
<file path=[Content_Types].xml><?xml version="1.0" encoding="utf-8"?>
<Types xmlns="http://schemas.openxmlformats.org/package/2006/content-types">
  <Override PartName="/ppt/slides/slide30.xml" ContentType="application/vnd.openxmlformats-officedocument.presentationml.slide+xml"/>
  <Override PartName="/ppt/slides/slide88.xml" ContentType="application/vnd.openxmlformats-officedocument.presentationml.slide+xml"/>
  <Override PartName="/ppt/notesSlides/notesSlide69.xml" ContentType="application/vnd.openxmlformats-officedocument.presentationml.notesSlide+xml"/>
  <Override PartName="/ppt/slides/slide24.xml" ContentType="application/vnd.openxmlformats-officedocument.presentationml.slide+xml"/>
  <Override PartName="/ppt/slideLayouts/slideLayout41.xml" ContentType="application/vnd.openxmlformats-officedocument.presentationml.slideLayout+xml"/>
  <Override PartName="/ppt/slides/slide72.xml" ContentType="application/vnd.openxmlformats-officedocument.presentationml.slide+xml"/>
  <Override PartName="/ppt/slideLayouts/slideLayout35.xml" ContentType="application/vnd.openxmlformats-officedocument.presentationml.slideLayout+xml"/>
  <Override PartName="/ppt/notesSlides/notesSlide47.xml" ContentType="application/vnd.openxmlformats-officedocument.presentationml.notesSlide+xml"/>
  <Override PartName="/ppt/slides/slide66.xml" ContentType="application/vnd.openxmlformats-officedocument.presentationml.slide+xml"/>
  <Override PartName="/ppt/slides/slide50.xml" ContentType="application/vnd.openxmlformats-officedocument.presentationml.slide+xml"/>
  <Override PartName="/ppt/slides/slide112.xml" ContentType="application/vnd.openxmlformats-officedocument.presentationml.slide+xml"/>
  <Override PartName="/ppt/slideLayouts/slideLayout13.xml" ContentType="application/vnd.openxmlformats-officedocument.presentationml.slideLayout+xml"/>
  <Override PartName="/ppt/notesSlides/notesSlide89.xml" ContentType="application/vnd.openxmlformats-officedocument.presentationml.notesSlide+xml"/>
  <Override PartName="/ppt/notesSlides/notesSlide25.xml" ContentType="application/vnd.openxmlformats-officedocument.presentationml.notesSlide+xml"/>
  <Override PartName="/ppt/slides/slide44.xml" ContentType="application/vnd.openxmlformats-officedocument.presentationml.slide+xml"/>
  <Override PartName="/ppt/slideLayouts/slideLayout55.xml" ContentType="application/vnd.openxmlformats-officedocument.presentationml.slideLayout+xml"/>
  <Override PartName="/ppt/notesSlides/notesSlide67.xml" ContentType="application/vnd.openxmlformats-officedocument.presentationml.notesSlide+xml"/>
  <Override PartName="/ppt/slides/slide86.xml" ContentType="application/vnd.openxmlformats-officedocument.presentationml.slide+xml"/>
  <Override PartName="/ppt/slides/slide22.xml" ContentType="application/vnd.openxmlformats-officedocument.presentationml.slide+xml"/>
  <Override PartName="/ppt/slideLayouts/slideLayout33.xml" ContentType="application/vnd.openxmlformats-officedocument.presentationml.slideLayout+xml"/>
  <Override PartName="/ppt/notesSlides/notesSlide45.xml" ContentType="application/vnd.openxmlformats-officedocument.presentationml.notesSlide+xml"/>
  <Override PartName="/ppt/slides/slide64.xml" ContentType="application/vnd.openxmlformats-officedocument.presentationml.slide+xml"/>
  <Override PartName="/ppt/embeddings/oleObject8.bin" ContentType="application/vnd.openxmlformats-officedocument.oleObject"/>
  <Default Extension="xml" ContentType="application/xml"/>
  <Override PartName="/ppt/slides/slide110.xml" ContentType="application/vnd.openxmlformats-officedocument.presentationml.slide+xml"/>
  <Override PartName="/ppt/slideLayouts/slideLayout11.xml" ContentType="application/vnd.openxmlformats-officedocument.presentationml.slideLayout+xml"/>
  <Override PartName="/ppt/notesSlides/notesSlide87.xml" ContentType="application/vnd.openxmlformats-officedocument.presentationml.notesSlide+xml"/>
  <Override PartName="/ppt/notesSlides/notesSlide114.xml" ContentType="application/vnd.openxmlformats-officedocument.presentationml.notesSlide+xml"/>
  <Override PartName="/ppt/notesSlides/notesSlide23.xml" ContentType="application/vnd.openxmlformats-officedocument.presentationml.notesSlide+xml"/>
  <Override PartName="/ppt/slides/slide42.xml" ContentType="application/vnd.openxmlformats-officedocument.presentationml.slide+xml"/>
  <Override PartName="/ppt/notesSlides/notesSlide108.xml" ContentType="application/vnd.openxmlformats-officedocument.presentationml.notesSlide+xml"/>
  <Override PartName="/ppt/slideLayouts/slideLayout53.xml" ContentType="application/vnd.openxmlformats-officedocument.presentationml.slideLayout+xml"/>
  <Override PartName="/ppt/notesSlides/notesSlide65.xml" ContentType="application/vnd.openxmlformats-officedocument.presentationml.notesSlide+xml"/>
  <Override PartName="/ppt/slides/slide84.xml" ContentType="application/vnd.openxmlformats-officedocument.presentationml.slide+xml"/>
  <Override PartName="/ppt/slides/slide20.xml" ContentType="application/vnd.openxmlformats-officedocument.presentationml.slide+xml"/>
  <Override PartName="/ppt/notesSlides/notesSlide59.xml" ContentType="application/vnd.openxmlformats-officedocument.presentationml.notesSlide+xml"/>
  <Override PartName="/ppt/slideLayouts/slideLayout31.xml" ContentType="application/vnd.openxmlformats-officedocument.presentationml.slideLayout+xml"/>
  <Override PartName="/ppt/notesSlides/notesSlide43.xml" ContentType="application/vnd.openxmlformats-officedocument.presentationml.notesSlide+xml"/>
  <Override PartName="/ppt/slides/slide62.xml" ContentType="application/vnd.openxmlformats-officedocument.presentationml.slide+xml"/>
  <Override PartName="/ppt/slideMasters/slideMaster5.xml" ContentType="application/vnd.openxmlformats-officedocument.presentationml.slideMaster+xml"/>
  <Override PartName="/ppt/embeddings/oleObject6.bin" ContentType="application/vnd.openxmlformats-officedocument.oleObject"/>
  <Override PartName="/ppt/notesSlides/notesSlide85.xml" ContentType="application/vnd.openxmlformats-officedocument.presentationml.notesSlide+xml"/>
  <Override PartName="/ppt/notesSlides/notesSlide112.xml" ContentType="application/vnd.openxmlformats-officedocument.presentationml.notesSlide+xml"/>
  <Override PartName="/ppt/notesSlides/notesSlide21.xml" ContentType="application/vnd.openxmlformats-officedocument.presentationml.notesSlide+xml"/>
  <Override PartName="/ppt/slides/slide40.xml" ContentType="application/vnd.openxmlformats-officedocument.presentationml.slide+xml"/>
  <Override PartName="/ppt/slides/slide102.xml" ContentType="application/vnd.openxmlformats-officedocument.presentationml.slide+xml"/>
  <Override PartName="/ppt/notesSlides/notesSlide7.xml" ContentType="application/vnd.openxmlformats-officedocument.presentationml.notesSlide+xml"/>
  <Override PartName="/ppt/slides/slide9.xml" ContentType="application/vnd.openxmlformats-officedocument.presentationml.slide+xml"/>
  <Override PartName="/ppt/notesSlides/notesSlide79.xml" ContentType="application/vnd.openxmlformats-officedocument.presentationml.notesSlide+xml"/>
  <Default Extension="jpeg" ContentType="image/jpeg"/>
  <Override PartName="/ppt/slideLayouts/slideLayout51.xml" ContentType="application/vnd.openxmlformats-officedocument.presentationml.slideLayout+xml"/>
  <Override PartName="/ppt/notesSlides/notesSlide106.xml" ContentType="application/vnd.openxmlformats-officedocument.presentationml.notesSlide+xml"/>
  <Override PartName="/ppt/notesSlides/notesSlide63.xml" ContentType="application/vnd.openxmlformats-officedocument.presentationml.notesSlide+xml"/>
  <Override PartName="/ppt/slides/slide82.xml" ContentType="application/vnd.openxmlformats-officedocument.presentationml.slide+xml"/>
  <Override PartName="/ppt/notesSlides/notesSlide57.xml" ContentType="application/vnd.openxmlformats-officedocument.presentationml.notesSlide+xml"/>
  <Override PartName="/docProps/app.xml" ContentType="application/vnd.openxmlformats-officedocument.extended-properties+xml"/>
  <Override PartName="/ppt/slides/slide109.xml" ContentType="application/vnd.openxmlformats-officedocument.presentationml.slide+xml"/>
  <Override PartName="/ppt/slides/slide60.xml" ContentType="application/vnd.openxmlformats-officedocument.presentationml.slide+xml"/>
  <Override PartName="/ppt/slideMasters/slideMaster3.xml" ContentType="application/vnd.openxmlformats-officedocument.presentationml.slideMaster+xml"/>
  <Override PartName="/ppt/embeddings/oleObject4.bin" ContentType="application/vnd.openxmlformats-officedocument.oleObject"/>
  <Override PartName="/ppt/notesSlides/notesSlide41.xml" ContentType="application/vnd.openxmlformats-officedocument.presentationml.notesSlide+xml"/>
  <Override PartName="/ppt/slideLayouts/slideLayout8.xml" ContentType="application/vnd.openxmlformats-officedocument.presentationml.slideLayout+xml"/>
  <Override PartName="/ppt/notesSlides/notesSlide35.xml" ContentType="application/vnd.openxmlformats-officedocument.presentationml.notesSlide+xml"/>
  <Override PartName="/ppt/notesSlides/notesSlide99.xml" ContentType="application/vnd.openxmlformats-officedocument.presentationml.notesSlide+xml"/>
  <Override PartName="/ppt/notesSlides/notesSlide83.xml" ContentType="application/vnd.openxmlformats-officedocument.presentationml.notesSlide+xml"/>
  <Override PartName="/ppt/notesSlides/notesSlide110.xml" ContentType="application/vnd.openxmlformats-officedocument.presentationml.notesSlide+xml"/>
  <Override PartName="/ppt/slides/slide100.xml" ContentType="application/vnd.openxmlformats-officedocument.presentationml.slide+xml"/>
  <Override PartName="/ppt/notesSlides/notesSlide5.xml" ContentType="application/vnd.openxmlformats-officedocument.presentationml.notesSlide+xml"/>
  <Override PartName="/ppt/notesSlides/notesSlide77.xml" ContentType="application/vnd.openxmlformats-officedocument.presentationml.notesSlide+xml"/>
  <Override PartName="/ppt/slides/slide7.xml" ContentType="application/vnd.openxmlformats-officedocument.presentationml.slide+xml"/>
  <Override PartName="/ppt/slides/slide19.xml" ContentType="application/vnd.openxmlformats-officedocument.presentationml.slide+xml"/>
  <Override PartName="/ppt/notesSlides/notesSlide104.xml" ContentType="application/vnd.openxmlformats-officedocument.presentationml.notesSlide+xml"/>
  <Override PartName="/ppt/notesSlides/notesSlide61.xml" ContentType="application/vnd.openxmlformats-officedocument.presentationml.notesSlide+xml"/>
  <Override PartName="/ppt/slides/slide80.xml" ContentType="application/vnd.openxmlformats-officedocument.presentationml.slide+xml"/>
  <Override PartName="/ppt/notesSlides/notesSlide55.xml" ContentType="application/vnd.openxmlformats-officedocument.presentationml.notesSlide+xml"/>
  <Override PartName="/ppt/slides/slide107.xml" ContentType="application/vnd.openxmlformats-officedocument.presentationml.slide+xml"/>
  <Override PartName="/ppt/notesSlides/notesSlide97.xml" ContentType="application/vnd.openxmlformats-officedocument.presentationml.notesSlide+xml"/>
  <Override PartName="/ppt/slideMasters/slideMaster1.xml" ContentType="application/vnd.openxmlformats-officedocument.presentationml.slideMaster+xml"/>
  <Override PartName="/ppt/embeddings/oleObject2.bin" ContentType="application/vnd.openxmlformats-officedocument.oleObject"/>
  <Override PartName="/ppt/slideLayouts/slideLayout6.xml" ContentType="application/vnd.openxmlformats-officedocument.presentationml.slideLayout+xml"/>
  <Override PartName="/ppt/slides/slide39.xml" ContentType="application/vnd.openxmlformats-officedocument.presentationml.slide+xml"/>
  <Override PartName="/ppt/handoutMasters/handoutMaster1.xml" ContentType="application/vnd.openxmlformats-officedocument.presentationml.handoutMaster+xml"/>
  <Override PartName="/ppt/notesSlides/notesSlide33.xml" ContentType="application/vnd.openxmlformats-officedocument.presentationml.notesSlide+xml"/>
  <Override PartName="/ppt/notesSlides/notesSlide81.xml" ContentType="application/vnd.openxmlformats-officedocument.presentationml.notesSlide+xml"/>
  <Override PartName="/ppt/slideLayouts/slideLayout63.xml" ContentType="application/vnd.openxmlformats-officedocument.presentationml.slideLayout+xml"/>
  <Override PartName="/ppt/notesSlides/notesSlide3.xml" ContentType="application/vnd.openxmlformats-officedocument.presentationml.notesSlide+xml"/>
  <Override PartName="/ppt/slides/slide94.xml" ContentType="application/vnd.openxmlformats-officedocument.presentationml.slide+xml"/>
  <Override PartName="/ppt/notesSlides/notesSlide75.xml" ContentType="application/vnd.openxmlformats-officedocument.presentationml.notesSlide+xml"/>
  <Override PartName="/ppt/slides/slide5.xml" ContentType="application/vnd.openxmlformats-officedocument.presentationml.slide+xml"/>
  <Override PartName="/ppt/slides/slide17.xml" ContentType="application/vnd.openxmlformats-officedocument.presentationml.slide+xml"/>
  <Override PartName="/ppt/notesSlides/notesSlide102.xml" ContentType="application/vnd.openxmlformats-officedocument.presentationml.notesSlide+xml"/>
  <Override PartName="/ppt/slideLayouts/slideLayout28.xml" ContentType="application/vnd.openxmlformats-officedocument.presentationml.slideLayout+xml"/>
  <Override PartName="/ppt/slides/slide59.xml" ContentType="application/vnd.openxmlformats-officedocument.presentationml.slide+xml"/>
  <Override PartName="/ppt/notesSlides/notesSlide53.xml" ContentType="application/vnd.openxmlformats-officedocument.presentationml.notesSlide+xml"/>
  <Override PartName="/ppt/slides/slide105.xml" ContentType="application/vnd.openxmlformats-officedocument.presentationml.slide+xml"/>
  <Override PartName="/ppt/notesSlides/notesSlide95.xml" ContentType="application/vnd.openxmlformats-officedocument.presentationml.notesSlide+xml"/>
  <Override PartName="/ppt/theme/theme7.xml" ContentType="application/vnd.openxmlformats-officedocument.theme+xml"/>
  <Override PartName="/ppt/notesSlides/notesSlide18.xml" ContentType="application/vnd.openxmlformats-officedocument.presentationml.notesSlide+xml"/>
  <Override PartName="/ppt/slideLayouts/slideLayout4.xml" ContentType="application/vnd.openxmlformats-officedocument.presentationml.slideLayout+xml"/>
  <Override PartName="/ppt/slides/slide37.xml" ContentType="application/vnd.openxmlformats-officedocument.presentationml.slide+xml"/>
  <Override PartName="/ppt/notesSlides/notesSlide31.xml" ContentType="application/vnd.openxmlformats-officedocument.presentationml.notesSlide+xml"/>
  <Override PartName="/ppt/slideLayouts/slideLayout48.xml" ContentType="application/vnd.openxmlformats-officedocument.presentationml.slideLayout+xml"/>
  <Override PartName="/ppt/slideLayouts/slideLayout61.xml" ContentType="application/vnd.openxmlformats-officedocument.presentationml.slideLayout+xml"/>
  <Override PartName="/ppt/slides/slide79.xml" ContentType="application/vnd.openxmlformats-officedocument.presentationml.slide+xml"/>
  <Override PartName="/ppt/slides/slide92.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5.xml" ContentType="application/vnd.openxmlformats-officedocument.presentationml.slide+xml"/>
  <Override PartName="/ppt/notesSlides/notesSlide73.xml" ContentType="application/vnd.openxmlformats-officedocument.presentationml.notesSlide+xml"/>
  <Override PartName="/ppt/notesSlides/notesSlide100.xml" ContentType="application/vnd.openxmlformats-officedocument.presentationml.notesSlide+xml"/>
  <Override PartName="/ppt/slideLayouts/slideLayout26.xml" ContentType="application/vnd.openxmlformats-officedocument.presentationml.slideLayout+xml"/>
  <Override PartName="/ppt/notesSlides/notesSlide38.xml" ContentType="application/vnd.openxmlformats-officedocument.presentationml.notesSlide+xml"/>
  <Override PartName="/ppt/slides/slide57.xml" ContentType="application/vnd.openxmlformats-officedocument.presentationml.slide+xml"/>
  <Override PartName="/ppt/slides/slide70.xml" ContentType="application/vnd.openxmlformats-officedocument.presentationml.slide+xml"/>
  <Override PartName="/ppt/notesSlides/notesSlide51.xml" ContentType="application/vnd.openxmlformats-officedocument.presentationml.notesSlide+xml"/>
  <Override PartName="/ppt/embeddings/oleObject10.bin" ContentType="application/vnd.openxmlformats-officedocument.oleObject"/>
  <Override PartName="/ppt/notesSlides/notesSlide8.xml" ContentType="application/vnd.openxmlformats-officedocument.presentationml.notesSlide+xml"/>
  <Override PartName="/ppt/slides/slide99.xml" ContentType="application/vnd.openxmlformats-officedocument.presentationml.slide+xml"/>
  <Override PartName="/ppt/theme/theme5.xml" ContentType="application/vnd.openxmlformats-officedocument.theme+xml"/>
  <Override PartName="/ppt/notesSlides/notesSlide93.xml" ContentType="application/vnd.openxmlformats-officedocument.presentationml.notesSlide+xml"/>
  <Override PartName="/ppt/notesSlides/notesSlide16.xml" ContentType="application/vnd.openxmlformats-officedocument.presentationml.notesSlide+xml"/>
  <Override PartName="/ppt/slideLayouts/slideLayout2.xml" ContentType="application/vnd.openxmlformats-officedocument.presentationml.slideLayout+xml"/>
  <Override PartName="/ppt/slides/slide35.xml" ContentType="application/vnd.openxmlformats-officedocument.presentationml.slide+xml"/>
  <Override PartName="/ppt/slides/slide29.xml" ContentType="application/vnd.openxmlformats-officedocument.presentationml.slide+xml"/>
  <Override PartName="/ppt/slideLayouts/slideLayout46.xml" ContentType="application/vnd.openxmlformats-officedocument.presentationml.slideLayout+xml"/>
  <Override PartName="/ppt/slides/slide77.xml" ContentType="application/vnd.openxmlformats-officedocument.presentationml.slide+xml"/>
  <Override PartName="/ppt/slides/slide90.xml" ContentType="application/vnd.openxmlformats-officedocument.presentationml.slide+xml"/>
  <Override PartName="/ppt/notesSlides/notesSlide71.xml" ContentType="application/vnd.openxmlformats-officedocument.presentationml.notesSlide+xml"/>
  <Override PartName="/ppt/slides/slide1.xml" ContentType="application/vnd.openxmlformats-officedocument.presentationml.slide+xml"/>
  <Override PartName="/ppt/slides/slide13.xml" ContentType="application/vnd.openxmlformats-officedocument.presentationml.slide+xml"/>
  <Override PartName="/ppt/slideLayouts/slideLayout24.xml" ContentType="application/vnd.openxmlformats-officedocument.presentationml.slideLayout+xml"/>
  <Override PartName="/ppt/notesSlides/notesSlide36.xml" ContentType="application/vnd.openxmlformats-officedocument.presentationml.notesSlide+xml"/>
  <Override PartName="/ppt/slides/slide55.xml" ContentType="application/vnd.openxmlformats-officedocument.presentationml.slide+xml"/>
  <Override PartName="/ppt/slideLayouts/slideLayout18.xml" ContentType="application/vnd.openxmlformats-officedocument.presentationml.slideLayout+xml"/>
  <Override PartName="/ppt/slides/slide49.xml" ContentType="application/vnd.openxmlformats-officedocument.presentationml.slide+xml"/>
  <Override PartName="/ppt/slides/slide97.xml" ContentType="application/vnd.openxmlformats-officedocument.presentationml.slide+xml"/>
  <Override PartName="/ppt/theme/theme3.xml" ContentType="application/vnd.openxmlformats-officedocument.theme+xml"/>
  <Override PartName="/ppt/notesSlides/notesSlide91.xml" ContentType="application/vnd.openxmlformats-officedocument.presentationml.notesSlide+xml"/>
  <Override PartName="/ppt/notesSlides/notesSlide14.xml" ContentType="application/vnd.openxmlformats-officedocument.presentationml.notesSlide+xml"/>
  <Override PartName="/ppt/slides/slide33.xml" ContentType="application/vnd.openxmlformats-officedocument.presentationml.slide+xml"/>
  <Override PartName="/ppt/viewProps.xml" ContentType="application/vnd.openxmlformats-officedocument.presentationml.viewProps+xml"/>
  <Override PartName="/ppt/slideLayouts/slideLayout44.xml" ContentType="application/vnd.openxmlformats-officedocument.presentationml.slideLayout+xml"/>
  <Override PartName="/ppt/slides/slide27.xml" ContentType="application/vnd.openxmlformats-officedocument.presentationml.slide+xml"/>
  <Override PartName="/ppt/slides/slide75.xml" ContentType="application/vnd.openxmlformats-officedocument.presentationml.slide+xml"/>
  <Override PartName="/ppt/slideLayouts/slideLayout38.xml" ContentType="application/vnd.openxmlformats-officedocument.presentationml.slideLayout+xml"/>
  <Override PartName="/docProps/core.xml" ContentType="application/vnd.openxmlformats-package.core-properties+xml"/>
  <Override PartName="/ppt/slides/slide11.xml" ContentType="application/vnd.openxmlformats-officedocument.presentationml.slide+xml"/>
  <Override PartName="/ppt/slides/slide69.xml" ContentType="application/vnd.openxmlformats-officedocument.presentationml.slide+xml"/>
  <Override PartName="/ppt/slideLayouts/slideLayout22.xml" ContentType="application/vnd.openxmlformats-officedocument.presentationml.slideLayout+xml"/>
  <Override PartName="/ppt/slides/slide53.xml" ContentType="application/vnd.openxmlformats-officedocument.presentationml.slide+xml"/>
  <Override PartName="/ppt/slideLayouts/slideLayout16.xml" ContentType="application/vnd.openxmlformats-officedocument.presentationml.slideLayout+xml"/>
  <Override PartName="/ppt/notesSlides/notesSlide28.xml" ContentType="application/vnd.openxmlformats-officedocument.presentationml.notesSlide+xml"/>
  <Override PartName="/ppt/slides/slide47.xml" ContentType="application/vnd.openxmlformats-officedocument.presentationml.slide+xml"/>
  <Override PartName="/ppt/theme/theme1.xml" ContentType="application/vnd.openxmlformats-officedocument.theme+xml"/>
  <Override PartName="/ppt/slideLayouts/slideLayout58.xml" ContentType="application/vnd.openxmlformats-officedocument.presentationml.slideLayout+xml"/>
  <Override PartName="/ppt/notesSlides/notesSlide12.xml" ContentType="application/vnd.openxmlformats-officedocument.presentationml.notesSlide+xml"/>
  <Override PartName="/ppt/slides/slide31.xml" ContentType="application/vnd.openxmlformats-officedocument.presentationml.slide+xml"/>
  <Override PartName="/ppt/slides/slide89.xml" ContentType="application/vnd.openxmlformats-officedocument.presentationml.slide+xml"/>
  <Override PartName="/ppt/slides/slide25.xml" ContentType="application/vnd.openxmlformats-officedocument.presentationml.slide+xml"/>
  <Override PartName="/ppt/slideLayouts/slideLayout42.xml" ContentType="application/vnd.openxmlformats-officedocument.presentationml.slideLayout+xml"/>
  <Override PartName="/ppt/slides/slide73.xml" ContentType="application/vnd.openxmlformats-officedocument.presentationml.slide+xml"/>
  <Override PartName="/ppt/slideLayouts/slideLayout36.xml" ContentType="application/vnd.openxmlformats-officedocument.presentationml.slideLayout+xml"/>
  <Override PartName="/ppt/notesSlides/notesSlide48.xml" ContentType="application/vnd.openxmlformats-officedocument.presentationml.notesSlide+xml"/>
  <Override PartName="/ppt/slides/slide67.xml" ContentType="application/vnd.openxmlformats-officedocument.presentationml.slide+xml"/>
  <Override PartName="/ppt/slideLayouts/slideLayout20.xml" ContentType="application/vnd.openxmlformats-officedocument.presentationml.slideLayout+xml"/>
  <Override PartName="/ppt/slides/slide51.xml" ContentType="application/vnd.openxmlformats-officedocument.presentationml.slide+xml"/>
  <Override PartName="/ppt/slides/slide113.xml" ContentType="application/vnd.openxmlformats-officedocument.presentationml.slide+xml"/>
  <Override PartName="/ppt/slideLayouts/slideLayout14.xml" ContentType="application/vnd.openxmlformats-officedocument.presentationml.slideLayout+xml"/>
  <Override PartName="/ppt/notesSlides/notesSlide26.xml" ContentType="application/vnd.openxmlformats-officedocument.presentationml.notesSlide+xml"/>
  <Override PartName="/ppt/slides/slide45.xml" ContentType="application/vnd.openxmlformats-officedocument.presentationml.slide+xml"/>
  <Override PartName="/ppt/slideLayouts/slideLayout56.xml" ContentType="application/vnd.openxmlformats-officedocument.presentationml.slideLayout+xml"/>
  <Override PartName="/ppt/notesSlides/notesSlide68.xml" ContentType="application/vnd.openxmlformats-officedocument.presentationml.notesSlide+xml"/>
  <Override PartName="/ppt/slides/slide87.xml" ContentType="application/vnd.openxmlformats-officedocument.presentationml.slide+xml"/>
  <Override PartName="/ppt/slides/slide23.xml" ContentType="application/vnd.openxmlformats-officedocument.presentationml.slide+xml"/>
  <Override PartName="/ppt/slideLayouts/slideLayout40.xml" ContentType="application/vnd.openxmlformats-officedocument.presentationml.slideLayout+xml"/>
  <Override PartName="/ppt/slideLayouts/slideLayout34.xml" ContentType="application/vnd.openxmlformats-officedocument.presentationml.slideLayout+xml"/>
  <Override PartName="/ppt/notesSlides/notesSlide46.xml" ContentType="application/vnd.openxmlformats-officedocument.presentationml.notesSlide+xml"/>
  <Override PartName="/ppt/slides/slide65.xml" ContentType="application/vnd.openxmlformats-officedocument.presentationml.slide+xml"/>
  <Override PartName="/ppt/embeddings/oleObject9.bin" ContentType="application/vnd.openxmlformats-officedocument.oleObject"/>
  <Override PartName="/ppt/slides/slide111.xml" ContentType="application/vnd.openxmlformats-officedocument.presentationml.slide+xml"/>
  <Override PartName="/ppt/slideLayouts/slideLayout12.xml" ContentType="application/vnd.openxmlformats-officedocument.presentationml.slideLayout+xml"/>
  <Override PartName="/ppt/notesSlides/notesSlide88.xml" ContentType="application/vnd.openxmlformats-officedocument.presentationml.notesSlide+xml"/>
  <Override PartName="/ppt/notesSlides/notesSlide24.xml" ContentType="application/vnd.openxmlformats-officedocument.presentationml.notesSlide+xml"/>
  <Override PartName="/ppt/slides/slide43.xml" ContentType="application/vnd.openxmlformats-officedocument.presentationml.slide+xml"/>
  <Override PartName="/ppt/notesSlides/notesSlide109.xml" ContentType="application/vnd.openxmlformats-officedocument.presentationml.notesSlide+xml"/>
  <Override PartName="/ppt/slideLayouts/slideLayout54.xml" ContentType="application/vnd.openxmlformats-officedocument.presentationml.slideLayout+xml"/>
  <Override PartName="/ppt/notesSlides/notesSlide66.xml" ContentType="application/vnd.openxmlformats-officedocument.presentationml.notesSlide+xml"/>
  <Override PartName="/ppt/slides/slide85.xml" ContentType="application/vnd.openxmlformats-officedocument.presentationml.slide+xml"/>
  <Override PartName="/ppt/slides/slide21.xml" ContentType="application/vnd.openxmlformats-officedocument.presentationml.slide+xml"/>
  <Override PartName="/ppt/slideLayouts/slideLayout32.xml" ContentType="application/vnd.openxmlformats-officedocument.presentationml.slideLayout+xml"/>
  <Override PartName="/ppt/notesMasters/notesMaster1.xml" ContentType="application/vnd.openxmlformats-officedocument.presentationml.notesMaster+xml"/>
  <Override PartName="/ppt/notesSlides/notesSlide44.xml" ContentType="application/vnd.openxmlformats-officedocument.presentationml.notesSlide+xml"/>
  <Override PartName="/ppt/slides/slide63.xml" ContentType="application/vnd.openxmlformats-officedocument.presentationml.slide+xml"/>
  <Override PartName="/ppt/embeddings/oleObject7.bin" ContentType="application/vnd.openxmlformats-officedocument.oleObject"/>
  <Override PartName="/ppt/notesSlides/notesSlide86.xml" ContentType="application/vnd.openxmlformats-officedocument.presentationml.notesSlide+xml"/>
  <Override PartName="/ppt/slideLayouts/slideLayout10.xml" ContentType="application/vnd.openxmlformats-officedocument.presentationml.slideLayout+xml"/>
  <Override PartName="/ppt/notesSlides/notesSlide113.xml" ContentType="application/vnd.openxmlformats-officedocument.presentationml.notesSlide+xml"/>
  <Override PartName="/ppt/notesSlides/notesSlide22.xml" ContentType="application/vnd.openxmlformats-officedocument.presentationml.notesSlide+xml"/>
  <Override PartName="/ppt/slides/slide41.xml" ContentType="application/vnd.openxmlformats-officedocument.presentationml.slide+xml"/>
  <Override PartName="/ppt/slides/slide103.xml" ContentType="application/vnd.openxmlformats-officedocument.presentationml.slide+xml"/>
  <Override PartName="/ppt/presentation.xml" ContentType="application/vnd.openxmlformats-officedocument.presentationml.presentation.main+xml"/>
  <Override PartName="/ppt/notesSlides/notesSlide107.xml" ContentType="application/vnd.openxmlformats-officedocument.presentationml.notesSlide+xml"/>
  <Override PartName="/ppt/slideLayouts/slideLayout52.xml" ContentType="application/vnd.openxmlformats-officedocument.presentationml.slideLayout+xml"/>
  <Override PartName="/ppt/notesSlides/notesSlide64.xml" ContentType="application/vnd.openxmlformats-officedocument.presentationml.notesSlide+xml"/>
  <Override PartName="/ppt/slides/slide83.xml" ContentType="application/vnd.openxmlformats-officedocument.presentationml.slide+xml"/>
  <Override PartName="/ppt/notesSlides/notesSlide58.xml" ContentType="application/vnd.openxmlformats-officedocument.presentationml.notesSlide+xml"/>
  <Override PartName="/ppt/slideLayouts/slideLayout30.xml" ContentType="application/vnd.openxmlformats-officedocument.presentationml.slideLayout+xml"/>
  <Override PartName="/ppt/notesSlides/notesSlide42.xml" ContentType="application/vnd.openxmlformats-officedocument.presentationml.notesSlide+xml"/>
  <Override PartName="/ppt/slides/slide61.xml" ContentType="application/vnd.openxmlformats-officedocument.presentationml.slide+xml"/>
  <Override PartName="/ppt/slideMasters/slideMaster4.xml" ContentType="application/vnd.openxmlformats-officedocument.presentationml.slideMaster+xml"/>
  <Override PartName="/ppt/embeddings/oleObject5.bin" ContentType="application/vnd.openxmlformats-officedocument.oleObject"/>
  <Override PartName="/ppt/slideLayouts/slideLayout9.xml" ContentType="application/vnd.openxmlformats-officedocument.presentationml.slideLayout+xml"/>
  <Override PartName="/ppt/notesSlides/notesSlide84.xml" ContentType="application/vnd.openxmlformats-officedocument.presentationml.notesSlide+xml"/>
  <Override PartName="/ppt/notesSlides/notesSlide111.xml" ContentType="application/vnd.openxmlformats-officedocument.presentationml.notesSlide+xml"/>
  <Override PartName="/ppt/notesSlides/notesSlide20.xml" ContentType="application/vnd.openxmlformats-officedocument.presentationml.notesSlide+xml"/>
  <Override PartName="/ppt/slides/slide101.xml" ContentType="application/vnd.openxmlformats-officedocument.presentationml.slide+xml"/>
  <Override PartName="/ppt/notesSlides/notesSlide6.xml" ContentType="application/vnd.openxmlformats-officedocument.presentationml.notesSlide+xml"/>
  <Override PartName="/ppt/notesSlides/notesSlide78.xml" ContentType="application/vnd.openxmlformats-officedocument.presentationml.notesSlide+xml"/>
  <Override PartName="/ppt/slides/slide8.xml" ContentType="application/vnd.openxmlformats-officedocument.presentationml.slide+xml"/>
  <Override PartName="/ppt/notesSlides/notesSlide105.xml" ContentType="application/vnd.openxmlformats-officedocument.presentationml.notesSlide+xml"/>
  <Override PartName="/ppt/slideLayouts/slideLayout50.xml" ContentType="application/vnd.openxmlformats-officedocument.presentationml.slideLayout+xml"/>
  <Override PartName="/ppt/notesSlides/notesSlide62.xml" ContentType="application/vnd.openxmlformats-officedocument.presentationml.notesSlide+xml"/>
  <Override PartName="/ppt/slides/slide81.xml" ContentType="application/vnd.openxmlformats-officedocument.presentationml.slide+xml"/>
  <Override PartName="/ppt/notesSlides/notesSlide56.xml" ContentType="application/vnd.openxmlformats-officedocument.presentationml.notesSlide+xml"/>
  <Override PartName="/ppt/slides/slide108.xml" ContentType="application/vnd.openxmlformats-officedocument.presentationml.slide+xml"/>
  <Override PartName="/ppt/notesSlides/notesSlide40.xml" ContentType="application/vnd.openxmlformats-officedocument.presentationml.notesSlide+xml"/>
  <Override PartName="/ppt/slideMasters/slideMaster2.xml" ContentType="application/vnd.openxmlformats-officedocument.presentationml.slideMaster+xml"/>
  <Override PartName="/ppt/embeddings/oleObject3.bin" ContentType="application/vnd.openxmlformats-officedocument.oleObject"/>
  <Override PartName="/ppt/notesSlides/notesSlide98.xml" ContentType="application/vnd.openxmlformats-officedocument.presentationml.notesSlide+xml"/>
  <Override PartName="/ppt/slideLayouts/slideLayout7.xml" ContentType="application/vnd.openxmlformats-officedocument.presentationml.slideLayout+xml"/>
  <Override PartName="/ppt/notesSlides/notesSlide34.xml" ContentType="application/vnd.openxmlformats-officedocument.presentationml.notesSlide+xml"/>
  <Override PartName="/ppt/notesSlides/notesSlide82.xml" ContentType="application/vnd.openxmlformats-officedocument.presentationml.notesSlide+xml"/>
  <Override PartName="/ppt/notesSlides/notesSlide4.xml" ContentType="application/vnd.openxmlformats-officedocument.presentationml.notesSlide+xml"/>
  <Override PartName="/ppt/slides/slide95.xml" ContentType="application/vnd.openxmlformats-officedocument.presentationml.slide+xml"/>
  <Override PartName="/ppt/notesSlides/notesSlide76.xml" ContentType="application/vnd.openxmlformats-officedocument.presentationml.notesSlide+xml"/>
  <Override PartName="/ppt/slides/slide6.xml" ContentType="application/vnd.openxmlformats-officedocument.presentationml.slide+xml"/>
  <Override PartName="/ppt/slides/slide18.xml" ContentType="application/vnd.openxmlformats-officedocument.presentationml.slide+xml"/>
  <Override PartName="/ppt/notesSlides/notesSlide103.xml" ContentType="application/vnd.openxmlformats-officedocument.presentationml.notesSlide+xml"/>
  <Override PartName="/ppt/notesSlides/notesSlide60.xml" ContentType="application/vnd.openxmlformats-officedocument.presentationml.notesSlide+xml"/>
  <Override PartName="/ppt/slideLayouts/slideLayout29.xml" ContentType="application/vnd.openxmlformats-officedocument.presentationml.slideLayout+xml"/>
  <Default Extension="vml" ContentType="application/vnd.openxmlformats-officedocument.vmlDrawing"/>
  <Override PartName="/ppt/notesSlides/notesSlide54.xml" ContentType="application/vnd.openxmlformats-officedocument.presentationml.notesSlide+xml"/>
  <Override PartName="/ppt/slides/slide106.xml" ContentType="application/vnd.openxmlformats-officedocument.presentationml.slide+xml"/>
  <Override PartName="/ppt/notesSlides/notesSlide96.xml" ContentType="application/vnd.openxmlformats-officedocument.presentationml.notesSlide+xml"/>
  <Override PartName="/ppt/tableStyles.xml" ContentType="application/vnd.openxmlformats-officedocument.presentationml.tableStyles+xml"/>
  <Override PartName="/ppt/embeddings/oleObject1.bin" ContentType="application/vnd.openxmlformats-officedocument.oleObject"/>
  <Override PartName="/ppt/notesSlides/notesSlide19.xml" ContentType="application/vnd.openxmlformats-officedocument.presentationml.notesSlide+xml"/>
  <Override PartName="/ppt/slideLayouts/slideLayout5.xml" ContentType="application/vnd.openxmlformats-officedocument.presentationml.slideLayout+xml"/>
  <Override PartName="/ppt/slides/slide38.xml" ContentType="application/vnd.openxmlformats-officedocument.presentationml.slide+xml"/>
  <Override PartName="/ppt/notesSlides/notesSlide32.xml" ContentType="application/vnd.openxmlformats-officedocument.presentationml.notesSlide+xml"/>
  <Override PartName="/ppt/notesSlides/notesSlide80.xml" ContentType="application/vnd.openxmlformats-officedocument.presentationml.notesSlide+xml"/>
  <Override PartName="/ppt/slideLayouts/slideLayout49.xml" ContentType="application/vnd.openxmlformats-officedocument.presentationml.slideLayout+xml"/>
  <Override PartName="/ppt/slideLayouts/slideLayout62.xml" ContentType="application/vnd.openxmlformats-officedocument.presentationml.slideLayout+xml"/>
  <Default Extension="bin" ContentType="application/vnd.openxmlformats-officedocument.presentationml.printerSettings"/>
  <Override PartName="/ppt/notesSlides/notesSlide2.xml" ContentType="application/vnd.openxmlformats-officedocument.presentationml.notesSlide+xml"/>
  <Override PartName="/ppt/slides/slide93.xml" ContentType="application/vnd.openxmlformats-officedocument.presentationml.slide+xml"/>
  <Override PartName="/ppt/notesSlides/notesSlide74.xml" ContentType="application/vnd.openxmlformats-officedocument.presentationml.notesSlide+xml"/>
  <Override PartName="/ppt/slides/slide4.xml" ContentType="application/vnd.openxmlformats-officedocument.presentationml.slide+xml"/>
  <Override PartName="/ppt/slides/slide16.xml" ContentType="application/vnd.openxmlformats-officedocument.presentationml.slide+xml"/>
  <Override PartName="/ppt/notesSlides/notesSlide10.xml" ContentType="application/vnd.openxmlformats-officedocument.presentationml.notesSlide+xml"/>
  <Override PartName="/ppt/notesSlides/notesSlide101.xml" ContentType="application/vnd.openxmlformats-officedocument.presentationml.notesSlide+xml"/>
  <Override PartName="/ppt/slideLayouts/slideLayout27.xml" ContentType="application/vnd.openxmlformats-officedocument.presentationml.slideLayout+xml"/>
  <Override PartName="/ppt/notesSlides/notesSlide39.xml" ContentType="application/vnd.openxmlformats-officedocument.presentationml.notesSlide+xml"/>
  <Override PartName="/ppt/slides/slide58.xml" ContentType="application/vnd.openxmlformats-officedocument.presentationml.slide+xml"/>
  <Override PartName="/ppt/slides/slide71.xml" ContentType="application/vnd.openxmlformats-officedocument.presentationml.slide+xml"/>
  <Override PartName="/ppt/notesSlides/notesSlide52.xml" ContentType="application/vnd.openxmlformats-officedocument.presentationml.notesSlide+xml"/>
  <Override PartName="/ppt/embeddings/oleObject11.bin" ContentType="application/vnd.openxmlformats-officedocument.oleObject"/>
  <Override PartName="/ppt/slides/slide104.xml" ContentType="application/vnd.openxmlformats-officedocument.presentationml.slide+xml"/>
  <Override PartName="/ppt/notesSlides/notesSlide9.xml" ContentType="application/vnd.openxmlformats-officedocument.presentationml.notesSlide+xml"/>
  <Override PartName="/ppt/theme/theme6.xml" ContentType="application/vnd.openxmlformats-officedocument.theme+xml"/>
  <Override PartName="/ppt/notesSlides/notesSlide94.xml" ContentType="application/vnd.openxmlformats-officedocument.presentationml.notesSlide+xml"/>
  <Override PartName="/ppt/notesSlides/notesSlide17.xml" ContentType="application/vnd.openxmlformats-officedocument.presentationml.notesSlide+xml"/>
  <Override PartName="/ppt/slideLayouts/slideLayout3.xml" ContentType="application/vnd.openxmlformats-officedocument.presentationml.slideLayout+xml"/>
  <Override PartName="/ppt/slides/slide36.xml" ContentType="application/vnd.openxmlformats-officedocument.presentationml.slide+xml"/>
  <Override PartName="/ppt/notesSlides/notesSlide30.xml" ContentType="application/vnd.openxmlformats-officedocument.presentationml.notesSlide+xml"/>
  <Override PartName="/ppt/slideLayouts/slideLayout47.xml" ContentType="application/vnd.openxmlformats-officedocument.presentationml.slideLayout+xml"/>
  <Override PartName="/ppt/slideLayouts/slideLayout60.xml" ContentType="application/vnd.openxmlformats-officedocument.presentationml.slideLayout+xml"/>
  <Override PartName="/ppt/slides/slide78.xml" ContentType="application/vnd.openxmlformats-officedocument.presentationml.slide+xml"/>
  <Override PartName="/ppt/slides/slide91.xml" ContentType="application/vnd.openxmlformats-officedocument.presentationml.slide+xml"/>
  <Override PartName="/ppt/notesSlides/notesSlide72.xml" ContentType="application/vnd.openxmlformats-officedocument.presentationml.notesSlide+xml"/>
  <Override PartName="/ppt/slides/slide2.xml" ContentType="application/vnd.openxmlformats-officedocument.presentationml.slide+xml"/>
  <Override PartName="/ppt/slides/slide14.xml" ContentType="application/vnd.openxmlformats-officedocument.presentationml.slide+xml"/>
  <Override PartName="/ppt/slideLayouts/slideLayout25.xml" ContentType="application/vnd.openxmlformats-officedocument.presentationml.slideLayout+xml"/>
  <Override PartName="/ppt/notesSlides/notesSlide37.xml" ContentType="application/vnd.openxmlformats-officedocument.presentationml.notesSlide+xml"/>
  <Override PartName="/ppt/slides/slide56.xml" ContentType="application/vnd.openxmlformats-officedocument.presentationml.slide+xml"/>
  <Override PartName="/ppt/slideLayouts/slideLayout19.xml" ContentType="application/vnd.openxmlformats-officedocument.presentationml.slideLayout+xml"/>
  <Override PartName="/ppt/notesSlides/notesSlide50.xml" ContentType="application/vnd.openxmlformats-officedocument.presentationml.notesSlide+xml"/>
  <Override PartName="/ppt/slides/slide98.xml" ContentType="application/vnd.openxmlformats-officedocument.presentationml.slide+xml"/>
  <Override PartName="/ppt/theme/theme4.xml" ContentType="application/vnd.openxmlformats-officedocument.theme+xml"/>
  <Override PartName="/ppt/notesSlides/notesSlide92.xml" ContentType="application/vnd.openxmlformats-officedocument.presentationml.notesSlide+xml"/>
  <Override PartName="/ppt/notesSlides/notesSlide15.xml" ContentType="application/vnd.openxmlformats-officedocument.presentationml.notesSlide+xml"/>
  <Override PartName="/ppt/slideLayouts/slideLayout1.xml" ContentType="application/vnd.openxmlformats-officedocument.presentationml.slideLayout+xml"/>
  <Override PartName="/ppt/slides/slide34.xml" ContentType="application/vnd.openxmlformats-officedocument.presentationml.slide+xml"/>
  <Override PartName="/ppt/slides/slide28.xml" ContentType="application/vnd.openxmlformats-officedocument.presentationml.slide+xml"/>
  <Override PartName="/ppt/slideLayouts/slideLayout45.xml" ContentType="application/vnd.openxmlformats-officedocument.presentationml.slideLayout+xml"/>
  <Override PartName="/ppt/slides/slide76.xml" ContentType="application/vnd.openxmlformats-officedocument.presentationml.slide+xml"/>
  <Override PartName="/ppt/slideLayouts/slideLayout39.xml" ContentType="application/vnd.openxmlformats-officedocument.presentationml.slideLayout+xml"/>
  <Override PartName="/ppt/notesSlides/notesSlide70.xml" ContentType="application/vnd.openxmlformats-officedocument.presentationml.notesSlide+xml"/>
  <Default Extension="png" ContentType="image/png"/>
  <Override PartName="/ppt/slides/slide12.xml" ContentType="application/vnd.openxmlformats-officedocument.presentationml.slide+xml"/>
  <Default Extension="wmf" ContentType="image/x-wmf"/>
  <Default Extension="emf" ContentType="image/x-emf"/>
  <Override PartName="/ppt/slideLayouts/slideLayout23.xml" ContentType="application/vnd.openxmlformats-officedocument.presentationml.slideLayout+xml"/>
  <Override PartName="/ppt/slides/slide54.xml" ContentType="application/vnd.openxmlformats-officedocument.presentationml.slide+xml"/>
  <Override PartName="/ppt/slideLayouts/slideLayout17.xml" ContentType="application/vnd.openxmlformats-officedocument.presentationml.slideLayout+xml"/>
  <Default Extension="rels" ContentType="application/vnd.openxmlformats-package.relationships+xml"/>
  <Override PartName="/ppt/notesSlides/notesSlide29.xml" ContentType="application/vnd.openxmlformats-officedocument.presentationml.notesSlide+xml"/>
  <Override PartName="/ppt/slides/slide48.xml" ContentType="application/vnd.openxmlformats-officedocument.presentationml.slide+xml"/>
  <Override PartName="/ppt/slides/slide96.xml" ContentType="application/vnd.openxmlformats-officedocument.presentationml.slide+xml"/>
  <Override PartName="/ppt/slideLayouts/slideLayout59.xml" ContentType="application/vnd.openxmlformats-officedocument.presentationml.slideLayout+xml"/>
  <Override PartName="/ppt/theme/theme2.xml" ContentType="application/vnd.openxmlformats-officedocument.theme+xml"/>
  <Override PartName="/ppt/notesSlides/notesSlide13.xml" ContentType="application/vnd.openxmlformats-officedocument.presentationml.notesSlide+xml"/>
  <Override PartName="/ppt/slides/slide32.xml" ContentType="application/vnd.openxmlformats-officedocument.presentationml.slide+xml"/>
  <Override PartName="/ppt/notesSlides/notesSlide90.xml" ContentType="application/vnd.openxmlformats-officedocument.presentationml.notesSlide+xml"/>
  <Default Extension="xls" ContentType="application/vnd.ms-excel"/>
  <Override PartName="/ppt/slideLayouts/slideLayout43.xml" ContentType="application/vnd.openxmlformats-officedocument.presentationml.slideLayout+xml"/>
  <Override PartName="/ppt/slides/slide26.xml" ContentType="application/vnd.openxmlformats-officedocument.presentationml.slide+xml"/>
  <Override PartName="/ppt/slides/slide74.xml" ContentType="application/vnd.openxmlformats-officedocument.presentationml.slide+xml"/>
  <Override PartName="/ppt/slideLayouts/slideLayout37.xml" ContentType="application/vnd.openxmlformats-officedocument.presentationml.slideLayout+xml"/>
  <Override PartName="/ppt/slides/slide10.xml" ContentType="application/vnd.openxmlformats-officedocument.presentationml.slide+xml"/>
  <Override PartName="/ppt/slides/slide68.xml" ContentType="application/vnd.openxmlformats-officedocument.presentationml.slide+xml"/>
  <Override PartName="/ppt/notesSlides/notesSlide49.xml" ContentType="application/vnd.openxmlformats-officedocument.presentationml.notesSlide+xml"/>
  <Override PartName="/ppt/slideLayouts/slideLayout21.xml" ContentType="application/vnd.openxmlformats-officedocument.presentationml.slideLayout+xml"/>
  <Override PartName="/ppt/slides/slide52.xml" ContentType="application/vnd.openxmlformats-officedocument.presentationml.slide+xml"/>
  <Override PartName="/ppt/slideLayouts/slideLayout15.xml" ContentType="application/vnd.openxmlformats-officedocument.presentationml.slideLayout+xml"/>
  <Override PartName="/ppt/slides/slide114.xml" ContentType="application/vnd.openxmlformats-officedocument.presentationml.slide+xml"/>
  <Override PartName="/ppt/notesSlides/notesSlide27.xml" ContentType="application/vnd.openxmlformats-officedocument.presentationml.notesSlide+xml"/>
  <Override PartName="/ppt/slides/slide46.xml" ContentType="application/vnd.openxmlformats-officedocument.presentationml.slide+xml"/>
  <Override PartName="/ppt/presProps.xml" ContentType="application/vnd.openxmlformats-officedocument.presentationml.presProps+xml"/>
  <Override PartName="/ppt/slideLayouts/slideLayout57.xml" ContentType="application/vnd.openxmlformats-officedocument.presentationml.slideLayout+xml"/>
  <Override PartName="/ppt/notesSlides/notesSlide11.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SpecialPlsOnTitleSld="0" saveSubsetFonts="1">
  <p:sldMasterIdLst>
    <p:sldMasterId id="2147483651" r:id="rId1"/>
    <p:sldMasterId id="2147483675" r:id="rId2"/>
    <p:sldMasterId id="2147483689" r:id="rId3"/>
    <p:sldMasterId id="2147483701" r:id="rId4"/>
    <p:sldMasterId id="2147483715" r:id="rId5"/>
  </p:sldMasterIdLst>
  <p:notesMasterIdLst>
    <p:notesMasterId r:id="rId120"/>
  </p:notesMasterIdLst>
  <p:handoutMasterIdLst>
    <p:handoutMasterId r:id="rId121"/>
  </p:handoutMasterIdLst>
  <p:sldIdLst>
    <p:sldId id="960" r:id="rId6"/>
    <p:sldId id="1097" r:id="rId7"/>
    <p:sldId id="962" r:id="rId8"/>
    <p:sldId id="963" r:id="rId9"/>
    <p:sldId id="964" r:id="rId10"/>
    <p:sldId id="965" r:id="rId11"/>
    <p:sldId id="966" r:id="rId12"/>
    <p:sldId id="967" r:id="rId13"/>
    <p:sldId id="968" r:id="rId14"/>
    <p:sldId id="969" r:id="rId15"/>
    <p:sldId id="970" r:id="rId16"/>
    <p:sldId id="971" r:id="rId17"/>
    <p:sldId id="466" r:id="rId18"/>
    <p:sldId id="973" r:id="rId19"/>
    <p:sldId id="938" r:id="rId20"/>
    <p:sldId id="939" r:id="rId21"/>
    <p:sldId id="940" r:id="rId22"/>
    <p:sldId id="941" r:id="rId23"/>
    <p:sldId id="942" r:id="rId24"/>
    <p:sldId id="943" r:id="rId25"/>
    <p:sldId id="944" r:id="rId26"/>
    <p:sldId id="945" r:id="rId27"/>
    <p:sldId id="946" r:id="rId28"/>
    <p:sldId id="947" r:id="rId29"/>
    <p:sldId id="948" r:id="rId30"/>
    <p:sldId id="959" r:id="rId31"/>
    <p:sldId id="922" r:id="rId32"/>
    <p:sldId id="975" r:id="rId33"/>
    <p:sldId id="1007" r:id="rId34"/>
    <p:sldId id="979" r:id="rId35"/>
    <p:sldId id="980" r:id="rId36"/>
    <p:sldId id="981" r:id="rId37"/>
    <p:sldId id="982" r:id="rId38"/>
    <p:sldId id="983" r:id="rId39"/>
    <p:sldId id="987" r:id="rId40"/>
    <p:sldId id="989" r:id="rId41"/>
    <p:sldId id="1008" r:id="rId42"/>
    <p:sldId id="991" r:id="rId43"/>
    <p:sldId id="992" r:id="rId44"/>
    <p:sldId id="993" r:id="rId45"/>
    <p:sldId id="995" r:id="rId46"/>
    <p:sldId id="996" r:id="rId47"/>
    <p:sldId id="999" r:id="rId48"/>
    <p:sldId id="1000" r:id="rId49"/>
    <p:sldId id="1001" r:id="rId50"/>
    <p:sldId id="1003" r:id="rId51"/>
    <p:sldId id="1004" r:id="rId52"/>
    <p:sldId id="1005" r:id="rId53"/>
    <p:sldId id="889" r:id="rId54"/>
    <p:sldId id="890" r:id="rId55"/>
    <p:sldId id="1077" r:id="rId56"/>
    <p:sldId id="974" r:id="rId57"/>
    <p:sldId id="931" r:id="rId58"/>
    <p:sldId id="1009" r:id="rId59"/>
    <p:sldId id="1098" r:id="rId60"/>
    <p:sldId id="1012" r:id="rId61"/>
    <p:sldId id="1042" r:id="rId62"/>
    <p:sldId id="1010" r:id="rId63"/>
    <p:sldId id="1011" r:id="rId64"/>
    <p:sldId id="1013" r:id="rId65"/>
    <p:sldId id="1016" r:id="rId66"/>
    <p:sldId id="1019" r:id="rId67"/>
    <p:sldId id="1022" r:id="rId68"/>
    <p:sldId id="1023" r:id="rId69"/>
    <p:sldId id="1024" r:id="rId70"/>
    <p:sldId id="1025" r:id="rId71"/>
    <p:sldId id="1026" r:id="rId72"/>
    <p:sldId id="1027" r:id="rId73"/>
    <p:sldId id="1028" r:id="rId74"/>
    <p:sldId id="1029" r:id="rId75"/>
    <p:sldId id="1031" r:id="rId76"/>
    <p:sldId id="1032" r:id="rId77"/>
    <p:sldId id="1033" r:id="rId78"/>
    <p:sldId id="1035" r:id="rId79"/>
    <p:sldId id="1036" r:id="rId80"/>
    <p:sldId id="1037" r:id="rId81"/>
    <p:sldId id="1041" r:id="rId82"/>
    <p:sldId id="1043" r:id="rId83"/>
    <p:sldId id="1044" r:id="rId84"/>
    <p:sldId id="1083" r:id="rId85"/>
    <p:sldId id="1045" r:id="rId86"/>
    <p:sldId id="1046" r:id="rId87"/>
    <p:sldId id="1047" r:id="rId88"/>
    <p:sldId id="1085" r:id="rId89"/>
    <p:sldId id="1087" r:id="rId90"/>
    <p:sldId id="1089" r:id="rId91"/>
    <p:sldId id="1090" r:id="rId92"/>
    <p:sldId id="1091" r:id="rId93"/>
    <p:sldId id="1092" r:id="rId94"/>
    <p:sldId id="1093" r:id="rId95"/>
    <p:sldId id="1096" r:id="rId96"/>
    <p:sldId id="1094" r:id="rId97"/>
    <p:sldId id="1095" r:id="rId98"/>
    <p:sldId id="1052" r:id="rId99"/>
    <p:sldId id="1054" r:id="rId100"/>
    <p:sldId id="1053" r:id="rId101"/>
    <p:sldId id="1099" r:id="rId102"/>
    <p:sldId id="1048" r:id="rId103"/>
    <p:sldId id="1051" r:id="rId104"/>
    <p:sldId id="1055" r:id="rId105"/>
    <p:sldId id="1056" r:id="rId106"/>
    <p:sldId id="1057" r:id="rId107"/>
    <p:sldId id="1058" r:id="rId108"/>
    <p:sldId id="1059" r:id="rId109"/>
    <p:sldId id="1060" r:id="rId110"/>
    <p:sldId id="1062" r:id="rId111"/>
    <p:sldId id="1063" r:id="rId112"/>
    <p:sldId id="1064" r:id="rId113"/>
    <p:sldId id="1065" r:id="rId114"/>
    <p:sldId id="1066" r:id="rId115"/>
    <p:sldId id="1067" r:id="rId116"/>
    <p:sldId id="1068" r:id="rId117"/>
    <p:sldId id="1069" r:id="rId118"/>
    <p:sldId id="1070" r:id="rId119"/>
  </p:sldIdLst>
  <p:sldSz cx="9144000" cy="6858000" type="screen4x3"/>
  <p:notesSz cx="7019925" cy="9305925"/>
  <p:defaultTextStyle>
    <a:defPPr>
      <a:defRPr lang="en-US"/>
    </a:defPPr>
    <a:lvl1pPr algn="ctr" rtl="0" fontAlgn="base">
      <a:spcBef>
        <a:spcPct val="30000"/>
      </a:spcBef>
      <a:spcAft>
        <a:spcPct val="0"/>
      </a:spcAft>
      <a:defRPr sz="1100" kern="1200">
        <a:solidFill>
          <a:schemeClr val="tx1"/>
        </a:solidFill>
        <a:latin typeface="Arial" charset="0"/>
        <a:ea typeface="+mn-ea"/>
        <a:cs typeface="+mn-cs"/>
      </a:defRPr>
    </a:lvl1pPr>
    <a:lvl2pPr marL="457200" algn="ctr" rtl="0" fontAlgn="base">
      <a:spcBef>
        <a:spcPct val="30000"/>
      </a:spcBef>
      <a:spcAft>
        <a:spcPct val="0"/>
      </a:spcAft>
      <a:defRPr sz="1100" kern="1200">
        <a:solidFill>
          <a:schemeClr val="tx1"/>
        </a:solidFill>
        <a:latin typeface="Arial" charset="0"/>
        <a:ea typeface="+mn-ea"/>
        <a:cs typeface="+mn-cs"/>
      </a:defRPr>
    </a:lvl2pPr>
    <a:lvl3pPr marL="914400" algn="ctr" rtl="0" fontAlgn="base">
      <a:spcBef>
        <a:spcPct val="30000"/>
      </a:spcBef>
      <a:spcAft>
        <a:spcPct val="0"/>
      </a:spcAft>
      <a:defRPr sz="1100" kern="1200">
        <a:solidFill>
          <a:schemeClr val="tx1"/>
        </a:solidFill>
        <a:latin typeface="Arial" charset="0"/>
        <a:ea typeface="+mn-ea"/>
        <a:cs typeface="+mn-cs"/>
      </a:defRPr>
    </a:lvl3pPr>
    <a:lvl4pPr marL="1371600" algn="ctr" rtl="0" fontAlgn="base">
      <a:spcBef>
        <a:spcPct val="30000"/>
      </a:spcBef>
      <a:spcAft>
        <a:spcPct val="0"/>
      </a:spcAft>
      <a:defRPr sz="1100" kern="1200">
        <a:solidFill>
          <a:schemeClr val="tx1"/>
        </a:solidFill>
        <a:latin typeface="Arial" charset="0"/>
        <a:ea typeface="+mn-ea"/>
        <a:cs typeface="+mn-cs"/>
      </a:defRPr>
    </a:lvl4pPr>
    <a:lvl5pPr marL="1828800" algn="ctr" rtl="0" fontAlgn="base">
      <a:spcBef>
        <a:spcPct val="30000"/>
      </a:spcBef>
      <a:spcAft>
        <a:spcPct val="0"/>
      </a:spcAft>
      <a:defRPr sz="1100" kern="1200">
        <a:solidFill>
          <a:schemeClr val="tx1"/>
        </a:solidFill>
        <a:latin typeface="Arial" charset="0"/>
        <a:ea typeface="+mn-ea"/>
        <a:cs typeface="+mn-cs"/>
      </a:defRPr>
    </a:lvl5pPr>
    <a:lvl6pPr marL="2286000" algn="l" defTabSz="457200" rtl="0" eaLnBrk="1" latinLnBrk="0" hangingPunct="1">
      <a:defRPr sz="1100" kern="1200">
        <a:solidFill>
          <a:schemeClr val="tx1"/>
        </a:solidFill>
        <a:latin typeface="Arial" charset="0"/>
        <a:ea typeface="+mn-ea"/>
        <a:cs typeface="+mn-cs"/>
      </a:defRPr>
    </a:lvl6pPr>
    <a:lvl7pPr marL="2743200" algn="l" defTabSz="457200" rtl="0" eaLnBrk="1" latinLnBrk="0" hangingPunct="1">
      <a:defRPr sz="1100" kern="1200">
        <a:solidFill>
          <a:schemeClr val="tx1"/>
        </a:solidFill>
        <a:latin typeface="Arial" charset="0"/>
        <a:ea typeface="+mn-ea"/>
        <a:cs typeface="+mn-cs"/>
      </a:defRPr>
    </a:lvl7pPr>
    <a:lvl8pPr marL="3200400" algn="l" defTabSz="457200" rtl="0" eaLnBrk="1" latinLnBrk="0" hangingPunct="1">
      <a:defRPr sz="1100" kern="1200">
        <a:solidFill>
          <a:schemeClr val="tx1"/>
        </a:solidFill>
        <a:latin typeface="Arial" charset="0"/>
        <a:ea typeface="+mn-ea"/>
        <a:cs typeface="+mn-cs"/>
      </a:defRPr>
    </a:lvl8pPr>
    <a:lvl9pPr marL="3657600" algn="l" defTabSz="457200" rtl="0" eaLnBrk="1" latinLnBrk="0" hangingPunct="1">
      <a:defRPr sz="1100"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lrMru>
    <a:srgbClr val="CC3399"/>
    <a:srgbClr val="14D2C0"/>
    <a:srgbClr val="CCECFF"/>
    <a:srgbClr val="15D9C6"/>
    <a:srgbClr val="16E8D4"/>
    <a:srgbClr val="26EAD7"/>
    <a:srgbClr val="000000"/>
    <a:srgbClr val="55EE00"/>
  </p:clrMru>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normalViewPr showOutlineIcons="0">
    <p:restoredLeft sz="34551" autoAdjust="0"/>
    <p:restoredTop sz="86456" autoAdjust="0"/>
  </p:normalViewPr>
  <p:slideViewPr>
    <p:cSldViewPr>
      <p:cViewPr>
        <p:scale>
          <a:sx n="70" d="100"/>
          <a:sy n="70" d="100"/>
        </p:scale>
        <p:origin x="-2296" y="-1240"/>
      </p:cViewPr>
      <p:guideLst>
        <p:guide orient="horz" pos="2160"/>
        <p:guide pos="2880"/>
      </p:guideLst>
    </p:cSldViewPr>
  </p:slideViewPr>
  <p:outlineViewPr>
    <p:cViewPr>
      <p:scale>
        <a:sx n="33" d="100"/>
        <a:sy n="33" d="100"/>
      </p:scale>
      <p:origin x="0" y="60528"/>
    </p:cViewPr>
  </p:outlineViewPr>
  <p:notesTextViewPr>
    <p:cViewPr>
      <p:scale>
        <a:sx n="100" d="100"/>
        <a:sy n="100" d="100"/>
      </p:scale>
      <p:origin x="0" y="0"/>
    </p:cViewPr>
  </p:notesTextViewPr>
  <p:sorterViewPr>
    <p:cViewPr>
      <p:scale>
        <a:sx n="100" d="100"/>
        <a:sy n="100" d="100"/>
      </p:scale>
      <p:origin x="0" y="40632"/>
    </p:cViewPr>
  </p:sorterViewPr>
  <p:notesViewPr>
    <p:cSldViewPr>
      <p:cViewPr>
        <p:scale>
          <a:sx n="100" d="100"/>
          <a:sy n="100" d="100"/>
        </p:scale>
        <p:origin x="-810" y="-72"/>
      </p:cViewPr>
      <p:guideLst>
        <p:guide orient="horz" pos="2932"/>
        <p:guide pos="2211"/>
      </p:guideLst>
    </p:cSldViewPr>
  </p:notesViewPr>
  <p:gridSpacing cx="78028800" cy="78028800"/>
</p:viewPr>
</file>

<file path=ppt/_rels/presentation.xml.rels><?xml version="1.0" encoding="UTF-8" standalone="yes"?>
<Relationships xmlns="http://schemas.openxmlformats.org/package/2006/relationships"><Relationship Id="rId10" Type="http://schemas.openxmlformats.org/officeDocument/2006/relationships/slide" Target="slides/slide5.xml"/><Relationship Id="rId11" Type="http://schemas.openxmlformats.org/officeDocument/2006/relationships/slide" Target="slides/slide6.xml"/><Relationship Id="rId12" Type="http://schemas.openxmlformats.org/officeDocument/2006/relationships/slide" Target="slides/slide7.xml"/><Relationship Id="rId13" Type="http://schemas.openxmlformats.org/officeDocument/2006/relationships/slide" Target="slides/slide8.xml"/><Relationship Id="rId14" Type="http://schemas.openxmlformats.org/officeDocument/2006/relationships/slide" Target="slides/slide9.xml"/><Relationship Id="rId15" Type="http://schemas.openxmlformats.org/officeDocument/2006/relationships/slide" Target="slides/slide10.xml"/><Relationship Id="rId16" Type="http://schemas.openxmlformats.org/officeDocument/2006/relationships/slide" Target="slides/slide11.xml"/><Relationship Id="rId17" Type="http://schemas.openxmlformats.org/officeDocument/2006/relationships/slide" Target="slides/slide12.xml"/><Relationship Id="rId18" Type="http://schemas.openxmlformats.org/officeDocument/2006/relationships/slide" Target="slides/slide13.xml"/><Relationship Id="rId19" Type="http://schemas.openxmlformats.org/officeDocument/2006/relationships/slide" Target="slides/slide14.xml"/><Relationship Id="rId60" Type="http://schemas.openxmlformats.org/officeDocument/2006/relationships/slide" Target="slides/slide55.xml"/><Relationship Id="rId61" Type="http://schemas.openxmlformats.org/officeDocument/2006/relationships/slide" Target="slides/slide56.xml"/><Relationship Id="rId62" Type="http://schemas.openxmlformats.org/officeDocument/2006/relationships/slide" Target="slides/slide57.xml"/><Relationship Id="rId63" Type="http://schemas.openxmlformats.org/officeDocument/2006/relationships/slide" Target="slides/slide58.xml"/><Relationship Id="rId64" Type="http://schemas.openxmlformats.org/officeDocument/2006/relationships/slide" Target="slides/slide59.xml"/><Relationship Id="rId65" Type="http://schemas.openxmlformats.org/officeDocument/2006/relationships/slide" Target="slides/slide60.xml"/><Relationship Id="rId66" Type="http://schemas.openxmlformats.org/officeDocument/2006/relationships/slide" Target="slides/slide61.xml"/><Relationship Id="rId67" Type="http://schemas.openxmlformats.org/officeDocument/2006/relationships/slide" Target="slides/slide62.xml"/><Relationship Id="rId68" Type="http://schemas.openxmlformats.org/officeDocument/2006/relationships/slide" Target="slides/slide63.xml"/><Relationship Id="rId69" Type="http://schemas.openxmlformats.org/officeDocument/2006/relationships/slide" Target="slides/slide64.xml"/><Relationship Id="rId120" Type="http://schemas.openxmlformats.org/officeDocument/2006/relationships/notesMaster" Target="notesMasters/notesMaster1.xml"/><Relationship Id="rId121" Type="http://schemas.openxmlformats.org/officeDocument/2006/relationships/handoutMaster" Target="handoutMasters/handoutMaster1.xml"/><Relationship Id="rId122" Type="http://schemas.openxmlformats.org/officeDocument/2006/relationships/printerSettings" Target="printerSettings/printerSettings1.bin"/><Relationship Id="rId123" Type="http://schemas.openxmlformats.org/officeDocument/2006/relationships/presProps" Target="presProps.xml"/><Relationship Id="rId124" Type="http://schemas.openxmlformats.org/officeDocument/2006/relationships/viewProps" Target="viewProps.xml"/><Relationship Id="rId125" Type="http://schemas.openxmlformats.org/officeDocument/2006/relationships/theme" Target="theme/theme1.xml"/><Relationship Id="rId126" Type="http://schemas.openxmlformats.org/officeDocument/2006/relationships/tableStyles" Target="tableStyles.xml"/><Relationship Id="rId40" Type="http://schemas.openxmlformats.org/officeDocument/2006/relationships/slide" Target="slides/slide35.xml"/><Relationship Id="rId41" Type="http://schemas.openxmlformats.org/officeDocument/2006/relationships/slide" Target="slides/slide36.xml"/><Relationship Id="rId42" Type="http://schemas.openxmlformats.org/officeDocument/2006/relationships/slide" Target="slides/slide37.xml"/><Relationship Id="rId90" Type="http://schemas.openxmlformats.org/officeDocument/2006/relationships/slide" Target="slides/slide85.xml"/><Relationship Id="rId91" Type="http://schemas.openxmlformats.org/officeDocument/2006/relationships/slide" Target="slides/slide86.xml"/><Relationship Id="rId92" Type="http://schemas.openxmlformats.org/officeDocument/2006/relationships/slide" Target="slides/slide87.xml"/><Relationship Id="rId93" Type="http://schemas.openxmlformats.org/officeDocument/2006/relationships/slide" Target="slides/slide88.xml"/><Relationship Id="rId94" Type="http://schemas.openxmlformats.org/officeDocument/2006/relationships/slide" Target="slides/slide89.xml"/><Relationship Id="rId95" Type="http://schemas.openxmlformats.org/officeDocument/2006/relationships/slide" Target="slides/slide90.xml"/><Relationship Id="rId96" Type="http://schemas.openxmlformats.org/officeDocument/2006/relationships/slide" Target="slides/slide91.xml"/><Relationship Id="rId101" Type="http://schemas.openxmlformats.org/officeDocument/2006/relationships/slide" Target="slides/slide96.xml"/><Relationship Id="rId102" Type="http://schemas.openxmlformats.org/officeDocument/2006/relationships/slide" Target="slides/slide97.xml"/><Relationship Id="rId103" Type="http://schemas.openxmlformats.org/officeDocument/2006/relationships/slide" Target="slides/slide98.xml"/><Relationship Id="rId104" Type="http://schemas.openxmlformats.org/officeDocument/2006/relationships/slide" Target="slides/slide99.xml"/><Relationship Id="rId105" Type="http://schemas.openxmlformats.org/officeDocument/2006/relationships/slide" Target="slides/slide100.xml"/><Relationship Id="rId106" Type="http://schemas.openxmlformats.org/officeDocument/2006/relationships/slide" Target="slides/slide101.xml"/><Relationship Id="rId107" Type="http://schemas.openxmlformats.org/officeDocument/2006/relationships/slide" Target="slides/slide102.xml"/><Relationship Id="rId108" Type="http://schemas.openxmlformats.org/officeDocument/2006/relationships/slide" Target="slides/slide103.xml"/><Relationship Id="rId109" Type="http://schemas.openxmlformats.org/officeDocument/2006/relationships/slide" Target="slides/slide104.xml"/><Relationship Id="rId97" Type="http://schemas.openxmlformats.org/officeDocument/2006/relationships/slide" Target="slides/slide92.xml"/><Relationship Id="rId98" Type="http://schemas.openxmlformats.org/officeDocument/2006/relationships/slide" Target="slides/slide93.xml"/><Relationship Id="rId99" Type="http://schemas.openxmlformats.org/officeDocument/2006/relationships/slide" Target="slides/slide94.xml"/><Relationship Id="rId43" Type="http://schemas.openxmlformats.org/officeDocument/2006/relationships/slide" Target="slides/slide38.xml"/><Relationship Id="rId44" Type="http://schemas.openxmlformats.org/officeDocument/2006/relationships/slide" Target="slides/slide39.xml"/><Relationship Id="rId45" Type="http://schemas.openxmlformats.org/officeDocument/2006/relationships/slide" Target="slides/slide40.xml"/><Relationship Id="rId46" Type="http://schemas.openxmlformats.org/officeDocument/2006/relationships/slide" Target="slides/slide41.xml"/><Relationship Id="rId47" Type="http://schemas.openxmlformats.org/officeDocument/2006/relationships/slide" Target="slides/slide42.xml"/><Relationship Id="rId48" Type="http://schemas.openxmlformats.org/officeDocument/2006/relationships/slide" Target="slides/slide43.xml"/><Relationship Id="rId49" Type="http://schemas.openxmlformats.org/officeDocument/2006/relationships/slide" Target="slides/slide44.xml"/><Relationship Id="rId100" Type="http://schemas.openxmlformats.org/officeDocument/2006/relationships/slide" Target="slides/slide95.xml"/><Relationship Id="rId20" Type="http://schemas.openxmlformats.org/officeDocument/2006/relationships/slide" Target="slides/slide15.xml"/><Relationship Id="rId21" Type="http://schemas.openxmlformats.org/officeDocument/2006/relationships/slide" Target="slides/slide16.xml"/><Relationship Id="rId22" Type="http://schemas.openxmlformats.org/officeDocument/2006/relationships/slide" Target="slides/slide17.xml"/><Relationship Id="rId70" Type="http://schemas.openxmlformats.org/officeDocument/2006/relationships/slide" Target="slides/slide65.xml"/><Relationship Id="rId71" Type="http://schemas.openxmlformats.org/officeDocument/2006/relationships/slide" Target="slides/slide66.xml"/><Relationship Id="rId72" Type="http://schemas.openxmlformats.org/officeDocument/2006/relationships/slide" Target="slides/slide67.xml"/><Relationship Id="rId73" Type="http://schemas.openxmlformats.org/officeDocument/2006/relationships/slide" Target="slides/slide68.xml"/><Relationship Id="rId74" Type="http://schemas.openxmlformats.org/officeDocument/2006/relationships/slide" Target="slides/slide69.xml"/><Relationship Id="rId75" Type="http://schemas.openxmlformats.org/officeDocument/2006/relationships/slide" Target="slides/slide70.xml"/><Relationship Id="rId76" Type="http://schemas.openxmlformats.org/officeDocument/2006/relationships/slide" Target="slides/slide71.xml"/><Relationship Id="rId77" Type="http://schemas.openxmlformats.org/officeDocument/2006/relationships/slide" Target="slides/slide72.xml"/><Relationship Id="rId78" Type="http://schemas.openxmlformats.org/officeDocument/2006/relationships/slide" Target="slides/slide73.xml"/><Relationship Id="rId79" Type="http://schemas.openxmlformats.org/officeDocument/2006/relationships/slide" Target="slides/slide74.xml"/><Relationship Id="rId23" Type="http://schemas.openxmlformats.org/officeDocument/2006/relationships/slide" Target="slides/slide18.xml"/><Relationship Id="rId24" Type="http://schemas.openxmlformats.org/officeDocument/2006/relationships/slide" Target="slides/slide19.xml"/><Relationship Id="rId25" Type="http://schemas.openxmlformats.org/officeDocument/2006/relationships/slide" Target="slides/slide20.xml"/><Relationship Id="rId26" Type="http://schemas.openxmlformats.org/officeDocument/2006/relationships/slide" Target="slides/slide21.xml"/><Relationship Id="rId27" Type="http://schemas.openxmlformats.org/officeDocument/2006/relationships/slide" Target="slides/slide22.xml"/><Relationship Id="rId28" Type="http://schemas.openxmlformats.org/officeDocument/2006/relationships/slide" Target="slides/slide23.xml"/><Relationship Id="rId29" Type="http://schemas.openxmlformats.org/officeDocument/2006/relationships/slide" Target="slides/slide24.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 Target="slides/slide1.xml"/><Relationship Id="rId7" Type="http://schemas.openxmlformats.org/officeDocument/2006/relationships/slide" Target="slides/slide2.xml"/><Relationship Id="rId8" Type="http://schemas.openxmlformats.org/officeDocument/2006/relationships/slide" Target="slides/slide3.xml"/><Relationship Id="rId9" Type="http://schemas.openxmlformats.org/officeDocument/2006/relationships/slide" Target="slides/slide4.xml"/><Relationship Id="rId50" Type="http://schemas.openxmlformats.org/officeDocument/2006/relationships/slide" Target="slides/slide45.xml"/><Relationship Id="rId51" Type="http://schemas.openxmlformats.org/officeDocument/2006/relationships/slide" Target="slides/slide46.xml"/><Relationship Id="rId52" Type="http://schemas.openxmlformats.org/officeDocument/2006/relationships/slide" Target="slides/slide47.xml"/><Relationship Id="rId53" Type="http://schemas.openxmlformats.org/officeDocument/2006/relationships/slide" Target="slides/slide48.xml"/><Relationship Id="rId54" Type="http://schemas.openxmlformats.org/officeDocument/2006/relationships/slide" Target="slides/slide49.xml"/><Relationship Id="rId55" Type="http://schemas.openxmlformats.org/officeDocument/2006/relationships/slide" Target="slides/slide50.xml"/><Relationship Id="rId56" Type="http://schemas.openxmlformats.org/officeDocument/2006/relationships/slide" Target="slides/slide51.xml"/><Relationship Id="rId57" Type="http://schemas.openxmlformats.org/officeDocument/2006/relationships/slide" Target="slides/slide52.xml"/><Relationship Id="rId58" Type="http://schemas.openxmlformats.org/officeDocument/2006/relationships/slide" Target="slides/slide53.xml"/><Relationship Id="rId59" Type="http://schemas.openxmlformats.org/officeDocument/2006/relationships/slide" Target="slides/slide54.xml"/><Relationship Id="rId110" Type="http://schemas.openxmlformats.org/officeDocument/2006/relationships/slide" Target="slides/slide105.xml"/><Relationship Id="rId111" Type="http://schemas.openxmlformats.org/officeDocument/2006/relationships/slide" Target="slides/slide106.xml"/><Relationship Id="rId112" Type="http://schemas.openxmlformats.org/officeDocument/2006/relationships/slide" Target="slides/slide107.xml"/><Relationship Id="rId113" Type="http://schemas.openxmlformats.org/officeDocument/2006/relationships/slide" Target="slides/slide108.xml"/><Relationship Id="rId114" Type="http://schemas.openxmlformats.org/officeDocument/2006/relationships/slide" Target="slides/slide109.xml"/><Relationship Id="rId115" Type="http://schemas.openxmlformats.org/officeDocument/2006/relationships/slide" Target="slides/slide110.xml"/><Relationship Id="rId116" Type="http://schemas.openxmlformats.org/officeDocument/2006/relationships/slide" Target="slides/slide111.xml"/><Relationship Id="rId117" Type="http://schemas.openxmlformats.org/officeDocument/2006/relationships/slide" Target="slides/slide112.xml"/><Relationship Id="rId118" Type="http://schemas.openxmlformats.org/officeDocument/2006/relationships/slide" Target="slides/slide113.xml"/><Relationship Id="rId119" Type="http://schemas.openxmlformats.org/officeDocument/2006/relationships/slide" Target="slides/slide114.xml"/><Relationship Id="rId30" Type="http://schemas.openxmlformats.org/officeDocument/2006/relationships/slide" Target="slides/slide25.xml"/><Relationship Id="rId31" Type="http://schemas.openxmlformats.org/officeDocument/2006/relationships/slide" Target="slides/slide26.xml"/><Relationship Id="rId32" Type="http://schemas.openxmlformats.org/officeDocument/2006/relationships/slide" Target="slides/slide27.xml"/><Relationship Id="rId33" Type="http://schemas.openxmlformats.org/officeDocument/2006/relationships/slide" Target="slides/slide28.xml"/><Relationship Id="rId34" Type="http://schemas.openxmlformats.org/officeDocument/2006/relationships/slide" Target="slides/slide29.xml"/><Relationship Id="rId35" Type="http://schemas.openxmlformats.org/officeDocument/2006/relationships/slide" Target="slides/slide30.xml"/><Relationship Id="rId36" Type="http://schemas.openxmlformats.org/officeDocument/2006/relationships/slide" Target="slides/slide31.xml"/><Relationship Id="rId37" Type="http://schemas.openxmlformats.org/officeDocument/2006/relationships/slide" Target="slides/slide32.xml"/><Relationship Id="rId38" Type="http://schemas.openxmlformats.org/officeDocument/2006/relationships/slide" Target="slides/slide33.xml"/><Relationship Id="rId39" Type="http://schemas.openxmlformats.org/officeDocument/2006/relationships/slide" Target="slides/slide34.xml"/><Relationship Id="rId80" Type="http://schemas.openxmlformats.org/officeDocument/2006/relationships/slide" Target="slides/slide75.xml"/><Relationship Id="rId81" Type="http://schemas.openxmlformats.org/officeDocument/2006/relationships/slide" Target="slides/slide76.xml"/><Relationship Id="rId82" Type="http://schemas.openxmlformats.org/officeDocument/2006/relationships/slide" Target="slides/slide77.xml"/><Relationship Id="rId83" Type="http://schemas.openxmlformats.org/officeDocument/2006/relationships/slide" Target="slides/slide78.xml"/><Relationship Id="rId84" Type="http://schemas.openxmlformats.org/officeDocument/2006/relationships/slide" Target="slides/slide79.xml"/><Relationship Id="rId85" Type="http://schemas.openxmlformats.org/officeDocument/2006/relationships/slide" Target="slides/slide80.xml"/><Relationship Id="rId86" Type="http://schemas.openxmlformats.org/officeDocument/2006/relationships/slide" Target="slides/slide81.xml"/><Relationship Id="rId87" Type="http://schemas.openxmlformats.org/officeDocument/2006/relationships/slide" Target="slides/slide82.xml"/><Relationship Id="rId88" Type="http://schemas.openxmlformats.org/officeDocument/2006/relationships/slide" Target="slides/slide83.xml"/><Relationship Id="rId89" Type="http://schemas.openxmlformats.org/officeDocument/2006/relationships/slide" Target="slides/slide8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8.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94.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95.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7.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Pr>
        <a:solidFill>
          <a:schemeClr val="bg1"/>
        </a:solidFill>
        <a:effectLst/>
      </p:bgPr>
    </p:bg>
    <p:spTree>
      <p:nvGrpSpPr>
        <p:cNvPr id="1" name=""/>
        <p:cNvGrpSpPr/>
        <p:nvPr/>
      </p:nvGrpSpPr>
      <p:grpSpPr>
        <a:xfrm>
          <a:off x="0" y="0"/>
          <a:ext cx="0" cy="0"/>
          <a:chOff x="0" y="0"/>
          <a:chExt cx="0" cy="0"/>
        </a:xfrm>
      </p:grpSpPr>
      <p:sp>
        <p:nvSpPr>
          <p:cNvPr id="533506" name="Rectangle 2"/>
          <p:cNvSpPr>
            <a:spLocks noGrp="1" noChangeArrowheads="1"/>
          </p:cNvSpPr>
          <p:nvPr>
            <p:ph type="hdr" sz="quarter"/>
          </p:nvPr>
        </p:nvSpPr>
        <p:spPr bwMode="auto">
          <a:xfrm>
            <a:off x="0" y="0"/>
            <a:ext cx="3041650" cy="463550"/>
          </a:xfrm>
          <a:prstGeom prst="rect">
            <a:avLst/>
          </a:prstGeom>
          <a:noFill/>
          <a:ln w="9525">
            <a:noFill/>
            <a:miter lim="800000"/>
            <a:headEnd/>
            <a:tailEnd/>
          </a:ln>
        </p:spPr>
        <p:txBody>
          <a:bodyPr vert="horz" wrap="square" lIns="92233" tIns="46119" rIns="92233" bIns="46119" numCol="1" anchor="t" anchorCtr="0" compatLnSpc="1">
            <a:prstTxWarp prst="textNoShape">
              <a:avLst/>
            </a:prstTxWarp>
          </a:bodyPr>
          <a:lstStyle>
            <a:lvl1pPr algn="l" defTabSz="923925">
              <a:spcBef>
                <a:spcPct val="0"/>
              </a:spcBef>
              <a:defRPr sz="1300"/>
            </a:lvl1pPr>
          </a:lstStyle>
          <a:p>
            <a:endParaRPr lang="en-US"/>
          </a:p>
        </p:txBody>
      </p:sp>
      <p:sp>
        <p:nvSpPr>
          <p:cNvPr id="533507" name="Rectangle 3"/>
          <p:cNvSpPr>
            <a:spLocks noGrp="1" noChangeArrowheads="1"/>
          </p:cNvSpPr>
          <p:nvPr>
            <p:ph type="dt" sz="quarter" idx="1"/>
          </p:nvPr>
        </p:nvSpPr>
        <p:spPr bwMode="auto">
          <a:xfrm>
            <a:off x="3976688" y="0"/>
            <a:ext cx="3041650" cy="463550"/>
          </a:xfrm>
          <a:prstGeom prst="rect">
            <a:avLst/>
          </a:prstGeom>
          <a:noFill/>
          <a:ln w="9525">
            <a:noFill/>
            <a:miter lim="800000"/>
            <a:headEnd/>
            <a:tailEnd/>
          </a:ln>
        </p:spPr>
        <p:txBody>
          <a:bodyPr vert="horz" wrap="square" lIns="92233" tIns="46119" rIns="92233" bIns="46119" numCol="1" anchor="t" anchorCtr="0" compatLnSpc="1">
            <a:prstTxWarp prst="textNoShape">
              <a:avLst/>
            </a:prstTxWarp>
          </a:bodyPr>
          <a:lstStyle>
            <a:lvl1pPr algn="r" defTabSz="923925">
              <a:spcBef>
                <a:spcPct val="0"/>
              </a:spcBef>
              <a:defRPr sz="1300"/>
            </a:lvl1pPr>
          </a:lstStyle>
          <a:p>
            <a:endParaRPr lang="en-US"/>
          </a:p>
        </p:txBody>
      </p:sp>
      <p:sp>
        <p:nvSpPr>
          <p:cNvPr id="533508" name="Rectangle 4"/>
          <p:cNvSpPr>
            <a:spLocks noGrp="1" noChangeArrowheads="1"/>
          </p:cNvSpPr>
          <p:nvPr>
            <p:ph type="ftr" sz="quarter" idx="2"/>
          </p:nvPr>
        </p:nvSpPr>
        <p:spPr bwMode="auto">
          <a:xfrm>
            <a:off x="0" y="8840788"/>
            <a:ext cx="3041650" cy="463550"/>
          </a:xfrm>
          <a:prstGeom prst="rect">
            <a:avLst/>
          </a:prstGeom>
          <a:noFill/>
          <a:ln w="9525">
            <a:noFill/>
            <a:miter lim="800000"/>
            <a:headEnd/>
            <a:tailEnd/>
          </a:ln>
        </p:spPr>
        <p:txBody>
          <a:bodyPr vert="horz" wrap="square" lIns="92233" tIns="46119" rIns="92233" bIns="46119" numCol="1" anchor="b" anchorCtr="0" compatLnSpc="1">
            <a:prstTxWarp prst="textNoShape">
              <a:avLst/>
            </a:prstTxWarp>
          </a:bodyPr>
          <a:lstStyle>
            <a:lvl1pPr algn="l" defTabSz="923925">
              <a:spcBef>
                <a:spcPct val="0"/>
              </a:spcBef>
              <a:defRPr sz="1300"/>
            </a:lvl1pPr>
          </a:lstStyle>
          <a:p>
            <a:endParaRPr lang="en-US"/>
          </a:p>
        </p:txBody>
      </p:sp>
      <p:sp>
        <p:nvSpPr>
          <p:cNvPr id="533509" name="Rectangle 5"/>
          <p:cNvSpPr>
            <a:spLocks noGrp="1" noChangeArrowheads="1"/>
          </p:cNvSpPr>
          <p:nvPr>
            <p:ph type="sldNum" sz="quarter" idx="3"/>
          </p:nvPr>
        </p:nvSpPr>
        <p:spPr bwMode="auto">
          <a:xfrm>
            <a:off x="3976688" y="8840788"/>
            <a:ext cx="3041650" cy="463550"/>
          </a:xfrm>
          <a:prstGeom prst="rect">
            <a:avLst/>
          </a:prstGeom>
          <a:noFill/>
          <a:ln w="9525">
            <a:noFill/>
            <a:miter lim="800000"/>
            <a:headEnd/>
            <a:tailEnd/>
          </a:ln>
        </p:spPr>
        <p:txBody>
          <a:bodyPr vert="horz" wrap="square" lIns="92233" tIns="46119" rIns="92233" bIns="46119" numCol="1" anchor="b" anchorCtr="0" compatLnSpc="1">
            <a:prstTxWarp prst="textNoShape">
              <a:avLst/>
            </a:prstTxWarp>
          </a:bodyPr>
          <a:lstStyle>
            <a:lvl1pPr algn="r" defTabSz="923925">
              <a:spcBef>
                <a:spcPct val="0"/>
              </a:spcBef>
              <a:defRPr sz="1300"/>
            </a:lvl1pPr>
          </a:lstStyle>
          <a:p>
            <a:fld id="{AA3A5F14-9997-2945-9E73-35A8DAAE0CBB}" type="slidenum">
              <a:rPr lang="en-US"/>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3041650" cy="463550"/>
          </a:xfrm>
          <a:prstGeom prst="rect">
            <a:avLst/>
          </a:prstGeom>
          <a:noFill/>
          <a:ln w="9525">
            <a:noFill/>
            <a:miter lim="800000"/>
            <a:headEnd/>
            <a:tailEnd/>
          </a:ln>
        </p:spPr>
        <p:txBody>
          <a:bodyPr vert="horz" wrap="square" lIns="93257" tIns="46627" rIns="93257" bIns="46627" numCol="1" anchor="t" anchorCtr="0" compatLnSpc="1">
            <a:prstTxWarp prst="textNoShape">
              <a:avLst/>
            </a:prstTxWarp>
          </a:bodyPr>
          <a:lstStyle>
            <a:lvl1pPr algn="l" defTabSz="933450">
              <a:spcBef>
                <a:spcPct val="0"/>
              </a:spcBef>
              <a:defRPr sz="1200"/>
            </a:lvl1pPr>
          </a:lstStyle>
          <a:p>
            <a:endParaRPr lang="en-US"/>
          </a:p>
        </p:txBody>
      </p:sp>
      <p:sp>
        <p:nvSpPr>
          <p:cNvPr id="4099" name="Rectangle 3"/>
          <p:cNvSpPr>
            <a:spLocks noGrp="1" noChangeArrowheads="1"/>
          </p:cNvSpPr>
          <p:nvPr>
            <p:ph type="dt" idx="1"/>
          </p:nvPr>
        </p:nvSpPr>
        <p:spPr bwMode="auto">
          <a:xfrm>
            <a:off x="3976688" y="0"/>
            <a:ext cx="3041650" cy="463550"/>
          </a:xfrm>
          <a:prstGeom prst="rect">
            <a:avLst/>
          </a:prstGeom>
          <a:noFill/>
          <a:ln w="9525">
            <a:noFill/>
            <a:miter lim="800000"/>
            <a:headEnd/>
            <a:tailEnd/>
          </a:ln>
        </p:spPr>
        <p:txBody>
          <a:bodyPr vert="horz" wrap="square" lIns="93257" tIns="46627" rIns="93257" bIns="46627" numCol="1" anchor="t" anchorCtr="0" compatLnSpc="1">
            <a:prstTxWarp prst="textNoShape">
              <a:avLst/>
            </a:prstTxWarp>
          </a:bodyPr>
          <a:lstStyle>
            <a:lvl1pPr algn="r" defTabSz="933450">
              <a:spcBef>
                <a:spcPct val="0"/>
              </a:spcBef>
              <a:defRPr sz="1200"/>
            </a:lvl1pPr>
          </a:lstStyle>
          <a:p>
            <a:endParaRPr lang="en-US"/>
          </a:p>
        </p:txBody>
      </p:sp>
      <p:sp>
        <p:nvSpPr>
          <p:cNvPr id="130052" name="Rectangle 4"/>
          <p:cNvSpPr>
            <a:spLocks noRot="1" noChangeArrowheads="1" noTextEdit="1"/>
          </p:cNvSpPr>
          <p:nvPr>
            <p:ph type="sldImg" idx="2"/>
          </p:nvPr>
        </p:nvSpPr>
        <p:spPr bwMode="auto">
          <a:xfrm>
            <a:off x="1184275" y="698500"/>
            <a:ext cx="4654550" cy="3490913"/>
          </a:xfrm>
          <a:prstGeom prst="rect">
            <a:avLst/>
          </a:prstGeom>
          <a:noFill/>
          <a:ln w="9525">
            <a:solidFill>
              <a:srgbClr val="000000"/>
            </a:solidFill>
            <a:miter lim="800000"/>
            <a:headEnd/>
            <a:tailEnd/>
          </a:ln>
        </p:spPr>
      </p:sp>
      <p:sp>
        <p:nvSpPr>
          <p:cNvPr id="4101" name="Rectangle 5"/>
          <p:cNvSpPr>
            <a:spLocks noGrp="1" noChangeArrowheads="1"/>
          </p:cNvSpPr>
          <p:nvPr>
            <p:ph type="body" sz="quarter" idx="3"/>
          </p:nvPr>
        </p:nvSpPr>
        <p:spPr bwMode="auto">
          <a:xfrm>
            <a:off x="661988" y="4422775"/>
            <a:ext cx="5611812" cy="4186238"/>
          </a:xfrm>
          <a:prstGeom prst="rect">
            <a:avLst/>
          </a:prstGeom>
          <a:noFill/>
          <a:ln w="9525">
            <a:noFill/>
            <a:miter lim="800000"/>
            <a:headEnd/>
            <a:tailEnd/>
          </a:ln>
        </p:spPr>
        <p:txBody>
          <a:bodyPr vert="horz" wrap="square" lIns="93257" tIns="46627" rIns="93257" bIns="46627"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leveldd</a:t>
            </a:r>
          </a:p>
        </p:txBody>
      </p:sp>
      <p:sp>
        <p:nvSpPr>
          <p:cNvPr id="4102" name="Rectangle 6"/>
          <p:cNvSpPr>
            <a:spLocks noGrp="1" noChangeArrowheads="1"/>
          </p:cNvSpPr>
          <p:nvPr>
            <p:ph type="ftr" sz="quarter" idx="4"/>
          </p:nvPr>
        </p:nvSpPr>
        <p:spPr bwMode="auto">
          <a:xfrm>
            <a:off x="0" y="8840788"/>
            <a:ext cx="3041650" cy="463550"/>
          </a:xfrm>
          <a:prstGeom prst="rect">
            <a:avLst/>
          </a:prstGeom>
          <a:noFill/>
          <a:ln w="9525">
            <a:noFill/>
            <a:miter lim="800000"/>
            <a:headEnd/>
            <a:tailEnd/>
          </a:ln>
        </p:spPr>
        <p:txBody>
          <a:bodyPr vert="horz" wrap="square" lIns="93257" tIns="46627" rIns="93257" bIns="46627" numCol="1" anchor="b" anchorCtr="0" compatLnSpc="1">
            <a:prstTxWarp prst="textNoShape">
              <a:avLst/>
            </a:prstTxWarp>
          </a:bodyPr>
          <a:lstStyle>
            <a:lvl1pPr algn="l" defTabSz="933450">
              <a:spcBef>
                <a:spcPct val="0"/>
              </a:spcBef>
              <a:defRPr sz="1200"/>
            </a:lvl1pPr>
          </a:lstStyle>
          <a:p>
            <a:endParaRPr lang="en-US"/>
          </a:p>
        </p:txBody>
      </p:sp>
      <p:sp>
        <p:nvSpPr>
          <p:cNvPr id="4103" name="Rectangle 7"/>
          <p:cNvSpPr>
            <a:spLocks noGrp="1" noChangeArrowheads="1"/>
          </p:cNvSpPr>
          <p:nvPr>
            <p:ph type="sldNum" sz="quarter" idx="5"/>
          </p:nvPr>
        </p:nvSpPr>
        <p:spPr bwMode="auto">
          <a:xfrm>
            <a:off x="3976688" y="8840788"/>
            <a:ext cx="3041650" cy="463550"/>
          </a:xfrm>
          <a:prstGeom prst="rect">
            <a:avLst/>
          </a:prstGeom>
          <a:noFill/>
          <a:ln w="9525">
            <a:noFill/>
            <a:miter lim="800000"/>
            <a:headEnd/>
            <a:tailEnd/>
          </a:ln>
        </p:spPr>
        <p:txBody>
          <a:bodyPr vert="horz" wrap="square" lIns="93257" tIns="46627" rIns="93257" bIns="46627" numCol="1" anchor="b" anchorCtr="0" compatLnSpc="1">
            <a:prstTxWarp prst="textNoShape">
              <a:avLst/>
            </a:prstTxWarp>
          </a:bodyPr>
          <a:lstStyle>
            <a:lvl1pPr algn="r" defTabSz="933450">
              <a:spcBef>
                <a:spcPct val="0"/>
              </a:spcBef>
              <a:defRPr sz="1200"/>
            </a:lvl1pPr>
          </a:lstStyle>
          <a:p>
            <a:fld id="{7C3E32E1-4E57-464D-9919-F1A95219745E}" type="slidenum">
              <a:rPr lang="en-US"/>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100" kern="1200">
        <a:solidFill>
          <a:schemeClr val="tx1"/>
        </a:solidFill>
        <a:latin typeface="Arial" charset="0"/>
        <a:ea typeface="+mn-ea"/>
        <a:cs typeface="+mn-cs"/>
      </a:defRPr>
    </a:lvl1pPr>
    <a:lvl2pPr marL="457200" algn="l" rtl="0" eaLnBrk="0" fontAlgn="base" hangingPunct="0">
      <a:spcBef>
        <a:spcPct val="30000"/>
      </a:spcBef>
      <a:spcAft>
        <a:spcPct val="0"/>
      </a:spcAft>
      <a:defRPr sz="1100" kern="1200">
        <a:solidFill>
          <a:schemeClr val="tx1"/>
        </a:solidFill>
        <a:latin typeface="Arial" charset="0"/>
        <a:ea typeface="ＭＳ Ｐゴシック" charset="-128"/>
        <a:cs typeface="+mn-cs"/>
      </a:defRPr>
    </a:lvl2pPr>
    <a:lvl3pPr marL="914400" algn="l" rtl="0" eaLnBrk="0" fontAlgn="base" hangingPunct="0">
      <a:spcBef>
        <a:spcPct val="30000"/>
      </a:spcBef>
      <a:spcAft>
        <a:spcPct val="0"/>
      </a:spcAft>
      <a:defRPr sz="1100" kern="1200">
        <a:solidFill>
          <a:schemeClr val="tx1"/>
        </a:solidFill>
        <a:latin typeface="Arial" charset="0"/>
        <a:ea typeface="ＭＳ Ｐゴシック" charset="-128"/>
        <a:cs typeface="+mn-cs"/>
      </a:defRPr>
    </a:lvl3pPr>
    <a:lvl4pPr marL="1371600" algn="l" rtl="0" eaLnBrk="0" fontAlgn="base" hangingPunct="0">
      <a:spcBef>
        <a:spcPct val="30000"/>
      </a:spcBef>
      <a:spcAft>
        <a:spcPct val="0"/>
      </a:spcAft>
      <a:defRPr sz="1100" kern="1200">
        <a:solidFill>
          <a:schemeClr val="tx1"/>
        </a:solidFill>
        <a:latin typeface="Arial" charset="0"/>
        <a:ea typeface="ＭＳ Ｐゴシック" charset="-128"/>
        <a:cs typeface="+mn-cs"/>
      </a:defRPr>
    </a:lvl4pPr>
    <a:lvl5pPr marL="1828800" algn="l" rtl="0" eaLnBrk="0" fontAlgn="base" hangingPunct="0">
      <a:spcBef>
        <a:spcPct val="30000"/>
      </a:spcBef>
      <a:spcAft>
        <a:spcPct val="0"/>
      </a:spcAft>
      <a:defRPr sz="1100" kern="1200">
        <a:solidFill>
          <a:schemeClr val="tx1"/>
        </a:solidFill>
        <a:latin typeface="Arial" charset="0"/>
        <a:ea typeface="ＭＳ Ｐゴシック"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6.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 Id="rId3" Type="http://schemas.openxmlformats.org/officeDocument/2006/relationships/hyperlink" Target="mailto:monahrq@ahrq.gov?subject=Question%20regarding%20MONAHRQ%20from%20HCUP-US%20Website" TargetMode="Externa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p:txBody>
          <a:bodyPr/>
          <a:lstStyle/>
          <a:p>
            <a:pPr defTabSz="930275"/>
            <a:fld id="{1DB385D5-DB7A-BD4E-93B3-2C7503369797}" type="slidenum">
              <a:rPr lang="en-US">
                <a:solidFill>
                  <a:srgbClr val="000000"/>
                </a:solidFill>
              </a:rPr>
              <a:pPr defTabSz="930275"/>
              <a:t>1</a:t>
            </a:fld>
            <a:endParaRPr lang="en-US">
              <a:solidFill>
                <a:srgbClr val="000000"/>
              </a:solidFill>
            </a:endParaRPr>
          </a:p>
        </p:txBody>
      </p:sp>
      <p:sp>
        <p:nvSpPr>
          <p:cNvPr id="131075" name="Rectangle 2"/>
          <p:cNvSpPr>
            <a:spLocks noRot="1" noChangeArrowheads="1" noTextEdit="1"/>
          </p:cNvSpPr>
          <p:nvPr>
            <p:ph type="sldImg"/>
          </p:nvPr>
        </p:nvSpPr>
        <p:spPr>
          <a:xfrm>
            <a:off x="1185863" y="701675"/>
            <a:ext cx="4648200" cy="3486150"/>
          </a:xfrm>
          <a:ln/>
        </p:spPr>
      </p:sp>
      <p:sp>
        <p:nvSpPr>
          <p:cNvPr id="131076" name="Rectangle 3"/>
          <p:cNvSpPr>
            <a:spLocks noGrp="1" noChangeArrowheads="1"/>
          </p:cNvSpPr>
          <p:nvPr>
            <p:ph type="body" idx="1"/>
          </p:nvPr>
        </p:nvSpPr>
        <p:spPr>
          <a:xfrm>
            <a:off x="895350" y="4421188"/>
            <a:ext cx="5148263" cy="4186237"/>
          </a:xfrm>
        </p:spPr>
        <p:txBody>
          <a:bodyPr lIns="93293" tIns="46647" rIns="93293" bIns="46647"/>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p:txBody>
          <a:bodyPr/>
          <a:lstStyle/>
          <a:p>
            <a:pPr defTabSz="930275"/>
            <a:fld id="{D71A46B2-C46C-8C4A-B335-6459A1EF5B72}" type="slidenum">
              <a:rPr lang="en-US"/>
              <a:pPr defTabSz="930275"/>
              <a:t>10</a:t>
            </a:fld>
            <a:endParaRPr lang="en-US"/>
          </a:p>
        </p:txBody>
      </p:sp>
      <p:sp>
        <p:nvSpPr>
          <p:cNvPr id="140291" name="Rectangle 2"/>
          <p:cNvSpPr>
            <a:spLocks noRot="1" noChangeArrowheads="1" noTextEdit="1"/>
          </p:cNvSpPr>
          <p:nvPr>
            <p:ph type="sldImg"/>
          </p:nvPr>
        </p:nvSpPr>
        <p:spPr>
          <a:ln/>
        </p:spPr>
      </p:sp>
      <p:sp>
        <p:nvSpPr>
          <p:cNvPr id="140292" name="Rectangle 3"/>
          <p:cNvSpPr>
            <a:spLocks noGrp="1" noChangeArrowheads="1"/>
          </p:cNvSpPr>
          <p:nvPr>
            <p:ph type="body" idx="1"/>
          </p:nvPr>
        </p:nvSpPr>
        <p:spPr/>
        <p:txBody>
          <a:bodyPr/>
          <a:lstStyle/>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r>
              <a:rPr lang="en-US" i="1"/>
              <a:t>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3474" name="Rectangle 2"/>
          <p:cNvSpPr>
            <a:spLocks noRot="1" noChangeArrowheads="1" noTextEdit="1"/>
          </p:cNvSpPr>
          <p:nvPr>
            <p:ph type="sldImg"/>
          </p:nvPr>
        </p:nvSpPr>
        <p:spPr>
          <a:xfrm>
            <a:off x="1184275" y="696913"/>
            <a:ext cx="4654550" cy="3490912"/>
          </a:xfrm>
          <a:ln/>
        </p:spPr>
      </p:sp>
      <p:sp>
        <p:nvSpPr>
          <p:cNvPr id="233475" name="Rectangle 3"/>
          <p:cNvSpPr>
            <a:spLocks noGrp="1" noChangeArrowheads="1"/>
          </p:cNvSpPr>
          <p:nvPr>
            <p:ph type="body" idx="1"/>
          </p:nvPr>
        </p:nvSpPr>
        <p:spPr>
          <a:xfrm>
            <a:off x="661988" y="4422775"/>
            <a:ext cx="5613400" cy="4187825"/>
          </a:xfrm>
        </p:spPr>
        <p:txBody>
          <a:bodyPr/>
          <a:lstStyle/>
          <a:p>
            <a:pPr eaLnBrk="1" hangingPunct="1"/>
            <a:endParaRPr lang="en-US" sz="1000"/>
          </a:p>
        </p:txBody>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4498" name="Slide Image Placeholder 1"/>
          <p:cNvSpPr>
            <a:spLocks noGrp="1" noRot="1" noChangeAspect="1" noTextEdit="1"/>
          </p:cNvSpPr>
          <p:nvPr>
            <p:ph type="sldImg"/>
          </p:nvPr>
        </p:nvSpPr>
        <p:spPr>
          <a:ln/>
        </p:spPr>
      </p:sp>
      <p:sp>
        <p:nvSpPr>
          <p:cNvPr id="234499" name="Notes Placeholder 2"/>
          <p:cNvSpPr>
            <a:spLocks noGrp="1"/>
          </p:cNvSpPr>
          <p:nvPr>
            <p:ph type="body" idx="1"/>
          </p:nvPr>
        </p:nvSpPr>
        <p:spPr/>
        <p:txBody>
          <a:bodyPr/>
          <a:lstStyle/>
          <a:p>
            <a:endParaRPr lang="en-US"/>
          </a:p>
        </p:txBody>
      </p:sp>
      <p:sp>
        <p:nvSpPr>
          <p:cNvPr id="234500" name="Slide Number Placeholder 3"/>
          <p:cNvSpPr>
            <a:spLocks noGrp="1"/>
          </p:cNvSpPr>
          <p:nvPr>
            <p:ph type="sldNum" sz="quarter" idx="5"/>
          </p:nvPr>
        </p:nvSpPr>
        <p:spPr>
          <a:noFill/>
        </p:spPr>
        <p:txBody>
          <a:bodyPr/>
          <a:lstStyle/>
          <a:p>
            <a:fld id="{6A03159E-D5B2-1C40-A6D8-237EAE68B9C0}" type="slidenum">
              <a:rPr lang="en-US"/>
              <a:pPr/>
              <a:t>101</a:t>
            </a:fld>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p:txBody>
          <a:bodyPr/>
          <a:lstStyle/>
          <a:p>
            <a:pPr defTabSz="930275"/>
            <a:fld id="{568589A5-8791-404C-BF24-365BEDEF7B77}" type="slidenum">
              <a:rPr lang="en-US"/>
              <a:pPr defTabSz="930275"/>
              <a:t>102</a:t>
            </a:fld>
            <a:endParaRPr lang="en-US"/>
          </a:p>
        </p:txBody>
      </p:sp>
      <p:sp>
        <p:nvSpPr>
          <p:cNvPr id="235523" name="Rectangle 2"/>
          <p:cNvSpPr>
            <a:spLocks noRot="1" noChangeArrowheads="1" noTextEdit="1"/>
          </p:cNvSpPr>
          <p:nvPr>
            <p:ph type="sldImg"/>
          </p:nvPr>
        </p:nvSpPr>
        <p:spPr>
          <a:xfrm>
            <a:off x="1184275" y="696913"/>
            <a:ext cx="4654550" cy="3490912"/>
          </a:xfrm>
          <a:ln/>
        </p:spPr>
      </p:sp>
      <p:sp>
        <p:nvSpPr>
          <p:cNvPr id="235524" name="Rectangle 3"/>
          <p:cNvSpPr>
            <a:spLocks noGrp="1" noChangeArrowheads="1"/>
          </p:cNvSpPr>
          <p:nvPr>
            <p:ph type="body" idx="1"/>
          </p:nvPr>
        </p:nvSpPr>
        <p:spPr>
          <a:xfrm>
            <a:off x="661988" y="4422775"/>
            <a:ext cx="5613400" cy="4187825"/>
          </a:xfrm>
        </p:spPr>
        <p:txBody>
          <a:bodyPr/>
          <a:lstStyle/>
          <a:p>
            <a:pPr eaLnBrk="1" hangingPunct="1"/>
            <a:endParaRPr lang="en-US" sz="1000"/>
          </a:p>
        </p:txBody>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6546" name="Rectangle 2"/>
          <p:cNvSpPr>
            <a:spLocks noRot="1" noChangeArrowheads="1" noTextEdit="1"/>
          </p:cNvSpPr>
          <p:nvPr>
            <p:ph type="sldImg"/>
          </p:nvPr>
        </p:nvSpPr>
        <p:spPr>
          <a:xfrm>
            <a:off x="1182688" y="698500"/>
            <a:ext cx="4654550" cy="3490913"/>
          </a:xfrm>
          <a:ln/>
        </p:spPr>
      </p:sp>
      <p:sp>
        <p:nvSpPr>
          <p:cNvPr id="236547" name="Rectangle 3"/>
          <p:cNvSpPr>
            <a:spLocks noGrp="1" noChangeArrowheads="1"/>
          </p:cNvSpPr>
          <p:nvPr>
            <p:ph type="body" idx="1"/>
          </p:nvPr>
        </p:nvSpPr>
        <p:spPr>
          <a:xfrm>
            <a:off x="611188" y="4208463"/>
            <a:ext cx="5721350" cy="4187825"/>
          </a:xfrm>
        </p:spPr>
        <p:txBody>
          <a:bodyPr/>
          <a:lstStyle/>
          <a:p>
            <a:pPr marL="204788" indent="-204788" eaLnBrk="1" hangingPunct="1">
              <a:lnSpc>
                <a:spcPct val="90000"/>
              </a:lnSpc>
            </a:pPr>
            <a:endParaRPr lang="en-US" sz="1000"/>
          </a:p>
        </p:txBody>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7570" name="Slide Image Placeholder 1"/>
          <p:cNvSpPr>
            <a:spLocks noGrp="1" noRot="1" noChangeAspect="1" noTextEdit="1"/>
          </p:cNvSpPr>
          <p:nvPr>
            <p:ph type="sldImg"/>
          </p:nvPr>
        </p:nvSpPr>
        <p:spPr>
          <a:ln/>
        </p:spPr>
      </p:sp>
      <p:sp>
        <p:nvSpPr>
          <p:cNvPr id="237571" name="Notes Placeholder 2"/>
          <p:cNvSpPr>
            <a:spLocks noGrp="1"/>
          </p:cNvSpPr>
          <p:nvPr>
            <p:ph type="body" idx="1"/>
          </p:nvPr>
        </p:nvSpPr>
        <p:spPr/>
        <p:txBody>
          <a:bodyPr/>
          <a:lstStyle/>
          <a:p>
            <a:pPr eaLnBrk="1" hangingPunct="1"/>
            <a:endParaRPr lang="en-US"/>
          </a:p>
        </p:txBody>
      </p:sp>
      <p:sp>
        <p:nvSpPr>
          <p:cNvPr id="237572" name="Slide Number Placeholder 3"/>
          <p:cNvSpPr>
            <a:spLocks noGrp="1"/>
          </p:cNvSpPr>
          <p:nvPr>
            <p:ph type="sldNum" sz="quarter" idx="5"/>
          </p:nvPr>
        </p:nvSpPr>
        <p:spPr/>
        <p:txBody>
          <a:bodyPr/>
          <a:lstStyle/>
          <a:p>
            <a:pPr defTabSz="930275"/>
            <a:fld id="{21AC627F-ADEF-A542-8CC8-0B83CCC94965}" type="slidenum">
              <a:rPr lang="en-US"/>
              <a:pPr defTabSz="930275"/>
              <a:t>104</a:t>
            </a:fld>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p:txBody>
          <a:bodyPr/>
          <a:lstStyle/>
          <a:p>
            <a:fld id="{5190EE85-AF45-3D46-A67C-B7A24E5E4513}" type="slidenum">
              <a:rPr lang="en-US"/>
              <a:pPr/>
              <a:t>105</a:t>
            </a:fld>
            <a:endParaRPr lang="en-US"/>
          </a:p>
        </p:txBody>
      </p:sp>
      <p:sp>
        <p:nvSpPr>
          <p:cNvPr id="238595" name="Rectangle 2"/>
          <p:cNvSpPr>
            <a:spLocks noRot="1" noChangeArrowheads="1" noTextEdit="1"/>
          </p:cNvSpPr>
          <p:nvPr>
            <p:ph type="sldImg"/>
          </p:nvPr>
        </p:nvSpPr>
        <p:spPr>
          <a:xfrm>
            <a:off x="1187450" y="701675"/>
            <a:ext cx="4646613" cy="3484563"/>
          </a:xfrm>
          <a:ln/>
        </p:spPr>
      </p:sp>
      <p:sp>
        <p:nvSpPr>
          <p:cNvPr id="238596" name="Rectangle 3"/>
          <p:cNvSpPr>
            <a:spLocks noGrp="1" noChangeArrowheads="1"/>
          </p:cNvSpPr>
          <p:nvPr>
            <p:ph type="body" idx="1"/>
          </p:nvPr>
        </p:nvSpPr>
        <p:spPr>
          <a:xfrm>
            <a:off x="893763" y="4419600"/>
            <a:ext cx="5149850" cy="4187825"/>
          </a:xfrm>
        </p:spPr>
        <p:txBody>
          <a:bodyPr/>
          <a:lstStyle/>
          <a:p>
            <a:endParaRPr lang="en-US"/>
          </a:p>
        </p:txBody>
      </p:sp>
      <p:sp>
        <p:nvSpPr>
          <p:cNvPr id="238597" name="Rectangle 4"/>
          <p:cNvSpPr>
            <a:spLocks noChangeArrowheads="1"/>
          </p:cNvSpPr>
          <p:nvPr/>
        </p:nvSpPr>
        <p:spPr bwMode="auto">
          <a:xfrm>
            <a:off x="314325" y="4265613"/>
            <a:ext cx="6313488" cy="3798887"/>
          </a:xfrm>
          <a:prstGeom prst="rect">
            <a:avLst/>
          </a:prstGeom>
          <a:noFill/>
          <a:ln w="9525">
            <a:noFill/>
            <a:miter lim="800000"/>
            <a:headEnd/>
            <a:tailEnd/>
          </a:ln>
        </p:spPr>
        <p:txBody>
          <a:bodyPr lIns="93267" tIns="46634" rIns="93267" bIns="46634">
            <a:prstTxWarp prst="textNoShape">
              <a:avLst/>
            </a:prstTxWarp>
          </a:bodyPr>
          <a:lstStyle/>
          <a:p>
            <a:pPr algn="l"/>
            <a:endParaRPr lang="en-US" sz="600"/>
          </a:p>
        </p:txBody>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p:spPr>
        <p:txBody>
          <a:bodyPr/>
          <a:lstStyle/>
          <a:p>
            <a:pPr defTabSz="930275"/>
            <a:fld id="{B9F15110-CFA5-AE48-B3D2-056D9E7BD256}" type="slidenum">
              <a:rPr lang="en-US"/>
              <a:pPr defTabSz="930275"/>
              <a:t>106</a:t>
            </a:fld>
            <a:endParaRPr lang="en-US"/>
          </a:p>
        </p:txBody>
      </p:sp>
      <p:sp>
        <p:nvSpPr>
          <p:cNvPr id="239619" name="Rectangle 2"/>
          <p:cNvSpPr>
            <a:spLocks noRot="1" noChangeArrowheads="1" noTextEdit="1"/>
          </p:cNvSpPr>
          <p:nvPr>
            <p:ph type="sldImg"/>
          </p:nvPr>
        </p:nvSpPr>
        <p:spPr>
          <a:ln/>
        </p:spPr>
      </p:sp>
      <p:sp>
        <p:nvSpPr>
          <p:cNvPr id="239620" name="Rectangle 3"/>
          <p:cNvSpPr>
            <a:spLocks noGrp="1" noChangeArrowheads="1"/>
          </p:cNvSpPr>
          <p:nvPr>
            <p:ph type="body" idx="1"/>
          </p:nvPr>
        </p:nvSpPr>
        <p:spPr/>
        <p:txBody>
          <a:bodyPr/>
          <a:lstStyle/>
          <a:p>
            <a:pPr eaLnBrk="1" hangingPunct="1"/>
            <a:endParaRPr lang="en-US" i="1"/>
          </a:p>
        </p:txBody>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0642" name="Rectangle 2"/>
          <p:cNvSpPr>
            <a:spLocks noRot="1" noChangeArrowheads="1" noTextEdit="1"/>
          </p:cNvSpPr>
          <p:nvPr>
            <p:ph type="sldImg"/>
          </p:nvPr>
        </p:nvSpPr>
        <p:spPr>
          <a:xfrm>
            <a:off x="1184275" y="700088"/>
            <a:ext cx="4652963" cy="3489325"/>
          </a:xfrm>
          <a:ln/>
        </p:spPr>
      </p:sp>
      <p:sp>
        <p:nvSpPr>
          <p:cNvPr id="240643" name="Rectangle 3"/>
          <p:cNvSpPr>
            <a:spLocks noGrp="1" noChangeArrowheads="1"/>
          </p:cNvSpPr>
          <p:nvPr>
            <p:ph type="body" idx="1"/>
          </p:nvPr>
        </p:nvSpPr>
        <p:spPr>
          <a:xfrm>
            <a:off x="661988" y="4422775"/>
            <a:ext cx="5611812" cy="4184650"/>
          </a:xfrm>
        </p:spPr>
        <p:txBody>
          <a:bodyPr/>
          <a:lstStyle/>
          <a:p>
            <a:pPr eaLnBrk="1" hangingPunct="1"/>
            <a:endParaRPr lang="en-US" i="1"/>
          </a:p>
        </p:txBody>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1666" name="Rectangle 2"/>
          <p:cNvSpPr>
            <a:spLocks noRot="1" noChangeArrowheads="1" noTextEdit="1"/>
          </p:cNvSpPr>
          <p:nvPr>
            <p:ph type="sldImg"/>
          </p:nvPr>
        </p:nvSpPr>
        <p:spPr>
          <a:xfrm>
            <a:off x="1185863" y="701675"/>
            <a:ext cx="4648200" cy="3486150"/>
          </a:xfrm>
          <a:ln/>
        </p:spPr>
      </p:sp>
      <p:sp>
        <p:nvSpPr>
          <p:cNvPr id="1390595" name="Rectangle 3"/>
          <p:cNvSpPr>
            <a:spLocks noGrp="1" noChangeArrowheads="1"/>
          </p:cNvSpPr>
          <p:nvPr>
            <p:ph type="body" idx="1"/>
          </p:nvPr>
        </p:nvSpPr>
        <p:spPr>
          <a:xfrm>
            <a:off x="895350" y="4422775"/>
            <a:ext cx="5148263" cy="4184650"/>
          </a:xfrm>
        </p:spPr>
        <p:txBody>
          <a:bodyPr/>
          <a:lstStyle/>
          <a:p>
            <a:endParaRPr lang="en-US" i="1"/>
          </a:p>
        </p:txBody>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p:spPr>
        <p:txBody>
          <a:bodyPr/>
          <a:lstStyle/>
          <a:p>
            <a:pPr defTabSz="930275"/>
            <a:fld id="{4F00971F-C7F8-724A-8003-0149FDECA0E4}" type="slidenum">
              <a:rPr lang="en-US"/>
              <a:pPr defTabSz="930275"/>
              <a:t>109</a:t>
            </a:fld>
            <a:endParaRPr lang="en-US"/>
          </a:p>
        </p:txBody>
      </p:sp>
      <p:sp>
        <p:nvSpPr>
          <p:cNvPr id="242691" name="Rectangle 2"/>
          <p:cNvSpPr>
            <a:spLocks noRot="1" noChangeArrowheads="1" noTextEdit="1"/>
          </p:cNvSpPr>
          <p:nvPr>
            <p:ph type="sldImg"/>
          </p:nvPr>
        </p:nvSpPr>
        <p:spPr>
          <a:ln/>
        </p:spPr>
      </p:sp>
      <p:sp>
        <p:nvSpPr>
          <p:cNvPr id="242692"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p:txBody>
          <a:bodyPr/>
          <a:lstStyle/>
          <a:p>
            <a:pPr defTabSz="930275"/>
            <a:fld id="{FE00395C-3FDD-C841-9DBC-1BD76D8EB4FB}" type="slidenum">
              <a:rPr lang="en-US"/>
              <a:pPr defTabSz="930275"/>
              <a:t>11</a:t>
            </a:fld>
            <a:endParaRPr lang="en-US"/>
          </a:p>
        </p:txBody>
      </p:sp>
      <p:sp>
        <p:nvSpPr>
          <p:cNvPr id="141315" name="Rectangle 2"/>
          <p:cNvSpPr>
            <a:spLocks noRot="1" noChangeArrowheads="1" noTextEdit="1"/>
          </p:cNvSpPr>
          <p:nvPr>
            <p:ph type="sldImg"/>
          </p:nvPr>
        </p:nvSpPr>
        <p:spPr>
          <a:ln/>
        </p:spPr>
      </p:sp>
      <p:sp>
        <p:nvSpPr>
          <p:cNvPr id="141316" name="Rectangle 3"/>
          <p:cNvSpPr>
            <a:spLocks noGrp="1" noChangeArrowheads="1"/>
          </p:cNvSpPr>
          <p:nvPr>
            <p:ph type="body" idx="1"/>
          </p:nvPr>
        </p:nvSpPr>
        <p:spPr/>
        <p:txBody>
          <a:bodyPr/>
          <a:lstStyle/>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i="1"/>
          </a:p>
          <a:p>
            <a:pPr eaLnBrk="1" hangingPunct="1"/>
            <a:r>
              <a:rPr lang="en-US" i="1"/>
              <a:t> </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p:spPr>
        <p:txBody>
          <a:bodyPr/>
          <a:lstStyle/>
          <a:p>
            <a:pPr defTabSz="930275"/>
            <a:fld id="{E3D6ED47-3066-2C4B-B088-245C14507156}" type="slidenum">
              <a:rPr lang="en-US"/>
              <a:pPr defTabSz="930275"/>
              <a:t>110</a:t>
            </a:fld>
            <a:endParaRPr lang="en-US"/>
          </a:p>
        </p:txBody>
      </p:sp>
      <p:sp>
        <p:nvSpPr>
          <p:cNvPr id="243715" name="Rectangle 2"/>
          <p:cNvSpPr>
            <a:spLocks noRot="1" noChangeArrowheads="1" noTextEdit="1"/>
          </p:cNvSpPr>
          <p:nvPr>
            <p:ph type="sldImg"/>
          </p:nvPr>
        </p:nvSpPr>
        <p:spPr>
          <a:ln/>
        </p:spPr>
      </p:sp>
      <p:sp>
        <p:nvSpPr>
          <p:cNvPr id="243716"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4738" name="Rectangle 2"/>
          <p:cNvSpPr>
            <a:spLocks noRot="1" noChangeArrowheads="1" noTextEdit="1"/>
          </p:cNvSpPr>
          <p:nvPr>
            <p:ph type="sldImg"/>
          </p:nvPr>
        </p:nvSpPr>
        <p:spPr>
          <a:ln/>
        </p:spPr>
      </p:sp>
      <p:sp>
        <p:nvSpPr>
          <p:cNvPr id="244739"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p:spPr>
        <p:txBody>
          <a:bodyPr/>
          <a:lstStyle/>
          <a:p>
            <a:pPr defTabSz="927100"/>
            <a:fld id="{CDD5056A-FF1F-4F4D-A695-8655928DCF29}" type="slidenum">
              <a:rPr lang="en-US"/>
              <a:pPr defTabSz="927100"/>
              <a:t>112</a:t>
            </a:fld>
            <a:endParaRPr lang="en-US"/>
          </a:p>
        </p:txBody>
      </p:sp>
      <p:sp>
        <p:nvSpPr>
          <p:cNvPr id="245763" name="Rectangle 2"/>
          <p:cNvSpPr>
            <a:spLocks noRot="1" noChangeArrowheads="1" noTextEdit="1"/>
          </p:cNvSpPr>
          <p:nvPr>
            <p:ph type="sldImg"/>
          </p:nvPr>
        </p:nvSpPr>
        <p:spPr>
          <a:ln/>
        </p:spPr>
      </p:sp>
      <p:sp>
        <p:nvSpPr>
          <p:cNvPr id="245764" name="Rectangle 3"/>
          <p:cNvSpPr>
            <a:spLocks noGrp="1" noChangeArrowheads="1"/>
          </p:cNvSpPr>
          <p:nvPr>
            <p:ph type="body" idx="1"/>
          </p:nvPr>
        </p:nvSpPr>
        <p:spPr/>
        <p:txBody>
          <a:bodyP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6786" name="Rectangle 2"/>
          <p:cNvSpPr>
            <a:spLocks noRot="1" noChangeArrowheads="1" noTextEdit="1"/>
          </p:cNvSpPr>
          <p:nvPr>
            <p:ph type="sldImg"/>
          </p:nvPr>
        </p:nvSpPr>
        <p:spPr>
          <a:ln/>
        </p:spPr>
      </p:sp>
      <p:sp>
        <p:nvSpPr>
          <p:cNvPr id="246787" name="Notes Placeholder 4"/>
          <p:cNvSpPr>
            <a:spLocks noGrp="1"/>
          </p:cNvSpPr>
          <p:nvPr/>
        </p:nvSpPr>
        <p:spPr bwMode="auto">
          <a:xfrm>
            <a:off x="661988" y="4422775"/>
            <a:ext cx="5611812" cy="4186238"/>
          </a:xfrm>
          <a:prstGeom prst="rect">
            <a:avLst/>
          </a:prstGeom>
          <a:noFill/>
          <a:ln w="9525">
            <a:noFill/>
            <a:miter lim="800000"/>
            <a:headEnd/>
            <a:tailEnd/>
          </a:ln>
        </p:spPr>
        <p:txBody>
          <a:bodyPr lIns="93247" tIns="46621" rIns="93247" bIns="46621">
            <a:prstTxWarp prst="textNoShape">
              <a:avLst/>
            </a:prstTxWarp>
          </a:bodyPr>
          <a:lstStyle/>
          <a:p>
            <a:pPr algn="l" eaLnBrk="0" hangingPunct="0"/>
            <a:r>
              <a:rPr lang="en-US" sz="1000"/>
              <a:t>That concludes this talk on HCUP software, tools, and products. I’d be happy to answer any questions you might have.</a:t>
            </a:r>
          </a:p>
        </p:txBody>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p:txBody>
          <a:bodyPr/>
          <a:lstStyle/>
          <a:p>
            <a:pPr defTabSz="931863"/>
            <a:fld id="{3088F54B-72D9-A944-9F05-FED1D47558B9}" type="slidenum">
              <a:rPr lang="en-US"/>
              <a:pPr defTabSz="931863"/>
              <a:t>114</a:t>
            </a:fld>
            <a:endParaRPr lang="en-US"/>
          </a:p>
        </p:txBody>
      </p:sp>
      <p:sp>
        <p:nvSpPr>
          <p:cNvPr id="247811" name="Rectangle 2"/>
          <p:cNvSpPr>
            <a:spLocks noRot="1" noChangeArrowheads="1" noTextEdit="1"/>
          </p:cNvSpPr>
          <p:nvPr>
            <p:ph type="sldImg"/>
          </p:nvPr>
        </p:nvSpPr>
        <p:spPr>
          <a:ln/>
        </p:spPr>
      </p:sp>
      <p:sp>
        <p:nvSpPr>
          <p:cNvPr id="247812"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p:txBody>
          <a:bodyPr/>
          <a:lstStyle/>
          <a:p>
            <a:pPr defTabSz="930275"/>
            <a:fld id="{BC2DEC0B-D86C-A34D-8BB1-52D1CD30A1D3}" type="slidenum">
              <a:rPr lang="en-US"/>
              <a:pPr defTabSz="930275"/>
              <a:t>12</a:t>
            </a:fld>
            <a:endParaRPr lang="en-US"/>
          </a:p>
        </p:txBody>
      </p:sp>
      <p:sp>
        <p:nvSpPr>
          <p:cNvPr id="142339" name="Rectangle 2"/>
          <p:cNvSpPr>
            <a:spLocks noRot="1" noChangeArrowheads="1" noTextEdit="1"/>
          </p:cNvSpPr>
          <p:nvPr>
            <p:ph type="sldImg"/>
          </p:nvPr>
        </p:nvSpPr>
        <p:spPr>
          <a:ln/>
        </p:spPr>
      </p:sp>
      <p:sp>
        <p:nvSpPr>
          <p:cNvPr id="84996" name="Rectangle 3"/>
          <p:cNvSpPr>
            <a:spLocks noGrp="1" noChangeArrowheads="1"/>
          </p:cNvSpPr>
          <p:nvPr>
            <p:ph type="body" idx="1"/>
          </p:nvPr>
        </p:nvSpPr>
        <p:spPr/>
        <p:txBody>
          <a:bodyPr/>
          <a:lstStyle/>
          <a:p>
            <a:pPr eaLnBrk="1" hangingPunct="1"/>
            <a:endParaRPr lang="en-US" i="1"/>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p:txBody>
          <a:bodyPr/>
          <a:lstStyle/>
          <a:p>
            <a:fld id="{3050CD32-8FA9-B742-A33B-1AD041BE159D}" type="slidenum">
              <a:rPr lang="en-US"/>
              <a:pPr/>
              <a:t>13</a:t>
            </a:fld>
            <a:endParaRPr lang="en-US"/>
          </a:p>
        </p:txBody>
      </p:sp>
      <p:sp>
        <p:nvSpPr>
          <p:cNvPr id="143363" name="Rectangle 2"/>
          <p:cNvSpPr>
            <a:spLocks noRot="1" noChangeArrowheads="1" noTextEdit="1"/>
          </p:cNvSpPr>
          <p:nvPr>
            <p:ph type="sldImg"/>
          </p:nvPr>
        </p:nvSpPr>
        <p:spPr>
          <a:ln/>
        </p:spPr>
      </p:sp>
      <p:sp>
        <p:nvSpPr>
          <p:cNvPr id="143364" name="Rectangle 3"/>
          <p:cNvSpPr>
            <a:spLocks noGrp="1" noChangeArrowheads="1"/>
          </p:cNvSpPr>
          <p:nvPr>
            <p:ph type="body" idx="1"/>
          </p:nvPr>
        </p:nvSpPr>
        <p:spPr/>
        <p:txBody>
          <a:bodyPr/>
          <a:lstStyle/>
          <a:p>
            <a:pPr eaLnBrk="1" hangingPunct="1"/>
            <a:endParaRPr lang="en-US"/>
          </a:p>
          <a:p>
            <a:pPr eaLnBrk="1" hangingPunct="1"/>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r>
              <a:rPr lang="en-US" sz="900"/>
              <a:t>	</a:t>
            </a:r>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endParaRPr lang="en-US" sz="900"/>
          </a:p>
          <a:p>
            <a:pPr eaLnBrk="1" hangingPunct="1">
              <a:lnSpc>
                <a:spcPct val="80000"/>
              </a:lnSpc>
            </a:pPr>
            <a:r>
              <a:rPr lang="en-US" sz="900"/>
              <a:t>	</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a:ln/>
        </p:spPr>
      </p:sp>
      <p:sp>
        <p:nvSpPr>
          <p:cNvPr id="144387" name="Notes Placeholder 2"/>
          <p:cNvSpPr>
            <a:spLocks noGrp="1"/>
          </p:cNvSpPr>
          <p:nvPr>
            <p:ph type="body" idx="1"/>
          </p:nvPr>
        </p:nvSpPr>
        <p:spPr/>
        <p:txBody>
          <a:bodyPr/>
          <a:lstStyle/>
          <a:p>
            <a:endParaRPr lang="en-US"/>
          </a:p>
        </p:txBody>
      </p:sp>
      <p:sp>
        <p:nvSpPr>
          <p:cNvPr id="144388" name="Slide Number Placeholder 3"/>
          <p:cNvSpPr>
            <a:spLocks noGrp="1"/>
          </p:cNvSpPr>
          <p:nvPr>
            <p:ph type="sldNum" sz="quarter" idx="5"/>
          </p:nvPr>
        </p:nvSpPr>
        <p:spPr>
          <a:noFill/>
        </p:spPr>
        <p:txBody>
          <a:bodyPr/>
          <a:lstStyle/>
          <a:p>
            <a:pPr defTabSz="930275"/>
            <a:fld id="{15B046B1-0255-F347-B427-ECEE17C03944}" type="slidenum">
              <a:rPr lang="en-US"/>
              <a:pPr defTabSz="930275"/>
              <a:t>14</a:t>
            </a:fld>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p:txBody>
          <a:bodyPr/>
          <a:lstStyle/>
          <a:p>
            <a:pPr defTabSz="930275"/>
            <a:fld id="{6DD14163-114A-1443-9500-BD5201E739C4}" type="slidenum">
              <a:rPr lang="en-US"/>
              <a:pPr defTabSz="930275"/>
              <a:t>15</a:t>
            </a:fld>
            <a:endParaRPr lang="en-US"/>
          </a:p>
        </p:txBody>
      </p:sp>
      <p:sp>
        <p:nvSpPr>
          <p:cNvPr id="145411" name="Rectangle 2"/>
          <p:cNvSpPr>
            <a:spLocks noRot="1" noChangeArrowheads="1" noTextEdit="1"/>
          </p:cNvSpPr>
          <p:nvPr>
            <p:ph type="sldImg"/>
          </p:nvPr>
        </p:nvSpPr>
        <p:spPr>
          <a:ln/>
        </p:spPr>
      </p:sp>
      <p:sp>
        <p:nvSpPr>
          <p:cNvPr id="88068" name="Rectangle 3"/>
          <p:cNvSpPr>
            <a:spLocks noGrp="1" noChangeArrowheads="1"/>
          </p:cNvSpPr>
          <p:nvPr>
            <p:ph type="body" idx="1"/>
          </p:nvPr>
        </p:nvSpPr>
        <p:spPr/>
        <p:txBody>
          <a:bodyPr/>
          <a:lstStyle/>
          <a:p>
            <a:pPr eaLnBrk="1" hangingPunct="1">
              <a:lnSpc>
                <a:spcPct val="80000"/>
              </a:lnSpc>
            </a:pPr>
            <a:endParaRPr lang="en-US" sz="900" b="1" i="1">
              <a:solidFill>
                <a:srgbClr val="BFBFBF"/>
              </a:solidFil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p:txBody>
          <a:bodyPr/>
          <a:lstStyle/>
          <a:p>
            <a:pPr defTabSz="930275"/>
            <a:fld id="{EBDAECB0-78E8-7B4F-BD06-2C8A432E7CAA}" type="slidenum">
              <a:rPr lang="en-US"/>
              <a:pPr defTabSz="930275"/>
              <a:t>16</a:t>
            </a:fld>
            <a:endParaRPr lang="en-US"/>
          </a:p>
        </p:txBody>
      </p:sp>
      <p:sp>
        <p:nvSpPr>
          <p:cNvPr id="146435" name="Rectangle 2"/>
          <p:cNvSpPr>
            <a:spLocks noRot="1" noChangeArrowheads="1" noTextEdit="1"/>
          </p:cNvSpPr>
          <p:nvPr>
            <p:ph type="sldImg"/>
          </p:nvPr>
        </p:nvSpPr>
        <p:spPr>
          <a:ln/>
        </p:spPr>
      </p:sp>
      <p:sp>
        <p:nvSpPr>
          <p:cNvPr id="146436" name="Rectangle 3"/>
          <p:cNvSpPr>
            <a:spLocks noGrp="1" noChangeArrowheads="1"/>
          </p:cNvSpPr>
          <p:nvPr>
            <p:ph type="body" idx="1"/>
          </p:nvPr>
        </p:nvSpPr>
        <p:spPr/>
        <p:txBody>
          <a:bodyPr/>
          <a:lstStyle/>
          <a:p>
            <a:pPr>
              <a:lnSpc>
                <a:spcPct val="90000"/>
              </a:lnSpc>
              <a:spcBef>
                <a:spcPct val="0"/>
              </a:spcBef>
            </a:pPr>
            <a:endParaRPr lang="en-US" sz="600"/>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p:txBody>
          <a:bodyPr/>
          <a:lstStyle/>
          <a:p>
            <a:pPr defTabSz="930275"/>
            <a:fld id="{3156B328-8C7C-7248-82EA-1CED6D482C49}" type="slidenum">
              <a:rPr lang="en-US"/>
              <a:pPr defTabSz="930275"/>
              <a:t>17</a:t>
            </a:fld>
            <a:endParaRPr lang="en-US"/>
          </a:p>
        </p:txBody>
      </p:sp>
      <p:sp>
        <p:nvSpPr>
          <p:cNvPr id="147459" name="Rectangle 2"/>
          <p:cNvSpPr>
            <a:spLocks noRot="1" noChangeArrowheads="1" noTextEdit="1"/>
          </p:cNvSpPr>
          <p:nvPr>
            <p:ph type="sldImg"/>
          </p:nvPr>
        </p:nvSpPr>
        <p:spPr>
          <a:xfrm>
            <a:off x="1147763" y="690563"/>
            <a:ext cx="4654550" cy="3490912"/>
          </a:xfrm>
          <a:ln/>
        </p:spPr>
      </p:sp>
      <p:sp>
        <p:nvSpPr>
          <p:cNvPr id="147460"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p:txBody>
          <a:bodyPr/>
          <a:lstStyle/>
          <a:p>
            <a:pPr defTabSz="930275"/>
            <a:fld id="{C3FC77F0-92C8-844F-8129-32D7ED95F68B}" type="slidenum">
              <a:rPr lang="en-US"/>
              <a:pPr defTabSz="930275"/>
              <a:t>18</a:t>
            </a:fld>
            <a:endParaRPr lang="en-US"/>
          </a:p>
        </p:txBody>
      </p:sp>
      <p:sp>
        <p:nvSpPr>
          <p:cNvPr id="148483" name="Rectangle 2"/>
          <p:cNvSpPr>
            <a:spLocks noRot="1" noChangeArrowheads="1" noTextEdit="1"/>
          </p:cNvSpPr>
          <p:nvPr>
            <p:ph type="sldImg"/>
          </p:nvPr>
        </p:nvSpPr>
        <p:spPr>
          <a:xfrm>
            <a:off x="1208088" y="736600"/>
            <a:ext cx="4652962" cy="3489325"/>
          </a:xfrm>
          <a:ln/>
        </p:spPr>
      </p:sp>
      <p:sp>
        <p:nvSpPr>
          <p:cNvPr id="148484"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p:txBody>
          <a:bodyPr/>
          <a:lstStyle/>
          <a:p>
            <a:pPr defTabSz="931863"/>
            <a:fld id="{A92F1787-8010-CD48-805F-C631A7235DB3}" type="slidenum">
              <a:rPr lang="en-US"/>
              <a:pPr defTabSz="931863"/>
              <a:t>19</a:t>
            </a:fld>
            <a:endParaRPr lang="en-US"/>
          </a:p>
        </p:txBody>
      </p:sp>
      <p:sp>
        <p:nvSpPr>
          <p:cNvPr id="149507" name="Rectangle 2"/>
          <p:cNvSpPr>
            <a:spLocks noRot="1" noChangeArrowheads="1" noTextEdit="1"/>
          </p:cNvSpPr>
          <p:nvPr>
            <p:ph type="sldImg"/>
          </p:nvPr>
        </p:nvSpPr>
        <p:spPr>
          <a:ln/>
        </p:spPr>
      </p:sp>
      <p:sp>
        <p:nvSpPr>
          <p:cNvPr id="149508"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2098" name="Rectangle 2"/>
          <p:cNvSpPr>
            <a:spLocks noRot="1" noChangeArrowheads="1" noTextEdit="1"/>
          </p:cNvSpPr>
          <p:nvPr>
            <p:ph type="sldImg"/>
          </p:nvPr>
        </p:nvSpPr>
        <p:spPr>
          <a:ln/>
        </p:spPr>
      </p:sp>
      <p:sp>
        <p:nvSpPr>
          <p:cNvPr id="132099" name="Rectangle 3"/>
          <p:cNvSpPr>
            <a:spLocks noGrp="1" noChangeArrowheads="1"/>
          </p:cNvSpPr>
          <p:nvPr>
            <p:ph type="body" idx="1"/>
          </p:nvPr>
        </p:nvSpPr>
        <p:spPr/>
        <p:txBody>
          <a:bodyPr/>
          <a:lstStyle/>
          <a:p>
            <a:pPr marL="209550" indent="-209550"/>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p:txBody>
          <a:bodyPr/>
          <a:lstStyle/>
          <a:p>
            <a:pPr defTabSz="930275"/>
            <a:fld id="{EEF543BD-A4BB-6F4E-AFE0-7990D1CEEAEA}" type="slidenum">
              <a:rPr lang="en-US"/>
              <a:pPr defTabSz="930275"/>
              <a:t>20</a:t>
            </a:fld>
            <a:endParaRPr lang="en-US"/>
          </a:p>
        </p:txBody>
      </p:sp>
      <p:sp>
        <p:nvSpPr>
          <p:cNvPr id="150531" name="Rectangle 2"/>
          <p:cNvSpPr>
            <a:spLocks noRot="1" noChangeArrowheads="1" noTextEdit="1"/>
          </p:cNvSpPr>
          <p:nvPr>
            <p:ph type="sldImg"/>
          </p:nvPr>
        </p:nvSpPr>
        <p:spPr>
          <a:xfrm>
            <a:off x="1184275" y="619125"/>
            <a:ext cx="4654550" cy="3490913"/>
          </a:xfrm>
          <a:ln/>
        </p:spPr>
      </p:sp>
      <p:sp>
        <p:nvSpPr>
          <p:cNvPr id="150532" name="Rectangle 3"/>
          <p:cNvSpPr>
            <a:spLocks noGrp="1" noChangeArrowheads="1"/>
          </p:cNvSpPr>
          <p:nvPr>
            <p:ph type="body" idx="1"/>
          </p:nvPr>
        </p:nvSpPr>
        <p:spPr>
          <a:xfrm>
            <a:off x="661988" y="4422775"/>
            <a:ext cx="5611812" cy="4340225"/>
          </a:xfrm>
        </p:spPr>
        <p:txBody>
          <a:bodyPr/>
          <a:lstStyle/>
          <a:p>
            <a:pPr eaLnBrk="1" hangingPunct="1"/>
            <a:endParaRPr lang="en-US" b="1"/>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p:txBody>
          <a:bodyPr/>
          <a:lstStyle/>
          <a:p>
            <a:pPr defTabSz="930275"/>
            <a:fld id="{BB794C14-C77E-1E4E-A676-2476519934ED}" type="slidenum">
              <a:rPr lang="en-US"/>
              <a:pPr defTabSz="930275"/>
              <a:t>21</a:t>
            </a:fld>
            <a:endParaRPr lang="en-US"/>
          </a:p>
        </p:txBody>
      </p:sp>
      <p:sp>
        <p:nvSpPr>
          <p:cNvPr id="151555" name="Rectangle 2"/>
          <p:cNvSpPr>
            <a:spLocks noRot="1" noChangeArrowheads="1" noTextEdit="1"/>
          </p:cNvSpPr>
          <p:nvPr>
            <p:ph type="sldImg"/>
          </p:nvPr>
        </p:nvSpPr>
        <p:spPr>
          <a:xfrm>
            <a:off x="1187450" y="698500"/>
            <a:ext cx="4652963" cy="3489325"/>
          </a:xfrm>
          <a:ln/>
        </p:spPr>
      </p:sp>
      <p:sp>
        <p:nvSpPr>
          <p:cNvPr id="151556" name="Rectangle 3"/>
          <p:cNvSpPr>
            <a:spLocks noGrp="1" noChangeArrowheads="1"/>
          </p:cNvSpPr>
          <p:nvPr>
            <p:ph type="body" idx="1"/>
          </p:nvPr>
        </p:nvSpPr>
        <p:spPr>
          <a:xfrm>
            <a:off x="895350" y="4422775"/>
            <a:ext cx="5148263" cy="4572000"/>
          </a:xfrm>
        </p:spPr>
        <p:txBody>
          <a:bodyPr/>
          <a:lstStyle/>
          <a:p>
            <a:pPr eaLnBrk="1" hangingPunct="1"/>
            <a:endParaRPr lang="en-US" sz="2000"/>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p:txBody>
          <a:bodyPr/>
          <a:lstStyle/>
          <a:p>
            <a:pPr defTabSz="930275"/>
            <a:fld id="{E1AC740B-9106-A74E-A9AF-5C77AC65CA93}" type="slidenum">
              <a:rPr lang="en-US"/>
              <a:pPr defTabSz="930275"/>
              <a:t>22</a:t>
            </a:fld>
            <a:endParaRPr lang="en-US"/>
          </a:p>
        </p:txBody>
      </p:sp>
      <p:sp>
        <p:nvSpPr>
          <p:cNvPr id="152579" name="Rectangle 2"/>
          <p:cNvSpPr>
            <a:spLocks noRot="1" noChangeArrowheads="1" noTextEdit="1"/>
          </p:cNvSpPr>
          <p:nvPr>
            <p:ph type="sldImg"/>
          </p:nvPr>
        </p:nvSpPr>
        <p:spPr>
          <a:xfrm>
            <a:off x="1187450" y="700088"/>
            <a:ext cx="4649788" cy="3487737"/>
          </a:xfrm>
          <a:ln/>
        </p:spPr>
      </p:sp>
      <p:sp>
        <p:nvSpPr>
          <p:cNvPr id="152580" name="Rectangle 3"/>
          <p:cNvSpPr>
            <a:spLocks noGrp="1" noChangeArrowheads="1"/>
          </p:cNvSpPr>
          <p:nvPr>
            <p:ph type="body" idx="1"/>
          </p:nvPr>
        </p:nvSpPr>
        <p:spPr>
          <a:xfrm>
            <a:off x="895350" y="4422775"/>
            <a:ext cx="5148263" cy="4186238"/>
          </a:xfrm>
        </p:spPr>
        <p:txBody>
          <a:bodyPr/>
          <a:lstStyle/>
          <a:p>
            <a:pPr eaLnBrk="1" hangingPunct="1"/>
            <a:endParaRPr lang="en-US" b="1"/>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p:txBody>
          <a:bodyPr/>
          <a:lstStyle/>
          <a:p>
            <a:pPr defTabSz="930275"/>
            <a:fld id="{DE412AB1-6F1D-5A43-8E91-41784B1D093C}" type="slidenum">
              <a:rPr lang="en-US"/>
              <a:pPr defTabSz="930275"/>
              <a:t>23</a:t>
            </a:fld>
            <a:endParaRPr lang="en-US"/>
          </a:p>
        </p:txBody>
      </p:sp>
      <p:sp>
        <p:nvSpPr>
          <p:cNvPr id="153603" name="Rectangle 2"/>
          <p:cNvSpPr>
            <a:spLocks noRot="1" noChangeArrowheads="1" noTextEdit="1"/>
          </p:cNvSpPr>
          <p:nvPr>
            <p:ph type="sldImg"/>
          </p:nvPr>
        </p:nvSpPr>
        <p:spPr>
          <a:xfrm>
            <a:off x="1223963" y="687388"/>
            <a:ext cx="4652962" cy="3489325"/>
          </a:xfrm>
          <a:ln/>
        </p:spPr>
      </p:sp>
      <p:sp>
        <p:nvSpPr>
          <p:cNvPr id="153604"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p:txBody>
          <a:bodyPr/>
          <a:lstStyle/>
          <a:p>
            <a:pPr defTabSz="930275"/>
            <a:fld id="{97481D35-8C55-7E4E-BEDB-94A20EC6AF73}" type="slidenum">
              <a:rPr lang="en-US"/>
              <a:pPr defTabSz="930275"/>
              <a:t>24</a:t>
            </a:fld>
            <a:endParaRPr lang="en-US"/>
          </a:p>
        </p:txBody>
      </p:sp>
      <p:sp>
        <p:nvSpPr>
          <p:cNvPr id="154627" name="Rectangle 2"/>
          <p:cNvSpPr>
            <a:spLocks noRot="1" noChangeArrowheads="1" noTextEdit="1"/>
          </p:cNvSpPr>
          <p:nvPr>
            <p:ph type="sldImg"/>
          </p:nvPr>
        </p:nvSpPr>
        <p:spPr>
          <a:xfrm>
            <a:off x="1184275" y="698500"/>
            <a:ext cx="4652963" cy="3489325"/>
          </a:xfrm>
          <a:ln/>
        </p:spPr>
      </p:sp>
      <p:sp>
        <p:nvSpPr>
          <p:cNvPr id="154628" name="Rectangle 3"/>
          <p:cNvSpPr>
            <a:spLocks noGrp="1" noChangeArrowheads="1"/>
          </p:cNvSpPr>
          <p:nvPr>
            <p:ph type="body" idx="1"/>
          </p:nvPr>
        </p:nvSpPr>
        <p:spPr>
          <a:xfrm>
            <a:off x="622300" y="4187825"/>
            <a:ext cx="5618163" cy="4883150"/>
          </a:xfrm>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p:txBody>
          <a:bodyPr/>
          <a:lstStyle/>
          <a:p>
            <a:pPr defTabSz="930275"/>
            <a:fld id="{D06AD192-B6B7-9F46-9A1B-8EFB334057BF}" type="slidenum">
              <a:rPr lang="en-US"/>
              <a:pPr defTabSz="930275"/>
              <a:t>25</a:t>
            </a:fld>
            <a:endParaRPr lang="en-US"/>
          </a:p>
        </p:txBody>
      </p:sp>
      <p:sp>
        <p:nvSpPr>
          <p:cNvPr id="155651" name="Rectangle 2"/>
          <p:cNvSpPr>
            <a:spLocks noRot="1" noChangeArrowheads="1" noTextEdit="1"/>
          </p:cNvSpPr>
          <p:nvPr>
            <p:ph type="sldImg"/>
          </p:nvPr>
        </p:nvSpPr>
        <p:spPr>
          <a:xfrm>
            <a:off x="1106488" y="698500"/>
            <a:ext cx="4654550" cy="3490913"/>
          </a:xfrm>
          <a:ln/>
        </p:spPr>
      </p:sp>
      <p:sp>
        <p:nvSpPr>
          <p:cNvPr id="123908" name="Rectangle 3"/>
          <p:cNvSpPr>
            <a:spLocks noGrp="1" noChangeArrowheads="1"/>
          </p:cNvSpPr>
          <p:nvPr>
            <p:ph type="body" idx="1"/>
          </p:nvPr>
        </p:nvSpPr>
        <p:spPr/>
        <p:txBody>
          <a:bodyPr/>
          <a:lstStyle/>
          <a:p>
            <a:pPr marL="171450" indent="-171450" eaLnBrk="1" hangingPunct="1">
              <a:buFontTx/>
              <a:buAutoNum type="arabicPeriod"/>
            </a:pPr>
            <a:endParaRPr lang="en-US" sz="800"/>
          </a:p>
        </p:txBody>
      </p:sp>
      <p:sp>
        <p:nvSpPr>
          <p:cNvPr id="155653" name="Rectangle 4"/>
          <p:cNvSpPr>
            <a:spLocks noChangeArrowheads="1"/>
          </p:cNvSpPr>
          <p:nvPr/>
        </p:nvSpPr>
        <p:spPr bwMode="auto">
          <a:xfrm>
            <a:off x="1325563" y="1627188"/>
            <a:ext cx="1871662" cy="1939925"/>
          </a:xfrm>
          <a:prstGeom prst="rect">
            <a:avLst/>
          </a:prstGeom>
          <a:noFill/>
          <a:ln w="9525">
            <a:noFill/>
            <a:miter lim="800000"/>
            <a:headEnd/>
            <a:tailEnd/>
          </a:ln>
        </p:spPr>
        <p:txBody>
          <a:bodyPr wrap="none" lIns="92536" tIns="46268" rIns="92536" bIns="46268" anchor="ctr">
            <a:prstTxWarp prst="textNoShape">
              <a:avLst/>
            </a:prstTxWarp>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p:txBody>
          <a:bodyPr/>
          <a:lstStyle/>
          <a:p>
            <a:fld id="{247607BB-8609-B54B-B20F-2078B7E60155}" type="slidenum">
              <a:rPr lang="en-US"/>
              <a:pPr/>
              <a:t>26</a:t>
            </a:fld>
            <a:endParaRPr lang="en-US"/>
          </a:p>
        </p:txBody>
      </p:sp>
      <p:sp>
        <p:nvSpPr>
          <p:cNvPr id="156675" name="Rectangle 2"/>
          <p:cNvSpPr>
            <a:spLocks noRot="1" noChangeArrowheads="1" noTextEdit="1"/>
          </p:cNvSpPr>
          <p:nvPr>
            <p:ph type="sldImg"/>
          </p:nvPr>
        </p:nvSpPr>
        <p:spPr>
          <a:ln/>
        </p:spPr>
      </p:sp>
      <p:sp>
        <p:nvSpPr>
          <p:cNvPr id="156676" name="Rectangle 3"/>
          <p:cNvSpPr>
            <a:spLocks noGrp="1" noChangeArrowheads="1"/>
          </p:cNvSpPr>
          <p:nvPr>
            <p:ph type="body" idx="1"/>
          </p:nvPr>
        </p:nvSpPr>
        <p:spPr/>
        <p:txBody>
          <a:bodyPr/>
          <a:lstStyle/>
          <a:p>
            <a:pPr eaLnBrk="1" hangingPunct="1">
              <a:lnSpc>
                <a:spcPct val="90000"/>
              </a:lnSpc>
            </a:pPr>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p:txBody>
          <a:bodyPr/>
          <a:lstStyle/>
          <a:p>
            <a:pPr defTabSz="931863"/>
            <a:fld id="{3A0EAB55-5984-4A4F-B476-80A6008C38A5}" type="slidenum">
              <a:rPr lang="en-US"/>
              <a:pPr defTabSz="931863"/>
              <a:t>27</a:t>
            </a:fld>
            <a:endParaRPr lang="en-US"/>
          </a:p>
        </p:txBody>
      </p:sp>
      <p:sp>
        <p:nvSpPr>
          <p:cNvPr id="157699" name="Rectangle 2"/>
          <p:cNvSpPr>
            <a:spLocks noRot="1" noChangeArrowheads="1" noTextEdit="1"/>
          </p:cNvSpPr>
          <p:nvPr>
            <p:ph type="sldImg"/>
          </p:nvPr>
        </p:nvSpPr>
        <p:spPr>
          <a:ln/>
        </p:spPr>
      </p:sp>
      <p:sp>
        <p:nvSpPr>
          <p:cNvPr id="157700" name="Rectangle 3"/>
          <p:cNvSpPr>
            <a:spLocks noGrp="1" noChangeArrowheads="1"/>
          </p:cNvSpPr>
          <p:nvPr>
            <p:ph type="body" idx="1"/>
          </p:nvPr>
        </p:nvSpPr>
        <p:spPr>
          <a:xfrm>
            <a:off x="661988" y="4422775"/>
            <a:ext cx="5611812" cy="4495800"/>
          </a:xfrm>
        </p:spPr>
        <p:txBody>
          <a:bodyPr/>
          <a:lstStyle/>
          <a:p>
            <a:pPr eaLnBrk="1" hangingPunct="1"/>
            <a:endParaRPr lang="en-US" i="1"/>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p:txBody>
          <a:bodyPr/>
          <a:lstStyle/>
          <a:p>
            <a:pPr defTabSz="930275"/>
            <a:fld id="{A78A8DF4-B8C3-7E42-9C35-444EB304DA25}" type="slidenum">
              <a:rPr lang="en-US"/>
              <a:pPr defTabSz="930275"/>
              <a:t>28</a:t>
            </a:fld>
            <a:endParaRPr lang="en-US"/>
          </a:p>
        </p:txBody>
      </p:sp>
      <p:sp>
        <p:nvSpPr>
          <p:cNvPr id="158723" name="Rectangle 2"/>
          <p:cNvSpPr>
            <a:spLocks noRot="1" noChangeArrowheads="1" noTextEdit="1"/>
          </p:cNvSpPr>
          <p:nvPr>
            <p:ph type="sldImg"/>
          </p:nvPr>
        </p:nvSpPr>
        <p:spPr>
          <a:xfrm>
            <a:off x="1185863" y="701675"/>
            <a:ext cx="4648200" cy="3486150"/>
          </a:xfrm>
          <a:ln/>
        </p:spPr>
      </p:sp>
      <p:sp>
        <p:nvSpPr>
          <p:cNvPr id="158724" name="Rectangle 3"/>
          <p:cNvSpPr>
            <a:spLocks noGrp="1" noChangeArrowheads="1"/>
          </p:cNvSpPr>
          <p:nvPr>
            <p:ph type="body" idx="1"/>
          </p:nvPr>
        </p:nvSpPr>
        <p:spPr>
          <a:xfrm>
            <a:off x="752475" y="4271963"/>
            <a:ext cx="5897563" cy="4333875"/>
          </a:xfrm>
        </p:spPr>
        <p:txBody>
          <a:bodyPr/>
          <a:lstStyle/>
          <a:p>
            <a:pPr eaLnBrk="1" hangingPunct="1"/>
            <a:endParaRPr lang="en-US" sz="1500"/>
          </a:p>
        </p:txBody>
      </p:sp>
      <p:sp>
        <p:nvSpPr>
          <p:cNvPr id="158725" name="Text Box 4"/>
          <p:cNvSpPr txBox="1">
            <a:spLocks noChangeArrowheads="1"/>
          </p:cNvSpPr>
          <p:nvPr/>
        </p:nvSpPr>
        <p:spPr bwMode="auto">
          <a:xfrm>
            <a:off x="1092200" y="4497388"/>
            <a:ext cx="4849813" cy="3355975"/>
          </a:xfrm>
          <a:prstGeom prst="rect">
            <a:avLst/>
          </a:prstGeom>
          <a:noFill/>
          <a:ln w="9525">
            <a:noFill/>
            <a:miter lim="800000"/>
            <a:headEnd/>
            <a:tailEnd/>
          </a:ln>
        </p:spPr>
        <p:txBody>
          <a:bodyPr lIns="92220" tIns="46111" rIns="92220" bIns="46111">
            <a:prstTxWarp prst="textNoShape">
              <a:avLst/>
            </a:prstTxWarp>
            <a:spAutoFit/>
          </a:bodyPr>
          <a:lstStyle/>
          <a:p>
            <a:pPr algn="l" defTabSz="920750">
              <a:spcBef>
                <a:spcPct val="50000"/>
              </a:spcBef>
            </a:pPr>
            <a:endParaRPr lang="en-US"/>
          </a:p>
          <a:p>
            <a:pPr algn="l" defTabSz="920750"/>
            <a:r>
              <a:rPr lang="en-US" sz="1200"/>
              <a:t> </a:t>
            </a:r>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i="1"/>
          </a:p>
          <a:p>
            <a:pPr algn="l" defTabSz="920750"/>
            <a:r>
              <a:rPr lang="en-US" sz="1200" i="1"/>
              <a:t> </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p:spPr>
        <p:txBody>
          <a:bodyPr/>
          <a:lstStyle/>
          <a:p>
            <a:pPr defTabSz="930275"/>
            <a:fld id="{49FB9EF8-C210-0D4D-A0CE-7D18C2C8573A}" type="slidenum">
              <a:rPr lang="en-US"/>
              <a:pPr defTabSz="930275"/>
              <a:t>29</a:t>
            </a:fld>
            <a:endParaRPr lang="en-US"/>
          </a:p>
        </p:txBody>
      </p:sp>
      <p:sp>
        <p:nvSpPr>
          <p:cNvPr id="159747" name="Rectangle 2"/>
          <p:cNvSpPr>
            <a:spLocks noRot="1" noChangeArrowheads="1" noTextEdit="1"/>
          </p:cNvSpPr>
          <p:nvPr>
            <p:ph type="sldImg"/>
          </p:nvPr>
        </p:nvSpPr>
        <p:spPr>
          <a:xfrm>
            <a:off x="1144588" y="533400"/>
            <a:ext cx="4652962" cy="3489325"/>
          </a:xfrm>
          <a:ln/>
        </p:spPr>
      </p:sp>
      <p:sp>
        <p:nvSpPr>
          <p:cNvPr id="159748" name="Rectangle 3"/>
          <p:cNvSpPr>
            <a:spLocks noGrp="1" noChangeArrowheads="1"/>
          </p:cNvSpPr>
          <p:nvPr>
            <p:ph type="body" idx="1"/>
          </p:nvPr>
        </p:nvSpPr>
        <p:spPr>
          <a:xfrm>
            <a:off x="661988" y="4422775"/>
            <a:ext cx="5613400" cy="4187825"/>
          </a:xfrm>
        </p:spPr>
        <p:txBody>
          <a:bodyP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p:txBody>
          <a:bodyPr/>
          <a:lstStyle/>
          <a:p>
            <a:pPr defTabSz="930275"/>
            <a:fld id="{42E51402-69CC-9249-A835-B163F44E5B68}" type="slidenum">
              <a:rPr lang="en-US"/>
              <a:pPr defTabSz="930275"/>
              <a:t>3</a:t>
            </a:fld>
            <a:endParaRPr lang="en-US"/>
          </a:p>
        </p:txBody>
      </p:sp>
      <p:sp>
        <p:nvSpPr>
          <p:cNvPr id="133123" name="Rectangle 2"/>
          <p:cNvSpPr>
            <a:spLocks noRot="1" noChangeArrowheads="1" noTextEdit="1"/>
          </p:cNvSpPr>
          <p:nvPr>
            <p:ph type="sldImg"/>
          </p:nvPr>
        </p:nvSpPr>
        <p:spPr>
          <a:ln/>
        </p:spPr>
      </p:sp>
      <p:sp>
        <p:nvSpPr>
          <p:cNvPr id="133124" name="Rectangle 3"/>
          <p:cNvSpPr>
            <a:spLocks noGrp="1" noChangeArrowheads="1"/>
          </p:cNvSpPr>
          <p:nvPr>
            <p:ph type="body" idx="1"/>
          </p:nvPr>
        </p:nvSpPr>
        <p:spPr/>
        <p:txBody>
          <a:bodyPr/>
          <a:lstStyle/>
          <a:p>
            <a:pPr eaLnBrk="1" hangingPunct="1">
              <a:lnSpc>
                <a:spcPct val="80000"/>
              </a:lnSpc>
              <a:buFontTx/>
              <a:buChar char="•"/>
            </a:pPr>
            <a:endParaRPr lang="en-US" sz="800" i="1"/>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p:txBody>
          <a:bodyPr/>
          <a:lstStyle/>
          <a:p>
            <a:pPr defTabSz="930275"/>
            <a:fld id="{0D1B4727-ADA7-2545-887E-66F23CBA9984}" type="slidenum">
              <a:rPr lang="en-US"/>
              <a:pPr defTabSz="930275"/>
              <a:t>30</a:t>
            </a:fld>
            <a:endParaRPr lang="en-US"/>
          </a:p>
        </p:txBody>
      </p:sp>
      <p:sp>
        <p:nvSpPr>
          <p:cNvPr id="160771" name="Rectangle 2"/>
          <p:cNvSpPr>
            <a:spLocks noRot="1" noChangeArrowheads="1" noTextEdit="1"/>
          </p:cNvSpPr>
          <p:nvPr>
            <p:ph type="sldImg"/>
          </p:nvPr>
        </p:nvSpPr>
        <p:spPr>
          <a:xfrm>
            <a:off x="1187450" y="700088"/>
            <a:ext cx="4652963" cy="3489325"/>
          </a:xfrm>
          <a:ln w="12700" cap="flat">
            <a:solidFill>
              <a:schemeClr val="tx1"/>
            </a:solidFill>
          </a:ln>
        </p:spPr>
      </p:sp>
      <p:sp>
        <p:nvSpPr>
          <p:cNvPr id="160772" name="Rectangle 3"/>
          <p:cNvSpPr>
            <a:spLocks noGrp="1" noChangeArrowheads="1"/>
          </p:cNvSpPr>
          <p:nvPr>
            <p:ph type="body" idx="1"/>
          </p:nvPr>
        </p:nvSpPr>
        <p:spPr>
          <a:xfrm>
            <a:off x="969963" y="4422775"/>
            <a:ext cx="5311775" cy="4186238"/>
          </a:xfrm>
        </p:spPr>
        <p:txBody>
          <a:bodyPr/>
          <a:lstStyle/>
          <a:p>
            <a:pPr eaLnBrk="1" hangingPunct="1"/>
            <a:endParaRPr lang="en-US" sz="1300" i="1"/>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p:txBody>
          <a:bodyPr/>
          <a:lstStyle/>
          <a:p>
            <a:pPr defTabSz="930275"/>
            <a:fld id="{9E9A2B24-7046-0349-81C7-2BE3CAD9D4A1}" type="slidenum">
              <a:rPr lang="en-US"/>
              <a:pPr defTabSz="930275"/>
              <a:t>31</a:t>
            </a:fld>
            <a:endParaRPr lang="en-US"/>
          </a:p>
        </p:txBody>
      </p:sp>
      <p:sp>
        <p:nvSpPr>
          <p:cNvPr id="161795" name="Rectangle 2"/>
          <p:cNvSpPr>
            <a:spLocks noRot="1" noChangeArrowheads="1" noTextEdit="1"/>
          </p:cNvSpPr>
          <p:nvPr>
            <p:ph type="sldImg"/>
          </p:nvPr>
        </p:nvSpPr>
        <p:spPr>
          <a:xfrm>
            <a:off x="1187450" y="700088"/>
            <a:ext cx="4652963" cy="3489325"/>
          </a:xfrm>
          <a:ln w="12700" cap="flat">
            <a:solidFill>
              <a:schemeClr val="tx1"/>
            </a:solidFill>
          </a:ln>
        </p:spPr>
      </p:sp>
      <p:sp>
        <p:nvSpPr>
          <p:cNvPr id="161796" name="Rectangle 3"/>
          <p:cNvSpPr>
            <a:spLocks noGrp="1" noChangeArrowheads="1"/>
          </p:cNvSpPr>
          <p:nvPr>
            <p:ph type="body" idx="1"/>
          </p:nvPr>
        </p:nvSpPr>
        <p:spPr>
          <a:xfrm>
            <a:off x="895350" y="4422775"/>
            <a:ext cx="5148263" cy="4186238"/>
          </a:xfrm>
        </p:spPr>
        <p:txBody>
          <a:bodyPr/>
          <a:lstStyle/>
          <a:p>
            <a:pPr eaLnBrk="1" hangingPunct="1">
              <a:lnSpc>
                <a:spcPct val="80000"/>
              </a:lnSpc>
            </a:pPr>
            <a:endParaRPr lang="en-US" i="1"/>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p:txBody>
          <a:bodyPr/>
          <a:lstStyle/>
          <a:p>
            <a:pPr defTabSz="930275"/>
            <a:fld id="{D70127E9-C0F5-A649-8278-5832664A954E}" type="slidenum">
              <a:rPr lang="en-US"/>
              <a:pPr defTabSz="930275"/>
              <a:t>32</a:t>
            </a:fld>
            <a:endParaRPr lang="en-US"/>
          </a:p>
        </p:txBody>
      </p:sp>
      <p:sp>
        <p:nvSpPr>
          <p:cNvPr id="162819" name="Rectangle 2"/>
          <p:cNvSpPr>
            <a:spLocks noRot="1" noChangeArrowheads="1" noTextEdit="1"/>
          </p:cNvSpPr>
          <p:nvPr>
            <p:ph type="sldImg"/>
          </p:nvPr>
        </p:nvSpPr>
        <p:spPr>
          <a:xfrm>
            <a:off x="1182688" y="696913"/>
            <a:ext cx="4654550" cy="3490912"/>
          </a:xfrm>
          <a:ln/>
        </p:spPr>
      </p:sp>
      <p:sp>
        <p:nvSpPr>
          <p:cNvPr id="162820"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3842" name="Rectangle 3"/>
          <p:cNvSpPr>
            <a:spLocks noGrp="1" noChangeArrowheads="1"/>
          </p:cNvSpPr>
          <p:nvPr>
            <p:ph type="dt" sz="quarter" idx="1"/>
          </p:nvPr>
        </p:nvSpPr>
        <p:spPr/>
        <p:txBody>
          <a:bodyPr/>
          <a:lstStyle/>
          <a:p>
            <a:pPr defTabSz="930275"/>
            <a:fld id="{7DDA5B2D-F4C0-A640-8F77-4230BAFF5C09}" type="datetime8">
              <a:rPr lang="en-US"/>
              <a:pPr defTabSz="930275"/>
              <a:t>10/20/10 10:20</a:t>
            </a:fld>
            <a:endParaRPr lang="en-US"/>
          </a:p>
        </p:txBody>
      </p:sp>
      <p:sp>
        <p:nvSpPr>
          <p:cNvPr id="163843" name="Rectangle 7"/>
          <p:cNvSpPr>
            <a:spLocks noGrp="1" noChangeArrowheads="1"/>
          </p:cNvSpPr>
          <p:nvPr>
            <p:ph type="sldNum" sz="quarter" idx="5"/>
          </p:nvPr>
        </p:nvSpPr>
        <p:spPr/>
        <p:txBody>
          <a:bodyPr/>
          <a:lstStyle/>
          <a:p>
            <a:pPr defTabSz="930275"/>
            <a:fld id="{9194C12E-E7FD-5144-8DFA-BCBBFA0DC59E}" type="slidenum">
              <a:rPr lang="en-US"/>
              <a:pPr defTabSz="930275"/>
              <a:t>33</a:t>
            </a:fld>
            <a:endParaRPr lang="en-US"/>
          </a:p>
        </p:txBody>
      </p:sp>
      <p:sp>
        <p:nvSpPr>
          <p:cNvPr id="163844" name="Rectangle 2"/>
          <p:cNvSpPr>
            <a:spLocks noRot="1" noChangeArrowheads="1" noTextEdit="1"/>
          </p:cNvSpPr>
          <p:nvPr>
            <p:ph type="sldImg"/>
          </p:nvPr>
        </p:nvSpPr>
        <p:spPr>
          <a:xfrm>
            <a:off x="1182688" y="696913"/>
            <a:ext cx="4654550" cy="3490912"/>
          </a:xfrm>
          <a:ln/>
        </p:spPr>
      </p:sp>
      <p:sp>
        <p:nvSpPr>
          <p:cNvPr id="163845"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p:spPr>
        <p:txBody>
          <a:bodyPr/>
          <a:lstStyle/>
          <a:p>
            <a:pPr defTabSz="930275"/>
            <a:fld id="{D5032076-4915-744A-BA10-D460441AD885}" type="slidenum">
              <a:rPr lang="en-US"/>
              <a:pPr defTabSz="930275"/>
              <a:t>34</a:t>
            </a:fld>
            <a:endParaRPr lang="en-US"/>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xfrm>
            <a:off x="661988" y="4422775"/>
            <a:ext cx="5614987" cy="4187825"/>
          </a:xfrm>
        </p:spPr>
        <p:txBody>
          <a:bodyPr/>
          <a:lstStyle/>
          <a:p>
            <a:pPr eaLnBrk="1" hangingPunct="1"/>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p:txBody>
          <a:bodyPr/>
          <a:lstStyle/>
          <a:p>
            <a:pPr defTabSz="930275"/>
            <a:fld id="{31CE39C5-937A-794D-A025-C4A1130A46C5}" type="slidenum">
              <a:rPr lang="en-US"/>
              <a:pPr defTabSz="930275"/>
              <a:t>35</a:t>
            </a:fld>
            <a:endParaRPr lang="en-US"/>
          </a:p>
        </p:txBody>
      </p:sp>
      <p:sp>
        <p:nvSpPr>
          <p:cNvPr id="165891" name="Rectangle 2"/>
          <p:cNvSpPr>
            <a:spLocks noRot="1" noChangeArrowheads="1" noTextEdit="1"/>
          </p:cNvSpPr>
          <p:nvPr>
            <p:ph type="sldImg"/>
          </p:nvPr>
        </p:nvSpPr>
        <p:spPr>
          <a:ln/>
        </p:spPr>
      </p:sp>
      <p:sp>
        <p:nvSpPr>
          <p:cNvPr id="165892" name="Rectangle 3"/>
          <p:cNvSpPr>
            <a:spLocks noGrp="1" noChangeArrowheads="1"/>
          </p:cNvSpPr>
          <p:nvPr>
            <p:ph type="body" idx="1"/>
          </p:nvPr>
        </p:nvSpPr>
        <p:spPr/>
        <p:txBody>
          <a:bodyPr/>
          <a:lstStyle/>
          <a:p>
            <a:pPr eaLnBrk="1" hangingPunct="1"/>
            <a:endParaRPr lang="en-US">
              <a:solidFill>
                <a:schemeClr val="folHlink"/>
              </a:solidFill>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p:txBody>
          <a:bodyPr/>
          <a:lstStyle/>
          <a:p>
            <a:pPr defTabSz="930275"/>
            <a:fld id="{BCF76BD7-37BE-3B4D-BC7C-3840B053B454}" type="slidenum">
              <a:rPr lang="en-US"/>
              <a:pPr defTabSz="930275"/>
              <a:t>36</a:t>
            </a:fld>
            <a:endParaRPr lang="en-US"/>
          </a:p>
        </p:txBody>
      </p:sp>
      <p:sp>
        <p:nvSpPr>
          <p:cNvPr id="167939" name="Rectangle 2"/>
          <p:cNvSpPr>
            <a:spLocks noRot="1" noChangeArrowheads="1" noTextEdit="1"/>
          </p:cNvSpPr>
          <p:nvPr>
            <p:ph type="sldImg"/>
          </p:nvPr>
        </p:nvSpPr>
        <p:spPr>
          <a:xfrm>
            <a:off x="1185863" y="701675"/>
            <a:ext cx="4648200" cy="3486150"/>
          </a:xfrm>
          <a:ln/>
        </p:spPr>
      </p:sp>
      <p:sp>
        <p:nvSpPr>
          <p:cNvPr id="167940" name="Rectangle 3"/>
          <p:cNvSpPr>
            <a:spLocks noGrp="1" noChangeArrowheads="1"/>
          </p:cNvSpPr>
          <p:nvPr>
            <p:ph type="body" idx="1"/>
          </p:nvPr>
        </p:nvSpPr>
        <p:spPr>
          <a:xfrm>
            <a:off x="752475" y="4271963"/>
            <a:ext cx="5897563" cy="4333875"/>
          </a:xfrm>
        </p:spPr>
        <p:txBody>
          <a:bodyPr/>
          <a:lstStyle/>
          <a:p>
            <a:pPr eaLnBrk="1" hangingPunct="1"/>
            <a:endParaRPr lang="en-US" sz="1500"/>
          </a:p>
        </p:txBody>
      </p:sp>
      <p:sp>
        <p:nvSpPr>
          <p:cNvPr id="167941" name="Text Box 4"/>
          <p:cNvSpPr txBox="1">
            <a:spLocks noChangeArrowheads="1"/>
          </p:cNvSpPr>
          <p:nvPr/>
        </p:nvSpPr>
        <p:spPr bwMode="auto">
          <a:xfrm>
            <a:off x="1092200" y="4497388"/>
            <a:ext cx="4849813" cy="3117850"/>
          </a:xfrm>
          <a:prstGeom prst="rect">
            <a:avLst/>
          </a:prstGeom>
          <a:noFill/>
          <a:ln w="9525">
            <a:noFill/>
            <a:miter lim="800000"/>
            <a:headEnd/>
            <a:tailEnd/>
          </a:ln>
        </p:spPr>
        <p:txBody>
          <a:bodyPr lIns="92220" tIns="46111" rIns="92220" bIns="46111">
            <a:prstTxWarp prst="textNoShape">
              <a:avLst/>
            </a:prstTxWarp>
            <a:spAutoFit/>
          </a:bodyPr>
          <a:lstStyle/>
          <a:p>
            <a:pPr algn="l" defTabSz="920750">
              <a:spcBef>
                <a:spcPct val="50000"/>
              </a:spcBef>
            </a:pPr>
            <a:endParaRPr lang="en-US"/>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i="1"/>
          </a:p>
          <a:p>
            <a:pPr algn="l" defTabSz="920750"/>
            <a:r>
              <a:rPr lang="en-US" sz="1200" i="1"/>
              <a:t> </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p:spPr>
        <p:txBody>
          <a:bodyPr/>
          <a:lstStyle/>
          <a:p>
            <a:pPr defTabSz="930275"/>
            <a:fld id="{600AE45A-D7CE-0148-94EA-974C5B743F05}" type="slidenum">
              <a:rPr lang="en-US"/>
              <a:pPr defTabSz="930275"/>
              <a:t>37</a:t>
            </a:fld>
            <a:endParaRPr lang="en-US"/>
          </a:p>
        </p:txBody>
      </p:sp>
      <p:sp>
        <p:nvSpPr>
          <p:cNvPr id="168963" name="Rectangle 2"/>
          <p:cNvSpPr>
            <a:spLocks noRot="1" noChangeArrowheads="1" noTextEdit="1"/>
          </p:cNvSpPr>
          <p:nvPr>
            <p:ph type="sldImg"/>
          </p:nvPr>
        </p:nvSpPr>
        <p:spPr>
          <a:xfrm>
            <a:off x="1182688" y="696913"/>
            <a:ext cx="4654550" cy="3490912"/>
          </a:xfrm>
          <a:ln/>
        </p:spPr>
      </p:sp>
      <p:sp>
        <p:nvSpPr>
          <p:cNvPr id="114692" name="Rectangle 3"/>
          <p:cNvSpPr>
            <a:spLocks noGrp="1" noChangeArrowheads="1"/>
          </p:cNvSpPr>
          <p:nvPr>
            <p:ph type="body" idx="1"/>
          </p:nvPr>
        </p:nvSpPr>
        <p:spPr>
          <a:xfrm>
            <a:off x="661988" y="4422775"/>
            <a:ext cx="5613400" cy="4187825"/>
          </a:xfrm>
        </p:spPr>
        <p:txBody>
          <a:bodyPr/>
          <a:lstStyle/>
          <a:p>
            <a:endParaRPr lang="en-US"/>
          </a:p>
        </p:txBody>
      </p:sp>
      <p:sp>
        <p:nvSpPr>
          <p:cNvPr id="168965" name="Rectangle 4"/>
          <p:cNvSpPr>
            <a:spLocks noChangeArrowheads="1"/>
          </p:cNvSpPr>
          <p:nvPr/>
        </p:nvSpPr>
        <p:spPr bwMode="auto">
          <a:xfrm>
            <a:off x="1863725" y="4162425"/>
            <a:ext cx="223838" cy="265113"/>
          </a:xfrm>
          <a:prstGeom prst="rect">
            <a:avLst/>
          </a:prstGeom>
          <a:noFill/>
          <a:ln w="9525">
            <a:noFill/>
            <a:miter lim="800000"/>
            <a:headEnd/>
            <a:tailEnd/>
          </a:ln>
        </p:spPr>
        <p:txBody>
          <a:bodyPr wrap="none" lIns="91521" tIns="45761" rIns="91521" bIns="45761">
            <a:prstTxWarp prst="textNoShape">
              <a:avLst/>
            </a:prstTxWarp>
            <a:spAutoFit/>
          </a:bodyPr>
          <a:lstStyle/>
          <a:p>
            <a:r>
              <a:rPr lang="en-US">
                <a:solidFill>
                  <a:srgbClr val="000000"/>
                </a:solidFill>
              </a:rPr>
              <a:t> </a:t>
            </a:r>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p:txBody>
          <a:bodyPr/>
          <a:lstStyle/>
          <a:p>
            <a:pPr defTabSz="930275"/>
            <a:fld id="{9A3E5AA5-3EB7-D847-A1C7-41A9D159B924}" type="slidenum">
              <a:rPr lang="en-US"/>
              <a:pPr defTabSz="930275"/>
              <a:t>38</a:t>
            </a:fld>
            <a:endParaRPr lang="en-US"/>
          </a:p>
        </p:txBody>
      </p:sp>
      <p:sp>
        <p:nvSpPr>
          <p:cNvPr id="169987" name="Rectangle 2"/>
          <p:cNvSpPr>
            <a:spLocks noRot="1" noChangeArrowheads="1" noTextEdit="1"/>
          </p:cNvSpPr>
          <p:nvPr>
            <p:ph type="sldImg"/>
          </p:nvPr>
        </p:nvSpPr>
        <p:spPr>
          <a:xfrm>
            <a:off x="1206500" y="687388"/>
            <a:ext cx="4648200" cy="3486150"/>
          </a:xfrm>
          <a:ln w="12700" cap="flat">
            <a:solidFill>
              <a:schemeClr val="tx1"/>
            </a:solidFill>
          </a:ln>
        </p:spPr>
      </p:sp>
      <p:sp>
        <p:nvSpPr>
          <p:cNvPr id="169988" name="Rectangle 3"/>
          <p:cNvSpPr>
            <a:spLocks noGrp="1" noChangeArrowheads="1"/>
          </p:cNvSpPr>
          <p:nvPr>
            <p:ph type="body" idx="1"/>
          </p:nvPr>
        </p:nvSpPr>
        <p:spPr>
          <a:xfrm>
            <a:off x="895350" y="4422775"/>
            <a:ext cx="5345113" cy="4184650"/>
          </a:xfrm>
        </p:spPr>
        <p:txBody>
          <a:bodyPr/>
          <a:lstStyle/>
          <a:p>
            <a:pPr eaLnBrk="1" hangingPunct="1">
              <a:lnSpc>
                <a:spcPct val="80000"/>
              </a:lnSpc>
            </a:pPr>
            <a:endParaRPr lang="en-US" sz="900" b="1">
              <a:solidFill>
                <a:srgbClr val="CC3300"/>
              </a:solidFill>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p:txBody>
          <a:bodyPr/>
          <a:lstStyle/>
          <a:p>
            <a:pPr defTabSz="930275"/>
            <a:fld id="{BC164549-7E34-6D4D-B1E7-C6672A837169}" type="slidenum">
              <a:rPr lang="en-US"/>
              <a:pPr defTabSz="930275"/>
              <a:t>39</a:t>
            </a:fld>
            <a:endParaRPr lang="en-US"/>
          </a:p>
        </p:txBody>
      </p:sp>
      <p:sp>
        <p:nvSpPr>
          <p:cNvPr id="171011" name="Rectangle 2"/>
          <p:cNvSpPr>
            <a:spLocks noRot="1" noChangeArrowheads="1" noTextEdit="1"/>
          </p:cNvSpPr>
          <p:nvPr>
            <p:ph type="sldImg"/>
          </p:nvPr>
        </p:nvSpPr>
        <p:spPr>
          <a:xfrm>
            <a:off x="1187450" y="696913"/>
            <a:ext cx="4652963" cy="3489325"/>
          </a:xfrm>
          <a:ln/>
        </p:spPr>
      </p:sp>
      <p:sp>
        <p:nvSpPr>
          <p:cNvPr id="171012" name="Rectangle 3"/>
          <p:cNvSpPr>
            <a:spLocks noGrp="1" noChangeArrowheads="1"/>
          </p:cNvSpPr>
          <p:nvPr>
            <p:ph type="body" idx="1"/>
          </p:nvPr>
        </p:nvSpPr>
        <p:spPr>
          <a:xfrm>
            <a:off x="857250" y="4265613"/>
            <a:ext cx="5149850" cy="4187825"/>
          </a:xfrm>
        </p:spPr>
        <p:txBody>
          <a:bodyPr/>
          <a:lstStyle/>
          <a:p>
            <a:pPr eaLnBrk="1" hangingPunct="1"/>
            <a:endParaRPr lang="en-US" sz="10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p:spPr>
        <p:txBody>
          <a:bodyPr/>
          <a:lstStyle/>
          <a:p>
            <a:pPr defTabSz="928688"/>
            <a:fld id="{4E62D23E-CA4F-9A41-A859-49C6A33FF184}" type="slidenum">
              <a:rPr lang="en-US"/>
              <a:pPr defTabSz="928688"/>
              <a:t>4</a:t>
            </a:fld>
            <a:endParaRPr lang="en-US"/>
          </a:p>
        </p:txBody>
      </p:sp>
      <p:sp>
        <p:nvSpPr>
          <p:cNvPr id="134147" name="Rectangle 2"/>
          <p:cNvSpPr>
            <a:spLocks noRot="1" noChangeArrowheads="1" noTextEdit="1"/>
          </p:cNvSpPr>
          <p:nvPr>
            <p:ph type="sldImg"/>
          </p:nvPr>
        </p:nvSpPr>
        <p:spPr>
          <a:ln/>
        </p:spPr>
      </p:sp>
      <p:sp>
        <p:nvSpPr>
          <p:cNvPr id="134148" name="Rectangle 3"/>
          <p:cNvSpPr>
            <a:spLocks noGrp="1" noChangeArrowheads="1"/>
          </p:cNvSpPr>
          <p:nvPr>
            <p:ph type="body" idx="1"/>
          </p:nvPr>
        </p:nvSpPr>
        <p:spPr/>
        <p:txBody>
          <a:bodyPr/>
          <a:lstStyle/>
          <a:p>
            <a:pPr eaLnBrk="1" hangingPunct="1">
              <a:lnSpc>
                <a:spcPct val="80000"/>
              </a:lnSpc>
            </a:pPr>
            <a:endParaRPr lang="en-US" sz="900"/>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p:txBody>
          <a:bodyPr/>
          <a:lstStyle/>
          <a:p>
            <a:pPr defTabSz="930275"/>
            <a:fld id="{23799695-894E-434B-B722-5D953A8E8770}" type="slidenum">
              <a:rPr lang="en-US"/>
              <a:pPr defTabSz="930275"/>
              <a:t>40</a:t>
            </a:fld>
            <a:endParaRPr lang="en-US"/>
          </a:p>
        </p:txBody>
      </p:sp>
      <p:sp>
        <p:nvSpPr>
          <p:cNvPr id="172035" name="Rectangle 2"/>
          <p:cNvSpPr>
            <a:spLocks noRot="1" noChangeArrowheads="1" noTextEdit="1"/>
          </p:cNvSpPr>
          <p:nvPr>
            <p:ph type="sldImg"/>
          </p:nvPr>
        </p:nvSpPr>
        <p:spPr>
          <a:xfrm>
            <a:off x="1187450" y="698500"/>
            <a:ext cx="4652963" cy="3489325"/>
          </a:xfrm>
          <a:ln/>
        </p:spPr>
      </p:sp>
      <p:sp>
        <p:nvSpPr>
          <p:cNvPr id="172036" name="Rectangle 3"/>
          <p:cNvSpPr>
            <a:spLocks noGrp="1" noChangeArrowheads="1"/>
          </p:cNvSpPr>
          <p:nvPr>
            <p:ph type="body" idx="1"/>
          </p:nvPr>
        </p:nvSpPr>
        <p:spPr>
          <a:xfrm>
            <a:off x="895350" y="4422775"/>
            <a:ext cx="5500688" cy="4186238"/>
          </a:xfrm>
        </p:spPr>
        <p:txBody>
          <a:bodyPr/>
          <a:lstStyle/>
          <a:p>
            <a:pPr eaLnBrk="1" hangingPunct="1">
              <a:tabLst>
                <a:tab pos="3487738" algn="l"/>
              </a:tabLst>
            </a:pPr>
            <a:endParaRPr lang="en-US"/>
          </a:p>
        </p:txBody>
      </p:sp>
      <p:sp>
        <p:nvSpPr>
          <p:cNvPr id="172037" name="Line 4"/>
          <p:cNvSpPr>
            <a:spLocks noChangeShapeType="1"/>
          </p:cNvSpPr>
          <p:nvPr/>
        </p:nvSpPr>
        <p:spPr bwMode="auto">
          <a:xfrm>
            <a:off x="1482725" y="3800475"/>
            <a:ext cx="4289425" cy="0"/>
          </a:xfrm>
          <a:prstGeom prst="line">
            <a:avLst/>
          </a:prstGeom>
          <a:noFill/>
          <a:ln w="9525">
            <a:noFill/>
            <a:round/>
            <a:headEnd/>
            <a:tailEnd/>
          </a:ln>
        </p:spPr>
        <p:txBody>
          <a:bodyPr lIns="92439" tIns="46220" rIns="92439" bIns="46220">
            <a:prstTxWarp prst="textNoShape">
              <a:avLst/>
            </a:prstTxWarp>
          </a:bodyPr>
          <a:lstStyle/>
          <a:p>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a:ln/>
        </p:spPr>
      </p:sp>
      <p:sp>
        <p:nvSpPr>
          <p:cNvPr id="173059" name="Notes Placeholder 2"/>
          <p:cNvSpPr>
            <a:spLocks noGrp="1"/>
          </p:cNvSpPr>
          <p:nvPr>
            <p:ph type="body" idx="1"/>
          </p:nvPr>
        </p:nvSpPr>
        <p:spPr/>
        <p:txBody>
          <a:bodyPr/>
          <a:lstStyle/>
          <a:p>
            <a:endParaRPr lang="en-US"/>
          </a:p>
        </p:txBody>
      </p:sp>
      <p:sp>
        <p:nvSpPr>
          <p:cNvPr id="173060" name="Slide Number Placeholder 3"/>
          <p:cNvSpPr>
            <a:spLocks noGrp="1"/>
          </p:cNvSpPr>
          <p:nvPr>
            <p:ph type="sldNum" sz="quarter" idx="5"/>
          </p:nvPr>
        </p:nvSpPr>
        <p:spPr>
          <a:noFill/>
        </p:spPr>
        <p:txBody>
          <a:bodyPr/>
          <a:lstStyle/>
          <a:p>
            <a:pPr defTabSz="930275"/>
            <a:fld id="{97A0B850-1DBA-BF44-B8F9-CC51CB1F6591}" type="slidenum">
              <a:rPr lang="en-US"/>
              <a:pPr defTabSz="930275"/>
              <a:t>41</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p:txBody>
          <a:bodyPr/>
          <a:lstStyle/>
          <a:p>
            <a:pPr defTabSz="930275"/>
            <a:fld id="{D8187698-4FEA-AF49-9C53-07AFDAB26477}" type="slidenum">
              <a:rPr lang="en-US"/>
              <a:pPr defTabSz="930275"/>
              <a:t>42</a:t>
            </a:fld>
            <a:endParaRPr lang="en-US"/>
          </a:p>
        </p:txBody>
      </p:sp>
      <p:sp>
        <p:nvSpPr>
          <p:cNvPr id="174083" name="Rectangle 2"/>
          <p:cNvSpPr>
            <a:spLocks noRot="1" noChangeArrowheads="1" noTextEdit="1"/>
          </p:cNvSpPr>
          <p:nvPr>
            <p:ph type="sldImg"/>
          </p:nvPr>
        </p:nvSpPr>
        <p:spPr>
          <a:xfrm>
            <a:off x="1187450" y="696913"/>
            <a:ext cx="4652963" cy="3489325"/>
          </a:xfrm>
          <a:ln/>
        </p:spPr>
      </p:sp>
      <p:sp>
        <p:nvSpPr>
          <p:cNvPr id="174084" name="Rectangle 3"/>
          <p:cNvSpPr>
            <a:spLocks noGrp="1" noChangeArrowheads="1"/>
          </p:cNvSpPr>
          <p:nvPr>
            <p:ph type="body" idx="1"/>
          </p:nvPr>
        </p:nvSpPr>
        <p:spPr>
          <a:xfrm>
            <a:off x="857250" y="4265613"/>
            <a:ext cx="5149850" cy="4187825"/>
          </a:xfrm>
        </p:spPr>
        <p:txBody>
          <a:bodyPr/>
          <a:lstStyle/>
          <a:p>
            <a:pPr eaLnBrk="1" hangingPunct="1"/>
            <a:endParaRPr lang="en-US"/>
          </a:p>
        </p:txBody>
      </p:sp>
      <p:sp>
        <p:nvSpPr>
          <p:cNvPr id="174085" name="TextBox 4"/>
          <p:cNvSpPr txBox="1">
            <a:spLocks noChangeArrowheads="1"/>
          </p:cNvSpPr>
          <p:nvPr/>
        </p:nvSpPr>
        <p:spPr bwMode="auto">
          <a:xfrm>
            <a:off x="1220788" y="4424363"/>
            <a:ext cx="4654550" cy="608012"/>
          </a:xfrm>
          <a:prstGeom prst="rect">
            <a:avLst/>
          </a:prstGeom>
          <a:noFill/>
          <a:ln w="9525">
            <a:noFill/>
            <a:miter lim="800000"/>
            <a:headEnd/>
            <a:tailEnd/>
          </a:ln>
        </p:spPr>
        <p:txBody>
          <a:bodyPr lIns="91521" tIns="45761" rIns="91521" bIns="45761">
            <a:prstTxWarp prst="textNoShape">
              <a:avLst/>
            </a:prstTxWarp>
            <a:spAutoFit/>
          </a:bodyPr>
          <a:lstStyle/>
          <a:p>
            <a:pPr algn="l"/>
            <a:r>
              <a:rPr lang="en-US"/>
              <a:t>The NEDS is produced in a similar way to the NIS, but with slightly different strata.  Instead of sampling based on ED bed size, we sampled based on the trauma designation. </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5106" name="Slide Image Placeholder 1"/>
          <p:cNvSpPr>
            <a:spLocks noGrp="1" noRot="1" noChangeAspect="1" noTextEdit="1"/>
          </p:cNvSpPr>
          <p:nvPr>
            <p:ph type="sldImg"/>
          </p:nvPr>
        </p:nvSpPr>
        <p:spPr>
          <a:ln/>
        </p:spPr>
      </p:sp>
      <p:sp>
        <p:nvSpPr>
          <p:cNvPr id="175107" name="Notes Placeholder 2"/>
          <p:cNvSpPr>
            <a:spLocks noGrp="1"/>
          </p:cNvSpPr>
          <p:nvPr>
            <p:ph type="body" idx="1"/>
          </p:nvPr>
        </p:nvSpPr>
        <p:spPr/>
        <p:txBody>
          <a:bodyPr/>
          <a:lstStyle/>
          <a:p>
            <a:endParaRPr lang="en-US"/>
          </a:p>
        </p:txBody>
      </p:sp>
      <p:sp>
        <p:nvSpPr>
          <p:cNvPr id="175108" name="Slide Number Placeholder 3"/>
          <p:cNvSpPr>
            <a:spLocks noGrp="1"/>
          </p:cNvSpPr>
          <p:nvPr>
            <p:ph type="sldNum" sz="quarter" idx="5"/>
          </p:nvPr>
        </p:nvSpPr>
        <p:spPr>
          <a:noFill/>
        </p:spPr>
        <p:txBody>
          <a:bodyPr/>
          <a:lstStyle/>
          <a:p>
            <a:pPr defTabSz="930275"/>
            <a:fld id="{DC64659E-0C5A-5D4A-85C3-804D197115DC}" type="slidenum">
              <a:rPr lang="en-US"/>
              <a:pPr defTabSz="930275"/>
              <a:t>43</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a:ln/>
        </p:spPr>
      </p:sp>
      <p:sp>
        <p:nvSpPr>
          <p:cNvPr id="176131" name="Notes Placeholder 2"/>
          <p:cNvSpPr>
            <a:spLocks noGrp="1"/>
          </p:cNvSpPr>
          <p:nvPr>
            <p:ph type="body" idx="1"/>
          </p:nvPr>
        </p:nvSpPr>
        <p:spPr/>
        <p:txBody>
          <a:bodyPr/>
          <a:lstStyle/>
          <a:p>
            <a:endParaRPr lang="en-US"/>
          </a:p>
        </p:txBody>
      </p:sp>
      <p:sp>
        <p:nvSpPr>
          <p:cNvPr id="176132" name="Slide Number Placeholder 3"/>
          <p:cNvSpPr>
            <a:spLocks noGrp="1"/>
          </p:cNvSpPr>
          <p:nvPr>
            <p:ph type="sldNum" sz="quarter" idx="5"/>
          </p:nvPr>
        </p:nvSpPr>
        <p:spPr>
          <a:noFill/>
        </p:spPr>
        <p:txBody>
          <a:bodyPr/>
          <a:lstStyle/>
          <a:p>
            <a:pPr defTabSz="930275"/>
            <a:fld id="{3D8C6931-8B64-8048-BDEE-9ADFBBBBE52A}" type="slidenum">
              <a:rPr lang="en-US"/>
              <a:pPr defTabSz="930275"/>
              <a:t>44</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7154" name="Slide Image Placeholder 1"/>
          <p:cNvSpPr>
            <a:spLocks noGrp="1" noRot="1" noChangeAspect="1" noTextEdit="1"/>
          </p:cNvSpPr>
          <p:nvPr>
            <p:ph type="sldImg"/>
          </p:nvPr>
        </p:nvSpPr>
        <p:spPr>
          <a:ln/>
        </p:spPr>
      </p:sp>
      <p:sp>
        <p:nvSpPr>
          <p:cNvPr id="177155" name="Notes Placeholder 2"/>
          <p:cNvSpPr>
            <a:spLocks noGrp="1"/>
          </p:cNvSpPr>
          <p:nvPr>
            <p:ph type="body" idx="1"/>
          </p:nvPr>
        </p:nvSpPr>
        <p:spPr/>
        <p:txBody>
          <a:bodyPr/>
          <a:lstStyle/>
          <a:p>
            <a:endParaRPr lang="en-US"/>
          </a:p>
        </p:txBody>
      </p:sp>
      <p:sp>
        <p:nvSpPr>
          <p:cNvPr id="177156" name="Slide Number Placeholder 3"/>
          <p:cNvSpPr>
            <a:spLocks noGrp="1"/>
          </p:cNvSpPr>
          <p:nvPr>
            <p:ph type="sldNum" sz="quarter" idx="5"/>
          </p:nvPr>
        </p:nvSpPr>
        <p:spPr>
          <a:noFill/>
        </p:spPr>
        <p:txBody>
          <a:bodyPr/>
          <a:lstStyle/>
          <a:p>
            <a:pPr defTabSz="930275"/>
            <a:fld id="{17EEB485-828F-994F-B2EB-FF553601BD7E}" type="slidenum">
              <a:rPr lang="en-US"/>
              <a:pPr defTabSz="930275"/>
              <a:t>45</a:t>
            </a:fld>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p:txBody>
          <a:bodyPr/>
          <a:lstStyle/>
          <a:p>
            <a:pPr defTabSz="930275"/>
            <a:fld id="{6145AD41-D849-F24E-BFCF-DF2AB188C5F1}" type="slidenum">
              <a:rPr lang="en-US"/>
              <a:pPr defTabSz="930275"/>
              <a:t>46</a:t>
            </a:fld>
            <a:endParaRPr lang="en-US"/>
          </a:p>
        </p:txBody>
      </p:sp>
      <p:sp>
        <p:nvSpPr>
          <p:cNvPr id="178179" name="Rectangle 2"/>
          <p:cNvSpPr>
            <a:spLocks noRot="1" noChangeArrowheads="1" noTextEdit="1"/>
          </p:cNvSpPr>
          <p:nvPr>
            <p:ph type="sldImg"/>
          </p:nvPr>
        </p:nvSpPr>
        <p:spPr>
          <a:xfrm>
            <a:off x="1185863" y="701675"/>
            <a:ext cx="4648200" cy="3486150"/>
          </a:xfrm>
          <a:ln/>
        </p:spPr>
      </p:sp>
      <p:sp>
        <p:nvSpPr>
          <p:cNvPr id="178180" name="Rectangle 3"/>
          <p:cNvSpPr>
            <a:spLocks noGrp="1" noChangeArrowheads="1"/>
          </p:cNvSpPr>
          <p:nvPr>
            <p:ph type="body" idx="1"/>
          </p:nvPr>
        </p:nvSpPr>
        <p:spPr>
          <a:xfrm>
            <a:off x="752475" y="4271963"/>
            <a:ext cx="5897563" cy="4333875"/>
          </a:xfrm>
        </p:spPr>
        <p:txBody>
          <a:bodyPr/>
          <a:lstStyle/>
          <a:p>
            <a:pPr eaLnBrk="1" hangingPunct="1"/>
            <a:endParaRPr lang="en-US" sz="1500"/>
          </a:p>
        </p:txBody>
      </p:sp>
      <p:sp>
        <p:nvSpPr>
          <p:cNvPr id="178181" name="Text Box 4"/>
          <p:cNvSpPr txBox="1">
            <a:spLocks noChangeArrowheads="1"/>
          </p:cNvSpPr>
          <p:nvPr/>
        </p:nvSpPr>
        <p:spPr bwMode="auto">
          <a:xfrm>
            <a:off x="1092200" y="4497388"/>
            <a:ext cx="4849813" cy="3441700"/>
          </a:xfrm>
          <a:prstGeom prst="rect">
            <a:avLst/>
          </a:prstGeom>
          <a:noFill/>
          <a:ln w="9525">
            <a:noFill/>
            <a:miter lim="800000"/>
            <a:headEnd/>
            <a:tailEnd/>
          </a:ln>
        </p:spPr>
        <p:txBody>
          <a:bodyPr lIns="92220" tIns="46111" rIns="92220" bIns="46111">
            <a:prstTxWarp prst="textNoShape">
              <a:avLst/>
            </a:prstTxWarp>
            <a:spAutoFit/>
          </a:bodyPr>
          <a:lstStyle/>
          <a:p>
            <a:pPr algn="l" defTabSz="920750">
              <a:spcBef>
                <a:spcPct val="50000"/>
              </a:spcBef>
            </a:pPr>
            <a:endParaRPr lang="en-US"/>
          </a:p>
          <a:p>
            <a:pPr algn="l" defTabSz="920750"/>
            <a:r>
              <a:rPr lang="en-US" sz="1200"/>
              <a:t> </a:t>
            </a:r>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a:p>
          <a:p>
            <a:pPr algn="l" defTabSz="920750"/>
            <a:endParaRPr lang="en-US" sz="1200" i="1"/>
          </a:p>
          <a:p>
            <a:pPr algn="l" defTabSz="920750"/>
            <a:r>
              <a:rPr lang="en-US" sz="1200" i="1"/>
              <a:t>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9202" name="Slide Image Placeholder 1"/>
          <p:cNvSpPr>
            <a:spLocks noGrp="1" noRot="1" noChangeAspect="1" noTextEdit="1"/>
          </p:cNvSpPr>
          <p:nvPr>
            <p:ph type="sldImg"/>
          </p:nvPr>
        </p:nvSpPr>
        <p:spPr>
          <a:ln/>
        </p:spPr>
      </p:sp>
      <p:sp>
        <p:nvSpPr>
          <p:cNvPr id="179203" name="Notes Placeholder 2"/>
          <p:cNvSpPr>
            <a:spLocks noGrp="1"/>
          </p:cNvSpPr>
          <p:nvPr>
            <p:ph type="body" idx="1"/>
          </p:nvPr>
        </p:nvSpPr>
        <p:spPr/>
        <p:txBody>
          <a:bodyPr/>
          <a:lstStyle/>
          <a:p>
            <a:endParaRPr lang="en-US"/>
          </a:p>
        </p:txBody>
      </p:sp>
      <p:sp>
        <p:nvSpPr>
          <p:cNvPr id="179204" name="Slide Number Placeholder 3"/>
          <p:cNvSpPr>
            <a:spLocks noGrp="1"/>
          </p:cNvSpPr>
          <p:nvPr>
            <p:ph type="sldNum" sz="quarter" idx="5"/>
          </p:nvPr>
        </p:nvSpPr>
        <p:spPr>
          <a:noFill/>
        </p:spPr>
        <p:txBody>
          <a:bodyPr/>
          <a:lstStyle/>
          <a:p>
            <a:pPr defTabSz="930275"/>
            <a:fld id="{B87D5533-DCEF-5841-BA9C-1FCEE67B0B84}" type="slidenum">
              <a:rPr lang="en-US"/>
              <a:pPr defTabSz="930275"/>
              <a:t>47</a:t>
            </a:fld>
            <a:endParaRPr 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p:spPr>
        <p:txBody>
          <a:bodyPr/>
          <a:lstStyle/>
          <a:p>
            <a:pPr defTabSz="930275"/>
            <a:fld id="{A0EBE0C6-67C5-E24E-8BC4-442BA834B0D4}" type="slidenum">
              <a:rPr lang="en-US"/>
              <a:pPr defTabSz="930275"/>
              <a:t>48</a:t>
            </a:fld>
            <a:endParaRPr lang="en-US"/>
          </a:p>
        </p:txBody>
      </p:sp>
      <p:sp>
        <p:nvSpPr>
          <p:cNvPr id="180227" name="Rectangle 2"/>
          <p:cNvSpPr>
            <a:spLocks noRot="1" noChangeArrowheads="1" noTextEdit="1"/>
          </p:cNvSpPr>
          <p:nvPr>
            <p:ph type="sldImg"/>
          </p:nvPr>
        </p:nvSpPr>
        <p:spPr>
          <a:xfrm>
            <a:off x="1184275" y="698500"/>
            <a:ext cx="4652963" cy="3489325"/>
          </a:xfrm>
          <a:ln/>
        </p:spPr>
      </p:sp>
      <p:sp>
        <p:nvSpPr>
          <p:cNvPr id="180228" name="Rectangle 3"/>
          <p:cNvSpPr>
            <a:spLocks noGrp="1" noChangeArrowheads="1"/>
          </p:cNvSpPr>
          <p:nvPr>
            <p:ph type="body" idx="1"/>
          </p:nvPr>
        </p:nvSpPr>
        <p:spPr>
          <a:xfrm>
            <a:off x="661988" y="4421188"/>
            <a:ext cx="5613400" cy="4187825"/>
          </a:xfrm>
        </p:spPr>
        <p:txBody>
          <a:bodyPr/>
          <a:lstStyle/>
          <a:p>
            <a:endParaRPr 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p:txBody>
          <a:bodyPr/>
          <a:lstStyle/>
          <a:p>
            <a:fld id="{A4179C08-A280-8143-9A8C-642EAA58E804}" type="slidenum">
              <a:rPr lang="en-US"/>
              <a:pPr/>
              <a:t>49</a:t>
            </a:fld>
            <a:endParaRPr lang="en-US"/>
          </a:p>
        </p:txBody>
      </p:sp>
      <p:sp>
        <p:nvSpPr>
          <p:cNvPr id="181251" name="Rectangle 2"/>
          <p:cNvSpPr>
            <a:spLocks noRot="1" noChangeArrowheads="1" noTextEdit="1"/>
          </p:cNvSpPr>
          <p:nvPr>
            <p:ph type="sldImg"/>
          </p:nvPr>
        </p:nvSpPr>
        <p:spPr>
          <a:ln/>
        </p:spPr>
      </p:sp>
      <p:sp>
        <p:nvSpPr>
          <p:cNvPr id="181252" name="Rectangle 3"/>
          <p:cNvSpPr>
            <a:spLocks noGrp="1" noChangeArrowheads="1"/>
          </p:cNvSpPr>
          <p:nvPr>
            <p:ph type="body" idx="1"/>
          </p:nvPr>
        </p:nvSpPr>
        <p:spPr/>
        <p:txBody>
          <a:bodyPr/>
          <a:lstStyle/>
          <a:p>
            <a:pPr eaLnBrk="1" hangingPunct="1"/>
            <a:endParaRPr lang="en-US" sz="1200" i="1"/>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p:spPr>
        <p:txBody>
          <a:bodyPr/>
          <a:lstStyle/>
          <a:p>
            <a:pPr defTabSz="930275"/>
            <a:fld id="{35A3CA93-C564-EF44-82F6-F735A1E0C950}" type="slidenum">
              <a:rPr lang="en-US"/>
              <a:pPr defTabSz="930275"/>
              <a:t>5</a:t>
            </a:fld>
            <a:endParaRPr lang="en-US"/>
          </a:p>
        </p:txBody>
      </p:sp>
      <p:sp>
        <p:nvSpPr>
          <p:cNvPr id="135171" name="Rectangle 2"/>
          <p:cNvSpPr>
            <a:spLocks noRot="1" noChangeArrowheads="1" noTextEdit="1"/>
          </p:cNvSpPr>
          <p:nvPr>
            <p:ph type="sldImg"/>
          </p:nvPr>
        </p:nvSpPr>
        <p:spPr>
          <a:ln/>
        </p:spPr>
      </p:sp>
      <p:sp>
        <p:nvSpPr>
          <p:cNvPr id="135172" name="Rectangle 3"/>
          <p:cNvSpPr>
            <a:spLocks noGrp="1" noChangeArrowheads="1"/>
          </p:cNvSpPr>
          <p:nvPr>
            <p:ph type="body" idx="1"/>
          </p:nvPr>
        </p:nvSpPr>
        <p:spPr/>
        <p:txBody>
          <a:bodyPr/>
          <a:lstStyle/>
          <a:p>
            <a:pPr eaLnBrk="1" hangingPunct="1">
              <a:spcBef>
                <a:spcPct val="0"/>
              </a:spcBef>
            </a:pPr>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p:txBody>
          <a:bodyPr/>
          <a:lstStyle/>
          <a:p>
            <a:fld id="{FC0ED03C-619A-2C47-B0D0-0EB01B0CDF69}" type="slidenum">
              <a:rPr lang="en-US"/>
              <a:pPr/>
              <a:t>50</a:t>
            </a:fld>
            <a:endParaRPr lang="en-US"/>
          </a:p>
        </p:txBody>
      </p:sp>
      <p:sp>
        <p:nvSpPr>
          <p:cNvPr id="182275" name="Rectangle 2"/>
          <p:cNvSpPr>
            <a:spLocks noRot="1" noChangeArrowheads="1" noTextEdit="1"/>
          </p:cNvSpPr>
          <p:nvPr>
            <p:ph type="sldImg"/>
          </p:nvPr>
        </p:nvSpPr>
        <p:spPr>
          <a:xfrm>
            <a:off x="1184275" y="696913"/>
            <a:ext cx="4654550" cy="3490912"/>
          </a:xfrm>
          <a:ln/>
        </p:spPr>
      </p:sp>
      <p:sp>
        <p:nvSpPr>
          <p:cNvPr id="182276"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3298" name="Slide Image Placeholder 1"/>
          <p:cNvSpPr>
            <a:spLocks noGrp="1" noRot="1" noChangeAspect="1" noTextEdit="1"/>
          </p:cNvSpPr>
          <p:nvPr>
            <p:ph type="sldImg"/>
          </p:nvPr>
        </p:nvSpPr>
        <p:spPr>
          <a:ln/>
        </p:spPr>
      </p:sp>
      <p:sp>
        <p:nvSpPr>
          <p:cNvPr id="183299" name="Notes Placeholder 2"/>
          <p:cNvSpPr>
            <a:spLocks noGrp="1"/>
          </p:cNvSpPr>
          <p:nvPr>
            <p:ph type="body" idx="1"/>
          </p:nvPr>
        </p:nvSpPr>
        <p:spPr/>
        <p:txBody>
          <a:bodyPr/>
          <a:lstStyle/>
          <a:p>
            <a:r>
              <a:rPr lang="en-US"/>
              <a:t>Read slide</a:t>
            </a:r>
          </a:p>
        </p:txBody>
      </p:sp>
      <p:sp>
        <p:nvSpPr>
          <p:cNvPr id="183300" name="Slide Number Placeholder 3"/>
          <p:cNvSpPr>
            <a:spLocks noGrp="1"/>
          </p:cNvSpPr>
          <p:nvPr>
            <p:ph type="sldNum" sz="quarter" idx="5"/>
          </p:nvPr>
        </p:nvSpPr>
        <p:spPr>
          <a:noFill/>
        </p:spPr>
        <p:txBody>
          <a:bodyPr/>
          <a:lstStyle/>
          <a:p>
            <a:pPr defTabSz="930275"/>
            <a:fld id="{A685C7D3-00BF-584A-A079-F8730A80E727}" type="slidenum">
              <a:rPr lang="en-US"/>
              <a:pPr defTabSz="930275"/>
              <a:t>51</a:t>
            </a:fld>
            <a:endParaRPr 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p:spPr>
        <p:txBody>
          <a:bodyPr/>
          <a:lstStyle/>
          <a:p>
            <a:pPr defTabSz="928688"/>
            <a:fld id="{89BEF638-20C1-4C4C-A09F-62ED2678B288}" type="slidenum">
              <a:rPr lang="en-US"/>
              <a:pPr defTabSz="928688"/>
              <a:t>52</a:t>
            </a:fld>
            <a:endParaRPr lang="en-US"/>
          </a:p>
        </p:txBody>
      </p:sp>
      <p:sp>
        <p:nvSpPr>
          <p:cNvPr id="184323" name="Rectangle 2"/>
          <p:cNvSpPr>
            <a:spLocks noRot="1" noChangeArrowheads="1" noTextEdit="1"/>
          </p:cNvSpPr>
          <p:nvPr>
            <p:ph type="sldImg"/>
          </p:nvPr>
        </p:nvSpPr>
        <p:spPr>
          <a:ln/>
        </p:spPr>
      </p:sp>
      <p:sp>
        <p:nvSpPr>
          <p:cNvPr id="184324" name="Rectangle 3"/>
          <p:cNvSpPr>
            <a:spLocks noGrp="1" noChangeArrowheads="1"/>
          </p:cNvSpPr>
          <p:nvPr>
            <p:ph type="body" idx="1"/>
          </p:nvPr>
        </p:nvSpPr>
        <p:spPr/>
        <p:txBody>
          <a:bodyPr/>
          <a:lstStyle/>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r>
              <a:rPr lang="en-US"/>
              <a:t> </a:t>
            </a:r>
            <a:endParaRPr lang="en-US" i="1"/>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5346" name="Rectangle 2"/>
          <p:cNvSpPr>
            <a:spLocks noRot="1" noChangeArrowheads="1" noTextEdit="1"/>
          </p:cNvSpPr>
          <p:nvPr>
            <p:ph type="sldImg"/>
          </p:nvPr>
        </p:nvSpPr>
        <p:spPr>
          <a:xfrm>
            <a:off x="1184275" y="696913"/>
            <a:ext cx="4654550" cy="3490912"/>
          </a:xfrm>
          <a:ln/>
        </p:spPr>
      </p:sp>
      <p:sp>
        <p:nvSpPr>
          <p:cNvPr id="185347" name="Rectangle 3"/>
          <p:cNvSpPr>
            <a:spLocks noGrp="1" noChangeArrowheads="1"/>
          </p:cNvSpPr>
          <p:nvPr>
            <p:ph type="body" idx="1"/>
          </p:nvPr>
        </p:nvSpPr>
        <p:spPr>
          <a:xfrm>
            <a:off x="661988" y="4422775"/>
            <a:ext cx="5613400" cy="4187825"/>
          </a:xfrm>
        </p:spPr>
        <p:txBody>
          <a:bodyPr/>
          <a:lstStyle/>
          <a:p>
            <a:pPr eaLnBrk="1" hangingPunct="1"/>
            <a:endParaRPr lang="en-US" sz="1000"/>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6370" name="Rectangle 2"/>
          <p:cNvSpPr>
            <a:spLocks noRot="1" noChangeArrowheads="1" noTextEdit="1"/>
          </p:cNvSpPr>
          <p:nvPr>
            <p:ph type="sldImg"/>
          </p:nvPr>
        </p:nvSpPr>
        <p:spPr>
          <a:xfrm>
            <a:off x="1182688" y="696913"/>
            <a:ext cx="4654550" cy="3490912"/>
          </a:xfrm>
          <a:ln/>
        </p:spPr>
      </p:sp>
      <p:sp>
        <p:nvSpPr>
          <p:cNvPr id="186371"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p:spPr>
        <p:txBody>
          <a:bodyPr/>
          <a:lstStyle/>
          <a:p>
            <a:fld id="{6E09DB13-66F2-644A-AF15-BC94503455AF}" type="slidenum">
              <a:rPr lang="en-US"/>
              <a:pPr/>
              <a:t>55</a:t>
            </a:fld>
            <a:endParaRPr lang="en-US"/>
          </a:p>
        </p:txBody>
      </p:sp>
      <p:sp>
        <p:nvSpPr>
          <p:cNvPr id="187395" name="Rectangle 2"/>
          <p:cNvSpPr>
            <a:spLocks noRot="1" noChangeArrowheads="1" noTextEdit="1"/>
          </p:cNvSpPr>
          <p:nvPr>
            <p:ph type="sldImg"/>
          </p:nvPr>
        </p:nvSpPr>
        <p:spPr>
          <a:ln/>
        </p:spPr>
      </p:sp>
      <p:sp>
        <p:nvSpPr>
          <p:cNvPr id="187396" name="Rectangle 3"/>
          <p:cNvSpPr>
            <a:spLocks noGrp="1" noChangeArrowheads="1"/>
          </p:cNvSpPr>
          <p:nvPr>
            <p:ph type="body" idx="1"/>
          </p:nvPr>
        </p:nvSpPr>
        <p:spPr/>
        <p:txBody>
          <a:bodyPr/>
          <a:lstStyle/>
          <a:p>
            <a:endParaRPr 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8418" name="Rectangle 2"/>
          <p:cNvSpPr>
            <a:spLocks noRot="1" noChangeArrowheads="1" noTextEdit="1"/>
          </p:cNvSpPr>
          <p:nvPr>
            <p:ph type="sldImg"/>
          </p:nvPr>
        </p:nvSpPr>
        <p:spPr>
          <a:xfrm>
            <a:off x="1184275" y="696913"/>
            <a:ext cx="4654550" cy="3490912"/>
          </a:xfrm>
          <a:ln/>
        </p:spPr>
      </p:sp>
      <p:sp>
        <p:nvSpPr>
          <p:cNvPr id="188419"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9442" name="Slide Image Placeholder 1"/>
          <p:cNvSpPr>
            <a:spLocks noGrp="1" noRot="1" noChangeAspect="1" noTextEdit="1"/>
          </p:cNvSpPr>
          <p:nvPr>
            <p:ph type="sldImg"/>
          </p:nvPr>
        </p:nvSpPr>
        <p:spPr>
          <a:ln/>
        </p:spPr>
      </p:sp>
      <p:sp>
        <p:nvSpPr>
          <p:cNvPr id="189443" name="Notes Placeholder 2"/>
          <p:cNvSpPr>
            <a:spLocks noGrp="1"/>
          </p:cNvSpPr>
          <p:nvPr>
            <p:ph type="body" idx="1"/>
          </p:nvPr>
        </p:nvSpPr>
        <p:spPr/>
        <p:txBody>
          <a:bodyPr/>
          <a:lstStyle/>
          <a:p>
            <a:endParaRPr lang="en-US"/>
          </a:p>
        </p:txBody>
      </p:sp>
      <p:sp>
        <p:nvSpPr>
          <p:cNvPr id="189444" name="Slide Number Placeholder 3"/>
          <p:cNvSpPr>
            <a:spLocks noGrp="1"/>
          </p:cNvSpPr>
          <p:nvPr>
            <p:ph type="sldNum" sz="quarter" idx="5"/>
          </p:nvPr>
        </p:nvSpPr>
        <p:spPr>
          <a:noFill/>
        </p:spPr>
        <p:txBody>
          <a:bodyPr/>
          <a:lstStyle/>
          <a:p>
            <a:fld id="{8D74454D-E991-7F4A-918C-9A4F3B9B0DDC}" type="slidenum">
              <a:rPr lang="en-US"/>
              <a:pPr/>
              <a:t>57</a:t>
            </a:fld>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0466" name="Rectangle 2"/>
          <p:cNvSpPr>
            <a:spLocks noRot="1" noChangeArrowheads="1" noTextEdit="1"/>
          </p:cNvSpPr>
          <p:nvPr>
            <p:ph type="sldImg"/>
          </p:nvPr>
        </p:nvSpPr>
        <p:spPr>
          <a:xfrm>
            <a:off x="1182688" y="698500"/>
            <a:ext cx="4654550" cy="3490913"/>
          </a:xfrm>
          <a:ln/>
        </p:spPr>
      </p:sp>
      <p:sp>
        <p:nvSpPr>
          <p:cNvPr id="206851" name="Rectangle 3"/>
          <p:cNvSpPr>
            <a:spLocks noGrp="1" noChangeArrowheads="1"/>
          </p:cNvSpPr>
          <p:nvPr>
            <p:ph type="body" idx="1"/>
          </p:nvPr>
        </p:nvSpPr>
        <p:spPr/>
        <p:txBody>
          <a:bodyPr/>
          <a:lstStyle/>
          <a:p>
            <a:pPr eaLnBrk="1" hangingPunct="1"/>
            <a:endParaRPr lang="en-US" i="1"/>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1490" name="Rectangle 2"/>
          <p:cNvSpPr>
            <a:spLocks noRot="1" noChangeArrowheads="1" noTextEdit="1"/>
          </p:cNvSpPr>
          <p:nvPr>
            <p:ph type="sldImg"/>
          </p:nvPr>
        </p:nvSpPr>
        <p:spPr>
          <a:xfrm>
            <a:off x="1185863" y="700088"/>
            <a:ext cx="4648200" cy="3486150"/>
          </a:xfrm>
          <a:ln/>
        </p:spPr>
      </p:sp>
      <p:sp>
        <p:nvSpPr>
          <p:cNvPr id="90116" name="Rectangle 3"/>
          <p:cNvSpPr>
            <a:spLocks noGrp="1" noChangeArrowheads="1"/>
          </p:cNvSpPr>
          <p:nvPr>
            <p:ph type="body" idx="1"/>
          </p:nvPr>
        </p:nvSpPr>
        <p:spPr>
          <a:xfrm>
            <a:off x="1092200" y="4422775"/>
            <a:ext cx="4757738" cy="4186238"/>
          </a:xfrm>
        </p:spPr>
        <p:txBody>
          <a:bodyPr/>
          <a:lstStyle/>
          <a:p>
            <a:pPr eaLnBrk="1" hangingPunct="1"/>
            <a:endParaRPr lang="en-US" i="1">
              <a:solidFill>
                <a:srgbClr val="7F7F7F"/>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p:spPr>
        <p:txBody>
          <a:bodyPr/>
          <a:lstStyle/>
          <a:p>
            <a:pPr defTabSz="930275"/>
            <a:fld id="{254B1D10-F1D4-BC4D-A0FA-2F810B145E34}" type="slidenum">
              <a:rPr lang="en-US"/>
              <a:pPr defTabSz="930275"/>
              <a:t>6</a:t>
            </a:fld>
            <a:endParaRPr lang="en-US"/>
          </a:p>
        </p:txBody>
      </p:sp>
      <p:sp>
        <p:nvSpPr>
          <p:cNvPr id="136195" name="Rectangle 2"/>
          <p:cNvSpPr>
            <a:spLocks noRot="1" noChangeArrowheads="1" noTextEdit="1"/>
          </p:cNvSpPr>
          <p:nvPr>
            <p:ph type="sldImg"/>
          </p:nvPr>
        </p:nvSpPr>
        <p:spPr>
          <a:ln/>
        </p:spPr>
      </p:sp>
      <p:sp>
        <p:nvSpPr>
          <p:cNvPr id="136196" name="Rectangle 3"/>
          <p:cNvSpPr>
            <a:spLocks noGrp="1" noChangeArrowheads="1"/>
          </p:cNvSpPr>
          <p:nvPr>
            <p:ph type="body" idx="1"/>
          </p:nvPr>
        </p:nvSpPr>
        <p:spPr>
          <a:xfrm>
            <a:off x="661988" y="4475163"/>
            <a:ext cx="5611812" cy="4186237"/>
          </a:xfrm>
        </p:spPr>
        <p:txBody>
          <a:bodyPr/>
          <a:lstStyle/>
          <a:p>
            <a:pPr eaLnBrk="1" hangingPunct="1">
              <a:spcBef>
                <a:spcPct val="0"/>
              </a:spcBef>
            </a:pPr>
            <a:endParaRPr lang="en-US" i="1"/>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2514" name="Rectangle 2"/>
          <p:cNvSpPr>
            <a:spLocks noRot="1" noChangeArrowheads="1" noTextEdit="1"/>
          </p:cNvSpPr>
          <p:nvPr>
            <p:ph type="sldImg"/>
          </p:nvPr>
        </p:nvSpPr>
        <p:spPr>
          <a:xfrm>
            <a:off x="1182688" y="696913"/>
            <a:ext cx="4654550" cy="3490912"/>
          </a:xfrm>
          <a:ln/>
        </p:spPr>
      </p:sp>
      <p:sp>
        <p:nvSpPr>
          <p:cNvPr id="92164" name="Rectangle 3"/>
          <p:cNvSpPr>
            <a:spLocks noGrp="1" noChangeArrowheads="1"/>
          </p:cNvSpPr>
          <p:nvPr>
            <p:ph type="body" idx="1"/>
          </p:nvPr>
        </p:nvSpPr>
        <p:spPr>
          <a:xfrm>
            <a:off x="661988" y="4422775"/>
            <a:ext cx="5613400" cy="4187825"/>
          </a:xfrm>
        </p:spPr>
        <p:txBody>
          <a:bodyPr/>
          <a:lstStyle/>
          <a:p>
            <a:pPr marL="207963" indent="-207963" eaLnBrk="1" hangingPunct="1"/>
            <a:endParaRPr 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3538" name="Rectangle 2"/>
          <p:cNvSpPr>
            <a:spLocks noRot="1" noChangeArrowheads="1" noTextEdit="1"/>
          </p:cNvSpPr>
          <p:nvPr>
            <p:ph type="sldImg"/>
          </p:nvPr>
        </p:nvSpPr>
        <p:spPr>
          <a:xfrm>
            <a:off x="1182688" y="696913"/>
            <a:ext cx="4654550" cy="3490912"/>
          </a:xfrm>
          <a:ln/>
        </p:spPr>
      </p:sp>
      <p:sp>
        <p:nvSpPr>
          <p:cNvPr id="193539"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4562" name="Rectangle 2"/>
          <p:cNvSpPr>
            <a:spLocks noRot="1" noChangeArrowheads="1" noTextEdit="1"/>
          </p:cNvSpPr>
          <p:nvPr>
            <p:ph type="sldImg"/>
          </p:nvPr>
        </p:nvSpPr>
        <p:spPr>
          <a:xfrm>
            <a:off x="1185863" y="700088"/>
            <a:ext cx="4648200" cy="3486150"/>
          </a:xfrm>
          <a:ln/>
        </p:spPr>
      </p:sp>
      <p:sp>
        <p:nvSpPr>
          <p:cNvPr id="194563" name="Rectangle 3"/>
          <p:cNvSpPr>
            <a:spLocks noGrp="1" noChangeArrowheads="1"/>
          </p:cNvSpPr>
          <p:nvPr>
            <p:ph type="body" idx="1"/>
          </p:nvPr>
        </p:nvSpPr>
        <p:spPr>
          <a:xfrm>
            <a:off x="1092200" y="4422775"/>
            <a:ext cx="4757738" cy="4186238"/>
          </a:xfrm>
        </p:spPr>
        <p:txBody>
          <a:bodyPr/>
          <a:lstStyle/>
          <a:p>
            <a:pPr eaLnBrk="1" hangingPunct="1"/>
            <a:endParaRPr 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5586" name="Rectangle 2"/>
          <p:cNvSpPr>
            <a:spLocks noRot="1" noChangeArrowheads="1" noTextEdit="1"/>
          </p:cNvSpPr>
          <p:nvPr>
            <p:ph type="sldImg"/>
          </p:nvPr>
        </p:nvSpPr>
        <p:spPr>
          <a:ln/>
        </p:spPr>
      </p:sp>
      <p:sp>
        <p:nvSpPr>
          <p:cNvPr id="195587"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6610" name="Rectangle 2"/>
          <p:cNvSpPr>
            <a:spLocks noRot="1" noChangeArrowheads="1" noTextEdit="1"/>
          </p:cNvSpPr>
          <p:nvPr>
            <p:ph type="sldImg"/>
          </p:nvPr>
        </p:nvSpPr>
        <p:spPr>
          <a:ln/>
        </p:spPr>
      </p:sp>
      <p:sp>
        <p:nvSpPr>
          <p:cNvPr id="196611"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7634" name="Rectangle 2"/>
          <p:cNvSpPr>
            <a:spLocks noRot="1" noChangeArrowheads="1" noTextEdit="1"/>
          </p:cNvSpPr>
          <p:nvPr>
            <p:ph type="sldImg"/>
          </p:nvPr>
        </p:nvSpPr>
        <p:spPr>
          <a:xfrm>
            <a:off x="1184275" y="696913"/>
            <a:ext cx="4654550" cy="3490912"/>
          </a:xfrm>
          <a:ln/>
        </p:spPr>
      </p:sp>
      <p:sp>
        <p:nvSpPr>
          <p:cNvPr id="197635" name="Rectangle 3"/>
          <p:cNvSpPr>
            <a:spLocks noGrp="1" noChangeArrowheads="1"/>
          </p:cNvSpPr>
          <p:nvPr>
            <p:ph type="body" idx="1"/>
          </p:nvPr>
        </p:nvSpPr>
        <p:spPr>
          <a:xfrm>
            <a:off x="661988" y="4422775"/>
            <a:ext cx="5613400" cy="4187825"/>
          </a:xfrm>
        </p:spPr>
        <p:txBody>
          <a:bodyPr/>
          <a:lstStyle/>
          <a:p>
            <a:pPr eaLnBrk="1" hangingPunct="1"/>
            <a:endParaRPr lang="en-US">
              <a:solidFill>
                <a:srgbClr val="000000"/>
              </a:solidFill>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8658" name="Rectangle 2"/>
          <p:cNvSpPr>
            <a:spLocks noRot="1" noChangeArrowheads="1" noTextEdit="1"/>
          </p:cNvSpPr>
          <p:nvPr>
            <p:ph type="sldImg"/>
          </p:nvPr>
        </p:nvSpPr>
        <p:spPr>
          <a:xfrm>
            <a:off x="1182688" y="696913"/>
            <a:ext cx="4654550" cy="3490912"/>
          </a:xfrm>
          <a:ln/>
        </p:spPr>
      </p:sp>
      <p:sp>
        <p:nvSpPr>
          <p:cNvPr id="198659" name="Rectangle 3"/>
          <p:cNvSpPr>
            <a:spLocks noGrp="1" noChangeArrowheads="1"/>
          </p:cNvSpPr>
          <p:nvPr>
            <p:ph type="body" idx="1"/>
          </p:nvPr>
        </p:nvSpPr>
        <p:spPr>
          <a:xfrm>
            <a:off x="661988" y="4422775"/>
            <a:ext cx="5613400" cy="4187825"/>
          </a:xfrm>
        </p:spPr>
        <p:txBody>
          <a:bodyPr/>
          <a:lstStyle/>
          <a:p>
            <a:pPr marL="0" lvl="1" eaLnBrk="1" hangingPunct="1"/>
            <a:endParaRPr 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99682" name="Rectangle 2"/>
          <p:cNvSpPr>
            <a:spLocks noRot="1" noChangeArrowheads="1" noTextEdit="1"/>
          </p:cNvSpPr>
          <p:nvPr>
            <p:ph type="sldImg"/>
          </p:nvPr>
        </p:nvSpPr>
        <p:spPr>
          <a:xfrm>
            <a:off x="1182688" y="696913"/>
            <a:ext cx="4654550" cy="3490912"/>
          </a:xfrm>
          <a:ln/>
        </p:spPr>
      </p:sp>
      <p:sp>
        <p:nvSpPr>
          <p:cNvPr id="199683" name="Rectangle 3"/>
          <p:cNvSpPr>
            <a:spLocks noGrp="1" noChangeArrowheads="1"/>
          </p:cNvSpPr>
          <p:nvPr>
            <p:ph type="body" idx="1"/>
          </p:nvPr>
        </p:nvSpPr>
        <p:spPr>
          <a:xfrm>
            <a:off x="661988" y="4422775"/>
            <a:ext cx="5613400" cy="4187825"/>
          </a:xfrm>
        </p:spPr>
        <p:txBody>
          <a:bodyPr/>
          <a:lstStyle/>
          <a:p>
            <a:pPr marL="0" lvl="1" eaLnBrk="1" hangingPunct="1"/>
            <a:endParaRPr 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0706" name="Rectangle 2"/>
          <p:cNvSpPr>
            <a:spLocks noRot="1" noChangeArrowheads="1" noTextEdit="1"/>
          </p:cNvSpPr>
          <p:nvPr>
            <p:ph type="sldImg"/>
          </p:nvPr>
        </p:nvSpPr>
        <p:spPr>
          <a:xfrm>
            <a:off x="1182688" y="696913"/>
            <a:ext cx="4654550" cy="3490912"/>
          </a:xfrm>
          <a:ln/>
        </p:spPr>
      </p:sp>
      <p:sp>
        <p:nvSpPr>
          <p:cNvPr id="200707" name="Rectangle 3"/>
          <p:cNvSpPr>
            <a:spLocks noGrp="1" noChangeArrowheads="1"/>
          </p:cNvSpPr>
          <p:nvPr>
            <p:ph type="body" idx="1"/>
          </p:nvPr>
        </p:nvSpPr>
        <p:spPr>
          <a:xfrm>
            <a:off x="661988" y="4422775"/>
            <a:ext cx="5613400" cy="4187825"/>
          </a:xfrm>
        </p:spPr>
        <p:txBody>
          <a:bodyPr/>
          <a:lstStyle/>
          <a:p>
            <a:pPr marL="0" lvl="1" eaLnBrk="1" hangingPunct="1"/>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1730" name="Rectangle 2"/>
          <p:cNvSpPr>
            <a:spLocks noRot="1" noChangeArrowheads="1" noTextEdit="1"/>
          </p:cNvSpPr>
          <p:nvPr>
            <p:ph type="sldImg"/>
          </p:nvPr>
        </p:nvSpPr>
        <p:spPr>
          <a:xfrm>
            <a:off x="1184275" y="696913"/>
            <a:ext cx="4654550" cy="3490912"/>
          </a:xfrm>
          <a:ln/>
        </p:spPr>
      </p:sp>
      <p:sp>
        <p:nvSpPr>
          <p:cNvPr id="201731" name="Rectangle 3"/>
          <p:cNvSpPr>
            <a:spLocks noGrp="1" noChangeArrowheads="1"/>
          </p:cNvSpPr>
          <p:nvPr>
            <p:ph type="body" idx="1"/>
          </p:nvPr>
        </p:nvSpPr>
        <p:spPr>
          <a:xfrm>
            <a:off x="661988" y="4422775"/>
            <a:ext cx="5613400" cy="4187825"/>
          </a:xfrm>
        </p:spPr>
        <p:txBody>
          <a:bodyPr/>
          <a:lstStyle/>
          <a:p>
            <a:pPr marL="0" lvl="1" eaLnBrk="1" hangingPunct="1"/>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p:spPr>
        <p:txBody>
          <a:bodyPr/>
          <a:lstStyle/>
          <a:p>
            <a:pPr defTabSz="930275"/>
            <a:fld id="{95F48E55-162A-1545-9AE5-F6116DBA8953}" type="slidenum">
              <a:rPr lang="en-US"/>
              <a:pPr defTabSz="930275"/>
              <a:t>7</a:t>
            </a:fld>
            <a:endParaRPr lang="en-US"/>
          </a:p>
        </p:txBody>
      </p:sp>
      <p:sp>
        <p:nvSpPr>
          <p:cNvPr id="137219" name="Rectangle 2"/>
          <p:cNvSpPr>
            <a:spLocks noRot="1" noChangeArrowheads="1" noTextEdit="1"/>
          </p:cNvSpPr>
          <p:nvPr>
            <p:ph type="sldImg"/>
          </p:nvPr>
        </p:nvSpPr>
        <p:spPr>
          <a:ln/>
        </p:spPr>
      </p:sp>
      <p:sp>
        <p:nvSpPr>
          <p:cNvPr id="137220" name="Rectangle 3"/>
          <p:cNvSpPr>
            <a:spLocks noGrp="1" noChangeArrowheads="1"/>
          </p:cNvSpPr>
          <p:nvPr>
            <p:ph type="body" idx="1"/>
          </p:nvPr>
        </p:nvSpPr>
        <p:spPr/>
        <p:txBody>
          <a:bodyPr/>
          <a:lstStyle/>
          <a:p>
            <a:pPr eaLnBrk="1" hangingPunct="1">
              <a:spcBef>
                <a:spcPct val="0"/>
              </a:spcBef>
            </a:pPr>
            <a:endParaRPr lang="en-US" i="1"/>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2754" name="Rectangle 2"/>
          <p:cNvSpPr>
            <a:spLocks noRot="1" noChangeArrowheads="1" noTextEdit="1"/>
          </p:cNvSpPr>
          <p:nvPr>
            <p:ph type="sldImg"/>
          </p:nvPr>
        </p:nvSpPr>
        <p:spPr>
          <a:xfrm>
            <a:off x="1182688" y="696913"/>
            <a:ext cx="4654550" cy="3490912"/>
          </a:xfrm>
          <a:ln/>
        </p:spPr>
      </p:sp>
      <p:sp>
        <p:nvSpPr>
          <p:cNvPr id="202755"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3778" name="Rectangle 2"/>
          <p:cNvSpPr>
            <a:spLocks noRot="1" noChangeArrowheads="1" noTextEdit="1"/>
          </p:cNvSpPr>
          <p:nvPr>
            <p:ph type="sldImg"/>
          </p:nvPr>
        </p:nvSpPr>
        <p:spPr>
          <a:xfrm>
            <a:off x="1182688" y="696913"/>
            <a:ext cx="4654550" cy="3490912"/>
          </a:xfrm>
          <a:ln/>
        </p:spPr>
      </p:sp>
      <p:sp>
        <p:nvSpPr>
          <p:cNvPr id="203779"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p:spPr>
        <p:txBody>
          <a:bodyPr/>
          <a:lstStyle/>
          <a:p>
            <a:pPr defTabSz="930275"/>
            <a:fld id="{4F6D05DE-081B-874D-ACD1-4E6866DC6725}" type="slidenum">
              <a:rPr lang="en-US"/>
              <a:pPr defTabSz="930275"/>
              <a:t>72</a:t>
            </a:fld>
            <a:endParaRPr lang="en-US"/>
          </a:p>
        </p:txBody>
      </p:sp>
      <p:sp>
        <p:nvSpPr>
          <p:cNvPr id="204803" name="Rectangle 2"/>
          <p:cNvSpPr>
            <a:spLocks noGrp="1" noRot="1" noChangeAspect="1" noChangeArrowheads="1" noTextEdit="1"/>
          </p:cNvSpPr>
          <p:nvPr>
            <p:ph type="sldImg"/>
          </p:nvPr>
        </p:nvSpPr>
        <p:spPr>
          <a:xfrm>
            <a:off x="1185863" y="700088"/>
            <a:ext cx="4648200" cy="3486150"/>
          </a:xfrm>
          <a:ln/>
        </p:spPr>
      </p:sp>
      <p:sp>
        <p:nvSpPr>
          <p:cNvPr id="204804" name="Rectangle 3"/>
          <p:cNvSpPr>
            <a:spLocks noGrp="1" noChangeArrowheads="1"/>
          </p:cNvSpPr>
          <p:nvPr>
            <p:ph type="body" idx="1"/>
          </p:nvPr>
        </p:nvSpPr>
        <p:spPr>
          <a:xfrm>
            <a:off x="1092200" y="4422775"/>
            <a:ext cx="4757738" cy="4186238"/>
          </a:xfrm>
        </p:spPr>
        <p:txBody>
          <a:bodyPr/>
          <a:lstStyle/>
          <a:p>
            <a:pPr eaLnBrk="1" hangingPunct="1">
              <a:lnSpc>
                <a:spcPct val="90000"/>
              </a:lnSpc>
            </a:pPr>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p:spPr>
        <p:txBody>
          <a:bodyPr/>
          <a:lstStyle/>
          <a:p>
            <a:pPr defTabSz="930275"/>
            <a:fld id="{4CECF2CA-5FAE-1642-A024-1DC7E8DFA683}" type="slidenum">
              <a:rPr lang="en-US"/>
              <a:pPr defTabSz="930275"/>
              <a:t>73</a:t>
            </a:fld>
            <a:endParaRPr lang="en-US"/>
          </a:p>
        </p:txBody>
      </p:sp>
      <p:sp>
        <p:nvSpPr>
          <p:cNvPr id="205827" name="Rectangle 2"/>
          <p:cNvSpPr>
            <a:spLocks noGrp="1" noRot="1" noChangeAspect="1" noChangeArrowheads="1" noTextEdit="1"/>
          </p:cNvSpPr>
          <p:nvPr>
            <p:ph type="sldImg"/>
          </p:nvPr>
        </p:nvSpPr>
        <p:spPr>
          <a:xfrm>
            <a:off x="1185863" y="698500"/>
            <a:ext cx="4652962" cy="3489325"/>
          </a:xfrm>
          <a:ln/>
        </p:spPr>
      </p:sp>
      <p:sp>
        <p:nvSpPr>
          <p:cNvPr id="205828" name="Rectangle 3"/>
          <p:cNvSpPr>
            <a:spLocks noGrp="1" noChangeArrowheads="1"/>
          </p:cNvSpPr>
          <p:nvPr>
            <p:ph type="body" idx="1"/>
          </p:nvPr>
        </p:nvSpPr>
        <p:spPr>
          <a:xfrm>
            <a:off x="893763" y="4424363"/>
            <a:ext cx="5149850" cy="4186237"/>
          </a:xfrm>
        </p:spPr>
        <p:txBody>
          <a:bodyPr/>
          <a:lstStyle/>
          <a:p>
            <a:pPr eaLnBrk="1" hangingPunct="1">
              <a:lnSpc>
                <a:spcPct val="80000"/>
              </a:lnSpc>
            </a:pPr>
            <a:endParaRPr 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6850" name="Rectangle 2"/>
          <p:cNvSpPr>
            <a:spLocks noRot="1" noChangeArrowheads="1" noTextEdit="1"/>
          </p:cNvSpPr>
          <p:nvPr>
            <p:ph type="sldImg"/>
          </p:nvPr>
        </p:nvSpPr>
        <p:spPr>
          <a:xfrm>
            <a:off x="1182688" y="696913"/>
            <a:ext cx="4654550" cy="3490912"/>
          </a:xfrm>
          <a:ln/>
        </p:spPr>
      </p:sp>
      <p:sp>
        <p:nvSpPr>
          <p:cNvPr id="206851" name="Rectangle 3"/>
          <p:cNvSpPr>
            <a:spLocks noGrp="1" noChangeArrowheads="1"/>
          </p:cNvSpPr>
          <p:nvPr>
            <p:ph type="body" idx="1"/>
          </p:nvPr>
        </p:nvSpPr>
        <p:spPr>
          <a:xfrm>
            <a:off x="661988" y="4422775"/>
            <a:ext cx="5613400" cy="4187825"/>
          </a:xfrm>
        </p:spPr>
        <p:txBody>
          <a:bodyPr/>
          <a:lstStyle/>
          <a:p>
            <a:pPr>
              <a:lnSpc>
                <a:spcPct val="80000"/>
              </a:lnSpc>
            </a:pPr>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7874" name="Rectangle 2"/>
          <p:cNvSpPr>
            <a:spLocks noRot="1" noChangeArrowheads="1" noTextEdit="1"/>
          </p:cNvSpPr>
          <p:nvPr>
            <p:ph type="sldImg"/>
          </p:nvPr>
        </p:nvSpPr>
        <p:spPr>
          <a:xfrm>
            <a:off x="1182688" y="696913"/>
            <a:ext cx="4654550" cy="3490912"/>
          </a:xfrm>
          <a:ln/>
        </p:spPr>
      </p:sp>
      <p:sp>
        <p:nvSpPr>
          <p:cNvPr id="207875" name="Rectangle 3"/>
          <p:cNvSpPr>
            <a:spLocks noGrp="1" noChangeArrowheads="1"/>
          </p:cNvSpPr>
          <p:nvPr>
            <p:ph type="body" idx="1"/>
          </p:nvPr>
        </p:nvSpPr>
        <p:spPr>
          <a:xfrm>
            <a:off x="661988" y="4422775"/>
            <a:ext cx="5613400" cy="4187825"/>
          </a:xfrm>
        </p:spPr>
        <p:txBody>
          <a:bodyPr/>
          <a:lstStyle/>
          <a:p>
            <a:pPr>
              <a:lnSpc>
                <a:spcPct val="80000"/>
              </a:lnSpc>
            </a:pPr>
            <a:endParaRPr 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p:txBody>
          <a:bodyPr/>
          <a:lstStyle/>
          <a:p>
            <a:pPr defTabSz="930275"/>
            <a:fld id="{048FC2CE-67F1-6A4E-BEF7-5BAF912603A6}" type="slidenum">
              <a:rPr lang="en-US"/>
              <a:pPr defTabSz="930275"/>
              <a:t>76</a:t>
            </a:fld>
            <a:endParaRPr lang="en-US"/>
          </a:p>
        </p:txBody>
      </p:sp>
      <p:sp>
        <p:nvSpPr>
          <p:cNvPr id="208899" name="Rectangle 2"/>
          <p:cNvSpPr>
            <a:spLocks noRot="1" noChangeArrowheads="1" noTextEdit="1"/>
          </p:cNvSpPr>
          <p:nvPr>
            <p:ph type="sldImg"/>
          </p:nvPr>
        </p:nvSpPr>
        <p:spPr>
          <a:xfrm>
            <a:off x="1182688" y="696913"/>
            <a:ext cx="4654550" cy="3490912"/>
          </a:xfrm>
          <a:ln/>
        </p:spPr>
      </p:sp>
      <p:sp>
        <p:nvSpPr>
          <p:cNvPr id="208900" name="Rectangle 3"/>
          <p:cNvSpPr>
            <a:spLocks noGrp="1" noChangeArrowheads="1"/>
          </p:cNvSpPr>
          <p:nvPr>
            <p:ph type="body" idx="1"/>
          </p:nvPr>
        </p:nvSpPr>
        <p:spPr>
          <a:xfrm>
            <a:off x="661988" y="4422775"/>
            <a:ext cx="5613400" cy="4187825"/>
          </a:xfrm>
        </p:spPr>
        <p:txBody>
          <a:bodyPr/>
          <a:lstStyle/>
          <a:p>
            <a:pPr eaLnBrk="1" hangingPunct="1"/>
            <a:endParaRPr 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p:txBody>
          <a:bodyPr/>
          <a:lstStyle/>
          <a:p>
            <a:pPr defTabSz="930275"/>
            <a:fld id="{FFEE113B-EA1B-B848-8876-0868765EA8BD}" type="slidenum">
              <a:rPr lang="en-US"/>
              <a:pPr defTabSz="930275"/>
              <a:t>77</a:t>
            </a:fld>
            <a:endParaRPr lang="en-US"/>
          </a:p>
        </p:txBody>
      </p:sp>
      <p:sp>
        <p:nvSpPr>
          <p:cNvPr id="209923" name="Rectangle 2"/>
          <p:cNvSpPr>
            <a:spLocks noRot="1" noChangeArrowheads="1" noTextEdit="1"/>
          </p:cNvSpPr>
          <p:nvPr>
            <p:ph type="sldImg"/>
          </p:nvPr>
        </p:nvSpPr>
        <p:spPr>
          <a:ln/>
        </p:spPr>
      </p:sp>
      <p:sp>
        <p:nvSpPr>
          <p:cNvPr id="209924"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p:txBody>
          <a:bodyPr/>
          <a:lstStyle/>
          <a:p>
            <a:fld id="{9401D21C-DC2E-7748-A376-26FBB8BC20D7}" type="slidenum">
              <a:rPr lang="en-US"/>
              <a:pPr/>
              <a:t>78</a:t>
            </a:fld>
            <a:endParaRPr lang="en-US"/>
          </a:p>
        </p:txBody>
      </p:sp>
      <p:sp>
        <p:nvSpPr>
          <p:cNvPr id="210947" name="Rectangle 2"/>
          <p:cNvSpPr>
            <a:spLocks noRot="1" noChangeArrowheads="1" noTextEdit="1"/>
          </p:cNvSpPr>
          <p:nvPr>
            <p:ph type="sldImg"/>
          </p:nvPr>
        </p:nvSpPr>
        <p:spPr>
          <a:ln/>
        </p:spPr>
      </p:sp>
      <p:sp>
        <p:nvSpPr>
          <p:cNvPr id="210948"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1970" name="Rectangle 2"/>
          <p:cNvSpPr>
            <a:spLocks noRot="1" noChangeArrowheads="1" noTextEdit="1"/>
          </p:cNvSpPr>
          <p:nvPr>
            <p:ph type="sldImg"/>
          </p:nvPr>
        </p:nvSpPr>
        <p:spPr>
          <a:xfrm>
            <a:off x="1184275" y="617538"/>
            <a:ext cx="4656138" cy="3492500"/>
          </a:xfrm>
          <a:ln/>
        </p:spPr>
      </p:sp>
      <p:sp>
        <p:nvSpPr>
          <p:cNvPr id="211971" name="Rectangle 3"/>
          <p:cNvSpPr>
            <a:spLocks noGrp="1" noChangeArrowheads="1"/>
          </p:cNvSpPr>
          <p:nvPr>
            <p:ph type="body" idx="1"/>
          </p:nvPr>
        </p:nvSpPr>
        <p:spPr>
          <a:xfrm>
            <a:off x="661988" y="4424363"/>
            <a:ext cx="5611812" cy="4338637"/>
          </a:xfrm>
        </p:spPr>
        <p:txBody>
          <a:bodyPr/>
          <a:lstStyle/>
          <a:p>
            <a:pPr eaLnBrk="1" hangingPunct="1"/>
            <a:endParaRPr lang="en-US"/>
          </a:p>
        </p:txBody>
      </p:sp>
      <p:sp>
        <p:nvSpPr>
          <p:cNvPr id="211972" name="Rectangle 4"/>
          <p:cNvSpPr>
            <a:spLocks noChangeArrowheads="1"/>
          </p:cNvSpPr>
          <p:nvPr/>
        </p:nvSpPr>
        <p:spPr bwMode="auto">
          <a:xfrm>
            <a:off x="604838" y="4310063"/>
            <a:ext cx="5819775" cy="4187825"/>
          </a:xfrm>
          <a:prstGeom prst="rect">
            <a:avLst/>
          </a:prstGeom>
          <a:noFill/>
          <a:ln w="9525">
            <a:noFill/>
            <a:miter lim="800000"/>
            <a:headEnd/>
            <a:tailEnd/>
          </a:ln>
        </p:spPr>
        <p:txBody>
          <a:bodyPr lIns="93251" tIns="46625" rIns="93251" bIns="46625">
            <a:prstTxWarp prst="textNoShape">
              <a:avLst/>
            </a:prstTxWarp>
          </a:bodyPr>
          <a:lstStyle/>
          <a:p>
            <a:pPr algn="l"/>
            <a:r>
              <a:rPr lang="en-US" sz="1000"/>
              <a:t>Any organization with hospital administrative data can use MONAHRQ to generate their own website for internal use or public release. Basically, host users – or organizations with access to the discharge data - will download software and apply the software to their own data. They will host the new tool on their own web server and populate it with their own hospital administrative data. They do so locally, on their own computers – not on some central server – this is all done at their own organization on their own computers. The host user then creates their own website, and they choose how to make the website available and at what level – internally to be used by their own staff, externally to member organizations through a password protected site, or publicly to provide information to the community.</a:t>
            </a:r>
          </a:p>
          <a:p>
            <a:pPr algn="l"/>
            <a:endParaRPr lang="en-US" sz="1000"/>
          </a:p>
          <a:p>
            <a:pPr algn="l"/>
            <a:r>
              <a:rPr lang="en-US" sz="1000"/>
              <a:t>The website generated by MONAHRQ will be an interactive querying tool that users can navigate to learn about health care in their area. MONAHRQ software will analyze, summarize, and present information on quality of care, preventable hospitalizations, rates of conditions and procedures, and health care utilization in a format ready for use by consumers and other decision-makers. We will assess the feasibility of adding other data sources, such as Hospital Compare measures in the future.</a:t>
            </a:r>
            <a:br>
              <a:rPr lang="en-US" sz="1000"/>
            </a:br>
            <a:r>
              <a:rPr lang="en-US" sz="1000"/>
              <a:t/>
            </a:r>
            <a:br>
              <a:rPr lang="en-US" sz="1000"/>
            </a:br>
            <a:r>
              <a:rPr lang="en-US" sz="1000"/>
              <a:t>We expect to publicly launch MONAHRQ later in 2009. You can sign up on the MONAHRQ Mailing List to be notified when the software becomes available. Email </a:t>
            </a:r>
            <a:r>
              <a:rPr lang="en-US" sz="1000">
                <a:hlinkClick r:id="rId3"/>
              </a:rPr>
              <a:t>MONAHRQ@ahrq.gov</a:t>
            </a:r>
            <a:r>
              <a:rPr lang="en-US" sz="1000"/>
              <a:t> for more information. </a:t>
            </a:r>
          </a:p>
          <a:p>
            <a:pPr algn="l"/>
            <a:endParaRPr lang="en-US" sz="1000"/>
          </a:p>
          <a:p>
            <a:pPr algn="l"/>
            <a:endParaRPr lang="en-US" sz="1000"/>
          </a:p>
          <a:p>
            <a:pPr algn="l"/>
            <a:endParaRPr lang="en-US" sz="1000"/>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p:spPr>
        <p:txBody>
          <a:bodyPr/>
          <a:lstStyle/>
          <a:p>
            <a:pPr defTabSz="930275"/>
            <a:fld id="{5CC14129-F589-0F44-944E-E73CFCF2A8C9}" type="slidenum">
              <a:rPr lang="en-US"/>
              <a:pPr defTabSz="930275"/>
              <a:t>8</a:t>
            </a:fld>
            <a:endParaRPr lang="en-US"/>
          </a:p>
        </p:txBody>
      </p:sp>
      <p:sp>
        <p:nvSpPr>
          <p:cNvPr id="138243" name="Rectangle 2"/>
          <p:cNvSpPr>
            <a:spLocks noRot="1" noChangeArrowheads="1" noTextEdit="1"/>
          </p:cNvSpPr>
          <p:nvPr>
            <p:ph type="sldImg"/>
          </p:nvPr>
        </p:nvSpPr>
        <p:spPr>
          <a:ln/>
        </p:spPr>
      </p:sp>
      <p:sp>
        <p:nvSpPr>
          <p:cNvPr id="138244" name="Rectangle 3"/>
          <p:cNvSpPr>
            <a:spLocks noGrp="1" noChangeArrowheads="1"/>
          </p:cNvSpPr>
          <p:nvPr>
            <p:ph type="body" idx="1"/>
          </p:nvPr>
        </p:nvSpPr>
        <p:spPr/>
        <p:txBody>
          <a:bodyPr/>
          <a:lstStyle/>
          <a:p>
            <a:pPr eaLnBrk="1" hangingPunct="1">
              <a:spcBef>
                <a:spcPct val="0"/>
              </a:spcBef>
            </a:pPr>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2994" name="Rectangle 2"/>
          <p:cNvSpPr>
            <a:spLocks noRot="1" noChangeArrowheads="1" noTextEdit="1"/>
          </p:cNvSpPr>
          <p:nvPr>
            <p:ph type="sldImg"/>
          </p:nvPr>
        </p:nvSpPr>
        <p:spPr>
          <a:ln/>
        </p:spPr>
      </p:sp>
      <p:sp>
        <p:nvSpPr>
          <p:cNvPr id="2129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4018" name="Rectangle 2"/>
          <p:cNvSpPr>
            <a:spLocks noRot="1" noChangeArrowheads="1" noTextEdit="1"/>
          </p:cNvSpPr>
          <p:nvPr>
            <p:ph type="sldImg"/>
          </p:nvPr>
        </p:nvSpPr>
        <p:spPr>
          <a:xfrm>
            <a:off x="1185863" y="701675"/>
            <a:ext cx="4648200" cy="3486150"/>
          </a:xfrm>
          <a:ln/>
        </p:spPr>
      </p:sp>
      <p:sp>
        <p:nvSpPr>
          <p:cNvPr id="112644" name="Rectangle 3"/>
          <p:cNvSpPr>
            <a:spLocks noGrp="1" noChangeArrowheads="1"/>
          </p:cNvSpPr>
          <p:nvPr>
            <p:ph type="body" idx="1"/>
          </p:nvPr>
        </p:nvSpPr>
        <p:spPr>
          <a:xfrm>
            <a:off x="895350" y="4422775"/>
            <a:ext cx="5148263" cy="4651375"/>
          </a:xfrm>
        </p:spPr>
        <p:txBody>
          <a:bodyPr lIns="92920" tIns="46459" rIns="92920" bIns="46459"/>
          <a:lstStyle/>
          <a:p>
            <a:pPr eaLnBrk="1" hangingPunct="1"/>
            <a:endParaRPr lang="en-US" sz="1000"/>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5042" name="Rectangle 2"/>
          <p:cNvSpPr>
            <a:spLocks noRot="1" noChangeArrowheads="1" noTextEdit="1"/>
          </p:cNvSpPr>
          <p:nvPr>
            <p:ph type="sldImg"/>
          </p:nvPr>
        </p:nvSpPr>
        <p:spPr>
          <a:xfrm>
            <a:off x="1185863" y="701675"/>
            <a:ext cx="4648200" cy="3486150"/>
          </a:xfrm>
          <a:ln/>
        </p:spPr>
      </p:sp>
      <p:sp>
        <p:nvSpPr>
          <p:cNvPr id="215043" name="Rectangle 3"/>
          <p:cNvSpPr>
            <a:spLocks noGrp="1" noChangeArrowheads="1"/>
          </p:cNvSpPr>
          <p:nvPr>
            <p:ph type="body" idx="1"/>
          </p:nvPr>
        </p:nvSpPr>
        <p:spPr>
          <a:xfrm>
            <a:off x="895350" y="4422775"/>
            <a:ext cx="5148263" cy="4495800"/>
          </a:xfrm>
        </p:spPr>
        <p:txBody>
          <a:bodyPr lIns="92920" tIns="46459" rIns="92920" bIns="46459"/>
          <a:lstStyle/>
          <a:p>
            <a:endParaRPr lang="en-US" i="1"/>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6066" name="Slide Image Placeholder 1"/>
          <p:cNvSpPr>
            <a:spLocks noGrp="1" noRot="1" noChangeAspect="1" noTextEdit="1"/>
          </p:cNvSpPr>
          <p:nvPr>
            <p:ph type="sldImg"/>
          </p:nvPr>
        </p:nvSpPr>
        <p:spPr>
          <a:ln/>
        </p:spPr>
      </p:sp>
      <p:sp>
        <p:nvSpPr>
          <p:cNvPr id="216067" name="Notes Placeholder 2"/>
          <p:cNvSpPr>
            <a:spLocks noGrp="1"/>
          </p:cNvSpPr>
          <p:nvPr>
            <p:ph type="body" idx="1"/>
          </p:nvPr>
        </p:nvSpPr>
        <p:spPr/>
        <p:txBody>
          <a:bodyPr/>
          <a:lstStyle/>
          <a:p>
            <a:endParaRPr lang="en-US"/>
          </a:p>
        </p:txBody>
      </p:sp>
      <p:sp>
        <p:nvSpPr>
          <p:cNvPr id="216068" name="Slide Number Placeholder 3"/>
          <p:cNvSpPr>
            <a:spLocks noGrp="1"/>
          </p:cNvSpPr>
          <p:nvPr>
            <p:ph type="sldNum" sz="quarter" idx="5"/>
          </p:nvPr>
        </p:nvSpPr>
        <p:spPr>
          <a:noFill/>
        </p:spPr>
        <p:txBody>
          <a:bodyPr/>
          <a:lstStyle/>
          <a:p>
            <a:fld id="{871BDA11-D49F-1248-BD23-BD3B4D49A5AF}" type="slidenum">
              <a:rPr lang="en-US"/>
              <a:pPr/>
              <a:t>83</a:t>
            </a:fld>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7090" name="Rectangle 2"/>
          <p:cNvSpPr>
            <a:spLocks noRot="1" noChangeArrowheads="1" noTextEdit="1"/>
          </p:cNvSpPr>
          <p:nvPr>
            <p:ph type="sldImg"/>
          </p:nvPr>
        </p:nvSpPr>
        <p:spPr>
          <a:ln/>
        </p:spPr>
      </p:sp>
      <p:sp>
        <p:nvSpPr>
          <p:cNvPr id="21709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8114" name="Rectangle 2"/>
          <p:cNvSpPr>
            <a:spLocks noRot="1" noChangeArrowheads="1" noTextEdit="1"/>
          </p:cNvSpPr>
          <p:nvPr>
            <p:ph type="sldImg"/>
          </p:nvPr>
        </p:nvSpPr>
        <p:spPr>
          <a:ln/>
        </p:spPr>
      </p:sp>
      <p:sp>
        <p:nvSpPr>
          <p:cNvPr id="2181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19138" name="Rectangle 2"/>
          <p:cNvSpPr>
            <a:spLocks noRot="1" noChangeArrowheads="1" noTextEdit="1"/>
          </p:cNvSpPr>
          <p:nvPr>
            <p:ph type="sldImg"/>
          </p:nvPr>
        </p:nvSpPr>
        <p:spPr>
          <a:ln/>
        </p:spPr>
      </p:sp>
      <p:sp>
        <p:nvSpPr>
          <p:cNvPr id="2191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0162" name="Rectangle 2"/>
          <p:cNvSpPr>
            <a:spLocks noRot="1" noChangeArrowheads="1" noTextEdit="1"/>
          </p:cNvSpPr>
          <p:nvPr>
            <p:ph type="sldImg"/>
          </p:nvPr>
        </p:nvSpPr>
        <p:spPr>
          <a:ln/>
        </p:spPr>
      </p:sp>
      <p:sp>
        <p:nvSpPr>
          <p:cNvPr id="220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1186" name="Rectangle 2"/>
          <p:cNvSpPr>
            <a:spLocks noRot="1" noChangeArrowheads="1" noTextEdit="1"/>
          </p:cNvSpPr>
          <p:nvPr>
            <p:ph type="sldImg"/>
          </p:nvPr>
        </p:nvSpPr>
        <p:spPr>
          <a:ln/>
        </p:spPr>
      </p:sp>
      <p:sp>
        <p:nvSpPr>
          <p:cNvPr id="221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2210" name="Rectangle 2"/>
          <p:cNvSpPr>
            <a:spLocks noRot="1" noChangeArrowheads="1" noTextEdit="1"/>
          </p:cNvSpPr>
          <p:nvPr>
            <p:ph type="sldImg"/>
          </p:nvPr>
        </p:nvSpPr>
        <p:spPr>
          <a:ln/>
        </p:spPr>
      </p:sp>
      <p:sp>
        <p:nvSpPr>
          <p:cNvPr id="222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p:txBody>
          <a:bodyPr/>
          <a:lstStyle/>
          <a:p>
            <a:pPr defTabSz="930275"/>
            <a:fld id="{1C2801AE-1550-5A47-A24F-1CF57773FA51}" type="slidenum">
              <a:rPr lang="en-US"/>
              <a:pPr defTabSz="930275"/>
              <a:t>9</a:t>
            </a:fld>
            <a:endParaRPr lang="en-US"/>
          </a:p>
        </p:txBody>
      </p:sp>
      <p:sp>
        <p:nvSpPr>
          <p:cNvPr id="139267" name="Rectangle 2"/>
          <p:cNvSpPr>
            <a:spLocks noRot="1" noChangeArrowheads="1" noTextEdit="1"/>
          </p:cNvSpPr>
          <p:nvPr>
            <p:ph type="sldImg"/>
          </p:nvPr>
        </p:nvSpPr>
        <p:spPr>
          <a:ln/>
        </p:spPr>
      </p:sp>
      <p:sp>
        <p:nvSpPr>
          <p:cNvPr id="139268"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3234" name="Rectangle 2"/>
          <p:cNvSpPr>
            <a:spLocks noRot="1" noChangeArrowheads="1" noTextEdit="1"/>
          </p:cNvSpPr>
          <p:nvPr>
            <p:ph type="sldImg"/>
          </p:nvPr>
        </p:nvSpPr>
        <p:spPr>
          <a:ln/>
        </p:spPr>
      </p:sp>
      <p:sp>
        <p:nvSpPr>
          <p:cNvPr id="2232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4258" name="Rectangle 2"/>
          <p:cNvSpPr>
            <a:spLocks noRot="1" noChangeArrowheads="1" noTextEdit="1"/>
          </p:cNvSpPr>
          <p:nvPr>
            <p:ph type="sldImg"/>
          </p:nvPr>
        </p:nvSpPr>
        <p:spPr>
          <a:ln/>
        </p:spPr>
      </p:sp>
      <p:sp>
        <p:nvSpPr>
          <p:cNvPr id="2242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5282" name="Rectangle 2"/>
          <p:cNvSpPr>
            <a:spLocks noRot="1" noChangeArrowheads="1" noTextEdit="1"/>
          </p:cNvSpPr>
          <p:nvPr>
            <p:ph type="sldImg"/>
          </p:nvPr>
        </p:nvSpPr>
        <p:spPr>
          <a:ln/>
        </p:spPr>
      </p:sp>
      <p:sp>
        <p:nvSpPr>
          <p:cNvPr id="2252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6306" name="Rectangle 2"/>
          <p:cNvSpPr>
            <a:spLocks noRot="1" noChangeArrowheads="1" noTextEdit="1"/>
          </p:cNvSpPr>
          <p:nvPr>
            <p:ph type="sldImg"/>
          </p:nvPr>
        </p:nvSpPr>
        <p:spPr>
          <a:ln/>
        </p:spPr>
      </p:sp>
      <p:sp>
        <p:nvSpPr>
          <p:cNvPr id="22630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7330" name="Rectangle 2"/>
          <p:cNvSpPr>
            <a:spLocks noRot="1" noChangeArrowheads="1" noTextEdit="1"/>
          </p:cNvSpPr>
          <p:nvPr>
            <p:ph type="sldImg"/>
          </p:nvPr>
        </p:nvSpPr>
        <p:spPr>
          <a:xfrm>
            <a:off x="1185863" y="700088"/>
            <a:ext cx="4648200" cy="3486150"/>
          </a:xfrm>
          <a:ln/>
        </p:spPr>
      </p:sp>
      <p:sp>
        <p:nvSpPr>
          <p:cNvPr id="227331" name="Rectangle 3"/>
          <p:cNvSpPr>
            <a:spLocks noGrp="1" noChangeArrowheads="1"/>
          </p:cNvSpPr>
          <p:nvPr>
            <p:ph type="body" idx="1"/>
          </p:nvPr>
        </p:nvSpPr>
        <p:spPr>
          <a:xfrm>
            <a:off x="857250" y="4343400"/>
            <a:ext cx="5149850" cy="4495800"/>
          </a:xfrm>
        </p:spPr>
        <p:txBody>
          <a:bodyPr lIns="91189" tIns="45593" rIns="91189" bIns="45593"/>
          <a:lstStyle/>
          <a:p>
            <a:pPr eaLnBrk="1" hangingPunct="1"/>
            <a:r>
              <a:rPr lang="en-US" i="1"/>
              <a:t>Read slide</a:t>
            </a:r>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a:p>
          <a:p>
            <a:pPr eaLnBrk="1" hangingPunct="1"/>
            <a:endParaRPr lang="en-US" i="1"/>
          </a:p>
          <a:p>
            <a:pPr eaLnBrk="1" hangingPunct="1"/>
            <a:endParaRPr lang="en-US" i="1"/>
          </a:p>
          <a:p>
            <a:pPr eaLnBrk="1" hangingPunct="1"/>
            <a:endParaRPr lang="en-US" i="1"/>
          </a:p>
          <a:p>
            <a:pPr eaLnBrk="1" hangingPunct="1"/>
            <a:endParaRPr lang="en-US" i="1"/>
          </a:p>
        </p:txBody>
      </p:sp>
      <p:sp>
        <p:nvSpPr>
          <p:cNvPr id="227332" name="Text Box 4"/>
          <p:cNvSpPr txBox="1">
            <a:spLocks noChangeArrowheads="1"/>
          </p:cNvSpPr>
          <p:nvPr/>
        </p:nvSpPr>
        <p:spPr bwMode="auto">
          <a:xfrm>
            <a:off x="1247775" y="4497388"/>
            <a:ext cx="4524375" cy="3832225"/>
          </a:xfrm>
          <a:prstGeom prst="rect">
            <a:avLst/>
          </a:prstGeom>
          <a:noFill/>
          <a:ln w="9525">
            <a:noFill/>
            <a:miter lim="800000"/>
            <a:headEnd/>
            <a:tailEnd/>
          </a:ln>
        </p:spPr>
        <p:txBody>
          <a:bodyPr lIns="91520" tIns="45760" rIns="91520" bIns="45760">
            <a:prstTxWarp prst="textNoShape">
              <a:avLst/>
            </a:prstTxWarp>
            <a:spAutoFit/>
          </a:bodyPr>
          <a:lstStyle/>
          <a:p>
            <a:pPr algn="l">
              <a:spcBef>
                <a:spcPct val="50000"/>
              </a:spcBef>
            </a:pPr>
            <a:r>
              <a:rPr lang="en-US" sz="1200"/>
              <a:t>HCUPnet is a versatile tool that can produce:</a:t>
            </a:r>
          </a:p>
          <a:p>
            <a:pPr algn="l">
              <a:buFont typeface="Arial" charset="0"/>
              <a:buChar char="•"/>
            </a:pPr>
            <a:r>
              <a:rPr lang="en-US" sz="1200"/>
              <a:t>Simple statistics</a:t>
            </a:r>
          </a:p>
          <a:p>
            <a:pPr algn="l">
              <a:buFont typeface="Arial" charset="0"/>
              <a:buChar char="•"/>
            </a:pPr>
            <a:r>
              <a:rPr lang="en-US" sz="1200"/>
              <a:t>Sample size calculations</a:t>
            </a:r>
          </a:p>
          <a:p>
            <a:pPr algn="l">
              <a:buFont typeface="Arial" charset="0"/>
              <a:buChar char="•"/>
            </a:pPr>
            <a:r>
              <a:rPr lang="en-US" sz="1200"/>
              <a:t>Trend information</a:t>
            </a:r>
          </a:p>
          <a:p>
            <a:pPr algn="l">
              <a:buFont typeface="Arial" charset="0"/>
              <a:buChar char="•"/>
            </a:pPr>
            <a:r>
              <a:rPr lang="en-US" sz="1200"/>
              <a:t>Rank ordering of diagnoses and procedures</a:t>
            </a:r>
          </a:p>
          <a:p>
            <a:pPr algn="l">
              <a:buFont typeface="Arial" charset="0"/>
              <a:buChar char="•"/>
            </a:pPr>
            <a:r>
              <a:rPr lang="en-US" sz="1200"/>
              <a:t>Tables and graphs that can easily be saved in Excel and exported to a workbook</a:t>
            </a:r>
            <a:endParaRPr lang="en-US" sz="1200" b="1"/>
          </a:p>
          <a:p>
            <a:pPr algn="l">
              <a:buFont typeface="Arial" charset="0"/>
              <a:buChar char="•"/>
            </a:pPr>
            <a:r>
              <a:rPr lang="en-US" sz="1200"/>
              <a:t>HCUPnet also includes an online z-test calculator to test significance of differences between two weighted counts, means, or percentages.</a:t>
            </a:r>
          </a:p>
          <a:p>
            <a:pPr algn="l"/>
            <a:endParaRPr lang="en-US" sz="1200"/>
          </a:p>
          <a:p>
            <a:pPr algn="l"/>
            <a:r>
              <a:rPr lang="en-US" sz="1200"/>
              <a:t>However, HCUPnet is not useful for certain, more complex research questions or statistics.</a:t>
            </a:r>
          </a:p>
          <a:p>
            <a:pPr algn="l">
              <a:spcBef>
                <a:spcPct val="50000"/>
              </a:spcBef>
            </a:pPr>
            <a:endParaRPr lang="en-US" sz="1200"/>
          </a:p>
          <a:p>
            <a:pPr algn="l">
              <a:spcBef>
                <a:spcPct val="50000"/>
              </a:spcBef>
            </a:pPr>
            <a:endParaRPr lang="en-US" sz="1200"/>
          </a:p>
          <a:p>
            <a:pPr algn="l">
              <a:spcBef>
                <a:spcPct val="50000"/>
              </a:spcBef>
            </a:pPr>
            <a:endParaRPr lang="en-US" sz="1200"/>
          </a:p>
        </p:txBody>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p:spPr>
        <p:txBody>
          <a:bodyPr/>
          <a:lstStyle/>
          <a:p>
            <a:pPr defTabSz="930275"/>
            <a:fld id="{6FE52CF1-86A1-B14A-92EB-A571E9BDCE69}" type="slidenum">
              <a:rPr lang="en-US"/>
              <a:pPr defTabSz="930275"/>
              <a:t>95</a:t>
            </a:fld>
            <a:endParaRPr lang="en-US"/>
          </a:p>
        </p:txBody>
      </p:sp>
      <p:sp>
        <p:nvSpPr>
          <p:cNvPr id="228355" name="Rectangle 2"/>
          <p:cNvSpPr>
            <a:spLocks noRot="1" noChangeArrowheads="1" noTextEdit="1"/>
          </p:cNvSpPr>
          <p:nvPr>
            <p:ph type="sldImg"/>
          </p:nvPr>
        </p:nvSpPr>
        <p:spPr>
          <a:ln/>
        </p:spPr>
      </p:sp>
      <p:sp>
        <p:nvSpPr>
          <p:cNvPr id="228356" name="Rectangle 3"/>
          <p:cNvSpPr>
            <a:spLocks noGrp="1" noChangeArrowheads="1"/>
          </p:cNvSpPr>
          <p:nvPr>
            <p:ph type="body" idx="1"/>
          </p:nvPr>
        </p:nvSpPr>
        <p:spPr/>
        <p:txBody>
          <a:bodyPr/>
          <a:lstStyle/>
          <a:p>
            <a:pPr eaLnBrk="1" hangingPunct="1"/>
            <a:endParaRPr lang="en-US" i="1"/>
          </a:p>
        </p:txBody>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p:txBody>
          <a:bodyPr/>
          <a:lstStyle/>
          <a:p>
            <a:pPr defTabSz="930275"/>
            <a:fld id="{9ABFCCE4-18C2-5B4B-AFA9-B8F041C86E46}" type="slidenum">
              <a:rPr lang="en-US"/>
              <a:pPr defTabSz="930275"/>
              <a:t>96</a:t>
            </a:fld>
            <a:endParaRPr lang="en-US"/>
          </a:p>
        </p:txBody>
      </p:sp>
      <p:sp>
        <p:nvSpPr>
          <p:cNvPr id="229379" name="Rectangle 2"/>
          <p:cNvSpPr>
            <a:spLocks noRot="1" noChangeArrowheads="1" noTextEdit="1"/>
          </p:cNvSpPr>
          <p:nvPr>
            <p:ph type="sldImg"/>
          </p:nvPr>
        </p:nvSpPr>
        <p:spPr>
          <a:ln/>
        </p:spPr>
      </p:sp>
      <p:sp>
        <p:nvSpPr>
          <p:cNvPr id="229380"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p:spPr>
        <p:txBody>
          <a:bodyPr/>
          <a:lstStyle/>
          <a:p>
            <a:fld id="{E6A86E1E-9E6C-884F-B681-F321EC843F6D}" type="slidenum">
              <a:rPr lang="en-US"/>
              <a:pPr/>
              <a:t>97</a:t>
            </a:fld>
            <a:endParaRPr lang="en-US"/>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p:txBody>
          <a:bodyPr/>
          <a:lstStyle/>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p:spPr>
        <p:txBody>
          <a:bodyPr/>
          <a:lstStyle/>
          <a:p>
            <a:fld id="{B1B2C202-3260-204F-B9A5-54E837C3D50C}" type="slidenum">
              <a:rPr lang="en-US"/>
              <a:pPr/>
              <a:t>98</a:t>
            </a:fld>
            <a:endParaRPr lang="en-US"/>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p:spPr>
        <p:txBody>
          <a:bodyPr/>
          <a:lstStyle/>
          <a:p>
            <a:fld id="{7DC88FB0-3E2E-3444-8C0A-45CB7F1FA178}" type="slidenum">
              <a:rPr lang="en-US"/>
              <a:pPr/>
              <a:t>99</a:t>
            </a:fld>
            <a:endParaRPr lang="en-US"/>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p:txBody>
          <a:bodyPr/>
          <a:lstStyle/>
          <a:p>
            <a:pPr eaLnBrk="1" hangingPunct="1"/>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3.bin"/><Relationship Id="rId4" Type="http://schemas.openxmlformats.org/officeDocument/2006/relationships/oleObject" Target="../embeddings/oleObject4.bin"/><Relationship Id="rId1" Type="http://schemas.openxmlformats.org/officeDocument/2006/relationships/vmlDrawing" Target="../drawings/vmlDrawing3.vml"/><Relationship Id="rId2"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vmlDrawing" Target="../drawings/vmlDrawing6.vml"/><Relationship Id="rId2" Type="http://schemas.openxmlformats.org/officeDocument/2006/relationships/slideMaster" Target="../slideMasters/slideMaster4.xml"/><Relationship Id="rId3" Type="http://schemas.openxmlformats.org/officeDocument/2006/relationships/oleObject" Target="../embeddings/oleObject7.bin"/></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oleObject" Target="../embeddings/oleObject8.bin"/><Relationship Id="rId1" Type="http://schemas.openxmlformats.org/officeDocument/2006/relationships/vmlDrawing" Target="../drawings/vmlDrawing7.vml"/><Relationship Id="rId2"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D44EADB-B19E-FA4F-BA7E-1591116E599A}"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532CE80-2349-8C48-8101-C275F96A76B6}" type="slidenum">
              <a:rPr lang="en-US"/>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68C8F17-81F1-5D47-8A19-1E68FC499117}" type="slidenum">
              <a:rPr lang="en-US"/>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MasterSp="0" type="title" preserve="1">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0" y="3867150"/>
            <a:ext cx="7986713" cy="19050"/>
            <a:chOff x="0" y="840"/>
            <a:chExt cx="5660" cy="12"/>
          </a:xfrm>
        </p:grpSpPr>
        <p:sp>
          <p:nvSpPr>
            <p:cNvPr id="5" name="Line 5"/>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6" name="Line 6"/>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sp>
        <p:nvSpPr>
          <p:cNvPr id="7" name="Text Box 15"/>
          <p:cNvSpPr txBox="1">
            <a:spLocks noChangeArrowheads="1"/>
          </p:cNvSpPr>
          <p:nvPr/>
        </p:nvSpPr>
        <p:spPr bwMode="auto">
          <a:xfrm>
            <a:off x="7908925" y="5827713"/>
            <a:ext cx="184150" cy="366712"/>
          </a:xfrm>
          <a:prstGeom prst="rect">
            <a:avLst/>
          </a:prstGeom>
          <a:noFill/>
          <a:ln w="9525">
            <a:noFill/>
            <a:miter lim="800000"/>
            <a:headEnd/>
            <a:tailEnd/>
          </a:ln>
          <a:effectLst/>
        </p:spPr>
        <p:txBody>
          <a:bodyPr wrap="none">
            <a:spAutoFit/>
          </a:bodyPr>
          <a:lstStyle/>
          <a:p>
            <a:pPr algn="l">
              <a:spcBef>
                <a:spcPct val="0"/>
              </a:spcBef>
              <a:defRPr/>
            </a:pPr>
            <a:endParaRPr lang="en-US" sz="1800"/>
          </a:p>
        </p:txBody>
      </p:sp>
      <p:grpSp>
        <p:nvGrpSpPr>
          <p:cNvPr id="8" name="Group 18"/>
          <p:cNvGrpSpPr>
            <a:grpSpLocks/>
          </p:cNvGrpSpPr>
          <p:nvPr/>
        </p:nvGrpSpPr>
        <p:grpSpPr bwMode="auto">
          <a:xfrm>
            <a:off x="0" y="3867150"/>
            <a:ext cx="7986713" cy="19050"/>
            <a:chOff x="0" y="840"/>
            <a:chExt cx="5660" cy="12"/>
          </a:xfrm>
        </p:grpSpPr>
        <p:sp>
          <p:nvSpPr>
            <p:cNvPr id="9" name="Line 19"/>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0" name="Line 20"/>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11" name="Object 21"/>
          <p:cNvGraphicFramePr>
            <a:graphicFrameLocks noChangeAspect="1"/>
          </p:cNvGraphicFramePr>
          <p:nvPr/>
        </p:nvGraphicFramePr>
        <p:xfrm>
          <a:off x="990600" y="381000"/>
          <a:ext cx="7162800" cy="1695450"/>
        </p:xfrm>
        <a:graphic>
          <a:graphicData uri="http://schemas.openxmlformats.org/presentationml/2006/ole">
            <p:oleObj spid="_x0000_s374786" name="Photo Editor Photo" r:id="rId3" imgW="6400000" imgH="1514686" progId="">
              <p:embed/>
            </p:oleObj>
          </a:graphicData>
        </a:graphic>
      </p:graphicFrame>
      <p:sp>
        <p:nvSpPr>
          <p:cNvPr id="12" name="Text Box 15"/>
          <p:cNvSpPr txBox="1">
            <a:spLocks noChangeArrowheads="1"/>
          </p:cNvSpPr>
          <p:nvPr userDrawn="1"/>
        </p:nvSpPr>
        <p:spPr bwMode="auto">
          <a:xfrm>
            <a:off x="7908925" y="5827713"/>
            <a:ext cx="184150" cy="366712"/>
          </a:xfrm>
          <a:prstGeom prst="rect">
            <a:avLst/>
          </a:prstGeom>
          <a:noFill/>
          <a:ln w="9525">
            <a:noFill/>
            <a:miter lim="800000"/>
            <a:headEnd/>
            <a:tailEnd/>
          </a:ln>
          <a:effectLst/>
        </p:spPr>
        <p:txBody>
          <a:bodyPr wrap="none">
            <a:spAutoFit/>
          </a:bodyPr>
          <a:lstStyle/>
          <a:p>
            <a:pPr algn="l">
              <a:spcBef>
                <a:spcPct val="0"/>
              </a:spcBef>
              <a:defRPr/>
            </a:pPr>
            <a:endParaRPr lang="en-US" sz="1800"/>
          </a:p>
        </p:txBody>
      </p:sp>
      <p:grpSp>
        <p:nvGrpSpPr>
          <p:cNvPr id="13" name="Group 18"/>
          <p:cNvGrpSpPr>
            <a:grpSpLocks/>
          </p:cNvGrpSpPr>
          <p:nvPr userDrawn="1"/>
        </p:nvGrpSpPr>
        <p:grpSpPr bwMode="auto">
          <a:xfrm>
            <a:off x="0" y="3867150"/>
            <a:ext cx="7986713" cy="19050"/>
            <a:chOff x="0" y="840"/>
            <a:chExt cx="5660" cy="12"/>
          </a:xfrm>
        </p:grpSpPr>
        <p:sp>
          <p:nvSpPr>
            <p:cNvPr id="14" name="Line 19"/>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5" name="Line 20"/>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16" name="Object 3"/>
          <p:cNvGraphicFramePr>
            <a:graphicFrameLocks noChangeAspect="1"/>
          </p:cNvGraphicFramePr>
          <p:nvPr/>
        </p:nvGraphicFramePr>
        <p:xfrm>
          <a:off x="990600" y="381000"/>
          <a:ext cx="7162800" cy="1695450"/>
        </p:xfrm>
        <a:graphic>
          <a:graphicData uri="http://schemas.openxmlformats.org/presentationml/2006/ole">
            <p:oleObj spid="_x0000_s374787" name="Photo Editor Photo" r:id="rId4" imgW="6400000" imgH="1514686" progId="MSPhotoEd.3">
              <p:embed/>
            </p:oleObj>
          </a:graphicData>
        </a:graphic>
      </p:graphicFrame>
      <p:sp>
        <p:nvSpPr>
          <p:cNvPr id="123906" name="Rectangle 2"/>
          <p:cNvSpPr>
            <a:spLocks noGrp="1" noChangeArrowheads="1"/>
          </p:cNvSpPr>
          <p:nvPr>
            <p:ph type="ctrTitle"/>
          </p:nvPr>
        </p:nvSpPr>
        <p:spPr>
          <a:xfrm>
            <a:off x="609600" y="2819400"/>
            <a:ext cx="7789863" cy="914400"/>
          </a:xfrm>
        </p:spPr>
        <p:txBody>
          <a:bodyPr/>
          <a:lstStyle>
            <a:lvl1pPr>
              <a:defRPr/>
            </a:lvl1pPr>
          </a:lstStyle>
          <a:p>
            <a:r>
              <a:rPr lang="en-US" smtClean="0"/>
              <a:t>Click to edit Master title style</a:t>
            </a:r>
            <a:endParaRPr lang="en-US"/>
          </a:p>
        </p:txBody>
      </p:sp>
      <p:sp>
        <p:nvSpPr>
          <p:cNvPr id="123907" name="Rectangle 3"/>
          <p:cNvSpPr>
            <a:spLocks noGrp="1" noChangeArrowheads="1"/>
          </p:cNvSpPr>
          <p:nvPr>
            <p:ph type="subTitle" idx="1"/>
          </p:nvPr>
        </p:nvSpPr>
        <p:spPr>
          <a:xfrm>
            <a:off x="1150938" y="3962400"/>
            <a:ext cx="6435725" cy="2133600"/>
          </a:xfrm>
        </p:spPr>
        <p:txBody>
          <a:bodyPr/>
          <a:lstStyle>
            <a:lvl1pPr marL="0" indent="0" algn="ctr">
              <a:buFont typeface="Wingdings" pitchFamily="2" charset="2"/>
              <a:buNone/>
              <a:defRPr/>
            </a:lvl1pPr>
          </a:lstStyle>
          <a:p>
            <a:r>
              <a:rPr lang="en-US" smtClean="0"/>
              <a:t>Click to edit Master subtitle style</a:t>
            </a:r>
            <a:endParaRPr lang="en-US"/>
          </a:p>
        </p:txBody>
      </p:sp>
    </p:spTree>
  </p:cSld>
  <p:clrMapOvr>
    <a:masterClrMapping/>
  </p:clrMapOvr>
  <p:transition spd="med" advClick="0">
    <p:fade/>
  </p:transition>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482259C5-C430-C442-ACA2-1AE815AF0724}" type="slidenum">
              <a:rPr lang="en-US"/>
              <a:pPr/>
              <a:t>‹#›</a:t>
            </a:fld>
            <a:endParaRPr lang="en-US"/>
          </a:p>
        </p:txBody>
      </p:sp>
    </p:spTree>
  </p:cSld>
  <p:clrMapOvr>
    <a:masterClrMapping/>
  </p:clrMapOvr>
  <p:transition spd="med" advClick="0">
    <p:fade/>
  </p:transition>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1"/>
          <p:cNvSpPr>
            <a:spLocks noGrp="1" noChangeArrowheads="1"/>
          </p:cNvSpPr>
          <p:nvPr>
            <p:ph type="sldNum" sz="quarter" idx="10"/>
          </p:nvPr>
        </p:nvSpPr>
        <p:spPr>
          <a:ln/>
        </p:spPr>
        <p:txBody>
          <a:bodyPr/>
          <a:lstStyle>
            <a:lvl1pPr>
              <a:defRPr/>
            </a:lvl1pPr>
          </a:lstStyle>
          <a:p>
            <a:fld id="{E71AA843-1D8A-F54D-A616-F7525D431D8E}" type="slidenum">
              <a:rPr lang="en-US"/>
              <a:pPr/>
              <a:t>‹#›</a:t>
            </a:fld>
            <a:endParaRPr lang="en-US"/>
          </a:p>
        </p:txBody>
      </p:sp>
    </p:spTree>
  </p:cSld>
  <p:clrMapOvr>
    <a:masterClrMapping/>
  </p:clrMapOvr>
  <p:transition spd="med" advClick="0">
    <p:fade/>
  </p:transition>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76400"/>
            <a:ext cx="3919538" cy="2895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81538" y="1676400"/>
            <a:ext cx="3921125" cy="2895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1"/>
          <p:cNvSpPr>
            <a:spLocks noGrp="1" noChangeArrowheads="1"/>
          </p:cNvSpPr>
          <p:nvPr>
            <p:ph type="sldNum" sz="quarter" idx="10"/>
          </p:nvPr>
        </p:nvSpPr>
        <p:spPr>
          <a:ln/>
        </p:spPr>
        <p:txBody>
          <a:bodyPr/>
          <a:lstStyle>
            <a:lvl1pPr>
              <a:defRPr/>
            </a:lvl1pPr>
          </a:lstStyle>
          <a:p>
            <a:fld id="{25886669-8AAA-434B-BE48-8B57FF1C1CAF}" type="slidenum">
              <a:rPr lang="en-US"/>
              <a:pPr/>
              <a:t>‹#›</a:t>
            </a:fld>
            <a:endParaRPr lang="en-US"/>
          </a:p>
        </p:txBody>
      </p:sp>
    </p:spTree>
  </p:cSld>
  <p:clrMapOvr>
    <a:masterClrMapping/>
  </p:clrMapOvr>
  <p:transition spd="med" advClick="0">
    <p:fade/>
  </p:transition>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1"/>
          <p:cNvSpPr>
            <a:spLocks noGrp="1" noChangeArrowheads="1"/>
          </p:cNvSpPr>
          <p:nvPr>
            <p:ph type="sldNum" sz="quarter" idx="10"/>
          </p:nvPr>
        </p:nvSpPr>
        <p:spPr>
          <a:ln/>
        </p:spPr>
        <p:txBody>
          <a:bodyPr/>
          <a:lstStyle>
            <a:lvl1pPr>
              <a:defRPr/>
            </a:lvl1pPr>
          </a:lstStyle>
          <a:p>
            <a:fld id="{93B46844-627B-674D-9477-570CE4D4FAA1}" type="slidenum">
              <a:rPr lang="en-US"/>
              <a:pPr/>
              <a:t>‹#›</a:t>
            </a:fld>
            <a:endParaRPr lang="en-US"/>
          </a:p>
        </p:txBody>
      </p:sp>
    </p:spTree>
  </p:cSld>
  <p:clrMapOvr>
    <a:masterClrMapping/>
  </p:clrMapOvr>
  <p:transition spd="med" advClick="0">
    <p:fade/>
  </p:transition>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1"/>
          <p:cNvSpPr>
            <a:spLocks noGrp="1" noChangeArrowheads="1"/>
          </p:cNvSpPr>
          <p:nvPr>
            <p:ph type="sldNum" sz="quarter" idx="10"/>
          </p:nvPr>
        </p:nvSpPr>
        <p:spPr>
          <a:ln/>
        </p:spPr>
        <p:txBody>
          <a:bodyPr/>
          <a:lstStyle>
            <a:lvl1pPr>
              <a:defRPr/>
            </a:lvl1pPr>
          </a:lstStyle>
          <a:p>
            <a:fld id="{D0E80CB8-FBD9-324B-94F3-62C1C79FF33B}" type="slidenum">
              <a:rPr lang="en-US"/>
              <a:pPr/>
              <a:t>‹#›</a:t>
            </a:fld>
            <a:endParaRPr lang="en-US"/>
          </a:p>
        </p:txBody>
      </p:sp>
    </p:spTree>
  </p:cSld>
  <p:clrMapOvr>
    <a:masterClrMapping/>
  </p:clrMapOvr>
  <p:transition spd="med" advClick="0">
    <p:fade/>
  </p:transition>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1"/>
          <p:cNvSpPr>
            <a:spLocks noGrp="1" noChangeArrowheads="1"/>
          </p:cNvSpPr>
          <p:nvPr>
            <p:ph type="sldNum" sz="quarter" idx="10"/>
          </p:nvPr>
        </p:nvSpPr>
        <p:spPr>
          <a:ln/>
        </p:spPr>
        <p:txBody>
          <a:bodyPr/>
          <a:lstStyle>
            <a:lvl1pPr>
              <a:defRPr/>
            </a:lvl1pPr>
          </a:lstStyle>
          <a:p>
            <a:fld id="{E3273A07-7E08-E34C-B962-C99042E5410C}" type="slidenum">
              <a:rPr lang="en-US"/>
              <a:pPr/>
              <a:t>‹#›</a:t>
            </a:fld>
            <a:endParaRPr lang="en-US"/>
          </a:p>
        </p:txBody>
      </p:sp>
    </p:spTree>
  </p:cSld>
  <p:clrMapOvr>
    <a:masterClrMapping/>
  </p:clrMapOvr>
  <p:transition spd="med" advClick="0">
    <p:fade/>
  </p:transition>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1"/>
          <p:cNvSpPr>
            <a:spLocks noGrp="1" noChangeArrowheads="1"/>
          </p:cNvSpPr>
          <p:nvPr>
            <p:ph type="sldNum" sz="quarter" idx="10"/>
          </p:nvPr>
        </p:nvSpPr>
        <p:spPr>
          <a:ln/>
        </p:spPr>
        <p:txBody>
          <a:bodyPr/>
          <a:lstStyle>
            <a:lvl1pPr>
              <a:defRPr/>
            </a:lvl1pPr>
          </a:lstStyle>
          <a:p>
            <a:fld id="{D051B091-104A-314F-A16E-8212F4240A96}" type="slidenum">
              <a:rPr lang="en-US"/>
              <a:pPr/>
              <a:t>‹#›</a:t>
            </a:fld>
            <a:endParaRPr lang="en-US"/>
          </a:p>
        </p:txBody>
      </p:sp>
    </p:spTree>
  </p:cSld>
  <p:clrMapOvr>
    <a:masterClrMapping/>
  </p:clrMapOvr>
  <p:transition spd="med" advClick="0">
    <p:fade/>
  </p:transition>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14804F9-A2BC-A840-BC66-790DB78A7435}" type="slidenum">
              <a:rPr lang="en-US"/>
              <a:pPr/>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1"/>
          <p:cNvSpPr>
            <a:spLocks noGrp="1" noChangeArrowheads="1"/>
          </p:cNvSpPr>
          <p:nvPr>
            <p:ph type="sldNum" sz="quarter" idx="10"/>
          </p:nvPr>
        </p:nvSpPr>
        <p:spPr>
          <a:ln/>
        </p:spPr>
        <p:txBody>
          <a:bodyPr/>
          <a:lstStyle>
            <a:lvl1pPr>
              <a:defRPr/>
            </a:lvl1pPr>
          </a:lstStyle>
          <a:p>
            <a:fld id="{20989161-04B4-4446-BE0E-A990DF8D7E6A}" type="slidenum">
              <a:rPr lang="en-US"/>
              <a:pPr/>
              <a:t>‹#›</a:t>
            </a:fld>
            <a:endParaRPr lang="en-US"/>
          </a:p>
        </p:txBody>
      </p:sp>
    </p:spTree>
  </p:cSld>
  <p:clrMapOvr>
    <a:masterClrMapping/>
  </p:clrMapOvr>
  <p:transition spd="med" advClick="0">
    <p:fade/>
  </p:transition>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E5539305-2AF9-CE40-A551-B60189E7927B}" type="slidenum">
              <a:rPr lang="en-US"/>
              <a:pPr/>
              <a:t>‹#›</a:t>
            </a:fld>
            <a:endParaRPr lang="en-US"/>
          </a:p>
        </p:txBody>
      </p:sp>
    </p:spTree>
  </p:cSld>
  <p:clrMapOvr>
    <a:masterClrMapping/>
  </p:clrMapOvr>
  <p:transition spd="med" advClick="0">
    <p:fade/>
  </p:transition>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05588" y="457200"/>
            <a:ext cx="1997075" cy="4114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457200"/>
            <a:ext cx="5843588" cy="4114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FBEC20AD-DB8C-C244-8537-A26F977C5112}" type="slidenum">
              <a:rPr lang="en-US"/>
              <a:pPr/>
              <a:t>‹#›</a:t>
            </a:fld>
            <a:endParaRPr lang="en-US"/>
          </a:p>
        </p:txBody>
      </p:sp>
    </p:spTree>
  </p:cSld>
  <p:clrMapOvr>
    <a:masterClrMapping/>
  </p:clrMapOvr>
  <p:transition spd="med" advClick="0">
    <p:fade/>
  </p:transition>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455738" y="457200"/>
            <a:ext cx="6088062" cy="7683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09600" y="1676400"/>
            <a:ext cx="3919538"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81538" y="1676400"/>
            <a:ext cx="3921125"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1"/>
          <p:cNvSpPr>
            <a:spLocks noGrp="1" noChangeArrowheads="1"/>
          </p:cNvSpPr>
          <p:nvPr>
            <p:ph type="sldNum" sz="quarter" idx="10"/>
          </p:nvPr>
        </p:nvSpPr>
        <p:spPr>
          <a:ln/>
        </p:spPr>
        <p:txBody>
          <a:bodyPr/>
          <a:lstStyle>
            <a:lvl1pPr>
              <a:defRPr/>
            </a:lvl1pPr>
          </a:lstStyle>
          <a:p>
            <a:fld id="{3E41B144-1490-FF4C-9E68-E030930835B8}" type="slidenum">
              <a:rPr lang="en-US"/>
              <a:pPr/>
              <a:t>‹#›</a:t>
            </a:fld>
            <a:endParaRPr lang="en-US"/>
          </a:p>
        </p:txBody>
      </p:sp>
    </p:spTree>
  </p:cSld>
  <p:clrMapOvr>
    <a:masterClrMapping/>
  </p:clrMapOvr>
  <p:transition spd="med" advClick="0">
    <p:fade/>
  </p:transition>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455738" y="457200"/>
            <a:ext cx="6088062" cy="76835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09600" y="1676400"/>
            <a:ext cx="7993063" cy="2895600"/>
          </a:xfrm>
        </p:spPr>
        <p:txBody>
          <a:bodyPr/>
          <a:lstStyle/>
          <a:p>
            <a:pPr lvl="0"/>
            <a:r>
              <a:rPr lang="en-US" noProof="0" smtClean="0"/>
              <a:t>Click icon to add table</a:t>
            </a:r>
          </a:p>
        </p:txBody>
      </p:sp>
      <p:sp>
        <p:nvSpPr>
          <p:cNvPr id="4" name="Rectangle 41"/>
          <p:cNvSpPr>
            <a:spLocks noGrp="1" noChangeArrowheads="1"/>
          </p:cNvSpPr>
          <p:nvPr>
            <p:ph type="sldNum" sz="quarter" idx="10"/>
          </p:nvPr>
        </p:nvSpPr>
        <p:spPr>
          <a:ln/>
        </p:spPr>
        <p:txBody>
          <a:bodyPr/>
          <a:lstStyle>
            <a:lvl1pPr>
              <a:defRPr/>
            </a:lvl1pPr>
          </a:lstStyle>
          <a:p>
            <a:fld id="{3DF6C584-A6DF-8240-BF2B-E2C62C9AF323}" type="slidenum">
              <a:rPr lang="en-US"/>
              <a:pPr/>
              <a:t>‹#›</a:t>
            </a:fld>
            <a:endParaRPr lang="en-US"/>
          </a:p>
        </p:txBody>
      </p:sp>
    </p:spTree>
  </p:cSld>
  <p:clrMapOvr>
    <a:masterClrMapping/>
  </p:clrMapOvr>
  <p:transition spd="med" advClick="0">
    <p:fade/>
  </p:transition>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99B0830-CDAD-4648-983F-F272CBAF0B68}" type="slidenum">
              <a:rPr lang="en-US"/>
              <a:pPr/>
              <a:t>‹#›</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3062474-A706-2F4C-A3CB-1D739BD94298}" type="slidenum">
              <a:rPr lang="en-US"/>
              <a:pPr/>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0269091-2477-2443-8E2B-475A6B65DD9E}" type="slidenum">
              <a:rPr lang="en-US"/>
              <a:pPr/>
              <a:t>‹#›</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90F7C31-4A20-9844-992E-E768ED1C4DEE}" type="slidenum">
              <a:rPr lang="en-US"/>
              <a:pPr/>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F004C3F-C270-C343-8158-0C1848B91E06}" type="slidenum">
              <a:rPr lang="en-US"/>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2F84FFAC-376A-7C4D-92EE-F29BE936CDDF}" type="slidenum">
              <a:rPr lang="en-US"/>
              <a:pPr/>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4E33D8CC-4A37-2643-878E-8416B224110A}" type="slidenum">
              <a:rPr lang="en-US"/>
              <a:pPr/>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67AFA38-DFD3-E74D-97F7-AE289030570B}" type="slidenum">
              <a:rPr lang="en-US"/>
              <a:pPr/>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A3679B38-4BA7-E44D-B6B9-1EB48193BDE9}" type="slidenum">
              <a:rPr lang="en-US"/>
              <a:pPr/>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3C33A072-BC30-714A-AA3A-B2667C69F022}" type="slidenum">
              <a:rPr lang="en-US"/>
              <a:pPr/>
              <a:t>‹#›</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E8F27B04-BF7F-A44E-9DA2-2BC71E977D4D}" type="slidenum">
              <a:rPr lang="en-US"/>
              <a:pPr/>
              <a:t>‹#›</a:t>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475CB197-781F-8C42-B036-52F8220D07AA}" type="slidenum">
              <a:rPr lang="en-US"/>
              <a:pPr/>
              <a:t>‹#›</a:t>
            </a:fld>
            <a:endParaRPr 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MasterSp="0" type="title" preserve="1">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0" y="3867150"/>
            <a:ext cx="7986713" cy="19050"/>
            <a:chOff x="0" y="840"/>
            <a:chExt cx="5660" cy="12"/>
          </a:xfrm>
        </p:grpSpPr>
        <p:sp>
          <p:nvSpPr>
            <p:cNvPr id="5" name="Line 5"/>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6" name="Line 6"/>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sp>
        <p:nvSpPr>
          <p:cNvPr id="7" name="Text Box 15"/>
          <p:cNvSpPr txBox="1">
            <a:spLocks noChangeArrowheads="1"/>
          </p:cNvSpPr>
          <p:nvPr/>
        </p:nvSpPr>
        <p:spPr bwMode="auto">
          <a:xfrm>
            <a:off x="7908925" y="5827713"/>
            <a:ext cx="184150" cy="366712"/>
          </a:xfrm>
          <a:prstGeom prst="rect">
            <a:avLst/>
          </a:prstGeom>
          <a:noFill/>
          <a:ln w="9525">
            <a:noFill/>
            <a:miter lim="800000"/>
            <a:headEnd/>
            <a:tailEnd/>
          </a:ln>
          <a:effectLst/>
        </p:spPr>
        <p:txBody>
          <a:bodyPr wrap="none">
            <a:spAutoFit/>
          </a:bodyPr>
          <a:lstStyle/>
          <a:p>
            <a:pPr algn="l">
              <a:spcBef>
                <a:spcPct val="0"/>
              </a:spcBef>
              <a:defRPr/>
            </a:pPr>
            <a:endParaRPr lang="en-US" sz="1800"/>
          </a:p>
        </p:txBody>
      </p:sp>
      <p:grpSp>
        <p:nvGrpSpPr>
          <p:cNvPr id="8" name="Group 18"/>
          <p:cNvGrpSpPr>
            <a:grpSpLocks/>
          </p:cNvGrpSpPr>
          <p:nvPr/>
        </p:nvGrpSpPr>
        <p:grpSpPr bwMode="auto">
          <a:xfrm>
            <a:off x="0" y="3867150"/>
            <a:ext cx="7986713" cy="19050"/>
            <a:chOff x="0" y="840"/>
            <a:chExt cx="5660" cy="12"/>
          </a:xfrm>
        </p:grpSpPr>
        <p:sp>
          <p:nvSpPr>
            <p:cNvPr id="9" name="Line 19"/>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0" name="Line 20"/>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11" name="Object 21"/>
          <p:cNvGraphicFramePr>
            <a:graphicFrameLocks noChangeAspect="1"/>
          </p:cNvGraphicFramePr>
          <p:nvPr/>
        </p:nvGraphicFramePr>
        <p:xfrm>
          <a:off x="990600" y="381000"/>
          <a:ext cx="7162800" cy="1695450"/>
        </p:xfrm>
        <a:graphic>
          <a:graphicData uri="http://schemas.openxmlformats.org/presentationml/2006/ole">
            <p:oleObj spid="_x0000_s375810" name="Photo Editor Photo" r:id="rId3" imgW="6400000" imgH="1514686" progId="">
              <p:embed/>
            </p:oleObj>
          </a:graphicData>
        </a:graphic>
      </p:graphicFrame>
      <p:sp>
        <p:nvSpPr>
          <p:cNvPr id="123906" name="Rectangle 2"/>
          <p:cNvSpPr>
            <a:spLocks noGrp="1" noChangeArrowheads="1"/>
          </p:cNvSpPr>
          <p:nvPr>
            <p:ph type="ctrTitle"/>
          </p:nvPr>
        </p:nvSpPr>
        <p:spPr>
          <a:xfrm>
            <a:off x="609600" y="2819400"/>
            <a:ext cx="7789863" cy="914400"/>
          </a:xfrm>
        </p:spPr>
        <p:txBody>
          <a:bodyPr/>
          <a:lstStyle>
            <a:lvl1pPr>
              <a:defRPr/>
            </a:lvl1pPr>
          </a:lstStyle>
          <a:p>
            <a:r>
              <a:rPr lang="en-US" smtClean="0"/>
              <a:t>Click to edit Master title style</a:t>
            </a:r>
            <a:endParaRPr lang="en-US"/>
          </a:p>
        </p:txBody>
      </p:sp>
      <p:sp>
        <p:nvSpPr>
          <p:cNvPr id="123907" name="Rectangle 3"/>
          <p:cNvSpPr>
            <a:spLocks noGrp="1" noChangeArrowheads="1"/>
          </p:cNvSpPr>
          <p:nvPr>
            <p:ph type="subTitle" idx="1"/>
          </p:nvPr>
        </p:nvSpPr>
        <p:spPr>
          <a:xfrm>
            <a:off x="1150938" y="3962400"/>
            <a:ext cx="6435725" cy="2133600"/>
          </a:xfrm>
        </p:spPr>
        <p:txBody>
          <a:bodyPr/>
          <a:lstStyle>
            <a:lvl1pPr marL="0" indent="0" algn="ctr">
              <a:buFont typeface="Wingdings" pitchFamily="2" charset="2"/>
              <a:buNone/>
              <a:defRPr/>
            </a:lvl1pPr>
          </a:lstStyle>
          <a:p>
            <a:r>
              <a:rPr lang="en-US" smtClean="0"/>
              <a:t>Click to edit Master subtitle style</a:t>
            </a:r>
            <a:endParaRPr lang="en-US"/>
          </a:p>
        </p:txBody>
      </p:sp>
    </p:spTree>
  </p:cSld>
  <p:clrMapOvr>
    <a:masterClrMapping/>
  </p:clrMapOvr>
  <p:transition spd="med" advClick="0">
    <p:fade/>
  </p:transition>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E3E8CCE7-9418-7C46-8A8B-696A49F33F7A}" type="slidenum">
              <a:rPr lang="en-US"/>
              <a:pPr/>
              <a:t>‹#›</a:t>
            </a:fld>
            <a:endParaRPr lang="en-US"/>
          </a:p>
        </p:txBody>
      </p:sp>
    </p:spTree>
  </p:cSld>
  <p:clrMapOvr>
    <a:masterClrMapping/>
  </p:clrMapOvr>
  <p:transition spd="med" advClick="0">
    <p:fade/>
  </p:transition>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1"/>
          <p:cNvSpPr>
            <a:spLocks noGrp="1" noChangeArrowheads="1"/>
          </p:cNvSpPr>
          <p:nvPr>
            <p:ph type="sldNum" sz="quarter" idx="10"/>
          </p:nvPr>
        </p:nvSpPr>
        <p:spPr>
          <a:ln/>
        </p:spPr>
        <p:txBody>
          <a:bodyPr/>
          <a:lstStyle>
            <a:lvl1pPr>
              <a:defRPr/>
            </a:lvl1pPr>
          </a:lstStyle>
          <a:p>
            <a:fld id="{C99C678D-80F1-374C-81ED-A0AFF1AE55BB}" type="slidenum">
              <a:rPr lang="en-US"/>
              <a:pPr/>
              <a:t>‹#›</a:t>
            </a:fld>
            <a:endParaRPr lang="en-US"/>
          </a:p>
        </p:txBody>
      </p:sp>
    </p:spTree>
  </p:cSld>
  <p:clrMapOvr>
    <a:masterClrMapping/>
  </p:clrMapOvr>
  <p:transition spd="med" advClick="0">
    <p:fade/>
  </p:transition>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76400"/>
            <a:ext cx="3919538" cy="2895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81538" y="1676400"/>
            <a:ext cx="3921125" cy="2895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1"/>
          <p:cNvSpPr>
            <a:spLocks noGrp="1" noChangeArrowheads="1"/>
          </p:cNvSpPr>
          <p:nvPr>
            <p:ph type="sldNum" sz="quarter" idx="10"/>
          </p:nvPr>
        </p:nvSpPr>
        <p:spPr>
          <a:ln/>
        </p:spPr>
        <p:txBody>
          <a:bodyPr/>
          <a:lstStyle>
            <a:lvl1pPr>
              <a:defRPr/>
            </a:lvl1pPr>
          </a:lstStyle>
          <a:p>
            <a:fld id="{EB7C430D-7981-E548-83F2-8E251B000E5B}" type="slidenum">
              <a:rPr lang="en-US"/>
              <a:pPr/>
              <a:t>‹#›</a:t>
            </a:fld>
            <a:endParaRPr lang="en-US"/>
          </a:p>
        </p:txBody>
      </p:sp>
    </p:spTree>
  </p:cSld>
  <p:clrMapOvr>
    <a:masterClrMapping/>
  </p:clrMapOvr>
  <p:transition spd="med" advClick="0">
    <p:fade/>
  </p:transition>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CBC246-583B-7C47-BF2E-09919D177771}" type="slidenum">
              <a:rPr lang="en-US"/>
              <a:pPr/>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1"/>
          <p:cNvSpPr>
            <a:spLocks noGrp="1" noChangeArrowheads="1"/>
          </p:cNvSpPr>
          <p:nvPr>
            <p:ph type="sldNum" sz="quarter" idx="10"/>
          </p:nvPr>
        </p:nvSpPr>
        <p:spPr>
          <a:ln/>
        </p:spPr>
        <p:txBody>
          <a:bodyPr/>
          <a:lstStyle>
            <a:lvl1pPr>
              <a:defRPr/>
            </a:lvl1pPr>
          </a:lstStyle>
          <a:p>
            <a:fld id="{889BB182-EC74-8F4C-9A1B-B3A3559B55F4}" type="slidenum">
              <a:rPr lang="en-US"/>
              <a:pPr/>
              <a:t>‹#›</a:t>
            </a:fld>
            <a:endParaRPr lang="en-US"/>
          </a:p>
        </p:txBody>
      </p:sp>
    </p:spTree>
  </p:cSld>
  <p:clrMapOvr>
    <a:masterClrMapping/>
  </p:clrMapOvr>
  <p:transition spd="med" advClick="0">
    <p:fade/>
  </p:transition>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1"/>
          <p:cNvSpPr>
            <a:spLocks noGrp="1" noChangeArrowheads="1"/>
          </p:cNvSpPr>
          <p:nvPr>
            <p:ph type="sldNum" sz="quarter" idx="10"/>
          </p:nvPr>
        </p:nvSpPr>
        <p:spPr>
          <a:ln/>
        </p:spPr>
        <p:txBody>
          <a:bodyPr/>
          <a:lstStyle>
            <a:lvl1pPr>
              <a:defRPr/>
            </a:lvl1pPr>
          </a:lstStyle>
          <a:p>
            <a:fld id="{729E51B5-44DE-684E-9DA3-2324A8B65C73}" type="slidenum">
              <a:rPr lang="en-US"/>
              <a:pPr/>
              <a:t>‹#›</a:t>
            </a:fld>
            <a:endParaRPr lang="en-US"/>
          </a:p>
        </p:txBody>
      </p:sp>
    </p:spTree>
  </p:cSld>
  <p:clrMapOvr>
    <a:masterClrMapping/>
  </p:clrMapOvr>
  <p:transition spd="med" advClick="0">
    <p:fade/>
  </p:transition>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1"/>
          <p:cNvSpPr>
            <a:spLocks noGrp="1" noChangeArrowheads="1"/>
          </p:cNvSpPr>
          <p:nvPr>
            <p:ph type="sldNum" sz="quarter" idx="10"/>
          </p:nvPr>
        </p:nvSpPr>
        <p:spPr>
          <a:ln/>
        </p:spPr>
        <p:txBody>
          <a:bodyPr/>
          <a:lstStyle>
            <a:lvl1pPr>
              <a:defRPr/>
            </a:lvl1pPr>
          </a:lstStyle>
          <a:p>
            <a:fld id="{99A02F4D-078F-7344-8AC9-F8DC679BDBBB}" type="slidenum">
              <a:rPr lang="en-US"/>
              <a:pPr/>
              <a:t>‹#›</a:t>
            </a:fld>
            <a:endParaRPr lang="en-US"/>
          </a:p>
        </p:txBody>
      </p:sp>
    </p:spTree>
  </p:cSld>
  <p:clrMapOvr>
    <a:masterClrMapping/>
  </p:clrMapOvr>
  <p:transition spd="med" advClick="0">
    <p:fade/>
  </p:transition>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1"/>
          <p:cNvSpPr>
            <a:spLocks noGrp="1" noChangeArrowheads="1"/>
          </p:cNvSpPr>
          <p:nvPr>
            <p:ph type="sldNum" sz="quarter" idx="10"/>
          </p:nvPr>
        </p:nvSpPr>
        <p:spPr>
          <a:ln/>
        </p:spPr>
        <p:txBody>
          <a:bodyPr/>
          <a:lstStyle>
            <a:lvl1pPr>
              <a:defRPr/>
            </a:lvl1pPr>
          </a:lstStyle>
          <a:p>
            <a:fld id="{B515D2C6-14B8-134A-9996-B712E324C35E}" type="slidenum">
              <a:rPr lang="en-US"/>
              <a:pPr/>
              <a:t>‹#›</a:t>
            </a:fld>
            <a:endParaRPr lang="en-US"/>
          </a:p>
        </p:txBody>
      </p:sp>
    </p:spTree>
  </p:cSld>
  <p:clrMapOvr>
    <a:masterClrMapping/>
  </p:clrMapOvr>
  <p:transition spd="med" advClick="0">
    <p:fade/>
  </p:transition>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1"/>
          <p:cNvSpPr>
            <a:spLocks noGrp="1" noChangeArrowheads="1"/>
          </p:cNvSpPr>
          <p:nvPr>
            <p:ph type="sldNum" sz="quarter" idx="10"/>
          </p:nvPr>
        </p:nvSpPr>
        <p:spPr>
          <a:ln/>
        </p:spPr>
        <p:txBody>
          <a:bodyPr/>
          <a:lstStyle>
            <a:lvl1pPr>
              <a:defRPr/>
            </a:lvl1pPr>
          </a:lstStyle>
          <a:p>
            <a:fld id="{7363F137-8C5C-744C-973B-FC44204D30EC}" type="slidenum">
              <a:rPr lang="en-US"/>
              <a:pPr/>
              <a:t>‹#›</a:t>
            </a:fld>
            <a:endParaRPr lang="en-US"/>
          </a:p>
        </p:txBody>
      </p:sp>
    </p:spTree>
  </p:cSld>
  <p:clrMapOvr>
    <a:masterClrMapping/>
  </p:clrMapOvr>
  <p:transition spd="med" advClick="0">
    <p:fade/>
  </p:transition>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B6517505-8FCB-A54B-8971-822FA7DC8B86}" type="slidenum">
              <a:rPr lang="en-US"/>
              <a:pPr/>
              <a:t>‹#›</a:t>
            </a:fld>
            <a:endParaRPr lang="en-US"/>
          </a:p>
        </p:txBody>
      </p:sp>
    </p:spTree>
  </p:cSld>
  <p:clrMapOvr>
    <a:masterClrMapping/>
  </p:clrMapOvr>
  <p:transition spd="med" advClick="0">
    <p:fade/>
  </p:transition>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05588" y="457200"/>
            <a:ext cx="1997075" cy="41148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457200"/>
            <a:ext cx="5843588" cy="41148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1"/>
          <p:cNvSpPr>
            <a:spLocks noGrp="1" noChangeArrowheads="1"/>
          </p:cNvSpPr>
          <p:nvPr>
            <p:ph type="sldNum" sz="quarter" idx="10"/>
          </p:nvPr>
        </p:nvSpPr>
        <p:spPr>
          <a:ln/>
        </p:spPr>
        <p:txBody>
          <a:bodyPr/>
          <a:lstStyle>
            <a:lvl1pPr>
              <a:defRPr/>
            </a:lvl1pPr>
          </a:lstStyle>
          <a:p>
            <a:fld id="{B411D9DF-EECF-E947-8239-AC69A27F2DFB}" type="slidenum">
              <a:rPr lang="en-US"/>
              <a:pPr/>
              <a:t>‹#›</a:t>
            </a:fld>
            <a:endParaRPr lang="en-US"/>
          </a:p>
        </p:txBody>
      </p:sp>
    </p:spTree>
  </p:cSld>
  <p:clrMapOvr>
    <a:masterClrMapping/>
  </p:clrMapOvr>
  <p:transition spd="med" advClick="0">
    <p:fade/>
  </p:transition>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455738" y="457200"/>
            <a:ext cx="6088062" cy="7683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09600" y="1676400"/>
            <a:ext cx="3919538"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81538" y="1676400"/>
            <a:ext cx="3921125"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1"/>
          <p:cNvSpPr>
            <a:spLocks noGrp="1" noChangeArrowheads="1"/>
          </p:cNvSpPr>
          <p:nvPr>
            <p:ph type="sldNum" sz="quarter" idx="10"/>
          </p:nvPr>
        </p:nvSpPr>
        <p:spPr>
          <a:ln/>
        </p:spPr>
        <p:txBody>
          <a:bodyPr/>
          <a:lstStyle>
            <a:lvl1pPr>
              <a:defRPr/>
            </a:lvl1pPr>
          </a:lstStyle>
          <a:p>
            <a:fld id="{9EBA608F-A0F8-1440-9119-5C27EAC51B20}" type="slidenum">
              <a:rPr lang="en-US"/>
              <a:pPr/>
              <a:t>‹#›</a:t>
            </a:fld>
            <a:endParaRPr lang="en-US"/>
          </a:p>
        </p:txBody>
      </p:sp>
    </p:spTree>
  </p:cSld>
  <p:clrMapOvr>
    <a:masterClrMapping/>
  </p:clrMapOvr>
  <p:transition spd="med" advClick="0">
    <p:fade/>
  </p:transition>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455738" y="457200"/>
            <a:ext cx="6088062" cy="76835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609600" y="1676400"/>
            <a:ext cx="7993063" cy="2895600"/>
          </a:xfrm>
        </p:spPr>
        <p:txBody>
          <a:bodyPr/>
          <a:lstStyle/>
          <a:p>
            <a:pPr lvl="0"/>
            <a:r>
              <a:rPr lang="en-US" noProof="0" smtClean="0"/>
              <a:t>Click icon to add table</a:t>
            </a:r>
          </a:p>
        </p:txBody>
      </p:sp>
      <p:sp>
        <p:nvSpPr>
          <p:cNvPr id="4" name="Rectangle 41"/>
          <p:cNvSpPr>
            <a:spLocks noGrp="1" noChangeArrowheads="1"/>
          </p:cNvSpPr>
          <p:nvPr>
            <p:ph type="sldNum" sz="quarter" idx="10"/>
          </p:nvPr>
        </p:nvSpPr>
        <p:spPr>
          <a:ln/>
        </p:spPr>
        <p:txBody>
          <a:bodyPr/>
          <a:lstStyle>
            <a:lvl1pPr>
              <a:defRPr/>
            </a:lvl1pPr>
          </a:lstStyle>
          <a:p>
            <a:fld id="{510947A8-D052-314A-890A-49D383EEE4FA}" type="slidenum">
              <a:rPr lang="en-US"/>
              <a:pPr/>
              <a:t>‹#›</a:t>
            </a:fld>
            <a:endParaRPr lang="en-US"/>
          </a:p>
        </p:txBody>
      </p:sp>
    </p:spTree>
  </p:cSld>
  <p:clrMapOvr>
    <a:masterClrMapping/>
  </p:clrMapOvr>
  <p:transition spd="med" advClick="0">
    <p:fade/>
  </p:transition>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MasterSp="0" type="fourObj">
  <p:cSld name="Title and 4 Content">
    <p:spTree>
      <p:nvGrpSpPr>
        <p:cNvPr id="1" name=""/>
        <p:cNvGrpSpPr/>
        <p:nvPr/>
      </p:nvGrpSpPr>
      <p:grpSpPr>
        <a:xfrm>
          <a:off x="0" y="0"/>
          <a:ext cx="0" cy="0"/>
          <a:chOff x="0" y="0"/>
          <a:chExt cx="0" cy="0"/>
        </a:xfrm>
      </p:grpSpPr>
      <p:grpSp>
        <p:nvGrpSpPr>
          <p:cNvPr id="7" name="Group 43"/>
          <p:cNvGrpSpPr>
            <a:grpSpLocks/>
          </p:cNvGrpSpPr>
          <p:nvPr/>
        </p:nvGrpSpPr>
        <p:grpSpPr bwMode="auto">
          <a:xfrm>
            <a:off x="0" y="1277938"/>
            <a:ext cx="9144000" cy="74612"/>
            <a:chOff x="0" y="840"/>
            <a:chExt cx="5660" cy="12"/>
          </a:xfrm>
        </p:grpSpPr>
        <p:sp>
          <p:nvSpPr>
            <p:cNvPr id="8" name="Line 44"/>
            <p:cNvSpPr>
              <a:spLocks noChangeShapeType="1"/>
            </p:cNvSpPr>
            <p:nvPr/>
          </p:nvSpPr>
          <p:spPr bwMode="auto">
            <a:xfrm>
              <a:off x="4" y="852"/>
              <a:ext cx="5656" cy="0"/>
            </a:xfrm>
            <a:prstGeom prst="line">
              <a:avLst/>
            </a:prstGeom>
            <a:noFill/>
            <a:ln w="50800">
              <a:solidFill>
                <a:srgbClr val="001760"/>
              </a:solidFill>
              <a:round/>
              <a:headEnd/>
              <a:tailEnd/>
            </a:ln>
            <a:effectLst/>
          </p:spPr>
          <p:txBody>
            <a:bodyPr wrap="none" anchor="ctr"/>
            <a:lstStyle/>
            <a:p>
              <a:pPr>
                <a:defRPr/>
              </a:pPr>
              <a:endParaRPr lang="en-US"/>
            </a:p>
          </p:txBody>
        </p:sp>
        <p:sp>
          <p:nvSpPr>
            <p:cNvPr id="9" name="Line 45"/>
            <p:cNvSpPr>
              <a:spLocks noChangeShapeType="1"/>
            </p:cNvSpPr>
            <p:nvPr/>
          </p:nvSpPr>
          <p:spPr bwMode="auto">
            <a:xfrm>
              <a:off x="0" y="840"/>
              <a:ext cx="5656" cy="0"/>
            </a:xfrm>
            <a:prstGeom prst="line">
              <a:avLst/>
            </a:prstGeom>
            <a:noFill/>
            <a:ln w="50800">
              <a:solidFill>
                <a:srgbClr val="99CCFF"/>
              </a:solidFill>
              <a:round/>
              <a:headEnd/>
              <a:tailEnd/>
            </a:ln>
            <a:effectLst/>
          </p:spPr>
          <p:txBody>
            <a:bodyPr wrap="none" anchor="ctr"/>
            <a:lstStyle/>
            <a:p>
              <a:pPr>
                <a:defRPr/>
              </a:pPr>
              <a:endParaRPr lang="en-US"/>
            </a:p>
          </p:txBody>
        </p:sp>
      </p:grpSp>
      <p:pic>
        <p:nvPicPr>
          <p:cNvPr id="10" name="Picture 72" descr="HCUP LOGO_blu"/>
          <p:cNvPicPr>
            <a:picLocks noChangeAspect="1" noChangeArrowheads="1"/>
          </p:cNvPicPr>
          <p:nvPr/>
        </p:nvPicPr>
        <p:blipFill>
          <a:blip r:embed="rId3"/>
          <a:srcRect/>
          <a:stretch>
            <a:fillRect/>
          </a:stretch>
        </p:blipFill>
        <p:spPr bwMode="auto">
          <a:xfrm>
            <a:off x="7721600" y="85725"/>
            <a:ext cx="1295400" cy="1141413"/>
          </a:xfrm>
          <a:prstGeom prst="rect">
            <a:avLst/>
          </a:prstGeom>
          <a:solidFill>
            <a:schemeClr val="bg2"/>
          </a:solidFill>
          <a:ln w="9525">
            <a:noFill/>
            <a:miter lim="800000"/>
            <a:headEnd/>
            <a:tailEnd/>
          </a:ln>
        </p:spPr>
      </p:pic>
      <p:graphicFrame>
        <p:nvGraphicFramePr>
          <p:cNvPr id="11" name="Object 14"/>
          <p:cNvGraphicFramePr>
            <a:graphicFrameLocks noChangeAspect="1"/>
          </p:cNvGraphicFramePr>
          <p:nvPr/>
        </p:nvGraphicFramePr>
        <p:xfrm>
          <a:off x="142875" y="317500"/>
          <a:ext cx="1428750" cy="671513"/>
        </p:xfrm>
        <a:graphic>
          <a:graphicData uri="http://schemas.openxmlformats.org/presentationml/2006/ole">
            <p:oleObj spid="_x0000_s376834" name="Photo Editor Photo" r:id="rId4" imgW="3486637" imgH="1638529" progId="">
              <p:embed/>
            </p:oleObj>
          </a:graphicData>
        </a:graphic>
      </p:graphicFrame>
      <p:sp>
        <p:nvSpPr>
          <p:cNvPr id="2" name="Title 1"/>
          <p:cNvSpPr>
            <a:spLocks noGrp="1"/>
          </p:cNvSpPr>
          <p:nvPr>
            <p:ph type="title" sz="quarter"/>
          </p:nvPr>
        </p:nvSpPr>
        <p:spPr>
          <a:xfrm>
            <a:off x="1455738" y="457200"/>
            <a:ext cx="6088062" cy="76835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609600" y="1676400"/>
            <a:ext cx="3919538"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81538" y="1676400"/>
            <a:ext cx="3921125"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609600" y="3200400"/>
            <a:ext cx="3919538"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81538" y="3200400"/>
            <a:ext cx="3921125"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2" name="Rectangle 41"/>
          <p:cNvSpPr>
            <a:spLocks noGrp="1" noChangeArrowheads="1"/>
          </p:cNvSpPr>
          <p:nvPr>
            <p:ph type="sldNum" sz="quarter" idx="10"/>
          </p:nvPr>
        </p:nvSpPr>
        <p:spPr/>
        <p:txBody>
          <a:bodyPr/>
          <a:lstStyle>
            <a:lvl1pPr>
              <a:defRPr/>
            </a:lvl1pPr>
          </a:lstStyle>
          <a:p>
            <a:fld id="{7EA4CF68-4DB8-DD46-8AD6-D0A237DEEE76}" type="slidenum">
              <a:rPr lang="en-US"/>
              <a:pPr/>
              <a:t>‹#›</a:t>
            </a:fld>
            <a:endParaRPr lang="en-US"/>
          </a:p>
        </p:txBody>
      </p:sp>
    </p:spTree>
  </p:cSld>
  <p:clrMapOvr>
    <a:masterClrMapping/>
  </p:clrMapOvr>
  <p:transition spd="med" advClick="0">
    <p:fade/>
  </p:transition>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23E8DD8-8BE6-5F47-AD5F-68B7A8348962}" type="slidenum">
              <a:rPr lang="en-US"/>
              <a:pPr/>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684338" y="457200"/>
            <a:ext cx="6088062" cy="76835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76400"/>
            <a:ext cx="3919538"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81538" y="1676400"/>
            <a:ext cx="3921125"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81538" y="3200400"/>
            <a:ext cx="3921125" cy="1371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1"/>
          <p:cNvSpPr>
            <a:spLocks noGrp="1" noChangeArrowheads="1"/>
          </p:cNvSpPr>
          <p:nvPr>
            <p:ph type="sldNum" sz="quarter" idx="10"/>
          </p:nvPr>
        </p:nvSpPr>
        <p:spPr>
          <a:ln/>
        </p:spPr>
        <p:txBody>
          <a:bodyPr/>
          <a:lstStyle>
            <a:lvl1pPr>
              <a:defRPr/>
            </a:lvl1pPr>
          </a:lstStyle>
          <a:p>
            <a:fld id="{A1D0FEBA-B7F5-4B4C-B081-23A3D59FC5F3}" type="slidenum">
              <a:rPr lang="en-US"/>
              <a:pPr/>
              <a:t>‹#›</a:t>
            </a:fld>
            <a:endParaRPr lang="en-US"/>
          </a:p>
        </p:txBody>
      </p:sp>
    </p:spTree>
  </p:cSld>
  <p:clrMapOvr>
    <a:masterClrMapping/>
  </p:clrMapOvr>
  <p:transition spd="med" advClick="0">
    <p:fade/>
  </p:transition>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84338" y="457200"/>
            <a:ext cx="6088062" cy="76835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09600" y="1676400"/>
            <a:ext cx="3919538"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lipArt Placeholder 3"/>
          <p:cNvSpPr>
            <a:spLocks noGrp="1"/>
          </p:cNvSpPr>
          <p:nvPr>
            <p:ph type="clipArt" sz="half" idx="2"/>
          </p:nvPr>
        </p:nvSpPr>
        <p:spPr>
          <a:xfrm>
            <a:off x="4681538" y="1676400"/>
            <a:ext cx="3921125" cy="2895600"/>
          </a:xfrm>
        </p:spPr>
        <p:txBody>
          <a:bodyPr/>
          <a:lstStyle/>
          <a:p>
            <a:pPr lvl="0"/>
            <a:endParaRPr lang="en-US" noProof="0" dirty="0" smtClean="0"/>
          </a:p>
        </p:txBody>
      </p:sp>
      <p:sp>
        <p:nvSpPr>
          <p:cNvPr id="5" name="Rectangle 41"/>
          <p:cNvSpPr>
            <a:spLocks noGrp="1" noChangeArrowheads="1"/>
          </p:cNvSpPr>
          <p:nvPr>
            <p:ph type="sldNum" sz="quarter" idx="10"/>
          </p:nvPr>
        </p:nvSpPr>
        <p:spPr>
          <a:ln/>
        </p:spPr>
        <p:txBody>
          <a:bodyPr/>
          <a:lstStyle>
            <a:lvl1pPr>
              <a:defRPr/>
            </a:lvl1pPr>
          </a:lstStyle>
          <a:p>
            <a:fld id="{B694C91F-C24D-734C-AA4C-CC3AD5CCF0DC}" type="slidenum">
              <a:rPr lang="en-US"/>
              <a:pPr/>
              <a:t>‹#›</a:t>
            </a:fld>
            <a:endParaRPr lang="en-US"/>
          </a:p>
        </p:txBody>
      </p:sp>
    </p:spTree>
  </p:cSld>
  <p:clrMapOvr>
    <a:masterClrMapping/>
  </p:clrMapOvr>
  <p:transition spd="med" advClick="0">
    <p:fade/>
  </p:transition>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clipArtAndTx">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84338" y="457200"/>
            <a:ext cx="6088062" cy="76835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609600" y="1676400"/>
            <a:ext cx="3919538" cy="2895600"/>
          </a:xfrm>
        </p:spPr>
        <p:txBody>
          <a:bodyPr/>
          <a:lstStyle/>
          <a:p>
            <a:pPr lvl="0"/>
            <a:endParaRPr lang="en-US" noProof="0" dirty="0" smtClean="0"/>
          </a:p>
        </p:txBody>
      </p:sp>
      <p:sp>
        <p:nvSpPr>
          <p:cNvPr id="4" name="Text Placeholder 3"/>
          <p:cNvSpPr>
            <a:spLocks noGrp="1"/>
          </p:cNvSpPr>
          <p:nvPr>
            <p:ph type="body" sz="half" idx="2"/>
          </p:nvPr>
        </p:nvSpPr>
        <p:spPr>
          <a:xfrm>
            <a:off x="4681538" y="1676400"/>
            <a:ext cx="3921125" cy="2895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1"/>
          <p:cNvSpPr>
            <a:spLocks noGrp="1" noChangeArrowheads="1"/>
          </p:cNvSpPr>
          <p:nvPr>
            <p:ph type="sldNum" sz="quarter" idx="10"/>
          </p:nvPr>
        </p:nvSpPr>
        <p:spPr>
          <a:ln/>
        </p:spPr>
        <p:txBody>
          <a:bodyPr/>
          <a:lstStyle>
            <a:lvl1pPr>
              <a:defRPr/>
            </a:lvl1pPr>
          </a:lstStyle>
          <a:p>
            <a:fld id="{870447D6-18CF-0146-A8EC-A096BE777606}" type="slidenum">
              <a:rPr lang="en-US"/>
              <a:pPr/>
              <a:t>‹#›</a:t>
            </a:fld>
            <a:endParaRPr lang="en-US"/>
          </a:p>
        </p:txBody>
      </p:sp>
    </p:spTree>
  </p:cSld>
  <p:clrMapOvr>
    <a:masterClrMapping/>
  </p:clrMapOvr>
  <p:transition spd="med" advClick="0">
    <p:fade/>
  </p:transition>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577F57D4-A586-F745-B1C2-BD87B3B7CA12}" type="slidenum">
              <a:rPr lang="en-US"/>
              <a:pPr/>
              <a:t>‹#›</a:t>
            </a:fld>
            <a:endParaRPr 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40923421-F936-4D4B-9F31-7018A6FF9247}" type="slidenum">
              <a:rPr lang="en-US"/>
              <a:pPr/>
              <a:t>‹#›</a:t>
            </a:fld>
            <a:endParaRPr 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53EC6BE-15B4-0747-BC6D-9113531CD633}" type="slidenum">
              <a:rPr lang="en-US"/>
              <a:pPr/>
              <a:t>‹#›</a:t>
            </a:fld>
            <a:endParaRPr 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D7ED83C-9B9A-0345-A817-39D3B3939F62}" type="slidenum">
              <a:rPr lang="en-US"/>
              <a:pPr/>
              <a:t>‹#›</a:t>
            </a:fld>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DE170822-ECE9-264E-9C40-45D644DDCEF8}" type="slidenum">
              <a:rPr lang="en-US"/>
              <a:pPr/>
              <a:t>‹#›</a:t>
            </a:fld>
            <a:endParaRPr 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664B1DDA-554B-C84A-AC7F-3C063DF5BC58}" type="slidenum">
              <a:rPr lang="en-US"/>
              <a:pPr/>
              <a:t>‹#›</a:t>
            </a:fld>
            <a:endParaRPr 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E41563F4-61CE-0F4B-B942-B0D2A1C0F254}" type="slidenum">
              <a:rPr lang="en-US"/>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8AFFBA71-5578-DC4D-9961-C59E494AF0CC}" type="slidenum">
              <a:rPr lang="en-US"/>
              <a:pPr/>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BC44F44-C1BE-F748-A79E-C3063785CD4C}" type="slidenum">
              <a:rPr lang="en-US"/>
              <a:pPr/>
              <a:t>‹#›</a:t>
            </a:fld>
            <a:endParaRPr 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84191AD-F8F9-5B4E-9C0F-627DB903E819}" type="slidenum">
              <a:rPr lang="en-US"/>
              <a:pPr/>
              <a:t>‹#›</a:t>
            </a:fld>
            <a:endParaRPr 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EA9639D-FE4B-924C-A92B-1F21EB364B51}" type="slidenum">
              <a:rPr lang="en-US"/>
              <a:pPr/>
              <a:t>‹#›</a:t>
            </a:fld>
            <a:endParaRPr 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10C0EBD-6748-0B49-8ACE-364DF14E7962}" type="slidenum">
              <a:rPr lang="en-US"/>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D9CB7C40-CE0B-124D-BE86-D3BB5220175C}" type="slidenum">
              <a:rPr lang="en-US"/>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38256111-2A00-AF4F-BBBF-D6B29E47D772}" type="slidenum">
              <a:rPr lang="en-US"/>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8635E2F1-0613-694F-B5DB-61030207EB27}" type="slidenum">
              <a:rPr lang="en-US"/>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vmlDrawing" Target="../drawings/vmlDrawing1.vml"/><Relationship Id="rId14" Type="http://schemas.openxmlformats.org/officeDocument/2006/relationships/oleObject" Target="../embeddings/oleObject1.bin"/><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slideLayout" Target="../slideLayouts/slideLayout24.xml"/><Relationship Id="rId14" Type="http://schemas.openxmlformats.org/officeDocument/2006/relationships/theme" Target="../theme/theme2.xml"/><Relationship Id="rId15" Type="http://schemas.openxmlformats.org/officeDocument/2006/relationships/vmlDrawing" Target="../drawings/vmlDrawing2.vml"/><Relationship Id="rId16" Type="http://schemas.openxmlformats.org/officeDocument/2006/relationships/image" Target="../media/image3.png"/><Relationship Id="rId17" Type="http://schemas.openxmlformats.org/officeDocument/2006/relationships/oleObject" Target="../embeddings/oleObject2.bin"/><Relationship Id="rId18" Type="http://schemas.openxmlformats.org/officeDocument/2006/relationships/image" Target="../media/image4.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35.xml"/><Relationship Id="rId12" Type="http://schemas.openxmlformats.org/officeDocument/2006/relationships/theme" Target="../theme/theme3.xml"/><Relationship Id="rId13" Type="http://schemas.openxmlformats.org/officeDocument/2006/relationships/vmlDrawing" Target="../drawings/vmlDrawing4.vml"/><Relationship Id="rId14" Type="http://schemas.openxmlformats.org/officeDocument/2006/relationships/oleObject" Target="../embeddings/oleObject5.bin"/><Relationship Id="rId1" Type="http://schemas.openxmlformats.org/officeDocument/2006/relationships/slideLayout" Target="../slideLayouts/slideLayout25.xml"/><Relationship Id="rId2" Type="http://schemas.openxmlformats.org/officeDocument/2006/relationships/slideLayout" Target="../slideLayouts/slideLayout26.xml"/><Relationship Id="rId3" Type="http://schemas.openxmlformats.org/officeDocument/2006/relationships/slideLayout" Target="../slideLayouts/slideLayout27.xml"/><Relationship Id="rId4" Type="http://schemas.openxmlformats.org/officeDocument/2006/relationships/slideLayout" Target="../slideLayouts/slideLayout28.xml"/><Relationship Id="rId5" Type="http://schemas.openxmlformats.org/officeDocument/2006/relationships/slideLayout" Target="../slideLayouts/slideLayout29.xml"/><Relationship Id="rId6" Type="http://schemas.openxmlformats.org/officeDocument/2006/relationships/slideLayout" Target="../slideLayouts/slideLayout30.xml"/><Relationship Id="rId7" Type="http://schemas.openxmlformats.org/officeDocument/2006/relationships/slideLayout" Target="../slideLayouts/slideLayout31.xml"/><Relationship Id="rId8" Type="http://schemas.openxmlformats.org/officeDocument/2006/relationships/slideLayout" Target="../slideLayouts/slideLayout32.xml"/><Relationship Id="rId9" Type="http://schemas.openxmlformats.org/officeDocument/2006/relationships/slideLayout" Target="../slideLayouts/slideLayout33.xml"/><Relationship Id="rId10"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4.xml"/><Relationship Id="rId20" Type="http://schemas.openxmlformats.org/officeDocument/2006/relationships/image" Target="../media/image3.png"/><Relationship Id="rId21" Type="http://schemas.openxmlformats.org/officeDocument/2006/relationships/oleObject" Target="../embeddings/oleObject6.bin"/><Relationship Id="rId10" Type="http://schemas.openxmlformats.org/officeDocument/2006/relationships/slideLayout" Target="../slideLayouts/slideLayout45.xml"/><Relationship Id="rId11" Type="http://schemas.openxmlformats.org/officeDocument/2006/relationships/slideLayout" Target="../slideLayouts/slideLayout46.xml"/><Relationship Id="rId12" Type="http://schemas.openxmlformats.org/officeDocument/2006/relationships/slideLayout" Target="../slideLayouts/slideLayout47.xml"/><Relationship Id="rId13" Type="http://schemas.openxmlformats.org/officeDocument/2006/relationships/slideLayout" Target="../slideLayouts/slideLayout48.xml"/><Relationship Id="rId14" Type="http://schemas.openxmlformats.org/officeDocument/2006/relationships/slideLayout" Target="../slideLayouts/slideLayout49.xml"/><Relationship Id="rId15" Type="http://schemas.openxmlformats.org/officeDocument/2006/relationships/slideLayout" Target="../slideLayouts/slideLayout50.xml"/><Relationship Id="rId16" Type="http://schemas.openxmlformats.org/officeDocument/2006/relationships/slideLayout" Target="../slideLayouts/slideLayout51.xml"/><Relationship Id="rId17" Type="http://schemas.openxmlformats.org/officeDocument/2006/relationships/slideLayout" Target="../slideLayouts/slideLayout52.xml"/><Relationship Id="rId18" Type="http://schemas.openxmlformats.org/officeDocument/2006/relationships/theme" Target="../theme/theme4.xml"/><Relationship Id="rId19" Type="http://schemas.openxmlformats.org/officeDocument/2006/relationships/vmlDrawing" Target="../drawings/vmlDrawing5.vml"/><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63.xml"/><Relationship Id="rId12" Type="http://schemas.openxmlformats.org/officeDocument/2006/relationships/theme" Target="../theme/theme5.xml"/><Relationship Id="rId13" Type="http://schemas.openxmlformats.org/officeDocument/2006/relationships/vmlDrawing" Target="../drawings/vmlDrawing8.vml"/><Relationship Id="rId14" Type="http://schemas.openxmlformats.org/officeDocument/2006/relationships/oleObject" Target="../embeddings/oleObject9.bin"/><Relationship Id="rId1" Type="http://schemas.openxmlformats.org/officeDocument/2006/relationships/slideLayout" Target="../slideLayouts/slideLayout53.xml"/><Relationship Id="rId2" Type="http://schemas.openxmlformats.org/officeDocument/2006/relationships/slideLayout" Target="../slideLayouts/slideLayout54.xml"/><Relationship Id="rId3" Type="http://schemas.openxmlformats.org/officeDocument/2006/relationships/slideLayout" Target="../slideLayouts/slideLayout55.xml"/><Relationship Id="rId4" Type="http://schemas.openxmlformats.org/officeDocument/2006/relationships/slideLayout" Target="../slideLayouts/slideLayout56.xml"/><Relationship Id="rId5" Type="http://schemas.openxmlformats.org/officeDocument/2006/relationships/slideLayout" Target="../slideLayouts/slideLayout57.xml"/><Relationship Id="rId6" Type="http://schemas.openxmlformats.org/officeDocument/2006/relationships/slideLayout" Target="../slideLayouts/slideLayout58.xml"/><Relationship Id="rId7" Type="http://schemas.openxmlformats.org/officeDocument/2006/relationships/slideLayout" Target="../slideLayouts/slideLayout59.xml"/><Relationship Id="rId8" Type="http://schemas.openxmlformats.org/officeDocument/2006/relationships/slideLayout" Target="../slideLayouts/slideLayout60.xml"/><Relationship Id="rId9" Type="http://schemas.openxmlformats.org/officeDocument/2006/relationships/slideLayout" Target="../slideLayouts/slideLayout61.xml"/><Relationship Id="rId10"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reserve="1">
  <p:cSld>
    <p:bg>
      <p:bgPr>
        <a:solidFill>
          <a:schemeClr val="bg1"/>
        </a:solidFill>
        <a:effectLst/>
      </p:bgPr>
    </p:bg>
    <p:spTree>
      <p:nvGrpSpPr>
        <p:cNvPr id="1" name=""/>
        <p:cNvGrpSpPr/>
        <p:nvPr/>
      </p:nvGrpSpPr>
      <p:grpSpPr>
        <a:xfrm>
          <a:off x="0" y="0"/>
          <a:ext cx="0" cy="0"/>
          <a:chOff x="0" y="0"/>
          <a:chExt cx="0" cy="0"/>
        </a:xfrm>
      </p:grpSpPr>
      <p:sp>
        <p:nvSpPr>
          <p:cNvPr id="1028"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9"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089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Arial" charset="0"/>
              </a:defRPr>
            </a:lvl1pPr>
          </a:lstStyle>
          <a:p>
            <a:pPr>
              <a:defRPr/>
            </a:pPr>
            <a:endParaRPr lang="en-US"/>
          </a:p>
        </p:txBody>
      </p:sp>
      <p:sp>
        <p:nvSpPr>
          <p:cNvPr id="11089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Arial" charset="0"/>
              </a:defRPr>
            </a:lvl1pPr>
          </a:lstStyle>
          <a:p>
            <a:pPr>
              <a:defRPr/>
            </a:pPr>
            <a:endParaRPr lang="en-US"/>
          </a:p>
        </p:txBody>
      </p:sp>
      <p:sp>
        <p:nvSpPr>
          <p:cNvPr id="11089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9964532E-66EC-A145-9178-B7CDFC414220}" type="slidenum">
              <a:rPr lang="en-US"/>
              <a:pPr/>
              <a:t>‹#›</a:t>
            </a:fld>
            <a:endParaRPr lang="en-US"/>
          </a:p>
        </p:txBody>
      </p:sp>
      <p:sp>
        <p:nvSpPr>
          <p:cNvPr id="1108999" name="Rectangle 7"/>
          <p:cNvSpPr>
            <a:spLocks noChangeArrowheads="1"/>
          </p:cNvSpPr>
          <p:nvPr/>
        </p:nvSpPr>
        <p:spPr bwMode="auto">
          <a:xfrm>
            <a:off x="609600" y="2819400"/>
            <a:ext cx="7789863" cy="914400"/>
          </a:xfrm>
          <a:prstGeom prst="rect">
            <a:avLst/>
          </a:prstGeom>
          <a:noFill/>
          <a:ln w="12700">
            <a:noFill/>
            <a:miter lim="800000"/>
            <a:headEnd/>
            <a:tailEnd/>
          </a:ln>
          <a:effectLst/>
        </p:spPr>
        <p:txBody>
          <a:bodyPr lIns="90488" tIns="44450" rIns="90488" bIns="44450" anchor="b"/>
          <a:lstStyle/>
          <a:p>
            <a:pPr>
              <a:spcBef>
                <a:spcPct val="0"/>
              </a:spcBef>
              <a:defRPr/>
            </a:pPr>
            <a:r>
              <a:rPr lang="en-US" sz="4400">
                <a:solidFill>
                  <a:schemeClr val="tx2"/>
                </a:solidFill>
              </a:rPr>
              <a:t>Click to edit Master title style and use in 1 or 2 lines</a:t>
            </a:r>
          </a:p>
        </p:txBody>
      </p:sp>
      <p:sp>
        <p:nvSpPr>
          <p:cNvPr id="1109000" name="Rectangle 8"/>
          <p:cNvSpPr>
            <a:spLocks noChangeArrowheads="1"/>
          </p:cNvSpPr>
          <p:nvPr/>
        </p:nvSpPr>
        <p:spPr bwMode="auto">
          <a:xfrm>
            <a:off x="1150938" y="3962400"/>
            <a:ext cx="6435725" cy="2133600"/>
          </a:xfrm>
          <a:prstGeom prst="rect">
            <a:avLst/>
          </a:prstGeom>
          <a:noFill/>
          <a:ln w="12700">
            <a:noFill/>
            <a:miter lim="800000"/>
            <a:headEnd/>
            <a:tailEnd/>
          </a:ln>
          <a:effectLst/>
        </p:spPr>
        <p:txBody>
          <a:bodyPr lIns="90488" tIns="44450" rIns="90488" bIns="44450"/>
          <a:lstStyle/>
          <a:p>
            <a:pPr>
              <a:spcBef>
                <a:spcPct val="20000"/>
              </a:spcBef>
              <a:defRPr/>
            </a:pPr>
            <a:r>
              <a:rPr lang="en-US" sz="3200"/>
              <a:t>Click to edit Master subtitle style and use in 1 or more lines</a:t>
            </a:r>
          </a:p>
        </p:txBody>
      </p:sp>
      <p:grpSp>
        <p:nvGrpSpPr>
          <p:cNvPr id="1035" name="Group 9"/>
          <p:cNvGrpSpPr>
            <a:grpSpLocks/>
          </p:cNvGrpSpPr>
          <p:nvPr userDrawn="1"/>
        </p:nvGrpSpPr>
        <p:grpSpPr bwMode="auto">
          <a:xfrm>
            <a:off x="0" y="3867150"/>
            <a:ext cx="7986713" cy="19050"/>
            <a:chOff x="0" y="840"/>
            <a:chExt cx="5660" cy="12"/>
          </a:xfrm>
        </p:grpSpPr>
        <p:sp>
          <p:nvSpPr>
            <p:cNvPr id="1109002" name="Line 10"/>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109003" name="Line 11"/>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1026" name="Object 12"/>
          <p:cNvGraphicFramePr>
            <a:graphicFrameLocks noChangeAspect="1"/>
          </p:cNvGraphicFramePr>
          <p:nvPr/>
        </p:nvGraphicFramePr>
        <p:xfrm>
          <a:off x="990600" y="381000"/>
          <a:ext cx="7162800" cy="1695450"/>
        </p:xfrm>
        <a:graphic>
          <a:graphicData uri="http://schemas.openxmlformats.org/presentationml/2006/ole">
            <p:oleObj spid="_x0000_s1026" name="Photo Editor Photo" r:id="rId14" imgW="6400000" imgH="1514686" progId="MSPhotoEd.3">
              <p:embed/>
            </p:oleObj>
          </a:graphicData>
        </a:graphic>
      </p:graphicFrame>
    </p:spTree>
  </p:cSld>
  <p:clrMap bg1="lt1" tx1="dk1" bg2="lt2" tx2="dk2" accent1="accent1" accent2="accent2" accent3="accent3" accent4="accent4" accent5="accent5" accent6="accent6" hlink="hlink" folHlink="folHlink"/>
  <p:sldLayoutIdLst>
    <p:sldLayoutId id="2147484392" r:id="rId1"/>
    <p:sldLayoutId id="2147484391" r:id="rId2"/>
    <p:sldLayoutId id="2147484390" r:id="rId3"/>
    <p:sldLayoutId id="2147484389" r:id="rId4"/>
    <p:sldLayoutId id="2147484388" r:id="rId5"/>
    <p:sldLayoutId id="2147484387" r:id="rId6"/>
    <p:sldLayoutId id="2147484386" r:id="rId7"/>
    <p:sldLayoutId id="2147484385" r:id="rId8"/>
    <p:sldLayoutId id="2147484384" r:id="rId9"/>
    <p:sldLayoutId id="2147484383" r:id="rId10"/>
    <p:sldLayoutId id="2147484382"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reserve="1">
  <p:cSld>
    <p:bg>
      <p:bgPr>
        <a:gradFill rotWithShape="0">
          <a:gsLst>
            <a:gs pos="0">
              <a:srgbClr val="0000A8"/>
            </a:gs>
            <a:gs pos="100000">
              <a:srgbClr val="1B8DFF"/>
            </a:gs>
          </a:gsLst>
          <a:lin ang="5400000" scaled="1"/>
        </a:gradFill>
        <a:effectLst/>
      </p:bgPr>
    </p:bg>
    <p:spTree>
      <p:nvGrpSpPr>
        <p:cNvPr id="1" name=""/>
        <p:cNvGrpSpPr/>
        <p:nvPr/>
      </p:nvGrpSpPr>
      <p:grpSpPr>
        <a:xfrm>
          <a:off x="0" y="0"/>
          <a:ext cx="0" cy="0"/>
          <a:chOff x="0" y="0"/>
          <a:chExt cx="0" cy="0"/>
        </a:xfrm>
      </p:grpSpPr>
      <p:sp>
        <p:nvSpPr>
          <p:cNvPr id="122913" name="Rectangle 33"/>
          <p:cNvSpPr>
            <a:spLocks noGrp="1" noChangeArrowheads="1"/>
          </p:cNvSpPr>
          <p:nvPr>
            <p:ph type="title"/>
          </p:nvPr>
        </p:nvSpPr>
        <p:spPr bwMode="auto">
          <a:xfrm>
            <a:off x="1455738" y="457200"/>
            <a:ext cx="6088062" cy="768350"/>
          </a:xfrm>
          <a:prstGeom prst="rect">
            <a:avLst/>
          </a:prstGeom>
          <a:noFill/>
          <a:ln w="12700">
            <a:noFill/>
            <a:miter lim="800000"/>
            <a:headEnd/>
            <a:tailEnd/>
          </a:ln>
          <a:effectLst/>
        </p:spPr>
        <p:txBody>
          <a:bodyPr vert="horz" wrap="square" lIns="90488" tIns="44450" rIns="90488" bIns="44450" numCol="1" anchor="b" anchorCtr="0" compatLnSpc="1">
            <a:prstTxWarp prst="textNoShape">
              <a:avLst/>
            </a:prstTxWarp>
          </a:bodyPr>
          <a:lstStyle/>
          <a:p>
            <a:pPr lvl="0"/>
            <a:r>
              <a:rPr lang="en-US" smtClean="0"/>
              <a:t>Click to edit Master title style</a:t>
            </a:r>
          </a:p>
        </p:txBody>
      </p:sp>
      <p:sp>
        <p:nvSpPr>
          <p:cNvPr id="122914" name="Rectangle 34"/>
          <p:cNvSpPr>
            <a:spLocks noGrp="1" noChangeArrowheads="1"/>
          </p:cNvSpPr>
          <p:nvPr>
            <p:ph type="body" idx="1"/>
          </p:nvPr>
        </p:nvSpPr>
        <p:spPr bwMode="auto">
          <a:xfrm>
            <a:off x="609600" y="1676400"/>
            <a:ext cx="7993063" cy="2895600"/>
          </a:xfrm>
          <a:prstGeom prst="rect">
            <a:avLst/>
          </a:prstGeom>
          <a:noFill/>
          <a:ln w="12700">
            <a:noFill/>
            <a:miter lim="800000"/>
            <a:headEnd/>
            <a:tailEnd/>
          </a:ln>
          <a:effectLst/>
        </p:spPr>
        <p:txBody>
          <a:bodyPr vert="horz" wrap="square" lIns="90488" tIns="44450" rIns="90488" bIns="4445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2921" name="Rectangle 41"/>
          <p:cNvSpPr>
            <a:spLocks noGrp="1" noChangeArrowheads="1"/>
          </p:cNvSpPr>
          <p:nvPr>
            <p:ph type="sldNum" sz="quarter" idx="4"/>
          </p:nvPr>
        </p:nvSpPr>
        <p:spPr bwMode="auto">
          <a:xfrm>
            <a:off x="304800" y="6400800"/>
            <a:ext cx="574675" cy="2286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spcBef>
                <a:spcPct val="0"/>
              </a:spcBef>
              <a:defRPr sz="1200"/>
            </a:lvl1pPr>
          </a:lstStyle>
          <a:p>
            <a:fld id="{6BEF72FF-2759-204D-AB02-28506497CAB4}" type="slidenum">
              <a:rPr lang="en-US"/>
              <a:pPr/>
              <a:t>‹#›</a:t>
            </a:fld>
            <a:endParaRPr lang="en-US"/>
          </a:p>
        </p:txBody>
      </p:sp>
      <p:grpSp>
        <p:nvGrpSpPr>
          <p:cNvPr id="2055" name="Group 43"/>
          <p:cNvGrpSpPr>
            <a:grpSpLocks/>
          </p:cNvGrpSpPr>
          <p:nvPr/>
        </p:nvGrpSpPr>
        <p:grpSpPr bwMode="auto">
          <a:xfrm>
            <a:off x="0" y="1277938"/>
            <a:ext cx="9144000" cy="74612"/>
            <a:chOff x="0" y="840"/>
            <a:chExt cx="5660" cy="12"/>
          </a:xfrm>
        </p:grpSpPr>
        <p:sp>
          <p:nvSpPr>
            <p:cNvPr id="122924" name="Line 44"/>
            <p:cNvSpPr>
              <a:spLocks noChangeShapeType="1"/>
            </p:cNvSpPr>
            <p:nvPr/>
          </p:nvSpPr>
          <p:spPr bwMode="auto">
            <a:xfrm>
              <a:off x="4" y="852"/>
              <a:ext cx="5656" cy="0"/>
            </a:xfrm>
            <a:prstGeom prst="line">
              <a:avLst/>
            </a:prstGeom>
            <a:noFill/>
            <a:ln w="50800">
              <a:solidFill>
                <a:srgbClr val="001760"/>
              </a:solidFill>
              <a:round/>
              <a:headEnd/>
              <a:tailEnd/>
            </a:ln>
            <a:effectLst/>
          </p:spPr>
          <p:txBody>
            <a:bodyPr wrap="none" anchor="ctr"/>
            <a:lstStyle/>
            <a:p>
              <a:pPr>
                <a:defRPr/>
              </a:pPr>
              <a:endParaRPr lang="en-US"/>
            </a:p>
          </p:txBody>
        </p:sp>
        <p:sp>
          <p:nvSpPr>
            <p:cNvPr id="122925" name="Line 45"/>
            <p:cNvSpPr>
              <a:spLocks noChangeShapeType="1"/>
            </p:cNvSpPr>
            <p:nvPr/>
          </p:nvSpPr>
          <p:spPr bwMode="auto">
            <a:xfrm>
              <a:off x="0" y="840"/>
              <a:ext cx="5656" cy="0"/>
            </a:xfrm>
            <a:prstGeom prst="line">
              <a:avLst/>
            </a:prstGeom>
            <a:noFill/>
            <a:ln w="50800">
              <a:solidFill>
                <a:srgbClr val="99CCFF"/>
              </a:solidFill>
              <a:round/>
              <a:headEnd/>
              <a:tailEnd/>
            </a:ln>
            <a:effectLst/>
          </p:spPr>
          <p:txBody>
            <a:bodyPr wrap="none" anchor="ctr"/>
            <a:lstStyle/>
            <a:p>
              <a:pPr>
                <a:defRPr/>
              </a:pPr>
              <a:endParaRPr lang="en-US"/>
            </a:p>
          </p:txBody>
        </p:sp>
      </p:grpSp>
      <p:pic>
        <p:nvPicPr>
          <p:cNvPr id="2056" name="Picture 72" descr="HCUP LOGO_blu"/>
          <p:cNvPicPr>
            <a:picLocks noChangeAspect="1" noChangeArrowheads="1"/>
          </p:cNvPicPr>
          <p:nvPr/>
        </p:nvPicPr>
        <p:blipFill>
          <a:blip r:embed="rId16"/>
          <a:srcRect/>
          <a:stretch>
            <a:fillRect/>
          </a:stretch>
        </p:blipFill>
        <p:spPr bwMode="auto">
          <a:xfrm>
            <a:off x="7721600" y="85725"/>
            <a:ext cx="1295400" cy="1141413"/>
          </a:xfrm>
          <a:prstGeom prst="rect">
            <a:avLst/>
          </a:prstGeom>
          <a:solidFill>
            <a:schemeClr val="bg2"/>
          </a:solidFill>
          <a:ln w="9525">
            <a:noFill/>
            <a:miter lim="800000"/>
            <a:headEnd/>
            <a:tailEnd/>
          </a:ln>
        </p:spPr>
      </p:pic>
      <p:graphicFrame>
        <p:nvGraphicFramePr>
          <p:cNvPr id="2050" name="Object 14"/>
          <p:cNvGraphicFramePr>
            <a:graphicFrameLocks noChangeAspect="1"/>
          </p:cNvGraphicFramePr>
          <p:nvPr/>
        </p:nvGraphicFramePr>
        <p:xfrm>
          <a:off x="142875" y="317500"/>
          <a:ext cx="1428750" cy="671513"/>
        </p:xfrm>
        <a:graphic>
          <a:graphicData uri="http://schemas.openxmlformats.org/presentationml/2006/ole">
            <p:oleObj spid="_x0000_s2050" name="Photo Editor Photo" r:id="rId17" imgW="3486637" imgH="1638529" progId="">
              <p:embed/>
            </p:oleObj>
          </a:graphicData>
        </a:graphic>
      </p:graphicFrame>
      <p:grpSp>
        <p:nvGrpSpPr>
          <p:cNvPr id="2057" name="Group 43"/>
          <p:cNvGrpSpPr>
            <a:grpSpLocks/>
          </p:cNvGrpSpPr>
          <p:nvPr userDrawn="1"/>
        </p:nvGrpSpPr>
        <p:grpSpPr bwMode="auto">
          <a:xfrm>
            <a:off x="0" y="1277938"/>
            <a:ext cx="9144000" cy="74612"/>
            <a:chOff x="0" y="840"/>
            <a:chExt cx="5660" cy="12"/>
          </a:xfrm>
        </p:grpSpPr>
        <p:sp>
          <p:nvSpPr>
            <p:cNvPr id="11" name="Line 44"/>
            <p:cNvSpPr>
              <a:spLocks noChangeShapeType="1"/>
            </p:cNvSpPr>
            <p:nvPr/>
          </p:nvSpPr>
          <p:spPr bwMode="auto">
            <a:xfrm>
              <a:off x="4" y="852"/>
              <a:ext cx="5656" cy="0"/>
            </a:xfrm>
            <a:prstGeom prst="line">
              <a:avLst/>
            </a:prstGeom>
            <a:noFill/>
            <a:ln w="50800">
              <a:solidFill>
                <a:srgbClr val="001760"/>
              </a:solidFill>
              <a:round/>
              <a:headEnd/>
              <a:tailEnd/>
            </a:ln>
            <a:effectLst/>
          </p:spPr>
          <p:txBody>
            <a:bodyPr wrap="none" anchor="ctr"/>
            <a:lstStyle/>
            <a:p>
              <a:pPr>
                <a:defRPr/>
              </a:pPr>
              <a:endParaRPr lang="en-US"/>
            </a:p>
          </p:txBody>
        </p:sp>
        <p:sp>
          <p:nvSpPr>
            <p:cNvPr id="12" name="Line 45"/>
            <p:cNvSpPr>
              <a:spLocks noChangeShapeType="1"/>
            </p:cNvSpPr>
            <p:nvPr/>
          </p:nvSpPr>
          <p:spPr bwMode="auto">
            <a:xfrm>
              <a:off x="0" y="840"/>
              <a:ext cx="5656" cy="0"/>
            </a:xfrm>
            <a:prstGeom prst="line">
              <a:avLst/>
            </a:prstGeom>
            <a:noFill/>
            <a:ln w="50800">
              <a:solidFill>
                <a:srgbClr val="99CCFF"/>
              </a:solidFill>
              <a:round/>
              <a:headEnd/>
              <a:tailEnd/>
            </a:ln>
            <a:effectLst/>
          </p:spPr>
          <p:txBody>
            <a:bodyPr wrap="none" anchor="ctr"/>
            <a:lstStyle/>
            <a:p>
              <a:pPr>
                <a:defRPr/>
              </a:pPr>
              <a:endParaRPr lang="en-US"/>
            </a:p>
          </p:txBody>
        </p:sp>
      </p:grpSp>
      <p:grpSp>
        <p:nvGrpSpPr>
          <p:cNvPr id="2058" name="Group 67"/>
          <p:cNvGrpSpPr>
            <a:grpSpLocks/>
          </p:cNvGrpSpPr>
          <p:nvPr userDrawn="1"/>
        </p:nvGrpSpPr>
        <p:grpSpPr bwMode="auto">
          <a:xfrm>
            <a:off x="0" y="101600"/>
            <a:ext cx="1341438" cy="1131888"/>
            <a:chOff x="0" y="64"/>
            <a:chExt cx="845" cy="713"/>
          </a:xfrm>
        </p:grpSpPr>
        <p:sp>
          <p:nvSpPr>
            <p:cNvPr id="14" name="Line 68"/>
            <p:cNvSpPr>
              <a:spLocks noChangeShapeType="1"/>
            </p:cNvSpPr>
            <p:nvPr userDrawn="1"/>
          </p:nvSpPr>
          <p:spPr bwMode="auto">
            <a:xfrm>
              <a:off x="54" y="443"/>
              <a:ext cx="700" cy="0"/>
            </a:xfrm>
            <a:prstGeom prst="line">
              <a:avLst/>
            </a:prstGeom>
            <a:noFill/>
            <a:ln w="12700">
              <a:solidFill>
                <a:schemeClr val="tx1"/>
              </a:solidFill>
              <a:round/>
              <a:headEnd/>
              <a:tailEnd/>
            </a:ln>
            <a:effectLst/>
          </p:spPr>
          <p:txBody>
            <a:bodyPr/>
            <a:lstStyle/>
            <a:p>
              <a:pPr>
                <a:defRPr/>
              </a:pPr>
              <a:endParaRPr lang="en-US"/>
            </a:p>
          </p:txBody>
        </p:sp>
        <p:grpSp>
          <p:nvGrpSpPr>
            <p:cNvPr id="2061" name="Group 69"/>
            <p:cNvGrpSpPr>
              <a:grpSpLocks/>
            </p:cNvGrpSpPr>
            <p:nvPr userDrawn="1"/>
          </p:nvGrpSpPr>
          <p:grpSpPr bwMode="auto">
            <a:xfrm>
              <a:off x="0" y="64"/>
              <a:ext cx="845" cy="713"/>
              <a:chOff x="0" y="64"/>
              <a:chExt cx="845" cy="713"/>
            </a:xfrm>
          </p:grpSpPr>
          <p:sp>
            <p:nvSpPr>
              <p:cNvPr id="16" name="Text Box 70"/>
              <p:cNvSpPr txBox="1">
                <a:spLocks noChangeArrowheads="1"/>
              </p:cNvSpPr>
              <p:nvPr userDrawn="1"/>
            </p:nvSpPr>
            <p:spPr bwMode="auto">
              <a:xfrm>
                <a:off x="0" y="443"/>
                <a:ext cx="768" cy="334"/>
              </a:xfrm>
              <a:prstGeom prst="rect">
                <a:avLst/>
              </a:prstGeom>
              <a:noFill/>
              <a:ln w="12700">
                <a:noFill/>
                <a:miter lim="800000"/>
                <a:headEnd/>
                <a:tailEnd/>
              </a:ln>
              <a:effectLst/>
            </p:spPr>
            <p:txBody>
              <a:bodyPr>
                <a:spAutoFit/>
              </a:bodyPr>
              <a:lstStyle/>
              <a:p>
                <a:pPr eaLnBrk="0" hangingPunct="0">
                  <a:lnSpc>
                    <a:spcPct val="80000"/>
                  </a:lnSpc>
                  <a:spcBef>
                    <a:spcPct val="0"/>
                  </a:spcBef>
                  <a:defRPr/>
                </a:pPr>
                <a:r>
                  <a:rPr lang="en-US" sz="1200" b="1" i="1">
                    <a:solidFill>
                      <a:srgbClr val="66CCFF"/>
                    </a:solidFill>
                    <a:effectLst>
                      <a:outerShdw blurRad="38100" dist="38100" dir="2700000" algn="tl">
                        <a:srgbClr val="000000"/>
                      </a:outerShdw>
                    </a:effectLst>
                  </a:rPr>
                  <a:t>Advancing Excellence in Health Care</a:t>
                </a:r>
              </a:p>
            </p:txBody>
          </p:sp>
          <p:pic>
            <p:nvPicPr>
              <p:cNvPr id="2063" name="Picture 71" descr="AHRQ Logo_Lg_blu_June 19 Test"/>
              <p:cNvPicPr>
                <a:picLocks noChangeAspect="1" noChangeArrowheads="1"/>
              </p:cNvPicPr>
              <p:nvPr userDrawn="1"/>
            </p:nvPicPr>
            <p:blipFill>
              <a:blip r:embed="rId18"/>
              <a:srcRect/>
              <a:stretch>
                <a:fillRect/>
              </a:stretch>
            </p:blipFill>
            <p:spPr bwMode="auto">
              <a:xfrm>
                <a:off x="8" y="64"/>
                <a:ext cx="837" cy="343"/>
              </a:xfrm>
              <a:prstGeom prst="rect">
                <a:avLst/>
              </a:prstGeom>
              <a:noFill/>
              <a:ln w="9525">
                <a:noFill/>
                <a:miter lim="800000"/>
                <a:headEnd/>
                <a:tailEnd/>
              </a:ln>
            </p:spPr>
          </p:pic>
        </p:grpSp>
      </p:grpSp>
      <p:pic>
        <p:nvPicPr>
          <p:cNvPr id="2059" name="Picture 72" descr="HCUP LOGO_blu"/>
          <p:cNvPicPr>
            <a:picLocks noChangeAspect="1" noChangeArrowheads="1"/>
          </p:cNvPicPr>
          <p:nvPr userDrawn="1"/>
        </p:nvPicPr>
        <p:blipFill>
          <a:blip r:embed="rId16"/>
          <a:srcRect/>
          <a:stretch>
            <a:fillRect/>
          </a:stretch>
        </p:blipFill>
        <p:spPr bwMode="auto">
          <a:xfrm>
            <a:off x="7721600" y="85725"/>
            <a:ext cx="1295400" cy="1141413"/>
          </a:xfrm>
          <a:prstGeom prst="rect">
            <a:avLst/>
          </a:prstGeom>
          <a:solidFill>
            <a:schemeClr val="bg2"/>
          </a:solidFill>
          <a:ln w="9525">
            <a:noFill/>
            <a:miter lim="800000"/>
            <a:headEnd/>
            <a:tailEnd/>
          </a:ln>
        </p:spPr>
      </p:pic>
    </p:spTree>
  </p:cSld>
  <p:clrMap bg1="dk2" tx1="lt1" bg2="dk1" tx2="lt2" accent1="accent1" accent2="accent2" accent3="accent3" accent4="accent4" accent5="accent5" accent6="accent6" hlink="hlink" folHlink="folHlink"/>
  <p:sldLayoutIdLst>
    <p:sldLayoutId id="2147484442" r:id="rId1"/>
    <p:sldLayoutId id="2147484404" r:id="rId2"/>
    <p:sldLayoutId id="2147484403" r:id="rId3"/>
    <p:sldLayoutId id="2147484402" r:id="rId4"/>
    <p:sldLayoutId id="2147484401" r:id="rId5"/>
    <p:sldLayoutId id="2147484400" r:id="rId6"/>
    <p:sldLayoutId id="2147484399" r:id="rId7"/>
    <p:sldLayoutId id="2147484398" r:id="rId8"/>
    <p:sldLayoutId id="2147484397" r:id="rId9"/>
    <p:sldLayoutId id="2147484396" r:id="rId10"/>
    <p:sldLayoutId id="2147484395" r:id="rId11"/>
    <p:sldLayoutId id="2147484394" r:id="rId12"/>
    <p:sldLayoutId id="2147484393" r:id="rId13"/>
  </p:sldLayoutIdLst>
  <p:transition spd="med" advClick="0">
    <p:fade/>
  </p:transition>
  <p:timing>
    <p:tnLst>
      <p:par>
        <p:cTn id="1" dur="indefinite" restart="never" nodeType="tmRoot"/>
      </p:par>
    </p:tnLst>
  </p:timing>
  <p:hf hdr="0" ftr="0" dt="0"/>
  <p:txStyles>
    <p:titleStyle>
      <a:lvl1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mj-lt"/>
          <a:ea typeface="+mj-ea"/>
          <a:cs typeface="+mj-cs"/>
        </a:defRPr>
      </a:lvl1pPr>
      <a:lvl2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2pPr>
      <a:lvl3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3pPr>
      <a:lvl4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4pPr>
      <a:lvl5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5pPr>
      <a:lvl6pPr marL="4572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6pPr>
      <a:lvl7pPr marL="9144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7pPr>
      <a:lvl8pPr marL="13716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8pPr>
      <a:lvl9pPr marL="18288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9pPr>
    </p:titleStyle>
    <p:bodyStyle>
      <a:lvl1pPr marL="465138" indent="-465138" algn="l" rtl="0" eaLnBrk="0" fontAlgn="base" hangingPunct="0">
        <a:lnSpc>
          <a:spcPct val="90000"/>
        </a:lnSpc>
        <a:spcBef>
          <a:spcPct val="30000"/>
        </a:spcBef>
        <a:spcAft>
          <a:spcPct val="0"/>
        </a:spcAft>
        <a:buClr>
          <a:schemeClr val="tx2"/>
        </a:buClr>
        <a:buSzPct val="95000"/>
        <a:buFont typeface="Wingdings" charset="2"/>
        <a:buChar char="n"/>
        <a:defRPr sz="2800">
          <a:solidFill>
            <a:srgbClr val="FFFFFF"/>
          </a:solidFill>
          <a:effectLst>
            <a:outerShdw blurRad="38100" dist="38100" dir="2700000" algn="tl">
              <a:srgbClr val="000000"/>
            </a:outerShdw>
          </a:effectLst>
          <a:latin typeface="+mn-lt"/>
          <a:ea typeface="+mn-ea"/>
          <a:cs typeface="+mn-cs"/>
        </a:defRPr>
      </a:lvl1pPr>
      <a:lvl2pPr marL="976313" indent="-396875" algn="l" rtl="0" eaLnBrk="0" fontAlgn="base" hangingPunct="0">
        <a:lnSpc>
          <a:spcPct val="90000"/>
        </a:lnSpc>
        <a:spcBef>
          <a:spcPct val="30000"/>
        </a:spcBef>
        <a:spcAft>
          <a:spcPct val="0"/>
        </a:spcAft>
        <a:buClr>
          <a:schemeClr val="tx2"/>
        </a:buClr>
        <a:buSzPct val="95000"/>
        <a:buChar char="–"/>
        <a:defRPr sz="2400">
          <a:solidFill>
            <a:srgbClr val="FFFFFF"/>
          </a:solidFill>
          <a:effectLst>
            <a:outerShdw blurRad="38100" dist="38100" dir="2700000" algn="tl">
              <a:srgbClr val="000000"/>
            </a:outerShdw>
          </a:effectLst>
          <a:latin typeface="+mn-lt"/>
          <a:ea typeface="ＭＳ Ｐゴシック" charset="-128"/>
        </a:defRPr>
      </a:lvl2pPr>
      <a:lvl3pPr marL="1439863" indent="-349250" algn="l" rtl="0" eaLnBrk="0" fontAlgn="base" hangingPunct="0">
        <a:lnSpc>
          <a:spcPct val="90000"/>
        </a:lnSpc>
        <a:spcBef>
          <a:spcPct val="30000"/>
        </a:spcBef>
        <a:spcAft>
          <a:spcPct val="0"/>
        </a:spcAft>
        <a:buClr>
          <a:schemeClr val="tx2"/>
        </a:buClr>
        <a:buSzPct val="95000"/>
        <a:buFont typeface="Wingdings" charset="2"/>
        <a:buChar char="n"/>
        <a:defRPr sz="2200">
          <a:solidFill>
            <a:srgbClr val="FFFFFF"/>
          </a:solidFill>
          <a:effectLst>
            <a:outerShdw blurRad="38100" dist="38100" dir="2700000" algn="tl">
              <a:srgbClr val="000000"/>
            </a:outerShdw>
          </a:effectLst>
          <a:latin typeface="+mn-lt"/>
          <a:ea typeface="ＭＳ Ｐゴシック" charset="-128"/>
        </a:defRPr>
      </a:lvl3pPr>
      <a:lvl4pPr marL="1782763" indent="-228600" algn="l" rtl="0" eaLnBrk="0" fontAlgn="base" hangingPunct="0">
        <a:lnSpc>
          <a:spcPct val="90000"/>
        </a:lnSpc>
        <a:spcBef>
          <a:spcPct val="30000"/>
        </a:spcBef>
        <a:spcAft>
          <a:spcPct val="0"/>
        </a:spcAft>
        <a:buClr>
          <a:srgbClr val="66FFFF"/>
        </a:buClr>
        <a:buSzPct val="65000"/>
        <a:buFont typeface="Monotype Sorts" charset="2"/>
        <a:buChar char="u"/>
        <a:defRPr sz="2000">
          <a:solidFill>
            <a:srgbClr val="FFFFFF"/>
          </a:solidFill>
          <a:effectLst>
            <a:outerShdw blurRad="38100" dist="38100" dir="2700000" algn="tl">
              <a:srgbClr val="000000"/>
            </a:outerShdw>
          </a:effectLst>
          <a:latin typeface="+mn-lt"/>
          <a:ea typeface="ＭＳ Ｐゴシック" charset="-128"/>
        </a:defRPr>
      </a:lvl4pPr>
      <a:lvl5pPr marL="2125663" indent="-228600" algn="l" rtl="0" eaLnBrk="0" fontAlgn="base" hangingPunct="0">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ea typeface="ＭＳ Ｐゴシック" charset="-128"/>
        </a:defRPr>
      </a:lvl5pPr>
      <a:lvl6pPr marL="25828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6pPr>
      <a:lvl7pPr marL="30400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7pPr>
      <a:lvl8pPr marL="34972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8pPr>
      <a:lvl9pPr marL="39544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reserve="1">
  <p:cSld>
    <p:bg>
      <p:bgPr>
        <a:solidFill>
          <a:schemeClr val="bg1"/>
        </a:solidFill>
        <a:effectLst/>
      </p:bgPr>
    </p:bg>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1"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089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Arial" charset="0"/>
              </a:defRPr>
            </a:lvl1pPr>
          </a:lstStyle>
          <a:p>
            <a:pPr>
              <a:defRPr/>
            </a:pPr>
            <a:endParaRPr lang="en-US"/>
          </a:p>
        </p:txBody>
      </p:sp>
      <p:sp>
        <p:nvSpPr>
          <p:cNvPr id="11089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Arial" charset="0"/>
              </a:defRPr>
            </a:lvl1pPr>
          </a:lstStyle>
          <a:p>
            <a:pPr>
              <a:defRPr/>
            </a:pPr>
            <a:endParaRPr lang="en-US"/>
          </a:p>
        </p:txBody>
      </p:sp>
      <p:sp>
        <p:nvSpPr>
          <p:cNvPr id="11089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FB119A13-EA40-D841-B8DC-FCAC8244FC35}" type="slidenum">
              <a:rPr lang="en-US"/>
              <a:pPr/>
              <a:t>‹#›</a:t>
            </a:fld>
            <a:endParaRPr lang="en-US"/>
          </a:p>
        </p:txBody>
      </p:sp>
      <p:sp>
        <p:nvSpPr>
          <p:cNvPr id="1108999" name="Rectangle 7"/>
          <p:cNvSpPr>
            <a:spLocks noChangeArrowheads="1"/>
          </p:cNvSpPr>
          <p:nvPr/>
        </p:nvSpPr>
        <p:spPr bwMode="auto">
          <a:xfrm>
            <a:off x="609600" y="2819400"/>
            <a:ext cx="7789863" cy="914400"/>
          </a:xfrm>
          <a:prstGeom prst="rect">
            <a:avLst/>
          </a:prstGeom>
          <a:noFill/>
          <a:ln w="12700">
            <a:noFill/>
            <a:miter lim="800000"/>
            <a:headEnd/>
            <a:tailEnd/>
          </a:ln>
          <a:effectLst/>
        </p:spPr>
        <p:txBody>
          <a:bodyPr lIns="90488" tIns="44450" rIns="90488" bIns="44450" anchor="b"/>
          <a:lstStyle/>
          <a:p>
            <a:pPr>
              <a:spcBef>
                <a:spcPct val="0"/>
              </a:spcBef>
              <a:defRPr/>
            </a:pPr>
            <a:r>
              <a:rPr lang="en-US" sz="4400">
                <a:solidFill>
                  <a:schemeClr val="tx2"/>
                </a:solidFill>
              </a:rPr>
              <a:t>Click to edit Master title style and use in 1 or 2 lines</a:t>
            </a:r>
          </a:p>
        </p:txBody>
      </p:sp>
      <p:sp>
        <p:nvSpPr>
          <p:cNvPr id="1109000" name="Rectangle 8"/>
          <p:cNvSpPr>
            <a:spLocks noChangeArrowheads="1"/>
          </p:cNvSpPr>
          <p:nvPr/>
        </p:nvSpPr>
        <p:spPr bwMode="auto">
          <a:xfrm>
            <a:off x="1150938" y="3962400"/>
            <a:ext cx="6435725" cy="2133600"/>
          </a:xfrm>
          <a:prstGeom prst="rect">
            <a:avLst/>
          </a:prstGeom>
          <a:noFill/>
          <a:ln w="12700">
            <a:noFill/>
            <a:miter lim="800000"/>
            <a:headEnd/>
            <a:tailEnd/>
          </a:ln>
          <a:effectLst/>
        </p:spPr>
        <p:txBody>
          <a:bodyPr lIns="90488" tIns="44450" rIns="90488" bIns="44450"/>
          <a:lstStyle/>
          <a:p>
            <a:pPr>
              <a:spcBef>
                <a:spcPct val="20000"/>
              </a:spcBef>
              <a:defRPr/>
            </a:pPr>
            <a:r>
              <a:rPr lang="en-US" sz="3200"/>
              <a:t>Click to edit Master subtitle style and use in 1 or more lines</a:t>
            </a:r>
          </a:p>
        </p:txBody>
      </p:sp>
      <p:grpSp>
        <p:nvGrpSpPr>
          <p:cNvPr id="4107" name="Group 9"/>
          <p:cNvGrpSpPr>
            <a:grpSpLocks/>
          </p:cNvGrpSpPr>
          <p:nvPr/>
        </p:nvGrpSpPr>
        <p:grpSpPr bwMode="auto">
          <a:xfrm>
            <a:off x="0" y="3867150"/>
            <a:ext cx="7986713" cy="19050"/>
            <a:chOff x="0" y="840"/>
            <a:chExt cx="5660" cy="12"/>
          </a:xfrm>
        </p:grpSpPr>
        <p:sp>
          <p:nvSpPr>
            <p:cNvPr id="1109002" name="Line 10"/>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109003" name="Line 11"/>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4098" name="Object 12"/>
          <p:cNvGraphicFramePr>
            <a:graphicFrameLocks noChangeAspect="1"/>
          </p:cNvGraphicFramePr>
          <p:nvPr/>
        </p:nvGraphicFramePr>
        <p:xfrm>
          <a:off x="990600" y="381000"/>
          <a:ext cx="7162800" cy="1695450"/>
        </p:xfrm>
        <a:graphic>
          <a:graphicData uri="http://schemas.openxmlformats.org/presentationml/2006/ole">
            <p:oleObj spid="_x0000_s4098" name="Photo Editor Photo" r:id="rId14" imgW="6400000" imgH="1514686" progId="">
              <p:embed/>
            </p:oleObj>
          </a:graphicData>
        </a:graphic>
      </p:graphicFrame>
    </p:spTree>
  </p:cSld>
  <p:clrMap bg1="lt1" tx1="dk1" bg2="lt2" tx2="dk2" accent1="accent1" accent2="accent2" accent3="accent3" accent4="accent4" accent5="accent5" accent6="accent6" hlink="hlink" folHlink="folHlink"/>
  <p:sldLayoutIdLst>
    <p:sldLayoutId id="2147484415" r:id="rId1"/>
    <p:sldLayoutId id="2147484414" r:id="rId2"/>
    <p:sldLayoutId id="2147484413" r:id="rId3"/>
    <p:sldLayoutId id="2147484412" r:id="rId4"/>
    <p:sldLayoutId id="2147484411" r:id="rId5"/>
    <p:sldLayoutId id="2147484410" r:id="rId6"/>
    <p:sldLayoutId id="2147484409" r:id="rId7"/>
    <p:sldLayoutId id="2147484408" r:id="rId8"/>
    <p:sldLayoutId id="2147484407" r:id="rId9"/>
    <p:sldLayoutId id="2147484406" r:id="rId10"/>
    <p:sldLayoutId id="2147484405"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eaLnBrk="1" fontAlgn="base" hangingPunct="1">
        <a:spcBef>
          <a:spcPct val="0"/>
        </a:spcBef>
        <a:spcAft>
          <a:spcPct val="0"/>
        </a:spcAft>
        <a:defRPr sz="4400">
          <a:solidFill>
            <a:schemeClr val="tx2"/>
          </a:solidFill>
          <a:latin typeface="Arial" charset="0"/>
        </a:defRPr>
      </a:lvl6pPr>
      <a:lvl7pPr marL="914400" algn="ctr" rtl="0" eaLnBrk="1" fontAlgn="base" hangingPunct="1">
        <a:spcBef>
          <a:spcPct val="0"/>
        </a:spcBef>
        <a:spcAft>
          <a:spcPct val="0"/>
        </a:spcAft>
        <a:defRPr sz="4400">
          <a:solidFill>
            <a:schemeClr val="tx2"/>
          </a:solidFill>
          <a:latin typeface="Arial" charset="0"/>
        </a:defRPr>
      </a:lvl7pPr>
      <a:lvl8pPr marL="1371600" algn="ctr" rtl="0" eaLnBrk="1" fontAlgn="base" hangingPunct="1">
        <a:spcBef>
          <a:spcPct val="0"/>
        </a:spcBef>
        <a:spcAft>
          <a:spcPct val="0"/>
        </a:spcAft>
        <a:defRPr sz="4400">
          <a:solidFill>
            <a:schemeClr val="tx2"/>
          </a:solidFill>
          <a:latin typeface="Arial" charset="0"/>
        </a:defRPr>
      </a:lvl8pPr>
      <a:lvl9pPr marL="1828800" algn="ctr" rtl="0" eaLnBrk="1" fontAlgn="base" hangingPunct="1">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reserve="1">
  <p:cSld>
    <p:bg>
      <p:bgPr>
        <a:gradFill rotWithShape="0">
          <a:gsLst>
            <a:gs pos="0">
              <a:srgbClr val="0000A8"/>
            </a:gs>
            <a:gs pos="100000">
              <a:srgbClr val="1B8DFF"/>
            </a:gs>
          </a:gsLst>
          <a:lin ang="5400000" scaled="1"/>
        </a:gradFill>
        <a:effectLst/>
      </p:bgPr>
    </p:bg>
    <p:spTree>
      <p:nvGrpSpPr>
        <p:cNvPr id="1" name=""/>
        <p:cNvGrpSpPr/>
        <p:nvPr/>
      </p:nvGrpSpPr>
      <p:grpSpPr>
        <a:xfrm>
          <a:off x="0" y="0"/>
          <a:ext cx="0" cy="0"/>
          <a:chOff x="0" y="0"/>
          <a:chExt cx="0" cy="0"/>
        </a:xfrm>
      </p:grpSpPr>
      <p:sp>
        <p:nvSpPr>
          <p:cNvPr id="122913" name="Rectangle 33"/>
          <p:cNvSpPr>
            <a:spLocks noGrp="1" noChangeArrowheads="1"/>
          </p:cNvSpPr>
          <p:nvPr>
            <p:ph type="title"/>
          </p:nvPr>
        </p:nvSpPr>
        <p:spPr bwMode="auto">
          <a:xfrm>
            <a:off x="1455738" y="457200"/>
            <a:ext cx="6088062" cy="768350"/>
          </a:xfrm>
          <a:prstGeom prst="rect">
            <a:avLst/>
          </a:prstGeom>
          <a:noFill/>
          <a:ln w="12700">
            <a:noFill/>
            <a:miter lim="800000"/>
            <a:headEnd/>
            <a:tailEnd/>
          </a:ln>
          <a:effectLst/>
        </p:spPr>
        <p:txBody>
          <a:bodyPr vert="horz" wrap="square" lIns="90488" tIns="44450" rIns="90488" bIns="44450" numCol="1" anchor="b" anchorCtr="0" compatLnSpc="1">
            <a:prstTxWarp prst="textNoShape">
              <a:avLst/>
            </a:prstTxWarp>
          </a:bodyPr>
          <a:lstStyle/>
          <a:p>
            <a:pPr lvl="0"/>
            <a:r>
              <a:rPr lang="en-US" smtClean="0"/>
              <a:t>Click to edit Master title style</a:t>
            </a:r>
          </a:p>
        </p:txBody>
      </p:sp>
      <p:sp>
        <p:nvSpPr>
          <p:cNvPr id="122914" name="Rectangle 34"/>
          <p:cNvSpPr>
            <a:spLocks noGrp="1" noChangeArrowheads="1"/>
          </p:cNvSpPr>
          <p:nvPr>
            <p:ph type="body" idx="1"/>
          </p:nvPr>
        </p:nvSpPr>
        <p:spPr bwMode="auto">
          <a:xfrm>
            <a:off x="609600" y="1676400"/>
            <a:ext cx="7993063" cy="2895600"/>
          </a:xfrm>
          <a:prstGeom prst="rect">
            <a:avLst/>
          </a:prstGeom>
          <a:noFill/>
          <a:ln w="12700">
            <a:noFill/>
            <a:miter lim="800000"/>
            <a:headEnd/>
            <a:tailEnd/>
          </a:ln>
          <a:effectLst/>
        </p:spPr>
        <p:txBody>
          <a:bodyPr vert="horz" wrap="square" lIns="90488" tIns="44450" rIns="90488" bIns="4445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22921" name="Rectangle 41"/>
          <p:cNvSpPr>
            <a:spLocks noGrp="1" noChangeArrowheads="1"/>
          </p:cNvSpPr>
          <p:nvPr>
            <p:ph type="sldNum" sz="quarter" idx="4"/>
          </p:nvPr>
        </p:nvSpPr>
        <p:spPr bwMode="auto">
          <a:xfrm>
            <a:off x="304800" y="6400800"/>
            <a:ext cx="574675" cy="2286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spcBef>
                <a:spcPct val="0"/>
              </a:spcBef>
              <a:defRPr sz="1200"/>
            </a:lvl1pPr>
          </a:lstStyle>
          <a:p>
            <a:fld id="{CA9664AC-580A-7347-A367-1170BB481D5E}" type="slidenum">
              <a:rPr lang="en-US"/>
              <a:pPr/>
              <a:t>‹#›</a:t>
            </a:fld>
            <a:endParaRPr lang="en-US"/>
          </a:p>
        </p:txBody>
      </p:sp>
      <p:grpSp>
        <p:nvGrpSpPr>
          <p:cNvPr id="5127" name="Group 43"/>
          <p:cNvGrpSpPr>
            <a:grpSpLocks/>
          </p:cNvGrpSpPr>
          <p:nvPr/>
        </p:nvGrpSpPr>
        <p:grpSpPr bwMode="auto">
          <a:xfrm>
            <a:off x="0" y="1277938"/>
            <a:ext cx="9144000" cy="74612"/>
            <a:chOff x="0" y="840"/>
            <a:chExt cx="5660" cy="12"/>
          </a:xfrm>
        </p:grpSpPr>
        <p:sp>
          <p:nvSpPr>
            <p:cNvPr id="122924" name="Line 44"/>
            <p:cNvSpPr>
              <a:spLocks noChangeShapeType="1"/>
            </p:cNvSpPr>
            <p:nvPr/>
          </p:nvSpPr>
          <p:spPr bwMode="auto">
            <a:xfrm>
              <a:off x="4" y="852"/>
              <a:ext cx="5656" cy="0"/>
            </a:xfrm>
            <a:prstGeom prst="line">
              <a:avLst/>
            </a:prstGeom>
            <a:noFill/>
            <a:ln w="50800">
              <a:solidFill>
                <a:srgbClr val="001760"/>
              </a:solidFill>
              <a:round/>
              <a:headEnd/>
              <a:tailEnd/>
            </a:ln>
            <a:effectLst/>
          </p:spPr>
          <p:txBody>
            <a:bodyPr wrap="none" anchor="ctr"/>
            <a:lstStyle/>
            <a:p>
              <a:pPr>
                <a:defRPr/>
              </a:pPr>
              <a:endParaRPr lang="en-US"/>
            </a:p>
          </p:txBody>
        </p:sp>
        <p:sp>
          <p:nvSpPr>
            <p:cNvPr id="122925" name="Line 45"/>
            <p:cNvSpPr>
              <a:spLocks noChangeShapeType="1"/>
            </p:cNvSpPr>
            <p:nvPr/>
          </p:nvSpPr>
          <p:spPr bwMode="auto">
            <a:xfrm>
              <a:off x="0" y="840"/>
              <a:ext cx="5656" cy="0"/>
            </a:xfrm>
            <a:prstGeom prst="line">
              <a:avLst/>
            </a:prstGeom>
            <a:noFill/>
            <a:ln w="50800">
              <a:solidFill>
                <a:srgbClr val="99CCFF"/>
              </a:solidFill>
              <a:round/>
              <a:headEnd/>
              <a:tailEnd/>
            </a:ln>
            <a:effectLst/>
          </p:spPr>
          <p:txBody>
            <a:bodyPr wrap="none" anchor="ctr"/>
            <a:lstStyle/>
            <a:p>
              <a:pPr>
                <a:defRPr/>
              </a:pPr>
              <a:endParaRPr lang="en-US"/>
            </a:p>
          </p:txBody>
        </p:sp>
      </p:grpSp>
      <p:pic>
        <p:nvPicPr>
          <p:cNvPr id="5128" name="Picture 72" descr="HCUP LOGO_blu"/>
          <p:cNvPicPr>
            <a:picLocks noChangeAspect="1" noChangeArrowheads="1"/>
          </p:cNvPicPr>
          <p:nvPr/>
        </p:nvPicPr>
        <p:blipFill>
          <a:blip r:embed="rId20"/>
          <a:srcRect/>
          <a:stretch>
            <a:fillRect/>
          </a:stretch>
        </p:blipFill>
        <p:spPr bwMode="auto">
          <a:xfrm>
            <a:off x="7721600" y="85725"/>
            <a:ext cx="1295400" cy="1141413"/>
          </a:xfrm>
          <a:prstGeom prst="rect">
            <a:avLst/>
          </a:prstGeom>
          <a:solidFill>
            <a:schemeClr val="bg2"/>
          </a:solidFill>
          <a:ln w="9525">
            <a:noFill/>
            <a:miter lim="800000"/>
            <a:headEnd/>
            <a:tailEnd/>
          </a:ln>
        </p:spPr>
      </p:pic>
      <p:graphicFrame>
        <p:nvGraphicFramePr>
          <p:cNvPr id="5122" name="Object 14"/>
          <p:cNvGraphicFramePr>
            <a:graphicFrameLocks noChangeAspect="1"/>
          </p:cNvGraphicFramePr>
          <p:nvPr/>
        </p:nvGraphicFramePr>
        <p:xfrm>
          <a:off x="142875" y="317500"/>
          <a:ext cx="1428750" cy="671513"/>
        </p:xfrm>
        <a:graphic>
          <a:graphicData uri="http://schemas.openxmlformats.org/presentationml/2006/ole">
            <p:oleObj spid="_x0000_s5122" name="Photo Editor Photo" r:id="rId21" imgW="3486637" imgH="1638529" progId="">
              <p:embed/>
            </p:oleObj>
          </a:graphicData>
        </a:graphic>
      </p:graphicFrame>
    </p:spTree>
  </p:cSld>
  <p:clrMap bg1="dk2" tx1="lt1" bg2="dk1" tx2="lt2" accent1="accent1" accent2="accent2" accent3="accent3" accent4="accent4" accent5="accent5" accent6="accent6" hlink="hlink" folHlink="folHlink"/>
  <p:sldLayoutIdLst>
    <p:sldLayoutId id="2147484443" r:id="rId1"/>
    <p:sldLayoutId id="2147484430" r:id="rId2"/>
    <p:sldLayoutId id="2147484429" r:id="rId3"/>
    <p:sldLayoutId id="2147484428" r:id="rId4"/>
    <p:sldLayoutId id="2147484427" r:id="rId5"/>
    <p:sldLayoutId id="2147484426" r:id="rId6"/>
    <p:sldLayoutId id="2147484425" r:id="rId7"/>
    <p:sldLayoutId id="2147484424" r:id="rId8"/>
    <p:sldLayoutId id="2147484423" r:id="rId9"/>
    <p:sldLayoutId id="2147484422" r:id="rId10"/>
    <p:sldLayoutId id="2147484421" r:id="rId11"/>
    <p:sldLayoutId id="2147484420" r:id="rId12"/>
    <p:sldLayoutId id="2147484419" r:id="rId13"/>
    <p:sldLayoutId id="2147484444" r:id="rId14"/>
    <p:sldLayoutId id="2147484418" r:id="rId15"/>
    <p:sldLayoutId id="2147484417" r:id="rId16"/>
    <p:sldLayoutId id="2147484416" r:id="rId17"/>
  </p:sldLayoutIdLst>
  <p:transition spd="med" advClick="0">
    <p:fade/>
  </p:transition>
  <p:timing>
    <p:tnLst>
      <p:par>
        <p:cTn id="1" dur="indefinite" restart="never" nodeType="tmRoot"/>
      </p:par>
    </p:tnLst>
  </p:timing>
  <p:hf hdr="0" ftr="0" dt="0"/>
  <p:txStyles>
    <p:titleStyle>
      <a:lvl1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mj-lt"/>
          <a:ea typeface="+mj-ea"/>
          <a:cs typeface="+mj-cs"/>
        </a:defRPr>
      </a:lvl1pPr>
      <a:lvl2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2pPr>
      <a:lvl3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3pPr>
      <a:lvl4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4pPr>
      <a:lvl5pPr algn="ctr" rtl="0" eaLnBrk="0" fontAlgn="base" hangingPunct="0">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5pPr>
      <a:lvl6pPr marL="4572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6pPr>
      <a:lvl7pPr marL="9144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7pPr>
      <a:lvl8pPr marL="13716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8pPr>
      <a:lvl9pPr marL="1828800" algn="ctr" rtl="0" eaLnBrk="1" fontAlgn="base" hangingPunct="1">
        <a:lnSpc>
          <a:spcPct val="90000"/>
        </a:lnSpc>
        <a:spcBef>
          <a:spcPct val="0"/>
        </a:spcBef>
        <a:spcAft>
          <a:spcPct val="0"/>
        </a:spcAft>
        <a:defRPr sz="3600" b="1" i="1">
          <a:solidFill>
            <a:schemeClr val="tx2"/>
          </a:solidFill>
          <a:effectLst>
            <a:outerShdw blurRad="38100" dist="38100" dir="2700000" algn="tl">
              <a:srgbClr val="000000"/>
            </a:outerShdw>
          </a:effectLst>
          <a:latin typeface="Arial" charset="0"/>
        </a:defRPr>
      </a:lvl9pPr>
    </p:titleStyle>
    <p:bodyStyle>
      <a:lvl1pPr marL="465138" indent="-465138" algn="l" rtl="0" eaLnBrk="0" fontAlgn="base" hangingPunct="0">
        <a:lnSpc>
          <a:spcPct val="90000"/>
        </a:lnSpc>
        <a:spcBef>
          <a:spcPct val="30000"/>
        </a:spcBef>
        <a:spcAft>
          <a:spcPct val="0"/>
        </a:spcAft>
        <a:buClr>
          <a:schemeClr val="tx2"/>
        </a:buClr>
        <a:buSzPct val="95000"/>
        <a:buFont typeface="Wingdings" charset="2"/>
        <a:buChar char="n"/>
        <a:defRPr sz="2800">
          <a:solidFill>
            <a:srgbClr val="FFFFFF"/>
          </a:solidFill>
          <a:effectLst>
            <a:outerShdw blurRad="38100" dist="38100" dir="2700000" algn="tl">
              <a:srgbClr val="000000"/>
            </a:outerShdw>
          </a:effectLst>
          <a:latin typeface="+mn-lt"/>
          <a:ea typeface="+mn-ea"/>
          <a:cs typeface="+mn-cs"/>
        </a:defRPr>
      </a:lvl1pPr>
      <a:lvl2pPr marL="976313" indent="-396875" algn="l" rtl="0" eaLnBrk="0" fontAlgn="base" hangingPunct="0">
        <a:lnSpc>
          <a:spcPct val="90000"/>
        </a:lnSpc>
        <a:spcBef>
          <a:spcPct val="30000"/>
        </a:spcBef>
        <a:spcAft>
          <a:spcPct val="0"/>
        </a:spcAft>
        <a:buClr>
          <a:schemeClr val="tx2"/>
        </a:buClr>
        <a:buSzPct val="95000"/>
        <a:buChar char="–"/>
        <a:defRPr sz="2400">
          <a:solidFill>
            <a:srgbClr val="FFFFFF"/>
          </a:solidFill>
          <a:effectLst>
            <a:outerShdw blurRad="38100" dist="38100" dir="2700000" algn="tl">
              <a:srgbClr val="000000"/>
            </a:outerShdw>
          </a:effectLst>
          <a:latin typeface="+mn-lt"/>
          <a:ea typeface="ＭＳ Ｐゴシック" charset="-128"/>
        </a:defRPr>
      </a:lvl2pPr>
      <a:lvl3pPr marL="1439863" indent="-349250" algn="l" rtl="0" eaLnBrk="0" fontAlgn="base" hangingPunct="0">
        <a:lnSpc>
          <a:spcPct val="90000"/>
        </a:lnSpc>
        <a:spcBef>
          <a:spcPct val="30000"/>
        </a:spcBef>
        <a:spcAft>
          <a:spcPct val="0"/>
        </a:spcAft>
        <a:buClr>
          <a:schemeClr val="tx2"/>
        </a:buClr>
        <a:buSzPct val="95000"/>
        <a:buFont typeface="Wingdings" charset="2"/>
        <a:buChar char="n"/>
        <a:defRPr sz="2200">
          <a:solidFill>
            <a:srgbClr val="FFFFFF"/>
          </a:solidFill>
          <a:effectLst>
            <a:outerShdw blurRad="38100" dist="38100" dir="2700000" algn="tl">
              <a:srgbClr val="000000"/>
            </a:outerShdw>
          </a:effectLst>
          <a:latin typeface="+mn-lt"/>
          <a:ea typeface="ＭＳ Ｐゴシック" charset="-128"/>
        </a:defRPr>
      </a:lvl3pPr>
      <a:lvl4pPr marL="1782763" indent="-228600" algn="l" rtl="0" eaLnBrk="0" fontAlgn="base" hangingPunct="0">
        <a:lnSpc>
          <a:spcPct val="90000"/>
        </a:lnSpc>
        <a:spcBef>
          <a:spcPct val="30000"/>
        </a:spcBef>
        <a:spcAft>
          <a:spcPct val="0"/>
        </a:spcAft>
        <a:buClr>
          <a:srgbClr val="66FFFF"/>
        </a:buClr>
        <a:buSzPct val="65000"/>
        <a:buFont typeface="Monotype Sorts" charset="2"/>
        <a:buChar char="u"/>
        <a:defRPr sz="2000">
          <a:solidFill>
            <a:srgbClr val="FFFFFF"/>
          </a:solidFill>
          <a:effectLst>
            <a:outerShdw blurRad="38100" dist="38100" dir="2700000" algn="tl">
              <a:srgbClr val="000000"/>
            </a:outerShdw>
          </a:effectLst>
          <a:latin typeface="+mn-lt"/>
          <a:ea typeface="ＭＳ Ｐゴシック" charset="-128"/>
        </a:defRPr>
      </a:lvl4pPr>
      <a:lvl5pPr marL="2125663" indent="-228600" algn="l" rtl="0" eaLnBrk="0" fontAlgn="base" hangingPunct="0">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ea typeface="ＭＳ Ｐゴシック" charset="-128"/>
        </a:defRPr>
      </a:lvl5pPr>
      <a:lvl6pPr marL="25828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6pPr>
      <a:lvl7pPr marL="30400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7pPr>
      <a:lvl8pPr marL="34972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8pPr>
      <a:lvl9pPr marL="3954463" indent="-228600" algn="l" rtl="0" eaLnBrk="1" fontAlgn="base" hangingPunct="1">
        <a:lnSpc>
          <a:spcPct val="90000"/>
        </a:lnSpc>
        <a:spcBef>
          <a:spcPct val="30000"/>
        </a:spcBef>
        <a:spcAft>
          <a:spcPct val="0"/>
        </a:spcAft>
        <a:buClr>
          <a:schemeClr val="tx1"/>
        </a:buClr>
        <a:buSzPct val="100000"/>
        <a:buChar char="–"/>
        <a:defRPr sz="2000">
          <a:solidFill>
            <a:srgbClr val="FFFFFF"/>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reserve="1">
  <p:cSld>
    <p:bg>
      <p:bgPr>
        <a:solidFill>
          <a:schemeClr val="bg1"/>
        </a:solidFill>
        <a:effectLst/>
      </p:bgPr>
    </p:bg>
    <p:spTree>
      <p:nvGrpSpPr>
        <p:cNvPr id="1" name=""/>
        <p:cNvGrpSpPr/>
        <p:nvPr/>
      </p:nvGrpSpPr>
      <p:grpSpPr>
        <a:xfrm>
          <a:off x="0" y="0"/>
          <a:ext cx="0" cy="0"/>
          <a:chOff x="0" y="0"/>
          <a:chExt cx="0" cy="0"/>
        </a:xfrm>
      </p:grpSpPr>
      <p:sp>
        <p:nvSpPr>
          <p:cNvPr id="819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0899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Arial" charset="0"/>
              </a:defRPr>
            </a:lvl1pPr>
          </a:lstStyle>
          <a:p>
            <a:pPr>
              <a:defRPr/>
            </a:pPr>
            <a:endParaRPr lang="en-US"/>
          </a:p>
        </p:txBody>
      </p:sp>
      <p:sp>
        <p:nvSpPr>
          <p:cNvPr id="110899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Arial" charset="0"/>
              </a:defRPr>
            </a:lvl1pPr>
          </a:lstStyle>
          <a:p>
            <a:pPr>
              <a:defRPr/>
            </a:pPr>
            <a:endParaRPr lang="en-US"/>
          </a:p>
        </p:txBody>
      </p:sp>
      <p:sp>
        <p:nvSpPr>
          <p:cNvPr id="110899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7D33BB7-0108-BA4C-8070-8A8E56856D0B}" type="slidenum">
              <a:rPr lang="en-US"/>
              <a:pPr/>
              <a:t>‹#›</a:t>
            </a:fld>
            <a:endParaRPr lang="en-US"/>
          </a:p>
        </p:txBody>
      </p:sp>
      <p:sp>
        <p:nvSpPr>
          <p:cNvPr id="1108999" name="Rectangle 7"/>
          <p:cNvSpPr>
            <a:spLocks noChangeArrowheads="1"/>
          </p:cNvSpPr>
          <p:nvPr/>
        </p:nvSpPr>
        <p:spPr bwMode="auto">
          <a:xfrm>
            <a:off x="609600" y="2819400"/>
            <a:ext cx="7789863" cy="914400"/>
          </a:xfrm>
          <a:prstGeom prst="rect">
            <a:avLst/>
          </a:prstGeom>
          <a:noFill/>
          <a:ln w="12700">
            <a:noFill/>
            <a:miter lim="800000"/>
            <a:headEnd/>
            <a:tailEnd/>
          </a:ln>
          <a:effectLst/>
        </p:spPr>
        <p:txBody>
          <a:bodyPr lIns="90488" tIns="44450" rIns="90488" bIns="44450" anchor="b"/>
          <a:lstStyle/>
          <a:p>
            <a:pPr>
              <a:spcBef>
                <a:spcPct val="0"/>
              </a:spcBef>
              <a:defRPr/>
            </a:pPr>
            <a:r>
              <a:rPr lang="en-US" sz="4400">
                <a:solidFill>
                  <a:schemeClr val="tx2"/>
                </a:solidFill>
              </a:rPr>
              <a:t>Click to edit Master title style and use in 1 or 2 lines</a:t>
            </a:r>
          </a:p>
        </p:txBody>
      </p:sp>
      <p:sp>
        <p:nvSpPr>
          <p:cNvPr id="1109000" name="Rectangle 8"/>
          <p:cNvSpPr>
            <a:spLocks noChangeArrowheads="1"/>
          </p:cNvSpPr>
          <p:nvPr/>
        </p:nvSpPr>
        <p:spPr bwMode="auto">
          <a:xfrm>
            <a:off x="1150938" y="3962400"/>
            <a:ext cx="6435725" cy="2133600"/>
          </a:xfrm>
          <a:prstGeom prst="rect">
            <a:avLst/>
          </a:prstGeom>
          <a:noFill/>
          <a:ln w="12700">
            <a:noFill/>
            <a:miter lim="800000"/>
            <a:headEnd/>
            <a:tailEnd/>
          </a:ln>
          <a:effectLst/>
        </p:spPr>
        <p:txBody>
          <a:bodyPr lIns="90488" tIns="44450" rIns="90488" bIns="44450"/>
          <a:lstStyle/>
          <a:p>
            <a:pPr>
              <a:spcBef>
                <a:spcPct val="20000"/>
              </a:spcBef>
              <a:defRPr/>
            </a:pPr>
            <a:r>
              <a:rPr lang="en-US" sz="3200"/>
              <a:t>Click to edit Master subtitle style and use in 1 or more lines</a:t>
            </a:r>
          </a:p>
        </p:txBody>
      </p:sp>
      <p:grpSp>
        <p:nvGrpSpPr>
          <p:cNvPr id="8203" name="Group 9"/>
          <p:cNvGrpSpPr>
            <a:grpSpLocks/>
          </p:cNvGrpSpPr>
          <p:nvPr/>
        </p:nvGrpSpPr>
        <p:grpSpPr bwMode="auto">
          <a:xfrm>
            <a:off x="0" y="3867150"/>
            <a:ext cx="7986713" cy="19050"/>
            <a:chOff x="0" y="840"/>
            <a:chExt cx="5660" cy="12"/>
          </a:xfrm>
        </p:grpSpPr>
        <p:sp>
          <p:nvSpPr>
            <p:cNvPr id="1109002" name="Line 10"/>
            <p:cNvSpPr>
              <a:spLocks noChangeShapeType="1"/>
            </p:cNvSpPr>
            <p:nvPr/>
          </p:nvSpPr>
          <p:spPr bwMode="auto">
            <a:xfrm>
              <a:off x="5" y="852"/>
              <a:ext cx="5655" cy="0"/>
            </a:xfrm>
            <a:prstGeom prst="line">
              <a:avLst/>
            </a:prstGeom>
            <a:noFill/>
            <a:ln w="50800">
              <a:solidFill>
                <a:srgbClr val="001760"/>
              </a:solidFill>
              <a:round/>
              <a:headEnd/>
              <a:tailEnd/>
            </a:ln>
            <a:effectLst/>
          </p:spPr>
          <p:txBody>
            <a:bodyPr wrap="none" anchor="ctr"/>
            <a:lstStyle/>
            <a:p>
              <a:pPr>
                <a:defRPr/>
              </a:pPr>
              <a:endParaRPr lang="en-US"/>
            </a:p>
          </p:txBody>
        </p:sp>
        <p:sp>
          <p:nvSpPr>
            <p:cNvPr id="1109003" name="Line 11"/>
            <p:cNvSpPr>
              <a:spLocks noChangeShapeType="1"/>
            </p:cNvSpPr>
            <p:nvPr/>
          </p:nvSpPr>
          <p:spPr bwMode="auto">
            <a:xfrm>
              <a:off x="0" y="840"/>
              <a:ext cx="5655" cy="0"/>
            </a:xfrm>
            <a:prstGeom prst="line">
              <a:avLst/>
            </a:prstGeom>
            <a:noFill/>
            <a:ln w="50800">
              <a:solidFill>
                <a:srgbClr val="99CCFF"/>
              </a:solidFill>
              <a:round/>
              <a:headEnd/>
              <a:tailEnd/>
            </a:ln>
            <a:effectLst/>
          </p:spPr>
          <p:txBody>
            <a:bodyPr wrap="none" anchor="ctr"/>
            <a:lstStyle/>
            <a:p>
              <a:pPr>
                <a:defRPr/>
              </a:pPr>
              <a:endParaRPr lang="en-US"/>
            </a:p>
          </p:txBody>
        </p:sp>
      </p:grpSp>
      <p:graphicFrame>
        <p:nvGraphicFramePr>
          <p:cNvPr id="8194" name="Object 12"/>
          <p:cNvGraphicFramePr>
            <a:graphicFrameLocks noChangeAspect="1"/>
          </p:cNvGraphicFramePr>
          <p:nvPr/>
        </p:nvGraphicFramePr>
        <p:xfrm>
          <a:off x="990600" y="381000"/>
          <a:ext cx="7162800" cy="1695450"/>
        </p:xfrm>
        <a:graphic>
          <a:graphicData uri="http://schemas.openxmlformats.org/presentationml/2006/ole">
            <p:oleObj spid="_x0000_s8194" name="Photo Editor Photo" r:id="rId14" imgW="6400000" imgH="1514686" progId="">
              <p:embed/>
            </p:oleObj>
          </a:graphicData>
        </a:graphic>
      </p:graphicFrame>
    </p:spTree>
  </p:cSld>
  <p:clrMap bg1="lt1" tx1="dk1" bg2="lt2" tx2="dk2" accent1="accent1" accent2="accent2" accent3="accent3" accent4="accent4" accent5="accent5" accent6="accent6" hlink="hlink" folHlink="folHlink"/>
  <p:sldLayoutIdLst>
    <p:sldLayoutId id="2147484441" r:id="rId1"/>
    <p:sldLayoutId id="2147484440" r:id="rId2"/>
    <p:sldLayoutId id="2147484439" r:id="rId3"/>
    <p:sldLayoutId id="2147484438" r:id="rId4"/>
    <p:sldLayoutId id="2147484437" r:id="rId5"/>
    <p:sldLayoutId id="2147484436" r:id="rId6"/>
    <p:sldLayoutId id="2147484435" r:id="rId7"/>
    <p:sldLayoutId id="2147484434" r:id="rId8"/>
    <p:sldLayoutId id="2147484433" r:id="rId9"/>
    <p:sldLayoutId id="2147484432" r:id="rId10"/>
    <p:sldLayoutId id="2147484431" r:id="rId11"/>
  </p:sldLayoutIdLst>
  <p:hf hdr="0" ftr="0" dt="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eaLnBrk="1" fontAlgn="base" hangingPunct="1">
        <a:spcBef>
          <a:spcPct val="0"/>
        </a:spcBef>
        <a:spcAft>
          <a:spcPct val="0"/>
        </a:spcAft>
        <a:defRPr sz="4400">
          <a:solidFill>
            <a:schemeClr val="tx2"/>
          </a:solidFill>
          <a:latin typeface="Arial" charset="0"/>
        </a:defRPr>
      </a:lvl6pPr>
      <a:lvl7pPr marL="914400" algn="ctr" rtl="0" eaLnBrk="1" fontAlgn="base" hangingPunct="1">
        <a:spcBef>
          <a:spcPct val="0"/>
        </a:spcBef>
        <a:spcAft>
          <a:spcPct val="0"/>
        </a:spcAft>
        <a:defRPr sz="4400">
          <a:solidFill>
            <a:schemeClr val="tx2"/>
          </a:solidFill>
          <a:latin typeface="Arial" charset="0"/>
        </a:defRPr>
      </a:lvl7pPr>
      <a:lvl8pPr marL="1371600" algn="ctr" rtl="0" eaLnBrk="1" fontAlgn="base" hangingPunct="1">
        <a:spcBef>
          <a:spcPct val="0"/>
        </a:spcBef>
        <a:spcAft>
          <a:spcPct val="0"/>
        </a:spcAft>
        <a:defRPr sz="4400">
          <a:solidFill>
            <a:schemeClr val="tx2"/>
          </a:solidFill>
          <a:latin typeface="Arial" charset="0"/>
        </a:defRPr>
      </a:lvl8pPr>
      <a:lvl9pPr marL="1828800" algn="ctr" rtl="0" eaLnBrk="1" fontAlgn="base" hangingPunct="1">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eaLnBrk="1" fontAlgn="base" hangingPunct="1">
        <a:spcBef>
          <a:spcPct val="20000"/>
        </a:spcBef>
        <a:spcAft>
          <a:spcPct val="0"/>
        </a:spcAft>
        <a:buChar char="»"/>
        <a:defRPr sz="2000">
          <a:solidFill>
            <a:schemeClr val="tx1"/>
          </a:solidFill>
          <a:latin typeface="+mn-lt"/>
        </a:defRPr>
      </a:lvl6pPr>
      <a:lvl7pPr marL="2971800" indent="-228600" algn="l" rtl="0" eaLnBrk="1" fontAlgn="base" hangingPunct="1">
        <a:spcBef>
          <a:spcPct val="20000"/>
        </a:spcBef>
        <a:spcAft>
          <a:spcPct val="0"/>
        </a:spcAft>
        <a:buChar char="»"/>
        <a:defRPr sz="2000">
          <a:solidFill>
            <a:schemeClr val="tx1"/>
          </a:solidFill>
          <a:latin typeface="+mn-lt"/>
        </a:defRPr>
      </a:lvl7pPr>
      <a:lvl8pPr marL="3429000" indent="-228600" algn="l" rtl="0" eaLnBrk="1" fontAlgn="base" hangingPunct="1">
        <a:spcBef>
          <a:spcPct val="20000"/>
        </a:spcBef>
        <a:spcAft>
          <a:spcPct val="0"/>
        </a:spcAft>
        <a:buChar char="»"/>
        <a:defRPr sz="2000">
          <a:solidFill>
            <a:schemeClr val="tx1"/>
          </a:solidFill>
          <a:latin typeface="+mn-lt"/>
        </a:defRPr>
      </a:lvl8pPr>
      <a:lvl9pPr marL="3886200" indent="-228600" algn="l" rtl="0" eaLnBrk="1" fontAlgn="base" hangingPunct="1">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3" Type="http://schemas.openxmlformats.org/officeDocument/2006/relationships/image" Target="../media/image96.png"/><Relationship Id="rId4" Type="http://schemas.openxmlformats.org/officeDocument/2006/relationships/image" Target="../media/image97.png"/><Relationship Id="rId5" Type="http://schemas.openxmlformats.org/officeDocument/2006/relationships/image" Target="../media/image98.png"/><Relationship Id="rId1" Type="http://schemas.openxmlformats.org/officeDocument/2006/relationships/slideLayout" Target="../slideLayouts/slideLayout39.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01.xml"/><Relationship Id="rId3" Type="http://schemas.openxmlformats.org/officeDocument/2006/relationships/image" Target="../media/image99.jpe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02.xml"/><Relationship Id="rId3" Type="http://schemas.openxmlformats.org/officeDocument/2006/relationships/image" Target="../media/image97.png"/></Relationships>
</file>

<file path=ppt/slides/_rels/slide103.xml.rels><?xml version="1.0" encoding="UTF-8" standalone="yes"?>
<Relationships xmlns="http://schemas.openxmlformats.org/package/2006/relationships"><Relationship Id="rId3" Type="http://schemas.openxmlformats.org/officeDocument/2006/relationships/image" Target="../media/image98.png"/><Relationship Id="rId4" Type="http://schemas.openxmlformats.org/officeDocument/2006/relationships/image" Target="../media/image100.png"/><Relationship Id="rId5" Type="http://schemas.openxmlformats.org/officeDocument/2006/relationships/image" Target="../media/image101.png"/><Relationship Id="rId1" Type="http://schemas.openxmlformats.org/officeDocument/2006/relationships/slideLayout" Target="../slideLayouts/slideLayout41.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3" Type="http://schemas.openxmlformats.org/officeDocument/2006/relationships/image" Target="../media/image102.jpeg"/><Relationship Id="rId4" Type="http://schemas.openxmlformats.org/officeDocument/2006/relationships/image" Target="../media/image103.jpeg"/><Relationship Id="rId1" Type="http://schemas.openxmlformats.org/officeDocument/2006/relationships/slideLayout" Target="../slideLayouts/slideLayout39.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9" Type="http://schemas.openxmlformats.org/officeDocument/2006/relationships/image" Target="../media/image110.png"/><Relationship Id="rId20" Type="http://schemas.openxmlformats.org/officeDocument/2006/relationships/image" Target="../media/image121.jpeg"/><Relationship Id="rId21" Type="http://schemas.openxmlformats.org/officeDocument/2006/relationships/image" Target="../media/image122.png"/><Relationship Id="rId22" Type="http://schemas.openxmlformats.org/officeDocument/2006/relationships/image" Target="../media/image123.jpeg"/><Relationship Id="rId10" Type="http://schemas.openxmlformats.org/officeDocument/2006/relationships/image" Target="../media/image111.png"/><Relationship Id="rId11" Type="http://schemas.openxmlformats.org/officeDocument/2006/relationships/image" Target="../media/image112.png"/><Relationship Id="rId12" Type="http://schemas.openxmlformats.org/officeDocument/2006/relationships/image" Target="../media/image113.png"/><Relationship Id="rId13" Type="http://schemas.openxmlformats.org/officeDocument/2006/relationships/image" Target="../media/image114.png"/><Relationship Id="rId14" Type="http://schemas.openxmlformats.org/officeDocument/2006/relationships/image" Target="../media/image115.jpeg"/><Relationship Id="rId15" Type="http://schemas.openxmlformats.org/officeDocument/2006/relationships/image" Target="../media/image116.png"/><Relationship Id="rId16" Type="http://schemas.openxmlformats.org/officeDocument/2006/relationships/image" Target="../media/image117.png"/><Relationship Id="rId17" Type="http://schemas.openxmlformats.org/officeDocument/2006/relationships/image" Target="../media/image118.png"/><Relationship Id="rId18" Type="http://schemas.openxmlformats.org/officeDocument/2006/relationships/image" Target="../media/image119.jpeg"/><Relationship Id="rId19" Type="http://schemas.openxmlformats.org/officeDocument/2006/relationships/image" Target="../media/image120.png"/><Relationship Id="rId1" Type="http://schemas.openxmlformats.org/officeDocument/2006/relationships/slideLayout" Target="../slideLayouts/slideLayout41.xml"/><Relationship Id="rId2" Type="http://schemas.openxmlformats.org/officeDocument/2006/relationships/notesSlide" Target="../notesSlides/notesSlide105.xml"/><Relationship Id="rId3" Type="http://schemas.openxmlformats.org/officeDocument/2006/relationships/image" Target="../media/image104.png"/><Relationship Id="rId4" Type="http://schemas.openxmlformats.org/officeDocument/2006/relationships/image" Target="../media/image105.jpeg"/><Relationship Id="rId5" Type="http://schemas.openxmlformats.org/officeDocument/2006/relationships/image" Target="../media/image106.png"/><Relationship Id="rId6" Type="http://schemas.openxmlformats.org/officeDocument/2006/relationships/image" Target="../media/image107.png"/><Relationship Id="rId7" Type="http://schemas.openxmlformats.org/officeDocument/2006/relationships/image" Target="../media/image108.png"/><Relationship Id="rId8" Type="http://schemas.openxmlformats.org/officeDocument/2006/relationships/image" Target="../media/image109.png"/></Relationships>
</file>

<file path=ppt/slides/_rels/slide106.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wmf"/><Relationship Id="rId5" Type="http://schemas.openxmlformats.org/officeDocument/2006/relationships/image" Target="../media/image13.jpeg"/><Relationship Id="rId6" Type="http://schemas.openxmlformats.org/officeDocument/2006/relationships/image" Target="../media/image14.png"/><Relationship Id="rId7" Type="http://schemas.openxmlformats.org/officeDocument/2006/relationships/image" Target="../media/image15.png"/><Relationship Id="rId8" Type="http://schemas.openxmlformats.org/officeDocument/2006/relationships/image" Target="../media/image16.png"/><Relationship Id="rId1" Type="http://schemas.openxmlformats.org/officeDocument/2006/relationships/slideLayout" Target="../slideLayouts/slideLayout41.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3" Type="http://schemas.openxmlformats.org/officeDocument/2006/relationships/hyperlink" Target="http://www.hcup-us.ahrq.gov" TargetMode="External"/><Relationship Id="rId4" Type="http://schemas.openxmlformats.org/officeDocument/2006/relationships/image" Target="../media/image124.png"/><Relationship Id="rId1" Type="http://schemas.openxmlformats.org/officeDocument/2006/relationships/slideLayout" Target="../slideLayouts/slideLayout50.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3" Type="http://schemas.openxmlformats.org/officeDocument/2006/relationships/hyperlink" Target="mailto:hcup@ahrq.gov" TargetMode="External"/><Relationship Id="rId4" Type="http://schemas.openxmlformats.org/officeDocument/2006/relationships/image" Target="../media/image13.jpeg"/><Relationship Id="rId1" Type="http://schemas.openxmlformats.org/officeDocument/2006/relationships/slideLayout" Target="../slideLayouts/slideLayout52.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3" Type="http://schemas.openxmlformats.org/officeDocument/2006/relationships/hyperlink" Target="http://www.hcup-us.ahrq.gov/overviewcourse.jsp" TargetMode="External"/><Relationship Id="rId4" Type="http://schemas.openxmlformats.org/officeDocument/2006/relationships/image" Target="../media/image125.png"/><Relationship Id="rId1" Type="http://schemas.openxmlformats.org/officeDocument/2006/relationships/slideLayout" Target="../slideLayouts/slideLayout45.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3" Type="http://schemas.openxmlformats.org/officeDocument/2006/relationships/hyperlink" Target="http://www.hcup-us.ahrq.gov/tech_assist/tutorials.jsp" TargetMode="External"/><Relationship Id="rId4" Type="http://schemas.openxmlformats.org/officeDocument/2006/relationships/image" Target="../media/image126.jpeg"/><Relationship Id="rId1" Type="http://schemas.openxmlformats.org/officeDocument/2006/relationships/slideLayout" Target="../slideLayouts/slideLayout50.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3" Type="http://schemas.openxmlformats.org/officeDocument/2006/relationships/hyperlink" Target="http://www.hcup-us.ahrq.gov/tech_assist/tutorials.jsp" TargetMode="External"/><Relationship Id="rId4" Type="http://schemas.openxmlformats.org/officeDocument/2006/relationships/image" Target="../media/image127.png"/><Relationship Id="rId1" Type="http://schemas.openxmlformats.org/officeDocument/2006/relationships/slideLayout" Target="../slideLayouts/slideLayout47.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12.xml"/><Relationship Id="rId3" Type="http://schemas.openxmlformats.org/officeDocument/2006/relationships/image" Target="../media/image128.jpeg"/></Relationships>
</file>

<file path=ppt/slides/_rels/slide113.xml.rels><?xml version="1.0" encoding="UTF-8" standalone="yes"?>
<Relationships xmlns="http://schemas.openxmlformats.org/package/2006/relationships"><Relationship Id="rId3" Type="http://schemas.openxmlformats.org/officeDocument/2006/relationships/image" Target="../media/image129.jpeg"/><Relationship Id="rId4" Type="http://schemas.openxmlformats.org/officeDocument/2006/relationships/image" Target="../media/image7.jpeg"/><Relationship Id="rId5" Type="http://schemas.openxmlformats.org/officeDocument/2006/relationships/image" Target="../media/image8.jpeg"/><Relationship Id="rId6" Type="http://schemas.openxmlformats.org/officeDocument/2006/relationships/image" Target="../media/image9.jpeg"/><Relationship Id="rId7" Type="http://schemas.openxmlformats.org/officeDocument/2006/relationships/image" Target="../media/image130.jpeg"/><Relationship Id="rId8" Type="http://schemas.openxmlformats.org/officeDocument/2006/relationships/image" Target="../media/image131.png"/><Relationship Id="rId1" Type="http://schemas.openxmlformats.org/officeDocument/2006/relationships/slideLayout" Target="../slideLayouts/slideLayout42.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14.xml"/><Relationship Id="rId3" Type="http://schemas.openxmlformats.org/officeDocument/2006/relationships/image" Target="../media/image132.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4" Type="http://schemas.openxmlformats.org/officeDocument/2006/relationships/oleObject" Target="../embeddings/oleObject10.bin"/><Relationship Id="rId1" Type="http://schemas.openxmlformats.org/officeDocument/2006/relationships/vmlDrawing" Target="../drawings/vmlDrawing9.vml"/><Relationship Id="rId2" Type="http://schemas.openxmlformats.org/officeDocument/2006/relationships/slideLayout" Target="../slideLayouts/slideLayout3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4" Type="http://schemas.openxmlformats.org/officeDocument/2006/relationships/oleObject" Target="../embeddings/oleObject11.bin"/><Relationship Id="rId1" Type="http://schemas.openxmlformats.org/officeDocument/2006/relationships/vmlDrawing" Target="../drawings/vmlDrawing10.vml"/><Relationship Id="rId2" Type="http://schemas.openxmlformats.org/officeDocument/2006/relationships/slideLayout" Target="../slideLayouts/slideLayout4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4" Type="http://schemas.openxmlformats.org/officeDocument/2006/relationships/image" Target="../media/image20.png"/><Relationship Id="rId5" Type="http://schemas.openxmlformats.org/officeDocument/2006/relationships/image" Target="../media/image21.png"/><Relationship Id="rId1" Type="http://schemas.openxmlformats.org/officeDocument/2006/relationships/slideLayout" Target="../slideLayouts/slideLayout3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4" Type="http://schemas.openxmlformats.org/officeDocument/2006/relationships/image" Target="../media/image23.png"/><Relationship Id="rId1" Type="http://schemas.openxmlformats.org/officeDocument/2006/relationships/slideLayout" Target="../slideLayouts/slideLayout41.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6.png"/><Relationship Id="rId1" Type="http://schemas.openxmlformats.org/officeDocument/2006/relationships/slideLayout" Target="../slideLayouts/slideLayout4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4" Type="http://schemas.openxmlformats.org/officeDocument/2006/relationships/image" Target="../media/image27.png"/><Relationship Id="rId5" Type="http://schemas.openxmlformats.org/officeDocument/2006/relationships/image" Target="../media/image28.png"/><Relationship Id="rId6" Type="http://schemas.openxmlformats.org/officeDocument/2006/relationships/image" Target="../media/image11.png"/><Relationship Id="rId7" Type="http://schemas.openxmlformats.org/officeDocument/2006/relationships/image" Target="../media/image29.png"/><Relationship Id="rId1" Type="http://schemas.openxmlformats.org/officeDocument/2006/relationships/slideLayout" Target="../slideLayouts/slideLayout4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2.xml"/><Relationship Id="rId3" Type="http://schemas.openxmlformats.org/officeDocument/2006/relationships/image" Target="../media/image12.w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image" Target="../media/image7.jpeg"/><Relationship Id="rId4" Type="http://schemas.openxmlformats.org/officeDocument/2006/relationships/image" Target="../media/image30.jpeg"/><Relationship Id="rId5" Type="http://schemas.openxmlformats.org/officeDocument/2006/relationships/image" Target="../media/image31.jpeg"/><Relationship Id="rId6" Type="http://schemas.openxmlformats.org/officeDocument/2006/relationships/image" Target="../media/image32.jpeg"/><Relationship Id="rId7" Type="http://schemas.openxmlformats.org/officeDocument/2006/relationships/image" Target="../media/image33.jpeg"/><Relationship Id="rId8" Type="http://schemas.openxmlformats.org/officeDocument/2006/relationships/image" Target="../media/image34.jpeg"/><Relationship Id="rId1" Type="http://schemas.openxmlformats.org/officeDocument/2006/relationships/slideLayout" Target="../slideLayouts/slideLayout39.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2.jpeg"/><Relationship Id="rId5" Type="http://schemas.openxmlformats.org/officeDocument/2006/relationships/image" Target="../media/image30.jpeg"/><Relationship Id="rId1" Type="http://schemas.openxmlformats.org/officeDocument/2006/relationships/slideLayout" Target="../slideLayouts/slideLayout41.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4" Type="http://schemas.openxmlformats.org/officeDocument/2006/relationships/image" Target="../media/image6.jpeg"/><Relationship Id="rId5" Type="http://schemas.openxmlformats.org/officeDocument/2006/relationships/image" Target="../media/image7.jpeg"/><Relationship Id="rId6" Type="http://schemas.openxmlformats.org/officeDocument/2006/relationships/image" Target="../media/image8.jpeg"/><Relationship Id="rId7" Type="http://schemas.openxmlformats.org/officeDocument/2006/relationships/image" Target="../media/image9.jpeg"/><Relationship Id="rId8" Type="http://schemas.openxmlformats.org/officeDocument/2006/relationships/image" Target="../media/image10.png"/><Relationship Id="rId1" Type="http://schemas.openxmlformats.org/officeDocument/2006/relationships/slideLayout" Target="../slideLayouts/slideLayout4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4" Type="http://schemas.openxmlformats.org/officeDocument/2006/relationships/image" Target="../media/image37.png"/><Relationship Id="rId1" Type="http://schemas.openxmlformats.org/officeDocument/2006/relationships/slideLayout" Target="../slideLayouts/slideLayout4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3" Type="http://schemas.openxmlformats.org/officeDocument/2006/relationships/image" Target="../media/image38.png"/><Relationship Id="rId4" Type="http://schemas.openxmlformats.org/officeDocument/2006/relationships/image" Target="../media/image39.png"/><Relationship Id="rId5" Type="http://schemas.openxmlformats.org/officeDocument/2006/relationships/image" Target="../media/image40.png"/><Relationship Id="rId6" Type="http://schemas.openxmlformats.org/officeDocument/2006/relationships/image" Target="../media/image41.png"/><Relationship Id="rId1" Type="http://schemas.openxmlformats.org/officeDocument/2006/relationships/slideLayout" Target="../slideLayouts/slideLayout3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2.jpeg"/><Relationship Id="rId5" Type="http://schemas.openxmlformats.org/officeDocument/2006/relationships/image" Target="../media/image30.jpeg"/><Relationship Id="rId1" Type="http://schemas.openxmlformats.org/officeDocument/2006/relationships/slideLayout" Target="../slideLayouts/slideLayout4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43.jpeg"/><Relationship Id="rId5" Type="http://schemas.openxmlformats.org/officeDocument/2006/relationships/image" Target="../media/image44.wmf"/><Relationship Id="rId6" Type="http://schemas.openxmlformats.org/officeDocument/2006/relationships/image" Target="../media/image45.wmf"/><Relationship Id="rId1" Type="http://schemas.openxmlformats.org/officeDocument/2006/relationships/slideLayout" Target="../slideLayouts/slideLayout4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wmf"/><Relationship Id="rId5" Type="http://schemas.openxmlformats.org/officeDocument/2006/relationships/image" Target="../media/image13.jpeg"/><Relationship Id="rId6" Type="http://schemas.openxmlformats.org/officeDocument/2006/relationships/image" Target="../media/image14.png"/><Relationship Id="rId7" Type="http://schemas.openxmlformats.org/officeDocument/2006/relationships/image" Target="../media/image15.png"/><Relationship Id="rId8" Type="http://schemas.openxmlformats.org/officeDocument/2006/relationships/image" Target="../media/image16.png"/><Relationship Id="rId1" Type="http://schemas.openxmlformats.org/officeDocument/2006/relationships/slideLayout" Target="../slideLayouts/slideLayout41.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46.jpeg"/><Relationship Id="rId4" Type="http://schemas.openxmlformats.org/officeDocument/2006/relationships/image" Target="../media/image47.jpeg"/><Relationship Id="rId5" Type="http://schemas.openxmlformats.org/officeDocument/2006/relationships/image" Target="../media/image48.jpeg"/><Relationship Id="rId1" Type="http://schemas.openxmlformats.org/officeDocument/2006/relationships/slideLayout" Target="../slideLayouts/slideLayout4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43.jpeg"/><Relationship Id="rId5" Type="http://schemas.openxmlformats.org/officeDocument/2006/relationships/image" Target="../media/image45.wmf"/><Relationship Id="rId6" Type="http://schemas.openxmlformats.org/officeDocument/2006/relationships/image" Target="../media/image49.wmf"/><Relationship Id="rId1" Type="http://schemas.openxmlformats.org/officeDocument/2006/relationships/slideLayout" Target="../slideLayouts/slideLayout49.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3" Type="http://schemas.openxmlformats.org/officeDocument/2006/relationships/image" Target="../media/image35.jpeg"/><Relationship Id="rId4" Type="http://schemas.openxmlformats.org/officeDocument/2006/relationships/image" Target="../media/image32.jpeg"/><Relationship Id="rId5" Type="http://schemas.openxmlformats.org/officeDocument/2006/relationships/image" Target="../media/image30.jpeg"/><Relationship Id="rId1" Type="http://schemas.openxmlformats.org/officeDocument/2006/relationships/slideLayout" Target="../slideLayouts/slideLayout4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3" Type="http://schemas.openxmlformats.org/officeDocument/2006/relationships/hyperlink" Target="http://www.hcup-us.ahrq.gov/tech_assist/centdist.jsp" TargetMode="External"/><Relationship Id="rId4" Type="http://schemas.openxmlformats.org/officeDocument/2006/relationships/hyperlink" Target="http://www.hcup-us.ahrq.gov/partners.jsp" TargetMode="External"/><Relationship Id="rId5" Type="http://schemas.openxmlformats.org/officeDocument/2006/relationships/image" Target="../media/image50.png"/><Relationship Id="rId6" Type="http://schemas.openxmlformats.org/officeDocument/2006/relationships/image" Target="../media/image51.png"/><Relationship Id="rId1" Type="http://schemas.openxmlformats.org/officeDocument/2006/relationships/slideLayout" Target="../slideLayouts/slideLayout4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3" Type="http://schemas.openxmlformats.org/officeDocument/2006/relationships/hyperlink" Target="http://www.hcup-us.ahrq.gov/tech_assist/centdist.jsp" TargetMode="External"/><Relationship Id="rId4" Type="http://schemas.openxmlformats.org/officeDocument/2006/relationships/hyperlink" Target="mailto:HCUPDistributor@ahrq.gov" TargetMode="External"/><Relationship Id="rId1" Type="http://schemas.openxmlformats.org/officeDocument/2006/relationships/slideLayout" Target="../slideLayouts/slideLayout3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0.xml"/><Relationship Id="rId3" Type="http://schemas.openxmlformats.org/officeDocument/2006/relationships/image" Target="../media/image52.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wmf"/><Relationship Id="rId5" Type="http://schemas.openxmlformats.org/officeDocument/2006/relationships/image" Target="../media/image13.jpeg"/><Relationship Id="rId6" Type="http://schemas.openxmlformats.org/officeDocument/2006/relationships/image" Target="../media/image14.png"/><Relationship Id="rId7" Type="http://schemas.openxmlformats.org/officeDocument/2006/relationships/image" Target="../media/image15.png"/><Relationship Id="rId8" Type="http://schemas.openxmlformats.org/officeDocument/2006/relationships/image" Target="../media/image16.png"/><Relationship Id="rId1" Type="http://schemas.openxmlformats.org/officeDocument/2006/relationships/slideLayout" Target="../slideLayouts/slideLayout45.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3" Type="http://schemas.openxmlformats.org/officeDocument/2006/relationships/image" Target="../media/image53.png"/><Relationship Id="rId4" Type="http://schemas.openxmlformats.org/officeDocument/2006/relationships/image" Target="../media/image54.png"/><Relationship Id="rId5" Type="http://schemas.openxmlformats.org/officeDocument/2006/relationships/image" Target="../media/image55.png"/><Relationship Id="rId1" Type="http://schemas.openxmlformats.org/officeDocument/2006/relationships/slideLayout" Target="../slideLayouts/slideLayout37.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57.xml"/><Relationship Id="rId3" Type="http://schemas.openxmlformats.org/officeDocument/2006/relationships/image" Target="../media/image56.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58.xml"/><Relationship Id="rId3" Type="http://schemas.openxmlformats.org/officeDocument/2006/relationships/image" Target="../media/image12.wmf"/></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59.xml"/><Relationship Id="rId3" Type="http://schemas.openxmlformats.org/officeDocument/2006/relationships/image" Target="../media/image12.w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62.xml"/><Relationship Id="rId3" Type="http://schemas.openxmlformats.org/officeDocument/2006/relationships/image" Target="../media/image12.w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3.xml"/><Relationship Id="rId3" Type="http://schemas.openxmlformats.org/officeDocument/2006/relationships/image" Target="../media/image12.wmf"/></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4.xml"/><Relationship Id="rId3" Type="http://schemas.openxmlformats.org/officeDocument/2006/relationships/image" Target="../media/image57.jpe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65.xml"/><Relationship Id="rId3" Type="http://schemas.openxmlformats.org/officeDocument/2006/relationships/image" Target="../media/image12.wmf"/></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6.xml"/><Relationship Id="rId3" Type="http://schemas.openxmlformats.org/officeDocument/2006/relationships/image" Target="../media/image58.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7.xml"/><Relationship Id="rId3" Type="http://schemas.openxmlformats.org/officeDocument/2006/relationships/image" Target="../media/image59.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68.xml"/><Relationship Id="rId3" Type="http://schemas.openxmlformats.org/officeDocument/2006/relationships/image" Target="../media/image60.png"/></Relationships>
</file>

<file path=ppt/slides/_rels/slide69.xml.rels><?xml version="1.0" encoding="UTF-8" standalone="yes"?>
<Relationships xmlns="http://schemas.openxmlformats.org/package/2006/relationships"><Relationship Id="rId3" Type="http://schemas.openxmlformats.org/officeDocument/2006/relationships/image" Target="../media/image61.png"/><Relationship Id="rId4" Type="http://schemas.openxmlformats.org/officeDocument/2006/relationships/image" Target="../media/image62.png"/><Relationship Id="rId1" Type="http://schemas.openxmlformats.org/officeDocument/2006/relationships/slideLayout" Target="../slideLayouts/slideLayout4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70.xml"/><Relationship Id="rId3" Type="http://schemas.openxmlformats.org/officeDocument/2006/relationships/image" Target="../media/image63.jpe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3" Type="http://schemas.openxmlformats.org/officeDocument/2006/relationships/image" Target="../media/image64.wmf"/><Relationship Id="rId4" Type="http://schemas.openxmlformats.org/officeDocument/2006/relationships/image" Target="../media/image65.png"/><Relationship Id="rId1" Type="http://schemas.openxmlformats.org/officeDocument/2006/relationships/slideLayout" Target="../slideLayouts/slideLayout41.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66.wmf"/><Relationship Id="rId5" Type="http://schemas.openxmlformats.org/officeDocument/2006/relationships/image" Target="../media/image67.wmf"/><Relationship Id="rId1" Type="http://schemas.openxmlformats.org/officeDocument/2006/relationships/slideLayout" Target="../slideLayouts/slideLayout52.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3" Type="http://schemas.openxmlformats.org/officeDocument/2006/relationships/image" Target="../media/image42.wmf"/><Relationship Id="rId4" Type="http://schemas.openxmlformats.org/officeDocument/2006/relationships/image" Target="../media/image66.wmf"/><Relationship Id="rId5" Type="http://schemas.openxmlformats.org/officeDocument/2006/relationships/image" Target="../media/image68.jpeg"/><Relationship Id="rId6" Type="http://schemas.openxmlformats.org/officeDocument/2006/relationships/image" Target="../media/image69.wmf"/><Relationship Id="rId1" Type="http://schemas.openxmlformats.org/officeDocument/2006/relationships/slideLayout" Target="../slideLayouts/slideLayout52.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3" Type="http://schemas.openxmlformats.org/officeDocument/2006/relationships/image" Target="../media/image70.png"/><Relationship Id="rId4" Type="http://schemas.openxmlformats.org/officeDocument/2006/relationships/image" Target="../media/image71.png"/><Relationship Id="rId1" Type="http://schemas.openxmlformats.org/officeDocument/2006/relationships/slideLayout" Target="../slideLayouts/slideLayout37.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3" Type="http://schemas.openxmlformats.org/officeDocument/2006/relationships/image" Target="../media/image72.png"/><Relationship Id="rId4" Type="http://schemas.openxmlformats.org/officeDocument/2006/relationships/image" Target="../media/image73.jpeg"/><Relationship Id="rId5" Type="http://schemas.openxmlformats.org/officeDocument/2006/relationships/image" Target="../media/image28.png"/><Relationship Id="rId6" Type="http://schemas.openxmlformats.org/officeDocument/2006/relationships/image" Target="../media/image74.jpeg"/><Relationship Id="rId7" Type="http://schemas.openxmlformats.org/officeDocument/2006/relationships/image" Target="../media/image75.png"/><Relationship Id="rId1" Type="http://schemas.openxmlformats.org/officeDocument/2006/relationships/slideLayout" Target="../slideLayouts/slideLayout41.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0.xml"/><Relationship Id="rId3" Type="http://schemas.openxmlformats.org/officeDocument/2006/relationships/image" Target="../media/image76.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3.xml"/><Relationship Id="rId3" Type="http://schemas.openxmlformats.org/officeDocument/2006/relationships/image" Target="../media/image77.png"/></Relationships>
</file>

<file path=ppt/slides/_rels/slide84.xml.rels><?xml version="1.0" encoding="UTF-8" standalone="yes"?>
<Relationships xmlns="http://schemas.openxmlformats.org/package/2006/relationships"><Relationship Id="rId3" Type="http://schemas.openxmlformats.org/officeDocument/2006/relationships/image" Target="../media/image78.png"/><Relationship Id="rId4" Type="http://schemas.openxmlformats.org/officeDocument/2006/relationships/image" Target="../media/image79.png"/><Relationship Id="rId1" Type="http://schemas.openxmlformats.org/officeDocument/2006/relationships/slideLayout" Target="../slideLayouts/slideLayout37.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5.xml"/><Relationship Id="rId3" Type="http://schemas.openxmlformats.org/officeDocument/2006/relationships/image" Target="../media/image80.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6.xml"/><Relationship Id="rId3" Type="http://schemas.openxmlformats.org/officeDocument/2006/relationships/image" Target="../media/image81.png"/></Relationships>
</file>

<file path=ppt/slides/_rels/slide87.xml.rels><?xml version="1.0" encoding="UTF-8" standalone="yes"?>
<Relationships xmlns="http://schemas.openxmlformats.org/package/2006/relationships"><Relationship Id="rId3" Type="http://schemas.openxmlformats.org/officeDocument/2006/relationships/image" Target="../media/image82.png"/><Relationship Id="rId4" Type="http://schemas.openxmlformats.org/officeDocument/2006/relationships/image" Target="../media/image83.png"/><Relationship Id="rId1" Type="http://schemas.openxmlformats.org/officeDocument/2006/relationships/slideLayout" Target="../slideLayouts/slideLayout37.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8.xml"/><Relationship Id="rId3" Type="http://schemas.openxmlformats.org/officeDocument/2006/relationships/image" Target="../media/image84.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89.xml"/><Relationship Id="rId3" Type="http://schemas.openxmlformats.org/officeDocument/2006/relationships/image" Target="../media/image8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3" Type="http://schemas.openxmlformats.org/officeDocument/2006/relationships/image" Target="../media/image86.png"/><Relationship Id="rId4" Type="http://schemas.openxmlformats.org/officeDocument/2006/relationships/image" Target="../media/image87.png"/><Relationship Id="rId1" Type="http://schemas.openxmlformats.org/officeDocument/2006/relationships/slideLayout" Target="../slideLayouts/slideLayout37.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1.xml"/><Relationship Id="rId3" Type="http://schemas.openxmlformats.org/officeDocument/2006/relationships/image" Target="../media/image88.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2.xml"/><Relationship Id="rId3" Type="http://schemas.openxmlformats.org/officeDocument/2006/relationships/image" Target="../media/image89.png"/></Relationships>
</file>

<file path=ppt/slides/_rels/slide93.xml.rels><?xml version="1.0" encoding="UTF-8" standalone="yes"?>
<Relationships xmlns="http://schemas.openxmlformats.org/package/2006/relationships"><Relationship Id="rId3" Type="http://schemas.openxmlformats.org/officeDocument/2006/relationships/image" Target="../media/image90.png"/><Relationship Id="rId4" Type="http://schemas.openxmlformats.org/officeDocument/2006/relationships/image" Target="../media/image91.png"/><Relationship Id="rId1" Type="http://schemas.openxmlformats.org/officeDocument/2006/relationships/slideLayout" Target="../slideLayouts/slideLayout37.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wmf"/><Relationship Id="rId5" Type="http://schemas.openxmlformats.org/officeDocument/2006/relationships/image" Target="../media/image13.jpeg"/><Relationship Id="rId6" Type="http://schemas.openxmlformats.org/officeDocument/2006/relationships/image" Target="../media/image14.png"/><Relationship Id="rId7" Type="http://schemas.openxmlformats.org/officeDocument/2006/relationships/image" Target="../media/image15.png"/><Relationship Id="rId8" Type="http://schemas.openxmlformats.org/officeDocument/2006/relationships/image" Target="../media/image16.png"/><Relationship Id="rId1" Type="http://schemas.openxmlformats.org/officeDocument/2006/relationships/slideLayout" Target="../slideLayouts/slideLayout41.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96.xml"/><Relationship Id="rId3" Type="http://schemas.openxmlformats.org/officeDocument/2006/relationships/image" Target="../media/image92.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97.xml"/><Relationship Id="rId3" Type="http://schemas.openxmlformats.org/officeDocument/2006/relationships/image" Target="../media/image93.pn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4" Type="http://schemas.openxmlformats.org/officeDocument/2006/relationships/oleObject" Target="../embeddings/Microsoft_Excel_97_-_2004_Worksheet1.xls"/><Relationship Id="rId1" Type="http://schemas.openxmlformats.org/officeDocument/2006/relationships/vmlDrawing" Target="../drawings/vmlDrawing11.vml"/><Relationship Id="rId2" Type="http://schemas.openxmlformats.org/officeDocument/2006/relationships/slideLayout" Target="../slideLayouts/slideLayout37.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9.xml"/><Relationship Id="rId4" Type="http://schemas.openxmlformats.org/officeDocument/2006/relationships/oleObject" Target="../embeddings/Microsoft_Excel_97_-_2004_Worksheet2.xls"/><Relationship Id="rId1" Type="http://schemas.openxmlformats.org/officeDocument/2006/relationships/vmlDrawing" Target="../drawings/vmlDrawing12.vml"/><Relationship Id="rId2" Type="http://schemas.openxmlformats.org/officeDocument/2006/relationships/slideLayout" Target="../slideLayouts/slideLayout37.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24930" name="Rectangle 2"/>
          <p:cNvSpPr>
            <a:spLocks noGrp="1" noChangeArrowheads="1"/>
          </p:cNvSpPr>
          <p:nvPr>
            <p:ph type="ctrTitle"/>
          </p:nvPr>
        </p:nvSpPr>
        <p:spPr/>
        <p:txBody>
          <a:bodyPr/>
          <a:lstStyle/>
          <a:p>
            <a:r>
              <a:rPr lang="en-US" dirty="0" smtClean="0"/>
              <a:t>AHRQ Data Resources to Inform Health Policy Research: HCUP</a:t>
            </a:r>
            <a:endParaRPr lang="en-US" dirty="0" smtClean="0"/>
          </a:p>
        </p:txBody>
      </p:sp>
      <p:sp>
        <p:nvSpPr>
          <p:cNvPr id="6" name="Subtitle 5"/>
          <p:cNvSpPr>
            <a:spLocks noGrp="1"/>
          </p:cNvSpPr>
          <p:nvPr>
            <p:ph type="subTitle" idx="1"/>
          </p:nvPr>
        </p:nvSpPr>
        <p:spPr>
          <a:xfrm>
            <a:off x="0" y="4191000"/>
            <a:ext cx="9144000" cy="2133600"/>
          </a:xfrm>
        </p:spPr>
        <p:txBody>
          <a:bodyPr/>
          <a:lstStyle/>
          <a:p>
            <a:pPr>
              <a:lnSpc>
                <a:spcPct val="80000"/>
              </a:lnSpc>
              <a:buClr>
                <a:srgbClr val="FFFF00"/>
              </a:buClr>
            </a:pPr>
            <a:r>
              <a:rPr lang="en-US" sz="2400" b="1" i="1" dirty="0" smtClean="0">
                <a:solidFill>
                  <a:schemeClr val="tx1"/>
                </a:solidFill>
              </a:rPr>
              <a:t>The Healthcare Cost and Utilization Project (HCUP)</a:t>
            </a:r>
          </a:p>
          <a:p>
            <a:pPr>
              <a:lnSpc>
                <a:spcPct val="80000"/>
              </a:lnSpc>
              <a:buClr>
                <a:srgbClr val="FFFF00"/>
              </a:buClr>
            </a:pPr>
            <a:r>
              <a:rPr lang="en-US" sz="2400" b="1" dirty="0" smtClean="0">
                <a:solidFill>
                  <a:schemeClr val="tx1"/>
                </a:solidFill>
              </a:rPr>
              <a:t>P. Hannah Davis, M.S.</a:t>
            </a:r>
          </a:p>
          <a:p>
            <a:pPr>
              <a:lnSpc>
                <a:spcPct val="80000"/>
              </a:lnSpc>
              <a:buClr>
                <a:srgbClr val="FFFF00"/>
              </a:buClr>
            </a:pPr>
            <a:r>
              <a:rPr lang="en-US" sz="2400" b="1" dirty="0" smtClean="0">
                <a:solidFill>
                  <a:schemeClr val="tx1"/>
                </a:solidFill>
              </a:rPr>
              <a:t>Claudia Steiner, M.D., M.P.H.</a:t>
            </a:r>
          </a:p>
          <a:p>
            <a:pPr>
              <a:lnSpc>
                <a:spcPct val="80000"/>
              </a:lnSpc>
              <a:buClr>
                <a:srgbClr val="FFFF00"/>
              </a:buClr>
            </a:pPr>
            <a:endParaRPr lang="en-US" sz="2400" b="1" dirty="0" smtClean="0"/>
          </a:p>
          <a:p>
            <a:pPr>
              <a:lnSpc>
                <a:spcPct val="80000"/>
              </a:lnSpc>
              <a:buClr>
                <a:srgbClr val="FFFF00"/>
              </a:buClr>
            </a:pPr>
            <a:r>
              <a:rPr lang="en-US" sz="2400" b="1" dirty="0" smtClean="0"/>
              <a:t>AHRQ Annual Conference </a:t>
            </a:r>
          </a:p>
          <a:p>
            <a:pPr>
              <a:lnSpc>
                <a:spcPct val="80000"/>
              </a:lnSpc>
              <a:buClr>
                <a:srgbClr val="FFFF00"/>
              </a:buClr>
            </a:pPr>
            <a:r>
              <a:rPr lang="en-US" sz="2400" b="1" dirty="0" smtClean="0"/>
              <a:t>September 29, 2010</a:t>
            </a:r>
          </a:p>
          <a:p>
            <a:endParaRPr lang="en-US" dirty="0"/>
          </a:p>
        </p:txBody>
      </p:sp>
    </p:spTree>
  </p:cSld>
  <p:clrMapOvr>
    <a:masterClrMapping/>
  </p:clrMapOvr>
  <p:transition spd="med" advClick="0">
    <p:fad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99763" name="Rectangle 275"/>
          <p:cNvSpPr>
            <a:spLocks noGrp="1" noChangeArrowheads="1"/>
          </p:cNvSpPr>
          <p:nvPr>
            <p:ph type="title"/>
          </p:nvPr>
        </p:nvSpPr>
        <p:spPr/>
        <p:txBody>
          <a:bodyPr/>
          <a:lstStyle/>
          <a:p>
            <a:pPr eaLnBrk="1" hangingPunct="1">
              <a:defRPr/>
            </a:pPr>
            <a:r>
              <a:rPr lang="en-US" sz="2800" dirty="0" smtClean="0"/>
              <a:t>Current HCUP Partners</a:t>
            </a:r>
          </a:p>
        </p:txBody>
      </p:sp>
      <p:sp>
        <p:nvSpPr>
          <p:cNvPr id="278" name="Vertical Text Placeholder 277"/>
          <p:cNvSpPr>
            <a:spLocks noGrp="1"/>
          </p:cNvSpPr>
          <p:nvPr>
            <p:ph type="body" orient="vert" idx="1"/>
          </p:nvPr>
        </p:nvSpPr>
        <p:spPr/>
        <p:txBody>
          <a:bodyPr vert="horz"/>
          <a:lstStyle/>
          <a:p>
            <a:pPr>
              <a:buNone/>
              <a:defRPr/>
            </a:pPr>
            <a:r>
              <a:rPr lang="en-US" sz="2000" b="1" dirty="0" smtClean="0">
                <a:solidFill>
                  <a:schemeClr val="tx2"/>
                </a:solidFill>
              </a:rPr>
              <a:t>Kentucky</a:t>
            </a:r>
            <a:r>
              <a:rPr lang="en-US" sz="2000" dirty="0" smtClean="0">
                <a:solidFill>
                  <a:schemeClr val="tx2"/>
                </a:solidFill>
              </a:rPr>
              <a:t> </a:t>
            </a:r>
            <a:r>
              <a:rPr lang="en-US" sz="2000" dirty="0" smtClean="0"/>
              <a:t>Cabinet for Health and Family Services</a:t>
            </a:r>
          </a:p>
          <a:p>
            <a:pPr>
              <a:buNone/>
              <a:defRPr/>
            </a:pPr>
            <a:r>
              <a:rPr lang="en-US" sz="2000" b="1" dirty="0" smtClean="0">
                <a:solidFill>
                  <a:schemeClr val="tx2"/>
                </a:solidFill>
              </a:rPr>
              <a:t>Louisiana </a:t>
            </a:r>
            <a:r>
              <a:rPr lang="en-US" sz="2000" dirty="0" smtClean="0"/>
              <a:t>Department of Health and Hospitals</a:t>
            </a:r>
            <a:endParaRPr lang="en-US" sz="2000" b="1" dirty="0" smtClean="0">
              <a:solidFill>
                <a:schemeClr val="tx2"/>
              </a:solidFill>
            </a:endParaRPr>
          </a:p>
          <a:p>
            <a:pPr>
              <a:buNone/>
              <a:defRPr/>
            </a:pPr>
            <a:r>
              <a:rPr lang="en-US" sz="2000" b="1" dirty="0" smtClean="0">
                <a:solidFill>
                  <a:schemeClr val="tx2"/>
                </a:solidFill>
              </a:rPr>
              <a:t>Maine </a:t>
            </a:r>
            <a:r>
              <a:rPr lang="en-US" sz="2000" dirty="0" smtClean="0"/>
              <a:t>Health Data Organization</a:t>
            </a:r>
          </a:p>
          <a:p>
            <a:pPr>
              <a:buNone/>
              <a:defRPr/>
            </a:pPr>
            <a:r>
              <a:rPr lang="en-US" sz="2000" b="1" dirty="0" smtClean="0">
                <a:solidFill>
                  <a:schemeClr val="tx2"/>
                </a:solidFill>
              </a:rPr>
              <a:t>Maryland</a:t>
            </a:r>
            <a:r>
              <a:rPr lang="en-US" sz="2000" dirty="0" smtClean="0"/>
              <a:t> Health Services Cost Review Commission</a:t>
            </a:r>
          </a:p>
          <a:p>
            <a:pPr>
              <a:buNone/>
              <a:defRPr/>
            </a:pPr>
            <a:r>
              <a:rPr lang="en-US" sz="2000" b="1" dirty="0" smtClean="0">
                <a:solidFill>
                  <a:schemeClr val="tx2"/>
                </a:solidFill>
              </a:rPr>
              <a:t>Massachusetts</a:t>
            </a:r>
            <a:r>
              <a:rPr lang="en-US" sz="2000" dirty="0" smtClean="0"/>
              <a:t> Division of Health Care Finance and Policy</a:t>
            </a:r>
          </a:p>
          <a:p>
            <a:pPr>
              <a:buNone/>
              <a:defRPr/>
            </a:pPr>
            <a:r>
              <a:rPr lang="en-US" sz="2000" b="1" dirty="0" smtClean="0">
                <a:solidFill>
                  <a:schemeClr val="tx2"/>
                </a:solidFill>
              </a:rPr>
              <a:t>Michigan</a:t>
            </a:r>
            <a:r>
              <a:rPr lang="en-US" sz="2000" dirty="0" smtClean="0"/>
              <a:t> Health &amp; Hospital Association</a:t>
            </a:r>
          </a:p>
          <a:p>
            <a:pPr>
              <a:buNone/>
              <a:defRPr/>
            </a:pPr>
            <a:r>
              <a:rPr lang="en-US" sz="2000" b="1" dirty="0" smtClean="0">
                <a:solidFill>
                  <a:schemeClr val="tx2"/>
                </a:solidFill>
              </a:rPr>
              <a:t>Minnesota</a:t>
            </a:r>
            <a:r>
              <a:rPr lang="en-US" sz="2000" dirty="0" smtClean="0">
                <a:solidFill>
                  <a:schemeClr val="tx2"/>
                </a:solidFill>
              </a:rPr>
              <a:t> </a:t>
            </a:r>
            <a:r>
              <a:rPr lang="en-US" sz="2000" dirty="0" smtClean="0"/>
              <a:t>Hospital Association</a:t>
            </a:r>
          </a:p>
          <a:p>
            <a:pPr>
              <a:buNone/>
              <a:defRPr/>
            </a:pPr>
            <a:r>
              <a:rPr lang="en-US" sz="2000" b="1" dirty="0" smtClean="0">
                <a:solidFill>
                  <a:schemeClr val="tx2"/>
                </a:solidFill>
              </a:rPr>
              <a:t>Missouri</a:t>
            </a:r>
            <a:r>
              <a:rPr lang="en-US" sz="2000" dirty="0" smtClean="0"/>
              <a:t> Hospital Industry Data Institute</a:t>
            </a:r>
          </a:p>
          <a:p>
            <a:pPr>
              <a:buNone/>
              <a:defRPr/>
            </a:pPr>
            <a:r>
              <a:rPr lang="en-US" sz="2000" b="1" dirty="0" smtClean="0">
                <a:solidFill>
                  <a:schemeClr val="tx2"/>
                </a:solidFill>
              </a:rPr>
              <a:t>Nebraska</a:t>
            </a:r>
            <a:r>
              <a:rPr lang="en-US" sz="2000" dirty="0" smtClean="0">
                <a:solidFill>
                  <a:schemeClr val="tx2"/>
                </a:solidFill>
              </a:rPr>
              <a:t> </a:t>
            </a:r>
            <a:r>
              <a:rPr lang="en-US" sz="2000" dirty="0" smtClean="0"/>
              <a:t>Hospital Association</a:t>
            </a:r>
          </a:p>
          <a:p>
            <a:pPr>
              <a:buNone/>
              <a:defRPr/>
            </a:pPr>
            <a:r>
              <a:rPr lang="en-US" sz="2000" b="1" dirty="0" smtClean="0">
                <a:solidFill>
                  <a:schemeClr val="tx2"/>
                </a:solidFill>
              </a:rPr>
              <a:t>Nevada</a:t>
            </a:r>
            <a:r>
              <a:rPr lang="en-US" sz="2000" dirty="0" smtClean="0"/>
              <a:t> Division of Health Care Financing and Policy, 	 	  Department of Health and Human Services</a:t>
            </a:r>
          </a:p>
          <a:p>
            <a:pPr>
              <a:buNone/>
              <a:defRPr/>
            </a:pPr>
            <a:r>
              <a:rPr lang="en-US" sz="2000" b="1" dirty="0" smtClean="0">
                <a:solidFill>
                  <a:schemeClr val="tx2"/>
                </a:solidFill>
              </a:rPr>
              <a:t>New Hampshire </a:t>
            </a:r>
            <a:r>
              <a:rPr lang="en-US" sz="2000" dirty="0" smtClean="0"/>
              <a:t>Department of Health &amp; Human Services</a:t>
            </a:r>
          </a:p>
          <a:p>
            <a:pPr>
              <a:buNone/>
            </a:pPr>
            <a:endParaRPr lang="en-US" sz="2000" dirty="0"/>
          </a:p>
        </p:txBody>
      </p:sp>
      <p:sp>
        <p:nvSpPr>
          <p:cNvPr id="25603" name="Slide Number Placeholder 3"/>
          <p:cNvSpPr>
            <a:spLocks noGrp="1"/>
          </p:cNvSpPr>
          <p:nvPr>
            <p:ph type="sldNum" sz="quarter" idx="10"/>
          </p:nvPr>
        </p:nvSpPr>
        <p:spPr>
          <a:noFill/>
        </p:spPr>
        <p:txBody>
          <a:bodyPr/>
          <a:lstStyle/>
          <a:p>
            <a:fld id="{242C2726-4C49-7544-A9FC-5842B113193A}" type="slidenum">
              <a:rPr lang="en-US"/>
              <a:pPr/>
              <a:t>10</a:t>
            </a:fld>
            <a:endParaRPr lang="en-US"/>
          </a:p>
        </p:txBody>
      </p:sp>
      <p:grpSp>
        <p:nvGrpSpPr>
          <p:cNvPr id="25604" name="Group 2"/>
          <p:cNvGrpSpPr>
            <a:grpSpLocks/>
          </p:cNvGrpSpPr>
          <p:nvPr/>
        </p:nvGrpSpPr>
        <p:grpSpPr bwMode="auto">
          <a:xfrm>
            <a:off x="5867400" y="3657600"/>
            <a:ext cx="2879725" cy="1398588"/>
            <a:chOff x="817" y="817"/>
            <a:chExt cx="3814" cy="1712"/>
          </a:xfrm>
        </p:grpSpPr>
        <p:sp>
          <p:nvSpPr>
            <p:cNvPr id="1599491" name="Freeform 3"/>
            <p:cNvSpPr>
              <a:spLocks/>
            </p:cNvSpPr>
            <p:nvPr/>
          </p:nvSpPr>
          <p:spPr bwMode="auto">
            <a:xfrm>
              <a:off x="3981" y="1033"/>
              <a:ext cx="278" cy="408"/>
            </a:xfrm>
            <a:custGeom>
              <a:avLst/>
              <a:gdLst/>
              <a:ahLst/>
              <a:cxnLst>
                <a:cxn ang="0">
                  <a:pos x="1267" y="24"/>
                </a:cxn>
                <a:cxn ang="0">
                  <a:pos x="1272" y="39"/>
                </a:cxn>
                <a:cxn ang="0">
                  <a:pos x="1239" y="63"/>
                </a:cxn>
                <a:cxn ang="0">
                  <a:pos x="1106" y="101"/>
                </a:cxn>
                <a:cxn ang="0">
                  <a:pos x="997" y="133"/>
                </a:cxn>
                <a:cxn ang="0">
                  <a:pos x="965" y="159"/>
                </a:cxn>
                <a:cxn ang="0">
                  <a:pos x="948" y="211"/>
                </a:cxn>
                <a:cxn ang="0">
                  <a:pos x="967" y="264"/>
                </a:cxn>
                <a:cxn ang="0">
                  <a:pos x="982" y="298"/>
                </a:cxn>
                <a:cxn ang="0">
                  <a:pos x="958" y="341"/>
                </a:cxn>
                <a:cxn ang="0">
                  <a:pos x="877" y="412"/>
                </a:cxn>
                <a:cxn ang="0">
                  <a:pos x="841" y="462"/>
                </a:cxn>
                <a:cxn ang="0">
                  <a:pos x="849" y="499"/>
                </a:cxn>
                <a:cxn ang="0">
                  <a:pos x="930" y="524"/>
                </a:cxn>
                <a:cxn ang="0">
                  <a:pos x="961" y="559"/>
                </a:cxn>
                <a:cxn ang="0">
                  <a:pos x="948" y="608"/>
                </a:cxn>
                <a:cxn ang="0">
                  <a:pos x="1013" y="626"/>
                </a:cxn>
                <a:cxn ang="0">
                  <a:pos x="1072" y="669"/>
                </a:cxn>
                <a:cxn ang="0">
                  <a:pos x="1143" y="697"/>
                </a:cxn>
                <a:cxn ang="0">
                  <a:pos x="1231" y="682"/>
                </a:cxn>
                <a:cxn ang="0">
                  <a:pos x="1322" y="653"/>
                </a:cxn>
                <a:cxn ang="0">
                  <a:pos x="1364" y="657"/>
                </a:cxn>
                <a:cxn ang="0">
                  <a:pos x="1365" y="692"/>
                </a:cxn>
                <a:cxn ang="0">
                  <a:pos x="1370" y="765"/>
                </a:cxn>
                <a:cxn ang="0">
                  <a:pos x="1383" y="789"/>
                </a:cxn>
                <a:cxn ang="0">
                  <a:pos x="1369" y="808"/>
                </a:cxn>
                <a:cxn ang="0">
                  <a:pos x="1281" y="838"/>
                </a:cxn>
                <a:cxn ang="0">
                  <a:pos x="1142" y="862"/>
                </a:cxn>
                <a:cxn ang="0">
                  <a:pos x="1014" y="893"/>
                </a:cxn>
                <a:cxn ang="0">
                  <a:pos x="806" y="966"/>
                </a:cxn>
                <a:cxn ang="0">
                  <a:pos x="801" y="998"/>
                </a:cxn>
                <a:cxn ang="0">
                  <a:pos x="752" y="1036"/>
                </a:cxn>
                <a:cxn ang="0">
                  <a:pos x="674" y="1063"/>
                </a:cxn>
                <a:cxn ang="0">
                  <a:pos x="828" y="1419"/>
                </a:cxn>
                <a:cxn ang="0">
                  <a:pos x="731" y="1412"/>
                </a:cxn>
                <a:cxn ang="0">
                  <a:pos x="660" y="1422"/>
                </a:cxn>
                <a:cxn ang="0">
                  <a:pos x="622" y="1446"/>
                </a:cxn>
                <a:cxn ang="0">
                  <a:pos x="631" y="1479"/>
                </a:cxn>
                <a:cxn ang="0">
                  <a:pos x="696" y="1516"/>
                </a:cxn>
                <a:cxn ang="0">
                  <a:pos x="828" y="1553"/>
                </a:cxn>
                <a:cxn ang="0">
                  <a:pos x="912" y="1575"/>
                </a:cxn>
                <a:cxn ang="0">
                  <a:pos x="947" y="1599"/>
                </a:cxn>
                <a:cxn ang="0">
                  <a:pos x="961" y="1635"/>
                </a:cxn>
                <a:cxn ang="0">
                  <a:pos x="945" y="1681"/>
                </a:cxn>
                <a:cxn ang="0">
                  <a:pos x="954" y="1721"/>
                </a:cxn>
                <a:cxn ang="0">
                  <a:pos x="1013" y="1795"/>
                </a:cxn>
                <a:cxn ang="0">
                  <a:pos x="1022" y="1856"/>
                </a:cxn>
                <a:cxn ang="0">
                  <a:pos x="1053" y="1942"/>
                </a:cxn>
                <a:cxn ang="0">
                  <a:pos x="1069" y="2008"/>
                </a:cxn>
                <a:cxn ang="0">
                  <a:pos x="1031" y="2024"/>
                </a:cxn>
                <a:cxn ang="0">
                  <a:pos x="980" y="1975"/>
                </a:cxn>
                <a:cxn ang="0">
                  <a:pos x="872" y="1824"/>
                </a:cxn>
                <a:cxn ang="0">
                  <a:pos x="795" y="1737"/>
                </a:cxn>
                <a:cxn ang="0">
                  <a:pos x="507" y="1581"/>
                </a:cxn>
                <a:cxn ang="0">
                  <a:pos x="438" y="1614"/>
                </a:cxn>
                <a:cxn ang="0">
                  <a:pos x="400" y="1647"/>
                </a:cxn>
                <a:cxn ang="0">
                  <a:pos x="400" y="1670"/>
                </a:cxn>
                <a:cxn ang="0">
                  <a:pos x="604" y="1818"/>
                </a:cxn>
                <a:cxn ang="0">
                  <a:pos x="0" y="0"/>
                </a:cxn>
              </a:cxnLst>
              <a:rect l="0" t="0" r="r" b="b"/>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2" name="Freeform 4"/>
            <p:cNvSpPr>
              <a:spLocks/>
            </p:cNvSpPr>
            <p:nvPr/>
          </p:nvSpPr>
          <p:spPr bwMode="auto">
            <a:xfrm>
              <a:off x="2884" y="2125"/>
              <a:ext cx="168" cy="113"/>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 ang="0">
                  <a:pos x="0" y="565"/>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3" name="Freeform 5"/>
            <p:cNvSpPr>
              <a:spLocks/>
            </p:cNvSpPr>
            <p:nvPr/>
          </p:nvSpPr>
          <p:spPr bwMode="auto">
            <a:xfrm>
              <a:off x="2884" y="2125"/>
              <a:ext cx="168" cy="113"/>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99494" name="Freeform 6"/>
            <p:cNvSpPr>
              <a:spLocks/>
            </p:cNvSpPr>
            <p:nvPr/>
          </p:nvSpPr>
          <p:spPr bwMode="auto">
            <a:xfrm>
              <a:off x="4105"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 ang="0">
                  <a:pos x="0" y="0"/>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5" name="Freeform 7"/>
            <p:cNvSpPr>
              <a:spLocks/>
            </p:cNvSpPr>
            <p:nvPr/>
          </p:nvSpPr>
          <p:spPr bwMode="auto">
            <a:xfrm>
              <a:off x="4105"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99496" name="Freeform 8"/>
            <p:cNvSpPr>
              <a:spLocks/>
            </p:cNvSpPr>
            <p:nvPr/>
          </p:nvSpPr>
          <p:spPr bwMode="auto">
            <a:xfrm>
              <a:off x="1416" y="1637"/>
              <a:ext cx="48" cy="187"/>
            </a:xfrm>
            <a:custGeom>
              <a:avLst/>
              <a:gdLst/>
              <a:ahLst/>
              <a:cxnLst>
                <a:cxn ang="0">
                  <a:pos x="0" y="567"/>
                </a:cxn>
                <a:cxn ang="0">
                  <a:pos x="17" y="591"/>
                </a:cxn>
                <a:cxn ang="0">
                  <a:pos x="36" y="616"/>
                </a:cxn>
                <a:cxn ang="0">
                  <a:pos x="53" y="642"/>
                </a:cxn>
                <a:cxn ang="0">
                  <a:pos x="71" y="670"/>
                </a:cxn>
                <a:cxn ang="0">
                  <a:pos x="87" y="699"/>
                </a:cxn>
                <a:cxn ang="0">
                  <a:pos x="102" y="730"/>
                </a:cxn>
                <a:cxn ang="0">
                  <a:pos x="109" y="746"/>
                </a:cxn>
                <a:cxn ang="0">
                  <a:pos x="116" y="761"/>
                </a:cxn>
                <a:cxn ang="0">
                  <a:pos x="122" y="777"/>
                </a:cxn>
                <a:cxn ang="0">
                  <a:pos x="127" y="794"/>
                </a:cxn>
                <a:cxn ang="0">
                  <a:pos x="132" y="811"/>
                </a:cxn>
                <a:cxn ang="0">
                  <a:pos x="136" y="828"/>
                </a:cxn>
                <a:cxn ang="0">
                  <a:pos x="140" y="845"/>
                </a:cxn>
                <a:cxn ang="0">
                  <a:pos x="142" y="863"/>
                </a:cxn>
                <a:cxn ang="0">
                  <a:pos x="143" y="880"/>
                </a:cxn>
                <a:cxn ang="0">
                  <a:pos x="144" y="899"/>
                </a:cxn>
                <a:cxn ang="0">
                  <a:pos x="144" y="916"/>
                </a:cxn>
                <a:cxn ang="0">
                  <a:pos x="143" y="935"/>
                </a:cxn>
                <a:cxn ang="0">
                  <a:pos x="141" y="954"/>
                </a:cxn>
                <a:cxn ang="0">
                  <a:pos x="137" y="973"/>
                </a:cxn>
                <a:cxn ang="0">
                  <a:pos x="133" y="992"/>
                </a:cxn>
                <a:cxn ang="0">
                  <a:pos x="128" y="1011"/>
                </a:cxn>
                <a:cxn ang="0">
                  <a:pos x="121" y="1031"/>
                </a:cxn>
                <a:cxn ang="0">
                  <a:pos x="113" y="1051"/>
                </a:cxn>
                <a:cxn ang="0">
                  <a:pos x="104" y="1071"/>
                </a:cxn>
                <a:cxn ang="0">
                  <a:pos x="92" y="1091"/>
                </a:cxn>
                <a:cxn ang="0">
                  <a:pos x="92" y="526"/>
                </a:cxn>
                <a:cxn ang="0">
                  <a:pos x="104" y="506"/>
                </a:cxn>
                <a:cxn ang="0">
                  <a:pos x="113" y="485"/>
                </a:cxn>
                <a:cxn ang="0">
                  <a:pos x="121" y="466"/>
                </a:cxn>
                <a:cxn ang="0">
                  <a:pos x="128" y="446"/>
                </a:cxn>
                <a:cxn ang="0">
                  <a:pos x="133" y="426"/>
                </a:cxn>
                <a:cxn ang="0">
                  <a:pos x="137" y="407"/>
                </a:cxn>
                <a:cxn ang="0">
                  <a:pos x="141" y="389"/>
                </a:cxn>
                <a:cxn ang="0">
                  <a:pos x="143" y="369"/>
                </a:cxn>
                <a:cxn ang="0">
                  <a:pos x="144" y="350"/>
                </a:cxn>
                <a:cxn ang="0">
                  <a:pos x="144" y="332"/>
                </a:cxn>
                <a:cxn ang="0">
                  <a:pos x="143" y="314"/>
                </a:cxn>
                <a:cxn ang="0">
                  <a:pos x="142" y="296"/>
                </a:cxn>
                <a:cxn ang="0">
                  <a:pos x="140" y="279"/>
                </a:cxn>
                <a:cxn ang="0">
                  <a:pos x="136" y="261"/>
                </a:cxn>
                <a:cxn ang="0">
                  <a:pos x="132" y="244"/>
                </a:cxn>
                <a:cxn ang="0">
                  <a:pos x="127" y="227"/>
                </a:cxn>
                <a:cxn ang="0">
                  <a:pos x="122" y="211"/>
                </a:cxn>
                <a:cxn ang="0">
                  <a:pos x="116" y="195"/>
                </a:cxn>
                <a:cxn ang="0">
                  <a:pos x="109" y="178"/>
                </a:cxn>
                <a:cxn ang="0">
                  <a:pos x="102" y="163"/>
                </a:cxn>
                <a:cxn ang="0">
                  <a:pos x="87" y="133"/>
                </a:cxn>
                <a:cxn ang="0">
                  <a:pos x="71" y="103"/>
                </a:cxn>
                <a:cxn ang="0">
                  <a:pos x="53" y="75"/>
                </a:cxn>
                <a:cxn ang="0">
                  <a:pos x="36" y="49"/>
                </a:cxn>
                <a:cxn ang="0">
                  <a:pos x="17" y="23"/>
                </a:cxn>
                <a:cxn ang="0">
                  <a:pos x="0" y="0"/>
                </a:cxn>
                <a:cxn ang="0">
                  <a:pos x="0" y="567"/>
                </a:cxn>
              </a:cxnLst>
              <a:rect l="0" t="0" r="r" b="b"/>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7" name="Freeform 9"/>
            <p:cNvSpPr>
              <a:spLocks/>
            </p:cNvSpPr>
            <p:nvPr/>
          </p:nvSpPr>
          <p:spPr bwMode="auto">
            <a:xfrm>
              <a:off x="2840" y="2239"/>
              <a:ext cx="38" cy="165"/>
            </a:xfrm>
            <a:custGeom>
              <a:avLst/>
              <a:gdLst/>
              <a:ahLst/>
              <a:cxnLst>
                <a:cxn ang="0">
                  <a:pos x="196" y="411"/>
                </a:cxn>
                <a:cxn ang="0">
                  <a:pos x="175" y="439"/>
                </a:cxn>
                <a:cxn ang="0">
                  <a:pos x="153" y="467"/>
                </a:cxn>
                <a:cxn ang="0">
                  <a:pos x="134" y="495"/>
                </a:cxn>
                <a:cxn ang="0">
                  <a:pos x="114" y="523"/>
                </a:cxn>
                <a:cxn ang="0">
                  <a:pos x="96" y="551"/>
                </a:cxn>
                <a:cxn ang="0">
                  <a:pos x="79" y="579"/>
                </a:cxn>
                <a:cxn ang="0">
                  <a:pos x="64" y="607"/>
                </a:cxn>
                <a:cxn ang="0">
                  <a:pos x="50" y="634"/>
                </a:cxn>
                <a:cxn ang="0">
                  <a:pos x="37" y="661"/>
                </a:cxn>
                <a:cxn ang="0">
                  <a:pos x="25" y="687"/>
                </a:cxn>
                <a:cxn ang="0">
                  <a:pos x="17" y="713"/>
                </a:cxn>
                <a:cxn ang="0">
                  <a:pos x="9" y="737"/>
                </a:cxn>
                <a:cxn ang="0">
                  <a:pos x="4" y="762"/>
                </a:cxn>
                <a:cxn ang="0">
                  <a:pos x="0" y="784"/>
                </a:cxn>
                <a:cxn ang="0">
                  <a:pos x="0" y="795"/>
                </a:cxn>
                <a:cxn ang="0">
                  <a:pos x="0" y="806"/>
                </a:cxn>
                <a:cxn ang="0">
                  <a:pos x="2" y="816"/>
                </a:cxn>
                <a:cxn ang="0">
                  <a:pos x="3" y="827"/>
                </a:cxn>
                <a:cxn ang="0">
                  <a:pos x="3" y="417"/>
                </a:cxn>
                <a:cxn ang="0">
                  <a:pos x="2" y="408"/>
                </a:cxn>
                <a:cxn ang="0">
                  <a:pos x="0" y="397"/>
                </a:cxn>
                <a:cxn ang="0">
                  <a:pos x="0" y="387"/>
                </a:cxn>
                <a:cxn ang="0">
                  <a:pos x="0" y="375"/>
                </a:cxn>
                <a:cxn ang="0">
                  <a:pos x="4" y="352"/>
                </a:cxn>
                <a:cxn ang="0">
                  <a:pos x="9" y="328"/>
                </a:cxn>
                <a:cxn ang="0">
                  <a:pos x="17" y="303"/>
                </a:cxn>
                <a:cxn ang="0">
                  <a:pos x="25" y="277"/>
                </a:cxn>
                <a:cxn ang="0">
                  <a:pos x="37" y="251"/>
                </a:cxn>
                <a:cxn ang="0">
                  <a:pos x="50" y="224"/>
                </a:cxn>
                <a:cxn ang="0">
                  <a:pos x="64" y="196"/>
                </a:cxn>
                <a:cxn ang="0">
                  <a:pos x="79" y="168"/>
                </a:cxn>
                <a:cxn ang="0">
                  <a:pos x="96" y="140"/>
                </a:cxn>
                <a:cxn ang="0">
                  <a:pos x="114" y="112"/>
                </a:cxn>
                <a:cxn ang="0">
                  <a:pos x="134" y="84"/>
                </a:cxn>
                <a:cxn ang="0">
                  <a:pos x="153" y="56"/>
                </a:cxn>
                <a:cxn ang="0">
                  <a:pos x="175" y="28"/>
                </a:cxn>
                <a:cxn ang="0">
                  <a:pos x="196" y="0"/>
                </a:cxn>
                <a:cxn ang="0">
                  <a:pos x="196" y="411"/>
                </a:cxn>
              </a:cxnLst>
              <a:rect l="0" t="0" r="r" b="b"/>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8" name="Freeform 10"/>
            <p:cNvSpPr>
              <a:spLocks/>
            </p:cNvSpPr>
            <p:nvPr/>
          </p:nvSpPr>
          <p:spPr bwMode="auto">
            <a:xfrm>
              <a:off x="3060" y="2037"/>
              <a:ext cx="69" cy="134"/>
            </a:xfrm>
            <a:custGeom>
              <a:avLst/>
              <a:gdLst/>
              <a:ahLst/>
              <a:cxnLst>
                <a:cxn ang="0">
                  <a:pos x="322" y="168"/>
                </a:cxn>
                <a:cxn ang="0">
                  <a:pos x="285" y="119"/>
                </a:cxn>
                <a:cxn ang="0">
                  <a:pos x="245" y="80"/>
                </a:cxn>
                <a:cxn ang="0">
                  <a:pos x="205" y="48"/>
                </a:cxn>
                <a:cxn ang="0">
                  <a:pos x="166" y="25"/>
                </a:cxn>
                <a:cxn ang="0">
                  <a:pos x="127" y="9"/>
                </a:cxn>
                <a:cxn ang="0">
                  <a:pos x="92" y="1"/>
                </a:cxn>
                <a:cxn ang="0">
                  <a:pos x="62" y="1"/>
                </a:cxn>
                <a:cxn ang="0">
                  <a:pos x="35" y="8"/>
                </a:cxn>
                <a:cxn ang="0">
                  <a:pos x="15" y="21"/>
                </a:cxn>
                <a:cxn ang="0">
                  <a:pos x="3" y="41"/>
                </a:cxn>
                <a:cxn ang="0">
                  <a:pos x="0" y="68"/>
                </a:cxn>
                <a:cxn ang="0">
                  <a:pos x="7" y="101"/>
                </a:cxn>
                <a:cxn ang="0">
                  <a:pos x="24" y="138"/>
                </a:cxn>
                <a:cxn ang="0">
                  <a:pos x="53" y="181"/>
                </a:cxn>
                <a:cxn ang="0">
                  <a:pos x="97" y="230"/>
                </a:cxn>
                <a:cxn ang="0">
                  <a:pos x="124" y="668"/>
                </a:cxn>
                <a:cxn ang="0">
                  <a:pos x="73" y="617"/>
                </a:cxn>
                <a:cxn ang="0">
                  <a:pos x="37" y="570"/>
                </a:cxn>
                <a:cxn ang="0">
                  <a:pos x="14" y="529"/>
                </a:cxn>
                <a:cxn ang="0">
                  <a:pos x="2" y="493"/>
                </a:cxn>
                <a:cxn ang="0">
                  <a:pos x="1" y="464"/>
                </a:cxn>
                <a:cxn ang="0">
                  <a:pos x="8" y="440"/>
                </a:cxn>
                <a:cxn ang="0">
                  <a:pos x="24" y="423"/>
                </a:cxn>
                <a:cxn ang="0">
                  <a:pos x="48" y="412"/>
                </a:cxn>
                <a:cxn ang="0">
                  <a:pos x="76" y="410"/>
                </a:cxn>
                <a:cxn ang="0">
                  <a:pos x="109" y="414"/>
                </a:cxn>
                <a:cxn ang="0">
                  <a:pos x="146" y="425"/>
                </a:cxn>
                <a:cxn ang="0">
                  <a:pos x="185" y="444"/>
                </a:cxn>
                <a:cxn ang="0">
                  <a:pos x="225" y="472"/>
                </a:cxn>
                <a:cxn ang="0">
                  <a:pos x="265" y="507"/>
                </a:cxn>
                <a:cxn ang="0">
                  <a:pos x="303" y="551"/>
                </a:cxn>
                <a:cxn ang="0">
                  <a:pos x="340" y="605"/>
                </a:cxn>
              </a:cxnLst>
              <a:rect l="0" t="0" r="r" b="b"/>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499" name="Freeform 11"/>
            <p:cNvSpPr>
              <a:spLocks/>
            </p:cNvSpPr>
            <p:nvPr/>
          </p:nvSpPr>
          <p:spPr bwMode="auto">
            <a:xfrm>
              <a:off x="3517" y="1958"/>
              <a:ext cx="17" cy="115"/>
            </a:xfrm>
            <a:custGeom>
              <a:avLst/>
              <a:gdLst/>
              <a:ahLst/>
              <a:cxnLst>
                <a:cxn ang="0">
                  <a:pos x="87" y="413"/>
                </a:cxn>
                <a:cxn ang="0">
                  <a:pos x="75" y="417"/>
                </a:cxn>
                <a:cxn ang="0">
                  <a:pos x="66" y="423"/>
                </a:cxn>
                <a:cxn ang="0">
                  <a:pos x="56" y="429"/>
                </a:cxn>
                <a:cxn ang="0">
                  <a:pos x="46" y="436"/>
                </a:cxn>
                <a:cxn ang="0">
                  <a:pos x="35" y="448"/>
                </a:cxn>
                <a:cxn ang="0">
                  <a:pos x="24" y="460"/>
                </a:cxn>
                <a:cxn ang="0">
                  <a:pos x="16" y="472"/>
                </a:cxn>
                <a:cxn ang="0">
                  <a:pos x="10" y="484"/>
                </a:cxn>
                <a:cxn ang="0">
                  <a:pos x="5" y="497"/>
                </a:cxn>
                <a:cxn ang="0">
                  <a:pos x="2" y="509"/>
                </a:cxn>
                <a:cxn ang="0">
                  <a:pos x="1" y="519"/>
                </a:cxn>
                <a:cxn ang="0">
                  <a:pos x="0" y="530"/>
                </a:cxn>
                <a:cxn ang="0">
                  <a:pos x="0" y="548"/>
                </a:cxn>
                <a:cxn ang="0">
                  <a:pos x="2" y="563"/>
                </a:cxn>
                <a:cxn ang="0">
                  <a:pos x="5" y="573"/>
                </a:cxn>
                <a:cxn ang="0">
                  <a:pos x="7" y="576"/>
                </a:cxn>
                <a:cxn ang="0">
                  <a:pos x="7" y="167"/>
                </a:cxn>
                <a:cxn ang="0">
                  <a:pos x="5" y="164"/>
                </a:cxn>
                <a:cxn ang="0">
                  <a:pos x="2" y="155"/>
                </a:cxn>
                <a:cxn ang="0">
                  <a:pos x="0" y="139"/>
                </a:cxn>
                <a:cxn ang="0">
                  <a:pos x="0" y="120"/>
                </a:cxn>
                <a:cxn ang="0">
                  <a:pos x="1" y="109"/>
                </a:cxn>
                <a:cxn ang="0">
                  <a:pos x="2" y="97"/>
                </a:cxn>
                <a:cxn ang="0">
                  <a:pos x="5" y="86"/>
                </a:cxn>
                <a:cxn ang="0">
                  <a:pos x="10" y="74"/>
                </a:cxn>
                <a:cxn ang="0">
                  <a:pos x="16" y="62"/>
                </a:cxn>
                <a:cxn ang="0">
                  <a:pos x="24" y="50"/>
                </a:cxn>
                <a:cxn ang="0">
                  <a:pos x="35" y="38"/>
                </a:cxn>
                <a:cxn ang="0">
                  <a:pos x="46" y="26"/>
                </a:cxn>
                <a:cxn ang="0">
                  <a:pos x="56" y="20"/>
                </a:cxn>
                <a:cxn ang="0">
                  <a:pos x="66" y="13"/>
                </a:cxn>
                <a:cxn ang="0">
                  <a:pos x="75" y="7"/>
                </a:cxn>
                <a:cxn ang="0">
                  <a:pos x="87" y="0"/>
                </a:cxn>
                <a:cxn ang="0">
                  <a:pos x="87" y="413"/>
                </a:cxn>
              </a:cxnLst>
              <a:rect l="0" t="0" r="r" b="b"/>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0" name="Freeform 12"/>
            <p:cNvSpPr>
              <a:spLocks/>
            </p:cNvSpPr>
            <p:nvPr/>
          </p:nvSpPr>
          <p:spPr bwMode="auto">
            <a:xfrm>
              <a:off x="1435" y="1668"/>
              <a:ext cx="11" cy="76"/>
            </a:xfrm>
            <a:custGeom>
              <a:avLst/>
              <a:gdLst/>
              <a:ahLst/>
              <a:cxnLst>
                <a:cxn ang="0">
                  <a:pos x="0" y="375"/>
                </a:cxn>
                <a:cxn ang="0">
                  <a:pos x="0" y="0"/>
                </a:cxn>
                <a:cxn ang="0">
                  <a:pos x="12" y="21"/>
                </a:cxn>
                <a:cxn ang="0">
                  <a:pos x="22" y="44"/>
                </a:cxn>
                <a:cxn ang="0">
                  <a:pos x="30" y="66"/>
                </a:cxn>
                <a:cxn ang="0">
                  <a:pos x="38" y="89"/>
                </a:cxn>
                <a:cxn ang="0">
                  <a:pos x="43" y="113"/>
                </a:cxn>
                <a:cxn ang="0">
                  <a:pos x="48" y="136"/>
                </a:cxn>
                <a:cxn ang="0">
                  <a:pos x="50" y="160"/>
                </a:cxn>
                <a:cxn ang="0">
                  <a:pos x="51" y="185"/>
                </a:cxn>
                <a:cxn ang="0">
                  <a:pos x="50" y="209"/>
                </a:cxn>
                <a:cxn ang="0">
                  <a:pos x="48" y="234"/>
                </a:cxn>
                <a:cxn ang="0">
                  <a:pos x="44" y="259"/>
                </a:cxn>
                <a:cxn ang="0">
                  <a:pos x="38" y="282"/>
                </a:cxn>
                <a:cxn ang="0">
                  <a:pos x="31" y="306"/>
                </a:cxn>
                <a:cxn ang="0">
                  <a:pos x="23" y="330"/>
                </a:cxn>
                <a:cxn ang="0">
                  <a:pos x="13" y="353"/>
                </a:cxn>
                <a:cxn ang="0">
                  <a:pos x="0" y="375"/>
                </a:cxn>
              </a:cxnLst>
              <a:rect l="0" t="0" r="r" b="b"/>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1" name="Freeform 13"/>
            <p:cNvSpPr>
              <a:spLocks/>
            </p:cNvSpPr>
            <p:nvPr/>
          </p:nvSpPr>
          <p:spPr bwMode="auto">
            <a:xfrm>
              <a:off x="2005" y="1866"/>
              <a:ext cx="19" cy="119"/>
            </a:xfrm>
            <a:custGeom>
              <a:avLst/>
              <a:gdLst/>
              <a:ahLst/>
              <a:cxnLst>
                <a:cxn ang="0">
                  <a:pos x="92" y="0"/>
                </a:cxn>
                <a:cxn ang="0">
                  <a:pos x="0" y="187"/>
                </a:cxn>
                <a:cxn ang="0">
                  <a:pos x="0" y="596"/>
                </a:cxn>
                <a:cxn ang="0">
                  <a:pos x="92" y="409"/>
                </a:cxn>
                <a:cxn ang="0">
                  <a:pos x="92" y="0"/>
                </a:cxn>
              </a:cxnLst>
              <a:rect l="0" t="0" r="r" b="b"/>
              <a:pathLst>
                <a:path w="92" h="596">
                  <a:moveTo>
                    <a:pt x="92" y="0"/>
                  </a:moveTo>
                  <a:lnTo>
                    <a:pt x="0" y="187"/>
                  </a:lnTo>
                  <a:lnTo>
                    <a:pt x="0" y="596"/>
                  </a:lnTo>
                  <a:lnTo>
                    <a:pt x="92" y="409"/>
                  </a:lnTo>
                  <a:lnTo>
                    <a:pt x="9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2" name="Freeform 14"/>
            <p:cNvSpPr>
              <a:spLocks/>
            </p:cNvSpPr>
            <p:nvPr/>
          </p:nvSpPr>
          <p:spPr bwMode="auto">
            <a:xfrm>
              <a:off x="2228" y="2053"/>
              <a:ext cx="86" cy="173"/>
            </a:xfrm>
            <a:custGeom>
              <a:avLst/>
              <a:gdLst/>
              <a:ahLst/>
              <a:cxnLst>
                <a:cxn ang="0">
                  <a:pos x="435" y="463"/>
                </a:cxn>
                <a:cxn ang="0">
                  <a:pos x="0" y="0"/>
                </a:cxn>
                <a:cxn ang="0">
                  <a:pos x="0" y="408"/>
                </a:cxn>
                <a:cxn ang="0">
                  <a:pos x="435" y="872"/>
                </a:cxn>
                <a:cxn ang="0">
                  <a:pos x="435" y="463"/>
                </a:cxn>
              </a:cxnLst>
              <a:rect l="0" t="0" r="r" b="b"/>
              <a:pathLst>
                <a:path w="435" h="872">
                  <a:moveTo>
                    <a:pt x="435" y="463"/>
                  </a:moveTo>
                  <a:lnTo>
                    <a:pt x="0" y="0"/>
                  </a:lnTo>
                  <a:lnTo>
                    <a:pt x="0" y="408"/>
                  </a:lnTo>
                  <a:lnTo>
                    <a:pt x="435" y="872"/>
                  </a:lnTo>
                  <a:lnTo>
                    <a:pt x="435"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3" name="Freeform 15"/>
            <p:cNvSpPr>
              <a:spLocks/>
            </p:cNvSpPr>
            <p:nvPr/>
          </p:nvSpPr>
          <p:spPr bwMode="auto">
            <a:xfrm>
              <a:off x="2352" y="2059"/>
              <a:ext cx="42" cy="150"/>
            </a:xfrm>
            <a:custGeom>
              <a:avLst/>
              <a:gdLst/>
              <a:ahLst/>
              <a:cxnLst>
                <a:cxn ang="0">
                  <a:pos x="216" y="0"/>
                </a:cxn>
                <a:cxn ang="0">
                  <a:pos x="0" y="340"/>
                </a:cxn>
                <a:cxn ang="0">
                  <a:pos x="0" y="749"/>
                </a:cxn>
                <a:cxn ang="0">
                  <a:pos x="216" y="409"/>
                </a:cxn>
                <a:cxn ang="0">
                  <a:pos x="216" y="0"/>
                </a:cxn>
              </a:cxnLst>
              <a:rect l="0" t="0" r="r" b="b"/>
              <a:pathLst>
                <a:path w="216" h="749">
                  <a:moveTo>
                    <a:pt x="216" y="0"/>
                  </a:moveTo>
                  <a:lnTo>
                    <a:pt x="0" y="340"/>
                  </a:lnTo>
                  <a:lnTo>
                    <a:pt x="0" y="749"/>
                  </a:lnTo>
                  <a:lnTo>
                    <a:pt x="216" y="409"/>
                  </a:lnTo>
                  <a:lnTo>
                    <a:pt x="216"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4" name="Freeform 16"/>
            <p:cNvSpPr>
              <a:spLocks/>
            </p:cNvSpPr>
            <p:nvPr/>
          </p:nvSpPr>
          <p:spPr bwMode="auto">
            <a:xfrm>
              <a:off x="2491" y="2053"/>
              <a:ext cx="132" cy="284"/>
            </a:xfrm>
            <a:custGeom>
              <a:avLst/>
              <a:gdLst/>
              <a:ahLst/>
              <a:cxnLst>
                <a:cxn ang="0">
                  <a:pos x="618" y="1400"/>
                </a:cxn>
                <a:cxn ang="0">
                  <a:pos x="547" y="1349"/>
                </a:cxn>
                <a:cxn ang="0">
                  <a:pos x="485" y="1298"/>
                </a:cxn>
                <a:cxn ang="0">
                  <a:pos x="431" y="1243"/>
                </a:cxn>
                <a:cxn ang="0">
                  <a:pos x="385" y="1187"/>
                </a:cxn>
                <a:cxn ang="0">
                  <a:pos x="346" y="1130"/>
                </a:cxn>
                <a:cxn ang="0">
                  <a:pos x="313" y="1071"/>
                </a:cxn>
                <a:cxn ang="0">
                  <a:pos x="286" y="1013"/>
                </a:cxn>
                <a:cxn ang="0">
                  <a:pos x="265" y="955"/>
                </a:cxn>
                <a:cxn ang="0">
                  <a:pos x="248" y="897"/>
                </a:cxn>
                <a:cxn ang="0">
                  <a:pos x="228" y="816"/>
                </a:cxn>
                <a:cxn ang="0">
                  <a:pos x="212" y="714"/>
                </a:cxn>
                <a:cxn ang="0">
                  <a:pos x="199" y="628"/>
                </a:cxn>
                <a:cxn ang="0">
                  <a:pos x="190" y="567"/>
                </a:cxn>
                <a:cxn ang="0">
                  <a:pos x="176" y="526"/>
                </a:cxn>
                <a:cxn ang="0">
                  <a:pos x="158" y="493"/>
                </a:cxn>
                <a:cxn ang="0">
                  <a:pos x="136" y="466"/>
                </a:cxn>
                <a:cxn ang="0">
                  <a:pos x="110" y="445"/>
                </a:cxn>
                <a:cxn ang="0">
                  <a:pos x="81" y="430"/>
                </a:cxn>
                <a:cxn ang="0">
                  <a:pos x="51" y="419"/>
                </a:cxn>
                <a:cxn ang="0">
                  <a:pos x="18" y="412"/>
                </a:cxn>
                <a:cxn ang="0">
                  <a:pos x="0" y="0"/>
                </a:cxn>
                <a:cxn ang="0">
                  <a:pos x="34" y="5"/>
                </a:cxn>
                <a:cxn ang="0">
                  <a:pos x="66" y="14"/>
                </a:cxn>
                <a:cxn ang="0">
                  <a:pos x="96" y="27"/>
                </a:cxn>
                <a:cxn ang="0">
                  <a:pos x="123" y="45"/>
                </a:cxn>
                <a:cxn ang="0">
                  <a:pos x="147" y="68"/>
                </a:cxn>
                <a:cxn ang="0">
                  <a:pos x="167" y="97"/>
                </a:cxn>
                <a:cxn ang="0">
                  <a:pos x="184" y="134"/>
                </a:cxn>
                <a:cxn ang="0">
                  <a:pos x="194" y="178"/>
                </a:cxn>
                <a:cxn ang="0">
                  <a:pos x="205" y="257"/>
                </a:cxn>
                <a:cxn ang="0">
                  <a:pos x="219" y="353"/>
                </a:cxn>
                <a:cxn ang="0">
                  <a:pos x="241" y="459"/>
                </a:cxn>
                <a:cxn ang="0">
                  <a:pos x="256" y="515"/>
                </a:cxn>
                <a:cxn ang="0">
                  <a:pos x="276" y="574"/>
                </a:cxn>
                <a:cxn ang="0">
                  <a:pos x="299" y="631"/>
                </a:cxn>
                <a:cxn ang="0">
                  <a:pos x="330" y="690"/>
                </a:cxn>
                <a:cxn ang="0">
                  <a:pos x="365" y="748"/>
                </a:cxn>
                <a:cxn ang="0">
                  <a:pos x="407" y="805"/>
                </a:cxn>
                <a:cxn ang="0">
                  <a:pos x="457" y="860"/>
                </a:cxn>
                <a:cxn ang="0">
                  <a:pos x="514" y="914"/>
                </a:cxn>
                <a:cxn ang="0">
                  <a:pos x="581" y="965"/>
                </a:cxn>
                <a:cxn ang="0">
                  <a:pos x="658" y="1013"/>
                </a:cxn>
              </a:cxnLst>
              <a:rect l="0" t="0" r="r" b="b"/>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5" name="Freeform 17"/>
            <p:cNvSpPr>
              <a:spLocks/>
            </p:cNvSpPr>
            <p:nvPr/>
          </p:nvSpPr>
          <p:spPr bwMode="auto">
            <a:xfrm>
              <a:off x="2655" y="2348"/>
              <a:ext cx="99" cy="181"/>
            </a:xfrm>
            <a:custGeom>
              <a:avLst/>
              <a:gdLst/>
              <a:ahLst/>
              <a:cxnLst>
                <a:cxn ang="0">
                  <a:pos x="496" y="496"/>
                </a:cxn>
                <a:cxn ang="0">
                  <a:pos x="0" y="0"/>
                </a:cxn>
                <a:cxn ang="0">
                  <a:pos x="0" y="410"/>
                </a:cxn>
                <a:cxn ang="0">
                  <a:pos x="496" y="905"/>
                </a:cxn>
                <a:cxn ang="0">
                  <a:pos x="496" y="496"/>
                </a:cxn>
              </a:cxnLst>
              <a:rect l="0" t="0" r="r" b="b"/>
              <a:pathLst>
                <a:path w="496" h="905">
                  <a:moveTo>
                    <a:pt x="496" y="496"/>
                  </a:moveTo>
                  <a:lnTo>
                    <a:pt x="0" y="0"/>
                  </a:lnTo>
                  <a:lnTo>
                    <a:pt x="0" y="410"/>
                  </a:lnTo>
                  <a:lnTo>
                    <a:pt x="496" y="905"/>
                  </a:lnTo>
                  <a:lnTo>
                    <a:pt x="496" y="4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6" name="Freeform 18"/>
            <p:cNvSpPr>
              <a:spLocks/>
            </p:cNvSpPr>
            <p:nvPr/>
          </p:nvSpPr>
          <p:spPr bwMode="auto">
            <a:xfrm>
              <a:off x="2945" y="2127"/>
              <a:ext cx="101" cy="130"/>
            </a:xfrm>
            <a:custGeom>
              <a:avLst/>
              <a:gdLst/>
              <a:ahLst/>
              <a:cxnLst>
                <a:cxn ang="0">
                  <a:pos x="511" y="409"/>
                </a:cxn>
                <a:cxn ang="0">
                  <a:pos x="441" y="443"/>
                </a:cxn>
                <a:cxn ang="0">
                  <a:pos x="367" y="478"/>
                </a:cxn>
                <a:cxn ang="0">
                  <a:pos x="292" y="511"/>
                </a:cxn>
                <a:cxn ang="0">
                  <a:pos x="220" y="544"/>
                </a:cxn>
                <a:cxn ang="0">
                  <a:pos x="152" y="576"/>
                </a:cxn>
                <a:cxn ang="0">
                  <a:pos x="91" y="604"/>
                </a:cxn>
                <a:cxn ang="0">
                  <a:pos x="40" y="628"/>
                </a:cxn>
                <a:cxn ang="0">
                  <a:pos x="0" y="650"/>
                </a:cxn>
                <a:cxn ang="0">
                  <a:pos x="0" y="242"/>
                </a:cxn>
                <a:cxn ang="0">
                  <a:pos x="40" y="219"/>
                </a:cxn>
                <a:cxn ang="0">
                  <a:pos x="91" y="195"/>
                </a:cxn>
                <a:cxn ang="0">
                  <a:pos x="152" y="166"/>
                </a:cxn>
                <a:cxn ang="0">
                  <a:pos x="220" y="135"/>
                </a:cxn>
                <a:cxn ang="0">
                  <a:pos x="292" y="103"/>
                </a:cxn>
                <a:cxn ang="0">
                  <a:pos x="367" y="69"/>
                </a:cxn>
                <a:cxn ang="0">
                  <a:pos x="441" y="34"/>
                </a:cxn>
                <a:cxn ang="0">
                  <a:pos x="511" y="0"/>
                </a:cxn>
                <a:cxn ang="0">
                  <a:pos x="511" y="409"/>
                </a:cxn>
              </a:cxnLst>
              <a:rect l="0" t="0" r="r" b="b"/>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7" name="Freeform 19"/>
            <p:cNvSpPr>
              <a:spLocks/>
            </p:cNvSpPr>
            <p:nvPr/>
          </p:nvSpPr>
          <p:spPr bwMode="auto">
            <a:xfrm>
              <a:off x="3174" y="2033"/>
              <a:ext cx="61" cy="87"/>
            </a:xfrm>
            <a:custGeom>
              <a:avLst/>
              <a:gdLst/>
              <a:ahLst/>
              <a:cxnLst>
                <a:cxn ang="0">
                  <a:pos x="309" y="0"/>
                </a:cxn>
                <a:cxn ang="0">
                  <a:pos x="0" y="28"/>
                </a:cxn>
                <a:cxn ang="0">
                  <a:pos x="0" y="437"/>
                </a:cxn>
                <a:cxn ang="0">
                  <a:pos x="309" y="409"/>
                </a:cxn>
                <a:cxn ang="0">
                  <a:pos x="309" y="0"/>
                </a:cxn>
              </a:cxnLst>
              <a:rect l="0" t="0" r="r" b="b"/>
              <a:pathLst>
                <a:path w="309" h="437">
                  <a:moveTo>
                    <a:pt x="309" y="0"/>
                  </a:moveTo>
                  <a:lnTo>
                    <a:pt x="0" y="28"/>
                  </a:lnTo>
                  <a:lnTo>
                    <a:pt x="0" y="437"/>
                  </a:lnTo>
                  <a:lnTo>
                    <a:pt x="309" y="409"/>
                  </a:lnTo>
                  <a:lnTo>
                    <a:pt x="30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8" name="Freeform 20"/>
            <p:cNvSpPr>
              <a:spLocks/>
            </p:cNvSpPr>
            <p:nvPr/>
          </p:nvSpPr>
          <p:spPr bwMode="auto">
            <a:xfrm>
              <a:off x="3401" y="2053"/>
              <a:ext cx="57" cy="111"/>
            </a:xfrm>
            <a:custGeom>
              <a:avLst/>
              <a:gdLst/>
              <a:ahLst/>
              <a:cxnLst>
                <a:cxn ang="0">
                  <a:pos x="275" y="556"/>
                </a:cxn>
                <a:cxn ang="0">
                  <a:pos x="264" y="544"/>
                </a:cxn>
                <a:cxn ang="0">
                  <a:pos x="251" y="534"/>
                </a:cxn>
                <a:cxn ang="0">
                  <a:pos x="238" y="523"/>
                </a:cxn>
                <a:cxn ang="0">
                  <a:pos x="223" y="512"/>
                </a:cxn>
                <a:cxn ang="0">
                  <a:pos x="208" y="503"/>
                </a:cxn>
                <a:cxn ang="0">
                  <a:pos x="193" y="494"/>
                </a:cxn>
                <a:cxn ang="0">
                  <a:pos x="175" y="484"/>
                </a:cxn>
                <a:cxn ang="0">
                  <a:pos x="159" y="475"/>
                </a:cxn>
                <a:cxn ang="0">
                  <a:pos x="121" y="458"/>
                </a:cxn>
                <a:cxn ang="0">
                  <a:pos x="83" y="441"/>
                </a:cxn>
                <a:cxn ang="0">
                  <a:pos x="42" y="426"/>
                </a:cxn>
                <a:cxn ang="0">
                  <a:pos x="0" y="412"/>
                </a:cxn>
                <a:cxn ang="0">
                  <a:pos x="0" y="0"/>
                </a:cxn>
                <a:cxn ang="0">
                  <a:pos x="42" y="14"/>
                </a:cxn>
                <a:cxn ang="0">
                  <a:pos x="83" y="30"/>
                </a:cxn>
                <a:cxn ang="0">
                  <a:pos x="121" y="46"/>
                </a:cxn>
                <a:cxn ang="0">
                  <a:pos x="159" y="64"/>
                </a:cxn>
                <a:cxn ang="0">
                  <a:pos x="175" y="73"/>
                </a:cxn>
                <a:cxn ang="0">
                  <a:pos x="193" y="84"/>
                </a:cxn>
                <a:cxn ang="0">
                  <a:pos x="208" y="93"/>
                </a:cxn>
                <a:cxn ang="0">
                  <a:pos x="223" y="104"/>
                </a:cxn>
                <a:cxn ang="0">
                  <a:pos x="238" y="114"/>
                </a:cxn>
                <a:cxn ang="0">
                  <a:pos x="251" y="125"/>
                </a:cxn>
                <a:cxn ang="0">
                  <a:pos x="264" y="135"/>
                </a:cxn>
                <a:cxn ang="0">
                  <a:pos x="275" y="147"/>
                </a:cxn>
                <a:cxn ang="0">
                  <a:pos x="275" y="556"/>
                </a:cxn>
              </a:cxnLst>
              <a:rect l="0" t="0" r="r" b="b"/>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09" name="Freeform 21"/>
            <p:cNvSpPr>
              <a:spLocks/>
            </p:cNvSpPr>
            <p:nvPr/>
          </p:nvSpPr>
          <p:spPr bwMode="auto">
            <a:xfrm>
              <a:off x="3853" y="1927"/>
              <a:ext cx="48" cy="120"/>
            </a:xfrm>
            <a:custGeom>
              <a:avLst/>
              <a:gdLst/>
              <a:ahLst/>
              <a:cxnLst>
                <a:cxn ang="0">
                  <a:pos x="248" y="188"/>
                </a:cxn>
                <a:cxn ang="0">
                  <a:pos x="248" y="177"/>
                </a:cxn>
                <a:cxn ang="0">
                  <a:pos x="246" y="165"/>
                </a:cxn>
                <a:cxn ang="0">
                  <a:pos x="242" y="154"/>
                </a:cxn>
                <a:cxn ang="0">
                  <a:pos x="237" y="144"/>
                </a:cxn>
                <a:cxn ang="0">
                  <a:pos x="232" y="135"/>
                </a:cxn>
                <a:cxn ang="0">
                  <a:pos x="226" y="125"/>
                </a:cxn>
                <a:cxn ang="0">
                  <a:pos x="218" y="116"/>
                </a:cxn>
                <a:cxn ang="0">
                  <a:pos x="209" y="107"/>
                </a:cxn>
                <a:cxn ang="0">
                  <a:pos x="200" y="98"/>
                </a:cxn>
                <a:cxn ang="0">
                  <a:pos x="191" y="90"/>
                </a:cxn>
                <a:cxn ang="0">
                  <a:pos x="180" y="82"/>
                </a:cxn>
                <a:cxn ang="0">
                  <a:pos x="170" y="74"/>
                </a:cxn>
                <a:cxn ang="0">
                  <a:pos x="147" y="61"/>
                </a:cxn>
                <a:cxn ang="0">
                  <a:pos x="124" y="48"/>
                </a:cxn>
                <a:cxn ang="0">
                  <a:pos x="101" y="36"/>
                </a:cxn>
                <a:cxn ang="0">
                  <a:pos x="79" y="27"/>
                </a:cxn>
                <a:cxn ang="0">
                  <a:pos x="58" y="19"/>
                </a:cxn>
                <a:cxn ang="0">
                  <a:pos x="39" y="13"/>
                </a:cxn>
                <a:cxn ang="0">
                  <a:pos x="11" y="4"/>
                </a:cxn>
                <a:cxn ang="0">
                  <a:pos x="0" y="0"/>
                </a:cxn>
                <a:cxn ang="0">
                  <a:pos x="0" y="413"/>
                </a:cxn>
                <a:cxn ang="0">
                  <a:pos x="11" y="416"/>
                </a:cxn>
                <a:cxn ang="0">
                  <a:pos x="39" y="424"/>
                </a:cxn>
                <a:cxn ang="0">
                  <a:pos x="58" y="430"/>
                </a:cxn>
                <a:cxn ang="0">
                  <a:pos x="79" y="438"/>
                </a:cxn>
                <a:cxn ang="0">
                  <a:pos x="101" y="448"/>
                </a:cxn>
                <a:cxn ang="0">
                  <a:pos x="124" y="458"/>
                </a:cxn>
                <a:cxn ang="0">
                  <a:pos x="147" y="471"/>
                </a:cxn>
                <a:cxn ang="0">
                  <a:pos x="170" y="484"/>
                </a:cxn>
                <a:cxn ang="0">
                  <a:pos x="180" y="492"/>
                </a:cxn>
                <a:cxn ang="0">
                  <a:pos x="191" y="499"/>
                </a:cxn>
                <a:cxn ang="0">
                  <a:pos x="200" y="507"/>
                </a:cxn>
                <a:cxn ang="0">
                  <a:pos x="209" y="515"/>
                </a:cxn>
                <a:cxn ang="0">
                  <a:pos x="218" y="525"/>
                </a:cxn>
                <a:cxn ang="0">
                  <a:pos x="226" y="534"/>
                </a:cxn>
                <a:cxn ang="0">
                  <a:pos x="232" y="543"/>
                </a:cxn>
                <a:cxn ang="0">
                  <a:pos x="237" y="554"/>
                </a:cxn>
                <a:cxn ang="0">
                  <a:pos x="242" y="563"/>
                </a:cxn>
                <a:cxn ang="0">
                  <a:pos x="246" y="575"/>
                </a:cxn>
                <a:cxn ang="0">
                  <a:pos x="248" y="585"/>
                </a:cxn>
                <a:cxn ang="0">
                  <a:pos x="248" y="597"/>
                </a:cxn>
                <a:cxn ang="0">
                  <a:pos x="248" y="188"/>
                </a:cxn>
              </a:cxnLst>
              <a:rect l="0" t="0" r="r" b="b"/>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0" name="Rectangle 22"/>
            <p:cNvSpPr>
              <a:spLocks noChangeArrowheads="1"/>
            </p:cNvSpPr>
            <p:nvPr/>
          </p:nvSpPr>
          <p:spPr bwMode="auto">
            <a:xfrm>
              <a:off x="3975" y="1923"/>
              <a:ext cx="40"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9511" name="Rectangle 23"/>
            <p:cNvSpPr>
              <a:spLocks noChangeArrowheads="1"/>
            </p:cNvSpPr>
            <p:nvPr/>
          </p:nvSpPr>
          <p:spPr bwMode="auto">
            <a:xfrm>
              <a:off x="4044" y="1948"/>
              <a:ext cx="19"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9512" name="Freeform 24"/>
            <p:cNvSpPr>
              <a:spLocks/>
            </p:cNvSpPr>
            <p:nvPr/>
          </p:nvSpPr>
          <p:spPr bwMode="auto">
            <a:xfrm>
              <a:off x="4156" y="1977"/>
              <a:ext cx="65" cy="214"/>
            </a:xfrm>
            <a:custGeom>
              <a:avLst/>
              <a:gdLst/>
              <a:ahLst/>
              <a:cxnLst>
                <a:cxn ang="0">
                  <a:pos x="329" y="645"/>
                </a:cxn>
                <a:cxn ang="0">
                  <a:pos x="293" y="593"/>
                </a:cxn>
                <a:cxn ang="0">
                  <a:pos x="258" y="543"/>
                </a:cxn>
                <a:cxn ang="0">
                  <a:pos x="223" y="493"/>
                </a:cxn>
                <a:cxn ang="0">
                  <a:pos x="191" y="443"/>
                </a:cxn>
                <a:cxn ang="0">
                  <a:pos x="160" y="394"/>
                </a:cxn>
                <a:cxn ang="0">
                  <a:pos x="132" y="346"/>
                </a:cxn>
                <a:cxn ang="0">
                  <a:pos x="105" y="299"/>
                </a:cxn>
                <a:cxn ang="0">
                  <a:pos x="80" y="255"/>
                </a:cxn>
                <a:cxn ang="0">
                  <a:pos x="59" y="213"/>
                </a:cxn>
                <a:cxn ang="0">
                  <a:pos x="41" y="173"/>
                </a:cxn>
                <a:cxn ang="0">
                  <a:pos x="26" y="136"/>
                </a:cxn>
                <a:cxn ang="0">
                  <a:pos x="14" y="102"/>
                </a:cxn>
                <a:cxn ang="0">
                  <a:pos x="9" y="85"/>
                </a:cxn>
                <a:cxn ang="0">
                  <a:pos x="5" y="70"/>
                </a:cxn>
                <a:cxn ang="0">
                  <a:pos x="2" y="56"/>
                </a:cxn>
                <a:cxn ang="0">
                  <a:pos x="0" y="42"/>
                </a:cxn>
                <a:cxn ang="0">
                  <a:pos x="0" y="30"/>
                </a:cxn>
                <a:cxn ang="0">
                  <a:pos x="0" y="19"/>
                </a:cxn>
                <a:cxn ang="0">
                  <a:pos x="1" y="8"/>
                </a:cxn>
                <a:cxn ang="0">
                  <a:pos x="3" y="0"/>
                </a:cxn>
                <a:cxn ang="0">
                  <a:pos x="3" y="425"/>
                </a:cxn>
                <a:cxn ang="0">
                  <a:pos x="1" y="435"/>
                </a:cxn>
                <a:cxn ang="0">
                  <a:pos x="0" y="445"/>
                </a:cxn>
                <a:cxn ang="0">
                  <a:pos x="0" y="457"/>
                </a:cxn>
                <a:cxn ang="0">
                  <a:pos x="0" y="468"/>
                </a:cxn>
                <a:cxn ang="0">
                  <a:pos x="2" y="482"/>
                </a:cxn>
                <a:cxn ang="0">
                  <a:pos x="5" y="497"/>
                </a:cxn>
                <a:cxn ang="0">
                  <a:pos x="9" y="512"/>
                </a:cxn>
                <a:cxn ang="0">
                  <a:pos x="14" y="527"/>
                </a:cxn>
                <a:cxn ang="0">
                  <a:pos x="26" y="562"/>
                </a:cxn>
                <a:cxn ang="0">
                  <a:pos x="41" y="599"/>
                </a:cxn>
                <a:cxn ang="0">
                  <a:pos x="59" y="639"/>
                </a:cxn>
                <a:cxn ang="0">
                  <a:pos x="80" y="681"/>
                </a:cxn>
                <a:cxn ang="0">
                  <a:pos x="105" y="725"/>
                </a:cxn>
                <a:cxn ang="0">
                  <a:pos x="132" y="771"/>
                </a:cxn>
                <a:cxn ang="0">
                  <a:pos x="160" y="819"/>
                </a:cxn>
                <a:cxn ang="0">
                  <a:pos x="191" y="868"/>
                </a:cxn>
                <a:cxn ang="0">
                  <a:pos x="223" y="917"/>
                </a:cxn>
                <a:cxn ang="0">
                  <a:pos x="258" y="967"/>
                </a:cxn>
                <a:cxn ang="0">
                  <a:pos x="293" y="1017"/>
                </a:cxn>
                <a:cxn ang="0">
                  <a:pos x="329" y="1068"/>
                </a:cxn>
                <a:cxn ang="0">
                  <a:pos x="329" y="645"/>
                </a:cxn>
              </a:cxnLst>
              <a:rect l="0" t="0" r="r" b="b"/>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3" name="Freeform 25"/>
            <p:cNvSpPr>
              <a:spLocks/>
            </p:cNvSpPr>
            <p:nvPr/>
          </p:nvSpPr>
          <p:spPr bwMode="auto">
            <a:xfrm>
              <a:off x="4377" y="2234"/>
              <a:ext cx="109" cy="140"/>
            </a:xfrm>
            <a:custGeom>
              <a:avLst/>
              <a:gdLst/>
              <a:ahLst/>
              <a:cxnLst>
                <a:cxn ang="0">
                  <a:pos x="544" y="703"/>
                </a:cxn>
                <a:cxn ang="0">
                  <a:pos x="468" y="658"/>
                </a:cxn>
                <a:cxn ang="0">
                  <a:pos x="395" y="614"/>
                </a:cxn>
                <a:cxn ang="0">
                  <a:pos x="321" y="576"/>
                </a:cxn>
                <a:cxn ang="0">
                  <a:pos x="251" y="540"/>
                </a:cxn>
                <a:cxn ang="0">
                  <a:pos x="183" y="507"/>
                </a:cxn>
                <a:cxn ang="0">
                  <a:pos x="119" y="478"/>
                </a:cxn>
                <a:cxn ang="0">
                  <a:pos x="57" y="451"/>
                </a:cxn>
                <a:cxn ang="0">
                  <a:pos x="0" y="426"/>
                </a:cxn>
                <a:cxn ang="0">
                  <a:pos x="0" y="0"/>
                </a:cxn>
                <a:cxn ang="0">
                  <a:pos x="57" y="24"/>
                </a:cxn>
                <a:cxn ang="0">
                  <a:pos x="119" y="51"/>
                </a:cxn>
                <a:cxn ang="0">
                  <a:pos x="183" y="82"/>
                </a:cxn>
                <a:cxn ang="0">
                  <a:pos x="251" y="114"/>
                </a:cxn>
                <a:cxn ang="0">
                  <a:pos x="321" y="151"/>
                </a:cxn>
                <a:cxn ang="0">
                  <a:pos x="395" y="190"/>
                </a:cxn>
                <a:cxn ang="0">
                  <a:pos x="468" y="232"/>
                </a:cxn>
                <a:cxn ang="0">
                  <a:pos x="544" y="277"/>
                </a:cxn>
                <a:cxn ang="0">
                  <a:pos x="544" y="703"/>
                </a:cxn>
              </a:cxnLst>
              <a:rect l="0" t="0" r="r" b="b"/>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4" name="Rectangle 26"/>
            <p:cNvSpPr>
              <a:spLocks noChangeArrowheads="1"/>
            </p:cNvSpPr>
            <p:nvPr/>
          </p:nvSpPr>
          <p:spPr bwMode="auto">
            <a:xfrm>
              <a:off x="4105" y="1973"/>
              <a:ext cx="55"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9515" name="Freeform 27"/>
            <p:cNvSpPr>
              <a:spLocks/>
            </p:cNvSpPr>
            <p:nvPr/>
          </p:nvSpPr>
          <p:spPr bwMode="auto">
            <a:xfrm>
              <a:off x="1372" y="1585"/>
              <a:ext cx="44" cy="120"/>
            </a:xfrm>
            <a:custGeom>
              <a:avLst/>
              <a:gdLst/>
              <a:ahLst/>
              <a:cxnLst>
                <a:cxn ang="0">
                  <a:pos x="0" y="567"/>
                </a:cxn>
                <a:cxn ang="0">
                  <a:pos x="220" y="599"/>
                </a:cxn>
                <a:cxn ang="0">
                  <a:pos x="220" y="32"/>
                </a:cxn>
                <a:cxn ang="0">
                  <a:pos x="0" y="0"/>
                </a:cxn>
                <a:cxn ang="0">
                  <a:pos x="0" y="567"/>
                </a:cxn>
              </a:cxnLst>
              <a:rect l="0" t="0" r="r" b="b"/>
              <a:pathLst>
                <a:path w="220" h="599">
                  <a:moveTo>
                    <a:pt x="0" y="567"/>
                  </a:moveTo>
                  <a:lnTo>
                    <a:pt x="220" y="599"/>
                  </a:lnTo>
                  <a:lnTo>
                    <a:pt x="220" y="32"/>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6" name="Rectangle 28"/>
            <p:cNvSpPr>
              <a:spLocks noChangeArrowheads="1"/>
            </p:cNvSpPr>
            <p:nvPr/>
          </p:nvSpPr>
          <p:spPr bwMode="auto">
            <a:xfrm>
              <a:off x="1439" y="1738"/>
              <a:ext cx="156"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9517" name="Freeform 29"/>
            <p:cNvSpPr>
              <a:spLocks/>
            </p:cNvSpPr>
            <p:nvPr/>
          </p:nvSpPr>
          <p:spPr bwMode="auto">
            <a:xfrm>
              <a:off x="3540" y="1923"/>
              <a:ext cx="317" cy="113"/>
            </a:xfrm>
            <a:custGeom>
              <a:avLst/>
              <a:gdLst/>
              <a:ahLst/>
              <a:cxnLst>
                <a:cxn ang="0">
                  <a:pos x="1546" y="10"/>
                </a:cxn>
                <a:cxn ang="0">
                  <a:pos x="1451" y="4"/>
                </a:cxn>
                <a:cxn ang="0">
                  <a:pos x="1346" y="0"/>
                </a:cxn>
                <a:cxn ang="0">
                  <a:pos x="1235" y="1"/>
                </a:cxn>
                <a:cxn ang="0">
                  <a:pos x="1118" y="6"/>
                </a:cxn>
                <a:cxn ang="0">
                  <a:pos x="996" y="13"/>
                </a:cxn>
                <a:cxn ang="0">
                  <a:pos x="875" y="22"/>
                </a:cxn>
                <a:cxn ang="0">
                  <a:pos x="753" y="34"/>
                </a:cxn>
                <a:cxn ang="0">
                  <a:pos x="658" y="43"/>
                </a:cxn>
                <a:cxn ang="0">
                  <a:pos x="585" y="52"/>
                </a:cxn>
                <a:cxn ang="0">
                  <a:pos x="515" y="61"/>
                </a:cxn>
                <a:cxn ang="0">
                  <a:pos x="447" y="70"/>
                </a:cxn>
                <a:cxn ang="0">
                  <a:pos x="339" y="87"/>
                </a:cxn>
                <a:cxn ang="0">
                  <a:pos x="203" y="110"/>
                </a:cxn>
                <a:cxn ang="0">
                  <a:pos x="96" y="132"/>
                </a:cxn>
                <a:cxn ang="0">
                  <a:pos x="36" y="147"/>
                </a:cxn>
                <a:cxn ang="0">
                  <a:pos x="9" y="157"/>
                </a:cxn>
                <a:cxn ang="0">
                  <a:pos x="0" y="570"/>
                </a:cxn>
                <a:cxn ang="0">
                  <a:pos x="54" y="553"/>
                </a:cxn>
                <a:cxn ang="0">
                  <a:pos x="146" y="532"/>
                </a:cxn>
                <a:cxn ang="0">
                  <a:pos x="269" y="508"/>
                </a:cxn>
                <a:cxn ang="0">
                  <a:pos x="415" y="484"/>
                </a:cxn>
                <a:cxn ang="0">
                  <a:pos x="481" y="476"/>
                </a:cxn>
                <a:cxn ang="0">
                  <a:pos x="550" y="466"/>
                </a:cxn>
                <a:cxn ang="0">
                  <a:pos x="621" y="458"/>
                </a:cxn>
                <a:cxn ang="0">
                  <a:pos x="694" y="449"/>
                </a:cxn>
                <a:cxn ang="0">
                  <a:pos x="814" y="437"/>
                </a:cxn>
                <a:cxn ang="0">
                  <a:pos x="936" y="427"/>
                </a:cxn>
                <a:cxn ang="0">
                  <a:pos x="1057" y="418"/>
                </a:cxn>
                <a:cxn ang="0">
                  <a:pos x="1176" y="413"/>
                </a:cxn>
                <a:cxn ang="0">
                  <a:pos x="1291" y="410"/>
                </a:cxn>
                <a:cxn ang="0">
                  <a:pos x="1399" y="410"/>
                </a:cxn>
                <a:cxn ang="0">
                  <a:pos x="1500" y="415"/>
                </a:cxn>
                <a:cxn ang="0">
                  <a:pos x="1590" y="423"/>
                </a:cxn>
              </a:cxnLst>
              <a:rect l="0" t="0" r="r" b="b"/>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8" name="Freeform 30"/>
            <p:cNvSpPr>
              <a:spLocks/>
            </p:cNvSpPr>
            <p:nvPr/>
          </p:nvSpPr>
          <p:spPr bwMode="auto">
            <a:xfrm>
              <a:off x="4171" y="928"/>
              <a:ext cx="65" cy="134"/>
            </a:xfrm>
            <a:custGeom>
              <a:avLst/>
              <a:gdLst/>
              <a:ahLst/>
              <a:cxnLst>
                <a:cxn ang="0">
                  <a:pos x="33" y="665"/>
                </a:cxn>
                <a:cxn ang="0">
                  <a:pos x="29" y="652"/>
                </a:cxn>
                <a:cxn ang="0">
                  <a:pos x="19" y="637"/>
                </a:cxn>
                <a:cxn ang="0">
                  <a:pos x="8" y="618"/>
                </a:cxn>
                <a:cxn ang="0">
                  <a:pos x="1" y="596"/>
                </a:cxn>
                <a:cxn ang="0">
                  <a:pos x="0" y="572"/>
                </a:cxn>
                <a:cxn ang="0">
                  <a:pos x="6" y="548"/>
                </a:cxn>
                <a:cxn ang="0">
                  <a:pos x="17" y="530"/>
                </a:cxn>
                <a:cxn ang="0">
                  <a:pos x="28" y="520"/>
                </a:cxn>
                <a:cxn ang="0">
                  <a:pos x="41" y="509"/>
                </a:cxn>
                <a:cxn ang="0">
                  <a:pos x="59" y="500"/>
                </a:cxn>
                <a:cxn ang="0">
                  <a:pos x="91" y="488"/>
                </a:cxn>
                <a:cxn ang="0">
                  <a:pos x="167" y="471"/>
                </a:cxn>
                <a:cxn ang="0">
                  <a:pos x="246" y="451"/>
                </a:cxn>
                <a:cxn ang="0">
                  <a:pos x="296" y="433"/>
                </a:cxn>
                <a:cxn ang="0">
                  <a:pos x="317" y="420"/>
                </a:cxn>
                <a:cxn ang="0">
                  <a:pos x="324" y="412"/>
                </a:cxn>
                <a:cxn ang="0">
                  <a:pos x="325" y="0"/>
                </a:cxn>
                <a:cxn ang="0">
                  <a:pos x="322" y="8"/>
                </a:cxn>
                <a:cxn ang="0">
                  <a:pos x="311" y="15"/>
                </a:cxn>
                <a:cxn ang="0">
                  <a:pos x="274" y="33"/>
                </a:cxn>
                <a:cxn ang="0">
                  <a:pos x="211" y="51"/>
                </a:cxn>
                <a:cxn ang="0">
                  <a:pos x="117" y="72"/>
                </a:cxn>
                <a:cxn ang="0">
                  <a:pos x="68" y="86"/>
                </a:cxn>
                <a:cxn ang="0">
                  <a:pos x="49" y="96"/>
                </a:cxn>
                <a:cxn ang="0">
                  <a:pos x="34" y="105"/>
                </a:cxn>
                <a:cxn ang="0">
                  <a:pos x="22" y="116"/>
                </a:cxn>
                <a:cxn ang="0">
                  <a:pos x="13" y="127"/>
                </a:cxn>
                <a:cxn ang="0">
                  <a:pos x="3" y="151"/>
                </a:cxn>
                <a:cxn ang="0">
                  <a:pos x="0" y="174"/>
                </a:cxn>
                <a:cxn ang="0">
                  <a:pos x="5" y="196"/>
                </a:cxn>
                <a:cxn ang="0">
                  <a:pos x="14" y="217"/>
                </a:cxn>
                <a:cxn ang="0">
                  <a:pos x="25" y="234"/>
                </a:cxn>
                <a:cxn ang="0">
                  <a:pos x="32" y="248"/>
                </a:cxn>
                <a:cxn ang="0">
                  <a:pos x="34" y="262"/>
                </a:cxn>
              </a:cxnLst>
              <a:rect l="0" t="0" r="r" b="b"/>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19" name="Freeform 31"/>
            <p:cNvSpPr>
              <a:spLocks/>
            </p:cNvSpPr>
            <p:nvPr/>
          </p:nvSpPr>
          <p:spPr bwMode="auto">
            <a:xfrm>
              <a:off x="4110" y="1093"/>
              <a:ext cx="99" cy="122"/>
            </a:xfrm>
            <a:custGeom>
              <a:avLst/>
              <a:gdLst/>
              <a:ahLst/>
              <a:cxnLst>
                <a:cxn ang="0">
                  <a:pos x="0" y="613"/>
                </a:cxn>
                <a:cxn ang="0">
                  <a:pos x="8" y="612"/>
                </a:cxn>
                <a:cxn ang="0">
                  <a:pos x="29" y="607"/>
                </a:cxn>
                <a:cxn ang="0">
                  <a:pos x="43" y="604"/>
                </a:cxn>
                <a:cxn ang="0">
                  <a:pos x="58" y="599"/>
                </a:cxn>
                <a:cxn ang="0">
                  <a:pos x="74" y="593"/>
                </a:cxn>
                <a:cxn ang="0">
                  <a:pos x="91" y="587"/>
                </a:cxn>
                <a:cxn ang="0">
                  <a:pos x="107" y="580"/>
                </a:cxn>
                <a:cxn ang="0">
                  <a:pos x="122" y="572"/>
                </a:cxn>
                <a:cxn ang="0">
                  <a:pos x="136" y="563"/>
                </a:cxn>
                <a:cxn ang="0">
                  <a:pos x="147" y="554"/>
                </a:cxn>
                <a:cxn ang="0">
                  <a:pos x="151" y="548"/>
                </a:cxn>
                <a:cxn ang="0">
                  <a:pos x="156" y="543"/>
                </a:cxn>
                <a:cxn ang="0">
                  <a:pos x="158" y="537"/>
                </a:cxn>
                <a:cxn ang="0">
                  <a:pos x="161" y="530"/>
                </a:cxn>
                <a:cxn ang="0">
                  <a:pos x="162" y="524"/>
                </a:cxn>
                <a:cxn ang="0">
                  <a:pos x="162" y="517"/>
                </a:cxn>
                <a:cxn ang="0">
                  <a:pos x="161" y="510"/>
                </a:cxn>
                <a:cxn ang="0">
                  <a:pos x="158" y="503"/>
                </a:cxn>
                <a:cxn ang="0">
                  <a:pos x="208" y="489"/>
                </a:cxn>
                <a:cxn ang="0">
                  <a:pos x="252" y="475"/>
                </a:cxn>
                <a:cxn ang="0">
                  <a:pos x="293" y="462"/>
                </a:cxn>
                <a:cxn ang="0">
                  <a:pos x="332" y="450"/>
                </a:cxn>
                <a:cxn ang="0">
                  <a:pos x="371" y="438"/>
                </a:cxn>
                <a:cxn ang="0">
                  <a:pos x="410" y="426"/>
                </a:cxn>
                <a:cxn ang="0">
                  <a:pos x="450" y="417"/>
                </a:cxn>
                <a:cxn ang="0">
                  <a:pos x="495" y="409"/>
                </a:cxn>
                <a:cxn ang="0">
                  <a:pos x="495" y="0"/>
                </a:cxn>
                <a:cxn ang="0">
                  <a:pos x="450" y="8"/>
                </a:cxn>
                <a:cxn ang="0">
                  <a:pos x="410" y="17"/>
                </a:cxn>
                <a:cxn ang="0">
                  <a:pos x="371" y="29"/>
                </a:cxn>
                <a:cxn ang="0">
                  <a:pos x="332" y="41"/>
                </a:cxn>
                <a:cxn ang="0">
                  <a:pos x="293" y="54"/>
                </a:cxn>
                <a:cxn ang="0">
                  <a:pos x="252" y="67"/>
                </a:cxn>
                <a:cxn ang="0">
                  <a:pos x="208" y="81"/>
                </a:cxn>
                <a:cxn ang="0">
                  <a:pos x="158" y="95"/>
                </a:cxn>
                <a:cxn ang="0">
                  <a:pos x="161" y="102"/>
                </a:cxn>
                <a:cxn ang="0">
                  <a:pos x="162" y="109"/>
                </a:cxn>
                <a:cxn ang="0">
                  <a:pos x="162" y="116"/>
                </a:cxn>
                <a:cxn ang="0">
                  <a:pos x="161" y="121"/>
                </a:cxn>
                <a:cxn ang="0">
                  <a:pos x="158" y="127"/>
                </a:cxn>
                <a:cxn ang="0">
                  <a:pos x="156" y="133"/>
                </a:cxn>
                <a:cxn ang="0">
                  <a:pos x="151" y="139"/>
                </a:cxn>
                <a:cxn ang="0">
                  <a:pos x="147" y="145"/>
                </a:cxn>
                <a:cxn ang="0">
                  <a:pos x="136" y="154"/>
                </a:cxn>
                <a:cxn ang="0">
                  <a:pos x="122" y="163"/>
                </a:cxn>
                <a:cxn ang="0">
                  <a:pos x="107" y="172"/>
                </a:cxn>
                <a:cxn ang="0">
                  <a:pos x="91" y="179"/>
                </a:cxn>
                <a:cxn ang="0">
                  <a:pos x="74" y="184"/>
                </a:cxn>
                <a:cxn ang="0">
                  <a:pos x="58" y="190"/>
                </a:cxn>
                <a:cxn ang="0">
                  <a:pos x="43" y="194"/>
                </a:cxn>
                <a:cxn ang="0">
                  <a:pos x="29" y="197"/>
                </a:cxn>
                <a:cxn ang="0">
                  <a:pos x="8" y="202"/>
                </a:cxn>
                <a:cxn ang="0">
                  <a:pos x="0" y="204"/>
                </a:cxn>
                <a:cxn ang="0">
                  <a:pos x="0" y="613"/>
                </a:cxn>
              </a:cxnLst>
              <a:rect l="0" t="0" r="r" b="b"/>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0" name="Freeform 32"/>
            <p:cNvSpPr>
              <a:spLocks/>
            </p:cNvSpPr>
            <p:nvPr/>
          </p:nvSpPr>
          <p:spPr bwMode="auto">
            <a:xfrm>
              <a:off x="1793" y="1882"/>
              <a:ext cx="217" cy="101"/>
            </a:xfrm>
            <a:custGeom>
              <a:avLst/>
              <a:gdLst/>
              <a:ahLst/>
              <a:cxnLst>
                <a:cxn ang="0">
                  <a:pos x="1083" y="92"/>
                </a:cxn>
                <a:cxn ang="0">
                  <a:pos x="660" y="55"/>
                </a:cxn>
                <a:cxn ang="0">
                  <a:pos x="0" y="0"/>
                </a:cxn>
                <a:cxn ang="0">
                  <a:pos x="0" y="409"/>
                </a:cxn>
                <a:cxn ang="0">
                  <a:pos x="660" y="467"/>
                </a:cxn>
                <a:cxn ang="0">
                  <a:pos x="1083" y="505"/>
                </a:cxn>
                <a:cxn ang="0">
                  <a:pos x="1083" y="92"/>
                </a:cxn>
              </a:cxnLst>
              <a:rect l="0" t="0" r="r" b="b"/>
              <a:pathLst>
                <a:path w="1083" h="505">
                  <a:moveTo>
                    <a:pt x="1083" y="92"/>
                  </a:moveTo>
                  <a:lnTo>
                    <a:pt x="660" y="55"/>
                  </a:lnTo>
                  <a:lnTo>
                    <a:pt x="0" y="0"/>
                  </a:lnTo>
                  <a:lnTo>
                    <a:pt x="0" y="409"/>
                  </a:lnTo>
                  <a:lnTo>
                    <a:pt x="660" y="467"/>
                  </a:lnTo>
                  <a:lnTo>
                    <a:pt x="1083" y="505"/>
                  </a:lnTo>
                  <a:lnTo>
                    <a:pt x="1083" y="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1" name="Freeform 33"/>
            <p:cNvSpPr>
              <a:spLocks/>
            </p:cNvSpPr>
            <p:nvPr/>
          </p:nvSpPr>
          <p:spPr bwMode="auto">
            <a:xfrm>
              <a:off x="2028" y="1862"/>
              <a:ext cx="109" cy="89"/>
            </a:xfrm>
            <a:custGeom>
              <a:avLst/>
              <a:gdLst/>
              <a:ahLst/>
              <a:cxnLst>
                <a:cxn ang="0">
                  <a:pos x="548" y="29"/>
                </a:cxn>
                <a:cxn ang="0">
                  <a:pos x="0" y="0"/>
                </a:cxn>
                <a:cxn ang="0">
                  <a:pos x="0" y="409"/>
                </a:cxn>
                <a:cxn ang="0">
                  <a:pos x="548" y="438"/>
                </a:cxn>
                <a:cxn ang="0">
                  <a:pos x="548" y="29"/>
                </a:cxn>
              </a:cxnLst>
              <a:rect l="0" t="0" r="r" b="b"/>
              <a:pathLst>
                <a:path w="548" h="438">
                  <a:moveTo>
                    <a:pt x="548" y="29"/>
                  </a:moveTo>
                  <a:lnTo>
                    <a:pt x="0" y="0"/>
                  </a:lnTo>
                  <a:lnTo>
                    <a:pt x="0" y="409"/>
                  </a:lnTo>
                  <a:lnTo>
                    <a:pt x="548" y="438"/>
                  </a:lnTo>
                  <a:lnTo>
                    <a:pt x="548" y="2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2" name="Freeform 34"/>
            <p:cNvSpPr>
              <a:spLocks/>
            </p:cNvSpPr>
            <p:nvPr/>
          </p:nvSpPr>
          <p:spPr bwMode="auto">
            <a:xfrm>
              <a:off x="2318" y="2123"/>
              <a:ext cx="38" cy="101"/>
            </a:xfrm>
            <a:custGeom>
              <a:avLst/>
              <a:gdLst/>
              <a:ahLst/>
              <a:cxnLst>
                <a:cxn ang="0">
                  <a:pos x="187" y="0"/>
                </a:cxn>
                <a:cxn ang="0">
                  <a:pos x="0" y="92"/>
                </a:cxn>
                <a:cxn ang="0">
                  <a:pos x="0" y="501"/>
                </a:cxn>
                <a:cxn ang="0">
                  <a:pos x="187" y="409"/>
                </a:cxn>
                <a:cxn ang="0">
                  <a:pos x="187" y="0"/>
                </a:cxn>
              </a:cxnLst>
              <a:rect l="0" t="0" r="r" b="b"/>
              <a:pathLst>
                <a:path w="187" h="501">
                  <a:moveTo>
                    <a:pt x="187" y="0"/>
                  </a:moveTo>
                  <a:lnTo>
                    <a:pt x="0" y="92"/>
                  </a:lnTo>
                  <a:lnTo>
                    <a:pt x="0" y="501"/>
                  </a:lnTo>
                  <a:lnTo>
                    <a:pt x="187" y="409"/>
                  </a:lnTo>
                  <a:lnTo>
                    <a:pt x="18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3" name="Freeform 35"/>
            <p:cNvSpPr>
              <a:spLocks/>
            </p:cNvSpPr>
            <p:nvPr/>
          </p:nvSpPr>
          <p:spPr bwMode="auto">
            <a:xfrm>
              <a:off x="2398" y="2047"/>
              <a:ext cx="99" cy="89"/>
            </a:xfrm>
            <a:custGeom>
              <a:avLst/>
              <a:gdLst/>
              <a:ahLst/>
              <a:cxnLst>
                <a:cxn ang="0">
                  <a:pos x="487" y="415"/>
                </a:cxn>
                <a:cxn ang="0">
                  <a:pos x="457" y="411"/>
                </a:cxn>
                <a:cxn ang="0">
                  <a:pos x="426" y="410"/>
                </a:cxn>
                <a:cxn ang="0">
                  <a:pos x="398" y="409"/>
                </a:cxn>
                <a:cxn ang="0">
                  <a:pos x="372" y="409"/>
                </a:cxn>
                <a:cxn ang="0">
                  <a:pos x="320" y="411"/>
                </a:cxn>
                <a:cxn ang="0">
                  <a:pos x="262" y="415"/>
                </a:cxn>
                <a:cxn ang="0">
                  <a:pos x="200" y="420"/>
                </a:cxn>
                <a:cxn ang="0">
                  <a:pos x="139" y="426"/>
                </a:cxn>
                <a:cxn ang="0">
                  <a:pos x="85" y="431"/>
                </a:cxn>
                <a:cxn ang="0">
                  <a:pos x="41" y="436"/>
                </a:cxn>
                <a:cxn ang="0">
                  <a:pos x="11" y="440"/>
                </a:cxn>
                <a:cxn ang="0">
                  <a:pos x="0" y="442"/>
                </a:cxn>
                <a:cxn ang="0">
                  <a:pos x="0" y="32"/>
                </a:cxn>
                <a:cxn ang="0">
                  <a:pos x="11" y="31"/>
                </a:cxn>
                <a:cxn ang="0">
                  <a:pos x="41" y="27"/>
                </a:cxn>
                <a:cxn ang="0">
                  <a:pos x="85" y="23"/>
                </a:cxn>
                <a:cxn ang="0">
                  <a:pos x="139" y="17"/>
                </a:cxn>
                <a:cxn ang="0">
                  <a:pos x="200" y="11"/>
                </a:cxn>
                <a:cxn ang="0">
                  <a:pos x="262" y="6"/>
                </a:cxn>
                <a:cxn ang="0">
                  <a:pos x="320" y="2"/>
                </a:cxn>
                <a:cxn ang="0">
                  <a:pos x="372" y="0"/>
                </a:cxn>
                <a:cxn ang="0">
                  <a:pos x="398" y="0"/>
                </a:cxn>
                <a:cxn ang="0">
                  <a:pos x="426" y="2"/>
                </a:cxn>
                <a:cxn ang="0">
                  <a:pos x="457" y="3"/>
                </a:cxn>
                <a:cxn ang="0">
                  <a:pos x="487" y="6"/>
                </a:cxn>
                <a:cxn ang="0">
                  <a:pos x="487" y="415"/>
                </a:cxn>
              </a:cxnLst>
              <a:rect l="0" t="0" r="r" b="b"/>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4" name="Rectangle 36"/>
            <p:cNvSpPr>
              <a:spLocks noChangeArrowheads="1"/>
            </p:cNvSpPr>
            <p:nvPr/>
          </p:nvSpPr>
          <p:spPr bwMode="auto">
            <a:xfrm>
              <a:off x="2758" y="2443"/>
              <a:ext cx="93"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9525" name="Freeform 37"/>
            <p:cNvSpPr>
              <a:spLocks/>
            </p:cNvSpPr>
            <p:nvPr/>
          </p:nvSpPr>
          <p:spPr bwMode="auto">
            <a:xfrm>
              <a:off x="3239" y="2030"/>
              <a:ext cx="168" cy="103"/>
            </a:xfrm>
            <a:custGeom>
              <a:avLst/>
              <a:gdLst/>
              <a:ahLst/>
              <a:cxnLst>
                <a:cxn ang="0">
                  <a:pos x="839" y="518"/>
                </a:cxn>
                <a:cxn ang="0">
                  <a:pos x="780" y="500"/>
                </a:cxn>
                <a:cxn ang="0">
                  <a:pos x="719" y="484"/>
                </a:cxn>
                <a:cxn ang="0">
                  <a:pos x="657" y="470"/>
                </a:cxn>
                <a:cxn ang="0">
                  <a:pos x="594" y="457"/>
                </a:cxn>
                <a:cxn ang="0">
                  <a:pos x="531" y="446"/>
                </a:cxn>
                <a:cxn ang="0">
                  <a:pos x="468" y="436"/>
                </a:cxn>
                <a:cxn ang="0">
                  <a:pos x="406" y="429"/>
                </a:cxn>
                <a:cxn ang="0">
                  <a:pos x="347" y="422"/>
                </a:cxn>
                <a:cxn ang="0">
                  <a:pos x="290" y="416"/>
                </a:cxn>
                <a:cxn ang="0">
                  <a:pos x="235" y="412"/>
                </a:cxn>
                <a:cxn ang="0">
                  <a:pos x="183" y="410"/>
                </a:cxn>
                <a:cxn ang="0">
                  <a:pos x="135" y="409"/>
                </a:cxn>
                <a:cxn ang="0">
                  <a:pos x="93" y="409"/>
                </a:cxn>
                <a:cxn ang="0">
                  <a:pos x="56" y="410"/>
                </a:cxn>
                <a:cxn ang="0">
                  <a:pos x="24" y="412"/>
                </a:cxn>
                <a:cxn ang="0">
                  <a:pos x="0" y="416"/>
                </a:cxn>
                <a:cxn ang="0">
                  <a:pos x="0" y="7"/>
                </a:cxn>
                <a:cxn ang="0">
                  <a:pos x="24" y="4"/>
                </a:cxn>
                <a:cxn ang="0">
                  <a:pos x="56" y="1"/>
                </a:cxn>
                <a:cxn ang="0">
                  <a:pos x="93" y="0"/>
                </a:cxn>
                <a:cxn ang="0">
                  <a:pos x="135" y="0"/>
                </a:cxn>
                <a:cxn ang="0">
                  <a:pos x="183" y="1"/>
                </a:cxn>
                <a:cxn ang="0">
                  <a:pos x="235" y="4"/>
                </a:cxn>
                <a:cxn ang="0">
                  <a:pos x="290" y="7"/>
                </a:cxn>
                <a:cxn ang="0">
                  <a:pos x="347" y="13"/>
                </a:cxn>
                <a:cxn ang="0">
                  <a:pos x="406" y="19"/>
                </a:cxn>
                <a:cxn ang="0">
                  <a:pos x="468" y="27"/>
                </a:cxn>
                <a:cxn ang="0">
                  <a:pos x="531" y="37"/>
                </a:cxn>
                <a:cxn ang="0">
                  <a:pos x="594" y="48"/>
                </a:cxn>
                <a:cxn ang="0">
                  <a:pos x="657" y="61"/>
                </a:cxn>
                <a:cxn ang="0">
                  <a:pos x="719" y="75"/>
                </a:cxn>
                <a:cxn ang="0">
                  <a:pos x="780" y="91"/>
                </a:cxn>
                <a:cxn ang="0">
                  <a:pos x="839" y="109"/>
                </a:cxn>
                <a:cxn ang="0">
                  <a:pos x="839" y="518"/>
                </a:cxn>
              </a:cxnLst>
              <a:rect l="0" t="0" r="r" b="b"/>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6" name="Freeform 38"/>
            <p:cNvSpPr>
              <a:spLocks/>
            </p:cNvSpPr>
            <p:nvPr/>
          </p:nvSpPr>
          <p:spPr bwMode="auto">
            <a:xfrm>
              <a:off x="3523" y="2051"/>
              <a:ext cx="63" cy="105"/>
            </a:xfrm>
            <a:custGeom>
              <a:avLst/>
              <a:gdLst/>
              <a:ahLst/>
              <a:cxnLst>
                <a:cxn ang="0">
                  <a:pos x="308" y="519"/>
                </a:cxn>
                <a:cxn ang="0">
                  <a:pos x="287" y="504"/>
                </a:cxn>
                <a:cxn ang="0">
                  <a:pos x="266" y="489"/>
                </a:cxn>
                <a:cxn ang="0">
                  <a:pos x="246" y="476"/>
                </a:cxn>
                <a:cxn ang="0">
                  <a:pos x="225" y="464"/>
                </a:cxn>
                <a:cxn ang="0">
                  <a:pos x="205" y="454"/>
                </a:cxn>
                <a:cxn ang="0">
                  <a:pos x="185" y="444"/>
                </a:cxn>
                <a:cxn ang="0">
                  <a:pos x="165" y="436"/>
                </a:cxn>
                <a:cxn ang="0">
                  <a:pos x="147" y="429"/>
                </a:cxn>
                <a:cxn ang="0">
                  <a:pos x="127" y="423"/>
                </a:cxn>
                <a:cxn ang="0">
                  <a:pos x="108" y="419"/>
                </a:cxn>
                <a:cxn ang="0">
                  <a:pos x="90" y="415"/>
                </a:cxn>
                <a:cxn ang="0">
                  <a:pos x="71" y="413"/>
                </a:cxn>
                <a:cxn ang="0">
                  <a:pos x="53" y="410"/>
                </a:cxn>
                <a:cxn ang="0">
                  <a:pos x="35" y="409"/>
                </a:cxn>
                <a:cxn ang="0">
                  <a:pos x="17" y="409"/>
                </a:cxn>
                <a:cxn ang="0">
                  <a:pos x="0" y="410"/>
                </a:cxn>
                <a:cxn ang="0">
                  <a:pos x="0" y="2"/>
                </a:cxn>
                <a:cxn ang="0">
                  <a:pos x="17" y="0"/>
                </a:cxn>
                <a:cxn ang="0">
                  <a:pos x="35" y="0"/>
                </a:cxn>
                <a:cxn ang="0">
                  <a:pos x="53" y="2"/>
                </a:cxn>
                <a:cxn ang="0">
                  <a:pos x="71" y="3"/>
                </a:cxn>
                <a:cxn ang="0">
                  <a:pos x="90" y="6"/>
                </a:cxn>
                <a:cxn ang="0">
                  <a:pos x="108" y="10"/>
                </a:cxn>
                <a:cxn ang="0">
                  <a:pos x="127" y="14"/>
                </a:cxn>
                <a:cxn ang="0">
                  <a:pos x="147" y="20"/>
                </a:cxn>
                <a:cxn ang="0">
                  <a:pos x="165" y="27"/>
                </a:cxn>
                <a:cxn ang="0">
                  <a:pos x="185" y="35"/>
                </a:cxn>
                <a:cxn ang="0">
                  <a:pos x="205" y="45"/>
                </a:cxn>
                <a:cxn ang="0">
                  <a:pos x="225" y="55"/>
                </a:cxn>
                <a:cxn ang="0">
                  <a:pos x="246" y="67"/>
                </a:cxn>
                <a:cxn ang="0">
                  <a:pos x="266" y="80"/>
                </a:cxn>
                <a:cxn ang="0">
                  <a:pos x="287" y="95"/>
                </a:cxn>
                <a:cxn ang="0">
                  <a:pos x="308" y="110"/>
                </a:cxn>
                <a:cxn ang="0">
                  <a:pos x="308" y="519"/>
                </a:cxn>
              </a:cxnLst>
              <a:rect l="0" t="0" r="r" b="b"/>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7" name="Freeform 39"/>
            <p:cNvSpPr>
              <a:spLocks/>
            </p:cNvSpPr>
            <p:nvPr/>
          </p:nvSpPr>
          <p:spPr bwMode="auto">
            <a:xfrm>
              <a:off x="3908" y="1956"/>
              <a:ext cx="55" cy="99"/>
            </a:xfrm>
            <a:custGeom>
              <a:avLst/>
              <a:gdLst/>
              <a:ahLst/>
              <a:cxnLst>
                <a:cxn ang="0">
                  <a:pos x="279" y="0"/>
                </a:cxn>
                <a:cxn ang="0">
                  <a:pos x="268" y="7"/>
                </a:cxn>
                <a:cxn ang="0">
                  <a:pos x="236" y="22"/>
                </a:cxn>
                <a:cxn ang="0">
                  <a:pos x="215" y="32"/>
                </a:cxn>
                <a:cxn ang="0">
                  <a:pos x="191" y="43"/>
                </a:cxn>
                <a:cxn ang="0">
                  <a:pos x="166" y="53"/>
                </a:cxn>
                <a:cxn ang="0">
                  <a:pos x="140" y="63"/>
                </a:cxn>
                <a:cxn ang="0">
                  <a:pos x="114" y="70"/>
                </a:cxn>
                <a:cxn ang="0">
                  <a:pos x="89" y="76"/>
                </a:cxn>
                <a:cxn ang="0">
                  <a:pos x="76" y="78"/>
                </a:cxn>
                <a:cxn ang="0">
                  <a:pos x="65" y="79"/>
                </a:cxn>
                <a:cxn ang="0">
                  <a:pos x="54" y="79"/>
                </a:cxn>
                <a:cxn ang="0">
                  <a:pos x="44" y="79"/>
                </a:cxn>
                <a:cxn ang="0">
                  <a:pos x="34" y="78"/>
                </a:cxn>
                <a:cxn ang="0">
                  <a:pos x="26" y="74"/>
                </a:cxn>
                <a:cxn ang="0">
                  <a:pos x="19" y="71"/>
                </a:cxn>
                <a:cxn ang="0">
                  <a:pos x="12" y="66"/>
                </a:cxn>
                <a:cxn ang="0">
                  <a:pos x="7" y="59"/>
                </a:cxn>
                <a:cxn ang="0">
                  <a:pos x="4" y="52"/>
                </a:cxn>
                <a:cxn ang="0">
                  <a:pos x="1" y="43"/>
                </a:cxn>
                <a:cxn ang="0">
                  <a:pos x="0" y="31"/>
                </a:cxn>
                <a:cxn ang="0">
                  <a:pos x="0" y="441"/>
                </a:cxn>
                <a:cxn ang="0">
                  <a:pos x="1" y="452"/>
                </a:cxn>
                <a:cxn ang="0">
                  <a:pos x="4" y="461"/>
                </a:cxn>
                <a:cxn ang="0">
                  <a:pos x="7" y="468"/>
                </a:cxn>
                <a:cxn ang="0">
                  <a:pos x="12" y="475"/>
                </a:cxn>
                <a:cxn ang="0">
                  <a:pos x="19" y="480"/>
                </a:cxn>
                <a:cxn ang="0">
                  <a:pos x="26" y="483"/>
                </a:cxn>
                <a:cxn ang="0">
                  <a:pos x="34" y="487"/>
                </a:cxn>
                <a:cxn ang="0">
                  <a:pos x="44" y="488"/>
                </a:cxn>
                <a:cxn ang="0">
                  <a:pos x="54" y="489"/>
                </a:cxn>
                <a:cxn ang="0">
                  <a:pos x="65" y="488"/>
                </a:cxn>
                <a:cxn ang="0">
                  <a:pos x="76" y="487"/>
                </a:cxn>
                <a:cxn ang="0">
                  <a:pos x="89" y="486"/>
                </a:cxn>
                <a:cxn ang="0">
                  <a:pos x="114" y="480"/>
                </a:cxn>
                <a:cxn ang="0">
                  <a:pos x="140" y="472"/>
                </a:cxn>
                <a:cxn ang="0">
                  <a:pos x="166" y="462"/>
                </a:cxn>
                <a:cxn ang="0">
                  <a:pos x="191" y="452"/>
                </a:cxn>
                <a:cxn ang="0">
                  <a:pos x="215" y="441"/>
                </a:cxn>
                <a:cxn ang="0">
                  <a:pos x="236" y="432"/>
                </a:cxn>
                <a:cxn ang="0">
                  <a:pos x="268" y="415"/>
                </a:cxn>
                <a:cxn ang="0">
                  <a:pos x="279" y="408"/>
                </a:cxn>
                <a:cxn ang="0">
                  <a:pos x="279" y="0"/>
                </a:cxn>
              </a:cxnLst>
              <a:rect l="0" t="0" r="r" b="b"/>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8" name="Freeform 40"/>
            <p:cNvSpPr>
              <a:spLocks/>
            </p:cNvSpPr>
            <p:nvPr/>
          </p:nvSpPr>
          <p:spPr bwMode="auto">
            <a:xfrm>
              <a:off x="4017" y="1919"/>
              <a:ext cx="32" cy="107"/>
            </a:xfrm>
            <a:custGeom>
              <a:avLst/>
              <a:gdLst/>
              <a:ahLst/>
              <a:cxnLst>
                <a:cxn ang="0">
                  <a:pos x="156" y="122"/>
                </a:cxn>
                <a:cxn ang="0">
                  <a:pos x="0" y="0"/>
                </a:cxn>
                <a:cxn ang="0">
                  <a:pos x="0" y="410"/>
                </a:cxn>
                <a:cxn ang="0">
                  <a:pos x="156" y="534"/>
                </a:cxn>
                <a:cxn ang="0">
                  <a:pos x="156" y="122"/>
                </a:cxn>
              </a:cxnLst>
              <a:rect l="0" t="0" r="r" b="b"/>
              <a:pathLst>
                <a:path w="156" h="534">
                  <a:moveTo>
                    <a:pt x="156" y="122"/>
                  </a:moveTo>
                  <a:lnTo>
                    <a:pt x="0" y="0"/>
                  </a:lnTo>
                  <a:lnTo>
                    <a:pt x="0" y="410"/>
                  </a:lnTo>
                  <a:lnTo>
                    <a:pt x="156" y="534"/>
                  </a:lnTo>
                  <a:lnTo>
                    <a:pt x="156" y="1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29" name="Freeform 41"/>
            <p:cNvSpPr>
              <a:spLocks/>
            </p:cNvSpPr>
            <p:nvPr/>
          </p:nvSpPr>
          <p:spPr bwMode="auto">
            <a:xfrm>
              <a:off x="4574" y="2302"/>
              <a:ext cx="57" cy="126"/>
            </a:xfrm>
            <a:custGeom>
              <a:avLst/>
              <a:gdLst/>
              <a:ahLst/>
              <a:cxnLst>
                <a:cxn ang="0">
                  <a:pos x="279" y="0"/>
                </a:cxn>
                <a:cxn ang="0">
                  <a:pos x="0" y="216"/>
                </a:cxn>
                <a:cxn ang="0">
                  <a:pos x="0" y="625"/>
                </a:cxn>
                <a:cxn ang="0">
                  <a:pos x="279" y="409"/>
                </a:cxn>
                <a:cxn ang="0">
                  <a:pos x="279" y="0"/>
                </a:cxn>
              </a:cxnLst>
              <a:rect l="0" t="0" r="r" b="b"/>
              <a:pathLst>
                <a:path w="279" h="625">
                  <a:moveTo>
                    <a:pt x="279" y="0"/>
                  </a:moveTo>
                  <a:lnTo>
                    <a:pt x="0" y="216"/>
                  </a:lnTo>
                  <a:lnTo>
                    <a:pt x="0" y="625"/>
                  </a:lnTo>
                  <a:lnTo>
                    <a:pt x="279" y="409"/>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0" name="Freeform 42"/>
            <p:cNvSpPr>
              <a:spLocks/>
            </p:cNvSpPr>
            <p:nvPr/>
          </p:nvSpPr>
          <p:spPr bwMode="auto">
            <a:xfrm>
              <a:off x="4185" y="1546"/>
              <a:ext cx="40" cy="87"/>
            </a:xfrm>
            <a:custGeom>
              <a:avLst/>
              <a:gdLst/>
              <a:ahLst/>
              <a:cxnLst>
                <a:cxn ang="0">
                  <a:pos x="200" y="0"/>
                </a:cxn>
                <a:cxn ang="0">
                  <a:pos x="0" y="31"/>
                </a:cxn>
                <a:cxn ang="0">
                  <a:pos x="0" y="440"/>
                </a:cxn>
                <a:cxn ang="0">
                  <a:pos x="200" y="409"/>
                </a:cxn>
                <a:cxn ang="0">
                  <a:pos x="200" y="0"/>
                </a:cxn>
              </a:cxnLst>
              <a:rect l="0" t="0" r="r" b="b"/>
              <a:pathLst>
                <a:path w="200" h="440">
                  <a:moveTo>
                    <a:pt x="200" y="0"/>
                  </a:moveTo>
                  <a:lnTo>
                    <a:pt x="0" y="31"/>
                  </a:lnTo>
                  <a:lnTo>
                    <a:pt x="0" y="440"/>
                  </a:lnTo>
                  <a:lnTo>
                    <a:pt x="200" y="409"/>
                  </a:lnTo>
                  <a:lnTo>
                    <a:pt x="20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1" name="Freeform 43"/>
            <p:cNvSpPr>
              <a:spLocks/>
            </p:cNvSpPr>
            <p:nvPr/>
          </p:nvSpPr>
          <p:spPr bwMode="auto">
            <a:xfrm>
              <a:off x="3962" y="1919"/>
              <a:ext cx="19" cy="119"/>
            </a:xfrm>
            <a:custGeom>
              <a:avLst/>
              <a:gdLst/>
              <a:ahLst/>
              <a:cxnLst>
                <a:cxn ang="0">
                  <a:pos x="93" y="0"/>
                </a:cxn>
                <a:cxn ang="0">
                  <a:pos x="0" y="185"/>
                </a:cxn>
                <a:cxn ang="0">
                  <a:pos x="0" y="593"/>
                </a:cxn>
                <a:cxn ang="0">
                  <a:pos x="93" y="410"/>
                </a:cxn>
                <a:cxn ang="0">
                  <a:pos x="93" y="0"/>
                </a:cxn>
              </a:cxnLst>
              <a:rect l="0" t="0" r="r" b="b"/>
              <a:pathLst>
                <a:path w="93" h="593">
                  <a:moveTo>
                    <a:pt x="93" y="0"/>
                  </a:moveTo>
                  <a:lnTo>
                    <a:pt x="0" y="185"/>
                  </a:lnTo>
                  <a:lnTo>
                    <a:pt x="0" y="593"/>
                  </a:lnTo>
                  <a:lnTo>
                    <a:pt x="93" y="410"/>
                  </a:lnTo>
                  <a:lnTo>
                    <a:pt x="9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2" name="Freeform 44"/>
            <p:cNvSpPr>
              <a:spLocks/>
            </p:cNvSpPr>
            <p:nvPr/>
          </p:nvSpPr>
          <p:spPr bwMode="auto">
            <a:xfrm>
              <a:off x="2135" y="1870"/>
              <a:ext cx="99" cy="220"/>
            </a:xfrm>
            <a:custGeom>
              <a:avLst/>
              <a:gdLst/>
              <a:ahLst/>
              <a:cxnLst>
                <a:cxn ang="0">
                  <a:pos x="504" y="682"/>
                </a:cxn>
                <a:cxn ang="0">
                  <a:pos x="0" y="0"/>
                </a:cxn>
                <a:cxn ang="0">
                  <a:pos x="0" y="411"/>
                </a:cxn>
                <a:cxn ang="0">
                  <a:pos x="504" y="1091"/>
                </a:cxn>
                <a:cxn ang="0">
                  <a:pos x="504" y="682"/>
                </a:cxn>
              </a:cxnLst>
              <a:rect l="0" t="0" r="r" b="b"/>
              <a:pathLst>
                <a:path w="504" h="1091">
                  <a:moveTo>
                    <a:pt x="504" y="682"/>
                  </a:moveTo>
                  <a:lnTo>
                    <a:pt x="0" y="0"/>
                  </a:lnTo>
                  <a:lnTo>
                    <a:pt x="0" y="411"/>
                  </a:lnTo>
                  <a:lnTo>
                    <a:pt x="504" y="1091"/>
                  </a:lnTo>
                  <a:lnTo>
                    <a:pt x="504" y="68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3" name="Freeform 45"/>
            <p:cNvSpPr>
              <a:spLocks/>
            </p:cNvSpPr>
            <p:nvPr/>
          </p:nvSpPr>
          <p:spPr bwMode="auto">
            <a:xfrm>
              <a:off x="4219" y="1460"/>
              <a:ext cx="69" cy="169"/>
            </a:xfrm>
            <a:custGeom>
              <a:avLst/>
              <a:gdLst/>
              <a:ahLst/>
              <a:cxnLst>
                <a:cxn ang="0">
                  <a:pos x="342" y="0"/>
                </a:cxn>
                <a:cxn ang="0">
                  <a:pos x="327" y="1"/>
                </a:cxn>
                <a:cxn ang="0">
                  <a:pos x="313" y="5"/>
                </a:cxn>
                <a:cxn ang="0">
                  <a:pos x="300" y="8"/>
                </a:cxn>
                <a:cxn ang="0">
                  <a:pos x="286" y="12"/>
                </a:cxn>
                <a:cxn ang="0">
                  <a:pos x="261" y="21"/>
                </a:cxn>
                <a:cxn ang="0">
                  <a:pos x="237" y="32"/>
                </a:cxn>
                <a:cxn ang="0">
                  <a:pos x="214" y="45"/>
                </a:cxn>
                <a:cxn ang="0">
                  <a:pos x="192" y="60"/>
                </a:cxn>
                <a:cxn ang="0">
                  <a:pos x="172" y="74"/>
                </a:cxn>
                <a:cxn ang="0">
                  <a:pos x="152" y="90"/>
                </a:cxn>
                <a:cxn ang="0">
                  <a:pos x="116" y="122"/>
                </a:cxn>
                <a:cxn ang="0">
                  <a:pos x="84" y="153"/>
                </a:cxn>
                <a:cxn ang="0">
                  <a:pos x="70" y="167"/>
                </a:cxn>
                <a:cxn ang="0">
                  <a:pos x="56" y="180"/>
                </a:cxn>
                <a:cxn ang="0">
                  <a:pos x="43" y="192"/>
                </a:cxn>
                <a:cxn ang="0">
                  <a:pos x="30" y="201"/>
                </a:cxn>
                <a:cxn ang="0">
                  <a:pos x="26" y="206"/>
                </a:cxn>
                <a:cxn ang="0">
                  <a:pos x="21" y="212"/>
                </a:cxn>
                <a:cxn ang="0">
                  <a:pos x="16" y="218"/>
                </a:cxn>
                <a:cxn ang="0">
                  <a:pos x="13" y="225"/>
                </a:cxn>
                <a:cxn ang="0">
                  <a:pos x="7" y="240"/>
                </a:cxn>
                <a:cxn ang="0">
                  <a:pos x="4" y="257"/>
                </a:cxn>
                <a:cxn ang="0">
                  <a:pos x="1" y="276"/>
                </a:cxn>
                <a:cxn ang="0">
                  <a:pos x="0" y="295"/>
                </a:cxn>
                <a:cxn ang="0">
                  <a:pos x="0" y="315"/>
                </a:cxn>
                <a:cxn ang="0">
                  <a:pos x="1" y="334"/>
                </a:cxn>
                <a:cxn ang="0">
                  <a:pos x="5" y="372"/>
                </a:cxn>
                <a:cxn ang="0">
                  <a:pos x="11" y="402"/>
                </a:cxn>
                <a:cxn ang="0">
                  <a:pos x="15" y="424"/>
                </a:cxn>
                <a:cxn ang="0">
                  <a:pos x="16" y="432"/>
                </a:cxn>
                <a:cxn ang="0">
                  <a:pos x="16" y="844"/>
                </a:cxn>
                <a:cxn ang="0">
                  <a:pos x="15" y="835"/>
                </a:cxn>
                <a:cxn ang="0">
                  <a:pos x="11" y="814"/>
                </a:cxn>
                <a:cxn ang="0">
                  <a:pos x="5" y="782"/>
                </a:cxn>
                <a:cxn ang="0">
                  <a:pos x="1" y="744"/>
                </a:cxn>
                <a:cxn ang="0">
                  <a:pos x="0" y="725"/>
                </a:cxn>
                <a:cxn ang="0">
                  <a:pos x="0" y="705"/>
                </a:cxn>
                <a:cxn ang="0">
                  <a:pos x="1" y="685"/>
                </a:cxn>
                <a:cxn ang="0">
                  <a:pos x="4" y="666"/>
                </a:cxn>
                <a:cxn ang="0">
                  <a:pos x="7" y="650"/>
                </a:cxn>
                <a:cxn ang="0">
                  <a:pos x="13" y="633"/>
                </a:cxn>
                <a:cxn ang="0">
                  <a:pos x="16" y="628"/>
                </a:cxn>
                <a:cxn ang="0">
                  <a:pos x="21" y="621"/>
                </a:cxn>
                <a:cxn ang="0">
                  <a:pos x="26" y="616"/>
                </a:cxn>
                <a:cxn ang="0">
                  <a:pos x="30" y="611"/>
                </a:cxn>
                <a:cxn ang="0">
                  <a:pos x="43" y="601"/>
                </a:cxn>
                <a:cxn ang="0">
                  <a:pos x="56" y="589"/>
                </a:cxn>
                <a:cxn ang="0">
                  <a:pos x="70" y="576"/>
                </a:cxn>
                <a:cxn ang="0">
                  <a:pos x="84" y="562"/>
                </a:cxn>
                <a:cxn ang="0">
                  <a:pos x="116" y="531"/>
                </a:cxn>
                <a:cxn ang="0">
                  <a:pos x="152" y="499"/>
                </a:cxn>
                <a:cxn ang="0">
                  <a:pos x="172" y="484"/>
                </a:cxn>
                <a:cxn ang="0">
                  <a:pos x="192" y="469"/>
                </a:cxn>
                <a:cxn ang="0">
                  <a:pos x="214" y="455"/>
                </a:cxn>
                <a:cxn ang="0">
                  <a:pos x="237" y="442"/>
                </a:cxn>
                <a:cxn ang="0">
                  <a:pos x="261" y="430"/>
                </a:cxn>
                <a:cxn ang="0">
                  <a:pos x="286" y="421"/>
                </a:cxn>
                <a:cxn ang="0">
                  <a:pos x="300" y="417"/>
                </a:cxn>
                <a:cxn ang="0">
                  <a:pos x="313" y="414"/>
                </a:cxn>
                <a:cxn ang="0">
                  <a:pos x="327" y="411"/>
                </a:cxn>
                <a:cxn ang="0">
                  <a:pos x="342" y="409"/>
                </a:cxn>
                <a:cxn ang="0">
                  <a:pos x="342" y="0"/>
                </a:cxn>
              </a:cxnLst>
              <a:rect l="0" t="0" r="r" b="b"/>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4" name="Freeform 46"/>
            <p:cNvSpPr>
              <a:spLocks/>
            </p:cNvSpPr>
            <p:nvPr/>
          </p:nvSpPr>
          <p:spPr bwMode="auto">
            <a:xfrm>
              <a:off x="4147" y="982"/>
              <a:ext cx="27" cy="136"/>
            </a:xfrm>
            <a:custGeom>
              <a:avLst/>
              <a:gdLst/>
              <a:ahLst/>
              <a:cxnLst>
                <a:cxn ang="0">
                  <a:pos x="140" y="416"/>
                </a:cxn>
                <a:cxn ang="0">
                  <a:pos x="135" y="428"/>
                </a:cxn>
                <a:cxn ang="0">
                  <a:pos x="121" y="445"/>
                </a:cxn>
                <a:cxn ang="0">
                  <a:pos x="83" y="483"/>
                </a:cxn>
                <a:cxn ang="0">
                  <a:pos x="38" y="521"/>
                </a:cxn>
                <a:cxn ang="0">
                  <a:pos x="15" y="547"/>
                </a:cxn>
                <a:cxn ang="0">
                  <a:pos x="3" y="566"/>
                </a:cxn>
                <a:cxn ang="0">
                  <a:pos x="0" y="578"/>
                </a:cxn>
                <a:cxn ang="0">
                  <a:pos x="0" y="591"/>
                </a:cxn>
                <a:cxn ang="0">
                  <a:pos x="4" y="604"/>
                </a:cxn>
                <a:cxn ang="0">
                  <a:pos x="36" y="617"/>
                </a:cxn>
                <a:cxn ang="0">
                  <a:pos x="78" y="630"/>
                </a:cxn>
                <a:cxn ang="0">
                  <a:pos x="100" y="642"/>
                </a:cxn>
                <a:cxn ang="0">
                  <a:pos x="109" y="651"/>
                </a:cxn>
                <a:cxn ang="0">
                  <a:pos x="116" y="660"/>
                </a:cxn>
                <a:cxn ang="0">
                  <a:pos x="120" y="672"/>
                </a:cxn>
                <a:cxn ang="0">
                  <a:pos x="121" y="265"/>
                </a:cxn>
                <a:cxn ang="0">
                  <a:pos x="119" y="255"/>
                </a:cxn>
                <a:cxn ang="0">
                  <a:pos x="114" y="246"/>
                </a:cxn>
                <a:cxn ang="0">
                  <a:pos x="105" y="236"/>
                </a:cxn>
                <a:cxn ang="0">
                  <a:pos x="93" y="228"/>
                </a:cxn>
                <a:cxn ang="0">
                  <a:pos x="59" y="214"/>
                </a:cxn>
                <a:cxn ang="0">
                  <a:pos x="9" y="202"/>
                </a:cxn>
                <a:cxn ang="0">
                  <a:pos x="2" y="189"/>
                </a:cxn>
                <a:cxn ang="0">
                  <a:pos x="0" y="177"/>
                </a:cxn>
                <a:cxn ang="0">
                  <a:pos x="1" y="164"/>
                </a:cxn>
                <a:cxn ang="0">
                  <a:pos x="7" y="151"/>
                </a:cxn>
                <a:cxn ang="0">
                  <a:pos x="27" y="125"/>
                </a:cxn>
                <a:cxn ang="0">
                  <a:pos x="52" y="100"/>
                </a:cxn>
                <a:cxn ang="0">
                  <a:pos x="109" y="49"/>
                </a:cxn>
                <a:cxn ang="0">
                  <a:pos x="132" y="25"/>
                </a:cxn>
                <a:cxn ang="0">
                  <a:pos x="139" y="13"/>
                </a:cxn>
                <a:cxn ang="0">
                  <a:pos x="142" y="0"/>
                </a:cxn>
              </a:cxnLst>
              <a:rect l="0" t="0" r="r" b="b"/>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5" name="Freeform 47"/>
            <p:cNvSpPr>
              <a:spLocks/>
            </p:cNvSpPr>
            <p:nvPr/>
          </p:nvSpPr>
          <p:spPr bwMode="auto">
            <a:xfrm>
              <a:off x="1574" y="1773"/>
              <a:ext cx="217" cy="192"/>
            </a:xfrm>
            <a:custGeom>
              <a:avLst/>
              <a:gdLst/>
              <a:ahLst/>
              <a:cxnLst>
                <a:cxn ang="0">
                  <a:pos x="1081" y="556"/>
                </a:cxn>
                <a:cxn ang="0">
                  <a:pos x="0" y="0"/>
                </a:cxn>
                <a:cxn ang="0">
                  <a:pos x="0" y="409"/>
                </a:cxn>
                <a:cxn ang="0">
                  <a:pos x="1081" y="965"/>
                </a:cxn>
                <a:cxn ang="0">
                  <a:pos x="1081" y="556"/>
                </a:cxn>
              </a:cxnLst>
              <a:rect l="0" t="0" r="r" b="b"/>
              <a:pathLst>
                <a:path w="1081" h="965">
                  <a:moveTo>
                    <a:pt x="1081" y="556"/>
                  </a:moveTo>
                  <a:lnTo>
                    <a:pt x="0" y="0"/>
                  </a:lnTo>
                  <a:lnTo>
                    <a:pt x="0" y="409"/>
                  </a:lnTo>
                  <a:lnTo>
                    <a:pt x="1081" y="965"/>
                  </a:lnTo>
                  <a:lnTo>
                    <a:pt x="1081"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6" name="Freeform 48"/>
            <p:cNvSpPr>
              <a:spLocks/>
            </p:cNvSpPr>
            <p:nvPr/>
          </p:nvSpPr>
          <p:spPr bwMode="auto">
            <a:xfrm>
              <a:off x="2625" y="2255"/>
              <a:ext cx="32" cy="175"/>
            </a:xfrm>
            <a:custGeom>
              <a:avLst/>
              <a:gdLst/>
              <a:ahLst/>
              <a:cxnLst>
                <a:cxn ang="0">
                  <a:pos x="157" y="463"/>
                </a:cxn>
                <a:cxn ang="0">
                  <a:pos x="0" y="0"/>
                </a:cxn>
                <a:cxn ang="0">
                  <a:pos x="0" y="409"/>
                </a:cxn>
                <a:cxn ang="0">
                  <a:pos x="157" y="872"/>
                </a:cxn>
                <a:cxn ang="0">
                  <a:pos x="157" y="463"/>
                </a:cxn>
              </a:cxnLst>
              <a:rect l="0" t="0" r="r" b="b"/>
              <a:pathLst>
                <a:path w="157" h="872">
                  <a:moveTo>
                    <a:pt x="157" y="463"/>
                  </a:moveTo>
                  <a:lnTo>
                    <a:pt x="0" y="0"/>
                  </a:lnTo>
                  <a:lnTo>
                    <a:pt x="0" y="409"/>
                  </a:lnTo>
                  <a:lnTo>
                    <a:pt x="157" y="872"/>
                  </a:lnTo>
                  <a:lnTo>
                    <a:pt x="157"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7" name="Freeform 49"/>
            <p:cNvSpPr>
              <a:spLocks/>
            </p:cNvSpPr>
            <p:nvPr/>
          </p:nvSpPr>
          <p:spPr bwMode="auto">
            <a:xfrm>
              <a:off x="2880" y="2175"/>
              <a:ext cx="67" cy="146"/>
            </a:xfrm>
            <a:custGeom>
              <a:avLst/>
              <a:gdLst/>
              <a:ahLst/>
              <a:cxnLst>
                <a:cxn ang="0">
                  <a:pos x="331" y="409"/>
                </a:cxn>
                <a:cxn ang="0">
                  <a:pos x="316" y="419"/>
                </a:cxn>
                <a:cxn ang="0">
                  <a:pos x="299" y="431"/>
                </a:cxn>
                <a:cxn ang="0">
                  <a:pos x="282" y="444"/>
                </a:cxn>
                <a:cxn ang="0">
                  <a:pos x="263" y="459"/>
                </a:cxn>
                <a:cxn ang="0">
                  <a:pos x="222" y="494"/>
                </a:cxn>
                <a:cxn ang="0">
                  <a:pos x="180" y="534"/>
                </a:cxn>
                <a:cxn ang="0">
                  <a:pos x="135" y="578"/>
                </a:cxn>
                <a:cxn ang="0">
                  <a:pos x="89" y="627"/>
                </a:cxn>
                <a:cxn ang="0">
                  <a:pos x="43" y="679"/>
                </a:cxn>
                <a:cxn ang="0">
                  <a:pos x="0" y="732"/>
                </a:cxn>
                <a:cxn ang="0">
                  <a:pos x="0" y="322"/>
                </a:cxn>
                <a:cxn ang="0">
                  <a:pos x="21" y="296"/>
                </a:cxn>
                <a:cxn ang="0">
                  <a:pos x="43" y="269"/>
                </a:cxn>
                <a:cxn ang="0">
                  <a:pos x="67" y="243"/>
                </a:cxn>
                <a:cxn ang="0">
                  <a:pos x="89" y="217"/>
                </a:cxn>
                <a:cxn ang="0">
                  <a:pos x="135" y="168"/>
                </a:cxn>
                <a:cxn ang="0">
                  <a:pos x="180" y="124"/>
                </a:cxn>
                <a:cxn ang="0">
                  <a:pos x="222" y="84"/>
                </a:cxn>
                <a:cxn ang="0">
                  <a:pos x="263" y="49"/>
                </a:cxn>
                <a:cxn ang="0">
                  <a:pos x="282" y="35"/>
                </a:cxn>
                <a:cxn ang="0">
                  <a:pos x="299" y="21"/>
                </a:cxn>
                <a:cxn ang="0">
                  <a:pos x="316" y="9"/>
                </a:cxn>
                <a:cxn ang="0">
                  <a:pos x="331" y="0"/>
                </a:cxn>
                <a:cxn ang="0">
                  <a:pos x="331" y="409"/>
                </a:cxn>
              </a:cxnLst>
              <a:rect l="0" t="0" r="r" b="b"/>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8" name="Freeform 50"/>
            <p:cNvSpPr>
              <a:spLocks/>
            </p:cNvSpPr>
            <p:nvPr/>
          </p:nvSpPr>
          <p:spPr bwMode="auto">
            <a:xfrm>
              <a:off x="3048" y="2088"/>
              <a:ext cx="44" cy="120"/>
            </a:xfrm>
            <a:custGeom>
              <a:avLst/>
              <a:gdLst/>
              <a:ahLst/>
              <a:cxnLst>
                <a:cxn ang="0">
                  <a:pos x="201" y="412"/>
                </a:cxn>
                <a:cxn ang="0">
                  <a:pos x="206" y="415"/>
                </a:cxn>
                <a:cxn ang="0">
                  <a:pos x="209" y="420"/>
                </a:cxn>
                <a:cxn ang="0">
                  <a:pos x="212" y="425"/>
                </a:cxn>
                <a:cxn ang="0">
                  <a:pos x="213" y="429"/>
                </a:cxn>
                <a:cxn ang="0">
                  <a:pos x="214" y="434"/>
                </a:cxn>
                <a:cxn ang="0">
                  <a:pos x="213" y="439"/>
                </a:cxn>
                <a:cxn ang="0">
                  <a:pos x="213" y="443"/>
                </a:cxn>
                <a:cxn ang="0">
                  <a:pos x="211" y="449"/>
                </a:cxn>
                <a:cxn ang="0">
                  <a:pos x="206" y="460"/>
                </a:cxn>
                <a:cxn ang="0">
                  <a:pos x="198" y="470"/>
                </a:cxn>
                <a:cxn ang="0">
                  <a:pos x="186" y="482"/>
                </a:cxn>
                <a:cxn ang="0">
                  <a:pos x="173" y="495"/>
                </a:cxn>
                <a:cxn ang="0">
                  <a:pos x="158" y="507"/>
                </a:cxn>
                <a:cxn ang="0">
                  <a:pos x="140" y="519"/>
                </a:cxn>
                <a:cxn ang="0">
                  <a:pos x="121" y="533"/>
                </a:cxn>
                <a:cxn ang="0">
                  <a:pos x="100" y="546"/>
                </a:cxn>
                <a:cxn ang="0">
                  <a:pos x="52" y="573"/>
                </a:cxn>
                <a:cxn ang="0">
                  <a:pos x="0" y="601"/>
                </a:cxn>
                <a:cxn ang="0">
                  <a:pos x="0" y="192"/>
                </a:cxn>
                <a:cxn ang="0">
                  <a:pos x="52" y="164"/>
                </a:cxn>
                <a:cxn ang="0">
                  <a:pos x="100" y="137"/>
                </a:cxn>
                <a:cxn ang="0">
                  <a:pos x="121" y="123"/>
                </a:cxn>
                <a:cxn ang="0">
                  <a:pos x="140" y="111"/>
                </a:cxn>
                <a:cxn ang="0">
                  <a:pos x="158" y="98"/>
                </a:cxn>
                <a:cxn ang="0">
                  <a:pos x="173" y="85"/>
                </a:cxn>
                <a:cxn ang="0">
                  <a:pos x="186" y="73"/>
                </a:cxn>
                <a:cxn ang="0">
                  <a:pos x="198" y="61"/>
                </a:cxn>
                <a:cxn ang="0">
                  <a:pos x="206" y="50"/>
                </a:cxn>
                <a:cxn ang="0">
                  <a:pos x="211" y="38"/>
                </a:cxn>
                <a:cxn ang="0">
                  <a:pos x="213" y="33"/>
                </a:cxn>
                <a:cxn ang="0">
                  <a:pos x="213" y="28"/>
                </a:cxn>
                <a:cxn ang="0">
                  <a:pos x="214" y="23"/>
                </a:cxn>
                <a:cxn ang="0">
                  <a:pos x="213" y="18"/>
                </a:cxn>
                <a:cxn ang="0">
                  <a:pos x="212" y="14"/>
                </a:cxn>
                <a:cxn ang="0">
                  <a:pos x="209" y="9"/>
                </a:cxn>
                <a:cxn ang="0">
                  <a:pos x="206" y="4"/>
                </a:cxn>
                <a:cxn ang="0">
                  <a:pos x="201" y="0"/>
                </a:cxn>
                <a:cxn ang="0">
                  <a:pos x="201" y="412"/>
                </a:cxn>
              </a:cxnLst>
              <a:rect l="0" t="0" r="r" b="b"/>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39" name="Freeform 51"/>
            <p:cNvSpPr>
              <a:spLocks/>
            </p:cNvSpPr>
            <p:nvPr/>
          </p:nvSpPr>
          <p:spPr bwMode="auto">
            <a:xfrm>
              <a:off x="3132" y="2037"/>
              <a:ext cx="44" cy="120"/>
            </a:xfrm>
            <a:custGeom>
              <a:avLst/>
              <a:gdLst/>
              <a:ahLst/>
              <a:cxnLst>
                <a:cxn ang="0">
                  <a:pos x="220" y="0"/>
                </a:cxn>
                <a:cxn ang="0">
                  <a:pos x="0" y="187"/>
                </a:cxn>
                <a:cxn ang="0">
                  <a:pos x="0" y="596"/>
                </a:cxn>
                <a:cxn ang="0">
                  <a:pos x="220" y="409"/>
                </a:cxn>
                <a:cxn ang="0">
                  <a:pos x="220" y="0"/>
                </a:cxn>
              </a:cxnLst>
              <a:rect l="0" t="0" r="r" b="b"/>
              <a:pathLst>
                <a:path w="220" h="596">
                  <a:moveTo>
                    <a:pt x="220" y="0"/>
                  </a:moveTo>
                  <a:lnTo>
                    <a:pt x="0" y="187"/>
                  </a:lnTo>
                  <a:lnTo>
                    <a:pt x="0" y="596"/>
                  </a:lnTo>
                  <a:lnTo>
                    <a:pt x="220" y="409"/>
                  </a:lnTo>
                  <a:lnTo>
                    <a:pt x="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0" name="Freeform 52"/>
            <p:cNvSpPr>
              <a:spLocks/>
            </p:cNvSpPr>
            <p:nvPr/>
          </p:nvSpPr>
          <p:spPr bwMode="auto">
            <a:xfrm>
              <a:off x="3460" y="2055"/>
              <a:ext cx="61" cy="109"/>
            </a:xfrm>
            <a:custGeom>
              <a:avLst/>
              <a:gdLst/>
              <a:ahLst/>
              <a:cxnLst>
                <a:cxn ang="0">
                  <a:pos x="309" y="410"/>
                </a:cxn>
                <a:cxn ang="0">
                  <a:pos x="284" y="412"/>
                </a:cxn>
                <a:cxn ang="0">
                  <a:pos x="261" y="416"/>
                </a:cxn>
                <a:cxn ang="0">
                  <a:pos x="238" y="421"/>
                </a:cxn>
                <a:cxn ang="0">
                  <a:pos x="216" y="428"/>
                </a:cxn>
                <a:cxn ang="0">
                  <a:pos x="194" y="435"/>
                </a:cxn>
                <a:cxn ang="0">
                  <a:pos x="173" y="444"/>
                </a:cxn>
                <a:cxn ang="0">
                  <a:pos x="153" y="453"/>
                </a:cxn>
                <a:cxn ang="0">
                  <a:pos x="133" y="463"/>
                </a:cxn>
                <a:cxn ang="0">
                  <a:pos x="113" y="473"/>
                </a:cxn>
                <a:cxn ang="0">
                  <a:pos x="95" y="485"/>
                </a:cxn>
                <a:cxn ang="0">
                  <a:pos x="77" y="495"/>
                </a:cxn>
                <a:cxn ang="0">
                  <a:pos x="61" y="507"/>
                </a:cxn>
                <a:cxn ang="0">
                  <a:pos x="29" y="529"/>
                </a:cxn>
                <a:cxn ang="0">
                  <a:pos x="0" y="550"/>
                </a:cxn>
                <a:cxn ang="0">
                  <a:pos x="0" y="141"/>
                </a:cxn>
                <a:cxn ang="0">
                  <a:pos x="29" y="120"/>
                </a:cxn>
                <a:cxn ang="0">
                  <a:pos x="61" y="98"/>
                </a:cxn>
                <a:cxn ang="0">
                  <a:pos x="77" y="86"/>
                </a:cxn>
                <a:cxn ang="0">
                  <a:pos x="95" y="75"/>
                </a:cxn>
                <a:cxn ang="0">
                  <a:pos x="113" y="64"/>
                </a:cxn>
                <a:cxn ang="0">
                  <a:pos x="133" y="54"/>
                </a:cxn>
                <a:cxn ang="0">
                  <a:pos x="153" y="44"/>
                </a:cxn>
                <a:cxn ang="0">
                  <a:pos x="173" y="35"/>
                </a:cxn>
                <a:cxn ang="0">
                  <a:pos x="194" y="26"/>
                </a:cxn>
                <a:cxn ang="0">
                  <a:pos x="216" y="19"/>
                </a:cxn>
                <a:cxn ang="0">
                  <a:pos x="238" y="12"/>
                </a:cxn>
                <a:cxn ang="0">
                  <a:pos x="261" y="7"/>
                </a:cxn>
                <a:cxn ang="0">
                  <a:pos x="284" y="4"/>
                </a:cxn>
                <a:cxn ang="0">
                  <a:pos x="309" y="0"/>
                </a:cxn>
                <a:cxn ang="0">
                  <a:pos x="309" y="410"/>
                </a:cxn>
              </a:cxnLst>
              <a:rect l="0" t="0" r="r" b="b"/>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1" name="Freeform 53"/>
            <p:cNvSpPr>
              <a:spLocks/>
            </p:cNvSpPr>
            <p:nvPr/>
          </p:nvSpPr>
          <p:spPr bwMode="auto">
            <a:xfrm>
              <a:off x="3584" y="2051"/>
              <a:ext cx="29" cy="107"/>
            </a:xfrm>
            <a:custGeom>
              <a:avLst/>
              <a:gdLst/>
              <a:ahLst/>
              <a:cxnLst>
                <a:cxn ang="0">
                  <a:pos x="149" y="409"/>
                </a:cxn>
                <a:cxn ang="0">
                  <a:pos x="149" y="415"/>
                </a:cxn>
                <a:cxn ang="0">
                  <a:pos x="147" y="422"/>
                </a:cxn>
                <a:cxn ang="0">
                  <a:pos x="145" y="428"/>
                </a:cxn>
                <a:cxn ang="0">
                  <a:pos x="141" y="435"/>
                </a:cxn>
                <a:cxn ang="0">
                  <a:pos x="137" y="440"/>
                </a:cxn>
                <a:cxn ang="0">
                  <a:pos x="131" y="447"/>
                </a:cxn>
                <a:cxn ang="0">
                  <a:pos x="124" y="456"/>
                </a:cxn>
                <a:cxn ang="0">
                  <a:pos x="116" y="463"/>
                </a:cxn>
                <a:cxn ang="0">
                  <a:pos x="96" y="478"/>
                </a:cxn>
                <a:cxn ang="0">
                  <a:pos x="69" y="495"/>
                </a:cxn>
                <a:cxn ang="0">
                  <a:pos x="37" y="513"/>
                </a:cxn>
                <a:cxn ang="0">
                  <a:pos x="0" y="533"/>
                </a:cxn>
                <a:cxn ang="0">
                  <a:pos x="0" y="124"/>
                </a:cxn>
                <a:cxn ang="0">
                  <a:pos x="37" y="104"/>
                </a:cxn>
                <a:cxn ang="0">
                  <a:pos x="69" y="86"/>
                </a:cxn>
                <a:cxn ang="0">
                  <a:pos x="96" y="69"/>
                </a:cxn>
                <a:cxn ang="0">
                  <a:pos x="116" y="54"/>
                </a:cxn>
                <a:cxn ang="0">
                  <a:pos x="124" y="46"/>
                </a:cxn>
                <a:cxn ang="0">
                  <a:pos x="131" y="39"/>
                </a:cxn>
                <a:cxn ang="0">
                  <a:pos x="137" y="32"/>
                </a:cxn>
                <a:cxn ang="0">
                  <a:pos x="141" y="26"/>
                </a:cxn>
                <a:cxn ang="0">
                  <a:pos x="145" y="19"/>
                </a:cxn>
                <a:cxn ang="0">
                  <a:pos x="147" y="13"/>
                </a:cxn>
                <a:cxn ang="0">
                  <a:pos x="149" y="6"/>
                </a:cxn>
                <a:cxn ang="0">
                  <a:pos x="149" y="0"/>
                </a:cxn>
                <a:cxn ang="0">
                  <a:pos x="149" y="409"/>
                </a:cxn>
              </a:cxnLst>
              <a:rect l="0" t="0" r="r" b="b"/>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2" name="Freeform 54"/>
            <p:cNvSpPr>
              <a:spLocks/>
            </p:cNvSpPr>
            <p:nvPr/>
          </p:nvSpPr>
          <p:spPr bwMode="auto">
            <a:xfrm>
              <a:off x="4065" y="1946"/>
              <a:ext cx="36" cy="113"/>
            </a:xfrm>
            <a:custGeom>
              <a:avLst/>
              <a:gdLst/>
              <a:ahLst/>
              <a:cxnLst>
                <a:cxn ang="0">
                  <a:pos x="187" y="561"/>
                </a:cxn>
                <a:cxn ang="0">
                  <a:pos x="187" y="153"/>
                </a:cxn>
                <a:cxn ang="0">
                  <a:pos x="0" y="0"/>
                </a:cxn>
                <a:cxn ang="0">
                  <a:pos x="0" y="408"/>
                </a:cxn>
                <a:cxn ang="0">
                  <a:pos x="187" y="561"/>
                </a:cxn>
              </a:cxnLst>
              <a:rect l="0" t="0" r="r" b="b"/>
              <a:pathLst>
                <a:path w="187" h="561">
                  <a:moveTo>
                    <a:pt x="187" y="561"/>
                  </a:moveTo>
                  <a:lnTo>
                    <a:pt x="187" y="153"/>
                  </a:lnTo>
                  <a:lnTo>
                    <a:pt x="0" y="0"/>
                  </a:lnTo>
                  <a:lnTo>
                    <a:pt x="0" y="408"/>
                  </a:lnTo>
                  <a:lnTo>
                    <a:pt x="187" y="5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3" name="Freeform 55"/>
            <p:cNvSpPr>
              <a:spLocks/>
            </p:cNvSpPr>
            <p:nvPr/>
          </p:nvSpPr>
          <p:spPr bwMode="auto">
            <a:xfrm>
              <a:off x="4223" y="2105"/>
              <a:ext cx="156" cy="212"/>
            </a:xfrm>
            <a:custGeom>
              <a:avLst/>
              <a:gdLst/>
              <a:ahLst/>
              <a:cxnLst>
                <a:cxn ang="0">
                  <a:pos x="777" y="1061"/>
                </a:cxn>
                <a:cxn ang="0">
                  <a:pos x="739" y="1046"/>
                </a:cxn>
                <a:cxn ang="0">
                  <a:pos x="704" y="1034"/>
                </a:cxn>
                <a:cxn ang="0">
                  <a:pos x="670" y="1022"/>
                </a:cxn>
                <a:cxn ang="0">
                  <a:pos x="639" y="1012"/>
                </a:cxn>
                <a:cxn ang="0">
                  <a:pos x="611" y="1004"/>
                </a:cxn>
                <a:cxn ang="0">
                  <a:pos x="584" y="997"/>
                </a:cxn>
                <a:cxn ang="0">
                  <a:pos x="559" y="991"/>
                </a:cxn>
                <a:cxn ang="0">
                  <a:pos x="538" y="986"/>
                </a:cxn>
                <a:cxn ang="0">
                  <a:pos x="529" y="984"/>
                </a:cxn>
                <a:cxn ang="0">
                  <a:pos x="519" y="980"/>
                </a:cxn>
                <a:cxn ang="0">
                  <a:pos x="508" y="976"/>
                </a:cxn>
                <a:cxn ang="0">
                  <a:pos x="496" y="969"/>
                </a:cxn>
                <a:cxn ang="0">
                  <a:pos x="484" y="962"/>
                </a:cxn>
                <a:cxn ang="0">
                  <a:pos x="471" y="952"/>
                </a:cxn>
                <a:cxn ang="0">
                  <a:pos x="457" y="943"/>
                </a:cxn>
                <a:cxn ang="0">
                  <a:pos x="443" y="931"/>
                </a:cxn>
                <a:cxn ang="0">
                  <a:pos x="412" y="906"/>
                </a:cxn>
                <a:cxn ang="0">
                  <a:pos x="380" y="876"/>
                </a:cxn>
                <a:cxn ang="0">
                  <a:pos x="346" y="843"/>
                </a:cxn>
                <a:cxn ang="0">
                  <a:pos x="310" y="805"/>
                </a:cxn>
                <a:cxn ang="0">
                  <a:pos x="273" y="765"/>
                </a:cxn>
                <a:cxn ang="0">
                  <a:pos x="235" y="722"/>
                </a:cxn>
                <a:cxn ang="0">
                  <a:pos x="196" y="677"/>
                </a:cxn>
                <a:cxn ang="0">
                  <a:pos x="156" y="629"/>
                </a:cxn>
                <a:cxn ang="0">
                  <a:pos x="117" y="580"/>
                </a:cxn>
                <a:cxn ang="0">
                  <a:pos x="77" y="528"/>
                </a:cxn>
                <a:cxn ang="0">
                  <a:pos x="38" y="477"/>
                </a:cxn>
                <a:cxn ang="0">
                  <a:pos x="0" y="424"/>
                </a:cxn>
                <a:cxn ang="0">
                  <a:pos x="0" y="0"/>
                </a:cxn>
                <a:cxn ang="0">
                  <a:pos x="38" y="53"/>
                </a:cxn>
                <a:cxn ang="0">
                  <a:pos x="77" y="104"/>
                </a:cxn>
                <a:cxn ang="0">
                  <a:pos x="117" y="155"/>
                </a:cxn>
                <a:cxn ang="0">
                  <a:pos x="156" y="204"/>
                </a:cxn>
                <a:cxn ang="0">
                  <a:pos x="196" y="251"/>
                </a:cxn>
                <a:cxn ang="0">
                  <a:pos x="235" y="297"/>
                </a:cxn>
                <a:cxn ang="0">
                  <a:pos x="273" y="339"/>
                </a:cxn>
                <a:cxn ang="0">
                  <a:pos x="310" y="380"/>
                </a:cxn>
                <a:cxn ang="0">
                  <a:pos x="346" y="417"/>
                </a:cxn>
                <a:cxn ang="0">
                  <a:pos x="380" y="451"/>
                </a:cxn>
                <a:cxn ang="0">
                  <a:pos x="412" y="480"/>
                </a:cxn>
                <a:cxn ang="0">
                  <a:pos x="443" y="506"/>
                </a:cxn>
                <a:cxn ang="0">
                  <a:pos x="457" y="518"/>
                </a:cxn>
                <a:cxn ang="0">
                  <a:pos x="471" y="528"/>
                </a:cxn>
                <a:cxn ang="0">
                  <a:pos x="484" y="536"/>
                </a:cxn>
                <a:cxn ang="0">
                  <a:pos x="496" y="545"/>
                </a:cxn>
                <a:cxn ang="0">
                  <a:pos x="508" y="552"/>
                </a:cxn>
                <a:cxn ang="0">
                  <a:pos x="519" y="556"/>
                </a:cxn>
                <a:cxn ang="0">
                  <a:pos x="529" y="560"/>
                </a:cxn>
                <a:cxn ang="0">
                  <a:pos x="538" y="562"/>
                </a:cxn>
                <a:cxn ang="0">
                  <a:pos x="559" y="567"/>
                </a:cxn>
                <a:cxn ang="0">
                  <a:pos x="584" y="572"/>
                </a:cxn>
                <a:cxn ang="0">
                  <a:pos x="611" y="579"/>
                </a:cxn>
                <a:cxn ang="0">
                  <a:pos x="639" y="587"/>
                </a:cxn>
                <a:cxn ang="0">
                  <a:pos x="670" y="596"/>
                </a:cxn>
                <a:cxn ang="0">
                  <a:pos x="704" y="608"/>
                </a:cxn>
                <a:cxn ang="0">
                  <a:pos x="739" y="621"/>
                </a:cxn>
                <a:cxn ang="0">
                  <a:pos x="777" y="635"/>
                </a:cxn>
                <a:cxn ang="0">
                  <a:pos x="777" y="1061"/>
                </a:cxn>
              </a:cxnLst>
              <a:rect l="0" t="0" r="r" b="b"/>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4" name="Freeform 56"/>
            <p:cNvSpPr>
              <a:spLocks/>
            </p:cNvSpPr>
            <p:nvPr/>
          </p:nvSpPr>
          <p:spPr bwMode="auto">
            <a:xfrm>
              <a:off x="4488" y="2288"/>
              <a:ext cx="84" cy="146"/>
            </a:xfrm>
            <a:custGeom>
              <a:avLst/>
              <a:gdLst/>
              <a:ahLst/>
              <a:cxnLst>
                <a:cxn ang="0">
                  <a:pos x="423" y="299"/>
                </a:cxn>
                <a:cxn ang="0">
                  <a:pos x="370" y="257"/>
                </a:cxn>
                <a:cxn ang="0">
                  <a:pos x="316" y="217"/>
                </a:cxn>
                <a:cxn ang="0">
                  <a:pos x="264" y="177"/>
                </a:cxn>
                <a:cxn ang="0">
                  <a:pos x="210" y="138"/>
                </a:cxn>
                <a:cxn ang="0">
                  <a:pos x="157" y="102"/>
                </a:cxn>
                <a:cxn ang="0">
                  <a:pos x="104" y="67"/>
                </a:cxn>
                <a:cxn ang="0">
                  <a:pos x="51" y="33"/>
                </a:cxn>
                <a:cxn ang="0">
                  <a:pos x="0" y="0"/>
                </a:cxn>
                <a:cxn ang="0">
                  <a:pos x="0" y="426"/>
                </a:cxn>
                <a:cxn ang="0">
                  <a:pos x="51" y="458"/>
                </a:cxn>
                <a:cxn ang="0">
                  <a:pos x="104" y="492"/>
                </a:cxn>
                <a:cxn ang="0">
                  <a:pos x="157" y="527"/>
                </a:cxn>
                <a:cxn ang="0">
                  <a:pos x="210" y="563"/>
                </a:cxn>
                <a:cxn ang="0">
                  <a:pos x="264" y="602"/>
                </a:cxn>
                <a:cxn ang="0">
                  <a:pos x="316" y="642"/>
                </a:cxn>
                <a:cxn ang="0">
                  <a:pos x="370" y="683"/>
                </a:cxn>
                <a:cxn ang="0">
                  <a:pos x="423" y="726"/>
                </a:cxn>
                <a:cxn ang="0">
                  <a:pos x="423" y="299"/>
                </a:cxn>
              </a:cxnLst>
              <a:rect l="0" t="0" r="r" b="b"/>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5" name="Freeform 57"/>
            <p:cNvSpPr>
              <a:spLocks/>
            </p:cNvSpPr>
            <p:nvPr/>
          </p:nvSpPr>
          <p:spPr bwMode="auto">
            <a:xfrm>
              <a:off x="4122" y="1680"/>
              <a:ext cx="23" cy="169"/>
            </a:xfrm>
            <a:custGeom>
              <a:avLst/>
              <a:gdLst/>
              <a:ahLst/>
              <a:cxnLst>
                <a:cxn ang="0">
                  <a:pos x="119" y="0"/>
                </a:cxn>
                <a:cxn ang="0">
                  <a:pos x="101" y="13"/>
                </a:cxn>
                <a:cxn ang="0">
                  <a:pos x="85" y="25"/>
                </a:cxn>
                <a:cxn ang="0">
                  <a:pos x="71" y="38"/>
                </a:cxn>
                <a:cxn ang="0">
                  <a:pos x="58" y="50"/>
                </a:cxn>
                <a:cxn ang="0">
                  <a:pos x="48" y="62"/>
                </a:cxn>
                <a:cxn ang="0">
                  <a:pos x="37" y="74"/>
                </a:cxn>
                <a:cxn ang="0">
                  <a:pos x="29" y="85"/>
                </a:cxn>
                <a:cxn ang="0">
                  <a:pos x="22" y="97"/>
                </a:cxn>
                <a:cxn ang="0">
                  <a:pos x="16" y="109"/>
                </a:cxn>
                <a:cxn ang="0">
                  <a:pos x="10" y="120"/>
                </a:cxn>
                <a:cxn ang="0">
                  <a:pos x="7" y="131"/>
                </a:cxn>
                <a:cxn ang="0">
                  <a:pos x="4" y="143"/>
                </a:cxn>
                <a:cxn ang="0">
                  <a:pos x="2" y="153"/>
                </a:cxn>
                <a:cxn ang="0">
                  <a:pos x="1" y="162"/>
                </a:cxn>
                <a:cxn ang="0">
                  <a:pos x="0" y="173"/>
                </a:cxn>
                <a:cxn ang="0">
                  <a:pos x="1" y="182"/>
                </a:cxn>
                <a:cxn ang="0">
                  <a:pos x="1" y="196"/>
                </a:cxn>
                <a:cxn ang="0">
                  <a:pos x="3" y="210"/>
                </a:cxn>
                <a:cxn ang="0">
                  <a:pos x="7" y="222"/>
                </a:cxn>
                <a:cxn ang="0">
                  <a:pos x="9" y="234"/>
                </a:cxn>
                <a:cxn ang="0">
                  <a:pos x="17" y="254"/>
                </a:cxn>
                <a:cxn ang="0">
                  <a:pos x="27" y="278"/>
                </a:cxn>
                <a:cxn ang="0">
                  <a:pos x="37" y="305"/>
                </a:cxn>
                <a:cxn ang="0">
                  <a:pos x="48" y="333"/>
                </a:cxn>
                <a:cxn ang="0">
                  <a:pos x="57" y="361"/>
                </a:cxn>
                <a:cxn ang="0">
                  <a:pos x="65" y="388"/>
                </a:cxn>
                <a:cxn ang="0">
                  <a:pos x="69" y="401"/>
                </a:cxn>
                <a:cxn ang="0">
                  <a:pos x="71" y="412"/>
                </a:cxn>
                <a:cxn ang="0">
                  <a:pos x="72" y="423"/>
                </a:cxn>
                <a:cxn ang="0">
                  <a:pos x="72" y="432"/>
                </a:cxn>
                <a:cxn ang="0">
                  <a:pos x="72" y="845"/>
                </a:cxn>
                <a:cxn ang="0">
                  <a:pos x="72" y="834"/>
                </a:cxn>
                <a:cxn ang="0">
                  <a:pos x="71" y="824"/>
                </a:cxn>
                <a:cxn ang="0">
                  <a:pos x="69" y="812"/>
                </a:cxn>
                <a:cxn ang="0">
                  <a:pos x="65" y="799"/>
                </a:cxn>
                <a:cxn ang="0">
                  <a:pos x="57" y="771"/>
                </a:cxn>
                <a:cxn ang="0">
                  <a:pos x="48" y="742"/>
                </a:cxn>
                <a:cxn ang="0">
                  <a:pos x="37" y="714"/>
                </a:cxn>
                <a:cxn ang="0">
                  <a:pos x="27" y="687"/>
                </a:cxn>
                <a:cxn ang="0">
                  <a:pos x="17" y="662"/>
                </a:cxn>
                <a:cxn ang="0">
                  <a:pos x="9" y="643"/>
                </a:cxn>
                <a:cxn ang="0">
                  <a:pos x="7" y="631"/>
                </a:cxn>
                <a:cxn ang="0">
                  <a:pos x="3" y="619"/>
                </a:cxn>
                <a:cxn ang="0">
                  <a:pos x="1" y="605"/>
                </a:cxn>
                <a:cxn ang="0">
                  <a:pos x="1" y="591"/>
                </a:cxn>
                <a:cxn ang="0">
                  <a:pos x="0" y="582"/>
                </a:cxn>
                <a:cxn ang="0">
                  <a:pos x="1" y="571"/>
                </a:cxn>
                <a:cxn ang="0">
                  <a:pos x="2" y="562"/>
                </a:cxn>
                <a:cxn ang="0">
                  <a:pos x="4" y="551"/>
                </a:cxn>
                <a:cxn ang="0">
                  <a:pos x="7" y="541"/>
                </a:cxn>
                <a:cxn ang="0">
                  <a:pos x="10" y="529"/>
                </a:cxn>
                <a:cxn ang="0">
                  <a:pos x="16" y="518"/>
                </a:cxn>
                <a:cxn ang="0">
                  <a:pos x="22" y="507"/>
                </a:cxn>
                <a:cxn ang="0">
                  <a:pos x="29" y="495"/>
                </a:cxn>
                <a:cxn ang="0">
                  <a:pos x="37" y="483"/>
                </a:cxn>
                <a:cxn ang="0">
                  <a:pos x="48" y="471"/>
                </a:cxn>
                <a:cxn ang="0">
                  <a:pos x="58" y="459"/>
                </a:cxn>
                <a:cxn ang="0">
                  <a:pos x="71" y="446"/>
                </a:cxn>
                <a:cxn ang="0">
                  <a:pos x="85" y="435"/>
                </a:cxn>
                <a:cxn ang="0">
                  <a:pos x="101" y="422"/>
                </a:cxn>
                <a:cxn ang="0">
                  <a:pos x="119" y="409"/>
                </a:cxn>
                <a:cxn ang="0">
                  <a:pos x="119" y="0"/>
                </a:cxn>
              </a:cxnLst>
              <a:rect l="0" t="0" r="r" b="b"/>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6" name="Freeform 58"/>
            <p:cNvSpPr>
              <a:spLocks/>
            </p:cNvSpPr>
            <p:nvPr/>
          </p:nvSpPr>
          <p:spPr bwMode="auto">
            <a:xfrm>
              <a:off x="4206" y="1081"/>
              <a:ext cx="48" cy="95"/>
            </a:xfrm>
            <a:custGeom>
              <a:avLst/>
              <a:gdLst/>
              <a:ahLst/>
              <a:cxnLst>
                <a:cxn ang="0">
                  <a:pos x="0" y="481"/>
                </a:cxn>
                <a:cxn ang="0">
                  <a:pos x="22" y="477"/>
                </a:cxn>
                <a:cxn ang="0">
                  <a:pos x="45" y="474"/>
                </a:cxn>
                <a:cxn ang="0">
                  <a:pos x="70" y="472"/>
                </a:cxn>
                <a:cxn ang="0">
                  <a:pos x="94" y="470"/>
                </a:cxn>
                <a:cxn ang="0">
                  <a:pos x="134" y="458"/>
                </a:cxn>
                <a:cxn ang="0">
                  <a:pos x="181" y="445"/>
                </a:cxn>
                <a:cxn ang="0">
                  <a:pos x="203" y="438"/>
                </a:cxn>
                <a:cxn ang="0">
                  <a:pos x="222" y="430"/>
                </a:cxn>
                <a:cxn ang="0">
                  <a:pos x="230" y="425"/>
                </a:cxn>
                <a:cxn ang="0">
                  <a:pos x="236" y="421"/>
                </a:cxn>
                <a:cxn ang="0">
                  <a:pos x="239" y="415"/>
                </a:cxn>
                <a:cxn ang="0">
                  <a:pos x="242" y="409"/>
                </a:cxn>
                <a:cxn ang="0">
                  <a:pos x="242" y="0"/>
                </a:cxn>
                <a:cxn ang="0">
                  <a:pos x="239" y="6"/>
                </a:cxn>
                <a:cxn ang="0">
                  <a:pos x="236" y="11"/>
                </a:cxn>
                <a:cxn ang="0">
                  <a:pos x="230" y="17"/>
                </a:cxn>
                <a:cxn ang="0">
                  <a:pos x="222" y="21"/>
                </a:cxn>
                <a:cxn ang="0">
                  <a:pos x="203" y="29"/>
                </a:cxn>
                <a:cxn ang="0">
                  <a:pos x="181" y="36"/>
                </a:cxn>
                <a:cxn ang="0">
                  <a:pos x="134" y="49"/>
                </a:cxn>
                <a:cxn ang="0">
                  <a:pos x="94" y="61"/>
                </a:cxn>
                <a:cxn ang="0">
                  <a:pos x="70" y="63"/>
                </a:cxn>
                <a:cxn ang="0">
                  <a:pos x="45" y="66"/>
                </a:cxn>
                <a:cxn ang="0">
                  <a:pos x="22" y="68"/>
                </a:cxn>
                <a:cxn ang="0">
                  <a:pos x="0" y="73"/>
                </a:cxn>
                <a:cxn ang="0">
                  <a:pos x="0" y="481"/>
                </a:cxn>
              </a:cxnLst>
              <a:rect l="0" t="0" r="r" b="b"/>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7" name="Freeform 59"/>
            <p:cNvSpPr>
              <a:spLocks/>
            </p:cNvSpPr>
            <p:nvPr/>
          </p:nvSpPr>
          <p:spPr bwMode="auto">
            <a:xfrm>
              <a:off x="4057" y="1239"/>
              <a:ext cx="135" cy="173"/>
            </a:xfrm>
            <a:custGeom>
              <a:avLst/>
              <a:gdLst/>
              <a:ahLst/>
              <a:cxnLst>
                <a:cxn ang="0">
                  <a:pos x="283" y="697"/>
                </a:cxn>
                <a:cxn ang="0">
                  <a:pos x="207" y="648"/>
                </a:cxn>
                <a:cxn ang="0">
                  <a:pos x="124" y="591"/>
                </a:cxn>
                <a:cxn ang="0">
                  <a:pos x="42" y="530"/>
                </a:cxn>
                <a:cxn ang="0">
                  <a:pos x="2" y="498"/>
                </a:cxn>
                <a:cxn ang="0">
                  <a:pos x="0" y="488"/>
                </a:cxn>
                <a:cxn ang="0">
                  <a:pos x="5" y="478"/>
                </a:cxn>
                <a:cxn ang="0">
                  <a:pos x="15" y="465"/>
                </a:cxn>
                <a:cxn ang="0">
                  <a:pos x="31" y="452"/>
                </a:cxn>
                <a:cxn ang="0">
                  <a:pos x="54" y="438"/>
                </a:cxn>
                <a:cxn ang="0">
                  <a:pos x="95" y="418"/>
                </a:cxn>
                <a:cxn ang="0">
                  <a:pos x="328" y="578"/>
                </a:cxn>
                <a:cxn ang="0">
                  <a:pos x="390" y="563"/>
                </a:cxn>
                <a:cxn ang="0">
                  <a:pos x="405" y="571"/>
                </a:cxn>
                <a:cxn ang="0">
                  <a:pos x="427" y="592"/>
                </a:cxn>
                <a:cxn ang="0">
                  <a:pos x="475" y="655"/>
                </a:cxn>
                <a:cxn ang="0">
                  <a:pos x="527" y="732"/>
                </a:cxn>
                <a:cxn ang="0">
                  <a:pos x="564" y="783"/>
                </a:cxn>
                <a:cxn ang="0">
                  <a:pos x="593" y="818"/>
                </a:cxn>
                <a:cxn ang="0">
                  <a:pos x="614" y="837"/>
                </a:cxn>
                <a:cxn ang="0">
                  <a:pos x="635" y="854"/>
                </a:cxn>
                <a:cxn ang="0">
                  <a:pos x="656" y="867"/>
                </a:cxn>
                <a:cxn ang="0">
                  <a:pos x="668" y="466"/>
                </a:cxn>
                <a:cxn ang="0">
                  <a:pos x="646" y="456"/>
                </a:cxn>
                <a:cxn ang="0">
                  <a:pos x="625" y="440"/>
                </a:cxn>
                <a:cxn ang="0">
                  <a:pos x="604" y="422"/>
                </a:cxn>
                <a:cxn ang="0">
                  <a:pos x="584" y="401"/>
                </a:cxn>
                <a:cxn ang="0">
                  <a:pos x="545" y="352"/>
                </a:cxn>
                <a:cxn ang="0">
                  <a:pos x="509" y="300"/>
                </a:cxn>
                <a:cxn ang="0">
                  <a:pos x="444" y="204"/>
                </a:cxn>
                <a:cxn ang="0">
                  <a:pos x="412" y="172"/>
                </a:cxn>
                <a:cxn ang="0">
                  <a:pos x="397" y="161"/>
                </a:cxn>
                <a:cxn ang="0">
                  <a:pos x="383" y="155"/>
                </a:cxn>
                <a:cxn ang="0">
                  <a:pos x="126" y="0"/>
                </a:cxn>
                <a:cxn ang="0">
                  <a:pos x="67" y="26"/>
                </a:cxn>
                <a:cxn ang="0">
                  <a:pos x="42" y="39"/>
                </a:cxn>
                <a:cxn ang="0">
                  <a:pos x="23" y="53"/>
                </a:cxn>
                <a:cxn ang="0">
                  <a:pos x="9" y="65"/>
                </a:cxn>
                <a:cxn ang="0">
                  <a:pos x="1" y="77"/>
                </a:cxn>
                <a:cxn ang="0">
                  <a:pos x="0" y="86"/>
                </a:cxn>
                <a:cxn ang="0">
                  <a:pos x="6" y="95"/>
                </a:cxn>
                <a:cxn ang="0">
                  <a:pos x="82" y="154"/>
                </a:cxn>
                <a:cxn ang="0">
                  <a:pos x="165" y="215"/>
                </a:cxn>
                <a:cxn ang="0">
                  <a:pos x="246" y="269"/>
                </a:cxn>
                <a:cxn ang="0">
                  <a:pos x="314" y="311"/>
                </a:cxn>
              </a:cxnLst>
              <a:rect l="0" t="0" r="r" b="b"/>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8" name="Freeform 60"/>
            <p:cNvSpPr>
              <a:spLocks/>
            </p:cNvSpPr>
            <p:nvPr/>
          </p:nvSpPr>
          <p:spPr bwMode="auto">
            <a:xfrm>
              <a:off x="1410" y="1592"/>
              <a:ext cx="8" cy="157"/>
            </a:xfrm>
            <a:custGeom>
              <a:avLst/>
              <a:gdLst/>
              <a:ahLst/>
              <a:cxnLst>
                <a:cxn ang="0">
                  <a:pos x="21" y="568"/>
                </a:cxn>
                <a:cxn ang="0">
                  <a:pos x="18" y="572"/>
                </a:cxn>
                <a:cxn ang="0">
                  <a:pos x="13" y="584"/>
                </a:cxn>
                <a:cxn ang="0">
                  <a:pos x="9" y="593"/>
                </a:cxn>
                <a:cxn ang="0">
                  <a:pos x="6" y="604"/>
                </a:cxn>
                <a:cxn ang="0">
                  <a:pos x="3" y="616"/>
                </a:cxn>
                <a:cxn ang="0">
                  <a:pos x="1" y="630"/>
                </a:cxn>
                <a:cxn ang="0">
                  <a:pos x="0" y="645"/>
                </a:cxn>
                <a:cxn ang="0">
                  <a:pos x="0" y="661"/>
                </a:cxn>
                <a:cxn ang="0">
                  <a:pos x="2" y="679"/>
                </a:cxn>
                <a:cxn ang="0">
                  <a:pos x="7" y="697"/>
                </a:cxn>
                <a:cxn ang="0">
                  <a:pos x="13" y="718"/>
                </a:cxn>
                <a:cxn ang="0">
                  <a:pos x="22" y="739"/>
                </a:cxn>
                <a:cxn ang="0">
                  <a:pos x="28" y="750"/>
                </a:cxn>
                <a:cxn ang="0">
                  <a:pos x="35" y="762"/>
                </a:cxn>
                <a:cxn ang="0">
                  <a:pos x="42" y="772"/>
                </a:cxn>
                <a:cxn ang="0">
                  <a:pos x="50" y="784"/>
                </a:cxn>
                <a:cxn ang="0">
                  <a:pos x="50" y="216"/>
                </a:cxn>
                <a:cxn ang="0">
                  <a:pos x="42" y="204"/>
                </a:cxn>
                <a:cxn ang="0">
                  <a:pos x="35" y="194"/>
                </a:cxn>
                <a:cxn ang="0">
                  <a:pos x="28" y="182"/>
                </a:cxn>
                <a:cxn ang="0">
                  <a:pos x="22" y="172"/>
                </a:cxn>
                <a:cxn ang="0">
                  <a:pos x="13" y="151"/>
                </a:cxn>
                <a:cxn ang="0">
                  <a:pos x="7" y="131"/>
                </a:cxn>
                <a:cxn ang="0">
                  <a:pos x="2" y="111"/>
                </a:cxn>
                <a:cxn ang="0">
                  <a:pos x="0" y="93"/>
                </a:cxn>
                <a:cxn ang="0">
                  <a:pos x="0" y="77"/>
                </a:cxn>
                <a:cxn ang="0">
                  <a:pos x="1" y="62"/>
                </a:cxn>
                <a:cxn ang="0">
                  <a:pos x="3" y="48"/>
                </a:cxn>
                <a:cxn ang="0">
                  <a:pos x="6" y="36"/>
                </a:cxn>
                <a:cxn ang="0">
                  <a:pos x="9" y="26"/>
                </a:cxn>
                <a:cxn ang="0">
                  <a:pos x="13" y="16"/>
                </a:cxn>
                <a:cxn ang="0">
                  <a:pos x="18" y="5"/>
                </a:cxn>
                <a:cxn ang="0">
                  <a:pos x="21" y="0"/>
                </a:cxn>
                <a:cxn ang="0">
                  <a:pos x="21" y="568"/>
                </a:cxn>
              </a:cxnLst>
              <a:rect l="0" t="0" r="r" b="b"/>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49" name="Freeform 61"/>
            <p:cNvSpPr>
              <a:spLocks/>
            </p:cNvSpPr>
            <p:nvPr/>
          </p:nvSpPr>
          <p:spPr bwMode="auto">
            <a:xfrm>
              <a:off x="1355" y="2070"/>
              <a:ext cx="82"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0" name="Freeform 62"/>
            <p:cNvSpPr>
              <a:spLocks/>
            </p:cNvSpPr>
            <p:nvPr/>
          </p:nvSpPr>
          <p:spPr bwMode="auto">
            <a:xfrm>
              <a:off x="1298" y="1927"/>
              <a:ext cx="25" cy="101"/>
            </a:xfrm>
            <a:custGeom>
              <a:avLst/>
              <a:gdLst/>
              <a:ahLst/>
              <a:cxnLst>
                <a:cxn ang="0">
                  <a:pos x="0" y="100"/>
                </a:cxn>
                <a:cxn ang="0">
                  <a:pos x="15" y="98"/>
                </a:cxn>
                <a:cxn ang="0">
                  <a:pos x="30" y="96"/>
                </a:cxn>
                <a:cxn ang="0">
                  <a:pos x="43" y="91"/>
                </a:cxn>
                <a:cxn ang="0">
                  <a:pos x="56" y="88"/>
                </a:cxn>
                <a:cxn ang="0">
                  <a:pos x="68" y="82"/>
                </a:cxn>
                <a:cxn ang="0">
                  <a:pos x="78" y="76"/>
                </a:cxn>
                <a:cxn ang="0">
                  <a:pos x="88" y="70"/>
                </a:cxn>
                <a:cxn ang="0">
                  <a:pos x="96" y="63"/>
                </a:cxn>
                <a:cxn ang="0">
                  <a:pos x="103" y="56"/>
                </a:cxn>
                <a:cxn ang="0">
                  <a:pos x="109" y="48"/>
                </a:cxn>
                <a:cxn ang="0">
                  <a:pos x="115" y="41"/>
                </a:cxn>
                <a:cxn ang="0">
                  <a:pos x="119" y="33"/>
                </a:cxn>
                <a:cxn ang="0">
                  <a:pos x="123" y="24"/>
                </a:cxn>
                <a:cxn ang="0">
                  <a:pos x="125" y="16"/>
                </a:cxn>
                <a:cxn ang="0">
                  <a:pos x="126" y="8"/>
                </a:cxn>
                <a:cxn ang="0">
                  <a:pos x="126" y="0"/>
                </a:cxn>
                <a:cxn ang="0">
                  <a:pos x="126" y="409"/>
                </a:cxn>
                <a:cxn ang="0">
                  <a:pos x="126" y="417"/>
                </a:cxn>
                <a:cxn ang="0">
                  <a:pos x="125" y="425"/>
                </a:cxn>
                <a:cxn ang="0">
                  <a:pos x="123" y="433"/>
                </a:cxn>
                <a:cxn ang="0">
                  <a:pos x="119" y="441"/>
                </a:cxn>
                <a:cxn ang="0">
                  <a:pos x="115" y="450"/>
                </a:cxn>
                <a:cxn ang="0">
                  <a:pos x="109" y="457"/>
                </a:cxn>
                <a:cxn ang="0">
                  <a:pos x="103" y="465"/>
                </a:cxn>
                <a:cxn ang="0">
                  <a:pos x="96" y="472"/>
                </a:cxn>
                <a:cxn ang="0">
                  <a:pos x="88" y="479"/>
                </a:cxn>
                <a:cxn ang="0">
                  <a:pos x="78" y="485"/>
                </a:cxn>
                <a:cxn ang="0">
                  <a:pos x="68" y="490"/>
                </a:cxn>
                <a:cxn ang="0">
                  <a:pos x="56" y="496"/>
                </a:cxn>
                <a:cxn ang="0">
                  <a:pos x="43" y="501"/>
                </a:cxn>
                <a:cxn ang="0">
                  <a:pos x="30" y="505"/>
                </a:cxn>
                <a:cxn ang="0">
                  <a:pos x="15" y="507"/>
                </a:cxn>
                <a:cxn ang="0">
                  <a:pos x="0" y="509"/>
                </a:cxn>
                <a:cxn ang="0">
                  <a:pos x="0" y="100"/>
                </a:cxn>
              </a:cxnLst>
              <a:rect l="0" t="0" r="r" b="b"/>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1" name="Freeform 63"/>
            <p:cNvSpPr>
              <a:spLocks/>
            </p:cNvSpPr>
            <p:nvPr/>
          </p:nvSpPr>
          <p:spPr bwMode="auto">
            <a:xfrm>
              <a:off x="1189" y="1911"/>
              <a:ext cx="25" cy="84"/>
            </a:xfrm>
            <a:custGeom>
              <a:avLst/>
              <a:gdLst/>
              <a:ahLst/>
              <a:cxnLst>
                <a:cxn ang="0">
                  <a:pos x="0" y="415"/>
                </a:cxn>
                <a:cxn ang="0">
                  <a:pos x="40" y="411"/>
                </a:cxn>
                <a:cxn ang="0">
                  <a:pos x="72" y="411"/>
                </a:cxn>
                <a:cxn ang="0">
                  <a:pos x="99" y="412"/>
                </a:cxn>
                <a:cxn ang="0">
                  <a:pos x="122" y="415"/>
                </a:cxn>
                <a:cxn ang="0">
                  <a:pos x="122" y="5"/>
                </a:cxn>
                <a:cxn ang="0">
                  <a:pos x="111" y="4"/>
                </a:cxn>
                <a:cxn ang="0">
                  <a:pos x="99" y="1"/>
                </a:cxn>
                <a:cxn ang="0">
                  <a:pos x="86" y="0"/>
                </a:cxn>
                <a:cxn ang="0">
                  <a:pos x="72" y="0"/>
                </a:cxn>
                <a:cxn ang="0">
                  <a:pos x="57" y="0"/>
                </a:cxn>
                <a:cxn ang="0">
                  <a:pos x="40" y="1"/>
                </a:cxn>
                <a:cxn ang="0">
                  <a:pos x="21" y="2"/>
                </a:cxn>
                <a:cxn ang="0">
                  <a:pos x="0" y="5"/>
                </a:cxn>
                <a:cxn ang="0">
                  <a:pos x="0" y="415"/>
                </a:cxn>
              </a:cxnLst>
              <a:rect l="0" t="0" r="r" b="b"/>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2" name="Freeform 64"/>
            <p:cNvSpPr>
              <a:spLocks/>
            </p:cNvSpPr>
            <p:nvPr/>
          </p:nvSpPr>
          <p:spPr bwMode="auto">
            <a:xfrm>
              <a:off x="1141" y="1905"/>
              <a:ext cx="21" cy="115"/>
            </a:xfrm>
            <a:custGeom>
              <a:avLst/>
              <a:gdLst/>
              <a:ahLst/>
              <a:cxnLst>
                <a:cxn ang="0">
                  <a:pos x="0" y="566"/>
                </a:cxn>
                <a:cxn ang="0">
                  <a:pos x="110" y="409"/>
                </a:cxn>
                <a:cxn ang="0">
                  <a:pos x="110" y="0"/>
                </a:cxn>
                <a:cxn ang="0">
                  <a:pos x="0" y="156"/>
                </a:cxn>
                <a:cxn ang="0">
                  <a:pos x="0" y="566"/>
                </a:cxn>
              </a:cxnLst>
              <a:rect l="0" t="0" r="r" b="b"/>
              <a:pathLst>
                <a:path w="110" h="566">
                  <a:moveTo>
                    <a:pt x="0" y="566"/>
                  </a:moveTo>
                  <a:lnTo>
                    <a:pt x="110" y="409"/>
                  </a:lnTo>
                  <a:lnTo>
                    <a:pt x="110" y="0"/>
                  </a:lnTo>
                  <a:lnTo>
                    <a:pt x="0" y="156"/>
                  </a:lnTo>
                  <a:lnTo>
                    <a:pt x="0" y="56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3" name="Freeform 65"/>
            <p:cNvSpPr>
              <a:spLocks/>
            </p:cNvSpPr>
            <p:nvPr/>
          </p:nvSpPr>
          <p:spPr bwMode="auto">
            <a:xfrm>
              <a:off x="1355" y="1973"/>
              <a:ext cx="36" cy="95"/>
            </a:xfrm>
            <a:custGeom>
              <a:avLst/>
              <a:gdLst/>
              <a:ahLst/>
              <a:cxnLst>
                <a:cxn ang="0">
                  <a:pos x="0" y="409"/>
                </a:cxn>
                <a:cxn ang="0">
                  <a:pos x="6" y="409"/>
                </a:cxn>
                <a:cxn ang="0">
                  <a:pos x="22" y="409"/>
                </a:cxn>
                <a:cxn ang="0">
                  <a:pos x="46" y="410"/>
                </a:cxn>
                <a:cxn ang="0">
                  <a:pos x="73" y="414"/>
                </a:cxn>
                <a:cxn ang="0">
                  <a:pos x="87" y="417"/>
                </a:cxn>
                <a:cxn ang="0">
                  <a:pos x="102" y="421"/>
                </a:cxn>
                <a:cxn ang="0">
                  <a:pos x="116" y="427"/>
                </a:cxn>
                <a:cxn ang="0">
                  <a:pos x="130" y="432"/>
                </a:cxn>
                <a:cxn ang="0">
                  <a:pos x="142" y="441"/>
                </a:cxn>
                <a:cxn ang="0">
                  <a:pos x="153" y="450"/>
                </a:cxn>
                <a:cxn ang="0">
                  <a:pos x="158" y="455"/>
                </a:cxn>
                <a:cxn ang="0">
                  <a:pos x="163" y="460"/>
                </a:cxn>
                <a:cxn ang="0">
                  <a:pos x="167" y="466"/>
                </a:cxn>
                <a:cxn ang="0">
                  <a:pos x="171" y="473"/>
                </a:cxn>
                <a:cxn ang="0">
                  <a:pos x="171" y="64"/>
                </a:cxn>
                <a:cxn ang="0">
                  <a:pos x="167" y="57"/>
                </a:cxn>
                <a:cxn ang="0">
                  <a:pos x="163" y="52"/>
                </a:cxn>
                <a:cxn ang="0">
                  <a:pos x="158" y="46"/>
                </a:cxn>
                <a:cxn ang="0">
                  <a:pos x="153" y="41"/>
                </a:cxn>
                <a:cxn ang="0">
                  <a:pos x="142" y="32"/>
                </a:cxn>
                <a:cxn ang="0">
                  <a:pos x="130" y="24"/>
                </a:cxn>
                <a:cxn ang="0">
                  <a:pos x="116" y="18"/>
                </a:cxn>
                <a:cxn ang="0">
                  <a:pos x="102" y="12"/>
                </a:cxn>
                <a:cxn ang="0">
                  <a:pos x="87" y="8"/>
                </a:cxn>
                <a:cxn ang="0">
                  <a:pos x="73" y="5"/>
                </a:cxn>
                <a:cxn ang="0">
                  <a:pos x="46" y="1"/>
                </a:cxn>
                <a:cxn ang="0">
                  <a:pos x="22" y="0"/>
                </a:cxn>
                <a:cxn ang="0">
                  <a:pos x="6" y="0"/>
                </a:cxn>
                <a:cxn ang="0">
                  <a:pos x="0" y="0"/>
                </a:cxn>
                <a:cxn ang="0">
                  <a:pos x="0" y="409"/>
                </a:cxn>
              </a:cxnLst>
              <a:rect l="0" t="0" r="r" b="b"/>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4" name="Freeform 66"/>
            <p:cNvSpPr>
              <a:spLocks/>
            </p:cNvSpPr>
            <p:nvPr/>
          </p:nvSpPr>
          <p:spPr bwMode="auto">
            <a:xfrm>
              <a:off x="1271" y="1940"/>
              <a:ext cx="27" cy="89"/>
            </a:xfrm>
            <a:custGeom>
              <a:avLst/>
              <a:gdLst/>
              <a:ahLst/>
              <a:cxnLst>
                <a:cxn ang="0">
                  <a:pos x="1" y="0"/>
                </a:cxn>
                <a:cxn ang="0">
                  <a:pos x="0" y="5"/>
                </a:cxn>
                <a:cxn ang="0">
                  <a:pos x="1" y="10"/>
                </a:cxn>
                <a:cxn ang="0">
                  <a:pos x="3" y="13"/>
                </a:cxn>
                <a:cxn ang="0">
                  <a:pos x="5" y="18"/>
                </a:cxn>
                <a:cxn ang="0">
                  <a:pos x="8" y="20"/>
                </a:cxn>
                <a:cxn ang="0">
                  <a:pos x="14" y="24"/>
                </a:cxn>
                <a:cxn ang="0">
                  <a:pos x="20" y="26"/>
                </a:cxn>
                <a:cxn ang="0">
                  <a:pos x="27" y="28"/>
                </a:cxn>
                <a:cxn ang="0">
                  <a:pos x="46" y="31"/>
                </a:cxn>
                <a:cxn ang="0">
                  <a:pos x="68" y="32"/>
                </a:cxn>
                <a:cxn ang="0">
                  <a:pos x="97" y="32"/>
                </a:cxn>
                <a:cxn ang="0">
                  <a:pos x="131" y="29"/>
                </a:cxn>
                <a:cxn ang="0">
                  <a:pos x="131" y="438"/>
                </a:cxn>
                <a:cxn ang="0">
                  <a:pos x="97" y="441"/>
                </a:cxn>
                <a:cxn ang="0">
                  <a:pos x="68" y="441"/>
                </a:cxn>
                <a:cxn ang="0">
                  <a:pos x="46" y="439"/>
                </a:cxn>
                <a:cxn ang="0">
                  <a:pos x="27" y="437"/>
                </a:cxn>
                <a:cxn ang="0">
                  <a:pos x="20" y="435"/>
                </a:cxn>
                <a:cxn ang="0">
                  <a:pos x="14" y="432"/>
                </a:cxn>
                <a:cxn ang="0">
                  <a:pos x="8" y="429"/>
                </a:cxn>
                <a:cxn ang="0">
                  <a:pos x="5" y="427"/>
                </a:cxn>
                <a:cxn ang="0">
                  <a:pos x="3" y="423"/>
                </a:cxn>
                <a:cxn ang="0">
                  <a:pos x="1" y="418"/>
                </a:cxn>
                <a:cxn ang="0">
                  <a:pos x="0" y="414"/>
                </a:cxn>
                <a:cxn ang="0">
                  <a:pos x="1" y="409"/>
                </a:cxn>
                <a:cxn ang="0">
                  <a:pos x="1" y="0"/>
                </a:cxn>
              </a:cxnLst>
              <a:rect l="0" t="0" r="r" b="b"/>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5" name="Freeform 67"/>
            <p:cNvSpPr>
              <a:spLocks/>
            </p:cNvSpPr>
            <p:nvPr/>
          </p:nvSpPr>
          <p:spPr bwMode="auto">
            <a:xfrm>
              <a:off x="1313" y="1950"/>
              <a:ext cx="57" cy="109"/>
            </a:xfrm>
            <a:custGeom>
              <a:avLst/>
              <a:gdLst/>
              <a:ahLst/>
              <a:cxnLst>
                <a:cxn ang="0">
                  <a:pos x="281" y="7"/>
                </a:cxn>
                <a:cxn ang="0">
                  <a:pos x="277" y="22"/>
                </a:cxn>
                <a:cxn ang="0">
                  <a:pos x="268" y="39"/>
                </a:cxn>
                <a:cxn ang="0">
                  <a:pos x="257" y="53"/>
                </a:cxn>
                <a:cxn ang="0">
                  <a:pos x="243" y="64"/>
                </a:cxn>
                <a:cxn ang="0">
                  <a:pos x="230" y="72"/>
                </a:cxn>
                <a:cxn ang="0">
                  <a:pos x="218" y="75"/>
                </a:cxn>
                <a:cxn ang="0">
                  <a:pos x="210" y="71"/>
                </a:cxn>
                <a:cxn ang="0">
                  <a:pos x="205" y="62"/>
                </a:cxn>
                <a:cxn ang="0">
                  <a:pos x="202" y="58"/>
                </a:cxn>
                <a:cxn ang="0">
                  <a:pos x="193" y="60"/>
                </a:cxn>
                <a:cxn ang="0">
                  <a:pos x="167" y="82"/>
                </a:cxn>
                <a:cxn ang="0">
                  <a:pos x="132" y="113"/>
                </a:cxn>
                <a:cxn ang="0">
                  <a:pos x="104" y="131"/>
                </a:cxn>
                <a:cxn ang="0">
                  <a:pos x="80" y="139"/>
                </a:cxn>
                <a:cxn ang="0">
                  <a:pos x="65" y="141"/>
                </a:cxn>
                <a:cxn ang="0">
                  <a:pos x="48" y="139"/>
                </a:cxn>
                <a:cxn ang="0">
                  <a:pos x="31" y="132"/>
                </a:cxn>
                <a:cxn ang="0">
                  <a:pos x="17" y="123"/>
                </a:cxn>
                <a:cxn ang="0">
                  <a:pos x="8" y="113"/>
                </a:cxn>
                <a:cxn ang="0">
                  <a:pos x="2" y="105"/>
                </a:cxn>
                <a:cxn ang="0">
                  <a:pos x="0" y="96"/>
                </a:cxn>
                <a:cxn ang="0">
                  <a:pos x="0" y="501"/>
                </a:cxn>
                <a:cxn ang="0">
                  <a:pos x="1" y="510"/>
                </a:cxn>
                <a:cxn ang="0">
                  <a:pos x="4" y="520"/>
                </a:cxn>
                <a:cxn ang="0">
                  <a:pos x="11" y="528"/>
                </a:cxn>
                <a:cxn ang="0">
                  <a:pos x="23" y="535"/>
                </a:cxn>
                <a:cxn ang="0">
                  <a:pos x="40" y="544"/>
                </a:cxn>
                <a:cxn ang="0">
                  <a:pos x="57" y="549"/>
                </a:cxn>
                <a:cxn ang="0">
                  <a:pos x="72" y="549"/>
                </a:cxn>
                <a:cxn ang="0">
                  <a:pos x="89" y="547"/>
                </a:cxn>
                <a:cxn ang="0">
                  <a:pos x="118" y="532"/>
                </a:cxn>
                <a:cxn ang="0">
                  <a:pos x="143" y="512"/>
                </a:cxn>
                <a:cxn ang="0">
                  <a:pos x="186" y="474"/>
                </a:cxn>
                <a:cxn ang="0">
                  <a:pos x="198" y="467"/>
                </a:cxn>
                <a:cxn ang="0">
                  <a:pos x="203" y="468"/>
                </a:cxn>
                <a:cxn ang="0">
                  <a:pos x="207" y="475"/>
                </a:cxn>
                <a:cxn ang="0">
                  <a:pos x="214" y="484"/>
                </a:cxn>
                <a:cxn ang="0">
                  <a:pos x="224" y="485"/>
                </a:cxn>
                <a:cxn ang="0">
                  <a:pos x="237" y="479"/>
                </a:cxn>
                <a:cxn ang="0">
                  <a:pos x="250" y="468"/>
                </a:cxn>
                <a:cxn ang="0">
                  <a:pos x="263" y="456"/>
                </a:cxn>
                <a:cxn ang="0">
                  <a:pos x="273" y="439"/>
                </a:cxn>
                <a:cxn ang="0">
                  <a:pos x="280" y="424"/>
                </a:cxn>
                <a:cxn ang="0">
                  <a:pos x="282" y="409"/>
                </a:cxn>
              </a:cxnLst>
              <a:rect l="0" t="0" r="r" b="b"/>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6" name="Freeform 68"/>
            <p:cNvSpPr>
              <a:spLocks/>
            </p:cNvSpPr>
            <p:nvPr/>
          </p:nvSpPr>
          <p:spPr bwMode="auto">
            <a:xfrm>
              <a:off x="1391" y="1975"/>
              <a:ext cx="46" cy="97"/>
            </a:xfrm>
            <a:custGeom>
              <a:avLst/>
              <a:gdLst/>
              <a:ahLst/>
              <a:cxnLst>
                <a:cxn ang="0">
                  <a:pos x="0" y="475"/>
                </a:cxn>
                <a:cxn ang="0">
                  <a:pos x="2" y="477"/>
                </a:cxn>
                <a:cxn ang="0">
                  <a:pos x="5" y="480"/>
                </a:cxn>
                <a:cxn ang="0">
                  <a:pos x="7" y="482"/>
                </a:cxn>
                <a:cxn ang="0">
                  <a:pos x="12" y="483"/>
                </a:cxn>
                <a:cxn ang="0">
                  <a:pos x="21" y="486"/>
                </a:cxn>
                <a:cxn ang="0">
                  <a:pos x="32" y="488"/>
                </a:cxn>
                <a:cxn ang="0">
                  <a:pos x="45" y="489"/>
                </a:cxn>
                <a:cxn ang="0">
                  <a:pos x="60" y="489"/>
                </a:cxn>
                <a:cxn ang="0">
                  <a:pos x="75" y="489"/>
                </a:cxn>
                <a:cxn ang="0">
                  <a:pos x="90" y="488"/>
                </a:cxn>
                <a:cxn ang="0">
                  <a:pos x="106" y="486"/>
                </a:cxn>
                <a:cxn ang="0">
                  <a:pos x="123" y="483"/>
                </a:cxn>
                <a:cxn ang="0">
                  <a:pos x="139" y="480"/>
                </a:cxn>
                <a:cxn ang="0">
                  <a:pos x="154" y="476"/>
                </a:cxn>
                <a:cxn ang="0">
                  <a:pos x="168" y="472"/>
                </a:cxn>
                <a:cxn ang="0">
                  <a:pos x="181" y="468"/>
                </a:cxn>
                <a:cxn ang="0">
                  <a:pos x="193" y="462"/>
                </a:cxn>
                <a:cxn ang="0">
                  <a:pos x="202" y="458"/>
                </a:cxn>
                <a:cxn ang="0">
                  <a:pos x="210" y="452"/>
                </a:cxn>
                <a:cxn ang="0">
                  <a:pos x="216" y="446"/>
                </a:cxn>
                <a:cxn ang="0">
                  <a:pos x="222" y="440"/>
                </a:cxn>
                <a:cxn ang="0">
                  <a:pos x="227" y="434"/>
                </a:cxn>
                <a:cxn ang="0">
                  <a:pos x="230" y="427"/>
                </a:cxn>
                <a:cxn ang="0">
                  <a:pos x="231" y="421"/>
                </a:cxn>
                <a:cxn ang="0">
                  <a:pos x="234" y="414"/>
                </a:cxn>
                <a:cxn ang="0">
                  <a:pos x="234" y="409"/>
                </a:cxn>
                <a:cxn ang="0">
                  <a:pos x="234" y="0"/>
                </a:cxn>
                <a:cxn ang="0">
                  <a:pos x="234" y="6"/>
                </a:cxn>
                <a:cxn ang="0">
                  <a:pos x="231" y="13"/>
                </a:cxn>
                <a:cxn ang="0">
                  <a:pos x="230" y="18"/>
                </a:cxn>
                <a:cxn ang="0">
                  <a:pos x="227" y="25"/>
                </a:cxn>
                <a:cxn ang="0">
                  <a:pos x="222" y="31"/>
                </a:cxn>
                <a:cxn ang="0">
                  <a:pos x="216" y="37"/>
                </a:cxn>
                <a:cxn ang="0">
                  <a:pos x="210" y="43"/>
                </a:cxn>
                <a:cxn ang="0">
                  <a:pos x="202" y="49"/>
                </a:cxn>
                <a:cxn ang="0">
                  <a:pos x="193" y="53"/>
                </a:cxn>
                <a:cxn ang="0">
                  <a:pos x="181" y="58"/>
                </a:cxn>
                <a:cxn ang="0">
                  <a:pos x="168" y="62"/>
                </a:cxn>
                <a:cxn ang="0">
                  <a:pos x="154" y="66"/>
                </a:cxn>
                <a:cxn ang="0">
                  <a:pos x="139" y="70"/>
                </a:cxn>
                <a:cxn ang="0">
                  <a:pos x="123" y="72"/>
                </a:cxn>
                <a:cxn ang="0">
                  <a:pos x="106" y="76"/>
                </a:cxn>
                <a:cxn ang="0">
                  <a:pos x="90" y="77"/>
                </a:cxn>
                <a:cxn ang="0">
                  <a:pos x="75" y="78"/>
                </a:cxn>
                <a:cxn ang="0">
                  <a:pos x="60" y="79"/>
                </a:cxn>
                <a:cxn ang="0">
                  <a:pos x="45" y="79"/>
                </a:cxn>
                <a:cxn ang="0">
                  <a:pos x="32" y="78"/>
                </a:cxn>
                <a:cxn ang="0">
                  <a:pos x="21" y="76"/>
                </a:cxn>
                <a:cxn ang="0">
                  <a:pos x="12" y="72"/>
                </a:cxn>
                <a:cxn ang="0">
                  <a:pos x="7" y="70"/>
                </a:cxn>
                <a:cxn ang="0">
                  <a:pos x="5" y="69"/>
                </a:cxn>
                <a:cxn ang="0">
                  <a:pos x="2" y="65"/>
                </a:cxn>
                <a:cxn ang="0">
                  <a:pos x="0" y="63"/>
                </a:cxn>
                <a:cxn ang="0">
                  <a:pos x="0" y="475"/>
                </a:cxn>
              </a:cxnLst>
              <a:rect l="0" t="0" r="r" b="b"/>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7" name="Freeform 69"/>
            <p:cNvSpPr>
              <a:spLocks/>
            </p:cNvSpPr>
            <p:nvPr/>
          </p:nvSpPr>
          <p:spPr bwMode="auto">
            <a:xfrm>
              <a:off x="1341" y="2131"/>
              <a:ext cx="11" cy="101"/>
            </a:xfrm>
            <a:custGeom>
              <a:avLst/>
              <a:gdLst/>
              <a:ahLst/>
              <a:cxnLst>
                <a:cxn ang="0">
                  <a:pos x="0" y="0"/>
                </a:cxn>
                <a:cxn ang="0">
                  <a:pos x="1" y="11"/>
                </a:cxn>
                <a:cxn ang="0">
                  <a:pos x="2" y="21"/>
                </a:cxn>
                <a:cxn ang="0">
                  <a:pos x="4" y="31"/>
                </a:cxn>
                <a:cxn ang="0">
                  <a:pos x="7" y="39"/>
                </a:cxn>
                <a:cxn ang="0">
                  <a:pos x="9" y="47"/>
                </a:cxn>
                <a:cxn ang="0">
                  <a:pos x="12" y="55"/>
                </a:cxn>
                <a:cxn ang="0">
                  <a:pos x="16" y="62"/>
                </a:cxn>
                <a:cxn ang="0">
                  <a:pos x="19" y="68"/>
                </a:cxn>
                <a:cxn ang="0">
                  <a:pos x="24" y="74"/>
                </a:cxn>
                <a:cxn ang="0">
                  <a:pos x="28" y="80"/>
                </a:cxn>
                <a:cxn ang="0">
                  <a:pos x="32" y="85"/>
                </a:cxn>
                <a:cxn ang="0">
                  <a:pos x="38" y="88"/>
                </a:cxn>
                <a:cxn ang="0">
                  <a:pos x="49" y="95"/>
                </a:cxn>
                <a:cxn ang="0">
                  <a:pos x="60" y="99"/>
                </a:cxn>
                <a:cxn ang="0">
                  <a:pos x="60" y="507"/>
                </a:cxn>
                <a:cxn ang="0">
                  <a:pos x="55" y="506"/>
                </a:cxn>
                <a:cxn ang="0">
                  <a:pos x="49" y="504"/>
                </a:cxn>
                <a:cxn ang="0">
                  <a:pos x="43" y="502"/>
                </a:cxn>
                <a:cxn ang="0">
                  <a:pos x="38" y="498"/>
                </a:cxn>
                <a:cxn ang="0">
                  <a:pos x="32" y="495"/>
                </a:cxn>
                <a:cxn ang="0">
                  <a:pos x="28" y="490"/>
                </a:cxn>
                <a:cxn ang="0">
                  <a:pos x="24" y="484"/>
                </a:cxn>
                <a:cxn ang="0">
                  <a:pos x="19" y="478"/>
                </a:cxn>
                <a:cxn ang="0">
                  <a:pos x="16" y="472"/>
                </a:cxn>
                <a:cxn ang="0">
                  <a:pos x="12" y="465"/>
                </a:cxn>
                <a:cxn ang="0">
                  <a:pos x="9" y="457"/>
                </a:cxn>
                <a:cxn ang="0">
                  <a:pos x="7" y="449"/>
                </a:cxn>
                <a:cxn ang="0">
                  <a:pos x="2" y="430"/>
                </a:cxn>
                <a:cxn ang="0">
                  <a:pos x="0" y="410"/>
                </a:cxn>
                <a:cxn ang="0">
                  <a:pos x="0" y="0"/>
                </a:cxn>
              </a:cxnLst>
              <a:rect l="0" t="0" r="r" b="b"/>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8" name="Freeform 70"/>
            <p:cNvSpPr>
              <a:spLocks/>
            </p:cNvSpPr>
            <p:nvPr/>
          </p:nvSpPr>
          <p:spPr bwMode="auto">
            <a:xfrm>
              <a:off x="1320" y="1979"/>
              <a:ext cx="46" cy="97"/>
            </a:xfrm>
            <a:custGeom>
              <a:avLst/>
              <a:gdLst/>
              <a:ahLst/>
              <a:cxnLst>
                <a:cxn ang="0">
                  <a:pos x="230" y="0"/>
                </a:cxn>
                <a:cxn ang="0">
                  <a:pos x="231" y="2"/>
                </a:cxn>
                <a:cxn ang="0">
                  <a:pos x="232" y="4"/>
                </a:cxn>
                <a:cxn ang="0">
                  <a:pos x="234" y="6"/>
                </a:cxn>
                <a:cxn ang="0">
                  <a:pos x="234" y="9"/>
                </a:cxn>
                <a:cxn ang="0">
                  <a:pos x="232" y="14"/>
                </a:cxn>
                <a:cxn ang="0">
                  <a:pos x="228" y="20"/>
                </a:cxn>
                <a:cxn ang="0">
                  <a:pos x="222" y="26"/>
                </a:cxn>
                <a:cxn ang="0">
                  <a:pos x="215" y="33"/>
                </a:cxn>
                <a:cxn ang="0">
                  <a:pos x="206" y="39"/>
                </a:cxn>
                <a:cxn ang="0">
                  <a:pos x="194" y="46"/>
                </a:cxn>
                <a:cxn ang="0">
                  <a:pos x="181" y="52"/>
                </a:cxn>
                <a:cxn ang="0">
                  <a:pos x="167" y="58"/>
                </a:cxn>
                <a:cxn ang="0">
                  <a:pos x="152" y="63"/>
                </a:cxn>
                <a:cxn ang="0">
                  <a:pos x="136" y="68"/>
                </a:cxn>
                <a:cxn ang="0">
                  <a:pos x="119" y="73"/>
                </a:cxn>
                <a:cxn ang="0">
                  <a:pos x="100" y="75"/>
                </a:cxn>
                <a:cxn ang="0">
                  <a:pos x="82" y="77"/>
                </a:cxn>
                <a:cxn ang="0">
                  <a:pos x="63" y="79"/>
                </a:cxn>
                <a:cxn ang="0">
                  <a:pos x="36" y="77"/>
                </a:cxn>
                <a:cxn ang="0">
                  <a:pos x="19" y="74"/>
                </a:cxn>
                <a:cxn ang="0">
                  <a:pos x="12" y="73"/>
                </a:cxn>
                <a:cxn ang="0">
                  <a:pos x="6" y="70"/>
                </a:cxn>
                <a:cxn ang="0">
                  <a:pos x="2" y="68"/>
                </a:cxn>
                <a:cxn ang="0">
                  <a:pos x="0" y="67"/>
                </a:cxn>
                <a:cxn ang="0">
                  <a:pos x="0" y="476"/>
                </a:cxn>
                <a:cxn ang="0">
                  <a:pos x="2" y="478"/>
                </a:cxn>
                <a:cxn ang="0">
                  <a:pos x="6" y="480"/>
                </a:cxn>
                <a:cxn ang="0">
                  <a:pos x="12" y="483"/>
                </a:cxn>
                <a:cxn ang="0">
                  <a:pos x="19" y="484"/>
                </a:cxn>
                <a:cxn ang="0">
                  <a:pos x="36" y="486"/>
                </a:cxn>
                <a:cxn ang="0">
                  <a:pos x="63" y="487"/>
                </a:cxn>
                <a:cxn ang="0">
                  <a:pos x="82" y="486"/>
                </a:cxn>
                <a:cxn ang="0">
                  <a:pos x="100" y="484"/>
                </a:cxn>
                <a:cxn ang="0">
                  <a:pos x="119" y="482"/>
                </a:cxn>
                <a:cxn ang="0">
                  <a:pos x="136" y="477"/>
                </a:cxn>
                <a:cxn ang="0">
                  <a:pos x="152" y="472"/>
                </a:cxn>
                <a:cxn ang="0">
                  <a:pos x="167" y="466"/>
                </a:cxn>
                <a:cxn ang="0">
                  <a:pos x="181" y="461"/>
                </a:cxn>
                <a:cxn ang="0">
                  <a:pos x="194" y="455"/>
                </a:cxn>
                <a:cxn ang="0">
                  <a:pos x="206" y="448"/>
                </a:cxn>
                <a:cxn ang="0">
                  <a:pos x="215" y="442"/>
                </a:cxn>
                <a:cxn ang="0">
                  <a:pos x="222" y="435"/>
                </a:cxn>
                <a:cxn ang="0">
                  <a:pos x="228" y="429"/>
                </a:cxn>
                <a:cxn ang="0">
                  <a:pos x="232" y="423"/>
                </a:cxn>
                <a:cxn ang="0">
                  <a:pos x="234" y="417"/>
                </a:cxn>
                <a:cxn ang="0">
                  <a:pos x="234" y="415"/>
                </a:cxn>
                <a:cxn ang="0">
                  <a:pos x="232" y="413"/>
                </a:cxn>
                <a:cxn ang="0">
                  <a:pos x="231" y="412"/>
                </a:cxn>
                <a:cxn ang="0">
                  <a:pos x="230" y="409"/>
                </a:cxn>
                <a:cxn ang="0">
                  <a:pos x="230" y="0"/>
                </a:cxn>
              </a:cxnLst>
              <a:rect l="0" t="0" r="r" b="b"/>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59" name="Freeform 71"/>
            <p:cNvSpPr>
              <a:spLocks/>
            </p:cNvSpPr>
            <p:nvPr/>
          </p:nvSpPr>
          <p:spPr bwMode="auto">
            <a:xfrm>
              <a:off x="1439" y="2057"/>
              <a:ext cx="34" cy="124"/>
            </a:xfrm>
            <a:custGeom>
              <a:avLst/>
              <a:gdLst/>
              <a:ahLst/>
              <a:cxnLst>
                <a:cxn ang="0">
                  <a:pos x="0" y="222"/>
                </a:cxn>
                <a:cxn ang="0">
                  <a:pos x="16" y="214"/>
                </a:cxn>
                <a:cxn ang="0">
                  <a:pos x="31" y="204"/>
                </a:cxn>
                <a:cxn ang="0">
                  <a:pos x="46" y="193"/>
                </a:cxn>
                <a:cxn ang="0">
                  <a:pos x="62" y="180"/>
                </a:cxn>
                <a:cxn ang="0">
                  <a:pos x="76" y="166"/>
                </a:cxn>
                <a:cxn ang="0">
                  <a:pos x="90" y="151"/>
                </a:cxn>
                <a:cxn ang="0">
                  <a:pos x="102" y="136"/>
                </a:cxn>
                <a:cxn ang="0">
                  <a:pos x="114" y="119"/>
                </a:cxn>
                <a:cxn ang="0">
                  <a:pos x="126" y="103"/>
                </a:cxn>
                <a:cxn ang="0">
                  <a:pos x="135" y="86"/>
                </a:cxn>
                <a:cxn ang="0">
                  <a:pos x="144" y="70"/>
                </a:cxn>
                <a:cxn ang="0">
                  <a:pos x="151" y="54"/>
                </a:cxn>
                <a:cxn ang="0">
                  <a:pos x="157" y="39"/>
                </a:cxn>
                <a:cxn ang="0">
                  <a:pos x="162" y="25"/>
                </a:cxn>
                <a:cxn ang="0">
                  <a:pos x="165" y="12"/>
                </a:cxn>
                <a:cxn ang="0">
                  <a:pos x="167" y="0"/>
                </a:cxn>
                <a:cxn ang="0">
                  <a:pos x="167" y="404"/>
                </a:cxn>
                <a:cxn ang="0">
                  <a:pos x="167" y="415"/>
                </a:cxn>
                <a:cxn ang="0">
                  <a:pos x="164" y="428"/>
                </a:cxn>
                <a:cxn ang="0">
                  <a:pos x="160" y="442"/>
                </a:cxn>
                <a:cxn ang="0">
                  <a:pos x="155" y="457"/>
                </a:cxn>
                <a:cxn ang="0">
                  <a:pos x="148" y="473"/>
                </a:cxn>
                <a:cxn ang="0">
                  <a:pos x="140" y="489"/>
                </a:cxn>
                <a:cxn ang="0">
                  <a:pos x="129" y="507"/>
                </a:cxn>
                <a:cxn ang="0">
                  <a:pos x="119" y="524"/>
                </a:cxn>
                <a:cxn ang="0">
                  <a:pos x="107" y="541"/>
                </a:cxn>
                <a:cxn ang="0">
                  <a:pos x="93" y="557"/>
                </a:cxn>
                <a:cxn ang="0">
                  <a:pos x="80" y="572"/>
                </a:cxn>
                <a:cxn ang="0">
                  <a:pos x="65" y="588"/>
                </a:cxn>
                <a:cxn ang="0">
                  <a:pos x="50" y="602"/>
                </a:cxn>
                <a:cxn ang="0">
                  <a:pos x="33" y="613"/>
                </a:cxn>
                <a:cxn ang="0">
                  <a:pos x="17" y="623"/>
                </a:cxn>
                <a:cxn ang="0">
                  <a:pos x="0" y="631"/>
                </a:cxn>
                <a:cxn ang="0">
                  <a:pos x="0" y="222"/>
                </a:cxn>
              </a:cxnLst>
              <a:rect l="0" t="0" r="r" b="b"/>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0" name="Freeform 72"/>
            <p:cNvSpPr>
              <a:spLocks/>
            </p:cNvSpPr>
            <p:nvPr/>
          </p:nvSpPr>
          <p:spPr bwMode="auto">
            <a:xfrm>
              <a:off x="1353" y="2117"/>
              <a:ext cx="34" cy="113"/>
            </a:xfrm>
            <a:custGeom>
              <a:avLst/>
              <a:gdLst/>
              <a:ahLst/>
              <a:cxnLst>
                <a:cxn ang="0">
                  <a:pos x="0" y="146"/>
                </a:cxn>
                <a:cxn ang="0">
                  <a:pos x="12" y="147"/>
                </a:cxn>
                <a:cxn ang="0">
                  <a:pos x="23" y="146"/>
                </a:cxn>
                <a:cxn ang="0">
                  <a:pos x="36" y="144"/>
                </a:cxn>
                <a:cxn ang="0">
                  <a:pos x="48" y="138"/>
                </a:cxn>
                <a:cxn ang="0">
                  <a:pos x="59" y="131"/>
                </a:cxn>
                <a:cxn ang="0">
                  <a:pos x="71" y="120"/>
                </a:cxn>
                <a:cxn ang="0">
                  <a:pos x="76" y="114"/>
                </a:cxn>
                <a:cxn ang="0">
                  <a:pos x="80" y="109"/>
                </a:cxn>
                <a:cxn ang="0">
                  <a:pos x="85" y="102"/>
                </a:cxn>
                <a:cxn ang="0">
                  <a:pos x="89" y="95"/>
                </a:cxn>
                <a:cxn ang="0">
                  <a:pos x="97" y="79"/>
                </a:cxn>
                <a:cxn ang="0">
                  <a:pos x="106" y="65"/>
                </a:cxn>
                <a:cxn ang="0">
                  <a:pos x="116" y="51"/>
                </a:cxn>
                <a:cxn ang="0">
                  <a:pos x="125" y="40"/>
                </a:cxn>
                <a:cxn ang="0">
                  <a:pos x="135" y="28"/>
                </a:cxn>
                <a:cxn ang="0">
                  <a:pos x="145" y="19"/>
                </a:cxn>
                <a:cxn ang="0">
                  <a:pos x="155" y="8"/>
                </a:cxn>
                <a:cxn ang="0">
                  <a:pos x="167" y="0"/>
                </a:cxn>
                <a:cxn ang="0">
                  <a:pos x="167" y="411"/>
                </a:cxn>
                <a:cxn ang="0">
                  <a:pos x="155" y="420"/>
                </a:cxn>
                <a:cxn ang="0">
                  <a:pos x="145" y="430"/>
                </a:cxn>
                <a:cxn ang="0">
                  <a:pos x="135" y="440"/>
                </a:cxn>
                <a:cxn ang="0">
                  <a:pos x="125" y="452"/>
                </a:cxn>
                <a:cxn ang="0">
                  <a:pos x="116" y="464"/>
                </a:cxn>
                <a:cxn ang="0">
                  <a:pos x="106" y="476"/>
                </a:cxn>
                <a:cxn ang="0">
                  <a:pos x="97" y="490"/>
                </a:cxn>
                <a:cxn ang="0">
                  <a:pos x="89" y="507"/>
                </a:cxn>
                <a:cxn ang="0">
                  <a:pos x="85" y="514"/>
                </a:cxn>
                <a:cxn ang="0">
                  <a:pos x="80" y="521"/>
                </a:cxn>
                <a:cxn ang="0">
                  <a:pos x="76" y="527"/>
                </a:cxn>
                <a:cxn ang="0">
                  <a:pos x="71" y="533"/>
                </a:cxn>
                <a:cxn ang="0">
                  <a:pos x="59" y="542"/>
                </a:cxn>
                <a:cxn ang="0">
                  <a:pos x="48" y="550"/>
                </a:cxn>
                <a:cxn ang="0">
                  <a:pos x="36" y="555"/>
                </a:cxn>
                <a:cxn ang="0">
                  <a:pos x="23" y="558"/>
                </a:cxn>
                <a:cxn ang="0">
                  <a:pos x="12" y="559"/>
                </a:cxn>
                <a:cxn ang="0">
                  <a:pos x="0" y="558"/>
                </a:cxn>
                <a:cxn ang="0">
                  <a:pos x="0" y="146"/>
                </a:cxn>
              </a:cxnLst>
              <a:rect l="0" t="0" r="r" b="b"/>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1" name="Freeform 73"/>
            <p:cNvSpPr>
              <a:spLocks/>
            </p:cNvSpPr>
            <p:nvPr/>
          </p:nvSpPr>
          <p:spPr bwMode="auto">
            <a:xfrm>
              <a:off x="1389" y="2098"/>
              <a:ext cx="53" cy="101"/>
            </a:xfrm>
            <a:custGeom>
              <a:avLst/>
              <a:gdLst/>
              <a:ahLst/>
              <a:cxnLst>
                <a:cxn ang="0">
                  <a:pos x="0" y="90"/>
                </a:cxn>
                <a:cxn ang="0">
                  <a:pos x="15" y="79"/>
                </a:cxn>
                <a:cxn ang="0">
                  <a:pos x="31" y="69"/>
                </a:cxn>
                <a:cxn ang="0">
                  <a:pos x="48" y="61"/>
                </a:cxn>
                <a:cxn ang="0">
                  <a:pos x="64" y="54"/>
                </a:cxn>
                <a:cxn ang="0">
                  <a:pos x="82" y="48"/>
                </a:cxn>
                <a:cxn ang="0">
                  <a:pos x="98" y="43"/>
                </a:cxn>
                <a:cxn ang="0">
                  <a:pos x="114" y="39"/>
                </a:cxn>
                <a:cxn ang="0">
                  <a:pos x="132" y="34"/>
                </a:cxn>
                <a:cxn ang="0">
                  <a:pos x="166" y="27"/>
                </a:cxn>
                <a:cxn ang="0">
                  <a:pos x="199" y="20"/>
                </a:cxn>
                <a:cxn ang="0">
                  <a:pos x="215" y="17"/>
                </a:cxn>
                <a:cxn ang="0">
                  <a:pos x="231" y="12"/>
                </a:cxn>
                <a:cxn ang="0">
                  <a:pos x="246" y="7"/>
                </a:cxn>
                <a:cxn ang="0">
                  <a:pos x="262" y="0"/>
                </a:cxn>
                <a:cxn ang="0">
                  <a:pos x="262" y="410"/>
                </a:cxn>
                <a:cxn ang="0">
                  <a:pos x="242" y="417"/>
                </a:cxn>
                <a:cxn ang="0">
                  <a:pos x="222" y="425"/>
                </a:cxn>
                <a:cxn ang="0">
                  <a:pos x="203" y="431"/>
                </a:cxn>
                <a:cxn ang="0">
                  <a:pos x="185" y="437"/>
                </a:cxn>
                <a:cxn ang="0">
                  <a:pos x="148" y="446"/>
                </a:cxn>
                <a:cxn ang="0">
                  <a:pos x="113" y="456"/>
                </a:cxn>
                <a:cxn ang="0">
                  <a:pos x="82" y="465"/>
                </a:cxn>
                <a:cxn ang="0">
                  <a:pos x="51" y="475"/>
                </a:cxn>
                <a:cxn ang="0">
                  <a:pos x="37" y="480"/>
                </a:cxn>
                <a:cxn ang="0">
                  <a:pos x="24" y="486"/>
                </a:cxn>
                <a:cxn ang="0">
                  <a:pos x="12" y="493"/>
                </a:cxn>
                <a:cxn ang="0">
                  <a:pos x="0" y="501"/>
                </a:cxn>
                <a:cxn ang="0">
                  <a:pos x="0" y="90"/>
                </a:cxn>
              </a:cxnLst>
              <a:rect l="0" t="0" r="r" b="b"/>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2" name="Freeform 74"/>
            <p:cNvSpPr>
              <a:spLocks/>
            </p:cNvSpPr>
            <p:nvPr/>
          </p:nvSpPr>
          <p:spPr bwMode="auto">
            <a:xfrm>
              <a:off x="1174" y="1909"/>
              <a:ext cx="15" cy="86"/>
            </a:xfrm>
            <a:custGeom>
              <a:avLst/>
              <a:gdLst/>
              <a:ahLst/>
              <a:cxnLst>
                <a:cxn ang="0">
                  <a:pos x="0" y="409"/>
                </a:cxn>
                <a:cxn ang="0">
                  <a:pos x="1" y="413"/>
                </a:cxn>
                <a:cxn ang="0">
                  <a:pos x="6" y="416"/>
                </a:cxn>
                <a:cxn ang="0">
                  <a:pos x="11" y="418"/>
                </a:cxn>
                <a:cxn ang="0">
                  <a:pos x="20" y="421"/>
                </a:cxn>
                <a:cxn ang="0">
                  <a:pos x="29" y="422"/>
                </a:cxn>
                <a:cxn ang="0">
                  <a:pos x="41" y="423"/>
                </a:cxn>
                <a:cxn ang="0">
                  <a:pos x="55" y="422"/>
                </a:cxn>
                <a:cxn ang="0">
                  <a:pos x="71" y="421"/>
                </a:cxn>
                <a:cxn ang="0">
                  <a:pos x="71" y="11"/>
                </a:cxn>
                <a:cxn ang="0">
                  <a:pos x="55" y="13"/>
                </a:cxn>
                <a:cxn ang="0">
                  <a:pos x="41" y="13"/>
                </a:cxn>
                <a:cxn ang="0">
                  <a:pos x="29" y="13"/>
                </a:cxn>
                <a:cxn ang="0">
                  <a:pos x="20" y="12"/>
                </a:cxn>
                <a:cxn ang="0">
                  <a:pos x="11" y="10"/>
                </a:cxn>
                <a:cxn ang="0">
                  <a:pos x="6" y="7"/>
                </a:cxn>
                <a:cxn ang="0">
                  <a:pos x="1" y="4"/>
                </a:cxn>
                <a:cxn ang="0">
                  <a:pos x="0" y="0"/>
                </a:cxn>
                <a:cxn ang="0">
                  <a:pos x="0" y="409"/>
                </a:cxn>
              </a:cxnLst>
              <a:rect l="0" t="0" r="r" b="b"/>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3" name="Freeform 75"/>
            <p:cNvSpPr>
              <a:spLocks/>
            </p:cNvSpPr>
            <p:nvPr/>
          </p:nvSpPr>
          <p:spPr bwMode="auto">
            <a:xfrm>
              <a:off x="1214" y="1899"/>
              <a:ext cx="17" cy="95"/>
            </a:xfrm>
            <a:custGeom>
              <a:avLst/>
              <a:gdLst/>
              <a:ahLst/>
              <a:cxnLst>
                <a:cxn ang="0">
                  <a:pos x="0" y="470"/>
                </a:cxn>
                <a:cxn ang="0">
                  <a:pos x="21" y="472"/>
                </a:cxn>
                <a:cxn ang="0">
                  <a:pos x="38" y="473"/>
                </a:cxn>
                <a:cxn ang="0">
                  <a:pos x="45" y="473"/>
                </a:cxn>
                <a:cxn ang="0">
                  <a:pos x="52" y="473"/>
                </a:cxn>
                <a:cxn ang="0">
                  <a:pos x="59" y="472"/>
                </a:cxn>
                <a:cxn ang="0">
                  <a:pos x="66" y="470"/>
                </a:cxn>
                <a:cxn ang="0">
                  <a:pos x="70" y="466"/>
                </a:cxn>
                <a:cxn ang="0">
                  <a:pos x="74" y="462"/>
                </a:cxn>
                <a:cxn ang="0">
                  <a:pos x="78" y="456"/>
                </a:cxn>
                <a:cxn ang="0">
                  <a:pos x="81" y="448"/>
                </a:cxn>
                <a:cxn ang="0">
                  <a:pos x="85" y="439"/>
                </a:cxn>
                <a:cxn ang="0">
                  <a:pos x="88" y="430"/>
                </a:cxn>
                <a:cxn ang="0">
                  <a:pos x="89" y="420"/>
                </a:cxn>
                <a:cxn ang="0">
                  <a:pos x="92" y="409"/>
                </a:cxn>
                <a:cxn ang="0">
                  <a:pos x="92" y="0"/>
                </a:cxn>
                <a:cxn ang="0">
                  <a:pos x="89" y="10"/>
                </a:cxn>
                <a:cxn ang="0">
                  <a:pos x="88" y="19"/>
                </a:cxn>
                <a:cxn ang="0">
                  <a:pos x="85" y="29"/>
                </a:cxn>
                <a:cxn ang="0">
                  <a:pos x="81" y="38"/>
                </a:cxn>
                <a:cxn ang="0">
                  <a:pos x="78" y="46"/>
                </a:cxn>
                <a:cxn ang="0">
                  <a:pos x="74" y="52"/>
                </a:cxn>
                <a:cxn ang="0">
                  <a:pos x="70" y="57"/>
                </a:cxn>
                <a:cxn ang="0">
                  <a:pos x="66" y="60"/>
                </a:cxn>
                <a:cxn ang="0">
                  <a:pos x="59" y="63"/>
                </a:cxn>
                <a:cxn ang="0">
                  <a:pos x="52" y="64"/>
                </a:cxn>
                <a:cxn ang="0">
                  <a:pos x="45" y="64"/>
                </a:cxn>
                <a:cxn ang="0">
                  <a:pos x="38" y="64"/>
                </a:cxn>
                <a:cxn ang="0">
                  <a:pos x="21" y="63"/>
                </a:cxn>
                <a:cxn ang="0">
                  <a:pos x="0" y="60"/>
                </a:cxn>
                <a:cxn ang="0">
                  <a:pos x="0" y="470"/>
                </a:cxn>
              </a:cxnLst>
              <a:rect l="0" t="0" r="r" b="b"/>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4" name="Freeform 76"/>
            <p:cNvSpPr>
              <a:spLocks/>
            </p:cNvSpPr>
            <p:nvPr/>
          </p:nvSpPr>
          <p:spPr bwMode="auto">
            <a:xfrm>
              <a:off x="1120" y="1936"/>
              <a:ext cx="21" cy="86"/>
            </a:xfrm>
            <a:custGeom>
              <a:avLst/>
              <a:gdLst/>
              <a:ahLst/>
              <a:cxnLst>
                <a:cxn ang="0">
                  <a:pos x="0" y="410"/>
                </a:cxn>
                <a:cxn ang="0">
                  <a:pos x="1" y="412"/>
                </a:cxn>
                <a:cxn ang="0">
                  <a:pos x="1" y="415"/>
                </a:cxn>
                <a:cxn ang="0">
                  <a:pos x="3" y="418"/>
                </a:cxn>
                <a:cxn ang="0">
                  <a:pos x="5" y="420"/>
                </a:cxn>
                <a:cxn ang="0">
                  <a:pos x="10" y="424"/>
                </a:cxn>
                <a:cxn ang="0">
                  <a:pos x="15" y="425"/>
                </a:cxn>
                <a:cxn ang="0">
                  <a:pos x="24" y="426"/>
                </a:cxn>
                <a:cxn ang="0">
                  <a:pos x="32" y="426"/>
                </a:cxn>
                <a:cxn ang="0">
                  <a:pos x="40" y="425"/>
                </a:cxn>
                <a:cxn ang="0">
                  <a:pos x="49" y="424"/>
                </a:cxn>
                <a:cxn ang="0">
                  <a:pos x="83" y="414"/>
                </a:cxn>
                <a:cxn ang="0">
                  <a:pos x="98" y="410"/>
                </a:cxn>
                <a:cxn ang="0">
                  <a:pos x="98" y="0"/>
                </a:cxn>
                <a:cxn ang="0">
                  <a:pos x="83" y="5"/>
                </a:cxn>
                <a:cxn ang="0">
                  <a:pos x="49" y="14"/>
                </a:cxn>
                <a:cxn ang="0">
                  <a:pos x="40" y="15"/>
                </a:cxn>
                <a:cxn ang="0">
                  <a:pos x="32" y="15"/>
                </a:cxn>
                <a:cxn ang="0">
                  <a:pos x="24" y="16"/>
                </a:cxn>
                <a:cxn ang="0">
                  <a:pos x="15" y="15"/>
                </a:cxn>
                <a:cxn ang="0">
                  <a:pos x="10" y="12"/>
                </a:cxn>
                <a:cxn ang="0">
                  <a:pos x="5" y="10"/>
                </a:cxn>
                <a:cxn ang="0">
                  <a:pos x="3" y="8"/>
                </a:cxn>
                <a:cxn ang="0">
                  <a:pos x="1" y="5"/>
                </a:cxn>
                <a:cxn ang="0">
                  <a:pos x="1" y="3"/>
                </a:cxn>
                <a:cxn ang="0">
                  <a:pos x="0" y="0"/>
                </a:cxn>
                <a:cxn ang="0">
                  <a:pos x="0" y="410"/>
                </a:cxn>
              </a:cxnLst>
              <a:rect l="0" t="0" r="r" b="b"/>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5" name="Freeform 77"/>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6" name="Freeform 78"/>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67" name="Freeform 79"/>
            <p:cNvSpPr>
              <a:spLocks/>
            </p:cNvSpPr>
            <p:nvPr/>
          </p:nvSpPr>
          <p:spPr bwMode="auto">
            <a:xfrm>
              <a:off x="1355" y="1958"/>
              <a:ext cx="82"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68" name="Freeform 80"/>
            <p:cNvSpPr>
              <a:spLocks/>
            </p:cNvSpPr>
            <p:nvPr/>
          </p:nvSpPr>
          <p:spPr bwMode="auto">
            <a:xfrm>
              <a:off x="1355" y="1958"/>
              <a:ext cx="82"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69" name="Freeform 81"/>
            <p:cNvSpPr>
              <a:spLocks/>
            </p:cNvSpPr>
            <p:nvPr/>
          </p:nvSpPr>
          <p:spPr bwMode="auto">
            <a:xfrm>
              <a:off x="1315" y="1979"/>
              <a:ext cx="48" cy="17"/>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70" name="Freeform 82"/>
            <p:cNvSpPr>
              <a:spLocks/>
            </p:cNvSpPr>
            <p:nvPr/>
          </p:nvSpPr>
          <p:spPr bwMode="auto">
            <a:xfrm>
              <a:off x="1315" y="1979"/>
              <a:ext cx="48" cy="17"/>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71" name="Freeform 83"/>
            <p:cNvSpPr>
              <a:spLocks/>
            </p:cNvSpPr>
            <p:nvPr/>
          </p:nvSpPr>
          <p:spPr bwMode="auto">
            <a:xfrm>
              <a:off x="1311" y="1942"/>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72" name="Freeform 84"/>
            <p:cNvSpPr>
              <a:spLocks/>
            </p:cNvSpPr>
            <p:nvPr/>
          </p:nvSpPr>
          <p:spPr bwMode="auto">
            <a:xfrm>
              <a:off x="1311" y="1942"/>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73" name="Freeform 85"/>
            <p:cNvSpPr>
              <a:spLocks/>
            </p:cNvSpPr>
            <p:nvPr/>
          </p:nvSpPr>
          <p:spPr bwMode="auto">
            <a:xfrm>
              <a:off x="1271" y="1911"/>
              <a:ext cx="53" cy="37"/>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74" name="Freeform 86"/>
            <p:cNvSpPr>
              <a:spLocks/>
            </p:cNvSpPr>
            <p:nvPr/>
          </p:nvSpPr>
          <p:spPr bwMode="auto">
            <a:xfrm>
              <a:off x="1271" y="1911"/>
              <a:ext cx="53" cy="37"/>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75" name="Freeform 87"/>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76" name="Freeform 88"/>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77" name="Freeform 89"/>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78" name="Freeform 90"/>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79" name="Freeform 91"/>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80" name="Freeform 92"/>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581" name="Freeform 93"/>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82" name="Freeform 94"/>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83" name="Freeform 95"/>
            <p:cNvSpPr>
              <a:spLocks/>
            </p:cNvSpPr>
            <p:nvPr/>
          </p:nvSpPr>
          <p:spPr bwMode="auto">
            <a:xfrm>
              <a:off x="1616" y="1186"/>
              <a:ext cx="412" cy="393"/>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84" name="Freeform 96"/>
            <p:cNvSpPr>
              <a:spLocks/>
            </p:cNvSpPr>
            <p:nvPr/>
          </p:nvSpPr>
          <p:spPr bwMode="auto">
            <a:xfrm>
              <a:off x="1616" y="1186"/>
              <a:ext cx="412" cy="393"/>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85" name="Freeform 97"/>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86" name="Freeform 98"/>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87" name="Freeform 99"/>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88" name="Freeform 100"/>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89" name="Freeform 101"/>
            <p:cNvSpPr>
              <a:spLocks/>
            </p:cNvSpPr>
            <p:nvPr/>
          </p:nvSpPr>
          <p:spPr bwMode="auto">
            <a:xfrm>
              <a:off x="1898" y="937"/>
              <a:ext cx="334"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90" name="Freeform 102"/>
            <p:cNvSpPr>
              <a:spLocks/>
            </p:cNvSpPr>
            <p:nvPr/>
          </p:nvSpPr>
          <p:spPr bwMode="auto">
            <a:xfrm>
              <a:off x="1898" y="937"/>
              <a:ext cx="334"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91" name="Freeform 103"/>
            <p:cNvSpPr>
              <a:spLocks/>
            </p:cNvSpPr>
            <p:nvPr/>
          </p:nvSpPr>
          <p:spPr bwMode="auto">
            <a:xfrm>
              <a:off x="2154" y="1108"/>
              <a:ext cx="416"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92" name="Freeform 104"/>
            <p:cNvSpPr>
              <a:spLocks/>
            </p:cNvSpPr>
            <p:nvPr/>
          </p:nvSpPr>
          <p:spPr bwMode="auto">
            <a:xfrm>
              <a:off x="2154" y="1108"/>
              <a:ext cx="416"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93" name="Freeform 105"/>
            <p:cNvSpPr>
              <a:spLocks/>
            </p:cNvSpPr>
            <p:nvPr/>
          </p:nvSpPr>
          <p:spPr bwMode="auto">
            <a:xfrm>
              <a:off x="1925" y="1487"/>
              <a:ext cx="597"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94" name="Freeform 106"/>
            <p:cNvSpPr>
              <a:spLocks/>
            </p:cNvSpPr>
            <p:nvPr/>
          </p:nvSpPr>
          <p:spPr bwMode="auto">
            <a:xfrm>
              <a:off x="1925" y="1487"/>
              <a:ext cx="597"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95" name="Freeform 107"/>
            <p:cNvSpPr>
              <a:spLocks/>
            </p:cNvSpPr>
            <p:nvPr/>
          </p:nvSpPr>
          <p:spPr bwMode="auto">
            <a:xfrm>
              <a:off x="2512" y="1188"/>
              <a:ext cx="471"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96" name="Freeform 108"/>
            <p:cNvSpPr>
              <a:spLocks/>
            </p:cNvSpPr>
            <p:nvPr/>
          </p:nvSpPr>
          <p:spPr bwMode="auto">
            <a:xfrm>
              <a:off x="2512" y="1188"/>
              <a:ext cx="471"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97" name="Freeform 109"/>
            <p:cNvSpPr>
              <a:spLocks/>
            </p:cNvSpPr>
            <p:nvPr/>
          </p:nvSpPr>
          <p:spPr bwMode="auto">
            <a:xfrm>
              <a:off x="2543" y="1062"/>
              <a:ext cx="376"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598" name="Freeform 110"/>
            <p:cNvSpPr>
              <a:spLocks/>
            </p:cNvSpPr>
            <p:nvPr/>
          </p:nvSpPr>
          <p:spPr bwMode="auto">
            <a:xfrm>
              <a:off x="2543" y="1062"/>
              <a:ext cx="376"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599" name="Freeform 111"/>
            <p:cNvSpPr>
              <a:spLocks/>
            </p:cNvSpPr>
            <p:nvPr/>
          </p:nvSpPr>
          <p:spPr bwMode="auto">
            <a:xfrm>
              <a:off x="2587"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00" name="Freeform 112"/>
            <p:cNvSpPr>
              <a:spLocks/>
            </p:cNvSpPr>
            <p:nvPr/>
          </p:nvSpPr>
          <p:spPr bwMode="auto">
            <a:xfrm>
              <a:off x="2587"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01" name="Freeform 113"/>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02" name="Freeform 114"/>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03" name="Freeform 115"/>
            <p:cNvSpPr>
              <a:spLocks/>
            </p:cNvSpPr>
            <p:nvPr/>
          </p:nvSpPr>
          <p:spPr bwMode="auto">
            <a:xfrm>
              <a:off x="3140" y="1746"/>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04" name="Freeform 116"/>
            <p:cNvSpPr>
              <a:spLocks/>
            </p:cNvSpPr>
            <p:nvPr/>
          </p:nvSpPr>
          <p:spPr bwMode="auto">
            <a:xfrm>
              <a:off x="3140" y="1746"/>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05" name="Freeform 117"/>
            <p:cNvSpPr>
              <a:spLocks/>
            </p:cNvSpPr>
            <p:nvPr/>
          </p:nvSpPr>
          <p:spPr bwMode="auto">
            <a:xfrm>
              <a:off x="3338" y="1565"/>
              <a:ext cx="286" cy="394"/>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06" name="Freeform 118"/>
            <p:cNvSpPr>
              <a:spLocks/>
            </p:cNvSpPr>
            <p:nvPr/>
          </p:nvSpPr>
          <p:spPr bwMode="auto">
            <a:xfrm>
              <a:off x="3338" y="1565"/>
              <a:ext cx="286" cy="394"/>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07" name="Freeform 119"/>
            <p:cNvSpPr>
              <a:spLocks/>
            </p:cNvSpPr>
            <p:nvPr/>
          </p:nvSpPr>
          <p:spPr bwMode="auto">
            <a:xfrm>
              <a:off x="3510" y="1550"/>
              <a:ext cx="334" cy="387"/>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08" name="Freeform 120"/>
            <p:cNvSpPr>
              <a:spLocks/>
            </p:cNvSpPr>
            <p:nvPr/>
          </p:nvSpPr>
          <p:spPr bwMode="auto">
            <a:xfrm>
              <a:off x="3510" y="1550"/>
              <a:ext cx="334" cy="387"/>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09" name="Freeform 121"/>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10" name="Freeform 122"/>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11" name="Freeform 123"/>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12" name="Freeform 124"/>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13" name="Freeform 125"/>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14" name="Freeform 126"/>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15" name="Freeform 127"/>
            <p:cNvSpPr>
              <a:spLocks/>
            </p:cNvSpPr>
            <p:nvPr/>
          </p:nvSpPr>
          <p:spPr bwMode="auto">
            <a:xfrm>
              <a:off x="3988" y="965"/>
              <a:ext cx="97"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16" name="Freeform 128"/>
            <p:cNvSpPr>
              <a:spLocks/>
            </p:cNvSpPr>
            <p:nvPr/>
          </p:nvSpPr>
          <p:spPr bwMode="auto">
            <a:xfrm>
              <a:off x="3988" y="965"/>
              <a:ext cx="97"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17" name="Freeform 129"/>
            <p:cNvSpPr>
              <a:spLocks/>
            </p:cNvSpPr>
            <p:nvPr/>
          </p:nvSpPr>
          <p:spPr bwMode="auto">
            <a:xfrm>
              <a:off x="4042" y="949"/>
              <a:ext cx="109"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18" name="Freeform 130"/>
            <p:cNvSpPr>
              <a:spLocks/>
            </p:cNvSpPr>
            <p:nvPr/>
          </p:nvSpPr>
          <p:spPr bwMode="auto">
            <a:xfrm>
              <a:off x="4042" y="949"/>
              <a:ext cx="109"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19" name="Freeform 131"/>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20" name="Freeform 132"/>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21" name="Freeform 133"/>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22" name="Freeform 134"/>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23" name="Freeform 135"/>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24" name="Freeform 136"/>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25" name="Freeform 137"/>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26" name="Freeform 138"/>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27" name="Freeform 139"/>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28" name="Freeform 140"/>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29" name="Freeform 141"/>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30" name="Freeform 142"/>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31" name="Freeform 143"/>
            <p:cNvSpPr>
              <a:spLocks/>
            </p:cNvSpPr>
            <p:nvPr/>
          </p:nvSpPr>
          <p:spPr bwMode="auto">
            <a:xfrm>
              <a:off x="3056" y="1513"/>
              <a:ext cx="320" cy="239"/>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32" name="Freeform 144"/>
            <p:cNvSpPr>
              <a:spLocks/>
            </p:cNvSpPr>
            <p:nvPr/>
          </p:nvSpPr>
          <p:spPr bwMode="auto">
            <a:xfrm>
              <a:off x="3056" y="1513"/>
              <a:ext cx="320" cy="239"/>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33" name="Freeform 145"/>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34" name="Freeform 146"/>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35" name="Freeform 147"/>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36" name="Freeform 148"/>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37" name="Freeform 149"/>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38" name="Freeform 150"/>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39" name="Freeform 151"/>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40" name="Freeform 152"/>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41" name="Freeform 153"/>
            <p:cNvSpPr>
              <a:spLocks/>
            </p:cNvSpPr>
            <p:nvPr/>
          </p:nvSpPr>
          <p:spPr bwMode="auto">
            <a:xfrm>
              <a:off x="2108" y="939"/>
              <a:ext cx="517" cy="185"/>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42" name="Freeform 154"/>
            <p:cNvSpPr>
              <a:spLocks/>
            </p:cNvSpPr>
            <p:nvPr/>
          </p:nvSpPr>
          <p:spPr bwMode="auto">
            <a:xfrm>
              <a:off x="2108" y="939"/>
              <a:ext cx="517" cy="185"/>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43" name="Freeform 155"/>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44" name="Freeform 156"/>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45" name="Freeform 157"/>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46" name="Freeform 158"/>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091" y="2938"/>
                </a:cxn>
                <a:cxn ang="0">
                  <a:pos x="1446" y="2583"/>
                </a:cxn>
                <a:cxn ang="0">
                  <a:pos x="1725" y="2568"/>
                </a:cxn>
                <a:cxn ang="0">
                  <a:pos x="1867" y="2590"/>
                </a:cxn>
                <a:cxn ang="0">
                  <a:pos x="1917" y="2619"/>
                </a:cxn>
                <a:cxn ang="0">
                  <a:pos x="1957" y="2666"/>
                </a:cxn>
                <a:cxn ang="0">
                  <a:pos x="1983" y="2735"/>
                </a:cxn>
                <a:cxn ang="0">
                  <a:pos x="2011" y="2926"/>
                </a:cxn>
                <a:cxn ang="0">
                  <a:pos x="2058" y="3116"/>
                </a:cxn>
                <a:cxn ang="0">
                  <a:pos x="2122" y="3263"/>
                </a:cxn>
                <a:cxn ang="0">
                  <a:pos x="2224" y="3405"/>
                </a:cxn>
                <a:cxn ang="0">
                  <a:pos x="2375" y="3538"/>
                </a:cxn>
                <a:cxn ang="0">
                  <a:pos x="3563" y="4545"/>
                </a:cxn>
                <a:cxn ang="0">
                  <a:pos x="3555" y="4217"/>
                </a:cxn>
                <a:cxn ang="0">
                  <a:pos x="3530" y="3926"/>
                </a:cxn>
                <a:cxn ang="0">
                  <a:pos x="3546" y="3811"/>
                </a:cxn>
                <a:cxn ang="0">
                  <a:pos x="3608" y="3677"/>
                </a:cxn>
                <a:cxn ang="0">
                  <a:pos x="3703" y="3537"/>
                </a:cxn>
                <a:cxn ang="0">
                  <a:pos x="3815" y="3404"/>
                </a:cxn>
                <a:cxn ang="0">
                  <a:pos x="4008" y="3220"/>
                </a:cxn>
                <a:cxn ang="0">
                  <a:pos x="4137" y="3145"/>
                </a:cxn>
                <a:cxn ang="0">
                  <a:pos x="4446" y="3002"/>
                </a:cxn>
                <a:cxn ang="0">
                  <a:pos x="4683" y="2877"/>
                </a:cxn>
                <a:cxn ang="0">
                  <a:pos x="4767" y="2807"/>
                </a:cxn>
                <a:cxn ang="0">
                  <a:pos x="4769" y="2751"/>
                </a:cxn>
                <a:cxn ang="0">
                  <a:pos x="4669" y="2633"/>
                </a:cxn>
                <a:cxn ang="0">
                  <a:pos x="4644" y="2548"/>
                </a:cxn>
                <a:cxn ang="0">
                  <a:pos x="4679" y="2501"/>
                </a:cxn>
                <a:cxn ang="0">
                  <a:pos x="4753" y="2497"/>
                </a:cxn>
                <a:cxn ang="0">
                  <a:pos x="4849" y="2542"/>
                </a:cxn>
                <a:cxn ang="0">
                  <a:pos x="4948" y="2636"/>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47" name="Freeform 159"/>
            <p:cNvSpPr>
              <a:spLocks/>
            </p:cNvSpPr>
            <p:nvPr/>
          </p:nvSpPr>
          <p:spPr bwMode="auto">
            <a:xfrm>
              <a:off x="2510" y="1489"/>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48" name="Freeform 160"/>
            <p:cNvSpPr>
              <a:spLocks/>
            </p:cNvSpPr>
            <p:nvPr/>
          </p:nvSpPr>
          <p:spPr bwMode="auto">
            <a:xfrm>
              <a:off x="2510" y="1489"/>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49" name="Freeform 161"/>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50" name="Freeform 162"/>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51" name="Freeform 163"/>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52" name="Freeform 164"/>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53" name="Freeform 165"/>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54" name="Freeform 166"/>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55" name="Freeform 167"/>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56" name="Freeform 168"/>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57" name="Freeform 169"/>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58" name="Freeform 170"/>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59" name="Freeform 171"/>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60" name="Freeform 172"/>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61" name="Freeform 173"/>
            <p:cNvSpPr>
              <a:spLocks/>
            </p:cNvSpPr>
            <p:nvPr/>
          </p:nvSpPr>
          <p:spPr bwMode="auto">
            <a:xfrm>
              <a:off x="3405" y="1184"/>
              <a:ext cx="200" cy="245"/>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62" name="Freeform 174"/>
            <p:cNvSpPr>
              <a:spLocks/>
            </p:cNvSpPr>
            <p:nvPr/>
          </p:nvSpPr>
          <p:spPr bwMode="auto">
            <a:xfrm>
              <a:off x="3405" y="1184"/>
              <a:ext cx="200" cy="245"/>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63" name="Freeform 175"/>
            <p:cNvSpPr>
              <a:spLocks/>
            </p:cNvSpPr>
            <p:nvPr/>
          </p:nvSpPr>
          <p:spPr bwMode="auto">
            <a:xfrm>
              <a:off x="3555" y="1140"/>
              <a:ext cx="244" cy="206"/>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64" name="Freeform 176"/>
            <p:cNvSpPr>
              <a:spLocks/>
            </p:cNvSpPr>
            <p:nvPr/>
          </p:nvSpPr>
          <p:spPr bwMode="auto">
            <a:xfrm>
              <a:off x="3555" y="1140"/>
              <a:ext cx="244" cy="206"/>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65" name="Freeform 177"/>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66" name="Freeform 178"/>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67" name="Freeform 179"/>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68" name="Freeform 180"/>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69" name="Freeform 181"/>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70" name="Freeform 182"/>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71" name="Freeform 183"/>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72" name="Freeform 184"/>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73" name="Freeform 185"/>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74" name="Freeform 186"/>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9675" name="Freeform 187"/>
            <p:cNvSpPr>
              <a:spLocks/>
            </p:cNvSpPr>
            <p:nvPr/>
          </p:nvSpPr>
          <p:spPr bwMode="auto">
            <a:xfrm>
              <a:off x="4168" y="1074"/>
              <a:ext cx="61" cy="25"/>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676" name="Freeform 188"/>
            <p:cNvSpPr>
              <a:spLocks/>
            </p:cNvSpPr>
            <p:nvPr/>
          </p:nvSpPr>
          <p:spPr bwMode="auto">
            <a:xfrm>
              <a:off x="4168" y="1074"/>
              <a:ext cx="61" cy="25"/>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grpSp>
          <p:nvGrpSpPr>
            <p:cNvPr id="25792" name="Group 189"/>
            <p:cNvGrpSpPr>
              <a:grpSpLocks/>
            </p:cNvGrpSpPr>
            <p:nvPr/>
          </p:nvGrpSpPr>
          <p:grpSpPr bwMode="auto">
            <a:xfrm>
              <a:off x="1120" y="1888"/>
              <a:ext cx="350" cy="261"/>
              <a:chOff x="1120" y="1888"/>
              <a:chExt cx="350" cy="261"/>
            </a:xfrm>
          </p:grpSpPr>
          <p:sp>
            <p:nvSpPr>
              <p:cNvPr id="1599678" name="Freeform 190"/>
              <p:cNvSpPr>
                <a:spLocks/>
              </p:cNvSpPr>
              <p:nvPr/>
            </p:nvSpPr>
            <p:spPr bwMode="auto">
              <a:xfrm>
                <a:off x="1357" y="2067"/>
                <a:ext cx="82" cy="33"/>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79" name="Freeform 191"/>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80" name="Freeform 192"/>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81" name="Freeform 193"/>
              <p:cNvSpPr>
                <a:spLocks/>
              </p:cNvSpPr>
              <p:nvPr/>
            </p:nvSpPr>
            <p:spPr bwMode="auto">
              <a:xfrm>
                <a:off x="1357" y="1958"/>
                <a:ext cx="82"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82" name="Freeform 194"/>
              <p:cNvSpPr>
                <a:spLocks/>
              </p:cNvSpPr>
              <p:nvPr/>
            </p:nvSpPr>
            <p:spPr bwMode="auto">
              <a:xfrm>
                <a:off x="1357" y="1958"/>
                <a:ext cx="82"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83" name="Freeform 195"/>
              <p:cNvSpPr>
                <a:spLocks/>
              </p:cNvSpPr>
              <p:nvPr/>
            </p:nvSpPr>
            <p:spPr bwMode="auto">
              <a:xfrm>
                <a:off x="1317" y="1979"/>
                <a:ext cx="46"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84" name="Freeform 196"/>
              <p:cNvSpPr>
                <a:spLocks/>
              </p:cNvSpPr>
              <p:nvPr/>
            </p:nvSpPr>
            <p:spPr bwMode="auto">
              <a:xfrm>
                <a:off x="1317" y="1979"/>
                <a:ext cx="46"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85" name="Freeform 197"/>
              <p:cNvSpPr>
                <a:spLocks/>
              </p:cNvSpPr>
              <p:nvPr/>
            </p:nvSpPr>
            <p:spPr bwMode="auto">
              <a:xfrm>
                <a:off x="1313"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86" name="Freeform 198"/>
              <p:cNvSpPr>
                <a:spLocks/>
              </p:cNvSpPr>
              <p:nvPr/>
            </p:nvSpPr>
            <p:spPr bwMode="auto">
              <a:xfrm>
                <a:off x="1313"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87" name="Freeform 199"/>
              <p:cNvSpPr>
                <a:spLocks/>
              </p:cNvSpPr>
              <p:nvPr/>
            </p:nvSpPr>
            <p:spPr bwMode="auto">
              <a:xfrm>
                <a:off x="1273" y="1911"/>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88" name="Freeform 200"/>
              <p:cNvSpPr>
                <a:spLocks/>
              </p:cNvSpPr>
              <p:nvPr/>
            </p:nvSpPr>
            <p:spPr bwMode="auto">
              <a:xfrm>
                <a:off x="1273" y="1911"/>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89" name="Freeform 201"/>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0" name="Freeform 202"/>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691" name="Freeform 203"/>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2" name="Freeform 204"/>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grpSp>
        <p:sp>
          <p:nvSpPr>
            <p:cNvPr id="1599693" name="Freeform 205"/>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4" name="Freeform 206"/>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5" name="Freeform 207"/>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6" name="Freeform 208"/>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7" name="Freeform 209"/>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8" name="Freeform 210"/>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699" name="Freeform 211"/>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0" name="Freeform 212"/>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1" name="Freeform 213"/>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2" name="Freeform 214"/>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3" name="Freeform 215"/>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4" name="Freeform 216"/>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5" name="Freeform 217"/>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6" name="Freeform 218"/>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7" name="Freeform 219"/>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8" name="Freeform 220"/>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09" name="Freeform 221"/>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0" name="Freeform 222"/>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1" name="Freeform 223"/>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2" name="Freeform 224"/>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3" name="Freeform 225"/>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4" name="Freeform 226"/>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5" name="Freeform 227"/>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6" name="Freeform 228"/>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7" name="Freeform 229"/>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18" name="Freeform 230"/>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719" name="Freeform 231"/>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20" name="Freeform 232"/>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21" name="Freeform 233"/>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22" name="Freeform 234"/>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23" name="Freeform 235"/>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9724" name="Freeform 236"/>
            <p:cNvSpPr>
              <a:spLocks/>
            </p:cNvSpPr>
            <p:nvPr/>
          </p:nvSpPr>
          <p:spPr bwMode="auto">
            <a:xfrm>
              <a:off x="863" y="895"/>
              <a:ext cx="528" cy="449"/>
            </a:xfrm>
            <a:custGeom>
              <a:avLst/>
              <a:gdLst/>
              <a:ahLst/>
              <a:cxnLst>
                <a:cxn ang="0">
                  <a:pos x="11422" y="9123"/>
                </a:cxn>
                <a:cxn ang="0">
                  <a:pos x="12420" y="10312"/>
                </a:cxn>
                <a:cxn ang="0">
                  <a:pos x="13919" y="12125"/>
                </a:cxn>
                <a:cxn ang="0">
                  <a:pos x="14063" y="12576"/>
                </a:cxn>
                <a:cxn ang="0">
                  <a:pos x="14753" y="11666"/>
                </a:cxn>
                <a:cxn ang="0">
                  <a:pos x="14304" y="11059"/>
                </a:cxn>
                <a:cxn ang="0">
                  <a:pos x="13402" y="9400"/>
                </a:cxn>
                <a:cxn ang="0">
                  <a:pos x="12502" y="9542"/>
                </a:cxn>
                <a:cxn ang="0">
                  <a:pos x="11216" y="8623"/>
                </a:cxn>
                <a:cxn ang="0">
                  <a:pos x="13357" y="1475"/>
                </a:cxn>
                <a:cxn ang="0">
                  <a:pos x="12334" y="1465"/>
                </a:cxn>
                <a:cxn ang="0">
                  <a:pos x="11550" y="1228"/>
                </a:cxn>
                <a:cxn ang="0">
                  <a:pos x="10981" y="889"/>
                </a:cxn>
                <a:cxn ang="0">
                  <a:pos x="10422" y="724"/>
                </a:cxn>
                <a:cxn ang="0">
                  <a:pos x="10284" y="1071"/>
                </a:cxn>
                <a:cxn ang="0">
                  <a:pos x="9910" y="864"/>
                </a:cxn>
                <a:cxn ang="0">
                  <a:pos x="8866" y="241"/>
                </a:cxn>
                <a:cxn ang="0">
                  <a:pos x="8035" y="0"/>
                </a:cxn>
                <a:cxn ang="0">
                  <a:pos x="6645" y="209"/>
                </a:cxn>
                <a:cxn ang="0">
                  <a:pos x="5923" y="219"/>
                </a:cxn>
                <a:cxn ang="0">
                  <a:pos x="5340" y="539"/>
                </a:cxn>
                <a:cxn ang="0">
                  <a:pos x="4126" y="1406"/>
                </a:cxn>
                <a:cxn ang="0">
                  <a:pos x="2982" y="1535"/>
                </a:cxn>
                <a:cxn ang="0">
                  <a:pos x="2442" y="1992"/>
                </a:cxn>
                <a:cxn ang="0">
                  <a:pos x="3050" y="2711"/>
                </a:cxn>
                <a:cxn ang="0">
                  <a:pos x="3621" y="3830"/>
                </a:cxn>
                <a:cxn ang="0">
                  <a:pos x="2914" y="3924"/>
                </a:cxn>
                <a:cxn ang="0">
                  <a:pos x="2241" y="3651"/>
                </a:cxn>
                <a:cxn ang="0">
                  <a:pos x="1077" y="4032"/>
                </a:cxn>
                <a:cxn ang="0">
                  <a:pos x="734" y="4594"/>
                </a:cxn>
                <a:cxn ang="0">
                  <a:pos x="1733" y="5127"/>
                </a:cxn>
                <a:cxn ang="0">
                  <a:pos x="3072" y="5034"/>
                </a:cxn>
                <a:cxn ang="0">
                  <a:pos x="3509" y="5160"/>
                </a:cxn>
                <a:cxn ang="0">
                  <a:pos x="3288" y="5433"/>
                </a:cxn>
                <a:cxn ang="0">
                  <a:pos x="3199" y="5827"/>
                </a:cxn>
                <a:cxn ang="0">
                  <a:pos x="1827" y="6220"/>
                </a:cxn>
                <a:cxn ang="0">
                  <a:pos x="1301" y="6562"/>
                </a:cxn>
                <a:cxn ang="0">
                  <a:pos x="59" y="7075"/>
                </a:cxn>
                <a:cxn ang="0">
                  <a:pos x="677" y="7539"/>
                </a:cxn>
                <a:cxn ang="0">
                  <a:pos x="586" y="8169"/>
                </a:cxn>
                <a:cxn ang="0">
                  <a:pos x="1408" y="8610"/>
                </a:cxn>
                <a:cxn ang="0">
                  <a:pos x="1497" y="8955"/>
                </a:cxn>
                <a:cxn ang="0">
                  <a:pos x="2082" y="8826"/>
                </a:cxn>
                <a:cxn ang="0">
                  <a:pos x="2168" y="9096"/>
                </a:cxn>
                <a:cxn ang="0">
                  <a:pos x="2840" y="9157"/>
                </a:cxn>
                <a:cxn ang="0">
                  <a:pos x="3545" y="8965"/>
                </a:cxn>
                <a:cxn ang="0">
                  <a:pos x="2838" y="9708"/>
                </a:cxn>
                <a:cxn ang="0">
                  <a:pos x="1041" y="10495"/>
                </a:cxn>
                <a:cxn ang="0">
                  <a:pos x="60" y="10871"/>
                </a:cxn>
                <a:cxn ang="0">
                  <a:pos x="1528" y="10697"/>
                </a:cxn>
                <a:cxn ang="0">
                  <a:pos x="3678" y="9868"/>
                </a:cxn>
                <a:cxn ang="0">
                  <a:pos x="4984" y="9335"/>
                </a:cxn>
                <a:cxn ang="0">
                  <a:pos x="4898" y="8934"/>
                </a:cxn>
                <a:cxn ang="0">
                  <a:pos x="5879" y="8291"/>
                </a:cxn>
                <a:cxn ang="0">
                  <a:pos x="6856" y="7741"/>
                </a:cxn>
                <a:cxn ang="0">
                  <a:pos x="7935" y="7822"/>
                </a:cxn>
                <a:cxn ang="0">
                  <a:pos x="7506" y="7997"/>
                </a:cxn>
                <a:cxn ang="0">
                  <a:pos x="6414" y="8380"/>
                </a:cxn>
                <a:cxn ang="0">
                  <a:pos x="6010" y="8745"/>
                </a:cxn>
                <a:cxn ang="0">
                  <a:pos x="6419" y="8996"/>
                </a:cxn>
                <a:cxn ang="0">
                  <a:pos x="7690" y="8490"/>
                </a:cxn>
                <a:cxn ang="0">
                  <a:pos x="8466" y="8320"/>
                </a:cxn>
                <a:cxn ang="0">
                  <a:pos x="10386" y="9146"/>
                </a:cxn>
              </a:cxnLst>
              <a:rect l="0" t="0" r="r" b="b"/>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725" name="Freeform 237"/>
            <p:cNvSpPr>
              <a:spLocks/>
            </p:cNvSpPr>
            <p:nvPr/>
          </p:nvSpPr>
          <p:spPr bwMode="auto">
            <a:xfrm>
              <a:off x="817" y="1087"/>
              <a:ext cx="29" cy="23"/>
            </a:xfrm>
            <a:custGeom>
              <a:avLst/>
              <a:gdLst/>
              <a:ahLst/>
              <a:cxnLst>
                <a:cxn ang="0">
                  <a:pos x="532" y="48"/>
                </a:cxn>
                <a:cxn ang="0">
                  <a:pos x="476" y="33"/>
                </a:cxn>
                <a:cxn ang="0">
                  <a:pos x="408" y="18"/>
                </a:cxn>
                <a:cxn ang="0">
                  <a:pos x="354" y="9"/>
                </a:cxn>
                <a:cxn ang="0">
                  <a:pos x="297" y="3"/>
                </a:cxn>
                <a:cxn ang="0">
                  <a:pos x="239" y="0"/>
                </a:cxn>
                <a:cxn ang="0">
                  <a:pos x="182" y="2"/>
                </a:cxn>
                <a:cxn ang="0">
                  <a:pos x="128" y="11"/>
                </a:cxn>
                <a:cxn ang="0">
                  <a:pos x="82" y="28"/>
                </a:cxn>
                <a:cxn ang="0">
                  <a:pos x="44" y="54"/>
                </a:cxn>
                <a:cxn ang="0">
                  <a:pos x="16" y="90"/>
                </a:cxn>
                <a:cxn ang="0">
                  <a:pos x="2" y="140"/>
                </a:cxn>
                <a:cxn ang="0">
                  <a:pos x="3" y="202"/>
                </a:cxn>
                <a:cxn ang="0">
                  <a:pos x="23" y="280"/>
                </a:cxn>
                <a:cxn ang="0">
                  <a:pos x="53" y="337"/>
                </a:cxn>
                <a:cxn ang="0">
                  <a:pos x="105" y="389"/>
                </a:cxn>
                <a:cxn ang="0">
                  <a:pos x="160" y="437"/>
                </a:cxn>
                <a:cxn ang="0">
                  <a:pos x="223" y="489"/>
                </a:cxn>
                <a:cxn ang="0">
                  <a:pos x="275" y="527"/>
                </a:cxn>
                <a:cxn ang="0">
                  <a:pos x="312" y="550"/>
                </a:cxn>
                <a:cxn ang="0">
                  <a:pos x="349" y="570"/>
                </a:cxn>
                <a:cxn ang="0">
                  <a:pos x="385" y="587"/>
                </a:cxn>
                <a:cxn ang="0">
                  <a:pos x="421" y="600"/>
                </a:cxn>
                <a:cxn ang="0">
                  <a:pos x="455" y="607"/>
                </a:cxn>
                <a:cxn ang="0">
                  <a:pos x="490" y="610"/>
                </a:cxn>
                <a:cxn ang="0">
                  <a:pos x="526" y="608"/>
                </a:cxn>
                <a:cxn ang="0">
                  <a:pos x="565" y="601"/>
                </a:cxn>
                <a:cxn ang="0">
                  <a:pos x="604" y="590"/>
                </a:cxn>
                <a:cxn ang="0">
                  <a:pos x="642" y="573"/>
                </a:cxn>
                <a:cxn ang="0">
                  <a:pos x="680" y="554"/>
                </a:cxn>
                <a:cxn ang="0">
                  <a:pos x="716" y="533"/>
                </a:cxn>
                <a:cxn ang="0">
                  <a:pos x="748" y="509"/>
                </a:cxn>
                <a:cxn ang="0">
                  <a:pos x="777" y="483"/>
                </a:cxn>
                <a:cxn ang="0">
                  <a:pos x="803" y="457"/>
                </a:cxn>
                <a:cxn ang="0">
                  <a:pos x="823" y="429"/>
                </a:cxn>
                <a:cxn ang="0">
                  <a:pos x="837" y="402"/>
                </a:cxn>
                <a:cxn ang="0">
                  <a:pos x="844" y="375"/>
                </a:cxn>
                <a:cxn ang="0">
                  <a:pos x="844" y="350"/>
                </a:cxn>
                <a:cxn ang="0">
                  <a:pos x="835" y="326"/>
                </a:cxn>
                <a:cxn ang="0">
                  <a:pos x="818" y="305"/>
                </a:cxn>
                <a:cxn ang="0">
                  <a:pos x="777" y="276"/>
                </a:cxn>
                <a:cxn ang="0">
                  <a:pos x="726" y="237"/>
                </a:cxn>
                <a:cxn ang="0">
                  <a:pos x="679" y="195"/>
                </a:cxn>
                <a:cxn ang="0">
                  <a:pos x="636" y="155"/>
                </a:cxn>
                <a:cxn ang="0">
                  <a:pos x="586" y="102"/>
                </a:cxn>
                <a:cxn ang="0">
                  <a:pos x="546" y="57"/>
                </a:cxn>
              </a:cxnLst>
              <a:rect l="0" t="0" r="r" b="b"/>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726" name="Freeform 238"/>
            <p:cNvSpPr>
              <a:spLocks/>
            </p:cNvSpPr>
            <p:nvPr/>
          </p:nvSpPr>
          <p:spPr bwMode="auto">
            <a:xfrm>
              <a:off x="1248" y="875"/>
              <a:ext cx="107" cy="295"/>
            </a:xfrm>
            <a:custGeom>
              <a:avLst/>
              <a:gdLst/>
              <a:ahLst/>
              <a:cxnLst>
                <a:cxn ang="0">
                  <a:pos x="3046" y="2097"/>
                </a:cxn>
                <a:cxn ang="0">
                  <a:pos x="3046" y="0"/>
                </a:cxn>
                <a:cxn ang="0">
                  <a:pos x="0" y="6752"/>
                </a:cxn>
                <a:cxn ang="0">
                  <a:pos x="343" y="8222"/>
                </a:cxn>
                <a:cxn ang="0">
                  <a:pos x="3046" y="2097"/>
                </a:cxn>
              </a:cxnLst>
              <a:rect l="0" t="0" r="r" b="b"/>
              <a:pathLst>
                <a:path w="3046" h="8222">
                  <a:moveTo>
                    <a:pt x="3046" y="2097"/>
                  </a:moveTo>
                  <a:lnTo>
                    <a:pt x="3046" y="0"/>
                  </a:lnTo>
                  <a:lnTo>
                    <a:pt x="0" y="6752"/>
                  </a:lnTo>
                  <a:lnTo>
                    <a:pt x="343" y="8222"/>
                  </a:lnTo>
                  <a:lnTo>
                    <a:pt x="3046" y="209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27" name="Freeform 239"/>
            <p:cNvSpPr>
              <a:spLocks/>
            </p:cNvSpPr>
            <p:nvPr/>
          </p:nvSpPr>
          <p:spPr bwMode="auto">
            <a:xfrm>
              <a:off x="1309" y="1167"/>
              <a:ext cx="25" cy="95"/>
            </a:xfrm>
            <a:custGeom>
              <a:avLst/>
              <a:gdLst/>
              <a:ahLst/>
              <a:cxnLst>
                <a:cxn ang="0">
                  <a:pos x="755" y="2146"/>
                </a:cxn>
                <a:cxn ang="0">
                  <a:pos x="10" y="2694"/>
                </a:cxn>
                <a:cxn ang="0">
                  <a:pos x="0" y="548"/>
                </a:cxn>
                <a:cxn ang="0">
                  <a:pos x="745" y="0"/>
                </a:cxn>
                <a:cxn ang="0">
                  <a:pos x="755" y="2146"/>
                </a:cxn>
              </a:cxnLst>
              <a:rect l="0" t="0" r="r" b="b"/>
              <a:pathLst>
                <a:path w="755" h="2694">
                  <a:moveTo>
                    <a:pt x="755" y="2146"/>
                  </a:moveTo>
                  <a:lnTo>
                    <a:pt x="10" y="2694"/>
                  </a:lnTo>
                  <a:lnTo>
                    <a:pt x="0" y="548"/>
                  </a:lnTo>
                  <a:lnTo>
                    <a:pt x="745" y="0"/>
                  </a:lnTo>
                  <a:lnTo>
                    <a:pt x="755" y="2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28" name="Freeform 240"/>
            <p:cNvSpPr>
              <a:spLocks/>
            </p:cNvSpPr>
            <p:nvPr/>
          </p:nvSpPr>
          <p:spPr bwMode="auto">
            <a:xfrm>
              <a:off x="1275" y="1151"/>
              <a:ext cx="34" cy="111"/>
            </a:xfrm>
            <a:custGeom>
              <a:avLst/>
              <a:gdLst/>
              <a:ahLst/>
              <a:cxnLst>
                <a:cxn ang="0">
                  <a:pos x="881" y="950"/>
                </a:cxn>
                <a:cxn ang="0">
                  <a:pos x="891" y="3096"/>
                </a:cxn>
                <a:cxn ang="0">
                  <a:pos x="882" y="3087"/>
                </a:cxn>
                <a:cxn ang="0">
                  <a:pos x="855" y="3061"/>
                </a:cxn>
                <a:cxn ang="0">
                  <a:pos x="814" y="3020"/>
                </a:cxn>
                <a:cxn ang="0">
                  <a:pos x="759" y="2965"/>
                </a:cxn>
                <a:cxn ang="0">
                  <a:pos x="695" y="2900"/>
                </a:cxn>
                <a:cxn ang="0">
                  <a:pos x="622" y="2826"/>
                </a:cxn>
                <a:cxn ang="0">
                  <a:pos x="545" y="2746"/>
                </a:cxn>
                <a:cxn ang="0">
                  <a:pos x="464" y="2662"/>
                </a:cxn>
                <a:cxn ang="0">
                  <a:pos x="383" y="2575"/>
                </a:cxn>
                <a:cxn ang="0">
                  <a:pos x="304" y="2488"/>
                </a:cxn>
                <a:cxn ang="0">
                  <a:pos x="265" y="2446"/>
                </a:cxn>
                <a:cxn ang="0">
                  <a:pos x="228" y="2404"/>
                </a:cxn>
                <a:cxn ang="0">
                  <a:pos x="193" y="2363"/>
                </a:cxn>
                <a:cxn ang="0">
                  <a:pos x="160" y="2324"/>
                </a:cxn>
                <a:cxn ang="0">
                  <a:pos x="129" y="2286"/>
                </a:cxn>
                <a:cxn ang="0">
                  <a:pos x="100" y="2249"/>
                </a:cxn>
                <a:cxn ang="0">
                  <a:pos x="75" y="2216"/>
                </a:cxn>
                <a:cxn ang="0">
                  <a:pos x="53" y="2184"/>
                </a:cxn>
                <a:cxn ang="0">
                  <a:pos x="34" y="2156"/>
                </a:cxn>
                <a:cxn ang="0">
                  <a:pos x="18" y="2129"/>
                </a:cxn>
                <a:cxn ang="0">
                  <a:pos x="7" y="2107"/>
                </a:cxn>
                <a:cxn ang="0">
                  <a:pos x="0" y="2087"/>
                </a:cxn>
                <a:cxn ang="0">
                  <a:pos x="0" y="0"/>
                </a:cxn>
                <a:cxn ang="0">
                  <a:pos x="6" y="8"/>
                </a:cxn>
                <a:cxn ang="0">
                  <a:pos x="23" y="30"/>
                </a:cxn>
                <a:cxn ang="0">
                  <a:pos x="52" y="64"/>
                </a:cxn>
                <a:cxn ang="0">
                  <a:pos x="90" y="110"/>
                </a:cxn>
                <a:cxn ang="0">
                  <a:pos x="135" y="165"/>
                </a:cxn>
                <a:cxn ang="0">
                  <a:pos x="189" y="228"/>
                </a:cxn>
                <a:cxn ang="0">
                  <a:pos x="248" y="298"/>
                </a:cxn>
                <a:cxn ang="0">
                  <a:pos x="313" y="373"/>
                </a:cxn>
                <a:cxn ang="0">
                  <a:pos x="380" y="450"/>
                </a:cxn>
                <a:cxn ang="0">
                  <a:pos x="452" y="529"/>
                </a:cxn>
                <a:cxn ang="0">
                  <a:pos x="525" y="609"/>
                </a:cxn>
                <a:cxn ang="0">
                  <a:pos x="599" y="686"/>
                </a:cxn>
                <a:cxn ang="0">
                  <a:pos x="636" y="725"/>
                </a:cxn>
                <a:cxn ang="0">
                  <a:pos x="673" y="761"/>
                </a:cxn>
                <a:cxn ang="0">
                  <a:pos x="710" y="797"/>
                </a:cxn>
                <a:cxn ang="0">
                  <a:pos x="745" y="831"/>
                </a:cxn>
                <a:cxn ang="0">
                  <a:pos x="780" y="864"/>
                </a:cxn>
                <a:cxn ang="0">
                  <a:pos x="816" y="895"/>
                </a:cxn>
                <a:cxn ang="0">
                  <a:pos x="849" y="923"/>
                </a:cxn>
                <a:cxn ang="0">
                  <a:pos x="881" y="950"/>
                </a:cxn>
              </a:cxnLst>
              <a:rect l="0" t="0" r="r" b="b"/>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29" name="Freeform 241"/>
            <p:cNvSpPr>
              <a:spLocks/>
            </p:cNvSpPr>
            <p:nvPr/>
          </p:nvSpPr>
          <p:spPr bwMode="auto">
            <a:xfrm>
              <a:off x="1242" y="1145"/>
              <a:ext cx="8" cy="78"/>
            </a:xfrm>
            <a:custGeom>
              <a:avLst/>
              <a:gdLst/>
              <a:ahLst/>
              <a:cxnLst>
                <a:cxn ang="0">
                  <a:pos x="284" y="9"/>
                </a:cxn>
                <a:cxn ang="0">
                  <a:pos x="273" y="11"/>
                </a:cxn>
                <a:cxn ang="0">
                  <a:pos x="241" y="16"/>
                </a:cxn>
                <a:cxn ang="0">
                  <a:pos x="197" y="22"/>
                </a:cxn>
                <a:cxn ang="0">
                  <a:pos x="146" y="26"/>
                </a:cxn>
                <a:cxn ang="0">
                  <a:pos x="119" y="28"/>
                </a:cxn>
                <a:cxn ang="0">
                  <a:pos x="94" y="28"/>
                </a:cxn>
                <a:cxn ang="0">
                  <a:pos x="70" y="28"/>
                </a:cxn>
                <a:cxn ang="0">
                  <a:pos x="49" y="26"/>
                </a:cxn>
                <a:cxn ang="0">
                  <a:pos x="39" y="24"/>
                </a:cxn>
                <a:cxn ang="0">
                  <a:pos x="30" y="22"/>
                </a:cxn>
                <a:cxn ang="0">
                  <a:pos x="22" y="20"/>
                </a:cxn>
                <a:cxn ang="0">
                  <a:pos x="14" y="17"/>
                </a:cxn>
                <a:cxn ang="0">
                  <a:pos x="9" y="13"/>
                </a:cxn>
                <a:cxn ang="0">
                  <a:pos x="4" y="9"/>
                </a:cxn>
                <a:cxn ang="0">
                  <a:pos x="1" y="5"/>
                </a:cxn>
                <a:cxn ang="0">
                  <a:pos x="0" y="0"/>
                </a:cxn>
                <a:cxn ang="0">
                  <a:pos x="0" y="2126"/>
                </a:cxn>
                <a:cxn ang="0">
                  <a:pos x="12" y="2132"/>
                </a:cxn>
                <a:cxn ang="0">
                  <a:pos x="45" y="2145"/>
                </a:cxn>
                <a:cxn ang="0">
                  <a:pos x="66" y="2153"/>
                </a:cxn>
                <a:cxn ang="0">
                  <a:pos x="90" y="2161"/>
                </a:cxn>
                <a:cxn ang="0">
                  <a:pos x="115" y="2170"/>
                </a:cxn>
                <a:cxn ang="0">
                  <a:pos x="141" y="2177"/>
                </a:cxn>
                <a:cxn ang="0">
                  <a:pos x="169" y="2184"/>
                </a:cxn>
                <a:cxn ang="0">
                  <a:pos x="194" y="2189"/>
                </a:cxn>
                <a:cxn ang="0">
                  <a:pos x="206" y="2191"/>
                </a:cxn>
                <a:cxn ang="0">
                  <a:pos x="218" y="2192"/>
                </a:cxn>
                <a:cxn ang="0">
                  <a:pos x="229" y="2192"/>
                </a:cxn>
                <a:cxn ang="0">
                  <a:pos x="239" y="2192"/>
                </a:cxn>
                <a:cxn ang="0">
                  <a:pos x="249" y="2191"/>
                </a:cxn>
                <a:cxn ang="0">
                  <a:pos x="257" y="2189"/>
                </a:cxn>
                <a:cxn ang="0">
                  <a:pos x="265" y="2186"/>
                </a:cxn>
                <a:cxn ang="0">
                  <a:pos x="272" y="2182"/>
                </a:cxn>
                <a:cxn ang="0">
                  <a:pos x="277" y="2177"/>
                </a:cxn>
                <a:cxn ang="0">
                  <a:pos x="281" y="2171"/>
                </a:cxn>
                <a:cxn ang="0">
                  <a:pos x="284" y="2164"/>
                </a:cxn>
                <a:cxn ang="0">
                  <a:pos x="284" y="2155"/>
                </a:cxn>
                <a:cxn ang="0">
                  <a:pos x="284" y="2127"/>
                </a:cxn>
                <a:cxn ang="0">
                  <a:pos x="284" y="2055"/>
                </a:cxn>
                <a:cxn ang="0">
                  <a:pos x="284" y="1946"/>
                </a:cxn>
                <a:cxn ang="0">
                  <a:pos x="284" y="1808"/>
                </a:cxn>
                <a:cxn ang="0">
                  <a:pos x="284" y="1645"/>
                </a:cxn>
                <a:cxn ang="0">
                  <a:pos x="284" y="1463"/>
                </a:cxn>
                <a:cxn ang="0">
                  <a:pos x="284" y="1271"/>
                </a:cxn>
                <a:cxn ang="0">
                  <a:pos x="284" y="1071"/>
                </a:cxn>
                <a:cxn ang="0">
                  <a:pos x="284" y="872"/>
                </a:cxn>
                <a:cxn ang="0">
                  <a:pos x="284" y="681"/>
                </a:cxn>
                <a:cxn ang="0">
                  <a:pos x="284" y="501"/>
                </a:cxn>
                <a:cxn ang="0">
                  <a:pos x="284" y="341"/>
                </a:cxn>
                <a:cxn ang="0">
                  <a:pos x="284" y="205"/>
                </a:cxn>
                <a:cxn ang="0">
                  <a:pos x="284" y="101"/>
                </a:cxn>
                <a:cxn ang="0">
                  <a:pos x="284" y="33"/>
                </a:cxn>
                <a:cxn ang="0">
                  <a:pos x="284" y="9"/>
                </a:cxn>
              </a:cxnLst>
              <a:rect l="0" t="0" r="r" b="b"/>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0" name="Freeform 242"/>
            <p:cNvSpPr>
              <a:spLocks/>
            </p:cNvSpPr>
            <p:nvPr/>
          </p:nvSpPr>
          <p:spPr bwMode="auto">
            <a:xfrm>
              <a:off x="1078" y="1134"/>
              <a:ext cx="8" cy="82"/>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1" name="Freeform 243"/>
            <p:cNvSpPr>
              <a:spLocks/>
            </p:cNvSpPr>
            <p:nvPr/>
          </p:nvSpPr>
          <p:spPr bwMode="auto">
            <a:xfrm>
              <a:off x="1078" y="1134"/>
              <a:ext cx="8" cy="82"/>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732" name="Freeform 244"/>
            <p:cNvSpPr>
              <a:spLocks/>
            </p:cNvSpPr>
            <p:nvPr/>
          </p:nvSpPr>
          <p:spPr bwMode="auto">
            <a:xfrm>
              <a:off x="1042" y="1143"/>
              <a:ext cx="2" cy="86"/>
            </a:xfrm>
            <a:custGeom>
              <a:avLst/>
              <a:gdLst/>
              <a:ahLst/>
              <a:cxnLst>
                <a:cxn ang="0">
                  <a:pos x="0" y="225"/>
                </a:cxn>
                <a:cxn ang="0">
                  <a:pos x="6" y="222"/>
                </a:cxn>
                <a:cxn ang="0">
                  <a:pos x="21" y="212"/>
                </a:cxn>
                <a:cxn ang="0">
                  <a:pos x="31" y="204"/>
                </a:cxn>
                <a:cxn ang="0">
                  <a:pos x="42" y="195"/>
                </a:cxn>
                <a:cxn ang="0">
                  <a:pos x="53" y="184"/>
                </a:cxn>
                <a:cxn ang="0">
                  <a:pos x="66" y="171"/>
                </a:cxn>
                <a:cxn ang="0">
                  <a:pos x="77" y="157"/>
                </a:cxn>
                <a:cxn ang="0">
                  <a:pos x="87" y="140"/>
                </a:cxn>
                <a:cxn ang="0">
                  <a:pos x="92" y="131"/>
                </a:cxn>
                <a:cxn ang="0">
                  <a:pos x="96" y="122"/>
                </a:cxn>
                <a:cxn ang="0">
                  <a:pos x="100" y="112"/>
                </a:cxn>
                <a:cxn ang="0">
                  <a:pos x="104" y="101"/>
                </a:cxn>
                <a:cxn ang="0">
                  <a:pos x="107" y="90"/>
                </a:cxn>
                <a:cxn ang="0">
                  <a:pos x="109" y="79"/>
                </a:cxn>
                <a:cxn ang="0">
                  <a:pos x="111" y="67"/>
                </a:cxn>
                <a:cxn ang="0">
                  <a:pos x="112" y="55"/>
                </a:cxn>
                <a:cxn ang="0">
                  <a:pos x="112" y="42"/>
                </a:cxn>
                <a:cxn ang="0">
                  <a:pos x="112" y="28"/>
                </a:cxn>
                <a:cxn ang="0">
                  <a:pos x="110" y="15"/>
                </a:cxn>
                <a:cxn ang="0">
                  <a:pos x="108" y="0"/>
                </a:cxn>
                <a:cxn ang="0">
                  <a:pos x="98" y="2224"/>
                </a:cxn>
                <a:cxn ang="0">
                  <a:pos x="99" y="2228"/>
                </a:cxn>
                <a:cxn ang="0">
                  <a:pos x="98" y="2238"/>
                </a:cxn>
                <a:cxn ang="0">
                  <a:pos x="97" y="2245"/>
                </a:cxn>
                <a:cxn ang="0">
                  <a:pos x="96" y="2253"/>
                </a:cxn>
                <a:cxn ang="0">
                  <a:pos x="93" y="2262"/>
                </a:cxn>
                <a:cxn ang="0">
                  <a:pos x="90" y="2274"/>
                </a:cxn>
                <a:cxn ang="0">
                  <a:pos x="85" y="2285"/>
                </a:cxn>
                <a:cxn ang="0">
                  <a:pos x="79" y="2297"/>
                </a:cxn>
                <a:cxn ang="0">
                  <a:pos x="71" y="2310"/>
                </a:cxn>
                <a:cxn ang="0">
                  <a:pos x="62" y="2324"/>
                </a:cxn>
                <a:cxn ang="0">
                  <a:pos x="49" y="2337"/>
                </a:cxn>
                <a:cxn ang="0">
                  <a:pos x="35" y="2352"/>
                </a:cxn>
                <a:cxn ang="0">
                  <a:pos x="19" y="2366"/>
                </a:cxn>
                <a:cxn ang="0">
                  <a:pos x="0" y="2381"/>
                </a:cxn>
                <a:cxn ang="0">
                  <a:pos x="0" y="225"/>
                </a:cxn>
              </a:cxnLst>
              <a:rect l="0" t="0" r="r" b="b"/>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3" name="Freeform 245"/>
            <p:cNvSpPr>
              <a:spLocks/>
            </p:cNvSpPr>
            <p:nvPr/>
          </p:nvSpPr>
          <p:spPr bwMode="auto">
            <a:xfrm>
              <a:off x="985" y="1136"/>
              <a:ext cx="6" cy="76"/>
            </a:xfrm>
            <a:custGeom>
              <a:avLst/>
              <a:gdLst/>
              <a:ahLst/>
              <a:cxnLst>
                <a:cxn ang="0">
                  <a:pos x="138" y="108"/>
                </a:cxn>
                <a:cxn ang="0">
                  <a:pos x="140" y="101"/>
                </a:cxn>
                <a:cxn ang="0">
                  <a:pos x="145" y="85"/>
                </a:cxn>
                <a:cxn ang="0">
                  <a:pos x="147" y="75"/>
                </a:cxn>
                <a:cxn ang="0">
                  <a:pos x="149" y="63"/>
                </a:cxn>
                <a:cxn ang="0">
                  <a:pos x="148" y="52"/>
                </a:cxn>
                <a:cxn ang="0">
                  <a:pos x="146" y="40"/>
                </a:cxn>
                <a:cxn ang="0">
                  <a:pos x="145" y="35"/>
                </a:cxn>
                <a:cxn ang="0">
                  <a:pos x="142" y="29"/>
                </a:cxn>
                <a:cxn ang="0">
                  <a:pos x="139" y="24"/>
                </a:cxn>
                <a:cxn ang="0">
                  <a:pos x="135" y="19"/>
                </a:cxn>
                <a:cxn ang="0">
                  <a:pos x="129" y="15"/>
                </a:cxn>
                <a:cxn ang="0">
                  <a:pos x="123" y="11"/>
                </a:cxn>
                <a:cxn ang="0">
                  <a:pos x="116" y="7"/>
                </a:cxn>
                <a:cxn ang="0">
                  <a:pos x="108" y="4"/>
                </a:cxn>
                <a:cxn ang="0">
                  <a:pos x="99" y="2"/>
                </a:cxn>
                <a:cxn ang="0">
                  <a:pos x="89" y="1"/>
                </a:cxn>
                <a:cxn ang="0">
                  <a:pos x="78" y="0"/>
                </a:cxn>
                <a:cxn ang="0">
                  <a:pos x="65" y="0"/>
                </a:cxn>
                <a:cxn ang="0">
                  <a:pos x="51" y="1"/>
                </a:cxn>
                <a:cxn ang="0">
                  <a:pos x="36" y="3"/>
                </a:cxn>
                <a:cxn ang="0">
                  <a:pos x="19" y="6"/>
                </a:cxn>
                <a:cxn ang="0">
                  <a:pos x="0" y="10"/>
                </a:cxn>
                <a:cxn ang="0">
                  <a:pos x="0" y="2156"/>
                </a:cxn>
                <a:cxn ang="0">
                  <a:pos x="8" y="2153"/>
                </a:cxn>
                <a:cxn ang="0">
                  <a:pos x="25" y="2145"/>
                </a:cxn>
                <a:cxn ang="0">
                  <a:pos x="37" y="2139"/>
                </a:cxn>
                <a:cxn ang="0">
                  <a:pos x="51" y="2134"/>
                </a:cxn>
                <a:cxn ang="0">
                  <a:pos x="66" y="2130"/>
                </a:cxn>
                <a:cxn ang="0">
                  <a:pos x="81" y="2126"/>
                </a:cxn>
                <a:cxn ang="0">
                  <a:pos x="97" y="2123"/>
                </a:cxn>
                <a:cxn ang="0">
                  <a:pos x="112" y="2121"/>
                </a:cxn>
                <a:cxn ang="0">
                  <a:pos x="127" y="2121"/>
                </a:cxn>
                <a:cxn ang="0">
                  <a:pos x="141" y="2122"/>
                </a:cxn>
                <a:cxn ang="0">
                  <a:pos x="148" y="2124"/>
                </a:cxn>
                <a:cxn ang="0">
                  <a:pos x="153" y="2126"/>
                </a:cxn>
                <a:cxn ang="0">
                  <a:pos x="159" y="2129"/>
                </a:cxn>
                <a:cxn ang="0">
                  <a:pos x="164" y="2133"/>
                </a:cxn>
                <a:cxn ang="0">
                  <a:pos x="168" y="2137"/>
                </a:cxn>
                <a:cxn ang="0">
                  <a:pos x="172" y="2143"/>
                </a:cxn>
                <a:cxn ang="0">
                  <a:pos x="175" y="2149"/>
                </a:cxn>
                <a:cxn ang="0">
                  <a:pos x="177" y="2156"/>
                </a:cxn>
                <a:cxn ang="0">
                  <a:pos x="138" y="108"/>
                </a:cxn>
              </a:cxnLst>
              <a:rect l="0" t="0" r="r" b="b"/>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4" name="Freeform 246"/>
            <p:cNvSpPr>
              <a:spLocks/>
            </p:cNvSpPr>
            <p:nvPr/>
          </p:nvSpPr>
          <p:spPr bwMode="auto">
            <a:xfrm>
              <a:off x="941" y="1143"/>
              <a:ext cx="17" cy="80"/>
            </a:xfrm>
            <a:custGeom>
              <a:avLst/>
              <a:gdLst/>
              <a:ahLst/>
              <a:cxnLst>
                <a:cxn ang="0">
                  <a:pos x="461" y="127"/>
                </a:cxn>
                <a:cxn ang="0">
                  <a:pos x="440" y="130"/>
                </a:cxn>
                <a:cxn ang="0">
                  <a:pos x="389" y="138"/>
                </a:cxn>
                <a:cxn ang="0">
                  <a:pos x="354" y="142"/>
                </a:cxn>
                <a:cxn ang="0">
                  <a:pos x="314" y="145"/>
                </a:cxn>
                <a:cxn ang="0">
                  <a:pos x="294" y="145"/>
                </a:cxn>
                <a:cxn ang="0">
                  <a:pos x="273" y="146"/>
                </a:cxn>
                <a:cxn ang="0">
                  <a:pos x="252" y="146"/>
                </a:cxn>
                <a:cxn ang="0">
                  <a:pos x="231" y="145"/>
                </a:cxn>
                <a:cxn ang="0">
                  <a:pos x="209" y="144"/>
                </a:cxn>
                <a:cxn ang="0">
                  <a:pos x="187" y="142"/>
                </a:cxn>
                <a:cxn ang="0">
                  <a:pos x="166" y="139"/>
                </a:cxn>
                <a:cxn ang="0">
                  <a:pos x="146" y="136"/>
                </a:cxn>
                <a:cxn ang="0">
                  <a:pos x="126" y="130"/>
                </a:cxn>
                <a:cxn ang="0">
                  <a:pos x="107" y="125"/>
                </a:cxn>
                <a:cxn ang="0">
                  <a:pos x="89" y="118"/>
                </a:cxn>
                <a:cxn ang="0">
                  <a:pos x="73" y="111"/>
                </a:cxn>
                <a:cxn ang="0">
                  <a:pos x="56" y="102"/>
                </a:cxn>
                <a:cxn ang="0">
                  <a:pos x="42" y="92"/>
                </a:cxn>
                <a:cxn ang="0">
                  <a:pos x="30" y="80"/>
                </a:cxn>
                <a:cxn ang="0">
                  <a:pos x="20" y="68"/>
                </a:cxn>
                <a:cxn ang="0">
                  <a:pos x="12" y="53"/>
                </a:cxn>
                <a:cxn ang="0">
                  <a:pos x="5" y="37"/>
                </a:cxn>
                <a:cxn ang="0">
                  <a:pos x="2" y="20"/>
                </a:cxn>
                <a:cxn ang="0">
                  <a:pos x="0" y="0"/>
                </a:cxn>
                <a:cxn ang="0">
                  <a:pos x="0" y="2117"/>
                </a:cxn>
                <a:cxn ang="0">
                  <a:pos x="5" y="2126"/>
                </a:cxn>
                <a:cxn ang="0">
                  <a:pos x="21" y="2151"/>
                </a:cxn>
                <a:cxn ang="0">
                  <a:pos x="34" y="2168"/>
                </a:cxn>
                <a:cxn ang="0">
                  <a:pos x="50" y="2185"/>
                </a:cxn>
                <a:cxn ang="0">
                  <a:pos x="59" y="2194"/>
                </a:cxn>
                <a:cxn ang="0">
                  <a:pos x="71" y="2203"/>
                </a:cxn>
                <a:cxn ang="0">
                  <a:pos x="82" y="2212"/>
                </a:cxn>
                <a:cxn ang="0">
                  <a:pos x="95" y="2221"/>
                </a:cxn>
                <a:cxn ang="0">
                  <a:pos x="108" y="2230"/>
                </a:cxn>
                <a:cxn ang="0">
                  <a:pos x="123" y="2238"/>
                </a:cxn>
                <a:cxn ang="0">
                  <a:pos x="139" y="2246"/>
                </a:cxn>
                <a:cxn ang="0">
                  <a:pos x="155" y="2254"/>
                </a:cxn>
                <a:cxn ang="0">
                  <a:pos x="173" y="2261"/>
                </a:cxn>
                <a:cxn ang="0">
                  <a:pos x="193" y="2267"/>
                </a:cxn>
                <a:cxn ang="0">
                  <a:pos x="214" y="2273"/>
                </a:cxn>
                <a:cxn ang="0">
                  <a:pos x="236" y="2278"/>
                </a:cxn>
                <a:cxn ang="0">
                  <a:pos x="259" y="2282"/>
                </a:cxn>
                <a:cxn ang="0">
                  <a:pos x="283" y="2284"/>
                </a:cxn>
                <a:cxn ang="0">
                  <a:pos x="309" y="2287"/>
                </a:cxn>
                <a:cxn ang="0">
                  <a:pos x="337" y="2287"/>
                </a:cxn>
                <a:cxn ang="0">
                  <a:pos x="366" y="2286"/>
                </a:cxn>
                <a:cxn ang="0">
                  <a:pos x="396" y="2283"/>
                </a:cxn>
                <a:cxn ang="0">
                  <a:pos x="427" y="2279"/>
                </a:cxn>
                <a:cxn ang="0">
                  <a:pos x="461" y="2273"/>
                </a:cxn>
                <a:cxn ang="0">
                  <a:pos x="461" y="127"/>
                </a:cxn>
              </a:cxnLst>
              <a:rect l="0" t="0" r="r" b="b"/>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5" name="Freeform 247"/>
            <p:cNvSpPr>
              <a:spLocks/>
            </p:cNvSpPr>
            <p:nvPr/>
          </p:nvSpPr>
          <p:spPr bwMode="auto">
            <a:xfrm>
              <a:off x="912" y="1134"/>
              <a:ext cx="15" cy="80"/>
            </a:xfrm>
            <a:custGeom>
              <a:avLst/>
              <a:gdLst/>
              <a:ahLst/>
              <a:cxnLst>
                <a:cxn ang="0">
                  <a:pos x="431" y="50"/>
                </a:cxn>
                <a:cxn ang="0">
                  <a:pos x="414" y="54"/>
                </a:cxn>
                <a:cxn ang="0">
                  <a:pos x="369" y="64"/>
                </a:cxn>
                <a:cxn ang="0">
                  <a:pos x="339" y="70"/>
                </a:cxn>
                <a:cxn ang="0">
                  <a:pos x="305" y="75"/>
                </a:cxn>
                <a:cxn ang="0">
                  <a:pos x="268" y="80"/>
                </a:cxn>
                <a:cxn ang="0">
                  <a:pos x="230" y="84"/>
                </a:cxn>
                <a:cxn ang="0">
                  <a:pos x="211" y="85"/>
                </a:cxn>
                <a:cxn ang="0">
                  <a:pos x="192" y="86"/>
                </a:cxn>
                <a:cxn ang="0">
                  <a:pos x="173" y="86"/>
                </a:cxn>
                <a:cxn ang="0">
                  <a:pos x="153" y="85"/>
                </a:cxn>
                <a:cxn ang="0">
                  <a:pos x="135" y="84"/>
                </a:cxn>
                <a:cxn ang="0">
                  <a:pos x="117" y="81"/>
                </a:cxn>
                <a:cxn ang="0">
                  <a:pos x="100" y="78"/>
                </a:cxn>
                <a:cxn ang="0">
                  <a:pos x="84" y="74"/>
                </a:cxn>
                <a:cxn ang="0">
                  <a:pos x="69" y="69"/>
                </a:cxn>
                <a:cxn ang="0">
                  <a:pos x="54" y="63"/>
                </a:cxn>
                <a:cxn ang="0">
                  <a:pos x="41" y="56"/>
                </a:cxn>
                <a:cxn ang="0">
                  <a:pos x="30" y="48"/>
                </a:cxn>
                <a:cxn ang="0">
                  <a:pos x="19" y="38"/>
                </a:cxn>
                <a:cxn ang="0">
                  <a:pos x="11" y="26"/>
                </a:cxn>
                <a:cxn ang="0">
                  <a:pos x="4" y="14"/>
                </a:cxn>
                <a:cxn ang="0">
                  <a:pos x="0" y="0"/>
                </a:cxn>
                <a:cxn ang="0">
                  <a:pos x="0" y="2156"/>
                </a:cxn>
                <a:cxn ang="0">
                  <a:pos x="8" y="2162"/>
                </a:cxn>
                <a:cxn ang="0">
                  <a:pos x="32" y="2175"/>
                </a:cxn>
                <a:cxn ang="0">
                  <a:pos x="49" y="2185"/>
                </a:cxn>
                <a:cxn ang="0">
                  <a:pos x="69" y="2194"/>
                </a:cxn>
                <a:cxn ang="0">
                  <a:pos x="93" y="2202"/>
                </a:cxn>
                <a:cxn ang="0">
                  <a:pos x="120" y="2209"/>
                </a:cxn>
                <a:cxn ang="0">
                  <a:pos x="134" y="2213"/>
                </a:cxn>
                <a:cxn ang="0">
                  <a:pos x="149" y="2215"/>
                </a:cxn>
                <a:cxn ang="0">
                  <a:pos x="166" y="2218"/>
                </a:cxn>
                <a:cxn ang="0">
                  <a:pos x="183" y="2219"/>
                </a:cxn>
                <a:cxn ang="0">
                  <a:pos x="200" y="2220"/>
                </a:cxn>
                <a:cxn ang="0">
                  <a:pos x="218" y="2221"/>
                </a:cxn>
                <a:cxn ang="0">
                  <a:pos x="236" y="2220"/>
                </a:cxn>
                <a:cxn ang="0">
                  <a:pos x="256" y="2219"/>
                </a:cxn>
                <a:cxn ang="0">
                  <a:pos x="275" y="2216"/>
                </a:cxn>
                <a:cxn ang="0">
                  <a:pos x="297" y="2213"/>
                </a:cxn>
                <a:cxn ang="0">
                  <a:pos x="318" y="2208"/>
                </a:cxn>
                <a:cxn ang="0">
                  <a:pos x="339" y="2203"/>
                </a:cxn>
                <a:cxn ang="0">
                  <a:pos x="361" y="2196"/>
                </a:cxn>
                <a:cxn ang="0">
                  <a:pos x="384" y="2188"/>
                </a:cxn>
                <a:cxn ang="0">
                  <a:pos x="408" y="2177"/>
                </a:cxn>
                <a:cxn ang="0">
                  <a:pos x="431" y="2166"/>
                </a:cxn>
                <a:cxn ang="0">
                  <a:pos x="431" y="50"/>
                </a:cxn>
              </a:cxnLst>
              <a:rect l="0" t="0" r="r" b="b"/>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6" name="Freeform 248"/>
            <p:cNvSpPr>
              <a:spLocks/>
            </p:cNvSpPr>
            <p:nvPr/>
          </p:nvSpPr>
          <p:spPr bwMode="auto">
            <a:xfrm>
              <a:off x="870" y="1077"/>
              <a:ext cx="19" cy="86"/>
            </a:xfrm>
            <a:custGeom>
              <a:avLst/>
              <a:gdLst/>
              <a:ahLst/>
              <a:cxnLst>
                <a:cxn ang="0">
                  <a:pos x="519" y="216"/>
                </a:cxn>
                <a:cxn ang="0">
                  <a:pos x="519" y="2362"/>
                </a:cxn>
                <a:cxn ang="0">
                  <a:pos x="0" y="2146"/>
                </a:cxn>
                <a:cxn ang="0">
                  <a:pos x="0" y="0"/>
                </a:cxn>
                <a:cxn ang="0">
                  <a:pos x="519" y="216"/>
                </a:cxn>
              </a:cxnLst>
              <a:rect l="0" t="0" r="r" b="b"/>
              <a:pathLst>
                <a:path w="519" h="2362">
                  <a:moveTo>
                    <a:pt x="519" y="216"/>
                  </a:moveTo>
                  <a:lnTo>
                    <a:pt x="519" y="2362"/>
                  </a:lnTo>
                  <a:lnTo>
                    <a:pt x="0" y="2146"/>
                  </a:lnTo>
                  <a:lnTo>
                    <a:pt x="0" y="0"/>
                  </a:lnTo>
                  <a:lnTo>
                    <a:pt x="519" y="2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7" name="Freeform 249"/>
            <p:cNvSpPr>
              <a:spLocks/>
            </p:cNvSpPr>
            <p:nvPr/>
          </p:nvSpPr>
          <p:spPr bwMode="auto">
            <a:xfrm>
              <a:off x="981" y="1007"/>
              <a:ext cx="4" cy="89"/>
            </a:xfrm>
            <a:custGeom>
              <a:avLst/>
              <a:gdLst/>
              <a:ahLst/>
              <a:cxnLst>
                <a:cxn ang="0">
                  <a:pos x="97" y="274"/>
                </a:cxn>
                <a:cxn ang="0">
                  <a:pos x="97" y="2499"/>
                </a:cxn>
                <a:cxn ang="0">
                  <a:pos x="0" y="2215"/>
                </a:cxn>
                <a:cxn ang="0">
                  <a:pos x="0" y="0"/>
                </a:cxn>
                <a:cxn ang="0">
                  <a:pos x="97" y="274"/>
                </a:cxn>
              </a:cxnLst>
              <a:rect l="0" t="0" r="r" b="b"/>
              <a:pathLst>
                <a:path w="97" h="2499">
                  <a:moveTo>
                    <a:pt x="97" y="274"/>
                  </a:moveTo>
                  <a:lnTo>
                    <a:pt x="97" y="2499"/>
                  </a:lnTo>
                  <a:lnTo>
                    <a:pt x="0" y="2215"/>
                  </a:lnTo>
                  <a:lnTo>
                    <a:pt x="0" y="0"/>
                  </a:lnTo>
                  <a:lnTo>
                    <a:pt x="97" y="27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8" name="Freeform 250"/>
            <p:cNvSpPr>
              <a:spLocks/>
            </p:cNvSpPr>
            <p:nvPr/>
          </p:nvSpPr>
          <p:spPr bwMode="auto">
            <a:xfrm>
              <a:off x="1368" y="1233"/>
              <a:ext cx="23" cy="111"/>
            </a:xfrm>
            <a:custGeom>
              <a:avLst/>
              <a:gdLst/>
              <a:ahLst/>
              <a:cxnLst>
                <a:cxn ang="0">
                  <a:pos x="677" y="0"/>
                </a:cxn>
                <a:cxn ang="0">
                  <a:pos x="676" y="3"/>
                </a:cxn>
                <a:cxn ang="0">
                  <a:pos x="674" y="12"/>
                </a:cxn>
                <a:cxn ang="0">
                  <a:pos x="669" y="29"/>
                </a:cxn>
                <a:cxn ang="0">
                  <a:pos x="661" y="51"/>
                </a:cxn>
                <a:cxn ang="0">
                  <a:pos x="647" y="81"/>
                </a:cxn>
                <a:cxn ang="0">
                  <a:pos x="630" y="117"/>
                </a:cxn>
                <a:cxn ang="0">
                  <a:pos x="619" y="140"/>
                </a:cxn>
                <a:cxn ang="0">
                  <a:pos x="607" y="163"/>
                </a:cxn>
                <a:cxn ang="0">
                  <a:pos x="593" y="188"/>
                </a:cxn>
                <a:cxn ang="0">
                  <a:pos x="577" y="215"/>
                </a:cxn>
                <a:cxn ang="0">
                  <a:pos x="560" y="245"/>
                </a:cxn>
                <a:cxn ang="0">
                  <a:pos x="540" y="277"/>
                </a:cxn>
                <a:cxn ang="0">
                  <a:pos x="517" y="311"/>
                </a:cxn>
                <a:cxn ang="0">
                  <a:pos x="494" y="346"/>
                </a:cxn>
                <a:cxn ang="0">
                  <a:pos x="468" y="385"/>
                </a:cxn>
                <a:cxn ang="0">
                  <a:pos x="439" y="425"/>
                </a:cxn>
                <a:cxn ang="0">
                  <a:pos x="409" y="467"/>
                </a:cxn>
                <a:cxn ang="0">
                  <a:pos x="374" y="513"/>
                </a:cxn>
                <a:cxn ang="0">
                  <a:pos x="338" y="560"/>
                </a:cxn>
                <a:cxn ang="0">
                  <a:pos x="299" y="609"/>
                </a:cxn>
                <a:cxn ang="0">
                  <a:pos x="257" y="662"/>
                </a:cxn>
                <a:cxn ang="0">
                  <a:pos x="212" y="716"/>
                </a:cxn>
                <a:cxn ang="0">
                  <a:pos x="165" y="774"/>
                </a:cxn>
                <a:cxn ang="0">
                  <a:pos x="113" y="833"/>
                </a:cxn>
                <a:cxn ang="0">
                  <a:pos x="59" y="896"/>
                </a:cxn>
                <a:cxn ang="0">
                  <a:pos x="0" y="960"/>
                </a:cxn>
                <a:cxn ang="0">
                  <a:pos x="10" y="3106"/>
                </a:cxn>
                <a:cxn ang="0">
                  <a:pos x="17" y="3099"/>
                </a:cxn>
                <a:cxn ang="0">
                  <a:pos x="40" y="3077"/>
                </a:cxn>
                <a:cxn ang="0">
                  <a:pos x="73" y="3043"/>
                </a:cxn>
                <a:cxn ang="0">
                  <a:pos x="116" y="2997"/>
                </a:cxn>
                <a:cxn ang="0">
                  <a:pos x="167" y="2943"/>
                </a:cxn>
                <a:cxn ang="0">
                  <a:pos x="224" y="2880"/>
                </a:cxn>
                <a:cxn ang="0">
                  <a:pos x="285" y="2811"/>
                </a:cxn>
                <a:cxn ang="0">
                  <a:pos x="348" y="2736"/>
                </a:cxn>
                <a:cxn ang="0">
                  <a:pos x="379" y="2698"/>
                </a:cxn>
                <a:cxn ang="0">
                  <a:pos x="412" y="2659"/>
                </a:cxn>
                <a:cxn ang="0">
                  <a:pos x="442" y="2619"/>
                </a:cxn>
                <a:cxn ang="0">
                  <a:pos x="472" y="2579"/>
                </a:cxn>
                <a:cxn ang="0">
                  <a:pos x="501" y="2540"/>
                </a:cxn>
                <a:cxn ang="0">
                  <a:pos x="530" y="2499"/>
                </a:cxn>
                <a:cxn ang="0">
                  <a:pos x="556" y="2460"/>
                </a:cxn>
                <a:cxn ang="0">
                  <a:pos x="581" y="2421"/>
                </a:cxn>
                <a:cxn ang="0">
                  <a:pos x="603" y="2381"/>
                </a:cxn>
                <a:cxn ang="0">
                  <a:pos x="623" y="2344"/>
                </a:cxn>
                <a:cxn ang="0">
                  <a:pos x="641" y="2308"/>
                </a:cxn>
                <a:cxn ang="0">
                  <a:pos x="658" y="2271"/>
                </a:cxn>
                <a:cxn ang="0">
                  <a:pos x="670" y="2238"/>
                </a:cxn>
                <a:cxn ang="0">
                  <a:pos x="679" y="2206"/>
                </a:cxn>
                <a:cxn ang="0">
                  <a:pos x="684" y="2175"/>
                </a:cxn>
                <a:cxn ang="0">
                  <a:pos x="686" y="2146"/>
                </a:cxn>
                <a:cxn ang="0">
                  <a:pos x="677" y="0"/>
                </a:cxn>
              </a:cxnLst>
              <a:rect l="0" t="0" r="r" b="b"/>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39" name="Freeform 251"/>
            <p:cNvSpPr>
              <a:spLocks/>
            </p:cNvSpPr>
            <p:nvPr/>
          </p:nvSpPr>
          <p:spPr bwMode="auto">
            <a:xfrm>
              <a:off x="1038" y="1091"/>
              <a:ext cx="111" cy="124"/>
            </a:xfrm>
            <a:custGeom>
              <a:avLst/>
              <a:gdLst/>
              <a:ahLst/>
              <a:cxnLst>
                <a:cxn ang="0">
                  <a:pos x="3087" y="2349"/>
                </a:cxn>
                <a:cxn ang="0">
                  <a:pos x="3081" y="2322"/>
                </a:cxn>
                <a:cxn ang="0">
                  <a:pos x="3066" y="2289"/>
                </a:cxn>
                <a:cxn ang="0">
                  <a:pos x="3034" y="2249"/>
                </a:cxn>
                <a:cxn ang="0">
                  <a:pos x="2985" y="2210"/>
                </a:cxn>
                <a:cxn ang="0">
                  <a:pos x="2909" y="2175"/>
                </a:cxn>
                <a:cxn ang="0">
                  <a:pos x="2805" y="2148"/>
                </a:cxn>
                <a:cxn ang="0">
                  <a:pos x="2666" y="2134"/>
                </a:cxn>
                <a:cxn ang="0">
                  <a:pos x="2487" y="2138"/>
                </a:cxn>
                <a:cxn ang="0">
                  <a:pos x="2264" y="2165"/>
                </a:cxn>
                <a:cxn ang="0">
                  <a:pos x="2082" y="2197"/>
                </a:cxn>
                <a:cxn ang="0">
                  <a:pos x="1991" y="2202"/>
                </a:cxn>
                <a:cxn ang="0">
                  <a:pos x="1857" y="2217"/>
                </a:cxn>
                <a:cxn ang="0">
                  <a:pos x="1762" y="2234"/>
                </a:cxn>
                <a:cxn ang="0">
                  <a:pos x="1664" y="2260"/>
                </a:cxn>
                <a:cxn ang="0">
                  <a:pos x="1565" y="2296"/>
                </a:cxn>
                <a:cxn ang="0">
                  <a:pos x="1471" y="2342"/>
                </a:cxn>
                <a:cxn ang="0">
                  <a:pos x="1389" y="2400"/>
                </a:cxn>
                <a:cxn ang="0">
                  <a:pos x="1323" y="2473"/>
                </a:cxn>
                <a:cxn ang="0">
                  <a:pos x="1223" y="2562"/>
                </a:cxn>
                <a:cxn ang="0">
                  <a:pos x="926" y="2793"/>
                </a:cxn>
                <a:cxn ang="0">
                  <a:pos x="732" y="2951"/>
                </a:cxn>
                <a:cxn ang="0">
                  <a:pos x="51" y="3343"/>
                </a:cxn>
                <a:cxn ang="0">
                  <a:pos x="18" y="1271"/>
                </a:cxn>
                <a:cxn ang="0">
                  <a:pos x="2" y="1243"/>
                </a:cxn>
                <a:cxn ang="0">
                  <a:pos x="0" y="1228"/>
                </a:cxn>
                <a:cxn ang="0">
                  <a:pos x="3" y="1213"/>
                </a:cxn>
                <a:cxn ang="0">
                  <a:pos x="14" y="1196"/>
                </a:cxn>
                <a:cxn ang="0">
                  <a:pos x="34" y="1180"/>
                </a:cxn>
                <a:cxn ang="0">
                  <a:pos x="65" y="1166"/>
                </a:cxn>
                <a:cxn ang="0">
                  <a:pos x="110" y="1154"/>
                </a:cxn>
                <a:cxn ang="0">
                  <a:pos x="158" y="1143"/>
                </a:cxn>
                <a:cxn ang="0">
                  <a:pos x="269" y="1077"/>
                </a:cxn>
                <a:cxn ang="0">
                  <a:pos x="470" y="957"/>
                </a:cxn>
                <a:cxn ang="0">
                  <a:pos x="713" y="810"/>
                </a:cxn>
                <a:cxn ang="0">
                  <a:pos x="946" y="662"/>
                </a:cxn>
                <a:cxn ang="0">
                  <a:pos x="1071" y="576"/>
                </a:cxn>
                <a:cxn ang="0">
                  <a:pos x="1462" y="178"/>
                </a:cxn>
                <a:cxn ang="0">
                  <a:pos x="1549" y="155"/>
                </a:cxn>
                <a:cxn ang="0">
                  <a:pos x="1778" y="100"/>
                </a:cxn>
                <a:cxn ang="0">
                  <a:pos x="2038" y="51"/>
                </a:cxn>
                <a:cxn ang="0">
                  <a:pos x="2211" y="26"/>
                </a:cxn>
                <a:cxn ang="0">
                  <a:pos x="2389" y="9"/>
                </a:cxn>
                <a:cxn ang="0">
                  <a:pos x="2567" y="0"/>
                </a:cxn>
                <a:cxn ang="0">
                  <a:pos x="2736" y="7"/>
                </a:cxn>
                <a:cxn ang="0">
                  <a:pos x="2891" y="31"/>
                </a:cxn>
              </a:cxnLst>
              <a:rect l="0" t="0" r="r" b="b"/>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0" name="Freeform 252"/>
            <p:cNvSpPr>
              <a:spLocks/>
            </p:cNvSpPr>
            <p:nvPr/>
          </p:nvSpPr>
          <p:spPr bwMode="auto">
            <a:xfrm>
              <a:off x="1086" y="1112"/>
              <a:ext cx="78" cy="103"/>
            </a:xfrm>
            <a:custGeom>
              <a:avLst/>
              <a:gdLst/>
              <a:ahLst/>
              <a:cxnLst>
                <a:cxn ang="0">
                  <a:pos x="9" y="2903"/>
                </a:cxn>
                <a:cxn ang="0">
                  <a:pos x="70" y="2890"/>
                </a:cxn>
                <a:cxn ang="0">
                  <a:pos x="182" y="2862"/>
                </a:cxn>
                <a:cxn ang="0">
                  <a:pos x="332" y="2824"/>
                </a:cxn>
                <a:cxn ang="0">
                  <a:pos x="509" y="2776"/>
                </a:cxn>
                <a:cxn ang="0">
                  <a:pos x="700" y="2718"/>
                </a:cxn>
                <a:cxn ang="0">
                  <a:pos x="847" y="2670"/>
                </a:cxn>
                <a:cxn ang="0">
                  <a:pos x="942" y="2634"/>
                </a:cxn>
                <a:cxn ang="0">
                  <a:pos x="1035" y="2599"/>
                </a:cxn>
                <a:cxn ang="0">
                  <a:pos x="1124" y="2562"/>
                </a:cxn>
                <a:cxn ang="0">
                  <a:pos x="1401" y="2445"/>
                </a:cxn>
                <a:cxn ang="0">
                  <a:pos x="1429" y="2417"/>
                </a:cxn>
                <a:cxn ang="0">
                  <a:pos x="1501" y="2351"/>
                </a:cxn>
                <a:cxn ang="0">
                  <a:pos x="1546" y="2314"/>
                </a:cxn>
                <a:cxn ang="0">
                  <a:pos x="1596" y="2279"/>
                </a:cxn>
                <a:cxn ang="0">
                  <a:pos x="1646" y="2249"/>
                </a:cxn>
                <a:cxn ang="0">
                  <a:pos x="1671" y="2238"/>
                </a:cxn>
                <a:cxn ang="0">
                  <a:pos x="1695" y="2229"/>
                </a:cxn>
                <a:cxn ang="0">
                  <a:pos x="1743" y="2203"/>
                </a:cxn>
                <a:cxn ang="0">
                  <a:pos x="1796" y="2180"/>
                </a:cxn>
                <a:cxn ang="0">
                  <a:pos x="1864" y="2156"/>
                </a:cxn>
                <a:cxn ang="0">
                  <a:pos x="1902" y="2146"/>
                </a:cxn>
                <a:cxn ang="0">
                  <a:pos x="1941" y="2139"/>
                </a:cxn>
                <a:cxn ang="0">
                  <a:pos x="1984" y="2134"/>
                </a:cxn>
                <a:cxn ang="0">
                  <a:pos x="2026" y="2133"/>
                </a:cxn>
                <a:cxn ang="0">
                  <a:pos x="2068" y="2137"/>
                </a:cxn>
                <a:cxn ang="0">
                  <a:pos x="2112" y="2145"/>
                </a:cxn>
                <a:cxn ang="0">
                  <a:pos x="2153" y="2159"/>
                </a:cxn>
                <a:cxn ang="0">
                  <a:pos x="2194" y="2180"/>
                </a:cxn>
                <a:cxn ang="0">
                  <a:pos x="2180" y="20"/>
                </a:cxn>
                <a:cxn ang="0">
                  <a:pos x="2112" y="7"/>
                </a:cxn>
                <a:cxn ang="0">
                  <a:pos x="2040" y="1"/>
                </a:cxn>
                <a:cxn ang="0">
                  <a:pos x="1975" y="1"/>
                </a:cxn>
                <a:cxn ang="0">
                  <a:pos x="1926" y="4"/>
                </a:cxn>
                <a:cxn ang="0">
                  <a:pos x="1876" y="10"/>
                </a:cxn>
                <a:cxn ang="0">
                  <a:pos x="1821" y="22"/>
                </a:cxn>
                <a:cxn ang="0">
                  <a:pos x="1765" y="36"/>
                </a:cxn>
                <a:cxn ang="0">
                  <a:pos x="1707" y="56"/>
                </a:cxn>
                <a:cxn ang="0">
                  <a:pos x="1648" y="81"/>
                </a:cxn>
                <a:cxn ang="0">
                  <a:pos x="1589" y="113"/>
                </a:cxn>
                <a:cxn ang="0">
                  <a:pos x="1382" y="298"/>
                </a:cxn>
                <a:cxn ang="0">
                  <a:pos x="1339" y="317"/>
                </a:cxn>
                <a:cxn ang="0">
                  <a:pos x="1223" y="365"/>
                </a:cxn>
                <a:cxn ang="0">
                  <a:pos x="1050" y="435"/>
                </a:cxn>
                <a:cxn ang="0">
                  <a:pos x="842" y="514"/>
                </a:cxn>
                <a:cxn ang="0">
                  <a:pos x="729" y="554"/>
                </a:cxn>
                <a:cxn ang="0">
                  <a:pos x="614" y="593"/>
                </a:cxn>
                <a:cxn ang="0">
                  <a:pos x="499" y="630"/>
                </a:cxn>
                <a:cxn ang="0">
                  <a:pos x="386" y="662"/>
                </a:cxn>
                <a:cxn ang="0">
                  <a:pos x="277" y="689"/>
                </a:cxn>
                <a:cxn ang="0">
                  <a:pos x="175" y="711"/>
                </a:cxn>
                <a:cxn ang="0">
                  <a:pos x="82" y="724"/>
                </a:cxn>
                <a:cxn ang="0">
                  <a:pos x="0" y="730"/>
                </a:cxn>
              </a:cxnLst>
              <a:rect l="0" t="0" r="r" b="b"/>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1" name="Freeform 253"/>
            <p:cNvSpPr>
              <a:spLocks/>
            </p:cNvSpPr>
            <p:nvPr/>
          </p:nvSpPr>
          <p:spPr bwMode="auto">
            <a:xfrm>
              <a:off x="863" y="1200"/>
              <a:ext cx="53" cy="84"/>
            </a:xfrm>
            <a:custGeom>
              <a:avLst/>
              <a:gdLst/>
              <a:ahLst/>
              <a:cxnLst>
                <a:cxn ang="0">
                  <a:pos x="1459" y="0"/>
                </a:cxn>
                <a:cxn ang="0">
                  <a:pos x="1459" y="2155"/>
                </a:cxn>
                <a:cxn ang="0">
                  <a:pos x="1452" y="2156"/>
                </a:cxn>
                <a:cxn ang="0">
                  <a:pos x="1434" y="2158"/>
                </a:cxn>
                <a:cxn ang="0">
                  <a:pos x="1405" y="2160"/>
                </a:cxn>
                <a:cxn ang="0">
                  <a:pos x="1367" y="2163"/>
                </a:cxn>
                <a:cxn ang="0">
                  <a:pos x="1319" y="2168"/>
                </a:cxn>
                <a:cxn ang="0">
                  <a:pos x="1267" y="2172"/>
                </a:cxn>
                <a:cxn ang="0">
                  <a:pos x="1209" y="2178"/>
                </a:cxn>
                <a:cxn ang="0">
                  <a:pos x="1148" y="2183"/>
                </a:cxn>
                <a:cxn ang="0">
                  <a:pos x="1085" y="2189"/>
                </a:cxn>
                <a:cxn ang="0">
                  <a:pos x="1021" y="2196"/>
                </a:cxn>
                <a:cxn ang="0">
                  <a:pos x="958" y="2202"/>
                </a:cxn>
                <a:cxn ang="0">
                  <a:pos x="897" y="2209"/>
                </a:cxn>
                <a:cxn ang="0">
                  <a:pos x="840" y="2215"/>
                </a:cxn>
                <a:cxn ang="0">
                  <a:pos x="788" y="2221"/>
                </a:cxn>
                <a:cxn ang="0">
                  <a:pos x="743" y="2228"/>
                </a:cxn>
                <a:cxn ang="0">
                  <a:pos x="705" y="2234"/>
                </a:cxn>
                <a:cxn ang="0">
                  <a:pos x="0" y="2341"/>
                </a:cxn>
                <a:cxn ang="0">
                  <a:pos x="0" y="195"/>
                </a:cxn>
                <a:cxn ang="0">
                  <a:pos x="5" y="194"/>
                </a:cxn>
                <a:cxn ang="0">
                  <a:pos x="18" y="191"/>
                </a:cxn>
                <a:cxn ang="0">
                  <a:pos x="40" y="186"/>
                </a:cxn>
                <a:cxn ang="0">
                  <a:pos x="69" y="179"/>
                </a:cxn>
                <a:cxn ang="0">
                  <a:pos x="105" y="172"/>
                </a:cxn>
                <a:cxn ang="0">
                  <a:pos x="147" y="163"/>
                </a:cxn>
                <a:cxn ang="0">
                  <a:pos x="194" y="154"/>
                </a:cxn>
                <a:cxn ang="0">
                  <a:pos x="246" y="144"/>
                </a:cxn>
                <a:cxn ang="0">
                  <a:pos x="301" y="134"/>
                </a:cxn>
                <a:cxn ang="0">
                  <a:pos x="360" y="124"/>
                </a:cxn>
                <a:cxn ang="0">
                  <a:pos x="420" y="114"/>
                </a:cxn>
                <a:cxn ang="0">
                  <a:pos x="484" y="105"/>
                </a:cxn>
                <a:cxn ang="0">
                  <a:pos x="546" y="96"/>
                </a:cxn>
                <a:cxn ang="0">
                  <a:pos x="610" y="89"/>
                </a:cxn>
                <a:cxn ang="0">
                  <a:pos x="673" y="83"/>
                </a:cxn>
                <a:cxn ang="0">
                  <a:pos x="735" y="77"/>
                </a:cxn>
                <a:cxn ang="0">
                  <a:pos x="1459" y="0"/>
                </a:cxn>
              </a:cxnLst>
              <a:rect l="0" t="0" r="r" b="b"/>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2" name="Freeform 254"/>
            <p:cNvSpPr>
              <a:spLocks/>
            </p:cNvSpPr>
            <p:nvPr/>
          </p:nvSpPr>
          <p:spPr bwMode="auto">
            <a:xfrm>
              <a:off x="1250" y="1142"/>
              <a:ext cx="19" cy="80"/>
            </a:xfrm>
            <a:custGeom>
              <a:avLst/>
              <a:gdLst/>
              <a:ahLst/>
              <a:cxnLst>
                <a:cxn ang="0">
                  <a:pos x="480" y="3"/>
                </a:cxn>
                <a:cxn ang="0">
                  <a:pos x="470" y="2"/>
                </a:cxn>
                <a:cxn ang="0">
                  <a:pos x="443" y="0"/>
                </a:cxn>
                <a:cxn ang="0">
                  <a:pos x="424" y="0"/>
                </a:cxn>
                <a:cxn ang="0">
                  <a:pos x="401" y="0"/>
                </a:cxn>
                <a:cxn ang="0">
                  <a:pos x="374" y="2"/>
                </a:cxn>
                <a:cxn ang="0">
                  <a:pos x="343" y="6"/>
                </a:cxn>
                <a:cxn ang="0">
                  <a:pos x="309" y="11"/>
                </a:cxn>
                <a:cxn ang="0">
                  <a:pos x="273" y="19"/>
                </a:cxn>
                <a:cxn ang="0">
                  <a:pos x="253" y="24"/>
                </a:cxn>
                <a:cxn ang="0">
                  <a:pos x="232" y="30"/>
                </a:cxn>
                <a:cxn ang="0">
                  <a:pos x="212" y="37"/>
                </a:cxn>
                <a:cxn ang="0">
                  <a:pos x="191" y="44"/>
                </a:cxn>
                <a:cxn ang="0">
                  <a:pos x="169" y="53"/>
                </a:cxn>
                <a:cxn ang="0">
                  <a:pos x="146" y="62"/>
                </a:cxn>
                <a:cxn ang="0">
                  <a:pos x="123" y="73"/>
                </a:cxn>
                <a:cxn ang="0">
                  <a:pos x="99" y="84"/>
                </a:cxn>
                <a:cxn ang="0">
                  <a:pos x="75" y="97"/>
                </a:cxn>
                <a:cxn ang="0">
                  <a:pos x="51" y="110"/>
                </a:cxn>
                <a:cxn ang="0">
                  <a:pos x="26" y="125"/>
                </a:cxn>
                <a:cxn ang="0">
                  <a:pos x="0" y="140"/>
                </a:cxn>
                <a:cxn ang="0">
                  <a:pos x="0" y="2286"/>
                </a:cxn>
                <a:cxn ang="0">
                  <a:pos x="16" y="2278"/>
                </a:cxn>
                <a:cxn ang="0">
                  <a:pos x="58" y="2257"/>
                </a:cxn>
                <a:cxn ang="0">
                  <a:pos x="87" y="2243"/>
                </a:cxn>
                <a:cxn ang="0">
                  <a:pos x="121" y="2228"/>
                </a:cxn>
                <a:cxn ang="0">
                  <a:pos x="157" y="2210"/>
                </a:cxn>
                <a:cxn ang="0">
                  <a:pos x="196" y="2194"/>
                </a:cxn>
                <a:cxn ang="0">
                  <a:pos x="235" y="2179"/>
                </a:cxn>
                <a:cxn ang="0">
                  <a:pos x="277" y="2165"/>
                </a:cxn>
                <a:cxn ang="0">
                  <a:pos x="297" y="2158"/>
                </a:cxn>
                <a:cxn ang="0">
                  <a:pos x="316" y="2152"/>
                </a:cxn>
                <a:cxn ang="0">
                  <a:pos x="336" y="2147"/>
                </a:cxn>
                <a:cxn ang="0">
                  <a:pos x="355" y="2142"/>
                </a:cxn>
                <a:cxn ang="0">
                  <a:pos x="374" y="2138"/>
                </a:cxn>
                <a:cxn ang="0">
                  <a:pos x="392" y="2135"/>
                </a:cxn>
                <a:cxn ang="0">
                  <a:pos x="409" y="2133"/>
                </a:cxn>
                <a:cxn ang="0">
                  <a:pos x="426" y="2132"/>
                </a:cxn>
                <a:cxn ang="0">
                  <a:pos x="441" y="2132"/>
                </a:cxn>
                <a:cxn ang="0">
                  <a:pos x="455" y="2133"/>
                </a:cxn>
                <a:cxn ang="0">
                  <a:pos x="468" y="2136"/>
                </a:cxn>
                <a:cxn ang="0">
                  <a:pos x="480" y="2140"/>
                </a:cxn>
                <a:cxn ang="0">
                  <a:pos x="480" y="3"/>
                </a:cxn>
              </a:cxnLst>
              <a:rect l="0" t="0" r="r" b="b"/>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3" name="Freeform 255"/>
            <p:cNvSpPr>
              <a:spLocks/>
            </p:cNvSpPr>
            <p:nvPr/>
          </p:nvSpPr>
          <p:spPr bwMode="auto">
            <a:xfrm>
              <a:off x="958" y="1136"/>
              <a:ext cx="27" cy="87"/>
            </a:xfrm>
            <a:custGeom>
              <a:avLst/>
              <a:gdLst/>
              <a:ahLst/>
              <a:cxnLst>
                <a:cxn ang="0">
                  <a:pos x="734" y="0"/>
                </a:cxn>
                <a:cxn ang="0">
                  <a:pos x="0" y="332"/>
                </a:cxn>
                <a:cxn ang="0">
                  <a:pos x="0" y="2478"/>
                </a:cxn>
                <a:cxn ang="0">
                  <a:pos x="734" y="2146"/>
                </a:cxn>
                <a:cxn ang="0">
                  <a:pos x="734" y="0"/>
                </a:cxn>
              </a:cxnLst>
              <a:rect l="0" t="0" r="r" b="b"/>
              <a:pathLst>
                <a:path w="734" h="2478">
                  <a:moveTo>
                    <a:pt x="734" y="0"/>
                  </a:moveTo>
                  <a:lnTo>
                    <a:pt x="0" y="332"/>
                  </a:lnTo>
                  <a:lnTo>
                    <a:pt x="0" y="2478"/>
                  </a:lnTo>
                  <a:lnTo>
                    <a:pt x="734" y="2146"/>
                  </a:lnTo>
                  <a:lnTo>
                    <a:pt x="734"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4" name="Freeform 256"/>
            <p:cNvSpPr>
              <a:spLocks/>
            </p:cNvSpPr>
            <p:nvPr/>
          </p:nvSpPr>
          <p:spPr bwMode="auto">
            <a:xfrm>
              <a:off x="926" y="1134"/>
              <a:ext cx="15" cy="78"/>
            </a:xfrm>
            <a:custGeom>
              <a:avLst/>
              <a:gdLst/>
              <a:ahLst/>
              <a:cxnLst>
                <a:cxn ang="0">
                  <a:pos x="382" y="70"/>
                </a:cxn>
                <a:cxn ang="0">
                  <a:pos x="382" y="2166"/>
                </a:cxn>
                <a:cxn ang="0">
                  <a:pos x="374" y="2162"/>
                </a:cxn>
                <a:cxn ang="0">
                  <a:pos x="351" y="2152"/>
                </a:cxn>
                <a:cxn ang="0">
                  <a:pos x="334" y="2145"/>
                </a:cxn>
                <a:cxn ang="0">
                  <a:pos x="315" y="2139"/>
                </a:cxn>
                <a:cxn ang="0">
                  <a:pos x="293" y="2133"/>
                </a:cxn>
                <a:cxn ang="0">
                  <a:pos x="268" y="2129"/>
                </a:cxn>
                <a:cxn ang="0">
                  <a:pos x="255" y="2127"/>
                </a:cxn>
                <a:cxn ang="0">
                  <a:pos x="241" y="2125"/>
                </a:cxn>
                <a:cxn ang="0">
                  <a:pos x="226" y="2125"/>
                </a:cxn>
                <a:cxn ang="0">
                  <a:pos x="211" y="2124"/>
                </a:cxn>
                <a:cxn ang="0">
                  <a:pos x="195" y="2124"/>
                </a:cxn>
                <a:cxn ang="0">
                  <a:pos x="179" y="2125"/>
                </a:cxn>
                <a:cxn ang="0">
                  <a:pos x="163" y="2127"/>
                </a:cxn>
                <a:cxn ang="0">
                  <a:pos x="146" y="2129"/>
                </a:cxn>
                <a:cxn ang="0">
                  <a:pos x="129" y="2133"/>
                </a:cxn>
                <a:cxn ang="0">
                  <a:pos x="112" y="2137"/>
                </a:cxn>
                <a:cxn ang="0">
                  <a:pos x="93" y="2142"/>
                </a:cxn>
                <a:cxn ang="0">
                  <a:pos x="75" y="2149"/>
                </a:cxn>
                <a:cxn ang="0">
                  <a:pos x="57" y="2156"/>
                </a:cxn>
                <a:cxn ang="0">
                  <a:pos x="38" y="2165"/>
                </a:cxn>
                <a:cxn ang="0">
                  <a:pos x="19" y="2175"/>
                </a:cxn>
                <a:cxn ang="0">
                  <a:pos x="0" y="2186"/>
                </a:cxn>
                <a:cxn ang="0">
                  <a:pos x="0" y="70"/>
                </a:cxn>
                <a:cxn ang="0">
                  <a:pos x="8" y="63"/>
                </a:cxn>
                <a:cxn ang="0">
                  <a:pos x="31" y="48"/>
                </a:cxn>
                <a:cxn ang="0">
                  <a:pos x="47" y="37"/>
                </a:cxn>
                <a:cxn ang="0">
                  <a:pos x="66" y="28"/>
                </a:cxn>
                <a:cxn ang="0">
                  <a:pos x="88" y="19"/>
                </a:cxn>
                <a:cxn ang="0">
                  <a:pos x="114" y="10"/>
                </a:cxn>
                <a:cxn ang="0">
                  <a:pos x="127" y="7"/>
                </a:cxn>
                <a:cxn ang="0">
                  <a:pos x="141" y="4"/>
                </a:cxn>
                <a:cxn ang="0">
                  <a:pos x="156" y="2"/>
                </a:cxn>
                <a:cxn ang="0">
                  <a:pos x="170" y="0"/>
                </a:cxn>
                <a:cxn ang="0">
                  <a:pos x="186" y="0"/>
                </a:cxn>
                <a:cxn ang="0">
                  <a:pos x="202" y="0"/>
                </a:cxn>
                <a:cxn ang="0">
                  <a:pos x="218" y="1"/>
                </a:cxn>
                <a:cxn ang="0">
                  <a:pos x="236" y="3"/>
                </a:cxn>
                <a:cxn ang="0">
                  <a:pos x="253" y="7"/>
                </a:cxn>
                <a:cxn ang="0">
                  <a:pos x="270" y="11"/>
                </a:cxn>
                <a:cxn ang="0">
                  <a:pos x="288" y="17"/>
                </a:cxn>
                <a:cxn ang="0">
                  <a:pos x="306" y="24"/>
                </a:cxn>
                <a:cxn ang="0">
                  <a:pos x="325" y="33"/>
                </a:cxn>
                <a:cxn ang="0">
                  <a:pos x="343" y="43"/>
                </a:cxn>
                <a:cxn ang="0">
                  <a:pos x="363" y="56"/>
                </a:cxn>
                <a:cxn ang="0">
                  <a:pos x="382" y="70"/>
                </a:cxn>
              </a:cxnLst>
              <a:rect l="0" t="0" r="r" b="b"/>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5" name="Freeform 257"/>
            <p:cNvSpPr>
              <a:spLocks/>
            </p:cNvSpPr>
            <p:nvPr/>
          </p:nvSpPr>
          <p:spPr bwMode="auto">
            <a:xfrm>
              <a:off x="882" y="1103"/>
              <a:ext cx="29" cy="87"/>
            </a:xfrm>
            <a:custGeom>
              <a:avLst/>
              <a:gdLst/>
              <a:ahLst/>
              <a:cxnLst>
                <a:cxn ang="0">
                  <a:pos x="822" y="314"/>
                </a:cxn>
                <a:cxn ang="0">
                  <a:pos x="822" y="2450"/>
                </a:cxn>
                <a:cxn ang="0">
                  <a:pos x="812" y="2450"/>
                </a:cxn>
                <a:cxn ang="0">
                  <a:pos x="787" y="2452"/>
                </a:cxn>
                <a:cxn ang="0">
                  <a:pos x="747" y="2456"/>
                </a:cxn>
                <a:cxn ang="0">
                  <a:pos x="694" y="2457"/>
                </a:cxn>
                <a:cxn ang="0">
                  <a:pos x="633" y="2458"/>
                </a:cxn>
                <a:cxn ang="0">
                  <a:pos x="564" y="2457"/>
                </a:cxn>
                <a:cxn ang="0">
                  <a:pos x="528" y="2454"/>
                </a:cxn>
                <a:cxn ang="0">
                  <a:pos x="491" y="2452"/>
                </a:cxn>
                <a:cxn ang="0">
                  <a:pos x="453" y="2449"/>
                </a:cxn>
                <a:cxn ang="0">
                  <a:pos x="415" y="2445"/>
                </a:cxn>
                <a:cxn ang="0">
                  <a:pos x="377" y="2440"/>
                </a:cxn>
                <a:cxn ang="0">
                  <a:pos x="339" y="2434"/>
                </a:cxn>
                <a:cxn ang="0">
                  <a:pos x="302" y="2426"/>
                </a:cxn>
                <a:cxn ang="0">
                  <a:pos x="266" y="2417"/>
                </a:cxn>
                <a:cxn ang="0">
                  <a:pos x="231" y="2407"/>
                </a:cxn>
                <a:cxn ang="0">
                  <a:pos x="197" y="2396"/>
                </a:cxn>
                <a:cxn ang="0">
                  <a:pos x="165" y="2383"/>
                </a:cxn>
                <a:cxn ang="0">
                  <a:pos x="136" y="2368"/>
                </a:cxn>
                <a:cxn ang="0">
                  <a:pos x="109" y="2351"/>
                </a:cxn>
                <a:cxn ang="0">
                  <a:pos x="83" y="2332"/>
                </a:cxn>
                <a:cxn ang="0">
                  <a:pos x="62" y="2311"/>
                </a:cxn>
                <a:cxn ang="0">
                  <a:pos x="44" y="2289"/>
                </a:cxn>
                <a:cxn ang="0">
                  <a:pos x="29" y="2264"/>
                </a:cxn>
                <a:cxn ang="0">
                  <a:pos x="18" y="2237"/>
                </a:cxn>
                <a:cxn ang="0">
                  <a:pos x="11" y="2207"/>
                </a:cxn>
                <a:cxn ang="0">
                  <a:pos x="9" y="2176"/>
                </a:cxn>
                <a:cxn ang="0">
                  <a:pos x="9" y="0"/>
                </a:cxn>
                <a:cxn ang="0">
                  <a:pos x="7" y="4"/>
                </a:cxn>
                <a:cxn ang="0">
                  <a:pos x="4" y="16"/>
                </a:cxn>
                <a:cxn ang="0">
                  <a:pos x="2" y="24"/>
                </a:cxn>
                <a:cxn ang="0">
                  <a:pos x="1" y="33"/>
                </a:cxn>
                <a:cxn ang="0">
                  <a:pos x="0" y="44"/>
                </a:cxn>
                <a:cxn ang="0">
                  <a:pos x="0" y="56"/>
                </a:cxn>
                <a:cxn ang="0">
                  <a:pos x="0" y="70"/>
                </a:cxn>
                <a:cxn ang="0">
                  <a:pos x="2" y="83"/>
                </a:cxn>
                <a:cxn ang="0">
                  <a:pos x="5" y="98"/>
                </a:cxn>
                <a:cxn ang="0">
                  <a:pos x="10" y="113"/>
                </a:cxn>
                <a:cxn ang="0">
                  <a:pos x="17" y="128"/>
                </a:cxn>
                <a:cxn ang="0">
                  <a:pos x="26" y="144"/>
                </a:cxn>
                <a:cxn ang="0">
                  <a:pos x="38" y="159"/>
                </a:cxn>
                <a:cxn ang="0">
                  <a:pos x="51" y="175"/>
                </a:cxn>
                <a:cxn ang="0">
                  <a:pos x="68" y="192"/>
                </a:cxn>
                <a:cxn ang="0">
                  <a:pos x="88" y="207"/>
                </a:cxn>
                <a:cxn ang="0">
                  <a:pos x="112" y="222"/>
                </a:cxn>
                <a:cxn ang="0">
                  <a:pos x="138" y="236"/>
                </a:cxn>
                <a:cxn ang="0">
                  <a:pos x="169" y="250"/>
                </a:cxn>
                <a:cxn ang="0">
                  <a:pos x="203" y="263"/>
                </a:cxn>
                <a:cxn ang="0">
                  <a:pos x="243" y="275"/>
                </a:cxn>
                <a:cxn ang="0">
                  <a:pos x="286" y="285"/>
                </a:cxn>
                <a:cxn ang="0">
                  <a:pos x="333" y="295"/>
                </a:cxn>
                <a:cxn ang="0">
                  <a:pos x="387" y="304"/>
                </a:cxn>
                <a:cxn ang="0">
                  <a:pos x="444" y="310"/>
                </a:cxn>
                <a:cxn ang="0">
                  <a:pos x="509" y="315"/>
                </a:cxn>
                <a:cxn ang="0">
                  <a:pos x="577" y="318"/>
                </a:cxn>
                <a:cxn ang="0">
                  <a:pos x="653" y="319"/>
                </a:cxn>
                <a:cxn ang="0">
                  <a:pos x="735" y="318"/>
                </a:cxn>
                <a:cxn ang="0">
                  <a:pos x="822" y="314"/>
                </a:cxn>
              </a:cxnLst>
              <a:rect l="0" t="0" r="r" b="b"/>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6" name="Freeform 258"/>
            <p:cNvSpPr>
              <a:spLocks/>
            </p:cNvSpPr>
            <p:nvPr/>
          </p:nvSpPr>
          <p:spPr bwMode="auto">
            <a:xfrm>
              <a:off x="817" y="1017"/>
              <a:ext cx="17" cy="93"/>
            </a:xfrm>
            <a:custGeom>
              <a:avLst/>
              <a:gdLst/>
              <a:ahLst/>
              <a:cxnLst>
                <a:cxn ang="0">
                  <a:pos x="446" y="441"/>
                </a:cxn>
                <a:cxn ang="0">
                  <a:pos x="425" y="432"/>
                </a:cxn>
                <a:cxn ang="0">
                  <a:pos x="369" y="408"/>
                </a:cxn>
                <a:cxn ang="0">
                  <a:pos x="332" y="389"/>
                </a:cxn>
                <a:cxn ang="0">
                  <a:pos x="292" y="368"/>
                </a:cxn>
                <a:cxn ang="0">
                  <a:pos x="270" y="356"/>
                </a:cxn>
                <a:cxn ang="0">
                  <a:pos x="248" y="344"/>
                </a:cxn>
                <a:cxn ang="0">
                  <a:pos x="226" y="330"/>
                </a:cxn>
                <a:cxn ang="0">
                  <a:pos x="204" y="316"/>
                </a:cxn>
                <a:cxn ang="0">
                  <a:pos x="182" y="301"/>
                </a:cxn>
                <a:cxn ang="0">
                  <a:pos x="161" y="285"/>
                </a:cxn>
                <a:cxn ang="0">
                  <a:pos x="140" y="268"/>
                </a:cxn>
                <a:cxn ang="0">
                  <a:pos x="119" y="251"/>
                </a:cxn>
                <a:cxn ang="0">
                  <a:pos x="100" y="233"/>
                </a:cxn>
                <a:cxn ang="0">
                  <a:pos x="82" y="215"/>
                </a:cxn>
                <a:cxn ang="0">
                  <a:pos x="65" y="196"/>
                </a:cxn>
                <a:cxn ang="0">
                  <a:pos x="50" y="176"/>
                </a:cxn>
                <a:cxn ang="0">
                  <a:pos x="36" y="155"/>
                </a:cxn>
                <a:cxn ang="0">
                  <a:pos x="25" y="135"/>
                </a:cxn>
                <a:cxn ang="0">
                  <a:pos x="15" y="114"/>
                </a:cxn>
                <a:cxn ang="0">
                  <a:pos x="7" y="92"/>
                </a:cxn>
                <a:cxn ang="0">
                  <a:pos x="2" y="70"/>
                </a:cxn>
                <a:cxn ang="0">
                  <a:pos x="0" y="47"/>
                </a:cxn>
                <a:cxn ang="0">
                  <a:pos x="1" y="23"/>
                </a:cxn>
                <a:cxn ang="0">
                  <a:pos x="5" y="0"/>
                </a:cxn>
                <a:cxn ang="0">
                  <a:pos x="5" y="2165"/>
                </a:cxn>
                <a:cxn ang="0">
                  <a:pos x="9" y="2180"/>
                </a:cxn>
                <a:cxn ang="0">
                  <a:pos x="23" y="2219"/>
                </a:cxn>
                <a:cxn ang="0">
                  <a:pos x="33" y="2246"/>
                </a:cxn>
                <a:cxn ang="0">
                  <a:pos x="48" y="2275"/>
                </a:cxn>
                <a:cxn ang="0">
                  <a:pos x="56" y="2291"/>
                </a:cxn>
                <a:cxn ang="0">
                  <a:pos x="65" y="2308"/>
                </a:cxn>
                <a:cxn ang="0">
                  <a:pos x="76" y="2326"/>
                </a:cxn>
                <a:cxn ang="0">
                  <a:pos x="87" y="2343"/>
                </a:cxn>
                <a:cxn ang="0">
                  <a:pos x="100" y="2361"/>
                </a:cxn>
                <a:cxn ang="0">
                  <a:pos x="114" y="2379"/>
                </a:cxn>
                <a:cxn ang="0">
                  <a:pos x="129" y="2397"/>
                </a:cxn>
                <a:cxn ang="0">
                  <a:pos x="146" y="2414"/>
                </a:cxn>
                <a:cxn ang="0">
                  <a:pos x="164" y="2432"/>
                </a:cxn>
                <a:cxn ang="0">
                  <a:pos x="182" y="2450"/>
                </a:cxn>
                <a:cxn ang="0">
                  <a:pos x="203" y="2467"/>
                </a:cxn>
                <a:cxn ang="0">
                  <a:pos x="224" y="2484"/>
                </a:cxn>
                <a:cxn ang="0">
                  <a:pos x="247" y="2500"/>
                </a:cxn>
                <a:cxn ang="0">
                  <a:pos x="273" y="2515"/>
                </a:cxn>
                <a:cxn ang="0">
                  <a:pos x="299" y="2530"/>
                </a:cxn>
                <a:cxn ang="0">
                  <a:pos x="327" y="2543"/>
                </a:cxn>
                <a:cxn ang="0">
                  <a:pos x="356" y="2557"/>
                </a:cxn>
                <a:cxn ang="0">
                  <a:pos x="388" y="2568"/>
                </a:cxn>
                <a:cxn ang="0">
                  <a:pos x="421" y="2578"/>
                </a:cxn>
                <a:cxn ang="0">
                  <a:pos x="456" y="2587"/>
                </a:cxn>
                <a:cxn ang="0">
                  <a:pos x="446" y="441"/>
                </a:cxn>
              </a:cxnLst>
              <a:rect l="0" t="0" r="r" b="b"/>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7" name="Freeform 259"/>
            <p:cNvSpPr>
              <a:spLocks/>
            </p:cNvSpPr>
            <p:nvPr/>
          </p:nvSpPr>
          <p:spPr bwMode="auto">
            <a:xfrm>
              <a:off x="888" y="976"/>
              <a:ext cx="76" cy="103"/>
            </a:xfrm>
            <a:custGeom>
              <a:avLst/>
              <a:gdLst/>
              <a:ahLst/>
              <a:cxnLst>
                <a:cxn ang="0">
                  <a:pos x="2116" y="636"/>
                </a:cxn>
                <a:cxn ang="0">
                  <a:pos x="2098" y="640"/>
                </a:cxn>
                <a:cxn ang="0">
                  <a:pos x="2047" y="649"/>
                </a:cxn>
                <a:cxn ang="0">
                  <a:pos x="2011" y="654"/>
                </a:cxn>
                <a:cxn ang="0">
                  <a:pos x="1969" y="660"/>
                </a:cxn>
                <a:cxn ang="0">
                  <a:pos x="1919" y="667"/>
                </a:cxn>
                <a:cxn ang="0">
                  <a:pos x="1864" y="673"/>
                </a:cxn>
                <a:cxn ang="0">
                  <a:pos x="1804" y="679"/>
                </a:cxn>
                <a:cxn ang="0">
                  <a:pos x="1738" y="684"/>
                </a:cxn>
                <a:cxn ang="0">
                  <a:pos x="1667" y="688"/>
                </a:cxn>
                <a:cxn ang="0">
                  <a:pos x="1594" y="690"/>
                </a:cxn>
                <a:cxn ang="0">
                  <a:pos x="1516" y="691"/>
                </a:cxn>
                <a:cxn ang="0">
                  <a:pos x="1436" y="690"/>
                </a:cxn>
                <a:cxn ang="0">
                  <a:pos x="1353" y="687"/>
                </a:cxn>
                <a:cxn ang="0">
                  <a:pos x="1267" y="681"/>
                </a:cxn>
                <a:cxn ang="0">
                  <a:pos x="1181" y="673"/>
                </a:cxn>
                <a:cxn ang="0">
                  <a:pos x="1093" y="661"/>
                </a:cxn>
                <a:cxn ang="0">
                  <a:pos x="1004" y="646"/>
                </a:cxn>
                <a:cxn ang="0">
                  <a:pos x="914" y="627"/>
                </a:cxn>
                <a:cxn ang="0">
                  <a:pos x="826" y="604"/>
                </a:cxn>
                <a:cxn ang="0">
                  <a:pos x="738" y="576"/>
                </a:cxn>
                <a:cxn ang="0">
                  <a:pos x="651" y="545"/>
                </a:cxn>
                <a:cxn ang="0">
                  <a:pos x="567" y="508"/>
                </a:cxn>
                <a:cxn ang="0">
                  <a:pos x="483" y="465"/>
                </a:cxn>
                <a:cxn ang="0">
                  <a:pos x="402" y="418"/>
                </a:cxn>
                <a:cxn ang="0">
                  <a:pos x="325" y="365"/>
                </a:cxn>
                <a:cxn ang="0">
                  <a:pos x="251" y="305"/>
                </a:cxn>
                <a:cxn ang="0">
                  <a:pos x="182" y="239"/>
                </a:cxn>
                <a:cxn ang="0">
                  <a:pos x="116" y="166"/>
                </a:cxn>
                <a:cxn ang="0">
                  <a:pos x="56" y="86"/>
                </a:cxn>
                <a:cxn ang="0">
                  <a:pos x="0" y="0"/>
                </a:cxn>
                <a:cxn ang="0">
                  <a:pos x="0" y="2165"/>
                </a:cxn>
                <a:cxn ang="0">
                  <a:pos x="7" y="2176"/>
                </a:cxn>
                <a:cxn ang="0">
                  <a:pos x="30" y="2205"/>
                </a:cxn>
                <a:cxn ang="0">
                  <a:pos x="48" y="2226"/>
                </a:cxn>
                <a:cxn ang="0">
                  <a:pos x="69" y="2250"/>
                </a:cxn>
                <a:cxn ang="0">
                  <a:pos x="94" y="2278"/>
                </a:cxn>
                <a:cxn ang="0">
                  <a:pos x="122" y="2308"/>
                </a:cxn>
                <a:cxn ang="0">
                  <a:pos x="155" y="2341"/>
                </a:cxn>
                <a:cxn ang="0">
                  <a:pos x="193" y="2375"/>
                </a:cxn>
                <a:cxn ang="0">
                  <a:pos x="234" y="2411"/>
                </a:cxn>
                <a:cxn ang="0">
                  <a:pos x="279" y="2448"/>
                </a:cxn>
                <a:cxn ang="0">
                  <a:pos x="329" y="2485"/>
                </a:cxn>
                <a:cxn ang="0">
                  <a:pos x="383" y="2524"/>
                </a:cxn>
                <a:cxn ang="0">
                  <a:pos x="441" y="2561"/>
                </a:cxn>
                <a:cxn ang="0">
                  <a:pos x="503" y="2598"/>
                </a:cxn>
                <a:cxn ang="0">
                  <a:pos x="570" y="2635"/>
                </a:cxn>
                <a:cxn ang="0">
                  <a:pos x="641" y="2670"/>
                </a:cxn>
                <a:cxn ang="0">
                  <a:pos x="717" y="2702"/>
                </a:cxn>
                <a:cxn ang="0">
                  <a:pos x="797" y="2733"/>
                </a:cxn>
                <a:cxn ang="0">
                  <a:pos x="881" y="2762"/>
                </a:cxn>
                <a:cxn ang="0">
                  <a:pos x="970" y="2787"/>
                </a:cxn>
                <a:cxn ang="0">
                  <a:pos x="1064" y="2808"/>
                </a:cxn>
                <a:cxn ang="0">
                  <a:pos x="1161" y="2826"/>
                </a:cxn>
                <a:cxn ang="0">
                  <a:pos x="1264" y="2840"/>
                </a:cxn>
                <a:cxn ang="0">
                  <a:pos x="1371" y="2849"/>
                </a:cxn>
                <a:cxn ang="0">
                  <a:pos x="1483" y="2853"/>
                </a:cxn>
                <a:cxn ang="0">
                  <a:pos x="1600" y="2851"/>
                </a:cxn>
                <a:cxn ang="0">
                  <a:pos x="1722" y="2844"/>
                </a:cxn>
                <a:cxn ang="0">
                  <a:pos x="1849" y="2830"/>
                </a:cxn>
                <a:cxn ang="0">
                  <a:pos x="1980" y="2810"/>
                </a:cxn>
                <a:cxn ang="0">
                  <a:pos x="2116" y="2782"/>
                </a:cxn>
                <a:cxn ang="0">
                  <a:pos x="2116" y="636"/>
                </a:cxn>
              </a:cxnLst>
              <a:rect l="0" t="0" r="r" b="b"/>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8" name="Freeform 260"/>
            <p:cNvSpPr>
              <a:spLocks/>
            </p:cNvSpPr>
            <p:nvPr/>
          </p:nvSpPr>
          <p:spPr bwMode="auto">
            <a:xfrm>
              <a:off x="1359" y="1256"/>
              <a:ext cx="8" cy="87"/>
            </a:xfrm>
            <a:custGeom>
              <a:avLst/>
              <a:gdLst/>
              <a:ahLst/>
              <a:cxnLst>
                <a:cxn ang="0">
                  <a:pos x="215" y="343"/>
                </a:cxn>
                <a:cxn ang="0">
                  <a:pos x="215" y="2440"/>
                </a:cxn>
                <a:cxn ang="0">
                  <a:pos x="202" y="2428"/>
                </a:cxn>
                <a:cxn ang="0">
                  <a:pos x="171" y="2396"/>
                </a:cxn>
                <a:cxn ang="0">
                  <a:pos x="150" y="2374"/>
                </a:cxn>
                <a:cxn ang="0">
                  <a:pos x="128" y="2349"/>
                </a:cxn>
                <a:cxn ang="0">
                  <a:pos x="104" y="2320"/>
                </a:cxn>
                <a:cxn ang="0">
                  <a:pos x="80" y="2291"/>
                </a:cxn>
                <a:cxn ang="0">
                  <a:pos x="69" y="2276"/>
                </a:cxn>
                <a:cxn ang="0">
                  <a:pos x="58" y="2260"/>
                </a:cxn>
                <a:cxn ang="0">
                  <a:pos x="48" y="2245"/>
                </a:cxn>
                <a:cxn ang="0">
                  <a:pos x="38" y="2229"/>
                </a:cxn>
                <a:cxn ang="0">
                  <a:pos x="29" y="2213"/>
                </a:cxn>
                <a:cxn ang="0">
                  <a:pos x="21" y="2198"/>
                </a:cxn>
                <a:cxn ang="0">
                  <a:pos x="15" y="2182"/>
                </a:cxn>
                <a:cxn ang="0">
                  <a:pos x="9" y="2168"/>
                </a:cxn>
                <a:cxn ang="0">
                  <a:pos x="4" y="2153"/>
                </a:cxn>
                <a:cxn ang="0">
                  <a:pos x="1" y="2139"/>
                </a:cxn>
                <a:cxn ang="0">
                  <a:pos x="0" y="2126"/>
                </a:cxn>
                <a:cxn ang="0">
                  <a:pos x="0" y="2113"/>
                </a:cxn>
                <a:cxn ang="0">
                  <a:pos x="2" y="2099"/>
                </a:cxn>
                <a:cxn ang="0">
                  <a:pos x="6" y="2088"/>
                </a:cxn>
                <a:cxn ang="0">
                  <a:pos x="11" y="2077"/>
                </a:cxn>
                <a:cxn ang="0">
                  <a:pos x="19" y="2068"/>
                </a:cxn>
                <a:cxn ang="0">
                  <a:pos x="19" y="0"/>
                </a:cxn>
                <a:cxn ang="0">
                  <a:pos x="21" y="7"/>
                </a:cxn>
                <a:cxn ang="0">
                  <a:pos x="28" y="25"/>
                </a:cxn>
                <a:cxn ang="0">
                  <a:pos x="40" y="54"/>
                </a:cxn>
                <a:cxn ang="0">
                  <a:pos x="58" y="95"/>
                </a:cxn>
                <a:cxn ang="0">
                  <a:pos x="70" y="118"/>
                </a:cxn>
                <a:cxn ang="0">
                  <a:pos x="84" y="144"/>
                </a:cxn>
                <a:cxn ang="0">
                  <a:pos x="101" y="172"/>
                </a:cxn>
                <a:cxn ang="0">
                  <a:pos x="119" y="203"/>
                </a:cxn>
                <a:cxn ang="0">
                  <a:pos x="139" y="235"/>
                </a:cxn>
                <a:cxn ang="0">
                  <a:pos x="162" y="269"/>
                </a:cxn>
                <a:cxn ang="0">
                  <a:pos x="187" y="305"/>
                </a:cxn>
                <a:cxn ang="0">
                  <a:pos x="215" y="343"/>
                </a:cxn>
              </a:cxnLst>
              <a:rect l="0" t="0" r="r" b="b"/>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49" name="Freeform 261"/>
            <p:cNvSpPr>
              <a:spLocks/>
            </p:cNvSpPr>
            <p:nvPr/>
          </p:nvSpPr>
          <p:spPr bwMode="auto">
            <a:xfrm>
              <a:off x="1006" y="1151"/>
              <a:ext cx="36" cy="89"/>
            </a:xfrm>
            <a:custGeom>
              <a:avLst/>
              <a:gdLst/>
              <a:ahLst/>
              <a:cxnLst>
                <a:cxn ang="0">
                  <a:pos x="999" y="0"/>
                </a:cxn>
                <a:cxn ang="0">
                  <a:pos x="999" y="2156"/>
                </a:cxn>
                <a:cxn ang="0">
                  <a:pos x="995" y="2158"/>
                </a:cxn>
                <a:cxn ang="0">
                  <a:pos x="984" y="2164"/>
                </a:cxn>
                <a:cxn ang="0">
                  <a:pos x="966" y="2173"/>
                </a:cxn>
                <a:cxn ang="0">
                  <a:pos x="941" y="2186"/>
                </a:cxn>
                <a:cxn ang="0">
                  <a:pos x="909" y="2200"/>
                </a:cxn>
                <a:cxn ang="0">
                  <a:pos x="872" y="2217"/>
                </a:cxn>
                <a:cxn ang="0">
                  <a:pos x="830" y="2236"/>
                </a:cxn>
                <a:cxn ang="0">
                  <a:pos x="781" y="2256"/>
                </a:cxn>
                <a:cxn ang="0">
                  <a:pos x="729" y="2278"/>
                </a:cxn>
                <a:cxn ang="0">
                  <a:pos x="671" y="2301"/>
                </a:cxn>
                <a:cxn ang="0">
                  <a:pos x="610" y="2324"/>
                </a:cxn>
                <a:cxn ang="0">
                  <a:pos x="544" y="2346"/>
                </a:cxn>
                <a:cxn ang="0">
                  <a:pos x="476" y="2369"/>
                </a:cxn>
                <a:cxn ang="0">
                  <a:pos x="405" y="2390"/>
                </a:cxn>
                <a:cxn ang="0">
                  <a:pos x="368" y="2402"/>
                </a:cxn>
                <a:cxn ang="0">
                  <a:pos x="331" y="2412"/>
                </a:cxn>
                <a:cxn ang="0">
                  <a:pos x="293" y="2421"/>
                </a:cxn>
                <a:cxn ang="0">
                  <a:pos x="255" y="2431"/>
                </a:cxn>
                <a:cxn ang="0">
                  <a:pos x="10" y="2499"/>
                </a:cxn>
                <a:cxn ang="0">
                  <a:pos x="0" y="353"/>
                </a:cxn>
                <a:cxn ang="0">
                  <a:pos x="19" y="347"/>
                </a:cxn>
                <a:cxn ang="0">
                  <a:pos x="73" y="333"/>
                </a:cxn>
                <a:cxn ang="0">
                  <a:pos x="150" y="313"/>
                </a:cxn>
                <a:cxn ang="0">
                  <a:pos x="243" y="287"/>
                </a:cxn>
                <a:cxn ang="0">
                  <a:pos x="342" y="259"/>
                </a:cxn>
                <a:cxn ang="0">
                  <a:pos x="439" y="229"/>
                </a:cxn>
                <a:cxn ang="0">
                  <a:pos x="483" y="214"/>
                </a:cxn>
                <a:cxn ang="0">
                  <a:pos x="523" y="201"/>
                </a:cxn>
                <a:cxn ang="0">
                  <a:pos x="559" y="188"/>
                </a:cxn>
                <a:cxn ang="0">
                  <a:pos x="588" y="177"/>
                </a:cxn>
                <a:cxn ang="0">
                  <a:pos x="606" y="171"/>
                </a:cxn>
                <a:cxn ang="0">
                  <a:pos x="652" y="155"/>
                </a:cxn>
                <a:cxn ang="0">
                  <a:pos x="718" y="132"/>
                </a:cxn>
                <a:cxn ang="0">
                  <a:pos x="793" y="103"/>
                </a:cxn>
                <a:cxn ang="0">
                  <a:pos x="832" y="88"/>
                </a:cxn>
                <a:cxn ang="0">
                  <a:pos x="869" y="73"/>
                </a:cxn>
                <a:cxn ang="0">
                  <a:pos x="904" y="59"/>
                </a:cxn>
                <a:cxn ang="0">
                  <a:pos x="935" y="45"/>
                </a:cxn>
                <a:cxn ang="0">
                  <a:pos x="962" y="31"/>
                </a:cxn>
                <a:cxn ang="0">
                  <a:pos x="982" y="19"/>
                </a:cxn>
                <a:cxn ang="0">
                  <a:pos x="989" y="14"/>
                </a:cxn>
                <a:cxn ang="0">
                  <a:pos x="995" y="9"/>
                </a:cxn>
                <a:cxn ang="0">
                  <a:pos x="998" y="4"/>
                </a:cxn>
                <a:cxn ang="0">
                  <a:pos x="999" y="0"/>
                </a:cxn>
              </a:cxnLst>
              <a:rect l="0" t="0" r="r" b="b"/>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0" name="Freeform 262"/>
            <p:cNvSpPr>
              <a:spLocks/>
            </p:cNvSpPr>
            <p:nvPr/>
          </p:nvSpPr>
          <p:spPr bwMode="auto">
            <a:xfrm>
              <a:off x="1269" y="1142"/>
              <a:ext cx="6" cy="84"/>
            </a:xfrm>
            <a:custGeom>
              <a:avLst/>
              <a:gdLst/>
              <a:ahLst/>
              <a:cxnLst>
                <a:cxn ang="0">
                  <a:pos x="235" y="305"/>
                </a:cxn>
                <a:cxn ang="0">
                  <a:pos x="235" y="2392"/>
                </a:cxn>
                <a:cxn ang="0">
                  <a:pos x="228" y="2381"/>
                </a:cxn>
                <a:cxn ang="0">
                  <a:pos x="211" y="2350"/>
                </a:cxn>
                <a:cxn ang="0">
                  <a:pos x="198" y="2329"/>
                </a:cxn>
                <a:cxn ang="0">
                  <a:pos x="184" y="2306"/>
                </a:cxn>
                <a:cxn ang="0">
                  <a:pos x="168" y="2282"/>
                </a:cxn>
                <a:cxn ang="0">
                  <a:pos x="151" y="2258"/>
                </a:cxn>
                <a:cxn ang="0">
                  <a:pos x="132" y="2233"/>
                </a:cxn>
                <a:cxn ang="0">
                  <a:pos x="113" y="2209"/>
                </a:cxn>
                <a:cxn ang="0">
                  <a:pos x="93" y="2188"/>
                </a:cxn>
                <a:cxn ang="0">
                  <a:pos x="74" y="2169"/>
                </a:cxn>
                <a:cxn ang="0">
                  <a:pos x="64" y="2161"/>
                </a:cxn>
                <a:cxn ang="0">
                  <a:pos x="55" y="2154"/>
                </a:cxn>
                <a:cxn ang="0">
                  <a:pos x="45" y="2148"/>
                </a:cxn>
                <a:cxn ang="0">
                  <a:pos x="36" y="2143"/>
                </a:cxn>
                <a:cxn ang="0">
                  <a:pos x="26" y="2140"/>
                </a:cxn>
                <a:cxn ang="0">
                  <a:pos x="18" y="2137"/>
                </a:cxn>
                <a:cxn ang="0">
                  <a:pos x="8" y="2137"/>
                </a:cxn>
                <a:cxn ang="0">
                  <a:pos x="0" y="2138"/>
                </a:cxn>
                <a:cxn ang="0">
                  <a:pos x="0" y="1"/>
                </a:cxn>
                <a:cxn ang="0">
                  <a:pos x="3" y="1"/>
                </a:cxn>
                <a:cxn ang="0">
                  <a:pos x="13" y="0"/>
                </a:cxn>
                <a:cxn ang="0">
                  <a:pos x="20" y="0"/>
                </a:cxn>
                <a:cxn ang="0">
                  <a:pos x="28" y="1"/>
                </a:cxn>
                <a:cxn ang="0">
                  <a:pos x="36" y="3"/>
                </a:cxn>
                <a:cxn ang="0">
                  <a:pos x="46" y="6"/>
                </a:cxn>
                <a:cxn ang="0">
                  <a:pos x="55" y="10"/>
                </a:cxn>
                <a:cxn ang="0">
                  <a:pos x="66" y="16"/>
                </a:cxn>
                <a:cxn ang="0">
                  <a:pos x="76" y="24"/>
                </a:cxn>
                <a:cxn ang="0">
                  <a:pos x="87" y="34"/>
                </a:cxn>
                <a:cxn ang="0">
                  <a:pos x="97" y="46"/>
                </a:cxn>
                <a:cxn ang="0">
                  <a:pos x="107" y="61"/>
                </a:cxn>
                <a:cxn ang="0">
                  <a:pos x="117" y="79"/>
                </a:cxn>
                <a:cxn ang="0">
                  <a:pos x="127" y="99"/>
                </a:cxn>
                <a:cxn ang="0">
                  <a:pos x="235" y="305"/>
                </a:cxn>
              </a:cxnLst>
              <a:rect l="0" t="0" r="r" b="b"/>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1" name="Freeform 263"/>
            <p:cNvSpPr>
              <a:spLocks/>
            </p:cNvSpPr>
            <p:nvPr/>
          </p:nvSpPr>
          <p:spPr bwMode="auto">
            <a:xfrm>
              <a:off x="1164" y="1112"/>
              <a:ext cx="78" cy="109"/>
            </a:xfrm>
            <a:custGeom>
              <a:avLst/>
              <a:gdLst/>
              <a:ahLst/>
              <a:cxnLst>
                <a:cxn ang="0">
                  <a:pos x="2146" y="892"/>
                </a:cxn>
                <a:cxn ang="0">
                  <a:pos x="2131" y="887"/>
                </a:cxn>
                <a:cxn ang="0">
                  <a:pos x="2090" y="873"/>
                </a:cxn>
                <a:cxn ang="0">
                  <a:pos x="2024" y="850"/>
                </a:cxn>
                <a:cxn ang="0">
                  <a:pos x="1936" y="818"/>
                </a:cxn>
                <a:cxn ang="0">
                  <a:pos x="1828" y="779"/>
                </a:cxn>
                <a:cxn ang="0">
                  <a:pos x="1702" y="734"/>
                </a:cxn>
                <a:cxn ang="0">
                  <a:pos x="1562" y="681"/>
                </a:cxn>
                <a:cxn ang="0">
                  <a:pos x="1407" y="622"/>
                </a:cxn>
                <a:cxn ang="0">
                  <a:pos x="1243" y="558"/>
                </a:cxn>
                <a:cxn ang="0">
                  <a:pos x="1071" y="489"/>
                </a:cxn>
                <a:cxn ang="0">
                  <a:pos x="983" y="452"/>
                </a:cxn>
                <a:cxn ang="0">
                  <a:pos x="893" y="415"/>
                </a:cxn>
                <a:cxn ang="0">
                  <a:pos x="803" y="377"/>
                </a:cxn>
                <a:cxn ang="0">
                  <a:pos x="712" y="337"/>
                </a:cxn>
                <a:cxn ang="0">
                  <a:pos x="620" y="298"/>
                </a:cxn>
                <a:cxn ang="0">
                  <a:pos x="530" y="257"/>
                </a:cxn>
                <a:cxn ang="0">
                  <a:pos x="439" y="215"/>
                </a:cxn>
                <a:cxn ang="0">
                  <a:pos x="349" y="173"/>
                </a:cxn>
                <a:cxn ang="0">
                  <a:pos x="259" y="131"/>
                </a:cxn>
                <a:cxn ang="0">
                  <a:pos x="172" y="87"/>
                </a:cxn>
                <a:cxn ang="0">
                  <a:pos x="85" y="44"/>
                </a:cxn>
                <a:cxn ang="0">
                  <a:pos x="0" y="0"/>
                </a:cxn>
                <a:cxn ang="0">
                  <a:pos x="0" y="2156"/>
                </a:cxn>
                <a:cxn ang="0">
                  <a:pos x="5" y="2156"/>
                </a:cxn>
                <a:cxn ang="0">
                  <a:pos x="20" y="2155"/>
                </a:cxn>
                <a:cxn ang="0">
                  <a:pos x="31" y="2155"/>
                </a:cxn>
                <a:cxn ang="0">
                  <a:pos x="44" y="2156"/>
                </a:cxn>
                <a:cxn ang="0">
                  <a:pos x="59" y="2158"/>
                </a:cxn>
                <a:cxn ang="0">
                  <a:pos x="75" y="2161"/>
                </a:cxn>
                <a:cxn ang="0">
                  <a:pos x="94" y="2165"/>
                </a:cxn>
                <a:cxn ang="0">
                  <a:pos x="115" y="2171"/>
                </a:cxn>
                <a:cxn ang="0">
                  <a:pos x="137" y="2179"/>
                </a:cxn>
                <a:cxn ang="0">
                  <a:pos x="162" y="2189"/>
                </a:cxn>
                <a:cxn ang="0">
                  <a:pos x="188" y="2201"/>
                </a:cxn>
                <a:cxn ang="0">
                  <a:pos x="215" y="2216"/>
                </a:cxn>
                <a:cxn ang="0">
                  <a:pos x="244" y="2233"/>
                </a:cxn>
                <a:cxn ang="0">
                  <a:pos x="275" y="2253"/>
                </a:cxn>
                <a:cxn ang="0">
                  <a:pos x="293" y="2263"/>
                </a:cxn>
                <a:cxn ang="0">
                  <a:pos x="345" y="2287"/>
                </a:cxn>
                <a:cxn ang="0">
                  <a:pos x="426" y="2325"/>
                </a:cxn>
                <a:cxn ang="0">
                  <a:pos x="532" y="2374"/>
                </a:cxn>
                <a:cxn ang="0">
                  <a:pos x="658" y="2433"/>
                </a:cxn>
                <a:cxn ang="0">
                  <a:pos x="800" y="2498"/>
                </a:cxn>
                <a:cxn ang="0">
                  <a:pos x="954" y="2568"/>
                </a:cxn>
                <a:cxn ang="0">
                  <a:pos x="1115" y="2640"/>
                </a:cxn>
                <a:cxn ang="0">
                  <a:pos x="1279" y="2711"/>
                </a:cxn>
                <a:cxn ang="0">
                  <a:pos x="1442" y="2781"/>
                </a:cxn>
                <a:cxn ang="0">
                  <a:pos x="1521" y="2814"/>
                </a:cxn>
                <a:cxn ang="0">
                  <a:pos x="1599" y="2845"/>
                </a:cxn>
                <a:cxn ang="0">
                  <a:pos x="1674" y="2876"/>
                </a:cxn>
                <a:cxn ang="0">
                  <a:pos x="1746" y="2903"/>
                </a:cxn>
                <a:cxn ang="0">
                  <a:pos x="1815" y="2928"/>
                </a:cxn>
                <a:cxn ang="0">
                  <a:pos x="1878" y="2951"/>
                </a:cxn>
                <a:cxn ang="0">
                  <a:pos x="1938" y="2971"/>
                </a:cxn>
                <a:cxn ang="0">
                  <a:pos x="1992" y="2989"/>
                </a:cxn>
                <a:cxn ang="0">
                  <a:pos x="2041" y="3002"/>
                </a:cxn>
                <a:cxn ang="0">
                  <a:pos x="2083" y="3011"/>
                </a:cxn>
                <a:cxn ang="0">
                  <a:pos x="2118" y="3017"/>
                </a:cxn>
                <a:cxn ang="0">
                  <a:pos x="2146" y="3018"/>
                </a:cxn>
                <a:cxn ang="0">
                  <a:pos x="2146" y="892"/>
                </a:cxn>
              </a:cxnLst>
              <a:rect l="0" t="0" r="r" b="b"/>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2" name="Freeform 264"/>
            <p:cNvSpPr>
              <a:spLocks/>
            </p:cNvSpPr>
            <p:nvPr/>
          </p:nvSpPr>
          <p:spPr bwMode="auto">
            <a:xfrm>
              <a:off x="867" y="1072"/>
              <a:ext cx="2" cy="82"/>
            </a:xfrm>
            <a:custGeom>
              <a:avLst/>
              <a:gdLst/>
              <a:ahLst/>
              <a:cxnLst>
                <a:cxn ang="0">
                  <a:pos x="88" y="176"/>
                </a:cxn>
                <a:cxn ang="0">
                  <a:pos x="0" y="0"/>
                </a:cxn>
                <a:cxn ang="0">
                  <a:pos x="0" y="2116"/>
                </a:cxn>
                <a:cxn ang="0">
                  <a:pos x="88" y="2322"/>
                </a:cxn>
                <a:cxn ang="0">
                  <a:pos x="88" y="176"/>
                </a:cxn>
              </a:cxnLst>
              <a:rect l="0" t="0" r="r" b="b"/>
              <a:pathLst>
                <a:path w="88" h="2322">
                  <a:moveTo>
                    <a:pt x="88" y="176"/>
                  </a:moveTo>
                  <a:lnTo>
                    <a:pt x="0" y="0"/>
                  </a:lnTo>
                  <a:lnTo>
                    <a:pt x="0" y="2116"/>
                  </a:lnTo>
                  <a:lnTo>
                    <a:pt x="88" y="2322"/>
                  </a:lnTo>
                  <a:lnTo>
                    <a:pt x="88" y="1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3" name="Freeform 265"/>
            <p:cNvSpPr>
              <a:spLocks/>
            </p:cNvSpPr>
            <p:nvPr/>
          </p:nvSpPr>
          <p:spPr bwMode="auto">
            <a:xfrm>
              <a:off x="834" y="1025"/>
              <a:ext cx="13" cy="86"/>
            </a:xfrm>
            <a:custGeom>
              <a:avLst/>
              <a:gdLst/>
              <a:ahLst/>
              <a:cxnLst>
                <a:cxn ang="0">
                  <a:pos x="0" y="235"/>
                </a:cxn>
                <a:cxn ang="0">
                  <a:pos x="10" y="2381"/>
                </a:cxn>
                <a:cxn ang="0">
                  <a:pos x="24" y="2379"/>
                </a:cxn>
                <a:cxn ang="0">
                  <a:pos x="62" y="2373"/>
                </a:cxn>
                <a:cxn ang="0">
                  <a:pos x="89" y="2367"/>
                </a:cxn>
                <a:cxn ang="0">
                  <a:pos x="117" y="2360"/>
                </a:cxn>
                <a:cxn ang="0">
                  <a:pos x="148" y="2350"/>
                </a:cxn>
                <a:cxn ang="0">
                  <a:pos x="180" y="2336"/>
                </a:cxn>
                <a:cxn ang="0">
                  <a:pos x="196" y="2329"/>
                </a:cxn>
                <a:cxn ang="0">
                  <a:pos x="213" y="2321"/>
                </a:cxn>
                <a:cxn ang="0">
                  <a:pos x="229" y="2313"/>
                </a:cxn>
                <a:cxn ang="0">
                  <a:pos x="245" y="2303"/>
                </a:cxn>
                <a:cxn ang="0">
                  <a:pos x="260" y="2293"/>
                </a:cxn>
                <a:cxn ang="0">
                  <a:pos x="275" y="2282"/>
                </a:cxn>
                <a:cxn ang="0">
                  <a:pos x="290" y="2270"/>
                </a:cxn>
                <a:cxn ang="0">
                  <a:pos x="303" y="2257"/>
                </a:cxn>
                <a:cxn ang="0">
                  <a:pos x="316" y="2243"/>
                </a:cxn>
                <a:cxn ang="0">
                  <a:pos x="329" y="2229"/>
                </a:cxn>
                <a:cxn ang="0">
                  <a:pos x="339" y="2212"/>
                </a:cxn>
                <a:cxn ang="0">
                  <a:pos x="349" y="2195"/>
                </a:cxn>
                <a:cxn ang="0">
                  <a:pos x="357" y="2177"/>
                </a:cxn>
                <a:cxn ang="0">
                  <a:pos x="364" y="2158"/>
                </a:cxn>
                <a:cxn ang="0">
                  <a:pos x="369" y="2138"/>
                </a:cxn>
                <a:cxn ang="0">
                  <a:pos x="373" y="2117"/>
                </a:cxn>
                <a:cxn ang="0">
                  <a:pos x="373" y="0"/>
                </a:cxn>
                <a:cxn ang="0">
                  <a:pos x="365" y="11"/>
                </a:cxn>
                <a:cxn ang="0">
                  <a:pos x="342" y="42"/>
                </a:cxn>
                <a:cxn ang="0">
                  <a:pos x="326" y="62"/>
                </a:cxn>
                <a:cxn ang="0">
                  <a:pos x="306" y="85"/>
                </a:cxn>
                <a:cxn ang="0">
                  <a:pos x="284" y="108"/>
                </a:cxn>
                <a:cxn ang="0">
                  <a:pos x="260" y="132"/>
                </a:cxn>
                <a:cxn ang="0">
                  <a:pos x="247" y="144"/>
                </a:cxn>
                <a:cxn ang="0">
                  <a:pos x="233" y="155"/>
                </a:cxn>
                <a:cxn ang="0">
                  <a:pos x="219" y="166"/>
                </a:cxn>
                <a:cxn ang="0">
                  <a:pos x="205" y="177"/>
                </a:cxn>
                <a:cxn ang="0">
                  <a:pos x="189" y="187"/>
                </a:cxn>
                <a:cxn ang="0">
                  <a:pos x="173" y="198"/>
                </a:cxn>
                <a:cxn ang="0">
                  <a:pos x="157" y="207"/>
                </a:cxn>
                <a:cxn ang="0">
                  <a:pos x="141" y="215"/>
                </a:cxn>
                <a:cxn ang="0">
                  <a:pos x="124" y="222"/>
                </a:cxn>
                <a:cxn ang="0">
                  <a:pos x="108" y="228"/>
                </a:cxn>
                <a:cxn ang="0">
                  <a:pos x="90" y="233"/>
                </a:cxn>
                <a:cxn ang="0">
                  <a:pos x="73" y="236"/>
                </a:cxn>
                <a:cxn ang="0">
                  <a:pos x="54" y="238"/>
                </a:cxn>
                <a:cxn ang="0">
                  <a:pos x="37" y="239"/>
                </a:cxn>
                <a:cxn ang="0">
                  <a:pos x="19" y="238"/>
                </a:cxn>
                <a:cxn ang="0">
                  <a:pos x="0" y="235"/>
                </a:cxn>
              </a:cxnLst>
              <a:rect l="0" t="0" r="r" b="b"/>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4" name="Freeform 266"/>
            <p:cNvSpPr>
              <a:spLocks/>
            </p:cNvSpPr>
            <p:nvPr/>
          </p:nvSpPr>
          <p:spPr bwMode="auto">
            <a:xfrm>
              <a:off x="964" y="996"/>
              <a:ext cx="25" cy="80"/>
            </a:xfrm>
            <a:custGeom>
              <a:avLst/>
              <a:gdLst/>
              <a:ahLst/>
              <a:cxnLst>
                <a:cxn ang="0">
                  <a:pos x="715" y="60"/>
                </a:cxn>
                <a:cxn ang="0">
                  <a:pos x="715" y="2205"/>
                </a:cxn>
                <a:cxn ang="0">
                  <a:pos x="712" y="2203"/>
                </a:cxn>
                <a:cxn ang="0">
                  <a:pos x="702" y="2199"/>
                </a:cxn>
                <a:cxn ang="0">
                  <a:pos x="684" y="2192"/>
                </a:cxn>
                <a:cxn ang="0">
                  <a:pos x="661" y="2184"/>
                </a:cxn>
                <a:cxn ang="0">
                  <a:pos x="632" y="2175"/>
                </a:cxn>
                <a:cxn ang="0">
                  <a:pos x="597" y="2166"/>
                </a:cxn>
                <a:cxn ang="0">
                  <a:pos x="578" y="2162"/>
                </a:cxn>
                <a:cxn ang="0">
                  <a:pos x="557" y="2159"/>
                </a:cxn>
                <a:cxn ang="0">
                  <a:pos x="535" y="2155"/>
                </a:cxn>
                <a:cxn ang="0">
                  <a:pos x="512" y="2153"/>
                </a:cxn>
                <a:cxn ang="0">
                  <a:pos x="487" y="2150"/>
                </a:cxn>
                <a:cxn ang="0">
                  <a:pos x="462" y="2149"/>
                </a:cxn>
                <a:cxn ang="0">
                  <a:pos x="434" y="2148"/>
                </a:cxn>
                <a:cxn ang="0">
                  <a:pos x="407" y="2148"/>
                </a:cxn>
                <a:cxn ang="0">
                  <a:pos x="378" y="2150"/>
                </a:cxn>
                <a:cxn ang="0">
                  <a:pos x="348" y="2152"/>
                </a:cxn>
                <a:cxn ang="0">
                  <a:pos x="318" y="2155"/>
                </a:cxn>
                <a:cxn ang="0">
                  <a:pos x="285" y="2160"/>
                </a:cxn>
                <a:cxn ang="0">
                  <a:pos x="252" y="2166"/>
                </a:cxn>
                <a:cxn ang="0">
                  <a:pos x="219" y="2173"/>
                </a:cxn>
                <a:cxn ang="0">
                  <a:pos x="184" y="2182"/>
                </a:cxn>
                <a:cxn ang="0">
                  <a:pos x="149" y="2193"/>
                </a:cxn>
                <a:cxn ang="0">
                  <a:pos x="113" y="2205"/>
                </a:cxn>
                <a:cxn ang="0">
                  <a:pos x="76" y="2220"/>
                </a:cxn>
                <a:cxn ang="0">
                  <a:pos x="38" y="2236"/>
                </a:cxn>
                <a:cxn ang="0">
                  <a:pos x="0" y="2254"/>
                </a:cxn>
                <a:cxn ang="0">
                  <a:pos x="0" y="108"/>
                </a:cxn>
                <a:cxn ang="0">
                  <a:pos x="6" y="106"/>
                </a:cxn>
                <a:cxn ang="0">
                  <a:pos x="24" y="100"/>
                </a:cxn>
                <a:cxn ang="0">
                  <a:pos x="53" y="90"/>
                </a:cxn>
                <a:cxn ang="0">
                  <a:pos x="91" y="79"/>
                </a:cxn>
                <a:cxn ang="0">
                  <a:pos x="136" y="66"/>
                </a:cxn>
                <a:cxn ang="0">
                  <a:pos x="188" y="51"/>
                </a:cxn>
                <a:cxn ang="0">
                  <a:pos x="243" y="37"/>
                </a:cxn>
                <a:cxn ang="0">
                  <a:pos x="302" y="25"/>
                </a:cxn>
                <a:cxn ang="0">
                  <a:pos x="333" y="19"/>
                </a:cxn>
                <a:cxn ang="0">
                  <a:pos x="363" y="14"/>
                </a:cxn>
                <a:cxn ang="0">
                  <a:pos x="394" y="9"/>
                </a:cxn>
                <a:cxn ang="0">
                  <a:pos x="424" y="6"/>
                </a:cxn>
                <a:cxn ang="0">
                  <a:pos x="455" y="3"/>
                </a:cxn>
                <a:cxn ang="0">
                  <a:pos x="484" y="1"/>
                </a:cxn>
                <a:cxn ang="0">
                  <a:pos x="513" y="0"/>
                </a:cxn>
                <a:cxn ang="0">
                  <a:pos x="541" y="1"/>
                </a:cxn>
                <a:cxn ang="0">
                  <a:pos x="569" y="2"/>
                </a:cxn>
                <a:cxn ang="0">
                  <a:pos x="595" y="5"/>
                </a:cxn>
                <a:cxn ang="0">
                  <a:pos x="619" y="10"/>
                </a:cxn>
                <a:cxn ang="0">
                  <a:pos x="642" y="16"/>
                </a:cxn>
                <a:cxn ang="0">
                  <a:pos x="663" y="24"/>
                </a:cxn>
                <a:cxn ang="0">
                  <a:pos x="682" y="34"/>
                </a:cxn>
                <a:cxn ang="0">
                  <a:pos x="700" y="45"/>
                </a:cxn>
                <a:cxn ang="0">
                  <a:pos x="715" y="60"/>
                </a:cxn>
              </a:cxnLst>
              <a:rect l="0" t="0" r="r" b="b"/>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5" name="Freeform 267"/>
            <p:cNvSpPr>
              <a:spLocks/>
            </p:cNvSpPr>
            <p:nvPr/>
          </p:nvSpPr>
          <p:spPr bwMode="auto">
            <a:xfrm>
              <a:off x="952" y="887"/>
              <a:ext cx="42" cy="120"/>
            </a:xfrm>
            <a:custGeom>
              <a:avLst/>
              <a:gdLst/>
              <a:ahLst/>
              <a:cxnLst>
                <a:cxn ang="0">
                  <a:pos x="1153" y="1549"/>
                </a:cxn>
                <a:cxn ang="0">
                  <a:pos x="1119" y="1487"/>
                </a:cxn>
                <a:cxn ang="0">
                  <a:pos x="1057" y="1377"/>
                </a:cxn>
                <a:cxn ang="0">
                  <a:pos x="972" y="1235"/>
                </a:cxn>
                <a:cxn ang="0">
                  <a:pos x="869" y="1074"/>
                </a:cxn>
                <a:cxn ang="0">
                  <a:pos x="784" y="950"/>
                </a:cxn>
                <a:cxn ang="0">
                  <a:pos x="725" y="869"/>
                </a:cxn>
                <a:cxn ang="0">
                  <a:pos x="664" y="792"/>
                </a:cxn>
                <a:cxn ang="0">
                  <a:pos x="603" y="721"/>
                </a:cxn>
                <a:cxn ang="0">
                  <a:pos x="541" y="656"/>
                </a:cxn>
                <a:cxn ang="0">
                  <a:pos x="482" y="601"/>
                </a:cxn>
                <a:cxn ang="0">
                  <a:pos x="432" y="559"/>
                </a:cxn>
                <a:cxn ang="0">
                  <a:pos x="344" y="479"/>
                </a:cxn>
                <a:cxn ang="0">
                  <a:pos x="262" y="399"/>
                </a:cxn>
                <a:cxn ang="0">
                  <a:pos x="198" y="331"/>
                </a:cxn>
                <a:cxn ang="0">
                  <a:pos x="155" y="284"/>
                </a:cxn>
                <a:cxn ang="0">
                  <a:pos x="116" y="236"/>
                </a:cxn>
                <a:cxn ang="0">
                  <a:pos x="80" y="187"/>
                </a:cxn>
                <a:cxn ang="0">
                  <a:pos x="49" y="141"/>
                </a:cxn>
                <a:cxn ang="0">
                  <a:pos x="24" y="97"/>
                </a:cxn>
                <a:cxn ang="0">
                  <a:pos x="8" y="54"/>
                </a:cxn>
                <a:cxn ang="0">
                  <a:pos x="1" y="17"/>
                </a:cxn>
                <a:cxn ang="0">
                  <a:pos x="1" y="2067"/>
                </a:cxn>
                <a:cxn ang="0">
                  <a:pos x="0" y="2076"/>
                </a:cxn>
                <a:cxn ang="0">
                  <a:pos x="1" y="2103"/>
                </a:cxn>
                <a:cxn ang="0">
                  <a:pos x="4" y="2124"/>
                </a:cxn>
                <a:cxn ang="0">
                  <a:pos x="10" y="2150"/>
                </a:cxn>
                <a:cxn ang="0">
                  <a:pos x="20" y="2180"/>
                </a:cxn>
                <a:cxn ang="0">
                  <a:pos x="34" y="2214"/>
                </a:cxn>
                <a:cxn ang="0">
                  <a:pos x="55" y="2253"/>
                </a:cxn>
                <a:cxn ang="0">
                  <a:pos x="81" y="2297"/>
                </a:cxn>
                <a:cxn ang="0">
                  <a:pos x="113" y="2345"/>
                </a:cxn>
                <a:cxn ang="0">
                  <a:pos x="154" y="2398"/>
                </a:cxn>
                <a:cxn ang="0">
                  <a:pos x="204" y="2455"/>
                </a:cxn>
                <a:cxn ang="0">
                  <a:pos x="263" y="2517"/>
                </a:cxn>
                <a:cxn ang="0">
                  <a:pos x="333" y="2583"/>
                </a:cxn>
                <a:cxn ang="0">
                  <a:pos x="413" y="2655"/>
                </a:cxn>
                <a:cxn ang="0">
                  <a:pos x="1157" y="1558"/>
                </a:cxn>
              </a:cxnLst>
              <a:rect l="0" t="0" r="r" b="b"/>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6" name="Freeform 268"/>
            <p:cNvSpPr>
              <a:spLocks/>
            </p:cNvSpPr>
            <p:nvPr/>
          </p:nvSpPr>
          <p:spPr bwMode="auto">
            <a:xfrm>
              <a:off x="1078" y="1134"/>
              <a:ext cx="8" cy="82"/>
            </a:xfrm>
            <a:custGeom>
              <a:avLst/>
              <a:gdLst/>
              <a:ahLst/>
              <a:cxnLst>
                <a:cxn ang="0">
                  <a:pos x="240" y="146"/>
                </a:cxn>
                <a:cxn ang="0">
                  <a:pos x="240" y="2323"/>
                </a:cxn>
                <a:cxn ang="0">
                  <a:pos x="229" y="2323"/>
                </a:cxn>
                <a:cxn ang="0">
                  <a:pos x="201" y="2323"/>
                </a:cxn>
                <a:cxn ang="0">
                  <a:pos x="182" y="2321"/>
                </a:cxn>
                <a:cxn ang="0">
                  <a:pos x="160" y="2318"/>
                </a:cxn>
                <a:cxn ang="0">
                  <a:pos x="138" y="2313"/>
                </a:cxn>
                <a:cxn ang="0">
                  <a:pos x="115" y="2307"/>
                </a:cxn>
                <a:cxn ang="0">
                  <a:pos x="104" y="2303"/>
                </a:cxn>
                <a:cxn ang="0">
                  <a:pos x="92" y="2299"/>
                </a:cxn>
                <a:cxn ang="0">
                  <a:pos x="81" y="2294"/>
                </a:cxn>
                <a:cxn ang="0">
                  <a:pos x="71" y="2288"/>
                </a:cxn>
                <a:cxn ang="0">
                  <a:pos x="61" y="2281"/>
                </a:cxn>
                <a:cxn ang="0">
                  <a:pos x="51" y="2274"/>
                </a:cxn>
                <a:cxn ang="0">
                  <a:pos x="41" y="2265"/>
                </a:cxn>
                <a:cxn ang="0">
                  <a:pos x="33" y="2256"/>
                </a:cxn>
                <a:cxn ang="0">
                  <a:pos x="25" y="2246"/>
                </a:cxn>
                <a:cxn ang="0">
                  <a:pos x="19" y="2235"/>
                </a:cxn>
                <a:cxn ang="0">
                  <a:pos x="13" y="2223"/>
                </a:cxn>
                <a:cxn ang="0">
                  <a:pos x="9" y="2210"/>
                </a:cxn>
                <a:cxn ang="0">
                  <a:pos x="6" y="2195"/>
                </a:cxn>
                <a:cxn ang="0">
                  <a:pos x="4" y="2180"/>
                </a:cxn>
                <a:cxn ang="0">
                  <a:pos x="4" y="2164"/>
                </a:cxn>
                <a:cxn ang="0">
                  <a:pos x="5" y="2146"/>
                </a:cxn>
                <a:cxn ang="0">
                  <a:pos x="5" y="0"/>
                </a:cxn>
                <a:cxn ang="0">
                  <a:pos x="3" y="8"/>
                </a:cxn>
                <a:cxn ang="0">
                  <a:pos x="0" y="28"/>
                </a:cxn>
                <a:cxn ang="0">
                  <a:pos x="0" y="41"/>
                </a:cxn>
                <a:cxn ang="0">
                  <a:pos x="2" y="57"/>
                </a:cxn>
                <a:cxn ang="0">
                  <a:pos x="3" y="65"/>
                </a:cxn>
                <a:cxn ang="0">
                  <a:pos x="5" y="73"/>
                </a:cxn>
                <a:cxn ang="0">
                  <a:pos x="8" y="80"/>
                </a:cxn>
                <a:cxn ang="0">
                  <a:pos x="12" y="88"/>
                </a:cxn>
                <a:cxn ang="0">
                  <a:pos x="16" y="96"/>
                </a:cxn>
                <a:cxn ang="0">
                  <a:pos x="22" y="103"/>
                </a:cxn>
                <a:cxn ang="0">
                  <a:pos x="28" y="111"/>
                </a:cxn>
                <a:cxn ang="0">
                  <a:pos x="36" y="117"/>
                </a:cxn>
                <a:cxn ang="0">
                  <a:pos x="46" y="124"/>
                </a:cxn>
                <a:cxn ang="0">
                  <a:pos x="56" y="130"/>
                </a:cxn>
                <a:cxn ang="0">
                  <a:pos x="67" y="135"/>
                </a:cxn>
                <a:cxn ang="0">
                  <a:pos x="79" y="140"/>
                </a:cxn>
                <a:cxn ang="0">
                  <a:pos x="93" y="144"/>
                </a:cxn>
                <a:cxn ang="0">
                  <a:pos x="109" y="147"/>
                </a:cxn>
                <a:cxn ang="0">
                  <a:pos x="126" y="150"/>
                </a:cxn>
                <a:cxn ang="0">
                  <a:pos x="145" y="151"/>
                </a:cxn>
                <a:cxn ang="0">
                  <a:pos x="166" y="152"/>
                </a:cxn>
                <a:cxn ang="0">
                  <a:pos x="189" y="151"/>
                </a:cxn>
                <a:cxn ang="0">
                  <a:pos x="213" y="150"/>
                </a:cxn>
                <a:cxn ang="0">
                  <a:pos x="240" y="146"/>
                </a:cxn>
              </a:cxnLst>
              <a:rect l="0" t="0" r="r" b="b"/>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7" name="Freeform 269"/>
            <p:cNvSpPr>
              <a:spLocks/>
            </p:cNvSpPr>
            <p:nvPr/>
          </p:nvSpPr>
          <p:spPr bwMode="auto">
            <a:xfrm>
              <a:off x="863" y="817"/>
              <a:ext cx="528"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58" name="Freeform 270"/>
            <p:cNvSpPr>
              <a:spLocks/>
            </p:cNvSpPr>
            <p:nvPr/>
          </p:nvSpPr>
          <p:spPr bwMode="auto">
            <a:xfrm>
              <a:off x="863" y="817"/>
              <a:ext cx="528"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9759" name="Freeform 271"/>
            <p:cNvSpPr>
              <a:spLocks/>
            </p:cNvSpPr>
            <p:nvPr/>
          </p:nvSpPr>
          <p:spPr bwMode="auto">
            <a:xfrm>
              <a:off x="817" y="1011"/>
              <a:ext cx="29" cy="21"/>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60" name="Freeform 272"/>
            <p:cNvSpPr>
              <a:spLocks/>
            </p:cNvSpPr>
            <p:nvPr/>
          </p:nvSpPr>
          <p:spPr bwMode="auto">
            <a:xfrm>
              <a:off x="817" y="1011"/>
              <a:ext cx="29" cy="21"/>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9761" name="Freeform 273"/>
            <p:cNvSpPr>
              <a:spLocks/>
            </p:cNvSpPr>
            <p:nvPr/>
          </p:nvSpPr>
          <p:spPr bwMode="auto">
            <a:xfrm>
              <a:off x="916" y="1165"/>
              <a:ext cx="90" cy="113"/>
            </a:xfrm>
            <a:custGeom>
              <a:avLst/>
              <a:gdLst/>
              <a:ahLst/>
              <a:cxnLst>
                <a:cxn ang="0">
                  <a:pos x="2498" y="0"/>
                </a:cxn>
                <a:cxn ang="0">
                  <a:pos x="2487" y="5"/>
                </a:cxn>
                <a:cxn ang="0">
                  <a:pos x="2455" y="22"/>
                </a:cxn>
                <a:cxn ang="0">
                  <a:pos x="2405" y="47"/>
                </a:cxn>
                <a:cxn ang="0">
                  <a:pos x="2341" y="79"/>
                </a:cxn>
                <a:cxn ang="0">
                  <a:pos x="2263" y="117"/>
                </a:cxn>
                <a:cxn ang="0">
                  <a:pos x="2176" y="161"/>
                </a:cxn>
                <a:cxn ang="0">
                  <a:pos x="2080" y="207"/>
                </a:cxn>
                <a:cxn ang="0">
                  <a:pos x="1980" y="256"/>
                </a:cxn>
                <a:cxn ang="0">
                  <a:pos x="1878" y="305"/>
                </a:cxn>
                <a:cxn ang="0">
                  <a:pos x="1776" y="353"/>
                </a:cxn>
                <a:cxn ang="0">
                  <a:pos x="1678" y="400"/>
                </a:cxn>
                <a:cxn ang="0">
                  <a:pos x="1585" y="442"/>
                </a:cxn>
                <a:cxn ang="0">
                  <a:pos x="1500" y="480"/>
                </a:cxn>
                <a:cxn ang="0">
                  <a:pos x="1427" y="511"/>
                </a:cxn>
                <a:cxn ang="0">
                  <a:pos x="1394" y="524"/>
                </a:cxn>
                <a:cxn ang="0">
                  <a:pos x="1366" y="535"/>
                </a:cxn>
                <a:cxn ang="0">
                  <a:pos x="1342" y="543"/>
                </a:cxn>
                <a:cxn ang="0">
                  <a:pos x="1323" y="549"/>
                </a:cxn>
                <a:cxn ang="0">
                  <a:pos x="0" y="1010"/>
                </a:cxn>
                <a:cxn ang="0">
                  <a:pos x="0" y="3165"/>
                </a:cxn>
                <a:cxn ang="0">
                  <a:pos x="1479" y="2646"/>
                </a:cxn>
                <a:cxn ang="0">
                  <a:pos x="2508" y="2146"/>
                </a:cxn>
                <a:cxn ang="0">
                  <a:pos x="2498" y="0"/>
                </a:cxn>
              </a:cxnLst>
              <a:rect l="0" t="0" r="r" b="b"/>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9762" name="Freeform 274"/>
            <p:cNvSpPr>
              <a:spLocks/>
            </p:cNvSpPr>
            <p:nvPr/>
          </p:nvSpPr>
          <p:spPr bwMode="auto">
            <a:xfrm>
              <a:off x="1334" y="1167"/>
              <a:ext cx="32" cy="140"/>
            </a:xfrm>
            <a:custGeom>
              <a:avLst/>
              <a:gdLst/>
              <a:ahLst/>
              <a:cxnLst>
                <a:cxn ang="0">
                  <a:pos x="0" y="0"/>
                </a:cxn>
                <a:cxn ang="0">
                  <a:pos x="891" y="1872"/>
                </a:cxn>
                <a:cxn ang="0">
                  <a:pos x="891" y="3959"/>
                </a:cxn>
                <a:cxn ang="0">
                  <a:pos x="10" y="2146"/>
                </a:cxn>
                <a:cxn ang="0">
                  <a:pos x="0" y="0"/>
                </a:cxn>
              </a:cxnLst>
              <a:rect l="0" t="0" r="r" b="b"/>
              <a:pathLst>
                <a:path w="891" h="3959">
                  <a:moveTo>
                    <a:pt x="0" y="0"/>
                  </a:moveTo>
                  <a:lnTo>
                    <a:pt x="891" y="1872"/>
                  </a:lnTo>
                  <a:lnTo>
                    <a:pt x="891" y="3959"/>
                  </a:lnTo>
                  <a:lnTo>
                    <a:pt x="10" y="21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grpSp>
    </p:spTree>
  </p:cSld>
  <p:clrMapOvr>
    <a:masterClrMapping/>
  </p:clrMapOvr>
  <p:transition spd="med" advClick="0">
    <p:fade/>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74562" name="Rectangle 2"/>
          <p:cNvSpPr>
            <a:spLocks noGrp="1" noChangeArrowheads="1"/>
          </p:cNvSpPr>
          <p:nvPr>
            <p:ph type="title"/>
          </p:nvPr>
        </p:nvSpPr>
        <p:spPr>
          <a:xfrm>
            <a:off x="1676400" y="298450"/>
            <a:ext cx="6088063" cy="768350"/>
          </a:xfrm>
        </p:spPr>
        <p:txBody>
          <a:bodyPr/>
          <a:lstStyle/>
          <a:p>
            <a:pPr eaLnBrk="1" hangingPunct="1">
              <a:defRPr/>
            </a:pPr>
            <a:r>
              <a:rPr lang="en-US" sz="2800" dirty="0" smtClean="0"/>
              <a:t>HCUP Publications</a:t>
            </a:r>
          </a:p>
        </p:txBody>
      </p:sp>
      <p:sp>
        <p:nvSpPr>
          <p:cNvPr id="114692" name="Slide Number Placeholder 7"/>
          <p:cNvSpPr>
            <a:spLocks noGrp="1"/>
          </p:cNvSpPr>
          <p:nvPr>
            <p:ph type="sldNum" sz="quarter" idx="10"/>
          </p:nvPr>
        </p:nvSpPr>
        <p:spPr>
          <a:noFill/>
        </p:spPr>
        <p:txBody>
          <a:bodyPr/>
          <a:lstStyle/>
          <a:p>
            <a:fld id="{294F41FD-6C08-6D4D-9B7B-3675A36CF110}" type="slidenum">
              <a:rPr lang="en-US"/>
              <a:pPr/>
              <a:t>100</a:t>
            </a:fld>
            <a:endParaRPr lang="en-US"/>
          </a:p>
        </p:txBody>
      </p:sp>
      <p:grpSp>
        <p:nvGrpSpPr>
          <p:cNvPr id="9" name="Group 8"/>
          <p:cNvGrpSpPr/>
          <p:nvPr/>
        </p:nvGrpSpPr>
        <p:grpSpPr>
          <a:xfrm>
            <a:off x="3048000" y="1752600"/>
            <a:ext cx="5715000" cy="4818063"/>
            <a:chOff x="3048000" y="1752600"/>
            <a:chExt cx="5715000" cy="4818063"/>
          </a:xfrm>
        </p:grpSpPr>
        <p:pic>
          <p:nvPicPr>
            <p:cNvPr id="114690" name="Picture 5"/>
            <p:cNvPicPr>
              <a:picLocks noChangeAspect="1" noChangeArrowheads="1"/>
            </p:cNvPicPr>
            <p:nvPr/>
          </p:nvPicPr>
          <p:blipFill>
            <a:blip r:embed="rId3"/>
            <a:srcRect l="13429" t="13429" r="12857" b="10381"/>
            <a:stretch>
              <a:fillRect/>
            </a:stretch>
          </p:blipFill>
          <p:spPr bwMode="auto">
            <a:xfrm>
              <a:off x="3048000" y="4267200"/>
              <a:ext cx="2971800" cy="2303463"/>
            </a:xfrm>
            <a:prstGeom prst="rect">
              <a:avLst/>
            </a:prstGeom>
            <a:noFill/>
            <a:ln w="9525">
              <a:noFill/>
              <a:miter lim="800000"/>
              <a:headEnd/>
              <a:tailEnd/>
            </a:ln>
          </p:spPr>
        </p:pic>
        <p:pic>
          <p:nvPicPr>
            <p:cNvPr id="108550" name="Picture 17"/>
            <p:cNvPicPr>
              <a:picLocks noChangeAspect="1" noChangeArrowheads="1"/>
            </p:cNvPicPr>
            <p:nvPr/>
          </p:nvPicPr>
          <p:blipFill>
            <a:blip r:embed="rId4"/>
            <a:srcRect l="51143" t="17073" r="6000" b="9619"/>
            <a:stretch>
              <a:fillRect/>
            </a:stretch>
          </p:blipFill>
          <p:spPr bwMode="auto">
            <a:xfrm>
              <a:off x="4419600" y="1752600"/>
              <a:ext cx="2590800" cy="3322638"/>
            </a:xfrm>
            <a:prstGeom prst="rect">
              <a:avLst/>
            </a:prstGeom>
            <a:noFill/>
            <a:ln w="9525" algn="ctr">
              <a:solidFill>
                <a:schemeClr val="accent4">
                  <a:lumMod val="10000"/>
                </a:schemeClr>
              </a:solidFill>
              <a:miter lim="800000"/>
              <a:headEnd/>
              <a:tailEnd/>
            </a:ln>
          </p:spPr>
        </p:pic>
        <p:pic>
          <p:nvPicPr>
            <p:cNvPr id="114694" name="Picture 10"/>
            <p:cNvPicPr>
              <a:picLocks noChangeAspect="1" noChangeArrowheads="1"/>
            </p:cNvPicPr>
            <p:nvPr/>
          </p:nvPicPr>
          <p:blipFill>
            <a:blip r:embed="rId5"/>
            <a:srcRect/>
            <a:stretch>
              <a:fillRect/>
            </a:stretch>
          </p:blipFill>
          <p:spPr bwMode="auto">
            <a:xfrm>
              <a:off x="6019800" y="2743200"/>
              <a:ext cx="2743200" cy="3340100"/>
            </a:xfrm>
            <a:prstGeom prst="rect">
              <a:avLst/>
            </a:prstGeom>
            <a:noFill/>
            <a:ln w="9525">
              <a:noFill/>
              <a:miter lim="800000"/>
              <a:headEnd/>
              <a:tailEnd/>
            </a:ln>
          </p:spPr>
        </p:pic>
      </p:grpSp>
      <p:sp>
        <p:nvSpPr>
          <p:cNvPr id="8" name="Rectangle 3"/>
          <p:cNvSpPr>
            <a:spLocks noGrp="1" noChangeArrowheads="1"/>
          </p:cNvSpPr>
          <p:nvPr>
            <p:ph idx="1"/>
          </p:nvPr>
        </p:nvSpPr>
        <p:spPr>
          <a:xfrm>
            <a:off x="533400" y="1828800"/>
            <a:ext cx="3733800" cy="1600200"/>
          </a:xfrm>
        </p:spPr>
        <p:txBody>
          <a:bodyPr/>
          <a:lstStyle/>
          <a:p>
            <a:pPr eaLnBrk="1" hangingPunct="1">
              <a:lnSpc>
                <a:spcPct val="80000"/>
              </a:lnSpc>
              <a:spcBef>
                <a:spcPts val="1200"/>
              </a:spcBef>
              <a:spcAft>
                <a:spcPts val="1200"/>
              </a:spcAft>
            </a:pPr>
            <a:r>
              <a:rPr lang="en-US" b="1" dirty="0"/>
              <a:t>Statistical Briefs</a:t>
            </a:r>
          </a:p>
          <a:p>
            <a:pPr eaLnBrk="1" hangingPunct="1">
              <a:lnSpc>
                <a:spcPct val="80000"/>
              </a:lnSpc>
              <a:spcBef>
                <a:spcPts val="1200"/>
              </a:spcBef>
              <a:spcAft>
                <a:spcPts val="1200"/>
              </a:spcAft>
            </a:pPr>
            <a:r>
              <a:rPr lang="en-US" b="1" dirty="0"/>
              <a:t>Facts and Figures</a:t>
            </a:r>
          </a:p>
          <a:p>
            <a:pPr eaLnBrk="1" hangingPunct="1">
              <a:lnSpc>
                <a:spcPct val="80000"/>
              </a:lnSpc>
              <a:spcBef>
                <a:spcPts val="1200"/>
              </a:spcBef>
              <a:spcAft>
                <a:spcPts val="1200"/>
              </a:spcAft>
            </a:pPr>
            <a:r>
              <a:rPr lang="en-US" b="1" dirty="0"/>
              <a:t>Fact Books</a:t>
            </a:r>
          </a:p>
          <a:p>
            <a:pPr eaLnBrk="1" hangingPunct="1">
              <a:lnSpc>
                <a:spcPct val="80000"/>
              </a:lnSpc>
              <a:spcBef>
                <a:spcPts val="1200"/>
              </a:spcBef>
              <a:spcAft>
                <a:spcPts val="1200"/>
              </a:spcAft>
            </a:pPr>
            <a:endParaRPr lang="en-US" b="1" dirty="0"/>
          </a:p>
        </p:txBody>
      </p:sp>
    </p:spTree>
  </p:cSld>
  <p:clrMapOvr>
    <a:masterClrMapping/>
  </p:clrMapOvr>
  <p:transition spd="med" advClick="0">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dirty="0"/>
          </a:p>
        </p:txBody>
      </p:sp>
      <p:sp>
        <p:nvSpPr>
          <p:cNvPr id="3" name="Text Placeholder 2"/>
          <p:cNvSpPr>
            <a:spLocks noGrp="1"/>
          </p:cNvSpPr>
          <p:nvPr>
            <p:ph type="body" sz="half" idx="1"/>
          </p:nvPr>
        </p:nvSpPr>
        <p:spPr/>
        <p:txBody>
          <a:bodyPr/>
          <a:lstStyle/>
          <a:p>
            <a:pPr eaLnBrk="1" hangingPunct="1">
              <a:buFont typeface="Wingdings" pitchFamily="2" charset="2"/>
              <a:buChar char="n"/>
              <a:defRPr/>
            </a:pPr>
            <a:endParaRPr lang="en-US"/>
          </a:p>
        </p:txBody>
      </p:sp>
      <p:pic>
        <p:nvPicPr>
          <p:cNvPr id="115716" name="ClipArt Placeholder 6" descr="reports.JPG"/>
          <p:cNvPicPr>
            <a:picLocks noGrp="1" noChangeAspect="1"/>
          </p:cNvPicPr>
          <p:nvPr>
            <p:ph type="clipArt" sz="half" idx="2"/>
          </p:nvPr>
        </p:nvPicPr>
        <p:blipFill>
          <a:blip r:embed="rId3"/>
          <a:srcRect/>
          <a:stretch>
            <a:fillRect/>
          </a:stretch>
        </p:blipFill>
        <p:spPr>
          <a:xfrm>
            <a:off x="0" y="0"/>
            <a:ext cx="9144000" cy="6858000"/>
          </a:xfrm>
        </p:spPr>
      </p:pic>
      <p:sp>
        <p:nvSpPr>
          <p:cNvPr id="115717" name="Slide Number Placeholder 4"/>
          <p:cNvSpPr>
            <a:spLocks noGrp="1"/>
          </p:cNvSpPr>
          <p:nvPr>
            <p:ph type="sldNum" sz="quarter" idx="10"/>
          </p:nvPr>
        </p:nvSpPr>
        <p:spPr>
          <a:noFill/>
        </p:spPr>
        <p:txBody>
          <a:bodyPr/>
          <a:lstStyle/>
          <a:p>
            <a:fld id="{9C06818E-D6D6-8C4E-AB94-784CE0F2E7BD}" type="slidenum">
              <a:rPr lang="en-US"/>
              <a:pPr/>
              <a:t>101</a:t>
            </a:fld>
            <a:endParaRPr lang="en-US"/>
          </a:p>
        </p:txBody>
      </p:sp>
    </p:spTree>
  </p:cSld>
  <p:clrMapOvr>
    <a:masterClrMapping/>
  </p:clrMapOvr>
  <p:transition spd="med" advClick="0">
    <p:fade/>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34658" name="Rectangle 2"/>
          <p:cNvSpPr>
            <a:spLocks noGrp="1" noChangeArrowheads="1"/>
          </p:cNvSpPr>
          <p:nvPr>
            <p:ph type="title"/>
          </p:nvPr>
        </p:nvSpPr>
        <p:spPr>
          <a:xfrm>
            <a:off x="1684338" y="298450"/>
            <a:ext cx="6088062" cy="768350"/>
          </a:xfrm>
        </p:spPr>
        <p:txBody>
          <a:bodyPr/>
          <a:lstStyle/>
          <a:p>
            <a:pPr eaLnBrk="1" hangingPunct="1">
              <a:defRPr/>
            </a:pPr>
            <a:r>
              <a:rPr lang="en-US" sz="2800" dirty="0"/>
              <a:t>Statistical Brief Topics</a:t>
            </a:r>
          </a:p>
        </p:txBody>
      </p:sp>
      <p:sp>
        <p:nvSpPr>
          <p:cNvPr id="1734659" name="Rectangle 3"/>
          <p:cNvSpPr>
            <a:spLocks noGrp="1" noChangeArrowheads="1"/>
          </p:cNvSpPr>
          <p:nvPr>
            <p:ph idx="1"/>
          </p:nvPr>
        </p:nvSpPr>
        <p:spPr>
          <a:xfrm>
            <a:off x="609600" y="1676400"/>
            <a:ext cx="7993063" cy="4495800"/>
          </a:xfrm>
        </p:spPr>
        <p:txBody>
          <a:bodyPr/>
          <a:lstStyle/>
          <a:p>
            <a:pPr eaLnBrk="1" hangingPunct="1">
              <a:lnSpc>
                <a:spcPct val="80000"/>
              </a:lnSpc>
              <a:spcBef>
                <a:spcPts val="1000"/>
              </a:spcBef>
              <a:spcAft>
                <a:spcPts val="1000"/>
              </a:spcAft>
            </a:pPr>
            <a:r>
              <a:rPr lang="en-US" b="1" dirty="0"/>
              <a:t>More than 95 briefs posted – a new brief posted every two to three weeks:</a:t>
            </a:r>
          </a:p>
          <a:p>
            <a:pPr lvl="1" eaLnBrk="1" hangingPunct="1">
              <a:lnSpc>
                <a:spcPct val="80000"/>
              </a:lnSpc>
              <a:spcBef>
                <a:spcPts val="1000"/>
              </a:spcBef>
              <a:spcAft>
                <a:spcPts val="1000"/>
              </a:spcAft>
            </a:pPr>
            <a:r>
              <a:rPr lang="en-US" sz="2600" dirty="0"/>
              <a:t>Ambulatory Surgeries</a:t>
            </a:r>
          </a:p>
          <a:p>
            <a:pPr lvl="1" eaLnBrk="1" hangingPunct="1">
              <a:lnSpc>
                <a:spcPct val="80000"/>
              </a:lnSpc>
              <a:spcBef>
                <a:spcPts val="1000"/>
              </a:spcBef>
              <a:spcAft>
                <a:spcPts val="1000"/>
              </a:spcAft>
            </a:pPr>
            <a:r>
              <a:rPr lang="en-US" sz="2600" dirty="0"/>
              <a:t>Rural Hospitalizations</a:t>
            </a:r>
          </a:p>
          <a:p>
            <a:pPr lvl="1" eaLnBrk="1" hangingPunct="1">
              <a:lnSpc>
                <a:spcPct val="80000"/>
              </a:lnSpc>
              <a:spcBef>
                <a:spcPts val="1000"/>
              </a:spcBef>
              <a:spcAft>
                <a:spcPts val="1000"/>
              </a:spcAft>
            </a:pPr>
            <a:r>
              <a:rPr lang="en-US" sz="2600" dirty="0"/>
              <a:t>Motor Vehicle Accidents</a:t>
            </a:r>
          </a:p>
          <a:p>
            <a:pPr lvl="1" eaLnBrk="1" hangingPunct="1">
              <a:lnSpc>
                <a:spcPct val="80000"/>
              </a:lnSpc>
              <a:spcBef>
                <a:spcPts val="1000"/>
              </a:spcBef>
              <a:spcAft>
                <a:spcPts val="1000"/>
              </a:spcAft>
            </a:pPr>
            <a:r>
              <a:rPr lang="en-US" sz="2600" dirty="0"/>
              <a:t>Childbirth</a:t>
            </a:r>
          </a:p>
          <a:p>
            <a:pPr lvl="1" eaLnBrk="1" hangingPunct="1">
              <a:lnSpc>
                <a:spcPct val="80000"/>
              </a:lnSpc>
              <a:spcBef>
                <a:spcPts val="1000"/>
              </a:spcBef>
              <a:spcAft>
                <a:spcPts val="1000"/>
              </a:spcAft>
            </a:pPr>
            <a:r>
              <a:rPr lang="en-US" sz="2600" dirty="0"/>
              <a:t>Brain Cancer</a:t>
            </a:r>
          </a:p>
        </p:txBody>
      </p:sp>
      <p:sp>
        <p:nvSpPr>
          <p:cNvPr id="116740" name="Slide Number Placeholder 3"/>
          <p:cNvSpPr>
            <a:spLocks noGrp="1"/>
          </p:cNvSpPr>
          <p:nvPr>
            <p:ph type="sldNum" sz="quarter" idx="10"/>
          </p:nvPr>
        </p:nvSpPr>
        <p:spPr>
          <a:noFill/>
        </p:spPr>
        <p:txBody>
          <a:bodyPr/>
          <a:lstStyle/>
          <a:p>
            <a:fld id="{8CF538F9-3E9E-3846-8979-F475C8FC84B1}" type="slidenum">
              <a:rPr lang="en-US"/>
              <a:pPr/>
              <a:t>102</a:t>
            </a:fld>
            <a:endParaRPr lang="en-US"/>
          </a:p>
        </p:txBody>
      </p:sp>
      <p:pic>
        <p:nvPicPr>
          <p:cNvPr id="5" name="Picture 17"/>
          <p:cNvPicPr>
            <a:picLocks noChangeAspect="1" noChangeArrowheads="1"/>
          </p:cNvPicPr>
          <p:nvPr/>
        </p:nvPicPr>
        <p:blipFill>
          <a:blip r:embed="rId3"/>
          <a:srcRect l="51143" t="17073" r="6000" b="9619"/>
          <a:stretch>
            <a:fillRect/>
          </a:stretch>
        </p:blipFill>
        <p:spPr bwMode="auto">
          <a:xfrm>
            <a:off x="5867400" y="2667000"/>
            <a:ext cx="2590800" cy="3322638"/>
          </a:xfrm>
          <a:prstGeom prst="rect">
            <a:avLst/>
          </a:prstGeom>
          <a:noFill/>
          <a:ln w="9525" algn="ctr">
            <a:solidFill>
              <a:schemeClr val="accent4">
                <a:lumMod val="10000"/>
              </a:schemeClr>
            </a:solid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00515" name="Rectangle 3"/>
          <p:cNvSpPr>
            <a:spLocks noGrp="1" noChangeArrowheads="1"/>
          </p:cNvSpPr>
          <p:nvPr>
            <p:ph type="title"/>
          </p:nvPr>
        </p:nvSpPr>
        <p:spPr>
          <a:xfrm>
            <a:off x="1860550" y="250825"/>
            <a:ext cx="6088063" cy="768350"/>
          </a:xfrm>
        </p:spPr>
        <p:txBody>
          <a:bodyPr/>
          <a:lstStyle/>
          <a:p>
            <a:pPr eaLnBrk="1" hangingPunct="1">
              <a:defRPr/>
            </a:pPr>
            <a:r>
              <a:rPr lang="en-US" sz="2800" dirty="0" smtClean="0"/>
              <a:t>HCUP Facts and Figures</a:t>
            </a:r>
          </a:p>
        </p:txBody>
      </p:sp>
      <p:sp>
        <p:nvSpPr>
          <p:cNvPr id="117763" name="Slide Number Placeholder 6"/>
          <p:cNvSpPr>
            <a:spLocks noGrp="1"/>
          </p:cNvSpPr>
          <p:nvPr>
            <p:ph type="sldNum" sz="quarter" idx="10"/>
          </p:nvPr>
        </p:nvSpPr>
        <p:spPr>
          <a:noFill/>
        </p:spPr>
        <p:txBody>
          <a:bodyPr/>
          <a:lstStyle/>
          <a:p>
            <a:fld id="{844B74BD-EEDD-2B4E-9B62-4BA4E13D23E8}" type="slidenum">
              <a:rPr lang="en-US"/>
              <a:pPr/>
              <a:t>103</a:t>
            </a:fld>
            <a:endParaRPr lang="en-US"/>
          </a:p>
        </p:txBody>
      </p:sp>
      <p:grpSp>
        <p:nvGrpSpPr>
          <p:cNvPr id="7" name="Group 6"/>
          <p:cNvGrpSpPr/>
          <p:nvPr/>
        </p:nvGrpSpPr>
        <p:grpSpPr>
          <a:xfrm>
            <a:off x="228600" y="1447800"/>
            <a:ext cx="8502650" cy="5334000"/>
            <a:chOff x="228600" y="1447800"/>
            <a:chExt cx="8502650" cy="5334000"/>
          </a:xfrm>
        </p:grpSpPr>
        <p:pic>
          <p:nvPicPr>
            <p:cNvPr id="117764" name="Picture 10"/>
            <p:cNvPicPr>
              <a:picLocks noChangeAspect="1" noChangeArrowheads="1"/>
            </p:cNvPicPr>
            <p:nvPr/>
          </p:nvPicPr>
          <p:blipFill>
            <a:blip r:embed="rId3"/>
            <a:srcRect/>
            <a:stretch>
              <a:fillRect/>
            </a:stretch>
          </p:blipFill>
          <p:spPr bwMode="auto">
            <a:xfrm>
              <a:off x="228600" y="1447800"/>
              <a:ext cx="4270375" cy="5200650"/>
            </a:xfrm>
            <a:prstGeom prst="rect">
              <a:avLst/>
            </a:prstGeom>
            <a:noFill/>
            <a:ln w="9525">
              <a:noFill/>
              <a:miter lim="800000"/>
              <a:headEnd/>
              <a:tailEnd/>
            </a:ln>
          </p:spPr>
        </p:pic>
        <p:pic>
          <p:nvPicPr>
            <p:cNvPr id="117765" name="Picture 6" descr="http://www.hcup-us.ahrq.gov/reports/factsandfigures/2007/images/1.2.gif"/>
            <p:cNvPicPr>
              <a:picLocks noChangeAspect="1" noChangeArrowheads="1"/>
            </p:cNvPicPr>
            <p:nvPr/>
          </p:nvPicPr>
          <p:blipFill>
            <a:blip r:embed="rId4"/>
            <a:srcRect/>
            <a:stretch>
              <a:fillRect/>
            </a:stretch>
          </p:blipFill>
          <p:spPr bwMode="auto">
            <a:xfrm>
              <a:off x="5276850" y="1600200"/>
              <a:ext cx="3454400" cy="2438400"/>
            </a:xfrm>
            <a:prstGeom prst="rect">
              <a:avLst/>
            </a:prstGeom>
            <a:noFill/>
            <a:ln w="9525">
              <a:noFill/>
              <a:miter lim="800000"/>
              <a:headEnd/>
              <a:tailEnd/>
            </a:ln>
          </p:spPr>
        </p:pic>
        <p:pic>
          <p:nvPicPr>
            <p:cNvPr id="117766" name="Picture 8" descr="http://www.hcup-us.ahrq.gov/reports/factsandfigures/2007/images/4.1a.gif"/>
            <p:cNvPicPr>
              <a:picLocks noChangeAspect="1" noChangeArrowheads="1"/>
            </p:cNvPicPr>
            <p:nvPr/>
          </p:nvPicPr>
          <p:blipFill>
            <a:blip r:embed="rId5"/>
            <a:srcRect/>
            <a:stretch>
              <a:fillRect/>
            </a:stretch>
          </p:blipFill>
          <p:spPr bwMode="auto">
            <a:xfrm>
              <a:off x="5280025" y="4191000"/>
              <a:ext cx="3406775" cy="25908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a:xfrm>
            <a:off x="1724025" y="457200"/>
            <a:ext cx="6088063" cy="768350"/>
          </a:xfrm>
        </p:spPr>
        <p:txBody>
          <a:bodyPr/>
          <a:lstStyle/>
          <a:p>
            <a:pPr eaLnBrk="1" hangingPunct="1">
              <a:defRPr/>
            </a:pPr>
            <a:r>
              <a:rPr lang="en-US" sz="2800" dirty="0" smtClean="0"/>
              <a:t>New: Publications Search Page  on HCUP-US</a:t>
            </a:r>
            <a:endParaRPr lang="en-US" sz="2800" dirty="0"/>
          </a:p>
        </p:txBody>
      </p:sp>
      <p:sp>
        <p:nvSpPr>
          <p:cNvPr id="11" name="Content Placeholder 10"/>
          <p:cNvSpPr>
            <a:spLocks noGrp="1"/>
          </p:cNvSpPr>
          <p:nvPr>
            <p:ph sz="half" idx="2"/>
          </p:nvPr>
        </p:nvSpPr>
        <p:spPr>
          <a:xfrm>
            <a:off x="381000" y="1600200"/>
            <a:ext cx="7848600" cy="2895600"/>
          </a:xfrm>
        </p:spPr>
        <p:txBody>
          <a:bodyPr/>
          <a:lstStyle/>
          <a:p>
            <a:pPr eaLnBrk="1" hangingPunct="1">
              <a:lnSpc>
                <a:spcPct val="100000"/>
              </a:lnSpc>
              <a:spcBef>
                <a:spcPts val="600"/>
              </a:spcBef>
              <a:spcAft>
                <a:spcPts val="600"/>
              </a:spcAft>
            </a:pPr>
            <a:r>
              <a:rPr lang="en-US" sz="3000" b="1" dirty="0"/>
              <a:t>Simple or advanced search options</a:t>
            </a:r>
          </a:p>
          <a:p>
            <a:pPr lvl="1" eaLnBrk="1" hangingPunct="1">
              <a:lnSpc>
                <a:spcPct val="100000"/>
              </a:lnSpc>
              <a:spcBef>
                <a:spcPts val="600"/>
              </a:spcBef>
              <a:spcAft>
                <a:spcPts val="600"/>
              </a:spcAft>
            </a:pPr>
            <a:r>
              <a:rPr lang="en-US" sz="2600" dirty="0"/>
              <a:t>Data Year</a:t>
            </a:r>
          </a:p>
          <a:p>
            <a:pPr lvl="1" eaLnBrk="1" hangingPunct="1">
              <a:lnSpc>
                <a:spcPct val="100000"/>
              </a:lnSpc>
              <a:spcBef>
                <a:spcPts val="600"/>
              </a:spcBef>
              <a:spcAft>
                <a:spcPts val="600"/>
              </a:spcAft>
            </a:pPr>
            <a:r>
              <a:rPr lang="en-US" sz="2600" dirty="0"/>
              <a:t>Database, Tool, &amp; Product</a:t>
            </a:r>
          </a:p>
          <a:p>
            <a:pPr lvl="1" eaLnBrk="1" hangingPunct="1">
              <a:lnSpc>
                <a:spcPct val="100000"/>
              </a:lnSpc>
              <a:spcBef>
                <a:spcPts val="600"/>
              </a:spcBef>
              <a:spcAft>
                <a:spcPts val="600"/>
              </a:spcAft>
            </a:pPr>
            <a:r>
              <a:rPr lang="en-US" sz="2600" dirty="0"/>
              <a:t>Key Word</a:t>
            </a:r>
          </a:p>
          <a:p>
            <a:pPr lvl="1" eaLnBrk="1" hangingPunct="1">
              <a:lnSpc>
                <a:spcPct val="100000"/>
              </a:lnSpc>
              <a:spcBef>
                <a:spcPts val="600"/>
              </a:spcBef>
              <a:spcAft>
                <a:spcPts val="600"/>
              </a:spcAft>
            </a:pPr>
            <a:r>
              <a:rPr lang="en-US" sz="2600" dirty="0"/>
              <a:t>Publication Type</a:t>
            </a:r>
          </a:p>
          <a:p>
            <a:pPr lvl="1" eaLnBrk="1" hangingPunct="1">
              <a:lnSpc>
                <a:spcPct val="100000"/>
              </a:lnSpc>
              <a:spcBef>
                <a:spcPts val="600"/>
              </a:spcBef>
              <a:spcAft>
                <a:spcPts val="600"/>
              </a:spcAft>
            </a:pPr>
            <a:r>
              <a:rPr lang="en-US" sz="2600" dirty="0"/>
              <a:t>Author</a:t>
            </a:r>
          </a:p>
          <a:p>
            <a:pPr lvl="1" eaLnBrk="1" hangingPunct="1">
              <a:lnSpc>
                <a:spcPct val="100000"/>
              </a:lnSpc>
              <a:spcBef>
                <a:spcPts val="600"/>
              </a:spcBef>
              <a:spcAft>
                <a:spcPts val="600"/>
              </a:spcAft>
            </a:pPr>
            <a:r>
              <a:rPr lang="en-US" sz="2600" dirty="0"/>
              <a:t>Title</a:t>
            </a:r>
          </a:p>
          <a:p>
            <a:pPr lvl="1" eaLnBrk="1" hangingPunct="1">
              <a:lnSpc>
                <a:spcPct val="100000"/>
              </a:lnSpc>
              <a:spcBef>
                <a:spcPts val="600"/>
              </a:spcBef>
              <a:spcAft>
                <a:spcPts val="600"/>
              </a:spcAft>
            </a:pPr>
            <a:r>
              <a:rPr lang="en-US" sz="2600" dirty="0"/>
              <a:t>State</a:t>
            </a:r>
          </a:p>
        </p:txBody>
      </p:sp>
      <p:sp>
        <p:nvSpPr>
          <p:cNvPr id="118788" name="Slide Number Placeholder 2"/>
          <p:cNvSpPr>
            <a:spLocks noGrp="1"/>
          </p:cNvSpPr>
          <p:nvPr>
            <p:ph type="sldNum" sz="quarter" idx="10"/>
          </p:nvPr>
        </p:nvSpPr>
        <p:spPr>
          <a:noFill/>
        </p:spPr>
        <p:txBody>
          <a:bodyPr/>
          <a:lstStyle/>
          <a:p>
            <a:fld id="{63F15128-8B03-8C49-A55A-05F0D126BD37}" type="slidenum">
              <a:rPr lang="en-US"/>
              <a:pPr/>
              <a:t>104</a:t>
            </a:fld>
            <a:endParaRPr lang="en-US"/>
          </a:p>
        </p:txBody>
      </p:sp>
      <p:grpSp>
        <p:nvGrpSpPr>
          <p:cNvPr id="7" name="Group 6"/>
          <p:cNvGrpSpPr/>
          <p:nvPr/>
        </p:nvGrpSpPr>
        <p:grpSpPr>
          <a:xfrm>
            <a:off x="4953000" y="2192338"/>
            <a:ext cx="3581400" cy="4513262"/>
            <a:chOff x="4953000" y="2192338"/>
            <a:chExt cx="3581400" cy="4513262"/>
          </a:xfrm>
        </p:grpSpPr>
        <p:pic>
          <p:nvPicPr>
            <p:cNvPr id="118789" name="Picture 2" descr="http://dclips.fundraw.com/zobo500dir/magnificator.jpg"/>
            <p:cNvPicPr>
              <a:picLocks noChangeAspect="1" noChangeArrowheads="1"/>
            </p:cNvPicPr>
            <p:nvPr/>
          </p:nvPicPr>
          <p:blipFill>
            <a:blip r:embed="rId3"/>
            <a:srcRect/>
            <a:stretch>
              <a:fillRect/>
            </a:stretch>
          </p:blipFill>
          <p:spPr bwMode="auto">
            <a:xfrm>
              <a:off x="7010400" y="2192338"/>
              <a:ext cx="1524000" cy="1617662"/>
            </a:xfrm>
            <a:prstGeom prst="rect">
              <a:avLst/>
            </a:prstGeom>
            <a:noFill/>
            <a:ln w="9525">
              <a:noFill/>
              <a:miter lim="800000"/>
              <a:headEnd/>
              <a:tailEnd/>
            </a:ln>
          </p:spPr>
        </p:pic>
        <p:pic>
          <p:nvPicPr>
            <p:cNvPr id="118790" name="Picture 4" descr="http://www.dailyclipart.net/wp-content/uploads/medium/Book4.jpg"/>
            <p:cNvPicPr>
              <a:picLocks noChangeAspect="1" noChangeArrowheads="1"/>
            </p:cNvPicPr>
            <p:nvPr/>
          </p:nvPicPr>
          <p:blipFill>
            <a:blip r:embed="rId4"/>
            <a:srcRect/>
            <a:stretch>
              <a:fillRect/>
            </a:stretch>
          </p:blipFill>
          <p:spPr bwMode="auto">
            <a:xfrm>
              <a:off x="4953000" y="3432175"/>
              <a:ext cx="2408238" cy="3273425"/>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7" name="Title 26"/>
          <p:cNvSpPr>
            <a:spLocks noGrp="1"/>
          </p:cNvSpPr>
          <p:nvPr>
            <p:ph type="title"/>
          </p:nvPr>
        </p:nvSpPr>
        <p:spPr/>
        <p:txBody>
          <a:bodyPr/>
          <a:lstStyle/>
          <a:p>
            <a:r>
              <a:rPr lang="en-US" sz="2800" dirty="0" smtClean="0">
                <a:effectLst>
                  <a:outerShdw blurRad="38100" dist="38100" dir="2700000" algn="tl">
                    <a:srgbClr val="000000">
                      <a:alpha val="43137"/>
                    </a:srgbClr>
                  </a:outerShdw>
                </a:effectLst>
              </a:rPr>
              <a:t>HCUP Supports High Impact Health Services, Policy &amp; Clinical </a:t>
            </a:r>
            <a:r>
              <a:rPr lang="en-US" sz="2800" dirty="0" smtClean="0">
                <a:effectLst>
                  <a:outerShdw blurRad="38100" dist="38100" dir="2700000" algn="tl">
                    <a:srgbClr val="000000">
                      <a:alpha val="43137"/>
                    </a:srgbClr>
                  </a:outerShdw>
                </a:effectLst>
              </a:rPr>
              <a:t>Research</a:t>
            </a:r>
            <a:endParaRPr lang="en-US" sz="2800" dirty="0"/>
          </a:p>
        </p:txBody>
      </p:sp>
      <p:sp>
        <p:nvSpPr>
          <p:cNvPr id="119812" name="Slide Number Placeholder 4"/>
          <p:cNvSpPr>
            <a:spLocks noGrp="1"/>
          </p:cNvSpPr>
          <p:nvPr>
            <p:ph type="sldNum" sz="quarter" idx="10"/>
          </p:nvPr>
        </p:nvSpPr>
        <p:spPr>
          <a:noFill/>
        </p:spPr>
        <p:txBody>
          <a:bodyPr/>
          <a:lstStyle/>
          <a:p>
            <a:fld id="{83F49C7D-FA03-C747-8272-B6CA7DC33AB9}" type="slidenum">
              <a:rPr lang="en-US"/>
              <a:pPr/>
              <a:t>105</a:t>
            </a:fld>
            <a:endParaRPr lang="en-US"/>
          </a:p>
        </p:txBody>
      </p:sp>
      <p:pic>
        <p:nvPicPr>
          <p:cNvPr id="119810" name="Picture 5" descr="JAMA"/>
          <p:cNvPicPr>
            <a:picLocks noGrp="1" noChangeAspect="1" noChangeArrowheads="1"/>
          </p:cNvPicPr>
          <p:nvPr>
            <p:ph sz="half" idx="4294967295"/>
          </p:nvPr>
        </p:nvPicPr>
        <p:blipFill>
          <a:blip r:embed="rId3"/>
          <a:srcRect/>
          <a:stretch>
            <a:fillRect/>
          </a:stretch>
        </p:blipFill>
        <p:spPr>
          <a:xfrm>
            <a:off x="533400" y="2209800"/>
            <a:ext cx="2943225" cy="1047750"/>
          </a:xfrm>
          <a:noFill/>
        </p:spPr>
      </p:pic>
      <p:pic>
        <p:nvPicPr>
          <p:cNvPr id="119811" name="Picture 26" descr="cover_370_9588"/>
          <p:cNvPicPr>
            <a:picLocks noGrp="1" noChangeAspect="1" noChangeArrowheads="1"/>
          </p:cNvPicPr>
          <p:nvPr>
            <p:ph sz="half" idx="4294967295"/>
          </p:nvPr>
        </p:nvPicPr>
        <p:blipFill>
          <a:blip r:embed="rId4"/>
          <a:srcRect l="-2692" b="73941"/>
          <a:stretch>
            <a:fillRect/>
          </a:stretch>
        </p:blipFill>
        <p:spPr>
          <a:xfrm>
            <a:off x="533400" y="4648200"/>
            <a:ext cx="2012950" cy="684213"/>
          </a:xfrm>
          <a:noFill/>
        </p:spPr>
      </p:pic>
      <p:pic>
        <p:nvPicPr>
          <p:cNvPr id="119813" name="Picture 10"/>
          <p:cNvPicPr>
            <a:picLocks noChangeAspect="1" noChangeArrowheads="1"/>
          </p:cNvPicPr>
          <p:nvPr>
            <p:ph sz="half" idx="4294967295"/>
          </p:nvPr>
        </p:nvPicPr>
        <p:blipFill>
          <a:blip r:embed="rId5"/>
          <a:srcRect l="26486" t="1961" r="26425" b="78432"/>
          <a:stretch>
            <a:fillRect/>
          </a:stretch>
        </p:blipFill>
        <p:spPr>
          <a:xfrm>
            <a:off x="533400" y="1447800"/>
            <a:ext cx="1219200" cy="762000"/>
          </a:xfrm>
          <a:noFill/>
        </p:spPr>
      </p:pic>
      <p:sp>
        <p:nvSpPr>
          <p:cNvPr id="119814" name="Rectangle 2"/>
          <p:cNvSpPr>
            <a:spLocks noChangeArrowheads="1"/>
          </p:cNvSpPr>
          <p:nvPr/>
        </p:nvSpPr>
        <p:spPr bwMode="auto">
          <a:xfrm>
            <a:off x="457200" y="1371600"/>
            <a:ext cx="8382000" cy="5257800"/>
          </a:xfrm>
          <a:prstGeom prst="rect">
            <a:avLst/>
          </a:prstGeom>
          <a:solidFill>
            <a:srgbClr val="FFFF99">
              <a:alpha val="39999"/>
            </a:srgbClr>
          </a:solidFill>
          <a:ln w="38100">
            <a:solidFill>
              <a:schemeClr val="tx1"/>
            </a:solidFill>
            <a:miter lim="800000"/>
            <a:headEnd/>
            <a:tailEnd/>
          </a:ln>
        </p:spPr>
        <p:txBody>
          <a:bodyPr wrap="none" lIns="92453" tIns="46226" rIns="92453" bIns="46226" anchor="ctr">
            <a:prstTxWarp prst="textNoShape">
              <a:avLst/>
            </a:prstTxWarp>
          </a:bodyPr>
          <a:lstStyle/>
          <a:p>
            <a:endParaRPr lang="en-US" sz="3200"/>
          </a:p>
        </p:txBody>
      </p:sp>
      <p:sp>
        <p:nvSpPr>
          <p:cNvPr id="1547267" name="Rectangle 3"/>
          <p:cNvSpPr>
            <a:spLocks noChangeArrowheads="1"/>
          </p:cNvSpPr>
          <p:nvPr/>
        </p:nvSpPr>
        <p:spPr bwMode="auto">
          <a:xfrm>
            <a:off x="1455738" y="457200"/>
            <a:ext cx="6088062" cy="768350"/>
          </a:xfrm>
          <a:prstGeom prst="rect">
            <a:avLst/>
          </a:prstGeom>
          <a:noFill/>
          <a:ln w="12700">
            <a:noFill/>
            <a:miter lim="800000"/>
            <a:headEnd/>
            <a:tailEnd/>
          </a:ln>
          <a:effectLst/>
        </p:spPr>
        <p:txBody>
          <a:bodyPr lIns="90488" tIns="44450" rIns="90488" bIns="44450" anchor="b"/>
          <a:lstStyle/>
          <a:p>
            <a:pPr>
              <a:lnSpc>
                <a:spcPct val="90000"/>
              </a:lnSpc>
              <a:spcBef>
                <a:spcPct val="0"/>
              </a:spcBef>
              <a:defRPr/>
            </a:pPr>
            <a:r>
              <a:rPr lang="en-US" sz="3600" b="1" i="1" dirty="0">
                <a:solidFill>
                  <a:schemeClr val="tx2"/>
                </a:solidFill>
                <a:effectLst>
                  <a:outerShdw blurRad="38100" dist="38100" dir="2700000" algn="tl">
                    <a:srgbClr val="000000"/>
                  </a:outerShdw>
                </a:effectLst>
              </a:rPr>
              <a:t> </a:t>
            </a:r>
          </a:p>
        </p:txBody>
      </p:sp>
      <p:pic>
        <p:nvPicPr>
          <p:cNvPr id="119817" name="Picture 7" descr="nejm"/>
          <p:cNvPicPr>
            <a:picLocks noChangeAspect="1" noChangeArrowheads="1"/>
          </p:cNvPicPr>
          <p:nvPr/>
        </p:nvPicPr>
        <p:blipFill>
          <a:blip r:embed="rId6"/>
          <a:srcRect/>
          <a:stretch>
            <a:fillRect/>
          </a:stretch>
        </p:blipFill>
        <p:spPr bwMode="auto">
          <a:xfrm>
            <a:off x="4038600" y="1447800"/>
            <a:ext cx="4529138" cy="893763"/>
          </a:xfrm>
          <a:prstGeom prst="rect">
            <a:avLst/>
          </a:prstGeom>
          <a:noFill/>
          <a:ln w="9525">
            <a:noFill/>
            <a:miter lim="800000"/>
            <a:headEnd/>
            <a:tailEnd/>
          </a:ln>
        </p:spPr>
      </p:pic>
      <p:pic>
        <p:nvPicPr>
          <p:cNvPr id="119818" name="Picture 8" descr="pediatrics"/>
          <p:cNvPicPr>
            <a:picLocks noChangeAspect="1" noChangeArrowheads="1"/>
          </p:cNvPicPr>
          <p:nvPr/>
        </p:nvPicPr>
        <p:blipFill>
          <a:blip r:embed="rId7"/>
          <a:srcRect/>
          <a:stretch>
            <a:fillRect/>
          </a:stretch>
        </p:blipFill>
        <p:spPr bwMode="auto">
          <a:xfrm>
            <a:off x="762000" y="3352800"/>
            <a:ext cx="3919538" cy="747713"/>
          </a:xfrm>
          <a:prstGeom prst="rect">
            <a:avLst/>
          </a:prstGeom>
          <a:noFill/>
          <a:ln w="9525">
            <a:noFill/>
            <a:miter lim="800000"/>
            <a:headEnd/>
            <a:tailEnd/>
          </a:ln>
        </p:spPr>
      </p:pic>
      <p:pic>
        <p:nvPicPr>
          <p:cNvPr id="119819" name="Picture 9" descr="newsweek"/>
          <p:cNvPicPr>
            <a:picLocks noChangeAspect="1" noChangeArrowheads="1"/>
          </p:cNvPicPr>
          <p:nvPr/>
        </p:nvPicPr>
        <p:blipFill>
          <a:blip r:embed="rId8"/>
          <a:srcRect/>
          <a:stretch>
            <a:fillRect/>
          </a:stretch>
        </p:blipFill>
        <p:spPr bwMode="auto">
          <a:xfrm>
            <a:off x="2438400" y="4343400"/>
            <a:ext cx="3159125" cy="736600"/>
          </a:xfrm>
          <a:prstGeom prst="rect">
            <a:avLst/>
          </a:prstGeom>
          <a:noFill/>
          <a:ln w="9525">
            <a:noFill/>
            <a:miter lim="800000"/>
            <a:headEnd/>
            <a:tailEnd/>
          </a:ln>
        </p:spPr>
      </p:pic>
      <p:sp>
        <p:nvSpPr>
          <p:cNvPr id="119820" name="Rectangle 11"/>
          <p:cNvSpPr>
            <a:spLocks noChangeArrowheads="1"/>
          </p:cNvSpPr>
          <p:nvPr/>
        </p:nvSpPr>
        <p:spPr bwMode="auto">
          <a:xfrm>
            <a:off x="533400" y="1371600"/>
            <a:ext cx="8077200" cy="53340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pic>
        <p:nvPicPr>
          <p:cNvPr id="119821" name="Picture 12" descr="NHDR 2004 Banner"/>
          <p:cNvPicPr>
            <a:picLocks noChangeAspect="1" noChangeArrowheads="1"/>
          </p:cNvPicPr>
          <p:nvPr/>
        </p:nvPicPr>
        <p:blipFill>
          <a:blip r:embed="rId9"/>
          <a:srcRect r="20270" b="-6143"/>
          <a:stretch>
            <a:fillRect/>
          </a:stretch>
        </p:blipFill>
        <p:spPr bwMode="auto">
          <a:xfrm>
            <a:off x="685800" y="5867400"/>
            <a:ext cx="4495800" cy="685800"/>
          </a:xfrm>
          <a:prstGeom prst="rect">
            <a:avLst/>
          </a:prstGeom>
          <a:noFill/>
          <a:ln w="9525">
            <a:noFill/>
            <a:miter lim="800000"/>
            <a:headEnd/>
            <a:tailEnd/>
          </a:ln>
        </p:spPr>
      </p:pic>
      <p:pic>
        <p:nvPicPr>
          <p:cNvPr id="119822" name="Picture 13" descr="cancer"/>
          <p:cNvPicPr>
            <a:picLocks noChangeAspect="1" noChangeArrowheads="1"/>
          </p:cNvPicPr>
          <p:nvPr/>
        </p:nvPicPr>
        <p:blipFill>
          <a:blip r:embed="rId10"/>
          <a:srcRect l="14590" t="19753" r="8540" b="57202"/>
          <a:stretch>
            <a:fillRect/>
          </a:stretch>
        </p:blipFill>
        <p:spPr bwMode="auto">
          <a:xfrm>
            <a:off x="7162800" y="2209800"/>
            <a:ext cx="1371600" cy="533400"/>
          </a:xfrm>
          <a:prstGeom prst="rect">
            <a:avLst/>
          </a:prstGeom>
          <a:noFill/>
          <a:ln w="9525">
            <a:noFill/>
            <a:miter lim="800000"/>
            <a:headEnd/>
            <a:tailEnd/>
          </a:ln>
        </p:spPr>
      </p:pic>
      <p:pic>
        <p:nvPicPr>
          <p:cNvPr id="119823" name="Picture 14" descr="mmwr-logo-b"/>
          <p:cNvPicPr>
            <a:picLocks noChangeAspect="1" noChangeArrowheads="1"/>
          </p:cNvPicPr>
          <p:nvPr/>
        </p:nvPicPr>
        <p:blipFill>
          <a:blip r:embed="rId11"/>
          <a:srcRect/>
          <a:stretch>
            <a:fillRect/>
          </a:stretch>
        </p:blipFill>
        <p:spPr bwMode="auto">
          <a:xfrm>
            <a:off x="5943600" y="5257800"/>
            <a:ext cx="2790825" cy="590550"/>
          </a:xfrm>
          <a:prstGeom prst="rect">
            <a:avLst/>
          </a:prstGeom>
          <a:noFill/>
          <a:ln w="9525">
            <a:noFill/>
            <a:miter lim="800000"/>
            <a:headEnd/>
            <a:tailEnd/>
          </a:ln>
        </p:spPr>
      </p:pic>
      <p:pic>
        <p:nvPicPr>
          <p:cNvPr id="119824" name="Picture 15" descr="annals of surgery"/>
          <p:cNvPicPr>
            <a:picLocks noChangeAspect="1" noChangeArrowheads="1"/>
          </p:cNvPicPr>
          <p:nvPr/>
        </p:nvPicPr>
        <p:blipFill>
          <a:blip r:embed="rId12"/>
          <a:srcRect/>
          <a:stretch>
            <a:fillRect/>
          </a:stretch>
        </p:blipFill>
        <p:spPr bwMode="auto">
          <a:xfrm>
            <a:off x="5410200" y="2743200"/>
            <a:ext cx="2914650" cy="390525"/>
          </a:xfrm>
          <a:prstGeom prst="rect">
            <a:avLst/>
          </a:prstGeom>
          <a:noFill/>
          <a:ln w="9525">
            <a:noFill/>
            <a:miter lim="800000"/>
            <a:headEnd/>
            <a:tailEnd/>
          </a:ln>
        </p:spPr>
      </p:pic>
      <p:pic>
        <p:nvPicPr>
          <p:cNvPr id="119825" name="Picture 16" descr="coverimage"/>
          <p:cNvPicPr>
            <a:picLocks noChangeAspect="1" noChangeArrowheads="1"/>
          </p:cNvPicPr>
          <p:nvPr/>
        </p:nvPicPr>
        <p:blipFill>
          <a:blip r:embed="rId13"/>
          <a:srcRect l="29893" t="6586" r="1778" b="67075"/>
          <a:stretch>
            <a:fillRect/>
          </a:stretch>
        </p:blipFill>
        <p:spPr bwMode="auto">
          <a:xfrm>
            <a:off x="609600" y="4038600"/>
            <a:ext cx="1219200" cy="609600"/>
          </a:xfrm>
          <a:prstGeom prst="rect">
            <a:avLst/>
          </a:prstGeom>
          <a:noFill/>
          <a:ln w="9525">
            <a:noFill/>
            <a:miter lim="800000"/>
            <a:headEnd/>
            <a:tailEnd/>
          </a:ln>
        </p:spPr>
      </p:pic>
      <p:pic>
        <p:nvPicPr>
          <p:cNvPr id="119826" name="Picture 17" descr="JGI_large"/>
          <p:cNvPicPr>
            <a:picLocks noChangeAspect="1" noChangeArrowheads="1"/>
          </p:cNvPicPr>
          <p:nvPr/>
        </p:nvPicPr>
        <p:blipFill>
          <a:blip r:embed="rId14"/>
          <a:srcRect/>
          <a:stretch>
            <a:fillRect/>
          </a:stretch>
        </p:blipFill>
        <p:spPr bwMode="auto">
          <a:xfrm>
            <a:off x="3962400" y="3200400"/>
            <a:ext cx="4762500" cy="609600"/>
          </a:xfrm>
          <a:prstGeom prst="rect">
            <a:avLst/>
          </a:prstGeom>
          <a:noFill/>
          <a:ln w="9525">
            <a:noFill/>
            <a:miter lim="800000"/>
            <a:headEnd/>
            <a:tailEnd/>
          </a:ln>
        </p:spPr>
      </p:pic>
      <p:pic>
        <p:nvPicPr>
          <p:cNvPr id="119827" name="Picture 18" descr="title"/>
          <p:cNvPicPr>
            <a:picLocks noChangeAspect="1" noChangeArrowheads="1"/>
          </p:cNvPicPr>
          <p:nvPr/>
        </p:nvPicPr>
        <p:blipFill>
          <a:blip r:embed="rId15"/>
          <a:srcRect/>
          <a:stretch>
            <a:fillRect/>
          </a:stretch>
        </p:blipFill>
        <p:spPr bwMode="auto">
          <a:xfrm>
            <a:off x="5638800" y="6019800"/>
            <a:ext cx="2095500" cy="419100"/>
          </a:xfrm>
          <a:prstGeom prst="rect">
            <a:avLst/>
          </a:prstGeom>
          <a:noFill/>
          <a:ln w="9525">
            <a:noFill/>
            <a:miter lim="800000"/>
            <a:headEnd/>
            <a:tailEnd/>
          </a:ln>
        </p:spPr>
      </p:pic>
      <p:pic>
        <p:nvPicPr>
          <p:cNvPr id="119828" name="Picture 19" descr="25yr"/>
          <p:cNvPicPr>
            <a:picLocks noChangeAspect="1" noChangeArrowheads="1"/>
          </p:cNvPicPr>
          <p:nvPr/>
        </p:nvPicPr>
        <p:blipFill>
          <a:blip r:embed="rId16"/>
          <a:srcRect l="45714"/>
          <a:stretch>
            <a:fillRect/>
          </a:stretch>
        </p:blipFill>
        <p:spPr bwMode="auto">
          <a:xfrm>
            <a:off x="3962400" y="2209800"/>
            <a:ext cx="1266825" cy="857250"/>
          </a:xfrm>
          <a:prstGeom prst="rect">
            <a:avLst/>
          </a:prstGeom>
          <a:noFill/>
          <a:ln w="9525">
            <a:noFill/>
            <a:miter lim="800000"/>
            <a:headEnd/>
            <a:tailEnd/>
          </a:ln>
        </p:spPr>
      </p:pic>
      <p:pic>
        <p:nvPicPr>
          <p:cNvPr id="119829" name="Picture 20" descr="top"/>
          <p:cNvPicPr>
            <a:picLocks noChangeAspect="1" noChangeArrowheads="1"/>
          </p:cNvPicPr>
          <p:nvPr/>
        </p:nvPicPr>
        <p:blipFill>
          <a:blip r:embed="rId17"/>
          <a:srcRect l="23343" t="4907" r="23607"/>
          <a:stretch>
            <a:fillRect/>
          </a:stretch>
        </p:blipFill>
        <p:spPr bwMode="auto">
          <a:xfrm>
            <a:off x="2362200" y="1295400"/>
            <a:ext cx="1600200" cy="1239838"/>
          </a:xfrm>
          <a:prstGeom prst="rect">
            <a:avLst/>
          </a:prstGeom>
          <a:noFill/>
          <a:ln w="9525">
            <a:noFill/>
            <a:miter lim="800000"/>
            <a:headEnd/>
            <a:tailEnd/>
          </a:ln>
        </p:spPr>
      </p:pic>
      <p:pic>
        <p:nvPicPr>
          <p:cNvPr id="119830" name="Picture 21" descr="JRH-cover"/>
          <p:cNvPicPr>
            <a:picLocks noChangeAspect="1" noChangeArrowheads="1"/>
          </p:cNvPicPr>
          <p:nvPr/>
        </p:nvPicPr>
        <p:blipFill>
          <a:blip r:embed="rId18"/>
          <a:srcRect l="4445" t="9084" r="6667" b="72533"/>
          <a:stretch>
            <a:fillRect/>
          </a:stretch>
        </p:blipFill>
        <p:spPr bwMode="auto">
          <a:xfrm>
            <a:off x="3505200" y="5105400"/>
            <a:ext cx="2362200" cy="631825"/>
          </a:xfrm>
          <a:prstGeom prst="rect">
            <a:avLst/>
          </a:prstGeom>
          <a:noFill/>
          <a:ln w="9525">
            <a:noFill/>
            <a:miter lim="800000"/>
            <a:headEnd/>
            <a:tailEnd/>
          </a:ln>
        </p:spPr>
      </p:pic>
      <p:pic>
        <p:nvPicPr>
          <p:cNvPr id="119831" name="Picture 22" descr="cover_big"/>
          <p:cNvPicPr>
            <a:picLocks noChangeAspect="1" noChangeArrowheads="1"/>
          </p:cNvPicPr>
          <p:nvPr/>
        </p:nvPicPr>
        <p:blipFill>
          <a:blip r:embed="rId19"/>
          <a:srcRect l="10957" t="15894" b="69978"/>
          <a:stretch>
            <a:fillRect/>
          </a:stretch>
        </p:blipFill>
        <p:spPr bwMode="auto">
          <a:xfrm>
            <a:off x="6096000" y="3886200"/>
            <a:ext cx="2657475" cy="609600"/>
          </a:xfrm>
          <a:prstGeom prst="rect">
            <a:avLst/>
          </a:prstGeom>
          <a:noFill/>
          <a:ln w="9525">
            <a:noFill/>
            <a:miter lim="800000"/>
            <a:headEnd/>
            <a:tailEnd/>
          </a:ln>
        </p:spPr>
      </p:pic>
      <p:pic>
        <p:nvPicPr>
          <p:cNvPr id="119832" name="Picture 23" descr="cda_displayimage"/>
          <p:cNvPicPr>
            <a:picLocks noChangeAspect="1" noChangeArrowheads="1"/>
          </p:cNvPicPr>
          <p:nvPr/>
        </p:nvPicPr>
        <p:blipFill>
          <a:blip r:embed="rId20"/>
          <a:srcRect l="1160" t="15842" b="60396"/>
          <a:stretch>
            <a:fillRect/>
          </a:stretch>
        </p:blipFill>
        <p:spPr bwMode="auto">
          <a:xfrm>
            <a:off x="1676400" y="5334000"/>
            <a:ext cx="1895475" cy="685800"/>
          </a:xfrm>
          <a:prstGeom prst="rect">
            <a:avLst/>
          </a:prstGeom>
          <a:noFill/>
          <a:ln w="9525">
            <a:noFill/>
            <a:miter lim="800000"/>
            <a:headEnd/>
            <a:tailEnd/>
          </a:ln>
        </p:spPr>
      </p:pic>
      <p:pic>
        <p:nvPicPr>
          <p:cNvPr id="119833" name="Picture 24" descr="topnav_naid"/>
          <p:cNvPicPr>
            <a:picLocks noChangeAspect="1" noChangeArrowheads="1"/>
          </p:cNvPicPr>
          <p:nvPr/>
        </p:nvPicPr>
        <p:blipFill>
          <a:blip r:embed="rId21"/>
          <a:srcRect/>
          <a:stretch>
            <a:fillRect/>
          </a:stretch>
        </p:blipFill>
        <p:spPr bwMode="auto">
          <a:xfrm>
            <a:off x="3429000" y="4038600"/>
            <a:ext cx="2514600" cy="390525"/>
          </a:xfrm>
          <a:prstGeom prst="rect">
            <a:avLst/>
          </a:prstGeom>
          <a:noFill/>
          <a:ln w="9525">
            <a:noFill/>
            <a:miter lim="800000"/>
            <a:headEnd/>
            <a:tailEnd/>
          </a:ln>
        </p:spPr>
      </p:pic>
      <p:pic>
        <p:nvPicPr>
          <p:cNvPr id="119834" name="Picture 25" descr="top_01"/>
          <p:cNvPicPr>
            <a:picLocks noChangeAspect="1" noChangeArrowheads="1"/>
          </p:cNvPicPr>
          <p:nvPr/>
        </p:nvPicPr>
        <p:blipFill>
          <a:blip r:embed="rId22"/>
          <a:srcRect r="53125" b="11111"/>
          <a:stretch>
            <a:fillRect/>
          </a:stretch>
        </p:blipFill>
        <p:spPr bwMode="auto">
          <a:xfrm>
            <a:off x="5638800" y="4572000"/>
            <a:ext cx="2286000" cy="6858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1" name="Title 40"/>
          <p:cNvSpPr>
            <a:spLocks noGrp="1"/>
          </p:cNvSpPr>
          <p:nvPr>
            <p:ph type="title"/>
          </p:nvPr>
        </p:nvSpPr>
        <p:spPr/>
        <p:txBody>
          <a:bodyPr/>
          <a:lstStyle/>
          <a:p>
            <a:r>
              <a:rPr lang="en-US" sz="3200" dirty="0" smtClean="0">
                <a:effectLst>
                  <a:outerShdw blurRad="38100" dist="38100" dir="2700000" algn="tl">
                    <a:srgbClr val="000000">
                      <a:alpha val="43137"/>
                    </a:srgbClr>
                  </a:outerShdw>
                </a:effectLst>
              </a:rPr>
              <a:t>HCUP is a Family of </a:t>
            </a:r>
            <a:br>
              <a:rPr lang="en-US" sz="3200" dirty="0" smtClean="0">
                <a:effectLst>
                  <a:outerShdw blurRad="38100" dist="38100" dir="2700000" algn="tl">
                    <a:srgbClr val="000000">
                      <a:alpha val="43137"/>
                    </a:srgbClr>
                  </a:outerShdw>
                </a:effectLst>
              </a:rPr>
            </a:br>
            <a:r>
              <a:rPr lang="en-US" sz="3200" dirty="0" smtClean="0">
                <a:effectLst>
                  <a:outerShdw blurRad="38100" dist="38100" dir="2700000" algn="tl">
                    <a:srgbClr val="000000">
                      <a:alpha val="43137"/>
                    </a:srgbClr>
                  </a:outerShdw>
                </a:effectLst>
              </a:rPr>
              <a:t>Databases, Tools &amp; </a:t>
            </a:r>
            <a:r>
              <a:rPr lang="en-US" sz="3200" dirty="0" smtClean="0">
                <a:effectLst>
                  <a:outerShdw blurRad="38100" dist="38100" dir="2700000" algn="tl">
                    <a:srgbClr val="000000">
                      <a:alpha val="43137"/>
                    </a:srgbClr>
                  </a:outerShdw>
                </a:effectLst>
              </a:rPr>
              <a:t>Products</a:t>
            </a:r>
            <a:endParaRPr lang="en-US" sz="3200" dirty="0"/>
          </a:p>
        </p:txBody>
      </p:sp>
      <p:sp>
        <p:nvSpPr>
          <p:cNvPr id="120853" name="Slide Number Placeholder 42"/>
          <p:cNvSpPr>
            <a:spLocks noGrp="1"/>
          </p:cNvSpPr>
          <p:nvPr>
            <p:ph type="sldNum" sz="quarter" idx="10"/>
          </p:nvPr>
        </p:nvSpPr>
        <p:spPr>
          <a:noFill/>
        </p:spPr>
        <p:txBody>
          <a:bodyPr/>
          <a:lstStyle/>
          <a:p>
            <a:fld id="{1ACF6AAC-D0D4-A44F-98B9-E38F25665380}" type="slidenum">
              <a:rPr lang="en-US"/>
              <a:pPr/>
              <a:t>106</a:t>
            </a:fld>
            <a:endParaRPr lang="en-US"/>
          </a:p>
        </p:txBody>
      </p:sp>
      <p:grpSp>
        <p:nvGrpSpPr>
          <p:cNvPr id="43" name="Group 42"/>
          <p:cNvGrpSpPr/>
          <p:nvPr/>
        </p:nvGrpSpPr>
        <p:grpSpPr>
          <a:xfrm>
            <a:off x="152400" y="1447800"/>
            <a:ext cx="9296400" cy="5365750"/>
            <a:chOff x="152400" y="1447800"/>
            <a:chExt cx="9296400" cy="5365750"/>
          </a:xfrm>
        </p:grpSpPr>
        <p:sp>
          <p:nvSpPr>
            <p:cNvPr id="1138691" name="Line 3"/>
            <p:cNvSpPr>
              <a:spLocks noChangeShapeType="1"/>
            </p:cNvSpPr>
            <p:nvPr/>
          </p:nvSpPr>
          <p:spPr bwMode="auto">
            <a:xfrm rot="10800000" flipV="1">
              <a:off x="3886200" y="2316163"/>
              <a:ext cx="1981200" cy="46037"/>
            </a:xfrm>
            <a:prstGeom prst="line">
              <a:avLst/>
            </a:prstGeom>
            <a:noFill/>
            <a:ln w="76200">
              <a:solidFill>
                <a:schemeClr val="tx1"/>
              </a:solidFill>
              <a:round/>
              <a:headEnd type="stealth" w="med" len="med"/>
              <a:tailEnd/>
            </a:ln>
          </p:spPr>
          <p:txBody>
            <a:bodyPr wrap="none" anchor="ctr">
              <a:prstTxWarp prst="textNoShape">
                <a:avLst/>
              </a:prstTxWarp>
            </a:bodyPr>
            <a:lstStyle/>
            <a:p>
              <a:endParaRPr lang="en-US"/>
            </a:p>
          </p:txBody>
        </p:sp>
        <p:sp>
          <p:nvSpPr>
            <p:cNvPr id="120836" name="Line 4"/>
            <p:cNvSpPr>
              <a:spLocks noChangeShapeType="1"/>
            </p:cNvSpPr>
            <p:nvPr/>
          </p:nvSpPr>
          <p:spPr bwMode="auto">
            <a:xfrm>
              <a:off x="5334000" y="3429000"/>
              <a:ext cx="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1138693" name="Line 5"/>
            <p:cNvSpPr>
              <a:spLocks noChangeShapeType="1"/>
            </p:cNvSpPr>
            <p:nvPr/>
          </p:nvSpPr>
          <p:spPr bwMode="auto">
            <a:xfrm>
              <a:off x="3886200" y="3200400"/>
              <a:ext cx="1752600" cy="6096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4" name="Line 6"/>
            <p:cNvSpPr>
              <a:spLocks noChangeShapeType="1"/>
            </p:cNvSpPr>
            <p:nvPr/>
          </p:nvSpPr>
          <p:spPr bwMode="auto">
            <a:xfrm>
              <a:off x="3124200" y="3886200"/>
              <a:ext cx="838200" cy="8382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5" name="Line 7"/>
            <p:cNvSpPr>
              <a:spLocks noChangeShapeType="1"/>
            </p:cNvSpPr>
            <p:nvPr/>
          </p:nvSpPr>
          <p:spPr bwMode="auto">
            <a:xfrm rot="19380657" flipH="1">
              <a:off x="1936750" y="4178300"/>
              <a:ext cx="182563" cy="671513"/>
            </a:xfrm>
            <a:prstGeom prst="line">
              <a:avLst/>
            </a:prstGeom>
            <a:noFill/>
            <a:ln w="76200">
              <a:solidFill>
                <a:srgbClr val="FFFF00"/>
              </a:solidFill>
              <a:round/>
              <a:headEnd/>
              <a:tailEnd type="stealth" w="med" len="med"/>
            </a:ln>
          </p:spPr>
          <p:txBody>
            <a:bodyPr wrap="none" anchor="ctr">
              <a:prstTxWarp prst="textNoShape">
                <a:avLst/>
              </a:prstTxWarp>
            </a:bodyPr>
            <a:lstStyle/>
            <a:p>
              <a:endParaRPr lang="en-US"/>
            </a:p>
          </p:txBody>
        </p:sp>
        <p:pic>
          <p:nvPicPr>
            <p:cNvPr id="120840" name="Picture 10" descr="HCUP Logo_lg"/>
            <p:cNvPicPr>
              <a:picLocks noChangeAspect="1" noChangeArrowheads="1"/>
            </p:cNvPicPr>
            <p:nvPr/>
          </p:nvPicPr>
          <p:blipFill>
            <a:blip r:embed="rId3"/>
            <a:srcRect/>
            <a:stretch>
              <a:fillRect/>
            </a:stretch>
          </p:blipFill>
          <p:spPr bwMode="auto">
            <a:xfrm>
              <a:off x="838200" y="1676400"/>
              <a:ext cx="2209800" cy="1957388"/>
            </a:xfrm>
            <a:prstGeom prst="rect">
              <a:avLst/>
            </a:prstGeom>
            <a:noFill/>
            <a:ln w="9525">
              <a:noFill/>
              <a:miter lim="800000"/>
              <a:headEnd/>
              <a:tailEnd/>
            </a:ln>
          </p:spPr>
        </p:pic>
        <p:sp>
          <p:nvSpPr>
            <p:cNvPr id="11273" name="Text Box 11"/>
            <p:cNvSpPr txBox="1">
              <a:spLocks noChangeArrowheads="1"/>
            </p:cNvSpPr>
            <p:nvPr/>
          </p:nvSpPr>
          <p:spPr bwMode="auto">
            <a:xfrm>
              <a:off x="5715000" y="2738438"/>
              <a:ext cx="37338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HCUP Databases</a:t>
              </a:r>
            </a:p>
          </p:txBody>
        </p:sp>
        <p:pic>
          <p:nvPicPr>
            <p:cNvPr id="1138700" name="Picture 12" descr="Compact"/>
            <p:cNvPicPr>
              <a:picLocks noChangeAspect="1" noChangeArrowheads="1"/>
            </p:cNvPicPr>
            <p:nvPr/>
          </p:nvPicPr>
          <p:blipFill>
            <a:blip r:embed="rId4"/>
            <a:srcRect/>
            <a:stretch>
              <a:fillRect/>
            </a:stretch>
          </p:blipFill>
          <p:spPr bwMode="auto">
            <a:xfrm>
              <a:off x="5715000" y="3657600"/>
              <a:ext cx="2136775" cy="1052513"/>
            </a:xfrm>
            <a:prstGeom prst="rect">
              <a:avLst/>
            </a:prstGeom>
            <a:noFill/>
            <a:effectLst>
              <a:outerShdw dist="17961" dir="2700000" algn="ctr" rotWithShape="0">
                <a:schemeClr val="tx1"/>
              </a:outerShdw>
            </a:effectLst>
          </p:spPr>
        </p:pic>
        <p:sp>
          <p:nvSpPr>
            <p:cNvPr id="11275" name="Text Box 13"/>
            <p:cNvSpPr txBox="1">
              <a:spLocks noChangeArrowheads="1"/>
            </p:cNvSpPr>
            <p:nvPr/>
          </p:nvSpPr>
          <p:spPr bwMode="auto">
            <a:xfrm>
              <a:off x="4038600" y="6443663"/>
              <a:ext cx="30480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Publications</a:t>
              </a:r>
            </a:p>
          </p:txBody>
        </p:sp>
        <p:sp>
          <p:nvSpPr>
            <p:cNvPr id="11276" name="Text Box 15"/>
            <p:cNvSpPr txBox="1">
              <a:spLocks noChangeArrowheads="1"/>
            </p:cNvSpPr>
            <p:nvPr/>
          </p:nvSpPr>
          <p:spPr bwMode="auto">
            <a:xfrm>
              <a:off x="609600" y="61722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User Support</a:t>
              </a:r>
            </a:p>
          </p:txBody>
        </p:sp>
        <p:sp>
          <p:nvSpPr>
            <p:cNvPr id="120845" name="Oval 16"/>
            <p:cNvSpPr>
              <a:spLocks noChangeArrowheads="1"/>
            </p:cNvSpPr>
            <p:nvPr/>
          </p:nvSpPr>
          <p:spPr bwMode="auto">
            <a:xfrm>
              <a:off x="152400" y="1447800"/>
              <a:ext cx="3657600" cy="2590800"/>
            </a:xfrm>
            <a:prstGeom prst="ellipse">
              <a:avLst/>
            </a:prstGeom>
            <a:noFill/>
            <a:ln w="38100">
              <a:solidFill>
                <a:schemeClr val="tx1"/>
              </a:solidFill>
              <a:round/>
              <a:headEnd/>
              <a:tailEnd/>
            </a:ln>
          </p:spPr>
          <p:txBody>
            <a:bodyPr wrap="none" anchor="ctr">
              <a:prstTxWarp prst="textNoShape">
                <a:avLst/>
              </a:prstTxWarp>
            </a:bodyPr>
            <a:lstStyle/>
            <a:p>
              <a:endParaRPr lang="en-US"/>
            </a:p>
          </p:txBody>
        </p:sp>
        <p:sp>
          <p:nvSpPr>
            <p:cNvPr id="11278" name="Text Box 17"/>
            <p:cNvSpPr txBox="1">
              <a:spLocks noChangeArrowheads="1"/>
            </p:cNvSpPr>
            <p:nvPr/>
          </p:nvSpPr>
          <p:spPr bwMode="auto">
            <a:xfrm>
              <a:off x="6400800" y="48768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Products</a:t>
              </a:r>
            </a:p>
          </p:txBody>
        </p:sp>
        <p:pic>
          <p:nvPicPr>
            <p:cNvPr id="120847" name="Picture 6" descr="http://c1.alamy.com/thumbs/4/%7b60DD16F9-2133-4FB8-8D02-A95B0FA08329%7d/A3JF3P.jpg"/>
            <p:cNvPicPr>
              <a:picLocks noChangeAspect="1" noChangeArrowheads="1"/>
            </p:cNvPicPr>
            <p:nvPr/>
          </p:nvPicPr>
          <p:blipFill>
            <a:blip r:embed="rId5"/>
            <a:srcRect/>
            <a:stretch>
              <a:fillRect/>
            </a:stretch>
          </p:blipFill>
          <p:spPr bwMode="auto">
            <a:xfrm>
              <a:off x="990600" y="4876800"/>
              <a:ext cx="1676400" cy="1262063"/>
            </a:xfrm>
            <a:prstGeom prst="rect">
              <a:avLst/>
            </a:prstGeom>
            <a:noFill/>
            <a:ln w="9525">
              <a:noFill/>
              <a:miter lim="800000"/>
              <a:headEnd/>
              <a:tailEnd/>
            </a:ln>
          </p:spPr>
        </p:pic>
        <p:pic>
          <p:nvPicPr>
            <p:cNvPr id="42" name="Picture 12" descr="Compact"/>
            <p:cNvPicPr>
              <a:picLocks noChangeAspect="1" noChangeArrowheads="1"/>
            </p:cNvPicPr>
            <p:nvPr/>
          </p:nvPicPr>
          <p:blipFill>
            <a:blip r:embed="rId4"/>
            <a:srcRect/>
            <a:stretch>
              <a:fillRect/>
            </a:stretch>
          </p:blipFill>
          <p:spPr bwMode="auto">
            <a:xfrm>
              <a:off x="6096000" y="3733800"/>
              <a:ext cx="2136775" cy="1052513"/>
            </a:xfrm>
            <a:prstGeom prst="rect">
              <a:avLst/>
            </a:prstGeom>
            <a:noFill/>
            <a:effectLst>
              <a:outerShdw dist="17961" dir="2700000" algn="ctr" rotWithShape="0">
                <a:schemeClr val="tx1"/>
              </a:outerShdw>
            </a:effectLst>
          </p:spPr>
        </p:pic>
        <p:pic>
          <p:nvPicPr>
            <p:cNvPr id="44" name="Picture 12" descr="Compact"/>
            <p:cNvPicPr>
              <a:picLocks noChangeAspect="1" noChangeArrowheads="1"/>
            </p:cNvPicPr>
            <p:nvPr/>
          </p:nvPicPr>
          <p:blipFill>
            <a:blip r:embed="rId4"/>
            <a:srcRect/>
            <a:stretch>
              <a:fillRect/>
            </a:stretch>
          </p:blipFill>
          <p:spPr bwMode="auto">
            <a:xfrm>
              <a:off x="6400800" y="3810000"/>
              <a:ext cx="2136775" cy="1052513"/>
            </a:xfrm>
            <a:prstGeom prst="rect">
              <a:avLst/>
            </a:prstGeom>
            <a:noFill/>
            <a:effectLst>
              <a:outerShdw dist="17961" dir="2700000" algn="ctr" rotWithShape="0">
                <a:schemeClr val="tx1"/>
              </a:outerShdw>
            </a:effectLst>
          </p:spPr>
        </p:pic>
        <p:pic>
          <p:nvPicPr>
            <p:cNvPr id="120850" name="Picture 12"/>
            <p:cNvPicPr>
              <a:picLocks noChangeAspect="1" noChangeArrowheads="1"/>
            </p:cNvPicPr>
            <p:nvPr/>
          </p:nvPicPr>
          <p:blipFill>
            <a:blip r:embed="rId6"/>
            <a:srcRect l="13429" t="13429" r="12857" b="10381"/>
            <a:stretch>
              <a:fillRect/>
            </a:stretch>
          </p:blipFill>
          <p:spPr bwMode="auto">
            <a:xfrm rot="608849" flipH="1">
              <a:off x="4195763" y="5100638"/>
              <a:ext cx="1524000" cy="1181100"/>
            </a:xfrm>
            <a:prstGeom prst="rect">
              <a:avLst/>
            </a:prstGeom>
            <a:noFill/>
            <a:ln w="9525">
              <a:noFill/>
              <a:miter lim="800000"/>
              <a:headEnd/>
              <a:tailEnd/>
            </a:ln>
          </p:spPr>
        </p:pic>
        <p:pic>
          <p:nvPicPr>
            <p:cNvPr id="120851" name="Picture 4"/>
            <p:cNvPicPr>
              <a:picLocks noChangeAspect="1" noChangeArrowheads="1"/>
            </p:cNvPicPr>
            <p:nvPr/>
          </p:nvPicPr>
          <p:blipFill>
            <a:blip r:embed="rId7"/>
            <a:srcRect l="51147" t="17282" r="7747" b="10425"/>
            <a:stretch>
              <a:fillRect/>
            </a:stretch>
          </p:blipFill>
          <p:spPr bwMode="auto">
            <a:xfrm>
              <a:off x="4043363" y="4567238"/>
              <a:ext cx="1208087" cy="1593850"/>
            </a:xfrm>
            <a:prstGeom prst="rect">
              <a:avLst/>
            </a:prstGeom>
            <a:noFill/>
            <a:ln w="9525">
              <a:solidFill>
                <a:schemeClr val="tx1"/>
              </a:solidFill>
              <a:miter lim="800000"/>
              <a:headEnd/>
              <a:tailEnd/>
            </a:ln>
          </p:spPr>
        </p:pic>
        <p:pic>
          <p:nvPicPr>
            <p:cNvPr id="120852" name="Picture 18"/>
            <p:cNvPicPr>
              <a:picLocks noChangeAspect="1" noChangeArrowheads="1"/>
            </p:cNvPicPr>
            <p:nvPr/>
          </p:nvPicPr>
          <p:blipFill>
            <a:blip r:embed="rId8"/>
            <a:srcRect l="32001" t="9143" r="31429" b="23048"/>
            <a:stretch>
              <a:fillRect/>
            </a:stretch>
          </p:blipFill>
          <p:spPr bwMode="auto">
            <a:xfrm rot="21194078">
              <a:off x="3509963" y="4795838"/>
              <a:ext cx="1295400" cy="1447800"/>
            </a:xfrm>
            <a:prstGeom prst="rect">
              <a:avLst/>
            </a:prstGeom>
            <a:noFill/>
            <a:ln w="9525">
              <a:noFill/>
              <a:miter lim="800000"/>
              <a:headEnd/>
              <a:tailEnd/>
            </a:ln>
          </p:spPr>
        </p:pic>
        <p:grpSp>
          <p:nvGrpSpPr>
            <p:cNvPr id="120854" name="Group 42"/>
            <p:cNvGrpSpPr>
              <a:grpSpLocks/>
            </p:cNvGrpSpPr>
            <p:nvPr/>
          </p:nvGrpSpPr>
          <p:grpSpPr bwMode="auto">
            <a:xfrm>
              <a:off x="6172200" y="1676400"/>
              <a:ext cx="2762250" cy="1084263"/>
              <a:chOff x="6324600" y="1600200"/>
              <a:chExt cx="2762208" cy="1084263"/>
            </a:xfrm>
          </p:grpSpPr>
          <p:sp>
            <p:nvSpPr>
              <p:cNvPr id="120855"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46" name="AutoShape 15"/>
              <p:cNvSpPr>
                <a:spLocks noChangeArrowheads="1"/>
              </p:cNvSpPr>
              <p:nvPr/>
            </p:nvSpPr>
            <p:spPr bwMode="auto">
              <a:xfrm>
                <a:off x="7696179" y="2362200"/>
                <a:ext cx="1219181" cy="304800"/>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0857"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20858"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120859" name="Group 69"/>
              <p:cNvGrpSpPr>
                <a:grpSpLocks/>
              </p:cNvGrpSpPr>
              <p:nvPr/>
            </p:nvGrpSpPr>
            <p:grpSpPr bwMode="auto">
              <a:xfrm>
                <a:off x="6477000" y="1804986"/>
                <a:ext cx="2514600" cy="879474"/>
                <a:chOff x="6629400" y="1576308"/>
                <a:chExt cx="2514600" cy="879843"/>
              </a:xfrm>
            </p:grpSpPr>
            <p:sp>
              <p:nvSpPr>
                <p:cNvPr id="120868"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120869" name="Text Box 11"/>
                <p:cNvSpPr txBox="1">
                  <a:spLocks noChangeArrowheads="1"/>
                </p:cNvSpPr>
                <p:nvPr/>
              </p:nvSpPr>
              <p:spPr bwMode="auto">
                <a:xfrm>
                  <a:off x="6629400" y="1828866"/>
                  <a:ext cx="736224" cy="246476"/>
                </a:xfrm>
                <a:prstGeom prst="rect">
                  <a:avLst/>
                </a:prstGeom>
                <a:noFill/>
                <a:ln w="9525">
                  <a:noFill/>
                  <a:miter lim="800000"/>
                  <a:headEnd/>
                  <a:tailEnd/>
                </a:ln>
              </p:spPr>
              <p:txBody>
                <a:bodyPr>
                  <a:prstTxWarp prst="textNoShape">
                    <a:avLst/>
                  </a:prstTxWarp>
                  <a:spAutoFit/>
                </a:bodyPr>
                <a:lstStyle/>
                <a:p>
                  <a:pPr>
                    <a:spcBef>
                      <a:spcPct val="50000"/>
                    </a:spcBef>
                  </a:pPr>
                  <a:r>
                    <a:rPr lang="en-US" sz="1000" b="1"/>
                    <a:t>SEDD</a:t>
                  </a:r>
                </a:p>
              </p:txBody>
            </p:sp>
            <p:sp>
              <p:nvSpPr>
                <p:cNvPr id="62" name="Text Box 14"/>
                <p:cNvSpPr txBox="1">
                  <a:spLocks noChangeArrowheads="1"/>
                </p:cNvSpPr>
                <p:nvPr/>
              </p:nvSpPr>
              <p:spPr bwMode="auto">
                <a:xfrm>
                  <a:off x="6857995" y="2209988"/>
                  <a:ext cx="633403"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NIS</a:t>
                  </a:r>
                </a:p>
              </p:txBody>
            </p:sp>
            <p:sp>
              <p:nvSpPr>
                <p:cNvPr id="120871"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4" name="Text Box 14"/>
                <p:cNvSpPr txBox="1">
                  <a:spLocks noChangeArrowheads="1"/>
                </p:cNvSpPr>
                <p:nvPr/>
              </p:nvSpPr>
              <p:spPr bwMode="auto">
                <a:xfrm>
                  <a:off x="8153375" y="2209988"/>
                  <a:ext cx="557205"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KID</a:t>
                  </a:r>
                </a:p>
              </p:txBody>
            </p:sp>
          </p:grpSp>
          <p:grpSp>
            <p:nvGrpSpPr>
              <p:cNvPr id="120860" name="Group 24"/>
              <p:cNvGrpSpPr>
                <a:grpSpLocks/>
              </p:cNvGrpSpPr>
              <p:nvPr/>
            </p:nvGrpSpPr>
            <p:grpSpPr bwMode="auto">
              <a:xfrm>
                <a:off x="7086600" y="1599741"/>
                <a:ext cx="1219200" cy="400515"/>
                <a:chOff x="3643" y="2465"/>
                <a:chExt cx="2064" cy="864"/>
              </a:xfrm>
            </p:grpSpPr>
            <p:grpSp>
              <p:nvGrpSpPr>
                <p:cNvPr id="120864" name="Group 25"/>
                <p:cNvGrpSpPr>
                  <a:grpSpLocks/>
                </p:cNvGrpSpPr>
                <p:nvPr/>
              </p:nvGrpSpPr>
              <p:grpSpPr bwMode="auto">
                <a:xfrm>
                  <a:off x="3643" y="2465"/>
                  <a:ext cx="2064" cy="825"/>
                  <a:chOff x="336" y="3217"/>
                  <a:chExt cx="3120" cy="785"/>
                </a:xfrm>
              </p:grpSpPr>
              <p:sp>
                <p:nvSpPr>
                  <p:cNvPr id="58" name="AutoShape 26"/>
                  <p:cNvSpPr>
                    <a:spLocks noChangeArrowheads="1"/>
                  </p:cNvSpPr>
                  <p:nvPr/>
                </p:nvSpPr>
                <p:spPr bwMode="auto">
                  <a:xfrm>
                    <a:off x="336" y="3374"/>
                    <a:ext cx="3120" cy="629"/>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120867"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7" name="Text Box 28"/>
                <p:cNvSpPr txBox="1">
                  <a:spLocks noChangeArrowheads="1"/>
                </p:cNvSpPr>
                <p:nvPr/>
              </p:nvSpPr>
              <p:spPr bwMode="auto">
                <a:xfrm>
                  <a:off x="4030" y="2795"/>
                  <a:ext cx="1250" cy="534"/>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SID</a:t>
                  </a:r>
                </a:p>
              </p:txBody>
            </p:sp>
          </p:grpSp>
          <p:sp>
            <p:nvSpPr>
              <p:cNvPr id="120861"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2" name="Text Box 28"/>
              <p:cNvSpPr txBox="1">
                <a:spLocks noChangeArrowheads="1"/>
              </p:cNvSpPr>
              <p:nvPr/>
            </p:nvSpPr>
            <p:spPr bwMode="auto">
              <a:xfrm>
                <a:off x="7315185" y="2133600"/>
                <a:ext cx="738177" cy="24765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NEDS</a:t>
                </a:r>
              </a:p>
            </p:txBody>
          </p:sp>
          <p:sp>
            <p:nvSpPr>
              <p:cNvPr id="53" name="Text Box 17"/>
              <p:cNvSpPr txBox="1">
                <a:spLocks noChangeArrowheads="1"/>
              </p:cNvSpPr>
              <p:nvPr/>
            </p:nvSpPr>
            <p:spPr bwMode="auto">
              <a:xfrm>
                <a:off x="8000975" y="2133600"/>
                <a:ext cx="1085833" cy="76200"/>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000" b="1"/>
              </a:p>
              <a:p>
                <a:pPr>
                  <a:spcBef>
                    <a:spcPct val="50000"/>
                  </a:spcBef>
                </a:pPr>
                <a:r>
                  <a:rPr lang="en-US" sz="1000" b="1">
                    <a:effectLst>
                      <a:outerShdw blurRad="38100" dist="38100" dir="2700000" algn="tl">
                        <a:srgbClr val="000000"/>
                      </a:outerShdw>
                    </a:effectLst>
                  </a:rPr>
                  <a:t>SASD</a:t>
                </a:r>
              </a:p>
              <a:p>
                <a:pPr>
                  <a:spcBef>
                    <a:spcPct val="50000"/>
                  </a:spcBef>
                </a:pPr>
                <a:endParaRPr lang="en-US" sz="1000" b="1"/>
              </a:p>
            </p:txBody>
          </p:sp>
        </p:grpSp>
      </p:grpSp>
    </p:spTree>
  </p:cSld>
  <p:clrMapOvr>
    <a:masterClrMapping/>
  </p:clrMapOvr>
  <p:transition spd="med" advClick="0">
    <p:fade/>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81378" name="Rectangle 2"/>
          <p:cNvSpPr>
            <a:spLocks noGrp="1" noChangeArrowheads="1"/>
          </p:cNvSpPr>
          <p:nvPr>
            <p:ph type="title"/>
          </p:nvPr>
        </p:nvSpPr>
        <p:spPr/>
        <p:txBody>
          <a:bodyPr/>
          <a:lstStyle/>
          <a:p>
            <a:pPr>
              <a:defRPr/>
            </a:pPr>
            <a:r>
              <a:rPr lang="en-US" sz="2800" dirty="0" smtClean="0"/>
              <a:t>HCUP User Support Website</a:t>
            </a:r>
          </a:p>
        </p:txBody>
      </p:sp>
      <p:sp>
        <p:nvSpPr>
          <p:cNvPr id="1381379" name="Rectangle 3"/>
          <p:cNvSpPr>
            <a:spLocks noGrp="1" noChangeArrowheads="1"/>
          </p:cNvSpPr>
          <p:nvPr>
            <p:ph sz="half" idx="1"/>
          </p:nvPr>
        </p:nvSpPr>
        <p:spPr/>
        <p:txBody>
          <a:bodyPr/>
          <a:lstStyle/>
          <a:p>
            <a:pPr>
              <a:lnSpc>
                <a:spcPct val="120000"/>
              </a:lnSpc>
            </a:pPr>
            <a:r>
              <a:rPr lang="en-US" sz="2200" b="1" dirty="0"/>
              <a:t>Find detailed information on HCUP databases, tools, and products</a:t>
            </a:r>
          </a:p>
          <a:p>
            <a:pPr>
              <a:lnSpc>
                <a:spcPct val="120000"/>
              </a:lnSpc>
            </a:pPr>
            <a:r>
              <a:rPr lang="en-US" sz="2200" b="1" dirty="0"/>
              <a:t>Access </a:t>
            </a:r>
            <a:r>
              <a:rPr lang="en-US" sz="2200" b="1" dirty="0" err="1"/>
              <a:t>HCUPnet</a:t>
            </a:r>
            <a:endParaRPr lang="en-US" sz="2200" b="1" dirty="0"/>
          </a:p>
          <a:p>
            <a:pPr>
              <a:lnSpc>
                <a:spcPct val="120000"/>
              </a:lnSpc>
            </a:pPr>
            <a:r>
              <a:rPr lang="en-US" sz="2200" b="1" dirty="0"/>
              <a:t>Find comprehensive listing of HCUP-related publications, database reports, and fact books</a:t>
            </a:r>
          </a:p>
          <a:p>
            <a:pPr>
              <a:lnSpc>
                <a:spcPct val="120000"/>
              </a:lnSpc>
            </a:pPr>
            <a:r>
              <a:rPr lang="en-US" sz="2200" b="1" dirty="0"/>
              <a:t>Access technical assistance</a:t>
            </a:r>
          </a:p>
          <a:p>
            <a:pPr algn="ctr">
              <a:lnSpc>
                <a:spcPct val="120000"/>
              </a:lnSpc>
              <a:spcBef>
                <a:spcPct val="50000"/>
              </a:spcBef>
            </a:pPr>
            <a:endParaRPr lang="en-US" sz="2200" b="1" dirty="0">
              <a:solidFill>
                <a:schemeClr val="tx2"/>
              </a:solidFill>
            </a:endParaRPr>
          </a:p>
        </p:txBody>
      </p:sp>
      <p:sp>
        <p:nvSpPr>
          <p:cNvPr id="9" name="Content Placeholder 8"/>
          <p:cNvSpPr>
            <a:spLocks noGrp="1"/>
          </p:cNvSpPr>
          <p:nvPr>
            <p:ph sz="quarter" idx="3"/>
          </p:nvPr>
        </p:nvSpPr>
        <p:spPr>
          <a:xfrm>
            <a:off x="4876800" y="4800600"/>
            <a:ext cx="3921125" cy="1371600"/>
          </a:xfrm>
        </p:spPr>
        <p:txBody>
          <a:bodyPr/>
          <a:lstStyle/>
          <a:p>
            <a:pPr>
              <a:buNone/>
            </a:pPr>
            <a:r>
              <a:rPr lang="en-US" sz="2000" b="1" u="sng" dirty="0" err="1" smtClean="0">
                <a:solidFill>
                  <a:schemeClr val="tx2"/>
                </a:solidFill>
                <a:hlinkClick r:id="rId3"/>
              </a:rPr>
              <a:t>http://www.hcup-us.ahrq.gov</a:t>
            </a:r>
            <a:endParaRPr lang="en-US" sz="2000" b="1" u="sng" dirty="0" smtClean="0">
              <a:solidFill>
                <a:schemeClr val="tx2"/>
              </a:solidFill>
            </a:endParaRPr>
          </a:p>
          <a:p>
            <a:pPr>
              <a:buNone/>
            </a:pPr>
            <a:endParaRPr lang="en-US" dirty="0"/>
          </a:p>
        </p:txBody>
      </p:sp>
      <p:sp>
        <p:nvSpPr>
          <p:cNvPr id="121860" name="Slide Number Placeholder 6"/>
          <p:cNvSpPr>
            <a:spLocks noGrp="1"/>
          </p:cNvSpPr>
          <p:nvPr>
            <p:ph type="sldNum" sz="quarter" idx="10"/>
          </p:nvPr>
        </p:nvSpPr>
        <p:spPr>
          <a:noFill/>
        </p:spPr>
        <p:txBody>
          <a:bodyPr/>
          <a:lstStyle/>
          <a:p>
            <a:fld id="{A7FE7E24-ED62-0647-AD64-80A6C235C4C7}" type="slidenum">
              <a:rPr lang="en-US"/>
              <a:pPr/>
              <a:t>107</a:t>
            </a:fld>
            <a:endParaRPr lang="en-US"/>
          </a:p>
        </p:txBody>
      </p:sp>
      <p:pic>
        <p:nvPicPr>
          <p:cNvPr id="121862" name="Picture 7"/>
          <p:cNvPicPr>
            <a:picLocks noChangeAspect="1" noChangeArrowheads="1"/>
          </p:cNvPicPr>
          <p:nvPr/>
        </p:nvPicPr>
        <p:blipFill>
          <a:blip r:embed="rId4"/>
          <a:srcRect/>
          <a:stretch>
            <a:fillRect/>
          </a:stretch>
        </p:blipFill>
        <p:spPr bwMode="auto">
          <a:xfrm>
            <a:off x="4902200" y="2278063"/>
            <a:ext cx="3925888" cy="240665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89570" name="Rectangle 2"/>
          <p:cNvSpPr>
            <a:spLocks noGrp="1" noChangeArrowheads="1"/>
          </p:cNvSpPr>
          <p:nvPr>
            <p:ph type="title"/>
          </p:nvPr>
        </p:nvSpPr>
        <p:spPr>
          <a:xfrm>
            <a:off x="1760538" y="222250"/>
            <a:ext cx="6088062" cy="768350"/>
          </a:xfrm>
        </p:spPr>
        <p:txBody>
          <a:bodyPr/>
          <a:lstStyle/>
          <a:p>
            <a:pPr>
              <a:defRPr/>
            </a:pPr>
            <a:r>
              <a:rPr lang="en-US" sz="2800" dirty="0"/>
              <a:t>Using HCUP Technical Assistance</a:t>
            </a:r>
          </a:p>
        </p:txBody>
      </p:sp>
      <p:sp>
        <p:nvSpPr>
          <p:cNvPr id="1389571" name="Rectangle 3"/>
          <p:cNvSpPr>
            <a:spLocks noGrp="1" noChangeArrowheads="1"/>
          </p:cNvSpPr>
          <p:nvPr>
            <p:ph type="body" sz="half" idx="2"/>
          </p:nvPr>
        </p:nvSpPr>
        <p:spPr>
          <a:xfrm>
            <a:off x="4057650" y="1990725"/>
            <a:ext cx="5086350" cy="2895600"/>
          </a:xfrm>
        </p:spPr>
        <p:txBody>
          <a:bodyPr/>
          <a:lstStyle/>
          <a:p>
            <a:pPr>
              <a:lnSpc>
                <a:spcPct val="120000"/>
              </a:lnSpc>
              <a:buFont typeface="Wingdings" charset="2"/>
              <a:buNone/>
            </a:pPr>
            <a:r>
              <a:rPr lang="en-US" b="1" dirty="0"/>
              <a:t>Active Technical Assistance</a:t>
            </a:r>
            <a:r>
              <a:rPr lang="en-US" sz="2400" b="1" dirty="0"/>
              <a:t> </a:t>
            </a:r>
          </a:p>
          <a:p>
            <a:pPr>
              <a:lnSpc>
                <a:spcPct val="120000"/>
              </a:lnSpc>
            </a:pPr>
            <a:r>
              <a:rPr lang="en-US" sz="2400" dirty="0"/>
              <a:t>Responds to inquiries about HCUP data, products, and tools</a:t>
            </a:r>
          </a:p>
          <a:p>
            <a:pPr>
              <a:lnSpc>
                <a:spcPct val="120000"/>
              </a:lnSpc>
            </a:pPr>
            <a:r>
              <a:rPr lang="en-US" sz="2400" dirty="0"/>
              <a:t>Collects user feedback and suggestions for improvement</a:t>
            </a:r>
          </a:p>
          <a:p>
            <a:pPr>
              <a:lnSpc>
                <a:spcPct val="120000"/>
              </a:lnSpc>
            </a:pPr>
            <a:endParaRPr lang="en-US" sz="1000" dirty="0"/>
          </a:p>
          <a:p>
            <a:pPr>
              <a:lnSpc>
                <a:spcPct val="120000"/>
              </a:lnSpc>
              <a:buFont typeface="Wingdings" charset="2"/>
              <a:buNone/>
            </a:pPr>
            <a:r>
              <a:rPr lang="en-US" sz="2400" b="1" dirty="0">
                <a:solidFill>
                  <a:schemeClr val="tx2"/>
                </a:solidFill>
              </a:rPr>
              <a:t>       E-mail: </a:t>
            </a:r>
            <a:r>
              <a:rPr lang="en-US" sz="2400" b="1" dirty="0">
                <a:solidFill>
                  <a:schemeClr val="tx2"/>
                </a:solidFill>
                <a:hlinkClick r:id="rId3"/>
              </a:rPr>
              <a:t>hcup@ahrq.gov</a:t>
            </a:r>
            <a:endParaRPr lang="en-US" sz="2400" b="1" dirty="0">
              <a:solidFill>
                <a:schemeClr val="tx2"/>
              </a:solidFill>
            </a:endParaRPr>
          </a:p>
        </p:txBody>
      </p:sp>
      <p:sp>
        <p:nvSpPr>
          <p:cNvPr id="122884" name="Slide Number Placeholder 5"/>
          <p:cNvSpPr>
            <a:spLocks noGrp="1"/>
          </p:cNvSpPr>
          <p:nvPr>
            <p:ph type="sldNum" sz="quarter" idx="10"/>
          </p:nvPr>
        </p:nvSpPr>
        <p:spPr>
          <a:noFill/>
        </p:spPr>
        <p:txBody>
          <a:bodyPr/>
          <a:lstStyle/>
          <a:p>
            <a:fld id="{66EC4AAD-5F18-8D4D-8C84-0A38AEE5D5A6}" type="slidenum">
              <a:rPr lang="en-US"/>
              <a:pPr/>
              <a:t>108</a:t>
            </a:fld>
            <a:endParaRPr lang="en-US"/>
          </a:p>
        </p:txBody>
      </p:sp>
      <p:pic>
        <p:nvPicPr>
          <p:cNvPr id="122885" name="Picture 6" descr="http://c1.alamy.com/thumbs/4/%7b60DD16F9-2133-4FB8-8D02-A95B0FA08329%7d/A3JF3P.jpg"/>
          <p:cNvPicPr>
            <a:picLocks noChangeAspect="1" noChangeArrowheads="1"/>
          </p:cNvPicPr>
          <p:nvPr/>
        </p:nvPicPr>
        <p:blipFill>
          <a:blip r:embed="rId4"/>
          <a:srcRect/>
          <a:stretch>
            <a:fillRect/>
          </a:stretch>
        </p:blipFill>
        <p:spPr bwMode="auto">
          <a:xfrm>
            <a:off x="533400" y="2209800"/>
            <a:ext cx="3036888" cy="22860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16546" name="Rectangle 2"/>
          <p:cNvSpPr>
            <a:spLocks noGrp="1" noChangeArrowheads="1"/>
          </p:cNvSpPr>
          <p:nvPr>
            <p:ph type="title"/>
          </p:nvPr>
        </p:nvSpPr>
        <p:spPr/>
        <p:txBody>
          <a:bodyPr/>
          <a:lstStyle/>
          <a:p>
            <a:pPr eaLnBrk="1" hangingPunct="1">
              <a:defRPr/>
            </a:pPr>
            <a:r>
              <a:rPr lang="en-US" sz="2800" dirty="0" smtClean="0"/>
              <a:t>Interactive </a:t>
            </a:r>
            <a:r>
              <a:rPr lang="en-US" sz="2800" dirty="0"/>
              <a:t>On-line HCUP Overview Course Available</a:t>
            </a:r>
          </a:p>
        </p:txBody>
      </p:sp>
      <p:sp>
        <p:nvSpPr>
          <p:cNvPr id="6" name="Vertical Text Placeholder 5"/>
          <p:cNvSpPr>
            <a:spLocks noGrp="1"/>
          </p:cNvSpPr>
          <p:nvPr>
            <p:ph type="body" orient="vert" idx="1"/>
          </p:nvPr>
        </p:nvSpPr>
        <p:spPr>
          <a:xfrm>
            <a:off x="609600" y="5943600"/>
            <a:ext cx="7993063" cy="838200"/>
          </a:xfrm>
        </p:spPr>
        <p:txBody>
          <a:bodyPr vert="horz"/>
          <a:lstStyle/>
          <a:p>
            <a:pPr algn="ctr">
              <a:buNone/>
            </a:pPr>
            <a:r>
              <a:rPr lang="en-US" sz="2400" b="1" u="sng" dirty="0" err="1" smtClean="0">
                <a:solidFill>
                  <a:schemeClr val="tx2"/>
                </a:solidFill>
                <a:hlinkClick r:id="rId3"/>
              </a:rPr>
              <a:t>http://www.hcup-us.ahrq.gov/overviewcourse.jsp</a:t>
            </a:r>
            <a:endParaRPr lang="en-US" sz="2400" b="1" u="sng" dirty="0" smtClean="0">
              <a:solidFill>
                <a:schemeClr val="tx2"/>
              </a:solidFill>
            </a:endParaRPr>
          </a:p>
          <a:p>
            <a:pPr>
              <a:buNone/>
            </a:pPr>
            <a:endParaRPr lang="en-US" dirty="0"/>
          </a:p>
        </p:txBody>
      </p:sp>
      <p:sp>
        <p:nvSpPr>
          <p:cNvPr id="123907" name="Slide Number Placeholder 3"/>
          <p:cNvSpPr>
            <a:spLocks noGrp="1"/>
          </p:cNvSpPr>
          <p:nvPr>
            <p:ph type="sldNum" sz="quarter" idx="10"/>
          </p:nvPr>
        </p:nvSpPr>
        <p:spPr>
          <a:noFill/>
        </p:spPr>
        <p:txBody>
          <a:bodyPr/>
          <a:lstStyle/>
          <a:p>
            <a:fld id="{A634BE63-F1D2-C546-BAE0-50DD5DB60E00}" type="slidenum">
              <a:rPr lang="en-US"/>
              <a:pPr/>
              <a:t>109</a:t>
            </a:fld>
            <a:endParaRPr lang="en-US"/>
          </a:p>
        </p:txBody>
      </p:sp>
      <p:pic>
        <p:nvPicPr>
          <p:cNvPr id="123908" name="Picture 4"/>
          <p:cNvPicPr>
            <a:picLocks noChangeAspect="1" noChangeArrowheads="1"/>
          </p:cNvPicPr>
          <p:nvPr/>
        </p:nvPicPr>
        <p:blipFill>
          <a:blip r:embed="rId4"/>
          <a:srcRect l="21428" t="21809" r="21429" b="24857"/>
          <a:stretch>
            <a:fillRect/>
          </a:stretch>
        </p:blipFill>
        <p:spPr bwMode="auto">
          <a:xfrm>
            <a:off x="1633538" y="1568450"/>
            <a:ext cx="6097587" cy="4268788"/>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01538" name="Rectangle 2"/>
          <p:cNvSpPr>
            <a:spLocks noGrp="1" noChangeArrowheads="1"/>
          </p:cNvSpPr>
          <p:nvPr>
            <p:ph type="title"/>
          </p:nvPr>
        </p:nvSpPr>
        <p:spPr>
          <a:xfrm>
            <a:off x="1752600" y="206375"/>
            <a:ext cx="6088063" cy="768350"/>
          </a:xfrm>
        </p:spPr>
        <p:txBody>
          <a:bodyPr/>
          <a:lstStyle/>
          <a:p>
            <a:pPr eaLnBrk="1" hangingPunct="1">
              <a:defRPr/>
            </a:pPr>
            <a:r>
              <a:rPr lang="en-US" sz="2800" dirty="0" smtClean="0"/>
              <a:t>Current HCUP Partners</a:t>
            </a:r>
          </a:p>
        </p:txBody>
      </p:sp>
      <p:sp>
        <p:nvSpPr>
          <p:cNvPr id="1601539" name="Rectangle 3"/>
          <p:cNvSpPr>
            <a:spLocks noGrp="1" noChangeArrowheads="1"/>
          </p:cNvSpPr>
          <p:nvPr>
            <p:ph idx="1"/>
          </p:nvPr>
        </p:nvSpPr>
        <p:spPr>
          <a:xfrm>
            <a:off x="457200" y="1600200"/>
            <a:ext cx="8145463" cy="4191000"/>
          </a:xfrm>
        </p:spPr>
        <p:txBody>
          <a:bodyPr/>
          <a:lstStyle/>
          <a:p>
            <a:pPr eaLnBrk="1" hangingPunct="1">
              <a:lnSpc>
                <a:spcPct val="80000"/>
              </a:lnSpc>
              <a:buFont typeface="Wingdings" pitchFamily="2" charset="2"/>
              <a:buNone/>
              <a:defRPr/>
            </a:pPr>
            <a:r>
              <a:rPr lang="en-US" sz="2200" b="1" dirty="0" smtClean="0">
                <a:solidFill>
                  <a:schemeClr val="tx2"/>
                </a:solidFill>
              </a:rPr>
              <a:t>New Jersey</a:t>
            </a:r>
            <a:r>
              <a:rPr lang="en-US" sz="2200" dirty="0" smtClean="0"/>
              <a:t> Department of Health and Senior Services</a:t>
            </a:r>
          </a:p>
          <a:p>
            <a:pPr eaLnBrk="1" hangingPunct="1">
              <a:lnSpc>
                <a:spcPct val="80000"/>
              </a:lnSpc>
              <a:buFont typeface="Wingdings" pitchFamily="2" charset="2"/>
              <a:buNone/>
              <a:defRPr/>
            </a:pPr>
            <a:r>
              <a:rPr lang="en-US" sz="2200" b="1" dirty="0" smtClean="0">
                <a:solidFill>
                  <a:schemeClr val="tx2"/>
                </a:solidFill>
              </a:rPr>
              <a:t>New Mexico </a:t>
            </a:r>
            <a:r>
              <a:rPr lang="en-US" sz="2200" dirty="0" smtClean="0"/>
              <a:t>Health Policy Commission</a:t>
            </a:r>
          </a:p>
          <a:p>
            <a:pPr eaLnBrk="1" hangingPunct="1">
              <a:lnSpc>
                <a:spcPct val="80000"/>
              </a:lnSpc>
              <a:buFont typeface="Wingdings" pitchFamily="2" charset="2"/>
              <a:buNone/>
              <a:defRPr/>
            </a:pPr>
            <a:r>
              <a:rPr lang="en-US" sz="2200" b="1" dirty="0" smtClean="0">
                <a:solidFill>
                  <a:schemeClr val="tx2"/>
                </a:solidFill>
              </a:rPr>
              <a:t>New York</a:t>
            </a:r>
            <a:r>
              <a:rPr lang="en-US" sz="2200" dirty="0" smtClean="0"/>
              <a:t> State Department of Health</a:t>
            </a:r>
            <a:endParaRPr lang="en-US" sz="2200" b="1" dirty="0" smtClean="0">
              <a:solidFill>
                <a:schemeClr val="tx2"/>
              </a:solidFill>
            </a:endParaRPr>
          </a:p>
          <a:p>
            <a:pPr eaLnBrk="1" hangingPunct="1">
              <a:lnSpc>
                <a:spcPct val="80000"/>
              </a:lnSpc>
              <a:buFont typeface="Wingdings" pitchFamily="2" charset="2"/>
              <a:buNone/>
              <a:defRPr/>
            </a:pPr>
            <a:r>
              <a:rPr lang="en-US" sz="2200" b="1" dirty="0" smtClean="0">
                <a:solidFill>
                  <a:schemeClr val="tx2"/>
                </a:solidFill>
              </a:rPr>
              <a:t>North Carolina</a:t>
            </a:r>
            <a:r>
              <a:rPr lang="en-US" sz="2200" dirty="0" smtClean="0">
                <a:solidFill>
                  <a:schemeClr val="tx1"/>
                </a:solidFill>
              </a:rPr>
              <a:t> Department of Health and Human Services</a:t>
            </a:r>
          </a:p>
          <a:p>
            <a:pPr eaLnBrk="1" hangingPunct="1">
              <a:lnSpc>
                <a:spcPct val="80000"/>
              </a:lnSpc>
              <a:buFont typeface="Wingdings" pitchFamily="2" charset="2"/>
              <a:buNone/>
              <a:defRPr/>
            </a:pPr>
            <a:r>
              <a:rPr lang="en-US" sz="2200" b="1" dirty="0" smtClean="0">
                <a:solidFill>
                  <a:schemeClr val="tx2"/>
                </a:solidFill>
              </a:rPr>
              <a:t>Ohio</a:t>
            </a:r>
            <a:r>
              <a:rPr lang="en-US" sz="2200" dirty="0" smtClean="0">
                <a:solidFill>
                  <a:schemeClr val="tx2"/>
                </a:solidFill>
              </a:rPr>
              <a:t> </a:t>
            </a:r>
            <a:r>
              <a:rPr lang="en-US" sz="2200" dirty="0" smtClean="0">
                <a:solidFill>
                  <a:schemeClr val="tx1"/>
                </a:solidFill>
              </a:rPr>
              <a:t>Hospital Association</a:t>
            </a:r>
          </a:p>
          <a:p>
            <a:pPr eaLnBrk="1" hangingPunct="1">
              <a:lnSpc>
                <a:spcPct val="80000"/>
              </a:lnSpc>
              <a:buFont typeface="Wingdings" pitchFamily="2" charset="2"/>
              <a:buNone/>
              <a:defRPr/>
            </a:pPr>
            <a:r>
              <a:rPr lang="en-US" sz="2200" b="1" dirty="0" smtClean="0">
                <a:solidFill>
                  <a:schemeClr val="tx2"/>
                </a:solidFill>
              </a:rPr>
              <a:t>Oklahoma</a:t>
            </a:r>
            <a:r>
              <a:rPr lang="en-US" sz="2200" b="1" dirty="0" smtClean="0">
                <a:solidFill>
                  <a:schemeClr val="hlink"/>
                </a:solidFill>
              </a:rPr>
              <a:t> </a:t>
            </a:r>
            <a:r>
              <a:rPr lang="en-US" sz="2200" dirty="0" smtClean="0">
                <a:solidFill>
                  <a:schemeClr val="tx1"/>
                </a:solidFill>
              </a:rPr>
              <a:t>Health Care Information Center for Health Statistics</a:t>
            </a:r>
          </a:p>
          <a:p>
            <a:pPr eaLnBrk="1" hangingPunct="1">
              <a:lnSpc>
                <a:spcPct val="80000"/>
              </a:lnSpc>
              <a:buFont typeface="Wingdings" pitchFamily="2" charset="2"/>
              <a:buNone/>
              <a:defRPr/>
            </a:pPr>
            <a:r>
              <a:rPr lang="en-US" sz="2200" b="1" dirty="0" smtClean="0">
                <a:solidFill>
                  <a:schemeClr val="tx2"/>
                </a:solidFill>
              </a:rPr>
              <a:t>Oregon</a:t>
            </a:r>
            <a:r>
              <a:rPr lang="en-US" sz="2200" dirty="0" smtClean="0">
                <a:solidFill>
                  <a:schemeClr val="tx1"/>
                </a:solidFill>
              </a:rPr>
              <a:t> Association of Hospitals and Health Systems </a:t>
            </a:r>
          </a:p>
          <a:p>
            <a:pPr eaLnBrk="1" hangingPunct="1">
              <a:lnSpc>
                <a:spcPct val="80000"/>
              </a:lnSpc>
              <a:buFont typeface="Wingdings" pitchFamily="2" charset="2"/>
              <a:buNone/>
              <a:defRPr/>
            </a:pPr>
            <a:r>
              <a:rPr lang="en-US" sz="2200" b="1" dirty="0" smtClean="0">
                <a:solidFill>
                  <a:schemeClr val="tx2"/>
                </a:solidFill>
              </a:rPr>
              <a:t>Pennsylvania</a:t>
            </a:r>
            <a:r>
              <a:rPr lang="en-US" sz="2200" dirty="0" smtClean="0">
                <a:solidFill>
                  <a:schemeClr val="tx1"/>
                </a:solidFill>
              </a:rPr>
              <a:t> Health Care Cost Containment Council</a:t>
            </a:r>
          </a:p>
          <a:p>
            <a:pPr eaLnBrk="1" hangingPunct="1">
              <a:lnSpc>
                <a:spcPct val="80000"/>
              </a:lnSpc>
              <a:buFont typeface="Wingdings" pitchFamily="2" charset="2"/>
              <a:buNone/>
              <a:defRPr/>
            </a:pPr>
            <a:r>
              <a:rPr lang="en-US" sz="2200" b="1" dirty="0" smtClean="0">
                <a:solidFill>
                  <a:schemeClr val="tx2"/>
                </a:solidFill>
              </a:rPr>
              <a:t>Rhode Island</a:t>
            </a:r>
            <a:r>
              <a:rPr lang="en-US" sz="2200" dirty="0" smtClean="0">
                <a:solidFill>
                  <a:schemeClr val="tx1"/>
                </a:solidFill>
              </a:rPr>
              <a:t> Department of Health</a:t>
            </a:r>
          </a:p>
          <a:p>
            <a:pPr eaLnBrk="1" hangingPunct="1">
              <a:lnSpc>
                <a:spcPct val="80000"/>
              </a:lnSpc>
              <a:buFont typeface="Wingdings" pitchFamily="2" charset="2"/>
              <a:buNone/>
              <a:defRPr/>
            </a:pPr>
            <a:r>
              <a:rPr lang="en-US" sz="2200" b="1" dirty="0" smtClean="0">
                <a:solidFill>
                  <a:schemeClr val="tx2"/>
                </a:solidFill>
              </a:rPr>
              <a:t>South Carolina</a:t>
            </a:r>
            <a:r>
              <a:rPr lang="en-US" sz="2200" dirty="0" smtClean="0">
                <a:solidFill>
                  <a:schemeClr val="tx1"/>
                </a:solidFill>
              </a:rPr>
              <a:t> State Budget &amp; Control Board</a:t>
            </a:r>
          </a:p>
          <a:p>
            <a:pPr eaLnBrk="1" hangingPunct="1">
              <a:lnSpc>
                <a:spcPct val="80000"/>
              </a:lnSpc>
              <a:buFont typeface="Wingdings" pitchFamily="2" charset="2"/>
              <a:buNone/>
              <a:defRPr/>
            </a:pPr>
            <a:r>
              <a:rPr lang="en-US" sz="2200" b="1" dirty="0" smtClean="0">
                <a:solidFill>
                  <a:schemeClr val="tx2"/>
                </a:solidFill>
              </a:rPr>
              <a:t>South Dakota</a:t>
            </a:r>
            <a:r>
              <a:rPr lang="en-US" sz="2200" dirty="0" smtClean="0">
                <a:solidFill>
                  <a:schemeClr val="tx2"/>
                </a:solidFill>
              </a:rPr>
              <a:t> </a:t>
            </a:r>
            <a:r>
              <a:rPr lang="en-US" sz="2200" dirty="0" smtClean="0">
                <a:solidFill>
                  <a:schemeClr val="tx1"/>
                </a:solidFill>
              </a:rPr>
              <a:t>Association of Health Care Organizations</a:t>
            </a:r>
          </a:p>
          <a:p>
            <a:pPr eaLnBrk="1" hangingPunct="1">
              <a:lnSpc>
                <a:spcPct val="80000"/>
              </a:lnSpc>
              <a:buFont typeface="Wingdings" pitchFamily="2" charset="2"/>
              <a:buNone/>
              <a:defRPr/>
            </a:pPr>
            <a:r>
              <a:rPr lang="en-US" sz="2200" b="1" dirty="0" smtClean="0">
                <a:solidFill>
                  <a:schemeClr val="tx2"/>
                </a:solidFill>
              </a:rPr>
              <a:t>Tennessee</a:t>
            </a:r>
            <a:r>
              <a:rPr lang="en-US" sz="2200" dirty="0" smtClean="0">
                <a:solidFill>
                  <a:schemeClr val="tx1"/>
                </a:solidFill>
              </a:rPr>
              <a:t> Hospital Association</a:t>
            </a:r>
          </a:p>
        </p:txBody>
      </p:sp>
      <p:sp>
        <p:nvSpPr>
          <p:cNvPr id="26628" name="Slide Number Placeholder 3"/>
          <p:cNvSpPr>
            <a:spLocks noGrp="1"/>
          </p:cNvSpPr>
          <p:nvPr>
            <p:ph type="sldNum" sz="quarter" idx="10"/>
          </p:nvPr>
        </p:nvSpPr>
        <p:spPr>
          <a:noFill/>
        </p:spPr>
        <p:txBody>
          <a:bodyPr/>
          <a:lstStyle/>
          <a:p>
            <a:fld id="{585C3E0D-288C-3F4B-A72A-E6888E8F6119}" type="slidenum">
              <a:rPr lang="en-US"/>
              <a:pPr/>
              <a:t>11</a:t>
            </a:fld>
            <a:endParaRPr lang="en-US"/>
          </a:p>
        </p:txBody>
      </p:sp>
    </p:spTree>
  </p:cSld>
  <p:clrMapOvr>
    <a:masterClrMapping/>
  </p:clrMapOvr>
  <p:transition spd="med" advClick="0">
    <p:fade/>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0802" name="Rectangle 2"/>
          <p:cNvSpPr>
            <a:spLocks noGrp="1" noChangeArrowheads="1"/>
          </p:cNvSpPr>
          <p:nvPr>
            <p:ph type="title"/>
          </p:nvPr>
        </p:nvSpPr>
        <p:spPr/>
        <p:txBody>
          <a:bodyPr/>
          <a:lstStyle/>
          <a:p>
            <a:pPr>
              <a:defRPr/>
            </a:pPr>
            <a:r>
              <a:rPr lang="en-US" sz="2800" dirty="0" smtClean="0"/>
              <a:t>Additional HCUP Online Courses</a:t>
            </a:r>
            <a:r>
              <a:rPr lang="en-US" sz="2800" dirty="0"/>
              <a:t>: Methods Focus</a:t>
            </a:r>
          </a:p>
        </p:txBody>
      </p:sp>
      <p:sp>
        <p:nvSpPr>
          <p:cNvPr id="1740803" name="Rectangle 3"/>
          <p:cNvSpPr>
            <a:spLocks noGrp="1" noChangeArrowheads="1"/>
          </p:cNvSpPr>
          <p:nvPr>
            <p:ph sz="half" idx="1"/>
          </p:nvPr>
        </p:nvSpPr>
        <p:spPr/>
        <p:txBody>
          <a:bodyPr/>
          <a:lstStyle/>
          <a:p>
            <a:pPr>
              <a:lnSpc>
                <a:spcPct val="100000"/>
              </a:lnSpc>
            </a:pPr>
            <a:r>
              <a:rPr lang="en-US" b="1" dirty="0"/>
              <a:t>Now available</a:t>
            </a:r>
            <a:r>
              <a:rPr lang="en-US" dirty="0"/>
              <a:t>: </a:t>
            </a:r>
          </a:p>
          <a:p>
            <a:pPr marL="690563" lvl="1" indent="-225425">
              <a:lnSpc>
                <a:spcPct val="100000"/>
              </a:lnSpc>
            </a:pPr>
            <a:r>
              <a:rPr lang="en-US" sz="2600" dirty="0"/>
              <a:t>HCUP Sample Design Tutorial</a:t>
            </a:r>
          </a:p>
          <a:p>
            <a:pPr>
              <a:lnSpc>
                <a:spcPct val="100000"/>
              </a:lnSpc>
            </a:pPr>
            <a:r>
              <a:rPr lang="en-US" b="1" dirty="0"/>
              <a:t>New courses:</a:t>
            </a:r>
          </a:p>
          <a:p>
            <a:pPr marL="690563" lvl="1" indent="-225425">
              <a:lnSpc>
                <a:spcPct val="100000"/>
              </a:lnSpc>
            </a:pPr>
            <a:r>
              <a:rPr lang="en-US" sz="2600" dirty="0"/>
              <a:t>Loading and Checking HCUP Data Files</a:t>
            </a:r>
          </a:p>
          <a:p>
            <a:pPr marL="690563" lvl="1" indent="-225425">
              <a:lnSpc>
                <a:spcPct val="100000"/>
              </a:lnSpc>
            </a:pPr>
            <a:r>
              <a:rPr lang="en-US" sz="2600" dirty="0"/>
              <a:t>Producing National Estimates with HCUP Data</a:t>
            </a:r>
          </a:p>
        </p:txBody>
      </p:sp>
      <p:sp>
        <p:nvSpPr>
          <p:cNvPr id="7" name="Content Placeholder 6"/>
          <p:cNvSpPr>
            <a:spLocks noGrp="1"/>
          </p:cNvSpPr>
          <p:nvPr>
            <p:ph sz="quarter" idx="2"/>
          </p:nvPr>
        </p:nvSpPr>
        <p:spPr>
          <a:xfrm>
            <a:off x="990600" y="6324600"/>
            <a:ext cx="7391400" cy="1371600"/>
          </a:xfrm>
        </p:spPr>
        <p:txBody>
          <a:bodyPr/>
          <a:lstStyle/>
          <a:p>
            <a:pPr algn="ctr">
              <a:buNone/>
            </a:pPr>
            <a:r>
              <a:rPr lang="en-US" sz="2000" b="1" dirty="0" smtClean="0">
                <a:solidFill>
                  <a:schemeClr val="tx2"/>
                </a:solidFill>
                <a:hlinkClick r:id="rId3"/>
              </a:rPr>
              <a:t>http://www.hcup-us.ahrq.gov/tech_assist/tutorials.jsp</a:t>
            </a:r>
            <a:endParaRPr lang="en-US" sz="2000" b="1" dirty="0" smtClean="0">
              <a:solidFill>
                <a:schemeClr val="tx2"/>
              </a:solidFill>
            </a:endParaRPr>
          </a:p>
          <a:p>
            <a:pPr>
              <a:buNone/>
            </a:pPr>
            <a:endParaRPr lang="en-US" dirty="0"/>
          </a:p>
        </p:txBody>
      </p:sp>
      <p:sp>
        <p:nvSpPr>
          <p:cNvPr id="124932" name="Slide Number Placeholder 3"/>
          <p:cNvSpPr>
            <a:spLocks noGrp="1"/>
          </p:cNvSpPr>
          <p:nvPr>
            <p:ph type="sldNum" sz="quarter" idx="10"/>
          </p:nvPr>
        </p:nvSpPr>
        <p:spPr>
          <a:noFill/>
        </p:spPr>
        <p:txBody>
          <a:bodyPr/>
          <a:lstStyle/>
          <a:p>
            <a:fld id="{1A4B4BCE-C3E9-EE4C-B8B4-ECE92D7B668D}" type="slidenum">
              <a:rPr lang="en-US"/>
              <a:pPr/>
              <a:t>110</a:t>
            </a:fld>
            <a:endParaRPr lang="en-US"/>
          </a:p>
        </p:txBody>
      </p:sp>
      <p:pic>
        <p:nvPicPr>
          <p:cNvPr id="124933" name="Picture 7"/>
          <p:cNvPicPr>
            <a:picLocks noChangeAspect="1" noChangeArrowheads="1"/>
          </p:cNvPicPr>
          <p:nvPr/>
        </p:nvPicPr>
        <p:blipFill>
          <a:blip r:embed="rId4"/>
          <a:srcRect/>
          <a:stretch>
            <a:fillRect/>
          </a:stretch>
        </p:blipFill>
        <p:spPr bwMode="auto">
          <a:xfrm>
            <a:off x="4722813" y="2374900"/>
            <a:ext cx="4259262" cy="2638425"/>
          </a:xfrm>
          <a:prstGeom prst="rect">
            <a:avLst/>
          </a:prstGeom>
          <a:noFill/>
          <a:ln w="28575">
            <a:solidFill>
              <a:schemeClr val="tx1"/>
            </a:solid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13826" name="Rectangle 2"/>
          <p:cNvSpPr>
            <a:spLocks noGrp="1" noChangeArrowheads="1"/>
          </p:cNvSpPr>
          <p:nvPr>
            <p:ph type="title"/>
          </p:nvPr>
        </p:nvSpPr>
        <p:spPr/>
        <p:txBody>
          <a:bodyPr/>
          <a:lstStyle/>
          <a:p>
            <a:pPr eaLnBrk="1" hangingPunct="1"/>
            <a:r>
              <a:rPr lang="en-US" sz="2800" dirty="0"/>
              <a:t>Join the HCUP Mailing List</a:t>
            </a:r>
          </a:p>
        </p:txBody>
      </p:sp>
      <p:sp>
        <p:nvSpPr>
          <p:cNvPr id="7" name="Text Placeholder 6"/>
          <p:cNvSpPr>
            <a:spLocks noGrp="1"/>
          </p:cNvSpPr>
          <p:nvPr>
            <p:ph type="body" sz="half" idx="1"/>
          </p:nvPr>
        </p:nvSpPr>
        <p:spPr>
          <a:xfrm>
            <a:off x="914400" y="6096000"/>
            <a:ext cx="7696200" cy="1066800"/>
          </a:xfrm>
        </p:spPr>
        <p:txBody>
          <a:bodyPr/>
          <a:lstStyle/>
          <a:p>
            <a:pPr>
              <a:buNone/>
            </a:pPr>
            <a:r>
              <a:rPr lang="en-US" b="1" dirty="0" smtClean="0">
                <a:solidFill>
                  <a:schemeClr val="tx2"/>
                </a:solidFill>
                <a:hlinkClick r:id="rId3"/>
              </a:rPr>
              <a:t>http://www.ahrq.gov/data/hcup/hcuplist.htm</a:t>
            </a:r>
          </a:p>
          <a:p>
            <a:pPr>
              <a:buNone/>
            </a:pPr>
            <a:endParaRPr lang="en-US" dirty="0"/>
          </a:p>
        </p:txBody>
      </p:sp>
      <p:sp>
        <p:nvSpPr>
          <p:cNvPr id="8" name="Content Placeholder 7"/>
          <p:cNvSpPr>
            <a:spLocks noGrp="1"/>
          </p:cNvSpPr>
          <p:nvPr>
            <p:ph sz="half" idx="2"/>
          </p:nvPr>
        </p:nvSpPr>
        <p:spPr>
          <a:xfrm>
            <a:off x="6553200" y="1981200"/>
            <a:ext cx="2049463" cy="2895600"/>
          </a:xfrm>
          <a:solidFill>
            <a:srgbClr val="8CF4EA">
              <a:alpha val="30000"/>
            </a:srgbClr>
          </a:solidFill>
          <a:ln>
            <a:solidFill>
              <a:srgbClr val="FFFFFF"/>
            </a:solidFill>
          </a:ln>
        </p:spPr>
        <p:txBody>
          <a:bodyPr/>
          <a:lstStyle/>
          <a:p>
            <a:pPr algn="ctr">
              <a:buNone/>
            </a:pPr>
            <a:r>
              <a:rPr lang="en-US" sz="2000" b="1" dirty="0" smtClean="0"/>
              <a:t>HCUP Newsletter</a:t>
            </a:r>
          </a:p>
          <a:p>
            <a:pPr algn="ctr">
              <a:buNone/>
            </a:pPr>
            <a:r>
              <a:rPr lang="en-US" sz="2000" b="1" dirty="0" smtClean="0">
                <a:ea typeface="Arial" charset="0"/>
                <a:cs typeface="Arial" charset="0"/>
              </a:rPr>
              <a:t>♦</a:t>
            </a:r>
            <a:r>
              <a:rPr lang="en-US" sz="2000" b="1" dirty="0" smtClean="0"/>
              <a:t> </a:t>
            </a:r>
          </a:p>
          <a:p>
            <a:pPr algn="ctr">
              <a:buNone/>
            </a:pPr>
            <a:r>
              <a:rPr lang="en-US" sz="2000" b="1" dirty="0" smtClean="0"/>
              <a:t>New Data Releases</a:t>
            </a:r>
          </a:p>
          <a:p>
            <a:pPr algn="ctr">
              <a:buNone/>
            </a:pPr>
            <a:r>
              <a:rPr lang="en-US" sz="2000" b="1" dirty="0" smtClean="0">
                <a:ea typeface="Arial" charset="0"/>
                <a:cs typeface="Arial" charset="0"/>
              </a:rPr>
              <a:t>♦ </a:t>
            </a:r>
          </a:p>
          <a:p>
            <a:pPr algn="ctr">
              <a:buNone/>
            </a:pPr>
            <a:r>
              <a:rPr lang="en-US" sz="2000" b="1" dirty="0" smtClean="0"/>
              <a:t>New Reports</a:t>
            </a:r>
            <a:endParaRPr lang="en-US" sz="2000" b="1" dirty="0" smtClean="0"/>
          </a:p>
          <a:p>
            <a:pPr>
              <a:buNone/>
            </a:pPr>
            <a:endParaRPr lang="en-US" dirty="0"/>
          </a:p>
        </p:txBody>
      </p:sp>
      <p:sp>
        <p:nvSpPr>
          <p:cNvPr id="125955" name="Slide Number Placeholder 6"/>
          <p:cNvSpPr>
            <a:spLocks noGrp="1"/>
          </p:cNvSpPr>
          <p:nvPr>
            <p:ph type="sldNum" sz="quarter" idx="10"/>
          </p:nvPr>
        </p:nvSpPr>
        <p:spPr>
          <a:noFill/>
        </p:spPr>
        <p:txBody>
          <a:bodyPr/>
          <a:lstStyle/>
          <a:p>
            <a:fld id="{84F654B8-E65B-CA4C-A61D-BFB0F4200CB7}" type="slidenum">
              <a:rPr lang="en-US"/>
              <a:pPr/>
              <a:t>111</a:t>
            </a:fld>
            <a:endParaRPr lang="en-US"/>
          </a:p>
        </p:txBody>
      </p:sp>
      <p:pic>
        <p:nvPicPr>
          <p:cNvPr id="125956" name="Picture 3"/>
          <p:cNvPicPr>
            <a:picLocks noChangeAspect="1" noChangeArrowheads="1"/>
          </p:cNvPicPr>
          <p:nvPr/>
        </p:nvPicPr>
        <p:blipFill>
          <a:blip r:embed="rId4"/>
          <a:srcRect l="15715" t="27142" r="28857" b="22571"/>
          <a:stretch>
            <a:fillRect/>
          </a:stretch>
        </p:blipFill>
        <p:spPr bwMode="auto">
          <a:xfrm>
            <a:off x="609600" y="1981200"/>
            <a:ext cx="5715000" cy="3887788"/>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29538" name="Rectangle 2"/>
          <p:cNvSpPr>
            <a:spLocks noGrp="1" noChangeArrowheads="1"/>
          </p:cNvSpPr>
          <p:nvPr>
            <p:ph type="title"/>
          </p:nvPr>
        </p:nvSpPr>
        <p:spPr>
          <a:xfrm>
            <a:off x="1760538" y="228600"/>
            <a:ext cx="6088062" cy="768350"/>
          </a:xfrm>
        </p:spPr>
        <p:txBody>
          <a:bodyPr/>
          <a:lstStyle/>
          <a:p>
            <a:pPr eaLnBrk="1" hangingPunct="1">
              <a:defRPr/>
            </a:pPr>
            <a:r>
              <a:rPr lang="en-US" sz="2800" dirty="0"/>
              <a:t>HCUP 20</a:t>
            </a:r>
            <a:r>
              <a:rPr lang="en-US" sz="2800" baseline="30000" dirty="0"/>
              <a:t>th</a:t>
            </a:r>
            <a:r>
              <a:rPr lang="en-US" sz="2800" dirty="0"/>
              <a:t> Anniversary!</a:t>
            </a:r>
          </a:p>
        </p:txBody>
      </p:sp>
      <p:sp>
        <p:nvSpPr>
          <p:cNvPr id="126979" name="Slide Number Placeholder 3"/>
          <p:cNvSpPr>
            <a:spLocks noGrp="1"/>
          </p:cNvSpPr>
          <p:nvPr>
            <p:ph type="sldNum" sz="quarter" idx="10"/>
          </p:nvPr>
        </p:nvSpPr>
        <p:spPr>
          <a:noFill/>
        </p:spPr>
        <p:txBody>
          <a:bodyPr/>
          <a:lstStyle/>
          <a:p>
            <a:fld id="{8D761F3E-2DC1-3D48-A425-E1E28FCBEA83}" type="slidenum">
              <a:rPr lang="en-US"/>
              <a:pPr/>
              <a:t>112</a:t>
            </a:fld>
            <a:endParaRPr lang="en-US"/>
          </a:p>
        </p:txBody>
      </p:sp>
      <p:pic>
        <p:nvPicPr>
          <p:cNvPr id="126980" name="Picture 4" descr="HCUP_20th_Logo_2c.jpg"/>
          <p:cNvPicPr>
            <a:picLocks noChangeAspect="1"/>
          </p:cNvPicPr>
          <p:nvPr/>
        </p:nvPicPr>
        <p:blipFill>
          <a:blip r:embed="rId3"/>
          <a:srcRect/>
          <a:stretch>
            <a:fillRect/>
          </a:stretch>
        </p:blipFill>
        <p:spPr bwMode="auto">
          <a:xfrm>
            <a:off x="2105025" y="1463675"/>
            <a:ext cx="5172075" cy="509905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28002" name="Picture 2" descr="42"/>
          <p:cNvPicPr>
            <a:picLocks noChangeAspect="1" noChangeArrowheads="1"/>
          </p:cNvPicPr>
          <p:nvPr/>
        </p:nvPicPr>
        <p:blipFill>
          <a:blip r:embed="rId3"/>
          <a:srcRect/>
          <a:stretch>
            <a:fillRect/>
          </a:stretch>
        </p:blipFill>
        <p:spPr bwMode="auto">
          <a:xfrm>
            <a:off x="5657850" y="0"/>
            <a:ext cx="3486150" cy="5286375"/>
          </a:xfrm>
          <a:prstGeom prst="rect">
            <a:avLst/>
          </a:prstGeom>
          <a:noFill/>
          <a:ln w="9525">
            <a:noFill/>
            <a:miter lim="800000"/>
            <a:headEnd/>
            <a:tailEnd/>
          </a:ln>
        </p:spPr>
      </p:pic>
      <p:pic>
        <p:nvPicPr>
          <p:cNvPr id="128003" name="Picture 3" descr="Newborn"/>
          <p:cNvPicPr>
            <a:picLocks noChangeAspect="1" noChangeArrowheads="1"/>
          </p:cNvPicPr>
          <p:nvPr/>
        </p:nvPicPr>
        <p:blipFill>
          <a:blip r:embed="rId4">
            <a:lum contrast="2000"/>
          </a:blip>
          <a:srcRect/>
          <a:stretch>
            <a:fillRect/>
          </a:stretch>
        </p:blipFill>
        <p:spPr bwMode="auto">
          <a:xfrm>
            <a:off x="4038600" y="2362200"/>
            <a:ext cx="4257675" cy="4267200"/>
          </a:xfrm>
          <a:prstGeom prst="rect">
            <a:avLst/>
          </a:prstGeom>
          <a:noFill/>
          <a:ln w="9525">
            <a:noFill/>
            <a:miter lim="800000"/>
            <a:headEnd/>
            <a:tailEnd/>
          </a:ln>
        </p:spPr>
      </p:pic>
      <p:pic>
        <p:nvPicPr>
          <p:cNvPr id="128004" name="Picture 4" descr="24"/>
          <p:cNvPicPr>
            <a:picLocks noChangeAspect="1" noChangeArrowheads="1"/>
          </p:cNvPicPr>
          <p:nvPr/>
        </p:nvPicPr>
        <p:blipFill>
          <a:blip r:embed="rId5"/>
          <a:srcRect/>
          <a:stretch>
            <a:fillRect/>
          </a:stretch>
        </p:blipFill>
        <p:spPr bwMode="auto">
          <a:xfrm>
            <a:off x="0" y="0"/>
            <a:ext cx="3625850" cy="3625850"/>
          </a:xfrm>
          <a:prstGeom prst="rect">
            <a:avLst/>
          </a:prstGeom>
          <a:noFill/>
          <a:ln w="9525">
            <a:noFill/>
            <a:miter lim="800000"/>
            <a:headEnd/>
            <a:tailEnd/>
          </a:ln>
        </p:spPr>
      </p:pic>
      <p:pic>
        <p:nvPicPr>
          <p:cNvPr id="128005" name="Picture 5" descr="148"/>
          <p:cNvPicPr>
            <a:picLocks noChangeAspect="1" noChangeArrowheads="1"/>
          </p:cNvPicPr>
          <p:nvPr/>
        </p:nvPicPr>
        <p:blipFill>
          <a:blip r:embed="rId6"/>
          <a:srcRect/>
          <a:stretch>
            <a:fillRect/>
          </a:stretch>
        </p:blipFill>
        <p:spPr bwMode="auto">
          <a:xfrm>
            <a:off x="2514600" y="457200"/>
            <a:ext cx="3810000" cy="2540000"/>
          </a:xfrm>
          <a:prstGeom prst="rect">
            <a:avLst/>
          </a:prstGeom>
          <a:noFill/>
          <a:ln w="9525">
            <a:noFill/>
            <a:miter lim="800000"/>
            <a:headEnd/>
            <a:tailEnd/>
          </a:ln>
        </p:spPr>
      </p:pic>
      <p:pic>
        <p:nvPicPr>
          <p:cNvPr id="128006" name="Picture 6" descr="SASD2"/>
          <p:cNvPicPr>
            <a:picLocks noChangeAspect="1" noChangeArrowheads="1"/>
          </p:cNvPicPr>
          <p:nvPr/>
        </p:nvPicPr>
        <p:blipFill>
          <a:blip r:embed="rId7"/>
          <a:srcRect/>
          <a:stretch>
            <a:fillRect/>
          </a:stretch>
        </p:blipFill>
        <p:spPr bwMode="auto">
          <a:xfrm>
            <a:off x="685800" y="2209800"/>
            <a:ext cx="3506788" cy="4267200"/>
          </a:xfrm>
          <a:prstGeom prst="rect">
            <a:avLst/>
          </a:prstGeom>
          <a:noFill/>
          <a:ln w="9525">
            <a:noFill/>
            <a:miter lim="800000"/>
            <a:headEnd/>
            <a:tailEnd/>
          </a:ln>
        </p:spPr>
      </p:pic>
      <p:sp>
        <p:nvSpPr>
          <p:cNvPr id="1520647" name="Rectangle 7"/>
          <p:cNvSpPr>
            <a:spLocks noChangeArrowheads="1"/>
          </p:cNvSpPr>
          <p:nvPr/>
        </p:nvSpPr>
        <p:spPr bwMode="auto">
          <a:xfrm>
            <a:off x="1143000" y="457200"/>
            <a:ext cx="6553200" cy="5816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a:prstTxWarp prst="textNoShape">
              <a:avLst/>
            </a:prstTxWarp>
            <a:spAutoFit/>
          </a:bodyPr>
          <a:lstStyle/>
          <a:p>
            <a:pPr>
              <a:spcBef>
                <a:spcPct val="0"/>
              </a:spcBef>
            </a:pPr>
            <a:endParaRPr lang="en-US" sz="4000" b="1">
              <a:solidFill>
                <a:schemeClr val="tx2"/>
              </a:solidFill>
              <a:effectLst>
                <a:outerShdw blurRad="38100" dist="38100" dir="2700000" algn="tl">
                  <a:srgbClr val="000000"/>
                </a:outerShdw>
              </a:effectLst>
            </a:endParaRPr>
          </a:p>
          <a:p>
            <a:pPr>
              <a:spcBef>
                <a:spcPct val="0"/>
              </a:spcBef>
            </a:pPr>
            <a:r>
              <a:rPr lang="en-US" sz="3600" b="1">
                <a:solidFill>
                  <a:schemeClr val="tx2"/>
                </a:solidFill>
                <a:effectLst>
                  <a:outerShdw blurRad="38100" dist="38100" dir="2700000" algn="tl">
                    <a:srgbClr val="000000"/>
                  </a:outerShdw>
                </a:effectLst>
              </a:rPr>
              <a:t>Healthcare Cost and Utilization Project (HCUP)</a:t>
            </a:r>
          </a:p>
          <a:p>
            <a:pPr algn="l">
              <a:spcBef>
                <a:spcPct val="0"/>
              </a:spcBef>
            </a:pPr>
            <a:endParaRPr lang="en-US" sz="4000" b="1">
              <a:solidFill>
                <a:schemeClr val="tx2"/>
              </a:solidFill>
              <a:effectLst>
                <a:outerShdw blurRad="38100" dist="38100" dir="2700000" algn="tl">
                  <a:srgbClr val="000000"/>
                </a:outerShdw>
              </a:effectLst>
            </a:endParaRPr>
          </a:p>
          <a:p>
            <a:pPr algn="l">
              <a:spcBef>
                <a:spcPct val="0"/>
              </a:spcBef>
            </a:pPr>
            <a:endParaRPr lang="en-US" sz="40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r>
              <a:rPr lang="en-US" sz="1800" b="1">
                <a:solidFill>
                  <a:schemeClr val="tx2"/>
                </a:solidFill>
                <a:effectLst>
                  <a:outerShdw blurRad="38100" dist="38100" dir="2700000" algn="tl">
                    <a:srgbClr val="000000"/>
                  </a:outerShdw>
                </a:effectLst>
              </a:rPr>
              <a:t>THE LARGEST COLLECTION OF MULTI-YEAR, </a:t>
            </a:r>
          </a:p>
          <a:p>
            <a:pPr>
              <a:spcBef>
                <a:spcPct val="0"/>
              </a:spcBef>
            </a:pPr>
            <a:r>
              <a:rPr lang="en-US" sz="1800" b="1">
                <a:solidFill>
                  <a:schemeClr val="tx2"/>
                </a:solidFill>
                <a:effectLst>
                  <a:outerShdw blurRad="38100" dist="38100" dir="2700000" algn="tl">
                    <a:srgbClr val="000000"/>
                  </a:outerShdw>
                </a:effectLst>
              </a:rPr>
              <a:t>ALL-PAYER, ENCOUNTER-LEVEL, HEALTH CARE DATA</a:t>
            </a:r>
          </a:p>
          <a:p>
            <a:pPr>
              <a:spcBef>
                <a:spcPct val="0"/>
              </a:spcBef>
            </a:pPr>
            <a:endParaRPr lang="en-US" sz="1800" b="1">
              <a:solidFill>
                <a:schemeClr val="tx2"/>
              </a:solidFill>
              <a:effectLst>
                <a:outerShdw blurRad="38100" dist="38100" dir="2700000" algn="tl">
                  <a:srgbClr val="000000"/>
                </a:outerShdw>
              </a:effectLst>
            </a:endParaRPr>
          </a:p>
          <a:p>
            <a:pPr>
              <a:spcBef>
                <a:spcPct val="0"/>
              </a:spcBef>
            </a:pPr>
            <a:endParaRPr lang="en-US" sz="1800" b="1">
              <a:solidFill>
                <a:schemeClr val="tx2"/>
              </a:solidFill>
              <a:effectLst>
                <a:outerShdw blurRad="38100" dist="38100" dir="2700000" algn="tl">
                  <a:srgbClr val="000000"/>
                </a:outerShdw>
              </a:effectLst>
            </a:endParaRPr>
          </a:p>
        </p:txBody>
      </p:sp>
      <p:sp>
        <p:nvSpPr>
          <p:cNvPr id="128008" name="Slide Number Placeholder 9"/>
          <p:cNvSpPr>
            <a:spLocks noGrp="1"/>
          </p:cNvSpPr>
          <p:nvPr>
            <p:ph type="sldNum" sz="quarter" idx="10"/>
          </p:nvPr>
        </p:nvSpPr>
        <p:spPr>
          <a:noFill/>
        </p:spPr>
        <p:txBody>
          <a:bodyPr/>
          <a:lstStyle/>
          <a:p>
            <a:fld id="{DEF78F96-FAA3-2842-960D-F965314B87B7}" type="slidenum">
              <a:rPr lang="en-US"/>
              <a:pPr/>
              <a:t>113</a:t>
            </a:fld>
            <a:endParaRPr lang="en-US"/>
          </a:p>
        </p:txBody>
      </p:sp>
      <p:pic>
        <p:nvPicPr>
          <p:cNvPr id="128009" name="Picture 9" descr="HCUP_20th_Logo_WHT_nobkgrd.png"/>
          <p:cNvPicPr>
            <a:picLocks noChangeAspect="1"/>
          </p:cNvPicPr>
          <p:nvPr/>
        </p:nvPicPr>
        <p:blipFill>
          <a:blip r:embed="rId8"/>
          <a:srcRect/>
          <a:stretch>
            <a:fillRect/>
          </a:stretch>
        </p:blipFill>
        <p:spPr bwMode="auto">
          <a:xfrm>
            <a:off x="3429000" y="2590800"/>
            <a:ext cx="2057400" cy="2055813"/>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1520647"/>
                                        </p:tgtEl>
                                        <p:attrNameLst>
                                          <p:attrName>style.visibility</p:attrName>
                                        </p:attrNameLst>
                                      </p:cBhvr>
                                      <p:to>
                                        <p:strVal val="visible"/>
                                      </p:to>
                                    </p:set>
                                    <p:animEffect transition="in" filter="dissolve">
                                      <p:cBhvr>
                                        <p:cTn id="7" dur="2000"/>
                                        <p:tgtEl>
                                          <p:spTgt spid="1520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0647" grpId="0" animBg="1"/>
    </p:bldLst>
  </p:timing>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30210" name="Rectangle 2"/>
          <p:cNvSpPr>
            <a:spLocks noGrp="1" noChangeArrowheads="1"/>
          </p:cNvSpPr>
          <p:nvPr>
            <p:ph type="title"/>
          </p:nvPr>
        </p:nvSpPr>
        <p:spPr/>
        <p:txBody>
          <a:bodyPr/>
          <a:lstStyle/>
          <a:p>
            <a:pPr eaLnBrk="1" hangingPunct="1">
              <a:defRPr/>
            </a:pPr>
            <a:r>
              <a:rPr lang="en-US" sz="2800" dirty="0" smtClean="0"/>
              <a:t>Questions/Comments?</a:t>
            </a:r>
          </a:p>
        </p:txBody>
      </p:sp>
      <p:sp>
        <p:nvSpPr>
          <p:cNvPr id="6" name="Text Placeholder 5"/>
          <p:cNvSpPr>
            <a:spLocks noGrp="1"/>
          </p:cNvSpPr>
          <p:nvPr>
            <p:ph type="body" sz="half" idx="1"/>
          </p:nvPr>
        </p:nvSpPr>
        <p:spPr>
          <a:xfrm>
            <a:off x="381000" y="2895600"/>
            <a:ext cx="5029200" cy="990600"/>
          </a:xfrm>
          <a:solidFill>
            <a:srgbClr val="8CF4EA">
              <a:alpha val="30000"/>
            </a:srgbClr>
          </a:solidFill>
          <a:ln>
            <a:solidFill>
              <a:srgbClr val="FFFFFF"/>
            </a:solidFill>
          </a:ln>
        </p:spPr>
        <p:txBody>
          <a:bodyPr/>
          <a:lstStyle/>
          <a:p>
            <a:pPr algn="ctr">
              <a:buNone/>
            </a:pPr>
            <a:r>
              <a:rPr lang="en-US" b="1" dirty="0" smtClean="0">
                <a:effectLst>
                  <a:outerShdw blurRad="38100" dist="38100" dir="2700000" algn="tl">
                    <a:srgbClr val="000000">
                      <a:alpha val="43137"/>
                    </a:srgbClr>
                  </a:outerShdw>
                </a:effectLst>
              </a:rPr>
              <a:t>Time for Questions</a:t>
            </a:r>
          </a:p>
          <a:p>
            <a:pPr algn="ctr">
              <a:buNone/>
            </a:pPr>
            <a:r>
              <a:rPr lang="en-US" b="1" dirty="0" smtClean="0">
                <a:effectLst>
                  <a:outerShdw blurRad="38100" dist="38100" dir="2700000" algn="tl">
                    <a:srgbClr val="000000">
                      <a:alpha val="43137"/>
                    </a:srgbClr>
                  </a:outerShdw>
                </a:effectLst>
              </a:rPr>
              <a:t>and/or Comments</a:t>
            </a:r>
          </a:p>
          <a:p>
            <a:pPr>
              <a:buNone/>
            </a:pPr>
            <a:endParaRPr lang="en-US" dirty="0"/>
          </a:p>
        </p:txBody>
      </p:sp>
      <p:sp>
        <p:nvSpPr>
          <p:cNvPr id="129027" name="Slide Number Placeholder 3"/>
          <p:cNvSpPr>
            <a:spLocks noGrp="1"/>
          </p:cNvSpPr>
          <p:nvPr>
            <p:ph type="sldNum" sz="quarter" idx="10"/>
          </p:nvPr>
        </p:nvSpPr>
        <p:spPr>
          <a:noFill/>
        </p:spPr>
        <p:txBody>
          <a:bodyPr/>
          <a:lstStyle/>
          <a:p>
            <a:fld id="{824E888C-2259-F349-BE83-AB8B97DCA9EE}" type="slidenum">
              <a:rPr lang="en-US"/>
              <a:pPr/>
              <a:t>114</a:t>
            </a:fld>
            <a:endParaRPr lang="en-US"/>
          </a:p>
        </p:txBody>
      </p:sp>
      <p:pic>
        <p:nvPicPr>
          <p:cNvPr id="129028" name="Picture 5" descr="AH3F7D"/>
          <p:cNvPicPr>
            <a:picLocks noChangeAspect="1" noChangeArrowheads="1"/>
          </p:cNvPicPr>
          <p:nvPr/>
        </p:nvPicPr>
        <p:blipFill>
          <a:blip r:embed="rId3"/>
          <a:srcRect/>
          <a:stretch>
            <a:fillRect/>
          </a:stretch>
        </p:blipFill>
        <p:spPr bwMode="auto">
          <a:xfrm>
            <a:off x="5791200" y="1905000"/>
            <a:ext cx="2713038" cy="40386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03586" name="Rectangle 2"/>
          <p:cNvSpPr>
            <a:spLocks noGrp="1" noChangeArrowheads="1"/>
          </p:cNvSpPr>
          <p:nvPr>
            <p:ph type="title"/>
          </p:nvPr>
        </p:nvSpPr>
        <p:spPr>
          <a:xfrm>
            <a:off x="1689100" y="223838"/>
            <a:ext cx="6088063" cy="768350"/>
          </a:xfrm>
        </p:spPr>
        <p:txBody>
          <a:bodyPr/>
          <a:lstStyle/>
          <a:p>
            <a:pPr eaLnBrk="1" hangingPunct="1">
              <a:defRPr/>
            </a:pPr>
            <a:r>
              <a:rPr lang="en-US" sz="2800" dirty="0" smtClean="0"/>
              <a:t>Current HCUP Partners</a:t>
            </a:r>
          </a:p>
        </p:txBody>
      </p:sp>
      <p:sp>
        <p:nvSpPr>
          <p:cNvPr id="1603587" name="Rectangle 3"/>
          <p:cNvSpPr>
            <a:spLocks noGrp="1" noChangeArrowheads="1"/>
          </p:cNvSpPr>
          <p:nvPr>
            <p:ph idx="1"/>
          </p:nvPr>
        </p:nvSpPr>
        <p:spPr>
          <a:xfrm>
            <a:off x="457200" y="1600200"/>
            <a:ext cx="8145463" cy="5029200"/>
          </a:xfrm>
        </p:spPr>
        <p:txBody>
          <a:bodyPr/>
          <a:lstStyle/>
          <a:p>
            <a:pPr eaLnBrk="1" hangingPunct="1">
              <a:buFont typeface="Wingdings" pitchFamily="2" charset="2"/>
              <a:buNone/>
              <a:defRPr/>
            </a:pPr>
            <a:r>
              <a:rPr lang="en-US" sz="2200" b="1" dirty="0" smtClean="0">
                <a:solidFill>
                  <a:schemeClr val="tx2"/>
                </a:solidFill>
              </a:rPr>
              <a:t>Texas</a:t>
            </a:r>
            <a:r>
              <a:rPr lang="en-US" sz="2200" dirty="0" smtClean="0">
                <a:solidFill>
                  <a:schemeClr val="tx2"/>
                </a:solidFill>
              </a:rPr>
              <a:t> </a:t>
            </a:r>
            <a:r>
              <a:rPr lang="en-US" sz="2200" dirty="0" smtClean="0">
                <a:solidFill>
                  <a:schemeClr val="tx1"/>
                </a:solidFill>
              </a:rPr>
              <a:t>Department of State Health Services</a:t>
            </a:r>
          </a:p>
          <a:p>
            <a:pPr eaLnBrk="1" hangingPunct="1">
              <a:buFont typeface="Wingdings" pitchFamily="2" charset="2"/>
              <a:buNone/>
              <a:defRPr/>
            </a:pPr>
            <a:r>
              <a:rPr lang="en-US" sz="2200" b="1" dirty="0" smtClean="0">
                <a:solidFill>
                  <a:schemeClr val="tx2"/>
                </a:solidFill>
              </a:rPr>
              <a:t>Utah</a:t>
            </a:r>
            <a:r>
              <a:rPr lang="en-US" sz="2200" dirty="0" smtClean="0">
                <a:solidFill>
                  <a:schemeClr val="tx1"/>
                </a:solidFill>
              </a:rPr>
              <a:t> Department of Health</a:t>
            </a:r>
          </a:p>
          <a:p>
            <a:pPr eaLnBrk="1" hangingPunct="1">
              <a:buFont typeface="Wingdings" pitchFamily="2" charset="2"/>
              <a:buNone/>
              <a:defRPr/>
            </a:pPr>
            <a:r>
              <a:rPr lang="en-US" sz="2200" b="1" dirty="0" smtClean="0">
                <a:solidFill>
                  <a:schemeClr val="tx2"/>
                </a:solidFill>
              </a:rPr>
              <a:t>Vermont</a:t>
            </a:r>
            <a:r>
              <a:rPr lang="en-US" sz="2200" dirty="0" smtClean="0">
                <a:solidFill>
                  <a:schemeClr val="tx1"/>
                </a:solidFill>
              </a:rPr>
              <a:t> Association of Hospitals and Health Systems</a:t>
            </a:r>
            <a:endParaRPr lang="en-US" sz="2200" b="1" dirty="0" smtClean="0">
              <a:solidFill>
                <a:schemeClr val="tx1"/>
              </a:solidFill>
            </a:endParaRPr>
          </a:p>
          <a:p>
            <a:pPr eaLnBrk="1" hangingPunct="1">
              <a:buFont typeface="Wingdings" pitchFamily="2" charset="2"/>
              <a:buNone/>
              <a:defRPr/>
            </a:pPr>
            <a:r>
              <a:rPr lang="en-US" sz="2200" b="1" dirty="0" smtClean="0">
                <a:solidFill>
                  <a:schemeClr val="tx2"/>
                </a:solidFill>
              </a:rPr>
              <a:t>Virginia</a:t>
            </a:r>
            <a:r>
              <a:rPr lang="en-US" sz="2200" dirty="0" smtClean="0">
                <a:solidFill>
                  <a:srgbClr val="FF0000"/>
                </a:solidFill>
              </a:rPr>
              <a:t> </a:t>
            </a:r>
            <a:r>
              <a:rPr lang="en-US" sz="2200" dirty="0" smtClean="0">
                <a:solidFill>
                  <a:schemeClr val="tx1"/>
                </a:solidFill>
              </a:rPr>
              <a:t>Health Information</a:t>
            </a:r>
          </a:p>
          <a:p>
            <a:pPr eaLnBrk="1" hangingPunct="1">
              <a:buFont typeface="Wingdings" pitchFamily="2" charset="2"/>
              <a:buNone/>
              <a:defRPr/>
            </a:pPr>
            <a:r>
              <a:rPr lang="en-US" sz="2200" b="1" dirty="0" smtClean="0">
                <a:solidFill>
                  <a:schemeClr val="tx2"/>
                </a:solidFill>
              </a:rPr>
              <a:t>Washington</a:t>
            </a:r>
            <a:r>
              <a:rPr lang="en-US" sz="2200" dirty="0" smtClean="0">
                <a:solidFill>
                  <a:schemeClr val="tx2"/>
                </a:solidFill>
              </a:rPr>
              <a:t> </a:t>
            </a:r>
            <a:r>
              <a:rPr lang="en-US" sz="2200" dirty="0" smtClean="0">
                <a:solidFill>
                  <a:schemeClr val="tx1"/>
                </a:solidFill>
              </a:rPr>
              <a:t>State Department of Health</a:t>
            </a:r>
          </a:p>
          <a:p>
            <a:pPr eaLnBrk="1" hangingPunct="1">
              <a:buFont typeface="Wingdings" pitchFamily="2" charset="2"/>
              <a:buNone/>
              <a:defRPr/>
            </a:pPr>
            <a:r>
              <a:rPr lang="en-US" sz="2200" b="1" dirty="0" smtClean="0">
                <a:solidFill>
                  <a:schemeClr val="tx2"/>
                </a:solidFill>
              </a:rPr>
              <a:t>West Virginia</a:t>
            </a:r>
            <a:r>
              <a:rPr lang="en-US" sz="2200" dirty="0" smtClean="0">
                <a:solidFill>
                  <a:schemeClr val="tx1"/>
                </a:solidFill>
              </a:rPr>
              <a:t> Health Care Authority</a:t>
            </a:r>
          </a:p>
          <a:p>
            <a:pPr eaLnBrk="1" hangingPunct="1">
              <a:buFont typeface="Wingdings" pitchFamily="2" charset="2"/>
              <a:buNone/>
              <a:defRPr/>
            </a:pPr>
            <a:r>
              <a:rPr lang="en-US" sz="2200" b="1" dirty="0" smtClean="0">
                <a:solidFill>
                  <a:schemeClr val="tx2"/>
                </a:solidFill>
              </a:rPr>
              <a:t>Wisconsin</a:t>
            </a:r>
            <a:r>
              <a:rPr lang="en-US" sz="2200" dirty="0" smtClean="0">
                <a:solidFill>
                  <a:schemeClr val="tx1"/>
                </a:solidFill>
              </a:rPr>
              <a:t> Department of Health and Family Services</a:t>
            </a:r>
          </a:p>
          <a:p>
            <a:pPr eaLnBrk="1" hangingPunct="1">
              <a:buFont typeface="Wingdings" pitchFamily="2" charset="2"/>
              <a:buNone/>
              <a:defRPr/>
            </a:pPr>
            <a:r>
              <a:rPr lang="en-US" sz="2200" b="1" dirty="0" smtClean="0">
                <a:solidFill>
                  <a:schemeClr val="tx2"/>
                </a:solidFill>
              </a:rPr>
              <a:t>Wyoming </a:t>
            </a:r>
            <a:r>
              <a:rPr lang="en-US" sz="2200" dirty="0" smtClean="0">
                <a:solidFill>
                  <a:schemeClr val="tx1"/>
                </a:solidFill>
              </a:rPr>
              <a:t>Hospital Association</a:t>
            </a:r>
          </a:p>
        </p:txBody>
      </p:sp>
      <p:sp>
        <p:nvSpPr>
          <p:cNvPr id="27652" name="Slide Number Placeholder 3"/>
          <p:cNvSpPr>
            <a:spLocks noGrp="1"/>
          </p:cNvSpPr>
          <p:nvPr>
            <p:ph type="sldNum" sz="quarter" idx="10"/>
          </p:nvPr>
        </p:nvSpPr>
        <p:spPr>
          <a:noFill/>
        </p:spPr>
        <p:txBody>
          <a:bodyPr/>
          <a:lstStyle/>
          <a:p>
            <a:fld id="{B400822E-E27D-2343-A1B8-B3C83A856919}" type="slidenum">
              <a:rPr lang="en-US"/>
              <a:pPr/>
              <a:t>12</a:t>
            </a:fld>
            <a:endParaRPr lang="en-US"/>
          </a:p>
        </p:txBody>
      </p:sp>
      <p:grpSp>
        <p:nvGrpSpPr>
          <p:cNvPr id="279" name="Group 278"/>
          <p:cNvGrpSpPr/>
          <p:nvPr/>
        </p:nvGrpSpPr>
        <p:grpSpPr>
          <a:xfrm>
            <a:off x="304800" y="4918075"/>
            <a:ext cx="8153400" cy="1482725"/>
            <a:chOff x="304800" y="4918075"/>
            <a:chExt cx="8153400" cy="1482725"/>
          </a:xfrm>
        </p:grpSpPr>
        <p:grpSp>
          <p:nvGrpSpPr>
            <p:cNvPr id="27653" name="Group 4"/>
            <p:cNvGrpSpPr>
              <a:grpSpLocks/>
            </p:cNvGrpSpPr>
            <p:nvPr/>
          </p:nvGrpSpPr>
          <p:grpSpPr bwMode="auto">
            <a:xfrm>
              <a:off x="5411788" y="4918075"/>
              <a:ext cx="3046412" cy="1482725"/>
              <a:chOff x="817" y="817"/>
              <a:chExt cx="3814" cy="1712"/>
            </a:xfrm>
          </p:grpSpPr>
          <p:sp>
            <p:nvSpPr>
              <p:cNvPr id="1603589" name="Freeform 5"/>
              <p:cNvSpPr>
                <a:spLocks/>
              </p:cNvSpPr>
              <p:nvPr/>
            </p:nvSpPr>
            <p:spPr bwMode="auto">
              <a:xfrm>
                <a:off x="3981" y="1033"/>
                <a:ext cx="276" cy="407"/>
              </a:xfrm>
              <a:custGeom>
                <a:avLst/>
                <a:gdLst/>
                <a:ahLst/>
                <a:cxnLst>
                  <a:cxn ang="0">
                    <a:pos x="1267" y="24"/>
                  </a:cxn>
                  <a:cxn ang="0">
                    <a:pos x="1272" y="39"/>
                  </a:cxn>
                  <a:cxn ang="0">
                    <a:pos x="1239" y="63"/>
                  </a:cxn>
                  <a:cxn ang="0">
                    <a:pos x="1106" y="101"/>
                  </a:cxn>
                  <a:cxn ang="0">
                    <a:pos x="997" y="133"/>
                  </a:cxn>
                  <a:cxn ang="0">
                    <a:pos x="965" y="159"/>
                  </a:cxn>
                  <a:cxn ang="0">
                    <a:pos x="948" y="211"/>
                  </a:cxn>
                  <a:cxn ang="0">
                    <a:pos x="967" y="264"/>
                  </a:cxn>
                  <a:cxn ang="0">
                    <a:pos x="982" y="298"/>
                  </a:cxn>
                  <a:cxn ang="0">
                    <a:pos x="958" y="341"/>
                  </a:cxn>
                  <a:cxn ang="0">
                    <a:pos x="877" y="412"/>
                  </a:cxn>
                  <a:cxn ang="0">
                    <a:pos x="841" y="462"/>
                  </a:cxn>
                  <a:cxn ang="0">
                    <a:pos x="849" y="499"/>
                  </a:cxn>
                  <a:cxn ang="0">
                    <a:pos x="930" y="524"/>
                  </a:cxn>
                  <a:cxn ang="0">
                    <a:pos x="961" y="559"/>
                  </a:cxn>
                  <a:cxn ang="0">
                    <a:pos x="948" y="608"/>
                  </a:cxn>
                  <a:cxn ang="0">
                    <a:pos x="1013" y="626"/>
                  </a:cxn>
                  <a:cxn ang="0">
                    <a:pos x="1072" y="669"/>
                  </a:cxn>
                  <a:cxn ang="0">
                    <a:pos x="1143" y="697"/>
                  </a:cxn>
                  <a:cxn ang="0">
                    <a:pos x="1231" y="682"/>
                  </a:cxn>
                  <a:cxn ang="0">
                    <a:pos x="1322" y="653"/>
                  </a:cxn>
                  <a:cxn ang="0">
                    <a:pos x="1364" y="657"/>
                  </a:cxn>
                  <a:cxn ang="0">
                    <a:pos x="1365" y="692"/>
                  </a:cxn>
                  <a:cxn ang="0">
                    <a:pos x="1370" y="765"/>
                  </a:cxn>
                  <a:cxn ang="0">
                    <a:pos x="1383" y="789"/>
                  </a:cxn>
                  <a:cxn ang="0">
                    <a:pos x="1369" y="808"/>
                  </a:cxn>
                  <a:cxn ang="0">
                    <a:pos x="1281" y="838"/>
                  </a:cxn>
                  <a:cxn ang="0">
                    <a:pos x="1142" y="862"/>
                  </a:cxn>
                  <a:cxn ang="0">
                    <a:pos x="1014" y="893"/>
                  </a:cxn>
                  <a:cxn ang="0">
                    <a:pos x="806" y="966"/>
                  </a:cxn>
                  <a:cxn ang="0">
                    <a:pos x="801" y="998"/>
                  </a:cxn>
                  <a:cxn ang="0">
                    <a:pos x="752" y="1036"/>
                  </a:cxn>
                  <a:cxn ang="0">
                    <a:pos x="674" y="1063"/>
                  </a:cxn>
                  <a:cxn ang="0">
                    <a:pos x="828" y="1419"/>
                  </a:cxn>
                  <a:cxn ang="0">
                    <a:pos x="731" y="1412"/>
                  </a:cxn>
                  <a:cxn ang="0">
                    <a:pos x="660" y="1422"/>
                  </a:cxn>
                  <a:cxn ang="0">
                    <a:pos x="622" y="1446"/>
                  </a:cxn>
                  <a:cxn ang="0">
                    <a:pos x="631" y="1479"/>
                  </a:cxn>
                  <a:cxn ang="0">
                    <a:pos x="696" y="1516"/>
                  </a:cxn>
                  <a:cxn ang="0">
                    <a:pos x="828" y="1553"/>
                  </a:cxn>
                  <a:cxn ang="0">
                    <a:pos x="912" y="1575"/>
                  </a:cxn>
                  <a:cxn ang="0">
                    <a:pos x="947" y="1599"/>
                  </a:cxn>
                  <a:cxn ang="0">
                    <a:pos x="961" y="1635"/>
                  </a:cxn>
                  <a:cxn ang="0">
                    <a:pos x="945" y="1681"/>
                  </a:cxn>
                  <a:cxn ang="0">
                    <a:pos x="954" y="1721"/>
                  </a:cxn>
                  <a:cxn ang="0">
                    <a:pos x="1013" y="1795"/>
                  </a:cxn>
                  <a:cxn ang="0">
                    <a:pos x="1022" y="1856"/>
                  </a:cxn>
                  <a:cxn ang="0">
                    <a:pos x="1053" y="1942"/>
                  </a:cxn>
                  <a:cxn ang="0">
                    <a:pos x="1069" y="2008"/>
                  </a:cxn>
                  <a:cxn ang="0">
                    <a:pos x="1031" y="2024"/>
                  </a:cxn>
                  <a:cxn ang="0">
                    <a:pos x="980" y="1975"/>
                  </a:cxn>
                  <a:cxn ang="0">
                    <a:pos x="872" y="1824"/>
                  </a:cxn>
                  <a:cxn ang="0">
                    <a:pos x="795" y="1737"/>
                  </a:cxn>
                  <a:cxn ang="0">
                    <a:pos x="507" y="1581"/>
                  </a:cxn>
                  <a:cxn ang="0">
                    <a:pos x="438" y="1614"/>
                  </a:cxn>
                  <a:cxn ang="0">
                    <a:pos x="400" y="1647"/>
                  </a:cxn>
                  <a:cxn ang="0">
                    <a:pos x="400" y="1670"/>
                  </a:cxn>
                  <a:cxn ang="0">
                    <a:pos x="604" y="1818"/>
                  </a:cxn>
                  <a:cxn ang="0">
                    <a:pos x="0" y="0"/>
                  </a:cxn>
                </a:cxnLst>
                <a:rect l="0" t="0" r="r" b="b"/>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0" name="Freeform 6"/>
              <p:cNvSpPr>
                <a:spLocks/>
              </p:cNvSpPr>
              <p:nvPr/>
            </p:nvSpPr>
            <p:spPr bwMode="auto">
              <a:xfrm>
                <a:off x="2884" y="2124"/>
                <a:ext cx="167"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 ang="0">
                    <a:pos x="0" y="565"/>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1" name="Freeform 7"/>
              <p:cNvSpPr>
                <a:spLocks/>
              </p:cNvSpPr>
              <p:nvPr/>
            </p:nvSpPr>
            <p:spPr bwMode="auto">
              <a:xfrm>
                <a:off x="2884" y="2124"/>
                <a:ext cx="167"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603592" name="Freeform 8"/>
              <p:cNvSpPr>
                <a:spLocks/>
              </p:cNvSpPr>
              <p:nvPr/>
            </p:nvSpPr>
            <p:spPr bwMode="auto">
              <a:xfrm>
                <a:off x="4104" y="1974"/>
                <a:ext cx="121"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 ang="0">
                    <a:pos x="0" y="0"/>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3" name="Freeform 9"/>
              <p:cNvSpPr>
                <a:spLocks/>
              </p:cNvSpPr>
              <p:nvPr/>
            </p:nvSpPr>
            <p:spPr bwMode="auto">
              <a:xfrm>
                <a:off x="4104" y="1974"/>
                <a:ext cx="121"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603594" name="Freeform 10"/>
              <p:cNvSpPr>
                <a:spLocks/>
              </p:cNvSpPr>
              <p:nvPr/>
            </p:nvSpPr>
            <p:spPr bwMode="auto">
              <a:xfrm>
                <a:off x="1417" y="1636"/>
                <a:ext cx="48" cy="187"/>
              </a:xfrm>
              <a:custGeom>
                <a:avLst/>
                <a:gdLst/>
                <a:ahLst/>
                <a:cxnLst>
                  <a:cxn ang="0">
                    <a:pos x="0" y="567"/>
                  </a:cxn>
                  <a:cxn ang="0">
                    <a:pos x="17" y="591"/>
                  </a:cxn>
                  <a:cxn ang="0">
                    <a:pos x="36" y="616"/>
                  </a:cxn>
                  <a:cxn ang="0">
                    <a:pos x="53" y="642"/>
                  </a:cxn>
                  <a:cxn ang="0">
                    <a:pos x="71" y="670"/>
                  </a:cxn>
                  <a:cxn ang="0">
                    <a:pos x="87" y="699"/>
                  </a:cxn>
                  <a:cxn ang="0">
                    <a:pos x="102" y="730"/>
                  </a:cxn>
                  <a:cxn ang="0">
                    <a:pos x="109" y="746"/>
                  </a:cxn>
                  <a:cxn ang="0">
                    <a:pos x="116" y="761"/>
                  </a:cxn>
                  <a:cxn ang="0">
                    <a:pos x="122" y="777"/>
                  </a:cxn>
                  <a:cxn ang="0">
                    <a:pos x="127" y="794"/>
                  </a:cxn>
                  <a:cxn ang="0">
                    <a:pos x="132" y="811"/>
                  </a:cxn>
                  <a:cxn ang="0">
                    <a:pos x="136" y="828"/>
                  </a:cxn>
                  <a:cxn ang="0">
                    <a:pos x="140" y="845"/>
                  </a:cxn>
                  <a:cxn ang="0">
                    <a:pos x="142" y="863"/>
                  </a:cxn>
                  <a:cxn ang="0">
                    <a:pos x="143" y="880"/>
                  </a:cxn>
                  <a:cxn ang="0">
                    <a:pos x="144" y="899"/>
                  </a:cxn>
                  <a:cxn ang="0">
                    <a:pos x="144" y="916"/>
                  </a:cxn>
                  <a:cxn ang="0">
                    <a:pos x="143" y="935"/>
                  </a:cxn>
                  <a:cxn ang="0">
                    <a:pos x="141" y="954"/>
                  </a:cxn>
                  <a:cxn ang="0">
                    <a:pos x="137" y="973"/>
                  </a:cxn>
                  <a:cxn ang="0">
                    <a:pos x="133" y="992"/>
                  </a:cxn>
                  <a:cxn ang="0">
                    <a:pos x="128" y="1011"/>
                  </a:cxn>
                  <a:cxn ang="0">
                    <a:pos x="121" y="1031"/>
                  </a:cxn>
                  <a:cxn ang="0">
                    <a:pos x="113" y="1051"/>
                  </a:cxn>
                  <a:cxn ang="0">
                    <a:pos x="104" y="1071"/>
                  </a:cxn>
                  <a:cxn ang="0">
                    <a:pos x="92" y="1091"/>
                  </a:cxn>
                  <a:cxn ang="0">
                    <a:pos x="92" y="526"/>
                  </a:cxn>
                  <a:cxn ang="0">
                    <a:pos x="104" y="506"/>
                  </a:cxn>
                  <a:cxn ang="0">
                    <a:pos x="113" y="485"/>
                  </a:cxn>
                  <a:cxn ang="0">
                    <a:pos x="121" y="466"/>
                  </a:cxn>
                  <a:cxn ang="0">
                    <a:pos x="128" y="446"/>
                  </a:cxn>
                  <a:cxn ang="0">
                    <a:pos x="133" y="426"/>
                  </a:cxn>
                  <a:cxn ang="0">
                    <a:pos x="137" y="407"/>
                  </a:cxn>
                  <a:cxn ang="0">
                    <a:pos x="141" y="389"/>
                  </a:cxn>
                  <a:cxn ang="0">
                    <a:pos x="143" y="369"/>
                  </a:cxn>
                  <a:cxn ang="0">
                    <a:pos x="144" y="350"/>
                  </a:cxn>
                  <a:cxn ang="0">
                    <a:pos x="144" y="332"/>
                  </a:cxn>
                  <a:cxn ang="0">
                    <a:pos x="143" y="314"/>
                  </a:cxn>
                  <a:cxn ang="0">
                    <a:pos x="142" y="296"/>
                  </a:cxn>
                  <a:cxn ang="0">
                    <a:pos x="140" y="279"/>
                  </a:cxn>
                  <a:cxn ang="0">
                    <a:pos x="136" y="261"/>
                  </a:cxn>
                  <a:cxn ang="0">
                    <a:pos x="132" y="244"/>
                  </a:cxn>
                  <a:cxn ang="0">
                    <a:pos x="127" y="227"/>
                  </a:cxn>
                  <a:cxn ang="0">
                    <a:pos x="122" y="211"/>
                  </a:cxn>
                  <a:cxn ang="0">
                    <a:pos x="116" y="195"/>
                  </a:cxn>
                  <a:cxn ang="0">
                    <a:pos x="109" y="178"/>
                  </a:cxn>
                  <a:cxn ang="0">
                    <a:pos x="102" y="163"/>
                  </a:cxn>
                  <a:cxn ang="0">
                    <a:pos x="87" y="133"/>
                  </a:cxn>
                  <a:cxn ang="0">
                    <a:pos x="71" y="103"/>
                  </a:cxn>
                  <a:cxn ang="0">
                    <a:pos x="53" y="75"/>
                  </a:cxn>
                  <a:cxn ang="0">
                    <a:pos x="36" y="49"/>
                  </a:cxn>
                  <a:cxn ang="0">
                    <a:pos x="17" y="23"/>
                  </a:cxn>
                  <a:cxn ang="0">
                    <a:pos x="0" y="0"/>
                  </a:cxn>
                  <a:cxn ang="0">
                    <a:pos x="0" y="567"/>
                  </a:cxn>
                </a:cxnLst>
                <a:rect l="0" t="0" r="r" b="b"/>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5" name="Freeform 11"/>
              <p:cNvSpPr>
                <a:spLocks/>
              </p:cNvSpPr>
              <p:nvPr/>
            </p:nvSpPr>
            <p:spPr bwMode="auto">
              <a:xfrm>
                <a:off x="2838" y="2239"/>
                <a:ext cx="40" cy="165"/>
              </a:xfrm>
              <a:custGeom>
                <a:avLst/>
                <a:gdLst/>
                <a:ahLst/>
                <a:cxnLst>
                  <a:cxn ang="0">
                    <a:pos x="196" y="411"/>
                  </a:cxn>
                  <a:cxn ang="0">
                    <a:pos x="175" y="439"/>
                  </a:cxn>
                  <a:cxn ang="0">
                    <a:pos x="153" y="467"/>
                  </a:cxn>
                  <a:cxn ang="0">
                    <a:pos x="134" y="495"/>
                  </a:cxn>
                  <a:cxn ang="0">
                    <a:pos x="114" y="523"/>
                  </a:cxn>
                  <a:cxn ang="0">
                    <a:pos x="96" y="551"/>
                  </a:cxn>
                  <a:cxn ang="0">
                    <a:pos x="79" y="579"/>
                  </a:cxn>
                  <a:cxn ang="0">
                    <a:pos x="64" y="607"/>
                  </a:cxn>
                  <a:cxn ang="0">
                    <a:pos x="50" y="634"/>
                  </a:cxn>
                  <a:cxn ang="0">
                    <a:pos x="37" y="661"/>
                  </a:cxn>
                  <a:cxn ang="0">
                    <a:pos x="25" y="687"/>
                  </a:cxn>
                  <a:cxn ang="0">
                    <a:pos x="17" y="713"/>
                  </a:cxn>
                  <a:cxn ang="0">
                    <a:pos x="9" y="737"/>
                  </a:cxn>
                  <a:cxn ang="0">
                    <a:pos x="4" y="762"/>
                  </a:cxn>
                  <a:cxn ang="0">
                    <a:pos x="0" y="784"/>
                  </a:cxn>
                  <a:cxn ang="0">
                    <a:pos x="0" y="795"/>
                  </a:cxn>
                  <a:cxn ang="0">
                    <a:pos x="0" y="806"/>
                  </a:cxn>
                  <a:cxn ang="0">
                    <a:pos x="2" y="816"/>
                  </a:cxn>
                  <a:cxn ang="0">
                    <a:pos x="3" y="827"/>
                  </a:cxn>
                  <a:cxn ang="0">
                    <a:pos x="3" y="417"/>
                  </a:cxn>
                  <a:cxn ang="0">
                    <a:pos x="2" y="408"/>
                  </a:cxn>
                  <a:cxn ang="0">
                    <a:pos x="0" y="397"/>
                  </a:cxn>
                  <a:cxn ang="0">
                    <a:pos x="0" y="387"/>
                  </a:cxn>
                  <a:cxn ang="0">
                    <a:pos x="0" y="375"/>
                  </a:cxn>
                  <a:cxn ang="0">
                    <a:pos x="4" y="352"/>
                  </a:cxn>
                  <a:cxn ang="0">
                    <a:pos x="9" y="328"/>
                  </a:cxn>
                  <a:cxn ang="0">
                    <a:pos x="17" y="303"/>
                  </a:cxn>
                  <a:cxn ang="0">
                    <a:pos x="25" y="277"/>
                  </a:cxn>
                  <a:cxn ang="0">
                    <a:pos x="37" y="251"/>
                  </a:cxn>
                  <a:cxn ang="0">
                    <a:pos x="50" y="224"/>
                  </a:cxn>
                  <a:cxn ang="0">
                    <a:pos x="64" y="196"/>
                  </a:cxn>
                  <a:cxn ang="0">
                    <a:pos x="79" y="168"/>
                  </a:cxn>
                  <a:cxn ang="0">
                    <a:pos x="96" y="140"/>
                  </a:cxn>
                  <a:cxn ang="0">
                    <a:pos x="114" y="112"/>
                  </a:cxn>
                  <a:cxn ang="0">
                    <a:pos x="134" y="84"/>
                  </a:cxn>
                  <a:cxn ang="0">
                    <a:pos x="153" y="56"/>
                  </a:cxn>
                  <a:cxn ang="0">
                    <a:pos x="175" y="28"/>
                  </a:cxn>
                  <a:cxn ang="0">
                    <a:pos x="196" y="0"/>
                  </a:cxn>
                  <a:cxn ang="0">
                    <a:pos x="196" y="411"/>
                  </a:cxn>
                </a:cxnLst>
                <a:rect l="0" t="0" r="r" b="b"/>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6" name="Freeform 12"/>
              <p:cNvSpPr>
                <a:spLocks/>
              </p:cNvSpPr>
              <p:nvPr/>
            </p:nvSpPr>
            <p:spPr bwMode="auto">
              <a:xfrm>
                <a:off x="3061" y="2038"/>
                <a:ext cx="68" cy="134"/>
              </a:xfrm>
              <a:custGeom>
                <a:avLst/>
                <a:gdLst/>
                <a:ahLst/>
                <a:cxnLst>
                  <a:cxn ang="0">
                    <a:pos x="322" y="168"/>
                  </a:cxn>
                  <a:cxn ang="0">
                    <a:pos x="285" y="119"/>
                  </a:cxn>
                  <a:cxn ang="0">
                    <a:pos x="245" y="80"/>
                  </a:cxn>
                  <a:cxn ang="0">
                    <a:pos x="205" y="48"/>
                  </a:cxn>
                  <a:cxn ang="0">
                    <a:pos x="166" y="25"/>
                  </a:cxn>
                  <a:cxn ang="0">
                    <a:pos x="127" y="9"/>
                  </a:cxn>
                  <a:cxn ang="0">
                    <a:pos x="92" y="1"/>
                  </a:cxn>
                  <a:cxn ang="0">
                    <a:pos x="62" y="1"/>
                  </a:cxn>
                  <a:cxn ang="0">
                    <a:pos x="35" y="8"/>
                  </a:cxn>
                  <a:cxn ang="0">
                    <a:pos x="15" y="21"/>
                  </a:cxn>
                  <a:cxn ang="0">
                    <a:pos x="3" y="41"/>
                  </a:cxn>
                  <a:cxn ang="0">
                    <a:pos x="0" y="68"/>
                  </a:cxn>
                  <a:cxn ang="0">
                    <a:pos x="7" y="101"/>
                  </a:cxn>
                  <a:cxn ang="0">
                    <a:pos x="24" y="138"/>
                  </a:cxn>
                  <a:cxn ang="0">
                    <a:pos x="53" y="181"/>
                  </a:cxn>
                  <a:cxn ang="0">
                    <a:pos x="97" y="230"/>
                  </a:cxn>
                  <a:cxn ang="0">
                    <a:pos x="124" y="668"/>
                  </a:cxn>
                  <a:cxn ang="0">
                    <a:pos x="73" y="617"/>
                  </a:cxn>
                  <a:cxn ang="0">
                    <a:pos x="37" y="570"/>
                  </a:cxn>
                  <a:cxn ang="0">
                    <a:pos x="14" y="529"/>
                  </a:cxn>
                  <a:cxn ang="0">
                    <a:pos x="2" y="493"/>
                  </a:cxn>
                  <a:cxn ang="0">
                    <a:pos x="1" y="464"/>
                  </a:cxn>
                  <a:cxn ang="0">
                    <a:pos x="8" y="440"/>
                  </a:cxn>
                  <a:cxn ang="0">
                    <a:pos x="24" y="423"/>
                  </a:cxn>
                  <a:cxn ang="0">
                    <a:pos x="48" y="412"/>
                  </a:cxn>
                  <a:cxn ang="0">
                    <a:pos x="76" y="410"/>
                  </a:cxn>
                  <a:cxn ang="0">
                    <a:pos x="109" y="414"/>
                  </a:cxn>
                  <a:cxn ang="0">
                    <a:pos x="146" y="425"/>
                  </a:cxn>
                  <a:cxn ang="0">
                    <a:pos x="185" y="444"/>
                  </a:cxn>
                  <a:cxn ang="0">
                    <a:pos x="225" y="472"/>
                  </a:cxn>
                  <a:cxn ang="0">
                    <a:pos x="265" y="507"/>
                  </a:cxn>
                  <a:cxn ang="0">
                    <a:pos x="303" y="551"/>
                  </a:cxn>
                  <a:cxn ang="0">
                    <a:pos x="340" y="605"/>
                  </a:cxn>
                </a:cxnLst>
                <a:rect l="0" t="0" r="r" b="b"/>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7" name="Freeform 13"/>
              <p:cNvSpPr>
                <a:spLocks/>
              </p:cNvSpPr>
              <p:nvPr/>
            </p:nvSpPr>
            <p:spPr bwMode="auto">
              <a:xfrm>
                <a:off x="3516" y="1957"/>
                <a:ext cx="18" cy="115"/>
              </a:xfrm>
              <a:custGeom>
                <a:avLst/>
                <a:gdLst/>
                <a:ahLst/>
                <a:cxnLst>
                  <a:cxn ang="0">
                    <a:pos x="87" y="413"/>
                  </a:cxn>
                  <a:cxn ang="0">
                    <a:pos x="75" y="417"/>
                  </a:cxn>
                  <a:cxn ang="0">
                    <a:pos x="66" y="423"/>
                  </a:cxn>
                  <a:cxn ang="0">
                    <a:pos x="56" y="429"/>
                  </a:cxn>
                  <a:cxn ang="0">
                    <a:pos x="46" y="436"/>
                  </a:cxn>
                  <a:cxn ang="0">
                    <a:pos x="35" y="448"/>
                  </a:cxn>
                  <a:cxn ang="0">
                    <a:pos x="24" y="460"/>
                  </a:cxn>
                  <a:cxn ang="0">
                    <a:pos x="16" y="472"/>
                  </a:cxn>
                  <a:cxn ang="0">
                    <a:pos x="10" y="484"/>
                  </a:cxn>
                  <a:cxn ang="0">
                    <a:pos x="5" y="497"/>
                  </a:cxn>
                  <a:cxn ang="0">
                    <a:pos x="2" y="509"/>
                  </a:cxn>
                  <a:cxn ang="0">
                    <a:pos x="1" y="519"/>
                  </a:cxn>
                  <a:cxn ang="0">
                    <a:pos x="0" y="530"/>
                  </a:cxn>
                  <a:cxn ang="0">
                    <a:pos x="0" y="548"/>
                  </a:cxn>
                  <a:cxn ang="0">
                    <a:pos x="2" y="563"/>
                  </a:cxn>
                  <a:cxn ang="0">
                    <a:pos x="5" y="573"/>
                  </a:cxn>
                  <a:cxn ang="0">
                    <a:pos x="7" y="576"/>
                  </a:cxn>
                  <a:cxn ang="0">
                    <a:pos x="7" y="167"/>
                  </a:cxn>
                  <a:cxn ang="0">
                    <a:pos x="5" y="164"/>
                  </a:cxn>
                  <a:cxn ang="0">
                    <a:pos x="2" y="155"/>
                  </a:cxn>
                  <a:cxn ang="0">
                    <a:pos x="0" y="139"/>
                  </a:cxn>
                  <a:cxn ang="0">
                    <a:pos x="0" y="120"/>
                  </a:cxn>
                  <a:cxn ang="0">
                    <a:pos x="1" y="109"/>
                  </a:cxn>
                  <a:cxn ang="0">
                    <a:pos x="2" y="97"/>
                  </a:cxn>
                  <a:cxn ang="0">
                    <a:pos x="5" y="86"/>
                  </a:cxn>
                  <a:cxn ang="0">
                    <a:pos x="10" y="74"/>
                  </a:cxn>
                  <a:cxn ang="0">
                    <a:pos x="16" y="62"/>
                  </a:cxn>
                  <a:cxn ang="0">
                    <a:pos x="24" y="50"/>
                  </a:cxn>
                  <a:cxn ang="0">
                    <a:pos x="35" y="38"/>
                  </a:cxn>
                  <a:cxn ang="0">
                    <a:pos x="46" y="26"/>
                  </a:cxn>
                  <a:cxn ang="0">
                    <a:pos x="56" y="20"/>
                  </a:cxn>
                  <a:cxn ang="0">
                    <a:pos x="66" y="13"/>
                  </a:cxn>
                  <a:cxn ang="0">
                    <a:pos x="75" y="7"/>
                  </a:cxn>
                  <a:cxn ang="0">
                    <a:pos x="87" y="0"/>
                  </a:cxn>
                  <a:cxn ang="0">
                    <a:pos x="87" y="413"/>
                  </a:cxn>
                </a:cxnLst>
                <a:rect l="0" t="0" r="r" b="b"/>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8" name="Freeform 14"/>
              <p:cNvSpPr>
                <a:spLocks/>
              </p:cNvSpPr>
              <p:nvPr/>
            </p:nvSpPr>
            <p:spPr bwMode="auto">
              <a:xfrm>
                <a:off x="1435" y="1668"/>
                <a:ext cx="10" cy="75"/>
              </a:xfrm>
              <a:custGeom>
                <a:avLst/>
                <a:gdLst/>
                <a:ahLst/>
                <a:cxnLst>
                  <a:cxn ang="0">
                    <a:pos x="0" y="375"/>
                  </a:cxn>
                  <a:cxn ang="0">
                    <a:pos x="0" y="0"/>
                  </a:cxn>
                  <a:cxn ang="0">
                    <a:pos x="12" y="21"/>
                  </a:cxn>
                  <a:cxn ang="0">
                    <a:pos x="22" y="44"/>
                  </a:cxn>
                  <a:cxn ang="0">
                    <a:pos x="30" y="66"/>
                  </a:cxn>
                  <a:cxn ang="0">
                    <a:pos x="38" y="89"/>
                  </a:cxn>
                  <a:cxn ang="0">
                    <a:pos x="43" y="113"/>
                  </a:cxn>
                  <a:cxn ang="0">
                    <a:pos x="48" y="136"/>
                  </a:cxn>
                  <a:cxn ang="0">
                    <a:pos x="50" y="160"/>
                  </a:cxn>
                  <a:cxn ang="0">
                    <a:pos x="51" y="185"/>
                  </a:cxn>
                  <a:cxn ang="0">
                    <a:pos x="50" y="209"/>
                  </a:cxn>
                  <a:cxn ang="0">
                    <a:pos x="48" y="234"/>
                  </a:cxn>
                  <a:cxn ang="0">
                    <a:pos x="44" y="259"/>
                  </a:cxn>
                  <a:cxn ang="0">
                    <a:pos x="38" y="282"/>
                  </a:cxn>
                  <a:cxn ang="0">
                    <a:pos x="31" y="306"/>
                  </a:cxn>
                  <a:cxn ang="0">
                    <a:pos x="23" y="330"/>
                  </a:cxn>
                  <a:cxn ang="0">
                    <a:pos x="13" y="353"/>
                  </a:cxn>
                  <a:cxn ang="0">
                    <a:pos x="0" y="375"/>
                  </a:cxn>
                </a:cxnLst>
                <a:rect l="0" t="0" r="r" b="b"/>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599" name="Freeform 15"/>
              <p:cNvSpPr>
                <a:spLocks/>
              </p:cNvSpPr>
              <p:nvPr/>
            </p:nvSpPr>
            <p:spPr bwMode="auto">
              <a:xfrm>
                <a:off x="2004" y="1865"/>
                <a:ext cx="20" cy="119"/>
              </a:xfrm>
              <a:custGeom>
                <a:avLst/>
                <a:gdLst/>
                <a:ahLst/>
                <a:cxnLst>
                  <a:cxn ang="0">
                    <a:pos x="92" y="0"/>
                  </a:cxn>
                  <a:cxn ang="0">
                    <a:pos x="0" y="187"/>
                  </a:cxn>
                  <a:cxn ang="0">
                    <a:pos x="0" y="596"/>
                  </a:cxn>
                  <a:cxn ang="0">
                    <a:pos x="92" y="409"/>
                  </a:cxn>
                  <a:cxn ang="0">
                    <a:pos x="92" y="0"/>
                  </a:cxn>
                </a:cxnLst>
                <a:rect l="0" t="0" r="r" b="b"/>
                <a:pathLst>
                  <a:path w="92" h="596">
                    <a:moveTo>
                      <a:pt x="92" y="0"/>
                    </a:moveTo>
                    <a:lnTo>
                      <a:pt x="0" y="187"/>
                    </a:lnTo>
                    <a:lnTo>
                      <a:pt x="0" y="596"/>
                    </a:lnTo>
                    <a:lnTo>
                      <a:pt x="92" y="409"/>
                    </a:lnTo>
                    <a:lnTo>
                      <a:pt x="9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0" name="Freeform 16"/>
              <p:cNvSpPr>
                <a:spLocks/>
              </p:cNvSpPr>
              <p:nvPr/>
            </p:nvSpPr>
            <p:spPr bwMode="auto">
              <a:xfrm>
                <a:off x="2226" y="2052"/>
                <a:ext cx="87" cy="174"/>
              </a:xfrm>
              <a:custGeom>
                <a:avLst/>
                <a:gdLst/>
                <a:ahLst/>
                <a:cxnLst>
                  <a:cxn ang="0">
                    <a:pos x="435" y="463"/>
                  </a:cxn>
                  <a:cxn ang="0">
                    <a:pos x="0" y="0"/>
                  </a:cxn>
                  <a:cxn ang="0">
                    <a:pos x="0" y="408"/>
                  </a:cxn>
                  <a:cxn ang="0">
                    <a:pos x="435" y="872"/>
                  </a:cxn>
                  <a:cxn ang="0">
                    <a:pos x="435" y="463"/>
                  </a:cxn>
                </a:cxnLst>
                <a:rect l="0" t="0" r="r" b="b"/>
                <a:pathLst>
                  <a:path w="435" h="872">
                    <a:moveTo>
                      <a:pt x="435" y="463"/>
                    </a:moveTo>
                    <a:lnTo>
                      <a:pt x="0" y="0"/>
                    </a:lnTo>
                    <a:lnTo>
                      <a:pt x="0" y="408"/>
                    </a:lnTo>
                    <a:lnTo>
                      <a:pt x="435" y="872"/>
                    </a:lnTo>
                    <a:lnTo>
                      <a:pt x="435"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1" name="Freeform 17"/>
              <p:cNvSpPr>
                <a:spLocks/>
              </p:cNvSpPr>
              <p:nvPr/>
            </p:nvSpPr>
            <p:spPr bwMode="auto">
              <a:xfrm>
                <a:off x="2351" y="2058"/>
                <a:ext cx="42" cy="150"/>
              </a:xfrm>
              <a:custGeom>
                <a:avLst/>
                <a:gdLst/>
                <a:ahLst/>
                <a:cxnLst>
                  <a:cxn ang="0">
                    <a:pos x="216" y="0"/>
                  </a:cxn>
                  <a:cxn ang="0">
                    <a:pos x="0" y="340"/>
                  </a:cxn>
                  <a:cxn ang="0">
                    <a:pos x="0" y="749"/>
                  </a:cxn>
                  <a:cxn ang="0">
                    <a:pos x="216" y="409"/>
                  </a:cxn>
                  <a:cxn ang="0">
                    <a:pos x="216" y="0"/>
                  </a:cxn>
                </a:cxnLst>
                <a:rect l="0" t="0" r="r" b="b"/>
                <a:pathLst>
                  <a:path w="216" h="749">
                    <a:moveTo>
                      <a:pt x="216" y="0"/>
                    </a:moveTo>
                    <a:lnTo>
                      <a:pt x="0" y="340"/>
                    </a:lnTo>
                    <a:lnTo>
                      <a:pt x="0" y="749"/>
                    </a:lnTo>
                    <a:lnTo>
                      <a:pt x="216" y="409"/>
                    </a:lnTo>
                    <a:lnTo>
                      <a:pt x="216"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2" name="Freeform 18"/>
              <p:cNvSpPr>
                <a:spLocks/>
              </p:cNvSpPr>
              <p:nvPr/>
            </p:nvSpPr>
            <p:spPr bwMode="auto">
              <a:xfrm>
                <a:off x="2490" y="2052"/>
                <a:ext cx="133" cy="284"/>
              </a:xfrm>
              <a:custGeom>
                <a:avLst/>
                <a:gdLst/>
                <a:ahLst/>
                <a:cxnLst>
                  <a:cxn ang="0">
                    <a:pos x="618" y="1400"/>
                  </a:cxn>
                  <a:cxn ang="0">
                    <a:pos x="547" y="1349"/>
                  </a:cxn>
                  <a:cxn ang="0">
                    <a:pos x="485" y="1298"/>
                  </a:cxn>
                  <a:cxn ang="0">
                    <a:pos x="431" y="1243"/>
                  </a:cxn>
                  <a:cxn ang="0">
                    <a:pos x="385" y="1187"/>
                  </a:cxn>
                  <a:cxn ang="0">
                    <a:pos x="346" y="1130"/>
                  </a:cxn>
                  <a:cxn ang="0">
                    <a:pos x="313" y="1071"/>
                  </a:cxn>
                  <a:cxn ang="0">
                    <a:pos x="286" y="1013"/>
                  </a:cxn>
                  <a:cxn ang="0">
                    <a:pos x="265" y="955"/>
                  </a:cxn>
                  <a:cxn ang="0">
                    <a:pos x="248" y="897"/>
                  </a:cxn>
                  <a:cxn ang="0">
                    <a:pos x="228" y="816"/>
                  </a:cxn>
                  <a:cxn ang="0">
                    <a:pos x="212" y="714"/>
                  </a:cxn>
                  <a:cxn ang="0">
                    <a:pos x="199" y="628"/>
                  </a:cxn>
                  <a:cxn ang="0">
                    <a:pos x="190" y="567"/>
                  </a:cxn>
                  <a:cxn ang="0">
                    <a:pos x="176" y="526"/>
                  </a:cxn>
                  <a:cxn ang="0">
                    <a:pos x="158" y="493"/>
                  </a:cxn>
                  <a:cxn ang="0">
                    <a:pos x="136" y="466"/>
                  </a:cxn>
                  <a:cxn ang="0">
                    <a:pos x="110" y="445"/>
                  </a:cxn>
                  <a:cxn ang="0">
                    <a:pos x="81" y="430"/>
                  </a:cxn>
                  <a:cxn ang="0">
                    <a:pos x="51" y="419"/>
                  </a:cxn>
                  <a:cxn ang="0">
                    <a:pos x="18" y="412"/>
                  </a:cxn>
                  <a:cxn ang="0">
                    <a:pos x="0" y="0"/>
                  </a:cxn>
                  <a:cxn ang="0">
                    <a:pos x="34" y="5"/>
                  </a:cxn>
                  <a:cxn ang="0">
                    <a:pos x="66" y="14"/>
                  </a:cxn>
                  <a:cxn ang="0">
                    <a:pos x="96" y="27"/>
                  </a:cxn>
                  <a:cxn ang="0">
                    <a:pos x="123" y="45"/>
                  </a:cxn>
                  <a:cxn ang="0">
                    <a:pos x="147" y="68"/>
                  </a:cxn>
                  <a:cxn ang="0">
                    <a:pos x="167" y="97"/>
                  </a:cxn>
                  <a:cxn ang="0">
                    <a:pos x="184" y="134"/>
                  </a:cxn>
                  <a:cxn ang="0">
                    <a:pos x="194" y="178"/>
                  </a:cxn>
                  <a:cxn ang="0">
                    <a:pos x="205" y="257"/>
                  </a:cxn>
                  <a:cxn ang="0">
                    <a:pos x="219" y="353"/>
                  </a:cxn>
                  <a:cxn ang="0">
                    <a:pos x="241" y="459"/>
                  </a:cxn>
                  <a:cxn ang="0">
                    <a:pos x="256" y="515"/>
                  </a:cxn>
                  <a:cxn ang="0">
                    <a:pos x="276" y="574"/>
                  </a:cxn>
                  <a:cxn ang="0">
                    <a:pos x="299" y="631"/>
                  </a:cxn>
                  <a:cxn ang="0">
                    <a:pos x="330" y="690"/>
                  </a:cxn>
                  <a:cxn ang="0">
                    <a:pos x="365" y="748"/>
                  </a:cxn>
                  <a:cxn ang="0">
                    <a:pos x="407" y="805"/>
                  </a:cxn>
                  <a:cxn ang="0">
                    <a:pos x="457" y="860"/>
                  </a:cxn>
                  <a:cxn ang="0">
                    <a:pos x="514" y="914"/>
                  </a:cxn>
                  <a:cxn ang="0">
                    <a:pos x="581" y="965"/>
                  </a:cxn>
                  <a:cxn ang="0">
                    <a:pos x="658" y="1013"/>
                  </a:cxn>
                </a:cxnLst>
                <a:rect l="0" t="0" r="r" b="b"/>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3" name="Freeform 19"/>
              <p:cNvSpPr>
                <a:spLocks/>
              </p:cNvSpPr>
              <p:nvPr/>
            </p:nvSpPr>
            <p:spPr bwMode="auto">
              <a:xfrm>
                <a:off x="2653" y="2348"/>
                <a:ext cx="99" cy="181"/>
              </a:xfrm>
              <a:custGeom>
                <a:avLst/>
                <a:gdLst/>
                <a:ahLst/>
                <a:cxnLst>
                  <a:cxn ang="0">
                    <a:pos x="496" y="496"/>
                  </a:cxn>
                  <a:cxn ang="0">
                    <a:pos x="0" y="0"/>
                  </a:cxn>
                  <a:cxn ang="0">
                    <a:pos x="0" y="410"/>
                  </a:cxn>
                  <a:cxn ang="0">
                    <a:pos x="496" y="905"/>
                  </a:cxn>
                  <a:cxn ang="0">
                    <a:pos x="496" y="496"/>
                  </a:cxn>
                </a:cxnLst>
                <a:rect l="0" t="0" r="r" b="b"/>
                <a:pathLst>
                  <a:path w="496" h="905">
                    <a:moveTo>
                      <a:pt x="496" y="496"/>
                    </a:moveTo>
                    <a:lnTo>
                      <a:pt x="0" y="0"/>
                    </a:lnTo>
                    <a:lnTo>
                      <a:pt x="0" y="410"/>
                    </a:lnTo>
                    <a:lnTo>
                      <a:pt x="496" y="905"/>
                    </a:lnTo>
                    <a:lnTo>
                      <a:pt x="496" y="4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4" name="Freeform 20"/>
              <p:cNvSpPr>
                <a:spLocks/>
              </p:cNvSpPr>
              <p:nvPr/>
            </p:nvSpPr>
            <p:spPr bwMode="auto">
              <a:xfrm>
                <a:off x="2944" y="2128"/>
                <a:ext cx="103" cy="130"/>
              </a:xfrm>
              <a:custGeom>
                <a:avLst/>
                <a:gdLst/>
                <a:ahLst/>
                <a:cxnLst>
                  <a:cxn ang="0">
                    <a:pos x="511" y="409"/>
                  </a:cxn>
                  <a:cxn ang="0">
                    <a:pos x="441" y="443"/>
                  </a:cxn>
                  <a:cxn ang="0">
                    <a:pos x="367" y="478"/>
                  </a:cxn>
                  <a:cxn ang="0">
                    <a:pos x="292" y="511"/>
                  </a:cxn>
                  <a:cxn ang="0">
                    <a:pos x="220" y="544"/>
                  </a:cxn>
                  <a:cxn ang="0">
                    <a:pos x="152" y="576"/>
                  </a:cxn>
                  <a:cxn ang="0">
                    <a:pos x="91" y="604"/>
                  </a:cxn>
                  <a:cxn ang="0">
                    <a:pos x="40" y="628"/>
                  </a:cxn>
                  <a:cxn ang="0">
                    <a:pos x="0" y="650"/>
                  </a:cxn>
                  <a:cxn ang="0">
                    <a:pos x="0" y="242"/>
                  </a:cxn>
                  <a:cxn ang="0">
                    <a:pos x="40" y="219"/>
                  </a:cxn>
                  <a:cxn ang="0">
                    <a:pos x="91" y="195"/>
                  </a:cxn>
                  <a:cxn ang="0">
                    <a:pos x="152" y="166"/>
                  </a:cxn>
                  <a:cxn ang="0">
                    <a:pos x="220" y="135"/>
                  </a:cxn>
                  <a:cxn ang="0">
                    <a:pos x="292" y="103"/>
                  </a:cxn>
                  <a:cxn ang="0">
                    <a:pos x="367" y="69"/>
                  </a:cxn>
                  <a:cxn ang="0">
                    <a:pos x="441" y="34"/>
                  </a:cxn>
                  <a:cxn ang="0">
                    <a:pos x="511" y="0"/>
                  </a:cxn>
                  <a:cxn ang="0">
                    <a:pos x="511" y="409"/>
                  </a:cxn>
                </a:cxnLst>
                <a:rect l="0" t="0" r="r" b="b"/>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5" name="Freeform 21"/>
              <p:cNvSpPr>
                <a:spLocks/>
              </p:cNvSpPr>
              <p:nvPr/>
            </p:nvSpPr>
            <p:spPr bwMode="auto">
              <a:xfrm>
                <a:off x="3172" y="2032"/>
                <a:ext cx="64" cy="88"/>
              </a:xfrm>
              <a:custGeom>
                <a:avLst/>
                <a:gdLst/>
                <a:ahLst/>
                <a:cxnLst>
                  <a:cxn ang="0">
                    <a:pos x="309" y="0"/>
                  </a:cxn>
                  <a:cxn ang="0">
                    <a:pos x="0" y="28"/>
                  </a:cxn>
                  <a:cxn ang="0">
                    <a:pos x="0" y="437"/>
                  </a:cxn>
                  <a:cxn ang="0">
                    <a:pos x="309" y="409"/>
                  </a:cxn>
                  <a:cxn ang="0">
                    <a:pos x="309" y="0"/>
                  </a:cxn>
                </a:cxnLst>
                <a:rect l="0" t="0" r="r" b="b"/>
                <a:pathLst>
                  <a:path w="309" h="437">
                    <a:moveTo>
                      <a:pt x="309" y="0"/>
                    </a:moveTo>
                    <a:lnTo>
                      <a:pt x="0" y="28"/>
                    </a:lnTo>
                    <a:lnTo>
                      <a:pt x="0" y="437"/>
                    </a:lnTo>
                    <a:lnTo>
                      <a:pt x="309" y="409"/>
                    </a:lnTo>
                    <a:lnTo>
                      <a:pt x="30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6" name="Freeform 22"/>
              <p:cNvSpPr>
                <a:spLocks/>
              </p:cNvSpPr>
              <p:nvPr/>
            </p:nvSpPr>
            <p:spPr bwMode="auto">
              <a:xfrm>
                <a:off x="3403" y="2052"/>
                <a:ext cx="54" cy="112"/>
              </a:xfrm>
              <a:custGeom>
                <a:avLst/>
                <a:gdLst/>
                <a:ahLst/>
                <a:cxnLst>
                  <a:cxn ang="0">
                    <a:pos x="275" y="556"/>
                  </a:cxn>
                  <a:cxn ang="0">
                    <a:pos x="264" y="544"/>
                  </a:cxn>
                  <a:cxn ang="0">
                    <a:pos x="251" y="534"/>
                  </a:cxn>
                  <a:cxn ang="0">
                    <a:pos x="238" y="523"/>
                  </a:cxn>
                  <a:cxn ang="0">
                    <a:pos x="223" y="512"/>
                  </a:cxn>
                  <a:cxn ang="0">
                    <a:pos x="208" y="503"/>
                  </a:cxn>
                  <a:cxn ang="0">
                    <a:pos x="193" y="494"/>
                  </a:cxn>
                  <a:cxn ang="0">
                    <a:pos x="175" y="484"/>
                  </a:cxn>
                  <a:cxn ang="0">
                    <a:pos x="159" y="475"/>
                  </a:cxn>
                  <a:cxn ang="0">
                    <a:pos x="121" y="458"/>
                  </a:cxn>
                  <a:cxn ang="0">
                    <a:pos x="83" y="441"/>
                  </a:cxn>
                  <a:cxn ang="0">
                    <a:pos x="42" y="426"/>
                  </a:cxn>
                  <a:cxn ang="0">
                    <a:pos x="0" y="412"/>
                  </a:cxn>
                  <a:cxn ang="0">
                    <a:pos x="0" y="0"/>
                  </a:cxn>
                  <a:cxn ang="0">
                    <a:pos x="42" y="14"/>
                  </a:cxn>
                  <a:cxn ang="0">
                    <a:pos x="83" y="30"/>
                  </a:cxn>
                  <a:cxn ang="0">
                    <a:pos x="121" y="46"/>
                  </a:cxn>
                  <a:cxn ang="0">
                    <a:pos x="159" y="64"/>
                  </a:cxn>
                  <a:cxn ang="0">
                    <a:pos x="175" y="73"/>
                  </a:cxn>
                  <a:cxn ang="0">
                    <a:pos x="193" y="84"/>
                  </a:cxn>
                  <a:cxn ang="0">
                    <a:pos x="208" y="93"/>
                  </a:cxn>
                  <a:cxn ang="0">
                    <a:pos x="223" y="104"/>
                  </a:cxn>
                  <a:cxn ang="0">
                    <a:pos x="238" y="114"/>
                  </a:cxn>
                  <a:cxn ang="0">
                    <a:pos x="251" y="125"/>
                  </a:cxn>
                  <a:cxn ang="0">
                    <a:pos x="264" y="135"/>
                  </a:cxn>
                  <a:cxn ang="0">
                    <a:pos x="275" y="147"/>
                  </a:cxn>
                  <a:cxn ang="0">
                    <a:pos x="275" y="556"/>
                  </a:cxn>
                </a:cxnLst>
                <a:rect l="0" t="0" r="r" b="b"/>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7" name="Freeform 23"/>
              <p:cNvSpPr>
                <a:spLocks/>
              </p:cNvSpPr>
              <p:nvPr/>
            </p:nvSpPr>
            <p:spPr bwMode="auto">
              <a:xfrm>
                <a:off x="3854" y="1928"/>
                <a:ext cx="48" cy="119"/>
              </a:xfrm>
              <a:custGeom>
                <a:avLst/>
                <a:gdLst/>
                <a:ahLst/>
                <a:cxnLst>
                  <a:cxn ang="0">
                    <a:pos x="248" y="188"/>
                  </a:cxn>
                  <a:cxn ang="0">
                    <a:pos x="248" y="177"/>
                  </a:cxn>
                  <a:cxn ang="0">
                    <a:pos x="246" y="165"/>
                  </a:cxn>
                  <a:cxn ang="0">
                    <a:pos x="242" y="154"/>
                  </a:cxn>
                  <a:cxn ang="0">
                    <a:pos x="237" y="144"/>
                  </a:cxn>
                  <a:cxn ang="0">
                    <a:pos x="232" y="135"/>
                  </a:cxn>
                  <a:cxn ang="0">
                    <a:pos x="226" y="125"/>
                  </a:cxn>
                  <a:cxn ang="0">
                    <a:pos x="218" y="116"/>
                  </a:cxn>
                  <a:cxn ang="0">
                    <a:pos x="209" y="107"/>
                  </a:cxn>
                  <a:cxn ang="0">
                    <a:pos x="200" y="98"/>
                  </a:cxn>
                  <a:cxn ang="0">
                    <a:pos x="191" y="90"/>
                  </a:cxn>
                  <a:cxn ang="0">
                    <a:pos x="180" y="82"/>
                  </a:cxn>
                  <a:cxn ang="0">
                    <a:pos x="170" y="74"/>
                  </a:cxn>
                  <a:cxn ang="0">
                    <a:pos x="147" y="61"/>
                  </a:cxn>
                  <a:cxn ang="0">
                    <a:pos x="124" y="48"/>
                  </a:cxn>
                  <a:cxn ang="0">
                    <a:pos x="101" y="36"/>
                  </a:cxn>
                  <a:cxn ang="0">
                    <a:pos x="79" y="27"/>
                  </a:cxn>
                  <a:cxn ang="0">
                    <a:pos x="58" y="19"/>
                  </a:cxn>
                  <a:cxn ang="0">
                    <a:pos x="39" y="13"/>
                  </a:cxn>
                  <a:cxn ang="0">
                    <a:pos x="11" y="4"/>
                  </a:cxn>
                  <a:cxn ang="0">
                    <a:pos x="0" y="0"/>
                  </a:cxn>
                  <a:cxn ang="0">
                    <a:pos x="0" y="413"/>
                  </a:cxn>
                  <a:cxn ang="0">
                    <a:pos x="11" y="416"/>
                  </a:cxn>
                  <a:cxn ang="0">
                    <a:pos x="39" y="424"/>
                  </a:cxn>
                  <a:cxn ang="0">
                    <a:pos x="58" y="430"/>
                  </a:cxn>
                  <a:cxn ang="0">
                    <a:pos x="79" y="438"/>
                  </a:cxn>
                  <a:cxn ang="0">
                    <a:pos x="101" y="448"/>
                  </a:cxn>
                  <a:cxn ang="0">
                    <a:pos x="124" y="458"/>
                  </a:cxn>
                  <a:cxn ang="0">
                    <a:pos x="147" y="471"/>
                  </a:cxn>
                  <a:cxn ang="0">
                    <a:pos x="170" y="484"/>
                  </a:cxn>
                  <a:cxn ang="0">
                    <a:pos x="180" y="492"/>
                  </a:cxn>
                  <a:cxn ang="0">
                    <a:pos x="191" y="499"/>
                  </a:cxn>
                  <a:cxn ang="0">
                    <a:pos x="200" y="507"/>
                  </a:cxn>
                  <a:cxn ang="0">
                    <a:pos x="209" y="515"/>
                  </a:cxn>
                  <a:cxn ang="0">
                    <a:pos x="218" y="525"/>
                  </a:cxn>
                  <a:cxn ang="0">
                    <a:pos x="226" y="534"/>
                  </a:cxn>
                  <a:cxn ang="0">
                    <a:pos x="232" y="543"/>
                  </a:cxn>
                  <a:cxn ang="0">
                    <a:pos x="237" y="554"/>
                  </a:cxn>
                  <a:cxn ang="0">
                    <a:pos x="242" y="563"/>
                  </a:cxn>
                  <a:cxn ang="0">
                    <a:pos x="246" y="575"/>
                  </a:cxn>
                  <a:cxn ang="0">
                    <a:pos x="248" y="585"/>
                  </a:cxn>
                  <a:cxn ang="0">
                    <a:pos x="248" y="597"/>
                  </a:cxn>
                  <a:cxn ang="0">
                    <a:pos x="248" y="188"/>
                  </a:cxn>
                </a:cxnLst>
                <a:rect l="0" t="0" r="r" b="b"/>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08" name="Rectangle 24"/>
              <p:cNvSpPr>
                <a:spLocks noChangeArrowheads="1"/>
              </p:cNvSpPr>
              <p:nvPr/>
            </p:nvSpPr>
            <p:spPr bwMode="auto">
              <a:xfrm>
                <a:off x="3975" y="1922"/>
                <a:ext cx="40"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603609" name="Rectangle 25"/>
              <p:cNvSpPr>
                <a:spLocks noChangeArrowheads="1"/>
              </p:cNvSpPr>
              <p:nvPr/>
            </p:nvSpPr>
            <p:spPr bwMode="auto">
              <a:xfrm>
                <a:off x="4045" y="1946"/>
                <a:ext cx="18"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603610" name="Freeform 26"/>
              <p:cNvSpPr>
                <a:spLocks/>
              </p:cNvSpPr>
              <p:nvPr/>
            </p:nvSpPr>
            <p:spPr bwMode="auto">
              <a:xfrm>
                <a:off x="4156" y="1977"/>
                <a:ext cx="66" cy="214"/>
              </a:xfrm>
              <a:custGeom>
                <a:avLst/>
                <a:gdLst/>
                <a:ahLst/>
                <a:cxnLst>
                  <a:cxn ang="0">
                    <a:pos x="329" y="645"/>
                  </a:cxn>
                  <a:cxn ang="0">
                    <a:pos x="293" y="593"/>
                  </a:cxn>
                  <a:cxn ang="0">
                    <a:pos x="258" y="543"/>
                  </a:cxn>
                  <a:cxn ang="0">
                    <a:pos x="223" y="493"/>
                  </a:cxn>
                  <a:cxn ang="0">
                    <a:pos x="191" y="443"/>
                  </a:cxn>
                  <a:cxn ang="0">
                    <a:pos x="160" y="394"/>
                  </a:cxn>
                  <a:cxn ang="0">
                    <a:pos x="132" y="346"/>
                  </a:cxn>
                  <a:cxn ang="0">
                    <a:pos x="105" y="299"/>
                  </a:cxn>
                  <a:cxn ang="0">
                    <a:pos x="80" y="255"/>
                  </a:cxn>
                  <a:cxn ang="0">
                    <a:pos x="59" y="213"/>
                  </a:cxn>
                  <a:cxn ang="0">
                    <a:pos x="41" y="173"/>
                  </a:cxn>
                  <a:cxn ang="0">
                    <a:pos x="26" y="136"/>
                  </a:cxn>
                  <a:cxn ang="0">
                    <a:pos x="14" y="102"/>
                  </a:cxn>
                  <a:cxn ang="0">
                    <a:pos x="9" y="85"/>
                  </a:cxn>
                  <a:cxn ang="0">
                    <a:pos x="5" y="70"/>
                  </a:cxn>
                  <a:cxn ang="0">
                    <a:pos x="2" y="56"/>
                  </a:cxn>
                  <a:cxn ang="0">
                    <a:pos x="0" y="42"/>
                  </a:cxn>
                  <a:cxn ang="0">
                    <a:pos x="0" y="30"/>
                  </a:cxn>
                  <a:cxn ang="0">
                    <a:pos x="0" y="19"/>
                  </a:cxn>
                  <a:cxn ang="0">
                    <a:pos x="1" y="8"/>
                  </a:cxn>
                  <a:cxn ang="0">
                    <a:pos x="3" y="0"/>
                  </a:cxn>
                  <a:cxn ang="0">
                    <a:pos x="3" y="425"/>
                  </a:cxn>
                  <a:cxn ang="0">
                    <a:pos x="1" y="435"/>
                  </a:cxn>
                  <a:cxn ang="0">
                    <a:pos x="0" y="445"/>
                  </a:cxn>
                  <a:cxn ang="0">
                    <a:pos x="0" y="457"/>
                  </a:cxn>
                  <a:cxn ang="0">
                    <a:pos x="0" y="468"/>
                  </a:cxn>
                  <a:cxn ang="0">
                    <a:pos x="2" y="482"/>
                  </a:cxn>
                  <a:cxn ang="0">
                    <a:pos x="5" y="497"/>
                  </a:cxn>
                  <a:cxn ang="0">
                    <a:pos x="9" y="512"/>
                  </a:cxn>
                  <a:cxn ang="0">
                    <a:pos x="14" y="527"/>
                  </a:cxn>
                  <a:cxn ang="0">
                    <a:pos x="26" y="562"/>
                  </a:cxn>
                  <a:cxn ang="0">
                    <a:pos x="41" y="599"/>
                  </a:cxn>
                  <a:cxn ang="0">
                    <a:pos x="59" y="639"/>
                  </a:cxn>
                  <a:cxn ang="0">
                    <a:pos x="80" y="681"/>
                  </a:cxn>
                  <a:cxn ang="0">
                    <a:pos x="105" y="725"/>
                  </a:cxn>
                  <a:cxn ang="0">
                    <a:pos x="132" y="771"/>
                  </a:cxn>
                  <a:cxn ang="0">
                    <a:pos x="160" y="819"/>
                  </a:cxn>
                  <a:cxn ang="0">
                    <a:pos x="191" y="868"/>
                  </a:cxn>
                  <a:cxn ang="0">
                    <a:pos x="223" y="917"/>
                  </a:cxn>
                  <a:cxn ang="0">
                    <a:pos x="258" y="967"/>
                  </a:cxn>
                  <a:cxn ang="0">
                    <a:pos x="293" y="1017"/>
                  </a:cxn>
                  <a:cxn ang="0">
                    <a:pos x="329" y="1068"/>
                  </a:cxn>
                  <a:cxn ang="0">
                    <a:pos x="329" y="645"/>
                  </a:cxn>
                </a:cxnLst>
                <a:rect l="0" t="0" r="r" b="b"/>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1" name="Freeform 27"/>
              <p:cNvSpPr>
                <a:spLocks/>
              </p:cNvSpPr>
              <p:nvPr/>
            </p:nvSpPr>
            <p:spPr bwMode="auto">
              <a:xfrm>
                <a:off x="4377" y="2234"/>
                <a:ext cx="109" cy="139"/>
              </a:xfrm>
              <a:custGeom>
                <a:avLst/>
                <a:gdLst/>
                <a:ahLst/>
                <a:cxnLst>
                  <a:cxn ang="0">
                    <a:pos x="544" y="703"/>
                  </a:cxn>
                  <a:cxn ang="0">
                    <a:pos x="468" y="658"/>
                  </a:cxn>
                  <a:cxn ang="0">
                    <a:pos x="395" y="614"/>
                  </a:cxn>
                  <a:cxn ang="0">
                    <a:pos x="321" y="576"/>
                  </a:cxn>
                  <a:cxn ang="0">
                    <a:pos x="251" y="540"/>
                  </a:cxn>
                  <a:cxn ang="0">
                    <a:pos x="183" y="507"/>
                  </a:cxn>
                  <a:cxn ang="0">
                    <a:pos x="119" y="478"/>
                  </a:cxn>
                  <a:cxn ang="0">
                    <a:pos x="57" y="451"/>
                  </a:cxn>
                  <a:cxn ang="0">
                    <a:pos x="0" y="426"/>
                  </a:cxn>
                  <a:cxn ang="0">
                    <a:pos x="0" y="0"/>
                  </a:cxn>
                  <a:cxn ang="0">
                    <a:pos x="57" y="24"/>
                  </a:cxn>
                  <a:cxn ang="0">
                    <a:pos x="119" y="51"/>
                  </a:cxn>
                  <a:cxn ang="0">
                    <a:pos x="183" y="82"/>
                  </a:cxn>
                  <a:cxn ang="0">
                    <a:pos x="251" y="114"/>
                  </a:cxn>
                  <a:cxn ang="0">
                    <a:pos x="321" y="151"/>
                  </a:cxn>
                  <a:cxn ang="0">
                    <a:pos x="395" y="190"/>
                  </a:cxn>
                  <a:cxn ang="0">
                    <a:pos x="468" y="232"/>
                  </a:cxn>
                  <a:cxn ang="0">
                    <a:pos x="544" y="277"/>
                  </a:cxn>
                  <a:cxn ang="0">
                    <a:pos x="544" y="703"/>
                  </a:cxn>
                </a:cxnLst>
                <a:rect l="0" t="0" r="r" b="b"/>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2" name="Rectangle 28"/>
              <p:cNvSpPr>
                <a:spLocks noChangeArrowheads="1"/>
              </p:cNvSpPr>
              <p:nvPr/>
            </p:nvSpPr>
            <p:spPr bwMode="auto">
              <a:xfrm>
                <a:off x="4104" y="1974"/>
                <a:ext cx="58"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603613" name="Freeform 29"/>
              <p:cNvSpPr>
                <a:spLocks/>
              </p:cNvSpPr>
              <p:nvPr/>
            </p:nvSpPr>
            <p:spPr bwMode="auto">
              <a:xfrm>
                <a:off x="1372" y="1585"/>
                <a:ext cx="44" cy="119"/>
              </a:xfrm>
              <a:custGeom>
                <a:avLst/>
                <a:gdLst/>
                <a:ahLst/>
                <a:cxnLst>
                  <a:cxn ang="0">
                    <a:pos x="0" y="567"/>
                  </a:cxn>
                  <a:cxn ang="0">
                    <a:pos x="220" y="599"/>
                  </a:cxn>
                  <a:cxn ang="0">
                    <a:pos x="220" y="32"/>
                  </a:cxn>
                  <a:cxn ang="0">
                    <a:pos x="0" y="0"/>
                  </a:cxn>
                  <a:cxn ang="0">
                    <a:pos x="0" y="567"/>
                  </a:cxn>
                </a:cxnLst>
                <a:rect l="0" t="0" r="r" b="b"/>
                <a:pathLst>
                  <a:path w="220" h="599">
                    <a:moveTo>
                      <a:pt x="0" y="567"/>
                    </a:moveTo>
                    <a:lnTo>
                      <a:pt x="220" y="599"/>
                    </a:lnTo>
                    <a:lnTo>
                      <a:pt x="220" y="32"/>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4" name="Rectangle 30"/>
              <p:cNvSpPr>
                <a:spLocks noChangeArrowheads="1"/>
              </p:cNvSpPr>
              <p:nvPr/>
            </p:nvSpPr>
            <p:spPr bwMode="auto">
              <a:xfrm>
                <a:off x="1439" y="1739"/>
                <a:ext cx="155"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603615" name="Freeform 31"/>
              <p:cNvSpPr>
                <a:spLocks/>
              </p:cNvSpPr>
              <p:nvPr/>
            </p:nvSpPr>
            <p:spPr bwMode="auto">
              <a:xfrm>
                <a:off x="3540" y="1922"/>
                <a:ext cx="318" cy="114"/>
              </a:xfrm>
              <a:custGeom>
                <a:avLst/>
                <a:gdLst/>
                <a:ahLst/>
                <a:cxnLst>
                  <a:cxn ang="0">
                    <a:pos x="1546" y="10"/>
                  </a:cxn>
                  <a:cxn ang="0">
                    <a:pos x="1451" y="4"/>
                  </a:cxn>
                  <a:cxn ang="0">
                    <a:pos x="1346" y="0"/>
                  </a:cxn>
                  <a:cxn ang="0">
                    <a:pos x="1235" y="1"/>
                  </a:cxn>
                  <a:cxn ang="0">
                    <a:pos x="1118" y="6"/>
                  </a:cxn>
                  <a:cxn ang="0">
                    <a:pos x="996" y="13"/>
                  </a:cxn>
                  <a:cxn ang="0">
                    <a:pos x="875" y="22"/>
                  </a:cxn>
                  <a:cxn ang="0">
                    <a:pos x="753" y="34"/>
                  </a:cxn>
                  <a:cxn ang="0">
                    <a:pos x="658" y="43"/>
                  </a:cxn>
                  <a:cxn ang="0">
                    <a:pos x="585" y="52"/>
                  </a:cxn>
                  <a:cxn ang="0">
                    <a:pos x="515" y="61"/>
                  </a:cxn>
                  <a:cxn ang="0">
                    <a:pos x="447" y="70"/>
                  </a:cxn>
                  <a:cxn ang="0">
                    <a:pos x="339" y="87"/>
                  </a:cxn>
                  <a:cxn ang="0">
                    <a:pos x="203" y="110"/>
                  </a:cxn>
                  <a:cxn ang="0">
                    <a:pos x="96" y="132"/>
                  </a:cxn>
                  <a:cxn ang="0">
                    <a:pos x="36" y="147"/>
                  </a:cxn>
                  <a:cxn ang="0">
                    <a:pos x="9" y="157"/>
                  </a:cxn>
                  <a:cxn ang="0">
                    <a:pos x="0" y="570"/>
                  </a:cxn>
                  <a:cxn ang="0">
                    <a:pos x="54" y="553"/>
                  </a:cxn>
                  <a:cxn ang="0">
                    <a:pos x="146" y="532"/>
                  </a:cxn>
                  <a:cxn ang="0">
                    <a:pos x="269" y="508"/>
                  </a:cxn>
                  <a:cxn ang="0">
                    <a:pos x="415" y="484"/>
                  </a:cxn>
                  <a:cxn ang="0">
                    <a:pos x="481" y="476"/>
                  </a:cxn>
                  <a:cxn ang="0">
                    <a:pos x="550" y="466"/>
                  </a:cxn>
                  <a:cxn ang="0">
                    <a:pos x="621" y="458"/>
                  </a:cxn>
                  <a:cxn ang="0">
                    <a:pos x="694" y="449"/>
                  </a:cxn>
                  <a:cxn ang="0">
                    <a:pos x="814" y="437"/>
                  </a:cxn>
                  <a:cxn ang="0">
                    <a:pos x="936" y="427"/>
                  </a:cxn>
                  <a:cxn ang="0">
                    <a:pos x="1057" y="418"/>
                  </a:cxn>
                  <a:cxn ang="0">
                    <a:pos x="1176" y="413"/>
                  </a:cxn>
                  <a:cxn ang="0">
                    <a:pos x="1291" y="410"/>
                  </a:cxn>
                  <a:cxn ang="0">
                    <a:pos x="1399" y="410"/>
                  </a:cxn>
                  <a:cxn ang="0">
                    <a:pos x="1500" y="415"/>
                  </a:cxn>
                  <a:cxn ang="0">
                    <a:pos x="1590" y="423"/>
                  </a:cxn>
                </a:cxnLst>
                <a:rect l="0" t="0" r="r" b="b"/>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6" name="Freeform 32"/>
              <p:cNvSpPr>
                <a:spLocks/>
              </p:cNvSpPr>
              <p:nvPr/>
            </p:nvSpPr>
            <p:spPr bwMode="auto">
              <a:xfrm>
                <a:off x="4172" y="929"/>
                <a:ext cx="64" cy="134"/>
              </a:xfrm>
              <a:custGeom>
                <a:avLst/>
                <a:gdLst/>
                <a:ahLst/>
                <a:cxnLst>
                  <a:cxn ang="0">
                    <a:pos x="33" y="665"/>
                  </a:cxn>
                  <a:cxn ang="0">
                    <a:pos x="29" y="652"/>
                  </a:cxn>
                  <a:cxn ang="0">
                    <a:pos x="19" y="637"/>
                  </a:cxn>
                  <a:cxn ang="0">
                    <a:pos x="8" y="618"/>
                  </a:cxn>
                  <a:cxn ang="0">
                    <a:pos x="1" y="596"/>
                  </a:cxn>
                  <a:cxn ang="0">
                    <a:pos x="0" y="572"/>
                  </a:cxn>
                  <a:cxn ang="0">
                    <a:pos x="6" y="548"/>
                  </a:cxn>
                  <a:cxn ang="0">
                    <a:pos x="17" y="530"/>
                  </a:cxn>
                  <a:cxn ang="0">
                    <a:pos x="28" y="520"/>
                  </a:cxn>
                  <a:cxn ang="0">
                    <a:pos x="41" y="509"/>
                  </a:cxn>
                  <a:cxn ang="0">
                    <a:pos x="59" y="500"/>
                  </a:cxn>
                  <a:cxn ang="0">
                    <a:pos x="91" y="488"/>
                  </a:cxn>
                  <a:cxn ang="0">
                    <a:pos x="167" y="471"/>
                  </a:cxn>
                  <a:cxn ang="0">
                    <a:pos x="246" y="451"/>
                  </a:cxn>
                  <a:cxn ang="0">
                    <a:pos x="296" y="433"/>
                  </a:cxn>
                  <a:cxn ang="0">
                    <a:pos x="317" y="420"/>
                  </a:cxn>
                  <a:cxn ang="0">
                    <a:pos x="324" y="412"/>
                  </a:cxn>
                  <a:cxn ang="0">
                    <a:pos x="325" y="0"/>
                  </a:cxn>
                  <a:cxn ang="0">
                    <a:pos x="322" y="8"/>
                  </a:cxn>
                  <a:cxn ang="0">
                    <a:pos x="311" y="15"/>
                  </a:cxn>
                  <a:cxn ang="0">
                    <a:pos x="274" y="33"/>
                  </a:cxn>
                  <a:cxn ang="0">
                    <a:pos x="211" y="51"/>
                  </a:cxn>
                  <a:cxn ang="0">
                    <a:pos x="117" y="72"/>
                  </a:cxn>
                  <a:cxn ang="0">
                    <a:pos x="68" y="86"/>
                  </a:cxn>
                  <a:cxn ang="0">
                    <a:pos x="49" y="96"/>
                  </a:cxn>
                  <a:cxn ang="0">
                    <a:pos x="34" y="105"/>
                  </a:cxn>
                  <a:cxn ang="0">
                    <a:pos x="22" y="116"/>
                  </a:cxn>
                  <a:cxn ang="0">
                    <a:pos x="13" y="127"/>
                  </a:cxn>
                  <a:cxn ang="0">
                    <a:pos x="3" y="151"/>
                  </a:cxn>
                  <a:cxn ang="0">
                    <a:pos x="0" y="174"/>
                  </a:cxn>
                  <a:cxn ang="0">
                    <a:pos x="5" y="196"/>
                  </a:cxn>
                  <a:cxn ang="0">
                    <a:pos x="14" y="217"/>
                  </a:cxn>
                  <a:cxn ang="0">
                    <a:pos x="25" y="234"/>
                  </a:cxn>
                  <a:cxn ang="0">
                    <a:pos x="32" y="248"/>
                  </a:cxn>
                  <a:cxn ang="0">
                    <a:pos x="34" y="262"/>
                  </a:cxn>
                </a:cxnLst>
                <a:rect l="0" t="0" r="r" b="b"/>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7" name="Freeform 33"/>
              <p:cNvSpPr>
                <a:spLocks/>
              </p:cNvSpPr>
              <p:nvPr/>
            </p:nvSpPr>
            <p:spPr bwMode="auto">
              <a:xfrm>
                <a:off x="4110" y="1094"/>
                <a:ext cx="99" cy="123"/>
              </a:xfrm>
              <a:custGeom>
                <a:avLst/>
                <a:gdLst/>
                <a:ahLst/>
                <a:cxnLst>
                  <a:cxn ang="0">
                    <a:pos x="0" y="613"/>
                  </a:cxn>
                  <a:cxn ang="0">
                    <a:pos x="8" y="612"/>
                  </a:cxn>
                  <a:cxn ang="0">
                    <a:pos x="29" y="607"/>
                  </a:cxn>
                  <a:cxn ang="0">
                    <a:pos x="43" y="604"/>
                  </a:cxn>
                  <a:cxn ang="0">
                    <a:pos x="58" y="599"/>
                  </a:cxn>
                  <a:cxn ang="0">
                    <a:pos x="74" y="593"/>
                  </a:cxn>
                  <a:cxn ang="0">
                    <a:pos x="91" y="587"/>
                  </a:cxn>
                  <a:cxn ang="0">
                    <a:pos x="107" y="580"/>
                  </a:cxn>
                  <a:cxn ang="0">
                    <a:pos x="122" y="572"/>
                  </a:cxn>
                  <a:cxn ang="0">
                    <a:pos x="136" y="563"/>
                  </a:cxn>
                  <a:cxn ang="0">
                    <a:pos x="147" y="554"/>
                  </a:cxn>
                  <a:cxn ang="0">
                    <a:pos x="151" y="548"/>
                  </a:cxn>
                  <a:cxn ang="0">
                    <a:pos x="156" y="543"/>
                  </a:cxn>
                  <a:cxn ang="0">
                    <a:pos x="158" y="537"/>
                  </a:cxn>
                  <a:cxn ang="0">
                    <a:pos x="161" y="530"/>
                  </a:cxn>
                  <a:cxn ang="0">
                    <a:pos x="162" y="524"/>
                  </a:cxn>
                  <a:cxn ang="0">
                    <a:pos x="162" y="517"/>
                  </a:cxn>
                  <a:cxn ang="0">
                    <a:pos x="161" y="510"/>
                  </a:cxn>
                  <a:cxn ang="0">
                    <a:pos x="158" y="503"/>
                  </a:cxn>
                  <a:cxn ang="0">
                    <a:pos x="208" y="489"/>
                  </a:cxn>
                  <a:cxn ang="0">
                    <a:pos x="252" y="475"/>
                  </a:cxn>
                  <a:cxn ang="0">
                    <a:pos x="293" y="462"/>
                  </a:cxn>
                  <a:cxn ang="0">
                    <a:pos x="332" y="450"/>
                  </a:cxn>
                  <a:cxn ang="0">
                    <a:pos x="371" y="438"/>
                  </a:cxn>
                  <a:cxn ang="0">
                    <a:pos x="410" y="426"/>
                  </a:cxn>
                  <a:cxn ang="0">
                    <a:pos x="450" y="417"/>
                  </a:cxn>
                  <a:cxn ang="0">
                    <a:pos x="495" y="409"/>
                  </a:cxn>
                  <a:cxn ang="0">
                    <a:pos x="495" y="0"/>
                  </a:cxn>
                  <a:cxn ang="0">
                    <a:pos x="450" y="8"/>
                  </a:cxn>
                  <a:cxn ang="0">
                    <a:pos x="410" y="17"/>
                  </a:cxn>
                  <a:cxn ang="0">
                    <a:pos x="371" y="29"/>
                  </a:cxn>
                  <a:cxn ang="0">
                    <a:pos x="332" y="41"/>
                  </a:cxn>
                  <a:cxn ang="0">
                    <a:pos x="293" y="54"/>
                  </a:cxn>
                  <a:cxn ang="0">
                    <a:pos x="252" y="67"/>
                  </a:cxn>
                  <a:cxn ang="0">
                    <a:pos x="208" y="81"/>
                  </a:cxn>
                  <a:cxn ang="0">
                    <a:pos x="158" y="95"/>
                  </a:cxn>
                  <a:cxn ang="0">
                    <a:pos x="161" y="102"/>
                  </a:cxn>
                  <a:cxn ang="0">
                    <a:pos x="162" y="109"/>
                  </a:cxn>
                  <a:cxn ang="0">
                    <a:pos x="162" y="116"/>
                  </a:cxn>
                  <a:cxn ang="0">
                    <a:pos x="161" y="121"/>
                  </a:cxn>
                  <a:cxn ang="0">
                    <a:pos x="158" y="127"/>
                  </a:cxn>
                  <a:cxn ang="0">
                    <a:pos x="156" y="133"/>
                  </a:cxn>
                  <a:cxn ang="0">
                    <a:pos x="151" y="139"/>
                  </a:cxn>
                  <a:cxn ang="0">
                    <a:pos x="147" y="145"/>
                  </a:cxn>
                  <a:cxn ang="0">
                    <a:pos x="136" y="154"/>
                  </a:cxn>
                  <a:cxn ang="0">
                    <a:pos x="122" y="163"/>
                  </a:cxn>
                  <a:cxn ang="0">
                    <a:pos x="107" y="172"/>
                  </a:cxn>
                  <a:cxn ang="0">
                    <a:pos x="91" y="179"/>
                  </a:cxn>
                  <a:cxn ang="0">
                    <a:pos x="74" y="184"/>
                  </a:cxn>
                  <a:cxn ang="0">
                    <a:pos x="58" y="190"/>
                  </a:cxn>
                  <a:cxn ang="0">
                    <a:pos x="43" y="194"/>
                  </a:cxn>
                  <a:cxn ang="0">
                    <a:pos x="29" y="197"/>
                  </a:cxn>
                  <a:cxn ang="0">
                    <a:pos x="8" y="202"/>
                  </a:cxn>
                  <a:cxn ang="0">
                    <a:pos x="0" y="204"/>
                  </a:cxn>
                  <a:cxn ang="0">
                    <a:pos x="0" y="613"/>
                  </a:cxn>
                </a:cxnLst>
                <a:rect l="0" t="0" r="r" b="b"/>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8" name="Freeform 34"/>
              <p:cNvSpPr>
                <a:spLocks/>
              </p:cNvSpPr>
              <p:nvPr/>
            </p:nvSpPr>
            <p:spPr bwMode="auto">
              <a:xfrm>
                <a:off x="1793" y="1880"/>
                <a:ext cx="217" cy="103"/>
              </a:xfrm>
              <a:custGeom>
                <a:avLst/>
                <a:gdLst/>
                <a:ahLst/>
                <a:cxnLst>
                  <a:cxn ang="0">
                    <a:pos x="1083" y="92"/>
                  </a:cxn>
                  <a:cxn ang="0">
                    <a:pos x="660" y="55"/>
                  </a:cxn>
                  <a:cxn ang="0">
                    <a:pos x="0" y="0"/>
                  </a:cxn>
                  <a:cxn ang="0">
                    <a:pos x="0" y="409"/>
                  </a:cxn>
                  <a:cxn ang="0">
                    <a:pos x="660" y="467"/>
                  </a:cxn>
                  <a:cxn ang="0">
                    <a:pos x="1083" y="505"/>
                  </a:cxn>
                  <a:cxn ang="0">
                    <a:pos x="1083" y="92"/>
                  </a:cxn>
                </a:cxnLst>
                <a:rect l="0" t="0" r="r" b="b"/>
                <a:pathLst>
                  <a:path w="1083" h="505">
                    <a:moveTo>
                      <a:pt x="1083" y="92"/>
                    </a:moveTo>
                    <a:lnTo>
                      <a:pt x="660" y="55"/>
                    </a:lnTo>
                    <a:lnTo>
                      <a:pt x="0" y="0"/>
                    </a:lnTo>
                    <a:lnTo>
                      <a:pt x="0" y="409"/>
                    </a:lnTo>
                    <a:lnTo>
                      <a:pt x="660" y="467"/>
                    </a:lnTo>
                    <a:lnTo>
                      <a:pt x="1083" y="505"/>
                    </a:lnTo>
                    <a:lnTo>
                      <a:pt x="1083" y="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19" name="Freeform 35"/>
              <p:cNvSpPr>
                <a:spLocks/>
              </p:cNvSpPr>
              <p:nvPr/>
            </p:nvSpPr>
            <p:spPr bwMode="auto">
              <a:xfrm>
                <a:off x="2027" y="1864"/>
                <a:ext cx="111" cy="88"/>
              </a:xfrm>
              <a:custGeom>
                <a:avLst/>
                <a:gdLst/>
                <a:ahLst/>
                <a:cxnLst>
                  <a:cxn ang="0">
                    <a:pos x="548" y="29"/>
                  </a:cxn>
                  <a:cxn ang="0">
                    <a:pos x="0" y="0"/>
                  </a:cxn>
                  <a:cxn ang="0">
                    <a:pos x="0" y="409"/>
                  </a:cxn>
                  <a:cxn ang="0">
                    <a:pos x="548" y="438"/>
                  </a:cxn>
                  <a:cxn ang="0">
                    <a:pos x="548" y="29"/>
                  </a:cxn>
                </a:cxnLst>
                <a:rect l="0" t="0" r="r" b="b"/>
                <a:pathLst>
                  <a:path w="548" h="438">
                    <a:moveTo>
                      <a:pt x="548" y="29"/>
                    </a:moveTo>
                    <a:lnTo>
                      <a:pt x="0" y="0"/>
                    </a:lnTo>
                    <a:lnTo>
                      <a:pt x="0" y="409"/>
                    </a:lnTo>
                    <a:lnTo>
                      <a:pt x="548" y="438"/>
                    </a:lnTo>
                    <a:lnTo>
                      <a:pt x="548" y="2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0" name="Freeform 36"/>
              <p:cNvSpPr>
                <a:spLocks/>
              </p:cNvSpPr>
              <p:nvPr/>
            </p:nvSpPr>
            <p:spPr bwMode="auto">
              <a:xfrm>
                <a:off x="2318" y="2124"/>
                <a:ext cx="38" cy="99"/>
              </a:xfrm>
              <a:custGeom>
                <a:avLst/>
                <a:gdLst/>
                <a:ahLst/>
                <a:cxnLst>
                  <a:cxn ang="0">
                    <a:pos x="187" y="0"/>
                  </a:cxn>
                  <a:cxn ang="0">
                    <a:pos x="0" y="92"/>
                  </a:cxn>
                  <a:cxn ang="0">
                    <a:pos x="0" y="501"/>
                  </a:cxn>
                  <a:cxn ang="0">
                    <a:pos x="187" y="409"/>
                  </a:cxn>
                  <a:cxn ang="0">
                    <a:pos x="187" y="0"/>
                  </a:cxn>
                </a:cxnLst>
                <a:rect l="0" t="0" r="r" b="b"/>
                <a:pathLst>
                  <a:path w="187" h="501">
                    <a:moveTo>
                      <a:pt x="187" y="0"/>
                    </a:moveTo>
                    <a:lnTo>
                      <a:pt x="0" y="92"/>
                    </a:lnTo>
                    <a:lnTo>
                      <a:pt x="0" y="501"/>
                    </a:lnTo>
                    <a:lnTo>
                      <a:pt x="187" y="409"/>
                    </a:lnTo>
                    <a:lnTo>
                      <a:pt x="18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1" name="Freeform 37"/>
              <p:cNvSpPr>
                <a:spLocks/>
              </p:cNvSpPr>
              <p:nvPr/>
            </p:nvSpPr>
            <p:spPr bwMode="auto">
              <a:xfrm>
                <a:off x="2399" y="2049"/>
                <a:ext cx="97" cy="88"/>
              </a:xfrm>
              <a:custGeom>
                <a:avLst/>
                <a:gdLst/>
                <a:ahLst/>
                <a:cxnLst>
                  <a:cxn ang="0">
                    <a:pos x="487" y="415"/>
                  </a:cxn>
                  <a:cxn ang="0">
                    <a:pos x="457" y="411"/>
                  </a:cxn>
                  <a:cxn ang="0">
                    <a:pos x="426" y="410"/>
                  </a:cxn>
                  <a:cxn ang="0">
                    <a:pos x="398" y="409"/>
                  </a:cxn>
                  <a:cxn ang="0">
                    <a:pos x="372" y="409"/>
                  </a:cxn>
                  <a:cxn ang="0">
                    <a:pos x="320" y="411"/>
                  </a:cxn>
                  <a:cxn ang="0">
                    <a:pos x="262" y="415"/>
                  </a:cxn>
                  <a:cxn ang="0">
                    <a:pos x="200" y="420"/>
                  </a:cxn>
                  <a:cxn ang="0">
                    <a:pos x="139" y="426"/>
                  </a:cxn>
                  <a:cxn ang="0">
                    <a:pos x="85" y="431"/>
                  </a:cxn>
                  <a:cxn ang="0">
                    <a:pos x="41" y="436"/>
                  </a:cxn>
                  <a:cxn ang="0">
                    <a:pos x="11" y="440"/>
                  </a:cxn>
                  <a:cxn ang="0">
                    <a:pos x="0" y="442"/>
                  </a:cxn>
                  <a:cxn ang="0">
                    <a:pos x="0" y="32"/>
                  </a:cxn>
                  <a:cxn ang="0">
                    <a:pos x="11" y="31"/>
                  </a:cxn>
                  <a:cxn ang="0">
                    <a:pos x="41" y="27"/>
                  </a:cxn>
                  <a:cxn ang="0">
                    <a:pos x="85" y="23"/>
                  </a:cxn>
                  <a:cxn ang="0">
                    <a:pos x="139" y="17"/>
                  </a:cxn>
                  <a:cxn ang="0">
                    <a:pos x="200" y="11"/>
                  </a:cxn>
                  <a:cxn ang="0">
                    <a:pos x="262" y="6"/>
                  </a:cxn>
                  <a:cxn ang="0">
                    <a:pos x="320" y="2"/>
                  </a:cxn>
                  <a:cxn ang="0">
                    <a:pos x="372" y="0"/>
                  </a:cxn>
                  <a:cxn ang="0">
                    <a:pos x="398" y="0"/>
                  </a:cxn>
                  <a:cxn ang="0">
                    <a:pos x="426" y="2"/>
                  </a:cxn>
                  <a:cxn ang="0">
                    <a:pos x="457" y="3"/>
                  </a:cxn>
                  <a:cxn ang="0">
                    <a:pos x="487" y="6"/>
                  </a:cxn>
                  <a:cxn ang="0">
                    <a:pos x="487" y="415"/>
                  </a:cxn>
                </a:cxnLst>
                <a:rect l="0" t="0" r="r" b="b"/>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2" name="Rectangle 38"/>
              <p:cNvSpPr>
                <a:spLocks noChangeArrowheads="1"/>
              </p:cNvSpPr>
              <p:nvPr/>
            </p:nvSpPr>
            <p:spPr bwMode="auto">
              <a:xfrm>
                <a:off x="2757" y="2445"/>
                <a:ext cx="93" cy="81"/>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603623" name="Freeform 39"/>
              <p:cNvSpPr>
                <a:spLocks/>
              </p:cNvSpPr>
              <p:nvPr/>
            </p:nvSpPr>
            <p:spPr bwMode="auto">
              <a:xfrm>
                <a:off x="3240" y="2029"/>
                <a:ext cx="167" cy="103"/>
              </a:xfrm>
              <a:custGeom>
                <a:avLst/>
                <a:gdLst/>
                <a:ahLst/>
                <a:cxnLst>
                  <a:cxn ang="0">
                    <a:pos x="839" y="518"/>
                  </a:cxn>
                  <a:cxn ang="0">
                    <a:pos x="780" y="500"/>
                  </a:cxn>
                  <a:cxn ang="0">
                    <a:pos x="719" y="484"/>
                  </a:cxn>
                  <a:cxn ang="0">
                    <a:pos x="657" y="470"/>
                  </a:cxn>
                  <a:cxn ang="0">
                    <a:pos x="594" y="457"/>
                  </a:cxn>
                  <a:cxn ang="0">
                    <a:pos x="531" y="446"/>
                  </a:cxn>
                  <a:cxn ang="0">
                    <a:pos x="468" y="436"/>
                  </a:cxn>
                  <a:cxn ang="0">
                    <a:pos x="406" y="429"/>
                  </a:cxn>
                  <a:cxn ang="0">
                    <a:pos x="347" y="422"/>
                  </a:cxn>
                  <a:cxn ang="0">
                    <a:pos x="290" y="416"/>
                  </a:cxn>
                  <a:cxn ang="0">
                    <a:pos x="235" y="412"/>
                  </a:cxn>
                  <a:cxn ang="0">
                    <a:pos x="183" y="410"/>
                  </a:cxn>
                  <a:cxn ang="0">
                    <a:pos x="135" y="409"/>
                  </a:cxn>
                  <a:cxn ang="0">
                    <a:pos x="93" y="409"/>
                  </a:cxn>
                  <a:cxn ang="0">
                    <a:pos x="56" y="410"/>
                  </a:cxn>
                  <a:cxn ang="0">
                    <a:pos x="24" y="412"/>
                  </a:cxn>
                  <a:cxn ang="0">
                    <a:pos x="0" y="416"/>
                  </a:cxn>
                  <a:cxn ang="0">
                    <a:pos x="0" y="7"/>
                  </a:cxn>
                  <a:cxn ang="0">
                    <a:pos x="24" y="4"/>
                  </a:cxn>
                  <a:cxn ang="0">
                    <a:pos x="56" y="1"/>
                  </a:cxn>
                  <a:cxn ang="0">
                    <a:pos x="93" y="0"/>
                  </a:cxn>
                  <a:cxn ang="0">
                    <a:pos x="135" y="0"/>
                  </a:cxn>
                  <a:cxn ang="0">
                    <a:pos x="183" y="1"/>
                  </a:cxn>
                  <a:cxn ang="0">
                    <a:pos x="235" y="4"/>
                  </a:cxn>
                  <a:cxn ang="0">
                    <a:pos x="290" y="7"/>
                  </a:cxn>
                  <a:cxn ang="0">
                    <a:pos x="347" y="13"/>
                  </a:cxn>
                  <a:cxn ang="0">
                    <a:pos x="406" y="19"/>
                  </a:cxn>
                  <a:cxn ang="0">
                    <a:pos x="468" y="27"/>
                  </a:cxn>
                  <a:cxn ang="0">
                    <a:pos x="531" y="37"/>
                  </a:cxn>
                  <a:cxn ang="0">
                    <a:pos x="594" y="48"/>
                  </a:cxn>
                  <a:cxn ang="0">
                    <a:pos x="657" y="61"/>
                  </a:cxn>
                  <a:cxn ang="0">
                    <a:pos x="719" y="75"/>
                  </a:cxn>
                  <a:cxn ang="0">
                    <a:pos x="780" y="91"/>
                  </a:cxn>
                  <a:cxn ang="0">
                    <a:pos x="839" y="109"/>
                  </a:cxn>
                  <a:cxn ang="0">
                    <a:pos x="839" y="518"/>
                  </a:cxn>
                </a:cxnLst>
                <a:rect l="0" t="0" r="r" b="b"/>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4" name="Freeform 40"/>
              <p:cNvSpPr>
                <a:spLocks/>
              </p:cNvSpPr>
              <p:nvPr/>
            </p:nvSpPr>
            <p:spPr bwMode="auto">
              <a:xfrm>
                <a:off x="3524" y="2051"/>
                <a:ext cx="62" cy="104"/>
              </a:xfrm>
              <a:custGeom>
                <a:avLst/>
                <a:gdLst/>
                <a:ahLst/>
                <a:cxnLst>
                  <a:cxn ang="0">
                    <a:pos x="308" y="519"/>
                  </a:cxn>
                  <a:cxn ang="0">
                    <a:pos x="287" y="504"/>
                  </a:cxn>
                  <a:cxn ang="0">
                    <a:pos x="266" y="489"/>
                  </a:cxn>
                  <a:cxn ang="0">
                    <a:pos x="246" y="476"/>
                  </a:cxn>
                  <a:cxn ang="0">
                    <a:pos x="225" y="464"/>
                  </a:cxn>
                  <a:cxn ang="0">
                    <a:pos x="205" y="454"/>
                  </a:cxn>
                  <a:cxn ang="0">
                    <a:pos x="185" y="444"/>
                  </a:cxn>
                  <a:cxn ang="0">
                    <a:pos x="165" y="436"/>
                  </a:cxn>
                  <a:cxn ang="0">
                    <a:pos x="147" y="429"/>
                  </a:cxn>
                  <a:cxn ang="0">
                    <a:pos x="127" y="423"/>
                  </a:cxn>
                  <a:cxn ang="0">
                    <a:pos x="108" y="419"/>
                  </a:cxn>
                  <a:cxn ang="0">
                    <a:pos x="90" y="415"/>
                  </a:cxn>
                  <a:cxn ang="0">
                    <a:pos x="71" y="413"/>
                  </a:cxn>
                  <a:cxn ang="0">
                    <a:pos x="53" y="410"/>
                  </a:cxn>
                  <a:cxn ang="0">
                    <a:pos x="35" y="409"/>
                  </a:cxn>
                  <a:cxn ang="0">
                    <a:pos x="17" y="409"/>
                  </a:cxn>
                  <a:cxn ang="0">
                    <a:pos x="0" y="410"/>
                  </a:cxn>
                  <a:cxn ang="0">
                    <a:pos x="0" y="2"/>
                  </a:cxn>
                  <a:cxn ang="0">
                    <a:pos x="17" y="0"/>
                  </a:cxn>
                  <a:cxn ang="0">
                    <a:pos x="35" y="0"/>
                  </a:cxn>
                  <a:cxn ang="0">
                    <a:pos x="53" y="2"/>
                  </a:cxn>
                  <a:cxn ang="0">
                    <a:pos x="71" y="3"/>
                  </a:cxn>
                  <a:cxn ang="0">
                    <a:pos x="90" y="6"/>
                  </a:cxn>
                  <a:cxn ang="0">
                    <a:pos x="108" y="10"/>
                  </a:cxn>
                  <a:cxn ang="0">
                    <a:pos x="127" y="14"/>
                  </a:cxn>
                  <a:cxn ang="0">
                    <a:pos x="147" y="20"/>
                  </a:cxn>
                  <a:cxn ang="0">
                    <a:pos x="165" y="27"/>
                  </a:cxn>
                  <a:cxn ang="0">
                    <a:pos x="185" y="35"/>
                  </a:cxn>
                  <a:cxn ang="0">
                    <a:pos x="205" y="45"/>
                  </a:cxn>
                  <a:cxn ang="0">
                    <a:pos x="225" y="55"/>
                  </a:cxn>
                  <a:cxn ang="0">
                    <a:pos x="246" y="67"/>
                  </a:cxn>
                  <a:cxn ang="0">
                    <a:pos x="266" y="80"/>
                  </a:cxn>
                  <a:cxn ang="0">
                    <a:pos x="287" y="95"/>
                  </a:cxn>
                  <a:cxn ang="0">
                    <a:pos x="308" y="110"/>
                  </a:cxn>
                  <a:cxn ang="0">
                    <a:pos x="308" y="519"/>
                  </a:cxn>
                </a:cxnLst>
                <a:rect l="0" t="0" r="r" b="b"/>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5" name="Freeform 41"/>
              <p:cNvSpPr>
                <a:spLocks/>
              </p:cNvSpPr>
              <p:nvPr/>
            </p:nvSpPr>
            <p:spPr bwMode="auto">
              <a:xfrm>
                <a:off x="3908" y="1955"/>
                <a:ext cx="56" cy="99"/>
              </a:xfrm>
              <a:custGeom>
                <a:avLst/>
                <a:gdLst/>
                <a:ahLst/>
                <a:cxnLst>
                  <a:cxn ang="0">
                    <a:pos x="279" y="0"/>
                  </a:cxn>
                  <a:cxn ang="0">
                    <a:pos x="268" y="7"/>
                  </a:cxn>
                  <a:cxn ang="0">
                    <a:pos x="236" y="22"/>
                  </a:cxn>
                  <a:cxn ang="0">
                    <a:pos x="215" y="32"/>
                  </a:cxn>
                  <a:cxn ang="0">
                    <a:pos x="191" y="43"/>
                  </a:cxn>
                  <a:cxn ang="0">
                    <a:pos x="166" y="53"/>
                  </a:cxn>
                  <a:cxn ang="0">
                    <a:pos x="140" y="63"/>
                  </a:cxn>
                  <a:cxn ang="0">
                    <a:pos x="114" y="70"/>
                  </a:cxn>
                  <a:cxn ang="0">
                    <a:pos x="89" y="76"/>
                  </a:cxn>
                  <a:cxn ang="0">
                    <a:pos x="76" y="78"/>
                  </a:cxn>
                  <a:cxn ang="0">
                    <a:pos x="65" y="79"/>
                  </a:cxn>
                  <a:cxn ang="0">
                    <a:pos x="54" y="79"/>
                  </a:cxn>
                  <a:cxn ang="0">
                    <a:pos x="44" y="79"/>
                  </a:cxn>
                  <a:cxn ang="0">
                    <a:pos x="34" y="78"/>
                  </a:cxn>
                  <a:cxn ang="0">
                    <a:pos x="26" y="74"/>
                  </a:cxn>
                  <a:cxn ang="0">
                    <a:pos x="19" y="71"/>
                  </a:cxn>
                  <a:cxn ang="0">
                    <a:pos x="12" y="66"/>
                  </a:cxn>
                  <a:cxn ang="0">
                    <a:pos x="7" y="59"/>
                  </a:cxn>
                  <a:cxn ang="0">
                    <a:pos x="4" y="52"/>
                  </a:cxn>
                  <a:cxn ang="0">
                    <a:pos x="1" y="43"/>
                  </a:cxn>
                  <a:cxn ang="0">
                    <a:pos x="0" y="31"/>
                  </a:cxn>
                  <a:cxn ang="0">
                    <a:pos x="0" y="441"/>
                  </a:cxn>
                  <a:cxn ang="0">
                    <a:pos x="1" y="452"/>
                  </a:cxn>
                  <a:cxn ang="0">
                    <a:pos x="4" y="461"/>
                  </a:cxn>
                  <a:cxn ang="0">
                    <a:pos x="7" y="468"/>
                  </a:cxn>
                  <a:cxn ang="0">
                    <a:pos x="12" y="475"/>
                  </a:cxn>
                  <a:cxn ang="0">
                    <a:pos x="19" y="480"/>
                  </a:cxn>
                  <a:cxn ang="0">
                    <a:pos x="26" y="483"/>
                  </a:cxn>
                  <a:cxn ang="0">
                    <a:pos x="34" y="487"/>
                  </a:cxn>
                  <a:cxn ang="0">
                    <a:pos x="44" y="488"/>
                  </a:cxn>
                  <a:cxn ang="0">
                    <a:pos x="54" y="489"/>
                  </a:cxn>
                  <a:cxn ang="0">
                    <a:pos x="65" y="488"/>
                  </a:cxn>
                  <a:cxn ang="0">
                    <a:pos x="76" y="487"/>
                  </a:cxn>
                  <a:cxn ang="0">
                    <a:pos x="89" y="486"/>
                  </a:cxn>
                  <a:cxn ang="0">
                    <a:pos x="114" y="480"/>
                  </a:cxn>
                  <a:cxn ang="0">
                    <a:pos x="140" y="472"/>
                  </a:cxn>
                  <a:cxn ang="0">
                    <a:pos x="166" y="462"/>
                  </a:cxn>
                  <a:cxn ang="0">
                    <a:pos x="191" y="452"/>
                  </a:cxn>
                  <a:cxn ang="0">
                    <a:pos x="215" y="441"/>
                  </a:cxn>
                  <a:cxn ang="0">
                    <a:pos x="236" y="432"/>
                  </a:cxn>
                  <a:cxn ang="0">
                    <a:pos x="268" y="415"/>
                  </a:cxn>
                  <a:cxn ang="0">
                    <a:pos x="279" y="408"/>
                  </a:cxn>
                  <a:cxn ang="0">
                    <a:pos x="279" y="0"/>
                  </a:cxn>
                </a:cxnLst>
                <a:rect l="0" t="0" r="r" b="b"/>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6" name="Freeform 42"/>
              <p:cNvSpPr>
                <a:spLocks/>
              </p:cNvSpPr>
              <p:nvPr/>
            </p:nvSpPr>
            <p:spPr bwMode="auto">
              <a:xfrm>
                <a:off x="4019" y="1919"/>
                <a:ext cx="30" cy="108"/>
              </a:xfrm>
              <a:custGeom>
                <a:avLst/>
                <a:gdLst/>
                <a:ahLst/>
                <a:cxnLst>
                  <a:cxn ang="0">
                    <a:pos x="156" y="122"/>
                  </a:cxn>
                  <a:cxn ang="0">
                    <a:pos x="0" y="0"/>
                  </a:cxn>
                  <a:cxn ang="0">
                    <a:pos x="0" y="410"/>
                  </a:cxn>
                  <a:cxn ang="0">
                    <a:pos x="156" y="534"/>
                  </a:cxn>
                  <a:cxn ang="0">
                    <a:pos x="156" y="122"/>
                  </a:cxn>
                </a:cxnLst>
                <a:rect l="0" t="0" r="r" b="b"/>
                <a:pathLst>
                  <a:path w="156" h="534">
                    <a:moveTo>
                      <a:pt x="156" y="122"/>
                    </a:moveTo>
                    <a:lnTo>
                      <a:pt x="0" y="0"/>
                    </a:lnTo>
                    <a:lnTo>
                      <a:pt x="0" y="410"/>
                    </a:lnTo>
                    <a:lnTo>
                      <a:pt x="156" y="534"/>
                    </a:lnTo>
                    <a:lnTo>
                      <a:pt x="156" y="1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7" name="Freeform 43"/>
              <p:cNvSpPr>
                <a:spLocks/>
              </p:cNvSpPr>
              <p:nvPr/>
            </p:nvSpPr>
            <p:spPr bwMode="auto">
              <a:xfrm>
                <a:off x="4575" y="2302"/>
                <a:ext cx="56" cy="125"/>
              </a:xfrm>
              <a:custGeom>
                <a:avLst/>
                <a:gdLst/>
                <a:ahLst/>
                <a:cxnLst>
                  <a:cxn ang="0">
                    <a:pos x="279" y="0"/>
                  </a:cxn>
                  <a:cxn ang="0">
                    <a:pos x="0" y="216"/>
                  </a:cxn>
                  <a:cxn ang="0">
                    <a:pos x="0" y="625"/>
                  </a:cxn>
                  <a:cxn ang="0">
                    <a:pos x="279" y="409"/>
                  </a:cxn>
                  <a:cxn ang="0">
                    <a:pos x="279" y="0"/>
                  </a:cxn>
                </a:cxnLst>
                <a:rect l="0" t="0" r="r" b="b"/>
                <a:pathLst>
                  <a:path w="279" h="625">
                    <a:moveTo>
                      <a:pt x="279" y="0"/>
                    </a:moveTo>
                    <a:lnTo>
                      <a:pt x="0" y="216"/>
                    </a:lnTo>
                    <a:lnTo>
                      <a:pt x="0" y="625"/>
                    </a:lnTo>
                    <a:lnTo>
                      <a:pt x="279" y="409"/>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8" name="Freeform 44"/>
              <p:cNvSpPr>
                <a:spLocks/>
              </p:cNvSpPr>
              <p:nvPr/>
            </p:nvSpPr>
            <p:spPr bwMode="auto">
              <a:xfrm>
                <a:off x="4186" y="1545"/>
                <a:ext cx="40" cy="88"/>
              </a:xfrm>
              <a:custGeom>
                <a:avLst/>
                <a:gdLst/>
                <a:ahLst/>
                <a:cxnLst>
                  <a:cxn ang="0">
                    <a:pos x="200" y="0"/>
                  </a:cxn>
                  <a:cxn ang="0">
                    <a:pos x="0" y="31"/>
                  </a:cxn>
                  <a:cxn ang="0">
                    <a:pos x="0" y="440"/>
                  </a:cxn>
                  <a:cxn ang="0">
                    <a:pos x="200" y="409"/>
                  </a:cxn>
                  <a:cxn ang="0">
                    <a:pos x="200" y="0"/>
                  </a:cxn>
                </a:cxnLst>
                <a:rect l="0" t="0" r="r" b="b"/>
                <a:pathLst>
                  <a:path w="200" h="440">
                    <a:moveTo>
                      <a:pt x="200" y="0"/>
                    </a:moveTo>
                    <a:lnTo>
                      <a:pt x="0" y="31"/>
                    </a:lnTo>
                    <a:lnTo>
                      <a:pt x="0" y="440"/>
                    </a:lnTo>
                    <a:lnTo>
                      <a:pt x="200" y="409"/>
                    </a:lnTo>
                    <a:lnTo>
                      <a:pt x="20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29" name="Freeform 45"/>
              <p:cNvSpPr>
                <a:spLocks/>
              </p:cNvSpPr>
              <p:nvPr/>
            </p:nvSpPr>
            <p:spPr bwMode="auto">
              <a:xfrm>
                <a:off x="3963" y="1919"/>
                <a:ext cx="18" cy="119"/>
              </a:xfrm>
              <a:custGeom>
                <a:avLst/>
                <a:gdLst/>
                <a:ahLst/>
                <a:cxnLst>
                  <a:cxn ang="0">
                    <a:pos x="93" y="0"/>
                  </a:cxn>
                  <a:cxn ang="0">
                    <a:pos x="0" y="185"/>
                  </a:cxn>
                  <a:cxn ang="0">
                    <a:pos x="0" y="593"/>
                  </a:cxn>
                  <a:cxn ang="0">
                    <a:pos x="93" y="410"/>
                  </a:cxn>
                  <a:cxn ang="0">
                    <a:pos x="93" y="0"/>
                  </a:cxn>
                </a:cxnLst>
                <a:rect l="0" t="0" r="r" b="b"/>
                <a:pathLst>
                  <a:path w="93" h="593">
                    <a:moveTo>
                      <a:pt x="93" y="0"/>
                    </a:moveTo>
                    <a:lnTo>
                      <a:pt x="0" y="185"/>
                    </a:lnTo>
                    <a:lnTo>
                      <a:pt x="0" y="593"/>
                    </a:lnTo>
                    <a:lnTo>
                      <a:pt x="93" y="410"/>
                    </a:lnTo>
                    <a:lnTo>
                      <a:pt x="9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0" name="Freeform 46"/>
              <p:cNvSpPr>
                <a:spLocks/>
              </p:cNvSpPr>
              <p:nvPr/>
            </p:nvSpPr>
            <p:spPr bwMode="auto">
              <a:xfrm>
                <a:off x="2135" y="1871"/>
                <a:ext cx="99" cy="218"/>
              </a:xfrm>
              <a:custGeom>
                <a:avLst/>
                <a:gdLst/>
                <a:ahLst/>
                <a:cxnLst>
                  <a:cxn ang="0">
                    <a:pos x="504" y="682"/>
                  </a:cxn>
                  <a:cxn ang="0">
                    <a:pos x="0" y="0"/>
                  </a:cxn>
                  <a:cxn ang="0">
                    <a:pos x="0" y="411"/>
                  </a:cxn>
                  <a:cxn ang="0">
                    <a:pos x="504" y="1091"/>
                  </a:cxn>
                  <a:cxn ang="0">
                    <a:pos x="504" y="682"/>
                  </a:cxn>
                </a:cxnLst>
                <a:rect l="0" t="0" r="r" b="b"/>
                <a:pathLst>
                  <a:path w="504" h="1091">
                    <a:moveTo>
                      <a:pt x="504" y="682"/>
                    </a:moveTo>
                    <a:lnTo>
                      <a:pt x="0" y="0"/>
                    </a:lnTo>
                    <a:lnTo>
                      <a:pt x="0" y="411"/>
                    </a:lnTo>
                    <a:lnTo>
                      <a:pt x="504" y="1091"/>
                    </a:lnTo>
                    <a:lnTo>
                      <a:pt x="504" y="68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1" name="Freeform 47"/>
              <p:cNvSpPr>
                <a:spLocks/>
              </p:cNvSpPr>
              <p:nvPr/>
            </p:nvSpPr>
            <p:spPr bwMode="auto">
              <a:xfrm>
                <a:off x="4220" y="1460"/>
                <a:ext cx="68" cy="169"/>
              </a:xfrm>
              <a:custGeom>
                <a:avLst/>
                <a:gdLst/>
                <a:ahLst/>
                <a:cxnLst>
                  <a:cxn ang="0">
                    <a:pos x="342" y="0"/>
                  </a:cxn>
                  <a:cxn ang="0">
                    <a:pos x="327" y="1"/>
                  </a:cxn>
                  <a:cxn ang="0">
                    <a:pos x="313" y="5"/>
                  </a:cxn>
                  <a:cxn ang="0">
                    <a:pos x="300" y="8"/>
                  </a:cxn>
                  <a:cxn ang="0">
                    <a:pos x="286" y="12"/>
                  </a:cxn>
                  <a:cxn ang="0">
                    <a:pos x="261" y="21"/>
                  </a:cxn>
                  <a:cxn ang="0">
                    <a:pos x="237" y="32"/>
                  </a:cxn>
                  <a:cxn ang="0">
                    <a:pos x="214" y="45"/>
                  </a:cxn>
                  <a:cxn ang="0">
                    <a:pos x="192" y="60"/>
                  </a:cxn>
                  <a:cxn ang="0">
                    <a:pos x="172" y="74"/>
                  </a:cxn>
                  <a:cxn ang="0">
                    <a:pos x="152" y="90"/>
                  </a:cxn>
                  <a:cxn ang="0">
                    <a:pos x="116" y="122"/>
                  </a:cxn>
                  <a:cxn ang="0">
                    <a:pos x="84" y="153"/>
                  </a:cxn>
                  <a:cxn ang="0">
                    <a:pos x="70" y="167"/>
                  </a:cxn>
                  <a:cxn ang="0">
                    <a:pos x="56" y="180"/>
                  </a:cxn>
                  <a:cxn ang="0">
                    <a:pos x="43" y="192"/>
                  </a:cxn>
                  <a:cxn ang="0">
                    <a:pos x="30" y="201"/>
                  </a:cxn>
                  <a:cxn ang="0">
                    <a:pos x="26" y="206"/>
                  </a:cxn>
                  <a:cxn ang="0">
                    <a:pos x="21" y="212"/>
                  </a:cxn>
                  <a:cxn ang="0">
                    <a:pos x="16" y="218"/>
                  </a:cxn>
                  <a:cxn ang="0">
                    <a:pos x="13" y="225"/>
                  </a:cxn>
                  <a:cxn ang="0">
                    <a:pos x="7" y="240"/>
                  </a:cxn>
                  <a:cxn ang="0">
                    <a:pos x="4" y="257"/>
                  </a:cxn>
                  <a:cxn ang="0">
                    <a:pos x="1" y="276"/>
                  </a:cxn>
                  <a:cxn ang="0">
                    <a:pos x="0" y="295"/>
                  </a:cxn>
                  <a:cxn ang="0">
                    <a:pos x="0" y="315"/>
                  </a:cxn>
                  <a:cxn ang="0">
                    <a:pos x="1" y="334"/>
                  </a:cxn>
                  <a:cxn ang="0">
                    <a:pos x="5" y="372"/>
                  </a:cxn>
                  <a:cxn ang="0">
                    <a:pos x="11" y="402"/>
                  </a:cxn>
                  <a:cxn ang="0">
                    <a:pos x="15" y="424"/>
                  </a:cxn>
                  <a:cxn ang="0">
                    <a:pos x="16" y="432"/>
                  </a:cxn>
                  <a:cxn ang="0">
                    <a:pos x="16" y="844"/>
                  </a:cxn>
                  <a:cxn ang="0">
                    <a:pos x="15" y="835"/>
                  </a:cxn>
                  <a:cxn ang="0">
                    <a:pos x="11" y="814"/>
                  </a:cxn>
                  <a:cxn ang="0">
                    <a:pos x="5" y="782"/>
                  </a:cxn>
                  <a:cxn ang="0">
                    <a:pos x="1" y="744"/>
                  </a:cxn>
                  <a:cxn ang="0">
                    <a:pos x="0" y="725"/>
                  </a:cxn>
                  <a:cxn ang="0">
                    <a:pos x="0" y="705"/>
                  </a:cxn>
                  <a:cxn ang="0">
                    <a:pos x="1" y="685"/>
                  </a:cxn>
                  <a:cxn ang="0">
                    <a:pos x="4" y="666"/>
                  </a:cxn>
                  <a:cxn ang="0">
                    <a:pos x="7" y="650"/>
                  </a:cxn>
                  <a:cxn ang="0">
                    <a:pos x="13" y="633"/>
                  </a:cxn>
                  <a:cxn ang="0">
                    <a:pos x="16" y="628"/>
                  </a:cxn>
                  <a:cxn ang="0">
                    <a:pos x="21" y="621"/>
                  </a:cxn>
                  <a:cxn ang="0">
                    <a:pos x="26" y="616"/>
                  </a:cxn>
                  <a:cxn ang="0">
                    <a:pos x="30" y="611"/>
                  </a:cxn>
                  <a:cxn ang="0">
                    <a:pos x="43" y="601"/>
                  </a:cxn>
                  <a:cxn ang="0">
                    <a:pos x="56" y="589"/>
                  </a:cxn>
                  <a:cxn ang="0">
                    <a:pos x="70" y="576"/>
                  </a:cxn>
                  <a:cxn ang="0">
                    <a:pos x="84" y="562"/>
                  </a:cxn>
                  <a:cxn ang="0">
                    <a:pos x="116" y="531"/>
                  </a:cxn>
                  <a:cxn ang="0">
                    <a:pos x="152" y="499"/>
                  </a:cxn>
                  <a:cxn ang="0">
                    <a:pos x="172" y="484"/>
                  </a:cxn>
                  <a:cxn ang="0">
                    <a:pos x="192" y="469"/>
                  </a:cxn>
                  <a:cxn ang="0">
                    <a:pos x="214" y="455"/>
                  </a:cxn>
                  <a:cxn ang="0">
                    <a:pos x="237" y="442"/>
                  </a:cxn>
                  <a:cxn ang="0">
                    <a:pos x="261" y="430"/>
                  </a:cxn>
                  <a:cxn ang="0">
                    <a:pos x="286" y="421"/>
                  </a:cxn>
                  <a:cxn ang="0">
                    <a:pos x="300" y="417"/>
                  </a:cxn>
                  <a:cxn ang="0">
                    <a:pos x="313" y="414"/>
                  </a:cxn>
                  <a:cxn ang="0">
                    <a:pos x="327" y="411"/>
                  </a:cxn>
                  <a:cxn ang="0">
                    <a:pos x="342" y="409"/>
                  </a:cxn>
                  <a:cxn ang="0">
                    <a:pos x="342" y="0"/>
                  </a:cxn>
                </a:cxnLst>
                <a:rect l="0" t="0" r="r" b="b"/>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2" name="Freeform 48"/>
              <p:cNvSpPr>
                <a:spLocks/>
              </p:cNvSpPr>
              <p:nvPr/>
            </p:nvSpPr>
            <p:spPr bwMode="auto">
              <a:xfrm>
                <a:off x="4146" y="982"/>
                <a:ext cx="30" cy="136"/>
              </a:xfrm>
              <a:custGeom>
                <a:avLst/>
                <a:gdLst/>
                <a:ahLst/>
                <a:cxnLst>
                  <a:cxn ang="0">
                    <a:pos x="140" y="416"/>
                  </a:cxn>
                  <a:cxn ang="0">
                    <a:pos x="135" y="428"/>
                  </a:cxn>
                  <a:cxn ang="0">
                    <a:pos x="121" y="445"/>
                  </a:cxn>
                  <a:cxn ang="0">
                    <a:pos x="83" y="483"/>
                  </a:cxn>
                  <a:cxn ang="0">
                    <a:pos x="38" y="521"/>
                  </a:cxn>
                  <a:cxn ang="0">
                    <a:pos x="15" y="547"/>
                  </a:cxn>
                  <a:cxn ang="0">
                    <a:pos x="3" y="566"/>
                  </a:cxn>
                  <a:cxn ang="0">
                    <a:pos x="0" y="578"/>
                  </a:cxn>
                  <a:cxn ang="0">
                    <a:pos x="0" y="591"/>
                  </a:cxn>
                  <a:cxn ang="0">
                    <a:pos x="4" y="604"/>
                  </a:cxn>
                  <a:cxn ang="0">
                    <a:pos x="36" y="617"/>
                  </a:cxn>
                  <a:cxn ang="0">
                    <a:pos x="78" y="630"/>
                  </a:cxn>
                  <a:cxn ang="0">
                    <a:pos x="100" y="642"/>
                  </a:cxn>
                  <a:cxn ang="0">
                    <a:pos x="109" y="651"/>
                  </a:cxn>
                  <a:cxn ang="0">
                    <a:pos x="116" y="660"/>
                  </a:cxn>
                  <a:cxn ang="0">
                    <a:pos x="120" y="672"/>
                  </a:cxn>
                  <a:cxn ang="0">
                    <a:pos x="121" y="265"/>
                  </a:cxn>
                  <a:cxn ang="0">
                    <a:pos x="119" y="255"/>
                  </a:cxn>
                  <a:cxn ang="0">
                    <a:pos x="114" y="246"/>
                  </a:cxn>
                  <a:cxn ang="0">
                    <a:pos x="105" y="236"/>
                  </a:cxn>
                  <a:cxn ang="0">
                    <a:pos x="93" y="228"/>
                  </a:cxn>
                  <a:cxn ang="0">
                    <a:pos x="59" y="214"/>
                  </a:cxn>
                  <a:cxn ang="0">
                    <a:pos x="9" y="202"/>
                  </a:cxn>
                  <a:cxn ang="0">
                    <a:pos x="2" y="189"/>
                  </a:cxn>
                  <a:cxn ang="0">
                    <a:pos x="0" y="177"/>
                  </a:cxn>
                  <a:cxn ang="0">
                    <a:pos x="1" y="164"/>
                  </a:cxn>
                  <a:cxn ang="0">
                    <a:pos x="7" y="151"/>
                  </a:cxn>
                  <a:cxn ang="0">
                    <a:pos x="27" y="125"/>
                  </a:cxn>
                  <a:cxn ang="0">
                    <a:pos x="52" y="100"/>
                  </a:cxn>
                  <a:cxn ang="0">
                    <a:pos x="109" y="49"/>
                  </a:cxn>
                  <a:cxn ang="0">
                    <a:pos x="132" y="25"/>
                  </a:cxn>
                  <a:cxn ang="0">
                    <a:pos x="139" y="13"/>
                  </a:cxn>
                  <a:cxn ang="0">
                    <a:pos x="142" y="0"/>
                  </a:cxn>
                </a:cxnLst>
                <a:rect l="0" t="0" r="r" b="b"/>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3" name="Freeform 49"/>
              <p:cNvSpPr>
                <a:spLocks/>
              </p:cNvSpPr>
              <p:nvPr/>
            </p:nvSpPr>
            <p:spPr bwMode="auto">
              <a:xfrm>
                <a:off x="1574" y="1774"/>
                <a:ext cx="217" cy="192"/>
              </a:xfrm>
              <a:custGeom>
                <a:avLst/>
                <a:gdLst/>
                <a:ahLst/>
                <a:cxnLst>
                  <a:cxn ang="0">
                    <a:pos x="1081" y="556"/>
                  </a:cxn>
                  <a:cxn ang="0">
                    <a:pos x="0" y="0"/>
                  </a:cxn>
                  <a:cxn ang="0">
                    <a:pos x="0" y="409"/>
                  </a:cxn>
                  <a:cxn ang="0">
                    <a:pos x="1081" y="965"/>
                  </a:cxn>
                  <a:cxn ang="0">
                    <a:pos x="1081" y="556"/>
                  </a:cxn>
                </a:cxnLst>
                <a:rect l="0" t="0" r="r" b="b"/>
                <a:pathLst>
                  <a:path w="1081" h="965">
                    <a:moveTo>
                      <a:pt x="1081" y="556"/>
                    </a:moveTo>
                    <a:lnTo>
                      <a:pt x="0" y="0"/>
                    </a:lnTo>
                    <a:lnTo>
                      <a:pt x="0" y="409"/>
                    </a:lnTo>
                    <a:lnTo>
                      <a:pt x="1081" y="965"/>
                    </a:lnTo>
                    <a:lnTo>
                      <a:pt x="1081"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4" name="Freeform 50"/>
              <p:cNvSpPr>
                <a:spLocks/>
              </p:cNvSpPr>
              <p:nvPr/>
            </p:nvSpPr>
            <p:spPr bwMode="auto">
              <a:xfrm>
                <a:off x="2626" y="2256"/>
                <a:ext cx="30" cy="172"/>
              </a:xfrm>
              <a:custGeom>
                <a:avLst/>
                <a:gdLst/>
                <a:ahLst/>
                <a:cxnLst>
                  <a:cxn ang="0">
                    <a:pos x="157" y="463"/>
                  </a:cxn>
                  <a:cxn ang="0">
                    <a:pos x="0" y="0"/>
                  </a:cxn>
                  <a:cxn ang="0">
                    <a:pos x="0" y="409"/>
                  </a:cxn>
                  <a:cxn ang="0">
                    <a:pos x="157" y="872"/>
                  </a:cxn>
                  <a:cxn ang="0">
                    <a:pos x="157" y="463"/>
                  </a:cxn>
                </a:cxnLst>
                <a:rect l="0" t="0" r="r" b="b"/>
                <a:pathLst>
                  <a:path w="157" h="872">
                    <a:moveTo>
                      <a:pt x="157" y="463"/>
                    </a:moveTo>
                    <a:lnTo>
                      <a:pt x="0" y="0"/>
                    </a:lnTo>
                    <a:lnTo>
                      <a:pt x="0" y="409"/>
                    </a:lnTo>
                    <a:lnTo>
                      <a:pt x="157" y="872"/>
                    </a:lnTo>
                    <a:lnTo>
                      <a:pt x="157"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5" name="Freeform 51"/>
              <p:cNvSpPr>
                <a:spLocks/>
              </p:cNvSpPr>
              <p:nvPr/>
            </p:nvSpPr>
            <p:spPr bwMode="auto">
              <a:xfrm>
                <a:off x="2880" y="2175"/>
                <a:ext cx="66" cy="147"/>
              </a:xfrm>
              <a:custGeom>
                <a:avLst/>
                <a:gdLst/>
                <a:ahLst/>
                <a:cxnLst>
                  <a:cxn ang="0">
                    <a:pos x="331" y="409"/>
                  </a:cxn>
                  <a:cxn ang="0">
                    <a:pos x="316" y="419"/>
                  </a:cxn>
                  <a:cxn ang="0">
                    <a:pos x="299" y="431"/>
                  </a:cxn>
                  <a:cxn ang="0">
                    <a:pos x="282" y="444"/>
                  </a:cxn>
                  <a:cxn ang="0">
                    <a:pos x="263" y="459"/>
                  </a:cxn>
                  <a:cxn ang="0">
                    <a:pos x="222" y="494"/>
                  </a:cxn>
                  <a:cxn ang="0">
                    <a:pos x="180" y="534"/>
                  </a:cxn>
                  <a:cxn ang="0">
                    <a:pos x="135" y="578"/>
                  </a:cxn>
                  <a:cxn ang="0">
                    <a:pos x="89" y="627"/>
                  </a:cxn>
                  <a:cxn ang="0">
                    <a:pos x="43" y="679"/>
                  </a:cxn>
                  <a:cxn ang="0">
                    <a:pos x="0" y="732"/>
                  </a:cxn>
                  <a:cxn ang="0">
                    <a:pos x="0" y="322"/>
                  </a:cxn>
                  <a:cxn ang="0">
                    <a:pos x="21" y="296"/>
                  </a:cxn>
                  <a:cxn ang="0">
                    <a:pos x="43" y="269"/>
                  </a:cxn>
                  <a:cxn ang="0">
                    <a:pos x="67" y="243"/>
                  </a:cxn>
                  <a:cxn ang="0">
                    <a:pos x="89" y="217"/>
                  </a:cxn>
                  <a:cxn ang="0">
                    <a:pos x="135" y="168"/>
                  </a:cxn>
                  <a:cxn ang="0">
                    <a:pos x="180" y="124"/>
                  </a:cxn>
                  <a:cxn ang="0">
                    <a:pos x="222" y="84"/>
                  </a:cxn>
                  <a:cxn ang="0">
                    <a:pos x="263" y="49"/>
                  </a:cxn>
                  <a:cxn ang="0">
                    <a:pos x="282" y="35"/>
                  </a:cxn>
                  <a:cxn ang="0">
                    <a:pos x="299" y="21"/>
                  </a:cxn>
                  <a:cxn ang="0">
                    <a:pos x="316" y="9"/>
                  </a:cxn>
                  <a:cxn ang="0">
                    <a:pos x="331" y="0"/>
                  </a:cxn>
                  <a:cxn ang="0">
                    <a:pos x="331" y="409"/>
                  </a:cxn>
                </a:cxnLst>
                <a:rect l="0" t="0" r="r" b="b"/>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6" name="Freeform 52"/>
              <p:cNvSpPr>
                <a:spLocks/>
              </p:cNvSpPr>
              <p:nvPr/>
            </p:nvSpPr>
            <p:spPr bwMode="auto">
              <a:xfrm>
                <a:off x="3049" y="2087"/>
                <a:ext cx="42" cy="121"/>
              </a:xfrm>
              <a:custGeom>
                <a:avLst/>
                <a:gdLst/>
                <a:ahLst/>
                <a:cxnLst>
                  <a:cxn ang="0">
                    <a:pos x="201" y="412"/>
                  </a:cxn>
                  <a:cxn ang="0">
                    <a:pos x="206" y="415"/>
                  </a:cxn>
                  <a:cxn ang="0">
                    <a:pos x="209" y="420"/>
                  </a:cxn>
                  <a:cxn ang="0">
                    <a:pos x="212" y="425"/>
                  </a:cxn>
                  <a:cxn ang="0">
                    <a:pos x="213" y="429"/>
                  </a:cxn>
                  <a:cxn ang="0">
                    <a:pos x="214" y="434"/>
                  </a:cxn>
                  <a:cxn ang="0">
                    <a:pos x="213" y="439"/>
                  </a:cxn>
                  <a:cxn ang="0">
                    <a:pos x="213" y="443"/>
                  </a:cxn>
                  <a:cxn ang="0">
                    <a:pos x="211" y="449"/>
                  </a:cxn>
                  <a:cxn ang="0">
                    <a:pos x="206" y="460"/>
                  </a:cxn>
                  <a:cxn ang="0">
                    <a:pos x="198" y="470"/>
                  </a:cxn>
                  <a:cxn ang="0">
                    <a:pos x="186" y="482"/>
                  </a:cxn>
                  <a:cxn ang="0">
                    <a:pos x="173" y="495"/>
                  </a:cxn>
                  <a:cxn ang="0">
                    <a:pos x="158" y="507"/>
                  </a:cxn>
                  <a:cxn ang="0">
                    <a:pos x="140" y="519"/>
                  </a:cxn>
                  <a:cxn ang="0">
                    <a:pos x="121" y="533"/>
                  </a:cxn>
                  <a:cxn ang="0">
                    <a:pos x="100" y="546"/>
                  </a:cxn>
                  <a:cxn ang="0">
                    <a:pos x="52" y="573"/>
                  </a:cxn>
                  <a:cxn ang="0">
                    <a:pos x="0" y="601"/>
                  </a:cxn>
                  <a:cxn ang="0">
                    <a:pos x="0" y="192"/>
                  </a:cxn>
                  <a:cxn ang="0">
                    <a:pos x="52" y="164"/>
                  </a:cxn>
                  <a:cxn ang="0">
                    <a:pos x="100" y="137"/>
                  </a:cxn>
                  <a:cxn ang="0">
                    <a:pos x="121" y="123"/>
                  </a:cxn>
                  <a:cxn ang="0">
                    <a:pos x="140" y="111"/>
                  </a:cxn>
                  <a:cxn ang="0">
                    <a:pos x="158" y="98"/>
                  </a:cxn>
                  <a:cxn ang="0">
                    <a:pos x="173" y="85"/>
                  </a:cxn>
                  <a:cxn ang="0">
                    <a:pos x="186" y="73"/>
                  </a:cxn>
                  <a:cxn ang="0">
                    <a:pos x="198" y="61"/>
                  </a:cxn>
                  <a:cxn ang="0">
                    <a:pos x="206" y="50"/>
                  </a:cxn>
                  <a:cxn ang="0">
                    <a:pos x="211" y="38"/>
                  </a:cxn>
                  <a:cxn ang="0">
                    <a:pos x="213" y="33"/>
                  </a:cxn>
                  <a:cxn ang="0">
                    <a:pos x="213" y="28"/>
                  </a:cxn>
                  <a:cxn ang="0">
                    <a:pos x="214" y="23"/>
                  </a:cxn>
                  <a:cxn ang="0">
                    <a:pos x="213" y="18"/>
                  </a:cxn>
                  <a:cxn ang="0">
                    <a:pos x="212" y="14"/>
                  </a:cxn>
                  <a:cxn ang="0">
                    <a:pos x="209" y="9"/>
                  </a:cxn>
                  <a:cxn ang="0">
                    <a:pos x="206" y="4"/>
                  </a:cxn>
                  <a:cxn ang="0">
                    <a:pos x="201" y="0"/>
                  </a:cxn>
                  <a:cxn ang="0">
                    <a:pos x="201" y="412"/>
                  </a:cxn>
                </a:cxnLst>
                <a:rect l="0" t="0" r="r" b="b"/>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7" name="Freeform 53"/>
              <p:cNvSpPr>
                <a:spLocks/>
              </p:cNvSpPr>
              <p:nvPr/>
            </p:nvSpPr>
            <p:spPr bwMode="auto">
              <a:xfrm>
                <a:off x="3132" y="2038"/>
                <a:ext cx="44" cy="119"/>
              </a:xfrm>
              <a:custGeom>
                <a:avLst/>
                <a:gdLst/>
                <a:ahLst/>
                <a:cxnLst>
                  <a:cxn ang="0">
                    <a:pos x="220" y="0"/>
                  </a:cxn>
                  <a:cxn ang="0">
                    <a:pos x="0" y="187"/>
                  </a:cxn>
                  <a:cxn ang="0">
                    <a:pos x="0" y="596"/>
                  </a:cxn>
                  <a:cxn ang="0">
                    <a:pos x="220" y="409"/>
                  </a:cxn>
                  <a:cxn ang="0">
                    <a:pos x="220" y="0"/>
                  </a:cxn>
                </a:cxnLst>
                <a:rect l="0" t="0" r="r" b="b"/>
                <a:pathLst>
                  <a:path w="220" h="596">
                    <a:moveTo>
                      <a:pt x="220" y="0"/>
                    </a:moveTo>
                    <a:lnTo>
                      <a:pt x="0" y="187"/>
                    </a:lnTo>
                    <a:lnTo>
                      <a:pt x="0" y="596"/>
                    </a:lnTo>
                    <a:lnTo>
                      <a:pt x="220" y="409"/>
                    </a:lnTo>
                    <a:lnTo>
                      <a:pt x="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8" name="Freeform 54"/>
              <p:cNvSpPr>
                <a:spLocks/>
              </p:cNvSpPr>
              <p:nvPr/>
            </p:nvSpPr>
            <p:spPr bwMode="auto">
              <a:xfrm>
                <a:off x="3458" y="2054"/>
                <a:ext cx="64" cy="110"/>
              </a:xfrm>
              <a:custGeom>
                <a:avLst/>
                <a:gdLst/>
                <a:ahLst/>
                <a:cxnLst>
                  <a:cxn ang="0">
                    <a:pos x="309" y="410"/>
                  </a:cxn>
                  <a:cxn ang="0">
                    <a:pos x="284" y="412"/>
                  </a:cxn>
                  <a:cxn ang="0">
                    <a:pos x="261" y="416"/>
                  </a:cxn>
                  <a:cxn ang="0">
                    <a:pos x="238" y="421"/>
                  </a:cxn>
                  <a:cxn ang="0">
                    <a:pos x="216" y="428"/>
                  </a:cxn>
                  <a:cxn ang="0">
                    <a:pos x="194" y="435"/>
                  </a:cxn>
                  <a:cxn ang="0">
                    <a:pos x="173" y="444"/>
                  </a:cxn>
                  <a:cxn ang="0">
                    <a:pos x="153" y="453"/>
                  </a:cxn>
                  <a:cxn ang="0">
                    <a:pos x="133" y="463"/>
                  </a:cxn>
                  <a:cxn ang="0">
                    <a:pos x="113" y="473"/>
                  </a:cxn>
                  <a:cxn ang="0">
                    <a:pos x="95" y="485"/>
                  </a:cxn>
                  <a:cxn ang="0">
                    <a:pos x="77" y="495"/>
                  </a:cxn>
                  <a:cxn ang="0">
                    <a:pos x="61" y="507"/>
                  </a:cxn>
                  <a:cxn ang="0">
                    <a:pos x="29" y="529"/>
                  </a:cxn>
                  <a:cxn ang="0">
                    <a:pos x="0" y="550"/>
                  </a:cxn>
                  <a:cxn ang="0">
                    <a:pos x="0" y="141"/>
                  </a:cxn>
                  <a:cxn ang="0">
                    <a:pos x="29" y="120"/>
                  </a:cxn>
                  <a:cxn ang="0">
                    <a:pos x="61" y="98"/>
                  </a:cxn>
                  <a:cxn ang="0">
                    <a:pos x="77" y="86"/>
                  </a:cxn>
                  <a:cxn ang="0">
                    <a:pos x="95" y="75"/>
                  </a:cxn>
                  <a:cxn ang="0">
                    <a:pos x="113" y="64"/>
                  </a:cxn>
                  <a:cxn ang="0">
                    <a:pos x="133" y="54"/>
                  </a:cxn>
                  <a:cxn ang="0">
                    <a:pos x="153" y="44"/>
                  </a:cxn>
                  <a:cxn ang="0">
                    <a:pos x="173" y="35"/>
                  </a:cxn>
                  <a:cxn ang="0">
                    <a:pos x="194" y="26"/>
                  </a:cxn>
                  <a:cxn ang="0">
                    <a:pos x="216" y="19"/>
                  </a:cxn>
                  <a:cxn ang="0">
                    <a:pos x="238" y="12"/>
                  </a:cxn>
                  <a:cxn ang="0">
                    <a:pos x="261" y="7"/>
                  </a:cxn>
                  <a:cxn ang="0">
                    <a:pos x="284" y="4"/>
                  </a:cxn>
                  <a:cxn ang="0">
                    <a:pos x="309" y="0"/>
                  </a:cxn>
                  <a:cxn ang="0">
                    <a:pos x="309" y="410"/>
                  </a:cxn>
                </a:cxnLst>
                <a:rect l="0" t="0" r="r" b="b"/>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39" name="Freeform 55"/>
              <p:cNvSpPr>
                <a:spLocks/>
              </p:cNvSpPr>
              <p:nvPr/>
            </p:nvSpPr>
            <p:spPr bwMode="auto">
              <a:xfrm>
                <a:off x="3584" y="2051"/>
                <a:ext cx="30" cy="106"/>
              </a:xfrm>
              <a:custGeom>
                <a:avLst/>
                <a:gdLst/>
                <a:ahLst/>
                <a:cxnLst>
                  <a:cxn ang="0">
                    <a:pos x="149" y="409"/>
                  </a:cxn>
                  <a:cxn ang="0">
                    <a:pos x="149" y="415"/>
                  </a:cxn>
                  <a:cxn ang="0">
                    <a:pos x="147" y="422"/>
                  </a:cxn>
                  <a:cxn ang="0">
                    <a:pos x="145" y="428"/>
                  </a:cxn>
                  <a:cxn ang="0">
                    <a:pos x="141" y="435"/>
                  </a:cxn>
                  <a:cxn ang="0">
                    <a:pos x="137" y="440"/>
                  </a:cxn>
                  <a:cxn ang="0">
                    <a:pos x="131" y="447"/>
                  </a:cxn>
                  <a:cxn ang="0">
                    <a:pos x="124" y="456"/>
                  </a:cxn>
                  <a:cxn ang="0">
                    <a:pos x="116" y="463"/>
                  </a:cxn>
                  <a:cxn ang="0">
                    <a:pos x="96" y="478"/>
                  </a:cxn>
                  <a:cxn ang="0">
                    <a:pos x="69" y="495"/>
                  </a:cxn>
                  <a:cxn ang="0">
                    <a:pos x="37" y="513"/>
                  </a:cxn>
                  <a:cxn ang="0">
                    <a:pos x="0" y="533"/>
                  </a:cxn>
                  <a:cxn ang="0">
                    <a:pos x="0" y="124"/>
                  </a:cxn>
                  <a:cxn ang="0">
                    <a:pos x="37" y="104"/>
                  </a:cxn>
                  <a:cxn ang="0">
                    <a:pos x="69" y="86"/>
                  </a:cxn>
                  <a:cxn ang="0">
                    <a:pos x="96" y="69"/>
                  </a:cxn>
                  <a:cxn ang="0">
                    <a:pos x="116" y="54"/>
                  </a:cxn>
                  <a:cxn ang="0">
                    <a:pos x="124" y="46"/>
                  </a:cxn>
                  <a:cxn ang="0">
                    <a:pos x="131" y="39"/>
                  </a:cxn>
                  <a:cxn ang="0">
                    <a:pos x="137" y="32"/>
                  </a:cxn>
                  <a:cxn ang="0">
                    <a:pos x="141" y="26"/>
                  </a:cxn>
                  <a:cxn ang="0">
                    <a:pos x="145" y="19"/>
                  </a:cxn>
                  <a:cxn ang="0">
                    <a:pos x="147" y="13"/>
                  </a:cxn>
                  <a:cxn ang="0">
                    <a:pos x="149" y="6"/>
                  </a:cxn>
                  <a:cxn ang="0">
                    <a:pos x="149" y="0"/>
                  </a:cxn>
                  <a:cxn ang="0">
                    <a:pos x="149" y="409"/>
                  </a:cxn>
                </a:cxnLst>
                <a:rect l="0" t="0" r="r" b="b"/>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0" name="Freeform 56"/>
              <p:cNvSpPr>
                <a:spLocks/>
              </p:cNvSpPr>
              <p:nvPr/>
            </p:nvSpPr>
            <p:spPr bwMode="auto">
              <a:xfrm>
                <a:off x="4065" y="1946"/>
                <a:ext cx="38" cy="112"/>
              </a:xfrm>
              <a:custGeom>
                <a:avLst/>
                <a:gdLst/>
                <a:ahLst/>
                <a:cxnLst>
                  <a:cxn ang="0">
                    <a:pos x="187" y="561"/>
                  </a:cxn>
                  <a:cxn ang="0">
                    <a:pos x="187" y="153"/>
                  </a:cxn>
                  <a:cxn ang="0">
                    <a:pos x="0" y="0"/>
                  </a:cxn>
                  <a:cxn ang="0">
                    <a:pos x="0" y="408"/>
                  </a:cxn>
                  <a:cxn ang="0">
                    <a:pos x="187" y="561"/>
                  </a:cxn>
                </a:cxnLst>
                <a:rect l="0" t="0" r="r" b="b"/>
                <a:pathLst>
                  <a:path w="187" h="561">
                    <a:moveTo>
                      <a:pt x="187" y="561"/>
                    </a:moveTo>
                    <a:lnTo>
                      <a:pt x="187" y="153"/>
                    </a:lnTo>
                    <a:lnTo>
                      <a:pt x="0" y="0"/>
                    </a:lnTo>
                    <a:lnTo>
                      <a:pt x="0" y="408"/>
                    </a:lnTo>
                    <a:lnTo>
                      <a:pt x="187" y="5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1" name="Freeform 57"/>
              <p:cNvSpPr>
                <a:spLocks/>
              </p:cNvSpPr>
              <p:nvPr/>
            </p:nvSpPr>
            <p:spPr bwMode="auto">
              <a:xfrm>
                <a:off x="4224" y="2106"/>
                <a:ext cx="155" cy="213"/>
              </a:xfrm>
              <a:custGeom>
                <a:avLst/>
                <a:gdLst/>
                <a:ahLst/>
                <a:cxnLst>
                  <a:cxn ang="0">
                    <a:pos x="777" y="1061"/>
                  </a:cxn>
                  <a:cxn ang="0">
                    <a:pos x="739" y="1046"/>
                  </a:cxn>
                  <a:cxn ang="0">
                    <a:pos x="704" y="1034"/>
                  </a:cxn>
                  <a:cxn ang="0">
                    <a:pos x="670" y="1022"/>
                  </a:cxn>
                  <a:cxn ang="0">
                    <a:pos x="639" y="1012"/>
                  </a:cxn>
                  <a:cxn ang="0">
                    <a:pos x="611" y="1004"/>
                  </a:cxn>
                  <a:cxn ang="0">
                    <a:pos x="584" y="997"/>
                  </a:cxn>
                  <a:cxn ang="0">
                    <a:pos x="559" y="991"/>
                  </a:cxn>
                  <a:cxn ang="0">
                    <a:pos x="538" y="986"/>
                  </a:cxn>
                  <a:cxn ang="0">
                    <a:pos x="529" y="984"/>
                  </a:cxn>
                  <a:cxn ang="0">
                    <a:pos x="519" y="980"/>
                  </a:cxn>
                  <a:cxn ang="0">
                    <a:pos x="508" y="976"/>
                  </a:cxn>
                  <a:cxn ang="0">
                    <a:pos x="496" y="969"/>
                  </a:cxn>
                  <a:cxn ang="0">
                    <a:pos x="484" y="962"/>
                  </a:cxn>
                  <a:cxn ang="0">
                    <a:pos x="471" y="952"/>
                  </a:cxn>
                  <a:cxn ang="0">
                    <a:pos x="457" y="943"/>
                  </a:cxn>
                  <a:cxn ang="0">
                    <a:pos x="443" y="931"/>
                  </a:cxn>
                  <a:cxn ang="0">
                    <a:pos x="412" y="906"/>
                  </a:cxn>
                  <a:cxn ang="0">
                    <a:pos x="380" y="876"/>
                  </a:cxn>
                  <a:cxn ang="0">
                    <a:pos x="346" y="843"/>
                  </a:cxn>
                  <a:cxn ang="0">
                    <a:pos x="310" y="805"/>
                  </a:cxn>
                  <a:cxn ang="0">
                    <a:pos x="273" y="765"/>
                  </a:cxn>
                  <a:cxn ang="0">
                    <a:pos x="235" y="722"/>
                  </a:cxn>
                  <a:cxn ang="0">
                    <a:pos x="196" y="677"/>
                  </a:cxn>
                  <a:cxn ang="0">
                    <a:pos x="156" y="629"/>
                  </a:cxn>
                  <a:cxn ang="0">
                    <a:pos x="117" y="580"/>
                  </a:cxn>
                  <a:cxn ang="0">
                    <a:pos x="77" y="528"/>
                  </a:cxn>
                  <a:cxn ang="0">
                    <a:pos x="38" y="477"/>
                  </a:cxn>
                  <a:cxn ang="0">
                    <a:pos x="0" y="424"/>
                  </a:cxn>
                  <a:cxn ang="0">
                    <a:pos x="0" y="0"/>
                  </a:cxn>
                  <a:cxn ang="0">
                    <a:pos x="38" y="53"/>
                  </a:cxn>
                  <a:cxn ang="0">
                    <a:pos x="77" y="104"/>
                  </a:cxn>
                  <a:cxn ang="0">
                    <a:pos x="117" y="155"/>
                  </a:cxn>
                  <a:cxn ang="0">
                    <a:pos x="156" y="204"/>
                  </a:cxn>
                  <a:cxn ang="0">
                    <a:pos x="196" y="251"/>
                  </a:cxn>
                  <a:cxn ang="0">
                    <a:pos x="235" y="297"/>
                  </a:cxn>
                  <a:cxn ang="0">
                    <a:pos x="273" y="339"/>
                  </a:cxn>
                  <a:cxn ang="0">
                    <a:pos x="310" y="380"/>
                  </a:cxn>
                  <a:cxn ang="0">
                    <a:pos x="346" y="417"/>
                  </a:cxn>
                  <a:cxn ang="0">
                    <a:pos x="380" y="451"/>
                  </a:cxn>
                  <a:cxn ang="0">
                    <a:pos x="412" y="480"/>
                  </a:cxn>
                  <a:cxn ang="0">
                    <a:pos x="443" y="506"/>
                  </a:cxn>
                  <a:cxn ang="0">
                    <a:pos x="457" y="518"/>
                  </a:cxn>
                  <a:cxn ang="0">
                    <a:pos x="471" y="528"/>
                  </a:cxn>
                  <a:cxn ang="0">
                    <a:pos x="484" y="536"/>
                  </a:cxn>
                  <a:cxn ang="0">
                    <a:pos x="496" y="545"/>
                  </a:cxn>
                  <a:cxn ang="0">
                    <a:pos x="508" y="552"/>
                  </a:cxn>
                  <a:cxn ang="0">
                    <a:pos x="519" y="556"/>
                  </a:cxn>
                  <a:cxn ang="0">
                    <a:pos x="529" y="560"/>
                  </a:cxn>
                  <a:cxn ang="0">
                    <a:pos x="538" y="562"/>
                  </a:cxn>
                  <a:cxn ang="0">
                    <a:pos x="559" y="567"/>
                  </a:cxn>
                  <a:cxn ang="0">
                    <a:pos x="584" y="572"/>
                  </a:cxn>
                  <a:cxn ang="0">
                    <a:pos x="611" y="579"/>
                  </a:cxn>
                  <a:cxn ang="0">
                    <a:pos x="639" y="587"/>
                  </a:cxn>
                  <a:cxn ang="0">
                    <a:pos x="670" y="596"/>
                  </a:cxn>
                  <a:cxn ang="0">
                    <a:pos x="704" y="608"/>
                  </a:cxn>
                  <a:cxn ang="0">
                    <a:pos x="739" y="621"/>
                  </a:cxn>
                  <a:cxn ang="0">
                    <a:pos x="777" y="635"/>
                  </a:cxn>
                  <a:cxn ang="0">
                    <a:pos x="777" y="1061"/>
                  </a:cxn>
                </a:cxnLst>
                <a:rect l="0" t="0" r="r" b="b"/>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2" name="Freeform 58"/>
              <p:cNvSpPr>
                <a:spLocks/>
              </p:cNvSpPr>
              <p:nvPr/>
            </p:nvSpPr>
            <p:spPr bwMode="auto">
              <a:xfrm>
                <a:off x="4488" y="2289"/>
                <a:ext cx="83" cy="145"/>
              </a:xfrm>
              <a:custGeom>
                <a:avLst/>
                <a:gdLst/>
                <a:ahLst/>
                <a:cxnLst>
                  <a:cxn ang="0">
                    <a:pos x="423" y="299"/>
                  </a:cxn>
                  <a:cxn ang="0">
                    <a:pos x="370" y="257"/>
                  </a:cxn>
                  <a:cxn ang="0">
                    <a:pos x="316" y="217"/>
                  </a:cxn>
                  <a:cxn ang="0">
                    <a:pos x="264" y="177"/>
                  </a:cxn>
                  <a:cxn ang="0">
                    <a:pos x="210" y="138"/>
                  </a:cxn>
                  <a:cxn ang="0">
                    <a:pos x="157" y="102"/>
                  </a:cxn>
                  <a:cxn ang="0">
                    <a:pos x="104" y="67"/>
                  </a:cxn>
                  <a:cxn ang="0">
                    <a:pos x="51" y="33"/>
                  </a:cxn>
                  <a:cxn ang="0">
                    <a:pos x="0" y="0"/>
                  </a:cxn>
                  <a:cxn ang="0">
                    <a:pos x="0" y="426"/>
                  </a:cxn>
                  <a:cxn ang="0">
                    <a:pos x="51" y="458"/>
                  </a:cxn>
                  <a:cxn ang="0">
                    <a:pos x="104" y="492"/>
                  </a:cxn>
                  <a:cxn ang="0">
                    <a:pos x="157" y="527"/>
                  </a:cxn>
                  <a:cxn ang="0">
                    <a:pos x="210" y="563"/>
                  </a:cxn>
                  <a:cxn ang="0">
                    <a:pos x="264" y="602"/>
                  </a:cxn>
                  <a:cxn ang="0">
                    <a:pos x="316" y="642"/>
                  </a:cxn>
                  <a:cxn ang="0">
                    <a:pos x="370" y="683"/>
                  </a:cxn>
                  <a:cxn ang="0">
                    <a:pos x="423" y="726"/>
                  </a:cxn>
                  <a:cxn ang="0">
                    <a:pos x="423" y="299"/>
                  </a:cxn>
                </a:cxnLst>
                <a:rect l="0" t="0" r="r" b="b"/>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3" name="Freeform 59"/>
              <p:cNvSpPr>
                <a:spLocks/>
              </p:cNvSpPr>
              <p:nvPr/>
            </p:nvSpPr>
            <p:spPr bwMode="auto">
              <a:xfrm>
                <a:off x="4122" y="1680"/>
                <a:ext cx="24" cy="169"/>
              </a:xfrm>
              <a:custGeom>
                <a:avLst/>
                <a:gdLst/>
                <a:ahLst/>
                <a:cxnLst>
                  <a:cxn ang="0">
                    <a:pos x="119" y="0"/>
                  </a:cxn>
                  <a:cxn ang="0">
                    <a:pos x="101" y="13"/>
                  </a:cxn>
                  <a:cxn ang="0">
                    <a:pos x="85" y="25"/>
                  </a:cxn>
                  <a:cxn ang="0">
                    <a:pos x="71" y="38"/>
                  </a:cxn>
                  <a:cxn ang="0">
                    <a:pos x="58" y="50"/>
                  </a:cxn>
                  <a:cxn ang="0">
                    <a:pos x="48" y="62"/>
                  </a:cxn>
                  <a:cxn ang="0">
                    <a:pos x="37" y="74"/>
                  </a:cxn>
                  <a:cxn ang="0">
                    <a:pos x="29" y="85"/>
                  </a:cxn>
                  <a:cxn ang="0">
                    <a:pos x="22" y="97"/>
                  </a:cxn>
                  <a:cxn ang="0">
                    <a:pos x="16" y="109"/>
                  </a:cxn>
                  <a:cxn ang="0">
                    <a:pos x="10" y="120"/>
                  </a:cxn>
                  <a:cxn ang="0">
                    <a:pos x="7" y="131"/>
                  </a:cxn>
                  <a:cxn ang="0">
                    <a:pos x="4" y="143"/>
                  </a:cxn>
                  <a:cxn ang="0">
                    <a:pos x="2" y="153"/>
                  </a:cxn>
                  <a:cxn ang="0">
                    <a:pos x="1" y="162"/>
                  </a:cxn>
                  <a:cxn ang="0">
                    <a:pos x="0" y="173"/>
                  </a:cxn>
                  <a:cxn ang="0">
                    <a:pos x="1" y="182"/>
                  </a:cxn>
                  <a:cxn ang="0">
                    <a:pos x="1" y="196"/>
                  </a:cxn>
                  <a:cxn ang="0">
                    <a:pos x="3" y="210"/>
                  </a:cxn>
                  <a:cxn ang="0">
                    <a:pos x="7" y="222"/>
                  </a:cxn>
                  <a:cxn ang="0">
                    <a:pos x="9" y="234"/>
                  </a:cxn>
                  <a:cxn ang="0">
                    <a:pos x="17" y="254"/>
                  </a:cxn>
                  <a:cxn ang="0">
                    <a:pos x="27" y="278"/>
                  </a:cxn>
                  <a:cxn ang="0">
                    <a:pos x="37" y="305"/>
                  </a:cxn>
                  <a:cxn ang="0">
                    <a:pos x="48" y="333"/>
                  </a:cxn>
                  <a:cxn ang="0">
                    <a:pos x="57" y="361"/>
                  </a:cxn>
                  <a:cxn ang="0">
                    <a:pos x="65" y="388"/>
                  </a:cxn>
                  <a:cxn ang="0">
                    <a:pos x="69" y="401"/>
                  </a:cxn>
                  <a:cxn ang="0">
                    <a:pos x="71" y="412"/>
                  </a:cxn>
                  <a:cxn ang="0">
                    <a:pos x="72" y="423"/>
                  </a:cxn>
                  <a:cxn ang="0">
                    <a:pos x="72" y="432"/>
                  </a:cxn>
                  <a:cxn ang="0">
                    <a:pos x="72" y="845"/>
                  </a:cxn>
                  <a:cxn ang="0">
                    <a:pos x="72" y="834"/>
                  </a:cxn>
                  <a:cxn ang="0">
                    <a:pos x="71" y="824"/>
                  </a:cxn>
                  <a:cxn ang="0">
                    <a:pos x="69" y="812"/>
                  </a:cxn>
                  <a:cxn ang="0">
                    <a:pos x="65" y="799"/>
                  </a:cxn>
                  <a:cxn ang="0">
                    <a:pos x="57" y="771"/>
                  </a:cxn>
                  <a:cxn ang="0">
                    <a:pos x="48" y="742"/>
                  </a:cxn>
                  <a:cxn ang="0">
                    <a:pos x="37" y="714"/>
                  </a:cxn>
                  <a:cxn ang="0">
                    <a:pos x="27" y="687"/>
                  </a:cxn>
                  <a:cxn ang="0">
                    <a:pos x="17" y="662"/>
                  </a:cxn>
                  <a:cxn ang="0">
                    <a:pos x="9" y="643"/>
                  </a:cxn>
                  <a:cxn ang="0">
                    <a:pos x="7" y="631"/>
                  </a:cxn>
                  <a:cxn ang="0">
                    <a:pos x="3" y="619"/>
                  </a:cxn>
                  <a:cxn ang="0">
                    <a:pos x="1" y="605"/>
                  </a:cxn>
                  <a:cxn ang="0">
                    <a:pos x="1" y="591"/>
                  </a:cxn>
                  <a:cxn ang="0">
                    <a:pos x="0" y="582"/>
                  </a:cxn>
                  <a:cxn ang="0">
                    <a:pos x="1" y="571"/>
                  </a:cxn>
                  <a:cxn ang="0">
                    <a:pos x="2" y="562"/>
                  </a:cxn>
                  <a:cxn ang="0">
                    <a:pos x="4" y="551"/>
                  </a:cxn>
                  <a:cxn ang="0">
                    <a:pos x="7" y="541"/>
                  </a:cxn>
                  <a:cxn ang="0">
                    <a:pos x="10" y="529"/>
                  </a:cxn>
                  <a:cxn ang="0">
                    <a:pos x="16" y="518"/>
                  </a:cxn>
                  <a:cxn ang="0">
                    <a:pos x="22" y="507"/>
                  </a:cxn>
                  <a:cxn ang="0">
                    <a:pos x="29" y="495"/>
                  </a:cxn>
                  <a:cxn ang="0">
                    <a:pos x="37" y="483"/>
                  </a:cxn>
                  <a:cxn ang="0">
                    <a:pos x="48" y="471"/>
                  </a:cxn>
                  <a:cxn ang="0">
                    <a:pos x="58" y="459"/>
                  </a:cxn>
                  <a:cxn ang="0">
                    <a:pos x="71" y="446"/>
                  </a:cxn>
                  <a:cxn ang="0">
                    <a:pos x="85" y="435"/>
                  </a:cxn>
                  <a:cxn ang="0">
                    <a:pos x="101" y="422"/>
                  </a:cxn>
                  <a:cxn ang="0">
                    <a:pos x="119" y="409"/>
                  </a:cxn>
                  <a:cxn ang="0">
                    <a:pos x="119" y="0"/>
                  </a:cxn>
                </a:cxnLst>
                <a:rect l="0" t="0" r="r" b="b"/>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4" name="Freeform 60"/>
              <p:cNvSpPr>
                <a:spLocks/>
              </p:cNvSpPr>
              <p:nvPr/>
            </p:nvSpPr>
            <p:spPr bwMode="auto">
              <a:xfrm>
                <a:off x="4208" y="1081"/>
                <a:ext cx="48" cy="95"/>
              </a:xfrm>
              <a:custGeom>
                <a:avLst/>
                <a:gdLst/>
                <a:ahLst/>
                <a:cxnLst>
                  <a:cxn ang="0">
                    <a:pos x="0" y="481"/>
                  </a:cxn>
                  <a:cxn ang="0">
                    <a:pos x="22" y="477"/>
                  </a:cxn>
                  <a:cxn ang="0">
                    <a:pos x="45" y="474"/>
                  </a:cxn>
                  <a:cxn ang="0">
                    <a:pos x="70" y="472"/>
                  </a:cxn>
                  <a:cxn ang="0">
                    <a:pos x="94" y="470"/>
                  </a:cxn>
                  <a:cxn ang="0">
                    <a:pos x="134" y="458"/>
                  </a:cxn>
                  <a:cxn ang="0">
                    <a:pos x="181" y="445"/>
                  </a:cxn>
                  <a:cxn ang="0">
                    <a:pos x="203" y="438"/>
                  </a:cxn>
                  <a:cxn ang="0">
                    <a:pos x="222" y="430"/>
                  </a:cxn>
                  <a:cxn ang="0">
                    <a:pos x="230" y="425"/>
                  </a:cxn>
                  <a:cxn ang="0">
                    <a:pos x="236" y="421"/>
                  </a:cxn>
                  <a:cxn ang="0">
                    <a:pos x="239" y="415"/>
                  </a:cxn>
                  <a:cxn ang="0">
                    <a:pos x="242" y="409"/>
                  </a:cxn>
                  <a:cxn ang="0">
                    <a:pos x="242" y="0"/>
                  </a:cxn>
                  <a:cxn ang="0">
                    <a:pos x="239" y="6"/>
                  </a:cxn>
                  <a:cxn ang="0">
                    <a:pos x="236" y="11"/>
                  </a:cxn>
                  <a:cxn ang="0">
                    <a:pos x="230" y="17"/>
                  </a:cxn>
                  <a:cxn ang="0">
                    <a:pos x="222" y="21"/>
                  </a:cxn>
                  <a:cxn ang="0">
                    <a:pos x="203" y="29"/>
                  </a:cxn>
                  <a:cxn ang="0">
                    <a:pos x="181" y="36"/>
                  </a:cxn>
                  <a:cxn ang="0">
                    <a:pos x="134" y="49"/>
                  </a:cxn>
                  <a:cxn ang="0">
                    <a:pos x="94" y="61"/>
                  </a:cxn>
                  <a:cxn ang="0">
                    <a:pos x="70" y="63"/>
                  </a:cxn>
                  <a:cxn ang="0">
                    <a:pos x="45" y="66"/>
                  </a:cxn>
                  <a:cxn ang="0">
                    <a:pos x="22" y="68"/>
                  </a:cxn>
                  <a:cxn ang="0">
                    <a:pos x="0" y="73"/>
                  </a:cxn>
                  <a:cxn ang="0">
                    <a:pos x="0" y="481"/>
                  </a:cxn>
                </a:cxnLst>
                <a:rect l="0" t="0" r="r" b="b"/>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5" name="Freeform 61"/>
              <p:cNvSpPr>
                <a:spLocks/>
              </p:cNvSpPr>
              <p:nvPr/>
            </p:nvSpPr>
            <p:spPr bwMode="auto">
              <a:xfrm>
                <a:off x="4059" y="1239"/>
                <a:ext cx="133" cy="174"/>
              </a:xfrm>
              <a:custGeom>
                <a:avLst/>
                <a:gdLst/>
                <a:ahLst/>
                <a:cxnLst>
                  <a:cxn ang="0">
                    <a:pos x="283" y="697"/>
                  </a:cxn>
                  <a:cxn ang="0">
                    <a:pos x="207" y="648"/>
                  </a:cxn>
                  <a:cxn ang="0">
                    <a:pos x="124" y="591"/>
                  </a:cxn>
                  <a:cxn ang="0">
                    <a:pos x="42" y="530"/>
                  </a:cxn>
                  <a:cxn ang="0">
                    <a:pos x="2" y="498"/>
                  </a:cxn>
                  <a:cxn ang="0">
                    <a:pos x="0" y="488"/>
                  </a:cxn>
                  <a:cxn ang="0">
                    <a:pos x="5" y="478"/>
                  </a:cxn>
                  <a:cxn ang="0">
                    <a:pos x="15" y="465"/>
                  </a:cxn>
                  <a:cxn ang="0">
                    <a:pos x="31" y="452"/>
                  </a:cxn>
                  <a:cxn ang="0">
                    <a:pos x="54" y="438"/>
                  </a:cxn>
                  <a:cxn ang="0">
                    <a:pos x="95" y="418"/>
                  </a:cxn>
                  <a:cxn ang="0">
                    <a:pos x="328" y="578"/>
                  </a:cxn>
                  <a:cxn ang="0">
                    <a:pos x="390" y="563"/>
                  </a:cxn>
                  <a:cxn ang="0">
                    <a:pos x="405" y="571"/>
                  </a:cxn>
                  <a:cxn ang="0">
                    <a:pos x="427" y="592"/>
                  </a:cxn>
                  <a:cxn ang="0">
                    <a:pos x="475" y="655"/>
                  </a:cxn>
                  <a:cxn ang="0">
                    <a:pos x="527" y="732"/>
                  </a:cxn>
                  <a:cxn ang="0">
                    <a:pos x="564" y="783"/>
                  </a:cxn>
                  <a:cxn ang="0">
                    <a:pos x="593" y="818"/>
                  </a:cxn>
                  <a:cxn ang="0">
                    <a:pos x="614" y="837"/>
                  </a:cxn>
                  <a:cxn ang="0">
                    <a:pos x="635" y="854"/>
                  </a:cxn>
                  <a:cxn ang="0">
                    <a:pos x="656" y="867"/>
                  </a:cxn>
                  <a:cxn ang="0">
                    <a:pos x="668" y="466"/>
                  </a:cxn>
                  <a:cxn ang="0">
                    <a:pos x="646" y="456"/>
                  </a:cxn>
                  <a:cxn ang="0">
                    <a:pos x="625" y="440"/>
                  </a:cxn>
                  <a:cxn ang="0">
                    <a:pos x="604" y="422"/>
                  </a:cxn>
                  <a:cxn ang="0">
                    <a:pos x="584" y="401"/>
                  </a:cxn>
                  <a:cxn ang="0">
                    <a:pos x="545" y="352"/>
                  </a:cxn>
                  <a:cxn ang="0">
                    <a:pos x="509" y="300"/>
                  </a:cxn>
                  <a:cxn ang="0">
                    <a:pos x="444" y="204"/>
                  </a:cxn>
                  <a:cxn ang="0">
                    <a:pos x="412" y="172"/>
                  </a:cxn>
                  <a:cxn ang="0">
                    <a:pos x="397" y="161"/>
                  </a:cxn>
                  <a:cxn ang="0">
                    <a:pos x="383" y="155"/>
                  </a:cxn>
                  <a:cxn ang="0">
                    <a:pos x="126" y="0"/>
                  </a:cxn>
                  <a:cxn ang="0">
                    <a:pos x="67" y="26"/>
                  </a:cxn>
                  <a:cxn ang="0">
                    <a:pos x="42" y="39"/>
                  </a:cxn>
                  <a:cxn ang="0">
                    <a:pos x="23" y="53"/>
                  </a:cxn>
                  <a:cxn ang="0">
                    <a:pos x="9" y="65"/>
                  </a:cxn>
                  <a:cxn ang="0">
                    <a:pos x="1" y="77"/>
                  </a:cxn>
                  <a:cxn ang="0">
                    <a:pos x="0" y="86"/>
                  </a:cxn>
                  <a:cxn ang="0">
                    <a:pos x="6" y="95"/>
                  </a:cxn>
                  <a:cxn ang="0">
                    <a:pos x="82" y="154"/>
                  </a:cxn>
                  <a:cxn ang="0">
                    <a:pos x="165" y="215"/>
                  </a:cxn>
                  <a:cxn ang="0">
                    <a:pos x="246" y="269"/>
                  </a:cxn>
                  <a:cxn ang="0">
                    <a:pos x="314" y="311"/>
                  </a:cxn>
                </a:cxnLst>
                <a:rect l="0" t="0" r="r" b="b"/>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6" name="Freeform 62"/>
              <p:cNvSpPr>
                <a:spLocks/>
              </p:cNvSpPr>
              <p:nvPr/>
            </p:nvSpPr>
            <p:spPr bwMode="auto">
              <a:xfrm>
                <a:off x="1409" y="1592"/>
                <a:ext cx="10" cy="158"/>
              </a:xfrm>
              <a:custGeom>
                <a:avLst/>
                <a:gdLst/>
                <a:ahLst/>
                <a:cxnLst>
                  <a:cxn ang="0">
                    <a:pos x="21" y="568"/>
                  </a:cxn>
                  <a:cxn ang="0">
                    <a:pos x="18" y="572"/>
                  </a:cxn>
                  <a:cxn ang="0">
                    <a:pos x="13" y="584"/>
                  </a:cxn>
                  <a:cxn ang="0">
                    <a:pos x="9" y="593"/>
                  </a:cxn>
                  <a:cxn ang="0">
                    <a:pos x="6" y="604"/>
                  </a:cxn>
                  <a:cxn ang="0">
                    <a:pos x="3" y="616"/>
                  </a:cxn>
                  <a:cxn ang="0">
                    <a:pos x="1" y="630"/>
                  </a:cxn>
                  <a:cxn ang="0">
                    <a:pos x="0" y="645"/>
                  </a:cxn>
                  <a:cxn ang="0">
                    <a:pos x="0" y="661"/>
                  </a:cxn>
                  <a:cxn ang="0">
                    <a:pos x="2" y="679"/>
                  </a:cxn>
                  <a:cxn ang="0">
                    <a:pos x="7" y="697"/>
                  </a:cxn>
                  <a:cxn ang="0">
                    <a:pos x="13" y="718"/>
                  </a:cxn>
                  <a:cxn ang="0">
                    <a:pos x="22" y="739"/>
                  </a:cxn>
                  <a:cxn ang="0">
                    <a:pos x="28" y="750"/>
                  </a:cxn>
                  <a:cxn ang="0">
                    <a:pos x="35" y="762"/>
                  </a:cxn>
                  <a:cxn ang="0">
                    <a:pos x="42" y="772"/>
                  </a:cxn>
                  <a:cxn ang="0">
                    <a:pos x="50" y="784"/>
                  </a:cxn>
                  <a:cxn ang="0">
                    <a:pos x="50" y="216"/>
                  </a:cxn>
                  <a:cxn ang="0">
                    <a:pos x="42" y="204"/>
                  </a:cxn>
                  <a:cxn ang="0">
                    <a:pos x="35" y="194"/>
                  </a:cxn>
                  <a:cxn ang="0">
                    <a:pos x="28" y="182"/>
                  </a:cxn>
                  <a:cxn ang="0">
                    <a:pos x="22" y="172"/>
                  </a:cxn>
                  <a:cxn ang="0">
                    <a:pos x="13" y="151"/>
                  </a:cxn>
                  <a:cxn ang="0">
                    <a:pos x="7" y="131"/>
                  </a:cxn>
                  <a:cxn ang="0">
                    <a:pos x="2" y="111"/>
                  </a:cxn>
                  <a:cxn ang="0">
                    <a:pos x="0" y="93"/>
                  </a:cxn>
                  <a:cxn ang="0">
                    <a:pos x="0" y="77"/>
                  </a:cxn>
                  <a:cxn ang="0">
                    <a:pos x="1" y="62"/>
                  </a:cxn>
                  <a:cxn ang="0">
                    <a:pos x="3" y="48"/>
                  </a:cxn>
                  <a:cxn ang="0">
                    <a:pos x="6" y="36"/>
                  </a:cxn>
                  <a:cxn ang="0">
                    <a:pos x="9" y="26"/>
                  </a:cxn>
                  <a:cxn ang="0">
                    <a:pos x="13" y="16"/>
                  </a:cxn>
                  <a:cxn ang="0">
                    <a:pos x="18" y="5"/>
                  </a:cxn>
                  <a:cxn ang="0">
                    <a:pos x="21" y="0"/>
                  </a:cxn>
                  <a:cxn ang="0">
                    <a:pos x="21" y="568"/>
                  </a:cxn>
                </a:cxnLst>
                <a:rect l="0" t="0" r="r" b="b"/>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7" name="Freeform 63"/>
              <p:cNvSpPr>
                <a:spLocks/>
              </p:cNvSpPr>
              <p:nvPr/>
            </p:nvSpPr>
            <p:spPr bwMode="auto">
              <a:xfrm>
                <a:off x="1356" y="2071"/>
                <a:ext cx="81"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8" name="Freeform 64"/>
              <p:cNvSpPr>
                <a:spLocks/>
              </p:cNvSpPr>
              <p:nvPr/>
            </p:nvSpPr>
            <p:spPr bwMode="auto">
              <a:xfrm>
                <a:off x="1298" y="1926"/>
                <a:ext cx="26" cy="103"/>
              </a:xfrm>
              <a:custGeom>
                <a:avLst/>
                <a:gdLst/>
                <a:ahLst/>
                <a:cxnLst>
                  <a:cxn ang="0">
                    <a:pos x="0" y="100"/>
                  </a:cxn>
                  <a:cxn ang="0">
                    <a:pos x="15" y="98"/>
                  </a:cxn>
                  <a:cxn ang="0">
                    <a:pos x="30" y="96"/>
                  </a:cxn>
                  <a:cxn ang="0">
                    <a:pos x="43" y="91"/>
                  </a:cxn>
                  <a:cxn ang="0">
                    <a:pos x="56" y="88"/>
                  </a:cxn>
                  <a:cxn ang="0">
                    <a:pos x="68" y="82"/>
                  </a:cxn>
                  <a:cxn ang="0">
                    <a:pos x="78" y="76"/>
                  </a:cxn>
                  <a:cxn ang="0">
                    <a:pos x="88" y="70"/>
                  </a:cxn>
                  <a:cxn ang="0">
                    <a:pos x="96" y="63"/>
                  </a:cxn>
                  <a:cxn ang="0">
                    <a:pos x="103" y="56"/>
                  </a:cxn>
                  <a:cxn ang="0">
                    <a:pos x="109" y="48"/>
                  </a:cxn>
                  <a:cxn ang="0">
                    <a:pos x="115" y="41"/>
                  </a:cxn>
                  <a:cxn ang="0">
                    <a:pos x="119" y="33"/>
                  </a:cxn>
                  <a:cxn ang="0">
                    <a:pos x="123" y="24"/>
                  </a:cxn>
                  <a:cxn ang="0">
                    <a:pos x="125" y="16"/>
                  </a:cxn>
                  <a:cxn ang="0">
                    <a:pos x="126" y="8"/>
                  </a:cxn>
                  <a:cxn ang="0">
                    <a:pos x="126" y="0"/>
                  </a:cxn>
                  <a:cxn ang="0">
                    <a:pos x="126" y="409"/>
                  </a:cxn>
                  <a:cxn ang="0">
                    <a:pos x="126" y="417"/>
                  </a:cxn>
                  <a:cxn ang="0">
                    <a:pos x="125" y="425"/>
                  </a:cxn>
                  <a:cxn ang="0">
                    <a:pos x="123" y="433"/>
                  </a:cxn>
                  <a:cxn ang="0">
                    <a:pos x="119" y="441"/>
                  </a:cxn>
                  <a:cxn ang="0">
                    <a:pos x="115" y="450"/>
                  </a:cxn>
                  <a:cxn ang="0">
                    <a:pos x="109" y="457"/>
                  </a:cxn>
                  <a:cxn ang="0">
                    <a:pos x="103" y="465"/>
                  </a:cxn>
                  <a:cxn ang="0">
                    <a:pos x="96" y="472"/>
                  </a:cxn>
                  <a:cxn ang="0">
                    <a:pos x="88" y="479"/>
                  </a:cxn>
                  <a:cxn ang="0">
                    <a:pos x="78" y="485"/>
                  </a:cxn>
                  <a:cxn ang="0">
                    <a:pos x="68" y="490"/>
                  </a:cxn>
                  <a:cxn ang="0">
                    <a:pos x="56" y="496"/>
                  </a:cxn>
                  <a:cxn ang="0">
                    <a:pos x="43" y="501"/>
                  </a:cxn>
                  <a:cxn ang="0">
                    <a:pos x="30" y="505"/>
                  </a:cxn>
                  <a:cxn ang="0">
                    <a:pos x="15" y="507"/>
                  </a:cxn>
                  <a:cxn ang="0">
                    <a:pos x="0" y="509"/>
                  </a:cxn>
                  <a:cxn ang="0">
                    <a:pos x="0" y="100"/>
                  </a:cxn>
                </a:cxnLst>
                <a:rect l="0" t="0" r="r" b="b"/>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49" name="Freeform 65"/>
              <p:cNvSpPr>
                <a:spLocks/>
              </p:cNvSpPr>
              <p:nvPr/>
            </p:nvSpPr>
            <p:spPr bwMode="auto">
              <a:xfrm>
                <a:off x="1189" y="1911"/>
                <a:ext cx="26" cy="82"/>
              </a:xfrm>
              <a:custGeom>
                <a:avLst/>
                <a:gdLst/>
                <a:ahLst/>
                <a:cxnLst>
                  <a:cxn ang="0">
                    <a:pos x="0" y="415"/>
                  </a:cxn>
                  <a:cxn ang="0">
                    <a:pos x="40" y="411"/>
                  </a:cxn>
                  <a:cxn ang="0">
                    <a:pos x="72" y="411"/>
                  </a:cxn>
                  <a:cxn ang="0">
                    <a:pos x="99" y="412"/>
                  </a:cxn>
                  <a:cxn ang="0">
                    <a:pos x="122" y="415"/>
                  </a:cxn>
                  <a:cxn ang="0">
                    <a:pos x="122" y="5"/>
                  </a:cxn>
                  <a:cxn ang="0">
                    <a:pos x="111" y="4"/>
                  </a:cxn>
                  <a:cxn ang="0">
                    <a:pos x="99" y="1"/>
                  </a:cxn>
                  <a:cxn ang="0">
                    <a:pos x="86" y="0"/>
                  </a:cxn>
                  <a:cxn ang="0">
                    <a:pos x="72" y="0"/>
                  </a:cxn>
                  <a:cxn ang="0">
                    <a:pos x="57" y="0"/>
                  </a:cxn>
                  <a:cxn ang="0">
                    <a:pos x="40" y="1"/>
                  </a:cxn>
                  <a:cxn ang="0">
                    <a:pos x="21" y="2"/>
                  </a:cxn>
                  <a:cxn ang="0">
                    <a:pos x="0" y="5"/>
                  </a:cxn>
                  <a:cxn ang="0">
                    <a:pos x="0" y="415"/>
                  </a:cxn>
                </a:cxnLst>
                <a:rect l="0" t="0" r="r" b="b"/>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0" name="Freeform 66"/>
              <p:cNvSpPr>
                <a:spLocks/>
              </p:cNvSpPr>
              <p:nvPr/>
            </p:nvSpPr>
            <p:spPr bwMode="auto">
              <a:xfrm>
                <a:off x="1141" y="1906"/>
                <a:ext cx="22" cy="114"/>
              </a:xfrm>
              <a:custGeom>
                <a:avLst/>
                <a:gdLst/>
                <a:ahLst/>
                <a:cxnLst>
                  <a:cxn ang="0">
                    <a:pos x="0" y="566"/>
                  </a:cxn>
                  <a:cxn ang="0">
                    <a:pos x="110" y="409"/>
                  </a:cxn>
                  <a:cxn ang="0">
                    <a:pos x="110" y="0"/>
                  </a:cxn>
                  <a:cxn ang="0">
                    <a:pos x="0" y="156"/>
                  </a:cxn>
                  <a:cxn ang="0">
                    <a:pos x="0" y="566"/>
                  </a:cxn>
                </a:cxnLst>
                <a:rect l="0" t="0" r="r" b="b"/>
                <a:pathLst>
                  <a:path w="110" h="566">
                    <a:moveTo>
                      <a:pt x="0" y="566"/>
                    </a:moveTo>
                    <a:lnTo>
                      <a:pt x="110" y="409"/>
                    </a:lnTo>
                    <a:lnTo>
                      <a:pt x="110" y="0"/>
                    </a:lnTo>
                    <a:lnTo>
                      <a:pt x="0" y="156"/>
                    </a:lnTo>
                    <a:lnTo>
                      <a:pt x="0" y="56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1" name="Freeform 67"/>
              <p:cNvSpPr>
                <a:spLocks/>
              </p:cNvSpPr>
              <p:nvPr/>
            </p:nvSpPr>
            <p:spPr bwMode="auto">
              <a:xfrm>
                <a:off x="1356" y="1974"/>
                <a:ext cx="36" cy="93"/>
              </a:xfrm>
              <a:custGeom>
                <a:avLst/>
                <a:gdLst/>
                <a:ahLst/>
                <a:cxnLst>
                  <a:cxn ang="0">
                    <a:pos x="0" y="409"/>
                  </a:cxn>
                  <a:cxn ang="0">
                    <a:pos x="6" y="409"/>
                  </a:cxn>
                  <a:cxn ang="0">
                    <a:pos x="22" y="409"/>
                  </a:cxn>
                  <a:cxn ang="0">
                    <a:pos x="46" y="410"/>
                  </a:cxn>
                  <a:cxn ang="0">
                    <a:pos x="73" y="414"/>
                  </a:cxn>
                  <a:cxn ang="0">
                    <a:pos x="87" y="417"/>
                  </a:cxn>
                  <a:cxn ang="0">
                    <a:pos x="102" y="421"/>
                  </a:cxn>
                  <a:cxn ang="0">
                    <a:pos x="116" y="427"/>
                  </a:cxn>
                  <a:cxn ang="0">
                    <a:pos x="130" y="432"/>
                  </a:cxn>
                  <a:cxn ang="0">
                    <a:pos x="142" y="441"/>
                  </a:cxn>
                  <a:cxn ang="0">
                    <a:pos x="153" y="450"/>
                  </a:cxn>
                  <a:cxn ang="0">
                    <a:pos x="158" y="455"/>
                  </a:cxn>
                  <a:cxn ang="0">
                    <a:pos x="163" y="460"/>
                  </a:cxn>
                  <a:cxn ang="0">
                    <a:pos x="167" y="466"/>
                  </a:cxn>
                  <a:cxn ang="0">
                    <a:pos x="171" y="473"/>
                  </a:cxn>
                  <a:cxn ang="0">
                    <a:pos x="171" y="64"/>
                  </a:cxn>
                  <a:cxn ang="0">
                    <a:pos x="167" y="57"/>
                  </a:cxn>
                  <a:cxn ang="0">
                    <a:pos x="163" y="52"/>
                  </a:cxn>
                  <a:cxn ang="0">
                    <a:pos x="158" y="46"/>
                  </a:cxn>
                  <a:cxn ang="0">
                    <a:pos x="153" y="41"/>
                  </a:cxn>
                  <a:cxn ang="0">
                    <a:pos x="142" y="32"/>
                  </a:cxn>
                  <a:cxn ang="0">
                    <a:pos x="130" y="24"/>
                  </a:cxn>
                  <a:cxn ang="0">
                    <a:pos x="116" y="18"/>
                  </a:cxn>
                  <a:cxn ang="0">
                    <a:pos x="102" y="12"/>
                  </a:cxn>
                  <a:cxn ang="0">
                    <a:pos x="87" y="8"/>
                  </a:cxn>
                  <a:cxn ang="0">
                    <a:pos x="73" y="5"/>
                  </a:cxn>
                  <a:cxn ang="0">
                    <a:pos x="46" y="1"/>
                  </a:cxn>
                  <a:cxn ang="0">
                    <a:pos x="22" y="0"/>
                  </a:cxn>
                  <a:cxn ang="0">
                    <a:pos x="6" y="0"/>
                  </a:cxn>
                  <a:cxn ang="0">
                    <a:pos x="0" y="0"/>
                  </a:cxn>
                  <a:cxn ang="0">
                    <a:pos x="0" y="409"/>
                  </a:cxn>
                </a:cxnLst>
                <a:rect l="0" t="0" r="r" b="b"/>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2" name="Freeform 68"/>
              <p:cNvSpPr>
                <a:spLocks/>
              </p:cNvSpPr>
              <p:nvPr/>
            </p:nvSpPr>
            <p:spPr bwMode="auto">
              <a:xfrm>
                <a:off x="1272" y="1941"/>
                <a:ext cx="26" cy="88"/>
              </a:xfrm>
              <a:custGeom>
                <a:avLst/>
                <a:gdLst/>
                <a:ahLst/>
                <a:cxnLst>
                  <a:cxn ang="0">
                    <a:pos x="1" y="0"/>
                  </a:cxn>
                  <a:cxn ang="0">
                    <a:pos x="0" y="5"/>
                  </a:cxn>
                  <a:cxn ang="0">
                    <a:pos x="1" y="10"/>
                  </a:cxn>
                  <a:cxn ang="0">
                    <a:pos x="3" y="13"/>
                  </a:cxn>
                  <a:cxn ang="0">
                    <a:pos x="5" y="18"/>
                  </a:cxn>
                  <a:cxn ang="0">
                    <a:pos x="8" y="20"/>
                  </a:cxn>
                  <a:cxn ang="0">
                    <a:pos x="14" y="24"/>
                  </a:cxn>
                  <a:cxn ang="0">
                    <a:pos x="20" y="26"/>
                  </a:cxn>
                  <a:cxn ang="0">
                    <a:pos x="27" y="28"/>
                  </a:cxn>
                  <a:cxn ang="0">
                    <a:pos x="46" y="31"/>
                  </a:cxn>
                  <a:cxn ang="0">
                    <a:pos x="68" y="32"/>
                  </a:cxn>
                  <a:cxn ang="0">
                    <a:pos x="97" y="32"/>
                  </a:cxn>
                  <a:cxn ang="0">
                    <a:pos x="131" y="29"/>
                  </a:cxn>
                  <a:cxn ang="0">
                    <a:pos x="131" y="438"/>
                  </a:cxn>
                  <a:cxn ang="0">
                    <a:pos x="97" y="441"/>
                  </a:cxn>
                  <a:cxn ang="0">
                    <a:pos x="68" y="441"/>
                  </a:cxn>
                  <a:cxn ang="0">
                    <a:pos x="46" y="439"/>
                  </a:cxn>
                  <a:cxn ang="0">
                    <a:pos x="27" y="437"/>
                  </a:cxn>
                  <a:cxn ang="0">
                    <a:pos x="20" y="435"/>
                  </a:cxn>
                  <a:cxn ang="0">
                    <a:pos x="14" y="432"/>
                  </a:cxn>
                  <a:cxn ang="0">
                    <a:pos x="8" y="429"/>
                  </a:cxn>
                  <a:cxn ang="0">
                    <a:pos x="5" y="427"/>
                  </a:cxn>
                  <a:cxn ang="0">
                    <a:pos x="3" y="423"/>
                  </a:cxn>
                  <a:cxn ang="0">
                    <a:pos x="1" y="418"/>
                  </a:cxn>
                  <a:cxn ang="0">
                    <a:pos x="0" y="414"/>
                  </a:cxn>
                  <a:cxn ang="0">
                    <a:pos x="1" y="409"/>
                  </a:cxn>
                  <a:cxn ang="0">
                    <a:pos x="1" y="0"/>
                  </a:cxn>
                </a:cxnLst>
                <a:rect l="0" t="0" r="r" b="b"/>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3" name="Freeform 69"/>
              <p:cNvSpPr>
                <a:spLocks/>
              </p:cNvSpPr>
              <p:nvPr/>
            </p:nvSpPr>
            <p:spPr bwMode="auto">
              <a:xfrm>
                <a:off x="1314" y="1950"/>
                <a:ext cx="56" cy="110"/>
              </a:xfrm>
              <a:custGeom>
                <a:avLst/>
                <a:gdLst/>
                <a:ahLst/>
                <a:cxnLst>
                  <a:cxn ang="0">
                    <a:pos x="281" y="7"/>
                  </a:cxn>
                  <a:cxn ang="0">
                    <a:pos x="277" y="22"/>
                  </a:cxn>
                  <a:cxn ang="0">
                    <a:pos x="268" y="39"/>
                  </a:cxn>
                  <a:cxn ang="0">
                    <a:pos x="257" y="53"/>
                  </a:cxn>
                  <a:cxn ang="0">
                    <a:pos x="243" y="64"/>
                  </a:cxn>
                  <a:cxn ang="0">
                    <a:pos x="230" y="72"/>
                  </a:cxn>
                  <a:cxn ang="0">
                    <a:pos x="218" y="75"/>
                  </a:cxn>
                  <a:cxn ang="0">
                    <a:pos x="210" y="71"/>
                  </a:cxn>
                  <a:cxn ang="0">
                    <a:pos x="205" y="62"/>
                  </a:cxn>
                  <a:cxn ang="0">
                    <a:pos x="202" y="58"/>
                  </a:cxn>
                  <a:cxn ang="0">
                    <a:pos x="193" y="60"/>
                  </a:cxn>
                  <a:cxn ang="0">
                    <a:pos x="167" y="82"/>
                  </a:cxn>
                  <a:cxn ang="0">
                    <a:pos x="132" y="113"/>
                  </a:cxn>
                  <a:cxn ang="0">
                    <a:pos x="104" y="131"/>
                  </a:cxn>
                  <a:cxn ang="0">
                    <a:pos x="80" y="139"/>
                  </a:cxn>
                  <a:cxn ang="0">
                    <a:pos x="65" y="141"/>
                  </a:cxn>
                  <a:cxn ang="0">
                    <a:pos x="48" y="139"/>
                  </a:cxn>
                  <a:cxn ang="0">
                    <a:pos x="31" y="132"/>
                  </a:cxn>
                  <a:cxn ang="0">
                    <a:pos x="17" y="123"/>
                  </a:cxn>
                  <a:cxn ang="0">
                    <a:pos x="8" y="113"/>
                  </a:cxn>
                  <a:cxn ang="0">
                    <a:pos x="2" y="105"/>
                  </a:cxn>
                  <a:cxn ang="0">
                    <a:pos x="0" y="96"/>
                  </a:cxn>
                  <a:cxn ang="0">
                    <a:pos x="0" y="501"/>
                  </a:cxn>
                  <a:cxn ang="0">
                    <a:pos x="1" y="510"/>
                  </a:cxn>
                  <a:cxn ang="0">
                    <a:pos x="4" y="520"/>
                  </a:cxn>
                  <a:cxn ang="0">
                    <a:pos x="11" y="528"/>
                  </a:cxn>
                  <a:cxn ang="0">
                    <a:pos x="23" y="535"/>
                  </a:cxn>
                  <a:cxn ang="0">
                    <a:pos x="40" y="544"/>
                  </a:cxn>
                  <a:cxn ang="0">
                    <a:pos x="57" y="549"/>
                  </a:cxn>
                  <a:cxn ang="0">
                    <a:pos x="72" y="549"/>
                  </a:cxn>
                  <a:cxn ang="0">
                    <a:pos x="89" y="547"/>
                  </a:cxn>
                  <a:cxn ang="0">
                    <a:pos x="118" y="532"/>
                  </a:cxn>
                  <a:cxn ang="0">
                    <a:pos x="143" y="512"/>
                  </a:cxn>
                  <a:cxn ang="0">
                    <a:pos x="186" y="474"/>
                  </a:cxn>
                  <a:cxn ang="0">
                    <a:pos x="198" y="467"/>
                  </a:cxn>
                  <a:cxn ang="0">
                    <a:pos x="203" y="468"/>
                  </a:cxn>
                  <a:cxn ang="0">
                    <a:pos x="207" y="475"/>
                  </a:cxn>
                  <a:cxn ang="0">
                    <a:pos x="214" y="484"/>
                  </a:cxn>
                  <a:cxn ang="0">
                    <a:pos x="224" y="485"/>
                  </a:cxn>
                  <a:cxn ang="0">
                    <a:pos x="237" y="479"/>
                  </a:cxn>
                  <a:cxn ang="0">
                    <a:pos x="250" y="468"/>
                  </a:cxn>
                  <a:cxn ang="0">
                    <a:pos x="263" y="456"/>
                  </a:cxn>
                  <a:cxn ang="0">
                    <a:pos x="273" y="439"/>
                  </a:cxn>
                  <a:cxn ang="0">
                    <a:pos x="280" y="424"/>
                  </a:cxn>
                  <a:cxn ang="0">
                    <a:pos x="282" y="409"/>
                  </a:cxn>
                </a:cxnLst>
                <a:rect l="0" t="0" r="r" b="b"/>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4" name="Freeform 70"/>
              <p:cNvSpPr>
                <a:spLocks/>
              </p:cNvSpPr>
              <p:nvPr/>
            </p:nvSpPr>
            <p:spPr bwMode="auto">
              <a:xfrm>
                <a:off x="1391" y="1975"/>
                <a:ext cx="46" cy="97"/>
              </a:xfrm>
              <a:custGeom>
                <a:avLst/>
                <a:gdLst/>
                <a:ahLst/>
                <a:cxnLst>
                  <a:cxn ang="0">
                    <a:pos x="0" y="475"/>
                  </a:cxn>
                  <a:cxn ang="0">
                    <a:pos x="2" y="477"/>
                  </a:cxn>
                  <a:cxn ang="0">
                    <a:pos x="5" y="480"/>
                  </a:cxn>
                  <a:cxn ang="0">
                    <a:pos x="7" y="482"/>
                  </a:cxn>
                  <a:cxn ang="0">
                    <a:pos x="12" y="483"/>
                  </a:cxn>
                  <a:cxn ang="0">
                    <a:pos x="21" y="486"/>
                  </a:cxn>
                  <a:cxn ang="0">
                    <a:pos x="32" y="488"/>
                  </a:cxn>
                  <a:cxn ang="0">
                    <a:pos x="45" y="489"/>
                  </a:cxn>
                  <a:cxn ang="0">
                    <a:pos x="60" y="489"/>
                  </a:cxn>
                  <a:cxn ang="0">
                    <a:pos x="75" y="489"/>
                  </a:cxn>
                  <a:cxn ang="0">
                    <a:pos x="90" y="488"/>
                  </a:cxn>
                  <a:cxn ang="0">
                    <a:pos x="106" y="486"/>
                  </a:cxn>
                  <a:cxn ang="0">
                    <a:pos x="123" y="483"/>
                  </a:cxn>
                  <a:cxn ang="0">
                    <a:pos x="139" y="480"/>
                  </a:cxn>
                  <a:cxn ang="0">
                    <a:pos x="154" y="476"/>
                  </a:cxn>
                  <a:cxn ang="0">
                    <a:pos x="168" y="472"/>
                  </a:cxn>
                  <a:cxn ang="0">
                    <a:pos x="181" y="468"/>
                  </a:cxn>
                  <a:cxn ang="0">
                    <a:pos x="193" y="462"/>
                  </a:cxn>
                  <a:cxn ang="0">
                    <a:pos x="202" y="458"/>
                  </a:cxn>
                  <a:cxn ang="0">
                    <a:pos x="210" y="452"/>
                  </a:cxn>
                  <a:cxn ang="0">
                    <a:pos x="216" y="446"/>
                  </a:cxn>
                  <a:cxn ang="0">
                    <a:pos x="222" y="440"/>
                  </a:cxn>
                  <a:cxn ang="0">
                    <a:pos x="227" y="434"/>
                  </a:cxn>
                  <a:cxn ang="0">
                    <a:pos x="230" y="427"/>
                  </a:cxn>
                  <a:cxn ang="0">
                    <a:pos x="231" y="421"/>
                  </a:cxn>
                  <a:cxn ang="0">
                    <a:pos x="234" y="414"/>
                  </a:cxn>
                  <a:cxn ang="0">
                    <a:pos x="234" y="409"/>
                  </a:cxn>
                  <a:cxn ang="0">
                    <a:pos x="234" y="0"/>
                  </a:cxn>
                  <a:cxn ang="0">
                    <a:pos x="234" y="6"/>
                  </a:cxn>
                  <a:cxn ang="0">
                    <a:pos x="231" y="13"/>
                  </a:cxn>
                  <a:cxn ang="0">
                    <a:pos x="230" y="18"/>
                  </a:cxn>
                  <a:cxn ang="0">
                    <a:pos x="227" y="25"/>
                  </a:cxn>
                  <a:cxn ang="0">
                    <a:pos x="222" y="31"/>
                  </a:cxn>
                  <a:cxn ang="0">
                    <a:pos x="216" y="37"/>
                  </a:cxn>
                  <a:cxn ang="0">
                    <a:pos x="210" y="43"/>
                  </a:cxn>
                  <a:cxn ang="0">
                    <a:pos x="202" y="49"/>
                  </a:cxn>
                  <a:cxn ang="0">
                    <a:pos x="193" y="53"/>
                  </a:cxn>
                  <a:cxn ang="0">
                    <a:pos x="181" y="58"/>
                  </a:cxn>
                  <a:cxn ang="0">
                    <a:pos x="168" y="62"/>
                  </a:cxn>
                  <a:cxn ang="0">
                    <a:pos x="154" y="66"/>
                  </a:cxn>
                  <a:cxn ang="0">
                    <a:pos x="139" y="70"/>
                  </a:cxn>
                  <a:cxn ang="0">
                    <a:pos x="123" y="72"/>
                  </a:cxn>
                  <a:cxn ang="0">
                    <a:pos x="106" y="76"/>
                  </a:cxn>
                  <a:cxn ang="0">
                    <a:pos x="90" y="77"/>
                  </a:cxn>
                  <a:cxn ang="0">
                    <a:pos x="75" y="78"/>
                  </a:cxn>
                  <a:cxn ang="0">
                    <a:pos x="60" y="79"/>
                  </a:cxn>
                  <a:cxn ang="0">
                    <a:pos x="45" y="79"/>
                  </a:cxn>
                  <a:cxn ang="0">
                    <a:pos x="32" y="78"/>
                  </a:cxn>
                  <a:cxn ang="0">
                    <a:pos x="21" y="76"/>
                  </a:cxn>
                  <a:cxn ang="0">
                    <a:pos x="12" y="72"/>
                  </a:cxn>
                  <a:cxn ang="0">
                    <a:pos x="7" y="70"/>
                  </a:cxn>
                  <a:cxn ang="0">
                    <a:pos x="5" y="69"/>
                  </a:cxn>
                  <a:cxn ang="0">
                    <a:pos x="2" y="65"/>
                  </a:cxn>
                  <a:cxn ang="0">
                    <a:pos x="0" y="63"/>
                  </a:cxn>
                  <a:cxn ang="0">
                    <a:pos x="0" y="475"/>
                  </a:cxn>
                </a:cxnLst>
                <a:rect l="0" t="0" r="r" b="b"/>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5" name="Freeform 71"/>
              <p:cNvSpPr>
                <a:spLocks/>
              </p:cNvSpPr>
              <p:nvPr/>
            </p:nvSpPr>
            <p:spPr bwMode="auto">
              <a:xfrm>
                <a:off x="1340" y="2129"/>
                <a:ext cx="12" cy="101"/>
              </a:xfrm>
              <a:custGeom>
                <a:avLst/>
                <a:gdLst/>
                <a:ahLst/>
                <a:cxnLst>
                  <a:cxn ang="0">
                    <a:pos x="0" y="0"/>
                  </a:cxn>
                  <a:cxn ang="0">
                    <a:pos x="1" y="11"/>
                  </a:cxn>
                  <a:cxn ang="0">
                    <a:pos x="2" y="21"/>
                  </a:cxn>
                  <a:cxn ang="0">
                    <a:pos x="4" y="31"/>
                  </a:cxn>
                  <a:cxn ang="0">
                    <a:pos x="7" y="39"/>
                  </a:cxn>
                  <a:cxn ang="0">
                    <a:pos x="9" y="47"/>
                  </a:cxn>
                  <a:cxn ang="0">
                    <a:pos x="12" y="55"/>
                  </a:cxn>
                  <a:cxn ang="0">
                    <a:pos x="16" y="62"/>
                  </a:cxn>
                  <a:cxn ang="0">
                    <a:pos x="19" y="68"/>
                  </a:cxn>
                  <a:cxn ang="0">
                    <a:pos x="24" y="74"/>
                  </a:cxn>
                  <a:cxn ang="0">
                    <a:pos x="28" y="80"/>
                  </a:cxn>
                  <a:cxn ang="0">
                    <a:pos x="32" y="85"/>
                  </a:cxn>
                  <a:cxn ang="0">
                    <a:pos x="38" y="88"/>
                  </a:cxn>
                  <a:cxn ang="0">
                    <a:pos x="49" y="95"/>
                  </a:cxn>
                  <a:cxn ang="0">
                    <a:pos x="60" y="99"/>
                  </a:cxn>
                  <a:cxn ang="0">
                    <a:pos x="60" y="507"/>
                  </a:cxn>
                  <a:cxn ang="0">
                    <a:pos x="55" y="506"/>
                  </a:cxn>
                  <a:cxn ang="0">
                    <a:pos x="49" y="504"/>
                  </a:cxn>
                  <a:cxn ang="0">
                    <a:pos x="43" y="502"/>
                  </a:cxn>
                  <a:cxn ang="0">
                    <a:pos x="38" y="498"/>
                  </a:cxn>
                  <a:cxn ang="0">
                    <a:pos x="32" y="495"/>
                  </a:cxn>
                  <a:cxn ang="0">
                    <a:pos x="28" y="490"/>
                  </a:cxn>
                  <a:cxn ang="0">
                    <a:pos x="24" y="484"/>
                  </a:cxn>
                  <a:cxn ang="0">
                    <a:pos x="19" y="478"/>
                  </a:cxn>
                  <a:cxn ang="0">
                    <a:pos x="16" y="472"/>
                  </a:cxn>
                  <a:cxn ang="0">
                    <a:pos x="12" y="465"/>
                  </a:cxn>
                  <a:cxn ang="0">
                    <a:pos x="9" y="457"/>
                  </a:cxn>
                  <a:cxn ang="0">
                    <a:pos x="7" y="449"/>
                  </a:cxn>
                  <a:cxn ang="0">
                    <a:pos x="2" y="430"/>
                  </a:cxn>
                  <a:cxn ang="0">
                    <a:pos x="0" y="410"/>
                  </a:cxn>
                  <a:cxn ang="0">
                    <a:pos x="0" y="0"/>
                  </a:cxn>
                </a:cxnLst>
                <a:rect l="0" t="0" r="r" b="b"/>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6" name="Freeform 72"/>
              <p:cNvSpPr>
                <a:spLocks/>
              </p:cNvSpPr>
              <p:nvPr/>
            </p:nvSpPr>
            <p:spPr bwMode="auto">
              <a:xfrm>
                <a:off x="1320" y="1979"/>
                <a:ext cx="46" cy="97"/>
              </a:xfrm>
              <a:custGeom>
                <a:avLst/>
                <a:gdLst/>
                <a:ahLst/>
                <a:cxnLst>
                  <a:cxn ang="0">
                    <a:pos x="230" y="0"/>
                  </a:cxn>
                  <a:cxn ang="0">
                    <a:pos x="231" y="2"/>
                  </a:cxn>
                  <a:cxn ang="0">
                    <a:pos x="232" y="4"/>
                  </a:cxn>
                  <a:cxn ang="0">
                    <a:pos x="234" y="6"/>
                  </a:cxn>
                  <a:cxn ang="0">
                    <a:pos x="234" y="9"/>
                  </a:cxn>
                  <a:cxn ang="0">
                    <a:pos x="232" y="14"/>
                  </a:cxn>
                  <a:cxn ang="0">
                    <a:pos x="228" y="20"/>
                  </a:cxn>
                  <a:cxn ang="0">
                    <a:pos x="222" y="26"/>
                  </a:cxn>
                  <a:cxn ang="0">
                    <a:pos x="215" y="33"/>
                  </a:cxn>
                  <a:cxn ang="0">
                    <a:pos x="206" y="39"/>
                  </a:cxn>
                  <a:cxn ang="0">
                    <a:pos x="194" y="46"/>
                  </a:cxn>
                  <a:cxn ang="0">
                    <a:pos x="181" y="52"/>
                  </a:cxn>
                  <a:cxn ang="0">
                    <a:pos x="167" y="58"/>
                  </a:cxn>
                  <a:cxn ang="0">
                    <a:pos x="152" y="63"/>
                  </a:cxn>
                  <a:cxn ang="0">
                    <a:pos x="136" y="68"/>
                  </a:cxn>
                  <a:cxn ang="0">
                    <a:pos x="119" y="73"/>
                  </a:cxn>
                  <a:cxn ang="0">
                    <a:pos x="100" y="75"/>
                  </a:cxn>
                  <a:cxn ang="0">
                    <a:pos x="82" y="77"/>
                  </a:cxn>
                  <a:cxn ang="0">
                    <a:pos x="63" y="79"/>
                  </a:cxn>
                  <a:cxn ang="0">
                    <a:pos x="36" y="77"/>
                  </a:cxn>
                  <a:cxn ang="0">
                    <a:pos x="19" y="74"/>
                  </a:cxn>
                  <a:cxn ang="0">
                    <a:pos x="12" y="73"/>
                  </a:cxn>
                  <a:cxn ang="0">
                    <a:pos x="6" y="70"/>
                  </a:cxn>
                  <a:cxn ang="0">
                    <a:pos x="2" y="68"/>
                  </a:cxn>
                  <a:cxn ang="0">
                    <a:pos x="0" y="67"/>
                  </a:cxn>
                  <a:cxn ang="0">
                    <a:pos x="0" y="476"/>
                  </a:cxn>
                  <a:cxn ang="0">
                    <a:pos x="2" y="478"/>
                  </a:cxn>
                  <a:cxn ang="0">
                    <a:pos x="6" y="480"/>
                  </a:cxn>
                  <a:cxn ang="0">
                    <a:pos x="12" y="483"/>
                  </a:cxn>
                  <a:cxn ang="0">
                    <a:pos x="19" y="484"/>
                  </a:cxn>
                  <a:cxn ang="0">
                    <a:pos x="36" y="486"/>
                  </a:cxn>
                  <a:cxn ang="0">
                    <a:pos x="63" y="487"/>
                  </a:cxn>
                  <a:cxn ang="0">
                    <a:pos x="82" y="486"/>
                  </a:cxn>
                  <a:cxn ang="0">
                    <a:pos x="100" y="484"/>
                  </a:cxn>
                  <a:cxn ang="0">
                    <a:pos x="119" y="482"/>
                  </a:cxn>
                  <a:cxn ang="0">
                    <a:pos x="136" y="477"/>
                  </a:cxn>
                  <a:cxn ang="0">
                    <a:pos x="152" y="472"/>
                  </a:cxn>
                  <a:cxn ang="0">
                    <a:pos x="167" y="466"/>
                  </a:cxn>
                  <a:cxn ang="0">
                    <a:pos x="181" y="461"/>
                  </a:cxn>
                  <a:cxn ang="0">
                    <a:pos x="194" y="455"/>
                  </a:cxn>
                  <a:cxn ang="0">
                    <a:pos x="206" y="448"/>
                  </a:cxn>
                  <a:cxn ang="0">
                    <a:pos x="215" y="442"/>
                  </a:cxn>
                  <a:cxn ang="0">
                    <a:pos x="222" y="435"/>
                  </a:cxn>
                  <a:cxn ang="0">
                    <a:pos x="228" y="429"/>
                  </a:cxn>
                  <a:cxn ang="0">
                    <a:pos x="232" y="423"/>
                  </a:cxn>
                  <a:cxn ang="0">
                    <a:pos x="234" y="417"/>
                  </a:cxn>
                  <a:cxn ang="0">
                    <a:pos x="234" y="415"/>
                  </a:cxn>
                  <a:cxn ang="0">
                    <a:pos x="232" y="413"/>
                  </a:cxn>
                  <a:cxn ang="0">
                    <a:pos x="231" y="412"/>
                  </a:cxn>
                  <a:cxn ang="0">
                    <a:pos x="230" y="409"/>
                  </a:cxn>
                  <a:cxn ang="0">
                    <a:pos x="230" y="0"/>
                  </a:cxn>
                </a:cxnLst>
                <a:rect l="0" t="0" r="r" b="b"/>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7" name="Freeform 73"/>
              <p:cNvSpPr>
                <a:spLocks/>
              </p:cNvSpPr>
              <p:nvPr/>
            </p:nvSpPr>
            <p:spPr bwMode="auto">
              <a:xfrm>
                <a:off x="1439" y="2056"/>
                <a:ext cx="34" cy="126"/>
              </a:xfrm>
              <a:custGeom>
                <a:avLst/>
                <a:gdLst/>
                <a:ahLst/>
                <a:cxnLst>
                  <a:cxn ang="0">
                    <a:pos x="0" y="222"/>
                  </a:cxn>
                  <a:cxn ang="0">
                    <a:pos x="16" y="214"/>
                  </a:cxn>
                  <a:cxn ang="0">
                    <a:pos x="31" y="204"/>
                  </a:cxn>
                  <a:cxn ang="0">
                    <a:pos x="46" y="193"/>
                  </a:cxn>
                  <a:cxn ang="0">
                    <a:pos x="62" y="180"/>
                  </a:cxn>
                  <a:cxn ang="0">
                    <a:pos x="76" y="166"/>
                  </a:cxn>
                  <a:cxn ang="0">
                    <a:pos x="90" y="151"/>
                  </a:cxn>
                  <a:cxn ang="0">
                    <a:pos x="102" y="136"/>
                  </a:cxn>
                  <a:cxn ang="0">
                    <a:pos x="114" y="119"/>
                  </a:cxn>
                  <a:cxn ang="0">
                    <a:pos x="126" y="103"/>
                  </a:cxn>
                  <a:cxn ang="0">
                    <a:pos x="135" y="86"/>
                  </a:cxn>
                  <a:cxn ang="0">
                    <a:pos x="144" y="70"/>
                  </a:cxn>
                  <a:cxn ang="0">
                    <a:pos x="151" y="54"/>
                  </a:cxn>
                  <a:cxn ang="0">
                    <a:pos x="157" y="39"/>
                  </a:cxn>
                  <a:cxn ang="0">
                    <a:pos x="162" y="25"/>
                  </a:cxn>
                  <a:cxn ang="0">
                    <a:pos x="165" y="12"/>
                  </a:cxn>
                  <a:cxn ang="0">
                    <a:pos x="167" y="0"/>
                  </a:cxn>
                  <a:cxn ang="0">
                    <a:pos x="167" y="404"/>
                  </a:cxn>
                  <a:cxn ang="0">
                    <a:pos x="167" y="415"/>
                  </a:cxn>
                  <a:cxn ang="0">
                    <a:pos x="164" y="428"/>
                  </a:cxn>
                  <a:cxn ang="0">
                    <a:pos x="160" y="442"/>
                  </a:cxn>
                  <a:cxn ang="0">
                    <a:pos x="155" y="457"/>
                  </a:cxn>
                  <a:cxn ang="0">
                    <a:pos x="148" y="473"/>
                  </a:cxn>
                  <a:cxn ang="0">
                    <a:pos x="140" y="489"/>
                  </a:cxn>
                  <a:cxn ang="0">
                    <a:pos x="129" y="507"/>
                  </a:cxn>
                  <a:cxn ang="0">
                    <a:pos x="119" y="524"/>
                  </a:cxn>
                  <a:cxn ang="0">
                    <a:pos x="107" y="541"/>
                  </a:cxn>
                  <a:cxn ang="0">
                    <a:pos x="93" y="557"/>
                  </a:cxn>
                  <a:cxn ang="0">
                    <a:pos x="80" y="572"/>
                  </a:cxn>
                  <a:cxn ang="0">
                    <a:pos x="65" y="588"/>
                  </a:cxn>
                  <a:cxn ang="0">
                    <a:pos x="50" y="602"/>
                  </a:cxn>
                  <a:cxn ang="0">
                    <a:pos x="33" y="613"/>
                  </a:cxn>
                  <a:cxn ang="0">
                    <a:pos x="17" y="623"/>
                  </a:cxn>
                  <a:cxn ang="0">
                    <a:pos x="0" y="631"/>
                  </a:cxn>
                  <a:cxn ang="0">
                    <a:pos x="0" y="222"/>
                  </a:cxn>
                </a:cxnLst>
                <a:rect l="0" t="0" r="r" b="b"/>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8" name="Freeform 74"/>
              <p:cNvSpPr>
                <a:spLocks/>
              </p:cNvSpPr>
              <p:nvPr/>
            </p:nvSpPr>
            <p:spPr bwMode="auto">
              <a:xfrm>
                <a:off x="1354" y="2118"/>
                <a:ext cx="34" cy="112"/>
              </a:xfrm>
              <a:custGeom>
                <a:avLst/>
                <a:gdLst/>
                <a:ahLst/>
                <a:cxnLst>
                  <a:cxn ang="0">
                    <a:pos x="0" y="146"/>
                  </a:cxn>
                  <a:cxn ang="0">
                    <a:pos x="12" y="147"/>
                  </a:cxn>
                  <a:cxn ang="0">
                    <a:pos x="23" y="146"/>
                  </a:cxn>
                  <a:cxn ang="0">
                    <a:pos x="36" y="144"/>
                  </a:cxn>
                  <a:cxn ang="0">
                    <a:pos x="48" y="138"/>
                  </a:cxn>
                  <a:cxn ang="0">
                    <a:pos x="59" y="131"/>
                  </a:cxn>
                  <a:cxn ang="0">
                    <a:pos x="71" y="120"/>
                  </a:cxn>
                  <a:cxn ang="0">
                    <a:pos x="76" y="114"/>
                  </a:cxn>
                  <a:cxn ang="0">
                    <a:pos x="80" y="109"/>
                  </a:cxn>
                  <a:cxn ang="0">
                    <a:pos x="85" y="102"/>
                  </a:cxn>
                  <a:cxn ang="0">
                    <a:pos x="89" y="95"/>
                  </a:cxn>
                  <a:cxn ang="0">
                    <a:pos x="97" y="79"/>
                  </a:cxn>
                  <a:cxn ang="0">
                    <a:pos x="106" y="65"/>
                  </a:cxn>
                  <a:cxn ang="0">
                    <a:pos x="116" y="51"/>
                  </a:cxn>
                  <a:cxn ang="0">
                    <a:pos x="125" y="40"/>
                  </a:cxn>
                  <a:cxn ang="0">
                    <a:pos x="135" y="28"/>
                  </a:cxn>
                  <a:cxn ang="0">
                    <a:pos x="145" y="19"/>
                  </a:cxn>
                  <a:cxn ang="0">
                    <a:pos x="155" y="8"/>
                  </a:cxn>
                  <a:cxn ang="0">
                    <a:pos x="167" y="0"/>
                  </a:cxn>
                  <a:cxn ang="0">
                    <a:pos x="167" y="411"/>
                  </a:cxn>
                  <a:cxn ang="0">
                    <a:pos x="155" y="420"/>
                  </a:cxn>
                  <a:cxn ang="0">
                    <a:pos x="145" y="430"/>
                  </a:cxn>
                  <a:cxn ang="0">
                    <a:pos x="135" y="440"/>
                  </a:cxn>
                  <a:cxn ang="0">
                    <a:pos x="125" y="452"/>
                  </a:cxn>
                  <a:cxn ang="0">
                    <a:pos x="116" y="464"/>
                  </a:cxn>
                  <a:cxn ang="0">
                    <a:pos x="106" y="476"/>
                  </a:cxn>
                  <a:cxn ang="0">
                    <a:pos x="97" y="490"/>
                  </a:cxn>
                  <a:cxn ang="0">
                    <a:pos x="89" y="507"/>
                  </a:cxn>
                  <a:cxn ang="0">
                    <a:pos x="85" y="514"/>
                  </a:cxn>
                  <a:cxn ang="0">
                    <a:pos x="80" y="521"/>
                  </a:cxn>
                  <a:cxn ang="0">
                    <a:pos x="76" y="527"/>
                  </a:cxn>
                  <a:cxn ang="0">
                    <a:pos x="71" y="533"/>
                  </a:cxn>
                  <a:cxn ang="0">
                    <a:pos x="59" y="542"/>
                  </a:cxn>
                  <a:cxn ang="0">
                    <a:pos x="48" y="550"/>
                  </a:cxn>
                  <a:cxn ang="0">
                    <a:pos x="36" y="555"/>
                  </a:cxn>
                  <a:cxn ang="0">
                    <a:pos x="23" y="558"/>
                  </a:cxn>
                  <a:cxn ang="0">
                    <a:pos x="12" y="559"/>
                  </a:cxn>
                  <a:cxn ang="0">
                    <a:pos x="0" y="558"/>
                  </a:cxn>
                  <a:cxn ang="0">
                    <a:pos x="0" y="146"/>
                  </a:cxn>
                </a:cxnLst>
                <a:rect l="0" t="0" r="r" b="b"/>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59" name="Freeform 75"/>
              <p:cNvSpPr>
                <a:spLocks/>
              </p:cNvSpPr>
              <p:nvPr/>
            </p:nvSpPr>
            <p:spPr bwMode="auto">
              <a:xfrm>
                <a:off x="1389" y="2098"/>
                <a:ext cx="52" cy="99"/>
              </a:xfrm>
              <a:custGeom>
                <a:avLst/>
                <a:gdLst/>
                <a:ahLst/>
                <a:cxnLst>
                  <a:cxn ang="0">
                    <a:pos x="0" y="90"/>
                  </a:cxn>
                  <a:cxn ang="0">
                    <a:pos x="15" y="79"/>
                  </a:cxn>
                  <a:cxn ang="0">
                    <a:pos x="31" y="69"/>
                  </a:cxn>
                  <a:cxn ang="0">
                    <a:pos x="48" y="61"/>
                  </a:cxn>
                  <a:cxn ang="0">
                    <a:pos x="64" y="54"/>
                  </a:cxn>
                  <a:cxn ang="0">
                    <a:pos x="82" y="48"/>
                  </a:cxn>
                  <a:cxn ang="0">
                    <a:pos x="98" y="43"/>
                  </a:cxn>
                  <a:cxn ang="0">
                    <a:pos x="114" y="39"/>
                  </a:cxn>
                  <a:cxn ang="0">
                    <a:pos x="132" y="34"/>
                  </a:cxn>
                  <a:cxn ang="0">
                    <a:pos x="166" y="27"/>
                  </a:cxn>
                  <a:cxn ang="0">
                    <a:pos x="199" y="20"/>
                  </a:cxn>
                  <a:cxn ang="0">
                    <a:pos x="215" y="17"/>
                  </a:cxn>
                  <a:cxn ang="0">
                    <a:pos x="231" y="12"/>
                  </a:cxn>
                  <a:cxn ang="0">
                    <a:pos x="246" y="7"/>
                  </a:cxn>
                  <a:cxn ang="0">
                    <a:pos x="262" y="0"/>
                  </a:cxn>
                  <a:cxn ang="0">
                    <a:pos x="262" y="410"/>
                  </a:cxn>
                  <a:cxn ang="0">
                    <a:pos x="242" y="417"/>
                  </a:cxn>
                  <a:cxn ang="0">
                    <a:pos x="222" y="425"/>
                  </a:cxn>
                  <a:cxn ang="0">
                    <a:pos x="203" y="431"/>
                  </a:cxn>
                  <a:cxn ang="0">
                    <a:pos x="185" y="437"/>
                  </a:cxn>
                  <a:cxn ang="0">
                    <a:pos x="148" y="446"/>
                  </a:cxn>
                  <a:cxn ang="0">
                    <a:pos x="113" y="456"/>
                  </a:cxn>
                  <a:cxn ang="0">
                    <a:pos x="82" y="465"/>
                  </a:cxn>
                  <a:cxn ang="0">
                    <a:pos x="51" y="475"/>
                  </a:cxn>
                  <a:cxn ang="0">
                    <a:pos x="37" y="480"/>
                  </a:cxn>
                  <a:cxn ang="0">
                    <a:pos x="24" y="486"/>
                  </a:cxn>
                  <a:cxn ang="0">
                    <a:pos x="12" y="493"/>
                  </a:cxn>
                  <a:cxn ang="0">
                    <a:pos x="0" y="501"/>
                  </a:cxn>
                  <a:cxn ang="0">
                    <a:pos x="0" y="90"/>
                  </a:cxn>
                </a:cxnLst>
                <a:rect l="0" t="0" r="r" b="b"/>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0" name="Freeform 76"/>
              <p:cNvSpPr>
                <a:spLocks/>
              </p:cNvSpPr>
              <p:nvPr/>
            </p:nvSpPr>
            <p:spPr bwMode="auto">
              <a:xfrm>
                <a:off x="1175" y="1909"/>
                <a:ext cx="14" cy="86"/>
              </a:xfrm>
              <a:custGeom>
                <a:avLst/>
                <a:gdLst/>
                <a:ahLst/>
                <a:cxnLst>
                  <a:cxn ang="0">
                    <a:pos x="0" y="409"/>
                  </a:cxn>
                  <a:cxn ang="0">
                    <a:pos x="1" y="413"/>
                  </a:cxn>
                  <a:cxn ang="0">
                    <a:pos x="6" y="416"/>
                  </a:cxn>
                  <a:cxn ang="0">
                    <a:pos x="11" y="418"/>
                  </a:cxn>
                  <a:cxn ang="0">
                    <a:pos x="20" y="421"/>
                  </a:cxn>
                  <a:cxn ang="0">
                    <a:pos x="29" y="422"/>
                  </a:cxn>
                  <a:cxn ang="0">
                    <a:pos x="41" y="423"/>
                  </a:cxn>
                  <a:cxn ang="0">
                    <a:pos x="55" y="422"/>
                  </a:cxn>
                  <a:cxn ang="0">
                    <a:pos x="71" y="421"/>
                  </a:cxn>
                  <a:cxn ang="0">
                    <a:pos x="71" y="11"/>
                  </a:cxn>
                  <a:cxn ang="0">
                    <a:pos x="55" y="13"/>
                  </a:cxn>
                  <a:cxn ang="0">
                    <a:pos x="41" y="13"/>
                  </a:cxn>
                  <a:cxn ang="0">
                    <a:pos x="29" y="13"/>
                  </a:cxn>
                  <a:cxn ang="0">
                    <a:pos x="20" y="12"/>
                  </a:cxn>
                  <a:cxn ang="0">
                    <a:pos x="11" y="10"/>
                  </a:cxn>
                  <a:cxn ang="0">
                    <a:pos x="6" y="7"/>
                  </a:cxn>
                  <a:cxn ang="0">
                    <a:pos x="1" y="4"/>
                  </a:cxn>
                  <a:cxn ang="0">
                    <a:pos x="0" y="0"/>
                  </a:cxn>
                  <a:cxn ang="0">
                    <a:pos x="0" y="409"/>
                  </a:cxn>
                </a:cxnLst>
                <a:rect l="0" t="0" r="r" b="b"/>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1" name="Freeform 77"/>
              <p:cNvSpPr>
                <a:spLocks/>
              </p:cNvSpPr>
              <p:nvPr/>
            </p:nvSpPr>
            <p:spPr bwMode="auto">
              <a:xfrm>
                <a:off x="1214" y="1900"/>
                <a:ext cx="18" cy="95"/>
              </a:xfrm>
              <a:custGeom>
                <a:avLst/>
                <a:gdLst/>
                <a:ahLst/>
                <a:cxnLst>
                  <a:cxn ang="0">
                    <a:pos x="0" y="470"/>
                  </a:cxn>
                  <a:cxn ang="0">
                    <a:pos x="21" y="472"/>
                  </a:cxn>
                  <a:cxn ang="0">
                    <a:pos x="38" y="473"/>
                  </a:cxn>
                  <a:cxn ang="0">
                    <a:pos x="45" y="473"/>
                  </a:cxn>
                  <a:cxn ang="0">
                    <a:pos x="52" y="473"/>
                  </a:cxn>
                  <a:cxn ang="0">
                    <a:pos x="59" y="472"/>
                  </a:cxn>
                  <a:cxn ang="0">
                    <a:pos x="66" y="470"/>
                  </a:cxn>
                  <a:cxn ang="0">
                    <a:pos x="70" y="466"/>
                  </a:cxn>
                  <a:cxn ang="0">
                    <a:pos x="74" y="462"/>
                  </a:cxn>
                  <a:cxn ang="0">
                    <a:pos x="78" y="456"/>
                  </a:cxn>
                  <a:cxn ang="0">
                    <a:pos x="81" y="448"/>
                  </a:cxn>
                  <a:cxn ang="0">
                    <a:pos x="85" y="439"/>
                  </a:cxn>
                  <a:cxn ang="0">
                    <a:pos x="88" y="430"/>
                  </a:cxn>
                  <a:cxn ang="0">
                    <a:pos x="89" y="420"/>
                  </a:cxn>
                  <a:cxn ang="0">
                    <a:pos x="92" y="409"/>
                  </a:cxn>
                  <a:cxn ang="0">
                    <a:pos x="92" y="0"/>
                  </a:cxn>
                  <a:cxn ang="0">
                    <a:pos x="89" y="10"/>
                  </a:cxn>
                  <a:cxn ang="0">
                    <a:pos x="88" y="19"/>
                  </a:cxn>
                  <a:cxn ang="0">
                    <a:pos x="85" y="29"/>
                  </a:cxn>
                  <a:cxn ang="0">
                    <a:pos x="81" y="38"/>
                  </a:cxn>
                  <a:cxn ang="0">
                    <a:pos x="78" y="46"/>
                  </a:cxn>
                  <a:cxn ang="0">
                    <a:pos x="74" y="52"/>
                  </a:cxn>
                  <a:cxn ang="0">
                    <a:pos x="70" y="57"/>
                  </a:cxn>
                  <a:cxn ang="0">
                    <a:pos x="66" y="60"/>
                  </a:cxn>
                  <a:cxn ang="0">
                    <a:pos x="59" y="63"/>
                  </a:cxn>
                  <a:cxn ang="0">
                    <a:pos x="52" y="64"/>
                  </a:cxn>
                  <a:cxn ang="0">
                    <a:pos x="45" y="64"/>
                  </a:cxn>
                  <a:cxn ang="0">
                    <a:pos x="38" y="64"/>
                  </a:cxn>
                  <a:cxn ang="0">
                    <a:pos x="21" y="63"/>
                  </a:cxn>
                  <a:cxn ang="0">
                    <a:pos x="0" y="60"/>
                  </a:cxn>
                  <a:cxn ang="0">
                    <a:pos x="0" y="470"/>
                  </a:cxn>
                </a:cxnLst>
                <a:rect l="0" t="0" r="r" b="b"/>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2" name="Freeform 78"/>
              <p:cNvSpPr>
                <a:spLocks/>
              </p:cNvSpPr>
              <p:nvPr/>
            </p:nvSpPr>
            <p:spPr bwMode="auto">
              <a:xfrm>
                <a:off x="1119" y="1937"/>
                <a:ext cx="22" cy="84"/>
              </a:xfrm>
              <a:custGeom>
                <a:avLst/>
                <a:gdLst/>
                <a:ahLst/>
                <a:cxnLst>
                  <a:cxn ang="0">
                    <a:pos x="0" y="410"/>
                  </a:cxn>
                  <a:cxn ang="0">
                    <a:pos x="1" y="412"/>
                  </a:cxn>
                  <a:cxn ang="0">
                    <a:pos x="1" y="415"/>
                  </a:cxn>
                  <a:cxn ang="0">
                    <a:pos x="3" y="418"/>
                  </a:cxn>
                  <a:cxn ang="0">
                    <a:pos x="5" y="420"/>
                  </a:cxn>
                  <a:cxn ang="0">
                    <a:pos x="10" y="424"/>
                  </a:cxn>
                  <a:cxn ang="0">
                    <a:pos x="15" y="425"/>
                  </a:cxn>
                  <a:cxn ang="0">
                    <a:pos x="24" y="426"/>
                  </a:cxn>
                  <a:cxn ang="0">
                    <a:pos x="32" y="426"/>
                  </a:cxn>
                  <a:cxn ang="0">
                    <a:pos x="40" y="425"/>
                  </a:cxn>
                  <a:cxn ang="0">
                    <a:pos x="49" y="424"/>
                  </a:cxn>
                  <a:cxn ang="0">
                    <a:pos x="83" y="414"/>
                  </a:cxn>
                  <a:cxn ang="0">
                    <a:pos x="98" y="410"/>
                  </a:cxn>
                  <a:cxn ang="0">
                    <a:pos x="98" y="0"/>
                  </a:cxn>
                  <a:cxn ang="0">
                    <a:pos x="83" y="5"/>
                  </a:cxn>
                  <a:cxn ang="0">
                    <a:pos x="49" y="14"/>
                  </a:cxn>
                  <a:cxn ang="0">
                    <a:pos x="40" y="15"/>
                  </a:cxn>
                  <a:cxn ang="0">
                    <a:pos x="32" y="15"/>
                  </a:cxn>
                  <a:cxn ang="0">
                    <a:pos x="24" y="16"/>
                  </a:cxn>
                  <a:cxn ang="0">
                    <a:pos x="15" y="15"/>
                  </a:cxn>
                  <a:cxn ang="0">
                    <a:pos x="10" y="12"/>
                  </a:cxn>
                  <a:cxn ang="0">
                    <a:pos x="5" y="10"/>
                  </a:cxn>
                  <a:cxn ang="0">
                    <a:pos x="3" y="8"/>
                  </a:cxn>
                  <a:cxn ang="0">
                    <a:pos x="1" y="5"/>
                  </a:cxn>
                  <a:cxn ang="0">
                    <a:pos x="1" y="3"/>
                  </a:cxn>
                  <a:cxn ang="0">
                    <a:pos x="0" y="0"/>
                  </a:cxn>
                  <a:cxn ang="0">
                    <a:pos x="0" y="410"/>
                  </a:cxn>
                </a:cxnLst>
                <a:rect l="0" t="0" r="r" b="b"/>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3" name="Freeform 79"/>
              <p:cNvSpPr>
                <a:spLocks/>
              </p:cNvSpPr>
              <p:nvPr/>
            </p:nvSpPr>
            <p:spPr bwMode="auto">
              <a:xfrm>
                <a:off x="1340" y="2030"/>
                <a:ext cx="131"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4" name="Freeform 80"/>
              <p:cNvSpPr>
                <a:spLocks/>
              </p:cNvSpPr>
              <p:nvPr/>
            </p:nvSpPr>
            <p:spPr bwMode="auto">
              <a:xfrm>
                <a:off x="1340" y="2030"/>
                <a:ext cx="131"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65" name="Freeform 81"/>
              <p:cNvSpPr>
                <a:spLocks/>
              </p:cNvSpPr>
              <p:nvPr/>
            </p:nvSpPr>
            <p:spPr bwMode="auto">
              <a:xfrm>
                <a:off x="1356" y="1957"/>
                <a:ext cx="81"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6" name="Freeform 82"/>
              <p:cNvSpPr>
                <a:spLocks/>
              </p:cNvSpPr>
              <p:nvPr/>
            </p:nvSpPr>
            <p:spPr bwMode="auto">
              <a:xfrm>
                <a:off x="1356" y="1957"/>
                <a:ext cx="81"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67" name="Freeform 83"/>
              <p:cNvSpPr>
                <a:spLocks/>
              </p:cNvSpPr>
              <p:nvPr/>
            </p:nvSpPr>
            <p:spPr bwMode="auto">
              <a:xfrm>
                <a:off x="1316" y="1979"/>
                <a:ext cx="48"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68" name="Freeform 84"/>
              <p:cNvSpPr>
                <a:spLocks/>
              </p:cNvSpPr>
              <p:nvPr/>
            </p:nvSpPr>
            <p:spPr bwMode="auto">
              <a:xfrm>
                <a:off x="1316" y="1979"/>
                <a:ext cx="48"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69" name="Freeform 85"/>
              <p:cNvSpPr>
                <a:spLocks/>
              </p:cNvSpPr>
              <p:nvPr/>
            </p:nvSpPr>
            <p:spPr bwMode="auto">
              <a:xfrm>
                <a:off x="1312" y="1942"/>
                <a:ext cx="56"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70" name="Freeform 86"/>
              <p:cNvSpPr>
                <a:spLocks/>
              </p:cNvSpPr>
              <p:nvPr/>
            </p:nvSpPr>
            <p:spPr bwMode="auto">
              <a:xfrm>
                <a:off x="1312" y="1942"/>
                <a:ext cx="56"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71" name="Freeform 87"/>
              <p:cNvSpPr>
                <a:spLocks/>
              </p:cNvSpPr>
              <p:nvPr/>
            </p:nvSpPr>
            <p:spPr bwMode="auto">
              <a:xfrm>
                <a:off x="1272" y="1911"/>
                <a:ext cx="52"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72" name="Freeform 88"/>
              <p:cNvSpPr>
                <a:spLocks/>
              </p:cNvSpPr>
              <p:nvPr/>
            </p:nvSpPr>
            <p:spPr bwMode="auto">
              <a:xfrm>
                <a:off x="1272" y="1911"/>
                <a:ext cx="52"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73" name="Freeform 89"/>
              <p:cNvSpPr>
                <a:spLocks/>
              </p:cNvSpPr>
              <p:nvPr/>
            </p:nvSpPr>
            <p:spPr bwMode="auto">
              <a:xfrm>
                <a:off x="1175" y="1887"/>
                <a:ext cx="58" cy="26"/>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74" name="Freeform 90"/>
              <p:cNvSpPr>
                <a:spLocks/>
              </p:cNvSpPr>
              <p:nvPr/>
            </p:nvSpPr>
            <p:spPr bwMode="auto">
              <a:xfrm>
                <a:off x="1175" y="1887"/>
                <a:ext cx="58" cy="26"/>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75" name="Freeform 91"/>
              <p:cNvSpPr>
                <a:spLocks/>
              </p:cNvSpPr>
              <p:nvPr/>
            </p:nvSpPr>
            <p:spPr bwMode="auto">
              <a:xfrm>
                <a:off x="1119" y="1897"/>
                <a:ext cx="44" cy="44"/>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76" name="Freeform 92"/>
              <p:cNvSpPr>
                <a:spLocks/>
              </p:cNvSpPr>
              <p:nvPr/>
            </p:nvSpPr>
            <p:spPr bwMode="auto">
              <a:xfrm>
                <a:off x="1119" y="1897"/>
                <a:ext cx="44" cy="44"/>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77" name="Freeform 93"/>
              <p:cNvSpPr>
                <a:spLocks/>
              </p:cNvSpPr>
              <p:nvPr/>
            </p:nvSpPr>
            <p:spPr bwMode="auto">
              <a:xfrm>
                <a:off x="3206" y="973"/>
                <a:ext cx="290" cy="82"/>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78" name="Freeform 94"/>
              <p:cNvSpPr>
                <a:spLocks/>
              </p:cNvSpPr>
              <p:nvPr/>
            </p:nvSpPr>
            <p:spPr bwMode="auto">
              <a:xfrm>
                <a:off x="3206" y="973"/>
                <a:ext cx="290" cy="82"/>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679" name="Freeform 95"/>
              <p:cNvSpPr>
                <a:spLocks/>
              </p:cNvSpPr>
              <p:nvPr/>
            </p:nvSpPr>
            <p:spPr bwMode="auto">
              <a:xfrm>
                <a:off x="1558" y="1002"/>
                <a:ext cx="475" cy="198"/>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80" name="Freeform 96"/>
              <p:cNvSpPr>
                <a:spLocks/>
              </p:cNvSpPr>
              <p:nvPr/>
            </p:nvSpPr>
            <p:spPr bwMode="auto">
              <a:xfrm>
                <a:off x="1558" y="1002"/>
                <a:ext cx="475" cy="198"/>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81" name="Freeform 97"/>
              <p:cNvSpPr>
                <a:spLocks/>
              </p:cNvSpPr>
              <p:nvPr/>
            </p:nvSpPr>
            <p:spPr bwMode="auto">
              <a:xfrm>
                <a:off x="1616" y="1187"/>
                <a:ext cx="413" cy="390"/>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82" name="Freeform 98"/>
              <p:cNvSpPr>
                <a:spLocks/>
              </p:cNvSpPr>
              <p:nvPr/>
            </p:nvSpPr>
            <p:spPr bwMode="auto">
              <a:xfrm>
                <a:off x="1616" y="1187"/>
                <a:ext cx="413" cy="390"/>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83" name="Freeform 99"/>
              <p:cNvSpPr>
                <a:spLocks/>
              </p:cNvSpPr>
              <p:nvPr/>
            </p:nvSpPr>
            <p:spPr bwMode="auto">
              <a:xfrm>
                <a:off x="1852" y="1218"/>
                <a:ext cx="390" cy="269"/>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84" name="Freeform 100"/>
              <p:cNvSpPr>
                <a:spLocks/>
              </p:cNvSpPr>
              <p:nvPr/>
            </p:nvSpPr>
            <p:spPr bwMode="auto">
              <a:xfrm>
                <a:off x="1852" y="1218"/>
                <a:ext cx="390" cy="269"/>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85" name="Freeform 101"/>
              <p:cNvSpPr>
                <a:spLocks/>
              </p:cNvSpPr>
              <p:nvPr/>
            </p:nvSpPr>
            <p:spPr bwMode="auto">
              <a:xfrm>
                <a:off x="1761" y="925"/>
                <a:ext cx="342"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86" name="Freeform 102"/>
              <p:cNvSpPr>
                <a:spLocks/>
              </p:cNvSpPr>
              <p:nvPr/>
            </p:nvSpPr>
            <p:spPr bwMode="auto">
              <a:xfrm>
                <a:off x="1761" y="925"/>
                <a:ext cx="342"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87" name="Freeform 103"/>
              <p:cNvSpPr>
                <a:spLocks/>
              </p:cNvSpPr>
              <p:nvPr/>
            </p:nvSpPr>
            <p:spPr bwMode="auto">
              <a:xfrm>
                <a:off x="1898" y="938"/>
                <a:ext cx="334" cy="293"/>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88" name="Freeform 104"/>
              <p:cNvSpPr>
                <a:spLocks/>
              </p:cNvSpPr>
              <p:nvPr/>
            </p:nvSpPr>
            <p:spPr bwMode="auto">
              <a:xfrm>
                <a:off x="1898" y="938"/>
                <a:ext cx="334" cy="293"/>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89" name="Freeform 105"/>
              <p:cNvSpPr>
                <a:spLocks/>
              </p:cNvSpPr>
              <p:nvPr/>
            </p:nvSpPr>
            <p:spPr bwMode="auto">
              <a:xfrm>
                <a:off x="2155" y="1108"/>
                <a:ext cx="415" cy="176"/>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90" name="Freeform 106"/>
              <p:cNvSpPr>
                <a:spLocks/>
              </p:cNvSpPr>
              <p:nvPr/>
            </p:nvSpPr>
            <p:spPr bwMode="auto">
              <a:xfrm>
                <a:off x="2155" y="1108"/>
                <a:ext cx="415" cy="176"/>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91" name="Freeform 107"/>
              <p:cNvSpPr>
                <a:spLocks/>
              </p:cNvSpPr>
              <p:nvPr/>
            </p:nvSpPr>
            <p:spPr bwMode="auto">
              <a:xfrm>
                <a:off x="1924" y="1488"/>
                <a:ext cx="598"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92" name="Freeform 108"/>
              <p:cNvSpPr>
                <a:spLocks/>
              </p:cNvSpPr>
              <p:nvPr/>
            </p:nvSpPr>
            <p:spPr bwMode="auto">
              <a:xfrm>
                <a:off x="1924" y="1488"/>
                <a:ext cx="598"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93" name="Freeform 109"/>
              <p:cNvSpPr>
                <a:spLocks/>
              </p:cNvSpPr>
              <p:nvPr/>
            </p:nvSpPr>
            <p:spPr bwMode="auto">
              <a:xfrm>
                <a:off x="2510" y="1189"/>
                <a:ext cx="473"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94" name="Freeform 110"/>
              <p:cNvSpPr>
                <a:spLocks/>
              </p:cNvSpPr>
              <p:nvPr/>
            </p:nvSpPr>
            <p:spPr bwMode="auto">
              <a:xfrm>
                <a:off x="2510" y="1189"/>
                <a:ext cx="473"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95" name="Freeform 111"/>
              <p:cNvSpPr>
                <a:spLocks/>
              </p:cNvSpPr>
              <p:nvPr/>
            </p:nvSpPr>
            <p:spPr bwMode="auto">
              <a:xfrm>
                <a:off x="2542" y="1061"/>
                <a:ext cx="378" cy="141"/>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96" name="Freeform 112"/>
              <p:cNvSpPr>
                <a:spLocks/>
              </p:cNvSpPr>
              <p:nvPr/>
            </p:nvSpPr>
            <p:spPr bwMode="auto">
              <a:xfrm>
                <a:off x="2542" y="1061"/>
                <a:ext cx="378" cy="141"/>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97" name="Freeform 113"/>
              <p:cNvSpPr>
                <a:spLocks/>
              </p:cNvSpPr>
              <p:nvPr/>
            </p:nvSpPr>
            <p:spPr bwMode="auto">
              <a:xfrm>
                <a:off x="2588"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698" name="Freeform 114"/>
              <p:cNvSpPr>
                <a:spLocks/>
              </p:cNvSpPr>
              <p:nvPr/>
            </p:nvSpPr>
            <p:spPr bwMode="auto">
              <a:xfrm>
                <a:off x="2588"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699" name="Freeform 115"/>
              <p:cNvSpPr>
                <a:spLocks/>
              </p:cNvSpPr>
              <p:nvPr/>
            </p:nvSpPr>
            <p:spPr bwMode="auto">
              <a:xfrm>
                <a:off x="2886" y="925"/>
                <a:ext cx="358" cy="225"/>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00" name="Freeform 116"/>
              <p:cNvSpPr>
                <a:spLocks/>
              </p:cNvSpPr>
              <p:nvPr/>
            </p:nvSpPr>
            <p:spPr bwMode="auto">
              <a:xfrm>
                <a:off x="2886" y="925"/>
                <a:ext cx="358" cy="225"/>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01" name="Freeform 117"/>
              <p:cNvSpPr>
                <a:spLocks/>
              </p:cNvSpPr>
              <p:nvPr/>
            </p:nvSpPr>
            <p:spPr bwMode="auto">
              <a:xfrm>
                <a:off x="3140" y="1744"/>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02" name="Freeform 118"/>
              <p:cNvSpPr>
                <a:spLocks/>
              </p:cNvSpPr>
              <p:nvPr/>
            </p:nvSpPr>
            <p:spPr bwMode="auto">
              <a:xfrm>
                <a:off x="3140" y="1744"/>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03" name="Freeform 119"/>
              <p:cNvSpPr>
                <a:spLocks/>
              </p:cNvSpPr>
              <p:nvPr/>
            </p:nvSpPr>
            <p:spPr bwMode="auto">
              <a:xfrm>
                <a:off x="3337" y="1567"/>
                <a:ext cx="286" cy="392"/>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04" name="Freeform 120"/>
              <p:cNvSpPr>
                <a:spLocks/>
              </p:cNvSpPr>
              <p:nvPr/>
            </p:nvSpPr>
            <p:spPr bwMode="auto">
              <a:xfrm>
                <a:off x="3337" y="1567"/>
                <a:ext cx="286" cy="392"/>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05" name="Freeform 121"/>
              <p:cNvSpPr>
                <a:spLocks/>
              </p:cNvSpPr>
              <p:nvPr/>
            </p:nvSpPr>
            <p:spPr bwMode="auto">
              <a:xfrm>
                <a:off x="3510" y="1548"/>
                <a:ext cx="336" cy="389"/>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06" name="Freeform 122"/>
              <p:cNvSpPr>
                <a:spLocks/>
              </p:cNvSpPr>
              <p:nvPr/>
            </p:nvSpPr>
            <p:spPr bwMode="auto">
              <a:xfrm>
                <a:off x="3510" y="1548"/>
                <a:ext cx="336" cy="389"/>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07" name="Freeform 123"/>
              <p:cNvSpPr>
                <a:spLocks/>
              </p:cNvSpPr>
              <p:nvPr/>
            </p:nvSpPr>
            <p:spPr bwMode="auto">
              <a:xfrm>
                <a:off x="3220" y="1184"/>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08" name="Freeform 124"/>
              <p:cNvSpPr>
                <a:spLocks/>
              </p:cNvSpPr>
              <p:nvPr/>
            </p:nvSpPr>
            <p:spPr bwMode="auto">
              <a:xfrm>
                <a:off x="3220" y="1184"/>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09" name="Freeform 125"/>
              <p:cNvSpPr>
                <a:spLocks/>
              </p:cNvSpPr>
              <p:nvPr/>
            </p:nvSpPr>
            <p:spPr bwMode="auto">
              <a:xfrm>
                <a:off x="3766" y="1196"/>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10" name="Freeform 126"/>
              <p:cNvSpPr>
                <a:spLocks/>
              </p:cNvSpPr>
              <p:nvPr/>
            </p:nvSpPr>
            <p:spPr bwMode="auto">
              <a:xfrm>
                <a:off x="3766" y="1196"/>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11" name="Freeform 127"/>
              <p:cNvSpPr>
                <a:spLocks/>
              </p:cNvSpPr>
              <p:nvPr/>
            </p:nvSpPr>
            <p:spPr bwMode="auto">
              <a:xfrm>
                <a:off x="3764" y="1114"/>
                <a:ext cx="314" cy="137"/>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12" name="Freeform 128"/>
              <p:cNvSpPr>
                <a:spLocks/>
              </p:cNvSpPr>
              <p:nvPr/>
            </p:nvSpPr>
            <p:spPr bwMode="auto">
              <a:xfrm>
                <a:off x="3764" y="1114"/>
                <a:ext cx="314" cy="137"/>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13" name="Freeform 129"/>
              <p:cNvSpPr>
                <a:spLocks/>
              </p:cNvSpPr>
              <p:nvPr/>
            </p:nvSpPr>
            <p:spPr bwMode="auto">
              <a:xfrm>
                <a:off x="3987" y="964"/>
                <a:ext cx="97" cy="97"/>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14" name="Freeform 130"/>
              <p:cNvSpPr>
                <a:spLocks/>
              </p:cNvSpPr>
              <p:nvPr/>
            </p:nvSpPr>
            <p:spPr bwMode="auto">
              <a:xfrm>
                <a:off x="3987" y="964"/>
                <a:ext cx="97" cy="97"/>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15" name="Freeform 131"/>
              <p:cNvSpPr>
                <a:spLocks/>
              </p:cNvSpPr>
              <p:nvPr/>
            </p:nvSpPr>
            <p:spPr bwMode="auto">
              <a:xfrm>
                <a:off x="4043" y="951"/>
                <a:ext cx="107"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16" name="Freeform 132"/>
              <p:cNvSpPr>
                <a:spLocks/>
              </p:cNvSpPr>
              <p:nvPr/>
            </p:nvSpPr>
            <p:spPr bwMode="auto">
              <a:xfrm>
                <a:off x="4043" y="951"/>
                <a:ext cx="107"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17" name="Freeform 133"/>
              <p:cNvSpPr>
                <a:spLocks/>
              </p:cNvSpPr>
              <p:nvPr/>
            </p:nvSpPr>
            <p:spPr bwMode="auto">
              <a:xfrm>
                <a:off x="4033" y="855"/>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18" name="Freeform 134"/>
              <p:cNvSpPr>
                <a:spLocks/>
              </p:cNvSpPr>
              <p:nvPr/>
            </p:nvSpPr>
            <p:spPr bwMode="auto">
              <a:xfrm>
                <a:off x="4033" y="855"/>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19" name="Freeform 135"/>
              <p:cNvSpPr>
                <a:spLocks/>
              </p:cNvSpPr>
              <p:nvPr/>
            </p:nvSpPr>
            <p:spPr bwMode="auto">
              <a:xfrm>
                <a:off x="3870" y="1503"/>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20" name="Freeform 136"/>
              <p:cNvSpPr>
                <a:spLocks/>
              </p:cNvSpPr>
              <p:nvPr/>
            </p:nvSpPr>
            <p:spPr bwMode="auto">
              <a:xfrm>
                <a:off x="3870" y="1503"/>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21" name="Freeform 137"/>
              <p:cNvSpPr>
                <a:spLocks/>
              </p:cNvSpPr>
              <p:nvPr/>
            </p:nvSpPr>
            <p:spPr bwMode="auto">
              <a:xfrm>
                <a:off x="3762" y="1374"/>
                <a:ext cx="533" cy="176"/>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22" name="Freeform 138"/>
              <p:cNvSpPr>
                <a:spLocks/>
              </p:cNvSpPr>
              <p:nvPr/>
            </p:nvSpPr>
            <p:spPr bwMode="auto">
              <a:xfrm>
                <a:off x="3762" y="1374"/>
                <a:ext cx="533" cy="176"/>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23" name="Freeform 139"/>
              <p:cNvSpPr>
                <a:spLocks/>
              </p:cNvSpPr>
              <p:nvPr/>
            </p:nvSpPr>
            <p:spPr bwMode="auto">
              <a:xfrm>
                <a:off x="3369" y="1422"/>
                <a:ext cx="519"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24" name="Freeform 140"/>
              <p:cNvSpPr>
                <a:spLocks/>
              </p:cNvSpPr>
              <p:nvPr/>
            </p:nvSpPr>
            <p:spPr bwMode="auto">
              <a:xfrm>
                <a:off x="3369" y="1422"/>
                <a:ext cx="519"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25" name="Freeform 141"/>
              <p:cNvSpPr>
                <a:spLocks/>
              </p:cNvSpPr>
              <p:nvPr/>
            </p:nvSpPr>
            <p:spPr bwMode="auto">
              <a:xfrm>
                <a:off x="3385" y="1317"/>
                <a:ext cx="427" cy="178"/>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26" name="Freeform 142"/>
              <p:cNvSpPr>
                <a:spLocks/>
              </p:cNvSpPr>
              <p:nvPr/>
            </p:nvSpPr>
            <p:spPr bwMode="auto">
              <a:xfrm>
                <a:off x="3385" y="1317"/>
                <a:ext cx="427" cy="178"/>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27" name="Freeform 143"/>
              <p:cNvSpPr>
                <a:spLocks/>
              </p:cNvSpPr>
              <p:nvPr/>
            </p:nvSpPr>
            <p:spPr bwMode="auto">
              <a:xfrm>
                <a:off x="3758" y="1248"/>
                <a:ext cx="483" cy="191"/>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28" name="Freeform 144"/>
              <p:cNvSpPr>
                <a:spLocks/>
              </p:cNvSpPr>
              <p:nvPr/>
            </p:nvSpPr>
            <p:spPr bwMode="auto">
              <a:xfrm>
                <a:off x="3758" y="1248"/>
                <a:ext cx="483" cy="191"/>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29" name="Freeform 145"/>
              <p:cNvSpPr>
                <a:spLocks/>
              </p:cNvSpPr>
              <p:nvPr/>
            </p:nvSpPr>
            <p:spPr bwMode="auto">
              <a:xfrm>
                <a:off x="3057" y="1512"/>
                <a:ext cx="320"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30" name="Freeform 146"/>
              <p:cNvSpPr>
                <a:spLocks/>
              </p:cNvSpPr>
              <p:nvPr/>
            </p:nvSpPr>
            <p:spPr bwMode="auto">
              <a:xfrm>
                <a:off x="3057" y="1512"/>
                <a:ext cx="320"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31" name="Freeform 147"/>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32" name="Freeform 148"/>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33" name="Freeform 149"/>
              <p:cNvSpPr>
                <a:spLocks/>
              </p:cNvSpPr>
              <p:nvPr/>
            </p:nvSpPr>
            <p:spPr bwMode="auto">
              <a:xfrm>
                <a:off x="2912" y="1149"/>
                <a:ext cx="344"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34" name="Freeform 150"/>
              <p:cNvSpPr>
                <a:spLocks/>
              </p:cNvSpPr>
              <p:nvPr/>
            </p:nvSpPr>
            <p:spPr bwMode="auto">
              <a:xfrm>
                <a:off x="2912" y="1149"/>
                <a:ext cx="344"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35" name="Freeform 151"/>
              <p:cNvSpPr>
                <a:spLocks/>
              </p:cNvSpPr>
              <p:nvPr/>
            </p:nvSpPr>
            <p:spPr bwMode="auto">
              <a:xfrm>
                <a:off x="1360" y="1167"/>
                <a:ext cx="382"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36" name="Freeform 152"/>
              <p:cNvSpPr>
                <a:spLocks/>
              </p:cNvSpPr>
              <p:nvPr/>
            </p:nvSpPr>
            <p:spPr bwMode="auto">
              <a:xfrm>
                <a:off x="1360" y="1167"/>
                <a:ext cx="382"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37" name="Freeform 153"/>
              <p:cNvSpPr>
                <a:spLocks/>
              </p:cNvSpPr>
              <p:nvPr/>
            </p:nvSpPr>
            <p:spPr bwMode="auto">
              <a:xfrm>
                <a:off x="1576" y="1479"/>
                <a:ext cx="560" cy="412"/>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38" name="Freeform 154"/>
              <p:cNvSpPr>
                <a:spLocks/>
              </p:cNvSpPr>
              <p:nvPr/>
            </p:nvSpPr>
            <p:spPr bwMode="auto">
              <a:xfrm>
                <a:off x="1576" y="1479"/>
                <a:ext cx="560" cy="412"/>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39" name="Freeform 155"/>
              <p:cNvSpPr>
                <a:spLocks/>
              </p:cNvSpPr>
              <p:nvPr/>
            </p:nvSpPr>
            <p:spPr bwMode="auto">
              <a:xfrm>
                <a:off x="2109" y="940"/>
                <a:ext cx="517" cy="183"/>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40" name="Freeform 156"/>
              <p:cNvSpPr>
                <a:spLocks/>
              </p:cNvSpPr>
              <p:nvPr/>
            </p:nvSpPr>
            <p:spPr bwMode="auto">
              <a:xfrm>
                <a:off x="2109" y="940"/>
                <a:ext cx="517" cy="183"/>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41" name="Freeform 157"/>
              <p:cNvSpPr>
                <a:spLocks/>
              </p:cNvSpPr>
              <p:nvPr/>
            </p:nvSpPr>
            <p:spPr bwMode="auto">
              <a:xfrm>
                <a:off x="2137" y="1275"/>
                <a:ext cx="501" cy="213"/>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42" name="Freeform 158"/>
              <p:cNvSpPr>
                <a:spLocks/>
              </p:cNvSpPr>
              <p:nvPr/>
            </p:nvSpPr>
            <p:spPr bwMode="auto">
              <a:xfrm>
                <a:off x="2137" y="1275"/>
                <a:ext cx="501" cy="213"/>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43" name="Freeform 159"/>
              <p:cNvSpPr>
                <a:spLocks/>
              </p:cNvSpPr>
              <p:nvPr/>
            </p:nvSpPr>
            <p:spPr bwMode="auto">
              <a:xfrm>
                <a:off x="2139" y="1536"/>
                <a:ext cx="1039"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44" name="Freeform 160"/>
              <p:cNvSpPr>
                <a:spLocks/>
              </p:cNvSpPr>
              <p:nvPr/>
            </p:nvSpPr>
            <p:spPr bwMode="auto">
              <a:xfrm>
                <a:off x="2139" y="1536"/>
                <a:ext cx="1039"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091" y="2938"/>
                  </a:cxn>
                  <a:cxn ang="0">
                    <a:pos x="1446" y="2583"/>
                  </a:cxn>
                  <a:cxn ang="0">
                    <a:pos x="1725" y="2568"/>
                  </a:cxn>
                  <a:cxn ang="0">
                    <a:pos x="1867" y="2590"/>
                  </a:cxn>
                  <a:cxn ang="0">
                    <a:pos x="1917" y="2619"/>
                  </a:cxn>
                  <a:cxn ang="0">
                    <a:pos x="1957" y="2666"/>
                  </a:cxn>
                  <a:cxn ang="0">
                    <a:pos x="1983" y="2735"/>
                  </a:cxn>
                  <a:cxn ang="0">
                    <a:pos x="2011" y="2926"/>
                  </a:cxn>
                  <a:cxn ang="0">
                    <a:pos x="2058" y="3116"/>
                  </a:cxn>
                  <a:cxn ang="0">
                    <a:pos x="2122" y="3263"/>
                  </a:cxn>
                  <a:cxn ang="0">
                    <a:pos x="2224" y="3405"/>
                  </a:cxn>
                  <a:cxn ang="0">
                    <a:pos x="2375" y="3538"/>
                  </a:cxn>
                  <a:cxn ang="0">
                    <a:pos x="3563" y="4545"/>
                  </a:cxn>
                  <a:cxn ang="0">
                    <a:pos x="3555" y="4217"/>
                  </a:cxn>
                  <a:cxn ang="0">
                    <a:pos x="3530" y="3926"/>
                  </a:cxn>
                  <a:cxn ang="0">
                    <a:pos x="3546" y="3811"/>
                  </a:cxn>
                  <a:cxn ang="0">
                    <a:pos x="3608" y="3677"/>
                  </a:cxn>
                  <a:cxn ang="0">
                    <a:pos x="3703" y="3537"/>
                  </a:cxn>
                  <a:cxn ang="0">
                    <a:pos x="3815" y="3404"/>
                  </a:cxn>
                  <a:cxn ang="0">
                    <a:pos x="4008" y="3220"/>
                  </a:cxn>
                  <a:cxn ang="0">
                    <a:pos x="4137" y="3145"/>
                  </a:cxn>
                  <a:cxn ang="0">
                    <a:pos x="4446" y="3002"/>
                  </a:cxn>
                  <a:cxn ang="0">
                    <a:pos x="4683" y="2877"/>
                  </a:cxn>
                  <a:cxn ang="0">
                    <a:pos x="4767" y="2807"/>
                  </a:cxn>
                  <a:cxn ang="0">
                    <a:pos x="4769" y="2751"/>
                  </a:cxn>
                  <a:cxn ang="0">
                    <a:pos x="4669" y="2633"/>
                  </a:cxn>
                  <a:cxn ang="0">
                    <a:pos x="4644" y="2548"/>
                  </a:cxn>
                  <a:cxn ang="0">
                    <a:pos x="4679" y="2501"/>
                  </a:cxn>
                  <a:cxn ang="0">
                    <a:pos x="4753" y="2497"/>
                  </a:cxn>
                  <a:cxn ang="0">
                    <a:pos x="4849" y="2542"/>
                  </a:cxn>
                  <a:cxn ang="0">
                    <a:pos x="4948" y="2636"/>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45" name="Freeform 161"/>
              <p:cNvSpPr>
                <a:spLocks/>
              </p:cNvSpPr>
              <p:nvPr/>
            </p:nvSpPr>
            <p:spPr bwMode="auto">
              <a:xfrm>
                <a:off x="2508" y="1490"/>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46" name="Freeform 162"/>
              <p:cNvSpPr>
                <a:spLocks/>
              </p:cNvSpPr>
              <p:nvPr/>
            </p:nvSpPr>
            <p:spPr bwMode="auto">
              <a:xfrm>
                <a:off x="2508" y="1490"/>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47" name="Freeform 163"/>
              <p:cNvSpPr>
                <a:spLocks/>
              </p:cNvSpPr>
              <p:nvPr/>
            </p:nvSpPr>
            <p:spPr bwMode="auto">
              <a:xfrm>
                <a:off x="2584" y="1319"/>
                <a:ext cx="459" cy="170"/>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48" name="Freeform 164"/>
              <p:cNvSpPr>
                <a:spLocks/>
              </p:cNvSpPr>
              <p:nvPr/>
            </p:nvSpPr>
            <p:spPr bwMode="auto">
              <a:xfrm>
                <a:off x="2584" y="1319"/>
                <a:ext cx="459" cy="170"/>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49" name="Freeform 165"/>
              <p:cNvSpPr>
                <a:spLocks/>
              </p:cNvSpPr>
              <p:nvPr/>
            </p:nvSpPr>
            <p:spPr bwMode="auto">
              <a:xfrm>
                <a:off x="3093" y="1013"/>
                <a:ext cx="294" cy="174"/>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50" name="Freeform 166"/>
              <p:cNvSpPr>
                <a:spLocks/>
              </p:cNvSpPr>
              <p:nvPr/>
            </p:nvSpPr>
            <p:spPr bwMode="auto">
              <a:xfrm>
                <a:off x="3093" y="1013"/>
                <a:ext cx="294" cy="174"/>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51" name="Freeform 167"/>
              <p:cNvSpPr>
                <a:spLocks/>
              </p:cNvSpPr>
              <p:nvPr/>
            </p:nvSpPr>
            <p:spPr bwMode="auto">
              <a:xfrm>
                <a:off x="2967" y="1284"/>
                <a:ext cx="437" cy="244"/>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52" name="Freeform 168"/>
              <p:cNvSpPr>
                <a:spLocks/>
              </p:cNvSpPr>
              <p:nvPr/>
            </p:nvSpPr>
            <p:spPr bwMode="auto">
              <a:xfrm>
                <a:off x="2967" y="1284"/>
                <a:ext cx="437" cy="244"/>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53" name="Freeform 169"/>
              <p:cNvSpPr>
                <a:spLocks/>
              </p:cNvSpPr>
              <p:nvPr/>
            </p:nvSpPr>
            <p:spPr bwMode="auto">
              <a:xfrm>
                <a:off x="3661" y="1525"/>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54" name="Freeform 170"/>
              <p:cNvSpPr>
                <a:spLocks/>
              </p:cNvSpPr>
              <p:nvPr/>
            </p:nvSpPr>
            <p:spPr bwMode="auto">
              <a:xfrm>
                <a:off x="3661" y="1525"/>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55" name="Freeform 171"/>
              <p:cNvSpPr>
                <a:spLocks/>
              </p:cNvSpPr>
              <p:nvPr/>
            </p:nvSpPr>
            <p:spPr bwMode="auto">
              <a:xfrm>
                <a:off x="3653" y="1820"/>
                <a:ext cx="978" cy="526"/>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56" name="Freeform 172"/>
              <p:cNvSpPr>
                <a:spLocks/>
              </p:cNvSpPr>
              <p:nvPr/>
            </p:nvSpPr>
            <p:spPr bwMode="auto">
              <a:xfrm>
                <a:off x="3653" y="1820"/>
                <a:ext cx="978" cy="526"/>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57" name="Freeform 173"/>
              <p:cNvSpPr>
                <a:spLocks/>
              </p:cNvSpPr>
              <p:nvPr/>
            </p:nvSpPr>
            <p:spPr bwMode="auto">
              <a:xfrm>
                <a:off x="3413" y="1024"/>
                <a:ext cx="246"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58" name="Freeform 174"/>
              <p:cNvSpPr>
                <a:spLocks/>
              </p:cNvSpPr>
              <p:nvPr/>
            </p:nvSpPr>
            <p:spPr bwMode="auto">
              <a:xfrm>
                <a:off x="3413" y="1024"/>
                <a:ext cx="246"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59" name="Freeform 175"/>
              <p:cNvSpPr>
                <a:spLocks/>
              </p:cNvSpPr>
              <p:nvPr/>
            </p:nvSpPr>
            <p:spPr bwMode="auto">
              <a:xfrm>
                <a:off x="3407" y="1185"/>
                <a:ext cx="199"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60" name="Freeform 176"/>
              <p:cNvSpPr>
                <a:spLocks/>
              </p:cNvSpPr>
              <p:nvPr/>
            </p:nvSpPr>
            <p:spPr bwMode="auto">
              <a:xfrm>
                <a:off x="3407" y="1185"/>
                <a:ext cx="199"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61" name="Freeform 177"/>
              <p:cNvSpPr>
                <a:spLocks/>
              </p:cNvSpPr>
              <p:nvPr/>
            </p:nvSpPr>
            <p:spPr bwMode="auto">
              <a:xfrm>
                <a:off x="3556" y="1140"/>
                <a:ext cx="242"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62" name="Freeform 178"/>
              <p:cNvSpPr>
                <a:spLocks/>
              </p:cNvSpPr>
              <p:nvPr/>
            </p:nvSpPr>
            <p:spPr bwMode="auto">
              <a:xfrm>
                <a:off x="3556" y="1140"/>
                <a:ext cx="242"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63" name="Freeform 179"/>
              <p:cNvSpPr>
                <a:spLocks/>
              </p:cNvSpPr>
              <p:nvPr/>
            </p:nvSpPr>
            <p:spPr bwMode="auto">
              <a:xfrm>
                <a:off x="3778" y="975"/>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64" name="Freeform 180"/>
              <p:cNvSpPr>
                <a:spLocks/>
              </p:cNvSpPr>
              <p:nvPr/>
            </p:nvSpPr>
            <p:spPr bwMode="auto">
              <a:xfrm>
                <a:off x="3778" y="975"/>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65" name="Freeform 181"/>
              <p:cNvSpPr>
                <a:spLocks/>
              </p:cNvSpPr>
              <p:nvPr/>
            </p:nvSpPr>
            <p:spPr bwMode="auto">
              <a:xfrm>
                <a:off x="4035" y="1130"/>
                <a:ext cx="139" cy="139"/>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66" name="Freeform 182"/>
              <p:cNvSpPr>
                <a:spLocks/>
              </p:cNvSpPr>
              <p:nvPr/>
            </p:nvSpPr>
            <p:spPr bwMode="auto">
              <a:xfrm>
                <a:off x="4035" y="1130"/>
                <a:ext cx="139" cy="139"/>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67" name="Freeform 183"/>
              <p:cNvSpPr>
                <a:spLocks/>
              </p:cNvSpPr>
              <p:nvPr/>
            </p:nvSpPr>
            <p:spPr bwMode="auto">
              <a:xfrm>
                <a:off x="4061" y="1020"/>
                <a:ext cx="197" cy="70"/>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68" name="Freeform 184"/>
              <p:cNvSpPr>
                <a:spLocks/>
              </p:cNvSpPr>
              <p:nvPr/>
            </p:nvSpPr>
            <p:spPr bwMode="auto">
              <a:xfrm>
                <a:off x="4061" y="1020"/>
                <a:ext cx="197" cy="70"/>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69" name="Freeform 185"/>
              <p:cNvSpPr>
                <a:spLocks/>
              </p:cNvSpPr>
              <p:nvPr/>
            </p:nvSpPr>
            <p:spPr bwMode="auto">
              <a:xfrm>
                <a:off x="3876" y="1217"/>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70" name="Freeform 186"/>
              <p:cNvSpPr>
                <a:spLocks/>
              </p:cNvSpPr>
              <p:nvPr/>
            </p:nvSpPr>
            <p:spPr bwMode="auto">
              <a:xfrm>
                <a:off x="3876" y="1217"/>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71" name="Freeform 187"/>
              <p:cNvSpPr>
                <a:spLocks/>
              </p:cNvSpPr>
              <p:nvPr/>
            </p:nvSpPr>
            <p:spPr bwMode="auto">
              <a:xfrm>
                <a:off x="4073" y="1075"/>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72" name="Freeform 188"/>
              <p:cNvSpPr>
                <a:spLocks/>
              </p:cNvSpPr>
              <p:nvPr/>
            </p:nvSpPr>
            <p:spPr bwMode="auto">
              <a:xfrm>
                <a:off x="4073" y="1075"/>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3773" name="Freeform 189"/>
              <p:cNvSpPr>
                <a:spLocks/>
              </p:cNvSpPr>
              <p:nvPr/>
            </p:nvSpPr>
            <p:spPr bwMode="auto">
              <a:xfrm>
                <a:off x="4168" y="1074"/>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774" name="Freeform 190"/>
              <p:cNvSpPr>
                <a:spLocks/>
              </p:cNvSpPr>
              <p:nvPr/>
            </p:nvSpPr>
            <p:spPr bwMode="auto">
              <a:xfrm>
                <a:off x="4168" y="1074"/>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grpSp>
            <p:nvGrpSpPr>
              <p:cNvPr id="27841" name="Group 191"/>
              <p:cNvGrpSpPr>
                <a:grpSpLocks/>
              </p:cNvGrpSpPr>
              <p:nvPr/>
            </p:nvGrpSpPr>
            <p:grpSpPr bwMode="auto">
              <a:xfrm>
                <a:off x="1120" y="1888"/>
                <a:ext cx="350" cy="261"/>
                <a:chOff x="1120" y="1888"/>
                <a:chExt cx="350" cy="261"/>
              </a:xfrm>
            </p:grpSpPr>
            <p:sp>
              <p:nvSpPr>
                <p:cNvPr id="1603776" name="Freeform 192"/>
                <p:cNvSpPr>
                  <a:spLocks/>
                </p:cNvSpPr>
                <p:nvPr/>
              </p:nvSpPr>
              <p:spPr bwMode="auto">
                <a:xfrm>
                  <a:off x="1356" y="2071"/>
                  <a:ext cx="83"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77" name="Freeform 193"/>
                <p:cNvSpPr>
                  <a:spLocks/>
                </p:cNvSpPr>
                <p:nvPr/>
              </p:nvSpPr>
              <p:spPr bwMode="auto">
                <a:xfrm>
                  <a:off x="1340" y="2030"/>
                  <a:ext cx="217"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78" name="Freeform 194"/>
                <p:cNvSpPr>
                  <a:spLocks/>
                </p:cNvSpPr>
                <p:nvPr/>
              </p:nvSpPr>
              <p:spPr bwMode="auto">
                <a:xfrm>
                  <a:off x="1340" y="2030"/>
                  <a:ext cx="217"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79" name="Freeform 195"/>
                <p:cNvSpPr>
                  <a:spLocks/>
                </p:cNvSpPr>
                <p:nvPr/>
              </p:nvSpPr>
              <p:spPr bwMode="auto">
                <a:xfrm>
                  <a:off x="1356" y="1957"/>
                  <a:ext cx="83"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80" name="Freeform 196"/>
                <p:cNvSpPr>
                  <a:spLocks/>
                </p:cNvSpPr>
                <p:nvPr/>
              </p:nvSpPr>
              <p:spPr bwMode="auto">
                <a:xfrm>
                  <a:off x="1356" y="1957"/>
                  <a:ext cx="83"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81" name="Freeform 197"/>
                <p:cNvSpPr>
                  <a:spLocks/>
                </p:cNvSpPr>
                <p:nvPr/>
              </p:nvSpPr>
              <p:spPr bwMode="auto">
                <a:xfrm>
                  <a:off x="1316" y="1979"/>
                  <a:ext cx="48"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82" name="Freeform 198"/>
                <p:cNvSpPr>
                  <a:spLocks/>
                </p:cNvSpPr>
                <p:nvPr/>
              </p:nvSpPr>
              <p:spPr bwMode="auto">
                <a:xfrm>
                  <a:off x="1316" y="1979"/>
                  <a:ext cx="48"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83" name="Freeform 199"/>
                <p:cNvSpPr>
                  <a:spLocks/>
                </p:cNvSpPr>
                <p:nvPr/>
              </p:nvSpPr>
              <p:spPr bwMode="auto">
                <a:xfrm>
                  <a:off x="1312" y="1942"/>
                  <a:ext cx="56"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84" name="Freeform 200"/>
                <p:cNvSpPr>
                  <a:spLocks/>
                </p:cNvSpPr>
                <p:nvPr/>
              </p:nvSpPr>
              <p:spPr bwMode="auto">
                <a:xfrm>
                  <a:off x="1312" y="1942"/>
                  <a:ext cx="56"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85" name="Freeform 201"/>
                <p:cNvSpPr>
                  <a:spLocks/>
                </p:cNvSpPr>
                <p:nvPr/>
              </p:nvSpPr>
              <p:spPr bwMode="auto">
                <a:xfrm>
                  <a:off x="1272" y="1911"/>
                  <a:ext cx="52"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86" name="Freeform 202"/>
                <p:cNvSpPr>
                  <a:spLocks/>
                </p:cNvSpPr>
                <p:nvPr/>
              </p:nvSpPr>
              <p:spPr bwMode="auto">
                <a:xfrm>
                  <a:off x="1272" y="1911"/>
                  <a:ext cx="52"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87" name="Freeform 203"/>
                <p:cNvSpPr>
                  <a:spLocks/>
                </p:cNvSpPr>
                <p:nvPr/>
              </p:nvSpPr>
              <p:spPr bwMode="auto">
                <a:xfrm>
                  <a:off x="1175" y="1886"/>
                  <a:ext cx="58" cy="27"/>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88" name="Freeform 204"/>
                <p:cNvSpPr>
                  <a:spLocks/>
                </p:cNvSpPr>
                <p:nvPr/>
              </p:nvSpPr>
              <p:spPr bwMode="auto">
                <a:xfrm>
                  <a:off x="1175" y="1886"/>
                  <a:ext cx="58" cy="27"/>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789" name="Freeform 205"/>
                <p:cNvSpPr>
                  <a:spLocks/>
                </p:cNvSpPr>
                <p:nvPr/>
              </p:nvSpPr>
              <p:spPr bwMode="auto">
                <a:xfrm>
                  <a:off x="1054" y="1895"/>
                  <a:ext cx="79" cy="44"/>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0" name="Freeform 206"/>
                <p:cNvSpPr>
                  <a:spLocks/>
                </p:cNvSpPr>
                <p:nvPr/>
              </p:nvSpPr>
              <p:spPr bwMode="auto">
                <a:xfrm>
                  <a:off x="1054" y="1895"/>
                  <a:ext cx="79" cy="44"/>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grpSp>
          <p:sp>
            <p:nvSpPr>
              <p:cNvPr id="1603791" name="Freeform 207"/>
              <p:cNvSpPr>
                <a:spLocks/>
              </p:cNvSpPr>
              <p:nvPr/>
            </p:nvSpPr>
            <p:spPr bwMode="auto">
              <a:xfrm>
                <a:off x="3206" y="973"/>
                <a:ext cx="290" cy="82"/>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2" name="Freeform 208"/>
              <p:cNvSpPr>
                <a:spLocks/>
              </p:cNvSpPr>
              <p:nvPr/>
            </p:nvSpPr>
            <p:spPr bwMode="auto">
              <a:xfrm>
                <a:off x="1558" y="1002"/>
                <a:ext cx="475" cy="198"/>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3" name="Freeform 209"/>
              <p:cNvSpPr>
                <a:spLocks/>
              </p:cNvSpPr>
              <p:nvPr/>
            </p:nvSpPr>
            <p:spPr bwMode="auto">
              <a:xfrm>
                <a:off x="1852" y="1218"/>
                <a:ext cx="390" cy="269"/>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4" name="Freeform 210"/>
              <p:cNvSpPr>
                <a:spLocks/>
              </p:cNvSpPr>
              <p:nvPr/>
            </p:nvSpPr>
            <p:spPr bwMode="auto">
              <a:xfrm>
                <a:off x="1761" y="925"/>
                <a:ext cx="342"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5" name="Freeform 211"/>
              <p:cNvSpPr>
                <a:spLocks/>
              </p:cNvSpPr>
              <p:nvPr/>
            </p:nvSpPr>
            <p:spPr bwMode="auto">
              <a:xfrm>
                <a:off x="2886" y="925"/>
                <a:ext cx="358" cy="225"/>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6" name="Freeform 212"/>
              <p:cNvSpPr>
                <a:spLocks/>
              </p:cNvSpPr>
              <p:nvPr/>
            </p:nvSpPr>
            <p:spPr bwMode="auto">
              <a:xfrm>
                <a:off x="3220" y="1184"/>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7" name="Freeform 213"/>
              <p:cNvSpPr>
                <a:spLocks/>
              </p:cNvSpPr>
              <p:nvPr/>
            </p:nvSpPr>
            <p:spPr bwMode="auto">
              <a:xfrm>
                <a:off x="3766" y="1196"/>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8" name="Freeform 214"/>
              <p:cNvSpPr>
                <a:spLocks/>
              </p:cNvSpPr>
              <p:nvPr/>
            </p:nvSpPr>
            <p:spPr bwMode="auto">
              <a:xfrm>
                <a:off x="3764" y="1114"/>
                <a:ext cx="314" cy="137"/>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799" name="Freeform 215"/>
              <p:cNvSpPr>
                <a:spLocks/>
              </p:cNvSpPr>
              <p:nvPr/>
            </p:nvSpPr>
            <p:spPr bwMode="auto">
              <a:xfrm>
                <a:off x="4033" y="855"/>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0" name="Freeform 216"/>
              <p:cNvSpPr>
                <a:spLocks/>
              </p:cNvSpPr>
              <p:nvPr/>
            </p:nvSpPr>
            <p:spPr bwMode="auto">
              <a:xfrm>
                <a:off x="3870" y="1503"/>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1" name="Freeform 217"/>
              <p:cNvSpPr>
                <a:spLocks/>
              </p:cNvSpPr>
              <p:nvPr/>
            </p:nvSpPr>
            <p:spPr bwMode="auto">
              <a:xfrm>
                <a:off x="3762" y="1374"/>
                <a:ext cx="533" cy="176"/>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2" name="Freeform 218"/>
              <p:cNvSpPr>
                <a:spLocks/>
              </p:cNvSpPr>
              <p:nvPr/>
            </p:nvSpPr>
            <p:spPr bwMode="auto">
              <a:xfrm>
                <a:off x="3369" y="1422"/>
                <a:ext cx="519"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3" name="Freeform 219"/>
              <p:cNvSpPr>
                <a:spLocks/>
              </p:cNvSpPr>
              <p:nvPr/>
            </p:nvSpPr>
            <p:spPr bwMode="auto">
              <a:xfrm>
                <a:off x="3385" y="1317"/>
                <a:ext cx="427" cy="178"/>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4" name="Freeform 220"/>
              <p:cNvSpPr>
                <a:spLocks/>
              </p:cNvSpPr>
              <p:nvPr/>
            </p:nvSpPr>
            <p:spPr bwMode="auto">
              <a:xfrm>
                <a:off x="3758" y="1248"/>
                <a:ext cx="483" cy="191"/>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5" name="Freeform 221"/>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6" name="Freeform 222"/>
              <p:cNvSpPr>
                <a:spLocks/>
              </p:cNvSpPr>
              <p:nvPr/>
            </p:nvSpPr>
            <p:spPr bwMode="auto">
              <a:xfrm>
                <a:off x="2912" y="1149"/>
                <a:ext cx="344"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7" name="Freeform 223"/>
              <p:cNvSpPr>
                <a:spLocks/>
              </p:cNvSpPr>
              <p:nvPr/>
            </p:nvSpPr>
            <p:spPr bwMode="auto">
              <a:xfrm>
                <a:off x="1360" y="1167"/>
                <a:ext cx="382"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8" name="Freeform 224"/>
              <p:cNvSpPr>
                <a:spLocks/>
              </p:cNvSpPr>
              <p:nvPr/>
            </p:nvSpPr>
            <p:spPr bwMode="auto">
              <a:xfrm>
                <a:off x="1576" y="1479"/>
                <a:ext cx="560" cy="412"/>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09" name="Freeform 225"/>
              <p:cNvSpPr>
                <a:spLocks/>
              </p:cNvSpPr>
              <p:nvPr/>
            </p:nvSpPr>
            <p:spPr bwMode="auto">
              <a:xfrm>
                <a:off x="2137" y="1275"/>
                <a:ext cx="501" cy="213"/>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0" name="Freeform 226"/>
              <p:cNvSpPr>
                <a:spLocks/>
              </p:cNvSpPr>
              <p:nvPr/>
            </p:nvSpPr>
            <p:spPr bwMode="auto">
              <a:xfrm>
                <a:off x="2139" y="1536"/>
                <a:ext cx="1039"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1" name="Freeform 227"/>
              <p:cNvSpPr>
                <a:spLocks/>
              </p:cNvSpPr>
              <p:nvPr/>
            </p:nvSpPr>
            <p:spPr bwMode="auto">
              <a:xfrm>
                <a:off x="2584" y="1319"/>
                <a:ext cx="459" cy="170"/>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2" name="Freeform 228"/>
              <p:cNvSpPr>
                <a:spLocks/>
              </p:cNvSpPr>
              <p:nvPr/>
            </p:nvSpPr>
            <p:spPr bwMode="auto">
              <a:xfrm>
                <a:off x="3093" y="1013"/>
                <a:ext cx="294" cy="174"/>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3" name="Freeform 229"/>
              <p:cNvSpPr>
                <a:spLocks/>
              </p:cNvSpPr>
              <p:nvPr/>
            </p:nvSpPr>
            <p:spPr bwMode="auto">
              <a:xfrm>
                <a:off x="2967" y="1284"/>
                <a:ext cx="437" cy="244"/>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4" name="Freeform 230"/>
              <p:cNvSpPr>
                <a:spLocks/>
              </p:cNvSpPr>
              <p:nvPr/>
            </p:nvSpPr>
            <p:spPr bwMode="auto">
              <a:xfrm>
                <a:off x="3661" y="1525"/>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5" name="Freeform 231"/>
              <p:cNvSpPr>
                <a:spLocks/>
              </p:cNvSpPr>
              <p:nvPr/>
            </p:nvSpPr>
            <p:spPr bwMode="auto">
              <a:xfrm>
                <a:off x="3653" y="1820"/>
                <a:ext cx="978" cy="526"/>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6" name="Freeform 232"/>
              <p:cNvSpPr>
                <a:spLocks/>
              </p:cNvSpPr>
              <p:nvPr/>
            </p:nvSpPr>
            <p:spPr bwMode="auto">
              <a:xfrm>
                <a:off x="3413" y="1024"/>
                <a:ext cx="246"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817" name="Freeform 233"/>
              <p:cNvSpPr>
                <a:spLocks/>
              </p:cNvSpPr>
              <p:nvPr/>
            </p:nvSpPr>
            <p:spPr bwMode="auto">
              <a:xfrm>
                <a:off x="3778" y="975"/>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8" name="Freeform 234"/>
              <p:cNvSpPr>
                <a:spLocks/>
              </p:cNvSpPr>
              <p:nvPr/>
            </p:nvSpPr>
            <p:spPr bwMode="auto">
              <a:xfrm>
                <a:off x="4035" y="1130"/>
                <a:ext cx="139" cy="139"/>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19" name="Freeform 235"/>
              <p:cNvSpPr>
                <a:spLocks/>
              </p:cNvSpPr>
              <p:nvPr/>
            </p:nvSpPr>
            <p:spPr bwMode="auto">
              <a:xfrm>
                <a:off x="4061" y="1020"/>
                <a:ext cx="197" cy="70"/>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20" name="Freeform 236"/>
              <p:cNvSpPr>
                <a:spLocks/>
              </p:cNvSpPr>
              <p:nvPr/>
            </p:nvSpPr>
            <p:spPr bwMode="auto">
              <a:xfrm>
                <a:off x="3876" y="1217"/>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21" name="Freeform 237"/>
              <p:cNvSpPr>
                <a:spLocks/>
              </p:cNvSpPr>
              <p:nvPr/>
            </p:nvSpPr>
            <p:spPr bwMode="auto">
              <a:xfrm>
                <a:off x="4073" y="1075"/>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603822" name="Freeform 238"/>
              <p:cNvSpPr>
                <a:spLocks/>
              </p:cNvSpPr>
              <p:nvPr/>
            </p:nvSpPr>
            <p:spPr bwMode="auto">
              <a:xfrm>
                <a:off x="865" y="894"/>
                <a:ext cx="527" cy="449"/>
              </a:xfrm>
              <a:custGeom>
                <a:avLst/>
                <a:gdLst/>
                <a:ahLst/>
                <a:cxnLst>
                  <a:cxn ang="0">
                    <a:pos x="11422" y="9123"/>
                  </a:cxn>
                  <a:cxn ang="0">
                    <a:pos x="12420" y="10312"/>
                  </a:cxn>
                  <a:cxn ang="0">
                    <a:pos x="13919" y="12125"/>
                  </a:cxn>
                  <a:cxn ang="0">
                    <a:pos x="14063" y="12576"/>
                  </a:cxn>
                  <a:cxn ang="0">
                    <a:pos x="14753" y="11666"/>
                  </a:cxn>
                  <a:cxn ang="0">
                    <a:pos x="14304" y="11059"/>
                  </a:cxn>
                  <a:cxn ang="0">
                    <a:pos x="13402" y="9400"/>
                  </a:cxn>
                  <a:cxn ang="0">
                    <a:pos x="12502" y="9542"/>
                  </a:cxn>
                  <a:cxn ang="0">
                    <a:pos x="11216" y="8623"/>
                  </a:cxn>
                  <a:cxn ang="0">
                    <a:pos x="13357" y="1475"/>
                  </a:cxn>
                  <a:cxn ang="0">
                    <a:pos x="12334" y="1465"/>
                  </a:cxn>
                  <a:cxn ang="0">
                    <a:pos x="11550" y="1228"/>
                  </a:cxn>
                  <a:cxn ang="0">
                    <a:pos x="10981" y="889"/>
                  </a:cxn>
                  <a:cxn ang="0">
                    <a:pos x="10422" y="724"/>
                  </a:cxn>
                  <a:cxn ang="0">
                    <a:pos x="10284" y="1071"/>
                  </a:cxn>
                  <a:cxn ang="0">
                    <a:pos x="9910" y="864"/>
                  </a:cxn>
                  <a:cxn ang="0">
                    <a:pos x="8866" y="241"/>
                  </a:cxn>
                  <a:cxn ang="0">
                    <a:pos x="8035" y="0"/>
                  </a:cxn>
                  <a:cxn ang="0">
                    <a:pos x="6645" y="209"/>
                  </a:cxn>
                  <a:cxn ang="0">
                    <a:pos x="5923" y="219"/>
                  </a:cxn>
                  <a:cxn ang="0">
                    <a:pos x="5340" y="539"/>
                  </a:cxn>
                  <a:cxn ang="0">
                    <a:pos x="4126" y="1406"/>
                  </a:cxn>
                  <a:cxn ang="0">
                    <a:pos x="2982" y="1535"/>
                  </a:cxn>
                  <a:cxn ang="0">
                    <a:pos x="2442" y="1992"/>
                  </a:cxn>
                  <a:cxn ang="0">
                    <a:pos x="3050" y="2711"/>
                  </a:cxn>
                  <a:cxn ang="0">
                    <a:pos x="3621" y="3830"/>
                  </a:cxn>
                  <a:cxn ang="0">
                    <a:pos x="2914" y="3924"/>
                  </a:cxn>
                  <a:cxn ang="0">
                    <a:pos x="2241" y="3651"/>
                  </a:cxn>
                  <a:cxn ang="0">
                    <a:pos x="1077" y="4032"/>
                  </a:cxn>
                  <a:cxn ang="0">
                    <a:pos x="734" y="4594"/>
                  </a:cxn>
                  <a:cxn ang="0">
                    <a:pos x="1733" y="5127"/>
                  </a:cxn>
                  <a:cxn ang="0">
                    <a:pos x="3072" y="5034"/>
                  </a:cxn>
                  <a:cxn ang="0">
                    <a:pos x="3509" y="5160"/>
                  </a:cxn>
                  <a:cxn ang="0">
                    <a:pos x="3288" y="5433"/>
                  </a:cxn>
                  <a:cxn ang="0">
                    <a:pos x="3199" y="5827"/>
                  </a:cxn>
                  <a:cxn ang="0">
                    <a:pos x="1827" y="6220"/>
                  </a:cxn>
                  <a:cxn ang="0">
                    <a:pos x="1301" y="6562"/>
                  </a:cxn>
                  <a:cxn ang="0">
                    <a:pos x="59" y="7075"/>
                  </a:cxn>
                  <a:cxn ang="0">
                    <a:pos x="677" y="7539"/>
                  </a:cxn>
                  <a:cxn ang="0">
                    <a:pos x="586" y="8169"/>
                  </a:cxn>
                  <a:cxn ang="0">
                    <a:pos x="1408" y="8610"/>
                  </a:cxn>
                  <a:cxn ang="0">
                    <a:pos x="1497" y="8955"/>
                  </a:cxn>
                  <a:cxn ang="0">
                    <a:pos x="2082" y="8826"/>
                  </a:cxn>
                  <a:cxn ang="0">
                    <a:pos x="2168" y="9096"/>
                  </a:cxn>
                  <a:cxn ang="0">
                    <a:pos x="2840" y="9157"/>
                  </a:cxn>
                  <a:cxn ang="0">
                    <a:pos x="3545" y="8965"/>
                  </a:cxn>
                  <a:cxn ang="0">
                    <a:pos x="2838" y="9708"/>
                  </a:cxn>
                  <a:cxn ang="0">
                    <a:pos x="1041" y="10495"/>
                  </a:cxn>
                  <a:cxn ang="0">
                    <a:pos x="60" y="10871"/>
                  </a:cxn>
                  <a:cxn ang="0">
                    <a:pos x="1528" y="10697"/>
                  </a:cxn>
                  <a:cxn ang="0">
                    <a:pos x="3678" y="9868"/>
                  </a:cxn>
                  <a:cxn ang="0">
                    <a:pos x="4984" y="9335"/>
                  </a:cxn>
                  <a:cxn ang="0">
                    <a:pos x="4898" y="8934"/>
                  </a:cxn>
                  <a:cxn ang="0">
                    <a:pos x="5879" y="8291"/>
                  </a:cxn>
                  <a:cxn ang="0">
                    <a:pos x="6856" y="7741"/>
                  </a:cxn>
                  <a:cxn ang="0">
                    <a:pos x="7935" y="7822"/>
                  </a:cxn>
                  <a:cxn ang="0">
                    <a:pos x="7506" y="7997"/>
                  </a:cxn>
                  <a:cxn ang="0">
                    <a:pos x="6414" y="8380"/>
                  </a:cxn>
                  <a:cxn ang="0">
                    <a:pos x="6010" y="8745"/>
                  </a:cxn>
                  <a:cxn ang="0">
                    <a:pos x="6419" y="8996"/>
                  </a:cxn>
                  <a:cxn ang="0">
                    <a:pos x="7690" y="8490"/>
                  </a:cxn>
                  <a:cxn ang="0">
                    <a:pos x="8466" y="8320"/>
                  </a:cxn>
                  <a:cxn ang="0">
                    <a:pos x="10386" y="9146"/>
                  </a:cxn>
                </a:cxnLst>
                <a:rect l="0" t="0" r="r" b="b"/>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823" name="Freeform 239"/>
              <p:cNvSpPr>
                <a:spLocks/>
              </p:cNvSpPr>
              <p:nvPr/>
            </p:nvSpPr>
            <p:spPr bwMode="auto">
              <a:xfrm>
                <a:off x="817" y="1088"/>
                <a:ext cx="30" cy="22"/>
              </a:xfrm>
              <a:custGeom>
                <a:avLst/>
                <a:gdLst/>
                <a:ahLst/>
                <a:cxnLst>
                  <a:cxn ang="0">
                    <a:pos x="532" y="48"/>
                  </a:cxn>
                  <a:cxn ang="0">
                    <a:pos x="476" y="33"/>
                  </a:cxn>
                  <a:cxn ang="0">
                    <a:pos x="408" y="18"/>
                  </a:cxn>
                  <a:cxn ang="0">
                    <a:pos x="354" y="9"/>
                  </a:cxn>
                  <a:cxn ang="0">
                    <a:pos x="297" y="3"/>
                  </a:cxn>
                  <a:cxn ang="0">
                    <a:pos x="239" y="0"/>
                  </a:cxn>
                  <a:cxn ang="0">
                    <a:pos x="182" y="2"/>
                  </a:cxn>
                  <a:cxn ang="0">
                    <a:pos x="128" y="11"/>
                  </a:cxn>
                  <a:cxn ang="0">
                    <a:pos x="82" y="28"/>
                  </a:cxn>
                  <a:cxn ang="0">
                    <a:pos x="44" y="54"/>
                  </a:cxn>
                  <a:cxn ang="0">
                    <a:pos x="16" y="90"/>
                  </a:cxn>
                  <a:cxn ang="0">
                    <a:pos x="2" y="140"/>
                  </a:cxn>
                  <a:cxn ang="0">
                    <a:pos x="3" y="202"/>
                  </a:cxn>
                  <a:cxn ang="0">
                    <a:pos x="23" y="280"/>
                  </a:cxn>
                  <a:cxn ang="0">
                    <a:pos x="53" y="337"/>
                  </a:cxn>
                  <a:cxn ang="0">
                    <a:pos x="105" y="389"/>
                  </a:cxn>
                  <a:cxn ang="0">
                    <a:pos x="160" y="437"/>
                  </a:cxn>
                  <a:cxn ang="0">
                    <a:pos x="223" y="489"/>
                  </a:cxn>
                  <a:cxn ang="0">
                    <a:pos x="275" y="527"/>
                  </a:cxn>
                  <a:cxn ang="0">
                    <a:pos x="312" y="550"/>
                  </a:cxn>
                  <a:cxn ang="0">
                    <a:pos x="349" y="570"/>
                  </a:cxn>
                  <a:cxn ang="0">
                    <a:pos x="385" y="587"/>
                  </a:cxn>
                  <a:cxn ang="0">
                    <a:pos x="421" y="600"/>
                  </a:cxn>
                  <a:cxn ang="0">
                    <a:pos x="455" y="607"/>
                  </a:cxn>
                  <a:cxn ang="0">
                    <a:pos x="490" y="610"/>
                  </a:cxn>
                  <a:cxn ang="0">
                    <a:pos x="526" y="608"/>
                  </a:cxn>
                  <a:cxn ang="0">
                    <a:pos x="565" y="601"/>
                  </a:cxn>
                  <a:cxn ang="0">
                    <a:pos x="604" y="590"/>
                  </a:cxn>
                  <a:cxn ang="0">
                    <a:pos x="642" y="573"/>
                  </a:cxn>
                  <a:cxn ang="0">
                    <a:pos x="680" y="554"/>
                  </a:cxn>
                  <a:cxn ang="0">
                    <a:pos x="716" y="533"/>
                  </a:cxn>
                  <a:cxn ang="0">
                    <a:pos x="748" y="509"/>
                  </a:cxn>
                  <a:cxn ang="0">
                    <a:pos x="777" y="483"/>
                  </a:cxn>
                  <a:cxn ang="0">
                    <a:pos x="803" y="457"/>
                  </a:cxn>
                  <a:cxn ang="0">
                    <a:pos x="823" y="429"/>
                  </a:cxn>
                  <a:cxn ang="0">
                    <a:pos x="837" y="402"/>
                  </a:cxn>
                  <a:cxn ang="0">
                    <a:pos x="844" y="375"/>
                  </a:cxn>
                  <a:cxn ang="0">
                    <a:pos x="844" y="350"/>
                  </a:cxn>
                  <a:cxn ang="0">
                    <a:pos x="835" y="326"/>
                  </a:cxn>
                  <a:cxn ang="0">
                    <a:pos x="818" y="305"/>
                  </a:cxn>
                  <a:cxn ang="0">
                    <a:pos x="777" y="276"/>
                  </a:cxn>
                  <a:cxn ang="0">
                    <a:pos x="726" y="237"/>
                  </a:cxn>
                  <a:cxn ang="0">
                    <a:pos x="679" y="195"/>
                  </a:cxn>
                  <a:cxn ang="0">
                    <a:pos x="636" y="155"/>
                  </a:cxn>
                  <a:cxn ang="0">
                    <a:pos x="586" y="102"/>
                  </a:cxn>
                  <a:cxn ang="0">
                    <a:pos x="546" y="57"/>
                  </a:cxn>
                </a:cxnLst>
                <a:rect l="0" t="0" r="r" b="b"/>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824" name="Freeform 240"/>
              <p:cNvSpPr>
                <a:spLocks/>
              </p:cNvSpPr>
              <p:nvPr/>
            </p:nvSpPr>
            <p:spPr bwMode="auto">
              <a:xfrm>
                <a:off x="1248" y="876"/>
                <a:ext cx="107" cy="295"/>
              </a:xfrm>
              <a:custGeom>
                <a:avLst/>
                <a:gdLst/>
                <a:ahLst/>
                <a:cxnLst>
                  <a:cxn ang="0">
                    <a:pos x="3046" y="2097"/>
                  </a:cxn>
                  <a:cxn ang="0">
                    <a:pos x="3046" y="0"/>
                  </a:cxn>
                  <a:cxn ang="0">
                    <a:pos x="0" y="6752"/>
                  </a:cxn>
                  <a:cxn ang="0">
                    <a:pos x="343" y="8222"/>
                  </a:cxn>
                  <a:cxn ang="0">
                    <a:pos x="3046" y="2097"/>
                  </a:cxn>
                </a:cxnLst>
                <a:rect l="0" t="0" r="r" b="b"/>
                <a:pathLst>
                  <a:path w="3046" h="8222">
                    <a:moveTo>
                      <a:pt x="3046" y="2097"/>
                    </a:moveTo>
                    <a:lnTo>
                      <a:pt x="3046" y="0"/>
                    </a:lnTo>
                    <a:lnTo>
                      <a:pt x="0" y="6752"/>
                    </a:lnTo>
                    <a:lnTo>
                      <a:pt x="343" y="8222"/>
                    </a:lnTo>
                    <a:lnTo>
                      <a:pt x="3046" y="209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25" name="Freeform 241"/>
              <p:cNvSpPr>
                <a:spLocks/>
              </p:cNvSpPr>
              <p:nvPr/>
            </p:nvSpPr>
            <p:spPr bwMode="auto">
              <a:xfrm>
                <a:off x="1308" y="1165"/>
                <a:ext cx="28" cy="97"/>
              </a:xfrm>
              <a:custGeom>
                <a:avLst/>
                <a:gdLst/>
                <a:ahLst/>
                <a:cxnLst>
                  <a:cxn ang="0">
                    <a:pos x="755" y="2146"/>
                  </a:cxn>
                  <a:cxn ang="0">
                    <a:pos x="10" y="2694"/>
                  </a:cxn>
                  <a:cxn ang="0">
                    <a:pos x="0" y="548"/>
                  </a:cxn>
                  <a:cxn ang="0">
                    <a:pos x="745" y="0"/>
                  </a:cxn>
                  <a:cxn ang="0">
                    <a:pos x="755" y="2146"/>
                  </a:cxn>
                </a:cxnLst>
                <a:rect l="0" t="0" r="r" b="b"/>
                <a:pathLst>
                  <a:path w="755" h="2694">
                    <a:moveTo>
                      <a:pt x="755" y="2146"/>
                    </a:moveTo>
                    <a:lnTo>
                      <a:pt x="10" y="2694"/>
                    </a:lnTo>
                    <a:lnTo>
                      <a:pt x="0" y="548"/>
                    </a:lnTo>
                    <a:lnTo>
                      <a:pt x="745" y="0"/>
                    </a:lnTo>
                    <a:lnTo>
                      <a:pt x="755" y="2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26" name="Freeform 242"/>
              <p:cNvSpPr>
                <a:spLocks/>
              </p:cNvSpPr>
              <p:nvPr/>
            </p:nvSpPr>
            <p:spPr bwMode="auto">
              <a:xfrm>
                <a:off x="1276" y="1152"/>
                <a:ext cx="32" cy="110"/>
              </a:xfrm>
              <a:custGeom>
                <a:avLst/>
                <a:gdLst/>
                <a:ahLst/>
                <a:cxnLst>
                  <a:cxn ang="0">
                    <a:pos x="881" y="950"/>
                  </a:cxn>
                  <a:cxn ang="0">
                    <a:pos x="891" y="3096"/>
                  </a:cxn>
                  <a:cxn ang="0">
                    <a:pos x="882" y="3087"/>
                  </a:cxn>
                  <a:cxn ang="0">
                    <a:pos x="855" y="3061"/>
                  </a:cxn>
                  <a:cxn ang="0">
                    <a:pos x="814" y="3020"/>
                  </a:cxn>
                  <a:cxn ang="0">
                    <a:pos x="759" y="2965"/>
                  </a:cxn>
                  <a:cxn ang="0">
                    <a:pos x="695" y="2900"/>
                  </a:cxn>
                  <a:cxn ang="0">
                    <a:pos x="622" y="2826"/>
                  </a:cxn>
                  <a:cxn ang="0">
                    <a:pos x="545" y="2746"/>
                  </a:cxn>
                  <a:cxn ang="0">
                    <a:pos x="464" y="2662"/>
                  </a:cxn>
                  <a:cxn ang="0">
                    <a:pos x="383" y="2575"/>
                  </a:cxn>
                  <a:cxn ang="0">
                    <a:pos x="304" y="2488"/>
                  </a:cxn>
                  <a:cxn ang="0">
                    <a:pos x="265" y="2446"/>
                  </a:cxn>
                  <a:cxn ang="0">
                    <a:pos x="228" y="2404"/>
                  </a:cxn>
                  <a:cxn ang="0">
                    <a:pos x="193" y="2363"/>
                  </a:cxn>
                  <a:cxn ang="0">
                    <a:pos x="160" y="2324"/>
                  </a:cxn>
                  <a:cxn ang="0">
                    <a:pos x="129" y="2286"/>
                  </a:cxn>
                  <a:cxn ang="0">
                    <a:pos x="100" y="2249"/>
                  </a:cxn>
                  <a:cxn ang="0">
                    <a:pos x="75" y="2216"/>
                  </a:cxn>
                  <a:cxn ang="0">
                    <a:pos x="53" y="2184"/>
                  </a:cxn>
                  <a:cxn ang="0">
                    <a:pos x="34" y="2156"/>
                  </a:cxn>
                  <a:cxn ang="0">
                    <a:pos x="18" y="2129"/>
                  </a:cxn>
                  <a:cxn ang="0">
                    <a:pos x="7" y="2107"/>
                  </a:cxn>
                  <a:cxn ang="0">
                    <a:pos x="0" y="2087"/>
                  </a:cxn>
                  <a:cxn ang="0">
                    <a:pos x="0" y="0"/>
                  </a:cxn>
                  <a:cxn ang="0">
                    <a:pos x="6" y="8"/>
                  </a:cxn>
                  <a:cxn ang="0">
                    <a:pos x="23" y="30"/>
                  </a:cxn>
                  <a:cxn ang="0">
                    <a:pos x="52" y="64"/>
                  </a:cxn>
                  <a:cxn ang="0">
                    <a:pos x="90" y="110"/>
                  </a:cxn>
                  <a:cxn ang="0">
                    <a:pos x="135" y="165"/>
                  </a:cxn>
                  <a:cxn ang="0">
                    <a:pos x="189" y="228"/>
                  </a:cxn>
                  <a:cxn ang="0">
                    <a:pos x="248" y="298"/>
                  </a:cxn>
                  <a:cxn ang="0">
                    <a:pos x="313" y="373"/>
                  </a:cxn>
                  <a:cxn ang="0">
                    <a:pos x="380" y="450"/>
                  </a:cxn>
                  <a:cxn ang="0">
                    <a:pos x="452" y="529"/>
                  </a:cxn>
                  <a:cxn ang="0">
                    <a:pos x="525" y="609"/>
                  </a:cxn>
                  <a:cxn ang="0">
                    <a:pos x="599" y="686"/>
                  </a:cxn>
                  <a:cxn ang="0">
                    <a:pos x="636" y="725"/>
                  </a:cxn>
                  <a:cxn ang="0">
                    <a:pos x="673" y="761"/>
                  </a:cxn>
                  <a:cxn ang="0">
                    <a:pos x="710" y="797"/>
                  </a:cxn>
                  <a:cxn ang="0">
                    <a:pos x="745" y="831"/>
                  </a:cxn>
                  <a:cxn ang="0">
                    <a:pos x="780" y="864"/>
                  </a:cxn>
                  <a:cxn ang="0">
                    <a:pos x="816" y="895"/>
                  </a:cxn>
                  <a:cxn ang="0">
                    <a:pos x="849" y="923"/>
                  </a:cxn>
                  <a:cxn ang="0">
                    <a:pos x="881" y="950"/>
                  </a:cxn>
                </a:cxnLst>
                <a:rect l="0" t="0" r="r" b="b"/>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27" name="Freeform 243"/>
              <p:cNvSpPr>
                <a:spLocks/>
              </p:cNvSpPr>
              <p:nvPr/>
            </p:nvSpPr>
            <p:spPr bwMode="auto">
              <a:xfrm>
                <a:off x="1240" y="1145"/>
                <a:ext cx="10" cy="79"/>
              </a:xfrm>
              <a:custGeom>
                <a:avLst/>
                <a:gdLst/>
                <a:ahLst/>
                <a:cxnLst>
                  <a:cxn ang="0">
                    <a:pos x="284" y="9"/>
                  </a:cxn>
                  <a:cxn ang="0">
                    <a:pos x="273" y="11"/>
                  </a:cxn>
                  <a:cxn ang="0">
                    <a:pos x="241" y="16"/>
                  </a:cxn>
                  <a:cxn ang="0">
                    <a:pos x="197" y="22"/>
                  </a:cxn>
                  <a:cxn ang="0">
                    <a:pos x="146" y="26"/>
                  </a:cxn>
                  <a:cxn ang="0">
                    <a:pos x="119" y="28"/>
                  </a:cxn>
                  <a:cxn ang="0">
                    <a:pos x="94" y="28"/>
                  </a:cxn>
                  <a:cxn ang="0">
                    <a:pos x="70" y="28"/>
                  </a:cxn>
                  <a:cxn ang="0">
                    <a:pos x="49" y="26"/>
                  </a:cxn>
                  <a:cxn ang="0">
                    <a:pos x="39" y="24"/>
                  </a:cxn>
                  <a:cxn ang="0">
                    <a:pos x="30" y="22"/>
                  </a:cxn>
                  <a:cxn ang="0">
                    <a:pos x="22" y="20"/>
                  </a:cxn>
                  <a:cxn ang="0">
                    <a:pos x="14" y="17"/>
                  </a:cxn>
                  <a:cxn ang="0">
                    <a:pos x="9" y="13"/>
                  </a:cxn>
                  <a:cxn ang="0">
                    <a:pos x="4" y="9"/>
                  </a:cxn>
                  <a:cxn ang="0">
                    <a:pos x="1" y="5"/>
                  </a:cxn>
                  <a:cxn ang="0">
                    <a:pos x="0" y="0"/>
                  </a:cxn>
                  <a:cxn ang="0">
                    <a:pos x="0" y="2126"/>
                  </a:cxn>
                  <a:cxn ang="0">
                    <a:pos x="12" y="2132"/>
                  </a:cxn>
                  <a:cxn ang="0">
                    <a:pos x="45" y="2145"/>
                  </a:cxn>
                  <a:cxn ang="0">
                    <a:pos x="66" y="2153"/>
                  </a:cxn>
                  <a:cxn ang="0">
                    <a:pos x="90" y="2161"/>
                  </a:cxn>
                  <a:cxn ang="0">
                    <a:pos x="115" y="2170"/>
                  </a:cxn>
                  <a:cxn ang="0">
                    <a:pos x="141" y="2177"/>
                  </a:cxn>
                  <a:cxn ang="0">
                    <a:pos x="169" y="2184"/>
                  </a:cxn>
                  <a:cxn ang="0">
                    <a:pos x="194" y="2189"/>
                  </a:cxn>
                  <a:cxn ang="0">
                    <a:pos x="206" y="2191"/>
                  </a:cxn>
                  <a:cxn ang="0">
                    <a:pos x="218" y="2192"/>
                  </a:cxn>
                  <a:cxn ang="0">
                    <a:pos x="229" y="2192"/>
                  </a:cxn>
                  <a:cxn ang="0">
                    <a:pos x="239" y="2192"/>
                  </a:cxn>
                  <a:cxn ang="0">
                    <a:pos x="249" y="2191"/>
                  </a:cxn>
                  <a:cxn ang="0">
                    <a:pos x="257" y="2189"/>
                  </a:cxn>
                  <a:cxn ang="0">
                    <a:pos x="265" y="2186"/>
                  </a:cxn>
                  <a:cxn ang="0">
                    <a:pos x="272" y="2182"/>
                  </a:cxn>
                  <a:cxn ang="0">
                    <a:pos x="277" y="2177"/>
                  </a:cxn>
                  <a:cxn ang="0">
                    <a:pos x="281" y="2171"/>
                  </a:cxn>
                  <a:cxn ang="0">
                    <a:pos x="284" y="2164"/>
                  </a:cxn>
                  <a:cxn ang="0">
                    <a:pos x="284" y="2155"/>
                  </a:cxn>
                  <a:cxn ang="0">
                    <a:pos x="284" y="2127"/>
                  </a:cxn>
                  <a:cxn ang="0">
                    <a:pos x="284" y="2055"/>
                  </a:cxn>
                  <a:cxn ang="0">
                    <a:pos x="284" y="1946"/>
                  </a:cxn>
                  <a:cxn ang="0">
                    <a:pos x="284" y="1808"/>
                  </a:cxn>
                  <a:cxn ang="0">
                    <a:pos x="284" y="1645"/>
                  </a:cxn>
                  <a:cxn ang="0">
                    <a:pos x="284" y="1463"/>
                  </a:cxn>
                  <a:cxn ang="0">
                    <a:pos x="284" y="1271"/>
                  </a:cxn>
                  <a:cxn ang="0">
                    <a:pos x="284" y="1071"/>
                  </a:cxn>
                  <a:cxn ang="0">
                    <a:pos x="284" y="872"/>
                  </a:cxn>
                  <a:cxn ang="0">
                    <a:pos x="284" y="681"/>
                  </a:cxn>
                  <a:cxn ang="0">
                    <a:pos x="284" y="501"/>
                  </a:cxn>
                  <a:cxn ang="0">
                    <a:pos x="284" y="341"/>
                  </a:cxn>
                  <a:cxn ang="0">
                    <a:pos x="284" y="205"/>
                  </a:cxn>
                  <a:cxn ang="0">
                    <a:pos x="284" y="101"/>
                  </a:cxn>
                  <a:cxn ang="0">
                    <a:pos x="284" y="33"/>
                  </a:cxn>
                  <a:cxn ang="0">
                    <a:pos x="284" y="9"/>
                  </a:cxn>
                </a:cxnLst>
                <a:rect l="0" t="0" r="r" b="b"/>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28" name="Freeform 244"/>
              <p:cNvSpPr>
                <a:spLocks/>
              </p:cNvSpPr>
              <p:nvPr/>
            </p:nvSpPr>
            <p:spPr bwMode="auto">
              <a:xfrm>
                <a:off x="1077" y="1132"/>
                <a:ext cx="8" cy="84"/>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29" name="Freeform 245"/>
              <p:cNvSpPr>
                <a:spLocks/>
              </p:cNvSpPr>
              <p:nvPr/>
            </p:nvSpPr>
            <p:spPr bwMode="auto">
              <a:xfrm>
                <a:off x="1077" y="1132"/>
                <a:ext cx="8" cy="84"/>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830" name="Freeform 246"/>
              <p:cNvSpPr>
                <a:spLocks/>
              </p:cNvSpPr>
              <p:nvPr/>
            </p:nvSpPr>
            <p:spPr bwMode="auto">
              <a:xfrm>
                <a:off x="1042" y="1143"/>
                <a:ext cx="4" cy="84"/>
              </a:xfrm>
              <a:custGeom>
                <a:avLst/>
                <a:gdLst/>
                <a:ahLst/>
                <a:cxnLst>
                  <a:cxn ang="0">
                    <a:pos x="0" y="225"/>
                  </a:cxn>
                  <a:cxn ang="0">
                    <a:pos x="6" y="222"/>
                  </a:cxn>
                  <a:cxn ang="0">
                    <a:pos x="21" y="212"/>
                  </a:cxn>
                  <a:cxn ang="0">
                    <a:pos x="31" y="204"/>
                  </a:cxn>
                  <a:cxn ang="0">
                    <a:pos x="42" y="195"/>
                  </a:cxn>
                  <a:cxn ang="0">
                    <a:pos x="53" y="184"/>
                  </a:cxn>
                  <a:cxn ang="0">
                    <a:pos x="66" y="171"/>
                  </a:cxn>
                  <a:cxn ang="0">
                    <a:pos x="77" y="157"/>
                  </a:cxn>
                  <a:cxn ang="0">
                    <a:pos x="87" y="140"/>
                  </a:cxn>
                  <a:cxn ang="0">
                    <a:pos x="92" y="131"/>
                  </a:cxn>
                  <a:cxn ang="0">
                    <a:pos x="96" y="122"/>
                  </a:cxn>
                  <a:cxn ang="0">
                    <a:pos x="100" y="112"/>
                  </a:cxn>
                  <a:cxn ang="0">
                    <a:pos x="104" y="101"/>
                  </a:cxn>
                  <a:cxn ang="0">
                    <a:pos x="107" y="90"/>
                  </a:cxn>
                  <a:cxn ang="0">
                    <a:pos x="109" y="79"/>
                  </a:cxn>
                  <a:cxn ang="0">
                    <a:pos x="111" y="67"/>
                  </a:cxn>
                  <a:cxn ang="0">
                    <a:pos x="112" y="55"/>
                  </a:cxn>
                  <a:cxn ang="0">
                    <a:pos x="112" y="42"/>
                  </a:cxn>
                  <a:cxn ang="0">
                    <a:pos x="112" y="28"/>
                  </a:cxn>
                  <a:cxn ang="0">
                    <a:pos x="110" y="15"/>
                  </a:cxn>
                  <a:cxn ang="0">
                    <a:pos x="108" y="0"/>
                  </a:cxn>
                  <a:cxn ang="0">
                    <a:pos x="98" y="2224"/>
                  </a:cxn>
                  <a:cxn ang="0">
                    <a:pos x="99" y="2228"/>
                  </a:cxn>
                  <a:cxn ang="0">
                    <a:pos x="98" y="2238"/>
                  </a:cxn>
                  <a:cxn ang="0">
                    <a:pos x="97" y="2245"/>
                  </a:cxn>
                  <a:cxn ang="0">
                    <a:pos x="96" y="2253"/>
                  </a:cxn>
                  <a:cxn ang="0">
                    <a:pos x="93" y="2262"/>
                  </a:cxn>
                  <a:cxn ang="0">
                    <a:pos x="90" y="2274"/>
                  </a:cxn>
                  <a:cxn ang="0">
                    <a:pos x="85" y="2285"/>
                  </a:cxn>
                  <a:cxn ang="0">
                    <a:pos x="79" y="2297"/>
                  </a:cxn>
                  <a:cxn ang="0">
                    <a:pos x="71" y="2310"/>
                  </a:cxn>
                  <a:cxn ang="0">
                    <a:pos x="62" y="2324"/>
                  </a:cxn>
                  <a:cxn ang="0">
                    <a:pos x="49" y="2337"/>
                  </a:cxn>
                  <a:cxn ang="0">
                    <a:pos x="35" y="2352"/>
                  </a:cxn>
                  <a:cxn ang="0">
                    <a:pos x="19" y="2366"/>
                  </a:cxn>
                  <a:cxn ang="0">
                    <a:pos x="0" y="2381"/>
                  </a:cxn>
                  <a:cxn ang="0">
                    <a:pos x="0" y="225"/>
                  </a:cxn>
                </a:cxnLst>
                <a:rect l="0" t="0" r="r" b="b"/>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1" name="Freeform 247"/>
              <p:cNvSpPr>
                <a:spLocks/>
              </p:cNvSpPr>
              <p:nvPr/>
            </p:nvSpPr>
            <p:spPr bwMode="auto">
              <a:xfrm>
                <a:off x="986" y="1134"/>
                <a:ext cx="6" cy="77"/>
              </a:xfrm>
              <a:custGeom>
                <a:avLst/>
                <a:gdLst/>
                <a:ahLst/>
                <a:cxnLst>
                  <a:cxn ang="0">
                    <a:pos x="138" y="108"/>
                  </a:cxn>
                  <a:cxn ang="0">
                    <a:pos x="140" y="101"/>
                  </a:cxn>
                  <a:cxn ang="0">
                    <a:pos x="145" y="85"/>
                  </a:cxn>
                  <a:cxn ang="0">
                    <a:pos x="147" y="75"/>
                  </a:cxn>
                  <a:cxn ang="0">
                    <a:pos x="149" y="63"/>
                  </a:cxn>
                  <a:cxn ang="0">
                    <a:pos x="148" y="52"/>
                  </a:cxn>
                  <a:cxn ang="0">
                    <a:pos x="146" y="40"/>
                  </a:cxn>
                  <a:cxn ang="0">
                    <a:pos x="145" y="35"/>
                  </a:cxn>
                  <a:cxn ang="0">
                    <a:pos x="142" y="29"/>
                  </a:cxn>
                  <a:cxn ang="0">
                    <a:pos x="139" y="24"/>
                  </a:cxn>
                  <a:cxn ang="0">
                    <a:pos x="135" y="19"/>
                  </a:cxn>
                  <a:cxn ang="0">
                    <a:pos x="129" y="15"/>
                  </a:cxn>
                  <a:cxn ang="0">
                    <a:pos x="123" y="11"/>
                  </a:cxn>
                  <a:cxn ang="0">
                    <a:pos x="116" y="7"/>
                  </a:cxn>
                  <a:cxn ang="0">
                    <a:pos x="108" y="4"/>
                  </a:cxn>
                  <a:cxn ang="0">
                    <a:pos x="99" y="2"/>
                  </a:cxn>
                  <a:cxn ang="0">
                    <a:pos x="89" y="1"/>
                  </a:cxn>
                  <a:cxn ang="0">
                    <a:pos x="78" y="0"/>
                  </a:cxn>
                  <a:cxn ang="0">
                    <a:pos x="65" y="0"/>
                  </a:cxn>
                  <a:cxn ang="0">
                    <a:pos x="51" y="1"/>
                  </a:cxn>
                  <a:cxn ang="0">
                    <a:pos x="36" y="3"/>
                  </a:cxn>
                  <a:cxn ang="0">
                    <a:pos x="19" y="6"/>
                  </a:cxn>
                  <a:cxn ang="0">
                    <a:pos x="0" y="10"/>
                  </a:cxn>
                  <a:cxn ang="0">
                    <a:pos x="0" y="2156"/>
                  </a:cxn>
                  <a:cxn ang="0">
                    <a:pos x="8" y="2153"/>
                  </a:cxn>
                  <a:cxn ang="0">
                    <a:pos x="25" y="2145"/>
                  </a:cxn>
                  <a:cxn ang="0">
                    <a:pos x="37" y="2139"/>
                  </a:cxn>
                  <a:cxn ang="0">
                    <a:pos x="51" y="2134"/>
                  </a:cxn>
                  <a:cxn ang="0">
                    <a:pos x="66" y="2130"/>
                  </a:cxn>
                  <a:cxn ang="0">
                    <a:pos x="81" y="2126"/>
                  </a:cxn>
                  <a:cxn ang="0">
                    <a:pos x="97" y="2123"/>
                  </a:cxn>
                  <a:cxn ang="0">
                    <a:pos x="112" y="2121"/>
                  </a:cxn>
                  <a:cxn ang="0">
                    <a:pos x="127" y="2121"/>
                  </a:cxn>
                  <a:cxn ang="0">
                    <a:pos x="141" y="2122"/>
                  </a:cxn>
                  <a:cxn ang="0">
                    <a:pos x="148" y="2124"/>
                  </a:cxn>
                  <a:cxn ang="0">
                    <a:pos x="153" y="2126"/>
                  </a:cxn>
                  <a:cxn ang="0">
                    <a:pos x="159" y="2129"/>
                  </a:cxn>
                  <a:cxn ang="0">
                    <a:pos x="164" y="2133"/>
                  </a:cxn>
                  <a:cxn ang="0">
                    <a:pos x="168" y="2137"/>
                  </a:cxn>
                  <a:cxn ang="0">
                    <a:pos x="172" y="2143"/>
                  </a:cxn>
                  <a:cxn ang="0">
                    <a:pos x="175" y="2149"/>
                  </a:cxn>
                  <a:cxn ang="0">
                    <a:pos x="177" y="2156"/>
                  </a:cxn>
                  <a:cxn ang="0">
                    <a:pos x="138" y="108"/>
                  </a:cxn>
                </a:cxnLst>
                <a:rect l="0" t="0" r="r" b="b"/>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2" name="Freeform 248"/>
              <p:cNvSpPr>
                <a:spLocks/>
              </p:cNvSpPr>
              <p:nvPr/>
            </p:nvSpPr>
            <p:spPr bwMode="auto">
              <a:xfrm>
                <a:off x="942" y="1143"/>
                <a:ext cx="16" cy="81"/>
              </a:xfrm>
              <a:custGeom>
                <a:avLst/>
                <a:gdLst/>
                <a:ahLst/>
                <a:cxnLst>
                  <a:cxn ang="0">
                    <a:pos x="461" y="127"/>
                  </a:cxn>
                  <a:cxn ang="0">
                    <a:pos x="440" y="130"/>
                  </a:cxn>
                  <a:cxn ang="0">
                    <a:pos x="389" y="138"/>
                  </a:cxn>
                  <a:cxn ang="0">
                    <a:pos x="354" y="142"/>
                  </a:cxn>
                  <a:cxn ang="0">
                    <a:pos x="314" y="145"/>
                  </a:cxn>
                  <a:cxn ang="0">
                    <a:pos x="294" y="145"/>
                  </a:cxn>
                  <a:cxn ang="0">
                    <a:pos x="273" y="146"/>
                  </a:cxn>
                  <a:cxn ang="0">
                    <a:pos x="252" y="146"/>
                  </a:cxn>
                  <a:cxn ang="0">
                    <a:pos x="231" y="145"/>
                  </a:cxn>
                  <a:cxn ang="0">
                    <a:pos x="209" y="144"/>
                  </a:cxn>
                  <a:cxn ang="0">
                    <a:pos x="187" y="142"/>
                  </a:cxn>
                  <a:cxn ang="0">
                    <a:pos x="166" y="139"/>
                  </a:cxn>
                  <a:cxn ang="0">
                    <a:pos x="146" y="136"/>
                  </a:cxn>
                  <a:cxn ang="0">
                    <a:pos x="126" y="130"/>
                  </a:cxn>
                  <a:cxn ang="0">
                    <a:pos x="107" y="125"/>
                  </a:cxn>
                  <a:cxn ang="0">
                    <a:pos x="89" y="118"/>
                  </a:cxn>
                  <a:cxn ang="0">
                    <a:pos x="73" y="111"/>
                  </a:cxn>
                  <a:cxn ang="0">
                    <a:pos x="56" y="102"/>
                  </a:cxn>
                  <a:cxn ang="0">
                    <a:pos x="42" y="92"/>
                  </a:cxn>
                  <a:cxn ang="0">
                    <a:pos x="30" y="80"/>
                  </a:cxn>
                  <a:cxn ang="0">
                    <a:pos x="20" y="68"/>
                  </a:cxn>
                  <a:cxn ang="0">
                    <a:pos x="12" y="53"/>
                  </a:cxn>
                  <a:cxn ang="0">
                    <a:pos x="5" y="37"/>
                  </a:cxn>
                  <a:cxn ang="0">
                    <a:pos x="2" y="20"/>
                  </a:cxn>
                  <a:cxn ang="0">
                    <a:pos x="0" y="0"/>
                  </a:cxn>
                  <a:cxn ang="0">
                    <a:pos x="0" y="2117"/>
                  </a:cxn>
                  <a:cxn ang="0">
                    <a:pos x="5" y="2126"/>
                  </a:cxn>
                  <a:cxn ang="0">
                    <a:pos x="21" y="2151"/>
                  </a:cxn>
                  <a:cxn ang="0">
                    <a:pos x="34" y="2168"/>
                  </a:cxn>
                  <a:cxn ang="0">
                    <a:pos x="50" y="2185"/>
                  </a:cxn>
                  <a:cxn ang="0">
                    <a:pos x="59" y="2194"/>
                  </a:cxn>
                  <a:cxn ang="0">
                    <a:pos x="71" y="2203"/>
                  </a:cxn>
                  <a:cxn ang="0">
                    <a:pos x="82" y="2212"/>
                  </a:cxn>
                  <a:cxn ang="0">
                    <a:pos x="95" y="2221"/>
                  </a:cxn>
                  <a:cxn ang="0">
                    <a:pos x="108" y="2230"/>
                  </a:cxn>
                  <a:cxn ang="0">
                    <a:pos x="123" y="2238"/>
                  </a:cxn>
                  <a:cxn ang="0">
                    <a:pos x="139" y="2246"/>
                  </a:cxn>
                  <a:cxn ang="0">
                    <a:pos x="155" y="2254"/>
                  </a:cxn>
                  <a:cxn ang="0">
                    <a:pos x="173" y="2261"/>
                  </a:cxn>
                  <a:cxn ang="0">
                    <a:pos x="193" y="2267"/>
                  </a:cxn>
                  <a:cxn ang="0">
                    <a:pos x="214" y="2273"/>
                  </a:cxn>
                  <a:cxn ang="0">
                    <a:pos x="236" y="2278"/>
                  </a:cxn>
                  <a:cxn ang="0">
                    <a:pos x="259" y="2282"/>
                  </a:cxn>
                  <a:cxn ang="0">
                    <a:pos x="283" y="2284"/>
                  </a:cxn>
                  <a:cxn ang="0">
                    <a:pos x="309" y="2287"/>
                  </a:cxn>
                  <a:cxn ang="0">
                    <a:pos x="337" y="2287"/>
                  </a:cxn>
                  <a:cxn ang="0">
                    <a:pos x="366" y="2286"/>
                  </a:cxn>
                  <a:cxn ang="0">
                    <a:pos x="396" y="2283"/>
                  </a:cxn>
                  <a:cxn ang="0">
                    <a:pos x="427" y="2279"/>
                  </a:cxn>
                  <a:cxn ang="0">
                    <a:pos x="461" y="2273"/>
                  </a:cxn>
                  <a:cxn ang="0">
                    <a:pos x="461" y="127"/>
                  </a:cxn>
                </a:cxnLst>
                <a:rect l="0" t="0" r="r" b="b"/>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3" name="Freeform 249"/>
              <p:cNvSpPr>
                <a:spLocks/>
              </p:cNvSpPr>
              <p:nvPr/>
            </p:nvSpPr>
            <p:spPr bwMode="auto">
              <a:xfrm>
                <a:off x="912" y="1132"/>
                <a:ext cx="14" cy="81"/>
              </a:xfrm>
              <a:custGeom>
                <a:avLst/>
                <a:gdLst/>
                <a:ahLst/>
                <a:cxnLst>
                  <a:cxn ang="0">
                    <a:pos x="431" y="50"/>
                  </a:cxn>
                  <a:cxn ang="0">
                    <a:pos x="414" y="54"/>
                  </a:cxn>
                  <a:cxn ang="0">
                    <a:pos x="369" y="64"/>
                  </a:cxn>
                  <a:cxn ang="0">
                    <a:pos x="339" y="70"/>
                  </a:cxn>
                  <a:cxn ang="0">
                    <a:pos x="305" y="75"/>
                  </a:cxn>
                  <a:cxn ang="0">
                    <a:pos x="268" y="80"/>
                  </a:cxn>
                  <a:cxn ang="0">
                    <a:pos x="230" y="84"/>
                  </a:cxn>
                  <a:cxn ang="0">
                    <a:pos x="211" y="85"/>
                  </a:cxn>
                  <a:cxn ang="0">
                    <a:pos x="192" y="86"/>
                  </a:cxn>
                  <a:cxn ang="0">
                    <a:pos x="173" y="86"/>
                  </a:cxn>
                  <a:cxn ang="0">
                    <a:pos x="153" y="85"/>
                  </a:cxn>
                  <a:cxn ang="0">
                    <a:pos x="135" y="84"/>
                  </a:cxn>
                  <a:cxn ang="0">
                    <a:pos x="117" y="81"/>
                  </a:cxn>
                  <a:cxn ang="0">
                    <a:pos x="100" y="78"/>
                  </a:cxn>
                  <a:cxn ang="0">
                    <a:pos x="84" y="74"/>
                  </a:cxn>
                  <a:cxn ang="0">
                    <a:pos x="69" y="69"/>
                  </a:cxn>
                  <a:cxn ang="0">
                    <a:pos x="54" y="63"/>
                  </a:cxn>
                  <a:cxn ang="0">
                    <a:pos x="41" y="56"/>
                  </a:cxn>
                  <a:cxn ang="0">
                    <a:pos x="30" y="48"/>
                  </a:cxn>
                  <a:cxn ang="0">
                    <a:pos x="19" y="38"/>
                  </a:cxn>
                  <a:cxn ang="0">
                    <a:pos x="11" y="26"/>
                  </a:cxn>
                  <a:cxn ang="0">
                    <a:pos x="4" y="14"/>
                  </a:cxn>
                  <a:cxn ang="0">
                    <a:pos x="0" y="0"/>
                  </a:cxn>
                  <a:cxn ang="0">
                    <a:pos x="0" y="2156"/>
                  </a:cxn>
                  <a:cxn ang="0">
                    <a:pos x="8" y="2162"/>
                  </a:cxn>
                  <a:cxn ang="0">
                    <a:pos x="32" y="2175"/>
                  </a:cxn>
                  <a:cxn ang="0">
                    <a:pos x="49" y="2185"/>
                  </a:cxn>
                  <a:cxn ang="0">
                    <a:pos x="69" y="2194"/>
                  </a:cxn>
                  <a:cxn ang="0">
                    <a:pos x="93" y="2202"/>
                  </a:cxn>
                  <a:cxn ang="0">
                    <a:pos x="120" y="2209"/>
                  </a:cxn>
                  <a:cxn ang="0">
                    <a:pos x="134" y="2213"/>
                  </a:cxn>
                  <a:cxn ang="0">
                    <a:pos x="149" y="2215"/>
                  </a:cxn>
                  <a:cxn ang="0">
                    <a:pos x="166" y="2218"/>
                  </a:cxn>
                  <a:cxn ang="0">
                    <a:pos x="183" y="2219"/>
                  </a:cxn>
                  <a:cxn ang="0">
                    <a:pos x="200" y="2220"/>
                  </a:cxn>
                  <a:cxn ang="0">
                    <a:pos x="218" y="2221"/>
                  </a:cxn>
                  <a:cxn ang="0">
                    <a:pos x="236" y="2220"/>
                  </a:cxn>
                  <a:cxn ang="0">
                    <a:pos x="256" y="2219"/>
                  </a:cxn>
                  <a:cxn ang="0">
                    <a:pos x="275" y="2216"/>
                  </a:cxn>
                  <a:cxn ang="0">
                    <a:pos x="297" y="2213"/>
                  </a:cxn>
                  <a:cxn ang="0">
                    <a:pos x="318" y="2208"/>
                  </a:cxn>
                  <a:cxn ang="0">
                    <a:pos x="339" y="2203"/>
                  </a:cxn>
                  <a:cxn ang="0">
                    <a:pos x="361" y="2196"/>
                  </a:cxn>
                  <a:cxn ang="0">
                    <a:pos x="384" y="2188"/>
                  </a:cxn>
                  <a:cxn ang="0">
                    <a:pos x="408" y="2177"/>
                  </a:cxn>
                  <a:cxn ang="0">
                    <a:pos x="431" y="2166"/>
                  </a:cxn>
                  <a:cxn ang="0">
                    <a:pos x="431" y="50"/>
                  </a:cxn>
                </a:cxnLst>
                <a:rect l="0" t="0" r="r" b="b"/>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4" name="Freeform 250"/>
              <p:cNvSpPr>
                <a:spLocks/>
              </p:cNvSpPr>
              <p:nvPr/>
            </p:nvSpPr>
            <p:spPr bwMode="auto">
              <a:xfrm>
                <a:off x="871" y="1077"/>
                <a:ext cx="18" cy="84"/>
              </a:xfrm>
              <a:custGeom>
                <a:avLst/>
                <a:gdLst/>
                <a:ahLst/>
                <a:cxnLst>
                  <a:cxn ang="0">
                    <a:pos x="519" y="216"/>
                  </a:cxn>
                  <a:cxn ang="0">
                    <a:pos x="519" y="2362"/>
                  </a:cxn>
                  <a:cxn ang="0">
                    <a:pos x="0" y="2146"/>
                  </a:cxn>
                  <a:cxn ang="0">
                    <a:pos x="0" y="0"/>
                  </a:cxn>
                  <a:cxn ang="0">
                    <a:pos x="519" y="216"/>
                  </a:cxn>
                </a:cxnLst>
                <a:rect l="0" t="0" r="r" b="b"/>
                <a:pathLst>
                  <a:path w="519" h="2362">
                    <a:moveTo>
                      <a:pt x="519" y="216"/>
                    </a:moveTo>
                    <a:lnTo>
                      <a:pt x="519" y="2362"/>
                    </a:lnTo>
                    <a:lnTo>
                      <a:pt x="0" y="2146"/>
                    </a:lnTo>
                    <a:lnTo>
                      <a:pt x="0" y="0"/>
                    </a:lnTo>
                    <a:lnTo>
                      <a:pt x="519" y="2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5" name="Freeform 251"/>
              <p:cNvSpPr>
                <a:spLocks/>
              </p:cNvSpPr>
              <p:nvPr/>
            </p:nvSpPr>
            <p:spPr bwMode="auto">
              <a:xfrm>
                <a:off x="982" y="1008"/>
                <a:ext cx="4" cy="88"/>
              </a:xfrm>
              <a:custGeom>
                <a:avLst/>
                <a:gdLst/>
                <a:ahLst/>
                <a:cxnLst>
                  <a:cxn ang="0">
                    <a:pos x="97" y="274"/>
                  </a:cxn>
                  <a:cxn ang="0">
                    <a:pos x="97" y="2499"/>
                  </a:cxn>
                  <a:cxn ang="0">
                    <a:pos x="0" y="2215"/>
                  </a:cxn>
                  <a:cxn ang="0">
                    <a:pos x="0" y="0"/>
                  </a:cxn>
                  <a:cxn ang="0">
                    <a:pos x="97" y="274"/>
                  </a:cxn>
                </a:cxnLst>
                <a:rect l="0" t="0" r="r" b="b"/>
                <a:pathLst>
                  <a:path w="97" h="2499">
                    <a:moveTo>
                      <a:pt x="97" y="274"/>
                    </a:moveTo>
                    <a:lnTo>
                      <a:pt x="97" y="2499"/>
                    </a:lnTo>
                    <a:lnTo>
                      <a:pt x="0" y="2215"/>
                    </a:lnTo>
                    <a:lnTo>
                      <a:pt x="0" y="0"/>
                    </a:lnTo>
                    <a:lnTo>
                      <a:pt x="97" y="27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6" name="Freeform 252"/>
              <p:cNvSpPr>
                <a:spLocks/>
              </p:cNvSpPr>
              <p:nvPr/>
            </p:nvSpPr>
            <p:spPr bwMode="auto">
              <a:xfrm>
                <a:off x="1368" y="1231"/>
                <a:ext cx="24" cy="112"/>
              </a:xfrm>
              <a:custGeom>
                <a:avLst/>
                <a:gdLst/>
                <a:ahLst/>
                <a:cxnLst>
                  <a:cxn ang="0">
                    <a:pos x="677" y="0"/>
                  </a:cxn>
                  <a:cxn ang="0">
                    <a:pos x="676" y="3"/>
                  </a:cxn>
                  <a:cxn ang="0">
                    <a:pos x="674" y="12"/>
                  </a:cxn>
                  <a:cxn ang="0">
                    <a:pos x="669" y="29"/>
                  </a:cxn>
                  <a:cxn ang="0">
                    <a:pos x="661" y="51"/>
                  </a:cxn>
                  <a:cxn ang="0">
                    <a:pos x="647" y="81"/>
                  </a:cxn>
                  <a:cxn ang="0">
                    <a:pos x="630" y="117"/>
                  </a:cxn>
                  <a:cxn ang="0">
                    <a:pos x="619" y="140"/>
                  </a:cxn>
                  <a:cxn ang="0">
                    <a:pos x="607" y="163"/>
                  </a:cxn>
                  <a:cxn ang="0">
                    <a:pos x="593" y="188"/>
                  </a:cxn>
                  <a:cxn ang="0">
                    <a:pos x="577" y="215"/>
                  </a:cxn>
                  <a:cxn ang="0">
                    <a:pos x="560" y="245"/>
                  </a:cxn>
                  <a:cxn ang="0">
                    <a:pos x="540" y="277"/>
                  </a:cxn>
                  <a:cxn ang="0">
                    <a:pos x="517" y="311"/>
                  </a:cxn>
                  <a:cxn ang="0">
                    <a:pos x="494" y="346"/>
                  </a:cxn>
                  <a:cxn ang="0">
                    <a:pos x="468" y="385"/>
                  </a:cxn>
                  <a:cxn ang="0">
                    <a:pos x="439" y="425"/>
                  </a:cxn>
                  <a:cxn ang="0">
                    <a:pos x="409" y="467"/>
                  </a:cxn>
                  <a:cxn ang="0">
                    <a:pos x="374" y="513"/>
                  </a:cxn>
                  <a:cxn ang="0">
                    <a:pos x="338" y="560"/>
                  </a:cxn>
                  <a:cxn ang="0">
                    <a:pos x="299" y="609"/>
                  </a:cxn>
                  <a:cxn ang="0">
                    <a:pos x="257" y="662"/>
                  </a:cxn>
                  <a:cxn ang="0">
                    <a:pos x="212" y="716"/>
                  </a:cxn>
                  <a:cxn ang="0">
                    <a:pos x="165" y="774"/>
                  </a:cxn>
                  <a:cxn ang="0">
                    <a:pos x="113" y="833"/>
                  </a:cxn>
                  <a:cxn ang="0">
                    <a:pos x="59" y="896"/>
                  </a:cxn>
                  <a:cxn ang="0">
                    <a:pos x="0" y="960"/>
                  </a:cxn>
                  <a:cxn ang="0">
                    <a:pos x="10" y="3106"/>
                  </a:cxn>
                  <a:cxn ang="0">
                    <a:pos x="17" y="3099"/>
                  </a:cxn>
                  <a:cxn ang="0">
                    <a:pos x="40" y="3077"/>
                  </a:cxn>
                  <a:cxn ang="0">
                    <a:pos x="73" y="3043"/>
                  </a:cxn>
                  <a:cxn ang="0">
                    <a:pos x="116" y="2997"/>
                  </a:cxn>
                  <a:cxn ang="0">
                    <a:pos x="167" y="2943"/>
                  </a:cxn>
                  <a:cxn ang="0">
                    <a:pos x="224" y="2880"/>
                  </a:cxn>
                  <a:cxn ang="0">
                    <a:pos x="285" y="2811"/>
                  </a:cxn>
                  <a:cxn ang="0">
                    <a:pos x="348" y="2736"/>
                  </a:cxn>
                  <a:cxn ang="0">
                    <a:pos x="379" y="2698"/>
                  </a:cxn>
                  <a:cxn ang="0">
                    <a:pos x="412" y="2659"/>
                  </a:cxn>
                  <a:cxn ang="0">
                    <a:pos x="442" y="2619"/>
                  </a:cxn>
                  <a:cxn ang="0">
                    <a:pos x="472" y="2579"/>
                  </a:cxn>
                  <a:cxn ang="0">
                    <a:pos x="501" y="2540"/>
                  </a:cxn>
                  <a:cxn ang="0">
                    <a:pos x="530" y="2499"/>
                  </a:cxn>
                  <a:cxn ang="0">
                    <a:pos x="556" y="2460"/>
                  </a:cxn>
                  <a:cxn ang="0">
                    <a:pos x="581" y="2421"/>
                  </a:cxn>
                  <a:cxn ang="0">
                    <a:pos x="603" y="2381"/>
                  </a:cxn>
                  <a:cxn ang="0">
                    <a:pos x="623" y="2344"/>
                  </a:cxn>
                  <a:cxn ang="0">
                    <a:pos x="641" y="2308"/>
                  </a:cxn>
                  <a:cxn ang="0">
                    <a:pos x="658" y="2271"/>
                  </a:cxn>
                  <a:cxn ang="0">
                    <a:pos x="670" y="2238"/>
                  </a:cxn>
                  <a:cxn ang="0">
                    <a:pos x="679" y="2206"/>
                  </a:cxn>
                  <a:cxn ang="0">
                    <a:pos x="684" y="2175"/>
                  </a:cxn>
                  <a:cxn ang="0">
                    <a:pos x="686" y="2146"/>
                  </a:cxn>
                  <a:cxn ang="0">
                    <a:pos x="677" y="0"/>
                  </a:cxn>
                </a:cxnLst>
                <a:rect l="0" t="0" r="r" b="b"/>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7" name="Freeform 253"/>
              <p:cNvSpPr>
                <a:spLocks/>
              </p:cNvSpPr>
              <p:nvPr/>
            </p:nvSpPr>
            <p:spPr bwMode="auto">
              <a:xfrm>
                <a:off x="1038" y="1090"/>
                <a:ext cx="111" cy="125"/>
              </a:xfrm>
              <a:custGeom>
                <a:avLst/>
                <a:gdLst/>
                <a:ahLst/>
                <a:cxnLst>
                  <a:cxn ang="0">
                    <a:pos x="3087" y="2349"/>
                  </a:cxn>
                  <a:cxn ang="0">
                    <a:pos x="3081" y="2322"/>
                  </a:cxn>
                  <a:cxn ang="0">
                    <a:pos x="3066" y="2289"/>
                  </a:cxn>
                  <a:cxn ang="0">
                    <a:pos x="3034" y="2249"/>
                  </a:cxn>
                  <a:cxn ang="0">
                    <a:pos x="2985" y="2210"/>
                  </a:cxn>
                  <a:cxn ang="0">
                    <a:pos x="2909" y="2175"/>
                  </a:cxn>
                  <a:cxn ang="0">
                    <a:pos x="2805" y="2148"/>
                  </a:cxn>
                  <a:cxn ang="0">
                    <a:pos x="2666" y="2134"/>
                  </a:cxn>
                  <a:cxn ang="0">
                    <a:pos x="2487" y="2138"/>
                  </a:cxn>
                  <a:cxn ang="0">
                    <a:pos x="2264" y="2165"/>
                  </a:cxn>
                  <a:cxn ang="0">
                    <a:pos x="2082" y="2197"/>
                  </a:cxn>
                  <a:cxn ang="0">
                    <a:pos x="1991" y="2202"/>
                  </a:cxn>
                  <a:cxn ang="0">
                    <a:pos x="1857" y="2217"/>
                  </a:cxn>
                  <a:cxn ang="0">
                    <a:pos x="1762" y="2234"/>
                  </a:cxn>
                  <a:cxn ang="0">
                    <a:pos x="1664" y="2260"/>
                  </a:cxn>
                  <a:cxn ang="0">
                    <a:pos x="1565" y="2296"/>
                  </a:cxn>
                  <a:cxn ang="0">
                    <a:pos x="1471" y="2342"/>
                  </a:cxn>
                  <a:cxn ang="0">
                    <a:pos x="1389" y="2400"/>
                  </a:cxn>
                  <a:cxn ang="0">
                    <a:pos x="1323" y="2473"/>
                  </a:cxn>
                  <a:cxn ang="0">
                    <a:pos x="1223" y="2562"/>
                  </a:cxn>
                  <a:cxn ang="0">
                    <a:pos x="926" y="2793"/>
                  </a:cxn>
                  <a:cxn ang="0">
                    <a:pos x="732" y="2951"/>
                  </a:cxn>
                  <a:cxn ang="0">
                    <a:pos x="51" y="3343"/>
                  </a:cxn>
                  <a:cxn ang="0">
                    <a:pos x="18" y="1271"/>
                  </a:cxn>
                  <a:cxn ang="0">
                    <a:pos x="2" y="1243"/>
                  </a:cxn>
                  <a:cxn ang="0">
                    <a:pos x="0" y="1228"/>
                  </a:cxn>
                  <a:cxn ang="0">
                    <a:pos x="3" y="1213"/>
                  </a:cxn>
                  <a:cxn ang="0">
                    <a:pos x="14" y="1196"/>
                  </a:cxn>
                  <a:cxn ang="0">
                    <a:pos x="34" y="1180"/>
                  </a:cxn>
                  <a:cxn ang="0">
                    <a:pos x="65" y="1166"/>
                  </a:cxn>
                  <a:cxn ang="0">
                    <a:pos x="110" y="1154"/>
                  </a:cxn>
                  <a:cxn ang="0">
                    <a:pos x="158" y="1143"/>
                  </a:cxn>
                  <a:cxn ang="0">
                    <a:pos x="269" y="1077"/>
                  </a:cxn>
                  <a:cxn ang="0">
                    <a:pos x="470" y="957"/>
                  </a:cxn>
                  <a:cxn ang="0">
                    <a:pos x="713" y="810"/>
                  </a:cxn>
                  <a:cxn ang="0">
                    <a:pos x="946" y="662"/>
                  </a:cxn>
                  <a:cxn ang="0">
                    <a:pos x="1071" y="576"/>
                  </a:cxn>
                  <a:cxn ang="0">
                    <a:pos x="1462" y="178"/>
                  </a:cxn>
                  <a:cxn ang="0">
                    <a:pos x="1549" y="155"/>
                  </a:cxn>
                  <a:cxn ang="0">
                    <a:pos x="1778" y="100"/>
                  </a:cxn>
                  <a:cxn ang="0">
                    <a:pos x="2038" y="51"/>
                  </a:cxn>
                  <a:cxn ang="0">
                    <a:pos x="2211" y="26"/>
                  </a:cxn>
                  <a:cxn ang="0">
                    <a:pos x="2389" y="9"/>
                  </a:cxn>
                  <a:cxn ang="0">
                    <a:pos x="2567" y="0"/>
                  </a:cxn>
                  <a:cxn ang="0">
                    <a:pos x="2736" y="7"/>
                  </a:cxn>
                  <a:cxn ang="0">
                    <a:pos x="2891" y="31"/>
                  </a:cxn>
                </a:cxnLst>
                <a:rect l="0" t="0" r="r" b="b"/>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8" name="Freeform 254"/>
              <p:cNvSpPr>
                <a:spLocks/>
              </p:cNvSpPr>
              <p:nvPr/>
            </p:nvSpPr>
            <p:spPr bwMode="auto">
              <a:xfrm>
                <a:off x="1085" y="1112"/>
                <a:ext cx="79" cy="104"/>
              </a:xfrm>
              <a:custGeom>
                <a:avLst/>
                <a:gdLst/>
                <a:ahLst/>
                <a:cxnLst>
                  <a:cxn ang="0">
                    <a:pos x="9" y="2903"/>
                  </a:cxn>
                  <a:cxn ang="0">
                    <a:pos x="70" y="2890"/>
                  </a:cxn>
                  <a:cxn ang="0">
                    <a:pos x="182" y="2862"/>
                  </a:cxn>
                  <a:cxn ang="0">
                    <a:pos x="332" y="2824"/>
                  </a:cxn>
                  <a:cxn ang="0">
                    <a:pos x="509" y="2776"/>
                  </a:cxn>
                  <a:cxn ang="0">
                    <a:pos x="700" y="2718"/>
                  </a:cxn>
                  <a:cxn ang="0">
                    <a:pos x="847" y="2670"/>
                  </a:cxn>
                  <a:cxn ang="0">
                    <a:pos x="942" y="2634"/>
                  </a:cxn>
                  <a:cxn ang="0">
                    <a:pos x="1035" y="2599"/>
                  </a:cxn>
                  <a:cxn ang="0">
                    <a:pos x="1124" y="2562"/>
                  </a:cxn>
                  <a:cxn ang="0">
                    <a:pos x="1401" y="2445"/>
                  </a:cxn>
                  <a:cxn ang="0">
                    <a:pos x="1429" y="2417"/>
                  </a:cxn>
                  <a:cxn ang="0">
                    <a:pos x="1501" y="2351"/>
                  </a:cxn>
                  <a:cxn ang="0">
                    <a:pos x="1546" y="2314"/>
                  </a:cxn>
                  <a:cxn ang="0">
                    <a:pos x="1596" y="2279"/>
                  </a:cxn>
                  <a:cxn ang="0">
                    <a:pos x="1646" y="2249"/>
                  </a:cxn>
                  <a:cxn ang="0">
                    <a:pos x="1671" y="2238"/>
                  </a:cxn>
                  <a:cxn ang="0">
                    <a:pos x="1695" y="2229"/>
                  </a:cxn>
                  <a:cxn ang="0">
                    <a:pos x="1743" y="2203"/>
                  </a:cxn>
                  <a:cxn ang="0">
                    <a:pos x="1796" y="2180"/>
                  </a:cxn>
                  <a:cxn ang="0">
                    <a:pos x="1864" y="2156"/>
                  </a:cxn>
                  <a:cxn ang="0">
                    <a:pos x="1902" y="2146"/>
                  </a:cxn>
                  <a:cxn ang="0">
                    <a:pos x="1941" y="2139"/>
                  </a:cxn>
                  <a:cxn ang="0">
                    <a:pos x="1984" y="2134"/>
                  </a:cxn>
                  <a:cxn ang="0">
                    <a:pos x="2026" y="2133"/>
                  </a:cxn>
                  <a:cxn ang="0">
                    <a:pos x="2068" y="2137"/>
                  </a:cxn>
                  <a:cxn ang="0">
                    <a:pos x="2112" y="2145"/>
                  </a:cxn>
                  <a:cxn ang="0">
                    <a:pos x="2153" y="2159"/>
                  </a:cxn>
                  <a:cxn ang="0">
                    <a:pos x="2194" y="2180"/>
                  </a:cxn>
                  <a:cxn ang="0">
                    <a:pos x="2180" y="20"/>
                  </a:cxn>
                  <a:cxn ang="0">
                    <a:pos x="2112" y="7"/>
                  </a:cxn>
                  <a:cxn ang="0">
                    <a:pos x="2040" y="1"/>
                  </a:cxn>
                  <a:cxn ang="0">
                    <a:pos x="1975" y="1"/>
                  </a:cxn>
                  <a:cxn ang="0">
                    <a:pos x="1926" y="4"/>
                  </a:cxn>
                  <a:cxn ang="0">
                    <a:pos x="1876" y="10"/>
                  </a:cxn>
                  <a:cxn ang="0">
                    <a:pos x="1821" y="22"/>
                  </a:cxn>
                  <a:cxn ang="0">
                    <a:pos x="1765" y="36"/>
                  </a:cxn>
                  <a:cxn ang="0">
                    <a:pos x="1707" y="56"/>
                  </a:cxn>
                  <a:cxn ang="0">
                    <a:pos x="1648" y="81"/>
                  </a:cxn>
                  <a:cxn ang="0">
                    <a:pos x="1589" y="113"/>
                  </a:cxn>
                  <a:cxn ang="0">
                    <a:pos x="1382" y="298"/>
                  </a:cxn>
                  <a:cxn ang="0">
                    <a:pos x="1339" y="317"/>
                  </a:cxn>
                  <a:cxn ang="0">
                    <a:pos x="1223" y="365"/>
                  </a:cxn>
                  <a:cxn ang="0">
                    <a:pos x="1050" y="435"/>
                  </a:cxn>
                  <a:cxn ang="0">
                    <a:pos x="842" y="514"/>
                  </a:cxn>
                  <a:cxn ang="0">
                    <a:pos x="729" y="554"/>
                  </a:cxn>
                  <a:cxn ang="0">
                    <a:pos x="614" y="593"/>
                  </a:cxn>
                  <a:cxn ang="0">
                    <a:pos x="499" y="630"/>
                  </a:cxn>
                  <a:cxn ang="0">
                    <a:pos x="386" y="662"/>
                  </a:cxn>
                  <a:cxn ang="0">
                    <a:pos x="277" y="689"/>
                  </a:cxn>
                  <a:cxn ang="0">
                    <a:pos x="175" y="711"/>
                  </a:cxn>
                  <a:cxn ang="0">
                    <a:pos x="82" y="724"/>
                  </a:cxn>
                  <a:cxn ang="0">
                    <a:pos x="0" y="730"/>
                  </a:cxn>
                </a:cxnLst>
                <a:rect l="0" t="0" r="r" b="b"/>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39" name="Freeform 255"/>
              <p:cNvSpPr>
                <a:spLocks/>
              </p:cNvSpPr>
              <p:nvPr/>
            </p:nvSpPr>
            <p:spPr bwMode="auto">
              <a:xfrm>
                <a:off x="865" y="1200"/>
                <a:ext cx="52" cy="84"/>
              </a:xfrm>
              <a:custGeom>
                <a:avLst/>
                <a:gdLst/>
                <a:ahLst/>
                <a:cxnLst>
                  <a:cxn ang="0">
                    <a:pos x="1459" y="0"/>
                  </a:cxn>
                  <a:cxn ang="0">
                    <a:pos x="1459" y="2155"/>
                  </a:cxn>
                  <a:cxn ang="0">
                    <a:pos x="1452" y="2156"/>
                  </a:cxn>
                  <a:cxn ang="0">
                    <a:pos x="1434" y="2158"/>
                  </a:cxn>
                  <a:cxn ang="0">
                    <a:pos x="1405" y="2160"/>
                  </a:cxn>
                  <a:cxn ang="0">
                    <a:pos x="1367" y="2163"/>
                  </a:cxn>
                  <a:cxn ang="0">
                    <a:pos x="1319" y="2168"/>
                  </a:cxn>
                  <a:cxn ang="0">
                    <a:pos x="1267" y="2172"/>
                  </a:cxn>
                  <a:cxn ang="0">
                    <a:pos x="1209" y="2178"/>
                  </a:cxn>
                  <a:cxn ang="0">
                    <a:pos x="1148" y="2183"/>
                  </a:cxn>
                  <a:cxn ang="0">
                    <a:pos x="1085" y="2189"/>
                  </a:cxn>
                  <a:cxn ang="0">
                    <a:pos x="1021" y="2196"/>
                  </a:cxn>
                  <a:cxn ang="0">
                    <a:pos x="958" y="2202"/>
                  </a:cxn>
                  <a:cxn ang="0">
                    <a:pos x="897" y="2209"/>
                  </a:cxn>
                  <a:cxn ang="0">
                    <a:pos x="840" y="2215"/>
                  </a:cxn>
                  <a:cxn ang="0">
                    <a:pos x="788" y="2221"/>
                  </a:cxn>
                  <a:cxn ang="0">
                    <a:pos x="743" y="2228"/>
                  </a:cxn>
                  <a:cxn ang="0">
                    <a:pos x="705" y="2234"/>
                  </a:cxn>
                  <a:cxn ang="0">
                    <a:pos x="0" y="2341"/>
                  </a:cxn>
                  <a:cxn ang="0">
                    <a:pos x="0" y="195"/>
                  </a:cxn>
                  <a:cxn ang="0">
                    <a:pos x="5" y="194"/>
                  </a:cxn>
                  <a:cxn ang="0">
                    <a:pos x="18" y="191"/>
                  </a:cxn>
                  <a:cxn ang="0">
                    <a:pos x="40" y="186"/>
                  </a:cxn>
                  <a:cxn ang="0">
                    <a:pos x="69" y="179"/>
                  </a:cxn>
                  <a:cxn ang="0">
                    <a:pos x="105" y="172"/>
                  </a:cxn>
                  <a:cxn ang="0">
                    <a:pos x="147" y="163"/>
                  </a:cxn>
                  <a:cxn ang="0">
                    <a:pos x="194" y="154"/>
                  </a:cxn>
                  <a:cxn ang="0">
                    <a:pos x="246" y="144"/>
                  </a:cxn>
                  <a:cxn ang="0">
                    <a:pos x="301" y="134"/>
                  </a:cxn>
                  <a:cxn ang="0">
                    <a:pos x="360" y="124"/>
                  </a:cxn>
                  <a:cxn ang="0">
                    <a:pos x="420" y="114"/>
                  </a:cxn>
                  <a:cxn ang="0">
                    <a:pos x="484" y="105"/>
                  </a:cxn>
                  <a:cxn ang="0">
                    <a:pos x="546" y="96"/>
                  </a:cxn>
                  <a:cxn ang="0">
                    <a:pos x="610" y="89"/>
                  </a:cxn>
                  <a:cxn ang="0">
                    <a:pos x="673" y="83"/>
                  </a:cxn>
                  <a:cxn ang="0">
                    <a:pos x="735" y="77"/>
                  </a:cxn>
                  <a:cxn ang="0">
                    <a:pos x="1459" y="0"/>
                  </a:cxn>
                </a:cxnLst>
                <a:rect l="0" t="0" r="r" b="b"/>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0" name="Freeform 256"/>
              <p:cNvSpPr>
                <a:spLocks/>
              </p:cNvSpPr>
              <p:nvPr/>
            </p:nvSpPr>
            <p:spPr bwMode="auto">
              <a:xfrm>
                <a:off x="1250" y="1141"/>
                <a:ext cx="18" cy="81"/>
              </a:xfrm>
              <a:custGeom>
                <a:avLst/>
                <a:gdLst/>
                <a:ahLst/>
                <a:cxnLst>
                  <a:cxn ang="0">
                    <a:pos x="480" y="3"/>
                  </a:cxn>
                  <a:cxn ang="0">
                    <a:pos x="470" y="2"/>
                  </a:cxn>
                  <a:cxn ang="0">
                    <a:pos x="443" y="0"/>
                  </a:cxn>
                  <a:cxn ang="0">
                    <a:pos x="424" y="0"/>
                  </a:cxn>
                  <a:cxn ang="0">
                    <a:pos x="401" y="0"/>
                  </a:cxn>
                  <a:cxn ang="0">
                    <a:pos x="374" y="2"/>
                  </a:cxn>
                  <a:cxn ang="0">
                    <a:pos x="343" y="6"/>
                  </a:cxn>
                  <a:cxn ang="0">
                    <a:pos x="309" y="11"/>
                  </a:cxn>
                  <a:cxn ang="0">
                    <a:pos x="273" y="19"/>
                  </a:cxn>
                  <a:cxn ang="0">
                    <a:pos x="253" y="24"/>
                  </a:cxn>
                  <a:cxn ang="0">
                    <a:pos x="232" y="30"/>
                  </a:cxn>
                  <a:cxn ang="0">
                    <a:pos x="212" y="37"/>
                  </a:cxn>
                  <a:cxn ang="0">
                    <a:pos x="191" y="44"/>
                  </a:cxn>
                  <a:cxn ang="0">
                    <a:pos x="169" y="53"/>
                  </a:cxn>
                  <a:cxn ang="0">
                    <a:pos x="146" y="62"/>
                  </a:cxn>
                  <a:cxn ang="0">
                    <a:pos x="123" y="73"/>
                  </a:cxn>
                  <a:cxn ang="0">
                    <a:pos x="99" y="84"/>
                  </a:cxn>
                  <a:cxn ang="0">
                    <a:pos x="75" y="97"/>
                  </a:cxn>
                  <a:cxn ang="0">
                    <a:pos x="51" y="110"/>
                  </a:cxn>
                  <a:cxn ang="0">
                    <a:pos x="26" y="125"/>
                  </a:cxn>
                  <a:cxn ang="0">
                    <a:pos x="0" y="140"/>
                  </a:cxn>
                  <a:cxn ang="0">
                    <a:pos x="0" y="2286"/>
                  </a:cxn>
                  <a:cxn ang="0">
                    <a:pos x="16" y="2278"/>
                  </a:cxn>
                  <a:cxn ang="0">
                    <a:pos x="58" y="2257"/>
                  </a:cxn>
                  <a:cxn ang="0">
                    <a:pos x="87" y="2243"/>
                  </a:cxn>
                  <a:cxn ang="0">
                    <a:pos x="121" y="2228"/>
                  </a:cxn>
                  <a:cxn ang="0">
                    <a:pos x="157" y="2210"/>
                  </a:cxn>
                  <a:cxn ang="0">
                    <a:pos x="196" y="2194"/>
                  </a:cxn>
                  <a:cxn ang="0">
                    <a:pos x="235" y="2179"/>
                  </a:cxn>
                  <a:cxn ang="0">
                    <a:pos x="277" y="2165"/>
                  </a:cxn>
                  <a:cxn ang="0">
                    <a:pos x="297" y="2158"/>
                  </a:cxn>
                  <a:cxn ang="0">
                    <a:pos x="316" y="2152"/>
                  </a:cxn>
                  <a:cxn ang="0">
                    <a:pos x="336" y="2147"/>
                  </a:cxn>
                  <a:cxn ang="0">
                    <a:pos x="355" y="2142"/>
                  </a:cxn>
                  <a:cxn ang="0">
                    <a:pos x="374" y="2138"/>
                  </a:cxn>
                  <a:cxn ang="0">
                    <a:pos x="392" y="2135"/>
                  </a:cxn>
                  <a:cxn ang="0">
                    <a:pos x="409" y="2133"/>
                  </a:cxn>
                  <a:cxn ang="0">
                    <a:pos x="426" y="2132"/>
                  </a:cxn>
                  <a:cxn ang="0">
                    <a:pos x="441" y="2132"/>
                  </a:cxn>
                  <a:cxn ang="0">
                    <a:pos x="455" y="2133"/>
                  </a:cxn>
                  <a:cxn ang="0">
                    <a:pos x="468" y="2136"/>
                  </a:cxn>
                  <a:cxn ang="0">
                    <a:pos x="480" y="2140"/>
                  </a:cxn>
                  <a:cxn ang="0">
                    <a:pos x="480" y="3"/>
                  </a:cxn>
                </a:cxnLst>
                <a:rect l="0" t="0" r="r" b="b"/>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1" name="Freeform 257"/>
              <p:cNvSpPr>
                <a:spLocks/>
              </p:cNvSpPr>
              <p:nvPr/>
            </p:nvSpPr>
            <p:spPr bwMode="auto">
              <a:xfrm>
                <a:off x="958" y="1134"/>
                <a:ext cx="28" cy="90"/>
              </a:xfrm>
              <a:custGeom>
                <a:avLst/>
                <a:gdLst/>
                <a:ahLst/>
                <a:cxnLst>
                  <a:cxn ang="0">
                    <a:pos x="734" y="0"/>
                  </a:cxn>
                  <a:cxn ang="0">
                    <a:pos x="0" y="332"/>
                  </a:cxn>
                  <a:cxn ang="0">
                    <a:pos x="0" y="2478"/>
                  </a:cxn>
                  <a:cxn ang="0">
                    <a:pos x="734" y="2146"/>
                  </a:cxn>
                  <a:cxn ang="0">
                    <a:pos x="734" y="0"/>
                  </a:cxn>
                </a:cxnLst>
                <a:rect l="0" t="0" r="r" b="b"/>
                <a:pathLst>
                  <a:path w="734" h="2478">
                    <a:moveTo>
                      <a:pt x="734" y="0"/>
                    </a:moveTo>
                    <a:lnTo>
                      <a:pt x="0" y="332"/>
                    </a:lnTo>
                    <a:lnTo>
                      <a:pt x="0" y="2478"/>
                    </a:lnTo>
                    <a:lnTo>
                      <a:pt x="734" y="2146"/>
                    </a:lnTo>
                    <a:lnTo>
                      <a:pt x="734"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2" name="Freeform 258"/>
              <p:cNvSpPr>
                <a:spLocks/>
              </p:cNvSpPr>
              <p:nvPr/>
            </p:nvSpPr>
            <p:spPr bwMode="auto">
              <a:xfrm>
                <a:off x="926" y="1132"/>
                <a:ext cx="14" cy="79"/>
              </a:xfrm>
              <a:custGeom>
                <a:avLst/>
                <a:gdLst/>
                <a:ahLst/>
                <a:cxnLst>
                  <a:cxn ang="0">
                    <a:pos x="382" y="70"/>
                  </a:cxn>
                  <a:cxn ang="0">
                    <a:pos x="382" y="2166"/>
                  </a:cxn>
                  <a:cxn ang="0">
                    <a:pos x="374" y="2162"/>
                  </a:cxn>
                  <a:cxn ang="0">
                    <a:pos x="351" y="2152"/>
                  </a:cxn>
                  <a:cxn ang="0">
                    <a:pos x="334" y="2145"/>
                  </a:cxn>
                  <a:cxn ang="0">
                    <a:pos x="315" y="2139"/>
                  </a:cxn>
                  <a:cxn ang="0">
                    <a:pos x="293" y="2133"/>
                  </a:cxn>
                  <a:cxn ang="0">
                    <a:pos x="268" y="2129"/>
                  </a:cxn>
                  <a:cxn ang="0">
                    <a:pos x="255" y="2127"/>
                  </a:cxn>
                  <a:cxn ang="0">
                    <a:pos x="241" y="2125"/>
                  </a:cxn>
                  <a:cxn ang="0">
                    <a:pos x="226" y="2125"/>
                  </a:cxn>
                  <a:cxn ang="0">
                    <a:pos x="211" y="2124"/>
                  </a:cxn>
                  <a:cxn ang="0">
                    <a:pos x="195" y="2124"/>
                  </a:cxn>
                  <a:cxn ang="0">
                    <a:pos x="179" y="2125"/>
                  </a:cxn>
                  <a:cxn ang="0">
                    <a:pos x="163" y="2127"/>
                  </a:cxn>
                  <a:cxn ang="0">
                    <a:pos x="146" y="2129"/>
                  </a:cxn>
                  <a:cxn ang="0">
                    <a:pos x="129" y="2133"/>
                  </a:cxn>
                  <a:cxn ang="0">
                    <a:pos x="112" y="2137"/>
                  </a:cxn>
                  <a:cxn ang="0">
                    <a:pos x="93" y="2142"/>
                  </a:cxn>
                  <a:cxn ang="0">
                    <a:pos x="75" y="2149"/>
                  </a:cxn>
                  <a:cxn ang="0">
                    <a:pos x="57" y="2156"/>
                  </a:cxn>
                  <a:cxn ang="0">
                    <a:pos x="38" y="2165"/>
                  </a:cxn>
                  <a:cxn ang="0">
                    <a:pos x="19" y="2175"/>
                  </a:cxn>
                  <a:cxn ang="0">
                    <a:pos x="0" y="2186"/>
                  </a:cxn>
                  <a:cxn ang="0">
                    <a:pos x="0" y="70"/>
                  </a:cxn>
                  <a:cxn ang="0">
                    <a:pos x="8" y="63"/>
                  </a:cxn>
                  <a:cxn ang="0">
                    <a:pos x="31" y="48"/>
                  </a:cxn>
                  <a:cxn ang="0">
                    <a:pos x="47" y="37"/>
                  </a:cxn>
                  <a:cxn ang="0">
                    <a:pos x="66" y="28"/>
                  </a:cxn>
                  <a:cxn ang="0">
                    <a:pos x="88" y="19"/>
                  </a:cxn>
                  <a:cxn ang="0">
                    <a:pos x="114" y="10"/>
                  </a:cxn>
                  <a:cxn ang="0">
                    <a:pos x="127" y="7"/>
                  </a:cxn>
                  <a:cxn ang="0">
                    <a:pos x="141" y="4"/>
                  </a:cxn>
                  <a:cxn ang="0">
                    <a:pos x="156" y="2"/>
                  </a:cxn>
                  <a:cxn ang="0">
                    <a:pos x="170" y="0"/>
                  </a:cxn>
                  <a:cxn ang="0">
                    <a:pos x="186" y="0"/>
                  </a:cxn>
                  <a:cxn ang="0">
                    <a:pos x="202" y="0"/>
                  </a:cxn>
                  <a:cxn ang="0">
                    <a:pos x="218" y="1"/>
                  </a:cxn>
                  <a:cxn ang="0">
                    <a:pos x="236" y="3"/>
                  </a:cxn>
                  <a:cxn ang="0">
                    <a:pos x="253" y="7"/>
                  </a:cxn>
                  <a:cxn ang="0">
                    <a:pos x="270" y="11"/>
                  </a:cxn>
                  <a:cxn ang="0">
                    <a:pos x="288" y="17"/>
                  </a:cxn>
                  <a:cxn ang="0">
                    <a:pos x="306" y="24"/>
                  </a:cxn>
                  <a:cxn ang="0">
                    <a:pos x="325" y="33"/>
                  </a:cxn>
                  <a:cxn ang="0">
                    <a:pos x="343" y="43"/>
                  </a:cxn>
                  <a:cxn ang="0">
                    <a:pos x="363" y="56"/>
                  </a:cxn>
                  <a:cxn ang="0">
                    <a:pos x="382" y="70"/>
                  </a:cxn>
                </a:cxnLst>
                <a:rect l="0" t="0" r="r" b="b"/>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3" name="Freeform 259"/>
              <p:cNvSpPr>
                <a:spLocks/>
              </p:cNvSpPr>
              <p:nvPr/>
            </p:nvSpPr>
            <p:spPr bwMode="auto">
              <a:xfrm>
                <a:off x="883" y="1101"/>
                <a:ext cx="30" cy="88"/>
              </a:xfrm>
              <a:custGeom>
                <a:avLst/>
                <a:gdLst/>
                <a:ahLst/>
                <a:cxnLst>
                  <a:cxn ang="0">
                    <a:pos x="822" y="314"/>
                  </a:cxn>
                  <a:cxn ang="0">
                    <a:pos x="822" y="2450"/>
                  </a:cxn>
                  <a:cxn ang="0">
                    <a:pos x="812" y="2450"/>
                  </a:cxn>
                  <a:cxn ang="0">
                    <a:pos x="787" y="2452"/>
                  </a:cxn>
                  <a:cxn ang="0">
                    <a:pos x="747" y="2456"/>
                  </a:cxn>
                  <a:cxn ang="0">
                    <a:pos x="694" y="2457"/>
                  </a:cxn>
                  <a:cxn ang="0">
                    <a:pos x="633" y="2458"/>
                  </a:cxn>
                  <a:cxn ang="0">
                    <a:pos x="564" y="2457"/>
                  </a:cxn>
                  <a:cxn ang="0">
                    <a:pos x="528" y="2454"/>
                  </a:cxn>
                  <a:cxn ang="0">
                    <a:pos x="491" y="2452"/>
                  </a:cxn>
                  <a:cxn ang="0">
                    <a:pos x="453" y="2449"/>
                  </a:cxn>
                  <a:cxn ang="0">
                    <a:pos x="415" y="2445"/>
                  </a:cxn>
                  <a:cxn ang="0">
                    <a:pos x="377" y="2440"/>
                  </a:cxn>
                  <a:cxn ang="0">
                    <a:pos x="339" y="2434"/>
                  </a:cxn>
                  <a:cxn ang="0">
                    <a:pos x="302" y="2426"/>
                  </a:cxn>
                  <a:cxn ang="0">
                    <a:pos x="266" y="2417"/>
                  </a:cxn>
                  <a:cxn ang="0">
                    <a:pos x="231" y="2407"/>
                  </a:cxn>
                  <a:cxn ang="0">
                    <a:pos x="197" y="2396"/>
                  </a:cxn>
                  <a:cxn ang="0">
                    <a:pos x="165" y="2383"/>
                  </a:cxn>
                  <a:cxn ang="0">
                    <a:pos x="136" y="2368"/>
                  </a:cxn>
                  <a:cxn ang="0">
                    <a:pos x="109" y="2351"/>
                  </a:cxn>
                  <a:cxn ang="0">
                    <a:pos x="83" y="2332"/>
                  </a:cxn>
                  <a:cxn ang="0">
                    <a:pos x="62" y="2311"/>
                  </a:cxn>
                  <a:cxn ang="0">
                    <a:pos x="44" y="2289"/>
                  </a:cxn>
                  <a:cxn ang="0">
                    <a:pos x="29" y="2264"/>
                  </a:cxn>
                  <a:cxn ang="0">
                    <a:pos x="18" y="2237"/>
                  </a:cxn>
                  <a:cxn ang="0">
                    <a:pos x="11" y="2207"/>
                  </a:cxn>
                  <a:cxn ang="0">
                    <a:pos x="9" y="2176"/>
                  </a:cxn>
                  <a:cxn ang="0">
                    <a:pos x="9" y="0"/>
                  </a:cxn>
                  <a:cxn ang="0">
                    <a:pos x="7" y="4"/>
                  </a:cxn>
                  <a:cxn ang="0">
                    <a:pos x="4" y="16"/>
                  </a:cxn>
                  <a:cxn ang="0">
                    <a:pos x="2" y="24"/>
                  </a:cxn>
                  <a:cxn ang="0">
                    <a:pos x="1" y="33"/>
                  </a:cxn>
                  <a:cxn ang="0">
                    <a:pos x="0" y="44"/>
                  </a:cxn>
                  <a:cxn ang="0">
                    <a:pos x="0" y="56"/>
                  </a:cxn>
                  <a:cxn ang="0">
                    <a:pos x="0" y="70"/>
                  </a:cxn>
                  <a:cxn ang="0">
                    <a:pos x="2" y="83"/>
                  </a:cxn>
                  <a:cxn ang="0">
                    <a:pos x="5" y="98"/>
                  </a:cxn>
                  <a:cxn ang="0">
                    <a:pos x="10" y="113"/>
                  </a:cxn>
                  <a:cxn ang="0">
                    <a:pos x="17" y="128"/>
                  </a:cxn>
                  <a:cxn ang="0">
                    <a:pos x="26" y="144"/>
                  </a:cxn>
                  <a:cxn ang="0">
                    <a:pos x="38" y="159"/>
                  </a:cxn>
                  <a:cxn ang="0">
                    <a:pos x="51" y="175"/>
                  </a:cxn>
                  <a:cxn ang="0">
                    <a:pos x="68" y="192"/>
                  </a:cxn>
                  <a:cxn ang="0">
                    <a:pos x="88" y="207"/>
                  </a:cxn>
                  <a:cxn ang="0">
                    <a:pos x="112" y="222"/>
                  </a:cxn>
                  <a:cxn ang="0">
                    <a:pos x="138" y="236"/>
                  </a:cxn>
                  <a:cxn ang="0">
                    <a:pos x="169" y="250"/>
                  </a:cxn>
                  <a:cxn ang="0">
                    <a:pos x="203" y="263"/>
                  </a:cxn>
                  <a:cxn ang="0">
                    <a:pos x="243" y="275"/>
                  </a:cxn>
                  <a:cxn ang="0">
                    <a:pos x="286" y="285"/>
                  </a:cxn>
                  <a:cxn ang="0">
                    <a:pos x="333" y="295"/>
                  </a:cxn>
                  <a:cxn ang="0">
                    <a:pos x="387" y="304"/>
                  </a:cxn>
                  <a:cxn ang="0">
                    <a:pos x="444" y="310"/>
                  </a:cxn>
                  <a:cxn ang="0">
                    <a:pos x="509" y="315"/>
                  </a:cxn>
                  <a:cxn ang="0">
                    <a:pos x="577" y="318"/>
                  </a:cxn>
                  <a:cxn ang="0">
                    <a:pos x="653" y="319"/>
                  </a:cxn>
                  <a:cxn ang="0">
                    <a:pos x="735" y="318"/>
                  </a:cxn>
                  <a:cxn ang="0">
                    <a:pos x="822" y="314"/>
                  </a:cxn>
                </a:cxnLst>
                <a:rect l="0" t="0" r="r" b="b"/>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4" name="Freeform 260"/>
              <p:cNvSpPr>
                <a:spLocks/>
              </p:cNvSpPr>
              <p:nvPr/>
            </p:nvSpPr>
            <p:spPr bwMode="auto">
              <a:xfrm>
                <a:off x="819" y="1019"/>
                <a:ext cx="16" cy="92"/>
              </a:xfrm>
              <a:custGeom>
                <a:avLst/>
                <a:gdLst/>
                <a:ahLst/>
                <a:cxnLst>
                  <a:cxn ang="0">
                    <a:pos x="446" y="441"/>
                  </a:cxn>
                  <a:cxn ang="0">
                    <a:pos x="425" y="432"/>
                  </a:cxn>
                  <a:cxn ang="0">
                    <a:pos x="369" y="408"/>
                  </a:cxn>
                  <a:cxn ang="0">
                    <a:pos x="332" y="389"/>
                  </a:cxn>
                  <a:cxn ang="0">
                    <a:pos x="292" y="368"/>
                  </a:cxn>
                  <a:cxn ang="0">
                    <a:pos x="270" y="356"/>
                  </a:cxn>
                  <a:cxn ang="0">
                    <a:pos x="248" y="344"/>
                  </a:cxn>
                  <a:cxn ang="0">
                    <a:pos x="226" y="330"/>
                  </a:cxn>
                  <a:cxn ang="0">
                    <a:pos x="204" y="316"/>
                  </a:cxn>
                  <a:cxn ang="0">
                    <a:pos x="182" y="301"/>
                  </a:cxn>
                  <a:cxn ang="0">
                    <a:pos x="161" y="285"/>
                  </a:cxn>
                  <a:cxn ang="0">
                    <a:pos x="140" y="268"/>
                  </a:cxn>
                  <a:cxn ang="0">
                    <a:pos x="119" y="251"/>
                  </a:cxn>
                  <a:cxn ang="0">
                    <a:pos x="100" y="233"/>
                  </a:cxn>
                  <a:cxn ang="0">
                    <a:pos x="82" y="215"/>
                  </a:cxn>
                  <a:cxn ang="0">
                    <a:pos x="65" y="196"/>
                  </a:cxn>
                  <a:cxn ang="0">
                    <a:pos x="50" y="176"/>
                  </a:cxn>
                  <a:cxn ang="0">
                    <a:pos x="36" y="155"/>
                  </a:cxn>
                  <a:cxn ang="0">
                    <a:pos x="25" y="135"/>
                  </a:cxn>
                  <a:cxn ang="0">
                    <a:pos x="15" y="114"/>
                  </a:cxn>
                  <a:cxn ang="0">
                    <a:pos x="7" y="92"/>
                  </a:cxn>
                  <a:cxn ang="0">
                    <a:pos x="2" y="70"/>
                  </a:cxn>
                  <a:cxn ang="0">
                    <a:pos x="0" y="47"/>
                  </a:cxn>
                  <a:cxn ang="0">
                    <a:pos x="1" y="23"/>
                  </a:cxn>
                  <a:cxn ang="0">
                    <a:pos x="5" y="0"/>
                  </a:cxn>
                  <a:cxn ang="0">
                    <a:pos x="5" y="2165"/>
                  </a:cxn>
                  <a:cxn ang="0">
                    <a:pos x="9" y="2180"/>
                  </a:cxn>
                  <a:cxn ang="0">
                    <a:pos x="23" y="2219"/>
                  </a:cxn>
                  <a:cxn ang="0">
                    <a:pos x="33" y="2246"/>
                  </a:cxn>
                  <a:cxn ang="0">
                    <a:pos x="48" y="2275"/>
                  </a:cxn>
                  <a:cxn ang="0">
                    <a:pos x="56" y="2291"/>
                  </a:cxn>
                  <a:cxn ang="0">
                    <a:pos x="65" y="2308"/>
                  </a:cxn>
                  <a:cxn ang="0">
                    <a:pos x="76" y="2326"/>
                  </a:cxn>
                  <a:cxn ang="0">
                    <a:pos x="87" y="2343"/>
                  </a:cxn>
                  <a:cxn ang="0">
                    <a:pos x="100" y="2361"/>
                  </a:cxn>
                  <a:cxn ang="0">
                    <a:pos x="114" y="2379"/>
                  </a:cxn>
                  <a:cxn ang="0">
                    <a:pos x="129" y="2397"/>
                  </a:cxn>
                  <a:cxn ang="0">
                    <a:pos x="146" y="2414"/>
                  </a:cxn>
                  <a:cxn ang="0">
                    <a:pos x="164" y="2432"/>
                  </a:cxn>
                  <a:cxn ang="0">
                    <a:pos x="182" y="2450"/>
                  </a:cxn>
                  <a:cxn ang="0">
                    <a:pos x="203" y="2467"/>
                  </a:cxn>
                  <a:cxn ang="0">
                    <a:pos x="224" y="2484"/>
                  </a:cxn>
                  <a:cxn ang="0">
                    <a:pos x="247" y="2500"/>
                  </a:cxn>
                  <a:cxn ang="0">
                    <a:pos x="273" y="2515"/>
                  </a:cxn>
                  <a:cxn ang="0">
                    <a:pos x="299" y="2530"/>
                  </a:cxn>
                  <a:cxn ang="0">
                    <a:pos x="327" y="2543"/>
                  </a:cxn>
                  <a:cxn ang="0">
                    <a:pos x="356" y="2557"/>
                  </a:cxn>
                  <a:cxn ang="0">
                    <a:pos x="388" y="2568"/>
                  </a:cxn>
                  <a:cxn ang="0">
                    <a:pos x="421" y="2578"/>
                  </a:cxn>
                  <a:cxn ang="0">
                    <a:pos x="456" y="2587"/>
                  </a:cxn>
                  <a:cxn ang="0">
                    <a:pos x="446" y="441"/>
                  </a:cxn>
                </a:cxnLst>
                <a:rect l="0" t="0" r="r" b="b"/>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5" name="Freeform 261"/>
              <p:cNvSpPr>
                <a:spLocks/>
              </p:cNvSpPr>
              <p:nvPr/>
            </p:nvSpPr>
            <p:spPr bwMode="auto">
              <a:xfrm>
                <a:off x="889" y="976"/>
                <a:ext cx="76" cy="103"/>
              </a:xfrm>
              <a:custGeom>
                <a:avLst/>
                <a:gdLst/>
                <a:ahLst/>
                <a:cxnLst>
                  <a:cxn ang="0">
                    <a:pos x="2116" y="636"/>
                  </a:cxn>
                  <a:cxn ang="0">
                    <a:pos x="2098" y="640"/>
                  </a:cxn>
                  <a:cxn ang="0">
                    <a:pos x="2047" y="649"/>
                  </a:cxn>
                  <a:cxn ang="0">
                    <a:pos x="2011" y="654"/>
                  </a:cxn>
                  <a:cxn ang="0">
                    <a:pos x="1969" y="660"/>
                  </a:cxn>
                  <a:cxn ang="0">
                    <a:pos x="1919" y="667"/>
                  </a:cxn>
                  <a:cxn ang="0">
                    <a:pos x="1864" y="673"/>
                  </a:cxn>
                  <a:cxn ang="0">
                    <a:pos x="1804" y="679"/>
                  </a:cxn>
                  <a:cxn ang="0">
                    <a:pos x="1738" y="684"/>
                  </a:cxn>
                  <a:cxn ang="0">
                    <a:pos x="1667" y="688"/>
                  </a:cxn>
                  <a:cxn ang="0">
                    <a:pos x="1594" y="690"/>
                  </a:cxn>
                  <a:cxn ang="0">
                    <a:pos x="1516" y="691"/>
                  </a:cxn>
                  <a:cxn ang="0">
                    <a:pos x="1436" y="690"/>
                  </a:cxn>
                  <a:cxn ang="0">
                    <a:pos x="1353" y="687"/>
                  </a:cxn>
                  <a:cxn ang="0">
                    <a:pos x="1267" y="681"/>
                  </a:cxn>
                  <a:cxn ang="0">
                    <a:pos x="1181" y="673"/>
                  </a:cxn>
                  <a:cxn ang="0">
                    <a:pos x="1093" y="661"/>
                  </a:cxn>
                  <a:cxn ang="0">
                    <a:pos x="1004" y="646"/>
                  </a:cxn>
                  <a:cxn ang="0">
                    <a:pos x="914" y="627"/>
                  </a:cxn>
                  <a:cxn ang="0">
                    <a:pos x="826" y="604"/>
                  </a:cxn>
                  <a:cxn ang="0">
                    <a:pos x="738" y="576"/>
                  </a:cxn>
                  <a:cxn ang="0">
                    <a:pos x="651" y="545"/>
                  </a:cxn>
                  <a:cxn ang="0">
                    <a:pos x="567" y="508"/>
                  </a:cxn>
                  <a:cxn ang="0">
                    <a:pos x="483" y="465"/>
                  </a:cxn>
                  <a:cxn ang="0">
                    <a:pos x="402" y="418"/>
                  </a:cxn>
                  <a:cxn ang="0">
                    <a:pos x="325" y="365"/>
                  </a:cxn>
                  <a:cxn ang="0">
                    <a:pos x="251" y="305"/>
                  </a:cxn>
                  <a:cxn ang="0">
                    <a:pos x="182" y="239"/>
                  </a:cxn>
                  <a:cxn ang="0">
                    <a:pos x="116" y="166"/>
                  </a:cxn>
                  <a:cxn ang="0">
                    <a:pos x="56" y="86"/>
                  </a:cxn>
                  <a:cxn ang="0">
                    <a:pos x="0" y="0"/>
                  </a:cxn>
                  <a:cxn ang="0">
                    <a:pos x="0" y="2165"/>
                  </a:cxn>
                  <a:cxn ang="0">
                    <a:pos x="7" y="2176"/>
                  </a:cxn>
                  <a:cxn ang="0">
                    <a:pos x="30" y="2205"/>
                  </a:cxn>
                  <a:cxn ang="0">
                    <a:pos x="48" y="2226"/>
                  </a:cxn>
                  <a:cxn ang="0">
                    <a:pos x="69" y="2250"/>
                  </a:cxn>
                  <a:cxn ang="0">
                    <a:pos x="94" y="2278"/>
                  </a:cxn>
                  <a:cxn ang="0">
                    <a:pos x="122" y="2308"/>
                  </a:cxn>
                  <a:cxn ang="0">
                    <a:pos x="155" y="2341"/>
                  </a:cxn>
                  <a:cxn ang="0">
                    <a:pos x="193" y="2375"/>
                  </a:cxn>
                  <a:cxn ang="0">
                    <a:pos x="234" y="2411"/>
                  </a:cxn>
                  <a:cxn ang="0">
                    <a:pos x="279" y="2448"/>
                  </a:cxn>
                  <a:cxn ang="0">
                    <a:pos x="329" y="2485"/>
                  </a:cxn>
                  <a:cxn ang="0">
                    <a:pos x="383" y="2524"/>
                  </a:cxn>
                  <a:cxn ang="0">
                    <a:pos x="441" y="2561"/>
                  </a:cxn>
                  <a:cxn ang="0">
                    <a:pos x="503" y="2598"/>
                  </a:cxn>
                  <a:cxn ang="0">
                    <a:pos x="570" y="2635"/>
                  </a:cxn>
                  <a:cxn ang="0">
                    <a:pos x="641" y="2670"/>
                  </a:cxn>
                  <a:cxn ang="0">
                    <a:pos x="717" y="2702"/>
                  </a:cxn>
                  <a:cxn ang="0">
                    <a:pos x="797" y="2733"/>
                  </a:cxn>
                  <a:cxn ang="0">
                    <a:pos x="881" y="2762"/>
                  </a:cxn>
                  <a:cxn ang="0">
                    <a:pos x="970" y="2787"/>
                  </a:cxn>
                  <a:cxn ang="0">
                    <a:pos x="1064" y="2808"/>
                  </a:cxn>
                  <a:cxn ang="0">
                    <a:pos x="1161" y="2826"/>
                  </a:cxn>
                  <a:cxn ang="0">
                    <a:pos x="1264" y="2840"/>
                  </a:cxn>
                  <a:cxn ang="0">
                    <a:pos x="1371" y="2849"/>
                  </a:cxn>
                  <a:cxn ang="0">
                    <a:pos x="1483" y="2853"/>
                  </a:cxn>
                  <a:cxn ang="0">
                    <a:pos x="1600" y="2851"/>
                  </a:cxn>
                  <a:cxn ang="0">
                    <a:pos x="1722" y="2844"/>
                  </a:cxn>
                  <a:cxn ang="0">
                    <a:pos x="1849" y="2830"/>
                  </a:cxn>
                  <a:cxn ang="0">
                    <a:pos x="1980" y="2810"/>
                  </a:cxn>
                  <a:cxn ang="0">
                    <a:pos x="2116" y="2782"/>
                  </a:cxn>
                  <a:cxn ang="0">
                    <a:pos x="2116" y="636"/>
                  </a:cxn>
                </a:cxnLst>
                <a:rect l="0" t="0" r="r" b="b"/>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6" name="Freeform 262"/>
              <p:cNvSpPr>
                <a:spLocks/>
              </p:cNvSpPr>
              <p:nvPr/>
            </p:nvSpPr>
            <p:spPr bwMode="auto">
              <a:xfrm>
                <a:off x="1360" y="1257"/>
                <a:ext cx="8" cy="86"/>
              </a:xfrm>
              <a:custGeom>
                <a:avLst/>
                <a:gdLst/>
                <a:ahLst/>
                <a:cxnLst>
                  <a:cxn ang="0">
                    <a:pos x="215" y="343"/>
                  </a:cxn>
                  <a:cxn ang="0">
                    <a:pos x="215" y="2440"/>
                  </a:cxn>
                  <a:cxn ang="0">
                    <a:pos x="202" y="2428"/>
                  </a:cxn>
                  <a:cxn ang="0">
                    <a:pos x="171" y="2396"/>
                  </a:cxn>
                  <a:cxn ang="0">
                    <a:pos x="150" y="2374"/>
                  </a:cxn>
                  <a:cxn ang="0">
                    <a:pos x="128" y="2349"/>
                  </a:cxn>
                  <a:cxn ang="0">
                    <a:pos x="104" y="2320"/>
                  </a:cxn>
                  <a:cxn ang="0">
                    <a:pos x="80" y="2291"/>
                  </a:cxn>
                  <a:cxn ang="0">
                    <a:pos x="69" y="2276"/>
                  </a:cxn>
                  <a:cxn ang="0">
                    <a:pos x="58" y="2260"/>
                  </a:cxn>
                  <a:cxn ang="0">
                    <a:pos x="48" y="2245"/>
                  </a:cxn>
                  <a:cxn ang="0">
                    <a:pos x="38" y="2229"/>
                  </a:cxn>
                  <a:cxn ang="0">
                    <a:pos x="29" y="2213"/>
                  </a:cxn>
                  <a:cxn ang="0">
                    <a:pos x="21" y="2198"/>
                  </a:cxn>
                  <a:cxn ang="0">
                    <a:pos x="15" y="2182"/>
                  </a:cxn>
                  <a:cxn ang="0">
                    <a:pos x="9" y="2168"/>
                  </a:cxn>
                  <a:cxn ang="0">
                    <a:pos x="4" y="2153"/>
                  </a:cxn>
                  <a:cxn ang="0">
                    <a:pos x="1" y="2139"/>
                  </a:cxn>
                  <a:cxn ang="0">
                    <a:pos x="0" y="2126"/>
                  </a:cxn>
                  <a:cxn ang="0">
                    <a:pos x="0" y="2113"/>
                  </a:cxn>
                  <a:cxn ang="0">
                    <a:pos x="2" y="2099"/>
                  </a:cxn>
                  <a:cxn ang="0">
                    <a:pos x="6" y="2088"/>
                  </a:cxn>
                  <a:cxn ang="0">
                    <a:pos x="11" y="2077"/>
                  </a:cxn>
                  <a:cxn ang="0">
                    <a:pos x="19" y="2068"/>
                  </a:cxn>
                  <a:cxn ang="0">
                    <a:pos x="19" y="0"/>
                  </a:cxn>
                  <a:cxn ang="0">
                    <a:pos x="21" y="7"/>
                  </a:cxn>
                  <a:cxn ang="0">
                    <a:pos x="28" y="25"/>
                  </a:cxn>
                  <a:cxn ang="0">
                    <a:pos x="40" y="54"/>
                  </a:cxn>
                  <a:cxn ang="0">
                    <a:pos x="58" y="95"/>
                  </a:cxn>
                  <a:cxn ang="0">
                    <a:pos x="70" y="118"/>
                  </a:cxn>
                  <a:cxn ang="0">
                    <a:pos x="84" y="144"/>
                  </a:cxn>
                  <a:cxn ang="0">
                    <a:pos x="101" y="172"/>
                  </a:cxn>
                  <a:cxn ang="0">
                    <a:pos x="119" y="203"/>
                  </a:cxn>
                  <a:cxn ang="0">
                    <a:pos x="139" y="235"/>
                  </a:cxn>
                  <a:cxn ang="0">
                    <a:pos x="162" y="269"/>
                  </a:cxn>
                  <a:cxn ang="0">
                    <a:pos x="187" y="305"/>
                  </a:cxn>
                  <a:cxn ang="0">
                    <a:pos x="215" y="343"/>
                  </a:cxn>
                </a:cxnLst>
                <a:rect l="0" t="0" r="r" b="b"/>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7" name="Freeform 263"/>
              <p:cNvSpPr>
                <a:spLocks/>
              </p:cNvSpPr>
              <p:nvPr/>
            </p:nvSpPr>
            <p:spPr bwMode="auto">
              <a:xfrm>
                <a:off x="1006" y="1151"/>
                <a:ext cx="36" cy="90"/>
              </a:xfrm>
              <a:custGeom>
                <a:avLst/>
                <a:gdLst/>
                <a:ahLst/>
                <a:cxnLst>
                  <a:cxn ang="0">
                    <a:pos x="999" y="0"/>
                  </a:cxn>
                  <a:cxn ang="0">
                    <a:pos x="999" y="2156"/>
                  </a:cxn>
                  <a:cxn ang="0">
                    <a:pos x="995" y="2158"/>
                  </a:cxn>
                  <a:cxn ang="0">
                    <a:pos x="984" y="2164"/>
                  </a:cxn>
                  <a:cxn ang="0">
                    <a:pos x="966" y="2173"/>
                  </a:cxn>
                  <a:cxn ang="0">
                    <a:pos x="941" y="2186"/>
                  </a:cxn>
                  <a:cxn ang="0">
                    <a:pos x="909" y="2200"/>
                  </a:cxn>
                  <a:cxn ang="0">
                    <a:pos x="872" y="2217"/>
                  </a:cxn>
                  <a:cxn ang="0">
                    <a:pos x="830" y="2236"/>
                  </a:cxn>
                  <a:cxn ang="0">
                    <a:pos x="781" y="2256"/>
                  </a:cxn>
                  <a:cxn ang="0">
                    <a:pos x="729" y="2278"/>
                  </a:cxn>
                  <a:cxn ang="0">
                    <a:pos x="671" y="2301"/>
                  </a:cxn>
                  <a:cxn ang="0">
                    <a:pos x="610" y="2324"/>
                  </a:cxn>
                  <a:cxn ang="0">
                    <a:pos x="544" y="2346"/>
                  </a:cxn>
                  <a:cxn ang="0">
                    <a:pos x="476" y="2369"/>
                  </a:cxn>
                  <a:cxn ang="0">
                    <a:pos x="405" y="2390"/>
                  </a:cxn>
                  <a:cxn ang="0">
                    <a:pos x="368" y="2402"/>
                  </a:cxn>
                  <a:cxn ang="0">
                    <a:pos x="331" y="2412"/>
                  </a:cxn>
                  <a:cxn ang="0">
                    <a:pos x="293" y="2421"/>
                  </a:cxn>
                  <a:cxn ang="0">
                    <a:pos x="255" y="2431"/>
                  </a:cxn>
                  <a:cxn ang="0">
                    <a:pos x="10" y="2499"/>
                  </a:cxn>
                  <a:cxn ang="0">
                    <a:pos x="0" y="353"/>
                  </a:cxn>
                  <a:cxn ang="0">
                    <a:pos x="19" y="347"/>
                  </a:cxn>
                  <a:cxn ang="0">
                    <a:pos x="73" y="333"/>
                  </a:cxn>
                  <a:cxn ang="0">
                    <a:pos x="150" y="313"/>
                  </a:cxn>
                  <a:cxn ang="0">
                    <a:pos x="243" y="287"/>
                  </a:cxn>
                  <a:cxn ang="0">
                    <a:pos x="342" y="259"/>
                  </a:cxn>
                  <a:cxn ang="0">
                    <a:pos x="439" y="229"/>
                  </a:cxn>
                  <a:cxn ang="0">
                    <a:pos x="483" y="214"/>
                  </a:cxn>
                  <a:cxn ang="0">
                    <a:pos x="523" y="201"/>
                  </a:cxn>
                  <a:cxn ang="0">
                    <a:pos x="559" y="188"/>
                  </a:cxn>
                  <a:cxn ang="0">
                    <a:pos x="588" y="177"/>
                  </a:cxn>
                  <a:cxn ang="0">
                    <a:pos x="606" y="171"/>
                  </a:cxn>
                  <a:cxn ang="0">
                    <a:pos x="652" y="155"/>
                  </a:cxn>
                  <a:cxn ang="0">
                    <a:pos x="718" y="132"/>
                  </a:cxn>
                  <a:cxn ang="0">
                    <a:pos x="793" y="103"/>
                  </a:cxn>
                  <a:cxn ang="0">
                    <a:pos x="832" y="88"/>
                  </a:cxn>
                  <a:cxn ang="0">
                    <a:pos x="869" y="73"/>
                  </a:cxn>
                  <a:cxn ang="0">
                    <a:pos x="904" y="59"/>
                  </a:cxn>
                  <a:cxn ang="0">
                    <a:pos x="935" y="45"/>
                  </a:cxn>
                  <a:cxn ang="0">
                    <a:pos x="962" y="31"/>
                  </a:cxn>
                  <a:cxn ang="0">
                    <a:pos x="982" y="19"/>
                  </a:cxn>
                  <a:cxn ang="0">
                    <a:pos x="989" y="14"/>
                  </a:cxn>
                  <a:cxn ang="0">
                    <a:pos x="995" y="9"/>
                  </a:cxn>
                  <a:cxn ang="0">
                    <a:pos x="998" y="4"/>
                  </a:cxn>
                  <a:cxn ang="0">
                    <a:pos x="999" y="0"/>
                  </a:cxn>
                </a:cxnLst>
                <a:rect l="0" t="0" r="r" b="b"/>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8" name="Freeform 264"/>
              <p:cNvSpPr>
                <a:spLocks/>
              </p:cNvSpPr>
              <p:nvPr/>
            </p:nvSpPr>
            <p:spPr bwMode="auto">
              <a:xfrm>
                <a:off x="1268" y="1141"/>
                <a:ext cx="8" cy="84"/>
              </a:xfrm>
              <a:custGeom>
                <a:avLst/>
                <a:gdLst/>
                <a:ahLst/>
                <a:cxnLst>
                  <a:cxn ang="0">
                    <a:pos x="235" y="305"/>
                  </a:cxn>
                  <a:cxn ang="0">
                    <a:pos x="235" y="2392"/>
                  </a:cxn>
                  <a:cxn ang="0">
                    <a:pos x="228" y="2381"/>
                  </a:cxn>
                  <a:cxn ang="0">
                    <a:pos x="211" y="2350"/>
                  </a:cxn>
                  <a:cxn ang="0">
                    <a:pos x="198" y="2329"/>
                  </a:cxn>
                  <a:cxn ang="0">
                    <a:pos x="184" y="2306"/>
                  </a:cxn>
                  <a:cxn ang="0">
                    <a:pos x="168" y="2282"/>
                  </a:cxn>
                  <a:cxn ang="0">
                    <a:pos x="151" y="2258"/>
                  </a:cxn>
                  <a:cxn ang="0">
                    <a:pos x="132" y="2233"/>
                  </a:cxn>
                  <a:cxn ang="0">
                    <a:pos x="113" y="2209"/>
                  </a:cxn>
                  <a:cxn ang="0">
                    <a:pos x="93" y="2188"/>
                  </a:cxn>
                  <a:cxn ang="0">
                    <a:pos x="74" y="2169"/>
                  </a:cxn>
                  <a:cxn ang="0">
                    <a:pos x="64" y="2161"/>
                  </a:cxn>
                  <a:cxn ang="0">
                    <a:pos x="55" y="2154"/>
                  </a:cxn>
                  <a:cxn ang="0">
                    <a:pos x="45" y="2148"/>
                  </a:cxn>
                  <a:cxn ang="0">
                    <a:pos x="36" y="2143"/>
                  </a:cxn>
                  <a:cxn ang="0">
                    <a:pos x="26" y="2140"/>
                  </a:cxn>
                  <a:cxn ang="0">
                    <a:pos x="18" y="2137"/>
                  </a:cxn>
                  <a:cxn ang="0">
                    <a:pos x="8" y="2137"/>
                  </a:cxn>
                  <a:cxn ang="0">
                    <a:pos x="0" y="2138"/>
                  </a:cxn>
                  <a:cxn ang="0">
                    <a:pos x="0" y="1"/>
                  </a:cxn>
                  <a:cxn ang="0">
                    <a:pos x="3" y="1"/>
                  </a:cxn>
                  <a:cxn ang="0">
                    <a:pos x="13" y="0"/>
                  </a:cxn>
                  <a:cxn ang="0">
                    <a:pos x="20" y="0"/>
                  </a:cxn>
                  <a:cxn ang="0">
                    <a:pos x="28" y="1"/>
                  </a:cxn>
                  <a:cxn ang="0">
                    <a:pos x="36" y="3"/>
                  </a:cxn>
                  <a:cxn ang="0">
                    <a:pos x="46" y="6"/>
                  </a:cxn>
                  <a:cxn ang="0">
                    <a:pos x="55" y="10"/>
                  </a:cxn>
                  <a:cxn ang="0">
                    <a:pos x="66" y="16"/>
                  </a:cxn>
                  <a:cxn ang="0">
                    <a:pos x="76" y="24"/>
                  </a:cxn>
                  <a:cxn ang="0">
                    <a:pos x="87" y="34"/>
                  </a:cxn>
                  <a:cxn ang="0">
                    <a:pos x="97" y="46"/>
                  </a:cxn>
                  <a:cxn ang="0">
                    <a:pos x="107" y="61"/>
                  </a:cxn>
                  <a:cxn ang="0">
                    <a:pos x="117" y="79"/>
                  </a:cxn>
                  <a:cxn ang="0">
                    <a:pos x="127" y="99"/>
                  </a:cxn>
                  <a:cxn ang="0">
                    <a:pos x="235" y="305"/>
                  </a:cxn>
                </a:cxnLst>
                <a:rect l="0" t="0" r="r" b="b"/>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49" name="Freeform 265"/>
              <p:cNvSpPr>
                <a:spLocks/>
              </p:cNvSpPr>
              <p:nvPr/>
            </p:nvSpPr>
            <p:spPr bwMode="auto">
              <a:xfrm>
                <a:off x="1165" y="1112"/>
                <a:ext cx="76" cy="108"/>
              </a:xfrm>
              <a:custGeom>
                <a:avLst/>
                <a:gdLst/>
                <a:ahLst/>
                <a:cxnLst>
                  <a:cxn ang="0">
                    <a:pos x="2146" y="892"/>
                  </a:cxn>
                  <a:cxn ang="0">
                    <a:pos x="2131" y="887"/>
                  </a:cxn>
                  <a:cxn ang="0">
                    <a:pos x="2090" y="873"/>
                  </a:cxn>
                  <a:cxn ang="0">
                    <a:pos x="2024" y="850"/>
                  </a:cxn>
                  <a:cxn ang="0">
                    <a:pos x="1936" y="818"/>
                  </a:cxn>
                  <a:cxn ang="0">
                    <a:pos x="1828" y="779"/>
                  </a:cxn>
                  <a:cxn ang="0">
                    <a:pos x="1702" y="734"/>
                  </a:cxn>
                  <a:cxn ang="0">
                    <a:pos x="1562" y="681"/>
                  </a:cxn>
                  <a:cxn ang="0">
                    <a:pos x="1407" y="622"/>
                  </a:cxn>
                  <a:cxn ang="0">
                    <a:pos x="1243" y="558"/>
                  </a:cxn>
                  <a:cxn ang="0">
                    <a:pos x="1071" y="489"/>
                  </a:cxn>
                  <a:cxn ang="0">
                    <a:pos x="983" y="452"/>
                  </a:cxn>
                  <a:cxn ang="0">
                    <a:pos x="893" y="415"/>
                  </a:cxn>
                  <a:cxn ang="0">
                    <a:pos x="803" y="377"/>
                  </a:cxn>
                  <a:cxn ang="0">
                    <a:pos x="712" y="337"/>
                  </a:cxn>
                  <a:cxn ang="0">
                    <a:pos x="620" y="298"/>
                  </a:cxn>
                  <a:cxn ang="0">
                    <a:pos x="530" y="257"/>
                  </a:cxn>
                  <a:cxn ang="0">
                    <a:pos x="439" y="215"/>
                  </a:cxn>
                  <a:cxn ang="0">
                    <a:pos x="349" y="173"/>
                  </a:cxn>
                  <a:cxn ang="0">
                    <a:pos x="259" y="131"/>
                  </a:cxn>
                  <a:cxn ang="0">
                    <a:pos x="172" y="87"/>
                  </a:cxn>
                  <a:cxn ang="0">
                    <a:pos x="85" y="44"/>
                  </a:cxn>
                  <a:cxn ang="0">
                    <a:pos x="0" y="0"/>
                  </a:cxn>
                  <a:cxn ang="0">
                    <a:pos x="0" y="2156"/>
                  </a:cxn>
                  <a:cxn ang="0">
                    <a:pos x="5" y="2156"/>
                  </a:cxn>
                  <a:cxn ang="0">
                    <a:pos x="20" y="2155"/>
                  </a:cxn>
                  <a:cxn ang="0">
                    <a:pos x="31" y="2155"/>
                  </a:cxn>
                  <a:cxn ang="0">
                    <a:pos x="44" y="2156"/>
                  </a:cxn>
                  <a:cxn ang="0">
                    <a:pos x="59" y="2158"/>
                  </a:cxn>
                  <a:cxn ang="0">
                    <a:pos x="75" y="2161"/>
                  </a:cxn>
                  <a:cxn ang="0">
                    <a:pos x="94" y="2165"/>
                  </a:cxn>
                  <a:cxn ang="0">
                    <a:pos x="115" y="2171"/>
                  </a:cxn>
                  <a:cxn ang="0">
                    <a:pos x="137" y="2179"/>
                  </a:cxn>
                  <a:cxn ang="0">
                    <a:pos x="162" y="2189"/>
                  </a:cxn>
                  <a:cxn ang="0">
                    <a:pos x="188" y="2201"/>
                  </a:cxn>
                  <a:cxn ang="0">
                    <a:pos x="215" y="2216"/>
                  </a:cxn>
                  <a:cxn ang="0">
                    <a:pos x="244" y="2233"/>
                  </a:cxn>
                  <a:cxn ang="0">
                    <a:pos x="275" y="2253"/>
                  </a:cxn>
                  <a:cxn ang="0">
                    <a:pos x="293" y="2263"/>
                  </a:cxn>
                  <a:cxn ang="0">
                    <a:pos x="345" y="2287"/>
                  </a:cxn>
                  <a:cxn ang="0">
                    <a:pos x="426" y="2325"/>
                  </a:cxn>
                  <a:cxn ang="0">
                    <a:pos x="532" y="2374"/>
                  </a:cxn>
                  <a:cxn ang="0">
                    <a:pos x="658" y="2433"/>
                  </a:cxn>
                  <a:cxn ang="0">
                    <a:pos x="800" y="2498"/>
                  </a:cxn>
                  <a:cxn ang="0">
                    <a:pos x="954" y="2568"/>
                  </a:cxn>
                  <a:cxn ang="0">
                    <a:pos x="1115" y="2640"/>
                  </a:cxn>
                  <a:cxn ang="0">
                    <a:pos x="1279" y="2711"/>
                  </a:cxn>
                  <a:cxn ang="0">
                    <a:pos x="1442" y="2781"/>
                  </a:cxn>
                  <a:cxn ang="0">
                    <a:pos x="1521" y="2814"/>
                  </a:cxn>
                  <a:cxn ang="0">
                    <a:pos x="1599" y="2845"/>
                  </a:cxn>
                  <a:cxn ang="0">
                    <a:pos x="1674" y="2876"/>
                  </a:cxn>
                  <a:cxn ang="0">
                    <a:pos x="1746" y="2903"/>
                  </a:cxn>
                  <a:cxn ang="0">
                    <a:pos x="1815" y="2928"/>
                  </a:cxn>
                  <a:cxn ang="0">
                    <a:pos x="1878" y="2951"/>
                  </a:cxn>
                  <a:cxn ang="0">
                    <a:pos x="1938" y="2971"/>
                  </a:cxn>
                  <a:cxn ang="0">
                    <a:pos x="1992" y="2989"/>
                  </a:cxn>
                  <a:cxn ang="0">
                    <a:pos x="2041" y="3002"/>
                  </a:cxn>
                  <a:cxn ang="0">
                    <a:pos x="2083" y="3011"/>
                  </a:cxn>
                  <a:cxn ang="0">
                    <a:pos x="2118" y="3017"/>
                  </a:cxn>
                  <a:cxn ang="0">
                    <a:pos x="2146" y="3018"/>
                  </a:cxn>
                  <a:cxn ang="0">
                    <a:pos x="2146" y="892"/>
                  </a:cxn>
                </a:cxnLst>
                <a:rect l="0" t="0" r="r" b="b"/>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0" name="Freeform 266"/>
              <p:cNvSpPr>
                <a:spLocks/>
              </p:cNvSpPr>
              <p:nvPr/>
            </p:nvSpPr>
            <p:spPr bwMode="auto">
              <a:xfrm>
                <a:off x="867" y="1072"/>
                <a:ext cx="4" cy="82"/>
              </a:xfrm>
              <a:custGeom>
                <a:avLst/>
                <a:gdLst/>
                <a:ahLst/>
                <a:cxnLst>
                  <a:cxn ang="0">
                    <a:pos x="88" y="176"/>
                  </a:cxn>
                  <a:cxn ang="0">
                    <a:pos x="0" y="0"/>
                  </a:cxn>
                  <a:cxn ang="0">
                    <a:pos x="0" y="2116"/>
                  </a:cxn>
                  <a:cxn ang="0">
                    <a:pos x="88" y="2322"/>
                  </a:cxn>
                  <a:cxn ang="0">
                    <a:pos x="88" y="176"/>
                  </a:cxn>
                </a:cxnLst>
                <a:rect l="0" t="0" r="r" b="b"/>
                <a:pathLst>
                  <a:path w="88" h="2322">
                    <a:moveTo>
                      <a:pt x="88" y="176"/>
                    </a:moveTo>
                    <a:lnTo>
                      <a:pt x="0" y="0"/>
                    </a:lnTo>
                    <a:lnTo>
                      <a:pt x="0" y="2116"/>
                    </a:lnTo>
                    <a:lnTo>
                      <a:pt x="88" y="2322"/>
                    </a:lnTo>
                    <a:lnTo>
                      <a:pt x="88" y="1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1" name="Freeform 267"/>
              <p:cNvSpPr>
                <a:spLocks/>
              </p:cNvSpPr>
              <p:nvPr/>
            </p:nvSpPr>
            <p:spPr bwMode="auto">
              <a:xfrm>
                <a:off x="835" y="1024"/>
                <a:ext cx="12" cy="86"/>
              </a:xfrm>
              <a:custGeom>
                <a:avLst/>
                <a:gdLst/>
                <a:ahLst/>
                <a:cxnLst>
                  <a:cxn ang="0">
                    <a:pos x="0" y="235"/>
                  </a:cxn>
                  <a:cxn ang="0">
                    <a:pos x="10" y="2381"/>
                  </a:cxn>
                  <a:cxn ang="0">
                    <a:pos x="24" y="2379"/>
                  </a:cxn>
                  <a:cxn ang="0">
                    <a:pos x="62" y="2373"/>
                  </a:cxn>
                  <a:cxn ang="0">
                    <a:pos x="89" y="2367"/>
                  </a:cxn>
                  <a:cxn ang="0">
                    <a:pos x="117" y="2360"/>
                  </a:cxn>
                  <a:cxn ang="0">
                    <a:pos x="148" y="2350"/>
                  </a:cxn>
                  <a:cxn ang="0">
                    <a:pos x="180" y="2336"/>
                  </a:cxn>
                  <a:cxn ang="0">
                    <a:pos x="196" y="2329"/>
                  </a:cxn>
                  <a:cxn ang="0">
                    <a:pos x="213" y="2321"/>
                  </a:cxn>
                  <a:cxn ang="0">
                    <a:pos x="229" y="2313"/>
                  </a:cxn>
                  <a:cxn ang="0">
                    <a:pos x="245" y="2303"/>
                  </a:cxn>
                  <a:cxn ang="0">
                    <a:pos x="260" y="2293"/>
                  </a:cxn>
                  <a:cxn ang="0">
                    <a:pos x="275" y="2282"/>
                  </a:cxn>
                  <a:cxn ang="0">
                    <a:pos x="290" y="2270"/>
                  </a:cxn>
                  <a:cxn ang="0">
                    <a:pos x="303" y="2257"/>
                  </a:cxn>
                  <a:cxn ang="0">
                    <a:pos x="316" y="2243"/>
                  </a:cxn>
                  <a:cxn ang="0">
                    <a:pos x="329" y="2229"/>
                  </a:cxn>
                  <a:cxn ang="0">
                    <a:pos x="339" y="2212"/>
                  </a:cxn>
                  <a:cxn ang="0">
                    <a:pos x="349" y="2195"/>
                  </a:cxn>
                  <a:cxn ang="0">
                    <a:pos x="357" y="2177"/>
                  </a:cxn>
                  <a:cxn ang="0">
                    <a:pos x="364" y="2158"/>
                  </a:cxn>
                  <a:cxn ang="0">
                    <a:pos x="369" y="2138"/>
                  </a:cxn>
                  <a:cxn ang="0">
                    <a:pos x="373" y="2117"/>
                  </a:cxn>
                  <a:cxn ang="0">
                    <a:pos x="373" y="0"/>
                  </a:cxn>
                  <a:cxn ang="0">
                    <a:pos x="365" y="11"/>
                  </a:cxn>
                  <a:cxn ang="0">
                    <a:pos x="342" y="42"/>
                  </a:cxn>
                  <a:cxn ang="0">
                    <a:pos x="326" y="62"/>
                  </a:cxn>
                  <a:cxn ang="0">
                    <a:pos x="306" y="85"/>
                  </a:cxn>
                  <a:cxn ang="0">
                    <a:pos x="284" y="108"/>
                  </a:cxn>
                  <a:cxn ang="0">
                    <a:pos x="260" y="132"/>
                  </a:cxn>
                  <a:cxn ang="0">
                    <a:pos x="247" y="144"/>
                  </a:cxn>
                  <a:cxn ang="0">
                    <a:pos x="233" y="155"/>
                  </a:cxn>
                  <a:cxn ang="0">
                    <a:pos x="219" y="166"/>
                  </a:cxn>
                  <a:cxn ang="0">
                    <a:pos x="205" y="177"/>
                  </a:cxn>
                  <a:cxn ang="0">
                    <a:pos x="189" y="187"/>
                  </a:cxn>
                  <a:cxn ang="0">
                    <a:pos x="173" y="198"/>
                  </a:cxn>
                  <a:cxn ang="0">
                    <a:pos x="157" y="207"/>
                  </a:cxn>
                  <a:cxn ang="0">
                    <a:pos x="141" y="215"/>
                  </a:cxn>
                  <a:cxn ang="0">
                    <a:pos x="124" y="222"/>
                  </a:cxn>
                  <a:cxn ang="0">
                    <a:pos x="108" y="228"/>
                  </a:cxn>
                  <a:cxn ang="0">
                    <a:pos x="90" y="233"/>
                  </a:cxn>
                  <a:cxn ang="0">
                    <a:pos x="73" y="236"/>
                  </a:cxn>
                  <a:cxn ang="0">
                    <a:pos x="54" y="238"/>
                  </a:cxn>
                  <a:cxn ang="0">
                    <a:pos x="37" y="239"/>
                  </a:cxn>
                  <a:cxn ang="0">
                    <a:pos x="19" y="238"/>
                  </a:cxn>
                  <a:cxn ang="0">
                    <a:pos x="0" y="235"/>
                  </a:cxn>
                </a:cxnLst>
                <a:rect l="0" t="0" r="r" b="b"/>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2" name="Freeform 268"/>
              <p:cNvSpPr>
                <a:spLocks/>
              </p:cNvSpPr>
              <p:nvPr/>
            </p:nvSpPr>
            <p:spPr bwMode="auto">
              <a:xfrm>
                <a:off x="964" y="997"/>
                <a:ext cx="26" cy="79"/>
              </a:xfrm>
              <a:custGeom>
                <a:avLst/>
                <a:gdLst/>
                <a:ahLst/>
                <a:cxnLst>
                  <a:cxn ang="0">
                    <a:pos x="715" y="60"/>
                  </a:cxn>
                  <a:cxn ang="0">
                    <a:pos x="715" y="2205"/>
                  </a:cxn>
                  <a:cxn ang="0">
                    <a:pos x="712" y="2203"/>
                  </a:cxn>
                  <a:cxn ang="0">
                    <a:pos x="702" y="2199"/>
                  </a:cxn>
                  <a:cxn ang="0">
                    <a:pos x="684" y="2192"/>
                  </a:cxn>
                  <a:cxn ang="0">
                    <a:pos x="661" y="2184"/>
                  </a:cxn>
                  <a:cxn ang="0">
                    <a:pos x="632" y="2175"/>
                  </a:cxn>
                  <a:cxn ang="0">
                    <a:pos x="597" y="2166"/>
                  </a:cxn>
                  <a:cxn ang="0">
                    <a:pos x="578" y="2162"/>
                  </a:cxn>
                  <a:cxn ang="0">
                    <a:pos x="557" y="2159"/>
                  </a:cxn>
                  <a:cxn ang="0">
                    <a:pos x="535" y="2155"/>
                  </a:cxn>
                  <a:cxn ang="0">
                    <a:pos x="512" y="2153"/>
                  </a:cxn>
                  <a:cxn ang="0">
                    <a:pos x="487" y="2150"/>
                  </a:cxn>
                  <a:cxn ang="0">
                    <a:pos x="462" y="2149"/>
                  </a:cxn>
                  <a:cxn ang="0">
                    <a:pos x="434" y="2148"/>
                  </a:cxn>
                  <a:cxn ang="0">
                    <a:pos x="407" y="2148"/>
                  </a:cxn>
                  <a:cxn ang="0">
                    <a:pos x="378" y="2150"/>
                  </a:cxn>
                  <a:cxn ang="0">
                    <a:pos x="348" y="2152"/>
                  </a:cxn>
                  <a:cxn ang="0">
                    <a:pos x="318" y="2155"/>
                  </a:cxn>
                  <a:cxn ang="0">
                    <a:pos x="285" y="2160"/>
                  </a:cxn>
                  <a:cxn ang="0">
                    <a:pos x="252" y="2166"/>
                  </a:cxn>
                  <a:cxn ang="0">
                    <a:pos x="219" y="2173"/>
                  </a:cxn>
                  <a:cxn ang="0">
                    <a:pos x="184" y="2182"/>
                  </a:cxn>
                  <a:cxn ang="0">
                    <a:pos x="149" y="2193"/>
                  </a:cxn>
                  <a:cxn ang="0">
                    <a:pos x="113" y="2205"/>
                  </a:cxn>
                  <a:cxn ang="0">
                    <a:pos x="76" y="2220"/>
                  </a:cxn>
                  <a:cxn ang="0">
                    <a:pos x="38" y="2236"/>
                  </a:cxn>
                  <a:cxn ang="0">
                    <a:pos x="0" y="2254"/>
                  </a:cxn>
                  <a:cxn ang="0">
                    <a:pos x="0" y="108"/>
                  </a:cxn>
                  <a:cxn ang="0">
                    <a:pos x="6" y="106"/>
                  </a:cxn>
                  <a:cxn ang="0">
                    <a:pos x="24" y="100"/>
                  </a:cxn>
                  <a:cxn ang="0">
                    <a:pos x="53" y="90"/>
                  </a:cxn>
                  <a:cxn ang="0">
                    <a:pos x="91" y="79"/>
                  </a:cxn>
                  <a:cxn ang="0">
                    <a:pos x="136" y="66"/>
                  </a:cxn>
                  <a:cxn ang="0">
                    <a:pos x="188" y="51"/>
                  </a:cxn>
                  <a:cxn ang="0">
                    <a:pos x="243" y="37"/>
                  </a:cxn>
                  <a:cxn ang="0">
                    <a:pos x="302" y="25"/>
                  </a:cxn>
                  <a:cxn ang="0">
                    <a:pos x="333" y="19"/>
                  </a:cxn>
                  <a:cxn ang="0">
                    <a:pos x="363" y="14"/>
                  </a:cxn>
                  <a:cxn ang="0">
                    <a:pos x="394" y="9"/>
                  </a:cxn>
                  <a:cxn ang="0">
                    <a:pos x="424" y="6"/>
                  </a:cxn>
                  <a:cxn ang="0">
                    <a:pos x="455" y="3"/>
                  </a:cxn>
                  <a:cxn ang="0">
                    <a:pos x="484" y="1"/>
                  </a:cxn>
                  <a:cxn ang="0">
                    <a:pos x="513" y="0"/>
                  </a:cxn>
                  <a:cxn ang="0">
                    <a:pos x="541" y="1"/>
                  </a:cxn>
                  <a:cxn ang="0">
                    <a:pos x="569" y="2"/>
                  </a:cxn>
                  <a:cxn ang="0">
                    <a:pos x="595" y="5"/>
                  </a:cxn>
                  <a:cxn ang="0">
                    <a:pos x="619" y="10"/>
                  </a:cxn>
                  <a:cxn ang="0">
                    <a:pos x="642" y="16"/>
                  </a:cxn>
                  <a:cxn ang="0">
                    <a:pos x="663" y="24"/>
                  </a:cxn>
                  <a:cxn ang="0">
                    <a:pos x="682" y="34"/>
                  </a:cxn>
                  <a:cxn ang="0">
                    <a:pos x="700" y="45"/>
                  </a:cxn>
                  <a:cxn ang="0">
                    <a:pos x="715" y="60"/>
                  </a:cxn>
                </a:cxnLst>
                <a:rect l="0" t="0" r="r" b="b"/>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3" name="Freeform 269"/>
              <p:cNvSpPr>
                <a:spLocks/>
              </p:cNvSpPr>
              <p:nvPr/>
            </p:nvSpPr>
            <p:spPr bwMode="auto">
              <a:xfrm>
                <a:off x="952" y="887"/>
                <a:ext cx="42" cy="121"/>
              </a:xfrm>
              <a:custGeom>
                <a:avLst/>
                <a:gdLst/>
                <a:ahLst/>
                <a:cxnLst>
                  <a:cxn ang="0">
                    <a:pos x="1153" y="1549"/>
                  </a:cxn>
                  <a:cxn ang="0">
                    <a:pos x="1119" y="1487"/>
                  </a:cxn>
                  <a:cxn ang="0">
                    <a:pos x="1057" y="1377"/>
                  </a:cxn>
                  <a:cxn ang="0">
                    <a:pos x="972" y="1235"/>
                  </a:cxn>
                  <a:cxn ang="0">
                    <a:pos x="869" y="1074"/>
                  </a:cxn>
                  <a:cxn ang="0">
                    <a:pos x="784" y="950"/>
                  </a:cxn>
                  <a:cxn ang="0">
                    <a:pos x="725" y="869"/>
                  </a:cxn>
                  <a:cxn ang="0">
                    <a:pos x="664" y="792"/>
                  </a:cxn>
                  <a:cxn ang="0">
                    <a:pos x="603" y="721"/>
                  </a:cxn>
                  <a:cxn ang="0">
                    <a:pos x="541" y="656"/>
                  </a:cxn>
                  <a:cxn ang="0">
                    <a:pos x="482" y="601"/>
                  </a:cxn>
                  <a:cxn ang="0">
                    <a:pos x="432" y="559"/>
                  </a:cxn>
                  <a:cxn ang="0">
                    <a:pos x="344" y="479"/>
                  </a:cxn>
                  <a:cxn ang="0">
                    <a:pos x="262" y="399"/>
                  </a:cxn>
                  <a:cxn ang="0">
                    <a:pos x="198" y="331"/>
                  </a:cxn>
                  <a:cxn ang="0">
                    <a:pos x="155" y="284"/>
                  </a:cxn>
                  <a:cxn ang="0">
                    <a:pos x="116" y="236"/>
                  </a:cxn>
                  <a:cxn ang="0">
                    <a:pos x="80" y="187"/>
                  </a:cxn>
                  <a:cxn ang="0">
                    <a:pos x="49" y="141"/>
                  </a:cxn>
                  <a:cxn ang="0">
                    <a:pos x="24" y="97"/>
                  </a:cxn>
                  <a:cxn ang="0">
                    <a:pos x="8" y="54"/>
                  </a:cxn>
                  <a:cxn ang="0">
                    <a:pos x="1" y="17"/>
                  </a:cxn>
                  <a:cxn ang="0">
                    <a:pos x="1" y="2067"/>
                  </a:cxn>
                  <a:cxn ang="0">
                    <a:pos x="0" y="2076"/>
                  </a:cxn>
                  <a:cxn ang="0">
                    <a:pos x="1" y="2103"/>
                  </a:cxn>
                  <a:cxn ang="0">
                    <a:pos x="4" y="2124"/>
                  </a:cxn>
                  <a:cxn ang="0">
                    <a:pos x="10" y="2150"/>
                  </a:cxn>
                  <a:cxn ang="0">
                    <a:pos x="20" y="2180"/>
                  </a:cxn>
                  <a:cxn ang="0">
                    <a:pos x="34" y="2214"/>
                  </a:cxn>
                  <a:cxn ang="0">
                    <a:pos x="55" y="2253"/>
                  </a:cxn>
                  <a:cxn ang="0">
                    <a:pos x="81" y="2297"/>
                  </a:cxn>
                  <a:cxn ang="0">
                    <a:pos x="113" y="2345"/>
                  </a:cxn>
                  <a:cxn ang="0">
                    <a:pos x="154" y="2398"/>
                  </a:cxn>
                  <a:cxn ang="0">
                    <a:pos x="204" y="2455"/>
                  </a:cxn>
                  <a:cxn ang="0">
                    <a:pos x="263" y="2517"/>
                  </a:cxn>
                  <a:cxn ang="0">
                    <a:pos x="333" y="2583"/>
                  </a:cxn>
                  <a:cxn ang="0">
                    <a:pos x="413" y="2655"/>
                  </a:cxn>
                  <a:cxn ang="0">
                    <a:pos x="1157" y="1558"/>
                  </a:cxn>
                </a:cxnLst>
                <a:rect l="0" t="0" r="r" b="b"/>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4" name="Freeform 270"/>
              <p:cNvSpPr>
                <a:spLocks/>
              </p:cNvSpPr>
              <p:nvPr/>
            </p:nvSpPr>
            <p:spPr bwMode="auto">
              <a:xfrm>
                <a:off x="1077" y="1132"/>
                <a:ext cx="8" cy="84"/>
              </a:xfrm>
              <a:custGeom>
                <a:avLst/>
                <a:gdLst/>
                <a:ahLst/>
                <a:cxnLst>
                  <a:cxn ang="0">
                    <a:pos x="240" y="146"/>
                  </a:cxn>
                  <a:cxn ang="0">
                    <a:pos x="240" y="2323"/>
                  </a:cxn>
                  <a:cxn ang="0">
                    <a:pos x="229" y="2323"/>
                  </a:cxn>
                  <a:cxn ang="0">
                    <a:pos x="201" y="2323"/>
                  </a:cxn>
                  <a:cxn ang="0">
                    <a:pos x="182" y="2321"/>
                  </a:cxn>
                  <a:cxn ang="0">
                    <a:pos x="160" y="2318"/>
                  </a:cxn>
                  <a:cxn ang="0">
                    <a:pos x="138" y="2313"/>
                  </a:cxn>
                  <a:cxn ang="0">
                    <a:pos x="115" y="2307"/>
                  </a:cxn>
                  <a:cxn ang="0">
                    <a:pos x="104" y="2303"/>
                  </a:cxn>
                  <a:cxn ang="0">
                    <a:pos x="92" y="2299"/>
                  </a:cxn>
                  <a:cxn ang="0">
                    <a:pos x="81" y="2294"/>
                  </a:cxn>
                  <a:cxn ang="0">
                    <a:pos x="71" y="2288"/>
                  </a:cxn>
                  <a:cxn ang="0">
                    <a:pos x="61" y="2281"/>
                  </a:cxn>
                  <a:cxn ang="0">
                    <a:pos x="51" y="2274"/>
                  </a:cxn>
                  <a:cxn ang="0">
                    <a:pos x="41" y="2265"/>
                  </a:cxn>
                  <a:cxn ang="0">
                    <a:pos x="33" y="2256"/>
                  </a:cxn>
                  <a:cxn ang="0">
                    <a:pos x="25" y="2246"/>
                  </a:cxn>
                  <a:cxn ang="0">
                    <a:pos x="19" y="2235"/>
                  </a:cxn>
                  <a:cxn ang="0">
                    <a:pos x="13" y="2223"/>
                  </a:cxn>
                  <a:cxn ang="0">
                    <a:pos x="9" y="2210"/>
                  </a:cxn>
                  <a:cxn ang="0">
                    <a:pos x="6" y="2195"/>
                  </a:cxn>
                  <a:cxn ang="0">
                    <a:pos x="4" y="2180"/>
                  </a:cxn>
                  <a:cxn ang="0">
                    <a:pos x="4" y="2164"/>
                  </a:cxn>
                  <a:cxn ang="0">
                    <a:pos x="5" y="2146"/>
                  </a:cxn>
                  <a:cxn ang="0">
                    <a:pos x="5" y="0"/>
                  </a:cxn>
                  <a:cxn ang="0">
                    <a:pos x="3" y="8"/>
                  </a:cxn>
                  <a:cxn ang="0">
                    <a:pos x="0" y="28"/>
                  </a:cxn>
                  <a:cxn ang="0">
                    <a:pos x="0" y="41"/>
                  </a:cxn>
                  <a:cxn ang="0">
                    <a:pos x="2" y="57"/>
                  </a:cxn>
                  <a:cxn ang="0">
                    <a:pos x="3" y="65"/>
                  </a:cxn>
                  <a:cxn ang="0">
                    <a:pos x="5" y="73"/>
                  </a:cxn>
                  <a:cxn ang="0">
                    <a:pos x="8" y="80"/>
                  </a:cxn>
                  <a:cxn ang="0">
                    <a:pos x="12" y="88"/>
                  </a:cxn>
                  <a:cxn ang="0">
                    <a:pos x="16" y="96"/>
                  </a:cxn>
                  <a:cxn ang="0">
                    <a:pos x="22" y="103"/>
                  </a:cxn>
                  <a:cxn ang="0">
                    <a:pos x="28" y="111"/>
                  </a:cxn>
                  <a:cxn ang="0">
                    <a:pos x="36" y="117"/>
                  </a:cxn>
                  <a:cxn ang="0">
                    <a:pos x="46" y="124"/>
                  </a:cxn>
                  <a:cxn ang="0">
                    <a:pos x="56" y="130"/>
                  </a:cxn>
                  <a:cxn ang="0">
                    <a:pos x="67" y="135"/>
                  </a:cxn>
                  <a:cxn ang="0">
                    <a:pos x="79" y="140"/>
                  </a:cxn>
                  <a:cxn ang="0">
                    <a:pos x="93" y="144"/>
                  </a:cxn>
                  <a:cxn ang="0">
                    <a:pos x="109" y="147"/>
                  </a:cxn>
                  <a:cxn ang="0">
                    <a:pos x="126" y="150"/>
                  </a:cxn>
                  <a:cxn ang="0">
                    <a:pos x="145" y="151"/>
                  </a:cxn>
                  <a:cxn ang="0">
                    <a:pos x="166" y="152"/>
                  </a:cxn>
                  <a:cxn ang="0">
                    <a:pos x="189" y="151"/>
                  </a:cxn>
                  <a:cxn ang="0">
                    <a:pos x="213" y="150"/>
                  </a:cxn>
                  <a:cxn ang="0">
                    <a:pos x="240" y="146"/>
                  </a:cxn>
                </a:cxnLst>
                <a:rect l="0" t="0" r="r" b="b"/>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5" name="Freeform 271"/>
              <p:cNvSpPr>
                <a:spLocks/>
              </p:cNvSpPr>
              <p:nvPr/>
            </p:nvSpPr>
            <p:spPr bwMode="auto">
              <a:xfrm>
                <a:off x="865" y="817"/>
                <a:ext cx="527"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6" name="Freeform 272"/>
              <p:cNvSpPr>
                <a:spLocks/>
              </p:cNvSpPr>
              <p:nvPr/>
            </p:nvSpPr>
            <p:spPr bwMode="auto">
              <a:xfrm>
                <a:off x="865" y="817"/>
                <a:ext cx="527"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603857" name="Freeform 273"/>
              <p:cNvSpPr>
                <a:spLocks/>
              </p:cNvSpPr>
              <p:nvPr/>
            </p:nvSpPr>
            <p:spPr bwMode="auto">
              <a:xfrm>
                <a:off x="817" y="1011"/>
                <a:ext cx="30" cy="22"/>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58" name="Freeform 274"/>
              <p:cNvSpPr>
                <a:spLocks/>
              </p:cNvSpPr>
              <p:nvPr/>
            </p:nvSpPr>
            <p:spPr bwMode="auto">
              <a:xfrm>
                <a:off x="817" y="1011"/>
                <a:ext cx="30" cy="22"/>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603859" name="Freeform 275"/>
              <p:cNvSpPr>
                <a:spLocks/>
              </p:cNvSpPr>
              <p:nvPr/>
            </p:nvSpPr>
            <p:spPr bwMode="auto">
              <a:xfrm>
                <a:off x="916" y="1163"/>
                <a:ext cx="89" cy="114"/>
              </a:xfrm>
              <a:custGeom>
                <a:avLst/>
                <a:gdLst/>
                <a:ahLst/>
                <a:cxnLst>
                  <a:cxn ang="0">
                    <a:pos x="2498" y="0"/>
                  </a:cxn>
                  <a:cxn ang="0">
                    <a:pos x="2487" y="5"/>
                  </a:cxn>
                  <a:cxn ang="0">
                    <a:pos x="2455" y="22"/>
                  </a:cxn>
                  <a:cxn ang="0">
                    <a:pos x="2405" y="47"/>
                  </a:cxn>
                  <a:cxn ang="0">
                    <a:pos x="2341" y="79"/>
                  </a:cxn>
                  <a:cxn ang="0">
                    <a:pos x="2263" y="117"/>
                  </a:cxn>
                  <a:cxn ang="0">
                    <a:pos x="2176" y="161"/>
                  </a:cxn>
                  <a:cxn ang="0">
                    <a:pos x="2080" y="207"/>
                  </a:cxn>
                  <a:cxn ang="0">
                    <a:pos x="1980" y="256"/>
                  </a:cxn>
                  <a:cxn ang="0">
                    <a:pos x="1878" y="305"/>
                  </a:cxn>
                  <a:cxn ang="0">
                    <a:pos x="1776" y="353"/>
                  </a:cxn>
                  <a:cxn ang="0">
                    <a:pos x="1678" y="400"/>
                  </a:cxn>
                  <a:cxn ang="0">
                    <a:pos x="1585" y="442"/>
                  </a:cxn>
                  <a:cxn ang="0">
                    <a:pos x="1500" y="480"/>
                  </a:cxn>
                  <a:cxn ang="0">
                    <a:pos x="1427" y="511"/>
                  </a:cxn>
                  <a:cxn ang="0">
                    <a:pos x="1394" y="524"/>
                  </a:cxn>
                  <a:cxn ang="0">
                    <a:pos x="1366" y="535"/>
                  </a:cxn>
                  <a:cxn ang="0">
                    <a:pos x="1342" y="543"/>
                  </a:cxn>
                  <a:cxn ang="0">
                    <a:pos x="1323" y="549"/>
                  </a:cxn>
                  <a:cxn ang="0">
                    <a:pos x="0" y="1010"/>
                  </a:cxn>
                  <a:cxn ang="0">
                    <a:pos x="0" y="3165"/>
                  </a:cxn>
                  <a:cxn ang="0">
                    <a:pos x="1479" y="2646"/>
                  </a:cxn>
                  <a:cxn ang="0">
                    <a:pos x="2508" y="2146"/>
                  </a:cxn>
                  <a:cxn ang="0">
                    <a:pos x="2498" y="0"/>
                  </a:cxn>
                </a:cxnLst>
                <a:rect l="0" t="0" r="r" b="b"/>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03860" name="Freeform 276"/>
              <p:cNvSpPr>
                <a:spLocks/>
              </p:cNvSpPr>
              <p:nvPr/>
            </p:nvSpPr>
            <p:spPr bwMode="auto">
              <a:xfrm>
                <a:off x="1334" y="1165"/>
                <a:ext cx="32" cy="141"/>
              </a:xfrm>
              <a:custGeom>
                <a:avLst/>
                <a:gdLst/>
                <a:ahLst/>
                <a:cxnLst>
                  <a:cxn ang="0">
                    <a:pos x="0" y="0"/>
                  </a:cxn>
                  <a:cxn ang="0">
                    <a:pos x="891" y="1872"/>
                  </a:cxn>
                  <a:cxn ang="0">
                    <a:pos x="891" y="3959"/>
                  </a:cxn>
                  <a:cxn ang="0">
                    <a:pos x="10" y="2146"/>
                  </a:cxn>
                  <a:cxn ang="0">
                    <a:pos x="0" y="0"/>
                  </a:cxn>
                </a:cxnLst>
                <a:rect l="0" t="0" r="r" b="b"/>
                <a:pathLst>
                  <a:path w="891" h="3959">
                    <a:moveTo>
                      <a:pt x="0" y="0"/>
                    </a:moveTo>
                    <a:lnTo>
                      <a:pt x="891" y="1872"/>
                    </a:lnTo>
                    <a:lnTo>
                      <a:pt x="891" y="3959"/>
                    </a:lnTo>
                    <a:lnTo>
                      <a:pt x="10" y="21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grpSp>
        <p:sp>
          <p:nvSpPr>
            <p:cNvPr id="20486" name="TextBox 277"/>
            <p:cNvSpPr txBox="1">
              <a:spLocks noChangeArrowheads="1"/>
            </p:cNvSpPr>
            <p:nvPr/>
          </p:nvSpPr>
          <p:spPr bwMode="auto">
            <a:xfrm>
              <a:off x="304800" y="5105400"/>
              <a:ext cx="4800600" cy="1108075"/>
            </a:xfrm>
            <a:prstGeom prst="rect">
              <a:avLst/>
            </a:prstGeom>
            <a:noFill/>
            <a:ln w="9525">
              <a:solidFill>
                <a:schemeClr val="tx1"/>
              </a:solidFill>
              <a:miter lim="800000"/>
              <a:headEnd/>
              <a:tailEnd/>
            </a:ln>
          </p:spPr>
          <p:txBody>
            <a:bodyPr>
              <a:spAutoFit/>
            </a:bodyPr>
            <a:lstStyle/>
            <a:p>
              <a:pPr>
                <a:defRPr/>
              </a:pPr>
              <a:r>
                <a:rPr lang="en-US" sz="2200" b="1" dirty="0">
                  <a:effectLst>
                    <a:outerShdw blurRad="38100" dist="38100" dir="2700000" algn="tl">
                      <a:srgbClr val="000000">
                        <a:alpha val="43137"/>
                      </a:srgbClr>
                    </a:outerShdw>
                  </a:effectLst>
                </a:rPr>
                <a:t>Continuing to recruit additional States to join the HCUP Partnership! </a:t>
              </a:r>
            </a:p>
          </p:txBody>
        </p:sp>
      </p:grpSp>
    </p:spTree>
  </p:cSld>
  <p:clrMapOvr>
    <a:masterClrMapping/>
  </p:clrMapOvr>
  <p:transition spd="med" advClick="0">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580611" name="Rectangle 3"/>
          <p:cNvSpPr>
            <a:spLocks noGrp="1" noChangeArrowheads="1"/>
          </p:cNvSpPr>
          <p:nvPr>
            <p:ph type="body" idx="1"/>
          </p:nvPr>
        </p:nvSpPr>
        <p:spPr/>
        <p:txBody>
          <a:bodyPr/>
          <a:lstStyle/>
          <a:p>
            <a:pPr algn="ctr" eaLnBrk="1" hangingPunct="1">
              <a:buFont typeface="Wingdings" pitchFamily="2" charset="2"/>
              <a:buNone/>
              <a:defRPr/>
            </a:pPr>
            <a:endParaRPr lang="en-US" sz="8800" b="1" dirty="0">
              <a:solidFill>
                <a:schemeClr val="tx2"/>
              </a:solidFill>
            </a:endParaRPr>
          </a:p>
          <a:p>
            <a:pPr eaLnBrk="1" hangingPunct="1">
              <a:buFont typeface="Wingdings" pitchFamily="2" charset="2"/>
              <a:buNone/>
              <a:defRPr/>
            </a:pPr>
            <a:r>
              <a:rPr lang="en-US" dirty="0"/>
              <a:t> </a:t>
            </a:r>
          </a:p>
        </p:txBody>
      </p:sp>
      <p:sp>
        <p:nvSpPr>
          <p:cNvPr id="9219" name="Slide Number Placeholder 1"/>
          <p:cNvSpPr>
            <a:spLocks noGrp="1"/>
          </p:cNvSpPr>
          <p:nvPr>
            <p:ph type="sldNum" sz="quarter" idx="10"/>
          </p:nvPr>
        </p:nvSpPr>
        <p:spPr>
          <a:noFill/>
        </p:spPr>
        <p:txBody>
          <a:bodyPr/>
          <a:lstStyle/>
          <a:p>
            <a:fld id="{B5369E22-E859-A648-9073-CE17A2AEDB5C}" type="slidenum">
              <a:rPr lang="en-US"/>
              <a:pPr/>
              <a:t>13</a:t>
            </a:fld>
            <a:endParaRPr lang="en-US"/>
          </a:p>
        </p:txBody>
      </p:sp>
      <p:graphicFrame>
        <p:nvGraphicFramePr>
          <p:cNvPr id="9218" name="Object 6"/>
          <p:cNvGraphicFramePr>
            <a:graphicFrameLocks noChangeAspect="1"/>
          </p:cNvGraphicFramePr>
          <p:nvPr/>
        </p:nvGraphicFramePr>
        <p:xfrm>
          <a:off x="0" y="0"/>
          <a:ext cx="9144000" cy="6858000"/>
        </p:xfrm>
        <a:graphic>
          <a:graphicData uri="http://schemas.openxmlformats.org/presentationml/2006/ole">
            <p:oleObj spid="_x0000_s9218" name="Bitmap Image" r:id="rId4" imgW="4277322" imgH="3352381" progId="Paint.Picture">
              <p:embed/>
            </p:oleObj>
          </a:graphicData>
        </a:graphic>
      </p:graphicFrame>
      <p:sp>
        <p:nvSpPr>
          <p:cNvPr id="6" name="Title 5"/>
          <p:cNvSpPr>
            <a:spLocks noGrp="1"/>
          </p:cNvSpPr>
          <p:nvPr>
            <p:ph type="title"/>
          </p:nvPr>
        </p:nvSpPr>
        <p:spPr>
          <a:xfrm>
            <a:off x="762000" y="5953125"/>
            <a:ext cx="7772400" cy="1362075"/>
          </a:xfrm>
        </p:spPr>
        <p:txBody>
          <a:bodyPr/>
          <a:lstStyle/>
          <a:p>
            <a:r>
              <a:rPr lang="en-US" dirty="0" smtClean="0"/>
              <a:t>Overview of HCUP </a:t>
            </a:r>
            <a:r>
              <a:rPr lang="en-US" dirty="0" smtClean="0"/>
              <a:t>Data</a:t>
            </a:r>
            <a:endParaRPr lang="en-US" dirty="0"/>
          </a:p>
        </p:txBody>
      </p:sp>
    </p:spTree>
  </p:cSld>
  <p:clrMapOvr>
    <a:masterClrMapping/>
  </p:clrMapOvr>
  <p:transition spd="med" advClick="0">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 name="Title 2"/>
          <p:cNvSpPr>
            <a:spLocks noGrp="1"/>
          </p:cNvSpPr>
          <p:nvPr>
            <p:ph type="title"/>
          </p:nvPr>
        </p:nvSpPr>
        <p:spPr>
          <a:xfrm>
            <a:off x="1676400" y="374650"/>
            <a:ext cx="6088063" cy="768350"/>
          </a:xfrm>
        </p:spPr>
        <p:txBody>
          <a:bodyPr/>
          <a:lstStyle/>
          <a:p>
            <a:pPr eaLnBrk="1" hangingPunct="1">
              <a:defRPr/>
            </a:pPr>
            <a:r>
              <a:rPr lang="en-US" sz="2800" dirty="0" smtClean="0"/>
              <a:t>The Core of HCUP: Hospital-Based IP, ED, AS Databases</a:t>
            </a:r>
            <a:endParaRPr lang="en-US" sz="2800" dirty="0"/>
          </a:p>
        </p:txBody>
      </p:sp>
      <p:sp>
        <p:nvSpPr>
          <p:cNvPr id="28675" name="Slide Number Placeholder 1"/>
          <p:cNvSpPr>
            <a:spLocks noGrp="1"/>
          </p:cNvSpPr>
          <p:nvPr>
            <p:ph type="sldNum" sz="quarter" idx="10"/>
          </p:nvPr>
        </p:nvSpPr>
        <p:spPr>
          <a:noFill/>
        </p:spPr>
        <p:txBody>
          <a:bodyPr/>
          <a:lstStyle/>
          <a:p>
            <a:fld id="{2961D827-4951-F84B-93F5-4525165E7A7D}" type="slidenum">
              <a:rPr lang="en-US"/>
              <a:pPr/>
              <a:t>14</a:t>
            </a:fld>
            <a:endParaRPr lang="en-US"/>
          </a:p>
        </p:txBody>
      </p:sp>
      <p:grpSp>
        <p:nvGrpSpPr>
          <p:cNvPr id="24" name="Group 23"/>
          <p:cNvGrpSpPr/>
          <p:nvPr/>
        </p:nvGrpSpPr>
        <p:grpSpPr>
          <a:xfrm>
            <a:off x="609600" y="1943100"/>
            <a:ext cx="8077200" cy="3997325"/>
            <a:chOff x="609600" y="1943100"/>
            <a:chExt cx="8077200" cy="3997325"/>
          </a:xfrm>
        </p:grpSpPr>
        <p:sp>
          <p:nvSpPr>
            <p:cNvPr id="28" name="TextBox 27"/>
            <p:cNvSpPr txBox="1"/>
            <p:nvPr/>
          </p:nvSpPr>
          <p:spPr>
            <a:xfrm>
              <a:off x="609600" y="4648200"/>
              <a:ext cx="8077200" cy="1292225"/>
            </a:xfrm>
            <a:prstGeom prst="rect">
              <a:avLst/>
            </a:prstGeom>
            <a:solidFill>
              <a:schemeClr val="accent5">
                <a:lumMod val="75000"/>
                <a:alpha val="20000"/>
              </a:schemeClr>
            </a:solidFill>
            <a:ln>
              <a:solidFill>
                <a:schemeClr val="tx1"/>
              </a:solidFill>
            </a:ln>
          </p:spPr>
          <p:style>
            <a:lnRef idx="2">
              <a:schemeClr val="accent3"/>
            </a:lnRef>
            <a:fillRef idx="1">
              <a:schemeClr val="lt1"/>
            </a:fillRef>
            <a:effectRef idx="0">
              <a:schemeClr val="accent3"/>
            </a:effectRef>
            <a:fontRef idx="minor">
              <a:schemeClr val="dk1"/>
            </a:fontRef>
          </p:style>
          <p:txBody>
            <a:bodyPr>
              <a:spAutoFit/>
            </a:bodyPr>
            <a:lstStyle/>
            <a:p>
              <a:pPr>
                <a:defRPr/>
              </a:pPr>
              <a:r>
                <a:rPr lang="en-US" sz="2600" b="1" dirty="0">
                  <a:solidFill>
                    <a:schemeClr val="tx1"/>
                  </a:solidFill>
                </a:rPr>
                <a:t>Inpatient, Emergency Department, and                              Ambulatory Surgery Databases Based on                            Hospital Billing Data</a:t>
              </a:r>
            </a:p>
          </p:txBody>
        </p:sp>
        <p:grpSp>
          <p:nvGrpSpPr>
            <p:cNvPr id="28677" name="Group 23"/>
            <p:cNvGrpSpPr>
              <a:grpSpLocks/>
            </p:cNvGrpSpPr>
            <p:nvPr/>
          </p:nvGrpSpPr>
          <p:grpSpPr bwMode="auto">
            <a:xfrm>
              <a:off x="2578100" y="1943100"/>
              <a:ext cx="4743450" cy="2100263"/>
              <a:chOff x="6324600" y="1599740"/>
              <a:chExt cx="2762208" cy="1067260"/>
            </a:xfrm>
          </p:grpSpPr>
          <p:sp>
            <p:nvSpPr>
              <p:cNvPr id="28678"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26" name="AutoShape 15"/>
              <p:cNvSpPr>
                <a:spLocks noChangeArrowheads="1"/>
              </p:cNvSpPr>
              <p:nvPr/>
            </p:nvSpPr>
            <p:spPr bwMode="auto">
              <a:xfrm>
                <a:off x="7696460" y="2362069"/>
                <a:ext cx="1219328" cy="304931"/>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28680"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28681"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28682" name="Group 69"/>
              <p:cNvGrpSpPr>
                <a:grpSpLocks/>
              </p:cNvGrpSpPr>
              <p:nvPr/>
            </p:nvGrpSpPr>
            <p:grpSpPr bwMode="auto">
              <a:xfrm>
                <a:off x="6477000" y="1804987"/>
                <a:ext cx="2514600" cy="841042"/>
                <a:chOff x="6629400" y="1576308"/>
                <a:chExt cx="2514600" cy="841394"/>
              </a:xfrm>
            </p:grpSpPr>
            <p:sp>
              <p:nvSpPr>
                <p:cNvPr id="28691"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28692" name="Text Box 11"/>
                <p:cNvSpPr txBox="1">
                  <a:spLocks noChangeArrowheads="1"/>
                </p:cNvSpPr>
                <p:nvPr/>
              </p:nvSpPr>
              <p:spPr bwMode="auto">
                <a:xfrm>
                  <a:off x="6629400" y="1842249"/>
                  <a:ext cx="736224" cy="187768"/>
                </a:xfrm>
                <a:prstGeom prst="rect">
                  <a:avLst/>
                </a:prstGeom>
                <a:noFill/>
                <a:ln w="9525">
                  <a:noFill/>
                  <a:miter lim="800000"/>
                  <a:headEnd/>
                  <a:tailEnd/>
                </a:ln>
              </p:spPr>
              <p:txBody>
                <a:bodyPr>
                  <a:prstTxWarp prst="textNoShape">
                    <a:avLst/>
                  </a:prstTxWarp>
                  <a:spAutoFit/>
                </a:bodyPr>
                <a:lstStyle/>
                <a:p>
                  <a:pPr>
                    <a:spcBef>
                      <a:spcPct val="50000"/>
                    </a:spcBef>
                  </a:pPr>
                  <a:r>
                    <a:rPr lang="en-US" sz="1800" b="1"/>
                    <a:t>SEDD</a:t>
                  </a:r>
                </a:p>
              </p:txBody>
            </p:sp>
            <p:sp>
              <p:nvSpPr>
                <p:cNvPr id="41" name="Text Box 14"/>
                <p:cNvSpPr txBox="1">
                  <a:spLocks noChangeArrowheads="1"/>
                </p:cNvSpPr>
                <p:nvPr/>
              </p:nvSpPr>
              <p:spPr bwMode="auto">
                <a:xfrm>
                  <a:off x="6819965" y="2229660"/>
                  <a:ext cx="633237" cy="188039"/>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NIS</a:t>
                  </a:r>
                </a:p>
              </p:txBody>
            </p:sp>
            <p:sp>
              <p:nvSpPr>
                <p:cNvPr id="28694"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43" name="Text Box 14"/>
                <p:cNvSpPr txBox="1">
                  <a:spLocks noChangeArrowheads="1"/>
                </p:cNvSpPr>
                <p:nvPr/>
              </p:nvSpPr>
              <p:spPr bwMode="auto">
                <a:xfrm>
                  <a:off x="8152998" y="2229660"/>
                  <a:ext cx="557433" cy="188039"/>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KID</a:t>
                  </a:r>
                </a:p>
              </p:txBody>
            </p:sp>
          </p:grpSp>
          <p:grpSp>
            <p:nvGrpSpPr>
              <p:cNvPr id="28683" name="Group 24"/>
              <p:cNvGrpSpPr>
                <a:grpSpLocks/>
              </p:cNvGrpSpPr>
              <p:nvPr/>
            </p:nvGrpSpPr>
            <p:grpSpPr bwMode="auto">
              <a:xfrm>
                <a:off x="7086009" y="1599741"/>
                <a:ext cx="1219200" cy="387072"/>
                <a:chOff x="3642" y="2465"/>
                <a:chExt cx="2064" cy="835"/>
              </a:xfrm>
            </p:grpSpPr>
            <p:grpSp>
              <p:nvGrpSpPr>
                <p:cNvPr id="28687" name="Group 25"/>
                <p:cNvGrpSpPr>
                  <a:grpSpLocks/>
                </p:cNvGrpSpPr>
                <p:nvPr/>
              </p:nvGrpSpPr>
              <p:grpSpPr bwMode="auto">
                <a:xfrm>
                  <a:off x="3642" y="2465"/>
                  <a:ext cx="2064" cy="825"/>
                  <a:chOff x="335" y="3217"/>
                  <a:chExt cx="3120" cy="785"/>
                </a:xfrm>
              </p:grpSpPr>
              <p:sp>
                <p:nvSpPr>
                  <p:cNvPr id="37" name="AutoShape 26"/>
                  <p:cNvSpPr>
                    <a:spLocks noChangeArrowheads="1"/>
                  </p:cNvSpPr>
                  <p:nvPr/>
                </p:nvSpPr>
                <p:spPr bwMode="auto">
                  <a:xfrm>
                    <a:off x="336" y="3373"/>
                    <a:ext cx="3120" cy="629"/>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28690"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36" name="Text Box 28"/>
                <p:cNvSpPr txBox="1">
                  <a:spLocks noChangeArrowheads="1"/>
                </p:cNvSpPr>
                <p:nvPr/>
              </p:nvSpPr>
              <p:spPr bwMode="auto">
                <a:xfrm>
                  <a:off x="4029" y="2895"/>
                  <a:ext cx="1250" cy="405"/>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800" b="1" dirty="0">
                      <a:effectLst>
                        <a:outerShdw blurRad="38100" dist="38100" dir="2700000" algn="tl">
                          <a:srgbClr val="000000">
                            <a:alpha val="43137"/>
                          </a:srgbClr>
                        </a:outerShdw>
                      </a:effectLst>
                    </a:rPr>
                    <a:t>SID</a:t>
                  </a:r>
                </a:p>
              </p:txBody>
            </p:sp>
          </p:grpSp>
          <p:sp>
            <p:nvSpPr>
              <p:cNvPr id="28684"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33" name="Text Box 28"/>
              <p:cNvSpPr txBox="1">
                <a:spLocks noChangeArrowheads="1"/>
              </p:cNvSpPr>
              <p:nvPr/>
            </p:nvSpPr>
            <p:spPr bwMode="auto">
              <a:xfrm>
                <a:off x="7360891" y="2186209"/>
                <a:ext cx="738622" cy="188767"/>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800" b="1" dirty="0">
                    <a:effectLst>
                      <a:outerShdw blurRad="38100" dist="38100" dir="2700000" algn="tl">
                        <a:srgbClr val="000000">
                          <a:alpha val="43137"/>
                        </a:srgbClr>
                      </a:outerShdw>
                    </a:effectLst>
                  </a:rPr>
                  <a:t>NEDS</a:t>
                </a:r>
              </a:p>
            </p:txBody>
          </p:sp>
          <p:sp>
            <p:nvSpPr>
              <p:cNvPr id="34" name="Text Box 17"/>
              <p:cNvSpPr txBox="1">
                <a:spLocks noChangeArrowheads="1"/>
              </p:cNvSpPr>
              <p:nvPr/>
            </p:nvSpPr>
            <p:spPr bwMode="auto">
              <a:xfrm>
                <a:off x="8000599" y="2133773"/>
                <a:ext cx="1086209" cy="76636"/>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800" b="1"/>
              </a:p>
              <a:p>
                <a:pPr>
                  <a:spcBef>
                    <a:spcPct val="50000"/>
                  </a:spcBef>
                </a:pPr>
                <a:r>
                  <a:rPr lang="en-US" sz="1800" b="1">
                    <a:effectLst>
                      <a:outerShdw blurRad="38100" dist="38100" dir="2700000" algn="tl">
                        <a:srgbClr val="000000"/>
                      </a:outerShdw>
                    </a:effectLst>
                  </a:rPr>
                  <a:t>SASD</a:t>
                </a:r>
              </a:p>
              <a:p>
                <a:pPr>
                  <a:spcBef>
                    <a:spcPct val="50000"/>
                  </a:spcBef>
                </a:pPr>
                <a:endParaRPr lang="en-US" sz="1800" b="1"/>
              </a:p>
            </p:txBody>
          </p:sp>
        </p:grpSp>
      </p:grpSp>
    </p:spTree>
  </p:cSld>
  <p:clrMapOvr>
    <a:masterClrMapping/>
  </p:clrMapOvr>
  <p:transition spd="med" advClick="0">
    <p:fad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smtClean="0"/>
              <a:t>HCUP Data Mostly  from Community </a:t>
            </a:r>
            <a:r>
              <a:rPr lang="en-US" dirty="0" smtClean="0"/>
              <a:t>Hospitals</a:t>
            </a:r>
            <a:endParaRPr lang="en-US" dirty="0"/>
          </a:p>
        </p:txBody>
      </p:sp>
      <p:sp>
        <p:nvSpPr>
          <p:cNvPr id="10243" name="Slide Number Placeholder 1"/>
          <p:cNvSpPr>
            <a:spLocks noGrp="1"/>
          </p:cNvSpPr>
          <p:nvPr>
            <p:ph type="sldNum" sz="quarter" idx="10"/>
          </p:nvPr>
        </p:nvSpPr>
        <p:spPr>
          <a:noFill/>
        </p:spPr>
        <p:txBody>
          <a:bodyPr/>
          <a:lstStyle/>
          <a:p>
            <a:fld id="{711BE870-7B4F-B24D-915D-7FAE55E402B6}" type="slidenum">
              <a:rPr lang="en-US"/>
              <a:pPr/>
              <a:t>15</a:t>
            </a:fld>
            <a:endParaRPr lang="en-US"/>
          </a:p>
        </p:txBody>
      </p:sp>
      <p:grpSp>
        <p:nvGrpSpPr>
          <p:cNvPr id="11" name="Group 10"/>
          <p:cNvGrpSpPr/>
          <p:nvPr/>
        </p:nvGrpSpPr>
        <p:grpSpPr>
          <a:xfrm>
            <a:off x="304800" y="1447800"/>
            <a:ext cx="8124825" cy="5410200"/>
            <a:chOff x="304800" y="1447800"/>
            <a:chExt cx="8124825" cy="5410200"/>
          </a:xfrm>
        </p:grpSpPr>
        <p:sp>
          <p:nvSpPr>
            <p:cNvPr id="6149" name="Text Box 3"/>
            <p:cNvSpPr txBox="1">
              <a:spLocks noChangeArrowheads="1"/>
            </p:cNvSpPr>
            <p:nvPr/>
          </p:nvSpPr>
          <p:spPr bwMode="auto">
            <a:xfrm>
              <a:off x="304800" y="1676400"/>
              <a:ext cx="1371600" cy="1465263"/>
            </a:xfrm>
            <a:prstGeom prst="rect">
              <a:avLst/>
            </a:prstGeom>
            <a:noFill/>
            <a:ln w="9525">
              <a:noFill/>
              <a:miter lim="800000"/>
              <a:headEnd/>
              <a:tailEnd/>
            </a:ln>
          </p:spPr>
          <p:txBody>
            <a:bodyPr>
              <a:spAutoFit/>
            </a:bodyPr>
            <a:lstStyle/>
            <a:p>
              <a:pPr algn="l">
                <a:spcBef>
                  <a:spcPct val="50000"/>
                </a:spcBef>
                <a:defRPr/>
              </a:pPr>
              <a:r>
                <a:rPr lang="en-US" sz="1800" b="1" dirty="0">
                  <a:effectLst>
                    <a:outerShdw blurRad="38100" dist="38100" dir="2700000" algn="tl">
                      <a:srgbClr val="000000">
                        <a:alpha val="43137"/>
                      </a:srgbClr>
                    </a:outerShdw>
                  </a:effectLst>
                </a:rPr>
                <a:t>Typically not included in HCUP data  </a:t>
              </a:r>
            </a:p>
          </p:txBody>
        </p:sp>
        <p:graphicFrame>
          <p:nvGraphicFramePr>
            <p:cNvPr id="10242" name="Object 4"/>
            <p:cNvGraphicFramePr>
              <a:graphicFrameLocks noChangeAspect="1"/>
            </p:cNvGraphicFramePr>
            <p:nvPr/>
          </p:nvGraphicFramePr>
          <p:xfrm>
            <a:off x="685800" y="1697038"/>
            <a:ext cx="7743825" cy="5160962"/>
          </p:xfrm>
          <a:graphic>
            <a:graphicData uri="http://schemas.openxmlformats.org/presentationml/2006/ole">
              <p:oleObj spid="_x0000_s10242" name="Chart" r:id="rId4" imgW="6096000" imgH="4067175" progId="MSGraph.Chart.8">
                <p:embed followColorScheme="full"/>
              </p:oleObj>
            </a:graphicData>
          </a:graphic>
        </p:graphicFrame>
        <p:sp>
          <p:nvSpPr>
            <p:cNvPr id="10246" name="Text Box 5"/>
            <p:cNvSpPr txBox="1">
              <a:spLocks noChangeArrowheads="1"/>
            </p:cNvSpPr>
            <p:nvPr/>
          </p:nvSpPr>
          <p:spPr bwMode="auto">
            <a:xfrm>
              <a:off x="914400" y="6324600"/>
              <a:ext cx="6705600" cy="396875"/>
            </a:xfrm>
            <a:prstGeom prst="rect">
              <a:avLst/>
            </a:prstGeom>
            <a:noFill/>
            <a:ln w="9525">
              <a:noFill/>
              <a:miter lim="800000"/>
              <a:headEnd/>
              <a:tailEnd/>
            </a:ln>
          </p:spPr>
          <p:txBody>
            <a:bodyPr>
              <a:prstTxWarp prst="textNoShape">
                <a:avLst/>
              </a:prstTxWarp>
              <a:spAutoFit/>
            </a:bodyPr>
            <a:lstStyle/>
            <a:p>
              <a:pPr algn="l">
                <a:spcBef>
                  <a:spcPct val="50000"/>
                </a:spcBef>
              </a:pPr>
              <a:r>
                <a:rPr lang="en-US" sz="2000">
                  <a:solidFill>
                    <a:schemeClr val="hlink"/>
                  </a:solidFill>
                </a:rPr>
                <a:t>Source: American Hospital Association (AHA), 2008</a:t>
              </a:r>
            </a:p>
          </p:txBody>
        </p:sp>
        <p:sp>
          <p:nvSpPr>
            <p:cNvPr id="6151" name="Text Box 6"/>
            <p:cNvSpPr txBox="1">
              <a:spLocks noChangeArrowheads="1"/>
            </p:cNvSpPr>
            <p:nvPr/>
          </p:nvSpPr>
          <p:spPr bwMode="auto">
            <a:xfrm>
              <a:off x="1600200" y="4267200"/>
              <a:ext cx="3276600" cy="946150"/>
            </a:xfrm>
            <a:prstGeom prst="rect">
              <a:avLst/>
            </a:prstGeom>
            <a:noFill/>
            <a:ln w="9525">
              <a:noFill/>
              <a:miter lim="800000"/>
              <a:headEnd/>
              <a:tailEnd/>
            </a:ln>
          </p:spPr>
          <p:txBody>
            <a:bodyPr>
              <a:spAutoFit/>
            </a:bodyPr>
            <a:lstStyle/>
            <a:p>
              <a:pPr>
                <a:spcBef>
                  <a:spcPct val="50000"/>
                </a:spcBef>
                <a:defRPr/>
              </a:pPr>
              <a:r>
                <a:rPr lang="en-US" sz="2800" b="1" dirty="0">
                  <a:effectLst>
                    <a:outerShdw blurRad="38100" dist="38100" dir="2700000" algn="tl">
                      <a:srgbClr val="000000">
                        <a:alpha val="43137"/>
                      </a:srgbClr>
                    </a:outerShdw>
                  </a:effectLst>
                </a:rPr>
                <a:t>Included in HCUP data</a:t>
              </a:r>
            </a:p>
          </p:txBody>
        </p:sp>
        <p:sp>
          <p:nvSpPr>
            <p:cNvPr id="6152" name="Text Box 7"/>
            <p:cNvSpPr txBox="1">
              <a:spLocks noChangeArrowheads="1"/>
            </p:cNvSpPr>
            <p:nvPr/>
          </p:nvSpPr>
          <p:spPr bwMode="auto">
            <a:xfrm>
              <a:off x="3429000" y="3200400"/>
              <a:ext cx="1524000" cy="931863"/>
            </a:xfrm>
            <a:prstGeom prst="rect">
              <a:avLst/>
            </a:prstGeom>
            <a:noFill/>
            <a:ln w="9525">
              <a:noFill/>
              <a:miter lim="800000"/>
              <a:headEnd/>
              <a:tailEnd/>
            </a:ln>
          </p:spPr>
          <p:txBody>
            <a:bodyPr>
              <a:spAutoFit/>
            </a:bodyPr>
            <a:lstStyle/>
            <a:p>
              <a:pPr>
                <a:spcBef>
                  <a:spcPct val="50000"/>
                </a:spcBef>
                <a:defRPr/>
              </a:pPr>
              <a:r>
                <a:rPr lang="en-US" sz="2800" b="1">
                  <a:effectLst>
                    <a:outerShdw blurRad="38100" dist="38100" dir="2700000" algn="tl">
                      <a:srgbClr val="000000"/>
                    </a:outerShdw>
                  </a:effectLst>
                </a:rPr>
                <a:t>86%</a:t>
              </a:r>
            </a:p>
            <a:p>
              <a:pPr>
                <a:spcBef>
                  <a:spcPct val="50000"/>
                </a:spcBef>
                <a:defRPr/>
              </a:pPr>
              <a:r>
                <a:rPr lang="en-US" sz="1800" b="1">
                  <a:effectLst>
                    <a:outerShdw blurRad="38100" dist="38100" dir="2700000" algn="tl">
                      <a:srgbClr val="000000"/>
                    </a:outerShdw>
                  </a:effectLst>
                </a:rPr>
                <a:t>(N=5,010)</a:t>
              </a:r>
            </a:p>
          </p:txBody>
        </p:sp>
        <p:sp>
          <p:nvSpPr>
            <p:cNvPr id="6153" name="Text Box 8"/>
            <p:cNvSpPr txBox="1">
              <a:spLocks noChangeArrowheads="1"/>
            </p:cNvSpPr>
            <p:nvPr/>
          </p:nvSpPr>
          <p:spPr bwMode="auto">
            <a:xfrm>
              <a:off x="1524000" y="1447800"/>
              <a:ext cx="2438400" cy="519113"/>
            </a:xfrm>
            <a:prstGeom prst="rect">
              <a:avLst/>
            </a:prstGeom>
            <a:noFill/>
            <a:ln w="9525">
              <a:noFill/>
              <a:miter lim="800000"/>
              <a:headEnd/>
              <a:tailEnd/>
            </a:ln>
          </p:spPr>
          <p:txBody>
            <a:bodyPr>
              <a:spAutoFit/>
            </a:bodyPr>
            <a:lstStyle/>
            <a:p>
              <a:pPr algn="l">
                <a:spcBef>
                  <a:spcPct val="50000"/>
                </a:spcBef>
                <a:defRPr/>
              </a:pPr>
              <a:r>
                <a:rPr lang="en-US" sz="2800" b="1">
                  <a:effectLst>
                    <a:outerShdw blurRad="38100" dist="38100" dir="2700000" algn="tl">
                      <a:srgbClr val="000000"/>
                    </a:outerShdw>
                  </a:effectLst>
                </a:rPr>
                <a:t>14% </a:t>
              </a:r>
              <a:r>
                <a:rPr lang="en-US" sz="1800" b="1">
                  <a:effectLst>
                    <a:outerShdw blurRad="38100" dist="38100" dir="2700000" algn="tl">
                      <a:srgbClr val="000000"/>
                    </a:outerShdw>
                  </a:effectLst>
                </a:rPr>
                <a:t>(N=805)</a:t>
              </a:r>
            </a:p>
          </p:txBody>
        </p:sp>
        <p:sp>
          <p:nvSpPr>
            <p:cNvPr id="10250" name="AutoShape 9"/>
            <p:cNvSpPr>
              <a:spLocks/>
            </p:cNvSpPr>
            <p:nvPr/>
          </p:nvSpPr>
          <p:spPr bwMode="auto">
            <a:xfrm rot="3836512">
              <a:off x="1794669" y="1342232"/>
              <a:ext cx="833437" cy="1828800"/>
            </a:xfrm>
            <a:prstGeom prst="leftBrace">
              <a:avLst>
                <a:gd name="adj1" fmla="val 18286"/>
                <a:gd name="adj2" fmla="val 50000"/>
              </a:avLst>
            </a:prstGeom>
            <a:noFill/>
            <a:ln w="28575">
              <a:solidFill>
                <a:schemeClr val="tx1"/>
              </a:solidFill>
              <a:round/>
              <a:headEnd/>
              <a:tailEnd/>
            </a:ln>
          </p:spPr>
          <p:txBody>
            <a:bodyPr rot="10800000" vert="eaVert" wrap="none" lIns="92453" tIns="46226" rIns="92453" bIns="46226"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42789" name="Rectangle 5"/>
          <p:cNvSpPr>
            <a:spLocks noGrp="1" noChangeArrowheads="1"/>
          </p:cNvSpPr>
          <p:nvPr>
            <p:ph type="title"/>
          </p:nvPr>
        </p:nvSpPr>
        <p:spPr>
          <a:xfrm>
            <a:off x="457200" y="-152400"/>
            <a:ext cx="8229600" cy="1143000"/>
          </a:xfrm>
        </p:spPr>
        <p:txBody>
          <a:bodyPr/>
          <a:lstStyle/>
          <a:p>
            <a:pPr eaLnBrk="1" hangingPunct="1">
              <a:defRPr/>
            </a:pPr>
            <a:r>
              <a:rPr lang="en-US" sz="2800" dirty="0" smtClean="0"/>
              <a:t>What Are Community Hospitals?</a:t>
            </a:r>
          </a:p>
        </p:txBody>
      </p:sp>
      <p:sp>
        <p:nvSpPr>
          <p:cNvPr id="7" name="Text Placeholder 6"/>
          <p:cNvSpPr>
            <a:spLocks noGrp="1"/>
          </p:cNvSpPr>
          <p:nvPr>
            <p:ph type="body" idx="1"/>
          </p:nvPr>
        </p:nvSpPr>
        <p:spPr>
          <a:xfrm>
            <a:off x="457200" y="1722438"/>
            <a:ext cx="8229600" cy="639762"/>
          </a:xfrm>
        </p:spPr>
        <p:txBody>
          <a:bodyPr/>
          <a:lstStyle/>
          <a:p>
            <a:r>
              <a:rPr lang="en-US" sz="2200" dirty="0" smtClean="0"/>
              <a:t>AHA definition of community hospitals: Non-Federal, short-term, general, and other specialty hospitals, excluding hospital units of other institutions (e.g., prisons</a:t>
            </a:r>
            <a:r>
              <a:rPr lang="en-US" sz="2200" dirty="0" smtClean="0"/>
              <a:t>)</a:t>
            </a:r>
            <a:endParaRPr lang="en-US" sz="2200" dirty="0" smtClean="0"/>
          </a:p>
        </p:txBody>
      </p:sp>
      <p:sp>
        <p:nvSpPr>
          <p:cNvPr id="8" name="Content Placeholder 7"/>
          <p:cNvSpPr>
            <a:spLocks noGrp="1"/>
          </p:cNvSpPr>
          <p:nvPr>
            <p:ph sz="half" idx="2"/>
          </p:nvPr>
        </p:nvSpPr>
        <p:spPr>
          <a:xfrm>
            <a:off x="457200" y="2449512"/>
            <a:ext cx="4040188" cy="3951288"/>
          </a:xfrm>
          <a:solidFill>
            <a:srgbClr val="8CF4EA">
              <a:alpha val="35000"/>
            </a:srgbClr>
          </a:solidFill>
          <a:ln>
            <a:solidFill>
              <a:schemeClr val="tx1"/>
            </a:solidFill>
          </a:ln>
        </p:spPr>
        <p:txBody>
          <a:bodyPr/>
          <a:lstStyle/>
          <a:p>
            <a:pPr marL="342900" indent="-342900" algn="ctr">
              <a:buNone/>
              <a:defRPr/>
            </a:pPr>
            <a:r>
              <a:rPr lang="en-US" b="1" dirty="0" smtClean="0">
                <a:solidFill>
                  <a:schemeClr val="tx2"/>
                </a:solidFill>
              </a:rPr>
              <a:t>Include these hospitals</a:t>
            </a:r>
            <a:endParaRPr lang="en-US" dirty="0" smtClean="0"/>
          </a:p>
          <a:p>
            <a:pPr marL="342900" indent="-342900" algn="ctr">
              <a:buNone/>
              <a:defRPr/>
            </a:pPr>
            <a:r>
              <a:rPr lang="en-US" dirty="0" smtClean="0"/>
              <a:t>Multi-specialty general hospitals</a:t>
            </a:r>
          </a:p>
          <a:p>
            <a:pPr marL="342900" indent="-342900" algn="ctr">
              <a:buNone/>
              <a:defRPr/>
            </a:pPr>
            <a:r>
              <a:rPr lang="en-US" dirty="0" smtClean="0"/>
              <a:t>OB-GYN</a:t>
            </a:r>
          </a:p>
          <a:p>
            <a:pPr marL="342900" indent="-342900" algn="ctr">
              <a:buNone/>
              <a:defRPr/>
            </a:pPr>
            <a:r>
              <a:rPr lang="en-US" dirty="0" smtClean="0"/>
              <a:t>ENT</a:t>
            </a:r>
          </a:p>
          <a:p>
            <a:pPr marL="342900" indent="-342900" algn="ctr">
              <a:buNone/>
              <a:defRPr/>
            </a:pPr>
            <a:r>
              <a:rPr lang="en-US" dirty="0" smtClean="0"/>
              <a:t>Orthopedic </a:t>
            </a:r>
          </a:p>
          <a:p>
            <a:pPr marL="342900" indent="-342900" algn="ctr">
              <a:buNone/>
              <a:defRPr/>
            </a:pPr>
            <a:r>
              <a:rPr lang="en-US" dirty="0" smtClean="0"/>
              <a:t>Pediatric</a:t>
            </a:r>
          </a:p>
          <a:p>
            <a:pPr marL="342900" indent="-342900" algn="ctr">
              <a:buNone/>
              <a:defRPr/>
            </a:pPr>
            <a:r>
              <a:rPr lang="en-US" dirty="0" smtClean="0"/>
              <a:t>Public</a:t>
            </a:r>
          </a:p>
          <a:p>
            <a:pPr marL="342900" indent="-342900" algn="ctr">
              <a:buNone/>
              <a:defRPr/>
            </a:pPr>
            <a:r>
              <a:rPr lang="en-US" dirty="0" smtClean="0"/>
              <a:t>Academic medical centers</a:t>
            </a:r>
          </a:p>
          <a:p>
            <a:pPr>
              <a:buNone/>
            </a:pPr>
            <a:endParaRPr lang="en-US" dirty="0"/>
          </a:p>
        </p:txBody>
      </p:sp>
      <p:sp>
        <p:nvSpPr>
          <p:cNvPr id="10" name="Content Placeholder 9"/>
          <p:cNvSpPr>
            <a:spLocks noGrp="1"/>
          </p:cNvSpPr>
          <p:nvPr>
            <p:ph sz="quarter" idx="4"/>
          </p:nvPr>
        </p:nvSpPr>
        <p:spPr>
          <a:xfrm>
            <a:off x="4724400" y="2438400"/>
            <a:ext cx="4041775" cy="3951288"/>
          </a:xfrm>
        </p:spPr>
        <p:txBody>
          <a:bodyPr/>
          <a:lstStyle/>
          <a:p>
            <a:pPr marL="342900" indent="-342900" algn="ctr">
              <a:buNone/>
              <a:defRPr/>
            </a:pPr>
            <a:r>
              <a:rPr lang="en-US" b="1" dirty="0" smtClean="0">
                <a:solidFill>
                  <a:schemeClr val="tx2"/>
                </a:solidFill>
              </a:rPr>
              <a:t>Exclude these hospitals</a:t>
            </a:r>
          </a:p>
          <a:p>
            <a:pPr marL="342900" indent="-342900" algn="ctr">
              <a:buNone/>
              <a:defRPr/>
            </a:pPr>
            <a:r>
              <a:rPr lang="en-US" dirty="0" smtClean="0"/>
              <a:t>Long</a:t>
            </a:r>
            <a:r>
              <a:rPr lang="en-US" dirty="0" smtClean="0"/>
              <a:t>-term care</a:t>
            </a:r>
          </a:p>
          <a:p>
            <a:pPr marL="342900" indent="-342900" algn="ctr">
              <a:lnSpc>
                <a:spcPct val="120000"/>
              </a:lnSpc>
              <a:buNone/>
              <a:defRPr/>
            </a:pPr>
            <a:r>
              <a:rPr lang="en-US" dirty="0" smtClean="0"/>
              <a:t>Psychiatric</a:t>
            </a:r>
          </a:p>
          <a:p>
            <a:pPr marL="342900" indent="-342900" algn="ctr">
              <a:lnSpc>
                <a:spcPct val="120000"/>
              </a:lnSpc>
              <a:buNone/>
              <a:defRPr/>
            </a:pPr>
            <a:r>
              <a:rPr lang="en-US" dirty="0" smtClean="0"/>
              <a:t>Alcoholism/Chemical</a:t>
            </a:r>
          </a:p>
          <a:p>
            <a:pPr marL="342900" indent="-342900" algn="ctr">
              <a:lnSpc>
                <a:spcPct val="60000"/>
              </a:lnSpc>
              <a:buNone/>
              <a:defRPr/>
            </a:pPr>
            <a:r>
              <a:rPr lang="en-US" dirty="0" smtClean="0"/>
              <a:t>dependency</a:t>
            </a:r>
          </a:p>
          <a:p>
            <a:pPr marL="342900" indent="-342900" algn="ctr">
              <a:lnSpc>
                <a:spcPct val="120000"/>
              </a:lnSpc>
              <a:buNone/>
              <a:defRPr/>
            </a:pPr>
            <a:r>
              <a:rPr lang="en-US" dirty="0" smtClean="0"/>
              <a:t>Rehabilitation</a:t>
            </a:r>
          </a:p>
          <a:p>
            <a:pPr marL="342900" indent="-342900" algn="ctr">
              <a:lnSpc>
                <a:spcPct val="120000"/>
              </a:lnSpc>
              <a:buNone/>
              <a:defRPr/>
            </a:pPr>
            <a:r>
              <a:rPr lang="en-US" dirty="0" err="1" smtClean="0"/>
              <a:t>DoD</a:t>
            </a:r>
            <a:r>
              <a:rPr lang="en-US" dirty="0" smtClean="0"/>
              <a:t> / VA / IHS</a:t>
            </a:r>
          </a:p>
          <a:p>
            <a:pPr>
              <a:buNone/>
            </a:pPr>
            <a:endParaRPr lang="en-US" dirty="0"/>
          </a:p>
        </p:txBody>
      </p:sp>
      <p:sp>
        <p:nvSpPr>
          <p:cNvPr id="29699" name="Slide Number Placeholder 2"/>
          <p:cNvSpPr>
            <a:spLocks noGrp="1"/>
          </p:cNvSpPr>
          <p:nvPr>
            <p:ph type="sldNum" sz="quarter" idx="10"/>
          </p:nvPr>
        </p:nvSpPr>
        <p:spPr>
          <a:noFill/>
        </p:spPr>
        <p:txBody>
          <a:bodyPr/>
          <a:lstStyle/>
          <a:p>
            <a:fld id="{2D09144E-C4F6-D54F-BB12-2B1175CB2142}" type="slidenum">
              <a:rPr lang="en-US"/>
              <a:pPr/>
              <a:t>16</a:t>
            </a:fld>
            <a:endParaRPr lang="en-US"/>
          </a:p>
        </p:txBody>
      </p:sp>
    </p:spTree>
  </p:cSld>
  <p:clrMapOvr>
    <a:masterClrMapping/>
  </p:clrMapOvr>
  <p:transition spd="med" advClick="0">
    <p:fade/>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r>
              <a:rPr lang="en-US" sz="2800" dirty="0" smtClean="0"/>
              <a:t>What Types of Care Are and Are Not Captured by HCUP</a:t>
            </a:r>
            <a:r>
              <a:rPr lang="en-US" sz="2800" dirty="0" smtClean="0"/>
              <a:t>?</a:t>
            </a:r>
            <a:endParaRPr lang="en-US" sz="2800" dirty="0"/>
          </a:p>
        </p:txBody>
      </p:sp>
      <p:sp>
        <p:nvSpPr>
          <p:cNvPr id="12" name="Content Placeholder 11"/>
          <p:cNvSpPr>
            <a:spLocks noGrp="1"/>
          </p:cNvSpPr>
          <p:nvPr>
            <p:ph idx="1"/>
          </p:nvPr>
        </p:nvSpPr>
        <p:spPr/>
        <p:txBody>
          <a:bodyPr/>
          <a:lstStyle/>
          <a:p>
            <a:pPr>
              <a:spcBef>
                <a:spcPct val="0"/>
              </a:spcBef>
            </a:pPr>
            <a:endParaRPr lang="en-US" sz="300" u="sng" dirty="0" smtClean="0">
              <a:solidFill>
                <a:schemeClr val="tx2"/>
              </a:solidFill>
            </a:endParaRPr>
          </a:p>
          <a:p>
            <a:pPr>
              <a:spcBef>
                <a:spcPct val="0"/>
              </a:spcBef>
            </a:pPr>
            <a:r>
              <a:rPr lang="en-US" b="1" u="sng" dirty="0" smtClean="0">
                <a:solidFill>
                  <a:schemeClr val="tx2"/>
                </a:solidFill>
              </a:rPr>
              <a:t>Inpatient</a:t>
            </a:r>
          </a:p>
          <a:p>
            <a:pPr>
              <a:spcBef>
                <a:spcPct val="0"/>
              </a:spcBef>
            </a:pPr>
            <a:r>
              <a:rPr lang="en-US" sz="1800" i="1" dirty="0" smtClean="0"/>
              <a:t>   State Inpatient Databases (SID)</a:t>
            </a:r>
          </a:p>
          <a:p>
            <a:pPr>
              <a:spcBef>
                <a:spcPct val="0"/>
              </a:spcBef>
            </a:pPr>
            <a:r>
              <a:rPr lang="en-US" sz="1800" i="1" dirty="0" smtClean="0"/>
              <a:t>   Nationwide Inpatient Sample (NIS)</a:t>
            </a:r>
          </a:p>
          <a:p>
            <a:pPr>
              <a:spcBef>
                <a:spcPct val="0"/>
              </a:spcBef>
            </a:pPr>
            <a:r>
              <a:rPr lang="en-US" sz="1800" i="1" dirty="0" smtClean="0"/>
              <a:t>   Kids’ Inpatient Database (KID)</a:t>
            </a:r>
          </a:p>
          <a:p>
            <a:pPr lvl="3">
              <a:lnSpc>
                <a:spcPct val="50000"/>
              </a:lnSpc>
              <a:spcBef>
                <a:spcPct val="0"/>
              </a:spcBef>
            </a:pPr>
            <a:endParaRPr lang="en-US" sz="1800" i="1" dirty="0" smtClean="0"/>
          </a:p>
          <a:p>
            <a:pPr>
              <a:spcBef>
                <a:spcPct val="0"/>
              </a:spcBef>
            </a:pPr>
            <a:r>
              <a:rPr lang="en-US" sz="2600" b="1" u="sng" dirty="0" smtClean="0">
                <a:solidFill>
                  <a:schemeClr val="tx2"/>
                </a:solidFill>
              </a:rPr>
              <a:t>ED and Ambulatory Surgery</a:t>
            </a:r>
          </a:p>
          <a:p>
            <a:pPr>
              <a:spcBef>
                <a:spcPct val="0"/>
              </a:spcBef>
            </a:pPr>
            <a:endParaRPr lang="en-US" sz="500" b="1" dirty="0" smtClean="0"/>
          </a:p>
          <a:p>
            <a:pPr>
              <a:spcBef>
                <a:spcPct val="0"/>
              </a:spcBef>
            </a:pPr>
            <a:r>
              <a:rPr lang="en-US" sz="1800" b="1" dirty="0" smtClean="0"/>
              <a:t>Emergency Room Visits</a:t>
            </a:r>
          </a:p>
          <a:p>
            <a:pPr>
              <a:spcBef>
                <a:spcPct val="0"/>
              </a:spcBef>
            </a:pPr>
            <a:r>
              <a:rPr lang="en-US" sz="1800" i="1" dirty="0" smtClean="0"/>
              <a:t>   State Emergency Department Database (SEDD)</a:t>
            </a:r>
          </a:p>
          <a:p>
            <a:pPr>
              <a:spcBef>
                <a:spcPct val="0"/>
              </a:spcBef>
            </a:pPr>
            <a:r>
              <a:rPr lang="en-US" sz="1800" i="1" dirty="0" smtClean="0"/>
              <a:t>   Nationwide Emergency Department Sample (NEDS)</a:t>
            </a:r>
          </a:p>
          <a:p>
            <a:pPr>
              <a:spcBef>
                <a:spcPct val="0"/>
              </a:spcBef>
            </a:pPr>
            <a:endParaRPr lang="en-US" sz="500" b="1" dirty="0" smtClean="0"/>
          </a:p>
          <a:p>
            <a:pPr>
              <a:spcBef>
                <a:spcPct val="0"/>
              </a:spcBef>
            </a:pPr>
            <a:r>
              <a:rPr lang="en-US" sz="1800" b="1" dirty="0" smtClean="0"/>
              <a:t>Ambulatory Surgeries</a:t>
            </a:r>
          </a:p>
          <a:p>
            <a:pPr>
              <a:spcBef>
                <a:spcPct val="0"/>
              </a:spcBef>
            </a:pPr>
            <a:r>
              <a:rPr lang="en-US" sz="1800" i="1" dirty="0" smtClean="0"/>
              <a:t>   State Ambulatory Surgery Database (SASD)</a:t>
            </a:r>
          </a:p>
          <a:p>
            <a:pPr lvl="1">
              <a:spcBef>
                <a:spcPct val="0"/>
              </a:spcBef>
            </a:pPr>
            <a:endParaRPr lang="en-US" sz="800" i="1" dirty="0" smtClean="0"/>
          </a:p>
          <a:p>
            <a:pPr lvl="1">
              <a:spcBef>
                <a:spcPct val="0"/>
              </a:spcBef>
            </a:pPr>
            <a:r>
              <a:rPr lang="en-US" sz="2800" i="1" u="sng" dirty="0" smtClean="0">
                <a:solidFill>
                  <a:srgbClr val="969696"/>
                </a:solidFill>
              </a:rPr>
              <a:t>[</a:t>
            </a:r>
            <a:r>
              <a:rPr lang="en-US" sz="2600" i="1" u="sng" dirty="0" smtClean="0">
                <a:solidFill>
                  <a:srgbClr val="969696"/>
                </a:solidFill>
              </a:rPr>
              <a:t>Physician Office Visit]</a:t>
            </a:r>
          </a:p>
          <a:p>
            <a:pPr lvl="1">
              <a:spcBef>
                <a:spcPct val="0"/>
              </a:spcBef>
            </a:pPr>
            <a:endParaRPr lang="en-US" sz="800" i="1" u="sng" dirty="0" smtClean="0">
              <a:solidFill>
                <a:srgbClr val="969696"/>
              </a:solidFill>
            </a:endParaRPr>
          </a:p>
          <a:p>
            <a:pPr>
              <a:spcBef>
                <a:spcPct val="0"/>
              </a:spcBef>
            </a:pPr>
            <a:r>
              <a:rPr lang="en-US" sz="2600" i="1" u="sng" dirty="0" smtClean="0">
                <a:solidFill>
                  <a:srgbClr val="969696"/>
                </a:solidFill>
              </a:rPr>
              <a:t>[Pharmacy/Lab/Radiology]</a:t>
            </a:r>
            <a:endParaRPr lang="en-US" sz="2600" u="sng" dirty="0" smtClean="0">
              <a:solidFill>
                <a:srgbClr val="969696"/>
              </a:solidFill>
            </a:endParaRPr>
          </a:p>
          <a:p>
            <a:pPr>
              <a:buNone/>
            </a:pPr>
            <a:endParaRPr lang="en-US" dirty="0"/>
          </a:p>
        </p:txBody>
      </p:sp>
      <p:sp>
        <p:nvSpPr>
          <p:cNvPr id="30722" name="Slide Number Placeholder 4"/>
          <p:cNvSpPr>
            <a:spLocks noGrp="1"/>
          </p:cNvSpPr>
          <p:nvPr>
            <p:ph type="sldNum" sz="quarter" idx="10"/>
          </p:nvPr>
        </p:nvSpPr>
        <p:spPr>
          <a:noFill/>
        </p:spPr>
        <p:txBody>
          <a:bodyPr/>
          <a:lstStyle/>
          <a:p>
            <a:fld id="{D812A514-2EC6-7F42-BE56-8CDCB9213CD6}" type="slidenum">
              <a:rPr lang="en-US"/>
              <a:pPr/>
              <a:t>17</a:t>
            </a:fld>
            <a:endParaRPr lang="en-US"/>
          </a:p>
        </p:txBody>
      </p:sp>
      <p:grpSp>
        <p:nvGrpSpPr>
          <p:cNvPr id="10" name="Group 9"/>
          <p:cNvGrpSpPr/>
          <p:nvPr/>
        </p:nvGrpSpPr>
        <p:grpSpPr>
          <a:xfrm>
            <a:off x="5181600" y="1676400"/>
            <a:ext cx="3460750" cy="5181600"/>
            <a:chOff x="5181600" y="1676400"/>
            <a:chExt cx="3460750" cy="5181600"/>
          </a:xfrm>
        </p:grpSpPr>
        <p:pic>
          <p:nvPicPr>
            <p:cNvPr id="30723" name="Picture 2"/>
            <p:cNvPicPr>
              <a:picLocks noChangeAspect="1" noChangeArrowheads="1"/>
            </p:cNvPicPr>
            <p:nvPr/>
          </p:nvPicPr>
          <p:blipFill>
            <a:blip r:embed="rId3"/>
            <a:srcRect/>
            <a:stretch>
              <a:fillRect/>
            </a:stretch>
          </p:blipFill>
          <p:spPr bwMode="auto">
            <a:xfrm>
              <a:off x="6324600" y="2514600"/>
              <a:ext cx="2317750" cy="2349500"/>
            </a:xfrm>
            <a:prstGeom prst="rect">
              <a:avLst/>
            </a:prstGeom>
            <a:noFill/>
            <a:ln w="9525">
              <a:noFill/>
              <a:miter lim="800000"/>
              <a:headEnd/>
              <a:tailEnd/>
            </a:ln>
          </p:spPr>
        </p:pic>
        <p:pic>
          <p:nvPicPr>
            <p:cNvPr id="30725" name="Picture 4"/>
            <p:cNvPicPr>
              <a:picLocks noChangeAspect="1" noChangeArrowheads="1"/>
            </p:cNvPicPr>
            <p:nvPr/>
          </p:nvPicPr>
          <p:blipFill>
            <a:blip r:embed="rId4"/>
            <a:srcRect/>
            <a:stretch>
              <a:fillRect/>
            </a:stretch>
          </p:blipFill>
          <p:spPr bwMode="auto">
            <a:xfrm rot="1794786">
              <a:off x="5486400" y="1676400"/>
              <a:ext cx="1676400" cy="1676400"/>
            </a:xfrm>
            <a:prstGeom prst="rect">
              <a:avLst/>
            </a:prstGeom>
            <a:noFill/>
            <a:ln w="9525">
              <a:noFill/>
              <a:miter lim="800000"/>
              <a:headEnd/>
              <a:tailEnd/>
            </a:ln>
          </p:spPr>
        </p:pic>
        <p:pic>
          <p:nvPicPr>
            <p:cNvPr id="30726" name="Picture 5"/>
            <p:cNvPicPr>
              <a:picLocks noChangeAspect="1" noChangeArrowheads="1"/>
            </p:cNvPicPr>
            <p:nvPr/>
          </p:nvPicPr>
          <p:blipFill>
            <a:blip r:embed="rId5"/>
            <a:srcRect b="19566"/>
            <a:stretch>
              <a:fillRect/>
            </a:stretch>
          </p:blipFill>
          <p:spPr bwMode="auto">
            <a:xfrm>
              <a:off x="5181600" y="4038600"/>
              <a:ext cx="3054350" cy="2819400"/>
            </a:xfrm>
            <a:prstGeom prst="rect">
              <a:avLst/>
            </a:prstGeom>
            <a:noFill/>
            <a:ln w="9525">
              <a:noFill/>
              <a:miter lim="800000"/>
              <a:headEnd/>
              <a:tailEnd/>
            </a:ln>
          </p:spPr>
        </p:pic>
      </p:grpSp>
      <p:sp>
        <p:nvSpPr>
          <p:cNvPr id="30727" name="Text Box 9"/>
          <p:cNvSpPr txBox="1">
            <a:spLocks noChangeArrowheads="1"/>
          </p:cNvSpPr>
          <p:nvPr/>
        </p:nvSpPr>
        <p:spPr bwMode="auto">
          <a:xfrm>
            <a:off x="4114800" y="762000"/>
            <a:ext cx="1905000" cy="260350"/>
          </a:xfrm>
          <a:prstGeom prst="rect">
            <a:avLst/>
          </a:prstGeom>
          <a:noFill/>
          <a:ln w="9525">
            <a:noFill/>
            <a:miter lim="800000"/>
            <a:headEnd/>
            <a:tailEnd/>
          </a:ln>
        </p:spPr>
        <p:txBody>
          <a:bodyPr>
            <a:prstTxWarp prst="textNoShape">
              <a:avLst/>
            </a:prstTxWarp>
            <a:spAutoFit/>
          </a:bodyPr>
          <a:lstStyle/>
          <a:p>
            <a:pPr>
              <a:spcBef>
                <a:spcPct val="50000"/>
              </a:spcBef>
            </a:pPr>
            <a:endParaRPr lang="en-US"/>
          </a:p>
        </p:txBody>
      </p:sp>
    </p:spTree>
  </p:cSld>
  <p:clrMapOvr>
    <a:masterClrMapping/>
  </p:clrMapOvr>
  <p:transition spd="med" advClick="0">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56" name="Title 55"/>
          <p:cNvSpPr>
            <a:spLocks noGrp="1"/>
          </p:cNvSpPr>
          <p:nvPr>
            <p:ph type="title"/>
          </p:nvPr>
        </p:nvSpPr>
        <p:spPr/>
        <p:txBody>
          <a:bodyPr/>
          <a:lstStyle/>
          <a:p>
            <a:r>
              <a:rPr lang="en-US" sz="2800" dirty="0" smtClean="0"/>
              <a:t>From Patient Hospital Visit to HCUP </a:t>
            </a:r>
            <a:r>
              <a:rPr lang="en-US" sz="2800" dirty="0" smtClean="0"/>
              <a:t>Record</a:t>
            </a:r>
            <a:endParaRPr lang="en-US" sz="2800" dirty="0"/>
          </a:p>
        </p:txBody>
      </p:sp>
      <p:sp>
        <p:nvSpPr>
          <p:cNvPr id="31746" name="Slide Number Placeholder 1"/>
          <p:cNvSpPr>
            <a:spLocks noGrp="1"/>
          </p:cNvSpPr>
          <p:nvPr>
            <p:ph type="sldNum" sz="quarter" idx="10"/>
          </p:nvPr>
        </p:nvSpPr>
        <p:spPr>
          <a:noFill/>
        </p:spPr>
        <p:txBody>
          <a:bodyPr/>
          <a:lstStyle/>
          <a:p>
            <a:fld id="{A45FBE88-C3CD-2446-B05B-453341EBE047}" type="slidenum">
              <a:rPr lang="en-US"/>
              <a:pPr/>
              <a:t>18</a:t>
            </a:fld>
            <a:endParaRPr lang="en-US"/>
          </a:p>
        </p:txBody>
      </p:sp>
      <p:grpSp>
        <p:nvGrpSpPr>
          <p:cNvPr id="55" name="Group 54"/>
          <p:cNvGrpSpPr/>
          <p:nvPr/>
        </p:nvGrpSpPr>
        <p:grpSpPr>
          <a:xfrm>
            <a:off x="152400" y="1371600"/>
            <a:ext cx="8991600" cy="5213350"/>
            <a:chOff x="152400" y="1371600"/>
            <a:chExt cx="8991600" cy="5213350"/>
          </a:xfrm>
        </p:grpSpPr>
        <p:sp>
          <p:nvSpPr>
            <p:cNvPr id="1763330" name="Line 2"/>
            <p:cNvSpPr>
              <a:spLocks noChangeShapeType="1"/>
            </p:cNvSpPr>
            <p:nvPr/>
          </p:nvSpPr>
          <p:spPr bwMode="auto">
            <a:xfrm>
              <a:off x="152400" y="3505200"/>
              <a:ext cx="8763000" cy="0"/>
            </a:xfrm>
            <a:prstGeom prst="line">
              <a:avLst/>
            </a:prstGeom>
            <a:noFill/>
            <a:ln w="127000">
              <a:solidFill>
                <a:schemeClr val="bg2"/>
              </a:solidFill>
              <a:prstDash val="sysDot"/>
              <a:round/>
              <a:headEnd/>
              <a:tailEnd/>
            </a:ln>
            <a:effectLst>
              <a:outerShdw dist="35921" dir="2700000" algn="ctr" rotWithShape="0">
                <a:schemeClr val="bg2"/>
              </a:outerShdw>
            </a:effectLst>
          </p:spPr>
          <p:txBody>
            <a:bodyPr wrap="none" anchor="ctr"/>
            <a:lstStyle/>
            <a:p>
              <a:pPr>
                <a:defRPr/>
              </a:pPr>
              <a:endParaRPr lang="en-US" dirty="0"/>
            </a:p>
          </p:txBody>
        </p:sp>
        <p:sp>
          <p:nvSpPr>
            <p:cNvPr id="1763331" name="Line 3"/>
            <p:cNvSpPr>
              <a:spLocks noChangeShapeType="1"/>
            </p:cNvSpPr>
            <p:nvPr/>
          </p:nvSpPr>
          <p:spPr bwMode="auto">
            <a:xfrm>
              <a:off x="4295775" y="4495800"/>
              <a:ext cx="533400" cy="0"/>
            </a:xfrm>
            <a:prstGeom prst="line">
              <a:avLst/>
            </a:prstGeom>
            <a:noFill/>
            <a:ln w="76200">
              <a:solidFill>
                <a:schemeClr val="tx1"/>
              </a:solidFill>
              <a:round/>
              <a:headEnd/>
              <a:tailEnd/>
            </a:ln>
          </p:spPr>
          <p:txBody>
            <a:bodyPr>
              <a:prstTxWarp prst="textNoShape">
                <a:avLst/>
              </a:prstTxWarp>
            </a:bodyPr>
            <a:lstStyle/>
            <a:p>
              <a:endParaRPr lang="en-US"/>
            </a:p>
          </p:txBody>
        </p:sp>
        <p:grpSp>
          <p:nvGrpSpPr>
            <p:cNvPr id="2" name="Group 4"/>
            <p:cNvGrpSpPr>
              <a:grpSpLocks/>
            </p:cNvGrpSpPr>
            <p:nvPr/>
          </p:nvGrpSpPr>
          <p:grpSpPr bwMode="auto">
            <a:xfrm>
              <a:off x="2133600" y="2952750"/>
              <a:ext cx="2895600" cy="1162050"/>
              <a:chOff x="1344" y="1860"/>
              <a:chExt cx="1824" cy="732"/>
            </a:xfrm>
          </p:grpSpPr>
          <p:sp>
            <p:nvSpPr>
              <p:cNvPr id="31797" name="Line 5"/>
              <p:cNvSpPr>
                <a:spLocks noChangeShapeType="1"/>
              </p:cNvSpPr>
              <p:nvPr/>
            </p:nvSpPr>
            <p:spPr bwMode="auto">
              <a:xfrm>
                <a:off x="2304" y="1872"/>
                <a:ext cx="0" cy="720"/>
              </a:xfrm>
              <a:prstGeom prst="line">
                <a:avLst/>
              </a:prstGeom>
              <a:noFill/>
              <a:ln w="76200">
                <a:solidFill>
                  <a:schemeClr val="tx1"/>
                </a:solidFill>
                <a:round/>
                <a:headEnd/>
                <a:tailEnd/>
              </a:ln>
            </p:spPr>
            <p:txBody>
              <a:bodyPr>
                <a:prstTxWarp prst="textNoShape">
                  <a:avLst/>
                </a:prstTxWarp>
              </a:bodyPr>
              <a:lstStyle/>
              <a:p>
                <a:endParaRPr lang="en-US"/>
              </a:p>
            </p:txBody>
          </p:sp>
          <p:sp>
            <p:nvSpPr>
              <p:cNvPr id="31798" name="Freeform 6"/>
              <p:cNvSpPr>
                <a:spLocks/>
              </p:cNvSpPr>
              <p:nvPr/>
            </p:nvSpPr>
            <p:spPr bwMode="auto">
              <a:xfrm>
                <a:off x="1344" y="1860"/>
                <a:ext cx="1824" cy="540"/>
              </a:xfrm>
              <a:custGeom>
                <a:avLst/>
                <a:gdLst>
                  <a:gd name="T0" fmla="*/ 0 w 1824"/>
                  <a:gd name="T1" fmla="*/ 0 h 432"/>
                  <a:gd name="T2" fmla="*/ 0 w 1824"/>
                  <a:gd name="T3" fmla="*/ 7937635 h 432"/>
                  <a:gd name="T4" fmla="*/ 1824 w 1824"/>
                  <a:gd name="T5" fmla="*/ 7937635 h 432"/>
                  <a:gd name="T6" fmla="*/ 1824 w 1824"/>
                  <a:gd name="T7" fmla="*/ 0 h 432"/>
                  <a:gd name="T8" fmla="*/ 0 60000 65536"/>
                  <a:gd name="T9" fmla="*/ 0 60000 65536"/>
                  <a:gd name="T10" fmla="*/ 0 60000 65536"/>
                  <a:gd name="T11" fmla="*/ 0 60000 65536"/>
                  <a:gd name="T12" fmla="*/ 0 w 1824"/>
                  <a:gd name="T13" fmla="*/ 0 h 432"/>
                  <a:gd name="T14" fmla="*/ 1824 w 1824"/>
                  <a:gd name="T15" fmla="*/ 432 h 432"/>
                </a:gdLst>
                <a:ahLst/>
                <a:cxnLst>
                  <a:cxn ang="T8">
                    <a:pos x="T0" y="T1"/>
                  </a:cxn>
                  <a:cxn ang="T9">
                    <a:pos x="T2" y="T3"/>
                  </a:cxn>
                  <a:cxn ang="T10">
                    <a:pos x="T4" y="T5"/>
                  </a:cxn>
                  <a:cxn ang="T11">
                    <a:pos x="T6" y="T7"/>
                  </a:cxn>
                </a:cxnLst>
                <a:rect l="T12" t="T13" r="T14" b="T15"/>
                <a:pathLst>
                  <a:path w="1824" h="432">
                    <a:moveTo>
                      <a:pt x="0" y="0"/>
                    </a:moveTo>
                    <a:lnTo>
                      <a:pt x="0" y="432"/>
                    </a:lnTo>
                    <a:lnTo>
                      <a:pt x="1824" y="432"/>
                    </a:lnTo>
                    <a:lnTo>
                      <a:pt x="1824" y="0"/>
                    </a:lnTo>
                  </a:path>
                </a:pathLst>
              </a:custGeom>
              <a:noFill/>
              <a:ln w="76200">
                <a:solidFill>
                  <a:schemeClr val="tx1"/>
                </a:solidFill>
                <a:round/>
                <a:headEnd/>
                <a:tailEnd/>
              </a:ln>
            </p:spPr>
            <p:txBody>
              <a:bodyPr wrap="none" anchor="ctr">
                <a:prstTxWarp prst="textNoShape">
                  <a:avLst/>
                </a:prstTxWarp>
              </a:bodyPr>
              <a:lstStyle/>
              <a:p>
                <a:endParaRPr lang="en-US"/>
              </a:p>
            </p:txBody>
          </p:sp>
        </p:grpSp>
        <p:sp>
          <p:nvSpPr>
            <p:cNvPr id="1763336" name="Line 8"/>
            <p:cNvSpPr>
              <a:spLocks noChangeShapeType="1"/>
            </p:cNvSpPr>
            <p:nvPr/>
          </p:nvSpPr>
          <p:spPr bwMode="auto">
            <a:xfrm>
              <a:off x="2438400" y="2514600"/>
              <a:ext cx="5334000" cy="127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grpSp>
          <p:nvGrpSpPr>
            <p:cNvPr id="3" name="Group 9"/>
            <p:cNvGrpSpPr>
              <a:grpSpLocks/>
            </p:cNvGrpSpPr>
            <p:nvPr/>
          </p:nvGrpSpPr>
          <p:grpSpPr bwMode="auto">
            <a:xfrm>
              <a:off x="1600200" y="2216150"/>
              <a:ext cx="1182688" cy="758825"/>
              <a:chOff x="1008" y="1396"/>
              <a:chExt cx="745" cy="478"/>
            </a:xfrm>
          </p:grpSpPr>
          <p:sp>
            <p:nvSpPr>
              <p:cNvPr id="31795" name="Rectangle 10"/>
              <p:cNvSpPr>
                <a:spLocks noChangeArrowheads="1"/>
              </p:cNvSpPr>
              <p:nvPr/>
            </p:nvSpPr>
            <p:spPr bwMode="auto">
              <a:xfrm>
                <a:off x="1008" y="1396"/>
                <a:ext cx="745" cy="478"/>
              </a:xfrm>
              <a:prstGeom prst="rect">
                <a:avLst/>
              </a:prstGeom>
              <a:solidFill>
                <a:srgbClr val="A50021"/>
              </a:solidFill>
              <a:ln w="12700">
                <a:solidFill>
                  <a:schemeClr val="tx1"/>
                </a:solidFill>
                <a:miter lim="800000"/>
                <a:headEnd/>
                <a:tailEnd/>
              </a:ln>
            </p:spPr>
            <p:txBody>
              <a:bodyPr wrap="none" anchor="ctr">
                <a:prstTxWarp prst="textNoShape">
                  <a:avLst/>
                </a:prstTxWarp>
              </a:bodyPr>
              <a:lstStyle/>
              <a:p>
                <a:pPr>
                  <a:spcBef>
                    <a:spcPct val="0"/>
                  </a:spcBef>
                </a:pPr>
                <a:endParaRPr lang="en-US" sz="1800"/>
              </a:p>
            </p:txBody>
          </p:sp>
          <p:sp>
            <p:nvSpPr>
              <p:cNvPr id="31796" name="Text Box 11"/>
              <p:cNvSpPr txBox="1">
                <a:spLocks noChangeArrowheads="1"/>
              </p:cNvSpPr>
              <p:nvPr/>
            </p:nvSpPr>
            <p:spPr bwMode="auto">
              <a:xfrm>
                <a:off x="1014" y="1528"/>
                <a:ext cx="734" cy="212"/>
              </a:xfrm>
              <a:prstGeom prst="rect">
                <a:avLst/>
              </a:prstGeom>
              <a:noFill/>
              <a:ln w="12700">
                <a:noFill/>
                <a:miter lim="800000"/>
                <a:headEnd/>
                <a:tailEnd/>
              </a:ln>
            </p:spPr>
            <p:txBody>
              <a:bodyPr wrap="none">
                <a:prstTxWarp prst="textNoShape">
                  <a:avLst/>
                </a:prstTxWarp>
                <a:spAutoFit/>
              </a:bodyPr>
              <a:lstStyle/>
              <a:p>
                <a:pPr>
                  <a:spcBef>
                    <a:spcPct val="0"/>
                  </a:spcBef>
                </a:pPr>
                <a:r>
                  <a:rPr lang="en-US" sz="1600" b="1"/>
                  <a:t>Reception</a:t>
                </a:r>
              </a:p>
            </p:txBody>
          </p:sp>
        </p:grpSp>
        <p:grpSp>
          <p:nvGrpSpPr>
            <p:cNvPr id="4" name="Group 12"/>
            <p:cNvGrpSpPr>
              <a:grpSpLocks/>
            </p:cNvGrpSpPr>
            <p:nvPr/>
          </p:nvGrpSpPr>
          <p:grpSpPr bwMode="auto">
            <a:xfrm>
              <a:off x="4800600" y="4124325"/>
              <a:ext cx="1222375" cy="1133475"/>
              <a:chOff x="3024" y="2598"/>
              <a:chExt cx="770" cy="714"/>
            </a:xfrm>
          </p:grpSpPr>
          <p:sp>
            <p:nvSpPr>
              <p:cNvPr id="31791" name="Line 13"/>
              <p:cNvSpPr>
                <a:spLocks noChangeShapeType="1"/>
              </p:cNvSpPr>
              <p:nvPr/>
            </p:nvSpPr>
            <p:spPr bwMode="auto">
              <a:xfrm>
                <a:off x="3408" y="2793"/>
                <a:ext cx="0" cy="519"/>
              </a:xfrm>
              <a:prstGeom prst="line">
                <a:avLst/>
              </a:prstGeom>
              <a:noFill/>
              <a:ln w="76200">
                <a:solidFill>
                  <a:schemeClr val="tx1"/>
                </a:solidFill>
                <a:round/>
                <a:headEnd/>
                <a:tailEnd/>
              </a:ln>
            </p:spPr>
            <p:txBody>
              <a:bodyPr>
                <a:prstTxWarp prst="textNoShape">
                  <a:avLst/>
                </a:prstTxWarp>
              </a:bodyPr>
              <a:lstStyle/>
              <a:p>
                <a:endParaRPr lang="en-US"/>
              </a:p>
            </p:txBody>
          </p:sp>
          <p:grpSp>
            <p:nvGrpSpPr>
              <p:cNvPr id="31792" name="Group 14"/>
              <p:cNvGrpSpPr>
                <a:grpSpLocks/>
              </p:cNvGrpSpPr>
              <p:nvPr/>
            </p:nvGrpSpPr>
            <p:grpSpPr bwMode="auto">
              <a:xfrm>
                <a:off x="3024" y="2598"/>
                <a:ext cx="770" cy="501"/>
                <a:chOff x="2592" y="3264"/>
                <a:chExt cx="770" cy="478"/>
              </a:xfrm>
            </p:grpSpPr>
            <p:sp>
              <p:nvSpPr>
                <p:cNvPr id="31793" name="Rectangle 15"/>
                <p:cNvSpPr>
                  <a:spLocks noChangeArrowheads="1"/>
                </p:cNvSpPr>
                <p:nvPr/>
              </p:nvSpPr>
              <p:spPr bwMode="auto">
                <a:xfrm>
                  <a:off x="2601" y="3264"/>
                  <a:ext cx="745" cy="478"/>
                </a:xfrm>
                <a:prstGeom prst="rect">
                  <a:avLst/>
                </a:prstGeom>
                <a:solidFill>
                  <a:srgbClr val="99CC00"/>
                </a:solidFill>
                <a:ln w="12700">
                  <a:solidFill>
                    <a:schemeClr val="tx1"/>
                  </a:solidFill>
                  <a:miter lim="800000"/>
                  <a:headEnd/>
                  <a:tailEnd/>
                </a:ln>
              </p:spPr>
              <p:txBody>
                <a:bodyPr wrap="none" anchor="ctr">
                  <a:prstTxWarp prst="textNoShape">
                    <a:avLst/>
                  </a:prstTxWarp>
                </a:bodyPr>
                <a:lstStyle/>
                <a:p>
                  <a:endParaRPr lang="en-US"/>
                </a:p>
              </p:txBody>
            </p:sp>
            <p:sp>
              <p:nvSpPr>
                <p:cNvPr id="31794" name="Text Box 16"/>
                <p:cNvSpPr txBox="1">
                  <a:spLocks noChangeArrowheads="1"/>
                </p:cNvSpPr>
                <p:nvPr/>
              </p:nvSpPr>
              <p:spPr bwMode="auto">
                <a:xfrm>
                  <a:off x="2592" y="3312"/>
                  <a:ext cx="770" cy="349"/>
                </a:xfrm>
                <a:prstGeom prst="rect">
                  <a:avLst/>
                </a:prstGeom>
                <a:noFill/>
                <a:ln w="12700">
                  <a:noFill/>
                  <a:miter lim="800000"/>
                  <a:headEnd/>
                  <a:tailEnd/>
                </a:ln>
              </p:spPr>
              <p:txBody>
                <a:bodyPr>
                  <a:prstTxWarp prst="textNoShape">
                    <a:avLst/>
                  </a:prstTxWarp>
                  <a:spAutoFit/>
                </a:bodyPr>
                <a:lstStyle/>
                <a:p>
                  <a:pPr>
                    <a:spcBef>
                      <a:spcPct val="0"/>
                    </a:spcBef>
                  </a:pPr>
                  <a:r>
                    <a:rPr lang="en-US" sz="1600" b="1"/>
                    <a:t>Discharge </a:t>
                  </a:r>
                </a:p>
                <a:p>
                  <a:pPr>
                    <a:spcBef>
                      <a:spcPct val="0"/>
                    </a:spcBef>
                  </a:pPr>
                  <a:r>
                    <a:rPr lang="en-US" sz="1600" b="1"/>
                    <a:t>Summary</a:t>
                  </a:r>
                </a:p>
              </p:txBody>
            </p:sp>
          </p:grpSp>
        </p:grpSp>
        <p:grpSp>
          <p:nvGrpSpPr>
            <p:cNvPr id="6" name="Group 17"/>
            <p:cNvGrpSpPr>
              <a:grpSpLocks/>
            </p:cNvGrpSpPr>
            <p:nvPr/>
          </p:nvGrpSpPr>
          <p:grpSpPr bwMode="auto">
            <a:xfrm>
              <a:off x="3048000" y="2216150"/>
              <a:ext cx="1182688" cy="758825"/>
              <a:chOff x="1920" y="1396"/>
              <a:chExt cx="745" cy="478"/>
            </a:xfrm>
          </p:grpSpPr>
          <p:sp>
            <p:nvSpPr>
              <p:cNvPr id="31789" name="Rectangle 18"/>
              <p:cNvSpPr>
                <a:spLocks noChangeArrowheads="1"/>
              </p:cNvSpPr>
              <p:nvPr/>
            </p:nvSpPr>
            <p:spPr bwMode="auto">
              <a:xfrm>
                <a:off x="1920" y="1396"/>
                <a:ext cx="745" cy="478"/>
              </a:xfrm>
              <a:prstGeom prst="rect">
                <a:avLst/>
              </a:prstGeom>
              <a:solidFill>
                <a:srgbClr val="A50021"/>
              </a:solidFill>
              <a:ln w="12700">
                <a:solidFill>
                  <a:schemeClr val="tx1"/>
                </a:solidFill>
                <a:miter lim="800000"/>
                <a:headEnd/>
                <a:tailEnd/>
              </a:ln>
            </p:spPr>
            <p:txBody>
              <a:bodyPr wrap="none" anchor="ctr">
                <a:prstTxWarp prst="textNoShape">
                  <a:avLst/>
                </a:prstTxWarp>
              </a:bodyPr>
              <a:lstStyle/>
              <a:p>
                <a:endParaRPr lang="en-US"/>
              </a:p>
            </p:txBody>
          </p:sp>
          <p:sp>
            <p:nvSpPr>
              <p:cNvPr id="31790" name="Text Box 19"/>
              <p:cNvSpPr txBox="1">
                <a:spLocks noChangeArrowheads="1"/>
              </p:cNvSpPr>
              <p:nvPr/>
            </p:nvSpPr>
            <p:spPr bwMode="auto">
              <a:xfrm>
                <a:off x="2058" y="1528"/>
                <a:ext cx="479" cy="212"/>
              </a:xfrm>
              <a:prstGeom prst="rect">
                <a:avLst/>
              </a:prstGeom>
              <a:solidFill>
                <a:srgbClr val="A50021"/>
              </a:solidFill>
              <a:ln w="12700">
                <a:noFill/>
                <a:miter lim="800000"/>
                <a:headEnd/>
                <a:tailEnd/>
              </a:ln>
            </p:spPr>
            <p:txBody>
              <a:bodyPr wrap="none" anchor="ctr">
                <a:prstTxWarp prst="textNoShape">
                  <a:avLst/>
                </a:prstTxWarp>
              </a:bodyPr>
              <a:lstStyle/>
              <a:p>
                <a:pPr>
                  <a:spcBef>
                    <a:spcPct val="0"/>
                  </a:spcBef>
                </a:pPr>
                <a:r>
                  <a:rPr lang="en-US" sz="1600" b="1"/>
                  <a:t>Admit</a:t>
                </a:r>
              </a:p>
            </p:txBody>
          </p:sp>
        </p:grpSp>
        <p:grpSp>
          <p:nvGrpSpPr>
            <p:cNvPr id="7" name="Group 20"/>
            <p:cNvGrpSpPr>
              <a:grpSpLocks/>
            </p:cNvGrpSpPr>
            <p:nvPr/>
          </p:nvGrpSpPr>
          <p:grpSpPr bwMode="auto">
            <a:xfrm>
              <a:off x="4419600" y="2216150"/>
              <a:ext cx="1182688" cy="758825"/>
              <a:chOff x="2784" y="1396"/>
              <a:chExt cx="745" cy="478"/>
            </a:xfrm>
          </p:grpSpPr>
          <p:sp>
            <p:nvSpPr>
              <p:cNvPr id="31787" name="Rectangle 21"/>
              <p:cNvSpPr>
                <a:spLocks noChangeArrowheads="1"/>
              </p:cNvSpPr>
              <p:nvPr/>
            </p:nvSpPr>
            <p:spPr bwMode="auto">
              <a:xfrm>
                <a:off x="2784" y="1396"/>
                <a:ext cx="745" cy="478"/>
              </a:xfrm>
              <a:prstGeom prst="rect">
                <a:avLst/>
              </a:prstGeom>
              <a:solidFill>
                <a:srgbClr val="A50021"/>
              </a:solidFill>
              <a:ln w="12700">
                <a:solidFill>
                  <a:schemeClr val="tx1"/>
                </a:solidFill>
                <a:miter lim="800000"/>
                <a:headEnd/>
                <a:tailEnd/>
              </a:ln>
            </p:spPr>
            <p:txBody>
              <a:bodyPr wrap="none" anchor="ctr">
                <a:prstTxWarp prst="textNoShape">
                  <a:avLst/>
                </a:prstTxWarp>
              </a:bodyPr>
              <a:lstStyle/>
              <a:p>
                <a:endParaRPr lang="en-US"/>
              </a:p>
            </p:txBody>
          </p:sp>
          <p:sp>
            <p:nvSpPr>
              <p:cNvPr id="31788" name="Text Box 22"/>
              <p:cNvSpPr txBox="1">
                <a:spLocks noChangeArrowheads="1"/>
              </p:cNvSpPr>
              <p:nvPr/>
            </p:nvSpPr>
            <p:spPr bwMode="auto">
              <a:xfrm>
                <a:off x="2848" y="1451"/>
                <a:ext cx="621" cy="366"/>
              </a:xfrm>
              <a:prstGeom prst="rect">
                <a:avLst/>
              </a:prstGeom>
              <a:solidFill>
                <a:srgbClr val="A50021"/>
              </a:solidFill>
              <a:ln w="12700">
                <a:noFill/>
                <a:miter lim="800000"/>
                <a:headEnd/>
                <a:tailEnd/>
              </a:ln>
            </p:spPr>
            <p:txBody>
              <a:bodyPr wrap="none" anchor="ctr">
                <a:prstTxWarp prst="textNoShape">
                  <a:avLst/>
                </a:prstTxWarp>
              </a:bodyPr>
              <a:lstStyle/>
              <a:p>
                <a:pPr>
                  <a:spcBef>
                    <a:spcPct val="0"/>
                  </a:spcBef>
                </a:pPr>
                <a:r>
                  <a:rPr lang="en-US" sz="1600" b="1"/>
                  <a:t>Provide </a:t>
                </a:r>
              </a:p>
              <a:p>
                <a:pPr>
                  <a:spcBef>
                    <a:spcPct val="0"/>
                  </a:spcBef>
                </a:pPr>
                <a:r>
                  <a:rPr lang="en-US" sz="1600" b="1"/>
                  <a:t>Care</a:t>
                </a:r>
              </a:p>
            </p:txBody>
          </p:sp>
        </p:grpSp>
        <p:grpSp>
          <p:nvGrpSpPr>
            <p:cNvPr id="8" name="Group 23"/>
            <p:cNvGrpSpPr>
              <a:grpSpLocks/>
            </p:cNvGrpSpPr>
            <p:nvPr/>
          </p:nvGrpSpPr>
          <p:grpSpPr bwMode="auto">
            <a:xfrm>
              <a:off x="5867400" y="2216150"/>
              <a:ext cx="1184275" cy="758825"/>
              <a:chOff x="3696" y="1396"/>
              <a:chExt cx="746" cy="478"/>
            </a:xfrm>
          </p:grpSpPr>
          <p:sp>
            <p:nvSpPr>
              <p:cNvPr id="31785" name="Rectangle 24"/>
              <p:cNvSpPr>
                <a:spLocks noChangeArrowheads="1"/>
              </p:cNvSpPr>
              <p:nvPr/>
            </p:nvSpPr>
            <p:spPr bwMode="auto">
              <a:xfrm>
                <a:off x="3696" y="1396"/>
                <a:ext cx="746" cy="478"/>
              </a:xfrm>
              <a:prstGeom prst="rect">
                <a:avLst/>
              </a:prstGeom>
              <a:solidFill>
                <a:srgbClr val="A50021"/>
              </a:solidFill>
              <a:ln w="12700">
                <a:solidFill>
                  <a:schemeClr val="tx1"/>
                </a:solidFill>
                <a:miter lim="800000"/>
                <a:headEnd/>
                <a:tailEnd/>
              </a:ln>
            </p:spPr>
            <p:txBody>
              <a:bodyPr wrap="none" anchor="ctr">
                <a:prstTxWarp prst="textNoShape">
                  <a:avLst/>
                </a:prstTxWarp>
              </a:bodyPr>
              <a:lstStyle/>
              <a:p>
                <a:endParaRPr lang="en-US"/>
              </a:p>
            </p:txBody>
          </p:sp>
          <p:sp>
            <p:nvSpPr>
              <p:cNvPr id="31786" name="Text Box 25"/>
              <p:cNvSpPr txBox="1">
                <a:spLocks noChangeArrowheads="1"/>
              </p:cNvSpPr>
              <p:nvPr/>
            </p:nvSpPr>
            <p:spPr bwMode="auto">
              <a:xfrm>
                <a:off x="3704" y="1528"/>
                <a:ext cx="734" cy="212"/>
              </a:xfrm>
              <a:prstGeom prst="rect">
                <a:avLst/>
              </a:prstGeom>
              <a:solidFill>
                <a:srgbClr val="A50021"/>
              </a:solidFill>
              <a:ln w="12700">
                <a:noFill/>
                <a:miter lim="800000"/>
                <a:headEnd/>
                <a:tailEnd/>
              </a:ln>
            </p:spPr>
            <p:txBody>
              <a:bodyPr wrap="none" anchor="ctr">
                <a:prstTxWarp prst="textNoShape">
                  <a:avLst/>
                </a:prstTxWarp>
              </a:bodyPr>
              <a:lstStyle/>
              <a:p>
                <a:pPr>
                  <a:spcBef>
                    <a:spcPct val="0"/>
                  </a:spcBef>
                </a:pPr>
                <a:r>
                  <a:rPr lang="en-US" sz="1600" b="1"/>
                  <a:t>Discharge</a:t>
                </a:r>
              </a:p>
            </p:txBody>
          </p:sp>
        </p:grpSp>
        <p:grpSp>
          <p:nvGrpSpPr>
            <p:cNvPr id="9" name="Group 26"/>
            <p:cNvGrpSpPr>
              <a:grpSpLocks/>
            </p:cNvGrpSpPr>
            <p:nvPr/>
          </p:nvGrpSpPr>
          <p:grpSpPr bwMode="auto">
            <a:xfrm>
              <a:off x="3124200" y="4114800"/>
              <a:ext cx="1184275" cy="758825"/>
              <a:chOff x="2592" y="2400"/>
              <a:chExt cx="746" cy="478"/>
            </a:xfrm>
          </p:grpSpPr>
          <p:sp>
            <p:nvSpPr>
              <p:cNvPr id="31783" name="Rectangle 27"/>
              <p:cNvSpPr>
                <a:spLocks noChangeArrowheads="1"/>
              </p:cNvSpPr>
              <p:nvPr/>
            </p:nvSpPr>
            <p:spPr bwMode="auto">
              <a:xfrm>
                <a:off x="2592" y="2400"/>
                <a:ext cx="746" cy="478"/>
              </a:xfrm>
              <a:prstGeom prst="rect">
                <a:avLst/>
              </a:prstGeom>
              <a:solidFill>
                <a:srgbClr val="99CC00"/>
              </a:solidFill>
              <a:ln w="12700">
                <a:solidFill>
                  <a:schemeClr val="tx1"/>
                </a:solidFill>
                <a:miter lim="800000"/>
                <a:headEnd/>
                <a:tailEnd/>
              </a:ln>
            </p:spPr>
            <p:txBody>
              <a:bodyPr wrap="none" anchor="ctr">
                <a:prstTxWarp prst="textNoShape">
                  <a:avLst/>
                </a:prstTxWarp>
              </a:bodyPr>
              <a:lstStyle/>
              <a:p>
                <a:endParaRPr lang="en-US"/>
              </a:p>
            </p:txBody>
          </p:sp>
          <p:sp>
            <p:nvSpPr>
              <p:cNvPr id="31784" name="Text Box 28"/>
              <p:cNvSpPr txBox="1">
                <a:spLocks noChangeArrowheads="1"/>
              </p:cNvSpPr>
              <p:nvPr/>
            </p:nvSpPr>
            <p:spPr bwMode="auto">
              <a:xfrm>
                <a:off x="2690" y="2448"/>
                <a:ext cx="556" cy="366"/>
              </a:xfrm>
              <a:prstGeom prst="rect">
                <a:avLst/>
              </a:prstGeom>
              <a:noFill/>
              <a:ln w="12700">
                <a:noFill/>
                <a:miter lim="800000"/>
                <a:headEnd/>
                <a:tailEnd/>
              </a:ln>
            </p:spPr>
            <p:txBody>
              <a:bodyPr wrap="none">
                <a:prstTxWarp prst="textNoShape">
                  <a:avLst/>
                </a:prstTxWarp>
                <a:spAutoFit/>
              </a:bodyPr>
              <a:lstStyle/>
              <a:p>
                <a:pPr>
                  <a:spcBef>
                    <a:spcPct val="0"/>
                  </a:spcBef>
                </a:pPr>
                <a:r>
                  <a:rPr lang="en-US" sz="1600" b="1"/>
                  <a:t>Patient</a:t>
                </a:r>
              </a:p>
              <a:p>
                <a:pPr>
                  <a:spcBef>
                    <a:spcPct val="0"/>
                  </a:spcBef>
                </a:pPr>
                <a:r>
                  <a:rPr lang="en-US" sz="1600" b="1"/>
                  <a:t>Record</a:t>
                </a:r>
              </a:p>
            </p:txBody>
          </p:sp>
        </p:grpSp>
        <p:grpSp>
          <p:nvGrpSpPr>
            <p:cNvPr id="10" name="Group 29"/>
            <p:cNvGrpSpPr>
              <a:grpSpLocks/>
            </p:cNvGrpSpPr>
            <p:nvPr/>
          </p:nvGrpSpPr>
          <p:grpSpPr bwMode="auto">
            <a:xfrm>
              <a:off x="4837113" y="5264150"/>
              <a:ext cx="1411287" cy="758825"/>
              <a:chOff x="3047" y="3316"/>
              <a:chExt cx="889" cy="478"/>
            </a:xfrm>
          </p:grpSpPr>
          <p:sp>
            <p:nvSpPr>
              <p:cNvPr id="31779" name="Line 30"/>
              <p:cNvSpPr>
                <a:spLocks noChangeShapeType="1"/>
              </p:cNvSpPr>
              <p:nvPr/>
            </p:nvSpPr>
            <p:spPr bwMode="auto">
              <a:xfrm>
                <a:off x="3792" y="3552"/>
                <a:ext cx="144" cy="0"/>
              </a:xfrm>
              <a:prstGeom prst="line">
                <a:avLst/>
              </a:prstGeom>
              <a:noFill/>
              <a:ln w="76200">
                <a:solidFill>
                  <a:schemeClr val="tx1"/>
                </a:solidFill>
                <a:round/>
                <a:headEnd/>
                <a:tailEnd/>
              </a:ln>
            </p:spPr>
            <p:txBody>
              <a:bodyPr>
                <a:prstTxWarp prst="textNoShape">
                  <a:avLst/>
                </a:prstTxWarp>
              </a:bodyPr>
              <a:lstStyle/>
              <a:p>
                <a:endParaRPr lang="en-US"/>
              </a:p>
            </p:txBody>
          </p:sp>
          <p:grpSp>
            <p:nvGrpSpPr>
              <p:cNvPr id="31780" name="Group 31"/>
              <p:cNvGrpSpPr>
                <a:grpSpLocks/>
              </p:cNvGrpSpPr>
              <p:nvPr/>
            </p:nvGrpSpPr>
            <p:grpSpPr bwMode="auto">
              <a:xfrm>
                <a:off x="3047" y="3316"/>
                <a:ext cx="745" cy="478"/>
                <a:chOff x="3600" y="3264"/>
                <a:chExt cx="745" cy="478"/>
              </a:xfrm>
            </p:grpSpPr>
            <p:sp>
              <p:nvSpPr>
                <p:cNvPr id="31781" name="Rectangle 32"/>
                <p:cNvSpPr>
                  <a:spLocks noChangeArrowheads="1"/>
                </p:cNvSpPr>
                <p:nvPr/>
              </p:nvSpPr>
              <p:spPr bwMode="auto">
                <a:xfrm>
                  <a:off x="3600" y="3264"/>
                  <a:ext cx="745" cy="478"/>
                </a:xfrm>
                <a:prstGeom prst="rect">
                  <a:avLst/>
                </a:prstGeom>
                <a:solidFill>
                  <a:srgbClr val="99CC00"/>
                </a:solidFill>
                <a:ln w="12700">
                  <a:solidFill>
                    <a:schemeClr val="tx1"/>
                  </a:solidFill>
                  <a:miter lim="800000"/>
                  <a:headEnd/>
                  <a:tailEnd/>
                </a:ln>
              </p:spPr>
              <p:txBody>
                <a:bodyPr wrap="none" anchor="ctr">
                  <a:prstTxWarp prst="textNoShape">
                    <a:avLst/>
                  </a:prstTxWarp>
                </a:bodyPr>
                <a:lstStyle/>
                <a:p>
                  <a:endParaRPr lang="en-US"/>
                </a:p>
              </p:txBody>
            </p:sp>
            <p:sp>
              <p:nvSpPr>
                <p:cNvPr id="31782" name="Text Box 33"/>
                <p:cNvSpPr txBox="1">
                  <a:spLocks noChangeArrowheads="1"/>
                </p:cNvSpPr>
                <p:nvPr/>
              </p:nvSpPr>
              <p:spPr bwMode="auto">
                <a:xfrm>
                  <a:off x="3659" y="3320"/>
                  <a:ext cx="622" cy="366"/>
                </a:xfrm>
                <a:prstGeom prst="rect">
                  <a:avLst/>
                </a:prstGeom>
                <a:noFill/>
                <a:ln w="12700">
                  <a:noFill/>
                  <a:miter lim="800000"/>
                  <a:headEnd/>
                  <a:tailEnd/>
                </a:ln>
              </p:spPr>
              <p:txBody>
                <a:bodyPr wrap="none">
                  <a:prstTxWarp prst="textNoShape">
                    <a:avLst/>
                  </a:prstTxWarp>
                  <a:spAutoFit/>
                </a:bodyPr>
                <a:lstStyle/>
                <a:p>
                  <a:pPr>
                    <a:spcBef>
                      <a:spcPct val="0"/>
                    </a:spcBef>
                  </a:pPr>
                  <a:r>
                    <a:rPr lang="en-US" sz="1600" b="1"/>
                    <a:t>Medical </a:t>
                  </a:r>
                </a:p>
                <a:p>
                  <a:pPr>
                    <a:spcBef>
                      <a:spcPct val="0"/>
                    </a:spcBef>
                  </a:pPr>
                  <a:r>
                    <a:rPr lang="en-US" sz="1600" b="1"/>
                    <a:t>Coder</a:t>
                  </a:r>
                </a:p>
              </p:txBody>
            </p:sp>
          </p:grpSp>
        </p:grpSp>
        <p:grpSp>
          <p:nvGrpSpPr>
            <p:cNvPr id="12" name="Group 34"/>
            <p:cNvGrpSpPr>
              <a:grpSpLocks/>
            </p:cNvGrpSpPr>
            <p:nvPr/>
          </p:nvGrpSpPr>
          <p:grpSpPr bwMode="auto">
            <a:xfrm>
              <a:off x="7467600" y="4876800"/>
              <a:ext cx="1676400" cy="1708150"/>
              <a:chOff x="4704" y="3072"/>
              <a:chExt cx="1056" cy="1076"/>
            </a:xfrm>
          </p:grpSpPr>
          <p:grpSp>
            <p:nvGrpSpPr>
              <p:cNvPr id="31775" name="Group 35"/>
              <p:cNvGrpSpPr>
                <a:grpSpLocks/>
              </p:cNvGrpSpPr>
              <p:nvPr/>
            </p:nvGrpSpPr>
            <p:grpSpPr bwMode="auto">
              <a:xfrm>
                <a:off x="4944" y="3072"/>
                <a:ext cx="668" cy="768"/>
                <a:chOff x="2064" y="1344"/>
                <a:chExt cx="3696" cy="2976"/>
              </a:xfrm>
            </p:grpSpPr>
            <p:sp>
              <p:nvSpPr>
                <p:cNvPr id="31777" name="Rectangle 36"/>
                <p:cNvSpPr>
                  <a:spLocks noChangeArrowheads="1"/>
                </p:cNvSpPr>
                <p:nvPr/>
              </p:nvSpPr>
              <p:spPr bwMode="auto">
                <a:xfrm>
                  <a:off x="2064" y="1344"/>
                  <a:ext cx="3696" cy="2976"/>
                </a:xfrm>
                <a:prstGeom prst="rect">
                  <a:avLst/>
                </a:prstGeom>
                <a:solidFill>
                  <a:srgbClr val="000000"/>
                </a:solidFill>
                <a:ln w="9525">
                  <a:noFill/>
                  <a:miter lim="800000"/>
                  <a:headEnd/>
                  <a:tailEnd/>
                </a:ln>
              </p:spPr>
              <p:txBody>
                <a:bodyPr wrap="none" anchor="ctr">
                  <a:prstTxWarp prst="textNoShape">
                    <a:avLst/>
                  </a:prstTxWarp>
                </a:bodyPr>
                <a:lstStyle/>
                <a:p>
                  <a:endParaRPr lang="en-US"/>
                </a:p>
              </p:txBody>
            </p:sp>
            <p:pic>
              <p:nvPicPr>
                <p:cNvPr id="31778" name="Picture 37"/>
                <p:cNvPicPr>
                  <a:picLocks noChangeAspect="1" noChangeArrowheads="1"/>
                </p:cNvPicPr>
                <p:nvPr/>
              </p:nvPicPr>
              <p:blipFill>
                <a:blip r:embed="rId3"/>
                <a:srcRect/>
                <a:stretch>
                  <a:fillRect/>
                </a:stretch>
              </p:blipFill>
              <p:spPr bwMode="auto">
                <a:xfrm>
                  <a:off x="2112" y="1388"/>
                  <a:ext cx="3648" cy="2932"/>
                </a:xfrm>
                <a:prstGeom prst="rect">
                  <a:avLst/>
                </a:prstGeom>
                <a:noFill/>
                <a:ln w="9525">
                  <a:noFill/>
                  <a:miter lim="800000"/>
                  <a:headEnd/>
                  <a:tailEnd/>
                </a:ln>
              </p:spPr>
            </p:pic>
          </p:grpSp>
          <p:sp>
            <p:nvSpPr>
              <p:cNvPr id="1763366" name="Text Box 38"/>
              <p:cNvSpPr txBox="1">
                <a:spLocks noChangeArrowheads="1"/>
              </p:cNvSpPr>
              <p:nvPr/>
            </p:nvSpPr>
            <p:spPr bwMode="auto">
              <a:xfrm>
                <a:off x="4704" y="3936"/>
                <a:ext cx="1056" cy="212"/>
              </a:xfrm>
              <a:prstGeom prst="rect">
                <a:avLst/>
              </a:prstGeom>
              <a:noFill/>
              <a:ln w="9525">
                <a:noFill/>
                <a:miter lim="800000"/>
                <a:headEnd/>
                <a:tailEnd/>
              </a:ln>
              <a:effectLst/>
            </p:spPr>
            <p:txBody>
              <a:bodyPr>
                <a:spAutoFit/>
              </a:bodyPr>
              <a:lstStyle/>
              <a:p>
                <a:pPr>
                  <a:spcBef>
                    <a:spcPct val="50000"/>
                  </a:spcBef>
                  <a:defRPr/>
                </a:pPr>
                <a:r>
                  <a:rPr lang="en-US" sz="1600" b="1" dirty="0">
                    <a:effectLst>
                      <a:outerShdw blurRad="38100" dist="38100" dir="2700000" algn="tl">
                        <a:srgbClr val="000000"/>
                      </a:outerShdw>
                    </a:effectLst>
                  </a:rPr>
                  <a:t>Bill Generated</a:t>
                </a:r>
              </a:p>
            </p:txBody>
          </p:sp>
        </p:grpSp>
        <p:sp>
          <p:nvSpPr>
            <p:cNvPr id="1763368" name="Text Box 40"/>
            <p:cNvSpPr txBox="1">
              <a:spLocks noChangeArrowheads="1"/>
            </p:cNvSpPr>
            <p:nvPr/>
          </p:nvSpPr>
          <p:spPr bwMode="auto">
            <a:xfrm>
              <a:off x="6477000" y="3054350"/>
              <a:ext cx="2362200" cy="366713"/>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Patient Perspective</a:t>
              </a:r>
            </a:p>
          </p:txBody>
        </p:sp>
        <p:sp>
          <p:nvSpPr>
            <p:cNvPr id="1763369" name="Text Box 41"/>
            <p:cNvSpPr txBox="1">
              <a:spLocks noChangeArrowheads="1"/>
            </p:cNvSpPr>
            <p:nvPr/>
          </p:nvSpPr>
          <p:spPr bwMode="auto">
            <a:xfrm>
              <a:off x="6591300" y="3581400"/>
              <a:ext cx="2133600" cy="366713"/>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Data Perspective </a:t>
              </a:r>
            </a:p>
          </p:txBody>
        </p:sp>
        <p:sp>
          <p:nvSpPr>
            <p:cNvPr id="1763371" name="Freeform 43"/>
            <p:cNvSpPr>
              <a:spLocks/>
            </p:cNvSpPr>
            <p:nvPr/>
          </p:nvSpPr>
          <p:spPr bwMode="auto">
            <a:xfrm>
              <a:off x="685800" y="2209800"/>
              <a:ext cx="914400" cy="298450"/>
            </a:xfrm>
            <a:custGeom>
              <a:avLst/>
              <a:gdLst>
                <a:gd name="T0" fmla="*/ 0 w 480"/>
                <a:gd name="T1" fmla="*/ 0 h 192"/>
                <a:gd name="T2" fmla="*/ 0 w 480"/>
                <a:gd name="T3" fmla="*/ 2147483647 h 192"/>
                <a:gd name="T4" fmla="*/ 2147483647 w 480"/>
                <a:gd name="T5" fmla="*/ 2147483647 h 192"/>
                <a:gd name="T6" fmla="*/ 0 60000 65536"/>
                <a:gd name="T7" fmla="*/ 0 60000 65536"/>
                <a:gd name="T8" fmla="*/ 0 60000 65536"/>
                <a:gd name="T9" fmla="*/ 0 w 480"/>
                <a:gd name="T10" fmla="*/ 0 h 192"/>
                <a:gd name="T11" fmla="*/ 480 w 480"/>
                <a:gd name="T12" fmla="*/ 192 h 192"/>
              </a:gdLst>
              <a:ahLst/>
              <a:cxnLst>
                <a:cxn ang="T6">
                  <a:pos x="T0" y="T1"/>
                </a:cxn>
                <a:cxn ang="T7">
                  <a:pos x="T2" y="T3"/>
                </a:cxn>
                <a:cxn ang="T8">
                  <a:pos x="T4" y="T5"/>
                </a:cxn>
              </a:cxnLst>
              <a:rect l="T9" t="T10" r="T11" b="T12"/>
              <a:pathLst>
                <a:path w="480" h="192">
                  <a:moveTo>
                    <a:pt x="0" y="0"/>
                  </a:moveTo>
                  <a:lnTo>
                    <a:pt x="0" y="192"/>
                  </a:lnTo>
                  <a:lnTo>
                    <a:pt x="480" y="192"/>
                  </a:lnTo>
                </a:path>
              </a:pathLst>
            </a:custGeom>
            <a:noFill/>
            <a:ln w="9525">
              <a:solidFill>
                <a:schemeClr val="tx1"/>
              </a:solidFill>
              <a:round/>
              <a:headEnd/>
              <a:tailEnd type="triangle" w="med" len="med"/>
            </a:ln>
          </p:spPr>
          <p:txBody>
            <a:bodyPr wrap="none" anchor="ctr">
              <a:prstTxWarp prst="textNoShape">
                <a:avLst/>
              </a:prstTxWarp>
            </a:bodyPr>
            <a:lstStyle/>
            <a:p>
              <a:endParaRPr lang="en-US"/>
            </a:p>
          </p:txBody>
        </p:sp>
        <p:grpSp>
          <p:nvGrpSpPr>
            <p:cNvPr id="14" name="Group 44"/>
            <p:cNvGrpSpPr>
              <a:grpSpLocks/>
            </p:cNvGrpSpPr>
            <p:nvPr/>
          </p:nvGrpSpPr>
          <p:grpSpPr bwMode="auto">
            <a:xfrm>
              <a:off x="6248400" y="5257800"/>
              <a:ext cx="1524000" cy="758825"/>
              <a:chOff x="3936" y="3312"/>
              <a:chExt cx="960" cy="478"/>
            </a:xfrm>
          </p:grpSpPr>
          <p:sp>
            <p:nvSpPr>
              <p:cNvPr id="31771" name="Line 45"/>
              <p:cNvSpPr>
                <a:spLocks noChangeShapeType="1"/>
              </p:cNvSpPr>
              <p:nvPr/>
            </p:nvSpPr>
            <p:spPr bwMode="auto">
              <a:xfrm>
                <a:off x="4224" y="3552"/>
                <a:ext cx="672" cy="0"/>
              </a:xfrm>
              <a:prstGeom prst="line">
                <a:avLst/>
              </a:prstGeom>
              <a:noFill/>
              <a:ln w="76200">
                <a:solidFill>
                  <a:schemeClr val="tx1"/>
                </a:solidFill>
                <a:round/>
                <a:headEnd/>
                <a:tailEnd type="stealth" w="med" len="med"/>
              </a:ln>
            </p:spPr>
            <p:txBody>
              <a:bodyPr>
                <a:prstTxWarp prst="textNoShape">
                  <a:avLst/>
                </a:prstTxWarp>
              </a:bodyPr>
              <a:lstStyle/>
              <a:p>
                <a:endParaRPr lang="en-US"/>
              </a:p>
            </p:txBody>
          </p:sp>
          <p:grpSp>
            <p:nvGrpSpPr>
              <p:cNvPr id="31772" name="Group 46"/>
              <p:cNvGrpSpPr>
                <a:grpSpLocks/>
              </p:cNvGrpSpPr>
              <p:nvPr/>
            </p:nvGrpSpPr>
            <p:grpSpPr bwMode="auto">
              <a:xfrm>
                <a:off x="3936" y="3312"/>
                <a:ext cx="745" cy="478"/>
                <a:chOff x="3600" y="3264"/>
                <a:chExt cx="745" cy="478"/>
              </a:xfrm>
            </p:grpSpPr>
            <p:sp>
              <p:nvSpPr>
                <p:cNvPr id="31773" name="Rectangle 47"/>
                <p:cNvSpPr>
                  <a:spLocks noChangeArrowheads="1"/>
                </p:cNvSpPr>
                <p:nvPr/>
              </p:nvSpPr>
              <p:spPr bwMode="auto">
                <a:xfrm>
                  <a:off x="3600" y="3264"/>
                  <a:ext cx="745" cy="478"/>
                </a:xfrm>
                <a:prstGeom prst="rect">
                  <a:avLst/>
                </a:prstGeom>
                <a:solidFill>
                  <a:srgbClr val="99CC00"/>
                </a:solidFill>
                <a:ln w="12700">
                  <a:solidFill>
                    <a:schemeClr val="tx1"/>
                  </a:solidFill>
                  <a:miter lim="800000"/>
                  <a:headEnd/>
                  <a:tailEnd/>
                </a:ln>
              </p:spPr>
              <p:txBody>
                <a:bodyPr wrap="none" anchor="ctr">
                  <a:prstTxWarp prst="textNoShape">
                    <a:avLst/>
                  </a:prstTxWarp>
                </a:bodyPr>
                <a:lstStyle/>
                <a:p>
                  <a:endParaRPr lang="en-US"/>
                </a:p>
              </p:txBody>
            </p:sp>
            <p:sp>
              <p:nvSpPr>
                <p:cNvPr id="31774" name="Text Box 48"/>
                <p:cNvSpPr txBox="1">
                  <a:spLocks noChangeArrowheads="1"/>
                </p:cNvSpPr>
                <p:nvPr/>
              </p:nvSpPr>
              <p:spPr bwMode="auto">
                <a:xfrm>
                  <a:off x="3717" y="3320"/>
                  <a:ext cx="508" cy="366"/>
                </a:xfrm>
                <a:prstGeom prst="rect">
                  <a:avLst/>
                </a:prstGeom>
                <a:noFill/>
                <a:ln w="12700">
                  <a:noFill/>
                  <a:miter lim="800000"/>
                  <a:headEnd/>
                  <a:tailEnd/>
                </a:ln>
              </p:spPr>
              <p:txBody>
                <a:bodyPr wrap="none">
                  <a:prstTxWarp prst="textNoShape">
                    <a:avLst/>
                  </a:prstTxWarp>
                  <a:spAutoFit/>
                </a:bodyPr>
                <a:lstStyle/>
                <a:p>
                  <a:pPr>
                    <a:spcBef>
                      <a:spcPct val="0"/>
                    </a:spcBef>
                  </a:pPr>
                  <a:r>
                    <a:rPr lang="en-US" sz="1600" b="1"/>
                    <a:t>Billing</a:t>
                  </a:r>
                </a:p>
                <a:p>
                  <a:pPr>
                    <a:spcBef>
                      <a:spcPct val="0"/>
                    </a:spcBef>
                  </a:pPr>
                  <a:r>
                    <a:rPr lang="en-US" sz="1600" b="1"/>
                    <a:t> Dept</a:t>
                  </a:r>
                </a:p>
              </p:txBody>
            </p:sp>
          </p:grpSp>
        </p:grpSp>
        <p:grpSp>
          <p:nvGrpSpPr>
            <p:cNvPr id="16" name="Group 52"/>
            <p:cNvGrpSpPr>
              <a:grpSpLocks/>
            </p:cNvGrpSpPr>
            <p:nvPr/>
          </p:nvGrpSpPr>
          <p:grpSpPr bwMode="auto">
            <a:xfrm>
              <a:off x="228600" y="4114800"/>
              <a:ext cx="1184275" cy="758825"/>
              <a:chOff x="2592" y="2400"/>
              <a:chExt cx="746" cy="478"/>
            </a:xfrm>
          </p:grpSpPr>
          <p:sp>
            <p:nvSpPr>
              <p:cNvPr id="31769" name="Rectangle 53"/>
              <p:cNvSpPr>
                <a:spLocks noChangeArrowheads="1"/>
              </p:cNvSpPr>
              <p:nvPr/>
            </p:nvSpPr>
            <p:spPr bwMode="auto">
              <a:xfrm>
                <a:off x="2592" y="2400"/>
                <a:ext cx="746" cy="478"/>
              </a:xfrm>
              <a:prstGeom prst="rect">
                <a:avLst/>
              </a:prstGeom>
              <a:solidFill>
                <a:srgbClr val="99CC00"/>
              </a:solidFill>
              <a:ln w="12700">
                <a:solidFill>
                  <a:schemeClr val="tx1"/>
                </a:solidFill>
                <a:miter lim="800000"/>
                <a:headEnd/>
                <a:tailEnd/>
              </a:ln>
            </p:spPr>
            <p:txBody>
              <a:bodyPr wrap="none" anchor="ctr">
                <a:prstTxWarp prst="textNoShape">
                  <a:avLst/>
                </a:prstTxWarp>
              </a:bodyPr>
              <a:lstStyle/>
              <a:p>
                <a:endParaRPr lang="en-US"/>
              </a:p>
            </p:txBody>
          </p:sp>
          <p:sp>
            <p:nvSpPr>
              <p:cNvPr id="31770" name="Text Box 54"/>
              <p:cNvSpPr txBox="1">
                <a:spLocks noChangeArrowheads="1"/>
              </p:cNvSpPr>
              <p:nvPr/>
            </p:nvSpPr>
            <p:spPr bwMode="auto">
              <a:xfrm>
                <a:off x="2690" y="2448"/>
                <a:ext cx="556" cy="366"/>
              </a:xfrm>
              <a:prstGeom prst="rect">
                <a:avLst/>
              </a:prstGeom>
              <a:noFill/>
              <a:ln w="12700">
                <a:noFill/>
                <a:miter lim="800000"/>
                <a:headEnd/>
                <a:tailEnd/>
              </a:ln>
            </p:spPr>
            <p:txBody>
              <a:bodyPr wrap="none">
                <a:prstTxWarp prst="textNoShape">
                  <a:avLst/>
                </a:prstTxWarp>
                <a:spAutoFit/>
              </a:bodyPr>
              <a:lstStyle/>
              <a:p>
                <a:pPr>
                  <a:spcBef>
                    <a:spcPct val="0"/>
                  </a:spcBef>
                </a:pPr>
                <a:r>
                  <a:rPr lang="en-US" sz="1600" b="1"/>
                  <a:t>Patient</a:t>
                </a:r>
              </a:p>
              <a:p>
                <a:pPr>
                  <a:spcBef>
                    <a:spcPct val="0"/>
                  </a:spcBef>
                </a:pPr>
                <a:r>
                  <a:rPr lang="en-US" sz="1600" b="1"/>
                  <a:t>Record</a:t>
                </a:r>
              </a:p>
            </p:txBody>
          </p:sp>
        </p:grpSp>
        <p:sp>
          <p:nvSpPr>
            <p:cNvPr id="1763384" name="Line 56"/>
            <p:cNvSpPr>
              <a:spLocks noChangeShapeType="1"/>
            </p:cNvSpPr>
            <p:nvPr/>
          </p:nvSpPr>
          <p:spPr bwMode="auto">
            <a:xfrm>
              <a:off x="1447800" y="4495800"/>
              <a:ext cx="1676400" cy="0"/>
            </a:xfrm>
            <a:prstGeom prst="line">
              <a:avLst/>
            </a:prstGeom>
            <a:noFill/>
            <a:ln w="9525">
              <a:solidFill>
                <a:schemeClr val="tx1"/>
              </a:solidFill>
              <a:prstDash val="dash"/>
              <a:round/>
              <a:headEnd/>
              <a:tailEnd/>
            </a:ln>
          </p:spPr>
          <p:txBody>
            <a:bodyPr wrap="none" anchor="ctr">
              <a:prstTxWarp prst="textNoShape">
                <a:avLst/>
              </a:prstTxWarp>
            </a:bodyPr>
            <a:lstStyle/>
            <a:p>
              <a:endParaRPr lang="en-US"/>
            </a:p>
          </p:txBody>
        </p:sp>
        <p:pic>
          <p:nvPicPr>
            <p:cNvPr id="58" name="Picture 10"/>
            <p:cNvPicPr>
              <a:picLocks noChangeAspect="1" noChangeArrowheads="1"/>
            </p:cNvPicPr>
            <p:nvPr/>
          </p:nvPicPr>
          <p:blipFill>
            <a:blip r:embed="rId4"/>
            <a:srcRect l="4868" t="14174" r="53410" b="15727"/>
            <a:stretch>
              <a:fillRect/>
            </a:stretch>
          </p:blipFill>
          <p:spPr bwMode="auto">
            <a:xfrm>
              <a:off x="8229600" y="5181600"/>
              <a:ext cx="725488" cy="914400"/>
            </a:xfrm>
            <a:prstGeom prst="rect">
              <a:avLst/>
            </a:prstGeom>
            <a:noFill/>
            <a:ln w="12700" cap="sq">
              <a:solidFill>
                <a:srgbClr val="000000"/>
              </a:solidFill>
              <a:miter lim="800000"/>
              <a:headEnd/>
              <a:tailEnd/>
            </a:ln>
            <a:effectLst>
              <a:outerShdw blurRad="63500" dist="38100" dir="2700000" algn="tl" rotWithShape="0">
                <a:srgbClr val="000000">
                  <a:alpha val="42999"/>
                </a:srgbClr>
              </a:outerShdw>
            </a:effectLst>
          </p:spPr>
        </p:pic>
        <p:sp>
          <p:nvSpPr>
            <p:cNvPr id="59" name="Rectangle 39"/>
            <p:cNvSpPr>
              <a:spLocks noChangeArrowheads="1"/>
            </p:cNvSpPr>
            <p:nvPr/>
          </p:nvSpPr>
          <p:spPr bwMode="auto">
            <a:xfrm>
              <a:off x="152400" y="1371600"/>
              <a:ext cx="2286000" cy="762000"/>
            </a:xfrm>
            <a:prstGeom prst="rect">
              <a:avLst/>
            </a:prstGeom>
            <a:solidFill>
              <a:srgbClr val="A50021"/>
            </a:solidFill>
            <a:ln w="12700">
              <a:solidFill>
                <a:schemeClr val="tx1"/>
              </a:solidFill>
              <a:miter lim="800000"/>
              <a:headEnd/>
              <a:tailEnd/>
            </a:ln>
          </p:spPr>
          <p:txBody>
            <a:bodyPr wrap="none" anchor="ctr">
              <a:prstTxWarp prst="textNoShape">
                <a:avLst/>
              </a:prstTxWarp>
            </a:bodyPr>
            <a:lstStyle/>
            <a:p>
              <a:pPr>
                <a:spcBef>
                  <a:spcPct val="0"/>
                </a:spcBef>
              </a:pPr>
              <a:r>
                <a:rPr lang="en-US" sz="1600" b="1"/>
                <a:t>ED Visit</a:t>
              </a:r>
            </a:p>
            <a:p>
              <a:pPr>
                <a:spcBef>
                  <a:spcPct val="0"/>
                </a:spcBef>
              </a:pPr>
              <a:r>
                <a:rPr lang="en-US" sz="1600" b="1"/>
                <a:t>Scheduled Admission </a:t>
              </a:r>
            </a:p>
            <a:p>
              <a:pPr>
                <a:spcBef>
                  <a:spcPct val="0"/>
                </a:spcBef>
              </a:pPr>
              <a:r>
                <a:rPr lang="en-US" sz="1600" b="1"/>
                <a:t>Transfer</a:t>
              </a:r>
            </a:p>
          </p:txBody>
        </p:sp>
        <p:sp>
          <p:nvSpPr>
            <p:cNvPr id="60" name="Line 56"/>
            <p:cNvSpPr>
              <a:spLocks noChangeShapeType="1"/>
            </p:cNvSpPr>
            <p:nvPr/>
          </p:nvSpPr>
          <p:spPr bwMode="auto">
            <a:xfrm>
              <a:off x="685800" y="2133600"/>
              <a:ext cx="46038" cy="1981200"/>
            </a:xfrm>
            <a:prstGeom prst="line">
              <a:avLst/>
            </a:prstGeom>
            <a:noFill/>
            <a:ln w="9525">
              <a:solidFill>
                <a:schemeClr val="tx1"/>
              </a:solidFill>
              <a:prstDash val="dash"/>
              <a:round/>
              <a:headEnd/>
              <a:tailEnd/>
            </a:ln>
          </p:spPr>
          <p:txBody>
            <a:bodyPr wrap="none"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r>
              <a:rPr lang="en-US" sz="2800" dirty="0" smtClean="0"/>
              <a:t>The Foundation of HCUP Data is Hospital Billing </a:t>
            </a:r>
            <a:r>
              <a:rPr lang="en-US" sz="2800" dirty="0" smtClean="0"/>
              <a:t>Data</a:t>
            </a:r>
            <a:endParaRPr lang="en-US" sz="2800" dirty="0"/>
          </a:p>
        </p:txBody>
      </p:sp>
      <p:sp>
        <p:nvSpPr>
          <p:cNvPr id="32772" name="Slide Number Placeholder 1"/>
          <p:cNvSpPr>
            <a:spLocks noGrp="1"/>
          </p:cNvSpPr>
          <p:nvPr>
            <p:ph type="sldNum" sz="quarter" idx="10"/>
          </p:nvPr>
        </p:nvSpPr>
        <p:spPr>
          <a:noFill/>
        </p:spPr>
        <p:txBody>
          <a:bodyPr/>
          <a:lstStyle/>
          <a:p>
            <a:fld id="{B5B12ADE-BA19-8C48-9065-0CB2974F2DB1}" type="slidenum">
              <a:rPr lang="en-US"/>
              <a:pPr/>
              <a:t>19</a:t>
            </a:fld>
            <a:endParaRPr lang="en-US"/>
          </a:p>
        </p:txBody>
      </p:sp>
      <p:grpSp>
        <p:nvGrpSpPr>
          <p:cNvPr id="12" name="Group 11"/>
          <p:cNvGrpSpPr/>
          <p:nvPr/>
        </p:nvGrpSpPr>
        <p:grpSpPr>
          <a:xfrm>
            <a:off x="152400" y="1903413"/>
            <a:ext cx="8915400" cy="4787900"/>
            <a:chOff x="152400" y="1903413"/>
            <a:chExt cx="8915400" cy="4787900"/>
          </a:xfrm>
        </p:grpSpPr>
        <p:sp>
          <p:nvSpPr>
            <p:cNvPr id="32770" name="Line 8"/>
            <p:cNvSpPr>
              <a:spLocks noChangeShapeType="1"/>
            </p:cNvSpPr>
            <p:nvPr/>
          </p:nvSpPr>
          <p:spPr bwMode="auto">
            <a:xfrm>
              <a:off x="152400" y="4191000"/>
              <a:ext cx="8915400" cy="0"/>
            </a:xfrm>
            <a:prstGeom prst="line">
              <a:avLst/>
            </a:prstGeom>
            <a:noFill/>
            <a:ln w="76200">
              <a:solidFill>
                <a:srgbClr val="993366"/>
              </a:solidFill>
              <a:round/>
              <a:headEnd/>
              <a:tailEnd/>
            </a:ln>
          </p:spPr>
          <p:txBody>
            <a:bodyPr wrap="none" anchor="ctr">
              <a:prstTxWarp prst="textNoShape">
                <a:avLst/>
              </a:prstTxWarp>
            </a:bodyPr>
            <a:lstStyle/>
            <a:p>
              <a:endParaRPr lang="en-US"/>
            </a:p>
          </p:txBody>
        </p:sp>
        <p:pic>
          <p:nvPicPr>
            <p:cNvPr id="32771" name="Picture 15" descr="https://secure.sterlingplans.com/images/cms_1500.gif"/>
            <p:cNvPicPr>
              <a:picLocks noChangeAspect="1" noChangeArrowheads="1"/>
            </p:cNvPicPr>
            <p:nvPr/>
          </p:nvPicPr>
          <p:blipFill>
            <a:blip r:embed="rId3"/>
            <a:srcRect/>
            <a:stretch>
              <a:fillRect/>
            </a:stretch>
          </p:blipFill>
          <p:spPr bwMode="auto">
            <a:xfrm>
              <a:off x="3692525" y="2233613"/>
              <a:ext cx="3336925" cy="4279900"/>
            </a:xfrm>
            <a:prstGeom prst="rect">
              <a:avLst/>
            </a:prstGeom>
            <a:noFill/>
            <a:ln w="9525">
              <a:noFill/>
              <a:miter lim="800000"/>
              <a:headEnd/>
              <a:tailEnd/>
            </a:ln>
          </p:spPr>
        </p:pic>
        <p:sp>
          <p:nvSpPr>
            <p:cNvPr id="32773" name="AutoShape 3"/>
            <p:cNvSpPr>
              <a:spLocks noChangeArrowheads="1"/>
            </p:cNvSpPr>
            <p:nvPr/>
          </p:nvSpPr>
          <p:spPr bwMode="auto">
            <a:xfrm>
              <a:off x="990600" y="3467100"/>
              <a:ext cx="1295400" cy="1443038"/>
            </a:xfrm>
            <a:prstGeom prst="upDownArrow">
              <a:avLst>
                <a:gd name="adj1" fmla="val 50000"/>
                <a:gd name="adj2" fmla="val 22279"/>
              </a:avLst>
            </a:prstGeom>
            <a:gradFill rotWithShape="0">
              <a:gsLst>
                <a:gs pos="0">
                  <a:srgbClr val="025599"/>
                </a:gs>
                <a:gs pos="50000">
                  <a:srgbClr val="012747"/>
                </a:gs>
                <a:gs pos="100000">
                  <a:srgbClr val="025599"/>
                </a:gs>
              </a:gsLst>
              <a:lin ang="5400000" scaled="1"/>
            </a:gradFill>
            <a:ln w="9525">
              <a:noFill/>
              <a:miter lim="800000"/>
              <a:headEnd/>
              <a:tailEnd/>
            </a:ln>
          </p:spPr>
          <p:txBody>
            <a:bodyPr wrap="none" anchor="ctr">
              <a:prstTxWarp prst="textNoShape">
                <a:avLst/>
              </a:prstTxWarp>
            </a:bodyPr>
            <a:lstStyle/>
            <a:p>
              <a:endParaRPr lang="en-US"/>
            </a:p>
          </p:txBody>
        </p:sp>
        <p:pic>
          <p:nvPicPr>
            <p:cNvPr id="32775" name="Picture 5" descr="UB-92 Image"/>
            <p:cNvPicPr>
              <a:picLocks noChangeAspect="1" noChangeArrowheads="1"/>
            </p:cNvPicPr>
            <p:nvPr/>
          </p:nvPicPr>
          <p:blipFill>
            <a:blip r:embed="rId4"/>
            <a:srcRect/>
            <a:stretch>
              <a:fillRect/>
            </a:stretch>
          </p:blipFill>
          <p:spPr bwMode="auto">
            <a:xfrm>
              <a:off x="2563813" y="3117850"/>
              <a:ext cx="11112" cy="11113"/>
            </a:xfrm>
            <a:prstGeom prst="rect">
              <a:avLst/>
            </a:prstGeom>
            <a:noFill/>
            <a:ln w="9525">
              <a:noFill/>
              <a:miter lim="800000"/>
              <a:headEnd/>
              <a:tailEnd/>
            </a:ln>
          </p:spPr>
        </p:pic>
        <p:sp>
          <p:nvSpPr>
            <p:cNvPr id="1798150" name="Text Box 6"/>
            <p:cNvSpPr txBox="1">
              <a:spLocks noChangeArrowheads="1"/>
            </p:cNvSpPr>
            <p:nvPr/>
          </p:nvSpPr>
          <p:spPr bwMode="auto">
            <a:xfrm>
              <a:off x="381000" y="2492375"/>
              <a:ext cx="2438400" cy="892175"/>
            </a:xfrm>
            <a:prstGeom prst="rect">
              <a:avLst/>
            </a:prstGeom>
            <a:noFill/>
            <a:ln w="38100">
              <a:noFill/>
              <a:miter lim="800000"/>
              <a:headEnd/>
              <a:tailEnd/>
            </a:ln>
            <a:effectLst/>
          </p:spPr>
          <p:txBody>
            <a:bodyPr>
              <a:spAutoFit/>
            </a:bodyPr>
            <a:lstStyle/>
            <a:p>
              <a:pPr>
                <a:spcBef>
                  <a:spcPct val="50000"/>
                </a:spcBef>
                <a:defRPr/>
              </a:pPr>
              <a:r>
                <a:rPr lang="en-US" sz="2600" b="1" dirty="0">
                  <a:effectLst>
                    <a:outerShdw blurRad="38100" dist="38100" dir="2700000" algn="tl">
                      <a:srgbClr val="000000"/>
                    </a:outerShdw>
                  </a:effectLst>
                </a:rPr>
                <a:t>Demographic Data</a:t>
              </a:r>
            </a:p>
          </p:txBody>
        </p:sp>
        <p:sp>
          <p:nvSpPr>
            <p:cNvPr id="1798151" name="Text Box 7"/>
            <p:cNvSpPr txBox="1">
              <a:spLocks noChangeArrowheads="1"/>
            </p:cNvSpPr>
            <p:nvPr/>
          </p:nvSpPr>
          <p:spPr bwMode="auto">
            <a:xfrm>
              <a:off x="619125" y="4918075"/>
              <a:ext cx="2047875" cy="1773238"/>
            </a:xfrm>
            <a:prstGeom prst="rect">
              <a:avLst/>
            </a:prstGeom>
            <a:noFill/>
            <a:ln w="38100">
              <a:noFill/>
              <a:miter lim="800000"/>
              <a:headEnd/>
              <a:tailEnd/>
            </a:ln>
            <a:effectLst/>
          </p:spPr>
          <p:txBody>
            <a:bodyPr>
              <a:spAutoFit/>
            </a:bodyPr>
            <a:lstStyle/>
            <a:p>
              <a:pPr>
                <a:lnSpc>
                  <a:spcPct val="120000"/>
                </a:lnSpc>
                <a:defRPr/>
              </a:pPr>
              <a:r>
                <a:rPr lang="en-US" sz="2600" b="1" dirty="0">
                  <a:effectLst>
                    <a:outerShdw blurRad="38100" dist="38100" dir="2700000" algn="tl">
                      <a:srgbClr val="000000"/>
                    </a:outerShdw>
                  </a:effectLst>
                </a:rPr>
                <a:t>Diagnoses </a:t>
              </a:r>
            </a:p>
            <a:p>
              <a:pPr>
                <a:lnSpc>
                  <a:spcPct val="120000"/>
                </a:lnSpc>
                <a:defRPr/>
              </a:pPr>
              <a:r>
                <a:rPr lang="en-US" sz="2600" b="1" dirty="0">
                  <a:effectLst>
                    <a:outerShdw blurRad="38100" dist="38100" dir="2700000" algn="tl">
                      <a:srgbClr val="000000"/>
                    </a:outerShdw>
                  </a:effectLst>
                </a:rPr>
                <a:t>Procedures</a:t>
              </a:r>
            </a:p>
            <a:p>
              <a:pPr>
                <a:lnSpc>
                  <a:spcPct val="120000"/>
                </a:lnSpc>
                <a:defRPr/>
              </a:pPr>
              <a:r>
                <a:rPr lang="en-US" sz="2600" b="1" dirty="0">
                  <a:effectLst>
                    <a:outerShdw blurRad="38100" dist="38100" dir="2700000" algn="tl">
                      <a:srgbClr val="000000"/>
                    </a:outerShdw>
                  </a:effectLst>
                </a:rPr>
                <a:t>Charges</a:t>
              </a:r>
            </a:p>
          </p:txBody>
        </p:sp>
        <p:pic>
          <p:nvPicPr>
            <p:cNvPr id="32778" name="Picture 12" descr="http://www.thearnetwork.com/accounts_receivable/healthcare/ub04-image.gif"/>
            <p:cNvPicPr>
              <a:picLocks noChangeAspect="1" noChangeArrowheads="1"/>
            </p:cNvPicPr>
            <p:nvPr/>
          </p:nvPicPr>
          <p:blipFill>
            <a:blip r:embed="rId5"/>
            <a:srcRect/>
            <a:stretch>
              <a:fillRect/>
            </a:stretch>
          </p:blipFill>
          <p:spPr bwMode="auto">
            <a:xfrm>
              <a:off x="5064125" y="1903413"/>
              <a:ext cx="3282950" cy="428625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noFill/>
        </p:spPr>
        <p:txBody>
          <a:bodyPr/>
          <a:lstStyle/>
          <a:p>
            <a:r>
              <a:rPr lang="en-US">
                <a:effectLst/>
              </a:rPr>
              <a:t>Agenda </a:t>
            </a:r>
          </a:p>
        </p:txBody>
      </p:sp>
      <p:sp>
        <p:nvSpPr>
          <p:cNvPr id="17411" name="Rectangle 3"/>
          <p:cNvSpPr>
            <a:spLocks noGrp="1" noChangeArrowheads="1"/>
          </p:cNvSpPr>
          <p:nvPr>
            <p:ph type="body" idx="1"/>
          </p:nvPr>
        </p:nvSpPr>
        <p:spPr>
          <a:noFill/>
        </p:spPr>
        <p:txBody>
          <a:bodyPr/>
          <a:lstStyle/>
          <a:p>
            <a:pPr>
              <a:buFont typeface="Wingdings" charset="2"/>
              <a:buNone/>
            </a:pPr>
            <a:endParaRPr lang="en-US" sz="2400" dirty="0">
              <a:effectLst/>
            </a:endParaRPr>
          </a:p>
          <a:p>
            <a:r>
              <a:rPr lang="en-US" sz="2400" dirty="0">
                <a:effectLst/>
              </a:rPr>
              <a:t>What is HCUP?  How is it derived? </a:t>
            </a:r>
          </a:p>
          <a:p>
            <a:r>
              <a:rPr lang="en-US" sz="2400" dirty="0">
                <a:effectLst/>
              </a:rPr>
              <a:t>Types of HCUP databases to support healthcare </a:t>
            </a:r>
            <a:r>
              <a:rPr lang="en-US" sz="2400" dirty="0" err="1">
                <a:effectLst/>
              </a:rPr>
              <a:t>rsch</a:t>
            </a:r>
            <a:r>
              <a:rPr lang="en-US" sz="2400" dirty="0">
                <a:effectLst/>
              </a:rPr>
              <a:t> </a:t>
            </a:r>
          </a:p>
          <a:p>
            <a:r>
              <a:rPr lang="en-US" sz="2400" dirty="0">
                <a:effectLst/>
              </a:rPr>
              <a:t>HCUP research resources to facilitate data use </a:t>
            </a:r>
          </a:p>
          <a:p>
            <a:r>
              <a:rPr lang="en-US" sz="2400" dirty="0">
                <a:effectLst/>
              </a:rPr>
              <a:t>HCUP Publications for ready-made information</a:t>
            </a:r>
          </a:p>
          <a:p>
            <a:r>
              <a:rPr lang="en-US" sz="2400" dirty="0">
                <a:effectLst/>
              </a:rPr>
              <a:t>User Support to help you use HCUP resources</a:t>
            </a:r>
          </a:p>
        </p:txBody>
      </p:sp>
    </p:spTree>
  </p:cSld>
  <p:clrMapOvr>
    <a:masterClrMapping/>
  </p:clrMapOvr>
  <p:transition spd="med" advClick="0">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94" name="Title 293"/>
          <p:cNvSpPr>
            <a:spLocks noGrp="1"/>
          </p:cNvSpPr>
          <p:nvPr>
            <p:ph type="title"/>
          </p:nvPr>
        </p:nvSpPr>
        <p:spPr/>
        <p:txBody>
          <a:bodyPr/>
          <a:lstStyle/>
          <a:p>
            <a:r>
              <a:rPr lang="en-US" sz="2800" dirty="0" smtClean="0"/>
              <a:t>The Making of HCUP Data</a:t>
            </a:r>
            <a:r>
              <a:rPr lang="en-US" sz="2800" dirty="0" smtClean="0"/>
              <a:t> </a:t>
            </a:r>
            <a:endParaRPr lang="en-US" sz="2800" dirty="0"/>
          </a:p>
        </p:txBody>
      </p:sp>
      <p:sp>
        <p:nvSpPr>
          <p:cNvPr id="33796" name="Slide Number Placeholder 1"/>
          <p:cNvSpPr>
            <a:spLocks noGrp="1"/>
          </p:cNvSpPr>
          <p:nvPr>
            <p:ph type="sldNum" sz="quarter" idx="10"/>
          </p:nvPr>
        </p:nvSpPr>
        <p:spPr>
          <a:noFill/>
        </p:spPr>
        <p:txBody>
          <a:bodyPr/>
          <a:lstStyle/>
          <a:p>
            <a:fld id="{E546FDE2-8AA0-AF46-8FB9-234154F9BC6F}" type="slidenum">
              <a:rPr lang="en-US"/>
              <a:pPr/>
              <a:t>20</a:t>
            </a:fld>
            <a:endParaRPr lang="en-US"/>
          </a:p>
        </p:txBody>
      </p:sp>
      <p:pic>
        <p:nvPicPr>
          <p:cNvPr id="33811" name="Picture 8"/>
          <p:cNvPicPr>
            <a:picLocks noChangeAspect="1" noChangeArrowheads="1"/>
          </p:cNvPicPr>
          <p:nvPr/>
        </p:nvPicPr>
        <p:blipFill>
          <a:blip r:embed="rId3"/>
          <a:srcRect/>
          <a:stretch>
            <a:fillRect/>
          </a:stretch>
        </p:blipFill>
        <p:spPr bwMode="auto">
          <a:xfrm rot="1562016">
            <a:off x="2667000" y="1447800"/>
            <a:ext cx="1752600" cy="1752600"/>
          </a:xfrm>
          <a:prstGeom prst="rect">
            <a:avLst/>
          </a:prstGeom>
          <a:noFill/>
          <a:ln w="9525">
            <a:noFill/>
            <a:miter lim="800000"/>
            <a:headEnd/>
            <a:tailEnd/>
          </a:ln>
        </p:spPr>
      </p:pic>
      <p:grpSp>
        <p:nvGrpSpPr>
          <p:cNvPr id="295" name="Group 294"/>
          <p:cNvGrpSpPr/>
          <p:nvPr/>
        </p:nvGrpSpPr>
        <p:grpSpPr>
          <a:xfrm>
            <a:off x="228600" y="1524000"/>
            <a:ext cx="8915400" cy="5334000"/>
            <a:chOff x="228600" y="1524000"/>
            <a:chExt cx="8915400" cy="5334000"/>
          </a:xfrm>
        </p:grpSpPr>
        <p:pic>
          <p:nvPicPr>
            <p:cNvPr id="33794" name="Picture 15" descr="https://secure.sterlingplans.com/images/cms_1500.gif"/>
            <p:cNvPicPr>
              <a:picLocks noChangeAspect="1" noChangeArrowheads="1"/>
            </p:cNvPicPr>
            <p:nvPr/>
          </p:nvPicPr>
          <p:blipFill>
            <a:blip r:embed="rId4"/>
            <a:srcRect/>
            <a:stretch>
              <a:fillRect/>
            </a:stretch>
          </p:blipFill>
          <p:spPr bwMode="auto">
            <a:xfrm>
              <a:off x="6324600" y="1676400"/>
              <a:ext cx="1079500" cy="1384300"/>
            </a:xfrm>
            <a:prstGeom prst="rect">
              <a:avLst/>
            </a:prstGeom>
            <a:noFill/>
            <a:ln w="9525">
              <a:noFill/>
              <a:miter lim="800000"/>
              <a:headEnd/>
              <a:tailEnd/>
            </a:ln>
          </p:spPr>
        </p:pic>
        <p:sp>
          <p:nvSpPr>
            <p:cNvPr id="33795" name="Freeform 2"/>
            <p:cNvSpPr>
              <a:spLocks/>
            </p:cNvSpPr>
            <p:nvPr/>
          </p:nvSpPr>
          <p:spPr bwMode="auto">
            <a:xfrm>
              <a:off x="228600" y="2133600"/>
              <a:ext cx="8610600" cy="3352800"/>
            </a:xfrm>
            <a:custGeom>
              <a:avLst/>
              <a:gdLst>
                <a:gd name="T0" fmla="*/ 0 w 5792"/>
                <a:gd name="T1" fmla="*/ 2147483647 h 2480"/>
                <a:gd name="T2" fmla="*/ 2147483647 w 5792"/>
                <a:gd name="T3" fmla="*/ 2147483647 h 2480"/>
                <a:gd name="T4" fmla="*/ 2147483647 w 5792"/>
                <a:gd name="T5" fmla="*/ 2147483647 h 2480"/>
                <a:gd name="T6" fmla="*/ 2147483647 w 5792"/>
                <a:gd name="T7" fmla="*/ 2147483647 h 2480"/>
                <a:gd name="T8" fmla="*/ 2147483647 w 5792"/>
                <a:gd name="T9" fmla="*/ 2147483647 h 2480"/>
                <a:gd name="T10" fmla="*/ 0 60000 65536"/>
                <a:gd name="T11" fmla="*/ 0 60000 65536"/>
                <a:gd name="T12" fmla="*/ 0 60000 65536"/>
                <a:gd name="T13" fmla="*/ 0 60000 65536"/>
                <a:gd name="T14" fmla="*/ 0 60000 65536"/>
                <a:gd name="T15" fmla="*/ 0 w 5792"/>
                <a:gd name="T16" fmla="*/ 0 h 2480"/>
                <a:gd name="T17" fmla="*/ 5792 w 5792"/>
                <a:gd name="T18" fmla="*/ 2480 h 2480"/>
              </a:gdLst>
              <a:ahLst/>
              <a:cxnLst>
                <a:cxn ang="T10">
                  <a:pos x="T0" y="T1"/>
                </a:cxn>
                <a:cxn ang="T11">
                  <a:pos x="T2" y="T3"/>
                </a:cxn>
                <a:cxn ang="T12">
                  <a:pos x="T4" y="T5"/>
                </a:cxn>
                <a:cxn ang="T13">
                  <a:pos x="T6" y="T7"/>
                </a:cxn>
                <a:cxn ang="T14">
                  <a:pos x="T8" y="T9"/>
                </a:cxn>
              </a:cxnLst>
              <a:rect l="T15" t="T16" r="T17" b="T18"/>
              <a:pathLst>
                <a:path w="5792" h="2480">
                  <a:moveTo>
                    <a:pt x="0" y="56"/>
                  </a:moveTo>
                  <a:cubicBezTo>
                    <a:pt x="2144" y="28"/>
                    <a:pt x="4288" y="0"/>
                    <a:pt x="5040" y="248"/>
                  </a:cubicBezTo>
                  <a:cubicBezTo>
                    <a:pt x="5792" y="496"/>
                    <a:pt x="4920" y="1192"/>
                    <a:pt x="4512" y="1544"/>
                  </a:cubicBezTo>
                  <a:cubicBezTo>
                    <a:pt x="4104" y="1896"/>
                    <a:pt x="3056" y="2240"/>
                    <a:pt x="2592" y="2360"/>
                  </a:cubicBezTo>
                  <a:cubicBezTo>
                    <a:pt x="2128" y="2480"/>
                    <a:pt x="1928" y="2372"/>
                    <a:pt x="1728" y="2264"/>
                  </a:cubicBezTo>
                </a:path>
              </a:pathLst>
            </a:cu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50980" name="Text Box 4"/>
            <p:cNvSpPr txBox="1">
              <a:spLocks noChangeArrowheads="1"/>
            </p:cNvSpPr>
            <p:nvPr/>
          </p:nvSpPr>
          <p:spPr bwMode="auto">
            <a:xfrm>
              <a:off x="2743200" y="3200400"/>
              <a:ext cx="1879600" cy="701675"/>
            </a:xfrm>
            <a:prstGeom prst="rect">
              <a:avLst/>
            </a:prstGeom>
            <a:noFill/>
            <a:ln w="12700">
              <a:noFill/>
              <a:miter lim="800000"/>
              <a:headEnd/>
              <a:tailEnd/>
            </a:ln>
            <a:effectLst/>
          </p:spPr>
          <p:txBody>
            <a:bodyPr>
              <a:spAutoFit/>
            </a:bodyPr>
            <a:lstStyle/>
            <a:p>
              <a:pPr eaLnBrk="0" hangingPunct="0">
                <a:spcBef>
                  <a:spcPct val="0"/>
                </a:spcBef>
                <a:defRPr/>
              </a:pPr>
              <a:r>
                <a:rPr lang="en-US" sz="2000" b="1" i="1" dirty="0">
                  <a:effectLst>
                    <a:outerShdw blurRad="38100" dist="38100" dir="2700000" algn="tl">
                      <a:srgbClr val="000000"/>
                    </a:outerShdw>
                  </a:effectLst>
                </a:rPr>
                <a:t>Patient enters </a:t>
              </a:r>
            </a:p>
            <a:p>
              <a:pPr eaLnBrk="0" hangingPunct="0">
                <a:spcBef>
                  <a:spcPct val="0"/>
                </a:spcBef>
                <a:defRPr/>
              </a:pPr>
              <a:r>
                <a:rPr lang="en-US" sz="2000" b="1" i="1" dirty="0">
                  <a:effectLst>
                    <a:outerShdw blurRad="38100" dist="38100" dir="2700000" algn="tl">
                      <a:srgbClr val="000000"/>
                    </a:outerShdw>
                  </a:effectLst>
                </a:rPr>
                <a:t>hospital</a:t>
              </a:r>
            </a:p>
          </p:txBody>
        </p:sp>
        <p:sp>
          <p:nvSpPr>
            <p:cNvPr id="33799" name="Text Box 5"/>
            <p:cNvSpPr txBox="1">
              <a:spLocks noChangeArrowheads="1"/>
            </p:cNvSpPr>
            <p:nvPr/>
          </p:nvSpPr>
          <p:spPr bwMode="auto">
            <a:xfrm>
              <a:off x="381000" y="4343400"/>
              <a:ext cx="2133600" cy="366713"/>
            </a:xfrm>
            <a:prstGeom prst="rect">
              <a:avLst/>
            </a:prstGeom>
            <a:noFill/>
            <a:ln w="9525">
              <a:noFill/>
              <a:miter lim="800000"/>
              <a:headEnd/>
              <a:tailEnd/>
            </a:ln>
          </p:spPr>
          <p:txBody>
            <a:bodyPr>
              <a:prstTxWarp prst="textNoShape">
                <a:avLst/>
              </a:prstTxWarp>
              <a:spAutoFit/>
            </a:bodyPr>
            <a:lstStyle/>
            <a:p>
              <a:pPr algn="l">
                <a:spcBef>
                  <a:spcPct val="50000"/>
                </a:spcBef>
              </a:pPr>
              <a:endParaRPr lang="en-US" sz="1800"/>
            </a:p>
          </p:txBody>
        </p:sp>
        <p:sp>
          <p:nvSpPr>
            <p:cNvPr id="1150982" name="Rectangle 6"/>
            <p:cNvSpPr>
              <a:spLocks noChangeArrowheads="1"/>
            </p:cNvSpPr>
            <p:nvPr/>
          </p:nvSpPr>
          <p:spPr bwMode="auto">
            <a:xfrm>
              <a:off x="6394450" y="5241925"/>
              <a:ext cx="2749550" cy="1616075"/>
            </a:xfrm>
            <a:prstGeom prst="rect">
              <a:avLst/>
            </a:prstGeom>
            <a:noFill/>
            <a:ln w="9525">
              <a:noFill/>
              <a:miter lim="800000"/>
              <a:headEnd/>
              <a:tailEnd/>
            </a:ln>
            <a:effectLst/>
          </p:spPr>
          <p:txBody>
            <a:bodyPr>
              <a:spAutoFit/>
            </a:bodyPr>
            <a:lstStyle/>
            <a:p>
              <a:pPr>
                <a:spcBef>
                  <a:spcPct val="0"/>
                </a:spcBef>
                <a:defRPr/>
              </a:pPr>
              <a:r>
                <a:rPr lang="en-US" sz="2000" b="1" i="1" dirty="0">
                  <a:effectLst>
                    <a:outerShdw blurRad="38100" dist="38100" dir="2700000" algn="tl">
                      <a:srgbClr val="000000"/>
                    </a:outerShdw>
                  </a:effectLst>
                </a:rPr>
                <a:t>Hospital sends </a:t>
              </a:r>
            </a:p>
            <a:p>
              <a:pPr>
                <a:spcBef>
                  <a:spcPct val="0"/>
                </a:spcBef>
                <a:defRPr/>
              </a:pPr>
              <a:r>
                <a:rPr lang="en-US" sz="2000" b="1" i="1" dirty="0">
                  <a:effectLst>
                    <a:outerShdw blurRad="38100" dist="38100" dir="2700000" algn="tl">
                      <a:srgbClr val="000000"/>
                    </a:outerShdw>
                  </a:effectLst>
                </a:rPr>
                <a:t>billing data and any additional data elements to</a:t>
              </a:r>
              <a:br>
                <a:rPr lang="en-US" sz="2000" b="1" i="1" dirty="0">
                  <a:effectLst>
                    <a:outerShdw blurRad="38100" dist="38100" dir="2700000" algn="tl">
                      <a:srgbClr val="000000"/>
                    </a:outerShdw>
                  </a:effectLst>
                </a:rPr>
              </a:br>
              <a:r>
                <a:rPr lang="en-US" sz="2000" b="1" i="1" dirty="0">
                  <a:effectLst>
                    <a:outerShdw blurRad="38100" dist="38100" dir="2700000" algn="tl">
                      <a:srgbClr val="000000"/>
                    </a:outerShdw>
                  </a:effectLst>
                </a:rPr>
                <a:t>Data Organizations</a:t>
              </a:r>
            </a:p>
          </p:txBody>
        </p:sp>
        <p:sp>
          <p:nvSpPr>
            <p:cNvPr id="1150983" name="Rectangle 7"/>
            <p:cNvSpPr>
              <a:spLocks noChangeArrowheads="1"/>
            </p:cNvSpPr>
            <p:nvPr/>
          </p:nvSpPr>
          <p:spPr bwMode="auto">
            <a:xfrm>
              <a:off x="3429000" y="6016625"/>
              <a:ext cx="2438400" cy="701675"/>
            </a:xfrm>
            <a:prstGeom prst="rect">
              <a:avLst/>
            </a:prstGeom>
            <a:noFill/>
            <a:ln w="9525">
              <a:noFill/>
              <a:miter lim="800000"/>
              <a:headEnd/>
              <a:tailEnd/>
            </a:ln>
            <a:effectLst/>
          </p:spPr>
          <p:txBody>
            <a:bodyPr>
              <a:spAutoFit/>
            </a:bodyPr>
            <a:lstStyle/>
            <a:p>
              <a:pPr>
                <a:spcBef>
                  <a:spcPct val="0"/>
                </a:spcBef>
                <a:defRPr/>
              </a:pPr>
              <a:r>
                <a:rPr lang="en-US" sz="2000" b="1" i="1" dirty="0">
                  <a:effectLst>
                    <a:outerShdw blurRad="38100" dist="38100" dir="2700000" algn="tl">
                      <a:srgbClr val="000000"/>
                    </a:outerShdw>
                  </a:effectLst>
                </a:rPr>
                <a:t>States store data in varying formats</a:t>
              </a:r>
            </a:p>
          </p:txBody>
        </p:sp>
        <p:pic>
          <p:nvPicPr>
            <p:cNvPr id="33802" name="Picture 9"/>
            <p:cNvPicPr>
              <a:picLocks noChangeAspect="1" noChangeArrowheads="1"/>
            </p:cNvPicPr>
            <p:nvPr/>
          </p:nvPicPr>
          <p:blipFill>
            <a:blip r:embed="rId5"/>
            <a:srcRect/>
            <a:stretch>
              <a:fillRect/>
            </a:stretch>
          </p:blipFill>
          <p:spPr bwMode="auto">
            <a:xfrm rot="21295039">
              <a:off x="6019800" y="3505200"/>
              <a:ext cx="1752600" cy="1752600"/>
            </a:xfrm>
            <a:prstGeom prst="rect">
              <a:avLst/>
            </a:prstGeom>
            <a:noFill/>
            <a:ln w="9525">
              <a:noFill/>
              <a:miter lim="800000"/>
              <a:headEnd/>
              <a:tailEnd/>
            </a:ln>
          </p:spPr>
        </p:pic>
        <p:sp>
          <p:nvSpPr>
            <p:cNvPr id="33803" name="Line 10"/>
            <p:cNvSpPr>
              <a:spLocks noChangeShapeType="1"/>
            </p:cNvSpPr>
            <p:nvPr/>
          </p:nvSpPr>
          <p:spPr bwMode="auto">
            <a:xfrm>
              <a:off x="990600" y="2209800"/>
              <a:ext cx="152400" cy="0"/>
            </a:xfrm>
            <a:prstGeom prst="line">
              <a:avLst/>
            </a:prstGeom>
            <a:noFill/>
            <a:ln w="76200">
              <a:solidFill>
                <a:schemeClr val="tx1"/>
              </a:solidFill>
              <a:round/>
              <a:headEnd/>
              <a:tailEnd type="triangle" w="med" len="med"/>
            </a:ln>
          </p:spPr>
          <p:txBody>
            <a:bodyPr wrap="none" anchor="ctr">
              <a:prstTxWarp prst="textNoShape">
                <a:avLst/>
              </a:prstTxWarp>
            </a:bodyPr>
            <a:lstStyle/>
            <a:p>
              <a:endParaRPr lang="en-US"/>
            </a:p>
          </p:txBody>
        </p:sp>
        <p:sp>
          <p:nvSpPr>
            <p:cNvPr id="1150987" name="Text Box 11"/>
            <p:cNvSpPr txBox="1">
              <a:spLocks noChangeArrowheads="1"/>
            </p:cNvSpPr>
            <p:nvPr/>
          </p:nvSpPr>
          <p:spPr bwMode="auto">
            <a:xfrm>
              <a:off x="7899400" y="1524000"/>
              <a:ext cx="1143000" cy="1006475"/>
            </a:xfrm>
            <a:prstGeom prst="rect">
              <a:avLst/>
            </a:prstGeom>
            <a:noFill/>
            <a:ln w="9525">
              <a:noFill/>
              <a:miter lim="800000"/>
              <a:headEnd/>
              <a:tailEnd/>
            </a:ln>
            <a:effectLst/>
          </p:spPr>
          <p:txBody>
            <a:bodyPr>
              <a:spAutoFit/>
            </a:bodyPr>
            <a:lstStyle/>
            <a:p>
              <a:pPr>
                <a:spcBef>
                  <a:spcPct val="50000"/>
                </a:spcBef>
                <a:defRPr/>
              </a:pPr>
              <a:r>
                <a:rPr lang="en-US" sz="2000" b="1" i="1" dirty="0">
                  <a:effectLst>
                    <a:outerShdw blurRad="38100" dist="38100" dir="2700000" algn="tl">
                      <a:srgbClr val="000000"/>
                    </a:outerShdw>
                  </a:effectLst>
                </a:rPr>
                <a:t>Billing record   created</a:t>
              </a:r>
            </a:p>
          </p:txBody>
        </p:sp>
        <p:sp>
          <p:nvSpPr>
            <p:cNvPr id="1150988" name="Rectangle 12"/>
            <p:cNvSpPr>
              <a:spLocks noChangeArrowheads="1"/>
            </p:cNvSpPr>
            <p:nvPr/>
          </p:nvSpPr>
          <p:spPr bwMode="auto">
            <a:xfrm>
              <a:off x="228600" y="5029200"/>
              <a:ext cx="2438400" cy="1311275"/>
            </a:xfrm>
            <a:prstGeom prst="rect">
              <a:avLst/>
            </a:prstGeom>
            <a:noFill/>
            <a:ln w="9525">
              <a:noFill/>
              <a:miter lim="800000"/>
              <a:headEnd/>
              <a:tailEnd/>
            </a:ln>
            <a:effectLst/>
          </p:spPr>
          <p:txBody>
            <a:bodyPr>
              <a:spAutoFit/>
            </a:bodyPr>
            <a:lstStyle/>
            <a:p>
              <a:pPr>
                <a:spcBef>
                  <a:spcPct val="0"/>
                </a:spcBef>
                <a:defRPr/>
              </a:pPr>
              <a:r>
                <a:rPr lang="en-US" sz="2000" b="1" i="1" dirty="0">
                  <a:effectLst>
                    <a:outerShdw blurRad="38100" dist="38100" dir="2700000" algn="tl">
                      <a:srgbClr val="000000"/>
                    </a:outerShdw>
                  </a:effectLst>
                </a:rPr>
                <a:t>AHRQ standardizes data  to create uniform HCUP databases</a:t>
              </a:r>
            </a:p>
          </p:txBody>
        </p:sp>
        <p:sp>
          <p:nvSpPr>
            <p:cNvPr id="33806" name="Text Box 13"/>
            <p:cNvSpPr txBox="1">
              <a:spLocks noChangeArrowheads="1"/>
            </p:cNvSpPr>
            <p:nvPr/>
          </p:nvSpPr>
          <p:spPr bwMode="auto">
            <a:xfrm>
              <a:off x="990600" y="1600200"/>
              <a:ext cx="990600" cy="366713"/>
            </a:xfrm>
            <a:prstGeom prst="rect">
              <a:avLst/>
            </a:prstGeom>
            <a:noFill/>
            <a:ln w="9525">
              <a:noFill/>
              <a:miter lim="800000"/>
              <a:headEnd/>
              <a:tailEnd/>
            </a:ln>
          </p:spPr>
          <p:txBody>
            <a:bodyPr>
              <a:prstTxWarp prst="textNoShape">
                <a:avLst/>
              </a:prstTxWarp>
              <a:spAutoFit/>
            </a:bodyPr>
            <a:lstStyle/>
            <a:p>
              <a:pPr algn="l">
                <a:spcBef>
                  <a:spcPct val="50000"/>
                </a:spcBef>
              </a:pPr>
              <a:endParaRPr lang="en-US" sz="1800"/>
            </a:p>
          </p:txBody>
        </p:sp>
        <p:sp>
          <p:nvSpPr>
            <p:cNvPr id="33807" name="Line 14"/>
            <p:cNvSpPr>
              <a:spLocks noChangeShapeType="1"/>
            </p:cNvSpPr>
            <p:nvPr/>
          </p:nvSpPr>
          <p:spPr bwMode="auto">
            <a:xfrm>
              <a:off x="4876800" y="2209800"/>
              <a:ext cx="76200" cy="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33808" name="Line 15"/>
            <p:cNvSpPr>
              <a:spLocks noChangeShapeType="1"/>
            </p:cNvSpPr>
            <p:nvPr/>
          </p:nvSpPr>
          <p:spPr bwMode="auto">
            <a:xfrm flipH="1">
              <a:off x="7620000" y="3352800"/>
              <a:ext cx="304800" cy="3048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33809" name="Picture 16" descr="HCUP Logo_lg"/>
            <p:cNvPicPr>
              <a:picLocks noChangeAspect="1" noChangeArrowheads="1"/>
            </p:cNvPicPr>
            <p:nvPr/>
          </p:nvPicPr>
          <p:blipFill>
            <a:blip r:embed="rId6"/>
            <a:srcRect/>
            <a:stretch>
              <a:fillRect/>
            </a:stretch>
          </p:blipFill>
          <p:spPr bwMode="auto">
            <a:xfrm>
              <a:off x="762000" y="3352800"/>
              <a:ext cx="1387475" cy="1228725"/>
            </a:xfrm>
            <a:prstGeom prst="rect">
              <a:avLst/>
            </a:prstGeom>
            <a:noFill/>
            <a:ln w="9525">
              <a:noFill/>
              <a:miter lim="800000"/>
              <a:headEnd/>
              <a:tailEnd/>
            </a:ln>
          </p:spPr>
        </p:pic>
        <p:sp>
          <p:nvSpPr>
            <p:cNvPr id="33810" name="Oval 17"/>
            <p:cNvSpPr>
              <a:spLocks noChangeArrowheads="1"/>
            </p:cNvSpPr>
            <p:nvPr/>
          </p:nvSpPr>
          <p:spPr bwMode="auto">
            <a:xfrm>
              <a:off x="457200" y="3200400"/>
              <a:ext cx="2057400" cy="1828800"/>
            </a:xfrm>
            <a:prstGeom prst="ellipse">
              <a:avLst/>
            </a:prstGeom>
            <a:noFill/>
            <a:ln w="25400">
              <a:solidFill>
                <a:schemeClr val="tx1"/>
              </a:solidFill>
              <a:round/>
              <a:headEnd/>
              <a:tailEnd/>
            </a:ln>
          </p:spPr>
          <p:txBody>
            <a:bodyPr wrap="none" anchor="ctr">
              <a:prstTxWarp prst="textNoShape">
                <a:avLst/>
              </a:prstTxWarp>
            </a:bodyPr>
            <a:lstStyle/>
            <a:p>
              <a:endParaRPr lang="en-US"/>
            </a:p>
          </p:txBody>
        </p:sp>
        <p:pic>
          <p:nvPicPr>
            <p:cNvPr id="33812" name="Picture 10"/>
            <p:cNvPicPr>
              <a:picLocks noChangeAspect="1" noChangeArrowheads="1"/>
            </p:cNvPicPr>
            <p:nvPr/>
          </p:nvPicPr>
          <p:blipFill>
            <a:blip r:embed="rId7"/>
            <a:srcRect l="4868" t="14174" r="53410" b="15727"/>
            <a:stretch>
              <a:fillRect/>
            </a:stretch>
          </p:blipFill>
          <p:spPr bwMode="auto">
            <a:xfrm>
              <a:off x="6705600" y="1905000"/>
              <a:ext cx="1027113" cy="1295400"/>
            </a:xfrm>
            <a:prstGeom prst="rect">
              <a:avLst/>
            </a:prstGeom>
            <a:noFill/>
            <a:ln w="38100">
              <a:solidFill>
                <a:srgbClr val="000000"/>
              </a:solidFill>
              <a:miter lim="800000"/>
              <a:headEnd/>
              <a:tailEnd/>
            </a:ln>
          </p:spPr>
        </p:pic>
        <p:grpSp>
          <p:nvGrpSpPr>
            <p:cNvPr id="33813" name="Group 3"/>
            <p:cNvGrpSpPr>
              <a:grpSpLocks/>
            </p:cNvGrpSpPr>
            <p:nvPr/>
          </p:nvGrpSpPr>
          <p:grpSpPr bwMode="auto">
            <a:xfrm>
              <a:off x="3263900" y="4724400"/>
              <a:ext cx="2082800" cy="1079500"/>
              <a:chOff x="817" y="817"/>
              <a:chExt cx="3814" cy="1712"/>
            </a:xfrm>
          </p:grpSpPr>
          <p:sp>
            <p:nvSpPr>
              <p:cNvPr id="33814" name="Freeform 4"/>
              <p:cNvSpPr>
                <a:spLocks/>
              </p:cNvSpPr>
              <p:nvPr/>
            </p:nvSpPr>
            <p:spPr bwMode="auto">
              <a:xfrm>
                <a:off x="3981" y="1033"/>
                <a:ext cx="277" cy="408"/>
              </a:xfrm>
              <a:custGeom>
                <a:avLst/>
                <a:gdLst>
                  <a:gd name="T0" fmla="*/ 0 w 1383"/>
                  <a:gd name="T1" fmla="*/ 0 h 2042"/>
                  <a:gd name="T2" fmla="*/ 0 w 1383"/>
                  <a:gd name="T3" fmla="*/ 0 h 2042"/>
                  <a:gd name="T4" fmla="*/ 0 w 1383"/>
                  <a:gd name="T5" fmla="*/ 0 h 2042"/>
                  <a:gd name="T6" fmla="*/ 0 w 1383"/>
                  <a:gd name="T7" fmla="*/ 0 h 2042"/>
                  <a:gd name="T8" fmla="*/ 0 w 1383"/>
                  <a:gd name="T9" fmla="*/ 0 h 2042"/>
                  <a:gd name="T10" fmla="*/ 0 w 1383"/>
                  <a:gd name="T11" fmla="*/ 0 h 2042"/>
                  <a:gd name="T12" fmla="*/ 0 w 1383"/>
                  <a:gd name="T13" fmla="*/ 0 h 2042"/>
                  <a:gd name="T14" fmla="*/ 0 w 1383"/>
                  <a:gd name="T15" fmla="*/ 0 h 2042"/>
                  <a:gd name="T16" fmla="*/ 0 w 1383"/>
                  <a:gd name="T17" fmla="*/ 0 h 2042"/>
                  <a:gd name="T18" fmla="*/ 0 w 1383"/>
                  <a:gd name="T19" fmla="*/ 0 h 2042"/>
                  <a:gd name="T20" fmla="*/ 0 w 1383"/>
                  <a:gd name="T21" fmla="*/ 0 h 2042"/>
                  <a:gd name="T22" fmla="*/ 0 w 1383"/>
                  <a:gd name="T23" fmla="*/ 0 h 2042"/>
                  <a:gd name="T24" fmla="*/ 0 w 1383"/>
                  <a:gd name="T25" fmla="*/ 0 h 2042"/>
                  <a:gd name="T26" fmla="*/ 0 w 1383"/>
                  <a:gd name="T27" fmla="*/ 0 h 2042"/>
                  <a:gd name="T28" fmla="*/ 0 w 1383"/>
                  <a:gd name="T29" fmla="*/ 0 h 2042"/>
                  <a:gd name="T30" fmla="*/ 0 w 1383"/>
                  <a:gd name="T31" fmla="*/ 0 h 2042"/>
                  <a:gd name="T32" fmla="*/ 0 w 1383"/>
                  <a:gd name="T33" fmla="*/ 0 h 2042"/>
                  <a:gd name="T34" fmla="*/ 0 w 1383"/>
                  <a:gd name="T35" fmla="*/ 0 h 2042"/>
                  <a:gd name="T36" fmla="*/ 0 w 1383"/>
                  <a:gd name="T37" fmla="*/ 0 h 2042"/>
                  <a:gd name="T38" fmla="*/ 0 w 1383"/>
                  <a:gd name="T39" fmla="*/ 0 h 2042"/>
                  <a:gd name="T40" fmla="*/ 0 w 1383"/>
                  <a:gd name="T41" fmla="*/ 0 h 2042"/>
                  <a:gd name="T42" fmla="*/ 0 w 1383"/>
                  <a:gd name="T43" fmla="*/ 0 h 2042"/>
                  <a:gd name="T44" fmla="*/ 0 w 1383"/>
                  <a:gd name="T45" fmla="*/ 0 h 2042"/>
                  <a:gd name="T46" fmla="*/ 0 w 1383"/>
                  <a:gd name="T47" fmla="*/ 0 h 2042"/>
                  <a:gd name="T48" fmla="*/ 0 w 1383"/>
                  <a:gd name="T49" fmla="*/ 0 h 2042"/>
                  <a:gd name="T50" fmla="*/ 0 w 1383"/>
                  <a:gd name="T51" fmla="*/ 0 h 2042"/>
                  <a:gd name="T52" fmla="*/ 0 w 1383"/>
                  <a:gd name="T53" fmla="*/ 0 h 2042"/>
                  <a:gd name="T54" fmla="*/ 0 w 1383"/>
                  <a:gd name="T55" fmla="*/ 0 h 2042"/>
                  <a:gd name="T56" fmla="*/ 0 w 1383"/>
                  <a:gd name="T57" fmla="*/ 0 h 2042"/>
                  <a:gd name="T58" fmla="*/ 0 w 1383"/>
                  <a:gd name="T59" fmla="*/ 0 h 2042"/>
                  <a:gd name="T60" fmla="*/ 0 w 1383"/>
                  <a:gd name="T61" fmla="*/ 0 h 2042"/>
                  <a:gd name="T62" fmla="*/ 0 w 1383"/>
                  <a:gd name="T63" fmla="*/ 0 h 2042"/>
                  <a:gd name="T64" fmla="*/ 0 w 1383"/>
                  <a:gd name="T65" fmla="*/ 0 h 2042"/>
                  <a:gd name="T66" fmla="*/ 0 w 1383"/>
                  <a:gd name="T67" fmla="*/ 0 h 2042"/>
                  <a:gd name="T68" fmla="*/ 0 w 1383"/>
                  <a:gd name="T69" fmla="*/ 0 h 2042"/>
                  <a:gd name="T70" fmla="*/ 0 w 1383"/>
                  <a:gd name="T71" fmla="*/ 0 h 2042"/>
                  <a:gd name="T72" fmla="*/ 0 w 1383"/>
                  <a:gd name="T73" fmla="*/ 0 h 2042"/>
                  <a:gd name="T74" fmla="*/ 0 w 1383"/>
                  <a:gd name="T75" fmla="*/ 0 h 2042"/>
                  <a:gd name="T76" fmla="*/ 0 w 1383"/>
                  <a:gd name="T77" fmla="*/ 0 h 2042"/>
                  <a:gd name="T78" fmla="*/ 0 w 1383"/>
                  <a:gd name="T79" fmla="*/ 0 h 2042"/>
                  <a:gd name="T80" fmla="*/ 0 w 1383"/>
                  <a:gd name="T81" fmla="*/ 0 h 2042"/>
                  <a:gd name="T82" fmla="*/ 0 w 1383"/>
                  <a:gd name="T83" fmla="*/ 0 h 2042"/>
                  <a:gd name="T84" fmla="*/ 0 w 1383"/>
                  <a:gd name="T85" fmla="*/ 0 h 2042"/>
                  <a:gd name="T86" fmla="*/ 0 w 1383"/>
                  <a:gd name="T87" fmla="*/ 0 h 2042"/>
                  <a:gd name="T88" fmla="*/ 0 w 1383"/>
                  <a:gd name="T89" fmla="*/ 0 h 2042"/>
                  <a:gd name="T90" fmla="*/ 0 w 1383"/>
                  <a:gd name="T91" fmla="*/ 0 h 2042"/>
                  <a:gd name="T92" fmla="*/ 0 w 1383"/>
                  <a:gd name="T93" fmla="*/ 0 h 2042"/>
                  <a:gd name="T94" fmla="*/ 0 w 1383"/>
                  <a:gd name="T95" fmla="*/ 0 h 2042"/>
                  <a:gd name="T96" fmla="*/ 0 w 1383"/>
                  <a:gd name="T97" fmla="*/ 0 h 2042"/>
                  <a:gd name="T98" fmla="*/ 0 w 1383"/>
                  <a:gd name="T99" fmla="*/ 0 h 2042"/>
                  <a:gd name="T100" fmla="*/ 0 w 1383"/>
                  <a:gd name="T101" fmla="*/ 0 h 2042"/>
                  <a:gd name="T102" fmla="*/ 0 w 1383"/>
                  <a:gd name="T103" fmla="*/ 0 h 2042"/>
                  <a:gd name="T104" fmla="*/ 0 w 1383"/>
                  <a:gd name="T105" fmla="*/ 0 h 2042"/>
                  <a:gd name="T106" fmla="*/ 0 w 1383"/>
                  <a:gd name="T107" fmla="*/ 0 h 2042"/>
                  <a:gd name="T108" fmla="*/ 0 w 1383"/>
                  <a:gd name="T109" fmla="*/ 0 h 2042"/>
                  <a:gd name="T110" fmla="*/ 0 w 1383"/>
                  <a:gd name="T111" fmla="*/ 0 h 2042"/>
                  <a:gd name="T112" fmla="*/ 0 w 1383"/>
                  <a:gd name="T113" fmla="*/ 0 h 2042"/>
                  <a:gd name="T114" fmla="*/ 0 w 1383"/>
                  <a:gd name="T115" fmla="*/ 0 h 2042"/>
                  <a:gd name="T116" fmla="*/ 0 w 1383"/>
                  <a:gd name="T117" fmla="*/ 0 h 20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83"/>
                  <a:gd name="T178" fmla="*/ 0 h 2042"/>
                  <a:gd name="T179" fmla="*/ 1383 w 1383"/>
                  <a:gd name="T180" fmla="*/ 2042 h 20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15" name="Freeform 5"/>
              <p:cNvSpPr>
                <a:spLocks/>
              </p:cNvSpPr>
              <p:nvPr/>
            </p:nvSpPr>
            <p:spPr bwMode="auto">
              <a:xfrm>
                <a:off x="2883" y="212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w 841"/>
                  <a:gd name="T43" fmla="*/ 0 h 5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1"/>
                  <a:gd name="T67" fmla="*/ 0 h 565"/>
                  <a:gd name="T68" fmla="*/ 841 w 841"/>
                  <a:gd name="T69" fmla="*/ 565 h 5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16" name="Freeform 6"/>
              <p:cNvSpPr>
                <a:spLocks/>
              </p:cNvSpPr>
              <p:nvPr/>
            </p:nvSpPr>
            <p:spPr bwMode="auto">
              <a:xfrm>
                <a:off x="2883" y="212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1"/>
                  <a:gd name="T64" fmla="*/ 0 h 565"/>
                  <a:gd name="T65" fmla="*/ 841 w 841"/>
                  <a:gd name="T66" fmla="*/ 565 h 5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17" name="Freeform 7"/>
              <p:cNvSpPr>
                <a:spLocks/>
              </p:cNvSpPr>
              <p:nvPr/>
            </p:nvSpPr>
            <p:spPr bwMode="auto">
              <a:xfrm>
                <a:off x="4105" y="197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w 605"/>
                  <a:gd name="T45" fmla="*/ 0 h 6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5"/>
                  <a:gd name="T70" fmla="*/ 0 h 646"/>
                  <a:gd name="T71" fmla="*/ 605 w 605"/>
                  <a:gd name="T72" fmla="*/ 646 h 6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18" name="Freeform 8"/>
              <p:cNvSpPr>
                <a:spLocks/>
              </p:cNvSpPr>
              <p:nvPr/>
            </p:nvSpPr>
            <p:spPr bwMode="auto">
              <a:xfrm>
                <a:off x="4105" y="197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5"/>
                  <a:gd name="T67" fmla="*/ 0 h 646"/>
                  <a:gd name="T68" fmla="*/ 605 w 605"/>
                  <a:gd name="T69" fmla="*/ 646 h 6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19" name="Freeform 9"/>
              <p:cNvSpPr>
                <a:spLocks/>
              </p:cNvSpPr>
              <p:nvPr/>
            </p:nvSpPr>
            <p:spPr bwMode="auto">
              <a:xfrm>
                <a:off x="1417" y="1637"/>
                <a:ext cx="47" cy="187"/>
              </a:xfrm>
              <a:custGeom>
                <a:avLst/>
                <a:gdLst>
                  <a:gd name="T0" fmla="*/ 0 w 144"/>
                  <a:gd name="T1" fmla="*/ 0 h 1091"/>
                  <a:gd name="T2" fmla="*/ 0 w 144"/>
                  <a:gd name="T3" fmla="*/ 0 h 1091"/>
                  <a:gd name="T4" fmla="*/ 0 w 144"/>
                  <a:gd name="T5" fmla="*/ 0 h 1091"/>
                  <a:gd name="T6" fmla="*/ 0 w 144"/>
                  <a:gd name="T7" fmla="*/ 0 h 1091"/>
                  <a:gd name="T8" fmla="*/ 0 w 144"/>
                  <a:gd name="T9" fmla="*/ 0 h 1091"/>
                  <a:gd name="T10" fmla="*/ 0 w 144"/>
                  <a:gd name="T11" fmla="*/ 0 h 1091"/>
                  <a:gd name="T12" fmla="*/ 0 w 144"/>
                  <a:gd name="T13" fmla="*/ 0 h 1091"/>
                  <a:gd name="T14" fmla="*/ 0 w 144"/>
                  <a:gd name="T15" fmla="*/ 0 h 1091"/>
                  <a:gd name="T16" fmla="*/ 0 w 144"/>
                  <a:gd name="T17" fmla="*/ 0 h 1091"/>
                  <a:gd name="T18" fmla="*/ 0 w 144"/>
                  <a:gd name="T19" fmla="*/ 0 h 1091"/>
                  <a:gd name="T20" fmla="*/ 0 w 144"/>
                  <a:gd name="T21" fmla="*/ 0 h 1091"/>
                  <a:gd name="T22" fmla="*/ 0 w 144"/>
                  <a:gd name="T23" fmla="*/ 0 h 1091"/>
                  <a:gd name="T24" fmla="*/ 0 w 144"/>
                  <a:gd name="T25" fmla="*/ 0 h 1091"/>
                  <a:gd name="T26" fmla="*/ 0 w 144"/>
                  <a:gd name="T27" fmla="*/ 0 h 1091"/>
                  <a:gd name="T28" fmla="*/ 0 w 144"/>
                  <a:gd name="T29" fmla="*/ 0 h 1091"/>
                  <a:gd name="T30" fmla="*/ 0 w 144"/>
                  <a:gd name="T31" fmla="*/ 0 h 1091"/>
                  <a:gd name="T32" fmla="*/ 0 w 144"/>
                  <a:gd name="T33" fmla="*/ 0 h 1091"/>
                  <a:gd name="T34" fmla="*/ 0 w 144"/>
                  <a:gd name="T35" fmla="*/ 0 h 1091"/>
                  <a:gd name="T36" fmla="*/ 0 w 144"/>
                  <a:gd name="T37" fmla="*/ 0 h 1091"/>
                  <a:gd name="T38" fmla="*/ 0 w 144"/>
                  <a:gd name="T39" fmla="*/ 0 h 1091"/>
                  <a:gd name="T40" fmla="*/ 0 w 144"/>
                  <a:gd name="T41" fmla="*/ 0 h 1091"/>
                  <a:gd name="T42" fmla="*/ 0 w 144"/>
                  <a:gd name="T43" fmla="*/ 0 h 1091"/>
                  <a:gd name="T44" fmla="*/ 0 w 144"/>
                  <a:gd name="T45" fmla="*/ 0 h 1091"/>
                  <a:gd name="T46" fmla="*/ 0 w 144"/>
                  <a:gd name="T47" fmla="*/ 0 h 1091"/>
                  <a:gd name="T48" fmla="*/ 0 w 144"/>
                  <a:gd name="T49" fmla="*/ 0 h 1091"/>
                  <a:gd name="T50" fmla="*/ 0 w 144"/>
                  <a:gd name="T51" fmla="*/ 0 h 1091"/>
                  <a:gd name="T52" fmla="*/ 0 w 144"/>
                  <a:gd name="T53" fmla="*/ 0 h 1091"/>
                  <a:gd name="T54" fmla="*/ 0 w 144"/>
                  <a:gd name="T55" fmla="*/ 0 h 1091"/>
                  <a:gd name="T56" fmla="*/ 0 w 144"/>
                  <a:gd name="T57" fmla="*/ 0 h 1091"/>
                  <a:gd name="T58" fmla="*/ 0 w 144"/>
                  <a:gd name="T59" fmla="*/ 0 h 1091"/>
                  <a:gd name="T60" fmla="*/ 0 w 144"/>
                  <a:gd name="T61" fmla="*/ 0 h 1091"/>
                  <a:gd name="T62" fmla="*/ 0 w 144"/>
                  <a:gd name="T63" fmla="*/ 0 h 1091"/>
                  <a:gd name="T64" fmla="*/ 0 w 144"/>
                  <a:gd name="T65" fmla="*/ 0 h 1091"/>
                  <a:gd name="T66" fmla="*/ 0 w 144"/>
                  <a:gd name="T67" fmla="*/ 0 h 1091"/>
                  <a:gd name="T68" fmla="*/ 0 w 144"/>
                  <a:gd name="T69" fmla="*/ 0 h 1091"/>
                  <a:gd name="T70" fmla="*/ 0 w 144"/>
                  <a:gd name="T71" fmla="*/ 0 h 1091"/>
                  <a:gd name="T72" fmla="*/ 0 w 144"/>
                  <a:gd name="T73" fmla="*/ 0 h 1091"/>
                  <a:gd name="T74" fmla="*/ 0 w 144"/>
                  <a:gd name="T75" fmla="*/ 0 h 1091"/>
                  <a:gd name="T76" fmla="*/ 0 w 144"/>
                  <a:gd name="T77" fmla="*/ 0 h 1091"/>
                  <a:gd name="T78" fmla="*/ 0 w 144"/>
                  <a:gd name="T79" fmla="*/ 0 h 1091"/>
                  <a:gd name="T80" fmla="*/ 0 w 144"/>
                  <a:gd name="T81" fmla="*/ 0 h 1091"/>
                  <a:gd name="T82" fmla="*/ 0 w 144"/>
                  <a:gd name="T83" fmla="*/ 0 h 1091"/>
                  <a:gd name="T84" fmla="*/ 0 w 144"/>
                  <a:gd name="T85" fmla="*/ 0 h 1091"/>
                  <a:gd name="T86" fmla="*/ 0 w 144"/>
                  <a:gd name="T87" fmla="*/ 0 h 1091"/>
                  <a:gd name="T88" fmla="*/ 0 w 144"/>
                  <a:gd name="T89" fmla="*/ 0 h 1091"/>
                  <a:gd name="T90" fmla="*/ 0 w 144"/>
                  <a:gd name="T91" fmla="*/ 0 h 1091"/>
                  <a:gd name="T92" fmla="*/ 0 w 144"/>
                  <a:gd name="T93" fmla="*/ 0 h 1091"/>
                  <a:gd name="T94" fmla="*/ 0 w 144"/>
                  <a:gd name="T95" fmla="*/ 0 h 1091"/>
                  <a:gd name="T96" fmla="*/ 0 w 144"/>
                  <a:gd name="T97" fmla="*/ 0 h 1091"/>
                  <a:gd name="T98" fmla="*/ 0 w 144"/>
                  <a:gd name="T99" fmla="*/ 0 h 1091"/>
                  <a:gd name="T100" fmla="*/ 0 w 144"/>
                  <a:gd name="T101" fmla="*/ 0 h 1091"/>
                  <a:gd name="T102" fmla="*/ 0 w 144"/>
                  <a:gd name="T103" fmla="*/ 0 h 1091"/>
                  <a:gd name="T104" fmla="*/ 0 w 144"/>
                  <a:gd name="T105" fmla="*/ 0 h 1091"/>
                  <a:gd name="T106" fmla="*/ 0 w 144"/>
                  <a:gd name="T107" fmla="*/ 0 h 1091"/>
                  <a:gd name="T108" fmla="*/ 0 w 144"/>
                  <a:gd name="T109" fmla="*/ 0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4"/>
                  <a:gd name="T166" fmla="*/ 0 h 1091"/>
                  <a:gd name="T167" fmla="*/ 144 w 144"/>
                  <a:gd name="T168" fmla="*/ 1091 h 10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0" name="Freeform 10"/>
              <p:cNvSpPr>
                <a:spLocks/>
              </p:cNvSpPr>
              <p:nvPr/>
            </p:nvSpPr>
            <p:spPr bwMode="auto">
              <a:xfrm>
                <a:off x="2839" y="2240"/>
                <a:ext cx="39" cy="165"/>
              </a:xfrm>
              <a:custGeom>
                <a:avLst/>
                <a:gdLst>
                  <a:gd name="T0" fmla="*/ 0 w 196"/>
                  <a:gd name="T1" fmla="*/ 0 h 827"/>
                  <a:gd name="T2" fmla="*/ 0 w 196"/>
                  <a:gd name="T3" fmla="*/ 0 h 827"/>
                  <a:gd name="T4" fmla="*/ 0 w 196"/>
                  <a:gd name="T5" fmla="*/ 0 h 827"/>
                  <a:gd name="T6" fmla="*/ 0 w 196"/>
                  <a:gd name="T7" fmla="*/ 0 h 827"/>
                  <a:gd name="T8" fmla="*/ 0 w 196"/>
                  <a:gd name="T9" fmla="*/ 0 h 827"/>
                  <a:gd name="T10" fmla="*/ 0 w 196"/>
                  <a:gd name="T11" fmla="*/ 0 h 827"/>
                  <a:gd name="T12" fmla="*/ 0 w 196"/>
                  <a:gd name="T13" fmla="*/ 0 h 827"/>
                  <a:gd name="T14" fmla="*/ 0 w 196"/>
                  <a:gd name="T15" fmla="*/ 0 h 827"/>
                  <a:gd name="T16" fmla="*/ 0 w 196"/>
                  <a:gd name="T17" fmla="*/ 0 h 827"/>
                  <a:gd name="T18" fmla="*/ 0 w 196"/>
                  <a:gd name="T19" fmla="*/ 0 h 827"/>
                  <a:gd name="T20" fmla="*/ 0 w 196"/>
                  <a:gd name="T21" fmla="*/ 0 h 827"/>
                  <a:gd name="T22" fmla="*/ 0 w 196"/>
                  <a:gd name="T23" fmla="*/ 0 h 827"/>
                  <a:gd name="T24" fmla="*/ 0 w 196"/>
                  <a:gd name="T25" fmla="*/ 0 h 827"/>
                  <a:gd name="T26" fmla="*/ 0 w 196"/>
                  <a:gd name="T27" fmla="*/ 0 h 827"/>
                  <a:gd name="T28" fmla="*/ 0 w 196"/>
                  <a:gd name="T29" fmla="*/ 0 h 827"/>
                  <a:gd name="T30" fmla="*/ 0 w 196"/>
                  <a:gd name="T31" fmla="*/ 0 h 827"/>
                  <a:gd name="T32" fmla="*/ 0 w 196"/>
                  <a:gd name="T33" fmla="*/ 0 h 827"/>
                  <a:gd name="T34" fmla="*/ 0 w 196"/>
                  <a:gd name="T35" fmla="*/ 0 h 827"/>
                  <a:gd name="T36" fmla="*/ 0 w 196"/>
                  <a:gd name="T37" fmla="*/ 0 h 827"/>
                  <a:gd name="T38" fmla="*/ 0 w 196"/>
                  <a:gd name="T39" fmla="*/ 0 h 827"/>
                  <a:gd name="T40" fmla="*/ 0 w 196"/>
                  <a:gd name="T41" fmla="*/ 0 h 827"/>
                  <a:gd name="T42" fmla="*/ 0 w 196"/>
                  <a:gd name="T43" fmla="*/ 0 h 827"/>
                  <a:gd name="T44" fmla="*/ 0 w 196"/>
                  <a:gd name="T45" fmla="*/ 0 h 827"/>
                  <a:gd name="T46" fmla="*/ 0 w 196"/>
                  <a:gd name="T47" fmla="*/ 0 h 827"/>
                  <a:gd name="T48" fmla="*/ 0 w 196"/>
                  <a:gd name="T49" fmla="*/ 0 h 827"/>
                  <a:gd name="T50" fmla="*/ 0 w 196"/>
                  <a:gd name="T51" fmla="*/ 0 h 827"/>
                  <a:gd name="T52" fmla="*/ 0 w 196"/>
                  <a:gd name="T53" fmla="*/ 0 h 827"/>
                  <a:gd name="T54" fmla="*/ 0 w 196"/>
                  <a:gd name="T55" fmla="*/ 0 h 827"/>
                  <a:gd name="T56" fmla="*/ 0 w 196"/>
                  <a:gd name="T57" fmla="*/ 0 h 827"/>
                  <a:gd name="T58" fmla="*/ 0 w 196"/>
                  <a:gd name="T59" fmla="*/ 0 h 827"/>
                  <a:gd name="T60" fmla="*/ 0 w 196"/>
                  <a:gd name="T61" fmla="*/ 0 h 827"/>
                  <a:gd name="T62" fmla="*/ 0 w 196"/>
                  <a:gd name="T63" fmla="*/ 0 h 827"/>
                  <a:gd name="T64" fmla="*/ 0 w 196"/>
                  <a:gd name="T65" fmla="*/ 0 h 827"/>
                  <a:gd name="T66" fmla="*/ 0 w 196"/>
                  <a:gd name="T67" fmla="*/ 0 h 827"/>
                  <a:gd name="T68" fmla="*/ 0 w 196"/>
                  <a:gd name="T69" fmla="*/ 0 h 827"/>
                  <a:gd name="T70" fmla="*/ 0 w 196"/>
                  <a:gd name="T71" fmla="*/ 0 h 827"/>
                  <a:gd name="T72" fmla="*/ 0 w 196"/>
                  <a:gd name="T73" fmla="*/ 0 h 827"/>
                  <a:gd name="T74" fmla="*/ 0 w 196"/>
                  <a:gd name="T75" fmla="*/ 0 h 827"/>
                  <a:gd name="T76" fmla="*/ 0 w 196"/>
                  <a:gd name="T77" fmla="*/ 0 h 8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6"/>
                  <a:gd name="T118" fmla="*/ 0 h 827"/>
                  <a:gd name="T119" fmla="*/ 196 w 196"/>
                  <a:gd name="T120" fmla="*/ 827 h 82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1" name="Freeform 11"/>
              <p:cNvSpPr>
                <a:spLocks/>
              </p:cNvSpPr>
              <p:nvPr/>
            </p:nvSpPr>
            <p:spPr bwMode="auto">
              <a:xfrm>
                <a:off x="3061" y="2037"/>
                <a:ext cx="68" cy="134"/>
              </a:xfrm>
              <a:custGeom>
                <a:avLst/>
                <a:gdLst>
                  <a:gd name="T0" fmla="*/ 0 w 340"/>
                  <a:gd name="T1" fmla="*/ 0 h 668"/>
                  <a:gd name="T2" fmla="*/ 0 w 340"/>
                  <a:gd name="T3" fmla="*/ 0 h 668"/>
                  <a:gd name="T4" fmla="*/ 0 w 340"/>
                  <a:gd name="T5" fmla="*/ 0 h 668"/>
                  <a:gd name="T6" fmla="*/ 0 w 340"/>
                  <a:gd name="T7" fmla="*/ 0 h 668"/>
                  <a:gd name="T8" fmla="*/ 0 w 340"/>
                  <a:gd name="T9" fmla="*/ 0 h 668"/>
                  <a:gd name="T10" fmla="*/ 0 w 340"/>
                  <a:gd name="T11" fmla="*/ 0 h 668"/>
                  <a:gd name="T12" fmla="*/ 0 w 340"/>
                  <a:gd name="T13" fmla="*/ 0 h 668"/>
                  <a:gd name="T14" fmla="*/ 0 w 340"/>
                  <a:gd name="T15" fmla="*/ 0 h 668"/>
                  <a:gd name="T16" fmla="*/ 0 w 340"/>
                  <a:gd name="T17" fmla="*/ 0 h 668"/>
                  <a:gd name="T18" fmla="*/ 0 w 340"/>
                  <a:gd name="T19" fmla="*/ 0 h 668"/>
                  <a:gd name="T20" fmla="*/ 0 w 340"/>
                  <a:gd name="T21" fmla="*/ 0 h 668"/>
                  <a:gd name="T22" fmla="*/ 0 w 340"/>
                  <a:gd name="T23" fmla="*/ 0 h 668"/>
                  <a:gd name="T24" fmla="*/ 0 w 340"/>
                  <a:gd name="T25" fmla="*/ 0 h 668"/>
                  <a:gd name="T26" fmla="*/ 0 w 340"/>
                  <a:gd name="T27" fmla="*/ 0 h 668"/>
                  <a:gd name="T28" fmla="*/ 0 w 340"/>
                  <a:gd name="T29" fmla="*/ 0 h 668"/>
                  <a:gd name="T30" fmla="*/ 0 w 340"/>
                  <a:gd name="T31" fmla="*/ 0 h 668"/>
                  <a:gd name="T32" fmla="*/ 0 w 340"/>
                  <a:gd name="T33" fmla="*/ 0 h 668"/>
                  <a:gd name="T34" fmla="*/ 0 w 340"/>
                  <a:gd name="T35" fmla="*/ 0 h 668"/>
                  <a:gd name="T36" fmla="*/ 0 w 340"/>
                  <a:gd name="T37" fmla="*/ 0 h 668"/>
                  <a:gd name="T38" fmla="*/ 0 w 340"/>
                  <a:gd name="T39" fmla="*/ 0 h 668"/>
                  <a:gd name="T40" fmla="*/ 0 w 340"/>
                  <a:gd name="T41" fmla="*/ 0 h 668"/>
                  <a:gd name="T42" fmla="*/ 0 w 340"/>
                  <a:gd name="T43" fmla="*/ 0 h 668"/>
                  <a:gd name="T44" fmla="*/ 0 w 340"/>
                  <a:gd name="T45" fmla="*/ 0 h 668"/>
                  <a:gd name="T46" fmla="*/ 0 w 340"/>
                  <a:gd name="T47" fmla="*/ 0 h 668"/>
                  <a:gd name="T48" fmla="*/ 0 w 340"/>
                  <a:gd name="T49" fmla="*/ 0 h 668"/>
                  <a:gd name="T50" fmla="*/ 0 w 340"/>
                  <a:gd name="T51" fmla="*/ 0 h 668"/>
                  <a:gd name="T52" fmla="*/ 0 w 340"/>
                  <a:gd name="T53" fmla="*/ 0 h 668"/>
                  <a:gd name="T54" fmla="*/ 0 w 340"/>
                  <a:gd name="T55" fmla="*/ 0 h 668"/>
                  <a:gd name="T56" fmla="*/ 0 w 340"/>
                  <a:gd name="T57" fmla="*/ 0 h 668"/>
                  <a:gd name="T58" fmla="*/ 0 w 340"/>
                  <a:gd name="T59" fmla="*/ 0 h 668"/>
                  <a:gd name="T60" fmla="*/ 0 w 340"/>
                  <a:gd name="T61" fmla="*/ 0 h 668"/>
                  <a:gd name="T62" fmla="*/ 0 w 340"/>
                  <a:gd name="T63" fmla="*/ 0 h 668"/>
                  <a:gd name="T64" fmla="*/ 0 w 340"/>
                  <a:gd name="T65" fmla="*/ 0 h 6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668"/>
                  <a:gd name="T101" fmla="*/ 340 w 340"/>
                  <a:gd name="T102" fmla="*/ 668 h 6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2" name="Freeform 12"/>
              <p:cNvSpPr>
                <a:spLocks/>
              </p:cNvSpPr>
              <p:nvPr/>
            </p:nvSpPr>
            <p:spPr bwMode="auto">
              <a:xfrm>
                <a:off x="3517" y="1957"/>
                <a:ext cx="17" cy="115"/>
              </a:xfrm>
              <a:custGeom>
                <a:avLst/>
                <a:gdLst>
                  <a:gd name="T0" fmla="*/ 0 w 87"/>
                  <a:gd name="T1" fmla="*/ 0 h 576"/>
                  <a:gd name="T2" fmla="*/ 0 w 87"/>
                  <a:gd name="T3" fmla="*/ 0 h 576"/>
                  <a:gd name="T4" fmla="*/ 0 w 87"/>
                  <a:gd name="T5" fmla="*/ 0 h 576"/>
                  <a:gd name="T6" fmla="*/ 0 w 87"/>
                  <a:gd name="T7" fmla="*/ 0 h 576"/>
                  <a:gd name="T8" fmla="*/ 0 w 87"/>
                  <a:gd name="T9" fmla="*/ 0 h 576"/>
                  <a:gd name="T10" fmla="*/ 0 w 87"/>
                  <a:gd name="T11" fmla="*/ 0 h 576"/>
                  <a:gd name="T12" fmla="*/ 0 w 87"/>
                  <a:gd name="T13" fmla="*/ 0 h 576"/>
                  <a:gd name="T14" fmla="*/ 0 w 87"/>
                  <a:gd name="T15" fmla="*/ 0 h 576"/>
                  <a:gd name="T16" fmla="*/ 0 w 87"/>
                  <a:gd name="T17" fmla="*/ 0 h 576"/>
                  <a:gd name="T18" fmla="*/ 0 w 87"/>
                  <a:gd name="T19" fmla="*/ 0 h 576"/>
                  <a:gd name="T20" fmla="*/ 0 w 87"/>
                  <a:gd name="T21" fmla="*/ 0 h 576"/>
                  <a:gd name="T22" fmla="*/ 0 w 87"/>
                  <a:gd name="T23" fmla="*/ 0 h 576"/>
                  <a:gd name="T24" fmla="*/ 0 w 87"/>
                  <a:gd name="T25" fmla="*/ 0 h 576"/>
                  <a:gd name="T26" fmla="*/ 0 w 87"/>
                  <a:gd name="T27" fmla="*/ 0 h 576"/>
                  <a:gd name="T28" fmla="*/ 0 w 87"/>
                  <a:gd name="T29" fmla="*/ 0 h 576"/>
                  <a:gd name="T30" fmla="*/ 0 w 87"/>
                  <a:gd name="T31" fmla="*/ 0 h 576"/>
                  <a:gd name="T32" fmla="*/ 0 w 87"/>
                  <a:gd name="T33" fmla="*/ 0 h 576"/>
                  <a:gd name="T34" fmla="*/ 0 w 87"/>
                  <a:gd name="T35" fmla="*/ 0 h 576"/>
                  <a:gd name="T36" fmla="*/ 0 w 87"/>
                  <a:gd name="T37" fmla="*/ 0 h 576"/>
                  <a:gd name="T38" fmla="*/ 0 w 87"/>
                  <a:gd name="T39" fmla="*/ 0 h 576"/>
                  <a:gd name="T40" fmla="*/ 0 w 87"/>
                  <a:gd name="T41" fmla="*/ 0 h 576"/>
                  <a:gd name="T42" fmla="*/ 0 w 87"/>
                  <a:gd name="T43" fmla="*/ 0 h 576"/>
                  <a:gd name="T44" fmla="*/ 0 w 87"/>
                  <a:gd name="T45" fmla="*/ 0 h 576"/>
                  <a:gd name="T46" fmla="*/ 0 w 87"/>
                  <a:gd name="T47" fmla="*/ 0 h 576"/>
                  <a:gd name="T48" fmla="*/ 0 w 87"/>
                  <a:gd name="T49" fmla="*/ 0 h 576"/>
                  <a:gd name="T50" fmla="*/ 0 w 87"/>
                  <a:gd name="T51" fmla="*/ 0 h 576"/>
                  <a:gd name="T52" fmla="*/ 0 w 87"/>
                  <a:gd name="T53" fmla="*/ 0 h 576"/>
                  <a:gd name="T54" fmla="*/ 0 w 87"/>
                  <a:gd name="T55" fmla="*/ 0 h 576"/>
                  <a:gd name="T56" fmla="*/ 0 w 87"/>
                  <a:gd name="T57" fmla="*/ 0 h 576"/>
                  <a:gd name="T58" fmla="*/ 0 w 87"/>
                  <a:gd name="T59" fmla="*/ 0 h 576"/>
                  <a:gd name="T60" fmla="*/ 0 w 87"/>
                  <a:gd name="T61" fmla="*/ 0 h 576"/>
                  <a:gd name="T62" fmla="*/ 0 w 87"/>
                  <a:gd name="T63" fmla="*/ 0 h 576"/>
                  <a:gd name="T64" fmla="*/ 0 w 87"/>
                  <a:gd name="T65" fmla="*/ 0 h 576"/>
                  <a:gd name="T66" fmla="*/ 0 w 87"/>
                  <a:gd name="T67" fmla="*/ 0 h 576"/>
                  <a:gd name="T68" fmla="*/ 0 w 87"/>
                  <a:gd name="T69" fmla="*/ 0 h 5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
                  <a:gd name="T106" fmla="*/ 0 h 576"/>
                  <a:gd name="T107" fmla="*/ 87 w 87"/>
                  <a:gd name="T108" fmla="*/ 576 h 5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3" name="Freeform 13"/>
              <p:cNvSpPr>
                <a:spLocks/>
              </p:cNvSpPr>
              <p:nvPr/>
            </p:nvSpPr>
            <p:spPr bwMode="auto">
              <a:xfrm>
                <a:off x="1436" y="1668"/>
                <a:ext cx="10" cy="75"/>
              </a:xfrm>
              <a:custGeom>
                <a:avLst/>
                <a:gdLst>
                  <a:gd name="T0" fmla="*/ 0 w 51"/>
                  <a:gd name="T1" fmla="*/ 0 h 375"/>
                  <a:gd name="T2" fmla="*/ 0 w 51"/>
                  <a:gd name="T3" fmla="*/ 0 h 375"/>
                  <a:gd name="T4" fmla="*/ 0 w 51"/>
                  <a:gd name="T5" fmla="*/ 0 h 375"/>
                  <a:gd name="T6" fmla="*/ 0 w 51"/>
                  <a:gd name="T7" fmla="*/ 0 h 375"/>
                  <a:gd name="T8" fmla="*/ 0 w 51"/>
                  <a:gd name="T9" fmla="*/ 0 h 375"/>
                  <a:gd name="T10" fmla="*/ 0 w 51"/>
                  <a:gd name="T11" fmla="*/ 0 h 375"/>
                  <a:gd name="T12" fmla="*/ 0 w 51"/>
                  <a:gd name="T13" fmla="*/ 0 h 375"/>
                  <a:gd name="T14" fmla="*/ 0 w 51"/>
                  <a:gd name="T15" fmla="*/ 0 h 375"/>
                  <a:gd name="T16" fmla="*/ 0 w 51"/>
                  <a:gd name="T17" fmla="*/ 0 h 375"/>
                  <a:gd name="T18" fmla="*/ 0 w 51"/>
                  <a:gd name="T19" fmla="*/ 0 h 375"/>
                  <a:gd name="T20" fmla="*/ 0 w 51"/>
                  <a:gd name="T21" fmla="*/ 0 h 375"/>
                  <a:gd name="T22" fmla="*/ 0 w 51"/>
                  <a:gd name="T23" fmla="*/ 0 h 375"/>
                  <a:gd name="T24" fmla="*/ 0 w 51"/>
                  <a:gd name="T25" fmla="*/ 0 h 375"/>
                  <a:gd name="T26" fmla="*/ 0 w 51"/>
                  <a:gd name="T27" fmla="*/ 0 h 375"/>
                  <a:gd name="T28" fmla="*/ 0 w 51"/>
                  <a:gd name="T29" fmla="*/ 0 h 375"/>
                  <a:gd name="T30" fmla="*/ 0 w 51"/>
                  <a:gd name="T31" fmla="*/ 0 h 375"/>
                  <a:gd name="T32" fmla="*/ 0 w 51"/>
                  <a:gd name="T33" fmla="*/ 0 h 375"/>
                  <a:gd name="T34" fmla="*/ 0 w 51"/>
                  <a:gd name="T35" fmla="*/ 0 h 3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75"/>
                  <a:gd name="T56" fmla="*/ 51 w 51"/>
                  <a:gd name="T57" fmla="*/ 375 h 3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4" name="Freeform 14"/>
              <p:cNvSpPr>
                <a:spLocks/>
              </p:cNvSpPr>
              <p:nvPr/>
            </p:nvSpPr>
            <p:spPr bwMode="auto">
              <a:xfrm>
                <a:off x="2004" y="1866"/>
                <a:ext cx="19" cy="119"/>
              </a:xfrm>
              <a:custGeom>
                <a:avLst/>
                <a:gdLst>
                  <a:gd name="T0" fmla="*/ 0 w 92"/>
                  <a:gd name="T1" fmla="*/ 0 h 596"/>
                  <a:gd name="T2" fmla="*/ 0 w 92"/>
                  <a:gd name="T3" fmla="*/ 0 h 596"/>
                  <a:gd name="T4" fmla="*/ 0 w 92"/>
                  <a:gd name="T5" fmla="*/ 0 h 596"/>
                  <a:gd name="T6" fmla="*/ 0 w 92"/>
                  <a:gd name="T7" fmla="*/ 0 h 596"/>
                  <a:gd name="T8" fmla="*/ 0 w 92"/>
                  <a:gd name="T9" fmla="*/ 0 h 596"/>
                  <a:gd name="T10" fmla="*/ 0 60000 65536"/>
                  <a:gd name="T11" fmla="*/ 0 60000 65536"/>
                  <a:gd name="T12" fmla="*/ 0 60000 65536"/>
                  <a:gd name="T13" fmla="*/ 0 60000 65536"/>
                  <a:gd name="T14" fmla="*/ 0 60000 65536"/>
                  <a:gd name="T15" fmla="*/ 0 w 92"/>
                  <a:gd name="T16" fmla="*/ 0 h 596"/>
                  <a:gd name="T17" fmla="*/ 92 w 92"/>
                  <a:gd name="T18" fmla="*/ 596 h 596"/>
                </a:gdLst>
                <a:ahLst/>
                <a:cxnLst>
                  <a:cxn ang="T10">
                    <a:pos x="T0" y="T1"/>
                  </a:cxn>
                  <a:cxn ang="T11">
                    <a:pos x="T2" y="T3"/>
                  </a:cxn>
                  <a:cxn ang="T12">
                    <a:pos x="T4" y="T5"/>
                  </a:cxn>
                  <a:cxn ang="T13">
                    <a:pos x="T6" y="T7"/>
                  </a:cxn>
                  <a:cxn ang="T14">
                    <a:pos x="T8" y="T9"/>
                  </a:cxn>
                </a:cxnLst>
                <a:rect l="T15" t="T16" r="T17" b="T18"/>
                <a:pathLst>
                  <a:path w="92" h="596">
                    <a:moveTo>
                      <a:pt x="92" y="0"/>
                    </a:moveTo>
                    <a:lnTo>
                      <a:pt x="0" y="187"/>
                    </a:lnTo>
                    <a:lnTo>
                      <a:pt x="0" y="596"/>
                    </a:lnTo>
                    <a:lnTo>
                      <a:pt x="92" y="409"/>
                    </a:lnTo>
                    <a:lnTo>
                      <a:pt x="9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5" name="Freeform 15"/>
              <p:cNvSpPr>
                <a:spLocks/>
              </p:cNvSpPr>
              <p:nvPr/>
            </p:nvSpPr>
            <p:spPr bwMode="auto">
              <a:xfrm>
                <a:off x="2227" y="2052"/>
                <a:ext cx="87" cy="174"/>
              </a:xfrm>
              <a:custGeom>
                <a:avLst/>
                <a:gdLst>
                  <a:gd name="T0" fmla="*/ 0 w 435"/>
                  <a:gd name="T1" fmla="*/ 0 h 872"/>
                  <a:gd name="T2" fmla="*/ 0 w 435"/>
                  <a:gd name="T3" fmla="*/ 0 h 872"/>
                  <a:gd name="T4" fmla="*/ 0 w 435"/>
                  <a:gd name="T5" fmla="*/ 0 h 872"/>
                  <a:gd name="T6" fmla="*/ 0 w 435"/>
                  <a:gd name="T7" fmla="*/ 0 h 872"/>
                  <a:gd name="T8" fmla="*/ 0 w 435"/>
                  <a:gd name="T9" fmla="*/ 0 h 872"/>
                  <a:gd name="T10" fmla="*/ 0 60000 65536"/>
                  <a:gd name="T11" fmla="*/ 0 60000 65536"/>
                  <a:gd name="T12" fmla="*/ 0 60000 65536"/>
                  <a:gd name="T13" fmla="*/ 0 60000 65536"/>
                  <a:gd name="T14" fmla="*/ 0 60000 65536"/>
                  <a:gd name="T15" fmla="*/ 0 w 435"/>
                  <a:gd name="T16" fmla="*/ 0 h 872"/>
                  <a:gd name="T17" fmla="*/ 435 w 435"/>
                  <a:gd name="T18" fmla="*/ 872 h 872"/>
                </a:gdLst>
                <a:ahLst/>
                <a:cxnLst>
                  <a:cxn ang="T10">
                    <a:pos x="T0" y="T1"/>
                  </a:cxn>
                  <a:cxn ang="T11">
                    <a:pos x="T2" y="T3"/>
                  </a:cxn>
                  <a:cxn ang="T12">
                    <a:pos x="T4" y="T5"/>
                  </a:cxn>
                  <a:cxn ang="T13">
                    <a:pos x="T6" y="T7"/>
                  </a:cxn>
                  <a:cxn ang="T14">
                    <a:pos x="T8" y="T9"/>
                  </a:cxn>
                </a:cxnLst>
                <a:rect l="T15" t="T16" r="T17" b="T18"/>
                <a:pathLst>
                  <a:path w="435" h="872">
                    <a:moveTo>
                      <a:pt x="435" y="463"/>
                    </a:moveTo>
                    <a:lnTo>
                      <a:pt x="0" y="0"/>
                    </a:lnTo>
                    <a:lnTo>
                      <a:pt x="0" y="408"/>
                    </a:lnTo>
                    <a:lnTo>
                      <a:pt x="435" y="872"/>
                    </a:lnTo>
                    <a:lnTo>
                      <a:pt x="435" y="46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6" name="Freeform 16"/>
              <p:cNvSpPr>
                <a:spLocks/>
              </p:cNvSpPr>
              <p:nvPr/>
            </p:nvSpPr>
            <p:spPr bwMode="auto">
              <a:xfrm>
                <a:off x="2351" y="2058"/>
                <a:ext cx="43" cy="150"/>
              </a:xfrm>
              <a:custGeom>
                <a:avLst/>
                <a:gdLst>
                  <a:gd name="T0" fmla="*/ 0 w 216"/>
                  <a:gd name="T1" fmla="*/ 0 h 749"/>
                  <a:gd name="T2" fmla="*/ 0 w 216"/>
                  <a:gd name="T3" fmla="*/ 0 h 749"/>
                  <a:gd name="T4" fmla="*/ 0 w 216"/>
                  <a:gd name="T5" fmla="*/ 0 h 749"/>
                  <a:gd name="T6" fmla="*/ 0 w 216"/>
                  <a:gd name="T7" fmla="*/ 0 h 749"/>
                  <a:gd name="T8" fmla="*/ 0 w 216"/>
                  <a:gd name="T9" fmla="*/ 0 h 749"/>
                  <a:gd name="T10" fmla="*/ 0 60000 65536"/>
                  <a:gd name="T11" fmla="*/ 0 60000 65536"/>
                  <a:gd name="T12" fmla="*/ 0 60000 65536"/>
                  <a:gd name="T13" fmla="*/ 0 60000 65536"/>
                  <a:gd name="T14" fmla="*/ 0 60000 65536"/>
                  <a:gd name="T15" fmla="*/ 0 w 216"/>
                  <a:gd name="T16" fmla="*/ 0 h 749"/>
                  <a:gd name="T17" fmla="*/ 216 w 216"/>
                  <a:gd name="T18" fmla="*/ 749 h 749"/>
                </a:gdLst>
                <a:ahLst/>
                <a:cxnLst>
                  <a:cxn ang="T10">
                    <a:pos x="T0" y="T1"/>
                  </a:cxn>
                  <a:cxn ang="T11">
                    <a:pos x="T2" y="T3"/>
                  </a:cxn>
                  <a:cxn ang="T12">
                    <a:pos x="T4" y="T5"/>
                  </a:cxn>
                  <a:cxn ang="T13">
                    <a:pos x="T6" y="T7"/>
                  </a:cxn>
                  <a:cxn ang="T14">
                    <a:pos x="T8" y="T9"/>
                  </a:cxn>
                </a:cxnLst>
                <a:rect l="T15" t="T16" r="T17" b="T18"/>
                <a:pathLst>
                  <a:path w="216" h="749">
                    <a:moveTo>
                      <a:pt x="216" y="0"/>
                    </a:moveTo>
                    <a:lnTo>
                      <a:pt x="0" y="340"/>
                    </a:lnTo>
                    <a:lnTo>
                      <a:pt x="0" y="749"/>
                    </a:lnTo>
                    <a:lnTo>
                      <a:pt x="216" y="409"/>
                    </a:lnTo>
                    <a:lnTo>
                      <a:pt x="216"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7" name="Freeform 17"/>
              <p:cNvSpPr>
                <a:spLocks/>
              </p:cNvSpPr>
              <p:nvPr/>
            </p:nvSpPr>
            <p:spPr bwMode="auto">
              <a:xfrm>
                <a:off x="2491" y="2053"/>
                <a:ext cx="132" cy="284"/>
              </a:xfrm>
              <a:custGeom>
                <a:avLst/>
                <a:gdLst>
                  <a:gd name="T0" fmla="*/ 0 w 658"/>
                  <a:gd name="T1" fmla="*/ 0 h 1423"/>
                  <a:gd name="T2" fmla="*/ 0 w 658"/>
                  <a:gd name="T3" fmla="*/ 0 h 1423"/>
                  <a:gd name="T4" fmla="*/ 0 w 658"/>
                  <a:gd name="T5" fmla="*/ 0 h 1423"/>
                  <a:gd name="T6" fmla="*/ 0 w 658"/>
                  <a:gd name="T7" fmla="*/ 0 h 1423"/>
                  <a:gd name="T8" fmla="*/ 0 w 658"/>
                  <a:gd name="T9" fmla="*/ 0 h 1423"/>
                  <a:gd name="T10" fmla="*/ 0 w 658"/>
                  <a:gd name="T11" fmla="*/ 0 h 1423"/>
                  <a:gd name="T12" fmla="*/ 0 w 658"/>
                  <a:gd name="T13" fmla="*/ 0 h 1423"/>
                  <a:gd name="T14" fmla="*/ 0 w 658"/>
                  <a:gd name="T15" fmla="*/ 0 h 1423"/>
                  <a:gd name="T16" fmla="*/ 0 w 658"/>
                  <a:gd name="T17" fmla="*/ 0 h 1423"/>
                  <a:gd name="T18" fmla="*/ 0 w 658"/>
                  <a:gd name="T19" fmla="*/ 0 h 1423"/>
                  <a:gd name="T20" fmla="*/ 0 w 658"/>
                  <a:gd name="T21" fmla="*/ 0 h 1423"/>
                  <a:gd name="T22" fmla="*/ 0 w 658"/>
                  <a:gd name="T23" fmla="*/ 0 h 1423"/>
                  <a:gd name="T24" fmla="*/ 0 w 658"/>
                  <a:gd name="T25" fmla="*/ 0 h 1423"/>
                  <a:gd name="T26" fmla="*/ 0 w 658"/>
                  <a:gd name="T27" fmla="*/ 0 h 1423"/>
                  <a:gd name="T28" fmla="*/ 0 w 658"/>
                  <a:gd name="T29" fmla="*/ 0 h 1423"/>
                  <a:gd name="T30" fmla="*/ 0 w 658"/>
                  <a:gd name="T31" fmla="*/ 0 h 1423"/>
                  <a:gd name="T32" fmla="*/ 0 w 658"/>
                  <a:gd name="T33" fmla="*/ 0 h 1423"/>
                  <a:gd name="T34" fmla="*/ 0 w 658"/>
                  <a:gd name="T35" fmla="*/ 0 h 1423"/>
                  <a:gd name="T36" fmla="*/ 0 w 658"/>
                  <a:gd name="T37" fmla="*/ 0 h 1423"/>
                  <a:gd name="T38" fmla="*/ 0 w 658"/>
                  <a:gd name="T39" fmla="*/ 0 h 1423"/>
                  <a:gd name="T40" fmla="*/ 0 w 658"/>
                  <a:gd name="T41" fmla="*/ 0 h 1423"/>
                  <a:gd name="T42" fmla="*/ 0 w 658"/>
                  <a:gd name="T43" fmla="*/ 0 h 1423"/>
                  <a:gd name="T44" fmla="*/ 0 w 658"/>
                  <a:gd name="T45" fmla="*/ 0 h 1423"/>
                  <a:gd name="T46" fmla="*/ 0 w 658"/>
                  <a:gd name="T47" fmla="*/ 0 h 1423"/>
                  <a:gd name="T48" fmla="*/ 0 w 658"/>
                  <a:gd name="T49" fmla="*/ 0 h 1423"/>
                  <a:gd name="T50" fmla="*/ 0 w 658"/>
                  <a:gd name="T51" fmla="*/ 0 h 1423"/>
                  <a:gd name="T52" fmla="*/ 0 w 658"/>
                  <a:gd name="T53" fmla="*/ 0 h 1423"/>
                  <a:gd name="T54" fmla="*/ 0 w 658"/>
                  <a:gd name="T55" fmla="*/ 0 h 1423"/>
                  <a:gd name="T56" fmla="*/ 0 w 658"/>
                  <a:gd name="T57" fmla="*/ 0 h 1423"/>
                  <a:gd name="T58" fmla="*/ 0 w 658"/>
                  <a:gd name="T59" fmla="*/ 0 h 1423"/>
                  <a:gd name="T60" fmla="*/ 0 w 658"/>
                  <a:gd name="T61" fmla="*/ 0 h 1423"/>
                  <a:gd name="T62" fmla="*/ 0 w 658"/>
                  <a:gd name="T63" fmla="*/ 0 h 1423"/>
                  <a:gd name="T64" fmla="*/ 0 w 658"/>
                  <a:gd name="T65" fmla="*/ 0 h 1423"/>
                  <a:gd name="T66" fmla="*/ 0 w 658"/>
                  <a:gd name="T67" fmla="*/ 0 h 1423"/>
                  <a:gd name="T68" fmla="*/ 0 w 658"/>
                  <a:gd name="T69" fmla="*/ 0 h 1423"/>
                  <a:gd name="T70" fmla="*/ 0 w 658"/>
                  <a:gd name="T71" fmla="*/ 0 h 1423"/>
                  <a:gd name="T72" fmla="*/ 0 w 658"/>
                  <a:gd name="T73" fmla="*/ 0 h 1423"/>
                  <a:gd name="T74" fmla="*/ 0 w 658"/>
                  <a:gd name="T75" fmla="*/ 0 h 1423"/>
                  <a:gd name="T76" fmla="*/ 0 w 658"/>
                  <a:gd name="T77" fmla="*/ 0 h 1423"/>
                  <a:gd name="T78" fmla="*/ 0 w 658"/>
                  <a:gd name="T79" fmla="*/ 0 h 1423"/>
                  <a:gd name="T80" fmla="*/ 0 w 658"/>
                  <a:gd name="T81" fmla="*/ 0 h 1423"/>
                  <a:gd name="T82" fmla="*/ 0 w 658"/>
                  <a:gd name="T83" fmla="*/ 0 h 1423"/>
                  <a:gd name="T84" fmla="*/ 0 w 658"/>
                  <a:gd name="T85" fmla="*/ 0 h 14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8"/>
                  <a:gd name="T130" fmla="*/ 0 h 1423"/>
                  <a:gd name="T131" fmla="*/ 658 w 658"/>
                  <a:gd name="T132" fmla="*/ 1423 h 14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8" name="Freeform 18"/>
              <p:cNvSpPr>
                <a:spLocks/>
              </p:cNvSpPr>
              <p:nvPr/>
            </p:nvSpPr>
            <p:spPr bwMode="auto">
              <a:xfrm>
                <a:off x="2654" y="2348"/>
                <a:ext cx="99" cy="181"/>
              </a:xfrm>
              <a:custGeom>
                <a:avLst/>
                <a:gdLst>
                  <a:gd name="T0" fmla="*/ 0 w 496"/>
                  <a:gd name="T1" fmla="*/ 0 h 905"/>
                  <a:gd name="T2" fmla="*/ 0 w 496"/>
                  <a:gd name="T3" fmla="*/ 0 h 905"/>
                  <a:gd name="T4" fmla="*/ 0 w 496"/>
                  <a:gd name="T5" fmla="*/ 0 h 905"/>
                  <a:gd name="T6" fmla="*/ 0 w 496"/>
                  <a:gd name="T7" fmla="*/ 0 h 905"/>
                  <a:gd name="T8" fmla="*/ 0 w 496"/>
                  <a:gd name="T9" fmla="*/ 0 h 905"/>
                  <a:gd name="T10" fmla="*/ 0 60000 65536"/>
                  <a:gd name="T11" fmla="*/ 0 60000 65536"/>
                  <a:gd name="T12" fmla="*/ 0 60000 65536"/>
                  <a:gd name="T13" fmla="*/ 0 60000 65536"/>
                  <a:gd name="T14" fmla="*/ 0 60000 65536"/>
                  <a:gd name="T15" fmla="*/ 0 w 496"/>
                  <a:gd name="T16" fmla="*/ 0 h 905"/>
                  <a:gd name="T17" fmla="*/ 496 w 496"/>
                  <a:gd name="T18" fmla="*/ 905 h 905"/>
                </a:gdLst>
                <a:ahLst/>
                <a:cxnLst>
                  <a:cxn ang="T10">
                    <a:pos x="T0" y="T1"/>
                  </a:cxn>
                  <a:cxn ang="T11">
                    <a:pos x="T2" y="T3"/>
                  </a:cxn>
                  <a:cxn ang="T12">
                    <a:pos x="T4" y="T5"/>
                  </a:cxn>
                  <a:cxn ang="T13">
                    <a:pos x="T6" y="T7"/>
                  </a:cxn>
                  <a:cxn ang="T14">
                    <a:pos x="T8" y="T9"/>
                  </a:cxn>
                </a:cxnLst>
                <a:rect l="T15" t="T16" r="T17" b="T18"/>
                <a:pathLst>
                  <a:path w="496" h="905">
                    <a:moveTo>
                      <a:pt x="496" y="496"/>
                    </a:moveTo>
                    <a:lnTo>
                      <a:pt x="0" y="0"/>
                    </a:lnTo>
                    <a:lnTo>
                      <a:pt x="0" y="410"/>
                    </a:lnTo>
                    <a:lnTo>
                      <a:pt x="496" y="905"/>
                    </a:lnTo>
                    <a:lnTo>
                      <a:pt x="496" y="49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29" name="Freeform 19"/>
              <p:cNvSpPr>
                <a:spLocks/>
              </p:cNvSpPr>
              <p:nvPr/>
            </p:nvSpPr>
            <p:spPr bwMode="auto">
              <a:xfrm>
                <a:off x="2944" y="2127"/>
                <a:ext cx="102" cy="130"/>
              </a:xfrm>
              <a:custGeom>
                <a:avLst/>
                <a:gdLst>
                  <a:gd name="T0" fmla="*/ 0 w 511"/>
                  <a:gd name="T1" fmla="*/ 0 h 650"/>
                  <a:gd name="T2" fmla="*/ 0 w 511"/>
                  <a:gd name="T3" fmla="*/ 0 h 650"/>
                  <a:gd name="T4" fmla="*/ 0 w 511"/>
                  <a:gd name="T5" fmla="*/ 0 h 650"/>
                  <a:gd name="T6" fmla="*/ 0 w 511"/>
                  <a:gd name="T7" fmla="*/ 0 h 650"/>
                  <a:gd name="T8" fmla="*/ 0 w 511"/>
                  <a:gd name="T9" fmla="*/ 0 h 650"/>
                  <a:gd name="T10" fmla="*/ 0 w 511"/>
                  <a:gd name="T11" fmla="*/ 0 h 650"/>
                  <a:gd name="T12" fmla="*/ 0 w 511"/>
                  <a:gd name="T13" fmla="*/ 0 h 650"/>
                  <a:gd name="T14" fmla="*/ 0 w 511"/>
                  <a:gd name="T15" fmla="*/ 0 h 650"/>
                  <a:gd name="T16" fmla="*/ 0 w 511"/>
                  <a:gd name="T17" fmla="*/ 0 h 650"/>
                  <a:gd name="T18" fmla="*/ 0 w 511"/>
                  <a:gd name="T19" fmla="*/ 0 h 650"/>
                  <a:gd name="T20" fmla="*/ 0 w 511"/>
                  <a:gd name="T21" fmla="*/ 0 h 650"/>
                  <a:gd name="T22" fmla="*/ 0 w 511"/>
                  <a:gd name="T23" fmla="*/ 0 h 650"/>
                  <a:gd name="T24" fmla="*/ 0 w 511"/>
                  <a:gd name="T25" fmla="*/ 0 h 650"/>
                  <a:gd name="T26" fmla="*/ 0 w 511"/>
                  <a:gd name="T27" fmla="*/ 0 h 650"/>
                  <a:gd name="T28" fmla="*/ 0 w 511"/>
                  <a:gd name="T29" fmla="*/ 0 h 650"/>
                  <a:gd name="T30" fmla="*/ 0 w 511"/>
                  <a:gd name="T31" fmla="*/ 0 h 650"/>
                  <a:gd name="T32" fmla="*/ 0 w 511"/>
                  <a:gd name="T33" fmla="*/ 0 h 650"/>
                  <a:gd name="T34" fmla="*/ 0 w 511"/>
                  <a:gd name="T35" fmla="*/ 0 h 650"/>
                  <a:gd name="T36" fmla="*/ 0 w 511"/>
                  <a:gd name="T37" fmla="*/ 0 h 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1"/>
                  <a:gd name="T58" fmla="*/ 0 h 650"/>
                  <a:gd name="T59" fmla="*/ 511 w 511"/>
                  <a:gd name="T60" fmla="*/ 650 h 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0" name="Freeform 20"/>
              <p:cNvSpPr>
                <a:spLocks/>
              </p:cNvSpPr>
              <p:nvPr/>
            </p:nvSpPr>
            <p:spPr bwMode="auto">
              <a:xfrm>
                <a:off x="3173" y="2033"/>
                <a:ext cx="62" cy="87"/>
              </a:xfrm>
              <a:custGeom>
                <a:avLst/>
                <a:gdLst>
                  <a:gd name="T0" fmla="*/ 0 w 309"/>
                  <a:gd name="T1" fmla="*/ 0 h 437"/>
                  <a:gd name="T2" fmla="*/ 0 w 309"/>
                  <a:gd name="T3" fmla="*/ 0 h 437"/>
                  <a:gd name="T4" fmla="*/ 0 w 309"/>
                  <a:gd name="T5" fmla="*/ 0 h 437"/>
                  <a:gd name="T6" fmla="*/ 0 w 309"/>
                  <a:gd name="T7" fmla="*/ 0 h 437"/>
                  <a:gd name="T8" fmla="*/ 0 w 309"/>
                  <a:gd name="T9" fmla="*/ 0 h 437"/>
                  <a:gd name="T10" fmla="*/ 0 60000 65536"/>
                  <a:gd name="T11" fmla="*/ 0 60000 65536"/>
                  <a:gd name="T12" fmla="*/ 0 60000 65536"/>
                  <a:gd name="T13" fmla="*/ 0 60000 65536"/>
                  <a:gd name="T14" fmla="*/ 0 60000 65536"/>
                  <a:gd name="T15" fmla="*/ 0 w 309"/>
                  <a:gd name="T16" fmla="*/ 0 h 437"/>
                  <a:gd name="T17" fmla="*/ 309 w 309"/>
                  <a:gd name="T18" fmla="*/ 437 h 437"/>
                </a:gdLst>
                <a:ahLst/>
                <a:cxnLst>
                  <a:cxn ang="T10">
                    <a:pos x="T0" y="T1"/>
                  </a:cxn>
                  <a:cxn ang="T11">
                    <a:pos x="T2" y="T3"/>
                  </a:cxn>
                  <a:cxn ang="T12">
                    <a:pos x="T4" y="T5"/>
                  </a:cxn>
                  <a:cxn ang="T13">
                    <a:pos x="T6" y="T7"/>
                  </a:cxn>
                  <a:cxn ang="T14">
                    <a:pos x="T8" y="T9"/>
                  </a:cxn>
                </a:cxnLst>
                <a:rect l="T15" t="T16" r="T17" b="T18"/>
                <a:pathLst>
                  <a:path w="309" h="437">
                    <a:moveTo>
                      <a:pt x="309" y="0"/>
                    </a:moveTo>
                    <a:lnTo>
                      <a:pt x="0" y="28"/>
                    </a:lnTo>
                    <a:lnTo>
                      <a:pt x="0" y="437"/>
                    </a:lnTo>
                    <a:lnTo>
                      <a:pt x="309" y="409"/>
                    </a:lnTo>
                    <a:lnTo>
                      <a:pt x="30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1" name="Freeform 21"/>
              <p:cNvSpPr>
                <a:spLocks/>
              </p:cNvSpPr>
              <p:nvPr/>
            </p:nvSpPr>
            <p:spPr bwMode="auto">
              <a:xfrm>
                <a:off x="3402" y="2053"/>
                <a:ext cx="55" cy="111"/>
              </a:xfrm>
              <a:custGeom>
                <a:avLst/>
                <a:gdLst>
                  <a:gd name="T0" fmla="*/ 0 w 275"/>
                  <a:gd name="T1" fmla="*/ 0 h 556"/>
                  <a:gd name="T2" fmla="*/ 0 w 275"/>
                  <a:gd name="T3" fmla="*/ 0 h 556"/>
                  <a:gd name="T4" fmla="*/ 0 w 275"/>
                  <a:gd name="T5" fmla="*/ 0 h 556"/>
                  <a:gd name="T6" fmla="*/ 0 w 275"/>
                  <a:gd name="T7" fmla="*/ 0 h 556"/>
                  <a:gd name="T8" fmla="*/ 0 w 275"/>
                  <a:gd name="T9" fmla="*/ 0 h 556"/>
                  <a:gd name="T10" fmla="*/ 0 w 275"/>
                  <a:gd name="T11" fmla="*/ 0 h 556"/>
                  <a:gd name="T12" fmla="*/ 0 w 275"/>
                  <a:gd name="T13" fmla="*/ 0 h 556"/>
                  <a:gd name="T14" fmla="*/ 0 w 275"/>
                  <a:gd name="T15" fmla="*/ 0 h 556"/>
                  <a:gd name="T16" fmla="*/ 0 w 275"/>
                  <a:gd name="T17" fmla="*/ 0 h 556"/>
                  <a:gd name="T18" fmla="*/ 0 w 275"/>
                  <a:gd name="T19" fmla="*/ 0 h 556"/>
                  <a:gd name="T20" fmla="*/ 0 w 275"/>
                  <a:gd name="T21" fmla="*/ 0 h 556"/>
                  <a:gd name="T22" fmla="*/ 0 w 275"/>
                  <a:gd name="T23" fmla="*/ 0 h 556"/>
                  <a:gd name="T24" fmla="*/ 0 w 275"/>
                  <a:gd name="T25" fmla="*/ 0 h 556"/>
                  <a:gd name="T26" fmla="*/ 0 w 275"/>
                  <a:gd name="T27" fmla="*/ 0 h 556"/>
                  <a:gd name="T28" fmla="*/ 0 w 275"/>
                  <a:gd name="T29" fmla="*/ 0 h 556"/>
                  <a:gd name="T30" fmla="*/ 0 w 275"/>
                  <a:gd name="T31" fmla="*/ 0 h 556"/>
                  <a:gd name="T32" fmla="*/ 0 w 275"/>
                  <a:gd name="T33" fmla="*/ 0 h 556"/>
                  <a:gd name="T34" fmla="*/ 0 w 275"/>
                  <a:gd name="T35" fmla="*/ 0 h 556"/>
                  <a:gd name="T36" fmla="*/ 0 w 275"/>
                  <a:gd name="T37" fmla="*/ 0 h 556"/>
                  <a:gd name="T38" fmla="*/ 0 w 275"/>
                  <a:gd name="T39" fmla="*/ 0 h 556"/>
                  <a:gd name="T40" fmla="*/ 0 w 275"/>
                  <a:gd name="T41" fmla="*/ 0 h 556"/>
                  <a:gd name="T42" fmla="*/ 0 w 275"/>
                  <a:gd name="T43" fmla="*/ 0 h 556"/>
                  <a:gd name="T44" fmla="*/ 0 w 275"/>
                  <a:gd name="T45" fmla="*/ 0 h 556"/>
                  <a:gd name="T46" fmla="*/ 0 w 275"/>
                  <a:gd name="T47" fmla="*/ 0 h 556"/>
                  <a:gd name="T48" fmla="*/ 0 w 275"/>
                  <a:gd name="T49" fmla="*/ 0 h 556"/>
                  <a:gd name="T50" fmla="*/ 0 w 275"/>
                  <a:gd name="T51" fmla="*/ 0 h 556"/>
                  <a:gd name="T52" fmla="*/ 0 w 275"/>
                  <a:gd name="T53" fmla="*/ 0 h 5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5"/>
                  <a:gd name="T82" fmla="*/ 0 h 556"/>
                  <a:gd name="T83" fmla="*/ 275 w 275"/>
                  <a:gd name="T84" fmla="*/ 556 h 5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2" name="Freeform 22"/>
              <p:cNvSpPr>
                <a:spLocks/>
              </p:cNvSpPr>
              <p:nvPr/>
            </p:nvSpPr>
            <p:spPr bwMode="auto">
              <a:xfrm>
                <a:off x="3853" y="1927"/>
                <a:ext cx="49" cy="120"/>
              </a:xfrm>
              <a:custGeom>
                <a:avLst/>
                <a:gdLst>
                  <a:gd name="T0" fmla="*/ 0 w 248"/>
                  <a:gd name="T1" fmla="*/ 0 h 597"/>
                  <a:gd name="T2" fmla="*/ 0 w 248"/>
                  <a:gd name="T3" fmla="*/ 0 h 597"/>
                  <a:gd name="T4" fmla="*/ 0 w 248"/>
                  <a:gd name="T5" fmla="*/ 0 h 597"/>
                  <a:gd name="T6" fmla="*/ 0 w 248"/>
                  <a:gd name="T7" fmla="*/ 0 h 597"/>
                  <a:gd name="T8" fmla="*/ 0 w 248"/>
                  <a:gd name="T9" fmla="*/ 0 h 597"/>
                  <a:gd name="T10" fmla="*/ 0 w 248"/>
                  <a:gd name="T11" fmla="*/ 0 h 597"/>
                  <a:gd name="T12" fmla="*/ 0 w 248"/>
                  <a:gd name="T13" fmla="*/ 0 h 597"/>
                  <a:gd name="T14" fmla="*/ 0 w 248"/>
                  <a:gd name="T15" fmla="*/ 0 h 597"/>
                  <a:gd name="T16" fmla="*/ 0 w 248"/>
                  <a:gd name="T17" fmla="*/ 0 h 597"/>
                  <a:gd name="T18" fmla="*/ 0 w 248"/>
                  <a:gd name="T19" fmla="*/ 0 h 597"/>
                  <a:gd name="T20" fmla="*/ 0 w 248"/>
                  <a:gd name="T21" fmla="*/ 0 h 597"/>
                  <a:gd name="T22" fmla="*/ 0 w 248"/>
                  <a:gd name="T23" fmla="*/ 0 h 597"/>
                  <a:gd name="T24" fmla="*/ 0 w 248"/>
                  <a:gd name="T25" fmla="*/ 0 h 597"/>
                  <a:gd name="T26" fmla="*/ 0 w 248"/>
                  <a:gd name="T27" fmla="*/ 0 h 597"/>
                  <a:gd name="T28" fmla="*/ 0 w 248"/>
                  <a:gd name="T29" fmla="*/ 0 h 597"/>
                  <a:gd name="T30" fmla="*/ 0 w 248"/>
                  <a:gd name="T31" fmla="*/ 0 h 597"/>
                  <a:gd name="T32" fmla="*/ 0 w 248"/>
                  <a:gd name="T33" fmla="*/ 0 h 597"/>
                  <a:gd name="T34" fmla="*/ 0 w 248"/>
                  <a:gd name="T35" fmla="*/ 0 h 597"/>
                  <a:gd name="T36" fmla="*/ 0 w 248"/>
                  <a:gd name="T37" fmla="*/ 0 h 597"/>
                  <a:gd name="T38" fmla="*/ 0 w 248"/>
                  <a:gd name="T39" fmla="*/ 0 h 597"/>
                  <a:gd name="T40" fmla="*/ 0 w 248"/>
                  <a:gd name="T41" fmla="*/ 0 h 597"/>
                  <a:gd name="T42" fmla="*/ 0 w 248"/>
                  <a:gd name="T43" fmla="*/ 0 h 597"/>
                  <a:gd name="T44" fmla="*/ 0 w 248"/>
                  <a:gd name="T45" fmla="*/ 0 h 597"/>
                  <a:gd name="T46" fmla="*/ 0 w 248"/>
                  <a:gd name="T47" fmla="*/ 0 h 597"/>
                  <a:gd name="T48" fmla="*/ 0 w 248"/>
                  <a:gd name="T49" fmla="*/ 0 h 597"/>
                  <a:gd name="T50" fmla="*/ 0 w 248"/>
                  <a:gd name="T51" fmla="*/ 0 h 597"/>
                  <a:gd name="T52" fmla="*/ 0 w 248"/>
                  <a:gd name="T53" fmla="*/ 0 h 597"/>
                  <a:gd name="T54" fmla="*/ 0 w 248"/>
                  <a:gd name="T55" fmla="*/ 0 h 597"/>
                  <a:gd name="T56" fmla="*/ 0 w 248"/>
                  <a:gd name="T57" fmla="*/ 0 h 597"/>
                  <a:gd name="T58" fmla="*/ 0 w 248"/>
                  <a:gd name="T59" fmla="*/ 0 h 597"/>
                  <a:gd name="T60" fmla="*/ 0 w 248"/>
                  <a:gd name="T61" fmla="*/ 0 h 597"/>
                  <a:gd name="T62" fmla="*/ 0 w 248"/>
                  <a:gd name="T63" fmla="*/ 0 h 597"/>
                  <a:gd name="T64" fmla="*/ 0 w 248"/>
                  <a:gd name="T65" fmla="*/ 0 h 597"/>
                  <a:gd name="T66" fmla="*/ 0 w 248"/>
                  <a:gd name="T67" fmla="*/ 0 h 597"/>
                  <a:gd name="T68" fmla="*/ 0 w 248"/>
                  <a:gd name="T69" fmla="*/ 0 h 597"/>
                  <a:gd name="T70" fmla="*/ 0 w 248"/>
                  <a:gd name="T71" fmla="*/ 0 h 597"/>
                  <a:gd name="T72" fmla="*/ 0 w 248"/>
                  <a:gd name="T73" fmla="*/ 0 h 597"/>
                  <a:gd name="T74" fmla="*/ 0 w 248"/>
                  <a:gd name="T75" fmla="*/ 0 h 597"/>
                  <a:gd name="T76" fmla="*/ 0 w 248"/>
                  <a:gd name="T77" fmla="*/ 0 h 597"/>
                  <a:gd name="T78" fmla="*/ 0 w 248"/>
                  <a:gd name="T79" fmla="*/ 0 h 597"/>
                  <a:gd name="T80" fmla="*/ 0 w 248"/>
                  <a:gd name="T81" fmla="*/ 0 h 597"/>
                  <a:gd name="T82" fmla="*/ 0 w 248"/>
                  <a:gd name="T83" fmla="*/ 0 h 597"/>
                  <a:gd name="T84" fmla="*/ 0 w 248"/>
                  <a:gd name="T85" fmla="*/ 0 h 5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8"/>
                  <a:gd name="T130" fmla="*/ 0 h 597"/>
                  <a:gd name="T131" fmla="*/ 248 w 248"/>
                  <a:gd name="T132" fmla="*/ 597 h 5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3" name="Rectangle 23"/>
              <p:cNvSpPr>
                <a:spLocks noChangeArrowheads="1"/>
              </p:cNvSpPr>
              <p:nvPr/>
            </p:nvSpPr>
            <p:spPr bwMode="auto">
              <a:xfrm>
                <a:off x="3976" y="1922"/>
                <a:ext cx="38"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3834" name="Rectangle 24"/>
              <p:cNvSpPr>
                <a:spLocks noChangeArrowheads="1"/>
              </p:cNvSpPr>
              <p:nvPr/>
            </p:nvSpPr>
            <p:spPr bwMode="auto">
              <a:xfrm>
                <a:off x="4044" y="1947"/>
                <a:ext cx="19" cy="81"/>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3835" name="Freeform 25"/>
              <p:cNvSpPr>
                <a:spLocks/>
              </p:cNvSpPr>
              <p:nvPr/>
            </p:nvSpPr>
            <p:spPr bwMode="auto">
              <a:xfrm>
                <a:off x="4155" y="1977"/>
                <a:ext cx="66" cy="214"/>
              </a:xfrm>
              <a:custGeom>
                <a:avLst/>
                <a:gdLst>
                  <a:gd name="T0" fmla="*/ 0 w 329"/>
                  <a:gd name="T1" fmla="*/ 0 h 1068"/>
                  <a:gd name="T2" fmla="*/ 0 w 329"/>
                  <a:gd name="T3" fmla="*/ 0 h 1068"/>
                  <a:gd name="T4" fmla="*/ 0 w 329"/>
                  <a:gd name="T5" fmla="*/ 0 h 1068"/>
                  <a:gd name="T6" fmla="*/ 0 w 329"/>
                  <a:gd name="T7" fmla="*/ 0 h 1068"/>
                  <a:gd name="T8" fmla="*/ 0 w 329"/>
                  <a:gd name="T9" fmla="*/ 0 h 1068"/>
                  <a:gd name="T10" fmla="*/ 0 w 329"/>
                  <a:gd name="T11" fmla="*/ 0 h 1068"/>
                  <a:gd name="T12" fmla="*/ 0 w 329"/>
                  <a:gd name="T13" fmla="*/ 0 h 1068"/>
                  <a:gd name="T14" fmla="*/ 0 w 329"/>
                  <a:gd name="T15" fmla="*/ 0 h 1068"/>
                  <a:gd name="T16" fmla="*/ 0 w 329"/>
                  <a:gd name="T17" fmla="*/ 0 h 1068"/>
                  <a:gd name="T18" fmla="*/ 0 w 329"/>
                  <a:gd name="T19" fmla="*/ 0 h 1068"/>
                  <a:gd name="T20" fmla="*/ 0 w 329"/>
                  <a:gd name="T21" fmla="*/ 0 h 1068"/>
                  <a:gd name="T22" fmla="*/ 0 w 329"/>
                  <a:gd name="T23" fmla="*/ 0 h 1068"/>
                  <a:gd name="T24" fmla="*/ 0 w 329"/>
                  <a:gd name="T25" fmla="*/ 0 h 1068"/>
                  <a:gd name="T26" fmla="*/ 0 w 329"/>
                  <a:gd name="T27" fmla="*/ 0 h 1068"/>
                  <a:gd name="T28" fmla="*/ 0 w 329"/>
                  <a:gd name="T29" fmla="*/ 0 h 1068"/>
                  <a:gd name="T30" fmla="*/ 0 w 329"/>
                  <a:gd name="T31" fmla="*/ 0 h 1068"/>
                  <a:gd name="T32" fmla="*/ 0 w 329"/>
                  <a:gd name="T33" fmla="*/ 0 h 1068"/>
                  <a:gd name="T34" fmla="*/ 0 w 329"/>
                  <a:gd name="T35" fmla="*/ 0 h 1068"/>
                  <a:gd name="T36" fmla="*/ 0 w 329"/>
                  <a:gd name="T37" fmla="*/ 0 h 1068"/>
                  <a:gd name="T38" fmla="*/ 0 w 329"/>
                  <a:gd name="T39" fmla="*/ 0 h 1068"/>
                  <a:gd name="T40" fmla="*/ 0 w 329"/>
                  <a:gd name="T41" fmla="*/ 0 h 1068"/>
                  <a:gd name="T42" fmla="*/ 0 w 329"/>
                  <a:gd name="T43" fmla="*/ 0 h 1068"/>
                  <a:gd name="T44" fmla="*/ 0 w 329"/>
                  <a:gd name="T45" fmla="*/ 0 h 1068"/>
                  <a:gd name="T46" fmla="*/ 0 w 329"/>
                  <a:gd name="T47" fmla="*/ 0 h 1068"/>
                  <a:gd name="T48" fmla="*/ 0 w 329"/>
                  <a:gd name="T49" fmla="*/ 0 h 1068"/>
                  <a:gd name="T50" fmla="*/ 0 w 329"/>
                  <a:gd name="T51" fmla="*/ 0 h 1068"/>
                  <a:gd name="T52" fmla="*/ 0 w 329"/>
                  <a:gd name="T53" fmla="*/ 0 h 1068"/>
                  <a:gd name="T54" fmla="*/ 0 w 329"/>
                  <a:gd name="T55" fmla="*/ 0 h 1068"/>
                  <a:gd name="T56" fmla="*/ 0 w 329"/>
                  <a:gd name="T57" fmla="*/ 0 h 1068"/>
                  <a:gd name="T58" fmla="*/ 0 w 329"/>
                  <a:gd name="T59" fmla="*/ 0 h 1068"/>
                  <a:gd name="T60" fmla="*/ 0 w 329"/>
                  <a:gd name="T61" fmla="*/ 0 h 1068"/>
                  <a:gd name="T62" fmla="*/ 0 w 329"/>
                  <a:gd name="T63" fmla="*/ 0 h 1068"/>
                  <a:gd name="T64" fmla="*/ 0 w 329"/>
                  <a:gd name="T65" fmla="*/ 0 h 1068"/>
                  <a:gd name="T66" fmla="*/ 0 w 329"/>
                  <a:gd name="T67" fmla="*/ 0 h 1068"/>
                  <a:gd name="T68" fmla="*/ 0 w 329"/>
                  <a:gd name="T69" fmla="*/ 0 h 1068"/>
                  <a:gd name="T70" fmla="*/ 0 w 329"/>
                  <a:gd name="T71" fmla="*/ 0 h 1068"/>
                  <a:gd name="T72" fmla="*/ 0 w 329"/>
                  <a:gd name="T73" fmla="*/ 0 h 1068"/>
                  <a:gd name="T74" fmla="*/ 0 w 329"/>
                  <a:gd name="T75" fmla="*/ 0 h 1068"/>
                  <a:gd name="T76" fmla="*/ 0 w 329"/>
                  <a:gd name="T77" fmla="*/ 0 h 1068"/>
                  <a:gd name="T78" fmla="*/ 0 w 329"/>
                  <a:gd name="T79" fmla="*/ 0 h 1068"/>
                  <a:gd name="T80" fmla="*/ 0 w 329"/>
                  <a:gd name="T81" fmla="*/ 0 h 1068"/>
                  <a:gd name="T82" fmla="*/ 0 w 329"/>
                  <a:gd name="T83" fmla="*/ 0 h 1068"/>
                  <a:gd name="T84" fmla="*/ 0 w 329"/>
                  <a:gd name="T85" fmla="*/ 0 h 10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9"/>
                  <a:gd name="T130" fmla="*/ 0 h 1068"/>
                  <a:gd name="T131" fmla="*/ 329 w 329"/>
                  <a:gd name="T132" fmla="*/ 1068 h 10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6" name="Freeform 26"/>
              <p:cNvSpPr>
                <a:spLocks/>
              </p:cNvSpPr>
              <p:nvPr/>
            </p:nvSpPr>
            <p:spPr bwMode="auto">
              <a:xfrm>
                <a:off x="4376" y="2233"/>
                <a:ext cx="109" cy="140"/>
              </a:xfrm>
              <a:custGeom>
                <a:avLst/>
                <a:gdLst>
                  <a:gd name="T0" fmla="*/ 0 w 544"/>
                  <a:gd name="T1" fmla="*/ 0 h 703"/>
                  <a:gd name="T2" fmla="*/ 0 w 544"/>
                  <a:gd name="T3" fmla="*/ 0 h 703"/>
                  <a:gd name="T4" fmla="*/ 0 w 544"/>
                  <a:gd name="T5" fmla="*/ 0 h 703"/>
                  <a:gd name="T6" fmla="*/ 0 w 544"/>
                  <a:gd name="T7" fmla="*/ 0 h 703"/>
                  <a:gd name="T8" fmla="*/ 0 w 544"/>
                  <a:gd name="T9" fmla="*/ 0 h 703"/>
                  <a:gd name="T10" fmla="*/ 0 w 544"/>
                  <a:gd name="T11" fmla="*/ 0 h 703"/>
                  <a:gd name="T12" fmla="*/ 0 w 544"/>
                  <a:gd name="T13" fmla="*/ 0 h 703"/>
                  <a:gd name="T14" fmla="*/ 0 w 544"/>
                  <a:gd name="T15" fmla="*/ 0 h 703"/>
                  <a:gd name="T16" fmla="*/ 0 w 544"/>
                  <a:gd name="T17" fmla="*/ 0 h 703"/>
                  <a:gd name="T18" fmla="*/ 0 w 544"/>
                  <a:gd name="T19" fmla="*/ 0 h 703"/>
                  <a:gd name="T20" fmla="*/ 0 w 544"/>
                  <a:gd name="T21" fmla="*/ 0 h 703"/>
                  <a:gd name="T22" fmla="*/ 0 w 544"/>
                  <a:gd name="T23" fmla="*/ 0 h 703"/>
                  <a:gd name="T24" fmla="*/ 0 w 544"/>
                  <a:gd name="T25" fmla="*/ 0 h 703"/>
                  <a:gd name="T26" fmla="*/ 0 w 544"/>
                  <a:gd name="T27" fmla="*/ 0 h 703"/>
                  <a:gd name="T28" fmla="*/ 0 w 544"/>
                  <a:gd name="T29" fmla="*/ 0 h 703"/>
                  <a:gd name="T30" fmla="*/ 0 w 544"/>
                  <a:gd name="T31" fmla="*/ 0 h 703"/>
                  <a:gd name="T32" fmla="*/ 0 w 544"/>
                  <a:gd name="T33" fmla="*/ 0 h 703"/>
                  <a:gd name="T34" fmla="*/ 0 w 544"/>
                  <a:gd name="T35" fmla="*/ 0 h 703"/>
                  <a:gd name="T36" fmla="*/ 0 w 544"/>
                  <a:gd name="T37" fmla="*/ 0 h 7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4"/>
                  <a:gd name="T58" fmla="*/ 0 h 703"/>
                  <a:gd name="T59" fmla="*/ 544 w 544"/>
                  <a:gd name="T60" fmla="*/ 703 h 7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7" name="Rectangle 27"/>
              <p:cNvSpPr>
                <a:spLocks noChangeArrowheads="1"/>
              </p:cNvSpPr>
              <p:nvPr/>
            </p:nvSpPr>
            <p:spPr bwMode="auto">
              <a:xfrm>
                <a:off x="4105" y="1974"/>
                <a:ext cx="56"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3838" name="Freeform 28"/>
              <p:cNvSpPr>
                <a:spLocks/>
              </p:cNvSpPr>
              <p:nvPr/>
            </p:nvSpPr>
            <p:spPr bwMode="auto">
              <a:xfrm>
                <a:off x="1372" y="1585"/>
                <a:ext cx="44" cy="120"/>
              </a:xfrm>
              <a:custGeom>
                <a:avLst/>
                <a:gdLst>
                  <a:gd name="T0" fmla="*/ 0 w 220"/>
                  <a:gd name="T1" fmla="*/ 0 h 599"/>
                  <a:gd name="T2" fmla="*/ 0 w 220"/>
                  <a:gd name="T3" fmla="*/ 0 h 599"/>
                  <a:gd name="T4" fmla="*/ 0 w 220"/>
                  <a:gd name="T5" fmla="*/ 0 h 599"/>
                  <a:gd name="T6" fmla="*/ 0 w 220"/>
                  <a:gd name="T7" fmla="*/ 0 h 599"/>
                  <a:gd name="T8" fmla="*/ 0 w 220"/>
                  <a:gd name="T9" fmla="*/ 0 h 599"/>
                  <a:gd name="T10" fmla="*/ 0 60000 65536"/>
                  <a:gd name="T11" fmla="*/ 0 60000 65536"/>
                  <a:gd name="T12" fmla="*/ 0 60000 65536"/>
                  <a:gd name="T13" fmla="*/ 0 60000 65536"/>
                  <a:gd name="T14" fmla="*/ 0 60000 65536"/>
                  <a:gd name="T15" fmla="*/ 0 w 220"/>
                  <a:gd name="T16" fmla="*/ 0 h 599"/>
                  <a:gd name="T17" fmla="*/ 220 w 220"/>
                  <a:gd name="T18" fmla="*/ 599 h 599"/>
                </a:gdLst>
                <a:ahLst/>
                <a:cxnLst>
                  <a:cxn ang="T10">
                    <a:pos x="T0" y="T1"/>
                  </a:cxn>
                  <a:cxn ang="T11">
                    <a:pos x="T2" y="T3"/>
                  </a:cxn>
                  <a:cxn ang="T12">
                    <a:pos x="T4" y="T5"/>
                  </a:cxn>
                  <a:cxn ang="T13">
                    <a:pos x="T6" y="T7"/>
                  </a:cxn>
                  <a:cxn ang="T14">
                    <a:pos x="T8" y="T9"/>
                  </a:cxn>
                </a:cxnLst>
                <a:rect l="T15" t="T16" r="T17" b="T18"/>
                <a:pathLst>
                  <a:path w="220" h="599">
                    <a:moveTo>
                      <a:pt x="0" y="567"/>
                    </a:moveTo>
                    <a:lnTo>
                      <a:pt x="220" y="599"/>
                    </a:lnTo>
                    <a:lnTo>
                      <a:pt x="220" y="32"/>
                    </a:lnTo>
                    <a:lnTo>
                      <a:pt x="0" y="0"/>
                    </a:lnTo>
                    <a:lnTo>
                      <a:pt x="0" y="5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39" name="Rectangle 29"/>
              <p:cNvSpPr>
                <a:spLocks noChangeArrowheads="1"/>
              </p:cNvSpPr>
              <p:nvPr/>
            </p:nvSpPr>
            <p:spPr bwMode="auto">
              <a:xfrm>
                <a:off x="1440" y="1739"/>
                <a:ext cx="155" cy="83"/>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3840" name="Freeform 30"/>
              <p:cNvSpPr>
                <a:spLocks/>
              </p:cNvSpPr>
              <p:nvPr/>
            </p:nvSpPr>
            <p:spPr bwMode="auto">
              <a:xfrm>
                <a:off x="3540" y="1922"/>
                <a:ext cx="318" cy="114"/>
              </a:xfrm>
              <a:custGeom>
                <a:avLst/>
                <a:gdLst>
                  <a:gd name="T0" fmla="*/ 0 w 1590"/>
                  <a:gd name="T1" fmla="*/ 0 h 570"/>
                  <a:gd name="T2" fmla="*/ 0 w 1590"/>
                  <a:gd name="T3" fmla="*/ 0 h 570"/>
                  <a:gd name="T4" fmla="*/ 0 w 1590"/>
                  <a:gd name="T5" fmla="*/ 0 h 570"/>
                  <a:gd name="T6" fmla="*/ 0 w 1590"/>
                  <a:gd name="T7" fmla="*/ 0 h 570"/>
                  <a:gd name="T8" fmla="*/ 0 w 1590"/>
                  <a:gd name="T9" fmla="*/ 0 h 570"/>
                  <a:gd name="T10" fmla="*/ 0 w 1590"/>
                  <a:gd name="T11" fmla="*/ 0 h 570"/>
                  <a:gd name="T12" fmla="*/ 0 w 1590"/>
                  <a:gd name="T13" fmla="*/ 0 h 570"/>
                  <a:gd name="T14" fmla="*/ 0 w 1590"/>
                  <a:gd name="T15" fmla="*/ 0 h 570"/>
                  <a:gd name="T16" fmla="*/ 0 w 1590"/>
                  <a:gd name="T17" fmla="*/ 0 h 570"/>
                  <a:gd name="T18" fmla="*/ 0 w 1590"/>
                  <a:gd name="T19" fmla="*/ 0 h 570"/>
                  <a:gd name="T20" fmla="*/ 0 w 1590"/>
                  <a:gd name="T21" fmla="*/ 0 h 570"/>
                  <a:gd name="T22" fmla="*/ 0 w 1590"/>
                  <a:gd name="T23" fmla="*/ 0 h 570"/>
                  <a:gd name="T24" fmla="*/ 0 w 1590"/>
                  <a:gd name="T25" fmla="*/ 0 h 570"/>
                  <a:gd name="T26" fmla="*/ 0 w 1590"/>
                  <a:gd name="T27" fmla="*/ 0 h 570"/>
                  <a:gd name="T28" fmla="*/ 0 w 1590"/>
                  <a:gd name="T29" fmla="*/ 0 h 570"/>
                  <a:gd name="T30" fmla="*/ 0 w 1590"/>
                  <a:gd name="T31" fmla="*/ 0 h 570"/>
                  <a:gd name="T32" fmla="*/ 0 w 1590"/>
                  <a:gd name="T33" fmla="*/ 0 h 570"/>
                  <a:gd name="T34" fmla="*/ 0 w 1590"/>
                  <a:gd name="T35" fmla="*/ 0 h 570"/>
                  <a:gd name="T36" fmla="*/ 0 w 1590"/>
                  <a:gd name="T37" fmla="*/ 0 h 570"/>
                  <a:gd name="T38" fmla="*/ 0 w 1590"/>
                  <a:gd name="T39" fmla="*/ 0 h 570"/>
                  <a:gd name="T40" fmla="*/ 0 w 1590"/>
                  <a:gd name="T41" fmla="*/ 0 h 570"/>
                  <a:gd name="T42" fmla="*/ 0 w 1590"/>
                  <a:gd name="T43" fmla="*/ 0 h 570"/>
                  <a:gd name="T44" fmla="*/ 0 w 1590"/>
                  <a:gd name="T45" fmla="*/ 0 h 570"/>
                  <a:gd name="T46" fmla="*/ 0 w 1590"/>
                  <a:gd name="T47" fmla="*/ 0 h 570"/>
                  <a:gd name="T48" fmla="*/ 0 w 1590"/>
                  <a:gd name="T49" fmla="*/ 0 h 570"/>
                  <a:gd name="T50" fmla="*/ 0 w 1590"/>
                  <a:gd name="T51" fmla="*/ 0 h 570"/>
                  <a:gd name="T52" fmla="*/ 0 w 1590"/>
                  <a:gd name="T53" fmla="*/ 0 h 570"/>
                  <a:gd name="T54" fmla="*/ 0 w 1590"/>
                  <a:gd name="T55" fmla="*/ 0 h 570"/>
                  <a:gd name="T56" fmla="*/ 0 w 1590"/>
                  <a:gd name="T57" fmla="*/ 0 h 570"/>
                  <a:gd name="T58" fmla="*/ 0 w 1590"/>
                  <a:gd name="T59" fmla="*/ 0 h 570"/>
                  <a:gd name="T60" fmla="*/ 0 w 1590"/>
                  <a:gd name="T61" fmla="*/ 0 h 570"/>
                  <a:gd name="T62" fmla="*/ 0 w 1590"/>
                  <a:gd name="T63" fmla="*/ 0 h 570"/>
                  <a:gd name="T64" fmla="*/ 0 w 1590"/>
                  <a:gd name="T65" fmla="*/ 0 h 570"/>
                  <a:gd name="T66" fmla="*/ 0 w 1590"/>
                  <a:gd name="T67" fmla="*/ 0 h 5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0"/>
                  <a:gd name="T103" fmla="*/ 0 h 570"/>
                  <a:gd name="T104" fmla="*/ 1590 w 1590"/>
                  <a:gd name="T105" fmla="*/ 570 h 5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1" name="Freeform 31"/>
              <p:cNvSpPr>
                <a:spLocks/>
              </p:cNvSpPr>
              <p:nvPr/>
            </p:nvSpPr>
            <p:spPr bwMode="auto">
              <a:xfrm>
                <a:off x="4171" y="928"/>
                <a:ext cx="65" cy="134"/>
              </a:xfrm>
              <a:custGeom>
                <a:avLst/>
                <a:gdLst>
                  <a:gd name="T0" fmla="*/ 0 w 325"/>
                  <a:gd name="T1" fmla="*/ 0 h 672"/>
                  <a:gd name="T2" fmla="*/ 0 w 325"/>
                  <a:gd name="T3" fmla="*/ 0 h 672"/>
                  <a:gd name="T4" fmla="*/ 0 w 325"/>
                  <a:gd name="T5" fmla="*/ 0 h 672"/>
                  <a:gd name="T6" fmla="*/ 0 w 325"/>
                  <a:gd name="T7" fmla="*/ 0 h 672"/>
                  <a:gd name="T8" fmla="*/ 0 w 325"/>
                  <a:gd name="T9" fmla="*/ 0 h 672"/>
                  <a:gd name="T10" fmla="*/ 0 w 325"/>
                  <a:gd name="T11" fmla="*/ 0 h 672"/>
                  <a:gd name="T12" fmla="*/ 0 w 325"/>
                  <a:gd name="T13" fmla="*/ 0 h 672"/>
                  <a:gd name="T14" fmla="*/ 0 w 325"/>
                  <a:gd name="T15" fmla="*/ 0 h 672"/>
                  <a:gd name="T16" fmla="*/ 0 w 325"/>
                  <a:gd name="T17" fmla="*/ 0 h 672"/>
                  <a:gd name="T18" fmla="*/ 0 w 325"/>
                  <a:gd name="T19" fmla="*/ 0 h 672"/>
                  <a:gd name="T20" fmla="*/ 0 w 325"/>
                  <a:gd name="T21" fmla="*/ 0 h 672"/>
                  <a:gd name="T22" fmla="*/ 0 w 325"/>
                  <a:gd name="T23" fmla="*/ 0 h 672"/>
                  <a:gd name="T24" fmla="*/ 0 w 325"/>
                  <a:gd name="T25" fmla="*/ 0 h 672"/>
                  <a:gd name="T26" fmla="*/ 0 w 325"/>
                  <a:gd name="T27" fmla="*/ 0 h 672"/>
                  <a:gd name="T28" fmla="*/ 0 w 325"/>
                  <a:gd name="T29" fmla="*/ 0 h 672"/>
                  <a:gd name="T30" fmla="*/ 0 w 325"/>
                  <a:gd name="T31" fmla="*/ 0 h 672"/>
                  <a:gd name="T32" fmla="*/ 0 w 325"/>
                  <a:gd name="T33" fmla="*/ 0 h 672"/>
                  <a:gd name="T34" fmla="*/ 0 w 325"/>
                  <a:gd name="T35" fmla="*/ 0 h 672"/>
                  <a:gd name="T36" fmla="*/ 0 w 325"/>
                  <a:gd name="T37" fmla="*/ 0 h 672"/>
                  <a:gd name="T38" fmla="*/ 0 w 325"/>
                  <a:gd name="T39" fmla="*/ 0 h 672"/>
                  <a:gd name="T40" fmla="*/ 0 w 325"/>
                  <a:gd name="T41" fmla="*/ 0 h 672"/>
                  <a:gd name="T42" fmla="*/ 0 w 325"/>
                  <a:gd name="T43" fmla="*/ 0 h 672"/>
                  <a:gd name="T44" fmla="*/ 0 w 325"/>
                  <a:gd name="T45" fmla="*/ 0 h 672"/>
                  <a:gd name="T46" fmla="*/ 0 w 325"/>
                  <a:gd name="T47" fmla="*/ 0 h 672"/>
                  <a:gd name="T48" fmla="*/ 0 w 325"/>
                  <a:gd name="T49" fmla="*/ 0 h 672"/>
                  <a:gd name="T50" fmla="*/ 0 w 325"/>
                  <a:gd name="T51" fmla="*/ 0 h 672"/>
                  <a:gd name="T52" fmla="*/ 0 w 325"/>
                  <a:gd name="T53" fmla="*/ 0 h 672"/>
                  <a:gd name="T54" fmla="*/ 0 w 325"/>
                  <a:gd name="T55" fmla="*/ 0 h 672"/>
                  <a:gd name="T56" fmla="*/ 0 w 325"/>
                  <a:gd name="T57" fmla="*/ 0 h 672"/>
                  <a:gd name="T58" fmla="*/ 0 w 325"/>
                  <a:gd name="T59" fmla="*/ 0 h 672"/>
                  <a:gd name="T60" fmla="*/ 0 w 325"/>
                  <a:gd name="T61" fmla="*/ 0 h 672"/>
                  <a:gd name="T62" fmla="*/ 0 w 325"/>
                  <a:gd name="T63" fmla="*/ 0 h 672"/>
                  <a:gd name="T64" fmla="*/ 0 w 325"/>
                  <a:gd name="T65" fmla="*/ 0 h 672"/>
                  <a:gd name="T66" fmla="*/ 0 w 325"/>
                  <a:gd name="T67" fmla="*/ 0 h 672"/>
                  <a:gd name="T68" fmla="*/ 0 w 325"/>
                  <a:gd name="T69" fmla="*/ 0 h 6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5"/>
                  <a:gd name="T106" fmla="*/ 0 h 672"/>
                  <a:gd name="T107" fmla="*/ 325 w 325"/>
                  <a:gd name="T108" fmla="*/ 672 h 6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2" name="Freeform 32"/>
              <p:cNvSpPr>
                <a:spLocks/>
              </p:cNvSpPr>
              <p:nvPr/>
            </p:nvSpPr>
            <p:spPr bwMode="auto">
              <a:xfrm>
                <a:off x="4110" y="1093"/>
                <a:ext cx="99" cy="123"/>
              </a:xfrm>
              <a:custGeom>
                <a:avLst/>
                <a:gdLst>
                  <a:gd name="T0" fmla="*/ 0 w 495"/>
                  <a:gd name="T1" fmla="*/ 0 h 613"/>
                  <a:gd name="T2" fmla="*/ 0 w 495"/>
                  <a:gd name="T3" fmla="*/ 0 h 613"/>
                  <a:gd name="T4" fmla="*/ 0 w 495"/>
                  <a:gd name="T5" fmla="*/ 0 h 613"/>
                  <a:gd name="T6" fmla="*/ 0 w 495"/>
                  <a:gd name="T7" fmla="*/ 0 h 613"/>
                  <a:gd name="T8" fmla="*/ 0 w 495"/>
                  <a:gd name="T9" fmla="*/ 0 h 613"/>
                  <a:gd name="T10" fmla="*/ 0 w 495"/>
                  <a:gd name="T11" fmla="*/ 0 h 613"/>
                  <a:gd name="T12" fmla="*/ 0 w 495"/>
                  <a:gd name="T13" fmla="*/ 0 h 613"/>
                  <a:gd name="T14" fmla="*/ 0 w 495"/>
                  <a:gd name="T15" fmla="*/ 0 h 613"/>
                  <a:gd name="T16" fmla="*/ 0 w 495"/>
                  <a:gd name="T17" fmla="*/ 0 h 613"/>
                  <a:gd name="T18" fmla="*/ 0 w 495"/>
                  <a:gd name="T19" fmla="*/ 0 h 613"/>
                  <a:gd name="T20" fmla="*/ 0 w 495"/>
                  <a:gd name="T21" fmla="*/ 0 h 613"/>
                  <a:gd name="T22" fmla="*/ 0 w 495"/>
                  <a:gd name="T23" fmla="*/ 0 h 613"/>
                  <a:gd name="T24" fmla="*/ 0 w 495"/>
                  <a:gd name="T25" fmla="*/ 0 h 613"/>
                  <a:gd name="T26" fmla="*/ 0 w 495"/>
                  <a:gd name="T27" fmla="*/ 0 h 613"/>
                  <a:gd name="T28" fmla="*/ 0 w 495"/>
                  <a:gd name="T29" fmla="*/ 0 h 613"/>
                  <a:gd name="T30" fmla="*/ 0 w 495"/>
                  <a:gd name="T31" fmla="*/ 0 h 613"/>
                  <a:gd name="T32" fmla="*/ 0 w 495"/>
                  <a:gd name="T33" fmla="*/ 0 h 613"/>
                  <a:gd name="T34" fmla="*/ 0 w 495"/>
                  <a:gd name="T35" fmla="*/ 0 h 613"/>
                  <a:gd name="T36" fmla="*/ 0 w 495"/>
                  <a:gd name="T37" fmla="*/ 0 h 613"/>
                  <a:gd name="T38" fmla="*/ 0 w 495"/>
                  <a:gd name="T39" fmla="*/ 0 h 613"/>
                  <a:gd name="T40" fmla="*/ 0 w 495"/>
                  <a:gd name="T41" fmla="*/ 0 h 613"/>
                  <a:gd name="T42" fmla="*/ 0 w 495"/>
                  <a:gd name="T43" fmla="*/ 0 h 613"/>
                  <a:gd name="T44" fmla="*/ 0 w 495"/>
                  <a:gd name="T45" fmla="*/ 0 h 613"/>
                  <a:gd name="T46" fmla="*/ 0 w 495"/>
                  <a:gd name="T47" fmla="*/ 0 h 613"/>
                  <a:gd name="T48" fmla="*/ 0 w 495"/>
                  <a:gd name="T49" fmla="*/ 0 h 613"/>
                  <a:gd name="T50" fmla="*/ 0 w 495"/>
                  <a:gd name="T51" fmla="*/ 0 h 613"/>
                  <a:gd name="T52" fmla="*/ 0 w 495"/>
                  <a:gd name="T53" fmla="*/ 0 h 613"/>
                  <a:gd name="T54" fmla="*/ 0 w 495"/>
                  <a:gd name="T55" fmla="*/ 0 h 613"/>
                  <a:gd name="T56" fmla="*/ 0 w 495"/>
                  <a:gd name="T57" fmla="*/ 0 h 613"/>
                  <a:gd name="T58" fmla="*/ 0 w 495"/>
                  <a:gd name="T59" fmla="*/ 0 h 613"/>
                  <a:gd name="T60" fmla="*/ 0 w 495"/>
                  <a:gd name="T61" fmla="*/ 0 h 613"/>
                  <a:gd name="T62" fmla="*/ 0 w 495"/>
                  <a:gd name="T63" fmla="*/ 0 h 613"/>
                  <a:gd name="T64" fmla="*/ 0 w 495"/>
                  <a:gd name="T65" fmla="*/ 0 h 613"/>
                  <a:gd name="T66" fmla="*/ 0 w 495"/>
                  <a:gd name="T67" fmla="*/ 0 h 613"/>
                  <a:gd name="T68" fmla="*/ 0 w 495"/>
                  <a:gd name="T69" fmla="*/ 0 h 613"/>
                  <a:gd name="T70" fmla="*/ 0 w 495"/>
                  <a:gd name="T71" fmla="*/ 0 h 613"/>
                  <a:gd name="T72" fmla="*/ 0 w 495"/>
                  <a:gd name="T73" fmla="*/ 0 h 613"/>
                  <a:gd name="T74" fmla="*/ 0 w 495"/>
                  <a:gd name="T75" fmla="*/ 0 h 613"/>
                  <a:gd name="T76" fmla="*/ 0 w 495"/>
                  <a:gd name="T77" fmla="*/ 0 h 613"/>
                  <a:gd name="T78" fmla="*/ 0 w 495"/>
                  <a:gd name="T79" fmla="*/ 0 h 613"/>
                  <a:gd name="T80" fmla="*/ 0 w 495"/>
                  <a:gd name="T81" fmla="*/ 0 h 613"/>
                  <a:gd name="T82" fmla="*/ 0 w 495"/>
                  <a:gd name="T83" fmla="*/ 0 h 613"/>
                  <a:gd name="T84" fmla="*/ 0 w 495"/>
                  <a:gd name="T85" fmla="*/ 0 h 613"/>
                  <a:gd name="T86" fmla="*/ 0 w 495"/>
                  <a:gd name="T87" fmla="*/ 0 h 613"/>
                  <a:gd name="T88" fmla="*/ 0 w 495"/>
                  <a:gd name="T89" fmla="*/ 0 h 613"/>
                  <a:gd name="T90" fmla="*/ 0 w 495"/>
                  <a:gd name="T91" fmla="*/ 0 h 613"/>
                  <a:gd name="T92" fmla="*/ 0 w 495"/>
                  <a:gd name="T93" fmla="*/ 0 h 613"/>
                  <a:gd name="T94" fmla="*/ 0 w 495"/>
                  <a:gd name="T95" fmla="*/ 0 h 613"/>
                  <a:gd name="T96" fmla="*/ 0 w 495"/>
                  <a:gd name="T97" fmla="*/ 0 h 613"/>
                  <a:gd name="T98" fmla="*/ 0 w 495"/>
                  <a:gd name="T99" fmla="*/ 0 h 613"/>
                  <a:gd name="T100" fmla="*/ 0 w 495"/>
                  <a:gd name="T101" fmla="*/ 0 h 613"/>
                  <a:gd name="T102" fmla="*/ 0 w 495"/>
                  <a:gd name="T103" fmla="*/ 0 h 613"/>
                  <a:gd name="T104" fmla="*/ 0 w 495"/>
                  <a:gd name="T105" fmla="*/ 0 h 613"/>
                  <a:gd name="T106" fmla="*/ 0 w 495"/>
                  <a:gd name="T107" fmla="*/ 0 h 613"/>
                  <a:gd name="T108" fmla="*/ 0 w 495"/>
                  <a:gd name="T109" fmla="*/ 0 h 6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5"/>
                  <a:gd name="T166" fmla="*/ 0 h 613"/>
                  <a:gd name="T167" fmla="*/ 495 w 495"/>
                  <a:gd name="T168" fmla="*/ 613 h 6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3" name="Freeform 33"/>
              <p:cNvSpPr>
                <a:spLocks/>
              </p:cNvSpPr>
              <p:nvPr/>
            </p:nvSpPr>
            <p:spPr bwMode="auto">
              <a:xfrm>
                <a:off x="1793" y="1881"/>
                <a:ext cx="217" cy="101"/>
              </a:xfrm>
              <a:custGeom>
                <a:avLst/>
                <a:gdLst>
                  <a:gd name="T0" fmla="*/ 0 w 1083"/>
                  <a:gd name="T1" fmla="*/ 0 h 505"/>
                  <a:gd name="T2" fmla="*/ 0 w 1083"/>
                  <a:gd name="T3" fmla="*/ 0 h 505"/>
                  <a:gd name="T4" fmla="*/ 0 w 1083"/>
                  <a:gd name="T5" fmla="*/ 0 h 505"/>
                  <a:gd name="T6" fmla="*/ 0 w 1083"/>
                  <a:gd name="T7" fmla="*/ 0 h 505"/>
                  <a:gd name="T8" fmla="*/ 0 w 1083"/>
                  <a:gd name="T9" fmla="*/ 0 h 505"/>
                  <a:gd name="T10" fmla="*/ 0 w 1083"/>
                  <a:gd name="T11" fmla="*/ 0 h 505"/>
                  <a:gd name="T12" fmla="*/ 0 w 1083"/>
                  <a:gd name="T13" fmla="*/ 0 h 505"/>
                  <a:gd name="T14" fmla="*/ 0 60000 65536"/>
                  <a:gd name="T15" fmla="*/ 0 60000 65536"/>
                  <a:gd name="T16" fmla="*/ 0 60000 65536"/>
                  <a:gd name="T17" fmla="*/ 0 60000 65536"/>
                  <a:gd name="T18" fmla="*/ 0 60000 65536"/>
                  <a:gd name="T19" fmla="*/ 0 60000 65536"/>
                  <a:gd name="T20" fmla="*/ 0 60000 65536"/>
                  <a:gd name="T21" fmla="*/ 0 w 1083"/>
                  <a:gd name="T22" fmla="*/ 0 h 505"/>
                  <a:gd name="T23" fmla="*/ 1083 w 1083"/>
                  <a:gd name="T24" fmla="*/ 505 h 5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3" h="505">
                    <a:moveTo>
                      <a:pt x="1083" y="92"/>
                    </a:moveTo>
                    <a:lnTo>
                      <a:pt x="660" y="55"/>
                    </a:lnTo>
                    <a:lnTo>
                      <a:pt x="0" y="0"/>
                    </a:lnTo>
                    <a:lnTo>
                      <a:pt x="0" y="409"/>
                    </a:lnTo>
                    <a:lnTo>
                      <a:pt x="660" y="467"/>
                    </a:lnTo>
                    <a:lnTo>
                      <a:pt x="1083" y="505"/>
                    </a:lnTo>
                    <a:lnTo>
                      <a:pt x="1083" y="9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4" name="Freeform 34"/>
              <p:cNvSpPr>
                <a:spLocks/>
              </p:cNvSpPr>
              <p:nvPr/>
            </p:nvSpPr>
            <p:spPr bwMode="auto">
              <a:xfrm>
                <a:off x="2028" y="1863"/>
                <a:ext cx="110" cy="88"/>
              </a:xfrm>
              <a:custGeom>
                <a:avLst/>
                <a:gdLst>
                  <a:gd name="T0" fmla="*/ 0 w 548"/>
                  <a:gd name="T1" fmla="*/ 0 h 438"/>
                  <a:gd name="T2" fmla="*/ 0 w 548"/>
                  <a:gd name="T3" fmla="*/ 0 h 438"/>
                  <a:gd name="T4" fmla="*/ 0 w 548"/>
                  <a:gd name="T5" fmla="*/ 0 h 438"/>
                  <a:gd name="T6" fmla="*/ 0 w 548"/>
                  <a:gd name="T7" fmla="*/ 0 h 438"/>
                  <a:gd name="T8" fmla="*/ 0 w 548"/>
                  <a:gd name="T9" fmla="*/ 0 h 438"/>
                  <a:gd name="T10" fmla="*/ 0 60000 65536"/>
                  <a:gd name="T11" fmla="*/ 0 60000 65536"/>
                  <a:gd name="T12" fmla="*/ 0 60000 65536"/>
                  <a:gd name="T13" fmla="*/ 0 60000 65536"/>
                  <a:gd name="T14" fmla="*/ 0 60000 65536"/>
                  <a:gd name="T15" fmla="*/ 0 w 548"/>
                  <a:gd name="T16" fmla="*/ 0 h 438"/>
                  <a:gd name="T17" fmla="*/ 548 w 548"/>
                  <a:gd name="T18" fmla="*/ 438 h 438"/>
                </a:gdLst>
                <a:ahLst/>
                <a:cxnLst>
                  <a:cxn ang="T10">
                    <a:pos x="T0" y="T1"/>
                  </a:cxn>
                  <a:cxn ang="T11">
                    <a:pos x="T2" y="T3"/>
                  </a:cxn>
                  <a:cxn ang="T12">
                    <a:pos x="T4" y="T5"/>
                  </a:cxn>
                  <a:cxn ang="T13">
                    <a:pos x="T6" y="T7"/>
                  </a:cxn>
                  <a:cxn ang="T14">
                    <a:pos x="T8" y="T9"/>
                  </a:cxn>
                </a:cxnLst>
                <a:rect l="T15" t="T16" r="T17" b="T18"/>
                <a:pathLst>
                  <a:path w="548" h="438">
                    <a:moveTo>
                      <a:pt x="548" y="29"/>
                    </a:moveTo>
                    <a:lnTo>
                      <a:pt x="0" y="0"/>
                    </a:lnTo>
                    <a:lnTo>
                      <a:pt x="0" y="409"/>
                    </a:lnTo>
                    <a:lnTo>
                      <a:pt x="548" y="438"/>
                    </a:lnTo>
                    <a:lnTo>
                      <a:pt x="548" y="2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5" name="Freeform 35"/>
              <p:cNvSpPr>
                <a:spLocks/>
              </p:cNvSpPr>
              <p:nvPr/>
            </p:nvSpPr>
            <p:spPr bwMode="auto">
              <a:xfrm>
                <a:off x="2318" y="2123"/>
                <a:ext cx="38" cy="100"/>
              </a:xfrm>
              <a:custGeom>
                <a:avLst/>
                <a:gdLst>
                  <a:gd name="T0" fmla="*/ 0 w 187"/>
                  <a:gd name="T1" fmla="*/ 0 h 501"/>
                  <a:gd name="T2" fmla="*/ 0 w 187"/>
                  <a:gd name="T3" fmla="*/ 0 h 501"/>
                  <a:gd name="T4" fmla="*/ 0 w 187"/>
                  <a:gd name="T5" fmla="*/ 0 h 501"/>
                  <a:gd name="T6" fmla="*/ 0 w 187"/>
                  <a:gd name="T7" fmla="*/ 0 h 501"/>
                  <a:gd name="T8" fmla="*/ 0 w 187"/>
                  <a:gd name="T9" fmla="*/ 0 h 501"/>
                  <a:gd name="T10" fmla="*/ 0 60000 65536"/>
                  <a:gd name="T11" fmla="*/ 0 60000 65536"/>
                  <a:gd name="T12" fmla="*/ 0 60000 65536"/>
                  <a:gd name="T13" fmla="*/ 0 60000 65536"/>
                  <a:gd name="T14" fmla="*/ 0 60000 65536"/>
                  <a:gd name="T15" fmla="*/ 0 w 187"/>
                  <a:gd name="T16" fmla="*/ 0 h 501"/>
                  <a:gd name="T17" fmla="*/ 187 w 187"/>
                  <a:gd name="T18" fmla="*/ 501 h 501"/>
                </a:gdLst>
                <a:ahLst/>
                <a:cxnLst>
                  <a:cxn ang="T10">
                    <a:pos x="T0" y="T1"/>
                  </a:cxn>
                  <a:cxn ang="T11">
                    <a:pos x="T2" y="T3"/>
                  </a:cxn>
                  <a:cxn ang="T12">
                    <a:pos x="T4" y="T5"/>
                  </a:cxn>
                  <a:cxn ang="T13">
                    <a:pos x="T6" y="T7"/>
                  </a:cxn>
                  <a:cxn ang="T14">
                    <a:pos x="T8" y="T9"/>
                  </a:cxn>
                </a:cxnLst>
                <a:rect l="T15" t="T16" r="T17" b="T18"/>
                <a:pathLst>
                  <a:path w="187" h="501">
                    <a:moveTo>
                      <a:pt x="187" y="0"/>
                    </a:moveTo>
                    <a:lnTo>
                      <a:pt x="0" y="92"/>
                    </a:lnTo>
                    <a:lnTo>
                      <a:pt x="0" y="501"/>
                    </a:lnTo>
                    <a:lnTo>
                      <a:pt x="187" y="409"/>
                    </a:lnTo>
                    <a:lnTo>
                      <a:pt x="187"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6" name="Freeform 36"/>
              <p:cNvSpPr>
                <a:spLocks/>
              </p:cNvSpPr>
              <p:nvPr/>
            </p:nvSpPr>
            <p:spPr bwMode="auto">
              <a:xfrm>
                <a:off x="2399" y="2048"/>
                <a:ext cx="97" cy="89"/>
              </a:xfrm>
              <a:custGeom>
                <a:avLst/>
                <a:gdLst>
                  <a:gd name="T0" fmla="*/ 0 w 487"/>
                  <a:gd name="T1" fmla="*/ 0 h 442"/>
                  <a:gd name="T2" fmla="*/ 0 w 487"/>
                  <a:gd name="T3" fmla="*/ 0 h 442"/>
                  <a:gd name="T4" fmla="*/ 0 w 487"/>
                  <a:gd name="T5" fmla="*/ 0 h 442"/>
                  <a:gd name="T6" fmla="*/ 0 w 487"/>
                  <a:gd name="T7" fmla="*/ 0 h 442"/>
                  <a:gd name="T8" fmla="*/ 0 w 487"/>
                  <a:gd name="T9" fmla="*/ 0 h 442"/>
                  <a:gd name="T10" fmla="*/ 0 w 487"/>
                  <a:gd name="T11" fmla="*/ 0 h 442"/>
                  <a:gd name="T12" fmla="*/ 0 w 487"/>
                  <a:gd name="T13" fmla="*/ 0 h 442"/>
                  <a:gd name="T14" fmla="*/ 0 w 487"/>
                  <a:gd name="T15" fmla="*/ 0 h 442"/>
                  <a:gd name="T16" fmla="*/ 0 w 487"/>
                  <a:gd name="T17" fmla="*/ 0 h 442"/>
                  <a:gd name="T18" fmla="*/ 0 w 487"/>
                  <a:gd name="T19" fmla="*/ 0 h 442"/>
                  <a:gd name="T20" fmla="*/ 0 w 487"/>
                  <a:gd name="T21" fmla="*/ 0 h 442"/>
                  <a:gd name="T22" fmla="*/ 0 w 487"/>
                  <a:gd name="T23" fmla="*/ 0 h 442"/>
                  <a:gd name="T24" fmla="*/ 0 w 487"/>
                  <a:gd name="T25" fmla="*/ 0 h 442"/>
                  <a:gd name="T26" fmla="*/ 0 w 487"/>
                  <a:gd name="T27" fmla="*/ 0 h 442"/>
                  <a:gd name="T28" fmla="*/ 0 w 487"/>
                  <a:gd name="T29" fmla="*/ 0 h 442"/>
                  <a:gd name="T30" fmla="*/ 0 w 487"/>
                  <a:gd name="T31" fmla="*/ 0 h 442"/>
                  <a:gd name="T32" fmla="*/ 0 w 487"/>
                  <a:gd name="T33" fmla="*/ 0 h 442"/>
                  <a:gd name="T34" fmla="*/ 0 w 487"/>
                  <a:gd name="T35" fmla="*/ 0 h 442"/>
                  <a:gd name="T36" fmla="*/ 0 w 487"/>
                  <a:gd name="T37" fmla="*/ 0 h 442"/>
                  <a:gd name="T38" fmla="*/ 0 w 487"/>
                  <a:gd name="T39" fmla="*/ 0 h 442"/>
                  <a:gd name="T40" fmla="*/ 0 w 487"/>
                  <a:gd name="T41" fmla="*/ 0 h 442"/>
                  <a:gd name="T42" fmla="*/ 0 w 487"/>
                  <a:gd name="T43" fmla="*/ 0 h 442"/>
                  <a:gd name="T44" fmla="*/ 0 w 487"/>
                  <a:gd name="T45" fmla="*/ 0 h 442"/>
                  <a:gd name="T46" fmla="*/ 0 w 487"/>
                  <a:gd name="T47" fmla="*/ 0 h 442"/>
                  <a:gd name="T48" fmla="*/ 0 w 487"/>
                  <a:gd name="T49" fmla="*/ 0 h 442"/>
                  <a:gd name="T50" fmla="*/ 0 w 487"/>
                  <a:gd name="T51" fmla="*/ 0 h 442"/>
                  <a:gd name="T52" fmla="*/ 0 w 487"/>
                  <a:gd name="T53" fmla="*/ 0 h 4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7"/>
                  <a:gd name="T82" fmla="*/ 0 h 442"/>
                  <a:gd name="T83" fmla="*/ 487 w 487"/>
                  <a:gd name="T84" fmla="*/ 442 h 4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7" name="Rectangle 37"/>
              <p:cNvSpPr>
                <a:spLocks noChangeArrowheads="1"/>
              </p:cNvSpPr>
              <p:nvPr/>
            </p:nvSpPr>
            <p:spPr bwMode="auto">
              <a:xfrm>
                <a:off x="2757" y="2444"/>
                <a:ext cx="93"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3848" name="Freeform 38"/>
              <p:cNvSpPr>
                <a:spLocks/>
              </p:cNvSpPr>
              <p:nvPr/>
            </p:nvSpPr>
            <p:spPr bwMode="auto">
              <a:xfrm>
                <a:off x="3239" y="2029"/>
                <a:ext cx="168" cy="103"/>
              </a:xfrm>
              <a:custGeom>
                <a:avLst/>
                <a:gdLst>
                  <a:gd name="T0" fmla="*/ 0 w 839"/>
                  <a:gd name="T1" fmla="*/ 0 h 518"/>
                  <a:gd name="T2" fmla="*/ 0 w 839"/>
                  <a:gd name="T3" fmla="*/ 0 h 518"/>
                  <a:gd name="T4" fmla="*/ 0 w 839"/>
                  <a:gd name="T5" fmla="*/ 0 h 518"/>
                  <a:gd name="T6" fmla="*/ 0 w 839"/>
                  <a:gd name="T7" fmla="*/ 0 h 518"/>
                  <a:gd name="T8" fmla="*/ 0 w 839"/>
                  <a:gd name="T9" fmla="*/ 0 h 518"/>
                  <a:gd name="T10" fmla="*/ 0 w 839"/>
                  <a:gd name="T11" fmla="*/ 0 h 518"/>
                  <a:gd name="T12" fmla="*/ 0 w 839"/>
                  <a:gd name="T13" fmla="*/ 0 h 518"/>
                  <a:gd name="T14" fmla="*/ 0 w 839"/>
                  <a:gd name="T15" fmla="*/ 0 h 518"/>
                  <a:gd name="T16" fmla="*/ 0 w 839"/>
                  <a:gd name="T17" fmla="*/ 0 h 518"/>
                  <a:gd name="T18" fmla="*/ 0 w 839"/>
                  <a:gd name="T19" fmla="*/ 0 h 518"/>
                  <a:gd name="T20" fmla="*/ 0 w 839"/>
                  <a:gd name="T21" fmla="*/ 0 h 518"/>
                  <a:gd name="T22" fmla="*/ 0 w 839"/>
                  <a:gd name="T23" fmla="*/ 0 h 518"/>
                  <a:gd name="T24" fmla="*/ 0 w 839"/>
                  <a:gd name="T25" fmla="*/ 0 h 518"/>
                  <a:gd name="T26" fmla="*/ 0 w 839"/>
                  <a:gd name="T27" fmla="*/ 0 h 518"/>
                  <a:gd name="T28" fmla="*/ 0 w 839"/>
                  <a:gd name="T29" fmla="*/ 0 h 518"/>
                  <a:gd name="T30" fmla="*/ 0 w 839"/>
                  <a:gd name="T31" fmla="*/ 0 h 518"/>
                  <a:gd name="T32" fmla="*/ 0 w 839"/>
                  <a:gd name="T33" fmla="*/ 0 h 518"/>
                  <a:gd name="T34" fmla="*/ 0 w 839"/>
                  <a:gd name="T35" fmla="*/ 0 h 518"/>
                  <a:gd name="T36" fmla="*/ 0 w 839"/>
                  <a:gd name="T37" fmla="*/ 0 h 518"/>
                  <a:gd name="T38" fmla="*/ 0 w 839"/>
                  <a:gd name="T39" fmla="*/ 0 h 518"/>
                  <a:gd name="T40" fmla="*/ 0 w 839"/>
                  <a:gd name="T41" fmla="*/ 0 h 518"/>
                  <a:gd name="T42" fmla="*/ 0 w 839"/>
                  <a:gd name="T43" fmla="*/ 0 h 518"/>
                  <a:gd name="T44" fmla="*/ 0 w 839"/>
                  <a:gd name="T45" fmla="*/ 0 h 518"/>
                  <a:gd name="T46" fmla="*/ 0 w 839"/>
                  <a:gd name="T47" fmla="*/ 0 h 518"/>
                  <a:gd name="T48" fmla="*/ 0 w 839"/>
                  <a:gd name="T49" fmla="*/ 0 h 518"/>
                  <a:gd name="T50" fmla="*/ 0 w 839"/>
                  <a:gd name="T51" fmla="*/ 0 h 518"/>
                  <a:gd name="T52" fmla="*/ 0 w 839"/>
                  <a:gd name="T53" fmla="*/ 0 h 518"/>
                  <a:gd name="T54" fmla="*/ 0 w 839"/>
                  <a:gd name="T55" fmla="*/ 0 h 518"/>
                  <a:gd name="T56" fmla="*/ 0 w 839"/>
                  <a:gd name="T57" fmla="*/ 0 h 518"/>
                  <a:gd name="T58" fmla="*/ 0 w 839"/>
                  <a:gd name="T59" fmla="*/ 0 h 518"/>
                  <a:gd name="T60" fmla="*/ 0 w 839"/>
                  <a:gd name="T61" fmla="*/ 0 h 518"/>
                  <a:gd name="T62" fmla="*/ 0 w 839"/>
                  <a:gd name="T63" fmla="*/ 0 h 518"/>
                  <a:gd name="T64" fmla="*/ 0 w 839"/>
                  <a:gd name="T65" fmla="*/ 0 h 518"/>
                  <a:gd name="T66" fmla="*/ 0 w 839"/>
                  <a:gd name="T67" fmla="*/ 0 h 518"/>
                  <a:gd name="T68" fmla="*/ 0 w 839"/>
                  <a:gd name="T69" fmla="*/ 0 h 5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9"/>
                  <a:gd name="T106" fmla="*/ 0 h 518"/>
                  <a:gd name="T107" fmla="*/ 839 w 839"/>
                  <a:gd name="T108" fmla="*/ 518 h 5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49" name="Freeform 39"/>
              <p:cNvSpPr>
                <a:spLocks/>
              </p:cNvSpPr>
              <p:nvPr/>
            </p:nvSpPr>
            <p:spPr bwMode="auto">
              <a:xfrm>
                <a:off x="3524" y="2051"/>
                <a:ext cx="62" cy="104"/>
              </a:xfrm>
              <a:custGeom>
                <a:avLst/>
                <a:gdLst>
                  <a:gd name="T0" fmla="*/ 0 w 308"/>
                  <a:gd name="T1" fmla="*/ 0 h 519"/>
                  <a:gd name="T2" fmla="*/ 0 w 308"/>
                  <a:gd name="T3" fmla="*/ 0 h 519"/>
                  <a:gd name="T4" fmla="*/ 0 w 308"/>
                  <a:gd name="T5" fmla="*/ 0 h 519"/>
                  <a:gd name="T6" fmla="*/ 0 w 308"/>
                  <a:gd name="T7" fmla="*/ 0 h 519"/>
                  <a:gd name="T8" fmla="*/ 0 w 308"/>
                  <a:gd name="T9" fmla="*/ 0 h 519"/>
                  <a:gd name="T10" fmla="*/ 0 w 308"/>
                  <a:gd name="T11" fmla="*/ 0 h 519"/>
                  <a:gd name="T12" fmla="*/ 0 w 308"/>
                  <a:gd name="T13" fmla="*/ 0 h 519"/>
                  <a:gd name="T14" fmla="*/ 0 w 308"/>
                  <a:gd name="T15" fmla="*/ 0 h 519"/>
                  <a:gd name="T16" fmla="*/ 0 w 308"/>
                  <a:gd name="T17" fmla="*/ 0 h 519"/>
                  <a:gd name="T18" fmla="*/ 0 w 308"/>
                  <a:gd name="T19" fmla="*/ 0 h 519"/>
                  <a:gd name="T20" fmla="*/ 0 w 308"/>
                  <a:gd name="T21" fmla="*/ 0 h 519"/>
                  <a:gd name="T22" fmla="*/ 0 w 308"/>
                  <a:gd name="T23" fmla="*/ 0 h 519"/>
                  <a:gd name="T24" fmla="*/ 0 w 308"/>
                  <a:gd name="T25" fmla="*/ 0 h 519"/>
                  <a:gd name="T26" fmla="*/ 0 w 308"/>
                  <a:gd name="T27" fmla="*/ 0 h 519"/>
                  <a:gd name="T28" fmla="*/ 0 w 308"/>
                  <a:gd name="T29" fmla="*/ 0 h 519"/>
                  <a:gd name="T30" fmla="*/ 0 w 308"/>
                  <a:gd name="T31" fmla="*/ 0 h 519"/>
                  <a:gd name="T32" fmla="*/ 0 w 308"/>
                  <a:gd name="T33" fmla="*/ 0 h 519"/>
                  <a:gd name="T34" fmla="*/ 0 w 308"/>
                  <a:gd name="T35" fmla="*/ 0 h 519"/>
                  <a:gd name="T36" fmla="*/ 0 w 308"/>
                  <a:gd name="T37" fmla="*/ 0 h 519"/>
                  <a:gd name="T38" fmla="*/ 0 w 308"/>
                  <a:gd name="T39" fmla="*/ 0 h 519"/>
                  <a:gd name="T40" fmla="*/ 0 w 308"/>
                  <a:gd name="T41" fmla="*/ 0 h 519"/>
                  <a:gd name="T42" fmla="*/ 0 w 308"/>
                  <a:gd name="T43" fmla="*/ 0 h 519"/>
                  <a:gd name="T44" fmla="*/ 0 w 308"/>
                  <a:gd name="T45" fmla="*/ 0 h 519"/>
                  <a:gd name="T46" fmla="*/ 0 w 308"/>
                  <a:gd name="T47" fmla="*/ 0 h 519"/>
                  <a:gd name="T48" fmla="*/ 0 w 308"/>
                  <a:gd name="T49" fmla="*/ 0 h 519"/>
                  <a:gd name="T50" fmla="*/ 0 w 308"/>
                  <a:gd name="T51" fmla="*/ 0 h 519"/>
                  <a:gd name="T52" fmla="*/ 0 w 308"/>
                  <a:gd name="T53" fmla="*/ 0 h 519"/>
                  <a:gd name="T54" fmla="*/ 0 w 308"/>
                  <a:gd name="T55" fmla="*/ 0 h 519"/>
                  <a:gd name="T56" fmla="*/ 0 w 308"/>
                  <a:gd name="T57" fmla="*/ 0 h 519"/>
                  <a:gd name="T58" fmla="*/ 0 w 308"/>
                  <a:gd name="T59" fmla="*/ 0 h 519"/>
                  <a:gd name="T60" fmla="*/ 0 w 308"/>
                  <a:gd name="T61" fmla="*/ 0 h 519"/>
                  <a:gd name="T62" fmla="*/ 0 w 308"/>
                  <a:gd name="T63" fmla="*/ 0 h 519"/>
                  <a:gd name="T64" fmla="*/ 0 w 308"/>
                  <a:gd name="T65" fmla="*/ 0 h 519"/>
                  <a:gd name="T66" fmla="*/ 0 w 308"/>
                  <a:gd name="T67" fmla="*/ 0 h 519"/>
                  <a:gd name="T68" fmla="*/ 0 w 308"/>
                  <a:gd name="T69" fmla="*/ 0 h 5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519"/>
                  <a:gd name="T107" fmla="*/ 308 w 308"/>
                  <a:gd name="T108" fmla="*/ 519 h 5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0" name="Freeform 40"/>
              <p:cNvSpPr>
                <a:spLocks/>
              </p:cNvSpPr>
              <p:nvPr/>
            </p:nvSpPr>
            <p:spPr bwMode="auto">
              <a:xfrm>
                <a:off x="3907" y="1956"/>
                <a:ext cx="56" cy="98"/>
              </a:xfrm>
              <a:custGeom>
                <a:avLst/>
                <a:gdLst>
                  <a:gd name="T0" fmla="*/ 0 w 279"/>
                  <a:gd name="T1" fmla="*/ 0 h 489"/>
                  <a:gd name="T2" fmla="*/ 0 w 279"/>
                  <a:gd name="T3" fmla="*/ 0 h 489"/>
                  <a:gd name="T4" fmla="*/ 0 w 279"/>
                  <a:gd name="T5" fmla="*/ 0 h 489"/>
                  <a:gd name="T6" fmla="*/ 0 w 279"/>
                  <a:gd name="T7" fmla="*/ 0 h 489"/>
                  <a:gd name="T8" fmla="*/ 0 w 279"/>
                  <a:gd name="T9" fmla="*/ 0 h 489"/>
                  <a:gd name="T10" fmla="*/ 0 w 279"/>
                  <a:gd name="T11" fmla="*/ 0 h 489"/>
                  <a:gd name="T12" fmla="*/ 0 w 279"/>
                  <a:gd name="T13" fmla="*/ 0 h 489"/>
                  <a:gd name="T14" fmla="*/ 0 w 279"/>
                  <a:gd name="T15" fmla="*/ 0 h 489"/>
                  <a:gd name="T16" fmla="*/ 0 w 279"/>
                  <a:gd name="T17" fmla="*/ 0 h 489"/>
                  <a:gd name="T18" fmla="*/ 0 w 279"/>
                  <a:gd name="T19" fmla="*/ 0 h 489"/>
                  <a:gd name="T20" fmla="*/ 0 w 279"/>
                  <a:gd name="T21" fmla="*/ 0 h 489"/>
                  <a:gd name="T22" fmla="*/ 0 w 279"/>
                  <a:gd name="T23" fmla="*/ 0 h 489"/>
                  <a:gd name="T24" fmla="*/ 0 w 279"/>
                  <a:gd name="T25" fmla="*/ 0 h 489"/>
                  <a:gd name="T26" fmla="*/ 0 w 279"/>
                  <a:gd name="T27" fmla="*/ 0 h 489"/>
                  <a:gd name="T28" fmla="*/ 0 w 279"/>
                  <a:gd name="T29" fmla="*/ 0 h 489"/>
                  <a:gd name="T30" fmla="*/ 0 w 279"/>
                  <a:gd name="T31" fmla="*/ 0 h 489"/>
                  <a:gd name="T32" fmla="*/ 0 w 279"/>
                  <a:gd name="T33" fmla="*/ 0 h 489"/>
                  <a:gd name="T34" fmla="*/ 0 w 279"/>
                  <a:gd name="T35" fmla="*/ 0 h 489"/>
                  <a:gd name="T36" fmla="*/ 0 w 279"/>
                  <a:gd name="T37" fmla="*/ 0 h 489"/>
                  <a:gd name="T38" fmla="*/ 0 w 279"/>
                  <a:gd name="T39" fmla="*/ 0 h 489"/>
                  <a:gd name="T40" fmla="*/ 0 w 279"/>
                  <a:gd name="T41" fmla="*/ 0 h 489"/>
                  <a:gd name="T42" fmla="*/ 0 w 279"/>
                  <a:gd name="T43" fmla="*/ 0 h 489"/>
                  <a:gd name="T44" fmla="*/ 0 w 279"/>
                  <a:gd name="T45" fmla="*/ 0 h 489"/>
                  <a:gd name="T46" fmla="*/ 0 w 279"/>
                  <a:gd name="T47" fmla="*/ 0 h 489"/>
                  <a:gd name="T48" fmla="*/ 0 w 279"/>
                  <a:gd name="T49" fmla="*/ 0 h 489"/>
                  <a:gd name="T50" fmla="*/ 0 w 279"/>
                  <a:gd name="T51" fmla="*/ 0 h 489"/>
                  <a:gd name="T52" fmla="*/ 0 w 279"/>
                  <a:gd name="T53" fmla="*/ 0 h 489"/>
                  <a:gd name="T54" fmla="*/ 0 w 279"/>
                  <a:gd name="T55" fmla="*/ 0 h 489"/>
                  <a:gd name="T56" fmla="*/ 0 w 279"/>
                  <a:gd name="T57" fmla="*/ 0 h 489"/>
                  <a:gd name="T58" fmla="*/ 0 w 279"/>
                  <a:gd name="T59" fmla="*/ 0 h 489"/>
                  <a:gd name="T60" fmla="*/ 0 w 279"/>
                  <a:gd name="T61" fmla="*/ 0 h 489"/>
                  <a:gd name="T62" fmla="*/ 0 w 279"/>
                  <a:gd name="T63" fmla="*/ 0 h 489"/>
                  <a:gd name="T64" fmla="*/ 0 w 279"/>
                  <a:gd name="T65" fmla="*/ 0 h 489"/>
                  <a:gd name="T66" fmla="*/ 0 w 279"/>
                  <a:gd name="T67" fmla="*/ 0 h 489"/>
                  <a:gd name="T68" fmla="*/ 0 w 279"/>
                  <a:gd name="T69" fmla="*/ 0 h 489"/>
                  <a:gd name="T70" fmla="*/ 0 w 279"/>
                  <a:gd name="T71" fmla="*/ 0 h 489"/>
                  <a:gd name="T72" fmla="*/ 0 w 279"/>
                  <a:gd name="T73" fmla="*/ 0 h 489"/>
                  <a:gd name="T74" fmla="*/ 0 w 279"/>
                  <a:gd name="T75" fmla="*/ 0 h 489"/>
                  <a:gd name="T76" fmla="*/ 0 w 279"/>
                  <a:gd name="T77" fmla="*/ 0 h 489"/>
                  <a:gd name="T78" fmla="*/ 0 w 279"/>
                  <a:gd name="T79" fmla="*/ 0 h 489"/>
                  <a:gd name="T80" fmla="*/ 0 w 279"/>
                  <a:gd name="T81" fmla="*/ 0 h 489"/>
                  <a:gd name="T82" fmla="*/ 0 w 279"/>
                  <a:gd name="T83" fmla="*/ 0 h 489"/>
                  <a:gd name="T84" fmla="*/ 0 w 279"/>
                  <a:gd name="T85" fmla="*/ 0 h 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489"/>
                  <a:gd name="T131" fmla="*/ 279 w 279"/>
                  <a:gd name="T132" fmla="*/ 489 h 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1" name="Freeform 41"/>
              <p:cNvSpPr>
                <a:spLocks/>
              </p:cNvSpPr>
              <p:nvPr/>
            </p:nvSpPr>
            <p:spPr bwMode="auto">
              <a:xfrm>
                <a:off x="4018" y="1919"/>
                <a:ext cx="31" cy="107"/>
              </a:xfrm>
              <a:custGeom>
                <a:avLst/>
                <a:gdLst>
                  <a:gd name="T0" fmla="*/ 0 w 156"/>
                  <a:gd name="T1" fmla="*/ 0 h 534"/>
                  <a:gd name="T2" fmla="*/ 0 w 156"/>
                  <a:gd name="T3" fmla="*/ 0 h 534"/>
                  <a:gd name="T4" fmla="*/ 0 w 156"/>
                  <a:gd name="T5" fmla="*/ 0 h 534"/>
                  <a:gd name="T6" fmla="*/ 0 w 156"/>
                  <a:gd name="T7" fmla="*/ 0 h 534"/>
                  <a:gd name="T8" fmla="*/ 0 w 156"/>
                  <a:gd name="T9" fmla="*/ 0 h 534"/>
                  <a:gd name="T10" fmla="*/ 0 60000 65536"/>
                  <a:gd name="T11" fmla="*/ 0 60000 65536"/>
                  <a:gd name="T12" fmla="*/ 0 60000 65536"/>
                  <a:gd name="T13" fmla="*/ 0 60000 65536"/>
                  <a:gd name="T14" fmla="*/ 0 60000 65536"/>
                  <a:gd name="T15" fmla="*/ 0 w 156"/>
                  <a:gd name="T16" fmla="*/ 0 h 534"/>
                  <a:gd name="T17" fmla="*/ 156 w 156"/>
                  <a:gd name="T18" fmla="*/ 534 h 534"/>
                </a:gdLst>
                <a:ahLst/>
                <a:cxnLst>
                  <a:cxn ang="T10">
                    <a:pos x="T0" y="T1"/>
                  </a:cxn>
                  <a:cxn ang="T11">
                    <a:pos x="T2" y="T3"/>
                  </a:cxn>
                  <a:cxn ang="T12">
                    <a:pos x="T4" y="T5"/>
                  </a:cxn>
                  <a:cxn ang="T13">
                    <a:pos x="T6" y="T7"/>
                  </a:cxn>
                  <a:cxn ang="T14">
                    <a:pos x="T8" y="T9"/>
                  </a:cxn>
                </a:cxnLst>
                <a:rect l="T15" t="T16" r="T17" b="T18"/>
                <a:pathLst>
                  <a:path w="156" h="534">
                    <a:moveTo>
                      <a:pt x="156" y="122"/>
                    </a:moveTo>
                    <a:lnTo>
                      <a:pt x="0" y="0"/>
                    </a:lnTo>
                    <a:lnTo>
                      <a:pt x="0" y="410"/>
                    </a:lnTo>
                    <a:lnTo>
                      <a:pt x="156" y="534"/>
                    </a:lnTo>
                    <a:lnTo>
                      <a:pt x="156" y="12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2" name="Freeform 42"/>
              <p:cNvSpPr>
                <a:spLocks/>
              </p:cNvSpPr>
              <p:nvPr/>
            </p:nvSpPr>
            <p:spPr bwMode="auto">
              <a:xfrm>
                <a:off x="4575" y="2302"/>
                <a:ext cx="56" cy="125"/>
              </a:xfrm>
              <a:custGeom>
                <a:avLst/>
                <a:gdLst>
                  <a:gd name="T0" fmla="*/ 0 w 279"/>
                  <a:gd name="T1" fmla="*/ 0 h 625"/>
                  <a:gd name="T2" fmla="*/ 0 w 279"/>
                  <a:gd name="T3" fmla="*/ 0 h 625"/>
                  <a:gd name="T4" fmla="*/ 0 w 279"/>
                  <a:gd name="T5" fmla="*/ 0 h 625"/>
                  <a:gd name="T6" fmla="*/ 0 w 279"/>
                  <a:gd name="T7" fmla="*/ 0 h 625"/>
                  <a:gd name="T8" fmla="*/ 0 w 279"/>
                  <a:gd name="T9" fmla="*/ 0 h 625"/>
                  <a:gd name="T10" fmla="*/ 0 60000 65536"/>
                  <a:gd name="T11" fmla="*/ 0 60000 65536"/>
                  <a:gd name="T12" fmla="*/ 0 60000 65536"/>
                  <a:gd name="T13" fmla="*/ 0 60000 65536"/>
                  <a:gd name="T14" fmla="*/ 0 60000 65536"/>
                  <a:gd name="T15" fmla="*/ 0 w 279"/>
                  <a:gd name="T16" fmla="*/ 0 h 625"/>
                  <a:gd name="T17" fmla="*/ 279 w 279"/>
                  <a:gd name="T18" fmla="*/ 625 h 625"/>
                </a:gdLst>
                <a:ahLst/>
                <a:cxnLst>
                  <a:cxn ang="T10">
                    <a:pos x="T0" y="T1"/>
                  </a:cxn>
                  <a:cxn ang="T11">
                    <a:pos x="T2" y="T3"/>
                  </a:cxn>
                  <a:cxn ang="T12">
                    <a:pos x="T4" y="T5"/>
                  </a:cxn>
                  <a:cxn ang="T13">
                    <a:pos x="T6" y="T7"/>
                  </a:cxn>
                  <a:cxn ang="T14">
                    <a:pos x="T8" y="T9"/>
                  </a:cxn>
                </a:cxnLst>
                <a:rect l="T15" t="T16" r="T17" b="T18"/>
                <a:pathLst>
                  <a:path w="279" h="625">
                    <a:moveTo>
                      <a:pt x="279" y="0"/>
                    </a:moveTo>
                    <a:lnTo>
                      <a:pt x="0" y="216"/>
                    </a:lnTo>
                    <a:lnTo>
                      <a:pt x="0" y="625"/>
                    </a:lnTo>
                    <a:lnTo>
                      <a:pt x="279" y="409"/>
                    </a:lnTo>
                    <a:lnTo>
                      <a:pt x="27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3" name="Freeform 43"/>
              <p:cNvSpPr>
                <a:spLocks/>
              </p:cNvSpPr>
              <p:nvPr/>
            </p:nvSpPr>
            <p:spPr bwMode="auto">
              <a:xfrm>
                <a:off x="4185" y="1545"/>
                <a:ext cx="40" cy="88"/>
              </a:xfrm>
              <a:custGeom>
                <a:avLst/>
                <a:gdLst>
                  <a:gd name="T0" fmla="*/ 0 w 200"/>
                  <a:gd name="T1" fmla="*/ 0 h 440"/>
                  <a:gd name="T2" fmla="*/ 0 w 200"/>
                  <a:gd name="T3" fmla="*/ 0 h 440"/>
                  <a:gd name="T4" fmla="*/ 0 w 200"/>
                  <a:gd name="T5" fmla="*/ 0 h 440"/>
                  <a:gd name="T6" fmla="*/ 0 w 200"/>
                  <a:gd name="T7" fmla="*/ 0 h 440"/>
                  <a:gd name="T8" fmla="*/ 0 w 200"/>
                  <a:gd name="T9" fmla="*/ 0 h 440"/>
                  <a:gd name="T10" fmla="*/ 0 60000 65536"/>
                  <a:gd name="T11" fmla="*/ 0 60000 65536"/>
                  <a:gd name="T12" fmla="*/ 0 60000 65536"/>
                  <a:gd name="T13" fmla="*/ 0 60000 65536"/>
                  <a:gd name="T14" fmla="*/ 0 60000 65536"/>
                  <a:gd name="T15" fmla="*/ 0 w 200"/>
                  <a:gd name="T16" fmla="*/ 0 h 440"/>
                  <a:gd name="T17" fmla="*/ 200 w 200"/>
                  <a:gd name="T18" fmla="*/ 440 h 440"/>
                </a:gdLst>
                <a:ahLst/>
                <a:cxnLst>
                  <a:cxn ang="T10">
                    <a:pos x="T0" y="T1"/>
                  </a:cxn>
                  <a:cxn ang="T11">
                    <a:pos x="T2" y="T3"/>
                  </a:cxn>
                  <a:cxn ang="T12">
                    <a:pos x="T4" y="T5"/>
                  </a:cxn>
                  <a:cxn ang="T13">
                    <a:pos x="T6" y="T7"/>
                  </a:cxn>
                  <a:cxn ang="T14">
                    <a:pos x="T8" y="T9"/>
                  </a:cxn>
                </a:cxnLst>
                <a:rect l="T15" t="T16" r="T17" b="T18"/>
                <a:pathLst>
                  <a:path w="200" h="440">
                    <a:moveTo>
                      <a:pt x="200" y="0"/>
                    </a:moveTo>
                    <a:lnTo>
                      <a:pt x="0" y="31"/>
                    </a:lnTo>
                    <a:lnTo>
                      <a:pt x="0" y="440"/>
                    </a:lnTo>
                    <a:lnTo>
                      <a:pt x="200" y="409"/>
                    </a:lnTo>
                    <a:lnTo>
                      <a:pt x="20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4" name="Freeform 44"/>
              <p:cNvSpPr>
                <a:spLocks/>
              </p:cNvSpPr>
              <p:nvPr/>
            </p:nvSpPr>
            <p:spPr bwMode="auto">
              <a:xfrm>
                <a:off x="3963" y="1919"/>
                <a:ext cx="18" cy="118"/>
              </a:xfrm>
              <a:custGeom>
                <a:avLst/>
                <a:gdLst>
                  <a:gd name="T0" fmla="*/ 0 w 93"/>
                  <a:gd name="T1" fmla="*/ 0 h 593"/>
                  <a:gd name="T2" fmla="*/ 0 w 93"/>
                  <a:gd name="T3" fmla="*/ 0 h 593"/>
                  <a:gd name="T4" fmla="*/ 0 w 93"/>
                  <a:gd name="T5" fmla="*/ 0 h 593"/>
                  <a:gd name="T6" fmla="*/ 0 w 93"/>
                  <a:gd name="T7" fmla="*/ 0 h 593"/>
                  <a:gd name="T8" fmla="*/ 0 w 93"/>
                  <a:gd name="T9" fmla="*/ 0 h 593"/>
                  <a:gd name="T10" fmla="*/ 0 60000 65536"/>
                  <a:gd name="T11" fmla="*/ 0 60000 65536"/>
                  <a:gd name="T12" fmla="*/ 0 60000 65536"/>
                  <a:gd name="T13" fmla="*/ 0 60000 65536"/>
                  <a:gd name="T14" fmla="*/ 0 60000 65536"/>
                  <a:gd name="T15" fmla="*/ 0 w 93"/>
                  <a:gd name="T16" fmla="*/ 0 h 593"/>
                  <a:gd name="T17" fmla="*/ 93 w 93"/>
                  <a:gd name="T18" fmla="*/ 593 h 593"/>
                </a:gdLst>
                <a:ahLst/>
                <a:cxnLst>
                  <a:cxn ang="T10">
                    <a:pos x="T0" y="T1"/>
                  </a:cxn>
                  <a:cxn ang="T11">
                    <a:pos x="T2" y="T3"/>
                  </a:cxn>
                  <a:cxn ang="T12">
                    <a:pos x="T4" y="T5"/>
                  </a:cxn>
                  <a:cxn ang="T13">
                    <a:pos x="T6" y="T7"/>
                  </a:cxn>
                  <a:cxn ang="T14">
                    <a:pos x="T8" y="T9"/>
                  </a:cxn>
                </a:cxnLst>
                <a:rect l="T15" t="T16" r="T17" b="T18"/>
                <a:pathLst>
                  <a:path w="93" h="593">
                    <a:moveTo>
                      <a:pt x="93" y="0"/>
                    </a:moveTo>
                    <a:lnTo>
                      <a:pt x="0" y="185"/>
                    </a:lnTo>
                    <a:lnTo>
                      <a:pt x="0" y="593"/>
                    </a:lnTo>
                    <a:lnTo>
                      <a:pt x="93" y="410"/>
                    </a:lnTo>
                    <a:lnTo>
                      <a:pt x="9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5" name="Freeform 45"/>
              <p:cNvSpPr>
                <a:spLocks/>
              </p:cNvSpPr>
              <p:nvPr/>
            </p:nvSpPr>
            <p:spPr bwMode="auto">
              <a:xfrm>
                <a:off x="2135" y="1871"/>
                <a:ext cx="100" cy="218"/>
              </a:xfrm>
              <a:custGeom>
                <a:avLst/>
                <a:gdLst>
                  <a:gd name="T0" fmla="*/ 0 w 504"/>
                  <a:gd name="T1" fmla="*/ 0 h 1091"/>
                  <a:gd name="T2" fmla="*/ 0 w 504"/>
                  <a:gd name="T3" fmla="*/ 0 h 1091"/>
                  <a:gd name="T4" fmla="*/ 0 w 504"/>
                  <a:gd name="T5" fmla="*/ 0 h 1091"/>
                  <a:gd name="T6" fmla="*/ 0 w 504"/>
                  <a:gd name="T7" fmla="*/ 0 h 1091"/>
                  <a:gd name="T8" fmla="*/ 0 w 504"/>
                  <a:gd name="T9" fmla="*/ 0 h 1091"/>
                  <a:gd name="T10" fmla="*/ 0 60000 65536"/>
                  <a:gd name="T11" fmla="*/ 0 60000 65536"/>
                  <a:gd name="T12" fmla="*/ 0 60000 65536"/>
                  <a:gd name="T13" fmla="*/ 0 60000 65536"/>
                  <a:gd name="T14" fmla="*/ 0 60000 65536"/>
                  <a:gd name="T15" fmla="*/ 0 w 504"/>
                  <a:gd name="T16" fmla="*/ 0 h 1091"/>
                  <a:gd name="T17" fmla="*/ 504 w 504"/>
                  <a:gd name="T18" fmla="*/ 1091 h 1091"/>
                </a:gdLst>
                <a:ahLst/>
                <a:cxnLst>
                  <a:cxn ang="T10">
                    <a:pos x="T0" y="T1"/>
                  </a:cxn>
                  <a:cxn ang="T11">
                    <a:pos x="T2" y="T3"/>
                  </a:cxn>
                  <a:cxn ang="T12">
                    <a:pos x="T4" y="T5"/>
                  </a:cxn>
                  <a:cxn ang="T13">
                    <a:pos x="T6" y="T7"/>
                  </a:cxn>
                  <a:cxn ang="T14">
                    <a:pos x="T8" y="T9"/>
                  </a:cxn>
                </a:cxnLst>
                <a:rect l="T15" t="T16" r="T17" b="T18"/>
                <a:pathLst>
                  <a:path w="504" h="1091">
                    <a:moveTo>
                      <a:pt x="504" y="682"/>
                    </a:moveTo>
                    <a:lnTo>
                      <a:pt x="0" y="0"/>
                    </a:lnTo>
                    <a:lnTo>
                      <a:pt x="0" y="411"/>
                    </a:lnTo>
                    <a:lnTo>
                      <a:pt x="504" y="1091"/>
                    </a:lnTo>
                    <a:lnTo>
                      <a:pt x="504" y="68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6" name="Freeform 46"/>
              <p:cNvSpPr>
                <a:spLocks/>
              </p:cNvSpPr>
              <p:nvPr/>
            </p:nvSpPr>
            <p:spPr bwMode="auto">
              <a:xfrm>
                <a:off x="4219" y="1460"/>
                <a:ext cx="69" cy="169"/>
              </a:xfrm>
              <a:custGeom>
                <a:avLst/>
                <a:gdLst>
                  <a:gd name="T0" fmla="*/ 0 w 342"/>
                  <a:gd name="T1" fmla="*/ 0 h 844"/>
                  <a:gd name="T2" fmla="*/ 0 w 342"/>
                  <a:gd name="T3" fmla="*/ 0 h 844"/>
                  <a:gd name="T4" fmla="*/ 0 w 342"/>
                  <a:gd name="T5" fmla="*/ 0 h 844"/>
                  <a:gd name="T6" fmla="*/ 0 w 342"/>
                  <a:gd name="T7" fmla="*/ 0 h 844"/>
                  <a:gd name="T8" fmla="*/ 0 w 342"/>
                  <a:gd name="T9" fmla="*/ 0 h 844"/>
                  <a:gd name="T10" fmla="*/ 0 w 342"/>
                  <a:gd name="T11" fmla="*/ 0 h 844"/>
                  <a:gd name="T12" fmla="*/ 0 w 342"/>
                  <a:gd name="T13" fmla="*/ 0 h 844"/>
                  <a:gd name="T14" fmla="*/ 0 w 342"/>
                  <a:gd name="T15" fmla="*/ 0 h 844"/>
                  <a:gd name="T16" fmla="*/ 0 w 342"/>
                  <a:gd name="T17" fmla="*/ 0 h 844"/>
                  <a:gd name="T18" fmla="*/ 0 w 342"/>
                  <a:gd name="T19" fmla="*/ 0 h 844"/>
                  <a:gd name="T20" fmla="*/ 0 w 342"/>
                  <a:gd name="T21" fmla="*/ 0 h 844"/>
                  <a:gd name="T22" fmla="*/ 0 w 342"/>
                  <a:gd name="T23" fmla="*/ 0 h 844"/>
                  <a:gd name="T24" fmla="*/ 0 w 342"/>
                  <a:gd name="T25" fmla="*/ 0 h 844"/>
                  <a:gd name="T26" fmla="*/ 0 w 342"/>
                  <a:gd name="T27" fmla="*/ 0 h 844"/>
                  <a:gd name="T28" fmla="*/ 0 w 342"/>
                  <a:gd name="T29" fmla="*/ 0 h 844"/>
                  <a:gd name="T30" fmla="*/ 0 w 342"/>
                  <a:gd name="T31" fmla="*/ 0 h 844"/>
                  <a:gd name="T32" fmla="*/ 0 w 342"/>
                  <a:gd name="T33" fmla="*/ 0 h 844"/>
                  <a:gd name="T34" fmla="*/ 0 w 342"/>
                  <a:gd name="T35" fmla="*/ 0 h 844"/>
                  <a:gd name="T36" fmla="*/ 0 w 342"/>
                  <a:gd name="T37" fmla="*/ 0 h 844"/>
                  <a:gd name="T38" fmla="*/ 0 w 342"/>
                  <a:gd name="T39" fmla="*/ 0 h 844"/>
                  <a:gd name="T40" fmla="*/ 0 w 342"/>
                  <a:gd name="T41" fmla="*/ 0 h 844"/>
                  <a:gd name="T42" fmla="*/ 0 w 342"/>
                  <a:gd name="T43" fmla="*/ 0 h 844"/>
                  <a:gd name="T44" fmla="*/ 0 w 342"/>
                  <a:gd name="T45" fmla="*/ 0 h 844"/>
                  <a:gd name="T46" fmla="*/ 0 w 342"/>
                  <a:gd name="T47" fmla="*/ 0 h 844"/>
                  <a:gd name="T48" fmla="*/ 0 w 342"/>
                  <a:gd name="T49" fmla="*/ 0 h 844"/>
                  <a:gd name="T50" fmla="*/ 0 w 342"/>
                  <a:gd name="T51" fmla="*/ 0 h 844"/>
                  <a:gd name="T52" fmla="*/ 0 w 342"/>
                  <a:gd name="T53" fmla="*/ 0 h 844"/>
                  <a:gd name="T54" fmla="*/ 0 w 342"/>
                  <a:gd name="T55" fmla="*/ 0 h 844"/>
                  <a:gd name="T56" fmla="*/ 0 w 342"/>
                  <a:gd name="T57" fmla="*/ 0 h 844"/>
                  <a:gd name="T58" fmla="*/ 0 w 342"/>
                  <a:gd name="T59" fmla="*/ 0 h 844"/>
                  <a:gd name="T60" fmla="*/ 0 w 342"/>
                  <a:gd name="T61" fmla="*/ 0 h 844"/>
                  <a:gd name="T62" fmla="*/ 0 w 342"/>
                  <a:gd name="T63" fmla="*/ 0 h 844"/>
                  <a:gd name="T64" fmla="*/ 0 w 342"/>
                  <a:gd name="T65" fmla="*/ 0 h 844"/>
                  <a:gd name="T66" fmla="*/ 0 w 342"/>
                  <a:gd name="T67" fmla="*/ 0 h 844"/>
                  <a:gd name="T68" fmla="*/ 0 w 342"/>
                  <a:gd name="T69" fmla="*/ 0 h 844"/>
                  <a:gd name="T70" fmla="*/ 0 w 342"/>
                  <a:gd name="T71" fmla="*/ 0 h 844"/>
                  <a:gd name="T72" fmla="*/ 0 w 342"/>
                  <a:gd name="T73" fmla="*/ 0 h 844"/>
                  <a:gd name="T74" fmla="*/ 0 w 342"/>
                  <a:gd name="T75" fmla="*/ 0 h 844"/>
                  <a:gd name="T76" fmla="*/ 0 w 342"/>
                  <a:gd name="T77" fmla="*/ 0 h 844"/>
                  <a:gd name="T78" fmla="*/ 0 w 342"/>
                  <a:gd name="T79" fmla="*/ 0 h 844"/>
                  <a:gd name="T80" fmla="*/ 0 w 342"/>
                  <a:gd name="T81" fmla="*/ 0 h 844"/>
                  <a:gd name="T82" fmla="*/ 0 w 342"/>
                  <a:gd name="T83" fmla="*/ 0 h 844"/>
                  <a:gd name="T84" fmla="*/ 0 w 342"/>
                  <a:gd name="T85" fmla="*/ 0 h 844"/>
                  <a:gd name="T86" fmla="*/ 0 w 342"/>
                  <a:gd name="T87" fmla="*/ 0 h 844"/>
                  <a:gd name="T88" fmla="*/ 0 w 342"/>
                  <a:gd name="T89" fmla="*/ 0 h 844"/>
                  <a:gd name="T90" fmla="*/ 0 w 342"/>
                  <a:gd name="T91" fmla="*/ 0 h 844"/>
                  <a:gd name="T92" fmla="*/ 0 w 342"/>
                  <a:gd name="T93" fmla="*/ 0 h 844"/>
                  <a:gd name="T94" fmla="*/ 0 w 342"/>
                  <a:gd name="T95" fmla="*/ 0 h 844"/>
                  <a:gd name="T96" fmla="*/ 0 w 342"/>
                  <a:gd name="T97" fmla="*/ 0 h 844"/>
                  <a:gd name="T98" fmla="*/ 0 w 342"/>
                  <a:gd name="T99" fmla="*/ 0 h 844"/>
                  <a:gd name="T100" fmla="*/ 0 w 342"/>
                  <a:gd name="T101" fmla="*/ 0 h 844"/>
                  <a:gd name="T102" fmla="*/ 0 w 342"/>
                  <a:gd name="T103" fmla="*/ 0 h 844"/>
                  <a:gd name="T104" fmla="*/ 0 w 342"/>
                  <a:gd name="T105" fmla="*/ 0 h 844"/>
                  <a:gd name="T106" fmla="*/ 0 w 342"/>
                  <a:gd name="T107" fmla="*/ 0 h 844"/>
                  <a:gd name="T108" fmla="*/ 0 w 342"/>
                  <a:gd name="T109" fmla="*/ 0 h 844"/>
                  <a:gd name="T110" fmla="*/ 0 w 342"/>
                  <a:gd name="T111" fmla="*/ 0 h 844"/>
                  <a:gd name="T112" fmla="*/ 0 w 342"/>
                  <a:gd name="T113" fmla="*/ 0 h 844"/>
                  <a:gd name="T114" fmla="*/ 0 w 342"/>
                  <a:gd name="T115" fmla="*/ 0 h 844"/>
                  <a:gd name="T116" fmla="*/ 0 w 342"/>
                  <a:gd name="T117" fmla="*/ 0 h 844"/>
                  <a:gd name="T118" fmla="*/ 0 w 342"/>
                  <a:gd name="T119" fmla="*/ 0 h 844"/>
                  <a:gd name="T120" fmla="*/ 0 w 342"/>
                  <a:gd name="T121" fmla="*/ 0 h 844"/>
                  <a:gd name="T122" fmla="*/ 0 w 342"/>
                  <a:gd name="T123" fmla="*/ 0 h 844"/>
                  <a:gd name="T124" fmla="*/ 0 w 342"/>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844"/>
                  <a:gd name="T191" fmla="*/ 342 w 342"/>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7" name="Freeform 47"/>
              <p:cNvSpPr>
                <a:spLocks/>
              </p:cNvSpPr>
              <p:nvPr/>
            </p:nvSpPr>
            <p:spPr bwMode="auto">
              <a:xfrm>
                <a:off x="4147" y="982"/>
                <a:ext cx="28" cy="136"/>
              </a:xfrm>
              <a:custGeom>
                <a:avLst/>
                <a:gdLst>
                  <a:gd name="T0" fmla="*/ 0 w 142"/>
                  <a:gd name="T1" fmla="*/ 0 h 678"/>
                  <a:gd name="T2" fmla="*/ 0 w 142"/>
                  <a:gd name="T3" fmla="*/ 0 h 678"/>
                  <a:gd name="T4" fmla="*/ 0 w 142"/>
                  <a:gd name="T5" fmla="*/ 0 h 678"/>
                  <a:gd name="T6" fmla="*/ 0 w 142"/>
                  <a:gd name="T7" fmla="*/ 0 h 678"/>
                  <a:gd name="T8" fmla="*/ 0 w 142"/>
                  <a:gd name="T9" fmla="*/ 0 h 678"/>
                  <a:gd name="T10" fmla="*/ 0 w 142"/>
                  <a:gd name="T11" fmla="*/ 0 h 678"/>
                  <a:gd name="T12" fmla="*/ 0 w 142"/>
                  <a:gd name="T13" fmla="*/ 0 h 678"/>
                  <a:gd name="T14" fmla="*/ 0 w 142"/>
                  <a:gd name="T15" fmla="*/ 0 h 678"/>
                  <a:gd name="T16" fmla="*/ 0 w 142"/>
                  <a:gd name="T17" fmla="*/ 0 h 678"/>
                  <a:gd name="T18" fmla="*/ 0 w 142"/>
                  <a:gd name="T19" fmla="*/ 0 h 678"/>
                  <a:gd name="T20" fmla="*/ 0 w 142"/>
                  <a:gd name="T21" fmla="*/ 0 h 678"/>
                  <a:gd name="T22" fmla="*/ 0 w 142"/>
                  <a:gd name="T23" fmla="*/ 0 h 678"/>
                  <a:gd name="T24" fmla="*/ 0 w 142"/>
                  <a:gd name="T25" fmla="*/ 0 h 678"/>
                  <a:gd name="T26" fmla="*/ 0 w 142"/>
                  <a:gd name="T27" fmla="*/ 0 h 678"/>
                  <a:gd name="T28" fmla="*/ 0 w 142"/>
                  <a:gd name="T29" fmla="*/ 0 h 678"/>
                  <a:gd name="T30" fmla="*/ 0 w 142"/>
                  <a:gd name="T31" fmla="*/ 0 h 678"/>
                  <a:gd name="T32" fmla="*/ 0 w 142"/>
                  <a:gd name="T33" fmla="*/ 0 h 678"/>
                  <a:gd name="T34" fmla="*/ 0 w 142"/>
                  <a:gd name="T35" fmla="*/ 0 h 678"/>
                  <a:gd name="T36" fmla="*/ 0 w 142"/>
                  <a:gd name="T37" fmla="*/ 0 h 678"/>
                  <a:gd name="T38" fmla="*/ 0 w 142"/>
                  <a:gd name="T39" fmla="*/ 0 h 678"/>
                  <a:gd name="T40" fmla="*/ 0 w 142"/>
                  <a:gd name="T41" fmla="*/ 0 h 678"/>
                  <a:gd name="T42" fmla="*/ 0 w 142"/>
                  <a:gd name="T43" fmla="*/ 0 h 678"/>
                  <a:gd name="T44" fmla="*/ 0 w 142"/>
                  <a:gd name="T45" fmla="*/ 0 h 678"/>
                  <a:gd name="T46" fmla="*/ 0 w 142"/>
                  <a:gd name="T47" fmla="*/ 0 h 678"/>
                  <a:gd name="T48" fmla="*/ 0 w 142"/>
                  <a:gd name="T49" fmla="*/ 0 h 678"/>
                  <a:gd name="T50" fmla="*/ 0 w 142"/>
                  <a:gd name="T51" fmla="*/ 0 h 678"/>
                  <a:gd name="T52" fmla="*/ 0 w 142"/>
                  <a:gd name="T53" fmla="*/ 0 h 678"/>
                  <a:gd name="T54" fmla="*/ 0 w 142"/>
                  <a:gd name="T55" fmla="*/ 0 h 678"/>
                  <a:gd name="T56" fmla="*/ 0 w 142"/>
                  <a:gd name="T57" fmla="*/ 0 h 678"/>
                  <a:gd name="T58" fmla="*/ 0 w 142"/>
                  <a:gd name="T59" fmla="*/ 0 h 678"/>
                  <a:gd name="T60" fmla="*/ 0 w 142"/>
                  <a:gd name="T61" fmla="*/ 0 h 678"/>
                  <a:gd name="T62" fmla="*/ 0 w 142"/>
                  <a:gd name="T63" fmla="*/ 0 h 678"/>
                  <a:gd name="T64" fmla="*/ 0 w 142"/>
                  <a:gd name="T65" fmla="*/ 0 h 6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678"/>
                  <a:gd name="T101" fmla="*/ 142 w 142"/>
                  <a:gd name="T102" fmla="*/ 678 h 6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8" name="Freeform 48"/>
              <p:cNvSpPr>
                <a:spLocks/>
              </p:cNvSpPr>
              <p:nvPr/>
            </p:nvSpPr>
            <p:spPr bwMode="auto">
              <a:xfrm>
                <a:off x="1574" y="1773"/>
                <a:ext cx="216" cy="193"/>
              </a:xfrm>
              <a:custGeom>
                <a:avLst/>
                <a:gdLst>
                  <a:gd name="T0" fmla="*/ 0 w 1081"/>
                  <a:gd name="T1" fmla="*/ 0 h 965"/>
                  <a:gd name="T2" fmla="*/ 0 w 1081"/>
                  <a:gd name="T3" fmla="*/ 0 h 965"/>
                  <a:gd name="T4" fmla="*/ 0 w 1081"/>
                  <a:gd name="T5" fmla="*/ 0 h 965"/>
                  <a:gd name="T6" fmla="*/ 0 w 1081"/>
                  <a:gd name="T7" fmla="*/ 0 h 965"/>
                  <a:gd name="T8" fmla="*/ 0 w 1081"/>
                  <a:gd name="T9" fmla="*/ 0 h 965"/>
                  <a:gd name="T10" fmla="*/ 0 60000 65536"/>
                  <a:gd name="T11" fmla="*/ 0 60000 65536"/>
                  <a:gd name="T12" fmla="*/ 0 60000 65536"/>
                  <a:gd name="T13" fmla="*/ 0 60000 65536"/>
                  <a:gd name="T14" fmla="*/ 0 60000 65536"/>
                  <a:gd name="T15" fmla="*/ 0 w 1081"/>
                  <a:gd name="T16" fmla="*/ 0 h 965"/>
                  <a:gd name="T17" fmla="*/ 1081 w 1081"/>
                  <a:gd name="T18" fmla="*/ 965 h 965"/>
                </a:gdLst>
                <a:ahLst/>
                <a:cxnLst>
                  <a:cxn ang="T10">
                    <a:pos x="T0" y="T1"/>
                  </a:cxn>
                  <a:cxn ang="T11">
                    <a:pos x="T2" y="T3"/>
                  </a:cxn>
                  <a:cxn ang="T12">
                    <a:pos x="T4" y="T5"/>
                  </a:cxn>
                  <a:cxn ang="T13">
                    <a:pos x="T6" y="T7"/>
                  </a:cxn>
                  <a:cxn ang="T14">
                    <a:pos x="T8" y="T9"/>
                  </a:cxn>
                </a:cxnLst>
                <a:rect l="T15" t="T16" r="T17" b="T18"/>
                <a:pathLst>
                  <a:path w="1081" h="965">
                    <a:moveTo>
                      <a:pt x="1081" y="556"/>
                    </a:moveTo>
                    <a:lnTo>
                      <a:pt x="0" y="0"/>
                    </a:lnTo>
                    <a:lnTo>
                      <a:pt x="0" y="409"/>
                    </a:lnTo>
                    <a:lnTo>
                      <a:pt x="1081" y="965"/>
                    </a:lnTo>
                    <a:lnTo>
                      <a:pt x="1081" y="55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59" name="Freeform 49"/>
              <p:cNvSpPr>
                <a:spLocks/>
              </p:cNvSpPr>
              <p:nvPr/>
            </p:nvSpPr>
            <p:spPr bwMode="auto">
              <a:xfrm>
                <a:off x="2625" y="2255"/>
                <a:ext cx="31" cy="174"/>
              </a:xfrm>
              <a:custGeom>
                <a:avLst/>
                <a:gdLst>
                  <a:gd name="T0" fmla="*/ 0 w 157"/>
                  <a:gd name="T1" fmla="*/ 0 h 872"/>
                  <a:gd name="T2" fmla="*/ 0 w 157"/>
                  <a:gd name="T3" fmla="*/ 0 h 872"/>
                  <a:gd name="T4" fmla="*/ 0 w 157"/>
                  <a:gd name="T5" fmla="*/ 0 h 872"/>
                  <a:gd name="T6" fmla="*/ 0 w 157"/>
                  <a:gd name="T7" fmla="*/ 0 h 872"/>
                  <a:gd name="T8" fmla="*/ 0 w 157"/>
                  <a:gd name="T9" fmla="*/ 0 h 872"/>
                  <a:gd name="T10" fmla="*/ 0 60000 65536"/>
                  <a:gd name="T11" fmla="*/ 0 60000 65536"/>
                  <a:gd name="T12" fmla="*/ 0 60000 65536"/>
                  <a:gd name="T13" fmla="*/ 0 60000 65536"/>
                  <a:gd name="T14" fmla="*/ 0 60000 65536"/>
                  <a:gd name="T15" fmla="*/ 0 w 157"/>
                  <a:gd name="T16" fmla="*/ 0 h 872"/>
                  <a:gd name="T17" fmla="*/ 157 w 157"/>
                  <a:gd name="T18" fmla="*/ 872 h 872"/>
                </a:gdLst>
                <a:ahLst/>
                <a:cxnLst>
                  <a:cxn ang="T10">
                    <a:pos x="T0" y="T1"/>
                  </a:cxn>
                  <a:cxn ang="T11">
                    <a:pos x="T2" y="T3"/>
                  </a:cxn>
                  <a:cxn ang="T12">
                    <a:pos x="T4" y="T5"/>
                  </a:cxn>
                  <a:cxn ang="T13">
                    <a:pos x="T6" y="T7"/>
                  </a:cxn>
                  <a:cxn ang="T14">
                    <a:pos x="T8" y="T9"/>
                  </a:cxn>
                </a:cxnLst>
                <a:rect l="T15" t="T16" r="T17" b="T18"/>
                <a:pathLst>
                  <a:path w="157" h="872">
                    <a:moveTo>
                      <a:pt x="157" y="463"/>
                    </a:moveTo>
                    <a:lnTo>
                      <a:pt x="0" y="0"/>
                    </a:lnTo>
                    <a:lnTo>
                      <a:pt x="0" y="409"/>
                    </a:lnTo>
                    <a:lnTo>
                      <a:pt x="157" y="872"/>
                    </a:lnTo>
                    <a:lnTo>
                      <a:pt x="157" y="46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0" name="Freeform 50"/>
              <p:cNvSpPr>
                <a:spLocks/>
              </p:cNvSpPr>
              <p:nvPr/>
            </p:nvSpPr>
            <p:spPr bwMode="auto">
              <a:xfrm>
                <a:off x="2880" y="2175"/>
                <a:ext cx="66" cy="146"/>
              </a:xfrm>
              <a:custGeom>
                <a:avLst/>
                <a:gdLst>
                  <a:gd name="T0" fmla="*/ 0 w 331"/>
                  <a:gd name="T1" fmla="*/ 0 h 732"/>
                  <a:gd name="T2" fmla="*/ 0 w 331"/>
                  <a:gd name="T3" fmla="*/ 0 h 732"/>
                  <a:gd name="T4" fmla="*/ 0 w 331"/>
                  <a:gd name="T5" fmla="*/ 0 h 732"/>
                  <a:gd name="T6" fmla="*/ 0 w 331"/>
                  <a:gd name="T7" fmla="*/ 0 h 732"/>
                  <a:gd name="T8" fmla="*/ 0 w 331"/>
                  <a:gd name="T9" fmla="*/ 0 h 732"/>
                  <a:gd name="T10" fmla="*/ 0 w 331"/>
                  <a:gd name="T11" fmla="*/ 0 h 732"/>
                  <a:gd name="T12" fmla="*/ 0 w 331"/>
                  <a:gd name="T13" fmla="*/ 0 h 732"/>
                  <a:gd name="T14" fmla="*/ 0 w 331"/>
                  <a:gd name="T15" fmla="*/ 0 h 732"/>
                  <a:gd name="T16" fmla="*/ 0 w 331"/>
                  <a:gd name="T17" fmla="*/ 0 h 732"/>
                  <a:gd name="T18" fmla="*/ 0 w 331"/>
                  <a:gd name="T19" fmla="*/ 0 h 732"/>
                  <a:gd name="T20" fmla="*/ 0 w 331"/>
                  <a:gd name="T21" fmla="*/ 0 h 732"/>
                  <a:gd name="T22" fmla="*/ 0 w 331"/>
                  <a:gd name="T23" fmla="*/ 0 h 732"/>
                  <a:gd name="T24" fmla="*/ 0 w 331"/>
                  <a:gd name="T25" fmla="*/ 0 h 732"/>
                  <a:gd name="T26" fmla="*/ 0 w 331"/>
                  <a:gd name="T27" fmla="*/ 0 h 732"/>
                  <a:gd name="T28" fmla="*/ 0 w 331"/>
                  <a:gd name="T29" fmla="*/ 0 h 732"/>
                  <a:gd name="T30" fmla="*/ 0 w 331"/>
                  <a:gd name="T31" fmla="*/ 0 h 732"/>
                  <a:gd name="T32" fmla="*/ 0 w 331"/>
                  <a:gd name="T33" fmla="*/ 0 h 732"/>
                  <a:gd name="T34" fmla="*/ 0 w 331"/>
                  <a:gd name="T35" fmla="*/ 0 h 732"/>
                  <a:gd name="T36" fmla="*/ 0 w 331"/>
                  <a:gd name="T37" fmla="*/ 0 h 732"/>
                  <a:gd name="T38" fmla="*/ 0 w 331"/>
                  <a:gd name="T39" fmla="*/ 0 h 732"/>
                  <a:gd name="T40" fmla="*/ 0 w 331"/>
                  <a:gd name="T41" fmla="*/ 0 h 732"/>
                  <a:gd name="T42" fmla="*/ 0 w 331"/>
                  <a:gd name="T43" fmla="*/ 0 h 732"/>
                  <a:gd name="T44" fmla="*/ 0 w 331"/>
                  <a:gd name="T45" fmla="*/ 0 h 732"/>
                  <a:gd name="T46" fmla="*/ 0 w 331"/>
                  <a:gd name="T47" fmla="*/ 0 h 732"/>
                  <a:gd name="T48" fmla="*/ 0 w 331"/>
                  <a:gd name="T49" fmla="*/ 0 h 7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1"/>
                  <a:gd name="T76" fmla="*/ 0 h 732"/>
                  <a:gd name="T77" fmla="*/ 331 w 331"/>
                  <a:gd name="T78" fmla="*/ 732 h 7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1" name="Freeform 51"/>
              <p:cNvSpPr>
                <a:spLocks/>
              </p:cNvSpPr>
              <p:nvPr/>
            </p:nvSpPr>
            <p:spPr bwMode="auto">
              <a:xfrm>
                <a:off x="3048" y="2088"/>
                <a:ext cx="43" cy="120"/>
              </a:xfrm>
              <a:custGeom>
                <a:avLst/>
                <a:gdLst>
                  <a:gd name="T0" fmla="*/ 0 w 214"/>
                  <a:gd name="T1" fmla="*/ 0 h 601"/>
                  <a:gd name="T2" fmla="*/ 0 w 214"/>
                  <a:gd name="T3" fmla="*/ 0 h 601"/>
                  <a:gd name="T4" fmla="*/ 0 w 214"/>
                  <a:gd name="T5" fmla="*/ 0 h 601"/>
                  <a:gd name="T6" fmla="*/ 0 w 214"/>
                  <a:gd name="T7" fmla="*/ 0 h 601"/>
                  <a:gd name="T8" fmla="*/ 0 w 214"/>
                  <a:gd name="T9" fmla="*/ 0 h 601"/>
                  <a:gd name="T10" fmla="*/ 0 w 214"/>
                  <a:gd name="T11" fmla="*/ 0 h 601"/>
                  <a:gd name="T12" fmla="*/ 0 w 214"/>
                  <a:gd name="T13" fmla="*/ 0 h 601"/>
                  <a:gd name="T14" fmla="*/ 0 w 214"/>
                  <a:gd name="T15" fmla="*/ 0 h 601"/>
                  <a:gd name="T16" fmla="*/ 0 w 214"/>
                  <a:gd name="T17" fmla="*/ 0 h 601"/>
                  <a:gd name="T18" fmla="*/ 0 w 214"/>
                  <a:gd name="T19" fmla="*/ 0 h 601"/>
                  <a:gd name="T20" fmla="*/ 0 w 214"/>
                  <a:gd name="T21" fmla="*/ 0 h 601"/>
                  <a:gd name="T22" fmla="*/ 0 w 214"/>
                  <a:gd name="T23" fmla="*/ 0 h 601"/>
                  <a:gd name="T24" fmla="*/ 0 w 214"/>
                  <a:gd name="T25" fmla="*/ 0 h 601"/>
                  <a:gd name="T26" fmla="*/ 0 w 214"/>
                  <a:gd name="T27" fmla="*/ 0 h 601"/>
                  <a:gd name="T28" fmla="*/ 0 w 214"/>
                  <a:gd name="T29" fmla="*/ 0 h 601"/>
                  <a:gd name="T30" fmla="*/ 0 w 214"/>
                  <a:gd name="T31" fmla="*/ 0 h 601"/>
                  <a:gd name="T32" fmla="*/ 0 w 214"/>
                  <a:gd name="T33" fmla="*/ 0 h 601"/>
                  <a:gd name="T34" fmla="*/ 0 w 214"/>
                  <a:gd name="T35" fmla="*/ 0 h 601"/>
                  <a:gd name="T36" fmla="*/ 0 w 214"/>
                  <a:gd name="T37" fmla="*/ 0 h 601"/>
                  <a:gd name="T38" fmla="*/ 0 w 214"/>
                  <a:gd name="T39" fmla="*/ 0 h 601"/>
                  <a:gd name="T40" fmla="*/ 0 w 214"/>
                  <a:gd name="T41" fmla="*/ 0 h 601"/>
                  <a:gd name="T42" fmla="*/ 0 w 214"/>
                  <a:gd name="T43" fmla="*/ 0 h 601"/>
                  <a:gd name="T44" fmla="*/ 0 w 214"/>
                  <a:gd name="T45" fmla="*/ 0 h 601"/>
                  <a:gd name="T46" fmla="*/ 0 w 214"/>
                  <a:gd name="T47" fmla="*/ 0 h 601"/>
                  <a:gd name="T48" fmla="*/ 0 w 214"/>
                  <a:gd name="T49" fmla="*/ 0 h 601"/>
                  <a:gd name="T50" fmla="*/ 0 w 214"/>
                  <a:gd name="T51" fmla="*/ 0 h 601"/>
                  <a:gd name="T52" fmla="*/ 0 w 214"/>
                  <a:gd name="T53" fmla="*/ 0 h 601"/>
                  <a:gd name="T54" fmla="*/ 0 w 214"/>
                  <a:gd name="T55" fmla="*/ 0 h 601"/>
                  <a:gd name="T56" fmla="*/ 0 w 214"/>
                  <a:gd name="T57" fmla="*/ 0 h 601"/>
                  <a:gd name="T58" fmla="*/ 0 w 214"/>
                  <a:gd name="T59" fmla="*/ 0 h 601"/>
                  <a:gd name="T60" fmla="*/ 0 w 214"/>
                  <a:gd name="T61" fmla="*/ 0 h 601"/>
                  <a:gd name="T62" fmla="*/ 0 w 214"/>
                  <a:gd name="T63" fmla="*/ 0 h 601"/>
                  <a:gd name="T64" fmla="*/ 0 w 214"/>
                  <a:gd name="T65" fmla="*/ 0 h 601"/>
                  <a:gd name="T66" fmla="*/ 0 w 214"/>
                  <a:gd name="T67" fmla="*/ 0 h 601"/>
                  <a:gd name="T68" fmla="*/ 0 w 214"/>
                  <a:gd name="T69" fmla="*/ 0 h 601"/>
                  <a:gd name="T70" fmla="*/ 0 w 214"/>
                  <a:gd name="T71" fmla="*/ 0 h 601"/>
                  <a:gd name="T72" fmla="*/ 0 w 214"/>
                  <a:gd name="T73" fmla="*/ 0 h 601"/>
                  <a:gd name="T74" fmla="*/ 0 w 214"/>
                  <a:gd name="T75" fmla="*/ 0 h 601"/>
                  <a:gd name="T76" fmla="*/ 0 w 214"/>
                  <a:gd name="T77" fmla="*/ 0 h 6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4"/>
                  <a:gd name="T118" fmla="*/ 0 h 601"/>
                  <a:gd name="T119" fmla="*/ 214 w 214"/>
                  <a:gd name="T120" fmla="*/ 601 h 6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2" name="Freeform 52"/>
              <p:cNvSpPr>
                <a:spLocks/>
              </p:cNvSpPr>
              <p:nvPr/>
            </p:nvSpPr>
            <p:spPr bwMode="auto">
              <a:xfrm>
                <a:off x="3132" y="2038"/>
                <a:ext cx="44" cy="119"/>
              </a:xfrm>
              <a:custGeom>
                <a:avLst/>
                <a:gdLst>
                  <a:gd name="T0" fmla="*/ 0 w 220"/>
                  <a:gd name="T1" fmla="*/ 0 h 596"/>
                  <a:gd name="T2" fmla="*/ 0 w 220"/>
                  <a:gd name="T3" fmla="*/ 0 h 596"/>
                  <a:gd name="T4" fmla="*/ 0 w 220"/>
                  <a:gd name="T5" fmla="*/ 0 h 596"/>
                  <a:gd name="T6" fmla="*/ 0 w 220"/>
                  <a:gd name="T7" fmla="*/ 0 h 596"/>
                  <a:gd name="T8" fmla="*/ 0 w 220"/>
                  <a:gd name="T9" fmla="*/ 0 h 596"/>
                  <a:gd name="T10" fmla="*/ 0 60000 65536"/>
                  <a:gd name="T11" fmla="*/ 0 60000 65536"/>
                  <a:gd name="T12" fmla="*/ 0 60000 65536"/>
                  <a:gd name="T13" fmla="*/ 0 60000 65536"/>
                  <a:gd name="T14" fmla="*/ 0 60000 65536"/>
                  <a:gd name="T15" fmla="*/ 0 w 220"/>
                  <a:gd name="T16" fmla="*/ 0 h 596"/>
                  <a:gd name="T17" fmla="*/ 220 w 220"/>
                  <a:gd name="T18" fmla="*/ 596 h 596"/>
                </a:gdLst>
                <a:ahLst/>
                <a:cxnLst>
                  <a:cxn ang="T10">
                    <a:pos x="T0" y="T1"/>
                  </a:cxn>
                  <a:cxn ang="T11">
                    <a:pos x="T2" y="T3"/>
                  </a:cxn>
                  <a:cxn ang="T12">
                    <a:pos x="T4" y="T5"/>
                  </a:cxn>
                  <a:cxn ang="T13">
                    <a:pos x="T6" y="T7"/>
                  </a:cxn>
                  <a:cxn ang="T14">
                    <a:pos x="T8" y="T9"/>
                  </a:cxn>
                </a:cxnLst>
                <a:rect l="T15" t="T16" r="T17" b="T18"/>
                <a:pathLst>
                  <a:path w="220" h="596">
                    <a:moveTo>
                      <a:pt x="220" y="0"/>
                    </a:moveTo>
                    <a:lnTo>
                      <a:pt x="0" y="187"/>
                    </a:lnTo>
                    <a:lnTo>
                      <a:pt x="0" y="596"/>
                    </a:lnTo>
                    <a:lnTo>
                      <a:pt x="220" y="409"/>
                    </a:lnTo>
                    <a:lnTo>
                      <a:pt x="22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3" name="Freeform 53"/>
              <p:cNvSpPr>
                <a:spLocks/>
              </p:cNvSpPr>
              <p:nvPr/>
            </p:nvSpPr>
            <p:spPr bwMode="auto">
              <a:xfrm>
                <a:off x="3459" y="2054"/>
                <a:ext cx="62" cy="110"/>
              </a:xfrm>
              <a:custGeom>
                <a:avLst/>
                <a:gdLst>
                  <a:gd name="T0" fmla="*/ 0 w 309"/>
                  <a:gd name="T1" fmla="*/ 0 h 550"/>
                  <a:gd name="T2" fmla="*/ 0 w 309"/>
                  <a:gd name="T3" fmla="*/ 0 h 550"/>
                  <a:gd name="T4" fmla="*/ 0 w 309"/>
                  <a:gd name="T5" fmla="*/ 0 h 550"/>
                  <a:gd name="T6" fmla="*/ 0 w 309"/>
                  <a:gd name="T7" fmla="*/ 0 h 550"/>
                  <a:gd name="T8" fmla="*/ 0 w 309"/>
                  <a:gd name="T9" fmla="*/ 0 h 550"/>
                  <a:gd name="T10" fmla="*/ 0 w 309"/>
                  <a:gd name="T11" fmla="*/ 0 h 550"/>
                  <a:gd name="T12" fmla="*/ 0 w 309"/>
                  <a:gd name="T13" fmla="*/ 0 h 550"/>
                  <a:gd name="T14" fmla="*/ 0 w 309"/>
                  <a:gd name="T15" fmla="*/ 0 h 550"/>
                  <a:gd name="T16" fmla="*/ 0 w 309"/>
                  <a:gd name="T17" fmla="*/ 0 h 550"/>
                  <a:gd name="T18" fmla="*/ 0 w 309"/>
                  <a:gd name="T19" fmla="*/ 0 h 550"/>
                  <a:gd name="T20" fmla="*/ 0 w 309"/>
                  <a:gd name="T21" fmla="*/ 0 h 550"/>
                  <a:gd name="T22" fmla="*/ 0 w 309"/>
                  <a:gd name="T23" fmla="*/ 0 h 550"/>
                  <a:gd name="T24" fmla="*/ 0 w 309"/>
                  <a:gd name="T25" fmla="*/ 0 h 550"/>
                  <a:gd name="T26" fmla="*/ 0 w 309"/>
                  <a:gd name="T27" fmla="*/ 0 h 550"/>
                  <a:gd name="T28" fmla="*/ 0 w 309"/>
                  <a:gd name="T29" fmla="*/ 0 h 550"/>
                  <a:gd name="T30" fmla="*/ 0 w 309"/>
                  <a:gd name="T31" fmla="*/ 0 h 550"/>
                  <a:gd name="T32" fmla="*/ 0 w 309"/>
                  <a:gd name="T33" fmla="*/ 0 h 550"/>
                  <a:gd name="T34" fmla="*/ 0 w 309"/>
                  <a:gd name="T35" fmla="*/ 0 h 550"/>
                  <a:gd name="T36" fmla="*/ 0 w 309"/>
                  <a:gd name="T37" fmla="*/ 0 h 550"/>
                  <a:gd name="T38" fmla="*/ 0 w 309"/>
                  <a:gd name="T39" fmla="*/ 0 h 550"/>
                  <a:gd name="T40" fmla="*/ 0 w 309"/>
                  <a:gd name="T41" fmla="*/ 0 h 550"/>
                  <a:gd name="T42" fmla="*/ 0 w 309"/>
                  <a:gd name="T43" fmla="*/ 0 h 550"/>
                  <a:gd name="T44" fmla="*/ 0 w 309"/>
                  <a:gd name="T45" fmla="*/ 0 h 550"/>
                  <a:gd name="T46" fmla="*/ 0 w 309"/>
                  <a:gd name="T47" fmla="*/ 0 h 550"/>
                  <a:gd name="T48" fmla="*/ 0 w 309"/>
                  <a:gd name="T49" fmla="*/ 0 h 550"/>
                  <a:gd name="T50" fmla="*/ 0 w 309"/>
                  <a:gd name="T51" fmla="*/ 0 h 550"/>
                  <a:gd name="T52" fmla="*/ 0 w 309"/>
                  <a:gd name="T53" fmla="*/ 0 h 550"/>
                  <a:gd name="T54" fmla="*/ 0 w 309"/>
                  <a:gd name="T55" fmla="*/ 0 h 550"/>
                  <a:gd name="T56" fmla="*/ 0 w 309"/>
                  <a:gd name="T57" fmla="*/ 0 h 550"/>
                  <a:gd name="T58" fmla="*/ 0 w 309"/>
                  <a:gd name="T59" fmla="*/ 0 h 550"/>
                  <a:gd name="T60" fmla="*/ 0 w 309"/>
                  <a:gd name="T61" fmla="*/ 0 h 5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9"/>
                  <a:gd name="T94" fmla="*/ 0 h 550"/>
                  <a:gd name="T95" fmla="*/ 309 w 309"/>
                  <a:gd name="T96" fmla="*/ 550 h 5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4" name="Freeform 54"/>
              <p:cNvSpPr>
                <a:spLocks/>
              </p:cNvSpPr>
              <p:nvPr/>
            </p:nvSpPr>
            <p:spPr bwMode="auto">
              <a:xfrm>
                <a:off x="3583" y="2051"/>
                <a:ext cx="30" cy="106"/>
              </a:xfrm>
              <a:custGeom>
                <a:avLst/>
                <a:gdLst>
                  <a:gd name="T0" fmla="*/ 0 w 149"/>
                  <a:gd name="T1" fmla="*/ 0 h 533"/>
                  <a:gd name="T2" fmla="*/ 0 w 149"/>
                  <a:gd name="T3" fmla="*/ 0 h 533"/>
                  <a:gd name="T4" fmla="*/ 0 w 149"/>
                  <a:gd name="T5" fmla="*/ 0 h 533"/>
                  <a:gd name="T6" fmla="*/ 0 w 149"/>
                  <a:gd name="T7" fmla="*/ 0 h 533"/>
                  <a:gd name="T8" fmla="*/ 0 w 149"/>
                  <a:gd name="T9" fmla="*/ 0 h 533"/>
                  <a:gd name="T10" fmla="*/ 0 w 149"/>
                  <a:gd name="T11" fmla="*/ 0 h 533"/>
                  <a:gd name="T12" fmla="*/ 0 w 149"/>
                  <a:gd name="T13" fmla="*/ 0 h 533"/>
                  <a:gd name="T14" fmla="*/ 0 w 149"/>
                  <a:gd name="T15" fmla="*/ 0 h 533"/>
                  <a:gd name="T16" fmla="*/ 0 w 149"/>
                  <a:gd name="T17" fmla="*/ 0 h 533"/>
                  <a:gd name="T18" fmla="*/ 0 w 149"/>
                  <a:gd name="T19" fmla="*/ 0 h 533"/>
                  <a:gd name="T20" fmla="*/ 0 w 149"/>
                  <a:gd name="T21" fmla="*/ 0 h 533"/>
                  <a:gd name="T22" fmla="*/ 0 w 149"/>
                  <a:gd name="T23" fmla="*/ 0 h 533"/>
                  <a:gd name="T24" fmla="*/ 0 w 149"/>
                  <a:gd name="T25" fmla="*/ 0 h 533"/>
                  <a:gd name="T26" fmla="*/ 0 w 149"/>
                  <a:gd name="T27" fmla="*/ 0 h 533"/>
                  <a:gd name="T28" fmla="*/ 0 w 149"/>
                  <a:gd name="T29" fmla="*/ 0 h 533"/>
                  <a:gd name="T30" fmla="*/ 0 w 149"/>
                  <a:gd name="T31" fmla="*/ 0 h 533"/>
                  <a:gd name="T32" fmla="*/ 0 w 149"/>
                  <a:gd name="T33" fmla="*/ 0 h 533"/>
                  <a:gd name="T34" fmla="*/ 0 w 149"/>
                  <a:gd name="T35" fmla="*/ 0 h 533"/>
                  <a:gd name="T36" fmla="*/ 0 w 149"/>
                  <a:gd name="T37" fmla="*/ 0 h 533"/>
                  <a:gd name="T38" fmla="*/ 0 w 149"/>
                  <a:gd name="T39" fmla="*/ 0 h 533"/>
                  <a:gd name="T40" fmla="*/ 0 w 149"/>
                  <a:gd name="T41" fmla="*/ 0 h 533"/>
                  <a:gd name="T42" fmla="*/ 0 w 149"/>
                  <a:gd name="T43" fmla="*/ 0 h 533"/>
                  <a:gd name="T44" fmla="*/ 0 w 149"/>
                  <a:gd name="T45" fmla="*/ 0 h 533"/>
                  <a:gd name="T46" fmla="*/ 0 w 149"/>
                  <a:gd name="T47" fmla="*/ 0 h 533"/>
                  <a:gd name="T48" fmla="*/ 0 w 149"/>
                  <a:gd name="T49" fmla="*/ 0 h 533"/>
                  <a:gd name="T50" fmla="*/ 0 w 149"/>
                  <a:gd name="T51" fmla="*/ 0 h 533"/>
                  <a:gd name="T52" fmla="*/ 0 w 149"/>
                  <a:gd name="T53" fmla="*/ 0 h 5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533"/>
                  <a:gd name="T83" fmla="*/ 149 w 149"/>
                  <a:gd name="T84" fmla="*/ 533 h 5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5" name="Freeform 55"/>
              <p:cNvSpPr>
                <a:spLocks/>
              </p:cNvSpPr>
              <p:nvPr/>
            </p:nvSpPr>
            <p:spPr bwMode="auto">
              <a:xfrm>
                <a:off x="4065" y="1946"/>
                <a:ext cx="37" cy="112"/>
              </a:xfrm>
              <a:custGeom>
                <a:avLst/>
                <a:gdLst>
                  <a:gd name="T0" fmla="*/ 0 w 187"/>
                  <a:gd name="T1" fmla="*/ 0 h 561"/>
                  <a:gd name="T2" fmla="*/ 0 w 187"/>
                  <a:gd name="T3" fmla="*/ 0 h 561"/>
                  <a:gd name="T4" fmla="*/ 0 w 187"/>
                  <a:gd name="T5" fmla="*/ 0 h 561"/>
                  <a:gd name="T6" fmla="*/ 0 w 187"/>
                  <a:gd name="T7" fmla="*/ 0 h 561"/>
                  <a:gd name="T8" fmla="*/ 0 w 187"/>
                  <a:gd name="T9" fmla="*/ 0 h 561"/>
                  <a:gd name="T10" fmla="*/ 0 60000 65536"/>
                  <a:gd name="T11" fmla="*/ 0 60000 65536"/>
                  <a:gd name="T12" fmla="*/ 0 60000 65536"/>
                  <a:gd name="T13" fmla="*/ 0 60000 65536"/>
                  <a:gd name="T14" fmla="*/ 0 60000 65536"/>
                  <a:gd name="T15" fmla="*/ 0 w 187"/>
                  <a:gd name="T16" fmla="*/ 0 h 561"/>
                  <a:gd name="T17" fmla="*/ 187 w 187"/>
                  <a:gd name="T18" fmla="*/ 561 h 561"/>
                </a:gdLst>
                <a:ahLst/>
                <a:cxnLst>
                  <a:cxn ang="T10">
                    <a:pos x="T0" y="T1"/>
                  </a:cxn>
                  <a:cxn ang="T11">
                    <a:pos x="T2" y="T3"/>
                  </a:cxn>
                  <a:cxn ang="T12">
                    <a:pos x="T4" y="T5"/>
                  </a:cxn>
                  <a:cxn ang="T13">
                    <a:pos x="T6" y="T7"/>
                  </a:cxn>
                  <a:cxn ang="T14">
                    <a:pos x="T8" y="T9"/>
                  </a:cxn>
                </a:cxnLst>
                <a:rect l="T15" t="T16" r="T17" b="T18"/>
                <a:pathLst>
                  <a:path w="187" h="561">
                    <a:moveTo>
                      <a:pt x="187" y="561"/>
                    </a:moveTo>
                    <a:lnTo>
                      <a:pt x="187" y="153"/>
                    </a:lnTo>
                    <a:lnTo>
                      <a:pt x="0" y="0"/>
                    </a:lnTo>
                    <a:lnTo>
                      <a:pt x="0" y="408"/>
                    </a:lnTo>
                    <a:lnTo>
                      <a:pt x="187" y="56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6" name="Freeform 56"/>
              <p:cNvSpPr>
                <a:spLocks/>
              </p:cNvSpPr>
              <p:nvPr/>
            </p:nvSpPr>
            <p:spPr bwMode="auto">
              <a:xfrm>
                <a:off x="4223" y="2105"/>
                <a:ext cx="156" cy="213"/>
              </a:xfrm>
              <a:custGeom>
                <a:avLst/>
                <a:gdLst>
                  <a:gd name="T0" fmla="*/ 0 w 777"/>
                  <a:gd name="T1" fmla="*/ 0 h 1061"/>
                  <a:gd name="T2" fmla="*/ 0 w 777"/>
                  <a:gd name="T3" fmla="*/ 0 h 1061"/>
                  <a:gd name="T4" fmla="*/ 0 w 777"/>
                  <a:gd name="T5" fmla="*/ 0 h 1061"/>
                  <a:gd name="T6" fmla="*/ 0 w 777"/>
                  <a:gd name="T7" fmla="*/ 0 h 1061"/>
                  <a:gd name="T8" fmla="*/ 0 w 777"/>
                  <a:gd name="T9" fmla="*/ 0 h 1061"/>
                  <a:gd name="T10" fmla="*/ 0 w 777"/>
                  <a:gd name="T11" fmla="*/ 0 h 1061"/>
                  <a:gd name="T12" fmla="*/ 0 w 777"/>
                  <a:gd name="T13" fmla="*/ 0 h 1061"/>
                  <a:gd name="T14" fmla="*/ 0 w 777"/>
                  <a:gd name="T15" fmla="*/ 0 h 1061"/>
                  <a:gd name="T16" fmla="*/ 0 w 777"/>
                  <a:gd name="T17" fmla="*/ 0 h 1061"/>
                  <a:gd name="T18" fmla="*/ 0 w 777"/>
                  <a:gd name="T19" fmla="*/ 0 h 1061"/>
                  <a:gd name="T20" fmla="*/ 0 w 777"/>
                  <a:gd name="T21" fmla="*/ 0 h 1061"/>
                  <a:gd name="T22" fmla="*/ 0 w 777"/>
                  <a:gd name="T23" fmla="*/ 0 h 1061"/>
                  <a:gd name="T24" fmla="*/ 0 w 777"/>
                  <a:gd name="T25" fmla="*/ 0 h 1061"/>
                  <a:gd name="T26" fmla="*/ 0 w 777"/>
                  <a:gd name="T27" fmla="*/ 0 h 1061"/>
                  <a:gd name="T28" fmla="*/ 0 w 777"/>
                  <a:gd name="T29" fmla="*/ 0 h 1061"/>
                  <a:gd name="T30" fmla="*/ 0 w 777"/>
                  <a:gd name="T31" fmla="*/ 0 h 1061"/>
                  <a:gd name="T32" fmla="*/ 0 w 777"/>
                  <a:gd name="T33" fmla="*/ 0 h 1061"/>
                  <a:gd name="T34" fmla="*/ 0 w 777"/>
                  <a:gd name="T35" fmla="*/ 0 h 1061"/>
                  <a:gd name="T36" fmla="*/ 0 w 777"/>
                  <a:gd name="T37" fmla="*/ 0 h 1061"/>
                  <a:gd name="T38" fmla="*/ 0 w 777"/>
                  <a:gd name="T39" fmla="*/ 0 h 1061"/>
                  <a:gd name="T40" fmla="*/ 0 w 777"/>
                  <a:gd name="T41" fmla="*/ 0 h 1061"/>
                  <a:gd name="T42" fmla="*/ 0 w 777"/>
                  <a:gd name="T43" fmla="*/ 0 h 1061"/>
                  <a:gd name="T44" fmla="*/ 0 w 777"/>
                  <a:gd name="T45" fmla="*/ 0 h 1061"/>
                  <a:gd name="T46" fmla="*/ 0 w 777"/>
                  <a:gd name="T47" fmla="*/ 0 h 1061"/>
                  <a:gd name="T48" fmla="*/ 0 w 777"/>
                  <a:gd name="T49" fmla="*/ 0 h 1061"/>
                  <a:gd name="T50" fmla="*/ 0 w 777"/>
                  <a:gd name="T51" fmla="*/ 0 h 1061"/>
                  <a:gd name="T52" fmla="*/ 0 w 777"/>
                  <a:gd name="T53" fmla="*/ 0 h 1061"/>
                  <a:gd name="T54" fmla="*/ 0 w 777"/>
                  <a:gd name="T55" fmla="*/ 0 h 1061"/>
                  <a:gd name="T56" fmla="*/ 0 w 777"/>
                  <a:gd name="T57" fmla="*/ 0 h 1061"/>
                  <a:gd name="T58" fmla="*/ 0 w 777"/>
                  <a:gd name="T59" fmla="*/ 0 h 1061"/>
                  <a:gd name="T60" fmla="*/ 0 w 777"/>
                  <a:gd name="T61" fmla="*/ 0 h 1061"/>
                  <a:gd name="T62" fmla="*/ 0 w 777"/>
                  <a:gd name="T63" fmla="*/ 0 h 1061"/>
                  <a:gd name="T64" fmla="*/ 0 w 777"/>
                  <a:gd name="T65" fmla="*/ 0 h 1061"/>
                  <a:gd name="T66" fmla="*/ 0 w 777"/>
                  <a:gd name="T67" fmla="*/ 0 h 1061"/>
                  <a:gd name="T68" fmla="*/ 0 w 777"/>
                  <a:gd name="T69" fmla="*/ 0 h 1061"/>
                  <a:gd name="T70" fmla="*/ 0 w 777"/>
                  <a:gd name="T71" fmla="*/ 0 h 1061"/>
                  <a:gd name="T72" fmla="*/ 0 w 777"/>
                  <a:gd name="T73" fmla="*/ 0 h 1061"/>
                  <a:gd name="T74" fmla="*/ 0 w 777"/>
                  <a:gd name="T75" fmla="*/ 0 h 1061"/>
                  <a:gd name="T76" fmla="*/ 0 w 777"/>
                  <a:gd name="T77" fmla="*/ 0 h 1061"/>
                  <a:gd name="T78" fmla="*/ 0 w 777"/>
                  <a:gd name="T79" fmla="*/ 0 h 1061"/>
                  <a:gd name="T80" fmla="*/ 0 w 777"/>
                  <a:gd name="T81" fmla="*/ 0 h 1061"/>
                  <a:gd name="T82" fmla="*/ 0 w 777"/>
                  <a:gd name="T83" fmla="*/ 0 h 1061"/>
                  <a:gd name="T84" fmla="*/ 0 w 777"/>
                  <a:gd name="T85" fmla="*/ 0 h 1061"/>
                  <a:gd name="T86" fmla="*/ 0 w 777"/>
                  <a:gd name="T87" fmla="*/ 0 h 1061"/>
                  <a:gd name="T88" fmla="*/ 0 w 777"/>
                  <a:gd name="T89" fmla="*/ 0 h 1061"/>
                  <a:gd name="T90" fmla="*/ 0 w 777"/>
                  <a:gd name="T91" fmla="*/ 0 h 1061"/>
                  <a:gd name="T92" fmla="*/ 0 w 777"/>
                  <a:gd name="T93" fmla="*/ 0 h 1061"/>
                  <a:gd name="T94" fmla="*/ 0 w 777"/>
                  <a:gd name="T95" fmla="*/ 0 h 1061"/>
                  <a:gd name="T96" fmla="*/ 0 w 777"/>
                  <a:gd name="T97" fmla="*/ 0 h 1061"/>
                  <a:gd name="T98" fmla="*/ 0 w 777"/>
                  <a:gd name="T99" fmla="*/ 0 h 1061"/>
                  <a:gd name="T100" fmla="*/ 0 w 777"/>
                  <a:gd name="T101" fmla="*/ 0 h 1061"/>
                  <a:gd name="T102" fmla="*/ 0 w 777"/>
                  <a:gd name="T103" fmla="*/ 0 h 1061"/>
                  <a:gd name="T104" fmla="*/ 0 w 777"/>
                  <a:gd name="T105" fmla="*/ 0 h 1061"/>
                  <a:gd name="T106" fmla="*/ 0 w 777"/>
                  <a:gd name="T107" fmla="*/ 0 h 1061"/>
                  <a:gd name="T108" fmla="*/ 0 w 777"/>
                  <a:gd name="T109" fmla="*/ 0 h 1061"/>
                  <a:gd name="T110" fmla="*/ 0 w 777"/>
                  <a:gd name="T111" fmla="*/ 0 h 1061"/>
                  <a:gd name="T112" fmla="*/ 0 w 777"/>
                  <a:gd name="T113" fmla="*/ 0 h 1061"/>
                  <a:gd name="T114" fmla="*/ 0 w 777"/>
                  <a:gd name="T115" fmla="*/ 0 h 1061"/>
                  <a:gd name="T116" fmla="*/ 0 w 777"/>
                  <a:gd name="T117" fmla="*/ 0 h 1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61"/>
                  <a:gd name="T179" fmla="*/ 777 w 777"/>
                  <a:gd name="T180" fmla="*/ 1061 h 10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7" name="Freeform 57"/>
              <p:cNvSpPr>
                <a:spLocks/>
              </p:cNvSpPr>
              <p:nvPr/>
            </p:nvSpPr>
            <p:spPr bwMode="auto">
              <a:xfrm>
                <a:off x="4487" y="2288"/>
                <a:ext cx="85" cy="145"/>
              </a:xfrm>
              <a:custGeom>
                <a:avLst/>
                <a:gdLst>
                  <a:gd name="T0" fmla="*/ 0 w 423"/>
                  <a:gd name="T1" fmla="*/ 0 h 726"/>
                  <a:gd name="T2" fmla="*/ 0 w 423"/>
                  <a:gd name="T3" fmla="*/ 0 h 726"/>
                  <a:gd name="T4" fmla="*/ 0 w 423"/>
                  <a:gd name="T5" fmla="*/ 0 h 726"/>
                  <a:gd name="T6" fmla="*/ 0 w 423"/>
                  <a:gd name="T7" fmla="*/ 0 h 726"/>
                  <a:gd name="T8" fmla="*/ 0 w 423"/>
                  <a:gd name="T9" fmla="*/ 0 h 726"/>
                  <a:gd name="T10" fmla="*/ 0 w 423"/>
                  <a:gd name="T11" fmla="*/ 0 h 726"/>
                  <a:gd name="T12" fmla="*/ 0 w 423"/>
                  <a:gd name="T13" fmla="*/ 0 h 726"/>
                  <a:gd name="T14" fmla="*/ 0 w 423"/>
                  <a:gd name="T15" fmla="*/ 0 h 726"/>
                  <a:gd name="T16" fmla="*/ 0 w 423"/>
                  <a:gd name="T17" fmla="*/ 0 h 726"/>
                  <a:gd name="T18" fmla="*/ 0 w 423"/>
                  <a:gd name="T19" fmla="*/ 0 h 726"/>
                  <a:gd name="T20" fmla="*/ 0 w 423"/>
                  <a:gd name="T21" fmla="*/ 0 h 726"/>
                  <a:gd name="T22" fmla="*/ 0 w 423"/>
                  <a:gd name="T23" fmla="*/ 0 h 726"/>
                  <a:gd name="T24" fmla="*/ 0 w 423"/>
                  <a:gd name="T25" fmla="*/ 0 h 726"/>
                  <a:gd name="T26" fmla="*/ 0 w 423"/>
                  <a:gd name="T27" fmla="*/ 0 h 726"/>
                  <a:gd name="T28" fmla="*/ 0 w 423"/>
                  <a:gd name="T29" fmla="*/ 0 h 726"/>
                  <a:gd name="T30" fmla="*/ 0 w 423"/>
                  <a:gd name="T31" fmla="*/ 0 h 726"/>
                  <a:gd name="T32" fmla="*/ 0 w 423"/>
                  <a:gd name="T33" fmla="*/ 0 h 726"/>
                  <a:gd name="T34" fmla="*/ 0 w 423"/>
                  <a:gd name="T35" fmla="*/ 0 h 726"/>
                  <a:gd name="T36" fmla="*/ 0 w 423"/>
                  <a:gd name="T37" fmla="*/ 0 h 7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726"/>
                  <a:gd name="T59" fmla="*/ 423 w 423"/>
                  <a:gd name="T60" fmla="*/ 726 h 7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8" name="Freeform 58"/>
              <p:cNvSpPr>
                <a:spLocks/>
              </p:cNvSpPr>
              <p:nvPr/>
            </p:nvSpPr>
            <p:spPr bwMode="auto">
              <a:xfrm>
                <a:off x="4122" y="1680"/>
                <a:ext cx="24" cy="169"/>
              </a:xfrm>
              <a:custGeom>
                <a:avLst/>
                <a:gdLst>
                  <a:gd name="T0" fmla="*/ 0 w 119"/>
                  <a:gd name="T1" fmla="*/ 0 h 845"/>
                  <a:gd name="T2" fmla="*/ 0 w 119"/>
                  <a:gd name="T3" fmla="*/ 0 h 845"/>
                  <a:gd name="T4" fmla="*/ 0 w 119"/>
                  <a:gd name="T5" fmla="*/ 0 h 845"/>
                  <a:gd name="T6" fmla="*/ 0 w 119"/>
                  <a:gd name="T7" fmla="*/ 0 h 845"/>
                  <a:gd name="T8" fmla="*/ 0 w 119"/>
                  <a:gd name="T9" fmla="*/ 0 h 845"/>
                  <a:gd name="T10" fmla="*/ 0 w 119"/>
                  <a:gd name="T11" fmla="*/ 0 h 845"/>
                  <a:gd name="T12" fmla="*/ 0 w 119"/>
                  <a:gd name="T13" fmla="*/ 0 h 845"/>
                  <a:gd name="T14" fmla="*/ 0 w 119"/>
                  <a:gd name="T15" fmla="*/ 0 h 845"/>
                  <a:gd name="T16" fmla="*/ 0 w 119"/>
                  <a:gd name="T17" fmla="*/ 0 h 845"/>
                  <a:gd name="T18" fmla="*/ 0 w 119"/>
                  <a:gd name="T19" fmla="*/ 0 h 845"/>
                  <a:gd name="T20" fmla="*/ 0 w 119"/>
                  <a:gd name="T21" fmla="*/ 0 h 845"/>
                  <a:gd name="T22" fmla="*/ 0 w 119"/>
                  <a:gd name="T23" fmla="*/ 0 h 845"/>
                  <a:gd name="T24" fmla="*/ 0 w 119"/>
                  <a:gd name="T25" fmla="*/ 0 h 845"/>
                  <a:gd name="T26" fmla="*/ 0 w 119"/>
                  <a:gd name="T27" fmla="*/ 0 h 845"/>
                  <a:gd name="T28" fmla="*/ 0 w 119"/>
                  <a:gd name="T29" fmla="*/ 0 h 845"/>
                  <a:gd name="T30" fmla="*/ 0 w 119"/>
                  <a:gd name="T31" fmla="*/ 0 h 845"/>
                  <a:gd name="T32" fmla="*/ 0 w 119"/>
                  <a:gd name="T33" fmla="*/ 0 h 845"/>
                  <a:gd name="T34" fmla="*/ 0 w 119"/>
                  <a:gd name="T35" fmla="*/ 0 h 845"/>
                  <a:gd name="T36" fmla="*/ 0 w 119"/>
                  <a:gd name="T37" fmla="*/ 0 h 845"/>
                  <a:gd name="T38" fmla="*/ 0 w 119"/>
                  <a:gd name="T39" fmla="*/ 0 h 845"/>
                  <a:gd name="T40" fmla="*/ 0 w 119"/>
                  <a:gd name="T41" fmla="*/ 0 h 845"/>
                  <a:gd name="T42" fmla="*/ 0 w 119"/>
                  <a:gd name="T43" fmla="*/ 0 h 845"/>
                  <a:gd name="T44" fmla="*/ 0 w 119"/>
                  <a:gd name="T45" fmla="*/ 0 h 845"/>
                  <a:gd name="T46" fmla="*/ 0 w 119"/>
                  <a:gd name="T47" fmla="*/ 0 h 845"/>
                  <a:gd name="T48" fmla="*/ 0 w 119"/>
                  <a:gd name="T49" fmla="*/ 0 h 845"/>
                  <a:gd name="T50" fmla="*/ 0 w 119"/>
                  <a:gd name="T51" fmla="*/ 0 h 845"/>
                  <a:gd name="T52" fmla="*/ 0 w 119"/>
                  <a:gd name="T53" fmla="*/ 0 h 845"/>
                  <a:gd name="T54" fmla="*/ 0 w 119"/>
                  <a:gd name="T55" fmla="*/ 0 h 845"/>
                  <a:gd name="T56" fmla="*/ 0 w 119"/>
                  <a:gd name="T57" fmla="*/ 0 h 845"/>
                  <a:gd name="T58" fmla="*/ 0 w 119"/>
                  <a:gd name="T59" fmla="*/ 0 h 845"/>
                  <a:gd name="T60" fmla="*/ 0 w 119"/>
                  <a:gd name="T61" fmla="*/ 0 h 845"/>
                  <a:gd name="T62" fmla="*/ 0 w 119"/>
                  <a:gd name="T63" fmla="*/ 0 h 845"/>
                  <a:gd name="T64" fmla="*/ 0 w 119"/>
                  <a:gd name="T65" fmla="*/ 0 h 845"/>
                  <a:gd name="T66" fmla="*/ 0 w 119"/>
                  <a:gd name="T67" fmla="*/ 0 h 845"/>
                  <a:gd name="T68" fmla="*/ 0 w 119"/>
                  <a:gd name="T69" fmla="*/ 0 h 845"/>
                  <a:gd name="T70" fmla="*/ 0 w 119"/>
                  <a:gd name="T71" fmla="*/ 0 h 845"/>
                  <a:gd name="T72" fmla="*/ 0 w 119"/>
                  <a:gd name="T73" fmla="*/ 0 h 845"/>
                  <a:gd name="T74" fmla="*/ 0 w 119"/>
                  <a:gd name="T75" fmla="*/ 0 h 845"/>
                  <a:gd name="T76" fmla="*/ 0 w 119"/>
                  <a:gd name="T77" fmla="*/ 0 h 845"/>
                  <a:gd name="T78" fmla="*/ 0 w 119"/>
                  <a:gd name="T79" fmla="*/ 0 h 845"/>
                  <a:gd name="T80" fmla="*/ 0 w 119"/>
                  <a:gd name="T81" fmla="*/ 0 h 845"/>
                  <a:gd name="T82" fmla="*/ 0 w 119"/>
                  <a:gd name="T83" fmla="*/ 0 h 845"/>
                  <a:gd name="T84" fmla="*/ 0 w 119"/>
                  <a:gd name="T85" fmla="*/ 0 h 845"/>
                  <a:gd name="T86" fmla="*/ 0 w 119"/>
                  <a:gd name="T87" fmla="*/ 0 h 845"/>
                  <a:gd name="T88" fmla="*/ 0 w 119"/>
                  <a:gd name="T89" fmla="*/ 0 h 845"/>
                  <a:gd name="T90" fmla="*/ 0 w 119"/>
                  <a:gd name="T91" fmla="*/ 0 h 845"/>
                  <a:gd name="T92" fmla="*/ 0 w 119"/>
                  <a:gd name="T93" fmla="*/ 0 h 845"/>
                  <a:gd name="T94" fmla="*/ 0 w 119"/>
                  <a:gd name="T95" fmla="*/ 0 h 845"/>
                  <a:gd name="T96" fmla="*/ 0 w 119"/>
                  <a:gd name="T97" fmla="*/ 0 h 845"/>
                  <a:gd name="T98" fmla="*/ 0 w 119"/>
                  <a:gd name="T99" fmla="*/ 0 h 845"/>
                  <a:gd name="T100" fmla="*/ 0 w 119"/>
                  <a:gd name="T101" fmla="*/ 0 h 845"/>
                  <a:gd name="T102" fmla="*/ 0 w 119"/>
                  <a:gd name="T103" fmla="*/ 0 h 845"/>
                  <a:gd name="T104" fmla="*/ 0 w 119"/>
                  <a:gd name="T105" fmla="*/ 0 h 845"/>
                  <a:gd name="T106" fmla="*/ 0 w 119"/>
                  <a:gd name="T107" fmla="*/ 0 h 845"/>
                  <a:gd name="T108" fmla="*/ 0 w 119"/>
                  <a:gd name="T109" fmla="*/ 0 h 845"/>
                  <a:gd name="T110" fmla="*/ 0 w 119"/>
                  <a:gd name="T111" fmla="*/ 0 h 845"/>
                  <a:gd name="T112" fmla="*/ 0 w 119"/>
                  <a:gd name="T113" fmla="*/ 0 h 845"/>
                  <a:gd name="T114" fmla="*/ 0 w 119"/>
                  <a:gd name="T115" fmla="*/ 0 h 845"/>
                  <a:gd name="T116" fmla="*/ 0 w 119"/>
                  <a:gd name="T117" fmla="*/ 0 h 845"/>
                  <a:gd name="T118" fmla="*/ 0 w 119"/>
                  <a:gd name="T119" fmla="*/ 0 h 845"/>
                  <a:gd name="T120" fmla="*/ 0 w 119"/>
                  <a:gd name="T121" fmla="*/ 0 h 845"/>
                  <a:gd name="T122" fmla="*/ 0 w 119"/>
                  <a:gd name="T123" fmla="*/ 0 h 845"/>
                  <a:gd name="T124" fmla="*/ 0 w 119"/>
                  <a:gd name="T125" fmla="*/ 0 h 8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845"/>
                  <a:gd name="T191" fmla="*/ 119 w 119"/>
                  <a:gd name="T192" fmla="*/ 845 h 8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69" name="Freeform 59"/>
              <p:cNvSpPr>
                <a:spLocks/>
              </p:cNvSpPr>
              <p:nvPr/>
            </p:nvSpPr>
            <p:spPr bwMode="auto">
              <a:xfrm>
                <a:off x="4207" y="1081"/>
                <a:ext cx="48" cy="96"/>
              </a:xfrm>
              <a:custGeom>
                <a:avLst/>
                <a:gdLst>
                  <a:gd name="T0" fmla="*/ 0 w 242"/>
                  <a:gd name="T1" fmla="*/ 0 h 481"/>
                  <a:gd name="T2" fmla="*/ 0 w 242"/>
                  <a:gd name="T3" fmla="*/ 0 h 481"/>
                  <a:gd name="T4" fmla="*/ 0 w 242"/>
                  <a:gd name="T5" fmla="*/ 0 h 481"/>
                  <a:gd name="T6" fmla="*/ 0 w 242"/>
                  <a:gd name="T7" fmla="*/ 0 h 481"/>
                  <a:gd name="T8" fmla="*/ 0 w 242"/>
                  <a:gd name="T9" fmla="*/ 0 h 481"/>
                  <a:gd name="T10" fmla="*/ 0 w 242"/>
                  <a:gd name="T11" fmla="*/ 0 h 481"/>
                  <a:gd name="T12" fmla="*/ 0 w 242"/>
                  <a:gd name="T13" fmla="*/ 0 h 481"/>
                  <a:gd name="T14" fmla="*/ 0 w 242"/>
                  <a:gd name="T15" fmla="*/ 0 h 481"/>
                  <a:gd name="T16" fmla="*/ 0 w 242"/>
                  <a:gd name="T17" fmla="*/ 0 h 481"/>
                  <a:gd name="T18" fmla="*/ 0 w 242"/>
                  <a:gd name="T19" fmla="*/ 0 h 481"/>
                  <a:gd name="T20" fmla="*/ 0 w 242"/>
                  <a:gd name="T21" fmla="*/ 0 h 481"/>
                  <a:gd name="T22" fmla="*/ 0 w 242"/>
                  <a:gd name="T23" fmla="*/ 0 h 481"/>
                  <a:gd name="T24" fmla="*/ 0 w 242"/>
                  <a:gd name="T25" fmla="*/ 0 h 481"/>
                  <a:gd name="T26" fmla="*/ 0 w 242"/>
                  <a:gd name="T27" fmla="*/ 0 h 481"/>
                  <a:gd name="T28" fmla="*/ 0 w 242"/>
                  <a:gd name="T29" fmla="*/ 0 h 481"/>
                  <a:gd name="T30" fmla="*/ 0 w 242"/>
                  <a:gd name="T31" fmla="*/ 0 h 481"/>
                  <a:gd name="T32" fmla="*/ 0 w 242"/>
                  <a:gd name="T33" fmla="*/ 0 h 481"/>
                  <a:gd name="T34" fmla="*/ 0 w 242"/>
                  <a:gd name="T35" fmla="*/ 0 h 481"/>
                  <a:gd name="T36" fmla="*/ 0 w 242"/>
                  <a:gd name="T37" fmla="*/ 0 h 481"/>
                  <a:gd name="T38" fmla="*/ 0 w 242"/>
                  <a:gd name="T39" fmla="*/ 0 h 481"/>
                  <a:gd name="T40" fmla="*/ 0 w 242"/>
                  <a:gd name="T41" fmla="*/ 0 h 481"/>
                  <a:gd name="T42" fmla="*/ 0 w 242"/>
                  <a:gd name="T43" fmla="*/ 0 h 481"/>
                  <a:gd name="T44" fmla="*/ 0 w 242"/>
                  <a:gd name="T45" fmla="*/ 0 h 481"/>
                  <a:gd name="T46" fmla="*/ 0 w 242"/>
                  <a:gd name="T47" fmla="*/ 0 h 481"/>
                  <a:gd name="T48" fmla="*/ 0 w 242"/>
                  <a:gd name="T49" fmla="*/ 0 h 481"/>
                  <a:gd name="T50" fmla="*/ 0 w 242"/>
                  <a:gd name="T51" fmla="*/ 0 h 481"/>
                  <a:gd name="T52" fmla="*/ 0 w 242"/>
                  <a:gd name="T53" fmla="*/ 0 h 4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2"/>
                  <a:gd name="T82" fmla="*/ 0 h 481"/>
                  <a:gd name="T83" fmla="*/ 242 w 242"/>
                  <a:gd name="T84" fmla="*/ 481 h 4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0" name="Freeform 60"/>
              <p:cNvSpPr>
                <a:spLocks/>
              </p:cNvSpPr>
              <p:nvPr/>
            </p:nvSpPr>
            <p:spPr bwMode="auto">
              <a:xfrm>
                <a:off x="4058" y="1238"/>
                <a:ext cx="134" cy="174"/>
              </a:xfrm>
              <a:custGeom>
                <a:avLst/>
                <a:gdLst>
                  <a:gd name="T0" fmla="*/ 0 w 668"/>
                  <a:gd name="T1" fmla="*/ 0 h 873"/>
                  <a:gd name="T2" fmla="*/ 0 w 668"/>
                  <a:gd name="T3" fmla="*/ 0 h 873"/>
                  <a:gd name="T4" fmla="*/ 0 w 668"/>
                  <a:gd name="T5" fmla="*/ 0 h 873"/>
                  <a:gd name="T6" fmla="*/ 0 w 668"/>
                  <a:gd name="T7" fmla="*/ 0 h 873"/>
                  <a:gd name="T8" fmla="*/ 0 w 668"/>
                  <a:gd name="T9" fmla="*/ 0 h 873"/>
                  <a:gd name="T10" fmla="*/ 0 w 668"/>
                  <a:gd name="T11" fmla="*/ 0 h 873"/>
                  <a:gd name="T12" fmla="*/ 0 w 668"/>
                  <a:gd name="T13" fmla="*/ 0 h 873"/>
                  <a:gd name="T14" fmla="*/ 0 w 668"/>
                  <a:gd name="T15" fmla="*/ 0 h 873"/>
                  <a:gd name="T16" fmla="*/ 0 w 668"/>
                  <a:gd name="T17" fmla="*/ 0 h 873"/>
                  <a:gd name="T18" fmla="*/ 0 w 668"/>
                  <a:gd name="T19" fmla="*/ 0 h 873"/>
                  <a:gd name="T20" fmla="*/ 0 w 668"/>
                  <a:gd name="T21" fmla="*/ 0 h 873"/>
                  <a:gd name="T22" fmla="*/ 0 w 668"/>
                  <a:gd name="T23" fmla="*/ 0 h 873"/>
                  <a:gd name="T24" fmla="*/ 0 w 668"/>
                  <a:gd name="T25" fmla="*/ 0 h 873"/>
                  <a:gd name="T26" fmla="*/ 0 w 668"/>
                  <a:gd name="T27" fmla="*/ 0 h 873"/>
                  <a:gd name="T28" fmla="*/ 0 w 668"/>
                  <a:gd name="T29" fmla="*/ 0 h 873"/>
                  <a:gd name="T30" fmla="*/ 0 w 668"/>
                  <a:gd name="T31" fmla="*/ 0 h 873"/>
                  <a:gd name="T32" fmla="*/ 0 w 668"/>
                  <a:gd name="T33" fmla="*/ 0 h 873"/>
                  <a:gd name="T34" fmla="*/ 0 w 668"/>
                  <a:gd name="T35" fmla="*/ 0 h 873"/>
                  <a:gd name="T36" fmla="*/ 0 w 668"/>
                  <a:gd name="T37" fmla="*/ 0 h 873"/>
                  <a:gd name="T38" fmla="*/ 0 w 668"/>
                  <a:gd name="T39" fmla="*/ 0 h 873"/>
                  <a:gd name="T40" fmla="*/ 0 w 668"/>
                  <a:gd name="T41" fmla="*/ 0 h 873"/>
                  <a:gd name="T42" fmla="*/ 0 w 668"/>
                  <a:gd name="T43" fmla="*/ 0 h 873"/>
                  <a:gd name="T44" fmla="*/ 0 w 668"/>
                  <a:gd name="T45" fmla="*/ 0 h 873"/>
                  <a:gd name="T46" fmla="*/ 0 w 668"/>
                  <a:gd name="T47" fmla="*/ 0 h 873"/>
                  <a:gd name="T48" fmla="*/ 0 w 668"/>
                  <a:gd name="T49" fmla="*/ 0 h 873"/>
                  <a:gd name="T50" fmla="*/ 0 w 668"/>
                  <a:gd name="T51" fmla="*/ 0 h 873"/>
                  <a:gd name="T52" fmla="*/ 0 w 668"/>
                  <a:gd name="T53" fmla="*/ 0 h 873"/>
                  <a:gd name="T54" fmla="*/ 0 w 668"/>
                  <a:gd name="T55" fmla="*/ 0 h 873"/>
                  <a:gd name="T56" fmla="*/ 0 w 668"/>
                  <a:gd name="T57" fmla="*/ 0 h 873"/>
                  <a:gd name="T58" fmla="*/ 0 w 668"/>
                  <a:gd name="T59" fmla="*/ 0 h 873"/>
                  <a:gd name="T60" fmla="*/ 0 w 668"/>
                  <a:gd name="T61" fmla="*/ 0 h 873"/>
                  <a:gd name="T62" fmla="*/ 0 w 668"/>
                  <a:gd name="T63" fmla="*/ 0 h 873"/>
                  <a:gd name="T64" fmla="*/ 0 w 668"/>
                  <a:gd name="T65" fmla="*/ 0 h 873"/>
                  <a:gd name="T66" fmla="*/ 0 w 668"/>
                  <a:gd name="T67" fmla="*/ 0 h 873"/>
                  <a:gd name="T68" fmla="*/ 0 w 668"/>
                  <a:gd name="T69" fmla="*/ 0 h 873"/>
                  <a:gd name="T70" fmla="*/ 0 w 668"/>
                  <a:gd name="T71" fmla="*/ 0 h 873"/>
                  <a:gd name="T72" fmla="*/ 0 w 668"/>
                  <a:gd name="T73" fmla="*/ 0 h 873"/>
                  <a:gd name="T74" fmla="*/ 0 w 668"/>
                  <a:gd name="T75" fmla="*/ 0 h 873"/>
                  <a:gd name="T76" fmla="*/ 0 w 668"/>
                  <a:gd name="T77" fmla="*/ 0 h 873"/>
                  <a:gd name="T78" fmla="*/ 0 w 668"/>
                  <a:gd name="T79" fmla="*/ 0 h 873"/>
                  <a:gd name="T80" fmla="*/ 0 w 668"/>
                  <a:gd name="T81" fmla="*/ 0 h 873"/>
                  <a:gd name="T82" fmla="*/ 0 w 668"/>
                  <a:gd name="T83" fmla="*/ 0 h 873"/>
                  <a:gd name="T84" fmla="*/ 0 w 668"/>
                  <a:gd name="T85" fmla="*/ 0 h 873"/>
                  <a:gd name="T86" fmla="*/ 0 w 668"/>
                  <a:gd name="T87" fmla="*/ 0 h 873"/>
                  <a:gd name="T88" fmla="*/ 0 w 668"/>
                  <a:gd name="T89" fmla="*/ 0 h 8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68"/>
                  <a:gd name="T136" fmla="*/ 0 h 873"/>
                  <a:gd name="T137" fmla="*/ 668 w 668"/>
                  <a:gd name="T138" fmla="*/ 873 h 8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1" name="Freeform 61"/>
              <p:cNvSpPr>
                <a:spLocks/>
              </p:cNvSpPr>
              <p:nvPr/>
            </p:nvSpPr>
            <p:spPr bwMode="auto">
              <a:xfrm>
                <a:off x="1409" y="1593"/>
                <a:ext cx="10" cy="157"/>
              </a:xfrm>
              <a:custGeom>
                <a:avLst/>
                <a:gdLst>
                  <a:gd name="T0" fmla="*/ 0 w 50"/>
                  <a:gd name="T1" fmla="*/ 0 h 784"/>
                  <a:gd name="T2" fmla="*/ 0 w 50"/>
                  <a:gd name="T3" fmla="*/ 0 h 784"/>
                  <a:gd name="T4" fmla="*/ 0 w 50"/>
                  <a:gd name="T5" fmla="*/ 0 h 784"/>
                  <a:gd name="T6" fmla="*/ 0 w 50"/>
                  <a:gd name="T7" fmla="*/ 0 h 784"/>
                  <a:gd name="T8" fmla="*/ 0 w 50"/>
                  <a:gd name="T9" fmla="*/ 0 h 784"/>
                  <a:gd name="T10" fmla="*/ 0 w 50"/>
                  <a:gd name="T11" fmla="*/ 0 h 784"/>
                  <a:gd name="T12" fmla="*/ 0 w 50"/>
                  <a:gd name="T13" fmla="*/ 0 h 784"/>
                  <a:gd name="T14" fmla="*/ 0 w 50"/>
                  <a:gd name="T15" fmla="*/ 0 h 784"/>
                  <a:gd name="T16" fmla="*/ 0 w 50"/>
                  <a:gd name="T17" fmla="*/ 0 h 784"/>
                  <a:gd name="T18" fmla="*/ 0 w 50"/>
                  <a:gd name="T19" fmla="*/ 0 h 784"/>
                  <a:gd name="T20" fmla="*/ 0 w 50"/>
                  <a:gd name="T21" fmla="*/ 0 h 784"/>
                  <a:gd name="T22" fmla="*/ 0 w 50"/>
                  <a:gd name="T23" fmla="*/ 0 h 784"/>
                  <a:gd name="T24" fmla="*/ 0 w 50"/>
                  <a:gd name="T25" fmla="*/ 0 h 784"/>
                  <a:gd name="T26" fmla="*/ 0 w 50"/>
                  <a:gd name="T27" fmla="*/ 0 h 784"/>
                  <a:gd name="T28" fmla="*/ 0 w 50"/>
                  <a:gd name="T29" fmla="*/ 0 h 784"/>
                  <a:gd name="T30" fmla="*/ 0 w 50"/>
                  <a:gd name="T31" fmla="*/ 0 h 784"/>
                  <a:gd name="T32" fmla="*/ 0 w 50"/>
                  <a:gd name="T33" fmla="*/ 0 h 784"/>
                  <a:gd name="T34" fmla="*/ 0 w 50"/>
                  <a:gd name="T35" fmla="*/ 0 h 784"/>
                  <a:gd name="T36" fmla="*/ 0 w 50"/>
                  <a:gd name="T37" fmla="*/ 0 h 784"/>
                  <a:gd name="T38" fmla="*/ 0 w 50"/>
                  <a:gd name="T39" fmla="*/ 0 h 784"/>
                  <a:gd name="T40" fmla="*/ 0 w 50"/>
                  <a:gd name="T41" fmla="*/ 0 h 784"/>
                  <a:gd name="T42" fmla="*/ 0 w 50"/>
                  <a:gd name="T43" fmla="*/ 0 h 784"/>
                  <a:gd name="T44" fmla="*/ 0 w 50"/>
                  <a:gd name="T45" fmla="*/ 0 h 784"/>
                  <a:gd name="T46" fmla="*/ 0 w 50"/>
                  <a:gd name="T47" fmla="*/ 0 h 784"/>
                  <a:gd name="T48" fmla="*/ 0 w 50"/>
                  <a:gd name="T49" fmla="*/ 0 h 784"/>
                  <a:gd name="T50" fmla="*/ 0 w 50"/>
                  <a:gd name="T51" fmla="*/ 0 h 784"/>
                  <a:gd name="T52" fmla="*/ 0 w 50"/>
                  <a:gd name="T53" fmla="*/ 0 h 784"/>
                  <a:gd name="T54" fmla="*/ 0 w 50"/>
                  <a:gd name="T55" fmla="*/ 0 h 784"/>
                  <a:gd name="T56" fmla="*/ 0 w 50"/>
                  <a:gd name="T57" fmla="*/ 0 h 784"/>
                  <a:gd name="T58" fmla="*/ 0 w 50"/>
                  <a:gd name="T59" fmla="*/ 0 h 784"/>
                  <a:gd name="T60" fmla="*/ 0 w 50"/>
                  <a:gd name="T61" fmla="*/ 0 h 784"/>
                  <a:gd name="T62" fmla="*/ 0 w 50"/>
                  <a:gd name="T63" fmla="*/ 0 h 784"/>
                  <a:gd name="T64" fmla="*/ 0 w 50"/>
                  <a:gd name="T65" fmla="*/ 0 h 784"/>
                  <a:gd name="T66" fmla="*/ 0 w 50"/>
                  <a:gd name="T67" fmla="*/ 0 h 784"/>
                  <a:gd name="T68" fmla="*/ 0 w 50"/>
                  <a:gd name="T69" fmla="*/ 0 h 7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784"/>
                  <a:gd name="T107" fmla="*/ 50 w 50"/>
                  <a:gd name="T108" fmla="*/ 784 h 7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2" name="Freeform 62"/>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3" name="Freeform 63"/>
              <p:cNvSpPr>
                <a:spLocks/>
              </p:cNvSpPr>
              <p:nvPr/>
            </p:nvSpPr>
            <p:spPr bwMode="auto">
              <a:xfrm>
                <a:off x="1298" y="1926"/>
                <a:ext cx="25" cy="102"/>
              </a:xfrm>
              <a:custGeom>
                <a:avLst/>
                <a:gdLst>
                  <a:gd name="T0" fmla="*/ 0 w 126"/>
                  <a:gd name="T1" fmla="*/ 0 h 509"/>
                  <a:gd name="T2" fmla="*/ 0 w 126"/>
                  <a:gd name="T3" fmla="*/ 0 h 509"/>
                  <a:gd name="T4" fmla="*/ 0 w 126"/>
                  <a:gd name="T5" fmla="*/ 0 h 509"/>
                  <a:gd name="T6" fmla="*/ 0 w 126"/>
                  <a:gd name="T7" fmla="*/ 0 h 509"/>
                  <a:gd name="T8" fmla="*/ 0 w 126"/>
                  <a:gd name="T9" fmla="*/ 0 h 509"/>
                  <a:gd name="T10" fmla="*/ 0 w 126"/>
                  <a:gd name="T11" fmla="*/ 0 h 509"/>
                  <a:gd name="T12" fmla="*/ 0 w 126"/>
                  <a:gd name="T13" fmla="*/ 0 h 509"/>
                  <a:gd name="T14" fmla="*/ 0 w 126"/>
                  <a:gd name="T15" fmla="*/ 0 h 509"/>
                  <a:gd name="T16" fmla="*/ 0 w 126"/>
                  <a:gd name="T17" fmla="*/ 0 h 509"/>
                  <a:gd name="T18" fmla="*/ 0 w 126"/>
                  <a:gd name="T19" fmla="*/ 0 h 509"/>
                  <a:gd name="T20" fmla="*/ 0 w 126"/>
                  <a:gd name="T21" fmla="*/ 0 h 509"/>
                  <a:gd name="T22" fmla="*/ 0 w 126"/>
                  <a:gd name="T23" fmla="*/ 0 h 509"/>
                  <a:gd name="T24" fmla="*/ 0 w 126"/>
                  <a:gd name="T25" fmla="*/ 0 h 509"/>
                  <a:gd name="T26" fmla="*/ 0 w 126"/>
                  <a:gd name="T27" fmla="*/ 0 h 509"/>
                  <a:gd name="T28" fmla="*/ 0 w 126"/>
                  <a:gd name="T29" fmla="*/ 0 h 509"/>
                  <a:gd name="T30" fmla="*/ 0 w 126"/>
                  <a:gd name="T31" fmla="*/ 0 h 509"/>
                  <a:gd name="T32" fmla="*/ 0 w 126"/>
                  <a:gd name="T33" fmla="*/ 0 h 509"/>
                  <a:gd name="T34" fmla="*/ 0 w 126"/>
                  <a:gd name="T35" fmla="*/ 0 h 509"/>
                  <a:gd name="T36" fmla="*/ 0 w 126"/>
                  <a:gd name="T37" fmla="*/ 0 h 509"/>
                  <a:gd name="T38" fmla="*/ 0 w 126"/>
                  <a:gd name="T39" fmla="*/ 0 h 509"/>
                  <a:gd name="T40" fmla="*/ 0 w 126"/>
                  <a:gd name="T41" fmla="*/ 0 h 509"/>
                  <a:gd name="T42" fmla="*/ 0 w 126"/>
                  <a:gd name="T43" fmla="*/ 0 h 509"/>
                  <a:gd name="T44" fmla="*/ 0 w 126"/>
                  <a:gd name="T45" fmla="*/ 0 h 509"/>
                  <a:gd name="T46" fmla="*/ 0 w 126"/>
                  <a:gd name="T47" fmla="*/ 0 h 509"/>
                  <a:gd name="T48" fmla="*/ 0 w 126"/>
                  <a:gd name="T49" fmla="*/ 0 h 509"/>
                  <a:gd name="T50" fmla="*/ 0 w 126"/>
                  <a:gd name="T51" fmla="*/ 0 h 509"/>
                  <a:gd name="T52" fmla="*/ 0 w 126"/>
                  <a:gd name="T53" fmla="*/ 0 h 509"/>
                  <a:gd name="T54" fmla="*/ 0 w 126"/>
                  <a:gd name="T55" fmla="*/ 0 h 509"/>
                  <a:gd name="T56" fmla="*/ 0 w 126"/>
                  <a:gd name="T57" fmla="*/ 0 h 509"/>
                  <a:gd name="T58" fmla="*/ 0 w 126"/>
                  <a:gd name="T59" fmla="*/ 0 h 509"/>
                  <a:gd name="T60" fmla="*/ 0 w 126"/>
                  <a:gd name="T61" fmla="*/ 0 h 509"/>
                  <a:gd name="T62" fmla="*/ 0 w 126"/>
                  <a:gd name="T63" fmla="*/ 0 h 509"/>
                  <a:gd name="T64" fmla="*/ 0 w 126"/>
                  <a:gd name="T65" fmla="*/ 0 h 509"/>
                  <a:gd name="T66" fmla="*/ 0 w 126"/>
                  <a:gd name="T67" fmla="*/ 0 h 509"/>
                  <a:gd name="T68" fmla="*/ 0 w 126"/>
                  <a:gd name="T69" fmla="*/ 0 h 5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509"/>
                  <a:gd name="T107" fmla="*/ 126 w 126"/>
                  <a:gd name="T108" fmla="*/ 509 h 5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4" name="Freeform 64"/>
              <p:cNvSpPr>
                <a:spLocks/>
              </p:cNvSpPr>
              <p:nvPr/>
            </p:nvSpPr>
            <p:spPr bwMode="auto">
              <a:xfrm>
                <a:off x="1189" y="1911"/>
                <a:ext cx="25" cy="83"/>
              </a:xfrm>
              <a:custGeom>
                <a:avLst/>
                <a:gdLst>
                  <a:gd name="T0" fmla="*/ 0 w 122"/>
                  <a:gd name="T1" fmla="*/ 0 h 415"/>
                  <a:gd name="T2" fmla="*/ 0 w 122"/>
                  <a:gd name="T3" fmla="*/ 0 h 415"/>
                  <a:gd name="T4" fmla="*/ 0 w 122"/>
                  <a:gd name="T5" fmla="*/ 0 h 415"/>
                  <a:gd name="T6" fmla="*/ 0 w 122"/>
                  <a:gd name="T7" fmla="*/ 0 h 415"/>
                  <a:gd name="T8" fmla="*/ 0 w 122"/>
                  <a:gd name="T9" fmla="*/ 0 h 415"/>
                  <a:gd name="T10" fmla="*/ 0 w 122"/>
                  <a:gd name="T11" fmla="*/ 0 h 415"/>
                  <a:gd name="T12" fmla="*/ 0 w 122"/>
                  <a:gd name="T13" fmla="*/ 0 h 415"/>
                  <a:gd name="T14" fmla="*/ 0 w 122"/>
                  <a:gd name="T15" fmla="*/ 0 h 415"/>
                  <a:gd name="T16" fmla="*/ 0 w 122"/>
                  <a:gd name="T17" fmla="*/ 0 h 415"/>
                  <a:gd name="T18" fmla="*/ 0 w 122"/>
                  <a:gd name="T19" fmla="*/ 0 h 415"/>
                  <a:gd name="T20" fmla="*/ 0 w 122"/>
                  <a:gd name="T21" fmla="*/ 0 h 415"/>
                  <a:gd name="T22" fmla="*/ 0 w 122"/>
                  <a:gd name="T23" fmla="*/ 0 h 415"/>
                  <a:gd name="T24" fmla="*/ 0 w 122"/>
                  <a:gd name="T25" fmla="*/ 0 h 415"/>
                  <a:gd name="T26" fmla="*/ 0 w 122"/>
                  <a:gd name="T27" fmla="*/ 0 h 415"/>
                  <a:gd name="T28" fmla="*/ 0 w 122"/>
                  <a:gd name="T29" fmla="*/ 0 h 4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415"/>
                  <a:gd name="T47" fmla="*/ 122 w 122"/>
                  <a:gd name="T48" fmla="*/ 415 h 4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5" name="Freeform 65"/>
              <p:cNvSpPr>
                <a:spLocks/>
              </p:cNvSpPr>
              <p:nvPr/>
            </p:nvSpPr>
            <p:spPr bwMode="auto">
              <a:xfrm>
                <a:off x="1140" y="1906"/>
                <a:ext cx="22" cy="113"/>
              </a:xfrm>
              <a:custGeom>
                <a:avLst/>
                <a:gdLst>
                  <a:gd name="T0" fmla="*/ 0 w 110"/>
                  <a:gd name="T1" fmla="*/ 0 h 566"/>
                  <a:gd name="T2" fmla="*/ 0 w 110"/>
                  <a:gd name="T3" fmla="*/ 0 h 566"/>
                  <a:gd name="T4" fmla="*/ 0 w 110"/>
                  <a:gd name="T5" fmla="*/ 0 h 566"/>
                  <a:gd name="T6" fmla="*/ 0 w 110"/>
                  <a:gd name="T7" fmla="*/ 0 h 566"/>
                  <a:gd name="T8" fmla="*/ 0 w 110"/>
                  <a:gd name="T9" fmla="*/ 0 h 566"/>
                  <a:gd name="T10" fmla="*/ 0 60000 65536"/>
                  <a:gd name="T11" fmla="*/ 0 60000 65536"/>
                  <a:gd name="T12" fmla="*/ 0 60000 65536"/>
                  <a:gd name="T13" fmla="*/ 0 60000 65536"/>
                  <a:gd name="T14" fmla="*/ 0 60000 65536"/>
                  <a:gd name="T15" fmla="*/ 0 w 110"/>
                  <a:gd name="T16" fmla="*/ 0 h 566"/>
                  <a:gd name="T17" fmla="*/ 110 w 110"/>
                  <a:gd name="T18" fmla="*/ 566 h 566"/>
                </a:gdLst>
                <a:ahLst/>
                <a:cxnLst>
                  <a:cxn ang="T10">
                    <a:pos x="T0" y="T1"/>
                  </a:cxn>
                  <a:cxn ang="T11">
                    <a:pos x="T2" y="T3"/>
                  </a:cxn>
                  <a:cxn ang="T12">
                    <a:pos x="T4" y="T5"/>
                  </a:cxn>
                  <a:cxn ang="T13">
                    <a:pos x="T6" y="T7"/>
                  </a:cxn>
                  <a:cxn ang="T14">
                    <a:pos x="T8" y="T9"/>
                  </a:cxn>
                </a:cxnLst>
                <a:rect l="T15" t="T16" r="T17" b="T18"/>
                <a:pathLst>
                  <a:path w="110" h="566">
                    <a:moveTo>
                      <a:pt x="0" y="566"/>
                    </a:moveTo>
                    <a:lnTo>
                      <a:pt x="110" y="409"/>
                    </a:lnTo>
                    <a:lnTo>
                      <a:pt x="110" y="0"/>
                    </a:lnTo>
                    <a:lnTo>
                      <a:pt x="0" y="156"/>
                    </a:lnTo>
                    <a:lnTo>
                      <a:pt x="0" y="56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6" name="Freeform 66"/>
              <p:cNvSpPr>
                <a:spLocks/>
              </p:cNvSpPr>
              <p:nvPr/>
            </p:nvSpPr>
            <p:spPr bwMode="auto">
              <a:xfrm>
                <a:off x="1356" y="1974"/>
                <a:ext cx="35" cy="94"/>
              </a:xfrm>
              <a:custGeom>
                <a:avLst/>
                <a:gdLst>
                  <a:gd name="T0" fmla="*/ 0 w 171"/>
                  <a:gd name="T1" fmla="*/ 0 h 473"/>
                  <a:gd name="T2" fmla="*/ 0 w 171"/>
                  <a:gd name="T3" fmla="*/ 0 h 473"/>
                  <a:gd name="T4" fmla="*/ 0 w 171"/>
                  <a:gd name="T5" fmla="*/ 0 h 473"/>
                  <a:gd name="T6" fmla="*/ 0 w 171"/>
                  <a:gd name="T7" fmla="*/ 0 h 473"/>
                  <a:gd name="T8" fmla="*/ 0 w 171"/>
                  <a:gd name="T9" fmla="*/ 0 h 473"/>
                  <a:gd name="T10" fmla="*/ 0 w 171"/>
                  <a:gd name="T11" fmla="*/ 0 h 473"/>
                  <a:gd name="T12" fmla="*/ 0 w 171"/>
                  <a:gd name="T13" fmla="*/ 0 h 473"/>
                  <a:gd name="T14" fmla="*/ 0 w 171"/>
                  <a:gd name="T15" fmla="*/ 0 h 473"/>
                  <a:gd name="T16" fmla="*/ 0 w 171"/>
                  <a:gd name="T17" fmla="*/ 0 h 473"/>
                  <a:gd name="T18" fmla="*/ 0 w 171"/>
                  <a:gd name="T19" fmla="*/ 0 h 473"/>
                  <a:gd name="T20" fmla="*/ 0 w 171"/>
                  <a:gd name="T21" fmla="*/ 0 h 473"/>
                  <a:gd name="T22" fmla="*/ 0 w 171"/>
                  <a:gd name="T23" fmla="*/ 0 h 473"/>
                  <a:gd name="T24" fmla="*/ 0 w 171"/>
                  <a:gd name="T25" fmla="*/ 0 h 473"/>
                  <a:gd name="T26" fmla="*/ 0 w 171"/>
                  <a:gd name="T27" fmla="*/ 0 h 473"/>
                  <a:gd name="T28" fmla="*/ 0 w 171"/>
                  <a:gd name="T29" fmla="*/ 0 h 473"/>
                  <a:gd name="T30" fmla="*/ 0 w 171"/>
                  <a:gd name="T31" fmla="*/ 0 h 473"/>
                  <a:gd name="T32" fmla="*/ 0 w 171"/>
                  <a:gd name="T33" fmla="*/ 0 h 473"/>
                  <a:gd name="T34" fmla="*/ 0 w 171"/>
                  <a:gd name="T35" fmla="*/ 0 h 473"/>
                  <a:gd name="T36" fmla="*/ 0 w 171"/>
                  <a:gd name="T37" fmla="*/ 0 h 473"/>
                  <a:gd name="T38" fmla="*/ 0 w 171"/>
                  <a:gd name="T39" fmla="*/ 0 h 473"/>
                  <a:gd name="T40" fmla="*/ 0 w 171"/>
                  <a:gd name="T41" fmla="*/ 0 h 473"/>
                  <a:gd name="T42" fmla="*/ 0 w 171"/>
                  <a:gd name="T43" fmla="*/ 0 h 473"/>
                  <a:gd name="T44" fmla="*/ 0 w 171"/>
                  <a:gd name="T45" fmla="*/ 0 h 473"/>
                  <a:gd name="T46" fmla="*/ 0 w 171"/>
                  <a:gd name="T47" fmla="*/ 0 h 473"/>
                  <a:gd name="T48" fmla="*/ 0 w 171"/>
                  <a:gd name="T49" fmla="*/ 0 h 473"/>
                  <a:gd name="T50" fmla="*/ 0 w 171"/>
                  <a:gd name="T51" fmla="*/ 0 h 473"/>
                  <a:gd name="T52" fmla="*/ 0 w 171"/>
                  <a:gd name="T53" fmla="*/ 0 h 473"/>
                  <a:gd name="T54" fmla="*/ 0 w 171"/>
                  <a:gd name="T55" fmla="*/ 0 h 473"/>
                  <a:gd name="T56" fmla="*/ 0 w 171"/>
                  <a:gd name="T57" fmla="*/ 0 h 473"/>
                  <a:gd name="T58" fmla="*/ 0 w 171"/>
                  <a:gd name="T59" fmla="*/ 0 h 473"/>
                  <a:gd name="T60" fmla="*/ 0 w 171"/>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1"/>
                  <a:gd name="T94" fmla="*/ 0 h 473"/>
                  <a:gd name="T95" fmla="*/ 171 w 171"/>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7" name="Freeform 67"/>
              <p:cNvSpPr>
                <a:spLocks/>
              </p:cNvSpPr>
              <p:nvPr/>
            </p:nvSpPr>
            <p:spPr bwMode="auto">
              <a:xfrm>
                <a:off x="1272" y="1940"/>
                <a:ext cx="26" cy="89"/>
              </a:xfrm>
              <a:custGeom>
                <a:avLst/>
                <a:gdLst>
                  <a:gd name="T0" fmla="*/ 0 w 131"/>
                  <a:gd name="T1" fmla="*/ 0 h 441"/>
                  <a:gd name="T2" fmla="*/ 0 w 131"/>
                  <a:gd name="T3" fmla="*/ 0 h 441"/>
                  <a:gd name="T4" fmla="*/ 0 w 131"/>
                  <a:gd name="T5" fmla="*/ 0 h 441"/>
                  <a:gd name="T6" fmla="*/ 0 w 131"/>
                  <a:gd name="T7" fmla="*/ 0 h 441"/>
                  <a:gd name="T8" fmla="*/ 0 w 131"/>
                  <a:gd name="T9" fmla="*/ 0 h 441"/>
                  <a:gd name="T10" fmla="*/ 0 w 131"/>
                  <a:gd name="T11" fmla="*/ 0 h 441"/>
                  <a:gd name="T12" fmla="*/ 0 w 131"/>
                  <a:gd name="T13" fmla="*/ 0 h 441"/>
                  <a:gd name="T14" fmla="*/ 0 w 131"/>
                  <a:gd name="T15" fmla="*/ 0 h 441"/>
                  <a:gd name="T16" fmla="*/ 0 w 131"/>
                  <a:gd name="T17" fmla="*/ 0 h 441"/>
                  <a:gd name="T18" fmla="*/ 0 w 131"/>
                  <a:gd name="T19" fmla="*/ 0 h 441"/>
                  <a:gd name="T20" fmla="*/ 0 w 131"/>
                  <a:gd name="T21" fmla="*/ 0 h 441"/>
                  <a:gd name="T22" fmla="*/ 0 w 131"/>
                  <a:gd name="T23" fmla="*/ 0 h 441"/>
                  <a:gd name="T24" fmla="*/ 0 w 131"/>
                  <a:gd name="T25" fmla="*/ 0 h 441"/>
                  <a:gd name="T26" fmla="*/ 0 w 131"/>
                  <a:gd name="T27" fmla="*/ 0 h 441"/>
                  <a:gd name="T28" fmla="*/ 0 w 131"/>
                  <a:gd name="T29" fmla="*/ 0 h 441"/>
                  <a:gd name="T30" fmla="*/ 0 w 131"/>
                  <a:gd name="T31" fmla="*/ 0 h 441"/>
                  <a:gd name="T32" fmla="*/ 0 w 131"/>
                  <a:gd name="T33" fmla="*/ 0 h 441"/>
                  <a:gd name="T34" fmla="*/ 0 w 131"/>
                  <a:gd name="T35" fmla="*/ 0 h 441"/>
                  <a:gd name="T36" fmla="*/ 0 w 131"/>
                  <a:gd name="T37" fmla="*/ 0 h 441"/>
                  <a:gd name="T38" fmla="*/ 0 w 131"/>
                  <a:gd name="T39" fmla="*/ 0 h 441"/>
                  <a:gd name="T40" fmla="*/ 0 w 131"/>
                  <a:gd name="T41" fmla="*/ 0 h 441"/>
                  <a:gd name="T42" fmla="*/ 0 w 131"/>
                  <a:gd name="T43" fmla="*/ 0 h 441"/>
                  <a:gd name="T44" fmla="*/ 0 w 131"/>
                  <a:gd name="T45" fmla="*/ 0 h 441"/>
                  <a:gd name="T46" fmla="*/ 0 w 131"/>
                  <a:gd name="T47" fmla="*/ 0 h 441"/>
                  <a:gd name="T48" fmla="*/ 0 w 131"/>
                  <a:gd name="T49" fmla="*/ 0 h 441"/>
                  <a:gd name="T50" fmla="*/ 0 w 131"/>
                  <a:gd name="T51" fmla="*/ 0 h 441"/>
                  <a:gd name="T52" fmla="*/ 0 w 131"/>
                  <a:gd name="T53" fmla="*/ 0 h 4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441"/>
                  <a:gd name="T83" fmla="*/ 131 w 131"/>
                  <a:gd name="T84" fmla="*/ 441 h 4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8" name="Freeform 68"/>
              <p:cNvSpPr>
                <a:spLocks/>
              </p:cNvSpPr>
              <p:nvPr/>
            </p:nvSpPr>
            <p:spPr bwMode="auto">
              <a:xfrm>
                <a:off x="1313" y="1949"/>
                <a:ext cx="56" cy="110"/>
              </a:xfrm>
              <a:custGeom>
                <a:avLst/>
                <a:gdLst>
                  <a:gd name="T0" fmla="*/ 0 w 282"/>
                  <a:gd name="T1" fmla="*/ 0 h 550"/>
                  <a:gd name="T2" fmla="*/ 0 w 282"/>
                  <a:gd name="T3" fmla="*/ 0 h 550"/>
                  <a:gd name="T4" fmla="*/ 0 w 282"/>
                  <a:gd name="T5" fmla="*/ 0 h 550"/>
                  <a:gd name="T6" fmla="*/ 0 w 282"/>
                  <a:gd name="T7" fmla="*/ 0 h 550"/>
                  <a:gd name="T8" fmla="*/ 0 w 282"/>
                  <a:gd name="T9" fmla="*/ 0 h 550"/>
                  <a:gd name="T10" fmla="*/ 0 w 282"/>
                  <a:gd name="T11" fmla="*/ 0 h 550"/>
                  <a:gd name="T12" fmla="*/ 0 w 282"/>
                  <a:gd name="T13" fmla="*/ 0 h 550"/>
                  <a:gd name="T14" fmla="*/ 0 w 282"/>
                  <a:gd name="T15" fmla="*/ 0 h 550"/>
                  <a:gd name="T16" fmla="*/ 0 w 282"/>
                  <a:gd name="T17" fmla="*/ 0 h 550"/>
                  <a:gd name="T18" fmla="*/ 0 w 282"/>
                  <a:gd name="T19" fmla="*/ 0 h 550"/>
                  <a:gd name="T20" fmla="*/ 0 w 282"/>
                  <a:gd name="T21" fmla="*/ 0 h 550"/>
                  <a:gd name="T22" fmla="*/ 0 w 282"/>
                  <a:gd name="T23" fmla="*/ 0 h 550"/>
                  <a:gd name="T24" fmla="*/ 0 w 282"/>
                  <a:gd name="T25" fmla="*/ 0 h 550"/>
                  <a:gd name="T26" fmla="*/ 0 w 282"/>
                  <a:gd name="T27" fmla="*/ 0 h 550"/>
                  <a:gd name="T28" fmla="*/ 0 w 282"/>
                  <a:gd name="T29" fmla="*/ 0 h 550"/>
                  <a:gd name="T30" fmla="*/ 0 w 282"/>
                  <a:gd name="T31" fmla="*/ 0 h 550"/>
                  <a:gd name="T32" fmla="*/ 0 w 282"/>
                  <a:gd name="T33" fmla="*/ 0 h 550"/>
                  <a:gd name="T34" fmla="*/ 0 w 282"/>
                  <a:gd name="T35" fmla="*/ 0 h 550"/>
                  <a:gd name="T36" fmla="*/ 0 w 282"/>
                  <a:gd name="T37" fmla="*/ 0 h 550"/>
                  <a:gd name="T38" fmla="*/ 0 w 282"/>
                  <a:gd name="T39" fmla="*/ 0 h 550"/>
                  <a:gd name="T40" fmla="*/ 0 w 282"/>
                  <a:gd name="T41" fmla="*/ 0 h 550"/>
                  <a:gd name="T42" fmla="*/ 0 w 282"/>
                  <a:gd name="T43" fmla="*/ 0 h 550"/>
                  <a:gd name="T44" fmla="*/ 0 w 282"/>
                  <a:gd name="T45" fmla="*/ 0 h 550"/>
                  <a:gd name="T46" fmla="*/ 0 w 282"/>
                  <a:gd name="T47" fmla="*/ 0 h 550"/>
                  <a:gd name="T48" fmla="*/ 0 w 282"/>
                  <a:gd name="T49" fmla="*/ 0 h 550"/>
                  <a:gd name="T50" fmla="*/ 0 w 282"/>
                  <a:gd name="T51" fmla="*/ 0 h 550"/>
                  <a:gd name="T52" fmla="*/ 0 w 282"/>
                  <a:gd name="T53" fmla="*/ 0 h 550"/>
                  <a:gd name="T54" fmla="*/ 0 w 282"/>
                  <a:gd name="T55" fmla="*/ 0 h 550"/>
                  <a:gd name="T56" fmla="*/ 0 w 282"/>
                  <a:gd name="T57" fmla="*/ 0 h 550"/>
                  <a:gd name="T58" fmla="*/ 0 w 282"/>
                  <a:gd name="T59" fmla="*/ 0 h 550"/>
                  <a:gd name="T60" fmla="*/ 0 w 282"/>
                  <a:gd name="T61" fmla="*/ 0 h 550"/>
                  <a:gd name="T62" fmla="*/ 0 w 282"/>
                  <a:gd name="T63" fmla="*/ 0 h 550"/>
                  <a:gd name="T64" fmla="*/ 0 w 282"/>
                  <a:gd name="T65" fmla="*/ 0 h 550"/>
                  <a:gd name="T66" fmla="*/ 0 w 282"/>
                  <a:gd name="T67" fmla="*/ 0 h 550"/>
                  <a:gd name="T68" fmla="*/ 0 w 282"/>
                  <a:gd name="T69" fmla="*/ 0 h 550"/>
                  <a:gd name="T70" fmla="*/ 0 w 282"/>
                  <a:gd name="T71" fmla="*/ 0 h 550"/>
                  <a:gd name="T72" fmla="*/ 0 w 282"/>
                  <a:gd name="T73" fmla="*/ 0 h 550"/>
                  <a:gd name="T74" fmla="*/ 0 w 282"/>
                  <a:gd name="T75" fmla="*/ 0 h 550"/>
                  <a:gd name="T76" fmla="*/ 0 w 282"/>
                  <a:gd name="T77" fmla="*/ 0 h 550"/>
                  <a:gd name="T78" fmla="*/ 0 w 282"/>
                  <a:gd name="T79" fmla="*/ 0 h 550"/>
                  <a:gd name="T80" fmla="*/ 0 w 282"/>
                  <a:gd name="T81" fmla="*/ 0 h 550"/>
                  <a:gd name="T82" fmla="*/ 0 w 282"/>
                  <a:gd name="T83" fmla="*/ 0 h 550"/>
                  <a:gd name="T84" fmla="*/ 0 w 282"/>
                  <a:gd name="T85" fmla="*/ 0 h 550"/>
                  <a:gd name="T86" fmla="*/ 0 w 282"/>
                  <a:gd name="T87" fmla="*/ 0 h 550"/>
                  <a:gd name="T88" fmla="*/ 0 w 282"/>
                  <a:gd name="T89" fmla="*/ 0 h 5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2"/>
                  <a:gd name="T136" fmla="*/ 0 h 550"/>
                  <a:gd name="T137" fmla="*/ 282 w 282"/>
                  <a:gd name="T138" fmla="*/ 550 h 5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79" name="Freeform 69"/>
              <p:cNvSpPr>
                <a:spLocks/>
              </p:cNvSpPr>
              <p:nvPr/>
            </p:nvSpPr>
            <p:spPr bwMode="auto">
              <a:xfrm>
                <a:off x="1391" y="1975"/>
                <a:ext cx="47" cy="97"/>
              </a:xfrm>
              <a:custGeom>
                <a:avLst/>
                <a:gdLst>
                  <a:gd name="T0" fmla="*/ 0 w 234"/>
                  <a:gd name="T1" fmla="*/ 0 h 489"/>
                  <a:gd name="T2" fmla="*/ 0 w 234"/>
                  <a:gd name="T3" fmla="*/ 0 h 489"/>
                  <a:gd name="T4" fmla="*/ 0 w 234"/>
                  <a:gd name="T5" fmla="*/ 0 h 489"/>
                  <a:gd name="T6" fmla="*/ 0 w 234"/>
                  <a:gd name="T7" fmla="*/ 0 h 489"/>
                  <a:gd name="T8" fmla="*/ 0 w 234"/>
                  <a:gd name="T9" fmla="*/ 0 h 489"/>
                  <a:gd name="T10" fmla="*/ 0 w 234"/>
                  <a:gd name="T11" fmla="*/ 0 h 489"/>
                  <a:gd name="T12" fmla="*/ 0 w 234"/>
                  <a:gd name="T13" fmla="*/ 0 h 489"/>
                  <a:gd name="T14" fmla="*/ 0 w 234"/>
                  <a:gd name="T15" fmla="*/ 0 h 489"/>
                  <a:gd name="T16" fmla="*/ 0 w 234"/>
                  <a:gd name="T17" fmla="*/ 0 h 489"/>
                  <a:gd name="T18" fmla="*/ 0 w 234"/>
                  <a:gd name="T19" fmla="*/ 0 h 489"/>
                  <a:gd name="T20" fmla="*/ 0 w 234"/>
                  <a:gd name="T21" fmla="*/ 0 h 489"/>
                  <a:gd name="T22" fmla="*/ 0 w 234"/>
                  <a:gd name="T23" fmla="*/ 0 h 489"/>
                  <a:gd name="T24" fmla="*/ 0 w 234"/>
                  <a:gd name="T25" fmla="*/ 0 h 489"/>
                  <a:gd name="T26" fmla="*/ 0 w 234"/>
                  <a:gd name="T27" fmla="*/ 0 h 489"/>
                  <a:gd name="T28" fmla="*/ 0 w 234"/>
                  <a:gd name="T29" fmla="*/ 0 h 489"/>
                  <a:gd name="T30" fmla="*/ 0 w 234"/>
                  <a:gd name="T31" fmla="*/ 0 h 489"/>
                  <a:gd name="T32" fmla="*/ 0 w 234"/>
                  <a:gd name="T33" fmla="*/ 0 h 489"/>
                  <a:gd name="T34" fmla="*/ 0 w 234"/>
                  <a:gd name="T35" fmla="*/ 0 h 489"/>
                  <a:gd name="T36" fmla="*/ 0 w 234"/>
                  <a:gd name="T37" fmla="*/ 0 h 489"/>
                  <a:gd name="T38" fmla="*/ 0 w 234"/>
                  <a:gd name="T39" fmla="*/ 0 h 489"/>
                  <a:gd name="T40" fmla="*/ 0 w 234"/>
                  <a:gd name="T41" fmla="*/ 0 h 489"/>
                  <a:gd name="T42" fmla="*/ 0 w 234"/>
                  <a:gd name="T43" fmla="*/ 0 h 489"/>
                  <a:gd name="T44" fmla="*/ 0 w 234"/>
                  <a:gd name="T45" fmla="*/ 0 h 489"/>
                  <a:gd name="T46" fmla="*/ 0 w 234"/>
                  <a:gd name="T47" fmla="*/ 0 h 489"/>
                  <a:gd name="T48" fmla="*/ 0 w 234"/>
                  <a:gd name="T49" fmla="*/ 0 h 489"/>
                  <a:gd name="T50" fmla="*/ 0 w 234"/>
                  <a:gd name="T51" fmla="*/ 0 h 489"/>
                  <a:gd name="T52" fmla="*/ 0 w 234"/>
                  <a:gd name="T53" fmla="*/ 0 h 489"/>
                  <a:gd name="T54" fmla="*/ 0 w 234"/>
                  <a:gd name="T55" fmla="*/ 0 h 489"/>
                  <a:gd name="T56" fmla="*/ 0 w 234"/>
                  <a:gd name="T57" fmla="*/ 0 h 489"/>
                  <a:gd name="T58" fmla="*/ 0 w 234"/>
                  <a:gd name="T59" fmla="*/ 0 h 489"/>
                  <a:gd name="T60" fmla="*/ 0 w 234"/>
                  <a:gd name="T61" fmla="*/ 0 h 489"/>
                  <a:gd name="T62" fmla="*/ 0 w 234"/>
                  <a:gd name="T63" fmla="*/ 0 h 489"/>
                  <a:gd name="T64" fmla="*/ 0 w 234"/>
                  <a:gd name="T65" fmla="*/ 0 h 489"/>
                  <a:gd name="T66" fmla="*/ 0 w 234"/>
                  <a:gd name="T67" fmla="*/ 0 h 489"/>
                  <a:gd name="T68" fmla="*/ 0 w 234"/>
                  <a:gd name="T69" fmla="*/ 0 h 489"/>
                  <a:gd name="T70" fmla="*/ 0 w 234"/>
                  <a:gd name="T71" fmla="*/ 0 h 489"/>
                  <a:gd name="T72" fmla="*/ 0 w 234"/>
                  <a:gd name="T73" fmla="*/ 0 h 489"/>
                  <a:gd name="T74" fmla="*/ 0 w 234"/>
                  <a:gd name="T75" fmla="*/ 0 h 489"/>
                  <a:gd name="T76" fmla="*/ 0 w 234"/>
                  <a:gd name="T77" fmla="*/ 0 h 489"/>
                  <a:gd name="T78" fmla="*/ 0 w 234"/>
                  <a:gd name="T79" fmla="*/ 0 h 489"/>
                  <a:gd name="T80" fmla="*/ 0 w 234"/>
                  <a:gd name="T81" fmla="*/ 0 h 489"/>
                  <a:gd name="T82" fmla="*/ 0 w 234"/>
                  <a:gd name="T83" fmla="*/ 0 h 489"/>
                  <a:gd name="T84" fmla="*/ 0 w 234"/>
                  <a:gd name="T85" fmla="*/ 0 h 489"/>
                  <a:gd name="T86" fmla="*/ 0 w 234"/>
                  <a:gd name="T87" fmla="*/ 0 h 489"/>
                  <a:gd name="T88" fmla="*/ 0 w 234"/>
                  <a:gd name="T89" fmla="*/ 0 h 489"/>
                  <a:gd name="T90" fmla="*/ 0 w 234"/>
                  <a:gd name="T91" fmla="*/ 0 h 489"/>
                  <a:gd name="T92" fmla="*/ 0 w 234"/>
                  <a:gd name="T93" fmla="*/ 0 h 489"/>
                  <a:gd name="T94" fmla="*/ 0 w 234"/>
                  <a:gd name="T95" fmla="*/ 0 h 489"/>
                  <a:gd name="T96" fmla="*/ 0 w 234"/>
                  <a:gd name="T97" fmla="*/ 0 h 489"/>
                  <a:gd name="T98" fmla="*/ 0 w 234"/>
                  <a:gd name="T99" fmla="*/ 0 h 489"/>
                  <a:gd name="T100" fmla="*/ 0 w 234"/>
                  <a:gd name="T101" fmla="*/ 0 h 489"/>
                  <a:gd name="T102" fmla="*/ 0 w 234"/>
                  <a:gd name="T103" fmla="*/ 0 h 489"/>
                  <a:gd name="T104" fmla="*/ 0 w 234"/>
                  <a:gd name="T105" fmla="*/ 0 h 489"/>
                  <a:gd name="T106" fmla="*/ 0 w 234"/>
                  <a:gd name="T107" fmla="*/ 0 h 489"/>
                  <a:gd name="T108" fmla="*/ 0 w 234"/>
                  <a:gd name="T109" fmla="*/ 0 h 48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489"/>
                  <a:gd name="T167" fmla="*/ 234 w 234"/>
                  <a:gd name="T168" fmla="*/ 489 h 48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0" name="Freeform 70"/>
              <p:cNvSpPr>
                <a:spLocks/>
              </p:cNvSpPr>
              <p:nvPr/>
            </p:nvSpPr>
            <p:spPr bwMode="auto">
              <a:xfrm>
                <a:off x="1340" y="2130"/>
                <a:ext cx="12" cy="101"/>
              </a:xfrm>
              <a:custGeom>
                <a:avLst/>
                <a:gdLst>
                  <a:gd name="T0" fmla="*/ 0 w 60"/>
                  <a:gd name="T1" fmla="*/ 0 h 507"/>
                  <a:gd name="T2" fmla="*/ 0 w 60"/>
                  <a:gd name="T3" fmla="*/ 0 h 507"/>
                  <a:gd name="T4" fmla="*/ 0 w 60"/>
                  <a:gd name="T5" fmla="*/ 0 h 507"/>
                  <a:gd name="T6" fmla="*/ 0 w 60"/>
                  <a:gd name="T7" fmla="*/ 0 h 507"/>
                  <a:gd name="T8" fmla="*/ 0 w 60"/>
                  <a:gd name="T9" fmla="*/ 0 h 507"/>
                  <a:gd name="T10" fmla="*/ 0 w 60"/>
                  <a:gd name="T11" fmla="*/ 0 h 507"/>
                  <a:gd name="T12" fmla="*/ 0 w 60"/>
                  <a:gd name="T13" fmla="*/ 0 h 507"/>
                  <a:gd name="T14" fmla="*/ 0 w 60"/>
                  <a:gd name="T15" fmla="*/ 0 h 507"/>
                  <a:gd name="T16" fmla="*/ 0 w 60"/>
                  <a:gd name="T17" fmla="*/ 0 h 507"/>
                  <a:gd name="T18" fmla="*/ 0 w 60"/>
                  <a:gd name="T19" fmla="*/ 0 h 507"/>
                  <a:gd name="T20" fmla="*/ 0 w 60"/>
                  <a:gd name="T21" fmla="*/ 0 h 507"/>
                  <a:gd name="T22" fmla="*/ 0 w 60"/>
                  <a:gd name="T23" fmla="*/ 0 h 507"/>
                  <a:gd name="T24" fmla="*/ 0 w 60"/>
                  <a:gd name="T25" fmla="*/ 0 h 507"/>
                  <a:gd name="T26" fmla="*/ 0 w 60"/>
                  <a:gd name="T27" fmla="*/ 0 h 507"/>
                  <a:gd name="T28" fmla="*/ 0 w 60"/>
                  <a:gd name="T29" fmla="*/ 0 h 507"/>
                  <a:gd name="T30" fmla="*/ 0 w 60"/>
                  <a:gd name="T31" fmla="*/ 0 h 507"/>
                  <a:gd name="T32" fmla="*/ 0 w 60"/>
                  <a:gd name="T33" fmla="*/ 0 h 507"/>
                  <a:gd name="T34" fmla="*/ 0 w 60"/>
                  <a:gd name="T35" fmla="*/ 0 h 507"/>
                  <a:gd name="T36" fmla="*/ 0 w 60"/>
                  <a:gd name="T37" fmla="*/ 0 h 507"/>
                  <a:gd name="T38" fmla="*/ 0 w 60"/>
                  <a:gd name="T39" fmla="*/ 0 h 507"/>
                  <a:gd name="T40" fmla="*/ 0 w 60"/>
                  <a:gd name="T41" fmla="*/ 0 h 507"/>
                  <a:gd name="T42" fmla="*/ 0 w 60"/>
                  <a:gd name="T43" fmla="*/ 0 h 507"/>
                  <a:gd name="T44" fmla="*/ 0 w 60"/>
                  <a:gd name="T45" fmla="*/ 0 h 507"/>
                  <a:gd name="T46" fmla="*/ 0 w 60"/>
                  <a:gd name="T47" fmla="*/ 0 h 507"/>
                  <a:gd name="T48" fmla="*/ 0 w 60"/>
                  <a:gd name="T49" fmla="*/ 0 h 507"/>
                  <a:gd name="T50" fmla="*/ 0 w 60"/>
                  <a:gd name="T51" fmla="*/ 0 h 507"/>
                  <a:gd name="T52" fmla="*/ 0 w 60"/>
                  <a:gd name="T53" fmla="*/ 0 h 507"/>
                  <a:gd name="T54" fmla="*/ 0 w 60"/>
                  <a:gd name="T55" fmla="*/ 0 h 507"/>
                  <a:gd name="T56" fmla="*/ 0 w 60"/>
                  <a:gd name="T57" fmla="*/ 0 h 507"/>
                  <a:gd name="T58" fmla="*/ 0 w 60"/>
                  <a:gd name="T59" fmla="*/ 0 h 507"/>
                  <a:gd name="T60" fmla="*/ 0 w 60"/>
                  <a:gd name="T61" fmla="*/ 0 h 50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07"/>
                  <a:gd name="T95" fmla="*/ 60 w 60"/>
                  <a:gd name="T96" fmla="*/ 507 h 50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1" name="Freeform 71"/>
              <p:cNvSpPr>
                <a:spLocks/>
              </p:cNvSpPr>
              <p:nvPr/>
            </p:nvSpPr>
            <p:spPr bwMode="auto">
              <a:xfrm>
                <a:off x="1319" y="1980"/>
                <a:ext cx="46" cy="97"/>
              </a:xfrm>
              <a:custGeom>
                <a:avLst/>
                <a:gdLst>
                  <a:gd name="T0" fmla="*/ 0 w 234"/>
                  <a:gd name="T1" fmla="*/ 0 h 487"/>
                  <a:gd name="T2" fmla="*/ 0 w 234"/>
                  <a:gd name="T3" fmla="*/ 0 h 487"/>
                  <a:gd name="T4" fmla="*/ 0 w 234"/>
                  <a:gd name="T5" fmla="*/ 0 h 487"/>
                  <a:gd name="T6" fmla="*/ 0 w 234"/>
                  <a:gd name="T7" fmla="*/ 0 h 487"/>
                  <a:gd name="T8" fmla="*/ 0 w 234"/>
                  <a:gd name="T9" fmla="*/ 0 h 487"/>
                  <a:gd name="T10" fmla="*/ 0 w 234"/>
                  <a:gd name="T11" fmla="*/ 0 h 487"/>
                  <a:gd name="T12" fmla="*/ 0 w 234"/>
                  <a:gd name="T13" fmla="*/ 0 h 487"/>
                  <a:gd name="T14" fmla="*/ 0 w 234"/>
                  <a:gd name="T15" fmla="*/ 0 h 487"/>
                  <a:gd name="T16" fmla="*/ 0 w 234"/>
                  <a:gd name="T17" fmla="*/ 0 h 487"/>
                  <a:gd name="T18" fmla="*/ 0 w 234"/>
                  <a:gd name="T19" fmla="*/ 0 h 487"/>
                  <a:gd name="T20" fmla="*/ 0 w 234"/>
                  <a:gd name="T21" fmla="*/ 0 h 487"/>
                  <a:gd name="T22" fmla="*/ 0 w 234"/>
                  <a:gd name="T23" fmla="*/ 0 h 487"/>
                  <a:gd name="T24" fmla="*/ 0 w 234"/>
                  <a:gd name="T25" fmla="*/ 0 h 487"/>
                  <a:gd name="T26" fmla="*/ 0 w 234"/>
                  <a:gd name="T27" fmla="*/ 0 h 487"/>
                  <a:gd name="T28" fmla="*/ 0 w 234"/>
                  <a:gd name="T29" fmla="*/ 0 h 487"/>
                  <a:gd name="T30" fmla="*/ 0 w 234"/>
                  <a:gd name="T31" fmla="*/ 0 h 487"/>
                  <a:gd name="T32" fmla="*/ 0 w 234"/>
                  <a:gd name="T33" fmla="*/ 0 h 487"/>
                  <a:gd name="T34" fmla="*/ 0 w 234"/>
                  <a:gd name="T35" fmla="*/ 0 h 487"/>
                  <a:gd name="T36" fmla="*/ 0 w 234"/>
                  <a:gd name="T37" fmla="*/ 0 h 487"/>
                  <a:gd name="T38" fmla="*/ 0 w 234"/>
                  <a:gd name="T39" fmla="*/ 0 h 487"/>
                  <a:gd name="T40" fmla="*/ 0 w 234"/>
                  <a:gd name="T41" fmla="*/ 0 h 487"/>
                  <a:gd name="T42" fmla="*/ 0 w 234"/>
                  <a:gd name="T43" fmla="*/ 0 h 487"/>
                  <a:gd name="T44" fmla="*/ 0 w 234"/>
                  <a:gd name="T45" fmla="*/ 0 h 487"/>
                  <a:gd name="T46" fmla="*/ 0 w 234"/>
                  <a:gd name="T47" fmla="*/ 0 h 487"/>
                  <a:gd name="T48" fmla="*/ 0 w 234"/>
                  <a:gd name="T49" fmla="*/ 0 h 487"/>
                  <a:gd name="T50" fmla="*/ 0 w 234"/>
                  <a:gd name="T51" fmla="*/ 0 h 487"/>
                  <a:gd name="T52" fmla="*/ 0 w 234"/>
                  <a:gd name="T53" fmla="*/ 0 h 487"/>
                  <a:gd name="T54" fmla="*/ 0 w 234"/>
                  <a:gd name="T55" fmla="*/ 0 h 487"/>
                  <a:gd name="T56" fmla="*/ 0 w 234"/>
                  <a:gd name="T57" fmla="*/ 0 h 487"/>
                  <a:gd name="T58" fmla="*/ 0 w 234"/>
                  <a:gd name="T59" fmla="*/ 0 h 487"/>
                  <a:gd name="T60" fmla="*/ 0 w 234"/>
                  <a:gd name="T61" fmla="*/ 0 h 487"/>
                  <a:gd name="T62" fmla="*/ 0 w 234"/>
                  <a:gd name="T63" fmla="*/ 0 h 487"/>
                  <a:gd name="T64" fmla="*/ 0 w 234"/>
                  <a:gd name="T65" fmla="*/ 0 h 487"/>
                  <a:gd name="T66" fmla="*/ 0 w 234"/>
                  <a:gd name="T67" fmla="*/ 0 h 487"/>
                  <a:gd name="T68" fmla="*/ 0 w 234"/>
                  <a:gd name="T69" fmla="*/ 0 h 487"/>
                  <a:gd name="T70" fmla="*/ 0 w 234"/>
                  <a:gd name="T71" fmla="*/ 0 h 487"/>
                  <a:gd name="T72" fmla="*/ 0 w 234"/>
                  <a:gd name="T73" fmla="*/ 0 h 487"/>
                  <a:gd name="T74" fmla="*/ 0 w 234"/>
                  <a:gd name="T75" fmla="*/ 0 h 487"/>
                  <a:gd name="T76" fmla="*/ 0 w 234"/>
                  <a:gd name="T77" fmla="*/ 0 h 487"/>
                  <a:gd name="T78" fmla="*/ 0 w 234"/>
                  <a:gd name="T79" fmla="*/ 0 h 487"/>
                  <a:gd name="T80" fmla="*/ 0 w 234"/>
                  <a:gd name="T81" fmla="*/ 0 h 487"/>
                  <a:gd name="T82" fmla="*/ 0 w 234"/>
                  <a:gd name="T83" fmla="*/ 0 h 487"/>
                  <a:gd name="T84" fmla="*/ 0 w 234"/>
                  <a:gd name="T85" fmla="*/ 0 h 487"/>
                  <a:gd name="T86" fmla="*/ 0 w 234"/>
                  <a:gd name="T87" fmla="*/ 0 h 487"/>
                  <a:gd name="T88" fmla="*/ 0 w 234"/>
                  <a:gd name="T89" fmla="*/ 0 h 487"/>
                  <a:gd name="T90" fmla="*/ 0 w 234"/>
                  <a:gd name="T91" fmla="*/ 0 h 487"/>
                  <a:gd name="T92" fmla="*/ 0 w 234"/>
                  <a:gd name="T93" fmla="*/ 0 h 487"/>
                  <a:gd name="T94" fmla="*/ 0 w 234"/>
                  <a:gd name="T95" fmla="*/ 0 h 487"/>
                  <a:gd name="T96" fmla="*/ 0 w 234"/>
                  <a:gd name="T97" fmla="*/ 0 h 487"/>
                  <a:gd name="T98" fmla="*/ 0 w 234"/>
                  <a:gd name="T99" fmla="*/ 0 h 487"/>
                  <a:gd name="T100" fmla="*/ 0 w 234"/>
                  <a:gd name="T101" fmla="*/ 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4"/>
                  <a:gd name="T154" fmla="*/ 0 h 487"/>
                  <a:gd name="T155" fmla="*/ 234 w 234"/>
                  <a:gd name="T156" fmla="*/ 487 h 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2" name="Freeform 72"/>
              <p:cNvSpPr>
                <a:spLocks/>
              </p:cNvSpPr>
              <p:nvPr/>
            </p:nvSpPr>
            <p:spPr bwMode="auto">
              <a:xfrm>
                <a:off x="1439" y="2056"/>
                <a:ext cx="33" cy="126"/>
              </a:xfrm>
              <a:custGeom>
                <a:avLst/>
                <a:gdLst>
                  <a:gd name="T0" fmla="*/ 0 w 167"/>
                  <a:gd name="T1" fmla="*/ 0 h 631"/>
                  <a:gd name="T2" fmla="*/ 0 w 167"/>
                  <a:gd name="T3" fmla="*/ 0 h 631"/>
                  <a:gd name="T4" fmla="*/ 0 w 167"/>
                  <a:gd name="T5" fmla="*/ 0 h 631"/>
                  <a:gd name="T6" fmla="*/ 0 w 167"/>
                  <a:gd name="T7" fmla="*/ 0 h 631"/>
                  <a:gd name="T8" fmla="*/ 0 w 167"/>
                  <a:gd name="T9" fmla="*/ 0 h 631"/>
                  <a:gd name="T10" fmla="*/ 0 w 167"/>
                  <a:gd name="T11" fmla="*/ 0 h 631"/>
                  <a:gd name="T12" fmla="*/ 0 w 167"/>
                  <a:gd name="T13" fmla="*/ 0 h 631"/>
                  <a:gd name="T14" fmla="*/ 0 w 167"/>
                  <a:gd name="T15" fmla="*/ 0 h 631"/>
                  <a:gd name="T16" fmla="*/ 0 w 167"/>
                  <a:gd name="T17" fmla="*/ 0 h 631"/>
                  <a:gd name="T18" fmla="*/ 0 w 167"/>
                  <a:gd name="T19" fmla="*/ 0 h 631"/>
                  <a:gd name="T20" fmla="*/ 0 w 167"/>
                  <a:gd name="T21" fmla="*/ 0 h 631"/>
                  <a:gd name="T22" fmla="*/ 0 w 167"/>
                  <a:gd name="T23" fmla="*/ 0 h 631"/>
                  <a:gd name="T24" fmla="*/ 0 w 167"/>
                  <a:gd name="T25" fmla="*/ 0 h 631"/>
                  <a:gd name="T26" fmla="*/ 0 w 167"/>
                  <a:gd name="T27" fmla="*/ 0 h 631"/>
                  <a:gd name="T28" fmla="*/ 0 w 167"/>
                  <a:gd name="T29" fmla="*/ 0 h 631"/>
                  <a:gd name="T30" fmla="*/ 0 w 167"/>
                  <a:gd name="T31" fmla="*/ 0 h 631"/>
                  <a:gd name="T32" fmla="*/ 0 w 167"/>
                  <a:gd name="T33" fmla="*/ 0 h 631"/>
                  <a:gd name="T34" fmla="*/ 0 w 167"/>
                  <a:gd name="T35" fmla="*/ 0 h 631"/>
                  <a:gd name="T36" fmla="*/ 0 w 167"/>
                  <a:gd name="T37" fmla="*/ 0 h 631"/>
                  <a:gd name="T38" fmla="*/ 0 w 167"/>
                  <a:gd name="T39" fmla="*/ 0 h 631"/>
                  <a:gd name="T40" fmla="*/ 0 w 167"/>
                  <a:gd name="T41" fmla="*/ 0 h 631"/>
                  <a:gd name="T42" fmla="*/ 0 w 167"/>
                  <a:gd name="T43" fmla="*/ 0 h 631"/>
                  <a:gd name="T44" fmla="*/ 0 w 167"/>
                  <a:gd name="T45" fmla="*/ 0 h 631"/>
                  <a:gd name="T46" fmla="*/ 0 w 167"/>
                  <a:gd name="T47" fmla="*/ 0 h 631"/>
                  <a:gd name="T48" fmla="*/ 0 w 167"/>
                  <a:gd name="T49" fmla="*/ 0 h 631"/>
                  <a:gd name="T50" fmla="*/ 0 w 167"/>
                  <a:gd name="T51" fmla="*/ 0 h 631"/>
                  <a:gd name="T52" fmla="*/ 0 w 167"/>
                  <a:gd name="T53" fmla="*/ 0 h 631"/>
                  <a:gd name="T54" fmla="*/ 0 w 167"/>
                  <a:gd name="T55" fmla="*/ 0 h 631"/>
                  <a:gd name="T56" fmla="*/ 0 w 167"/>
                  <a:gd name="T57" fmla="*/ 0 h 631"/>
                  <a:gd name="T58" fmla="*/ 0 w 167"/>
                  <a:gd name="T59" fmla="*/ 0 h 631"/>
                  <a:gd name="T60" fmla="*/ 0 w 167"/>
                  <a:gd name="T61" fmla="*/ 0 h 631"/>
                  <a:gd name="T62" fmla="*/ 0 w 167"/>
                  <a:gd name="T63" fmla="*/ 0 h 631"/>
                  <a:gd name="T64" fmla="*/ 0 w 167"/>
                  <a:gd name="T65" fmla="*/ 0 h 631"/>
                  <a:gd name="T66" fmla="*/ 0 w 167"/>
                  <a:gd name="T67" fmla="*/ 0 h 631"/>
                  <a:gd name="T68" fmla="*/ 0 w 167"/>
                  <a:gd name="T69" fmla="*/ 0 h 6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7"/>
                  <a:gd name="T106" fmla="*/ 0 h 631"/>
                  <a:gd name="T107" fmla="*/ 167 w 167"/>
                  <a:gd name="T108" fmla="*/ 631 h 6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3" name="Freeform 73"/>
              <p:cNvSpPr>
                <a:spLocks/>
              </p:cNvSpPr>
              <p:nvPr/>
            </p:nvSpPr>
            <p:spPr bwMode="auto">
              <a:xfrm>
                <a:off x="1353" y="2118"/>
                <a:ext cx="34" cy="112"/>
              </a:xfrm>
              <a:custGeom>
                <a:avLst/>
                <a:gdLst>
                  <a:gd name="T0" fmla="*/ 0 w 167"/>
                  <a:gd name="T1" fmla="*/ 0 h 559"/>
                  <a:gd name="T2" fmla="*/ 0 w 167"/>
                  <a:gd name="T3" fmla="*/ 0 h 559"/>
                  <a:gd name="T4" fmla="*/ 0 w 167"/>
                  <a:gd name="T5" fmla="*/ 0 h 559"/>
                  <a:gd name="T6" fmla="*/ 0 w 167"/>
                  <a:gd name="T7" fmla="*/ 0 h 559"/>
                  <a:gd name="T8" fmla="*/ 0 w 167"/>
                  <a:gd name="T9" fmla="*/ 0 h 559"/>
                  <a:gd name="T10" fmla="*/ 0 w 167"/>
                  <a:gd name="T11" fmla="*/ 0 h 559"/>
                  <a:gd name="T12" fmla="*/ 0 w 167"/>
                  <a:gd name="T13" fmla="*/ 0 h 559"/>
                  <a:gd name="T14" fmla="*/ 0 w 167"/>
                  <a:gd name="T15" fmla="*/ 0 h 559"/>
                  <a:gd name="T16" fmla="*/ 0 w 167"/>
                  <a:gd name="T17" fmla="*/ 0 h 559"/>
                  <a:gd name="T18" fmla="*/ 0 w 167"/>
                  <a:gd name="T19" fmla="*/ 0 h 559"/>
                  <a:gd name="T20" fmla="*/ 0 w 167"/>
                  <a:gd name="T21" fmla="*/ 0 h 559"/>
                  <a:gd name="T22" fmla="*/ 0 w 167"/>
                  <a:gd name="T23" fmla="*/ 0 h 559"/>
                  <a:gd name="T24" fmla="*/ 0 w 167"/>
                  <a:gd name="T25" fmla="*/ 0 h 559"/>
                  <a:gd name="T26" fmla="*/ 0 w 167"/>
                  <a:gd name="T27" fmla="*/ 0 h 559"/>
                  <a:gd name="T28" fmla="*/ 0 w 167"/>
                  <a:gd name="T29" fmla="*/ 0 h 559"/>
                  <a:gd name="T30" fmla="*/ 0 w 167"/>
                  <a:gd name="T31" fmla="*/ 0 h 559"/>
                  <a:gd name="T32" fmla="*/ 0 w 167"/>
                  <a:gd name="T33" fmla="*/ 0 h 559"/>
                  <a:gd name="T34" fmla="*/ 0 w 167"/>
                  <a:gd name="T35" fmla="*/ 0 h 559"/>
                  <a:gd name="T36" fmla="*/ 0 w 167"/>
                  <a:gd name="T37" fmla="*/ 0 h 559"/>
                  <a:gd name="T38" fmla="*/ 0 w 167"/>
                  <a:gd name="T39" fmla="*/ 0 h 559"/>
                  <a:gd name="T40" fmla="*/ 0 w 167"/>
                  <a:gd name="T41" fmla="*/ 0 h 559"/>
                  <a:gd name="T42" fmla="*/ 0 w 167"/>
                  <a:gd name="T43" fmla="*/ 0 h 559"/>
                  <a:gd name="T44" fmla="*/ 0 w 167"/>
                  <a:gd name="T45" fmla="*/ 0 h 559"/>
                  <a:gd name="T46" fmla="*/ 0 w 167"/>
                  <a:gd name="T47" fmla="*/ 0 h 559"/>
                  <a:gd name="T48" fmla="*/ 0 w 167"/>
                  <a:gd name="T49" fmla="*/ 0 h 559"/>
                  <a:gd name="T50" fmla="*/ 0 w 167"/>
                  <a:gd name="T51" fmla="*/ 0 h 559"/>
                  <a:gd name="T52" fmla="*/ 0 w 167"/>
                  <a:gd name="T53" fmla="*/ 0 h 559"/>
                  <a:gd name="T54" fmla="*/ 0 w 167"/>
                  <a:gd name="T55" fmla="*/ 0 h 559"/>
                  <a:gd name="T56" fmla="*/ 0 w 167"/>
                  <a:gd name="T57" fmla="*/ 0 h 559"/>
                  <a:gd name="T58" fmla="*/ 0 w 167"/>
                  <a:gd name="T59" fmla="*/ 0 h 559"/>
                  <a:gd name="T60" fmla="*/ 0 w 167"/>
                  <a:gd name="T61" fmla="*/ 0 h 559"/>
                  <a:gd name="T62" fmla="*/ 0 w 167"/>
                  <a:gd name="T63" fmla="*/ 0 h 559"/>
                  <a:gd name="T64" fmla="*/ 0 w 167"/>
                  <a:gd name="T65" fmla="*/ 0 h 559"/>
                  <a:gd name="T66" fmla="*/ 0 w 167"/>
                  <a:gd name="T67" fmla="*/ 0 h 559"/>
                  <a:gd name="T68" fmla="*/ 0 w 167"/>
                  <a:gd name="T69" fmla="*/ 0 h 559"/>
                  <a:gd name="T70" fmla="*/ 0 w 167"/>
                  <a:gd name="T71" fmla="*/ 0 h 559"/>
                  <a:gd name="T72" fmla="*/ 0 w 167"/>
                  <a:gd name="T73" fmla="*/ 0 h 559"/>
                  <a:gd name="T74" fmla="*/ 0 w 167"/>
                  <a:gd name="T75" fmla="*/ 0 h 559"/>
                  <a:gd name="T76" fmla="*/ 0 w 167"/>
                  <a:gd name="T77" fmla="*/ 0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59"/>
                  <a:gd name="T119" fmla="*/ 167 w 167"/>
                  <a:gd name="T120" fmla="*/ 559 h 5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4" name="Freeform 74"/>
              <p:cNvSpPr>
                <a:spLocks/>
              </p:cNvSpPr>
              <p:nvPr/>
            </p:nvSpPr>
            <p:spPr bwMode="auto">
              <a:xfrm>
                <a:off x="1389" y="2098"/>
                <a:ext cx="53" cy="100"/>
              </a:xfrm>
              <a:custGeom>
                <a:avLst/>
                <a:gdLst>
                  <a:gd name="T0" fmla="*/ 0 w 262"/>
                  <a:gd name="T1" fmla="*/ 0 h 501"/>
                  <a:gd name="T2" fmla="*/ 0 w 262"/>
                  <a:gd name="T3" fmla="*/ 0 h 501"/>
                  <a:gd name="T4" fmla="*/ 0 w 262"/>
                  <a:gd name="T5" fmla="*/ 0 h 501"/>
                  <a:gd name="T6" fmla="*/ 0 w 262"/>
                  <a:gd name="T7" fmla="*/ 0 h 501"/>
                  <a:gd name="T8" fmla="*/ 0 w 262"/>
                  <a:gd name="T9" fmla="*/ 0 h 501"/>
                  <a:gd name="T10" fmla="*/ 0 w 262"/>
                  <a:gd name="T11" fmla="*/ 0 h 501"/>
                  <a:gd name="T12" fmla="*/ 0 w 262"/>
                  <a:gd name="T13" fmla="*/ 0 h 501"/>
                  <a:gd name="T14" fmla="*/ 0 w 262"/>
                  <a:gd name="T15" fmla="*/ 0 h 501"/>
                  <a:gd name="T16" fmla="*/ 0 w 262"/>
                  <a:gd name="T17" fmla="*/ 0 h 501"/>
                  <a:gd name="T18" fmla="*/ 0 w 262"/>
                  <a:gd name="T19" fmla="*/ 0 h 501"/>
                  <a:gd name="T20" fmla="*/ 0 w 262"/>
                  <a:gd name="T21" fmla="*/ 0 h 501"/>
                  <a:gd name="T22" fmla="*/ 0 w 262"/>
                  <a:gd name="T23" fmla="*/ 0 h 501"/>
                  <a:gd name="T24" fmla="*/ 0 w 262"/>
                  <a:gd name="T25" fmla="*/ 0 h 501"/>
                  <a:gd name="T26" fmla="*/ 0 w 262"/>
                  <a:gd name="T27" fmla="*/ 0 h 501"/>
                  <a:gd name="T28" fmla="*/ 0 w 262"/>
                  <a:gd name="T29" fmla="*/ 0 h 501"/>
                  <a:gd name="T30" fmla="*/ 0 w 262"/>
                  <a:gd name="T31" fmla="*/ 0 h 501"/>
                  <a:gd name="T32" fmla="*/ 0 w 262"/>
                  <a:gd name="T33" fmla="*/ 0 h 501"/>
                  <a:gd name="T34" fmla="*/ 0 w 262"/>
                  <a:gd name="T35" fmla="*/ 0 h 501"/>
                  <a:gd name="T36" fmla="*/ 0 w 262"/>
                  <a:gd name="T37" fmla="*/ 0 h 501"/>
                  <a:gd name="T38" fmla="*/ 0 w 262"/>
                  <a:gd name="T39" fmla="*/ 0 h 501"/>
                  <a:gd name="T40" fmla="*/ 0 w 262"/>
                  <a:gd name="T41" fmla="*/ 0 h 501"/>
                  <a:gd name="T42" fmla="*/ 0 w 262"/>
                  <a:gd name="T43" fmla="*/ 0 h 501"/>
                  <a:gd name="T44" fmla="*/ 0 w 262"/>
                  <a:gd name="T45" fmla="*/ 0 h 501"/>
                  <a:gd name="T46" fmla="*/ 0 w 262"/>
                  <a:gd name="T47" fmla="*/ 0 h 501"/>
                  <a:gd name="T48" fmla="*/ 0 w 262"/>
                  <a:gd name="T49" fmla="*/ 0 h 501"/>
                  <a:gd name="T50" fmla="*/ 0 w 262"/>
                  <a:gd name="T51" fmla="*/ 0 h 501"/>
                  <a:gd name="T52" fmla="*/ 0 w 262"/>
                  <a:gd name="T53" fmla="*/ 0 h 501"/>
                  <a:gd name="T54" fmla="*/ 0 w 262"/>
                  <a:gd name="T55" fmla="*/ 0 h 501"/>
                  <a:gd name="T56" fmla="*/ 0 w 262"/>
                  <a:gd name="T57" fmla="*/ 0 h 5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2"/>
                  <a:gd name="T88" fmla="*/ 0 h 501"/>
                  <a:gd name="T89" fmla="*/ 262 w 262"/>
                  <a:gd name="T90" fmla="*/ 501 h 5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5" name="Freeform 75"/>
              <p:cNvSpPr>
                <a:spLocks/>
              </p:cNvSpPr>
              <p:nvPr/>
            </p:nvSpPr>
            <p:spPr bwMode="auto">
              <a:xfrm>
                <a:off x="1175" y="1910"/>
                <a:ext cx="14" cy="85"/>
              </a:xfrm>
              <a:custGeom>
                <a:avLst/>
                <a:gdLst>
                  <a:gd name="T0" fmla="*/ 0 w 71"/>
                  <a:gd name="T1" fmla="*/ 0 h 423"/>
                  <a:gd name="T2" fmla="*/ 0 w 71"/>
                  <a:gd name="T3" fmla="*/ 0 h 423"/>
                  <a:gd name="T4" fmla="*/ 0 w 71"/>
                  <a:gd name="T5" fmla="*/ 0 h 423"/>
                  <a:gd name="T6" fmla="*/ 0 w 71"/>
                  <a:gd name="T7" fmla="*/ 0 h 423"/>
                  <a:gd name="T8" fmla="*/ 0 w 71"/>
                  <a:gd name="T9" fmla="*/ 0 h 423"/>
                  <a:gd name="T10" fmla="*/ 0 w 71"/>
                  <a:gd name="T11" fmla="*/ 0 h 423"/>
                  <a:gd name="T12" fmla="*/ 0 w 71"/>
                  <a:gd name="T13" fmla="*/ 0 h 423"/>
                  <a:gd name="T14" fmla="*/ 0 w 71"/>
                  <a:gd name="T15" fmla="*/ 0 h 423"/>
                  <a:gd name="T16" fmla="*/ 0 w 71"/>
                  <a:gd name="T17" fmla="*/ 0 h 423"/>
                  <a:gd name="T18" fmla="*/ 0 w 71"/>
                  <a:gd name="T19" fmla="*/ 0 h 423"/>
                  <a:gd name="T20" fmla="*/ 0 w 71"/>
                  <a:gd name="T21" fmla="*/ 0 h 423"/>
                  <a:gd name="T22" fmla="*/ 0 w 71"/>
                  <a:gd name="T23" fmla="*/ 0 h 423"/>
                  <a:gd name="T24" fmla="*/ 0 w 71"/>
                  <a:gd name="T25" fmla="*/ 0 h 423"/>
                  <a:gd name="T26" fmla="*/ 0 w 71"/>
                  <a:gd name="T27" fmla="*/ 0 h 423"/>
                  <a:gd name="T28" fmla="*/ 0 w 71"/>
                  <a:gd name="T29" fmla="*/ 0 h 423"/>
                  <a:gd name="T30" fmla="*/ 0 w 71"/>
                  <a:gd name="T31" fmla="*/ 0 h 423"/>
                  <a:gd name="T32" fmla="*/ 0 w 71"/>
                  <a:gd name="T33" fmla="*/ 0 h 423"/>
                  <a:gd name="T34" fmla="*/ 0 w 71"/>
                  <a:gd name="T35" fmla="*/ 0 h 423"/>
                  <a:gd name="T36" fmla="*/ 0 w 71"/>
                  <a:gd name="T37" fmla="*/ 0 h 4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423"/>
                  <a:gd name="T59" fmla="*/ 71 w 71"/>
                  <a:gd name="T60" fmla="*/ 423 h 4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6" name="Freeform 76"/>
              <p:cNvSpPr>
                <a:spLocks/>
              </p:cNvSpPr>
              <p:nvPr/>
            </p:nvSpPr>
            <p:spPr bwMode="auto">
              <a:xfrm>
                <a:off x="1214" y="1900"/>
                <a:ext cx="18" cy="95"/>
              </a:xfrm>
              <a:custGeom>
                <a:avLst/>
                <a:gdLst>
                  <a:gd name="T0" fmla="*/ 0 w 92"/>
                  <a:gd name="T1" fmla="*/ 0 h 473"/>
                  <a:gd name="T2" fmla="*/ 0 w 92"/>
                  <a:gd name="T3" fmla="*/ 0 h 473"/>
                  <a:gd name="T4" fmla="*/ 0 w 92"/>
                  <a:gd name="T5" fmla="*/ 0 h 473"/>
                  <a:gd name="T6" fmla="*/ 0 w 92"/>
                  <a:gd name="T7" fmla="*/ 0 h 473"/>
                  <a:gd name="T8" fmla="*/ 0 w 92"/>
                  <a:gd name="T9" fmla="*/ 0 h 473"/>
                  <a:gd name="T10" fmla="*/ 0 w 92"/>
                  <a:gd name="T11" fmla="*/ 0 h 473"/>
                  <a:gd name="T12" fmla="*/ 0 w 92"/>
                  <a:gd name="T13" fmla="*/ 0 h 473"/>
                  <a:gd name="T14" fmla="*/ 0 w 92"/>
                  <a:gd name="T15" fmla="*/ 0 h 473"/>
                  <a:gd name="T16" fmla="*/ 0 w 92"/>
                  <a:gd name="T17" fmla="*/ 0 h 473"/>
                  <a:gd name="T18" fmla="*/ 0 w 92"/>
                  <a:gd name="T19" fmla="*/ 0 h 473"/>
                  <a:gd name="T20" fmla="*/ 0 w 92"/>
                  <a:gd name="T21" fmla="*/ 0 h 473"/>
                  <a:gd name="T22" fmla="*/ 0 w 92"/>
                  <a:gd name="T23" fmla="*/ 0 h 473"/>
                  <a:gd name="T24" fmla="*/ 0 w 92"/>
                  <a:gd name="T25" fmla="*/ 0 h 473"/>
                  <a:gd name="T26" fmla="*/ 0 w 92"/>
                  <a:gd name="T27" fmla="*/ 0 h 473"/>
                  <a:gd name="T28" fmla="*/ 0 w 92"/>
                  <a:gd name="T29" fmla="*/ 0 h 473"/>
                  <a:gd name="T30" fmla="*/ 0 w 92"/>
                  <a:gd name="T31" fmla="*/ 0 h 473"/>
                  <a:gd name="T32" fmla="*/ 0 w 92"/>
                  <a:gd name="T33" fmla="*/ 0 h 473"/>
                  <a:gd name="T34" fmla="*/ 0 w 92"/>
                  <a:gd name="T35" fmla="*/ 0 h 473"/>
                  <a:gd name="T36" fmla="*/ 0 w 92"/>
                  <a:gd name="T37" fmla="*/ 0 h 473"/>
                  <a:gd name="T38" fmla="*/ 0 w 92"/>
                  <a:gd name="T39" fmla="*/ 0 h 473"/>
                  <a:gd name="T40" fmla="*/ 0 w 92"/>
                  <a:gd name="T41" fmla="*/ 0 h 473"/>
                  <a:gd name="T42" fmla="*/ 0 w 92"/>
                  <a:gd name="T43" fmla="*/ 0 h 473"/>
                  <a:gd name="T44" fmla="*/ 0 w 92"/>
                  <a:gd name="T45" fmla="*/ 0 h 473"/>
                  <a:gd name="T46" fmla="*/ 0 w 92"/>
                  <a:gd name="T47" fmla="*/ 0 h 473"/>
                  <a:gd name="T48" fmla="*/ 0 w 92"/>
                  <a:gd name="T49" fmla="*/ 0 h 473"/>
                  <a:gd name="T50" fmla="*/ 0 w 92"/>
                  <a:gd name="T51" fmla="*/ 0 h 473"/>
                  <a:gd name="T52" fmla="*/ 0 w 92"/>
                  <a:gd name="T53" fmla="*/ 0 h 473"/>
                  <a:gd name="T54" fmla="*/ 0 w 92"/>
                  <a:gd name="T55" fmla="*/ 0 h 473"/>
                  <a:gd name="T56" fmla="*/ 0 w 92"/>
                  <a:gd name="T57" fmla="*/ 0 h 473"/>
                  <a:gd name="T58" fmla="*/ 0 w 92"/>
                  <a:gd name="T59" fmla="*/ 0 h 473"/>
                  <a:gd name="T60" fmla="*/ 0 w 92"/>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473"/>
                  <a:gd name="T95" fmla="*/ 92 w 92"/>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7" name="Freeform 77"/>
              <p:cNvSpPr>
                <a:spLocks/>
              </p:cNvSpPr>
              <p:nvPr/>
            </p:nvSpPr>
            <p:spPr bwMode="auto">
              <a:xfrm>
                <a:off x="1120" y="1937"/>
                <a:ext cx="20" cy="85"/>
              </a:xfrm>
              <a:custGeom>
                <a:avLst/>
                <a:gdLst>
                  <a:gd name="T0" fmla="*/ 0 w 98"/>
                  <a:gd name="T1" fmla="*/ 0 h 426"/>
                  <a:gd name="T2" fmla="*/ 0 w 98"/>
                  <a:gd name="T3" fmla="*/ 0 h 426"/>
                  <a:gd name="T4" fmla="*/ 0 w 98"/>
                  <a:gd name="T5" fmla="*/ 0 h 426"/>
                  <a:gd name="T6" fmla="*/ 0 w 98"/>
                  <a:gd name="T7" fmla="*/ 0 h 426"/>
                  <a:gd name="T8" fmla="*/ 0 w 98"/>
                  <a:gd name="T9" fmla="*/ 0 h 426"/>
                  <a:gd name="T10" fmla="*/ 0 w 98"/>
                  <a:gd name="T11" fmla="*/ 0 h 426"/>
                  <a:gd name="T12" fmla="*/ 0 w 98"/>
                  <a:gd name="T13" fmla="*/ 0 h 426"/>
                  <a:gd name="T14" fmla="*/ 0 w 98"/>
                  <a:gd name="T15" fmla="*/ 0 h 426"/>
                  <a:gd name="T16" fmla="*/ 0 w 98"/>
                  <a:gd name="T17" fmla="*/ 0 h 426"/>
                  <a:gd name="T18" fmla="*/ 0 w 98"/>
                  <a:gd name="T19" fmla="*/ 0 h 426"/>
                  <a:gd name="T20" fmla="*/ 0 w 98"/>
                  <a:gd name="T21" fmla="*/ 0 h 426"/>
                  <a:gd name="T22" fmla="*/ 0 w 98"/>
                  <a:gd name="T23" fmla="*/ 0 h 426"/>
                  <a:gd name="T24" fmla="*/ 0 w 98"/>
                  <a:gd name="T25" fmla="*/ 0 h 426"/>
                  <a:gd name="T26" fmla="*/ 0 w 98"/>
                  <a:gd name="T27" fmla="*/ 0 h 426"/>
                  <a:gd name="T28" fmla="*/ 0 w 98"/>
                  <a:gd name="T29" fmla="*/ 0 h 426"/>
                  <a:gd name="T30" fmla="*/ 0 w 98"/>
                  <a:gd name="T31" fmla="*/ 0 h 426"/>
                  <a:gd name="T32" fmla="*/ 0 w 98"/>
                  <a:gd name="T33" fmla="*/ 0 h 426"/>
                  <a:gd name="T34" fmla="*/ 0 w 98"/>
                  <a:gd name="T35" fmla="*/ 0 h 426"/>
                  <a:gd name="T36" fmla="*/ 0 w 98"/>
                  <a:gd name="T37" fmla="*/ 0 h 426"/>
                  <a:gd name="T38" fmla="*/ 0 w 98"/>
                  <a:gd name="T39" fmla="*/ 0 h 426"/>
                  <a:gd name="T40" fmla="*/ 0 w 98"/>
                  <a:gd name="T41" fmla="*/ 0 h 426"/>
                  <a:gd name="T42" fmla="*/ 0 w 98"/>
                  <a:gd name="T43" fmla="*/ 0 h 426"/>
                  <a:gd name="T44" fmla="*/ 0 w 98"/>
                  <a:gd name="T45" fmla="*/ 0 h 426"/>
                  <a:gd name="T46" fmla="*/ 0 w 98"/>
                  <a:gd name="T47" fmla="*/ 0 h 426"/>
                  <a:gd name="T48" fmla="*/ 0 w 98"/>
                  <a:gd name="T49" fmla="*/ 0 h 426"/>
                  <a:gd name="T50" fmla="*/ 0 w 98"/>
                  <a:gd name="T51" fmla="*/ 0 h 426"/>
                  <a:gd name="T52" fmla="*/ 0 w 98"/>
                  <a:gd name="T53" fmla="*/ 0 h 4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426"/>
                  <a:gd name="T83" fmla="*/ 98 w 98"/>
                  <a:gd name="T84" fmla="*/ 426 h 4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8" name="Freeform 78"/>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89" name="Freeform 79"/>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890" name="Freeform 80"/>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91" name="Freeform 81"/>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892" name="Freeform 82"/>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93" name="Freeform 83"/>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894" name="Freeform 84"/>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95" name="Freeform 85"/>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896" name="Freeform 86"/>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97" name="Freeform 87"/>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898" name="Freeform 88"/>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899" name="Freeform 89"/>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900" name="Freeform 90"/>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01" name="Freeform 91"/>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902" name="Freeform 92"/>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03" name="Freeform 93"/>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3904" name="Freeform 94"/>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05" name="Freeform 95"/>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06" name="Freeform 96"/>
              <p:cNvSpPr>
                <a:spLocks/>
              </p:cNvSpPr>
              <p:nvPr/>
            </p:nvSpPr>
            <p:spPr bwMode="auto">
              <a:xfrm>
                <a:off x="1615" y="1187"/>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07" name="Freeform 97"/>
              <p:cNvSpPr>
                <a:spLocks/>
              </p:cNvSpPr>
              <p:nvPr/>
            </p:nvSpPr>
            <p:spPr bwMode="auto">
              <a:xfrm>
                <a:off x="1615" y="1187"/>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08" name="Freeform 98"/>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09" name="Freeform 99"/>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10" name="Freeform 100"/>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11" name="Freeform 101"/>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12" name="Freeform 102"/>
              <p:cNvSpPr>
                <a:spLocks/>
              </p:cNvSpPr>
              <p:nvPr/>
            </p:nvSpPr>
            <p:spPr bwMode="auto">
              <a:xfrm>
                <a:off x="1898" y="938"/>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13" name="Freeform 103"/>
              <p:cNvSpPr>
                <a:spLocks/>
              </p:cNvSpPr>
              <p:nvPr/>
            </p:nvSpPr>
            <p:spPr bwMode="auto">
              <a:xfrm>
                <a:off x="1898" y="938"/>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14" name="Freeform 104"/>
              <p:cNvSpPr>
                <a:spLocks/>
              </p:cNvSpPr>
              <p:nvPr/>
            </p:nvSpPr>
            <p:spPr bwMode="auto">
              <a:xfrm>
                <a:off x="2155" y="1109"/>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15" name="Freeform 105"/>
              <p:cNvSpPr>
                <a:spLocks/>
              </p:cNvSpPr>
              <p:nvPr/>
            </p:nvSpPr>
            <p:spPr bwMode="auto">
              <a:xfrm>
                <a:off x="2155" y="1109"/>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16" name="Freeform 106"/>
              <p:cNvSpPr>
                <a:spLocks/>
              </p:cNvSpPr>
              <p:nvPr/>
            </p:nvSpPr>
            <p:spPr bwMode="auto">
              <a:xfrm>
                <a:off x="1925" y="1488"/>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17" name="Freeform 107"/>
              <p:cNvSpPr>
                <a:spLocks/>
              </p:cNvSpPr>
              <p:nvPr/>
            </p:nvSpPr>
            <p:spPr bwMode="auto">
              <a:xfrm>
                <a:off x="1925" y="1488"/>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18" name="Freeform 108"/>
              <p:cNvSpPr>
                <a:spLocks/>
              </p:cNvSpPr>
              <p:nvPr/>
            </p:nvSpPr>
            <p:spPr bwMode="auto">
              <a:xfrm>
                <a:off x="2511" y="1189"/>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19" name="Freeform 109"/>
              <p:cNvSpPr>
                <a:spLocks/>
              </p:cNvSpPr>
              <p:nvPr/>
            </p:nvSpPr>
            <p:spPr bwMode="auto">
              <a:xfrm>
                <a:off x="2511" y="1189"/>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20" name="Freeform 110"/>
              <p:cNvSpPr>
                <a:spLocks/>
              </p:cNvSpPr>
              <p:nvPr/>
            </p:nvSpPr>
            <p:spPr bwMode="auto">
              <a:xfrm>
                <a:off x="2543" y="1061"/>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21" name="Freeform 111"/>
              <p:cNvSpPr>
                <a:spLocks/>
              </p:cNvSpPr>
              <p:nvPr/>
            </p:nvSpPr>
            <p:spPr bwMode="auto">
              <a:xfrm>
                <a:off x="2543" y="1061"/>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22" name="Freeform 112"/>
              <p:cNvSpPr>
                <a:spLocks/>
              </p:cNvSpPr>
              <p:nvPr/>
            </p:nvSpPr>
            <p:spPr bwMode="auto">
              <a:xfrm>
                <a:off x="2587" y="947"/>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23" name="Freeform 113"/>
              <p:cNvSpPr>
                <a:spLocks/>
              </p:cNvSpPr>
              <p:nvPr/>
            </p:nvSpPr>
            <p:spPr bwMode="auto">
              <a:xfrm>
                <a:off x="2587" y="947"/>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24" name="Freeform 114"/>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25" name="Freeform 115"/>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26" name="Freeform 116"/>
              <p:cNvSpPr>
                <a:spLocks/>
              </p:cNvSpPr>
              <p:nvPr/>
            </p:nvSpPr>
            <p:spPr bwMode="auto">
              <a:xfrm>
                <a:off x="3141" y="174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27" name="Freeform 117"/>
              <p:cNvSpPr>
                <a:spLocks/>
              </p:cNvSpPr>
              <p:nvPr/>
            </p:nvSpPr>
            <p:spPr bwMode="auto">
              <a:xfrm>
                <a:off x="3141" y="174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28" name="Freeform 118"/>
              <p:cNvSpPr>
                <a:spLocks/>
              </p:cNvSpPr>
              <p:nvPr/>
            </p:nvSpPr>
            <p:spPr bwMode="auto">
              <a:xfrm>
                <a:off x="3337" y="156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29" name="Freeform 119"/>
              <p:cNvSpPr>
                <a:spLocks/>
              </p:cNvSpPr>
              <p:nvPr/>
            </p:nvSpPr>
            <p:spPr bwMode="auto">
              <a:xfrm>
                <a:off x="3337" y="156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30" name="Freeform 120"/>
              <p:cNvSpPr>
                <a:spLocks/>
              </p:cNvSpPr>
              <p:nvPr/>
            </p:nvSpPr>
            <p:spPr bwMode="auto">
              <a:xfrm>
                <a:off x="3511" y="154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31" name="Freeform 121"/>
              <p:cNvSpPr>
                <a:spLocks/>
              </p:cNvSpPr>
              <p:nvPr/>
            </p:nvSpPr>
            <p:spPr bwMode="auto">
              <a:xfrm>
                <a:off x="3511" y="154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32" name="Freeform 122"/>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33" name="Freeform 123"/>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34" name="Freeform 124"/>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35" name="Freeform 125"/>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36" name="Freeform 126"/>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37" name="Freeform 127"/>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38" name="Freeform 128"/>
              <p:cNvSpPr>
                <a:spLocks/>
              </p:cNvSpPr>
              <p:nvPr/>
            </p:nvSpPr>
            <p:spPr bwMode="auto">
              <a:xfrm>
                <a:off x="3988" y="964"/>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39" name="Freeform 129"/>
              <p:cNvSpPr>
                <a:spLocks/>
              </p:cNvSpPr>
              <p:nvPr/>
            </p:nvSpPr>
            <p:spPr bwMode="auto">
              <a:xfrm>
                <a:off x="3988" y="964"/>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40" name="Freeform 130"/>
              <p:cNvSpPr>
                <a:spLocks/>
              </p:cNvSpPr>
              <p:nvPr/>
            </p:nvSpPr>
            <p:spPr bwMode="auto">
              <a:xfrm>
                <a:off x="4042" y="950"/>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41" name="Freeform 131"/>
              <p:cNvSpPr>
                <a:spLocks/>
              </p:cNvSpPr>
              <p:nvPr/>
            </p:nvSpPr>
            <p:spPr bwMode="auto">
              <a:xfrm>
                <a:off x="4042" y="950"/>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42" name="Freeform 132"/>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43" name="Freeform 133"/>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44" name="Freeform 134"/>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45" name="Freeform 135"/>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46" name="Freeform 136"/>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47" name="Freeform 137"/>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48" name="Freeform 138"/>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49" name="Freeform 139"/>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50" name="Freeform 140"/>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51" name="Freeform 141"/>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52" name="Freeform 142"/>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53" name="Freeform 143"/>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54" name="Freeform 144"/>
              <p:cNvSpPr>
                <a:spLocks/>
              </p:cNvSpPr>
              <p:nvPr/>
            </p:nvSpPr>
            <p:spPr bwMode="auto">
              <a:xfrm>
                <a:off x="3056" y="151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55" name="Freeform 145"/>
              <p:cNvSpPr>
                <a:spLocks/>
              </p:cNvSpPr>
              <p:nvPr/>
            </p:nvSpPr>
            <p:spPr bwMode="auto">
              <a:xfrm>
                <a:off x="3056" y="151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56" name="Freeform 146"/>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57" name="Freeform 147"/>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58" name="Freeform 148"/>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59" name="Freeform 149"/>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60" name="Freeform 150"/>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61" name="Freeform 151"/>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62" name="Freeform 152"/>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63" name="Freeform 153"/>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64" name="Freeform 154"/>
              <p:cNvSpPr>
                <a:spLocks/>
              </p:cNvSpPr>
              <p:nvPr/>
            </p:nvSpPr>
            <p:spPr bwMode="auto">
              <a:xfrm>
                <a:off x="2108" y="940"/>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65" name="Freeform 155"/>
              <p:cNvSpPr>
                <a:spLocks/>
              </p:cNvSpPr>
              <p:nvPr/>
            </p:nvSpPr>
            <p:spPr bwMode="auto">
              <a:xfrm>
                <a:off x="2108" y="940"/>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66" name="Freeform 156"/>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67" name="Freeform 157"/>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68" name="Freeform 158"/>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69" name="Freeform 159"/>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70" name="Freeform 160"/>
              <p:cNvSpPr>
                <a:spLocks/>
              </p:cNvSpPr>
              <p:nvPr/>
            </p:nvSpPr>
            <p:spPr bwMode="auto">
              <a:xfrm>
                <a:off x="2509" y="148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71" name="Freeform 161"/>
              <p:cNvSpPr>
                <a:spLocks/>
              </p:cNvSpPr>
              <p:nvPr/>
            </p:nvSpPr>
            <p:spPr bwMode="auto">
              <a:xfrm>
                <a:off x="2509" y="148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72" name="Freeform 162"/>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73" name="Freeform 163"/>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74" name="Freeform 164"/>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75" name="Freeform 165"/>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76" name="Freeform 166"/>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77" name="Freeform 167"/>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78" name="Freeform 168"/>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79" name="Freeform 169"/>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80" name="Freeform 170"/>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81" name="Freeform 171"/>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82" name="Freeform 172"/>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83" name="Freeform 173"/>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84" name="Freeform 174"/>
              <p:cNvSpPr>
                <a:spLocks/>
              </p:cNvSpPr>
              <p:nvPr/>
            </p:nvSpPr>
            <p:spPr bwMode="auto">
              <a:xfrm>
                <a:off x="3406" y="1185"/>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85" name="Freeform 175"/>
              <p:cNvSpPr>
                <a:spLocks/>
              </p:cNvSpPr>
              <p:nvPr/>
            </p:nvSpPr>
            <p:spPr bwMode="auto">
              <a:xfrm>
                <a:off x="3406" y="1185"/>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86" name="Freeform 176"/>
              <p:cNvSpPr>
                <a:spLocks/>
              </p:cNvSpPr>
              <p:nvPr/>
            </p:nvSpPr>
            <p:spPr bwMode="auto">
              <a:xfrm>
                <a:off x="3555" y="1139"/>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87" name="Freeform 177"/>
              <p:cNvSpPr>
                <a:spLocks/>
              </p:cNvSpPr>
              <p:nvPr/>
            </p:nvSpPr>
            <p:spPr bwMode="auto">
              <a:xfrm>
                <a:off x="3555" y="1139"/>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88" name="Freeform 178"/>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89" name="Freeform 179"/>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90" name="Freeform 180"/>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91" name="Freeform 181"/>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92" name="Freeform 182"/>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93" name="Freeform 183"/>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94" name="Freeform 184"/>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95" name="Freeform 185"/>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96" name="Freeform 186"/>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97" name="Freeform 187"/>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3998" name="Freeform 188"/>
              <p:cNvSpPr>
                <a:spLocks/>
              </p:cNvSpPr>
              <p:nvPr/>
            </p:nvSpPr>
            <p:spPr bwMode="auto">
              <a:xfrm>
                <a:off x="4168" y="1073"/>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3999" name="Freeform 189"/>
              <p:cNvSpPr>
                <a:spLocks/>
              </p:cNvSpPr>
              <p:nvPr/>
            </p:nvSpPr>
            <p:spPr bwMode="auto">
              <a:xfrm>
                <a:off x="4168" y="1073"/>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grpSp>
            <p:nvGrpSpPr>
              <p:cNvPr id="34000" name="Group 190"/>
              <p:cNvGrpSpPr>
                <a:grpSpLocks/>
              </p:cNvGrpSpPr>
              <p:nvPr/>
            </p:nvGrpSpPr>
            <p:grpSpPr bwMode="auto">
              <a:xfrm>
                <a:off x="1120" y="1888"/>
                <a:ext cx="350" cy="261"/>
                <a:chOff x="1120" y="1888"/>
                <a:chExt cx="350" cy="261"/>
              </a:xfrm>
            </p:grpSpPr>
            <p:sp>
              <p:nvSpPr>
                <p:cNvPr id="34071" name="Freeform 191"/>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2" name="Freeform 192"/>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3" name="Freeform 193"/>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4" name="Freeform 194"/>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5" name="Freeform 195"/>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6" name="Freeform 196"/>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7" name="Freeform 197"/>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8" name="Freeform 198"/>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9" name="Freeform 199"/>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0" name="Freeform 200"/>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1" name="Freeform 201"/>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2" name="Freeform 202"/>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3" name="Freeform 203"/>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4" name="Freeform 204"/>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85" name="Freeform 205"/>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grpSp>
          <p:sp>
            <p:nvSpPr>
              <p:cNvPr id="34001" name="Freeform 206"/>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2" name="Freeform 207"/>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3" name="Freeform 208"/>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4" name="Freeform 209"/>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5" name="Freeform 210"/>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6" name="Freeform 211"/>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7" name="Freeform 212"/>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8" name="Freeform 213"/>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09" name="Freeform 214"/>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0" name="Freeform 215"/>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1" name="Freeform 216"/>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2" name="Freeform 217"/>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3" name="Freeform 218"/>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4" name="Freeform 219"/>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5" name="Freeform 220"/>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6" name="Freeform 221"/>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7" name="Freeform 222"/>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8" name="Freeform 223"/>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19" name="Freeform 224"/>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0" name="Freeform 225"/>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1" name="Freeform 226"/>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2" name="Freeform 227"/>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3" name="Freeform 228"/>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4" name="Freeform 229"/>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5" name="Freeform 230"/>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6" name="Freeform 231"/>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7" name="Freeform 232"/>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8" name="Freeform 233"/>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29" name="Freeform 234"/>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0" name="Freeform 235"/>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1" name="Freeform 236"/>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2" name="Freeform 237"/>
              <p:cNvSpPr>
                <a:spLocks/>
              </p:cNvSpPr>
              <p:nvPr/>
            </p:nvSpPr>
            <p:spPr bwMode="auto">
              <a:xfrm>
                <a:off x="864" y="894"/>
                <a:ext cx="527" cy="449"/>
              </a:xfrm>
              <a:custGeom>
                <a:avLst/>
                <a:gdLst>
                  <a:gd name="T0" fmla="*/ 0 w 14755"/>
                  <a:gd name="T1" fmla="*/ 0 h 12586"/>
                  <a:gd name="T2" fmla="*/ 0 w 14755"/>
                  <a:gd name="T3" fmla="*/ 0 h 12586"/>
                  <a:gd name="T4" fmla="*/ 0 w 14755"/>
                  <a:gd name="T5" fmla="*/ 0 h 12586"/>
                  <a:gd name="T6" fmla="*/ 0 w 14755"/>
                  <a:gd name="T7" fmla="*/ 0 h 12586"/>
                  <a:gd name="T8" fmla="*/ 0 w 14755"/>
                  <a:gd name="T9" fmla="*/ 0 h 12586"/>
                  <a:gd name="T10" fmla="*/ 0 w 14755"/>
                  <a:gd name="T11" fmla="*/ 0 h 12586"/>
                  <a:gd name="T12" fmla="*/ 0 w 14755"/>
                  <a:gd name="T13" fmla="*/ 0 h 12586"/>
                  <a:gd name="T14" fmla="*/ 0 w 14755"/>
                  <a:gd name="T15" fmla="*/ 0 h 12586"/>
                  <a:gd name="T16" fmla="*/ 0 w 14755"/>
                  <a:gd name="T17" fmla="*/ 0 h 12586"/>
                  <a:gd name="T18" fmla="*/ 0 w 14755"/>
                  <a:gd name="T19" fmla="*/ 0 h 12586"/>
                  <a:gd name="T20" fmla="*/ 0 w 14755"/>
                  <a:gd name="T21" fmla="*/ 0 h 12586"/>
                  <a:gd name="T22" fmla="*/ 0 w 14755"/>
                  <a:gd name="T23" fmla="*/ 0 h 12586"/>
                  <a:gd name="T24" fmla="*/ 0 w 14755"/>
                  <a:gd name="T25" fmla="*/ 0 h 12586"/>
                  <a:gd name="T26" fmla="*/ 0 w 14755"/>
                  <a:gd name="T27" fmla="*/ 0 h 12586"/>
                  <a:gd name="T28" fmla="*/ 0 w 14755"/>
                  <a:gd name="T29" fmla="*/ 0 h 12586"/>
                  <a:gd name="T30" fmla="*/ 0 w 14755"/>
                  <a:gd name="T31" fmla="*/ 0 h 12586"/>
                  <a:gd name="T32" fmla="*/ 0 w 14755"/>
                  <a:gd name="T33" fmla="*/ 0 h 12586"/>
                  <a:gd name="T34" fmla="*/ 0 w 14755"/>
                  <a:gd name="T35" fmla="*/ 0 h 12586"/>
                  <a:gd name="T36" fmla="*/ 0 w 14755"/>
                  <a:gd name="T37" fmla="*/ 0 h 12586"/>
                  <a:gd name="T38" fmla="*/ 0 w 14755"/>
                  <a:gd name="T39" fmla="*/ 0 h 12586"/>
                  <a:gd name="T40" fmla="*/ 0 w 14755"/>
                  <a:gd name="T41" fmla="*/ 0 h 12586"/>
                  <a:gd name="T42" fmla="*/ 0 w 14755"/>
                  <a:gd name="T43" fmla="*/ 0 h 12586"/>
                  <a:gd name="T44" fmla="*/ 0 w 14755"/>
                  <a:gd name="T45" fmla="*/ 0 h 12586"/>
                  <a:gd name="T46" fmla="*/ 0 w 14755"/>
                  <a:gd name="T47" fmla="*/ 0 h 12586"/>
                  <a:gd name="T48" fmla="*/ 0 w 14755"/>
                  <a:gd name="T49" fmla="*/ 0 h 12586"/>
                  <a:gd name="T50" fmla="*/ 0 w 14755"/>
                  <a:gd name="T51" fmla="*/ 0 h 12586"/>
                  <a:gd name="T52" fmla="*/ 0 w 14755"/>
                  <a:gd name="T53" fmla="*/ 0 h 12586"/>
                  <a:gd name="T54" fmla="*/ 0 w 14755"/>
                  <a:gd name="T55" fmla="*/ 0 h 12586"/>
                  <a:gd name="T56" fmla="*/ 0 w 14755"/>
                  <a:gd name="T57" fmla="*/ 0 h 12586"/>
                  <a:gd name="T58" fmla="*/ 0 w 14755"/>
                  <a:gd name="T59" fmla="*/ 0 h 12586"/>
                  <a:gd name="T60" fmla="*/ 0 w 14755"/>
                  <a:gd name="T61" fmla="*/ 0 h 12586"/>
                  <a:gd name="T62" fmla="*/ 0 w 14755"/>
                  <a:gd name="T63" fmla="*/ 0 h 12586"/>
                  <a:gd name="T64" fmla="*/ 0 w 14755"/>
                  <a:gd name="T65" fmla="*/ 0 h 12586"/>
                  <a:gd name="T66" fmla="*/ 0 w 14755"/>
                  <a:gd name="T67" fmla="*/ 0 h 12586"/>
                  <a:gd name="T68" fmla="*/ 0 w 14755"/>
                  <a:gd name="T69" fmla="*/ 0 h 12586"/>
                  <a:gd name="T70" fmla="*/ 0 w 14755"/>
                  <a:gd name="T71" fmla="*/ 0 h 12586"/>
                  <a:gd name="T72" fmla="*/ 0 w 14755"/>
                  <a:gd name="T73" fmla="*/ 0 h 12586"/>
                  <a:gd name="T74" fmla="*/ 0 w 14755"/>
                  <a:gd name="T75" fmla="*/ 0 h 12586"/>
                  <a:gd name="T76" fmla="*/ 0 w 14755"/>
                  <a:gd name="T77" fmla="*/ 0 h 12586"/>
                  <a:gd name="T78" fmla="*/ 0 w 14755"/>
                  <a:gd name="T79" fmla="*/ 0 h 12586"/>
                  <a:gd name="T80" fmla="*/ 0 w 14755"/>
                  <a:gd name="T81" fmla="*/ 0 h 12586"/>
                  <a:gd name="T82" fmla="*/ 0 w 14755"/>
                  <a:gd name="T83" fmla="*/ 0 h 12586"/>
                  <a:gd name="T84" fmla="*/ 0 w 14755"/>
                  <a:gd name="T85" fmla="*/ 0 h 12586"/>
                  <a:gd name="T86" fmla="*/ 0 w 14755"/>
                  <a:gd name="T87" fmla="*/ 0 h 12586"/>
                  <a:gd name="T88" fmla="*/ 0 w 14755"/>
                  <a:gd name="T89" fmla="*/ 0 h 12586"/>
                  <a:gd name="T90" fmla="*/ 0 w 14755"/>
                  <a:gd name="T91" fmla="*/ 0 h 12586"/>
                  <a:gd name="T92" fmla="*/ 0 w 14755"/>
                  <a:gd name="T93" fmla="*/ 0 h 12586"/>
                  <a:gd name="T94" fmla="*/ 0 w 14755"/>
                  <a:gd name="T95" fmla="*/ 0 h 12586"/>
                  <a:gd name="T96" fmla="*/ 0 w 14755"/>
                  <a:gd name="T97" fmla="*/ 0 h 12586"/>
                  <a:gd name="T98" fmla="*/ 0 w 14755"/>
                  <a:gd name="T99" fmla="*/ 0 h 12586"/>
                  <a:gd name="T100" fmla="*/ 0 w 14755"/>
                  <a:gd name="T101" fmla="*/ 0 h 12586"/>
                  <a:gd name="T102" fmla="*/ 0 w 14755"/>
                  <a:gd name="T103" fmla="*/ 0 h 12586"/>
                  <a:gd name="T104" fmla="*/ 0 w 14755"/>
                  <a:gd name="T105" fmla="*/ 0 h 12586"/>
                  <a:gd name="T106" fmla="*/ 0 w 14755"/>
                  <a:gd name="T107" fmla="*/ 0 h 12586"/>
                  <a:gd name="T108" fmla="*/ 0 w 14755"/>
                  <a:gd name="T109" fmla="*/ 0 h 12586"/>
                  <a:gd name="T110" fmla="*/ 0 w 14755"/>
                  <a:gd name="T111" fmla="*/ 0 h 12586"/>
                  <a:gd name="T112" fmla="*/ 0 w 14755"/>
                  <a:gd name="T113" fmla="*/ 0 h 12586"/>
                  <a:gd name="T114" fmla="*/ 0 w 14755"/>
                  <a:gd name="T115" fmla="*/ 0 h 12586"/>
                  <a:gd name="T116" fmla="*/ 0 w 14755"/>
                  <a:gd name="T117" fmla="*/ 0 h 12586"/>
                  <a:gd name="T118" fmla="*/ 0 w 14755"/>
                  <a:gd name="T119" fmla="*/ 0 h 12586"/>
                  <a:gd name="T120" fmla="*/ 0 w 14755"/>
                  <a:gd name="T121" fmla="*/ 0 h 12586"/>
                  <a:gd name="T122" fmla="*/ 0 w 14755"/>
                  <a:gd name="T123" fmla="*/ 0 h 12586"/>
                  <a:gd name="T124" fmla="*/ 0 w 14755"/>
                  <a:gd name="T125" fmla="*/ 0 h 125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6"/>
                  <a:gd name="T191" fmla="*/ 14755 w 14755"/>
                  <a:gd name="T192" fmla="*/ 12586 h 125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4033" name="Freeform 238"/>
              <p:cNvSpPr>
                <a:spLocks/>
              </p:cNvSpPr>
              <p:nvPr/>
            </p:nvSpPr>
            <p:spPr bwMode="auto">
              <a:xfrm>
                <a:off x="817" y="1088"/>
                <a:ext cx="30" cy="22"/>
              </a:xfrm>
              <a:custGeom>
                <a:avLst/>
                <a:gdLst>
                  <a:gd name="T0" fmla="*/ 0 w 845"/>
                  <a:gd name="T1" fmla="*/ 0 h 610"/>
                  <a:gd name="T2" fmla="*/ 0 w 845"/>
                  <a:gd name="T3" fmla="*/ 0 h 610"/>
                  <a:gd name="T4" fmla="*/ 0 w 845"/>
                  <a:gd name="T5" fmla="*/ 0 h 610"/>
                  <a:gd name="T6" fmla="*/ 0 w 845"/>
                  <a:gd name="T7" fmla="*/ 0 h 610"/>
                  <a:gd name="T8" fmla="*/ 0 w 845"/>
                  <a:gd name="T9" fmla="*/ 0 h 610"/>
                  <a:gd name="T10" fmla="*/ 0 w 845"/>
                  <a:gd name="T11" fmla="*/ 0 h 610"/>
                  <a:gd name="T12" fmla="*/ 0 w 845"/>
                  <a:gd name="T13" fmla="*/ 0 h 610"/>
                  <a:gd name="T14" fmla="*/ 0 w 845"/>
                  <a:gd name="T15" fmla="*/ 0 h 610"/>
                  <a:gd name="T16" fmla="*/ 0 w 845"/>
                  <a:gd name="T17" fmla="*/ 0 h 610"/>
                  <a:gd name="T18" fmla="*/ 0 w 845"/>
                  <a:gd name="T19" fmla="*/ 0 h 610"/>
                  <a:gd name="T20" fmla="*/ 0 w 845"/>
                  <a:gd name="T21" fmla="*/ 0 h 610"/>
                  <a:gd name="T22" fmla="*/ 0 w 845"/>
                  <a:gd name="T23" fmla="*/ 0 h 610"/>
                  <a:gd name="T24" fmla="*/ 0 w 845"/>
                  <a:gd name="T25" fmla="*/ 0 h 610"/>
                  <a:gd name="T26" fmla="*/ 0 w 845"/>
                  <a:gd name="T27" fmla="*/ 0 h 610"/>
                  <a:gd name="T28" fmla="*/ 0 w 845"/>
                  <a:gd name="T29" fmla="*/ 0 h 610"/>
                  <a:gd name="T30" fmla="*/ 0 w 845"/>
                  <a:gd name="T31" fmla="*/ 0 h 610"/>
                  <a:gd name="T32" fmla="*/ 0 w 845"/>
                  <a:gd name="T33" fmla="*/ 0 h 610"/>
                  <a:gd name="T34" fmla="*/ 0 w 845"/>
                  <a:gd name="T35" fmla="*/ 0 h 610"/>
                  <a:gd name="T36" fmla="*/ 0 w 845"/>
                  <a:gd name="T37" fmla="*/ 0 h 610"/>
                  <a:gd name="T38" fmla="*/ 0 w 845"/>
                  <a:gd name="T39" fmla="*/ 0 h 610"/>
                  <a:gd name="T40" fmla="*/ 0 w 845"/>
                  <a:gd name="T41" fmla="*/ 0 h 610"/>
                  <a:gd name="T42" fmla="*/ 0 w 845"/>
                  <a:gd name="T43" fmla="*/ 0 h 610"/>
                  <a:gd name="T44" fmla="*/ 0 w 845"/>
                  <a:gd name="T45" fmla="*/ 0 h 610"/>
                  <a:gd name="T46" fmla="*/ 0 w 845"/>
                  <a:gd name="T47" fmla="*/ 0 h 610"/>
                  <a:gd name="T48" fmla="*/ 0 w 845"/>
                  <a:gd name="T49" fmla="*/ 0 h 610"/>
                  <a:gd name="T50" fmla="*/ 0 w 845"/>
                  <a:gd name="T51" fmla="*/ 0 h 610"/>
                  <a:gd name="T52" fmla="*/ 0 w 845"/>
                  <a:gd name="T53" fmla="*/ 0 h 610"/>
                  <a:gd name="T54" fmla="*/ 0 w 845"/>
                  <a:gd name="T55" fmla="*/ 0 h 610"/>
                  <a:gd name="T56" fmla="*/ 0 w 845"/>
                  <a:gd name="T57" fmla="*/ 0 h 610"/>
                  <a:gd name="T58" fmla="*/ 0 w 845"/>
                  <a:gd name="T59" fmla="*/ 0 h 610"/>
                  <a:gd name="T60" fmla="*/ 0 w 845"/>
                  <a:gd name="T61" fmla="*/ 0 h 610"/>
                  <a:gd name="T62" fmla="*/ 0 w 845"/>
                  <a:gd name="T63" fmla="*/ 0 h 610"/>
                  <a:gd name="T64" fmla="*/ 0 w 845"/>
                  <a:gd name="T65" fmla="*/ 0 h 610"/>
                  <a:gd name="T66" fmla="*/ 0 w 845"/>
                  <a:gd name="T67" fmla="*/ 0 h 610"/>
                  <a:gd name="T68" fmla="*/ 0 w 845"/>
                  <a:gd name="T69" fmla="*/ 0 h 610"/>
                  <a:gd name="T70" fmla="*/ 0 w 845"/>
                  <a:gd name="T71" fmla="*/ 0 h 610"/>
                  <a:gd name="T72" fmla="*/ 0 w 845"/>
                  <a:gd name="T73" fmla="*/ 0 h 610"/>
                  <a:gd name="T74" fmla="*/ 0 w 845"/>
                  <a:gd name="T75" fmla="*/ 0 h 610"/>
                  <a:gd name="T76" fmla="*/ 0 w 845"/>
                  <a:gd name="T77" fmla="*/ 0 h 610"/>
                  <a:gd name="T78" fmla="*/ 0 w 845"/>
                  <a:gd name="T79" fmla="*/ 0 h 610"/>
                  <a:gd name="T80" fmla="*/ 0 w 845"/>
                  <a:gd name="T81" fmla="*/ 0 h 610"/>
                  <a:gd name="T82" fmla="*/ 0 w 845"/>
                  <a:gd name="T83" fmla="*/ 0 h 610"/>
                  <a:gd name="T84" fmla="*/ 0 w 845"/>
                  <a:gd name="T85" fmla="*/ 0 h 610"/>
                  <a:gd name="T86" fmla="*/ 0 w 845"/>
                  <a:gd name="T87" fmla="*/ 0 h 610"/>
                  <a:gd name="T88" fmla="*/ 0 w 845"/>
                  <a:gd name="T89" fmla="*/ 0 h 610"/>
                  <a:gd name="T90" fmla="*/ 0 w 845"/>
                  <a:gd name="T91" fmla="*/ 0 h 6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0"/>
                  <a:gd name="T140" fmla="*/ 845 w 845"/>
                  <a:gd name="T141" fmla="*/ 610 h 6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4034" name="Freeform 239"/>
              <p:cNvSpPr>
                <a:spLocks/>
              </p:cNvSpPr>
              <p:nvPr/>
            </p:nvSpPr>
            <p:spPr bwMode="auto">
              <a:xfrm>
                <a:off x="1248" y="876"/>
                <a:ext cx="108" cy="294"/>
              </a:xfrm>
              <a:custGeom>
                <a:avLst/>
                <a:gdLst>
                  <a:gd name="T0" fmla="*/ 0 w 3046"/>
                  <a:gd name="T1" fmla="*/ 0 h 8222"/>
                  <a:gd name="T2" fmla="*/ 0 w 3046"/>
                  <a:gd name="T3" fmla="*/ 0 h 8222"/>
                  <a:gd name="T4" fmla="*/ 0 w 3046"/>
                  <a:gd name="T5" fmla="*/ 0 h 8222"/>
                  <a:gd name="T6" fmla="*/ 0 w 3046"/>
                  <a:gd name="T7" fmla="*/ 0 h 8222"/>
                  <a:gd name="T8" fmla="*/ 0 w 3046"/>
                  <a:gd name="T9" fmla="*/ 0 h 8222"/>
                  <a:gd name="T10" fmla="*/ 0 60000 65536"/>
                  <a:gd name="T11" fmla="*/ 0 60000 65536"/>
                  <a:gd name="T12" fmla="*/ 0 60000 65536"/>
                  <a:gd name="T13" fmla="*/ 0 60000 65536"/>
                  <a:gd name="T14" fmla="*/ 0 60000 65536"/>
                  <a:gd name="T15" fmla="*/ 0 w 3046"/>
                  <a:gd name="T16" fmla="*/ 0 h 8222"/>
                  <a:gd name="T17" fmla="*/ 3046 w 3046"/>
                  <a:gd name="T18" fmla="*/ 8222 h 8222"/>
                </a:gdLst>
                <a:ahLst/>
                <a:cxnLst>
                  <a:cxn ang="T10">
                    <a:pos x="T0" y="T1"/>
                  </a:cxn>
                  <a:cxn ang="T11">
                    <a:pos x="T2" y="T3"/>
                  </a:cxn>
                  <a:cxn ang="T12">
                    <a:pos x="T4" y="T5"/>
                  </a:cxn>
                  <a:cxn ang="T13">
                    <a:pos x="T6" y="T7"/>
                  </a:cxn>
                  <a:cxn ang="T14">
                    <a:pos x="T8" y="T9"/>
                  </a:cxn>
                </a:cxnLst>
                <a:rect l="T15" t="T16" r="T17" b="T18"/>
                <a:pathLst>
                  <a:path w="3046" h="8222">
                    <a:moveTo>
                      <a:pt x="3046" y="2097"/>
                    </a:moveTo>
                    <a:lnTo>
                      <a:pt x="3046" y="0"/>
                    </a:lnTo>
                    <a:lnTo>
                      <a:pt x="0" y="6752"/>
                    </a:lnTo>
                    <a:lnTo>
                      <a:pt x="343" y="8222"/>
                    </a:lnTo>
                    <a:lnTo>
                      <a:pt x="3046" y="209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5" name="Freeform 240"/>
              <p:cNvSpPr>
                <a:spLocks/>
              </p:cNvSpPr>
              <p:nvPr/>
            </p:nvSpPr>
            <p:spPr bwMode="auto">
              <a:xfrm>
                <a:off x="1308" y="1166"/>
                <a:ext cx="27" cy="96"/>
              </a:xfrm>
              <a:custGeom>
                <a:avLst/>
                <a:gdLst>
                  <a:gd name="T0" fmla="*/ 0 w 755"/>
                  <a:gd name="T1" fmla="*/ 0 h 2694"/>
                  <a:gd name="T2" fmla="*/ 0 w 755"/>
                  <a:gd name="T3" fmla="*/ 0 h 2694"/>
                  <a:gd name="T4" fmla="*/ 0 w 755"/>
                  <a:gd name="T5" fmla="*/ 0 h 2694"/>
                  <a:gd name="T6" fmla="*/ 0 w 755"/>
                  <a:gd name="T7" fmla="*/ 0 h 2694"/>
                  <a:gd name="T8" fmla="*/ 0 w 755"/>
                  <a:gd name="T9" fmla="*/ 0 h 2694"/>
                  <a:gd name="T10" fmla="*/ 0 60000 65536"/>
                  <a:gd name="T11" fmla="*/ 0 60000 65536"/>
                  <a:gd name="T12" fmla="*/ 0 60000 65536"/>
                  <a:gd name="T13" fmla="*/ 0 60000 65536"/>
                  <a:gd name="T14" fmla="*/ 0 60000 65536"/>
                  <a:gd name="T15" fmla="*/ 0 w 755"/>
                  <a:gd name="T16" fmla="*/ 0 h 2694"/>
                  <a:gd name="T17" fmla="*/ 755 w 755"/>
                  <a:gd name="T18" fmla="*/ 2694 h 2694"/>
                </a:gdLst>
                <a:ahLst/>
                <a:cxnLst>
                  <a:cxn ang="T10">
                    <a:pos x="T0" y="T1"/>
                  </a:cxn>
                  <a:cxn ang="T11">
                    <a:pos x="T2" y="T3"/>
                  </a:cxn>
                  <a:cxn ang="T12">
                    <a:pos x="T4" y="T5"/>
                  </a:cxn>
                  <a:cxn ang="T13">
                    <a:pos x="T6" y="T7"/>
                  </a:cxn>
                  <a:cxn ang="T14">
                    <a:pos x="T8" y="T9"/>
                  </a:cxn>
                </a:cxnLst>
                <a:rect l="T15" t="T16" r="T17" b="T18"/>
                <a:pathLst>
                  <a:path w="755" h="2694">
                    <a:moveTo>
                      <a:pt x="755" y="2146"/>
                    </a:moveTo>
                    <a:lnTo>
                      <a:pt x="10" y="2694"/>
                    </a:lnTo>
                    <a:lnTo>
                      <a:pt x="0" y="548"/>
                    </a:lnTo>
                    <a:lnTo>
                      <a:pt x="745" y="0"/>
                    </a:lnTo>
                    <a:lnTo>
                      <a:pt x="755" y="2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6" name="Freeform 241"/>
              <p:cNvSpPr>
                <a:spLocks/>
              </p:cNvSpPr>
              <p:nvPr/>
            </p:nvSpPr>
            <p:spPr bwMode="auto">
              <a:xfrm>
                <a:off x="1276" y="1152"/>
                <a:ext cx="32" cy="110"/>
              </a:xfrm>
              <a:custGeom>
                <a:avLst/>
                <a:gdLst>
                  <a:gd name="T0" fmla="*/ 0 w 891"/>
                  <a:gd name="T1" fmla="*/ 0 h 3096"/>
                  <a:gd name="T2" fmla="*/ 0 w 891"/>
                  <a:gd name="T3" fmla="*/ 0 h 3096"/>
                  <a:gd name="T4" fmla="*/ 0 w 891"/>
                  <a:gd name="T5" fmla="*/ 0 h 3096"/>
                  <a:gd name="T6" fmla="*/ 0 w 891"/>
                  <a:gd name="T7" fmla="*/ 0 h 3096"/>
                  <a:gd name="T8" fmla="*/ 0 w 891"/>
                  <a:gd name="T9" fmla="*/ 0 h 3096"/>
                  <a:gd name="T10" fmla="*/ 0 w 891"/>
                  <a:gd name="T11" fmla="*/ 0 h 3096"/>
                  <a:gd name="T12" fmla="*/ 0 w 891"/>
                  <a:gd name="T13" fmla="*/ 0 h 3096"/>
                  <a:gd name="T14" fmla="*/ 0 w 891"/>
                  <a:gd name="T15" fmla="*/ 0 h 3096"/>
                  <a:gd name="T16" fmla="*/ 0 w 891"/>
                  <a:gd name="T17" fmla="*/ 0 h 3096"/>
                  <a:gd name="T18" fmla="*/ 0 w 891"/>
                  <a:gd name="T19" fmla="*/ 0 h 3096"/>
                  <a:gd name="T20" fmla="*/ 0 w 891"/>
                  <a:gd name="T21" fmla="*/ 0 h 3096"/>
                  <a:gd name="T22" fmla="*/ 0 w 891"/>
                  <a:gd name="T23" fmla="*/ 0 h 3096"/>
                  <a:gd name="T24" fmla="*/ 0 w 891"/>
                  <a:gd name="T25" fmla="*/ 0 h 3096"/>
                  <a:gd name="T26" fmla="*/ 0 w 891"/>
                  <a:gd name="T27" fmla="*/ 0 h 3096"/>
                  <a:gd name="T28" fmla="*/ 0 w 891"/>
                  <a:gd name="T29" fmla="*/ 0 h 3096"/>
                  <a:gd name="T30" fmla="*/ 0 w 891"/>
                  <a:gd name="T31" fmla="*/ 0 h 3096"/>
                  <a:gd name="T32" fmla="*/ 0 w 891"/>
                  <a:gd name="T33" fmla="*/ 0 h 3096"/>
                  <a:gd name="T34" fmla="*/ 0 w 891"/>
                  <a:gd name="T35" fmla="*/ 0 h 3096"/>
                  <a:gd name="T36" fmla="*/ 0 w 891"/>
                  <a:gd name="T37" fmla="*/ 0 h 3096"/>
                  <a:gd name="T38" fmla="*/ 0 w 891"/>
                  <a:gd name="T39" fmla="*/ 0 h 3096"/>
                  <a:gd name="T40" fmla="*/ 0 w 891"/>
                  <a:gd name="T41" fmla="*/ 0 h 3096"/>
                  <a:gd name="T42" fmla="*/ 0 w 891"/>
                  <a:gd name="T43" fmla="*/ 0 h 3096"/>
                  <a:gd name="T44" fmla="*/ 0 w 891"/>
                  <a:gd name="T45" fmla="*/ 0 h 3096"/>
                  <a:gd name="T46" fmla="*/ 0 w 891"/>
                  <a:gd name="T47" fmla="*/ 0 h 3096"/>
                  <a:gd name="T48" fmla="*/ 0 w 891"/>
                  <a:gd name="T49" fmla="*/ 0 h 3096"/>
                  <a:gd name="T50" fmla="*/ 0 w 891"/>
                  <a:gd name="T51" fmla="*/ 0 h 3096"/>
                  <a:gd name="T52" fmla="*/ 0 w 891"/>
                  <a:gd name="T53" fmla="*/ 0 h 3096"/>
                  <a:gd name="T54" fmla="*/ 0 w 891"/>
                  <a:gd name="T55" fmla="*/ 0 h 3096"/>
                  <a:gd name="T56" fmla="*/ 0 w 891"/>
                  <a:gd name="T57" fmla="*/ 0 h 3096"/>
                  <a:gd name="T58" fmla="*/ 0 w 891"/>
                  <a:gd name="T59" fmla="*/ 0 h 3096"/>
                  <a:gd name="T60" fmla="*/ 0 w 891"/>
                  <a:gd name="T61" fmla="*/ 0 h 3096"/>
                  <a:gd name="T62" fmla="*/ 0 w 891"/>
                  <a:gd name="T63" fmla="*/ 0 h 3096"/>
                  <a:gd name="T64" fmla="*/ 0 w 891"/>
                  <a:gd name="T65" fmla="*/ 0 h 3096"/>
                  <a:gd name="T66" fmla="*/ 0 w 891"/>
                  <a:gd name="T67" fmla="*/ 0 h 3096"/>
                  <a:gd name="T68" fmla="*/ 0 w 891"/>
                  <a:gd name="T69" fmla="*/ 0 h 3096"/>
                  <a:gd name="T70" fmla="*/ 0 w 891"/>
                  <a:gd name="T71" fmla="*/ 0 h 3096"/>
                  <a:gd name="T72" fmla="*/ 0 w 891"/>
                  <a:gd name="T73" fmla="*/ 0 h 3096"/>
                  <a:gd name="T74" fmla="*/ 0 w 891"/>
                  <a:gd name="T75" fmla="*/ 0 h 3096"/>
                  <a:gd name="T76" fmla="*/ 0 w 891"/>
                  <a:gd name="T77" fmla="*/ 0 h 3096"/>
                  <a:gd name="T78" fmla="*/ 0 w 891"/>
                  <a:gd name="T79" fmla="*/ 0 h 3096"/>
                  <a:gd name="T80" fmla="*/ 0 w 891"/>
                  <a:gd name="T81" fmla="*/ 0 h 3096"/>
                  <a:gd name="T82" fmla="*/ 0 w 891"/>
                  <a:gd name="T83" fmla="*/ 0 h 3096"/>
                  <a:gd name="T84" fmla="*/ 0 w 891"/>
                  <a:gd name="T85" fmla="*/ 0 h 3096"/>
                  <a:gd name="T86" fmla="*/ 0 w 891"/>
                  <a:gd name="T87" fmla="*/ 0 h 3096"/>
                  <a:gd name="T88" fmla="*/ 0 w 891"/>
                  <a:gd name="T89" fmla="*/ 0 h 30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1"/>
                  <a:gd name="T136" fmla="*/ 0 h 3096"/>
                  <a:gd name="T137" fmla="*/ 891 w 891"/>
                  <a:gd name="T138" fmla="*/ 3096 h 30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7" name="Freeform 242"/>
              <p:cNvSpPr>
                <a:spLocks/>
              </p:cNvSpPr>
              <p:nvPr/>
            </p:nvSpPr>
            <p:spPr bwMode="auto">
              <a:xfrm>
                <a:off x="1241" y="1145"/>
                <a:ext cx="10" cy="79"/>
              </a:xfrm>
              <a:custGeom>
                <a:avLst/>
                <a:gdLst>
                  <a:gd name="T0" fmla="*/ 0 w 284"/>
                  <a:gd name="T1" fmla="*/ 0 h 2192"/>
                  <a:gd name="T2" fmla="*/ 0 w 284"/>
                  <a:gd name="T3" fmla="*/ 0 h 2192"/>
                  <a:gd name="T4" fmla="*/ 0 w 284"/>
                  <a:gd name="T5" fmla="*/ 0 h 2192"/>
                  <a:gd name="T6" fmla="*/ 0 w 284"/>
                  <a:gd name="T7" fmla="*/ 0 h 2192"/>
                  <a:gd name="T8" fmla="*/ 0 w 284"/>
                  <a:gd name="T9" fmla="*/ 0 h 2192"/>
                  <a:gd name="T10" fmla="*/ 0 w 284"/>
                  <a:gd name="T11" fmla="*/ 0 h 2192"/>
                  <a:gd name="T12" fmla="*/ 0 w 284"/>
                  <a:gd name="T13" fmla="*/ 0 h 2192"/>
                  <a:gd name="T14" fmla="*/ 0 w 284"/>
                  <a:gd name="T15" fmla="*/ 0 h 2192"/>
                  <a:gd name="T16" fmla="*/ 0 w 284"/>
                  <a:gd name="T17" fmla="*/ 0 h 2192"/>
                  <a:gd name="T18" fmla="*/ 0 w 284"/>
                  <a:gd name="T19" fmla="*/ 0 h 2192"/>
                  <a:gd name="T20" fmla="*/ 0 w 284"/>
                  <a:gd name="T21" fmla="*/ 0 h 2192"/>
                  <a:gd name="T22" fmla="*/ 0 w 284"/>
                  <a:gd name="T23" fmla="*/ 0 h 2192"/>
                  <a:gd name="T24" fmla="*/ 0 w 284"/>
                  <a:gd name="T25" fmla="*/ 0 h 2192"/>
                  <a:gd name="T26" fmla="*/ 0 w 284"/>
                  <a:gd name="T27" fmla="*/ 0 h 2192"/>
                  <a:gd name="T28" fmla="*/ 0 w 284"/>
                  <a:gd name="T29" fmla="*/ 0 h 2192"/>
                  <a:gd name="T30" fmla="*/ 0 w 284"/>
                  <a:gd name="T31" fmla="*/ 0 h 2192"/>
                  <a:gd name="T32" fmla="*/ 0 w 284"/>
                  <a:gd name="T33" fmla="*/ 0 h 2192"/>
                  <a:gd name="T34" fmla="*/ 0 w 284"/>
                  <a:gd name="T35" fmla="*/ 0 h 2192"/>
                  <a:gd name="T36" fmla="*/ 0 w 284"/>
                  <a:gd name="T37" fmla="*/ 0 h 2192"/>
                  <a:gd name="T38" fmla="*/ 0 w 284"/>
                  <a:gd name="T39" fmla="*/ 0 h 2192"/>
                  <a:gd name="T40" fmla="*/ 0 w 284"/>
                  <a:gd name="T41" fmla="*/ 0 h 2192"/>
                  <a:gd name="T42" fmla="*/ 0 w 284"/>
                  <a:gd name="T43" fmla="*/ 0 h 2192"/>
                  <a:gd name="T44" fmla="*/ 0 w 284"/>
                  <a:gd name="T45" fmla="*/ 0 h 2192"/>
                  <a:gd name="T46" fmla="*/ 0 w 284"/>
                  <a:gd name="T47" fmla="*/ 0 h 2192"/>
                  <a:gd name="T48" fmla="*/ 0 w 284"/>
                  <a:gd name="T49" fmla="*/ 0 h 2192"/>
                  <a:gd name="T50" fmla="*/ 0 w 284"/>
                  <a:gd name="T51" fmla="*/ 0 h 2192"/>
                  <a:gd name="T52" fmla="*/ 0 w 284"/>
                  <a:gd name="T53" fmla="*/ 0 h 2192"/>
                  <a:gd name="T54" fmla="*/ 0 w 284"/>
                  <a:gd name="T55" fmla="*/ 0 h 2192"/>
                  <a:gd name="T56" fmla="*/ 0 w 284"/>
                  <a:gd name="T57" fmla="*/ 0 h 2192"/>
                  <a:gd name="T58" fmla="*/ 0 w 284"/>
                  <a:gd name="T59" fmla="*/ 0 h 2192"/>
                  <a:gd name="T60" fmla="*/ 0 w 284"/>
                  <a:gd name="T61" fmla="*/ 0 h 2192"/>
                  <a:gd name="T62" fmla="*/ 0 w 284"/>
                  <a:gd name="T63" fmla="*/ 0 h 2192"/>
                  <a:gd name="T64" fmla="*/ 0 w 284"/>
                  <a:gd name="T65" fmla="*/ 0 h 2192"/>
                  <a:gd name="T66" fmla="*/ 0 w 284"/>
                  <a:gd name="T67" fmla="*/ 0 h 2192"/>
                  <a:gd name="T68" fmla="*/ 0 w 284"/>
                  <a:gd name="T69" fmla="*/ 0 h 2192"/>
                  <a:gd name="T70" fmla="*/ 0 w 284"/>
                  <a:gd name="T71" fmla="*/ 0 h 2192"/>
                  <a:gd name="T72" fmla="*/ 0 w 284"/>
                  <a:gd name="T73" fmla="*/ 0 h 2192"/>
                  <a:gd name="T74" fmla="*/ 0 w 284"/>
                  <a:gd name="T75" fmla="*/ 0 h 2192"/>
                  <a:gd name="T76" fmla="*/ 0 w 284"/>
                  <a:gd name="T77" fmla="*/ 0 h 2192"/>
                  <a:gd name="T78" fmla="*/ 0 w 284"/>
                  <a:gd name="T79" fmla="*/ 0 h 2192"/>
                  <a:gd name="T80" fmla="*/ 0 w 284"/>
                  <a:gd name="T81" fmla="*/ 0 h 2192"/>
                  <a:gd name="T82" fmla="*/ 0 w 284"/>
                  <a:gd name="T83" fmla="*/ 0 h 2192"/>
                  <a:gd name="T84" fmla="*/ 0 w 284"/>
                  <a:gd name="T85" fmla="*/ 0 h 2192"/>
                  <a:gd name="T86" fmla="*/ 0 w 284"/>
                  <a:gd name="T87" fmla="*/ 0 h 2192"/>
                  <a:gd name="T88" fmla="*/ 0 w 284"/>
                  <a:gd name="T89" fmla="*/ 0 h 2192"/>
                  <a:gd name="T90" fmla="*/ 0 w 284"/>
                  <a:gd name="T91" fmla="*/ 0 h 2192"/>
                  <a:gd name="T92" fmla="*/ 0 w 284"/>
                  <a:gd name="T93" fmla="*/ 0 h 2192"/>
                  <a:gd name="T94" fmla="*/ 0 w 284"/>
                  <a:gd name="T95" fmla="*/ 0 h 2192"/>
                  <a:gd name="T96" fmla="*/ 0 w 284"/>
                  <a:gd name="T97" fmla="*/ 0 h 2192"/>
                  <a:gd name="T98" fmla="*/ 0 w 284"/>
                  <a:gd name="T99" fmla="*/ 0 h 2192"/>
                  <a:gd name="T100" fmla="*/ 0 w 284"/>
                  <a:gd name="T101" fmla="*/ 0 h 2192"/>
                  <a:gd name="T102" fmla="*/ 0 w 284"/>
                  <a:gd name="T103" fmla="*/ 0 h 2192"/>
                  <a:gd name="T104" fmla="*/ 0 w 284"/>
                  <a:gd name="T105" fmla="*/ 0 h 2192"/>
                  <a:gd name="T106" fmla="*/ 0 w 284"/>
                  <a:gd name="T107" fmla="*/ 0 h 21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4"/>
                  <a:gd name="T163" fmla="*/ 0 h 2192"/>
                  <a:gd name="T164" fmla="*/ 284 w 284"/>
                  <a:gd name="T165" fmla="*/ 2192 h 219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8" name="Freeform 243"/>
              <p:cNvSpPr>
                <a:spLocks/>
              </p:cNvSpPr>
              <p:nvPr/>
            </p:nvSpPr>
            <p:spPr bwMode="auto">
              <a:xfrm>
                <a:off x="1077" y="1133"/>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39" name="Freeform 244"/>
              <p:cNvSpPr>
                <a:spLocks/>
              </p:cNvSpPr>
              <p:nvPr/>
            </p:nvSpPr>
            <p:spPr bwMode="auto">
              <a:xfrm>
                <a:off x="1077" y="1133"/>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4040" name="Freeform 245"/>
              <p:cNvSpPr>
                <a:spLocks/>
              </p:cNvSpPr>
              <p:nvPr/>
            </p:nvSpPr>
            <p:spPr bwMode="auto">
              <a:xfrm>
                <a:off x="1041" y="1143"/>
                <a:ext cx="4" cy="85"/>
              </a:xfrm>
              <a:custGeom>
                <a:avLst/>
                <a:gdLst>
                  <a:gd name="T0" fmla="*/ 0 w 112"/>
                  <a:gd name="T1" fmla="*/ 0 h 2381"/>
                  <a:gd name="T2" fmla="*/ 0 w 112"/>
                  <a:gd name="T3" fmla="*/ 0 h 2381"/>
                  <a:gd name="T4" fmla="*/ 0 w 112"/>
                  <a:gd name="T5" fmla="*/ 0 h 2381"/>
                  <a:gd name="T6" fmla="*/ 0 w 112"/>
                  <a:gd name="T7" fmla="*/ 0 h 2381"/>
                  <a:gd name="T8" fmla="*/ 0 w 112"/>
                  <a:gd name="T9" fmla="*/ 0 h 2381"/>
                  <a:gd name="T10" fmla="*/ 0 w 112"/>
                  <a:gd name="T11" fmla="*/ 0 h 2381"/>
                  <a:gd name="T12" fmla="*/ 0 w 112"/>
                  <a:gd name="T13" fmla="*/ 0 h 2381"/>
                  <a:gd name="T14" fmla="*/ 0 w 112"/>
                  <a:gd name="T15" fmla="*/ 0 h 2381"/>
                  <a:gd name="T16" fmla="*/ 0 w 112"/>
                  <a:gd name="T17" fmla="*/ 0 h 2381"/>
                  <a:gd name="T18" fmla="*/ 0 w 112"/>
                  <a:gd name="T19" fmla="*/ 0 h 2381"/>
                  <a:gd name="T20" fmla="*/ 0 w 112"/>
                  <a:gd name="T21" fmla="*/ 0 h 2381"/>
                  <a:gd name="T22" fmla="*/ 0 w 112"/>
                  <a:gd name="T23" fmla="*/ 0 h 2381"/>
                  <a:gd name="T24" fmla="*/ 0 w 112"/>
                  <a:gd name="T25" fmla="*/ 0 h 2381"/>
                  <a:gd name="T26" fmla="*/ 0 w 112"/>
                  <a:gd name="T27" fmla="*/ 0 h 2381"/>
                  <a:gd name="T28" fmla="*/ 0 w 112"/>
                  <a:gd name="T29" fmla="*/ 0 h 2381"/>
                  <a:gd name="T30" fmla="*/ 0 w 112"/>
                  <a:gd name="T31" fmla="*/ 0 h 2381"/>
                  <a:gd name="T32" fmla="*/ 0 w 112"/>
                  <a:gd name="T33" fmla="*/ 0 h 2381"/>
                  <a:gd name="T34" fmla="*/ 0 w 112"/>
                  <a:gd name="T35" fmla="*/ 0 h 2381"/>
                  <a:gd name="T36" fmla="*/ 0 w 112"/>
                  <a:gd name="T37" fmla="*/ 0 h 2381"/>
                  <a:gd name="T38" fmla="*/ 0 w 112"/>
                  <a:gd name="T39" fmla="*/ 0 h 2381"/>
                  <a:gd name="T40" fmla="*/ 0 w 112"/>
                  <a:gd name="T41" fmla="*/ 0 h 2381"/>
                  <a:gd name="T42" fmla="*/ 0 w 112"/>
                  <a:gd name="T43" fmla="*/ 0 h 2381"/>
                  <a:gd name="T44" fmla="*/ 0 w 112"/>
                  <a:gd name="T45" fmla="*/ 0 h 2381"/>
                  <a:gd name="T46" fmla="*/ 0 w 112"/>
                  <a:gd name="T47" fmla="*/ 0 h 2381"/>
                  <a:gd name="T48" fmla="*/ 0 w 112"/>
                  <a:gd name="T49" fmla="*/ 0 h 2381"/>
                  <a:gd name="T50" fmla="*/ 0 w 112"/>
                  <a:gd name="T51" fmla="*/ 0 h 2381"/>
                  <a:gd name="T52" fmla="*/ 0 w 112"/>
                  <a:gd name="T53" fmla="*/ 0 h 2381"/>
                  <a:gd name="T54" fmla="*/ 0 w 112"/>
                  <a:gd name="T55" fmla="*/ 0 h 2381"/>
                  <a:gd name="T56" fmla="*/ 0 w 112"/>
                  <a:gd name="T57" fmla="*/ 0 h 2381"/>
                  <a:gd name="T58" fmla="*/ 0 w 112"/>
                  <a:gd name="T59" fmla="*/ 0 h 2381"/>
                  <a:gd name="T60" fmla="*/ 0 w 112"/>
                  <a:gd name="T61" fmla="*/ 0 h 2381"/>
                  <a:gd name="T62" fmla="*/ 0 w 112"/>
                  <a:gd name="T63" fmla="*/ 0 h 2381"/>
                  <a:gd name="T64" fmla="*/ 0 w 112"/>
                  <a:gd name="T65" fmla="*/ 0 h 2381"/>
                  <a:gd name="T66" fmla="*/ 0 w 112"/>
                  <a:gd name="T67" fmla="*/ 0 h 2381"/>
                  <a:gd name="T68" fmla="*/ 0 w 112"/>
                  <a:gd name="T69" fmla="*/ 0 h 2381"/>
                  <a:gd name="T70" fmla="*/ 0 w 112"/>
                  <a:gd name="T71" fmla="*/ 0 h 2381"/>
                  <a:gd name="T72" fmla="*/ 0 w 112"/>
                  <a:gd name="T73" fmla="*/ 0 h 23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2381"/>
                  <a:gd name="T113" fmla="*/ 112 w 112"/>
                  <a:gd name="T114" fmla="*/ 2381 h 23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1" name="Freeform 246"/>
              <p:cNvSpPr>
                <a:spLocks/>
              </p:cNvSpPr>
              <p:nvPr/>
            </p:nvSpPr>
            <p:spPr bwMode="auto">
              <a:xfrm>
                <a:off x="985" y="1135"/>
                <a:ext cx="6" cy="77"/>
              </a:xfrm>
              <a:custGeom>
                <a:avLst/>
                <a:gdLst>
                  <a:gd name="T0" fmla="*/ 0 w 177"/>
                  <a:gd name="T1" fmla="*/ 0 h 2156"/>
                  <a:gd name="T2" fmla="*/ 0 w 177"/>
                  <a:gd name="T3" fmla="*/ 0 h 2156"/>
                  <a:gd name="T4" fmla="*/ 0 w 177"/>
                  <a:gd name="T5" fmla="*/ 0 h 2156"/>
                  <a:gd name="T6" fmla="*/ 0 w 177"/>
                  <a:gd name="T7" fmla="*/ 0 h 2156"/>
                  <a:gd name="T8" fmla="*/ 0 w 177"/>
                  <a:gd name="T9" fmla="*/ 0 h 2156"/>
                  <a:gd name="T10" fmla="*/ 0 w 177"/>
                  <a:gd name="T11" fmla="*/ 0 h 2156"/>
                  <a:gd name="T12" fmla="*/ 0 w 177"/>
                  <a:gd name="T13" fmla="*/ 0 h 2156"/>
                  <a:gd name="T14" fmla="*/ 0 w 177"/>
                  <a:gd name="T15" fmla="*/ 0 h 2156"/>
                  <a:gd name="T16" fmla="*/ 0 w 177"/>
                  <a:gd name="T17" fmla="*/ 0 h 2156"/>
                  <a:gd name="T18" fmla="*/ 0 w 177"/>
                  <a:gd name="T19" fmla="*/ 0 h 2156"/>
                  <a:gd name="T20" fmla="*/ 0 w 177"/>
                  <a:gd name="T21" fmla="*/ 0 h 2156"/>
                  <a:gd name="T22" fmla="*/ 0 w 177"/>
                  <a:gd name="T23" fmla="*/ 0 h 2156"/>
                  <a:gd name="T24" fmla="*/ 0 w 177"/>
                  <a:gd name="T25" fmla="*/ 0 h 2156"/>
                  <a:gd name="T26" fmla="*/ 0 w 177"/>
                  <a:gd name="T27" fmla="*/ 0 h 2156"/>
                  <a:gd name="T28" fmla="*/ 0 w 177"/>
                  <a:gd name="T29" fmla="*/ 0 h 2156"/>
                  <a:gd name="T30" fmla="*/ 0 w 177"/>
                  <a:gd name="T31" fmla="*/ 0 h 2156"/>
                  <a:gd name="T32" fmla="*/ 0 w 177"/>
                  <a:gd name="T33" fmla="*/ 0 h 2156"/>
                  <a:gd name="T34" fmla="*/ 0 w 177"/>
                  <a:gd name="T35" fmla="*/ 0 h 2156"/>
                  <a:gd name="T36" fmla="*/ 0 w 177"/>
                  <a:gd name="T37" fmla="*/ 0 h 2156"/>
                  <a:gd name="T38" fmla="*/ 0 w 177"/>
                  <a:gd name="T39" fmla="*/ 0 h 2156"/>
                  <a:gd name="T40" fmla="*/ 0 w 177"/>
                  <a:gd name="T41" fmla="*/ 0 h 2156"/>
                  <a:gd name="T42" fmla="*/ 0 w 177"/>
                  <a:gd name="T43" fmla="*/ 0 h 2156"/>
                  <a:gd name="T44" fmla="*/ 0 w 177"/>
                  <a:gd name="T45" fmla="*/ 0 h 2156"/>
                  <a:gd name="T46" fmla="*/ 0 w 177"/>
                  <a:gd name="T47" fmla="*/ 0 h 2156"/>
                  <a:gd name="T48" fmla="*/ 0 w 177"/>
                  <a:gd name="T49" fmla="*/ 0 h 2156"/>
                  <a:gd name="T50" fmla="*/ 0 w 177"/>
                  <a:gd name="T51" fmla="*/ 0 h 2156"/>
                  <a:gd name="T52" fmla="*/ 0 w 177"/>
                  <a:gd name="T53" fmla="*/ 0 h 2156"/>
                  <a:gd name="T54" fmla="*/ 0 w 177"/>
                  <a:gd name="T55" fmla="*/ 0 h 2156"/>
                  <a:gd name="T56" fmla="*/ 0 w 177"/>
                  <a:gd name="T57" fmla="*/ 0 h 2156"/>
                  <a:gd name="T58" fmla="*/ 0 w 177"/>
                  <a:gd name="T59" fmla="*/ 0 h 2156"/>
                  <a:gd name="T60" fmla="*/ 0 w 177"/>
                  <a:gd name="T61" fmla="*/ 0 h 2156"/>
                  <a:gd name="T62" fmla="*/ 0 w 177"/>
                  <a:gd name="T63" fmla="*/ 0 h 2156"/>
                  <a:gd name="T64" fmla="*/ 0 w 177"/>
                  <a:gd name="T65" fmla="*/ 0 h 2156"/>
                  <a:gd name="T66" fmla="*/ 0 w 177"/>
                  <a:gd name="T67" fmla="*/ 0 h 2156"/>
                  <a:gd name="T68" fmla="*/ 0 w 177"/>
                  <a:gd name="T69" fmla="*/ 0 h 2156"/>
                  <a:gd name="T70" fmla="*/ 0 w 177"/>
                  <a:gd name="T71" fmla="*/ 0 h 2156"/>
                  <a:gd name="T72" fmla="*/ 0 w 177"/>
                  <a:gd name="T73" fmla="*/ 0 h 2156"/>
                  <a:gd name="T74" fmla="*/ 0 w 177"/>
                  <a:gd name="T75" fmla="*/ 0 h 2156"/>
                  <a:gd name="T76" fmla="*/ 0 w 177"/>
                  <a:gd name="T77" fmla="*/ 0 h 2156"/>
                  <a:gd name="T78" fmla="*/ 0 w 177"/>
                  <a:gd name="T79" fmla="*/ 0 h 2156"/>
                  <a:gd name="T80" fmla="*/ 0 w 177"/>
                  <a:gd name="T81" fmla="*/ 0 h 2156"/>
                  <a:gd name="T82" fmla="*/ 0 w 177"/>
                  <a:gd name="T83" fmla="*/ 0 h 2156"/>
                  <a:gd name="T84" fmla="*/ 0 w 177"/>
                  <a:gd name="T85" fmla="*/ 0 h 2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2156"/>
                  <a:gd name="T131" fmla="*/ 177 w 177"/>
                  <a:gd name="T132" fmla="*/ 2156 h 2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2" name="Freeform 247"/>
              <p:cNvSpPr>
                <a:spLocks/>
              </p:cNvSpPr>
              <p:nvPr/>
            </p:nvSpPr>
            <p:spPr bwMode="auto">
              <a:xfrm>
                <a:off x="942" y="1143"/>
                <a:ext cx="16" cy="81"/>
              </a:xfrm>
              <a:custGeom>
                <a:avLst/>
                <a:gdLst>
                  <a:gd name="T0" fmla="*/ 0 w 461"/>
                  <a:gd name="T1" fmla="*/ 0 h 2287"/>
                  <a:gd name="T2" fmla="*/ 0 w 461"/>
                  <a:gd name="T3" fmla="*/ 0 h 2287"/>
                  <a:gd name="T4" fmla="*/ 0 w 461"/>
                  <a:gd name="T5" fmla="*/ 0 h 2287"/>
                  <a:gd name="T6" fmla="*/ 0 w 461"/>
                  <a:gd name="T7" fmla="*/ 0 h 2287"/>
                  <a:gd name="T8" fmla="*/ 0 w 461"/>
                  <a:gd name="T9" fmla="*/ 0 h 2287"/>
                  <a:gd name="T10" fmla="*/ 0 w 461"/>
                  <a:gd name="T11" fmla="*/ 0 h 2287"/>
                  <a:gd name="T12" fmla="*/ 0 w 461"/>
                  <a:gd name="T13" fmla="*/ 0 h 2287"/>
                  <a:gd name="T14" fmla="*/ 0 w 461"/>
                  <a:gd name="T15" fmla="*/ 0 h 2287"/>
                  <a:gd name="T16" fmla="*/ 0 w 461"/>
                  <a:gd name="T17" fmla="*/ 0 h 2287"/>
                  <a:gd name="T18" fmla="*/ 0 w 461"/>
                  <a:gd name="T19" fmla="*/ 0 h 2287"/>
                  <a:gd name="T20" fmla="*/ 0 w 461"/>
                  <a:gd name="T21" fmla="*/ 0 h 2287"/>
                  <a:gd name="T22" fmla="*/ 0 w 461"/>
                  <a:gd name="T23" fmla="*/ 0 h 2287"/>
                  <a:gd name="T24" fmla="*/ 0 w 461"/>
                  <a:gd name="T25" fmla="*/ 0 h 2287"/>
                  <a:gd name="T26" fmla="*/ 0 w 461"/>
                  <a:gd name="T27" fmla="*/ 0 h 2287"/>
                  <a:gd name="T28" fmla="*/ 0 w 461"/>
                  <a:gd name="T29" fmla="*/ 0 h 2287"/>
                  <a:gd name="T30" fmla="*/ 0 w 461"/>
                  <a:gd name="T31" fmla="*/ 0 h 2287"/>
                  <a:gd name="T32" fmla="*/ 0 w 461"/>
                  <a:gd name="T33" fmla="*/ 0 h 2287"/>
                  <a:gd name="T34" fmla="*/ 0 w 461"/>
                  <a:gd name="T35" fmla="*/ 0 h 2287"/>
                  <a:gd name="T36" fmla="*/ 0 w 461"/>
                  <a:gd name="T37" fmla="*/ 0 h 2287"/>
                  <a:gd name="T38" fmla="*/ 0 w 461"/>
                  <a:gd name="T39" fmla="*/ 0 h 2287"/>
                  <a:gd name="T40" fmla="*/ 0 w 461"/>
                  <a:gd name="T41" fmla="*/ 0 h 2287"/>
                  <a:gd name="T42" fmla="*/ 0 w 461"/>
                  <a:gd name="T43" fmla="*/ 0 h 2287"/>
                  <a:gd name="T44" fmla="*/ 0 w 461"/>
                  <a:gd name="T45" fmla="*/ 0 h 2287"/>
                  <a:gd name="T46" fmla="*/ 0 w 461"/>
                  <a:gd name="T47" fmla="*/ 0 h 2287"/>
                  <a:gd name="T48" fmla="*/ 0 w 461"/>
                  <a:gd name="T49" fmla="*/ 0 h 2287"/>
                  <a:gd name="T50" fmla="*/ 0 w 461"/>
                  <a:gd name="T51" fmla="*/ 0 h 2287"/>
                  <a:gd name="T52" fmla="*/ 0 w 461"/>
                  <a:gd name="T53" fmla="*/ 0 h 2287"/>
                  <a:gd name="T54" fmla="*/ 0 w 461"/>
                  <a:gd name="T55" fmla="*/ 0 h 2287"/>
                  <a:gd name="T56" fmla="*/ 0 w 461"/>
                  <a:gd name="T57" fmla="*/ 0 h 2287"/>
                  <a:gd name="T58" fmla="*/ 0 w 461"/>
                  <a:gd name="T59" fmla="*/ 0 h 2287"/>
                  <a:gd name="T60" fmla="*/ 0 w 461"/>
                  <a:gd name="T61" fmla="*/ 0 h 2287"/>
                  <a:gd name="T62" fmla="*/ 0 w 461"/>
                  <a:gd name="T63" fmla="*/ 0 h 2287"/>
                  <a:gd name="T64" fmla="*/ 0 w 461"/>
                  <a:gd name="T65" fmla="*/ 0 h 2287"/>
                  <a:gd name="T66" fmla="*/ 0 w 461"/>
                  <a:gd name="T67" fmla="*/ 0 h 2287"/>
                  <a:gd name="T68" fmla="*/ 0 w 461"/>
                  <a:gd name="T69" fmla="*/ 0 h 2287"/>
                  <a:gd name="T70" fmla="*/ 0 w 461"/>
                  <a:gd name="T71" fmla="*/ 0 h 2287"/>
                  <a:gd name="T72" fmla="*/ 0 w 461"/>
                  <a:gd name="T73" fmla="*/ 0 h 2287"/>
                  <a:gd name="T74" fmla="*/ 0 w 461"/>
                  <a:gd name="T75" fmla="*/ 0 h 2287"/>
                  <a:gd name="T76" fmla="*/ 0 w 461"/>
                  <a:gd name="T77" fmla="*/ 0 h 2287"/>
                  <a:gd name="T78" fmla="*/ 0 w 461"/>
                  <a:gd name="T79" fmla="*/ 0 h 2287"/>
                  <a:gd name="T80" fmla="*/ 0 w 461"/>
                  <a:gd name="T81" fmla="*/ 0 h 2287"/>
                  <a:gd name="T82" fmla="*/ 0 w 461"/>
                  <a:gd name="T83" fmla="*/ 0 h 2287"/>
                  <a:gd name="T84" fmla="*/ 0 w 461"/>
                  <a:gd name="T85" fmla="*/ 0 h 2287"/>
                  <a:gd name="T86" fmla="*/ 0 w 461"/>
                  <a:gd name="T87" fmla="*/ 0 h 2287"/>
                  <a:gd name="T88" fmla="*/ 0 w 461"/>
                  <a:gd name="T89" fmla="*/ 0 h 2287"/>
                  <a:gd name="T90" fmla="*/ 0 w 461"/>
                  <a:gd name="T91" fmla="*/ 0 h 2287"/>
                  <a:gd name="T92" fmla="*/ 0 w 461"/>
                  <a:gd name="T93" fmla="*/ 0 h 2287"/>
                  <a:gd name="T94" fmla="*/ 0 w 461"/>
                  <a:gd name="T95" fmla="*/ 0 h 2287"/>
                  <a:gd name="T96" fmla="*/ 0 w 461"/>
                  <a:gd name="T97" fmla="*/ 0 h 2287"/>
                  <a:gd name="T98" fmla="*/ 0 w 461"/>
                  <a:gd name="T99" fmla="*/ 0 h 2287"/>
                  <a:gd name="T100" fmla="*/ 0 w 461"/>
                  <a:gd name="T101" fmla="*/ 0 h 22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1"/>
                  <a:gd name="T154" fmla="*/ 0 h 2287"/>
                  <a:gd name="T155" fmla="*/ 461 w 461"/>
                  <a:gd name="T156" fmla="*/ 2287 h 22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3" name="Freeform 248"/>
              <p:cNvSpPr>
                <a:spLocks/>
              </p:cNvSpPr>
              <p:nvPr/>
            </p:nvSpPr>
            <p:spPr bwMode="auto">
              <a:xfrm>
                <a:off x="912" y="1133"/>
                <a:ext cx="15" cy="80"/>
              </a:xfrm>
              <a:custGeom>
                <a:avLst/>
                <a:gdLst>
                  <a:gd name="T0" fmla="*/ 0 w 431"/>
                  <a:gd name="T1" fmla="*/ 0 h 2221"/>
                  <a:gd name="T2" fmla="*/ 0 w 431"/>
                  <a:gd name="T3" fmla="*/ 0 h 2221"/>
                  <a:gd name="T4" fmla="*/ 0 w 431"/>
                  <a:gd name="T5" fmla="*/ 0 h 2221"/>
                  <a:gd name="T6" fmla="*/ 0 w 431"/>
                  <a:gd name="T7" fmla="*/ 0 h 2221"/>
                  <a:gd name="T8" fmla="*/ 0 w 431"/>
                  <a:gd name="T9" fmla="*/ 0 h 2221"/>
                  <a:gd name="T10" fmla="*/ 0 w 431"/>
                  <a:gd name="T11" fmla="*/ 0 h 2221"/>
                  <a:gd name="T12" fmla="*/ 0 w 431"/>
                  <a:gd name="T13" fmla="*/ 0 h 2221"/>
                  <a:gd name="T14" fmla="*/ 0 w 431"/>
                  <a:gd name="T15" fmla="*/ 0 h 2221"/>
                  <a:gd name="T16" fmla="*/ 0 w 431"/>
                  <a:gd name="T17" fmla="*/ 0 h 2221"/>
                  <a:gd name="T18" fmla="*/ 0 w 431"/>
                  <a:gd name="T19" fmla="*/ 0 h 2221"/>
                  <a:gd name="T20" fmla="*/ 0 w 431"/>
                  <a:gd name="T21" fmla="*/ 0 h 2221"/>
                  <a:gd name="T22" fmla="*/ 0 w 431"/>
                  <a:gd name="T23" fmla="*/ 0 h 2221"/>
                  <a:gd name="T24" fmla="*/ 0 w 431"/>
                  <a:gd name="T25" fmla="*/ 0 h 2221"/>
                  <a:gd name="T26" fmla="*/ 0 w 431"/>
                  <a:gd name="T27" fmla="*/ 0 h 2221"/>
                  <a:gd name="T28" fmla="*/ 0 w 431"/>
                  <a:gd name="T29" fmla="*/ 0 h 2221"/>
                  <a:gd name="T30" fmla="*/ 0 w 431"/>
                  <a:gd name="T31" fmla="*/ 0 h 2221"/>
                  <a:gd name="T32" fmla="*/ 0 w 431"/>
                  <a:gd name="T33" fmla="*/ 0 h 2221"/>
                  <a:gd name="T34" fmla="*/ 0 w 431"/>
                  <a:gd name="T35" fmla="*/ 0 h 2221"/>
                  <a:gd name="T36" fmla="*/ 0 w 431"/>
                  <a:gd name="T37" fmla="*/ 0 h 2221"/>
                  <a:gd name="T38" fmla="*/ 0 w 431"/>
                  <a:gd name="T39" fmla="*/ 0 h 2221"/>
                  <a:gd name="T40" fmla="*/ 0 w 431"/>
                  <a:gd name="T41" fmla="*/ 0 h 2221"/>
                  <a:gd name="T42" fmla="*/ 0 w 431"/>
                  <a:gd name="T43" fmla="*/ 0 h 2221"/>
                  <a:gd name="T44" fmla="*/ 0 w 431"/>
                  <a:gd name="T45" fmla="*/ 0 h 2221"/>
                  <a:gd name="T46" fmla="*/ 0 w 431"/>
                  <a:gd name="T47" fmla="*/ 0 h 2221"/>
                  <a:gd name="T48" fmla="*/ 0 w 431"/>
                  <a:gd name="T49" fmla="*/ 0 h 2221"/>
                  <a:gd name="T50" fmla="*/ 0 w 431"/>
                  <a:gd name="T51" fmla="*/ 0 h 2221"/>
                  <a:gd name="T52" fmla="*/ 0 w 431"/>
                  <a:gd name="T53" fmla="*/ 0 h 2221"/>
                  <a:gd name="T54" fmla="*/ 0 w 431"/>
                  <a:gd name="T55" fmla="*/ 0 h 2221"/>
                  <a:gd name="T56" fmla="*/ 0 w 431"/>
                  <a:gd name="T57" fmla="*/ 0 h 2221"/>
                  <a:gd name="T58" fmla="*/ 0 w 431"/>
                  <a:gd name="T59" fmla="*/ 0 h 2221"/>
                  <a:gd name="T60" fmla="*/ 0 w 431"/>
                  <a:gd name="T61" fmla="*/ 0 h 2221"/>
                  <a:gd name="T62" fmla="*/ 0 w 431"/>
                  <a:gd name="T63" fmla="*/ 0 h 2221"/>
                  <a:gd name="T64" fmla="*/ 0 w 431"/>
                  <a:gd name="T65" fmla="*/ 0 h 2221"/>
                  <a:gd name="T66" fmla="*/ 0 w 431"/>
                  <a:gd name="T67" fmla="*/ 0 h 2221"/>
                  <a:gd name="T68" fmla="*/ 0 w 431"/>
                  <a:gd name="T69" fmla="*/ 0 h 2221"/>
                  <a:gd name="T70" fmla="*/ 0 w 431"/>
                  <a:gd name="T71" fmla="*/ 0 h 2221"/>
                  <a:gd name="T72" fmla="*/ 0 w 431"/>
                  <a:gd name="T73" fmla="*/ 0 h 2221"/>
                  <a:gd name="T74" fmla="*/ 0 w 431"/>
                  <a:gd name="T75" fmla="*/ 0 h 2221"/>
                  <a:gd name="T76" fmla="*/ 0 w 431"/>
                  <a:gd name="T77" fmla="*/ 0 h 2221"/>
                  <a:gd name="T78" fmla="*/ 0 w 431"/>
                  <a:gd name="T79" fmla="*/ 0 h 2221"/>
                  <a:gd name="T80" fmla="*/ 0 w 431"/>
                  <a:gd name="T81" fmla="*/ 0 h 2221"/>
                  <a:gd name="T82" fmla="*/ 0 w 431"/>
                  <a:gd name="T83" fmla="*/ 0 h 2221"/>
                  <a:gd name="T84" fmla="*/ 0 w 431"/>
                  <a:gd name="T85" fmla="*/ 0 h 2221"/>
                  <a:gd name="T86" fmla="*/ 0 w 431"/>
                  <a:gd name="T87" fmla="*/ 0 h 2221"/>
                  <a:gd name="T88" fmla="*/ 0 w 431"/>
                  <a:gd name="T89" fmla="*/ 0 h 2221"/>
                  <a:gd name="T90" fmla="*/ 0 w 431"/>
                  <a:gd name="T91" fmla="*/ 0 h 2221"/>
                  <a:gd name="T92" fmla="*/ 0 w 431"/>
                  <a:gd name="T93" fmla="*/ 0 h 22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1"/>
                  <a:gd name="T142" fmla="*/ 0 h 2221"/>
                  <a:gd name="T143" fmla="*/ 431 w 431"/>
                  <a:gd name="T144" fmla="*/ 2221 h 22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4" name="Freeform 249"/>
              <p:cNvSpPr>
                <a:spLocks/>
              </p:cNvSpPr>
              <p:nvPr/>
            </p:nvSpPr>
            <p:spPr bwMode="auto">
              <a:xfrm>
                <a:off x="870" y="1078"/>
                <a:ext cx="19" cy="84"/>
              </a:xfrm>
              <a:custGeom>
                <a:avLst/>
                <a:gdLst>
                  <a:gd name="T0" fmla="*/ 0 w 519"/>
                  <a:gd name="T1" fmla="*/ 0 h 2362"/>
                  <a:gd name="T2" fmla="*/ 0 w 519"/>
                  <a:gd name="T3" fmla="*/ 0 h 2362"/>
                  <a:gd name="T4" fmla="*/ 0 w 519"/>
                  <a:gd name="T5" fmla="*/ 0 h 2362"/>
                  <a:gd name="T6" fmla="*/ 0 w 519"/>
                  <a:gd name="T7" fmla="*/ 0 h 2362"/>
                  <a:gd name="T8" fmla="*/ 0 w 519"/>
                  <a:gd name="T9" fmla="*/ 0 h 2362"/>
                  <a:gd name="T10" fmla="*/ 0 60000 65536"/>
                  <a:gd name="T11" fmla="*/ 0 60000 65536"/>
                  <a:gd name="T12" fmla="*/ 0 60000 65536"/>
                  <a:gd name="T13" fmla="*/ 0 60000 65536"/>
                  <a:gd name="T14" fmla="*/ 0 60000 65536"/>
                  <a:gd name="T15" fmla="*/ 0 w 519"/>
                  <a:gd name="T16" fmla="*/ 0 h 2362"/>
                  <a:gd name="T17" fmla="*/ 519 w 519"/>
                  <a:gd name="T18" fmla="*/ 2362 h 2362"/>
                </a:gdLst>
                <a:ahLst/>
                <a:cxnLst>
                  <a:cxn ang="T10">
                    <a:pos x="T0" y="T1"/>
                  </a:cxn>
                  <a:cxn ang="T11">
                    <a:pos x="T2" y="T3"/>
                  </a:cxn>
                  <a:cxn ang="T12">
                    <a:pos x="T4" y="T5"/>
                  </a:cxn>
                  <a:cxn ang="T13">
                    <a:pos x="T6" y="T7"/>
                  </a:cxn>
                  <a:cxn ang="T14">
                    <a:pos x="T8" y="T9"/>
                  </a:cxn>
                </a:cxnLst>
                <a:rect l="T15" t="T16" r="T17" b="T18"/>
                <a:pathLst>
                  <a:path w="519" h="2362">
                    <a:moveTo>
                      <a:pt x="519" y="216"/>
                    </a:moveTo>
                    <a:lnTo>
                      <a:pt x="519" y="2362"/>
                    </a:lnTo>
                    <a:lnTo>
                      <a:pt x="0" y="2146"/>
                    </a:lnTo>
                    <a:lnTo>
                      <a:pt x="0" y="0"/>
                    </a:lnTo>
                    <a:lnTo>
                      <a:pt x="519" y="2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5" name="Freeform 250"/>
              <p:cNvSpPr>
                <a:spLocks/>
              </p:cNvSpPr>
              <p:nvPr/>
            </p:nvSpPr>
            <p:spPr bwMode="auto">
              <a:xfrm>
                <a:off x="981" y="1007"/>
                <a:ext cx="4" cy="89"/>
              </a:xfrm>
              <a:custGeom>
                <a:avLst/>
                <a:gdLst>
                  <a:gd name="T0" fmla="*/ 0 w 97"/>
                  <a:gd name="T1" fmla="*/ 0 h 2499"/>
                  <a:gd name="T2" fmla="*/ 0 w 97"/>
                  <a:gd name="T3" fmla="*/ 0 h 2499"/>
                  <a:gd name="T4" fmla="*/ 0 w 97"/>
                  <a:gd name="T5" fmla="*/ 0 h 2499"/>
                  <a:gd name="T6" fmla="*/ 0 w 97"/>
                  <a:gd name="T7" fmla="*/ 0 h 2499"/>
                  <a:gd name="T8" fmla="*/ 0 w 97"/>
                  <a:gd name="T9" fmla="*/ 0 h 2499"/>
                  <a:gd name="T10" fmla="*/ 0 60000 65536"/>
                  <a:gd name="T11" fmla="*/ 0 60000 65536"/>
                  <a:gd name="T12" fmla="*/ 0 60000 65536"/>
                  <a:gd name="T13" fmla="*/ 0 60000 65536"/>
                  <a:gd name="T14" fmla="*/ 0 60000 65536"/>
                  <a:gd name="T15" fmla="*/ 0 w 97"/>
                  <a:gd name="T16" fmla="*/ 0 h 2499"/>
                  <a:gd name="T17" fmla="*/ 97 w 97"/>
                  <a:gd name="T18" fmla="*/ 2499 h 2499"/>
                </a:gdLst>
                <a:ahLst/>
                <a:cxnLst>
                  <a:cxn ang="T10">
                    <a:pos x="T0" y="T1"/>
                  </a:cxn>
                  <a:cxn ang="T11">
                    <a:pos x="T2" y="T3"/>
                  </a:cxn>
                  <a:cxn ang="T12">
                    <a:pos x="T4" y="T5"/>
                  </a:cxn>
                  <a:cxn ang="T13">
                    <a:pos x="T6" y="T7"/>
                  </a:cxn>
                  <a:cxn ang="T14">
                    <a:pos x="T8" y="T9"/>
                  </a:cxn>
                </a:cxnLst>
                <a:rect l="T15" t="T16" r="T17" b="T18"/>
                <a:pathLst>
                  <a:path w="97" h="2499">
                    <a:moveTo>
                      <a:pt x="97" y="274"/>
                    </a:moveTo>
                    <a:lnTo>
                      <a:pt x="97" y="2499"/>
                    </a:lnTo>
                    <a:lnTo>
                      <a:pt x="0" y="2215"/>
                    </a:lnTo>
                    <a:lnTo>
                      <a:pt x="0" y="0"/>
                    </a:lnTo>
                    <a:lnTo>
                      <a:pt x="97" y="27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6" name="Freeform 251"/>
              <p:cNvSpPr>
                <a:spLocks/>
              </p:cNvSpPr>
              <p:nvPr/>
            </p:nvSpPr>
            <p:spPr bwMode="auto">
              <a:xfrm>
                <a:off x="1367" y="1232"/>
                <a:ext cx="24" cy="111"/>
              </a:xfrm>
              <a:custGeom>
                <a:avLst/>
                <a:gdLst>
                  <a:gd name="T0" fmla="*/ 0 w 686"/>
                  <a:gd name="T1" fmla="*/ 0 h 3106"/>
                  <a:gd name="T2" fmla="*/ 0 w 686"/>
                  <a:gd name="T3" fmla="*/ 0 h 3106"/>
                  <a:gd name="T4" fmla="*/ 0 w 686"/>
                  <a:gd name="T5" fmla="*/ 0 h 3106"/>
                  <a:gd name="T6" fmla="*/ 0 w 686"/>
                  <a:gd name="T7" fmla="*/ 0 h 3106"/>
                  <a:gd name="T8" fmla="*/ 0 w 686"/>
                  <a:gd name="T9" fmla="*/ 0 h 3106"/>
                  <a:gd name="T10" fmla="*/ 0 w 686"/>
                  <a:gd name="T11" fmla="*/ 0 h 3106"/>
                  <a:gd name="T12" fmla="*/ 0 w 686"/>
                  <a:gd name="T13" fmla="*/ 0 h 3106"/>
                  <a:gd name="T14" fmla="*/ 0 w 686"/>
                  <a:gd name="T15" fmla="*/ 0 h 3106"/>
                  <a:gd name="T16" fmla="*/ 0 w 686"/>
                  <a:gd name="T17" fmla="*/ 0 h 3106"/>
                  <a:gd name="T18" fmla="*/ 0 w 686"/>
                  <a:gd name="T19" fmla="*/ 0 h 3106"/>
                  <a:gd name="T20" fmla="*/ 0 w 686"/>
                  <a:gd name="T21" fmla="*/ 0 h 3106"/>
                  <a:gd name="T22" fmla="*/ 0 w 686"/>
                  <a:gd name="T23" fmla="*/ 0 h 3106"/>
                  <a:gd name="T24" fmla="*/ 0 w 686"/>
                  <a:gd name="T25" fmla="*/ 0 h 3106"/>
                  <a:gd name="T26" fmla="*/ 0 w 686"/>
                  <a:gd name="T27" fmla="*/ 0 h 3106"/>
                  <a:gd name="T28" fmla="*/ 0 w 686"/>
                  <a:gd name="T29" fmla="*/ 0 h 3106"/>
                  <a:gd name="T30" fmla="*/ 0 w 686"/>
                  <a:gd name="T31" fmla="*/ 0 h 3106"/>
                  <a:gd name="T32" fmla="*/ 0 w 686"/>
                  <a:gd name="T33" fmla="*/ 0 h 3106"/>
                  <a:gd name="T34" fmla="*/ 0 w 686"/>
                  <a:gd name="T35" fmla="*/ 0 h 3106"/>
                  <a:gd name="T36" fmla="*/ 0 w 686"/>
                  <a:gd name="T37" fmla="*/ 0 h 3106"/>
                  <a:gd name="T38" fmla="*/ 0 w 686"/>
                  <a:gd name="T39" fmla="*/ 0 h 3106"/>
                  <a:gd name="T40" fmla="*/ 0 w 686"/>
                  <a:gd name="T41" fmla="*/ 0 h 3106"/>
                  <a:gd name="T42" fmla="*/ 0 w 686"/>
                  <a:gd name="T43" fmla="*/ 0 h 3106"/>
                  <a:gd name="T44" fmla="*/ 0 w 686"/>
                  <a:gd name="T45" fmla="*/ 0 h 3106"/>
                  <a:gd name="T46" fmla="*/ 0 w 686"/>
                  <a:gd name="T47" fmla="*/ 0 h 3106"/>
                  <a:gd name="T48" fmla="*/ 0 w 686"/>
                  <a:gd name="T49" fmla="*/ 0 h 3106"/>
                  <a:gd name="T50" fmla="*/ 0 w 686"/>
                  <a:gd name="T51" fmla="*/ 0 h 3106"/>
                  <a:gd name="T52" fmla="*/ 0 w 686"/>
                  <a:gd name="T53" fmla="*/ 0 h 3106"/>
                  <a:gd name="T54" fmla="*/ 0 w 686"/>
                  <a:gd name="T55" fmla="*/ 0 h 3106"/>
                  <a:gd name="T56" fmla="*/ 0 w 686"/>
                  <a:gd name="T57" fmla="*/ 0 h 3106"/>
                  <a:gd name="T58" fmla="*/ 0 w 686"/>
                  <a:gd name="T59" fmla="*/ 0 h 3106"/>
                  <a:gd name="T60" fmla="*/ 0 w 686"/>
                  <a:gd name="T61" fmla="*/ 0 h 3106"/>
                  <a:gd name="T62" fmla="*/ 0 w 686"/>
                  <a:gd name="T63" fmla="*/ 0 h 3106"/>
                  <a:gd name="T64" fmla="*/ 0 w 686"/>
                  <a:gd name="T65" fmla="*/ 0 h 3106"/>
                  <a:gd name="T66" fmla="*/ 0 w 686"/>
                  <a:gd name="T67" fmla="*/ 0 h 3106"/>
                  <a:gd name="T68" fmla="*/ 0 w 686"/>
                  <a:gd name="T69" fmla="*/ 0 h 3106"/>
                  <a:gd name="T70" fmla="*/ 0 w 686"/>
                  <a:gd name="T71" fmla="*/ 0 h 3106"/>
                  <a:gd name="T72" fmla="*/ 0 w 686"/>
                  <a:gd name="T73" fmla="*/ 0 h 3106"/>
                  <a:gd name="T74" fmla="*/ 0 w 686"/>
                  <a:gd name="T75" fmla="*/ 0 h 3106"/>
                  <a:gd name="T76" fmla="*/ 0 w 686"/>
                  <a:gd name="T77" fmla="*/ 0 h 3106"/>
                  <a:gd name="T78" fmla="*/ 0 w 686"/>
                  <a:gd name="T79" fmla="*/ 0 h 3106"/>
                  <a:gd name="T80" fmla="*/ 0 w 686"/>
                  <a:gd name="T81" fmla="*/ 0 h 3106"/>
                  <a:gd name="T82" fmla="*/ 0 w 686"/>
                  <a:gd name="T83" fmla="*/ 0 h 3106"/>
                  <a:gd name="T84" fmla="*/ 0 w 686"/>
                  <a:gd name="T85" fmla="*/ 0 h 3106"/>
                  <a:gd name="T86" fmla="*/ 0 w 686"/>
                  <a:gd name="T87" fmla="*/ 0 h 3106"/>
                  <a:gd name="T88" fmla="*/ 0 w 686"/>
                  <a:gd name="T89" fmla="*/ 0 h 3106"/>
                  <a:gd name="T90" fmla="*/ 0 w 686"/>
                  <a:gd name="T91" fmla="*/ 0 h 3106"/>
                  <a:gd name="T92" fmla="*/ 0 w 686"/>
                  <a:gd name="T93" fmla="*/ 0 h 3106"/>
                  <a:gd name="T94" fmla="*/ 0 w 686"/>
                  <a:gd name="T95" fmla="*/ 0 h 3106"/>
                  <a:gd name="T96" fmla="*/ 0 w 686"/>
                  <a:gd name="T97" fmla="*/ 0 h 3106"/>
                  <a:gd name="T98" fmla="*/ 0 w 686"/>
                  <a:gd name="T99" fmla="*/ 0 h 3106"/>
                  <a:gd name="T100" fmla="*/ 0 w 686"/>
                  <a:gd name="T101" fmla="*/ 0 h 3106"/>
                  <a:gd name="T102" fmla="*/ 0 w 686"/>
                  <a:gd name="T103" fmla="*/ 0 h 3106"/>
                  <a:gd name="T104" fmla="*/ 0 w 686"/>
                  <a:gd name="T105" fmla="*/ 0 h 3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86"/>
                  <a:gd name="T160" fmla="*/ 0 h 3106"/>
                  <a:gd name="T161" fmla="*/ 686 w 686"/>
                  <a:gd name="T162" fmla="*/ 3106 h 3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7" name="Freeform 252"/>
              <p:cNvSpPr>
                <a:spLocks/>
              </p:cNvSpPr>
              <p:nvPr/>
            </p:nvSpPr>
            <p:spPr bwMode="auto">
              <a:xfrm>
                <a:off x="1038" y="1091"/>
                <a:ext cx="111" cy="124"/>
              </a:xfrm>
              <a:custGeom>
                <a:avLst/>
                <a:gdLst>
                  <a:gd name="T0" fmla="*/ 0 w 3088"/>
                  <a:gd name="T1" fmla="*/ 0 h 3451"/>
                  <a:gd name="T2" fmla="*/ 0 w 3088"/>
                  <a:gd name="T3" fmla="*/ 0 h 3451"/>
                  <a:gd name="T4" fmla="*/ 0 w 3088"/>
                  <a:gd name="T5" fmla="*/ 0 h 3451"/>
                  <a:gd name="T6" fmla="*/ 0 w 3088"/>
                  <a:gd name="T7" fmla="*/ 0 h 3451"/>
                  <a:gd name="T8" fmla="*/ 0 w 3088"/>
                  <a:gd name="T9" fmla="*/ 0 h 3451"/>
                  <a:gd name="T10" fmla="*/ 0 w 3088"/>
                  <a:gd name="T11" fmla="*/ 0 h 3451"/>
                  <a:gd name="T12" fmla="*/ 0 w 3088"/>
                  <a:gd name="T13" fmla="*/ 0 h 3451"/>
                  <a:gd name="T14" fmla="*/ 0 w 3088"/>
                  <a:gd name="T15" fmla="*/ 0 h 3451"/>
                  <a:gd name="T16" fmla="*/ 0 w 3088"/>
                  <a:gd name="T17" fmla="*/ 0 h 3451"/>
                  <a:gd name="T18" fmla="*/ 0 w 3088"/>
                  <a:gd name="T19" fmla="*/ 0 h 3451"/>
                  <a:gd name="T20" fmla="*/ 0 w 3088"/>
                  <a:gd name="T21" fmla="*/ 0 h 3451"/>
                  <a:gd name="T22" fmla="*/ 0 w 3088"/>
                  <a:gd name="T23" fmla="*/ 0 h 3451"/>
                  <a:gd name="T24" fmla="*/ 0 w 3088"/>
                  <a:gd name="T25" fmla="*/ 0 h 3451"/>
                  <a:gd name="T26" fmla="*/ 0 w 3088"/>
                  <a:gd name="T27" fmla="*/ 0 h 3451"/>
                  <a:gd name="T28" fmla="*/ 0 w 3088"/>
                  <a:gd name="T29" fmla="*/ 0 h 3451"/>
                  <a:gd name="T30" fmla="*/ 0 w 3088"/>
                  <a:gd name="T31" fmla="*/ 0 h 3451"/>
                  <a:gd name="T32" fmla="*/ 0 w 3088"/>
                  <a:gd name="T33" fmla="*/ 0 h 3451"/>
                  <a:gd name="T34" fmla="*/ 0 w 3088"/>
                  <a:gd name="T35" fmla="*/ 0 h 3451"/>
                  <a:gd name="T36" fmla="*/ 0 w 3088"/>
                  <a:gd name="T37" fmla="*/ 0 h 3451"/>
                  <a:gd name="T38" fmla="*/ 0 w 3088"/>
                  <a:gd name="T39" fmla="*/ 0 h 3451"/>
                  <a:gd name="T40" fmla="*/ 0 w 3088"/>
                  <a:gd name="T41" fmla="*/ 0 h 3451"/>
                  <a:gd name="T42" fmla="*/ 0 w 3088"/>
                  <a:gd name="T43" fmla="*/ 0 h 3451"/>
                  <a:gd name="T44" fmla="*/ 0 w 3088"/>
                  <a:gd name="T45" fmla="*/ 0 h 3451"/>
                  <a:gd name="T46" fmla="*/ 0 w 3088"/>
                  <a:gd name="T47" fmla="*/ 0 h 3451"/>
                  <a:gd name="T48" fmla="*/ 0 w 3088"/>
                  <a:gd name="T49" fmla="*/ 0 h 3451"/>
                  <a:gd name="T50" fmla="*/ 0 w 3088"/>
                  <a:gd name="T51" fmla="*/ 0 h 3451"/>
                  <a:gd name="T52" fmla="*/ 0 w 3088"/>
                  <a:gd name="T53" fmla="*/ 0 h 3451"/>
                  <a:gd name="T54" fmla="*/ 0 w 3088"/>
                  <a:gd name="T55" fmla="*/ 0 h 3451"/>
                  <a:gd name="T56" fmla="*/ 0 w 3088"/>
                  <a:gd name="T57" fmla="*/ 0 h 3451"/>
                  <a:gd name="T58" fmla="*/ 0 w 3088"/>
                  <a:gd name="T59" fmla="*/ 0 h 3451"/>
                  <a:gd name="T60" fmla="*/ 0 w 3088"/>
                  <a:gd name="T61" fmla="*/ 0 h 3451"/>
                  <a:gd name="T62" fmla="*/ 0 w 3088"/>
                  <a:gd name="T63" fmla="*/ 0 h 3451"/>
                  <a:gd name="T64" fmla="*/ 0 w 3088"/>
                  <a:gd name="T65" fmla="*/ 0 h 3451"/>
                  <a:gd name="T66" fmla="*/ 0 w 3088"/>
                  <a:gd name="T67" fmla="*/ 0 h 3451"/>
                  <a:gd name="T68" fmla="*/ 0 w 3088"/>
                  <a:gd name="T69" fmla="*/ 0 h 3451"/>
                  <a:gd name="T70" fmla="*/ 0 w 3088"/>
                  <a:gd name="T71" fmla="*/ 0 h 3451"/>
                  <a:gd name="T72" fmla="*/ 0 w 3088"/>
                  <a:gd name="T73" fmla="*/ 0 h 3451"/>
                  <a:gd name="T74" fmla="*/ 0 w 3088"/>
                  <a:gd name="T75" fmla="*/ 0 h 3451"/>
                  <a:gd name="T76" fmla="*/ 0 w 3088"/>
                  <a:gd name="T77" fmla="*/ 0 h 3451"/>
                  <a:gd name="T78" fmla="*/ 0 w 3088"/>
                  <a:gd name="T79" fmla="*/ 0 h 3451"/>
                  <a:gd name="T80" fmla="*/ 0 w 3088"/>
                  <a:gd name="T81" fmla="*/ 0 h 3451"/>
                  <a:gd name="T82" fmla="*/ 0 w 3088"/>
                  <a:gd name="T83" fmla="*/ 0 h 3451"/>
                  <a:gd name="T84" fmla="*/ 0 w 3088"/>
                  <a:gd name="T85" fmla="*/ 0 h 3451"/>
                  <a:gd name="T86" fmla="*/ 0 w 3088"/>
                  <a:gd name="T87" fmla="*/ 0 h 3451"/>
                  <a:gd name="T88" fmla="*/ 0 w 3088"/>
                  <a:gd name="T89" fmla="*/ 0 h 3451"/>
                  <a:gd name="T90" fmla="*/ 0 w 3088"/>
                  <a:gd name="T91" fmla="*/ 0 h 34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88"/>
                  <a:gd name="T139" fmla="*/ 0 h 3451"/>
                  <a:gd name="T140" fmla="*/ 3088 w 3088"/>
                  <a:gd name="T141" fmla="*/ 3451 h 34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8" name="Freeform 253"/>
              <p:cNvSpPr>
                <a:spLocks/>
              </p:cNvSpPr>
              <p:nvPr/>
            </p:nvSpPr>
            <p:spPr bwMode="auto">
              <a:xfrm>
                <a:off x="1086" y="1113"/>
                <a:ext cx="78" cy="103"/>
              </a:xfrm>
              <a:custGeom>
                <a:avLst/>
                <a:gdLst>
                  <a:gd name="T0" fmla="*/ 0 w 2194"/>
                  <a:gd name="T1" fmla="*/ 0 h 2905"/>
                  <a:gd name="T2" fmla="*/ 0 w 2194"/>
                  <a:gd name="T3" fmla="*/ 0 h 2905"/>
                  <a:gd name="T4" fmla="*/ 0 w 2194"/>
                  <a:gd name="T5" fmla="*/ 0 h 2905"/>
                  <a:gd name="T6" fmla="*/ 0 w 2194"/>
                  <a:gd name="T7" fmla="*/ 0 h 2905"/>
                  <a:gd name="T8" fmla="*/ 0 w 2194"/>
                  <a:gd name="T9" fmla="*/ 0 h 2905"/>
                  <a:gd name="T10" fmla="*/ 0 w 2194"/>
                  <a:gd name="T11" fmla="*/ 0 h 2905"/>
                  <a:gd name="T12" fmla="*/ 0 w 2194"/>
                  <a:gd name="T13" fmla="*/ 0 h 2905"/>
                  <a:gd name="T14" fmla="*/ 0 w 2194"/>
                  <a:gd name="T15" fmla="*/ 0 h 2905"/>
                  <a:gd name="T16" fmla="*/ 0 w 2194"/>
                  <a:gd name="T17" fmla="*/ 0 h 2905"/>
                  <a:gd name="T18" fmla="*/ 0 w 2194"/>
                  <a:gd name="T19" fmla="*/ 0 h 2905"/>
                  <a:gd name="T20" fmla="*/ 0 w 2194"/>
                  <a:gd name="T21" fmla="*/ 0 h 2905"/>
                  <a:gd name="T22" fmla="*/ 0 w 2194"/>
                  <a:gd name="T23" fmla="*/ 0 h 2905"/>
                  <a:gd name="T24" fmla="*/ 0 w 2194"/>
                  <a:gd name="T25" fmla="*/ 0 h 2905"/>
                  <a:gd name="T26" fmla="*/ 0 w 2194"/>
                  <a:gd name="T27" fmla="*/ 0 h 2905"/>
                  <a:gd name="T28" fmla="*/ 0 w 2194"/>
                  <a:gd name="T29" fmla="*/ 0 h 2905"/>
                  <a:gd name="T30" fmla="*/ 0 w 2194"/>
                  <a:gd name="T31" fmla="*/ 0 h 2905"/>
                  <a:gd name="T32" fmla="*/ 0 w 2194"/>
                  <a:gd name="T33" fmla="*/ 0 h 2905"/>
                  <a:gd name="T34" fmla="*/ 0 w 2194"/>
                  <a:gd name="T35" fmla="*/ 0 h 2905"/>
                  <a:gd name="T36" fmla="*/ 0 w 2194"/>
                  <a:gd name="T37" fmla="*/ 0 h 2905"/>
                  <a:gd name="T38" fmla="*/ 0 w 2194"/>
                  <a:gd name="T39" fmla="*/ 0 h 2905"/>
                  <a:gd name="T40" fmla="*/ 0 w 2194"/>
                  <a:gd name="T41" fmla="*/ 0 h 2905"/>
                  <a:gd name="T42" fmla="*/ 0 w 2194"/>
                  <a:gd name="T43" fmla="*/ 0 h 2905"/>
                  <a:gd name="T44" fmla="*/ 0 w 2194"/>
                  <a:gd name="T45" fmla="*/ 0 h 2905"/>
                  <a:gd name="T46" fmla="*/ 0 w 2194"/>
                  <a:gd name="T47" fmla="*/ 0 h 2905"/>
                  <a:gd name="T48" fmla="*/ 0 w 2194"/>
                  <a:gd name="T49" fmla="*/ 0 h 2905"/>
                  <a:gd name="T50" fmla="*/ 0 w 2194"/>
                  <a:gd name="T51" fmla="*/ 0 h 2905"/>
                  <a:gd name="T52" fmla="*/ 0 w 2194"/>
                  <a:gd name="T53" fmla="*/ 0 h 2905"/>
                  <a:gd name="T54" fmla="*/ 0 w 2194"/>
                  <a:gd name="T55" fmla="*/ 0 h 2905"/>
                  <a:gd name="T56" fmla="*/ 0 w 2194"/>
                  <a:gd name="T57" fmla="*/ 0 h 2905"/>
                  <a:gd name="T58" fmla="*/ 0 w 2194"/>
                  <a:gd name="T59" fmla="*/ 0 h 2905"/>
                  <a:gd name="T60" fmla="*/ 0 w 2194"/>
                  <a:gd name="T61" fmla="*/ 0 h 2905"/>
                  <a:gd name="T62" fmla="*/ 0 w 2194"/>
                  <a:gd name="T63" fmla="*/ 0 h 2905"/>
                  <a:gd name="T64" fmla="*/ 0 w 2194"/>
                  <a:gd name="T65" fmla="*/ 0 h 2905"/>
                  <a:gd name="T66" fmla="*/ 0 w 2194"/>
                  <a:gd name="T67" fmla="*/ 0 h 2905"/>
                  <a:gd name="T68" fmla="*/ 0 w 2194"/>
                  <a:gd name="T69" fmla="*/ 0 h 2905"/>
                  <a:gd name="T70" fmla="*/ 0 w 2194"/>
                  <a:gd name="T71" fmla="*/ 0 h 2905"/>
                  <a:gd name="T72" fmla="*/ 0 w 2194"/>
                  <a:gd name="T73" fmla="*/ 0 h 2905"/>
                  <a:gd name="T74" fmla="*/ 0 w 2194"/>
                  <a:gd name="T75" fmla="*/ 0 h 2905"/>
                  <a:gd name="T76" fmla="*/ 0 w 2194"/>
                  <a:gd name="T77" fmla="*/ 0 h 2905"/>
                  <a:gd name="T78" fmla="*/ 0 w 2194"/>
                  <a:gd name="T79" fmla="*/ 0 h 2905"/>
                  <a:gd name="T80" fmla="*/ 0 w 2194"/>
                  <a:gd name="T81" fmla="*/ 0 h 2905"/>
                  <a:gd name="T82" fmla="*/ 0 w 2194"/>
                  <a:gd name="T83" fmla="*/ 0 h 2905"/>
                  <a:gd name="T84" fmla="*/ 0 w 2194"/>
                  <a:gd name="T85" fmla="*/ 0 h 2905"/>
                  <a:gd name="T86" fmla="*/ 0 w 2194"/>
                  <a:gd name="T87" fmla="*/ 0 h 2905"/>
                  <a:gd name="T88" fmla="*/ 0 w 2194"/>
                  <a:gd name="T89" fmla="*/ 0 h 2905"/>
                  <a:gd name="T90" fmla="*/ 0 w 2194"/>
                  <a:gd name="T91" fmla="*/ 0 h 2905"/>
                  <a:gd name="T92" fmla="*/ 0 w 2194"/>
                  <a:gd name="T93" fmla="*/ 0 h 2905"/>
                  <a:gd name="T94" fmla="*/ 0 w 2194"/>
                  <a:gd name="T95" fmla="*/ 0 h 2905"/>
                  <a:gd name="T96" fmla="*/ 0 w 2194"/>
                  <a:gd name="T97" fmla="*/ 0 h 2905"/>
                  <a:gd name="T98" fmla="*/ 0 w 2194"/>
                  <a:gd name="T99" fmla="*/ 0 h 2905"/>
                  <a:gd name="T100" fmla="*/ 0 w 2194"/>
                  <a:gd name="T101" fmla="*/ 0 h 2905"/>
                  <a:gd name="T102" fmla="*/ 0 w 2194"/>
                  <a:gd name="T103" fmla="*/ 0 h 2905"/>
                  <a:gd name="T104" fmla="*/ 0 w 2194"/>
                  <a:gd name="T105" fmla="*/ 0 h 29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4"/>
                  <a:gd name="T160" fmla="*/ 0 h 2905"/>
                  <a:gd name="T161" fmla="*/ 2194 w 2194"/>
                  <a:gd name="T162" fmla="*/ 2905 h 29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49" name="Freeform 254"/>
              <p:cNvSpPr>
                <a:spLocks/>
              </p:cNvSpPr>
              <p:nvPr/>
            </p:nvSpPr>
            <p:spPr bwMode="auto">
              <a:xfrm>
                <a:off x="864" y="1200"/>
                <a:ext cx="52" cy="84"/>
              </a:xfrm>
              <a:custGeom>
                <a:avLst/>
                <a:gdLst>
                  <a:gd name="T0" fmla="*/ 0 w 1459"/>
                  <a:gd name="T1" fmla="*/ 0 h 2341"/>
                  <a:gd name="T2" fmla="*/ 0 w 1459"/>
                  <a:gd name="T3" fmla="*/ 0 h 2341"/>
                  <a:gd name="T4" fmla="*/ 0 w 1459"/>
                  <a:gd name="T5" fmla="*/ 0 h 2341"/>
                  <a:gd name="T6" fmla="*/ 0 w 1459"/>
                  <a:gd name="T7" fmla="*/ 0 h 2341"/>
                  <a:gd name="T8" fmla="*/ 0 w 1459"/>
                  <a:gd name="T9" fmla="*/ 0 h 2341"/>
                  <a:gd name="T10" fmla="*/ 0 w 1459"/>
                  <a:gd name="T11" fmla="*/ 0 h 2341"/>
                  <a:gd name="T12" fmla="*/ 0 w 1459"/>
                  <a:gd name="T13" fmla="*/ 0 h 2341"/>
                  <a:gd name="T14" fmla="*/ 0 w 1459"/>
                  <a:gd name="T15" fmla="*/ 0 h 2341"/>
                  <a:gd name="T16" fmla="*/ 0 w 1459"/>
                  <a:gd name="T17" fmla="*/ 0 h 2341"/>
                  <a:gd name="T18" fmla="*/ 0 w 1459"/>
                  <a:gd name="T19" fmla="*/ 0 h 2341"/>
                  <a:gd name="T20" fmla="*/ 0 w 1459"/>
                  <a:gd name="T21" fmla="*/ 0 h 2341"/>
                  <a:gd name="T22" fmla="*/ 0 w 1459"/>
                  <a:gd name="T23" fmla="*/ 0 h 2341"/>
                  <a:gd name="T24" fmla="*/ 0 w 1459"/>
                  <a:gd name="T25" fmla="*/ 0 h 2341"/>
                  <a:gd name="T26" fmla="*/ 0 w 1459"/>
                  <a:gd name="T27" fmla="*/ 0 h 2341"/>
                  <a:gd name="T28" fmla="*/ 0 w 1459"/>
                  <a:gd name="T29" fmla="*/ 0 h 2341"/>
                  <a:gd name="T30" fmla="*/ 0 w 1459"/>
                  <a:gd name="T31" fmla="*/ 0 h 2341"/>
                  <a:gd name="T32" fmla="*/ 0 w 1459"/>
                  <a:gd name="T33" fmla="*/ 0 h 2341"/>
                  <a:gd name="T34" fmla="*/ 0 w 1459"/>
                  <a:gd name="T35" fmla="*/ 0 h 2341"/>
                  <a:gd name="T36" fmla="*/ 0 w 1459"/>
                  <a:gd name="T37" fmla="*/ 0 h 2341"/>
                  <a:gd name="T38" fmla="*/ 0 w 1459"/>
                  <a:gd name="T39" fmla="*/ 0 h 2341"/>
                  <a:gd name="T40" fmla="*/ 0 w 1459"/>
                  <a:gd name="T41" fmla="*/ 0 h 2341"/>
                  <a:gd name="T42" fmla="*/ 0 w 1459"/>
                  <a:gd name="T43" fmla="*/ 0 h 2341"/>
                  <a:gd name="T44" fmla="*/ 0 w 1459"/>
                  <a:gd name="T45" fmla="*/ 0 h 2341"/>
                  <a:gd name="T46" fmla="*/ 0 w 1459"/>
                  <a:gd name="T47" fmla="*/ 0 h 2341"/>
                  <a:gd name="T48" fmla="*/ 0 w 1459"/>
                  <a:gd name="T49" fmla="*/ 0 h 2341"/>
                  <a:gd name="T50" fmla="*/ 0 w 1459"/>
                  <a:gd name="T51" fmla="*/ 0 h 2341"/>
                  <a:gd name="T52" fmla="*/ 0 w 1459"/>
                  <a:gd name="T53" fmla="*/ 0 h 2341"/>
                  <a:gd name="T54" fmla="*/ 0 w 1459"/>
                  <a:gd name="T55" fmla="*/ 0 h 2341"/>
                  <a:gd name="T56" fmla="*/ 0 w 1459"/>
                  <a:gd name="T57" fmla="*/ 0 h 2341"/>
                  <a:gd name="T58" fmla="*/ 0 w 1459"/>
                  <a:gd name="T59" fmla="*/ 0 h 2341"/>
                  <a:gd name="T60" fmla="*/ 0 w 1459"/>
                  <a:gd name="T61" fmla="*/ 0 h 2341"/>
                  <a:gd name="T62" fmla="*/ 0 w 1459"/>
                  <a:gd name="T63" fmla="*/ 0 h 2341"/>
                  <a:gd name="T64" fmla="*/ 0 w 1459"/>
                  <a:gd name="T65" fmla="*/ 0 h 2341"/>
                  <a:gd name="T66" fmla="*/ 0 w 1459"/>
                  <a:gd name="T67" fmla="*/ 0 h 2341"/>
                  <a:gd name="T68" fmla="*/ 0 w 1459"/>
                  <a:gd name="T69" fmla="*/ 0 h 2341"/>
                  <a:gd name="T70" fmla="*/ 0 w 1459"/>
                  <a:gd name="T71" fmla="*/ 0 h 2341"/>
                  <a:gd name="T72" fmla="*/ 0 w 1459"/>
                  <a:gd name="T73" fmla="*/ 0 h 23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9"/>
                  <a:gd name="T112" fmla="*/ 0 h 2341"/>
                  <a:gd name="T113" fmla="*/ 1459 w 1459"/>
                  <a:gd name="T114" fmla="*/ 2341 h 23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0" name="Freeform 255"/>
              <p:cNvSpPr>
                <a:spLocks/>
              </p:cNvSpPr>
              <p:nvPr/>
            </p:nvSpPr>
            <p:spPr bwMode="auto">
              <a:xfrm>
                <a:off x="1251" y="1141"/>
                <a:ext cx="17" cy="81"/>
              </a:xfrm>
              <a:custGeom>
                <a:avLst/>
                <a:gdLst>
                  <a:gd name="T0" fmla="*/ 0 w 480"/>
                  <a:gd name="T1" fmla="*/ 0 h 2286"/>
                  <a:gd name="T2" fmla="*/ 0 w 480"/>
                  <a:gd name="T3" fmla="*/ 0 h 2286"/>
                  <a:gd name="T4" fmla="*/ 0 w 480"/>
                  <a:gd name="T5" fmla="*/ 0 h 2286"/>
                  <a:gd name="T6" fmla="*/ 0 w 480"/>
                  <a:gd name="T7" fmla="*/ 0 h 2286"/>
                  <a:gd name="T8" fmla="*/ 0 w 480"/>
                  <a:gd name="T9" fmla="*/ 0 h 2286"/>
                  <a:gd name="T10" fmla="*/ 0 w 480"/>
                  <a:gd name="T11" fmla="*/ 0 h 2286"/>
                  <a:gd name="T12" fmla="*/ 0 w 480"/>
                  <a:gd name="T13" fmla="*/ 0 h 2286"/>
                  <a:gd name="T14" fmla="*/ 0 w 480"/>
                  <a:gd name="T15" fmla="*/ 0 h 2286"/>
                  <a:gd name="T16" fmla="*/ 0 w 480"/>
                  <a:gd name="T17" fmla="*/ 0 h 2286"/>
                  <a:gd name="T18" fmla="*/ 0 w 480"/>
                  <a:gd name="T19" fmla="*/ 0 h 2286"/>
                  <a:gd name="T20" fmla="*/ 0 w 480"/>
                  <a:gd name="T21" fmla="*/ 0 h 2286"/>
                  <a:gd name="T22" fmla="*/ 0 w 480"/>
                  <a:gd name="T23" fmla="*/ 0 h 2286"/>
                  <a:gd name="T24" fmla="*/ 0 w 480"/>
                  <a:gd name="T25" fmla="*/ 0 h 2286"/>
                  <a:gd name="T26" fmla="*/ 0 w 480"/>
                  <a:gd name="T27" fmla="*/ 0 h 2286"/>
                  <a:gd name="T28" fmla="*/ 0 w 480"/>
                  <a:gd name="T29" fmla="*/ 0 h 2286"/>
                  <a:gd name="T30" fmla="*/ 0 w 480"/>
                  <a:gd name="T31" fmla="*/ 0 h 2286"/>
                  <a:gd name="T32" fmla="*/ 0 w 480"/>
                  <a:gd name="T33" fmla="*/ 0 h 2286"/>
                  <a:gd name="T34" fmla="*/ 0 w 480"/>
                  <a:gd name="T35" fmla="*/ 0 h 2286"/>
                  <a:gd name="T36" fmla="*/ 0 w 480"/>
                  <a:gd name="T37" fmla="*/ 0 h 2286"/>
                  <a:gd name="T38" fmla="*/ 0 w 480"/>
                  <a:gd name="T39" fmla="*/ 0 h 2286"/>
                  <a:gd name="T40" fmla="*/ 0 w 480"/>
                  <a:gd name="T41" fmla="*/ 0 h 2286"/>
                  <a:gd name="T42" fmla="*/ 0 w 480"/>
                  <a:gd name="T43" fmla="*/ 0 h 2286"/>
                  <a:gd name="T44" fmla="*/ 0 w 480"/>
                  <a:gd name="T45" fmla="*/ 0 h 2286"/>
                  <a:gd name="T46" fmla="*/ 0 w 480"/>
                  <a:gd name="T47" fmla="*/ 0 h 2286"/>
                  <a:gd name="T48" fmla="*/ 0 w 480"/>
                  <a:gd name="T49" fmla="*/ 0 h 2286"/>
                  <a:gd name="T50" fmla="*/ 0 w 480"/>
                  <a:gd name="T51" fmla="*/ 0 h 2286"/>
                  <a:gd name="T52" fmla="*/ 0 w 480"/>
                  <a:gd name="T53" fmla="*/ 0 h 2286"/>
                  <a:gd name="T54" fmla="*/ 0 w 480"/>
                  <a:gd name="T55" fmla="*/ 0 h 2286"/>
                  <a:gd name="T56" fmla="*/ 0 w 480"/>
                  <a:gd name="T57" fmla="*/ 0 h 2286"/>
                  <a:gd name="T58" fmla="*/ 0 w 480"/>
                  <a:gd name="T59" fmla="*/ 0 h 2286"/>
                  <a:gd name="T60" fmla="*/ 0 w 480"/>
                  <a:gd name="T61" fmla="*/ 0 h 2286"/>
                  <a:gd name="T62" fmla="*/ 0 w 480"/>
                  <a:gd name="T63" fmla="*/ 0 h 2286"/>
                  <a:gd name="T64" fmla="*/ 0 w 480"/>
                  <a:gd name="T65" fmla="*/ 0 h 2286"/>
                  <a:gd name="T66" fmla="*/ 0 w 480"/>
                  <a:gd name="T67" fmla="*/ 0 h 2286"/>
                  <a:gd name="T68" fmla="*/ 0 w 480"/>
                  <a:gd name="T69" fmla="*/ 0 h 2286"/>
                  <a:gd name="T70" fmla="*/ 0 w 480"/>
                  <a:gd name="T71" fmla="*/ 0 h 2286"/>
                  <a:gd name="T72" fmla="*/ 0 w 480"/>
                  <a:gd name="T73" fmla="*/ 0 h 2286"/>
                  <a:gd name="T74" fmla="*/ 0 w 480"/>
                  <a:gd name="T75" fmla="*/ 0 h 2286"/>
                  <a:gd name="T76" fmla="*/ 0 w 480"/>
                  <a:gd name="T77" fmla="*/ 0 h 2286"/>
                  <a:gd name="T78" fmla="*/ 0 w 480"/>
                  <a:gd name="T79" fmla="*/ 0 h 2286"/>
                  <a:gd name="T80" fmla="*/ 0 w 480"/>
                  <a:gd name="T81" fmla="*/ 0 h 2286"/>
                  <a:gd name="T82" fmla="*/ 0 w 480"/>
                  <a:gd name="T83" fmla="*/ 0 h 2286"/>
                  <a:gd name="T84" fmla="*/ 0 w 480"/>
                  <a:gd name="T85" fmla="*/ 0 h 22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0"/>
                  <a:gd name="T130" fmla="*/ 0 h 2286"/>
                  <a:gd name="T131" fmla="*/ 480 w 480"/>
                  <a:gd name="T132" fmla="*/ 2286 h 22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1" name="Freeform 256"/>
              <p:cNvSpPr>
                <a:spLocks/>
              </p:cNvSpPr>
              <p:nvPr/>
            </p:nvSpPr>
            <p:spPr bwMode="auto">
              <a:xfrm>
                <a:off x="958" y="1135"/>
                <a:ext cx="27" cy="89"/>
              </a:xfrm>
              <a:custGeom>
                <a:avLst/>
                <a:gdLst>
                  <a:gd name="T0" fmla="*/ 0 w 734"/>
                  <a:gd name="T1" fmla="*/ 0 h 2478"/>
                  <a:gd name="T2" fmla="*/ 0 w 734"/>
                  <a:gd name="T3" fmla="*/ 0 h 2478"/>
                  <a:gd name="T4" fmla="*/ 0 w 734"/>
                  <a:gd name="T5" fmla="*/ 0 h 2478"/>
                  <a:gd name="T6" fmla="*/ 0 w 734"/>
                  <a:gd name="T7" fmla="*/ 0 h 2478"/>
                  <a:gd name="T8" fmla="*/ 0 w 734"/>
                  <a:gd name="T9" fmla="*/ 0 h 2478"/>
                  <a:gd name="T10" fmla="*/ 0 60000 65536"/>
                  <a:gd name="T11" fmla="*/ 0 60000 65536"/>
                  <a:gd name="T12" fmla="*/ 0 60000 65536"/>
                  <a:gd name="T13" fmla="*/ 0 60000 65536"/>
                  <a:gd name="T14" fmla="*/ 0 60000 65536"/>
                  <a:gd name="T15" fmla="*/ 0 w 734"/>
                  <a:gd name="T16" fmla="*/ 0 h 2478"/>
                  <a:gd name="T17" fmla="*/ 734 w 734"/>
                  <a:gd name="T18" fmla="*/ 2478 h 2478"/>
                </a:gdLst>
                <a:ahLst/>
                <a:cxnLst>
                  <a:cxn ang="T10">
                    <a:pos x="T0" y="T1"/>
                  </a:cxn>
                  <a:cxn ang="T11">
                    <a:pos x="T2" y="T3"/>
                  </a:cxn>
                  <a:cxn ang="T12">
                    <a:pos x="T4" y="T5"/>
                  </a:cxn>
                  <a:cxn ang="T13">
                    <a:pos x="T6" y="T7"/>
                  </a:cxn>
                  <a:cxn ang="T14">
                    <a:pos x="T8" y="T9"/>
                  </a:cxn>
                </a:cxnLst>
                <a:rect l="T15" t="T16" r="T17" b="T18"/>
                <a:pathLst>
                  <a:path w="734" h="2478">
                    <a:moveTo>
                      <a:pt x="734" y="0"/>
                    </a:moveTo>
                    <a:lnTo>
                      <a:pt x="0" y="332"/>
                    </a:lnTo>
                    <a:lnTo>
                      <a:pt x="0" y="2478"/>
                    </a:lnTo>
                    <a:lnTo>
                      <a:pt x="734" y="2146"/>
                    </a:lnTo>
                    <a:lnTo>
                      <a:pt x="734"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2" name="Freeform 257"/>
              <p:cNvSpPr>
                <a:spLocks/>
              </p:cNvSpPr>
              <p:nvPr/>
            </p:nvSpPr>
            <p:spPr bwMode="auto">
              <a:xfrm>
                <a:off x="927" y="1133"/>
                <a:ext cx="14" cy="78"/>
              </a:xfrm>
              <a:custGeom>
                <a:avLst/>
                <a:gdLst>
                  <a:gd name="T0" fmla="*/ 0 w 382"/>
                  <a:gd name="T1" fmla="*/ 0 h 2186"/>
                  <a:gd name="T2" fmla="*/ 0 w 382"/>
                  <a:gd name="T3" fmla="*/ 0 h 2186"/>
                  <a:gd name="T4" fmla="*/ 0 w 382"/>
                  <a:gd name="T5" fmla="*/ 0 h 2186"/>
                  <a:gd name="T6" fmla="*/ 0 w 382"/>
                  <a:gd name="T7" fmla="*/ 0 h 2186"/>
                  <a:gd name="T8" fmla="*/ 0 w 382"/>
                  <a:gd name="T9" fmla="*/ 0 h 2186"/>
                  <a:gd name="T10" fmla="*/ 0 w 382"/>
                  <a:gd name="T11" fmla="*/ 0 h 2186"/>
                  <a:gd name="T12" fmla="*/ 0 w 382"/>
                  <a:gd name="T13" fmla="*/ 0 h 2186"/>
                  <a:gd name="T14" fmla="*/ 0 w 382"/>
                  <a:gd name="T15" fmla="*/ 0 h 2186"/>
                  <a:gd name="T16" fmla="*/ 0 w 382"/>
                  <a:gd name="T17" fmla="*/ 0 h 2186"/>
                  <a:gd name="T18" fmla="*/ 0 w 382"/>
                  <a:gd name="T19" fmla="*/ 0 h 2186"/>
                  <a:gd name="T20" fmla="*/ 0 w 382"/>
                  <a:gd name="T21" fmla="*/ 0 h 2186"/>
                  <a:gd name="T22" fmla="*/ 0 w 382"/>
                  <a:gd name="T23" fmla="*/ 0 h 2186"/>
                  <a:gd name="T24" fmla="*/ 0 w 382"/>
                  <a:gd name="T25" fmla="*/ 0 h 2186"/>
                  <a:gd name="T26" fmla="*/ 0 w 382"/>
                  <a:gd name="T27" fmla="*/ 0 h 2186"/>
                  <a:gd name="T28" fmla="*/ 0 w 382"/>
                  <a:gd name="T29" fmla="*/ 0 h 2186"/>
                  <a:gd name="T30" fmla="*/ 0 w 382"/>
                  <a:gd name="T31" fmla="*/ 0 h 2186"/>
                  <a:gd name="T32" fmla="*/ 0 w 382"/>
                  <a:gd name="T33" fmla="*/ 0 h 2186"/>
                  <a:gd name="T34" fmla="*/ 0 w 382"/>
                  <a:gd name="T35" fmla="*/ 0 h 2186"/>
                  <a:gd name="T36" fmla="*/ 0 w 382"/>
                  <a:gd name="T37" fmla="*/ 0 h 2186"/>
                  <a:gd name="T38" fmla="*/ 0 w 382"/>
                  <a:gd name="T39" fmla="*/ 0 h 2186"/>
                  <a:gd name="T40" fmla="*/ 0 w 382"/>
                  <a:gd name="T41" fmla="*/ 0 h 2186"/>
                  <a:gd name="T42" fmla="*/ 0 w 382"/>
                  <a:gd name="T43" fmla="*/ 0 h 2186"/>
                  <a:gd name="T44" fmla="*/ 0 w 382"/>
                  <a:gd name="T45" fmla="*/ 0 h 2186"/>
                  <a:gd name="T46" fmla="*/ 0 w 382"/>
                  <a:gd name="T47" fmla="*/ 0 h 2186"/>
                  <a:gd name="T48" fmla="*/ 0 w 382"/>
                  <a:gd name="T49" fmla="*/ 0 h 2186"/>
                  <a:gd name="T50" fmla="*/ 0 w 382"/>
                  <a:gd name="T51" fmla="*/ 0 h 2186"/>
                  <a:gd name="T52" fmla="*/ 0 w 382"/>
                  <a:gd name="T53" fmla="*/ 0 h 2186"/>
                  <a:gd name="T54" fmla="*/ 0 w 382"/>
                  <a:gd name="T55" fmla="*/ 0 h 2186"/>
                  <a:gd name="T56" fmla="*/ 0 w 382"/>
                  <a:gd name="T57" fmla="*/ 0 h 2186"/>
                  <a:gd name="T58" fmla="*/ 0 w 382"/>
                  <a:gd name="T59" fmla="*/ 0 h 2186"/>
                  <a:gd name="T60" fmla="*/ 0 w 382"/>
                  <a:gd name="T61" fmla="*/ 0 h 2186"/>
                  <a:gd name="T62" fmla="*/ 0 w 382"/>
                  <a:gd name="T63" fmla="*/ 0 h 2186"/>
                  <a:gd name="T64" fmla="*/ 0 w 382"/>
                  <a:gd name="T65" fmla="*/ 0 h 2186"/>
                  <a:gd name="T66" fmla="*/ 0 w 382"/>
                  <a:gd name="T67" fmla="*/ 0 h 2186"/>
                  <a:gd name="T68" fmla="*/ 0 w 382"/>
                  <a:gd name="T69" fmla="*/ 0 h 2186"/>
                  <a:gd name="T70" fmla="*/ 0 w 382"/>
                  <a:gd name="T71" fmla="*/ 0 h 2186"/>
                  <a:gd name="T72" fmla="*/ 0 w 382"/>
                  <a:gd name="T73" fmla="*/ 0 h 2186"/>
                  <a:gd name="T74" fmla="*/ 0 w 382"/>
                  <a:gd name="T75" fmla="*/ 0 h 2186"/>
                  <a:gd name="T76" fmla="*/ 0 w 382"/>
                  <a:gd name="T77" fmla="*/ 0 h 2186"/>
                  <a:gd name="T78" fmla="*/ 0 w 382"/>
                  <a:gd name="T79" fmla="*/ 0 h 2186"/>
                  <a:gd name="T80" fmla="*/ 0 w 382"/>
                  <a:gd name="T81" fmla="*/ 0 h 2186"/>
                  <a:gd name="T82" fmla="*/ 0 w 382"/>
                  <a:gd name="T83" fmla="*/ 0 h 2186"/>
                  <a:gd name="T84" fmla="*/ 0 w 382"/>
                  <a:gd name="T85" fmla="*/ 0 h 2186"/>
                  <a:gd name="T86" fmla="*/ 0 w 382"/>
                  <a:gd name="T87" fmla="*/ 0 h 2186"/>
                  <a:gd name="T88" fmla="*/ 0 w 382"/>
                  <a:gd name="T89" fmla="*/ 0 h 2186"/>
                  <a:gd name="T90" fmla="*/ 0 w 382"/>
                  <a:gd name="T91" fmla="*/ 0 h 2186"/>
                  <a:gd name="T92" fmla="*/ 0 w 382"/>
                  <a:gd name="T93" fmla="*/ 0 h 2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2"/>
                  <a:gd name="T142" fmla="*/ 0 h 2186"/>
                  <a:gd name="T143" fmla="*/ 382 w 382"/>
                  <a:gd name="T144" fmla="*/ 2186 h 21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3" name="Freeform 258"/>
              <p:cNvSpPr>
                <a:spLocks/>
              </p:cNvSpPr>
              <p:nvPr/>
            </p:nvSpPr>
            <p:spPr bwMode="auto">
              <a:xfrm>
                <a:off x="882" y="1102"/>
                <a:ext cx="30" cy="88"/>
              </a:xfrm>
              <a:custGeom>
                <a:avLst/>
                <a:gdLst>
                  <a:gd name="T0" fmla="*/ 0 w 822"/>
                  <a:gd name="T1" fmla="*/ 0 h 2458"/>
                  <a:gd name="T2" fmla="*/ 0 w 822"/>
                  <a:gd name="T3" fmla="*/ 0 h 2458"/>
                  <a:gd name="T4" fmla="*/ 0 w 822"/>
                  <a:gd name="T5" fmla="*/ 0 h 2458"/>
                  <a:gd name="T6" fmla="*/ 0 w 822"/>
                  <a:gd name="T7" fmla="*/ 0 h 2458"/>
                  <a:gd name="T8" fmla="*/ 0 w 822"/>
                  <a:gd name="T9" fmla="*/ 0 h 2458"/>
                  <a:gd name="T10" fmla="*/ 0 w 822"/>
                  <a:gd name="T11" fmla="*/ 0 h 2458"/>
                  <a:gd name="T12" fmla="*/ 0 w 822"/>
                  <a:gd name="T13" fmla="*/ 0 h 2458"/>
                  <a:gd name="T14" fmla="*/ 0 w 822"/>
                  <a:gd name="T15" fmla="*/ 0 h 2458"/>
                  <a:gd name="T16" fmla="*/ 0 w 822"/>
                  <a:gd name="T17" fmla="*/ 0 h 2458"/>
                  <a:gd name="T18" fmla="*/ 0 w 822"/>
                  <a:gd name="T19" fmla="*/ 0 h 2458"/>
                  <a:gd name="T20" fmla="*/ 0 w 822"/>
                  <a:gd name="T21" fmla="*/ 0 h 2458"/>
                  <a:gd name="T22" fmla="*/ 0 w 822"/>
                  <a:gd name="T23" fmla="*/ 0 h 2458"/>
                  <a:gd name="T24" fmla="*/ 0 w 822"/>
                  <a:gd name="T25" fmla="*/ 0 h 2458"/>
                  <a:gd name="T26" fmla="*/ 0 w 822"/>
                  <a:gd name="T27" fmla="*/ 0 h 2458"/>
                  <a:gd name="T28" fmla="*/ 0 w 822"/>
                  <a:gd name="T29" fmla="*/ 0 h 2458"/>
                  <a:gd name="T30" fmla="*/ 0 w 822"/>
                  <a:gd name="T31" fmla="*/ 0 h 2458"/>
                  <a:gd name="T32" fmla="*/ 0 w 822"/>
                  <a:gd name="T33" fmla="*/ 0 h 2458"/>
                  <a:gd name="T34" fmla="*/ 0 w 822"/>
                  <a:gd name="T35" fmla="*/ 0 h 2458"/>
                  <a:gd name="T36" fmla="*/ 0 w 822"/>
                  <a:gd name="T37" fmla="*/ 0 h 2458"/>
                  <a:gd name="T38" fmla="*/ 0 w 822"/>
                  <a:gd name="T39" fmla="*/ 0 h 2458"/>
                  <a:gd name="T40" fmla="*/ 0 w 822"/>
                  <a:gd name="T41" fmla="*/ 0 h 2458"/>
                  <a:gd name="T42" fmla="*/ 0 w 822"/>
                  <a:gd name="T43" fmla="*/ 0 h 2458"/>
                  <a:gd name="T44" fmla="*/ 0 w 822"/>
                  <a:gd name="T45" fmla="*/ 0 h 2458"/>
                  <a:gd name="T46" fmla="*/ 0 w 822"/>
                  <a:gd name="T47" fmla="*/ 0 h 2458"/>
                  <a:gd name="T48" fmla="*/ 0 w 822"/>
                  <a:gd name="T49" fmla="*/ 0 h 2458"/>
                  <a:gd name="T50" fmla="*/ 0 w 822"/>
                  <a:gd name="T51" fmla="*/ 0 h 2458"/>
                  <a:gd name="T52" fmla="*/ 0 w 822"/>
                  <a:gd name="T53" fmla="*/ 0 h 2458"/>
                  <a:gd name="T54" fmla="*/ 0 w 822"/>
                  <a:gd name="T55" fmla="*/ 0 h 2458"/>
                  <a:gd name="T56" fmla="*/ 0 w 822"/>
                  <a:gd name="T57" fmla="*/ 0 h 2458"/>
                  <a:gd name="T58" fmla="*/ 0 w 822"/>
                  <a:gd name="T59" fmla="*/ 0 h 2458"/>
                  <a:gd name="T60" fmla="*/ 0 w 822"/>
                  <a:gd name="T61" fmla="*/ 0 h 2458"/>
                  <a:gd name="T62" fmla="*/ 0 w 822"/>
                  <a:gd name="T63" fmla="*/ 0 h 2458"/>
                  <a:gd name="T64" fmla="*/ 0 w 822"/>
                  <a:gd name="T65" fmla="*/ 0 h 2458"/>
                  <a:gd name="T66" fmla="*/ 0 w 822"/>
                  <a:gd name="T67" fmla="*/ 0 h 2458"/>
                  <a:gd name="T68" fmla="*/ 0 w 822"/>
                  <a:gd name="T69" fmla="*/ 0 h 2458"/>
                  <a:gd name="T70" fmla="*/ 0 w 822"/>
                  <a:gd name="T71" fmla="*/ 0 h 2458"/>
                  <a:gd name="T72" fmla="*/ 0 w 822"/>
                  <a:gd name="T73" fmla="*/ 0 h 2458"/>
                  <a:gd name="T74" fmla="*/ 0 w 822"/>
                  <a:gd name="T75" fmla="*/ 0 h 2458"/>
                  <a:gd name="T76" fmla="*/ 0 w 822"/>
                  <a:gd name="T77" fmla="*/ 0 h 2458"/>
                  <a:gd name="T78" fmla="*/ 0 w 822"/>
                  <a:gd name="T79" fmla="*/ 0 h 2458"/>
                  <a:gd name="T80" fmla="*/ 0 w 822"/>
                  <a:gd name="T81" fmla="*/ 0 h 2458"/>
                  <a:gd name="T82" fmla="*/ 0 w 822"/>
                  <a:gd name="T83" fmla="*/ 0 h 2458"/>
                  <a:gd name="T84" fmla="*/ 0 w 822"/>
                  <a:gd name="T85" fmla="*/ 0 h 2458"/>
                  <a:gd name="T86" fmla="*/ 0 w 822"/>
                  <a:gd name="T87" fmla="*/ 0 h 2458"/>
                  <a:gd name="T88" fmla="*/ 0 w 822"/>
                  <a:gd name="T89" fmla="*/ 0 h 2458"/>
                  <a:gd name="T90" fmla="*/ 0 w 822"/>
                  <a:gd name="T91" fmla="*/ 0 h 2458"/>
                  <a:gd name="T92" fmla="*/ 0 w 822"/>
                  <a:gd name="T93" fmla="*/ 0 h 2458"/>
                  <a:gd name="T94" fmla="*/ 0 w 822"/>
                  <a:gd name="T95" fmla="*/ 0 h 2458"/>
                  <a:gd name="T96" fmla="*/ 0 w 822"/>
                  <a:gd name="T97" fmla="*/ 0 h 2458"/>
                  <a:gd name="T98" fmla="*/ 0 w 822"/>
                  <a:gd name="T99" fmla="*/ 0 h 2458"/>
                  <a:gd name="T100" fmla="*/ 0 w 822"/>
                  <a:gd name="T101" fmla="*/ 0 h 2458"/>
                  <a:gd name="T102" fmla="*/ 0 w 822"/>
                  <a:gd name="T103" fmla="*/ 0 h 2458"/>
                  <a:gd name="T104" fmla="*/ 0 w 822"/>
                  <a:gd name="T105" fmla="*/ 0 h 2458"/>
                  <a:gd name="T106" fmla="*/ 0 w 822"/>
                  <a:gd name="T107" fmla="*/ 0 h 2458"/>
                  <a:gd name="T108" fmla="*/ 0 w 822"/>
                  <a:gd name="T109" fmla="*/ 0 h 2458"/>
                  <a:gd name="T110" fmla="*/ 0 w 822"/>
                  <a:gd name="T111" fmla="*/ 0 h 2458"/>
                  <a:gd name="T112" fmla="*/ 0 w 822"/>
                  <a:gd name="T113" fmla="*/ 0 h 2458"/>
                  <a:gd name="T114" fmla="*/ 0 w 822"/>
                  <a:gd name="T115" fmla="*/ 0 h 2458"/>
                  <a:gd name="T116" fmla="*/ 0 w 822"/>
                  <a:gd name="T117" fmla="*/ 0 h 24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22"/>
                  <a:gd name="T178" fmla="*/ 0 h 2458"/>
                  <a:gd name="T179" fmla="*/ 822 w 822"/>
                  <a:gd name="T180" fmla="*/ 2458 h 24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4" name="Freeform 259"/>
              <p:cNvSpPr>
                <a:spLocks/>
              </p:cNvSpPr>
              <p:nvPr/>
            </p:nvSpPr>
            <p:spPr bwMode="auto">
              <a:xfrm>
                <a:off x="818" y="1018"/>
                <a:ext cx="16" cy="92"/>
              </a:xfrm>
              <a:custGeom>
                <a:avLst/>
                <a:gdLst>
                  <a:gd name="T0" fmla="*/ 0 w 456"/>
                  <a:gd name="T1" fmla="*/ 0 h 2587"/>
                  <a:gd name="T2" fmla="*/ 0 w 456"/>
                  <a:gd name="T3" fmla="*/ 0 h 2587"/>
                  <a:gd name="T4" fmla="*/ 0 w 456"/>
                  <a:gd name="T5" fmla="*/ 0 h 2587"/>
                  <a:gd name="T6" fmla="*/ 0 w 456"/>
                  <a:gd name="T7" fmla="*/ 0 h 2587"/>
                  <a:gd name="T8" fmla="*/ 0 w 456"/>
                  <a:gd name="T9" fmla="*/ 0 h 2587"/>
                  <a:gd name="T10" fmla="*/ 0 w 456"/>
                  <a:gd name="T11" fmla="*/ 0 h 2587"/>
                  <a:gd name="T12" fmla="*/ 0 w 456"/>
                  <a:gd name="T13" fmla="*/ 0 h 2587"/>
                  <a:gd name="T14" fmla="*/ 0 w 456"/>
                  <a:gd name="T15" fmla="*/ 0 h 2587"/>
                  <a:gd name="T16" fmla="*/ 0 w 456"/>
                  <a:gd name="T17" fmla="*/ 0 h 2587"/>
                  <a:gd name="T18" fmla="*/ 0 w 456"/>
                  <a:gd name="T19" fmla="*/ 0 h 2587"/>
                  <a:gd name="T20" fmla="*/ 0 w 456"/>
                  <a:gd name="T21" fmla="*/ 0 h 2587"/>
                  <a:gd name="T22" fmla="*/ 0 w 456"/>
                  <a:gd name="T23" fmla="*/ 0 h 2587"/>
                  <a:gd name="T24" fmla="*/ 0 w 456"/>
                  <a:gd name="T25" fmla="*/ 0 h 2587"/>
                  <a:gd name="T26" fmla="*/ 0 w 456"/>
                  <a:gd name="T27" fmla="*/ 0 h 2587"/>
                  <a:gd name="T28" fmla="*/ 0 w 456"/>
                  <a:gd name="T29" fmla="*/ 0 h 2587"/>
                  <a:gd name="T30" fmla="*/ 0 w 456"/>
                  <a:gd name="T31" fmla="*/ 0 h 2587"/>
                  <a:gd name="T32" fmla="*/ 0 w 456"/>
                  <a:gd name="T33" fmla="*/ 0 h 2587"/>
                  <a:gd name="T34" fmla="*/ 0 w 456"/>
                  <a:gd name="T35" fmla="*/ 0 h 2587"/>
                  <a:gd name="T36" fmla="*/ 0 w 456"/>
                  <a:gd name="T37" fmla="*/ 0 h 2587"/>
                  <a:gd name="T38" fmla="*/ 0 w 456"/>
                  <a:gd name="T39" fmla="*/ 0 h 2587"/>
                  <a:gd name="T40" fmla="*/ 0 w 456"/>
                  <a:gd name="T41" fmla="*/ 0 h 2587"/>
                  <a:gd name="T42" fmla="*/ 0 w 456"/>
                  <a:gd name="T43" fmla="*/ 0 h 2587"/>
                  <a:gd name="T44" fmla="*/ 0 w 456"/>
                  <a:gd name="T45" fmla="*/ 0 h 2587"/>
                  <a:gd name="T46" fmla="*/ 0 w 456"/>
                  <a:gd name="T47" fmla="*/ 0 h 2587"/>
                  <a:gd name="T48" fmla="*/ 0 w 456"/>
                  <a:gd name="T49" fmla="*/ 0 h 2587"/>
                  <a:gd name="T50" fmla="*/ 0 w 456"/>
                  <a:gd name="T51" fmla="*/ 0 h 2587"/>
                  <a:gd name="T52" fmla="*/ 0 w 456"/>
                  <a:gd name="T53" fmla="*/ 0 h 2587"/>
                  <a:gd name="T54" fmla="*/ 0 w 456"/>
                  <a:gd name="T55" fmla="*/ 0 h 2587"/>
                  <a:gd name="T56" fmla="*/ 0 w 456"/>
                  <a:gd name="T57" fmla="*/ 0 h 2587"/>
                  <a:gd name="T58" fmla="*/ 0 w 456"/>
                  <a:gd name="T59" fmla="*/ 0 h 2587"/>
                  <a:gd name="T60" fmla="*/ 0 w 456"/>
                  <a:gd name="T61" fmla="*/ 0 h 2587"/>
                  <a:gd name="T62" fmla="*/ 0 w 456"/>
                  <a:gd name="T63" fmla="*/ 0 h 2587"/>
                  <a:gd name="T64" fmla="*/ 0 w 456"/>
                  <a:gd name="T65" fmla="*/ 0 h 2587"/>
                  <a:gd name="T66" fmla="*/ 0 w 456"/>
                  <a:gd name="T67" fmla="*/ 0 h 2587"/>
                  <a:gd name="T68" fmla="*/ 0 w 456"/>
                  <a:gd name="T69" fmla="*/ 0 h 2587"/>
                  <a:gd name="T70" fmla="*/ 0 w 456"/>
                  <a:gd name="T71" fmla="*/ 0 h 2587"/>
                  <a:gd name="T72" fmla="*/ 0 w 456"/>
                  <a:gd name="T73" fmla="*/ 0 h 2587"/>
                  <a:gd name="T74" fmla="*/ 0 w 456"/>
                  <a:gd name="T75" fmla="*/ 0 h 2587"/>
                  <a:gd name="T76" fmla="*/ 0 w 456"/>
                  <a:gd name="T77" fmla="*/ 0 h 2587"/>
                  <a:gd name="T78" fmla="*/ 0 w 456"/>
                  <a:gd name="T79" fmla="*/ 0 h 2587"/>
                  <a:gd name="T80" fmla="*/ 0 w 456"/>
                  <a:gd name="T81" fmla="*/ 0 h 2587"/>
                  <a:gd name="T82" fmla="*/ 0 w 456"/>
                  <a:gd name="T83" fmla="*/ 0 h 2587"/>
                  <a:gd name="T84" fmla="*/ 0 w 456"/>
                  <a:gd name="T85" fmla="*/ 0 h 2587"/>
                  <a:gd name="T86" fmla="*/ 0 w 456"/>
                  <a:gd name="T87" fmla="*/ 0 h 2587"/>
                  <a:gd name="T88" fmla="*/ 0 w 456"/>
                  <a:gd name="T89" fmla="*/ 0 h 2587"/>
                  <a:gd name="T90" fmla="*/ 0 w 456"/>
                  <a:gd name="T91" fmla="*/ 0 h 2587"/>
                  <a:gd name="T92" fmla="*/ 0 w 456"/>
                  <a:gd name="T93" fmla="*/ 0 h 2587"/>
                  <a:gd name="T94" fmla="*/ 0 w 456"/>
                  <a:gd name="T95" fmla="*/ 0 h 2587"/>
                  <a:gd name="T96" fmla="*/ 0 w 456"/>
                  <a:gd name="T97" fmla="*/ 0 h 2587"/>
                  <a:gd name="T98" fmla="*/ 0 w 456"/>
                  <a:gd name="T99" fmla="*/ 0 h 2587"/>
                  <a:gd name="T100" fmla="*/ 0 w 456"/>
                  <a:gd name="T101" fmla="*/ 0 h 25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6"/>
                  <a:gd name="T154" fmla="*/ 0 h 2587"/>
                  <a:gd name="T155" fmla="*/ 456 w 456"/>
                  <a:gd name="T156" fmla="*/ 2587 h 25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5" name="Freeform 260"/>
              <p:cNvSpPr>
                <a:spLocks/>
              </p:cNvSpPr>
              <p:nvPr/>
            </p:nvSpPr>
            <p:spPr bwMode="auto">
              <a:xfrm>
                <a:off x="889" y="977"/>
                <a:ext cx="76" cy="102"/>
              </a:xfrm>
              <a:custGeom>
                <a:avLst/>
                <a:gdLst>
                  <a:gd name="T0" fmla="*/ 0 w 2116"/>
                  <a:gd name="T1" fmla="*/ 0 h 2853"/>
                  <a:gd name="T2" fmla="*/ 0 w 2116"/>
                  <a:gd name="T3" fmla="*/ 0 h 2853"/>
                  <a:gd name="T4" fmla="*/ 0 w 2116"/>
                  <a:gd name="T5" fmla="*/ 0 h 2853"/>
                  <a:gd name="T6" fmla="*/ 0 w 2116"/>
                  <a:gd name="T7" fmla="*/ 0 h 2853"/>
                  <a:gd name="T8" fmla="*/ 0 w 2116"/>
                  <a:gd name="T9" fmla="*/ 0 h 2853"/>
                  <a:gd name="T10" fmla="*/ 0 w 2116"/>
                  <a:gd name="T11" fmla="*/ 0 h 2853"/>
                  <a:gd name="T12" fmla="*/ 0 w 2116"/>
                  <a:gd name="T13" fmla="*/ 0 h 2853"/>
                  <a:gd name="T14" fmla="*/ 0 w 2116"/>
                  <a:gd name="T15" fmla="*/ 0 h 2853"/>
                  <a:gd name="T16" fmla="*/ 0 w 2116"/>
                  <a:gd name="T17" fmla="*/ 0 h 2853"/>
                  <a:gd name="T18" fmla="*/ 0 w 2116"/>
                  <a:gd name="T19" fmla="*/ 0 h 2853"/>
                  <a:gd name="T20" fmla="*/ 0 w 2116"/>
                  <a:gd name="T21" fmla="*/ 0 h 2853"/>
                  <a:gd name="T22" fmla="*/ 0 w 2116"/>
                  <a:gd name="T23" fmla="*/ 0 h 2853"/>
                  <a:gd name="T24" fmla="*/ 0 w 2116"/>
                  <a:gd name="T25" fmla="*/ 0 h 2853"/>
                  <a:gd name="T26" fmla="*/ 0 w 2116"/>
                  <a:gd name="T27" fmla="*/ 0 h 2853"/>
                  <a:gd name="T28" fmla="*/ 0 w 2116"/>
                  <a:gd name="T29" fmla="*/ 0 h 2853"/>
                  <a:gd name="T30" fmla="*/ 0 w 2116"/>
                  <a:gd name="T31" fmla="*/ 0 h 2853"/>
                  <a:gd name="T32" fmla="*/ 0 w 2116"/>
                  <a:gd name="T33" fmla="*/ 0 h 2853"/>
                  <a:gd name="T34" fmla="*/ 0 w 2116"/>
                  <a:gd name="T35" fmla="*/ 0 h 2853"/>
                  <a:gd name="T36" fmla="*/ 0 w 2116"/>
                  <a:gd name="T37" fmla="*/ 0 h 2853"/>
                  <a:gd name="T38" fmla="*/ 0 w 2116"/>
                  <a:gd name="T39" fmla="*/ 0 h 2853"/>
                  <a:gd name="T40" fmla="*/ 0 w 2116"/>
                  <a:gd name="T41" fmla="*/ 0 h 2853"/>
                  <a:gd name="T42" fmla="*/ 0 w 2116"/>
                  <a:gd name="T43" fmla="*/ 0 h 2853"/>
                  <a:gd name="T44" fmla="*/ 0 w 2116"/>
                  <a:gd name="T45" fmla="*/ 0 h 2853"/>
                  <a:gd name="T46" fmla="*/ 0 w 2116"/>
                  <a:gd name="T47" fmla="*/ 0 h 2853"/>
                  <a:gd name="T48" fmla="*/ 0 w 2116"/>
                  <a:gd name="T49" fmla="*/ 0 h 2853"/>
                  <a:gd name="T50" fmla="*/ 0 w 2116"/>
                  <a:gd name="T51" fmla="*/ 0 h 2853"/>
                  <a:gd name="T52" fmla="*/ 0 w 2116"/>
                  <a:gd name="T53" fmla="*/ 0 h 2853"/>
                  <a:gd name="T54" fmla="*/ 0 w 2116"/>
                  <a:gd name="T55" fmla="*/ 0 h 2853"/>
                  <a:gd name="T56" fmla="*/ 0 w 2116"/>
                  <a:gd name="T57" fmla="*/ 0 h 2853"/>
                  <a:gd name="T58" fmla="*/ 0 w 2116"/>
                  <a:gd name="T59" fmla="*/ 0 h 2853"/>
                  <a:gd name="T60" fmla="*/ 0 w 2116"/>
                  <a:gd name="T61" fmla="*/ 0 h 2853"/>
                  <a:gd name="T62" fmla="*/ 0 w 2116"/>
                  <a:gd name="T63" fmla="*/ 0 h 2853"/>
                  <a:gd name="T64" fmla="*/ 0 w 2116"/>
                  <a:gd name="T65" fmla="*/ 0 h 2853"/>
                  <a:gd name="T66" fmla="*/ 0 w 2116"/>
                  <a:gd name="T67" fmla="*/ 0 h 2853"/>
                  <a:gd name="T68" fmla="*/ 0 w 2116"/>
                  <a:gd name="T69" fmla="*/ 0 h 2853"/>
                  <a:gd name="T70" fmla="*/ 0 w 2116"/>
                  <a:gd name="T71" fmla="*/ 0 h 2853"/>
                  <a:gd name="T72" fmla="*/ 0 w 2116"/>
                  <a:gd name="T73" fmla="*/ 0 h 2853"/>
                  <a:gd name="T74" fmla="*/ 0 w 2116"/>
                  <a:gd name="T75" fmla="*/ 0 h 2853"/>
                  <a:gd name="T76" fmla="*/ 0 w 2116"/>
                  <a:gd name="T77" fmla="*/ 0 h 2853"/>
                  <a:gd name="T78" fmla="*/ 0 w 2116"/>
                  <a:gd name="T79" fmla="*/ 0 h 2853"/>
                  <a:gd name="T80" fmla="*/ 0 w 2116"/>
                  <a:gd name="T81" fmla="*/ 0 h 2853"/>
                  <a:gd name="T82" fmla="*/ 0 w 2116"/>
                  <a:gd name="T83" fmla="*/ 0 h 2853"/>
                  <a:gd name="T84" fmla="*/ 0 w 2116"/>
                  <a:gd name="T85" fmla="*/ 0 h 2853"/>
                  <a:gd name="T86" fmla="*/ 0 w 2116"/>
                  <a:gd name="T87" fmla="*/ 0 h 2853"/>
                  <a:gd name="T88" fmla="*/ 0 w 2116"/>
                  <a:gd name="T89" fmla="*/ 0 h 2853"/>
                  <a:gd name="T90" fmla="*/ 0 w 2116"/>
                  <a:gd name="T91" fmla="*/ 0 h 2853"/>
                  <a:gd name="T92" fmla="*/ 0 w 2116"/>
                  <a:gd name="T93" fmla="*/ 0 h 2853"/>
                  <a:gd name="T94" fmla="*/ 0 w 2116"/>
                  <a:gd name="T95" fmla="*/ 0 h 2853"/>
                  <a:gd name="T96" fmla="*/ 0 w 2116"/>
                  <a:gd name="T97" fmla="*/ 0 h 2853"/>
                  <a:gd name="T98" fmla="*/ 0 w 2116"/>
                  <a:gd name="T99" fmla="*/ 0 h 2853"/>
                  <a:gd name="T100" fmla="*/ 0 w 2116"/>
                  <a:gd name="T101" fmla="*/ 0 h 2853"/>
                  <a:gd name="T102" fmla="*/ 0 w 2116"/>
                  <a:gd name="T103" fmla="*/ 0 h 2853"/>
                  <a:gd name="T104" fmla="*/ 0 w 2116"/>
                  <a:gd name="T105" fmla="*/ 0 h 2853"/>
                  <a:gd name="T106" fmla="*/ 0 w 2116"/>
                  <a:gd name="T107" fmla="*/ 0 h 2853"/>
                  <a:gd name="T108" fmla="*/ 0 w 2116"/>
                  <a:gd name="T109" fmla="*/ 0 h 2853"/>
                  <a:gd name="T110" fmla="*/ 0 w 2116"/>
                  <a:gd name="T111" fmla="*/ 0 h 2853"/>
                  <a:gd name="T112" fmla="*/ 0 w 2116"/>
                  <a:gd name="T113" fmla="*/ 0 h 2853"/>
                  <a:gd name="T114" fmla="*/ 0 w 2116"/>
                  <a:gd name="T115" fmla="*/ 0 h 2853"/>
                  <a:gd name="T116" fmla="*/ 0 w 2116"/>
                  <a:gd name="T117" fmla="*/ 0 h 2853"/>
                  <a:gd name="T118" fmla="*/ 0 w 2116"/>
                  <a:gd name="T119" fmla="*/ 0 h 2853"/>
                  <a:gd name="T120" fmla="*/ 0 w 2116"/>
                  <a:gd name="T121" fmla="*/ 0 h 2853"/>
                  <a:gd name="T122" fmla="*/ 0 w 2116"/>
                  <a:gd name="T123" fmla="*/ 0 h 2853"/>
                  <a:gd name="T124" fmla="*/ 0 w 2116"/>
                  <a:gd name="T125" fmla="*/ 0 h 28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16"/>
                  <a:gd name="T190" fmla="*/ 0 h 2853"/>
                  <a:gd name="T191" fmla="*/ 2116 w 2116"/>
                  <a:gd name="T192" fmla="*/ 2853 h 28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6" name="Freeform 261"/>
              <p:cNvSpPr>
                <a:spLocks/>
              </p:cNvSpPr>
              <p:nvPr/>
            </p:nvSpPr>
            <p:spPr bwMode="auto">
              <a:xfrm>
                <a:off x="1359" y="1256"/>
                <a:ext cx="8" cy="87"/>
              </a:xfrm>
              <a:custGeom>
                <a:avLst/>
                <a:gdLst>
                  <a:gd name="T0" fmla="*/ 0 w 215"/>
                  <a:gd name="T1" fmla="*/ 0 h 2440"/>
                  <a:gd name="T2" fmla="*/ 0 w 215"/>
                  <a:gd name="T3" fmla="*/ 0 h 2440"/>
                  <a:gd name="T4" fmla="*/ 0 w 215"/>
                  <a:gd name="T5" fmla="*/ 0 h 2440"/>
                  <a:gd name="T6" fmla="*/ 0 w 215"/>
                  <a:gd name="T7" fmla="*/ 0 h 2440"/>
                  <a:gd name="T8" fmla="*/ 0 w 215"/>
                  <a:gd name="T9" fmla="*/ 0 h 2440"/>
                  <a:gd name="T10" fmla="*/ 0 w 215"/>
                  <a:gd name="T11" fmla="*/ 0 h 2440"/>
                  <a:gd name="T12" fmla="*/ 0 w 215"/>
                  <a:gd name="T13" fmla="*/ 0 h 2440"/>
                  <a:gd name="T14" fmla="*/ 0 w 215"/>
                  <a:gd name="T15" fmla="*/ 0 h 2440"/>
                  <a:gd name="T16" fmla="*/ 0 w 215"/>
                  <a:gd name="T17" fmla="*/ 0 h 2440"/>
                  <a:gd name="T18" fmla="*/ 0 w 215"/>
                  <a:gd name="T19" fmla="*/ 0 h 2440"/>
                  <a:gd name="T20" fmla="*/ 0 w 215"/>
                  <a:gd name="T21" fmla="*/ 0 h 2440"/>
                  <a:gd name="T22" fmla="*/ 0 w 215"/>
                  <a:gd name="T23" fmla="*/ 0 h 2440"/>
                  <a:gd name="T24" fmla="*/ 0 w 215"/>
                  <a:gd name="T25" fmla="*/ 0 h 2440"/>
                  <a:gd name="T26" fmla="*/ 0 w 215"/>
                  <a:gd name="T27" fmla="*/ 0 h 2440"/>
                  <a:gd name="T28" fmla="*/ 0 w 215"/>
                  <a:gd name="T29" fmla="*/ 0 h 2440"/>
                  <a:gd name="T30" fmla="*/ 0 w 215"/>
                  <a:gd name="T31" fmla="*/ 0 h 2440"/>
                  <a:gd name="T32" fmla="*/ 0 w 215"/>
                  <a:gd name="T33" fmla="*/ 0 h 2440"/>
                  <a:gd name="T34" fmla="*/ 0 w 215"/>
                  <a:gd name="T35" fmla="*/ 0 h 2440"/>
                  <a:gd name="T36" fmla="*/ 0 w 215"/>
                  <a:gd name="T37" fmla="*/ 0 h 2440"/>
                  <a:gd name="T38" fmla="*/ 0 w 215"/>
                  <a:gd name="T39" fmla="*/ 0 h 2440"/>
                  <a:gd name="T40" fmla="*/ 0 w 215"/>
                  <a:gd name="T41" fmla="*/ 0 h 2440"/>
                  <a:gd name="T42" fmla="*/ 0 w 215"/>
                  <a:gd name="T43" fmla="*/ 0 h 2440"/>
                  <a:gd name="T44" fmla="*/ 0 w 215"/>
                  <a:gd name="T45" fmla="*/ 0 h 2440"/>
                  <a:gd name="T46" fmla="*/ 0 w 215"/>
                  <a:gd name="T47" fmla="*/ 0 h 2440"/>
                  <a:gd name="T48" fmla="*/ 0 w 215"/>
                  <a:gd name="T49" fmla="*/ 0 h 2440"/>
                  <a:gd name="T50" fmla="*/ 0 w 215"/>
                  <a:gd name="T51" fmla="*/ 0 h 2440"/>
                  <a:gd name="T52" fmla="*/ 0 w 215"/>
                  <a:gd name="T53" fmla="*/ 0 h 2440"/>
                  <a:gd name="T54" fmla="*/ 0 w 215"/>
                  <a:gd name="T55" fmla="*/ 0 h 2440"/>
                  <a:gd name="T56" fmla="*/ 0 w 215"/>
                  <a:gd name="T57" fmla="*/ 0 h 2440"/>
                  <a:gd name="T58" fmla="*/ 0 w 215"/>
                  <a:gd name="T59" fmla="*/ 0 h 2440"/>
                  <a:gd name="T60" fmla="*/ 0 w 215"/>
                  <a:gd name="T61" fmla="*/ 0 h 2440"/>
                  <a:gd name="T62" fmla="*/ 0 w 215"/>
                  <a:gd name="T63" fmla="*/ 0 h 2440"/>
                  <a:gd name="T64" fmla="*/ 0 w 215"/>
                  <a:gd name="T65" fmla="*/ 0 h 2440"/>
                  <a:gd name="T66" fmla="*/ 0 w 215"/>
                  <a:gd name="T67" fmla="*/ 0 h 2440"/>
                  <a:gd name="T68" fmla="*/ 0 w 215"/>
                  <a:gd name="T69" fmla="*/ 0 h 2440"/>
                  <a:gd name="T70" fmla="*/ 0 w 215"/>
                  <a:gd name="T71" fmla="*/ 0 h 2440"/>
                  <a:gd name="T72" fmla="*/ 0 w 215"/>
                  <a:gd name="T73" fmla="*/ 0 h 2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5"/>
                  <a:gd name="T112" fmla="*/ 0 h 2440"/>
                  <a:gd name="T113" fmla="*/ 215 w 215"/>
                  <a:gd name="T114" fmla="*/ 2440 h 24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7" name="Freeform 262"/>
              <p:cNvSpPr>
                <a:spLocks/>
              </p:cNvSpPr>
              <p:nvPr/>
            </p:nvSpPr>
            <p:spPr bwMode="auto">
              <a:xfrm>
                <a:off x="1006" y="1151"/>
                <a:ext cx="35" cy="90"/>
              </a:xfrm>
              <a:custGeom>
                <a:avLst/>
                <a:gdLst>
                  <a:gd name="T0" fmla="*/ 0 w 999"/>
                  <a:gd name="T1" fmla="*/ 0 h 2499"/>
                  <a:gd name="T2" fmla="*/ 0 w 999"/>
                  <a:gd name="T3" fmla="*/ 0 h 2499"/>
                  <a:gd name="T4" fmla="*/ 0 w 999"/>
                  <a:gd name="T5" fmla="*/ 0 h 2499"/>
                  <a:gd name="T6" fmla="*/ 0 w 999"/>
                  <a:gd name="T7" fmla="*/ 0 h 2499"/>
                  <a:gd name="T8" fmla="*/ 0 w 999"/>
                  <a:gd name="T9" fmla="*/ 0 h 2499"/>
                  <a:gd name="T10" fmla="*/ 0 w 999"/>
                  <a:gd name="T11" fmla="*/ 0 h 2499"/>
                  <a:gd name="T12" fmla="*/ 0 w 999"/>
                  <a:gd name="T13" fmla="*/ 0 h 2499"/>
                  <a:gd name="T14" fmla="*/ 0 w 999"/>
                  <a:gd name="T15" fmla="*/ 0 h 2499"/>
                  <a:gd name="T16" fmla="*/ 0 w 999"/>
                  <a:gd name="T17" fmla="*/ 0 h 2499"/>
                  <a:gd name="T18" fmla="*/ 0 w 999"/>
                  <a:gd name="T19" fmla="*/ 0 h 2499"/>
                  <a:gd name="T20" fmla="*/ 0 w 999"/>
                  <a:gd name="T21" fmla="*/ 0 h 2499"/>
                  <a:gd name="T22" fmla="*/ 0 w 999"/>
                  <a:gd name="T23" fmla="*/ 0 h 2499"/>
                  <a:gd name="T24" fmla="*/ 0 w 999"/>
                  <a:gd name="T25" fmla="*/ 0 h 2499"/>
                  <a:gd name="T26" fmla="*/ 0 w 999"/>
                  <a:gd name="T27" fmla="*/ 0 h 2499"/>
                  <a:gd name="T28" fmla="*/ 0 w 999"/>
                  <a:gd name="T29" fmla="*/ 0 h 2499"/>
                  <a:gd name="T30" fmla="*/ 0 w 999"/>
                  <a:gd name="T31" fmla="*/ 0 h 2499"/>
                  <a:gd name="T32" fmla="*/ 0 w 999"/>
                  <a:gd name="T33" fmla="*/ 0 h 2499"/>
                  <a:gd name="T34" fmla="*/ 0 w 999"/>
                  <a:gd name="T35" fmla="*/ 0 h 2499"/>
                  <a:gd name="T36" fmla="*/ 0 w 999"/>
                  <a:gd name="T37" fmla="*/ 0 h 2499"/>
                  <a:gd name="T38" fmla="*/ 0 w 999"/>
                  <a:gd name="T39" fmla="*/ 0 h 2499"/>
                  <a:gd name="T40" fmla="*/ 0 w 999"/>
                  <a:gd name="T41" fmla="*/ 0 h 2499"/>
                  <a:gd name="T42" fmla="*/ 0 w 999"/>
                  <a:gd name="T43" fmla="*/ 0 h 2499"/>
                  <a:gd name="T44" fmla="*/ 0 w 999"/>
                  <a:gd name="T45" fmla="*/ 0 h 2499"/>
                  <a:gd name="T46" fmla="*/ 0 w 999"/>
                  <a:gd name="T47" fmla="*/ 0 h 2499"/>
                  <a:gd name="T48" fmla="*/ 0 w 999"/>
                  <a:gd name="T49" fmla="*/ 0 h 2499"/>
                  <a:gd name="T50" fmla="*/ 0 w 999"/>
                  <a:gd name="T51" fmla="*/ 0 h 2499"/>
                  <a:gd name="T52" fmla="*/ 0 w 999"/>
                  <a:gd name="T53" fmla="*/ 0 h 2499"/>
                  <a:gd name="T54" fmla="*/ 0 w 999"/>
                  <a:gd name="T55" fmla="*/ 0 h 2499"/>
                  <a:gd name="T56" fmla="*/ 0 w 999"/>
                  <a:gd name="T57" fmla="*/ 0 h 2499"/>
                  <a:gd name="T58" fmla="*/ 0 w 999"/>
                  <a:gd name="T59" fmla="*/ 0 h 2499"/>
                  <a:gd name="T60" fmla="*/ 0 w 999"/>
                  <a:gd name="T61" fmla="*/ 0 h 2499"/>
                  <a:gd name="T62" fmla="*/ 0 w 999"/>
                  <a:gd name="T63" fmla="*/ 0 h 2499"/>
                  <a:gd name="T64" fmla="*/ 0 w 999"/>
                  <a:gd name="T65" fmla="*/ 0 h 2499"/>
                  <a:gd name="T66" fmla="*/ 0 w 999"/>
                  <a:gd name="T67" fmla="*/ 0 h 2499"/>
                  <a:gd name="T68" fmla="*/ 0 w 999"/>
                  <a:gd name="T69" fmla="*/ 0 h 2499"/>
                  <a:gd name="T70" fmla="*/ 0 w 999"/>
                  <a:gd name="T71" fmla="*/ 0 h 2499"/>
                  <a:gd name="T72" fmla="*/ 0 w 999"/>
                  <a:gd name="T73" fmla="*/ 0 h 2499"/>
                  <a:gd name="T74" fmla="*/ 0 w 999"/>
                  <a:gd name="T75" fmla="*/ 0 h 2499"/>
                  <a:gd name="T76" fmla="*/ 0 w 999"/>
                  <a:gd name="T77" fmla="*/ 0 h 2499"/>
                  <a:gd name="T78" fmla="*/ 0 w 999"/>
                  <a:gd name="T79" fmla="*/ 0 h 2499"/>
                  <a:gd name="T80" fmla="*/ 0 w 999"/>
                  <a:gd name="T81" fmla="*/ 0 h 2499"/>
                  <a:gd name="T82" fmla="*/ 0 w 999"/>
                  <a:gd name="T83" fmla="*/ 0 h 2499"/>
                  <a:gd name="T84" fmla="*/ 0 w 999"/>
                  <a:gd name="T85" fmla="*/ 0 h 2499"/>
                  <a:gd name="T86" fmla="*/ 0 w 999"/>
                  <a:gd name="T87" fmla="*/ 0 h 2499"/>
                  <a:gd name="T88" fmla="*/ 0 w 999"/>
                  <a:gd name="T89" fmla="*/ 0 h 2499"/>
                  <a:gd name="T90" fmla="*/ 0 w 999"/>
                  <a:gd name="T91" fmla="*/ 0 h 24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99"/>
                  <a:gd name="T139" fmla="*/ 0 h 2499"/>
                  <a:gd name="T140" fmla="*/ 999 w 999"/>
                  <a:gd name="T141" fmla="*/ 2499 h 24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8" name="Freeform 263"/>
              <p:cNvSpPr>
                <a:spLocks/>
              </p:cNvSpPr>
              <p:nvPr/>
            </p:nvSpPr>
            <p:spPr bwMode="auto">
              <a:xfrm>
                <a:off x="1268" y="1141"/>
                <a:ext cx="8" cy="85"/>
              </a:xfrm>
              <a:custGeom>
                <a:avLst/>
                <a:gdLst>
                  <a:gd name="T0" fmla="*/ 0 w 235"/>
                  <a:gd name="T1" fmla="*/ 0 h 2392"/>
                  <a:gd name="T2" fmla="*/ 0 w 235"/>
                  <a:gd name="T3" fmla="*/ 0 h 2392"/>
                  <a:gd name="T4" fmla="*/ 0 w 235"/>
                  <a:gd name="T5" fmla="*/ 0 h 2392"/>
                  <a:gd name="T6" fmla="*/ 0 w 235"/>
                  <a:gd name="T7" fmla="*/ 0 h 2392"/>
                  <a:gd name="T8" fmla="*/ 0 w 235"/>
                  <a:gd name="T9" fmla="*/ 0 h 2392"/>
                  <a:gd name="T10" fmla="*/ 0 w 235"/>
                  <a:gd name="T11" fmla="*/ 0 h 2392"/>
                  <a:gd name="T12" fmla="*/ 0 w 235"/>
                  <a:gd name="T13" fmla="*/ 0 h 2392"/>
                  <a:gd name="T14" fmla="*/ 0 w 235"/>
                  <a:gd name="T15" fmla="*/ 0 h 2392"/>
                  <a:gd name="T16" fmla="*/ 0 w 235"/>
                  <a:gd name="T17" fmla="*/ 0 h 2392"/>
                  <a:gd name="T18" fmla="*/ 0 w 235"/>
                  <a:gd name="T19" fmla="*/ 0 h 2392"/>
                  <a:gd name="T20" fmla="*/ 0 w 235"/>
                  <a:gd name="T21" fmla="*/ 0 h 2392"/>
                  <a:gd name="T22" fmla="*/ 0 w 235"/>
                  <a:gd name="T23" fmla="*/ 0 h 2392"/>
                  <a:gd name="T24" fmla="*/ 0 w 235"/>
                  <a:gd name="T25" fmla="*/ 0 h 2392"/>
                  <a:gd name="T26" fmla="*/ 0 w 235"/>
                  <a:gd name="T27" fmla="*/ 0 h 2392"/>
                  <a:gd name="T28" fmla="*/ 0 w 235"/>
                  <a:gd name="T29" fmla="*/ 0 h 2392"/>
                  <a:gd name="T30" fmla="*/ 0 w 235"/>
                  <a:gd name="T31" fmla="*/ 0 h 2392"/>
                  <a:gd name="T32" fmla="*/ 0 w 235"/>
                  <a:gd name="T33" fmla="*/ 0 h 2392"/>
                  <a:gd name="T34" fmla="*/ 0 w 235"/>
                  <a:gd name="T35" fmla="*/ 0 h 2392"/>
                  <a:gd name="T36" fmla="*/ 0 w 235"/>
                  <a:gd name="T37" fmla="*/ 0 h 2392"/>
                  <a:gd name="T38" fmla="*/ 0 w 235"/>
                  <a:gd name="T39" fmla="*/ 0 h 2392"/>
                  <a:gd name="T40" fmla="*/ 0 w 235"/>
                  <a:gd name="T41" fmla="*/ 0 h 2392"/>
                  <a:gd name="T42" fmla="*/ 0 w 235"/>
                  <a:gd name="T43" fmla="*/ 0 h 2392"/>
                  <a:gd name="T44" fmla="*/ 0 w 235"/>
                  <a:gd name="T45" fmla="*/ 0 h 2392"/>
                  <a:gd name="T46" fmla="*/ 0 w 235"/>
                  <a:gd name="T47" fmla="*/ 0 h 2392"/>
                  <a:gd name="T48" fmla="*/ 0 w 235"/>
                  <a:gd name="T49" fmla="*/ 0 h 2392"/>
                  <a:gd name="T50" fmla="*/ 0 w 235"/>
                  <a:gd name="T51" fmla="*/ 0 h 2392"/>
                  <a:gd name="T52" fmla="*/ 0 w 235"/>
                  <a:gd name="T53" fmla="*/ 0 h 2392"/>
                  <a:gd name="T54" fmla="*/ 0 w 235"/>
                  <a:gd name="T55" fmla="*/ 0 h 2392"/>
                  <a:gd name="T56" fmla="*/ 0 w 235"/>
                  <a:gd name="T57" fmla="*/ 0 h 2392"/>
                  <a:gd name="T58" fmla="*/ 0 w 235"/>
                  <a:gd name="T59" fmla="*/ 0 h 2392"/>
                  <a:gd name="T60" fmla="*/ 0 w 235"/>
                  <a:gd name="T61" fmla="*/ 0 h 2392"/>
                  <a:gd name="T62" fmla="*/ 0 w 235"/>
                  <a:gd name="T63" fmla="*/ 0 h 2392"/>
                  <a:gd name="T64" fmla="*/ 0 w 235"/>
                  <a:gd name="T65" fmla="*/ 0 h 2392"/>
                  <a:gd name="T66" fmla="*/ 0 w 235"/>
                  <a:gd name="T67" fmla="*/ 0 h 2392"/>
                  <a:gd name="T68" fmla="*/ 0 w 235"/>
                  <a:gd name="T69" fmla="*/ 0 h 2392"/>
                  <a:gd name="T70" fmla="*/ 0 w 235"/>
                  <a:gd name="T71" fmla="*/ 0 h 23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5"/>
                  <a:gd name="T109" fmla="*/ 0 h 2392"/>
                  <a:gd name="T110" fmla="*/ 235 w 235"/>
                  <a:gd name="T111" fmla="*/ 2392 h 23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59" name="Freeform 264"/>
              <p:cNvSpPr>
                <a:spLocks/>
              </p:cNvSpPr>
              <p:nvPr/>
            </p:nvSpPr>
            <p:spPr bwMode="auto">
              <a:xfrm>
                <a:off x="1164" y="1113"/>
                <a:ext cx="77" cy="108"/>
              </a:xfrm>
              <a:custGeom>
                <a:avLst/>
                <a:gdLst>
                  <a:gd name="T0" fmla="*/ 0 w 2146"/>
                  <a:gd name="T1" fmla="*/ 0 h 3018"/>
                  <a:gd name="T2" fmla="*/ 0 w 2146"/>
                  <a:gd name="T3" fmla="*/ 0 h 3018"/>
                  <a:gd name="T4" fmla="*/ 0 w 2146"/>
                  <a:gd name="T5" fmla="*/ 0 h 3018"/>
                  <a:gd name="T6" fmla="*/ 0 w 2146"/>
                  <a:gd name="T7" fmla="*/ 0 h 3018"/>
                  <a:gd name="T8" fmla="*/ 0 w 2146"/>
                  <a:gd name="T9" fmla="*/ 0 h 3018"/>
                  <a:gd name="T10" fmla="*/ 0 w 2146"/>
                  <a:gd name="T11" fmla="*/ 0 h 3018"/>
                  <a:gd name="T12" fmla="*/ 0 w 2146"/>
                  <a:gd name="T13" fmla="*/ 0 h 3018"/>
                  <a:gd name="T14" fmla="*/ 0 w 2146"/>
                  <a:gd name="T15" fmla="*/ 0 h 3018"/>
                  <a:gd name="T16" fmla="*/ 0 w 2146"/>
                  <a:gd name="T17" fmla="*/ 0 h 3018"/>
                  <a:gd name="T18" fmla="*/ 0 w 2146"/>
                  <a:gd name="T19" fmla="*/ 0 h 3018"/>
                  <a:gd name="T20" fmla="*/ 0 w 2146"/>
                  <a:gd name="T21" fmla="*/ 0 h 3018"/>
                  <a:gd name="T22" fmla="*/ 0 w 2146"/>
                  <a:gd name="T23" fmla="*/ 0 h 3018"/>
                  <a:gd name="T24" fmla="*/ 0 w 2146"/>
                  <a:gd name="T25" fmla="*/ 0 h 3018"/>
                  <a:gd name="T26" fmla="*/ 0 w 2146"/>
                  <a:gd name="T27" fmla="*/ 0 h 3018"/>
                  <a:gd name="T28" fmla="*/ 0 w 2146"/>
                  <a:gd name="T29" fmla="*/ 0 h 3018"/>
                  <a:gd name="T30" fmla="*/ 0 w 2146"/>
                  <a:gd name="T31" fmla="*/ 0 h 3018"/>
                  <a:gd name="T32" fmla="*/ 0 w 2146"/>
                  <a:gd name="T33" fmla="*/ 0 h 3018"/>
                  <a:gd name="T34" fmla="*/ 0 w 2146"/>
                  <a:gd name="T35" fmla="*/ 0 h 3018"/>
                  <a:gd name="T36" fmla="*/ 0 w 2146"/>
                  <a:gd name="T37" fmla="*/ 0 h 3018"/>
                  <a:gd name="T38" fmla="*/ 0 w 2146"/>
                  <a:gd name="T39" fmla="*/ 0 h 3018"/>
                  <a:gd name="T40" fmla="*/ 0 w 2146"/>
                  <a:gd name="T41" fmla="*/ 0 h 3018"/>
                  <a:gd name="T42" fmla="*/ 0 w 2146"/>
                  <a:gd name="T43" fmla="*/ 0 h 3018"/>
                  <a:gd name="T44" fmla="*/ 0 w 2146"/>
                  <a:gd name="T45" fmla="*/ 0 h 3018"/>
                  <a:gd name="T46" fmla="*/ 0 w 2146"/>
                  <a:gd name="T47" fmla="*/ 0 h 3018"/>
                  <a:gd name="T48" fmla="*/ 0 w 2146"/>
                  <a:gd name="T49" fmla="*/ 0 h 3018"/>
                  <a:gd name="T50" fmla="*/ 0 w 2146"/>
                  <a:gd name="T51" fmla="*/ 0 h 3018"/>
                  <a:gd name="T52" fmla="*/ 0 w 2146"/>
                  <a:gd name="T53" fmla="*/ 0 h 3018"/>
                  <a:gd name="T54" fmla="*/ 0 w 2146"/>
                  <a:gd name="T55" fmla="*/ 0 h 3018"/>
                  <a:gd name="T56" fmla="*/ 0 w 2146"/>
                  <a:gd name="T57" fmla="*/ 0 h 3018"/>
                  <a:gd name="T58" fmla="*/ 0 w 2146"/>
                  <a:gd name="T59" fmla="*/ 0 h 3018"/>
                  <a:gd name="T60" fmla="*/ 0 w 2146"/>
                  <a:gd name="T61" fmla="*/ 0 h 3018"/>
                  <a:gd name="T62" fmla="*/ 0 w 2146"/>
                  <a:gd name="T63" fmla="*/ 0 h 3018"/>
                  <a:gd name="T64" fmla="*/ 0 w 2146"/>
                  <a:gd name="T65" fmla="*/ 0 h 3018"/>
                  <a:gd name="T66" fmla="*/ 0 w 2146"/>
                  <a:gd name="T67" fmla="*/ 0 h 3018"/>
                  <a:gd name="T68" fmla="*/ 0 w 2146"/>
                  <a:gd name="T69" fmla="*/ 0 h 3018"/>
                  <a:gd name="T70" fmla="*/ 0 w 2146"/>
                  <a:gd name="T71" fmla="*/ 0 h 3018"/>
                  <a:gd name="T72" fmla="*/ 0 w 2146"/>
                  <a:gd name="T73" fmla="*/ 0 h 3018"/>
                  <a:gd name="T74" fmla="*/ 0 w 2146"/>
                  <a:gd name="T75" fmla="*/ 0 h 3018"/>
                  <a:gd name="T76" fmla="*/ 0 w 2146"/>
                  <a:gd name="T77" fmla="*/ 0 h 3018"/>
                  <a:gd name="T78" fmla="*/ 0 w 2146"/>
                  <a:gd name="T79" fmla="*/ 0 h 3018"/>
                  <a:gd name="T80" fmla="*/ 0 w 2146"/>
                  <a:gd name="T81" fmla="*/ 0 h 3018"/>
                  <a:gd name="T82" fmla="*/ 0 w 2146"/>
                  <a:gd name="T83" fmla="*/ 0 h 3018"/>
                  <a:gd name="T84" fmla="*/ 0 w 2146"/>
                  <a:gd name="T85" fmla="*/ 0 h 3018"/>
                  <a:gd name="T86" fmla="*/ 0 w 2146"/>
                  <a:gd name="T87" fmla="*/ 0 h 3018"/>
                  <a:gd name="T88" fmla="*/ 0 w 2146"/>
                  <a:gd name="T89" fmla="*/ 0 h 3018"/>
                  <a:gd name="T90" fmla="*/ 0 w 2146"/>
                  <a:gd name="T91" fmla="*/ 0 h 3018"/>
                  <a:gd name="T92" fmla="*/ 0 w 2146"/>
                  <a:gd name="T93" fmla="*/ 0 h 3018"/>
                  <a:gd name="T94" fmla="*/ 0 w 2146"/>
                  <a:gd name="T95" fmla="*/ 0 h 3018"/>
                  <a:gd name="T96" fmla="*/ 0 w 2146"/>
                  <a:gd name="T97" fmla="*/ 0 h 3018"/>
                  <a:gd name="T98" fmla="*/ 0 w 2146"/>
                  <a:gd name="T99" fmla="*/ 0 h 3018"/>
                  <a:gd name="T100" fmla="*/ 0 w 2146"/>
                  <a:gd name="T101" fmla="*/ 0 h 3018"/>
                  <a:gd name="T102" fmla="*/ 0 w 2146"/>
                  <a:gd name="T103" fmla="*/ 0 h 3018"/>
                  <a:gd name="T104" fmla="*/ 0 w 2146"/>
                  <a:gd name="T105" fmla="*/ 0 h 3018"/>
                  <a:gd name="T106" fmla="*/ 0 w 2146"/>
                  <a:gd name="T107" fmla="*/ 0 h 3018"/>
                  <a:gd name="T108" fmla="*/ 0 w 2146"/>
                  <a:gd name="T109" fmla="*/ 0 h 3018"/>
                  <a:gd name="T110" fmla="*/ 0 w 2146"/>
                  <a:gd name="T111" fmla="*/ 0 h 3018"/>
                  <a:gd name="T112" fmla="*/ 0 w 2146"/>
                  <a:gd name="T113" fmla="*/ 0 h 3018"/>
                  <a:gd name="T114" fmla="*/ 0 w 2146"/>
                  <a:gd name="T115" fmla="*/ 0 h 3018"/>
                  <a:gd name="T116" fmla="*/ 0 w 2146"/>
                  <a:gd name="T117" fmla="*/ 0 h 3018"/>
                  <a:gd name="T118" fmla="*/ 0 w 2146"/>
                  <a:gd name="T119" fmla="*/ 0 h 3018"/>
                  <a:gd name="T120" fmla="*/ 0 w 2146"/>
                  <a:gd name="T121" fmla="*/ 0 h 3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46"/>
                  <a:gd name="T184" fmla="*/ 0 h 3018"/>
                  <a:gd name="T185" fmla="*/ 2146 w 2146"/>
                  <a:gd name="T186" fmla="*/ 3018 h 3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0" name="Freeform 265"/>
              <p:cNvSpPr>
                <a:spLocks/>
              </p:cNvSpPr>
              <p:nvPr/>
            </p:nvSpPr>
            <p:spPr bwMode="auto">
              <a:xfrm>
                <a:off x="867" y="1071"/>
                <a:ext cx="3" cy="83"/>
              </a:xfrm>
              <a:custGeom>
                <a:avLst/>
                <a:gdLst>
                  <a:gd name="T0" fmla="*/ 0 w 88"/>
                  <a:gd name="T1" fmla="*/ 0 h 2322"/>
                  <a:gd name="T2" fmla="*/ 0 w 88"/>
                  <a:gd name="T3" fmla="*/ 0 h 2322"/>
                  <a:gd name="T4" fmla="*/ 0 w 88"/>
                  <a:gd name="T5" fmla="*/ 0 h 2322"/>
                  <a:gd name="T6" fmla="*/ 0 w 88"/>
                  <a:gd name="T7" fmla="*/ 0 h 2322"/>
                  <a:gd name="T8" fmla="*/ 0 w 88"/>
                  <a:gd name="T9" fmla="*/ 0 h 2322"/>
                  <a:gd name="T10" fmla="*/ 0 60000 65536"/>
                  <a:gd name="T11" fmla="*/ 0 60000 65536"/>
                  <a:gd name="T12" fmla="*/ 0 60000 65536"/>
                  <a:gd name="T13" fmla="*/ 0 60000 65536"/>
                  <a:gd name="T14" fmla="*/ 0 60000 65536"/>
                  <a:gd name="T15" fmla="*/ 0 w 88"/>
                  <a:gd name="T16" fmla="*/ 0 h 2322"/>
                  <a:gd name="T17" fmla="*/ 88 w 88"/>
                  <a:gd name="T18" fmla="*/ 2322 h 2322"/>
                </a:gdLst>
                <a:ahLst/>
                <a:cxnLst>
                  <a:cxn ang="T10">
                    <a:pos x="T0" y="T1"/>
                  </a:cxn>
                  <a:cxn ang="T11">
                    <a:pos x="T2" y="T3"/>
                  </a:cxn>
                  <a:cxn ang="T12">
                    <a:pos x="T4" y="T5"/>
                  </a:cxn>
                  <a:cxn ang="T13">
                    <a:pos x="T6" y="T7"/>
                  </a:cxn>
                  <a:cxn ang="T14">
                    <a:pos x="T8" y="T9"/>
                  </a:cxn>
                </a:cxnLst>
                <a:rect l="T15" t="T16" r="T17" b="T18"/>
                <a:pathLst>
                  <a:path w="88" h="2322">
                    <a:moveTo>
                      <a:pt x="88" y="176"/>
                    </a:moveTo>
                    <a:lnTo>
                      <a:pt x="0" y="0"/>
                    </a:lnTo>
                    <a:lnTo>
                      <a:pt x="0" y="2116"/>
                    </a:lnTo>
                    <a:lnTo>
                      <a:pt x="88" y="2322"/>
                    </a:lnTo>
                    <a:lnTo>
                      <a:pt x="88" y="1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1" name="Freeform 266"/>
              <p:cNvSpPr>
                <a:spLocks/>
              </p:cNvSpPr>
              <p:nvPr/>
            </p:nvSpPr>
            <p:spPr bwMode="auto">
              <a:xfrm>
                <a:off x="834" y="1025"/>
                <a:ext cx="13" cy="85"/>
              </a:xfrm>
              <a:custGeom>
                <a:avLst/>
                <a:gdLst>
                  <a:gd name="T0" fmla="*/ 0 w 373"/>
                  <a:gd name="T1" fmla="*/ 0 h 2381"/>
                  <a:gd name="T2" fmla="*/ 0 w 373"/>
                  <a:gd name="T3" fmla="*/ 0 h 2381"/>
                  <a:gd name="T4" fmla="*/ 0 w 373"/>
                  <a:gd name="T5" fmla="*/ 0 h 2381"/>
                  <a:gd name="T6" fmla="*/ 0 w 373"/>
                  <a:gd name="T7" fmla="*/ 0 h 2381"/>
                  <a:gd name="T8" fmla="*/ 0 w 373"/>
                  <a:gd name="T9" fmla="*/ 0 h 2381"/>
                  <a:gd name="T10" fmla="*/ 0 w 373"/>
                  <a:gd name="T11" fmla="*/ 0 h 2381"/>
                  <a:gd name="T12" fmla="*/ 0 w 373"/>
                  <a:gd name="T13" fmla="*/ 0 h 2381"/>
                  <a:gd name="T14" fmla="*/ 0 w 373"/>
                  <a:gd name="T15" fmla="*/ 0 h 2381"/>
                  <a:gd name="T16" fmla="*/ 0 w 373"/>
                  <a:gd name="T17" fmla="*/ 0 h 2381"/>
                  <a:gd name="T18" fmla="*/ 0 w 373"/>
                  <a:gd name="T19" fmla="*/ 0 h 2381"/>
                  <a:gd name="T20" fmla="*/ 0 w 373"/>
                  <a:gd name="T21" fmla="*/ 0 h 2381"/>
                  <a:gd name="T22" fmla="*/ 0 w 373"/>
                  <a:gd name="T23" fmla="*/ 0 h 2381"/>
                  <a:gd name="T24" fmla="*/ 0 w 373"/>
                  <a:gd name="T25" fmla="*/ 0 h 2381"/>
                  <a:gd name="T26" fmla="*/ 0 w 373"/>
                  <a:gd name="T27" fmla="*/ 0 h 2381"/>
                  <a:gd name="T28" fmla="*/ 0 w 373"/>
                  <a:gd name="T29" fmla="*/ 0 h 2381"/>
                  <a:gd name="T30" fmla="*/ 0 w 373"/>
                  <a:gd name="T31" fmla="*/ 0 h 2381"/>
                  <a:gd name="T32" fmla="*/ 0 w 373"/>
                  <a:gd name="T33" fmla="*/ 0 h 2381"/>
                  <a:gd name="T34" fmla="*/ 0 w 373"/>
                  <a:gd name="T35" fmla="*/ 0 h 2381"/>
                  <a:gd name="T36" fmla="*/ 0 w 373"/>
                  <a:gd name="T37" fmla="*/ 0 h 2381"/>
                  <a:gd name="T38" fmla="*/ 0 w 373"/>
                  <a:gd name="T39" fmla="*/ 0 h 2381"/>
                  <a:gd name="T40" fmla="*/ 0 w 373"/>
                  <a:gd name="T41" fmla="*/ 0 h 2381"/>
                  <a:gd name="T42" fmla="*/ 0 w 373"/>
                  <a:gd name="T43" fmla="*/ 0 h 2381"/>
                  <a:gd name="T44" fmla="*/ 0 w 373"/>
                  <a:gd name="T45" fmla="*/ 0 h 2381"/>
                  <a:gd name="T46" fmla="*/ 0 w 373"/>
                  <a:gd name="T47" fmla="*/ 0 h 2381"/>
                  <a:gd name="T48" fmla="*/ 0 w 373"/>
                  <a:gd name="T49" fmla="*/ 0 h 2381"/>
                  <a:gd name="T50" fmla="*/ 0 w 373"/>
                  <a:gd name="T51" fmla="*/ 0 h 2381"/>
                  <a:gd name="T52" fmla="*/ 0 w 373"/>
                  <a:gd name="T53" fmla="*/ 0 h 2381"/>
                  <a:gd name="T54" fmla="*/ 0 w 373"/>
                  <a:gd name="T55" fmla="*/ 0 h 2381"/>
                  <a:gd name="T56" fmla="*/ 0 w 373"/>
                  <a:gd name="T57" fmla="*/ 0 h 2381"/>
                  <a:gd name="T58" fmla="*/ 0 w 373"/>
                  <a:gd name="T59" fmla="*/ 0 h 2381"/>
                  <a:gd name="T60" fmla="*/ 0 w 373"/>
                  <a:gd name="T61" fmla="*/ 0 h 2381"/>
                  <a:gd name="T62" fmla="*/ 0 w 373"/>
                  <a:gd name="T63" fmla="*/ 0 h 2381"/>
                  <a:gd name="T64" fmla="*/ 0 w 373"/>
                  <a:gd name="T65" fmla="*/ 0 h 2381"/>
                  <a:gd name="T66" fmla="*/ 0 w 373"/>
                  <a:gd name="T67" fmla="*/ 0 h 2381"/>
                  <a:gd name="T68" fmla="*/ 0 w 373"/>
                  <a:gd name="T69" fmla="*/ 0 h 2381"/>
                  <a:gd name="T70" fmla="*/ 0 w 373"/>
                  <a:gd name="T71" fmla="*/ 0 h 2381"/>
                  <a:gd name="T72" fmla="*/ 0 w 373"/>
                  <a:gd name="T73" fmla="*/ 0 h 2381"/>
                  <a:gd name="T74" fmla="*/ 0 w 373"/>
                  <a:gd name="T75" fmla="*/ 0 h 2381"/>
                  <a:gd name="T76" fmla="*/ 0 w 373"/>
                  <a:gd name="T77" fmla="*/ 0 h 2381"/>
                  <a:gd name="T78" fmla="*/ 0 w 373"/>
                  <a:gd name="T79" fmla="*/ 0 h 2381"/>
                  <a:gd name="T80" fmla="*/ 0 w 373"/>
                  <a:gd name="T81" fmla="*/ 0 h 2381"/>
                  <a:gd name="T82" fmla="*/ 0 w 373"/>
                  <a:gd name="T83" fmla="*/ 0 h 2381"/>
                  <a:gd name="T84" fmla="*/ 0 w 373"/>
                  <a:gd name="T85" fmla="*/ 0 h 2381"/>
                  <a:gd name="T86" fmla="*/ 0 w 373"/>
                  <a:gd name="T87" fmla="*/ 0 h 2381"/>
                  <a:gd name="T88" fmla="*/ 0 w 373"/>
                  <a:gd name="T89" fmla="*/ 0 h 2381"/>
                  <a:gd name="T90" fmla="*/ 0 w 373"/>
                  <a:gd name="T91" fmla="*/ 0 h 2381"/>
                  <a:gd name="T92" fmla="*/ 0 w 373"/>
                  <a:gd name="T93" fmla="*/ 0 h 2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3"/>
                  <a:gd name="T142" fmla="*/ 0 h 2381"/>
                  <a:gd name="T143" fmla="*/ 373 w 373"/>
                  <a:gd name="T144" fmla="*/ 2381 h 2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2" name="Freeform 267"/>
              <p:cNvSpPr>
                <a:spLocks/>
              </p:cNvSpPr>
              <p:nvPr/>
            </p:nvSpPr>
            <p:spPr bwMode="auto">
              <a:xfrm>
                <a:off x="965" y="996"/>
                <a:ext cx="25" cy="80"/>
              </a:xfrm>
              <a:custGeom>
                <a:avLst/>
                <a:gdLst>
                  <a:gd name="T0" fmla="*/ 0 w 715"/>
                  <a:gd name="T1" fmla="*/ 0 h 2254"/>
                  <a:gd name="T2" fmla="*/ 0 w 715"/>
                  <a:gd name="T3" fmla="*/ 0 h 2254"/>
                  <a:gd name="T4" fmla="*/ 0 w 715"/>
                  <a:gd name="T5" fmla="*/ 0 h 2254"/>
                  <a:gd name="T6" fmla="*/ 0 w 715"/>
                  <a:gd name="T7" fmla="*/ 0 h 2254"/>
                  <a:gd name="T8" fmla="*/ 0 w 715"/>
                  <a:gd name="T9" fmla="*/ 0 h 2254"/>
                  <a:gd name="T10" fmla="*/ 0 w 715"/>
                  <a:gd name="T11" fmla="*/ 0 h 2254"/>
                  <a:gd name="T12" fmla="*/ 0 w 715"/>
                  <a:gd name="T13" fmla="*/ 0 h 2254"/>
                  <a:gd name="T14" fmla="*/ 0 w 715"/>
                  <a:gd name="T15" fmla="*/ 0 h 2254"/>
                  <a:gd name="T16" fmla="*/ 0 w 715"/>
                  <a:gd name="T17" fmla="*/ 0 h 2254"/>
                  <a:gd name="T18" fmla="*/ 0 w 715"/>
                  <a:gd name="T19" fmla="*/ 0 h 2254"/>
                  <a:gd name="T20" fmla="*/ 0 w 715"/>
                  <a:gd name="T21" fmla="*/ 0 h 2254"/>
                  <a:gd name="T22" fmla="*/ 0 w 715"/>
                  <a:gd name="T23" fmla="*/ 0 h 2254"/>
                  <a:gd name="T24" fmla="*/ 0 w 715"/>
                  <a:gd name="T25" fmla="*/ 0 h 2254"/>
                  <a:gd name="T26" fmla="*/ 0 w 715"/>
                  <a:gd name="T27" fmla="*/ 0 h 2254"/>
                  <a:gd name="T28" fmla="*/ 0 w 715"/>
                  <a:gd name="T29" fmla="*/ 0 h 2254"/>
                  <a:gd name="T30" fmla="*/ 0 w 715"/>
                  <a:gd name="T31" fmla="*/ 0 h 2254"/>
                  <a:gd name="T32" fmla="*/ 0 w 715"/>
                  <a:gd name="T33" fmla="*/ 0 h 2254"/>
                  <a:gd name="T34" fmla="*/ 0 w 715"/>
                  <a:gd name="T35" fmla="*/ 0 h 2254"/>
                  <a:gd name="T36" fmla="*/ 0 w 715"/>
                  <a:gd name="T37" fmla="*/ 0 h 2254"/>
                  <a:gd name="T38" fmla="*/ 0 w 715"/>
                  <a:gd name="T39" fmla="*/ 0 h 2254"/>
                  <a:gd name="T40" fmla="*/ 0 w 715"/>
                  <a:gd name="T41" fmla="*/ 0 h 2254"/>
                  <a:gd name="T42" fmla="*/ 0 w 715"/>
                  <a:gd name="T43" fmla="*/ 0 h 2254"/>
                  <a:gd name="T44" fmla="*/ 0 w 715"/>
                  <a:gd name="T45" fmla="*/ 0 h 2254"/>
                  <a:gd name="T46" fmla="*/ 0 w 715"/>
                  <a:gd name="T47" fmla="*/ 0 h 2254"/>
                  <a:gd name="T48" fmla="*/ 0 w 715"/>
                  <a:gd name="T49" fmla="*/ 0 h 2254"/>
                  <a:gd name="T50" fmla="*/ 0 w 715"/>
                  <a:gd name="T51" fmla="*/ 0 h 2254"/>
                  <a:gd name="T52" fmla="*/ 0 w 715"/>
                  <a:gd name="T53" fmla="*/ 0 h 2254"/>
                  <a:gd name="T54" fmla="*/ 0 w 715"/>
                  <a:gd name="T55" fmla="*/ 0 h 2254"/>
                  <a:gd name="T56" fmla="*/ 0 w 715"/>
                  <a:gd name="T57" fmla="*/ 0 h 2254"/>
                  <a:gd name="T58" fmla="*/ 0 w 715"/>
                  <a:gd name="T59" fmla="*/ 0 h 2254"/>
                  <a:gd name="T60" fmla="*/ 0 w 715"/>
                  <a:gd name="T61" fmla="*/ 0 h 2254"/>
                  <a:gd name="T62" fmla="*/ 0 w 715"/>
                  <a:gd name="T63" fmla="*/ 0 h 2254"/>
                  <a:gd name="T64" fmla="*/ 0 w 715"/>
                  <a:gd name="T65" fmla="*/ 0 h 2254"/>
                  <a:gd name="T66" fmla="*/ 0 w 715"/>
                  <a:gd name="T67" fmla="*/ 0 h 2254"/>
                  <a:gd name="T68" fmla="*/ 0 w 715"/>
                  <a:gd name="T69" fmla="*/ 0 h 2254"/>
                  <a:gd name="T70" fmla="*/ 0 w 715"/>
                  <a:gd name="T71" fmla="*/ 0 h 2254"/>
                  <a:gd name="T72" fmla="*/ 0 w 715"/>
                  <a:gd name="T73" fmla="*/ 0 h 2254"/>
                  <a:gd name="T74" fmla="*/ 0 w 715"/>
                  <a:gd name="T75" fmla="*/ 0 h 2254"/>
                  <a:gd name="T76" fmla="*/ 0 w 715"/>
                  <a:gd name="T77" fmla="*/ 0 h 2254"/>
                  <a:gd name="T78" fmla="*/ 0 w 715"/>
                  <a:gd name="T79" fmla="*/ 0 h 2254"/>
                  <a:gd name="T80" fmla="*/ 0 w 715"/>
                  <a:gd name="T81" fmla="*/ 0 h 2254"/>
                  <a:gd name="T82" fmla="*/ 0 w 715"/>
                  <a:gd name="T83" fmla="*/ 0 h 2254"/>
                  <a:gd name="T84" fmla="*/ 0 w 715"/>
                  <a:gd name="T85" fmla="*/ 0 h 2254"/>
                  <a:gd name="T86" fmla="*/ 0 w 715"/>
                  <a:gd name="T87" fmla="*/ 0 h 2254"/>
                  <a:gd name="T88" fmla="*/ 0 w 715"/>
                  <a:gd name="T89" fmla="*/ 0 h 2254"/>
                  <a:gd name="T90" fmla="*/ 0 w 715"/>
                  <a:gd name="T91" fmla="*/ 0 h 2254"/>
                  <a:gd name="T92" fmla="*/ 0 w 715"/>
                  <a:gd name="T93" fmla="*/ 0 h 2254"/>
                  <a:gd name="T94" fmla="*/ 0 w 715"/>
                  <a:gd name="T95" fmla="*/ 0 h 2254"/>
                  <a:gd name="T96" fmla="*/ 0 w 715"/>
                  <a:gd name="T97" fmla="*/ 0 h 2254"/>
                  <a:gd name="T98" fmla="*/ 0 w 715"/>
                  <a:gd name="T99" fmla="*/ 0 h 2254"/>
                  <a:gd name="T100" fmla="*/ 0 w 715"/>
                  <a:gd name="T101" fmla="*/ 0 h 2254"/>
                  <a:gd name="T102" fmla="*/ 0 w 715"/>
                  <a:gd name="T103" fmla="*/ 0 h 2254"/>
                  <a:gd name="T104" fmla="*/ 0 w 715"/>
                  <a:gd name="T105" fmla="*/ 0 h 2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5"/>
                  <a:gd name="T160" fmla="*/ 0 h 2254"/>
                  <a:gd name="T161" fmla="*/ 715 w 715"/>
                  <a:gd name="T162" fmla="*/ 2254 h 2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3" name="Freeform 268"/>
              <p:cNvSpPr>
                <a:spLocks/>
              </p:cNvSpPr>
              <p:nvPr/>
            </p:nvSpPr>
            <p:spPr bwMode="auto">
              <a:xfrm>
                <a:off x="952" y="887"/>
                <a:ext cx="41" cy="121"/>
              </a:xfrm>
              <a:custGeom>
                <a:avLst/>
                <a:gdLst>
                  <a:gd name="T0" fmla="*/ 0 w 1157"/>
                  <a:gd name="T1" fmla="*/ 0 h 3390"/>
                  <a:gd name="T2" fmla="*/ 0 w 1157"/>
                  <a:gd name="T3" fmla="*/ 0 h 3390"/>
                  <a:gd name="T4" fmla="*/ 0 w 1157"/>
                  <a:gd name="T5" fmla="*/ 0 h 3390"/>
                  <a:gd name="T6" fmla="*/ 0 w 1157"/>
                  <a:gd name="T7" fmla="*/ 0 h 3390"/>
                  <a:gd name="T8" fmla="*/ 0 w 1157"/>
                  <a:gd name="T9" fmla="*/ 0 h 3390"/>
                  <a:gd name="T10" fmla="*/ 0 w 1157"/>
                  <a:gd name="T11" fmla="*/ 0 h 3390"/>
                  <a:gd name="T12" fmla="*/ 0 w 1157"/>
                  <a:gd name="T13" fmla="*/ 0 h 3390"/>
                  <a:gd name="T14" fmla="*/ 0 w 1157"/>
                  <a:gd name="T15" fmla="*/ 0 h 3390"/>
                  <a:gd name="T16" fmla="*/ 0 w 1157"/>
                  <a:gd name="T17" fmla="*/ 0 h 3390"/>
                  <a:gd name="T18" fmla="*/ 0 w 1157"/>
                  <a:gd name="T19" fmla="*/ 0 h 3390"/>
                  <a:gd name="T20" fmla="*/ 0 w 1157"/>
                  <a:gd name="T21" fmla="*/ 0 h 3390"/>
                  <a:gd name="T22" fmla="*/ 0 w 1157"/>
                  <a:gd name="T23" fmla="*/ 0 h 3390"/>
                  <a:gd name="T24" fmla="*/ 0 w 1157"/>
                  <a:gd name="T25" fmla="*/ 0 h 3390"/>
                  <a:gd name="T26" fmla="*/ 0 w 1157"/>
                  <a:gd name="T27" fmla="*/ 0 h 3390"/>
                  <a:gd name="T28" fmla="*/ 0 w 1157"/>
                  <a:gd name="T29" fmla="*/ 0 h 3390"/>
                  <a:gd name="T30" fmla="*/ 0 w 1157"/>
                  <a:gd name="T31" fmla="*/ 0 h 3390"/>
                  <a:gd name="T32" fmla="*/ 0 w 1157"/>
                  <a:gd name="T33" fmla="*/ 0 h 3390"/>
                  <a:gd name="T34" fmla="*/ 0 w 1157"/>
                  <a:gd name="T35" fmla="*/ 0 h 3390"/>
                  <a:gd name="T36" fmla="*/ 0 w 1157"/>
                  <a:gd name="T37" fmla="*/ 0 h 3390"/>
                  <a:gd name="T38" fmla="*/ 0 w 1157"/>
                  <a:gd name="T39" fmla="*/ 0 h 3390"/>
                  <a:gd name="T40" fmla="*/ 0 w 1157"/>
                  <a:gd name="T41" fmla="*/ 0 h 3390"/>
                  <a:gd name="T42" fmla="*/ 0 w 1157"/>
                  <a:gd name="T43" fmla="*/ 0 h 3390"/>
                  <a:gd name="T44" fmla="*/ 0 w 1157"/>
                  <a:gd name="T45" fmla="*/ 0 h 3390"/>
                  <a:gd name="T46" fmla="*/ 0 w 1157"/>
                  <a:gd name="T47" fmla="*/ 0 h 3390"/>
                  <a:gd name="T48" fmla="*/ 0 w 1157"/>
                  <a:gd name="T49" fmla="*/ 0 h 3390"/>
                  <a:gd name="T50" fmla="*/ 0 w 1157"/>
                  <a:gd name="T51" fmla="*/ 0 h 3390"/>
                  <a:gd name="T52" fmla="*/ 0 w 1157"/>
                  <a:gd name="T53" fmla="*/ 0 h 3390"/>
                  <a:gd name="T54" fmla="*/ 0 w 1157"/>
                  <a:gd name="T55" fmla="*/ 0 h 3390"/>
                  <a:gd name="T56" fmla="*/ 0 w 1157"/>
                  <a:gd name="T57" fmla="*/ 0 h 3390"/>
                  <a:gd name="T58" fmla="*/ 0 w 1157"/>
                  <a:gd name="T59" fmla="*/ 0 h 3390"/>
                  <a:gd name="T60" fmla="*/ 0 w 1157"/>
                  <a:gd name="T61" fmla="*/ 0 h 3390"/>
                  <a:gd name="T62" fmla="*/ 0 w 1157"/>
                  <a:gd name="T63" fmla="*/ 0 h 3390"/>
                  <a:gd name="T64" fmla="*/ 0 w 1157"/>
                  <a:gd name="T65" fmla="*/ 0 h 3390"/>
                  <a:gd name="T66" fmla="*/ 0 w 1157"/>
                  <a:gd name="T67" fmla="*/ 0 h 3390"/>
                  <a:gd name="T68" fmla="*/ 0 w 1157"/>
                  <a:gd name="T69" fmla="*/ 0 h 3390"/>
                  <a:gd name="T70" fmla="*/ 0 w 1157"/>
                  <a:gd name="T71" fmla="*/ 0 h 3390"/>
                  <a:gd name="T72" fmla="*/ 0 w 1157"/>
                  <a:gd name="T73" fmla="*/ 0 h 3390"/>
                  <a:gd name="T74" fmla="*/ 0 w 1157"/>
                  <a:gd name="T75" fmla="*/ 0 h 33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57"/>
                  <a:gd name="T115" fmla="*/ 0 h 3390"/>
                  <a:gd name="T116" fmla="*/ 1157 w 1157"/>
                  <a:gd name="T117" fmla="*/ 3390 h 33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4" name="Freeform 269"/>
              <p:cNvSpPr>
                <a:spLocks/>
              </p:cNvSpPr>
              <p:nvPr/>
            </p:nvSpPr>
            <p:spPr bwMode="auto">
              <a:xfrm>
                <a:off x="1078" y="1133"/>
                <a:ext cx="8" cy="83"/>
              </a:xfrm>
              <a:custGeom>
                <a:avLst/>
                <a:gdLst>
                  <a:gd name="T0" fmla="*/ 0 w 240"/>
                  <a:gd name="T1" fmla="*/ 0 h 2323"/>
                  <a:gd name="T2" fmla="*/ 0 w 240"/>
                  <a:gd name="T3" fmla="*/ 0 h 2323"/>
                  <a:gd name="T4" fmla="*/ 0 w 240"/>
                  <a:gd name="T5" fmla="*/ 0 h 2323"/>
                  <a:gd name="T6" fmla="*/ 0 w 240"/>
                  <a:gd name="T7" fmla="*/ 0 h 2323"/>
                  <a:gd name="T8" fmla="*/ 0 w 240"/>
                  <a:gd name="T9" fmla="*/ 0 h 2323"/>
                  <a:gd name="T10" fmla="*/ 0 w 240"/>
                  <a:gd name="T11" fmla="*/ 0 h 2323"/>
                  <a:gd name="T12" fmla="*/ 0 w 240"/>
                  <a:gd name="T13" fmla="*/ 0 h 2323"/>
                  <a:gd name="T14" fmla="*/ 0 w 240"/>
                  <a:gd name="T15" fmla="*/ 0 h 2323"/>
                  <a:gd name="T16" fmla="*/ 0 w 240"/>
                  <a:gd name="T17" fmla="*/ 0 h 2323"/>
                  <a:gd name="T18" fmla="*/ 0 w 240"/>
                  <a:gd name="T19" fmla="*/ 0 h 2323"/>
                  <a:gd name="T20" fmla="*/ 0 w 240"/>
                  <a:gd name="T21" fmla="*/ 0 h 2323"/>
                  <a:gd name="T22" fmla="*/ 0 w 240"/>
                  <a:gd name="T23" fmla="*/ 0 h 2323"/>
                  <a:gd name="T24" fmla="*/ 0 w 240"/>
                  <a:gd name="T25" fmla="*/ 0 h 2323"/>
                  <a:gd name="T26" fmla="*/ 0 w 240"/>
                  <a:gd name="T27" fmla="*/ 0 h 2323"/>
                  <a:gd name="T28" fmla="*/ 0 w 240"/>
                  <a:gd name="T29" fmla="*/ 0 h 2323"/>
                  <a:gd name="T30" fmla="*/ 0 w 240"/>
                  <a:gd name="T31" fmla="*/ 0 h 2323"/>
                  <a:gd name="T32" fmla="*/ 0 w 240"/>
                  <a:gd name="T33" fmla="*/ 0 h 2323"/>
                  <a:gd name="T34" fmla="*/ 0 w 240"/>
                  <a:gd name="T35" fmla="*/ 0 h 2323"/>
                  <a:gd name="T36" fmla="*/ 0 w 240"/>
                  <a:gd name="T37" fmla="*/ 0 h 2323"/>
                  <a:gd name="T38" fmla="*/ 0 w 240"/>
                  <a:gd name="T39" fmla="*/ 0 h 2323"/>
                  <a:gd name="T40" fmla="*/ 0 w 240"/>
                  <a:gd name="T41" fmla="*/ 0 h 2323"/>
                  <a:gd name="T42" fmla="*/ 0 w 240"/>
                  <a:gd name="T43" fmla="*/ 0 h 2323"/>
                  <a:gd name="T44" fmla="*/ 0 w 240"/>
                  <a:gd name="T45" fmla="*/ 0 h 2323"/>
                  <a:gd name="T46" fmla="*/ 0 w 240"/>
                  <a:gd name="T47" fmla="*/ 0 h 2323"/>
                  <a:gd name="T48" fmla="*/ 0 w 240"/>
                  <a:gd name="T49" fmla="*/ 0 h 2323"/>
                  <a:gd name="T50" fmla="*/ 0 w 240"/>
                  <a:gd name="T51" fmla="*/ 0 h 2323"/>
                  <a:gd name="T52" fmla="*/ 0 w 240"/>
                  <a:gd name="T53" fmla="*/ 0 h 2323"/>
                  <a:gd name="T54" fmla="*/ 0 w 240"/>
                  <a:gd name="T55" fmla="*/ 0 h 2323"/>
                  <a:gd name="T56" fmla="*/ 0 w 240"/>
                  <a:gd name="T57" fmla="*/ 0 h 2323"/>
                  <a:gd name="T58" fmla="*/ 0 w 240"/>
                  <a:gd name="T59" fmla="*/ 0 h 2323"/>
                  <a:gd name="T60" fmla="*/ 0 w 240"/>
                  <a:gd name="T61" fmla="*/ 0 h 2323"/>
                  <a:gd name="T62" fmla="*/ 0 w 240"/>
                  <a:gd name="T63" fmla="*/ 0 h 2323"/>
                  <a:gd name="T64" fmla="*/ 0 w 240"/>
                  <a:gd name="T65" fmla="*/ 0 h 2323"/>
                  <a:gd name="T66" fmla="*/ 0 w 240"/>
                  <a:gd name="T67" fmla="*/ 0 h 2323"/>
                  <a:gd name="T68" fmla="*/ 0 w 240"/>
                  <a:gd name="T69" fmla="*/ 0 h 2323"/>
                  <a:gd name="T70" fmla="*/ 0 w 240"/>
                  <a:gd name="T71" fmla="*/ 0 h 2323"/>
                  <a:gd name="T72" fmla="*/ 0 w 240"/>
                  <a:gd name="T73" fmla="*/ 0 h 2323"/>
                  <a:gd name="T74" fmla="*/ 0 w 240"/>
                  <a:gd name="T75" fmla="*/ 0 h 2323"/>
                  <a:gd name="T76" fmla="*/ 0 w 240"/>
                  <a:gd name="T77" fmla="*/ 0 h 2323"/>
                  <a:gd name="T78" fmla="*/ 0 w 240"/>
                  <a:gd name="T79" fmla="*/ 0 h 2323"/>
                  <a:gd name="T80" fmla="*/ 0 w 240"/>
                  <a:gd name="T81" fmla="*/ 0 h 2323"/>
                  <a:gd name="T82" fmla="*/ 0 w 240"/>
                  <a:gd name="T83" fmla="*/ 0 h 2323"/>
                  <a:gd name="T84" fmla="*/ 0 w 240"/>
                  <a:gd name="T85" fmla="*/ 0 h 2323"/>
                  <a:gd name="T86" fmla="*/ 0 w 240"/>
                  <a:gd name="T87" fmla="*/ 0 h 2323"/>
                  <a:gd name="T88" fmla="*/ 0 w 240"/>
                  <a:gd name="T89" fmla="*/ 0 h 2323"/>
                  <a:gd name="T90" fmla="*/ 0 w 240"/>
                  <a:gd name="T91" fmla="*/ 0 h 2323"/>
                  <a:gd name="T92" fmla="*/ 0 w 240"/>
                  <a:gd name="T93" fmla="*/ 0 h 2323"/>
                  <a:gd name="T94" fmla="*/ 0 w 240"/>
                  <a:gd name="T95" fmla="*/ 0 h 2323"/>
                  <a:gd name="T96" fmla="*/ 0 w 240"/>
                  <a:gd name="T97" fmla="*/ 0 h 2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2323"/>
                  <a:gd name="T149" fmla="*/ 240 w 240"/>
                  <a:gd name="T150" fmla="*/ 2323 h 2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5" name="Freeform 270"/>
              <p:cNvSpPr>
                <a:spLocks/>
              </p:cNvSpPr>
              <p:nvPr/>
            </p:nvSpPr>
            <p:spPr bwMode="auto">
              <a:xfrm>
                <a:off x="864" y="817"/>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6" name="Freeform 271"/>
              <p:cNvSpPr>
                <a:spLocks/>
              </p:cNvSpPr>
              <p:nvPr/>
            </p:nvSpPr>
            <p:spPr bwMode="auto">
              <a:xfrm>
                <a:off x="864" y="817"/>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7" name="Freeform 272"/>
              <p:cNvSpPr>
                <a:spLocks/>
              </p:cNvSpPr>
              <p:nvPr/>
            </p:nvSpPr>
            <p:spPr bwMode="auto">
              <a:xfrm>
                <a:off x="817" y="1012"/>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68" name="Freeform 273"/>
              <p:cNvSpPr>
                <a:spLocks/>
              </p:cNvSpPr>
              <p:nvPr/>
            </p:nvSpPr>
            <p:spPr bwMode="auto">
              <a:xfrm>
                <a:off x="817" y="1012"/>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4069" name="Freeform 274"/>
              <p:cNvSpPr>
                <a:spLocks/>
              </p:cNvSpPr>
              <p:nvPr/>
            </p:nvSpPr>
            <p:spPr bwMode="auto">
              <a:xfrm>
                <a:off x="916" y="1164"/>
                <a:ext cx="90" cy="113"/>
              </a:xfrm>
              <a:custGeom>
                <a:avLst/>
                <a:gdLst>
                  <a:gd name="T0" fmla="*/ 0 w 2508"/>
                  <a:gd name="T1" fmla="*/ 0 h 3165"/>
                  <a:gd name="T2" fmla="*/ 0 w 2508"/>
                  <a:gd name="T3" fmla="*/ 0 h 3165"/>
                  <a:gd name="T4" fmla="*/ 0 w 2508"/>
                  <a:gd name="T5" fmla="*/ 0 h 3165"/>
                  <a:gd name="T6" fmla="*/ 0 w 2508"/>
                  <a:gd name="T7" fmla="*/ 0 h 3165"/>
                  <a:gd name="T8" fmla="*/ 0 w 2508"/>
                  <a:gd name="T9" fmla="*/ 0 h 3165"/>
                  <a:gd name="T10" fmla="*/ 0 w 2508"/>
                  <a:gd name="T11" fmla="*/ 0 h 3165"/>
                  <a:gd name="T12" fmla="*/ 0 w 2508"/>
                  <a:gd name="T13" fmla="*/ 0 h 3165"/>
                  <a:gd name="T14" fmla="*/ 0 w 2508"/>
                  <a:gd name="T15" fmla="*/ 0 h 3165"/>
                  <a:gd name="T16" fmla="*/ 0 w 2508"/>
                  <a:gd name="T17" fmla="*/ 0 h 3165"/>
                  <a:gd name="T18" fmla="*/ 0 w 2508"/>
                  <a:gd name="T19" fmla="*/ 0 h 3165"/>
                  <a:gd name="T20" fmla="*/ 0 w 2508"/>
                  <a:gd name="T21" fmla="*/ 0 h 3165"/>
                  <a:gd name="T22" fmla="*/ 0 w 2508"/>
                  <a:gd name="T23" fmla="*/ 0 h 3165"/>
                  <a:gd name="T24" fmla="*/ 0 w 2508"/>
                  <a:gd name="T25" fmla="*/ 0 h 3165"/>
                  <a:gd name="T26" fmla="*/ 0 w 2508"/>
                  <a:gd name="T27" fmla="*/ 0 h 3165"/>
                  <a:gd name="T28" fmla="*/ 0 w 2508"/>
                  <a:gd name="T29" fmla="*/ 0 h 3165"/>
                  <a:gd name="T30" fmla="*/ 0 w 2508"/>
                  <a:gd name="T31" fmla="*/ 0 h 3165"/>
                  <a:gd name="T32" fmla="*/ 0 w 2508"/>
                  <a:gd name="T33" fmla="*/ 0 h 3165"/>
                  <a:gd name="T34" fmla="*/ 0 w 2508"/>
                  <a:gd name="T35" fmla="*/ 0 h 3165"/>
                  <a:gd name="T36" fmla="*/ 0 w 2508"/>
                  <a:gd name="T37" fmla="*/ 0 h 3165"/>
                  <a:gd name="T38" fmla="*/ 0 w 2508"/>
                  <a:gd name="T39" fmla="*/ 0 h 3165"/>
                  <a:gd name="T40" fmla="*/ 0 w 2508"/>
                  <a:gd name="T41" fmla="*/ 0 h 3165"/>
                  <a:gd name="T42" fmla="*/ 0 w 2508"/>
                  <a:gd name="T43" fmla="*/ 0 h 3165"/>
                  <a:gd name="T44" fmla="*/ 0 w 2508"/>
                  <a:gd name="T45" fmla="*/ 0 h 3165"/>
                  <a:gd name="T46" fmla="*/ 0 w 2508"/>
                  <a:gd name="T47" fmla="*/ 0 h 3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08"/>
                  <a:gd name="T73" fmla="*/ 0 h 3165"/>
                  <a:gd name="T74" fmla="*/ 2508 w 2508"/>
                  <a:gd name="T75" fmla="*/ 3165 h 3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4070" name="Freeform 275"/>
              <p:cNvSpPr>
                <a:spLocks/>
              </p:cNvSpPr>
              <p:nvPr/>
            </p:nvSpPr>
            <p:spPr bwMode="auto">
              <a:xfrm>
                <a:off x="1334" y="1166"/>
                <a:ext cx="32" cy="141"/>
              </a:xfrm>
              <a:custGeom>
                <a:avLst/>
                <a:gdLst>
                  <a:gd name="T0" fmla="*/ 0 w 891"/>
                  <a:gd name="T1" fmla="*/ 0 h 3959"/>
                  <a:gd name="T2" fmla="*/ 0 w 891"/>
                  <a:gd name="T3" fmla="*/ 0 h 3959"/>
                  <a:gd name="T4" fmla="*/ 0 w 891"/>
                  <a:gd name="T5" fmla="*/ 0 h 3959"/>
                  <a:gd name="T6" fmla="*/ 0 w 891"/>
                  <a:gd name="T7" fmla="*/ 0 h 3959"/>
                  <a:gd name="T8" fmla="*/ 0 w 891"/>
                  <a:gd name="T9" fmla="*/ 0 h 3959"/>
                  <a:gd name="T10" fmla="*/ 0 60000 65536"/>
                  <a:gd name="T11" fmla="*/ 0 60000 65536"/>
                  <a:gd name="T12" fmla="*/ 0 60000 65536"/>
                  <a:gd name="T13" fmla="*/ 0 60000 65536"/>
                  <a:gd name="T14" fmla="*/ 0 60000 65536"/>
                  <a:gd name="T15" fmla="*/ 0 w 891"/>
                  <a:gd name="T16" fmla="*/ 0 h 3959"/>
                  <a:gd name="T17" fmla="*/ 891 w 891"/>
                  <a:gd name="T18" fmla="*/ 3959 h 3959"/>
                </a:gdLst>
                <a:ahLst/>
                <a:cxnLst>
                  <a:cxn ang="T10">
                    <a:pos x="T0" y="T1"/>
                  </a:cxn>
                  <a:cxn ang="T11">
                    <a:pos x="T2" y="T3"/>
                  </a:cxn>
                  <a:cxn ang="T12">
                    <a:pos x="T4" y="T5"/>
                  </a:cxn>
                  <a:cxn ang="T13">
                    <a:pos x="T6" y="T7"/>
                  </a:cxn>
                  <a:cxn ang="T14">
                    <a:pos x="T8" y="T9"/>
                  </a:cxn>
                </a:cxnLst>
                <a:rect l="T15" t="T16" r="T17" b="T18"/>
                <a:pathLst>
                  <a:path w="891" h="3959">
                    <a:moveTo>
                      <a:pt x="0" y="0"/>
                    </a:moveTo>
                    <a:lnTo>
                      <a:pt x="891" y="1872"/>
                    </a:lnTo>
                    <a:lnTo>
                      <a:pt x="891" y="3959"/>
                    </a:lnTo>
                    <a:lnTo>
                      <a:pt x="10" y="2146"/>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grpSp>
      </p:grpSp>
    </p:spTree>
  </p:cSld>
  <p:clrMapOvr>
    <a:masterClrMapping/>
  </p:clrMapOvr>
  <p:transition spd="med" advClick="0">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225730" name="Rectangle 2"/>
          <p:cNvSpPr>
            <a:spLocks noGrp="1" noChangeArrowheads="1"/>
          </p:cNvSpPr>
          <p:nvPr>
            <p:ph type="title"/>
          </p:nvPr>
        </p:nvSpPr>
        <p:spPr>
          <a:xfrm>
            <a:off x="1531938" y="76200"/>
            <a:ext cx="6088062" cy="920750"/>
          </a:xfrm>
        </p:spPr>
        <p:txBody>
          <a:bodyPr/>
          <a:lstStyle/>
          <a:p>
            <a:pPr eaLnBrk="1" hangingPunct="1">
              <a:defRPr/>
            </a:pPr>
            <a:r>
              <a:rPr lang="en-US" sz="2800" dirty="0" smtClean="0"/>
              <a:t>Value of HCUP Processing</a:t>
            </a:r>
          </a:p>
        </p:txBody>
      </p:sp>
      <p:sp>
        <p:nvSpPr>
          <p:cNvPr id="1225731" name="Rectangle 3"/>
          <p:cNvSpPr>
            <a:spLocks noGrp="1" noChangeArrowheads="1"/>
          </p:cNvSpPr>
          <p:nvPr>
            <p:ph idx="1"/>
          </p:nvPr>
        </p:nvSpPr>
        <p:spPr>
          <a:xfrm>
            <a:off x="457200" y="1600200"/>
            <a:ext cx="8348663" cy="4800600"/>
          </a:xfrm>
        </p:spPr>
        <p:txBody>
          <a:bodyPr/>
          <a:lstStyle/>
          <a:p>
            <a:pPr eaLnBrk="1" hangingPunct="1">
              <a:lnSpc>
                <a:spcPct val="100000"/>
              </a:lnSpc>
              <a:spcBef>
                <a:spcPts val="1000"/>
              </a:spcBef>
              <a:spcAft>
                <a:spcPts val="1000"/>
              </a:spcAft>
              <a:buSzPct val="94000"/>
            </a:pPr>
            <a:r>
              <a:rPr lang="en-US" b="1" dirty="0"/>
              <a:t>Standardization of file formats and variable values </a:t>
            </a:r>
          </a:p>
          <a:p>
            <a:pPr eaLnBrk="1" hangingPunct="1">
              <a:lnSpc>
                <a:spcPct val="100000"/>
              </a:lnSpc>
              <a:spcBef>
                <a:spcPts val="1000"/>
              </a:spcBef>
              <a:spcAft>
                <a:spcPts val="1000"/>
              </a:spcAft>
              <a:buSzPct val="94000"/>
            </a:pPr>
            <a:r>
              <a:rPr lang="en-US" b="1" dirty="0"/>
              <a:t>Basic quality checks</a:t>
            </a:r>
          </a:p>
          <a:p>
            <a:pPr eaLnBrk="1" hangingPunct="1">
              <a:lnSpc>
                <a:spcPct val="100000"/>
              </a:lnSpc>
              <a:spcBef>
                <a:spcPts val="1000"/>
              </a:spcBef>
              <a:spcAft>
                <a:spcPts val="1000"/>
              </a:spcAft>
              <a:buSzPct val="94000"/>
            </a:pPr>
            <a:r>
              <a:rPr lang="en-US" b="1" dirty="0"/>
              <a:t>Value-added variables</a:t>
            </a:r>
          </a:p>
          <a:p>
            <a:pPr lvl="1" eaLnBrk="1" hangingPunct="1">
              <a:lnSpc>
                <a:spcPct val="100000"/>
              </a:lnSpc>
              <a:spcBef>
                <a:spcPts val="500"/>
              </a:spcBef>
              <a:spcAft>
                <a:spcPts val="500"/>
              </a:spcAft>
              <a:buSzPct val="94000"/>
            </a:pPr>
            <a:r>
              <a:rPr lang="en-US" b="1" dirty="0"/>
              <a:t>Hospital characteristics</a:t>
            </a:r>
          </a:p>
          <a:p>
            <a:pPr lvl="2" eaLnBrk="1" hangingPunct="1">
              <a:lnSpc>
                <a:spcPct val="100000"/>
              </a:lnSpc>
              <a:spcBef>
                <a:spcPts val="500"/>
              </a:spcBef>
              <a:spcAft>
                <a:spcPts val="500"/>
              </a:spcAft>
              <a:buSzPct val="94000"/>
            </a:pPr>
            <a:r>
              <a:rPr lang="en-US" dirty="0"/>
              <a:t>Region, Urban/rural, Teaching status, Ownership/control, Bed size</a:t>
            </a:r>
          </a:p>
          <a:p>
            <a:pPr lvl="1" eaLnBrk="1" hangingPunct="1">
              <a:lnSpc>
                <a:spcPct val="100000"/>
              </a:lnSpc>
              <a:spcBef>
                <a:spcPts val="500"/>
              </a:spcBef>
              <a:spcAft>
                <a:spcPts val="500"/>
              </a:spcAft>
              <a:buSzPct val="94000"/>
            </a:pPr>
            <a:r>
              <a:rPr lang="en-US" b="1" dirty="0"/>
              <a:t>Severity Measures</a:t>
            </a:r>
          </a:p>
          <a:p>
            <a:pPr lvl="2" eaLnBrk="1" hangingPunct="1">
              <a:lnSpc>
                <a:spcPct val="100000"/>
              </a:lnSpc>
              <a:spcBef>
                <a:spcPts val="500"/>
              </a:spcBef>
              <a:spcAft>
                <a:spcPts val="500"/>
              </a:spcAft>
              <a:buSzPct val="94000"/>
            </a:pPr>
            <a:r>
              <a:rPr lang="en-US" dirty="0"/>
              <a:t>APR-</a:t>
            </a:r>
            <a:r>
              <a:rPr lang="en-US" dirty="0" err="1"/>
              <a:t>DRGs</a:t>
            </a:r>
            <a:r>
              <a:rPr lang="en-US" dirty="0"/>
              <a:t>, APS-</a:t>
            </a:r>
            <a:r>
              <a:rPr lang="en-US" dirty="0" err="1"/>
              <a:t>DRGs</a:t>
            </a:r>
            <a:r>
              <a:rPr lang="en-US" dirty="0"/>
              <a:t>, Disease Staging, </a:t>
            </a:r>
            <a:r>
              <a:rPr lang="en-US" dirty="0" err="1"/>
              <a:t>Comorbidity</a:t>
            </a:r>
            <a:r>
              <a:rPr lang="en-US" dirty="0"/>
              <a:t> Measures</a:t>
            </a:r>
          </a:p>
          <a:p>
            <a:pPr lvl="1" eaLnBrk="1" hangingPunct="1">
              <a:lnSpc>
                <a:spcPct val="100000"/>
              </a:lnSpc>
              <a:spcBef>
                <a:spcPts val="1000"/>
              </a:spcBef>
              <a:spcAft>
                <a:spcPts val="1000"/>
              </a:spcAft>
              <a:buSzPct val="94000"/>
              <a:buFontTx/>
              <a:buNone/>
            </a:pPr>
            <a:endParaRPr lang="en-US" sz="2000" b="1" dirty="0"/>
          </a:p>
        </p:txBody>
      </p:sp>
      <p:sp>
        <p:nvSpPr>
          <p:cNvPr id="34820" name="Slide Number Placeholder 3"/>
          <p:cNvSpPr>
            <a:spLocks noGrp="1"/>
          </p:cNvSpPr>
          <p:nvPr>
            <p:ph type="sldNum" sz="quarter" idx="10"/>
          </p:nvPr>
        </p:nvSpPr>
        <p:spPr>
          <a:noFill/>
        </p:spPr>
        <p:txBody>
          <a:bodyPr/>
          <a:lstStyle/>
          <a:p>
            <a:fld id="{A424EA10-FA0B-464C-A8C0-01E57905A8D0}" type="slidenum">
              <a:rPr lang="en-US"/>
              <a:pPr/>
              <a:t>21</a:t>
            </a:fld>
            <a:endParaRPr lang="en-US"/>
          </a:p>
        </p:txBody>
      </p:sp>
    </p:spTree>
  </p:cSld>
  <p:clrMapOvr>
    <a:masterClrMapping/>
  </p:clrMapOvr>
  <p:transition spd="med" advClick="0">
    <p:fad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72795" name="Rectangle 315"/>
          <p:cNvSpPr>
            <a:spLocks noGrp="1" noChangeArrowheads="1"/>
          </p:cNvSpPr>
          <p:nvPr>
            <p:ph type="title"/>
          </p:nvPr>
        </p:nvSpPr>
        <p:spPr>
          <a:xfrm>
            <a:off x="1531938" y="228600"/>
            <a:ext cx="6088062" cy="768350"/>
          </a:xfrm>
        </p:spPr>
        <p:txBody>
          <a:bodyPr/>
          <a:lstStyle/>
          <a:p>
            <a:pPr eaLnBrk="1" hangingPunct="1">
              <a:defRPr/>
            </a:pPr>
            <a:r>
              <a:rPr lang="en-US" sz="2800" dirty="0" smtClean="0"/>
              <a:t>The HCUP Database Process</a:t>
            </a:r>
          </a:p>
        </p:txBody>
      </p:sp>
      <p:sp>
        <p:nvSpPr>
          <p:cNvPr id="35843" name="Slide Number Placeholder 2"/>
          <p:cNvSpPr>
            <a:spLocks noGrp="1"/>
          </p:cNvSpPr>
          <p:nvPr>
            <p:ph type="sldNum" sz="quarter" idx="10"/>
          </p:nvPr>
        </p:nvSpPr>
        <p:spPr>
          <a:noFill/>
        </p:spPr>
        <p:txBody>
          <a:bodyPr/>
          <a:lstStyle/>
          <a:p>
            <a:fld id="{42416054-F1D2-E043-BCC2-8D8229FE9F46}" type="slidenum">
              <a:rPr lang="en-US"/>
              <a:pPr/>
              <a:t>22</a:t>
            </a:fld>
            <a:endParaRPr lang="en-US"/>
          </a:p>
        </p:txBody>
      </p:sp>
      <p:sp>
        <p:nvSpPr>
          <p:cNvPr id="35852" name="Text Box 300"/>
          <p:cNvSpPr txBox="1">
            <a:spLocks noChangeArrowheads="1"/>
          </p:cNvSpPr>
          <p:nvPr/>
        </p:nvSpPr>
        <p:spPr bwMode="auto">
          <a:xfrm>
            <a:off x="3657600" y="838200"/>
            <a:ext cx="1905000" cy="366713"/>
          </a:xfrm>
          <a:prstGeom prst="rect">
            <a:avLst/>
          </a:prstGeom>
          <a:noFill/>
          <a:ln w="9525">
            <a:noFill/>
            <a:miter lim="800000"/>
            <a:headEnd/>
            <a:tailEnd/>
          </a:ln>
        </p:spPr>
        <p:txBody>
          <a:bodyPr>
            <a:prstTxWarp prst="textNoShape">
              <a:avLst/>
            </a:prstTxWarp>
            <a:spAutoFit/>
          </a:bodyPr>
          <a:lstStyle/>
          <a:p>
            <a:pPr algn="l">
              <a:spcBef>
                <a:spcPct val="50000"/>
              </a:spcBef>
            </a:pPr>
            <a:endParaRPr lang="en-US" sz="1800"/>
          </a:p>
        </p:txBody>
      </p:sp>
      <p:sp>
        <p:nvSpPr>
          <p:cNvPr id="35858" name="Rectangle 314"/>
          <p:cNvSpPr>
            <a:spLocks noChangeArrowheads="1"/>
          </p:cNvSpPr>
          <p:nvPr/>
        </p:nvSpPr>
        <p:spPr bwMode="auto">
          <a:xfrm>
            <a:off x="457200" y="228600"/>
            <a:ext cx="8382000" cy="64008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grpSp>
        <p:nvGrpSpPr>
          <p:cNvPr id="322" name="Group 321"/>
          <p:cNvGrpSpPr/>
          <p:nvPr/>
        </p:nvGrpSpPr>
        <p:grpSpPr>
          <a:xfrm>
            <a:off x="685800" y="1371600"/>
            <a:ext cx="8458200" cy="5243513"/>
            <a:chOff x="685800" y="1371600"/>
            <a:chExt cx="8458200" cy="5243513"/>
          </a:xfrm>
        </p:grpSpPr>
        <p:grpSp>
          <p:nvGrpSpPr>
            <p:cNvPr id="35856" name="Group 318"/>
            <p:cNvGrpSpPr>
              <a:grpSpLocks/>
            </p:cNvGrpSpPr>
            <p:nvPr/>
          </p:nvGrpSpPr>
          <p:grpSpPr bwMode="auto">
            <a:xfrm>
              <a:off x="1219200" y="1371600"/>
              <a:ext cx="6629400" cy="2713038"/>
              <a:chOff x="720" y="912"/>
              <a:chExt cx="4176" cy="1709"/>
            </a:xfrm>
          </p:grpSpPr>
          <p:grpSp>
            <p:nvGrpSpPr>
              <p:cNvPr id="35870" name="Group 3"/>
              <p:cNvGrpSpPr>
                <a:grpSpLocks/>
              </p:cNvGrpSpPr>
              <p:nvPr/>
            </p:nvGrpSpPr>
            <p:grpSpPr bwMode="auto">
              <a:xfrm>
                <a:off x="720" y="912"/>
                <a:ext cx="4176" cy="1709"/>
                <a:chOff x="817" y="817"/>
                <a:chExt cx="3814" cy="1712"/>
              </a:xfrm>
            </p:grpSpPr>
            <p:sp>
              <p:nvSpPr>
                <p:cNvPr id="35876" name="Freeform 4"/>
                <p:cNvSpPr>
                  <a:spLocks/>
                </p:cNvSpPr>
                <p:nvPr/>
              </p:nvSpPr>
              <p:spPr bwMode="auto">
                <a:xfrm>
                  <a:off x="3981" y="1033"/>
                  <a:ext cx="277" cy="408"/>
                </a:xfrm>
                <a:custGeom>
                  <a:avLst/>
                  <a:gdLst>
                    <a:gd name="T0" fmla="*/ 0 w 1383"/>
                    <a:gd name="T1" fmla="*/ 0 h 2042"/>
                    <a:gd name="T2" fmla="*/ 0 w 1383"/>
                    <a:gd name="T3" fmla="*/ 0 h 2042"/>
                    <a:gd name="T4" fmla="*/ 0 w 1383"/>
                    <a:gd name="T5" fmla="*/ 0 h 2042"/>
                    <a:gd name="T6" fmla="*/ 0 w 1383"/>
                    <a:gd name="T7" fmla="*/ 0 h 2042"/>
                    <a:gd name="T8" fmla="*/ 0 w 1383"/>
                    <a:gd name="T9" fmla="*/ 0 h 2042"/>
                    <a:gd name="T10" fmla="*/ 0 w 1383"/>
                    <a:gd name="T11" fmla="*/ 0 h 2042"/>
                    <a:gd name="T12" fmla="*/ 0 w 1383"/>
                    <a:gd name="T13" fmla="*/ 0 h 2042"/>
                    <a:gd name="T14" fmla="*/ 0 w 1383"/>
                    <a:gd name="T15" fmla="*/ 0 h 2042"/>
                    <a:gd name="T16" fmla="*/ 0 w 1383"/>
                    <a:gd name="T17" fmla="*/ 0 h 2042"/>
                    <a:gd name="T18" fmla="*/ 0 w 1383"/>
                    <a:gd name="T19" fmla="*/ 0 h 2042"/>
                    <a:gd name="T20" fmla="*/ 0 w 1383"/>
                    <a:gd name="T21" fmla="*/ 0 h 2042"/>
                    <a:gd name="T22" fmla="*/ 0 w 1383"/>
                    <a:gd name="T23" fmla="*/ 0 h 2042"/>
                    <a:gd name="T24" fmla="*/ 0 w 1383"/>
                    <a:gd name="T25" fmla="*/ 0 h 2042"/>
                    <a:gd name="T26" fmla="*/ 0 w 1383"/>
                    <a:gd name="T27" fmla="*/ 0 h 2042"/>
                    <a:gd name="T28" fmla="*/ 0 w 1383"/>
                    <a:gd name="T29" fmla="*/ 0 h 2042"/>
                    <a:gd name="T30" fmla="*/ 0 w 1383"/>
                    <a:gd name="T31" fmla="*/ 0 h 2042"/>
                    <a:gd name="T32" fmla="*/ 0 w 1383"/>
                    <a:gd name="T33" fmla="*/ 0 h 2042"/>
                    <a:gd name="T34" fmla="*/ 0 w 1383"/>
                    <a:gd name="T35" fmla="*/ 0 h 2042"/>
                    <a:gd name="T36" fmla="*/ 0 w 1383"/>
                    <a:gd name="T37" fmla="*/ 0 h 2042"/>
                    <a:gd name="T38" fmla="*/ 0 w 1383"/>
                    <a:gd name="T39" fmla="*/ 0 h 2042"/>
                    <a:gd name="T40" fmla="*/ 0 w 1383"/>
                    <a:gd name="T41" fmla="*/ 0 h 2042"/>
                    <a:gd name="T42" fmla="*/ 0 w 1383"/>
                    <a:gd name="T43" fmla="*/ 0 h 2042"/>
                    <a:gd name="T44" fmla="*/ 0 w 1383"/>
                    <a:gd name="T45" fmla="*/ 0 h 2042"/>
                    <a:gd name="T46" fmla="*/ 0 w 1383"/>
                    <a:gd name="T47" fmla="*/ 0 h 2042"/>
                    <a:gd name="T48" fmla="*/ 0 w 1383"/>
                    <a:gd name="T49" fmla="*/ 0 h 2042"/>
                    <a:gd name="T50" fmla="*/ 0 w 1383"/>
                    <a:gd name="T51" fmla="*/ 0 h 2042"/>
                    <a:gd name="T52" fmla="*/ 0 w 1383"/>
                    <a:gd name="T53" fmla="*/ 0 h 2042"/>
                    <a:gd name="T54" fmla="*/ 0 w 1383"/>
                    <a:gd name="T55" fmla="*/ 0 h 2042"/>
                    <a:gd name="T56" fmla="*/ 0 w 1383"/>
                    <a:gd name="T57" fmla="*/ 0 h 2042"/>
                    <a:gd name="T58" fmla="*/ 0 w 1383"/>
                    <a:gd name="T59" fmla="*/ 0 h 2042"/>
                    <a:gd name="T60" fmla="*/ 0 w 1383"/>
                    <a:gd name="T61" fmla="*/ 0 h 2042"/>
                    <a:gd name="T62" fmla="*/ 0 w 1383"/>
                    <a:gd name="T63" fmla="*/ 0 h 2042"/>
                    <a:gd name="T64" fmla="*/ 0 w 1383"/>
                    <a:gd name="T65" fmla="*/ 0 h 2042"/>
                    <a:gd name="T66" fmla="*/ 0 w 1383"/>
                    <a:gd name="T67" fmla="*/ 0 h 2042"/>
                    <a:gd name="T68" fmla="*/ 0 w 1383"/>
                    <a:gd name="T69" fmla="*/ 0 h 2042"/>
                    <a:gd name="T70" fmla="*/ 0 w 1383"/>
                    <a:gd name="T71" fmla="*/ 0 h 2042"/>
                    <a:gd name="T72" fmla="*/ 0 w 1383"/>
                    <a:gd name="T73" fmla="*/ 0 h 2042"/>
                    <a:gd name="T74" fmla="*/ 0 w 1383"/>
                    <a:gd name="T75" fmla="*/ 0 h 2042"/>
                    <a:gd name="T76" fmla="*/ 0 w 1383"/>
                    <a:gd name="T77" fmla="*/ 0 h 2042"/>
                    <a:gd name="T78" fmla="*/ 0 w 1383"/>
                    <a:gd name="T79" fmla="*/ 0 h 2042"/>
                    <a:gd name="T80" fmla="*/ 0 w 1383"/>
                    <a:gd name="T81" fmla="*/ 0 h 2042"/>
                    <a:gd name="T82" fmla="*/ 0 w 1383"/>
                    <a:gd name="T83" fmla="*/ 0 h 2042"/>
                    <a:gd name="T84" fmla="*/ 0 w 1383"/>
                    <a:gd name="T85" fmla="*/ 0 h 2042"/>
                    <a:gd name="T86" fmla="*/ 0 w 1383"/>
                    <a:gd name="T87" fmla="*/ 0 h 2042"/>
                    <a:gd name="T88" fmla="*/ 0 w 1383"/>
                    <a:gd name="T89" fmla="*/ 0 h 2042"/>
                    <a:gd name="T90" fmla="*/ 0 w 1383"/>
                    <a:gd name="T91" fmla="*/ 0 h 2042"/>
                    <a:gd name="T92" fmla="*/ 0 w 1383"/>
                    <a:gd name="T93" fmla="*/ 0 h 2042"/>
                    <a:gd name="T94" fmla="*/ 0 w 1383"/>
                    <a:gd name="T95" fmla="*/ 0 h 2042"/>
                    <a:gd name="T96" fmla="*/ 0 w 1383"/>
                    <a:gd name="T97" fmla="*/ 0 h 2042"/>
                    <a:gd name="T98" fmla="*/ 0 w 1383"/>
                    <a:gd name="T99" fmla="*/ 0 h 2042"/>
                    <a:gd name="T100" fmla="*/ 0 w 1383"/>
                    <a:gd name="T101" fmla="*/ 0 h 2042"/>
                    <a:gd name="T102" fmla="*/ 0 w 1383"/>
                    <a:gd name="T103" fmla="*/ 0 h 2042"/>
                    <a:gd name="T104" fmla="*/ 0 w 1383"/>
                    <a:gd name="T105" fmla="*/ 0 h 2042"/>
                    <a:gd name="T106" fmla="*/ 0 w 1383"/>
                    <a:gd name="T107" fmla="*/ 0 h 2042"/>
                    <a:gd name="T108" fmla="*/ 0 w 1383"/>
                    <a:gd name="T109" fmla="*/ 0 h 2042"/>
                    <a:gd name="T110" fmla="*/ 0 w 1383"/>
                    <a:gd name="T111" fmla="*/ 0 h 2042"/>
                    <a:gd name="T112" fmla="*/ 0 w 1383"/>
                    <a:gd name="T113" fmla="*/ 0 h 2042"/>
                    <a:gd name="T114" fmla="*/ 0 w 1383"/>
                    <a:gd name="T115" fmla="*/ 0 h 2042"/>
                    <a:gd name="T116" fmla="*/ 0 w 1383"/>
                    <a:gd name="T117" fmla="*/ 0 h 204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83"/>
                    <a:gd name="T178" fmla="*/ 0 h 2042"/>
                    <a:gd name="T179" fmla="*/ 1383 w 1383"/>
                    <a:gd name="T180" fmla="*/ 2042 h 204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77" name="Freeform 5"/>
                <p:cNvSpPr>
                  <a:spLocks/>
                </p:cNvSpPr>
                <p:nvPr/>
              </p:nvSpPr>
              <p:spPr bwMode="auto">
                <a:xfrm>
                  <a:off x="2883" y="212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w 841"/>
                    <a:gd name="T43" fmla="*/ 0 h 5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1"/>
                    <a:gd name="T67" fmla="*/ 0 h 565"/>
                    <a:gd name="T68" fmla="*/ 841 w 841"/>
                    <a:gd name="T69" fmla="*/ 565 h 5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78" name="Freeform 6"/>
                <p:cNvSpPr>
                  <a:spLocks/>
                </p:cNvSpPr>
                <p:nvPr/>
              </p:nvSpPr>
              <p:spPr bwMode="auto">
                <a:xfrm>
                  <a:off x="2883" y="212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1"/>
                    <a:gd name="T64" fmla="*/ 0 h 565"/>
                    <a:gd name="T65" fmla="*/ 841 w 841"/>
                    <a:gd name="T66" fmla="*/ 565 h 5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79" name="Freeform 7"/>
                <p:cNvSpPr>
                  <a:spLocks/>
                </p:cNvSpPr>
                <p:nvPr/>
              </p:nvSpPr>
              <p:spPr bwMode="auto">
                <a:xfrm>
                  <a:off x="4105" y="197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w 605"/>
                    <a:gd name="T45" fmla="*/ 0 h 6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5"/>
                    <a:gd name="T70" fmla="*/ 0 h 646"/>
                    <a:gd name="T71" fmla="*/ 605 w 605"/>
                    <a:gd name="T72" fmla="*/ 646 h 6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0" name="Freeform 8"/>
                <p:cNvSpPr>
                  <a:spLocks/>
                </p:cNvSpPr>
                <p:nvPr/>
              </p:nvSpPr>
              <p:spPr bwMode="auto">
                <a:xfrm>
                  <a:off x="4105" y="197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5"/>
                    <a:gd name="T67" fmla="*/ 0 h 646"/>
                    <a:gd name="T68" fmla="*/ 605 w 605"/>
                    <a:gd name="T69" fmla="*/ 646 h 6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1" name="Freeform 9"/>
                <p:cNvSpPr>
                  <a:spLocks/>
                </p:cNvSpPr>
                <p:nvPr/>
              </p:nvSpPr>
              <p:spPr bwMode="auto">
                <a:xfrm>
                  <a:off x="1417" y="1637"/>
                  <a:ext cx="47" cy="187"/>
                </a:xfrm>
                <a:custGeom>
                  <a:avLst/>
                  <a:gdLst>
                    <a:gd name="T0" fmla="*/ 0 w 144"/>
                    <a:gd name="T1" fmla="*/ 0 h 1091"/>
                    <a:gd name="T2" fmla="*/ 0 w 144"/>
                    <a:gd name="T3" fmla="*/ 0 h 1091"/>
                    <a:gd name="T4" fmla="*/ 0 w 144"/>
                    <a:gd name="T5" fmla="*/ 0 h 1091"/>
                    <a:gd name="T6" fmla="*/ 0 w 144"/>
                    <a:gd name="T7" fmla="*/ 0 h 1091"/>
                    <a:gd name="T8" fmla="*/ 0 w 144"/>
                    <a:gd name="T9" fmla="*/ 0 h 1091"/>
                    <a:gd name="T10" fmla="*/ 0 w 144"/>
                    <a:gd name="T11" fmla="*/ 0 h 1091"/>
                    <a:gd name="T12" fmla="*/ 0 w 144"/>
                    <a:gd name="T13" fmla="*/ 0 h 1091"/>
                    <a:gd name="T14" fmla="*/ 0 w 144"/>
                    <a:gd name="T15" fmla="*/ 0 h 1091"/>
                    <a:gd name="T16" fmla="*/ 0 w 144"/>
                    <a:gd name="T17" fmla="*/ 0 h 1091"/>
                    <a:gd name="T18" fmla="*/ 0 w 144"/>
                    <a:gd name="T19" fmla="*/ 0 h 1091"/>
                    <a:gd name="T20" fmla="*/ 0 w 144"/>
                    <a:gd name="T21" fmla="*/ 0 h 1091"/>
                    <a:gd name="T22" fmla="*/ 0 w 144"/>
                    <a:gd name="T23" fmla="*/ 0 h 1091"/>
                    <a:gd name="T24" fmla="*/ 0 w 144"/>
                    <a:gd name="T25" fmla="*/ 0 h 1091"/>
                    <a:gd name="T26" fmla="*/ 0 w 144"/>
                    <a:gd name="T27" fmla="*/ 0 h 1091"/>
                    <a:gd name="T28" fmla="*/ 0 w 144"/>
                    <a:gd name="T29" fmla="*/ 0 h 1091"/>
                    <a:gd name="T30" fmla="*/ 0 w 144"/>
                    <a:gd name="T31" fmla="*/ 0 h 1091"/>
                    <a:gd name="T32" fmla="*/ 0 w 144"/>
                    <a:gd name="T33" fmla="*/ 0 h 1091"/>
                    <a:gd name="T34" fmla="*/ 0 w 144"/>
                    <a:gd name="T35" fmla="*/ 0 h 1091"/>
                    <a:gd name="T36" fmla="*/ 0 w 144"/>
                    <a:gd name="T37" fmla="*/ 0 h 1091"/>
                    <a:gd name="T38" fmla="*/ 0 w 144"/>
                    <a:gd name="T39" fmla="*/ 0 h 1091"/>
                    <a:gd name="T40" fmla="*/ 0 w 144"/>
                    <a:gd name="T41" fmla="*/ 0 h 1091"/>
                    <a:gd name="T42" fmla="*/ 0 w 144"/>
                    <a:gd name="T43" fmla="*/ 0 h 1091"/>
                    <a:gd name="T44" fmla="*/ 0 w 144"/>
                    <a:gd name="T45" fmla="*/ 0 h 1091"/>
                    <a:gd name="T46" fmla="*/ 0 w 144"/>
                    <a:gd name="T47" fmla="*/ 0 h 1091"/>
                    <a:gd name="T48" fmla="*/ 0 w 144"/>
                    <a:gd name="T49" fmla="*/ 0 h 1091"/>
                    <a:gd name="T50" fmla="*/ 0 w 144"/>
                    <a:gd name="T51" fmla="*/ 0 h 1091"/>
                    <a:gd name="T52" fmla="*/ 0 w 144"/>
                    <a:gd name="T53" fmla="*/ 0 h 1091"/>
                    <a:gd name="T54" fmla="*/ 0 w 144"/>
                    <a:gd name="T55" fmla="*/ 0 h 1091"/>
                    <a:gd name="T56" fmla="*/ 0 w 144"/>
                    <a:gd name="T57" fmla="*/ 0 h 1091"/>
                    <a:gd name="T58" fmla="*/ 0 w 144"/>
                    <a:gd name="T59" fmla="*/ 0 h 1091"/>
                    <a:gd name="T60" fmla="*/ 0 w 144"/>
                    <a:gd name="T61" fmla="*/ 0 h 1091"/>
                    <a:gd name="T62" fmla="*/ 0 w 144"/>
                    <a:gd name="T63" fmla="*/ 0 h 1091"/>
                    <a:gd name="T64" fmla="*/ 0 w 144"/>
                    <a:gd name="T65" fmla="*/ 0 h 1091"/>
                    <a:gd name="T66" fmla="*/ 0 w 144"/>
                    <a:gd name="T67" fmla="*/ 0 h 1091"/>
                    <a:gd name="T68" fmla="*/ 0 w 144"/>
                    <a:gd name="T69" fmla="*/ 0 h 1091"/>
                    <a:gd name="T70" fmla="*/ 0 w 144"/>
                    <a:gd name="T71" fmla="*/ 0 h 1091"/>
                    <a:gd name="T72" fmla="*/ 0 w 144"/>
                    <a:gd name="T73" fmla="*/ 0 h 1091"/>
                    <a:gd name="T74" fmla="*/ 0 w 144"/>
                    <a:gd name="T75" fmla="*/ 0 h 1091"/>
                    <a:gd name="T76" fmla="*/ 0 w 144"/>
                    <a:gd name="T77" fmla="*/ 0 h 1091"/>
                    <a:gd name="T78" fmla="*/ 0 w 144"/>
                    <a:gd name="T79" fmla="*/ 0 h 1091"/>
                    <a:gd name="T80" fmla="*/ 0 w 144"/>
                    <a:gd name="T81" fmla="*/ 0 h 1091"/>
                    <a:gd name="T82" fmla="*/ 0 w 144"/>
                    <a:gd name="T83" fmla="*/ 0 h 1091"/>
                    <a:gd name="T84" fmla="*/ 0 w 144"/>
                    <a:gd name="T85" fmla="*/ 0 h 1091"/>
                    <a:gd name="T86" fmla="*/ 0 w 144"/>
                    <a:gd name="T87" fmla="*/ 0 h 1091"/>
                    <a:gd name="T88" fmla="*/ 0 w 144"/>
                    <a:gd name="T89" fmla="*/ 0 h 1091"/>
                    <a:gd name="T90" fmla="*/ 0 w 144"/>
                    <a:gd name="T91" fmla="*/ 0 h 1091"/>
                    <a:gd name="T92" fmla="*/ 0 w 144"/>
                    <a:gd name="T93" fmla="*/ 0 h 1091"/>
                    <a:gd name="T94" fmla="*/ 0 w 144"/>
                    <a:gd name="T95" fmla="*/ 0 h 1091"/>
                    <a:gd name="T96" fmla="*/ 0 w 144"/>
                    <a:gd name="T97" fmla="*/ 0 h 1091"/>
                    <a:gd name="T98" fmla="*/ 0 w 144"/>
                    <a:gd name="T99" fmla="*/ 0 h 1091"/>
                    <a:gd name="T100" fmla="*/ 0 w 144"/>
                    <a:gd name="T101" fmla="*/ 0 h 1091"/>
                    <a:gd name="T102" fmla="*/ 0 w 144"/>
                    <a:gd name="T103" fmla="*/ 0 h 1091"/>
                    <a:gd name="T104" fmla="*/ 0 w 144"/>
                    <a:gd name="T105" fmla="*/ 0 h 1091"/>
                    <a:gd name="T106" fmla="*/ 0 w 144"/>
                    <a:gd name="T107" fmla="*/ 0 h 1091"/>
                    <a:gd name="T108" fmla="*/ 0 w 144"/>
                    <a:gd name="T109" fmla="*/ 0 h 10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4"/>
                    <a:gd name="T166" fmla="*/ 0 h 1091"/>
                    <a:gd name="T167" fmla="*/ 144 w 144"/>
                    <a:gd name="T168" fmla="*/ 1091 h 10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2" name="Freeform 10"/>
                <p:cNvSpPr>
                  <a:spLocks/>
                </p:cNvSpPr>
                <p:nvPr/>
              </p:nvSpPr>
              <p:spPr bwMode="auto">
                <a:xfrm>
                  <a:off x="2839" y="2240"/>
                  <a:ext cx="39" cy="165"/>
                </a:xfrm>
                <a:custGeom>
                  <a:avLst/>
                  <a:gdLst>
                    <a:gd name="T0" fmla="*/ 0 w 196"/>
                    <a:gd name="T1" fmla="*/ 0 h 827"/>
                    <a:gd name="T2" fmla="*/ 0 w 196"/>
                    <a:gd name="T3" fmla="*/ 0 h 827"/>
                    <a:gd name="T4" fmla="*/ 0 w 196"/>
                    <a:gd name="T5" fmla="*/ 0 h 827"/>
                    <a:gd name="T6" fmla="*/ 0 w 196"/>
                    <a:gd name="T7" fmla="*/ 0 h 827"/>
                    <a:gd name="T8" fmla="*/ 0 w 196"/>
                    <a:gd name="T9" fmla="*/ 0 h 827"/>
                    <a:gd name="T10" fmla="*/ 0 w 196"/>
                    <a:gd name="T11" fmla="*/ 0 h 827"/>
                    <a:gd name="T12" fmla="*/ 0 w 196"/>
                    <a:gd name="T13" fmla="*/ 0 h 827"/>
                    <a:gd name="T14" fmla="*/ 0 w 196"/>
                    <a:gd name="T15" fmla="*/ 0 h 827"/>
                    <a:gd name="T16" fmla="*/ 0 w 196"/>
                    <a:gd name="T17" fmla="*/ 0 h 827"/>
                    <a:gd name="T18" fmla="*/ 0 w 196"/>
                    <a:gd name="T19" fmla="*/ 0 h 827"/>
                    <a:gd name="T20" fmla="*/ 0 w 196"/>
                    <a:gd name="T21" fmla="*/ 0 h 827"/>
                    <a:gd name="T22" fmla="*/ 0 w 196"/>
                    <a:gd name="T23" fmla="*/ 0 h 827"/>
                    <a:gd name="T24" fmla="*/ 0 w 196"/>
                    <a:gd name="T25" fmla="*/ 0 h 827"/>
                    <a:gd name="T26" fmla="*/ 0 w 196"/>
                    <a:gd name="T27" fmla="*/ 0 h 827"/>
                    <a:gd name="T28" fmla="*/ 0 w 196"/>
                    <a:gd name="T29" fmla="*/ 0 h 827"/>
                    <a:gd name="T30" fmla="*/ 0 w 196"/>
                    <a:gd name="T31" fmla="*/ 0 h 827"/>
                    <a:gd name="T32" fmla="*/ 0 w 196"/>
                    <a:gd name="T33" fmla="*/ 0 h 827"/>
                    <a:gd name="T34" fmla="*/ 0 w 196"/>
                    <a:gd name="T35" fmla="*/ 0 h 827"/>
                    <a:gd name="T36" fmla="*/ 0 w 196"/>
                    <a:gd name="T37" fmla="*/ 0 h 827"/>
                    <a:gd name="T38" fmla="*/ 0 w 196"/>
                    <a:gd name="T39" fmla="*/ 0 h 827"/>
                    <a:gd name="T40" fmla="*/ 0 w 196"/>
                    <a:gd name="T41" fmla="*/ 0 h 827"/>
                    <a:gd name="T42" fmla="*/ 0 w 196"/>
                    <a:gd name="T43" fmla="*/ 0 h 827"/>
                    <a:gd name="T44" fmla="*/ 0 w 196"/>
                    <a:gd name="T45" fmla="*/ 0 h 827"/>
                    <a:gd name="T46" fmla="*/ 0 w 196"/>
                    <a:gd name="T47" fmla="*/ 0 h 827"/>
                    <a:gd name="T48" fmla="*/ 0 w 196"/>
                    <a:gd name="T49" fmla="*/ 0 h 827"/>
                    <a:gd name="T50" fmla="*/ 0 w 196"/>
                    <a:gd name="T51" fmla="*/ 0 h 827"/>
                    <a:gd name="T52" fmla="*/ 0 w 196"/>
                    <a:gd name="T53" fmla="*/ 0 h 827"/>
                    <a:gd name="T54" fmla="*/ 0 w 196"/>
                    <a:gd name="T55" fmla="*/ 0 h 827"/>
                    <a:gd name="T56" fmla="*/ 0 w 196"/>
                    <a:gd name="T57" fmla="*/ 0 h 827"/>
                    <a:gd name="T58" fmla="*/ 0 w 196"/>
                    <a:gd name="T59" fmla="*/ 0 h 827"/>
                    <a:gd name="T60" fmla="*/ 0 w 196"/>
                    <a:gd name="T61" fmla="*/ 0 h 827"/>
                    <a:gd name="T62" fmla="*/ 0 w 196"/>
                    <a:gd name="T63" fmla="*/ 0 h 827"/>
                    <a:gd name="T64" fmla="*/ 0 w 196"/>
                    <a:gd name="T65" fmla="*/ 0 h 827"/>
                    <a:gd name="T66" fmla="*/ 0 w 196"/>
                    <a:gd name="T67" fmla="*/ 0 h 827"/>
                    <a:gd name="T68" fmla="*/ 0 w 196"/>
                    <a:gd name="T69" fmla="*/ 0 h 827"/>
                    <a:gd name="T70" fmla="*/ 0 w 196"/>
                    <a:gd name="T71" fmla="*/ 0 h 827"/>
                    <a:gd name="T72" fmla="*/ 0 w 196"/>
                    <a:gd name="T73" fmla="*/ 0 h 827"/>
                    <a:gd name="T74" fmla="*/ 0 w 196"/>
                    <a:gd name="T75" fmla="*/ 0 h 827"/>
                    <a:gd name="T76" fmla="*/ 0 w 196"/>
                    <a:gd name="T77" fmla="*/ 0 h 8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6"/>
                    <a:gd name="T118" fmla="*/ 0 h 827"/>
                    <a:gd name="T119" fmla="*/ 196 w 196"/>
                    <a:gd name="T120" fmla="*/ 827 h 82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3" name="Freeform 11"/>
                <p:cNvSpPr>
                  <a:spLocks/>
                </p:cNvSpPr>
                <p:nvPr/>
              </p:nvSpPr>
              <p:spPr bwMode="auto">
                <a:xfrm>
                  <a:off x="3061" y="2037"/>
                  <a:ext cx="68" cy="134"/>
                </a:xfrm>
                <a:custGeom>
                  <a:avLst/>
                  <a:gdLst>
                    <a:gd name="T0" fmla="*/ 0 w 340"/>
                    <a:gd name="T1" fmla="*/ 0 h 668"/>
                    <a:gd name="T2" fmla="*/ 0 w 340"/>
                    <a:gd name="T3" fmla="*/ 0 h 668"/>
                    <a:gd name="T4" fmla="*/ 0 w 340"/>
                    <a:gd name="T5" fmla="*/ 0 h 668"/>
                    <a:gd name="T6" fmla="*/ 0 w 340"/>
                    <a:gd name="T7" fmla="*/ 0 h 668"/>
                    <a:gd name="T8" fmla="*/ 0 w 340"/>
                    <a:gd name="T9" fmla="*/ 0 h 668"/>
                    <a:gd name="T10" fmla="*/ 0 w 340"/>
                    <a:gd name="T11" fmla="*/ 0 h 668"/>
                    <a:gd name="T12" fmla="*/ 0 w 340"/>
                    <a:gd name="T13" fmla="*/ 0 h 668"/>
                    <a:gd name="T14" fmla="*/ 0 w 340"/>
                    <a:gd name="T15" fmla="*/ 0 h 668"/>
                    <a:gd name="T16" fmla="*/ 0 w 340"/>
                    <a:gd name="T17" fmla="*/ 0 h 668"/>
                    <a:gd name="T18" fmla="*/ 0 w 340"/>
                    <a:gd name="T19" fmla="*/ 0 h 668"/>
                    <a:gd name="T20" fmla="*/ 0 w 340"/>
                    <a:gd name="T21" fmla="*/ 0 h 668"/>
                    <a:gd name="T22" fmla="*/ 0 w 340"/>
                    <a:gd name="T23" fmla="*/ 0 h 668"/>
                    <a:gd name="T24" fmla="*/ 0 w 340"/>
                    <a:gd name="T25" fmla="*/ 0 h 668"/>
                    <a:gd name="T26" fmla="*/ 0 w 340"/>
                    <a:gd name="T27" fmla="*/ 0 h 668"/>
                    <a:gd name="T28" fmla="*/ 0 w 340"/>
                    <a:gd name="T29" fmla="*/ 0 h 668"/>
                    <a:gd name="T30" fmla="*/ 0 w 340"/>
                    <a:gd name="T31" fmla="*/ 0 h 668"/>
                    <a:gd name="T32" fmla="*/ 0 w 340"/>
                    <a:gd name="T33" fmla="*/ 0 h 668"/>
                    <a:gd name="T34" fmla="*/ 0 w 340"/>
                    <a:gd name="T35" fmla="*/ 0 h 668"/>
                    <a:gd name="T36" fmla="*/ 0 w 340"/>
                    <a:gd name="T37" fmla="*/ 0 h 668"/>
                    <a:gd name="T38" fmla="*/ 0 w 340"/>
                    <a:gd name="T39" fmla="*/ 0 h 668"/>
                    <a:gd name="T40" fmla="*/ 0 w 340"/>
                    <a:gd name="T41" fmla="*/ 0 h 668"/>
                    <a:gd name="T42" fmla="*/ 0 w 340"/>
                    <a:gd name="T43" fmla="*/ 0 h 668"/>
                    <a:gd name="T44" fmla="*/ 0 w 340"/>
                    <a:gd name="T45" fmla="*/ 0 h 668"/>
                    <a:gd name="T46" fmla="*/ 0 w 340"/>
                    <a:gd name="T47" fmla="*/ 0 h 668"/>
                    <a:gd name="T48" fmla="*/ 0 w 340"/>
                    <a:gd name="T49" fmla="*/ 0 h 668"/>
                    <a:gd name="T50" fmla="*/ 0 w 340"/>
                    <a:gd name="T51" fmla="*/ 0 h 668"/>
                    <a:gd name="T52" fmla="*/ 0 w 340"/>
                    <a:gd name="T53" fmla="*/ 0 h 668"/>
                    <a:gd name="T54" fmla="*/ 0 w 340"/>
                    <a:gd name="T55" fmla="*/ 0 h 668"/>
                    <a:gd name="T56" fmla="*/ 0 w 340"/>
                    <a:gd name="T57" fmla="*/ 0 h 668"/>
                    <a:gd name="T58" fmla="*/ 0 w 340"/>
                    <a:gd name="T59" fmla="*/ 0 h 668"/>
                    <a:gd name="T60" fmla="*/ 0 w 340"/>
                    <a:gd name="T61" fmla="*/ 0 h 668"/>
                    <a:gd name="T62" fmla="*/ 0 w 340"/>
                    <a:gd name="T63" fmla="*/ 0 h 668"/>
                    <a:gd name="T64" fmla="*/ 0 w 340"/>
                    <a:gd name="T65" fmla="*/ 0 h 6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668"/>
                    <a:gd name="T101" fmla="*/ 340 w 340"/>
                    <a:gd name="T102" fmla="*/ 668 h 6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4" name="Freeform 12"/>
                <p:cNvSpPr>
                  <a:spLocks/>
                </p:cNvSpPr>
                <p:nvPr/>
              </p:nvSpPr>
              <p:spPr bwMode="auto">
                <a:xfrm>
                  <a:off x="3517" y="1957"/>
                  <a:ext cx="17" cy="115"/>
                </a:xfrm>
                <a:custGeom>
                  <a:avLst/>
                  <a:gdLst>
                    <a:gd name="T0" fmla="*/ 0 w 87"/>
                    <a:gd name="T1" fmla="*/ 0 h 576"/>
                    <a:gd name="T2" fmla="*/ 0 w 87"/>
                    <a:gd name="T3" fmla="*/ 0 h 576"/>
                    <a:gd name="T4" fmla="*/ 0 w 87"/>
                    <a:gd name="T5" fmla="*/ 0 h 576"/>
                    <a:gd name="T6" fmla="*/ 0 w 87"/>
                    <a:gd name="T7" fmla="*/ 0 h 576"/>
                    <a:gd name="T8" fmla="*/ 0 w 87"/>
                    <a:gd name="T9" fmla="*/ 0 h 576"/>
                    <a:gd name="T10" fmla="*/ 0 w 87"/>
                    <a:gd name="T11" fmla="*/ 0 h 576"/>
                    <a:gd name="T12" fmla="*/ 0 w 87"/>
                    <a:gd name="T13" fmla="*/ 0 h 576"/>
                    <a:gd name="T14" fmla="*/ 0 w 87"/>
                    <a:gd name="T15" fmla="*/ 0 h 576"/>
                    <a:gd name="T16" fmla="*/ 0 w 87"/>
                    <a:gd name="T17" fmla="*/ 0 h 576"/>
                    <a:gd name="T18" fmla="*/ 0 w 87"/>
                    <a:gd name="T19" fmla="*/ 0 h 576"/>
                    <a:gd name="T20" fmla="*/ 0 w 87"/>
                    <a:gd name="T21" fmla="*/ 0 h 576"/>
                    <a:gd name="T22" fmla="*/ 0 w 87"/>
                    <a:gd name="T23" fmla="*/ 0 h 576"/>
                    <a:gd name="T24" fmla="*/ 0 w 87"/>
                    <a:gd name="T25" fmla="*/ 0 h 576"/>
                    <a:gd name="T26" fmla="*/ 0 w 87"/>
                    <a:gd name="T27" fmla="*/ 0 h 576"/>
                    <a:gd name="T28" fmla="*/ 0 w 87"/>
                    <a:gd name="T29" fmla="*/ 0 h 576"/>
                    <a:gd name="T30" fmla="*/ 0 w 87"/>
                    <a:gd name="T31" fmla="*/ 0 h 576"/>
                    <a:gd name="T32" fmla="*/ 0 w 87"/>
                    <a:gd name="T33" fmla="*/ 0 h 576"/>
                    <a:gd name="T34" fmla="*/ 0 w 87"/>
                    <a:gd name="T35" fmla="*/ 0 h 576"/>
                    <a:gd name="T36" fmla="*/ 0 w 87"/>
                    <a:gd name="T37" fmla="*/ 0 h 576"/>
                    <a:gd name="T38" fmla="*/ 0 w 87"/>
                    <a:gd name="T39" fmla="*/ 0 h 576"/>
                    <a:gd name="T40" fmla="*/ 0 w 87"/>
                    <a:gd name="T41" fmla="*/ 0 h 576"/>
                    <a:gd name="T42" fmla="*/ 0 w 87"/>
                    <a:gd name="T43" fmla="*/ 0 h 576"/>
                    <a:gd name="T44" fmla="*/ 0 w 87"/>
                    <a:gd name="T45" fmla="*/ 0 h 576"/>
                    <a:gd name="T46" fmla="*/ 0 w 87"/>
                    <a:gd name="T47" fmla="*/ 0 h 576"/>
                    <a:gd name="T48" fmla="*/ 0 w 87"/>
                    <a:gd name="T49" fmla="*/ 0 h 576"/>
                    <a:gd name="T50" fmla="*/ 0 w 87"/>
                    <a:gd name="T51" fmla="*/ 0 h 576"/>
                    <a:gd name="T52" fmla="*/ 0 w 87"/>
                    <a:gd name="T53" fmla="*/ 0 h 576"/>
                    <a:gd name="T54" fmla="*/ 0 w 87"/>
                    <a:gd name="T55" fmla="*/ 0 h 576"/>
                    <a:gd name="T56" fmla="*/ 0 w 87"/>
                    <a:gd name="T57" fmla="*/ 0 h 576"/>
                    <a:gd name="T58" fmla="*/ 0 w 87"/>
                    <a:gd name="T59" fmla="*/ 0 h 576"/>
                    <a:gd name="T60" fmla="*/ 0 w 87"/>
                    <a:gd name="T61" fmla="*/ 0 h 576"/>
                    <a:gd name="T62" fmla="*/ 0 w 87"/>
                    <a:gd name="T63" fmla="*/ 0 h 576"/>
                    <a:gd name="T64" fmla="*/ 0 w 87"/>
                    <a:gd name="T65" fmla="*/ 0 h 576"/>
                    <a:gd name="T66" fmla="*/ 0 w 87"/>
                    <a:gd name="T67" fmla="*/ 0 h 576"/>
                    <a:gd name="T68" fmla="*/ 0 w 87"/>
                    <a:gd name="T69" fmla="*/ 0 h 5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
                    <a:gd name="T106" fmla="*/ 0 h 576"/>
                    <a:gd name="T107" fmla="*/ 87 w 87"/>
                    <a:gd name="T108" fmla="*/ 576 h 5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5" name="Freeform 13"/>
                <p:cNvSpPr>
                  <a:spLocks/>
                </p:cNvSpPr>
                <p:nvPr/>
              </p:nvSpPr>
              <p:spPr bwMode="auto">
                <a:xfrm>
                  <a:off x="1436" y="1668"/>
                  <a:ext cx="10" cy="75"/>
                </a:xfrm>
                <a:custGeom>
                  <a:avLst/>
                  <a:gdLst>
                    <a:gd name="T0" fmla="*/ 0 w 51"/>
                    <a:gd name="T1" fmla="*/ 0 h 375"/>
                    <a:gd name="T2" fmla="*/ 0 w 51"/>
                    <a:gd name="T3" fmla="*/ 0 h 375"/>
                    <a:gd name="T4" fmla="*/ 0 w 51"/>
                    <a:gd name="T5" fmla="*/ 0 h 375"/>
                    <a:gd name="T6" fmla="*/ 0 w 51"/>
                    <a:gd name="T7" fmla="*/ 0 h 375"/>
                    <a:gd name="T8" fmla="*/ 0 w 51"/>
                    <a:gd name="T9" fmla="*/ 0 h 375"/>
                    <a:gd name="T10" fmla="*/ 0 w 51"/>
                    <a:gd name="T11" fmla="*/ 0 h 375"/>
                    <a:gd name="T12" fmla="*/ 0 w 51"/>
                    <a:gd name="T13" fmla="*/ 0 h 375"/>
                    <a:gd name="T14" fmla="*/ 0 w 51"/>
                    <a:gd name="T15" fmla="*/ 0 h 375"/>
                    <a:gd name="T16" fmla="*/ 0 w 51"/>
                    <a:gd name="T17" fmla="*/ 0 h 375"/>
                    <a:gd name="T18" fmla="*/ 0 w 51"/>
                    <a:gd name="T19" fmla="*/ 0 h 375"/>
                    <a:gd name="T20" fmla="*/ 0 w 51"/>
                    <a:gd name="T21" fmla="*/ 0 h 375"/>
                    <a:gd name="T22" fmla="*/ 0 w 51"/>
                    <a:gd name="T23" fmla="*/ 0 h 375"/>
                    <a:gd name="T24" fmla="*/ 0 w 51"/>
                    <a:gd name="T25" fmla="*/ 0 h 375"/>
                    <a:gd name="T26" fmla="*/ 0 w 51"/>
                    <a:gd name="T27" fmla="*/ 0 h 375"/>
                    <a:gd name="T28" fmla="*/ 0 w 51"/>
                    <a:gd name="T29" fmla="*/ 0 h 375"/>
                    <a:gd name="T30" fmla="*/ 0 w 51"/>
                    <a:gd name="T31" fmla="*/ 0 h 375"/>
                    <a:gd name="T32" fmla="*/ 0 w 51"/>
                    <a:gd name="T33" fmla="*/ 0 h 375"/>
                    <a:gd name="T34" fmla="*/ 0 w 51"/>
                    <a:gd name="T35" fmla="*/ 0 h 3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75"/>
                    <a:gd name="T56" fmla="*/ 51 w 51"/>
                    <a:gd name="T57" fmla="*/ 375 h 3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6" name="Freeform 14"/>
                <p:cNvSpPr>
                  <a:spLocks/>
                </p:cNvSpPr>
                <p:nvPr/>
              </p:nvSpPr>
              <p:spPr bwMode="auto">
                <a:xfrm>
                  <a:off x="2004" y="1866"/>
                  <a:ext cx="19" cy="119"/>
                </a:xfrm>
                <a:custGeom>
                  <a:avLst/>
                  <a:gdLst>
                    <a:gd name="T0" fmla="*/ 0 w 92"/>
                    <a:gd name="T1" fmla="*/ 0 h 596"/>
                    <a:gd name="T2" fmla="*/ 0 w 92"/>
                    <a:gd name="T3" fmla="*/ 0 h 596"/>
                    <a:gd name="T4" fmla="*/ 0 w 92"/>
                    <a:gd name="T5" fmla="*/ 0 h 596"/>
                    <a:gd name="T6" fmla="*/ 0 w 92"/>
                    <a:gd name="T7" fmla="*/ 0 h 596"/>
                    <a:gd name="T8" fmla="*/ 0 w 92"/>
                    <a:gd name="T9" fmla="*/ 0 h 596"/>
                    <a:gd name="T10" fmla="*/ 0 60000 65536"/>
                    <a:gd name="T11" fmla="*/ 0 60000 65536"/>
                    <a:gd name="T12" fmla="*/ 0 60000 65536"/>
                    <a:gd name="T13" fmla="*/ 0 60000 65536"/>
                    <a:gd name="T14" fmla="*/ 0 60000 65536"/>
                    <a:gd name="T15" fmla="*/ 0 w 92"/>
                    <a:gd name="T16" fmla="*/ 0 h 596"/>
                    <a:gd name="T17" fmla="*/ 92 w 92"/>
                    <a:gd name="T18" fmla="*/ 596 h 596"/>
                  </a:gdLst>
                  <a:ahLst/>
                  <a:cxnLst>
                    <a:cxn ang="T10">
                      <a:pos x="T0" y="T1"/>
                    </a:cxn>
                    <a:cxn ang="T11">
                      <a:pos x="T2" y="T3"/>
                    </a:cxn>
                    <a:cxn ang="T12">
                      <a:pos x="T4" y="T5"/>
                    </a:cxn>
                    <a:cxn ang="T13">
                      <a:pos x="T6" y="T7"/>
                    </a:cxn>
                    <a:cxn ang="T14">
                      <a:pos x="T8" y="T9"/>
                    </a:cxn>
                  </a:cxnLst>
                  <a:rect l="T15" t="T16" r="T17" b="T18"/>
                  <a:pathLst>
                    <a:path w="92" h="596">
                      <a:moveTo>
                        <a:pt x="92" y="0"/>
                      </a:moveTo>
                      <a:lnTo>
                        <a:pt x="0" y="187"/>
                      </a:lnTo>
                      <a:lnTo>
                        <a:pt x="0" y="596"/>
                      </a:lnTo>
                      <a:lnTo>
                        <a:pt x="92" y="409"/>
                      </a:lnTo>
                      <a:lnTo>
                        <a:pt x="9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7" name="Freeform 15"/>
                <p:cNvSpPr>
                  <a:spLocks/>
                </p:cNvSpPr>
                <p:nvPr/>
              </p:nvSpPr>
              <p:spPr bwMode="auto">
                <a:xfrm>
                  <a:off x="2227" y="2052"/>
                  <a:ext cx="87" cy="174"/>
                </a:xfrm>
                <a:custGeom>
                  <a:avLst/>
                  <a:gdLst>
                    <a:gd name="T0" fmla="*/ 0 w 435"/>
                    <a:gd name="T1" fmla="*/ 0 h 872"/>
                    <a:gd name="T2" fmla="*/ 0 w 435"/>
                    <a:gd name="T3" fmla="*/ 0 h 872"/>
                    <a:gd name="T4" fmla="*/ 0 w 435"/>
                    <a:gd name="T5" fmla="*/ 0 h 872"/>
                    <a:gd name="T6" fmla="*/ 0 w 435"/>
                    <a:gd name="T7" fmla="*/ 0 h 872"/>
                    <a:gd name="T8" fmla="*/ 0 w 435"/>
                    <a:gd name="T9" fmla="*/ 0 h 872"/>
                    <a:gd name="T10" fmla="*/ 0 60000 65536"/>
                    <a:gd name="T11" fmla="*/ 0 60000 65536"/>
                    <a:gd name="T12" fmla="*/ 0 60000 65536"/>
                    <a:gd name="T13" fmla="*/ 0 60000 65536"/>
                    <a:gd name="T14" fmla="*/ 0 60000 65536"/>
                    <a:gd name="T15" fmla="*/ 0 w 435"/>
                    <a:gd name="T16" fmla="*/ 0 h 872"/>
                    <a:gd name="T17" fmla="*/ 435 w 435"/>
                    <a:gd name="T18" fmla="*/ 872 h 872"/>
                  </a:gdLst>
                  <a:ahLst/>
                  <a:cxnLst>
                    <a:cxn ang="T10">
                      <a:pos x="T0" y="T1"/>
                    </a:cxn>
                    <a:cxn ang="T11">
                      <a:pos x="T2" y="T3"/>
                    </a:cxn>
                    <a:cxn ang="T12">
                      <a:pos x="T4" y="T5"/>
                    </a:cxn>
                    <a:cxn ang="T13">
                      <a:pos x="T6" y="T7"/>
                    </a:cxn>
                    <a:cxn ang="T14">
                      <a:pos x="T8" y="T9"/>
                    </a:cxn>
                  </a:cxnLst>
                  <a:rect l="T15" t="T16" r="T17" b="T18"/>
                  <a:pathLst>
                    <a:path w="435" h="872">
                      <a:moveTo>
                        <a:pt x="435" y="463"/>
                      </a:moveTo>
                      <a:lnTo>
                        <a:pt x="0" y="0"/>
                      </a:lnTo>
                      <a:lnTo>
                        <a:pt x="0" y="408"/>
                      </a:lnTo>
                      <a:lnTo>
                        <a:pt x="435" y="872"/>
                      </a:lnTo>
                      <a:lnTo>
                        <a:pt x="435" y="46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8" name="Freeform 16"/>
                <p:cNvSpPr>
                  <a:spLocks/>
                </p:cNvSpPr>
                <p:nvPr/>
              </p:nvSpPr>
              <p:spPr bwMode="auto">
                <a:xfrm>
                  <a:off x="2351" y="2058"/>
                  <a:ext cx="43" cy="150"/>
                </a:xfrm>
                <a:custGeom>
                  <a:avLst/>
                  <a:gdLst>
                    <a:gd name="T0" fmla="*/ 0 w 216"/>
                    <a:gd name="T1" fmla="*/ 0 h 749"/>
                    <a:gd name="T2" fmla="*/ 0 w 216"/>
                    <a:gd name="T3" fmla="*/ 0 h 749"/>
                    <a:gd name="T4" fmla="*/ 0 w 216"/>
                    <a:gd name="T5" fmla="*/ 0 h 749"/>
                    <a:gd name="T6" fmla="*/ 0 w 216"/>
                    <a:gd name="T7" fmla="*/ 0 h 749"/>
                    <a:gd name="T8" fmla="*/ 0 w 216"/>
                    <a:gd name="T9" fmla="*/ 0 h 749"/>
                    <a:gd name="T10" fmla="*/ 0 60000 65536"/>
                    <a:gd name="T11" fmla="*/ 0 60000 65536"/>
                    <a:gd name="T12" fmla="*/ 0 60000 65536"/>
                    <a:gd name="T13" fmla="*/ 0 60000 65536"/>
                    <a:gd name="T14" fmla="*/ 0 60000 65536"/>
                    <a:gd name="T15" fmla="*/ 0 w 216"/>
                    <a:gd name="T16" fmla="*/ 0 h 749"/>
                    <a:gd name="T17" fmla="*/ 216 w 216"/>
                    <a:gd name="T18" fmla="*/ 749 h 749"/>
                  </a:gdLst>
                  <a:ahLst/>
                  <a:cxnLst>
                    <a:cxn ang="T10">
                      <a:pos x="T0" y="T1"/>
                    </a:cxn>
                    <a:cxn ang="T11">
                      <a:pos x="T2" y="T3"/>
                    </a:cxn>
                    <a:cxn ang="T12">
                      <a:pos x="T4" y="T5"/>
                    </a:cxn>
                    <a:cxn ang="T13">
                      <a:pos x="T6" y="T7"/>
                    </a:cxn>
                    <a:cxn ang="T14">
                      <a:pos x="T8" y="T9"/>
                    </a:cxn>
                  </a:cxnLst>
                  <a:rect l="T15" t="T16" r="T17" b="T18"/>
                  <a:pathLst>
                    <a:path w="216" h="749">
                      <a:moveTo>
                        <a:pt x="216" y="0"/>
                      </a:moveTo>
                      <a:lnTo>
                        <a:pt x="0" y="340"/>
                      </a:lnTo>
                      <a:lnTo>
                        <a:pt x="0" y="749"/>
                      </a:lnTo>
                      <a:lnTo>
                        <a:pt x="216" y="409"/>
                      </a:lnTo>
                      <a:lnTo>
                        <a:pt x="216"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89" name="Freeform 17"/>
                <p:cNvSpPr>
                  <a:spLocks/>
                </p:cNvSpPr>
                <p:nvPr/>
              </p:nvSpPr>
              <p:spPr bwMode="auto">
                <a:xfrm>
                  <a:off x="2491" y="2053"/>
                  <a:ext cx="132" cy="284"/>
                </a:xfrm>
                <a:custGeom>
                  <a:avLst/>
                  <a:gdLst>
                    <a:gd name="T0" fmla="*/ 0 w 658"/>
                    <a:gd name="T1" fmla="*/ 0 h 1423"/>
                    <a:gd name="T2" fmla="*/ 0 w 658"/>
                    <a:gd name="T3" fmla="*/ 0 h 1423"/>
                    <a:gd name="T4" fmla="*/ 0 w 658"/>
                    <a:gd name="T5" fmla="*/ 0 h 1423"/>
                    <a:gd name="T6" fmla="*/ 0 w 658"/>
                    <a:gd name="T7" fmla="*/ 0 h 1423"/>
                    <a:gd name="T8" fmla="*/ 0 w 658"/>
                    <a:gd name="T9" fmla="*/ 0 h 1423"/>
                    <a:gd name="T10" fmla="*/ 0 w 658"/>
                    <a:gd name="T11" fmla="*/ 0 h 1423"/>
                    <a:gd name="T12" fmla="*/ 0 w 658"/>
                    <a:gd name="T13" fmla="*/ 0 h 1423"/>
                    <a:gd name="T14" fmla="*/ 0 w 658"/>
                    <a:gd name="T15" fmla="*/ 0 h 1423"/>
                    <a:gd name="T16" fmla="*/ 0 w 658"/>
                    <a:gd name="T17" fmla="*/ 0 h 1423"/>
                    <a:gd name="T18" fmla="*/ 0 w 658"/>
                    <a:gd name="T19" fmla="*/ 0 h 1423"/>
                    <a:gd name="T20" fmla="*/ 0 w 658"/>
                    <a:gd name="T21" fmla="*/ 0 h 1423"/>
                    <a:gd name="T22" fmla="*/ 0 w 658"/>
                    <a:gd name="T23" fmla="*/ 0 h 1423"/>
                    <a:gd name="T24" fmla="*/ 0 w 658"/>
                    <a:gd name="T25" fmla="*/ 0 h 1423"/>
                    <a:gd name="T26" fmla="*/ 0 w 658"/>
                    <a:gd name="T27" fmla="*/ 0 h 1423"/>
                    <a:gd name="T28" fmla="*/ 0 w 658"/>
                    <a:gd name="T29" fmla="*/ 0 h 1423"/>
                    <a:gd name="T30" fmla="*/ 0 w 658"/>
                    <a:gd name="T31" fmla="*/ 0 h 1423"/>
                    <a:gd name="T32" fmla="*/ 0 w 658"/>
                    <a:gd name="T33" fmla="*/ 0 h 1423"/>
                    <a:gd name="T34" fmla="*/ 0 w 658"/>
                    <a:gd name="T35" fmla="*/ 0 h 1423"/>
                    <a:gd name="T36" fmla="*/ 0 w 658"/>
                    <a:gd name="T37" fmla="*/ 0 h 1423"/>
                    <a:gd name="T38" fmla="*/ 0 w 658"/>
                    <a:gd name="T39" fmla="*/ 0 h 1423"/>
                    <a:gd name="T40" fmla="*/ 0 w 658"/>
                    <a:gd name="T41" fmla="*/ 0 h 1423"/>
                    <a:gd name="T42" fmla="*/ 0 w 658"/>
                    <a:gd name="T43" fmla="*/ 0 h 1423"/>
                    <a:gd name="T44" fmla="*/ 0 w 658"/>
                    <a:gd name="T45" fmla="*/ 0 h 1423"/>
                    <a:gd name="T46" fmla="*/ 0 w 658"/>
                    <a:gd name="T47" fmla="*/ 0 h 1423"/>
                    <a:gd name="T48" fmla="*/ 0 w 658"/>
                    <a:gd name="T49" fmla="*/ 0 h 1423"/>
                    <a:gd name="T50" fmla="*/ 0 w 658"/>
                    <a:gd name="T51" fmla="*/ 0 h 1423"/>
                    <a:gd name="T52" fmla="*/ 0 w 658"/>
                    <a:gd name="T53" fmla="*/ 0 h 1423"/>
                    <a:gd name="T54" fmla="*/ 0 w 658"/>
                    <a:gd name="T55" fmla="*/ 0 h 1423"/>
                    <a:gd name="T56" fmla="*/ 0 w 658"/>
                    <a:gd name="T57" fmla="*/ 0 h 1423"/>
                    <a:gd name="T58" fmla="*/ 0 w 658"/>
                    <a:gd name="T59" fmla="*/ 0 h 1423"/>
                    <a:gd name="T60" fmla="*/ 0 w 658"/>
                    <a:gd name="T61" fmla="*/ 0 h 1423"/>
                    <a:gd name="T62" fmla="*/ 0 w 658"/>
                    <a:gd name="T63" fmla="*/ 0 h 1423"/>
                    <a:gd name="T64" fmla="*/ 0 w 658"/>
                    <a:gd name="T65" fmla="*/ 0 h 1423"/>
                    <a:gd name="T66" fmla="*/ 0 w 658"/>
                    <a:gd name="T67" fmla="*/ 0 h 1423"/>
                    <a:gd name="T68" fmla="*/ 0 w 658"/>
                    <a:gd name="T69" fmla="*/ 0 h 1423"/>
                    <a:gd name="T70" fmla="*/ 0 w 658"/>
                    <a:gd name="T71" fmla="*/ 0 h 1423"/>
                    <a:gd name="T72" fmla="*/ 0 w 658"/>
                    <a:gd name="T73" fmla="*/ 0 h 1423"/>
                    <a:gd name="T74" fmla="*/ 0 w 658"/>
                    <a:gd name="T75" fmla="*/ 0 h 1423"/>
                    <a:gd name="T76" fmla="*/ 0 w 658"/>
                    <a:gd name="T77" fmla="*/ 0 h 1423"/>
                    <a:gd name="T78" fmla="*/ 0 w 658"/>
                    <a:gd name="T79" fmla="*/ 0 h 1423"/>
                    <a:gd name="T80" fmla="*/ 0 w 658"/>
                    <a:gd name="T81" fmla="*/ 0 h 1423"/>
                    <a:gd name="T82" fmla="*/ 0 w 658"/>
                    <a:gd name="T83" fmla="*/ 0 h 1423"/>
                    <a:gd name="T84" fmla="*/ 0 w 658"/>
                    <a:gd name="T85" fmla="*/ 0 h 14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8"/>
                    <a:gd name="T130" fmla="*/ 0 h 1423"/>
                    <a:gd name="T131" fmla="*/ 658 w 658"/>
                    <a:gd name="T132" fmla="*/ 1423 h 14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0" name="Freeform 18"/>
                <p:cNvSpPr>
                  <a:spLocks/>
                </p:cNvSpPr>
                <p:nvPr/>
              </p:nvSpPr>
              <p:spPr bwMode="auto">
                <a:xfrm>
                  <a:off x="2654" y="2348"/>
                  <a:ext cx="99" cy="181"/>
                </a:xfrm>
                <a:custGeom>
                  <a:avLst/>
                  <a:gdLst>
                    <a:gd name="T0" fmla="*/ 0 w 496"/>
                    <a:gd name="T1" fmla="*/ 0 h 905"/>
                    <a:gd name="T2" fmla="*/ 0 w 496"/>
                    <a:gd name="T3" fmla="*/ 0 h 905"/>
                    <a:gd name="T4" fmla="*/ 0 w 496"/>
                    <a:gd name="T5" fmla="*/ 0 h 905"/>
                    <a:gd name="T6" fmla="*/ 0 w 496"/>
                    <a:gd name="T7" fmla="*/ 0 h 905"/>
                    <a:gd name="T8" fmla="*/ 0 w 496"/>
                    <a:gd name="T9" fmla="*/ 0 h 905"/>
                    <a:gd name="T10" fmla="*/ 0 60000 65536"/>
                    <a:gd name="T11" fmla="*/ 0 60000 65536"/>
                    <a:gd name="T12" fmla="*/ 0 60000 65536"/>
                    <a:gd name="T13" fmla="*/ 0 60000 65536"/>
                    <a:gd name="T14" fmla="*/ 0 60000 65536"/>
                    <a:gd name="T15" fmla="*/ 0 w 496"/>
                    <a:gd name="T16" fmla="*/ 0 h 905"/>
                    <a:gd name="T17" fmla="*/ 496 w 496"/>
                    <a:gd name="T18" fmla="*/ 905 h 905"/>
                  </a:gdLst>
                  <a:ahLst/>
                  <a:cxnLst>
                    <a:cxn ang="T10">
                      <a:pos x="T0" y="T1"/>
                    </a:cxn>
                    <a:cxn ang="T11">
                      <a:pos x="T2" y="T3"/>
                    </a:cxn>
                    <a:cxn ang="T12">
                      <a:pos x="T4" y="T5"/>
                    </a:cxn>
                    <a:cxn ang="T13">
                      <a:pos x="T6" y="T7"/>
                    </a:cxn>
                    <a:cxn ang="T14">
                      <a:pos x="T8" y="T9"/>
                    </a:cxn>
                  </a:cxnLst>
                  <a:rect l="T15" t="T16" r="T17" b="T18"/>
                  <a:pathLst>
                    <a:path w="496" h="905">
                      <a:moveTo>
                        <a:pt x="496" y="496"/>
                      </a:moveTo>
                      <a:lnTo>
                        <a:pt x="0" y="0"/>
                      </a:lnTo>
                      <a:lnTo>
                        <a:pt x="0" y="410"/>
                      </a:lnTo>
                      <a:lnTo>
                        <a:pt x="496" y="905"/>
                      </a:lnTo>
                      <a:lnTo>
                        <a:pt x="496" y="49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1" name="Freeform 19"/>
                <p:cNvSpPr>
                  <a:spLocks/>
                </p:cNvSpPr>
                <p:nvPr/>
              </p:nvSpPr>
              <p:spPr bwMode="auto">
                <a:xfrm>
                  <a:off x="2944" y="2127"/>
                  <a:ext cx="102" cy="130"/>
                </a:xfrm>
                <a:custGeom>
                  <a:avLst/>
                  <a:gdLst>
                    <a:gd name="T0" fmla="*/ 0 w 511"/>
                    <a:gd name="T1" fmla="*/ 0 h 650"/>
                    <a:gd name="T2" fmla="*/ 0 w 511"/>
                    <a:gd name="T3" fmla="*/ 0 h 650"/>
                    <a:gd name="T4" fmla="*/ 0 w 511"/>
                    <a:gd name="T5" fmla="*/ 0 h 650"/>
                    <a:gd name="T6" fmla="*/ 0 w 511"/>
                    <a:gd name="T7" fmla="*/ 0 h 650"/>
                    <a:gd name="T8" fmla="*/ 0 w 511"/>
                    <a:gd name="T9" fmla="*/ 0 h 650"/>
                    <a:gd name="T10" fmla="*/ 0 w 511"/>
                    <a:gd name="T11" fmla="*/ 0 h 650"/>
                    <a:gd name="T12" fmla="*/ 0 w 511"/>
                    <a:gd name="T13" fmla="*/ 0 h 650"/>
                    <a:gd name="T14" fmla="*/ 0 w 511"/>
                    <a:gd name="T15" fmla="*/ 0 h 650"/>
                    <a:gd name="T16" fmla="*/ 0 w 511"/>
                    <a:gd name="T17" fmla="*/ 0 h 650"/>
                    <a:gd name="T18" fmla="*/ 0 w 511"/>
                    <a:gd name="T19" fmla="*/ 0 h 650"/>
                    <a:gd name="T20" fmla="*/ 0 w 511"/>
                    <a:gd name="T21" fmla="*/ 0 h 650"/>
                    <a:gd name="T22" fmla="*/ 0 w 511"/>
                    <a:gd name="T23" fmla="*/ 0 h 650"/>
                    <a:gd name="T24" fmla="*/ 0 w 511"/>
                    <a:gd name="T25" fmla="*/ 0 h 650"/>
                    <a:gd name="T26" fmla="*/ 0 w 511"/>
                    <a:gd name="T27" fmla="*/ 0 h 650"/>
                    <a:gd name="T28" fmla="*/ 0 w 511"/>
                    <a:gd name="T29" fmla="*/ 0 h 650"/>
                    <a:gd name="T30" fmla="*/ 0 w 511"/>
                    <a:gd name="T31" fmla="*/ 0 h 650"/>
                    <a:gd name="T32" fmla="*/ 0 w 511"/>
                    <a:gd name="T33" fmla="*/ 0 h 650"/>
                    <a:gd name="T34" fmla="*/ 0 w 511"/>
                    <a:gd name="T35" fmla="*/ 0 h 650"/>
                    <a:gd name="T36" fmla="*/ 0 w 511"/>
                    <a:gd name="T37" fmla="*/ 0 h 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1"/>
                    <a:gd name="T58" fmla="*/ 0 h 650"/>
                    <a:gd name="T59" fmla="*/ 511 w 511"/>
                    <a:gd name="T60" fmla="*/ 650 h 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2" name="Freeform 20"/>
                <p:cNvSpPr>
                  <a:spLocks/>
                </p:cNvSpPr>
                <p:nvPr/>
              </p:nvSpPr>
              <p:spPr bwMode="auto">
                <a:xfrm>
                  <a:off x="3173" y="2033"/>
                  <a:ext cx="62" cy="87"/>
                </a:xfrm>
                <a:custGeom>
                  <a:avLst/>
                  <a:gdLst>
                    <a:gd name="T0" fmla="*/ 0 w 309"/>
                    <a:gd name="T1" fmla="*/ 0 h 437"/>
                    <a:gd name="T2" fmla="*/ 0 w 309"/>
                    <a:gd name="T3" fmla="*/ 0 h 437"/>
                    <a:gd name="T4" fmla="*/ 0 w 309"/>
                    <a:gd name="T5" fmla="*/ 0 h 437"/>
                    <a:gd name="T6" fmla="*/ 0 w 309"/>
                    <a:gd name="T7" fmla="*/ 0 h 437"/>
                    <a:gd name="T8" fmla="*/ 0 w 309"/>
                    <a:gd name="T9" fmla="*/ 0 h 437"/>
                    <a:gd name="T10" fmla="*/ 0 60000 65536"/>
                    <a:gd name="T11" fmla="*/ 0 60000 65536"/>
                    <a:gd name="T12" fmla="*/ 0 60000 65536"/>
                    <a:gd name="T13" fmla="*/ 0 60000 65536"/>
                    <a:gd name="T14" fmla="*/ 0 60000 65536"/>
                    <a:gd name="T15" fmla="*/ 0 w 309"/>
                    <a:gd name="T16" fmla="*/ 0 h 437"/>
                    <a:gd name="T17" fmla="*/ 309 w 309"/>
                    <a:gd name="T18" fmla="*/ 437 h 437"/>
                  </a:gdLst>
                  <a:ahLst/>
                  <a:cxnLst>
                    <a:cxn ang="T10">
                      <a:pos x="T0" y="T1"/>
                    </a:cxn>
                    <a:cxn ang="T11">
                      <a:pos x="T2" y="T3"/>
                    </a:cxn>
                    <a:cxn ang="T12">
                      <a:pos x="T4" y="T5"/>
                    </a:cxn>
                    <a:cxn ang="T13">
                      <a:pos x="T6" y="T7"/>
                    </a:cxn>
                    <a:cxn ang="T14">
                      <a:pos x="T8" y="T9"/>
                    </a:cxn>
                  </a:cxnLst>
                  <a:rect l="T15" t="T16" r="T17" b="T18"/>
                  <a:pathLst>
                    <a:path w="309" h="437">
                      <a:moveTo>
                        <a:pt x="309" y="0"/>
                      </a:moveTo>
                      <a:lnTo>
                        <a:pt x="0" y="28"/>
                      </a:lnTo>
                      <a:lnTo>
                        <a:pt x="0" y="437"/>
                      </a:lnTo>
                      <a:lnTo>
                        <a:pt x="309" y="409"/>
                      </a:lnTo>
                      <a:lnTo>
                        <a:pt x="30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3" name="Freeform 21"/>
                <p:cNvSpPr>
                  <a:spLocks/>
                </p:cNvSpPr>
                <p:nvPr/>
              </p:nvSpPr>
              <p:spPr bwMode="auto">
                <a:xfrm>
                  <a:off x="3402" y="2053"/>
                  <a:ext cx="55" cy="111"/>
                </a:xfrm>
                <a:custGeom>
                  <a:avLst/>
                  <a:gdLst>
                    <a:gd name="T0" fmla="*/ 0 w 275"/>
                    <a:gd name="T1" fmla="*/ 0 h 556"/>
                    <a:gd name="T2" fmla="*/ 0 w 275"/>
                    <a:gd name="T3" fmla="*/ 0 h 556"/>
                    <a:gd name="T4" fmla="*/ 0 w 275"/>
                    <a:gd name="T5" fmla="*/ 0 h 556"/>
                    <a:gd name="T6" fmla="*/ 0 w 275"/>
                    <a:gd name="T7" fmla="*/ 0 h 556"/>
                    <a:gd name="T8" fmla="*/ 0 w 275"/>
                    <a:gd name="T9" fmla="*/ 0 h 556"/>
                    <a:gd name="T10" fmla="*/ 0 w 275"/>
                    <a:gd name="T11" fmla="*/ 0 h 556"/>
                    <a:gd name="T12" fmla="*/ 0 w 275"/>
                    <a:gd name="T13" fmla="*/ 0 h 556"/>
                    <a:gd name="T14" fmla="*/ 0 w 275"/>
                    <a:gd name="T15" fmla="*/ 0 h 556"/>
                    <a:gd name="T16" fmla="*/ 0 w 275"/>
                    <a:gd name="T17" fmla="*/ 0 h 556"/>
                    <a:gd name="T18" fmla="*/ 0 w 275"/>
                    <a:gd name="T19" fmla="*/ 0 h 556"/>
                    <a:gd name="T20" fmla="*/ 0 w 275"/>
                    <a:gd name="T21" fmla="*/ 0 h 556"/>
                    <a:gd name="T22" fmla="*/ 0 w 275"/>
                    <a:gd name="T23" fmla="*/ 0 h 556"/>
                    <a:gd name="T24" fmla="*/ 0 w 275"/>
                    <a:gd name="T25" fmla="*/ 0 h 556"/>
                    <a:gd name="T26" fmla="*/ 0 w 275"/>
                    <a:gd name="T27" fmla="*/ 0 h 556"/>
                    <a:gd name="T28" fmla="*/ 0 w 275"/>
                    <a:gd name="T29" fmla="*/ 0 h 556"/>
                    <a:gd name="T30" fmla="*/ 0 w 275"/>
                    <a:gd name="T31" fmla="*/ 0 h 556"/>
                    <a:gd name="T32" fmla="*/ 0 w 275"/>
                    <a:gd name="T33" fmla="*/ 0 h 556"/>
                    <a:gd name="T34" fmla="*/ 0 w 275"/>
                    <a:gd name="T35" fmla="*/ 0 h 556"/>
                    <a:gd name="T36" fmla="*/ 0 w 275"/>
                    <a:gd name="T37" fmla="*/ 0 h 556"/>
                    <a:gd name="T38" fmla="*/ 0 w 275"/>
                    <a:gd name="T39" fmla="*/ 0 h 556"/>
                    <a:gd name="T40" fmla="*/ 0 w 275"/>
                    <a:gd name="T41" fmla="*/ 0 h 556"/>
                    <a:gd name="T42" fmla="*/ 0 w 275"/>
                    <a:gd name="T43" fmla="*/ 0 h 556"/>
                    <a:gd name="T44" fmla="*/ 0 w 275"/>
                    <a:gd name="T45" fmla="*/ 0 h 556"/>
                    <a:gd name="T46" fmla="*/ 0 w 275"/>
                    <a:gd name="T47" fmla="*/ 0 h 556"/>
                    <a:gd name="T48" fmla="*/ 0 w 275"/>
                    <a:gd name="T49" fmla="*/ 0 h 556"/>
                    <a:gd name="T50" fmla="*/ 0 w 275"/>
                    <a:gd name="T51" fmla="*/ 0 h 556"/>
                    <a:gd name="T52" fmla="*/ 0 w 275"/>
                    <a:gd name="T53" fmla="*/ 0 h 5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5"/>
                    <a:gd name="T82" fmla="*/ 0 h 556"/>
                    <a:gd name="T83" fmla="*/ 275 w 275"/>
                    <a:gd name="T84" fmla="*/ 556 h 5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4" name="Freeform 22"/>
                <p:cNvSpPr>
                  <a:spLocks/>
                </p:cNvSpPr>
                <p:nvPr/>
              </p:nvSpPr>
              <p:spPr bwMode="auto">
                <a:xfrm>
                  <a:off x="3853" y="1927"/>
                  <a:ext cx="49" cy="120"/>
                </a:xfrm>
                <a:custGeom>
                  <a:avLst/>
                  <a:gdLst>
                    <a:gd name="T0" fmla="*/ 0 w 248"/>
                    <a:gd name="T1" fmla="*/ 0 h 597"/>
                    <a:gd name="T2" fmla="*/ 0 w 248"/>
                    <a:gd name="T3" fmla="*/ 0 h 597"/>
                    <a:gd name="T4" fmla="*/ 0 w 248"/>
                    <a:gd name="T5" fmla="*/ 0 h 597"/>
                    <a:gd name="T6" fmla="*/ 0 w 248"/>
                    <a:gd name="T7" fmla="*/ 0 h 597"/>
                    <a:gd name="T8" fmla="*/ 0 w 248"/>
                    <a:gd name="T9" fmla="*/ 0 h 597"/>
                    <a:gd name="T10" fmla="*/ 0 w 248"/>
                    <a:gd name="T11" fmla="*/ 0 h 597"/>
                    <a:gd name="T12" fmla="*/ 0 w 248"/>
                    <a:gd name="T13" fmla="*/ 0 h 597"/>
                    <a:gd name="T14" fmla="*/ 0 w 248"/>
                    <a:gd name="T15" fmla="*/ 0 h 597"/>
                    <a:gd name="T16" fmla="*/ 0 w 248"/>
                    <a:gd name="T17" fmla="*/ 0 h 597"/>
                    <a:gd name="T18" fmla="*/ 0 w 248"/>
                    <a:gd name="T19" fmla="*/ 0 h 597"/>
                    <a:gd name="T20" fmla="*/ 0 w 248"/>
                    <a:gd name="T21" fmla="*/ 0 h 597"/>
                    <a:gd name="T22" fmla="*/ 0 w 248"/>
                    <a:gd name="T23" fmla="*/ 0 h 597"/>
                    <a:gd name="T24" fmla="*/ 0 w 248"/>
                    <a:gd name="T25" fmla="*/ 0 h 597"/>
                    <a:gd name="T26" fmla="*/ 0 w 248"/>
                    <a:gd name="T27" fmla="*/ 0 h 597"/>
                    <a:gd name="T28" fmla="*/ 0 w 248"/>
                    <a:gd name="T29" fmla="*/ 0 h 597"/>
                    <a:gd name="T30" fmla="*/ 0 w 248"/>
                    <a:gd name="T31" fmla="*/ 0 h 597"/>
                    <a:gd name="T32" fmla="*/ 0 w 248"/>
                    <a:gd name="T33" fmla="*/ 0 h 597"/>
                    <a:gd name="T34" fmla="*/ 0 w 248"/>
                    <a:gd name="T35" fmla="*/ 0 h 597"/>
                    <a:gd name="T36" fmla="*/ 0 w 248"/>
                    <a:gd name="T37" fmla="*/ 0 h 597"/>
                    <a:gd name="T38" fmla="*/ 0 w 248"/>
                    <a:gd name="T39" fmla="*/ 0 h 597"/>
                    <a:gd name="T40" fmla="*/ 0 w 248"/>
                    <a:gd name="T41" fmla="*/ 0 h 597"/>
                    <a:gd name="T42" fmla="*/ 0 w 248"/>
                    <a:gd name="T43" fmla="*/ 0 h 597"/>
                    <a:gd name="T44" fmla="*/ 0 w 248"/>
                    <a:gd name="T45" fmla="*/ 0 h 597"/>
                    <a:gd name="T46" fmla="*/ 0 w 248"/>
                    <a:gd name="T47" fmla="*/ 0 h 597"/>
                    <a:gd name="T48" fmla="*/ 0 w 248"/>
                    <a:gd name="T49" fmla="*/ 0 h 597"/>
                    <a:gd name="T50" fmla="*/ 0 w 248"/>
                    <a:gd name="T51" fmla="*/ 0 h 597"/>
                    <a:gd name="T52" fmla="*/ 0 w 248"/>
                    <a:gd name="T53" fmla="*/ 0 h 597"/>
                    <a:gd name="T54" fmla="*/ 0 w 248"/>
                    <a:gd name="T55" fmla="*/ 0 h 597"/>
                    <a:gd name="T56" fmla="*/ 0 w 248"/>
                    <a:gd name="T57" fmla="*/ 0 h 597"/>
                    <a:gd name="T58" fmla="*/ 0 w 248"/>
                    <a:gd name="T59" fmla="*/ 0 h 597"/>
                    <a:gd name="T60" fmla="*/ 0 w 248"/>
                    <a:gd name="T61" fmla="*/ 0 h 597"/>
                    <a:gd name="T62" fmla="*/ 0 w 248"/>
                    <a:gd name="T63" fmla="*/ 0 h 597"/>
                    <a:gd name="T64" fmla="*/ 0 w 248"/>
                    <a:gd name="T65" fmla="*/ 0 h 597"/>
                    <a:gd name="T66" fmla="*/ 0 w 248"/>
                    <a:gd name="T67" fmla="*/ 0 h 597"/>
                    <a:gd name="T68" fmla="*/ 0 w 248"/>
                    <a:gd name="T69" fmla="*/ 0 h 597"/>
                    <a:gd name="T70" fmla="*/ 0 w 248"/>
                    <a:gd name="T71" fmla="*/ 0 h 597"/>
                    <a:gd name="T72" fmla="*/ 0 w 248"/>
                    <a:gd name="T73" fmla="*/ 0 h 597"/>
                    <a:gd name="T74" fmla="*/ 0 w 248"/>
                    <a:gd name="T75" fmla="*/ 0 h 597"/>
                    <a:gd name="T76" fmla="*/ 0 w 248"/>
                    <a:gd name="T77" fmla="*/ 0 h 597"/>
                    <a:gd name="T78" fmla="*/ 0 w 248"/>
                    <a:gd name="T79" fmla="*/ 0 h 597"/>
                    <a:gd name="T80" fmla="*/ 0 w 248"/>
                    <a:gd name="T81" fmla="*/ 0 h 597"/>
                    <a:gd name="T82" fmla="*/ 0 w 248"/>
                    <a:gd name="T83" fmla="*/ 0 h 597"/>
                    <a:gd name="T84" fmla="*/ 0 w 248"/>
                    <a:gd name="T85" fmla="*/ 0 h 5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8"/>
                    <a:gd name="T130" fmla="*/ 0 h 597"/>
                    <a:gd name="T131" fmla="*/ 248 w 248"/>
                    <a:gd name="T132" fmla="*/ 597 h 5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5" name="Rectangle 23"/>
                <p:cNvSpPr>
                  <a:spLocks noChangeArrowheads="1"/>
                </p:cNvSpPr>
                <p:nvPr/>
              </p:nvSpPr>
              <p:spPr bwMode="auto">
                <a:xfrm>
                  <a:off x="3976" y="1922"/>
                  <a:ext cx="38"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5896" name="Rectangle 24"/>
                <p:cNvSpPr>
                  <a:spLocks noChangeArrowheads="1"/>
                </p:cNvSpPr>
                <p:nvPr/>
              </p:nvSpPr>
              <p:spPr bwMode="auto">
                <a:xfrm>
                  <a:off x="4044" y="1947"/>
                  <a:ext cx="19" cy="81"/>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5897" name="Freeform 25"/>
                <p:cNvSpPr>
                  <a:spLocks/>
                </p:cNvSpPr>
                <p:nvPr/>
              </p:nvSpPr>
              <p:spPr bwMode="auto">
                <a:xfrm>
                  <a:off x="4155" y="1977"/>
                  <a:ext cx="66" cy="214"/>
                </a:xfrm>
                <a:custGeom>
                  <a:avLst/>
                  <a:gdLst>
                    <a:gd name="T0" fmla="*/ 0 w 329"/>
                    <a:gd name="T1" fmla="*/ 0 h 1068"/>
                    <a:gd name="T2" fmla="*/ 0 w 329"/>
                    <a:gd name="T3" fmla="*/ 0 h 1068"/>
                    <a:gd name="T4" fmla="*/ 0 w 329"/>
                    <a:gd name="T5" fmla="*/ 0 h 1068"/>
                    <a:gd name="T6" fmla="*/ 0 w 329"/>
                    <a:gd name="T7" fmla="*/ 0 h 1068"/>
                    <a:gd name="T8" fmla="*/ 0 w 329"/>
                    <a:gd name="T9" fmla="*/ 0 h 1068"/>
                    <a:gd name="T10" fmla="*/ 0 w 329"/>
                    <a:gd name="T11" fmla="*/ 0 h 1068"/>
                    <a:gd name="T12" fmla="*/ 0 w 329"/>
                    <a:gd name="T13" fmla="*/ 0 h 1068"/>
                    <a:gd name="T14" fmla="*/ 0 w 329"/>
                    <a:gd name="T15" fmla="*/ 0 h 1068"/>
                    <a:gd name="T16" fmla="*/ 0 w 329"/>
                    <a:gd name="T17" fmla="*/ 0 h 1068"/>
                    <a:gd name="T18" fmla="*/ 0 w 329"/>
                    <a:gd name="T19" fmla="*/ 0 h 1068"/>
                    <a:gd name="T20" fmla="*/ 0 w 329"/>
                    <a:gd name="T21" fmla="*/ 0 h 1068"/>
                    <a:gd name="T22" fmla="*/ 0 w 329"/>
                    <a:gd name="T23" fmla="*/ 0 h 1068"/>
                    <a:gd name="T24" fmla="*/ 0 w 329"/>
                    <a:gd name="T25" fmla="*/ 0 h 1068"/>
                    <a:gd name="T26" fmla="*/ 0 w 329"/>
                    <a:gd name="T27" fmla="*/ 0 h 1068"/>
                    <a:gd name="T28" fmla="*/ 0 w 329"/>
                    <a:gd name="T29" fmla="*/ 0 h 1068"/>
                    <a:gd name="T30" fmla="*/ 0 w 329"/>
                    <a:gd name="T31" fmla="*/ 0 h 1068"/>
                    <a:gd name="T32" fmla="*/ 0 w 329"/>
                    <a:gd name="T33" fmla="*/ 0 h 1068"/>
                    <a:gd name="T34" fmla="*/ 0 w 329"/>
                    <a:gd name="T35" fmla="*/ 0 h 1068"/>
                    <a:gd name="T36" fmla="*/ 0 w 329"/>
                    <a:gd name="T37" fmla="*/ 0 h 1068"/>
                    <a:gd name="T38" fmla="*/ 0 w 329"/>
                    <a:gd name="T39" fmla="*/ 0 h 1068"/>
                    <a:gd name="T40" fmla="*/ 0 w 329"/>
                    <a:gd name="T41" fmla="*/ 0 h 1068"/>
                    <a:gd name="T42" fmla="*/ 0 w 329"/>
                    <a:gd name="T43" fmla="*/ 0 h 1068"/>
                    <a:gd name="T44" fmla="*/ 0 w 329"/>
                    <a:gd name="T45" fmla="*/ 0 h 1068"/>
                    <a:gd name="T46" fmla="*/ 0 w 329"/>
                    <a:gd name="T47" fmla="*/ 0 h 1068"/>
                    <a:gd name="T48" fmla="*/ 0 w 329"/>
                    <a:gd name="T49" fmla="*/ 0 h 1068"/>
                    <a:gd name="T50" fmla="*/ 0 w 329"/>
                    <a:gd name="T51" fmla="*/ 0 h 1068"/>
                    <a:gd name="T52" fmla="*/ 0 w 329"/>
                    <a:gd name="T53" fmla="*/ 0 h 1068"/>
                    <a:gd name="T54" fmla="*/ 0 w 329"/>
                    <a:gd name="T55" fmla="*/ 0 h 1068"/>
                    <a:gd name="T56" fmla="*/ 0 w 329"/>
                    <a:gd name="T57" fmla="*/ 0 h 1068"/>
                    <a:gd name="T58" fmla="*/ 0 w 329"/>
                    <a:gd name="T59" fmla="*/ 0 h 1068"/>
                    <a:gd name="T60" fmla="*/ 0 w 329"/>
                    <a:gd name="T61" fmla="*/ 0 h 1068"/>
                    <a:gd name="T62" fmla="*/ 0 w 329"/>
                    <a:gd name="T63" fmla="*/ 0 h 1068"/>
                    <a:gd name="T64" fmla="*/ 0 w 329"/>
                    <a:gd name="T65" fmla="*/ 0 h 1068"/>
                    <a:gd name="T66" fmla="*/ 0 w 329"/>
                    <a:gd name="T67" fmla="*/ 0 h 1068"/>
                    <a:gd name="T68" fmla="*/ 0 w 329"/>
                    <a:gd name="T69" fmla="*/ 0 h 1068"/>
                    <a:gd name="T70" fmla="*/ 0 w 329"/>
                    <a:gd name="T71" fmla="*/ 0 h 1068"/>
                    <a:gd name="T72" fmla="*/ 0 w 329"/>
                    <a:gd name="T73" fmla="*/ 0 h 1068"/>
                    <a:gd name="T74" fmla="*/ 0 w 329"/>
                    <a:gd name="T75" fmla="*/ 0 h 1068"/>
                    <a:gd name="T76" fmla="*/ 0 w 329"/>
                    <a:gd name="T77" fmla="*/ 0 h 1068"/>
                    <a:gd name="T78" fmla="*/ 0 w 329"/>
                    <a:gd name="T79" fmla="*/ 0 h 1068"/>
                    <a:gd name="T80" fmla="*/ 0 w 329"/>
                    <a:gd name="T81" fmla="*/ 0 h 1068"/>
                    <a:gd name="T82" fmla="*/ 0 w 329"/>
                    <a:gd name="T83" fmla="*/ 0 h 1068"/>
                    <a:gd name="T84" fmla="*/ 0 w 329"/>
                    <a:gd name="T85" fmla="*/ 0 h 10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9"/>
                    <a:gd name="T130" fmla="*/ 0 h 1068"/>
                    <a:gd name="T131" fmla="*/ 329 w 329"/>
                    <a:gd name="T132" fmla="*/ 1068 h 10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8" name="Freeform 26"/>
                <p:cNvSpPr>
                  <a:spLocks/>
                </p:cNvSpPr>
                <p:nvPr/>
              </p:nvSpPr>
              <p:spPr bwMode="auto">
                <a:xfrm>
                  <a:off x="4376" y="2233"/>
                  <a:ext cx="109" cy="140"/>
                </a:xfrm>
                <a:custGeom>
                  <a:avLst/>
                  <a:gdLst>
                    <a:gd name="T0" fmla="*/ 0 w 544"/>
                    <a:gd name="T1" fmla="*/ 0 h 703"/>
                    <a:gd name="T2" fmla="*/ 0 w 544"/>
                    <a:gd name="T3" fmla="*/ 0 h 703"/>
                    <a:gd name="T4" fmla="*/ 0 w 544"/>
                    <a:gd name="T5" fmla="*/ 0 h 703"/>
                    <a:gd name="T6" fmla="*/ 0 w 544"/>
                    <a:gd name="T7" fmla="*/ 0 h 703"/>
                    <a:gd name="T8" fmla="*/ 0 w 544"/>
                    <a:gd name="T9" fmla="*/ 0 h 703"/>
                    <a:gd name="T10" fmla="*/ 0 w 544"/>
                    <a:gd name="T11" fmla="*/ 0 h 703"/>
                    <a:gd name="T12" fmla="*/ 0 w 544"/>
                    <a:gd name="T13" fmla="*/ 0 h 703"/>
                    <a:gd name="T14" fmla="*/ 0 w 544"/>
                    <a:gd name="T15" fmla="*/ 0 h 703"/>
                    <a:gd name="T16" fmla="*/ 0 w 544"/>
                    <a:gd name="T17" fmla="*/ 0 h 703"/>
                    <a:gd name="T18" fmla="*/ 0 w 544"/>
                    <a:gd name="T19" fmla="*/ 0 h 703"/>
                    <a:gd name="T20" fmla="*/ 0 w 544"/>
                    <a:gd name="T21" fmla="*/ 0 h 703"/>
                    <a:gd name="T22" fmla="*/ 0 w 544"/>
                    <a:gd name="T23" fmla="*/ 0 h 703"/>
                    <a:gd name="T24" fmla="*/ 0 w 544"/>
                    <a:gd name="T25" fmla="*/ 0 h 703"/>
                    <a:gd name="T26" fmla="*/ 0 w 544"/>
                    <a:gd name="T27" fmla="*/ 0 h 703"/>
                    <a:gd name="T28" fmla="*/ 0 w 544"/>
                    <a:gd name="T29" fmla="*/ 0 h 703"/>
                    <a:gd name="T30" fmla="*/ 0 w 544"/>
                    <a:gd name="T31" fmla="*/ 0 h 703"/>
                    <a:gd name="T32" fmla="*/ 0 w 544"/>
                    <a:gd name="T33" fmla="*/ 0 h 703"/>
                    <a:gd name="T34" fmla="*/ 0 w 544"/>
                    <a:gd name="T35" fmla="*/ 0 h 703"/>
                    <a:gd name="T36" fmla="*/ 0 w 544"/>
                    <a:gd name="T37" fmla="*/ 0 h 7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4"/>
                    <a:gd name="T58" fmla="*/ 0 h 703"/>
                    <a:gd name="T59" fmla="*/ 544 w 544"/>
                    <a:gd name="T60" fmla="*/ 703 h 7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899" name="Rectangle 27"/>
                <p:cNvSpPr>
                  <a:spLocks noChangeArrowheads="1"/>
                </p:cNvSpPr>
                <p:nvPr/>
              </p:nvSpPr>
              <p:spPr bwMode="auto">
                <a:xfrm>
                  <a:off x="4105" y="1974"/>
                  <a:ext cx="56"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5900" name="Freeform 28"/>
                <p:cNvSpPr>
                  <a:spLocks/>
                </p:cNvSpPr>
                <p:nvPr/>
              </p:nvSpPr>
              <p:spPr bwMode="auto">
                <a:xfrm>
                  <a:off x="1372" y="1585"/>
                  <a:ext cx="44" cy="120"/>
                </a:xfrm>
                <a:custGeom>
                  <a:avLst/>
                  <a:gdLst>
                    <a:gd name="T0" fmla="*/ 0 w 220"/>
                    <a:gd name="T1" fmla="*/ 0 h 599"/>
                    <a:gd name="T2" fmla="*/ 0 w 220"/>
                    <a:gd name="T3" fmla="*/ 0 h 599"/>
                    <a:gd name="T4" fmla="*/ 0 w 220"/>
                    <a:gd name="T5" fmla="*/ 0 h 599"/>
                    <a:gd name="T6" fmla="*/ 0 w 220"/>
                    <a:gd name="T7" fmla="*/ 0 h 599"/>
                    <a:gd name="T8" fmla="*/ 0 w 220"/>
                    <a:gd name="T9" fmla="*/ 0 h 599"/>
                    <a:gd name="T10" fmla="*/ 0 60000 65536"/>
                    <a:gd name="T11" fmla="*/ 0 60000 65536"/>
                    <a:gd name="T12" fmla="*/ 0 60000 65536"/>
                    <a:gd name="T13" fmla="*/ 0 60000 65536"/>
                    <a:gd name="T14" fmla="*/ 0 60000 65536"/>
                    <a:gd name="T15" fmla="*/ 0 w 220"/>
                    <a:gd name="T16" fmla="*/ 0 h 599"/>
                    <a:gd name="T17" fmla="*/ 220 w 220"/>
                    <a:gd name="T18" fmla="*/ 599 h 599"/>
                  </a:gdLst>
                  <a:ahLst/>
                  <a:cxnLst>
                    <a:cxn ang="T10">
                      <a:pos x="T0" y="T1"/>
                    </a:cxn>
                    <a:cxn ang="T11">
                      <a:pos x="T2" y="T3"/>
                    </a:cxn>
                    <a:cxn ang="T12">
                      <a:pos x="T4" y="T5"/>
                    </a:cxn>
                    <a:cxn ang="T13">
                      <a:pos x="T6" y="T7"/>
                    </a:cxn>
                    <a:cxn ang="T14">
                      <a:pos x="T8" y="T9"/>
                    </a:cxn>
                  </a:cxnLst>
                  <a:rect l="T15" t="T16" r="T17" b="T18"/>
                  <a:pathLst>
                    <a:path w="220" h="599">
                      <a:moveTo>
                        <a:pt x="0" y="567"/>
                      </a:moveTo>
                      <a:lnTo>
                        <a:pt x="220" y="599"/>
                      </a:lnTo>
                      <a:lnTo>
                        <a:pt x="220" y="32"/>
                      </a:lnTo>
                      <a:lnTo>
                        <a:pt x="0" y="0"/>
                      </a:lnTo>
                      <a:lnTo>
                        <a:pt x="0" y="5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1" name="Rectangle 29"/>
                <p:cNvSpPr>
                  <a:spLocks noChangeArrowheads="1"/>
                </p:cNvSpPr>
                <p:nvPr/>
              </p:nvSpPr>
              <p:spPr bwMode="auto">
                <a:xfrm>
                  <a:off x="1440" y="1739"/>
                  <a:ext cx="155" cy="83"/>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5902" name="Freeform 30"/>
                <p:cNvSpPr>
                  <a:spLocks/>
                </p:cNvSpPr>
                <p:nvPr/>
              </p:nvSpPr>
              <p:spPr bwMode="auto">
                <a:xfrm>
                  <a:off x="3540" y="1922"/>
                  <a:ext cx="318" cy="114"/>
                </a:xfrm>
                <a:custGeom>
                  <a:avLst/>
                  <a:gdLst>
                    <a:gd name="T0" fmla="*/ 0 w 1590"/>
                    <a:gd name="T1" fmla="*/ 0 h 570"/>
                    <a:gd name="T2" fmla="*/ 0 w 1590"/>
                    <a:gd name="T3" fmla="*/ 0 h 570"/>
                    <a:gd name="T4" fmla="*/ 0 w 1590"/>
                    <a:gd name="T5" fmla="*/ 0 h 570"/>
                    <a:gd name="T6" fmla="*/ 0 w 1590"/>
                    <a:gd name="T7" fmla="*/ 0 h 570"/>
                    <a:gd name="T8" fmla="*/ 0 w 1590"/>
                    <a:gd name="T9" fmla="*/ 0 h 570"/>
                    <a:gd name="T10" fmla="*/ 0 w 1590"/>
                    <a:gd name="T11" fmla="*/ 0 h 570"/>
                    <a:gd name="T12" fmla="*/ 0 w 1590"/>
                    <a:gd name="T13" fmla="*/ 0 h 570"/>
                    <a:gd name="T14" fmla="*/ 0 w 1590"/>
                    <a:gd name="T15" fmla="*/ 0 h 570"/>
                    <a:gd name="T16" fmla="*/ 0 w 1590"/>
                    <a:gd name="T17" fmla="*/ 0 h 570"/>
                    <a:gd name="T18" fmla="*/ 0 w 1590"/>
                    <a:gd name="T19" fmla="*/ 0 h 570"/>
                    <a:gd name="T20" fmla="*/ 0 w 1590"/>
                    <a:gd name="T21" fmla="*/ 0 h 570"/>
                    <a:gd name="T22" fmla="*/ 0 w 1590"/>
                    <a:gd name="T23" fmla="*/ 0 h 570"/>
                    <a:gd name="T24" fmla="*/ 0 w 1590"/>
                    <a:gd name="T25" fmla="*/ 0 h 570"/>
                    <a:gd name="T26" fmla="*/ 0 w 1590"/>
                    <a:gd name="T27" fmla="*/ 0 h 570"/>
                    <a:gd name="T28" fmla="*/ 0 w 1590"/>
                    <a:gd name="T29" fmla="*/ 0 h 570"/>
                    <a:gd name="T30" fmla="*/ 0 w 1590"/>
                    <a:gd name="T31" fmla="*/ 0 h 570"/>
                    <a:gd name="T32" fmla="*/ 0 w 1590"/>
                    <a:gd name="T33" fmla="*/ 0 h 570"/>
                    <a:gd name="T34" fmla="*/ 0 w 1590"/>
                    <a:gd name="T35" fmla="*/ 0 h 570"/>
                    <a:gd name="T36" fmla="*/ 0 w 1590"/>
                    <a:gd name="T37" fmla="*/ 0 h 570"/>
                    <a:gd name="T38" fmla="*/ 0 w 1590"/>
                    <a:gd name="T39" fmla="*/ 0 h 570"/>
                    <a:gd name="T40" fmla="*/ 0 w 1590"/>
                    <a:gd name="T41" fmla="*/ 0 h 570"/>
                    <a:gd name="T42" fmla="*/ 0 w 1590"/>
                    <a:gd name="T43" fmla="*/ 0 h 570"/>
                    <a:gd name="T44" fmla="*/ 0 w 1590"/>
                    <a:gd name="T45" fmla="*/ 0 h 570"/>
                    <a:gd name="T46" fmla="*/ 0 w 1590"/>
                    <a:gd name="T47" fmla="*/ 0 h 570"/>
                    <a:gd name="T48" fmla="*/ 0 w 1590"/>
                    <a:gd name="T49" fmla="*/ 0 h 570"/>
                    <a:gd name="T50" fmla="*/ 0 w 1590"/>
                    <a:gd name="T51" fmla="*/ 0 h 570"/>
                    <a:gd name="T52" fmla="*/ 0 w 1590"/>
                    <a:gd name="T53" fmla="*/ 0 h 570"/>
                    <a:gd name="T54" fmla="*/ 0 w 1590"/>
                    <a:gd name="T55" fmla="*/ 0 h 570"/>
                    <a:gd name="T56" fmla="*/ 0 w 1590"/>
                    <a:gd name="T57" fmla="*/ 0 h 570"/>
                    <a:gd name="T58" fmla="*/ 0 w 1590"/>
                    <a:gd name="T59" fmla="*/ 0 h 570"/>
                    <a:gd name="T60" fmla="*/ 0 w 1590"/>
                    <a:gd name="T61" fmla="*/ 0 h 570"/>
                    <a:gd name="T62" fmla="*/ 0 w 1590"/>
                    <a:gd name="T63" fmla="*/ 0 h 570"/>
                    <a:gd name="T64" fmla="*/ 0 w 1590"/>
                    <a:gd name="T65" fmla="*/ 0 h 570"/>
                    <a:gd name="T66" fmla="*/ 0 w 1590"/>
                    <a:gd name="T67" fmla="*/ 0 h 5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0"/>
                    <a:gd name="T103" fmla="*/ 0 h 570"/>
                    <a:gd name="T104" fmla="*/ 1590 w 1590"/>
                    <a:gd name="T105" fmla="*/ 570 h 5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3" name="Freeform 31"/>
                <p:cNvSpPr>
                  <a:spLocks/>
                </p:cNvSpPr>
                <p:nvPr/>
              </p:nvSpPr>
              <p:spPr bwMode="auto">
                <a:xfrm>
                  <a:off x="4171" y="928"/>
                  <a:ext cx="65" cy="134"/>
                </a:xfrm>
                <a:custGeom>
                  <a:avLst/>
                  <a:gdLst>
                    <a:gd name="T0" fmla="*/ 0 w 325"/>
                    <a:gd name="T1" fmla="*/ 0 h 672"/>
                    <a:gd name="T2" fmla="*/ 0 w 325"/>
                    <a:gd name="T3" fmla="*/ 0 h 672"/>
                    <a:gd name="T4" fmla="*/ 0 w 325"/>
                    <a:gd name="T5" fmla="*/ 0 h 672"/>
                    <a:gd name="T6" fmla="*/ 0 w 325"/>
                    <a:gd name="T7" fmla="*/ 0 h 672"/>
                    <a:gd name="T8" fmla="*/ 0 w 325"/>
                    <a:gd name="T9" fmla="*/ 0 h 672"/>
                    <a:gd name="T10" fmla="*/ 0 w 325"/>
                    <a:gd name="T11" fmla="*/ 0 h 672"/>
                    <a:gd name="T12" fmla="*/ 0 w 325"/>
                    <a:gd name="T13" fmla="*/ 0 h 672"/>
                    <a:gd name="T14" fmla="*/ 0 w 325"/>
                    <a:gd name="T15" fmla="*/ 0 h 672"/>
                    <a:gd name="T16" fmla="*/ 0 w 325"/>
                    <a:gd name="T17" fmla="*/ 0 h 672"/>
                    <a:gd name="T18" fmla="*/ 0 w 325"/>
                    <a:gd name="T19" fmla="*/ 0 h 672"/>
                    <a:gd name="T20" fmla="*/ 0 w 325"/>
                    <a:gd name="T21" fmla="*/ 0 h 672"/>
                    <a:gd name="T22" fmla="*/ 0 w 325"/>
                    <a:gd name="T23" fmla="*/ 0 h 672"/>
                    <a:gd name="T24" fmla="*/ 0 w 325"/>
                    <a:gd name="T25" fmla="*/ 0 h 672"/>
                    <a:gd name="T26" fmla="*/ 0 w 325"/>
                    <a:gd name="T27" fmla="*/ 0 h 672"/>
                    <a:gd name="T28" fmla="*/ 0 w 325"/>
                    <a:gd name="T29" fmla="*/ 0 h 672"/>
                    <a:gd name="T30" fmla="*/ 0 w 325"/>
                    <a:gd name="T31" fmla="*/ 0 h 672"/>
                    <a:gd name="T32" fmla="*/ 0 w 325"/>
                    <a:gd name="T33" fmla="*/ 0 h 672"/>
                    <a:gd name="T34" fmla="*/ 0 w 325"/>
                    <a:gd name="T35" fmla="*/ 0 h 672"/>
                    <a:gd name="T36" fmla="*/ 0 w 325"/>
                    <a:gd name="T37" fmla="*/ 0 h 672"/>
                    <a:gd name="T38" fmla="*/ 0 w 325"/>
                    <a:gd name="T39" fmla="*/ 0 h 672"/>
                    <a:gd name="T40" fmla="*/ 0 w 325"/>
                    <a:gd name="T41" fmla="*/ 0 h 672"/>
                    <a:gd name="T42" fmla="*/ 0 w 325"/>
                    <a:gd name="T43" fmla="*/ 0 h 672"/>
                    <a:gd name="T44" fmla="*/ 0 w 325"/>
                    <a:gd name="T45" fmla="*/ 0 h 672"/>
                    <a:gd name="T46" fmla="*/ 0 w 325"/>
                    <a:gd name="T47" fmla="*/ 0 h 672"/>
                    <a:gd name="T48" fmla="*/ 0 w 325"/>
                    <a:gd name="T49" fmla="*/ 0 h 672"/>
                    <a:gd name="T50" fmla="*/ 0 w 325"/>
                    <a:gd name="T51" fmla="*/ 0 h 672"/>
                    <a:gd name="T52" fmla="*/ 0 w 325"/>
                    <a:gd name="T53" fmla="*/ 0 h 672"/>
                    <a:gd name="T54" fmla="*/ 0 w 325"/>
                    <a:gd name="T55" fmla="*/ 0 h 672"/>
                    <a:gd name="T56" fmla="*/ 0 w 325"/>
                    <a:gd name="T57" fmla="*/ 0 h 672"/>
                    <a:gd name="T58" fmla="*/ 0 w 325"/>
                    <a:gd name="T59" fmla="*/ 0 h 672"/>
                    <a:gd name="T60" fmla="*/ 0 w 325"/>
                    <a:gd name="T61" fmla="*/ 0 h 672"/>
                    <a:gd name="T62" fmla="*/ 0 w 325"/>
                    <a:gd name="T63" fmla="*/ 0 h 672"/>
                    <a:gd name="T64" fmla="*/ 0 w 325"/>
                    <a:gd name="T65" fmla="*/ 0 h 672"/>
                    <a:gd name="T66" fmla="*/ 0 w 325"/>
                    <a:gd name="T67" fmla="*/ 0 h 672"/>
                    <a:gd name="T68" fmla="*/ 0 w 325"/>
                    <a:gd name="T69" fmla="*/ 0 h 6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5"/>
                    <a:gd name="T106" fmla="*/ 0 h 672"/>
                    <a:gd name="T107" fmla="*/ 325 w 325"/>
                    <a:gd name="T108" fmla="*/ 672 h 6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4" name="Freeform 32"/>
                <p:cNvSpPr>
                  <a:spLocks/>
                </p:cNvSpPr>
                <p:nvPr/>
              </p:nvSpPr>
              <p:spPr bwMode="auto">
                <a:xfrm>
                  <a:off x="4110" y="1093"/>
                  <a:ext cx="99" cy="123"/>
                </a:xfrm>
                <a:custGeom>
                  <a:avLst/>
                  <a:gdLst>
                    <a:gd name="T0" fmla="*/ 0 w 495"/>
                    <a:gd name="T1" fmla="*/ 0 h 613"/>
                    <a:gd name="T2" fmla="*/ 0 w 495"/>
                    <a:gd name="T3" fmla="*/ 0 h 613"/>
                    <a:gd name="T4" fmla="*/ 0 w 495"/>
                    <a:gd name="T5" fmla="*/ 0 h 613"/>
                    <a:gd name="T6" fmla="*/ 0 w 495"/>
                    <a:gd name="T7" fmla="*/ 0 h 613"/>
                    <a:gd name="T8" fmla="*/ 0 w 495"/>
                    <a:gd name="T9" fmla="*/ 0 h 613"/>
                    <a:gd name="T10" fmla="*/ 0 w 495"/>
                    <a:gd name="T11" fmla="*/ 0 h 613"/>
                    <a:gd name="T12" fmla="*/ 0 w 495"/>
                    <a:gd name="T13" fmla="*/ 0 h 613"/>
                    <a:gd name="T14" fmla="*/ 0 w 495"/>
                    <a:gd name="T15" fmla="*/ 0 h 613"/>
                    <a:gd name="T16" fmla="*/ 0 w 495"/>
                    <a:gd name="T17" fmla="*/ 0 h 613"/>
                    <a:gd name="T18" fmla="*/ 0 w 495"/>
                    <a:gd name="T19" fmla="*/ 0 h 613"/>
                    <a:gd name="T20" fmla="*/ 0 w 495"/>
                    <a:gd name="T21" fmla="*/ 0 h 613"/>
                    <a:gd name="T22" fmla="*/ 0 w 495"/>
                    <a:gd name="T23" fmla="*/ 0 h 613"/>
                    <a:gd name="T24" fmla="*/ 0 w 495"/>
                    <a:gd name="T25" fmla="*/ 0 h 613"/>
                    <a:gd name="T26" fmla="*/ 0 w 495"/>
                    <a:gd name="T27" fmla="*/ 0 h 613"/>
                    <a:gd name="T28" fmla="*/ 0 w 495"/>
                    <a:gd name="T29" fmla="*/ 0 h 613"/>
                    <a:gd name="T30" fmla="*/ 0 w 495"/>
                    <a:gd name="T31" fmla="*/ 0 h 613"/>
                    <a:gd name="T32" fmla="*/ 0 w 495"/>
                    <a:gd name="T33" fmla="*/ 0 h 613"/>
                    <a:gd name="T34" fmla="*/ 0 w 495"/>
                    <a:gd name="T35" fmla="*/ 0 h 613"/>
                    <a:gd name="T36" fmla="*/ 0 w 495"/>
                    <a:gd name="T37" fmla="*/ 0 h 613"/>
                    <a:gd name="T38" fmla="*/ 0 w 495"/>
                    <a:gd name="T39" fmla="*/ 0 h 613"/>
                    <a:gd name="T40" fmla="*/ 0 w 495"/>
                    <a:gd name="T41" fmla="*/ 0 h 613"/>
                    <a:gd name="T42" fmla="*/ 0 w 495"/>
                    <a:gd name="T43" fmla="*/ 0 h 613"/>
                    <a:gd name="T44" fmla="*/ 0 w 495"/>
                    <a:gd name="T45" fmla="*/ 0 h 613"/>
                    <a:gd name="T46" fmla="*/ 0 w 495"/>
                    <a:gd name="T47" fmla="*/ 0 h 613"/>
                    <a:gd name="T48" fmla="*/ 0 w 495"/>
                    <a:gd name="T49" fmla="*/ 0 h 613"/>
                    <a:gd name="T50" fmla="*/ 0 w 495"/>
                    <a:gd name="T51" fmla="*/ 0 h 613"/>
                    <a:gd name="T52" fmla="*/ 0 w 495"/>
                    <a:gd name="T53" fmla="*/ 0 h 613"/>
                    <a:gd name="T54" fmla="*/ 0 w 495"/>
                    <a:gd name="T55" fmla="*/ 0 h 613"/>
                    <a:gd name="T56" fmla="*/ 0 w 495"/>
                    <a:gd name="T57" fmla="*/ 0 h 613"/>
                    <a:gd name="T58" fmla="*/ 0 w 495"/>
                    <a:gd name="T59" fmla="*/ 0 h 613"/>
                    <a:gd name="T60" fmla="*/ 0 w 495"/>
                    <a:gd name="T61" fmla="*/ 0 h 613"/>
                    <a:gd name="T62" fmla="*/ 0 w 495"/>
                    <a:gd name="T63" fmla="*/ 0 h 613"/>
                    <a:gd name="T64" fmla="*/ 0 w 495"/>
                    <a:gd name="T65" fmla="*/ 0 h 613"/>
                    <a:gd name="T66" fmla="*/ 0 w 495"/>
                    <a:gd name="T67" fmla="*/ 0 h 613"/>
                    <a:gd name="T68" fmla="*/ 0 w 495"/>
                    <a:gd name="T69" fmla="*/ 0 h 613"/>
                    <a:gd name="T70" fmla="*/ 0 w 495"/>
                    <a:gd name="T71" fmla="*/ 0 h 613"/>
                    <a:gd name="T72" fmla="*/ 0 w 495"/>
                    <a:gd name="T73" fmla="*/ 0 h 613"/>
                    <a:gd name="T74" fmla="*/ 0 w 495"/>
                    <a:gd name="T75" fmla="*/ 0 h 613"/>
                    <a:gd name="T76" fmla="*/ 0 w 495"/>
                    <a:gd name="T77" fmla="*/ 0 h 613"/>
                    <a:gd name="T78" fmla="*/ 0 w 495"/>
                    <a:gd name="T79" fmla="*/ 0 h 613"/>
                    <a:gd name="T80" fmla="*/ 0 w 495"/>
                    <a:gd name="T81" fmla="*/ 0 h 613"/>
                    <a:gd name="T82" fmla="*/ 0 w 495"/>
                    <a:gd name="T83" fmla="*/ 0 h 613"/>
                    <a:gd name="T84" fmla="*/ 0 w 495"/>
                    <a:gd name="T85" fmla="*/ 0 h 613"/>
                    <a:gd name="T86" fmla="*/ 0 w 495"/>
                    <a:gd name="T87" fmla="*/ 0 h 613"/>
                    <a:gd name="T88" fmla="*/ 0 w 495"/>
                    <a:gd name="T89" fmla="*/ 0 h 613"/>
                    <a:gd name="T90" fmla="*/ 0 w 495"/>
                    <a:gd name="T91" fmla="*/ 0 h 613"/>
                    <a:gd name="T92" fmla="*/ 0 w 495"/>
                    <a:gd name="T93" fmla="*/ 0 h 613"/>
                    <a:gd name="T94" fmla="*/ 0 w 495"/>
                    <a:gd name="T95" fmla="*/ 0 h 613"/>
                    <a:gd name="T96" fmla="*/ 0 w 495"/>
                    <a:gd name="T97" fmla="*/ 0 h 613"/>
                    <a:gd name="T98" fmla="*/ 0 w 495"/>
                    <a:gd name="T99" fmla="*/ 0 h 613"/>
                    <a:gd name="T100" fmla="*/ 0 w 495"/>
                    <a:gd name="T101" fmla="*/ 0 h 613"/>
                    <a:gd name="T102" fmla="*/ 0 w 495"/>
                    <a:gd name="T103" fmla="*/ 0 h 613"/>
                    <a:gd name="T104" fmla="*/ 0 w 495"/>
                    <a:gd name="T105" fmla="*/ 0 h 613"/>
                    <a:gd name="T106" fmla="*/ 0 w 495"/>
                    <a:gd name="T107" fmla="*/ 0 h 613"/>
                    <a:gd name="T108" fmla="*/ 0 w 495"/>
                    <a:gd name="T109" fmla="*/ 0 h 6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95"/>
                    <a:gd name="T166" fmla="*/ 0 h 613"/>
                    <a:gd name="T167" fmla="*/ 495 w 495"/>
                    <a:gd name="T168" fmla="*/ 613 h 6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5" name="Freeform 33"/>
                <p:cNvSpPr>
                  <a:spLocks/>
                </p:cNvSpPr>
                <p:nvPr/>
              </p:nvSpPr>
              <p:spPr bwMode="auto">
                <a:xfrm>
                  <a:off x="1793" y="1881"/>
                  <a:ext cx="217" cy="101"/>
                </a:xfrm>
                <a:custGeom>
                  <a:avLst/>
                  <a:gdLst>
                    <a:gd name="T0" fmla="*/ 0 w 1083"/>
                    <a:gd name="T1" fmla="*/ 0 h 505"/>
                    <a:gd name="T2" fmla="*/ 0 w 1083"/>
                    <a:gd name="T3" fmla="*/ 0 h 505"/>
                    <a:gd name="T4" fmla="*/ 0 w 1083"/>
                    <a:gd name="T5" fmla="*/ 0 h 505"/>
                    <a:gd name="T6" fmla="*/ 0 w 1083"/>
                    <a:gd name="T7" fmla="*/ 0 h 505"/>
                    <a:gd name="T8" fmla="*/ 0 w 1083"/>
                    <a:gd name="T9" fmla="*/ 0 h 505"/>
                    <a:gd name="T10" fmla="*/ 0 w 1083"/>
                    <a:gd name="T11" fmla="*/ 0 h 505"/>
                    <a:gd name="T12" fmla="*/ 0 w 1083"/>
                    <a:gd name="T13" fmla="*/ 0 h 505"/>
                    <a:gd name="T14" fmla="*/ 0 60000 65536"/>
                    <a:gd name="T15" fmla="*/ 0 60000 65536"/>
                    <a:gd name="T16" fmla="*/ 0 60000 65536"/>
                    <a:gd name="T17" fmla="*/ 0 60000 65536"/>
                    <a:gd name="T18" fmla="*/ 0 60000 65536"/>
                    <a:gd name="T19" fmla="*/ 0 60000 65536"/>
                    <a:gd name="T20" fmla="*/ 0 60000 65536"/>
                    <a:gd name="T21" fmla="*/ 0 w 1083"/>
                    <a:gd name="T22" fmla="*/ 0 h 505"/>
                    <a:gd name="T23" fmla="*/ 1083 w 1083"/>
                    <a:gd name="T24" fmla="*/ 505 h 5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3" h="505">
                      <a:moveTo>
                        <a:pt x="1083" y="92"/>
                      </a:moveTo>
                      <a:lnTo>
                        <a:pt x="660" y="55"/>
                      </a:lnTo>
                      <a:lnTo>
                        <a:pt x="0" y="0"/>
                      </a:lnTo>
                      <a:lnTo>
                        <a:pt x="0" y="409"/>
                      </a:lnTo>
                      <a:lnTo>
                        <a:pt x="660" y="467"/>
                      </a:lnTo>
                      <a:lnTo>
                        <a:pt x="1083" y="505"/>
                      </a:lnTo>
                      <a:lnTo>
                        <a:pt x="1083" y="9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6" name="Freeform 34"/>
                <p:cNvSpPr>
                  <a:spLocks/>
                </p:cNvSpPr>
                <p:nvPr/>
              </p:nvSpPr>
              <p:spPr bwMode="auto">
                <a:xfrm>
                  <a:off x="2028" y="1863"/>
                  <a:ext cx="110" cy="88"/>
                </a:xfrm>
                <a:custGeom>
                  <a:avLst/>
                  <a:gdLst>
                    <a:gd name="T0" fmla="*/ 0 w 548"/>
                    <a:gd name="T1" fmla="*/ 0 h 438"/>
                    <a:gd name="T2" fmla="*/ 0 w 548"/>
                    <a:gd name="T3" fmla="*/ 0 h 438"/>
                    <a:gd name="T4" fmla="*/ 0 w 548"/>
                    <a:gd name="T5" fmla="*/ 0 h 438"/>
                    <a:gd name="T6" fmla="*/ 0 w 548"/>
                    <a:gd name="T7" fmla="*/ 0 h 438"/>
                    <a:gd name="T8" fmla="*/ 0 w 548"/>
                    <a:gd name="T9" fmla="*/ 0 h 438"/>
                    <a:gd name="T10" fmla="*/ 0 60000 65536"/>
                    <a:gd name="T11" fmla="*/ 0 60000 65536"/>
                    <a:gd name="T12" fmla="*/ 0 60000 65536"/>
                    <a:gd name="T13" fmla="*/ 0 60000 65536"/>
                    <a:gd name="T14" fmla="*/ 0 60000 65536"/>
                    <a:gd name="T15" fmla="*/ 0 w 548"/>
                    <a:gd name="T16" fmla="*/ 0 h 438"/>
                    <a:gd name="T17" fmla="*/ 548 w 548"/>
                    <a:gd name="T18" fmla="*/ 438 h 438"/>
                  </a:gdLst>
                  <a:ahLst/>
                  <a:cxnLst>
                    <a:cxn ang="T10">
                      <a:pos x="T0" y="T1"/>
                    </a:cxn>
                    <a:cxn ang="T11">
                      <a:pos x="T2" y="T3"/>
                    </a:cxn>
                    <a:cxn ang="T12">
                      <a:pos x="T4" y="T5"/>
                    </a:cxn>
                    <a:cxn ang="T13">
                      <a:pos x="T6" y="T7"/>
                    </a:cxn>
                    <a:cxn ang="T14">
                      <a:pos x="T8" y="T9"/>
                    </a:cxn>
                  </a:cxnLst>
                  <a:rect l="T15" t="T16" r="T17" b="T18"/>
                  <a:pathLst>
                    <a:path w="548" h="438">
                      <a:moveTo>
                        <a:pt x="548" y="29"/>
                      </a:moveTo>
                      <a:lnTo>
                        <a:pt x="0" y="0"/>
                      </a:lnTo>
                      <a:lnTo>
                        <a:pt x="0" y="409"/>
                      </a:lnTo>
                      <a:lnTo>
                        <a:pt x="548" y="438"/>
                      </a:lnTo>
                      <a:lnTo>
                        <a:pt x="548" y="2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7" name="Freeform 35"/>
                <p:cNvSpPr>
                  <a:spLocks/>
                </p:cNvSpPr>
                <p:nvPr/>
              </p:nvSpPr>
              <p:spPr bwMode="auto">
                <a:xfrm>
                  <a:off x="2318" y="2123"/>
                  <a:ext cx="38" cy="100"/>
                </a:xfrm>
                <a:custGeom>
                  <a:avLst/>
                  <a:gdLst>
                    <a:gd name="T0" fmla="*/ 0 w 187"/>
                    <a:gd name="T1" fmla="*/ 0 h 501"/>
                    <a:gd name="T2" fmla="*/ 0 w 187"/>
                    <a:gd name="T3" fmla="*/ 0 h 501"/>
                    <a:gd name="T4" fmla="*/ 0 w 187"/>
                    <a:gd name="T5" fmla="*/ 0 h 501"/>
                    <a:gd name="T6" fmla="*/ 0 w 187"/>
                    <a:gd name="T7" fmla="*/ 0 h 501"/>
                    <a:gd name="T8" fmla="*/ 0 w 187"/>
                    <a:gd name="T9" fmla="*/ 0 h 501"/>
                    <a:gd name="T10" fmla="*/ 0 60000 65536"/>
                    <a:gd name="T11" fmla="*/ 0 60000 65536"/>
                    <a:gd name="T12" fmla="*/ 0 60000 65536"/>
                    <a:gd name="T13" fmla="*/ 0 60000 65536"/>
                    <a:gd name="T14" fmla="*/ 0 60000 65536"/>
                    <a:gd name="T15" fmla="*/ 0 w 187"/>
                    <a:gd name="T16" fmla="*/ 0 h 501"/>
                    <a:gd name="T17" fmla="*/ 187 w 187"/>
                    <a:gd name="T18" fmla="*/ 501 h 501"/>
                  </a:gdLst>
                  <a:ahLst/>
                  <a:cxnLst>
                    <a:cxn ang="T10">
                      <a:pos x="T0" y="T1"/>
                    </a:cxn>
                    <a:cxn ang="T11">
                      <a:pos x="T2" y="T3"/>
                    </a:cxn>
                    <a:cxn ang="T12">
                      <a:pos x="T4" y="T5"/>
                    </a:cxn>
                    <a:cxn ang="T13">
                      <a:pos x="T6" y="T7"/>
                    </a:cxn>
                    <a:cxn ang="T14">
                      <a:pos x="T8" y="T9"/>
                    </a:cxn>
                  </a:cxnLst>
                  <a:rect l="T15" t="T16" r="T17" b="T18"/>
                  <a:pathLst>
                    <a:path w="187" h="501">
                      <a:moveTo>
                        <a:pt x="187" y="0"/>
                      </a:moveTo>
                      <a:lnTo>
                        <a:pt x="0" y="92"/>
                      </a:lnTo>
                      <a:lnTo>
                        <a:pt x="0" y="501"/>
                      </a:lnTo>
                      <a:lnTo>
                        <a:pt x="187" y="409"/>
                      </a:lnTo>
                      <a:lnTo>
                        <a:pt x="187"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8" name="Freeform 36"/>
                <p:cNvSpPr>
                  <a:spLocks/>
                </p:cNvSpPr>
                <p:nvPr/>
              </p:nvSpPr>
              <p:spPr bwMode="auto">
                <a:xfrm>
                  <a:off x="2399" y="2048"/>
                  <a:ext cx="97" cy="89"/>
                </a:xfrm>
                <a:custGeom>
                  <a:avLst/>
                  <a:gdLst>
                    <a:gd name="T0" fmla="*/ 0 w 487"/>
                    <a:gd name="T1" fmla="*/ 0 h 442"/>
                    <a:gd name="T2" fmla="*/ 0 w 487"/>
                    <a:gd name="T3" fmla="*/ 0 h 442"/>
                    <a:gd name="T4" fmla="*/ 0 w 487"/>
                    <a:gd name="T5" fmla="*/ 0 h 442"/>
                    <a:gd name="T6" fmla="*/ 0 w 487"/>
                    <a:gd name="T7" fmla="*/ 0 h 442"/>
                    <a:gd name="T8" fmla="*/ 0 w 487"/>
                    <a:gd name="T9" fmla="*/ 0 h 442"/>
                    <a:gd name="T10" fmla="*/ 0 w 487"/>
                    <a:gd name="T11" fmla="*/ 0 h 442"/>
                    <a:gd name="T12" fmla="*/ 0 w 487"/>
                    <a:gd name="T13" fmla="*/ 0 h 442"/>
                    <a:gd name="T14" fmla="*/ 0 w 487"/>
                    <a:gd name="T15" fmla="*/ 0 h 442"/>
                    <a:gd name="T16" fmla="*/ 0 w 487"/>
                    <a:gd name="T17" fmla="*/ 0 h 442"/>
                    <a:gd name="T18" fmla="*/ 0 w 487"/>
                    <a:gd name="T19" fmla="*/ 0 h 442"/>
                    <a:gd name="T20" fmla="*/ 0 w 487"/>
                    <a:gd name="T21" fmla="*/ 0 h 442"/>
                    <a:gd name="T22" fmla="*/ 0 w 487"/>
                    <a:gd name="T23" fmla="*/ 0 h 442"/>
                    <a:gd name="T24" fmla="*/ 0 w 487"/>
                    <a:gd name="T25" fmla="*/ 0 h 442"/>
                    <a:gd name="T26" fmla="*/ 0 w 487"/>
                    <a:gd name="T27" fmla="*/ 0 h 442"/>
                    <a:gd name="T28" fmla="*/ 0 w 487"/>
                    <a:gd name="T29" fmla="*/ 0 h 442"/>
                    <a:gd name="T30" fmla="*/ 0 w 487"/>
                    <a:gd name="T31" fmla="*/ 0 h 442"/>
                    <a:gd name="T32" fmla="*/ 0 w 487"/>
                    <a:gd name="T33" fmla="*/ 0 h 442"/>
                    <a:gd name="T34" fmla="*/ 0 w 487"/>
                    <a:gd name="T35" fmla="*/ 0 h 442"/>
                    <a:gd name="T36" fmla="*/ 0 w 487"/>
                    <a:gd name="T37" fmla="*/ 0 h 442"/>
                    <a:gd name="T38" fmla="*/ 0 w 487"/>
                    <a:gd name="T39" fmla="*/ 0 h 442"/>
                    <a:gd name="T40" fmla="*/ 0 w 487"/>
                    <a:gd name="T41" fmla="*/ 0 h 442"/>
                    <a:gd name="T42" fmla="*/ 0 w 487"/>
                    <a:gd name="T43" fmla="*/ 0 h 442"/>
                    <a:gd name="T44" fmla="*/ 0 w 487"/>
                    <a:gd name="T45" fmla="*/ 0 h 442"/>
                    <a:gd name="T46" fmla="*/ 0 w 487"/>
                    <a:gd name="T47" fmla="*/ 0 h 442"/>
                    <a:gd name="T48" fmla="*/ 0 w 487"/>
                    <a:gd name="T49" fmla="*/ 0 h 442"/>
                    <a:gd name="T50" fmla="*/ 0 w 487"/>
                    <a:gd name="T51" fmla="*/ 0 h 442"/>
                    <a:gd name="T52" fmla="*/ 0 w 487"/>
                    <a:gd name="T53" fmla="*/ 0 h 4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7"/>
                    <a:gd name="T82" fmla="*/ 0 h 442"/>
                    <a:gd name="T83" fmla="*/ 487 w 487"/>
                    <a:gd name="T84" fmla="*/ 442 h 4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09" name="Rectangle 37"/>
                <p:cNvSpPr>
                  <a:spLocks noChangeArrowheads="1"/>
                </p:cNvSpPr>
                <p:nvPr/>
              </p:nvSpPr>
              <p:spPr bwMode="auto">
                <a:xfrm>
                  <a:off x="2757" y="2444"/>
                  <a:ext cx="93" cy="82"/>
                </a:xfrm>
                <a:prstGeom prst="rect">
                  <a:avLst/>
                </a:prstGeom>
                <a:solidFill>
                  <a:srgbClr val="93D5ED"/>
                </a:solidFill>
                <a:ln w="9525">
                  <a:solidFill>
                    <a:srgbClr val="CCECFF"/>
                  </a:solidFill>
                  <a:miter lim="800000"/>
                  <a:headEnd/>
                  <a:tailEnd/>
                </a:ln>
              </p:spPr>
              <p:txBody>
                <a:bodyPr>
                  <a:prstTxWarp prst="textNoShape">
                    <a:avLst/>
                  </a:prstTxWarp>
                </a:bodyPr>
                <a:lstStyle/>
                <a:p>
                  <a:endParaRPr lang="en-US"/>
                </a:p>
              </p:txBody>
            </p:sp>
            <p:sp>
              <p:nvSpPr>
                <p:cNvPr id="35910" name="Freeform 38"/>
                <p:cNvSpPr>
                  <a:spLocks/>
                </p:cNvSpPr>
                <p:nvPr/>
              </p:nvSpPr>
              <p:spPr bwMode="auto">
                <a:xfrm>
                  <a:off x="3239" y="2029"/>
                  <a:ext cx="168" cy="103"/>
                </a:xfrm>
                <a:custGeom>
                  <a:avLst/>
                  <a:gdLst>
                    <a:gd name="T0" fmla="*/ 0 w 839"/>
                    <a:gd name="T1" fmla="*/ 0 h 518"/>
                    <a:gd name="T2" fmla="*/ 0 w 839"/>
                    <a:gd name="T3" fmla="*/ 0 h 518"/>
                    <a:gd name="T4" fmla="*/ 0 w 839"/>
                    <a:gd name="T5" fmla="*/ 0 h 518"/>
                    <a:gd name="T6" fmla="*/ 0 w 839"/>
                    <a:gd name="T7" fmla="*/ 0 h 518"/>
                    <a:gd name="T8" fmla="*/ 0 w 839"/>
                    <a:gd name="T9" fmla="*/ 0 h 518"/>
                    <a:gd name="T10" fmla="*/ 0 w 839"/>
                    <a:gd name="T11" fmla="*/ 0 h 518"/>
                    <a:gd name="T12" fmla="*/ 0 w 839"/>
                    <a:gd name="T13" fmla="*/ 0 h 518"/>
                    <a:gd name="T14" fmla="*/ 0 w 839"/>
                    <a:gd name="T15" fmla="*/ 0 h 518"/>
                    <a:gd name="T16" fmla="*/ 0 w 839"/>
                    <a:gd name="T17" fmla="*/ 0 h 518"/>
                    <a:gd name="T18" fmla="*/ 0 w 839"/>
                    <a:gd name="T19" fmla="*/ 0 h 518"/>
                    <a:gd name="T20" fmla="*/ 0 w 839"/>
                    <a:gd name="T21" fmla="*/ 0 h 518"/>
                    <a:gd name="T22" fmla="*/ 0 w 839"/>
                    <a:gd name="T23" fmla="*/ 0 h 518"/>
                    <a:gd name="T24" fmla="*/ 0 w 839"/>
                    <a:gd name="T25" fmla="*/ 0 h 518"/>
                    <a:gd name="T26" fmla="*/ 0 w 839"/>
                    <a:gd name="T27" fmla="*/ 0 h 518"/>
                    <a:gd name="T28" fmla="*/ 0 w 839"/>
                    <a:gd name="T29" fmla="*/ 0 h 518"/>
                    <a:gd name="T30" fmla="*/ 0 w 839"/>
                    <a:gd name="T31" fmla="*/ 0 h 518"/>
                    <a:gd name="T32" fmla="*/ 0 w 839"/>
                    <a:gd name="T33" fmla="*/ 0 h 518"/>
                    <a:gd name="T34" fmla="*/ 0 w 839"/>
                    <a:gd name="T35" fmla="*/ 0 h 518"/>
                    <a:gd name="T36" fmla="*/ 0 w 839"/>
                    <a:gd name="T37" fmla="*/ 0 h 518"/>
                    <a:gd name="T38" fmla="*/ 0 w 839"/>
                    <a:gd name="T39" fmla="*/ 0 h 518"/>
                    <a:gd name="T40" fmla="*/ 0 w 839"/>
                    <a:gd name="T41" fmla="*/ 0 h 518"/>
                    <a:gd name="T42" fmla="*/ 0 w 839"/>
                    <a:gd name="T43" fmla="*/ 0 h 518"/>
                    <a:gd name="T44" fmla="*/ 0 w 839"/>
                    <a:gd name="T45" fmla="*/ 0 h 518"/>
                    <a:gd name="T46" fmla="*/ 0 w 839"/>
                    <a:gd name="T47" fmla="*/ 0 h 518"/>
                    <a:gd name="T48" fmla="*/ 0 w 839"/>
                    <a:gd name="T49" fmla="*/ 0 h 518"/>
                    <a:gd name="T50" fmla="*/ 0 w 839"/>
                    <a:gd name="T51" fmla="*/ 0 h 518"/>
                    <a:gd name="T52" fmla="*/ 0 w 839"/>
                    <a:gd name="T53" fmla="*/ 0 h 518"/>
                    <a:gd name="T54" fmla="*/ 0 w 839"/>
                    <a:gd name="T55" fmla="*/ 0 h 518"/>
                    <a:gd name="T56" fmla="*/ 0 w 839"/>
                    <a:gd name="T57" fmla="*/ 0 h 518"/>
                    <a:gd name="T58" fmla="*/ 0 w 839"/>
                    <a:gd name="T59" fmla="*/ 0 h 518"/>
                    <a:gd name="T60" fmla="*/ 0 w 839"/>
                    <a:gd name="T61" fmla="*/ 0 h 518"/>
                    <a:gd name="T62" fmla="*/ 0 w 839"/>
                    <a:gd name="T63" fmla="*/ 0 h 518"/>
                    <a:gd name="T64" fmla="*/ 0 w 839"/>
                    <a:gd name="T65" fmla="*/ 0 h 518"/>
                    <a:gd name="T66" fmla="*/ 0 w 839"/>
                    <a:gd name="T67" fmla="*/ 0 h 518"/>
                    <a:gd name="T68" fmla="*/ 0 w 839"/>
                    <a:gd name="T69" fmla="*/ 0 h 5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9"/>
                    <a:gd name="T106" fmla="*/ 0 h 518"/>
                    <a:gd name="T107" fmla="*/ 839 w 839"/>
                    <a:gd name="T108" fmla="*/ 518 h 5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1" name="Freeform 39"/>
                <p:cNvSpPr>
                  <a:spLocks/>
                </p:cNvSpPr>
                <p:nvPr/>
              </p:nvSpPr>
              <p:spPr bwMode="auto">
                <a:xfrm>
                  <a:off x="3524" y="2051"/>
                  <a:ext cx="62" cy="104"/>
                </a:xfrm>
                <a:custGeom>
                  <a:avLst/>
                  <a:gdLst>
                    <a:gd name="T0" fmla="*/ 0 w 308"/>
                    <a:gd name="T1" fmla="*/ 0 h 519"/>
                    <a:gd name="T2" fmla="*/ 0 w 308"/>
                    <a:gd name="T3" fmla="*/ 0 h 519"/>
                    <a:gd name="T4" fmla="*/ 0 w 308"/>
                    <a:gd name="T5" fmla="*/ 0 h 519"/>
                    <a:gd name="T6" fmla="*/ 0 w 308"/>
                    <a:gd name="T7" fmla="*/ 0 h 519"/>
                    <a:gd name="T8" fmla="*/ 0 w 308"/>
                    <a:gd name="T9" fmla="*/ 0 h 519"/>
                    <a:gd name="T10" fmla="*/ 0 w 308"/>
                    <a:gd name="T11" fmla="*/ 0 h 519"/>
                    <a:gd name="T12" fmla="*/ 0 w 308"/>
                    <a:gd name="T13" fmla="*/ 0 h 519"/>
                    <a:gd name="T14" fmla="*/ 0 w 308"/>
                    <a:gd name="T15" fmla="*/ 0 h 519"/>
                    <a:gd name="T16" fmla="*/ 0 w 308"/>
                    <a:gd name="T17" fmla="*/ 0 h 519"/>
                    <a:gd name="T18" fmla="*/ 0 w 308"/>
                    <a:gd name="T19" fmla="*/ 0 h 519"/>
                    <a:gd name="T20" fmla="*/ 0 w 308"/>
                    <a:gd name="T21" fmla="*/ 0 h 519"/>
                    <a:gd name="T22" fmla="*/ 0 w 308"/>
                    <a:gd name="T23" fmla="*/ 0 h 519"/>
                    <a:gd name="T24" fmla="*/ 0 w 308"/>
                    <a:gd name="T25" fmla="*/ 0 h 519"/>
                    <a:gd name="T26" fmla="*/ 0 w 308"/>
                    <a:gd name="T27" fmla="*/ 0 h 519"/>
                    <a:gd name="T28" fmla="*/ 0 w 308"/>
                    <a:gd name="T29" fmla="*/ 0 h 519"/>
                    <a:gd name="T30" fmla="*/ 0 w 308"/>
                    <a:gd name="T31" fmla="*/ 0 h 519"/>
                    <a:gd name="T32" fmla="*/ 0 w 308"/>
                    <a:gd name="T33" fmla="*/ 0 h 519"/>
                    <a:gd name="T34" fmla="*/ 0 w 308"/>
                    <a:gd name="T35" fmla="*/ 0 h 519"/>
                    <a:gd name="T36" fmla="*/ 0 w 308"/>
                    <a:gd name="T37" fmla="*/ 0 h 519"/>
                    <a:gd name="T38" fmla="*/ 0 w 308"/>
                    <a:gd name="T39" fmla="*/ 0 h 519"/>
                    <a:gd name="T40" fmla="*/ 0 w 308"/>
                    <a:gd name="T41" fmla="*/ 0 h 519"/>
                    <a:gd name="T42" fmla="*/ 0 w 308"/>
                    <a:gd name="T43" fmla="*/ 0 h 519"/>
                    <a:gd name="T44" fmla="*/ 0 w 308"/>
                    <a:gd name="T45" fmla="*/ 0 h 519"/>
                    <a:gd name="T46" fmla="*/ 0 w 308"/>
                    <a:gd name="T47" fmla="*/ 0 h 519"/>
                    <a:gd name="T48" fmla="*/ 0 w 308"/>
                    <a:gd name="T49" fmla="*/ 0 h 519"/>
                    <a:gd name="T50" fmla="*/ 0 w 308"/>
                    <a:gd name="T51" fmla="*/ 0 h 519"/>
                    <a:gd name="T52" fmla="*/ 0 w 308"/>
                    <a:gd name="T53" fmla="*/ 0 h 519"/>
                    <a:gd name="T54" fmla="*/ 0 w 308"/>
                    <a:gd name="T55" fmla="*/ 0 h 519"/>
                    <a:gd name="T56" fmla="*/ 0 w 308"/>
                    <a:gd name="T57" fmla="*/ 0 h 519"/>
                    <a:gd name="T58" fmla="*/ 0 w 308"/>
                    <a:gd name="T59" fmla="*/ 0 h 519"/>
                    <a:gd name="T60" fmla="*/ 0 w 308"/>
                    <a:gd name="T61" fmla="*/ 0 h 519"/>
                    <a:gd name="T62" fmla="*/ 0 w 308"/>
                    <a:gd name="T63" fmla="*/ 0 h 519"/>
                    <a:gd name="T64" fmla="*/ 0 w 308"/>
                    <a:gd name="T65" fmla="*/ 0 h 519"/>
                    <a:gd name="T66" fmla="*/ 0 w 308"/>
                    <a:gd name="T67" fmla="*/ 0 h 519"/>
                    <a:gd name="T68" fmla="*/ 0 w 308"/>
                    <a:gd name="T69" fmla="*/ 0 h 5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519"/>
                    <a:gd name="T107" fmla="*/ 308 w 308"/>
                    <a:gd name="T108" fmla="*/ 519 h 5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2" name="Freeform 40"/>
                <p:cNvSpPr>
                  <a:spLocks/>
                </p:cNvSpPr>
                <p:nvPr/>
              </p:nvSpPr>
              <p:spPr bwMode="auto">
                <a:xfrm>
                  <a:off x="3907" y="1956"/>
                  <a:ext cx="56" cy="98"/>
                </a:xfrm>
                <a:custGeom>
                  <a:avLst/>
                  <a:gdLst>
                    <a:gd name="T0" fmla="*/ 0 w 279"/>
                    <a:gd name="T1" fmla="*/ 0 h 489"/>
                    <a:gd name="T2" fmla="*/ 0 w 279"/>
                    <a:gd name="T3" fmla="*/ 0 h 489"/>
                    <a:gd name="T4" fmla="*/ 0 w 279"/>
                    <a:gd name="T5" fmla="*/ 0 h 489"/>
                    <a:gd name="T6" fmla="*/ 0 w 279"/>
                    <a:gd name="T7" fmla="*/ 0 h 489"/>
                    <a:gd name="T8" fmla="*/ 0 w 279"/>
                    <a:gd name="T9" fmla="*/ 0 h 489"/>
                    <a:gd name="T10" fmla="*/ 0 w 279"/>
                    <a:gd name="T11" fmla="*/ 0 h 489"/>
                    <a:gd name="T12" fmla="*/ 0 w 279"/>
                    <a:gd name="T13" fmla="*/ 0 h 489"/>
                    <a:gd name="T14" fmla="*/ 0 w 279"/>
                    <a:gd name="T15" fmla="*/ 0 h 489"/>
                    <a:gd name="T16" fmla="*/ 0 w 279"/>
                    <a:gd name="T17" fmla="*/ 0 h 489"/>
                    <a:gd name="T18" fmla="*/ 0 w 279"/>
                    <a:gd name="T19" fmla="*/ 0 h 489"/>
                    <a:gd name="T20" fmla="*/ 0 w 279"/>
                    <a:gd name="T21" fmla="*/ 0 h 489"/>
                    <a:gd name="T22" fmla="*/ 0 w 279"/>
                    <a:gd name="T23" fmla="*/ 0 h 489"/>
                    <a:gd name="T24" fmla="*/ 0 w 279"/>
                    <a:gd name="T25" fmla="*/ 0 h 489"/>
                    <a:gd name="T26" fmla="*/ 0 w 279"/>
                    <a:gd name="T27" fmla="*/ 0 h 489"/>
                    <a:gd name="T28" fmla="*/ 0 w 279"/>
                    <a:gd name="T29" fmla="*/ 0 h 489"/>
                    <a:gd name="T30" fmla="*/ 0 w 279"/>
                    <a:gd name="T31" fmla="*/ 0 h 489"/>
                    <a:gd name="T32" fmla="*/ 0 w 279"/>
                    <a:gd name="T33" fmla="*/ 0 h 489"/>
                    <a:gd name="T34" fmla="*/ 0 w 279"/>
                    <a:gd name="T35" fmla="*/ 0 h 489"/>
                    <a:gd name="T36" fmla="*/ 0 w 279"/>
                    <a:gd name="T37" fmla="*/ 0 h 489"/>
                    <a:gd name="T38" fmla="*/ 0 w 279"/>
                    <a:gd name="T39" fmla="*/ 0 h 489"/>
                    <a:gd name="T40" fmla="*/ 0 w 279"/>
                    <a:gd name="T41" fmla="*/ 0 h 489"/>
                    <a:gd name="T42" fmla="*/ 0 w 279"/>
                    <a:gd name="T43" fmla="*/ 0 h 489"/>
                    <a:gd name="T44" fmla="*/ 0 w 279"/>
                    <a:gd name="T45" fmla="*/ 0 h 489"/>
                    <a:gd name="T46" fmla="*/ 0 w 279"/>
                    <a:gd name="T47" fmla="*/ 0 h 489"/>
                    <a:gd name="T48" fmla="*/ 0 w 279"/>
                    <a:gd name="T49" fmla="*/ 0 h 489"/>
                    <a:gd name="T50" fmla="*/ 0 w 279"/>
                    <a:gd name="T51" fmla="*/ 0 h 489"/>
                    <a:gd name="T52" fmla="*/ 0 w 279"/>
                    <a:gd name="T53" fmla="*/ 0 h 489"/>
                    <a:gd name="T54" fmla="*/ 0 w 279"/>
                    <a:gd name="T55" fmla="*/ 0 h 489"/>
                    <a:gd name="T56" fmla="*/ 0 w 279"/>
                    <a:gd name="T57" fmla="*/ 0 h 489"/>
                    <a:gd name="T58" fmla="*/ 0 w 279"/>
                    <a:gd name="T59" fmla="*/ 0 h 489"/>
                    <a:gd name="T60" fmla="*/ 0 w 279"/>
                    <a:gd name="T61" fmla="*/ 0 h 489"/>
                    <a:gd name="T62" fmla="*/ 0 w 279"/>
                    <a:gd name="T63" fmla="*/ 0 h 489"/>
                    <a:gd name="T64" fmla="*/ 0 w 279"/>
                    <a:gd name="T65" fmla="*/ 0 h 489"/>
                    <a:gd name="T66" fmla="*/ 0 w 279"/>
                    <a:gd name="T67" fmla="*/ 0 h 489"/>
                    <a:gd name="T68" fmla="*/ 0 w 279"/>
                    <a:gd name="T69" fmla="*/ 0 h 489"/>
                    <a:gd name="T70" fmla="*/ 0 w 279"/>
                    <a:gd name="T71" fmla="*/ 0 h 489"/>
                    <a:gd name="T72" fmla="*/ 0 w 279"/>
                    <a:gd name="T73" fmla="*/ 0 h 489"/>
                    <a:gd name="T74" fmla="*/ 0 w 279"/>
                    <a:gd name="T75" fmla="*/ 0 h 489"/>
                    <a:gd name="T76" fmla="*/ 0 w 279"/>
                    <a:gd name="T77" fmla="*/ 0 h 489"/>
                    <a:gd name="T78" fmla="*/ 0 w 279"/>
                    <a:gd name="T79" fmla="*/ 0 h 489"/>
                    <a:gd name="T80" fmla="*/ 0 w 279"/>
                    <a:gd name="T81" fmla="*/ 0 h 489"/>
                    <a:gd name="T82" fmla="*/ 0 w 279"/>
                    <a:gd name="T83" fmla="*/ 0 h 489"/>
                    <a:gd name="T84" fmla="*/ 0 w 279"/>
                    <a:gd name="T85" fmla="*/ 0 h 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489"/>
                    <a:gd name="T131" fmla="*/ 279 w 279"/>
                    <a:gd name="T132" fmla="*/ 489 h 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3" name="Freeform 41"/>
                <p:cNvSpPr>
                  <a:spLocks/>
                </p:cNvSpPr>
                <p:nvPr/>
              </p:nvSpPr>
              <p:spPr bwMode="auto">
                <a:xfrm>
                  <a:off x="4018" y="1919"/>
                  <a:ext cx="31" cy="107"/>
                </a:xfrm>
                <a:custGeom>
                  <a:avLst/>
                  <a:gdLst>
                    <a:gd name="T0" fmla="*/ 0 w 156"/>
                    <a:gd name="T1" fmla="*/ 0 h 534"/>
                    <a:gd name="T2" fmla="*/ 0 w 156"/>
                    <a:gd name="T3" fmla="*/ 0 h 534"/>
                    <a:gd name="T4" fmla="*/ 0 w 156"/>
                    <a:gd name="T5" fmla="*/ 0 h 534"/>
                    <a:gd name="T6" fmla="*/ 0 w 156"/>
                    <a:gd name="T7" fmla="*/ 0 h 534"/>
                    <a:gd name="T8" fmla="*/ 0 w 156"/>
                    <a:gd name="T9" fmla="*/ 0 h 534"/>
                    <a:gd name="T10" fmla="*/ 0 60000 65536"/>
                    <a:gd name="T11" fmla="*/ 0 60000 65536"/>
                    <a:gd name="T12" fmla="*/ 0 60000 65536"/>
                    <a:gd name="T13" fmla="*/ 0 60000 65536"/>
                    <a:gd name="T14" fmla="*/ 0 60000 65536"/>
                    <a:gd name="T15" fmla="*/ 0 w 156"/>
                    <a:gd name="T16" fmla="*/ 0 h 534"/>
                    <a:gd name="T17" fmla="*/ 156 w 156"/>
                    <a:gd name="T18" fmla="*/ 534 h 534"/>
                  </a:gdLst>
                  <a:ahLst/>
                  <a:cxnLst>
                    <a:cxn ang="T10">
                      <a:pos x="T0" y="T1"/>
                    </a:cxn>
                    <a:cxn ang="T11">
                      <a:pos x="T2" y="T3"/>
                    </a:cxn>
                    <a:cxn ang="T12">
                      <a:pos x="T4" y="T5"/>
                    </a:cxn>
                    <a:cxn ang="T13">
                      <a:pos x="T6" y="T7"/>
                    </a:cxn>
                    <a:cxn ang="T14">
                      <a:pos x="T8" y="T9"/>
                    </a:cxn>
                  </a:cxnLst>
                  <a:rect l="T15" t="T16" r="T17" b="T18"/>
                  <a:pathLst>
                    <a:path w="156" h="534">
                      <a:moveTo>
                        <a:pt x="156" y="122"/>
                      </a:moveTo>
                      <a:lnTo>
                        <a:pt x="0" y="0"/>
                      </a:lnTo>
                      <a:lnTo>
                        <a:pt x="0" y="410"/>
                      </a:lnTo>
                      <a:lnTo>
                        <a:pt x="156" y="534"/>
                      </a:lnTo>
                      <a:lnTo>
                        <a:pt x="156" y="12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4" name="Freeform 42"/>
                <p:cNvSpPr>
                  <a:spLocks/>
                </p:cNvSpPr>
                <p:nvPr/>
              </p:nvSpPr>
              <p:spPr bwMode="auto">
                <a:xfrm>
                  <a:off x="4575" y="2302"/>
                  <a:ext cx="56" cy="125"/>
                </a:xfrm>
                <a:custGeom>
                  <a:avLst/>
                  <a:gdLst>
                    <a:gd name="T0" fmla="*/ 0 w 279"/>
                    <a:gd name="T1" fmla="*/ 0 h 625"/>
                    <a:gd name="T2" fmla="*/ 0 w 279"/>
                    <a:gd name="T3" fmla="*/ 0 h 625"/>
                    <a:gd name="T4" fmla="*/ 0 w 279"/>
                    <a:gd name="T5" fmla="*/ 0 h 625"/>
                    <a:gd name="T6" fmla="*/ 0 w 279"/>
                    <a:gd name="T7" fmla="*/ 0 h 625"/>
                    <a:gd name="T8" fmla="*/ 0 w 279"/>
                    <a:gd name="T9" fmla="*/ 0 h 625"/>
                    <a:gd name="T10" fmla="*/ 0 60000 65536"/>
                    <a:gd name="T11" fmla="*/ 0 60000 65536"/>
                    <a:gd name="T12" fmla="*/ 0 60000 65536"/>
                    <a:gd name="T13" fmla="*/ 0 60000 65536"/>
                    <a:gd name="T14" fmla="*/ 0 60000 65536"/>
                    <a:gd name="T15" fmla="*/ 0 w 279"/>
                    <a:gd name="T16" fmla="*/ 0 h 625"/>
                    <a:gd name="T17" fmla="*/ 279 w 279"/>
                    <a:gd name="T18" fmla="*/ 625 h 625"/>
                  </a:gdLst>
                  <a:ahLst/>
                  <a:cxnLst>
                    <a:cxn ang="T10">
                      <a:pos x="T0" y="T1"/>
                    </a:cxn>
                    <a:cxn ang="T11">
                      <a:pos x="T2" y="T3"/>
                    </a:cxn>
                    <a:cxn ang="T12">
                      <a:pos x="T4" y="T5"/>
                    </a:cxn>
                    <a:cxn ang="T13">
                      <a:pos x="T6" y="T7"/>
                    </a:cxn>
                    <a:cxn ang="T14">
                      <a:pos x="T8" y="T9"/>
                    </a:cxn>
                  </a:cxnLst>
                  <a:rect l="T15" t="T16" r="T17" b="T18"/>
                  <a:pathLst>
                    <a:path w="279" h="625">
                      <a:moveTo>
                        <a:pt x="279" y="0"/>
                      </a:moveTo>
                      <a:lnTo>
                        <a:pt x="0" y="216"/>
                      </a:lnTo>
                      <a:lnTo>
                        <a:pt x="0" y="625"/>
                      </a:lnTo>
                      <a:lnTo>
                        <a:pt x="279" y="409"/>
                      </a:lnTo>
                      <a:lnTo>
                        <a:pt x="27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5" name="Freeform 43"/>
                <p:cNvSpPr>
                  <a:spLocks/>
                </p:cNvSpPr>
                <p:nvPr/>
              </p:nvSpPr>
              <p:spPr bwMode="auto">
                <a:xfrm>
                  <a:off x="4185" y="1545"/>
                  <a:ext cx="40" cy="88"/>
                </a:xfrm>
                <a:custGeom>
                  <a:avLst/>
                  <a:gdLst>
                    <a:gd name="T0" fmla="*/ 0 w 200"/>
                    <a:gd name="T1" fmla="*/ 0 h 440"/>
                    <a:gd name="T2" fmla="*/ 0 w 200"/>
                    <a:gd name="T3" fmla="*/ 0 h 440"/>
                    <a:gd name="T4" fmla="*/ 0 w 200"/>
                    <a:gd name="T5" fmla="*/ 0 h 440"/>
                    <a:gd name="T6" fmla="*/ 0 w 200"/>
                    <a:gd name="T7" fmla="*/ 0 h 440"/>
                    <a:gd name="T8" fmla="*/ 0 w 200"/>
                    <a:gd name="T9" fmla="*/ 0 h 440"/>
                    <a:gd name="T10" fmla="*/ 0 60000 65536"/>
                    <a:gd name="T11" fmla="*/ 0 60000 65536"/>
                    <a:gd name="T12" fmla="*/ 0 60000 65536"/>
                    <a:gd name="T13" fmla="*/ 0 60000 65536"/>
                    <a:gd name="T14" fmla="*/ 0 60000 65536"/>
                    <a:gd name="T15" fmla="*/ 0 w 200"/>
                    <a:gd name="T16" fmla="*/ 0 h 440"/>
                    <a:gd name="T17" fmla="*/ 200 w 200"/>
                    <a:gd name="T18" fmla="*/ 440 h 440"/>
                  </a:gdLst>
                  <a:ahLst/>
                  <a:cxnLst>
                    <a:cxn ang="T10">
                      <a:pos x="T0" y="T1"/>
                    </a:cxn>
                    <a:cxn ang="T11">
                      <a:pos x="T2" y="T3"/>
                    </a:cxn>
                    <a:cxn ang="T12">
                      <a:pos x="T4" y="T5"/>
                    </a:cxn>
                    <a:cxn ang="T13">
                      <a:pos x="T6" y="T7"/>
                    </a:cxn>
                    <a:cxn ang="T14">
                      <a:pos x="T8" y="T9"/>
                    </a:cxn>
                  </a:cxnLst>
                  <a:rect l="T15" t="T16" r="T17" b="T18"/>
                  <a:pathLst>
                    <a:path w="200" h="440">
                      <a:moveTo>
                        <a:pt x="200" y="0"/>
                      </a:moveTo>
                      <a:lnTo>
                        <a:pt x="0" y="31"/>
                      </a:lnTo>
                      <a:lnTo>
                        <a:pt x="0" y="440"/>
                      </a:lnTo>
                      <a:lnTo>
                        <a:pt x="200" y="409"/>
                      </a:lnTo>
                      <a:lnTo>
                        <a:pt x="20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6" name="Freeform 44"/>
                <p:cNvSpPr>
                  <a:spLocks/>
                </p:cNvSpPr>
                <p:nvPr/>
              </p:nvSpPr>
              <p:spPr bwMode="auto">
                <a:xfrm>
                  <a:off x="3963" y="1919"/>
                  <a:ext cx="18" cy="118"/>
                </a:xfrm>
                <a:custGeom>
                  <a:avLst/>
                  <a:gdLst>
                    <a:gd name="T0" fmla="*/ 0 w 93"/>
                    <a:gd name="T1" fmla="*/ 0 h 593"/>
                    <a:gd name="T2" fmla="*/ 0 w 93"/>
                    <a:gd name="T3" fmla="*/ 0 h 593"/>
                    <a:gd name="T4" fmla="*/ 0 w 93"/>
                    <a:gd name="T5" fmla="*/ 0 h 593"/>
                    <a:gd name="T6" fmla="*/ 0 w 93"/>
                    <a:gd name="T7" fmla="*/ 0 h 593"/>
                    <a:gd name="T8" fmla="*/ 0 w 93"/>
                    <a:gd name="T9" fmla="*/ 0 h 593"/>
                    <a:gd name="T10" fmla="*/ 0 60000 65536"/>
                    <a:gd name="T11" fmla="*/ 0 60000 65536"/>
                    <a:gd name="T12" fmla="*/ 0 60000 65536"/>
                    <a:gd name="T13" fmla="*/ 0 60000 65536"/>
                    <a:gd name="T14" fmla="*/ 0 60000 65536"/>
                    <a:gd name="T15" fmla="*/ 0 w 93"/>
                    <a:gd name="T16" fmla="*/ 0 h 593"/>
                    <a:gd name="T17" fmla="*/ 93 w 93"/>
                    <a:gd name="T18" fmla="*/ 593 h 593"/>
                  </a:gdLst>
                  <a:ahLst/>
                  <a:cxnLst>
                    <a:cxn ang="T10">
                      <a:pos x="T0" y="T1"/>
                    </a:cxn>
                    <a:cxn ang="T11">
                      <a:pos x="T2" y="T3"/>
                    </a:cxn>
                    <a:cxn ang="T12">
                      <a:pos x="T4" y="T5"/>
                    </a:cxn>
                    <a:cxn ang="T13">
                      <a:pos x="T6" y="T7"/>
                    </a:cxn>
                    <a:cxn ang="T14">
                      <a:pos x="T8" y="T9"/>
                    </a:cxn>
                  </a:cxnLst>
                  <a:rect l="T15" t="T16" r="T17" b="T18"/>
                  <a:pathLst>
                    <a:path w="93" h="593">
                      <a:moveTo>
                        <a:pt x="93" y="0"/>
                      </a:moveTo>
                      <a:lnTo>
                        <a:pt x="0" y="185"/>
                      </a:lnTo>
                      <a:lnTo>
                        <a:pt x="0" y="593"/>
                      </a:lnTo>
                      <a:lnTo>
                        <a:pt x="93" y="410"/>
                      </a:lnTo>
                      <a:lnTo>
                        <a:pt x="9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7" name="Freeform 45"/>
                <p:cNvSpPr>
                  <a:spLocks/>
                </p:cNvSpPr>
                <p:nvPr/>
              </p:nvSpPr>
              <p:spPr bwMode="auto">
                <a:xfrm>
                  <a:off x="2135" y="1871"/>
                  <a:ext cx="100" cy="218"/>
                </a:xfrm>
                <a:custGeom>
                  <a:avLst/>
                  <a:gdLst>
                    <a:gd name="T0" fmla="*/ 0 w 504"/>
                    <a:gd name="T1" fmla="*/ 0 h 1091"/>
                    <a:gd name="T2" fmla="*/ 0 w 504"/>
                    <a:gd name="T3" fmla="*/ 0 h 1091"/>
                    <a:gd name="T4" fmla="*/ 0 w 504"/>
                    <a:gd name="T5" fmla="*/ 0 h 1091"/>
                    <a:gd name="T6" fmla="*/ 0 w 504"/>
                    <a:gd name="T7" fmla="*/ 0 h 1091"/>
                    <a:gd name="T8" fmla="*/ 0 w 504"/>
                    <a:gd name="T9" fmla="*/ 0 h 1091"/>
                    <a:gd name="T10" fmla="*/ 0 60000 65536"/>
                    <a:gd name="T11" fmla="*/ 0 60000 65536"/>
                    <a:gd name="T12" fmla="*/ 0 60000 65536"/>
                    <a:gd name="T13" fmla="*/ 0 60000 65536"/>
                    <a:gd name="T14" fmla="*/ 0 60000 65536"/>
                    <a:gd name="T15" fmla="*/ 0 w 504"/>
                    <a:gd name="T16" fmla="*/ 0 h 1091"/>
                    <a:gd name="T17" fmla="*/ 504 w 504"/>
                    <a:gd name="T18" fmla="*/ 1091 h 1091"/>
                  </a:gdLst>
                  <a:ahLst/>
                  <a:cxnLst>
                    <a:cxn ang="T10">
                      <a:pos x="T0" y="T1"/>
                    </a:cxn>
                    <a:cxn ang="T11">
                      <a:pos x="T2" y="T3"/>
                    </a:cxn>
                    <a:cxn ang="T12">
                      <a:pos x="T4" y="T5"/>
                    </a:cxn>
                    <a:cxn ang="T13">
                      <a:pos x="T6" y="T7"/>
                    </a:cxn>
                    <a:cxn ang="T14">
                      <a:pos x="T8" y="T9"/>
                    </a:cxn>
                  </a:cxnLst>
                  <a:rect l="T15" t="T16" r="T17" b="T18"/>
                  <a:pathLst>
                    <a:path w="504" h="1091">
                      <a:moveTo>
                        <a:pt x="504" y="682"/>
                      </a:moveTo>
                      <a:lnTo>
                        <a:pt x="0" y="0"/>
                      </a:lnTo>
                      <a:lnTo>
                        <a:pt x="0" y="411"/>
                      </a:lnTo>
                      <a:lnTo>
                        <a:pt x="504" y="1091"/>
                      </a:lnTo>
                      <a:lnTo>
                        <a:pt x="504" y="68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8" name="Freeform 46"/>
                <p:cNvSpPr>
                  <a:spLocks/>
                </p:cNvSpPr>
                <p:nvPr/>
              </p:nvSpPr>
              <p:spPr bwMode="auto">
                <a:xfrm>
                  <a:off x="4219" y="1460"/>
                  <a:ext cx="69" cy="169"/>
                </a:xfrm>
                <a:custGeom>
                  <a:avLst/>
                  <a:gdLst>
                    <a:gd name="T0" fmla="*/ 0 w 342"/>
                    <a:gd name="T1" fmla="*/ 0 h 844"/>
                    <a:gd name="T2" fmla="*/ 0 w 342"/>
                    <a:gd name="T3" fmla="*/ 0 h 844"/>
                    <a:gd name="T4" fmla="*/ 0 w 342"/>
                    <a:gd name="T5" fmla="*/ 0 h 844"/>
                    <a:gd name="T6" fmla="*/ 0 w 342"/>
                    <a:gd name="T7" fmla="*/ 0 h 844"/>
                    <a:gd name="T8" fmla="*/ 0 w 342"/>
                    <a:gd name="T9" fmla="*/ 0 h 844"/>
                    <a:gd name="T10" fmla="*/ 0 w 342"/>
                    <a:gd name="T11" fmla="*/ 0 h 844"/>
                    <a:gd name="T12" fmla="*/ 0 w 342"/>
                    <a:gd name="T13" fmla="*/ 0 h 844"/>
                    <a:gd name="T14" fmla="*/ 0 w 342"/>
                    <a:gd name="T15" fmla="*/ 0 h 844"/>
                    <a:gd name="T16" fmla="*/ 0 w 342"/>
                    <a:gd name="T17" fmla="*/ 0 h 844"/>
                    <a:gd name="T18" fmla="*/ 0 w 342"/>
                    <a:gd name="T19" fmla="*/ 0 h 844"/>
                    <a:gd name="T20" fmla="*/ 0 w 342"/>
                    <a:gd name="T21" fmla="*/ 0 h 844"/>
                    <a:gd name="T22" fmla="*/ 0 w 342"/>
                    <a:gd name="T23" fmla="*/ 0 h 844"/>
                    <a:gd name="T24" fmla="*/ 0 w 342"/>
                    <a:gd name="T25" fmla="*/ 0 h 844"/>
                    <a:gd name="T26" fmla="*/ 0 w 342"/>
                    <a:gd name="T27" fmla="*/ 0 h 844"/>
                    <a:gd name="T28" fmla="*/ 0 w 342"/>
                    <a:gd name="T29" fmla="*/ 0 h 844"/>
                    <a:gd name="T30" fmla="*/ 0 w 342"/>
                    <a:gd name="T31" fmla="*/ 0 h 844"/>
                    <a:gd name="T32" fmla="*/ 0 w 342"/>
                    <a:gd name="T33" fmla="*/ 0 h 844"/>
                    <a:gd name="T34" fmla="*/ 0 w 342"/>
                    <a:gd name="T35" fmla="*/ 0 h 844"/>
                    <a:gd name="T36" fmla="*/ 0 w 342"/>
                    <a:gd name="T37" fmla="*/ 0 h 844"/>
                    <a:gd name="T38" fmla="*/ 0 w 342"/>
                    <a:gd name="T39" fmla="*/ 0 h 844"/>
                    <a:gd name="T40" fmla="*/ 0 w 342"/>
                    <a:gd name="T41" fmla="*/ 0 h 844"/>
                    <a:gd name="T42" fmla="*/ 0 w 342"/>
                    <a:gd name="T43" fmla="*/ 0 h 844"/>
                    <a:gd name="T44" fmla="*/ 0 w 342"/>
                    <a:gd name="T45" fmla="*/ 0 h 844"/>
                    <a:gd name="T46" fmla="*/ 0 w 342"/>
                    <a:gd name="T47" fmla="*/ 0 h 844"/>
                    <a:gd name="T48" fmla="*/ 0 w 342"/>
                    <a:gd name="T49" fmla="*/ 0 h 844"/>
                    <a:gd name="T50" fmla="*/ 0 w 342"/>
                    <a:gd name="T51" fmla="*/ 0 h 844"/>
                    <a:gd name="T52" fmla="*/ 0 w 342"/>
                    <a:gd name="T53" fmla="*/ 0 h 844"/>
                    <a:gd name="T54" fmla="*/ 0 w 342"/>
                    <a:gd name="T55" fmla="*/ 0 h 844"/>
                    <a:gd name="T56" fmla="*/ 0 w 342"/>
                    <a:gd name="T57" fmla="*/ 0 h 844"/>
                    <a:gd name="T58" fmla="*/ 0 w 342"/>
                    <a:gd name="T59" fmla="*/ 0 h 844"/>
                    <a:gd name="T60" fmla="*/ 0 w 342"/>
                    <a:gd name="T61" fmla="*/ 0 h 844"/>
                    <a:gd name="T62" fmla="*/ 0 w 342"/>
                    <a:gd name="T63" fmla="*/ 0 h 844"/>
                    <a:gd name="T64" fmla="*/ 0 w 342"/>
                    <a:gd name="T65" fmla="*/ 0 h 844"/>
                    <a:gd name="T66" fmla="*/ 0 w 342"/>
                    <a:gd name="T67" fmla="*/ 0 h 844"/>
                    <a:gd name="T68" fmla="*/ 0 w 342"/>
                    <a:gd name="T69" fmla="*/ 0 h 844"/>
                    <a:gd name="T70" fmla="*/ 0 w 342"/>
                    <a:gd name="T71" fmla="*/ 0 h 844"/>
                    <a:gd name="T72" fmla="*/ 0 w 342"/>
                    <a:gd name="T73" fmla="*/ 0 h 844"/>
                    <a:gd name="T74" fmla="*/ 0 w 342"/>
                    <a:gd name="T75" fmla="*/ 0 h 844"/>
                    <a:gd name="T76" fmla="*/ 0 w 342"/>
                    <a:gd name="T77" fmla="*/ 0 h 844"/>
                    <a:gd name="T78" fmla="*/ 0 w 342"/>
                    <a:gd name="T79" fmla="*/ 0 h 844"/>
                    <a:gd name="T80" fmla="*/ 0 w 342"/>
                    <a:gd name="T81" fmla="*/ 0 h 844"/>
                    <a:gd name="T82" fmla="*/ 0 w 342"/>
                    <a:gd name="T83" fmla="*/ 0 h 844"/>
                    <a:gd name="T84" fmla="*/ 0 w 342"/>
                    <a:gd name="T85" fmla="*/ 0 h 844"/>
                    <a:gd name="T86" fmla="*/ 0 w 342"/>
                    <a:gd name="T87" fmla="*/ 0 h 844"/>
                    <a:gd name="T88" fmla="*/ 0 w 342"/>
                    <a:gd name="T89" fmla="*/ 0 h 844"/>
                    <a:gd name="T90" fmla="*/ 0 w 342"/>
                    <a:gd name="T91" fmla="*/ 0 h 844"/>
                    <a:gd name="T92" fmla="*/ 0 w 342"/>
                    <a:gd name="T93" fmla="*/ 0 h 844"/>
                    <a:gd name="T94" fmla="*/ 0 w 342"/>
                    <a:gd name="T95" fmla="*/ 0 h 844"/>
                    <a:gd name="T96" fmla="*/ 0 w 342"/>
                    <a:gd name="T97" fmla="*/ 0 h 844"/>
                    <a:gd name="T98" fmla="*/ 0 w 342"/>
                    <a:gd name="T99" fmla="*/ 0 h 844"/>
                    <a:gd name="T100" fmla="*/ 0 w 342"/>
                    <a:gd name="T101" fmla="*/ 0 h 844"/>
                    <a:gd name="T102" fmla="*/ 0 w 342"/>
                    <a:gd name="T103" fmla="*/ 0 h 844"/>
                    <a:gd name="T104" fmla="*/ 0 w 342"/>
                    <a:gd name="T105" fmla="*/ 0 h 844"/>
                    <a:gd name="T106" fmla="*/ 0 w 342"/>
                    <a:gd name="T107" fmla="*/ 0 h 844"/>
                    <a:gd name="T108" fmla="*/ 0 w 342"/>
                    <a:gd name="T109" fmla="*/ 0 h 844"/>
                    <a:gd name="T110" fmla="*/ 0 w 342"/>
                    <a:gd name="T111" fmla="*/ 0 h 844"/>
                    <a:gd name="T112" fmla="*/ 0 w 342"/>
                    <a:gd name="T113" fmla="*/ 0 h 844"/>
                    <a:gd name="T114" fmla="*/ 0 w 342"/>
                    <a:gd name="T115" fmla="*/ 0 h 844"/>
                    <a:gd name="T116" fmla="*/ 0 w 342"/>
                    <a:gd name="T117" fmla="*/ 0 h 844"/>
                    <a:gd name="T118" fmla="*/ 0 w 342"/>
                    <a:gd name="T119" fmla="*/ 0 h 844"/>
                    <a:gd name="T120" fmla="*/ 0 w 342"/>
                    <a:gd name="T121" fmla="*/ 0 h 844"/>
                    <a:gd name="T122" fmla="*/ 0 w 342"/>
                    <a:gd name="T123" fmla="*/ 0 h 844"/>
                    <a:gd name="T124" fmla="*/ 0 w 342"/>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844"/>
                    <a:gd name="T191" fmla="*/ 342 w 342"/>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19" name="Freeform 47"/>
                <p:cNvSpPr>
                  <a:spLocks/>
                </p:cNvSpPr>
                <p:nvPr/>
              </p:nvSpPr>
              <p:spPr bwMode="auto">
                <a:xfrm>
                  <a:off x="4147" y="982"/>
                  <a:ext cx="28" cy="136"/>
                </a:xfrm>
                <a:custGeom>
                  <a:avLst/>
                  <a:gdLst>
                    <a:gd name="T0" fmla="*/ 0 w 142"/>
                    <a:gd name="T1" fmla="*/ 0 h 678"/>
                    <a:gd name="T2" fmla="*/ 0 w 142"/>
                    <a:gd name="T3" fmla="*/ 0 h 678"/>
                    <a:gd name="T4" fmla="*/ 0 w 142"/>
                    <a:gd name="T5" fmla="*/ 0 h 678"/>
                    <a:gd name="T6" fmla="*/ 0 w 142"/>
                    <a:gd name="T7" fmla="*/ 0 h 678"/>
                    <a:gd name="T8" fmla="*/ 0 w 142"/>
                    <a:gd name="T9" fmla="*/ 0 h 678"/>
                    <a:gd name="T10" fmla="*/ 0 w 142"/>
                    <a:gd name="T11" fmla="*/ 0 h 678"/>
                    <a:gd name="T12" fmla="*/ 0 w 142"/>
                    <a:gd name="T13" fmla="*/ 0 h 678"/>
                    <a:gd name="T14" fmla="*/ 0 w 142"/>
                    <a:gd name="T15" fmla="*/ 0 h 678"/>
                    <a:gd name="T16" fmla="*/ 0 w 142"/>
                    <a:gd name="T17" fmla="*/ 0 h 678"/>
                    <a:gd name="T18" fmla="*/ 0 w 142"/>
                    <a:gd name="T19" fmla="*/ 0 h 678"/>
                    <a:gd name="T20" fmla="*/ 0 w 142"/>
                    <a:gd name="T21" fmla="*/ 0 h 678"/>
                    <a:gd name="T22" fmla="*/ 0 w 142"/>
                    <a:gd name="T23" fmla="*/ 0 h 678"/>
                    <a:gd name="T24" fmla="*/ 0 w 142"/>
                    <a:gd name="T25" fmla="*/ 0 h 678"/>
                    <a:gd name="T26" fmla="*/ 0 w 142"/>
                    <a:gd name="T27" fmla="*/ 0 h 678"/>
                    <a:gd name="T28" fmla="*/ 0 w 142"/>
                    <a:gd name="T29" fmla="*/ 0 h 678"/>
                    <a:gd name="T30" fmla="*/ 0 w 142"/>
                    <a:gd name="T31" fmla="*/ 0 h 678"/>
                    <a:gd name="T32" fmla="*/ 0 w 142"/>
                    <a:gd name="T33" fmla="*/ 0 h 678"/>
                    <a:gd name="T34" fmla="*/ 0 w 142"/>
                    <a:gd name="T35" fmla="*/ 0 h 678"/>
                    <a:gd name="T36" fmla="*/ 0 w 142"/>
                    <a:gd name="T37" fmla="*/ 0 h 678"/>
                    <a:gd name="T38" fmla="*/ 0 w 142"/>
                    <a:gd name="T39" fmla="*/ 0 h 678"/>
                    <a:gd name="T40" fmla="*/ 0 w 142"/>
                    <a:gd name="T41" fmla="*/ 0 h 678"/>
                    <a:gd name="T42" fmla="*/ 0 w 142"/>
                    <a:gd name="T43" fmla="*/ 0 h 678"/>
                    <a:gd name="T44" fmla="*/ 0 w 142"/>
                    <a:gd name="T45" fmla="*/ 0 h 678"/>
                    <a:gd name="T46" fmla="*/ 0 w 142"/>
                    <a:gd name="T47" fmla="*/ 0 h 678"/>
                    <a:gd name="T48" fmla="*/ 0 w 142"/>
                    <a:gd name="T49" fmla="*/ 0 h 678"/>
                    <a:gd name="T50" fmla="*/ 0 w 142"/>
                    <a:gd name="T51" fmla="*/ 0 h 678"/>
                    <a:gd name="T52" fmla="*/ 0 w 142"/>
                    <a:gd name="T53" fmla="*/ 0 h 678"/>
                    <a:gd name="T54" fmla="*/ 0 w 142"/>
                    <a:gd name="T55" fmla="*/ 0 h 678"/>
                    <a:gd name="T56" fmla="*/ 0 w 142"/>
                    <a:gd name="T57" fmla="*/ 0 h 678"/>
                    <a:gd name="T58" fmla="*/ 0 w 142"/>
                    <a:gd name="T59" fmla="*/ 0 h 678"/>
                    <a:gd name="T60" fmla="*/ 0 w 142"/>
                    <a:gd name="T61" fmla="*/ 0 h 678"/>
                    <a:gd name="T62" fmla="*/ 0 w 142"/>
                    <a:gd name="T63" fmla="*/ 0 h 678"/>
                    <a:gd name="T64" fmla="*/ 0 w 142"/>
                    <a:gd name="T65" fmla="*/ 0 h 6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2"/>
                    <a:gd name="T100" fmla="*/ 0 h 678"/>
                    <a:gd name="T101" fmla="*/ 142 w 142"/>
                    <a:gd name="T102" fmla="*/ 678 h 6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0" name="Freeform 48"/>
                <p:cNvSpPr>
                  <a:spLocks/>
                </p:cNvSpPr>
                <p:nvPr/>
              </p:nvSpPr>
              <p:spPr bwMode="auto">
                <a:xfrm>
                  <a:off x="1574" y="1773"/>
                  <a:ext cx="216" cy="193"/>
                </a:xfrm>
                <a:custGeom>
                  <a:avLst/>
                  <a:gdLst>
                    <a:gd name="T0" fmla="*/ 0 w 1081"/>
                    <a:gd name="T1" fmla="*/ 0 h 965"/>
                    <a:gd name="T2" fmla="*/ 0 w 1081"/>
                    <a:gd name="T3" fmla="*/ 0 h 965"/>
                    <a:gd name="T4" fmla="*/ 0 w 1081"/>
                    <a:gd name="T5" fmla="*/ 0 h 965"/>
                    <a:gd name="T6" fmla="*/ 0 w 1081"/>
                    <a:gd name="T7" fmla="*/ 0 h 965"/>
                    <a:gd name="T8" fmla="*/ 0 w 1081"/>
                    <a:gd name="T9" fmla="*/ 0 h 965"/>
                    <a:gd name="T10" fmla="*/ 0 60000 65536"/>
                    <a:gd name="T11" fmla="*/ 0 60000 65536"/>
                    <a:gd name="T12" fmla="*/ 0 60000 65536"/>
                    <a:gd name="T13" fmla="*/ 0 60000 65536"/>
                    <a:gd name="T14" fmla="*/ 0 60000 65536"/>
                    <a:gd name="T15" fmla="*/ 0 w 1081"/>
                    <a:gd name="T16" fmla="*/ 0 h 965"/>
                    <a:gd name="T17" fmla="*/ 1081 w 1081"/>
                    <a:gd name="T18" fmla="*/ 965 h 965"/>
                  </a:gdLst>
                  <a:ahLst/>
                  <a:cxnLst>
                    <a:cxn ang="T10">
                      <a:pos x="T0" y="T1"/>
                    </a:cxn>
                    <a:cxn ang="T11">
                      <a:pos x="T2" y="T3"/>
                    </a:cxn>
                    <a:cxn ang="T12">
                      <a:pos x="T4" y="T5"/>
                    </a:cxn>
                    <a:cxn ang="T13">
                      <a:pos x="T6" y="T7"/>
                    </a:cxn>
                    <a:cxn ang="T14">
                      <a:pos x="T8" y="T9"/>
                    </a:cxn>
                  </a:cxnLst>
                  <a:rect l="T15" t="T16" r="T17" b="T18"/>
                  <a:pathLst>
                    <a:path w="1081" h="965">
                      <a:moveTo>
                        <a:pt x="1081" y="556"/>
                      </a:moveTo>
                      <a:lnTo>
                        <a:pt x="0" y="0"/>
                      </a:lnTo>
                      <a:lnTo>
                        <a:pt x="0" y="409"/>
                      </a:lnTo>
                      <a:lnTo>
                        <a:pt x="1081" y="965"/>
                      </a:lnTo>
                      <a:lnTo>
                        <a:pt x="1081" y="55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1" name="Freeform 49"/>
                <p:cNvSpPr>
                  <a:spLocks/>
                </p:cNvSpPr>
                <p:nvPr/>
              </p:nvSpPr>
              <p:spPr bwMode="auto">
                <a:xfrm>
                  <a:off x="2625" y="2255"/>
                  <a:ext cx="31" cy="174"/>
                </a:xfrm>
                <a:custGeom>
                  <a:avLst/>
                  <a:gdLst>
                    <a:gd name="T0" fmla="*/ 0 w 157"/>
                    <a:gd name="T1" fmla="*/ 0 h 872"/>
                    <a:gd name="T2" fmla="*/ 0 w 157"/>
                    <a:gd name="T3" fmla="*/ 0 h 872"/>
                    <a:gd name="T4" fmla="*/ 0 w 157"/>
                    <a:gd name="T5" fmla="*/ 0 h 872"/>
                    <a:gd name="T6" fmla="*/ 0 w 157"/>
                    <a:gd name="T7" fmla="*/ 0 h 872"/>
                    <a:gd name="T8" fmla="*/ 0 w 157"/>
                    <a:gd name="T9" fmla="*/ 0 h 872"/>
                    <a:gd name="T10" fmla="*/ 0 60000 65536"/>
                    <a:gd name="T11" fmla="*/ 0 60000 65536"/>
                    <a:gd name="T12" fmla="*/ 0 60000 65536"/>
                    <a:gd name="T13" fmla="*/ 0 60000 65536"/>
                    <a:gd name="T14" fmla="*/ 0 60000 65536"/>
                    <a:gd name="T15" fmla="*/ 0 w 157"/>
                    <a:gd name="T16" fmla="*/ 0 h 872"/>
                    <a:gd name="T17" fmla="*/ 157 w 157"/>
                    <a:gd name="T18" fmla="*/ 872 h 872"/>
                  </a:gdLst>
                  <a:ahLst/>
                  <a:cxnLst>
                    <a:cxn ang="T10">
                      <a:pos x="T0" y="T1"/>
                    </a:cxn>
                    <a:cxn ang="T11">
                      <a:pos x="T2" y="T3"/>
                    </a:cxn>
                    <a:cxn ang="T12">
                      <a:pos x="T4" y="T5"/>
                    </a:cxn>
                    <a:cxn ang="T13">
                      <a:pos x="T6" y="T7"/>
                    </a:cxn>
                    <a:cxn ang="T14">
                      <a:pos x="T8" y="T9"/>
                    </a:cxn>
                  </a:cxnLst>
                  <a:rect l="T15" t="T16" r="T17" b="T18"/>
                  <a:pathLst>
                    <a:path w="157" h="872">
                      <a:moveTo>
                        <a:pt x="157" y="463"/>
                      </a:moveTo>
                      <a:lnTo>
                        <a:pt x="0" y="0"/>
                      </a:lnTo>
                      <a:lnTo>
                        <a:pt x="0" y="409"/>
                      </a:lnTo>
                      <a:lnTo>
                        <a:pt x="157" y="872"/>
                      </a:lnTo>
                      <a:lnTo>
                        <a:pt x="157" y="46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2" name="Freeform 50"/>
                <p:cNvSpPr>
                  <a:spLocks/>
                </p:cNvSpPr>
                <p:nvPr/>
              </p:nvSpPr>
              <p:spPr bwMode="auto">
                <a:xfrm>
                  <a:off x="2880" y="2175"/>
                  <a:ext cx="66" cy="146"/>
                </a:xfrm>
                <a:custGeom>
                  <a:avLst/>
                  <a:gdLst>
                    <a:gd name="T0" fmla="*/ 0 w 331"/>
                    <a:gd name="T1" fmla="*/ 0 h 732"/>
                    <a:gd name="T2" fmla="*/ 0 w 331"/>
                    <a:gd name="T3" fmla="*/ 0 h 732"/>
                    <a:gd name="T4" fmla="*/ 0 w 331"/>
                    <a:gd name="T5" fmla="*/ 0 h 732"/>
                    <a:gd name="T6" fmla="*/ 0 w 331"/>
                    <a:gd name="T7" fmla="*/ 0 h 732"/>
                    <a:gd name="T8" fmla="*/ 0 w 331"/>
                    <a:gd name="T9" fmla="*/ 0 h 732"/>
                    <a:gd name="T10" fmla="*/ 0 w 331"/>
                    <a:gd name="T11" fmla="*/ 0 h 732"/>
                    <a:gd name="T12" fmla="*/ 0 w 331"/>
                    <a:gd name="T13" fmla="*/ 0 h 732"/>
                    <a:gd name="T14" fmla="*/ 0 w 331"/>
                    <a:gd name="T15" fmla="*/ 0 h 732"/>
                    <a:gd name="T16" fmla="*/ 0 w 331"/>
                    <a:gd name="T17" fmla="*/ 0 h 732"/>
                    <a:gd name="T18" fmla="*/ 0 w 331"/>
                    <a:gd name="T19" fmla="*/ 0 h 732"/>
                    <a:gd name="T20" fmla="*/ 0 w 331"/>
                    <a:gd name="T21" fmla="*/ 0 h 732"/>
                    <a:gd name="T22" fmla="*/ 0 w 331"/>
                    <a:gd name="T23" fmla="*/ 0 h 732"/>
                    <a:gd name="T24" fmla="*/ 0 w 331"/>
                    <a:gd name="T25" fmla="*/ 0 h 732"/>
                    <a:gd name="T26" fmla="*/ 0 w 331"/>
                    <a:gd name="T27" fmla="*/ 0 h 732"/>
                    <a:gd name="T28" fmla="*/ 0 w 331"/>
                    <a:gd name="T29" fmla="*/ 0 h 732"/>
                    <a:gd name="T30" fmla="*/ 0 w 331"/>
                    <a:gd name="T31" fmla="*/ 0 h 732"/>
                    <a:gd name="T32" fmla="*/ 0 w 331"/>
                    <a:gd name="T33" fmla="*/ 0 h 732"/>
                    <a:gd name="T34" fmla="*/ 0 w 331"/>
                    <a:gd name="T35" fmla="*/ 0 h 732"/>
                    <a:gd name="T36" fmla="*/ 0 w 331"/>
                    <a:gd name="T37" fmla="*/ 0 h 732"/>
                    <a:gd name="T38" fmla="*/ 0 w 331"/>
                    <a:gd name="T39" fmla="*/ 0 h 732"/>
                    <a:gd name="T40" fmla="*/ 0 w 331"/>
                    <a:gd name="T41" fmla="*/ 0 h 732"/>
                    <a:gd name="T42" fmla="*/ 0 w 331"/>
                    <a:gd name="T43" fmla="*/ 0 h 732"/>
                    <a:gd name="T44" fmla="*/ 0 w 331"/>
                    <a:gd name="T45" fmla="*/ 0 h 732"/>
                    <a:gd name="T46" fmla="*/ 0 w 331"/>
                    <a:gd name="T47" fmla="*/ 0 h 732"/>
                    <a:gd name="T48" fmla="*/ 0 w 331"/>
                    <a:gd name="T49" fmla="*/ 0 h 7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1"/>
                    <a:gd name="T76" fmla="*/ 0 h 732"/>
                    <a:gd name="T77" fmla="*/ 331 w 331"/>
                    <a:gd name="T78" fmla="*/ 732 h 7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3" name="Freeform 51"/>
                <p:cNvSpPr>
                  <a:spLocks/>
                </p:cNvSpPr>
                <p:nvPr/>
              </p:nvSpPr>
              <p:spPr bwMode="auto">
                <a:xfrm>
                  <a:off x="3048" y="2088"/>
                  <a:ext cx="43" cy="120"/>
                </a:xfrm>
                <a:custGeom>
                  <a:avLst/>
                  <a:gdLst>
                    <a:gd name="T0" fmla="*/ 0 w 214"/>
                    <a:gd name="T1" fmla="*/ 0 h 601"/>
                    <a:gd name="T2" fmla="*/ 0 w 214"/>
                    <a:gd name="T3" fmla="*/ 0 h 601"/>
                    <a:gd name="T4" fmla="*/ 0 w 214"/>
                    <a:gd name="T5" fmla="*/ 0 h 601"/>
                    <a:gd name="T6" fmla="*/ 0 w 214"/>
                    <a:gd name="T7" fmla="*/ 0 h 601"/>
                    <a:gd name="T8" fmla="*/ 0 w 214"/>
                    <a:gd name="T9" fmla="*/ 0 h 601"/>
                    <a:gd name="T10" fmla="*/ 0 w 214"/>
                    <a:gd name="T11" fmla="*/ 0 h 601"/>
                    <a:gd name="T12" fmla="*/ 0 w 214"/>
                    <a:gd name="T13" fmla="*/ 0 h 601"/>
                    <a:gd name="T14" fmla="*/ 0 w 214"/>
                    <a:gd name="T15" fmla="*/ 0 h 601"/>
                    <a:gd name="T16" fmla="*/ 0 w 214"/>
                    <a:gd name="T17" fmla="*/ 0 h 601"/>
                    <a:gd name="T18" fmla="*/ 0 w 214"/>
                    <a:gd name="T19" fmla="*/ 0 h 601"/>
                    <a:gd name="T20" fmla="*/ 0 w 214"/>
                    <a:gd name="T21" fmla="*/ 0 h 601"/>
                    <a:gd name="T22" fmla="*/ 0 w 214"/>
                    <a:gd name="T23" fmla="*/ 0 h 601"/>
                    <a:gd name="T24" fmla="*/ 0 w 214"/>
                    <a:gd name="T25" fmla="*/ 0 h 601"/>
                    <a:gd name="T26" fmla="*/ 0 w 214"/>
                    <a:gd name="T27" fmla="*/ 0 h 601"/>
                    <a:gd name="T28" fmla="*/ 0 w 214"/>
                    <a:gd name="T29" fmla="*/ 0 h 601"/>
                    <a:gd name="T30" fmla="*/ 0 w 214"/>
                    <a:gd name="T31" fmla="*/ 0 h 601"/>
                    <a:gd name="T32" fmla="*/ 0 w 214"/>
                    <a:gd name="T33" fmla="*/ 0 h 601"/>
                    <a:gd name="T34" fmla="*/ 0 w 214"/>
                    <a:gd name="T35" fmla="*/ 0 h 601"/>
                    <a:gd name="T36" fmla="*/ 0 w 214"/>
                    <a:gd name="T37" fmla="*/ 0 h 601"/>
                    <a:gd name="T38" fmla="*/ 0 w 214"/>
                    <a:gd name="T39" fmla="*/ 0 h 601"/>
                    <a:gd name="T40" fmla="*/ 0 w 214"/>
                    <a:gd name="T41" fmla="*/ 0 h 601"/>
                    <a:gd name="T42" fmla="*/ 0 w 214"/>
                    <a:gd name="T43" fmla="*/ 0 h 601"/>
                    <a:gd name="T44" fmla="*/ 0 w 214"/>
                    <a:gd name="T45" fmla="*/ 0 h 601"/>
                    <a:gd name="T46" fmla="*/ 0 w 214"/>
                    <a:gd name="T47" fmla="*/ 0 h 601"/>
                    <a:gd name="T48" fmla="*/ 0 w 214"/>
                    <a:gd name="T49" fmla="*/ 0 h 601"/>
                    <a:gd name="T50" fmla="*/ 0 w 214"/>
                    <a:gd name="T51" fmla="*/ 0 h 601"/>
                    <a:gd name="T52" fmla="*/ 0 w 214"/>
                    <a:gd name="T53" fmla="*/ 0 h 601"/>
                    <a:gd name="T54" fmla="*/ 0 w 214"/>
                    <a:gd name="T55" fmla="*/ 0 h 601"/>
                    <a:gd name="T56" fmla="*/ 0 w 214"/>
                    <a:gd name="T57" fmla="*/ 0 h 601"/>
                    <a:gd name="T58" fmla="*/ 0 w 214"/>
                    <a:gd name="T59" fmla="*/ 0 h 601"/>
                    <a:gd name="T60" fmla="*/ 0 w 214"/>
                    <a:gd name="T61" fmla="*/ 0 h 601"/>
                    <a:gd name="T62" fmla="*/ 0 w 214"/>
                    <a:gd name="T63" fmla="*/ 0 h 601"/>
                    <a:gd name="T64" fmla="*/ 0 w 214"/>
                    <a:gd name="T65" fmla="*/ 0 h 601"/>
                    <a:gd name="T66" fmla="*/ 0 w 214"/>
                    <a:gd name="T67" fmla="*/ 0 h 601"/>
                    <a:gd name="T68" fmla="*/ 0 w 214"/>
                    <a:gd name="T69" fmla="*/ 0 h 601"/>
                    <a:gd name="T70" fmla="*/ 0 w 214"/>
                    <a:gd name="T71" fmla="*/ 0 h 601"/>
                    <a:gd name="T72" fmla="*/ 0 w 214"/>
                    <a:gd name="T73" fmla="*/ 0 h 601"/>
                    <a:gd name="T74" fmla="*/ 0 w 214"/>
                    <a:gd name="T75" fmla="*/ 0 h 601"/>
                    <a:gd name="T76" fmla="*/ 0 w 214"/>
                    <a:gd name="T77" fmla="*/ 0 h 6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4"/>
                    <a:gd name="T118" fmla="*/ 0 h 601"/>
                    <a:gd name="T119" fmla="*/ 214 w 214"/>
                    <a:gd name="T120" fmla="*/ 601 h 6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4" name="Freeform 52"/>
                <p:cNvSpPr>
                  <a:spLocks/>
                </p:cNvSpPr>
                <p:nvPr/>
              </p:nvSpPr>
              <p:spPr bwMode="auto">
                <a:xfrm>
                  <a:off x="3132" y="2038"/>
                  <a:ext cx="44" cy="119"/>
                </a:xfrm>
                <a:custGeom>
                  <a:avLst/>
                  <a:gdLst>
                    <a:gd name="T0" fmla="*/ 0 w 220"/>
                    <a:gd name="T1" fmla="*/ 0 h 596"/>
                    <a:gd name="T2" fmla="*/ 0 w 220"/>
                    <a:gd name="T3" fmla="*/ 0 h 596"/>
                    <a:gd name="T4" fmla="*/ 0 w 220"/>
                    <a:gd name="T5" fmla="*/ 0 h 596"/>
                    <a:gd name="T6" fmla="*/ 0 w 220"/>
                    <a:gd name="T7" fmla="*/ 0 h 596"/>
                    <a:gd name="T8" fmla="*/ 0 w 220"/>
                    <a:gd name="T9" fmla="*/ 0 h 596"/>
                    <a:gd name="T10" fmla="*/ 0 60000 65536"/>
                    <a:gd name="T11" fmla="*/ 0 60000 65536"/>
                    <a:gd name="T12" fmla="*/ 0 60000 65536"/>
                    <a:gd name="T13" fmla="*/ 0 60000 65536"/>
                    <a:gd name="T14" fmla="*/ 0 60000 65536"/>
                    <a:gd name="T15" fmla="*/ 0 w 220"/>
                    <a:gd name="T16" fmla="*/ 0 h 596"/>
                    <a:gd name="T17" fmla="*/ 220 w 220"/>
                    <a:gd name="T18" fmla="*/ 596 h 596"/>
                  </a:gdLst>
                  <a:ahLst/>
                  <a:cxnLst>
                    <a:cxn ang="T10">
                      <a:pos x="T0" y="T1"/>
                    </a:cxn>
                    <a:cxn ang="T11">
                      <a:pos x="T2" y="T3"/>
                    </a:cxn>
                    <a:cxn ang="T12">
                      <a:pos x="T4" y="T5"/>
                    </a:cxn>
                    <a:cxn ang="T13">
                      <a:pos x="T6" y="T7"/>
                    </a:cxn>
                    <a:cxn ang="T14">
                      <a:pos x="T8" y="T9"/>
                    </a:cxn>
                  </a:cxnLst>
                  <a:rect l="T15" t="T16" r="T17" b="T18"/>
                  <a:pathLst>
                    <a:path w="220" h="596">
                      <a:moveTo>
                        <a:pt x="220" y="0"/>
                      </a:moveTo>
                      <a:lnTo>
                        <a:pt x="0" y="187"/>
                      </a:lnTo>
                      <a:lnTo>
                        <a:pt x="0" y="596"/>
                      </a:lnTo>
                      <a:lnTo>
                        <a:pt x="220" y="409"/>
                      </a:lnTo>
                      <a:lnTo>
                        <a:pt x="22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5" name="Freeform 53"/>
                <p:cNvSpPr>
                  <a:spLocks/>
                </p:cNvSpPr>
                <p:nvPr/>
              </p:nvSpPr>
              <p:spPr bwMode="auto">
                <a:xfrm>
                  <a:off x="3459" y="2054"/>
                  <a:ext cx="62" cy="110"/>
                </a:xfrm>
                <a:custGeom>
                  <a:avLst/>
                  <a:gdLst>
                    <a:gd name="T0" fmla="*/ 0 w 309"/>
                    <a:gd name="T1" fmla="*/ 0 h 550"/>
                    <a:gd name="T2" fmla="*/ 0 w 309"/>
                    <a:gd name="T3" fmla="*/ 0 h 550"/>
                    <a:gd name="T4" fmla="*/ 0 w 309"/>
                    <a:gd name="T5" fmla="*/ 0 h 550"/>
                    <a:gd name="T6" fmla="*/ 0 w 309"/>
                    <a:gd name="T7" fmla="*/ 0 h 550"/>
                    <a:gd name="T8" fmla="*/ 0 w 309"/>
                    <a:gd name="T9" fmla="*/ 0 h 550"/>
                    <a:gd name="T10" fmla="*/ 0 w 309"/>
                    <a:gd name="T11" fmla="*/ 0 h 550"/>
                    <a:gd name="T12" fmla="*/ 0 w 309"/>
                    <a:gd name="T13" fmla="*/ 0 h 550"/>
                    <a:gd name="T14" fmla="*/ 0 w 309"/>
                    <a:gd name="T15" fmla="*/ 0 h 550"/>
                    <a:gd name="T16" fmla="*/ 0 w 309"/>
                    <a:gd name="T17" fmla="*/ 0 h 550"/>
                    <a:gd name="T18" fmla="*/ 0 w 309"/>
                    <a:gd name="T19" fmla="*/ 0 h 550"/>
                    <a:gd name="T20" fmla="*/ 0 w 309"/>
                    <a:gd name="T21" fmla="*/ 0 h 550"/>
                    <a:gd name="T22" fmla="*/ 0 w 309"/>
                    <a:gd name="T23" fmla="*/ 0 h 550"/>
                    <a:gd name="T24" fmla="*/ 0 w 309"/>
                    <a:gd name="T25" fmla="*/ 0 h 550"/>
                    <a:gd name="T26" fmla="*/ 0 w 309"/>
                    <a:gd name="T27" fmla="*/ 0 h 550"/>
                    <a:gd name="T28" fmla="*/ 0 w 309"/>
                    <a:gd name="T29" fmla="*/ 0 h 550"/>
                    <a:gd name="T30" fmla="*/ 0 w 309"/>
                    <a:gd name="T31" fmla="*/ 0 h 550"/>
                    <a:gd name="T32" fmla="*/ 0 w 309"/>
                    <a:gd name="T33" fmla="*/ 0 h 550"/>
                    <a:gd name="T34" fmla="*/ 0 w 309"/>
                    <a:gd name="T35" fmla="*/ 0 h 550"/>
                    <a:gd name="T36" fmla="*/ 0 w 309"/>
                    <a:gd name="T37" fmla="*/ 0 h 550"/>
                    <a:gd name="T38" fmla="*/ 0 w 309"/>
                    <a:gd name="T39" fmla="*/ 0 h 550"/>
                    <a:gd name="T40" fmla="*/ 0 w 309"/>
                    <a:gd name="T41" fmla="*/ 0 h 550"/>
                    <a:gd name="T42" fmla="*/ 0 w 309"/>
                    <a:gd name="T43" fmla="*/ 0 h 550"/>
                    <a:gd name="T44" fmla="*/ 0 w 309"/>
                    <a:gd name="T45" fmla="*/ 0 h 550"/>
                    <a:gd name="T46" fmla="*/ 0 w 309"/>
                    <a:gd name="T47" fmla="*/ 0 h 550"/>
                    <a:gd name="T48" fmla="*/ 0 w 309"/>
                    <a:gd name="T49" fmla="*/ 0 h 550"/>
                    <a:gd name="T50" fmla="*/ 0 w 309"/>
                    <a:gd name="T51" fmla="*/ 0 h 550"/>
                    <a:gd name="T52" fmla="*/ 0 w 309"/>
                    <a:gd name="T53" fmla="*/ 0 h 550"/>
                    <a:gd name="T54" fmla="*/ 0 w 309"/>
                    <a:gd name="T55" fmla="*/ 0 h 550"/>
                    <a:gd name="T56" fmla="*/ 0 w 309"/>
                    <a:gd name="T57" fmla="*/ 0 h 550"/>
                    <a:gd name="T58" fmla="*/ 0 w 309"/>
                    <a:gd name="T59" fmla="*/ 0 h 550"/>
                    <a:gd name="T60" fmla="*/ 0 w 309"/>
                    <a:gd name="T61" fmla="*/ 0 h 5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9"/>
                    <a:gd name="T94" fmla="*/ 0 h 550"/>
                    <a:gd name="T95" fmla="*/ 309 w 309"/>
                    <a:gd name="T96" fmla="*/ 550 h 5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6" name="Freeform 54"/>
                <p:cNvSpPr>
                  <a:spLocks/>
                </p:cNvSpPr>
                <p:nvPr/>
              </p:nvSpPr>
              <p:spPr bwMode="auto">
                <a:xfrm>
                  <a:off x="3583" y="2051"/>
                  <a:ext cx="30" cy="106"/>
                </a:xfrm>
                <a:custGeom>
                  <a:avLst/>
                  <a:gdLst>
                    <a:gd name="T0" fmla="*/ 0 w 149"/>
                    <a:gd name="T1" fmla="*/ 0 h 533"/>
                    <a:gd name="T2" fmla="*/ 0 w 149"/>
                    <a:gd name="T3" fmla="*/ 0 h 533"/>
                    <a:gd name="T4" fmla="*/ 0 w 149"/>
                    <a:gd name="T5" fmla="*/ 0 h 533"/>
                    <a:gd name="T6" fmla="*/ 0 w 149"/>
                    <a:gd name="T7" fmla="*/ 0 h 533"/>
                    <a:gd name="T8" fmla="*/ 0 w 149"/>
                    <a:gd name="T9" fmla="*/ 0 h 533"/>
                    <a:gd name="T10" fmla="*/ 0 w 149"/>
                    <a:gd name="T11" fmla="*/ 0 h 533"/>
                    <a:gd name="T12" fmla="*/ 0 w 149"/>
                    <a:gd name="T13" fmla="*/ 0 h 533"/>
                    <a:gd name="T14" fmla="*/ 0 w 149"/>
                    <a:gd name="T15" fmla="*/ 0 h 533"/>
                    <a:gd name="T16" fmla="*/ 0 w 149"/>
                    <a:gd name="T17" fmla="*/ 0 h 533"/>
                    <a:gd name="T18" fmla="*/ 0 w 149"/>
                    <a:gd name="T19" fmla="*/ 0 h 533"/>
                    <a:gd name="T20" fmla="*/ 0 w 149"/>
                    <a:gd name="T21" fmla="*/ 0 h 533"/>
                    <a:gd name="T22" fmla="*/ 0 w 149"/>
                    <a:gd name="T23" fmla="*/ 0 h 533"/>
                    <a:gd name="T24" fmla="*/ 0 w 149"/>
                    <a:gd name="T25" fmla="*/ 0 h 533"/>
                    <a:gd name="T26" fmla="*/ 0 w 149"/>
                    <a:gd name="T27" fmla="*/ 0 h 533"/>
                    <a:gd name="T28" fmla="*/ 0 w 149"/>
                    <a:gd name="T29" fmla="*/ 0 h 533"/>
                    <a:gd name="T30" fmla="*/ 0 w 149"/>
                    <a:gd name="T31" fmla="*/ 0 h 533"/>
                    <a:gd name="T32" fmla="*/ 0 w 149"/>
                    <a:gd name="T33" fmla="*/ 0 h 533"/>
                    <a:gd name="T34" fmla="*/ 0 w 149"/>
                    <a:gd name="T35" fmla="*/ 0 h 533"/>
                    <a:gd name="T36" fmla="*/ 0 w 149"/>
                    <a:gd name="T37" fmla="*/ 0 h 533"/>
                    <a:gd name="T38" fmla="*/ 0 w 149"/>
                    <a:gd name="T39" fmla="*/ 0 h 533"/>
                    <a:gd name="T40" fmla="*/ 0 w 149"/>
                    <a:gd name="T41" fmla="*/ 0 h 533"/>
                    <a:gd name="T42" fmla="*/ 0 w 149"/>
                    <a:gd name="T43" fmla="*/ 0 h 533"/>
                    <a:gd name="T44" fmla="*/ 0 w 149"/>
                    <a:gd name="T45" fmla="*/ 0 h 533"/>
                    <a:gd name="T46" fmla="*/ 0 w 149"/>
                    <a:gd name="T47" fmla="*/ 0 h 533"/>
                    <a:gd name="T48" fmla="*/ 0 w 149"/>
                    <a:gd name="T49" fmla="*/ 0 h 533"/>
                    <a:gd name="T50" fmla="*/ 0 w 149"/>
                    <a:gd name="T51" fmla="*/ 0 h 533"/>
                    <a:gd name="T52" fmla="*/ 0 w 149"/>
                    <a:gd name="T53" fmla="*/ 0 h 5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533"/>
                    <a:gd name="T83" fmla="*/ 149 w 149"/>
                    <a:gd name="T84" fmla="*/ 533 h 5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7" name="Freeform 55"/>
                <p:cNvSpPr>
                  <a:spLocks/>
                </p:cNvSpPr>
                <p:nvPr/>
              </p:nvSpPr>
              <p:spPr bwMode="auto">
                <a:xfrm>
                  <a:off x="4065" y="1946"/>
                  <a:ext cx="37" cy="112"/>
                </a:xfrm>
                <a:custGeom>
                  <a:avLst/>
                  <a:gdLst>
                    <a:gd name="T0" fmla="*/ 0 w 187"/>
                    <a:gd name="T1" fmla="*/ 0 h 561"/>
                    <a:gd name="T2" fmla="*/ 0 w 187"/>
                    <a:gd name="T3" fmla="*/ 0 h 561"/>
                    <a:gd name="T4" fmla="*/ 0 w 187"/>
                    <a:gd name="T5" fmla="*/ 0 h 561"/>
                    <a:gd name="T6" fmla="*/ 0 w 187"/>
                    <a:gd name="T7" fmla="*/ 0 h 561"/>
                    <a:gd name="T8" fmla="*/ 0 w 187"/>
                    <a:gd name="T9" fmla="*/ 0 h 561"/>
                    <a:gd name="T10" fmla="*/ 0 60000 65536"/>
                    <a:gd name="T11" fmla="*/ 0 60000 65536"/>
                    <a:gd name="T12" fmla="*/ 0 60000 65536"/>
                    <a:gd name="T13" fmla="*/ 0 60000 65536"/>
                    <a:gd name="T14" fmla="*/ 0 60000 65536"/>
                    <a:gd name="T15" fmla="*/ 0 w 187"/>
                    <a:gd name="T16" fmla="*/ 0 h 561"/>
                    <a:gd name="T17" fmla="*/ 187 w 187"/>
                    <a:gd name="T18" fmla="*/ 561 h 561"/>
                  </a:gdLst>
                  <a:ahLst/>
                  <a:cxnLst>
                    <a:cxn ang="T10">
                      <a:pos x="T0" y="T1"/>
                    </a:cxn>
                    <a:cxn ang="T11">
                      <a:pos x="T2" y="T3"/>
                    </a:cxn>
                    <a:cxn ang="T12">
                      <a:pos x="T4" y="T5"/>
                    </a:cxn>
                    <a:cxn ang="T13">
                      <a:pos x="T6" y="T7"/>
                    </a:cxn>
                    <a:cxn ang="T14">
                      <a:pos x="T8" y="T9"/>
                    </a:cxn>
                  </a:cxnLst>
                  <a:rect l="T15" t="T16" r="T17" b="T18"/>
                  <a:pathLst>
                    <a:path w="187" h="561">
                      <a:moveTo>
                        <a:pt x="187" y="561"/>
                      </a:moveTo>
                      <a:lnTo>
                        <a:pt x="187" y="153"/>
                      </a:lnTo>
                      <a:lnTo>
                        <a:pt x="0" y="0"/>
                      </a:lnTo>
                      <a:lnTo>
                        <a:pt x="0" y="408"/>
                      </a:lnTo>
                      <a:lnTo>
                        <a:pt x="187" y="56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8" name="Freeform 56"/>
                <p:cNvSpPr>
                  <a:spLocks/>
                </p:cNvSpPr>
                <p:nvPr/>
              </p:nvSpPr>
              <p:spPr bwMode="auto">
                <a:xfrm>
                  <a:off x="4223" y="2105"/>
                  <a:ext cx="156" cy="213"/>
                </a:xfrm>
                <a:custGeom>
                  <a:avLst/>
                  <a:gdLst>
                    <a:gd name="T0" fmla="*/ 0 w 777"/>
                    <a:gd name="T1" fmla="*/ 0 h 1061"/>
                    <a:gd name="T2" fmla="*/ 0 w 777"/>
                    <a:gd name="T3" fmla="*/ 0 h 1061"/>
                    <a:gd name="T4" fmla="*/ 0 w 777"/>
                    <a:gd name="T5" fmla="*/ 0 h 1061"/>
                    <a:gd name="T6" fmla="*/ 0 w 777"/>
                    <a:gd name="T7" fmla="*/ 0 h 1061"/>
                    <a:gd name="T8" fmla="*/ 0 w 777"/>
                    <a:gd name="T9" fmla="*/ 0 h 1061"/>
                    <a:gd name="T10" fmla="*/ 0 w 777"/>
                    <a:gd name="T11" fmla="*/ 0 h 1061"/>
                    <a:gd name="T12" fmla="*/ 0 w 777"/>
                    <a:gd name="T13" fmla="*/ 0 h 1061"/>
                    <a:gd name="T14" fmla="*/ 0 w 777"/>
                    <a:gd name="T15" fmla="*/ 0 h 1061"/>
                    <a:gd name="T16" fmla="*/ 0 w 777"/>
                    <a:gd name="T17" fmla="*/ 0 h 1061"/>
                    <a:gd name="T18" fmla="*/ 0 w 777"/>
                    <a:gd name="T19" fmla="*/ 0 h 1061"/>
                    <a:gd name="T20" fmla="*/ 0 w 777"/>
                    <a:gd name="T21" fmla="*/ 0 h 1061"/>
                    <a:gd name="T22" fmla="*/ 0 w 777"/>
                    <a:gd name="T23" fmla="*/ 0 h 1061"/>
                    <a:gd name="T24" fmla="*/ 0 w 777"/>
                    <a:gd name="T25" fmla="*/ 0 h 1061"/>
                    <a:gd name="T26" fmla="*/ 0 w 777"/>
                    <a:gd name="T27" fmla="*/ 0 h 1061"/>
                    <a:gd name="T28" fmla="*/ 0 w 777"/>
                    <a:gd name="T29" fmla="*/ 0 h 1061"/>
                    <a:gd name="T30" fmla="*/ 0 w 777"/>
                    <a:gd name="T31" fmla="*/ 0 h 1061"/>
                    <a:gd name="T32" fmla="*/ 0 w 777"/>
                    <a:gd name="T33" fmla="*/ 0 h 1061"/>
                    <a:gd name="T34" fmla="*/ 0 w 777"/>
                    <a:gd name="T35" fmla="*/ 0 h 1061"/>
                    <a:gd name="T36" fmla="*/ 0 w 777"/>
                    <a:gd name="T37" fmla="*/ 0 h 1061"/>
                    <a:gd name="T38" fmla="*/ 0 w 777"/>
                    <a:gd name="T39" fmla="*/ 0 h 1061"/>
                    <a:gd name="T40" fmla="*/ 0 w 777"/>
                    <a:gd name="T41" fmla="*/ 0 h 1061"/>
                    <a:gd name="T42" fmla="*/ 0 w 777"/>
                    <a:gd name="T43" fmla="*/ 0 h 1061"/>
                    <a:gd name="T44" fmla="*/ 0 w 777"/>
                    <a:gd name="T45" fmla="*/ 0 h 1061"/>
                    <a:gd name="T46" fmla="*/ 0 w 777"/>
                    <a:gd name="T47" fmla="*/ 0 h 1061"/>
                    <a:gd name="T48" fmla="*/ 0 w 777"/>
                    <a:gd name="T49" fmla="*/ 0 h 1061"/>
                    <a:gd name="T50" fmla="*/ 0 w 777"/>
                    <a:gd name="T51" fmla="*/ 0 h 1061"/>
                    <a:gd name="T52" fmla="*/ 0 w 777"/>
                    <a:gd name="T53" fmla="*/ 0 h 1061"/>
                    <a:gd name="T54" fmla="*/ 0 w 777"/>
                    <a:gd name="T55" fmla="*/ 0 h 1061"/>
                    <a:gd name="T56" fmla="*/ 0 w 777"/>
                    <a:gd name="T57" fmla="*/ 0 h 1061"/>
                    <a:gd name="T58" fmla="*/ 0 w 777"/>
                    <a:gd name="T59" fmla="*/ 0 h 1061"/>
                    <a:gd name="T60" fmla="*/ 0 w 777"/>
                    <a:gd name="T61" fmla="*/ 0 h 1061"/>
                    <a:gd name="T62" fmla="*/ 0 w 777"/>
                    <a:gd name="T63" fmla="*/ 0 h 1061"/>
                    <a:gd name="T64" fmla="*/ 0 w 777"/>
                    <a:gd name="T65" fmla="*/ 0 h 1061"/>
                    <a:gd name="T66" fmla="*/ 0 w 777"/>
                    <a:gd name="T67" fmla="*/ 0 h 1061"/>
                    <a:gd name="T68" fmla="*/ 0 w 777"/>
                    <a:gd name="T69" fmla="*/ 0 h 1061"/>
                    <a:gd name="T70" fmla="*/ 0 w 777"/>
                    <a:gd name="T71" fmla="*/ 0 h 1061"/>
                    <a:gd name="T72" fmla="*/ 0 w 777"/>
                    <a:gd name="T73" fmla="*/ 0 h 1061"/>
                    <a:gd name="T74" fmla="*/ 0 w 777"/>
                    <a:gd name="T75" fmla="*/ 0 h 1061"/>
                    <a:gd name="T76" fmla="*/ 0 w 777"/>
                    <a:gd name="T77" fmla="*/ 0 h 1061"/>
                    <a:gd name="T78" fmla="*/ 0 w 777"/>
                    <a:gd name="T79" fmla="*/ 0 h 1061"/>
                    <a:gd name="T80" fmla="*/ 0 w 777"/>
                    <a:gd name="T81" fmla="*/ 0 h 1061"/>
                    <a:gd name="T82" fmla="*/ 0 w 777"/>
                    <a:gd name="T83" fmla="*/ 0 h 1061"/>
                    <a:gd name="T84" fmla="*/ 0 w 777"/>
                    <a:gd name="T85" fmla="*/ 0 h 1061"/>
                    <a:gd name="T86" fmla="*/ 0 w 777"/>
                    <a:gd name="T87" fmla="*/ 0 h 1061"/>
                    <a:gd name="T88" fmla="*/ 0 w 777"/>
                    <a:gd name="T89" fmla="*/ 0 h 1061"/>
                    <a:gd name="T90" fmla="*/ 0 w 777"/>
                    <a:gd name="T91" fmla="*/ 0 h 1061"/>
                    <a:gd name="T92" fmla="*/ 0 w 777"/>
                    <a:gd name="T93" fmla="*/ 0 h 1061"/>
                    <a:gd name="T94" fmla="*/ 0 w 777"/>
                    <a:gd name="T95" fmla="*/ 0 h 1061"/>
                    <a:gd name="T96" fmla="*/ 0 w 777"/>
                    <a:gd name="T97" fmla="*/ 0 h 1061"/>
                    <a:gd name="T98" fmla="*/ 0 w 777"/>
                    <a:gd name="T99" fmla="*/ 0 h 1061"/>
                    <a:gd name="T100" fmla="*/ 0 w 777"/>
                    <a:gd name="T101" fmla="*/ 0 h 1061"/>
                    <a:gd name="T102" fmla="*/ 0 w 777"/>
                    <a:gd name="T103" fmla="*/ 0 h 1061"/>
                    <a:gd name="T104" fmla="*/ 0 w 777"/>
                    <a:gd name="T105" fmla="*/ 0 h 1061"/>
                    <a:gd name="T106" fmla="*/ 0 w 777"/>
                    <a:gd name="T107" fmla="*/ 0 h 1061"/>
                    <a:gd name="T108" fmla="*/ 0 w 777"/>
                    <a:gd name="T109" fmla="*/ 0 h 1061"/>
                    <a:gd name="T110" fmla="*/ 0 w 777"/>
                    <a:gd name="T111" fmla="*/ 0 h 1061"/>
                    <a:gd name="T112" fmla="*/ 0 w 777"/>
                    <a:gd name="T113" fmla="*/ 0 h 1061"/>
                    <a:gd name="T114" fmla="*/ 0 w 777"/>
                    <a:gd name="T115" fmla="*/ 0 h 1061"/>
                    <a:gd name="T116" fmla="*/ 0 w 777"/>
                    <a:gd name="T117" fmla="*/ 0 h 1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61"/>
                    <a:gd name="T179" fmla="*/ 777 w 777"/>
                    <a:gd name="T180" fmla="*/ 1061 h 10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29" name="Freeform 57"/>
                <p:cNvSpPr>
                  <a:spLocks/>
                </p:cNvSpPr>
                <p:nvPr/>
              </p:nvSpPr>
              <p:spPr bwMode="auto">
                <a:xfrm>
                  <a:off x="4487" y="2288"/>
                  <a:ext cx="85" cy="145"/>
                </a:xfrm>
                <a:custGeom>
                  <a:avLst/>
                  <a:gdLst>
                    <a:gd name="T0" fmla="*/ 0 w 423"/>
                    <a:gd name="T1" fmla="*/ 0 h 726"/>
                    <a:gd name="T2" fmla="*/ 0 w 423"/>
                    <a:gd name="T3" fmla="*/ 0 h 726"/>
                    <a:gd name="T4" fmla="*/ 0 w 423"/>
                    <a:gd name="T5" fmla="*/ 0 h 726"/>
                    <a:gd name="T6" fmla="*/ 0 w 423"/>
                    <a:gd name="T7" fmla="*/ 0 h 726"/>
                    <a:gd name="T8" fmla="*/ 0 w 423"/>
                    <a:gd name="T9" fmla="*/ 0 h 726"/>
                    <a:gd name="T10" fmla="*/ 0 w 423"/>
                    <a:gd name="T11" fmla="*/ 0 h 726"/>
                    <a:gd name="T12" fmla="*/ 0 w 423"/>
                    <a:gd name="T13" fmla="*/ 0 h 726"/>
                    <a:gd name="T14" fmla="*/ 0 w 423"/>
                    <a:gd name="T15" fmla="*/ 0 h 726"/>
                    <a:gd name="T16" fmla="*/ 0 w 423"/>
                    <a:gd name="T17" fmla="*/ 0 h 726"/>
                    <a:gd name="T18" fmla="*/ 0 w 423"/>
                    <a:gd name="T19" fmla="*/ 0 h 726"/>
                    <a:gd name="T20" fmla="*/ 0 w 423"/>
                    <a:gd name="T21" fmla="*/ 0 h 726"/>
                    <a:gd name="T22" fmla="*/ 0 w 423"/>
                    <a:gd name="T23" fmla="*/ 0 h 726"/>
                    <a:gd name="T24" fmla="*/ 0 w 423"/>
                    <a:gd name="T25" fmla="*/ 0 h 726"/>
                    <a:gd name="T26" fmla="*/ 0 w 423"/>
                    <a:gd name="T27" fmla="*/ 0 h 726"/>
                    <a:gd name="T28" fmla="*/ 0 w 423"/>
                    <a:gd name="T29" fmla="*/ 0 h 726"/>
                    <a:gd name="T30" fmla="*/ 0 w 423"/>
                    <a:gd name="T31" fmla="*/ 0 h 726"/>
                    <a:gd name="T32" fmla="*/ 0 w 423"/>
                    <a:gd name="T33" fmla="*/ 0 h 726"/>
                    <a:gd name="T34" fmla="*/ 0 w 423"/>
                    <a:gd name="T35" fmla="*/ 0 h 726"/>
                    <a:gd name="T36" fmla="*/ 0 w 423"/>
                    <a:gd name="T37" fmla="*/ 0 h 7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726"/>
                    <a:gd name="T59" fmla="*/ 423 w 423"/>
                    <a:gd name="T60" fmla="*/ 726 h 7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0" name="Freeform 58"/>
                <p:cNvSpPr>
                  <a:spLocks/>
                </p:cNvSpPr>
                <p:nvPr/>
              </p:nvSpPr>
              <p:spPr bwMode="auto">
                <a:xfrm>
                  <a:off x="4122" y="1680"/>
                  <a:ext cx="24" cy="169"/>
                </a:xfrm>
                <a:custGeom>
                  <a:avLst/>
                  <a:gdLst>
                    <a:gd name="T0" fmla="*/ 0 w 119"/>
                    <a:gd name="T1" fmla="*/ 0 h 845"/>
                    <a:gd name="T2" fmla="*/ 0 w 119"/>
                    <a:gd name="T3" fmla="*/ 0 h 845"/>
                    <a:gd name="T4" fmla="*/ 0 w 119"/>
                    <a:gd name="T5" fmla="*/ 0 h 845"/>
                    <a:gd name="T6" fmla="*/ 0 w 119"/>
                    <a:gd name="T7" fmla="*/ 0 h 845"/>
                    <a:gd name="T8" fmla="*/ 0 w 119"/>
                    <a:gd name="T9" fmla="*/ 0 h 845"/>
                    <a:gd name="T10" fmla="*/ 0 w 119"/>
                    <a:gd name="T11" fmla="*/ 0 h 845"/>
                    <a:gd name="T12" fmla="*/ 0 w 119"/>
                    <a:gd name="T13" fmla="*/ 0 h 845"/>
                    <a:gd name="T14" fmla="*/ 0 w 119"/>
                    <a:gd name="T15" fmla="*/ 0 h 845"/>
                    <a:gd name="T16" fmla="*/ 0 w 119"/>
                    <a:gd name="T17" fmla="*/ 0 h 845"/>
                    <a:gd name="T18" fmla="*/ 0 w 119"/>
                    <a:gd name="T19" fmla="*/ 0 h 845"/>
                    <a:gd name="T20" fmla="*/ 0 w 119"/>
                    <a:gd name="T21" fmla="*/ 0 h 845"/>
                    <a:gd name="T22" fmla="*/ 0 w 119"/>
                    <a:gd name="T23" fmla="*/ 0 h 845"/>
                    <a:gd name="T24" fmla="*/ 0 w 119"/>
                    <a:gd name="T25" fmla="*/ 0 h 845"/>
                    <a:gd name="T26" fmla="*/ 0 w 119"/>
                    <a:gd name="T27" fmla="*/ 0 h 845"/>
                    <a:gd name="T28" fmla="*/ 0 w 119"/>
                    <a:gd name="T29" fmla="*/ 0 h 845"/>
                    <a:gd name="T30" fmla="*/ 0 w 119"/>
                    <a:gd name="T31" fmla="*/ 0 h 845"/>
                    <a:gd name="T32" fmla="*/ 0 w 119"/>
                    <a:gd name="T33" fmla="*/ 0 h 845"/>
                    <a:gd name="T34" fmla="*/ 0 w 119"/>
                    <a:gd name="T35" fmla="*/ 0 h 845"/>
                    <a:gd name="T36" fmla="*/ 0 w 119"/>
                    <a:gd name="T37" fmla="*/ 0 h 845"/>
                    <a:gd name="T38" fmla="*/ 0 w 119"/>
                    <a:gd name="T39" fmla="*/ 0 h 845"/>
                    <a:gd name="T40" fmla="*/ 0 w 119"/>
                    <a:gd name="T41" fmla="*/ 0 h 845"/>
                    <a:gd name="T42" fmla="*/ 0 w 119"/>
                    <a:gd name="T43" fmla="*/ 0 h 845"/>
                    <a:gd name="T44" fmla="*/ 0 w 119"/>
                    <a:gd name="T45" fmla="*/ 0 h 845"/>
                    <a:gd name="T46" fmla="*/ 0 w 119"/>
                    <a:gd name="T47" fmla="*/ 0 h 845"/>
                    <a:gd name="T48" fmla="*/ 0 w 119"/>
                    <a:gd name="T49" fmla="*/ 0 h 845"/>
                    <a:gd name="T50" fmla="*/ 0 w 119"/>
                    <a:gd name="T51" fmla="*/ 0 h 845"/>
                    <a:gd name="T52" fmla="*/ 0 w 119"/>
                    <a:gd name="T53" fmla="*/ 0 h 845"/>
                    <a:gd name="T54" fmla="*/ 0 w 119"/>
                    <a:gd name="T55" fmla="*/ 0 h 845"/>
                    <a:gd name="T56" fmla="*/ 0 w 119"/>
                    <a:gd name="T57" fmla="*/ 0 h 845"/>
                    <a:gd name="T58" fmla="*/ 0 w 119"/>
                    <a:gd name="T59" fmla="*/ 0 h 845"/>
                    <a:gd name="T60" fmla="*/ 0 w 119"/>
                    <a:gd name="T61" fmla="*/ 0 h 845"/>
                    <a:gd name="T62" fmla="*/ 0 w 119"/>
                    <a:gd name="T63" fmla="*/ 0 h 845"/>
                    <a:gd name="T64" fmla="*/ 0 w 119"/>
                    <a:gd name="T65" fmla="*/ 0 h 845"/>
                    <a:gd name="T66" fmla="*/ 0 w 119"/>
                    <a:gd name="T67" fmla="*/ 0 h 845"/>
                    <a:gd name="T68" fmla="*/ 0 w 119"/>
                    <a:gd name="T69" fmla="*/ 0 h 845"/>
                    <a:gd name="T70" fmla="*/ 0 w 119"/>
                    <a:gd name="T71" fmla="*/ 0 h 845"/>
                    <a:gd name="T72" fmla="*/ 0 w 119"/>
                    <a:gd name="T73" fmla="*/ 0 h 845"/>
                    <a:gd name="T74" fmla="*/ 0 w 119"/>
                    <a:gd name="T75" fmla="*/ 0 h 845"/>
                    <a:gd name="T76" fmla="*/ 0 w 119"/>
                    <a:gd name="T77" fmla="*/ 0 h 845"/>
                    <a:gd name="T78" fmla="*/ 0 w 119"/>
                    <a:gd name="T79" fmla="*/ 0 h 845"/>
                    <a:gd name="T80" fmla="*/ 0 w 119"/>
                    <a:gd name="T81" fmla="*/ 0 h 845"/>
                    <a:gd name="T82" fmla="*/ 0 w 119"/>
                    <a:gd name="T83" fmla="*/ 0 h 845"/>
                    <a:gd name="T84" fmla="*/ 0 w 119"/>
                    <a:gd name="T85" fmla="*/ 0 h 845"/>
                    <a:gd name="T86" fmla="*/ 0 w 119"/>
                    <a:gd name="T87" fmla="*/ 0 h 845"/>
                    <a:gd name="T88" fmla="*/ 0 w 119"/>
                    <a:gd name="T89" fmla="*/ 0 h 845"/>
                    <a:gd name="T90" fmla="*/ 0 w 119"/>
                    <a:gd name="T91" fmla="*/ 0 h 845"/>
                    <a:gd name="T92" fmla="*/ 0 w 119"/>
                    <a:gd name="T93" fmla="*/ 0 h 845"/>
                    <a:gd name="T94" fmla="*/ 0 w 119"/>
                    <a:gd name="T95" fmla="*/ 0 h 845"/>
                    <a:gd name="T96" fmla="*/ 0 w 119"/>
                    <a:gd name="T97" fmla="*/ 0 h 845"/>
                    <a:gd name="T98" fmla="*/ 0 w 119"/>
                    <a:gd name="T99" fmla="*/ 0 h 845"/>
                    <a:gd name="T100" fmla="*/ 0 w 119"/>
                    <a:gd name="T101" fmla="*/ 0 h 845"/>
                    <a:gd name="T102" fmla="*/ 0 w 119"/>
                    <a:gd name="T103" fmla="*/ 0 h 845"/>
                    <a:gd name="T104" fmla="*/ 0 w 119"/>
                    <a:gd name="T105" fmla="*/ 0 h 845"/>
                    <a:gd name="T106" fmla="*/ 0 w 119"/>
                    <a:gd name="T107" fmla="*/ 0 h 845"/>
                    <a:gd name="T108" fmla="*/ 0 w 119"/>
                    <a:gd name="T109" fmla="*/ 0 h 845"/>
                    <a:gd name="T110" fmla="*/ 0 w 119"/>
                    <a:gd name="T111" fmla="*/ 0 h 845"/>
                    <a:gd name="T112" fmla="*/ 0 w 119"/>
                    <a:gd name="T113" fmla="*/ 0 h 845"/>
                    <a:gd name="T114" fmla="*/ 0 w 119"/>
                    <a:gd name="T115" fmla="*/ 0 h 845"/>
                    <a:gd name="T116" fmla="*/ 0 w 119"/>
                    <a:gd name="T117" fmla="*/ 0 h 845"/>
                    <a:gd name="T118" fmla="*/ 0 w 119"/>
                    <a:gd name="T119" fmla="*/ 0 h 845"/>
                    <a:gd name="T120" fmla="*/ 0 w 119"/>
                    <a:gd name="T121" fmla="*/ 0 h 845"/>
                    <a:gd name="T122" fmla="*/ 0 w 119"/>
                    <a:gd name="T123" fmla="*/ 0 h 845"/>
                    <a:gd name="T124" fmla="*/ 0 w 119"/>
                    <a:gd name="T125" fmla="*/ 0 h 8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845"/>
                    <a:gd name="T191" fmla="*/ 119 w 119"/>
                    <a:gd name="T192" fmla="*/ 845 h 8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1" name="Freeform 59"/>
                <p:cNvSpPr>
                  <a:spLocks/>
                </p:cNvSpPr>
                <p:nvPr/>
              </p:nvSpPr>
              <p:spPr bwMode="auto">
                <a:xfrm>
                  <a:off x="4207" y="1081"/>
                  <a:ext cx="48" cy="96"/>
                </a:xfrm>
                <a:custGeom>
                  <a:avLst/>
                  <a:gdLst>
                    <a:gd name="T0" fmla="*/ 0 w 242"/>
                    <a:gd name="T1" fmla="*/ 0 h 481"/>
                    <a:gd name="T2" fmla="*/ 0 w 242"/>
                    <a:gd name="T3" fmla="*/ 0 h 481"/>
                    <a:gd name="T4" fmla="*/ 0 w 242"/>
                    <a:gd name="T5" fmla="*/ 0 h 481"/>
                    <a:gd name="T6" fmla="*/ 0 w 242"/>
                    <a:gd name="T7" fmla="*/ 0 h 481"/>
                    <a:gd name="T8" fmla="*/ 0 w 242"/>
                    <a:gd name="T9" fmla="*/ 0 h 481"/>
                    <a:gd name="T10" fmla="*/ 0 w 242"/>
                    <a:gd name="T11" fmla="*/ 0 h 481"/>
                    <a:gd name="T12" fmla="*/ 0 w 242"/>
                    <a:gd name="T13" fmla="*/ 0 h 481"/>
                    <a:gd name="T14" fmla="*/ 0 w 242"/>
                    <a:gd name="T15" fmla="*/ 0 h 481"/>
                    <a:gd name="T16" fmla="*/ 0 w 242"/>
                    <a:gd name="T17" fmla="*/ 0 h 481"/>
                    <a:gd name="T18" fmla="*/ 0 w 242"/>
                    <a:gd name="T19" fmla="*/ 0 h 481"/>
                    <a:gd name="T20" fmla="*/ 0 w 242"/>
                    <a:gd name="T21" fmla="*/ 0 h 481"/>
                    <a:gd name="T22" fmla="*/ 0 w 242"/>
                    <a:gd name="T23" fmla="*/ 0 h 481"/>
                    <a:gd name="T24" fmla="*/ 0 w 242"/>
                    <a:gd name="T25" fmla="*/ 0 h 481"/>
                    <a:gd name="T26" fmla="*/ 0 w 242"/>
                    <a:gd name="T27" fmla="*/ 0 h 481"/>
                    <a:gd name="T28" fmla="*/ 0 w 242"/>
                    <a:gd name="T29" fmla="*/ 0 h 481"/>
                    <a:gd name="T30" fmla="*/ 0 w 242"/>
                    <a:gd name="T31" fmla="*/ 0 h 481"/>
                    <a:gd name="T32" fmla="*/ 0 w 242"/>
                    <a:gd name="T33" fmla="*/ 0 h 481"/>
                    <a:gd name="T34" fmla="*/ 0 w 242"/>
                    <a:gd name="T35" fmla="*/ 0 h 481"/>
                    <a:gd name="T36" fmla="*/ 0 w 242"/>
                    <a:gd name="T37" fmla="*/ 0 h 481"/>
                    <a:gd name="T38" fmla="*/ 0 w 242"/>
                    <a:gd name="T39" fmla="*/ 0 h 481"/>
                    <a:gd name="T40" fmla="*/ 0 w 242"/>
                    <a:gd name="T41" fmla="*/ 0 h 481"/>
                    <a:gd name="T42" fmla="*/ 0 w 242"/>
                    <a:gd name="T43" fmla="*/ 0 h 481"/>
                    <a:gd name="T44" fmla="*/ 0 w 242"/>
                    <a:gd name="T45" fmla="*/ 0 h 481"/>
                    <a:gd name="T46" fmla="*/ 0 w 242"/>
                    <a:gd name="T47" fmla="*/ 0 h 481"/>
                    <a:gd name="T48" fmla="*/ 0 w 242"/>
                    <a:gd name="T49" fmla="*/ 0 h 481"/>
                    <a:gd name="T50" fmla="*/ 0 w 242"/>
                    <a:gd name="T51" fmla="*/ 0 h 481"/>
                    <a:gd name="T52" fmla="*/ 0 w 242"/>
                    <a:gd name="T53" fmla="*/ 0 h 4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2"/>
                    <a:gd name="T82" fmla="*/ 0 h 481"/>
                    <a:gd name="T83" fmla="*/ 242 w 242"/>
                    <a:gd name="T84" fmla="*/ 481 h 4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2" name="Freeform 60"/>
                <p:cNvSpPr>
                  <a:spLocks/>
                </p:cNvSpPr>
                <p:nvPr/>
              </p:nvSpPr>
              <p:spPr bwMode="auto">
                <a:xfrm>
                  <a:off x="4058" y="1238"/>
                  <a:ext cx="134" cy="174"/>
                </a:xfrm>
                <a:custGeom>
                  <a:avLst/>
                  <a:gdLst>
                    <a:gd name="T0" fmla="*/ 0 w 668"/>
                    <a:gd name="T1" fmla="*/ 0 h 873"/>
                    <a:gd name="T2" fmla="*/ 0 w 668"/>
                    <a:gd name="T3" fmla="*/ 0 h 873"/>
                    <a:gd name="T4" fmla="*/ 0 w 668"/>
                    <a:gd name="T5" fmla="*/ 0 h 873"/>
                    <a:gd name="T6" fmla="*/ 0 w 668"/>
                    <a:gd name="T7" fmla="*/ 0 h 873"/>
                    <a:gd name="T8" fmla="*/ 0 w 668"/>
                    <a:gd name="T9" fmla="*/ 0 h 873"/>
                    <a:gd name="T10" fmla="*/ 0 w 668"/>
                    <a:gd name="T11" fmla="*/ 0 h 873"/>
                    <a:gd name="T12" fmla="*/ 0 w 668"/>
                    <a:gd name="T13" fmla="*/ 0 h 873"/>
                    <a:gd name="T14" fmla="*/ 0 w 668"/>
                    <a:gd name="T15" fmla="*/ 0 h 873"/>
                    <a:gd name="T16" fmla="*/ 0 w 668"/>
                    <a:gd name="T17" fmla="*/ 0 h 873"/>
                    <a:gd name="T18" fmla="*/ 0 w 668"/>
                    <a:gd name="T19" fmla="*/ 0 h 873"/>
                    <a:gd name="T20" fmla="*/ 0 w 668"/>
                    <a:gd name="T21" fmla="*/ 0 h 873"/>
                    <a:gd name="T22" fmla="*/ 0 w 668"/>
                    <a:gd name="T23" fmla="*/ 0 h 873"/>
                    <a:gd name="T24" fmla="*/ 0 w 668"/>
                    <a:gd name="T25" fmla="*/ 0 h 873"/>
                    <a:gd name="T26" fmla="*/ 0 w 668"/>
                    <a:gd name="T27" fmla="*/ 0 h 873"/>
                    <a:gd name="T28" fmla="*/ 0 w 668"/>
                    <a:gd name="T29" fmla="*/ 0 h 873"/>
                    <a:gd name="T30" fmla="*/ 0 w 668"/>
                    <a:gd name="T31" fmla="*/ 0 h 873"/>
                    <a:gd name="T32" fmla="*/ 0 w 668"/>
                    <a:gd name="T33" fmla="*/ 0 h 873"/>
                    <a:gd name="T34" fmla="*/ 0 w 668"/>
                    <a:gd name="T35" fmla="*/ 0 h 873"/>
                    <a:gd name="T36" fmla="*/ 0 w 668"/>
                    <a:gd name="T37" fmla="*/ 0 h 873"/>
                    <a:gd name="T38" fmla="*/ 0 w 668"/>
                    <a:gd name="T39" fmla="*/ 0 h 873"/>
                    <a:gd name="T40" fmla="*/ 0 w 668"/>
                    <a:gd name="T41" fmla="*/ 0 h 873"/>
                    <a:gd name="T42" fmla="*/ 0 w 668"/>
                    <a:gd name="T43" fmla="*/ 0 h 873"/>
                    <a:gd name="T44" fmla="*/ 0 w 668"/>
                    <a:gd name="T45" fmla="*/ 0 h 873"/>
                    <a:gd name="T46" fmla="*/ 0 w 668"/>
                    <a:gd name="T47" fmla="*/ 0 h 873"/>
                    <a:gd name="T48" fmla="*/ 0 w 668"/>
                    <a:gd name="T49" fmla="*/ 0 h 873"/>
                    <a:gd name="T50" fmla="*/ 0 w 668"/>
                    <a:gd name="T51" fmla="*/ 0 h 873"/>
                    <a:gd name="T52" fmla="*/ 0 w 668"/>
                    <a:gd name="T53" fmla="*/ 0 h 873"/>
                    <a:gd name="T54" fmla="*/ 0 w 668"/>
                    <a:gd name="T55" fmla="*/ 0 h 873"/>
                    <a:gd name="T56" fmla="*/ 0 w 668"/>
                    <a:gd name="T57" fmla="*/ 0 h 873"/>
                    <a:gd name="T58" fmla="*/ 0 w 668"/>
                    <a:gd name="T59" fmla="*/ 0 h 873"/>
                    <a:gd name="T60" fmla="*/ 0 w 668"/>
                    <a:gd name="T61" fmla="*/ 0 h 873"/>
                    <a:gd name="T62" fmla="*/ 0 w 668"/>
                    <a:gd name="T63" fmla="*/ 0 h 873"/>
                    <a:gd name="T64" fmla="*/ 0 w 668"/>
                    <a:gd name="T65" fmla="*/ 0 h 873"/>
                    <a:gd name="T66" fmla="*/ 0 w 668"/>
                    <a:gd name="T67" fmla="*/ 0 h 873"/>
                    <a:gd name="T68" fmla="*/ 0 w 668"/>
                    <a:gd name="T69" fmla="*/ 0 h 873"/>
                    <a:gd name="T70" fmla="*/ 0 w 668"/>
                    <a:gd name="T71" fmla="*/ 0 h 873"/>
                    <a:gd name="T72" fmla="*/ 0 w 668"/>
                    <a:gd name="T73" fmla="*/ 0 h 873"/>
                    <a:gd name="T74" fmla="*/ 0 w 668"/>
                    <a:gd name="T75" fmla="*/ 0 h 873"/>
                    <a:gd name="T76" fmla="*/ 0 w 668"/>
                    <a:gd name="T77" fmla="*/ 0 h 873"/>
                    <a:gd name="T78" fmla="*/ 0 w 668"/>
                    <a:gd name="T79" fmla="*/ 0 h 873"/>
                    <a:gd name="T80" fmla="*/ 0 w 668"/>
                    <a:gd name="T81" fmla="*/ 0 h 873"/>
                    <a:gd name="T82" fmla="*/ 0 w 668"/>
                    <a:gd name="T83" fmla="*/ 0 h 873"/>
                    <a:gd name="T84" fmla="*/ 0 w 668"/>
                    <a:gd name="T85" fmla="*/ 0 h 873"/>
                    <a:gd name="T86" fmla="*/ 0 w 668"/>
                    <a:gd name="T87" fmla="*/ 0 h 873"/>
                    <a:gd name="T88" fmla="*/ 0 w 668"/>
                    <a:gd name="T89" fmla="*/ 0 h 8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68"/>
                    <a:gd name="T136" fmla="*/ 0 h 873"/>
                    <a:gd name="T137" fmla="*/ 668 w 668"/>
                    <a:gd name="T138" fmla="*/ 873 h 8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3" name="Freeform 61"/>
                <p:cNvSpPr>
                  <a:spLocks/>
                </p:cNvSpPr>
                <p:nvPr/>
              </p:nvSpPr>
              <p:spPr bwMode="auto">
                <a:xfrm>
                  <a:off x="1409" y="1593"/>
                  <a:ext cx="10" cy="157"/>
                </a:xfrm>
                <a:custGeom>
                  <a:avLst/>
                  <a:gdLst>
                    <a:gd name="T0" fmla="*/ 0 w 50"/>
                    <a:gd name="T1" fmla="*/ 0 h 784"/>
                    <a:gd name="T2" fmla="*/ 0 w 50"/>
                    <a:gd name="T3" fmla="*/ 0 h 784"/>
                    <a:gd name="T4" fmla="*/ 0 w 50"/>
                    <a:gd name="T5" fmla="*/ 0 h 784"/>
                    <a:gd name="T6" fmla="*/ 0 w 50"/>
                    <a:gd name="T7" fmla="*/ 0 h 784"/>
                    <a:gd name="T8" fmla="*/ 0 w 50"/>
                    <a:gd name="T9" fmla="*/ 0 h 784"/>
                    <a:gd name="T10" fmla="*/ 0 w 50"/>
                    <a:gd name="T11" fmla="*/ 0 h 784"/>
                    <a:gd name="T12" fmla="*/ 0 w 50"/>
                    <a:gd name="T13" fmla="*/ 0 h 784"/>
                    <a:gd name="T14" fmla="*/ 0 w 50"/>
                    <a:gd name="T15" fmla="*/ 0 h 784"/>
                    <a:gd name="T16" fmla="*/ 0 w 50"/>
                    <a:gd name="T17" fmla="*/ 0 h 784"/>
                    <a:gd name="T18" fmla="*/ 0 w 50"/>
                    <a:gd name="T19" fmla="*/ 0 h 784"/>
                    <a:gd name="T20" fmla="*/ 0 w 50"/>
                    <a:gd name="T21" fmla="*/ 0 h 784"/>
                    <a:gd name="T22" fmla="*/ 0 w 50"/>
                    <a:gd name="T23" fmla="*/ 0 h 784"/>
                    <a:gd name="T24" fmla="*/ 0 w 50"/>
                    <a:gd name="T25" fmla="*/ 0 h 784"/>
                    <a:gd name="T26" fmla="*/ 0 w 50"/>
                    <a:gd name="T27" fmla="*/ 0 h 784"/>
                    <a:gd name="T28" fmla="*/ 0 w 50"/>
                    <a:gd name="T29" fmla="*/ 0 h 784"/>
                    <a:gd name="T30" fmla="*/ 0 w 50"/>
                    <a:gd name="T31" fmla="*/ 0 h 784"/>
                    <a:gd name="T32" fmla="*/ 0 w 50"/>
                    <a:gd name="T33" fmla="*/ 0 h 784"/>
                    <a:gd name="T34" fmla="*/ 0 w 50"/>
                    <a:gd name="T35" fmla="*/ 0 h 784"/>
                    <a:gd name="T36" fmla="*/ 0 w 50"/>
                    <a:gd name="T37" fmla="*/ 0 h 784"/>
                    <a:gd name="T38" fmla="*/ 0 w 50"/>
                    <a:gd name="T39" fmla="*/ 0 h 784"/>
                    <a:gd name="T40" fmla="*/ 0 w 50"/>
                    <a:gd name="T41" fmla="*/ 0 h 784"/>
                    <a:gd name="T42" fmla="*/ 0 w 50"/>
                    <a:gd name="T43" fmla="*/ 0 h 784"/>
                    <a:gd name="T44" fmla="*/ 0 w 50"/>
                    <a:gd name="T45" fmla="*/ 0 h 784"/>
                    <a:gd name="T46" fmla="*/ 0 w 50"/>
                    <a:gd name="T47" fmla="*/ 0 h 784"/>
                    <a:gd name="T48" fmla="*/ 0 w 50"/>
                    <a:gd name="T49" fmla="*/ 0 h 784"/>
                    <a:gd name="T50" fmla="*/ 0 w 50"/>
                    <a:gd name="T51" fmla="*/ 0 h 784"/>
                    <a:gd name="T52" fmla="*/ 0 w 50"/>
                    <a:gd name="T53" fmla="*/ 0 h 784"/>
                    <a:gd name="T54" fmla="*/ 0 w 50"/>
                    <a:gd name="T55" fmla="*/ 0 h 784"/>
                    <a:gd name="T56" fmla="*/ 0 w 50"/>
                    <a:gd name="T57" fmla="*/ 0 h 784"/>
                    <a:gd name="T58" fmla="*/ 0 w 50"/>
                    <a:gd name="T59" fmla="*/ 0 h 784"/>
                    <a:gd name="T60" fmla="*/ 0 w 50"/>
                    <a:gd name="T61" fmla="*/ 0 h 784"/>
                    <a:gd name="T62" fmla="*/ 0 w 50"/>
                    <a:gd name="T63" fmla="*/ 0 h 784"/>
                    <a:gd name="T64" fmla="*/ 0 w 50"/>
                    <a:gd name="T65" fmla="*/ 0 h 784"/>
                    <a:gd name="T66" fmla="*/ 0 w 50"/>
                    <a:gd name="T67" fmla="*/ 0 h 784"/>
                    <a:gd name="T68" fmla="*/ 0 w 50"/>
                    <a:gd name="T69" fmla="*/ 0 h 7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784"/>
                    <a:gd name="T107" fmla="*/ 50 w 50"/>
                    <a:gd name="T108" fmla="*/ 784 h 7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4" name="Freeform 62"/>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5" name="Freeform 63"/>
                <p:cNvSpPr>
                  <a:spLocks/>
                </p:cNvSpPr>
                <p:nvPr/>
              </p:nvSpPr>
              <p:spPr bwMode="auto">
                <a:xfrm>
                  <a:off x="1298" y="1926"/>
                  <a:ext cx="25" cy="102"/>
                </a:xfrm>
                <a:custGeom>
                  <a:avLst/>
                  <a:gdLst>
                    <a:gd name="T0" fmla="*/ 0 w 126"/>
                    <a:gd name="T1" fmla="*/ 0 h 509"/>
                    <a:gd name="T2" fmla="*/ 0 w 126"/>
                    <a:gd name="T3" fmla="*/ 0 h 509"/>
                    <a:gd name="T4" fmla="*/ 0 w 126"/>
                    <a:gd name="T5" fmla="*/ 0 h 509"/>
                    <a:gd name="T6" fmla="*/ 0 w 126"/>
                    <a:gd name="T7" fmla="*/ 0 h 509"/>
                    <a:gd name="T8" fmla="*/ 0 w 126"/>
                    <a:gd name="T9" fmla="*/ 0 h 509"/>
                    <a:gd name="T10" fmla="*/ 0 w 126"/>
                    <a:gd name="T11" fmla="*/ 0 h 509"/>
                    <a:gd name="T12" fmla="*/ 0 w 126"/>
                    <a:gd name="T13" fmla="*/ 0 h 509"/>
                    <a:gd name="T14" fmla="*/ 0 w 126"/>
                    <a:gd name="T15" fmla="*/ 0 h 509"/>
                    <a:gd name="T16" fmla="*/ 0 w 126"/>
                    <a:gd name="T17" fmla="*/ 0 h 509"/>
                    <a:gd name="T18" fmla="*/ 0 w 126"/>
                    <a:gd name="T19" fmla="*/ 0 h 509"/>
                    <a:gd name="T20" fmla="*/ 0 w 126"/>
                    <a:gd name="T21" fmla="*/ 0 h 509"/>
                    <a:gd name="T22" fmla="*/ 0 w 126"/>
                    <a:gd name="T23" fmla="*/ 0 h 509"/>
                    <a:gd name="T24" fmla="*/ 0 w 126"/>
                    <a:gd name="T25" fmla="*/ 0 h 509"/>
                    <a:gd name="T26" fmla="*/ 0 w 126"/>
                    <a:gd name="T27" fmla="*/ 0 h 509"/>
                    <a:gd name="T28" fmla="*/ 0 w 126"/>
                    <a:gd name="T29" fmla="*/ 0 h 509"/>
                    <a:gd name="T30" fmla="*/ 0 w 126"/>
                    <a:gd name="T31" fmla="*/ 0 h 509"/>
                    <a:gd name="T32" fmla="*/ 0 w 126"/>
                    <a:gd name="T33" fmla="*/ 0 h 509"/>
                    <a:gd name="T34" fmla="*/ 0 w 126"/>
                    <a:gd name="T35" fmla="*/ 0 h 509"/>
                    <a:gd name="T36" fmla="*/ 0 w 126"/>
                    <a:gd name="T37" fmla="*/ 0 h 509"/>
                    <a:gd name="T38" fmla="*/ 0 w 126"/>
                    <a:gd name="T39" fmla="*/ 0 h 509"/>
                    <a:gd name="T40" fmla="*/ 0 w 126"/>
                    <a:gd name="T41" fmla="*/ 0 h 509"/>
                    <a:gd name="T42" fmla="*/ 0 w 126"/>
                    <a:gd name="T43" fmla="*/ 0 h 509"/>
                    <a:gd name="T44" fmla="*/ 0 w 126"/>
                    <a:gd name="T45" fmla="*/ 0 h 509"/>
                    <a:gd name="T46" fmla="*/ 0 w 126"/>
                    <a:gd name="T47" fmla="*/ 0 h 509"/>
                    <a:gd name="T48" fmla="*/ 0 w 126"/>
                    <a:gd name="T49" fmla="*/ 0 h 509"/>
                    <a:gd name="T50" fmla="*/ 0 w 126"/>
                    <a:gd name="T51" fmla="*/ 0 h 509"/>
                    <a:gd name="T52" fmla="*/ 0 w 126"/>
                    <a:gd name="T53" fmla="*/ 0 h 509"/>
                    <a:gd name="T54" fmla="*/ 0 w 126"/>
                    <a:gd name="T55" fmla="*/ 0 h 509"/>
                    <a:gd name="T56" fmla="*/ 0 w 126"/>
                    <a:gd name="T57" fmla="*/ 0 h 509"/>
                    <a:gd name="T58" fmla="*/ 0 w 126"/>
                    <a:gd name="T59" fmla="*/ 0 h 509"/>
                    <a:gd name="T60" fmla="*/ 0 w 126"/>
                    <a:gd name="T61" fmla="*/ 0 h 509"/>
                    <a:gd name="T62" fmla="*/ 0 w 126"/>
                    <a:gd name="T63" fmla="*/ 0 h 509"/>
                    <a:gd name="T64" fmla="*/ 0 w 126"/>
                    <a:gd name="T65" fmla="*/ 0 h 509"/>
                    <a:gd name="T66" fmla="*/ 0 w 126"/>
                    <a:gd name="T67" fmla="*/ 0 h 509"/>
                    <a:gd name="T68" fmla="*/ 0 w 126"/>
                    <a:gd name="T69" fmla="*/ 0 h 5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509"/>
                    <a:gd name="T107" fmla="*/ 126 w 126"/>
                    <a:gd name="T108" fmla="*/ 509 h 5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6" name="Freeform 64"/>
                <p:cNvSpPr>
                  <a:spLocks/>
                </p:cNvSpPr>
                <p:nvPr/>
              </p:nvSpPr>
              <p:spPr bwMode="auto">
                <a:xfrm>
                  <a:off x="1189" y="1911"/>
                  <a:ext cx="25" cy="83"/>
                </a:xfrm>
                <a:custGeom>
                  <a:avLst/>
                  <a:gdLst>
                    <a:gd name="T0" fmla="*/ 0 w 122"/>
                    <a:gd name="T1" fmla="*/ 0 h 415"/>
                    <a:gd name="T2" fmla="*/ 0 w 122"/>
                    <a:gd name="T3" fmla="*/ 0 h 415"/>
                    <a:gd name="T4" fmla="*/ 0 w 122"/>
                    <a:gd name="T5" fmla="*/ 0 h 415"/>
                    <a:gd name="T6" fmla="*/ 0 w 122"/>
                    <a:gd name="T7" fmla="*/ 0 h 415"/>
                    <a:gd name="T8" fmla="*/ 0 w 122"/>
                    <a:gd name="T9" fmla="*/ 0 h 415"/>
                    <a:gd name="T10" fmla="*/ 0 w 122"/>
                    <a:gd name="T11" fmla="*/ 0 h 415"/>
                    <a:gd name="T12" fmla="*/ 0 w 122"/>
                    <a:gd name="T13" fmla="*/ 0 h 415"/>
                    <a:gd name="T14" fmla="*/ 0 w 122"/>
                    <a:gd name="T15" fmla="*/ 0 h 415"/>
                    <a:gd name="T16" fmla="*/ 0 w 122"/>
                    <a:gd name="T17" fmla="*/ 0 h 415"/>
                    <a:gd name="T18" fmla="*/ 0 w 122"/>
                    <a:gd name="T19" fmla="*/ 0 h 415"/>
                    <a:gd name="T20" fmla="*/ 0 w 122"/>
                    <a:gd name="T21" fmla="*/ 0 h 415"/>
                    <a:gd name="T22" fmla="*/ 0 w 122"/>
                    <a:gd name="T23" fmla="*/ 0 h 415"/>
                    <a:gd name="T24" fmla="*/ 0 w 122"/>
                    <a:gd name="T25" fmla="*/ 0 h 415"/>
                    <a:gd name="T26" fmla="*/ 0 w 122"/>
                    <a:gd name="T27" fmla="*/ 0 h 415"/>
                    <a:gd name="T28" fmla="*/ 0 w 122"/>
                    <a:gd name="T29" fmla="*/ 0 h 4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415"/>
                    <a:gd name="T47" fmla="*/ 122 w 122"/>
                    <a:gd name="T48" fmla="*/ 415 h 4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7" name="Freeform 65"/>
                <p:cNvSpPr>
                  <a:spLocks/>
                </p:cNvSpPr>
                <p:nvPr/>
              </p:nvSpPr>
              <p:spPr bwMode="auto">
                <a:xfrm>
                  <a:off x="1140" y="1906"/>
                  <a:ext cx="22" cy="113"/>
                </a:xfrm>
                <a:custGeom>
                  <a:avLst/>
                  <a:gdLst>
                    <a:gd name="T0" fmla="*/ 0 w 110"/>
                    <a:gd name="T1" fmla="*/ 0 h 566"/>
                    <a:gd name="T2" fmla="*/ 0 w 110"/>
                    <a:gd name="T3" fmla="*/ 0 h 566"/>
                    <a:gd name="T4" fmla="*/ 0 w 110"/>
                    <a:gd name="T5" fmla="*/ 0 h 566"/>
                    <a:gd name="T6" fmla="*/ 0 w 110"/>
                    <a:gd name="T7" fmla="*/ 0 h 566"/>
                    <a:gd name="T8" fmla="*/ 0 w 110"/>
                    <a:gd name="T9" fmla="*/ 0 h 566"/>
                    <a:gd name="T10" fmla="*/ 0 60000 65536"/>
                    <a:gd name="T11" fmla="*/ 0 60000 65536"/>
                    <a:gd name="T12" fmla="*/ 0 60000 65536"/>
                    <a:gd name="T13" fmla="*/ 0 60000 65536"/>
                    <a:gd name="T14" fmla="*/ 0 60000 65536"/>
                    <a:gd name="T15" fmla="*/ 0 w 110"/>
                    <a:gd name="T16" fmla="*/ 0 h 566"/>
                    <a:gd name="T17" fmla="*/ 110 w 110"/>
                    <a:gd name="T18" fmla="*/ 566 h 566"/>
                  </a:gdLst>
                  <a:ahLst/>
                  <a:cxnLst>
                    <a:cxn ang="T10">
                      <a:pos x="T0" y="T1"/>
                    </a:cxn>
                    <a:cxn ang="T11">
                      <a:pos x="T2" y="T3"/>
                    </a:cxn>
                    <a:cxn ang="T12">
                      <a:pos x="T4" y="T5"/>
                    </a:cxn>
                    <a:cxn ang="T13">
                      <a:pos x="T6" y="T7"/>
                    </a:cxn>
                    <a:cxn ang="T14">
                      <a:pos x="T8" y="T9"/>
                    </a:cxn>
                  </a:cxnLst>
                  <a:rect l="T15" t="T16" r="T17" b="T18"/>
                  <a:pathLst>
                    <a:path w="110" h="566">
                      <a:moveTo>
                        <a:pt x="0" y="566"/>
                      </a:moveTo>
                      <a:lnTo>
                        <a:pt x="110" y="409"/>
                      </a:lnTo>
                      <a:lnTo>
                        <a:pt x="110" y="0"/>
                      </a:lnTo>
                      <a:lnTo>
                        <a:pt x="0" y="156"/>
                      </a:lnTo>
                      <a:lnTo>
                        <a:pt x="0" y="56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8" name="Freeform 66"/>
                <p:cNvSpPr>
                  <a:spLocks/>
                </p:cNvSpPr>
                <p:nvPr/>
              </p:nvSpPr>
              <p:spPr bwMode="auto">
                <a:xfrm>
                  <a:off x="1356" y="1974"/>
                  <a:ext cx="35" cy="94"/>
                </a:xfrm>
                <a:custGeom>
                  <a:avLst/>
                  <a:gdLst>
                    <a:gd name="T0" fmla="*/ 0 w 171"/>
                    <a:gd name="T1" fmla="*/ 0 h 473"/>
                    <a:gd name="T2" fmla="*/ 0 w 171"/>
                    <a:gd name="T3" fmla="*/ 0 h 473"/>
                    <a:gd name="T4" fmla="*/ 0 w 171"/>
                    <a:gd name="T5" fmla="*/ 0 h 473"/>
                    <a:gd name="T6" fmla="*/ 0 w 171"/>
                    <a:gd name="T7" fmla="*/ 0 h 473"/>
                    <a:gd name="T8" fmla="*/ 0 w 171"/>
                    <a:gd name="T9" fmla="*/ 0 h 473"/>
                    <a:gd name="T10" fmla="*/ 0 w 171"/>
                    <a:gd name="T11" fmla="*/ 0 h 473"/>
                    <a:gd name="T12" fmla="*/ 0 w 171"/>
                    <a:gd name="T13" fmla="*/ 0 h 473"/>
                    <a:gd name="T14" fmla="*/ 0 w 171"/>
                    <a:gd name="T15" fmla="*/ 0 h 473"/>
                    <a:gd name="T16" fmla="*/ 0 w 171"/>
                    <a:gd name="T17" fmla="*/ 0 h 473"/>
                    <a:gd name="T18" fmla="*/ 0 w 171"/>
                    <a:gd name="T19" fmla="*/ 0 h 473"/>
                    <a:gd name="T20" fmla="*/ 0 w 171"/>
                    <a:gd name="T21" fmla="*/ 0 h 473"/>
                    <a:gd name="T22" fmla="*/ 0 w 171"/>
                    <a:gd name="T23" fmla="*/ 0 h 473"/>
                    <a:gd name="T24" fmla="*/ 0 w 171"/>
                    <a:gd name="T25" fmla="*/ 0 h 473"/>
                    <a:gd name="T26" fmla="*/ 0 w 171"/>
                    <a:gd name="T27" fmla="*/ 0 h 473"/>
                    <a:gd name="T28" fmla="*/ 0 w 171"/>
                    <a:gd name="T29" fmla="*/ 0 h 473"/>
                    <a:gd name="T30" fmla="*/ 0 w 171"/>
                    <a:gd name="T31" fmla="*/ 0 h 473"/>
                    <a:gd name="T32" fmla="*/ 0 w 171"/>
                    <a:gd name="T33" fmla="*/ 0 h 473"/>
                    <a:gd name="T34" fmla="*/ 0 w 171"/>
                    <a:gd name="T35" fmla="*/ 0 h 473"/>
                    <a:gd name="T36" fmla="*/ 0 w 171"/>
                    <a:gd name="T37" fmla="*/ 0 h 473"/>
                    <a:gd name="T38" fmla="*/ 0 w 171"/>
                    <a:gd name="T39" fmla="*/ 0 h 473"/>
                    <a:gd name="T40" fmla="*/ 0 w 171"/>
                    <a:gd name="T41" fmla="*/ 0 h 473"/>
                    <a:gd name="T42" fmla="*/ 0 w 171"/>
                    <a:gd name="T43" fmla="*/ 0 h 473"/>
                    <a:gd name="T44" fmla="*/ 0 w 171"/>
                    <a:gd name="T45" fmla="*/ 0 h 473"/>
                    <a:gd name="T46" fmla="*/ 0 w 171"/>
                    <a:gd name="T47" fmla="*/ 0 h 473"/>
                    <a:gd name="T48" fmla="*/ 0 w 171"/>
                    <a:gd name="T49" fmla="*/ 0 h 473"/>
                    <a:gd name="T50" fmla="*/ 0 w 171"/>
                    <a:gd name="T51" fmla="*/ 0 h 473"/>
                    <a:gd name="T52" fmla="*/ 0 w 171"/>
                    <a:gd name="T53" fmla="*/ 0 h 473"/>
                    <a:gd name="T54" fmla="*/ 0 w 171"/>
                    <a:gd name="T55" fmla="*/ 0 h 473"/>
                    <a:gd name="T56" fmla="*/ 0 w 171"/>
                    <a:gd name="T57" fmla="*/ 0 h 473"/>
                    <a:gd name="T58" fmla="*/ 0 w 171"/>
                    <a:gd name="T59" fmla="*/ 0 h 473"/>
                    <a:gd name="T60" fmla="*/ 0 w 171"/>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1"/>
                    <a:gd name="T94" fmla="*/ 0 h 473"/>
                    <a:gd name="T95" fmla="*/ 171 w 171"/>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39" name="Freeform 67"/>
                <p:cNvSpPr>
                  <a:spLocks/>
                </p:cNvSpPr>
                <p:nvPr/>
              </p:nvSpPr>
              <p:spPr bwMode="auto">
                <a:xfrm>
                  <a:off x="1272" y="1940"/>
                  <a:ext cx="26" cy="89"/>
                </a:xfrm>
                <a:custGeom>
                  <a:avLst/>
                  <a:gdLst>
                    <a:gd name="T0" fmla="*/ 0 w 131"/>
                    <a:gd name="T1" fmla="*/ 0 h 441"/>
                    <a:gd name="T2" fmla="*/ 0 w 131"/>
                    <a:gd name="T3" fmla="*/ 0 h 441"/>
                    <a:gd name="T4" fmla="*/ 0 w 131"/>
                    <a:gd name="T5" fmla="*/ 0 h 441"/>
                    <a:gd name="T6" fmla="*/ 0 w 131"/>
                    <a:gd name="T7" fmla="*/ 0 h 441"/>
                    <a:gd name="T8" fmla="*/ 0 w 131"/>
                    <a:gd name="T9" fmla="*/ 0 h 441"/>
                    <a:gd name="T10" fmla="*/ 0 w 131"/>
                    <a:gd name="T11" fmla="*/ 0 h 441"/>
                    <a:gd name="T12" fmla="*/ 0 w 131"/>
                    <a:gd name="T13" fmla="*/ 0 h 441"/>
                    <a:gd name="T14" fmla="*/ 0 w 131"/>
                    <a:gd name="T15" fmla="*/ 0 h 441"/>
                    <a:gd name="T16" fmla="*/ 0 w 131"/>
                    <a:gd name="T17" fmla="*/ 0 h 441"/>
                    <a:gd name="T18" fmla="*/ 0 w 131"/>
                    <a:gd name="T19" fmla="*/ 0 h 441"/>
                    <a:gd name="T20" fmla="*/ 0 w 131"/>
                    <a:gd name="T21" fmla="*/ 0 h 441"/>
                    <a:gd name="T22" fmla="*/ 0 w 131"/>
                    <a:gd name="T23" fmla="*/ 0 h 441"/>
                    <a:gd name="T24" fmla="*/ 0 w 131"/>
                    <a:gd name="T25" fmla="*/ 0 h 441"/>
                    <a:gd name="T26" fmla="*/ 0 w 131"/>
                    <a:gd name="T27" fmla="*/ 0 h 441"/>
                    <a:gd name="T28" fmla="*/ 0 w 131"/>
                    <a:gd name="T29" fmla="*/ 0 h 441"/>
                    <a:gd name="T30" fmla="*/ 0 w 131"/>
                    <a:gd name="T31" fmla="*/ 0 h 441"/>
                    <a:gd name="T32" fmla="*/ 0 w 131"/>
                    <a:gd name="T33" fmla="*/ 0 h 441"/>
                    <a:gd name="T34" fmla="*/ 0 w 131"/>
                    <a:gd name="T35" fmla="*/ 0 h 441"/>
                    <a:gd name="T36" fmla="*/ 0 w 131"/>
                    <a:gd name="T37" fmla="*/ 0 h 441"/>
                    <a:gd name="T38" fmla="*/ 0 w 131"/>
                    <a:gd name="T39" fmla="*/ 0 h 441"/>
                    <a:gd name="T40" fmla="*/ 0 w 131"/>
                    <a:gd name="T41" fmla="*/ 0 h 441"/>
                    <a:gd name="T42" fmla="*/ 0 w 131"/>
                    <a:gd name="T43" fmla="*/ 0 h 441"/>
                    <a:gd name="T44" fmla="*/ 0 w 131"/>
                    <a:gd name="T45" fmla="*/ 0 h 441"/>
                    <a:gd name="T46" fmla="*/ 0 w 131"/>
                    <a:gd name="T47" fmla="*/ 0 h 441"/>
                    <a:gd name="T48" fmla="*/ 0 w 131"/>
                    <a:gd name="T49" fmla="*/ 0 h 441"/>
                    <a:gd name="T50" fmla="*/ 0 w 131"/>
                    <a:gd name="T51" fmla="*/ 0 h 441"/>
                    <a:gd name="T52" fmla="*/ 0 w 131"/>
                    <a:gd name="T53" fmla="*/ 0 h 4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441"/>
                    <a:gd name="T83" fmla="*/ 131 w 131"/>
                    <a:gd name="T84" fmla="*/ 441 h 4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0" name="Freeform 68"/>
                <p:cNvSpPr>
                  <a:spLocks/>
                </p:cNvSpPr>
                <p:nvPr/>
              </p:nvSpPr>
              <p:spPr bwMode="auto">
                <a:xfrm>
                  <a:off x="1313" y="1949"/>
                  <a:ext cx="56" cy="110"/>
                </a:xfrm>
                <a:custGeom>
                  <a:avLst/>
                  <a:gdLst>
                    <a:gd name="T0" fmla="*/ 0 w 282"/>
                    <a:gd name="T1" fmla="*/ 0 h 550"/>
                    <a:gd name="T2" fmla="*/ 0 w 282"/>
                    <a:gd name="T3" fmla="*/ 0 h 550"/>
                    <a:gd name="T4" fmla="*/ 0 w 282"/>
                    <a:gd name="T5" fmla="*/ 0 h 550"/>
                    <a:gd name="T6" fmla="*/ 0 w 282"/>
                    <a:gd name="T7" fmla="*/ 0 h 550"/>
                    <a:gd name="T8" fmla="*/ 0 w 282"/>
                    <a:gd name="T9" fmla="*/ 0 h 550"/>
                    <a:gd name="T10" fmla="*/ 0 w 282"/>
                    <a:gd name="T11" fmla="*/ 0 h 550"/>
                    <a:gd name="T12" fmla="*/ 0 w 282"/>
                    <a:gd name="T13" fmla="*/ 0 h 550"/>
                    <a:gd name="T14" fmla="*/ 0 w 282"/>
                    <a:gd name="T15" fmla="*/ 0 h 550"/>
                    <a:gd name="T16" fmla="*/ 0 w 282"/>
                    <a:gd name="T17" fmla="*/ 0 h 550"/>
                    <a:gd name="T18" fmla="*/ 0 w 282"/>
                    <a:gd name="T19" fmla="*/ 0 h 550"/>
                    <a:gd name="T20" fmla="*/ 0 w 282"/>
                    <a:gd name="T21" fmla="*/ 0 h 550"/>
                    <a:gd name="T22" fmla="*/ 0 w 282"/>
                    <a:gd name="T23" fmla="*/ 0 h 550"/>
                    <a:gd name="T24" fmla="*/ 0 w 282"/>
                    <a:gd name="T25" fmla="*/ 0 h 550"/>
                    <a:gd name="T26" fmla="*/ 0 w 282"/>
                    <a:gd name="T27" fmla="*/ 0 h 550"/>
                    <a:gd name="T28" fmla="*/ 0 w 282"/>
                    <a:gd name="T29" fmla="*/ 0 h 550"/>
                    <a:gd name="T30" fmla="*/ 0 w 282"/>
                    <a:gd name="T31" fmla="*/ 0 h 550"/>
                    <a:gd name="T32" fmla="*/ 0 w 282"/>
                    <a:gd name="T33" fmla="*/ 0 h 550"/>
                    <a:gd name="T34" fmla="*/ 0 w 282"/>
                    <a:gd name="T35" fmla="*/ 0 h 550"/>
                    <a:gd name="T36" fmla="*/ 0 w 282"/>
                    <a:gd name="T37" fmla="*/ 0 h 550"/>
                    <a:gd name="T38" fmla="*/ 0 w 282"/>
                    <a:gd name="T39" fmla="*/ 0 h 550"/>
                    <a:gd name="T40" fmla="*/ 0 w 282"/>
                    <a:gd name="T41" fmla="*/ 0 h 550"/>
                    <a:gd name="T42" fmla="*/ 0 w 282"/>
                    <a:gd name="T43" fmla="*/ 0 h 550"/>
                    <a:gd name="T44" fmla="*/ 0 w 282"/>
                    <a:gd name="T45" fmla="*/ 0 h 550"/>
                    <a:gd name="T46" fmla="*/ 0 w 282"/>
                    <a:gd name="T47" fmla="*/ 0 h 550"/>
                    <a:gd name="T48" fmla="*/ 0 w 282"/>
                    <a:gd name="T49" fmla="*/ 0 h 550"/>
                    <a:gd name="T50" fmla="*/ 0 w 282"/>
                    <a:gd name="T51" fmla="*/ 0 h 550"/>
                    <a:gd name="T52" fmla="*/ 0 w 282"/>
                    <a:gd name="T53" fmla="*/ 0 h 550"/>
                    <a:gd name="T54" fmla="*/ 0 w 282"/>
                    <a:gd name="T55" fmla="*/ 0 h 550"/>
                    <a:gd name="T56" fmla="*/ 0 w 282"/>
                    <a:gd name="T57" fmla="*/ 0 h 550"/>
                    <a:gd name="T58" fmla="*/ 0 w 282"/>
                    <a:gd name="T59" fmla="*/ 0 h 550"/>
                    <a:gd name="T60" fmla="*/ 0 w 282"/>
                    <a:gd name="T61" fmla="*/ 0 h 550"/>
                    <a:gd name="T62" fmla="*/ 0 w 282"/>
                    <a:gd name="T63" fmla="*/ 0 h 550"/>
                    <a:gd name="T64" fmla="*/ 0 w 282"/>
                    <a:gd name="T65" fmla="*/ 0 h 550"/>
                    <a:gd name="T66" fmla="*/ 0 w 282"/>
                    <a:gd name="T67" fmla="*/ 0 h 550"/>
                    <a:gd name="T68" fmla="*/ 0 w 282"/>
                    <a:gd name="T69" fmla="*/ 0 h 550"/>
                    <a:gd name="T70" fmla="*/ 0 w 282"/>
                    <a:gd name="T71" fmla="*/ 0 h 550"/>
                    <a:gd name="T72" fmla="*/ 0 w 282"/>
                    <a:gd name="T73" fmla="*/ 0 h 550"/>
                    <a:gd name="T74" fmla="*/ 0 w 282"/>
                    <a:gd name="T75" fmla="*/ 0 h 550"/>
                    <a:gd name="T76" fmla="*/ 0 w 282"/>
                    <a:gd name="T77" fmla="*/ 0 h 550"/>
                    <a:gd name="T78" fmla="*/ 0 w 282"/>
                    <a:gd name="T79" fmla="*/ 0 h 550"/>
                    <a:gd name="T80" fmla="*/ 0 w 282"/>
                    <a:gd name="T81" fmla="*/ 0 h 550"/>
                    <a:gd name="T82" fmla="*/ 0 w 282"/>
                    <a:gd name="T83" fmla="*/ 0 h 550"/>
                    <a:gd name="T84" fmla="*/ 0 w 282"/>
                    <a:gd name="T85" fmla="*/ 0 h 550"/>
                    <a:gd name="T86" fmla="*/ 0 w 282"/>
                    <a:gd name="T87" fmla="*/ 0 h 550"/>
                    <a:gd name="T88" fmla="*/ 0 w 282"/>
                    <a:gd name="T89" fmla="*/ 0 h 5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2"/>
                    <a:gd name="T136" fmla="*/ 0 h 550"/>
                    <a:gd name="T137" fmla="*/ 282 w 282"/>
                    <a:gd name="T138" fmla="*/ 550 h 5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1" name="Freeform 69"/>
                <p:cNvSpPr>
                  <a:spLocks/>
                </p:cNvSpPr>
                <p:nvPr/>
              </p:nvSpPr>
              <p:spPr bwMode="auto">
                <a:xfrm>
                  <a:off x="1391" y="1975"/>
                  <a:ext cx="47" cy="97"/>
                </a:xfrm>
                <a:custGeom>
                  <a:avLst/>
                  <a:gdLst>
                    <a:gd name="T0" fmla="*/ 0 w 234"/>
                    <a:gd name="T1" fmla="*/ 0 h 489"/>
                    <a:gd name="T2" fmla="*/ 0 w 234"/>
                    <a:gd name="T3" fmla="*/ 0 h 489"/>
                    <a:gd name="T4" fmla="*/ 0 w 234"/>
                    <a:gd name="T5" fmla="*/ 0 h 489"/>
                    <a:gd name="T6" fmla="*/ 0 w 234"/>
                    <a:gd name="T7" fmla="*/ 0 h 489"/>
                    <a:gd name="T8" fmla="*/ 0 w 234"/>
                    <a:gd name="T9" fmla="*/ 0 h 489"/>
                    <a:gd name="T10" fmla="*/ 0 w 234"/>
                    <a:gd name="T11" fmla="*/ 0 h 489"/>
                    <a:gd name="T12" fmla="*/ 0 w 234"/>
                    <a:gd name="T13" fmla="*/ 0 h 489"/>
                    <a:gd name="T14" fmla="*/ 0 w 234"/>
                    <a:gd name="T15" fmla="*/ 0 h 489"/>
                    <a:gd name="T16" fmla="*/ 0 w 234"/>
                    <a:gd name="T17" fmla="*/ 0 h 489"/>
                    <a:gd name="T18" fmla="*/ 0 w 234"/>
                    <a:gd name="T19" fmla="*/ 0 h 489"/>
                    <a:gd name="T20" fmla="*/ 0 w 234"/>
                    <a:gd name="T21" fmla="*/ 0 h 489"/>
                    <a:gd name="T22" fmla="*/ 0 w 234"/>
                    <a:gd name="T23" fmla="*/ 0 h 489"/>
                    <a:gd name="T24" fmla="*/ 0 w 234"/>
                    <a:gd name="T25" fmla="*/ 0 h 489"/>
                    <a:gd name="T26" fmla="*/ 0 w 234"/>
                    <a:gd name="T27" fmla="*/ 0 h 489"/>
                    <a:gd name="T28" fmla="*/ 0 w 234"/>
                    <a:gd name="T29" fmla="*/ 0 h 489"/>
                    <a:gd name="T30" fmla="*/ 0 w 234"/>
                    <a:gd name="T31" fmla="*/ 0 h 489"/>
                    <a:gd name="T32" fmla="*/ 0 w 234"/>
                    <a:gd name="T33" fmla="*/ 0 h 489"/>
                    <a:gd name="T34" fmla="*/ 0 w 234"/>
                    <a:gd name="T35" fmla="*/ 0 h 489"/>
                    <a:gd name="T36" fmla="*/ 0 w 234"/>
                    <a:gd name="T37" fmla="*/ 0 h 489"/>
                    <a:gd name="T38" fmla="*/ 0 w 234"/>
                    <a:gd name="T39" fmla="*/ 0 h 489"/>
                    <a:gd name="T40" fmla="*/ 0 w 234"/>
                    <a:gd name="T41" fmla="*/ 0 h 489"/>
                    <a:gd name="T42" fmla="*/ 0 w 234"/>
                    <a:gd name="T43" fmla="*/ 0 h 489"/>
                    <a:gd name="T44" fmla="*/ 0 w 234"/>
                    <a:gd name="T45" fmla="*/ 0 h 489"/>
                    <a:gd name="T46" fmla="*/ 0 w 234"/>
                    <a:gd name="T47" fmla="*/ 0 h 489"/>
                    <a:gd name="T48" fmla="*/ 0 w 234"/>
                    <a:gd name="T49" fmla="*/ 0 h 489"/>
                    <a:gd name="T50" fmla="*/ 0 w 234"/>
                    <a:gd name="T51" fmla="*/ 0 h 489"/>
                    <a:gd name="T52" fmla="*/ 0 w 234"/>
                    <a:gd name="T53" fmla="*/ 0 h 489"/>
                    <a:gd name="T54" fmla="*/ 0 w 234"/>
                    <a:gd name="T55" fmla="*/ 0 h 489"/>
                    <a:gd name="T56" fmla="*/ 0 w 234"/>
                    <a:gd name="T57" fmla="*/ 0 h 489"/>
                    <a:gd name="T58" fmla="*/ 0 w 234"/>
                    <a:gd name="T59" fmla="*/ 0 h 489"/>
                    <a:gd name="T60" fmla="*/ 0 w 234"/>
                    <a:gd name="T61" fmla="*/ 0 h 489"/>
                    <a:gd name="T62" fmla="*/ 0 w 234"/>
                    <a:gd name="T63" fmla="*/ 0 h 489"/>
                    <a:gd name="T64" fmla="*/ 0 w 234"/>
                    <a:gd name="T65" fmla="*/ 0 h 489"/>
                    <a:gd name="T66" fmla="*/ 0 w 234"/>
                    <a:gd name="T67" fmla="*/ 0 h 489"/>
                    <a:gd name="T68" fmla="*/ 0 w 234"/>
                    <a:gd name="T69" fmla="*/ 0 h 489"/>
                    <a:gd name="T70" fmla="*/ 0 w 234"/>
                    <a:gd name="T71" fmla="*/ 0 h 489"/>
                    <a:gd name="T72" fmla="*/ 0 w 234"/>
                    <a:gd name="T73" fmla="*/ 0 h 489"/>
                    <a:gd name="T74" fmla="*/ 0 w 234"/>
                    <a:gd name="T75" fmla="*/ 0 h 489"/>
                    <a:gd name="T76" fmla="*/ 0 w 234"/>
                    <a:gd name="T77" fmla="*/ 0 h 489"/>
                    <a:gd name="T78" fmla="*/ 0 w 234"/>
                    <a:gd name="T79" fmla="*/ 0 h 489"/>
                    <a:gd name="T80" fmla="*/ 0 w 234"/>
                    <a:gd name="T81" fmla="*/ 0 h 489"/>
                    <a:gd name="T82" fmla="*/ 0 w 234"/>
                    <a:gd name="T83" fmla="*/ 0 h 489"/>
                    <a:gd name="T84" fmla="*/ 0 w 234"/>
                    <a:gd name="T85" fmla="*/ 0 h 489"/>
                    <a:gd name="T86" fmla="*/ 0 w 234"/>
                    <a:gd name="T87" fmla="*/ 0 h 489"/>
                    <a:gd name="T88" fmla="*/ 0 w 234"/>
                    <a:gd name="T89" fmla="*/ 0 h 489"/>
                    <a:gd name="T90" fmla="*/ 0 w 234"/>
                    <a:gd name="T91" fmla="*/ 0 h 489"/>
                    <a:gd name="T92" fmla="*/ 0 w 234"/>
                    <a:gd name="T93" fmla="*/ 0 h 489"/>
                    <a:gd name="T94" fmla="*/ 0 w 234"/>
                    <a:gd name="T95" fmla="*/ 0 h 489"/>
                    <a:gd name="T96" fmla="*/ 0 w 234"/>
                    <a:gd name="T97" fmla="*/ 0 h 489"/>
                    <a:gd name="T98" fmla="*/ 0 w 234"/>
                    <a:gd name="T99" fmla="*/ 0 h 489"/>
                    <a:gd name="T100" fmla="*/ 0 w 234"/>
                    <a:gd name="T101" fmla="*/ 0 h 489"/>
                    <a:gd name="T102" fmla="*/ 0 w 234"/>
                    <a:gd name="T103" fmla="*/ 0 h 489"/>
                    <a:gd name="T104" fmla="*/ 0 w 234"/>
                    <a:gd name="T105" fmla="*/ 0 h 489"/>
                    <a:gd name="T106" fmla="*/ 0 w 234"/>
                    <a:gd name="T107" fmla="*/ 0 h 489"/>
                    <a:gd name="T108" fmla="*/ 0 w 234"/>
                    <a:gd name="T109" fmla="*/ 0 h 48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489"/>
                    <a:gd name="T167" fmla="*/ 234 w 234"/>
                    <a:gd name="T168" fmla="*/ 489 h 48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2" name="Freeform 70"/>
                <p:cNvSpPr>
                  <a:spLocks/>
                </p:cNvSpPr>
                <p:nvPr/>
              </p:nvSpPr>
              <p:spPr bwMode="auto">
                <a:xfrm>
                  <a:off x="1340" y="2130"/>
                  <a:ext cx="12" cy="101"/>
                </a:xfrm>
                <a:custGeom>
                  <a:avLst/>
                  <a:gdLst>
                    <a:gd name="T0" fmla="*/ 0 w 60"/>
                    <a:gd name="T1" fmla="*/ 0 h 507"/>
                    <a:gd name="T2" fmla="*/ 0 w 60"/>
                    <a:gd name="T3" fmla="*/ 0 h 507"/>
                    <a:gd name="T4" fmla="*/ 0 w 60"/>
                    <a:gd name="T5" fmla="*/ 0 h 507"/>
                    <a:gd name="T6" fmla="*/ 0 w 60"/>
                    <a:gd name="T7" fmla="*/ 0 h 507"/>
                    <a:gd name="T8" fmla="*/ 0 w 60"/>
                    <a:gd name="T9" fmla="*/ 0 h 507"/>
                    <a:gd name="T10" fmla="*/ 0 w 60"/>
                    <a:gd name="T11" fmla="*/ 0 h 507"/>
                    <a:gd name="T12" fmla="*/ 0 w 60"/>
                    <a:gd name="T13" fmla="*/ 0 h 507"/>
                    <a:gd name="T14" fmla="*/ 0 w 60"/>
                    <a:gd name="T15" fmla="*/ 0 h 507"/>
                    <a:gd name="T16" fmla="*/ 0 w 60"/>
                    <a:gd name="T17" fmla="*/ 0 h 507"/>
                    <a:gd name="T18" fmla="*/ 0 w 60"/>
                    <a:gd name="T19" fmla="*/ 0 h 507"/>
                    <a:gd name="T20" fmla="*/ 0 w 60"/>
                    <a:gd name="T21" fmla="*/ 0 h 507"/>
                    <a:gd name="T22" fmla="*/ 0 w 60"/>
                    <a:gd name="T23" fmla="*/ 0 h 507"/>
                    <a:gd name="T24" fmla="*/ 0 w 60"/>
                    <a:gd name="T25" fmla="*/ 0 h 507"/>
                    <a:gd name="T26" fmla="*/ 0 w 60"/>
                    <a:gd name="T27" fmla="*/ 0 h 507"/>
                    <a:gd name="T28" fmla="*/ 0 w 60"/>
                    <a:gd name="T29" fmla="*/ 0 h 507"/>
                    <a:gd name="T30" fmla="*/ 0 w 60"/>
                    <a:gd name="T31" fmla="*/ 0 h 507"/>
                    <a:gd name="T32" fmla="*/ 0 w 60"/>
                    <a:gd name="T33" fmla="*/ 0 h 507"/>
                    <a:gd name="T34" fmla="*/ 0 w 60"/>
                    <a:gd name="T35" fmla="*/ 0 h 507"/>
                    <a:gd name="T36" fmla="*/ 0 w 60"/>
                    <a:gd name="T37" fmla="*/ 0 h 507"/>
                    <a:gd name="T38" fmla="*/ 0 w 60"/>
                    <a:gd name="T39" fmla="*/ 0 h 507"/>
                    <a:gd name="T40" fmla="*/ 0 w 60"/>
                    <a:gd name="T41" fmla="*/ 0 h 507"/>
                    <a:gd name="T42" fmla="*/ 0 w 60"/>
                    <a:gd name="T43" fmla="*/ 0 h 507"/>
                    <a:gd name="T44" fmla="*/ 0 w 60"/>
                    <a:gd name="T45" fmla="*/ 0 h 507"/>
                    <a:gd name="T46" fmla="*/ 0 w 60"/>
                    <a:gd name="T47" fmla="*/ 0 h 507"/>
                    <a:gd name="T48" fmla="*/ 0 w 60"/>
                    <a:gd name="T49" fmla="*/ 0 h 507"/>
                    <a:gd name="T50" fmla="*/ 0 w 60"/>
                    <a:gd name="T51" fmla="*/ 0 h 507"/>
                    <a:gd name="T52" fmla="*/ 0 w 60"/>
                    <a:gd name="T53" fmla="*/ 0 h 507"/>
                    <a:gd name="T54" fmla="*/ 0 w 60"/>
                    <a:gd name="T55" fmla="*/ 0 h 507"/>
                    <a:gd name="T56" fmla="*/ 0 w 60"/>
                    <a:gd name="T57" fmla="*/ 0 h 507"/>
                    <a:gd name="T58" fmla="*/ 0 w 60"/>
                    <a:gd name="T59" fmla="*/ 0 h 507"/>
                    <a:gd name="T60" fmla="*/ 0 w 60"/>
                    <a:gd name="T61" fmla="*/ 0 h 50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07"/>
                    <a:gd name="T95" fmla="*/ 60 w 60"/>
                    <a:gd name="T96" fmla="*/ 507 h 50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3" name="Freeform 71"/>
                <p:cNvSpPr>
                  <a:spLocks/>
                </p:cNvSpPr>
                <p:nvPr/>
              </p:nvSpPr>
              <p:spPr bwMode="auto">
                <a:xfrm>
                  <a:off x="1319" y="1980"/>
                  <a:ext cx="46" cy="97"/>
                </a:xfrm>
                <a:custGeom>
                  <a:avLst/>
                  <a:gdLst>
                    <a:gd name="T0" fmla="*/ 0 w 234"/>
                    <a:gd name="T1" fmla="*/ 0 h 487"/>
                    <a:gd name="T2" fmla="*/ 0 w 234"/>
                    <a:gd name="T3" fmla="*/ 0 h 487"/>
                    <a:gd name="T4" fmla="*/ 0 w 234"/>
                    <a:gd name="T5" fmla="*/ 0 h 487"/>
                    <a:gd name="T6" fmla="*/ 0 w 234"/>
                    <a:gd name="T7" fmla="*/ 0 h 487"/>
                    <a:gd name="T8" fmla="*/ 0 w 234"/>
                    <a:gd name="T9" fmla="*/ 0 h 487"/>
                    <a:gd name="T10" fmla="*/ 0 w 234"/>
                    <a:gd name="T11" fmla="*/ 0 h 487"/>
                    <a:gd name="T12" fmla="*/ 0 w 234"/>
                    <a:gd name="T13" fmla="*/ 0 h 487"/>
                    <a:gd name="T14" fmla="*/ 0 w 234"/>
                    <a:gd name="T15" fmla="*/ 0 h 487"/>
                    <a:gd name="T16" fmla="*/ 0 w 234"/>
                    <a:gd name="T17" fmla="*/ 0 h 487"/>
                    <a:gd name="T18" fmla="*/ 0 w 234"/>
                    <a:gd name="T19" fmla="*/ 0 h 487"/>
                    <a:gd name="T20" fmla="*/ 0 w 234"/>
                    <a:gd name="T21" fmla="*/ 0 h 487"/>
                    <a:gd name="T22" fmla="*/ 0 w 234"/>
                    <a:gd name="T23" fmla="*/ 0 h 487"/>
                    <a:gd name="T24" fmla="*/ 0 w 234"/>
                    <a:gd name="T25" fmla="*/ 0 h 487"/>
                    <a:gd name="T26" fmla="*/ 0 w 234"/>
                    <a:gd name="T27" fmla="*/ 0 h 487"/>
                    <a:gd name="T28" fmla="*/ 0 w 234"/>
                    <a:gd name="T29" fmla="*/ 0 h 487"/>
                    <a:gd name="T30" fmla="*/ 0 w 234"/>
                    <a:gd name="T31" fmla="*/ 0 h 487"/>
                    <a:gd name="T32" fmla="*/ 0 w 234"/>
                    <a:gd name="T33" fmla="*/ 0 h 487"/>
                    <a:gd name="T34" fmla="*/ 0 w 234"/>
                    <a:gd name="T35" fmla="*/ 0 h 487"/>
                    <a:gd name="T36" fmla="*/ 0 w 234"/>
                    <a:gd name="T37" fmla="*/ 0 h 487"/>
                    <a:gd name="T38" fmla="*/ 0 w 234"/>
                    <a:gd name="T39" fmla="*/ 0 h 487"/>
                    <a:gd name="T40" fmla="*/ 0 w 234"/>
                    <a:gd name="T41" fmla="*/ 0 h 487"/>
                    <a:gd name="T42" fmla="*/ 0 w 234"/>
                    <a:gd name="T43" fmla="*/ 0 h 487"/>
                    <a:gd name="T44" fmla="*/ 0 w 234"/>
                    <a:gd name="T45" fmla="*/ 0 h 487"/>
                    <a:gd name="T46" fmla="*/ 0 w 234"/>
                    <a:gd name="T47" fmla="*/ 0 h 487"/>
                    <a:gd name="T48" fmla="*/ 0 w 234"/>
                    <a:gd name="T49" fmla="*/ 0 h 487"/>
                    <a:gd name="T50" fmla="*/ 0 w 234"/>
                    <a:gd name="T51" fmla="*/ 0 h 487"/>
                    <a:gd name="T52" fmla="*/ 0 w 234"/>
                    <a:gd name="T53" fmla="*/ 0 h 487"/>
                    <a:gd name="T54" fmla="*/ 0 w 234"/>
                    <a:gd name="T55" fmla="*/ 0 h 487"/>
                    <a:gd name="T56" fmla="*/ 0 w 234"/>
                    <a:gd name="T57" fmla="*/ 0 h 487"/>
                    <a:gd name="T58" fmla="*/ 0 w 234"/>
                    <a:gd name="T59" fmla="*/ 0 h 487"/>
                    <a:gd name="T60" fmla="*/ 0 w 234"/>
                    <a:gd name="T61" fmla="*/ 0 h 487"/>
                    <a:gd name="T62" fmla="*/ 0 w 234"/>
                    <a:gd name="T63" fmla="*/ 0 h 487"/>
                    <a:gd name="T64" fmla="*/ 0 w 234"/>
                    <a:gd name="T65" fmla="*/ 0 h 487"/>
                    <a:gd name="T66" fmla="*/ 0 w 234"/>
                    <a:gd name="T67" fmla="*/ 0 h 487"/>
                    <a:gd name="T68" fmla="*/ 0 w 234"/>
                    <a:gd name="T69" fmla="*/ 0 h 487"/>
                    <a:gd name="T70" fmla="*/ 0 w 234"/>
                    <a:gd name="T71" fmla="*/ 0 h 487"/>
                    <a:gd name="T72" fmla="*/ 0 w 234"/>
                    <a:gd name="T73" fmla="*/ 0 h 487"/>
                    <a:gd name="T74" fmla="*/ 0 w 234"/>
                    <a:gd name="T75" fmla="*/ 0 h 487"/>
                    <a:gd name="T76" fmla="*/ 0 w 234"/>
                    <a:gd name="T77" fmla="*/ 0 h 487"/>
                    <a:gd name="T78" fmla="*/ 0 w 234"/>
                    <a:gd name="T79" fmla="*/ 0 h 487"/>
                    <a:gd name="T80" fmla="*/ 0 w 234"/>
                    <a:gd name="T81" fmla="*/ 0 h 487"/>
                    <a:gd name="T82" fmla="*/ 0 w 234"/>
                    <a:gd name="T83" fmla="*/ 0 h 487"/>
                    <a:gd name="T84" fmla="*/ 0 w 234"/>
                    <a:gd name="T85" fmla="*/ 0 h 487"/>
                    <a:gd name="T86" fmla="*/ 0 w 234"/>
                    <a:gd name="T87" fmla="*/ 0 h 487"/>
                    <a:gd name="T88" fmla="*/ 0 w 234"/>
                    <a:gd name="T89" fmla="*/ 0 h 487"/>
                    <a:gd name="T90" fmla="*/ 0 w 234"/>
                    <a:gd name="T91" fmla="*/ 0 h 487"/>
                    <a:gd name="T92" fmla="*/ 0 w 234"/>
                    <a:gd name="T93" fmla="*/ 0 h 487"/>
                    <a:gd name="T94" fmla="*/ 0 w 234"/>
                    <a:gd name="T95" fmla="*/ 0 h 487"/>
                    <a:gd name="T96" fmla="*/ 0 w 234"/>
                    <a:gd name="T97" fmla="*/ 0 h 487"/>
                    <a:gd name="T98" fmla="*/ 0 w 234"/>
                    <a:gd name="T99" fmla="*/ 0 h 487"/>
                    <a:gd name="T100" fmla="*/ 0 w 234"/>
                    <a:gd name="T101" fmla="*/ 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4"/>
                    <a:gd name="T154" fmla="*/ 0 h 487"/>
                    <a:gd name="T155" fmla="*/ 234 w 234"/>
                    <a:gd name="T156" fmla="*/ 487 h 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4" name="Freeform 72"/>
                <p:cNvSpPr>
                  <a:spLocks/>
                </p:cNvSpPr>
                <p:nvPr/>
              </p:nvSpPr>
              <p:spPr bwMode="auto">
                <a:xfrm>
                  <a:off x="1439" y="2056"/>
                  <a:ext cx="33" cy="126"/>
                </a:xfrm>
                <a:custGeom>
                  <a:avLst/>
                  <a:gdLst>
                    <a:gd name="T0" fmla="*/ 0 w 167"/>
                    <a:gd name="T1" fmla="*/ 0 h 631"/>
                    <a:gd name="T2" fmla="*/ 0 w 167"/>
                    <a:gd name="T3" fmla="*/ 0 h 631"/>
                    <a:gd name="T4" fmla="*/ 0 w 167"/>
                    <a:gd name="T5" fmla="*/ 0 h 631"/>
                    <a:gd name="T6" fmla="*/ 0 w 167"/>
                    <a:gd name="T7" fmla="*/ 0 h 631"/>
                    <a:gd name="T8" fmla="*/ 0 w 167"/>
                    <a:gd name="T9" fmla="*/ 0 h 631"/>
                    <a:gd name="T10" fmla="*/ 0 w 167"/>
                    <a:gd name="T11" fmla="*/ 0 h 631"/>
                    <a:gd name="T12" fmla="*/ 0 w 167"/>
                    <a:gd name="T13" fmla="*/ 0 h 631"/>
                    <a:gd name="T14" fmla="*/ 0 w 167"/>
                    <a:gd name="T15" fmla="*/ 0 h 631"/>
                    <a:gd name="T16" fmla="*/ 0 w 167"/>
                    <a:gd name="T17" fmla="*/ 0 h 631"/>
                    <a:gd name="T18" fmla="*/ 0 w 167"/>
                    <a:gd name="T19" fmla="*/ 0 h 631"/>
                    <a:gd name="T20" fmla="*/ 0 w 167"/>
                    <a:gd name="T21" fmla="*/ 0 h 631"/>
                    <a:gd name="T22" fmla="*/ 0 w 167"/>
                    <a:gd name="T23" fmla="*/ 0 h 631"/>
                    <a:gd name="T24" fmla="*/ 0 w 167"/>
                    <a:gd name="T25" fmla="*/ 0 h 631"/>
                    <a:gd name="T26" fmla="*/ 0 w 167"/>
                    <a:gd name="T27" fmla="*/ 0 h 631"/>
                    <a:gd name="T28" fmla="*/ 0 w 167"/>
                    <a:gd name="T29" fmla="*/ 0 h 631"/>
                    <a:gd name="T30" fmla="*/ 0 w 167"/>
                    <a:gd name="T31" fmla="*/ 0 h 631"/>
                    <a:gd name="T32" fmla="*/ 0 w 167"/>
                    <a:gd name="T33" fmla="*/ 0 h 631"/>
                    <a:gd name="T34" fmla="*/ 0 w 167"/>
                    <a:gd name="T35" fmla="*/ 0 h 631"/>
                    <a:gd name="T36" fmla="*/ 0 w 167"/>
                    <a:gd name="T37" fmla="*/ 0 h 631"/>
                    <a:gd name="T38" fmla="*/ 0 w 167"/>
                    <a:gd name="T39" fmla="*/ 0 h 631"/>
                    <a:gd name="T40" fmla="*/ 0 w 167"/>
                    <a:gd name="T41" fmla="*/ 0 h 631"/>
                    <a:gd name="T42" fmla="*/ 0 w 167"/>
                    <a:gd name="T43" fmla="*/ 0 h 631"/>
                    <a:gd name="T44" fmla="*/ 0 w 167"/>
                    <a:gd name="T45" fmla="*/ 0 h 631"/>
                    <a:gd name="T46" fmla="*/ 0 w 167"/>
                    <a:gd name="T47" fmla="*/ 0 h 631"/>
                    <a:gd name="T48" fmla="*/ 0 w 167"/>
                    <a:gd name="T49" fmla="*/ 0 h 631"/>
                    <a:gd name="T50" fmla="*/ 0 w 167"/>
                    <a:gd name="T51" fmla="*/ 0 h 631"/>
                    <a:gd name="T52" fmla="*/ 0 w 167"/>
                    <a:gd name="T53" fmla="*/ 0 h 631"/>
                    <a:gd name="T54" fmla="*/ 0 w 167"/>
                    <a:gd name="T55" fmla="*/ 0 h 631"/>
                    <a:gd name="T56" fmla="*/ 0 w 167"/>
                    <a:gd name="T57" fmla="*/ 0 h 631"/>
                    <a:gd name="T58" fmla="*/ 0 w 167"/>
                    <a:gd name="T59" fmla="*/ 0 h 631"/>
                    <a:gd name="T60" fmla="*/ 0 w 167"/>
                    <a:gd name="T61" fmla="*/ 0 h 631"/>
                    <a:gd name="T62" fmla="*/ 0 w 167"/>
                    <a:gd name="T63" fmla="*/ 0 h 631"/>
                    <a:gd name="T64" fmla="*/ 0 w 167"/>
                    <a:gd name="T65" fmla="*/ 0 h 631"/>
                    <a:gd name="T66" fmla="*/ 0 w 167"/>
                    <a:gd name="T67" fmla="*/ 0 h 631"/>
                    <a:gd name="T68" fmla="*/ 0 w 167"/>
                    <a:gd name="T69" fmla="*/ 0 h 6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7"/>
                    <a:gd name="T106" fmla="*/ 0 h 631"/>
                    <a:gd name="T107" fmla="*/ 167 w 167"/>
                    <a:gd name="T108" fmla="*/ 631 h 6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5" name="Freeform 73"/>
                <p:cNvSpPr>
                  <a:spLocks/>
                </p:cNvSpPr>
                <p:nvPr/>
              </p:nvSpPr>
              <p:spPr bwMode="auto">
                <a:xfrm>
                  <a:off x="1353" y="2118"/>
                  <a:ext cx="34" cy="112"/>
                </a:xfrm>
                <a:custGeom>
                  <a:avLst/>
                  <a:gdLst>
                    <a:gd name="T0" fmla="*/ 0 w 167"/>
                    <a:gd name="T1" fmla="*/ 0 h 559"/>
                    <a:gd name="T2" fmla="*/ 0 w 167"/>
                    <a:gd name="T3" fmla="*/ 0 h 559"/>
                    <a:gd name="T4" fmla="*/ 0 w 167"/>
                    <a:gd name="T5" fmla="*/ 0 h 559"/>
                    <a:gd name="T6" fmla="*/ 0 w 167"/>
                    <a:gd name="T7" fmla="*/ 0 h 559"/>
                    <a:gd name="T8" fmla="*/ 0 w 167"/>
                    <a:gd name="T9" fmla="*/ 0 h 559"/>
                    <a:gd name="T10" fmla="*/ 0 w 167"/>
                    <a:gd name="T11" fmla="*/ 0 h 559"/>
                    <a:gd name="T12" fmla="*/ 0 w 167"/>
                    <a:gd name="T13" fmla="*/ 0 h 559"/>
                    <a:gd name="T14" fmla="*/ 0 w 167"/>
                    <a:gd name="T15" fmla="*/ 0 h 559"/>
                    <a:gd name="T16" fmla="*/ 0 w 167"/>
                    <a:gd name="T17" fmla="*/ 0 h 559"/>
                    <a:gd name="T18" fmla="*/ 0 w 167"/>
                    <a:gd name="T19" fmla="*/ 0 h 559"/>
                    <a:gd name="T20" fmla="*/ 0 w 167"/>
                    <a:gd name="T21" fmla="*/ 0 h 559"/>
                    <a:gd name="T22" fmla="*/ 0 w 167"/>
                    <a:gd name="T23" fmla="*/ 0 h 559"/>
                    <a:gd name="T24" fmla="*/ 0 w 167"/>
                    <a:gd name="T25" fmla="*/ 0 h 559"/>
                    <a:gd name="T26" fmla="*/ 0 w 167"/>
                    <a:gd name="T27" fmla="*/ 0 h 559"/>
                    <a:gd name="T28" fmla="*/ 0 w 167"/>
                    <a:gd name="T29" fmla="*/ 0 h 559"/>
                    <a:gd name="T30" fmla="*/ 0 w 167"/>
                    <a:gd name="T31" fmla="*/ 0 h 559"/>
                    <a:gd name="T32" fmla="*/ 0 w 167"/>
                    <a:gd name="T33" fmla="*/ 0 h 559"/>
                    <a:gd name="T34" fmla="*/ 0 w 167"/>
                    <a:gd name="T35" fmla="*/ 0 h 559"/>
                    <a:gd name="T36" fmla="*/ 0 w 167"/>
                    <a:gd name="T37" fmla="*/ 0 h 559"/>
                    <a:gd name="T38" fmla="*/ 0 w 167"/>
                    <a:gd name="T39" fmla="*/ 0 h 559"/>
                    <a:gd name="T40" fmla="*/ 0 w 167"/>
                    <a:gd name="T41" fmla="*/ 0 h 559"/>
                    <a:gd name="T42" fmla="*/ 0 w 167"/>
                    <a:gd name="T43" fmla="*/ 0 h 559"/>
                    <a:gd name="T44" fmla="*/ 0 w 167"/>
                    <a:gd name="T45" fmla="*/ 0 h 559"/>
                    <a:gd name="T46" fmla="*/ 0 w 167"/>
                    <a:gd name="T47" fmla="*/ 0 h 559"/>
                    <a:gd name="T48" fmla="*/ 0 w 167"/>
                    <a:gd name="T49" fmla="*/ 0 h 559"/>
                    <a:gd name="T50" fmla="*/ 0 w 167"/>
                    <a:gd name="T51" fmla="*/ 0 h 559"/>
                    <a:gd name="T52" fmla="*/ 0 w 167"/>
                    <a:gd name="T53" fmla="*/ 0 h 559"/>
                    <a:gd name="T54" fmla="*/ 0 w 167"/>
                    <a:gd name="T55" fmla="*/ 0 h 559"/>
                    <a:gd name="T56" fmla="*/ 0 w 167"/>
                    <a:gd name="T57" fmla="*/ 0 h 559"/>
                    <a:gd name="T58" fmla="*/ 0 w 167"/>
                    <a:gd name="T59" fmla="*/ 0 h 559"/>
                    <a:gd name="T60" fmla="*/ 0 w 167"/>
                    <a:gd name="T61" fmla="*/ 0 h 559"/>
                    <a:gd name="T62" fmla="*/ 0 w 167"/>
                    <a:gd name="T63" fmla="*/ 0 h 559"/>
                    <a:gd name="T64" fmla="*/ 0 w 167"/>
                    <a:gd name="T65" fmla="*/ 0 h 559"/>
                    <a:gd name="T66" fmla="*/ 0 w 167"/>
                    <a:gd name="T67" fmla="*/ 0 h 559"/>
                    <a:gd name="T68" fmla="*/ 0 w 167"/>
                    <a:gd name="T69" fmla="*/ 0 h 559"/>
                    <a:gd name="T70" fmla="*/ 0 w 167"/>
                    <a:gd name="T71" fmla="*/ 0 h 559"/>
                    <a:gd name="T72" fmla="*/ 0 w 167"/>
                    <a:gd name="T73" fmla="*/ 0 h 559"/>
                    <a:gd name="T74" fmla="*/ 0 w 167"/>
                    <a:gd name="T75" fmla="*/ 0 h 559"/>
                    <a:gd name="T76" fmla="*/ 0 w 167"/>
                    <a:gd name="T77" fmla="*/ 0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59"/>
                    <a:gd name="T119" fmla="*/ 167 w 167"/>
                    <a:gd name="T120" fmla="*/ 559 h 5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6" name="Freeform 74"/>
                <p:cNvSpPr>
                  <a:spLocks/>
                </p:cNvSpPr>
                <p:nvPr/>
              </p:nvSpPr>
              <p:spPr bwMode="auto">
                <a:xfrm>
                  <a:off x="1389" y="2098"/>
                  <a:ext cx="53" cy="100"/>
                </a:xfrm>
                <a:custGeom>
                  <a:avLst/>
                  <a:gdLst>
                    <a:gd name="T0" fmla="*/ 0 w 262"/>
                    <a:gd name="T1" fmla="*/ 0 h 501"/>
                    <a:gd name="T2" fmla="*/ 0 w 262"/>
                    <a:gd name="T3" fmla="*/ 0 h 501"/>
                    <a:gd name="T4" fmla="*/ 0 w 262"/>
                    <a:gd name="T5" fmla="*/ 0 h 501"/>
                    <a:gd name="T6" fmla="*/ 0 w 262"/>
                    <a:gd name="T7" fmla="*/ 0 h 501"/>
                    <a:gd name="T8" fmla="*/ 0 w 262"/>
                    <a:gd name="T9" fmla="*/ 0 h 501"/>
                    <a:gd name="T10" fmla="*/ 0 w 262"/>
                    <a:gd name="T11" fmla="*/ 0 h 501"/>
                    <a:gd name="T12" fmla="*/ 0 w 262"/>
                    <a:gd name="T13" fmla="*/ 0 h 501"/>
                    <a:gd name="T14" fmla="*/ 0 w 262"/>
                    <a:gd name="T15" fmla="*/ 0 h 501"/>
                    <a:gd name="T16" fmla="*/ 0 w 262"/>
                    <a:gd name="T17" fmla="*/ 0 h 501"/>
                    <a:gd name="T18" fmla="*/ 0 w 262"/>
                    <a:gd name="T19" fmla="*/ 0 h 501"/>
                    <a:gd name="T20" fmla="*/ 0 w 262"/>
                    <a:gd name="T21" fmla="*/ 0 h 501"/>
                    <a:gd name="T22" fmla="*/ 0 w 262"/>
                    <a:gd name="T23" fmla="*/ 0 h 501"/>
                    <a:gd name="T24" fmla="*/ 0 w 262"/>
                    <a:gd name="T25" fmla="*/ 0 h 501"/>
                    <a:gd name="T26" fmla="*/ 0 w 262"/>
                    <a:gd name="T27" fmla="*/ 0 h 501"/>
                    <a:gd name="T28" fmla="*/ 0 w 262"/>
                    <a:gd name="T29" fmla="*/ 0 h 501"/>
                    <a:gd name="T30" fmla="*/ 0 w 262"/>
                    <a:gd name="T31" fmla="*/ 0 h 501"/>
                    <a:gd name="T32" fmla="*/ 0 w 262"/>
                    <a:gd name="T33" fmla="*/ 0 h 501"/>
                    <a:gd name="T34" fmla="*/ 0 w 262"/>
                    <a:gd name="T35" fmla="*/ 0 h 501"/>
                    <a:gd name="T36" fmla="*/ 0 w 262"/>
                    <a:gd name="T37" fmla="*/ 0 h 501"/>
                    <a:gd name="T38" fmla="*/ 0 w 262"/>
                    <a:gd name="T39" fmla="*/ 0 h 501"/>
                    <a:gd name="T40" fmla="*/ 0 w 262"/>
                    <a:gd name="T41" fmla="*/ 0 h 501"/>
                    <a:gd name="T42" fmla="*/ 0 w 262"/>
                    <a:gd name="T43" fmla="*/ 0 h 501"/>
                    <a:gd name="T44" fmla="*/ 0 w 262"/>
                    <a:gd name="T45" fmla="*/ 0 h 501"/>
                    <a:gd name="T46" fmla="*/ 0 w 262"/>
                    <a:gd name="T47" fmla="*/ 0 h 501"/>
                    <a:gd name="T48" fmla="*/ 0 w 262"/>
                    <a:gd name="T49" fmla="*/ 0 h 501"/>
                    <a:gd name="T50" fmla="*/ 0 w 262"/>
                    <a:gd name="T51" fmla="*/ 0 h 501"/>
                    <a:gd name="T52" fmla="*/ 0 w 262"/>
                    <a:gd name="T53" fmla="*/ 0 h 501"/>
                    <a:gd name="T54" fmla="*/ 0 w 262"/>
                    <a:gd name="T55" fmla="*/ 0 h 501"/>
                    <a:gd name="T56" fmla="*/ 0 w 262"/>
                    <a:gd name="T57" fmla="*/ 0 h 5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2"/>
                    <a:gd name="T88" fmla="*/ 0 h 501"/>
                    <a:gd name="T89" fmla="*/ 262 w 262"/>
                    <a:gd name="T90" fmla="*/ 501 h 5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7" name="Freeform 75"/>
                <p:cNvSpPr>
                  <a:spLocks/>
                </p:cNvSpPr>
                <p:nvPr/>
              </p:nvSpPr>
              <p:spPr bwMode="auto">
                <a:xfrm>
                  <a:off x="1175" y="1910"/>
                  <a:ext cx="14" cy="85"/>
                </a:xfrm>
                <a:custGeom>
                  <a:avLst/>
                  <a:gdLst>
                    <a:gd name="T0" fmla="*/ 0 w 71"/>
                    <a:gd name="T1" fmla="*/ 0 h 423"/>
                    <a:gd name="T2" fmla="*/ 0 w 71"/>
                    <a:gd name="T3" fmla="*/ 0 h 423"/>
                    <a:gd name="T4" fmla="*/ 0 w 71"/>
                    <a:gd name="T5" fmla="*/ 0 h 423"/>
                    <a:gd name="T6" fmla="*/ 0 w 71"/>
                    <a:gd name="T7" fmla="*/ 0 h 423"/>
                    <a:gd name="T8" fmla="*/ 0 w 71"/>
                    <a:gd name="T9" fmla="*/ 0 h 423"/>
                    <a:gd name="T10" fmla="*/ 0 w 71"/>
                    <a:gd name="T11" fmla="*/ 0 h 423"/>
                    <a:gd name="T12" fmla="*/ 0 w 71"/>
                    <a:gd name="T13" fmla="*/ 0 h 423"/>
                    <a:gd name="T14" fmla="*/ 0 w 71"/>
                    <a:gd name="T15" fmla="*/ 0 h 423"/>
                    <a:gd name="T16" fmla="*/ 0 w 71"/>
                    <a:gd name="T17" fmla="*/ 0 h 423"/>
                    <a:gd name="T18" fmla="*/ 0 w 71"/>
                    <a:gd name="T19" fmla="*/ 0 h 423"/>
                    <a:gd name="T20" fmla="*/ 0 w 71"/>
                    <a:gd name="T21" fmla="*/ 0 h 423"/>
                    <a:gd name="T22" fmla="*/ 0 w 71"/>
                    <a:gd name="T23" fmla="*/ 0 h 423"/>
                    <a:gd name="T24" fmla="*/ 0 w 71"/>
                    <a:gd name="T25" fmla="*/ 0 h 423"/>
                    <a:gd name="T26" fmla="*/ 0 w 71"/>
                    <a:gd name="T27" fmla="*/ 0 h 423"/>
                    <a:gd name="T28" fmla="*/ 0 w 71"/>
                    <a:gd name="T29" fmla="*/ 0 h 423"/>
                    <a:gd name="T30" fmla="*/ 0 w 71"/>
                    <a:gd name="T31" fmla="*/ 0 h 423"/>
                    <a:gd name="T32" fmla="*/ 0 w 71"/>
                    <a:gd name="T33" fmla="*/ 0 h 423"/>
                    <a:gd name="T34" fmla="*/ 0 w 71"/>
                    <a:gd name="T35" fmla="*/ 0 h 423"/>
                    <a:gd name="T36" fmla="*/ 0 w 71"/>
                    <a:gd name="T37" fmla="*/ 0 h 4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423"/>
                    <a:gd name="T59" fmla="*/ 71 w 71"/>
                    <a:gd name="T60" fmla="*/ 423 h 4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8" name="Freeform 76"/>
                <p:cNvSpPr>
                  <a:spLocks/>
                </p:cNvSpPr>
                <p:nvPr/>
              </p:nvSpPr>
              <p:spPr bwMode="auto">
                <a:xfrm>
                  <a:off x="1214" y="1900"/>
                  <a:ext cx="18" cy="95"/>
                </a:xfrm>
                <a:custGeom>
                  <a:avLst/>
                  <a:gdLst>
                    <a:gd name="T0" fmla="*/ 0 w 92"/>
                    <a:gd name="T1" fmla="*/ 0 h 473"/>
                    <a:gd name="T2" fmla="*/ 0 w 92"/>
                    <a:gd name="T3" fmla="*/ 0 h 473"/>
                    <a:gd name="T4" fmla="*/ 0 w 92"/>
                    <a:gd name="T5" fmla="*/ 0 h 473"/>
                    <a:gd name="T6" fmla="*/ 0 w 92"/>
                    <a:gd name="T7" fmla="*/ 0 h 473"/>
                    <a:gd name="T8" fmla="*/ 0 w 92"/>
                    <a:gd name="T9" fmla="*/ 0 h 473"/>
                    <a:gd name="T10" fmla="*/ 0 w 92"/>
                    <a:gd name="T11" fmla="*/ 0 h 473"/>
                    <a:gd name="T12" fmla="*/ 0 w 92"/>
                    <a:gd name="T13" fmla="*/ 0 h 473"/>
                    <a:gd name="T14" fmla="*/ 0 w 92"/>
                    <a:gd name="T15" fmla="*/ 0 h 473"/>
                    <a:gd name="T16" fmla="*/ 0 w 92"/>
                    <a:gd name="T17" fmla="*/ 0 h 473"/>
                    <a:gd name="T18" fmla="*/ 0 w 92"/>
                    <a:gd name="T19" fmla="*/ 0 h 473"/>
                    <a:gd name="T20" fmla="*/ 0 w 92"/>
                    <a:gd name="T21" fmla="*/ 0 h 473"/>
                    <a:gd name="T22" fmla="*/ 0 w 92"/>
                    <a:gd name="T23" fmla="*/ 0 h 473"/>
                    <a:gd name="T24" fmla="*/ 0 w 92"/>
                    <a:gd name="T25" fmla="*/ 0 h 473"/>
                    <a:gd name="T26" fmla="*/ 0 w 92"/>
                    <a:gd name="T27" fmla="*/ 0 h 473"/>
                    <a:gd name="T28" fmla="*/ 0 w 92"/>
                    <a:gd name="T29" fmla="*/ 0 h 473"/>
                    <a:gd name="T30" fmla="*/ 0 w 92"/>
                    <a:gd name="T31" fmla="*/ 0 h 473"/>
                    <a:gd name="T32" fmla="*/ 0 w 92"/>
                    <a:gd name="T33" fmla="*/ 0 h 473"/>
                    <a:gd name="T34" fmla="*/ 0 w 92"/>
                    <a:gd name="T35" fmla="*/ 0 h 473"/>
                    <a:gd name="T36" fmla="*/ 0 w 92"/>
                    <a:gd name="T37" fmla="*/ 0 h 473"/>
                    <a:gd name="T38" fmla="*/ 0 w 92"/>
                    <a:gd name="T39" fmla="*/ 0 h 473"/>
                    <a:gd name="T40" fmla="*/ 0 w 92"/>
                    <a:gd name="T41" fmla="*/ 0 h 473"/>
                    <a:gd name="T42" fmla="*/ 0 w 92"/>
                    <a:gd name="T43" fmla="*/ 0 h 473"/>
                    <a:gd name="T44" fmla="*/ 0 w 92"/>
                    <a:gd name="T45" fmla="*/ 0 h 473"/>
                    <a:gd name="T46" fmla="*/ 0 w 92"/>
                    <a:gd name="T47" fmla="*/ 0 h 473"/>
                    <a:gd name="T48" fmla="*/ 0 w 92"/>
                    <a:gd name="T49" fmla="*/ 0 h 473"/>
                    <a:gd name="T50" fmla="*/ 0 w 92"/>
                    <a:gd name="T51" fmla="*/ 0 h 473"/>
                    <a:gd name="T52" fmla="*/ 0 w 92"/>
                    <a:gd name="T53" fmla="*/ 0 h 473"/>
                    <a:gd name="T54" fmla="*/ 0 w 92"/>
                    <a:gd name="T55" fmla="*/ 0 h 473"/>
                    <a:gd name="T56" fmla="*/ 0 w 92"/>
                    <a:gd name="T57" fmla="*/ 0 h 473"/>
                    <a:gd name="T58" fmla="*/ 0 w 92"/>
                    <a:gd name="T59" fmla="*/ 0 h 473"/>
                    <a:gd name="T60" fmla="*/ 0 w 92"/>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473"/>
                    <a:gd name="T95" fmla="*/ 92 w 92"/>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49" name="Freeform 77"/>
                <p:cNvSpPr>
                  <a:spLocks/>
                </p:cNvSpPr>
                <p:nvPr/>
              </p:nvSpPr>
              <p:spPr bwMode="auto">
                <a:xfrm>
                  <a:off x="1120" y="1937"/>
                  <a:ext cx="20" cy="85"/>
                </a:xfrm>
                <a:custGeom>
                  <a:avLst/>
                  <a:gdLst>
                    <a:gd name="T0" fmla="*/ 0 w 98"/>
                    <a:gd name="T1" fmla="*/ 0 h 426"/>
                    <a:gd name="T2" fmla="*/ 0 w 98"/>
                    <a:gd name="T3" fmla="*/ 0 h 426"/>
                    <a:gd name="T4" fmla="*/ 0 w 98"/>
                    <a:gd name="T5" fmla="*/ 0 h 426"/>
                    <a:gd name="T6" fmla="*/ 0 w 98"/>
                    <a:gd name="T7" fmla="*/ 0 h 426"/>
                    <a:gd name="T8" fmla="*/ 0 w 98"/>
                    <a:gd name="T9" fmla="*/ 0 h 426"/>
                    <a:gd name="T10" fmla="*/ 0 w 98"/>
                    <a:gd name="T11" fmla="*/ 0 h 426"/>
                    <a:gd name="T12" fmla="*/ 0 w 98"/>
                    <a:gd name="T13" fmla="*/ 0 h 426"/>
                    <a:gd name="T14" fmla="*/ 0 w 98"/>
                    <a:gd name="T15" fmla="*/ 0 h 426"/>
                    <a:gd name="T16" fmla="*/ 0 w 98"/>
                    <a:gd name="T17" fmla="*/ 0 h 426"/>
                    <a:gd name="T18" fmla="*/ 0 w 98"/>
                    <a:gd name="T19" fmla="*/ 0 h 426"/>
                    <a:gd name="T20" fmla="*/ 0 w 98"/>
                    <a:gd name="T21" fmla="*/ 0 h 426"/>
                    <a:gd name="T22" fmla="*/ 0 w 98"/>
                    <a:gd name="T23" fmla="*/ 0 h 426"/>
                    <a:gd name="T24" fmla="*/ 0 w 98"/>
                    <a:gd name="T25" fmla="*/ 0 h 426"/>
                    <a:gd name="T26" fmla="*/ 0 w 98"/>
                    <a:gd name="T27" fmla="*/ 0 h 426"/>
                    <a:gd name="T28" fmla="*/ 0 w 98"/>
                    <a:gd name="T29" fmla="*/ 0 h 426"/>
                    <a:gd name="T30" fmla="*/ 0 w 98"/>
                    <a:gd name="T31" fmla="*/ 0 h 426"/>
                    <a:gd name="T32" fmla="*/ 0 w 98"/>
                    <a:gd name="T33" fmla="*/ 0 h 426"/>
                    <a:gd name="T34" fmla="*/ 0 w 98"/>
                    <a:gd name="T35" fmla="*/ 0 h 426"/>
                    <a:gd name="T36" fmla="*/ 0 w 98"/>
                    <a:gd name="T37" fmla="*/ 0 h 426"/>
                    <a:gd name="T38" fmla="*/ 0 w 98"/>
                    <a:gd name="T39" fmla="*/ 0 h 426"/>
                    <a:gd name="T40" fmla="*/ 0 w 98"/>
                    <a:gd name="T41" fmla="*/ 0 h 426"/>
                    <a:gd name="T42" fmla="*/ 0 w 98"/>
                    <a:gd name="T43" fmla="*/ 0 h 426"/>
                    <a:gd name="T44" fmla="*/ 0 w 98"/>
                    <a:gd name="T45" fmla="*/ 0 h 426"/>
                    <a:gd name="T46" fmla="*/ 0 w 98"/>
                    <a:gd name="T47" fmla="*/ 0 h 426"/>
                    <a:gd name="T48" fmla="*/ 0 w 98"/>
                    <a:gd name="T49" fmla="*/ 0 h 426"/>
                    <a:gd name="T50" fmla="*/ 0 w 98"/>
                    <a:gd name="T51" fmla="*/ 0 h 426"/>
                    <a:gd name="T52" fmla="*/ 0 w 98"/>
                    <a:gd name="T53" fmla="*/ 0 h 4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426"/>
                    <a:gd name="T83" fmla="*/ 98 w 98"/>
                    <a:gd name="T84" fmla="*/ 426 h 4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0" name="Freeform 78"/>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1" name="Freeform 79"/>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52" name="Freeform 80"/>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3" name="Freeform 81"/>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54" name="Freeform 82"/>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5" name="Freeform 83"/>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56" name="Freeform 84"/>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7" name="Freeform 85"/>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58" name="Freeform 86"/>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59" name="Freeform 87"/>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60" name="Freeform 88"/>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61" name="Freeform 89"/>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62" name="Freeform 90"/>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63" name="Freeform 91"/>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64" name="Freeform 92"/>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65" name="Freeform 93"/>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5966" name="Freeform 94"/>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67" name="Freeform 95"/>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68" name="Freeform 96"/>
                <p:cNvSpPr>
                  <a:spLocks/>
                </p:cNvSpPr>
                <p:nvPr/>
              </p:nvSpPr>
              <p:spPr bwMode="auto">
                <a:xfrm>
                  <a:off x="1615" y="1187"/>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69" name="Freeform 97"/>
                <p:cNvSpPr>
                  <a:spLocks/>
                </p:cNvSpPr>
                <p:nvPr/>
              </p:nvSpPr>
              <p:spPr bwMode="auto">
                <a:xfrm>
                  <a:off x="1615" y="1187"/>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70" name="Freeform 98"/>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71" name="Freeform 99"/>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72" name="Freeform 100"/>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73" name="Freeform 101"/>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74" name="Freeform 102"/>
                <p:cNvSpPr>
                  <a:spLocks/>
                </p:cNvSpPr>
                <p:nvPr/>
              </p:nvSpPr>
              <p:spPr bwMode="auto">
                <a:xfrm>
                  <a:off x="1898" y="938"/>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75" name="Freeform 103"/>
                <p:cNvSpPr>
                  <a:spLocks/>
                </p:cNvSpPr>
                <p:nvPr/>
              </p:nvSpPr>
              <p:spPr bwMode="auto">
                <a:xfrm>
                  <a:off x="1898" y="938"/>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76" name="Freeform 104"/>
                <p:cNvSpPr>
                  <a:spLocks/>
                </p:cNvSpPr>
                <p:nvPr/>
              </p:nvSpPr>
              <p:spPr bwMode="auto">
                <a:xfrm>
                  <a:off x="2155" y="1109"/>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77" name="Freeform 105"/>
                <p:cNvSpPr>
                  <a:spLocks/>
                </p:cNvSpPr>
                <p:nvPr/>
              </p:nvSpPr>
              <p:spPr bwMode="auto">
                <a:xfrm>
                  <a:off x="2155" y="1109"/>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78" name="Freeform 106"/>
                <p:cNvSpPr>
                  <a:spLocks/>
                </p:cNvSpPr>
                <p:nvPr/>
              </p:nvSpPr>
              <p:spPr bwMode="auto">
                <a:xfrm>
                  <a:off x="1925" y="1488"/>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79" name="Freeform 107"/>
                <p:cNvSpPr>
                  <a:spLocks/>
                </p:cNvSpPr>
                <p:nvPr/>
              </p:nvSpPr>
              <p:spPr bwMode="auto">
                <a:xfrm>
                  <a:off x="1925" y="1488"/>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80" name="Freeform 108"/>
                <p:cNvSpPr>
                  <a:spLocks/>
                </p:cNvSpPr>
                <p:nvPr/>
              </p:nvSpPr>
              <p:spPr bwMode="auto">
                <a:xfrm>
                  <a:off x="2511" y="1189"/>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81" name="Freeform 109"/>
                <p:cNvSpPr>
                  <a:spLocks/>
                </p:cNvSpPr>
                <p:nvPr/>
              </p:nvSpPr>
              <p:spPr bwMode="auto">
                <a:xfrm>
                  <a:off x="2511" y="1189"/>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82" name="Freeform 110"/>
                <p:cNvSpPr>
                  <a:spLocks/>
                </p:cNvSpPr>
                <p:nvPr/>
              </p:nvSpPr>
              <p:spPr bwMode="auto">
                <a:xfrm>
                  <a:off x="2543" y="1061"/>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83" name="Freeform 111"/>
                <p:cNvSpPr>
                  <a:spLocks/>
                </p:cNvSpPr>
                <p:nvPr/>
              </p:nvSpPr>
              <p:spPr bwMode="auto">
                <a:xfrm>
                  <a:off x="2543" y="1061"/>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84" name="Freeform 112"/>
                <p:cNvSpPr>
                  <a:spLocks/>
                </p:cNvSpPr>
                <p:nvPr/>
              </p:nvSpPr>
              <p:spPr bwMode="auto">
                <a:xfrm>
                  <a:off x="2587" y="947"/>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85" name="Freeform 113"/>
                <p:cNvSpPr>
                  <a:spLocks/>
                </p:cNvSpPr>
                <p:nvPr/>
              </p:nvSpPr>
              <p:spPr bwMode="auto">
                <a:xfrm>
                  <a:off x="2587" y="947"/>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86" name="Freeform 114"/>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87" name="Freeform 115"/>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88" name="Freeform 116"/>
                <p:cNvSpPr>
                  <a:spLocks/>
                </p:cNvSpPr>
                <p:nvPr/>
              </p:nvSpPr>
              <p:spPr bwMode="auto">
                <a:xfrm>
                  <a:off x="3141" y="174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89" name="Freeform 117"/>
                <p:cNvSpPr>
                  <a:spLocks/>
                </p:cNvSpPr>
                <p:nvPr/>
              </p:nvSpPr>
              <p:spPr bwMode="auto">
                <a:xfrm>
                  <a:off x="3141" y="174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90" name="Freeform 118"/>
                <p:cNvSpPr>
                  <a:spLocks/>
                </p:cNvSpPr>
                <p:nvPr/>
              </p:nvSpPr>
              <p:spPr bwMode="auto">
                <a:xfrm>
                  <a:off x="3337" y="156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91" name="Freeform 119"/>
                <p:cNvSpPr>
                  <a:spLocks/>
                </p:cNvSpPr>
                <p:nvPr/>
              </p:nvSpPr>
              <p:spPr bwMode="auto">
                <a:xfrm>
                  <a:off x="3337" y="156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92" name="Freeform 120"/>
                <p:cNvSpPr>
                  <a:spLocks/>
                </p:cNvSpPr>
                <p:nvPr/>
              </p:nvSpPr>
              <p:spPr bwMode="auto">
                <a:xfrm>
                  <a:off x="3511" y="154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93" name="Freeform 121"/>
                <p:cNvSpPr>
                  <a:spLocks/>
                </p:cNvSpPr>
                <p:nvPr/>
              </p:nvSpPr>
              <p:spPr bwMode="auto">
                <a:xfrm>
                  <a:off x="3511" y="154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94" name="Freeform 122"/>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95" name="Freeform 123"/>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96" name="Freeform 124"/>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97" name="Freeform 125"/>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5998" name="Freeform 126"/>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5999" name="Freeform 127"/>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00" name="Freeform 128"/>
                <p:cNvSpPr>
                  <a:spLocks/>
                </p:cNvSpPr>
                <p:nvPr/>
              </p:nvSpPr>
              <p:spPr bwMode="auto">
                <a:xfrm>
                  <a:off x="3988" y="964"/>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01" name="Freeform 129"/>
                <p:cNvSpPr>
                  <a:spLocks/>
                </p:cNvSpPr>
                <p:nvPr/>
              </p:nvSpPr>
              <p:spPr bwMode="auto">
                <a:xfrm>
                  <a:off x="3988" y="964"/>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02" name="Freeform 130"/>
                <p:cNvSpPr>
                  <a:spLocks/>
                </p:cNvSpPr>
                <p:nvPr/>
              </p:nvSpPr>
              <p:spPr bwMode="auto">
                <a:xfrm>
                  <a:off x="4042" y="950"/>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03" name="Freeform 131"/>
                <p:cNvSpPr>
                  <a:spLocks/>
                </p:cNvSpPr>
                <p:nvPr/>
              </p:nvSpPr>
              <p:spPr bwMode="auto">
                <a:xfrm>
                  <a:off x="4042" y="950"/>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04" name="Freeform 132"/>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05" name="Freeform 133"/>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06" name="Freeform 134"/>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07" name="Freeform 135"/>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08" name="Freeform 136"/>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09" name="Freeform 137"/>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10" name="Freeform 138"/>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11" name="Freeform 139"/>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12" name="Freeform 140"/>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13" name="Freeform 141"/>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14" name="Freeform 142"/>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15" name="Freeform 143"/>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16" name="Freeform 144"/>
                <p:cNvSpPr>
                  <a:spLocks/>
                </p:cNvSpPr>
                <p:nvPr/>
              </p:nvSpPr>
              <p:spPr bwMode="auto">
                <a:xfrm>
                  <a:off x="3056" y="151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17" name="Freeform 145"/>
                <p:cNvSpPr>
                  <a:spLocks/>
                </p:cNvSpPr>
                <p:nvPr/>
              </p:nvSpPr>
              <p:spPr bwMode="auto">
                <a:xfrm>
                  <a:off x="3056" y="151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18" name="Freeform 146"/>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19" name="Freeform 147"/>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20" name="Freeform 148"/>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21" name="Freeform 149"/>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22" name="Freeform 150"/>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23" name="Freeform 151"/>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24" name="Freeform 152"/>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25" name="Freeform 153"/>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26" name="Freeform 154"/>
                <p:cNvSpPr>
                  <a:spLocks/>
                </p:cNvSpPr>
                <p:nvPr/>
              </p:nvSpPr>
              <p:spPr bwMode="auto">
                <a:xfrm>
                  <a:off x="2108" y="940"/>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27" name="Freeform 155"/>
                <p:cNvSpPr>
                  <a:spLocks/>
                </p:cNvSpPr>
                <p:nvPr/>
              </p:nvSpPr>
              <p:spPr bwMode="auto">
                <a:xfrm>
                  <a:off x="2108" y="940"/>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28" name="Freeform 156"/>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29" name="Freeform 157"/>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30" name="Freeform 158"/>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31" name="Freeform 159"/>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32" name="Freeform 160"/>
                <p:cNvSpPr>
                  <a:spLocks/>
                </p:cNvSpPr>
                <p:nvPr/>
              </p:nvSpPr>
              <p:spPr bwMode="auto">
                <a:xfrm>
                  <a:off x="2509" y="148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33" name="Freeform 161"/>
                <p:cNvSpPr>
                  <a:spLocks/>
                </p:cNvSpPr>
                <p:nvPr/>
              </p:nvSpPr>
              <p:spPr bwMode="auto">
                <a:xfrm>
                  <a:off x="2509" y="148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34" name="Freeform 162"/>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35" name="Freeform 163"/>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36" name="Freeform 164"/>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37" name="Freeform 165"/>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38" name="Freeform 166"/>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39" name="Freeform 167"/>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40" name="Freeform 168"/>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41" name="Freeform 169"/>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42" name="Freeform 170"/>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43" name="Freeform 171"/>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44" name="Freeform 172"/>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45" name="Freeform 173"/>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46" name="Freeform 174"/>
                <p:cNvSpPr>
                  <a:spLocks/>
                </p:cNvSpPr>
                <p:nvPr/>
              </p:nvSpPr>
              <p:spPr bwMode="auto">
                <a:xfrm>
                  <a:off x="3406" y="1185"/>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47" name="Freeform 175"/>
                <p:cNvSpPr>
                  <a:spLocks/>
                </p:cNvSpPr>
                <p:nvPr/>
              </p:nvSpPr>
              <p:spPr bwMode="auto">
                <a:xfrm>
                  <a:off x="3406" y="1185"/>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48" name="Freeform 176"/>
                <p:cNvSpPr>
                  <a:spLocks/>
                </p:cNvSpPr>
                <p:nvPr/>
              </p:nvSpPr>
              <p:spPr bwMode="auto">
                <a:xfrm>
                  <a:off x="3555" y="1139"/>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49" name="Freeform 177"/>
                <p:cNvSpPr>
                  <a:spLocks/>
                </p:cNvSpPr>
                <p:nvPr/>
              </p:nvSpPr>
              <p:spPr bwMode="auto">
                <a:xfrm>
                  <a:off x="3555" y="1139"/>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50" name="Freeform 178"/>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51" name="Freeform 179"/>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52" name="Freeform 180"/>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53" name="Freeform 181"/>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54" name="Freeform 182"/>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55" name="Freeform 183"/>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56" name="Freeform 184"/>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57" name="Freeform 185"/>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58" name="Freeform 186"/>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59" name="Freeform 187"/>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sp>
              <p:nvSpPr>
                <p:cNvPr id="36060" name="Freeform 188"/>
                <p:cNvSpPr>
                  <a:spLocks/>
                </p:cNvSpPr>
                <p:nvPr/>
              </p:nvSpPr>
              <p:spPr bwMode="auto">
                <a:xfrm>
                  <a:off x="4168" y="1073"/>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1" name="Freeform 189"/>
                <p:cNvSpPr>
                  <a:spLocks/>
                </p:cNvSpPr>
                <p:nvPr/>
              </p:nvSpPr>
              <p:spPr bwMode="auto">
                <a:xfrm>
                  <a:off x="4168" y="1073"/>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solidFill>
                  <a:srgbClr val="93D5ED"/>
                </a:solidFill>
                <a:ln w="4763">
                  <a:solidFill>
                    <a:srgbClr val="CCECFF"/>
                  </a:solidFill>
                  <a:round/>
                  <a:headEnd/>
                  <a:tailEnd/>
                </a:ln>
              </p:spPr>
              <p:txBody>
                <a:bodyPr>
                  <a:prstTxWarp prst="textNoShape">
                    <a:avLst/>
                  </a:prstTxWarp>
                </a:bodyPr>
                <a:lstStyle/>
                <a:p>
                  <a:endParaRPr lang="en-US"/>
                </a:p>
              </p:txBody>
            </p:sp>
            <p:grpSp>
              <p:nvGrpSpPr>
                <p:cNvPr id="36062" name="Group 190"/>
                <p:cNvGrpSpPr>
                  <a:grpSpLocks/>
                </p:cNvGrpSpPr>
                <p:nvPr/>
              </p:nvGrpSpPr>
              <p:grpSpPr bwMode="auto">
                <a:xfrm>
                  <a:off x="1120" y="1888"/>
                  <a:ext cx="350" cy="261"/>
                  <a:chOff x="1120" y="1888"/>
                  <a:chExt cx="350" cy="261"/>
                </a:xfrm>
              </p:grpSpPr>
              <p:sp>
                <p:nvSpPr>
                  <p:cNvPr id="36133" name="Freeform 191"/>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4" name="Freeform 192"/>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5" name="Freeform 193"/>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6" name="Freeform 194"/>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7" name="Freeform 195"/>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8" name="Freeform 196"/>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9" name="Freeform 197"/>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0" name="Freeform 198"/>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1" name="Freeform 199"/>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2" name="Freeform 200"/>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3" name="Freeform 201"/>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4" name="Freeform 202"/>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5" name="Freeform 203"/>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6" name="Freeform 204"/>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47" name="Freeform 205"/>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grpSp>
            <p:sp>
              <p:nvSpPr>
                <p:cNvPr id="36063" name="Freeform 206"/>
                <p:cNvSpPr>
                  <a:spLocks/>
                </p:cNvSpPr>
                <p:nvPr/>
              </p:nvSpPr>
              <p:spPr bwMode="auto">
                <a:xfrm>
                  <a:off x="3206" y="972"/>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4" name="Freeform 207"/>
                <p:cNvSpPr>
                  <a:spLocks/>
                </p:cNvSpPr>
                <p:nvPr/>
              </p:nvSpPr>
              <p:spPr bwMode="auto">
                <a:xfrm>
                  <a:off x="1558" y="1003"/>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5" name="Freeform 208"/>
                <p:cNvSpPr>
                  <a:spLocks/>
                </p:cNvSpPr>
                <p:nvPr/>
              </p:nvSpPr>
              <p:spPr bwMode="auto">
                <a:xfrm>
                  <a:off x="1853" y="1219"/>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6" name="Freeform 209"/>
                <p:cNvSpPr>
                  <a:spLocks/>
                </p:cNvSpPr>
                <p:nvPr/>
              </p:nvSpPr>
              <p:spPr bwMode="auto">
                <a:xfrm>
                  <a:off x="1761" y="926"/>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7" name="Freeform 210"/>
                <p:cNvSpPr>
                  <a:spLocks/>
                </p:cNvSpPr>
                <p:nvPr/>
              </p:nvSpPr>
              <p:spPr bwMode="auto">
                <a:xfrm>
                  <a:off x="2885" y="926"/>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8" name="Freeform 211"/>
                <p:cNvSpPr>
                  <a:spLocks/>
                </p:cNvSpPr>
                <p:nvPr/>
              </p:nvSpPr>
              <p:spPr bwMode="auto">
                <a:xfrm>
                  <a:off x="3220" y="1183"/>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69" name="Freeform 212"/>
                <p:cNvSpPr>
                  <a:spLocks/>
                </p:cNvSpPr>
                <p:nvPr/>
              </p:nvSpPr>
              <p:spPr bwMode="auto">
                <a:xfrm>
                  <a:off x="3767" y="1197"/>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0" name="Freeform 213"/>
                <p:cNvSpPr>
                  <a:spLocks/>
                </p:cNvSpPr>
                <p:nvPr/>
              </p:nvSpPr>
              <p:spPr bwMode="auto">
                <a:xfrm>
                  <a:off x="3765" y="1114"/>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1" name="Freeform 214"/>
                <p:cNvSpPr>
                  <a:spLocks/>
                </p:cNvSpPr>
                <p:nvPr/>
              </p:nvSpPr>
              <p:spPr bwMode="auto">
                <a:xfrm>
                  <a:off x="4033" y="856"/>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2" name="Freeform 215"/>
                <p:cNvSpPr>
                  <a:spLocks/>
                </p:cNvSpPr>
                <p:nvPr/>
              </p:nvSpPr>
              <p:spPr bwMode="auto">
                <a:xfrm>
                  <a:off x="3870" y="150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3" name="Freeform 216"/>
                <p:cNvSpPr>
                  <a:spLocks/>
                </p:cNvSpPr>
                <p:nvPr/>
              </p:nvSpPr>
              <p:spPr bwMode="auto">
                <a:xfrm>
                  <a:off x="3762" y="137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4" name="Freeform 217"/>
                <p:cNvSpPr>
                  <a:spLocks/>
                </p:cNvSpPr>
                <p:nvPr/>
              </p:nvSpPr>
              <p:spPr bwMode="auto">
                <a:xfrm>
                  <a:off x="3369" y="142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5" name="Freeform 218"/>
                <p:cNvSpPr>
                  <a:spLocks/>
                </p:cNvSpPr>
                <p:nvPr/>
              </p:nvSpPr>
              <p:spPr bwMode="auto">
                <a:xfrm>
                  <a:off x="3385" y="131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6" name="Freeform 219"/>
                <p:cNvSpPr>
                  <a:spLocks/>
                </p:cNvSpPr>
                <p:nvPr/>
              </p:nvSpPr>
              <p:spPr bwMode="auto">
                <a:xfrm>
                  <a:off x="3759" y="124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7" name="Freeform 220"/>
                <p:cNvSpPr>
                  <a:spLocks/>
                </p:cNvSpPr>
                <p:nvPr/>
              </p:nvSpPr>
              <p:spPr bwMode="auto">
                <a:xfrm>
                  <a:off x="4137" y="1257"/>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8" name="Freeform 221"/>
                <p:cNvSpPr>
                  <a:spLocks/>
                </p:cNvSpPr>
                <p:nvPr/>
              </p:nvSpPr>
              <p:spPr bwMode="auto">
                <a:xfrm>
                  <a:off x="2912" y="1148"/>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79" name="Freeform 222"/>
                <p:cNvSpPr>
                  <a:spLocks/>
                </p:cNvSpPr>
                <p:nvPr/>
              </p:nvSpPr>
              <p:spPr bwMode="auto">
                <a:xfrm>
                  <a:off x="1360" y="1168"/>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0" name="Freeform 223"/>
                <p:cNvSpPr>
                  <a:spLocks/>
                </p:cNvSpPr>
                <p:nvPr/>
              </p:nvSpPr>
              <p:spPr bwMode="auto">
                <a:xfrm>
                  <a:off x="1577" y="1478"/>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1" name="Freeform 224"/>
                <p:cNvSpPr>
                  <a:spLocks/>
                </p:cNvSpPr>
                <p:nvPr/>
              </p:nvSpPr>
              <p:spPr bwMode="auto">
                <a:xfrm>
                  <a:off x="2136" y="1276"/>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2" name="Freeform 225"/>
                <p:cNvSpPr>
                  <a:spLocks/>
                </p:cNvSpPr>
                <p:nvPr/>
              </p:nvSpPr>
              <p:spPr bwMode="auto">
                <a:xfrm>
                  <a:off x="2138" y="153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3" name="Freeform 226"/>
                <p:cNvSpPr>
                  <a:spLocks/>
                </p:cNvSpPr>
                <p:nvPr/>
              </p:nvSpPr>
              <p:spPr bwMode="auto">
                <a:xfrm>
                  <a:off x="2583" y="1320"/>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4" name="Freeform 227"/>
                <p:cNvSpPr>
                  <a:spLocks/>
                </p:cNvSpPr>
                <p:nvPr/>
              </p:nvSpPr>
              <p:spPr bwMode="auto">
                <a:xfrm>
                  <a:off x="3093" y="1013"/>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5" name="Freeform 228"/>
                <p:cNvSpPr>
                  <a:spLocks/>
                </p:cNvSpPr>
                <p:nvPr/>
              </p:nvSpPr>
              <p:spPr bwMode="auto">
                <a:xfrm>
                  <a:off x="2968" y="1284"/>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6" name="Freeform 229"/>
                <p:cNvSpPr>
                  <a:spLocks/>
                </p:cNvSpPr>
                <p:nvPr/>
              </p:nvSpPr>
              <p:spPr bwMode="auto">
                <a:xfrm>
                  <a:off x="3662" y="152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7" name="Freeform 230"/>
                <p:cNvSpPr>
                  <a:spLocks/>
                </p:cNvSpPr>
                <p:nvPr/>
              </p:nvSpPr>
              <p:spPr bwMode="auto">
                <a:xfrm>
                  <a:off x="3654" y="182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8" name="Freeform 231"/>
                <p:cNvSpPr>
                  <a:spLocks/>
                </p:cNvSpPr>
                <p:nvPr/>
              </p:nvSpPr>
              <p:spPr bwMode="auto">
                <a:xfrm>
                  <a:off x="3412" y="1025"/>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89" name="Freeform 232"/>
                <p:cNvSpPr>
                  <a:spLocks/>
                </p:cNvSpPr>
                <p:nvPr/>
              </p:nvSpPr>
              <p:spPr bwMode="auto">
                <a:xfrm>
                  <a:off x="3778" y="975"/>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0" name="Freeform 233"/>
                <p:cNvSpPr>
                  <a:spLocks/>
                </p:cNvSpPr>
                <p:nvPr/>
              </p:nvSpPr>
              <p:spPr bwMode="auto">
                <a:xfrm>
                  <a:off x="4034" y="1130"/>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1" name="Freeform 234"/>
                <p:cNvSpPr>
                  <a:spLocks/>
                </p:cNvSpPr>
                <p:nvPr/>
              </p:nvSpPr>
              <p:spPr bwMode="auto">
                <a:xfrm>
                  <a:off x="4061" y="1020"/>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2" name="Freeform 235"/>
                <p:cNvSpPr>
                  <a:spLocks/>
                </p:cNvSpPr>
                <p:nvPr/>
              </p:nvSpPr>
              <p:spPr bwMode="auto">
                <a:xfrm>
                  <a:off x="3875" y="1216"/>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3" name="Freeform 236"/>
                <p:cNvSpPr>
                  <a:spLocks/>
                </p:cNvSpPr>
                <p:nvPr/>
              </p:nvSpPr>
              <p:spPr bwMode="auto">
                <a:xfrm>
                  <a:off x="4072" y="1075"/>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4" name="Freeform 237"/>
                <p:cNvSpPr>
                  <a:spLocks/>
                </p:cNvSpPr>
                <p:nvPr/>
              </p:nvSpPr>
              <p:spPr bwMode="auto">
                <a:xfrm>
                  <a:off x="864" y="894"/>
                  <a:ext cx="527" cy="449"/>
                </a:xfrm>
                <a:custGeom>
                  <a:avLst/>
                  <a:gdLst>
                    <a:gd name="T0" fmla="*/ 0 w 14755"/>
                    <a:gd name="T1" fmla="*/ 0 h 12586"/>
                    <a:gd name="T2" fmla="*/ 0 w 14755"/>
                    <a:gd name="T3" fmla="*/ 0 h 12586"/>
                    <a:gd name="T4" fmla="*/ 0 w 14755"/>
                    <a:gd name="T5" fmla="*/ 0 h 12586"/>
                    <a:gd name="T6" fmla="*/ 0 w 14755"/>
                    <a:gd name="T7" fmla="*/ 0 h 12586"/>
                    <a:gd name="T8" fmla="*/ 0 w 14755"/>
                    <a:gd name="T9" fmla="*/ 0 h 12586"/>
                    <a:gd name="T10" fmla="*/ 0 w 14755"/>
                    <a:gd name="T11" fmla="*/ 0 h 12586"/>
                    <a:gd name="T12" fmla="*/ 0 w 14755"/>
                    <a:gd name="T13" fmla="*/ 0 h 12586"/>
                    <a:gd name="T14" fmla="*/ 0 w 14755"/>
                    <a:gd name="T15" fmla="*/ 0 h 12586"/>
                    <a:gd name="T16" fmla="*/ 0 w 14755"/>
                    <a:gd name="T17" fmla="*/ 0 h 12586"/>
                    <a:gd name="T18" fmla="*/ 0 w 14755"/>
                    <a:gd name="T19" fmla="*/ 0 h 12586"/>
                    <a:gd name="T20" fmla="*/ 0 w 14755"/>
                    <a:gd name="T21" fmla="*/ 0 h 12586"/>
                    <a:gd name="T22" fmla="*/ 0 w 14755"/>
                    <a:gd name="T23" fmla="*/ 0 h 12586"/>
                    <a:gd name="T24" fmla="*/ 0 w 14755"/>
                    <a:gd name="T25" fmla="*/ 0 h 12586"/>
                    <a:gd name="T26" fmla="*/ 0 w 14755"/>
                    <a:gd name="T27" fmla="*/ 0 h 12586"/>
                    <a:gd name="T28" fmla="*/ 0 w 14755"/>
                    <a:gd name="T29" fmla="*/ 0 h 12586"/>
                    <a:gd name="T30" fmla="*/ 0 w 14755"/>
                    <a:gd name="T31" fmla="*/ 0 h 12586"/>
                    <a:gd name="T32" fmla="*/ 0 w 14755"/>
                    <a:gd name="T33" fmla="*/ 0 h 12586"/>
                    <a:gd name="T34" fmla="*/ 0 w 14755"/>
                    <a:gd name="T35" fmla="*/ 0 h 12586"/>
                    <a:gd name="T36" fmla="*/ 0 w 14755"/>
                    <a:gd name="T37" fmla="*/ 0 h 12586"/>
                    <a:gd name="T38" fmla="*/ 0 w 14755"/>
                    <a:gd name="T39" fmla="*/ 0 h 12586"/>
                    <a:gd name="T40" fmla="*/ 0 w 14755"/>
                    <a:gd name="T41" fmla="*/ 0 h 12586"/>
                    <a:gd name="T42" fmla="*/ 0 w 14755"/>
                    <a:gd name="T43" fmla="*/ 0 h 12586"/>
                    <a:gd name="T44" fmla="*/ 0 w 14755"/>
                    <a:gd name="T45" fmla="*/ 0 h 12586"/>
                    <a:gd name="T46" fmla="*/ 0 w 14755"/>
                    <a:gd name="T47" fmla="*/ 0 h 12586"/>
                    <a:gd name="T48" fmla="*/ 0 w 14755"/>
                    <a:gd name="T49" fmla="*/ 0 h 12586"/>
                    <a:gd name="T50" fmla="*/ 0 w 14755"/>
                    <a:gd name="T51" fmla="*/ 0 h 12586"/>
                    <a:gd name="T52" fmla="*/ 0 w 14755"/>
                    <a:gd name="T53" fmla="*/ 0 h 12586"/>
                    <a:gd name="T54" fmla="*/ 0 w 14755"/>
                    <a:gd name="T55" fmla="*/ 0 h 12586"/>
                    <a:gd name="T56" fmla="*/ 0 w 14755"/>
                    <a:gd name="T57" fmla="*/ 0 h 12586"/>
                    <a:gd name="T58" fmla="*/ 0 w 14755"/>
                    <a:gd name="T59" fmla="*/ 0 h 12586"/>
                    <a:gd name="T60" fmla="*/ 0 w 14755"/>
                    <a:gd name="T61" fmla="*/ 0 h 12586"/>
                    <a:gd name="T62" fmla="*/ 0 w 14755"/>
                    <a:gd name="T63" fmla="*/ 0 h 12586"/>
                    <a:gd name="T64" fmla="*/ 0 w 14755"/>
                    <a:gd name="T65" fmla="*/ 0 h 12586"/>
                    <a:gd name="T66" fmla="*/ 0 w 14755"/>
                    <a:gd name="T67" fmla="*/ 0 h 12586"/>
                    <a:gd name="T68" fmla="*/ 0 w 14755"/>
                    <a:gd name="T69" fmla="*/ 0 h 12586"/>
                    <a:gd name="T70" fmla="*/ 0 w 14755"/>
                    <a:gd name="T71" fmla="*/ 0 h 12586"/>
                    <a:gd name="T72" fmla="*/ 0 w 14755"/>
                    <a:gd name="T73" fmla="*/ 0 h 12586"/>
                    <a:gd name="T74" fmla="*/ 0 w 14755"/>
                    <a:gd name="T75" fmla="*/ 0 h 12586"/>
                    <a:gd name="T76" fmla="*/ 0 w 14755"/>
                    <a:gd name="T77" fmla="*/ 0 h 12586"/>
                    <a:gd name="T78" fmla="*/ 0 w 14755"/>
                    <a:gd name="T79" fmla="*/ 0 h 12586"/>
                    <a:gd name="T80" fmla="*/ 0 w 14755"/>
                    <a:gd name="T81" fmla="*/ 0 h 12586"/>
                    <a:gd name="T82" fmla="*/ 0 w 14755"/>
                    <a:gd name="T83" fmla="*/ 0 h 12586"/>
                    <a:gd name="T84" fmla="*/ 0 w 14755"/>
                    <a:gd name="T85" fmla="*/ 0 h 12586"/>
                    <a:gd name="T86" fmla="*/ 0 w 14755"/>
                    <a:gd name="T87" fmla="*/ 0 h 12586"/>
                    <a:gd name="T88" fmla="*/ 0 w 14755"/>
                    <a:gd name="T89" fmla="*/ 0 h 12586"/>
                    <a:gd name="T90" fmla="*/ 0 w 14755"/>
                    <a:gd name="T91" fmla="*/ 0 h 12586"/>
                    <a:gd name="T92" fmla="*/ 0 w 14755"/>
                    <a:gd name="T93" fmla="*/ 0 h 12586"/>
                    <a:gd name="T94" fmla="*/ 0 w 14755"/>
                    <a:gd name="T95" fmla="*/ 0 h 12586"/>
                    <a:gd name="T96" fmla="*/ 0 w 14755"/>
                    <a:gd name="T97" fmla="*/ 0 h 12586"/>
                    <a:gd name="T98" fmla="*/ 0 w 14755"/>
                    <a:gd name="T99" fmla="*/ 0 h 12586"/>
                    <a:gd name="T100" fmla="*/ 0 w 14755"/>
                    <a:gd name="T101" fmla="*/ 0 h 12586"/>
                    <a:gd name="T102" fmla="*/ 0 w 14755"/>
                    <a:gd name="T103" fmla="*/ 0 h 12586"/>
                    <a:gd name="T104" fmla="*/ 0 w 14755"/>
                    <a:gd name="T105" fmla="*/ 0 h 12586"/>
                    <a:gd name="T106" fmla="*/ 0 w 14755"/>
                    <a:gd name="T107" fmla="*/ 0 h 12586"/>
                    <a:gd name="T108" fmla="*/ 0 w 14755"/>
                    <a:gd name="T109" fmla="*/ 0 h 12586"/>
                    <a:gd name="T110" fmla="*/ 0 w 14755"/>
                    <a:gd name="T111" fmla="*/ 0 h 12586"/>
                    <a:gd name="T112" fmla="*/ 0 w 14755"/>
                    <a:gd name="T113" fmla="*/ 0 h 12586"/>
                    <a:gd name="T114" fmla="*/ 0 w 14755"/>
                    <a:gd name="T115" fmla="*/ 0 h 12586"/>
                    <a:gd name="T116" fmla="*/ 0 w 14755"/>
                    <a:gd name="T117" fmla="*/ 0 h 12586"/>
                    <a:gd name="T118" fmla="*/ 0 w 14755"/>
                    <a:gd name="T119" fmla="*/ 0 h 12586"/>
                    <a:gd name="T120" fmla="*/ 0 w 14755"/>
                    <a:gd name="T121" fmla="*/ 0 h 12586"/>
                    <a:gd name="T122" fmla="*/ 0 w 14755"/>
                    <a:gd name="T123" fmla="*/ 0 h 12586"/>
                    <a:gd name="T124" fmla="*/ 0 w 14755"/>
                    <a:gd name="T125" fmla="*/ 0 h 125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6"/>
                    <a:gd name="T191" fmla="*/ 14755 w 14755"/>
                    <a:gd name="T192" fmla="*/ 12586 h 125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6095" name="Freeform 238"/>
                <p:cNvSpPr>
                  <a:spLocks/>
                </p:cNvSpPr>
                <p:nvPr/>
              </p:nvSpPr>
              <p:spPr bwMode="auto">
                <a:xfrm>
                  <a:off x="817" y="1088"/>
                  <a:ext cx="30" cy="22"/>
                </a:xfrm>
                <a:custGeom>
                  <a:avLst/>
                  <a:gdLst>
                    <a:gd name="T0" fmla="*/ 0 w 845"/>
                    <a:gd name="T1" fmla="*/ 0 h 610"/>
                    <a:gd name="T2" fmla="*/ 0 w 845"/>
                    <a:gd name="T3" fmla="*/ 0 h 610"/>
                    <a:gd name="T4" fmla="*/ 0 w 845"/>
                    <a:gd name="T5" fmla="*/ 0 h 610"/>
                    <a:gd name="T6" fmla="*/ 0 w 845"/>
                    <a:gd name="T7" fmla="*/ 0 h 610"/>
                    <a:gd name="T8" fmla="*/ 0 w 845"/>
                    <a:gd name="T9" fmla="*/ 0 h 610"/>
                    <a:gd name="T10" fmla="*/ 0 w 845"/>
                    <a:gd name="T11" fmla="*/ 0 h 610"/>
                    <a:gd name="T12" fmla="*/ 0 w 845"/>
                    <a:gd name="T13" fmla="*/ 0 h 610"/>
                    <a:gd name="T14" fmla="*/ 0 w 845"/>
                    <a:gd name="T15" fmla="*/ 0 h 610"/>
                    <a:gd name="T16" fmla="*/ 0 w 845"/>
                    <a:gd name="T17" fmla="*/ 0 h 610"/>
                    <a:gd name="T18" fmla="*/ 0 w 845"/>
                    <a:gd name="T19" fmla="*/ 0 h 610"/>
                    <a:gd name="T20" fmla="*/ 0 w 845"/>
                    <a:gd name="T21" fmla="*/ 0 h 610"/>
                    <a:gd name="T22" fmla="*/ 0 w 845"/>
                    <a:gd name="T23" fmla="*/ 0 h 610"/>
                    <a:gd name="T24" fmla="*/ 0 w 845"/>
                    <a:gd name="T25" fmla="*/ 0 h 610"/>
                    <a:gd name="T26" fmla="*/ 0 w 845"/>
                    <a:gd name="T27" fmla="*/ 0 h 610"/>
                    <a:gd name="T28" fmla="*/ 0 w 845"/>
                    <a:gd name="T29" fmla="*/ 0 h 610"/>
                    <a:gd name="T30" fmla="*/ 0 w 845"/>
                    <a:gd name="T31" fmla="*/ 0 h 610"/>
                    <a:gd name="T32" fmla="*/ 0 w 845"/>
                    <a:gd name="T33" fmla="*/ 0 h 610"/>
                    <a:gd name="T34" fmla="*/ 0 w 845"/>
                    <a:gd name="T35" fmla="*/ 0 h 610"/>
                    <a:gd name="T36" fmla="*/ 0 w 845"/>
                    <a:gd name="T37" fmla="*/ 0 h 610"/>
                    <a:gd name="T38" fmla="*/ 0 w 845"/>
                    <a:gd name="T39" fmla="*/ 0 h 610"/>
                    <a:gd name="T40" fmla="*/ 0 w 845"/>
                    <a:gd name="T41" fmla="*/ 0 h 610"/>
                    <a:gd name="T42" fmla="*/ 0 w 845"/>
                    <a:gd name="T43" fmla="*/ 0 h 610"/>
                    <a:gd name="T44" fmla="*/ 0 w 845"/>
                    <a:gd name="T45" fmla="*/ 0 h 610"/>
                    <a:gd name="T46" fmla="*/ 0 w 845"/>
                    <a:gd name="T47" fmla="*/ 0 h 610"/>
                    <a:gd name="T48" fmla="*/ 0 w 845"/>
                    <a:gd name="T49" fmla="*/ 0 h 610"/>
                    <a:gd name="T50" fmla="*/ 0 w 845"/>
                    <a:gd name="T51" fmla="*/ 0 h 610"/>
                    <a:gd name="T52" fmla="*/ 0 w 845"/>
                    <a:gd name="T53" fmla="*/ 0 h 610"/>
                    <a:gd name="T54" fmla="*/ 0 w 845"/>
                    <a:gd name="T55" fmla="*/ 0 h 610"/>
                    <a:gd name="T56" fmla="*/ 0 w 845"/>
                    <a:gd name="T57" fmla="*/ 0 h 610"/>
                    <a:gd name="T58" fmla="*/ 0 w 845"/>
                    <a:gd name="T59" fmla="*/ 0 h 610"/>
                    <a:gd name="T60" fmla="*/ 0 w 845"/>
                    <a:gd name="T61" fmla="*/ 0 h 610"/>
                    <a:gd name="T62" fmla="*/ 0 w 845"/>
                    <a:gd name="T63" fmla="*/ 0 h 610"/>
                    <a:gd name="T64" fmla="*/ 0 w 845"/>
                    <a:gd name="T65" fmla="*/ 0 h 610"/>
                    <a:gd name="T66" fmla="*/ 0 w 845"/>
                    <a:gd name="T67" fmla="*/ 0 h 610"/>
                    <a:gd name="T68" fmla="*/ 0 w 845"/>
                    <a:gd name="T69" fmla="*/ 0 h 610"/>
                    <a:gd name="T70" fmla="*/ 0 w 845"/>
                    <a:gd name="T71" fmla="*/ 0 h 610"/>
                    <a:gd name="T72" fmla="*/ 0 w 845"/>
                    <a:gd name="T73" fmla="*/ 0 h 610"/>
                    <a:gd name="T74" fmla="*/ 0 w 845"/>
                    <a:gd name="T75" fmla="*/ 0 h 610"/>
                    <a:gd name="T76" fmla="*/ 0 w 845"/>
                    <a:gd name="T77" fmla="*/ 0 h 610"/>
                    <a:gd name="T78" fmla="*/ 0 w 845"/>
                    <a:gd name="T79" fmla="*/ 0 h 610"/>
                    <a:gd name="T80" fmla="*/ 0 w 845"/>
                    <a:gd name="T81" fmla="*/ 0 h 610"/>
                    <a:gd name="T82" fmla="*/ 0 w 845"/>
                    <a:gd name="T83" fmla="*/ 0 h 610"/>
                    <a:gd name="T84" fmla="*/ 0 w 845"/>
                    <a:gd name="T85" fmla="*/ 0 h 610"/>
                    <a:gd name="T86" fmla="*/ 0 w 845"/>
                    <a:gd name="T87" fmla="*/ 0 h 610"/>
                    <a:gd name="T88" fmla="*/ 0 w 845"/>
                    <a:gd name="T89" fmla="*/ 0 h 610"/>
                    <a:gd name="T90" fmla="*/ 0 w 845"/>
                    <a:gd name="T91" fmla="*/ 0 h 6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0"/>
                    <a:gd name="T140" fmla="*/ 845 w 845"/>
                    <a:gd name="T141" fmla="*/ 610 h 6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6096" name="Freeform 239"/>
                <p:cNvSpPr>
                  <a:spLocks/>
                </p:cNvSpPr>
                <p:nvPr/>
              </p:nvSpPr>
              <p:spPr bwMode="auto">
                <a:xfrm>
                  <a:off x="1248" y="876"/>
                  <a:ext cx="108" cy="294"/>
                </a:xfrm>
                <a:custGeom>
                  <a:avLst/>
                  <a:gdLst>
                    <a:gd name="T0" fmla="*/ 0 w 3046"/>
                    <a:gd name="T1" fmla="*/ 0 h 8222"/>
                    <a:gd name="T2" fmla="*/ 0 w 3046"/>
                    <a:gd name="T3" fmla="*/ 0 h 8222"/>
                    <a:gd name="T4" fmla="*/ 0 w 3046"/>
                    <a:gd name="T5" fmla="*/ 0 h 8222"/>
                    <a:gd name="T6" fmla="*/ 0 w 3046"/>
                    <a:gd name="T7" fmla="*/ 0 h 8222"/>
                    <a:gd name="T8" fmla="*/ 0 w 3046"/>
                    <a:gd name="T9" fmla="*/ 0 h 8222"/>
                    <a:gd name="T10" fmla="*/ 0 60000 65536"/>
                    <a:gd name="T11" fmla="*/ 0 60000 65536"/>
                    <a:gd name="T12" fmla="*/ 0 60000 65536"/>
                    <a:gd name="T13" fmla="*/ 0 60000 65536"/>
                    <a:gd name="T14" fmla="*/ 0 60000 65536"/>
                    <a:gd name="T15" fmla="*/ 0 w 3046"/>
                    <a:gd name="T16" fmla="*/ 0 h 8222"/>
                    <a:gd name="T17" fmla="*/ 3046 w 3046"/>
                    <a:gd name="T18" fmla="*/ 8222 h 8222"/>
                  </a:gdLst>
                  <a:ahLst/>
                  <a:cxnLst>
                    <a:cxn ang="T10">
                      <a:pos x="T0" y="T1"/>
                    </a:cxn>
                    <a:cxn ang="T11">
                      <a:pos x="T2" y="T3"/>
                    </a:cxn>
                    <a:cxn ang="T12">
                      <a:pos x="T4" y="T5"/>
                    </a:cxn>
                    <a:cxn ang="T13">
                      <a:pos x="T6" y="T7"/>
                    </a:cxn>
                    <a:cxn ang="T14">
                      <a:pos x="T8" y="T9"/>
                    </a:cxn>
                  </a:cxnLst>
                  <a:rect l="T15" t="T16" r="T17" b="T18"/>
                  <a:pathLst>
                    <a:path w="3046" h="8222">
                      <a:moveTo>
                        <a:pt x="3046" y="2097"/>
                      </a:moveTo>
                      <a:lnTo>
                        <a:pt x="3046" y="0"/>
                      </a:lnTo>
                      <a:lnTo>
                        <a:pt x="0" y="6752"/>
                      </a:lnTo>
                      <a:lnTo>
                        <a:pt x="343" y="8222"/>
                      </a:lnTo>
                      <a:lnTo>
                        <a:pt x="3046" y="209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7" name="Freeform 240"/>
                <p:cNvSpPr>
                  <a:spLocks/>
                </p:cNvSpPr>
                <p:nvPr/>
              </p:nvSpPr>
              <p:spPr bwMode="auto">
                <a:xfrm>
                  <a:off x="1308" y="1166"/>
                  <a:ext cx="27" cy="96"/>
                </a:xfrm>
                <a:custGeom>
                  <a:avLst/>
                  <a:gdLst>
                    <a:gd name="T0" fmla="*/ 0 w 755"/>
                    <a:gd name="T1" fmla="*/ 0 h 2694"/>
                    <a:gd name="T2" fmla="*/ 0 w 755"/>
                    <a:gd name="T3" fmla="*/ 0 h 2694"/>
                    <a:gd name="T4" fmla="*/ 0 w 755"/>
                    <a:gd name="T5" fmla="*/ 0 h 2694"/>
                    <a:gd name="T6" fmla="*/ 0 w 755"/>
                    <a:gd name="T7" fmla="*/ 0 h 2694"/>
                    <a:gd name="T8" fmla="*/ 0 w 755"/>
                    <a:gd name="T9" fmla="*/ 0 h 2694"/>
                    <a:gd name="T10" fmla="*/ 0 60000 65536"/>
                    <a:gd name="T11" fmla="*/ 0 60000 65536"/>
                    <a:gd name="T12" fmla="*/ 0 60000 65536"/>
                    <a:gd name="T13" fmla="*/ 0 60000 65536"/>
                    <a:gd name="T14" fmla="*/ 0 60000 65536"/>
                    <a:gd name="T15" fmla="*/ 0 w 755"/>
                    <a:gd name="T16" fmla="*/ 0 h 2694"/>
                    <a:gd name="T17" fmla="*/ 755 w 755"/>
                    <a:gd name="T18" fmla="*/ 2694 h 2694"/>
                  </a:gdLst>
                  <a:ahLst/>
                  <a:cxnLst>
                    <a:cxn ang="T10">
                      <a:pos x="T0" y="T1"/>
                    </a:cxn>
                    <a:cxn ang="T11">
                      <a:pos x="T2" y="T3"/>
                    </a:cxn>
                    <a:cxn ang="T12">
                      <a:pos x="T4" y="T5"/>
                    </a:cxn>
                    <a:cxn ang="T13">
                      <a:pos x="T6" y="T7"/>
                    </a:cxn>
                    <a:cxn ang="T14">
                      <a:pos x="T8" y="T9"/>
                    </a:cxn>
                  </a:cxnLst>
                  <a:rect l="T15" t="T16" r="T17" b="T18"/>
                  <a:pathLst>
                    <a:path w="755" h="2694">
                      <a:moveTo>
                        <a:pt x="755" y="2146"/>
                      </a:moveTo>
                      <a:lnTo>
                        <a:pt x="10" y="2694"/>
                      </a:lnTo>
                      <a:lnTo>
                        <a:pt x="0" y="548"/>
                      </a:lnTo>
                      <a:lnTo>
                        <a:pt x="745" y="0"/>
                      </a:lnTo>
                      <a:lnTo>
                        <a:pt x="755" y="2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8" name="Freeform 241"/>
                <p:cNvSpPr>
                  <a:spLocks/>
                </p:cNvSpPr>
                <p:nvPr/>
              </p:nvSpPr>
              <p:spPr bwMode="auto">
                <a:xfrm>
                  <a:off x="1276" y="1152"/>
                  <a:ext cx="32" cy="110"/>
                </a:xfrm>
                <a:custGeom>
                  <a:avLst/>
                  <a:gdLst>
                    <a:gd name="T0" fmla="*/ 0 w 891"/>
                    <a:gd name="T1" fmla="*/ 0 h 3096"/>
                    <a:gd name="T2" fmla="*/ 0 w 891"/>
                    <a:gd name="T3" fmla="*/ 0 h 3096"/>
                    <a:gd name="T4" fmla="*/ 0 w 891"/>
                    <a:gd name="T5" fmla="*/ 0 h 3096"/>
                    <a:gd name="T6" fmla="*/ 0 w 891"/>
                    <a:gd name="T7" fmla="*/ 0 h 3096"/>
                    <a:gd name="T8" fmla="*/ 0 w 891"/>
                    <a:gd name="T9" fmla="*/ 0 h 3096"/>
                    <a:gd name="T10" fmla="*/ 0 w 891"/>
                    <a:gd name="T11" fmla="*/ 0 h 3096"/>
                    <a:gd name="T12" fmla="*/ 0 w 891"/>
                    <a:gd name="T13" fmla="*/ 0 h 3096"/>
                    <a:gd name="T14" fmla="*/ 0 w 891"/>
                    <a:gd name="T15" fmla="*/ 0 h 3096"/>
                    <a:gd name="T16" fmla="*/ 0 w 891"/>
                    <a:gd name="T17" fmla="*/ 0 h 3096"/>
                    <a:gd name="T18" fmla="*/ 0 w 891"/>
                    <a:gd name="T19" fmla="*/ 0 h 3096"/>
                    <a:gd name="T20" fmla="*/ 0 w 891"/>
                    <a:gd name="T21" fmla="*/ 0 h 3096"/>
                    <a:gd name="T22" fmla="*/ 0 w 891"/>
                    <a:gd name="T23" fmla="*/ 0 h 3096"/>
                    <a:gd name="T24" fmla="*/ 0 w 891"/>
                    <a:gd name="T25" fmla="*/ 0 h 3096"/>
                    <a:gd name="T26" fmla="*/ 0 w 891"/>
                    <a:gd name="T27" fmla="*/ 0 h 3096"/>
                    <a:gd name="T28" fmla="*/ 0 w 891"/>
                    <a:gd name="T29" fmla="*/ 0 h 3096"/>
                    <a:gd name="T30" fmla="*/ 0 w 891"/>
                    <a:gd name="T31" fmla="*/ 0 h 3096"/>
                    <a:gd name="T32" fmla="*/ 0 w 891"/>
                    <a:gd name="T33" fmla="*/ 0 h 3096"/>
                    <a:gd name="T34" fmla="*/ 0 w 891"/>
                    <a:gd name="T35" fmla="*/ 0 h 3096"/>
                    <a:gd name="T36" fmla="*/ 0 w 891"/>
                    <a:gd name="T37" fmla="*/ 0 h 3096"/>
                    <a:gd name="T38" fmla="*/ 0 w 891"/>
                    <a:gd name="T39" fmla="*/ 0 h 3096"/>
                    <a:gd name="T40" fmla="*/ 0 w 891"/>
                    <a:gd name="T41" fmla="*/ 0 h 3096"/>
                    <a:gd name="T42" fmla="*/ 0 w 891"/>
                    <a:gd name="T43" fmla="*/ 0 h 3096"/>
                    <a:gd name="T44" fmla="*/ 0 w 891"/>
                    <a:gd name="T45" fmla="*/ 0 h 3096"/>
                    <a:gd name="T46" fmla="*/ 0 w 891"/>
                    <a:gd name="T47" fmla="*/ 0 h 3096"/>
                    <a:gd name="T48" fmla="*/ 0 w 891"/>
                    <a:gd name="T49" fmla="*/ 0 h 3096"/>
                    <a:gd name="T50" fmla="*/ 0 w 891"/>
                    <a:gd name="T51" fmla="*/ 0 h 3096"/>
                    <a:gd name="T52" fmla="*/ 0 w 891"/>
                    <a:gd name="T53" fmla="*/ 0 h 3096"/>
                    <a:gd name="T54" fmla="*/ 0 w 891"/>
                    <a:gd name="T55" fmla="*/ 0 h 3096"/>
                    <a:gd name="T56" fmla="*/ 0 w 891"/>
                    <a:gd name="T57" fmla="*/ 0 h 3096"/>
                    <a:gd name="T58" fmla="*/ 0 w 891"/>
                    <a:gd name="T59" fmla="*/ 0 h 3096"/>
                    <a:gd name="T60" fmla="*/ 0 w 891"/>
                    <a:gd name="T61" fmla="*/ 0 h 3096"/>
                    <a:gd name="T62" fmla="*/ 0 w 891"/>
                    <a:gd name="T63" fmla="*/ 0 h 3096"/>
                    <a:gd name="T64" fmla="*/ 0 w 891"/>
                    <a:gd name="T65" fmla="*/ 0 h 3096"/>
                    <a:gd name="T66" fmla="*/ 0 w 891"/>
                    <a:gd name="T67" fmla="*/ 0 h 3096"/>
                    <a:gd name="T68" fmla="*/ 0 w 891"/>
                    <a:gd name="T69" fmla="*/ 0 h 3096"/>
                    <a:gd name="T70" fmla="*/ 0 w 891"/>
                    <a:gd name="T71" fmla="*/ 0 h 3096"/>
                    <a:gd name="T72" fmla="*/ 0 w 891"/>
                    <a:gd name="T73" fmla="*/ 0 h 3096"/>
                    <a:gd name="T74" fmla="*/ 0 w 891"/>
                    <a:gd name="T75" fmla="*/ 0 h 3096"/>
                    <a:gd name="T76" fmla="*/ 0 w 891"/>
                    <a:gd name="T77" fmla="*/ 0 h 3096"/>
                    <a:gd name="T78" fmla="*/ 0 w 891"/>
                    <a:gd name="T79" fmla="*/ 0 h 3096"/>
                    <a:gd name="T80" fmla="*/ 0 w 891"/>
                    <a:gd name="T81" fmla="*/ 0 h 3096"/>
                    <a:gd name="T82" fmla="*/ 0 w 891"/>
                    <a:gd name="T83" fmla="*/ 0 h 3096"/>
                    <a:gd name="T84" fmla="*/ 0 w 891"/>
                    <a:gd name="T85" fmla="*/ 0 h 3096"/>
                    <a:gd name="T86" fmla="*/ 0 w 891"/>
                    <a:gd name="T87" fmla="*/ 0 h 3096"/>
                    <a:gd name="T88" fmla="*/ 0 w 891"/>
                    <a:gd name="T89" fmla="*/ 0 h 30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1"/>
                    <a:gd name="T136" fmla="*/ 0 h 3096"/>
                    <a:gd name="T137" fmla="*/ 891 w 891"/>
                    <a:gd name="T138" fmla="*/ 3096 h 30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099" name="Freeform 242"/>
                <p:cNvSpPr>
                  <a:spLocks/>
                </p:cNvSpPr>
                <p:nvPr/>
              </p:nvSpPr>
              <p:spPr bwMode="auto">
                <a:xfrm>
                  <a:off x="1241" y="1145"/>
                  <a:ext cx="10" cy="79"/>
                </a:xfrm>
                <a:custGeom>
                  <a:avLst/>
                  <a:gdLst>
                    <a:gd name="T0" fmla="*/ 0 w 284"/>
                    <a:gd name="T1" fmla="*/ 0 h 2192"/>
                    <a:gd name="T2" fmla="*/ 0 w 284"/>
                    <a:gd name="T3" fmla="*/ 0 h 2192"/>
                    <a:gd name="T4" fmla="*/ 0 w 284"/>
                    <a:gd name="T5" fmla="*/ 0 h 2192"/>
                    <a:gd name="T6" fmla="*/ 0 w 284"/>
                    <a:gd name="T7" fmla="*/ 0 h 2192"/>
                    <a:gd name="T8" fmla="*/ 0 w 284"/>
                    <a:gd name="T9" fmla="*/ 0 h 2192"/>
                    <a:gd name="T10" fmla="*/ 0 w 284"/>
                    <a:gd name="T11" fmla="*/ 0 h 2192"/>
                    <a:gd name="T12" fmla="*/ 0 w 284"/>
                    <a:gd name="T13" fmla="*/ 0 h 2192"/>
                    <a:gd name="T14" fmla="*/ 0 w 284"/>
                    <a:gd name="T15" fmla="*/ 0 h 2192"/>
                    <a:gd name="T16" fmla="*/ 0 w 284"/>
                    <a:gd name="T17" fmla="*/ 0 h 2192"/>
                    <a:gd name="T18" fmla="*/ 0 w 284"/>
                    <a:gd name="T19" fmla="*/ 0 h 2192"/>
                    <a:gd name="T20" fmla="*/ 0 w 284"/>
                    <a:gd name="T21" fmla="*/ 0 h 2192"/>
                    <a:gd name="T22" fmla="*/ 0 w 284"/>
                    <a:gd name="T23" fmla="*/ 0 h 2192"/>
                    <a:gd name="T24" fmla="*/ 0 w 284"/>
                    <a:gd name="T25" fmla="*/ 0 h 2192"/>
                    <a:gd name="T26" fmla="*/ 0 w 284"/>
                    <a:gd name="T27" fmla="*/ 0 h 2192"/>
                    <a:gd name="T28" fmla="*/ 0 w 284"/>
                    <a:gd name="T29" fmla="*/ 0 h 2192"/>
                    <a:gd name="T30" fmla="*/ 0 w 284"/>
                    <a:gd name="T31" fmla="*/ 0 h 2192"/>
                    <a:gd name="T32" fmla="*/ 0 w 284"/>
                    <a:gd name="T33" fmla="*/ 0 h 2192"/>
                    <a:gd name="T34" fmla="*/ 0 w 284"/>
                    <a:gd name="T35" fmla="*/ 0 h 2192"/>
                    <a:gd name="T36" fmla="*/ 0 w 284"/>
                    <a:gd name="T37" fmla="*/ 0 h 2192"/>
                    <a:gd name="T38" fmla="*/ 0 w 284"/>
                    <a:gd name="T39" fmla="*/ 0 h 2192"/>
                    <a:gd name="T40" fmla="*/ 0 w 284"/>
                    <a:gd name="T41" fmla="*/ 0 h 2192"/>
                    <a:gd name="T42" fmla="*/ 0 w 284"/>
                    <a:gd name="T43" fmla="*/ 0 h 2192"/>
                    <a:gd name="T44" fmla="*/ 0 w 284"/>
                    <a:gd name="T45" fmla="*/ 0 h 2192"/>
                    <a:gd name="T46" fmla="*/ 0 w 284"/>
                    <a:gd name="T47" fmla="*/ 0 h 2192"/>
                    <a:gd name="T48" fmla="*/ 0 w 284"/>
                    <a:gd name="T49" fmla="*/ 0 h 2192"/>
                    <a:gd name="T50" fmla="*/ 0 w 284"/>
                    <a:gd name="T51" fmla="*/ 0 h 2192"/>
                    <a:gd name="T52" fmla="*/ 0 w 284"/>
                    <a:gd name="T53" fmla="*/ 0 h 2192"/>
                    <a:gd name="T54" fmla="*/ 0 w 284"/>
                    <a:gd name="T55" fmla="*/ 0 h 2192"/>
                    <a:gd name="T56" fmla="*/ 0 w 284"/>
                    <a:gd name="T57" fmla="*/ 0 h 2192"/>
                    <a:gd name="T58" fmla="*/ 0 w 284"/>
                    <a:gd name="T59" fmla="*/ 0 h 2192"/>
                    <a:gd name="T60" fmla="*/ 0 w 284"/>
                    <a:gd name="T61" fmla="*/ 0 h 2192"/>
                    <a:gd name="T62" fmla="*/ 0 w 284"/>
                    <a:gd name="T63" fmla="*/ 0 h 2192"/>
                    <a:gd name="T64" fmla="*/ 0 w 284"/>
                    <a:gd name="T65" fmla="*/ 0 h 2192"/>
                    <a:gd name="T66" fmla="*/ 0 w 284"/>
                    <a:gd name="T67" fmla="*/ 0 h 2192"/>
                    <a:gd name="T68" fmla="*/ 0 w 284"/>
                    <a:gd name="T69" fmla="*/ 0 h 2192"/>
                    <a:gd name="T70" fmla="*/ 0 w 284"/>
                    <a:gd name="T71" fmla="*/ 0 h 2192"/>
                    <a:gd name="T72" fmla="*/ 0 w 284"/>
                    <a:gd name="T73" fmla="*/ 0 h 2192"/>
                    <a:gd name="T74" fmla="*/ 0 w 284"/>
                    <a:gd name="T75" fmla="*/ 0 h 2192"/>
                    <a:gd name="T76" fmla="*/ 0 w 284"/>
                    <a:gd name="T77" fmla="*/ 0 h 2192"/>
                    <a:gd name="T78" fmla="*/ 0 w 284"/>
                    <a:gd name="T79" fmla="*/ 0 h 2192"/>
                    <a:gd name="T80" fmla="*/ 0 w 284"/>
                    <a:gd name="T81" fmla="*/ 0 h 2192"/>
                    <a:gd name="T82" fmla="*/ 0 w 284"/>
                    <a:gd name="T83" fmla="*/ 0 h 2192"/>
                    <a:gd name="T84" fmla="*/ 0 w 284"/>
                    <a:gd name="T85" fmla="*/ 0 h 2192"/>
                    <a:gd name="T86" fmla="*/ 0 w 284"/>
                    <a:gd name="T87" fmla="*/ 0 h 2192"/>
                    <a:gd name="T88" fmla="*/ 0 w 284"/>
                    <a:gd name="T89" fmla="*/ 0 h 2192"/>
                    <a:gd name="T90" fmla="*/ 0 w 284"/>
                    <a:gd name="T91" fmla="*/ 0 h 2192"/>
                    <a:gd name="T92" fmla="*/ 0 w 284"/>
                    <a:gd name="T93" fmla="*/ 0 h 2192"/>
                    <a:gd name="T94" fmla="*/ 0 w 284"/>
                    <a:gd name="T95" fmla="*/ 0 h 2192"/>
                    <a:gd name="T96" fmla="*/ 0 w 284"/>
                    <a:gd name="T97" fmla="*/ 0 h 2192"/>
                    <a:gd name="T98" fmla="*/ 0 w 284"/>
                    <a:gd name="T99" fmla="*/ 0 h 2192"/>
                    <a:gd name="T100" fmla="*/ 0 w 284"/>
                    <a:gd name="T101" fmla="*/ 0 h 2192"/>
                    <a:gd name="T102" fmla="*/ 0 w 284"/>
                    <a:gd name="T103" fmla="*/ 0 h 2192"/>
                    <a:gd name="T104" fmla="*/ 0 w 284"/>
                    <a:gd name="T105" fmla="*/ 0 h 2192"/>
                    <a:gd name="T106" fmla="*/ 0 w 284"/>
                    <a:gd name="T107" fmla="*/ 0 h 21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4"/>
                    <a:gd name="T163" fmla="*/ 0 h 2192"/>
                    <a:gd name="T164" fmla="*/ 284 w 284"/>
                    <a:gd name="T165" fmla="*/ 2192 h 219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0" name="Freeform 243"/>
                <p:cNvSpPr>
                  <a:spLocks/>
                </p:cNvSpPr>
                <p:nvPr/>
              </p:nvSpPr>
              <p:spPr bwMode="auto">
                <a:xfrm>
                  <a:off x="1077" y="1133"/>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1" name="Freeform 244"/>
                <p:cNvSpPr>
                  <a:spLocks/>
                </p:cNvSpPr>
                <p:nvPr/>
              </p:nvSpPr>
              <p:spPr bwMode="auto">
                <a:xfrm>
                  <a:off x="1077" y="1133"/>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6102" name="Freeform 245"/>
                <p:cNvSpPr>
                  <a:spLocks/>
                </p:cNvSpPr>
                <p:nvPr/>
              </p:nvSpPr>
              <p:spPr bwMode="auto">
                <a:xfrm>
                  <a:off x="1041" y="1143"/>
                  <a:ext cx="4" cy="85"/>
                </a:xfrm>
                <a:custGeom>
                  <a:avLst/>
                  <a:gdLst>
                    <a:gd name="T0" fmla="*/ 0 w 112"/>
                    <a:gd name="T1" fmla="*/ 0 h 2381"/>
                    <a:gd name="T2" fmla="*/ 0 w 112"/>
                    <a:gd name="T3" fmla="*/ 0 h 2381"/>
                    <a:gd name="T4" fmla="*/ 0 w 112"/>
                    <a:gd name="T5" fmla="*/ 0 h 2381"/>
                    <a:gd name="T6" fmla="*/ 0 w 112"/>
                    <a:gd name="T7" fmla="*/ 0 h 2381"/>
                    <a:gd name="T8" fmla="*/ 0 w 112"/>
                    <a:gd name="T9" fmla="*/ 0 h 2381"/>
                    <a:gd name="T10" fmla="*/ 0 w 112"/>
                    <a:gd name="T11" fmla="*/ 0 h 2381"/>
                    <a:gd name="T12" fmla="*/ 0 w 112"/>
                    <a:gd name="T13" fmla="*/ 0 h 2381"/>
                    <a:gd name="T14" fmla="*/ 0 w 112"/>
                    <a:gd name="T15" fmla="*/ 0 h 2381"/>
                    <a:gd name="T16" fmla="*/ 0 w 112"/>
                    <a:gd name="T17" fmla="*/ 0 h 2381"/>
                    <a:gd name="T18" fmla="*/ 0 w 112"/>
                    <a:gd name="T19" fmla="*/ 0 h 2381"/>
                    <a:gd name="T20" fmla="*/ 0 w 112"/>
                    <a:gd name="T21" fmla="*/ 0 h 2381"/>
                    <a:gd name="T22" fmla="*/ 0 w 112"/>
                    <a:gd name="T23" fmla="*/ 0 h 2381"/>
                    <a:gd name="T24" fmla="*/ 0 w 112"/>
                    <a:gd name="T25" fmla="*/ 0 h 2381"/>
                    <a:gd name="T26" fmla="*/ 0 w 112"/>
                    <a:gd name="T27" fmla="*/ 0 h 2381"/>
                    <a:gd name="T28" fmla="*/ 0 w 112"/>
                    <a:gd name="T29" fmla="*/ 0 h 2381"/>
                    <a:gd name="T30" fmla="*/ 0 w 112"/>
                    <a:gd name="T31" fmla="*/ 0 h 2381"/>
                    <a:gd name="T32" fmla="*/ 0 w 112"/>
                    <a:gd name="T33" fmla="*/ 0 h 2381"/>
                    <a:gd name="T34" fmla="*/ 0 w 112"/>
                    <a:gd name="T35" fmla="*/ 0 h 2381"/>
                    <a:gd name="T36" fmla="*/ 0 w 112"/>
                    <a:gd name="T37" fmla="*/ 0 h 2381"/>
                    <a:gd name="T38" fmla="*/ 0 w 112"/>
                    <a:gd name="T39" fmla="*/ 0 h 2381"/>
                    <a:gd name="T40" fmla="*/ 0 w 112"/>
                    <a:gd name="T41" fmla="*/ 0 h 2381"/>
                    <a:gd name="T42" fmla="*/ 0 w 112"/>
                    <a:gd name="T43" fmla="*/ 0 h 2381"/>
                    <a:gd name="T44" fmla="*/ 0 w 112"/>
                    <a:gd name="T45" fmla="*/ 0 h 2381"/>
                    <a:gd name="T46" fmla="*/ 0 w 112"/>
                    <a:gd name="T47" fmla="*/ 0 h 2381"/>
                    <a:gd name="T48" fmla="*/ 0 w 112"/>
                    <a:gd name="T49" fmla="*/ 0 h 2381"/>
                    <a:gd name="T50" fmla="*/ 0 w 112"/>
                    <a:gd name="T51" fmla="*/ 0 h 2381"/>
                    <a:gd name="T52" fmla="*/ 0 w 112"/>
                    <a:gd name="T53" fmla="*/ 0 h 2381"/>
                    <a:gd name="T54" fmla="*/ 0 w 112"/>
                    <a:gd name="T55" fmla="*/ 0 h 2381"/>
                    <a:gd name="T56" fmla="*/ 0 w 112"/>
                    <a:gd name="T57" fmla="*/ 0 h 2381"/>
                    <a:gd name="T58" fmla="*/ 0 w 112"/>
                    <a:gd name="T59" fmla="*/ 0 h 2381"/>
                    <a:gd name="T60" fmla="*/ 0 w 112"/>
                    <a:gd name="T61" fmla="*/ 0 h 2381"/>
                    <a:gd name="T62" fmla="*/ 0 w 112"/>
                    <a:gd name="T63" fmla="*/ 0 h 2381"/>
                    <a:gd name="T64" fmla="*/ 0 w 112"/>
                    <a:gd name="T65" fmla="*/ 0 h 2381"/>
                    <a:gd name="T66" fmla="*/ 0 w 112"/>
                    <a:gd name="T67" fmla="*/ 0 h 2381"/>
                    <a:gd name="T68" fmla="*/ 0 w 112"/>
                    <a:gd name="T69" fmla="*/ 0 h 2381"/>
                    <a:gd name="T70" fmla="*/ 0 w 112"/>
                    <a:gd name="T71" fmla="*/ 0 h 2381"/>
                    <a:gd name="T72" fmla="*/ 0 w 112"/>
                    <a:gd name="T73" fmla="*/ 0 h 23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2381"/>
                    <a:gd name="T113" fmla="*/ 112 w 112"/>
                    <a:gd name="T114" fmla="*/ 2381 h 23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3" name="Freeform 246"/>
                <p:cNvSpPr>
                  <a:spLocks/>
                </p:cNvSpPr>
                <p:nvPr/>
              </p:nvSpPr>
              <p:spPr bwMode="auto">
                <a:xfrm>
                  <a:off x="985" y="1135"/>
                  <a:ext cx="6" cy="77"/>
                </a:xfrm>
                <a:custGeom>
                  <a:avLst/>
                  <a:gdLst>
                    <a:gd name="T0" fmla="*/ 0 w 177"/>
                    <a:gd name="T1" fmla="*/ 0 h 2156"/>
                    <a:gd name="T2" fmla="*/ 0 w 177"/>
                    <a:gd name="T3" fmla="*/ 0 h 2156"/>
                    <a:gd name="T4" fmla="*/ 0 w 177"/>
                    <a:gd name="T5" fmla="*/ 0 h 2156"/>
                    <a:gd name="T6" fmla="*/ 0 w 177"/>
                    <a:gd name="T7" fmla="*/ 0 h 2156"/>
                    <a:gd name="T8" fmla="*/ 0 w 177"/>
                    <a:gd name="T9" fmla="*/ 0 h 2156"/>
                    <a:gd name="T10" fmla="*/ 0 w 177"/>
                    <a:gd name="T11" fmla="*/ 0 h 2156"/>
                    <a:gd name="T12" fmla="*/ 0 w 177"/>
                    <a:gd name="T13" fmla="*/ 0 h 2156"/>
                    <a:gd name="T14" fmla="*/ 0 w 177"/>
                    <a:gd name="T15" fmla="*/ 0 h 2156"/>
                    <a:gd name="T16" fmla="*/ 0 w 177"/>
                    <a:gd name="T17" fmla="*/ 0 h 2156"/>
                    <a:gd name="T18" fmla="*/ 0 w 177"/>
                    <a:gd name="T19" fmla="*/ 0 h 2156"/>
                    <a:gd name="T20" fmla="*/ 0 w 177"/>
                    <a:gd name="T21" fmla="*/ 0 h 2156"/>
                    <a:gd name="T22" fmla="*/ 0 w 177"/>
                    <a:gd name="T23" fmla="*/ 0 h 2156"/>
                    <a:gd name="T24" fmla="*/ 0 w 177"/>
                    <a:gd name="T25" fmla="*/ 0 h 2156"/>
                    <a:gd name="T26" fmla="*/ 0 w 177"/>
                    <a:gd name="T27" fmla="*/ 0 h 2156"/>
                    <a:gd name="T28" fmla="*/ 0 w 177"/>
                    <a:gd name="T29" fmla="*/ 0 h 2156"/>
                    <a:gd name="T30" fmla="*/ 0 w 177"/>
                    <a:gd name="T31" fmla="*/ 0 h 2156"/>
                    <a:gd name="T32" fmla="*/ 0 w 177"/>
                    <a:gd name="T33" fmla="*/ 0 h 2156"/>
                    <a:gd name="T34" fmla="*/ 0 w 177"/>
                    <a:gd name="T35" fmla="*/ 0 h 2156"/>
                    <a:gd name="T36" fmla="*/ 0 w 177"/>
                    <a:gd name="T37" fmla="*/ 0 h 2156"/>
                    <a:gd name="T38" fmla="*/ 0 w 177"/>
                    <a:gd name="T39" fmla="*/ 0 h 2156"/>
                    <a:gd name="T40" fmla="*/ 0 w 177"/>
                    <a:gd name="T41" fmla="*/ 0 h 2156"/>
                    <a:gd name="T42" fmla="*/ 0 w 177"/>
                    <a:gd name="T43" fmla="*/ 0 h 2156"/>
                    <a:gd name="T44" fmla="*/ 0 w 177"/>
                    <a:gd name="T45" fmla="*/ 0 h 2156"/>
                    <a:gd name="T46" fmla="*/ 0 w 177"/>
                    <a:gd name="T47" fmla="*/ 0 h 2156"/>
                    <a:gd name="T48" fmla="*/ 0 w 177"/>
                    <a:gd name="T49" fmla="*/ 0 h 2156"/>
                    <a:gd name="T50" fmla="*/ 0 w 177"/>
                    <a:gd name="T51" fmla="*/ 0 h 2156"/>
                    <a:gd name="T52" fmla="*/ 0 w 177"/>
                    <a:gd name="T53" fmla="*/ 0 h 2156"/>
                    <a:gd name="T54" fmla="*/ 0 w 177"/>
                    <a:gd name="T55" fmla="*/ 0 h 2156"/>
                    <a:gd name="T56" fmla="*/ 0 w 177"/>
                    <a:gd name="T57" fmla="*/ 0 h 2156"/>
                    <a:gd name="T58" fmla="*/ 0 w 177"/>
                    <a:gd name="T59" fmla="*/ 0 h 2156"/>
                    <a:gd name="T60" fmla="*/ 0 w 177"/>
                    <a:gd name="T61" fmla="*/ 0 h 2156"/>
                    <a:gd name="T62" fmla="*/ 0 w 177"/>
                    <a:gd name="T63" fmla="*/ 0 h 2156"/>
                    <a:gd name="T64" fmla="*/ 0 w 177"/>
                    <a:gd name="T65" fmla="*/ 0 h 2156"/>
                    <a:gd name="T66" fmla="*/ 0 w 177"/>
                    <a:gd name="T67" fmla="*/ 0 h 2156"/>
                    <a:gd name="T68" fmla="*/ 0 w 177"/>
                    <a:gd name="T69" fmla="*/ 0 h 2156"/>
                    <a:gd name="T70" fmla="*/ 0 w 177"/>
                    <a:gd name="T71" fmla="*/ 0 h 2156"/>
                    <a:gd name="T72" fmla="*/ 0 w 177"/>
                    <a:gd name="T73" fmla="*/ 0 h 2156"/>
                    <a:gd name="T74" fmla="*/ 0 w 177"/>
                    <a:gd name="T75" fmla="*/ 0 h 2156"/>
                    <a:gd name="T76" fmla="*/ 0 w 177"/>
                    <a:gd name="T77" fmla="*/ 0 h 2156"/>
                    <a:gd name="T78" fmla="*/ 0 w 177"/>
                    <a:gd name="T79" fmla="*/ 0 h 2156"/>
                    <a:gd name="T80" fmla="*/ 0 w 177"/>
                    <a:gd name="T81" fmla="*/ 0 h 2156"/>
                    <a:gd name="T82" fmla="*/ 0 w 177"/>
                    <a:gd name="T83" fmla="*/ 0 h 2156"/>
                    <a:gd name="T84" fmla="*/ 0 w 177"/>
                    <a:gd name="T85" fmla="*/ 0 h 2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2156"/>
                    <a:gd name="T131" fmla="*/ 177 w 177"/>
                    <a:gd name="T132" fmla="*/ 2156 h 2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4" name="Freeform 247"/>
                <p:cNvSpPr>
                  <a:spLocks/>
                </p:cNvSpPr>
                <p:nvPr/>
              </p:nvSpPr>
              <p:spPr bwMode="auto">
                <a:xfrm>
                  <a:off x="942" y="1143"/>
                  <a:ext cx="16" cy="81"/>
                </a:xfrm>
                <a:custGeom>
                  <a:avLst/>
                  <a:gdLst>
                    <a:gd name="T0" fmla="*/ 0 w 461"/>
                    <a:gd name="T1" fmla="*/ 0 h 2287"/>
                    <a:gd name="T2" fmla="*/ 0 w 461"/>
                    <a:gd name="T3" fmla="*/ 0 h 2287"/>
                    <a:gd name="T4" fmla="*/ 0 w 461"/>
                    <a:gd name="T5" fmla="*/ 0 h 2287"/>
                    <a:gd name="T6" fmla="*/ 0 w 461"/>
                    <a:gd name="T7" fmla="*/ 0 h 2287"/>
                    <a:gd name="T8" fmla="*/ 0 w 461"/>
                    <a:gd name="T9" fmla="*/ 0 h 2287"/>
                    <a:gd name="T10" fmla="*/ 0 w 461"/>
                    <a:gd name="T11" fmla="*/ 0 h 2287"/>
                    <a:gd name="T12" fmla="*/ 0 w 461"/>
                    <a:gd name="T13" fmla="*/ 0 h 2287"/>
                    <a:gd name="T14" fmla="*/ 0 w 461"/>
                    <a:gd name="T15" fmla="*/ 0 h 2287"/>
                    <a:gd name="T16" fmla="*/ 0 w 461"/>
                    <a:gd name="T17" fmla="*/ 0 h 2287"/>
                    <a:gd name="T18" fmla="*/ 0 w 461"/>
                    <a:gd name="T19" fmla="*/ 0 h 2287"/>
                    <a:gd name="T20" fmla="*/ 0 w 461"/>
                    <a:gd name="T21" fmla="*/ 0 h 2287"/>
                    <a:gd name="T22" fmla="*/ 0 w 461"/>
                    <a:gd name="T23" fmla="*/ 0 h 2287"/>
                    <a:gd name="T24" fmla="*/ 0 w 461"/>
                    <a:gd name="T25" fmla="*/ 0 h 2287"/>
                    <a:gd name="T26" fmla="*/ 0 w 461"/>
                    <a:gd name="T27" fmla="*/ 0 h 2287"/>
                    <a:gd name="T28" fmla="*/ 0 w 461"/>
                    <a:gd name="T29" fmla="*/ 0 h 2287"/>
                    <a:gd name="T30" fmla="*/ 0 w 461"/>
                    <a:gd name="T31" fmla="*/ 0 h 2287"/>
                    <a:gd name="T32" fmla="*/ 0 w 461"/>
                    <a:gd name="T33" fmla="*/ 0 h 2287"/>
                    <a:gd name="T34" fmla="*/ 0 w 461"/>
                    <a:gd name="T35" fmla="*/ 0 h 2287"/>
                    <a:gd name="T36" fmla="*/ 0 w 461"/>
                    <a:gd name="T37" fmla="*/ 0 h 2287"/>
                    <a:gd name="T38" fmla="*/ 0 w 461"/>
                    <a:gd name="T39" fmla="*/ 0 h 2287"/>
                    <a:gd name="T40" fmla="*/ 0 w 461"/>
                    <a:gd name="T41" fmla="*/ 0 h 2287"/>
                    <a:gd name="T42" fmla="*/ 0 w 461"/>
                    <a:gd name="T43" fmla="*/ 0 h 2287"/>
                    <a:gd name="T44" fmla="*/ 0 w 461"/>
                    <a:gd name="T45" fmla="*/ 0 h 2287"/>
                    <a:gd name="T46" fmla="*/ 0 w 461"/>
                    <a:gd name="T47" fmla="*/ 0 h 2287"/>
                    <a:gd name="T48" fmla="*/ 0 w 461"/>
                    <a:gd name="T49" fmla="*/ 0 h 2287"/>
                    <a:gd name="T50" fmla="*/ 0 w 461"/>
                    <a:gd name="T51" fmla="*/ 0 h 2287"/>
                    <a:gd name="T52" fmla="*/ 0 w 461"/>
                    <a:gd name="T53" fmla="*/ 0 h 2287"/>
                    <a:gd name="T54" fmla="*/ 0 w 461"/>
                    <a:gd name="T55" fmla="*/ 0 h 2287"/>
                    <a:gd name="T56" fmla="*/ 0 w 461"/>
                    <a:gd name="T57" fmla="*/ 0 h 2287"/>
                    <a:gd name="T58" fmla="*/ 0 w 461"/>
                    <a:gd name="T59" fmla="*/ 0 h 2287"/>
                    <a:gd name="T60" fmla="*/ 0 w 461"/>
                    <a:gd name="T61" fmla="*/ 0 h 2287"/>
                    <a:gd name="T62" fmla="*/ 0 w 461"/>
                    <a:gd name="T63" fmla="*/ 0 h 2287"/>
                    <a:gd name="T64" fmla="*/ 0 w 461"/>
                    <a:gd name="T65" fmla="*/ 0 h 2287"/>
                    <a:gd name="T66" fmla="*/ 0 w 461"/>
                    <a:gd name="T67" fmla="*/ 0 h 2287"/>
                    <a:gd name="T68" fmla="*/ 0 w 461"/>
                    <a:gd name="T69" fmla="*/ 0 h 2287"/>
                    <a:gd name="T70" fmla="*/ 0 w 461"/>
                    <a:gd name="T71" fmla="*/ 0 h 2287"/>
                    <a:gd name="T72" fmla="*/ 0 w 461"/>
                    <a:gd name="T73" fmla="*/ 0 h 2287"/>
                    <a:gd name="T74" fmla="*/ 0 w 461"/>
                    <a:gd name="T75" fmla="*/ 0 h 2287"/>
                    <a:gd name="T76" fmla="*/ 0 w 461"/>
                    <a:gd name="T77" fmla="*/ 0 h 2287"/>
                    <a:gd name="T78" fmla="*/ 0 w 461"/>
                    <a:gd name="T79" fmla="*/ 0 h 2287"/>
                    <a:gd name="T80" fmla="*/ 0 w 461"/>
                    <a:gd name="T81" fmla="*/ 0 h 2287"/>
                    <a:gd name="T82" fmla="*/ 0 w 461"/>
                    <a:gd name="T83" fmla="*/ 0 h 2287"/>
                    <a:gd name="T84" fmla="*/ 0 w 461"/>
                    <a:gd name="T85" fmla="*/ 0 h 2287"/>
                    <a:gd name="T86" fmla="*/ 0 w 461"/>
                    <a:gd name="T87" fmla="*/ 0 h 2287"/>
                    <a:gd name="T88" fmla="*/ 0 w 461"/>
                    <a:gd name="T89" fmla="*/ 0 h 2287"/>
                    <a:gd name="T90" fmla="*/ 0 w 461"/>
                    <a:gd name="T91" fmla="*/ 0 h 2287"/>
                    <a:gd name="T92" fmla="*/ 0 w 461"/>
                    <a:gd name="T93" fmla="*/ 0 h 2287"/>
                    <a:gd name="T94" fmla="*/ 0 w 461"/>
                    <a:gd name="T95" fmla="*/ 0 h 2287"/>
                    <a:gd name="T96" fmla="*/ 0 w 461"/>
                    <a:gd name="T97" fmla="*/ 0 h 2287"/>
                    <a:gd name="T98" fmla="*/ 0 w 461"/>
                    <a:gd name="T99" fmla="*/ 0 h 2287"/>
                    <a:gd name="T100" fmla="*/ 0 w 461"/>
                    <a:gd name="T101" fmla="*/ 0 h 22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1"/>
                    <a:gd name="T154" fmla="*/ 0 h 2287"/>
                    <a:gd name="T155" fmla="*/ 461 w 461"/>
                    <a:gd name="T156" fmla="*/ 2287 h 22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5" name="Freeform 248"/>
                <p:cNvSpPr>
                  <a:spLocks/>
                </p:cNvSpPr>
                <p:nvPr/>
              </p:nvSpPr>
              <p:spPr bwMode="auto">
                <a:xfrm>
                  <a:off x="912" y="1133"/>
                  <a:ext cx="15" cy="80"/>
                </a:xfrm>
                <a:custGeom>
                  <a:avLst/>
                  <a:gdLst>
                    <a:gd name="T0" fmla="*/ 0 w 431"/>
                    <a:gd name="T1" fmla="*/ 0 h 2221"/>
                    <a:gd name="T2" fmla="*/ 0 w 431"/>
                    <a:gd name="T3" fmla="*/ 0 h 2221"/>
                    <a:gd name="T4" fmla="*/ 0 w 431"/>
                    <a:gd name="T5" fmla="*/ 0 h 2221"/>
                    <a:gd name="T6" fmla="*/ 0 w 431"/>
                    <a:gd name="T7" fmla="*/ 0 h 2221"/>
                    <a:gd name="T8" fmla="*/ 0 w 431"/>
                    <a:gd name="T9" fmla="*/ 0 h 2221"/>
                    <a:gd name="T10" fmla="*/ 0 w 431"/>
                    <a:gd name="T11" fmla="*/ 0 h 2221"/>
                    <a:gd name="T12" fmla="*/ 0 w 431"/>
                    <a:gd name="T13" fmla="*/ 0 h 2221"/>
                    <a:gd name="T14" fmla="*/ 0 w 431"/>
                    <a:gd name="T15" fmla="*/ 0 h 2221"/>
                    <a:gd name="T16" fmla="*/ 0 w 431"/>
                    <a:gd name="T17" fmla="*/ 0 h 2221"/>
                    <a:gd name="T18" fmla="*/ 0 w 431"/>
                    <a:gd name="T19" fmla="*/ 0 h 2221"/>
                    <a:gd name="T20" fmla="*/ 0 w 431"/>
                    <a:gd name="T21" fmla="*/ 0 h 2221"/>
                    <a:gd name="T22" fmla="*/ 0 w 431"/>
                    <a:gd name="T23" fmla="*/ 0 h 2221"/>
                    <a:gd name="T24" fmla="*/ 0 w 431"/>
                    <a:gd name="T25" fmla="*/ 0 h 2221"/>
                    <a:gd name="T26" fmla="*/ 0 w 431"/>
                    <a:gd name="T27" fmla="*/ 0 h 2221"/>
                    <a:gd name="T28" fmla="*/ 0 w 431"/>
                    <a:gd name="T29" fmla="*/ 0 h 2221"/>
                    <a:gd name="T30" fmla="*/ 0 w 431"/>
                    <a:gd name="T31" fmla="*/ 0 h 2221"/>
                    <a:gd name="T32" fmla="*/ 0 w 431"/>
                    <a:gd name="T33" fmla="*/ 0 h 2221"/>
                    <a:gd name="T34" fmla="*/ 0 w 431"/>
                    <a:gd name="T35" fmla="*/ 0 h 2221"/>
                    <a:gd name="T36" fmla="*/ 0 w 431"/>
                    <a:gd name="T37" fmla="*/ 0 h 2221"/>
                    <a:gd name="T38" fmla="*/ 0 w 431"/>
                    <a:gd name="T39" fmla="*/ 0 h 2221"/>
                    <a:gd name="T40" fmla="*/ 0 w 431"/>
                    <a:gd name="T41" fmla="*/ 0 h 2221"/>
                    <a:gd name="T42" fmla="*/ 0 w 431"/>
                    <a:gd name="T43" fmla="*/ 0 h 2221"/>
                    <a:gd name="T44" fmla="*/ 0 w 431"/>
                    <a:gd name="T45" fmla="*/ 0 h 2221"/>
                    <a:gd name="T46" fmla="*/ 0 w 431"/>
                    <a:gd name="T47" fmla="*/ 0 h 2221"/>
                    <a:gd name="T48" fmla="*/ 0 w 431"/>
                    <a:gd name="T49" fmla="*/ 0 h 2221"/>
                    <a:gd name="T50" fmla="*/ 0 w 431"/>
                    <a:gd name="T51" fmla="*/ 0 h 2221"/>
                    <a:gd name="T52" fmla="*/ 0 w 431"/>
                    <a:gd name="T53" fmla="*/ 0 h 2221"/>
                    <a:gd name="T54" fmla="*/ 0 w 431"/>
                    <a:gd name="T55" fmla="*/ 0 h 2221"/>
                    <a:gd name="T56" fmla="*/ 0 w 431"/>
                    <a:gd name="T57" fmla="*/ 0 h 2221"/>
                    <a:gd name="T58" fmla="*/ 0 w 431"/>
                    <a:gd name="T59" fmla="*/ 0 h 2221"/>
                    <a:gd name="T60" fmla="*/ 0 w 431"/>
                    <a:gd name="T61" fmla="*/ 0 h 2221"/>
                    <a:gd name="T62" fmla="*/ 0 w 431"/>
                    <a:gd name="T63" fmla="*/ 0 h 2221"/>
                    <a:gd name="T64" fmla="*/ 0 w 431"/>
                    <a:gd name="T65" fmla="*/ 0 h 2221"/>
                    <a:gd name="T66" fmla="*/ 0 w 431"/>
                    <a:gd name="T67" fmla="*/ 0 h 2221"/>
                    <a:gd name="T68" fmla="*/ 0 w 431"/>
                    <a:gd name="T69" fmla="*/ 0 h 2221"/>
                    <a:gd name="T70" fmla="*/ 0 w 431"/>
                    <a:gd name="T71" fmla="*/ 0 h 2221"/>
                    <a:gd name="T72" fmla="*/ 0 w 431"/>
                    <a:gd name="T73" fmla="*/ 0 h 2221"/>
                    <a:gd name="T74" fmla="*/ 0 w 431"/>
                    <a:gd name="T75" fmla="*/ 0 h 2221"/>
                    <a:gd name="T76" fmla="*/ 0 w 431"/>
                    <a:gd name="T77" fmla="*/ 0 h 2221"/>
                    <a:gd name="T78" fmla="*/ 0 w 431"/>
                    <a:gd name="T79" fmla="*/ 0 h 2221"/>
                    <a:gd name="T80" fmla="*/ 0 w 431"/>
                    <a:gd name="T81" fmla="*/ 0 h 2221"/>
                    <a:gd name="T82" fmla="*/ 0 w 431"/>
                    <a:gd name="T83" fmla="*/ 0 h 2221"/>
                    <a:gd name="T84" fmla="*/ 0 w 431"/>
                    <a:gd name="T85" fmla="*/ 0 h 2221"/>
                    <a:gd name="T86" fmla="*/ 0 w 431"/>
                    <a:gd name="T87" fmla="*/ 0 h 2221"/>
                    <a:gd name="T88" fmla="*/ 0 w 431"/>
                    <a:gd name="T89" fmla="*/ 0 h 2221"/>
                    <a:gd name="T90" fmla="*/ 0 w 431"/>
                    <a:gd name="T91" fmla="*/ 0 h 2221"/>
                    <a:gd name="T92" fmla="*/ 0 w 431"/>
                    <a:gd name="T93" fmla="*/ 0 h 22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1"/>
                    <a:gd name="T142" fmla="*/ 0 h 2221"/>
                    <a:gd name="T143" fmla="*/ 431 w 431"/>
                    <a:gd name="T144" fmla="*/ 2221 h 22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6" name="Freeform 249"/>
                <p:cNvSpPr>
                  <a:spLocks/>
                </p:cNvSpPr>
                <p:nvPr/>
              </p:nvSpPr>
              <p:spPr bwMode="auto">
                <a:xfrm>
                  <a:off x="870" y="1078"/>
                  <a:ext cx="19" cy="84"/>
                </a:xfrm>
                <a:custGeom>
                  <a:avLst/>
                  <a:gdLst>
                    <a:gd name="T0" fmla="*/ 0 w 519"/>
                    <a:gd name="T1" fmla="*/ 0 h 2362"/>
                    <a:gd name="T2" fmla="*/ 0 w 519"/>
                    <a:gd name="T3" fmla="*/ 0 h 2362"/>
                    <a:gd name="T4" fmla="*/ 0 w 519"/>
                    <a:gd name="T5" fmla="*/ 0 h 2362"/>
                    <a:gd name="T6" fmla="*/ 0 w 519"/>
                    <a:gd name="T7" fmla="*/ 0 h 2362"/>
                    <a:gd name="T8" fmla="*/ 0 w 519"/>
                    <a:gd name="T9" fmla="*/ 0 h 2362"/>
                    <a:gd name="T10" fmla="*/ 0 60000 65536"/>
                    <a:gd name="T11" fmla="*/ 0 60000 65536"/>
                    <a:gd name="T12" fmla="*/ 0 60000 65536"/>
                    <a:gd name="T13" fmla="*/ 0 60000 65536"/>
                    <a:gd name="T14" fmla="*/ 0 60000 65536"/>
                    <a:gd name="T15" fmla="*/ 0 w 519"/>
                    <a:gd name="T16" fmla="*/ 0 h 2362"/>
                    <a:gd name="T17" fmla="*/ 519 w 519"/>
                    <a:gd name="T18" fmla="*/ 2362 h 2362"/>
                  </a:gdLst>
                  <a:ahLst/>
                  <a:cxnLst>
                    <a:cxn ang="T10">
                      <a:pos x="T0" y="T1"/>
                    </a:cxn>
                    <a:cxn ang="T11">
                      <a:pos x="T2" y="T3"/>
                    </a:cxn>
                    <a:cxn ang="T12">
                      <a:pos x="T4" y="T5"/>
                    </a:cxn>
                    <a:cxn ang="T13">
                      <a:pos x="T6" y="T7"/>
                    </a:cxn>
                    <a:cxn ang="T14">
                      <a:pos x="T8" y="T9"/>
                    </a:cxn>
                  </a:cxnLst>
                  <a:rect l="T15" t="T16" r="T17" b="T18"/>
                  <a:pathLst>
                    <a:path w="519" h="2362">
                      <a:moveTo>
                        <a:pt x="519" y="216"/>
                      </a:moveTo>
                      <a:lnTo>
                        <a:pt x="519" y="2362"/>
                      </a:lnTo>
                      <a:lnTo>
                        <a:pt x="0" y="2146"/>
                      </a:lnTo>
                      <a:lnTo>
                        <a:pt x="0" y="0"/>
                      </a:lnTo>
                      <a:lnTo>
                        <a:pt x="519" y="21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7" name="Freeform 250"/>
                <p:cNvSpPr>
                  <a:spLocks/>
                </p:cNvSpPr>
                <p:nvPr/>
              </p:nvSpPr>
              <p:spPr bwMode="auto">
                <a:xfrm>
                  <a:off x="981" y="1007"/>
                  <a:ext cx="4" cy="89"/>
                </a:xfrm>
                <a:custGeom>
                  <a:avLst/>
                  <a:gdLst>
                    <a:gd name="T0" fmla="*/ 0 w 97"/>
                    <a:gd name="T1" fmla="*/ 0 h 2499"/>
                    <a:gd name="T2" fmla="*/ 0 w 97"/>
                    <a:gd name="T3" fmla="*/ 0 h 2499"/>
                    <a:gd name="T4" fmla="*/ 0 w 97"/>
                    <a:gd name="T5" fmla="*/ 0 h 2499"/>
                    <a:gd name="T6" fmla="*/ 0 w 97"/>
                    <a:gd name="T7" fmla="*/ 0 h 2499"/>
                    <a:gd name="T8" fmla="*/ 0 w 97"/>
                    <a:gd name="T9" fmla="*/ 0 h 2499"/>
                    <a:gd name="T10" fmla="*/ 0 60000 65536"/>
                    <a:gd name="T11" fmla="*/ 0 60000 65536"/>
                    <a:gd name="T12" fmla="*/ 0 60000 65536"/>
                    <a:gd name="T13" fmla="*/ 0 60000 65536"/>
                    <a:gd name="T14" fmla="*/ 0 60000 65536"/>
                    <a:gd name="T15" fmla="*/ 0 w 97"/>
                    <a:gd name="T16" fmla="*/ 0 h 2499"/>
                    <a:gd name="T17" fmla="*/ 97 w 97"/>
                    <a:gd name="T18" fmla="*/ 2499 h 2499"/>
                  </a:gdLst>
                  <a:ahLst/>
                  <a:cxnLst>
                    <a:cxn ang="T10">
                      <a:pos x="T0" y="T1"/>
                    </a:cxn>
                    <a:cxn ang="T11">
                      <a:pos x="T2" y="T3"/>
                    </a:cxn>
                    <a:cxn ang="T12">
                      <a:pos x="T4" y="T5"/>
                    </a:cxn>
                    <a:cxn ang="T13">
                      <a:pos x="T6" y="T7"/>
                    </a:cxn>
                    <a:cxn ang="T14">
                      <a:pos x="T8" y="T9"/>
                    </a:cxn>
                  </a:cxnLst>
                  <a:rect l="T15" t="T16" r="T17" b="T18"/>
                  <a:pathLst>
                    <a:path w="97" h="2499">
                      <a:moveTo>
                        <a:pt x="97" y="274"/>
                      </a:moveTo>
                      <a:lnTo>
                        <a:pt x="97" y="2499"/>
                      </a:lnTo>
                      <a:lnTo>
                        <a:pt x="0" y="2215"/>
                      </a:lnTo>
                      <a:lnTo>
                        <a:pt x="0" y="0"/>
                      </a:lnTo>
                      <a:lnTo>
                        <a:pt x="97" y="27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8" name="Freeform 251"/>
                <p:cNvSpPr>
                  <a:spLocks/>
                </p:cNvSpPr>
                <p:nvPr/>
              </p:nvSpPr>
              <p:spPr bwMode="auto">
                <a:xfrm>
                  <a:off x="1367" y="1232"/>
                  <a:ext cx="24" cy="111"/>
                </a:xfrm>
                <a:custGeom>
                  <a:avLst/>
                  <a:gdLst>
                    <a:gd name="T0" fmla="*/ 0 w 686"/>
                    <a:gd name="T1" fmla="*/ 0 h 3106"/>
                    <a:gd name="T2" fmla="*/ 0 w 686"/>
                    <a:gd name="T3" fmla="*/ 0 h 3106"/>
                    <a:gd name="T4" fmla="*/ 0 w 686"/>
                    <a:gd name="T5" fmla="*/ 0 h 3106"/>
                    <a:gd name="T6" fmla="*/ 0 w 686"/>
                    <a:gd name="T7" fmla="*/ 0 h 3106"/>
                    <a:gd name="T8" fmla="*/ 0 w 686"/>
                    <a:gd name="T9" fmla="*/ 0 h 3106"/>
                    <a:gd name="T10" fmla="*/ 0 w 686"/>
                    <a:gd name="T11" fmla="*/ 0 h 3106"/>
                    <a:gd name="T12" fmla="*/ 0 w 686"/>
                    <a:gd name="T13" fmla="*/ 0 h 3106"/>
                    <a:gd name="T14" fmla="*/ 0 w 686"/>
                    <a:gd name="T15" fmla="*/ 0 h 3106"/>
                    <a:gd name="T16" fmla="*/ 0 w 686"/>
                    <a:gd name="T17" fmla="*/ 0 h 3106"/>
                    <a:gd name="T18" fmla="*/ 0 w 686"/>
                    <a:gd name="T19" fmla="*/ 0 h 3106"/>
                    <a:gd name="T20" fmla="*/ 0 w 686"/>
                    <a:gd name="T21" fmla="*/ 0 h 3106"/>
                    <a:gd name="T22" fmla="*/ 0 w 686"/>
                    <a:gd name="T23" fmla="*/ 0 h 3106"/>
                    <a:gd name="T24" fmla="*/ 0 w 686"/>
                    <a:gd name="T25" fmla="*/ 0 h 3106"/>
                    <a:gd name="T26" fmla="*/ 0 w 686"/>
                    <a:gd name="T27" fmla="*/ 0 h 3106"/>
                    <a:gd name="T28" fmla="*/ 0 w 686"/>
                    <a:gd name="T29" fmla="*/ 0 h 3106"/>
                    <a:gd name="T30" fmla="*/ 0 w 686"/>
                    <a:gd name="T31" fmla="*/ 0 h 3106"/>
                    <a:gd name="T32" fmla="*/ 0 w 686"/>
                    <a:gd name="T33" fmla="*/ 0 h 3106"/>
                    <a:gd name="T34" fmla="*/ 0 w 686"/>
                    <a:gd name="T35" fmla="*/ 0 h 3106"/>
                    <a:gd name="T36" fmla="*/ 0 w 686"/>
                    <a:gd name="T37" fmla="*/ 0 h 3106"/>
                    <a:gd name="T38" fmla="*/ 0 w 686"/>
                    <a:gd name="T39" fmla="*/ 0 h 3106"/>
                    <a:gd name="T40" fmla="*/ 0 w 686"/>
                    <a:gd name="T41" fmla="*/ 0 h 3106"/>
                    <a:gd name="T42" fmla="*/ 0 w 686"/>
                    <a:gd name="T43" fmla="*/ 0 h 3106"/>
                    <a:gd name="T44" fmla="*/ 0 w 686"/>
                    <a:gd name="T45" fmla="*/ 0 h 3106"/>
                    <a:gd name="T46" fmla="*/ 0 w 686"/>
                    <a:gd name="T47" fmla="*/ 0 h 3106"/>
                    <a:gd name="T48" fmla="*/ 0 w 686"/>
                    <a:gd name="T49" fmla="*/ 0 h 3106"/>
                    <a:gd name="T50" fmla="*/ 0 w 686"/>
                    <a:gd name="T51" fmla="*/ 0 h 3106"/>
                    <a:gd name="T52" fmla="*/ 0 w 686"/>
                    <a:gd name="T53" fmla="*/ 0 h 3106"/>
                    <a:gd name="T54" fmla="*/ 0 w 686"/>
                    <a:gd name="T55" fmla="*/ 0 h 3106"/>
                    <a:gd name="T56" fmla="*/ 0 w 686"/>
                    <a:gd name="T57" fmla="*/ 0 h 3106"/>
                    <a:gd name="T58" fmla="*/ 0 w 686"/>
                    <a:gd name="T59" fmla="*/ 0 h 3106"/>
                    <a:gd name="T60" fmla="*/ 0 w 686"/>
                    <a:gd name="T61" fmla="*/ 0 h 3106"/>
                    <a:gd name="T62" fmla="*/ 0 w 686"/>
                    <a:gd name="T63" fmla="*/ 0 h 3106"/>
                    <a:gd name="T64" fmla="*/ 0 w 686"/>
                    <a:gd name="T65" fmla="*/ 0 h 3106"/>
                    <a:gd name="T66" fmla="*/ 0 w 686"/>
                    <a:gd name="T67" fmla="*/ 0 h 3106"/>
                    <a:gd name="T68" fmla="*/ 0 w 686"/>
                    <a:gd name="T69" fmla="*/ 0 h 3106"/>
                    <a:gd name="T70" fmla="*/ 0 w 686"/>
                    <a:gd name="T71" fmla="*/ 0 h 3106"/>
                    <a:gd name="T72" fmla="*/ 0 w 686"/>
                    <a:gd name="T73" fmla="*/ 0 h 3106"/>
                    <a:gd name="T74" fmla="*/ 0 w 686"/>
                    <a:gd name="T75" fmla="*/ 0 h 3106"/>
                    <a:gd name="T76" fmla="*/ 0 w 686"/>
                    <a:gd name="T77" fmla="*/ 0 h 3106"/>
                    <a:gd name="T78" fmla="*/ 0 w 686"/>
                    <a:gd name="T79" fmla="*/ 0 h 3106"/>
                    <a:gd name="T80" fmla="*/ 0 w 686"/>
                    <a:gd name="T81" fmla="*/ 0 h 3106"/>
                    <a:gd name="T82" fmla="*/ 0 w 686"/>
                    <a:gd name="T83" fmla="*/ 0 h 3106"/>
                    <a:gd name="T84" fmla="*/ 0 w 686"/>
                    <a:gd name="T85" fmla="*/ 0 h 3106"/>
                    <a:gd name="T86" fmla="*/ 0 w 686"/>
                    <a:gd name="T87" fmla="*/ 0 h 3106"/>
                    <a:gd name="T88" fmla="*/ 0 w 686"/>
                    <a:gd name="T89" fmla="*/ 0 h 3106"/>
                    <a:gd name="T90" fmla="*/ 0 w 686"/>
                    <a:gd name="T91" fmla="*/ 0 h 3106"/>
                    <a:gd name="T92" fmla="*/ 0 w 686"/>
                    <a:gd name="T93" fmla="*/ 0 h 3106"/>
                    <a:gd name="T94" fmla="*/ 0 w 686"/>
                    <a:gd name="T95" fmla="*/ 0 h 3106"/>
                    <a:gd name="T96" fmla="*/ 0 w 686"/>
                    <a:gd name="T97" fmla="*/ 0 h 3106"/>
                    <a:gd name="T98" fmla="*/ 0 w 686"/>
                    <a:gd name="T99" fmla="*/ 0 h 3106"/>
                    <a:gd name="T100" fmla="*/ 0 w 686"/>
                    <a:gd name="T101" fmla="*/ 0 h 3106"/>
                    <a:gd name="T102" fmla="*/ 0 w 686"/>
                    <a:gd name="T103" fmla="*/ 0 h 3106"/>
                    <a:gd name="T104" fmla="*/ 0 w 686"/>
                    <a:gd name="T105" fmla="*/ 0 h 3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86"/>
                    <a:gd name="T160" fmla="*/ 0 h 3106"/>
                    <a:gd name="T161" fmla="*/ 686 w 686"/>
                    <a:gd name="T162" fmla="*/ 3106 h 3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09" name="Freeform 252"/>
                <p:cNvSpPr>
                  <a:spLocks/>
                </p:cNvSpPr>
                <p:nvPr/>
              </p:nvSpPr>
              <p:spPr bwMode="auto">
                <a:xfrm>
                  <a:off x="1038" y="1091"/>
                  <a:ext cx="111" cy="124"/>
                </a:xfrm>
                <a:custGeom>
                  <a:avLst/>
                  <a:gdLst>
                    <a:gd name="T0" fmla="*/ 0 w 3088"/>
                    <a:gd name="T1" fmla="*/ 0 h 3451"/>
                    <a:gd name="T2" fmla="*/ 0 w 3088"/>
                    <a:gd name="T3" fmla="*/ 0 h 3451"/>
                    <a:gd name="T4" fmla="*/ 0 w 3088"/>
                    <a:gd name="T5" fmla="*/ 0 h 3451"/>
                    <a:gd name="T6" fmla="*/ 0 w 3088"/>
                    <a:gd name="T7" fmla="*/ 0 h 3451"/>
                    <a:gd name="T8" fmla="*/ 0 w 3088"/>
                    <a:gd name="T9" fmla="*/ 0 h 3451"/>
                    <a:gd name="T10" fmla="*/ 0 w 3088"/>
                    <a:gd name="T11" fmla="*/ 0 h 3451"/>
                    <a:gd name="T12" fmla="*/ 0 w 3088"/>
                    <a:gd name="T13" fmla="*/ 0 h 3451"/>
                    <a:gd name="T14" fmla="*/ 0 w 3088"/>
                    <a:gd name="T15" fmla="*/ 0 h 3451"/>
                    <a:gd name="T16" fmla="*/ 0 w 3088"/>
                    <a:gd name="T17" fmla="*/ 0 h 3451"/>
                    <a:gd name="T18" fmla="*/ 0 w 3088"/>
                    <a:gd name="T19" fmla="*/ 0 h 3451"/>
                    <a:gd name="T20" fmla="*/ 0 w 3088"/>
                    <a:gd name="T21" fmla="*/ 0 h 3451"/>
                    <a:gd name="T22" fmla="*/ 0 w 3088"/>
                    <a:gd name="T23" fmla="*/ 0 h 3451"/>
                    <a:gd name="T24" fmla="*/ 0 w 3088"/>
                    <a:gd name="T25" fmla="*/ 0 h 3451"/>
                    <a:gd name="T26" fmla="*/ 0 w 3088"/>
                    <a:gd name="T27" fmla="*/ 0 h 3451"/>
                    <a:gd name="T28" fmla="*/ 0 w 3088"/>
                    <a:gd name="T29" fmla="*/ 0 h 3451"/>
                    <a:gd name="T30" fmla="*/ 0 w 3088"/>
                    <a:gd name="T31" fmla="*/ 0 h 3451"/>
                    <a:gd name="T32" fmla="*/ 0 w 3088"/>
                    <a:gd name="T33" fmla="*/ 0 h 3451"/>
                    <a:gd name="T34" fmla="*/ 0 w 3088"/>
                    <a:gd name="T35" fmla="*/ 0 h 3451"/>
                    <a:gd name="T36" fmla="*/ 0 w 3088"/>
                    <a:gd name="T37" fmla="*/ 0 h 3451"/>
                    <a:gd name="T38" fmla="*/ 0 w 3088"/>
                    <a:gd name="T39" fmla="*/ 0 h 3451"/>
                    <a:gd name="T40" fmla="*/ 0 w 3088"/>
                    <a:gd name="T41" fmla="*/ 0 h 3451"/>
                    <a:gd name="T42" fmla="*/ 0 w 3088"/>
                    <a:gd name="T43" fmla="*/ 0 h 3451"/>
                    <a:gd name="T44" fmla="*/ 0 w 3088"/>
                    <a:gd name="T45" fmla="*/ 0 h 3451"/>
                    <a:gd name="T46" fmla="*/ 0 w 3088"/>
                    <a:gd name="T47" fmla="*/ 0 h 3451"/>
                    <a:gd name="T48" fmla="*/ 0 w 3088"/>
                    <a:gd name="T49" fmla="*/ 0 h 3451"/>
                    <a:gd name="T50" fmla="*/ 0 w 3088"/>
                    <a:gd name="T51" fmla="*/ 0 h 3451"/>
                    <a:gd name="T52" fmla="*/ 0 w 3088"/>
                    <a:gd name="T53" fmla="*/ 0 h 3451"/>
                    <a:gd name="T54" fmla="*/ 0 w 3088"/>
                    <a:gd name="T55" fmla="*/ 0 h 3451"/>
                    <a:gd name="T56" fmla="*/ 0 w 3088"/>
                    <a:gd name="T57" fmla="*/ 0 h 3451"/>
                    <a:gd name="T58" fmla="*/ 0 w 3088"/>
                    <a:gd name="T59" fmla="*/ 0 h 3451"/>
                    <a:gd name="T60" fmla="*/ 0 w 3088"/>
                    <a:gd name="T61" fmla="*/ 0 h 3451"/>
                    <a:gd name="T62" fmla="*/ 0 w 3088"/>
                    <a:gd name="T63" fmla="*/ 0 h 3451"/>
                    <a:gd name="T64" fmla="*/ 0 w 3088"/>
                    <a:gd name="T65" fmla="*/ 0 h 3451"/>
                    <a:gd name="T66" fmla="*/ 0 w 3088"/>
                    <a:gd name="T67" fmla="*/ 0 h 3451"/>
                    <a:gd name="T68" fmla="*/ 0 w 3088"/>
                    <a:gd name="T69" fmla="*/ 0 h 3451"/>
                    <a:gd name="T70" fmla="*/ 0 w 3088"/>
                    <a:gd name="T71" fmla="*/ 0 h 3451"/>
                    <a:gd name="T72" fmla="*/ 0 w 3088"/>
                    <a:gd name="T73" fmla="*/ 0 h 3451"/>
                    <a:gd name="T74" fmla="*/ 0 w 3088"/>
                    <a:gd name="T75" fmla="*/ 0 h 3451"/>
                    <a:gd name="T76" fmla="*/ 0 w 3088"/>
                    <a:gd name="T77" fmla="*/ 0 h 3451"/>
                    <a:gd name="T78" fmla="*/ 0 w 3088"/>
                    <a:gd name="T79" fmla="*/ 0 h 3451"/>
                    <a:gd name="T80" fmla="*/ 0 w 3088"/>
                    <a:gd name="T81" fmla="*/ 0 h 3451"/>
                    <a:gd name="T82" fmla="*/ 0 w 3088"/>
                    <a:gd name="T83" fmla="*/ 0 h 3451"/>
                    <a:gd name="T84" fmla="*/ 0 w 3088"/>
                    <a:gd name="T85" fmla="*/ 0 h 3451"/>
                    <a:gd name="T86" fmla="*/ 0 w 3088"/>
                    <a:gd name="T87" fmla="*/ 0 h 3451"/>
                    <a:gd name="T88" fmla="*/ 0 w 3088"/>
                    <a:gd name="T89" fmla="*/ 0 h 3451"/>
                    <a:gd name="T90" fmla="*/ 0 w 3088"/>
                    <a:gd name="T91" fmla="*/ 0 h 34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88"/>
                    <a:gd name="T139" fmla="*/ 0 h 3451"/>
                    <a:gd name="T140" fmla="*/ 3088 w 3088"/>
                    <a:gd name="T141" fmla="*/ 3451 h 34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0" name="Freeform 253"/>
                <p:cNvSpPr>
                  <a:spLocks/>
                </p:cNvSpPr>
                <p:nvPr/>
              </p:nvSpPr>
              <p:spPr bwMode="auto">
                <a:xfrm>
                  <a:off x="1086" y="1113"/>
                  <a:ext cx="78" cy="103"/>
                </a:xfrm>
                <a:custGeom>
                  <a:avLst/>
                  <a:gdLst>
                    <a:gd name="T0" fmla="*/ 0 w 2194"/>
                    <a:gd name="T1" fmla="*/ 0 h 2905"/>
                    <a:gd name="T2" fmla="*/ 0 w 2194"/>
                    <a:gd name="T3" fmla="*/ 0 h 2905"/>
                    <a:gd name="T4" fmla="*/ 0 w 2194"/>
                    <a:gd name="T5" fmla="*/ 0 h 2905"/>
                    <a:gd name="T6" fmla="*/ 0 w 2194"/>
                    <a:gd name="T7" fmla="*/ 0 h 2905"/>
                    <a:gd name="T8" fmla="*/ 0 w 2194"/>
                    <a:gd name="T9" fmla="*/ 0 h 2905"/>
                    <a:gd name="T10" fmla="*/ 0 w 2194"/>
                    <a:gd name="T11" fmla="*/ 0 h 2905"/>
                    <a:gd name="T12" fmla="*/ 0 w 2194"/>
                    <a:gd name="T13" fmla="*/ 0 h 2905"/>
                    <a:gd name="T14" fmla="*/ 0 w 2194"/>
                    <a:gd name="T15" fmla="*/ 0 h 2905"/>
                    <a:gd name="T16" fmla="*/ 0 w 2194"/>
                    <a:gd name="T17" fmla="*/ 0 h 2905"/>
                    <a:gd name="T18" fmla="*/ 0 w 2194"/>
                    <a:gd name="T19" fmla="*/ 0 h 2905"/>
                    <a:gd name="T20" fmla="*/ 0 w 2194"/>
                    <a:gd name="T21" fmla="*/ 0 h 2905"/>
                    <a:gd name="T22" fmla="*/ 0 w 2194"/>
                    <a:gd name="T23" fmla="*/ 0 h 2905"/>
                    <a:gd name="T24" fmla="*/ 0 w 2194"/>
                    <a:gd name="T25" fmla="*/ 0 h 2905"/>
                    <a:gd name="T26" fmla="*/ 0 w 2194"/>
                    <a:gd name="T27" fmla="*/ 0 h 2905"/>
                    <a:gd name="T28" fmla="*/ 0 w 2194"/>
                    <a:gd name="T29" fmla="*/ 0 h 2905"/>
                    <a:gd name="T30" fmla="*/ 0 w 2194"/>
                    <a:gd name="T31" fmla="*/ 0 h 2905"/>
                    <a:gd name="T32" fmla="*/ 0 w 2194"/>
                    <a:gd name="T33" fmla="*/ 0 h 2905"/>
                    <a:gd name="T34" fmla="*/ 0 w 2194"/>
                    <a:gd name="T35" fmla="*/ 0 h 2905"/>
                    <a:gd name="T36" fmla="*/ 0 w 2194"/>
                    <a:gd name="T37" fmla="*/ 0 h 2905"/>
                    <a:gd name="T38" fmla="*/ 0 w 2194"/>
                    <a:gd name="T39" fmla="*/ 0 h 2905"/>
                    <a:gd name="T40" fmla="*/ 0 w 2194"/>
                    <a:gd name="T41" fmla="*/ 0 h 2905"/>
                    <a:gd name="T42" fmla="*/ 0 w 2194"/>
                    <a:gd name="T43" fmla="*/ 0 h 2905"/>
                    <a:gd name="T44" fmla="*/ 0 w 2194"/>
                    <a:gd name="T45" fmla="*/ 0 h 2905"/>
                    <a:gd name="T46" fmla="*/ 0 w 2194"/>
                    <a:gd name="T47" fmla="*/ 0 h 2905"/>
                    <a:gd name="T48" fmla="*/ 0 w 2194"/>
                    <a:gd name="T49" fmla="*/ 0 h 2905"/>
                    <a:gd name="T50" fmla="*/ 0 w 2194"/>
                    <a:gd name="T51" fmla="*/ 0 h 2905"/>
                    <a:gd name="T52" fmla="*/ 0 w 2194"/>
                    <a:gd name="T53" fmla="*/ 0 h 2905"/>
                    <a:gd name="T54" fmla="*/ 0 w 2194"/>
                    <a:gd name="T55" fmla="*/ 0 h 2905"/>
                    <a:gd name="T56" fmla="*/ 0 w 2194"/>
                    <a:gd name="T57" fmla="*/ 0 h 2905"/>
                    <a:gd name="T58" fmla="*/ 0 w 2194"/>
                    <a:gd name="T59" fmla="*/ 0 h 2905"/>
                    <a:gd name="T60" fmla="*/ 0 w 2194"/>
                    <a:gd name="T61" fmla="*/ 0 h 2905"/>
                    <a:gd name="T62" fmla="*/ 0 w 2194"/>
                    <a:gd name="T63" fmla="*/ 0 h 2905"/>
                    <a:gd name="T64" fmla="*/ 0 w 2194"/>
                    <a:gd name="T65" fmla="*/ 0 h 2905"/>
                    <a:gd name="T66" fmla="*/ 0 w 2194"/>
                    <a:gd name="T67" fmla="*/ 0 h 2905"/>
                    <a:gd name="T68" fmla="*/ 0 w 2194"/>
                    <a:gd name="T69" fmla="*/ 0 h 2905"/>
                    <a:gd name="T70" fmla="*/ 0 w 2194"/>
                    <a:gd name="T71" fmla="*/ 0 h 2905"/>
                    <a:gd name="T72" fmla="*/ 0 w 2194"/>
                    <a:gd name="T73" fmla="*/ 0 h 2905"/>
                    <a:gd name="T74" fmla="*/ 0 w 2194"/>
                    <a:gd name="T75" fmla="*/ 0 h 2905"/>
                    <a:gd name="T76" fmla="*/ 0 w 2194"/>
                    <a:gd name="T77" fmla="*/ 0 h 2905"/>
                    <a:gd name="T78" fmla="*/ 0 w 2194"/>
                    <a:gd name="T79" fmla="*/ 0 h 2905"/>
                    <a:gd name="T80" fmla="*/ 0 w 2194"/>
                    <a:gd name="T81" fmla="*/ 0 h 2905"/>
                    <a:gd name="T82" fmla="*/ 0 w 2194"/>
                    <a:gd name="T83" fmla="*/ 0 h 2905"/>
                    <a:gd name="T84" fmla="*/ 0 w 2194"/>
                    <a:gd name="T85" fmla="*/ 0 h 2905"/>
                    <a:gd name="T86" fmla="*/ 0 w 2194"/>
                    <a:gd name="T87" fmla="*/ 0 h 2905"/>
                    <a:gd name="T88" fmla="*/ 0 w 2194"/>
                    <a:gd name="T89" fmla="*/ 0 h 2905"/>
                    <a:gd name="T90" fmla="*/ 0 w 2194"/>
                    <a:gd name="T91" fmla="*/ 0 h 2905"/>
                    <a:gd name="T92" fmla="*/ 0 w 2194"/>
                    <a:gd name="T93" fmla="*/ 0 h 2905"/>
                    <a:gd name="T94" fmla="*/ 0 w 2194"/>
                    <a:gd name="T95" fmla="*/ 0 h 2905"/>
                    <a:gd name="T96" fmla="*/ 0 w 2194"/>
                    <a:gd name="T97" fmla="*/ 0 h 2905"/>
                    <a:gd name="T98" fmla="*/ 0 w 2194"/>
                    <a:gd name="T99" fmla="*/ 0 h 2905"/>
                    <a:gd name="T100" fmla="*/ 0 w 2194"/>
                    <a:gd name="T101" fmla="*/ 0 h 2905"/>
                    <a:gd name="T102" fmla="*/ 0 w 2194"/>
                    <a:gd name="T103" fmla="*/ 0 h 2905"/>
                    <a:gd name="T104" fmla="*/ 0 w 2194"/>
                    <a:gd name="T105" fmla="*/ 0 h 29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4"/>
                    <a:gd name="T160" fmla="*/ 0 h 2905"/>
                    <a:gd name="T161" fmla="*/ 2194 w 2194"/>
                    <a:gd name="T162" fmla="*/ 2905 h 29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1" name="Freeform 254"/>
                <p:cNvSpPr>
                  <a:spLocks/>
                </p:cNvSpPr>
                <p:nvPr/>
              </p:nvSpPr>
              <p:spPr bwMode="auto">
                <a:xfrm>
                  <a:off x="864" y="1200"/>
                  <a:ext cx="52" cy="84"/>
                </a:xfrm>
                <a:custGeom>
                  <a:avLst/>
                  <a:gdLst>
                    <a:gd name="T0" fmla="*/ 0 w 1459"/>
                    <a:gd name="T1" fmla="*/ 0 h 2341"/>
                    <a:gd name="T2" fmla="*/ 0 w 1459"/>
                    <a:gd name="T3" fmla="*/ 0 h 2341"/>
                    <a:gd name="T4" fmla="*/ 0 w 1459"/>
                    <a:gd name="T5" fmla="*/ 0 h 2341"/>
                    <a:gd name="T6" fmla="*/ 0 w 1459"/>
                    <a:gd name="T7" fmla="*/ 0 h 2341"/>
                    <a:gd name="T8" fmla="*/ 0 w 1459"/>
                    <a:gd name="T9" fmla="*/ 0 h 2341"/>
                    <a:gd name="T10" fmla="*/ 0 w 1459"/>
                    <a:gd name="T11" fmla="*/ 0 h 2341"/>
                    <a:gd name="T12" fmla="*/ 0 w 1459"/>
                    <a:gd name="T13" fmla="*/ 0 h 2341"/>
                    <a:gd name="T14" fmla="*/ 0 w 1459"/>
                    <a:gd name="T15" fmla="*/ 0 h 2341"/>
                    <a:gd name="T16" fmla="*/ 0 w 1459"/>
                    <a:gd name="T17" fmla="*/ 0 h 2341"/>
                    <a:gd name="T18" fmla="*/ 0 w 1459"/>
                    <a:gd name="T19" fmla="*/ 0 h 2341"/>
                    <a:gd name="T20" fmla="*/ 0 w 1459"/>
                    <a:gd name="T21" fmla="*/ 0 h 2341"/>
                    <a:gd name="T22" fmla="*/ 0 w 1459"/>
                    <a:gd name="T23" fmla="*/ 0 h 2341"/>
                    <a:gd name="T24" fmla="*/ 0 w 1459"/>
                    <a:gd name="T25" fmla="*/ 0 h 2341"/>
                    <a:gd name="T26" fmla="*/ 0 w 1459"/>
                    <a:gd name="T27" fmla="*/ 0 h 2341"/>
                    <a:gd name="T28" fmla="*/ 0 w 1459"/>
                    <a:gd name="T29" fmla="*/ 0 h 2341"/>
                    <a:gd name="T30" fmla="*/ 0 w 1459"/>
                    <a:gd name="T31" fmla="*/ 0 h 2341"/>
                    <a:gd name="T32" fmla="*/ 0 w 1459"/>
                    <a:gd name="T33" fmla="*/ 0 h 2341"/>
                    <a:gd name="T34" fmla="*/ 0 w 1459"/>
                    <a:gd name="T35" fmla="*/ 0 h 2341"/>
                    <a:gd name="T36" fmla="*/ 0 w 1459"/>
                    <a:gd name="T37" fmla="*/ 0 h 2341"/>
                    <a:gd name="T38" fmla="*/ 0 w 1459"/>
                    <a:gd name="T39" fmla="*/ 0 h 2341"/>
                    <a:gd name="T40" fmla="*/ 0 w 1459"/>
                    <a:gd name="T41" fmla="*/ 0 h 2341"/>
                    <a:gd name="T42" fmla="*/ 0 w 1459"/>
                    <a:gd name="T43" fmla="*/ 0 h 2341"/>
                    <a:gd name="T44" fmla="*/ 0 w 1459"/>
                    <a:gd name="T45" fmla="*/ 0 h 2341"/>
                    <a:gd name="T46" fmla="*/ 0 w 1459"/>
                    <a:gd name="T47" fmla="*/ 0 h 2341"/>
                    <a:gd name="T48" fmla="*/ 0 w 1459"/>
                    <a:gd name="T49" fmla="*/ 0 h 2341"/>
                    <a:gd name="T50" fmla="*/ 0 w 1459"/>
                    <a:gd name="T51" fmla="*/ 0 h 2341"/>
                    <a:gd name="T52" fmla="*/ 0 w 1459"/>
                    <a:gd name="T53" fmla="*/ 0 h 2341"/>
                    <a:gd name="T54" fmla="*/ 0 w 1459"/>
                    <a:gd name="T55" fmla="*/ 0 h 2341"/>
                    <a:gd name="T56" fmla="*/ 0 w 1459"/>
                    <a:gd name="T57" fmla="*/ 0 h 2341"/>
                    <a:gd name="T58" fmla="*/ 0 w 1459"/>
                    <a:gd name="T59" fmla="*/ 0 h 2341"/>
                    <a:gd name="T60" fmla="*/ 0 w 1459"/>
                    <a:gd name="T61" fmla="*/ 0 h 2341"/>
                    <a:gd name="T62" fmla="*/ 0 w 1459"/>
                    <a:gd name="T63" fmla="*/ 0 h 2341"/>
                    <a:gd name="T64" fmla="*/ 0 w 1459"/>
                    <a:gd name="T65" fmla="*/ 0 h 2341"/>
                    <a:gd name="T66" fmla="*/ 0 w 1459"/>
                    <a:gd name="T67" fmla="*/ 0 h 2341"/>
                    <a:gd name="T68" fmla="*/ 0 w 1459"/>
                    <a:gd name="T69" fmla="*/ 0 h 2341"/>
                    <a:gd name="T70" fmla="*/ 0 w 1459"/>
                    <a:gd name="T71" fmla="*/ 0 h 2341"/>
                    <a:gd name="T72" fmla="*/ 0 w 1459"/>
                    <a:gd name="T73" fmla="*/ 0 h 23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9"/>
                    <a:gd name="T112" fmla="*/ 0 h 2341"/>
                    <a:gd name="T113" fmla="*/ 1459 w 1459"/>
                    <a:gd name="T114" fmla="*/ 2341 h 23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2" name="Freeform 255"/>
                <p:cNvSpPr>
                  <a:spLocks/>
                </p:cNvSpPr>
                <p:nvPr/>
              </p:nvSpPr>
              <p:spPr bwMode="auto">
                <a:xfrm>
                  <a:off x="1251" y="1141"/>
                  <a:ext cx="17" cy="81"/>
                </a:xfrm>
                <a:custGeom>
                  <a:avLst/>
                  <a:gdLst>
                    <a:gd name="T0" fmla="*/ 0 w 480"/>
                    <a:gd name="T1" fmla="*/ 0 h 2286"/>
                    <a:gd name="T2" fmla="*/ 0 w 480"/>
                    <a:gd name="T3" fmla="*/ 0 h 2286"/>
                    <a:gd name="T4" fmla="*/ 0 w 480"/>
                    <a:gd name="T5" fmla="*/ 0 h 2286"/>
                    <a:gd name="T6" fmla="*/ 0 w 480"/>
                    <a:gd name="T7" fmla="*/ 0 h 2286"/>
                    <a:gd name="T8" fmla="*/ 0 w 480"/>
                    <a:gd name="T9" fmla="*/ 0 h 2286"/>
                    <a:gd name="T10" fmla="*/ 0 w 480"/>
                    <a:gd name="T11" fmla="*/ 0 h 2286"/>
                    <a:gd name="T12" fmla="*/ 0 w 480"/>
                    <a:gd name="T13" fmla="*/ 0 h 2286"/>
                    <a:gd name="T14" fmla="*/ 0 w 480"/>
                    <a:gd name="T15" fmla="*/ 0 h 2286"/>
                    <a:gd name="T16" fmla="*/ 0 w 480"/>
                    <a:gd name="T17" fmla="*/ 0 h 2286"/>
                    <a:gd name="T18" fmla="*/ 0 w 480"/>
                    <a:gd name="T19" fmla="*/ 0 h 2286"/>
                    <a:gd name="T20" fmla="*/ 0 w 480"/>
                    <a:gd name="T21" fmla="*/ 0 h 2286"/>
                    <a:gd name="T22" fmla="*/ 0 w 480"/>
                    <a:gd name="T23" fmla="*/ 0 h 2286"/>
                    <a:gd name="T24" fmla="*/ 0 w 480"/>
                    <a:gd name="T25" fmla="*/ 0 h 2286"/>
                    <a:gd name="T26" fmla="*/ 0 w 480"/>
                    <a:gd name="T27" fmla="*/ 0 h 2286"/>
                    <a:gd name="T28" fmla="*/ 0 w 480"/>
                    <a:gd name="T29" fmla="*/ 0 h 2286"/>
                    <a:gd name="T30" fmla="*/ 0 w 480"/>
                    <a:gd name="T31" fmla="*/ 0 h 2286"/>
                    <a:gd name="T32" fmla="*/ 0 w 480"/>
                    <a:gd name="T33" fmla="*/ 0 h 2286"/>
                    <a:gd name="T34" fmla="*/ 0 w 480"/>
                    <a:gd name="T35" fmla="*/ 0 h 2286"/>
                    <a:gd name="T36" fmla="*/ 0 w 480"/>
                    <a:gd name="T37" fmla="*/ 0 h 2286"/>
                    <a:gd name="T38" fmla="*/ 0 w 480"/>
                    <a:gd name="T39" fmla="*/ 0 h 2286"/>
                    <a:gd name="T40" fmla="*/ 0 w 480"/>
                    <a:gd name="T41" fmla="*/ 0 h 2286"/>
                    <a:gd name="T42" fmla="*/ 0 w 480"/>
                    <a:gd name="T43" fmla="*/ 0 h 2286"/>
                    <a:gd name="T44" fmla="*/ 0 w 480"/>
                    <a:gd name="T45" fmla="*/ 0 h 2286"/>
                    <a:gd name="T46" fmla="*/ 0 w 480"/>
                    <a:gd name="T47" fmla="*/ 0 h 2286"/>
                    <a:gd name="T48" fmla="*/ 0 w 480"/>
                    <a:gd name="T49" fmla="*/ 0 h 2286"/>
                    <a:gd name="T50" fmla="*/ 0 w 480"/>
                    <a:gd name="T51" fmla="*/ 0 h 2286"/>
                    <a:gd name="T52" fmla="*/ 0 w 480"/>
                    <a:gd name="T53" fmla="*/ 0 h 2286"/>
                    <a:gd name="T54" fmla="*/ 0 w 480"/>
                    <a:gd name="T55" fmla="*/ 0 h 2286"/>
                    <a:gd name="T56" fmla="*/ 0 w 480"/>
                    <a:gd name="T57" fmla="*/ 0 h 2286"/>
                    <a:gd name="T58" fmla="*/ 0 w 480"/>
                    <a:gd name="T59" fmla="*/ 0 h 2286"/>
                    <a:gd name="T60" fmla="*/ 0 w 480"/>
                    <a:gd name="T61" fmla="*/ 0 h 2286"/>
                    <a:gd name="T62" fmla="*/ 0 w 480"/>
                    <a:gd name="T63" fmla="*/ 0 h 2286"/>
                    <a:gd name="T64" fmla="*/ 0 w 480"/>
                    <a:gd name="T65" fmla="*/ 0 h 2286"/>
                    <a:gd name="T66" fmla="*/ 0 w 480"/>
                    <a:gd name="T67" fmla="*/ 0 h 2286"/>
                    <a:gd name="T68" fmla="*/ 0 w 480"/>
                    <a:gd name="T69" fmla="*/ 0 h 2286"/>
                    <a:gd name="T70" fmla="*/ 0 w 480"/>
                    <a:gd name="T71" fmla="*/ 0 h 2286"/>
                    <a:gd name="T72" fmla="*/ 0 w 480"/>
                    <a:gd name="T73" fmla="*/ 0 h 2286"/>
                    <a:gd name="T74" fmla="*/ 0 w 480"/>
                    <a:gd name="T75" fmla="*/ 0 h 2286"/>
                    <a:gd name="T76" fmla="*/ 0 w 480"/>
                    <a:gd name="T77" fmla="*/ 0 h 2286"/>
                    <a:gd name="T78" fmla="*/ 0 w 480"/>
                    <a:gd name="T79" fmla="*/ 0 h 2286"/>
                    <a:gd name="T80" fmla="*/ 0 w 480"/>
                    <a:gd name="T81" fmla="*/ 0 h 2286"/>
                    <a:gd name="T82" fmla="*/ 0 w 480"/>
                    <a:gd name="T83" fmla="*/ 0 h 2286"/>
                    <a:gd name="T84" fmla="*/ 0 w 480"/>
                    <a:gd name="T85" fmla="*/ 0 h 22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0"/>
                    <a:gd name="T130" fmla="*/ 0 h 2286"/>
                    <a:gd name="T131" fmla="*/ 480 w 480"/>
                    <a:gd name="T132" fmla="*/ 2286 h 22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3" name="Freeform 256"/>
                <p:cNvSpPr>
                  <a:spLocks/>
                </p:cNvSpPr>
                <p:nvPr/>
              </p:nvSpPr>
              <p:spPr bwMode="auto">
                <a:xfrm>
                  <a:off x="958" y="1135"/>
                  <a:ext cx="27" cy="89"/>
                </a:xfrm>
                <a:custGeom>
                  <a:avLst/>
                  <a:gdLst>
                    <a:gd name="T0" fmla="*/ 0 w 734"/>
                    <a:gd name="T1" fmla="*/ 0 h 2478"/>
                    <a:gd name="T2" fmla="*/ 0 w 734"/>
                    <a:gd name="T3" fmla="*/ 0 h 2478"/>
                    <a:gd name="T4" fmla="*/ 0 w 734"/>
                    <a:gd name="T5" fmla="*/ 0 h 2478"/>
                    <a:gd name="T6" fmla="*/ 0 w 734"/>
                    <a:gd name="T7" fmla="*/ 0 h 2478"/>
                    <a:gd name="T8" fmla="*/ 0 w 734"/>
                    <a:gd name="T9" fmla="*/ 0 h 2478"/>
                    <a:gd name="T10" fmla="*/ 0 60000 65536"/>
                    <a:gd name="T11" fmla="*/ 0 60000 65536"/>
                    <a:gd name="T12" fmla="*/ 0 60000 65536"/>
                    <a:gd name="T13" fmla="*/ 0 60000 65536"/>
                    <a:gd name="T14" fmla="*/ 0 60000 65536"/>
                    <a:gd name="T15" fmla="*/ 0 w 734"/>
                    <a:gd name="T16" fmla="*/ 0 h 2478"/>
                    <a:gd name="T17" fmla="*/ 734 w 734"/>
                    <a:gd name="T18" fmla="*/ 2478 h 2478"/>
                  </a:gdLst>
                  <a:ahLst/>
                  <a:cxnLst>
                    <a:cxn ang="T10">
                      <a:pos x="T0" y="T1"/>
                    </a:cxn>
                    <a:cxn ang="T11">
                      <a:pos x="T2" y="T3"/>
                    </a:cxn>
                    <a:cxn ang="T12">
                      <a:pos x="T4" y="T5"/>
                    </a:cxn>
                    <a:cxn ang="T13">
                      <a:pos x="T6" y="T7"/>
                    </a:cxn>
                    <a:cxn ang="T14">
                      <a:pos x="T8" y="T9"/>
                    </a:cxn>
                  </a:cxnLst>
                  <a:rect l="T15" t="T16" r="T17" b="T18"/>
                  <a:pathLst>
                    <a:path w="734" h="2478">
                      <a:moveTo>
                        <a:pt x="734" y="0"/>
                      </a:moveTo>
                      <a:lnTo>
                        <a:pt x="0" y="332"/>
                      </a:lnTo>
                      <a:lnTo>
                        <a:pt x="0" y="2478"/>
                      </a:lnTo>
                      <a:lnTo>
                        <a:pt x="734" y="2146"/>
                      </a:lnTo>
                      <a:lnTo>
                        <a:pt x="734"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4" name="Freeform 257"/>
                <p:cNvSpPr>
                  <a:spLocks/>
                </p:cNvSpPr>
                <p:nvPr/>
              </p:nvSpPr>
              <p:spPr bwMode="auto">
                <a:xfrm>
                  <a:off x="927" y="1133"/>
                  <a:ext cx="14" cy="78"/>
                </a:xfrm>
                <a:custGeom>
                  <a:avLst/>
                  <a:gdLst>
                    <a:gd name="T0" fmla="*/ 0 w 382"/>
                    <a:gd name="T1" fmla="*/ 0 h 2186"/>
                    <a:gd name="T2" fmla="*/ 0 w 382"/>
                    <a:gd name="T3" fmla="*/ 0 h 2186"/>
                    <a:gd name="T4" fmla="*/ 0 w 382"/>
                    <a:gd name="T5" fmla="*/ 0 h 2186"/>
                    <a:gd name="T6" fmla="*/ 0 w 382"/>
                    <a:gd name="T7" fmla="*/ 0 h 2186"/>
                    <a:gd name="T8" fmla="*/ 0 w 382"/>
                    <a:gd name="T9" fmla="*/ 0 h 2186"/>
                    <a:gd name="T10" fmla="*/ 0 w 382"/>
                    <a:gd name="T11" fmla="*/ 0 h 2186"/>
                    <a:gd name="T12" fmla="*/ 0 w 382"/>
                    <a:gd name="T13" fmla="*/ 0 h 2186"/>
                    <a:gd name="T14" fmla="*/ 0 w 382"/>
                    <a:gd name="T15" fmla="*/ 0 h 2186"/>
                    <a:gd name="T16" fmla="*/ 0 w 382"/>
                    <a:gd name="T17" fmla="*/ 0 h 2186"/>
                    <a:gd name="T18" fmla="*/ 0 w 382"/>
                    <a:gd name="T19" fmla="*/ 0 h 2186"/>
                    <a:gd name="T20" fmla="*/ 0 w 382"/>
                    <a:gd name="T21" fmla="*/ 0 h 2186"/>
                    <a:gd name="T22" fmla="*/ 0 w 382"/>
                    <a:gd name="T23" fmla="*/ 0 h 2186"/>
                    <a:gd name="T24" fmla="*/ 0 w 382"/>
                    <a:gd name="T25" fmla="*/ 0 h 2186"/>
                    <a:gd name="T26" fmla="*/ 0 w 382"/>
                    <a:gd name="T27" fmla="*/ 0 h 2186"/>
                    <a:gd name="T28" fmla="*/ 0 w 382"/>
                    <a:gd name="T29" fmla="*/ 0 h 2186"/>
                    <a:gd name="T30" fmla="*/ 0 w 382"/>
                    <a:gd name="T31" fmla="*/ 0 h 2186"/>
                    <a:gd name="T32" fmla="*/ 0 w 382"/>
                    <a:gd name="T33" fmla="*/ 0 h 2186"/>
                    <a:gd name="T34" fmla="*/ 0 w 382"/>
                    <a:gd name="T35" fmla="*/ 0 h 2186"/>
                    <a:gd name="T36" fmla="*/ 0 w 382"/>
                    <a:gd name="T37" fmla="*/ 0 h 2186"/>
                    <a:gd name="T38" fmla="*/ 0 w 382"/>
                    <a:gd name="T39" fmla="*/ 0 h 2186"/>
                    <a:gd name="T40" fmla="*/ 0 w 382"/>
                    <a:gd name="T41" fmla="*/ 0 h 2186"/>
                    <a:gd name="T42" fmla="*/ 0 w 382"/>
                    <a:gd name="T43" fmla="*/ 0 h 2186"/>
                    <a:gd name="T44" fmla="*/ 0 w 382"/>
                    <a:gd name="T45" fmla="*/ 0 h 2186"/>
                    <a:gd name="T46" fmla="*/ 0 w 382"/>
                    <a:gd name="T47" fmla="*/ 0 h 2186"/>
                    <a:gd name="T48" fmla="*/ 0 w 382"/>
                    <a:gd name="T49" fmla="*/ 0 h 2186"/>
                    <a:gd name="T50" fmla="*/ 0 w 382"/>
                    <a:gd name="T51" fmla="*/ 0 h 2186"/>
                    <a:gd name="T52" fmla="*/ 0 w 382"/>
                    <a:gd name="T53" fmla="*/ 0 h 2186"/>
                    <a:gd name="T54" fmla="*/ 0 w 382"/>
                    <a:gd name="T55" fmla="*/ 0 h 2186"/>
                    <a:gd name="T56" fmla="*/ 0 w 382"/>
                    <a:gd name="T57" fmla="*/ 0 h 2186"/>
                    <a:gd name="T58" fmla="*/ 0 w 382"/>
                    <a:gd name="T59" fmla="*/ 0 h 2186"/>
                    <a:gd name="T60" fmla="*/ 0 w 382"/>
                    <a:gd name="T61" fmla="*/ 0 h 2186"/>
                    <a:gd name="T62" fmla="*/ 0 w 382"/>
                    <a:gd name="T63" fmla="*/ 0 h 2186"/>
                    <a:gd name="T64" fmla="*/ 0 w 382"/>
                    <a:gd name="T65" fmla="*/ 0 h 2186"/>
                    <a:gd name="T66" fmla="*/ 0 w 382"/>
                    <a:gd name="T67" fmla="*/ 0 h 2186"/>
                    <a:gd name="T68" fmla="*/ 0 w 382"/>
                    <a:gd name="T69" fmla="*/ 0 h 2186"/>
                    <a:gd name="T70" fmla="*/ 0 w 382"/>
                    <a:gd name="T71" fmla="*/ 0 h 2186"/>
                    <a:gd name="T72" fmla="*/ 0 w 382"/>
                    <a:gd name="T73" fmla="*/ 0 h 2186"/>
                    <a:gd name="T74" fmla="*/ 0 w 382"/>
                    <a:gd name="T75" fmla="*/ 0 h 2186"/>
                    <a:gd name="T76" fmla="*/ 0 w 382"/>
                    <a:gd name="T77" fmla="*/ 0 h 2186"/>
                    <a:gd name="T78" fmla="*/ 0 w 382"/>
                    <a:gd name="T79" fmla="*/ 0 h 2186"/>
                    <a:gd name="T80" fmla="*/ 0 w 382"/>
                    <a:gd name="T81" fmla="*/ 0 h 2186"/>
                    <a:gd name="T82" fmla="*/ 0 w 382"/>
                    <a:gd name="T83" fmla="*/ 0 h 2186"/>
                    <a:gd name="T84" fmla="*/ 0 w 382"/>
                    <a:gd name="T85" fmla="*/ 0 h 2186"/>
                    <a:gd name="T86" fmla="*/ 0 w 382"/>
                    <a:gd name="T87" fmla="*/ 0 h 2186"/>
                    <a:gd name="T88" fmla="*/ 0 w 382"/>
                    <a:gd name="T89" fmla="*/ 0 h 2186"/>
                    <a:gd name="T90" fmla="*/ 0 w 382"/>
                    <a:gd name="T91" fmla="*/ 0 h 2186"/>
                    <a:gd name="T92" fmla="*/ 0 w 382"/>
                    <a:gd name="T93" fmla="*/ 0 h 2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2"/>
                    <a:gd name="T142" fmla="*/ 0 h 2186"/>
                    <a:gd name="T143" fmla="*/ 382 w 382"/>
                    <a:gd name="T144" fmla="*/ 2186 h 21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5" name="Freeform 258"/>
                <p:cNvSpPr>
                  <a:spLocks/>
                </p:cNvSpPr>
                <p:nvPr/>
              </p:nvSpPr>
              <p:spPr bwMode="auto">
                <a:xfrm>
                  <a:off x="882" y="1102"/>
                  <a:ext cx="30" cy="88"/>
                </a:xfrm>
                <a:custGeom>
                  <a:avLst/>
                  <a:gdLst>
                    <a:gd name="T0" fmla="*/ 0 w 822"/>
                    <a:gd name="T1" fmla="*/ 0 h 2458"/>
                    <a:gd name="T2" fmla="*/ 0 w 822"/>
                    <a:gd name="T3" fmla="*/ 0 h 2458"/>
                    <a:gd name="T4" fmla="*/ 0 w 822"/>
                    <a:gd name="T5" fmla="*/ 0 h 2458"/>
                    <a:gd name="T6" fmla="*/ 0 w 822"/>
                    <a:gd name="T7" fmla="*/ 0 h 2458"/>
                    <a:gd name="T8" fmla="*/ 0 w 822"/>
                    <a:gd name="T9" fmla="*/ 0 h 2458"/>
                    <a:gd name="T10" fmla="*/ 0 w 822"/>
                    <a:gd name="T11" fmla="*/ 0 h 2458"/>
                    <a:gd name="T12" fmla="*/ 0 w 822"/>
                    <a:gd name="T13" fmla="*/ 0 h 2458"/>
                    <a:gd name="T14" fmla="*/ 0 w 822"/>
                    <a:gd name="T15" fmla="*/ 0 h 2458"/>
                    <a:gd name="T16" fmla="*/ 0 w 822"/>
                    <a:gd name="T17" fmla="*/ 0 h 2458"/>
                    <a:gd name="T18" fmla="*/ 0 w 822"/>
                    <a:gd name="T19" fmla="*/ 0 h 2458"/>
                    <a:gd name="T20" fmla="*/ 0 w 822"/>
                    <a:gd name="T21" fmla="*/ 0 h 2458"/>
                    <a:gd name="T22" fmla="*/ 0 w 822"/>
                    <a:gd name="T23" fmla="*/ 0 h 2458"/>
                    <a:gd name="T24" fmla="*/ 0 w 822"/>
                    <a:gd name="T25" fmla="*/ 0 h 2458"/>
                    <a:gd name="T26" fmla="*/ 0 w 822"/>
                    <a:gd name="T27" fmla="*/ 0 h 2458"/>
                    <a:gd name="T28" fmla="*/ 0 w 822"/>
                    <a:gd name="T29" fmla="*/ 0 h 2458"/>
                    <a:gd name="T30" fmla="*/ 0 w 822"/>
                    <a:gd name="T31" fmla="*/ 0 h 2458"/>
                    <a:gd name="T32" fmla="*/ 0 w 822"/>
                    <a:gd name="T33" fmla="*/ 0 h 2458"/>
                    <a:gd name="T34" fmla="*/ 0 w 822"/>
                    <a:gd name="T35" fmla="*/ 0 h 2458"/>
                    <a:gd name="T36" fmla="*/ 0 w 822"/>
                    <a:gd name="T37" fmla="*/ 0 h 2458"/>
                    <a:gd name="T38" fmla="*/ 0 w 822"/>
                    <a:gd name="T39" fmla="*/ 0 h 2458"/>
                    <a:gd name="T40" fmla="*/ 0 w 822"/>
                    <a:gd name="T41" fmla="*/ 0 h 2458"/>
                    <a:gd name="T42" fmla="*/ 0 w 822"/>
                    <a:gd name="T43" fmla="*/ 0 h 2458"/>
                    <a:gd name="T44" fmla="*/ 0 w 822"/>
                    <a:gd name="T45" fmla="*/ 0 h 2458"/>
                    <a:gd name="T46" fmla="*/ 0 w 822"/>
                    <a:gd name="T47" fmla="*/ 0 h 2458"/>
                    <a:gd name="T48" fmla="*/ 0 w 822"/>
                    <a:gd name="T49" fmla="*/ 0 h 2458"/>
                    <a:gd name="T50" fmla="*/ 0 w 822"/>
                    <a:gd name="T51" fmla="*/ 0 h 2458"/>
                    <a:gd name="T52" fmla="*/ 0 w 822"/>
                    <a:gd name="T53" fmla="*/ 0 h 2458"/>
                    <a:gd name="T54" fmla="*/ 0 w 822"/>
                    <a:gd name="T55" fmla="*/ 0 h 2458"/>
                    <a:gd name="T56" fmla="*/ 0 w 822"/>
                    <a:gd name="T57" fmla="*/ 0 h 2458"/>
                    <a:gd name="T58" fmla="*/ 0 w 822"/>
                    <a:gd name="T59" fmla="*/ 0 h 2458"/>
                    <a:gd name="T60" fmla="*/ 0 w 822"/>
                    <a:gd name="T61" fmla="*/ 0 h 2458"/>
                    <a:gd name="T62" fmla="*/ 0 w 822"/>
                    <a:gd name="T63" fmla="*/ 0 h 2458"/>
                    <a:gd name="T64" fmla="*/ 0 w 822"/>
                    <a:gd name="T65" fmla="*/ 0 h 2458"/>
                    <a:gd name="T66" fmla="*/ 0 w 822"/>
                    <a:gd name="T67" fmla="*/ 0 h 2458"/>
                    <a:gd name="T68" fmla="*/ 0 w 822"/>
                    <a:gd name="T69" fmla="*/ 0 h 2458"/>
                    <a:gd name="T70" fmla="*/ 0 w 822"/>
                    <a:gd name="T71" fmla="*/ 0 h 2458"/>
                    <a:gd name="T72" fmla="*/ 0 w 822"/>
                    <a:gd name="T73" fmla="*/ 0 h 2458"/>
                    <a:gd name="T74" fmla="*/ 0 w 822"/>
                    <a:gd name="T75" fmla="*/ 0 h 2458"/>
                    <a:gd name="T76" fmla="*/ 0 w 822"/>
                    <a:gd name="T77" fmla="*/ 0 h 2458"/>
                    <a:gd name="T78" fmla="*/ 0 w 822"/>
                    <a:gd name="T79" fmla="*/ 0 h 2458"/>
                    <a:gd name="T80" fmla="*/ 0 w 822"/>
                    <a:gd name="T81" fmla="*/ 0 h 2458"/>
                    <a:gd name="T82" fmla="*/ 0 w 822"/>
                    <a:gd name="T83" fmla="*/ 0 h 2458"/>
                    <a:gd name="T84" fmla="*/ 0 w 822"/>
                    <a:gd name="T85" fmla="*/ 0 h 2458"/>
                    <a:gd name="T86" fmla="*/ 0 w 822"/>
                    <a:gd name="T87" fmla="*/ 0 h 2458"/>
                    <a:gd name="T88" fmla="*/ 0 w 822"/>
                    <a:gd name="T89" fmla="*/ 0 h 2458"/>
                    <a:gd name="T90" fmla="*/ 0 w 822"/>
                    <a:gd name="T91" fmla="*/ 0 h 2458"/>
                    <a:gd name="T92" fmla="*/ 0 w 822"/>
                    <a:gd name="T93" fmla="*/ 0 h 2458"/>
                    <a:gd name="T94" fmla="*/ 0 w 822"/>
                    <a:gd name="T95" fmla="*/ 0 h 2458"/>
                    <a:gd name="T96" fmla="*/ 0 w 822"/>
                    <a:gd name="T97" fmla="*/ 0 h 2458"/>
                    <a:gd name="T98" fmla="*/ 0 w 822"/>
                    <a:gd name="T99" fmla="*/ 0 h 2458"/>
                    <a:gd name="T100" fmla="*/ 0 w 822"/>
                    <a:gd name="T101" fmla="*/ 0 h 2458"/>
                    <a:gd name="T102" fmla="*/ 0 w 822"/>
                    <a:gd name="T103" fmla="*/ 0 h 2458"/>
                    <a:gd name="T104" fmla="*/ 0 w 822"/>
                    <a:gd name="T105" fmla="*/ 0 h 2458"/>
                    <a:gd name="T106" fmla="*/ 0 w 822"/>
                    <a:gd name="T107" fmla="*/ 0 h 2458"/>
                    <a:gd name="T108" fmla="*/ 0 w 822"/>
                    <a:gd name="T109" fmla="*/ 0 h 2458"/>
                    <a:gd name="T110" fmla="*/ 0 w 822"/>
                    <a:gd name="T111" fmla="*/ 0 h 2458"/>
                    <a:gd name="T112" fmla="*/ 0 w 822"/>
                    <a:gd name="T113" fmla="*/ 0 h 2458"/>
                    <a:gd name="T114" fmla="*/ 0 w 822"/>
                    <a:gd name="T115" fmla="*/ 0 h 2458"/>
                    <a:gd name="T116" fmla="*/ 0 w 822"/>
                    <a:gd name="T117" fmla="*/ 0 h 24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22"/>
                    <a:gd name="T178" fmla="*/ 0 h 2458"/>
                    <a:gd name="T179" fmla="*/ 822 w 822"/>
                    <a:gd name="T180" fmla="*/ 2458 h 24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6" name="Freeform 259"/>
                <p:cNvSpPr>
                  <a:spLocks/>
                </p:cNvSpPr>
                <p:nvPr/>
              </p:nvSpPr>
              <p:spPr bwMode="auto">
                <a:xfrm>
                  <a:off x="818" y="1018"/>
                  <a:ext cx="16" cy="92"/>
                </a:xfrm>
                <a:custGeom>
                  <a:avLst/>
                  <a:gdLst>
                    <a:gd name="T0" fmla="*/ 0 w 456"/>
                    <a:gd name="T1" fmla="*/ 0 h 2587"/>
                    <a:gd name="T2" fmla="*/ 0 w 456"/>
                    <a:gd name="T3" fmla="*/ 0 h 2587"/>
                    <a:gd name="T4" fmla="*/ 0 w 456"/>
                    <a:gd name="T5" fmla="*/ 0 h 2587"/>
                    <a:gd name="T6" fmla="*/ 0 w 456"/>
                    <a:gd name="T7" fmla="*/ 0 h 2587"/>
                    <a:gd name="T8" fmla="*/ 0 w 456"/>
                    <a:gd name="T9" fmla="*/ 0 h 2587"/>
                    <a:gd name="T10" fmla="*/ 0 w 456"/>
                    <a:gd name="T11" fmla="*/ 0 h 2587"/>
                    <a:gd name="T12" fmla="*/ 0 w 456"/>
                    <a:gd name="T13" fmla="*/ 0 h 2587"/>
                    <a:gd name="T14" fmla="*/ 0 w 456"/>
                    <a:gd name="T15" fmla="*/ 0 h 2587"/>
                    <a:gd name="T16" fmla="*/ 0 w 456"/>
                    <a:gd name="T17" fmla="*/ 0 h 2587"/>
                    <a:gd name="T18" fmla="*/ 0 w 456"/>
                    <a:gd name="T19" fmla="*/ 0 h 2587"/>
                    <a:gd name="T20" fmla="*/ 0 w 456"/>
                    <a:gd name="T21" fmla="*/ 0 h 2587"/>
                    <a:gd name="T22" fmla="*/ 0 w 456"/>
                    <a:gd name="T23" fmla="*/ 0 h 2587"/>
                    <a:gd name="T24" fmla="*/ 0 w 456"/>
                    <a:gd name="T25" fmla="*/ 0 h 2587"/>
                    <a:gd name="T26" fmla="*/ 0 w 456"/>
                    <a:gd name="T27" fmla="*/ 0 h 2587"/>
                    <a:gd name="T28" fmla="*/ 0 w 456"/>
                    <a:gd name="T29" fmla="*/ 0 h 2587"/>
                    <a:gd name="T30" fmla="*/ 0 w 456"/>
                    <a:gd name="T31" fmla="*/ 0 h 2587"/>
                    <a:gd name="T32" fmla="*/ 0 w 456"/>
                    <a:gd name="T33" fmla="*/ 0 h 2587"/>
                    <a:gd name="T34" fmla="*/ 0 w 456"/>
                    <a:gd name="T35" fmla="*/ 0 h 2587"/>
                    <a:gd name="T36" fmla="*/ 0 w 456"/>
                    <a:gd name="T37" fmla="*/ 0 h 2587"/>
                    <a:gd name="T38" fmla="*/ 0 w 456"/>
                    <a:gd name="T39" fmla="*/ 0 h 2587"/>
                    <a:gd name="T40" fmla="*/ 0 w 456"/>
                    <a:gd name="T41" fmla="*/ 0 h 2587"/>
                    <a:gd name="T42" fmla="*/ 0 w 456"/>
                    <a:gd name="T43" fmla="*/ 0 h 2587"/>
                    <a:gd name="T44" fmla="*/ 0 w 456"/>
                    <a:gd name="T45" fmla="*/ 0 h 2587"/>
                    <a:gd name="T46" fmla="*/ 0 w 456"/>
                    <a:gd name="T47" fmla="*/ 0 h 2587"/>
                    <a:gd name="T48" fmla="*/ 0 w 456"/>
                    <a:gd name="T49" fmla="*/ 0 h 2587"/>
                    <a:gd name="T50" fmla="*/ 0 w 456"/>
                    <a:gd name="T51" fmla="*/ 0 h 2587"/>
                    <a:gd name="T52" fmla="*/ 0 w 456"/>
                    <a:gd name="T53" fmla="*/ 0 h 2587"/>
                    <a:gd name="T54" fmla="*/ 0 w 456"/>
                    <a:gd name="T55" fmla="*/ 0 h 2587"/>
                    <a:gd name="T56" fmla="*/ 0 w 456"/>
                    <a:gd name="T57" fmla="*/ 0 h 2587"/>
                    <a:gd name="T58" fmla="*/ 0 w 456"/>
                    <a:gd name="T59" fmla="*/ 0 h 2587"/>
                    <a:gd name="T60" fmla="*/ 0 w 456"/>
                    <a:gd name="T61" fmla="*/ 0 h 2587"/>
                    <a:gd name="T62" fmla="*/ 0 w 456"/>
                    <a:gd name="T63" fmla="*/ 0 h 2587"/>
                    <a:gd name="T64" fmla="*/ 0 w 456"/>
                    <a:gd name="T65" fmla="*/ 0 h 2587"/>
                    <a:gd name="T66" fmla="*/ 0 w 456"/>
                    <a:gd name="T67" fmla="*/ 0 h 2587"/>
                    <a:gd name="T68" fmla="*/ 0 w 456"/>
                    <a:gd name="T69" fmla="*/ 0 h 2587"/>
                    <a:gd name="T70" fmla="*/ 0 w 456"/>
                    <a:gd name="T71" fmla="*/ 0 h 2587"/>
                    <a:gd name="T72" fmla="*/ 0 w 456"/>
                    <a:gd name="T73" fmla="*/ 0 h 2587"/>
                    <a:gd name="T74" fmla="*/ 0 w 456"/>
                    <a:gd name="T75" fmla="*/ 0 h 2587"/>
                    <a:gd name="T76" fmla="*/ 0 w 456"/>
                    <a:gd name="T77" fmla="*/ 0 h 2587"/>
                    <a:gd name="T78" fmla="*/ 0 w 456"/>
                    <a:gd name="T79" fmla="*/ 0 h 2587"/>
                    <a:gd name="T80" fmla="*/ 0 w 456"/>
                    <a:gd name="T81" fmla="*/ 0 h 2587"/>
                    <a:gd name="T82" fmla="*/ 0 w 456"/>
                    <a:gd name="T83" fmla="*/ 0 h 2587"/>
                    <a:gd name="T84" fmla="*/ 0 w 456"/>
                    <a:gd name="T85" fmla="*/ 0 h 2587"/>
                    <a:gd name="T86" fmla="*/ 0 w 456"/>
                    <a:gd name="T87" fmla="*/ 0 h 2587"/>
                    <a:gd name="T88" fmla="*/ 0 w 456"/>
                    <a:gd name="T89" fmla="*/ 0 h 2587"/>
                    <a:gd name="T90" fmla="*/ 0 w 456"/>
                    <a:gd name="T91" fmla="*/ 0 h 2587"/>
                    <a:gd name="T92" fmla="*/ 0 w 456"/>
                    <a:gd name="T93" fmla="*/ 0 h 2587"/>
                    <a:gd name="T94" fmla="*/ 0 w 456"/>
                    <a:gd name="T95" fmla="*/ 0 h 2587"/>
                    <a:gd name="T96" fmla="*/ 0 w 456"/>
                    <a:gd name="T97" fmla="*/ 0 h 2587"/>
                    <a:gd name="T98" fmla="*/ 0 w 456"/>
                    <a:gd name="T99" fmla="*/ 0 h 2587"/>
                    <a:gd name="T100" fmla="*/ 0 w 456"/>
                    <a:gd name="T101" fmla="*/ 0 h 25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6"/>
                    <a:gd name="T154" fmla="*/ 0 h 2587"/>
                    <a:gd name="T155" fmla="*/ 456 w 456"/>
                    <a:gd name="T156" fmla="*/ 2587 h 25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7" name="Freeform 260"/>
                <p:cNvSpPr>
                  <a:spLocks/>
                </p:cNvSpPr>
                <p:nvPr/>
              </p:nvSpPr>
              <p:spPr bwMode="auto">
                <a:xfrm>
                  <a:off x="889" y="977"/>
                  <a:ext cx="76" cy="102"/>
                </a:xfrm>
                <a:custGeom>
                  <a:avLst/>
                  <a:gdLst>
                    <a:gd name="T0" fmla="*/ 0 w 2116"/>
                    <a:gd name="T1" fmla="*/ 0 h 2853"/>
                    <a:gd name="T2" fmla="*/ 0 w 2116"/>
                    <a:gd name="T3" fmla="*/ 0 h 2853"/>
                    <a:gd name="T4" fmla="*/ 0 w 2116"/>
                    <a:gd name="T5" fmla="*/ 0 h 2853"/>
                    <a:gd name="T6" fmla="*/ 0 w 2116"/>
                    <a:gd name="T7" fmla="*/ 0 h 2853"/>
                    <a:gd name="T8" fmla="*/ 0 w 2116"/>
                    <a:gd name="T9" fmla="*/ 0 h 2853"/>
                    <a:gd name="T10" fmla="*/ 0 w 2116"/>
                    <a:gd name="T11" fmla="*/ 0 h 2853"/>
                    <a:gd name="T12" fmla="*/ 0 w 2116"/>
                    <a:gd name="T13" fmla="*/ 0 h 2853"/>
                    <a:gd name="T14" fmla="*/ 0 w 2116"/>
                    <a:gd name="T15" fmla="*/ 0 h 2853"/>
                    <a:gd name="T16" fmla="*/ 0 w 2116"/>
                    <a:gd name="T17" fmla="*/ 0 h 2853"/>
                    <a:gd name="T18" fmla="*/ 0 w 2116"/>
                    <a:gd name="T19" fmla="*/ 0 h 2853"/>
                    <a:gd name="T20" fmla="*/ 0 w 2116"/>
                    <a:gd name="T21" fmla="*/ 0 h 2853"/>
                    <a:gd name="T22" fmla="*/ 0 w 2116"/>
                    <a:gd name="T23" fmla="*/ 0 h 2853"/>
                    <a:gd name="T24" fmla="*/ 0 w 2116"/>
                    <a:gd name="T25" fmla="*/ 0 h 2853"/>
                    <a:gd name="T26" fmla="*/ 0 w 2116"/>
                    <a:gd name="T27" fmla="*/ 0 h 2853"/>
                    <a:gd name="T28" fmla="*/ 0 w 2116"/>
                    <a:gd name="T29" fmla="*/ 0 h 2853"/>
                    <a:gd name="T30" fmla="*/ 0 w 2116"/>
                    <a:gd name="T31" fmla="*/ 0 h 2853"/>
                    <a:gd name="T32" fmla="*/ 0 w 2116"/>
                    <a:gd name="T33" fmla="*/ 0 h 2853"/>
                    <a:gd name="T34" fmla="*/ 0 w 2116"/>
                    <a:gd name="T35" fmla="*/ 0 h 2853"/>
                    <a:gd name="T36" fmla="*/ 0 w 2116"/>
                    <a:gd name="T37" fmla="*/ 0 h 2853"/>
                    <a:gd name="T38" fmla="*/ 0 w 2116"/>
                    <a:gd name="T39" fmla="*/ 0 h 2853"/>
                    <a:gd name="T40" fmla="*/ 0 w 2116"/>
                    <a:gd name="T41" fmla="*/ 0 h 2853"/>
                    <a:gd name="T42" fmla="*/ 0 w 2116"/>
                    <a:gd name="T43" fmla="*/ 0 h 2853"/>
                    <a:gd name="T44" fmla="*/ 0 w 2116"/>
                    <a:gd name="T45" fmla="*/ 0 h 2853"/>
                    <a:gd name="T46" fmla="*/ 0 w 2116"/>
                    <a:gd name="T47" fmla="*/ 0 h 2853"/>
                    <a:gd name="T48" fmla="*/ 0 w 2116"/>
                    <a:gd name="T49" fmla="*/ 0 h 2853"/>
                    <a:gd name="T50" fmla="*/ 0 w 2116"/>
                    <a:gd name="T51" fmla="*/ 0 h 2853"/>
                    <a:gd name="T52" fmla="*/ 0 w 2116"/>
                    <a:gd name="T53" fmla="*/ 0 h 2853"/>
                    <a:gd name="T54" fmla="*/ 0 w 2116"/>
                    <a:gd name="T55" fmla="*/ 0 h 2853"/>
                    <a:gd name="T56" fmla="*/ 0 w 2116"/>
                    <a:gd name="T57" fmla="*/ 0 h 2853"/>
                    <a:gd name="T58" fmla="*/ 0 w 2116"/>
                    <a:gd name="T59" fmla="*/ 0 h 2853"/>
                    <a:gd name="T60" fmla="*/ 0 w 2116"/>
                    <a:gd name="T61" fmla="*/ 0 h 2853"/>
                    <a:gd name="T62" fmla="*/ 0 w 2116"/>
                    <a:gd name="T63" fmla="*/ 0 h 2853"/>
                    <a:gd name="T64" fmla="*/ 0 w 2116"/>
                    <a:gd name="T65" fmla="*/ 0 h 2853"/>
                    <a:gd name="T66" fmla="*/ 0 w 2116"/>
                    <a:gd name="T67" fmla="*/ 0 h 2853"/>
                    <a:gd name="T68" fmla="*/ 0 w 2116"/>
                    <a:gd name="T69" fmla="*/ 0 h 2853"/>
                    <a:gd name="T70" fmla="*/ 0 w 2116"/>
                    <a:gd name="T71" fmla="*/ 0 h 2853"/>
                    <a:gd name="T72" fmla="*/ 0 w 2116"/>
                    <a:gd name="T73" fmla="*/ 0 h 2853"/>
                    <a:gd name="T74" fmla="*/ 0 w 2116"/>
                    <a:gd name="T75" fmla="*/ 0 h 2853"/>
                    <a:gd name="T76" fmla="*/ 0 w 2116"/>
                    <a:gd name="T77" fmla="*/ 0 h 2853"/>
                    <a:gd name="T78" fmla="*/ 0 w 2116"/>
                    <a:gd name="T79" fmla="*/ 0 h 2853"/>
                    <a:gd name="T80" fmla="*/ 0 w 2116"/>
                    <a:gd name="T81" fmla="*/ 0 h 2853"/>
                    <a:gd name="T82" fmla="*/ 0 w 2116"/>
                    <a:gd name="T83" fmla="*/ 0 h 2853"/>
                    <a:gd name="T84" fmla="*/ 0 w 2116"/>
                    <a:gd name="T85" fmla="*/ 0 h 2853"/>
                    <a:gd name="T86" fmla="*/ 0 w 2116"/>
                    <a:gd name="T87" fmla="*/ 0 h 2853"/>
                    <a:gd name="T88" fmla="*/ 0 w 2116"/>
                    <a:gd name="T89" fmla="*/ 0 h 2853"/>
                    <a:gd name="T90" fmla="*/ 0 w 2116"/>
                    <a:gd name="T91" fmla="*/ 0 h 2853"/>
                    <a:gd name="T92" fmla="*/ 0 w 2116"/>
                    <a:gd name="T93" fmla="*/ 0 h 2853"/>
                    <a:gd name="T94" fmla="*/ 0 w 2116"/>
                    <a:gd name="T95" fmla="*/ 0 h 2853"/>
                    <a:gd name="T96" fmla="*/ 0 w 2116"/>
                    <a:gd name="T97" fmla="*/ 0 h 2853"/>
                    <a:gd name="T98" fmla="*/ 0 w 2116"/>
                    <a:gd name="T99" fmla="*/ 0 h 2853"/>
                    <a:gd name="T100" fmla="*/ 0 w 2116"/>
                    <a:gd name="T101" fmla="*/ 0 h 2853"/>
                    <a:gd name="T102" fmla="*/ 0 w 2116"/>
                    <a:gd name="T103" fmla="*/ 0 h 2853"/>
                    <a:gd name="T104" fmla="*/ 0 w 2116"/>
                    <a:gd name="T105" fmla="*/ 0 h 2853"/>
                    <a:gd name="T106" fmla="*/ 0 w 2116"/>
                    <a:gd name="T107" fmla="*/ 0 h 2853"/>
                    <a:gd name="T108" fmla="*/ 0 w 2116"/>
                    <a:gd name="T109" fmla="*/ 0 h 2853"/>
                    <a:gd name="T110" fmla="*/ 0 w 2116"/>
                    <a:gd name="T111" fmla="*/ 0 h 2853"/>
                    <a:gd name="T112" fmla="*/ 0 w 2116"/>
                    <a:gd name="T113" fmla="*/ 0 h 2853"/>
                    <a:gd name="T114" fmla="*/ 0 w 2116"/>
                    <a:gd name="T115" fmla="*/ 0 h 2853"/>
                    <a:gd name="T116" fmla="*/ 0 w 2116"/>
                    <a:gd name="T117" fmla="*/ 0 h 2853"/>
                    <a:gd name="T118" fmla="*/ 0 w 2116"/>
                    <a:gd name="T119" fmla="*/ 0 h 2853"/>
                    <a:gd name="T120" fmla="*/ 0 w 2116"/>
                    <a:gd name="T121" fmla="*/ 0 h 2853"/>
                    <a:gd name="T122" fmla="*/ 0 w 2116"/>
                    <a:gd name="T123" fmla="*/ 0 h 2853"/>
                    <a:gd name="T124" fmla="*/ 0 w 2116"/>
                    <a:gd name="T125" fmla="*/ 0 h 28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16"/>
                    <a:gd name="T190" fmla="*/ 0 h 2853"/>
                    <a:gd name="T191" fmla="*/ 2116 w 2116"/>
                    <a:gd name="T192" fmla="*/ 2853 h 28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8" name="Freeform 261"/>
                <p:cNvSpPr>
                  <a:spLocks/>
                </p:cNvSpPr>
                <p:nvPr/>
              </p:nvSpPr>
              <p:spPr bwMode="auto">
                <a:xfrm>
                  <a:off x="1359" y="1256"/>
                  <a:ext cx="8" cy="87"/>
                </a:xfrm>
                <a:custGeom>
                  <a:avLst/>
                  <a:gdLst>
                    <a:gd name="T0" fmla="*/ 0 w 215"/>
                    <a:gd name="T1" fmla="*/ 0 h 2440"/>
                    <a:gd name="T2" fmla="*/ 0 w 215"/>
                    <a:gd name="T3" fmla="*/ 0 h 2440"/>
                    <a:gd name="T4" fmla="*/ 0 w 215"/>
                    <a:gd name="T5" fmla="*/ 0 h 2440"/>
                    <a:gd name="T6" fmla="*/ 0 w 215"/>
                    <a:gd name="T7" fmla="*/ 0 h 2440"/>
                    <a:gd name="T8" fmla="*/ 0 w 215"/>
                    <a:gd name="T9" fmla="*/ 0 h 2440"/>
                    <a:gd name="T10" fmla="*/ 0 w 215"/>
                    <a:gd name="T11" fmla="*/ 0 h 2440"/>
                    <a:gd name="T12" fmla="*/ 0 w 215"/>
                    <a:gd name="T13" fmla="*/ 0 h 2440"/>
                    <a:gd name="T14" fmla="*/ 0 w 215"/>
                    <a:gd name="T15" fmla="*/ 0 h 2440"/>
                    <a:gd name="T16" fmla="*/ 0 w 215"/>
                    <a:gd name="T17" fmla="*/ 0 h 2440"/>
                    <a:gd name="T18" fmla="*/ 0 w 215"/>
                    <a:gd name="T19" fmla="*/ 0 h 2440"/>
                    <a:gd name="T20" fmla="*/ 0 w 215"/>
                    <a:gd name="T21" fmla="*/ 0 h 2440"/>
                    <a:gd name="T22" fmla="*/ 0 w 215"/>
                    <a:gd name="T23" fmla="*/ 0 h 2440"/>
                    <a:gd name="T24" fmla="*/ 0 w 215"/>
                    <a:gd name="T25" fmla="*/ 0 h 2440"/>
                    <a:gd name="T26" fmla="*/ 0 w 215"/>
                    <a:gd name="T27" fmla="*/ 0 h 2440"/>
                    <a:gd name="T28" fmla="*/ 0 w 215"/>
                    <a:gd name="T29" fmla="*/ 0 h 2440"/>
                    <a:gd name="T30" fmla="*/ 0 w 215"/>
                    <a:gd name="T31" fmla="*/ 0 h 2440"/>
                    <a:gd name="T32" fmla="*/ 0 w 215"/>
                    <a:gd name="T33" fmla="*/ 0 h 2440"/>
                    <a:gd name="T34" fmla="*/ 0 w 215"/>
                    <a:gd name="T35" fmla="*/ 0 h 2440"/>
                    <a:gd name="T36" fmla="*/ 0 w 215"/>
                    <a:gd name="T37" fmla="*/ 0 h 2440"/>
                    <a:gd name="T38" fmla="*/ 0 w 215"/>
                    <a:gd name="T39" fmla="*/ 0 h 2440"/>
                    <a:gd name="T40" fmla="*/ 0 w 215"/>
                    <a:gd name="T41" fmla="*/ 0 h 2440"/>
                    <a:gd name="T42" fmla="*/ 0 w 215"/>
                    <a:gd name="T43" fmla="*/ 0 h 2440"/>
                    <a:gd name="T44" fmla="*/ 0 w 215"/>
                    <a:gd name="T45" fmla="*/ 0 h 2440"/>
                    <a:gd name="T46" fmla="*/ 0 w 215"/>
                    <a:gd name="T47" fmla="*/ 0 h 2440"/>
                    <a:gd name="T48" fmla="*/ 0 w 215"/>
                    <a:gd name="T49" fmla="*/ 0 h 2440"/>
                    <a:gd name="T50" fmla="*/ 0 w 215"/>
                    <a:gd name="T51" fmla="*/ 0 h 2440"/>
                    <a:gd name="T52" fmla="*/ 0 w 215"/>
                    <a:gd name="T53" fmla="*/ 0 h 2440"/>
                    <a:gd name="T54" fmla="*/ 0 w 215"/>
                    <a:gd name="T55" fmla="*/ 0 h 2440"/>
                    <a:gd name="T56" fmla="*/ 0 w 215"/>
                    <a:gd name="T57" fmla="*/ 0 h 2440"/>
                    <a:gd name="T58" fmla="*/ 0 w 215"/>
                    <a:gd name="T59" fmla="*/ 0 h 2440"/>
                    <a:gd name="T60" fmla="*/ 0 w 215"/>
                    <a:gd name="T61" fmla="*/ 0 h 2440"/>
                    <a:gd name="T62" fmla="*/ 0 w 215"/>
                    <a:gd name="T63" fmla="*/ 0 h 2440"/>
                    <a:gd name="T64" fmla="*/ 0 w 215"/>
                    <a:gd name="T65" fmla="*/ 0 h 2440"/>
                    <a:gd name="T66" fmla="*/ 0 w 215"/>
                    <a:gd name="T67" fmla="*/ 0 h 2440"/>
                    <a:gd name="T68" fmla="*/ 0 w 215"/>
                    <a:gd name="T69" fmla="*/ 0 h 2440"/>
                    <a:gd name="T70" fmla="*/ 0 w 215"/>
                    <a:gd name="T71" fmla="*/ 0 h 2440"/>
                    <a:gd name="T72" fmla="*/ 0 w 215"/>
                    <a:gd name="T73" fmla="*/ 0 h 2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5"/>
                    <a:gd name="T112" fmla="*/ 0 h 2440"/>
                    <a:gd name="T113" fmla="*/ 215 w 215"/>
                    <a:gd name="T114" fmla="*/ 2440 h 24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19" name="Freeform 262"/>
                <p:cNvSpPr>
                  <a:spLocks/>
                </p:cNvSpPr>
                <p:nvPr/>
              </p:nvSpPr>
              <p:spPr bwMode="auto">
                <a:xfrm>
                  <a:off x="1006" y="1151"/>
                  <a:ext cx="35" cy="90"/>
                </a:xfrm>
                <a:custGeom>
                  <a:avLst/>
                  <a:gdLst>
                    <a:gd name="T0" fmla="*/ 0 w 999"/>
                    <a:gd name="T1" fmla="*/ 0 h 2499"/>
                    <a:gd name="T2" fmla="*/ 0 w 999"/>
                    <a:gd name="T3" fmla="*/ 0 h 2499"/>
                    <a:gd name="T4" fmla="*/ 0 w 999"/>
                    <a:gd name="T5" fmla="*/ 0 h 2499"/>
                    <a:gd name="T6" fmla="*/ 0 w 999"/>
                    <a:gd name="T7" fmla="*/ 0 h 2499"/>
                    <a:gd name="T8" fmla="*/ 0 w 999"/>
                    <a:gd name="T9" fmla="*/ 0 h 2499"/>
                    <a:gd name="T10" fmla="*/ 0 w 999"/>
                    <a:gd name="T11" fmla="*/ 0 h 2499"/>
                    <a:gd name="T12" fmla="*/ 0 w 999"/>
                    <a:gd name="T13" fmla="*/ 0 h 2499"/>
                    <a:gd name="T14" fmla="*/ 0 w 999"/>
                    <a:gd name="T15" fmla="*/ 0 h 2499"/>
                    <a:gd name="T16" fmla="*/ 0 w 999"/>
                    <a:gd name="T17" fmla="*/ 0 h 2499"/>
                    <a:gd name="T18" fmla="*/ 0 w 999"/>
                    <a:gd name="T19" fmla="*/ 0 h 2499"/>
                    <a:gd name="T20" fmla="*/ 0 w 999"/>
                    <a:gd name="T21" fmla="*/ 0 h 2499"/>
                    <a:gd name="T22" fmla="*/ 0 w 999"/>
                    <a:gd name="T23" fmla="*/ 0 h 2499"/>
                    <a:gd name="T24" fmla="*/ 0 w 999"/>
                    <a:gd name="T25" fmla="*/ 0 h 2499"/>
                    <a:gd name="T26" fmla="*/ 0 w 999"/>
                    <a:gd name="T27" fmla="*/ 0 h 2499"/>
                    <a:gd name="T28" fmla="*/ 0 w 999"/>
                    <a:gd name="T29" fmla="*/ 0 h 2499"/>
                    <a:gd name="T30" fmla="*/ 0 w 999"/>
                    <a:gd name="T31" fmla="*/ 0 h 2499"/>
                    <a:gd name="T32" fmla="*/ 0 w 999"/>
                    <a:gd name="T33" fmla="*/ 0 h 2499"/>
                    <a:gd name="T34" fmla="*/ 0 w 999"/>
                    <a:gd name="T35" fmla="*/ 0 h 2499"/>
                    <a:gd name="T36" fmla="*/ 0 w 999"/>
                    <a:gd name="T37" fmla="*/ 0 h 2499"/>
                    <a:gd name="T38" fmla="*/ 0 w 999"/>
                    <a:gd name="T39" fmla="*/ 0 h 2499"/>
                    <a:gd name="T40" fmla="*/ 0 w 999"/>
                    <a:gd name="T41" fmla="*/ 0 h 2499"/>
                    <a:gd name="T42" fmla="*/ 0 w 999"/>
                    <a:gd name="T43" fmla="*/ 0 h 2499"/>
                    <a:gd name="T44" fmla="*/ 0 w 999"/>
                    <a:gd name="T45" fmla="*/ 0 h 2499"/>
                    <a:gd name="T46" fmla="*/ 0 w 999"/>
                    <a:gd name="T47" fmla="*/ 0 h 2499"/>
                    <a:gd name="T48" fmla="*/ 0 w 999"/>
                    <a:gd name="T49" fmla="*/ 0 h 2499"/>
                    <a:gd name="T50" fmla="*/ 0 w 999"/>
                    <a:gd name="T51" fmla="*/ 0 h 2499"/>
                    <a:gd name="T52" fmla="*/ 0 w 999"/>
                    <a:gd name="T53" fmla="*/ 0 h 2499"/>
                    <a:gd name="T54" fmla="*/ 0 w 999"/>
                    <a:gd name="T55" fmla="*/ 0 h 2499"/>
                    <a:gd name="T56" fmla="*/ 0 w 999"/>
                    <a:gd name="T57" fmla="*/ 0 h 2499"/>
                    <a:gd name="T58" fmla="*/ 0 w 999"/>
                    <a:gd name="T59" fmla="*/ 0 h 2499"/>
                    <a:gd name="T60" fmla="*/ 0 w 999"/>
                    <a:gd name="T61" fmla="*/ 0 h 2499"/>
                    <a:gd name="T62" fmla="*/ 0 w 999"/>
                    <a:gd name="T63" fmla="*/ 0 h 2499"/>
                    <a:gd name="T64" fmla="*/ 0 w 999"/>
                    <a:gd name="T65" fmla="*/ 0 h 2499"/>
                    <a:gd name="T66" fmla="*/ 0 w 999"/>
                    <a:gd name="T67" fmla="*/ 0 h 2499"/>
                    <a:gd name="T68" fmla="*/ 0 w 999"/>
                    <a:gd name="T69" fmla="*/ 0 h 2499"/>
                    <a:gd name="T70" fmla="*/ 0 w 999"/>
                    <a:gd name="T71" fmla="*/ 0 h 2499"/>
                    <a:gd name="T72" fmla="*/ 0 w 999"/>
                    <a:gd name="T73" fmla="*/ 0 h 2499"/>
                    <a:gd name="T74" fmla="*/ 0 w 999"/>
                    <a:gd name="T75" fmla="*/ 0 h 2499"/>
                    <a:gd name="T76" fmla="*/ 0 w 999"/>
                    <a:gd name="T77" fmla="*/ 0 h 2499"/>
                    <a:gd name="T78" fmla="*/ 0 w 999"/>
                    <a:gd name="T79" fmla="*/ 0 h 2499"/>
                    <a:gd name="T80" fmla="*/ 0 w 999"/>
                    <a:gd name="T81" fmla="*/ 0 h 2499"/>
                    <a:gd name="T82" fmla="*/ 0 w 999"/>
                    <a:gd name="T83" fmla="*/ 0 h 2499"/>
                    <a:gd name="T84" fmla="*/ 0 w 999"/>
                    <a:gd name="T85" fmla="*/ 0 h 2499"/>
                    <a:gd name="T86" fmla="*/ 0 w 999"/>
                    <a:gd name="T87" fmla="*/ 0 h 2499"/>
                    <a:gd name="T88" fmla="*/ 0 w 999"/>
                    <a:gd name="T89" fmla="*/ 0 h 2499"/>
                    <a:gd name="T90" fmla="*/ 0 w 999"/>
                    <a:gd name="T91" fmla="*/ 0 h 24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99"/>
                    <a:gd name="T139" fmla="*/ 0 h 2499"/>
                    <a:gd name="T140" fmla="*/ 999 w 999"/>
                    <a:gd name="T141" fmla="*/ 2499 h 24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0" name="Freeform 263"/>
                <p:cNvSpPr>
                  <a:spLocks/>
                </p:cNvSpPr>
                <p:nvPr/>
              </p:nvSpPr>
              <p:spPr bwMode="auto">
                <a:xfrm>
                  <a:off x="1268" y="1141"/>
                  <a:ext cx="8" cy="85"/>
                </a:xfrm>
                <a:custGeom>
                  <a:avLst/>
                  <a:gdLst>
                    <a:gd name="T0" fmla="*/ 0 w 235"/>
                    <a:gd name="T1" fmla="*/ 0 h 2392"/>
                    <a:gd name="T2" fmla="*/ 0 w 235"/>
                    <a:gd name="T3" fmla="*/ 0 h 2392"/>
                    <a:gd name="T4" fmla="*/ 0 w 235"/>
                    <a:gd name="T5" fmla="*/ 0 h 2392"/>
                    <a:gd name="T6" fmla="*/ 0 w 235"/>
                    <a:gd name="T7" fmla="*/ 0 h 2392"/>
                    <a:gd name="T8" fmla="*/ 0 w 235"/>
                    <a:gd name="T9" fmla="*/ 0 h 2392"/>
                    <a:gd name="T10" fmla="*/ 0 w 235"/>
                    <a:gd name="T11" fmla="*/ 0 h 2392"/>
                    <a:gd name="T12" fmla="*/ 0 w 235"/>
                    <a:gd name="T13" fmla="*/ 0 h 2392"/>
                    <a:gd name="T14" fmla="*/ 0 w 235"/>
                    <a:gd name="T15" fmla="*/ 0 h 2392"/>
                    <a:gd name="T16" fmla="*/ 0 w 235"/>
                    <a:gd name="T17" fmla="*/ 0 h 2392"/>
                    <a:gd name="T18" fmla="*/ 0 w 235"/>
                    <a:gd name="T19" fmla="*/ 0 h 2392"/>
                    <a:gd name="T20" fmla="*/ 0 w 235"/>
                    <a:gd name="T21" fmla="*/ 0 h 2392"/>
                    <a:gd name="T22" fmla="*/ 0 w 235"/>
                    <a:gd name="T23" fmla="*/ 0 h 2392"/>
                    <a:gd name="T24" fmla="*/ 0 w 235"/>
                    <a:gd name="T25" fmla="*/ 0 h 2392"/>
                    <a:gd name="T26" fmla="*/ 0 w 235"/>
                    <a:gd name="T27" fmla="*/ 0 h 2392"/>
                    <a:gd name="T28" fmla="*/ 0 w 235"/>
                    <a:gd name="T29" fmla="*/ 0 h 2392"/>
                    <a:gd name="T30" fmla="*/ 0 w 235"/>
                    <a:gd name="T31" fmla="*/ 0 h 2392"/>
                    <a:gd name="T32" fmla="*/ 0 w 235"/>
                    <a:gd name="T33" fmla="*/ 0 h 2392"/>
                    <a:gd name="T34" fmla="*/ 0 w 235"/>
                    <a:gd name="T35" fmla="*/ 0 h 2392"/>
                    <a:gd name="T36" fmla="*/ 0 w 235"/>
                    <a:gd name="T37" fmla="*/ 0 h 2392"/>
                    <a:gd name="T38" fmla="*/ 0 w 235"/>
                    <a:gd name="T39" fmla="*/ 0 h 2392"/>
                    <a:gd name="T40" fmla="*/ 0 w 235"/>
                    <a:gd name="T41" fmla="*/ 0 h 2392"/>
                    <a:gd name="T42" fmla="*/ 0 w 235"/>
                    <a:gd name="T43" fmla="*/ 0 h 2392"/>
                    <a:gd name="T44" fmla="*/ 0 w 235"/>
                    <a:gd name="T45" fmla="*/ 0 h 2392"/>
                    <a:gd name="T46" fmla="*/ 0 w 235"/>
                    <a:gd name="T47" fmla="*/ 0 h 2392"/>
                    <a:gd name="T48" fmla="*/ 0 w 235"/>
                    <a:gd name="T49" fmla="*/ 0 h 2392"/>
                    <a:gd name="T50" fmla="*/ 0 w 235"/>
                    <a:gd name="T51" fmla="*/ 0 h 2392"/>
                    <a:gd name="T52" fmla="*/ 0 w 235"/>
                    <a:gd name="T53" fmla="*/ 0 h 2392"/>
                    <a:gd name="T54" fmla="*/ 0 w 235"/>
                    <a:gd name="T55" fmla="*/ 0 h 2392"/>
                    <a:gd name="T56" fmla="*/ 0 w 235"/>
                    <a:gd name="T57" fmla="*/ 0 h 2392"/>
                    <a:gd name="T58" fmla="*/ 0 w 235"/>
                    <a:gd name="T59" fmla="*/ 0 h 2392"/>
                    <a:gd name="T60" fmla="*/ 0 w 235"/>
                    <a:gd name="T61" fmla="*/ 0 h 2392"/>
                    <a:gd name="T62" fmla="*/ 0 w 235"/>
                    <a:gd name="T63" fmla="*/ 0 h 2392"/>
                    <a:gd name="T64" fmla="*/ 0 w 235"/>
                    <a:gd name="T65" fmla="*/ 0 h 2392"/>
                    <a:gd name="T66" fmla="*/ 0 w 235"/>
                    <a:gd name="T67" fmla="*/ 0 h 2392"/>
                    <a:gd name="T68" fmla="*/ 0 w 235"/>
                    <a:gd name="T69" fmla="*/ 0 h 2392"/>
                    <a:gd name="T70" fmla="*/ 0 w 235"/>
                    <a:gd name="T71" fmla="*/ 0 h 23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5"/>
                    <a:gd name="T109" fmla="*/ 0 h 2392"/>
                    <a:gd name="T110" fmla="*/ 235 w 235"/>
                    <a:gd name="T111" fmla="*/ 2392 h 23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1" name="Freeform 264"/>
                <p:cNvSpPr>
                  <a:spLocks/>
                </p:cNvSpPr>
                <p:nvPr/>
              </p:nvSpPr>
              <p:spPr bwMode="auto">
                <a:xfrm>
                  <a:off x="1164" y="1113"/>
                  <a:ext cx="77" cy="108"/>
                </a:xfrm>
                <a:custGeom>
                  <a:avLst/>
                  <a:gdLst>
                    <a:gd name="T0" fmla="*/ 0 w 2146"/>
                    <a:gd name="T1" fmla="*/ 0 h 3018"/>
                    <a:gd name="T2" fmla="*/ 0 w 2146"/>
                    <a:gd name="T3" fmla="*/ 0 h 3018"/>
                    <a:gd name="T4" fmla="*/ 0 w 2146"/>
                    <a:gd name="T5" fmla="*/ 0 h 3018"/>
                    <a:gd name="T6" fmla="*/ 0 w 2146"/>
                    <a:gd name="T7" fmla="*/ 0 h 3018"/>
                    <a:gd name="T8" fmla="*/ 0 w 2146"/>
                    <a:gd name="T9" fmla="*/ 0 h 3018"/>
                    <a:gd name="T10" fmla="*/ 0 w 2146"/>
                    <a:gd name="T11" fmla="*/ 0 h 3018"/>
                    <a:gd name="T12" fmla="*/ 0 w 2146"/>
                    <a:gd name="T13" fmla="*/ 0 h 3018"/>
                    <a:gd name="T14" fmla="*/ 0 w 2146"/>
                    <a:gd name="T15" fmla="*/ 0 h 3018"/>
                    <a:gd name="T16" fmla="*/ 0 w 2146"/>
                    <a:gd name="T17" fmla="*/ 0 h 3018"/>
                    <a:gd name="T18" fmla="*/ 0 w 2146"/>
                    <a:gd name="T19" fmla="*/ 0 h 3018"/>
                    <a:gd name="T20" fmla="*/ 0 w 2146"/>
                    <a:gd name="T21" fmla="*/ 0 h 3018"/>
                    <a:gd name="T22" fmla="*/ 0 w 2146"/>
                    <a:gd name="T23" fmla="*/ 0 h 3018"/>
                    <a:gd name="T24" fmla="*/ 0 w 2146"/>
                    <a:gd name="T25" fmla="*/ 0 h 3018"/>
                    <a:gd name="T26" fmla="*/ 0 w 2146"/>
                    <a:gd name="T27" fmla="*/ 0 h 3018"/>
                    <a:gd name="T28" fmla="*/ 0 w 2146"/>
                    <a:gd name="T29" fmla="*/ 0 h 3018"/>
                    <a:gd name="T30" fmla="*/ 0 w 2146"/>
                    <a:gd name="T31" fmla="*/ 0 h 3018"/>
                    <a:gd name="T32" fmla="*/ 0 w 2146"/>
                    <a:gd name="T33" fmla="*/ 0 h 3018"/>
                    <a:gd name="T34" fmla="*/ 0 w 2146"/>
                    <a:gd name="T35" fmla="*/ 0 h 3018"/>
                    <a:gd name="T36" fmla="*/ 0 w 2146"/>
                    <a:gd name="T37" fmla="*/ 0 h 3018"/>
                    <a:gd name="T38" fmla="*/ 0 w 2146"/>
                    <a:gd name="T39" fmla="*/ 0 h 3018"/>
                    <a:gd name="T40" fmla="*/ 0 w 2146"/>
                    <a:gd name="T41" fmla="*/ 0 h 3018"/>
                    <a:gd name="T42" fmla="*/ 0 w 2146"/>
                    <a:gd name="T43" fmla="*/ 0 h 3018"/>
                    <a:gd name="T44" fmla="*/ 0 w 2146"/>
                    <a:gd name="T45" fmla="*/ 0 h 3018"/>
                    <a:gd name="T46" fmla="*/ 0 w 2146"/>
                    <a:gd name="T47" fmla="*/ 0 h 3018"/>
                    <a:gd name="T48" fmla="*/ 0 w 2146"/>
                    <a:gd name="T49" fmla="*/ 0 h 3018"/>
                    <a:gd name="T50" fmla="*/ 0 w 2146"/>
                    <a:gd name="T51" fmla="*/ 0 h 3018"/>
                    <a:gd name="T52" fmla="*/ 0 w 2146"/>
                    <a:gd name="T53" fmla="*/ 0 h 3018"/>
                    <a:gd name="T54" fmla="*/ 0 w 2146"/>
                    <a:gd name="T55" fmla="*/ 0 h 3018"/>
                    <a:gd name="T56" fmla="*/ 0 w 2146"/>
                    <a:gd name="T57" fmla="*/ 0 h 3018"/>
                    <a:gd name="T58" fmla="*/ 0 w 2146"/>
                    <a:gd name="T59" fmla="*/ 0 h 3018"/>
                    <a:gd name="T60" fmla="*/ 0 w 2146"/>
                    <a:gd name="T61" fmla="*/ 0 h 3018"/>
                    <a:gd name="T62" fmla="*/ 0 w 2146"/>
                    <a:gd name="T63" fmla="*/ 0 h 3018"/>
                    <a:gd name="T64" fmla="*/ 0 w 2146"/>
                    <a:gd name="T65" fmla="*/ 0 h 3018"/>
                    <a:gd name="T66" fmla="*/ 0 w 2146"/>
                    <a:gd name="T67" fmla="*/ 0 h 3018"/>
                    <a:gd name="T68" fmla="*/ 0 w 2146"/>
                    <a:gd name="T69" fmla="*/ 0 h 3018"/>
                    <a:gd name="T70" fmla="*/ 0 w 2146"/>
                    <a:gd name="T71" fmla="*/ 0 h 3018"/>
                    <a:gd name="T72" fmla="*/ 0 w 2146"/>
                    <a:gd name="T73" fmla="*/ 0 h 3018"/>
                    <a:gd name="T74" fmla="*/ 0 w 2146"/>
                    <a:gd name="T75" fmla="*/ 0 h 3018"/>
                    <a:gd name="T76" fmla="*/ 0 w 2146"/>
                    <a:gd name="T77" fmla="*/ 0 h 3018"/>
                    <a:gd name="T78" fmla="*/ 0 w 2146"/>
                    <a:gd name="T79" fmla="*/ 0 h 3018"/>
                    <a:gd name="T80" fmla="*/ 0 w 2146"/>
                    <a:gd name="T81" fmla="*/ 0 h 3018"/>
                    <a:gd name="T82" fmla="*/ 0 w 2146"/>
                    <a:gd name="T83" fmla="*/ 0 h 3018"/>
                    <a:gd name="T84" fmla="*/ 0 w 2146"/>
                    <a:gd name="T85" fmla="*/ 0 h 3018"/>
                    <a:gd name="T86" fmla="*/ 0 w 2146"/>
                    <a:gd name="T87" fmla="*/ 0 h 3018"/>
                    <a:gd name="T88" fmla="*/ 0 w 2146"/>
                    <a:gd name="T89" fmla="*/ 0 h 3018"/>
                    <a:gd name="T90" fmla="*/ 0 w 2146"/>
                    <a:gd name="T91" fmla="*/ 0 h 3018"/>
                    <a:gd name="T92" fmla="*/ 0 w 2146"/>
                    <a:gd name="T93" fmla="*/ 0 h 3018"/>
                    <a:gd name="T94" fmla="*/ 0 w 2146"/>
                    <a:gd name="T95" fmla="*/ 0 h 3018"/>
                    <a:gd name="T96" fmla="*/ 0 w 2146"/>
                    <a:gd name="T97" fmla="*/ 0 h 3018"/>
                    <a:gd name="T98" fmla="*/ 0 w 2146"/>
                    <a:gd name="T99" fmla="*/ 0 h 3018"/>
                    <a:gd name="T100" fmla="*/ 0 w 2146"/>
                    <a:gd name="T101" fmla="*/ 0 h 3018"/>
                    <a:gd name="T102" fmla="*/ 0 w 2146"/>
                    <a:gd name="T103" fmla="*/ 0 h 3018"/>
                    <a:gd name="T104" fmla="*/ 0 w 2146"/>
                    <a:gd name="T105" fmla="*/ 0 h 3018"/>
                    <a:gd name="T106" fmla="*/ 0 w 2146"/>
                    <a:gd name="T107" fmla="*/ 0 h 3018"/>
                    <a:gd name="T108" fmla="*/ 0 w 2146"/>
                    <a:gd name="T109" fmla="*/ 0 h 3018"/>
                    <a:gd name="T110" fmla="*/ 0 w 2146"/>
                    <a:gd name="T111" fmla="*/ 0 h 3018"/>
                    <a:gd name="T112" fmla="*/ 0 w 2146"/>
                    <a:gd name="T113" fmla="*/ 0 h 3018"/>
                    <a:gd name="T114" fmla="*/ 0 w 2146"/>
                    <a:gd name="T115" fmla="*/ 0 h 3018"/>
                    <a:gd name="T116" fmla="*/ 0 w 2146"/>
                    <a:gd name="T117" fmla="*/ 0 h 3018"/>
                    <a:gd name="T118" fmla="*/ 0 w 2146"/>
                    <a:gd name="T119" fmla="*/ 0 h 3018"/>
                    <a:gd name="T120" fmla="*/ 0 w 2146"/>
                    <a:gd name="T121" fmla="*/ 0 h 3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46"/>
                    <a:gd name="T184" fmla="*/ 0 h 3018"/>
                    <a:gd name="T185" fmla="*/ 2146 w 2146"/>
                    <a:gd name="T186" fmla="*/ 3018 h 3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2" name="Freeform 265"/>
                <p:cNvSpPr>
                  <a:spLocks/>
                </p:cNvSpPr>
                <p:nvPr/>
              </p:nvSpPr>
              <p:spPr bwMode="auto">
                <a:xfrm>
                  <a:off x="867" y="1071"/>
                  <a:ext cx="3" cy="83"/>
                </a:xfrm>
                <a:custGeom>
                  <a:avLst/>
                  <a:gdLst>
                    <a:gd name="T0" fmla="*/ 0 w 88"/>
                    <a:gd name="T1" fmla="*/ 0 h 2322"/>
                    <a:gd name="T2" fmla="*/ 0 w 88"/>
                    <a:gd name="T3" fmla="*/ 0 h 2322"/>
                    <a:gd name="T4" fmla="*/ 0 w 88"/>
                    <a:gd name="T5" fmla="*/ 0 h 2322"/>
                    <a:gd name="T6" fmla="*/ 0 w 88"/>
                    <a:gd name="T7" fmla="*/ 0 h 2322"/>
                    <a:gd name="T8" fmla="*/ 0 w 88"/>
                    <a:gd name="T9" fmla="*/ 0 h 2322"/>
                    <a:gd name="T10" fmla="*/ 0 60000 65536"/>
                    <a:gd name="T11" fmla="*/ 0 60000 65536"/>
                    <a:gd name="T12" fmla="*/ 0 60000 65536"/>
                    <a:gd name="T13" fmla="*/ 0 60000 65536"/>
                    <a:gd name="T14" fmla="*/ 0 60000 65536"/>
                    <a:gd name="T15" fmla="*/ 0 w 88"/>
                    <a:gd name="T16" fmla="*/ 0 h 2322"/>
                    <a:gd name="T17" fmla="*/ 88 w 88"/>
                    <a:gd name="T18" fmla="*/ 2322 h 2322"/>
                  </a:gdLst>
                  <a:ahLst/>
                  <a:cxnLst>
                    <a:cxn ang="T10">
                      <a:pos x="T0" y="T1"/>
                    </a:cxn>
                    <a:cxn ang="T11">
                      <a:pos x="T2" y="T3"/>
                    </a:cxn>
                    <a:cxn ang="T12">
                      <a:pos x="T4" y="T5"/>
                    </a:cxn>
                    <a:cxn ang="T13">
                      <a:pos x="T6" y="T7"/>
                    </a:cxn>
                    <a:cxn ang="T14">
                      <a:pos x="T8" y="T9"/>
                    </a:cxn>
                  </a:cxnLst>
                  <a:rect l="T15" t="T16" r="T17" b="T18"/>
                  <a:pathLst>
                    <a:path w="88" h="2322">
                      <a:moveTo>
                        <a:pt x="88" y="176"/>
                      </a:moveTo>
                      <a:lnTo>
                        <a:pt x="0" y="0"/>
                      </a:lnTo>
                      <a:lnTo>
                        <a:pt x="0" y="2116"/>
                      </a:lnTo>
                      <a:lnTo>
                        <a:pt x="88" y="2322"/>
                      </a:lnTo>
                      <a:lnTo>
                        <a:pt x="88" y="17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3" name="Freeform 266"/>
                <p:cNvSpPr>
                  <a:spLocks/>
                </p:cNvSpPr>
                <p:nvPr/>
              </p:nvSpPr>
              <p:spPr bwMode="auto">
                <a:xfrm>
                  <a:off x="834" y="1025"/>
                  <a:ext cx="13" cy="85"/>
                </a:xfrm>
                <a:custGeom>
                  <a:avLst/>
                  <a:gdLst>
                    <a:gd name="T0" fmla="*/ 0 w 373"/>
                    <a:gd name="T1" fmla="*/ 0 h 2381"/>
                    <a:gd name="T2" fmla="*/ 0 w 373"/>
                    <a:gd name="T3" fmla="*/ 0 h 2381"/>
                    <a:gd name="T4" fmla="*/ 0 w 373"/>
                    <a:gd name="T5" fmla="*/ 0 h 2381"/>
                    <a:gd name="T6" fmla="*/ 0 w 373"/>
                    <a:gd name="T7" fmla="*/ 0 h 2381"/>
                    <a:gd name="T8" fmla="*/ 0 w 373"/>
                    <a:gd name="T9" fmla="*/ 0 h 2381"/>
                    <a:gd name="T10" fmla="*/ 0 w 373"/>
                    <a:gd name="T11" fmla="*/ 0 h 2381"/>
                    <a:gd name="T12" fmla="*/ 0 w 373"/>
                    <a:gd name="T13" fmla="*/ 0 h 2381"/>
                    <a:gd name="T14" fmla="*/ 0 w 373"/>
                    <a:gd name="T15" fmla="*/ 0 h 2381"/>
                    <a:gd name="T16" fmla="*/ 0 w 373"/>
                    <a:gd name="T17" fmla="*/ 0 h 2381"/>
                    <a:gd name="T18" fmla="*/ 0 w 373"/>
                    <a:gd name="T19" fmla="*/ 0 h 2381"/>
                    <a:gd name="T20" fmla="*/ 0 w 373"/>
                    <a:gd name="T21" fmla="*/ 0 h 2381"/>
                    <a:gd name="T22" fmla="*/ 0 w 373"/>
                    <a:gd name="T23" fmla="*/ 0 h 2381"/>
                    <a:gd name="T24" fmla="*/ 0 w 373"/>
                    <a:gd name="T25" fmla="*/ 0 h 2381"/>
                    <a:gd name="T26" fmla="*/ 0 w 373"/>
                    <a:gd name="T27" fmla="*/ 0 h 2381"/>
                    <a:gd name="T28" fmla="*/ 0 w 373"/>
                    <a:gd name="T29" fmla="*/ 0 h 2381"/>
                    <a:gd name="T30" fmla="*/ 0 w 373"/>
                    <a:gd name="T31" fmla="*/ 0 h 2381"/>
                    <a:gd name="T32" fmla="*/ 0 w 373"/>
                    <a:gd name="T33" fmla="*/ 0 h 2381"/>
                    <a:gd name="T34" fmla="*/ 0 w 373"/>
                    <a:gd name="T35" fmla="*/ 0 h 2381"/>
                    <a:gd name="T36" fmla="*/ 0 w 373"/>
                    <a:gd name="T37" fmla="*/ 0 h 2381"/>
                    <a:gd name="T38" fmla="*/ 0 w 373"/>
                    <a:gd name="T39" fmla="*/ 0 h 2381"/>
                    <a:gd name="T40" fmla="*/ 0 w 373"/>
                    <a:gd name="T41" fmla="*/ 0 h 2381"/>
                    <a:gd name="T42" fmla="*/ 0 w 373"/>
                    <a:gd name="T43" fmla="*/ 0 h 2381"/>
                    <a:gd name="T44" fmla="*/ 0 w 373"/>
                    <a:gd name="T45" fmla="*/ 0 h 2381"/>
                    <a:gd name="T46" fmla="*/ 0 w 373"/>
                    <a:gd name="T47" fmla="*/ 0 h 2381"/>
                    <a:gd name="T48" fmla="*/ 0 w 373"/>
                    <a:gd name="T49" fmla="*/ 0 h 2381"/>
                    <a:gd name="T50" fmla="*/ 0 w 373"/>
                    <a:gd name="T51" fmla="*/ 0 h 2381"/>
                    <a:gd name="T52" fmla="*/ 0 w 373"/>
                    <a:gd name="T53" fmla="*/ 0 h 2381"/>
                    <a:gd name="T54" fmla="*/ 0 w 373"/>
                    <a:gd name="T55" fmla="*/ 0 h 2381"/>
                    <a:gd name="T56" fmla="*/ 0 w 373"/>
                    <a:gd name="T57" fmla="*/ 0 h 2381"/>
                    <a:gd name="T58" fmla="*/ 0 w 373"/>
                    <a:gd name="T59" fmla="*/ 0 h 2381"/>
                    <a:gd name="T60" fmla="*/ 0 w 373"/>
                    <a:gd name="T61" fmla="*/ 0 h 2381"/>
                    <a:gd name="T62" fmla="*/ 0 w 373"/>
                    <a:gd name="T63" fmla="*/ 0 h 2381"/>
                    <a:gd name="T64" fmla="*/ 0 w 373"/>
                    <a:gd name="T65" fmla="*/ 0 h 2381"/>
                    <a:gd name="T66" fmla="*/ 0 w 373"/>
                    <a:gd name="T67" fmla="*/ 0 h 2381"/>
                    <a:gd name="T68" fmla="*/ 0 w 373"/>
                    <a:gd name="T69" fmla="*/ 0 h 2381"/>
                    <a:gd name="T70" fmla="*/ 0 w 373"/>
                    <a:gd name="T71" fmla="*/ 0 h 2381"/>
                    <a:gd name="T72" fmla="*/ 0 w 373"/>
                    <a:gd name="T73" fmla="*/ 0 h 2381"/>
                    <a:gd name="T74" fmla="*/ 0 w 373"/>
                    <a:gd name="T75" fmla="*/ 0 h 2381"/>
                    <a:gd name="T76" fmla="*/ 0 w 373"/>
                    <a:gd name="T77" fmla="*/ 0 h 2381"/>
                    <a:gd name="T78" fmla="*/ 0 w 373"/>
                    <a:gd name="T79" fmla="*/ 0 h 2381"/>
                    <a:gd name="T80" fmla="*/ 0 w 373"/>
                    <a:gd name="T81" fmla="*/ 0 h 2381"/>
                    <a:gd name="T82" fmla="*/ 0 w 373"/>
                    <a:gd name="T83" fmla="*/ 0 h 2381"/>
                    <a:gd name="T84" fmla="*/ 0 w 373"/>
                    <a:gd name="T85" fmla="*/ 0 h 2381"/>
                    <a:gd name="T86" fmla="*/ 0 w 373"/>
                    <a:gd name="T87" fmla="*/ 0 h 2381"/>
                    <a:gd name="T88" fmla="*/ 0 w 373"/>
                    <a:gd name="T89" fmla="*/ 0 h 2381"/>
                    <a:gd name="T90" fmla="*/ 0 w 373"/>
                    <a:gd name="T91" fmla="*/ 0 h 2381"/>
                    <a:gd name="T92" fmla="*/ 0 w 373"/>
                    <a:gd name="T93" fmla="*/ 0 h 2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3"/>
                    <a:gd name="T142" fmla="*/ 0 h 2381"/>
                    <a:gd name="T143" fmla="*/ 373 w 373"/>
                    <a:gd name="T144" fmla="*/ 2381 h 2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4" name="Freeform 267"/>
                <p:cNvSpPr>
                  <a:spLocks/>
                </p:cNvSpPr>
                <p:nvPr/>
              </p:nvSpPr>
              <p:spPr bwMode="auto">
                <a:xfrm>
                  <a:off x="965" y="996"/>
                  <a:ext cx="25" cy="80"/>
                </a:xfrm>
                <a:custGeom>
                  <a:avLst/>
                  <a:gdLst>
                    <a:gd name="T0" fmla="*/ 0 w 715"/>
                    <a:gd name="T1" fmla="*/ 0 h 2254"/>
                    <a:gd name="T2" fmla="*/ 0 w 715"/>
                    <a:gd name="T3" fmla="*/ 0 h 2254"/>
                    <a:gd name="T4" fmla="*/ 0 w 715"/>
                    <a:gd name="T5" fmla="*/ 0 h 2254"/>
                    <a:gd name="T6" fmla="*/ 0 w 715"/>
                    <a:gd name="T7" fmla="*/ 0 h 2254"/>
                    <a:gd name="T8" fmla="*/ 0 w 715"/>
                    <a:gd name="T9" fmla="*/ 0 h 2254"/>
                    <a:gd name="T10" fmla="*/ 0 w 715"/>
                    <a:gd name="T11" fmla="*/ 0 h 2254"/>
                    <a:gd name="T12" fmla="*/ 0 w 715"/>
                    <a:gd name="T13" fmla="*/ 0 h 2254"/>
                    <a:gd name="T14" fmla="*/ 0 w 715"/>
                    <a:gd name="T15" fmla="*/ 0 h 2254"/>
                    <a:gd name="T16" fmla="*/ 0 w 715"/>
                    <a:gd name="T17" fmla="*/ 0 h 2254"/>
                    <a:gd name="T18" fmla="*/ 0 w 715"/>
                    <a:gd name="T19" fmla="*/ 0 h 2254"/>
                    <a:gd name="T20" fmla="*/ 0 w 715"/>
                    <a:gd name="T21" fmla="*/ 0 h 2254"/>
                    <a:gd name="T22" fmla="*/ 0 w 715"/>
                    <a:gd name="T23" fmla="*/ 0 h 2254"/>
                    <a:gd name="T24" fmla="*/ 0 w 715"/>
                    <a:gd name="T25" fmla="*/ 0 h 2254"/>
                    <a:gd name="T26" fmla="*/ 0 w 715"/>
                    <a:gd name="T27" fmla="*/ 0 h 2254"/>
                    <a:gd name="T28" fmla="*/ 0 w 715"/>
                    <a:gd name="T29" fmla="*/ 0 h 2254"/>
                    <a:gd name="T30" fmla="*/ 0 w 715"/>
                    <a:gd name="T31" fmla="*/ 0 h 2254"/>
                    <a:gd name="T32" fmla="*/ 0 w 715"/>
                    <a:gd name="T33" fmla="*/ 0 h 2254"/>
                    <a:gd name="T34" fmla="*/ 0 w 715"/>
                    <a:gd name="T35" fmla="*/ 0 h 2254"/>
                    <a:gd name="T36" fmla="*/ 0 w 715"/>
                    <a:gd name="T37" fmla="*/ 0 h 2254"/>
                    <a:gd name="T38" fmla="*/ 0 w 715"/>
                    <a:gd name="T39" fmla="*/ 0 h 2254"/>
                    <a:gd name="T40" fmla="*/ 0 w 715"/>
                    <a:gd name="T41" fmla="*/ 0 h 2254"/>
                    <a:gd name="T42" fmla="*/ 0 w 715"/>
                    <a:gd name="T43" fmla="*/ 0 h 2254"/>
                    <a:gd name="T44" fmla="*/ 0 w 715"/>
                    <a:gd name="T45" fmla="*/ 0 h 2254"/>
                    <a:gd name="T46" fmla="*/ 0 w 715"/>
                    <a:gd name="T47" fmla="*/ 0 h 2254"/>
                    <a:gd name="T48" fmla="*/ 0 w 715"/>
                    <a:gd name="T49" fmla="*/ 0 h 2254"/>
                    <a:gd name="T50" fmla="*/ 0 w 715"/>
                    <a:gd name="T51" fmla="*/ 0 h 2254"/>
                    <a:gd name="T52" fmla="*/ 0 w 715"/>
                    <a:gd name="T53" fmla="*/ 0 h 2254"/>
                    <a:gd name="T54" fmla="*/ 0 w 715"/>
                    <a:gd name="T55" fmla="*/ 0 h 2254"/>
                    <a:gd name="T56" fmla="*/ 0 w 715"/>
                    <a:gd name="T57" fmla="*/ 0 h 2254"/>
                    <a:gd name="T58" fmla="*/ 0 w 715"/>
                    <a:gd name="T59" fmla="*/ 0 h 2254"/>
                    <a:gd name="T60" fmla="*/ 0 w 715"/>
                    <a:gd name="T61" fmla="*/ 0 h 2254"/>
                    <a:gd name="T62" fmla="*/ 0 w 715"/>
                    <a:gd name="T63" fmla="*/ 0 h 2254"/>
                    <a:gd name="T64" fmla="*/ 0 w 715"/>
                    <a:gd name="T65" fmla="*/ 0 h 2254"/>
                    <a:gd name="T66" fmla="*/ 0 w 715"/>
                    <a:gd name="T67" fmla="*/ 0 h 2254"/>
                    <a:gd name="T68" fmla="*/ 0 w 715"/>
                    <a:gd name="T69" fmla="*/ 0 h 2254"/>
                    <a:gd name="T70" fmla="*/ 0 w 715"/>
                    <a:gd name="T71" fmla="*/ 0 h 2254"/>
                    <a:gd name="T72" fmla="*/ 0 w 715"/>
                    <a:gd name="T73" fmla="*/ 0 h 2254"/>
                    <a:gd name="T74" fmla="*/ 0 w 715"/>
                    <a:gd name="T75" fmla="*/ 0 h 2254"/>
                    <a:gd name="T76" fmla="*/ 0 w 715"/>
                    <a:gd name="T77" fmla="*/ 0 h 2254"/>
                    <a:gd name="T78" fmla="*/ 0 w 715"/>
                    <a:gd name="T79" fmla="*/ 0 h 2254"/>
                    <a:gd name="T80" fmla="*/ 0 w 715"/>
                    <a:gd name="T81" fmla="*/ 0 h 2254"/>
                    <a:gd name="T82" fmla="*/ 0 w 715"/>
                    <a:gd name="T83" fmla="*/ 0 h 2254"/>
                    <a:gd name="T84" fmla="*/ 0 w 715"/>
                    <a:gd name="T85" fmla="*/ 0 h 2254"/>
                    <a:gd name="T86" fmla="*/ 0 w 715"/>
                    <a:gd name="T87" fmla="*/ 0 h 2254"/>
                    <a:gd name="T88" fmla="*/ 0 w 715"/>
                    <a:gd name="T89" fmla="*/ 0 h 2254"/>
                    <a:gd name="T90" fmla="*/ 0 w 715"/>
                    <a:gd name="T91" fmla="*/ 0 h 2254"/>
                    <a:gd name="T92" fmla="*/ 0 w 715"/>
                    <a:gd name="T93" fmla="*/ 0 h 2254"/>
                    <a:gd name="T94" fmla="*/ 0 w 715"/>
                    <a:gd name="T95" fmla="*/ 0 h 2254"/>
                    <a:gd name="T96" fmla="*/ 0 w 715"/>
                    <a:gd name="T97" fmla="*/ 0 h 2254"/>
                    <a:gd name="T98" fmla="*/ 0 w 715"/>
                    <a:gd name="T99" fmla="*/ 0 h 2254"/>
                    <a:gd name="T100" fmla="*/ 0 w 715"/>
                    <a:gd name="T101" fmla="*/ 0 h 2254"/>
                    <a:gd name="T102" fmla="*/ 0 w 715"/>
                    <a:gd name="T103" fmla="*/ 0 h 2254"/>
                    <a:gd name="T104" fmla="*/ 0 w 715"/>
                    <a:gd name="T105" fmla="*/ 0 h 2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5"/>
                    <a:gd name="T160" fmla="*/ 0 h 2254"/>
                    <a:gd name="T161" fmla="*/ 715 w 715"/>
                    <a:gd name="T162" fmla="*/ 2254 h 2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5" name="Freeform 268"/>
                <p:cNvSpPr>
                  <a:spLocks/>
                </p:cNvSpPr>
                <p:nvPr/>
              </p:nvSpPr>
              <p:spPr bwMode="auto">
                <a:xfrm>
                  <a:off x="952" y="887"/>
                  <a:ext cx="41" cy="121"/>
                </a:xfrm>
                <a:custGeom>
                  <a:avLst/>
                  <a:gdLst>
                    <a:gd name="T0" fmla="*/ 0 w 1157"/>
                    <a:gd name="T1" fmla="*/ 0 h 3390"/>
                    <a:gd name="T2" fmla="*/ 0 w 1157"/>
                    <a:gd name="T3" fmla="*/ 0 h 3390"/>
                    <a:gd name="T4" fmla="*/ 0 w 1157"/>
                    <a:gd name="T5" fmla="*/ 0 h 3390"/>
                    <a:gd name="T6" fmla="*/ 0 w 1157"/>
                    <a:gd name="T7" fmla="*/ 0 h 3390"/>
                    <a:gd name="T8" fmla="*/ 0 w 1157"/>
                    <a:gd name="T9" fmla="*/ 0 h 3390"/>
                    <a:gd name="T10" fmla="*/ 0 w 1157"/>
                    <a:gd name="T11" fmla="*/ 0 h 3390"/>
                    <a:gd name="T12" fmla="*/ 0 w 1157"/>
                    <a:gd name="T13" fmla="*/ 0 h 3390"/>
                    <a:gd name="T14" fmla="*/ 0 w 1157"/>
                    <a:gd name="T15" fmla="*/ 0 h 3390"/>
                    <a:gd name="T16" fmla="*/ 0 w 1157"/>
                    <a:gd name="T17" fmla="*/ 0 h 3390"/>
                    <a:gd name="T18" fmla="*/ 0 w 1157"/>
                    <a:gd name="T19" fmla="*/ 0 h 3390"/>
                    <a:gd name="T20" fmla="*/ 0 w 1157"/>
                    <a:gd name="T21" fmla="*/ 0 h 3390"/>
                    <a:gd name="T22" fmla="*/ 0 w 1157"/>
                    <a:gd name="T23" fmla="*/ 0 h 3390"/>
                    <a:gd name="T24" fmla="*/ 0 w 1157"/>
                    <a:gd name="T25" fmla="*/ 0 h 3390"/>
                    <a:gd name="T26" fmla="*/ 0 w 1157"/>
                    <a:gd name="T27" fmla="*/ 0 h 3390"/>
                    <a:gd name="T28" fmla="*/ 0 w 1157"/>
                    <a:gd name="T29" fmla="*/ 0 h 3390"/>
                    <a:gd name="T30" fmla="*/ 0 w 1157"/>
                    <a:gd name="T31" fmla="*/ 0 h 3390"/>
                    <a:gd name="T32" fmla="*/ 0 w 1157"/>
                    <a:gd name="T33" fmla="*/ 0 h 3390"/>
                    <a:gd name="T34" fmla="*/ 0 w 1157"/>
                    <a:gd name="T35" fmla="*/ 0 h 3390"/>
                    <a:gd name="T36" fmla="*/ 0 w 1157"/>
                    <a:gd name="T37" fmla="*/ 0 h 3390"/>
                    <a:gd name="T38" fmla="*/ 0 w 1157"/>
                    <a:gd name="T39" fmla="*/ 0 h 3390"/>
                    <a:gd name="T40" fmla="*/ 0 w 1157"/>
                    <a:gd name="T41" fmla="*/ 0 h 3390"/>
                    <a:gd name="T42" fmla="*/ 0 w 1157"/>
                    <a:gd name="T43" fmla="*/ 0 h 3390"/>
                    <a:gd name="T44" fmla="*/ 0 w 1157"/>
                    <a:gd name="T45" fmla="*/ 0 h 3390"/>
                    <a:gd name="T46" fmla="*/ 0 w 1157"/>
                    <a:gd name="T47" fmla="*/ 0 h 3390"/>
                    <a:gd name="T48" fmla="*/ 0 w 1157"/>
                    <a:gd name="T49" fmla="*/ 0 h 3390"/>
                    <a:gd name="T50" fmla="*/ 0 w 1157"/>
                    <a:gd name="T51" fmla="*/ 0 h 3390"/>
                    <a:gd name="T52" fmla="*/ 0 w 1157"/>
                    <a:gd name="T53" fmla="*/ 0 h 3390"/>
                    <a:gd name="T54" fmla="*/ 0 w 1157"/>
                    <a:gd name="T55" fmla="*/ 0 h 3390"/>
                    <a:gd name="T56" fmla="*/ 0 w 1157"/>
                    <a:gd name="T57" fmla="*/ 0 h 3390"/>
                    <a:gd name="T58" fmla="*/ 0 w 1157"/>
                    <a:gd name="T59" fmla="*/ 0 h 3390"/>
                    <a:gd name="T60" fmla="*/ 0 w 1157"/>
                    <a:gd name="T61" fmla="*/ 0 h 3390"/>
                    <a:gd name="T62" fmla="*/ 0 w 1157"/>
                    <a:gd name="T63" fmla="*/ 0 h 3390"/>
                    <a:gd name="T64" fmla="*/ 0 w 1157"/>
                    <a:gd name="T65" fmla="*/ 0 h 3390"/>
                    <a:gd name="T66" fmla="*/ 0 w 1157"/>
                    <a:gd name="T67" fmla="*/ 0 h 3390"/>
                    <a:gd name="T68" fmla="*/ 0 w 1157"/>
                    <a:gd name="T69" fmla="*/ 0 h 3390"/>
                    <a:gd name="T70" fmla="*/ 0 w 1157"/>
                    <a:gd name="T71" fmla="*/ 0 h 3390"/>
                    <a:gd name="T72" fmla="*/ 0 w 1157"/>
                    <a:gd name="T73" fmla="*/ 0 h 3390"/>
                    <a:gd name="T74" fmla="*/ 0 w 1157"/>
                    <a:gd name="T75" fmla="*/ 0 h 33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57"/>
                    <a:gd name="T115" fmla="*/ 0 h 3390"/>
                    <a:gd name="T116" fmla="*/ 1157 w 1157"/>
                    <a:gd name="T117" fmla="*/ 3390 h 33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6" name="Freeform 269"/>
                <p:cNvSpPr>
                  <a:spLocks/>
                </p:cNvSpPr>
                <p:nvPr/>
              </p:nvSpPr>
              <p:spPr bwMode="auto">
                <a:xfrm>
                  <a:off x="1078" y="1133"/>
                  <a:ext cx="8" cy="83"/>
                </a:xfrm>
                <a:custGeom>
                  <a:avLst/>
                  <a:gdLst>
                    <a:gd name="T0" fmla="*/ 0 w 240"/>
                    <a:gd name="T1" fmla="*/ 0 h 2323"/>
                    <a:gd name="T2" fmla="*/ 0 w 240"/>
                    <a:gd name="T3" fmla="*/ 0 h 2323"/>
                    <a:gd name="T4" fmla="*/ 0 w 240"/>
                    <a:gd name="T5" fmla="*/ 0 h 2323"/>
                    <a:gd name="T6" fmla="*/ 0 w 240"/>
                    <a:gd name="T7" fmla="*/ 0 h 2323"/>
                    <a:gd name="T8" fmla="*/ 0 w 240"/>
                    <a:gd name="T9" fmla="*/ 0 h 2323"/>
                    <a:gd name="T10" fmla="*/ 0 w 240"/>
                    <a:gd name="T11" fmla="*/ 0 h 2323"/>
                    <a:gd name="T12" fmla="*/ 0 w 240"/>
                    <a:gd name="T13" fmla="*/ 0 h 2323"/>
                    <a:gd name="T14" fmla="*/ 0 w 240"/>
                    <a:gd name="T15" fmla="*/ 0 h 2323"/>
                    <a:gd name="T16" fmla="*/ 0 w 240"/>
                    <a:gd name="T17" fmla="*/ 0 h 2323"/>
                    <a:gd name="T18" fmla="*/ 0 w 240"/>
                    <a:gd name="T19" fmla="*/ 0 h 2323"/>
                    <a:gd name="T20" fmla="*/ 0 w 240"/>
                    <a:gd name="T21" fmla="*/ 0 h 2323"/>
                    <a:gd name="T22" fmla="*/ 0 w 240"/>
                    <a:gd name="T23" fmla="*/ 0 h 2323"/>
                    <a:gd name="T24" fmla="*/ 0 w 240"/>
                    <a:gd name="T25" fmla="*/ 0 h 2323"/>
                    <a:gd name="T26" fmla="*/ 0 w 240"/>
                    <a:gd name="T27" fmla="*/ 0 h 2323"/>
                    <a:gd name="T28" fmla="*/ 0 w 240"/>
                    <a:gd name="T29" fmla="*/ 0 h 2323"/>
                    <a:gd name="T30" fmla="*/ 0 w 240"/>
                    <a:gd name="T31" fmla="*/ 0 h 2323"/>
                    <a:gd name="T32" fmla="*/ 0 w 240"/>
                    <a:gd name="T33" fmla="*/ 0 h 2323"/>
                    <a:gd name="T34" fmla="*/ 0 w 240"/>
                    <a:gd name="T35" fmla="*/ 0 h 2323"/>
                    <a:gd name="T36" fmla="*/ 0 w 240"/>
                    <a:gd name="T37" fmla="*/ 0 h 2323"/>
                    <a:gd name="T38" fmla="*/ 0 w 240"/>
                    <a:gd name="T39" fmla="*/ 0 h 2323"/>
                    <a:gd name="T40" fmla="*/ 0 w 240"/>
                    <a:gd name="T41" fmla="*/ 0 h 2323"/>
                    <a:gd name="T42" fmla="*/ 0 w 240"/>
                    <a:gd name="T43" fmla="*/ 0 h 2323"/>
                    <a:gd name="T44" fmla="*/ 0 w 240"/>
                    <a:gd name="T45" fmla="*/ 0 h 2323"/>
                    <a:gd name="T46" fmla="*/ 0 w 240"/>
                    <a:gd name="T47" fmla="*/ 0 h 2323"/>
                    <a:gd name="T48" fmla="*/ 0 w 240"/>
                    <a:gd name="T49" fmla="*/ 0 h 2323"/>
                    <a:gd name="T50" fmla="*/ 0 w 240"/>
                    <a:gd name="T51" fmla="*/ 0 h 2323"/>
                    <a:gd name="T52" fmla="*/ 0 w 240"/>
                    <a:gd name="T53" fmla="*/ 0 h 2323"/>
                    <a:gd name="T54" fmla="*/ 0 w 240"/>
                    <a:gd name="T55" fmla="*/ 0 h 2323"/>
                    <a:gd name="T56" fmla="*/ 0 w 240"/>
                    <a:gd name="T57" fmla="*/ 0 h 2323"/>
                    <a:gd name="T58" fmla="*/ 0 w 240"/>
                    <a:gd name="T59" fmla="*/ 0 h 2323"/>
                    <a:gd name="T60" fmla="*/ 0 w 240"/>
                    <a:gd name="T61" fmla="*/ 0 h 2323"/>
                    <a:gd name="T62" fmla="*/ 0 w 240"/>
                    <a:gd name="T63" fmla="*/ 0 h 2323"/>
                    <a:gd name="T64" fmla="*/ 0 w 240"/>
                    <a:gd name="T65" fmla="*/ 0 h 2323"/>
                    <a:gd name="T66" fmla="*/ 0 w 240"/>
                    <a:gd name="T67" fmla="*/ 0 h 2323"/>
                    <a:gd name="T68" fmla="*/ 0 w 240"/>
                    <a:gd name="T69" fmla="*/ 0 h 2323"/>
                    <a:gd name="T70" fmla="*/ 0 w 240"/>
                    <a:gd name="T71" fmla="*/ 0 h 2323"/>
                    <a:gd name="T72" fmla="*/ 0 w 240"/>
                    <a:gd name="T73" fmla="*/ 0 h 2323"/>
                    <a:gd name="T74" fmla="*/ 0 w 240"/>
                    <a:gd name="T75" fmla="*/ 0 h 2323"/>
                    <a:gd name="T76" fmla="*/ 0 w 240"/>
                    <a:gd name="T77" fmla="*/ 0 h 2323"/>
                    <a:gd name="T78" fmla="*/ 0 w 240"/>
                    <a:gd name="T79" fmla="*/ 0 h 2323"/>
                    <a:gd name="T80" fmla="*/ 0 w 240"/>
                    <a:gd name="T81" fmla="*/ 0 h 2323"/>
                    <a:gd name="T82" fmla="*/ 0 w 240"/>
                    <a:gd name="T83" fmla="*/ 0 h 2323"/>
                    <a:gd name="T84" fmla="*/ 0 w 240"/>
                    <a:gd name="T85" fmla="*/ 0 h 2323"/>
                    <a:gd name="T86" fmla="*/ 0 w 240"/>
                    <a:gd name="T87" fmla="*/ 0 h 2323"/>
                    <a:gd name="T88" fmla="*/ 0 w 240"/>
                    <a:gd name="T89" fmla="*/ 0 h 2323"/>
                    <a:gd name="T90" fmla="*/ 0 w 240"/>
                    <a:gd name="T91" fmla="*/ 0 h 2323"/>
                    <a:gd name="T92" fmla="*/ 0 w 240"/>
                    <a:gd name="T93" fmla="*/ 0 h 2323"/>
                    <a:gd name="T94" fmla="*/ 0 w 240"/>
                    <a:gd name="T95" fmla="*/ 0 h 2323"/>
                    <a:gd name="T96" fmla="*/ 0 w 240"/>
                    <a:gd name="T97" fmla="*/ 0 h 2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2323"/>
                    <a:gd name="T149" fmla="*/ 240 w 240"/>
                    <a:gd name="T150" fmla="*/ 2323 h 2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7" name="Freeform 270"/>
                <p:cNvSpPr>
                  <a:spLocks/>
                </p:cNvSpPr>
                <p:nvPr/>
              </p:nvSpPr>
              <p:spPr bwMode="auto">
                <a:xfrm>
                  <a:off x="864" y="817"/>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8" name="Freeform 271"/>
                <p:cNvSpPr>
                  <a:spLocks/>
                </p:cNvSpPr>
                <p:nvPr/>
              </p:nvSpPr>
              <p:spPr bwMode="auto">
                <a:xfrm>
                  <a:off x="864" y="817"/>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29" name="Freeform 272"/>
                <p:cNvSpPr>
                  <a:spLocks/>
                </p:cNvSpPr>
                <p:nvPr/>
              </p:nvSpPr>
              <p:spPr bwMode="auto">
                <a:xfrm>
                  <a:off x="817" y="1012"/>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0" name="Freeform 273"/>
                <p:cNvSpPr>
                  <a:spLocks/>
                </p:cNvSpPr>
                <p:nvPr/>
              </p:nvSpPr>
              <p:spPr bwMode="auto">
                <a:xfrm>
                  <a:off x="817" y="1012"/>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solidFill>
                  <a:srgbClr val="93D5ED"/>
                </a:solidFill>
                <a:ln w="3175">
                  <a:solidFill>
                    <a:srgbClr val="CCECFF"/>
                  </a:solidFill>
                  <a:round/>
                  <a:headEnd/>
                  <a:tailEnd/>
                </a:ln>
              </p:spPr>
              <p:txBody>
                <a:bodyPr>
                  <a:prstTxWarp prst="textNoShape">
                    <a:avLst/>
                  </a:prstTxWarp>
                </a:bodyPr>
                <a:lstStyle/>
                <a:p>
                  <a:endParaRPr lang="en-US"/>
                </a:p>
              </p:txBody>
            </p:sp>
            <p:sp>
              <p:nvSpPr>
                <p:cNvPr id="36131" name="Freeform 274"/>
                <p:cNvSpPr>
                  <a:spLocks/>
                </p:cNvSpPr>
                <p:nvPr/>
              </p:nvSpPr>
              <p:spPr bwMode="auto">
                <a:xfrm>
                  <a:off x="916" y="1164"/>
                  <a:ext cx="90" cy="113"/>
                </a:xfrm>
                <a:custGeom>
                  <a:avLst/>
                  <a:gdLst>
                    <a:gd name="T0" fmla="*/ 0 w 2508"/>
                    <a:gd name="T1" fmla="*/ 0 h 3165"/>
                    <a:gd name="T2" fmla="*/ 0 w 2508"/>
                    <a:gd name="T3" fmla="*/ 0 h 3165"/>
                    <a:gd name="T4" fmla="*/ 0 w 2508"/>
                    <a:gd name="T5" fmla="*/ 0 h 3165"/>
                    <a:gd name="T6" fmla="*/ 0 w 2508"/>
                    <a:gd name="T7" fmla="*/ 0 h 3165"/>
                    <a:gd name="T8" fmla="*/ 0 w 2508"/>
                    <a:gd name="T9" fmla="*/ 0 h 3165"/>
                    <a:gd name="T10" fmla="*/ 0 w 2508"/>
                    <a:gd name="T11" fmla="*/ 0 h 3165"/>
                    <a:gd name="T12" fmla="*/ 0 w 2508"/>
                    <a:gd name="T13" fmla="*/ 0 h 3165"/>
                    <a:gd name="T14" fmla="*/ 0 w 2508"/>
                    <a:gd name="T15" fmla="*/ 0 h 3165"/>
                    <a:gd name="T16" fmla="*/ 0 w 2508"/>
                    <a:gd name="T17" fmla="*/ 0 h 3165"/>
                    <a:gd name="T18" fmla="*/ 0 w 2508"/>
                    <a:gd name="T19" fmla="*/ 0 h 3165"/>
                    <a:gd name="T20" fmla="*/ 0 w 2508"/>
                    <a:gd name="T21" fmla="*/ 0 h 3165"/>
                    <a:gd name="T22" fmla="*/ 0 w 2508"/>
                    <a:gd name="T23" fmla="*/ 0 h 3165"/>
                    <a:gd name="T24" fmla="*/ 0 w 2508"/>
                    <a:gd name="T25" fmla="*/ 0 h 3165"/>
                    <a:gd name="T26" fmla="*/ 0 w 2508"/>
                    <a:gd name="T27" fmla="*/ 0 h 3165"/>
                    <a:gd name="T28" fmla="*/ 0 w 2508"/>
                    <a:gd name="T29" fmla="*/ 0 h 3165"/>
                    <a:gd name="T30" fmla="*/ 0 w 2508"/>
                    <a:gd name="T31" fmla="*/ 0 h 3165"/>
                    <a:gd name="T32" fmla="*/ 0 w 2508"/>
                    <a:gd name="T33" fmla="*/ 0 h 3165"/>
                    <a:gd name="T34" fmla="*/ 0 w 2508"/>
                    <a:gd name="T35" fmla="*/ 0 h 3165"/>
                    <a:gd name="T36" fmla="*/ 0 w 2508"/>
                    <a:gd name="T37" fmla="*/ 0 h 3165"/>
                    <a:gd name="T38" fmla="*/ 0 w 2508"/>
                    <a:gd name="T39" fmla="*/ 0 h 3165"/>
                    <a:gd name="T40" fmla="*/ 0 w 2508"/>
                    <a:gd name="T41" fmla="*/ 0 h 3165"/>
                    <a:gd name="T42" fmla="*/ 0 w 2508"/>
                    <a:gd name="T43" fmla="*/ 0 h 3165"/>
                    <a:gd name="T44" fmla="*/ 0 w 2508"/>
                    <a:gd name="T45" fmla="*/ 0 h 3165"/>
                    <a:gd name="T46" fmla="*/ 0 w 2508"/>
                    <a:gd name="T47" fmla="*/ 0 h 3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08"/>
                    <a:gd name="T73" fmla="*/ 0 h 3165"/>
                    <a:gd name="T74" fmla="*/ 2508 w 2508"/>
                    <a:gd name="T75" fmla="*/ 3165 h 3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sp>
              <p:nvSpPr>
                <p:cNvPr id="36132" name="Freeform 275"/>
                <p:cNvSpPr>
                  <a:spLocks/>
                </p:cNvSpPr>
                <p:nvPr/>
              </p:nvSpPr>
              <p:spPr bwMode="auto">
                <a:xfrm>
                  <a:off x="1334" y="1166"/>
                  <a:ext cx="32" cy="141"/>
                </a:xfrm>
                <a:custGeom>
                  <a:avLst/>
                  <a:gdLst>
                    <a:gd name="T0" fmla="*/ 0 w 891"/>
                    <a:gd name="T1" fmla="*/ 0 h 3959"/>
                    <a:gd name="T2" fmla="*/ 0 w 891"/>
                    <a:gd name="T3" fmla="*/ 0 h 3959"/>
                    <a:gd name="T4" fmla="*/ 0 w 891"/>
                    <a:gd name="T5" fmla="*/ 0 h 3959"/>
                    <a:gd name="T6" fmla="*/ 0 w 891"/>
                    <a:gd name="T7" fmla="*/ 0 h 3959"/>
                    <a:gd name="T8" fmla="*/ 0 w 891"/>
                    <a:gd name="T9" fmla="*/ 0 h 3959"/>
                    <a:gd name="T10" fmla="*/ 0 60000 65536"/>
                    <a:gd name="T11" fmla="*/ 0 60000 65536"/>
                    <a:gd name="T12" fmla="*/ 0 60000 65536"/>
                    <a:gd name="T13" fmla="*/ 0 60000 65536"/>
                    <a:gd name="T14" fmla="*/ 0 60000 65536"/>
                    <a:gd name="T15" fmla="*/ 0 w 891"/>
                    <a:gd name="T16" fmla="*/ 0 h 3959"/>
                    <a:gd name="T17" fmla="*/ 891 w 891"/>
                    <a:gd name="T18" fmla="*/ 3959 h 3959"/>
                  </a:gdLst>
                  <a:ahLst/>
                  <a:cxnLst>
                    <a:cxn ang="T10">
                      <a:pos x="T0" y="T1"/>
                    </a:cxn>
                    <a:cxn ang="T11">
                      <a:pos x="T2" y="T3"/>
                    </a:cxn>
                    <a:cxn ang="T12">
                      <a:pos x="T4" y="T5"/>
                    </a:cxn>
                    <a:cxn ang="T13">
                      <a:pos x="T6" y="T7"/>
                    </a:cxn>
                    <a:cxn ang="T14">
                      <a:pos x="T8" y="T9"/>
                    </a:cxn>
                  </a:cxnLst>
                  <a:rect l="T15" t="T16" r="T17" b="T18"/>
                  <a:pathLst>
                    <a:path w="891" h="3959">
                      <a:moveTo>
                        <a:pt x="0" y="0"/>
                      </a:moveTo>
                      <a:lnTo>
                        <a:pt x="891" y="1872"/>
                      </a:lnTo>
                      <a:lnTo>
                        <a:pt x="891" y="3959"/>
                      </a:lnTo>
                      <a:lnTo>
                        <a:pt x="10" y="2146"/>
                      </a:lnTo>
                      <a:lnTo>
                        <a:pt x="0" y="0"/>
                      </a:lnTo>
                      <a:close/>
                    </a:path>
                  </a:pathLst>
                </a:custGeom>
                <a:solidFill>
                  <a:srgbClr val="93D5ED"/>
                </a:solidFill>
                <a:ln w="9525">
                  <a:solidFill>
                    <a:srgbClr val="CCECFF"/>
                  </a:solidFill>
                  <a:round/>
                  <a:headEnd/>
                  <a:tailEnd/>
                </a:ln>
              </p:spPr>
              <p:txBody>
                <a:bodyPr>
                  <a:prstTxWarp prst="textNoShape">
                    <a:avLst/>
                  </a:prstTxWarp>
                </a:bodyPr>
                <a:lstStyle/>
                <a:p>
                  <a:endParaRPr lang="en-US"/>
                </a:p>
              </p:txBody>
            </p:sp>
          </p:grpSp>
          <p:grpSp>
            <p:nvGrpSpPr>
              <p:cNvPr id="35871" name="Group 301"/>
              <p:cNvGrpSpPr>
                <a:grpSpLocks/>
              </p:cNvGrpSpPr>
              <p:nvPr/>
            </p:nvGrpSpPr>
            <p:grpSpPr bwMode="auto">
              <a:xfrm>
                <a:off x="2112" y="1104"/>
                <a:ext cx="1536" cy="1152"/>
                <a:chOff x="2086" y="288"/>
                <a:chExt cx="1536" cy="1152"/>
              </a:xfrm>
            </p:grpSpPr>
            <p:grpSp>
              <p:nvGrpSpPr>
                <p:cNvPr id="35872" name="Group 302"/>
                <p:cNvGrpSpPr>
                  <a:grpSpLocks/>
                </p:cNvGrpSpPr>
                <p:nvPr/>
              </p:nvGrpSpPr>
              <p:grpSpPr bwMode="auto">
                <a:xfrm>
                  <a:off x="2112" y="288"/>
                  <a:ext cx="1488" cy="1152"/>
                  <a:chOff x="2112" y="384"/>
                  <a:chExt cx="1488" cy="1152"/>
                </a:xfrm>
              </p:grpSpPr>
              <p:sp>
                <p:nvSpPr>
                  <p:cNvPr id="35874" name="Line 303"/>
                  <p:cNvSpPr>
                    <a:spLocks noChangeShapeType="1"/>
                  </p:cNvSpPr>
                  <p:nvPr/>
                </p:nvSpPr>
                <p:spPr bwMode="auto">
                  <a:xfrm>
                    <a:off x="2880" y="912"/>
                    <a:ext cx="0" cy="624"/>
                  </a:xfrm>
                  <a:prstGeom prst="line">
                    <a:avLst/>
                  </a:prstGeom>
                  <a:noFill/>
                  <a:ln w="57150">
                    <a:solidFill>
                      <a:srgbClr val="CC3300"/>
                    </a:solidFill>
                    <a:round/>
                    <a:headEnd/>
                    <a:tailEnd type="triangle" w="med" len="med"/>
                  </a:ln>
                </p:spPr>
                <p:txBody>
                  <a:bodyPr wrap="none" anchor="ctr">
                    <a:prstTxWarp prst="textNoShape">
                      <a:avLst/>
                    </a:prstTxWarp>
                  </a:bodyPr>
                  <a:lstStyle/>
                  <a:p>
                    <a:endParaRPr lang="en-US"/>
                  </a:p>
                </p:txBody>
              </p:sp>
              <p:sp>
                <p:nvSpPr>
                  <p:cNvPr id="1172784" name="AutoShape 304"/>
                  <p:cNvSpPr>
                    <a:spLocks noChangeArrowheads="1"/>
                  </p:cNvSpPr>
                  <p:nvPr/>
                </p:nvSpPr>
                <p:spPr bwMode="auto">
                  <a:xfrm>
                    <a:off x="2112" y="384"/>
                    <a:ext cx="1488" cy="528"/>
                  </a:xfrm>
                  <a:prstGeom prst="can">
                    <a:avLst>
                      <a:gd name="adj" fmla="val 25000"/>
                    </a:avLst>
                  </a:prstGeom>
                  <a:gradFill rotWithShape="1">
                    <a:gsLst>
                      <a:gs pos="0">
                        <a:schemeClr val="tx2">
                          <a:alpha val="50000"/>
                        </a:schemeClr>
                      </a:gs>
                      <a:gs pos="100000">
                        <a:schemeClr val="tx2">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grpSp>
            <p:sp>
              <p:nvSpPr>
                <p:cNvPr id="28705" name="Text Box 305"/>
                <p:cNvSpPr txBox="1">
                  <a:spLocks noChangeArrowheads="1"/>
                </p:cNvSpPr>
                <p:nvPr/>
              </p:nvSpPr>
              <p:spPr bwMode="auto">
                <a:xfrm>
                  <a:off x="2086" y="432"/>
                  <a:ext cx="1536" cy="404"/>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AHRQ HCUP Databases</a:t>
                  </a:r>
                </a:p>
              </p:txBody>
            </p:sp>
          </p:grpSp>
        </p:grpSp>
        <p:grpSp>
          <p:nvGrpSpPr>
            <p:cNvPr id="321" name="Group 320"/>
            <p:cNvGrpSpPr/>
            <p:nvPr/>
          </p:nvGrpSpPr>
          <p:grpSpPr>
            <a:xfrm>
              <a:off x="685800" y="2895600"/>
              <a:ext cx="8458200" cy="3719513"/>
              <a:chOff x="685800" y="2895600"/>
              <a:chExt cx="8458200" cy="3719513"/>
            </a:xfrm>
          </p:grpSpPr>
          <p:sp>
            <p:nvSpPr>
              <p:cNvPr id="35844" name="Freeform 276"/>
              <p:cNvSpPr>
                <a:spLocks/>
              </p:cNvSpPr>
              <p:nvPr/>
            </p:nvSpPr>
            <p:spPr bwMode="auto">
              <a:xfrm>
                <a:off x="1184275" y="3851275"/>
                <a:ext cx="1588" cy="0"/>
              </a:xfrm>
              <a:custGeom>
                <a:avLst/>
                <a:gdLst>
                  <a:gd name="T0" fmla="*/ 2147483647 w 26"/>
                  <a:gd name="T1" fmla="*/ 0 h 18"/>
                  <a:gd name="T2" fmla="*/ 0 w 26"/>
                  <a:gd name="T3" fmla="*/ 0 h 18"/>
                  <a:gd name="T4" fmla="*/ 2147483647 w 26"/>
                  <a:gd name="T5" fmla="*/ 0 h 18"/>
                  <a:gd name="T6" fmla="*/ 2147483647 w 26"/>
                  <a:gd name="T7" fmla="*/ 0 h 18"/>
                  <a:gd name="T8" fmla="*/ 0 60000 65536"/>
                  <a:gd name="T9" fmla="*/ 0 60000 65536"/>
                  <a:gd name="T10" fmla="*/ 0 60000 65536"/>
                  <a:gd name="T11" fmla="*/ 0 60000 65536"/>
                  <a:gd name="T12" fmla="*/ 0 w 26"/>
                  <a:gd name="T13" fmla="*/ 0 h 18"/>
                  <a:gd name="T14" fmla="*/ 26 w 26"/>
                  <a:gd name="T15" fmla="*/ 0 h 18"/>
                </a:gdLst>
                <a:ahLst/>
                <a:cxnLst>
                  <a:cxn ang="T8">
                    <a:pos x="T0" y="T1"/>
                  </a:cxn>
                  <a:cxn ang="T9">
                    <a:pos x="T2" y="T3"/>
                  </a:cxn>
                  <a:cxn ang="T10">
                    <a:pos x="T4" y="T5"/>
                  </a:cxn>
                  <a:cxn ang="T11">
                    <a:pos x="T6" y="T7"/>
                  </a:cxn>
                </a:cxnLst>
                <a:rect l="T12" t="T13" r="T14" b="T15"/>
                <a:pathLst>
                  <a:path w="26" h="18">
                    <a:moveTo>
                      <a:pt x="26" y="0"/>
                    </a:moveTo>
                    <a:lnTo>
                      <a:pt x="0" y="18"/>
                    </a:lnTo>
                    <a:lnTo>
                      <a:pt x="12" y="9"/>
                    </a:lnTo>
                    <a:lnTo>
                      <a:pt x="26" y="0"/>
                    </a:lnTo>
                    <a:close/>
                  </a:path>
                </a:pathLst>
              </a:custGeom>
              <a:solidFill>
                <a:srgbClr val="1F1A17"/>
              </a:solidFill>
              <a:ln w="9525">
                <a:noFill/>
                <a:round/>
                <a:headEnd/>
                <a:tailEnd/>
              </a:ln>
            </p:spPr>
            <p:txBody>
              <a:bodyPr>
                <a:prstTxWarp prst="textNoShape">
                  <a:avLst/>
                </a:prstTxWarp>
              </a:bodyPr>
              <a:lstStyle/>
              <a:p>
                <a:endParaRPr lang="en-US"/>
              </a:p>
            </p:txBody>
          </p:sp>
          <p:sp>
            <p:nvSpPr>
              <p:cNvPr id="35845" name="Freeform 277"/>
              <p:cNvSpPr>
                <a:spLocks/>
              </p:cNvSpPr>
              <p:nvPr/>
            </p:nvSpPr>
            <p:spPr bwMode="auto">
              <a:xfrm>
                <a:off x="1287463" y="4078288"/>
                <a:ext cx="1587" cy="1587"/>
              </a:xfrm>
              <a:custGeom>
                <a:avLst/>
                <a:gdLst>
                  <a:gd name="T0" fmla="*/ 2147483647 w 26"/>
                  <a:gd name="T1" fmla="*/ 0 h 18"/>
                  <a:gd name="T2" fmla="*/ 0 w 26"/>
                  <a:gd name="T3" fmla="*/ 2147483647 h 18"/>
                  <a:gd name="T4" fmla="*/ 2147483647 w 26"/>
                  <a:gd name="T5" fmla="*/ 2147483647 h 18"/>
                  <a:gd name="T6" fmla="*/ 2147483647 w 26"/>
                  <a:gd name="T7" fmla="*/ 0 h 18"/>
                  <a:gd name="T8" fmla="*/ 0 60000 65536"/>
                  <a:gd name="T9" fmla="*/ 0 60000 65536"/>
                  <a:gd name="T10" fmla="*/ 0 60000 65536"/>
                  <a:gd name="T11" fmla="*/ 0 60000 65536"/>
                  <a:gd name="T12" fmla="*/ 0 w 26"/>
                  <a:gd name="T13" fmla="*/ 0 h 18"/>
                  <a:gd name="T14" fmla="*/ 26 w 26"/>
                  <a:gd name="T15" fmla="*/ 18 h 18"/>
                </a:gdLst>
                <a:ahLst/>
                <a:cxnLst>
                  <a:cxn ang="T8">
                    <a:pos x="T0" y="T1"/>
                  </a:cxn>
                  <a:cxn ang="T9">
                    <a:pos x="T2" y="T3"/>
                  </a:cxn>
                  <a:cxn ang="T10">
                    <a:pos x="T4" y="T5"/>
                  </a:cxn>
                  <a:cxn ang="T11">
                    <a:pos x="T6" y="T7"/>
                  </a:cxn>
                </a:cxnLst>
                <a:rect l="T12" t="T13" r="T14" b="T15"/>
                <a:pathLst>
                  <a:path w="26" h="18">
                    <a:moveTo>
                      <a:pt x="26" y="0"/>
                    </a:moveTo>
                    <a:lnTo>
                      <a:pt x="0" y="18"/>
                    </a:lnTo>
                    <a:lnTo>
                      <a:pt x="12" y="9"/>
                    </a:lnTo>
                    <a:lnTo>
                      <a:pt x="26" y="0"/>
                    </a:lnTo>
                    <a:close/>
                  </a:path>
                </a:pathLst>
              </a:custGeom>
              <a:solidFill>
                <a:srgbClr val="1F1A17"/>
              </a:solidFill>
              <a:ln w="9525">
                <a:noFill/>
                <a:round/>
                <a:headEnd/>
                <a:tailEnd/>
              </a:ln>
            </p:spPr>
            <p:txBody>
              <a:bodyPr>
                <a:prstTxWarp prst="textNoShape">
                  <a:avLst/>
                </a:prstTxWarp>
              </a:bodyPr>
              <a:lstStyle/>
              <a:p>
                <a:endParaRPr lang="en-US"/>
              </a:p>
            </p:txBody>
          </p:sp>
          <p:sp>
            <p:nvSpPr>
              <p:cNvPr id="1172762" name="Line 282"/>
              <p:cNvSpPr>
                <a:spLocks noChangeShapeType="1"/>
              </p:cNvSpPr>
              <p:nvPr/>
            </p:nvSpPr>
            <p:spPr bwMode="auto">
              <a:xfrm>
                <a:off x="5181600" y="4800600"/>
                <a:ext cx="762000" cy="68580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grpSp>
            <p:nvGrpSpPr>
              <p:cNvPr id="35847" name="Group 288"/>
              <p:cNvGrpSpPr>
                <a:grpSpLocks/>
              </p:cNvGrpSpPr>
              <p:nvPr/>
            </p:nvGrpSpPr>
            <p:grpSpPr bwMode="auto">
              <a:xfrm>
                <a:off x="3505200" y="5638800"/>
                <a:ext cx="1447800" cy="976313"/>
                <a:chOff x="4272" y="2448"/>
                <a:chExt cx="912" cy="615"/>
              </a:xfrm>
            </p:grpSpPr>
            <p:pic>
              <p:nvPicPr>
                <p:cNvPr id="1172769" name="Picture 289" descr="Compact"/>
                <p:cNvPicPr>
                  <a:picLocks noChangeAspect="1" noChangeArrowheads="1"/>
                </p:cNvPicPr>
                <p:nvPr/>
              </p:nvPicPr>
              <p:blipFill>
                <a:blip r:embed="rId3"/>
                <a:srcRect/>
                <a:stretch>
                  <a:fillRect/>
                </a:stretch>
              </p:blipFill>
              <p:spPr bwMode="auto">
                <a:xfrm>
                  <a:off x="4368" y="2448"/>
                  <a:ext cx="720" cy="351"/>
                </a:xfrm>
                <a:prstGeom prst="rect">
                  <a:avLst/>
                </a:prstGeom>
                <a:noFill/>
                <a:effectLst>
                  <a:outerShdw dist="17961" dir="2700000" algn="ctr" rotWithShape="0">
                    <a:schemeClr val="tx1"/>
                  </a:outerShdw>
                </a:effectLst>
              </p:spPr>
            </p:pic>
            <p:sp>
              <p:nvSpPr>
                <p:cNvPr id="1172770" name="Text Box 290"/>
                <p:cNvSpPr txBox="1">
                  <a:spLocks noChangeArrowheads="1"/>
                </p:cNvSpPr>
                <p:nvPr/>
              </p:nvSpPr>
              <p:spPr bwMode="auto">
                <a:xfrm>
                  <a:off x="4272" y="2832"/>
                  <a:ext cx="912" cy="231"/>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SASD</a:t>
                  </a:r>
                  <a:endParaRPr lang="en-US" b="1">
                    <a:effectLst>
                      <a:outerShdw blurRad="38100" dist="38100" dir="2700000" algn="tl">
                        <a:srgbClr val="000000"/>
                      </a:outerShdw>
                    </a:effectLst>
                  </a:endParaRPr>
                </a:p>
              </p:txBody>
            </p:sp>
          </p:grpSp>
          <p:sp>
            <p:nvSpPr>
              <p:cNvPr id="1172771" name="Line 291"/>
              <p:cNvSpPr>
                <a:spLocks noChangeShapeType="1"/>
              </p:cNvSpPr>
              <p:nvPr/>
            </p:nvSpPr>
            <p:spPr bwMode="auto">
              <a:xfrm flipH="1">
                <a:off x="3276600" y="4724400"/>
                <a:ext cx="609600" cy="60960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sp>
            <p:nvSpPr>
              <p:cNvPr id="1172775" name="Line 295"/>
              <p:cNvSpPr>
                <a:spLocks noChangeShapeType="1"/>
              </p:cNvSpPr>
              <p:nvPr/>
            </p:nvSpPr>
            <p:spPr bwMode="auto">
              <a:xfrm>
                <a:off x="5791200" y="4343400"/>
                <a:ext cx="1905000" cy="38100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grpSp>
            <p:nvGrpSpPr>
              <p:cNvPr id="35850" name="Group 296"/>
              <p:cNvGrpSpPr>
                <a:grpSpLocks/>
              </p:cNvGrpSpPr>
              <p:nvPr/>
            </p:nvGrpSpPr>
            <p:grpSpPr bwMode="auto">
              <a:xfrm>
                <a:off x="2057400" y="5562600"/>
                <a:ext cx="1447800" cy="976313"/>
                <a:chOff x="4272" y="2448"/>
                <a:chExt cx="912" cy="615"/>
              </a:xfrm>
            </p:grpSpPr>
            <p:pic>
              <p:nvPicPr>
                <p:cNvPr id="1172777" name="Picture 297" descr="Compact"/>
                <p:cNvPicPr>
                  <a:picLocks noChangeAspect="1" noChangeArrowheads="1"/>
                </p:cNvPicPr>
                <p:nvPr/>
              </p:nvPicPr>
              <p:blipFill>
                <a:blip r:embed="rId3"/>
                <a:srcRect/>
                <a:stretch>
                  <a:fillRect/>
                </a:stretch>
              </p:blipFill>
              <p:spPr bwMode="auto">
                <a:xfrm>
                  <a:off x="4368" y="2448"/>
                  <a:ext cx="720" cy="351"/>
                </a:xfrm>
                <a:prstGeom prst="rect">
                  <a:avLst/>
                </a:prstGeom>
                <a:noFill/>
                <a:effectLst>
                  <a:outerShdw dist="17961" dir="2700000" algn="ctr" rotWithShape="0">
                    <a:schemeClr val="tx1"/>
                  </a:outerShdw>
                </a:effectLst>
              </p:spPr>
            </p:pic>
            <p:sp>
              <p:nvSpPr>
                <p:cNvPr id="1172778" name="Text Box 298"/>
                <p:cNvSpPr txBox="1">
                  <a:spLocks noChangeArrowheads="1"/>
                </p:cNvSpPr>
                <p:nvPr/>
              </p:nvSpPr>
              <p:spPr bwMode="auto">
                <a:xfrm>
                  <a:off x="4272" y="2832"/>
                  <a:ext cx="912" cy="231"/>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SEDD</a:t>
                  </a:r>
                  <a:endParaRPr lang="en-US" b="1">
                    <a:effectLst>
                      <a:outerShdw blurRad="38100" dist="38100" dir="2700000" algn="tl">
                        <a:srgbClr val="000000"/>
                      </a:outerShdw>
                    </a:effectLst>
                  </a:endParaRPr>
                </a:p>
              </p:txBody>
            </p:sp>
          </p:grpSp>
          <p:sp>
            <p:nvSpPr>
              <p:cNvPr id="1172779" name="Line 299"/>
              <p:cNvSpPr>
                <a:spLocks noChangeShapeType="1"/>
              </p:cNvSpPr>
              <p:nvPr/>
            </p:nvSpPr>
            <p:spPr bwMode="auto">
              <a:xfrm flipH="1">
                <a:off x="4191000" y="4800600"/>
                <a:ext cx="381000" cy="68580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grpSp>
            <p:nvGrpSpPr>
              <p:cNvPr id="35853" name="Group 279"/>
              <p:cNvGrpSpPr>
                <a:grpSpLocks/>
              </p:cNvGrpSpPr>
              <p:nvPr/>
            </p:nvGrpSpPr>
            <p:grpSpPr bwMode="auto">
              <a:xfrm>
                <a:off x="5257800" y="5638800"/>
                <a:ext cx="1447800" cy="976313"/>
                <a:chOff x="4272" y="2448"/>
                <a:chExt cx="912" cy="615"/>
              </a:xfrm>
            </p:grpSpPr>
            <p:pic>
              <p:nvPicPr>
                <p:cNvPr id="1172760" name="Picture 280" descr="Compact"/>
                <p:cNvPicPr>
                  <a:picLocks noChangeAspect="1" noChangeArrowheads="1"/>
                </p:cNvPicPr>
                <p:nvPr/>
              </p:nvPicPr>
              <p:blipFill>
                <a:blip r:embed="rId3"/>
                <a:srcRect/>
                <a:stretch>
                  <a:fillRect/>
                </a:stretch>
              </p:blipFill>
              <p:spPr bwMode="auto">
                <a:xfrm>
                  <a:off x="4368" y="2448"/>
                  <a:ext cx="720" cy="351"/>
                </a:xfrm>
                <a:prstGeom prst="rect">
                  <a:avLst/>
                </a:prstGeom>
                <a:noFill/>
                <a:effectLst>
                  <a:outerShdw dist="17961" dir="2700000" algn="ctr" rotWithShape="0">
                    <a:schemeClr val="tx1"/>
                  </a:outerShdw>
                </a:effectLst>
              </p:spPr>
            </p:pic>
            <p:sp>
              <p:nvSpPr>
                <p:cNvPr id="1172761" name="Text Box 281"/>
                <p:cNvSpPr txBox="1">
                  <a:spLocks noChangeArrowheads="1"/>
                </p:cNvSpPr>
                <p:nvPr/>
              </p:nvSpPr>
              <p:spPr bwMode="auto">
                <a:xfrm>
                  <a:off x="4272" y="2832"/>
                  <a:ext cx="912" cy="231"/>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KID</a:t>
                  </a:r>
                  <a:endParaRPr lang="en-US">
                    <a:effectLst>
                      <a:outerShdw blurRad="38100" dist="38100" dir="2700000" algn="tl">
                        <a:srgbClr val="000000"/>
                      </a:outerShdw>
                    </a:effectLst>
                  </a:endParaRPr>
                </a:p>
              </p:txBody>
            </p:sp>
          </p:grpSp>
          <p:grpSp>
            <p:nvGrpSpPr>
              <p:cNvPr id="35854" name="Group 292"/>
              <p:cNvGrpSpPr>
                <a:grpSpLocks/>
              </p:cNvGrpSpPr>
              <p:nvPr/>
            </p:nvGrpSpPr>
            <p:grpSpPr bwMode="auto">
              <a:xfrm>
                <a:off x="7696200" y="4724400"/>
                <a:ext cx="1447800" cy="976313"/>
                <a:chOff x="4272" y="2448"/>
                <a:chExt cx="912" cy="615"/>
              </a:xfrm>
            </p:grpSpPr>
            <p:pic>
              <p:nvPicPr>
                <p:cNvPr id="1172773" name="Picture 293" descr="Compact"/>
                <p:cNvPicPr>
                  <a:picLocks noChangeAspect="1" noChangeArrowheads="1"/>
                </p:cNvPicPr>
                <p:nvPr/>
              </p:nvPicPr>
              <p:blipFill>
                <a:blip r:embed="rId3"/>
                <a:srcRect/>
                <a:stretch>
                  <a:fillRect/>
                </a:stretch>
              </p:blipFill>
              <p:spPr bwMode="auto">
                <a:xfrm>
                  <a:off x="4368" y="2448"/>
                  <a:ext cx="720" cy="351"/>
                </a:xfrm>
                <a:prstGeom prst="rect">
                  <a:avLst/>
                </a:prstGeom>
                <a:noFill/>
                <a:effectLst>
                  <a:outerShdw dist="17961" dir="2700000" algn="ctr" rotWithShape="0">
                    <a:schemeClr val="tx1"/>
                  </a:outerShdw>
                </a:effectLst>
              </p:spPr>
            </p:pic>
            <p:sp>
              <p:nvSpPr>
                <p:cNvPr id="1172774" name="Text Box 294"/>
                <p:cNvSpPr txBox="1">
                  <a:spLocks noChangeArrowheads="1"/>
                </p:cNvSpPr>
                <p:nvPr/>
              </p:nvSpPr>
              <p:spPr bwMode="auto">
                <a:xfrm>
                  <a:off x="4272" y="2832"/>
                  <a:ext cx="912" cy="231"/>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NIS</a:t>
                  </a:r>
                  <a:endParaRPr lang="en-US">
                    <a:effectLst>
                      <a:outerShdw blurRad="38100" dist="38100" dir="2700000" algn="tl">
                        <a:srgbClr val="000000"/>
                      </a:outerShdw>
                    </a:effectLst>
                  </a:endParaRPr>
                </a:p>
              </p:txBody>
            </p:sp>
          </p:grpSp>
          <p:grpSp>
            <p:nvGrpSpPr>
              <p:cNvPr id="35855" name="Group 283"/>
              <p:cNvGrpSpPr>
                <a:grpSpLocks/>
              </p:cNvGrpSpPr>
              <p:nvPr/>
            </p:nvGrpSpPr>
            <p:grpSpPr bwMode="auto">
              <a:xfrm>
                <a:off x="685800" y="4419600"/>
                <a:ext cx="2895600" cy="1433513"/>
                <a:chOff x="624" y="3024"/>
                <a:chExt cx="1824" cy="903"/>
              </a:xfrm>
            </p:grpSpPr>
            <p:grpSp>
              <p:nvGrpSpPr>
                <p:cNvPr id="36148" name="Group 284"/>
                <p:cNvGrpSpPr>
                  <a:grpSpLocks/>
                </p:cNvGrpSpPr>
                <p:nvPr/>
              </p:nvGrpSpPr>
              <p:grpSpPr bwMode="auto">
                <a:xfrm>
                  <a:off x="624" y="3312"/>
                  <a:ext cx="912" cy="615"/>
                  <a:chOff x="1008" y="3024"/>
                  <a:chExt cx="912" cy="615"/>
                </a:xfrm>
              </p:grpSpPr>
              <p:sp>
                <p:nvSpPr>
                  <p:cNvPr id="1172765" name="Text Box 285"/>
                  <p:cNvSpPr txBox="1">
                    <a:spLocks noChangeArrowheads="1"/>
                  </p:cNvSpPr>
                  <p:nvPr/>
                </p:nvSpPr>
                <p:spPr bwMode="auto">
                  <a:xfrm>
                    <a:off x="1008" y="3408"/>
                    <a:ext cx="912" cy="231"/>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SID</a:t>
                    </a:r>
                    <a:endParaRPr lang="en-US">
                      <a:effectLst>
                        <a:outerShdw blurRad="38100" dist="38100" dir="2700000" algn="tl">
                          <a:srgbClr val="000000"/>
                        </a:outerShdw>
                      </a:effectLst>
                    </a:endParaRPr>
                  </a:p>
                </p:txBody>
              </p:sp>
              <p:pic>
                <p:nvPicPr>
                  <p:cNvPr id="1172766" name="Picture 286" descr="Compact"/>
                  <p:cNvPicPr>
                    <a:picLocks noChangeAspect="1" noChangeArrowheads="1"/>
                  </p:cNvPicPr>
                  <p:nvPr/>
                </p:nvPicPr>
                <p:blipFill>
                  <a:blip r:embed="rId3"/>
                  <a:srcRect/>
                  <a:stretch>
                    <a:fillRect/>
                  </a:stretch>
                </p:blipFill>
                <p:spPr bwMode="auto">
                  <a:xfrm>
                    <a:off x="1104" y="3024"/>
                    <a:ext cx="720" cy="351"/>
                  </a:xfrm>
                  <a:prstGeom prst="rect">
                    <a:avLst/>
                  </a:prstGeom>
                  <a:noFill/>
                  <a:effectLst>
                    <a:outerShdw dist="17961" dir="2700000" algn="ctr" rotWithShape="0">
                      <a:schemeClr val="tx1"/>
                    </a:outerShdw>
                  </a:effectLst>
                </p:spPr>
              </p:pic>
            </p:grpSp>
            <p:sp>
              <p:nvSpPr>
                <p:cNvPr id="1172767" name="Line 287"/>
                <p:cNvSpPr>
                  <a:spLocks noChangeShapeType="1"/>
                </p:cNvSpPr>
                <p:nvPr/>
              </p:nvSpPr>
              <p:spPr bwMode="auto">
                <a:xfrm flipH="1">
                  <a:off x="1488" y="3024"/>
                  <a:ext cx="960" cy="384"/>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grpSp>
          <p:grpSp>
            <p:nvGrpSpPr>
              <p:cNvPr id="35857" name="Group 311"/>
              <p:cNvGrpSpPr>
                <a:grpSpLocks/>
              </p:cNvGrpSpPr>
              <p:nvPr/>
            </p:nvGrpSpPr>
            <p:grpSpPr bwMode="auto">
              <a:xfrm>
                <a:off x="3505200" y="3048000"/>
                <a:ext cx="2247900" cy="1033463"/>
                <a:chOff x="2256" y="1632"/>
                <a:chExt cx="1416" cy="651"/>
              </a:xfrm>
            </p:grpSpPr>
            <p:sp>
              <p:nvSpPr>
                <p:cNvPr id="35868" name="Oval 312"/>
                <p:cNvSpPr>
                  <a:spLocks noChangeArrowheads="1"/>
                </p:cNvSpPr>
                <p:nvPr/>
              </p:nvSpPr>
              <p:spPr bwMode="auto">
                <a:xfrm>
                  <a:off x="2256" y="1632"/>
                  <a:ext cx="1392" cy="651"/>
                </a:xfrm>
                <a:prstGeom prst="ellipse">
                  <a:avLst/>
                </a:prstGeom>
                <a:gradFill rotWithShape="0">
                  <a:gsLst>
                    <a:gs pos="0">
                      <a:srgbClr val="3366CC"/>
                    </a:gs>
                    <a:gs pos="100000">
                      <a:schemeClr val="bg2"/>
                    </a:gs>
                  </a:gsLst>
                  <a:lin ang="5400000" scaled="1"/>
                </a:gradFill>
                <a:ln w="12700">
                  <a:noFill/>
                  <a:round/>
                  <a:headEnd/>
                  <a:tailEnd/>
                </a:ln>
              </p:spPr>
              <p:txBody>
                <a:bodyPr wrap="none" anchor="ctr">
                  <a:prstTxWarp prst="textNoShape">
                    <a:avLst/>
                  </a:prstTxWarp>
                </a:bodyPr>
                <a:lstStyle/>
                <a:p>
                  <a:endParaRPr lang="en-US"/>
                </a:p>
              </p:txBody>
            </p:sp>
            <p:sp>
              <p:nvSpPr>
                <p:cNvPr id="28701" name="Text Box 313"/>
                <p:cNvSpPr txBox="1">
                  <a:spLocks noChangeArrowheads="1"/>
                </p:cNvSpPr>
                <p:nvPr/>
              </p:nvSpPr>
              <p:spPr bwMode="auto">
                <a:xfrm>
                  <a:off x="2256" y="1776"/>
                  <a:ext cx="1416" cy="404"/>
                </a:xfrm>
                <a:prstGeom prst="rect">
                  <a:avLst/>
                </a:prstGeom>
                <a:noFill/>
                <a:ln w="9525">
                  <a:noFill/>
                  <a:miter lim="800000"/>
                  <a:headEnd/>
                  <a:tailEnd/>
                </a:ln>
              </p:spPr>
              <p:txBody>
                <a:bodyPr>
                  <a:prstTxWarp prst="textNoShape">
                    <a:avLst/>
                  </a:prstTxWarp>
                  <a:spAutoFit/>
                </a:bodyPr>
                <a:lstStyle/>
                <a:p>
                  <a:pPr eaLnBrk="0" hangingPunct="0">
                    <a:spcBef>
                      <a:spcPct val="50000"/>
                    </a:spcBef>
                  </a:pPr>
                  <a:r>
                    <a:rPr lang="en-US" sz="1800" b="1">
                      <a:solidFill>
                        <a:schemeClr val="tx2"/>
                      </a:solidFill>
                      <a:effectLst>
                        <a:outerShdw blurRad="38100" dist="38100" dir="2700000" algn="tl">
                          <a:srgbClr val="000000"/>
                        </a:outerShdw>
                      </a:effectLst>
                    </a:rPr>
                    <a:t>HCUP Central Distributor</a:t>
                  </a:r>
                  <a:endParaRPr lang="en-US">
                    <a:solidFill>
                      <a:schemeClr val="tx2"/>
                    </a:solidFill>
                    <a:effectLst>
                      <a:outerShdw blurRad="38100" dist="38100" dir="2700000" algn="tl">
                        <a:srgbClr val="000000"/>
                      </a:outerShdw>
                    </a:effectLst>
                  </a:endParaRPr>
                </a:p>
              </p:txBody>
            </p:sp>
          </p:grpSp>
          <p:sp>
            <p:nvSpPr>
              <p:cNvPr id="1172796" name="Line 316"/>
              <p:cNvSpPr>
                <a:spLocks noChangeShapeType="1"/>
              </p:cNvSpPr>
              <p:nvPr/>
            </p:nvSpPr>
            <p:spPr bwMode="auto">
              <a:xfrm flipH="1">
                <a:off x="3657600" y="2895600"/>
                <a:ext cx="914400" cy="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sp>
            <p:nvSpPr>
              <p:cNvPr id="1172797" name="Line 317"/>
              <p:cNvSpPr>
                <a:spLocks noChangeShapeType="1"/>
              </p:cNvSpPr>
              <p:nvPr/>
            </p:nvSpPr>
            <p:spPr bwMode="auto">
              <a:xfrm>
                <a:off x="4800600" y="2895600"/>
                <a:ext cx="838200" cy="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sp>
            <p:nvSpPr>
              <p:cNvPr id="316" name="Line 291"/>
              <p:cNvSpPr>
                <a:spLocks noChangeShapeType="1"/>
              </p:cNvSpPr>
              <p:nvPr/>
            </p:nvSpPr>
            <p:spPr bwMode="auto">
              <a:xfrm>
                <a:off x="5715000" y="4572000"/>
                <a:ext cx="914400" cy="609600"/>
              </a:xfrm>
              <a:prstGeom prst="line">
                <a:avLst/>
              </a:prstGeom>
              <a:noFill/>
              <a:ln w="57150">
                <a:solidFill>
                  <a:srgbClr val="CC3300"/>
                </a:solidFill>
                <a:round/>
                <a:headEnd/>
                <a:tailEnd type="triangle" w="med" len="med"/>
              </a:ln>
              <a:effectLst>
                <a:outerShdw dist="40161" dir="20493903" algn="ctr" rotWithShape="0">
                  <a:schemeClr val="tx1"/>
                </a:outerShdw>
              </a:effectLst>
            </p:spPr>
            <p:txBody>
              <a:bodyPr wrap="none" anchor="ctr"/>
              <a:lstStyle/>
              <a:p>
                <a:pPr>
                  <a:defRPr/>
                </a:pPr>
                <a:endParaRPr lang="en-US" dirty="0"/>
              </a:p>
            </p:txBody>
          </p:sp>
          <p:grpSp>
            <p:nvGrpSpPr>
              <p:cNvPr id="35862" name="Group 279"/>
              <p:cNvGrpSpPr>
                <a:grpSpLocks/>
              </p:cNvGrpSpPr>
              <p:nvPr/>
            </p:nvGrpSpPr>
            <p:grpSpPr bwMode="auto">
              <a:xfrm>
                <a:off x="6629400" y="5410200"/>
                <a:ext cx="1447800" cy="979488"/>
                <a:chOff x="4272" y="2448"/>
                <a:chExt cx="912" cy="617"/>
              </a:xfrm>
            </p:grpSpPr>
            <p:pic>
              <p:nvPicPr>
                <p:cNvPr id="319" name="Picture 280" descr="Compact"/>
                <p:cNvPicPr>
                  <a:picLocks noChangeAspect="1" noChangeArrowheads="1"/>
                </p:cNvPicPr>
                <p:nvPr/>
              </p:nvPicPr>
              <p:blipFill>
                <a:blip r:embed="rId3"/>
                <a:srcRect/>
                <a:stretch>
                  <a:fillRect/>
                </a:stretch>
              </p:blipFill>
              <p:spPr bwMode="auto">
                <a:xfrm>
                  <a:off x="4368" y="2448"/>
                  <a:ext cx="720" cy="351"/>
                </a:xfrm>
                <a:prstGeom prst="rect">
                  <a:avLst/>
                </a:prstGeom>
                <a:noFill/>
                <a:effectLst>
                  <a:outerShdw dist="17961" dir="2700000" algn="ctr" rotWithShape="0">
                    <a:schemeClr val="tx1"/>
                  </a:outerShdw>
                </a:effectLst>
              </p:spPr>
            </p:pic>
            <p:sp>
              <p:nvSpPr>
                <p:cNvPr id="320" name="Text Box 281"/>
                <p:cNvSpPr txBox="1">
                  <a:spLocks noChangeArrowheads="1"/>
                </p:cNvSpPr>
                <p:nvPr/>
              </p:nvSpPr>
              <p:spPr bwMode="auto">
                <a:xfrm>
                  <a:off x="4272" y="2832"/>
                  <a:ext cx="912" cy="233"/>
                </a:xfrm>
                <a:prstGeom prst="rect">
                  <a:avLst/>
                </a:prstGeom>
                <a:noFill/>
                <a:ln w="9525">
                  <a:noFill/>
                  <a:miter lim="800000"/>
                  <a:headEnd/>
                  <a:tailEnd/>
                </a:ln>
                <a:effectLst>
                  <a:outerShdw dist="17961" dir="2700000" algn="ctr" rotWithShape="0">
                    <a:schemeClr val="tx1"/>
                  </a:outerShdw>
                </a:effectLst>
              </p:spPr>
              <p:txBody>
                <a:bodyPr>
                  <a:prstTxWarp prst="textNoShape">
                    <a:avLst/>
                  </a:prstTxWarp>
                  <a:spAutoFit/>
                </a:bodyPr>
                <a:lstStyle/>
                <a:p>
                  <a:pPr eaLnBrk="0" hangingPunct="0">
                    <a:spcBef>
                      <a:spcPct val="50000"/>
                    </a:spcBef>
                  </a:pPr>
                  <a:r>
                    <a:rPr lang="en-US" sz="1800" b="1">
                      <a:effectLst>
                        <a:outerShdw blurRad="38100" dist="38100" dir="2700000" algn="tl">
                          <a:srgbClr val="000000"/>
                        </a:outerShdw>
                      </a:effectLst>
                    </a:rPr>
                    <a:t>NEDS</a:t>
                  </a:r>
                  <a:endParaRPr lang="en-US">
                    <a:effectLst>
                      <a:outerShdw blurRad="38100" dist="38100" dir="2700000" algn="tl">
                        <a:srgbClr val="000000"/>
                      </a:outerShdw>
                    </a:effectLst>
                  </a:endParaRPr>
                </a:p>
              </p:txBody>
            </p:sp>
          </p:grpSp>
          <p:sp>
            <p:nvSpPr>
              <p:cNvPr id="35863" name="TextBox 322"/>
              <p:cNvSpPr txBox="1">
                <a:spLocks noChangeArrowheads="1"/>
              </p:cNvSpPr>
              <p:nvPr/>
            </p:nvSpPr>
            <p:spPr bwMode="auto">
              <a:xfrm>
                <a:off x="3886200" y="4191000"/>
                <a:ext cx="1524000" cy="400050"/>
              </a:xfrm>
              <a:prstGeom prst="rect">
                <a:avLst/>
              </a:prstGeom>
              <a:noFill/>
              <a:ln w="9525">
                <a:noFill/>
                <a:miter lim="800000"/>
                <a:headEnd/>
                <a:tailEnd/>
              </a:ln>
            </p:spPr>
            <p:txBody>
              <a:bodyPr>
                <a:prstTxWarp prst="textNoShape">
                  <a:avLst/>
                </a:prstTxWarp>
                <a:spAutoFit/>
              </a:bodyPr>
              <a:lstStyle/>
              <a:p>
                <a:r>
                  <a:rPr lang="en-US" sz="2000" b="1"/>
                  <a:t>  Sign DUA</a:t>
                </a:r>
              </a:p>
            </p:txBody>
          </p:sp>
          <p:sp>
            <p:nvSpPr>
              <p:cNvPr id="35864" name="Rounded Rectangle 323"/>
              <p:cNvSpPr>
                <a:spLocks noChangeArrowheads="1"/>
              </p:cNvSpPr>
              <p:nvPr/>
            </p:nvSpPr>
            <p:spPr bwMode="auto">
              <a:xfrm>
                <a:off x="3886200" y="4114800"/>
                <a:ext cx="1600200" cy="457200"/>
              </a:xfrm>
              <a:prstGeom prst="roundRect">
                <a:avLst>
                  <a:gd name="adj" fmla="val 16667"/>
                </a:avLst>
              </a:prstGeom>
              <a:solidFill>
                <a:srgbClr val="C00000"/>
              </a:solidFill>
              <a:ln w="9525">
                <a:solidFill>
                  <a:srgbClr val="FFC000"/>
                </a:solidFill>
                <a:round/>
                <a:headEnd/>
                <a:tailEnd/>
              </a:ln>
            </p:spPr>
            <p:txBody>
              <a:bodyPr wrap="none" anchor="ctr">
                <a:prstTxWarp prst="textNoShape">
                  <a:avLst/>
                </a:prstTxWarp>
              </a:bodyPr>
              <a:lstStyle/>
              <a:p>
                <a:endParaRPr lang="en-US"/>
              </a:p>
            </p:txBody>
          </p:sp>
          <p:sp>
            <p:nvSpPr>
              <p:cNvPr id="28697" name="TextBox 324"/>
              <p:cNvSpPr txBox="1">
                <a:spLocks noChangeArrowheads="1"/>
              </p:cNvSpPr>
              <p:nvPr/>
            </p:nvSpPr>
            <p:spPr bwMode="auto">
              <a:xfrm>
                <a:off x="3886200" y="4191000"/>
                <a:ext cx="1676400" cy="400050"/>
              </a:xfrm>
              <a:prstGeom prst="rect">
                <a:avLst/>
              </a:prstGeom>
              <a:noFill/>
              <a:ln w="9525">
                <a:noFill/>
                <a:miter lim="800000"/>
                <a:headEnd/>
                <a:tailEnd/>
              </a:ln>
            </p:spPr>
            <p:txBody>
              <a:bodyPr>
                <a:spAutoFit/>
              </a:bodyPr>
              <a:lstStyle/>
              <a:p>
                <a:pPr>
                  <a:defRPr/>
                </a:pPr>
                <a:r>
                  <a:rPr lang="en-US" sz="2000" b="1" dirty="0">
                    <a:effectLst>
                      <a:outerShdw blurRad="38100" dist="38100" dir="2700000" algn="tl">
                        <a:srgbClr val="000000">
                          <a:alpha val="43137"/>
                        </a:srgbClr>
                      </a:outerShdw>
                    </a:effectLst>
                  </a:rPr>
                  <a:t>SIGN DUA</a:t>
                </a:r>
              </a:p>
            </p:txBody>
          </p:sp>
        </p:grpSp>
      </p:grpSp>
    </p:spTree>
  </p:cSld>
  <p:clrMapOvr>
    <a:masterClrMapping/>
  </p:clrMapOvr>
  <p:transition spd="med" advClick="0">
    <p:fad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53026" name="Rectangle 2"/>
          <p:cNvSpPr>
            <a:spLocks noGrp="1" noChangeArrowheads="1"/>
          </p:cNvSpPr>
          <p:nvPr>
            <p:ph type="title"/>
          </p:nvPr>
        </p:nvSpPr>
        <p:spPr>
          <a:xfrm>
            <a:off x="1684338" y="203200"/>
            <a:ext cx="6088062" cy="996950"/>
          </a:xfrm>
        </p:spPr>
        <p:txBody>
          <a:bodyPr/>
          <a:lstStyle/>
          <a:p>
            <a:pPr eaLnBrk="1" hangingPunct="1">
              <a:defRPr/>
            </a:pPr>
            <a:r>
              <a:rPr lang="en-US" sz="3200" dirty="0" smtClean="0"/>
              <a:t>HCUP Differs from Other Federal </a:t>
            </a:r>
            <a:r>
              <a:rPr lang="en-US" sz="3200" dirty="0" err="1" smtClean="0"/>
              <a:t>Govt</a:t>
            </a:r>
            <a:r>
              <a:rPr lang="en-US" sz="3200" dirty="0" smtClean="0"/>
              <a:t> Data Sources</a:t>
            </a:r>
          </a:p>
        </p:txBody>
      </p:sp>
      <p:graphicFrame>
        <p:nvGraphicFramePr>
          <p:cNvPr id="36886" name="Group 22"/>
          <p:cNvGraphicFramePr>
            <a:graphicFrameLocks noGrp="1"/>
          </p:cNvGraphicFramePr>
          <p:nvPr>
            <p:ph type="tbl" idx="1"/>
          </p:nvPr>
        </p:nvGraphicFramePr>
        <p:xfrm>
          <a:off x="228600" y="1752600"/>
          <a:ext cx="8686800" cy="4464368"/>
        </p:xfrm>
        <a:graphic>
          <a:graphicData uri="http://schemas.openxmlformats.org/drawingml/2006/table">
            <a:tbl>
              <a:tblPr/>
              <a:tblGrid>
                <a:gridCol w="4724400"/>
                <a:gridCol w="3962400"/>
              </a:tblGrid>
              <a:tr h="569913">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rPr>
                        <a:t>Hospital Data Source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Arial" charset="0"/>
                        </a:rPr>
                        <a:t>Description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250950">
                <a:tc>
                  <a:txBody>
                    <a:bodyPr/>
                    <a:lstStyle/>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National Hospital Discharge Survey (NHDS) </a:t>
                      </a:r>
                    </a:p>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National Hospital Ambulatory Care Survey (NHAMCS)</a:t>
                      </a:r>
                    </a:p>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Arial" charset="0"/>
                        </a:rPr>
                        <a:t>Centers for Disease Control and Prevention (CDC)</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30000"/>
                        </a:spcBef>
                        <a:spcAft>
                          <a:spcPct val="0"/>
                        </a:spcAft>
                        <a:buClr>
                          <a:schemeClr val="tx2"/>
                        </a:buClr>
                        <a:buSzPct val="95000"/>
                        <a:buFont typeface="Wingdings" charset="2"/>
                        <a:buNone/>
                        <a:tabLst/>
                      </a:pPr>
                      <a:r>
                        <a:rPr kumimoji="0" lang="en-US" sz="1800" b="0" i="0" u="none" strike="noStrike" cap="none" normalizeH="0" baseline="0">
                          <a:ln>
                            <a:noFill/>
                          </a:ln>
                          <a:solidFill>
                            <a:srgbClr val="FFFFFF"/>
                          </a:solidFill>
                          <a:effectLst>
                            <a:outerShdw blurRad="38100" dist="38100" dir="2700000" algn="tl">
                              <a:srgbClr val="000000"/>
                            </a:outerShdw>
                          </a:effectLst>
                          <a:latin typeface="Arial" charset="0"/>
                        </a:rPr>
                        <a:t>Hospital inpatient, ED, and outpatient </a:t>
                      </a:r>
                      <a:r>
                        <a:rPr kumimoji="0" lang="en-US" sz="1800" b="1" i="0" u="none" strike="noStrike" cap="none" normalizeH="0" baseline="0">
                          <a:ln>
                            <a:noFill/>
                          </a:ln>
                          <a:solidFill>
                            <a:schemeClr val="tx2"/>
                          </a:solidFill>
                          <a:effectLst>
                            <a:outerShdw blurRad="38100" dist="38100" dir="2700000" algn="tl">
                              <a:srgbClr val="000000"/>
                            </a:outerShdw>
                          </a:effectLst>
                          <a:latin typeface="Arial" charset="0"/>
                        </a:rPr>
                        <a:t>samples</a:t>
                      </a:r>
                      <a:r>
                        <a:rPr kumimoji="0" lang="en-US" sz="1800" b="0" i="0" u="none" strike="noStrike" cap="none" normalizeH="0" baseline="0">
                          <a:ln>
                            <a:noFill/>
                          </a:ln>
                          <a:solidFill>
                            <a:schemeClr val="tx1"/>
                          </a:solidFill>
                          <a:effectLst>
                            <a:outerShdw blurRad="38100" dist="38100" dir="2700000" algn="tl">
                              <a:srgbClr val="000000"/>
                            </a:outerShdw>
                          </a:effectLst>
                          <a:latin typeface="Arial" charset="0"/>
                        </a:rPr>
                        <a:t> </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096963">
                <a:tc>
                  <a:txBody>
                    <a:bodyPr/>
                    <a:lstStyle/>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Medical Expenditure Panel Survey (MEPS)</a:t>
                      </a:r>
                    </a:p>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Arial" charset="0"/>
                        </a:rPr>
                        <a:t>Agency for Healthcare Research and Quality (AHRQ)</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30000"/>
                        </a:spcBef>
                        <a:spcAft>
                          <a:spcPct val="0"/>
                        </a:spcAft>
                        <a:buClr>
                          <a:schemeClr val="tx2"/>
                        </a:buClr>
                        <a:buSzPct val="95000"/>
                        <a:buFont typeface="Wingdings" charset="2"/>
                        <a:buNone/>
                        <a:tabLst/>
                      </a:pPr>
                      <a:r>
                        <a:rPr kumimoji="0" lang="en-US" sz="1800" b="0" i="0" u="none" strike="noStrike" cap="none" normalizeH="0" baseline="0">
                          <a:ln>
                            <a:noFill/>
                          </a:ln>
                          <a:solidFill>
                            <a:srgbClr val="FFFFFF"/>
                          </a:solidFill>
                          <a:effectLst>
                            <a:outerShdw blurRad="38100" dist="38100" dir="2700000" algn="tl">
                              <a:srgbClr val="000000"/>
                            </a:outerShdw>
                          </a:effectLst>
                          <a:latin typeface="Arial" charset="0"/>
                        </a:rPr>
                        <a:t>Health care</a:t>
                      </a: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 </a:t>
                      </a:r>
                      <a:r>
                        <a:rPr kumimoji="0" lang="en-US" sz="1800" b="1" i="0" u="none" strike="noStrike" cap="none" normalizeH="0" baseline="0">
                          <a:ln>
                            <a:noFill/>
                          </a:ln>
                          <a:solidFill>
                            <a:schemeClr val="tx2"/>
                          </a:solidFill>
                          <a:effectLst>
                            <a:outerShdw blurRad="38100" dist="38100" dir="2700000" algn="tl">
                              <a:srgbClr val="000000"/>
                            </a:outerShdw>
                          </a:effectLst>
                          <a:latin typeface="Arial" charset="0"/>
                        </a:rPr>
                        <a:t>surveys </a:t>
                      </a:r>
                      <a:r>
                        <a:rPr kumimoji="0" lang="en-US" sz="1800" b="0" i="0" u="none" strike="noStrike" cap="none" normalizeH="0" baseline="0">
                          <a:ln>
                            <a:noFill/>
                          </a:ln>
                          <a:solidFill>
                            <a:schemeClr val="tx1"/>
                          </a:solidFill>
                          <a:effectLst>
                            <a:outerShdw blurRad="38100" dist="38100" dir="2700000" algn="tl">
                              <a:srgbClr val="000000"/>
                            </a:outerShdw>
                          </a:effectLst>
                          <a:latin typeface="Arial" charset="0"/>
                        </a:rPr>
                        <a:t>that provide information about  health care use and costs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243013">
                <a:tc>
                  <a:txBody>
                    <a:bodyPr/>
                    <a:lstStyle/>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Medicare Provider Analysis and Review (MedPAR) </a:t>
                      </a:r>
                    </a:p>
                    <a:p>
                      <a:pPr marL="0" marR="0" lvl="0" indent="0" algn="l" defTabSz="914400" rtl="0" eaLnBrk="1" fontAlgn="base" latinLnBrk="0" hangingPunct="1">
                        <a:lnSpc>
                          <a:spcPct val="100000"/>
                        </a:lnSpc>
                        <a:spcBef>
                          <a:spcPts val="600"/>
                        </a:spcBef>
                        <a:spcAft>
                          <a:spcPct val="0"/>
                        </a:spcAft>
                        <a:buClr>
                          <a:schemeClr val="tx2"/>
                        </a:buClr>
                        <a:buSzPct val="95000"/>
                        <a:buFont typeface="Wingdings" charset="2"/>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Arial" charset="0"/>
                        </a:rPr>
                        <a:t>Centers for Medicare and Medicaid Services (CMS)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30000"/>
                        </a:spcBef>
                        <a:spcAft>
                          <a:spcPct val="0"/>
                        </a:spcAft>
                        <a:buClr>
                          <a:schemeClr val="tx2"/>
                        </a:buClr>
                        <a:buSzPct val="95000"/>
                        <a:buFont typeface="Wingdings" charset="2"/>
                        <a:buNone/>
                        <a:tabLst/>
                      </a:pPr>
                      <a:r>
                        <a:rPr kumimoji="0" lang="en-US" sz="1800" b="0" i="0" u="none" strike="noStrike" cap="none" normalizeH="0" baseline="0">
                          <a:ln>
                            <a:noFill/>
                          </a:ln>
                          <a:solidFill>
                            <a:schemeClr val="tx1"/>
                          </a:solidFill>
                          <a:effectLst>
                            <a:outerShdw blurRad="38100" dist="38100" dir="2700000" algn="tl">
                              <a:srgbClr val="000000"/>
                            </a:outerShdw>
                          </a:effectLst>
                          <a:latin typeface="Arial" charset="0"/>
                        </a:rPr>
                        <a:t>Collection of hospital</a:t>
                      </a:r>
                      <a:r>
                        <a:rPr kumimoji="0" lang="en-US" sz="1800" b="0" i="0" u="none" strike="noStrike" cap="none" normalizeH="0" baseline="0">
                          <a:ln>
                            <a:noFill/>
                          </a:ln>
                          <a:solidFill>
                            <a:schemeClr val="tx2"/>
                          </a:solidFill>
                          <a:effectLst>
                            <a:outerShdw blurRad="38100" dist="38100" dir="2700000" algn="tl">
                              <a:srgbClr val="000000"/>
                            </a:outerShdw>
                          </a:effectLst>
                          <a:latin typeface="Arial" charset="0"/>
                        </a:rPr>
                        <a:t> </a:t>
                      </a:r>
                      <a:r>
                        <a:rPr kumimoji="0" lang="en-US" sz="1800" b="1" i="0" u="none" strike="noStrike" cap="none" normalizeH="0" baseline="0">
                          <a:ln>
                            <a:noFill/>
                          </a:ln>
                          <a:solidFill>
                            <a:schemeClr val="tx2"/>
                          </a:solidFill>
                          <a:effectLst>
                            <a:outerShdw blurRad="38100" dist="38100" dir="2700000" algn="tl">
                              <a:srgbClr val="000000"/>
                            </a:outerShdw>
                          </a:effectLst>
                          <a:latin typeface="Arial" charset="0"/>
                        </a:rPr>
                        <a:t>Medicare</a:t>
                      </a:r>
                      <a:r>
                        <a:rPr kumimoji="0" lang="en-US" sz="1800" b="1" i="0" u="none" strike="noStrike" cap="none" normalizeH="0" baseline="0">
                          <a:ln>
                            <a:noFill/>
                          </a:ln>
                          <a:solidFill>
                            <a:srgbClr val="FFFFFF"/>
                          </a:solidFill>
                          <a:effectLst>
                            <a:outerShdw blurRad="38100" dist="38100" dir="2700000" algn="tl">
                              <a:srgbClr val="000000"/>
                            </a:outerShdw>
                          </a:effectLst>
                          <a:latin typeface="Arial" charset="0"/>
                        </a:rPr>
                        <a:t> </a:t>
                      </a:r>
                      <a:r>
                        <a:rPr kumimoji="0" lang="en-US" sz="1800" b="0" i="0" u="none" strike="noStrike" cap="none" normalizeH="0" baseline="0">
                          <a:ln>
                            <a:noFill/>
                          </a:ln>
                          <a:solidFill>
                            <a:srgbClr val="FFFFFF"/>
                          </a:solidFill>
                          <a:effectLst>
                            <a:outerShdw blurRad="38100" dist="38100" dir="2700000" algn="tl">
                              <a:srgbClr val="000000"/>
                            </a:outerShdw>
                          </a:effectLst>
                          <a:latin typeface="Arial" charset="0"/>
                        </a:rPr>
                        <a:t>claims</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6884" name="Slide Number Placeholder 3"/>
          <p:cNvSpPr>
            <a:spLocks noGrp="1"/>
          </p:cNvSpPr>
          <p:nvPr>
            <p:ph type="sldNum" sz="quarter" idx="10"/>
          </p:nvPr>
        </p:nvSpPr>
        <p:spPr>
          <a:noFill/>
        </p:spPr>
        <p:txBody>
          <a:bodyPr/>
          <a:lstStyle/>
          <a:p>
            <a:fld id="{47B4B727-6DCE-8E47-9607-40472896ADC5}" type="slidenum">
              <a:rPr lang="en-US"/>
              <a:pPr/>
              <a:t>23</a:t>
            </a:fld>
            <a:endParaRPr lang="en-US"/>
          </a:p>
        </p:txBody>
      </p:sp>
    </p:spTree>
  </p:cSld>
  <p:clrMapOvr>
    <a:masterClrMapping/>
  </p:clrMapOvr>
  <p:transition spd="med" advClick="0">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69794" name="Rectangle 2"/>
          <p:cNvSpPr>
            <a:spLocks noGrp="1" noChangeArrowheads="1"/>
          </p:cNvSpPr>
          <p:nvPr>
            <p:ph type="title"/>
          </p:nvPr>
        </p:nvSpPr>
        <p:spPr>
          <a:xfrm>
            <a:off x="1608138" y="76200"/>
            <a:ext cx="6088062" cy="996950"/>
          </a:xfrm>
        </p:spPr>
        <p:txBody>
          <a:bodyPr/>
          <a:lstStyle/>
          <a:p>
            <a:pPr eaLnBrk="1" hangingPunct="1">
              <a:defRPr/>
            </a:pPr>
            <a:r>
              <a:rPr lang="en-US" sz="2800" dirty="0" smtClean="0"/>
              <a:t>What is HCUP and </a:t>
            </a:r>
            <a:br>
              <a:rPr lang="en-US" sz="2800" dirty="0" smtClean="0"/>
            </a:br>
            <a:r>
              <a:rPr lang="en-US" sz="2800" dirty="0" smtClean="0"/>
              <a:t>What Is It Not? </a:t>
            </a:r>
          </a:p>
        </p:txBody>
      </p:sp>
      <p:graphicFrame>
        <p:nvGraphicFramePr>
          <p:cNvPr id="1569821" name="Group 29"/>
          <p:cNvGraphicFramePr>
            <a:graphicFrameLocks noGrp="1"/>
          </p:cNvGraphicFramePr>
          <p:nvPr/>
        </p:nvGraphicFramePr>
        <p:xfrm>
          <a:off x="228600" y="1600200"/>
          <a:ext cx="8686800" cy="4452938"/>
        </p:xfrm>
        <a:graphic>
          <a:graphicData uri="http://schemas.openxmlformats.org/drawingml/2006/table">
            <a:tbl>
              <a:tblPr/>
              <a:tblGrid>
                <a:gridCol w="5562600"/>
                <a:gridCol w="3124200"/>
              </a:tblGrid>
              <a:tr h="723900">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600" b="1" i="0" u="none" strike="noStrike" cap="none" normalizeH="0" baseline="0">
                          <a:ln>
                            <a:noFill/>
                          </a:ln>
                          <a:solidFill>
                            <a:schemeClr val="tx1"/>
                          </a:solidFill>
                          <a:effectLst>
                            <a:outerShdw blurRad="38100" dist="38100" dir="2700000" algn="tl">
                              <a:srgbClr val="000000"/>
                            </a:outerShdw>
                          </a:effectLst>
                          <a:latin typeface="Arial" charset="0"/>
                        </a:rPr>
                        <a:t>HCUP is...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600" b="1" i="0" u="none" strike="noStrike" cap="none" normalizeH="0" baseline="0">
                          <a:ln>
                            <a:noFill/>
                          </a:ln>
                          <a:solidFill>
                            <a:srgbClr val="FFFFFF"/>
                          </a:solidFill>
                          <a:effectLst>
                            <a:outerShdw blurRad="38100" dist="38100" dir="2700000" algn="tl">
                              <a:srgbClr val="000000"/>
                            </a:outerShdw>
                          </a:effectLst>
                          <a:latin typeface="Arial" charset="0"/>
                        </a:rPr>
                        <a:t>HCUP is </a:t>
                      </a:r>
                      <a:r>
                        <a:rPr kumimoji="0" lang="en-US" sz="2600" b="1" i="0" u="none" strike="noStrike" cap="none" normalizeH="0" baseline="0">
                          <a:ln>
                            <a:noFill/>
                          </a:ln>
                          <a:solidFill>
                            <a:schemeClr val="tx2"/>
                          </a:solidFill>
                          <a:effectLst>
                            <a:outerShdw blurRad="38100" dist="38100" dir="2700000" algn="tl">
                              <a:srgbClr val="000000"/>
                            </a:outerShdw>
                          </a:effectLst>
                          <a:latin typeface="Arial" charset="0"/>
                        </a:rPr>
                        <a:t>NOT</a:t>
                      </a:r>
                      <a:r>
                        <a:rPr kumimoji="0" lang="en-US" sz="2600" b="1" i="0" u="none" strike="noStrike" cap="none" normalizeH="0" baseline="0">
                          <a:ln>
                            <a:noFill/>
                          </a:ln>
                          <a:solidFill>
                            <a:srgbClr val="FFFFFF"/>
                          </a:solidFill>
                          <a:effectLst>
                            <a:outerShdw blurRad="38100" dist="38100" dir="2700000" algn="tl">
                              <a:srgbClr val="000000"/>
                            </a:outerShdw>
                          </a:effectLst>
                          <a:latin typeface="Arial" charset="0"/>
                        </a:rPr>
                        <a:t>...</a:t>
                      </a:r>
                      <a:endParaRPr kumimoji="0" lang="en-US" sz="2600" b="1" i="0" u="none" strike="noStrike" cap="none" normalizeH="0" baseline="0">
                        <a:ln>
                          <a:noFill/>
                        </a:ln>
                        <a:solidFill>
                          <a:srgbClr val="CC3300"/>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3900">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Arial" charset="0"/>
                        </a:rPr>
                        <a:t>Discharge database for health care encounters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1" u="none" strike="noStrike" cap="none" normalizeH="0" baseline="0">
                          <a:ln>
                            <a:noFill/>
                          </a:ln>
                          <a:solidFill>
                            <a:schemeClr val="tx1"/>
                          </a:solidFill>
                          <a:effectLst>
                            <a:outerShdw blurRad="38100" dist="38100" dir="2700000" algn="tl">
                              <a:srgbClr val="000000"/>
                            </a:outerShdw>
                          </a:effectLst>
                          <a:latin typeface="Arial" charset="0"/>
                        </a:rPr>
                        <a:t>A survey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833438">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Arial" charset="0"/>
                        </a:rPr>
                        <a:t>All payer, including the uninsured</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1" u="none" strike="noStrike" cap="none" normalizeH="0" baseline="0">
                          <a:ln>
                            <a:noFill/>
                          </a:ln>
                          <a:solidFill>
                            <a:schemeClr val="tx1"/>
                          </a:solidFill>
                          <a:effectLst>
                            <a:outerShdw blurRad="38100" dist="38100" dir="2700000" algn="tl">
                              <a:srgbClr val="000000"/>
                            </a:outerShdw>
                          </a:effectLst>
                          <a:latin typeface="Arial" charset="0"/>
                        </a:rPr>
                        <a:t>Specific to a single payer, e.g.  Medicare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3900">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Arial" charset="0"/>
                        </a:rPr>
                        <a:t>Hospital, ambulatory surgery, emergency department data</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1" u="none" strike="noStrike" cap="none" normalizeH="0" baseline="0">
                          <a:ln>
                            <a:noFill/>
                          </a:ln>
                          <a:solidFill>
                            <a:schemeClr val="tx1"/>
                          </a:solidFill>
                          <a:effectLst>
                            <a:outerShdw blurRad="38100" dist="38100" dir="2700000" algn="tl">
                              <a:srgbClr val="000000"/>
                            </a:outerShdw>
                          </a:effectLst>
                          <a:latin typeface="Arial" charset="0"/>
                        </a:rPr>
                        <a:t>Office visits, pharmacy, laboratory, radiology</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3900">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Arial" charset="0"/>
                        </a:rPr>
                        <a:t>All hospital discharges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1" u="none" strike="noStrike" cap="none" normalizeH="0" baseline="0">
                          <a:ln>
                            <a:noFill/>
                          </a:ln>
                          <a:solidFill>
                            <a:schemeClr val="tx1"/>
                          </a:solidFill>
                          <a:effectLst>
                            <a:outerShdw blurRad="38100" dist="38100" dir="2700000" algn="tl">
                              <a:srgbClr val="000000"/>
                            </a:outerShdw>
                          </a:effectLst>
                          <a:latin typeface="Arial" charset="0"/>
                        </a:rPr>
                        <a:t>Only a sample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23900">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0" u="none" strike="noStrike" cap="none" normalizeH="0" baseline="0">
                          <a:ln>
                            <a:noFill/>
                          </a:ln>
                          <a:solidFill>
                            <a:schemeClr val="tx1"/>
                          </a:solidFill>
                          <a:effectLst>
                            <a:outerShdw blurRad="38100" dist="38100" dir="2700000" algn="tl">
                              <a:srgbClr val="000000"/>
                            </a:outerShdw>
                          </a:effectLst>
                          <a:latin typeface="Arial" charset="0"/>
                        </a:rPr>
                        <a:t>Accessible multiple ways: raw data, regular reports, on-line </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000" b="1" i="1" u="none" strike="noStrike" cap="none" normalizeH="0" baseline="0">
                          <a:ln>
                            <a:noFill/>
                          </a:ln>
                          <a:solidFill>
                            <a:schemeClr val="tx1"/>
                          </a:solidFill>
                          <a:effectLst>
                            <a:outerShdw blurRad="38100" dist="38100" dir="2700000" algn="tl">
                              <a:srgbClr val="000000"/>
                            </a:outerShdw>
                          </a:effectLst>
                          <a:latin typeface="Arial" charset="0"/>
                        </a:rPr>
                        <a:t>Just another database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14" name="Slide Number Placeholder 3"/>
          <p:cNvSpPr>
            <a:spLocks noGrp="1"/>
          </p:cNvSpPr>
          <p:nvPr>
            <p:ph type="sldNum" sz="quarter" idx="10"/>
          </p:nvPr>
        </p:nvSpPr>
        <p:spPr>
          <a:noFill/>
        </p:spPr>
        <p:txBody>
          <a:bodyPr/>
          <a:lstStyle/>
          <a:p>
            <a:fld id="{1C1C61EA-FC88-FD4C-B222-0AB9E99292BE}" type="slidenum">
              <a:rPr lang="en-US"/>
              <a:pPr/>
              <a:t>24</a:t>
            </a:fld>
            <a:endParaRPr lang="en-US"/>
          </a:p>
        </p:txBody>
      </p:sp>
    </p:spTree>
  </p:cSld>
  <p:clrMapOvr>
    <a:masterClrMapping/>
  </p:clrMapOvr>
  <p:transition spd="med" advClick="0">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80386" name="Rectangle 2"/>
          <p:cNvSpPr>
            <a:spLocks noGrp="1" noChangeArrowheads="1"/>
          </p:cNvSpPr>
          <p:nvPr>
            <p:ph type="title"/>
          </p:nvPr>
        </p:nvSpPr>
        <p:spPr>
          <a:xfrm>
            <a:off x="1531938" y="228600"/>
            <a:ext cx="6088062" cy="920750"/>
          </a:xfrm>
        </p:spPr>
        <p:txBody>
          <a:bodyPr/>
          <a:lstStyle/>
          <a:p>
            <a:pPr eaLnBrk="1" hangingPunct="1">
              <a:defRPr/>
            </a:pPr>
            <a:r>
              <a:rPr lang="en-US" sz="2800" dirty="0" smtClean="0"/>
              <a:t>Hospital Billing Data Have Benefits and Limitations</a:t>
            </a:r>
          </a:p>
        </p:txBody>
      </p:sp>
      <p:sp>
        <p:nvSpPr>
          <p:cNvPr id="1680387" name="Rectangle 3"/>
          <p:cNvSpPr>
            <a:spLocks noGrp="1" noChangeArrowheads="1"/>
          </p:cNvSpPr>
          <p:nvPr>
            <p:ph sz="half" idx="1"/>
          </p:nvPr>
        </p:nvSpPr>
        <p:spPr>
          <a:xfrm>
            <a:off x="457200" y="1752600"/>
            <a:ext cx="4114800" cy="4267200"/>
          </a:xfrm>
        </p:spPr>
        <p:txBody>
          <a:bodyPr/>
          <a:lstStyle/>
          <a:p>
            <a:pPr algn="ctr" eaLnBrk="1" hangingPunct="1">
              <a:buFont typeface="Wingdings" pitchFamily="2" charset="2"/>
              <a:buNone/>
              <a:defRPr/>
            </a:pPr>
            <a:r>
              <a:rPr lang="en-US" sz="2400" b="1" dirty="0" smtClean="0">
                <a:solidFill>
                  <a:schemeClr val="tx2"/>
                </a:solidFill>
              </a:rPr>
              <a:t>Benefits</a:t>
            </a:r>
          </a:p>
          <a:p>
            <a:pPr eaLnBrk="1" hangingPunct="1">
              <a:lnSpc>
                <a:spcPct val="100000"/>
              </a:lnSpc>
              <a:buFont typeface="Wingdings" pitchFamily="2" charset="2"/>
              <a:buChar char="n"/>
              <a:defRPr/>
            </a:pPr>
            <a:r>
              <a:rPr lang="en-US" sz="2200" b="1" dirty="0" smtClean="0"/>
              <a:t>Large number of visit records</a:t>
            </a:r>
          </a:p>
          <a:p>
            <a:pPr eaLnBrk="1" hangingPunct="1">
              <a:lnSpc>
                <a:spcPct val="100000"/>
              </a:lnSpc>
              <a:buFont typeface="Wingdings" pitchFamily="2" charset="2"/>
              <a:buChar char="n"/>
              <a:defRPr/>
            </a:pPr>
            <a:r>
              <a:rPr lang="en-US" sz="2200" b="1" dirty="0" smtClean="0"/>
              <a:t>Uniformity of coding</a:t>
            </a:r>
          </a:p>
          <a:p>
            <a:pPr eaLnBrk="1" hangingPunct="1">
              <a:lnSpc>
                <a:spcPct val="100000"/>
              </a:lnSpc>
              <a:spcBef>
                <a:spcPct val="40000"/>
              </a:spcBef>
              <a:spcAft>
                <a:spcPct val="10000"/>
              </a:spcAft>
              <a:buFont typeface="Wingdings" pitchFamily="2" charset="2"/>
              <a:buChar char="n"/>
              <a:defRPr/>
            </a:pPr>
            <a:r>
              <a:rPr lang="en-US" sz="2200" b="1" dirty="0" smtClean="0"/>
              <a:t>Routine, regular collection</a:t>
            </a:r>
          </a:p>
          <a:p>
            <a:pPr eaLnBrk="1" hangingPunct="1">
              <a:lnSpc>
                <a:spcPct val="100000"/>
              </a:lnSpc>
              <a:buFont typeface="Wingdings" pitchFamily="2" charset="2"/>
              <a:buChar char="n"/>
              <a:defRPr/>
            </a:pPr>
            <a:r>
              <a:rPr lang="en-US" sz="2200" b="1" dirty="0" smtClean="0"/>
              <a:t>Ease of access</a:t>
            </a:r>
          </a:p>
          <a:p>
            <a:pPr eaLnBrk="1" hangingPunct="1">
              <a:lnSpc>
                <a:spcPct val="100000"/>
              </a:lnSpc>
              <a:buFont typeface="Wingdings" pitchFamily="2" charset="2"/>
              <a:buChar char="n"/>
              <a:defRPr/>
            </a:pPr>
            <a:r>
              <a:rPr lang="en-US" sz="2200" b="1" dirty="0" smtClean="0"/>
              <a:t>All-payer</a:t>
            </a:r>
          </a:p>
          <a:p>
            <a:pPr eaLnBrk="1" hangingPunct="1">
              <a:lnSpc>
                <a:spcPct val="100000"/>
              </a:lnSpc>
              <a:buFont typeface="Wingdings" pitchFamily="2" charset="2"/>
              <a:buChar char="n"/>
              <a:defRPr/>
            </a:pPr>
            <a:r>
              <a:rPr lang="en-US" sz="2200" b="1" dirty="0" smtClean="0"/>
              <a:t>Available at local, state, regional, national level</a:t>
            </a:r>
          </a:p>
          <a:p>
            <a:pPr eaLnBrk="1" hangingPunct="1">
              <a:lnSpc>
                <a:spcPct val="100000"/>
              </a:lnSpc>
              <a:buFont typeface="Wingdings" pitchFamily="2" charset="2"/>
              <a:buChar char="n"/>
              <a:defRPr/>
            </a:pPr>
            <a:r>
              <a:rPr lang="en-US" sz="2200" b="1" dirty="0" smtClean="0"/>
              <a:t>Supplemental files available to facilitate </a:t>
            </a:r>
            <a:r>
              <a:rPr lang="en-US" sz="2200" b="1" dirty="0" err="1" smtClean="0"/>
              <a:t>rsch</a:t>
            </a:r>
            <a:endParaRPr lang="en-US" sz="2200" b="1" dirty="0" smtClean="0"/>
          </a:p>
        </p:txBody>
      </p:sp>
      <p:sp>
        <p:nvSpPr>
          <p:cNvPr id="1680388" name="Rectangle 4"/>
          <p:cNvSpPr>
            <a:spLocks noGrp="1" noChangeArrowheads="1"/>
          </p:cNvSpPr>
          <p:nvPr>
            <p:ph sz="half" idx="2"/>
          </p:nvPr>
        </p:nvSpPr>
        <p:spPr>
          <a:xfrm>
            <a:off x="4910138" y="1752600"/>
            <a:ext cx="4114800" cy="4724400"/>
          </a:xfrm>
        </p:spPr>
        <p:txBody>
          <a:bodyPr/>
          <a:lstStyle/>
          <a:p>
            <a:pPr algn="ctr" eaLnBrk="1" hangingPunct="1">
              <a:buFont typeface="Wingdings" pitchFamily="2" charset="2"/>
              <a:buNone/>
              <a:defRPr/>
            </a:pPr>
            <a:r>
              <a:rPr lang="en-US" sz="2400" b="1" dirty="0" smtClean="0">
                <a:solidFill>
                  <a:schemeClr val="tx2"/>
                </a:solidFill>
              </a:rPr>
              <a:t>Limitations</a:t>
            </a:r>
          </a:p>
          <a:p>
            <a:pPr eaLnBrk="1" hangingPunct="1">
              <a:lnSpc>
                <a:spcPct val="100000"/>
              </a:lnSpc>
              <a:buFont typeface="Wingdings" pitchFamily="2" charset="2"/>
              <a:buChar char="n"/>
              <a:defRPr/>
            </a:pPr>
            <a:r>
              <a:rPr lang="en-US" sz="2200" b="1" dirty="0" smtClean="0"/>
              <a:t>Differences in coding across hospitals</a:t>
            </a:r>
          </a:p>
          <a:p>
            <a:pPr eaLnBrk="1" hangingPunct="1">
              <a:lnSpc>
                <a:spcPct val="100000"/>
              </a:lnSpc>
              <a:buFont typeface="Wingdings" pitchFamily="2" charset="2"/>
              <a:buChar char="n"/>
              <a:defRPr/>
            </a:pPr>
            <a:r>
              <a:rPr lang="en-US" sz="2200" b="1" dirty="0" smtClean="0"/>
              <a:t>No data on individuals outside of hospital system</a:t>
            </a:r>
          </a:p>
          <a:p>
            <a:pPr eaLnBrk="1" hangingPunct="1">
              <a:lnSpc>
                <a:spcPct val="100000"/>
              </a:lnSpc>
              <a:buFont typeface="Wingdings" pitchFamily="2" charset="2"/>
              <a:buChar char="n"/>
              <a:defRPr/>
            </a:pPr>
            <a:r>
              <a:rPr lang="en-US" sz="2200" b="1" dirty="0" smtClean="0"/>
              <a:t>May not show complete episode of care</a:t>
            </a:r>
          </a:p>
          <a:p>
            <a:pPr eaLnBrk="1" hangingPunct="1">
              <a:lnSpc>
                <a:spcPct val="100000"/>
              </a:lnSpc>
              <a:buFont typeface="Wingdings" pitchFamily="2" charset="2"/>
              <a:buChar char="n"/>
              <a:defRPr/>
            </a:pPr>
            <a:r>
              <a:rPr lang="en-US" sz="2200" b="1" dirty="0" smtClean="0"/>
              <a:t>May not include all hospitals</a:t>
            </a:r>
          </a:p>
          <a:p>
            <a:pPr eaLnBrk="1" hangingPunct="1">
              <a:lnSpc>
                <a:spcPct val="100000"/>
              </a:lnSpc>
              <a:buFont typeface="Wingdings" pitchFamily="2" charset="2"/>
              <a:buChar char="n"/>
              <a:defRPr/>
            </a:pPr>
            <a:r>
              <a:rPr lang="en-US" sz="2200" b="1" dirty="0" smtClean="0"/>
              <a:t>Lack revenue information</a:t>
            </a:r>
          </a:p>
          <a:p>
            <a:pPr eaLnBrk="1" hangingPunct="1">
              <a:lnSpc>
                <a:spcPct val="100000"/>
              </a:lnSpc>
              <a:buFont typeface="Wingdings" pitchFamily="2" charset="2"/>
              <a:buChar char="n"/>
              <a:defRPr/>
            </a:pPr>
            <a:r>
              <a:rPr lang="en-US" sz="2200" b="1" dirty="0" smtClean="0"/>
              <a:t>Limited clinical details</a:t>
            </a:r>
          </a:p>
        </p:txBody>
      </p:sp>
      <p:sp>
        <p:nvSpPr>
          <p:cNvPr id="38917" name="Slide Number Placeholder 4"/>
          <p:cNvSpPr>
            <a:spLocks noGrp="1"/>
          </p:cNvSpPr>
          <p:nvPr>
            <p:ph type="sldNum" sz="quarter" idx="10"/>
          </p:nvPr>
        </p:nvSpPr>
        <p:spPr>
          <a:noFill/>
        </p:spPr>
        <p:txBody>
          <a:bodyPr/>
          <a:lstStyle/>
          <a:p>
            <a:fld id="{5E69BA61-4C2C-DB4F-8BC7-DC3C50A8A99A}" type="slidenum">
              <a:rPr lang="en-US"/>
              <a:pPr/>
              <a:t>25</a:t>
            </a:fld>
            <a:endParaRPr lang="en-US"/>
          </a:p>
        </p:txBody>
      </p:sp>
    </p:spTree>
  </p:cSld>
  <p:clrMapOvr>
    <a:masterClrMapping/>
  </p:clrMapOvr>
  <p:transition spd="med" advClick="0">
    <p:fade/>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9938" name="Slide Number Placeholder 3"/>
          <p:cNvSpPr>
            <a:spLocks noGrp="1"/>
          </p:cNvSpPr>
          <p:nvPr>
            <p:ph type="sldNum" sz="quarter" idx="10"/>
          </p:nvPr>
        </p:nvSpPr>
        <p:spPr>
          <a:noFill/>
        </p:spPr>
        <p:txBody>
          <a:bodyPr/>
          <a:lstStyle/>
          <a:p>
            <a:fld id="{5A86A915-C080-404D-9063-15575EC5FE8B}" type="slidenum">
              <a:rPr lang="en-US"/>
              <a:pPr/>
              <a:t>26</a:t>
            </a:fld>
            <a:endParaRPr lang="en-US"/>
          </a:p>
        </p:txBody>
      </p:sp>
      <p:sp>
        <p:nvSpPr>
          <p:cNvPr id="1708035" name="Rectangle 3"/>
          <p:cNvSpPr>
            <a:spLocks noGrp="1" noChangeArrowheads="1"/>
          </p:cNvSpPr>
          <p:nvPr>
            <p:ph type="title"/>
          </p:nvPr>
        </p:nvSpPr>
        <p:spPr>
          <a:xfrm>
            <a:off x="1447800" y="76200"/>
            <a:ext cx="6621463" cy="996950"/>
          </a:xfrm>
        </p:spPr>
        <p:txBody>
          <a:bodyPr/>
          <a:lstStyle/>
          <a:p>
            <a:pPr eaLnBrk="1" hangingPunct="1">
              <a:defRPr/>
            </a:pPr>
            <a:r>
              <a:rPr lang="en-US" sz="2800" dirty="0" smtClean="0"/>
              <a:t>Some Limitations Can be Addressed by Linking to Other Databases</a:t>
            </a:r>
          </a:p>
        </p:txBody>
      </p:sp>
      <p:grpSp>
        <p:nvGrpSpPr>
          <p:cNvPr id="42" name="Group 41"/>
          <p:cNvGrpSpPr/>
          <p:nvPr/>
        </p:nvGrpSpPr>
        <p:grpSpPr>
          <a:xfrm>
            <a:off x="152400" y="1524000"/>
            <a:ext cx="8991600" cy="5105400"/>
            <a:chOff x="152400" y="1524000"/>
            <a:chExt cx="8991600" cy="5105400"/>
          </a:xfrm>
        </p:grpSpPr>
        <p:sp>
          <p:nvSpPr>
            <p:cNvPr id="39939" name="Rectangle 2"/>
            <p:cNvSpPr>
              <a:spLocks noChangeArrowheads="1"/>
            </p:cNvSpPr>
            <p:nvPr/>
          </p:nvSpPr>
          <p:spPr bwMode="auto">
            <a:xfrm>
              <a:off x="5076825" y="1524000"/>
              <a:ext cx="3965575" cy="5105400"/>
            </a:xfrm>
            <a:prstGeom prst="rect">
              <a:avLst/>
            </a:prstGeom>
            <a:solidFill>
              <a:schemeClr val="accent1">
                <a:alpha val="30196"/>
              </a:schemeClr>
            </a:solidFill>
            <a:ln w="9525">
              <a:solidFill>
                <a:schemeClr val="tx1"/>
              </a:solidFill>
              <a:miter lim="800000"/>
              <a:headEnd/>
              <a:tailEnd/>
            </a:ln>
          </p:spPr>
          <p:txBody>
            <a:bodyPr wrap="none" lIns="92453" tIns="46226" rIns="92453" bIns="46226" anchor="ctr">
              <a:prstTxWarp prst="textNoShape">
                <a:avLst/>
              </a:prstTxWarp>
            </a:bodyPr>
            <a:lstStyle/>
            <a:p>
              <a:endParaRPr lang="en-US"/>
            </a:p>
          </p:txBody>
        </p:sp>
        <p:sp>
          <p:nvSpPr>
            <p:cNvPr id="1708036" name="Text Box 4"/>
            <p:cNvSpPr txBox="1">
              <a:spLocks noChangeArrowheads="1"/>
            </p:cNvSpPr>
            <p:nvPr/>
          </p:nvSpPr>
          <p:spPr bwMode="auto">
            <a:xfrm>
              <a:off x="4724400" y="4352925"/>
              <a:ext cx="4038600" cy="798513"/>
            </a:xfrm>
            <a:prstGeom prst="rect">
              <a:avLst/>
            </a:prstGeom>
            <a:noFill/>
            <a:ln w="9525" algn="ctr">
              <a:noFill/>
              <a:miter lim="800000"/>
              <a:headEnd/>
              <a:tailEnd/>
            </a:ln>
            <a:effectLst/>
          </p:spPr>
          <p:txBody>
            <a:bodyPr lIns="92453" tIns="46226" rIns="92453" bIns="46226">
              <a:spAutoFit/>
            </a:bodyPr>
            <a:lstStyle/>
            <a:p>
              <a:pPr lvl="1" algn="l">
                <a:lnSpc>
                  <a:spcPct val="120000"/>
                </a:lnSpc>
                <a:spcAft>
                  <a:spcPct val="10000"/>
                </a:spcAft>
                <a:buClr>
                  <a:schemeClr val="tx2"/>
                </a:buClr>
                <a:buSzPct val="95000"/>
                <a:defRPr/>
              </a:pPr>
              <a:r>
                <a:rPr lang="en-US" sz="2000" b="1" dirty="0">
                  <a:solidFill>
                    <a:srgbClr val="FFFFFF"/>
                  </a:solidFill>
                  <a:effectLst>
                    <a:outerShdw blurRad="38100" dist="38100" dir="2700000" algn="tl">
                      <a:srgbClr val="000000"/>
                    </a:outerShdw>
                  </a:effectLst>
                </a:rPr>
                <a:t>ZIP Code files from Census or Vendor</a:t>
              </a:r>
            </a:p>
          </p:txBody>
        </p:sp>
        <p:sp>
          <p:nvSpPr>
            <p:cNvPr id="1708037" name="Text Box 5"/>
            <p:cNvSpPr txBox="1">
              <a:spLocks noChangeArrowheads="1"/>
            </p:cNvSpPr>
            <p:nvPr/>
          </p:nvSpPr>
          <p:spPr bwMode="auto">
            <a:xfrm>
              <a:off x="4762500" y="2684463"/>
              <a:ext cx="3886200" cy="1552575"/>
            </a:xfrm>
            <a:prstGeom prst="rect">
              <a:avLst/>
            </a:prstGeom>
            <a:noFill/>
            <a:ln w="9525" algn="ctr">
              <a:noFill/>
              <a:miter lim="800000"/>
              <a:headEnd/>
              <a:tailEnd/>
            </a:ln>
            <a:effectLst/>
          </p:spPr>
          <p:txBody>
            <a:bodyPr lIns="92453" tIns="46226" rIns="92453" bIns="46226">
              <a:prstTxWarp prst="textNoShape">
                <a:avLst/>
              </a:prstTxWarp>
              <a:spAutoFit/>
            </a:bodyPr>
            <a:lstStyle/>
            <a:p>
              <a:pPr lvl="1" algn="l">
                <a:lnSpc>
                  <a:spcPct val="120000"/>
                </a:lnSpc>
                <a:spcAft>
                  <a:spcPct val="10000"/>
                </a:spcAft>
                <a:buClr>
                  <a:schemeClr val="tx2"/>
                </a:buClr>
                <a:buSzPct val="95000"/>
              </a:pPr>
              <a:r>
                <a:rPr lang="en-US" sz="2000" b="1">
                  <a:solidFill>
                    <a:srgbClr val="FFFFFF"/>
                  </a:solidFill>
                  <a:effectLst>
                    <a:outerShdw blurRad="38100" dist="38100" dir="2700000" algn="tl">
                      <a:srgbClr val="000000"/>
                    </a:outerShdw>
                  </a:effectLst>
                </a:rPr>
                <a:t>Health Resources and Services Administration’s (HRSA) Area Resource File (ARF)</a:t>
              </a:r>
            </a:p>
          </p:txBody>
        </p:sp>
        <p:sp>
          <p:nvSpPr>
            <p:cNvPr id="1708038" name="Rectangle 6"/>
            <p:cNvSpPr>
              <a:spLocks noChangeArrowheads="1"/>
            </p:cNvSpPr>
            <p:nvPr/>
          </p:nvSpPr>
          <p:spPr bwMode="auto">
            <a:xfrm>
              <a:off x="4724400" y="1752600"/>
              <a:ext cx="4419600" cy="1203325"/>
            </a:xfrm>
            <a:prstGeom prst="rect">
              <a:avLst/>
            </a:prstGeom>
            <a:noFill/>
            <a:ln w="9525" algn="ctr">
              <a:noFill/>
              <a:miter lim="800000"/>
              <a:headEnd/>
              <a:tailEnd/>
            </a:ln>
            <a:effectLst/>
          </p:spPr>
          <p:txBody>
            <a:bodyPr lIns="92453" tIns="46226" rIns="92453" bIns="46226">
              <a:prstTxWarp prst="textNoShape">
                <a:avLst/>
              </a:prstTxWarp>
              <a:spAutoFit/>
            </a:bodyPr>
            <a:lstStyle/>
            <a:p>
              <a:pPr lvl="1" algn="l">
                <a:lnSpc>
                  <a:spcPct val="95000"/>
                </a:lnSpc>
                <a:spcAft>
                  <a:spcPct val="10000"/>
                </a:spcAft>
                <a:buClr>
                  <a:schemeClr val="tx2"/>
                </a:buClr>
                <a:buSzPct val="95000"/>
              </a:pPr>
              <a:r>
                <a:rPr lang="en-US" sz="2000" b="1">
                  <a:solidFill>
                    <a:srgbClr val="FFFFFF"/>
                  </a:solidFill>
                  <a:effectLst>
                    <a:outerShdw blurRad="38100" dist="38100" dir="2700000" algn="tl">
                      <a:srgbClr val="000000"/>
                    </a:outerShdw>
                  </a:effectLst>
                </a:rPr>
                <a:t>American Hospital Association </a:t>
              </a:r>
            </a:p>
            <a:p>
              <a:pPr lvl="1" algn="l">
                <a:lnSpc>
                  <a:spcPct val="95000"/>
                </a:lnSpc>
                <a:spcAft>
                  <a:spcPct val="10000"/>
                </a:spcAft>
                <a:buClr>
                  <a:schemeClr val="tx2"/>
                </a:buClr>
                <a:buSzPct val="95000"/>
              </a:pPr>
              <a:r>
                <a:rPr lang="en-US" sz="2000" b="1">
                  <a:solidFill>
                    <a:srgbClr val="FFFFFF"/>
                  </a:solidFill>
                  <a:effectLst>
                    <a:outerShdw blurRad="38100" dist="38100" dir="2700000" algn="tl">
                      <a:srgbClr val="000000"/>
                    </a:outerShdw>
                  </a:effectLst>
                </a:rPr>
                <a:t>(AHA) Annual Survey</a:t>
              </a:r>
              <a:r>
                <a:rPr lang="en-US" sz="2000"/>
                <a:t> </a:t>
              </a:r>
            </a:p>
            <a:p>
              <a:pPr lvl="1" algn="l">
                <a:lnSpc>
                  <a:spcPct val="95000"/>
                </a:lnSpc>
                <a:spcAft>
                  <a:spcPct val="10000"/>
                </a:spcAft>
                <a:buClr>
                  <a:schemeClr val="tx2"/>
                </a:buClr>
                <a:buSzPct val="95000"/>
              </a:pPr>
              <a:endParaRPr lang="en-US" sz="2000"/>
            </a:p>
          </p:txBody>
        </p:sp>
        <p:sp>
          <p:nvSpPr>
            <p:cNvPr id="39944" name="Line 7"/>
            <p:cNvSpPr>
              <a:spLocks noChangeShapeType="1"/>
            </p:cNvSpPr>
            <p:nvPr/>
          </p:nvSpPr>
          <p:spPr bwMode="auto">
            <a:xfrm flipV="1">
              <a:off x="3257550" y="1984375"/>
              <a:ext cx="1690688" cy="1233488"/>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39945" name="Line 8"/>
            <p:cNvSpPr>
              <a:spLocks noChangeShapeType="1"/>
            </p:cNvSpPr>
            <p:nvPr/>
          </p:nvSpPr>
          <p:spPr bwMode="auto">
            <a:xfrm flipV="1">
              <a:off x="3276600" y="3184525"/>
              <a:ext cx="1657350" cy="396875"/>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39946" name="Line 9"/>
            <p:cNvSpPr>
              <a:spLocks noChangeShapeType="1"/>
            </p:cNvSpPr>
            <p:nvPr/>
          </p:nvSpPr>
          <p:spPr bwMode="auto">
            <a:xfrm>
              <a:off x="3276600" y="3810000"/>
              <a:ext cx="1703388" cy="561975"/>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1708042" name="Text Box 10"/>
            <p:cNvSpPr txBox="1">
              <a:spLocks noChangeArrowheads="1"/>
            </p:cNvSpPr>
            <p:nvPr/>
          </p:nvSpPr>
          <p:spPr bwMode="auto">
            <a:xfrm>
              <a:off x="5257800" y="5257800"/>
              <a:ext cx="3657600" cy="1169988"/>
            </a:xfrm>
            <a:prstGeom prst="rect">
              <a:avLst/>
            </a:prstGeom>
            <a:noFill/>
            <a:ln w="9525" algn="ctr">
              <a:noFill/>
              <a:miter lim="800000"/>
              <a:headEnd/>
              <a:tailEnd/>
            </a:ln>
            <a:effectLst/>
          </p:spPr>
          <p:txBody>
            <a:bodyPr lIns="92453" tIns="46226" rIns="92453" bIns="46226">
              <a:spAutoFit/>
            </a:bodyPr>
            <a:lstStyle/>
            <a:p>
              <a:pPr algn="l">
                <a:spcBef>
                  <a:spcPct val="50000"/>
                </a:spcBef>
                <a:defRPr/>
              </a:pPr>
              <a:r>
                <a:rPr lang="en-US" sz="2000" b="1" dirty="0">
                  <a:solidFill>
                    <a:srgbClr val="FFFFFF"/>
                  </a:solidFill>
                  <a:effectLst>
                    <a:outerShdw blurRad="38100" dist="38100" dir="2700000" algn="tl">
                      <a:srgbClr val="000000"/>
                    </a:outerShdw>
                  </a:effectLst>
                </a:rPr>
                <a:t>Medicare Cost Reports</a:t>
              </a:r>
            </a:p>
            <a:p>
              <a:pPr algn="l">
                <a:spcBef>
                  <a:spcPct val="50000"/>
                </a:spcBef>
                <a:defRPr/>
              </a:pPr>
              <a:r>
                <a:rPr lang="en-US" sz="2000" b="1" dirty="0">
                  <a:solidFill>
                    <a:srgbClr val="FFFFFF"/>
                  </a:solidFill>
                  <a:effectLst>
                    <a:outerShdw blurRad="38100" dist="38100" dir="2700000" algn="tl">
                      <a:srgbClr val="000000"/>
                    </a:outerShdw>
                  </a:effectLst>
                </a:rPr>
                <a:t>Trauma Information Exchange Program (TIEP)</a:t>
              </a:r>
            </a:p>
          </p:txBody>
        </p:sp>
        <p:sp>
          <p:nvSpPr>
            <p:cNvPr id="39948" name="Line 11"/>
            <p:cNvSpPr>
              <a:spLocks noChangeShapeType="1"/>
            </p:cNvSpPr>
            <p:nvPr/>
          </p:nvSpPr>
          <p:spPr bwMode="auto">
            <a:xfrm>
              <a:off x="3294063" y="4162425"/>
              <a:ext cx="1701800" cy="1252538"/>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40973" name="Text Box 12"/>
            <p:cNvSpPr txBox="1">
              <a:spLocks noChangeArrowheads="1"/>
            </p:cNvSpPr>
            <p:nvPr/>
          </p:nvSpPr>
          <p:spPr bwMode="auto">
            <a:xfrm>
              <a:off x="457200" y="4419600"/>
              <a:ext cx="2819400" cy="94615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effectLst>
                    <a:outerShdw blurRad="38100" dist="38100" dir="2700000" algn="tl">
                      <a:srgbClr val="000000">
                        <a:alpha val="43137"/>
                      </a:srgbClr>
                    </a:outerShdw>
                  </a:effectLst>
                </a:rPr>
                <a:t>HCUP Databases</a:t>
              </a:r>
            </a:p>
          </p:txBody>
        </p:sp>
        <p:sp>
          <p:nvSpPr>
            <p:cNvPr id="39950" name="Line 25"/>
            <p:cNvSpPr>
              <a:spLocks noChangeShapeType="1"/>
            </p:cNvSpPr>
            <p:nvPr/>
          </p:nvSpPr>
          <p:spPr bwMode="auto">
            <a:xfrm>
              <a:off x="3124200" y="1600200"/>
              <a:ext cx="76200" cy="4114800"/>
            </a:xfrm>
            <a:prstGeom prst="line">
              <a:avLst/>
            </a:prstGeom>
            <a:noFill/>
            <a:ln w="9525">
              <a:noFill/>
              <a:round/>
              <a:headEnd/>
              <a:tailEnd/>
            </a:ln>
          </p:spPr>
          <p:txBody>
            <a:bodyPr lIns="92453" tIns="46226" rIns="92453" bIns="46226">
              <a:prstTxWarp prst="textNoShape">
                <a:avLst/>
              </a:prstTxWarp>
            </a:bodyPr>
            <a:lstStyle/>
            <a:p>
              <a:endParaRPr lang="en-US"/>
            </a:p>
          </p:txBody>
        </p:sp>
        <p:sp>
          <p:nvSpPr>
            <p:cNvPr id="39951" name="Rectangle 29"/>
            <p:cNvSpPr>
              <a:spLocks noChangeArrowheads="1"/>
            </p:cNvSpPr>
            <p:nvPr/>
          </p:nvSpPr>
          <p:spPr bwMode="auto">
            <a:xfrm>
              <a:off x="5105400" y="1752600"/>
              <a:ext cx="4038600" cy="8382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sp>
          <p:nvSpPr>
            <p:cNvPr id="39952" name="Text Box 30"/>
            <p:cNvSpPr txBox="1">
              <a:spLocks noChangeArrowheads="1"/>
            </p:cNvSpPr>
            <p:nvPr/>
          </p:nvSpPr>
          <p:spPr bwMode="auto">
            <a:xfrm rot="13226450" flipV="1">
              <a:off x="3730625" y="5118100"/>
              <a:ext cx="857250" cy="307975"/>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solidFill>
                    <a:schemeClr val="folHlink"/>
                  </a:solidFill>
                </a:rPr>
                <a:t>AHAID</a:t>
              </a:r>
            </a:p>
          </p:txBody>
        </p:sp>
        <p:sp>
          <p:nvSpPr>
            <p:cNvPr id="39953" name="Text Box 31"/>
            <p:cNvSpPr txBox="1">
              <a:spLocks noChangeArrowheads="1"/>
            </p:cNvSpPr>
            <p:nvPr/>
          </p:nvSpPr>
          <p:spPr bwMode="auto">
            <a:xfrm rot="20717502">
              <a:off x="3282950" y="3048000"/>
              <a:ext cx="1905000" cy="304800"/>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solidFill>
                    <a:schemeClr val="folHlink"/>
                  </a:solidFill>
                </a:rPr>
                <a:t>County</a:t>
              </a:r>
            </a:p>
          </p:txBody>
        </p:sp>
        <p:sp>
          <p:nvSpPr>
            <p:cNvPr id="39954" name="Text Box 32"/>
            <p:cNvSpPr txBox="1">
              <a:spLocks noChangeArrowheads="1"/>
            </p:cNvSpPr>
            <p:nvPr/>
          </p:nvSpPr>
          <p:spPr bwMode="auto">
            <a:xfrm>
              <a:off x="1295400" y="5715000"/>
              <a:ext cx="1600200" cy="260350"/>
            </a:xfrm>
            <a:prstGeom prst="rect">
              <a:avLst/>
            </a:prstGeom>
            <a:noFill/>
            <a:ln w="9525">
              <a:noFill/>
              <a:miter lim="800000"/>
              <a:headEnd/>
              <a:tailEnd/>
            </a:ln>
          </p:spPr>
          <p:txBody>
            <a:bodyPr>
              <a:prstTxWarp prst="textNoShape">
                <a:avLst/>
              </a:prstTxWarp>
              <a:spAutoFit/>
            </a:bodyPr>
            <a:lstStyle/>
            <a:p>
              <a:pPr>
                <a:spcBef>
                  <a:spcPct val="50000"/>
                </a:spcBef>
              </a:pPr>
              <a:endParaRPr lang="en-US"/>
            </a:p>
          </p:txBody>
        </p:sp>
        <p:sp>
          <p:nvSpPr>
            <p:cNvPr id="39955" name="Text Box 33"/>
            <p:cNvSpPr txBox="1">
              <a:spLocks noChangeArrowheads="1"/>
            </p:cNvSpPr>
            <p:nvPr/>
          </p:nvSpPr>
          <p:spPr bwMode="auto">
            <a:xfrm rot="1013919">
              <a:off x="3795713" y="3838575"/>
              <a:ext cx="990600" cy="304800"/>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solidFill>
                    <a:schemeClr val="folHlink"/>
                  </a:solidFill>
                </a:rPr>
                <a:t>ZIP Code</a:t>
              </a:r>
            </a:p>
          </p:txBody>
        </p:sp>
        <p:sp>
          <p:nvSpPr>
            <p:cNvPr id="39956" name="Text Box 34"/>
            <p:cNvSpPr txBox="1">
              <a:spLocks noChangeArrowheads="1"/>
            </p:cNvSpPr>
            <p:nvPr/>
          </p:nvSpPr>
          <p:spPr bwMode="auto">
            <a:xfrm rot="2195466">
              <a:off x="3721100" y="4567238"/>
              <a:ext cx="1219200" cy="304800"/>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solidFill>
                    <a:schemeClr val="folHlink"/>
                  </a:solidFill>
                </a:rPr>
                <a:t>Medicare ID</a:t>
              </a:r>
            </a:p>
          </p:txBody>
        </p:sp>
        <p:sp>
          <p:nvSpPr>
            <p:cNvPr id="39957" name="Line 11"/>
            <p:cNvSpPr>
              <a:spLocks noChangeShapeType="1"/>
            </p:cNvSpPr>
            <p:nvPr/>
          </p:nvSpPr>
          <p:spPr bwMode="auto">
            <a:xfrm>
              <a:off x="3048000" y="4419600"/>
              <a:ext cx="1752600" cy="1600200"/>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39958" name="Rectangle 46"/>
            <p:cNvSpPr>
              <a:spLocks noChangeArrowheads="1"/>
            </p:cNvSpPr>
            <p:nvPr/>
          </p:nvSpPr>
          <p:spPr bwMode="auto">
            <a:xfrm rot="19581803">
              <a:off x="3397250" y="2378075"/>
              <a:ext cx="1160463" cy="307975"/>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solidFill>
                    <a:schemeClr val="folHlink"/>
                  </a:solidFill>
                </a:rPr>
                <a:t>AHAID</a:t>
              </a:r>
            </a:p>
          </p:txBody>
        </p:sp>
        <p:grpSp>
          <p:nvGrpSpPr>
            <p:cNvPr id="39959" name="Group 23"/>
            <p:cNvGrpSpPr>
              <a:grpSpLocks/>
            </p:cNvGrpSpPr>
            <p:nvPr/>
          </p:nvGrpSpPr>
          <p:grpSpPr bwMode="auto">
            <a:xfrm>
              <a:off x="152400" y="2733675"/>
              <a:ext cx="3124200" cy="1533525"/>
              <a:chOff x="6324600" y="1599742"/>
              <a:chExt cx="2762208" cy="1073863"/>
            </a:xfrm>
          </p:grpSpPr>
          <p:sp>
            <p:nvSpPr>
              <p:cNvPr id="39960"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45" name="AutoShape 15"/>
              <p:cNvSpPr>
                <a:spLocks noChangeArrowheads="1"/>
              </p:cNvSpPr>
              <p:nvPr/>
            </p:nvSpPr>
            <p:spPr bwMode="auto">
              <a:xfrm>
                <a:off x="7695880" y="2362340"/>
                <a:ext cx="1219694" cy="304595"/>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39962"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39963"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39964" name="Group 69"/>
              <p:cNvGrpSpPr>
                <a:grpSpLocks/>
              </p:cNvGrpSpPr>
              <p:nvPr/>
            </p:nvGrpSpPr>
            <p:grpSpPr bwMode="auto">
              <a:xfrm>
                <a:off x="6477000" y="1804986"/>
                <a:ext cx="2514600" cy="868619"/>
                <a:chOff x="6629400" y="1576308"/>
                <a:chExt cx="2514600" cy="868983"/>
              </a:xfrm>
            </p:grpSpPr>
            <p:sp>
              <p:nvSpPr>
                <p:cNvPr id="39973"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39974" name="Text Box 11"/>
                <p:cNvSpPr txBox="1">
                  <a:spLocks noChangeArrowheads="1"/>
                </p:cNvSpPr>
                <p:nvPr/>
              </p:nvSpPr>
              <p:spPr bwMode="auto">
                <a:xfrm>
                  <a:off x="6629400" y="1842248"/>
                  <a:ext cx="736224" cy="215627"/>
                </a:xfrm>
                <a:prstGeom prst="rect">
                  <a:avLst/>
                </a:prstGeom>
                <a:noFill/>
                <a:ln w="9525">
                  <a:noFill/>
                  <a:miter lim="800000"/>
                  <a:headEnd/>
                  <a:tailEnd/>
                </a:ln>
              </p:spPr>
              <p:txBody>
                <a:bodyPr>
                  <a:prstTxWarp prst="textNoShape">
                    <a:avLst/>
                  </a:prstTxWarp>
                  <a:spAutoFit/>
                </a:bodyPr>
                <a:lstStyle/>
                <a:p>
                  <a:pPr>
                    <a:spcBef>
                      <a:spcPct val="50000"/>
                    </a:spcBef>
                  </a:pPr>
                  <a:r>
                    <a:rPr lang="en-US" sz="1400" b="1"/>
                    <a:t>SEDD</a:t>
                  </a:r>
                </a:p>
              </p:txBody>
            </p:sp>
            <p:sp>
              <p:nvSpPr>
                <p:cNvPr id="59" name="Text Box 14"/>
                <p:cNvSpPr txBox="1">
                  <a:spLocks noChangeArrowheads="1"/>
                </p:cNvSpPr>
                <p:nvPr/>
              </p:nvSpPr>
              <p:spPr bwMode="auto">
                <a:xfrm>
                  <a:off x="6820873" y="2229539"/>
                  <a:ext cx="633005" cy="215752"/>
                </a:xfrm>
                <a:prstGeom prst="rect">
                  <a:avLst/>
                </a:prstGeom>
                <a:noFill/>
                <a:ln w="9525" algn="ctr">
                  <a:noFill/>
                  <a:miter lim="800000"/>
                  <a:headEnd/>
                  <a:tailEnd/>
                </a:ln>
              </p:spPr>
              <p:txBody>
                <a:bodyPr>
                  <a:spAutoFit/>
                </a:bodyPr>
                <a:lstStyle/>
                <a:p>
                  <a:pPr>
                    <a:spcBef>
                      <a:spcPct val="50000"/>
                    </a:spcBef>
                    <a:defRPr/>
                  </a:pPr>
                  <a:r>
                    <a:rPr lang="en-US" sz="1400" b="1" dirty="0">
                      <a:effectLst>
                        <a:outerShdw blurRad="38100" dist="38100" dir="2700000" algn="tl">
                          <a:srgbClr val="000000">
                            <a:alpha val="43137"/>
                          </a:srgbClr>
                        </a:outerShdw>
                      </a:effectLst>
                    </a:rPr>
                    <a:t>NIS</a:t>
                  </a:r>
                </a:p>
              </p:txBody>
            </p:sp>
            <p:sp>
              <p:nvSpPr>
                <p:cNvPr id="39976"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1" name="Text Box 14"/>
                <p:cNvSpPr txBox="1">
                  <a:spLocks noChangeArrowheads="1"/>
                </p:cNvSpPr>
                <p:nvPr/>
              </p:nvSpPr>
              <p:spPr bwMode="auto">
                <a:xfrm>
                  <a:off x="8152852" y="2229539"/>
                  <a:ext cx="557214" cy="215752"/>
                </a:xfrm>
                <a:prstGeom prst="rect">
                  <a:avLst/>
                </a:prstGeom>
                <a:noFill/>
                <a:ln w="9525" algn="ctr">
                  <a:noFill/>
                  <a:miter lim="800000"/>
                  <a:headEnd/>
                  <a:tailEnd/>
                </a:ln>
              </p:spPr>
              <p:txBody>
                <a:bodyPr>
                  <a:spAutoFit/>
                </a:bodyPr>
                <a:lstStyle/>
                <a:p>
                  <a:pPr>
                    <a:spcBef>
                      <a:spcPct val="50000"/>
                    </a:spcBef>
                    <a:defRPr/>
                  </a:pPr>
                  <a:r>
                    <a:rPr lang="en-US" sz="1400" b="1" dirty="0">
                      <a:effectLst>
                        <a:outerShdw blurRad="38100" dist="38100" dir="2700000" algn="tl">
                          <a:srgbClr val="000000">
                            <a:alpha val="43137"/>
                          </a:srgbClr>
                        </a:outerShdw>
                      </a:effectLst>
                    </a:rPr>
                    <a:t>KID</a:t>
                  </a:r>
                </a:p>
              </p:txBody>
            </p:sp>
          </p:grpSp>
          <p:grpSp>
            <p:nvGrpSpPr>
              <p:cNvPr id="39965" name="Group 24"/>
              <p:cNvGrpSpPr>
                <a:grpSpLocks/>
              </p:cNvGrpSpPr>
              <p:nvPr/>
            </p:nvGrpSpPr>
            <p:grpSpPr bwMode="auto">
              <a:xfrm>
                <a:off x="7086009" y="1599742"/>
                <a:ext cx="1219200" cy="415813"/>
                <a:chOff x="3642" y="2465"/>
                <a:chExt cx="2064" cy="897"/>
              </a:xfrm>
            </p:grpSpPr>
            <p:grpSp>
              <p:nvGrpSpPr>
                <p:cNvPr id="39969" name="Group 25"/>
                <p:cNvGrpSpPr>
                  <a:grpSpLocks/>
                </p:cNvGrpSpPr>
                <p:nvPr/>
              </p:nvGrpSpPr>
              <p:grpSpPr bwMode="auto">
                <a:xfrm>
                  <a:off x="3642" y="2465"/>
                  <a:ext cx="2064" cy="825"/>
                  <a:chOff x="335" y="3217"/>
                  <a:chExt cx="3120" cy="785"/>
                </a:xfrm>
              </p:grpSpPr>
              <p:sp>
                <p:nvSpPr>
                  <p:cNvPr id="55" name="AutoShape 26"/>
                  <p:cNvSpPr>
                    <a:spLocks noChangeArrowheads="1"/>
                  </p:cNvSpPr>
                  <p:nvPr/>
                </p:nvSpPr>
                <p:spPr bwMode="auto">
                  <a:xfrm>
                    <a:off x="330" y="3372"/>
                    <a:ext cx="3125" cy="63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39972"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4" name="Text Box 28"/>
                <p:cNvSpPr txBox="1">
                  <a:spLocks noChangeArrowheads="1"/>
                </p:cNvSpPr>
                <p:nvPr/>
              </p:nvSpPr>
              <p:spPr bwMode="auto">
                <a:xfrm>
                  <a:off x="4028" y="2894"/>
                  <a:ext cx="1250" cy="468"/>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400" b="1" dirty="0">
                      <a:effectLst>
                        <a:outerShdw blurRad="38100" dist="38100" dir="2700000" algn="tl">
                          <a:srgbClr val="000000">
                            <a:alpha val="43137"/>
                          </a:srgbClr>
                        </a:outerShdw>
                      </a:effectLst>
                    </a:rPr>
                    <a:t>SID</a:t>
                  </a:r>
                </a:p>
              </p:txBody>
            </p:sp>
          </p:grpSp>
          <p:sp>
            <p:nvSpPr>
              <p:cNvPr id="39966"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1" name="Text Box 28"/>
              <p:cNvSpPr txBox="1">
                <a:spLocks noChangeArrowheads="1"/>
              </p:cNvSpPr>
              <p:nvPr/>
            </p:nvSpPr>
            <p:spPr bwMode="auto">
              <a:xfrm>
                <a:off x="7360428" y="2186698"/>
                <a:ext cx="739677" cy="215662"/>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400" b="1" dirty="0">
                    <a:effectLst>
                      <a:outerShdw blurRad="38100" dist="38100" dir="2700000" algn="tl">
                        <a:srgbClr val="000000">
                          <a:alpha val="43137"/>
                        </a:srgbClr>
                      </a:outerShdw>
                    </a:effectLst>
                  </a:rPr>
                  <a:t>NEDS</a:t>
                </a:r>
              </a:p>
            </p:txBody>
          </p:sp>
          <p:sp>
            <p:nvSpPr>
              <p:cNvPr id="52" name="Text Box 17"/>
              <p:cNvSpPr txBox="1">
                <a:spLocks noChangeArrowheads="1"/>
              </p:cNvSpPr>
              <p:nvPr/>
            </p:nvSpPr>
            <p:spPr bwMode="auto">
              <a:xfrm>
                <a:off x="8000452" y="2133339"/>
                <a:ext cx="1086356" cy="76705"/>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400" b="1"/>
              </a:p>
              <a:p>
                <a:pPr>
                  <a:spcBef>
                    <a:spcPct val="50000"/>
                  </a:spcBef>
                </a:pPr>
                <a:r>
                  <a:rPr lang="en-US" sz="1400" b="1">
                    <a:effectLst>
                      <a:outerShdw blurRad="38100" dist="38100" dir="2700000" algn="tl">
                        <a:srgbClr val="000000"/>
                      </a:outerShdw>
                    </a:effectLst>
                  </a:rPr>
                  <a:t>SASD</a:t>
                </a:r>
              </a:p>
              <a:p>
                <a:pPr>
                  <a:spcBef>
                    <a:spcPct val="50000"/>
                  </a:spcBef>
                </a:pPr>
                <a:endParaRPr lang="en-US" sz="1400" b="1"/>
              </a:p>
            </p:txBody>
          </p:sp>
        </p:grpSp>
      </p:grpSp>
    </p:spTree>
  </p:cSld>
  <p:clrMapOvr>
    <a:masterClrMapping/>
  </p:clrMapOvr>
  <p:transition spd="med" advClick="0">
    <p:fad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0962" name="Slide Number Placeholder 4"/>
          <p:cNvSpPr>
            <a:spLocks noGrp="1"/>
          </p:cNvSpPr>
          <p:nvPr>
            <p:ph type="sldNum" sz="quarter" idx="10"/>
          </p:nvPr>
        </p:nvSpPr>
        <p:spPr>
          <a:noFill/>
        </p:spPr>
        <p:txBody>
          <a:bodyPr/>
          <a:lstStyle/>
          <a:p>
            <a:fld id="{42333CA1-336B-B545-881C-FFE7AD17818D}" type="slidenum">
              <a:rPr lang="en-US" b="1"/>
              <a:pPr/>
              <a:t>27</a:t>
            </a:fld>
            <a:endParaRPr lang="en-US" b="1"/>
          </a:p>
        </p:txBody>
      </p:sp>
      <p:sp>
        <p:nvSpPr>
          <p:cNvPr id="4096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prstTxWarp prst="textNoShape">
              <a:avLst/>
            </a:prstTxWarp>
          </a:bodyPr>
          <a:lstStyle/>
          <a:p>
            <a:endParaRPr lang="en-US" b="1"/>
          </a:p>
        </p:txBody>
      </p:sp>
      <p:sp>
        <p:nvSpPr>
          <p:cNvPr id="1826823" name="Rectangle 7"/>
          <p:cNvSpPr>
            <a:spLocks noGrp="1" noChangeArrowheads="1"/>
          </p:cNvSpPr>
          <p:nvPr>
            <p:ph type="title"/>
          </p:nvPr>
        </p:nvSpPr>
        <p:spPr>
          <a:xfrm>
            <a:off x="1455738" y="152400"/>
            <a:ext cx="6697662" cy="768350"/>
          </a:xfrm>
        </p:spPr>
        <p:txBody>
          <a:bodyPr/>
          <a:lstStyle/>
          <a:p>
            <a:pPr eaLnBrk="1" hangingPunct="1">
              <a:defRPr/>
            </a:pPr>
            <a:r>
              <a:rPr lang="en-US" sz="2800" dirty="0" smtClean="0"/>
              <a:t>HCUP Has Six Types of Databases</a:t>
            </a:r>
          </a:p>
        </p:txBody>
      </p:sp>
      <p:grpSp>
        <p:nvGrpSpPr>
          <p:cNvPr id="18" name="Group 17"/>
          <p:cNvGrpSpPr/>
          <p:nvPr/>
        </p:nvGrpSpPr>
        <p:grpSpPr>
          <a:xfrm>
            <a:off x="-990600" y="609600"/>
            <a:ext cx="10134600" cy="6007100"/>
            <a:chOff x="-990600" y="609600"/>
            <a:chExt cx="10134600" cy="6007100"/>
          </a:xfrm>
        </p:grpSpPr>
        <p:sp>
          <p:nvSpPr>
            <p:cNvPr id="40964" name="Oval 3"/>
            <p:cNvSpPr>
              <a:spLocks noChangeArrowheads="1"/>
            </p:cNvSpPr>
            <p:nvPr/>
          </p:nvSpPr>
          <p:spPr bwMode="auto">
            <a:xfrm>
              <a:off x="1905000" y="609600"/>
              <a:ext cx="5257800" cy="5562600"/>
            </a:xfrm>
            <a:prstGeom prst="ellipse">
              <a:avLst/>
            </a:prstGeom>
            <a:solidFill>
              <a:schemeClr val="tx2">
                <a:alpha val="30196"/>
              </a:schemeClr>
            </a:solidFill>
            <a:ln w="9525">
              <a:solidFill>
                <a:schemeClr val="tx1"/>
              </a:solidFill>
              <a:round/>
              <a:headEnd/>
              <a:tailEnd/>
            </a:ln>
          </p:spPr>
          <p:txBody>
            <a:bodyPr wrap="none" anchor="ctr">
              <a:prstTxWarp prst="textNoShape">
                <a:avLst/>
              </a:prstTxWarp>
            </a:bodyPr>
            <a:lstStyle/>
            <a:p>
              <a:endParaRPr lang="en-US" b="1"/>
            </a:p>
          </p:txBody>
        </p:sp>
        <p:pic>
          <p:nvPicPr>
            <p:cNvPr id="40965" name="Picture 4" descr="Newborn"/>
            <p:cNvPicPr>
              <a:picLocks noChangeAspect="1" noChangeArrowheads="1"/>
            </p:cNvPicPr>
            <p:nvPr/>
          </p:nvPicPr>
          <p:blipFill>
            <a:blip r:embed="rId3">
              <a:lum contrast="2000"/>
            </a:blip>
            <a:srcRect/>
            <a:stretch>
              <a:fillRect/>
            </a:stretch>
          </p:blipFill>
          <p:spPr bwMode="auto">
            <a:xfrm>
              <a:off x="6324600" y="3886200"/>
              <a:ext cx="2514600" cy="1905000"/>
            </a:xfrm>
            <a:prstGeom prst="rect">
              <a:avLst/>
            </a:prstGeom>
            <a:noFill/>
            <a:ln w="9525">
              <a:solidFill>
                <a:schemeClr val="tx1"/>
              </a:solidFill>
              <a:miter lim="800000"/>
              <a:headEnd/>
              <a:tailEnd/>
            </a:ln>
          </p:spPr>
        </p:pic>
        <p:pic>
          <p:nvPicPr>
            <p:cNvPr id="40966" name="Picture 6" descr="SEDD"/>
            <p:cNvPicPr>
              <a:picLocks noChangeAspect="1" noChangeArrowheads="1"/>
            </p:cNvPicPr>
            <p:nvPr/>
          </p:nvPicPr>
          <p:blipFill>
            <a:blip r:embed="rId4"/>
            <a:srcRect/>
            <a:stretch>
              <a:fillRect/>
            </a:stretch>
          </p:blipFill>
          <p:spPr bwMode="auto">
            <a:xfrm>
              <a:off x="3352800" y="3810000"/>
              <a:ext cx="2590800" cy="1943100"/>
            </a:xfrm>
            <a:prstGeom prst="rect">
              <a:avLst/>
            </a:prstGeom>
            <a:noFill/>
            <a:ln w="9525">
              <a:solidFill>
                <a:schemeClr val="tx1"/>
              </a:solidFill>
              <a:miter lim="800000"/>
              <a:headEnd/>
              <a:tailEnd/>
            </a:ln>
          </p:spPr>
        </p:pic>
        <p:pic>
          <p:nvPicPr>
            <p:cNvPr id="40968" name="Picture 8" descr="22"/>
            <p:cNvPicPr>
              <a:picLocks noChangeAspect="1" noChangeArrowheads="1"/>
            </p:cNvPicPr>
            <p:nvPr>
              <p:ph sz="half" idx="1"/>
            </p:nvPr>
          </p:nvPicPr>
          <p:blipFill>
            <a:blip r:embed="rId5">
              <a:lum contrast="-20000"/>
            </a:blip>
            <a:srcRect/>
            <a:stretch>
              <a:fillRect/>
            </a:stretch>
          </p:blipFill>
          <p:spPr>
            <a:xfrm>
              <a:off x="381000" y="3810000"/>
              <a:ext cx="2438400" cy="1905000"/>
            </a:xfrm>
            <a:noFill/>
            <a:ln w="9525">
              <a:solidFill>
                <a:schemeClr val="tx1"/>
              </a:solidFill>
            </a:ln>
          </p:spPr>
        </p:pic>
        <p:sp>
          <p:nvSpPr>
            <p:cNvPr id="40969" name="Text Box 9"/>
            <p:cNvSpPr txBox="1">
              <a:spLocks noChangeArrowheads="1"/>
            </p:cNvSpPr>
            <p:nvPr/>
          </p:nvSpPr>
          <p:spPr bwMode="auto">
            <a:xfrm>
              <a:off x="3124200" y="3200400"/>
              <a:ext cx="3048000" cy="581025"/>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State Emergency Department Databases (SEDD)</a:t>
              </a:r>
            </a:p>
          </p:txBody>
        </p:sp>
        <p:sp>
          <p:nvSpPr>
            <p:cNvPr id="40970" name="Text Box 10"/>
            <p:cNvSpPr txBox="1">
              <a:spLocks noChangeArrowheads="1"/>
            </p:cNvSpPr>
            <p:nvPr/>
          </p:nvSpPr>
          <p:spPr bwMode="auto">
            <a:xfrm>
              <a:off x="-990600" y="3200400"/>
              <a:ext cx="5486400" cy="584200"/>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State Inpatient                                                                   Databases (SID)</a:t>
              </a:r>
            </a:p>
          </p:txBody>
        </p:sp>
        <p:sp>
          <p:nvSpPr>
            <p:cNvPr id="40971" name="Text Box 11"/>
            <p:cNvSpPr txBox="1">
              <a:spLocks noChangeArrowheads="1"/>
            </p:cNvSpPr>
            <p:nvPr/>
          </p:nvSpPr>
          <p:spPr bwMode="auto">
            <a:xfrm>
              <a:off x="6172200" y="3200400"/>
              <a:ext cx="2971800" cy="581025"/>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State Ambulatory Surgery Databases (SASD)</a:t>
              </a:r>
            </a:p>
          </p:txBody>
        </p:sp>
        <p:sp>
          <p:nvSpPr>
            <p:cNvPr id="40972" name="Text Box 12"/>
            <p:cNvSpPr txBox="1">
              <a:spLocks noChangeArrowheads="1"/>
            </p:cNvSpPr>
            <p:nvPr/>
          </p:nvSpPr>
          <p:spPr bwMode="auto">
            <a:xfrm>
              <a:off x="3352800" y="5791200"/>
              <a:ext cx="2590800" cy="825500"/>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Nationwide Emergency Department Sample (NEDS)</a:t>
              </a:r>
            </a:p>
          </p:txBody>
        </p:sp>
        <p:sp>
          <p:nvSpPr>
            <p:cNvPr id="40973" name="Text Box 13"/>
            <p:cNvSpPr txBox="1">
              <a:spLocks noChangeArrowheads="1"/>
            </p:cNvSpPr>
            <p:nvPr/>
          </p:nvSpPr>
          <p:spPr bwMode="auto">
            <a:xfrm>
              <a:off x="381000" y="5867400"/>
              <a:ext cx="2590800" cy="581025"/>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Nationwide Inpatient Sample (NIS)</a:t>
              </a:r>
            </a:p>
          </p:txBody>
        </p:sp>
        <p:pic>
          <p:nvPicPr>
            <p:cNvPr id="40974" name="Picture 14" descr="102"/>
            <p:cNvPicPr>
              <a:picLocks noChangeAspect="1" noChangeArrowheads="1"/>
            </p:cNvPicPr>
            <p:nvPr>
              <p:ph sz="half" idx="2"/>
            </p:nvPr>
          </p:nvPicPr>
          <p:blipFill>
            <a:blip r:embed="rId6"/>
            <a:srcRect/>
            <a:stretch>
              <a:fillRect/>
            </a:stretch>
          </p:blipFill>
          <p:spPr>
            <a:xfrm>
              <a:off x="6248400" y="1143000"/>
              <a:ext cx="2590800" cy="1966913"/>
            </a:xfrm>
            <a:noFill/>
            <a:ln w="9525">
              <a:solidFill>
                <a:schemeClr val="tx1"/>
              </a:solidFill>
            </a:ln>
          </p:spPr>
        </p:pic>
        <p:sp>
          <p:nvSpPr>
            <p:cNvPr id="40975" name="Text Box 16"/>
            <p:cNvSpPr txBox="1">
              <a:spLocks noChangeArrowheads="1"/>
            </p:cNvSpPr>
            <p:nvPr/>
          </p:nvSpPr>
          <p:spPr bwMode="auto">
            <a:xfrm>
              <a:off x="6172200" y="5867400"/>
              <a:ext cx="2971800" cy="581025"/>
            </a:xfrm>
            <a:prstGeom prst="rect">
              <a:avLst/>
            </a:prstGeom>
            <a:noFill/>
            <a:ln w="9525">
              <a:noFill/>
              <a:miter lim="800000"/>
              <a:headEnd/>
              <a:tailEnd/>
            </a:ln>
          </p:spPr>
          <p:txBody>
            <a:bodyPr>
              <a:prstTxWarp prst="textNoShape">
                <a:avLst/>
              </a:prstTxWarp>
              <a:spAutoFit/>
            </a:bodyPr>
            <a:lstStyle/>
            <a:p>
              <a:pPr>
                <a:spcBef>
                  <a:spcPct val="50000"/>
                </a:spcBef>
              </a:pPr>
              <a:r>
                <a:rPr lang="en-US" sz="1600" b="1"/>
                <a:t>Kids’ Inpatient Database (KID)</a:t>
              </a:r>
            </a:p>
          </p:txBody>
        </p:sp>
        <p:pic>
          <p:nvPicPr>
            <p:cNvPr id="40976" name="Picture 17" descr="14"/>
            <p:cNvPicPr>
              <a:picLocks noChangeAspect="1" noChangeArrowheads="1"/>
            </p:cNvPicPr>
            <p:nvPr/>
          </p:nvPicPr>
          <p:blipFill>
            <a:blip r:embed="rId7"/>
            <a:srcRect/>
            <a:stretch>
              <a:fillRect/>
            </a:stretch>
          </p:blipFill>
          <p:spPr bwMode="auto">
            <a:xfrm>
              <a:off x="838200" y="1219200"/>
              <a:ext cx="1981200" cy="1981200"/>
            </a:xfrm>
            <a:prstGeom prst="rect">
              <a:avLst/>
            </a:prstGeom>
            <a:noFill/>
            <a:ln w="9525">
              <a:solidFill>
                <a:schemeClr val="tx1"/>
              </a:solidFill>
              <a:miter lim="800000"/>
              <a:headEnd/>
              <a:tailEnd/>
            </a:ln>
          </p:spPr>
        </p:pic>
        <p:pic>
          <p:nvPicPr>
            <p:cNvPr id="40977" name="Picture 20" descr="B6K14E"/>
            <p:cNvPicPr>
              <a:picLocks noChangeAspect="1" noChangeArrowheads="1"/>
            </p:cNvPicPr>
            <p:nvPr/>
          </p:nvPicPr>
          <p:blipFill>
            <a:blip r:embed="rId8"/>
            <a:srcRect/>
            <a:stretch>
              <a:fillRect/>
            </a:stretch>
          </p:blipFill>
          <p:spPr bwMode="auto">
            <a:xfrm>
              <a:off x="3352800" y="1219200"/>
              <a:ext cx="2590800" cy="1981200"/>
            </a:xfrm>
            <a:prstGeom prst="rect">
              <a:avLst/>
            </a:prstGeom>
            <a:noFill/>
            <a:ln w="9525">
              <a:solidFill>
                <a:schemeClr val="tx1"/>
              </a:solid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174530" name="Picture 2" descr="Doc _ Patient"/>
          <p:cNvPicPr>
            <a:picLocks noChangeAspect="1" noChangeArrowheads="1"/>
          </p:cNvPicPr>
          <p:nvPr/>
        </p:nvPicPr>
        <p:blipFill>
          <a:blip r:embed="rId3"/>
          <a:srcRect/>
          <a:stretch>
            <a:fillRect/>
          </a:stretch>
        </p:blipFill>
        <p:spPr bwMode="auto">
          <a:xfrm>
            <a:off x="0" y="0"/>
            <a:ext cx="4903305" cy="3700463"/>
          </a:xfrm>
          <a:prstGeom prst="rect">
            <a:avLst/>
          </a:prstGeom>
          <a:noFill/>
          <a:effectLst>
            <a:glow rad="228600">
              <a:schemeClr val="accent1">
                <a:satMod val="175000"/>
                <a:alpha val="40000"/>
              </a:schemeClr>
            </a:glow>
          </a:effectLst>
        </p:spPr>
      </p:pic>
      <p:pic>
        <p:nvPicPr>
          <p:cNvPr id="6" name="Picture 2" descr="102"/>
          <p:cNvPicPr>
            <a:picLocks noChangeAspect="1" noChangeArrowheads="1"/>
          </p:cNvPicPr>
          <p:nvPr/>
        </p:nvPicPr>
        <p:blipFill>
          <a:blip r:embed="rId4"/>
          <a:srcRect/>
          <a:stretch>
            <a:fillRect/>
          </a:stretch>
        </p:blipFill>
        <p:spPr>
          <a:xfrm>
            <a:off x="685800" y="2590800"/>
            <a:ext cx="4953000" cy="3714750"/>
          </a:xfrm>
          <a:prstGeom prst="rect">
            <a:avLst/>
          </a:prstGeom>
          <a:noFill/>
          <a:ln/>
          <a:effectLst>
            <a:glow rad="228600">
              <a:schemeClr val="accent1">
                <a:satMod val="175000"/>
                <a:alpha val="40000"/>
              </a:schemeClr>
            </a:glow>
          </a:effectLst>
        </p:spPr>
      </p:pic>
      <p:sp>
        <p:nvSpPr>
          <p:cNvPr id="41988" name="Slide Number Placeholder 1"/>
          <p:cNvSpPr>
            <a:spLocks noGrp="1"/>
          </p:cNvSpPr>
          <p:nvPr>
            <p:ph type="sldNum" sz="quarter" idx="10"/>
          </p:nvPr>
        </p:nvSpPr>
        <p:spPr>
          <a:noFill/>
        </p:spPr>
        <p:txBody>
          <a:bodyPr/>
          <a:lstStyle/>
          <a:p>
            <a:fld id="{381D79E6-6BB0-8441-93A2-9DE34A1DEE42}" type="slidenum">
              <a:rPr lang="en-US"/>
              <a:pPr/>
              <a:t>28</a:t>
            </a:fld>
            <a:endParaRPr lang="en-US"/>
          </a:p>
        </p:txBody>
      </p:sp>
      <p:pic>
        <p:nvPicPr>
          <p:cNvPr id="7" name="Picture 3" descr="SEDD"/>
          <p:cNvPicPr>
            <a:picLocks noChangeAspect="1" noChangeArrowheads="1"/>
          </p:cNvPicPr>
          <p:nvPr/>
        </p:nvPicPr>
        <p:blipFill>
          <a:blip r:embed="rId5"/>
          <a:srcRect/>
          <a:stretch>
            <a:fillRect/>
          </a:stretch>
        </p:blipFill>
        <p:spPr>
          <a:xfrm>
            <a:off x="4495800" y="0"/>
            <a:ext cx="4648200" cy="3486150"/>
          </a:xfrm>
          <a:prstGeom prst="rect">
            <a:avLst/>
          </a:prstGeom>
          <a:noFill/>
          <a:ln/>
          <a:effectLst>
            <a:glow rad="228600">
              <a:schemeClr val="accent1">
                <a:satMod val="175000"/>
                <a:alpha val="40000"/>
              </a:schemeClr>
            </a:glow>
          </a:effectLst>
        </p:spPr>
      </p:pic>
      <p:sp>
        <p:nvSpPr>
          <p:cNvPr id="1174531" name="Rectangle 3"/>
          <p:cNvSpPr>
            <a:spLocks noGrp="1" noChangeArrowheads="1"/>
          </p:cNvSpPr>
          <p:nvPr>
            <p:ph type="title"/>
          </p:nvPr>
        </p:nvSpPr>
        <p:spPr>
          <a:xfrm>
            <a:off x="2819400" y="5562600"/>
            <a:ext cx="6088062" cy="768350"/>
          </a:xfrm>
        </p:spPr>
        <p:txBody>
          <a:bodyPr/>
          <a:lstStyle/>
          <a:p>
            <a:pPr marL="342900" indent="-342900" algn="r">
              <a:buClr>
                <a:schemeClr val="tx2"/>
              </a:buClr>
              <a:buSzPct val="95000"/>
              <a:defRPr/>
            </a:pPr>
            <a:r>
              <a:rPr lang="en-US" sz="4000" dirty="0" smtClean="0">
                <a:solidFill>
                  <a:srgbClr val="FFFFFF"/>
                </a:solidFill>
              </a:rPr>
              <a:t/>
            </a:r>
            <a:br>
              <a:rPr lang="en-US" sz="4000" dirty="0" smtClean="0">
                <a:solidFill>
                  <a:srgbClr val="FFFFFF"/>
                </a:solidFill>
              </a:rPr>
            </a:br>
            <a:r>
              <a:rPr lang="en-US" sz="4000" dirty="0" smtClean="0"/>
              <a:t>HCUP State Databases</a:t>
            </a:r>
            <a:br>
              <a:rPr lang="en-US" sz="4000" dirty="0" smtClean="0"/>
            </a:br>
            <a:r>
              <a:rPr lang="en-US" sz="4000" dirty="0" smtClean="0"/>
              <a:t>(SID, SEDD, SASD)</a:t>
            </a:r>
            <a:endParaRPr lang="en-US" sz="4000" dirty="0"/>
          </a:p>
        </p:txBody>
      </p:sp>
    </p:spTree>
  </p:cSld>
  <p:clrMapOvr>
    <a:masterClrMapping/>
  </p:clrMapOvr>
  <p:transition spd="med" advClick="0">
    <p:fade/>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73922" name="Rectangle 2"/>
          <p:cNvSpPr>
            <a:spLocks noGrp="1" noChangeArrowheads="1"/>
          </p:cNvSpPr>
          <p:nvPr>
            <p:ph type="title"/>
          </p:nvPr>
        </p:nvSpPr>
        <p:spPr>
          <a:xfrm>
            <a:off x="1531938" y="228600"/>
            <a:ext cx="6469062" cy="768350"/>
          </a:xfrm>
        </p:spPr>
        <p:txBody>
          <a:bodyPr/>
          <a:lstStyle/>
          <a:p>
            <a:pPr eaLnBrk="1" hangingPunct="1">
              <a:defRPr/>
            </a:pPr>
            <a:r>
              <a:rPr lang="en-US" sz="2800" dirty="0"/>
              <a:t>HCUP </a:t>
            </a:r>
            <a:r>
              <a:rPr lang="en-US" sz="2800" dirty="0" smtClean="0"/>
              <a:t>State </a:t>
            </a:r>
            <a:r>
              <a:rPr lang="en-US" sz="2800" dirty="0"/>
              <a:t>Databases</a:t>
            </a:r>
          </a:p>
        </p:txBody>
      </p:sp>
      <p:sp>
        <p:nvSpPr>
          <p:cNvPr id="43011" name="Slide Number Placeholder 3"/>
          <p:cNvSpPr>
            <a:spLocks noGrp="1"/>
          </p:cNvSpPr>
          <p:nvPr>
            <p:ph type="sldNum" sz="quarter" idx="10"/>
          </p:nvPr>
        </p:nvSpPr>
        <p:spPr>
          <a:noFill/>
        </p:spPr>
        <p:txBody>
          <a:bodyPr/>
          <a:lstStyle/>
          <a:p>
            <a:fld id="{EE2BD539-01D3-304C-AD3D-D6EBE8E60232}" type="slidenum">
              <a:rPr lang="en-US"/>
              <a:pPr/>
              <a:t>29</a:t>
            </a:fld>
            <a:endParaRPr lang="en-US"/>
          </a:p>
        </p:txBody>
      </p:sp>
      <p:grpSp>
        <p:nvGrpSpPr>
          <p:cNvPr id="23" name="Group 22"/>
          <p:cNvGrpSpPr/>
          <p:nvPr/>
        </p:nvGrpSpPr>
        <p:grpSpPr>
          <a:xfrm>
            <a:off x="304800" y="1676400"/>
            <a:ext cx="8610600" cy="4883150"/>
            <a:chOff x="304800" y="1676400"/>
            <a:chExt cx="8610600" cy="4883150"/>
          </a:xfrm>
        </p:grpSpPr>
        <p:sp>
          <p:nvSpPr>
            <p:cNvPr id="43012" name="Rectangle 18"/>
            <p:cNvSpPr>
              <a:spLocks noChangeArrowheads="1"/>
            </p:cNvSpPr>
            <p:nvPr/>
          </p:nvSpPr>
          <p:spPr bwMode="auto">
            <a:xfrm>
              <a:off x="304800" y="3352800"/>
              <a:ext cx="8610600" cy="13716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sp>
          <p:nvSpPr>
            <p:cNvPr id="43013" name="Rectangle 19"/>
            <p:cNvSpPr>
              <a:spLocks noChangeArrowheads="1"/>
            </p:cNvSpPr>
            <p:nvPr/>
          </p:nvSpPr>
          <p:spPr bwMode="auto">
            <a:xfrm>
              <a:off x="304800" y="4953000"/>
              <a:ext cx="8610600" cy="14478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sp>
          <p:nvSpPr>
            <p:cNvPr id="43014" name="Rectangle 20"/>
            <p:cNvSpPr>
              <a:spLocks noChangeArrowheads="1"/>
            </p:cNvSpPr>
            <p:nvPr/>
          </p:nvSpPr>
          <p:spPr bwMode="auto">
            <a:xfrm>
              <a:off x="304800" y="1676400"/>
              <a:ext cx="8610600" cy="13716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sp>
          <p:nvSpPr>
            <p:cNvPr id="1873946" name="Rectangle 26"/>
            <p:cNvSpPr>
              <a:spLocks noChangeArrowheads="1"/>
            </p:cNvSpPr>
            <p:nvPr/>
          </p:nvSpPr>
          <p:spPr bwMode="auto">
            <a:xfrm>
              <a:off x="4495800" y="5248275"/>
              <a:ext cx="4419600" cy="1311275"/>
            </a:xfrm>
            <a:prstGeom prst="rect">
              <a:avLst/>
            </a:prstGeom>
            <a:noFill/>
            <a:ln w="9525" algn="ctr">
              <a:noFill/>
              <a:miter lim="800000"/>
              <a:headEnd/>
              <a:tailEnd/>
            </a:ln>
            <a:effectLst/>
          </p:spPr>
          <p:txBody>
            <a:bodyPr>
              <a:prstTxWarp prst="textNoShape">
                <a:avLst/>
              </a:prstTxWarp>
              <a:spAutoFit/>
            </a:bodyPr>
            <a:lstStyle/>
            <a:p>
              <a:pPr algn="l">
                <a:lnSpc>
                  <a:spcPct val="90000"/>
                </a:lnSpc>
                <a:spcBef>
                  <a:spcPct val="20000"/>
                </a:spcBef>
                <a:buClr>
                  <a:schemeClr val="tx2"/>
                </a:buClr>
                <a:buSzPct val="95000"/>
              </a:pPr>
              <a:r>
                <a:rPr lang="en-US" sz="2200">
                  <a:solidFill>
                    <a:srgbClr val="FFFFFF"/>
                  </a:solidFill>
                  <a:effectLst>
                    <a:outerShdw blurRad="38100" dist="38100" dir="2700000" algn="tl">
                      <a:srgbClr val="000000"/>
                    </a:outerShdw>
                  </a:effectLst>
                </a:rPr>
                <a:t>Ambulatory surgery data (hospital based and some freestanding) from participating HCUP States</a:t>
              </a:r>
            </a:p>
            <a:p>
              <a:pPr algn="l">
                <a:lnSpc>
                  <a:spcPct val="90000"/>
                </a:lnSpc>
                <a:spcBef>
                  <a:spcPct val="20000"/>
                </a:spcBef>
                <a:buClr>
                  <a:schemeClr val="tx2"/>
                </a:buClr>
                <a:buSzPct val="95000"/>
              </a:pPr>
              <a:endParaRPr lang="en-US" sz="1800">
                <a:solidFill>
                  <a:srgbClr val="FFFFFF"/>
                </a:solidFill>
                <a:effectLst>
                  <a:outerShdw blurRad="38100" dist="38100" dir="2700000" algn="tl">
                    <a:srgbClr val="000000"/>
                  </a:outerShdw>
                </a:effectLst>
              </a:endParaRPr>
            </a:p>
          </p:txBody>
        </p:sp>
        <p:grpSp>
          <p:nvGrpSpPr>
            <p:cNvPr id="43016" name="Group 3"/>
            <p:cNvGrpSpPr>
              <a:grpSpLocks/>
            </p:cNvGrpSpPr>
            <p:nvPr/>
          </p:nvGrpSpPr>
          <p:grpSpPr bwMode="auto">
            <a:xfrm>
              <a:off x="609600" y="5181600"/>
              <a:ext cx="2514600" cy="914400"/>
              <a:chOff x="50" y="2149"/>
              <a:chExt cx="2064" cy="988"/>
            </a:xfrm>
          </p:grpSpPr>
          <p:grpSp>
            <p:nvGrpSpPr>
              <p:cNvPr id="43027" name="Group 4"/>
              <p:cNvGrpSpPr>
                <a:grpSpLocks/>
              </p:cNvGrpSpPr>
              <p:nvPr/>
            </p:nvGrpSpPr>
            <p:grpSpPr bwMode="auto">
              <a:xfrm>
                <a:off x="50" y="2149"/>
                <a:ext cx="2064" cy="988"/>
                <a:chOff x="336" y="2880"/>
                <a:chExt cx="3120" cy="940"/>
              </a:xfrm>
            </p:grpSpPr>
            <p:sp>
              <p:nvSpPr>
                <p:cNvPr id="43029" name="AutoShape 5"/>
                <p:cNvSpPr>
                  <a:spLocks noChangeArrowheads="1"/>
                </p:cNvSpPr>
                <p:nvPr/>
              </p:nvSpPr>
              <p:spPr bwMode="auto">
                <a:xfrm>
                  <a:off x="336" y="2880"/>
                  <a:ext cx="3120" cy="940"/>
                </a:xfrm>
                <a:prstGeom prst="flowChartMagneticDisk">
                  <a:avLst/>
                </a:prstGeom>
                <a:gradFill rotWithShape="1">
                  <a:gsLst>
                    <a:gs pos="0">
                      <a:srgbClr val="FFCC00"/>
                    </a:gs>
                    <a:gs pos="100000">
                      <a:srgbClr val="765E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43030" name="Text Box 6"/>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34837" name="Text Box 7"/>
              <p:cNvSpPr txBox="1">
                <a:spLocks noChangeArrowheads="1"/>
              </p:cNvSpPr>
              <p:nvPr/>
            </p:nvSpPr>
            <p:spPr bwMode="auto">
              <a:xfrm>
                <a:off x="335" y="2561"/>
                <a:ext cx="1393" cy="566"/>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effectLst>
                      <a:outerShdw blurRad="38100" dist="38100" dir="2700000" algn="tl">
                        <a:srgbClr val="000000">
                          <a:alpha val="43137"/>
                        </a:srgbClr>
                      </a:outerShdw>
                    </a:effectLst>
                  </a:rPr>
                  <a:t>SASD</a:t>
                </a:r>
              </a:p>
            </p:txBody>
          </p:sp>
        </p:grpSp>
        <p:grpSp>
          <p:nvGrpSpPr>
            <p:cNvPr id="43017" name="Group 9"/>
            <p:cNvGrpSpPr>
              <a:grpSpLocks/>
            </p:cNvGrpSpPr>
            <p:nvPr/>
          </p:nvGrpSpPr>
          <p:grpSpPr bwMode="auto">
            <a:xfrm>
              <a:off x="533400" y="1828800"/>
              <a:ext cx="2514600" cy="882650"/>
              <a:chOff x="336" y="2880"/>
              <a:chExt cx="3120" cy="940"/>
            </a:xfrm>
          </p:grpSpPr>
          <p:sp>
            <p:nvSpPr>
              <p:cNvPr id="39" name="AutoShape 10"/>
              <p:cNvSpPr>
                <a:spLocks noChangeArrowheads="1"/>
              </p:cNvSpPr>
              <p:nvPr/>
            </p:nvSpPr>
            <p:spPr bwMode="auto">
              <a:xfrm>
                <a:off x="336" y="2880"/>
                <a:ext cx="3120" cy="937"/>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43026" name="Text Box 11"/>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34833" name="Text Box 12"/>
            <p:cNvSpPr txBox="1">
              <a:spLocks noChangeArrowheads="1"/>
            </p:cNvSpPr>
            <p:nvPr/>
          </p:nvSpPr>
          <p:spPr bwMode="auto">
            <a:xfrm>
              <a:off x="949325" y="2209800"/>
              <a:ext cx="1519238" cy="523875"/>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effectLst>
                    <a:outerShdw blurRad="38100" dist="38100" dir="2700000" algn="tl">
                      <a:srgbClr val="000000">
                        <a:alpha val="43137"/>
                      </a:srgbClr>
                    </a:outerShdw>
                  </a:effectLst>
                </a:rPr>
                <a:t>SID</a:t>
              </a:r>
            </a:p>
          </p:txBody>
        </p:sp>
        <p:grpSp>
          <p:nvGrpSpPr>
            <p:cNvPr id="43019" name="Group 3"/>
            <p:cNvGrpSpPr>
              <a:grpSpLocks/>
            </p:cNvGrpSpPr>
            <p:nvPr/>
          </p:nvGrpSpPr>
          <p:grpSpPr bwMode="auto">
            <a:xfrm>
              <a:off x="533400" y="3657600"/>
              <a:ext cx="2590800" cy="914400"/>
              <a:chOff x="336" y="2880"/>
              <a:chExt cx="3120" cy="940"/>
            </a:xfrm>
          </p:grpSpPr>
          <p:sp>
            <p:nvSpPr>
              <p:cNvPr id="43023" name="AutoShape 4"/>
              <p:cNvSpPr>
                <a:spLocks noChangeArrowheads="1"/>
              </p:cNvSpPr>
              <p:nvPr/>
            </p:nvSpPr>
            <p:spPr bwMode="auto">
              <a:xfrm>
                <a:off x="336" y="2880"/>
                <a:ext cx="3120" cy="940"/>
              </a:xfrm>
              <a:prstGeom prst="flowChartMagneticDisk">
                <a:avLst/>
              </a:prstGeom>
              <a:gradFill rotWithShape="1">
                <a:gsLst>
                  <a:gs pos="0">
                    <a:srgbClr val="FF0000">
                      <a:alpha val="79999"/>
                    </a:srgbClr>
                  </a:gs>
                  <a:gs pos="100000">
                    <a:srgbClr val="7600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43024" name="Text Box 5"/>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34827" name="TextBox 43"/>
            <p:cNvSpPr txBox="1">
              <a:spLocks noChangeArrowheads="1"/>
            </p:cNvSpPr>
            <p:nvPr/>
          </p:nvSpPr>
          <p:spPr bwMode="auto">
            <a:xfrm>
              <a:off x="1066800" y="4038600"/>
              <a:ext cx="14478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SEDD</a:t>
              </a:r>
            </a:p>
          </p:txBody>
        </p:sp>
        <p:sp>
          <p:nvSpPr>
            <p:cNvPr id="45" name="Rectangle 26"/>
            <p:cNvSpPr>
              <a:spLocks noChangeArrowheads="1"/>
            </p:cNvSpPr>
            <p:nvPr/>
          </p:nvSpPr>
          <p:spPr bwMode="auto">
            <a:xfrm>
              <a:off x="4495800" y="3505200"/>
              <a:ext cx="4419600" cy="1006475"/>
            </a:xfrm>
            <a:prstGeom prst="rect">
              <a:avLst/>
            </a:prstGeom>
            <a:noFill/>
            <a:ln w="9525" algn="ctr">
              <a:noFill/>
              <a:miter lim="800000"/>
              <a:headEnd/>
              <a:tailEnd/>
            </a:ln>
            <a:effectLst/>
          </p:spPr>
          <p:txBody>
            <a:bodyPr>
              <a:spAutoFit/>
            </a:bodyPr>
            <a:lstStyle/>
            <a:p>
              <a:pPr algn="l">
                <a:lnSpc>
                  <a:spcPct val="90000"/>
                </a:lnSpc>
                <a:spcBef>
                  <a:spcPct val="20000"/>
                </a:spcBef>
                <a:buClr>
                  <a:schemeClr val="tx2"/>
                </a:buClr>
                <a:buSzPct val="95000"/>
                <a:defRPr/>
              </a:pPr>
              <a:r>
                <a:rPr lang="en-US" sz="2200" dirty="0">
                  <a:solidFill>
                    <a:srgbClr val="FFFFFF"/>
                  </a:solidFill>
                  <a:effectLst>
                    <a:outerShdw blurRad="38100" dist="38100" dir="2700000" algn="tl">
                      <a:srgbClr val="000000"/>
                    </a:outerShdw>
                  </a:effectLst>
                </a:rPr>
                <a:t>Emergency department data (treat and release) from participating HCUP States</a:t>
              </a:r>
            </a:p>
          </p:txBody>
        </p:sp>
        <p:sp>
          <p:nvSpPr>
            <p:cNvPr id="46" name="Rectangle 26"/>
            <p:cNvSpPr>
              <a:spLocks noChangeArrowheads="1"/>
            </p:cNvSpPr>
            <p:nvPr/>
          </p:nvSpPr>
          <p:spPr bwMode="auto">
            <a:xfrm>
              <a:off x="4419600" y="1752600"/>
              <a:ext cx="4495800" cy="1311275"/>
            </a:xfrm>
            <a:prstGeom prst="rect">
              <a:avLst/>
            </a:prstGeom>
            <a:noFill/>
            <a:ln w="9525" algn="ctr">
              <a:noFill/>
              <a:miter lim="800000"/>
              <a:headEnd/>
              <a:tailEnd/>
            </a:ln>
            <a:effectLst/>
          </p:spPr>
          <p:txBody>
            <a:bodyPr>
              <a:spAutoFit/>
            </a:bodyPr>
            <a:lstStyle/>
            <a:p>
              <a:pPr algn="l">
                <a:lnSpc>
                  <a:spcPct val="90000"/>
                </a:lnSpc>
                <a:spcBef>
                  <a:spcPct val="20000"/>
                </a:spcBef>
                <a:buClr>
                  <a:schemeClr val="tx2"/>
                </a:buClr>
                <a:buSzPct val="95000"/>
                <a:defRPr/>
              </a:pPr>
              <a:r>
                <a:rPr lang="en-US" sz="2200" dirty="0">
                  <a:solidFill>
                    <a:srgbClr val="FFFFFF"/>
                  </a:solidFill>
                  <a:effectLst>
                    <a:outerShdw blurRad="38100" dist="38100" dir="2700000" algn="tl">
                      <a:srgbClr val="000000"/>
                    </a:outerShdw>
                  </a:effectLst>
                </a:rPr>
                <a:t>All inpatient hospital discharge data (including those admissions that started in the ED) from participating HCUP States</a:t>
              </a:r>
            </a:p>
          </p:txBody>
        </p:sp>
      </p:grpSp>
    </p:spTree>
  </p:cSld>
  <p:clrMapOvr>
    <a:masterClrMapping/>
  </p:clrMapOvr>
  <p:transition spd="med" advClick="0">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8434" name="Picture 6" descr="SASD2"/>
          <p:cNvPicPr>
            <a:picLocks noChangeAspect="1" noChangeArrowheads="1"/>
          </p:cNvPicPr>
          <p:nvPr/>
        </p:nvPicPr>
        <p:blipFill>
          <a:blip r:embed="rId3"/>
          <a:srcRect/>
          <a:stretch>
            <a:fillRect/>
          </a:stretch>
        </p:blipFill>
        <p:spPr bwMode="auto">
          <a:xfrm>
            <a:off x="533400" y="1905000"/>
            <a:ext cx="3659188" cy="4452938"/>
          </a:xfrm>
          <a:prstGeom prst="rect">
            <a:avLst/>
          </a:prstGeom>
          <a:noFill/>
          <a:ln w="9525">
            <a:noFill/>
            <a:miter lim="800000"/>
            <a:headEnd/>
            <a:tailEnd/>
          </a:ln>
        </p:spPr>
      </p:pic>
      <p:sp>
        <p:nvSpPr>
          <p:cNvPr id="18435" name="Slide Number Placeholder 1"/>
          <p:cNvSpPr>
            <a:spLocks noGrp="1"/>
          </p:cNvSpPr>
          <p:nvPr>
            <p:ph type="sldNum" sz="quarter" idx="10"/>
          </p:nvPr>
        </p:nvSpPr>
        <p:spPr>
          <a:noFill/>
        </p:spPr>
        <p:txBody>
          <a:bodyPr/>
          <a:lstStyle/>
          <a:p>
            <a:fld id="{08ECDE46-F60F-9749-AEBE-132B7CB77F9E}" type="slidenum">
              <a:rPr lang="en-US"/>
              <a:pPr/>
              <a:t>3</a:t>
            </a:fld>
            <a:endParaRPr lang="en-US"/>
          </a:p>
        </p:txBody>
      </p:sp>
      <p:pic>
        <p:nvPicPr>
          <p:cNvPr id="18436" name="Picture 3" descr="42"/>
          <p:cNvPicPr>
            <a:picLocks noChangeAspect="1" noChangeArrowheads="1"/>
          </p:cNvPicPr>
          <p:nvPr/>
        </p:nvPicPr>
        <p:blipFill>
          <a:blip r:embed="rId4"/>
          <a:srcRect/>
          <a:stretch>
            <a:fillRect/>
          </a:stretch>
        </p:blipFill>
        <p:spPr bwMode="auto">
          <a:xfrm>
            <a:off x="5657850" y="0"/>
            <a:ext cx="3486150" cy="5286375"/>
          </a:xfrm>
          <a:prstGeom prst="rect">
            <a:avLst/>
          </a:prstGeom>
          <a:noFill/>
          <a:ln w="9525">
            <a:noFill/>
            <a:miter lim="800000"/>
            <a:headEnd/>
            <a:tailEnd/>
          </a:ln>
        </p:spPr>
      </p:pic>
      <p:pic>
        <p:nvPicPr>
          <p:cNvPr id="18437" name="Picture 16" descr="Newborn"/>
          <p:cNvPicPr>
            <a:picLocks noChangeAspect="1" noChangeArrowheads="1"/>
          </p:cNvPicPr>
          <p:nvPr/>
        </p:nvPicPr>
        <p:blipFill>
          <a:blip r:embed="rId5">
            <a:lum contrast="2000"/>
          </a:blip>
          <a:srcRect/>
          <a:stretch>
            <a:fillRect/>
          </a:stretch>
        </p:blipFill>
        <p:spPr bwMode="auto">
          <a:xfrm>
            <a:off x="4191000" y="2438400"/>
            <a:ext cx="4257675" cy="4267200"/>
          </a:xfrm>
          <a:prstGeom prst="rect">
            <a:avLst/>
          </a:prstGeom>
          <a:noFill/>
          <a:ln w="9525">
            <a:noFill/>
            <a:miter lim="800000"/>
            <a:headEnd/>
            <a:tailEnd/>
          </a:ln>
        </p:spPr>
      </p:pic>
      <p:pic>
        <p:nvPicPr>
          <p:cNvPr id="18438" name="Picture 2" descr="24"/>
          <p:cNvPicPr>
            <a:picLocks noChangeAspect="1" noChangeArrowheads="1"/>
          </p:cNvPicPr>
          <p:nvPr/>
        </p:nvPicPr>
        <p:blipFill>
          <a:blip r:embed="rId6"/>
          <a:srcRect/>
          <a:stretch>
            <a:fillRect/>
          </a:stretch>
        </p:blipFill>
        <p:spPr bwMode="auto">
          <a:xfrm>
            <a:off x="0" y="0"/>
            <a:ext cx="3625850" cy="3625850"/>
          </a:xfrm>
          <a:prstGeom prst="rect">
            <a:avLst/>
          </a:prstGeom>
          <a:noFill/>
          <a:ln w="9525">
            <a:noFill/>
            <a:miter lim="800000"/>
            <a:headEnd/>
            <a:tailEnd/>
          </a:ln>
        </p:spPr>
      </p:pic>
      <p:pic>
        <p:nvPicPr>
          <p:cNvPr id="18439" name="Picture 4" descr="148"/>
          <p:cNvPicPr>
            <a:picLocks noChangeAspect="1" noChangeArrowheads="1"/>
          </p:cNvPicPr>
          <p:nvPr/>
        </p:nvPicPr>
        <p:blipFill>
          <a:blip r:embed="rId7"/>
          <a:srcRect/>
          <a:stretch>
            <a:fillRect/>
          </a:stretch>
        </p:blipFill>
        <p:spPr bwMode="auto">
          <a:xfrm>
            <a:off x="2667000" y="457200"/>
            <a:ext cx="3810000" cy="2540000"/>
          </a:xfrm>
          <a:prstGeom prst="rect">
            <a:avLst/>
          </a:prstGeom>
          <a:noFill/>
          <a:ln w="9525">
            <a:noFill/>
            <a:miter lim="800000"/>
            <a:headEnd/>
            <a:tailEnd/>
          </a:ln>
        </p:spPr>
      </p:pic>
      <p:sp>
        <p:nvSpPr>
          <p:cNvPr id="719890" name="Rectangle 18"/>
          <p:cNvSpPr>
            <a:spLocks noChangeArrowheads="1"/>
          </p:cNvSpPr>
          <p:nvPr/>
        </p:nvSpPr>
        <p:spPr bwMode="auto">
          <a:xfrm>
            <a:off x="1371600" y="304800"/>
            <a:ext cx="6629400" cy="6308725"/>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a:spAutoFit/>
          </a:bodyPr>
          <a:lstStyle/>
          <a:p>
            <a:pPr>
              <a:spcBef>
                <a:spcPct val="0"/>
              </a:spcBef>
              <a:defRPr/>
            </a:pPr>
            <a:endParaRPr lang="en-US" sz="3200" b="1" dirty="0">
              <a:solidFill>
                <a:schemeClr val="tx2"/>
              </a:solidFill>
              <a:effectLst>
                <a:outerShdw blurRad="38100" dist="38100" dir="2700000" algn="tl">
                  <a:srgbClr val="000000"/>
                </a:outerShdw>
              </a:effectLst>
            </a:endParaRPr>
          </a:p>
          <a:p>
            <a:pPr>
              <a:spcBef>
                <a:spcPct val="0"/>
              </a:spcBef>
              <a:defRPr/>
            </a:pPr>
            <a:r>
              <a:rPr lang="en-US" sz="3200" b="1" dirty="0">
                <a:solidFill>
                  <a:schemeClr val="tx2"/>
                </a:solidFill>
                <a:effectLst>
                  <a:outerShdw blurRad="38100" dist="38100" dir="2700000" algn="tl">
                    <a:srgbClr val="000000"/>
                  </a:outerShdw>
                </a:effectLst>
              </a:rPr>
              <a:t>Healthcare Cost and Utilization Project (HCUP)</a:t>
            </a:r>
          </a:p>
          <a:p>
            <a:pPr algn="l">
              <a:spcBef>
                <a:spcPct val="0"/>
              </a:spcBef>
              <a:defRPr/>
            </a:pPr>
            <a:endParaRPr lang="en-US" sz="4000" b="1" dirty="0">
              <a:solidFill>
                <a:schemeClr val="tx2"/>
              </a:solidFill>
              <a:effectLst>
                <a:outerShdw blurRad="38100" dist="38100" dir="2700000" algn="tl">
                  <a:srgbClr val="000000"/>
                </a:outerShdw>
              </a:effectLst>
            </a:endParaRPr>
          </a:p>
          <a:p>
            <a:pPr>
              <a:spcBef>
                <a:spcPct val="0"/>
              </a:spcBef>
              <a:defRPr/>
            </a:pPr>
            <a:endParaRPr lang="en-US" sz="1800" b="1" dirty="0">
              <a:solidFill>
                <a:schemeClr val="tx2"/>
              </a:solidFill>
              <a:effectLst>
                <a:outerShdw blurRad="38100" dist="38100" dir="2700000" algn="tl">
                  <a:srgbClr val="000000"/>
                </a:outerShdw>
              </a:effectLst>
            </a:endParaRPr>
          </a:p>
          <a:p>
            <a:pPr>
              <a:spcBef>
                <a:spcPct val="0"/>
              </a:spcBef>
              <a:defRPr/>
            </a:pPr>
            <a:endParaRPr lang="en-US" sz="1800" b="1" dirty="0">
              <a:solidFill>
                <a:schemeClr val="tx2"/>
              </a:solidFill>
              <a:effectLst>
                <a:outerShdw blurRad="38100" dist="38100" dir="2700000" algn="tl">
                  <a:srgbClr val="000000"/>
                </a:outerShdw>
              </a:effectLst>
            </a:endParaRPr>
          </a:p>
          <a:p>
            <a:pPr>
              <a:spcBef>
                <a:spcPct val="0"/>
              </a:spcBef>
              <a:defRPr/>
            </a:pPr>
            <a:endParaRPr lang="en-US" sz="1800" b="1" dirty="0">
              <a:solidFill>
                <a:schemeClr val="tx2"/>
              </a:solidFill>
              <a:effectLst>
                <a:outerShdw blurRad="38100" dist="38100" dir="2700000" algn="tl">
                  <a:srgbClr val="000000"/>
                </a:outerShdw>
              </a:effectLst>
            </a:endParaRPr>
          </a:p>
          <a:p>
            <a:pPr>
              <a:spcBef>
                <a:spcPct val="0"/>
              </a:spcBef>
              <a:defRPr/>
            </a:pPr>
            <a:endParaRPr lang="en-US" sz="1800" b="1" dirty="0">
              <a:solidFill>
                <a:schemeClr val="tx2"/>
              </a:solidFill>
              <a:effectLst>
                <a:outerShdw blurRad="38100" dist="38100" dir="2700000" algn="tl">
                  <a:srgbClr val="000000"/>
                </a:outerShdw>
              </a:effectLst>
            </a:endParaRPr>
          </a:p>
          <a:p>
            <a:pPr>
              <a:spcBef>
                <a:spcPct val="0"/>
              </a:spcBef>
              <a:defRPr/>
            </a:pPr>
            <a:endParaRPr lang="en-US" sz="1800" b="1" dirty="0">
              <a:solidFill>
                <a:schemeClr val="tx2"/>
              </a:solidFill>
              <a:effectLst>
                <a:outerShdw blurRad="38100" dist="38100" dir="2700000" algn="tl">
                  <a:srgbClr val="000000">
                    <a:alpha val="43137"/>
                  </a:srgbClr>
                </a:outerShdw>
              </a:effectLst>
            </a:endParaRPr>
          </a:p>
          <a:p>
            <a:pPr>
              <a:spcBef>
                <a:spcPct val="0"/>
              </a:spcBef>
              <a:defRPr/>
            </a:pPr>
            <a:endParaRPr lang="en-US" sz="1800" b="1" dirty="0">
              <a:solidFill>
                <a:schemeClr val="tx2"/>
              </a:solidFill>
              <a:effectLst>
                <a:outerShdw blurRad="38100" dist="38100" dir="2700000" algn="tl">
                  <a:srgbClr val="000000">
                    <a:alpha val="43137"/>
                  </a:srgbClr>
                </a:outerShdw>
              </a:effectLst>
            </a:endParaRPr>
          </a:p>
          <a:p>
            <a:pPr>
              <a:spcBef>
                <a:spcPct val="0"/>
              </a:spcBef>
              <a:defRPr/>
            </a:pPr>
            <a:r>
              <a:rPr lang="en-US" sz="2000" b="1" dirty="0">
                <a:solidFill>
                  <a:schemeClr val="tx2"/>
                </a:solidFill>
                <a:effectLst>
                  <a:outerShdw blurRad="38100" dist="38100" dir="2700000" algn="tl">
                    <a:srgbClr val="000000">
                      <a:alpha val="43137"/>
                    </a:srgbClr>
                  </a:outerShdw>
                </a:effectLst>
              </a:rPr>
              <a:t>THE LARGEST COLLECTION OF MULTI-YEAR, </a:t>
            </a:r>
          </a:p>
          <a:p>
            <a:pPr>
              <a:spcBef>
                <a:spcPct val="0"/>
              </a:spcBef>
              <a:defRPr/>
            </a:pPr>
            <a:r>
              <a:rPr lang="en-US" sz="2000" b="1" dirty="0">
                <a:solidFill>
                  <a:schemeClr val="tx2"/>
                </a:solidFill>
                <a:effectLst>
                  <a:outerShdw blurRad="38100" dist="38100" dir="2700000" algn="tl">
                    <a:srgbClr val="000000">
                      <a:alpha val="43137"/>
                    </a:srgbClr>
                  </a:outerShdw>
                </a:effectLst>
              </a:rPr>
              <a:t>ALL-PAYER, ENCOUNTER-LEVEL:</a:t>
            </a:r>
          </a:p>
          <a:p>
            <a:pPr>
              <a:spcBef>
                <a:spcPct val="0"/>
              </a:spcBef>
              <a:defRPr/>
            </a:pPr>
            <a:endParaRPr lang="en-US" sz="2000" b="1" dirty="0">
              <a:solidFill>
                <a:schemeClr val="tx2"/>
              </a:solidFill>
              <a:effectLst>
                <a:outerShdw blurRad="38100" dist="38100" dir="2700000" algn="tl">
                  <a:srgbClr val="000000">
                    <a:alpha val="43137"/>
                  </a:srgbClr>
                </a:outerShdw>
              </a:effectLst>
            </a:endParaRPr>
          </a:p>
          <a:p>
            <a:pPr>
              <a:spcBef>
                <a:spcPct val="0"/>
              </a:spcBef>
              <a:defRPr/>
            </a:pPr>
            <a:r>
              <a:rPr lang="en-US" sz="2000" b="1" dirty="0">
                <a:solidFill>
                  <a:schemeClr val="tx2"/>
                </a:solidFill>
                <a:effectLst>
                  <a:outerShdw blurRad="38100" dist="38100" dir="2700000" algn="tl">
                    <a:srgbClr val="000000">
                      <a:alpha val="43137"/>
                    </a:srgbClr>
                  </a:outerShdw>
                </a:effectLst>
              </a:rPr>
              <a:t>INPATIENT</a:t>
            </a:r>
          </a:p>
          <a:p>
            <a:pPr>
              <a:spcBef>
                <a:spcPct val="0"/>
              </a:spcBef>
              <a:defRPr/>
            </a:pPr>
            <a:r>
              <a:rPr lang="en-US" sz="2000" b="1" dirty="0">
                <a:solidFill>
                  <a:schemeClr val="tx2"/>
                </a:solidFill>
                <a:effectLst>
                  <a:outerShdw blurRad="38100" dist="38100" dir="2700000" algn="tl">
                    <a:srgbClr val="000000">
                      <a:alpha val="43137"/>
                    </a:srgbClr>
                  </a:outerShdw>
                </a:effectLst>
              </a:rPr>
              <a:t>EMERGENCY DEPARTMENT</a:t>
            </a:r>
          </a:p>
          <a:p>
            <a:pPr>
              <a:spcBef>
                <a:spcPct val="0"/>
              </a:spcBef>
              <a:defRPr/>
            </a:pPr>
            <a:r>
              <a:rPr lang="en-US" sz="2000" b="1" dirty="0">
                <a:solidFill>
                  <a:schemeClr val="tx2"/>
                </a:solidFill>
                <a:effectLst>
                  <a:outerShdw blurRad="38100" dist="38100" dir="2700000" algn="tl">
                    <a:srgbClr val="000000">
                      <a:alpha val="43137"/>
                    </a:srgbClr>
                  </a:outerShdw>
                </a:effectLst>
              </a:rPr>
              <a:t> AMBULATORY SURGERY</a:t>
            </a:r>
          </a:p>
          <a:p>
            <a:pPr>
              <a:spcBef>
                <a:spcPct val="0"/>
              </a:spcBef>
              <a:defRPr/>
            </a:pPr>
            <a:endParaRPr lang="en-US" sz="2000" b="1" dirty="0">
              <a:solidFill>
                <a:schemeClr val="tx2"/>
              </a:solidFill>
              <a:effectLst>
                <a:outerShdw blurRad="38100" dist="38100" dir="2700000" algn="tl">
                  <a:srgbClr val="000000">
                    <a:alpha val="43137"/>
                  </a:srgbClr>
                </a:outerShdw>
              </a:effectLst>
            </a:endParaRPr>
          </a:p>
          <a:p>
            <a:pPr>
              <a:spcBef>
                <a:spcPct val="0"/>
              </a:spcBef>
              <a:defRPr/>
            </a:pPr>
            <a:r>
              <a:rPr lang="en-US" sz="2000" b="1" dirty="0">
                <a:solidFill>
                  <a:schemeClr val="tx2"/>
                </a:solidFill>
                <a:effectLst>
                  <a:outerShdw blurRad="38100" dist="38100" dir="2700000" algn="tl">
                    <a:srgbClr val="000000">
                      <a:alpha val="43137"/>
                    </a:srgbClr>
                  </a:outerShdw>
                </a:effectLst>
              </a:rPr>
              <a:t>HOSPITAL-BASED ADMINISTRATIVE DATA</a:t>
            </a:r>
          </a:p>
        </p:txBody>
      </p:sp>
      <p:pic>
        <p:nvPicPr>
          <p:cNvPr id="18441" name="Picture 9" descr="HCUP_20th_Logo_WHT_nobkgrd.png"/>
          <p:cNvPicPr>
            <a:picLocks noChangeAspect="1"/>
          </p:cNvPicPr>
          <p:nvPr/>
        </p:nvPicPr>
        <p:blipFill>
          <a:blip r:embed="rId8"/>
          <a:srcRect/>
          <a:stretch>
            <a:fillRect/>
          </a:stretch>
        </p:blipFill>
        <p:spPr bwMode="auto">
          <a:xfrm>
            <a:off x="3733800" y="1981200"/>
            <a:ext cx="1906588" cy="19050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88866" name="Rectangle 2"/>
          <p:cNvSpPr>
            <a:spLocks noGrp="1" noChangeArrowheads="1"/>
          </p:cNvSpPr>
          <p:nvPr>
            <p:ph type="title"/>
          </p:nvPr>
        </p:nvSpPr>
        <p:spPr>
          <a:xfrm>
            <a:off x="1684338" y="304800"/>
            <a:ext cx="6088062" cy="768350"/>
          </a:xfrm>
        </p:spPr>
        <p:txBody>
          <a:bodyPr anchor="ctr"/>
          <a:lstStyle/>
          <a:p>
            <a:pPr eaLnBrk="1" hangingPunct="1">
              <a:defRPr/>
            </a:pPr>
            <a:r>
              <a:rPr lang="en-US" sz="2800" dirty="0" smtClean="0"/>
              <a:t>What Data Elements Are Included?</a:t>
            </a:r>
          </a:p>
        </p:txBody>
      </p:sp>
      <p:sp>
        <p:nvSpPr>
          <p:cNvPr id="1188867" name="Rectangle 3"/>
          <p:cNvSpPr>
            <a:spLocks noGrp="1" noChangeArrowheads="1"/>
          </p:cNvSpPr>
          <p:nvPr>
            <p:ph type="body" sz="half" idx="1"/>
          </p:nvPr>
        </p:nvSpPr>
        <p:spPr>
          <a:xfrm>
            <a:off x="5224463" y="1825625"/>
            <a:ext cx="3919537" cy="2895600"/>
          </a:xfrm>
        </p:spPr>
        <p:txBody>
          <a:bodyPr/>
          <a:lstStyle/>
          <a:p>
            <a:pPr eaLnBrk="1" hangingPunct="1">
              <a:lnSpc>
                <a:spcPct val="100000"/>
              </a:lnSpc>
              <a:spcAft>
                <a:spcPct val="10000"/>
              </a:spcAft>
              <a:buSzPct val="94000"/>
              <a:buFont typeface="Wingdings" charset="2"/>
              <a:buNone/>
            </a:pPr>
            <a:r>
              <a:rPr lang="en-US" sz="2400" b="1" dirty="0"/>
              <a:t>Patient demographics (age, sex)</a:t>
            </a:r>
          </a:p>
          <a:p>
            <a:pPr eaLnBrk="1" hangingPunct="1">
              <a:lnSpc>
                <a:spcPct val="100000"/>
              </a:lnSpc>
              <a:spcAft>
                <a:spcPct val="10000"/>
              </a:spcAft>
              <a:buSzPct val="94000"/>
              <a:buFont typeface="Wingdings" charset="2"/>
              <a:buNone/>
            </a:pPr>
            <a:r>
              <a:rPr lang="en-US" sz="2400" b="1" dirty="0"/>
              <a:t>Diagnoses &amp; procedures </a:t>
            </a:r>
          </a:p>
          <a:p>
            <a:pPr eaLnBrk="1" hangingPunct="1">
              <a:lnSpc>
                <a:spcPct val="100000"/>
              </a:lnSpc>
              <a:spcBef>
                <a:spcPct val="10000"/>
              </a:spcBef>
              <a:spcAft>
                <a:spcPct val="10000"/>
              </a:spcAft>
              <a:buSzPct val="94000"/>
              <a:buFont typeface="Wingdings" charset="2"/>
              <a:buNone/>
            </a:pPr>
            <a:r>
              <a:rPr lang="en-US" sz="2400" b="1" dirty="0"/>
              <a:t>	(ICD-9-CM, DRG)</a:t>
            </a:r>
          </a:p>
          <a:p>
            <a:pPr eaLnBrk="1" hangingPunct="1">
              <a:lnSpc>
                <a:spcPct val="100000"/>
              </a:lnSpc>
              <a:spcAft>
                <a:spcPct val="10000"/>
              </a:spcAft>
              <a:buSzPct val="94000"/>
              <a:buFont typeface="Wingdings" charset="2"/>
              <a:buNone/>
            </a:pPr>
            <a:r>
              <a:rPr lang="en-US" sz="2400" b="1" dirty="0"/>
              <a:t>Expected payer</a:t>
            </a:r>
          </a:p>
          <a:p>
            <a:pPr eaLnBrk="1" hangingPunct="1">
              <a:lnSpc>
                <a:spcPct val="100000"/>
              </a:lnSpc>
              <a:spcAft>
                <a:spcPct val="10000"/>
              </a:spcAft>
              <a:buSzPct val="94000"/>
              <a:buFont typeface="Wingdings" charset="2"/>
              <a:buNone/>
            </a:pPr>
            <a:r>
              <a:rPr lang="en-US" sz="2400" b="1" dirty="0"/>
              <a:t>Length of stay</a:t>
            </a:r>
          </a:p>
          <a:p>
            <a:pPr eaLnBrk="1" hangingPunct="1">
              <a:buFont typeface="Wingdings" charset="2"/>
              <a:buNone/>
            </a:pPr>
            <a:r>
              <a:rPr lang="en-US" sz="2400" b="1" dirty="0"/>
              <a:t>Patient disposition</a:t>
            </a:r>
          </a:p>
          <a:p>
            <a:pPr eaLnBrk="1" hangingPunct="1">
              <a:buFont typeface="Wingdings" charset="2"/>
              <a:buNone/>
            </a:pPr>
            <a:r>
              <a:rPr lang="en-US" sz="2400" b="1" dirty="0"/>
              <a:t>Admission source &amp; type</a:t>
            </a:r>
          </a:p>
          <a:p>
            <a:pPr eaLnBrk="1" hangingPunct="1">
              <a:buFont typeface="Wingdings" charset="2"/>
              <a:buNone/>
            </a:pPr>
            <a:r>
              <a:rPr lang="en-US" sz="2400" b="1" dirty="0"/>
              <a:t>Admission month</a:t>
            </a:r>
          </a:p>
          <a:p>
            <a:pPr eaLnBrk="1" hangingPunct="1">
              <a:buFont typeface="Wingdings" charset="2"/>
              <a:buNone/>
            </a:pPr>
            <a:r>
              <a:rPr lang="en-US" sz="2400" b="1" dirty="0"/>
              <a:t>Weekend admission</a:t>
            </a:r>
          </a:p>
          <a:p>
            <a:pPr eaLnBrk="1" hangingPunct="1">
              <a:lnSpc>
                <a:spcPct val="100000"/>
              </a:lnSpc>
              <a:spcAft>
                <a:spcPct val="10000"/>
              </a:spcAft>
              <a:buSzPct val="94000"/>
            </a:pPr>
            <a:endParaRPr lang="en-US" sz="2400" b="1" dirty="0"/>
          </a:p>
        </p:txBody>
      </p:sp>
      <p:pic>
        <p:nvPicPr>
          <p:cNvPr id="44036" name="Picture 5" descr="UB92Form"/>
          <p:cNvPicPr>
            <a:picLocks noGrp="1" noChangeAspect="1" noChangeArrowheads="1"/>
          </p:cNvPicPr>
          <p:nvPr>
            <p:ph sz="half" idx="2"/>
          </p:nvPr>
        </p:nvPicPr>
        <p:blipFill>
          <a:blip r:embed="rId3"/>
          <a:srcRect/>
          <a:stretch>
            <a:fillRect/>
          </a:stretch>
        </p:blipFill>
        <p:spPr>
          <a:xfrm>
            <a:off x="381000" y="2438400"/>
            <a:ext cx="4419600" cy="3579813"/>
          </a:xfrm>
          <a:noFill/>
        </p:spPr>
      </p:pic>
      <p:sp>
        <p:nvSpPr>
          <p:cNvPr id="44037" name="Slide Number Placeholder 4"/>
          <p:cNvSpPr>
            <a:spLocks noGrp="1"/>
          </p:cNvSpPr>
          <p:nvPr>
            <p:ph type="sldNum" sz="quarter" idx="10"/>
          </p:nvPr>
        </p:nvSpPr>
        <p:spPr>
          <a:noFill/>
        </p:spPr>
        <p:txBody>
          <a:bodyPr/>
          <a:lstStyle/>
          <a:p>
            <a:fld id="{7BD470B4-BB08-744F-8E39-C7C3FA6FBA85}" type="slidenum">
              <a:rPr lang="en-US"/>
              <a:pPr/>
              <a:t>30</a:t>
            </a:fld>
            <a:endParaRPr lang="en-US"/>
          </a:p>
        </p:txBody>
      </p:sp>
      <p:sp>
        <p:nvSpPr>
          <p:cNvPr id="38918" name="Text Box 4"/>
          <p:cNvSpPr txBox="1">
            <a:spLocks noChangeArrowheads="1"/>
          </p:cNvSpPr>
          <p:nvPr/>
        </p:nvSpPr>
        <p:spPr bwMode="auto">
          <a:xfrm>
            <a:off x="533400" y="1676400"/>
            <a:ext cx="4027488" cy="769938"/>
          </a:xfrm>
          <a:prstGeom prst="rect">
            <a:avLst/>
          </a:prstGeom>
          <a:noFill/>
          <a:ln w="9525">
            <a:noFill/>
            <a:miter lim="800000"/>
            <a:headEnd/>
            <a:tailEnd/>
          </a:ln>
        </p:spPr>
        <p:txBody>
          <a:bodyPr>
            <a:spAutoFit/>
          </a:bodyPr>
          <a:lstStyle/>
          <a:p>
            <a:pPr>
              <a:spcBef>
                <a:spcPct val="50000"/>
              </a:spcBef>
              <a:defRPr/>
            </a:pPr>
            <a:r>
              <a:rPr lang="en-US" sz="2200" b="1" dirty="0">
                <a:solidFill>
                  <a:schemeClr val="tx2"/>
                </a:solidFill>
                <a:effectLst>
                  <a:outerShdw blurRad="38100" dist="38100" dir="2700000" algn="tl">
                    <a:srgbClr val="000000">
                      <a:alpha val="43137"/>
                    </a:srgbClr>
                  </a:outerShdw>
                </a:effectLst>
              </a:rPr>
              <a:t>UB-04 or CMS 1500 Billing Forms</a:t>
            </a:r>
          </a:p>
        </p:txBody>
      </p:sp>
      <p:sp>
        <p:nvSpPr>
          <p:cNvPr id="44039" name="AutoShape 6"/>
          <p:cNvSpPr>
            <a:spLocks/>
          </p:cNvSpPr>
          <p:nvPr/>
        </p:nvSpPr>
        <p:spPr bwMode="auto">
          <a:xfrm>
            <a:off x="4876800" y="2590800"/>
            <a:ext cx="381000" cy="3276600"/>
          </a:xfrm>
          <a:prstGeom prst="rightBrace">
            <a:avLst>
              <a:gd name="adj1" fmla="val 71667"/>
              <a:gd name="adj2" fmla="val 50000"/>
            </a:avLst>
          </a:prstGeom>
          <a:noFill/>
          <a:ln w="9525">
            <a:solidFill>
              <a:schemeClr val="tx1"/>
            </a:solidFill>
            <a:round/>
            <a:headEnd/>
            <a:tailEnd/>
          </a:ln>
        </p:spPr>
        <p:txBody>
          <a:bodyPr wrap="none" anchor="ctr">
            <a:prstTxWarp prst="textNoShape">
              <a:avLst/>
            </a:prstTxWarp>
          </a:bodyPr>
          <a:lstStyle/>
          <a:p>
            <a:endParaRPr lang="en-US"/>
          </a:p>
        </p:txBody>
      </p:sp>
      <p:pic>
        <p:nvPicPr>
          <p:cNvPr id="44040" name="Picture 10"/>
          <p:cNvPicPr>
            <a:picLocks noChangeAspect="1" noChangeArrowheads="1"/>
          </p:cNvPicPr>
          <p:nvPr/>
        </p:nvPicPr>
        <p:blipFill>
          <a:blip r:embed="rId4"/>
          <a:srcRect l="4868" t="14174" r="53410" b="15727"/>
          <a:stretch>
            <a:fillRect/>
          </a:stretch>
        </p:blipFill>
        <p:spPr bwMode="auto">
          <a:xfrm>
            <a:off x="1600200" y="2971800"/>
            <a:ext cx="2865438" cy="3611563"/>
          </a:xfrm>
          <a:prstGeom prst="rect">
            <a:avLst/>
          </a:prstGeom>
          <a:noFill/>
          <a:ln w="38100">
            <a:solidFill>
              <a:srgbClr val="000000"/>
            </a:solid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90914" name="Rectangle 2"/>
          <p:cNvSpPr>
            <a:spLocks noGrp="1" noChangeArrowheads="1"/>
          </p:cNvSpPr>
          <p:nvPr>
            <p:ph type="title"/>
          </p:nvPr>
        </p:nvSpPr>
        <p:spPr>
          <a:xfrm>
            <a:off x="1295400" y="304800"/>
            <a:ext cx="6316663" cy="768350"/>
          </a:xfrm>
        </p:spPr>
        <p:txBody>
          <a:bodyPr anchor="ctr"/>
          <a:lstStyle/>
          <a:p>
            <a:pPr eaLnBrk="1" hangingPunct="1">
              <a:defRPr/>
            </a:pPr>
            <a:r>
              <a:rPr lang="en-US" sz="2800" dirty="0" smtClean="0"/>
              <a:t>Some Data Elements </a:t>
            </a:r>
            <a:br>
              <a:rPr lang="en-US" sz="2800" dirty="0" smtClean="0"/>
            </a:br>
            <a:r>
              <a:rPr lang="en-US" sz="2800" dirty="0" smtClean="0"/>
              <a:t>Vary by State</a:t>
            </a:r>
          </a:p>
        </p:txBody>
      </p:sp>
      <p:sp>
        <p:nvSpPr>
          <p:cNvPr id="1190915" name="Rectangle 3"/>
          <p:cNvSpPr>
            <a:spLocks noGrp="1" noChangeArrowheads="1"/>
          </p:cNvSpPr>
          <p:nvPr>
            <p:ph sz="half" idx="1"/>
          </p:nvPr>
        </p:nvSpPr>
        <p:spPr>
          <a:xfrm>
            <a:off x="541338" y="1828800"/>
            <a:ext cx="3929062" cy="4267200"/>
          </a:xfrm>
        </p:spPr>
        <p:txBody>
          <a:bodyPr/>
          <a:lstStyle/>
          <a:p>
            <a:pPr eaLnBrk="1" hangingPunct="1">
              <a:spcBef>
                <a:spcPct val="40000"/>
              </a:spcBef>
              <a:buSzPct val="94000"/>
              <a:buFont typeface="Wingdings" pitchFamily="2" charset="2"/>
              <a:buChar char="n"/>
              <a:defRPr/>
            </a:pPr>
            <a:r>
              <a:rPr lang="en-US" sz="2400" b="1" dirty="0" smtClean="0"/>
              <a:t>Race/Ethnicity</a:t>
            </a:r>
          </a:p>
          <a:p>
            <a:pPr eaLnBrk="1" hangingPunct="1">
              <a:spcBef>
                <a:spcPct val="40000"/>
              </a:spcBef>
              <a:buSzPct val="94000"/>
              <a:buFont typeface="Wingdings" pitchFamily="2" charset="2"/>
              <a:buChar char="n"/>
              <a:defRPr/>
            </a:pPr>
            <a:r>
              <a:rPr lang="en-US" sz="2400" b="1" dirty="0" smtClean="0"/>
              <a:t>Patient county</a:t>
            </a:r>
          </a:p>
          <a:p>
            <a:pPr eaLnBrk="1" hangingPunct="1">
              <a:spcBef>
                <a:spcPct val="40000"/>
              </a:spcBef>
              <a:buSzPct val="94000"/>
              <a:buFont typeface="Wingdings" pitchFamily="2" charset="2"/>
              <a:buChar char="n"/>
              <a:defRPr/>
            </a:pPr>
            <a:r>
              <a:rPr lang="en-US" sz="2400" b="1" dirty="0" smtClean="0"/>
              <a:t>Patient ZIP Code</a:t>
            </a:r>
          </a:p>
          <a:p>
            <a:pPr eaLnBrk="1" hangingPunct="1">
              <a:spcBef>
                <a:spcPct val="40000"/>
              </a:spcBef>
              <a:buSzPct val="94000"/>
              <a:buFont typeface="Wingdings" pitchFamily="2" charset="2"/>
              <a:buChar char="n"/>
              <a:defRPr/>
            </a:pPr>
            <a:r>
              <a:rPr lang="en-US" sz="2400" b="1" dirty="0" smtClean="0"/>
              <a:t>Severity of illness </a:t>
            </a:r>
          </a:p>
          <a:p>
            <a:pPr eaLnBrk="1" hangingPunct="1">
              <a:spcBef>
                <a:spcPct val="40000"/>
              </a:spcBef>
              <a:buSzPct val="94000"/>
              <a:buFont typeface="Wingdings" pitchFamily="2" charset="2"/>
              <a:buChar char="n"/>
              <a:defRPr/>
            </a:pPr>
            <a:r>
              <a:rPr lang="en-US" sz="2400" b="1" dirty="0" smtClean="0"/>
              <a:t>Birthweight</a:t>
            </a:r>
          </a:p>
          <a:p>
            <a:pPr eaLnBrk="1" hangingPunct="1">
              <a:spcBef>
                <a:spcPct val="40000"/>
              </a:spcBef>
              <a:buSzPct val="94000"/>
              <a:buFont typeface="Wingdings" pitchFamily="2" charset="2"/>
              <a:buChar char="n"/>
              <a:defRPr/>
            </a:pPr>
            <a:r>
              <a:rPr lang="en-US" sz="2400" b="1" dirty="0" smtClean="0"/>
              <a:t>Procedure date (days from admission)</a:t>
            </a:r>
          </a:p>
          <a:p>
            <a:pPr eaLnBrk="1" hangingPunct="1">
              <a:spcBef>
                <a:spcPct val="40000"/>
              </a:spcBef>
              <a:buSzPct val="94000"/>
              <a:buFont typeface="Wingdings" pitchFamily="2" charset="2"/>
              <a:buChar char="n"/>
              <a:defRPr/>
            </a:pPr>
            <a:r>
              <a:rPr lang="en-US" sz="2400" b="1" dirty="0" smtClean="0"/>
              <a:t>Primary payer details</a:t>
            </a:r>
          </a:p>
        </p:txBody>
      </p:sp>
      <p:sp>
        <p:nvSpPr>
          <p:cNvPr id="1190916" name="Rectangle 4"/>
          <p:cNvSpPr>
            <a:spLocks noGrp="1" noChangeArrowheads="1"/>
          </p:cNvSpPr>
          <p:nvPr>
            <p:ph sz="half" idx="2"/>
          </p:nvPr>
        </p:nvSpPr>
        <p:spPr>
          <a:xfrm>
            <a:off x="4719638" y="1828800"/>
            <a:ext cx="3814762" cy="4267200"/>
          </a:xfrm>
        </p:spPr>
        <p:txBody>
          <a:bodyPr/>
          <a:lstStyle/>
          <a:p>
            <a:pPr eaLnBrk="1" hangingPunct="1">
              <a:spcBef>
                <a:spcPct val="40000"/>
              </a:spcBef>
              <a:buSzPct val="94000"/>
              <a:buFont typeface="Wingdings" pitchFamily="2" charset="2"/>
              <a:buChar char="n"/>
              <a:defRPr/>
            </a:pPr>
            <a:r>
              <a:rPr lang="en-US" sz="2400" b="1" dirty="0" smtClean="0"/>
              <a:t>Secondary payer</a:t>
            </a:r>
          </a:p>
          <a:p>
            <a:pPr eaLnBrk="1" hangingPunct="1">
              <a:spcBef>
                <a:spcPct val="40000"/>
              </a:spcBef>
              <a:buSzPct val="94000"/>
              <a:buFont typeface="Wingdings" pitchFamily="2" charset="2"/>
              <a:buChar char="n"/>
              <a:defRPr/>
            </a:pPr>
            <a:r>
              <a:rPr lang="en-US" sz="2400" b="1" dirty="0" smtClean="0"/>
              <a:t>Detailed charges</a:t>
            </a:r>
          </a:p>
          <a:p>
            <a:pPr eaLnBrk="1" hangingPunct="1">
              <a:spcBef>
                <a:spcPct val="40000"/>
              </a:spcBef>
              <a:buSzPct val="94000"/>
              <a:buFont typeface="Wingdings" pitchFamily="2" charset="2"/>
              <a:buChar char="n"/>
              <a:defRPr/>
            </a:pPr>
            <a:r>
              <a:rPr lang="en-US" sz="2400" b="1" dirty="0" smtClean="0"/>
              <a:t>Patient identifiers encrypted</a:t>
            </a:r>
          </a:p>
          <a:p>
            <a:pPr eaLnBrk="1" hangingPunct="1">
              <a:spcBef>
                <a:spcPct val="40000"/>
              </a:spcBef>
              <a:buSzPct val="94000"/>
              <a:buFont typeface="Wingdings" pitchFamily="2" charset="2"/>
              <a:buChar char="n"/>
              <a:defRPr/>
            </a:pPr>
            <a:r>
              <a:rPr lang="en-US" sz="2400" b="1" dirty="0" smtClean="0"/>
              <a:t>Physician identifiers encrypted</a:t>
            </a:r>
          </a:p>
          <a:p>
            <a:pPr eaLnBrk="1" hangingPunct="1">
              <a:spcBef>
                <a:spcPct val="40000"/>
              </a:spcBef>
              <a:buSzPct val="94000"/>
              <a:buFont typeface="Wingdings" pitchFamily="2" charset="2"/>
              <a:buChar char="n"/>
              <a:defRPr/>
            </a:pPr>
            <a:r>
              <a:rPr lang="en-US" sz="2400" b="1" dirty="0" smtClean="0"/>
              <a:t>Physician specialty</a:t>
            </a:r>
          </a:p>
          <a:p>
            <a:pPr eaLnBrk="1" hangingPunct="1">
              <a:spcBef>
                <a:spcPct val="40000"/>
              </a:spcBef>
              <a:buSzPct val="94000"/>
              <a:buFont typeface="Wingdings" pitchFamily="2" charset="2"/>
              <a:buChar char="n"/>
              <a:defRPr/>
            </a:pPr>
            <a:r>
              <a:rPr lang="en-US" sz="2400" b="1" dirty="0" smtClean="0"/>
              <a:t>Hospital identifier unencrypted</a:t>
            </a:r>
          </a:p>
        </p:txBody>
      </p:sp>
      <p:sp>
        <p:nvSpPr>
          <p:cNvPr id="45061" name="Slide Number Placeholder 4"/>
          <p:cNvSpPr>
            <a:spLocks noGrp="1"/>
          </p:cNvSpPr>
          <p:nvPr>
            <p:ph type="sldNum" sz="quarter" idx="10"/>
          </p:nvPr>
        </p:nvSpPr>
        <p:spPr>
          <a:noFill/>
        </p:spPr>
        <p:txBody>
          <a:bodyPr/>
          <a:lstStyle/>
          <a:p>
            <a:fld id="{95022E57-3C3A-BB4A-B73C-0EC97067EA76}" type="slidenum">
              <a:rPr lang="en-US"/>
              <a:pPr/>
              <a:t>31</a:t>
            </a:fld>
            <a:endParaRPr lang="en-US"/>
          </a:p>
        </p:txBody>
      </p:sp>
    </p:spTree>
  </p:cSld>
  <p:clrMapOvr>
    <a:masterClrMapping/>
  </p:clrMapOvr>
  <p:transition spd="med" advClick="0">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12130" name="Rectangle 2"/>
          <p:cNvSpPr>
            <a:spLocks noGrp="1" noChangeArrowheads="1"/>
          </p:cNvSpPr>
          <p:nvPr>
            <p:ph type="title"/>
          </p:nvPr>
        </p:nvSpPr>
        <p:spPr>
          <a:xfrm>
            <a:off x="1760538" y="374650"/>
            <a:ext cx="6088062" cy="768350"/>
          </a:xfrm>
        </p:spPr>
        <p:txBody>
          <a:bodyPr/>
          <a:lstStyle/>
          <a:p>
            <a:pPr eaLnBrk="1" hangingPunct="1">
              <a:defRPr/>
            </a:pPr>
            <a:r>
              <a:rPr lang="en-US" sz="2800" dirty="0" smtClean="0"/>
              <a:t>Example: Payer Detail Varies by State</a:t>
            </a:r>
          </a:p>
        </p:txBody>
      </p:sp>
      <p:sp>
        <p:nvSpPr>
          <p:cNvPr id="46083" name="Slide Number Placeholder 4"/>
          <p:cNvSpPr>
            <a:spLocks noGrp="1"/>
          </p:cNvSpPr>
          <p:nvPr>
            <p:ph type="sldNum" sz="quarter" idx="10"/>
          </p:nvPr>
        </p:nvSpPr>
        <p:spPr>
          <a:noFill/>
        </p:spPr>
        <p:txBody>
          <a:bodyPr/>
          <a:lstStyle/>
          <a:p>
            <a:fld id="{571D325E-6295-3147-82E4-C1AF910BD58C}" type="slidenum">
              <a:rPr lang="en-US"/>
              <a:pPr/>
              <a:t>32</a:t>
            </a:fld>
            <a:endParaRPr lang="en-US"/>
          </a:p>
        </p:txBody>
      </p:sp>
      <p:sp>
        <p:nvSpPr>
          <p:cNvPr id="46084" name="Rectangle 3"/>
          <p:cNvSpPr>
            <a:spLocks noChangeArrowheads="1"/>
          </p:cNvSpPr>
          <p:nvPr/>
        </p:nvSpPr>
        <p:spPr bwMode="auto">
          <a:xfrm>
            <a:off x="0" y="1463675"/>
            <a:ext cx="184150" cy="366713"/>
          </a:xfrm>
          <a:prstGeom prst="rect">
            <a:avLst/>
          </a:prstGeom>
          <a:noFill/>
          <a:ln w="9525">
            <a:noFill/>
            <a:miter lim="800000"/>
            <a:headEnd/>
            <a:tailEnd/>
          </a:ln>
        </p:spPr>
        <p:txBody>
          <a:bodyPr wrap="none" anchor="ctr">
            <a:prstTxWarp prst="textNoShape">
              <a:avLst/>
            </a:prstTxWarp>
            <a:spAutoFit/>
          </a:bodyPr>
          <a:lstStyle/>
          <a:p>
            <a:pPr algn="l">
              <a:spcBef>
                <a:spcPct val="0"/>
              </a:spcBef>
            </a:pPr>
            <a:endParaRPr lang="en-US" sz="1800"/>
          </a:p>
        </p:txBody>
      </p:sp>
      <p:graphicFrame>
        <p:nvGraphicFramePr>
          <p:cNvPr id="1712132" name="Group 4"/>
          <p:cNvGraphicFramePr>
            <a:graphicFrameLocks noGrp="1"/>
          </p:cNvGraphicFramePr>
          <p:nvPr/>
        </p:nvGraphicFramePr>
        <p:xfrm>
          <a:off x="685800" y="1447800"/>
          <a:ext cx="7772400" cy="5181599"/>
        </p:xfrm>
        <a:graphic>
          <a:graphicData uri="http://schemas.openxmlformats.org/drawingml/2006/table">
            <a:tbl>
              <a:tblPr/>
              <a:tblGrid>
                <a:gridCol w="1943100"/>
                <a:gridCol w="1943100"/>
                <a:gridCol w="1943100"/>
                <a:gridCol w="1943100"/>
              </a:tblGrid>
              <a:tr h="38100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PAY1_X</a:t>
                      </a:r>
                      <a:r>
                        <a:rPr kumimoji="0" lang="en-US" sz="2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2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PAY1</a:t>
                      </a:r>
                      <a:r>
                        <a:rPr kumimoji="0" lang="en-US" sz="2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r>
                        <a:rPr kumimoji="0" lang="en-US" sz="24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(Standardized)</a:t>
                      </a:r>
                      <a:endParaRPr kumimoji="0" lang="en-US" sz="2400" b="1"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2730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Value</a:t>
                      </a:r>
                      <a:r>
                        <a:rPr kumimoji="0" lang="en-US" sz="16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Description</a:t>
                      </a:r>
                      <a:r>
                        <a:rPr kumimoji="0" lang="en-US" sz="16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Value</a:t>
                      </a:r>
                      <a:r>
                        <a:rPr kumimoji="0" lang="en-US" sz="16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Description</a:t>
                      </a:r>
                      <a:r>
                        <a:rPr kumimoji="0" lang="en-US" sz="16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Medicare</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1</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Medicare</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682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D</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Medicaid</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2</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Medicaid</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36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B</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Blue Cross and Blue Shield</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3</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3">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Private Insurance</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667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I, S</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Other Insurance Comp; Self Ins </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H</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HMO-PPO</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30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P</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Self-pay</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4</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Self-pay</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Z</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Free</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5</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No charge</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W</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Workers' Comp</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6</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4">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Other</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305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C</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CHAMPUS</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936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E, N</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Other Government</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L, O</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Other</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936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3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3, 5, A, F, G, J, K, Y</a:t>
                      </a:r>
                      <a:endParaRPr kumimoji="0" lang="en-US" sz="13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Unknown</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Missing</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14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Other values</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 </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A</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0" i="0" u="none" strike="noStrike" cap="none" normalizeH="0" baseline="0">
                          <a:ln>
                            <a:noFill/>
                          </a:ln>
                          <a:solidFill>
                            <a:srgbClr val="FFFFFF"/>
                          </a:solidFill>
                          <a:effectLst>
                            <a:outerShdw blurRad="38100" dist="38100" dir="2700000" algn="tl">
                              <a:srgbClr val="000000"/>
                            </a:outerShdw>
                          </a:effectLst>
                          <a:latin typeface="Verdana" charset="0"/>
                          <a:ea typeface="Times New Roman" charset="0"/>
                          <a:cs typeface="Times New Roman" charset="0"/>
                        </a:rPr>
                        <a:t>Invalid</a:t>
                      </a:r>
                      <a:endParaRPr kumimoji="0" lang="en-US" sz="1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6155" name="Rectangle 74"/>
          <p:cNvSpPr>
            <a:spLocks noChangeArrowheads="1"/>
          </p:cNvSpPr>
          <p:nvPr/>
        </p:nvSpPr>
        <p:spPr bwMode="auto">
          <a:xfrm>
            <a:off x="0" y="5027613"/>
            <a:ext cx="184150" cy="366712"/>
          </a:xfrm>
          <a:prstGeom prst="rect">
            <a:avLst/>
          </a:prstGeom>
          <a:noFill/>
          <a:ln w="9525">
            <a:noFill/>
            <a:miter lim="800000"/>
            <a:headEnd/>
            <a:tailEnd/>
          </a:ln>
        </p:spPr>
        <p:txBody>
          <a:bodyPr wrap="none" anchor="ctr">
            <a:prstTxWarp prst="textNoShape">
              <a:avLst/>
            </a:prstTxWarp>
            <a:spAutoFit/>
          </a:bodyPr>
          <a:lstStyle/>
          <a:p>
            <a:pPr algn="l">
              <a:spcBef>
                <a:spcPct val="0"/>
              </a:spcBef>
            </a:pPr>
            <a:endParaRPr lang="en-US" sz="1800"/>
          </a:p>
        </p:txBody>
      </p:sp>
      <p:sp>
        <p:nvSpPr>
          <p:cNvPr id="1712203" name="Oval 75"/>
          <p:cNvSpPr>
            <a:spLocks noChangeArrowheads="1"/>
          </p:cNvSpPr>
          <p:nvPr/>
        </p:nvSpPr>
        <p:spPr bwMode="auto">
          <a:xfrm>
            <a:off x="133350" y="2817813"/>
            <a:ext cx="8763000" cy="1447800"/>
          </a:xfrm>
          <a:prstGeom prst="ellipse">
            <a:avLst/>
          </a:prstGeom>
          <a:noFill/>
          <a:ln w="50800">
            <a:solidFill>
              <a:srgbClr val="FF0000"/>
            </a:solidFill>
            <a:round/>
            <a:headEnd/>
            <a:tailEnd/>
          </a:ln>
        </p:spPr>
        <p:txBody>
          <a:bodyPr wrap="none" anchor="ctr">
            <a:prstTxWarp prst="textNoShape">
              <a:avLst/>
            </a:prstTxWarp>
          </a:bodyPr>
          <a:lstStyle/>
          <a:p>
            <a:endParaRPr lang="en-US"/>
          </a:p>
        </p:txBody>
      </p:sp>
    </p:spTree>
  </p:cSld>
  <p:clrMapOvr>
    <a:masterClrMapping/>
  </p:clrMapOvr>
  <p:transition spd="med"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12203"/>
                                        </p:tgtEl>
                                        <p:attrNameLst>
                                          <p:attrName>style.visibility</p:attrName>
                                        </p:attrNameLst>
                                      </p:cBhvr>
                                      <p:to>
                                        <p:strVal val="visible"/>
                                      </p:to>
                                    </p:set>
                                    <p:animEffect transition="in" filter="dissolve">
                                      <p:cBhvr>
                                        <p:cTn id="7" dur="2000"/>
                                        <p:tgtEl>
                                          <p:spTgt spid="1712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2203" grpId="0" animBg="1"/>
    </p:bld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7106" name="Slide Number Placeholder 4"/>
          <p:cNvSpPr>
            <a:spLocks noGrp="1"/>
          </p:cNvSpPr>
          <p:nvPr>
            <p:ph type="sldNum" sz="quarter" idx="10"/>
          </p:nvPr>
        </p:nvSpPr>
        <p:spPr>
          <a:noFill/>
        </p:spPr>
        <p:txBody>
          <a:bodyPr/>
          <a:lstStyle/>
          <a:p>
            <a:fld id="{0E2A8529-685B-744B-8097-D0D459362873}" type="slidenum">
              <a:rPr lang="en-US"/>
              <a:pPr/>
              <a:t>33</a:t>
            </a:fld>
            <a:endParaRPr lang="en-US"/>
          </a:p>
        </p:txBody>
      </p:sp>
      <p:sp>
        <p:nvSpPr>
          <p:cNvPr id="1188866" name="Rectangle 2"/>
          <p:cNvSpPr>
            <a:spLocks noGrp="1" noChangeArrowheads="1"/>
          </p:cNvSpPr>
          <p:nvPr>
            <p:ph type="title"/>
          </p:nvPr>
        </p:nvSpPr>
        <p:spPr>
          <a:xfrm>
            <a:off x="1836738" y="381000"/>
            <a:ext cx="6088062" cy="768350"/>
          </a:xfrm>
        </p:spPr>
        <p:txBody>
          <a:bodyPr/>
          <a:lstStyle/>
          <a:p>
            <a:pPr eaLnBrk="1" hangingPunct="1">
              <a:defRPr/>
            </a:pPr>
            <a:r>
              <a:rPr lang="en-US" sz="2800" dirty="0" smtClean="0"/>
              <a:t>Example: Race Detail Varies by State</a:t>
            </a:r>
          </a:p>
        </p:txBody>
      </p:sp>
      <p:graphicFrame>
        <p:nvGraphicFramePr>
          <p:cNvPr id="1188867" name="Group 3"/>
          <p:cNvGraphicFramePr>
            <a:graphicFrameLocks noGrp="1"/>
          </p:cNvGraphicFramePr>
          <p:nvPr>
            <p:ph sz="half" idx="2"/>
          </p:nvPr>
        </p:nvGraphicFramePr>
        <p:xfrm>
          <a:off x="990600" y="1524000"/>
          <a:ext cx="7302500" cy="4724400"/>
        </p:xfrm>
        <a:graphic>
          <a:graphicData uri="http://schemas.openxmlformats.org/drawingml/2006/table">
            <a:tbl>
              <a:tblPr/>
              <a:tblGrid>
                <a:gridCol w="1646238"/>
                <a:gridCol w="1858962"/>
                <a:gridCol w="1912938"/>
                <a:gridCol w="1884362"/>
              </a:tblGrid>
              <a:tr h="236538">
                <a:tc gridSpan="2">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RACE_X</a:t>
                      </a:r>
                      <a:r>
                        <a:rPr kumimoji="0" lang="en-US" sz="24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 </a:t>
                      </a:r>
                      <a:endParaRPr kumimoji="0" lang="en-US" sz="24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gridSpan="2">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RACE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Value </a:t>
                      </a:r>
                      <a:endParaRPr kumimoji="0" lang="en-US" sz="1600" b="1"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Description </a:t>
                      </a:r>
                      <a:endParaRPr kumimoji="0" lang="en-US" sz="1600" b="1"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Value </a:t>
                      </a:r>
                      <a:endParaRPr kumimoji="0" lang="en-US" sz="1600" b="1"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Description </a:t>
                      </a:r>
                      <a:endParaRPr kumimoji="0" lang="en-US" sz="1600" b="1"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1</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White</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1</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White</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3050">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2</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Black</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2</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Black</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000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3</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Hispanic</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3</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Hispanic</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4</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Hawaiian</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6">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4</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6">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Asian or Pacific Islander</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3050">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5</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Chinese</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6</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Filipino</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7</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Japanese</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3050">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8</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Other Asian</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873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9</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Other Pacific Islander</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en-US"/>
                    </a:p>
                  </a:txBody>
                  <a:tcPr/>
                </a:tc>
                <a:tc vMerge="1">
                  <a:txBody>
                    <a:bodyPr/>
                    <a:lstStyle/>
                    <a:p>
                      <a:endParaRPr lang="en-US"/>
                    </a:p>
                  </a:txBody>
                  <a:tcPr/>
                </a:tc>
              </a:tr>
              <a:tr h="274638">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10</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Native American</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5</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Native American</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73050">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11</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Mixed or Other</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6</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465138" marR="0" lvl="0" indent="-465138"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Verdana" charset="0"/>
                          <a:ea typeface="Times New Roman" charset="0"/>
                          <a:cs typeface="Times New Roman" charset="0"/>
                        </a:rPr>
                        <a:t>Other</a:t>
                      </a:r>
                      <a:endParaRPr kumimoji="0" lang="en-US" sz="1600" b="0" i="0" u="none" strike="noStrike" cap="none" normalizeH="0" baseline="0">
                        <a:ln>
                          <a:noFill/>
                        </a:ln>
                        <a:solidFill>
                          <a:schemeClr val="tx1"/>
                        </a:solidFill>
                        <a:effectLst>
                          <a:outerShdw blurRad="38100" dist="38100" dir="2700000" algn="tl">
                            <a:srgbClr val="000000"/>
                          </a:outerShdw>
                        </a:effectLst>
                        <a:latin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88927" name="Oval 63"/>
          <p:cNvSpPr>
            <a:spLocks noChangeArrowheads="1"/>
          </p:cNvSpPr>
          <p:nvPr/>
        </p:nvSpPr>
        <p:spPr bwMode="auto">
          <a:xfrm>
            <a:off x="223838" y="3041650"/>
            <a:ext cx="8539162" cy="2668588"/>
          </a:xfrm>
          <a:prstGeom prst="ellipse">
            <a:avLst/>
          </a:prstGeom>
          <a:noFill/>
          <a:ln w="50800">
            <a:solidFill>
              <a:srgbClr val="FF0000"/>
            </a:solidFill>
            <a:round/>
            <a:headEnd/>
            <a:tailEnd/>
          </a:ln>
        </p:spPr>
        <p:txBody>
          <a:bodyPr wrap="none" anchor="ctr">
            <a:prstTxWarp prst="textNoShape">
              <a:avLst/>
            </a:prstTxWarp>
          </a:bodyPr>
          <a:lstStyle/>
          <a:p>
            <a:endParaRPr lang="en-US"/>
          </a:p>
        </p:txBody>
      </p:sp>
    </p:spTree>
  </p:cSld>
  <p:clrMapOvr>
    <a:masterClrMapping/>
  </p:clrMapOvr>
  <p:transition spd="med" advClick="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88927"/>
                                        </p:tgtEl>
                                        <p:attrNameLst>
                                          <p:attrName>style.visibility</p:attrName>
                                        </p:attrNameLst>
                                      </p:cBhvr>
                                      <p:to>
                                        <p:strVal val="visible"/>
                                      </p:to>
                                    </p:set>
                                    <p:animEffect transition="in" filter="dissolve">
                                      <p:cBhvr>
                                        <p:cTn id="7" dur="2000"/>
                                        <p:tgtEl>
                                          <p:spTgt spid="1188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8927" grpId="0" animBg="1"/>
    </p:bld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87523" name="Rectangle 3"/>
          <p:cNvSpPr>
            <a:spLocks noGrp="1" noChangeArrowheads="1"/>
          </p:cNvSpPr>
          <p:nvPr>
            <p:ph type="title"/>
          </p:nvPr>
        </p:nvSpPr>
        <p:spPr>
          <a:xfrm>
            <a:off x="1684338" y="304800"/>
            <a:ext cx="6088062" cy="768350"/>
          </a:xfrm>
        </p:spPr>
        <p:txBody>
          <a:bodyPr/>
          <a:lstStyle/>
          <a:p>
            <a:pPr eaLnBrk="1" hangingPunct="1">
              <a:defRPr/>
            </a:pPr>
            <a:r>
              <a:rPr lang="en-US" sz="2800" dirty="0" smtClean="0"/>
              <a:t>Software Requirements of Working with the Full HCUP Files</a:t>
            </a:r>
          </a:p>
        </p:txBody>
      </p:sp>
      <p:sp>
        <p:nvSpPr>
          <p:cNvPr id="48131" name="Slide Number Placeholder 3"/>
          <p:cNvSpPr>
            <a:spLocks noGrp="1"/>
          </p:cNvSpPr>
          <p:nvPr>
            <p:ph type="sldNum" sz="quarter" idx="10"/>
          </p:nvPr>
        </p:nvSpPr>
        <p:spPr>
          <a:noFill/>
        </p:spPr>
        <p:txBody>
          <a:bodyPr/>
          <a:lstStyle/>
          <a:p>
            <a:fld id="{0AE717CA-AF00-3842-8F60-5E466DF37CEA}" type="slidenum">
              <a:rPr lang="en-US"/>
              <a:pPr/>
              <a:t>34</a:t>
            </a:fld>
            <a:endParaRPr lang="en-US"/>
          </a:p>
        </p:txBody>
      </p:sp>
      <p:grpSp>
        <p:nvGrpSpPr>
          <p:cNvPr id="27" name="Group 26"/>
          <p:cNvGrpSpPr/>
          <p:nvPr/>
        </p:nvGrpSpPr>
        <p:grpSpPr>
          <a:xfrm>
            <a:off x="0" y="1600200"/>
            <a:ext cx="9144000" cy="4805363"/>
            <a:chOff x="0" y="1600200"/>
            <a:chExt cx="9144000" cy="4805363"/>
          </a:xfrm>
        </p:grpSpPr>
        <p:sp>
          <p:nvSpPr>
            <p:cNvPr id="48132" name="Rectangle 2"/>
            <p:cNvSpPr>
              <a:spLocks noChangeArrowheads="1"/>
            </p:cNvSpPr>
            <p:nvPr/>
          </p:nvSpPr>
          <p:spPr bwMode="auto">
            <a:xfrm>
              <a:off x="228600" y="1600200"/>
              <a:ext cx="8686800" cy="1981200"/>
            </a:xfrm>
            <a:prstGeom prst="rect">
              <a:avLst/>
            </a:prstGeom>
            <a:solidFill>
              <a:schemeClr val="accent1">
                <a:alpha val="20000"/>
              </a:schemeClr>
            </a:solidFill>
            <a:ln w="9525">
              <a:solidFill>
                <a:schemeClr val="tx1"/>
              </a:solidFill>
              <a:miter lim="800000"/>
              <a:headEnd/>
              <a:tailEnd/>
            </a:ln>
          </p:spPr>
          <p:txBody>
            <a:bodyPr wrap="none" anchor="ctr">
              <a:prstTxWarp prst="textNoShape">
                <a:avLst/>
              </a:prstTxWarp>
            </a:bodyPr>
            <a:lstStyle/>
            <a:p>
              <a:endParaRPr lang="en-US"/>
            </a:p>
          </p:txBody>
        </p:sp>
        <p:sp>
          <p:nvSpPr>
            <p:cNvPr id="48133" name="Rectangle 4"/>
            <p:cNvSpPr>
              <a:spLocks noChangeArrowheads="1"/>
            </p:cNvSpPr>
            <p:nvPr/>
          </p:nvSpPr>
          <p:spPr bwMode="auto">
            <a:xfrm>
              <a:off x="228600" y="1600200"/>
              <a:ext cx="8686800" cy="1981200"/>
            </a:xfrm>
            <a:prstGeom prst="rect">
              <a:avLst/>
            </a:prstGeom>
            <a:solidFill>
              <a:schemeClr val="accent1">
                <a:alpha val="20000"/>
              </a:schemeClr>
            </a:solidFill>
            <a:ln w="9525">
              <a:solidFill>
                <a:schemeClr val="tx1"/>
              </a:solidFill>
              <a:miter lim="800000"/>
              <a:headEnd/>
              <a:tailEnd/>
            </a:ln>
          </p:spPr>
          <p:txBody>
            <a:bodyPr wrap="none" anchor="ctr">
              <a:prstTxWarp prst="textNoShape">
                <a:avLst/>
              </a:prstTxWarp>
            </a:bodyPr>
            <a:lstStyle/>
            <a:p>
              <a:endParaRPr lang="en-US"/>
            </a:p>
          </p:txBody>
        </p:sp>
        <p:pic>
          <p:nvPicPr>
            <p:cNvPr id="48134" name="Picture 5"/>
            <p:cNvPicPr>
              <a:picLocks noChangeAspect="1" noChangeArrowheads="1"/>
            </p:cNvPicPr>
            <p:nvPr/>
          </p:nvPicPr>
          <p:blipFill>
            <a:blip r:embed="rId3"/>
            <a:srcRect/>
            <a:stretch>
              <a:fillRect/>
            </a:stretch>
          </p:blipFill>
          <p:spPr bwMode="auto">
            <a:xfrm>
              <a:off x="381000" y="2209800"/>
              <a:ext cx="2286000" cy="603250"/>
            </a:xfrm>
            <a:prstGeom prst="rect">
              <a:avLst/>
            </a:prstGeom>
            <a:noFill/>
            <a:ln w="9525">
              <a:noFill/>
              <a:miter lim="800000"/>
              <a:headEnd/>
              <a:tailEnd/>
            </a:ln>
          </p:spPr>
        </p:pic>
        <p:pic>
          <p:nvPicPr>
            <p:cNvPr id="48135" name="Picture 6"/>
            <p:cNvPicPr>
              <a:picLocks noChangeAspect="1" noChangeArrowheads="1"/>
            </p:cNvPicPr>
            <p:nvPr/>
          </p:nvPicPr>
          <p:blipFill>
            <a:blip r:embed="rId3"/>
            <a:srcRect/>
            <a:stretch>
              <a:fillRect/>
            </a:stretch>
          </p:blipFill>
          <p:spPr bwMode="auto">
            <a:xfrm>
              <a:off x="381000" y="2209800"/>
              <a:ext cx="2286000" cy="603250"/>
            </a:xfrm>
            <a:prstGeom prst="rect">
              <a:avLst/>
            </a:prstGeom>
            <a:noFill/>
            <a:ln w="9525">
              <a:noFill/>
              <a:miter lim="800000"/>
              <a:headEnd/>
              <a:tailEnd/>
            </a:ln>
          </p:spPr>
        </p:pic>
        <p:pic>
          <p:nvPicPr>
            <p:cNvPr id="48136" name="Picture 7"/>
            <p:cNvPicPr>
              <a:picLocks noChangeAspect="1" noChangeArrowheads="1"/>
            </p:cNvPicPr>
            <p:nvPr/>
          </p:nvPicPr>
          <p:blipFill>
            <a:blip r:embed="rId4"/>
            <a:srcRect/>
            <a:stretch>
              <a:fillRect/>
            </a:stretch>
          </p:blipFill>
          <p:spPr bwMode="auto">
            <a:xfrm>
              <a:off x="2971800" y="1981200"/>
              <a:ext cx="1123950" cy="1108075"/>
            </a:xfrm>
            <a:prstGeom prst="rect">
              <a:avLst/>
            </a:prstGeom>
            <a:noFill/>
            <a:ln w="9525">
              <a:noFill/>
              <a:miter lim="800000"/>
              <a:headEnd/>
              <a:tailEnd/>
            </a:ln>
          </p:spPr>
        </p:pic>
        <p:pic>
          <p:nvPicPr>
            <p:cNvPr id="48137" name="Picture 8"/>
            <p:cNvPicPr>
              <a:picLocks noChangeAspect="1" noChangeArrowheads="1"/>
            </p:cNvPicPr>
            <p:nvPr/>
          </p:nvPicPr>
          <p:blipFill>
            <a:blip r:embed="rId5"/>
            <a:srcRect/>
            <a:stretch>
              <a:fillRect/>
            </a:stretch>
          </p:blipFill>
          <p:spPr bwMode="auto">
            <a:xfrm>
              <a:off x="5867400" y="2057400"/>
              <a:ext cx="2952750" cy="1076325"/>
            </a:xfrm>
            <a:prstGeom prst="rect">
              <a:avLst/>
            </a:prstGeom>
            <a:noFill/>
            <a:ln w="9525">
              <a:noFill/>
              <a:miter lim="800000"/>
              <a:headEnd/>
              <a:tailEnd/>
            </a:ln>
          </p:spPr>
        </p:pic>
        <p:pic>
          <p:nvPicPr>
            <p:cNvPr id="48138" name="Picture 9"/>
            <p:cNvPicPr>
              <a:picLocks noChangeAspect="1" noChangeArrowheads="1"/>
            </p:cNvPicPr>
            <p:nvPr/>
          </p:nvPicPr>
          <p:blipFill>
            <a:blip r:embed="rId6"/>
            <a:srcRect/>
            <a:stretch>
              <a:fillRect/>
            </a:stretch>
          </p:blipFill>
          <p:spPr bwMode="auto">
            <a:xfrm>
              <a:off x="4267200" y="2286000"/>
              <a:ext cx="1400175" cy="485775"/>
            </a:xfrm>
            <a:prstGeom prst="rect">
              <a:avLst/>
            </a:prstGeom>
            <a:noFill/>
            <a:ln w="9525">
              <a:noFill/>
              <a:miter lim="800000"/>
              <a:headEnd/>
              <a:tailEnd/>
            </a:ln>
          </p:spPr>
        </p:pic>
        <p:sp>
          <p:nvSpPr>
            <p:cNvPr id="46091" name="Text Box 10"/>
            <p:cNvSpPr txBox="1">
              <a:spLocks noChangeArrowheads="1"/>
            </p:cNvSpPr>
            <p:nvPr/>
          </p:nvSpPr>
          <p:spPr bwMode="auto">
            <a:xfrm>
              <a:off x="0" y="4343400"/>
              <a:ext cx="2438400" cy="1016000"/>
            </a:xfrm>
            <a:prstGeom prst="rect">
              <a:avLst/>
            </a:prstGeom>
            <a:noFill/>
            <a:ln w="9525" algn="ctr">
              <a:noFill/>
              <a:miter lim="800000"/>
              <a:headEnd/>
              <a:tailEnd/>
            </a:ln>
          </p:spPr>
          <p:txBody>
            <a:bodyPr>
              <a:spAutoFit/>
            </a:bodyPr>
            <a:lstStyle/>
            <a:p>
              <a:pPr>
                <a:spcBef>
                  <a:spcPct val="50000"/>
                </a:spcBef>
                <a:defRPr/>
              </a:pPr>
              <a:r>
                <a:rPr lang="en-US" sz="3000" b="1" dirty="0">
                  <a:effectLst>
                    <a:outerShdw blurRad="38100" dist="38100" dir="2700000" algn="tl">
                      <a:srgbClr val="000000">
                        <a:alpha val="43137"/>
                      </a:srgbClr>
                    </a:outerShdw>
                  </a:effectLst>
                </a:rPr>
                <a:t>Load Programs</a:t>
              </a:r>
            </a:p>
          </p:txBody>
        </p:sp>
        <p:sp>
          <p:nvSpPr>
            <p:cNvPr id="46092" name="Text Box 11"/>
            <p:cNvSpPr txBox="1">
              <a:spLocks noChangeArrowheads="1"/>
            </p:cNvSpPr>
            <p:nvPr/>
          </p:nvSpPr>
          <p:spPr bwMode="auto">
            <a:xfrm>
              <a:off x="6705600" y="4343400"/>
              <a:ext cx="2438400" cy="1016000"/>
            </a:xfrm>
            <a:prstGeom prst="rect">
              <a:avLst/>
            </a:prstGeom>
            <a:noFill/>
            <a:ln w="9525" algn="ctr">
              <a:noFill/>
              <a:miter lim="800000"/>
              <a:headEnd/>
              <a:tailEnd/>
            </a:ln>
          </p:spPr>
          <p:txBody>
            <a:bodyPr>
              <a:spAutoFit/>
            </a:bodyPr>
            <a:lstStyle/>
            <a:p>
              <a:pPr>
                <a:spcBef>
                  <a:spcPct val="50000"/>
                </a:spcBef>
                <a:defRPr/>
              </a:pPr>
              <a:r>
                <a:rPr lang="en-US" sz="3000" b="1" dirty="0">
                  <a:effectLst>
                    <a:outerShdw blurRad="38100" dist="38100" dir="2700000" algn="tl">
                      <a:srgbClr val="000000">
                        <a:alpha val="43137"/>
                      </a:srgbClr>
                    </a:outerShdw>
                  </a:effectLst>
                </a:rPr>
                <a:t>HCUP Tools Programs</a:t>
              </a:r>
            </a:p>
          </p:txBody>
        </p:sp>
        <p:sp>
          <p:nvSpPr>
            <p:cNvPr id="46093" name="Text Box 12"/>
            <p:cNvSpPr txBox="1">
              <a:spLocks noChangeArrowheads="1"/>
            </p:cNvSpPr>
            <p:nvPr/>
          </p:nvSpPr>
          <p:spPr bwMode="auto">
            <a:xfrm>
              <a:off x="2286000" y="4343400"/>
              <a:ext cx="2438400" cy="1016000"/>
            </a:xfrm>
            <a:prstGeom prst="rect">
              <a:avLst/>
            </a:prstGeom>
            <a:noFill/>
            <a:ln w="9525" algn="ctr">
              <a:noFill/>
              <a:miter lim="800000"/>
              <a:headEnd/>
              <a:tailEnd/>
            </a:ln>
          </p:spPr>
          <p:txBody>
            <a:bodyPr>
              <a:spAutoFit/>
            </a:bodyPr>
            <a:lstStyle/>
            <a:p>
              <a:pPr>
                <a:spcBef>
                  <a:spcPct val="50000"/>
                </a:spcBef>
                <a:defRPr/>
              </a:pPr>
              <a:r>
                <a:rPr lang="en-US" sz="3000" b="1" dirty="0">
                  <a:effectLst>
                    <a:outerShdw blurRad="38100" dist="38100" dir="2700000" algn="tl">
                      <a:srgbClr val="000000">
                        <a:alpha val="43137"/>
                      </a:srgbClr>
                    </a:outerShdw>
                  </a:effectLst>
                </a:rPr>
                <a:t>Format Programs</a:t>
              </a:r>
            </a:p>
          </p:txBody>
        </p:sp>
        <p:sp>
          <p:nvSpPr>
            <p:cNvPr id="46094" name="Text Box 13"/>
            <p:cNvSpPr txBox="1">
              <a:spLocks noChangeArrowheads="1"/>
            </p:cNvSpPr>
            <p:nvPr/>
          </p:nvSpPr>
          <p:spPr bwMode="auto">
            <a:xfrm>
              <a:off x="4495800" y="4343400"/>
              <a:ext cx="2438400" cy="1477963"/>
            </a:xfrm>
            <a:prstGeom prst="rect">
              <a:avLst/>
            </a:prstGeom>
            <a:noFill/>
            <a:ln w="9525" algn="ctr">
              <a:noFill/>
              <a:miter lim="800000"/>
              <a:headEnd/>
              <a:tailEnd/>
            </a:ln>
          </p:spPr>
          <p:txBody>
            <a:bodyPr>
              <a:spAutoFit/>
            </a:bodyPr>
            <a:lstStyle/>
            <a:p>
              <a:pPr>
                <a:spcBef>
                  <a:spcPct val="50000"/>
                </a:spcBef>
                <a:defRPr/>
              </a:pPr>
              <a:r>
                <a:rPr lang="en-US" sz="3000" b="1" dirty="0">
                  <a:effectLst>
                    <a:outerShdw blurRad="38100" dist="38100" dir="2700000" algn="tl">
                      <a:srgbClr val="000000">
                        <a:alpha val="43137"/>
                      </a:srgbClr>
                    </a:outerShdw>
                  </a:effectLst>
                </a:rPr>
                <a:t>Example  Statistical Coding</a:t>
              </a:r>
            </a:p>
          </p:txBody>
        </p:sp>
        <p:grpSp>
          <p:nvGrpSpPr>
            <p:cNvPr id="2" name="Group 14"/>
            <p:cNvGrpSpPr>
              <a:grpSpLocks/>
            </p:cNvGrpSpPr>
            <p:nvPr/>
          </p:nvGrpSpPr>
          <p:grpSpPr bwMode="auto">
            <a:xfrm>
              <a:off x="1219200" y="2895600"/>
              <a:ext cx="6432550" cy="1524000"/>
              <a:chOff x="768" y="1824"/>
              <a:chExt cx="4052" cy="960"/>
            </a:xfrm>
          </p:grpSpPr>
          <p:sp>
            <p:nvSpPr>
              <p:cNvPr id="48151" name="Line 15"/>
              <p:cNvSpPr>
                <a:spLocks noChangeShapeType="1"/>
              </p:cNvSpPr>
              <p:nvPr/>
            </p:nvSpPr>
            <p:spPr bwMode="auto">
              <a:xfrm flipH="1">
                <a:off x="768" y="1824"/>
                <a:ext cx="240" cy="864"/>
              </a:xfrm>
              <a:prstGeom prst="line">
                <a:avLst/>
              </a:prstGeom>
              <a:noFill/>
              <a:ln w="38100">
                <a:solidFill>
                  <a:schemeClr val="tx1"/>
                </a:solidFill>
                <a:round/>
                <a:headEnd/>
                <a:tailEnd type="stealth" w="med" len="med"/>
              </a:ln>
            </p:spPr>
            <p:txBody>
              <a:bodyPr wrap="none" anchor="ctr">
                <a:prstTxWarp prst="textNoShape">
                  <a:avLst/>
                </a:prstTxWarp>
              </a:bodyPr>
              <a:lstStyle/>
              <a:p>
                <a:endParaRPr lang="en-US"/>
              </a:p>
            </p:txBody>
          </p:sp>
          <p:sp>
            <p:nvSpPr>
              <p:cNvPr id="48152" name="Line 16"/>
              <p:cNvSpPr>
                <a:spLocks noChangeShapeType="1"/>
              </p:cNvSpPr>
              <p:nvPr/>
            </p:nvSpPr>
            <p:spPr bwMode="auto">
              <a:xfrm>
                <a:off x="1008" y="1824"/>
                <a:ext cx="1152" cy="960"/>
              </a:xfrm>
              <a:prstGeom prst="line">
                <a:avLst/>
              </a:prstGeom>
              <a:noFill/>
              <a:ln w="38100">
                <a:solidFill>
                  <a:schemeClr val="tx1"/>
                </a:solidFill>
                <a:round/>
                <a:headEnd/>
                <a:tailEnd type="stealth" w="med" len="med"/>
              </a:ln>
            </p:spPr>
            <p:txBody>
              <a:bodyPr wrap="none" anchor="ctr">
                <a:prstTxWarp prst="textNoShape">
                  <a:avLst/>
                </a:prstTxWarp>
              </a:bodyPr>
              <a:lstStyle/>
              <a:p>
                <a:endParaRPr lang="en-US"/>
              </a:p>
            </p:txBody>
          </p:sp>
          <p:sp>
            <p:nvSpPr>
              <p:cNvPr id="48153" name="Line 17"/>
              <p:cNvSpPr>
                <a:spLocks noChangeShapeType="1"/>
              </p:cNvSpPr>
              <p:nvPr/>
            </p:nvSpPr>
            <p:spPr bwMode="auto">
              <a:xfrm>
                <a:off x="1008" y="1824"/>
                <a:ext cx="2160" cy="912"/>
              </a:xfrm>
              <a:prstGeom prst="line">
                <a:avLst/>
              </a:prstGeom>
              <a:noFill/>
              <a:ln w="38100">
                <a:solidFill>
                  <a:schemeClr val="tx1"/>
                </a:solidFill>
                <a:round/>
                <a:headEnd/>
                <a:tailEnd type="stealth" w="med" len="med"/>
              </a:ln>
            </p:spPr>
            <p:txBody>
              <a:bodyPr wrap="none" anchor="ctr">
                <a:prstTxWarp prst="textNoShape">
                  <a:avLst/>
                </a:prstTxWarp>
              </a:bodyPr>
              <a:lstStyle/>
              <a:p>
                <a:endParaRPr lang="en-US"/>
              </a:p>
            </p:txBody>
          </p:sp>
          <p:sp>
            <p:nvSpPr>
              <p:cNvPr id="48154" name="Line 18"/>
              <p:cNvSpPr>
                <a:spLocks noChangeShapeType="1"/>
              </p:cNvSpPr>
              <p:nvPr/>
            </p:nvSpPr>
            <p:spPr bwMode="auto">
              <a:xfrm>
                <a:off x="1008" y="1824"/>
                <a:ext cx="3812" cy="915"/>
              </a:xfrm>
              <a:prstGeom prst="line">
                <a:avLst/>
              </a:prstGeom>
              <a:noFill/>
              <a:ln w="38100">
                <a:solidFill>
                  <a:schemeClr val="tx1"/>
                </a:solidFill>
                <a:round/>
                <a:headEnd/>
                <a:tailEnd type="stealth" w="med" len="med"/>
              </a:ln>
            </p:spPr>
            <p:txBody>
              <a:bodyPr wrap="none" anchor="ctr">
                <a:prstTxWarp prst="textNoShape">
                  <a:avLst/>
                </a:prstTxWarp>
              </a:bodyPr>
              <a:lstStyle/>
              <a:p>
                <a:endParaRPr lang="en-US"/>
              </a:p>
            </p:txBody>
          </p:sp>
        </p:grpSp>
        <p:sp>
          <p:nvSpPr>
            <p:cNvPr id="1387539" name="Line 19"/>
            <p:cNvSpPr>
              <a:spLocks noChangeShapeType="1"/>
            </p:cNvSpPr>
            <p:nvPr/>
          </p:nvSpPr>
          <p:spPr bwMode="auto">
            <a:xfrm flipH="1">
              <a:off x="1447800" y="3124200"/>
              <a:ext cx="2057400" cy="1295400"/>
            </a:xfrm>
            <a:prstGeom prst="line">
              <a:avLst/>
            </a:prstGeom>
            <a:noFill/>
            <a:ln w="38100">
              <a:solidFill>
                <a:srgbClr val="FF0000"/>
              </a:solidFill>
              <a:round/>
              <a:headEnd/>
              <a:tailEnd type="stealth" w="med" len="med"/>
            </a:ln>
          </p:spPr>
          <p:txBody>
            <a:bodyPr wrap="none" anchor="ctr">
              <a:prstTxWarp prst="textNoShape">
                <a:avLst/>
              </a:prstTxWarp>
            </a:bodyPr>
            <a:lstStyle/>
            <a:p>
              <a:endParaRPr lang="en-US"/>
            </a:p>
          </p:txBody>
        </p:sp>
        <p:sp>
          <p:nvSpPr>
            <p:cNvPr id="1387540" name="Line 20"/>
            <p:cNvSpPr>
              <a:spLocks noChangeShapeType="1"/>
            </p:cNvSpPr>
            <p:nvPr/>
          </p:nvSpPr>
          <p:spPr bwMode="auto">
            <a:xfrm>
              <a:off x="5257800" y="2819400"/>
              <a:ext cx="0" cy="1524000"/>
            </a:xfrm>
            <a:prstGeom prst="line">
              <a:avLst/>
            </a:prstGeom>
            <a:noFill/>
            <a:ln w="38100">
              <a:solidFill>
                <a:srgbClr val="808080"/>
              </a:solidFill>
              <a:round/>
              <a:headEnd/>
              <a:tailEnd type="stealth" w="med" len="med"/>
            </a:ln>
          </p:spPr>
          <p:txBody>
            <a:bodyPr wrap="none" anchor="ctr">
              <a:prstTxWarp prst="textNoShape">
                <a:avLst/>
              </a:prstTxWarp>
            </a:bodyPr>
            <a:lstStyle/>
            <a:p>
              <a:endParaRPr lang="en-US"/>
            </a:p>
          </p:txBody>
        </p:sp>
        <p:sp>
          <p:nvSpPr>
            <p:cNvPr id="1387541" name="Line 21"/>
            <p:cNvSpPr>
              <a:spLocks noChangeShapeType="1"/>
            </p:cNvSpPr>
            <p:nvPr/>
          </p:nvSpPr>
          <p:spPr bwMode="auto">
            <a:xfrm flipH="1">
              <a:off x="6248400" y="3200400"/>
              <a:ext cx="838200" cy="1066800"/>
            </a:xfrm>
            <a:prstGeom prst="line">
              <a:avLst/>
            </a:prstGeom>
            <a:noFill/>
            <a:ln w="38100">
              <a:solidFill>
                <a:schemeClr val="tx2"/>
              </a:solidFill>
              <a:round/>
              <a:headEnd/>
              <a:tailEnd type="stealth" w="med" len="med"/>
            </a:ln>
          </p:spPr>
          <p:txBody>
            <a:bodyPr wrap="none" anchor="ctr">
              <a:prstTxWarp prst="textNoShape">
                <a:avLst/>
              </a:prstTxWarp>
            </a:bodyPr>
            <a:lstStyle/>
            <a:p>
              <a:endParaRPr lang="en-US"/>
            </a:p>
          </p:txBody>
        </p:sp>
        <p:sp>
          <p:nvSpPr>
            <p:cNvPr id="46099" name="TextBox 22"/>
            <p:cNvSpPr txBox="1">
              <a:spLocks noChangeArrowheads="1"/>
            </p:cNvSpPr>
            <p:nvPr/>
          </p:nvSpPr>
          <p:spPr bwMode="auto">
            <a:xfrm>
              <a:off x="1143000" y="5943600"/>
              <a:ext cx="7239000" cy="461963"/>
            </a:xfrm>
            <a:prstGeom prst="rect">
              <a:avLst/>
            </a:prstGeom>
            <a:noFill/>
            <a:ln w="9525">
              <a:noFill/>
              <a:miter lim="800000"/>
              <a:headEnd/>
              <a:tailEnd/>
            </a:ln>
          </p:spPr>
          <p:txBody>
            <a:bodyPr>
              <a:spAutoFit/>
            </a:bodyPr>
            <a:lstStyle/>
            <a:p>
              <a:pPr>
                <a:defRPr/>
              </a:pPr>
              <a:r>
                <a:rPr lang="en-US" sz="2400" b="1" dirty="0">
                  <a:solidFill>
                    <a:srgbClr val="C00000"/>
                  </a:solidFill>
                  <a:effectLst>
                    <a:outerShdw blurRad="38100" dist="38100" dir="2700000" algn="tl">
                      <a:srgbClr val="000000">
                        <a:alpha val="43137"/>
                      </a:srgbClr>
                    </a:outerShdw>
                  </a:effectLst>
                </a:rPr>
                <a:t>MS Excel and Access are NOT GOOD Options!</a:t>
              </a:r>
            </a:p>
          </p:txBody>
        </p:sp>
        <p:sp>
          <p:nvSpPr>
            <p:cNvPr id="24" name="Line 19"/>
            <p:cNvSpPr>
              <a:spLocks noChangeShapeType="1"/>
            </p:cNvSpPr>
            <p:nvPr/>
          </p:nvSpPr>
          <p:spPr bwMode="auto">
            <a:xfrm flipH="1">
              <a:off x="3459163" y="3200400"/>
              <a:ext cx="46037" cy="990600"/>
            </a:xfrm>
            <a:prstGeom prst="line">
              <a:avLst/>
            </a:prstGeom>
            <a:noFill/>
            <a:ln w="38100">
              <a:solidFill>
                <a:srgbClr val="FF0000"/>
              </a:solidFill>
              <a:round/>
              <a:headEnd/>
              <a:tailEnd type="stealth" w="med" len="med"/>
            </a:ln>
          </p:spPr>
          <p:txBody>
            <a:bodyPr wrap="none" anchor="ctr">
              <a:prstTxWarp prst="textNoShape">
                <a:avLst/>
              </a:prstTxWarp>
            </a:bodyPr>
            <a:lstStyle/>
            <a:p>
              <a:endParaRPr lang="en-US"/>
            </a:p>
          </p:txBody>
        </p:sp>
        <p:sp>
          <p:nvSpPr>
            <p:cNvPr id="25" name="Line 19"/>
            <p:cNvSpPr>
              <a:spLocks noChangeShapeType="1"/>
            </p:cNvSpPr>
            <p:nvPr/>
          </p:nvSpPr>
          <p:spPr bwMode="auto">
            <a:xfrm>
              <a:off x="3505200" y="3124200"/>
              <a:ext cx="1600200" cy="990600"/>
            </a:xfrm>
            <a:prstGeom prst="line">
              <a:avLst/>
            </a:prstGeom>
            <a:noFill/>
            <a:ln w="38100">
              <a:solidFill>
                <a:srgbClr val="FF0000"/>
              </a:solidFill>
              <a:round/>
              <a:headEnd/>
              <a:tailEnd type="stealth" w="med" len="med"/>
            </a:ln>
          </p:spPr>
          <p:txBody>
            <a:bodyPr wrap="none" anchor="ctr">
              <a:prstTxWarp prst="textNoShape">
                <a:avLst/>
              </a:prstTxWarp>
            </a:bodyPr>
            <a:lstStyle/>
            <a:p>
              <a:endParaRPr lang="en-US"/>
            </a:p>
          </p:txBody>
        </p:sp>
        <p:sp>
          <p:nvSpPr>
            <p:cNvPr id="26" name="Line 20"/>
            <p:cNvSpPr>
              <a:spLocks noChangeShapeType="1"/>
            </p:cNvSpPr>
            <p:nvPr/>
          </p:nvSpPr>
          <p:spPr bwMode="auto">
            <a:xfrm flipH="1">
              <a:off x="2133600" y="2819400"/>
              <a:ext cx="3124200" cy="1600200"/>
            </a:xfrm>
            <a:prstGeom prst="line">
              <a:avLst/>
            </a:prstGeom>
            <a:noFill/>
            <a:ln w="38100">
              <a:solidFill>
                <a:srgbClr val="808080"/>
              </a:solidFill>
              <a:round/>
              <a:headEnd/>
              <a:tailEnd type="stealth" w="med" len="med"/>
            </a:ln>
          </p:spPr>
          <p:txBody>
            <a:bodyPr wrap="none"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9" name="Title 8"/>
          <p:cNvSpPr>
            <a:spLocks noGrp="1"/>
          </p:cNvSpPr>
          <p:nvPr>
            <p:ph type="title"/>
          </p:nvPr>
        </p:nvSpPr>
        <p:spPr>
          <a:xfrm>
            <a:off x="1752600" y="76200"/>
            <a:ext cx="5791200" cy="1143000"/>
          </a:xfrm>
        </p:spPr>
        <p:txBody>
          <a:bodyPr/>
          <a:lstStyle/>
          <a:p>
            <a:r>
              <a:rPr lang="en-US" sz="2800" dirty="0" smtClean="0"/>
              <a:t> States Releasing State Databases through </a:t>
            </a:r>
            <a:br>
              <a:rPr lang="en-US" sz="2800" dirty="0" smtClean="0"/>
            </a:br>
            <a:r>
              <a:rPr lang="en-US" sz="2800" dirty="0" smtClean="0"/>
              <a:t>HCUP Central </a:t>
            </a:r>
            <a:r>
              <a:rPr lang="en-US" sz="2800" dirty="0" smtClean="0"/>
              <a:t>Distributor</a:t>
            </a:r>
            <a:endParaRPr lang="en-US" sz="2800" dirty="0"/>
          </a:p>
        </p:txBody>
      </p:sp>
      <p:sp>
        <p:nvSpPr>
          <p:cNvPr id="10" name="Text Placeholder 9"/>
          <p:cNvSpPr>
            <a:spLocks noGrp="1"/>
          </p:cNvSpPr>
          <p:nvPr>
            <p:ph type="body" idx="1"/>
          </p:nvPr>
        </p:nvSpPr>
        <p:spPr>
          <a:xfrm>
            <a:off x="457200" y="1371600"/>
            <a:ext cx="8229600" cy="639762"/>
          </a:xfrm>
        </p:spPr>
        <p:txBody>
          <a:bodyPr anchor="t"/>
          <a:lstStyle/>
          <a:p>
            <a:pPr marL="465138" indent="-465138" algn="ctr"/>
            <a:r>
              <a:rPr lang="en-US" dirty="0" smtClean="0">
                <a:solidFill>
                  <a:schemeClr val="tx2"/>
                </a:solidFill>
              </a:rPr>
              <a:t>1990 – 2009*</a:t>
            </a:r>
            <a:endParaRPr lang="en-US" dirty="0">
              <a:solidFill>
                <a:schemeClr val="tx2"/>
              </a:solidFill>
            </a:endParaRPr>
          </a:p>
        </p:txBody>
      </p:sp>
      <p:sp>
        <p:nvSpPr>
          <p:cNvPr id="11" name="Content Placeholder 10"/>
          <p:cNvSpPr>
            <a:spLocks noGrp="1"/>
          </p:cNvSpPr>
          <p:nvPr>
            <p:ph sz="half" idx="2"/>
          </p:nvPr>
        </p:nvSpPr>
        <p:spPr>
          <a:xfrm>
            <a:off x="457200" y="1752600"/>
            <a:ext cx="4040188" cy="3951288"/>
          </a:xfrm>
        </p:spPr>
        <p:txBody>
          <a:bodyPr/>
          <a:lstStyle/>
          <a:p>
            <a:pPr>
              <a:lnSpc>
                <a:spcPct val="80000"/>
              </a:lnSpc>
            </a:pPr>
            <a:r>
              <a:rPr lang="en-US" sz="2000" b="1" dirty="0" smtClean="0"/>
              <a:t>Arizona</a:t>
            </a:r>
          </a:p>
          <a:p>
            <a:pPr>
              <a:lnSpc>
                <a:spcPct val="80000"/>
              </a:lnSpc>
            </a:pPr>
            <a:r>
              <a:rPr lang="en-US" sz="2000" b="1" dirty="0" smtClean="0"/>
              <a:t>Arkansas</a:t>
            </a:r>
          </a:p>
          <a:p>
            <a:pPr>
              <a:lnSpc>
                <a:spcPct val="80000"/>
              </a:lnSpc>
            </a:pPr>
            <a:r>
              <a:rPr lang="en-US" sz="2000" b="1" dirty="0" smtClean="0"/>
              <a:t>California</a:t>
            </a:r>
            <a:endParaRPr lang="en-US" sz="2000" b="1" dirty="0" smtClean="0">
              <a:solidFill>
                <a:schemeClr val="tx2"/>
              </a:solidFill>
            </a:endParaRPr>
          </a:p>
          <a:p>
            <a:pPr>
              <a:lnSpc>
                <a:spcPct val="80000"/>
              </a:lnSpc>
            </a:pPr>
            <a:r>
              <a:rPr lang="en-US" sz="2000" b="1" dirty="0" smtClean="0"/>
              <a:t>Colorado</a:t>
            </a:r>
          </a:p>
          <a:p>
            <a:pPr>
              <a:lnSpc>
                <a:spcPct val="80000"/>
              </a:lnSpc>
            </a:pPr>
            <a:r>
              <a:rPr lang="en-US" sz="2000" b="1" dirty="0" smtClean="0"/>
              <a:t>Florida</a:t>
            </a:r>
          </a:p>
          <a:p>
            <a:pPr>
              <a:lnSpc>
                <a:spcPct val="80000"/>
              </a:lnSpc>
            </a:pPr>
            <a:r>
              <a:rPr lang="en-US" sz="2000" b="1" dirty="0" smtClean="0"/>
              <a:t>Hawaii</a:t>
            </a:r>
          </a:p>
          <a:p>
            <a:pPr>
              <a:lnSpc>
                <a:spcPct val="80000"/>
              </a:lnSpc>
            </a:pPr>
            <a:r>
              <a:rPr lang="en-US" sz="2000" b="1" dirty="0" smtClean="0"/>
              <a:t>Iowa</a:t>
            </a:r>
          </a:p>
          <a:p>
            <a:pPr>
              <a:lnSpc>
                <a:spcPct val="80000"/>
              </a:lnSpc>
            </a:pPr>
            <a:r>
              <a:rPr lang="en-US" sz="2000" b="1" dirty="0" smtClean="0"/>
              <a:t>Kentucky </a:t>
            </a:r>
          </a:p>
          <a:p>
            <a:pPr>
              <a:lnSpc>
                <a:spcPct val="80000"/>
              </a:lnSpc>
            </a:pPr>
            <a:r>
              <a:rPr lang="en-US" sz="2000" b="1" dirty="0" smtClean="0"/>
              <a:t>Maine </a:t>
            </a:r>
          </a:p>
          <a:p>
            <a:pPr>
              <a:lnSpc>
                <a:spcPct val="80000"/>
              </a:lnSpc>
            </a:pPr>
            <a:r>
              <a:rPr lang="en-US" sz="2000" b="1" dirty="0" smtClean="0"/>
              <a:t>Maryland</a:t>
            </a:r>
          </a:p>
          <a:p>
            <a:pPr>
              <a:lnSpc>
                <a:spcPct val="80000"/>
              </a:lnSpc>
            </a:pPr>
            <a:r>
              <a:rPr lang="en-US" sz="2000" b="1" dirty="0" smtClean="0"/>
              <a:t>Massachusetts</a:t>
            </a:r>
          </a:p>
          <a:p>
            <a:pPr>
              <a:lnSpc>
                <a:spcPct val="80000"/>
              </a:lnSpc>
            </a:pPr>
            <a:r>
              <a:rPr lang="en-US" sz="2000" b="1" dirty="0" smtClean="0"/>
              <a:t>Michigan </a:t>
            </a:r>
          </a:p>
          <a:p>
            <a:pPr>
              <a:lnSpc>
                <a:spcPct val="80000"/>
              </a:lnSpc>
            </a:pPr>
            <a:r>
              <a:rPr lang="en-US" sz="2000" b="1" dirty="0" smtClean="0"/>
              <a:t>Nebraska</a:t>
            </a:r>
          </a:p>
          <a:p>
            <a:pPr>
              <a:buNone/>
            </a:pPr>
            <a:endParaRPr lang="en-US" sz="2000" dirty="0"/>
          </a:p>
        </p:txBody>
      </p:sp>
      <p:sp>
        <p:nvSpPr>
          <p:cNvPr id="13" name="Content Placeholder 12"/>
          <p:cNvSpPr>
            <a:spLocks noGrp="1"/>
          </p:cNvSpPr>
          <p:nvPr>
            <p:ph sz="quarter" idx="4"/>
          </p:nvPr>
        </p:nvSpPr>
        <p:spPr>
          <a:xfrm>
            <a:off x="4645025" y="1752600"/>
            <a:ext cx="4041775" cy="3951288"/>
          </a:xfrm>
        </p:spPr>
        <p:txBody>
          <a:bodyPr/>
          <a:lstStyle/>
          <a:p>
            <a:pPr>
              <a:buFont typeface="Wingdings" pitchFamily="2" charset="2"/>
              <a:buChar char="n"/>
              <a:defRPr/>
            </a:pPr>
            <a:r>
              <a:rPr lang="en-US" sz="2000" b="1" dirty="0" smtClean="0"/>
              <a:t>Nevada</a:t>
            </a:r>
          </a:p>
          <a:p>
            <a:pPr>
              <a:buFont typeface="Wingdings" pitchFamily="2" charset="2"/>
              <a:buChar char="n"/>
              <a:defRPr/>
            </a:pPr>
            <a:r>
              <a:rPr lang="en-US" sz="2000" b="1" dirty="0" smtClean="0"/>
              <a:t>New Jersey</a:t>
            </a:r>
          </a:p>
          <a:p>
            <a:pPr>
              <a:buFont typeface="Wingdings" pitchFamily="2" charset="2"/>
              <a:buChar char="n"/>
              <a:defRPr/>
            </a:pPr>
            <a:r>
              <a:rPr lang="en-US" sz="2000" b="1" dirty="0" smtClean="0"/>
              <a:t>New York</a:t>
            </a:r>
          </a:p>
          <a:p>
            <a:pPr>
              <a:buFont typeface="Wingdings" pitchFamily="2" charset="2"/>
              <a:buChar char="n"/>
              <a:defRPr/>
            </a:pPr>
            <a:r>
              <a:rPr lang="en-US" sz="2000" b="1" dirty="0" smtClean="0"/>
              <a:t>North Carolina </a:t>
            </a:r>
          </a:p>
          <a:p>
            <a:pPr>
              <a:buFont typeface="Wingdings" pitchFamily="2" charset="2"/>
              <a:buChar char="n"/>
              <a:defRPr/>
            </a:pPr>
            <a:r>
              <a:rPr lang="en-US" sz="2000" b="1" dirty="0" smtClean="0"/>
              <a:t>Oregon</a:t>
            </a:r>
          </a:p>
          <a:p>
            <a:pPr>
              <a:buFont typeface="Wingdings" pitchFamily="2" charset="2"/>
              <a:buChar char="n"/>
              <a:defRPr/>
            </a:pPr>
            <a:r>
              <a:rPr lang="en-US" sz="2000" b="1" dirty="0" smtClean="0"/>
              <a:t>Rhode Island</a:t>
            </a:r>
          </a:p>
          <a:p>
            <a:pPr>
              <a:buFont typeface="Wingdings" pitchFamily="2" charset="2"/>
              <a:buChar char="n"/>
              <a:defRPr/>
            </a:pPr>
            <a:r>
              <a:rPr lang="en-US" sz="2000" b="1" dirty="0" smtClean="0"/>
              <a:t>South Carolina</a:t>
            </a:r>
          </a:p>
          <a:p>
            <a:pPr>
              <a:buFont typeface="Wingdings" pitchFamily="2" charset="2"/>
              <a:buChar char="n"/>
              <a:defRPr/>
            </a:pPr>
            <a:r>
              <a:rPr lang="en-US" sz="2000" b="1" dirty="0" smtClean="0"/>
              <a:t>South Dakota</a:t>
            </a:r>
          </a:p>
          <a:p>
            <a:pPr>
              <a:buFont typeface="Wingdings" pitchFamily="2" charset="2"/>
              <a:buChar char="n"/>
              <a:defRPr/>
            </a:pPr>
            <a:r>
              <a:rPr lang="en-US" sz="2000" b="1" dirty="0" smtClean="0"/>
              <a:t>Utah </a:t>
            </a:r>
          </a:p>
          <a:p>
            <a:pPr>
              <a:buFont typeface="Wingdings" pitchFamily="2" charset="2"/>
              <a:buChar char="n"/>
              <a:defRPr/>
            </a:pPr>
            <a:r>
              <a:rPr lang="en-US" sz="2000" b="1" dirty="0" smtClean="0"/>
              <a:t>Vermont</a:t>
            </a:r>
          </a:p>
          <a:p>
            <a:pPr>
              <a:buFont typeface="Wingdings" pitchFamily="2" charset="2"/>
              <a:buChar char="n"/>
              <a:defRPr/>
            </a:pPr>
            <a:r>
              <a:rPr lang="en-US" sz="2000" b="1" dirty="0" smtClean="0"/>
              <a:t>Washington</a:t>
            </a:r>
          </a:p>
          <a:p>
            <a:pPr>
              <a:buFont typeface="Wingdings" pitchFamily="2" charset="2"/>
              <a:buChar char="n"/>
              <a:defRPr/>
            </a:pPr>
            <a:r>
              <a:rPr lang="en-US" sz="2000" b="1" dirty="0" smtClean="0"/>
              <a:t>West Virginia </a:t>
            </a:r>
          </a:p>
          <a:p>
            <a:pPr>
              <a:buFont typeface="Wingdings" pitchFamily="2" charset="2"/>
              <a:buChar char="n"/>
              <a:defRPr/>
            </a:pPr>
            <a:r>
              <a:rPr lang="en-US" sz="2000" b="1" dirty="0" smtClean="0"/>
              <a:t>Wisconsin</a:t>
            </a:r>
          </a:p>
          <a:p>
            <a:endParaRPr lang="en-US" sz="2000" dirty="0"/>
          </a:p>
        </p:txBody>
      </p:sp>
      <p:sp>
        <p:nvSpPr>
          <p:cNvPr id="49154" name="Slide Number Placeholder 1"/>
          <p:cNvSpPr>
            <a:spLocks noGrp="1"/>
          </p:cNvSpPr>
          <p:nvPr>
            <p:ph type="sldNum" sz="quarter" idx="10"/>
          </p:nvPr>
        </p:nvSpPr>
        <p:spPr>
          <a:noFill/>
        </p:spPr>
        <p:txBody>
          <a:bodyPr/>
          <a:lstStyle/>
          <a:p>
            <a:fld id="{715E2ED7-48D2-A147-8094-2737E74E5179}" type="slidenum">
              <a:rPr lang="en-US"/>
              <a:pPr/>
              <a:t>35</a:t>
            </a:fld>
            <a:endParaRPr lang="en-US"/>
          </a:p>
        </p:txBody>
      </p:sp>
      <p:sp>
        <p:nvSpPr>
          <p:cNvPr id="49159" name="Text Box 6"/>
          <p:cNvSpPr txBox="1">
            <a:spLocks noChangeArrowheads="1"/>
          </p:cNvSpPr>
          <p:nvPr/>
        </p:nvSpPr>
        <p:spPr bwMode="auto">
          <a:xfrm>
            <a:off x="914400" y="6400800"/>
            <a:ext cx="5181600" cy="260350"/>
          </a:xfrm>
          <a:prstGeom prst="rect">
            <a:avLst/>
          </a:prstGeom>
          <a:noFill/>
          <a:ln w="9525">
            <a:noFill/>
            <a:miter lim="800000"/>
            <a:headEnd/>
            <a:tailEnd/>
          </a:ln>
        </p:spPr>
        <p:txBody>
          <a:bodyPr>
            <a:prstTxWarp prst="textNoShape">
              <a:avLst/>
            </a:prstTxWarp>
            <a:spAutoFit/>
          </a:bodyPr>
          <a:lstStyle/>
          <a:p>
            <a:pPr>
              <a:spcBef>
                <a:spcPct val="50000"/>
              </a:spcBef>
            </a:pPr>
            <a:endParaRPr lang="en-US"/>
          </a:p>
        </p:txBody>
      </p:sp>
      <p:sp>
        <p:nvSpPr>
          <p:cNvPr id="47112" name="Text Box 7"/>
          <p:cNvSpPr txBox="1">
            <a:spLocks noChangeArrowheads="1"/>
          </p:cNvSpPr>
          <p:nvPr/>
        </p:nvSpPr>
        <p:spPr bwMode="auto">
          <a:xfrm>
            <a:off x="3733800" y="6581775"/>
            <a:ext cx="5410200" cy="276225"/>
          </a:xfrm>
          <a:prstGeom prst="rect">
            <a:avLst/>
          </a:prstGeom>
          <a:noFill/>
          <a:ln w="9525" algn="ctr">
            <a:noFill/>
            <a:miter lim="800000"/>
            <a:headEnd/>
            <a:tailEnd/>
          </a:ln>
        </p:spPr>
        <p:txBody>
          <a:bodyPr>
            <a:spAutoFit/>
          </a:bodyPr>
          <a:lstStyle/>
          <a:p>
            <a:pPr algn="r">
              <a:spcBef>
                <a:spcPct val="50000"/>
              </a:spcBef>
              <a:defRPr/>
            </a:pPr>
            <a:r>
              <a:rPr lang="en-US" sz="1200" dirty="0">
                <a:solidFill>
                  <a:schemeClr val="tx2"/>
                </a:solidFill>
                <a:effectLst>
                  <a:outerShdw blurRad="38100" dist="38100" dir="2700000" algn="tl">
                    <a:srgbClr val="000000">
                      <a:alpha val="43137"/>
                    </a:srgbClr>
                  </a:outerShdw>
                </a:effectLst>
              </a:rPr>
              <a:t>* Not all states participate in all years and for all databases.</a:t>
            </a:r>
          </a:p>
        </p:txBody>
      </p:sp>
    </p:spTree>
  </p:cSld>
  <p:clrMapOvr>
    <a:masterClrMapping/>
  </p:clrMapOvr>
  <p:transition spd="med" advClick="0">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174530" name="Picture 2" descr="Doc _ Patient"/>
          <p:cNvPicPr>
            <a:picLocks noChangeAspect="1" noChangeArrowheads="1"/>
          </p:cNvPicPr>
          <p:nvPr/>
        </p:nvPicPr>
        <p:blipFill>
          <a:blip r:embed="rId3"/>
          <a:srcRect/>
          <a:stretch>
            <a:fillRect/>
          </a:stretch>
        </p:blipFill>
        <p:spPr bwMode="auto">
          <a:xfrm>
            <a:off x="0" y="0"/>
            <a:ext cx="4903305" cy="3700463"/>
          </a:xfrm>
          <a:prstGeom prst="rect">
            <a:avLst/>
          </a:prstGeom>
          <a:noFill/>
          <a:effectLst>
            <a:glow rad="228600">
              <a:schemeClr val="accent1">
                <a:satMod val="175000"/>
                <a:alpha val="40000"/>
              </a:schemeClr>
            </a:glow>
          </a:effectLst>
        </p:spPr>
      </p:pic>
      <p:pic>
        <p:nvPicPr>
          <p:cNvPr id="6" name="Picture 2" descr="102"/>
          <p:cNvPicPr>
            <a:picLocks noChangeAspect="1" noChangeArrowheads="1"/>
          </p:cNvPicPr>
          <p:nvPr/>
        </p:nvPicPr>
        <p:blipFill>
          <a:blip r:embed="rId4"/>
          <a:srcRect/>
          <a:stretch>
            <a:fillRect/>
          </a:stretch>
        </p:blipFill>
        <p:spPr>
          <a:xfrm>
            <a:off x="685800" y="2590800"/>
            <a:ext cx="4953000" cy="3714750"/>
          </a:xfrm>
          <a:prstGeom prst="rect">
            <a:avLst/>
          </a:prstGeom>
          <a:noFill/>
          <a:ln/>
          <a:effectLst>
            <a:glow rad="228600">
              <a:schemeClr val="accent1">
                <a:satMod val="175000"/>
                <a:alpha val="40000"/>
              </a:schemeClr>
            </a:glow>
          </a:effectLst>
        </p:spPr>
      </p:pic>
      <p:sp>
        <p:nvSpPr>
          <p:cNvPr id="51204" name="Slide Number Placeholder 1"/>
          <p:cNvSpPr>
            <a:spLocks noGrp="1"/>
          </p:cNvSpPr>
          <p:nvPr>
            <p:ph type="sldNum" sz="quarter" idx="10"/>
          </p:nvPr>
        </p:nvSpPr>
        <p:spPr>
          <a:noFill/>
        </p:spPr>
        <p:txBody>
          <a:bodyPr/>
          <a:lstStyle/>
          <a:p>
            <a:fld id="{9CFD356B-D3E9-C84B-B285-74A4D716021B}" type="slidenum">
              <a:rPr lang="en-US"/>
              <a:pPr/>
              <a:t>36</a:t>
            </a:fld>
            <a:endParaRPr lang="en-US"/>
          </a:p>
        </p:txBody>
      </p:sp>
      <p:pic>
        <p:nvPicPr>
          <p:cNvPr id="7" name="Picture 3" descr="SEDD"/>
          <p:cNvPicPr>
            <a:picLocks noChangeAspect="1" noChangeArrowheads="1"/>
          </p:cNvPicPr>
          <p:nvPr/>
        </p:nvPicPr>
        <p:blipFill>
          <a:blip r:embed="rId5"/>
          <a:srcRect/>
          <a:stretch>
            <a:fillRect/>
          </a:stretch>
        </p:blipFill>
        <p:spPr>
          <a:xfrm>
            <a:off x="4495800" y="0"/>
            <a:ext cx="4648200" cy="3486150"/>
          </a:xfrm>
          <a:prstGeom prst="rect">
            <a:avLst/>
          </a:prstGeom>
          <a:noFill/>
          <a:ln/>
          <a:effectLst>
            <a:glow rad="228600">
              <a:schemeClr val="accent1">
                <a:satMod val="175000"/>
                <a:alpha val="40000"/>
              </a:schemeClr>
            </a:glow>
          </a:effectLst>
        </p:spPr>
      </p:pic>
      <p:sp>
        <p:nvSpPr>
          <p:cNvPr id="1174531" name="Rectangle 3"/>
          <p:cNvSpPr>
            <a:spLocks noGrp="1" noChangeArrowheads="1"/>
          </p:cNvSpPr>
          <p:nvPr>
            <p:ph type="title" idx="4294967295"/>
          </p:nvPr>
        </p:nvSpPr>
        <p:spPr>
          <a:xfrm>
            <a:off x="0" y="6089650"/>
            <a:ext cx="8907463" cy="768350"/>
          </a:xfrm>
        </p:spPr>
        <p:txBody>
          <a:bodyPr/>
          <a:lstStyle/>
          <a:p>
            <a:pPr marL="742950" lvl="1" indent="-285750" algn="r">
              <a:buClr>
                <a:schemeClr val="tx2"/>
              </a:buClr>
              <a:buSzPct val="95000"/>
              <a:defRPr/>
            </a:pPr>
            <a:r>
              <a:rPr lang="en-US" sz="4800" dirty="0" smtClean="0"/>
              <a:t>HCUP National Databases</a:t>
            </a:r>
            <a:br>
              <a:rPr lang="en-US" sz="4800" dirty="0" smtClean="0"/>
            </a:br>
            <a:r>
              <a:rPr lang="en-US" sz="4800" dirty="0" smtClean="0"/>
              <a:t>(NIS, KID, NEDS)</a:t>
            </a:r>
            <a:br>
              <a:rPr lang="en-US" sz="4800" dirty="0" smtClean="0"/>
            </a:br>
            <a:r>
              <a:rPr lang="en-US" dirty="0" smtClean="0">
                <a:solidFill>
                  <a:srgbClr val="FFFFFF"/>
                </a:solidFill>
              </a:rPr>
              <a:t> </a:t>
            </a:r>
            <a:endParaRPr lang="en-US" dirty="0">
              <a:solidFill>
                <a:srgbClr val="FFFFFF"/>
              </a:solidFill>
            </a:endParaRPr>
          </a:p>
        </p:txBody>
      </p:sp>
    </p:spTree>
  </p:cSld>
  <p:clrMapOvr>
    <a:masterClrMapping/>
  </p:clrMapOvr>
  <p:transition spd="med" advClick="0">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873922" name="Rectangle 2"/>
          <p:cNvSpPr>
            <a:spLocks noGrp="1" noChangeArrowheads="1"/>
          </p:cNvSpPr>
          <p:nvPr>
            <p:ph type="title"/>
          </p:nvPr>
        </p:nvSpPr>
        <p:spPr>
          <a:xfrm>
            <a:off x="1608138" y="223838"/>
            <a:ext cx="6469062" cy="768350"/>
          </a:xfrm>
        </p:spPr>
        <p:txBody>
          <a:bodyPr/>
          <a:lstStyle/>
          <a:p>
            <a:pPr eaLnBrk="1" hangingPunct="1">
              <a:defRPr/>
            </a:pPr>
            <a:r>
              <a:rPr lang="en-US" sz="2800" dirty="0"/>
              <a:t>HCUP </a:t>
            </a:r>
            <a:r>
              <a:rPr lang="en-US" sz="2800" dirty="0" smtClean="0"/>
              <a:t>National </a:t>
            </a:r>
            <a:r>
              <a:rPr lang="en-US" sz="2800" dirty="0"/>
              <a:t>Databases</a:t>
            </a:r>
          </a:p>
        </p:txBody>
      </p:sp>
      <p:sp>
        <p:nvSpPr>
          <p:cNvPr id="52227" name="Slide Number Placeholder 3"/>
          <p:cNvSpPr>
            <a:spLocks noGrp="1"/>
          </p:cNvSpPr>
          <p:nvPr>
            <p:ph type="sldNum" sz="quarter" idx="10"/>
          </p:nvPr>
        </p:nvSpPr>
        <p:spPr>
          <a:noFill/>
        </p:spPr>
        <p:txBody>
          <a:bodyPr/>
          <a:lstStyle/>
          <a:p>
            <a:fld id="{49792129-0842-7245-9EBD-FC6ACB37F2DC}" type="slidenum">
              <a:rPr lang="en-US"/>
              <a:pPr/>
              <a:t>37</a:t>
            </a:fld>
            <a:endParaRPr lang="en-US"/>
          </a:p>
        </p:txBody>
      </p:sp>
      <p:grpSp>
        <p:nvGrpSpPr>
          <p:cNvPr id="19" name="Group 18"/>
          <p:cNvGrpSpPr/>
          <p:nvPr/>
        </p:nvGrpSpPr>
        <p:grpSpPr>
          <a:xfrm>
            <a:off x="304800" y="1676400"/>
            <a:ext cx="8610600" cy="4670425"/>
            <a:chOff x="304800" y="1676400"/>
            <a:chExt cx="8610600" cy="4670425"/>
          </a:xfrm>
        </p:grpSpPr>
        <p:grpSp>
          <p:nvGrpSpPr>
            <p:cNvPr id="52228" name="Group 3"/>
            <p:cNvGrpSpPr>
              <a:grpSpLocks/>
            </p:cNvGrpSpPr>
            <p:nvPr/>
          </p:nvGrpSpPr>
          <p:grpSpPr bwMode="auto">
            <a:xfrm>
              <a:off x="609600" y="1905000"/>
              <a:ext cx="2590800" cy="830263"/>
              <a:chOff x="528" y="2352"/>
              <a:chExt cx="672" cy="456"/>
            </a:xfrm>
          </p:grpSpPr>
          <p:sp>
            <p:nvSpPr>
              <p:cNvPr id="1873924" name="AutoShape 4"/>
              <p:cNvSpPr>
                <a:spLocks noChangeArrowheads="1"/>
              </p:cNvSpPr>
              <p:nvPr/>
            </p:nvSpPr>
            <p:spPr bwMode="auto">
              <a:xfrm>
                <a:off x="528" y="2352"/>
                <a:ext cx="672" cy="448"/>
              </a:xfrm>
              <a:prstGeom prst="flowChartMagneticDisk">
                <a:avLst/>
              </a:prstGeom>
              <a:gradFill rotWithShape="1">
                <a:gsLst>
                  <a:gs pos="0">
                    <a:schemeClr val="hlink"/>
                  </a:gs>
                  <a:gs pos="100000">
                    <a:schemeClr va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873925" name="Text Box 5"/>
              <p:cNvSpPr txBox="1">
                <a:spLocks noChangeArrowheads="1"/>
              </p:cNvSpPr>
              <p:nvPr/>
            </p:nvSpPr>
            <p:spPr bwMode="auto">
              <a:xfrm>
                <a:off x="646" y="2520"/>
                <a:ext cx="444" cy="288"/>
              </a:xfrm>
              <a:prstGeom prst="rect">
                <a:avLst/>
              </a:prstGeom>
              <a:noFill/>
              <a:ln w="9525" algn="ctr">
                <a:noFill/>
                <a:miter lim="800000"/>
                <a:headEnd/>
                <a:tailEnd/>
              </a:ln>
              <a:effectLst/>
            </p:spPr>
            <p:txBody>
              <a:bodyPr lIns="92453" tIns="46226" rIns="92453" bIns="46226">
                <a:spAutoFit/>
              </a:bodyPr>
              <a:lstStyle/>
              <a:p>
                <a:pPr>
                  <a:spcBef>
                    <a:spcPct val="50000"/>
                  </a:spcBef>
                  <a:defRPr/>
                </a:pPr>
                <a:r>
                  <a:rPr lang="en-US" sz="2800" b="1" dirty="0">
                    <a:effectLst>
                      <a:outerShdw blurRad="38100" dist="38100" dir="2700000" algn="tl">
                        <a:srgbClr val="000000"/>
                      </a:outerShdw>
                    </a:effectLst>
                  </a:rPr>
                  <a:t>NIS</a:t>
                </a:r>
              </a:p>
            </p:txBody>
          </p:sp>
        </p:grpSp>
        <p:sp>
          <p:nvSpPr>
            <p:cNvPr id="52229" name="Rectangle 18"/>
            <p:cNvSpPr>
              <a:spLocks noChangeArrowheads="1"/>
            </p:cNvSpPr>
            <p:nvPr/>
          </p:nvSpPr>
          <p:spPr bwMode="auto">
            <a:xfrm>
              <a:off x="304800" y="1676400"/>
              <a:ext cx="8610600" cy="13716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grpSp>
          <p:nvGrpSpPr>
            <p:cNvPr id="52230" name="Group 6"/>
            <p:cNvGrpSpPr>
              <a:grpSpLocks/>
            </p:cNvGrpSpPr>
            <p:nvPr/>
          </p:nvGrpSpPr>
          <p:grpSpPr bwMode="auto">
            <a:xfrm>
              <a:off x="533400" y="3505200"/>
              <a:ext cx="2667000" cy="892175"/>
              <a:chOff x="1296" y="2352"/>
              <a:chExt cx="672" cy="448"/>
            </a:xfrm>
          </p:grpSpPr>
          <p:sp>
            <p:nvSpPr>
              <p:cNvPr id="1873927" name="AutoShape 7"/>
              <p:cNvSpPr>
                <a:spLocks noChangeArrowheads="1"/>
              </p:cNvSpPr>
              <p:nvPr/>
            </p:nvSpPr>
            <p:spPr bwMode="auto">
              <a:xfrm>
                <a:off x="1296" y="2352"/>
                <a:ext cx="672" cy="448"/>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873928" name="Text Box 8"/>
              <p:cNvSpPr txBox="1">
                <a:spLocks noChangeArrowheads="1"/>
              </p:cNvSpPr>
              <p:nvPr/>
            </p:nvSpPr>
            <p:spPr bwMode="auto">
              <a:xfrm>
                <a:off x="1425" y="2505"/>
                <a:ext cx="399" cy="261"/>
              </a:xfrm>
              <a:prstGeom prst="rect">
                <a:avLst/>
              </a:prstGeom>
              <a:noFill/>
              <a:ln w="9525" algn="ctr">
                <a:noFill/>
                <a:miter lim="800000"/>
                <a:headEnd/>
                <a:tailEnd/>
              </a:ln>
              <a:effectLst/>
            </p:spPr>
            <p:txBody>
              <a:bodyPr lIns="92453" tIns="46226" rIns="92453" bIns="46226">
                <a:spAutoFit/>
              </a:bodyPr>
              <a:lstStyle/>
              <a:p>
                <a:pPr>
                  <a:spcBef>
                    <a:spcPct val="50000"/>
                  </a:spcBef>
                  <a:defRPr/>
                </a:pPr>
                <a:r>
                  <a:rPr lang="en-US" sz="2800" b="1" dirty="0">
                    <a:effectLst>
                      <a:outerShdw blurRad="38100" dist="38100" dir="2700000" algn="tl">
                        <a:srgbClr val="000000"/>
                      </a:outerShdw>
                    </a:effectLst>
                  </a:rPr>
                  <a:t>KID</a:t>
                </a:r>
              </a:p>
            </p:txBody>
          </p:sp>
        </p:grpSp>
        <p:sp>
          <p:nvSpPr>
            <p:cNvPr id="52231" name="Rectangle 19"/>
            <p:cNvSpPr>
              <a:spLocks noChangeArrowheads="1"/>
            </p:cNvSpPr>
            <p:nvPr/>
          </p:nvSpPr>
          <p:spPr bwMode="auto">
            <a:xfrm>
              <a:off x="304800" y="3276600"/>
              <a:ext cx="8610600" cy="14478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sp>
          <p:nvSpPr>
            <p:cNvPr id="52232" name="Rectangle 20"/>
            <p:cNvSpPr>
              <a:spLocks noChangeArrowheads="1"/>
            </p:cNvSpPr>
            <p:nvPr/>
          </p:nvSpPr>
          <p:spPr bwMode="auto">
            <a:xfrm>
              <a:off x="304800" y="4975225"/>
              <a:ext cx="8610600" cy="1371600"/>
            </a:xfrm>
            <a:prstGeom prst="rect">
              <a:avLst/>
            </a:prstGeom>
            <a:noFill/>
            <a:ln w="9525">
              <a:solidFill>
                <a:schemeClr val="tx1"/>
              </a:solidFill>
              <a:miter lim="800000"/>
              <a:headEnd/>
              <a:tailEnd/>
            </a:ln>
          </p:spPr>
          <p:txBody>
            <a:bodyPr wrap="none" anchor="ctr">
              <a:prstTxWarp prst="textNoShape">
                <a:avLst/>
              </a:prstTxWarp>
            </a:bodyPr>
            <a:lstStyle/>
            <a:p>
              <a:endParaRPr lang="en-US"/>
            </a:p>
          </p:txBody>
        </p:sp>
        <p:grpSp>
          <p:nvGrpSpPr>
            <p:cNvPr id="52233" name="Group 32"/>
            <p:cNvGrpSpPr>
              <a:grpSpLocks/>
            </p:cNvGrpSpPr>
            <p:nvPr/>
          </p:nvGrpSpPr>
          <p:grpSpPr bwMode="auto">
            <a:xfrm>
              <a:off x="552450" y="5240338"/>
              <a:ext cx="2590800" cy="817562"/>
              <a:chOff x="528" y="2352"/>
              <a:chExt cx="672" cy="449"/>
            </a:xfrm>
          </p:grpSpPr>
          <p:sp>
            <p:nvSpPr>
              <p:cNvPr id="52237" name="AutoShape 33"/>
              <p:cNvSpPr>
                <a:spLocks noChangeArrowheads="1"/>
              </p:cNvSpPr>
              <p:nvPr/>
            </p:nvSpPr>
            <p:spPr bwMode="auto">
              <a:xfrm>
                <a:off x="528" y="2352"/>
                <a:ext cx="672" cy="448"/>
              </a:xfrm>
              <a:prstGeom prst="flowChartMagneticDisk">
                <a:avLst/>
              </a:prstGeom>
              <a:gradFill rotWithShape="1">
                <a:gsLst>
                  <a:gs pos="0">
                    <a:srgbClr val="CC0000"/>
                  </a:gs>
                  <a:gs pos="100000">
                    <a:srgbClr val="5E00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873954" name="Text Box 34"/>
              <p:cNvSpPr txBox="1">
                <a:spLocks noChangeArrowheads="1"/>
              </p:cNvSpPr>
              <p:nvPr/>
            </p:nvSpPr>
            <p:spPr bwMode="auto">
              <a:xfrm>
                <a:off x="670" y="2513"/>
                <a:ext cx="386" cy="288"/>
              </a:xfrm>
              <a:prstGeom prst="rect">
                <a:avLst/>
              </a:prstGeom>
              <a:noFill/>
              <a:ln w="9525" algn="ctr">
                <a:noFill/>
                <a:miter lim="800000"/>
                <a:headEnd/>
                <a:tailEnd/>
              </a:ln>
              <a:effectLst/>
            </p:spPr>
            <p:txBody>
              <a:bodyPr lIns="92453" tIns="46226" rIns="92453" bIns="46226">
                <a:spAutoFit/>
              </a:bodyPr>
              <a:lstStyle/>
              <a:p>
                <a:pPr>
                  <a:spcBef>
                    <a:spcPct val="50000"/>
                  </a:spcBef>
                  <a:defRPr/>
                </a:pPr>
                <a:r>
                  <a:rPr lang="en-US" sz="2800" b="1" dirty="0">
                    <a:effectLst>
                      <a:outerShdw blurRad="38100" dist="38100" dir="2700000" algn="tl">
                        <a:srgbClr val="000000"/>
                      </a:outerShdw>
                    </a:effectLst>
                  </a:rPr>
                  <a:t>NEDS</a:t>
                </a:r>
              </a:p>
            </p:txBody>
          </p:sp>
        </p:grpSp>
        <p:sp>
          <p:nvSpPr>
            <p:cNvPr id="34" name="Rectangle 33"/>
            <p:cNvSpPr/>
            <p:nvPr/>
          </p:nvSpPr>
          <p:spPr>
            <a:xfrm>
              <a:off x="3962400" y="1752600"/>
              <a:ext cx="4953000" cy="1200150"/>
            </a:xfrm>
            <a:prstGeom prst="rect">
              <a:avLst/>
            </a:prstGeom>
          </p:spPr>
          <p:txBody>
            <a:bodyPr>
              <a:spAutoFit/>
            </a:bodyPr>
            <a:lstStyle/>
            <a:p>
              <a:pPr algn="l">
                <a:lnSpc>
                  <a:spcPct val="90000"/>
                </a:lnSpc>
                <a:spcBef>
                  <a:spcPct val="20000"/>
                </a:spcBef>
                <a:buClr>
                  <a:schemeClr val="tx2"/>
                </a:buClr>
                <a:buSzPct val="95000"/>
                <a:defRPr/>
              </a:pPr>
              <a:r>
                <a:rPr lang="en-US" sz="2000" dirty="0">
                  <a:solidFill>
                    <a:srgbClr val="FFFFFF"/>
                  </a:solidFill>
                  <a:effectLst>
                    <a:outerShdw blurRad="38100" dist="38100" dir="2700000" algn="tl">
                      <a:srgbClr val="000000"/>
                    </a:outerShdw>
                  </a:effectLst>
                </a:rPr>
                <a:t> Inpatient hospital discharge data (including those admissions that started in the ED) from a sample of hospitals in  participating HCUP States</a:t>
              </a:r>
            </a:p>
          </p:txBody>
        </p:sp>
        <p:sp>
          <p:nvSpPr>
            <p:cNvPr id="35" name="Rectangle 34"/>
            <p:cNvSpPr/>
            <p:nvPr/>
          </p:nvSpPr>
          <p:spPr>
            <a:xfrm>
              <a:off x="3962400" y="3352800"/>
              <a:ext cx="4953000" cy="1323975"/>
            </a:xfrm>
            <a:prstGeom prst="rect">
              <a:avLst/>
            </a:prstGeom>
          </p:spPr>
          <p:txBody>
            <a:bodyPr>
              <a:prstTxWarp prst="textNoShape">
                <a:avLst/>
              </a:prstTxWarp>
              <a:spAutoFit/>
            </a:bodyPr>
            <a:lstStyle/>
            <a:p>
              <a:pPr algn="l"/>
              <a:r>
                <a:rPr lang="en-US" sz="2000">
                  <a:solidFill>
                    <a:srgbClr val="FFFFFF"/>
                  </a:solidFill>
                  <a:effectLst>
                    <a:outerShdw blurRad="38100" dist="38100" dir="2700000" algn="tl">
                      <a:srgbClr val="000000"/>
                    </a:outerShdw>
                  </a:effectLst>
                </a:rPr>
                <a:t>Pediatric inpatient hospital discharge data (including those admissions that started in the ED) from a sample of pediatric discharges in participating HCUP States</a:t>
              </a:r>
              <a:endParaRPr lang="en-US" sz="2000"/>
            </a:p>
          </p:txBody>
        </p:sp>
        <p:sp>
          <p:nvSpPr>
            <p:cNvPr id="36" name="Rectangle 35"/>
            <p:cNvSpPr/>
            <p:nvPr/>
          </p:nvSpPr>
          <p:spPr>
            <a:xfrm>
              <a:off x="3962400" y="5257800"/>
              <a:ext cx="4953000" cy="923925"/>
            </a:xfrm>
            <a:prstGeom prst="rect">
              <a:avLst/>
            </a:prstGeom>
          </p:spPr>
          <p:txBody>
            <a:bodyPr>
              <a:spAutoFit/>
            </a:bodyPr>
            <a:lstStyle/>
            <a:p>
              <a:pPr algn="l">
                <a:lnSpc>
                  <a:spcPct val="90000"/>
                </a:lnSpc>
                <a:spcBef>
                  <a:spcPct val="20000"/>
                </a:spcBef>
                <a:buClr>
                  <a:schemeClr val="tx2"/>
                </a:buClr>
                <a:buSzPct val="95000"/>
                <a:defRPr/>
              </a:pPr>
              <a:r>
                <a:rPr lang="en-US" sz="2000" dirty="0">
                  <a:solidFill>
                    <a:srgbClr val="FFFFFF"/>
                  </a:solidFill>
                  <a:effectLst>
                    <a:outerShdw blurRad="38100" dist="38100" dir="2700000" algn="tl">
                      <a:srgbClr val="000000"/>
                    </a:outerShdw>
                  </a:effectLst>
                </a:rPr>
                <a:t>Emergency department data (treat and release &amp; admitted) from a sample of hospitals in participating HCUP States</a:t>
              </a:r>
            </a:p>
          </p:txBody>
        </p:sp>
      </p:grpSp>
    </p:spTree>
  </p:cSld>
  <p:clrMapOvr>
    <a:masterClrMapping/>
  </p:clrMapOvr>
  <p:transition spd="med" advClick="0">
    <p:fade/>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252355" name="Rectangle 3"/>
          <p:cNvSpPr>
            <a:spLocks noGrp="1" noChangeArrowheads="1"/>
          </p:cNvSpPr>
          <p:nvPr>
            <p:ph type="title"/>
          </p:nvPr>
        </p:nvSpPr>
        <p:spPr>
          <a:xfrm>
            <a:off x="1447800" y="228600"/>
            <a:ext cx="6477000" cy="920750"/>
          </a:xfrm>
        </p:spPr>
        <p:txBody>
          <a:bodyPr/>
          <a:lstStyle/>
          <a:p>
            <a:pPr eaLnBrk="1" hangingPunct="1">
              <a:defRPr/>
            </a:pPr>
            <a:r>
              <a:rPr lang="en-US" sz="2800" dirty="0" smtClean="0"/>
              <a:t>HCUP National Databases are Sampled from State Databases</a:t>
            </a:r>
          </a:p>
        </p:txBody>
      </p:sp>
      <p:sp>
        <p:nvSpPr>
          <p:cNvPr id="53251" name="Slide Number Placeholder 3"/>
          <p:cNvSpPr>
            <a:spLocks noGrp="1"/>
          </p:cNvSpPr>
          <p:nvPr>
            <p:ph type="sldNum" sz="quarter" idx="10"/>
          </p:nvPr>
        </p:nvSpPr>
        <p:spPr>
          <a:noFill/>
        </p:spPr>
        <p:txBody>
          <a:bodyPr/>
          <a:lstStyle/>
          <a:p>
            <a:fld id="{2929060D-CFF8-324B-A4D4-D0B2DEBBC9F0}" type="slidenum">
              <a:rPr lang="en-US"/>
              <a:pPr/>
              <a:t>38</a:t>
            </a:fld>
            <a:endParaRPr lang="en-US"/>
          </a:p>
        </p:txBody>
      </p:sp>
      <p:grpSp>
        <p:nvGrpSpPr>
          <p:cNvPr id="34" name="Group 33"/>
          <p:cNvGrpSpPr/>
          <p:nvPr/>
        </p:nvGrpSpPr>
        <p:grpSpPr>
          <a:xfrm>
            <a:off x="0" y="1600200"/>
            <a:ext cx="8610600" cy="4800600"/>
            <a:chOff x="0" y="1600200"/>
            <a:chExt cx="8610600" cy="4800600"/>
          </a:xfrm>
        </p:grpSpPr>
        <p:sp>
          <p:nvSpPr>
            <p:cNvPr id="53252" name="Line 2"/>
            <p:cNvSpPr>
              <a:spLocks noChangeShapeType="1"/>
            </p:cNvSpPr>
            <p:nvPr/>
          </p:nvSpPr>
          <p:spPr bwMode="auto">
            <a:xfrm flipH="1">
              <a:off x="1600200" y="3505200"/>
              <a:ext cx="685800" cy="1676400"/>
            </a:xfrm>
            <a:prstGeom prst="line">
              <a:avLst/>
            </a:prstGeom>
            <a:noFill/>
            <a:ln w="76200">
              <a:solidFill>
                <a:schemeClr val="tx1"/>
              </a:solidFill>
              <a:round/>
              <a:headEnd/>
              <a:tailEnd type="stealth" w="med" len="med"/>
            </a:ln>
          </p:spPr>
          <p:txBody>
            <a:bodyPr>
              <a:prstTxWarp prst="textNoShape">
                <a:avLst/>
              </a:prstTxWarp>
            </a:bodyPr>
            <a:lstStyle/>
            <a:p>
              <a:endParaRPr lang="en-US"/>
            </a:p>
          </p:txBody>
        </p:sp>
        <p:sp>
          <p:nvSpPr>
            <p:cNvPr id="1252356" name="Text Box 4"/>
            <p:cNvSpPr txBox="1">
              <a:spLocks noChangeArrowheads="1"/>
            </p:cNvSpPr>
            <p:nvPr/>
          </p:nvSpPr>
          <p:spPr bwMode="auto">
            <a:xfrm>
              <a:off x="0" y="2895600"/>
              <a:ext cx="4800600" cy="554038"/>
            </a:xfrm>
            <a:prstGeom prst="rect">
              <a:avLst/>
            </a:prstGeom>
            <a:noFill/>
            <a:ln w="9525">
              <a:noFill/>
              <a:miter lim="800000"/>
              <a:headEnd/>
              <a:tailEnd/>
            </a:ln>
            <a:effectLst/>
          </p:spPr>
          <p:txBody>
            <a:bodyPr>
              <a:spAutoFit/>
            </a:bodyPr>
            <a:lstStyle/>
            <a:p>
              <a:pPr>
                <a:lnSpc>
                  <a:spcPct val="50000"/>
                </a:lnSpc>
                <a:spcBef>
                  <a:spcPct val="50000"/>
                </a:spcBef>
                <a:defRPr/>
              </a:pPr>
              <a:r>
                <a:rPr lang="en-US" sz="2000" b="1" dirty="0">
                  <a:effectLst>
                    <a:outerShdw blurRad="38100" dist="38100" dir="2700000" algn="tl">
                      <a:srgbClr val="000000"/>
                    </a:outerShdw>
                  </a:effectLst>
                </a:rPr>
                <a:t>State Inpatient </a:t>
              </a:r>
            </a:p>
            <a:p>
              <a:pPr>
                <a:lnSpc>
                  <a:spcPct val="50000"/>
                </a:lnSpc>
                <a:spcBef>
                  <a:spcPct val="50000"/>
                </a:spcBef>
                <a:defRPr/>
              </a:pPr>
              <a:r>
                <a:rPr lang="en-US" sz="2000" b="1" dirty="0">
                  <a:effectLst>
                    <a:outerShdw blurRad="38100" dist="38100" dir="2700000" algn="tl">
                      <a:srgbClr val="000000"/>
                    </a:outerShdw>
                  </a:effectLst>
                </a:rPr>
                <a:t>Databases </a:t>
              </a:r>
            </a:p>
          </p:txBody>
        </p:sp>
        <p:sp>
          <p:nvSpPr>
            <p:cNvPr id="53254" name="Rectangle 7"/>
            <p:cNvSpPr>
              <a:spLocks noChangeArrowheads="1"/>
            </p:cNvSpPr>
            <p:nvPr/>
          </p:nvSpPr>
          <p:spPr bwMode="auto">
            <a:xfrm>
              <a:off x="5334000" y="3810000"/>
              <a:ext cx="3124200" cy="762000"/>
            </a:xfrm>
            <a:prstGeom prst="rect">
              <a:avLst/>
            </a:prstGeom>
            <a:noFill/>
            <a:ln w="9525">
              <a:noFill/>
              <a:miter lim="800000"/>
              <a:headEnd/>
              <a:tailEnd/>
            </a:ln>
          </p:spPr>
          <p:txBody>
            <a:bodyPr wrap="none" anchor="ctr">
              <a:prstTxWarp prst="textNoShape">
                <a:avLst/>
              </a:prstTxWarp>
            </a:bodyPr>
            <a:lstStyle/>
            <a:p>
              <a:endParaRPr lang="en-US"/>
            </a:p>
          </p:txBody>
        </p:sp>
        <p:grpSp>
          <p:nvGrpSpPr>
            <p:cNvPr id="53255" name="Group 39"/>
            <p:cNvGrpSpPr>
              <a:grpSpLocks/>
            </p:cNvGrpSpPr>
            <p:nvPr/>
          </p:nvGrpSpPr>
          <p:grpSpPr bwMode="auto">
            <a:xfrm>
              <a:off x="5486400" y="1600200"/>
              <a:ext cx="2590800" cy="1066800"/>
              <a:chOff x="6324600" y="1676400"/>
              <a:chExt cx="2590800" cy="1066800"/>
            </a:xfrm>
          </p:grpSpPr>
          <p:sp>
            <p:nvSpPr>
              <p:cNvPr id="53274" name="AutoShape 9"/>
              <p:cNvSpPr>
                <a:spLocks noChangeArrowheads="1"/>
              </p:cNvSpPr>
              <p:nvPr/>
            </p:nvSpPr>
            <p:spPr bwMode="auto">
              <a:xfrm>
                <a:off x="6324600" y="2286000"/>
                <a:ext cx="762000" cy="457200"/>
              </a:xfrm>
              <a:prstGeom prst="flowChartMagneticDisk">
                <a:avLst/>
              </a:prstGeom>
              <a:solidFill>
                <a:srgbClr val="C00000"/>
              </a:solidFill>
              <a:ln w="9525">
                <a:solidFill>
                  <a:schemeClr val="tx1"/>
                </a:solidFill>
                <a:round/>
                <a:headEnd/>
                <a:tailEnd/>
              </a:ln>
            </p:spPr>
            <p:txBody>
              <a:bodyPr wrap="none" anchor="ctr">
                <a:prstTxWarp prst="textNoShape">
                  <a:avLst/>
                </a:prstTxWarp>
              </a:bodyPr>
              <a:lstStyle/>
              <a:p>
                <a:endParaRPr lang="en-US"/>
              </a:p>
            </p:txBody>
          </p:sp>
          <p:sp>
            <p:nvSpPr>
              <p:cNvPr id="53275" name="AutoShape 10"/>
              <p:cNvSpPr>
                <a:spLocks noChangeArrowheads="1"/>
              </p:cNvSpPr>
              <p:nvPr/>
            </p:nvSpPr>
            <p:spPr bwMode="auto">
              <a:xfrm>
                <a:off x="6858000" y="1676400"/>
                <a:ext cx="762000" cy="457200"/>
              </a:xfrm>
              <a:prstGeom prst="flowChartMagneticDisk">
                <a:avLst/>
              </a:prstGeom>
              <a:solidFill>
                <a:srgbClr val="C00000"/>
              </a:solidFill>
              <a:ln w="9525">
                <a:solidFill>
                  <a:schemeClr val="tx1"/>
                </a:solidFill>
                <a:round/>
                <a:headEnd/>
                <a:tailEnd/>
              </a:ln>
            </p:spPr>
            <p:txBody>
              <a:bodyPr wrap="none" anchor="ctr">
                <a:prstTxWarp prst="textNoShape">
                  <a:avLst/>
                </a:prstTxWarp>
              </a:bodyPr>
              <a:lstStyle/>
              <a:p>
                <a:endParaRPr lang="en-US"/>
              </a:p>
            </p:txBody>
          </p:sp>
          <p:sp>
            <p:nvSpPr>
              <p:cNvPr id="53276" name="AutoShape 11"/>
              <p:cNvSpPr>
                <a:spLocks noChangeArrowheads="1"/>
              </p:cNvSpPr>
              <p:nvPr/>
            </p:nvSpPr>
            <p:spPr bwMode="auto">
              <a:xfrm>
                <a:off x="7848600" y="1676400"/>
                <a:ext cx="762000" cy="457200"/>
              </a:xfrm>
              <a:prstGeom prst="flowChartMagneticDisk">
                <a:avLst/>
              </a:prstGeom>
              <a:solidFill>
                <a:srgbClr val="C00000"/>
              </a:solidFill>
              <a:ln w="9525">
                <a:solidFill>
                  <a:schemeClr val="tx1"/>
                </a:solidFill>
                <a:round/>
                <a:headEnd/>
                <a:tailEnd/>
              </a:ln>
            </p:spPr>
            <p:txBody>
              <a:bodyPr wrap="none" anchor="ctr">
                <a:prstTxWarp prst="textNoShape">
                  <a:avLst/>
                </a:prstTxWarp>
              </a:bodyPr>
              <a:lstStyle/>
              <a:p>
                <a:endParaRPr lang="en-US"/>
              </a:p>
            </p:txBody>
          </p:sp>
          <p:sp>
            <p:nvSpPr>
              <p:cNvPr id="53277" name="AutoShape 12"/>
              <p:cNvSpPr>
                <a:spLocks noChangeArrowheads="1"/>
              </p:cNvSpPr>
              <p:nvPr/>
            </p:nvSpPr>
            <p:spPr bwMode="auto">
              <a:xfrm>
                <a:off x="7239000" y="2286000"/>
                <a:ext cx="762000" cy="457200"/>
              </a:xfrm>
              <a:prstGeom prst="flowChartMagneticDisk">
                <a:avLst/>
              </a:prstGeom>
              <a:solidFill>
                <a:srgbClr val="C00000"/>
              </a:solidFill>
              <a:ln w="9525">
                <a:solidFill>
                  <a:schemeClr val="tx1"/>
                </a:solidFill>
                <a:round/>
                <a:headEnd/>
                <a:tailEnd/>
              </a:ln>
            </p:spPr>
            <p:txBody>
              <a:bodyPr wrap="none" anchor="ctr">
                <a:prstTxWarp prst="textNoShape">
                  <a:avLst/>
                </a:prstTxWarp>
              </a:bodyPr>
              <a:lstStyle/>
              <a:p>
                <a:endParaRPr lang="en-US"/>
              </a:p>
            </p:txBody>
          </p:sp>
          <p:sp>
            <p:nvSpPr>
              <p:cNvPr id="53278" name="AutoShape 13"/>
              <p:cNvSpPr>
                <a:spLocks noChangeArrowheads="1"/>
              </p:cNvSpPr>
              <p:nvPr/>
            </p:nvSpPr>
            <p:spPr bwMode="auto">
              <a:xfrm>
                <a:off x="8153400" y="2286000"/>
                <a:ext cx="762000" cy="457200"/>
              </a:xfrm>
              <a:prstGeom prst="flowChartMagneticDisk">
                <a:avLst/>
              </a:prstGeom>
              <a:solidFill>
                <a:srgbClr val="C00000"/>
              </a:solidFill>
              <a:ln w="9525">
                <a:solidFill>
                  <a:schemeClr val="tx1"/>
                </a:solidFill>
                <a:round/>
                <a:headEnd/>
                <a:tailEnd/>
              </a:ln>
            </p:spPr>
            <p:txBody>
              <a:bodyPr wrap="none" anchor="ctr">
                <a:prstTxWarp prst="textNoShape">
                  <a:avLst/>
                </a:prstTxWarp>
              </a:bodyPr>
              <a:lstStyle/>
              <a:p>
                <a:endParaRPr lang="en-US"/>
              </a:p>
            </p:txBody>
          </p:sp>
        </p:grpSp>
        <p:grpSp>
          <p:nvGrpSpPr>
            <p:cNvPr id="53256" name="Group 24"/>
            <p:cNvGrpSpPr>
              <a:grpSpLocks/>
            </p:cNvGrpSpPr>
            <p:nvPr/>
          </p:nvGrpSpPr>
          <p:grpSpPr bwMode="auto">
            <a:xfrm>
              <a:off x="304800" y="5257800"/>
              <a:ext cx="2590800" cy="1143000"/>
              <a:chOff x="288" y="3312"/>
              <a:chExt cx="1680" cy="720"/>
            </a:xfrm>
          </p:grpSpPr>
          <p:sp>
            <p:nvSpPr>
              <p:cNvPr id="53272" name="AutoShape 14"/>
              <p:cNvSpPr>
                <a:spLocks noChangeArrowheads="1"/>
              </p:cNvSpPr>
              <p:nvPr/>
            </p:nvSpPr>
            <p:spPr bwMode="auto">
              <a:xfrm>
                <a:off x="288" y="3312"/>
                <a:ext cx="1680" cy="720"/>
              </a:xfrm>
              <a:prstGeom prst="flowChartMagneticDisk">
                <a:avLst/>
              </a:prstGeom>
              <a:gradFill rotWithShape="1">
                <a:gsLst>
                  <a:gs pos="0">
                    <a:srgbClr val="FFFF00"/>
                  </a:gs>
                  <a:gs pos="100000">
                    <a:srgbClr val="7676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51225" name="Text Box 22"/>
              <p:cNvSpPr txBox="1">
                <a:spLocks noChangeArrowheads="1"/>
              </p:cNvSpPr>
              <p:nvPr/>
            </p:nvSpPr>
            <p:spPr bwMode="auto">
              <a:xfrm>
                <a:off x="360" y="3636"/>
                <a:ext cx="1536" cy="252"/>
              </a:xfrm>
              <a:prstGeom prst="rect">
                <a:avLst/>
              </a:prstGeom>
              <a:noFill/>
              <a:ln w="9525">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NIS</a:t>
                </a:r>
              </a:p>
            </p:txBody>
          </p:sp>
        </p:grpSp>
        <p:sp>
          <p:nvSpPr>
            <p:cNvPr id="53257" name="AutoShape 12"/>
            <p:cNvSpPr>
              <a:spLocks noChangeArrowheads="1"/>
            </p:cNvSpPr>
            <p:nvPr/>
          </p:nvSpPr>
          <p:spPr bwMode="auto">
            <a:xfrm>
              <a:off x="5943600" y="5257800"/>
              <a:ext cx="2362200" cy="1143000"/>
            </a:xfrm>
            <a:prstGeom prst="flowChartMagneticDisk">
              <a:avLst/>
            </a:prstGeom>
            <a:gradFill rotWithShape="1">
              <a:gsLst>
                <a:gs pos="0">
                  <a:schemeClr val="folHlink"/>
                </a:gs>
                <a:gs pos="100000">
                  <a:srgbClr val="CC3300"/>
                </a:gs>
              </a:gsLst>
              <a:path path="shape">
                <a:fillToRect l="50000" t="50000" r="50000" b="50000"/>
              </a:path>
            </a:gradFill>
            <a:ln w="3175">
              <a:solidFill>
                <a:schemeClr val="tx1"/>
              </a:solidFill>
              <a:round/>
              <a:headEnd/>
              <a:tailEnd/>
            </a:ln>
          </p:spPr>
          <p:txBody>
            <a:bodyPr wrap="none" anchor="ctr">
              <a:prstTxWarp prst="textNoShape">
                <a:avLst/>
              </a:prstTxWarp>
            </a:bodyPr>
            <a:lstStyle/>
            <a:p>
              <a:endParaRPr lang="en-US"/>
            </a:p>
          </p:txBody>
        </p:sp>
        <p:grpSp>
          <p:nvGrpSpPr>
            <p:cNvPr id="53258" name="Group 8"/>
            <p:cNvGrpSpPr>
              <a:grpSpLocks/>
            </p:cNvGrpSpPr>
            <p:nvPr/>
          </p:nvGrpSpPr>
          <p:grpSpPr bwMode="auto">
            <a:xfrm>
              <a:off x="1066800" y="1676400"/>
              <a:ext cx="2590800" cy="1066800"/>
              <a:chOff x="2016" y="1056"/>
              <a:chExt cx="1632" cy="672"/>
            </a:xfrm>
          </p:grpSpPr>
          <p:sp>
            <p:nvSpPr>
              <p:cNvPr id="29" name="AutoShape 9"/>
              <p:cNvSpPr>
                <a:spLocks noChangeArrowheads="1"/>
              </p:cNvSpPr>
              <p:nvPr/>
            </p:nvSpPr>
            <p:spPr bwMode="auto">
              <a:xfrm>
                <a:off x="2016" y="1440"/>
                <a:ext cx="480" cy="288"/>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30" name="AutoShape 10"/>
              <p:cNvSpPr>
                <a:spLocks noChangeArrowheads="1"/>
              </p:cNvSpPr>
              <p:nvPr/>
            </p:nvSpPr>
            <p:spPr bwMode="auto">
              <a:xfrm>
                <a:off x="2352" y="1056"/>
                <a:ext cx="480" cy="288"/>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31" name="AutoShape 11"/>
              <p:cNvSpPr>
                <a:spLocks noChangeArrowheads="1"/>
              </p:cNvSpPr>
              <p:nvPr/>
            </p:nvSpPr>
            <p:spPr bwMode="auto">
              <a:xfrm>
                <a:off x="2976" y="1056"/>
                <a:ext cx="480" cy="288"/>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32" name="AutoShape 12"/>
              <p:cNvSpPr>
                <a:spLocks noChangeArrowheads="1"/>
              </p:cNvSpPr>
              <p:nvPr/>
            </p:nvSpPr>
            <p:spPr bwMode="auto">
              <a:xfrm>
                <a:off x="2592" y="1440"/>
                <a:ext cx="480" cy="288"/>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33" name="AutoShape 13"/>
              <p:cNvSpPr>
                <a:spLocks noChangeArrowheads="1"/>
              </p:cNvSpPr>
              <p:nvPr/>
            </p:nvSpPr>
            <p:spPr bwMode="auto">
              <a:xfrm>
                <a:off x="3168" y="1440"/>
                <a:ext cx="480" cy="288"/>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grpSp>
        <p:sp>
          <p:nvSpPr>
            <p:cNvPr id="41" name="Text Box 4"/>
            <p:cNvSpPr txBox="1">
              <a:spLocks noChangeArrowheads="1"/>
            </p:cNvSpPr>
            <p:nvPr/>
          </p:nvSpPr>
          <p:spPr bwMode="auto">
            <a:xfrm>
              <a:off x="4800600" y="2819400"/>
              <a:ext cx="3810000" cy="881063"/>
            </a:xfrm>
            <a:prstGeom prst="rect">
              <a:avLst/>
            </a:prstGeom>
            <a:noFill/>
            <a:ln w="9525">
              <a:noFill/>
              <a:miter lim="800000"/>
              <a:headEnd/>
              <a:tailEnd/>
            </a:ln>
            <a:effectLst/>
          </p:spPr>
          <p:txBody>
            <a:bodyPr>
              <a:spAutoFit/>
            </a:bodyPr>
            <a:lstStyle/>
            <a:p>
              <a:pPr>
                <a:lnSpc>
                  <a:spcPct val="50000"/>
                </a:lnSpc>
                <a:spcBef>
                  <a:spcPct val="50000"/>
                </a:spcBef>
                <a:defRPr/>
              </a:pPr>
              <a:r>
                <a:rPr lang="en-US" sz="2000" b="1" dirty="0">
                  <a:effectLst>
                    <a:outerShdw blurRad="38100" dist="38100" dir="2700000" algn="tl">
                      <a:srgbClr val="000000"/>
                    </a:outerShdw>
                  </a:effectLst>
                </a:rPr>
                <a:t>State Emergency </a:t>
              </a:r>
            </a:p>
            <a:p>
              <a:pPr>
                <a:lnSpc>
                  <a:spcPct val="50000"/>
                </a:lnSpc>
                <a:spcBef>
                  <a:spcPct val="50000"/>
                </a:spcBef>
                <a:defRPr/>
              </a:pPr>
              <a:r>
                <a:rPr lang="en-US" sz="2000" b="1" dirty="0">
                  <a:effectLst>
                    <a:outerShdw blurRad="38100" dist="38100" dir="2700000" algn="tl">
                      <a:srgbClr val="000000"/>
                    </a:outerShdw>
                  </a:effectLst>
                </a:rPr>
                <a:t>Department Databases </a:t>
              </a:r>
            </a:p>
            <a:p>
              <a:pPr>
                <a:lnSpc>
                  <a:spcPct val="50000"/>
                </a:lnSpc>
                <a:spcBef>
                  <a:spcPct val="50000"/>
                </a:spcBef>
                <a:defRPr/>
              </a:pPr>
              <a:r>
                <a:rPr lang="en-US" sz="2000" b="1" dirty="0">
                  <a:effectLst>
                    <a:outerShdw blurRad="38100" dist="38100" dir="2700000" algn="tl">
                      <a:srgbClr val="000000"/>
                    </a:outerShdw>
                  </a:effectLst>
                </a:rPr>
                <a:t> </a:t>
              </a:r>
            </a:p>
          </p:txBody>
        </p:sp>
        <p:grpSp>
          <p:nvGrpSpPr>
            <p:cNvPr id="53260" name="Group 25"/>
            <p:cNvGrpSpPr>
              <a:grpSpLocks/>
            </p:cNvGrpSpPr>
            <p:nvPr/>
          </p:nvGrpSpPr>
          <p:grpSpPr bwMode="auto">
            <a:xfrm>
              <a:off x="3276600" y="5257800"/>
              <a:ext cx="2362200" cy="1143000"/>
              <a:chOff x="3840" y="3360"/>
              <a:chExt cx="1680" cy="768"/>
            </a:xfrm>
          </p:grpSpPr>
          <p:sp>
            <p:nvSpPr>
              <p:cNvPr id="53265" name="AutoShape 15"/>
              <p:cNvSpPr>
                <a:spLocks noChangeArrowheads="1"/>
              </p:cNvSpPr>
              <p:nvPr/>
            </p:nvSpPr>
            <p:spPr bwMode="auto">
              <a:xfrm>
                <a:off x="3840" y="3360"/>
                <a:ext cx="1680" cy="768"/>
              </a:xfrm>
              <a:prstGeom prst="flowChartMagneticDisk">
                <a:avLst/>
              </a:prstGeom>
              <a:gradFill rotWithShape="1">
                <a:gsLst>
                  <a:gs pos="0">
                    <a:srgbClr val="CC66FF">
                      <a:alpha val="70000"/>
                    </a:srgbClr>
                  </a:gs>
                  <a:gs pos="100000">
                    <a:srgbClr val="5E2F76"/>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51218" name="Text Box 23"/>
              <p:cNvSpPr txBox="1">
                <a:spLocks noChangeArrowheads="1"/>
              </p:cNvSpPr>
              <p:nvPr/>
            </p:nvSpPr>
            <p:spPr bwMode="auto">
              <a:xfrm>
                <a:off x="3936" y="3696"/>
                <a:ext cx="1535" cy="269"/>
              </a:xfrm>
              <a:prstGeom prst="rect">
                <a:avLst/>
              </a:prstGeom>
              <a:noFill/>
              <a:ln w="9525">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KID</a:t>
                </a:r>
              </a:p>
            </p:txBody>
          </p:sp>
        </p:grpSp>
        <p:sp>
          <p:nvSpPr>
            <p:cNvPr id="53261" name="Line 2"/>
            <p:cNvSpPr>
              <a:spLocks noChangeShapeType="1"/>
            </p:cNvSpPr>
            <p:nvPr/>
          </p:nvSpPr>
          <p:spPr bwMode="auto">
            <a:xfrm>
              <a:off x="2819400" y="3505200"/>
              <a:ext cx="838200" cy="1752600"/>
            </a:xfrm>
            <a:prstGeom prst="line">
              <a:avLst/>
            </a:prstGeom>
            <a:noFill/>
            <a:ln w="76200">
              <a:solidFill>
                <a:schemeClr val="tx1"/>
              </a:solidFill>
              <a:round/>
              <a:headEnd/>
              <a:tailEnd type="stealth" w="med" len="med"/>
            </a:ln>
          </p:spPr>
          <p:txBody>
            <a:bodyPr>
              <a:prstTxWarp prst="textNoShape">
                <a:avLst/>
              </a:prstTxWarp>
            </a:bodyPr>
            <a:lstStyle/>
            <a:p>
              <a:endParaRPr lang="en-US"/>
            </a:p>
          </p:txBody>
        </p:sp>
        <p:sp>
          <p:nvSpPr>
            <p:cNvPr id="53262" name="Line 2"/>
            <p:cNvSpPr>
              <a:spLocks noChangeShapeType="1"/>
            </p:cNvSpPr>
            <p:nvPr/>
          </p:nvSpPr>
          <p:spPr bwMode="auto">
            <a:xfrm flipH="1">
              <a:off x="6858000" y="3505200"/>
              <a:ext cx="46038" cy="1676400"/>
            </a:xfrm>
            <a:prstGeom prst="line">
              <a:avLst/>
            </a:prstGeom>
            <a:noFill/>
            <a:ln w="76200">
              <a:solidFill>
                <a:schemeClr val="tx1"/>
              </a:solidFill>
              <a:round/>
              <a:headEnd/>
              <a:tailEnd type="stealth" w="med" len="med"/>
            </a:ln>
          </p:spPr>
          <p:txBody>
            <a:bodyPr>
              <a:prstTxWarp prst="textNoShape">
                <a:avLst/>
              </a:prstTxWarp>
            </a:bodyPr>
            <a:lstStyle/>
            <a:p>
              <a:endParaRPr lang="en-US"/>
            </a:p>
          </p:txBody>
        </p:sp>
        <p:sp>
          <p:nvSpPr>
            <p:cNvPr id="53263" name="Line 2"/>
            <p:cNvSpPr>
              <a:spLocks noChangeShapeType="1"/>
            </p:cNvSpPr>
            <p:nvPr/>
          </p:nvSpPr>
          <p:spPr bwMode="auto">
            <a:xfrm>
              <a:off x="3352800" y="3200400"/>
              <a:ext cx="2895600" cy="1981200"/>
            </a:xfrm>
            <a:prstGeom prst="line">
              <a:avLst/>
            </a:prstGeom>
            <a:noFill/>
            <a:ln w="76200">
              <a:solidFill>
                <a:schemeClr val="tx1"/>
              </a:solidFill>
              <a:round/>
              <a:headEnd/>
              <a:tailEnd type="stealth" w="med" len="med"/>
            </a:ln>
          </p:spPr>
          <p:txBody>
            <a:bodyPr>
              <a:prstTxWarp prst="textNoShape">
                <a:avLst/>
              </a:prstTxWarp>
            </a:bodyPr>
            <a:lstStyle/>
            <a:p>
              <a:endParaRPr lang="en-US"/>
            </a:p>
          </p:txBody>
        </p:sp>
        <p:sp>
          <p:nvSpPr>
            <p:cNvPr id="51216" name="TextBox 44"/>
            <p:cNvSpPr txBox="1">
              <a:spLocks noChangeArrowheads="1"/>
            </p:cNvSpPr>
            <p:nvPr/>
          </p:nvSpPr>
          <p:spPr bwMode="auto">
            <a:xfrm>
              <a:off x="6477000" y="5791200"/>
              <a:ext cx="1371600" cy="400050"/>
            </a:xfrm>
            <a:prstGeom prst="rect">
              <a:avLst/>
            </a:prstGeom>
            <a:noFill/>
            <a:ln w="9525">
              <a:noFill/>
              <a:miter lim="800000"/>
              <a:headEnd/>
              <a:tailEnd/>
            </a:ln>
          </p:spPr>
          <p:txBody>
            <a:bodyPr>
              <a:spAutoFit/>
            </a:bodyPr>
            <a:lstStyle/>
            <a:p>
              <a:pPr>
                <a:defRPr/>
              </a:pPr>
              <a:r>
                <a:rPr lang="en-US" sz="2000" b="1" dirty="0">
                  <a:effectLst>
                    <a:outerShdw blurRad="38100" dist="38100" dir="2700000" algn="tl">
                      <a:srgbClr val="000000">
                        <a:alpha val="43137"/>
                      </a:srgbClr>
                    </a:outerShdw>
                  </a:effectLst>
                </a:rPr>
                <a:t>NEDS</a:t>
              </a:r>
            </a:p>
          </p:txBody>
        </p:sp>
      </p:grpSp>
    </p:spTree>
  </p:cSld>
  <p:clrMapOvr>
    <a:masterClrMapping/>
  </p:clrMapOvr>
  <p:transition spd="med" advClick="0">
    <p:fad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39746" name="Rectangle 2"/>
          <p:cNvSpPr>
            <a:spLocks noGrp="1" noChangeArrowheads="1"/>
          </p:cNvSpPr>
          <p:nvPr>
            <p:ph type="title" sz="quarter"/>
          </p:nvPr>
        </p:nvSpPr>
        <p:spPr>
          <a:xfrm>
            <a:off x="1295400" y="228600"/>
            <a:ext cx="6400800" cy="920750"/>
          </a:xfrm>
        </p:spPr>
        <p:txBody>
          <a:bodyPr/>
          <a:lstStyle/>
          <a:p>
            <a:pPr eaLnBrk="1" hangingPunct="1">
              <a:defRPr/>
            </a:pPr>
            <a:r>
              <a:rPr lang="en-US" sz="2800" dirty="0" smtClean="0"/>
              <a:t>NIS is a Stratified Sample of Hospitals from the SID</a:t>
            </a:r>
          </a:p>
        </p:txBody>
      </p:sp>
      <p:sp>
        <p:nvSpPr>
          <p:cNvPr id="54275" name="Slide Number Placeholder 6"/>
          <p:cNvSpPr>
            <a:spLocks noGrp="1"/>
          </p:cNvSpPr>
          <p:nvPr>
            <p:ph type="sldNum" sz="quarter" idx="10"/>
          </p:nvPr>
        </p:nvSpPr>
        <p:spPr>
          <a:noFill/>
        </p:spPr>
        <p:txBody>
          <a:bodyPr/>
          <a:lstStyle/>
          <a:p>
            <a:fld id="{4FD01D2A-17C0-6C4B-AC4D-447E2EF7271D}" type="slidenum">
              <a:rPr lang="en-US"/>
              <a:pPr/>
              <a:t>39</a:t>
            </a:fld>
            <a:endParaRPr lang="en-US"/>
          </a:p>
        </p:txBody>
      </p:sp>
      <p:grpSp>
        <p:nvGrpSpPr>
          <p:cNvPr id="346" name="Group 345"/>
          <p:cNvGrpSpPr/>
          <p:nvPr/>
        </p:nvGrpSpPr>
        <p:grpSpPr>
          <a:xfrm>
            <a:off x="0" y="1397000"/>
            <a:ext cx="9144000" cy="5276850"/>
            <a:chOff x="0" y="1397000"/>
            <a:chExt cx="9144000" cy="5276850"/>
          </a:xfrm>
        </p:grpSpPr>
        <p:grpSp>
          <p:nvGrpSpPr>
            <p:cNvPr id="54276" name="Group 3"/>
            <p:cNvGrpSpPr>
              <a:grpSpLocks/>
            </p:cNvGrpSpPr>
            <p:nvPr/>
          </p:nvGrpSpPr>
          <p:grpSpPr bwMode="auto">
            <a:xfrm>
              <a:off x="5105400" y="2819400"/>
              <a:ext cx="1495425" cy="2057400"/>
              <a:chOff x="3216" y="1872"/>
              <a:chExt cx="942" cy="1296"/>
            </a:xfrm>
          </p:grpSpPr>
          <p:sp>
            <p:nvSpPr>
              <p:cNvPr id="54616" name="AutoShape 4"/>
              <p:cNvSpPr>
                <a:spLocks noChangeArrowheads="1"/>
              </p:cNvSpPr>
              <p:nvPr/>
            </p:nvSpPr>
            <p:spPr bwMode="auto">
              <a:xfrm>
                <a:off x="3216" y="1872"/>
                <a:ext cx="912" cy="1296"/>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2569" name="Text Box 5"/>
              <p:cNvSpPr txBox="1">
                <a:spLocks noChangeArrowheads="1"/>
              </p:cNvSpPr>
              <p:nvPr/>
            </p:nvSpPr>
            <p:spPr bwMode="auto">
              <a:xfrm>
                <a:off x="3246" y="2304"/>
                <a:ext cx="912" cy="465"/>
              </a:xfrm>
              <a:prstGeom prst="rect">
                <a:avLst/>
              </a:prstGeom>
              <a:noFill/>
              <a:ln w="9525">
                <a:noFill/>
                <a:miter lim="800000"/>
                <a:headEnd/>
                <a:tailEnd/>
              </a:ln>
            </p:spPr>
            <p:txBody>
              <a:bodyPr>
                <a:spAutoFit/>
              </a:bodyPr>
              <a:lstStyle/>
              <a:p>
                <a:pPr algn="l">
                  <a:spcBef>
                    <a:spcPct val="50000"/>
                  </a:spcBef>
                  <a:defRPr/>
                </a:pPr>
                <a:r>
                  <a:rPr lang="en-US" sz="1400" b="1" dirty="0">
                    <a:effectLst>
                      <a:outerShdw blurRad="38100" dist="38100" dir="2700000" algn="tl">
                        <a:srgbClr val="000000">
                          <a:alpha val="43137"/>
                        </a:srgbClr>
                      </a:outerShdw>
                    </a:effectLst>
                  </a:rPr>
                  <a:t>Stratified Sample of Hospitals</a:t>
                </a:r>
              </a:p>
            </p:txBody>
          </p:sp>
        </p:grpSp>
        <p:grpSp>
          <p:nvGrpSpPr>
            <p:cNvPr id="54277" name="Group 6"/>
            <p:cNvGrpSpPr>
              <a:grpSpLocks/>
            </p:cNvGrpSpPr>
            <p:nvPr/>
          </p:nvGrpSpPr>
          <p:grpSpPr bwMode="auto">
            <a:xfrm>
              <a:off x="0" y="5029200"/>
              <a:ext cx="3068638" cy="1546225"/>
              <a:chOff x="168" y="3081"/>
              <a:chExt cx="1488" cy="974"/>
            </a:xfrm>
          </p:grpSpPr>
          <p:sp>
            <p:nvSpPr>
              <p:cNvPr id="1439751" name="Text Box 7"/>
              <p:cNvSpPr txBox="1">
                <a:spLocks noChangeArrowheads="1"/>
              </p:cNvSpPr>
              <p:nvPr/>
            </p:nvSpPr>
            <p:spPr bwMode="auto">
              <a:xfrm>
                <a:off x="168" y="3561"/>
                <a:ext cx="1440" cy="494"/>
              </a:xfrm>
              <a:prstGeom prst="rect">
                <a:avLst/>
              </a:prstGeom>
              <a:noFill/>
              <a:ln w="9525">
                <a:noFill/>
                <a:miter lim="800000"/>
                <a:headEnd/>
                <a:tailEnd/>
              </a:ln>
              <a:effectLst/>
            </p:spPr>
            <p:txBody>
              <a:bodyPr>
                <a:spAutoFit/>
              </a:bodyPr>
              <a:lstStyle/>
              <a:p>
                <a:pPr algn="l">
                  <a:spcBef>
                    <a:spcPct val="50000"/>
                  </a:spcBef>
                  <a:defRPr/>
                </a:pPr>
                <a:r>
                  <a:rPr lang="en-US" sz="1800" b="1" dirty="0">
                    <a:effectLst>
                      <a:outerShdw blurRad="38100" dist="38100" dir="2700000" algn="tl">
                        <a:srgbClr val="000000"/>
                      </a:outerShdw>
                    </a:effectLst>
                  </a:rPr>
                  <a:t>       N = ~ 4K hospitals</a:t>
                </a:r>
              </a:p>
              <a:p>
                <a:pPr algn="l">
                  <a:spcBef>
                    <a:spcPct val="50000"/>
                  </a:spcBef>
                  <a:defRPr/>
                </a:pPr>
                <a:r>
                  <a:rPr lang="en-US" sz="1800" b="1" dirty="0">
                    <a:effectLst>
                      <a:outerShdw blurRad="38100" dist="38100" dir="2700000" algn="tl">
                        <a:srgbClr val="000000"/>
                      </a:outerShdw>
                    </a:effectLst>
                  </a:rPr>
                  <a:t>             ~ 32M records</a:t>
                </a:r>
              </a:p>
            </p:txBody>
          </p:sp>
          <p:sp>
            <p:nvSpPr>
              <p:cNvPr id="1439752" name="Text Box 8"/>
              <p:cNvSpPr txBox="1">
                <a:spLocks noChangeArrowheads="1"/>
              </p:cNvSpPr>
              <p:nvPr/>
            </p:nvSpPr>
            <p:spPr bwMode="auto">
              <a:xfrm>
                <a:off x="168" y="3081"/>
                <a:ext cx="1488" cy="446"/>
              </a:xfrm>
              <a:prstGeom prst="rect">
                <a:avLst/>
              </a:prstGeom>
              <a:noFill/>
              <a:ln w="9525">
                <a:noFill/>
                <a:miter lim="800000"/>
                <a:headEnd/>
                <a:tailEnd/>
              </a:ln>
              <a:effectLst/>
            </p:spPr>
            <p:txBody>
              <a:bodyPr>
                <a:spAutoFit/>
              </a:bodyPr>
              <a:lstStyle/>
              <a:p>
                <a:pPr>
                  <a:spcBef>
                    <a:spcPct val="50000"/>
                  </a:spcBef>
                  <a:defRPr/>
                </a:pPr>
                <a:r>
                  <a:rPr lang="en-US" sz="2000" b="1" dirty="0">
                    <a:solidFill>
                      <a:schemeClr val="tx2"/>
                    </a:solidFill>
                    <a:effectLst>
                      <a:outerShdw blurRad="38100" dist="38100" dir="2700000" algn="tl">
                        <a:srgbClr val="000000"/>
                      </a:outerShdw>
                    </a:effectLst>
                  </a:rPr>
                  <a:t>State Inpatient Databases</a:t>
                </a:r>
              </a:p>
            </p:txBody>
          </p:sp>
        </p:grpSp>
        <p:sp>
          <p:nvSpPr>
            <p:cNvPr id="1439755" name="Text Box 11"/>
            <p:cNvSpPr txBox="1">
              <a:spLocks noChangeArrowheads="1"/>
            </p:cNvSpPr>
            <p:nvPr/>
          </p:nvSpPr>
          <p:spPr bwMode="auto">
            <a:xfrm>
              <a:off x="6477000" y="5029200"/>
              <a:ext cx="2667000" cy="708025"/>
            </a:xfrm>
            <a:prstGeom prst="rect">
              <a:avLst/>
            </a:prstGeom>
            <a:noFill/>
            <a:ln w="9525">
              <a:noFill/>
              <a:miter lim="800000"/>
              <a:headEnd/>
              <a:tailEnd/>
            </a:ln>
            <a:effectLst/>
          </p:spPr>
          <p:txBody>
            <a:bodyPr>
              <a:spAutoFit/>
            </a:bodyPr>
            <a:lstStyle/>
            <a:p>
              <a:pPr>
                <a:spcBef>
                  <a:spcPct val="50000"/>
                </a:spcBef>
                <a:defRPr/>
              </a:pPr>
              <a:r>
                <a:rPr lang="en-US" sz="2000" b="1" dirty="0">
                  <a:solidFill>
                    <a:schemeClr val="tx2"/>
                  </a:solidFill>
                  <a:effectLst>
                    <a:outerShdw blurRad="38100" dist="38100" dir="2700000" algn="tl">
                      <a:srgbClr val="000000"/>
                    </a:outerShdw>
                  </a:effectLst>
                </a:rPr>
                <a:t>Nationwide Inpatient Sample</a:t>
              </a:r>
            </a:p>
          </p:txBody>
        </p:sp>
        <p:sp>
          <p:nvSpPr>
            <p:cNvPr id="54279" name="AutoShape 12"/>
            <p:cNvSpPr>
              <a:spLocks noChangeArrowheads="1"/>
            </p:cNvSpPr>
            <p:nvPr/>
          </p:nvSpPr>
          <p:spPr bwMode="auto">
            <a:xfrm>
              <a:off x="6600825" y="3054350"/>
              <a:ext cx="2390775" cy="159385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grpSp>
          <p:nvGrpSpPr>
            <p:cNvPr id="54280" name="Group 13"/>
            <p:cNvGrpSpPr>
              <a:grpSpLocks/>
            </p:cNvGrpSpPr>
            <p:nvPr/>
          </p:nvGrpSpPr>
          <p:grpSpPr bwMode="auto">
            <a:xfrm>
              <a:off x="3157538" y="4667250"/>
              <a:ext cx="1828800" cy="896938"/>
              <a:chOff x="2025" y="1200"/>
              <a:chExt cx="1152" cy="565"/>
            </a:xfrm>
          </p:grpSpPr>
          <p:pic>
            <p:nvPicPr>
              <p:cNvPr id="54612" name="Picture 14" descr="j0235319"/>
              <p:cNvPicPr>
                <a:picLocks noChangeAspect="1" noChangeArrowheads="1"/>
              </p:cNvPicPr>
              <p:nvPr/>
            </p:nvPicPr>
            <p:blipFill>
              <a:blip r:embed="rId3"/>
              <a:srcRect/>
              <a:stretch>
                <a:fillRect/>
              </a:stretch>
            </p:blipFill>
            <p:spPr bwMode="auto">
              <a:xfrm flipH="1">
                <a:off x="2448" y="1200"/>
                <a:ext cx="376" cy="384"/>
              </a:xfrm>
              <a:prstGeom prst="rect">
                <a:avLst/>
              </a:prstGeom>
              <a:noFill/>
              <a:ln w="9525">
                <a:noFill/>
                <a:miter lim="800000"/>
                <a:headEnd/>
                <a:tailEnd/>
              </a:ln>
            </p:spPr>
          </p:pic>
          <p:sp>
            <p:nvSpPr>
              <p:cNvPr id="52565" name="Text Box 15"/>
              <p:cNvSpPr txBox="1">
                <a:spLocks noChangeArrowheads="1"/>
              </p:cNvSpPr>
              <p:nvPr/>
            </p:nvSpPr>
            <p:spPr bwMode="auto">
              <a:xfrm>
                <a:off x="2025" y="1573"/>
                <a:ext cx="115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Ownership/Contr</a:t>
                </a:r>
                <a:r>
                  <a:rPr lang="en-US" sz="1400" b="1" u="sng" dirty="0">
                    <a:latin typeface="Geneva" pitchFamily="34" charset="0"/>
                  </a:rPr>
                  <a:t>ol</a:t>
                </a:r>
              </a:p>
            </p:txBody>
          </p:sp>
        </p:grpSp>
        <p:sp>
          <p:nvSpPr>
            <p:cNvPr id="52233" name="Text Box 16"/>
            <p:cNvSpPr txBox="1">
              <a:spLocks noChangeArrowheads="1"/>
            </p:cNvSpPr>
            <p:nvPr/>
          </p:nvSpPr>
          <p:spPr bwMode="auto">
            <a:xfrm>
              <a:off x="3136900" y="2373313"/>
              <a:ext cx="1981200" cy="304800"/>
            </a:xfrm>
            <a:prstGeom prst="rect">
              <a:avLst/>
            </a:prstGeom>
            <a:noFill/>
            <a:ln w="9525">
              <a:noFill/>
              <a:miter lim="800000"/>
              <a:headEnd/>
              <a:tailEnd/>
            </a:ln>
          </p:spPr>
          <p:txBody>
            <a:bodyPr>
              <a:spAutoFit/>
            </a:bodyPr>
            <a:lstStyle/>
            <a:p>
              <a:pPr>
                <a:spcBef>
                  <a:spcPct val="0"/>
                </a:spcBef>
                <a:defRPr/>
              </a:pPr>
              <a:r>
                <a:rPr lang="en-US" sz="1400" b="1" u="sng">
                  <a:effectLst>
                    <a:outerShdw blurRad="38100" dist="38100" dir="2700000" algn="tl">
                      <a:srgbClr val="000000">
                        <a:alpha val="43137"/>
                      </a:srgbClr>
                    </a:outerShdw>
                  </a:effectLst>
                  <a:latin typeface="Geneva" pitchFamily="34" charset="0"/>
                </a:rPr>
                <a:t>U.S. Region</a:t>
              </a:r>
            </a:p>
          </p:txBody>
        </p:sp>
        <p:sp>
          <p:nvSpPr>
            <p:cNvPr id="54282" name="Rectangle 17"/>
            <p:cNvSpPr>
              <a:spLocks noChangeArrowheads="1"/>
            </p:cNvSpPr>
            <p:nvPr/>
          </p:nvSpPr>
          <p:spPr bwMode="auto">
            <a:xfrm>
              <a:off x="3352800" y="2881313"/>
              <a:ext cx="457200" cy="2286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sp>
          <p:nvSpPr>
            <p:cNvPr id="54283" name="Rectangle 18"/>
            <p:cNvSpPr>
              <a:spLocks noChangeArrowheads="1"/>
            </p:cNvSpPr>
            <p:nvPr/>
          </p:nvSpPr>
          <p:spPr bwMode="auto">
            <a:xfrm>
              <a:off x="3429000" y="2652713"/>
              <a:ext cx="152400" cy="6858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grpSp>
          <p:nvGrpSpPr>
            <p:cNvPr id="54284" name="Group 19"/>
            <p:cNvGrpSpPr>
              <a:grpSpLocks/>
            </p:cNvGrpSpPr>
            <p:nvPr/>
          </p:nvGrpSpPr>
          <p:grpSpPr bwMode="auto">
            <a:xfrm>
              <a:off x="3076575" y="2755900"/>
              <a:ext cx="2209800" cy="855663"/>
              <a:chOff x="1920" y="3109"/>
              <a:chExt cx="1392" cy="539"/>
            </a:xfrm>
          </p:grpSpPr>
          <p:sp>
            <p:nvSpPr>
              <p:cNvPr id="52562" name="Text Box 20"/>
              <p:cNvSpPr txBox="1">
                <a:spLocks noChangeArrowheads="1"/>
              </p:cNvSpPr>
              <p:nvPr/>
            </p:nvSpPr>
            <p:spPr bwMode="auto">
              <a:xfrm>
                <a:off x="1920" y="3456"/>
                <a:ext cx="139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Urban/Rural</a:t>
                </a:r>
              </a:p>
            </p:txBody>
          </p:sp>
          <p:pic>
            <p:nvPicPr>
              <p:cNvPr id="54611" name="Picture 21" descr="MPj03143670000[1]"/>
              <p:cNvPicPr>
                <a:picLocks noChangeAspect="1" noChangeArrowheads="1"/>
              </p:cNvPicPr>
              <p:nvPr/>
            </p:nvPicPr>
            <p:blipFill>
              <a:blip r:embed="rId4"/>
              <a:srcRect/>
              <a:stretch>
                <a:fillRect/>
              </a:stretch>
            </p:blipFill>
            <p:spPr bwMode="auto">
              <a:xfrm>
                <a:off x="2409" y="3109"/>
                <a:ext cx="291" cy="336"/>
              </a:xfrm>
              <a:prstGeom prst="rect">
                <a:avLst/>
              </a:prstGeom>
              <a:noFill/>
              <a:ln w="9525">
                <a:noFill/>
                <a:miter lim="800000"/>
                <a:headEnd/>
                <a:tailEnd/>
              </a:ln>
            </p:spPr>
          </p:pic>
        </p:grpSp>
        <p:sp>
          <p:nvSpPr>
            <p:cNvPr id="52237" name="Text Box 22"/>
            <p:cNvSpPr txBox="1">
              <a:spLocks noChangeArrowheads="1"/>
            </p:cNvSpPr>
            <p:nvPr/>
          </p:nvSpPr>
          <p:spPr bwMode="auto">
            <a:xfrm>
              <a:off x="2667000" y="1397000"/>
              <a:ext cx="2971800" cy="369888"/>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800" b="1" dirty="0">
                  <a:effectLst>
                    <a:outerShdw blurRad="38100" dist="38100" dir="2700000" algn="tl">
                      <a:srgbClr val="000000">
                        <a:alpha val="43137"/>
                      </a:srgbClr>
                    </a:outerShdw>
                  </a:effectLst>
                </a:rPr>
                <a:t>5 NIS Strata</a:t>
              </a:r>
            </a:p>
          </p:txBody>
        </p:sp>
        <p:grpSp>
          <p:nvGrpSpPr>
            <p:cNvPr id="54286" name="Group 23"/>
            <p:cNvGrpSpPr>
              <a:grpSpLocks/>
            </p:cNvGrpSpPr>
            <p:nvPr/>
          </p:nvGrpSpPr>
          <p:grpSpPr bwMode="auto">
            <a:xfrm>
              <a:off x="3208338" y="5643563"/>
              <a:ext cx="1828800" cy="990600"/>
              <a:chOff x="2016" y="1824"/>
              <a:chExt cx="1152" cy="624"/>
            </a:xfrm>
          </p:grpSpPr>
          <p:sp>
            <p:nvSpPr>
              <p:cNvPr id="52557" name="Text Box 24"/>
              <p:cNvSpPr txBox="1">
                <a:spLocks noChangeArrowheads="1"/>
              </p:cNvSpPr>
              <p:nvPr/>
            </p:nvSpPr>
            <p:spPr bwMode="auto">
              <a:xfrm>
                <a:off x="2016" y="2256"/>
                <a:ext cx="115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Bed Size</a:t>
                </a:r>
              </a:p>
            </p:txBody>
          </p:sp>
          <p:grpSp>
            <p:nvGrpSpPr>
              <p:cNvPr id="54606" name="Group 25"/>
              <p:cNvGrpSpPr>
                <a:grpSpLocks/>
              </p:cNvGrpSpPr>
              <p:nvPr/>
            </p:nvGrpSpPr>
            <p:grpSpPr bwMode="auto">
              <a:xfrm>
                <a:off x="2208" y="1824"/>
                <a:ext cx="720" cy="432"/>
                <a:chOff x="3428" y="1259"/>
                <a:chExt cx="753" cy="553"/>
              </a:xfrm>
            </p:grpSpPr>
            <p:pic>
              <p:nvPicPr>
                <p:cNvPr id="54607" name="Picture 26" descr="MCj02909250000[1]"/>
                <p:cNvPicPr>
                  <a:picLocks noChangeAspect="1" noChangeArrowheads="1"/>
                </p:cNvPicPr>
                <p:nvPr/>
              </p:nvPicPr>
              <p:blipFill>
                <a:blip r:embed="rId5"/>
                <a:srcRect/>
                <a:stretch>
                  <a:fillRect/>
                </a:stretch>
              </p:blipFill>
              <p:spPr bwMode="auto">
                <a:xfrm>
                  <a:off x="3859" y="1259"/>
                  <a:ext cx="322" cy="336"/>
                </a:xfrm>
                <a:prstGeom prst="rect">
                  <a:avLst/>
                </a:prstGeom>
                <a:noFill/>
                <a:ln w="9525">
                  <a:noFill/>
                  <a:miter lim="800000"/>
                  <a:headEnd/>
                  <a:tailEnd/>
                </a:ln>
              </p:spPr>
            </p:pic>
            <p:pic>
              <p:nvPicPr>
                <p:cNvPr id="54608" name="Picture 27" descr="MCj02909250000[1]"/>
                <p:cNvPicPr>
                  <a:picLocks noChangeAspect="1" noChangeArrowheads="1"/>
                </p:cNvPicPr>
                <p:nvPr/>
              </p:nvPicPr>
              <p:blipFill>
                <a:blip r:embed="rId5"/>
                <a:srcRect/>
                <a:stretch>
                  <a:fillRect/>
                </a:stretch>
              </p:blipFill>
              <p:spPr bwMode="auto">
                <a:xfrm>
                  <a:off x="3678" y="1294"/>
                  <a:ext cx="414" cy="432"/>
                </a:xfrm>
                <a:prstGeom prst="rect">
                  <a:avLst/>
                </a:prstGeom>
                <a:noFill/>
                <a:ln w="9525">
                  <a:noFill/>
                  <a:miter lim="800000"/>
                  <a:headEnd/>
                  <a:tailEnd/>
                </a:ln>
              </p:spPr>
            </p:pic>
            <p:pic>
              <p:nvPicPr>
                <p:cNvPr id="54609" name="Picture 28" descr="MCj02909250000[1]"/>
                <p:cNvPicPr>
                  <a:picLocks noChangeAspect="1" noChangeArrowheads="1"/>
                </p:cNvPicPr>
                <p:nvPr/>
              </p:nvPicPr>
              <p:blipFill>
                <a:blip r:embed="rId5"/>
                <a:srcRect/>
                <a:stretch>
                  <a:fillRect/>
                </a:stretch>
              </p:blipFill>
              <p:spPr bwMode="auto">
                <a:xfrm>
                  <a:off x="3428" y="1344"/>
                  <a:ext cx="605" cy="468"/>
                </a:xfrm>
                <a:prstGeom prst="rect">
                  <a:avLst/>
                </a:prstGeom>
                <a:noFill/>
                <a:ln w="9525">
                  <a:noFill/>
                  <a:miter lim="800000"/>
                  <a:headEnd/>
                  <a:tailEnd/>
                </a:ln>
              </p:spPr>
            </p:pic>
          </p:grpSp>
        </p:grpSp>
        <p:grpSp>
          <p:nvGrpSpPr>
            <p:cNvPr id="54287" name="Group 29"/>
            <p:cNvGrpSpPr>
              <a:grpSpLocks/>
            </p:cNvGrpSpPr>
            <p:nvPr/>
          </p:nvGrpSpPr>
          <p:grpSpPr bwMode="auto">
            <a:xfrm>
              <a:off x="3505200" y="1966913"/>
              <a:ext cx="1219200" cy="381000"/>
              <a:chOff x="192" y="1204"/>
              <a:chExt cx="4944" cy="2331"/>
            </a:xfrm>
          </p:grpSpPr>
          <p:grpSp>
            <p:nvGrpSpPr>
              <p:cNvPr id="54304" name="Group 30"/>
              <p:cNvGrpSpPr>
                <a:grpSpLocks/>
              </p:cNvGrpSpPr>
              <p:nvPr/>
            </p:nvGrpSpPr>
            <p:grpSpPr bwMode="auto">
              <a:xfrm>
                <a:off x="2124" y="1867"/>
                <a:ext cx="3012" cy="1668"/>
                <a:chOff x="2112" y="1680"/>
                <a:chExt cx="2496" cy="1329"/>
              </a:xfrm>
            </p:grpSpPr>
            <p:sp>
              <p:nvSpPr>
                <p:cNvPr id="54535" name="Freeform 31"/>
                <p:cNvSpPr>
                  <a:spLocks/>
                </p:cNvSpPr>
                <p:nvPr/>
              </p:nvSpPr>
              <p:spPr bwMode="auto">
                <a:xfrm>
                  <a:off x="3744" y="1680"/>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6" name="Freeform 32"/>
                <p:cNvSpPr>
                  <a:spLocks/>
                </p:cNvSpPr>
                <p:nvPr/>
              </p:nvSpPr>
              <p:spPr bwMode="auto">
                <a:xfrm>
                  <a:off x="3739" y="185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7" name="Freeform 33"/>
                <p:cNvSpPr>
                  <a:spLocks/>
                </p:cNvSpPr>
                <p:nvPr/>
              </p:nvSpPr>
              <p:spPr bwMode="auto">
                <a:xfrm>
                  <a:off x="3346" y="190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8" name="Freeform 34"/>
                <p:cNvSpPr>
                  <a:spLocks/>
                </p:cNvSpPr>
                <p:nvPr/>
              </p:nvSpPr>
              <p:spPr bwMode="auto">
                <a:xfrm>
                  <a:off x="2860" y="260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w 841"/>
                    <a:gd name="T43" fmla="*/ 0 h 5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1"/>
                    <a:gd name="T67" fmla="*/ 0 h 565"/>
                    <a:gd name="T68" fmla="*/ 841 w 841"/>
                    <a:gd name="T69" fmla="*/ 565 h 5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solidFill>
                  <a:srgbClr val="008DD2"/>
                </a:solidFill>
                <a:ln w="9525">
                  <a:noFill/>
                  <a:round/>
                  <a:headEnd/>
                  <a:tailEnd/>
                </a:ln>
              </p:spPr>
              <p:txBody>
                <a:bodyPr>
                  <a:prstTxWarp prst="textNoShape">
                    <a:avLst/>
                  </a:prstTxWarp>
                </a:bodyPr>
                <a:lstStyle/>
                <a:p>
                  <a:endParaRPr lang="en-US"/>
                </a:p>
              </p:txBody>
            </p:sp>
            <p:sp>
              <p:nvSpPr>
                <p:cNvPr id="54539" name="Freeform 35"/>
                <p:cNvSpPr>
                  <a:spLocks/>
                </p:cNvSpPr>
                <p:nvPr/>
              </p:nvSpPr>
              <p:spPr bwMode="auto">
                <a:xfrm>
                  <a:off x="2860" y="260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1"/>
                    <a:gd name="T64" fmla="*/ 0 h 565"/>
                    <a:gd name="T65" fmla="*/ 841 w 841"/>
                    <a:gd name="T66" fmla="*/ 565 h 5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noFill/>
                <a:ln w="9525">
                  <a:solidFill>
                    <a:srgbClr val="FFFFFF"/>
                  </a:solidFill>
                  <a:round/>
                  <a:headEnd/>
                  <a:tailEnd/>
                </a:ln>
              </p:spPr>
              <p:txBody>
                <a:bodyPr>
                  <a:prstTxWarp prst="textNoShape">
                    <a:avLst/>
                  </a:prstTxWarp>
                </a:bodyPr>
                <a:lstStyle/>
                <a:p>
                  <a:endParaRPr lang="en-US"/>
                </a:p>
              </p:txBody>
            </p:sp>
            <p:sp>
              <p:nvSpPr>
                <p:cNvPr id="54540" name="Freeform 36"/>
                <p:cNvSpPr>
                  <a:spLocks/>
                </p:cNvSpPr>
                <p:nvPr/>
              </p:nvSpPr>
              <p:spPr bwMode="auto">
                <a:xfrm>
                  <a:off x="4082" y="245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w 605"/>
                    <a:gd name="T45" fmla="*/ 0 h 6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5"/>
                    <a:gd name="T70" fmla="*/ 0 h 646"/>
                    <a:gd name="T71" fmla="*/ 605 w 605"/>
                    <a:gd name="T72" fmla="*/ 646 h 6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solidFill>
                  <a:srgbClr val="008DD2"/>
                </a:solidFill>
                <a:ln w="9525">
                  <a:noFill/>
                  <a:round/>
                  <a:headEnd/>
                  <a:tailEnd/>
                </a:ln>
              </p:spPr>
              <p:txBody>
                <a:bodyPr>
                  <a:prstTxWarp prst="textNoShape">
                    <a:avLst/>
                  </a:prstTxWarp>
                </a:bodyPr>
                <a:lstStyle/>
                <a:p>
                  <a:endParaRPr lang="en-US"/>
                </a:p>
              </p:txBody>
            </p:sp>
            <p:sp>
              <p:nvSpPr>
                <p:cNvPr id="54541" name="Freeform 37"/>
                <p:cNvSpPr>
                  <a:spLocks/>
                </p:cNvSpPr>
                <p:nvPr/>
              </p:nvSpPr>
              <p:spPr bwMode="auto">
                <a:xfrm>
                  <a:off x="4082" y="245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5"/>
                    <a:gd name="T67" fmla="*/ 0 h 646"/>
                    <a:gd name="T68" fmla="*/ 605 w 605"/>
                    <a:gd name="T69" fmla="*/ 646 h 6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noFill/>
                <a:ln w="9525">
                  <a:solidFill>
                    <a:srgbClr val="FFFFFF"/>
                  </a:solidFill>
                  <a:round/>
                  <a:headEnd/>
                  <a:tailEnd/>
                </a:ln>
              </p:spPr>
              <p:txBody>
                <a:bodyPr>
                  <a:prstTxWarp prst="textNoShape">
                    <a:avLst/>
                  </a:prstTxWarp>
                </a:bodyPr>
                <a:lstStyle/>
                <a:p>
                  <a:endParaRPr lang="en-US"/>
                </a:p>
              </p:txBody>
            </p:sp>
            <p:sp>
              <p:nvSpPr>
                <p:cNvPr id="54542" name="Freeform 38"/>
                <p:cNvSpPr>
                  <a:spLocks/>
                </p:cNvSpPr>
                <p:nvPr/>
              </p:nvSpPr>
              <p:spPr bwMode="auto">
                <a:xfrm>
                  <a:off x="2816" y="2720"/>
                  <a:ext cx="39" cy="165"/>
                </a:xfrm>
                <a:custGeom>
                  <a:avLst/>
                  <a:gdLst>
                    <a:gd name="T0" fmla="*/ 0 w 196"/>
                    <a:gd name="T1" fmla="*/ 0 h 827"/>
                    <a:gd name="T2" fmla="*/ 0 w 196"/>
                    <a:gd name="T3" fmla="*/ 0 h 827"/>
                    <a:gd name="T4" fmla="*/ 0 w 196"/>
                    <a:gd name="T5" fmla="*/ 0 h 827"/>
                    <a:gd name="T6" fmla="*/ 0 w 196"/>
                    <a:gd name="T7" fmla="*/ 0 h 827"/>
                    <a:gd name="T8" fmla="*/ 0 w 196"/>
                    <a:gd name="T9" fmla="*/ 0 h 827"/>
                    <a:gd name="T10" fmla="*/ 0 w 196"/>
                    <a:gd name="T11" fmla="*/ 0 h 827"/>
                    <a:gd name="T12" fmla="*/ 0 w 196"/>
                    <a:gd name="T13" fmla="*/ 0 h 827"/>
                    <a:gd name="T14" fmla="*/ 0 w 196"/>
                    <a:gd name="T15" fmla="*/ 0 h 827"/>
                    <a:gd name="T16" fmla="*/ 0 w 196"/>
                    <a:gd name="T17" fmla="*/ 0 h 827"/>
                    <a:gd name="T18" fmla="*/ 0 w 196"/>
                    <a:gd name="T19" fmla="*/ 0 h 827"/>
                    <a:gd name="T20" fmla="*/ 0 w 196"/>
                    <a:gd name="T21" fmla="*/ 0 h 827"/>
                    <a:gd name="T22" fmla="*/ 0 w 196"/>
                    <a:gd name="T23" fmla="*/ 0 h 827"/>
                    <a:gd name="T24" fmla="*/ 0 w 196"/>
                    <a:gd name="T25" fmla="*/ 0 h 827"/>
                    <a:gd name="T26" fmla="*/ 0 w 196"/>
                    <a:gd name="T27" fmla="*/ 0 h 827"/>
                    <a:gd name="T28" fmla="*/ 0 w 196"/>
                    <a:gd name="T29" fmla="*/ 0 h 827"/>
                    <a:gd name="T30" fmla="*/ 0 w 196"/>
                    <a:gd name="T31" fmla="*/ 0 h 827"/>
                    <a:gd name="T32" fmla="*/ 0 w 196"/>
                    <a:gd name="T33" fmla="*/ 0 h 827"/>
                    <a:gd name="T34" fmla="*/ 0 w 196"/>
                    <a:gd name="T35" fmla="*/ 0 h 827"/>
                    <a:gd name="T36" fmla="*/ 0 w 196"/>
                    <a:gd name="T37" fmla="*/ 0 h 827"/>
                    <a:gd name="T38" fmla="*/ 0 w 196"/>
                    <a:gd name="T39" fmla="*/ 0 h 827"/>
                    <a:gd name="T40" fmla="*/ 0 w 196"/>
                    <a:gd name="T41" fmla="*/ 0 h 827"/>
                    <a:gd name="T42" fmla="*/ 0 w 196"/>
                    <a:gd name="T43" fmla="*/ 0 h 827"/>
                    <a:gd name="T44" fmla="*/ 0 w 196"/>
                    <a:gd name="T45" fmla="*/ 0 h 827"/>
                    <a:gd name="T46" fmla="*/ 0 w 196"/>
                    <a:gd name="T47" fmla="*/ 0 h 827"/>
                    <a:gd name="T48" fmla="*/ 0 w 196"/>
                    <a:gd name="T49" fmla="*/ 0 h 827"/>
                    <a:gd name="T50" fmla="*/ 0 w 196"/>
                    <a:gd name="T51" fmla="*/ 0 h 827"/>
                    <a:gd name="T52" fmla="*/ 0 w 196"/>
                    <a:gd name="T53" fmla="*/ 0 h 827"/>
                    <a:gd name="T54" fmla="*/ 0 w 196"/>
                    <a:gd name="T55" fmla="*/ 0 h 827"/>
                    <a:gd name="T56" fmla="*/ 0 w 196"/>
                    <a:gd name="T57" fmla="*/ 0 h 827"/>
                    <a:gd name="T58" fmla="*/ 0 w 196"/>
                    <a:gd name="T59" fmla="*/ 0 h 827"/>
                    <a:gd name="T60" fmla="*/ 0 w 196"/>
                    <a:gd name="T61" fmla="*/ 0 h 827"/>
                    <a:gd name="T62" fmla="*/ 0 w 196"/>
                    <a:gd name="T63" fmla="*/ 0 h 827"/>
                    <a:gd name="T64" fmla="*/ 0 w 196"/>
                    <a:gd name="T65" fmla="*/ 0 h 827"/>
                    <a:gd name="T66" fmla="*/ 0 w 196"/>
                    <a:gd name="T67" fmla="*/ 0 h 827"/>
                    <a:gd name="T68" fmla="*/ 0 w 196"/>
                    <a:gd name="T69" fmla="*/ 0 h 827"/>
                    <a:gd name="T70" fmla="*/ 0 w 196"/>
                    <a:gd name="T71" fmla="*/ 0 h 827"/>
                    <a:gd name="T72" fmla="*/ 0 w 196"/>
                    <a:gd name="T73" fmla="*/ 0 h 827"/>
                    <a:gd name="T74" fmla="*/ 0 w 196"/>
                    <a:gd name="T75" fmla="*/ 0 h 827"/>
                    <a:gd name="T76" fmla="*/ 0 w 196"/>
                    <a:gd name="T77" fmla="*/ 0 h 8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6"/>
                    <a:gd name="T118" fmla="*/ 0 h 827"/>
                    <a:gd name="T119" fmla="*/ 196 w 196"/>
                    <a:gd name="T120" fmla="*/ 827 h 82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solidFill>
                  <a:srgbClr val="0066CC"/>
                </a:solidFill>
                <a:ln w="9525">
                  <a:noFill/>
                  <a:round/>
                  <a:headEnd/>
                  <a:tailEnd/>
                </a:ln>
              </p:spPr>
              <p:txBody>
                <a:bodyPr>
                  <a:prstTxWarp prst="textNoShape">
                    <a:avLst/>
                  </a:prstTxWarp>
                </a:bodyPr>
                <a:lstStyle/>
                <a:p>
                  <a:endParaRPr lang="en-US"/>
                </a:p>
              </p:txBody>
            </p:sp>
            <p:sp>
              <p:nvSpPr>
                <p:cNvPr id="54543" name="Freeform 39"/>
                <p:cNvSpPr>
                  <a:spLocks/>
                </p:cNvSpPr>
                <p:nvPr/>
              </p:nvSpPr>
              <p:spPr bwMode="auto">
                <a:xfrm>
                  <a:off x="3038" y="2517"/>
                  <a:ext cx="68" cy="134"/>
                </a:xfrm>
                <a:custGeom>
                  <a:avLst/>
                  <a:gdLst>
                    <a:gd name="T0" fmla="*/ 0 w 340"/>
                    <a:gd name="T1" fmla="*/ 0 h 668"/>
                    <a:gd name="T2" fmla="*/ 0 w 340"/>
                    <a:gd name="T3" fmla="*/ 0 h 668"/>
                    <a:gd name="T4" fmla="*/ 0 w 340"/>
                    <a:gd name="T5" fmla="*/ 0 h 668"/>
                    <a:gd name="T6" fmla="*/ 0 w 340"/>
                    <a:gd name="T7" fmla="*/ 0 h 668"/>
                    <a:gd name="T8" fmla="*/ 0 w 340"/>
                    <a:gd name="T9" fmla="*/ 0 h 668"/>
                    <a:gd name="T10" fmla="*/ 0 w 340"/>
                    <a:gd name="T11" fmla="*/ 0 h 668"/>
                    <a:gd name="T12" fmla="*/ 0 w 340"/>
                    <a:gd name="T13" fmla="*/ 0 h 668"/>
                    <a:gd name="T14" fmla="*/ 0 w 340"/>
                    <a:gd name="T15" fmla="*/ 0 h 668"/>
                    <a:gd name="T16" fmla="*/ 0 w 340"/>
                    <a:gd name="T17" fmla="*/ 0 h 668"/>
                    <a:gd name="T18" fmla="*/ 0 w 340"/>
                    <a:gd name="T19" fmla="*/ 0 h 668"/>
                    <a:gd name="T20" fmla="*/ 0 w 340"/>
                    <a:gd name="T21" fmla="*/ 0 h 668"/>
                    <a:gd name="T22" fmla="*/ 0 w 340"/>
                    <a:gd name="T23" fmla="*/ 0 h 668"/>
                    <a:gd name="T24" fmla="*/ 0 w 340"/>
                    <a:gd name="T25" fmla="*/ 0 h 668"/>
                    <a:gd name="T26" fmla="*/ 0 w 340"/>
                    <a:gd name="T27" fmla="*/ 0 h 668"/>
                    <a:gd name="T28" fmla="*/ 0 w 340"/>
                    <a:gd name="T29" fmla="*/ 0 h 668"/>
                    <a:gd name="T30" fmla="*/ 0 w 340"/>
                    <a:gd name="T31" fmla="*/ 0 h 668"/>
                    <a:gd name="T32" fmla="*/ 0 w 340"/>
                    <a:gd name="T33" fmla="*/ 0 h 668"/>
                    <a:gd name="T34" fmla="*/ 0 w 340"/>
                    <a:gd name="T35" fmla="*/ 0 h 668"/>
                    <a:gd name="T36" fmla="*/ 0 w 340"/>
                    <a:gd name="T37" fmla="*/ 0 h 668"/>
                    <a:gd name="T38" fmla="*/ 0 w 340"/>
                    <a:gd name="T39" fmla="*/ 0 h 668"/>
                    <a:gd name="T40" fmla="*/ 0 w 340"/>
                    <a:gd name="T41" fmla="*/ 0 h 668"/>
                    <a:gd name="T42" fmla="*/ 0 w 340"/>
                    <a:gd name="T43" fmla="*/ 0 h 668"/>
                    <a:gd name="T44" fmla="*/ 0 w 340"/>
                    <a:gd name="T45" fmla="*/ 0 h 668"/>
                    <a:gd name="T46" fmla="*/ 0 w 340"/>
                    <a:gd name="T47" fmla="*/ 0 h 668"/>
                    <a:gd name="T48" fmla="*/ 0 w 340"/>
                    <a:gd name="T49" fmla="*/ 0 h 668"/>
                    <a:gd name="T50" fmla="*/ 0 w 340"/>
                    <a:gd name="T51" fmla="*/ 0 h 668"/>
                    <a:gd name="T52" fmla="*/ 0 w 340"/>
                    <a:gd name="T53" fmla="*/ 0 h 668"/>
                    <a:gd name="T54" fmla="*/ 0 w 340"/>
                    <a:gd name="T55" fmla="*/ 0 h 668"/>
                    <a:gd name="T56" fmla="*/ 0 w 340"/>
                    <a:gd name="T57" fmla="*/ 0 h 668"/>
                    <a:gd name="T58" fmla="*/ 0 w 340"/>
                    <a:gd name="T59" fmla="*/ 0 h 668"/>
                    <a:gd name="T60" fmla="*/ 0 w 340"/>
                    <a:gd name="T61" fmla="*/ 0 h 668"/>
                    <a:gd name="T62" fmla="*/ 0 w 340"/>
                    <a:gd name="T63" fmla="*/ 0 h 668"/>
                    <a:gd name="T64" fmla="*/ 0 w 340"/>
                    <a:gd name="T65" fmla="*/ 0 h 6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668"/>
                    <a:gd name="T101" fmla="*/ 340 w 340"/>
                    <a:gd name="T102" fmla="*/ 668 h 6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solidFill>
                  <a:srgbClr val="0066CC"/>
                </a:solidFill>
                <a:ln w="9525">
                  <a:noFill/>
                  <a:round/>
                  <a:headEnd/>
                  <a:tailEnd/>
                </a:ln>
              </p:spPr>
              <p:txBody>
                <a:bodyPr>
                  <a:prstTxWarp prst="textNoShape">
                    <a:avLst/>
                  </a:prstTxWarp>
                </a:bodyPr>
                <a:lstStyle/>
                <a:p>
                  <a:endParaRPr lang="en-US"/>
                </a:p>
              </p:txBody>
            </p:sp>
            <p:sp>
              <p:nvSpPr>
                <p:cNvPr id="54544" name="Freeform 40"/>
                <p:cNvSpPr>
                  <a:spLocks/>
                </p:cNvSpPr>
                <p:nvPr/>
              </p:nvSpPr>
              <p:spPr bwMode="auto">
                <a:xfrm>
                  <a:off x="3494" y="2437"/>
                  <a:ext cx="17" cy="115"/>
                </a:xfrm>
                <a:custGeom>
                  <a:avLst/>
                  <a:gdLst>
                    <a:gd name="T0" fmla="*/ 0 w 87"/>
                    <a:gd name="T1" fmla="*/ 0 h 576"/>
                    <a:gd name="T2" fmla="*/ 0 w 87"/>
                    <a:gd name="T3" fmla="*/ 0 h 576"/>
                    <a:gd name="T4" fmla="*/ 0 w 87"/>
                    <a:gd name="T5" fmla="*/ 0 h 576"/>
                    <a:gd name="T6" fmla="*/ 0 w 87"/>
                    <a:gd name="T7" fmla="*/ 0 h 576"/>
                    <a:gd name="T8" fmla="*/ 0 w 87"/>
                    <a:gd name="T9" fmla="*/ 0 h 576"/>
                    <a:gd name="T10" fmla="*/ 0 w 87"/>
                    <a:gd name="T11" fmla="*/ 0 h 576"/>
                    <a:gd name="T12" fmla="*/ 0 w 87"/>
                    <a:gd name="T13" fmla="*/ 0 h 576"/>
                    <a:gd name="T14" fmla="*/ 0 w 87"/>
                    <a:gd name="T15" fmla="*/ 0 h 576"/>
                    <a:gd name="T16" fmla="*/ 0 w 87"/>
                    <a:gd name="T17" fmla="*/ 0 h 576"/>
                    <a:gd name="T18" fmla="*/ 0 w 87"/>
                    <a:gd name="T19" fmla="*/ 0 h 576"/>
                    <a:gd name="T20" fmla="*/ 0 w 87"/>
                    <a:gd name="T21" fmla="*/ 0 h 576"/>
                    <a:gd name="T22" fmla="*/ 0 w 87"/>
                    <a:gd name="T23" fmla="*/ 0 h 576"/>
                    <a:gd name="T24" fmla="*/ 0 w 87"/>
                    <a:gd name="T25" fmla="*/ 0 h 576"/>
                    <a:gd name="T26" fmla="*/ 0 w 87"/>
                    <a:gd name="T27" fmla="*/ 0 h 576"/>
                    <a:gd name="T28" fmla="*/ 0 w 87"/>
                    <a:gd name="T29" fmla="*/ 0 h 576"/>
                    <a:gd name="T30" fmla="*/ 0 w 87"/>
                    <a:gd name="T31" fmla="*/ 0 h 576"/>
                    <a:gd name="T32" fmla="*/ 0 w 87"/>
                    <a:gd name="T33" fmla="*/ 0 h 576"/>
                    <a:gd name="T34" fmla="*/ 0 w 87"/>
                    <a:gd name="T35" fmla="*/ 0 h 576"/>
                    <a:gd name="T36" fmla="*/ 0 w 87"/>
                    <a:gd name="T37" fmla="*/ 0 h 576"/>
                    <a:gd name="T38" fmla="*/ 0 w 87"/>
                    <a:gd name="T39" fmla="*/ 0 h 576"/>
                    <a:gd name="T40" fmla="*/ 0 w 87"/>
                    <a:gd name="T41" fmla="*/ 0 h 576"/>
                    <a:gd name="T42" fmla="*/ 0 w 87"/>
                    <a:gd name="T43" fmla="*/ 0 h 576"/>
                    <a:gd name="T44" fmla="*/ 0 w 87"/>
                    <a:gd name="T45" fmla="*/ 0 h 576"/>
                    <a:gd name="T46" fmla="*/ 0 w 87"/>
                    <a:gd name="T47" fmla="*/ 0 h 576"/>
                    <a:gd name="T48" fmla="*/ 0 w 87"/>
                    <a:gd name="T49" fmla="*/ 0 h 576"/>
                    <a:gd name="T50" fmla="*/ 0 w 87"/>
                    <a:gd name="T51" fmla="*/ 0 h 576"/>
                    <a:gd name="T52" fmla="*/ 0 w 87"/>
                    <a:gd name="T53" fmla="*/ 0 h 576"/>
                    <a:gd name="T54" fmla="*/ 0 w 87"/>
                    <a:gd name="T55" fmla="*/ 0 h 576"/>
                    <a:gd name="T56" fmla="*/ 0 w 87"/>
                    <a:gd name="T57" fmla="*/ 0 h 576"/>
                    <a:gd name="T58" fmla="*/ 0 w 87"/>
                    <a:gd name="T59" fmla="*/ 0 h 576"/>
                    <a:gd name="T60" fmla="*/ 0 w 87"/>
                    <a:gd name="T61" fmla="*/ 0 h 576"/>
                    <a:gd name="T62" fmla="*/ 0 w 87"/>
                    <a:gd name="T63" fmla="*/ 0 h 576"/>
                    <a:gd name="T64" fmla="*/ 0 w 87"/>
                    <a:gd name="T65" fmla="*/ 0 h 576"/>
                    <a:gd name="T66" fmla="*/ 0 w 87"/>
                    <a:gd name="T67" fmla="*/ 0 h 576"/>
                    <a:gd name="T68" fmla="*/ 0 w 87"/>
                    <a:gd name="T69" fmla="*/ 0 h 5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
                    <a:gd name="T106" fmla="*/ 0 h 576"/>
                    <a:gd name="T107" fmla="*/ 87 w 87"/>
                    <a:gd name="T108" fmla="*/ 576 h 5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solidFill>
                  <a:srgbClr val="057864"/>
                </a:solidFill>
                <a:ln w="9525">
                  <a:noFill/>
                  <a:round/>
                  <a:headEnd/>
                  <a:tailEnd/>
                </a:ln>
              </p:spPr>
              <p:txBody>
                <a:bodyPr>
                  <a:prstTxWarp prst="textNoShape">
                    <a:avLst/>
                  </a:prstTxWarp>
                </a:bodyPr>
                <a:lstStyle/>
                <a:p>
                  <a:endParaRPr lang="en-US"/>
                </a:p>
              </p:txBody>
            </p:sp>
            <p:sp>
              <p:nvSpPr>
                <p:cNvPr id="54545" name="Freeform 41"/>
                <p:cNvSpPr>
                  <a:spLocks/>
                </p:cNvSpPr>
                <p:nvPr/>
              </p:nvSpPr>
              <p:spPr bwMode="auto">
                <a:xfrm>
                  <a:off x="2204" y="2532"/>
                  <a:ext cx="87" cy="174"/>
                </a:xfrm>
                <a:custGeom>
                  <a:avLst/>
                  <a:gdLst>
                    <a:gd name="T0" fmla="*/ 0 w 435"/>
                    <a:gd name="T1" fmla="*/ 0 h 872"/>
                    <a:gd name="T2" fmla="*/ 0 w 435"/>
                    <a:gd name="T3" fmla="*/ 0 h 872"/>
                    <a:gd name="T4" fmla="*/ 0 w 435"/>
                    <a:gd name="T5" fmla="*/ 0 h 872"/>
                    <a:gd name="T6" fmla="*/ 0 w 435"/>
                    <a:gd name="T7" fmla="*/ 0 h 872"/>
                    <a:gd name="T8" fmla="*/ 0 w 435"/>
                    <a:gd name="T9" fmla="*/ 0 h 872"/>
                    <a:gd name="T10" fmla="*/ 0 60000 65536"/>
                    <a:gd name="T11" fmla="*/ 0 60000 65536"/>
                    <a:gd name="T12" fmla="*/ 0 60000 65536"/>
                    <a:gd name="T13" fmla="*/ 0 60000 65536"/>
                    <a:gd name="T14" fmla="*/ 0 60000 65536"/>
                    <a:gd name="T15" fmla="*/ 0 w 435"/>
                    <a:gd name="T16" fmla="*/ 0 h 872"/>
                    <a:gd name="T17" fmla="*/ 435 w 435"/>
                    <a:gd name="T18" fmla="*/ 872 h 872"/>
                  </a:gdLst>
                  <a:ahLst/>
                  <a:cxnLst>
                    <a:cxn ang="T10">
                      <a:pos x="T0" y="T1"/>
                    </a:cxn>
                    <a:cxn ang="T11">
                      <a:pos x="T2" y="T3"/>
                    </a:cxn>
                    <a:cxn ang="T12">
                      <a:pos x="T4" y="T5"/>
                    </a:cxn>
                    <a:cxn ang="T13">
                      <a:pos x="T6" y="T7"/>
                    </a:cxn>
                    <a:cxn ang="T14">
                      <a:pos x="T8" y="T9"/>
                    </a:cxn>
                  </a:cxnLst>
                  <a:rect l="T15" t="T16" r="T17" b="T18"/>
                  <a:pathLst>
                    <a:path w="435" h="872">
                      <a:moveTo>
                        <a:pt x="435" y="463"/>
                      </a:moveTo>
                      <a:lnTo>
                        <a:pt x="0" y="0"/>
                      </a:lnTo>
                      <a:lnTo>
                        <a:pt x="0" y="408"/>
                      </a:lnTo>
                      <a:lnTo>
                        <a:pt x="435" y="872"/>
                      </a:lnTo>
                      <a:lnTo>
                        <a:pt x="435" y="463"/>
                      </a:lnTo>
                      <a:close/>
                    </a:path>
                  </a:pathLst>
                </a:custGeom>
                <a:solidFill>
                  <a:srgbClr val="006699"/>
                </a:solidFill>
                <a:ln w="9525">
                  <a:noFill/>
                  <a:round/>
                  <a:headEnd/>
                  <a:tailEnd/>
                </a:ln>
              </p:spPr>
              <p:txBody>
                <a:bodyPr>
                  <a:prstTxWarp prst="textNoShape">
                    <a:avLst/>
                  </a:prstTxWarp>
                </a:bodyPr>
                <a:lstStyle/>
                <a:p>
                  <a:endParaRPr lang="en-US"/>
                </a:p>
              </p:txBody>
            </p:sp>
            <p:sp>
              <p:nvSpPr>
                <p:cNvPr id="54546" name="Freeform 42"/>
                <p:cNvSpPr>
                  <a:spLocks/>
                </p:cNvSpPr>
                <p:nvPr/>
              </p:nvSpPr>
              <p:spPr bwMode="auto">
                <a:xfrm>
                  <a:off x="2328" y="2538"/>
                  <a:ext cx="43" cy="150"/>
                </a:xfrm>
                <a:custGeom>
                  <a:avLst/>
                  <a:gdLst>
                    <a:gd name="T0" fmla="*/ 0 w 216"/>
                    <a:gd name="T1" fmla="*/ 0 h 749"/>
                    <a:gd name="T2" fmla="*/ 0 w 216"/>
                    <a:gd name="T3" fmla="*/ 0 h 749"/>
                    <a:gd name="T4" fmla="*/ 0 w 216"/>
                    <a:gd name="T5" fmla="*/ 0 h 749"/>
                    <a:gd name="T6" fmla="*/ 0 w 216"/>
                    <a:gd name="T7" fmla="*/ 0 h 749"/>
                    <a:gd name="T8" fmla="*/ 0 w 216"/>
                    <a:gd name="T9" fmla="*/ 0 h 749"/>
                    <a:gd name="T10" fmla="*/ 0 60000 65536"/>
                    <a:gd name="T11" fmla="*/ 0 60000 65536"/>
                    <a:gd name="T12" fmla="*/ 0 60000 65536"/>
                    <a:gd name="T13" fmla="*/ 0 60000 65536"/>
                    <a:gd name="T14" fmla="*/ 0 60000 65536"/>
                    <a:gd name="T15" fmla="*/ 0 w 216"/>
                    <a:gd name="T16" fmla="*/ 0 h 749"/>
                    <a:gd name="T17" fmla="*/ 216 w 216"/>
                    <a:gd name="T18" fmla="*/ 749 h 749"/>
                  </a:gdLst>
                  <a:ahLst/>
                  <a:cxnLst>
                    <a:cxn ang="T10">
                      <a:pos x="T0" y="T1"/>
                    </a:cxn>
                    <a:cxn ang="T11">
                      <a:pos x="T2" y="T3"/>
                    </a:cxn>
                    <a:cxn ang="T12">
                      <a:pos x="T4" y="T5"/>
                    </a:cxn>
                    <a:cxn ang="T13">
                      <a:pos x="T6" y="T7"/>
                    </a:cxn>
                    <a:cxn ang="T14">
                      <a:pos x="T8" y="T9"/>
                    </a:cxn>
                  </a:cxnLst>
                  <a:rect l="T15" t="T16" r="T17" b="T18"/>
                  <a:pathLst>
                    <a:path w="216" h="749">
                      <a:moveTo>
                        <a:pt x="216" y="0"/>
                      </a:moveTo>
                      <a:lnTo>
                        <a:pt x="0" y="340"/>
                      </a:lnTo>
                      <a:lnTo>
                        <a:pt x="0" y="749"/>
                      </a:lnTo>
                      <a:lnTo>
                        <a:pt x="216" y="409"/>
                      </a:lnTo>
                      <a:lnTo>
                        <a:pt x="216"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47" name="Freeform 43"/>
                <p:cNvSpPr>
                  <a:spLocks/>
                </p:cNvSpPr>
                <p:nvPr/>
              </p:nvSpPr>
              <p:spPr bwMode="auto">
                <a:xfrm>
                  <a:off x="2468" y="2533"/>
                  <a:ext cx="132" cy="284"/>
                </a:xfrm>
                <a:custGeom>
                  <a:avLst/>
                  <a:gdLst>
                    <a:gd name="T0" fmla="*/ 0 w 658"/>
                    <a:gd name="T1" fmla="*/ 0 h 1423"/>
                    <a:gd name="T2" fmla="*/ 0 w 658"/>
                    <a:gd name="T3" fmla="*/ 0 h 1423"/>
                    <a:gd name="T4" fmla="*/ 0 w 658"/>
                    <a:gd name="T5" fmla="*/ 0 h 1423"/>
                    <a:gd name="T6" fmla="*/ 0 w 658"/>
                    <a:gd name="T7" fmla="*/ 0 h 1423"/>
                    <a:gd name="T8" fmla="*/ 0 w 658"/>
                    <a:gd name="T9" fmla="*/ 0 h 1423"/>
                    <a:gd name="T10" fmla="*/ 0 w 658"/>
                    <a:gd name="T11" fmla="*/ 0 h 1423"/>
                    <a:gd name="T12" fmla="*/ 0 w 658"/>
                    <a:gd name="T13" fmla="*/ 0 h 1423"/>
                    <a:gd name="T14" fmla="*/ 0 w 658"/>
                    <a:gd name="T15" fmla="*/ 0 h 1423"/>
                    <a:gd name="T16" fmla="*/ 0 w 658"/>
                    <a:gd name="T17" fmla="*/ 0 h 1423"/>
                    <a:gd name="T18" fmla="*/ 0 w 658"/>
                    <a:gd name="T19" fmla="*/ 0 h 1423"/>
                    <a:gd name="T20" fmla="*/ 0 w 658"/>
                    <a:gd name="T21" fmla="*/ 0 h 1423"/>
                    <a:gd name="T22" fmla="*/ 0 w 658"/>
                    <a:gd name="T23" fmla="*/ 0 h 1423"/>
                    <a:gd name="T24" fmla="*/ 0 w 658"/>
                    <a:gd name="T25" fmla="*/ 0 h 1423"/>
                    <a:gd name="T26" fmla="*/ 0 w 658"/>
                    <a:gd name="T27" fmla="*/ 0 h 1423"/>
                    <a:gd name="T28" fmla="*/ 0 w 658"/>
                    <a:gd name="T29" fmla="*/ 0 h 1423"/>
                    <a:gd name="T30" fmla="*/ 0 w 658"/>
                    <a:gd name="T31" fmla="*/ 0 h 1423"/>
                    <a:gd name="T32" fmla="*/ 0 w 658"/>
                    <a:gd name="T33" fmla="*/ 0 h 1423"/>
                    <a:gd name="T34" fmla="*/ 0 w 658"/>
                    <a:gd name="T35" fmla="*/ 0 h 1423"/>
                    <a:gd name="T36" fmla="*/ 0 w 658"/>
                    <a:gd name="T37" fmla="*/ 0 h 1423"/>
                    <a:gd name="T38" fmla="*/ 0 w 658"/>
                    <a:gd name="T39" fmla="*/ 0 h 1423"/>
                    <a:gd name="T40" fmla="*/ 0 w 658"/>
                    <a:gd name="T41" fmla="*/ 0 h 1423"/>
                    <a:gd name="T42" fmla="*/ 0 w 658"/>
                    <a:gd name="T43" fmla="*/ 0 h 1423"/>
                    <a:gd name="T44" fmla="*/ 0 w 658"/>
                    <a:gd name="T45" fmla="*/ 0 h 1423"/>
                    <a:gd name="T46" fmla="*/ 0 w 658"/>
                    <a:gd name="T47" fmla="*/ 0 h 1423"/>
                    <a:gd name="T48" fmla="*/ 0 w 658"/>
                    <a:gd name="T49" fmla="*/ 0 h 1423"/>
                    <a:gd name="T50" fmla="*/ 0 w 658"/>
                    <a:gd name="T51" fmla="*/ 0 h 1423"/>
                    <a:gd name="T52" fmla="*/ 0 w 658"/>
                    <a:gd name="T53" fmla="*/ 0 h 1423"/>
                    <a:gd name="T54" fmla="*/ 0 w 658"/>
                    <a:gd name="T55" fmla="*/ 0 h 1423"/>
                    <a:gd name="T56" fmla="*/ 0 w 658"/>
                    <a:gd name="T57" fmla="*/ 0 h 1423"/>
                    <a:gd name="T58" fmla="*/ 0 w 658"/>
                    <a:gd name="T59" fmla="*/ 0 h 1423"/>
                    <a:gd name="T60" fmla="*/ 0 w 658"/>
                    <a:gd name="T61" fmla="*/ 0 h 1423"/>
                    <a:gd name="T62" fmla="*/ 0 w 658"/>
                    <a:gd name="T63" fmla="*/ 0 h 1423"/>
                    <a:gd name="T64" fmla="*/ 0 w 658"/>
                    <a:gd name="T65" fmla="*/ 0 h 1423"/>
                    <a:gd name="T66" fmla="*/ 0 w 658"/>
                    <a:gd name="T67" fmla="*/ 0 h 1423"/>
                    <a:gd name="T68" fmla="*/ 0 w 658"/>
                    <a:gd name="T69" fmla="*/ 0 h 1423"/>
                    <a:gd name="T70" fmla="*/ 0 w 658"/>
                    <a:gd name="T71" fmla="*/ 0 h 1423"/>
                    <a:gd name="T72" fmla="*/ 0 w 658"/>
                    <a:gd name="T73" fmla="*/ 0 h 1423"/>
                    <a:gd name="T74" fmla="*/ 0 w 658"/>
                    <a:gd name="T75" fmla="*/ 0 h 1423"/>
                    <a:gd name="T76" fmla="*/ 0 w 658"/>
                    <a:gd name="T77" fmla="*/ 0 h 1423"/>
                    <a:gd name="T78" fmla="*/ 0 w 658"/>
                    <a:gd name="T79" fmla="*/ 0 h 1423"/>
                    <a:gd name="T80" fmla="*/ 0 w 658"/>
                    <a:gd name="T81" fmla="*/ 0 h 1423"/>
                    <a:gd name="T82" fmla="*/ 0 w 658"/>
                    <a:gd name="T83" fmla="*/ 0 h 1423"/>
                    <a:gd name="T84" fmla="*/ 0 w 658"/>
                    <a:gd name="T85" fmla="*/ 0 h 14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8"/>
                    <a:gd name="T130" fmla="*/ 0 h 1423"/>
                    <a:gd name="T131" fmla="*/ 658 w 658"/>
                    <a:gd name="T132" fmla="*/ 1423 h 14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solidFill>
                  <a:srgbClr val="0066CC"/>
                </a:solidFill>
                <a:ln w="9525">
                  <a:noFill/>
                  <a:round/>
                  <a:headEnd/>
                  <a:tailEnd/>
                </a:ln>
              </p:spPr>
              <p:txBody>
                <a:bodyPr>
                  <a:prstTxWarp prst="textNoShape">
                    <a:avLst/>
                  </a:prstTxWarp>
                </a:bodyPr>
                <a:lstStyle/>
                <a:p>
                  <a:endParaRPr lang="en-US"/>
                </a:p>
              </p:txBody>
            </p:sp>
            <p:sp>
              <p:nvSpPr>
                <p:cNvPr id="54548" name="Freeform 44"/>
                <p:cNvSpPr>
                  <a:spLocks/>
                </p:cNvSpPr>
                <p:nvPr/>
              </p:nvSpPr>
              <p:spPr bwMode="auto">
                <a:xfrm>
                  <a:off x="2631" y="2828"/>
                  <a:ext cx="99" cy="181"/>
                </a:xfrm>
                <a:custGeom>
                  <a:avLst/>
                  <a:gdLst>
                    <a:gd name="T0" fmla="*/ 0 w 496"/>
                    <a:gd name="T1" fmla="*/ 0 h 905"/>
                    <a:gd name="T2" fmla="*/ 0 w 496"/>
                    <a:gd name="T3" fmla="*/ 0 h 905"/>
                    <a:gd name="T4" fmla="*/ 0 w 496"/>
                    <a:gd name="T5" fmla="*/ 0 h 905"/>
                    <a:gd name="T6" fmla="*/ 0 w 496"/>
                    <a:gd name="T7" fmla="*/ 0 h 905"/>
                    <a:gd name="T8" fmla="*/ 0 w 496"/>
                    <a:gd name="T9" fmla="*/ 0 h 905"/>
                    <a:gd name="T10" fmla="*/ 0 60000 65536"/>
                    <a:gd name="T11" fmla="*/ 0 60000 65536"/>
                    <a:gd name="T12" fmla="*/ 0 60000 65536"/>
                    <a:gd name="T13" fmla="*/ 0 60000 65536"/>
                    <a:gd name="T14" fmla="*/ 0 60000 65536"/>
                    <a:gd name="T15" fmla="*/ 0 w 496"/>
                    <a:gd name="T16" fmla="*/ 0 h 905"/>
                    <a:gd name="T17" fmla="*/ 496 w 496"/>
                    <a:gd name="T18" fmla="*/ 905 h 905"/>
                  </a:gdLst>
                  <a:ahLst/>
                  <a:cxnLst>
                    <a:cxn ang="T10">
                      <a:pos x="T0" y="T1"/>
                    </a:cxn>
                    <a:cxn ang="T11">
                      <a:pos x="T2" y="T3"/>
                    </a:cxn>
                    <a:cxn ang="T12">
                      <a:pos x="T4" y="T5"/>
                    </a:cxn>
                    <a:cxn ang="T13">
                      <a:pos x="T6" y="T7"/>
                    </a:cxn>
                    <a:cxn ang="T14">
                      <a:pos x="T8" y="T9"/>
                    </a:cxn>
                  </a:cxnLst>
                  <a:rect l="T15" t="T16" r="T17" b="T18"/>
                  <a:pathLst>
                    <a:path w="496" h="905">
                      <a:moveTo>
                        <a:pt x="496" y="496"/>
                      </a:moveTo>
                      <a:lnTo>
                        <a:pt x="0" y="0"/>
                      </a:lnTo>
                      <a:lnTo>
                        <a:pt x="0" y="410"/>
                      </a:lnTo>
                      <a:lnTo>
                        <a:pt x="496" y="905"/>
                      </a:lnTo>
                      <a:lnTo>
                        <a:pt x="496" y="496"/>
                      </a:lnTo>
                      <a:close/>
                    </a:path>
                  </a:pathLst>
                </a:custGeom>
                <a:solidFill>
                  <a:srgbClr val="0066CC"/>
                </a:solidFill>
                <a:ln w="9525">
                  <a:noFill/>
                  <a:round/>
                  <a:headEnd/>
                  <a:tailEnd/>
                </a:ln>
              </p:spPr>
              <p:txBody>
                <a:bodyPr>
                  <a:prstTxWarp prst="textNoShape">
                    <a:avLst/>
                  </a:prstTxWarp>
                </a:bodyPr>
                <a:lstStyle/>
                <a:p>
                  <a:endParaRPr lang="en-US"/>
                </a:p>
              </p:txBody>
            </p:sp>
            <p:sp>
              <p:nvSpPr>
                <p:cNvPr id="54549" name="Freeform 45"/>
                <p:cNvSpPr>
                  <a:spLocks/>
                </p:cNvSpPr>
                <p:nvPr/>
              </p:nvSpPr>
              <p:spPr bwMode="auto">
                <a:xfrm>
                  <a:off x="2921" y="2607"/>
                  <a:ext cx="102" cy="130"/>
                </a:xfrm>
                <a:custGeom>
                  <a:avLst/>
                  <a:gdLst>
                    <a:gd name="T0" fmla="*/ 0 w 511"/>
                    <a:gd name="T1" fmla="*/ 0 h 650"/>
                    <a:gd name="T2" fmla="*/ 0 w 511"/>
                    <a:gd name="T3" fmla="*/ 0 h 650"/>
                    <a:gd name="T4" fmla="*/ 0 w 511"/>
                    <a:gd name="T5" fmla="*/ 0 h 650"/>
                    <a:gd name="T6" fmla="*/ 0 w 511"/>
                    <a:gd name="T7" fmla="*/ 0 h 650"/>
                    <a:gd name="T8" fmla="*/ 0 w 511"/>
                    <a:gd name="T9" fmla="*/ 0 h 650"/>
                    <a:gd name="T10" fmla="*/ 0 w 511"/>
                    <a:gd name="T11" fmla="*/ 0 h 650"/>
                    <a:gd name="T12" fmla="*/ 0 w 511"/>
                    <a:gd name="T13" fmla="*/ 0 h 650"/>
                    <a:gd name="T14" fmla="*/ 0 w 511"/>
                    <a:gd name="T15" fmla="*/ 0 h 650"/>
                    <a:gd name="T16" fmla="*/ 0 w 511"/>
                    <a:gd name="T17" fmla="*/ 0 h 650"/>
                    <a:gd name="T18" fmla="*/ 0 w 511"/>
                    <a:gd name="T19" fmla="*/ 0 h 650"/>
                    <a:gd name="T20" fmla="*/ 0 w 511"/>
                    <a:gd name="T21" fmla="*/ 0 h 650"/>
                    <a:gd name="T22" fmla="*/ 0 w 511"/>
                    <a:gd name="T23" fmla="*/ 0 h 650"/>
                    <a:gd name="T24" fmla="*/ 0 w 511"/>
                    <a:gd name="T25" fmla="*/ 0 h 650"/>
                    <a:gd name="T26" fmla="*/ 0 w 511"/>
                    <a:gd name="T27" fmla="*/ 0 h 650"/>
                    <a:gd name="T28" fmla="*/ 0 w 511"/>
                    <a:gd name="T29" fmla="*/ 0 h 650"/>
                    <a:gd name="T30" fmla="*/ 0 w 511"/>
                    <a:gd name="T31" fmla="*/ 0 h 650"/>
                    <a:gd name="T32" fmla="*/ 0 w 511"/>
                    <a:gd name="T33" fmla="*/ 0 h 650"/>
                    <a:gd name="T34" fmla="*/ 0 w 511"/>
                    <a:gd name="T35" fmla="*/ 0 h 650"/>
                    <a:gd name="T36" fmla="*/ 0 w 511"/>
                    <a:gd name="T37" fmla="*/ 0 h 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1"/>
                    <a:gd name="T58" fmla="*/ 0 h 650"/>
                    <a:gd name="T59" fmla="*/ 511 w 511"/>
                    <a:gd name="T60" fmla="*/ 650 h 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solidFill>
                  <a:srgbClr val="0066CC"/>
                </a:solidFill>
                <a:ln w="9525">
                  <a:noFill/>
                  <a:round/>
                  <a:headEnd/>
                  <a:tailEnd/>
                </a:ln>
              </p:spPr>
              <p:txBody>
                <a:bodyPr>
                  <a:prstTxWarp prst="textNoShape">
                    <a:avLst/>
                  </a:prstTxWarp>
                </a:bodyPr>
                <a:lstStyle/>
                <a:p>
                  <a:endParaRPr lang="en-US"/>
                </a:p>
              </p:txBody>
            </p:sp>
            <p:sp>
              <p:nvSpPr>
                <p:cNvPr id="54550" name="Freeform 46"/>
                <p:cNvSpPr>
                  <a:spLocks/>
                </p:cNvSpPr>
                <p:nvPr/>
              </p:nvSpPr>
              <p:spPr bwMode="auto">
                <a:xfrm>
                  <a:off x="3150" y="2513"/>
                  <a:ext cx="62" cy="87"/>
                </a:xfrm>
                <a:custGeom>
                  <a:avLst/>
                  <a:gdLst>
                    <a:gd name="T0" fmla="*/ 0 w 309"/>
                    <a:gd name="T1" fmla="*/ 0 h 437"/>
                    <a:gd name="T2" fmla="*/ 0 w 309"/>
                    <a:gd name="T3" fmla="*/ 0 h 437"/>
                    <a:gd name="T4" fmla="*/ 0 w 309"/>
                    <a:gd name="T5" fmla="*/ 0 h 437"/>
                    <a:gd name="T6" fmla="*/ 0 w 309"/>
                    <a:gd name="T7" fmla="*/ 0 h 437"/>
                    <a:gd name="T8" fmla="*/ 0 w 309"/>
                    <a:gd name="T9" fmla="*/ 0 h 437"/>
                    <a:gd name="T10" fmla="*/ 0 60000 65536"/>
                    <a:gd name="T11" fmla="*/ 0 60000 65536"/>
                    <a:gd name="T12" fmla="*/ 0 60000 65536"/>
                    <a:gd name="T13" fmla="*/ 0 60000 65536"/>
                    <a:gd name="T14" fmla="*/ 0 60000 65536"/>
                    <a:gd name="T15" fmla="*/ 0 w 309"/>
                    <a:gd name="T16" fmla="*/ 0 h 437"/>
                    <a:gd name="T17" fmla="*/ 309 w 309"/>
                    <a:gd name="T18" fmla="*/ 437 h 437"/>
                  </a:gdLst>
                  <a:ahLst/>
                  <a:cxnLst>
                    <a:cxn ang="T10">
                      <a:pos x="T0" y="T1"/>
                    </a:cxn>
                    <a:cxn ang="T11">
                      <a:pos x="T2" y="T3"/>
                    </a:cxn>
                    <a:cxn ang="T12">
                      <a:pos x="T4" y="T5"/>
                    </a:cxn>
                    <a:cxn ang="T13">
                      <a:pos x="T6" y="T7"/>
                    </a:cxn>
                    <a:cxn ang="T14">
                      <a:pos x="T8" y="T9"/>
                    </a:cxn>
                  </a:cxnLst>
                  <a:rect l="T15" t="T16" r="T17" b="T18"/>
                  <a:pathLst>
                    <a:path w="309" h="437">
                      <a:moveTo>
                        <a:pt x="309" y="0"/>
                      </a:moveTo>
                      <a:lnTo>
                        <a:pt x="0" y="28"/>
                      </a:lnTo>
                      <a:lnTo>
                        <a:pt x="0" y="437"/>
                      </a:lnTo>
                      <a:lnTo>
                        <a:pt x="309" y="409"/>
                      </a:lnTo>
                      <a:lnTo>
                        <a:pt x="309" y="0"/>
                      </a:lnTo>
                      <a:close/>
                    </a:path>
                  </a:pathLst>
                </a:custGeom>
                <a:solidFill>
                  <a:srgbClr val="0066CC"/>
                </a:solidFill>
                <a:ln w="9525">
                  <a:noFill/>
                  <a:round/>
                  <a:headEnd/>
                  <a:tailEnd/>
                </a:ln>
              </p:spPr>
              <p:txBody>
                <a:bodyPr>
                  <a:prstTxWarp prst="textNoShape">
                    <a:avLst/>
                  </a:prstTxWarp>
                </a:bodyPr>
                <a:lstStyle/>
                <a:p>
                  <a:endParaRPr lang="en-US"/>
                </a:p>
              </p:txBody>
            </p:sp>
            <p:sp>
              <p:nvSpPr>
                <p:cNvPr id="54551" name="Freeform 47"/>
                <p:cNvSpPr>
                  <a:spLocks/>
                </p:cNvSpPr>
                <p:nvPr/>
              </p:nvSpPr>
              <p:spPr bwMode="auto">
                <a:xfrm>
                  <a:off x="3379" y="2533"/>
                  <a:ext cx="55" cy="111"/>
                </a:xfrm>
                <a:custGeom>
                  <a:avLst/>
                  <a:gdLst>
                    <a:gd name="T0" fmla="*/ 0 w 275"/>
                    <a:gd name="T1" fmla="*/ 0 h 556"/>
                    <a:gd name="T2" fmla="*/ 0 w 275"/>
                    <a:gd name="T3" fmla="*/ 0 h 556"/>
                    <a:gd name="T4" fmla="*/ 0 w 275"/>
                    <a:gd name="T5" fmla="*/ 0 h 556"/>
                    <a:gd name="T6" fmla="*/ 0 w 275"/>
                    <a:gd name="T7" fmla="*/ 0 h 556"/>
                    <a:gd name="T8" fmla="*/ 0 w 275"/>
                    <a:gd name="T9" fmla="*/ 0 h 556"/>
                    <a:gd name="T10" fmla="*/ 0 w 275"/>
                    <a:gd name="T11" fmla="*/ 0 h 556"/>
                    <a:gd name="T12" fmla="*/ 0 w 275"/>
                    <a:gd name="T13" fmla="*/ 0 h 556"/>
                    <a:gd name="T14" fmla="*/ 0 w 275"/>
                    <a:gd name="T15" fmla="*/ 0 h 556"/>
                    <a:gd name="T16" fmla="*/ 0 w 275"/>
                    <a:gd name="T17" fmla="*/ 0 h 556"/>
                    <a:gd name="T18" fmla="*/ 0 w 275"/>
                    <a:gd name="T19" fmla="*/ 0 h 556"/>
                    <a:gd name="T20" fmla="*/ 0 w 275"/>
                    <a:gd name="T21" fmla="*/ 0 h 556"/>
                    <a:gd name="T22" fmla="*/ 0 w 275"/>
                    <a:gd name="T23" fmla="*/ 0 h 556"/>
                    <a:gd name="T24" fmla="*/ 0 w 275"/>
                    <a:gd name="T25" fmla="*/ 0 h 556"/>
                    <a:gd name="T26" fmla="*/ 0 w 275"/>
                    <a:gd name="T27" fmla="*/ 0 h 556"/>
                    <a:gd name="T28" fmla="*/ 0 w 275"/>
                    <a:gd name="T29" fmla="*/ 0 h 556"/>
                    <a:gd name="T30" fmla="*/ 0 w 275"/>
                    <a:gd name="T31" fmla="*/ 0 h 556"/>
                    <a:gd name="T32" fmla="*/ 0 w 275"/>
                    <a:gd name="T33" fmla="*/ 0 h 556"/>
                    <a:gd name="T34" fmla="*/ 0 w 275"/>
                    <a:gd name="T35" fmla="*/ 0 h 556"/>
                    <a:gd name="T36" fmla="*/ 0 w 275"/>
                    <a:gd name="T37" fmla="*/ 0 h 556"/>
                    <a:gd name="T38" fmla="*/ 0 w 275"/>
                    <a:gd name="T39" fmla="*/ 0 h 556"/>
                    <a:gd name="T40" fmla="*/ 0 w 275"/>
                    <a:gd name="T41" fmla="*/ 0 h 556"/>
                    <a:gd name="T42" fmla="*/ 0 w 275"/>
                    <a:gd name="T43" fmla="*/ 0 h 556"/>
                    <a:gd name="T44" fmla="*/ 0 w 275"/>
                    <a:gd name="T45" fmla="*/ 0 h 556"/>
                    <a:gd name="T46" fmla="*/ 0 w 275"/>
                    <a:gd name="T47" fmla="*/ 0 h 556"/>
                    <a:gd name="T48" fmla="*/ 0 w 275"/>
                    <a:gd name="T49" fmla="*/ 0 h 556"/>
                    <a:gd name="T50" fmla="*/ 0 w 275"/>
                    <a:gd name="T51" fmla="*/ 0 h 556"/>
                    <a:gd name="T52" fmla="*/ 0 w 275"/>
                    <a:gd name="T53" fmla="*/ 0 h 5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5"/>
                    <a:gd name="T82" fmla="*/ 0 h 556"/>
                    <a:gd name="T83" fmla="*/ 275 w 275"/>
                    <a:gd name="T84" fmla="*/ 556 h 5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solidFill>
                  <a:srgbClr val="0066CC"/>
                </a:solidFill>
                <a:ln w="9525">
                  <a:noFill/>
                  <a:round/>
                  <a:headEnd/>
                  <a:tailEnd/>
                </a:ln>
              </p:spPr>
              <p:txBody>
                <a:bodyPr>
                  <a:prstTxWarp prst="textNoShape">
                    <a:avLst/>
                  </a:prstTxWarp>
                </a:bodyPr>
                <a:lstStyle/>
                <a:p>
                  <a:endParaRPr lang="en-US"/>
                </a:p>
              </p:txBody>
            </p:sp>
            <p:sp>
              <p:nvSpPr>
                <p:cNvPr id="54552" name="Freeform 48"/>
                <p:cNvSpPr>
                  <a:spLocks/>
                </p:cNvSpPr>
                <p:nvPr/>
              </p:nvSpPr>
              <p:spPr bwMode="auto">
                <a:xfrm>
                  <a:off x="3830" y="2407"/>
                  <a:ext cx="49" cy="120"/>
                </a:xfrm>
                <a:custGeom>
                  <a:avLst/>
                  <a:gdLst>
                    <a:gd name="T0" fmla="*/ 0 w 248"/>
                    <a:gd name="T1" fmla="*/ 0 h 597"/>
                    <a:gd name="T2" fmla="*/ 0 w 248"/>
                    <a:gd name="T3" fmla="*/ 0 h 597"/>
                    <a:gd name="T4" fmla="*/ 0 w 248"/>
                    <a:gd name="T5" fmla="*/ 0 h 597"/>
                    <a:gd name="T6" fmla="*/ 0 w 248"/>
                    <a:gd name="T7" fmla="*/ 0 h 597"/>
                    <a:gd name="T8" fmla="*/ 0 w 248"/>
                    <a:gd name="T9" fmla="*/ 0 h 597"/>
                    <a:gd name="T10" fmla="*/ 0 w 248"/>
                    <a:gd name="T11" fmla="*/ 0 h 597"/>
                    <a:gd name="T12" fmla="*/ 0 w 248"/>
                    <a:gd name="T13" fmla="*/ 0 h 597"/>
                    <a:gd name="T14" fmla="*/ 0 w 248"/>
                    <a:gd name="T15" fmla="*/ 0 h 597"/>
                    <a:gd name="T16" fmla="*/ 0 w 248"/>
                    <a:gd name="T17" fmla="*/ 0 h 597"/>
                    <a:gd name="T18" fmla="*/ 0 w 248"/>
                    <a:gd name="T19" fmla="*/ 0 h 597"/>
                    <a:gd name="T20" fmla="*/ 0 w 248"/>
                    <a:gd name="T21" fmla="*/ 0 h 597"/>
                    <a:gd name="T22" fmla="*/ 0 w 248"/>
                    <a:gd name="T23" fmla="*/ 0 h 597"/>
                    <a:gd name="T24" fmla="*/ 0 w 248"/>
                    <a:gd name="T25" fmla="*/ 0 h 597"/>
                    <a:gd name="T26" fmla="*/ 0 w 248"/>
                    <a:gd name="T27" fmla="*/ 0 h 597"/>
                    <a:gd name="T28" fmla="*/ 0 w 248"/>
                    <a:gd name="T29" fmla="*/ 0 h 597"/>
                    <a:gd name="T30" fmla="*/ 0 w 248"/>
                    <a:gd name="T31" fmla="*/ 0 h 597"/>
                    <a:gd name="T32" fmla="*/ 0 w 248"/>
                    <a:gd name="T33" fmla="*/ 0 h 597"/>
                    <a:gd name="T34" fmla="*/ 0 w 248"/>
                    <a:gd name="T35" fmla="*/ 0 h 597"/>
                    <a:gd name="T36" fmla="*/ 0 w 248"/>
                    <a:gd name="T37" fmla="*/ 0 h 597"/>
                    <a:gd name="T38" fmla="*/ 0 w 248"/>
                    <a:gd name="T39" fmla="*/ 0 h 597"/>
                    <a:gd name="T40" fmla="*/ 0 w 248"/>
                    <a:gd name="T41" fmla="*/ 0 h 597"/>
                    <a:gd name="T42" fmla="*/ 0 w 248"/>
                    <a:gd name="T43" fmla="*/ 0 h 597"/>
                    <a:gd name="T44" fmla="*/ 0 w 248"/>
                    <a:gd name="T45" fmla="*/ 0 h 597"/>
                    <a:gd name="T46" fmla="*/ 0 w 248"/>
                    <a:gd name="T47" fmla="*/ 0 h 597"/>
                    <a:gd name="T48" fmla="*/ 0 w 248"/>
                    <a:gd name="T49" fmla="*/ 0 h 597"/>
                    <a:gd name="T50" fmla="*/ 0 w 248"/>
                    <a:gd name="T51" fmla="*/ 0 h 597"/>
                    <a:gd name="T52" fmla="*/ 0 w 248"/>
                    <a:gd name="T53" fmla="*/ 0 h 597"/>
                    <a:gd name="T54" fmla="*/ 0 w 248"/>
                    <a:gd name="T55" fmla="*/ 0 h 597"/>
                    <a:gd name="T56" fmla="*/ 0 w 248"/>
                    <a:gd name="T57" fmla="*/ 0 h 597"/>
                    <a:gd name="T58" fmla="*/ 0 w 248"/>
                    <a:gd name="T59" fmla="*/ 0 h 597"/>
                    <a:gd name="T60" fmla="*/ 0 w 248"/>
                    <a:gd name="T61" fmla="*/ 0 h 597"/>
                    <a:gd name="T62" fmla="*/ 0 w 248"/>
                    <a:gd name="T63" fmla="*/ 0 h 597"/>
                    <a:gd name="T64" fmla="*/ 0 w 248"/>
                    <a:gd name="T65" fmla="*/ 0 h 597"/>
                    <a:gd name="T66" fmla="*/ 0 w 248"/>
                    <a:gd name="T67" fmla="*/ 0 h 597"/>
                    <a:gd name="T68" fmla="*/ 0 w 248"/>
                    <a:gd name="T69" fmla="*/ 0 h 597"/>
                    <a:gd name="T70" fmla="*/ 0 w 248"/>
                    <a:gd name="T71" fmla="*/ 0 h 597"/>
                    <a:gd name="T72" fmla="*/ 0 w 248"/>
                    <a:gd name="T73" fmla="*/ 0 h 597"/>
                    <a:gd name="T74" fmla="*/ 0 w 248"/>
                    <a:gd name="T75" fmla="*/ 0 h 597"/>
                    <a:gd name="T76" fmla="*/ 0 w 248"/>
                    <a:gd name="T77" fmla="*/ 0 h 597"/>
                    <a:gd name="T78" fmla="*/ 0 w 248"/>
                    <a:gd name="T79" fmla="*/ 0 h 597"/>
                    <a:gd name="T80" fmla="*/ 0 w 248"/>
                    <a:gd name="T81" fmla="*/ 0 h 597"/>
                    <a:gd name="T82" fmla="*/ 0 w 248"/>
                    <a:gd name="T83" fmla="*/ 0 h 597"/>
                    <a:gd name="T84" fmla="*/ 0 w 248"/>
                    <a:gd name="T85" fmla="*/ 0 h 5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8"/>
                    <a:gd name="T130" fmla="*/ 0 h 597"/>
                    <a:gd name="T131" fmla="*/ 248 w 248"/>
                    <a:gd name="T132" fmla="*/ 597 h 5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solidFill>
                  <a:srgbClr val="0066CC"/>
                </a:solidFill>
                <a:ln w="9525">
                  <a:noFill/>
                  <a:round/>
                  <a:headEnd/>
                  <a:tailEnd/>
                </a:ln>
              </p:spPr>
              <p:txBody>
                <a:bodyPr>
                  <a:prstTxWarp prst="textNoShape">
                    <a:avLst/>
                  </a:prstTxWarp>
                </a:bodyPr>
                <a:lstStyle/>
                <a:p>
                  <a:endParaRPr lang="en-US"/>
                </a:p>
              </p:txBody>
            </p:sp>
            <p:sp>
              <p:nvSpPr>
                <p:cNvPr id="54553" name="Rectangle 49"/>
                <p:cNvSpPr>
                  <a:spLocks noChangeArrowheads="1"/>
                </p:cNvSpPr>
                <p:nvPr/>
              </p:nvSpPr>
              <p:spPr bwMode="auto">
                <a:xfrm>
                  <a:off x="3953" y="2402"/>
                  <a:ext cx="38" cy="82"/>
                </a:xfrm>
                <a:prstGeom prst="rect">
                  <a:avLst/>
                </a:prstGeom>
                <a:solidFill>
                  <a:srgbClr val="0066CC"/>
                </a:solidFill>
                <a:ln w="9525">
                  <a:noFill/>
                  <a:miter lim="800000"/>
                  <a:headEnd/>
                  <a:tailEnd/>
                </a:ln>
              </p:spPr>
              <p:txBody>
                <a:bodyPr>
                  <a:prstTxWarp prst="textNoShape">
                    <a:avLst/>
                  </a:prstTxWarp>
                </a:bodyPr>
                <a:lstStyle/>
                <a:p>
                  <a:endParaRPr lang="en-US"/>
                </a:p>
              </p:txBody>
            </p:sp>
            <p:sp>
              <p:nvSpPr>
                <p:cNvPr id="54554" name="Rectangle 50"/>
                <p:cNvSpPr>
                  <a:spLocks noChangeArrowheads="1"/>
                </p:cNvSpPr>
                <p:nvPr/>
              </p:nvSpPr>
              <p:spPr bwMode="auto">
                <a:xfrm>
                  <a:off x="4021" y="2427"/>
                  <a:ext cx="19" cy="81"/>
                </a:xfrm>
                <a:prstGeom prst="rect">
                  <a:avLst/>
                </a:prstGeom>
                <a:solidFill>
                  <a:srgbClr val="0099FF"/>
                </a:solidFill>
                <a:ln w="9525">
                  <a:noFill/>
                  <a:miter lim="800000"/>
                  <a:headEnd/>
                  <a:tailEnd/>
                </a:ln>
              </p:spPr>
              <p:txBody>
                <a:bodyPr>
                  <a:prstTxWarp prst="textNoShape">
                    <a:avLst/>
                  </a:prstTxWarp>
                </a:bodyPr>
                <a:lstStyle/>
                <a:p>
                  <a:endParaRPr lang="en-US"/>
                </a:p>
              </p:txBody>
            </p:sp>
            <p:sp>
              <p:nvSpPr>
                <p:cNvPr id="54555" name="Freeform 51"/>
                <p:cNvSpPr>
                  <a:spLocks/>
                </p:cNvSpPr>
                <p:nvPr/>
              </p:nvSpPr>
              <p:spPr bwMode="auto">
                <a:xfrm>
                  <a:off x="4132" y="2457"/>
                  <a:ext cx="66" cy="214"/>
                </a:xfrm>
                <a:custGeom>
                  <a:avLst/>
                  <a:gdLst>
                    <a:gd name="T0" fmla="*/ 0 w 329"/>
                    <a:gd name="T1" fmla="*/ 0 h 1068"/>
                    <a:gd name="T2" fmla="*/ 0 w 329"/>
                    <a:gd name="T3" fmla="*/ 0 h 1068"/>
                    <a:gd name="T4" fmla="*/ 0 w 329"/>
                    <a:gd name="T5" fmla="*/ 0 h 1068"/>
                    <a:gd name="T6" fmla="*/ 0 w 329"/>
                    <a:gd name="T7" fmla="*/ 0 h 1068"/>
                    <a:gd name="T8" fmla="*/ 0 w 329"/>
                    <a:gd name="T9" fmla="*/ 0 h 1068"/>
                    <a:gd name="T10" fmla="*/ 0 w 329"/>
                    <a:gd name="T11" fmla="*/ 0 h 1068"/>
                    <a:gd name="T12" fmla="*/ 0 w 329"/>
                    <a:gd name="T13" fmla="*/ 0 h 1068"/>
                    <a:gd name="T14" fmla="*/ 0 w 329"/>
                    <a:gd name="T15" fmla="*/ 0 h 1068"/>
                    <a:gd name="T16" fmla="*/ 0 w 329"/>
                    <a:gd name="T17" fmla="*/ 0 h 1068"/>
                    <a:gd name="T18" fmla="*/ 0 w 329"/>
                    <a:gd name="T19" fmla="*/ 0 h 1068"/>
                    <a:gd name="T20" fmla="*/ 0 w 329"/>
                    <a:gd name="T21" fmla="*/ 0 h 1068"/>
                    <a:gd name="T22" fmla="*/ 0 w 329"/>
                    <a:gd name="T23" fmla="*/ 0 h 1068"/>
                    <a:gd name="T24" fmla="*/ 0 w 329"/>
                    <a:gd name="T25" fmla="*/ 0 h 1068"/>
                    <a:gd name="T26" fmla="*/ 0 w 329"/>
                    <a:gd name="T27" fmla="*/ 0 h 1068"/>
                    <a:gd name="T28" fmla="*/ 0 w 329"/>
                    <a:gd name="T29" fmla="*/ 0 h 1068"/>
                    <a:gd name="T30" fmla="*/ 0 w 329"/>
                    <a:gd name="T31" fmla="*/ 0 h 1068"/>
                    <a:gd name="T32" fmla="*/ 0 w 329"/>
                    <a:gd name="T33" fmla="*/ 0 h 1068"/>
                    <a:gd name="T34" fmla="*/ 0 w 329"/>
                    <a:gd name="T35" fmla="*/ 0 h 1068"/>
                    <a:gd name="T36" fmla="*/ 0 w 329"/>
                    <a:gd name="T37" fmla="*/ 0 h 1068"/>
                    <a:gd name="T38" fmla="*/ 0 w 329"/>
                    <a:gd name="T39" fmla="*/ 0 h 1068"/>
                    <a:gd name="T40" fmla="*/ 0 w 329"/>
                    <a:gd name="T41" fmla="*/ 0 h 1068"/>
                    <a:gd name="T42" fmla="*/ 0 w 329"/>
                    <a:gd name="T43" fmla="*/ 0 h 1068"/>
                    <a:gd name="T44" fmla="*/ 0 w 329"/>
                    <a:gd name="T45" fmla="*/ 0 h 1068"/>
                    <a:gd name="T46" fmla="*/ 0 w 329"/>
                    <a:gd name="T47" fmla="*/ 0 h 1068"/>
                    <a:gd name="T48" fmla="*/ 0 w 329"/>
                    <a:gd name="T49" fmla="*/ 0 h 1068"/>
                    <a:gd name="T50" fmla="*/ 0 w 329"/>
                    <a:gd name="T51" fmla="*/ 0 h 1068"/>
                    <a:gd name="T52" fmla="*/ 0 w 329"/>
                    <a:gd name="T53" fmla="*/ 0 h 1068"/>
                    <a:gd name="T54" fmla="*/ 0 w 329"/>
                    <a:gd name="T55" fmla="*/ 0 h 1068"/>
                    <a:gd name="T56" fmla="*/ 0 w 329"/>
                    <a:gd name="T57" fmla="*/ 0 h 1068"/>
                    <a:gd name="T58" fmla="*/ 0 w 329"/>
                    <a:gd name="T59" fmla="*/ 0 h 1068"/>
                    <a:gd name="T60" fmla="*/ 0 w 329"/>
                    <a:gd name="T61" fmla="*/ 0 h 1068"/>
                    <a:gd name="T62" fmla="*/ 0 w 329"/>
                    <a:gd name="T63" fmla="*/ 0 h 1068"/>
                    <a:gd name="T64" fmla="*/ 0 w 329"/>
                    <a:gd name="T65" fmla="*/ 0 h 1068"/>
                    <a:gd name="T66" fmla="*/ 0 w 329"/>
                    <a:gd name="T67" fmla="*/ 0 h 1068"/>
                    <a:gd name="T68" fmla="*/ 0 w 329"/>
                    <a:gd name="T69" fmla="*/ 0 h 1068"/>
                    <a:gd name="T70" fmla="*/ 0 w 329"/>
                    <a:gd name="T71" fmla="*/ 0 h 1068"/>
                    <a:gd name="T72" fmla="*/ 0 w 329"/>
                    <a:gd name="T73" fmla="*/ 0 h 1068"/>
                    <a:gd name="T74" fmla="*/ 0 w 329"/>
                    <a:gd name="T75" fmla="*/ 0 h 1068"/>
                    <a:gd name="T76" fmla="*/ 0 w 329"/>
                    <a:gd name="T77" fmla="*/ 0 h 1068"/>
                    <a:gd name="T78" fmla="*/ 0 w 329"/>
                    <a:gd name="T79" fmla="*/ 0 h 1068"/>
                    <a:gd name="T80" fmla="*/ 0 w 329"/>
                    <a:gd name="T81" fmla="*/ 0 h 1068"/>
                    <a:gd name="T82" fmla="*/ 0 w 329"/>
                    <a:gd name="T83" fmla="*/ 0 h 1068"/>
                    <a:gd name="T84" fmla="*/ 0 w 329"/>
                    <a:gd name="T85" fmla="*/ 0 h 10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9"/>
                    <a:gd name="T130" fmla="*/ 0 h 1068"/>
                    <a:gd name="T131" fmla="*/ 329 w 329"/>
                    <a:gd name="T132" fmla="*/ 1068 h 10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solidFill>
                  <a:srgbClr val="0066CC"/>
                </a:solidFill>
                <a:ln w="9525">
                  <a:noFill/>
                  <a:round/>
                  <a:headEnd/>
                  <a:tailEnd/>
                </a:ln>
              </p:spPr>
              <p:txBody>
                <a:bodyPr>
                  <a:prstTxWarp prst="textNoShape">
                    <a:avLst/>
                  </a:prstTxWarp>
                </a:bodyPr>
                <a:lstStyle/>
                <a:p>
                  <a:endParaRPr lang="en-US"/>
                </a:p>
              </p:txBody>
            </p:sp>
            <p:sp>
              <p:nvSpPr>
                <p:cNvPr id="54556" name="Freeform 52"/>
                <p:cNvSpPr>
                  <a:spLocks/>
                </p:cNvSpPr>
                <p:nvPr/>
              </p:nvSpPr>
              <p:spPr bwMode="auto">
                <a:xfrm>
                  <a:off x="4353" y="2713"/>
                  <a:ext cx="109" cy="140"/>
                </a:xfrm>
                <a:custGeom>
                  <a:avLst/>
                  <a:gdLst>
                    <a:gd name="T0" fmla="*/ 0 w 544"/>
                    <a:gd name="T1" fmla="*/ 0 h 703"/>
                    <a:gd name="T2" fmla="*/ 0 w 544"/>
                    <a:gd name="T3" fmla="*/ 0 h 703"/>
                    <a:gd name="T4" fmla="*/ 0 w 544"/>
                    <a:gd name="T5" fmla="*/ 0 h 703"/>
                    <a:gd name="T6" fmla="*/ 0 w 544"/>
                    <a:gd name="T7" fmla="*/ 0 h 703"/>
                    <a:gd name="T8" fmla="*/ 0 w 544"/>
                    <a:gd name="T9" fmla="*/ 0 h 703"/>
                    <a:gd name="T10" fmla="*/ 0 w 544"/>
                    <a:gd name="T11" fmla="*/ 0 h 703"/>
                    <a:gd name="T12" fmla="*/ 0 w 544"/>
                    <a:gd name="T13" fmla="*/ 0 h 703"/>
                    <a:gd name="T14" fmla="*/ 0 w 544"/>
                    <a:gd name="T15" fmla="*/ 0 h 703"/>
                    <a:gd name="T16" fmla="*/ 0 w 544"/>
                    <a:gd name="T17" fmla="*/ 0 h 703"/>
                    <a:gd name="T18" fmla="*/ 0 w 544"/>
                    <a:gd name="T19" fmla="*/ 0 h 703"/>
                    <a:gd name="T20" fmla="*/ 0 w 544"/>
                    <a:gd name="T21" fmla="*/ 0 h 703"/>
                    <a:gd name="T22" fmla="*/ 0 w 544"/>
                    <a:gd name="T23" fmla="*/ 0 h 703"/>
                    <a:gd name="T24" fmla="*/ 0 w 544"/>
                    <a:gd name="T25" fmla="*/ 0 h 703"/>
                    <a:gd name="T26" fmla="*/ 0 w 544"/>
                    <a:gd name="T27" fmla="*/ 0 h 703"/>
                    <a:gd name="T28" fmla="*/ 0 w 544"/>
                    <a:gd name="T29" fmla="*/ 0 h 703"/>
                    <a:gd name="T30" fmla="*/ 0 w 544"/>
                    <a:gd name="T31" fmla="*/ 0 h 703"/>
                    <a:gd name="T32" fmla="*/ 0 w 544"/>
                    <a:gd name="T33" fmla="*/ 0 h 703"/>
                    <a:gd name="T34" fmla="*/ 0 w 544"/>
                    <a:gd name="T35" fmla="*/ 0 h 703"/>
                    <a:gd name="T36" fmla="*/ 0 w 544"/>
                    <a:gd name="T37" fmla="*/ 0 h 7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4"/>
                    <a:gd name="T58" fmla="*/ 0 h 703"/>
                    <a:gd name="T59" fmla="*/ 544 w 544"/>
                    <a:gd name="T60" fmla="*/ 703 h 7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solidFill>
                  <a:srgbClr val="509EB0"/>
                </a:solidFill>
                <a:ln w="9525">
                  <a:noFill/>
                  <a:round/>
                  <a:headEnd/>
                  <a:tailEnd/>
                </a:ln>
              </p:spPr>
              <p:txBody>
                <a:bodyPr>
                  <a:prstTxWarp prst="textNoShape">
                    <a:avLst/>
                  </a:prstTxWarp>
                </a:bodyPr>
                <a:lstStyle/>
                <a:p>
                  <a:endParaRPr lang="en-US"/>
                </a:p>
              </p:txBody>
            </p:sp>
            <p:sp>
              <p:nvSpPr>
                <p:cNvPr id="54557" name="Rectangle 53"/>
                <p:cNvSpPr>
                  <a:spLocks noChangeArrowheads="1"/>
                </p:cNvSpPr>
                <p:nvPr/>
              </p:nvSpPr>
              <p:spPr bwMode="auto">
                <a:xfrm>
                  <a:off x="4082" y="2454"/>
                  <a:ext cx="56" cy="82"/>
                </a:xfrm>
                <a:prstGeom prst="rect">
                  <a:avLst/>
                </a:prstGeom>
                <a:solidFill>
                  <a:schemeClr val="bg2"/>
                </a:solidFill>
                <a:ln w="9525">
                  <a:noFill/>
                  <a:miter lim="800000"/>
                  <a:headEnd/>
                  <a:tailEnd/>
                </a:ln>
              </p:spPr>
              <p:txBody>
                <a:bodyPr>
                  <a:prstTxWarp prst="textNoShape">
                    <a:avLst/>
                  </a:prstTxWarp>
                </a:bodyPr>
                <a:lstStyle/>
                <a:p>
                  <a:endParaRPr lang="en-US"/>
                </a:p>
              </p:txBody>
            </p:sp>
            <p:sp>
              <p:nvSpPr>
                <p:cNvPr id="54558" name="Freeform 54"/>
                <p:cNvSpPr>
                  <a:spLocks/>
                </p:cNvSpPr>
                <p:nvPr/>
              </p:nvSpPr>
              <p:spPr bwMode="auto">
                <a:xfrm>
                  <a:off x="3517" y="2402"/>
                  <a:ext cx="318" cy="114"/>
                </a:xfrm>
                <a:custGeom>
                  <a:avLst/>
                  <a:gdLst>
                    <a:gd name="T0" fmla="*/ 0 w 1590"/>
                    <a:gd name="T1" fmla="*/ 0 h 570"/>
                    <a:gd name="T2" fmla="*/ 0 w 1590"/>
                    <a:gd name="T3" fmla="*/ 0 h 570"/>
                    <a:gd name="T4" fmla="*/ 0 w 1590"/>
                    <a:gd name="T5" fmla="*/ 0 h 570"/>
                    <a:gd name="T6" fmla="*/ 0 w 1590"/>
                    <a:gd name="T7" fmla="*/ 0 h 570"/>
                    <a:gd name="T8" fmla="*/ 0 w 1590"/>
                    <a:gd name="T9" fmla="*/ 0 h 570"/>
                    <a:gd name="T10" fmla="*/ 0 w 1590"/>
                    <a:gd name="T11" fmla="*/ 0 h 570"/>
                    <a:gd name="T12" fmla="*/ 0 w 1590"/>
                    <a:gd name="T13" fmla="*/ 0 h 570"/>
                    <a:gd name="T14" fmla="*/ 0 w 1590"/>
                    <a:gd name="T15" fmla="*/ 0 h 570"/>
                    <a:gd name="T16" fmla="*/ 0 w 1590"/>
                    <a:gd name="T17" fmla="*/ 0 h 570"/>
                    <a:gd name="T18" fmla="*/ 0 w 1590"/>
                    <a:gd name="T19" fmla="*/ 0 h 570"/>
                    <a:gd name="T20" fmla="*/ 0 w 1590"/>
                    <a:gd name="T21" fmla="*/ 0 h 570"/>
                    <a:gd name="T22" fmla="*/ 0 w 1590"/>
                    <a:gd name="T23" fmla="*/ 0 h 570"/>
                    <a:gd name="T24" fmla="*/ 0 w 1590"/>
                    <a:gd name="T25" fmla="*/ 0 h 570"/>
                    <a:gd name="T26" fmla="*/ 0 w 1590"/>
                    <a:gd name="T27" fmla="*/ 0 h 570"/>
                    <a:gd name="T28" fmla="*/ 0 w 1590"/>
                    <a:gd name="T29" fmla="*/ 0 h 570"/>
                    <a:gd name="T30" fmla="*/ 0 w 1590"/>
                    <a:gd name="T31" fmla="*/ 0 h 570"/>
                    <a:gd name="T32" fmla="*/ 0 w 1590"/>
                    <a:gd name="T33" fmla="*/ 0 h 570"/>
                    <a:gd name="T34" fmla="*/ 0 w 1590"/>
                    <a:gd name="T35" fmla="*/ 0 h 570"/>
                    <a:gd name="T36" fmla="*/ 0 w 1590"/>
                    <a:gd name="T37" fmla="*/ 0 h 570"/>
                    <a:gd name="T38" fmla="*/ 0 w 1590"/>
                    <a:gd name="T39" fmla="*/ 0 h 570"/>
                    <a:gd name="T40" fmla="*/ 0 w 1590"/>
                    <a:gd name="T41" fmla="*/ 0 h 570"/>
                    <a:gd name="T42" fmla="*/ 0 w 1590"/>
                    <a:gd name="T43" fmla="*/ 0 h 570"/>
                    <a:gd name="T44" fmla="*/ 0 w 1590"/>
                    <a:gd name="T45" fmla="*/ 0 h 570"/>
                    <a:gd name="T46" fmla="*/ 0 w 1590"/>
                    <a:gd name="T47" fmla="*/ 0 h 570"/>
                    <a:gd name="T48" fmla="*/ 0 w 1590"/>
                    <a:gd name="T49" fmla="*/ 0 h 570"/>
                    <a:gd name="T50" fmla="*/ 0 w 1590"/>
                    <a:gd name="T51" fmla="*/ 0 h 570"/>
                    <a:gd name="T52" fmla="*/ 0 w 1590"/>
                    <a:gd name="T53" fmla="*/ 0 h 570"/>
                    <a:gd name="T54" fmla="*/ 0 w 1590"/>
                    <a:gd name="T55" fmla="*/ 0 h 570"/>
                    <a:gd name="T56" fmla="*/ 0 w 1590"/>
                    <a:gd name="T57" fmla="*/ 0 h 570"/>
                    <a:gd name="T58" fmla="*/ 0 w 1590"/>
                    <a:gd name="T59" fmla="*/ 0 h 570"/>
                    <a:gd name="T60" fmla="*/ 0 w 1590"/>
                    <a:gd name="T61" fmla="*/ 0 h 570"/>
                    <a:gd name="T62" fmla="*/ 0 w 1590"/>
                    <a:gd name="T63" fmla="*/ 0 h 570"/>
                    <a:gd name="T64" fmla="*/ 0 w 1590"/>
                    <a:gd name="T65" fmla="*/ 0 h 570"/>
                    <a:gd name="T66" fmla="*/ 0 w 1590"/>
                    <a:gd name="T67" fmla="*/ 0 h 5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0"/>
                    <a:gd name="T103" fmla="*/ 0 h 570"/>
                    <a:gd name="T104" fmla="*/ 1590 w 1590"/>
                    <a:gd name="T105" fmla="*/ 570 h 5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solidFill>
                  <a:srgbClr val="509EB0"/>
                </a:solidFill>
                <a:ln w="9525">
                  <a:noFill/>
                  <a:round/>
                  <a:headEnd/>
                  <a:tailEnd/>
                </a:ln>
              </p:spPr>
              <p:txBody>
                <a:bodyPr>
                  <a:prstTxWarp prst="textNoShape">
                    <a:avLst/>
                  </a:prstTxWarp>
                </a:bodyPr>
                <a:lstStyle/>
                <a:p>
                  <a:endParaRPr lang="en-US"/>
                </a:p>
              </p:txBody>
            </p:sp>
            <p:sp>
              <p:nvSpPr>
                <p:cNvPr id="54559" name="Freeform 55"/>
                <p:cNvSpPr>
                  <a:spLocks/>
                </p:cNvSpPr>
                <p:nvPr/>
              </p:nvSpPr>
              <p:spPr bwMode="auto">
                <a:xfrm>
                  <a:off x="2295" y="2603"/>
                  <a:ext cx="38" cy="100"/>
                </a:xfrm>
                <a:custGeom>
                  <a:avLst/>
                  <a:gdLst>
                    <a:gd name="T0" fmla="*/ 0 w 187"/>
                    <a:gd name="T1" fmla="*/ 0 h 501"/>
                    <a:gd name="T2" fmla="*/ 0 w 187"/>
                    <a:gd name="T3" fmla="*/ 0 h 501"/>
                    <a:gd name="T4" fmla="*/ 0 w 187"/>
                    <a:gd name="T5" fmla="*/ 0 h 501"/>
                    <a:gd name="T6" fmla="*/ 0 w 187"/>
                    <a:gd name="T7" fmla="*/ 0 h 501"/>
                    <a:gd name="T8" fmla="*/ 0 w 187"/>
                    <a:gd name="T9" fmla="*/ 0 h 501"/>
                    <a:gd name="T10" fmla="*/ 0 60000 65536"/>
                    <a:gd name="T11" fmla="*/ 0 60000 65536"/>
                    <a:gd name="T12" fmla="*/ 0 60000 65536"/>
                    <a:gd name="T13" fmla="*/ 0 60000 65536"/>
                    <a:gd name="T14" fmla="*/ 0 60000 65536"/>
                    <a:gd name="T15" fmla="*/ 0 w 187"/>
                    <a:gd name="T16" fmla="*/ 0 h 501"/>
                    <a:gd name="T17" fmla="*/ 187 w 187"/>
                    <a:gd name="T18" fmla="*/ 501 h 501"/>
                  </a:gdLst>
                  <a:ahLst/>
                  <a:cxnLst>
                    <a:cxn ang="T10">
                      <a:pos x="T0" y="T1"/>
                    </a:cxn>
                    <a:cxn ang="T11">
                      <a:pos x="T2" y="T3"/>
                    </a:cxn>
                    <a:cxn ang="T12">
                      <a:pos x="T4" y="T5"/>
                    </a:cxn>
                    <a:cxn ang="T13">
                      <a:pos x="T6" y="T7"/>
                    </a:cxn>
                    <a:cxn ang="T14">
                      <a:pos x="T8" y="T9"/>
                    </a:cxn>
                  </a:cxnLst>
                  <a:rect l="T15" t="T16" r="T17" b="T18"/>
                  <a:pathLst>
                    <a:path w="187" h="501">
                      <a:moveTo>
                        <a:pt x="187" y="0"/>
                      </a:moveTo>
                      <a:lnTo>
                        <a:pt x="0" y="92"/>
                      </a:lnTo>
                      <a:lnTo>
                        <a:pt x="0" y="501"/>
                      </a:lnTo>
                      <a:lnTo>
                        <a:pt x="187" y="409"/>
                      </a:lnTo>
                      <a:lnTo>
                        <a:pt x="187" y="0"/>
                      </a:lnTo>
                      <a:close/>
                    </a:path>
                  </a:pathLst>
                </a:custGeom>
                <a:solidFill>
                  <a:schemeClr val="bg2"/>
                </a:solidFill>
                <a:ln w="9525">
                  <a:noFill/>
                  <a:round/>
                  <a:headEnd/>
                  <a:tailEnd/>
                </a:ln>
              </p:spPr>
              <p:txBody>
                <a:bodyPr>
                  <a:prstTxWarp prst="textNoShape">
                    <a:avLst/>
                  </a:prstTxWarp>
                </a:bodyPr>
                <a:lstStyle/>
                <a:p>
                  <a:endParaRPr lang="en-US"/>
                </a:p>
              </p:txBody>
            </p:sp>
            <p:sp>
              <p:nvSpPr>
                <p:cNvPr id="54560" name="Freeform 56"/>
                <p:cNvSpPr>
                  <a:spLocks/>
                </p:cNvSpPr>
                <p:nvPr/>
              </p:nvSpPr>
              <p:spPr bwMode="auto">
                <a:xfrm>
                  <a:off x="2376" y="2528"/>
                  <a:ext cx="97" cy="89"/>
                </a:xfrm>
                <a:custGeom>
                  <a:avLst/>
                  <a:gdLst>
                    <a:gd name="T0" fmla="*/ 0 w 487"/>
                    <a:gd name="T1" fmla="*/ 0 h 442"/>
                    <a:gd name="T2" fmla="*/ 0 w 487"/>
                    <a:gd name="T3" fmla="*/ 0 h 442"/>
                    <a:gd name="T4" fmla="*/ 0 w 487"/>
                    <a:gd name="T5" fmla="*/ 0 h 442"/>
                    <a:gd name="T6" fmla="*/ 0 w 487"/>
                    <a:gd name="T7" fmla="*/ 0 h 442"/>
                    <a:gd name="T8" fmla="*/ 0 w 487"/>
                    <a:gd name="T9" fmla="*/ 0 h 442"/>
                    <a:gd name="T10" fmla="*/ 0 w 487"/>
                    <a:gd name="T11" fmla="*/ 0 h 442"/>
                    <a:gd name="T12" fmla="*/ 0 w 487"/>
                    <a:gd name="T13" fmla="*/ 0 h 442"/>
                    <a:gd name="T14" fmla="*/ 0 w 487"/>
                    <a:gd name="T15" fmla="*/ 0 h 442"/>
                    <a:gd name="T16" fmla="*/ 0 w 487"/>
                    <a:gd name="T17" fmla="*/ 0 h 442"/>
                    <a:gd name="T18" fmla="*/ 0 w 487"/>
                    <a:gd name="T19" fmla="*/ 0 h 442"/>
                    <a:gd name="T20" fmla="*/ 0 w 487"/>
                    <a:gd name="T21" fmla="*/ 0 h 442"/>
                    <a:gd name="T22" fmla="*/ 0 w 487"/>
                    <a:gd name="T23" fmla="*/ 0 h 442"/>
                    <a:gd name="T24" fmla="*/ 0 w 487"/>
                    <a:gd name="T25" fmla="*/ 0 h 442"/>
                    <a:gd name="T26" fmla="*/ 0 w 487"/>
                    <a:gd name="T27" fmla="*/ 0 h 442"/>
                    <a:gd name="T28" fmla="*/ 0 w 487"/>
                    <a:gd name="T29" fmla="*/ 0 h 442"/>
                    <a:gd name="T30" fmla="*/ 0 w 487"/>
                    <a:gd name="T31" fmla="*/ 0 h 442"/>
                    <a:gd name="T32" fmla="*/ 0 w 487"/>
                    <a:gd name="T33" fmla="*/ 0 h 442"/>
                    <a:gd name="T34" fmla="*/ 0 w 487"/>
                    <a:gd name="T35" fmla="*/ 0 h 442"/>
                    <a:gd name="T36" fmla="*/ 0 w 487"/>
                    <a:gd name="T37" fmla="*/ 0 h 442"/>
                    <a:gd name="T38" fmla="*/ 0 w 487"/>
                    <a:gd name="T39" fmla="*/ 0 h 442"/>
                    <a:gd name="T40" fmla="*/ 0 w 487"/>
                    <a:gd name="T41" fmla="*/ 0 h 442"/>
                    <a:gd name="T42" fmla="*/ 0 w 487"/>
                    <a:gd name="T43" fmla="*/ 0 h 442"/>
                    <a:gd name="T44" fmla="*/ 0 w 487"/>
                    <a:gd name="T45" fmla="*/ 0 h 442"/>
                    <a:gd name="T46" fmla="*/ 0 w 487"/>
                    <a:gd name="T47" fmla="*/ 0 h 442"/>
                    <a:gd name="T48" fmla="*/ 0 w 487"/>
                    <a:gd name="T49" fmla="*/ 0 h 442"/>
                    <a:gd name="T50" fmla="*/ 0 w 487"/>
                    <a:gd name="T51" fmla="*/ 0 h 442"/>
                    <a:gd name="T52" fmla="*/ 0 w 487"/>
                    <a:gd name="T53" fmla="*/ 0 h 4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7"/>
                    <a:gd name="T82" fmla="*/ 0 h 442"/>
                    <a:gd name="T83" fmla="*/ 487 w 487"/>
                    <a:gd name="T84" fmla="*/ 442 h 4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solidFill>
                  <a:schemeClr val="bg2"/>
                </a:solidFill>
                <a:ln w="9525">
                  <a:noFill/>
                  <a:round/>
                  <a:headEnd/>
                  <a:tailEnd/>
                </a:ln>
              </p:spPr>
              <p:txBody>
                <a:bodyPr>
                  <a:prstTxWarp prst="textNoShape">
                    <a:avLst/>
                  </a:prstTxWarp>
                </a:bodyPr>
                <a:lstStyle/>
                <a:p>
                  <a:endParaRPr lang="en-US"/>
                </a:p>
              </p:txBody>
            </p:sp>
            <p:sp>
              <p:nvSpPr>
                <p:cNvPr id="54561" name="Rectangle 57"/>
                <p:cNvSpPr>
                  <a:spLocks noChangeArrowheads="1"/>
                </p:cNvSpPr>
                <p:nvPr/>
              </p:nvSpPr>
              <p:spPr bwMode="auto">
                <a:xfrm>
                  <a:off x="2734" y="2924"/>
                  <a:ext cx="93" cy="82"/>
                </a:xfrm>
                <a:prstGeom prst="rect">
                  <a:avLst/>
                </a:prstGeom>
                <a:solidFill>
                  <a:srgbClr val="006699"/>
                </a:solidFill>
                <a:ln w="9525">
                  <a:noFill/>
                  <a:miter lim="800000"/>
                  <a:headEnd/>
                  <a:tailEnd/>
                </a:ln>
              </p:spPr>
              <p:txBody>
                <a:bodyPr>
                  <a:prstTxWarp prst="textNoShape">
                    <a:avLst/>
                  </a:prstTxWarp>
                </a:bodyPr>
                <a:lstStyle/>
                <a:p>
                  <a:endParaRPr lang="en-US"/>
                </a:p>
              </p:txBody>
            </p:sp>
            <p:sp>
              <p:nvSpPr>
                <p:cNvPr id="54562" name="Freeform 58"/>
                <p:cNvSpPr>
                  <a:spLocks/>
                </p:cNvSpPr>
                <p:nvPr/>
              </p:nvSpPr>
              <p:spPr bwMode="auto">
                <a:xfrm>
                  <a:off x="3216" y="2509"/>
                  <a:ext cx="168" cy="103"/>
                </a:xfrm>
                <a:custGeom>
                  <a:avLst/>
                  <a:gdLst>
                    <a:gd name="T0" fmla="*/ 0 w 839"/>
                    <a:gd name="T1" fmla="*/ 0 h 518"/>
                    <a:gd name="T2" fmla="*/ 0 w 839"/>
                    <a:gd name="T3" fmla="*/ 0 h 518"/>
                    <a:gd name="T4" fmla="*/ 0 w 839"/>
                    <a:gd name="T5" fmla="*/ 0 h 518"/>
                    <a:gd name="T6" fmla="*/ 0 w 839"/>
                    <a:gd name="T7" fmla="*/ 0 h 518"/>
                    <a:gd name="T8" fmla="*/ 0 w 839"/>
                    <a:gd name="T9" fmla="*/ 0 h 518"/>
                    <a:gd name="T10" fmla="*/ 0 w 839"/>
                    <a:gd name="T11" fmla="*/ 0 h 518"/>
                    <a:gd name="T12" fmla="*/ 0 w 839"/>
                    <a:gd name="T13" fmla="*/ 0 h 518"/>
                    <a:gd name="T14" fmla="*/ 0 w 839"/>
                    <a:gd name="T15" fmla="*/ 0 h 518"/>
                    <a:gd name="T16" fmla="*/ 0 w 839"/>
                    <a:gd name="T17" fmla="*/ 0 h 518"/>
                    <a:gd name="T18" fmla="*/ 0 w 839"/>
                    <a:gd name="T19" fmla="*/ 0 h 518"/>
                    <a:gd name="T20" fmla="*/ 0 w 839"/>
                    <a:gd name="T21" fmla="*/ 0 h 518"/>
                    <a:gd name="T22" fmla="*/ 0 w 839"/>
                    <a:gd name="T23" fmla="*/ 0 h 518"/>
                    <a:gd name="T24" fmla="*/ 0 w 839"/>
                    <a:gd name="T25" fmla="*/ 0 h 518"/>
                    <a:gd name="T26" fmla="*/ 0 w 839"/>
                    <a:gd name="T27" fmla="*/ 0 h 518"/>
                    <a:gd name="T28" fmla="*/ 0 w 839"/>
                    <a:gd name="T29" fmla="*/ 0 h 518"/>
                    <a:gd name="T30" fmla="*/ 0 w 839"/>
                    <a:gd name="T31" fmla="*/ 0 h 518"/>
                    <a:gd name="T32" fmla="*/ 0 w 839"/>
                    <a:gd name="T33" fmla="*/ 0 h 518"/>
                    <a:gd name="T34" fmla="*/ 0 w 839"/>
                    <a:gd name="T35" fmla="*/ 0 h 518"/>
                    <a:gd name="T36" fmla="*/ 0 w 839"/>
                    <a:gd name="T37" fmla="*/ 0 h 518"/>
                    <a:gd name="T38" fmla="*/ 0 w 839"/>
                    <a:gd name="T39" fmla="*/ 0 h 518"/>
                    <a:gd name="T40" fmla="*/ 0 w 839"/>
                    <a:gd name="T41" fmla="*/ 0 h 518"/>
                    <a:gd name="T42" fmla="*/ 0 w 839"/>
                    <a:gd name="T43" fmla="*/ 0 h 518"/>
                    <a:gd name="T44" fmla="*/ 0 w 839"/>
                    <a:gd name="T45" fmla="*/ 0 h 518"/>
                    <a:gd name="T46" fmla="*/ 0 w 839"/>
                    <a:gd name="T47" fmla="*/ 0 h 518"/>
                    <a:gd name="T48" fmla="*/ 0 w 839"/>
                    <a:gd name="T49" fmla="*/ 0 h 518"/>
                    <a:gd name="T50" fmla="*/ 0 w 839"/>
                    <a:gd name="T51" fmla="*/ 0 h 518"/>
                    <a:gd name="T52" fmla="*/ 0 w 839"/>
                    <a:gd name="T53" fmla="*/ 0 h 518"/>
                    <a:gd name="T54" fmla="*/ 0 w 839"/>
                    <a:gd name="T55" fmla="*/ 0 h 518"/>
                    <a:gd name="T56" fmla="*/ 0 w 839"/>
                    <a:gd name="T57" fmla="*/ 0 h 518"/>
                    <a:gd name="T58" fmla="*/ 0 w 839"/>
                    <a:gd name="T59" fmla="*/ 0 h 518"/>
                    <a:gd name="T60" fmla="*/ 0 w 839"/>
                    <a:gd name="T61" fmla="*/ 0 h 518"/>
                    <a:gd name="T62" fmla="*/ 0 w 839"/>
                    <a:gd name="T63" fmla="*/ 0 h 518"/>
                    <a:gd name="T64" fmla="*/ 0 w 839"/>
                    <a:gd name="T65" fmla="*/ 0 h 518"/>
                    <a:gd name="T66" fmla="*/ 0 w 839"/>
                    <a:gd name="T67" fmla="*/ 0 h 518"/>
                    <a:gd name="T68" fmla="*/ 0 w 839"/>
                    <a:gd name="T69" fmla="*/ 0 h 5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9"/>
                    <a:gd name="T106" fmla="*/ 0 h 518"/>
                    <a:gd name="T107" fmla="*/ 839 w 839"/>
                    <a:gd name="T108" fmla="*/ 518 h 5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solidFill>
                  <a:schemeClr val="bg2"/>
                </a:solidFill>
                <a:ln w="9525">
                  <a:noFill/>
                  <a:round/>
                  <a:headEnd/>
                  <a:tailEnd/>
                </a:ln>
              </p:spPr>
              <p:txBody>
                <a:bodyPr>
                  <a:prstTxWarp prst="textNoShape">
                    <a:avLst/>
                  </a:prstTxWarp>
                </a:bodyPr>
                <a:lstStyle/>
                <a:p>
                  <a:endParaRPr lang="en-US"/>
                </a:p>
              </p:txBody>
            </p:sp>
            <p:sp>
              <p:nvSpPr>
                <p:cNvPr id="54563" name="Freeform 59"/>
                <p:cNvSpPr>
                  <a:spLocks/>
                </p:cNvSpPr>
                <p:nvPr/>
              </p:nvSpPr>
              <p:spPr bwMode="auto">
                <a:xfrm>
                  <a:off x="3501" y="2531"/>
                  <a:ext cx="62" cy="104"/>
                </a:xfrm>
                <a:custGeom>
                  <a:avLst/>
                  <a:gdLst>
                    <a:gd name="T0" fmla="*/ 0 w 308"/>
                    <a:gd name="T1" fmla="*/ 0 h 519"/>
                    <a:gd name="T2" fmla="*/ 0 w 308"/>
                    <a:gd name="T3" fmla="*/ 0 h 519"/>
                    <a:gd name="T4" fmla="*/ 0 w 308"/>
                    <a:gd name="T5" fmla="*/ 0 h 519"/>
                    <a:gd name="T6" fmla="*/ 0 w 308"/>
                    <a:gd name="T7" fmla="*/ 0 h 519"/>
                    <a:gd name="T8" fmla="*/ 0 w 308"/>
                    <a:gd name="T9" fmla="*/ 0 h 519"/>
                    <a:gd name="T10" fmla="*/ 0 w 308"/>
                    <a:gd name="T11" fmla="*/ 0 h 519"/>
                    <a:gd name="T12" fmla="*/ 0 w 308"/>
                    <a:gd name="T13" fmla="*/ 0 h 519"/>
                    <a:gd name="T14" fmla="*/ 0 w 308"/>
                    <a:gd name="T15" fmla="*/ 0 h 519"/>
                    <a:gd name="T16" fmla="*/ 0 w 308"/>
                    <a:gd name="T17" fmla="*/ 0 h 519"/>
                    <a:gd name="T18" fmla="*/ 0 w 308"/>
                    <a:gd name="T19" fmla="*/ 0 h 519"/>
                    <a:gd name="T20" fmla="*/ 0 w 308"/>
                    <a:gd name="T21" fmla="*/ 0 h 519"/>
                    <a:gd name="T22" fmla="*/ 0 w 308"/>
                    <a:gd name="T23" fmla="*/ 0 h 519"/>
                    <a:gd name="T24" fmla="*/ 0 w 308"/>
                    <a:gd name="T25" fmla="*/ 0 h 519"/>
                    <a:gd name="T26" fmla="*/ 0 w 308"/>
                    <a:gd name="T27" fmla="*/ 0 h 519"/>
                    <a:gd name="T28" fmla="*/ 0 w 308"/>
                    <a:gd name="T29" fmla="*/ 0 h 519"/>
                    <a:gd name="T30" fmla="*/ 0 w 308"/>
                    <a:gd name="T31" fmla="*/ 0 h 519"/>
                    <a:gd name="T32" fmla="*/ 0 w 308"/>
                    <a:gd name="T33" fmla="*/ 0 h 519"/>
                    <a:gd name="T34" fmla="*/ 0 w 308"/>
                    <a:gd name="T35" fmla="*/ 0 h 519"/>
                    <a:gd name="T36" fmla="*/ 0 w 308"/>
                    <a:gd name="T37" fmla="*/ 0 h 519"/>
                    <a:gd name="T38" fmla="*/ 0 w 308"/>
                    <a:gd name="T39" fmla="*/ 0 h 519"/>
                    <a:gd name="T40" fmla="*/ 0 w 308"/>
                    <a:gd name="T41" fmla="*/ 0 h 519"/>
                    <a:gd name="T42" fmla="*/ 0 w 308"/>
                    <a:gd name="T43" fmla="*/ 0 h 519"/>
                    <a:gd name="T44" fmla="*/ 0 w 308"/>
                    <a:gd name="T45" fmla="*/ 0 h 519"/>
                    <a:gd name="T46" fmla="*/ 0 w 308"/>
                    <a:gd name="T47" fmla="*/ 0 h 519"/>
                    <a:gd name="T48" fmla="*/ 0 w 308"/>
                    <a:gd name="T49" fmla="*/ 0 h 519"/>
                    <a:gd name="T50" fmla="*/ 0 w 308"/>
                    <a:gd name="T51" fmla="*/ 0 h 519"/>
                    <a:gd name="T52" fmla="*/ 0 w 308"/>
                    <a:gd name="T53" fmla="*/ 0 h 519"/>
                    <a:gd name="T54" fmla="*/ 0 w 308"/>
                    <a:gd name="T55" fmla="*/ 0 h 519"/>
                    <a:gd name="T56" fmla="*/ 0 w 308"/>
                    <a:gd name="T57" fmla="*/ 0 h 519"/>
                    <a:gd name="T58" fmla="*/ 0 w 308"/>
                    <a:gd name="T59" fmla="*/ 0 h 519"/>
                    <a:gd name="T60" fmla="*/ 0 w 308"/>
                    <a:gd name="T61" fmla="*/ 0 h 519"/>
                    <a:gd name="T62" fmla="*/ 0 w 308"/>
                    <a:gd name="T63" fmla="*/ 0 h 519"/>
                    <a:gd name="T64" fmla="*/ 0 w 308"/>
                    <a:gd name="T65" fmla="*/ 0 h 519"/>
                    <a:gd name="T66" fmla="*/ 0 w 308"/>
                    <a:gd name="T67" fmla="*/ 0 h 519"/>
                    <a:gd name="T68" fmla="*/ 0 w 308"/>
                    <a:gd name="T69" fmla="*/ 0 h 5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519"/>
                    <a:gd name="T107" fmla="*/ 308 w 308"/>
                    <a:gd name="T108" fmla="*/ 519 h 5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solidFill>
                  <a:schemeClr val="bg2"/>
                </a:solidFill>
                <a:ln w="9525">
                  <a:noFill/>
                  <a:round/>
                  <a:headEnd/>
                  <a:tailEnd/>
                </a:ln>
              </p:spPr>
              <p:txBody>
                <a:bodyPr>
                  <a:prstTxWarp prst="textNoShape">
                    <a:avLst/>
                  </a:prstTxWarp>
                </a:bodyPr>
                <a:lstStyle/>
                <a:p>
                  <a:endParaRPr lang="en-US"/>
                </a:p>
              </p:txBody>
            </p:sp>
            <p:sp>
              <p:nvSpPr>
                <p:cNvPr id="54564" name="Freeform 60"/>
                <p:cNvSpPr>
                  <a:spLocks/>
                </p:cNvSpPr>
                <p:nvPr/>
              </p:nvSpPr>
              <p:spPr bwMode="auto">
                <a:xfrm>
                  <a:off x="3884" y="2436"/>
                  <a:ext cx="56" cy="98"/>
                </a:xfrm>
                <a:custGeom>
                  <a:avLst/>
                  <a:gdLst>
                    <a:gd name="T0" fmla="*/ 0 w 279"/>
                    <a:gd name="T1" fmla="*/ 0 h 489"/>
                    <a:gd name="T2" fmla="*/ 0 w 279"/>
                    <a:gd name="T3" fmla="*/ 0 h 489"/>
                    <a:gd name="T4" fmla="*/ 0 w 279"/>
                    <a:gd name="T5" fmla="*/ 0 h 489"/>
                    <a:gd name="T6" fmla="*/ 0 w 279"/>
                    <a:gd name="T7" fmla="*/ 0 h 489"/>
                    <a:gd name="T8" fmla="*/ 0 w 279"/>
                    <a:gd name="T9" fmla="*/ 0 h 489"/>
                    <a:gd name="T10" fmla="*/ 0 w 279"/>
                    <a:gd name="T11" fmla="*/ 0 h 489"/>
                    <a:gd name="T12" fmla="*/ 0 w 279"/>
                    <a:gd name="T13" fmla="*/ 0 h 489"/>
                    <a:gd name="T14" fmla="*/ 0 w 279"/>
                    <a:gd name="T15" fmla="*/ 0 h 489"/>
                    <a:gd name="T16" fmla="*/ 0 w 279"/>
                    <a:gd name="T17" fmla="*/ 0 h 489"/>
                    <a:gd name="T18" fmla="*/ 0 w 279"/>
                    <a:gd name="T19" fmla="*/ 0 h 489"/>
                    <a:gd name="T20" fmla="*/ 0 w 279"/>
                    <a:gd name="T21" fmla="*/ 0 h 489"/>
                    <a:gd name="T22" fmla="*/ 0 w 279"/>
                    <a:gd name="T23" fmla="*/ 0 h 489"/>
                    <a:gd name="T24" fmla="*/ 0 w 279"/>
                    <a:gd name="T25" fmla="*/ 0 h 489"/>
                    <a:gd name="T26" fmla="*/ 0 w 279"/>
                    <a:gd name="T27" fmla="*/ 0 h 489"/>
                    <a:gd name="T28" fmla="*/ 0 w 279"/>
                    <a:gd name="T29" fmla="*/ 0 h 489"/>
                    <a:gd name="T30" fmla="*/ 0 w 279"/>
                    <a:gd name="T31" fmla="*/ 0 h 489"/>
                    <a:gd name="T32" fmla="*/ 0 w 279"/>
                    <a:gd name="T33" fmla="*/ 0 h 489"/>
                    <a:gd name="T34" fmla="*/ 0 w 279"/>
                    <a:gd name="T35" fmla="*/ 0 h 489"/>
                    <a:gd name="T36" fmla="*/ 0 w 279"/>
                    <a:gd name="T37" fmla="*/ 0 h 489"/>
                    <a:gd name="T38" fmla="*/ 0 w 279"/>
                    <a:gd name="T39" fmla="*/ 0 h 489"/>
                    <a:gd name="T40" fmla="*/ 0 w 279"/>
                    <a:gd name="T41" fmla="*/ 0 h 489"/>
                    <a:gd name="T42" fmla="*/ 0 w 279"/>
                    <a:gd name="T43" fmla="*/ 0 h 489"/>
                    <a:gd name="T44" fmla="*/ 0 w 279"/>
                    <a:gd name="T45" fmla="*/ 0 h 489"/>
                    <a:gd name="T46" fmla="*/ 0 w 279"/>
                    <a:gd name="T47" fmla="*/ 0 h 489"/>
                    <a:gd name="T48" fmla="*/ 0 w 279"/>
                    <a:gd name="T49" fmla="*/ 0 h 489"/>
                    <a:gd name="T50" fmla="*/ 0 w 279"/>
                    <a:gd name="T51" fmla="*/ 0 h 489"/>
                    <a:gd name="T52" fmla="*/ 0 w 279"/>
                    <a:gd name="T53" fmla="*/ 0 h 489"/>
                    <a:gd name="T54" fmla="*/ 0 w 279"/>
                    <a:gd name="T55" fmla="*/ 0 h 489"/>
                    <a:gd name="T56" fmla="*/ 0 w 279"/>
                    <a:gd name="T57" fmla="*/ 0 h 489"/>
                    <a:gd name="T58" fmla="*/ 0 w 279"/>
                    <a:gd name="T59" fmla="*/ 0 h 489"/>
                    <a:gd name="T60" fmla="*/ 0 w 279"/>
                    <a:gd name="T61" fmla="*/ 0 h 489"/>
                    <a:gd name="T62" fmla="*/ 0 w 279"/>
                    <a:gd name="T63" fmla="*/ 0 h 489"/>
                    <a:gd name="T64" fmla="*/ 0 w 279"/>
                    <a:gd name="T65" fmla="*/ 0 h 489"/>
                    <a:gd name="T66" fmla="*/ 0 w 279"/>
                    <a:gd name="T67" fmla="*/ 0 h 489"/>
                    <a:gd name="T68" fmla="*/ 0 w 279"/>
                    <a:gd name="T69" fmla="*/ 0 h 489"/>
                    <a:gd name="T70" fmla="*/ 0 w 279"/>
                    <a:gd name="T71" fmla="*/ 0 h 489"/>
                    <a:gd name="T72" fmla="*/ 0 w 279"/>
                    <a:gd name="T73" fmla="*/ 0 h 489"/>
                    <a:gd name="T74" fmla="*/ 0 w 279"/>
                    <a:gd name="T75" fmla="*/ 0 h 489"/>
                    <a:gd name="T76" fmla="*/ 0 w 279"/>
                    <a:gd name="T77" fmla="*/ 0 h 489"/>
                    <a:gd name="T78" fmla="*/ 0 w 279"/>
                    <a:gd name="T79" fmla="*/ 0 h 489"/>
                    <a:gd name="T80" fmla="*/ 0 w 279"/>
                    <a:gd name="T81" fmla="*/ 0 h 489"/>
                    <a:gd name="T82" fmla="*/ 0 w 279"/>
                    <a:gd name="T83" fmla="*/ 0 h 489"/>
                    <a:gd name="T84" fmla="*/ 0 w 279"/>
                    <a:gd name="T85" fmla="*/ 0 h 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489"/>
                    <a:gd name="T131" fmla="*/ 279 w 279"/>
                    <a:gd name="T132" fmla="*/ 489 h 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solidFill>
                  <a:schemeClr val="bg2"/>
                </a:solidFill>
                <a:ln w="9525">
                  <a:noFill/>
                  <a:round/>
                  <a:headEnd/>
                  <a:tailEnd/>
                </a:ln>
              </p:spPr>
              <p:txBody>
                <a:bodyPr>
                  <a:prstTxWarp prst="textNoShape">
                    <a:avLst/>
                  </a:prstTxWarp>
                </a:bodyPr>
                <a:lstStyle/>
                <a:p>
                  <a:endParaRPr lang="en-US"/>
                </a:p>
              </p:txBody>
            </p:sp>
            <p:sp>
              <p:nvSpPr>
                <p:cNvPr id="54565" name="Freeform 61"/>
                <p:cNvSpPr>
                  <a:spLocks/>
                </p:cNvSpPr>
                <p:nvPr/>
              </p:nvSpPr>
              <p:spPr bwMode="auto">
                <a:xfrm>
                  <a:off x="3995" y="2399"/>
                  <a:ext cx="31" cy="107"/>
                </a:xfrm>
                <a:custGeom>
                  <a:avLst/>
                  <a:gdLst>
                    <a:gd name="T0" fmla="*/ 0 w 156"/>
                    <a:gd name="T1" fmla="*/ 0 h 534"/>
                    <a:gd name="T2" fmla="*/ 0 w 156"/>
                    <a:gd name="T3" fmla="*/ 0 h 534"/>
                    <a:gd name="T4" fmla="*/ 0 w 156"/>
                    <a:gd name="T5" fmla="*/ 0 h 534"/>
                    <a:gd name="T6" fmla="*/ 0 w 156"/>
                    <a:gd name="T7" fmla="*/ 0 h 534"/>
                    <a:gd name="T8" fmla="*/ 0 w 156"/>
                    <a:gd name="T9" fmla="*/ 0 h 534"/>
                    <a:gd name="T10" fmla="*/ 0 60000 65536"/>
                    <a:gd name="T11" fmla="*/ 0 60000 65536"/>
                    <a:gd name="T12" fmla="*/ 0 60000 65536"/>
                    <a:gd name="T13" fmla="*/ 0 60000 65536"/>
                    <a:gd name="T14" fmla="*/ 0 60000 65536"/>
                    <a:gd name="T15" fmla="*/ 0 w 156"/>
                    <a:gd name="T16" fmla="*/ 0 h 534"/>
                    <a:gd name="T17" fmla="*/ 156 w 156"/>
                    <a:gd name="T18" fmla="*/ 534 h 534"/>
                  </a:gdLst>
                  <a:ahLst/>
                  <a:cxnLst>
                    <a:cxn ang="T10">
                      <a:pos x="T0" y="T1"/>
                    </a:cxn>
                    <a:cxn ang="T11">
                      <a:pos x="T2" y="T3"/>
                    </a:cxn>
                    <a:cxn ang="T12">
                      <a:pos x="T4" y="T5"/>
                    </a:cxn>
                    <a:cxn ang="T13">
                      <a:pos x="T6" y="T7"/>
                    </a:cxn>
                    <a:cxn ang="T14">
                      <a:pos x="T8" y="T9"/>
                    </a:cxn>
                  </a:cxnLst>
                  <a:rect l="T15" t="T16" r="T17" b="T18"/>
                  <a:pathLst>
                    <a:path w="156" h="534">
                      <a:moveTo>
                        <a:pt x="156" y="122"/>
                      </a:moveTo>
                      <a:lnTo>
                        <a:pt x="0" y="0"/>
                      </a:lnTo>
                      <a:lnTo>
                        <a:pt x="0" y="410"/>
                      </a:lnTo>
                      <a:lnTo>
                        <a:pt x="156" y="534"/>
                      </a:lnTo>
                      <a:lnTo>
                        <a:pt x="156" y="122"/>
                      </a:lnTo>
                      <a:close/>
                    </a:path>
                  </a:pathLst>
                </a:custGeom>
                <a:solidFill>
                  <a:schemeClr val="bg2"/>
                </a:solidFill>
                <a:ln w="9525">
                  <a:noFill/>
                  <a:round/>
                  <a:headEnd/>
                  <a:tailEnd/>
                </a:ln>
              </p:spPr>
              <p:txBody>
                <a:bodyPr>
                  <a:prstTxWarp prst="textNoShape">
                    <a:avLst/>
                  </a:prstTxWarp>
                </a:bodyPr>
                <a:lstStyle/>
                <a:p>
                  <a:endParaRPr lang="en-US"/>
                </a:p>
              </p:txBody>
            </p:sp>
            <p:sp>
              <p:nvSpPr>
                <p:cNvPr id="54566" name="Freeform 62"/>
                <p:cNvSpPr>
                  <a:spLocks/>
                </p:cNvSpPr>
                <p:nvPr/>
              </p:nvSpPr>
              <p:spPr bwMode="auto">
                <a:xfrm>
                  <a:off x="4552" y="2782"/>
                  <a:ext cx="56" cy="125"/>
                </a:xfrm>
                <a:custGeom>
                  <a:avLst/>
                  <a:gdLst>
                    <a:gd name="T0" fmla="*/ 0 w 279"/>
                    <a:gd name="T1" fmla="*/ 0 h 625"/>
                    <a:gd name="T2" fmla="*/ 0 w 279"/>
                    <a:gd name="T3" fmla="*/ 0 h 625"/>
                    <a:gd name="T4" fmla="*/ 0 w 279"/>
                    <a:gd name="T5" fmla="*/ 0 h 625"/>
                    <a:gd name="T6" fmla="*/ 0 w 279"/>
                    <a:gd name="T7" fmla="*/ 0 h 625"/>
                    <a:gd name="T8" fmla="*/ 0 w 279"/>
                    <a:gd name="T9" fmla="*/ 0 h 625"/>
                    <a:gd name="T10" fmla="*/ 0 60000 65536"/>
                    <a:gd name="T11" fmla="*/ 0 60000 65536"/>
                    <a:gd name="T12" fmla="*/ 0 60000 65536"/>
                    <a:gd name="T13" fmla="*/ 0 60000 65536"/>
                    <a:gd name="T14" fmla="*/ 0 60000 65536"/>
                    <a:gd name="T15" fmla="*/ 0 w 279"/>
                    <a:gd name="T16" fmla="*/ 0 h 625"/>
                    <a:gd name="T17" fmla="*/ 279 w 279"/>
                    <a:gd name="T18" fmla="*/ 625 h 625"/>
                  </a:gdLst>
                  <a:ahLst/>
                  <a:cxnLst>
                    <a:cxn ang="T10">
                      <a:pos x="T0" y="T1"/>
                    </a:cxn>
                    <a:cxn ang="T11">
                      <a:pos x="T2" y="T3"/>
                    </a:cxn>
                    <a:cxn ang="T12">
                      <a:pos x="T4" y="T5"/>
                    </a:cxn>
                    <a:cxn ang="T13">
                      <a:pos x="T6" y="T7"/>
                    </a:cxn>
                    <a:cxn ang="T14">
                      <a:pos x="T8" y="T9"/>
                    </a:cxn>
                  </a:cxnLst>
                  <a:rect l="T15" t="T16" r="T17" b="T18"/>
                  <a:pathLst>
                    <a:path w="279" h="625">
                      <a:moveTo>
                        <a:pt x="279" y="0"/>
                      </a:moveTo>
                      <a:lnTo>
                        <a:pt x="0" y="216"/>
                      </a:lnTo>
                      <a:lnTo>
                        <a:pt x="0" y="625"/>
                      </a:lnTo>
                      <a:lnTo>
                        <a:pt x="279" y="409"/>
                      </a:lnTo>
                      <a:lnTo>
                        <a:pt x="279" y="0"/>
                      </a:lnTo>
                      <a:close/>
                    </a:path>
                  </a:pathLst>
                </a:custGeom>
                <a:solidFill>
                  <a:schemeClr val="bg2"/>
                </a:solidFill>
                <a:ln w="9525">
                  <a:noFill/>
                  <a:round/>
                  <a:headEnd/>
                  <a:tailEnd/>
                </a:ln>
              </p:spPr>
              <p:txBody>
                <a:bodyPr>
                  <a:prstTxWarp prst="textNoShape">
                    <a:avLst/>
                  </a:prstTxWarp>
                </a:bodyPr>
                <a:lstStyle/>
                <a:p>
                  <a:endParaRPr lang="en-US"/>
                </a:p>
              </p:txBody>
            </p:sp>
            <p:sp>
              <p:nvSpPr>
                <p:cNvPr id="54567" name="Freeform 63"/>
                <p:cNvSpPr>
                  <a:spLocks/>
                </p:cNvSpPr>
                <p:nvPr/>
              </p:nvSpPr>
              <p:spPr bwMode="auto">
                <a:xfrm>
                  <a:off x="4162" y="2025"/>
                  <a:ext cx="40" cy="88"/>
                </a:xfrm>
                <a:custGeom>
                  <a:avLst/>
                  <a:gdLst>
                    <a:gd name="T0" fmla="*/ 0 w 200"/>
                    <a:gd name="T1" fmla="*/ 0 h 440"/>
                    <a:gd name="T2" fmla="*/ 0 w 200"/>
                    <a:gd name="T3" fmla="*/ 0 h 440"/>
                    <a:gd name="T4" fmla="*/ 0 w 200"/>
                    <a:gd name="T5" fmla="*/ 0 h 440"/>
                    <a:gd name="T6" fmla="*/ 0 w 200"/>
                    <a:gd name="T7" fmla="*/ 0 h 440"/>
                    <a:gd name="T8" fmla="*/ 0 w 200"/>
                    <a:gd name="T9" fmla="*/ 0 h 440"/>
                    <a:gd name="T10" fmla="*/ 0 60000 65536"/>
                    <a:gd name="T11" fmla="*/ 0 60000 65536"/>
                    <a:gd name="T12" fmla="*/ 0 60000 65536"/>
                    <a:gd name="T13" fmla="*/ 0 60000 65536"/>
                    <a:gd name="T14" fmla="*/ 0 60000 65536"/>
                    <a:gd name="T15" fmla="*/ 0 w 200"/>
                    <a:gd name="T16" fmla="*/ 0 h 440"/>
                    <a:gd name="T17" fmla="*/ 200 w 200"/>
                    <a:gd name="T18" fmla="*/ 440 h 440"/>
                  </a:gdLst>
                  <a:ahLst/>
                  <a:cxnLst>
                    <a:cxn ang="T10">
                      <a:pos x="T0" y="T1"/>
                    </a:cxn>
                    <a:cxn ang="T11">
                      <a:pos x="T2" y="T3"/>
                    </a:cxn>
                    <a:cxn ang="T12">
                      <a:pos x="T4" y="T5"/>
                    </a:cxn>
                    <a:cxn ang="T13">
                      <a:pos x="T6" y="T7"/>
                    </a:cxn>
                    <a:cxn ang="T14">
                      <a:pos x="T8" y="T9"/>
                    </a:cxn>
                  </a:cxnLst>
                  <a:rect l="T15" t="T16" r="T17" b="T18"/>
                  <a:pathLst>
                    <a:path w="200" h="440">
                      <a:moveTo>
                        <a:pt x="200" y="0"/>
                      </a:moveTo>
                      <a:lnTo>
                        <a:pt x="0" y="31"/>
                      </a:lnTo>
                      <a:lnTo>
                        <a:pt x="0" y="440"/>
                      </a:lnTo>
                      <a:lnTo>
                        <a:pt x="200" y="409"/>
                      </a:lnTo>
                      <a:lnTo>
                        <a:pt x="200" y="0"/>
                      </a:lnTo>
                      <a:close/>
                    </a:path>
                  </a:pathLst>
                </a:custGeom>
                <a:solidFill>
                  <a:schemeClr val="bg2"/>
                </a:solidFill>
                <a:ln w="9525">
                  <a:noFill/>
                  <a:round/>
                  <a:headEnd/>
                  <a:tailEnd/>
                </a:ln>
              </p:spPr>
              <p:txBody>
                <a:bodyPr>
                  <a:prstTxWarp prst="textNoShape">
                    <a:avLst/>
                  </a:prstTxWarp>
                </a:bodyPr>
                <a:lstStyle/>
                <a:p>
                  <a:endParaRPr lang="en-US"/>
                </a:p>
              </p:txBody>
            </p:sp>
            <p:sp>
              <p:nvSpPr>
                <p:cNvPr id="54568" name="Freeform 64"/>
                <p:cNvSpPr>
                  <a:spLocks/>
                </p:cNvSpPr>
                <p:nvPr/>
              </p:nvSpPr>
              <p:spPr bwMode="auto">
                <a:xfrm>
                  <a:off x="3940" y="2399"/>
                  <a:ext cx="18" cy="118"/>
                </a:xfrm>
                <a:custGeom>
                  <a:avLst/>
                  <a:gdLst>
                    <a:gd name="T0" fmla="*/ 0 w 93"/>
                    <a:gd name="T1" fmla="*/ 0 h 593"/>
                    <a:gd name="T2" fmla="*/ 0 w 93"/>
                    <a:gd name="T3" fmla="*/ 0 h 593"/>
                    <a:gd name="T4" fmla="*/ 0 w 93"/>
                    <a:gd name="T5" fmla="*/ 0 h 593"/>
                    <a:gd name="T6" fmla="*/ 0 w 93"/>
                    <a:gd name="T7" fmla="*/ 0 h 593"/>
                    <a:gd name="T8" fmla="*/ 0 w 93"/>
                    <a:gd name="T9" fmla="*/ 0 h 593"/>
                    <a:gd name="T10" fmla="*/ 0 60000 65536"/>
                    <a:gd name="T11" fmla="*/ 0 60000 65536"/>
                    <a:gd name="T12" fmla="*/ 0 60000 65536"/>
                    <a:gd name="T13" fmla="*/ 0 60000 65536"/>
                    <a:gd name="T14" fmla="*/ 0 60000 65536"/>
                    <a:gd name="T15" fmla="*/ 0 w 93"/>
                    <a:gd name="T16" fmla="*/ 0 h 593"/>
                    <a:gd name="T17" fmla="*/ 93 w 93"/>
                    <a:gd name="T18" fmla="*/ 593 h 593"/>
                  </a:gdLst>
                  <a:ahLst/>
                  <a:cxnLst>
                    <a:cxn ang="T10">
                      <a:pos x="T0" y="T1"/>
                    </a:cxn>
                    <a:cxn ang="T11">
                      <a:pos x="T2" y="T3"/>
                    </a:cxn>
                    <a:cxn ang="T12">
                      <a:pos x="T4" y="T5"/>
                    </a:cxn>
                    <a:cxn ang="T13">
                      <a:pos x="T6" y="T7"/>
                    </a:cxn>
                    <a:cxn ang="T14">
                      <a:pos x="T8" y="T9"/>
                    </a:cxn>
                  </a:cxnLst>
                  <a:rect l="T15" t="T16" r="T17" b="T18"/>
                  <a:pathLst>
                    <a:path w="93" h="593">
                      <a:moveTo>
                        <a:pt x="93" y="0"/>
                      </a:moveTo>
                      <a:lnTo>
                        <a:pt x="0" y="185"/>
                      </a:lnTo>
                      <a:lnTo>
                        <a:pt x="0" y="593"/>
                      </a:lnTo>
                      <a:lnTo>
                        <a:pt x="93" y="410"/>
                      </a:lnTo>
                      <a:lnTo>
                        <a:pt x="93" y="0"/>
                      </a:lnTo>
                      <a:close/>
                    </a:path>
                  </a:pathLst>
                </a:custGeom>
                <a:solidFill>
                  <a:srgbClr val="0099FF"/>
                </a:solidFill>
                <a:ln w="9525">
                  <a:noFill/>
                  <a:round/>
                  <a:headEnd/>
                  <a:tailEnd/>
                </a:ln>
              </p:spPr>
              <p:txBody>
                <a:bodyPr>
                  <a:prstTxWarp prst="textNoShape">
                    <a:avLst/>
                  </a:prstTxWarp>
                </a:bodyPr>
                <a:lstStyle/>
                <a:p>
                  <a:endParaRPr lang="en-US"/>
                </a:p>
              </p:txBody>
            </p:sp>
            <p:sp>
              <p:nvSpPr>
                <p:cNvPr id="54569" name="Freeform 65"/>
                <p:cNvSpPr>
                  <a:spLocks/>
                </p:cNvSpPr>
                <p:nvPr/>
              </p:nvSpPr>
              <p:spPr bwMode="auto">
                <a:xfrm>
                  <a:off x="2112" y="2351"/>
                  <a:ext cx="100" cy="218"/>
                </a:xfrm>
                <a:custGeom>
                  <a:avLst/>
                  <a:gdLst>
                    <a:gd name="T0" fmla="*/ 0 w 504"/>
                    <a:gd name="T1" fmla="*/ 0 h 1091"/>
                    <a:gd name="T2" fmla="*/ 0 w 504"/>
                    <a:gd name="T3" fmla="*/ 0 h 1091"/>
                    <a:gd name="T4" fmla="*/ 0 w 504"/>
                    <a:gd name="T5" fmla="*/ 0 h 1091"/>
                    <a:gd name="T6" fmla="*/ 0 w 504"/>
                    <a:gd name="T7" fmla="*/ 0 h 1091"/>
                    <a:gd name="T8" fmla="*/ 0 w 504"/>
                    <a:gd name="T9" fmla="*/ 0 h 1091"/>
                    <a:gd name="T10" fmla="*/ 0 60000 65536"/>
                    <a:gd name="T11" fmla="*/ 0 60000 65536"/>
                    <a:gd name="T12" fmla="*/ 0 60000 65536"/>
                    <a:gd name="T13" fmla="*/ 0 60000 65536"/>
                    <a:gd name="T14" fmla="*/ 0 60000 65536"/>
                    <a:gd name="T15" fmla="*/ 0 w 504"/>
                    <a:gd name="T16" fmla="*/ 0 h 1091"/>
                    <a:gd name="T17" fmla="*/ 504 w 504"/>
                    <a:gd name="T18" fmla="*/ 1091 h 1091"/>
                  </a:gdLst>
                  <a:ahLst/>
                  <a:cxnLst>
                    <a:cxn ang="T10">
                      <a:pos x="T0" y="T1"/>
                    </a:cxn>
                    <a:cxn ang="T11">
                      <a:pos x="T2" y="T3"/>
                    </a:cxn>
                    <a:cxn ang="T12">
                      <a:pos x="T4" y="T5"/>
                    </a:cxn>
                    <a:cxn ang="T13">
                      <a:pos x="T6" y="T7"/>
                    </a:cxn>
                    <a:cxn ang="T14">
                      <a:pos x="T8" y="T9"/>
                    </a:cxn>
                  </a:cxnLst>
                  <a:rect l="T15" t="T16" r="T17" b="T18"/>
                  <a:pathLst>
                    <a:path w="504" h="1091">
                      <a:moveTo>
                        <a:pt x="504" y="682"/>
                      </a:moveTo>
                      <a:lnTo>
                        <a:pt x="0" y="0"/>
                      </a:lnTo>
                      <a:lnTo>
                        <a:pt x="0" y="411"/>
                      </a:lnTo>
                      <a:lnTo>
                        <a:pt x="504" y="1091"/>
                      </a:lnTo>
                      <a:lnTo>
                        <a:pt x="504" y="682"/>
                      </a:lnTo>
                      <a:close/>
                    </a:path>
                  </a:pathLst>
                </a:custGeom>
                <a:solidFill>
                  <a:srgbClr val="006699"/>
                </a:solidFill>
                <a:ln w="9525">
                  <a:noFill/>
                  <a:round/>
                  <a:headEnd/>
                  <a:tailEnd/>
                </a:ln>
              </p:spPr>
              <p:txBody>
                <a:bodyPr>
                  <a:prstTxWarp prst="textNoShape">
                    <a:avLst/>
                  </a:prstTxWarp>
                </a:bodyPr>
                <a:lstStyle/>
                <a:p>
                  <a:endParaRPr lang="en-US"/>
                </a:p>
              </p:txBody>
            </p:sp>
            <p:sp>
              <p:nvSpPr>
                <p:cNvPr id="54570" name="Freeform 66"/>
                <p:cNvSpPr>
                  <a:spLocks/>
                </p:cNvSpPr>
                <p:nvPr/>
              </p:nvSpPr>
              <p:spPr bwMode="auto">
                <a:xfrm>
                  <a:off x="4196" y="1940"/>
                  <a:ext cx="69" cy="169"/>
                </a:xfrm>
                <a:custGeom>
                  <a:avLst/>
                  <a:gdLst>
                    <a:gd name="T0" fmla="*/ 0 w 342"/>
                    <a:gd name="T1" fmla="*/ 0 h 844"/>
                    <a:gd name="T2" fmla="*/ 0 w 342"/>
                    <a:gd name="T3" fmla="*/ 0 h 844"/>
                    <a:gd name="T4" fmla="*/ 0 w 342"/>
                    <a:gd name="T5" fmla="*/ 0 h 844"/>
                    <a:gd name="T6" fmla="*/ 0 w 342"/>
                    <a:gd name="T7" fmla="*/ 0 h 844"/>
                    <a:gd name="T8" fmla="*/ 0 w 342"/>
                    <a:gd name="T9" fmla="*/ 0 h 844"/>
                    <a:gd name="T10" fmla="*/ 0 w 342"/>
                    <a:gd name="T11" fmla="*/ 0 h 844"/>
                    <a:gd name="T12" fmla="*/ 0 w 342"/>
                    <a:gd name="T13" fmla="*/ 0 h 844"/>
                    <a:gd name="T14" fmla="*/ 0 w 342"/>
                    <a:gd name="T15" fmla="*/ 0 h 844"/>
                    <a:gd name="T16" fmla="*/ 0 w 342"/>
                    <a:gd name="T17" fmla="*/ 0 h 844"/>
                    <a:gd name="T18" fmla="*/ 0 w 342"/>
                    <a:gd name="T19" fmla="*/ 0 h 844"/>
                    <a:gd name="T20" fmla="*/ 0 w 342"/>
                    <a:gd name="T21" fmla="*/ 0 h 844"/>
                    <a:gd name="T22" fmla="*/ 0 w 342"/>
                    <a:gd name="T23" fmla="*/ 0 h 844"/>
                    <a:gd name="T24" fmla="*/ 0 w 342"/>
                    <a:gd name="T25" fmla="*/ 0 h 844"/>
                    <a:gd name="T26" fmla="*/ 0 w 342"/>
                    <a:gd name="T27" fmla="*/ 0 h 844"/>
                    <a:gd name="T28" fmla="*/ 0 w 342"/>
                    <a:gd name="T29" fmla="*/ 0 h 844"/>
                    <a:gd name="T30" fmla="*/ 0 w 342"/>
                    <a:gd name="T31" fmla="*/ 0 h 844"/>
                    <a:gd name="T32" fmla="*/ 0 w 342"/>
                    <a:gd name="T33" fmla="*/ 0 h 844"/>
                    <a:gd name="T34" fmla="*/ 0 w 342"/>
                    <a:gd name="T35" fmla="*/ 0 h 844"/>
                    <a:gd name="T36" fmla="*/ 0 w 342"/>
                    <a:gd name="T37" fmla="*/ 0 h 844"/>
                    <a:gd name="T38" fmla="*/ 0 w 342"/>
                    <a:gd name="T39" fmla="*/ 0 h 844"/>
                    <a:gd name="T40" fmla="*/ 0 w 342"/>
                    <a:gd name="T41" fmla="*/ 0 h 844"/>
                    <a:gd name="T42" fmla="*/ 0 w 342"/>
                    <a:gd name="T43" fmla="*/ 0 h 844"/>
                    <a:gd name="T44" fmla="*/ 0 w 342"/>
                    <a:gd name="T45" fmla="*/ 0 h 844"/>
                    <a:gd name="T46" fmla="*/ 0 w 342"/>
                    <a:gd name="T47" fmla="*/ 0 h 844"/>
                    <a:gd name="T48" fmla="*/ 0 w 342"/>
                    <a:gd name="T49" fmla="*/ 0 h 844"/>
                    <a:gd name="T50" fmla="*/ 0 w 342"/>
                    <a:gd name="T51" fmla="*/ 0 h 844"/>
                    <a:gd name="T52" fmla="*/ 0 w 342"/>
                    <a:gd name="T53" fmla="*/ 0 h 844"/>
                    <a:gd name="T54" fmla="*/ 0 w 342"/>
                    <a:gd name="T55" fmla="*/ 0 h 844"/>
                    <a:gd name="T56" fmla="*/ 0 w 342"/>
                    <a:gd name="T57" fmla="*/ 0 h 844"/>
                    <a:gd name="T58" fmla="*/ 0 w 342"/>
                    <a:gd name="T59" fmla="*/ 0 h 844"/>
                    <a:gd name="T60" fmla="*/ 0 w 342"/>
                    <a:gd name="T61" fmla="*/ 0 h 844"/>
                    <a:gd name="T62" fmla="*/ 0 w 342"/>
                    <a:gd name="T63" fmla="*/ 0 h 844"/>
                    <a:gd name="T64" fmla="*/ 0 w 342"/>
                    <a:gd name="T65" fmla="*/ 0 h 844"/>
                    <a:gd name="T66" fmla="*/ 0 w 342"/>
                    <a:gd name="T67" fmla="*/ 0 h 844"/>
                    <a:gd name="T68" fmla="*/ 0 w 342"/>
                    <a:gd name="T69" fmla="*/ 0 h 844"/>
                    <a:gd name="T70" fmla="*/ 0 w 342"/>
                    <a:gd name="T71" fmla="*/ 0 h 844"/>
                    <a:gd name="T72" fmla="*/ 0 w 342"/>
                    <a:gd name="T73" fmla="*/ 0 h 844"/>
                    <a:gd name="T74" fmla="*/ 0 w 342"/>
                    <a:gd name="T75" fmla="*/ 0 h 844"/>
                    <a:gd name="T76" fmla="*/ 0 w 342"/>
                    <a:gd name="T77" fmla="*/ 0 h 844"/>
                    <a:gd name="T78" fmla="*/ 0 w 342"/>
                    <a:gd name="T79" fmla="*/ 0 h 844"/>
                    <a:gd name="T80" fmla="*/ 0 w 342"/>
                    <a:gd name="T81" fmla="*/ 0 h 844"/>
                    <a:gd name="T82" fmla="*/ 0 w 342"/>
                    <a:gd name="T83" fmla="*/ 0 h 844"/>
                    <a:gd name="T84" fmla="*/ 0 w 342"/>
                    <a:gd name="T85" fmla="*/ 0 h 844"/>
                    <a:gd name="T86" fmla="*/ 0 w 342"/>
                    <a:gd name="T87" fmla="*/ 0 h 844"/>
                    <a:gd name="T88" fmla="*/ 0 w 342"/>
                    <a:gd name="T89" fmla="*/ 0 h 844"/>
                    <a:gd name="T90" fmla="*/ 0 w 342"/>
                    <a:gd name="T91" fmla="*/ 0 h 844"/>
                    <a:gd name="T92" fmla="*/ 0 w 342"/>
                    <a:gd name="T93" fmla="*/ 0 h 844"/>
                    <a:gd name="T94" fmla="*/ 0 w 342"/>
                    <a:gd name="T95" fmla="*/ 0 h 844"/>
                    <a:gd name="T96" fmla="*/ 0 w 342"/>
                    <a:gd name="T97" fmla="*/ 0 h 844"/>
                    <a:gd name="T98" fmla="*/ 0 w 342"/>
                    <a:gd name="T99" fmla="*/ 0 h 844"/>
                    <a:gd name="T100" fmla="*/ 0 w 342"/>
                    <a:gd name="T101" fmla="*/ 0 h 844"/>
                    <a:gd name="T102" fmla="*/ 0 w 342"/>
                    <a:gd name="T103" fmla="*/ 0 h 844"/>
                    <a:gd name="T104" fmla="*/ 0 w 342"/>
                    <a:gd name="T105" fmla="*/ 0 h 844"/>
                    <a:gd name="T106" fmla="*/ 0 w 342"/>
                    <a:gd name="T107" fmla="*/ 0 h 844"/>
                    <a:gd name="T108" fmla="*/ 0 w 342"/>
                    <a:gd name="T109" fmla="*/ 0 h 844"/>
                    <a:gd name="T110" fmla="*/ 0 w 342"/>
                    <a:gd name="T111" fmla="*/ 0 h 844"/>
                    <a:gd name="T112" fmla="*/ 0 w 342"/>
                    <a:gd name="T113" fmla="*/ 0 h 844"/>
                    <a:gd name="T114" fmla="*/ 0 w 342"/>
                    <a:gd name="T115" fmla="*/ 0 h 844"/>
                    <a:gd name="T116" fmla="*/ 0 w 342"/>
                    <a:gd name="T117" fmla="*/ 0 h 844"/>
                    <a:gd name="T118" fmla="*/ 0 w 342"/>
                    <a:gd name="T119" fmla="*/ 0 h 844"/>
                    <a:gd name="T120" fmla="*/ 0 w 342"/>
                    <a:gd name="T121" fmla="*/ 0 h 844"/>
                    <a:gd name="T122" fmla="*/ 0 w 342"/>
                    <a:gd name="T123" fmla="*/ 0 h 844"/>
                    <a:gd name="T124" fmla="*/ 0 w 342"/>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844"/>
                    <a:gd name="T191" fmla="*/ 342 w 342"/>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solidFill>
                  <a:schemeClr val="bg2"/>
                </a:solidFill>
                <a:ln w="9525">
                  <a:noFill/>
                  <a:round/>
                  <a:headEnd/>
                  <a:tailEnd/>
                </a:ln>
              </p:spPr>
              <p:txBody>
                <a:bodyPr>
                  <a:prstTxWarp prst="textNoShape">
                    <a:avLst/>
                  </a:prstTxWarp>
                </a:bodyPr>
                <a:lstStyle/>
                <a:p>
                  <a:endParaRPr lang="en-US"/>
                </a:p>
              </p:txBody>
            </p:sp>
            <p:sp>
              <p:nvSpPr>
                <p:cNvPr id="54571" name="Freeform 67"/>
                <p:cNvSpPr>
                  <a:spLocks/>
                </p:cNvSpPr>
                <p:nvPr/>
              </p:nvSpPr>
              <p:spPr bwMode="auto">
                <a:xfrm>
                  <a:off x="2602" y="2735"/>
                  <a:ext cx="31" cy="174"/>
                </a:xfrm>
                <a:custGeom>
                  <a:avLst/>
                  <a:gdLst>
                    <a:gd name="T0" fmla="*/ 0 w 157"/>
                    <a:gd name="T1" fmla="*/ 0 h 872"/>
                    <a:gd name="T2" fmla="*/ 0 w 157"/>
                    <a:gd name="T3" fmla="*/ 0 h 872"/>
                    <a:gd name="T4" fmla="*/ 0 w 157"/>
                    <a:gd name="T5" fmla="*/ 0 h 872"/>
                    <a:gd name="T6" fmla="*/ 0 w 157"/>
                    <a:gd name="T7" fmla="*/ 0 h 872"/>
                    <a:gd name="T8" fmla="*/ 0 w 157"/>
                    <a:gd name="T9" fmla="*/ 0 h 872"/>
                    <a:gd name="T10" fmla="*/ 0 60000 65536"/>
                    <a:gd name="T11" fmla="*/ 0 60000 65536"/>
                    <a:gd name="T12" fmla="*/ 0 60000 65536"/>
                    <a:gd name="T13" fmla="*/ 0 60000 65536"/>
                    <a:gd name="T14" fmla="*/ 0 60000 65536"/>
                    <a:gd name="T15" fmla="*/ 0 w 157"/>
                    <a:gd name="T16" fmla="*/ 0 h 872"/>
                    <a:gd name="T17" fmla="*/ 157 w 157"/>
                    <a:gd name="T18" fmla="*/ 872 h 872"/>
                  </a:gdLst>
                  <a:ahLst/>
                  <a:cxnLst>
                    <a:cxn ang="T10">
                      <a:pos x="T0" y="T1"/>
                    </a:cxn>
                    <a:cxn ang="T11">
                      <a:pos x="T2" y="T3"/>
                    </a:cxn>
                    <a:cxn ang="T12">
                      <a:pos x="T4" y="T5"/>
                    </a:cxn>
                    <a:cxn ang="T13">
                      <a:pos x="T6" y="T7"/>
                    </a:cxn>
                    <a:cxn ang="T14">
                      <a:pos x="T8" y="T9"/>
                    </a:cxn>
                  </a:cxnLst>
                  <a:rect l="T15" t="T16" r="T17" b="T18"/>
                  <a:pathLst>
                    <a:path w="157" h="872">
                      <a:moveTo>
                        <a:pt x="157" y="463"/>
                      </a:moveTo>
                      <a:lnTo>
                        <a:pt x="0" y="0"/>
                      </a:lnTo>
                      <a:lnTo>
                        <a:pt x="0" y="409"/>
                      </a:lnTo>
                      <a:lnTo>
                        <a:pt x="157" y="872"/>
                      </a:lnTo>
                      <a:lnTo>
                        <a:pt x="157" y="463"/>
                      </a:lnTo>
                      <a:close/>
                    </a:path>
                  </a:pathLst>
                </a:custGeom>
                <a:solidFill>
                  <a:srgbClr val="509EB0"/>
                </a:solidFill>
                <a:ln w="9525">
                  <a:noFill/>
                  <a:round/>
                  <a:headEnd/>
                  <a:tailEnd/>
                </a:ln>
              </p:spPr>
              <p:txBody>
                <a:bodyPr>
                  <a:prstTxWarp prst="textNoShape">
                    <a:avLst/>
                  </a:prstTxWarp>
                </a:bodyPr>
                <a:lstStyle/>
                <a:p>
                  <a:endParaRPr lang="en-US"/>
                </a:p>
              </p:txBody>
            </p:sp>
            <p:sp>
              <p:nvSpPr>
                <p:cNvPr id="54572" name="Freeform 68"/>
                <p:cNvSpPr>
                  <a:spLocks/>
                </p:cNvSpPr>
                <p:nvPr/>
              </p:nvSpPr>
              <p:spPr bwMode="auto">
                <a:xfrm>
                  <a:off x="2857" y="2655"/>
                  <a:ext cx="66" cy="146"/>
                </a:xfrm>
                <a:custGeom>
                  <a:avLst/>
                  <a:gdLst>
                    <a:gd name="T0" fmla="*/ 0 w 331"/>
                    <a:gd name="T1" fmla="*/ 0 h 732"/>
                    <a:gd name="T2" fmla="*/ 0 w 331"/>
                    <a:gd name="T3" fmla="*/ 0 h 732"/>
                    <a:gd name="T4" fmla="*/ 0 w 331"/>
                    <a:gd name="T5" fmla="*/ 0 h 732"/>
                    <a:gd name="T6" fmla="*/ 0 w 331"/>
                    <a:gd name="T7" fmla="*/ 0 h 732"/>
                    <a:gd name="T8" fmla="*/ 0 w 331"/>
                    <a:gd name="T9" fmla="*/ 0 h 732"/>
                    <a:gd name="T10" fmla="*/ 0 w 331"/>
                    <a:gd name="T11" fmla="*/ 0 h 732"/>
                    <a:gd name="T12" fmla="*/ 0 w 331"/>
                    <a:gd name="T13" fmla="*/ 0 h 732"/>
                    <a:gd name="T14" fmla="*/ 0 w 331"/>
                    <a:gd name="T15" fmla="*/ 0 h 732"/>
                    <a:gd name="T16" fmla="*/ 0 w 331"/>
                    <a:gd name="T17" fmla="*/ 0 h 732"/>
                    <a:gd name="T18" fmla="*/ 0 w 331"/>
                    <a:gd name="T19" fmla="*/ 0 h 732"/>
                    <a:gd name="T20" fmla="*/ 0 w 331"/>
                    <a:gd name="T21" fmla="*/ 0 h 732"/>
                    <a:gd name="T22" fmla="*/ 0 w 331"/>
                    <a:gd name="T23" fmla="*/ 0 h 732"/>
                    <a:gd name="T24" fmla="*/ 0 w 331"/>
                    <a:gd name="T25" fmla="*/ 0 h 732"/>
                    <a:gd name="T26" fmla="*/ 0 w 331"/>
                    <a:gd name="T27" fmla="*/ 0 h 732"/>
                    <a:gd name="T28" fmla="*/ 0 w 331"/>
                    <a:gd name="T29" fmla="*/ 0 h 732"/>
                    <a:gd name="T30" fmla="*/ 0 w 331"/>
                    <a:gd name="T31" fmla="*/ 0 h 732"/>
                    <a:gd name="T32" fmla="*/ 0 w 331"/>
                    <a:gd name="T33" fmla="*/ 0 h 732"/>
                    <a:gd name="T34" fmla="*/ 0 w 331"/>
                    <a:gd name="T35" fmla="*/ 0 h 732"/>
                    <a:gd name="T36" fmla="*/ 0 w 331"/>
                    <a:gd name="T37" fmla="*/ 0 h 732"/>
                    <a:gd name="T38" fmla="*/ 0 w 331"/>
                    <a:gd name="T39" fmla="*/ 0 h 732"/>
                    <a:gd name="T40" fmla="*/ 0 w 331"/>
                    <a:gd name="T41" fmla="*/ 0 h 732"/>
                    <a:gd name="T42" fmla="*/ 0 w 331"/>
                    <a:gd name="T43" fmla="*/ 0 h 732"/>
                    <a:gd name="T44" fmla="*/ 0 w 331"/>
                    <a:gd name="T45" fmla="*/ 0 h 732"/>
                    <a:gd name="T46" fmla="*/ 0 w 331"/>
                    <a:gd name="T47" fmla="*/ 0 h 732"/>
                    <a:gd name="T48" fmla="*/ 0 w 331"/>
                    <a:gd name="T49" fmla="*/ 0 h 7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1"/>
                    <a:gd name="T76" fmla="*/ 0 h 732"/>
                    <a:gd name="T77" fmla="*/ 331 w 331"/>
                    <a:gd name="T78" fmla="*/ 732 h 7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solidFill>
                  <a:srgbClr val="509EB0"/>
                </a:solidFill>
                <a:ln w="9525">
                  <a:noFill/>
                  <a:round/>
                  <a:headEnd/>
                  <a:tailEnd/>
                </a:ln>
              </p:spPr>
              <p:txBody>
                <a:bodyPr>
                  <a:prstTxWarp prst="textNoShape">
                    <a:avLst/>
                  </a:prstTxWarp>
                </a:bodyPr>
                <a:lstStyle/>
                <a:p>
                  <a:endParaRPr lang="en-US"/>
                </a:p>
              </p:txBody>
            </p:sp>
            <p:sp>
              <p:nvSpPr>
                <p:cNvPr id="54573" name="Freeform 69"/>
                <p:cNvSpPr>
                  <a:spLocks/>
                </p:cNvSpPr>
                <p:nvPr/>
              </p:nvSpPr>
              <p:spPr bwMode="auto">
                <a:xfrm>
                  <a:off x="3025" y="2568"/>
                  <a:ext cx="43" cy="120"/>
                </a:xfrm>
                <a:custGeom>
                  <a:avLst/>
                  <a:gdLst>
                    <a:gd name="T0" fmla="*/ 0 w 214"/>
                    <a:gd name="T1" fmla="*/ 0 h 601"/>
                    <a:gd name="T2" fmla="*/ 0 w 214"/>
                    <a:gd name="T3" fmla="*/ 0 h 601"/>
                    <a:gd name="T4" fmla="*/ 0 w 214"/>
                    <a:gd name="T5" fmla="*/ 0 h 601"/>
                    <a:gd name="T6" fmla="*/ 0 w 214"/>
                    <a:gd name="T7" fmla="*/ 0 h 601"/>
                    <a:gd name="T8" fmla="*/ 0 w 214"/>
                    <a:gd name="T9" fmla="*/ 0 h 601"/>
                    <a:gd name="T10" fmla="*/ 0 w 214"/>
                    <a:gd name="T11" fmla="*/ 0 h 601"/>
                    <a:gd name="T12" fmla="*/ 0 w 214"/>
                    <a:gd name="T13" fmla="*/ 0 h 601"/>
                    <a:gd name="T14" fmla="*/ 0 w 214"/>
                    <a:gd name="T15" fmla="*/ 0 h 601"/>
                    <a:gd name="T16" fmla="*/ 0 w 214"/>
                    <a:gd name="T17" fmla="*/ 0 h 601"/>
                    <a:gd name="T18" fmla="*/ 0 w 214"/>
                    <a:gd name="T19" fmla="*/ 0 h 601"/>
                    <a:gd name="T20" fmla="*/ 0 w 214"/>
                    <a:gd name="T21" fmla="*/ 0 h 601"/>
                    <a:gd name="T22" fmla="*/ 0 w 214"/>
                    <a:gd name="T23" fmla="*/ 0 h 601"/>
                    <a:gd name="T24" fmla="*/ 0 w 214"/>
                    <a:gd name="T25" fmla="*/ 0 h 601"/>
                    <a:gd name="T26" fmla="*/ 0 w 214"/>
                    <a:gd name="T27" fmla="*/ 0 h 601"/>
                    <a:gd name="T28" fmla="*/ 0 w 214"/>
                    <a:gd name="T29" fmla="*/ 0 h 601"/>
                    <a:gd name="T30" fmla="*/ 0 w 214"/>
                    <a:gd name="T31" fmla="*/ 0 h 601"/>
                    <a:gd name="T32" fmla="*/ 0 w 214"/>
                    <a:gd name="T33" fmla="*/ 0 h 601"/>
                    <a:gd name="T34" fmla="*/ 0 w 214"/>
                    <a:gd name="T35" fmla="*/ 0 h 601"/>
                    <a:gd name="T36" fmla="*/ 0 w 214"/>
                    <a:gd name="T37" fmla="*/ 0 h 601"/>
                    <a:gd name="T38" fmla="*/ 0 w 214"/>
                    <a:gd name="T39" fmla="*/ 0 h 601"/>
                    <a:gd name="T40" fmla="*/ 0 w 214"/>
                    <a:gd name="T41" fmla="*/ 0 h 601"/>
                    <a:gd name="T42" fmla="*/ 0 w 214"/>
                    <a:gd name="T43" fmla="*/ 0 h 601"/>
                    <a:gd name="T44" fmla="*/ 0 w 214"/>
                    <a:gd name="T45" fmla="*/ 0 h 601"/>
                    <a:gd name="T46" fmla="*/ 0 w 214"/>
                    <a:gd name="T47" fmla="*/ 0 h 601"/>
                    <a:gd name="T48" fmla="*/ 0 w 214"/>
                    <a:gd name="T49" fmla="*/ 0 h 601"/>
                    <a:gd name="T50" fmla="*/ 0 w 214"/>
                    <a:gd name="T51" fmla="*/ 0 h 601"/>
                    <a:gd name="T52" fmla="*/ 0 w 214"/>
                    <a:gd name="T53" fmla="*/ 0 h 601"/>
                    <a:gd name="T54" fmla="*/ 0 w 214"/>
                    <a:gd name="T55" fmla="*/ 0 h 601"/>
                    <a:gd name="T56" fmla="*/ 0 w 214"/>
                    <a:gd name="T57" fmla="*/ 0 h 601"/>
                    <a:gd name="T58" fmla="*/ 0 w 214"/>
                    <a:gd name="T59" fmla="*/ 0 h 601"/>
                    <a:gd name="T60" fmla="*/ 0 w 214"/>
                    <a:gd name="T61" fmla="*/ 0 h 601"/>
                    <a:gd name="T62" fmla="*/ 0 w 214"/>
                    <a:gd name="T63" fmla="*/ 0 h 601"/>
                    <a:gd name="T64" fmla="*/ 0 w 214"/>
                    <a:gd name="T65" fmla="*/ 0 h 601"/>
                    <a:gd name="T66" fmla="*/ 0 w 214"/>
                    <a:gd name="T67" fmla="*/ 0 h 601"/>
                    <a:gd name="T68" fmla="*/ 0 w 214"/>
                    <a:gd name="T69" fmla="*/ 0 h 601"/>
                    <a:gd name="T70" fmla="*/ 0 w 214"/>
                    <a:gd name="T71" fmla="*/ 0 h 601"/>
                    <a:gd name="T72" fmla="*/ 0 w 214"/>
                    <a:gd name="T73" fmla="*/ 0 h 601"/>
                    <a:gd name="T74" fmla="*/ 0 w 214"/>
                    <a:gd name="T75" fmla="*/ 0 h 601"/>
                    <a:gd name="T76" fmla="*/ 0 w 214"/>
                    <a:gd name="T77" fmla="*/ 0 h 6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4"/>
                    <a:gd name="T118" fmla="*/ 0 h 601"/>
                    <a:gd name="T119" fmla="*/ 214 w 214"/>
                    <a:gd name="T120" fmla="*/ 601 h 6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74" name="Freeform 70"/>
                <p:cNvSpPr>
                  <a:spLocks/>
                </p:cNvSpPr>
                <p:nvPr/>
              </p:nvSpPr>
              <p:spPr bwMode="auto">
                <a:xfrm>
                  <a:off x="3109" y="2518"/>
                  <a:ext cx="44" cy="119"/>
                </a:xfrm>
                <a:custGeom>
                  <a:avLst/>
                  <a:gdLst>
                    <a:gd name="T0" fmla="*/ 0 w 220"/>
                    <a:gd name="T1" fmla="*/ 0 h 596"/>
                    <a:gd name="T2" fmla="*/ 0 w 220"/>
                    <a:gd name="T3" fmla="*/ 0 h 596"/>
                    <a:gd name="T4" fmla="*/ 0 w 220"/>
                    <a:gd name="T5" fmla="*/ 0 h 596"/>
                    <a:gd name="T6" fmla="*/ 0 w 220"/>
                    <a:gd name="T7" fmla="*/ 0 h 596"/>
                    <a:gd name="T8" fmla="*/ 0 w 220"/>
                    <a:gd name="T9" fmla="*/ 0 h 596"/>
                    <a:gd name="T10" fmla="*/ 0 60000 65536"/>
                    <a:gd name="T11" fmla="*/ 0 60000 65536"/>
                    <a:gd name="T12" fmla="*/ 0 60000 65536"/>
                    <a:gd name="T13" fmla="*/ 0 60000 65536"/>
                    <a:gd name="T14" fmla="*/ 0 60000 65536"/>
                    <a:gd name="T15" fmla="*/ 0 w 220"/>
                    <a:gd name="T16" fmla="*/ 0 h 596"/>
                    <a:gd name="T17" fmla="*/ 220 w 220"/>
                    <a:gd name="T18" fmla="*/ 596 h 596"/>
                  </a:gdLst>
                  <a:ahLst/>
                  <a:cxnLst>
                    <a:cxn ang="T10">
                      <a:pos x="T0" y="T1"/>
                    </a:cxn>
                    <a:cxn ang="T11">
                      <a:pos x="T2" y="T3"/>
                    </a:cxn>
                    <a:cxn ang="T12">
                      <a:pos x="T4" y="T5"/>
                    </a:cxn>
                    <a:cxn ang="T13">
                      <a:pos x="T6" y="T7"/>
                    </a:cxn>
                    <a:cxn ang="T14">
                      <a:pos x="T8" y="T9"/>
                    </a:cxn>
                  </a:cxnLst>
                  <a:rect l="T15" t="T16" r="T17" b="T18"/>
                  <a:pathLst>
                    <a:path w="220" h="596">
                      <a:moveTo>
                        <a:pt x="220" y="0"/>
                      </a:moveTo>
                      <a:lnTo>
                        <a:pt x="0" y="187"/>
                      </a:lnTo>
                      <a:lnTo>
                        <a:pt x="0" y="596"/>
                      </a:lnTo>
                      <a:lnTo>
                        <a:pt x="220" y="409"/>
                      </a:lnTo>
                      <a:lnTo>
                        <a:pt x="220"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75" name="Freeform 71"/>
                <p:cNvSpPr>
                  <a:spLocks/>
                </p:cNvSpPr>
                <p:nvPr/>
              </p:nvSpPr>
              <p:spPr bwMode="auto">
                <a:xfrm>
                  <a:off x="3436" y="2534"/>
                  <a:ext cx="62" cy="110"/>
                </a:xfrm>
                <a:custGeom>
                  <a:avLst/>
                  <a:gdLst>
                    <a:gd name="T0" fmla="*/ 0 w 309"/>
                    <a:gd name="T1" fmla="*/ 0 h 550"/>
                    <a:gd name="T2" fmla="*/ 0 w 309"/>
                    <a:gd name="T3" fmla="*/ 0 h 550"/>
                    <a:gd name="T4" fmla="*/ 0 w 309"/>
                    <a:gd name="T5" fmla="*/ 0 h 550"/>
                    <a:gd name="T6" fmla="*/ 0 w 309"/>
                    <a:gd name="T7" fmla="*/ 0 h 550"/>
                    <a:gd name="T8" fmla="*/ 0 w 309"/>
                    <a:gd name="T9" fmla="*/ 0 h 550"/>
                    <a:gd name="T10" fmla="*/ 0 w 309"/>
                    <a:gd name="T11" fmla="*/ 0 h 550"/>
                    <a:gd name="T12" fmla="*/ 0 w 309"/>
                    <a:gd name="T13" fmla="*/ 0 h 550"/>
                    <a:gd name="T14" fmla="*/ 0 w 309"/>
                    <a:gd name="T15" fmla="*/ 0 h 550"/>
                    <a:gd name="T16" fmla="*/ 0 w 309"/>
                    <a:gd name="T17" fmla="*/ 0 h 550"/>
                    <a:gd name="T18" fmla="*/ 0 w 309"/>
                    <a:gd name="T19" fmla="*/ 0 h 550"/>
                    <a:gd name="T20" fmla="*/ 0 w 309"/>
                    <a:gd name="T21" fmla="*/ 0 h 550"/>
                    <a:gd name="T22" fmla="*/ 0 w 309"/>
                    <a:gd name="T23" fmla="*/ 0 h 550"/>
                    <a:gd name="T24" fmla="*/ 0 w 309"/>
                    <a:gd name="T25" fmla="*/ 0 h 550"/>
                    <a:gd name="T26" fmla="*/ 0 w 309"/>
                    <a:gd name="T27" fmla="*/ 0 h 550"/>
                    <a:gd name="T28" fmla="*/ 0 w 309"/>
                    <a:gd name="T29" fmla="*/ 0 h 550"/>
                    <a:gd name="T30" fmla="*/ 0 w 309"/>
                    <a:gd name="T31" fmla="*/ 0 h 550"/>
                    <a:gd name="T32" fmla="*/ 0 w 309"/>
                    <a:gd name="T33" fmla="*/ 0 h 550"/>
                    <a:gd name="T34" fmla="*/ 0 w 309"/>
                    <a:gd name="T35" fmla="*/ 0 h 550"/>
                    <a:gd name="T36" fmla="*/ 0 w 309"/>
                    <a:gd name="T37" fmla="*/ 0 h 550"/>
                    <a:gd name="T38" fmla="*/ 0 w 309"/>
                    <a:gd name="T39" fmla="*/ 0 h 550"/>
                    <a:gd name="T40" fmla="*/ 0 w 309"/>
                    <a:gd name="T41" fmla="*/ 0 h 550"/>
                    <a:gd name="T42" fmla="*/ 0 w 309"/>
                    <a:gd name="T43" fmla="*/ 0 h 550"/>
                    <a:gd name="T44" fmla="*/ 0 w 309"/>
                    <a:gd name="T45" fmla="*/ 0 h 550"/>
                    <a:gd name="T46" fmla="*/ 0 w 309"/>
                    <a:gd name="T47" fmla="*/ 0 h 550"/>
                    <a:gd name="T48" fmla="*/ 0 w 309"/>
                    <a:gd name="T49" fmla="*/ 0 h 550"/>
                    <a:gd name="T50" fmla="*/ 0 w 309"/>
                    <a:gd name="T51" fmla="*/ 0 h 550"/>
                    <a:gd name="T52" fmla="*/ 0 w 309"/>
                    <a:gd name="T53" fmla="*/ 0 h 550"/>
                    <a:gd name="T54" fmla="*/ 0 w 309"/>
                    <a:gd name="T55" fmla="*/ 0 h 550"/>
                    <a:gd name="T56" fmla="*/ 0 w 309"/>
                    <a:gd name="T57" fmla="*/ 0 h 550"/>
                    <a:gd name="T58" fmla="*/ 0 w 309"/>
                    <a:gd name="T59" fmla="*/ 0 h 550"/>
                    <a:gd name="T60" fmla="*/ 0 w 309"/>
                    <a:gd name="T61" fmla="*/ 0 h 5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9"/>
                    <a:gd name="T94" fmla="*/ 0 h 550"/>
                    <a:gd name="T95" fmla="*/ 309 w 309"/>
                    <a:gd name="T96" fmla="*/ 550 h 5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76" name="Freeform 72"/>
                <p:cNvSpPr>
                  <a:spLocks/>
                </p:cNvSpPr>
                <p:nvPr/>
              </p:nvSpPr>
              <p:spPr bwMode="auto">
                <a:xfrm>
                  <a:off x="3560" y="2531"/>
                  <a:ext cx="30" cy="106"/>
                </a:xfrm>
                <a:custGeom>
                  <a:avLst/>
                  <a:gdLst>
                    <a:gd name="T0" fmla="*/ 0 w 149"/>
                    <a:gd name="T1" fmla="*/ 0 h 533"/>
                    <a:gd name="T2" fmla="*/ 0 w 149"/>
                    <a:gd name="T3" fmla="*/ 0 h 533"/>
                    <a:gd name="T4" fmla="*/ 0 w 149"/>
                    <a:gd name="T5" fmla="*/ 0 h 533"/>
                    <a:gd name="T6" fmla="*/ 0 w 149"/>
                    <a:gd name="T7" fmla="*/ 0 h 533"/>
                    <a:gd name="T8" fmla="*/ 0 w 149"/>
                    <a:gd name="T9" fmla="*/ 0 h 533"/>
                    <a:gd name="T10" fmla="*/ 0 w 149"/>
                    <a:gd name="T11" fmla="*/ 0 h 533"/>
                    <a:gd name="T12" fmla="*/ 0 w 149"/>
                    <a:gd name="T13" fmla="*/ 0 h 533"/>
                    <a:gd name="T14" fmla="*/ 0 w 149"/>
                    <a:gd name="T15" fmla="*/ 0 h 533"/>
                    <a:gd name="T16" fmla="*/ 0 w 149"/>
                    <a:gd name="T17" fmla="*/ 0 h 533"/>
                    <a:gd name="T18" fmla="*/ 0 w 149"/>
                    <a:gd name="T19" fmla="*/ 0 h 533"/>
                    <a:gd name="T20" fmla="*/ 0 w 149"/>
                    <a:gd name="T21" fmla="*/ 0 h 533"/>
                    <a:gd name="T22" fmla="*/ 0 w 149"/>
                    <a:gd name="T23" fmla="*/ 0 h 533"/>
                    <a:gd name="T24" fmla="*/ 0 w 149"/>
                    <a:gd name="T25" fmla="*/ 0 h 533"/>
                    <a:gd name="T26" fmla="*/ 0 w 149"/>
                    <a:gd name="T27" fmla="*/ 0 h 533"/>
                    <a:gd name="T28" fmla="*/ 0 w 149"/>
                    <a:gd name="T29" fmla="*/ 0 h 533"/>
                    <a:gd name="T30" fmla="*/ 0 w 149"/>
                    <a:gd name="T31" fmla="*/ 0 h 533"/>
                    <a:gd name="T32" fmla="*/ 0 w 149"/>
                    <a:gd name="T33" fmla="*/ 0 h 533"/>
                    <a:gd name="T34" fmla="*/ 0 w 149"/>
                    <a:gd name="T35" fmla="*/ 0 h 533"/>
                    <a:gd name="T36" fmla="*/ 0 w 149"/>
                    <a:gd name="T37" fmla="*/ 0 h 533"/>
                    <a:gd name="T38" fmla="*/ 0 w 149"/>
                    <a:gd name="T39" fmla="*/ 0 h 533"/>
                    <a:gd name="T40" fmla="*/ 0 w 149"/>
                    <a:gd name="T41" fmla="*/ 0 h 533"/>
                    <a:gd name="T42" fmla="*/ 0 w 149"/>
                    <a:gd name="T43" fmla="*/ 0 h 533"/>
                    <a:gd name="T44" fmla="*/ 0 w 149"/>
                    <a:gd name="T45" fmla="*/ 0 h 533"/>
                    <a:gd name="T46" fmla="*/ 0 w 149"/>
                    <a:gd name="T47" fmla="*/ 0 h 533"/>
                    <a:gd name="T48" fmla="*/ 0 w 149"/>
                    <a:gd name="T49" fmla="*/ 0 h 533"/>
                    <a:gd name="T50" fmla="*/ 0 w 149"/>
                    <a:gd name="T51" fmla="*/ 0 h 533"/>
                    <a:gd name="T52" fmla="*/ 0 w 149"/>
                    <a:gd name="T53" fmla="*/ 0 h 5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533"/>
                    <a:gd name="T83" fmla="*/ 149 w 149"/>
                    <a:gd name="T84" fmla="*/ 533 h 5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solidFill>
                  <a:srgbClr val="0099FF"/>
                </a:solidFill>
                <a:ln w="9525">
                  <a:noFill/>
                  <a:round/>
                  <a:headEnd/>
                  <a:tailEnd/>
                </a:ln>
              </p:spPr>
              <p:txBody>
                <a:bodyPr>
                  <a:prstTxWarp prst="textNoShape">
                    <a:avLst/>
                  </a:prstTxWarp>
                </a:bodyPr>
                <a:lstStyle/>
                <a:p>
                  <a:endParaRPr lang="en-US"/>
                </a:p>
              </p:txBody>
            </p:sp>
            <p:sp>
              <p:nvSpPr>
                <p:cNvPr id="54577" name="Freeform 73"/>
                <p:cNvSpPr>
                  <a:spLocks/>
                </p:cNvSpPr>
                <p:nvPr/>
              </p:nvSpPr>
              <p:spPr bwMode="auto">
                <a:xfrm>
                  <a:off x="4042" y="2426"/>
                  <a:ext cx="37" cy="112"/>
                </a:xfrm>
                <a:custGeom>
                  <a:avLst/>
                  <a:gdLst>
                    <a:gd name="T0" fmla="*/ 0 w 187"/>
                    <a:gd name="T1" fmla="*/ 0 h 561"/>
                    <a:gd name="T2" fmla="*/ 0 w 187"/>
                    <a:gd name="T3" fmla="*/ 0 h 561"/>
                    <a:gd name="T4" fmla="*/ 0 w 187"/>
                    <a:gd name="T5" fmla="*/ 0 h 561"/>
                    <a:gd name="T6" fmla="*/ 0 w 187"/>
                    <a:gd name="T7" fmla="*/ 0 h 561"/>
                    <a:gd name="T8" fmla="*/ 0 w 187"/>
                    <a:gd name="T9" fmla="*/ 0 h 561"/>
                    <a:gd name="T10" fmla="*/ 0 60000 65536"/>
                    <a:gd name="T11" fmla="*/ 0 60000 65536"/>
                    <a:gd name="T12" fmla="*/ 0 60000 65536"/>
                    <a:gd name="T13" fmla="*/ 0 60000 65536"/>
                    <a:gd name="T14" fmla="*/ 0 60000 65536"/>
                    <a:gd name="T15" fmla="*/ 0 w 187"/>
                    <a:gd name="T16" fmla="*/ 0 h 561"/>
                    <a:gd name="T17" fmla="*/ 187 w 187"/>
                    <a:gd name="T18" fmla="*/ 561 h 561"/>
                  </a:gdLst>
                  <a:ahLst/>
                  <a:cxnLst>
                    <a:cxn ang="T10">
                      <a:pos x="T0" y="T1"/>
                    </a:cxn>
                    <a:cxn ang="T11">
                      <a:pos x="T2" y="T3"/>
                    </a:cxn>
                    <a:cxn ang="T12">
                      <a:pos x="T4" y="T5"/>
                    </a:cxn>
                    <a:cxn ang="T13">
                      <a:pos x="T6" y="T7"/>
                    </a:cxn>
                    <a:cxn ang="T14">
                      <a:pos x="T8" y="T9"/>
                    </a:cxn>
                  </a:cxnLst>
                  <a:rect l="T15" t="T16" r="T17" b="T18"/>
                  <a:pathLst>
                    <a:path w="187" h="561">
                      <a:moveTo>
                        <a:pt x="187" y="561"/>
                      </a:moveTo>
                      <a:lnTo>
                        <a:pt x="187" y="153"/>
                      </a:lnTo>
                      <a:lnTo>
                        <a:pt x="0" y="0"/>
                      </a:lnTo>
                      <a:lnTo>
                        <a:pt x="0" y="408"/>
                      </a:lnTo>
                      <a:lnTo>
                        <a:pt x="187" y="561"/>
                      </a:lnTo>
                      <a:close/>
                    </a:path>
                  </a:pathLst>
                </a:custGeom>
                <a:solidFill>
                  <a:srgbClr val="0099FF"/>
                </a:solidFill>
                <a:ln w="9525">
                  <a:noFill/>
                  <a:round/>
                  <a:headEnd/>
                  <a:tailEnd/>
                </a:ln>
              </p:spPr>
              <p:txBody>
                <a:bodyPr>
                  <a:prstTxWarp prst="textNoShape">
                    <a:avLst/>
                  </a:prstTxWarp>
                </a:bodyPr>
                <a:lstStyle/>
                <a:p>
                  <a:endParaRPr lang="en-US"/>
                </a:p>
              </p:txBody>
            </p:sp>
            <p:sp>
              <p:nvSpPr>
                <p:cNvPr id="54578" name="Freeform 74"/>
                <p:cNvSpPr>
                  <a:spLocks/>
                </p:cNvSpPr>
                <p:nvPr/>
              </p:nvSpPr>
              <p:spPr bwMode="auto">
                <a:xfrm>
                  <a:off x="4200" y="2585"/>
                  <a:ext cx="156" cy="213"/>
                </a:xfrm>
                <a:custGeom>
                  <a:avLst/>
                  <a:gdLst>
                    <a:gd name="T0" fmla="*/ 0 w 777"/>
                    <a:gd name="T1" fmla="*/ 0 h 1061"/>
                    <a:gd name="T2" fmla="*/ 0 w 777"/>
                    <a:gd name="T3" fmla="*/ 0 h 1061"/>
                    <a:gd name="T4" fmla="*/ 0 w 777"/>
                    <a:gd name="T5" fmla="*/ 0 h 1061"/>
                    <a:gd name="T6" fmla="*/ 0 w 777"/>
                    <a:gd name="T7" fmla="*/ 0 h 1061"/>
                    <a:gd name="T8" fmla="*/ 0 w 777"/>
                    <a:gd name="T9" fmla="*/ 0 h 1061"/>
                    <a:gd name="T10" fmla="*/ 0 w 777"/>
                    <a:gd name="T11" fmla="*/ 0 h 1061"/>
                    <a:gd name="T12" fmla="*/ 0 w 777"/>
                    <a:gd name="T13" fmla="*/ 0 h 1061"/>
                    <a:gd name="T14" fmla="*/ 0 w 777"/>
                    <a:gd name="T15" fmla="*/ 0 h 1061"/>
                    <a:gd name="T16" fmla="*/ 0 w 777"/>
                    <a:gd name="T17" fmla="*/ 0 h 1061"/>
                    <a:gd name="T18" fmla="*/ 0 w 777"/>
                    <a:gd name="T19" fmla="*/ 0 h 1061"/>
                    <a:gd name="T20" fmla="*/ 0 w 777"/>
                    <a:gd name="T21" fmla="*/ 0 h 1061"/>
                    <a:gd name="T22" fmla="*/ 0 w 777"/>
                    <a:gd name="T23" fmla="*/ 0 h 1061"/>
                    <a:gd name="T24" fmla="*/ 0 w 777"/>
                    <a:gd name="T25" fmla="*/ 0 h 1061"/>
                    <a:gd name="T26" fmla="*/ 0 w 777"/>
                    <a:gd name="T27" fmla="*/ 0 h 1061"/>
                    <a:gd name="T28" fmla="*/ 0 w 777"/>
                    <a:gd name="T29" fmla="*/ 0 h 1061"/>
                    <a:gd name="T30" fmla="*/ 0 w 777"/>
                    <a:gd name="T31" fmla="*/ 0 h 1061"/>
                    <a:gd name="T32" fmla="*/ 0 w 777"/>
                    <a:gd name="T33" fmla="*/ 0 h 1061"/>
                    <a:gd name="T34" fmla="*/ 0 w 777"/>
                    <a:gd name="T35" fmla="*/ 0 h 1061"/>
                    <a:gd name="T36" fmla="*/ 0 w 777"/>
                    <a:gd name="T37" fmla="*/ 0 h 1061"/>
                    <a:gd name="T38" fmla="*/ 0 w 777"/>
                    <a:gd name="T39" fmla="*/ 0 h 1061"/>
                    <a:gd name="T40" fmla="*/ 0 w 777"/>
                    <a:gd name="T41" fmla="*/ 0 h 1061"/>
                    <a:gd name="T42" fmla="*/ 0 w 777"/>
                    <a:gd name="T43" fmla="*/ 0 h 1061"/>
                    <a:gd name="T44" fmla="*/ 0 w 777"/>
                    <a:gd name="T45" fmla="*/ 0 h 1061"/>
                    <a:gd name="T46" fmla="*/ 0 w 777"/>
                    <a:gd name="T47" fmla="*/ 0 h 1061"/>
                    <a:gd name="T48" fmla="*/ 0 w 777"/>
                    <a:gd name="T49" fmla="*/ 0 h 1061"/>
                    <a:gd name="T50" fmla="*/ 0 w 777"/>
                    <a:gd name="T51" fmla="*/ 0 h 1061"/>
                    <a:gd name="T52" fmla="*/ 0 w 777"/>
                    <a:gd name="T53" fmla="*/ 0 h 1061"/>
                    <a:gd name="T54" fmla="*/ 0 w 777"/>
                    <a:gd name="T55" fmla="*/ 0 h 1061"/>
                    <a:gd name="T56" fmla="*/ 0 w 777"/>
                    <a:gd name="T57" fmla="*/ 0 h 1061"/>
                    <a:gd name="T58" fmla="*/ 0 w 777"/>
                    <a:gd name="T59" fmla="*/ 0 h 1061"/>
                    <a:gd name="T60" fmla="*/ 0 w 777"/>
                    <a:gd name="T61" fmla="*/ 0 h 1061"/>
                    <a:gd name="T62" fmla="*/ 0 w 777"/>
                    <a:gd name="T63" fmla="*/ 0 h 1061"/>
                    <a:gd name="T64" fmla="*/ 0 w 777"/>
                    <a:gd name="T65" fmla="*/ 0 h 1061"/>
                    <a:gd name="T66" fmla="*/ 0 w 777"/>
                    <a:gd name="T67" fmla="*/ 0 h 1061"/>
                    <a:gd name="T68" fmla="*/ 0 w 777"/>
                    <a:gd name="T69" fmla="*/ 0 h 1061"/>
                    <a:gd name="T70" fmla="*/ 0 w 777"/>
                    <a:gd name="T71" fmla="*/ 0 h 1061"/>
                    <a:gd name="T72" fmla="*/ 0 w 777"/>
                    <a:gd name="T73" fmla="*/ 0 h 1061"/>
                    <a:gd name="T74" fmla="*/ 0 w 777"/>
                    <a:gd name="T75" fmla="*/ 0 h 1061"/>
                    <a:gd name="T76" fmla="*/ 0 w 777"/>
                    <a:gd name="T77" fmla="*/ 0 h 1061"/>
                    <a:gd name="T78" fmla="*/ 0 w 777"/>
                    <a:gd name="T79" fmla="*/ 0 h 1061"/>
                    <a:gd name="T80" fmla="*/ 0 w 777"/>
                    <a:gd name="T81" fmla="*/ 0 h 1061"/>
                    <a:gd name="T82" fmla="*/ 0 w 777"/>
                    <a:gd name="T83" fmla="*/ 0 h 1061"/>
                    <a:gd name="T84" fmla="*/ 0 w 777"/>
                    <a:gd name="T85" fmla="*/ 0 h 1061"/>
                    <a:gd name="T86" fmla="*/ 0 w 777"/>
                    <a:gd name="T87" fmla="*/ 0 h 1061"/>
                    <a:gd name="T88" fmla="*/ 0 w 777"/>
                    <a:gd name="T89" fmla="*/ 0 h 1061"/>
                    <a:gd name="T90" fmla="*/ 0 w 777"/>
                    <a:gd name="T91" fmla="*/ 0 h 1061"/>
                    <a:gd name="T92" fmla="*/ 0 w 777"/>
                    <a:gd name="T93" fmla="*/ 0 h 1061"/>
                    <a:gd name="T94" fmla="*/ 0 w 777"/>
                    <a:gd name="T95" fmla="*/ 0 h 1061"/>
                    <a:gd name="T96" fmla="*/ 0 w 777"/>
                    <a:gd name="T97" fmla="*/ 0 h 1061"/>
                    <a:gd name="T98" fmla="*/ 0 w 777"/>
                    <a:gd name="T99" fmla="*/ 0 h 1061"/>
                    <a:gd name="T100" fmla="*/ 0 w 777"/>
                    <a:gd name="T101" fmla="*/ 0 h 1061"/>
                    <a:gd name="T102" fmla="*/ 0 w 777"/>
                    <a:gd name="T103" fmla="*/ 0 h 1061"/>
                    <a:gd name="T104" fmla="*/ 0 w 777"/>
                    <a:gd name="T105" fmla="*/ 0 h 1061"/>
                    <a:gd name="T106" fmla="*/ 0 w 777"/>
                    <a:gd name="T107" fmla="*/ 0 h 1061"/>
                    <a:gd name="T108" fmla="*/ 0 w 777"/>
                    <a:gd name="T109" fmla="*/ 0 h 1061"/>
                    <a:gd name="T110" fmla="*/ 0 w 777"/>
                    <a:gd name="T111" fmla="*/ 0 h 1061"/>
                    <a:gd name="T112" fmla="*/ 0 w 777"/>
                    <a:gd name="T113" fmla="*/ 0 h 1061"/>
                    <a:gd name="T114" fmla="*/ 0 w 777"/>
                    <a:gd name="T115" fmla="*/ 0 h 1061"/>
                    <a:gd name="T116" fmla="*/ 0 w 777"/>
                    <a:gd name="T117" fmla="*/ 0 h 1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61"/>
                    <a:gd name="T179" fmla="*/ 777 w 777"/>
                    <a:gd name="T180" fmla="*/ 1061 h 10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79" name="Freeform 75"/>
                <p:cNvSpPr>
                  <a:spLocks/>
                </p:cNvSpPr>
                <p:nvPr/>
              </p:nvSpPr>
              <p:spPr bwMode="auto">
                <a:xfrm>
                  <a:off x="4464" y="2768"/>
                  <a:ext cx="85" cy="145"/>
                </a:xfrm>
                <a:custGeom>
                  <a:avLst/>
                  <a:gdLst>
                    <a:gd name="T0" fmla="*/ 0 w 423"/>
                    <a:gd name="T1" fmla="*/ 0 h 726"/>
                    <a:gd name="T2" fmla="*/ 0 w 423"/>
                    <a:gd name="T3" fmla="*/ 0 h 726"/>
                    <a:gd name="T4" fmla="*/ 0 w 423"/>
                    <a:gd name="T5" fmla="*/ 0 h 726"/>
                    <a:gd name="T6" fmla="*/ 0 w 423"/>
                    <a:gd name="T7" fmla="*/ 0 h 726"/>
                    <a:gd name="T8" fmla="*/ 0 w 423"/>
                    <a:gd name="T9" fmla="*/ 0 h 726"/>
                    <a:gd name="T10" fmla="*/ 0 w 423"/>
                    <a:gd name="T11" fmla="*/ 0 h 726"/>
                    <a:gd name="T12" fmla="*/ 0 w 423"/>
                    <a:gd name="T13" fmla="*/ 0 h 726"/>
                    <a:gd name="T14" fmla="*/ 0 w 423"/>
                    <a:gd name="T15" fmla="*/ 0 h 726"/>
                    <a:gd name="T16" fmla="*/ 0 w 423"/>
                    <a:gd name="T17" fmla="*/ 0 h 726"/>
                    <a:gd name="T18" fmla="*/ 0 w 423"/>
                    <a:gd name="T19" fmla="*/ 0 h 726"/>
                    <a:gd name="T20" fmla="*/ 0 w 423"/>
                    <a:gd name="T21" fmla="*/ 0 h 726"/>
                    <a:gd name="T22" fmla="*/ 0 w 423"/>
                    <a:gd name="T23" fmla="*/ 0 h 726"/>
                    <a:gd name="T24" fmla="*/ 0 w 423"/>
                    <a:gd name="T25" fmla="*/ 0 h 726"/>
                    <a:gd name="T26" fmla="*/ 0 w 423"/>
                    <a:gd name="T27" fmla="*/ 0 h 726"/>
                    <a:gd name="T28" fmla="*/ 0 w 423"/>
                    <a:gd name="T29" fmla="*/ 0 h 726"/>
                    <a:gd name="T30" fmla="*/ 0 w 423"/>
                    <a:gd name="T31" fmla="*/ 0 h 726"/>
                    <a:gd name="T32" fmla="*/ 0 w 423"/>
                    <a:gd name="T33" fmla="*/ 0 h 726"/>
                    <a:gd name="T34" fmla="*/ 0 w 423"/>
                    <a:gd name="T35" fmla="*/ 0 h 726"/>
                    <a:gd name="T36" fmla="*/ 0 w 423"/>
                    <a:gd name="T37" fmla="*/ 0 h 7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726"/>
                    <a:gd name="T59" fmla="*/ 423 w 423"/>
                    <a:gd name="T60" fmla="*/ 726 h 7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solidFill>
                  <a:schemeClr val="accent1"/>
                </a:solidFill>
                <a:ln w="9525">
                  <a:noFill/>
                  <a:round/>
                  <a:headEnd/>
                  <a:tailEnd/>
                </a:ln>
              </p:spPr>
              <p:txBody>
                <a:bodyPr>
                  <a:prstTxWarp prst="textNoShape">
                    <a:avLst/>
                  </a:prstTxWarp>
                </a:bodyPr>
                <a:lstStyle/>
                <a:p>
                  <a:endParaRPr lang="en-US"/>
                </a:p>
              </p:txBody>
            </p:sp>
            <p:sp>
              <p:nvSpPr>
                <p:cNvPr id="54580" name="Freeform 76"/>
                <p:cNvSpPr>
                  <a:spLocks/>
                </p:cNvSpPr>
                <p:nvPr/>
              </p:nvSpPr>
              <p:spPr bwMode="auto">
                <a:xfrm>
                  <a:off x="4099" y="2160"/>
                  <a:ext cx="24" cy="169"/>
                </a:xfrm>
                <a:custGeom>
                  <a:avLst/>
                  <a:gdLst>
                    <a:gd name="T0" fmla="*/ 0 w 119"/>
                    <a:gd name="T1" fmla="*/ 0 h 845"/>
                    <a:gd name="T2" fmla="*/ 0 w 119"/>
                    <a:gd name="T3" fmla="*/ 0 h 845"/>
                    <a:gd name="T4" fmla="*/ 0 w 119"/>
                    <a:gd name="T5" fmla="*/ 0 h 845"/>
                    <a:gd name="T6" fmla="*/ 0 w 119"/>
                    <a:gd name="T7" fmla="*/ 0 h 845"/>
                    <a:gd name="T8" fmla="*/ 0 w 119"/>
                    <a:gd name="T9" fmla="*/ 0 h 845"/>
                    <a:gd name="T10" fmla="*/ 0 w 119"/>
                    <a:gd name="T11" fmla="*/ 0 h 845"/>
                    <a:gd name="T12" fmla="*/ 0 w 119"/>
                    <a:gd name="T13" fmla="*/ 0 h 845"/>
                    <a:gd name="T14" fmla="*/ 0 w 119"/>
                    <a:gd name="T15" fmla="*/ 0 h 845"/>
                    <a:gd name="T16" fmla="*/ 0 w 119"/>
                    <a:gd name="T17" fmla="*/ 0 h 845"/>
                    <a:gd name="T18" fmla="*/ 0 w 119"/>
                    <a:gd name="T19" fmla="*/ 0 h 845"/>
                    <a:gd name="T20" fmla="*/ 0 w 119"/>
                    <a:gd name="T21" fmla="*/ 0 h 845"/>
                    <a:gd name="T22" fmla="*/ 0 w 119"/>
                    <a:gd name="T23" fmla="*/ 0 h 845"/>
                    <a:gd name="T24" fmla="*/ 0 w 119"/>
                    <a:gd name="T25" fmla="*/ 0 h 845"/>
                    <a:gd name="T26" fmla="*/ 0 w 119"/>
                    <a:gd name="T27" fmla="*/ 0 h 845"/>
                    <a:gd name="T28" fmla="*/ 0 w 119"/>
                    <a:gd name="T29" fmla="*/ 0 h 845"/>
                    <a:gd name="T30" fmla="*/ 0 w 119"/>
                    <a:gd name="T31" fmla="*/ 0 h 845"/>
                    <a:gd name="T32" fmla="*/ 0 w 119"/>
                    <a:gd name="T33" fmla="*/ 0 h 845"/>
                    <a:gd name="T34" fmla="*/ 0 w 119"/>
                    <a:gd name="T35" fmla="*/ 0 h 845"/>
                    <a:gd name="T36" fmla="*/ 0 w 119"/>
                    <a:gd name="T37" fmla="*/ 0 h 845"/>
                    <a:gd name="T38" fmla="*/ 0 w 119"/>
                    <a:gd name="T39" fmla="*/ 0 h 845"/>
                    <a:gd name="T40" fmla="*/ 0 w 119"/>
                    <a:gd name="T41" fmla="*/ 0 h 845"/>
                    <a:gd name="T42" fmla="*/ 0 w 119"/>
                    <a:gd name="T43" fmla="*/ 0 h 845"/>
                    <a:gd name="T44" fmla="*/ 0 w 119"/>
                    <a:gd name="T45" fmla="*/ 0 h 845"/>
                    <a:gd name="T46" fmla="*/ 0 w 119"/>
                    <a:gd name="T47" fmla="*/ 0 h 845"/>
                    <a:gd name="T48" fmla="*/ 0 w 119"/>
                    <a:gd name="T49" fmla="*/ 0 h 845"/>
                    <a:gd name="T50" fmla="*/ 0 w 119"/>
                    <a:gd name="T51" fmla="*/ 0 h 845"/>
                    <a:gd name="T52" fmla="*/ 0 w 119"/>
                    <a:gd name="T53" fmla="*/ 0 h 845"/>
                    <a:gd name="T54" fmla="*/ 0 w 119"/>
                    <a:gd name="T55" fmla="*/ 0 h 845"/>
                    <a:gd name="T56" fmla="*/ 0 w 119"/>
                    <a:gd name="T57" fmla="*/ 0 h 845"/>
                    <a:gd name="T58" fmla="*/ 0 w 119"/>
                    <a:gd name="T59" fmla="*/ 0 h 845"/>
                    <a:gd name="T60" fmla="*/ 0 w 119"/>
                    <a:gd name="T61" fmla="*/ 0 h 845"/>
                    <a:gd name="T62" fmla="*/ 0 w 119"/>
                    <a:gd name="T63" fmla="*/ 0 h 845"/>
                    <a:gd name="T64" fmla="*/ 0 w 119"/>
                    <a:gd name="T65" fmla="*/ 0 h 845"/>
                    <a:gd name="T66" fmla="*/ 0 w 119"/>
                    <a:gd name="T67" fmla="*/ 0 h 845"/>
                    <a:gd name="T68" fmla="*/ 0 w 119"/>
                    <a:gd name="T69" fmla="*/ 0 h 845"/>
                    <a:gd name="T70" fmla="*/ 0 w 119"/>
                    <a:gd name="T71" fmla="*/ 0 h 845"/>
                    <a:gd name="T72" fmla="*/ 0 w 119"/>
                    <a:gd name="T73" fmla="*/ 0 h 845"/>
                    <a:gd name="T74" fmla="*/ 0 w 119"/>
                    <a:gd name="T75" fmla="*/ 0 h 845"/>
                    <a:gd name="T76" fmla="*/ 0 w 119"/>
                    <a:gd name="T77" fmla="*/ 0 h 845"/>
                    <a:gd name="T78" fmla="*/ 0 w 119"/>
                    <a:gd name="T79" fmla="*/ 0 h 845"/>
                    <a:gd name="T80" fmla="*/ 0 w 119"/>
                    <a:gd name="T81" fmla="*/ 0 h 845"/>
                    <a:gd name="T82" fmla="*/ 0 w 119"/>
                    <a:gd name="T83" fmla="*/ 0 h 845"/>
                    <a:gd name="T84" fmla="*/ 0 w 119"/>
                    <a:gd name="T85" fmla="*/ 0 h 845"/>
                    <a:gd name="T86" fmla="*/ 0 w 119"/>
                    <a:gd name="T87" fmla="*/ 0 h 845"/>
                    <a:gd name="T88" fmla="*/ 0 w 119"/>
                    <a:gd name="T89" fmla="*/ 0 h 845"/>
                    <a:gd name="T90" fmla="*/ 0 w 119"/>
                    <a:gd name="T91" fmla="*/ 0 h 845"/>
                    <a:gd name="T92" fmla="*/ 0 w 119"/>
                    <a:gd name="T93" fmla="*/ 0 h 845"/>
                    <a:gd name="T94" fmla="*/ 0 w 119"/>
                    <a:gd name="T95" fmla="*/ 0 h 845"/>
                    <a:gd name="T96" fmla="*/ 0 w 119"/>
                    <a:gd name="T97" fmla="*/ 0 h 845"/>
                    <a:gd name="T98" fmla="*/ 0 w 119"/>
                    <a:gd name="T99" fmla="*/ 0 h 845"/>
                    <a:gd name="T100" fmla="*/ 0 w 119"/>
                    <a:gd name="T101" fmla="*/ 0 h 845"/>
                    <a:gd name="T102" fmla="*/ 0 w 119"/>
                    <a:gd name="T103" fmla="*/ 0 h 845"/>
                    <a:gd name="T104" fmla="*/ 0 w 119"/>
                    <a:gd name="T105" fmla="*/ 0 h 845"/>
                    <a:gd name="T106" fmla="*/ 0 w 119"/>
                    <a:gd name="T107" fmla="*/ 0 h 845"/>
                    <a:gd name="T108" fmla="*/ 0 w 119"/>
                    <a:gd name="T109" fmla="*/ 0 h 845"/>
                    <a:gd name="T110" fmla="*/ 0 w 119"/>
                    <a:gd name="T111" fmla="*/ 0 h 845"/>
                    <a:gd name="T112" fmla="*/ 0 w 119"/>
                    <a:gd name="T113" fmla="*/ 0 h 845"/>
                    <a:gd name="T114" fmla="*/ 0 w 119"/>
                    <a:gd name="T115" fmla="*/ 0 h 845"/>
                    <a:gd name="T116" fmla="*/ 0 w 119"/>
                    <a:gd name="T117" fmla="*/ 0 h 845"/>
                    <a:gd name="T118" fmla="*/ 0 w 119"/>
                    <a:gd name="T119" fmla="*/ 0 h 845"/>
                    <a:gd name="T120" fmla="*/ 0 w 119"/>
                    <a:gd name="T121" fmla="*/ 0 h 845"/>
                    <a:gd name="T122" fmla="*/ 0 w 119"/>
                    <a:gd name="T123" fmla="*/ 0 h 845"/>
                    <a:gd name="T124" fmla="*/ 0 w 119"/>
                    <a:gd name="T125" fmla="*/ 0 h 8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845"/>
                    <a:gd name="T191" fmla="*/ 119 w 119"/>
                    <a:gd name="T192" fmla="*/ 845 h 8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solidFill>
                  <a:srgbClr val="0099FF"/>
                </a:solidFill>
                <a:ln w="9525">
                  <a:noFill/>
                  <a:round/>
                  <a:headEnd/>
                  <a:tailEnd/>
                </a:ln>
              </p:spPr>
              <p:txBody>
                <a:bodyPr>
                  <a:prstTxWarp prst="textNoShape">
                    <a:avLst/>
                  </a:prstTxWarp>
                </a:bodyPr>
                <a:lstStyle/>
                <a:p>
                  <a:endParaRPr lang="en-US"/>
                </a:p>
              </p:txBody>
            </p:sp>
            <p:sp>
              <p:nvSpPr>
                <p:cNvPr id="54581" name="Freeform 77"/>
                <p:cNvSpPr>
                  <a:spLocks/>
                </p:cNvSpPr>
                <p:nvPr/>
              </p:nvSpPr>
              <p:spPr bwMode="auto">
                <a:xfrm>
                  <a:off x="3118" y="222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82" name="Freeform 78"/>
                <p:cNvSpPr>
                  <a:spLocks/>
                </p:cNvSpPr>
                <p:nvPr/>
              </p:nvSpPr>
              <p:spPr bwMode="auto">
                <a:xfrm>
                  <a:off x="3118" y="222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noFill/>
                <a:ln w="4763">
                  <a:solidFill>
                    <a:srgbClr val="1F1A17"/>
                  </a:solidFill>
                  <a:round/>
                  <a:headEnd/>
                  <a:tailEnd/>
                </a:ln>
              </p:spPr>
              <p:txBody>
                <a:bodyPr>
                  <a:prstTxWarp prst="textNoShape">
                    <a:avLst/>
                  </a:prstTxWarp>
                </a:bodyPr>
                <a:lstStyle/>
                <a:p>
                  <a:endParaRPr lang="en-US"/>
                </a:p>
              </p:txBody>
            </p:sp>
            <p:sp>
              <p:nvSpPr>
                <p:cNvPr id="54583" name="Freeform 79"/>
                <p:cNvSpPr>
                  <a:spLocks/>
                </p:cNvSpPr>
                <p:nvPr/>
              </p:nvSpPr>
              <p:spPr bwMode="auto">
                <a:xfrm>
                  <a:off x="3314" y="204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EAEAEA"/>
                </a:solidFill>
                <a:ln w="9525">
                  <a:noFill/>
                  <a:round/>
                  <a:headEnd/>
                  <a:tailEnd/>
                </a:ln>
              </p:spPr>
              <p:txBody>
                <a:bodyPr>
                  <a:prstTxWarp prst="textNoShape">
                    <a:avLst/>
                  </a:prstTxWarp>
                </a:bodyPr>
                <a:lstStyle/>
                <a:p>
                  <a:endParaRPr lang="en-US"/>
                </a:p>
              </p:txBody>
            </p:sp>
            <p:sp>
              <p:nvSpPr>
                <p:cNvPr id="54584" name="Freeform 80"/>
                <p:cNvSpPr>
                  <a:spLocks/>
                </p:cNvSpPr>
                <p:nvPr/>
              </p:nvSpPr>
              <p:spPr bwMode="auto">
                <a:xfrm>
                  <a:off x="3314" y="204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noFill/>
                <a:ln w="4763">
                  <a:solidFill>
                    <a:srgbClr val="1F1A17"/>
                  </a:solidFill>
                  <a:round/>
                  <a:headEnd/>
                  <a:tailEnd/>
                </a:ln>
              </p:spPr>
              <p:txBody>
                <a:bodyPr>
                  <a:prstTxWarp prst="textNoShape">
                    <a:avLst/>
                  </a:prstTxWarp>
                </a:bodyPr>
                <a:lstStyle/>
                <a:p>
                  <a:endParaRPr lang="en-US"/>
                </a:p>
              </p:txBody>
            </p:sp>
            <p:sp>
              <p:nvSpPr>
                <p:cNvPr id="54585" name="Freeform 81"/>
                <p:cNvSpPr>
                  <a:spLocks/>
                </p:cNvSpPr>
                <p:nvPr/>
              </p:nvSpPr>
              <p:spPr bwMode="auto">
                <a:xfrm>
                  <a:off x="3488" y="202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solidFill>
                  <a:srgbClr val="EAEAEA"/>
                </a:solidFill>
                <a:ln w="9525">
                  <a:noFill/>
                  <a:round/>
                  <a:headEnd/>
                  <a:tailEnd/>
                </a:ln>
              </p:spPr>
              <p:txBody>
                <a:bodyPr>
                  <a:prstTxWarp prst="textNoShape">
                    <a:avLst/>
                  </a:prstTxWarp>
                </a:bodyPr>
                <a:lstStyle/>
                <a:p>
                  <a:endParaRPr lang="en-US"/>
                </a:p>
              </p:txBody>
            </p:sp>
            <p:sp>
              <p:nvSpPr>
                <p:cNvPr id="54586" name="Freeform 82"/>
                <p:cNvSpPr>
                  <a:spLocks/>
                </p:cNvSpPr>
                <p:nvPr/>
              </p:nvSpPr>
              <p:spPr bwMode="auto">
                <a:xfrm>
                  <a:off x="3488" y="202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noFill/>
                <a:ln w="4763">
                  <a:solidFill>
                    <a:srgbClr val="1F1A17"/>
                  </a:solidFill>
                  <a:round/>
                  <a:headEnd/>
                  <a:tailEnd/>
                </a:ln>
              </p:spPr>
              <p:txBody>
                <a:bodyPr>
                  <a:prstTxWarp prst="textNoShape">
                    <a:avLst/>
                  </a:prstTxWarp>
                </a:bodyPr>
                <a:lstStyle/>
                <a:p>
                  <a:endParaRPr lang="en-US"/>
                </a:p>
              </p:txBody>
            </p:sp>
            <p:sp>
              <p:nvSpPr>
                <p:cNvPr id="54587" name="Freeform 83"/>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EAEAEA"/>
                </a:solidFill>
                <a:ln w="9525">
                  <a:noFill/>
                  <a:round/>
                  <a:headEnd/>
                  <a:tailEnd/>
                </a:ln>
              </p:spPr>
              <p:txBody>
                <a:bodyPr>
                  <a:prstTxWarp prst="textNoShape">
                    <a:avLst/>
                  </a:prstTxWarp>
                </a:bodyPr>
                <a:lstStyle/>
                <a:p>
                  <a:endParaRPr lang="en-US"/>
                </a:p>
              </p:txBody>
            </p:sp>
            <p:sp>
              <p:nvSpPr>
                <p:cNvPr id="54588" name="Freeform 84"/>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noFill/>
                <a:ln w="4763">
                  <a:solidFill>
                    <a:srgbClr val="1F1A17"/>
                  </a:solidFill>
                  <a:round/>
                  <a:headEnd/>
                  <a:tailEnd/>
                </a:ln>
              </p:spPr>
              <p:txBody>
                <a:bodyPr>
                  <a:prstTxWarp prst="textNoShape">
                    <a:avLst/>
                  </a:prstTxWarp>
                </a:bodyPr>
                <a:lstStyle/>
                <a:p>
                  <a:endParaRPr lang="en-US"/>
                </a:p>
              </p:txBody>
            </p:sp>
            <p:sp>
              <p:nvSpPr>
                <p:cNvPr id="54589" name="Freeform 85"/>
                <p:cNvSpPr>
                  <a:spLocks/>
                </p:cNvSpPr>
                <p:nvPr/>
              </p:nvSpPr>
              <p:spPr bwMode="auto">
                <a:xfrm>
                  <a:off x="3033" y="199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solidFill>
                  <a:srgbClr val="EAEAEA"/>
                </a:solidFill>
                <a:ln w="9525">
                  <a:noFill/>
                  <a:round/>
                  <a:headEnd/>
                  <a:tailEnd/>
                </a:ln>
              </p:spPr>
              <p:txBody>
                <a:bodyPr>
                  <a:prstTxWarp prst="textNoShape">
                    <a:avLst/>
                  </a:prstTxWarp>
                </a:bodyPr>
                <a:lstStyle/>
                <a:p>
                  <a:endParaRPr lang="en-US"/>
                </a:p>
              </p:txBody>
            </p:sp>
            <p:sp>
              <p:nvSpPr>
                <p:cNvPr id="54590" name="Freeform 86"/>
                <p:cNvSpPr>
                  <a:spLocks/>
                </p:cNvSpPr>
                <p:nvPr/>
              </p:nvSpPr>
              <p:spPr bwMode="auto">
                <a:xfrm>
                  <a:off x="3033" y="199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noFill/>
                <a:ln w="4763">
                  <a:solidFill>
                    <a:srgbClr val="1F1A17"/>
                  </a:solidFill>
                  <a:round/>
                  <a:headEnd/>
                  <a:tailEnd/>
                </a:ln>
              </p:spPr>
              <p:txBody>
                <a:bodyPr>
                  <a:prstTxWarp prst="textNoShape">
                    <a:avLst/>
                  </a:prstTxWarp>
                </a:bodyPr>
                <a:lstStyle/>
                <a:p>
                  <a:endParaRPr lang="en-US"/>
                </a:p>
              </p:txBody>
            </p:sp>
            <p:sp>
              <p:nvSpPr>
                <p:cNvPr id="54591" name="Freeform 87"/>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EAEAEA"/>
                </a:solidFill>
                <a:ln w="9525">
                  <a:noFill/>
                  <a:round/>
                  <a:headEnd/>
                  <a:tailEnd/>
                </a:ln>
              </p:spPr>
              <p:txBody>
                <a:bodyPr>
                  <a:prstTxWarp prst="textNoShape">
                    <a:avLst/>
                  </a:prstTxWarp>
                </a:bodyPr>
                <a:lstStyle/>
                <a:p>
                  <a:endParaRPr lang="en-US"/>
                </a:p>
              </p:txBody>
            </p:sp>
            <p:sp>
              <p:nvSpPr>
                <p:cNvPr id="54592" name="Freeform 88"/>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0066CC"/>
                </a:solidFill>
                <a:ln w="4763">
                  <a:solidFill>
                    <a:srgbClr val="1F1A17"/>
                  </a:solidFill>
                  <a:round/>
                  <a:headEnd/>
                  <a:tailEnd/>
                </a:ln>
              </p:spPr>
              <p:txBody>
                <a:bodyPr>
                  <a:prstTxWarp prst="textNoShape">
                    <a:avLst/>
                  </a:prstTxWarp>
                </a:bodyPr>
                <a:lstStyle/>
                <a:p>
                  <a:endParaRPr lang="en-US"/>
                </a:p>
              </p:txBody>
            </p:sp>
            <p:sp>
              <p:nvSpPr>
                <p:cNvPr id="54593" name="Freeform 89"/>
                <p:cNvSpPr>
                  <a:spLocks/>
                </p:cNvSpPr>
                <p:nvPr/>
              </p:nvSpPr>
              <p:spPr bwMode="auto">
                <a:xfrm>
                  <a:off x="2486" y="196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EAEAEA"/>
                </a:solidFill>
                <a:ln w="9525">
                  <a:noFill/>
                  <a:round/>
                  <a:headEnd/>
                  <a:tailEnd/>
                </a:ln>
              </p:spPr>
              <p:txBody>
                <a:bodyPr>
                  <a:prstTxWarp prst="textNoShape">
                    <a:avLst/>
                  </a:prstTxWarp>
                </a:bodyPr>
                <a:lstStyle/>
                <a:p>
                  <a:endParaRPr lang="en-US"/>
                </a:p>
              </p:txBody>
            </p:sp>
            <p:sp>
              <p:nvSpPr>
                <p:cNvPr id="54594" name="Freeform 90"/>
                <p:cNvSpPr>
                  <a:spLocks/>
                </p:cNvSpPr>
                <p:nvPr/>
              </p:nvSpPr>
              <p:spPr bwMode="auto">
                <a:xfrm>
                  <a:off x="2486" y="196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noFill/>
                <a:ln w="4763">
                  <a:solidFill>
                    <a:srgbClr val="1F1A17"/>
                  </a:solidFill>
                  <a:round/>
                  <a:headEnd/>
                  <a:tailEnd/>
                </a:ln>
              </p:spPr>
              <p:txBody>
                <a:bodyPr>
                  <a:prstTxWarp prst="textNoShape">
                    <a:avLst/>
                  </a:prstTxWarp>
                </a:bodyPr>
                <a:lstStyle/>
                <a:p>
                  <a:endParaRPr lang="en-US"/>
                </a:p>
              </p:txBody>
            </p:sp>
            <p:sp>
              <p:nvSpPr>
                <p:cNvPr id="54595" name="Freeform 91"/>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EAEAEA"/>
                </a:solidFill>
                <a:ln w="9525">
                  <a:noFill/>
                  <a:round/>
                  <a:headEnd/>
                  <a:tailEnd/>
                </a:ln>
              </p:spPr>
              <p:txBody>
                <a:bodyPr>
                  <a:prstTxWarp prst="textNoShape">
                    <a:avLst/>
                  </a:prstTxWarp>
                </a:bodyPr>
                <a:lstStyle/>
                <a:p>
                  <a:endParaRPr lang="en-US"/>
                </a:p>
              </p:txBody>
            </p:sp>
            <p:sp>
              <p:nvSpPr>
                <p:cNvPr id="54596" name="Freeform 92"/>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noFill/>
                <a:ln w="4763">
                  <a:solidFill>
                    <a:srgbClr val="1F1A17"/>
                  </a:solidFill>
                  <a:round/>
                  <a:headEnd/>
                  <a:tailEnd/>
                </a:ln>
              </p:spPr>
              <p:txBody>
                <a:bodyPr>
                  <a:prstTxWarp prst="textNoShape">
                    <a:avLst/>
                  </a:prstTxWarp>
                </a:bodyPr>
                <a:lstStyle/>
                <a:p>
                  <a:endParaRPr lang="en-US"/>
                </a:p>
              </p:txBody>
            </p:sp>
            <p:sp>
              <p:nvSpPr>
                <p:cNvPr id="54597" name="Freeform 93"/>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EAEAEA"/>
                </a:solidFill>
                <a:ln w="9525">
                  <a:noFill/>
                  <a:round/>
                  <a:headEnd/>
                  <a:tailEnd/>
                </a:ln>
              </p:spPr>
              <p:txBody>
                <a:bodyPr>
                  <a:prstTxWarp prst="textNoShape">
                    <a:avLst/>
                  </a:prstTxWarp>
                </a:bodyPr>
                <a:lstStyle/>
                <a:p>
                  <a:endParaRPr lang="en-US"/>
                </a:p>
              </p:txBody>
            </p:sp>
            <p:sp>
              <p:nvSpPr>
                <p:cNvPr id="54598" name="Freeform 94"/>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noFill/>
                <a:ln w="4763">
                  <a:solidFill>
                    <a:srgbClr val="1F1A17"/>
                  </a:solidFill>
                  <a:round/>
                  <a:headEnd/>
                  <a:tailEnd/>
                </a:ln>
              </p:spPr>
              <p:txBody>
                <a:bodyPr>
                  <a:prstTxWarp prst="textNoShape">
                    <a:avLst/>
                  </a:prstTxWarp>
                </a:bodyPr>
                <a:lstStyle/>
                <a:p>
                  <a:endParaRPr lang="en-US"/>
                </a:p>
              </p:txBody>
            </p:sp>
            <p:sp>
              <p:nvSpPr>
                <p:cNvPr id="54599" name="Freeform 95"/>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600" name="Freeform 96"/>
                <p:cNvSpPr>
                  <a:spLocks/>
                </p:cNvSpPr>
                <p:nvPr/>
              </p:nvSpPr>
              <p:spPr bwMode="auto">
                <a:xfrm>
                  <a:off x="3362" y="179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601" name="Freeform 97"/>
                <p:cNvSpPr>
                  <a:spLocks/>
                </p:cNvSpPr>
                <p:nvPr/>
              </p:nvSpPr>
              <p:spPr bwMode="auto">
                <a:xfrm>
                  <a:off x="3736" y="172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602" name="Freeform 98"/>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603" name="Freeform 99"/>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604" name="Freeform 100"/>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nvGrpSpPr>
              <p:cNvPr id="54305" name="Group 101"/>
              <p:cNvGrpSpPr>
                <a:grpSpLocks/>
              </p:cNvGrpSpPr>
              <p:nvPr/>
            </p:nvGrpSpPr>
            <p:grpSpPr bwMode="auto">
              <a:xfrm>
                <a:off x="2529" y="1264"/>
                <a:ext cx="1555" cy="818"/>
                <a:chOff x="2448" y="720"/>
                <a:chExt cx="1288" cy="651"/>
              </a:xfrm>
            </p:grpSpPr>
            <p:sp>
              <p:nvSpPr>
                <p:cNvPr id="54488" name="Freeform 102"/>
                <p:cNvSpPr>
                  <a:spLocks/>
                </p:cNvSpPr>
                <p:nvPr/>
              </p:nvSpPr>
              <p:spPr bwMode="auto">
                <a:xfrm>
                  <a:off x="3072" y="753"/>
                  <a:ext cx="120" cy="111"/>
                </a:xfrm>
                <a:custGeom>
                  <a:avLst/>
                  <a:gdLst>
                    <a:gd name="T0" fmla="*/ 33 w 120"/>
                    <a:gd name="T1" fmla="*/ 15 h 111"/>
                    <a:gd name="T2" fmla="*/ 0 w 120"/>
                    <a:gd name="T3" fmla="*/ 44 h 111"/>
                    <a:gd name="T4" fmla="*/ 3 w 120"/>
                    <a:gd name="T5" fmla="*/ 111 h 111"/>
                    <a:gd name="T6" fmla="*/ 36 w 120"/>
                    <a:gd name="T7" fmla="*/ 86 h 111"/>
                    <a:gd name="T8" fmla="*/ 120 w 120"/>
                    <a:gd name="T9" fmla="*/ 60 h 111"/>
                    <a:gd name="T10" fmla="*/ 108 w 120"/>
                    <a:gd name="T11" fmla="*/ 0 h 111"/>
                    <a:gd name="T12" fmla="*/ 33 w 120"/>
                    <a:gd name="T13" fmla="*/ 15 h 111"/>
                    <a:gd name="T14" fmla="*/ 0 60000 65536"/>
                    <a:gd name="T15" fmla="*/ 0 60000 65536"/>
                    <a:gd name="T16" fmla="*/ 0 60000 65536"/>
                    <a:gd name="T17" fmla="*/ 0 60000 65536"/>
                    <a:gd name="T18" fmla="*/ 0 60000 65536"/>
                    <a:gd name="T19" fmla="*/ 0 60000 65536"/>
                    <a:gd name="T20" fmla="*/ 0 60000 65536"/>
                    <a:gd name="T21" fmla="*/ 0 w 120"/>
                    <a:gd name="T22" fmla="*/ 0 h 111"/>
                    <a:gd name="T23" fmla="*/ 120 w 120"/>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11">
                      <a:moveTo>
                        <a:pt x="33" y="15"/>
                      </a:moveTo>
                      <a:lnTo>
                        <a:pt x="0" y="44"/>
                      </a:lnTo>
                      <a:lnTo>
                        <a:pt x="3" y="111"/>
                      </a:lnTo>
                      <a:lnTo>
                        <a:pt x="36" y="86"/>
                      </a:lnTo>
                      <a:lnTo>
                        <a:pt x="120" y="60"/>
                      </a:lnTo>
                      <a:lnTo>
                        <a:pt x="108" y="0"/>
                      </a:lnTo>
                      <a:lnTo>
                        <a:pt x="33" y="15"/>
                      </a:lnTo>
                      <a:close/>
                    </a:path>
                  </a:pathLst>
                </a:custGeom>
                <a:solidFill>
                  <a:schemeClr val="bg2"/>
                </a:solidFill>
                <a:ln w="9525">
                  <a:noFill/>
                  <a:round/>
                  <a:headEnd/>
                  <a:tailEnd/>
                </a:ln>
              </p:spPr>
              <p:txBody>
                <a:bodyPr>
                  <a:prstTxWarp prst="textNoShape">
                    <a:avLst/>
                  </a:prstTxWarp>
                </a:bodyPr>
                <a:lstStyle/>
                <a:p>
                  <a:endParaRPr lang="en-US"/>
                </a:p>
              </p:txBody>
            </p:sp>
            <p:sp>
              <p:nvSpPr>
                <p:cNvPr id="54489" name="Freeform 103"/>
                <p:cNvSpPr>
                  <a:spLocks/>
                </p:cNvSpPr>
                <p:nvPr/>
              </p:nvSpPr>
              <p:spPr bwMode="auto">
                <a:xfrm>
                  <a:off x="3245" y="803"/>
                  <a:ext cx="186" cy="210"/>
                </a:xfrm>
                <a:custGeom>
                  <a:avLst/>
                  <a:gdLst>
                    <a:gd name="T0" fmla="*/ 34 w 186"/>
                    <a:gd name="T1" fmla="*/ 13 h 210"/>
                    <a:gd name="T2" fmla="*/ 0 w 186"/>
                    <a:gd name="T3" fmla="*/ 144 h 210"/>
                    <a:gd name="T4" fmla="*/ 112 w 186"/>
                    <a:gd name="T5" fmla="*/ 210 h 210"/>
                    <a:gd name="T6" fmla="*/ 51 w 186"/>
                    <a:gd name="T7" fmla="*/ 163 h 210"/>
                    <a:gd name="T8" fmla="*/ 69 w 186"/>
                    <a:gd name="T9" fmla="*/ 97 h 210"/>
                    <a:gd name="T10" fmla="*/ 168 w 186"/>
                    <a:gd name="T11" fmla="*/ 49 h 210"/>
                    <a:gd name="T12" fmla="*/ 186 w 186"/>
                    <a:gd name="T13" fmla="*/ 0 h 210"/>
                    <a:gd name="T14" fmla="*/ 34 w 186"/>
                    <a:gd name="T15" fmla="*/ 13 h 210"/>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210"/>
                    <a:gd name="T26" fmla="*/ 186 w 186"/>
                    <a:gd name="T27" fmla="*/ 210 h 2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210">
                      <a:moveTo>
                        <a:pt x="34" y="13"/>
                      </a:moveTo>
                      <a:lnTo>
                        <a:pt x="0" y="144"/>
                      </a:lnTo>
                      <a:lnTo>
                        <a:pt x="112" y="210"/>
                      </a:lnTo>
                      <a:lnTo>
                        <a:pt x="51" y="163"/>
                      </a:lnTo>
                      <a:lnTo>
                        <a:pt x="69" y="97"/>
                      </a:lnTo>
                      <a:lnTo>
                        <a:pt x="168" y="49"/>
                      </a:lnTo>
                      <a:lnTo>
                        <a:pt x="186" y="0"/>
                      </a:lnTo>
                      <a:lnTo>
                        <a:pt x="34" y="13"/>
                      </a:lnTo>
                      <a:close/>
                    </a:path>
                  </a:pathLst>
                </a:custGeom>
                <a:solidFill>
                  <a:schemeClr val="bg2"/>
                </a:solidFill>
                <a:ln w="9525">
                  <a:noFill/>
                  <a:round/>
                  <a:headEnd/>
                  <a:tailEnd/>
                </a:ln>
              </p:spPr>
              <p:txBody>
                <a:bodyPr>
                  <a:prstTxWarp prst="textNoShape">
                    <a:avLst/>
                  </a:prstTxWarp>
                </a:bodyPr>
                <a:lstStyle/>
                <a:p>
                  <a:endParaRPr lang="en-US"/>
                </a:p>
              </p:txBody>
            </p:sp>
            <p:grpSp>
              <p:nvGrpSpPr>
                <p:cNvPr id="54490" name="Group 104"/>
                <p:cNvGrpSpPr>
                  <a:grpSpLocks/>
                </p:cNvGrpSpPr>
                <p:nvPr/>
              </p:nvGrpSpPr>
              <p:grpSpPr bwMode="auto">
                <a:xfrm>
                  <a:off x="2448" y="720"/>
                  <a:ext cx="1288" cy="651"/>
                  <a:chOff x="2448" y="720"/>
                  <a:chExt cx="1288" cy="651"/>
                </a:xfrm>
              </p:grpSpPr>
              <p:sp>
                <p:nvSpPr>
                  <p:cNvPr id="54491" name="Freeform 105"/>
                  <p:cNvSpPr>
                    <a:spLocks/>
                  </p:cNvSpPr>
                  <p:nvPr/>
                </p:nvSpPr>
                <p:spPr bwMode="auto">
                  <a:xfrm>
                    <a:off x="2998" y="1296"/>
                    <a:ext cx="292" cy="67"/>
                  </a:xfrm>
                  <a:custGeom>
                    <a:avLst/>
                    <a:gdLst>
                      <a:gd name="T0" fmla="*/ 290 w 292"/>
                      <a:gd name="T1" fmla="*/ 0 h 67"/>
                      <a:gd name="T2" fmla="*/ 0 w 292"/>
                      <a:gd name="T3" fmla="*/ 19 h 67"/>
                      <a:gd name="T4" fmla="*/ 21 w 292"/>
                      <a:gd name="T5" fmla="*/ 67 h 67"/>
                      <a:gd name="T6" fmla="*/ 292 w 292"/>
                      <a:gd name="T7" fmla="*/ 55 h 67"/>
                      <a:gd name="T8" fmla="*/ 290 w 292"/>
                      <a:gd name="T9" fmla="*/ 0 h 67"/>
                      <a:gd name="T10" fmla="*/ 0 60000 65536"/>
                      <a:gd name="T11" fmla="*/ 0 60000 65536"/>
                      <a:gd name="T12" fmla="*/ 0 60000 65536"/>
                      <a:gd name="T13" fmla="*/ 0 60000 65536"/>
                      <a:gd name="T14" fmla="*/ 0 60000 65536"/>
                      <a:gd name="T15" fmla="*/ 0 w 292"/>
                      <a:gd name="T16" fmla="*/ 0 h 67"/>
                      <a:gd name="T17" fmla="*/ 292 w 292"/>
                      <a:gd name="T18" fmla="*/ 67 h 67"/>
                    </a:gdLst>
                    <a:ahLst/>
                    <a:cxnLst>
                      <a:cxn ang="T10">
                        <a:pos x="T0" y="T1"/>
                      </a:cxn>
                      <a:cxn ang="T11">
                        <a:pos x="T2" y="T3"/>
                      </a:cxn>
                      <a:cxn ang="T12">
                        <a:pos x="T4" y="T5"/>
                      </a:cxn>
                      <a:cxn ang="T13">
                        <a:pos x="T6" y="T7"/>
                      </a:cxn>
                      <a:cxn ang="T14">
                        <a:pos x="T8" y="T9"/>
                      </a:cxn>
                    </a:cxnLst>
                    <a:rect l="T15" t="T16" r="T17" b="T18"/>
                    <a:pathLst>
                      <a:path w="292" h="67">
                        <a:moveTo>
                          <a:pt x="290" y="0"/>
                        </a:moveTo>
                        <a:lnTo>
                          <a:pt x="0" y="19"/>
                        </a:lnTo>
                        <a:lnTo>
                          <a:pt x="21" y="67"/>
                        </a:lnTo>
                        <a:lnTo>
                          <a:pt x="292" y="55"/>
                        </a:lnTo>
                        <a:lnTo>
                          <a:pt x="290" y="0"/>
                        </a:lnTo>
                        <a:close/>
                      </a:path>
                    </a:pathLst>
                  </a:custGeom>
                  <a:solidFill>
                    <a:srgbClr val="006699"/>
                  </a:solidFill>
                  <a:ln w="9525">
                    <a:noFill/>
                    <a:round/>
                    <a:headEnd/>
                    <a:tailEnd/>
                  </a:ln>
                </p:spPr>
                <p:txBody>
                  <a:bodyPr>
                    <a:prstTxWarp prst="textNoShape">
                      <a:avLst/>
                    </a:prstTxWarp>
                  </a:bodyPr>
                  <a:lstStyle/>
                  <a:p>
                    <a:endParaRPr lang="en-US"/>
                  </a:p>
                </p:txBody>
              </p:sp>
              <p:sp>
                <p:nvSpPr>
                  <p:cNvPr id="54492" name="Freeform 106"/>
                  <p:cNvSpPr>
                    <a:spLocks/>
                  </p:cNvSpPr>
                  <p:nvPr/>
                </p:nvSpPr>
                <p:spPr bwMode="auto">
                  <a:xfrm>
                    <a:off x="3600" y="1104"/>
                    <a:ext cx="105" cy="78"/>
                  </a:xfrm>
                  <a:custGeom>
                    <a:avLst/>
                    <a:gdLst>
                      <a:gd name="T0" fmla="*/ 33 w 105"/>
                      <a:gd name="T1" fmla="*/ 0 h 78"/>
                      <a:gd name="T2" fmla="*/ 0 w 105"/>
                      <a:gd name="T3" fmla="*/ 29 h 78"/>
                      <a:gd name="T4" fmla="*/ 9 w 105"/>
                      <a:gd name="T5" fmla="*/ 66 h 78"/>
                      <a:gd name="T6" fmla="*/ 57 w 105"/>
                      <a:gd name="T7" fmla="*/ 60 h 78"/>
                      <a:gd name="T8" fmla="*/ 99 w 105"/>
                      <a:gd name="T9" fmla="*/ 78 h 78"/>
                      <a:gd name="T10" fmla="*/ 105 w 105"/>
                      <a:gd name="T11" fmla="*/ 29 h 78"/>
                      <a:gd name="T12" fmla="*/ 33 w 105"/>
                      <a:gd name="T13" fmla="*/ 0 h 78"/>
                      <a:gd name="T14" fmla="*/ 0 60000 65536"/>
                      <a:gd name="T15" fmla="*/ 0 60000 65536"/>
                      <a:gd name="T16" fmla="*/ 0 60000 65536"/>
                      <a:gd name="T17" fmla="*/ 0 60000 65536"/>
                      <a:gd name="T18" fmla="*/ 0 60000 65536"/>
                      <a:gd name="T19" fmla="*/ 0 60000 65536"/>
                      <a:gd name="T20" fmla="*/ 0 60000 65536"/>
                      <a:gd name="T21" fmla="*/ 0 w 105"/>
                      <a:gd name="T22" fmla="*/ 0 h 78"/>
                      <a:gd name="T23" fmla="*/ 105 w 105"/>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78">
                        <a:moveTo>
                          <a:pt x="33" y="0"/>
                        </a:moveTo>
                        <a:lnTo>
                          <a:pt x="0" y="29"/>
                        </a:lnTo>
                        <a:lnTo>
                          <a:pt x="9" y="66"/>
                        </a:lnTo>
                        <a:lnTo>
                          <a:pt x="57" y="60"/>
                        </a:lnTo>
                        <a:lnTo>
                          <a:pt x="99" y="78"/>
                        </a:lnTo>
                        <a:lnTo>
                          <a:pt x="105" y="29"/>
                        </a:lnTo>
                        <a:lnTo>
                          <a:pt x="33" y="0"/>
                        </a:lnTo>
                        <a:close/>
                      </a:path>
                    </a:pathLst>
                  </a:custGeom>
                  <a:solidFill>
                    <a:srgbClr val="003399"/>
                  </a:solidFill>
                  <a:ln w="9525">
                    <a:noFill/>
                    <a:round/>
                    <a:headEnd/>
                    <a:tailEnd/>
                  </a:ln>
                </p:spPr>
                <p:txBody>
                  <a:bodyPr>
                    <a:prstTxWarp prst="textNoShape">
                      <a:avLst/>
                    </a:prstTxWarp>
                  </a:bodyPr>
                  <a:lstStyle/>
                  <a:p>
                    <a:endParaRPr lang="en-US"/>
                  </a:p>
                </p:txBody>
              </p:sp>
              <p:sp>
                <p:nvSpPr>
                  <p:cNvPr id="54493" name="Freeform 107"/>
                  <p:cNvSpPr>
                    <a:spLocks/>
                  </p:cNvSpPr>
                  <p:nvPr/>
                </p:nvSpPr>
                <p:spPr bwMode="auto">
                  <a:xfrm>
                    <a:off x="3534" y="1098"/>
                    <a:ext cx="80" cy="108"/>
                  </a:xfrm>
                  <a:custGeom>
                    <a:avLst/>
                    <a:gdLst>
                      <a:gd name="T0" fmla="*/ 38 w 80"/>
                      <a:gd name="T1" fmla="*/ 0 h 108"/>
                      <a:gd name="T2" fmla="*/ 5 w 80"/>
                      <a:gd name="T3" fmla="*/ 29 h 108"/>
                      <a:gd name="T4" fmla="*/ 0 w 80"/>
                      <a:gd name="T5" fmla="*/ 108 h 108"/>
                      <a:gd name="T6" fmla="*/ 41 w 80"/>
                      <a:gd name="T7" fmla="*/ 71 h 108"/>
                      <a:gd name="T8" fmla="*/ 80 w 80"/>
                      <a:gd name="T9" fmla="*/ 78 h 108"/>
                      <a:gd name="T10" fmla="*/ 80 w 80"/>
                      <a:gd name="T11" fmla="*/ 18 h 108"/>
                      <a:gd name="T12" fmla="*/ 38 w 80"/>
                      <a:gd name="T13" fmla="*/ 0 h 108"/>
                      <a:gd name="T14" fmla="*/ 0 60000 65536"/>
                      <a:gd name="T15" fmla="*/ 0 60000 65536"/>
                      <a:gd name="T16" fmla="*/ 0 60000 65536"/>
                      <a:gd name="T17" fmla="*/ 0 60000 65536"/>
                      <a:gd name="T18" fmla="*/ 0 60000 65536"/>
                      <a:gd name="T19" fmla="*/ 0 60000 65536"/>
                      <a:gd name="T20" fmla="*/ 0 60000 65536"/>
                      <a:gd name="T21" fmla="*/ 0 w 80"/>
                      <a:gd name="T22" fmla="*/ 0 h 108"/>
                      <a:gd name="T23" fmla="*/ 80 w 80"/>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08">
                        <a:moveTo>
                          <a:pt x="38" y="0"/>
                        </a:moveTo>
                        <a:lnTo>
                          <a:pt x="5" y="29"/>
                        </a:lnTo>
                        <a:lnTo>
                          <a:pt x="0" y="108"/>
                        </a:lnTo>
                        <a:lnTo>
                          <a:pt x="41" y="71"/>
                        </a:lnTo>
                        <a:lnTo>
                          <a:pt x="80" y="78"/>
                        </a:lnTo>
                        <a:lnTo>
                          <a:pt x="80" y="18"/>
                        </a:lnTo>
                        <a:lnTo>
                          <a:pt x="38" y="0"/>
                        </a:lnTo>
                        <a:close/>
                      </a:path>
                    </a:pathLst>
                  </a:custGeom>
                  <a:solidFill>
                    <a:srgbClr val="0066CC"/>
                  </a:solidFill>
                  <a:ln w="9525">
                    <a:noFill/>
                    <a:round/>
                    <a:headEnd/>
                    <a:tailEnd/>
                  </a:ln>
                </p:spPr>
                <p:txBody>
                  <a:bodyPr>
                    <a:prstTxWarp prst="textNoShape">
                      <a:avLst/>
                    </a:prstTxWarp>
                  </a:bodyPr>
                  <a:lstStyle/>
                  <a:p>
                    <a:endParaRPr lang="en-US"/>
                  </a:p>
                </p:txBody>
              </p:sp>
              <p:sp>
                <p:nvSpPr>
                  <p:cNvPr id="54494" name="Freeform 108"/>
                  <p:cNvSpPr>
                    <a:spLocks/>
                  </p:cNvSpPr>
                  <p:nvPr/>
                </p:nvSpPr>
                <p:spPr bwMode="auto">
                  <a:xfrm>
                    <a:off x="3386" y="1142"/>
                    <a:ext cx="150" cy="127"/>
                  </a:xfrm>
                  <a:custGeom>
                    <a:avLst/>
                    <a:gdLst>
                      <a:gd name="T0" fmla="*/ 150 w 150"/>
                      <a:gd name="T1" fmla="*/ 0 h 127"/>
                      <a:gd name="T2" fmla="*/ 0 w 150"/>
                      <a:gd name="T3" fmla="*/ 69 h 127"/>
                      <a:gd name="T4" fmla="*/ 6 w 150"/>
                      <a:gd name="T5" fmla="*/ 127 h 127"/>
                      <a:gd name="T6" fmla="*/ 37 w 150"/>
                      <a:gd name="T7" fmla="*/ 102 h 127"/>
                      <a:gd name="T8" fmla="*/ 117 w 150"/>
                      <a:gd name="T9" fmla="*/ 85 h 127"/>
                      <a:gd name="T10" fmla="*/ 148 w 150"/>
                      <a:gd name="T11" fmla="*/ 63 h 127"/>
                      <a:gd name="T12" fmla="*/ 150 w 150"/>
                      <a:gd name="T13" fmla="*/ 0 h 127"/>
                      <a:gd name="T14" fmla="*/ 0 60000 65536"/>
                      <a:gd name="T15" fmla="*/ 0 60000 65536"/>
                      <a:gd name="T16" fmla="*/ 0 60000 65536"/>
                      <a:gd name="T17" fmla="*/ 0 60000 65536"/>
                      <a:gd name="T18" fmla="*/ 0 60000 65536"/>
                      <a:gd name="T19" fmla="*/ 0 60000 65536"/>
                      <a:gd name="T20" fmla="*/ 0 60000 65536"/>
                      <a:gd name="T21" fmla="*/ 0 w 150"/>
                      <a:gd name="T22" fmla="*/ 0 h 127"/>
                      <a:gd name="T23" fmla="*/ 150 w 150"/>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27">
                        <a:moveTo>
                          <a:pt x="150" y="0"/>
                        </a:moveTo>
                        <a:lnTo>
                          <a:pt x="0" y="69"/>
                        </a:lnTo>
                        <a:lnTo>
                          <a:pt x="6" y="127"/>
                        </a:lnTo>
                        <a:lnTo>
                          <a:pt x="37" y="102"/>
                        </a:lnTo>
                        <a:lnTo>
                          <a:pt x="117" y="85"/>
                        </a:lnTo>
                        <a:lnTo>
                          <a:pt x="148" y="63"/>
                        </a:lnTo>
                        <a:lnTo>
                          <a:pt x="150"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495" name="Freeform 109"/>
                  <p:cNvSpPr>
                    <a:spLocks/>
                  </p:cNvSpPr>
                  <p:nvPr/>
                </p:nvSpPr>
                <p:spPr bwMode="auto">
                  <a:xfrm>
                    <a:off x="3310" y="1203"/>
                    <a:ext cx="85" cy="114"/>
                  </a:xfrm>
                  <a:custGeom>
                    <a:avLst/>
                    <a:gdLst>
                      <a:gd name="T0" fmla="*/ 77 w 85"/>
                      <a:gd name="T1" fmla="*/ 0 h 114"/>
                      <a:gd name="T2" fmla="*/ 0 w 85"/>
                      <a:gd name="T3" fmla="*/ 73 h 114"/>
                      <a:gd name="T4" fmla="*/ 12 w 85"/>
                      <a:gd name="T5" fmla="*/ 114 h 114"/>
                      <a:gd name="T6" fmla="*/ 85 w 85"/>
                      <a:gd name="T7" fmla="*/ 66 h 114"/>
                      <a:gd name="T8" fmla="*/ 77 w 85"/>
                      <a:gd name="T9" fmla="*/ 0 h 114"/>
                      <a:gd name="T10" fmla="*/ 0 60000 65536"/>
                      <a:gd name="T11" fmla="*/ 0 60000 65536"/>
                      <a:gd name="T12" fmla="*/ 0 60000 65536"/>
                      <a:gd name="T13" fmla="*/ 0 60000 65536"/>
                      <a:gd name="T14" fmla="*/ 0 60000 65536"/>
                      <a:gd name="T15" fmla="*/ 0 w 85"/>
                      <a:gd name="T16" fmla="*/ 0 h 114"/>
                      <a:gd name="T17" fmla="*/ 85 w 85"/>
                      <a:gd name="T18" fmla="*/ 114 h 114"/>
                    </a:gdLst>
                    <a:ahLst/>
                    <a:cxnLst>
                      <a:cxn ang="T10">
                        <a:pos x="T0" y="T1"/>
                      </a:cxn>
                      <a:cxn ang="T11">
                        <a:pos x="T2" y="T3"/>
                      </a:cxn>
                      <a:cxn ang="T12">
                        <a:pos x="T4" y="T5"/>
                      </a:cxn>
                      <a:cxn ang="T13">
                        <a:pos x="T6" y="T7"/>
                      </a:cxn>
                      <a:cxn ang="T14">
                        <a:pos x="T8" y="T9"/>
                      </a:cxn>
                    </a:cxnLst>
                    <a:rect l="T15" t="T16" r="T17" b="T18"/>
                    <a:pathLst>
                      <a:path w="85" h="114">
                        <a:moveTo>
                          <a:pt x="77" y="0"/>
                        </a:moveTo>
                        <a:lnTo>
                          <a:pt x="0" y="73"/>
                        </a:lnTo>
                        <a:lnTo>
                          <a:pt x="12" y="114"/>
                        </a:lnTo>
                        <a:lnTo>
                          <a:pt x="85" y="66"/>
                        </a:lnTo>
                        <a:lnTo>
                          <a:pt x="77" y="0"/>
                        </a:lnTo>
                        <a:close/>
                      </a:path>
                    </a:pathLst>
                  </a:custGeom>
                  <a:solidFill>
                    <a:srgbClr val="0066CC"/>
                  </a:solidFill>
                  <a:ln w="9525">
                    <a:noFill/>
                    <a:round/>
                    <a:headEnd/>
                    <a:tailEnd/>
                  </a:ln>
                </p:spPr>
                <p:txBody>
                  <a:bodyPr>
                    <a:prstTxWarp prst="textNoShape">
                      <a:avLst/>
                    </a:prstTxWarp>
                  </a:bodyPr>
                  <a:lstStyle/>
                  <a:p>
                    <a:endParaRPr lang="en-US"/>
                  </a:p>
                </p:txBody>
              </p:sp>
              <p:sp>
                <p:nvSpPr>
                  <p:cNvPr id="54496" name="Freeform 110"/>
                  <p:cNvSpPr>
                    <a:spLocks/>
                  </p:cNvSpPr>
                  <p:nvPr/>
                </p:nvSpPr>
                <p:spPr bwMode="auto">
                  <a:xfrm>
                    <a:off x="3310" y="1247"/>
                    <a:ext cx="34" cy="121"/>
                  </a:xfrm>
                  <a:custGeom>
                    <a:avLst/>
                    <a:gdLst>
                      <a:gd name="T0" fmla="*/ 23 w 34"/>
                      <a:gd name="T1" fmla="*/ 0 h 121"/>
                      <a:gd name="T2" fmla="*/ 0 w 34"/>
                      <a:gd name="T3" fmla="*/ 77 h 121"/>
                      <a:gd name="T4" fmla="*/ 7 w 34"/>
                      <a:gd name="T5" fmla="*/ 121 h 121"/>
                      <a:gd name="T6" fmla="*/ 34 w 34"/>
                      <a:gd name="T7" fmla="*/ 51 h 121"/>
                      <a:gd name="T8" fmla="*/ 23 w 34"/>
                      <a:gd name="T9" fmla="*/ 0 h 121"/>
                      <a:gd name="T10" fmla="*/ 0 60000 65536"/>
                      <a:gd name="T11" fmla="*/ 0 60000 65536"/>
                      <a:gd name="T12" fmla="*/ 0 60000 65536"/>
                      <a:gd name="T13" fmla="*/ 0 60000 65536"/>
                      <a:gd name="T14" fmla="*/ 0 60000 65536"/>
                      <a:gd name="T15" fmla="*/ 0 w 34"/>
                      <a:gd name="T16" fmla="*/ 0 h 121"/>
                      <a:gd name="T17" fmla="*/ 34 w 34"/>
                      <a:gd name="T18" fmla="*/ 121 h 121"/>
                    </a:gdLst>
                    <a:ahLst/>
                    <a:cxnLst>
                      <a:cxn ang="T10">
                        <a:pos x="T0" y="T1"/>
                      </a:cxn>
                      <a:cxn ang="T11">
                        <a:pos x="T2" y="T3"/>
                      </a:cxn>
                      <a:cxn ang="T12">
                        <a:pos x="T4" y="T5"/>
                      </a:cxn>
                      <a:cxn ang="T13">
                        <a:pos x="T6" y="T7"/>
                      </a:cxn>
                      <a:cxn ang="T14">
                        <a:pos x="T8" y="T9"/>
                      </a:cxn>
                    </a:cxnLst>
                    <a:rect l="T15" t="T16" r="T17" b="T18"/>
                    <a:pathLst>
                      <a:path w="34" h="121">
                        <a:moveTo>
                          <a:pt x="23" y="0"/>
                        </a:moveTo>
                        <a:lnTo>
                          <a:pt x="0" y="77"/>
                        </a:lnTo>
                        <a:lnTo>
                          <a:pt x="7" y="121"/>
                        </a:lnTo>
                        <a:lnTo>
                          <a:pt x="34" y="51"/>
                        </a:lnTo>
                        <a:lnTo>
                          <a:pt x="23" y="0"/>
                        </a:lnTo>
                        <a:close/>
                      </a:path>
                    </a:pathLst>
                  </a:custGeom>
                  <a:solidFill>
                    <a:srgbClr val="3399FF"/>
                  </a:solidFill>
                  <a:ln w="9525">
                    <a:noFill/>
                    <a:round/>
                    <a:headEnd/>
                    <a:tailEnd/>
                  </a:ln>
                </p:spPr>
                <p:txBody>
                  <a:bodyPr>
                    <a:prstTxWarp prst="textNoShape">
                      <a:avLst/>
                    </a:prstTxWarp>
                  </a:bodyPr>
                  <a:lstStyle/>
                  <a:p>
                    <a:endParaRPr lang="en-US"/>
                  </a:p>
                </p:txBody>
              </p:sp>
              <p:sp>
                <p:nvSpPr>
                  <p:cNvPr id="54497" name="Freeform 111"/>
                  <p:cNvSpPr>
                    <a:spLocks/>
                  </p:cNvSpPr>
                  <p:nvPr/>
                </p:nvSpPr>
                <p:spPr bwMode="auto">
                  <a:xfrm>
                    <a:off x="3285" y="1313"/>
                    <a:ext cx="36" cy="58"/>
                  </a:xfrm>
                  <a:custGeom>
                    <a:avLst/>
                    <a:gdLst>
                      <a:gd name="T0" fmla="*/ 36 w 36"/>
                      <a:gd name="T1" fmla="*/ 0 h 58"/>
                      <a:gd name="T2" fmla="*/ 0 w 36"/>
                      <a:gd name="T3" fmla="*/ 7 h 58"/>
                      <a:gd name="T4" fmla="*/ 8 w 36"/>
                      <a:gd name="T5" fmla="*/ 58 h 58"/>
                      <a:gd name="T6" fmla="*/ 36 w 36"/>
                      <a:gd name="T7" fmla="*/ 57 h 58"/>
                      <a:gd name="T8" fmla="*/ 36 w 36"/>
                      <a:gd name="T9" fmla="*/ 0 h 58"/>
                      <a:gd name="T10" fmla="*/ 0 60000 65536"/>
                      <a:gd name="T11" fmla="*/ 0 60000 65536"/>
                      <a:gd name="T12" fmla="*/ 0 60000 65536"/>
                      <a:gd name="T13" fmla="*/ 0 60000 65536"/>
                      <a:gd name="T14" fmla="*/ 0 60000 65536"/>
                      <a:gd name="T15" fmla="*/ 0 w 36"/>
                      <a:gd name="T16" fmla="*/ 0 h 58"/>
                      <a:gd name="T17" fmla="*/ 36 w 36"/>
                      <a:gd name="T18" fmla="*/ 58 h 58"/>
                    </a:gdLst>
                    <a:ahLst/>
                    <a:cxnLst>
                      <a:cxn ang="T10">
                        <a:pos x="T0" y="T1"/>
                      </a:cxn>
                      <a:cxn ang="T11">
                        <a:pos x="T2" y="T3"/>
                      </a:cxn>
                      <a:cxn ang="T12">
                        <a:pos x="T4" y="T5"/>
                      </a:cxn>
                      <a:cxn ang="T13">
                        <a:pos x="T6" y="T7"/>
                      </a:cxn>
                      <a:cxn ang="T14">
                        <a:pos x="T8" y="T9"/>
                      </a:cxn>
                    </a:cxnLst>
                    <a:rect l="T15" t="T16" r="T17" b="T18"/>
                    <a:pathLst>
                      <a:path w="36" h="58">
                        <a:moveTo>
                          <a:pt x="36" y="0"/>
                        </a:moveTo>
                        <a:lnTo>
                          <a:pt x="0" y="7"/>
                        </a:lnTo>
                        <a:lnTo>
                          <a:pt x="8" y="58"/>
                        </a:lnTo>
                        <a:lnTo>
                          <a:pt x="36" y="57"/>
                        </a:lnTo>
                        <a:lnTo>
                          <a:pt x="36" y="0"/>
                        </a:lnTo>
                        <a:close/>
                      </a:path>
                    </a:pathLst>
                  </a:custGeom>
                  <a:solidFill>
                    <a:schemeClr val="bg2"/>
                  </a:solidFill>
                  <a:ln w="9525">
                    <a:noFill/>
                    <a:round/>
                    <a:headEnd/>
                    <a:tailEnd/>
                  </a:ln>
                </p:spPr>
                <p:txBody>
                  <a:bodyPr>
                    <a:prstTxWarp prst="textNoShape">
                      <a:avLst/>
                    </a:prstTxWarp>
                  </a:bodyPr>
                  <a:lstStyle/>
                  <a:p>
                    <a:endParaRPr lang="en-US"/>
                  </a:p>
                </p:txBody>
              </p:sp>
              <p:sp>
                <p:nvSpPr>
                  <p:cNvPr id="54498" name="Freeform 112"/>
                  <p:cNvSpPr>
                    <a:spLocks/>
                  </p:cNvSpPr>
                  <p:nvPr/>
                </p:nvSpPr>
                <p:spPr bwMode="auto">
                  <a:xfrm>
                    <a:off x="2522" y="1282"/>
                    <a:ext cx="481" cy="55"/>
                  </a:xfrm>
                  <a:custGeom>
                    <a:avLst/>
                    <a:gdLst>
                      <a:gd name="T0" fmla="*/ 454 w 481"/>
                      <a:gd name="T1" fmla="*/ 5 h 55"/>
                      <a:gd name="T2" fmla="*/ 0 w 481"/>
                      <a:gd name="T3" fmla="*/ 0 h 55"/>
                      <a:gd name="T4" fmla="*/ 13 w 481"/>
                      <a:gd name="T5" fmla="*/ 48 h 55"/>
                      <a:gd name="T6" fmla="*/ 481 w 481"/>
                      <a:gd name="T7" fmla="*/ 55 h 55"/>
                      <a:gd name="T8" fmla="*/ 454 w 481"/>
                      <a:gd name="T9" fmla="*/ 5 h 55"/>
                      <a:gd name="T10" fmla="*/ 0 60000 65536"/>
                      <a:gd name="T11" fmla="*/ 0 60000 65536"/>
                      <a:gd name="T12" fmla="*/ 0 60000 65536"/>
                      <a:gd name="T13" fmla="*/ 0 60000 65536"/>
                      <a:gd name="T14" fmla="*/ 0 60000 65536"/>
                      <a:gd name="T15" fmla="*/ 0 w 481"/>
                      <a:gd name="T16" fmla="*/ 0 h 55"/>
                      <a:gd name="T17" fmla="*/ 481 w 481"/>
                      <a:gd name="T18" fmla="*/ 55 h 55"/>
                    </a:gdLst>
                    <a:ahLst/>
                    <a:cxnLst>
                      <a:cxn ang="T10">
                        <a:pos x="T0" y="T1"/>
                      </a:cxn>
                      <a:cxn ang="T11">
                        <a:pos x="T2" y="T3"/>
                      </a:cxn>
                      <a:cxn ang="T12">
                        <a:pos x="T4" y="T5"/>
                      </a:cxn>
                      <a:cxn ang="T13">
                        <a:pos x="T6" y="T7"/>
                      </a:cxn>
                      <a:cxn ang="T14">
                        <a:pos x="T8" y="T9"/>
                      </a:cxn>
                    </a:cxnLst>
                    <a:rect l="T15" t="T16" r="T17" b="T18"/>
                    <a:pathLst>
                      <a:path w="481" h="55">
                        <a:moveTo>
                          <a:pt x="454" y="5"/>
                        </a:moveTo>
                        <a:lnTo>
                          <a:pt x="0" y="0"/>
                        </a:lnTo>
                        <a:lnTo>
                          <a:pt x="13" y="48"/>
                        </a:lnTo>
                        <a:lnTo>
                          <a:pt x="481" y="55"/>
                        </a:lnTo>
                        <a:lnTo>
                          <a:pt x="454" y="5"/>
                        </a:lnTo>
                        <a:close/>
                      </a:path>
                    </a:pathLst>
                  </a:custGeom>
                  <a:solidFill>
                    <a:srgbClr val="006699"/>
                  </a:solidFill>
                  <a:ln w="9525">
                    <a:noFill/>
                    <a:round/>
                    <a:headEnd/>
                    <a:tailEnd/>
                  </a:ln>
                </p:spPr>
                <p:txBody>
                  <a:bodyPr>
                    <a:prstTxWarp prst="textNoShape">
                      <a:avLst/>
                    </a:prstTxWarp>
                  </a:bodyPr>
                  <a:lstStyle/>
                  <a:p>
                    <a:endParaRPr lang="en-US"/>
                  </a:p>
                </p:txBody>
              </p:sp>
              <p:sp>
                <p:nvSpPr>
                  <p:cNvPr id="54499" name="Freeform 113"/>
                  <p:cNvSpPr>
                    <a:spLocks/>
                  </p:cNvSpPr>
                  <p:nvPr/>
                </p:nvSpPr>
                <p:spPr bwMode="auto">
                  <a:xfrm>
                    <a:off x="2448" y="1056"/>
                    <a:ext cx="295" cy="80"/>
                  </a:xfrm>
                  <a:custGeom>
                    <a:avLst/>
                    <a:gdLst>
                      <a:gd name="T0" fmla="*/ 295 w 295"/>
                      <a:gd name="T1" fmla="*/ 0 h 80"/>
                      <a:gd name="T2" fmla="*/ 0 w 295"/>
                      <a:gd name="T3" fmla="*/ 15 h 80"/>
                      <a:gd name="T4" fmla="*/ 8 w 295"/>
                      <a:gd name="T5" fmla="*/ 78 h 80"/>
                      <a:gd name="T6" fmla="*/ 183 w 295"/>
                      <a:gd name="T7" fmla="*/ 80 h 80"/>
                      <a:gd name="T8" fmla="*/ 295 w 295"/>
                      <a:gd name="T9" fmla="*/ 0 h 80"/>
                      <a:gd name="T10" fmla="*/ 0 60000 65536"/>
                      <a:gd name="T11" fmla="*/ 0 60000 65536"/>
                      <a:gd name="T12" fmla="*/ 0 60000 65536"/>
                      <a:gd name="T13" fmla="*/ 0 60000 65536"/>
                      <a:gd name="T14" fmla="*/ 0 60000 65536"/>
                      <a:gd name="T15" fmla="*/ 0 w 295"/>
                      <a:gd name="T16" fmla="*/ 0 h 80"/>
                      <a:gd name="T17" fmla="*/ 295 w 295"/>
                      <a:gd name="T18" fmla="*/ 80 h 80"/>
                    </a:gdLst>
                    <a:ahLst/>
                    <a:cxnLst>
                      <a:cxn ang="T10">
                        <a:pos x="T0" y="T1"/>
                      </a:cxn>
                      <a:cxn ang="T11">
                        <a:pos x="T2" y="T3"/>
                      </a:cxn>
                      <a:cxn ang="T12">
                        <a:pos x="T4" y="T5"/>
                      </a:cxn>
                      <a:cxn ang="T13">
                        <a:pos x="T6" y="T7"/>
                      </a:cxn>
                      <a:cxn ang="T14">
                        <a:pos x="T8" y="T9"/>
                      </a:cxn>
                    </a:cxnLst>
                    <a:rect l="T15" t="T16" r="T17" b="T18"/>
                    <a:pathLst>
                      <a:path w="295" h="80">
                        <a:moveTo>
                          <a:pt x="295" y="0"/>
                        </a:moveTo>
                        <a:lnTo>
                          <a:pt x="0" y="15"/>
                        </a:lnTo>
                        <a:lnTo>
                          <a:pt x="8" y="78"/>
                        </a:lnTo>
                        <a:lnTo>
                          <a:pt x="183" y="80"/>
                        </a:lnTo>
                        <a:lnTo>
                          <a:pt x="295" y="0"/>
                        </a:lnTo>
                        <a:close/>
                      </a:path>
                    </a:pathLst>
                  </a:custGeom>
                  <a:solidFill>
                    <a:srgbClr val="006699"/>
                  </a:solidFill>
                  <a:ln w="9525">
                    <a:noFill/>
                    <a:round/>
                    <a:headEnd/>
                    <a:tailEnd/>
                  </a:ln>
                </p:spPr>
                <p:txBody>
                  <a:bodyPr>
                    <a:prstTxWarp prst="textNoShape">
                      <a:avLst/>
                    </a:prstTxWarp>
                  </a:bodyPr>
                  <a:lstStyle/>
                  <a:p>
                    <a:endParaRPr lang="en-US"/>
                  </a:p>
                </p:txBody>
              </p:sp>
              <p:grpSp>
                <p:nvGrpSpPr>
                  <p:cNvPr id="54500" name="Group 114"/>
                  <p:cNvGrpSpPr>
                    <a:grpSpLocks/>
                  </p:cNvGrpSpPr>
                  <p:nvPr/>
                </p:nvGrpSpPr>
                <p:grpSpPr bwMode="auto">
                  <a:xfrm>
                    <a:off x="2448" y="720"/>
                    <a:ext cx="1288" cy="603"/>
                    <a:chOff x="2510" y="925"/>
                    <a:chExt cx="1288" cy="603"/>
                  </a:xfrm>
                </p:grpSpPr>
                <p:sp>
                  <p:nvSpPr>
                    <p:cNvPr id="54501" name="Freeform 115"/>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FFFFFF"/>
                    </a:solidFill>
                    <a:ln w="9525">
                      <a:noFill/>
                      <a:round/>
                      <a:headEnd/>
                      <a:tailEnd/>
                    </a:ln>
                  </p:spPr>
                  <p:txBody>
                    <a:bodyPr>
                      <a:prstTxWarp prst="textNoShape">
                        <a:avLst/>
                      </a:prstTxWarp>
                    </a:bodyPr>
                    <a:lstStyle/>
                    <a:p>
                      <a:endParaRPr lang="en-US"/>
                    </a:p>
                  </p:txBody>
                </p:sp>
                <p:sp>
                  <p:nvSpPr>
                    <p:cNvPr id="54502" name="Freeform 116"/>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503" name="Freeform 117"/>
                    <p:cNvSpPr>
                      <a:spLocks/>
                    </p:cNvSpPr>
                    <p:nvPr/>
                  </p:nvSpPr>
                  <p:spPr bwMode="auto">
                    <a:xfrm>
                      <a:off x="2510" y="1188"/>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solidFill>
                      <a:srgbClr val="33CCCC"/>
                    </a:solidFill>
                    <a:ln w="9525">
                      <a:noFill/>
                      <a:round/>
                      <a:headEnd/>
                      <a:tailEnd/>
                    </a:ln>
                  </p:spPr>
                  <p:txBody>
                    <a:bodyPr>
                      <a:prstTxWarp prst="textNoShape">
                        <a:avLst/>
                      </a:prstTxWarp>
                    </a:bodyPr>
                    <a:lstStyle/>
                    <a:p>
                      <a:endParaRPr lang="en-US"/>
                    </a:p>
                  </p:txBody>
                </p:sp>
                <p:sp>
                  <p:nvSpPr>
                    <p:cNvPr id="54504" name="Freeform 118"/>
                    <p:cNvSpPr>
                      <a:spLocks/>
                    </p:cNvSpPr>
                    <p:nvPr/>
                  </p:nvSpPr>
                  <p:spPr bwMode="auto">
                    <a:xfrm>
                      <a:off x="2510" y="1188"/>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noFill/>
                    <a:ln w="4763">
                      <a:solidFill>
                        <a:srgbClr val="1F1A17"/>
                      </a:solidFill>
                      <a:round/>
                      <a:headEnd/>
                      <a:tailEnd/>
                    </a:ln>
                  </p:spPr>
                  <p:txBody>
                    <a:bodyPr>
                      <a:prstTxWarp prst="textNoShape">
                        <a:avLst/>
                      </a:prstTxWarp>
                    </a:bodyPr>
                    <a:lstStyle/>
                    <a:p>
                      <a:endParaRPr lang="en-US"/>
                    </a:p>
                  </p:txBody>
                </p:sp>
                <p:sp>
                  <p:nvSpPr>
                    <p:cNvPr id="54505" name="Freeform 119"/>
                    <p:cNvSpPr>
                      <a:spLocks/>
                    </p:cNvSpPr>
                    <p:nvPr/>
                  </p:nvSpPr>
                  <p:spPr bwMode="auto">
                    <a:xfrm>
                      <a:off x="2542" y="1060"/>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solidFill>
                      <a:srgbClr val="33CCCC"/>
                    </a:solidFill>
                    <a:ln w="9525">
                      <a:noFill/>
                      <a:round/>
                      <a:headEnd/>
                      <a:tailEnd/>
                    </a:ln>
                  </p:spPr>
                  <p:txBody>
                    <a:bodyPr>
                      <a:prstTxWarp prst="textNoShape">
                        <a:avLst/>
                      </a:prstTxWarp>
                    </a:bodyPr>
                    <a:lstStyle/>
                    <a:p>
                      <a:endParaRPr lang="en-US"/>
                    </a:p>
                  </p:txBody>
                </p:sp>
                <p:sp>
                  <p:nvSpPr>
                    <p:cNvPr id="54506" name="Freeform 120"/>
                    <p:cNvSpPr>
                      <a:spLocks/>
                    </p:cNvSpPr>
                    <p:nvPr/>
                  </p:nvSpPr>
                  <p:spPr bwMode="auto">
                    <a:xfrm>
                      <a:off x="2542" y="1060"/>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noFill/>
                    <a:ln w="4763">
                      <a:solidFill>
                        <a:srgbClr val="1F1A17"/>
                      </a:solidFill>
                      <a:round/>
                      <a:headEnd/>
                      <a:tailEnd/>
                    </a:ln>
                  </p:spPr>
                  <p:txBody>
                    <a:bodyPr>
                      <a:prstTxWarp prst="textNoShape">
                        <a:avLst/>
                      </a:prstTxWarp>
                    </a:bodyPr>
                    <a:lstStyle/>
                    <a:p>
                      <a:endParaRPr lang="en-US"/>
                    </a:p>
                  </p:txBody>
                </p:sp>
                <p:sp>
                  <p:nvSpPr>
                    <p:cNvPr id="54507" name="Freeform 121"/>
                    <p:cNvSpPr>
                      <a:spLocks/>
                    </p:cNvSpPr>
                    <p:nvPr/>
                  </p:nvSpPr>
                  <p:spPr bwMode="auto">
                    <a:xfrm>
                      <a:off x="2586" y="946"/>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solidFill>
                      <a:srgbClr val="EAEAEA"/>
                    </a:solidFill>
                    <a:ln w="9525">
                      <a:noFill/>
                      <a:round/>
                      <a:headEnd/>
                      <a:tailEnd/>
                    </a:ln>
                  </p:spPr>
                  <p:txBody>
                    <a:bodyPr>
                      <a:prstTxWarp prst="textNoShape">
                        <a:avLst/>
                      </a:prstTxWarp>
                    </a:bodyPr>
                    <a:lstStyle/>
                    <a:p>
                      <a:endParaRPr lang="en-US"/>
                    </a:p>
                  </p:txBody>
                </p:sp>
                <p:sp>
                  <p:nvSpPr>
                    <p:cNvPr id="54508" name="Freeform 122"/>
                    <p:cNvSpPr>
                      <a:spLocks/>
                    </p:cNvSpPr>
                    <p:nvPr/>
                  </p:nvSpPr>
                  <p:spPr bwMode="auto">
                    <a:xfrm>
                      <a:off x="2586" y="946"/>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noFill/>
                    <a:ln w="4763">
                      <a:solidFill>
                        <a:srgbClr val="1F1A17"/>
                      </a:solidFill>
                      <a:round/>
                      <a:headEnd/>
                      <a:tailEnd/>
                    </a:ln>
                  </p:spPr>
                  <p:txBody>
                    <a:bodyPr>
                      <a:prstTxWarp prst="textNoShape">
                        <a:avLst/>
                      </a:prstTxWarp>
                    </a:bodyPr>
                    <a:lstStyle/>
                    <a:p>
                      <a:endParaRPr lang="en-US"/>
                    </a:p>
                  </p:txBody>
                </p:sp>
                <p:sp>
                  <p:nvSpPr>
                    <p:cNvPr id="54509" name="Freeform 123"/>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EAEAEA"/>
                    </a:solidFill>
                    <a:ln w="9525">
                      <a:noFill/>
                      <a:round/>
                      <a:headEnd/>
                      <a:tailEnd/>
                    </a:ln>
                  </p:spPr>
                  <p:txBody>
                    <a:bodyPr>
                      <a:prstTxWarp prst="textNoShape">
                        <a:avLst/>
                      </a:prstTxWarp>
                    </a:bodyPr>
                    <a:lstStyle/>
                    <a:p>
                      <a:endParaRPr lang="en-US"/>
                    </a:p>
                  </p:txBody>
                </p:sp>
                <p:sp>
                  <p:nvSpPr>
                    <p:cNvPr id="54510" name="Freeform 124"/>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noFill/>
                    <a:ln w="4763">
                      <a:solidFill>
                        <a:srgbClr val="1F1A17"/>
                      </a:solidFill>
                      <a:round/>
                      <a:headEnd/>
                      <a:tailEnd/>
                    </a:ln>
                  </p:spPr>
                  <p:txBody>
                    <a:bodyPr>
                      <a:prstTxWarp prst="textNoShape">
                        <a:avLst/>
                      </a:prstTxWarp>
                    </a:bodyPr>
                    <a:lstStyle/>
                    <a:p>
                      <a:endParaRPr lang="en-US"/>
                    </a:p>
                  </p:txBody>
                </p:sp>
                <p:sp>
                  <p:nvSpPr>
                    <p:cNvPr id="54511" name="Freeform 125"/>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EAEAEA"/>
                    </a:solidFill>
                    <a:ln w="9525">
                      <a:noFill/>
                      <a:round/>
                      <a:headEnd/>
                      <a:tailEnd/>
                    </a:ln>
                  </p:spPr>
                  <p:txBody>
                    <a:bodyPr>
                      <a:prstTxWarp prst="textNoShape">
                        <a:avLst/>
                      </a:prstTxWarp>
                    </a:bodyPr>
                    <a:lstStyle/>
                    <a:p>
                      <a:endParaRPr lang="en-US"/>
                    </a:p>
                  </p:txBody>
                </p:sp>
                <p:sp>
                  <p:nvSpPr>
                    <p:cNvPr id="54512" name="Freeform 126"/>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noFill/>
                    <a:ln w="4763">
                      <a:solidFill>
                        <a:srgbClr val="1F1A17"/>
                      </a:solidFill>
                      <a:round/>
                      <a:headEnd/>
                      <a:tailEnd/>
                    </a:ln>
                  </p:spPr>
                  <p:txBody>
                    <a:bodyPr>
                      <a:prstTxWarp prst="textNoShape">
                        <a:avLst/>
                      </a:prstTxWarp>
                    </a:bodyPr>
                    <a:lstStyle/>
                    <a:p>
                      <a:endParaRPr lang="en-US"/>
                    </a:p>
                  </p:txBody>
                </p:sp>
                <p:sp>
                  <p:nvSpPr>
                    <p:cNvPr id="54513" name="Freeform 127"/>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EAEAEA"/>
                    </a:solidFill>
                    <a:ln w="9525">
                      <a:noFill/>
                      <a:round/>
                      <a:headEnd/>
                      <a:tailEnd/>
                    </a:ln>
                  </p:spPr>
                  <p:txBody>
                    <a:bodyPr>
                      <a:prstTxWarp prst="textNoShape">
                        <a:avLst/>
                      </a:prstTxWarp>
                    </a:bodyPr>
                    <a:lstStyle/>
                    <a:p>
                      <a:endParaRPr lang="en-US"/>
                    </a:p>
                  </p:txBody>
                </p:sp>
                <p:sp>
                  <p:nvSpPr>
                    <p:cNvPr id="54514" name="Freeform 128"/>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noFill/>
                    <a:ln w="4763">
                      <a:solidFill>
                        <a:srgbClr val="1F1A17"/>
                      </a:solidFill>
                      <a:round/>
                      <a:headEnd/>
                      <a:tailEnd/>
                    </a:ln>
                  </p:spPr>
                  <p:txBody>
                    <a:bodyPr>
                      <a:prstTxWarp prst="textNoShape">
                        <a:avLst/>
                      </a:prstTxWarp>
                    </a:bodyPr>
                    <a:lstStyle/>
                    <a:p>
                      <a:endParaRPr lang="en-US"/>
                    </a:p>
                  </p:txBody>
                </p:sp>
                <p:sp>
                  <p:nvSpPr>
                    <p:cNvPr id="54515" name="Freeform 129"/>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EAEAEA"/>
                    </a:solidFill>
                    <a:ln w="9525">
                      <a:noFill/>
                      <a:round/>
                      <a:headEnd/>
                      <a:tailEnd/>
                    </a:ln>
                  </p:spPr>
                  <p:txBody>
                    <a:bodyPr>
                      <a:prstTxWarp prst="textNoShape">
                        <a:avLst/>
                      </a:prstTxWarp>
                    </a:bodyPr>
                    <a:lstStyle/>
                    <a:p>
                      <a:endParaRPr lang="en-US"/>
                    </a:p>
                  </p:txBody>
                </p:sp>
                <p:sp>
                  <p:nvSpPr>
                    <p:cNvPr id="54516" name="Freeform 130"/>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noFill/>
                    <a:ln w="4763">
                      <a:solidFill>
                        <a:srgbClr val="1F1A17"/>
                      </a:solidFill>
                      <a:round/>
                      <a:headEnd/>
                      <a:tailEnd/>
                    </a:ln>
                  </p:spPr>
                  <p:txBody>
                    <a:bodyPr>
                      <a:prstTxWarp prst="textNoShape">
                        <a:avLst/>
                      </a:prstTxWarp>
                    </a:bodyPr>
                    <a:lstStyle/>
                    <a:p>
                      <a:endParaRPr lang="en-US"/>
                    </a:p>
                  </p:txBody>
                </p:sp>
                <p:sp>
                  <p:nvSpPr>
                    <p:cNvPr id="54517" name="Freeform 131"/>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FFFFFF"/>
                    </a:solidFill>
                    <a:ln w="9525">
                      <a:noFill/>
                      <a:round/>
                      <a:headEnd/>
                      <a:tailEnd/>
                    </a:ln>
                  </p:spPr>
                  <p:txBody>
                    <a:bodyPr>
                      <a:prstTxWarp prst="textNoShape">
                        <a:avLst/>
                      </a:prstTxWarp>
                    </a:bodyPr>
                    <a:lstStyle/>
                    <a:p>
                      <a:endParaRPr lang="en-US"/>
                    </a:p>
                  </p:txBody>
                </p:sp>
                <p:sp>
                  <p:nvSpPr>
                    <p:cNvPr id="54518" name="Freeform 132"/>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519" name="Freeform 133"/>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EAEAEA"/>
                    </a:solidFill>
                    <a:ln w="9525">
                      <a:noFill/>
                      <a:round/>
                      <a:headEnd/>
                      <a:tailEnd/>
                    </a:ln>
                  </p:spPr>
                  <p:txBody>
                    <a:bodyPr>
                      <a:prstTxWarp prst="textNoShape">
                        <a:avLst/>
                      </a:prstTxWarp>
                    </a:bodyPr>
                    <a:lstStyle/>
                    <a:p>
                      <a:endParaRPr lang="en-US"/>
                    </a:p>
                  </p:txBody>
                </p:sp>
                <p:sp>
                  <p:nvSpPr>
                    <p:cNvPr id="54520" name="Freeform 134"/>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noFill/>
                    <a:ln w="4763">
                      <a:solidFill>
                        <a:srgbClr val="1F1A17"/>
                      </a:solidFill>
                      <a:round/>
                      <a:headEnd/>
                      <a:tailEnd/>
                    </a:ln>
                  </p:spPr>
                  <p:txBody>
                    <a:bodyPr>
                      <a:prstTxWarp prst="textNoShape">
                        <a:avLst/>
                      </a:prstTxWarp>
                    </a:bodyPr>
                    <a:lstStyle/>
                    <a:p>
                      <a:endParaRPr lang="en-US"/>
                    </a:p>
                  </p:txBody>
                </p:sp>
                <p:sp>
                  <p:nvSpPr>
                    <p:cNvPr id="54521" name="Freeform 135"/>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solidFill>
                      <a:srgbClr val="EAEAEA"/>
                    </a:solidFill>
                    <a:ln w="9525">
                      <a:noFill/>
                      <a:round/>
                      <a:headEnd/>
                      <a:tailEnd/>
                    </a:ln>
                  </p:spPr>
                  <p:txBody>
                    <a:bodyPr>
                      <a:prstTxWarp prst="textNoShape">
                        <a:avLst/>
                      </a:prstTxWarp>
                    </a:bodyPr>
                    <a:lstStyle/>
                    <a:p>
                      <a:endParaRPr lang="en-US"/>
                    </a:p>
                  </p:txBody>
                </p:sp>
                <p:sp>
                  <p:nvSpPr>
                    <p:cNvPr id="54522" name="Freeform 136"/>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noFill/>
                    <a:ln w="4763">
                      <a:solidFill>
                        <a:srgbClr val="1F1A17"/>
                      </a:solidFill>
                      <a:round/>
                      <a:headEnd/>
                      <a:tailEnd/>
                    </a:ln>
                  </p:spPr>
                  <p:txBody>
                    <a:bodyPr>
                      <a:prstTxWarp prst="textNoShape">
                        <a:avLst/>
                      </a:prstTxWarp>
                    </a:bodyPr>
                    <a:lstStyle/>
                    <a:p>
                      <a:endParaRPr lang="en-US"/>
                    </a:p>
                  </p:txBody>
                </p:sp>
                <p:sp>
                  <p:nvSpPr>
                    <p:cNvPr id="54523" name="Freeform 137"/>
                    <p:cNvSpPr>
                      <a:spLocks/>
                    </p:cNvSpPr>
                    <p:nvPr/>
                  </p:nvSpPr>
                  <p:spPr bwMode="auto">
                    <a:xfrm>
                      <a:off x="3405" y="1184"/>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EAEAEA"/>
                    </a:solidFill>
                    <a:ln w="9525">
                      <a:noFill/>
                      <a:round/>
                      <a:headEnd/>
                      <a:tailEnd/>
                    </a:ln>
                  </p:spPr>
                  <p:txBody>
                    <a:bodyPr>
                      <a:prstTxWarp prst="textNoShape">
                        <a:avLst/>
                      </a:prstTxWarp>
                    </a:bodyPr>
                    <a:lstStyle/>
                    <a:p>
                      <a:endParaRPr lang="en-US"/>
                    </a:p>
                  </p:txBody>
                </p:sp>
                <p:sp>
                  <p:nvSpPr>
                    <p:cNvPr id="54524" name="Freeform 138"/>
                    <p:cNvSpPr>
                      <a:spLocks/>
                    </p:cNvSpPr>
                    <p:nvPr/>
                  </p:nvSpPr>
                  <p:spPr bwMode="auto">
                    <a:xfrm>
                      <a:off x="3405" y="1184"/>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noFill/>
                    <a:ln w="4763">
                      <a:solidFill>
                        <a:srgbClr val="1F1A17"/>
                      </a:solidFill>
                      <a:round/>
                      <a:headEnd/>
                      <a:tailEnd/>
                    </a:ln>
                  </p:spPr>
                  <p:txBody>
                    <a:bodyPr>
                      <a:prstTxWarp prst="textNoShape">
                        <a:avLst/>
                      </a:prstTxWarp>
                    </a:bodyPr>
                    <a:lstStyle/>
                    <a:p>
                      <a:endParaRPr lang="en-US"/>
                    </a:p>
                  </p:txBody>
                </p:sp>
                <p:sp>
                  <p:nvSpPr>
                    <p:cNvPr id="54525" name="Freeform 139"/>
                    <p:cNvSpPr>
                      <a:spLocks/>
                    </p:cNvSpPr>
                    <p:nvPr/>
                  </p:nvSpPr>
                  <p:spPr bwMode="auto">
                    <a:xfrm>
                      <a:off x="3554" y="1138"/>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solidFill>
                      <a:srgbClr val="33CCCC"/>
                    </a:solidFill>
                    <a:ln w="9525">
                      <a:noFill/>
                      <a:round/>
                      <a:headEnd/>
                      <a:tailEnd/>
                    </a:ln>
                  </p:spPr>
                  <p:txBody>
                    <a:bodyPr>
                      <a:prstTxWarp prst="textNoShape">
                        <a:avLst/>
                      </a:prstTxWarp>
                    </a:bodyPr>
                    <a:lstStyle/>
                    <a:p>
                      <a:endParaRPr lang="en-US"/>
                    </a:p>
                  </p:txBody>
                </p:sp>
                <p:sp>
                  <p:nvSpPr>
                    <p:cNvPr id="54526" name="Freeform 140"/>
                    <p:cNvSpPr>
                      <a:spLocks/>
                    </p:cNvSpPr>
                    <p:nvPr/>
                  </p:nvSpPr>
                  <p:spPr bwMode="auto">
                    <a:xfrm>
                      <a:off x="3554" y="1138"/>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noFill/>
                    <a:ln w="4763">
                      <a:solidFill>
                        <a:srgbClr val="1F1A17"/>
                      </a:solidFill>
                      <a:round/>
                      <a:headEnd/>
                      <a:tailEnd/>
                    </a:ln>
                  </p:spPr>
                  <p:txBody>
                    <a:bodyPr>
                      <a:prstTxWarp prst="textNoShape">
                        <a:avLst/>
                      </a:prstTxWarp>
                    </a:bodyPr>
                    <a:lstStyle/>
                    <a:p>
                      <a:endParaRPr lang="en-US"/>
                    </a:p>
                  </p:txBody>
                </p:sp>
                <p:sp>
                  <p:nvSpPr>
                    <p:cNvPr id="54527" name="Freeform 141"/>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28" name="Freeform 142"/>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29" name="Freeform 143"/>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0" name="Freeform 144"/>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1" name="Freeform 145"/>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2" name="Freeform 146"/>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3" name="Freeform 147"/>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534" name="Freeform 148"/>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grpSp>
          <p:grpSp>
            <p:nvGrpSpPr>
              <p:cNvPr id="54306" name="Group 149"/>
              <p:cNvGrpSpPr>
                <a:grpSpLocks/>
              </p:cNvGrpSpPr>
              <p:nvPr/>
            </p:nvGrpSpPr>
            <p:grpSpPr bwMode="auto">
              <a:xfrm>
                <a:off x="4176" y="1204"/>
                <a:ext cx="595" cy="669"/>
                <a:chOff x="3840" y="720"/>
                <a:chExt cx="493" cy="533"/>
              </a:xfrm>
            </p:grpSpPr>
            <p:sp>
              <p:nvSpPr>
                <p:cNvPr id="54448" name="Freeform 150"/>
                <p:cNvSpPr>
                  <a:spLocks/>
                </p:cNvSpPr>
                <p:nvPr/>
              </p:nvSpPr>
              <p:spPr bwMode="auto">
                <a:xfrm>
                  <a:off x="4128" y="1056"/>
                  <a:ext cx="143" cy="197"/>
                </a:xfrm>
                <a:custGeom>
                  <a:avLst/>
                  <a:gdLst>
                    <a:gd name="T0" fmla="*/ 84 w 143"/>
                    <a:gd name="T1" fmla="*/ 57 h 197"/>
                    <a:gd name="T2" fmla="*/ 12 w 143"/>
                    <a:gd name="T3" fmla="*/ 23 h 197"/>
                    <a:gd name="T4" fmla="*/ 0 w 143"/>
                    <a:gd name="T5" fmla="*/ 0 h 197"/>
                    <a:gd name="T6" fmla="*/ 0 w 143"/>
                    <a:gd name="T7" fmla="*/ 82 h 197"/>
                    <a:gd name="T8" fmla="*/ 22 w 143"/>
                    <a:gd name="T9" fmla="*/ 93 h 197"/>
                    <a:gd name="T10" fmla="*/ 117 w 143"/>
                    <a:gd name="T11" fmla="*/ 197 h 197"/>
                    <a:gd name="T12" fmla="*/ 134 w 143"/>
                    <a:gd name="T13" fmla="*/ 197 h 197"/>
                    <a:gd name="T14" fmla="*/ 143 w 143"/>
                    <a:gd name="T15" fmla="*/ 128 h 197"/>
                    <a:gd name="T16" fmla="*/ 84 w 143"/>
                    <a:gd name="T17" fmla="*/ 57 h 1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197"/>
                    <a:gd name="T29" fmla="*/ 143 w 143"/>
                    <a:gd name="T30" fmla="*/ 197 h 1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197">
                      <a:moveTo>
                        <a:pt x="84" y="57"/>
                      </a:moveTo>
                      <a:lnTo>
                        <a:pt x="12" y="23"/>
                      </a:lnTo>
                      <a:lnTo>
                        <a:pt x="0" y="0"/>
                      </a:lnTo>
                      <a:lnTo>
                        <a:pt x="0" y="82"/>
                      </a:lnTo>
                      <a:lnTo>
                        <a:pt x="22" y="93"/>
                      </a:lnTo>
                      <a:lnTo>
                        <a:pt x="117" y="197"/>
                      </a:lnTo>
                      <a:lnTo>
                        <a:pt x="134" y="197"/>
                      </a:lnTo>
                      <a:lnTo>
                        <a:pt x="143" y="128"/>
                      </a:lnTo>
                      <a:lnTo>
                        <a:pt x="84" y="57"/>
                      </a:lnTo>
                      <a:close/>
                    </a:path>
                  </a:pathLst>
                </a:custGeom>
                <a:solidFill>
                  <a:srgbClr val="003399"/>
                </a:solidFill>
                <a:ln w="9525">
                  <a:noFill/>
                  <a:round/>
                  <a:headEnd/>
                  <a:tailEnd/>
                </a:ln>
              </p:spPr>
              <p:txBody>
                <a:bodyPr>
                  <a:prstTxWarp prst="textNoShape">
                    <a:avLst/>
                  </a:prstTxWarp>
                </a:bodyPr>
                <a:lstStyle/>
                <a:p>
                  <a:endParaRPr lang="en-US"/>
                </a:p>
              </p:txBody>
            </p:sp>
            <p:sp>
              <p:nvSpPr>
                <p:cNvPr id="54449" name="Freeform 151"/>
                <p:cNvSpPr>
                  <a:spLocks/>
                </p:cNvSpPr>
                <p:nvPr/>
              </p:nvSpPr>
              <p:spPr bwMode="auto">
                <a:xfrm>
                  <a:off x="4100" y="1121"/>
                  <a:ext cx="94" cy="100"/>
                </a:xfrm>
                <a:custGeom>
                  <a:avLst/>
                  <a:gdLst>
                    <a:gd name="T0" fmla="*/ 21 w 94"/>
                    <a:gd name="T1" fmla="*/ 31 h 100"/>
                    <a:gd name="T2" fmla="*/ 0 w 94"/>
                    <a:gd name="T3" fmla="*/ 0 h 100"/>
                    <a:gd name="T4" fmla="*/ 0 w 94"/>
                    <a:gd name="T5" fmla="*/ 82 h 100"/>
                    <a:gd name="T6" fmla="*/ 22 w 94"/>
                    <a:gd name="T7" fmla="*/ 93 h 100"/>
                    <a:gd name="T8" fmla="*/ 48 w 94"/>
                    <a:gd name="T9" fmla="*/ 100 h 100"/>
                    <a:gd name="T10" fmla="*/ 88 w 94"/>
                    <a:gd name="T11" fmla="*/ 96 h 100"/>
                    <a:gd name="T12" fmla="*/ 94 w 94"/>
                    <a:gd name="T13" fmla="*/ 39 h 100"/>
                    <a:gd name="T14" fmla="*/ 21 w 94"/>
                    <a:gd name="T15" fmla="*/ 31 h 100"/>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00"/>
                    <a:gd name="T26" fmla="*/ 94 w 94"/>
                    <a:gd name="T27" fmla="*/ 100 h 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00">
                      <a:moveTo>
                        <a:pt x="21" y="31"/>
                      </a:moveTo>
                      <a:lnTo>
                        <a:pt x="0" y="0"/>
                      </a:lnTo>
                      <a:lnTo>
                        <a:pt x="0" y="82"/>
                      </a:lnTo>
                      <a:lnTo>
                        <a:pt x="22" y="93"/>
                      </a:lnTo>
                      <a:lnTo>
                        <a:pt x="48" y="100"/>
                      </a:lnTo>
                      <a:lnTo>
                        <a:pt x="88" y="96"/>
                      </a:lnTo>
                      <a:lnTo>
                        <a:pt x="94" y="39"/>
                      </a:lnTo>
                      <a:lnTo>
                        <a:pt x="21" y="31"/>
                      </a:lnTo>
                      <a:close/>
                    </a:path>
                  </a:pathLst>
                </a:custGeom>
                <a:solidFill>
                  <a:schemeClr val="accent1"/>
                </a:solidFill>
                <a:ln w="9525">
                  <a:noFill/>
                  <a:round/>
                  <a:headEnd/>
                  <a:tailEnd/>
                </a:ln>
              </p:spPr>
              <p:txBody>
                <a:bodyPr>
                  <a:prstTxWarp prst="textNoShape">
                    <a:avLst/>
                  </a:prstTxWarp>
                </a:bodyPr>
                <a:lstStyle/>
                <a:p>
                  <a:endParaRPr lang="en-US"/>
                </a:p>
              </p:txBody>
            </p:sp>
            <p:sp>
              <p:nvSpPr>
                <p:cNvPr id="54450" name="Freeform 152"/>
                <p:cNvSpPr>
                  <a:spLocks/>
                </p:cNvSpPr>
                <p:nvPr/>
              </p:nvSpPr>
              <p:spPr bwMode="auto">
                <a:xfrm>
                  <a:off x="4032" y="1104"/>
                  <a:ext cx="69" cy="79"/>
                </a:xfrm>
                <a:custGeom>
                  <a:avLst/>
                  <a:gdLst>
                    <a:gd name="T0" fmla="*/ 0 w 140"/>
                    <a:gd name="T1" fmla="*/ 0 h 79"/>
                    <a:gd name="T2" fmla="*/ 0 w 140"/>
                    <a:gd name="T3" fmla="*/ 3 h 79"/>
                    <a:gd name="T4" fmla="*/ 0 w 140"/>
                    <a:gd name="T5" fmla="*/ 70 h 79"/>
                    <a:gd name="T6" fmla="*/ 0 w 140"/>
                    <a:gd name="T7" fmla="*/ 70 h 79"/>
                    <a:gd name="T8" fmla="*/ 0 w 140"/>
                    <a:gd name="T9" fmla="*/ 67 h 79"/>
                    <a:gd name="T10" fmla="*/ 0 w 140"/>
                    <a:gd name="T11" fmla="*/ 66 h 79"/>
                    <a:gd name="T12" fmla="*/ 0 w 140"/>
                    <a:gd name="T13" fmla="*/ 79 h 79"/>
                    <a:gd name="T14" fmla="*/ 0 w 140"/>
                    <a:gd name="T15" fmla="*/ 15 h 79"/>
                    <a:gd name="T16" fmla="*/ 0 w 140"/>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0"/>
                    <a:gd name="T28" fmla="*/ 0 h 79"/>
                    <a:gd name="T29" fmla="*/ 140 w 1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0" h="79">
                      <a:moveTo>
                        <a:pt x="83" y="0"/>
                      </a:moveTo>
                      <a:lnTo>
                        <a:pt x="0" y="3"/>
                      </a:lnTo>
                      <a:lnTo>
                        <a:pt x="3" y="70"/>
                      </a:lnTo>
                      <a:lnTo>
                        <a:pt x="5" y="70"/>
                      </a:lnTo>
                      <a:lnTo>
                        <a:pt x="33" y="67"/>
                      </a:lnTo>
                      <a:lnTo>
                        <a:pt x="95" y="66"/>
                      </a:lnTo>
                      <a:lnTo>
                        <a:pt x="132" y="79"/>
                      </a:lnTo>
                      <a:lnTo>
                        <a:pt x="140" y="15"/>
                      </a:lnTo>
                      <a:lnTo>
                        <a:pt x="83" y="0"/>
                      </a:lnTo>
                      <a:close/>
                    </a:path>
                  </a:pathLst>
                </a:custGeom>
                <a:solidFill>
                  <a:srgbClr val="003399"/>
                </a:solidFill>
                <a:ln w="9525">
                  <a:noFill/>
                  <a:round/>
                  <a:headEnd/>
                  <a:tailEnd/>
                </a:ln>
              </p:spPr>
              <p:txBody>
                <a:bodyPr>
                  <a:prstTxWarp prst="textNoShape">
                    <a:avLst/>
                  </a:prstTxWarp>
                </a:bodyPr>
                <a:lstStyle/>
                <a:p>
                  <a:endParaRPr lang="en-US"/>
                </a:p>
              </p:txBody>
            </p:sp>
            <p:sp>
              <p:nvSpPr>
                <p:cNvPr id="54451" name="Freeform 153"/>
                <p:cNvSpPr>
                  <a:spLocks/>
                </p:cNvSpPr>
                <p:nvPr/>
              </p:nvSpPr>
              <p:spPr bwMode="auto">
                <a:xfrm>
                  <a:off x="3840" y="1008"/>
                  <a:ext cx="69" cy="165"/>
                </a:xfrm>
                <a:custGeom>
                  <a:avLst/>
                  <a:gdLst>
                    <a:gd name="T0" fmla="*/ 41 w 69"/>
                    <a:gd name="T1" fmla="*/ 0 h 165"/>
                    <a:gd name="T2" fmla="*/ 0 w 69"/>
                    <a:gd name="T3" fmla="*/ 3 h 165"/>
                    <a:gd name="T4" fmla="*/ 9 w 69"/>
                    <a:gd name="T5" fmla="*/ 81 h 165"/>
                    <a:gd name="T6" fmla="*/ 26 w 69"/>
                    <a:gd name="T7" fmla="*/ 104 h 165"/>
                    <a:gd name="T8" fmla="*/ 48 w 69"/>
                    <a:gd name="T9" fmla="*/ 135 h 165"/>
                    <a:gd name="T10" fmla="*/ 59 w 69"/>
                    <a:gd name="T11" fmla="*/ 165 h 165"/>
                    <a:gd name="T12" fmla="*/ 65 w 69"/>
                    <a:gd name="T13" fmla="*/ 79 h 165"/>
                    <a:gd name="T14" fmla="*/ 69 w 69"/>
                    <a:gd name="T15" fmla="*/ 15 h 165"/>
                    <a:gd name="T16" fmla="*/ 41 w 69"/>
                    <a:gd name="T17" fmla="*/ 0 h 1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65"/>
                    <a:gd name="T29" fmla="*/ 69 w 69"/>
                    <a:gd name="T30" fmla="*/ 165 h 1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65">
                      <a:moveTo>
                        <a:pt x="41" y="0"/>
                      </a:moveTo>
                      <a:lnTo>
                        <a:pt x="0" y="3"/>
                      </a:lnTo>
                      <a:lnTo>
                        <a:pt x="9" y="81"/>
                      </a:lnTo>
                      <a:lnTo>
                        <a:pt x="26" y="104"/>
                      </a:lnTo>
                      <a:lnTo>
                        <a:pt x="48" y="135"/>
                      </a:lnTo>
                      <a:lnTo>
                        <a:pt x="59" y="165"/>
                      </a:lnTo>
                      <a:lnTo>
                        <a:pt x="65" y="79"/>
                      </a:lnTo>
                      <a:lnTo>
                        <a:pt x="69" y="15"/>
                      </a:lnTo>
                      <a:lnTo>
                        <a:pt x="41"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452" name="Freeform 154"/>
                <p:cNvSpPr>
                  <a:spLocks/>
                </p:cNvSpPr>
                <p:nvPr/>
              </p:nvSpPr>
              <p:spPr bwMode="auto">
                <a:xfrm>
                  <a:off x="3963" y="1098"/>
                  <a:ext cx="74" cy="83"/>
                </a:xfrm>
                <a:custGeom>
                  <a:avLst/>
                  <a:gdLst>
                    <a:gd name="T0" fmla="*/ 41 w 74"/>
                    <a:gd name="T1" fmla="*/ 11 h 83"/>
                    <a:gd name="T2" fmla="*/ 0 w 74"/>
                    <a:gd name="T3" fmla="*/ 14 h 83"/>
                    <a:gd name="T4" fmla="*/ 1 w 74"/>
                    <a:gd name="T5" fmla="*/ 81 h 83"/>
                    <a:gd name="T6" fmla="*/ 2 w 74"/>
                    <a:gd name="T7" fmla="*/ 81 h 83"/>
                    <a:gd name="T8" fmla="*/ 16 w 74"/>
                    <a:gd name="T9" fmla="*/ 78 h 83"/>
                    <a:gd name="T10" fmla="*/ 47 w 74"/>
                    <a:gd name="T11" fmla="*/ 77 h 83"/>
                    <a:gd name="T12" fmla="*/ 71 w 74"/>
                    <a:gd name="T13" fmla="*/ 83 h 83"/>
                    <a:gd name="T14" fmla="*/ 74 w 74"/>
                    <a:gd name="T15" fmla="*/ 0 h 83"/>
                    <a:gd name="T16" fmla="*/ 41 w 74"/>
                    <a:gd name="T17" fmla="*/ 11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83"/>
                    <a:gd name="T29" fmla="*/ 74 w 74"/>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83">
                      <a:moveTo>
                        <a:pt x="41" y="11"/>
                      </a:moveTo>
                      <a:lnTo>
                        <a:pt x="0" y="14"/>
                      </a:lnTo>
                      <a:lnTo>
                        <a:pt x="1" y="81"/>
                      </a:lnTo>
                      <a:lnTo>
                        <a:pt x="2" y="81"/>
                      </a:lnTo>
                      <a:lnTo>
                        <a:pt x="16" y="78"/>
                      </a:lnTo>
                      <a:lnTo>
                        <a:pt x="47" y="77"/>
                      </a:lnTo>
                      <a:lnTo>
                        <a:pt x="71" y="83"/>
                      </a:lnTo>
                      <a:lnTo>
                        <a:pt x="74" y="0"/>
                      </a:lnTo>
                      <a:lnTo>
                        <a:pt x="41" y="11"/>
                      </a:lnTo>
                      <a:close/>
                    </a:path>
                  </a:pathLst>
                </a:custGeom>
                <a:solidFill>
                  <a:schemeClr val="accent1"/>
                </a:solidFill>
                <a:ln w="9525">
                  <a:noFill/>
                  <a:round/>
                  <a:headEnd/>
                  <a:tailEnd/>
                </a:ln>
              </p:spPr>
              <p:txBody>
                <a:bodyPr>
                  <a:prstTxWarp prst="textNoShape">
                    <a:avLst/>
                  </a:prstTxWarp>
                </a:bodyPr>
                <a:lstStyle/>
                <a:p>
                  <a:endParaRPr lang="en-US"/>
                </a:p>
              </p:txBody>
            </p:sp>
            <p:sp>
              <p:nvSpPr>
                <p:cNvPr id="54453" name="Freeform 155"/>
                <p:cNvSpPr>
                  <a:spLocks/>
                </p:cNvSpPr>
                <p:nvPr/>
              </p:nvSpPr>
              <p:spPr bwMode="auto">
                <a:xfrm>
                  <a:off x="3896" y="1103"/>
                  <a:ext cx="67" cy="79"/>
                </a:xfrm>
                <a:custGeom>
                  <a:avLst/>
                  <a:gdLst>
                    <a:gd name="T0" fmla="*/ 52 w 67"/>
                    <a:gd name="T1" fmla="*/ 0 h 79"/>
                    <a:gd name="T2" fmla="*/ 0 w 67"/>
                    <a:gd name="T3" fmla="*/ 9 h 79"/>
                    <a:gd name="T4" fmla="*/ 3 w 67"/>
                    <a:gd name="T5" fmla="*/ 73 h 79"/>
                    <a:gd name="T6" fmla="*/ 45 w 67"/>
                    <a:gd name="T7" fmla="*/ 64 h 79"/>
                    <a:gd name="T8" fmla="*/ 67 w 67"/>
                    <a:gd name="T9" fmla="*/ 79 h 79"/>
                    <a:gd name="T10" fmla="*/ 67 w 67"/>
                    <a:gd name="T11" fmla="*/ 19 h 79"/>
                    <a:gd name="T12" fmla="*/ 52 w 67"/>
                    <a:gd name="T13" fmla="*/ 0 h 79"/>
                    <a:gd name="T14" fmla="*/ 0 60000 65536"/>
                    <a:gd name="T15" fmla="*/ 0 60000 65536"/>
                    <a:gd name="T16" fmla="*/ 0 60000 65536"/>
                    <a:gd name="T17" fmla="*/ 0 60000 65536"/>
                    <a:gd name="T18" fmla="*/ 0 60000 65536"/>
                    <a:gd name="T19" fmla="*/ 0 60000 65536"/>
                    <a:gd name="T20" fmla="*/ 0 60000 65536"/>
                    <a:gd name="T21" fmla="*/ 0 w 67"/>
                    <a:gd name="T22" fmla="*/ 0 h 79"/>
                    <a:gd name="T23" fmla="*/ 67 w 67"/>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79">
                      <a:moveTo>
                        <a:pt x="52" y="0"/>
                      </a:moveTo>
                      <a:lnTo>
                        <a:pt x="0" y="9"/>
                      </a:lnTo>
                      <a:lnTo>
                        <a:pt x="3" y="73"/>
                      </a:lnTo>
                      <a:lnTo>
                        <a:pt x="45" y="64"/>
                      </a:lnTo>
                      <a:lnTo>
                        <a:pt x="67" y="79"/>
                      </a:lnTo>
                      <a:lnTo>
                        <a:pt x="67" y="19"/>
                      </a:lnTo>
                      <a:lnTo>
                        <a:pt x="52" y="0"/>
                      </a:lnTo>
                      <a:close/>
                    </a:path>
                  </a:pathLst>
                </a:custGeom>
                <a:solidFill>
                  <a:srgbClr val="3399FF"/>
                </a:solidFill>
                <a:ln w="9525">
                  <a:noFill/>
                  <a:round/>
                  <a:headEnd/>
                  <a:tailEnd/>
                </a:ln>
              </p:spPr>
              <p:txBody>
                <a:bodyPr>
                  <a:prstTxWarp prst="textNoShape">
                    <a:avLst/>
                  </a:prstTxWarp>
                </a:bodyPr>
                <a:lstStyle/>
                <a:p>
                  <a:endParaRPr lang="en-US"/>
                </a:p>
              </p:txBody>
            </p:sp>
            <p:sp>
              <p:nvSpPr>
                <p:cNvPr id="54454" name="Freeform 156"/>
                <p:cNvSpPr>
                  <a:spLocks/>
                </p:cNvSpPr>
                <p:nvPr/>
              </p:nvSpPr>
              <p:spPr bwMode="auto">
                <a:xfrm>
                  <a:off x="4246" y="792"/>
                  <a:ext cx="65" cy="134"/>
                </a:xfrm>
                <a:custGeom>
                  <a:avLst/>
                  <a:gdLst>
                    <a:gd name="T0" fmla="*/ 0 w 325"/>
                    <a:gd name="T1" fmla="*/ 0 h 672"/>
                    <a:gd name="T2" fmla="*/ 0 w 325"/>
                    <a:gd name="T3" fmla="*/ 0 h 672"/>
                    <a:gd name="T4" fmla="*/ 0 w 325"/>
                    <a:gd name="T5" fmla="*/ 0 h 672"/>
                    <a:gd name="T6" fmla="*/ 0 w 325"/>
                    <a:gd name="T7" fmla="*/ 0 h 672"/>
                    <a:gd name="T8" fmla="*/ 0 w 325"/>
                    <a:gd name="T9" fmla="*/ 0 h 672"/>
                    <a:gd name="T10" fmla="*/ 0 w 325"/>
                    <a:gd name="T11" fmla="*/ 0 h 672"/>
                    <a:gd name="T12" fmla="*/ 0 w 325"/>
                    <a:gd name="T13" fmla="*/ 0 h 672"/>
                    <a:gd name="T14" fmla="*/ 0 w 325"/>
                    <a:gd name="T15" fmla="*/ 0 h 672"/>
                    <a:gd name="T16" fmla="*/ 0 w 325"/>
                    <a:gd name="T17" fmla="*/ 0 h 672"/>
                    <a:gd name="T18" fmla="*/ 0 w 325"/>
                    <a:gd name="T19" fmla="*/ 0 h 672"/>
                    <a:gd name="T20" fmla="*/ 0 w 325"/>
                    <a:gd name="T21" fmla="*/ 0 h 672"/>
                    <a:gd name="T22" fmla="*/ 0 w 325"/>
                    <a:gd name="T23" fmla="*/ 0 h 672"/>
                    <a:gd name="T24" fmla="*/ 0 w 325"/>
                    <a:gd name="T25" fmla="*/ 0 h 672"/>
                    <a:gd name="T26" fmla="*/ 0 w 325"/>
                    <a:gd name="T27" fmla="*/ 0 h 672"/>
                    <a:gd name="T28" fmla="*/ 0 w 325"/>
                    <a:gd name="T29" fmla="*/ 0 h 672"/>
                    <a:gd name="T30" fmla="*/ 0 w 325"/>
                    <a:gd name="T31" fmla="*/ 0 h 672"/>
                    <a:gd name="T32" fmla="*/ 0 w 325"/>
                    <a:gd name="T33" fmla="*/ 0 h 672"/>
                    <a:gd name="T34" fmla="*/ 0 w 325"/>
                    <a:gd name="T35" fmla="*/ 0 h 672"/>
                    <a:gd name="T36" fmla="*/ 0 w 325"/>
                    <a:gd name="T37" fmla="*/ 0 h 672"/>
                    <a:gd name="T38" fmla="*/ 0 w 325"/>
                    <a:gd name="T39" fmla="*/ 0 h 672"/>
                    <a:gd name="T40" fmla="*/ 0 w 325"/>
                    <a:gd name="T41" fmla="*/ 0 h 672"/>
                    <a:gd name="T42" fmla="*/ 0 w 325"/>
                    <a:gd name="T43" fmla="*/ 0 h 672"/>
                    <a:gd name="T44" fmla="*/ 0 w 325"/>
                    <a:gd name="T45" fmla="*/ 0 h 672"/>
                    <a:gd name="T46" fmla="*/ 0 w 325"/>
                    <a:gd name="T47" fmla="*/ 0 h 672"/>
                    <a:gd name="T48" fmla="*/ 0 w 325"/>
                    <a:gd name="T49" fmla="*/ 0 h 672"/>
                    <a:gd name="T50" fmla="*/ 0 w 325"/>
                    <a:gd name="T51" fmla="*/ 0 h 672"/>
                    <a:gd name="T52" fmla="*/ 0 w 325"/>
                    <a:gd name="T53" fmla="*/ 0 h 672"/>
                    <a:gd name="T54" fmla="*/ 0 w 325"/>
                    <a:gd name="T55" fmla="*/ 0 h 672"/>
                    <a:gd name="T56" fmla="*/ 0 w 325"/>
                    <a:gd name="T57" fmla="*/ 0 h 672"/>
                    <a:gd name="T58" fmla="*/ 0 w 325"/>
                    <a:gd name="T59" fmla="*/ 0 h 672"/>
                    <a:gd name="T60" fmla="*/ 0 w 325"/>
                    <a:gd name="T61" fmla="*/ 0 h 672"/>
                    <a:gd name="T62" fmla="*/ 0 w 325"/>
                    <a:gd name="T63" fmla="*/ 0 h 672"/>
                    <a:gd name="T64" fmla="*/ 0 w 325"/>
                    <a:gd name="T65" fmla="*/ 0 h 672"/>
                    <a:gd name="T66" fmla="*/ 0 w 325"/>
                    <a:gd name="T67" fmla="*/ 0 h 672"/>
                    <a:gd name="T68" fmla="*/ 0 w 325"/>
                    <a:gd name="T69" fmla="*/ 0 h 6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5"/>
                    <a:gd name="T106" fmla="*/ 0 h 672"/>
                    <a:gd name="T107" fmla="*/ 325 w 325"/>
                    <a:gd name="T108" fmla="*/ 672 h 6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solidFill>
                  <a:schemeClr val="bg2"/>
                </a:solidFill>
                <a:ln w="9525">
                  <a:noFill/>
                  <a:round/>
                  <a:headEnd/>
                  <a:tailEnd/>
                </a:ln>
              </p:spPr>
              <p:txBody>
                <a:bodyPr>
                  <a:prstTxWarp prst="textNoShape">
                    <a:avLst/>
                  </a:prstTxWarp>
                </a:bodyPr>
                <a:lstStyle/>
                <a:p>
                  <a:endParaRPr lang="en-US"/>
                </a:p>
              </p:txBody>
            </p:sp>
            <p:sp>
              <p:nvSpPr>
                <p:cNvPr id="54455" name="Freeform 157"/>
                <p:cNvSpPr>
                  <a:spLocks/>
                </p:cNvSpPr>
                <p:nvPr/>
              </p:nvSpPr>
              <p:spPr bwMode="auto">
                <a:xfrm>
                  <a:off x="4143" y="957"/>
                  <a:ext cx="141" cy="165"/>
                </a:xfrm>
                <a:custGeom>
                  <a:avLst/>
                  <a:gdLst>
                    <a:gd name="T0" fmla="*/ 0 w 141"/>
                    <a:gd name="T1" fmla="*/ 131 h 165"/>
                    <a:gd name="T2" fmla="*/ 51 w 141"/>
                    <a:gd name="T3" fmla="*/ 165 h 165"/>
                    <a:gd name="T4" fmla="*/ 69 w 141"/>
                    <a:gd name="T5" fmla="*/ 156 h 165"/>
                    <a:gd name="T6" fmla="*/ 84 w 141"/>
                    <a:gd name="T7" fmla="*/ 116 h 165"/>
                    <a:gd name="T8" fmla="*/ 73 w 141"/>
                    <a:gd name="T9" fmla="*/ 109 h 165"/>
                    <a:gd name="T10" fmla="*/ 74 w 141"/>
                    <a:gd name="T11" fmla="*/ 108 h 165"/>
                    <a:gd name="T12" fmla="*/ 74 w 141"/>
                    <a:gd name="T13" fmla="*/ 106 h 165"/>
                    <a:gd name="T14" fmla="*/ 74 w 141"/>
                    <a:gd name="T15" fmla="*/ 105 h 165"/>
                    <a:gd name="T16" fmla="*/ 74 w 141"/>
                    <a:gd name="T17" fmla="*/ 104 h 165"/>
                    <a:gd name="T18" fmla="*/ 74 w 141"/>
                    <a:gd name="T19" fmla="*/ 102 h 165"/>
                    <a:gd name="T20" fmla="*/ 74 w 141"/>
                    <a:gd name="T21" fmla="*/ 101 h 165"/>
                    <a:gd name="T22" fmla="*/ 84 w 141"/>
                    <a:gd name="T23" fmla="*/ 98 h 165"/>
                    <a:gd name="T24" fmla="*/ 92 w 141"/>
                    <a:gd name="T25" fmla="*/ 95 h 165"/>
                    <a:gd name="T26" fmla="*/ 101 w 141"/>
                    <a:gd name="T27" fmla="*/ 93 h 165"/>
                    <a:gd name="T28" fmla="*/ 108 w 141"/>
                    <a:gd name="T29" fmla="*/ 90 h 165"/>
                    <a:gd name="T30" fmla="*/ 116 w 141"/>
                    <a:gd name="T31" fmla="*/ 88 h 165"/>
                    <a:gd name="T32" fmla="*/ 124 w 141"/>
                    <a:gd name="T33" fmla="*/ 85 h 165"/>
                    <a:gd name="T34" fmla="*/ 132 w 141"/>
                    <a:gd name="T35" fmla="*/ 84 h 165"/>
                    <a:gd name="T36" fmla="*/ 141 w 141"/>
                    <a:gd name="T37" fmla="*/ 82 h 165"/>
                    <a:gd name="T38" fmla="*/ 141 w 141"/>
                    <a:gd name="T39" fmla="*/ 0 h 165"/>
                    <a:gd name="T40" fmla="*/ 132 w 141"/>
                    <a:gd name="T41" fmla="*/ 2 h 165"/>
                    <a:gd name="T42" fmla="*/ 124 w 141"/>
                    <a:gd name="T43" fmla="*/ 3 h 165"/>
                    <a:gd name="T44" fmla="*/ 116 w 141"/>
                    <a:gd name="T45" fmla="*/ 6 h 165"/>
                    <a:gd name="T46" fmla="*/ 108 w 141"/>
                    <a:gd name="T47" fmla="*/ 8 h 165"/>
                    <a:gd name="T48" fmla="*/ 101 w 141"/>
                    <a:gd name="T49" fmla="*/ 11 h 165"/>
                    <a:gd name="T50" fmla="*/ 92 w 141"/>
                    <a:gd name="T51" fmla="*/ 13 h 165"/>
                    <a:gd name="T52" fmla="*/ 84 w 141"/>
                    <a:gd name="T53" fmla="*/ 16 h 165"/>
                    <a:gd name="T54" fmla="*/ 74 w 141"/>
                    <a:gd name="T55" fmla="*/ 19 h 165"/>
                    <a:gd name="T56" fmla="*/ 74 w 141"/>
                    <a:gd name="T57" fmla="*/ 20 h 165"/>
                    <a:gd name="T58" fmla="*/ 74 w 141"/>
                    <a:gd name="T59" fmla="*/ 22 h 165"/>
                    <a:gd name="T60" fmla="*/ 74 w 141"/>
                    <a:gd name="T61" fmla="*/ 23 h 165"/>
                    <a:gd name="T62" fmla="*/ 74 w 141"/>
                    <a:gd name="T63" fmla="*/ 24 h 165"/>
                    <a:gd name="T64" fmla="*/ 74 w 141"/>
                    <a:gd name="T65" fmla="*/ 25 h 165"/>
                    <a:gd name="T66" fmla="*/ 73 w 141"/>
                    <a:gd name="T67" fmla="*/ 27 h 165"/>
                    <a:gd name="T68" fmla="*/ 72 w 141"/>
                    <a:gd name="T69" fmla="*/ 28 h 165"/>
                    <a:gd name="T70" fmla="*/ 71 w 141"/>
                    <a:gd name="T71" fmla="*/ 29 h 165"/>
                    <a:gd name="T72" fmla="*/ 69 w 141"/>
                    <a:gd name="T73" fmla="*/ 31 h 165"/>
                    <a:gd name="T74" fmla="*/ 66 w 141"/>
                    <a:gd name="T75" fmla="*/ 33 h 165"/>
                    <a:gd name="T76" fmla="*/ 63 w 141"/>
                    <a:gd name="T77" fmla="*/ 35 h 165"/>
                    <a:gd name="T78" fmla="*/ 60 w 141"/>
                    <a:gd name="T79" fmla="*/ 36 h 165"/>
                    <a:gd name="T80" fmla="*/ 57 w 141"/>
                    <a:gd name="T81" fmla="*/ 37 h 165"/>
                    <a:gd name="T82" fmla="*/ 54 w 141"/>
                    <a:gd name="T83" fmla="*/ 38 h 165"/>
                    <a:gd name="T84" fmla="*/ 51 w 141"/>
                    <a:gd name="T85" fmla="*/ 39 h 165"/>
                    <a:gd name="T86" fmla="*/ 48 w 141"/>
                    <a:gd name="T87" fmla="*/ 40 h 165"/>
                    <a:gd name="T88" fmla="*/ 44 w 141"/>
                    <a:gd name="T89" fmla="*/ 41 h 165"/>
                    <a:gd name="T90" fmla="*/ 42 w 141"/>
                    <a:gd name="T91" fmla="*/ 41 h 165"/>
                    <a:gd name="T92" fmla="*/ 0 w 141"/>
                    <a:gd name="T93" fmla="*/ 131 h 1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165"/>
                    <a:gd name="T143" fmla="*/ 141 w 141"/>
                    <a:gd name="T144" fmla="*/ 165 h 1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165">
                      <a:moveTo>
                        <a:pt x="0" y="131"/>
                      </a:moveTo>
                      <a:lnTo>
                        <a:pt x="51" y="165"/>
                      </a:lnTo>
                      <a:lnTo>
                        <a:pt x="69" y="156"/>
                      </a:lnTo>
                      <a:lnTo>
                        <a:pt x="84" y="116"/>
                      </a:lnTo>
                      <a:lnTo>
                        <a:pt x="73" y="109"/>
                      </a:lnTo>
                      <a:lnTo>
                        <a:pt x="74" y="108"/>
                      </a:lnTo>
                      <a:lnTo>
                        <a:pt x="74" y="106"/>
                      </a:lnTo>
                      <a:lnTo>
                        <a:pt x="74" y="105"/>
                      </a:lnTo>
                      <a:lnTo>
                        <a:pt x="74" y="104"/>
                      </a:lnTo>
                      <a:lnTo>
                        <a:pt x="74" y="102"/>
                      </a:lnTo>
                      <a:lnTo>
                        <a:pt x="74" y="101"/>
                      </a:lnTo>
                      <a:lnTo>
                        <a:pt x="84" y="98"/>
                      </a:lnTo>
                      <a:lnTo>
                        <a:pt x="92" y="95"/>
                      </a:lnTo>
                      <a:lnTo>
                        <a:pt x="101" y="93"/>
                      </a:lnTo>
                      <a:lnTo>
                        <a:pt x="108" y="90"/>
                      </a:lnTo>
                      <a:lnTo>
                        <a:pt x="116" y="88"/>
                      </a:lnTo>
                      <a:lnTo>
                        <a:pt x="124" y="85"/>
                      </a:lnTo>
                      <a:lnTo>
                        <a:pt x="132" y="84"/>
                      </a:lnTo>
                      <a:lnTo>
                        <a:pt x="141" y="82"/>
                      </a:lnTo>
                      <a:lnTo>
                        <a:pt x="141" y="0"/>
                      </a:lnTo>
                      <a:lnTo>
                        <a:pt x="132" y="2"/>
                      </a:lnTo>
                      <a:lnTo>
                        <a:pt x="124" y="3"/>
                      </a:lnTo>
                      <a:lnTo>
                        <a:pt x="116" y="6"/>
                      </a:lnTo>
                      <a:lnTo>
                        <a:pt x="108" y="8"/>
                      </a:lnTo>
                      <a:lnTo>
                        <a:pt x="101" y="11"/>
                      </a:lnTo>
                      <a:lnTo>
                        <a:pt x="92" y="13"/>
                      </a:lnTo>
                      <a:lnTo>
                        <a:pt x="84" y="16"/>
                      </a:lnTo>
                      <a:lnTo>
                        <a:pt x="74" y="19"/>
                      </a:lnTo>
                      <a:lnTo>
                        <a:pt x="74" y="20"/>
                      </a:lnTo>
                      <a:lnTo>
                        <a:pt x="74" y="22"/>
                      </a:lnTo>
                      <a:lnTo>
                        <a:pt x="74" y="23"/>
                      </a:lnTo>
                      <a:lnTo>
                        <a:pt x="74" y="24"/>
                      </a:lnTo>
                      <a:lnTo>
                        <a:pt x="74" y="25"/>
                      </a:lnTo>
                      <a:lnTo>
                        <a:pt x="73" y="27"/>
                      </a:lnTo>
                      <a:lnTo>
                        <a:pt x="72" y="28"/>
                      </a:lnTo>
                      <a:lnTo>
                        <a:pt x="71" y="29"/>
                      </a:lnTo>
                      <a:lnTo>
                        <a:pt x="69" y="31"/>
                      </a:lnTo>
                      <a:lnTo>
                        <a:pt x="66" y="33"/>
                      </a:lnTo>
                      <a:lnTo>
                        <a:pt x="63" y="35"/>
                      </a:lnTo>
                      <a:lnTo>
                        <a:pt x="60" y="36"/>
                      </a:lnTo>
                      <a:lnTo>
                        <a:pt x="57" y="37"/>
                      </a:lnTo>
                      <a:lnTo>
                        <a:pt x="54" y="38"/>
                      </a:lnTo>
                      <a:lnTo>
                        <a:pt x="51" y="39"/>
                      </a:lnTo>
                      <a:lnTo>
                        <a:pt x="48" y="40"/>
                      </a:lnTo>
                      <a:lnTo>
                        <a:pt x="44" y="41"/>
                      </a:lnTo>
                      <a:lnTo>
                        <a:pt x="42" y="41"/>
                      </a:lnTo>
                      <a:lnTo>
                        <a:pt x="0" y="131"/>
                      </a:lnTo>
                      <a:close/>
                    </a:path>
                  </a:pathLst>
                </a:custGeom>
                <a:solidFill>
                  <a:srgbClr val="0033CC"/>
                </a:solidFill>
                <a:ln w="9525">
                  <a:noFill/>
                  <a:round/>
                  <a:headEnd/>
                  <a:tailEnd/>
                </a:ln>
              </p:spPr>
              <p:txBody>
                <a:bodyPr>
                  <a:prstTxWarp prst="textNoShape">
                    <a:avLst/>
                  </a:prstTxWarp>
                </a:bodyPr>
                <a:lstStyle/>
                <a:p>
                  <a:endParaRPr lang="en-US"/>
                </a:p>
              </p:txBody>
            </p:sp>
            <p:sp>
              <p:nvSpPr>
                <p:cNvPr id="54456" name="Freeform 158"/>
                <p:cNvSpPr>
                  <a:spLocks/>
                </p:cNvSpPr>
                <p:nvPr/>
              </p:nvSpPr>
              <p:spPr bwMode="auto">
                <a:xfrm>
                  <a:off x="4222" y="846"/>
                  <a:ext cx="28" cy="124"/>
                </a:xfrm>
                <a:custGeom>
                  <a:avLst/>
                  <a:gdLst>
                    <a:gd name="T0" fmla="*/ 28 w 28"/>
                    <a:gd name="T1" fmla="*/ 82 h 124"/>
                    <a:gd name="T2" fmla="*/ 28 w 28"/>
                    <a:gd name="T3" fmla="*/ 83 h 124"/>
                    <a:gd name="T4" fmla="*/ 27 w 28"/>
                    <a:gd name="T5" fmla="*/ 85 h 124"/>
                    <a:gd name="T6" fmla="*/ 27 w 28"/>
                    <a:gd name="T7" fmla="*/ 86 h 124"/>
                    <a:gd name="T8" fmla="*/ 26 w 28"/>
                    <a:gd name="T9" fmla="*/ 87 h 124"/>
                    <a:gd name="T10" fmla="*/ 24 w 28"/>
                    <a:gd name="T11" fmla="*/ 89 h 124"/>
                    <a:gd name="T12" fmla="*/ 21 w 28"/>
                    <a:gd name="T13" fmla="*/ 92 h 124"/>
                    <a:gd name="T14" fmla="*/ 16 w 28"/>
                    <a:gd name="T15" fmla="*/ 97 h 124"/>
                    <a:gd name="T16" fmla="*/ 10 w 28"/>
                    <a:gd name="T17" fmla="*/ 102 h 124"/>
                    <a:gd name="T18" fmla="*/ 7 w 28"/>
                    <a:gd name="T19" fmla="*/ 105 h 124"/>
                    <a:gd name="T20" fmla="*/ 5 w 28"/>
                    <a:gd name="T21" fmla="*/ 107 h 124"/>
                    <a:gd name="T22" fmla="*/ 3 w 28"/>
                    <a:gd name="T23" fmla="*/ 110 h 124"/>
                    <a:gd name="T24" fmla="*/ 1 w 28"/>
                    <a:gd name="T25" fmla="*/ 112 h 124"/>
                    <a:gd name="T26" fmla="*/ 1 w 28"/>
                    <a:gd name="T27" fmla="*/ 114 h 124"/>
                    <a:gd name="T28" fmla="*/ 0 w 28"/>
                    <a:gd name="T29" fmla="*/ 115 h 124"/>
                    <a:gd name="T30" fmla="*/ 0 w 28"/>
                    <a:gd name="T31" fmla="*/ 116 h 124"/>
                    <a:gd name="T32" fmla="*/ 0 w 28"/>
                    <a:gd name="T33" fmla="*/ 117 h 124"/>
                    <a:gd name="T34" fmla="*/ 0 w 28"/>
                    <a:gd name="T35" fmla="*/ 119 h 124"/>
                    <a:gd name="T36" fmla="*/ 0 w 28"/>
                    <a:gd name="T37" fmla="*/ 120 h 124"/>
                    <a:gd name="T38" fmla="*/ 1 w 28"/>
                    <a:gd name="T39" fmla="*/ 121 h 124"/>
                    <a:gd name="T40" fmla="*/ 2 w 28"/>
                    <a:gd name="T41" fmla="*/ 123 h 124"/>
                    <a:gd name="T42" fmla="*/ 7 w 28"/>
                    <a:gd name="T43" fmla="*/ 124 h 124"/>
                    <a:gd name="T44" fmla="*/ 24 w 28"/>
                    <a:gd name="T45" fmla="*/ 53 h 124"/>
                    <a:gd name="T46" fmla="*/ 24 w 28"/>
                    <a:gd name="T47" fmla="*/ 52 h 124"/>
                    <a:gd name="T48" fmla="*/ 23 w 28"/>
                    <a:gd name="T49" fmla="*/ 51 h 124"/>
                    <a:gd name="T50" fmla="*/ 23 w 28"/>
                    <a:gd name="T51" fmla="*/ 50 h 124"/>
                    <a:gd name="T52" fmla="*/ 22 w 28"/>
                    <a:gd name="T53" fmla="*/ 49 h 124"/>
                    <a:gd name="T54" fmla="*/ 21 w 28"/>
                    <a:gd name="T55" fmla="*/ 48 h 124"/>
                    <a:gd name="T56" fmla="*/ 21 w 28"/>
                    <a:gd name="T57" fmla="*/ 47 h 124"/>
                    <a:gd name="T58" fmla="*/ 20 w 28"/>
                    <a:gd name="T59" fmla="*/ 47 h 124"/>
                    <a:gd name="T60" fmla="*/ 18 w 28"/>
                    <a:gd name="T61" fmla="*/ 46 h 124"/>
                    <a:gd name="T62" fmla="*/ 15 w 28"/>
                    <a:gd name="T63" fmla="*/ 44 h 124"/>
                    <a:gd name="T64" fmla="*/ 12 w 28"/>
                    <a:gd name="T65" fmla="*/ 43 h 124"/>
                    <a:gd name="T66" fmla="*/ 7 w 28"/>
                    <a:gd name="T67" fmla="*/ 42 h 124"/>
                    <a:gd name="T68" fmla="*/ 2 w 28"/>
                    <a:gd name="T69" fmla="*/ 41 h 124"/>
                    <a:gd name="T70" fmla="*/ 1 w 28"/>
                    <a:gd name="T71" fmla="*/ 39 h 124"/>
                    <a:gd name="T72" fmla="*/ 0 w 28"/>
                    <a:gd name="T73" fmla="*/ 38 h 124"/>
                    <a:gd name="T74" fmla="*/ 0 w 28"/>
                    <a:gd name="T75" fmla="*/ 37 h 124"/>
                    <a:gd name="T76" fmla="*/ 0 w 28"/>
                    <a:gd name="T77" fmla="*/ 36 h 124"/>
                    <a:gd name="T78" fmla="*/ 0 w 28"/>
                    <a:gd name="T79" fmla="*/ 34 h 124"/>
                    <a:gd name="T80" fmla="*/ 0 w 28"/>
                    <a:gd name="T81" fmla="*/ 33 h 124"/>
                    <a:gd name="T82" fmla="*/ 1 w 28"/>
                    <a:gd name="T83" fmla="*/ 31 h 124"/>
                    <a:gd name="T84" fmla="*/ 1 w 28"/>
                    <a:gd name="T85" fmla="*/ 30 h 124"/>
                    <a:gd name="T86" fmla="*/ 3 w 28"/>
                    <a:gd name="T87" fmla="*/ 28 h 124"/>
                    <a:gd name="T88" fmla="*/ 5 w 28"/>
                    <a:gd name="T89" fmla="*/ 25 h 124"/>
                    <a:gd name="T90" fmla="*/ 7 w 28"/>
                    <a:gd name="T91" fmla="*/ 22 h 124"/>
                    <a:gd name="T92" fmla="*/ 10 w 28"/>
                    <a:gd name="T93" fmla="*/ 20 h 124"/>
                    <a:gd name="T94" fmla="*/ 16 w 28"/>
                    <a:gd name="T95" fmla="*/ 15 h 124"/>
                    <a:gd name="T96" fmla="*/ 21 w 28"/>
                    <a:gd name="T97" fmla="*/ 10 h 124"/>
                    <a:gd name="T98" fmla="*/ 24 w 28"/>
                    <a:gd name="T99" fmla="*/ 7 h 124"/>
                    <a:gd name="T100" fmla="*/ 26 w 28"/>
                    <a:gd name="T101" fmla="*/ 5 h 124"/>
                    <a:gd name="T102" fmla="*/ 27 w 28"/>
                    <a:gd name="T103" fmla="*/ 4 h 124"/>
                    <a:gd name="T104" fmla="*/ 27 w 28"/>
                    <a:gd name="T105" fmla="*/ 3 h 124"/>
                    <a:gd name="T106" fmla="*/ 28 w 28"/>
                    <a:gd name="T107" fmla="*/ 1 h 124"/>
                    <a:gd name="T108" fmla="*/ 28 w 28"/>
                    <a:gd name="T109" fmla="*/ 0 h 124"/>
                    <a:gd name="T110" fmla="*/ 28 w 28"/>
                    <a:gd name="T111" fmla="*/ 82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
                    <a:gd name="T169" fmla="*/ 0 h 124"/>
                    <a:gd name="T170" fmla="*/ 28 w 2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 h="124">
                      <a:moveTo>
                        <a:pt x="28" y="82"/>
                      </a:moveTo>
                      <a:lnTo>
                        <a:pt x="28" y="83"/>
                      </a:lnTo>
                      <a:lnTo>
                        <a:pt x="27" y="85"/>
                      </a:lnTo>
                      <a:lnTo>
                        <a:pt x="27" y="86"/>
                      </a:lnTo>
                      <a:lnTo>
                        <a:pt x="26" y="87"/>
                      </a:lnTo>
                      <a:lnTo>
                        <a:pt x="24" y="89"/>
                      </a:lnTo>
                      <a:lnTo>
                        <a:pt x="21" y="92"/>
                      </a:lnTo>
                      <a:lnTo>
                        <a:pt x="16" y="97"/>
                      </a:lnTo>
                      <a:lnTo>
                        <a:pt x="10" y="102"/>
                      </a:lnTo>
                      <a:lnTo>
                        <a:pt x="7" y="105"/>
                      </a:lnTo>
                      <a:lnTo>
                        <a:pt x="5" y="107"/>
                      </a:lnTo>
                      <a:lnTo>
                        <a:pt x="3" y="110"/>
                      </a:lnTo>
                      <a:lnTo>
                        <a:pt x="1" y="112"/>
                      </a:lnTo>
                      <a:lnTo>
                        <a:pt x="1" y="114"/>
                      </a:lnTo>
                      <a:lnTo>
                        <a:pt x="0" y="115"/>
                      </a:lnTo>
                      <a:lnTo>
                        <a:pt x="0" y="116"/>
                      </a:lnTo>
                      <a:lnTo>
                        <a:pt x="0" y="117"/>
                      </a:lnTo>
                      <a:lnTo>
                        <a:pt x="0" y="119"/>
                      </a:lnTo>
                      <a:lnTo>
                        <a:pt x="0" y="120"/>
                      </a:lnTo>
                      <a:lnTo>
                        <a:pt x="1" y="121"/>
                      </a:lnTo>
                      <a:lnTo>
                        <a:pt x="2" y="123"/>
                      </a:lnTo>
                      <a:lnTo>
                        <a:pt x="7" y="124"/>
                      </a:lnTo>
                      <a:lnTo>
                        <a:pt x="24" y="53"/>
                      </a:lnTo>
                      <a:lnTo>
                        <a:pt x="24" y="52"/>
                      </a:lnTo>
                      <a:lnTo>
                        <a:pt x="23" y="51"/>
                      </a:lnTo>
                      <a:lnTo>
                        <a:pt x="23" y="50"/>
                      </a:lnTo>
                      <a:lnTo>
                        <a:pt x="22" y="49"/>
                      </a:lnTo>
                      <a:lnTo>
                        <a:pt x="21" y="48"/>
                      </a:lnTo>
                      <a:lnTo>
                        <a:pt x="21" y="47"/>
                      </a:lnTo>
                      <a:lnTo>
                        <a:pt x="20" y="47"/>
                      </a:lnTo>
                      <a:lnTo>
                        <a:pt x="18" y="46"/>
                      </a:lnTo>
                      <a:lnTo>
                        <a:pt x="15" y="44"/>
                      </a:lnTo>
                      <a:lnTo>
                        <a:pt x="12" y="43"/>
                      </a:lnTo>
                      <a:lnTo>
                        <a:pt x="7" y="42"/>
                      </a:lnTo>
                      <a:lnTo>
                        <a:pt x="2" y="41"/>
                      </a:lnTo>
                      <a:lnTo>
                        <a:pt x="1" y="39"/>
                      </a:lnTo>
                      <a:lnTo>
                        <a:pt x="0" y="38"/>
                      </a:lnTo>
                      <a:lnTo>
                        <a:pt x="0" y="37"/>
                      </a:lnTo>
                      <a:lnTo>
                        <a:pt x="0" y="36"/>
                      </a:lnTo>
                      <a:lnTo>
                        <a:pt x="0" y="34"/>
                      </a:lnTo>
                      <a:lnTo>
                        <a:pt x="0" y="33"/>
                      </a:lnTo>
                      <a:lnTo>
                        <a:pt x="1" y="31"/>
                      </a:lnTo>
                      <a:lnTo>
                        <a:pt x="1" y="30"/>
                      </a:lnTo>
                      <a:lnTo>
                        <a:pt x="3" y="28"/>
                      </a:lnTo>
                      <a:lnTo>
                        <a:pt x="5" y="25"/>
                      </a:lnTo>
                      <a:lnTo>
                        <a:pt x="7" y="22"/>
                      </a:lnTo>
                      <a:lnTo>
                        <a:pt x="10" y="20"/>
                      </a:lnTo>
                      <a:lnTo>
                        <a:pt x="16" y="15"/>
                      </a:lnTo>
                      <a:lnTo>
                        <a:pt x="21" y="10"/>
                      </a:lnTo>
                      <a:lnTo>
                        <a:pt x="24" y="7"/>
                      </a:lnTo>
                      <a:lnTo>
                        <a:pt x="26" y="5"/>
                      </a:lnTo>
                      <a:lnTo>
                        <a:pt x="27" y="4"/>
                      </a:lnTo>
                      <a:lnTo>
                        <a:pt x="27" y="3"/>
                      </a:lnTo>
                      <a:lnTo>
                        <a:pt x="28" y="1"/>
                      </a:lnTo>
                      <a:lnTo>
                        <a:pt x="28" y="0"/>
                      </a:lnTo>
                      <a:lnTo>
                        <a:pt x="28" y="82"/>
                      </a:lnTo>
                      <a:close/>
                    </a:path>
                  </a:pathLst>
                </a:custGeom>
                <a:solidFill>
                  <a:srgbClr val="0099FF"/>
                </a:solidFill>
                <a:ln w="9525">
                  <a:noFill/>
                  <a:round/>
                  <a:headEnd/>
                  <a:tailEnd/>
                </a:ln>
              </p:spPr>
              <p:txBody>
                <a:bodyPr>
                  <a:prstTxWarp prst="textNoShape">
                    <a:avLst/>
                  </a:prstTxWarp>
                </a:bodyPr>
                <a:lstStyle/>
                <a:p>
                  <a:endParaRPr lang="en-US"/>
                </a:p>
              </p:txBody>
            </p:sp>
            <p:sp>
              <p:nvSpPr>
                <p:cNvPr id="54457" name="Freeform 159"/>
                <p:cNvSpPr>
                  <a:spLocks/>
                </p:cNvSpPr>
                <p:nvPr/>
              </p:nvSpPr>
              <p:spPr bwMode="auto">
                <a:xfrm>
                  <a:off x="4282" y="945"/>
                  <a:ext cx="48" cy="96"/>
                </a:xfrm>
                <a:custGeom>
                  <a:avLst/>
                  <a:gdLst>
                    <a:gd name="T0" fmla="*/ 0 w 242"/>
                    <a:gd name="T1" fmla="*/ 0 h 481"/>
                    <a:gd name="T2" fmla="*/ 0 w 242"/>
                    <a:gd name="T3" fmla="*/ 0 h 481"/>
                    <a:gd name="T4" fmla="*/ 0 w 242"/>
                    <a:gd name="T5" fmla="*/ 0 h 481"/>
                    <a:gd name="T6" fmla="*/ 0 w 242"/>
                    <a:gd name="T7" fmla="*/ 0 h 481"/>
                    <a:gd name="T8" fmla="*/ 0 w 242"/>
                    <a:gd name="T9" fmla="*/ 0 h 481"/>
                    <a:gd name="T10" fmla="*/ 0 w 242"/>
                    <a:gd name="T11" fmla="*/ 0 h 481"/>
                    <a:gd name="T12" fmla="*/ 0 w 242"/>
                    <a:gd name="T13" fmla="*/ 0 h 481"/>
                    <a:gd name="T14" fmla="*/ 0 w 242"/>
                    <a:gd name="T15" fmla="*/ 0 h 481"/>
                    <a:gd name="T16" fmla="*/ 0 w 242"/>
                    <a:gd name="T17" fmla="*/ 0 h 481"/>
                    <a:gd name="T18" fmla="*/ 0 w 242"/>
                    <a:gd name="T19" fmla="*/ 0 h 481"/>
                    <a:gd name="T20" fmla="*/ 0 w 242"/>
                    <a:gd name="T21" fmla="*/ 0 h 481"/>
                    <a:gd name="T22" fmla="*/ 0 w 242"/>
                    <a:gd name="T23" fmla="*/ 0 h 481"/>
                    <a:gd name="T24" fmla="*/ 0 w 242"/>
                    <a:gd name="T25" fmla="*/ 0 h 481"/>
                    <a:gd name="T26" fmla="*/ 0 w 242"/>
                    <a:gd name="T27" fmla="*/ 0 h 481"/>
                    <a:gd name="T28" fmla="*/ 0 w 242"/>
                    <a:gd name="T29" fmla="*/ 0 h 481"/>
                    <a:gd name="T30" fmla="*/ 0 w 242"/>
                    <a:gd name="T31" fmla="*/ 0 h 481"/>
                    <a:gd name="T32" fmla="*/ 0 w 242"/>
                    <a:gd name="T33" fmla="*/ 0 h 481"/>
                    <a:gd name="T34" fmla="*/ 0 w 242"/>
                    <a:gd name="T35" fmla="*/ 0 h 481"/>
                    <a:gd name="T36" fmla="*/ 0 w 242"/>
                    <a:gd name="T37" fmla="*/ 0 h 481"/>
                    <a:gd name="T38" fmla="*/ 0 w 242"/>
                    <a:gd name="T39" fmla="*/ 0 h 481"/>
                    <a:gd name="T40" fmla="*/ 0 w 242"/>
                    <a:gd name="T41" fmla="*/ 0 h 481"/>
                    <a:gd name="T42" fmla="*/ 0 w 242"/>
                    <a:gd name="T43" fmla="*/ 0 h 481"/>
                    <a:gd name="T44" fmla="*/ 0 w 242"/>
                    <a:gd name="T45" fmla="*/ 0 h 481"/>
                    <a:gd name="T46" fmla="*/ 0 w 242"/>
                    <a:gd name="T47" fmla="*/ 0 h 481"/>
                    <a:gd name="T48" fmla="*/ 0 w 242"/>
                    <a:gd name="T49" fmla="*/ 0 h 481"/>
                    <a:gd name="T50" fmla="*/ 0 w 242"/>
                    <a:gd name="T51" fmla="*/ 0 h 481"/>
                    <a:gd name="T52" fmla="*/ 0 w 242"/>
                    <a:gd name="T53" fmla="*/ 0 h 4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2"/>
                    <a:gd name="T82" fmla="*/ 0 h 481"/>
                    <a:gd name="T83" fmla="*/ 242 w 242"/>
                    <a:gd name="T84" fmla="*/ 481 h 4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solidFill>
                  <a:srgbClr val="33CCCC"/>
                </a:solidFill>
                <a:ln w="9525">
                  <a:noFill/>
                  <a:round/>
                  <a:headEnd/>
                  <a:tailEnd/>
                </a:ln>
              </p:spPr>
              <p:txBody>
                <a:bodyPr>
                  <a:prstTxWarp prst="textNoShape">
                    <a:avLst/>
                  </a:prstTxWarp>
                </a:bodyPr>
                <a:lstStyle/>
                <a:p>
                  <a:endParaRPr lang="en-US"/>
                </a:p>
              </p:txBody>
            </p:sp>
            <p:sp>
              <p:nvSpPr>
                <p:cNvPr id="54458" name="Freeform 160"/>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EAEAEA"/>
                </a:solidFill>
                <a:ln w="9525">
                  <a:noFill/>
                  <a:round/>
                  <a:headEnd/>
                  <a:tailEnd/>
                </a:ln>
              </p:spPr>
              <p:txBody>
                <a:bodyPr>
                  <a:prstTxWarp prst="textNoShape">
                    <a:avLst/>
                  </a:prstTxWarp>
                </a:bodyPr>
                <a:lstStyle/>
                <a:p>
                  <a:endParaRPr lang="en-US"/>
                </a:p>
              </p:txBody>
            </p:sp>
            <p:sp>
              <p:nvSpPr>
                <p:cNvPr id="54459" name="Freeform 161"/>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noFill/>
                <a:ln w="4763">
                  <a:solidFill>
                    <a:srgbClr val="1F1A17"/>
                  </a:solidFill>
                  <a:round/>
                  <a:headEnd/>
                  <a:tailEnd/>
                </a:ln>
              </p:spPr>
              <p:txBody>
                <a:bodyPr>
                  <a:prstTxWarp prst="textNoShape">
                    <a:avLst/>
                  </a:prstTxWarp>
                </a:bodyPr>
                <a:lstStyle/>
                <a:p>
                  <a:endParaRPr lang="en-US"/>
                </a:p>
              </p:txBody>
            </p:sp>
            <p:sp>
              <p:nvSpPr>
                <p:cNvPr id="54460" name="Freeform 162"/>
                <p:cNvSpPr>
                  <a:spLocks/>
                </p:cNvSpPr>
                <p:nvPr/>
              </p:nvSpPr>
              <p:spPr bwMode="auto">
                <a:xfrm>
                  <a:off x="4063" y="828"/>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solidFill>
                  <a:srgbClr val="33CCCC"/>
                </a:solidFill>
                <a:ln w="9525">
                  <a:noFill/>
                  <a:round/>
                  <a:headEnd/>
                  <a:tailEnd/>
                </a:ln>
              </p:spPr>
              <p:txBody>
                <a:bodyPr>
                  <a:prstTxWarp prst="textNoShape">
                    <a:avLst/>
                  </a:prstTxWarp>
                </a:bodyPr>
                <a:lstStyle/>
                <a:p>
                  <a:endParaRPr lang="en-US"/>
                </a:p>
              </p:txBody>
            </p:sp>
            <p:sp>
              <p:nvSpPr>
                <p:cNvPr id="54461" name="Freeform 163"/>
                <p:cNvSpPr>
                  <a:spLocks/>
                </p:cNvSpPr>
                <p:nvPr/>
              </p:nvSpPr>
              <p:spPr bwMode="auto">
                <a:xfrm>
                  <a:off x="4063" y="828"/>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noFill/>
                <a:ln w="4763">
                  <a:solidFill>
                    <a:srgbClr val="1F1A17"/>
                  </a:solidFill>
                  <a:round/>
                  <a:headEnd/>
                  <a:tailEnd/>
                </a:ln>
              </p:spPr>
              <p:txBody>
                <a:bodyPr>
                  <a:prstTxWarp prst="textNoShape">
                    <a:avLst/>
                  </a:prstTxWarp>
                </a:bodyPr>
                <a:lstStyle/>
                <a:p>
                  <a:endParaRPr lang="en-US"/>
                </a:p>
              </p:txBody>
            </p:sp>
            <p:sp>
              <p:nvSpPr>
                <p:cNvPr id="54462" name="Freeform 164"/>
                <p:cNvSpPr>
                  <a:spLocks/>
                </p:cNvSpPr>
                <p:nvPr/>
              </p:nvSpPr>
              <p:spPr bwMode="auto">
                <a:xfrm>
                  <a:off x="4117" y="814"/>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solidFill>
                  <a:srgbClr val="FFFFFF"/>
                </a:solidFill>
                <a:ln w="9525">
                  <a:noFill/>
                  <a:round/>
                  <a:headEnd/>
                  <a:tailEnd/>
                </a:ln>
              </p:spPr>
              <p:txBody>
                <a:bodyPr>
                  <a:prstTxWarp prst="textNoShape">
                    <a:avLst/>
                  </a:prstTxWarp>
                </a:bodyPr>
                <a:lstStyle/>
                <a:p>
                  <a:endParaRPr lang="en-US"/>
                </a:p>
              </p:txBody>
            </p:sp>
            <p:sp>
              <p:nvSpPr>
                <p:cNvPr id="54463" name="Freeform 165"/>
                <p:cNvSpPr>
                  <a:spLocks/>
                </p:cNvSpPr>
                <p:nvPr/>
              </p:nvSpPr>
              <p:spPr bwMode="auto">
                <a:xfrm>
                  <a:off x="4117" y="814"/>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64" name="Freeform 166"/>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FFFFFF"/>
                </a:solidFill>
                <a:ln w="9525">
                  <a:noFill/>
                  <a:round/>
                  <a:headEnd/>
                  <a:tailEnd/>
                </a:ln>
              </p:spPr>
              <p:txBody>
                <a:bodyPr>
                  <a:prstTxWarp prst="textNoShape">
                    <a:avLst/>
                  </a:prstTxWarp>
                </a:bodyPr>
                <a:lstStyle/>
                <a:p>
                  <a:endParaRPr lang="en-US"/>
                </a:p>
              </p:txBody>
            </p:sp>
            <p:sp>
              <p:nvSpPr>
                <p:cNvPr id="54465" name="Freeform 167"/>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66" name="Freeform 168"/>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FFFFFF"/>
                </a:solidFill>
                <a:ln w="9525">
                  <a:noFill/>
                  <a:round/>
                  <a:headEnd/>
                  <a:tailEnd/>
                </a:ln>
              </p:spPr>
              <p:txBody>
                <a:bodyPr>
                  <a:prstTxWarp prst="textNoShape">
                    <a:avLst/>
                  </a:prstTxWarp>
                </a:bodyPr>
                <a:lstStyle/>
                <a:p>
                  <a:endParaRPr lang="en-US"/>
                </a:p>
              </p:txBody>
            </p:sp>
            <p:sp>
              <p:nvSpPr>
                <p:cNvPr id="54467" name="Freeform 169"/>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68" name="Freeform 170"/>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EAEAEA"/>
                </a:solidFill>
                <a:ln w="9525">
                  <a:noFill/>
                  <a:round/>
                  <a:headEnd/>
                  <a:tailEnd/>
                </a:ln>
              </p:spPr>
              <p:txBody>
                <a:bodyPr>
                  <a:prstTxWarp prst="textNoShape">
                    <a:avLst/>
                  </a:prstTxWarp>
                </a:bodyPr>
                <a:lstStyle/>
                <a:p>
                  <a:endParaRPr lang="en-US"/>
                </a:p>
              </p:txBody>
            </p:sp>
            <p:sp>
              <p:nvSpPr>
                <p:cNvPr id="54469" name="Freeform 171"/>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noFill/>
                <a:ln w="4763">
                  <a:solidFill>
                    <a:srgbClr val="1F1A17"/>
                  </a:solidFill>
                  <a:round/>
                  <a:headEnd/>
                  <a:tailEnd/>
                </a:ln>
              </p:spPr>
              <p:txBody>
                <a:bodyPr>
                  <a:prstTxWarp prst="textNoShape">
                    <a:avLst/>
                  </a:prstTxWarp>
                </a:bodyPr>
                <a:lstStyle/>
                <a:p>
                  <a:endParaRPr lang="en-US"/>
                </a:p>
              </p:txBody>
            </p:sp>
            <p:sp>
              <p:nvSpPr>
                <p:cNvPr id="54470" name="Freeform 172"/>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FFFFFF"/>
                </a:solidFill>
                <a:ln w="9525">
                  <a:noFill/>
                  <a:round/>
                  <a:headEnd/>
                  <a:tailEnd/>
                </a:ln>
              </p:spPr>
              <p:txBody>
                <a:bodyPr>
                  <a:prstTxWarp prst="textNoShape">
                    <a:avLst/>
                  </a:prstTxWarp>
                </a:bodyPr>
                <a:lstStyle/>
                <a:p>
                  <a:endParaRPr lang="en-US"/>
                </a:p>
              </p:txBody>
            </p:sp>
            <p:sp>
              <p:nvSpPr>
                <p:cNvPr id="54471" name="Freeform 173"/>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72" name="Freeform 174"/>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FFFFFF"/>
                </a:solidFill>
                <a:ln w="9525">
                  <a:noFill/>
                  <a:round/>
                  <a:headEnd/>
                  <a:tailEnd/>
                </a:ln>
              </p:spPr>
              <p:txBody>
                <a:bodyPr>
                  <a:prstTxWarp prst="textNoShape">
                    <a:avLst/>
                  </a:prstTxWarp>
                </a:bodyPr>
                <a:lstStyle/>
                <a:p>
                  <a:endParaRPr lang="en-US"/>
                </a:p>
              </p:txBody>
            </p:sp>
            <p:sp>
              <p:nvSpPr>
                <p:cNvPr id="54473" name="Freeform 175"/>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74" name="Freeform 176"/>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FFFFFF"/>
                </a:solidFill>
                <a:ln w="9525">
                  <a:noFill/>
                  <a:round/>
                  <a:headEnd/>
                  <a:tailEnd/>
                </a:ln>
              </p:spPr>
              <p:txBody>
                <a:bodyPr>
                  <a:prstTxWarp prst="textNoShape">
                    <a:avLst/>
                  </a:prstTxWarp>
                </a:bodyPr>
                <a:lstStyle/>
                <a:p>
                  <a:endParaRPr lang="en-US"/>
                </a:p>
              </p:txBody>
            </p:sp>
            <p:sp>
              <p:nvSpPr>
                <p:cNvPr id="54475" name="Freeform 177"/>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76" name="Freeform 178"/>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FFFFFF"/>
                </a:solidFill>
                <a:ln w="9525">
                  <a:noFill/>
                  <a:round/>
                  <a:headEnd/>
                  <a:tailEnd/>
                </a:ln>
              </p:spPr>
              <p:txBody>
                <a:bodyPr>
                  <a:prstTxWarp prst="textNoShape">
                    <a:avLst/>
                  </a:prstTxWarp>
                </a:bodyPr>
                <a:lstStyle/>
                <a:p>
                  <a:endParaRPr lang="en-US"/>
                </a:p>
              </p:txBody>
            </p:sp>
            <p:sp>
              <p:nvSpPr>
                <p:cNvPr id="54477" name="Freeform 179"/>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478" name="Freeform 180"/>
                <p:cNvSpPr>
                  <a:spLocks/>
                </p:cNvSpPr>
                <p:nvPr/>
              </p:nvSpPr>
              <p:spPr bwMode="auto">
                <a:xfrm>
                  <a:off x="4243" y="937"/>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solidFill>
                  <a:srgbClr val="FFFFFF"/>
                </a:solidFill>
                <a:ln w="9525">
                  <a:noFill/>
                  <a:round/>
                  <a:headEnd/>
                  <a:tailEnd/>
                </a:ln>
              </p:spPr>
              <p:txBody>
                <a:bodyPr>
                  <a:prstTxWarp prst="textNoShape">
                    <a:avLst/>
                  </a:prstTxWarp>
                </a:bodyPr>
                <a:lstStyle/>
                <a:p>
                  <a:endParaRPr lang="en-US"/>
                </a:p>
              </p:txBody>
            </p:sp>
            <p:sp>
              <p:nvSpPr>
                <p:cNvPr id="54479" name="Freeform 181"/>
                <p:cNvSpPr>
                  <a:spLocks/>
                </p:cNvSpPr>
                <p:nvPr/>
              </p:nvSpPr>
              <p:spPr bwMode="auto">
                <a:xfrm>
                  <a:off x="4243" y="937"/>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solidFill>
                  <a:srgbClr val="33CCCC"/>
                </a:solidFill>
                <a:ln w="4763">
                  <a:solidFill>
                    <a:srgbClr val="1F1A17"/>
                  </a:solidFill>
                  <a:round/>
                  <a:headEnd/>
                  <a:tailEnd/>
                </a:ln>
              </p:spPr>
              <p:txBody>
                <a:bodyPr>
                  <a:prstTxWarp prst="textNoShape">
                    <a:avLst/>
                  </a:prstTxWarp>
                </a:bodyPr>
                <a:lstStyle/>
                <a:p>
                  <a:endParaRPr lang="en-US"/>
                </a:p>
              </p:txBody>
            </p:sp>
            <p:sp>
              <p:nvSpPr>
                <p:cNvPr id="54480" name="Freeform 182"/>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1" name="Freeform 183"/>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2" name="Freeform 184"/>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3" name="Freeform 185"/>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4" name="Freeform 186"/>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5" name="Freeform 187"/>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6" name="Freeform 188"/>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87" name="Freeform 189"/>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nvGrpSpPr>
              <p:cNvPr id="54307" name="Group 190"/>
              <p:cNvGrpSpPr>
                <a:grpSpLocks/>
              </p:cNvGrpSpPr>
              <p:nvPr/>
            </p:nvGrpSpPr>
            <p:grpSpPr bwMode="auto">
              <a:xfrm>
                <a:off x="624" y="2549"/>
                <a:ext cx="425" cy="468"/>
                <a:chOff x="975" y="1743"/>
                <a:chExt cx="352" cy="373"/>
              </a:xfrm>
            </p:grpSpPr>
            <p:sp>
              <p:nvSpPr>
                <p:cNvPr id="54395" name="Freeform 191"/>
                <p:cNvSpPr>
                  <a:spLocks/>
                </p:cNvSpPr>
                <p:nvPr/>
              </p:nvSpPr>
              <p:spPr bwMode="auto">
                <a:xfrm>
                  <a:off x="1194" y="1998"/>
                  <a:ext cx="131" cy="118"/>
                </a:xfrm>
                <a:custGeom>
                  <a:avLst/>
                  <a:gdLst>
                    <a:gd name="T0" fmla="*/ 0 w 655"/>
                    <a:gd name="T1" fmla="*/ 0 h 593"/>
                    <a:gd name="T2" fmla="*/ 0 w 655"/>
                    <a:gd name="T3" fmla="*/ 0 h 593"/>
                    <a:gd name="T4" fmla="*/ 0 w 655"/>
                    <a:gd name="T5" fmla="*/ 0 h 593"/>
                    <a:gd name="T6" fmla="*/ 0 w 655"/>
                    <a:gd name="T7" fmla="*/ 0 h 593"/>
                    <a:gd name="T8" fmla="*/ 0 w 655"/>
                    <a:gd name="T9" fmla="*/ 0 h 593"/>
                    <a:gd name="T10" fmla="*/ 0 w 655"/>
                    <a:gd name="T11" fmla="*/ 0 h 593"/>
                    <a:gd name="T12" fmla="*/ 0 w 655"/>
                    <a:gd name="T13" fmla="*/ 0 h 593"/>
                    <a:gd name="T14" fmla="*/ 0 w 655"/>
                    <a:gd name="T15" fmla="*/ 0 h 593"/>
                    <a:gd name="T16" fmla="*/ 0 w 655"/>
                    <a:gd name="T17" fmla="*/ 0 h 593"/>
                    <a:gd name="T18" fmla="*/ 0 w 655"/>
                    <a:gd name="T19" fmla="*/ 0 h 593"/>
                    <a:gd name="T20" fmla="*/ 0 w 655"/>
                    <a:gd name="T21" fmla="*/ 0 h 593"/>
                    <a:gd name="T22" fmla="*/ 0 w 655"/>
                    <a:gd name="T23" fmla="*/ 0 h 593"/>
                    <a:gd name="T24" fmla="*/ 0 w 655"/>
                    <a:gd name="T25" fmla="*/ 0 h 593"/>
                    <a:gd name="T26" fmla="*/ 0 w 655"/>
                    <a:gd name="T27" fmla="*/ 0 h 593"/>
                    <a:gd name="T28" fmla="*/ 0 w 655"/>
                    <a:gd name="T29" fmla="*/ 0 h 593"/>
                    <a:gd name="T30" fmla="*/ 0 w 655"/>
                    <a:gd name="T31" fmla="*/ 0 h 593"/>
                    <a:gd name="T32" fmla="*/ 0 w 655"/>
                    <a:gd name="T33" fmla="*/ 0 h 593"/>
                    <a:gd name="T34" fmla="*/ 0 w 655"/>
                    <a:gd name="T35" fmla="*/ 0 h 593"/>
                    <a:gd name="T36" fmla="*/ 0 w 655"/>
                    <a:gd name="T37" fmla="*/ 0 h 593"/>
                    <a:gd name="T38" fmla="*/ 0 w 655"/>
                    <a:gd name="T39" fmla="*/ 0 h 593"/>
                    <a:gd name="T40" fmla="*/ 0 w 655"/>
                    <a:gd name="T41" fmla="*/ 0 h 593"/>
                    <a:gd name="T42" fmla="*/ 0 w 655"/>
                    <a:gd name="T43" fmla="*/ 0 h 593"/>
                    <a:gd name="T44" fmla="*/ 0 w 655"/>
                    <a:gd name="T45" fmla="*/ 0 h 593"/>
                    <a:gd name="T46" fmla="*/ 0 w 655"/>
                    <a:gd name="T47" fmla="*/ 0 h 593"/>
                    <a:gd name="T48" fmla="*/ 0 w 655"/>
                    <a:gd name="T49" fmla="*/ 0 h 593"/>
                    <a:gd name="T50" fmla="*/ 0 w 655"/>
                    <a:gd name="T51" fmla="*/ 0 h 593"/>
                    <a:gd name="T52" fmla="*/ 0 w 655"/>
                    <a:gd name="T53" fmla="*/ 0 h 593"/>
                    <a:gd name="T54" fmla="*/ 0 w 655"/>
                    <a:gd name="T55" fmla="*/ 0 h 593"/>
                    <a:gd name="T56" fmla="*/ 0 w 655"/>
                    <a:gd name="T57" fmla="*/ 0 h 593"/>
                    <a:gd name="T58" fmla="*/ 0 w 655"/>
                    <a:gd name="T59" fmla="*/ 0 h 593"/>
                    <a:gd name="T60" fmla="*/ 0 w 655"/>
                    <a:gd name="T61" fmla="*/ 0 h 593"/>
                    <a:gd name="T62" fmla="*/ 0 w 655"/>
                    <a:gd name="T63" fmla="*/ 0 h 593"/>
                    <a:gd name="T64" fmla="*/ 0 w 655"/>
                    <a:gd name="T65" fmla="*/ 0 h 593"/>
                    <a:gd name="T66" fmla="*/ 0 w 655"/>
                    <a:gd name="T67" fmla="*/ 0 h 593"/>
                    <a:gd name="T68" fmla="*/ 0 w 655"/>
                    <a:gd name="T69" fmla="*/ 0 h 593"/>
                    <a:gd name="T70" fmla="*/ 0 w 655"/>
                    <a:gd name="T71" fmla="*/ 0 h 593"/>
                    <a:gd name="T72" fmla="*/ 0 w 655"/>
                    <a:gd name="T73" fmla="*/ 0 h 593"/>
                    <a:gd name="T74" fmla="*/ 0 w 655"/>
                    <a:gd name="T75" fmla="*/ 0 h 593"/>
                    <a:gd name="T76" fmla="*/ 0 w 655"/>
                    <a:gd name="T77" fmla="*/ 0 h 593"/>
                    <a:gd name="T78" fmla="*/ 0 w 655"/>
                    <a:gd name="T79" fmla="*/ 0 h 593"/>
                    <a:gd name="T80" fmla="*/ 0 w 655"/>
                    <a:gd name="T81" fmla="*/ 0 h 593"/>
                    <a:gd name="T82" fmla="*/ 0 w 655"/>
                    <a:gd name="T83" fmla="*/ 0 h 593"/>
                    <a:gd name="T84" fmla="*/ 0 w 655"/>
                    <a:gd name="T85" fmla="*/ 0 h 593"/>
                    <a:gd name="T86" fmla="*/ 0 w 655"/>
                    <a:gd name="T87" fmla="*/ 0 h 593"/>
                    <a:gd name="T88" fmla="*/ 0 w 655"/>
                    <a:gd name="T89" fmla="*/ 0 h 593"/>
                    <a:gd name="T90" fmla="*/ 0 w 655"/>
                    <a:gd name="T91" fmla="*/ 0 h 593"/>
                    <a:gd name="T92" fmla="*/ 0 w 655"/>
                    <a:gd name="T93" fmla="*/ 0 h 593"/>
                    <a:gd name="T94" fmla="*/ 0 w 655"/>
                    <a:gd name="T95" fmla="*/ 0 h 593"/>
                    <a:gd name="T96" fmla="*/ 0 w 655"/>
                    <a:gd name="T97" fmla="*/ 0 h 593"/>
                    <a:gd name="T98" fmla="*/ 0 w 655"/>
                    <a:gd name="T99" fmla="*/ 0 h 593"/>
                    <a:gd name="T100" fmla="*/ 0 w 655"/>
                    <a:gd name="T101" fmla="*/ 0 h 593"/>
                    <a:gd name="T102" fmla="*/ 0 w 655"/>
                    <a:gd name="T103" fmla="*/ 0 h 593"/>
                    <a:gd name="T104" fmla="*/ 0 w 655"/>
                    <a:gd name="T105" fmla="*/ 0 h 593"/>
                    <a:gd name="T106" fmla="*/ 0 w 655"/>
                    <a:gd name="T107" fmla="*/ 0 h 593"/>
                    <a:gd name="T108" fmla="*/ 0 w 655"/>
                    <a:gd name="T109" fmla="*/ 0 h 593"/>
                    <a:gd name="T110" fmla="*/ 0 w 655"/>
                    <a:gd name="T111" fmla="*/ 0 h 593"/>
                    <a:gd name="T112" fmla="*/ 0 w 655"/>
                    <a:gd name="T113" fmla="*/ 0 h 593"/>
                    <a:gd name="T114" fmla="*/ 0 w 655"/>
                    <a:gd name="T115" fmla="*/ 0 h 593"/>
                    <a:gd name="T116" fmla="*/ 0 w 655"/>
                    <a:gd name="T117" fmla="*/ 0 h 593"/>
                    <a:gd name="T118" fmla="*/ 0 w 655"/>
                    <a:gd name="T119" fmla="*/ 0 h 593"/>
                    <a:gd name="T120" fmla="*/ 0 w 655"/>
                    <a:gd name="T121" fmla="*/ 0 h 593"/>
                    <a:gd name="T122" fmla="*/ 0 w 655"/>
                    <a:gd name="T123" fmla="*/ 0 h 593"/>
                    <a:gd name="T124" fmla="*/ 0 w 655"/>
                    <a:gd name="T125" fmla="*/ 0 h 5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3"/>
                    <a:gd name="T191" fmla="*/ 655 w 655"/>
                    <a:gd name="T192" fmla="*/ 593 h 5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3">
                      <a:moveTo>
                        <a:pt x="9" y="417"/>
                      </a:moveTo>
                      <a:lnTo>
                        <a:pt x="8" y="400"/>
                      </a:lnTo>
                      <a:lnTo>
                        <a:pt x="9" y="384"/>
                      </a:lnTo>
                      <a:lnTo>
                        <a:pt x="10" y="370"/>
                      </a:lnTo>
                      <a:lnTo>
                        <a:pt x="13" y="356"/>
                      </a:lnTo>
                      <a:lnTo>
                        <a:pt x="17" y="343"/>
                      </a:lnTo>
                      <a:lnTo>
                        <a:pt x="22" y="331"/>
                      </a:lnTo>
                      <a:lnTo>
                        <a:pt x="28" y="321"/>
                      </a:lnTo>
                      <a:lnTo>
                        <a:pt x="34" y="310"/>
                      </a:lnTo>
                      <a:lnTo>
                        <a:pt x="42" y="301"/>
                      </a:lnTo>
                      <a:lnTo>
                        <a:pt x="49" y="292"/>
                      </a:lnTo>
                      <a:lnTo>
                        <a:pt x="58" y="284"/>
                      </a:lnTo>
                      <a:lnTo>
                        <a:pt x="68" y="277"/>
                      </a:lnTo>
                      <a:lnTo>
                        <a:pt x="87" y="261"/>
                      </a:lnTo>
                      <a:lnTo>
                        <a:pt x="107" y="249"/>
                      </a:lnTo>
                      <a:lnTo>
                        <a:pt x="152" y="224"/>
                      </a:lnTo>
                      <a:lnTo>
                        <a:pt x="194" y="197"/>
                      </a:lnTo>
                      <a:lnTo>
                        <a:pt x="204" y="190"/>
                      </a:lnTo>
                      <a:lnTo>
                        <a:pt x="214" y="182"/>
                      </a:lnTo>
                      <a:lnTo>
                        <a:pt x="222" y="174"/>
                      </a:lnTo>
                      <a:lnTo>
                        <a:pt x="230" y="166"/>
                      </a:lnTo>
                      <a:lnTo>
                        <a:pt x="238" y="156"/>
                      </a:lnTo>
                      <a:lnTo>
                        <a:pt x="245" y="146"/>
                      </a:lnTo>
                      <a:lnTo>
                        <a:pt x="251" y="135"/>
                      </a:lnTo>
                      <a:lnTo>
                        <a:pt x="257" y="124"/>
                      </a:lnTo>
                      <a:lnTo>
                        <a:pt x="267" y="97"/>
                      </a:lnTo>
                      <a:lnTo>
                        <a:pt x="277" y="73"/>
                      </a:lnTo>
                      <a:lnTo>
                        <a:pt x="286" y="56"/>
                      </a:lnTo>
                      <a:lnTo>
                        <a:pt x="294" y="41"/>
                      </a:lnTo>
                      <a:lnTo>
                        <a:pt x="302" y="29"/>
                      </a:lnTo>
                      <a:lnTo>
                        <a:pt x="311" y="20"/>
                      </a:lnTo>
                      <a:lnTo>
                        <a:pt x="319" y="13"/>
                      </a:lnTo>
                      <a:lnTo>
                        <a:pt x="329" y="8"/>
                      </a:lnTo>
                      <a:lnTo>
                        <a:pt x="340" y="6"/>
                      </a:lnTo>
                      <a:lnTo>
                        <a:pt x="351" y="4"/>
                      </a:lnTo>
                      <a:lnTo>
                        <a:pt x="365" y="3"/>
                      </a:lnTo>
                      <a:lnTo>
                        <a:pt x="382" y="3"/>
                      </a:lnTo>
                      <a:lnTo>
                        <a:pt x="421" y="2"/>
                      </a:lnTo>
                      <a:lnTo>
                        <a:pt x="473" y="0"/>
                      </a:lnTo>
                      <a:lnTo>
                        <a:pt x="481" y="1"/>
                      </a:lnTo>
                      <a:lnTo>
                        <a:pt x="492" y="3"/>
                      </a:lnTo>
                      <a:lnTo>
                        <a:pt x="501" y="8"/>
                      </a:lnTo>
                      <a:lnTo>
                        <a:pt x="513" y="14"/>
                      </a:lnTo>
                      <a:lnTo>
                        <a:pt x="535" y="29"/>
                      </a:lnTo>
                      <a:lnTo>
                        <a:pt x="557" y="48"/>
                      </a:lnTo>
                      <a:lnTo>
                        <a:pt x="580" y="66"/>
                      </a:lnTo>
                      <a:lnTo>
                        <a:pt x="603" y="84"/>
                      </a:lnTo>
                      <a:lnTo>
                        <a:pt x="613" y="91"/>
                      </a:lnTo>
                      <a:lnTo>
                        <a:pt x="624" y="98"/>
                      </a:lnTo>
                      <a:lnTo>
                        <a:pt x="633" y="103"/>
                      </a:lnTo>
                      <a:lnTo>
                        <a:pt x="642" y="106"/>
                      </a:lnTo>
                      <a:lnTo>
                        <a:pt x="647" y="108"/>
                      </a:lnTo>
                      <a:lnTo>
                        <a:pt x="649" y="111"/>
                      </a:lnTo>
                      <a:lnTo>
                        <a:pt x="652" y="115"/>
                      </a:lnTo>
                      <a:lnTo>
                        <a:pt x="654" y="120"/>
                      </a:lnTo>
                      <a:lnTo>
                        <a:pt x="654" y="125"/>
                      </a:lnTo>
                      <a:lnTo>
                        <a:pt x="655" y="132"/>
                      </a:lnTo>
                      <a:lnTo>
                        <a:pt x="654" y="138"/>
                      </a:lnTo>
                      <a:lnTo>
                        <a:pt x="653" y="146"/>
                      </a:lnTo>
                      <a:lnTo>
                        <a:pt x="649" y="162"/>
                      </a:lnTo>
                      <a:lnTo>
                        <a:pt x="642" y="180"/>
                      </a:lnTo>
                      <a:lnTo>
                        <a:pt x="634" y="199"/>
                      </a:lnTo>
                      <a:lnTo>
                        <a:pt x="624" y="219"/>
                      </a:lnTo>
                      <a:lnTo>
                        <a:pt x="611" y="239"/>
                      </a:lnTo>
                      <a:lnTo>
                        <a:pt x="597" y="259"/>
                      </a:lnTo>
                      <a:lnTo>
                        <a:pt x="580" y="279"/>
                      </a:lnTo>
                      <a:lnTo>
                        <a:pt x="564" y="298"/>
                      </a:lnTo>
                      <a:lnTo>
                        <a:pt x="545" y="315"/>
                      </a:lnTo>
                      <a:lnTo>
                        <a:pt x="527" y="330"/>
                      </a:lnTo>
                      <a:lnTo>
                        <a:pt x="517" y="337"/>
                      </a:lnTo>
                      <a:lnTo>
                        <a:pt x="507" y="343"/>
                      </a:lnTo>
                      <a:lnTo>
                        <a:pt x="497" y="349"/>
                      </a:lnTo>
                      <a:lnTo>
                        <a:pt x="487" y="354"/>
                      </a:lnTo>
                      <a:lnTo>
                        <a:pt x="467" y="362"/>
                      </a:lnTo>
                      <a:lnTo>
                        <a:pt x="446" y="368"/>
                      </a:lnTo>
                      <a:lnTo>
                        <a:pt x="424" y="373"/>
                      </a:lnTo>
                      <a:lnTo>
                        <a:pt x="403" y="378"/>
                      </a:lnTo>
                      <a:lnTo>
                        <a:pt x="379" y="383"/>
                      </a:lnTo>
                      <a:lnTo>
                        <a:pt x="357" y="389"/>
                      </a:lnTo>
                      <a:lnTo>
                        <a:pt x="335" y="395"/>
                      </a:lnTo>
                      <a:lnTo>
                        <a:pt x="313" y="400"/>
                      </a:lnTo>
                      <a:lnTo>
                        <a:pt x="291" y="409"/>
                      </a:lnTo>
                      <a:lnTo>
                        <a:pt x="268" y="419"/>
                      </a:lnTo>
                      <a:lnTo>
                        <a:pt x="257" y="425"/>
                      </a:lnTo>
                      <a:lnTo>
                        <a:pt x="246" y="432"/>
                      </a:lnTo>
                      <a:lnTo>
                        <a:pt x="236" y="439"/>
                      </a:lnTo>
                      <a:lnTo>
                        <a:pt x="225" y="446"/>
                      </a:lnTo>
                      <a:lnTo>
                        <a:pt x="215" y="455"/>
                      </a:lnTo>
                      <a:lnTo>
                        <a:pt x="204" y="465"/>
                      </a:lnTo>
                      <a:lnTo>
                        <a:pt x="195" y="475"/>
                      </a:lnTo>
                      <a:lnTo>
                        <a:pt x="184" y="486"/>
                      </a:lnTo>
                      <a:lnTo>
                        <a:pt x="175" y="498"/>
                      </a:lnTo>
                      <a:lnTo>
                        <a:pt x="166" y="511"/>
                      </a:lnTo>
                      <a:lnTo>
                        <a:pt x="156" y="525"/>
                      </a:lnTo>
                      <a:lnTo>
                        <a:pt x="147" y="541"/>
                      </a:lnTo>
                      <a:lnTo>
                        <a:pt x="142" y="550"/>
                      </a:lnTo>
                      <a:lnTo>
                        <a:pt x="136" y="558"/>
                      </a:lnTo>
                      <a:lnTo>
                        <a:pt x="131" y="565"/>
                      </a:lnTo>
                      <a:lnTo>
                        <a:pt x="125" y="571"/>
                      </a:lnTo>
                      <a:lnTo>
                        <a:pt x="118" y="577"/>
                      </a:lnTo>
                      <a:lnTo>
                        <a:pt x="111" y="581"/>
                      </a:lnTo>
                      <a:lnTo>
                        <a:pt x="104" y="586"/>
                      </a:lnTo>
                      <a:lnTo>
                        <a:pt x="97" y="588"/>
                      </a:lnTo>
                      <a:lnTo>
                        <a:pt x="90" y="591"/>
                      </a:lnTo>
                      <a:lnTo>
                        <a:pt x="83" y="593"/>
                      </a:lnTo>
                      <a:lnTo>
                        <a:pt x="76" y="593"/>
                      </a:lnTo>
                      <a:lnTo>
                        <a:pt x="69" y="593"/>
                      </a:lnTo>
                      <a:lnTo>
                        <a:pt x="62" y="592"/>
                      </a:lnTo>
                      <a:lnTo>
                        <a:pt x="55" y="591"/>
                      </a:lnTo>
                      <a:lnTo>
                        <a:pt x="48" y="588"/>
                      </a:lnTo>
                      <a:lnTo>
                        <a:pt x="41" y="585"/>
                      </a:lnTo>
                      <a:lnTo>
                        <a:pt x="35" y="580"/>
                      </a:lnTo>
                      <a:lnTo>
                        <a:pt x="29" y="576"/>
                      </a:lnTo>
                      <a:lnTo>
                        <a:pt x="23" y="570"/>
                      </a:lnTo>
                      <a:lnTo>
                        <a:pt x="18" y="563"/>
                      </a:lnTo>
                      <a:lnTo>
                        <a:pt x="14" y="556"/>
                      </a:lnTo>
                      <a:lnTo>
                        <a:pt x="10" y="548"/>
                      </a:lnTo>
                      <a:lnTo>
                        <a:pt x="7" y="538"/>
                      </a:lnTo>
                      <a:lnTo>
                        <a:pt x="3" y="528"/>
                      </a:lnTo>
                      <a:lnTo>
                        <a:pt x="1" y="517"/>
                      </a:lnTo>
                      <a:lnTo>
                        <a:pt x="0" y="505"/>
                      </a:lnTo>
                      <a:lnTo>
                        <a:pt x="0" y="493"/>
                      </a:lnTo>
                      <a:lnTo>
                        <a:pt x="0" y="480"/>
                      </a:lnTo>
                      <a:lnTo>
                        <a:pt x="0" y="465"/>
                      </a:lnTo>
                      <a:lnTo>
                        <a:pt x="2" y="449"/>
                      </a:lnTo>
                      <a:lnTo>
                        <a:pt x="4" y="434"/>
                      </a:lnTo>
                      <a:lnTo>
                        <a:pt x="9" y="417"/>
                      </a:lnTo>
                      <a:close/>
                    </a:path>
                  </a:pathLst>
                </a:custGeom>
                <a:solidFill>
                  <a:srgbClr val="005290"/>
                </a:solidFill>
                <a:ln w="9525">
                  <a:noFill/>
                  <a:round/>
                  <a:headEnd/>
                  <a:tailEnd/>
                </a:ln>
              </p:spPr>
              <p:txBody>
                <a:bodyPr>
                  <a:prstTxWarp prst="textNoShape">
                    <a:avLst/>
                  </a:prstTxWarp>
                </a:bodyPr>
                <a:lstStyle/>
                <a:p>
                  <a:endParaRPr lang="en-US"/>
                </a:p>
              </p:txBody>
            </p:sp>
            <p:sp>
              <p:nvSpPr>
                <p:cNvPr id="54396" name="Freeform 192"/>
                <p:cNvSpPr>
                  <a:spLocks/>
                </p:cNvSpPr>
                <p:nvPr/>
              </p:nvSpPr>
              <p:spPr bwMode="auto">
                <a:xfrm>
                  <a:off x="1211" y="1925"/>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005290"/>
                </a:solidFill>
                <a:ln w="9525">
                  <a:noFill/>
                  <a:round/>
                  <a:headEnd/>
                  <a:tailEnd/>
                </a:ln>
              </p:spPr>
              <p:txBody>
                <a:bodyPr>
                  <a:prstTxWarp prst="textNoShape">
                    <a:avLst/>
                  </a:prstTxWarp>
                </a:bodyPr>
                <a:lstStyle/>
                <a:p>
                  <a:endParaRPr lang="en-US"/>
                </a:p>
              </p:txBody>
            </p:sp>
            <p:sp>
              <p:nvSpPr>
                <p:cNvPr id="54397" name="Freeform 193"/>
                <p:cNvSpPr>
                  <a:spLocks/>
                </p:cNvSpPr>
                <p:nvPr/>
              </p:nvSpPr>
              <p:spPr bwMode="auto">
                <a:xfrm>
                  <a:off x="1171" y="1947"/>
                  <a:ext cx="47" cy="17"/>
                </a:xfrm>
                <a:custGeom>
                  <a:avLst/>
                  <a:gdLst>
                    <a:gd name="T0" fmla="*/ 0 w 235"/>
                    <a:gd name="T1" fmla="*/ 0 h 83"/>
                    <a:gd name="T2" fmla="*/ 0 w 235"/>
                    <a:gd name="T3" fmla="*/ 0 h 83"/>
                    <a:gd name="T4" fmla="*/ 0 w 235"/>
                    <a:gd name="T5" fmla="*/ 0 h 83"/>
                    <a:gd name="T6" fmla="*/ 0 w 235"/>
                    <a:gd name="T7" fmla="*/ 0 h 83"/>
                    <a:gd name="T8" fmla="*/ 0 w 235"/>
                    <a:gd name="T9" fmla="*/ 0 h 83"/>
                    <a:gd name="T10" fmla="*/ 0 w 235"/>
                    <a:gd name="T11" fmla="*/ 0 h 83"/>
                    <a:gd name="T12" fmla="*/ 0 w 235"/>
                    <a:gd name="T13" fmla="*/ 0 h 83"/>
                    <a:gd name="T14" fmla="*/ 0 w 235"/>
                    <a:gd name="T15" fmla="*/ 0 h 83"/>
                    <a:gd name="T16" fmla="*/ 0 w 235"/>
                    <a:gd name="T17" fmla="*/ 0 h 83"/>
                    <a:gd name="T18" fmla="*/ 0 w 235"/>
                    <a:gd name="T19" fmla="*/ 0 h 83"/>
                    <a:gd name="T20" fmla="*/ 0 w 235"/>
                    <a:gd name="T21" fmla="*/ 0 h 83"/>
                    <a:gd name="T22" fmla="*/ 0 w 235"/>
                    <a:gd name="T23" fmla="*/ 0 h 83"/>
                    <a:gd name="T24" fmla="*/ 0 w 235"/>
                    <a:gd name="T25" fmla="*/ 0 h 83"/>
                    <a:gd name="T26" fmla="*/ 0 w 235"/>
                    <a:gd name="T27" fmla="*/ 0 h 83"/>
                    <a:gd name="T28" fmla="*/ 0 w 235"/>
                    <a:gd name="T29" fmla="*/ 0 h 83"/>
                    <a:gd name="T30" fmla="*/ 0 w 235"/>
                    <a:gd name="T31" fmla="*/ 0 h 83"/>
                    <a:gd name="T32" fmla="*/ 0 w 235"/>
                    <a:gd name="T33" fmla="*/ 0 h 83"/>
                    <a:gd name="T34" fmla="*/ 0 w 235"/>
                    <a:gd name="T35" fmla="*/ 0 h 83"/>
                    <a:gd name="T36" fmla="*/ 0 w 235"/>
                    <a:gd name="T37" fmla="*/ 0 h 83"/>
                    <a:gd name="T38" fmla="*/ 0 w 235"/>
                    <a:gd name="T39" fmla="*/ 0 h 83"/>
                    <a:gd name="T40" fmla="*/ 0 w 235"/>
                    <a:gd name="T41" fmla="*/ 0 h 83"/>
                    <a:gd name="T42" fmla="*/ 0 w 235"/>
                    <a:gd name="T43" fmla="*/ 0 h 83"/>
                    <a:gd name="T44" fmla="*/ 0 w 235"/>
                    <a:gd name="T45" fmla="*/ 0 h 83"/>
                    <a:gd name="T46" fmla="*/ 0 w 235"/>
                    <a:gd name="T47" fmla="*/ 0 h 83"/>
                    <a:gd name="T48" fmla="*/ 0 w 235"/>
                    <a:gd name="T49" fmla="*/ 0 h 83"/>
                    <a:gd name="T50" fmla="*/ 0 w 235"/>
                    <a:gd name="T51" fmla="*/ 0 h 83"/>
                    <a:gd name="T52" fmla="*/ 0 w 235"/>
                    <a:gd name="T53" fmla="*/ 0 h 83"/>
                    <a:gd name="T54" fmla="*/ 0 w 235"/>
                    <a:gd name="T55" fmla="*/ 0 h 83"/>
                    <a:gd name="T56" fmla="*/ 0 w 235"/>
                    <a:gd name="T57" fmla="*/ 0 h 83"/>
                    <a:gd name="T58" fmla="*/ 0 w 235"/>
                    <a:gd name="T59" fmla="*/ 0 h 83"/>
                    <a:gd name="T60" fmla="*/ 0 w 235"/>
                    <a:gd name="T61" fmla="*/ 0 h 83"/>
                    <a:gd name="T62" fmla="*/ 0 w 235"/>
                    <a:gd name="T63" fmla="*/ 0 h 83"/>
                    <a:gd name="T64" fmla="*/ 0 w 235"/>
                    <a:gd name="T65" fmla="*/ 0 h 83"/>
                    <a:gd name="T66" fmla="*/ 0 w 235"/>
                    <a:gd name="T67" fmla="*/ 0 h 83"/>
                    <a:gd name="T68" fmla="*/ 0 w 235"/>
                    <a:gd name="T69" fmla="*/ 0 h 83"/>
                    <a:gd name="T70" fmla="*/ 0 w 235"/>
                    <a:gd name="T71" fmla="*/ 0 h 83"/>
                    <a:gd name="T72" fmla="*/ 0 w 235"/>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3"/>
                    <a:gd name="T113" fmla="*/ 235 w 235"/>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3">
                      <a:moveTo>
                        <a:pt x="170" y="6"/>
                      </a:moveTo>
                      <a:lnTo>
                        <a:pt x="124" y="18"/>
                      </a:lnTo>
                      <a:lnTo>
                        <a:pt x="81" y="29"/>
                      </a:lnTo>
                      <a:lnTo>
                        <a:pt x="62" y="36"/>
                      </a:lnTo>
                      <a:lnTo>
                        <a:pt x="45" y="43"/>
                      </a:lnTo>
                      <a:lnTo>
                        <a:pt x="30" y="49"/>
                      </a:lnTo>
                      <a:lnTo>
                        <a:pt x="18" y="55"/>
                      </a:lnTo>
                      <a:lnTo>
                        <a:pt x="9" y="61"/>
                      </a:lnTo>
                      <a:lnTo>
                        <a:pt x="3" y="67"/>
                      </a:lnTo>
                      <a:lnTo>
                        <a:pt x="1" y="69"/>
                      </a:lnTo>
                      <a:lnTo>
                        <a:pt x="0" y="71"/>
                      </a:lnTo>
                      <a:lnTo>
                        <a:pt x="1" y="74"/>
                      </a:lnTo>
                      <a:lnTo>
                        <a:pt x="3" y="75"/>
                      </a:lnTo>
                      <a:lnTo>
                        <a:pt x="10" y="79"/>
                      </a:lnTo>
                      <a:lnTo>
                        <a:pt x="23" y="81"/>
                      </a:lnTo>
                      <a:lnTo>
                        <a:pt x="40" y="83"/>
                      </a:lnTo>
                      <a:lnTo>
                        <a:pt x="63" y="83"/>
                      </a:lnTo>
                      <a:lnTo>
                        <a:pt x="89" y="82"/>
                      </a:lnTo>
                      <a:lnTo>
                        <a:pt x="114" y="79"/>
                      </a:lnTo>
                      <a:lnTo>
                        <a:pt x="137" y="74"/>
                      </a:lnTo>
                      <a:lnTo>
                        <a:pt x="158" y="67"/>
                      </a:lnTo>
                      <a:lnTo>
                        <a:pt x="178" y="59"/>
                      </a:lnTo>
                      <a:lnTo>
                        <a:pt x="195" y="50"/>
                      </a:lnTo>
                      <a:lnTo>
                        <a:pt x="209" y="41"/>
                      </a:lnTo>
                      <a:lnTo>
                        <a:pt x="221" y="33"/>
                      </a:lnTo>
                      <a:lnTo>
                        <a:pt x="229" y="25"/>
                      </a:lnTo>
                      <a:lnTo>
                        <a:pt x="235" y="17"/>
                      </a:lnTo>
                      <a:lnTo>
                        <a:pt x="235" y="13"/>
                      </a:lnTo>
                      <a:lnTo>
                        <a:pt x="235" y="10"/>
                      </a:lnTo>
                      <a:lnTo>
                        <a:pt x="234" y="7"/>
                      </a:lnTo>
                      <a:lnTo>
                        <a:pt x="233" y="5"/>
                      </a:lnTo>
                      <a:lnTo>
                        <a:pt x="229" y="3"/>
                      </a:lnTo>
                      <a:lnTo>
                        <a:pt x="225" y="1"/>
                      </a:lnTo>
                      <a:lnTo>
                        <a:pt x="219" y="0"/>
                      </a:lnTo>
                      <a:lnTo>
                        <a:pt x="212" y="0"/>
                      </a:lnTo>
                      <a:lnTo>
                        <a:pt x="193" y="1"/>
                      </a:lnTo>
                      <a:lnTo>
                        <a:pt x="170" y="6"/>
                      </a:lnTo>
                      <a:close/>
                    </a:path>
                  </a:pathLst>
                </a:custGeom>
                <a:solidFill>
                  <a:srgbClr val="005290"/>
                </a:solidFill>
                <a:ln w="9525">
                  <a:noFill/>
                  <a:round/>
                  <a:headEnd/>
                  <a:tailEnd/>
                </a:ln>
              </p:spPr>
              <p:txBody>
                <a:bodyPr>
                  <a:prstTxWarp prst="textNoShape">
                    <a:avLst/>
                  </a:prstTxWarp>
                </a:bodyPr>
                <a:lstStyle/>
                <a:p>
                  <a:endParaRPr lang="en-US"/>
                </a:p>
              </p:txBody>
            </p:sp>
            <p:sp>
              <p:nvSpPr>
                <p:cNvPr id="54398" name="Freeform 194"/>
                <p:cNvSpPr>
                  <a:spLocks/>
                </p:cNvSpPr>
                <p:nvPr/>
              </p:nvSpPr>
              <p:spPr bwMode="auto">
                <a:xfrm>
                  <a:off x="1167" y="1911"/>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3"/>
                      </a:moveTo>
                      <a:lnTo>
                        <a:pt x="32" y="157"/>
                      </a:lnTo>
                      <a:lnTo>
                        <a:pt x="41" y="161"/>
                      </a:lnTo>
                      <a:lnTo>
                        <a:pt x="49" y="164"/>
                      </a:lnTo>
                      <a:lnTo>
                        <a:pt x="57" y="165"/>
                      </a:lnTo>
                      <a:lnTo>
                        <a:pt x="65" y="167"/>
                      </a:lnTo>
                      <a:lnTo>
                        <a:pt x="74" y="167"/>
                      </a:lnTo>
                      <a:lnTo>
                        <a:pt x="82" y="165"/>
                      </a:lnTo>
                      <a:lnTo>
                        <a:pt x="90" y="163"/>
                      </a:lnTo>
                      <a:lnTo>
                        <a:pt x="105" y="157"/>
                      </a:lnTo>
                      <a:lnTo>
                        <a:pt x="119" y="149"/>
                      </a:lnTo>
                      <a:lnTo>
                        <a:pt x="133" y="139"/>
                      </a:lnTo>
                      <a:lnTo>
                        <a:pt x="146" y="128"/>
                      </a:lnTo>
                      <a:lnTo>
                        <a:pt x="168" y="107"/>
                      </a:lnTo>
                      <a:lnTo>
                        <a:pt x="187" y="91"/>
                      </a:lnTo>
                      <a:lnTo>
                        <a:pt x="195" y="86"/>
                      </a:lnTo>
                      <a:lnTo>
                        <a:pt x="201" y="84"/>
                      </a:lnTo>
                      <a:lnTo>
                        <a:pt x="204" y="84"/>
                      </a:lnTo>
                      <a:lnTo>
                        <a:pt x="207" y="85"/>
                      </a:lnTo>
                      <a:lnTo>
                        <a:pt x="208" y="88"/>
                      </a:lnTo>
                      <a:lnTo>
                        <a:pt x="210" y="92"/>
                      </a:lnTo>
                      <a:lnTo>
                        <a:pt x="211" y="95"/>
                      </a:lnTo>
                      <a:lnTo>
                        <a:pt x="214" y="98"/>
                      </a:lnTo>
                      <a:lnTo>
                        <a:pt x="217" y="100"/>
                      </a:lnTo>
                      <a:lnTo>
                        <a:pt x="220" y="101"/>
                      </a:lnTo>
                      <a:lnTo>
                        <a:pt x="223" y="101"/>
                      </a:lnTo>
                      <a:lnTo>
                        <a:pt x="228" y="100"/>
                      </a:lnTo>
                      <a:lnTo>
                        <a:pt x="231" y="99"/>
                      </a:lnTo>
                      <a:lnTo>
                        <a:pt x="236" y="96"/>
                      </a:lnTo>
                      <a:lnTo>
                        <a:pt x="245" y="91"/>
                      </a:lnTo>
                      <a:lnTo>
                        <a:pt x="255" y="82"/>
                      </a:lnTo>
                      <a:lnTo>
                        <a:pt x="263" y="73"/>
                      </a:lnTo>
                      <a:lnTo>
                        <a:pt x="271" y="63"/>
                      </a:lnTo>
                      <a:lnTo>
                        <a:pt x="277" y="52"/>
                      </a:lnTo>
                      <a:lnTo>
                        <a:pt x="281" y="40"/>
                      </a:lnTo>
                      <a:lnTo>
                        <a:pt x="283" y="36"/>
                      </a:lnTo>
                      <a:lnTo>
                        <a:pt x="284" y="30"/>
                      </a:lnTo>
                      <a:lnTo>
                        <a:pt x="284" y="25"/>
                      </a:lnTo>
                      <a:lnTo>
                        <a:pt x="283" y="21"/>
                      </a:lnTo>
                      <a:lnTo>
                        <a:pt x="280" y="16"/>
                      </a:lnTo>
                      <a:lnTo>
                        <a:pt x="278" y="12"/>
                      </a:lnTo>
                      <a:lnTo>
                        <a:pt x="274" y="8"/>
                      </a:lnTo>
                      <a:lnTo>
                        <a:pt x="270" y="5"/>
                      </a:lnTo>
                      <a:lnTo>
                        <a:pt x="264" y="3"/>
                      </a:lnTo>
                      <a:lnTo>
                        <a:pt x="257" y="1"/>
                      </a:lnTo>
                      <a:lnTo>
                        <a:pt x="249" y="0"/>
                      </a:lnTo>
                      <a:lnTo>
                        <a:pt x="239" y="0"/>
                      </a:lnTo>
                      <a:lnTo>
                        <a:pt x="218" y="1"/>
                      </a:lnTo>
                      <a:lnTo>
                        <a:pt x="195" y="3"/>
                      </a:lnTo>
                      <a:lnTo>
                        <a:pt x="172" y="9"/>
                      </a:lnTo>
                      <a:lnTo>
                        <a:pt x="147" y="15"/>
                      </a:lnTo>
                      <a:lnTo>
                        <a:pt x="123" y="23"/>
                      </a:lnTo>
                      <a:lnTo>
                        <a:pt x="99" y="32"/>
                      </a:lnTo>
                      <a:lnTo>
                        <a:pt x="77" y="42"/>
                      </a:lnTo>
                      <a:lnTo>
                        <a:pt x="56" y="53"/>
                      </a:lnTo>
                      <a:lnTo>
                        <a:pt x="39" y="65"/>
                      </a:lnTo>
                      <a:lnTo>
                        <a:pt x="22" y="77"/>
                      </a:lnTo>
                      <a:lnTo>
                        <a:pt x="16" y="84"/>
                      </a:lnTo>
                      <a:lnTo>
                        <a:pt x="10" y="89"/>
                      </a:lnTo>
                      <a:lnTo>
                        <a:pt x="6" y="96"/>
                      </a:lnTo>
                      <a:lnTo>
                        <a:pt x="2" y="102"/>
                      </a:lnTo>
                      <a:lnTo>
                        <a:pt x="1" y="109"/>
                      </a:lnTo>
                      <a:lnTo>
                        <a:pt x="0" y="115"/>
                      </a:lnTo>
                      <a:lnTo>
                        <a:pt x="0" y="122"/>
                      </a:lnTo>
                      <a:lnTo>
                        <a:pt x="1" y="128"/>
                      </a:lnTo>
                      <a:lnTo>
                        <a:pt x="5" y="134"/>
                      </a:lnTo>
                      <a:lnTo>
                        <a:pt x="9" y="141"/>
                      </a:lnTo>
                      <a:lnTo>
                        <a:pt x="15" y="147"/>
                      </a:lnTo>
                      <a:lnTo>
                        <a:pt x="23" y="153"/>
                      </a:lnTo>
                      <a:close/>
                    </a:path>
                  </a:pathLst>
                </a:custGeom>
                <a:solidFill>
                  <a:srgbClr val="005290"/>
                </a:solidFill>
                <a:ln w="9525">
                  <a:noFill/>
                  <a:round/>
                  <a:headEnd/>
                  <a:tailEnd/>
                </a:ln>
              </p:spPr>
              <p:txBody>
                <a:bodyPr>
                  <a:prstTxWarp prst="textNoShape">
                    <a:avLst/>
                  </a:prstTxWarp>
                </a:bodyPr>
                <a:lstStyle/>
                <a:p>
                  <a:endParaRPr lang="en-US"/>
                </a:p>
              </p:txBody>
            </p:sp>
            <p:sp>
              <p:nvSpPr>
                <p:cNvPr id="54399" name="Freeform 195"/>
                <p:cNvSpPr>
                  <a:spLocks/>
                </p:cNvSpPr>
                <p:nvPr/>
              </p:nvSpPr>
              <p:spPr bwMode="auto">
                <a:xfrm>
                  <a:off x="1127" y="1880"/>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1"/>
                      </a:moveTo>
                      <a:lnTo>
                        <a:pt x="131" y="61"/>
                      </a:lnTo>
                      <a:lnTo>
                        <a:pt x="70" y="61"/>
                      </a:lnTo>
                      <a:lnTo>
                        <a:pt x="54" y="76"/>
                      </a:lnTo>
                      <a:lnTo>
                        <a:pt x="39" y="89"/>
                      </a:lnTo>
                      <a:lnTo>
                        <a:pt x="26" y="102"/>
                      </a:lnTo>
                      <a:lnTo>
                        <a:pt x="15" y="113"/>
                      </a:lnTo>
                      <a:lnTo>
                        <a:pt x="8" y="124"/>
                      </a:lnTo>
                      <a:lnTo>
                        <a:pt x="3" y="134"/>
                      </a:lnTo>
                      <a:lnTo>
                        <a:pt x="1" y="139"/>
                      </a:lnTo>
                      <a:lnTo>
                        <a:pt x="0" y="143"/>
                      </a:lnTo>
                      <a:lnTo>
                        <a:pt x="0" y="147"/>
                      </a:lnTo>
                      <a:lnTo>
                        <a:pt x="1" y="151"/>
                      </a:lnTo>
                      <a:lnTo>
                        <a:pt x="3" y="154"/>
                      </a:lnTo>
                      <a:lnTo>
                        <a:pt x="5" y="158"/>
                      </a:lnTo>
                      <a:lnTo>
                        <a:pt x="8" y="160"/>
                      </a:lnTo>
                      <a:lnTo>
                        <a:pt x="12" y="164"/>
                      </a:lnTo>
                      <a:lnTo>
                        <a:pt x="22" y="167"/>
                      </a:lnTo>
                      <a:lnTo>
                        <a:pt x="36" y="171"/>
                      </a:lnTo>
                      <a:lnTo>
                        <a:pt x="54" y="173"/>
                      </a:lnTo>
                      <a:lnTo>
                        <a:pt x="75" y="173"/>
                      </a:lnTo>
                      <a:lnTo>
                        <a:pt x="101" y="173"/>
                      </a:lnTo>
                      <a:lnTo>
                        <a:pt x="131" y="171"/>
                      </a:lnTo>
                      <a:lnTo>
                        <a:pt x="146" y="169"/>
                      </a:lnTo>
                      <a:lnTo>
                        <a:pt x="160" y="166"/>
                      </a:lnTo>
                      <a:lnTo>
                        <a:pt x="174" y="162"/>
                      </a:lnTo>
                      <a:lnTo>
                        <a:pt x="186" y="159"/>
                      </a:lnTo>
                      <a:lnTo>
                        <a:pt x="198" y="154"/>
                      </a:lnTo>
                      <a:lnTo>
                        <a:pt x="207" y="148"/>
                      </a:lnTo>
                      <a:lnTo>
                        <a:pt x="216" y="143"/>
                      </a:lnTo>
                      <a:lnTo>
                        <a:pt x="224" y="137"/>
                      </a:lnTo>
                      <a:lnTo>
                        <a:pt x="233" y="130"/>
                      </a:lnTo>
                      <a:lnTo>
                        <a:pt x="239" y="123"/>
                      </a:lnTo>
                      <a:lnTo>
                        <a:pt x="243" y="114"/>
                      </a:lnTo>
                      <a:lnTo>
                        <a:pt x="248" y="107"/>
                      </a:lnTo>
                      <a:lnTo>
                        <a:pt x="251" y="99"/>
                      </a:lnTo>
                      <a:lnTo>
                        <a:pt x="254" y="91"/>
                      </a:lnTo>
                      <a:lnTo>
                        <a:pt x="256" y="83"/>
                      </a:lnTo>
                      <a:lnTo>
                        <a:pt x="257" y="75"/>
                      </a:lnTo>
                      <a:lnTo>
                        <a:pt x="257" y="67"/>
                      </a:lnTo>
                      <a:lnTo>
                        <a:pt x="256" y="60"/>
                      </a:lnTo>
                      <a:lnTo>
                        <a:pt x="254" y="51"/>
                      </a:lnTo>
                      <a:lnTo>
                        <a:pt x="251" y="44"/>
                      </a:lnTo>
                      <a:lnTo>
                        <a:pt x="248" y="37"/>
                      </a:lnTo>
                      <a:lnTo>
                        <a:pt x="244" y="32"/>
                      </a:lnTo>
                      <a:lnTo>
                        <a:pt x="240" y="25"/>
                      </a:lnTo>
                      <a:lnTo>
                        <a:pt x="234" y="20"/>
                      </a:lnTo>
                      <a:lnTo>
                        <a:pt x="227" y="14"/>
                      </a:lnTo>
                      <a:lnTo>
                        <a:pt x="220" y="11"/>
                      </a:lnTo>
                      <a:lnTo>
                        <a:pt x="212" y="6"/>
                      </a:lnTo>
                      <a:lnTo>
                        <a:pt x="203" y="4"/>
                      </a:lnTo>
                      <a:lnTo>
                        <a:pt x="194" y="1"/>
                      </a:lnTo>
                      <a:lnTo>
                        <a:pt x="185" y="0"/>
                      </a:lnTo>
                      <a:lnTo>
                        <a:pt x="174" y="0"/>
                      </a:lnTo>
                      <a:lnTo>
                        <a:pt x="163" y="1"/>
                      </a:lnTo>
                      <a:close/>
                    </a:path>
                  </a:pathLst>
                </a:custGeom>
                <a:solidFill>
                  <a:srgbClr val="005290"/>
                </a:solidFill>
                <a:ln w="9525">
                  <a:noFill/>
                  <a:round/>
                  <a:headEnd/>
                  <a:tailEnd/>
                </a:ln>
              </p:spPr>
              <p:txBody>
                <a:bodyPr>
                  <a:prstTxWarp prst="textNoShape">
                    <a:avLst/>
                  </a:prstTxWarp>
                </a:bodyPr>
                <a:lstStyle/>
                <a:p>
                  <a:endParaRPr lang="en-US"/>
                </a:p>
              </p:txBody>
            </p:sp>
            <p:sp>
              <p:nvSpPr>
                <p:cNvPr id="54400" name="Freeform 196"/>
                <p:cNvSpPr>
                  <a:spLocks/>
                </p:cNvSpPr>
                <p:nvPr/>
              </p:nvSpPr>
              <p:spPr bwMode="auto">
                <a:xfrm>
                  <a:off x="1030" y="1856"/>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7"/>
                      </a:moveTo>
                      <a:lnTo>
                        <a:pt x="86" y="35"/>
                      </a:lnTo>
                      <a:lnTo>
                        <a:pt x="68" y="43"/>
                      </a:lnTo>
                      <a:lnTo>
                        <a:pt x="52" y="53"/>
                      </a:lnTo>
                      <a:lnTo>
                        <a:pt x="38" y="61"/>
                      </a:lnTo>
                      <a:lnTo>
                        <a:pt x="25" y="70"/>
                      </a:lnTo>
                      <a:lnTo>
                        <a:pt x="16" y="78"/>
                      </a:lnTo>
                      <a:lnTo>
                        <a:pt x="7" y="86"/>
                      </a:lnTo>
                      <a:lnTo>
                        <a:pt x="3" y="95"/>
                      </a:lnTo>
                      <a:lnTo>
                        <a:pt x="2" y="98"/>
                      </a:lnTo>
                      <a:lnTo>
                        <a:pt x="0" y="102"/>
                      </a:lnTo>
                      <a:lnTo>
                        <a:pt x="0" y="104"/>
                      </a:lnTo>
                      <a:lnTo>
                        <a:pt x="2" y="107"/>
                      </a:lnTo>
                      <a:lnTo>
                        <a:pt x="3" y="110"/>
                      </a:lnTo>
                      <a:lnTo>
                        <a:pt x="5" y="112"/>
                      </a:lnTo>
                      <a:lnTo>
                        <a:pt x="7" y="114"/>
                      </a:lnTo>
                      <a:lnTo>
                        <a:pt x="12" y="117"/>
                      </a:lnTo>
                      <a:lnTo>
                        <a:pt x="21" y="119"/>
                      </a:lnTo>
                      <a:lnTo>
                        <a:pt x="35" y="120"/>
                      </a:lnTo>
                      <a:lnTo>
                        <a:pt x="53" y="120"/>
                      </a:lnTo>
                      <a:lnTo>
                        <a:pt x="74" y="119"/>
                      </a:lnTo>
                      <a:lnTo>
                        <a:pt x="96" y="117"/>
                      </a:lnTo>
                      <a:lnTo>
                        <a:pt x="116" y="116"/>
                      </a:lnTo>
                      <a:lnTo>
                        <a:pt x="135" y="114"/>
                      </a:lnTo>
                      <a:lnTo>
                        <a:pt x="151" y="114"/>
                      </a:lnTo>
                      <a:lnTo>
                        <a:pt x="179" y="117"/>
                      </a:lnTo>
                      <a:lnTo>
                        <a:pt x="203" y="119"/>
                      </a:lnTo>
                      <a:lnTo>
                        <a:pt x="221" y="122"/>
                      </a:lnTo>
                      <a:lnTo>
                        <a:pt x="236" y="123"/>
                      </a:lnTo>
                      <a:lnTo>
                        <a:pt x="243" y="123"/>
                      </a:lnTo>
                      <a:lnTo>
                        <a:pt x="249" y="123"/>
                      </a:lnTo>
                      <a:lnTo>
                        <a:pt x="255" y="122"/>
                      </a:lnTo>
                      <a:lnTo>
                        <a:pt x="262" y="119"/>
                      </a:lnTo>
                      <a:lnTo>
                        <a:pt x="267" y="114"/>
                      </a:lnTo>
                      <a:lnTo>
                        <a:pt x="273" y="107"/>
                      </a:lnTo>
                      <a:lnTo>
                        <a:pt x="277" y="97"/>
                      </a:lnTo>
                      <a:lnTo>
                        <a:pt x="282" y="85"/>
                      </a:lnTo>
                      <a:lnTo>
                        <a:pt x="284" y="72"/>
                      </a:lnTo>
                      <a:lnTo>
                        <a:pt x="285" y="60"/>
                      </a:lnTo>
                      <a:lnTo>
                        <a:pt x="285" y="53"/>
                      </a:lnTo>
                      <a:lnTo>
                        <a:pt x="284" y="46"/>
                      </a:lnTo>
                      <a:lnTo>
                        <a:pt x="283" y="39"/>
                      </a:lnTo>
                      <a:lnTo>
                        <a:pt x="281" y="33"/>
                      </a:lnTo>
                      <a:lnTo>
                        <a:pt x="278" y="27"/>
                      </a:lnTo>
                      <a:lnTo>
                        <a:pt x="274" y="21"/>
                      </a:lnTo>
                      <a:lnTo>
                        <a:pt x="269" y="16"/>
                      </a:lnTo>
                      <a:lnTo>
                        <a:pt x="264" y="12"/>
                      </a:lnTo>
                      <a:lnTo>
                        <a:pt x="257" y="7"/>
                      </a:lnTo>
                      <a:lnTo>
                        <a:pt x="250" y="5"/>
                      </a:lnTo>
                      <a:lnTo>
                        <a:pt x="241" y="2"/>
                      </a:lnTo>
                      <a:lnTo>
                        <a:pt x="232" y="0"/>
                      </a:lnTo>
                      <a:lnTo>
                        <a:pt x="220" y="0"/>
                      </a:lnTo>
                      <a:lnTo>
                        <a:pt x="208" y="0"/>
                      </a:lnTo>
                      <a:lnTo>
                        <a:pt x="194" y="1"/>
                      </a:lnTo>
                      <a:lnTo>
                        <a:pt x="180" y="4"/>
                      </a:lnTo>
                      <a:lnTo>
                        <a:pt x="164" y="7"/>
                      </a:lnTo>
                      <a:lnTo>
                        <a:pt x="146" y="13"/>
                      </a:lnTo>
                      <a:lnTo>
                        <a:pt x="127" y="19"/>
                      </a:lnTo>
                      <a:lnTo>
                        <a:pt x="106" y="27"/>
                      </a:lnTo>
                      <a:close/>
                    </a:path>
                  </a:pathLst>
                </a:custGeom>
                <a:solidFill>
                  <a:srgbClr val="005290"/>
                </a:solidFill>
                <a:ln w="9525">
                  <a:noFill/>
                  <a:round/>
                  <a:headEnd/>
                  <a:tailEnd/>
                </a:ln>
              </p:spPr>
              <p:txBody>
                <a:bodyPr>
                  <a:prstTxWarp prst="textNoShape">
                    <a:avLst/>
                  </a:prstTxWarp>
                </a:bodyPr>
                <a:lstStyle/>
                <a:p>
                  <a:endParaRPr lang="en-US"/>
                </a:p>
              </p:txBody>
            </p:sp>
            <p:sp>
              <p:nvSpPr>
                <p:cNvPr id="54401" name="Freeform 197"/>
                <p:cNvSpPr>
                  <a:spLocks/>
                </p:cNvSpPr>
                <p:nvPr/>
              </p:nvSpPr>
              <p:spPr bwMode="auto">
                <a:xfrm>
                  <a:off x="975" y="1864"/>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2"/>
                      </a:moveTo>
                      <a:lnTo>
                        <a:pt x="97" y="207"/>
                      </a:lnTo>
                      <a:lnTo>
                        <a:pt x="90" y="209"/>
                      </a:lnTo>
                      <a:lnTo>
                        <a:pt x="73" y="214"/>
                      </a:lnTo>
                      <a:lnTo>
                        <a:pt x="61" y="218"/>
                      </a:lnTo>
                      <a:lnTo>
                        <a:pt x="49" y="220"/>
                      </a:lnTo>
                      <a:lnTo>
                        <a:pt x="38" y="221"/>
                      </a:lnTo>
                      <a:lnTo>
                        <a:pt x="26" y="221"/>
                      </a:lnTo>
                      <a:lnTo>
                        <a:pt x="17" y="221"/>
                      </a:lnTo>
                      <a:lnTo>
                        <a:pt x="9" y="218"/>
                      </a:lnTo>
                      <a:lnTo>
                        <a:pt x="5" y="215"/>
                      </a:lnTo>
                      <a:lnTo>
                        <a:pt x="3" y="213"/>
                      </a:lnTo>
                      <a:lnTo>
                        <a:pt x="2" y="209"/>
                      </a:lnTo>
                      <a:lnTo>
                        <a:pt x="0" y="206"/>
                      </a:lnTo>
                      <a:lnTo>
                        <a:pt x="0" y="201"/>
                      </a:lnTo>
                      <a:lnTo>
                        <a:pt x="2" y="195"/>
                      </a:lnTo>
                      <a:lnTo>
                        <a:pt x="5" y="188"/>
                      </a:lnTo>
                      <a:lnTo>
                        <a:pt x="9" y="181"/>
                      </a:lnTo>
                      <a:lnTo>
                        <a:pt x="20" y="165"/>
                      </a:lnTo>
                      <a:lnTo>
                        <a:pt x="37" y="143"/>
                      </a:lnTo>
                      <a:lnTo>
                        <a:pt x="73" y="100"/>
                      </a:lnTo>
                      <a:lnTo>
                        <a:pt x="102" y="62"/>
                      </a:lnTo>
                      <a:lnTo>
                        <a:pt x="115" y="46"/>
                      </a:lnTo>
                      <a:lnTo>
                        <a:pt x="125" y="32"/>
                      </a:lnTo>
                      <a:lnTo>
                        <a:pt x="136" y="20"/>
                      </a:lnTo>
                      <a:lnTo>
                        <a:pt x="145" y="11"/>
                      </a:lnTo>
                      <a:lnTo>
                        <a:pt x="153" y="5"/>
                      </a:lnTo>
                      <a:lnTo>
                        <a:pt x="162" y="1"/>
                      </a:lnTo>
                      <a:lnTo>
                        <a:pt x="165" y="0"/>
                      </a:lnTo>
                      <a:lnTo>
                        <a:pt x="169" y="0"/>
                      </a:lnTo>
                      <a:lnTo>
                        <a:pt x="172" y="1"/>
                      </a:lnTo>
                      <a:lnTo>
                        <a:pt x="176" y="4"/>
                      </a:lnTo>
                      <a:lnTo>
                        <a:pt x="179" y="6"/>
                      </a:lnTo>
                      <a:lnTo>
                        <a:pt x="184" y="10"/>
                      </a:lnTo>
                      <a:lnTo>
                        <a:pt x="187" y="14"/>
                      </a:lnTo>
                      <a:lnTo>
                        <a:pt x="191" y="19"/>
                      </a:lnTo>
                      <a:lnTo>
                        <a:pt x="199" y="33"/>
                      </a:lnTo>
                      <a:lnTo>
                        <a:pt x="207" y="52"/>
                      </a:lnTo>
                      <a:close/>
                    </a:path>
                  </a:pathLst>
                </a:custGeom>
                <a:solidFill>
                  <a:srgbClr val="005290"/>
                </a:solidFill>
                <a:ln w="9525">
                  <a:noFill/>
                  <a:round/>
                  <a:headEnd/>
                  <a:tailEnd/>
                </a:ln>
              </p:spPr>
              <p:txBody>
                <a:bodyPr>
                  <a:prstTxWarp prst="textNoShape">
                    <a:avLst/>
                  </a:prstTxWarp>
                </a:bodyPr>
                <a:lstStyle/>
                <a:p>
                  <a:endParaRPr lang="en-US"/>
                </a:p>
              </p:txBody>
            </p:sp>
            <p:sp>
              <p:nvSpPr>
                <p:cNvPr id="54402" name="Freeform 198"/>
                <p:cNvSpPr>
                  <a:spLocks/>
                </p:cNvSpPr>
                <p:nvPr/>
              </p:nvSpPr>
              <p:spPr bwMode="auto">
                <a:xfrm>
                  <a:off x="1153" y="1781"/>
                  <a:ext cx="25" cy="102"/>
                </a:xfrm>
                <a:custGeom>
                  <a:avLst/>
                  <a:gdLst>
                    <a:gd name="T0" fmla="*/ 0 w 126"/>
                    <a:gd name="T1" fmla="*/ 0 h 509"/>
                    <a:gd name="T2" fmla="*/ 0 w 126"/>
                    <a:gd name="T3" fmla="*/ 0 h 509"/>
                    <a:gd name="T4" fmla="*/ 0 w 126"/>
                    <a:gd name="T5" fmla="*/ 0 h 509"/>
                    <a:gd name="T6" fmla="*/ 0 w 126"/>
                    <a:gd name="T7" fmla="*/ 0 h 509"/>
                    <a:gd name="T8" fmla="*/ 0 w 126"/>
                    <a:gd name="T9" fmla="*/ 0 h 509"/>
                    <a:gd name="T10" fmla="*/ 0 w 126"/>
                    <a:gd name="T11" fmla="*/ 0 h 509"/>
                    <a:gd name="T12" fmla="*/ 0 w 126"/>
                    <a:gd name="T13" fmla="*/ 0 h 509"/>
                    <a:gd name="T14" fmla="*/ 0 w 126"/>
                    <a:gd name="T15" fmla="*/ 0 h 509"/>
                    <a:gd name="T16" fmla="*/ 0 w 126"/>
                    <a:gd name="T17" fmla="*/ 0 h 509"/>
                    <a:gd name="T18" fmla="*/ 0 w 126"/>
                    <a:gd name="T19" fmla="*/ 0 h 509"/>
                    <a:gd name="T20" fmla="*/ 0 w 126"/>
                    <a:gd name="T21" fmla="*/ 0 h 509"/>
                    <a:gd name="T22" fmla="*/ 0 w 126"/>
                    <a:gd name="T23" fmla="*/ 0 h 509"/>
                    <a:gd name="T24" fmla="*/ 0 w 126"/>
                    <a:gd name="T25" fmla="*/ 0 h 509"/>
                    <a:gd name="T26" fmla="*/ 0 w 126"/>
                    <a:gd name="T27" fmla="*/ 0 h 509"/>
                    <a:gd name="T28" fmla="*/ 0 w 126"/>
                    <a:gd name="T29" fmla="*/ 0 h 509"/>
                    <a:gd name="T30" fmla="*/ 0 w 126"/>
                    <a:gd name="T31" fmla="*/ 0 h 509"/>
                    <a:gd name="T32" fmla="*/ 0 w 126"/>
                    <a:gd name="T33" fmla="*/ 0 h 509"/>
                    <a:gd name="T34" fmla="*/ 0 w 126"/>
                    <a:gd name="T35" fmla="*/ 0 h 509"/>
                    <a:gd name="T36" fmla="*/ 0 w 126"/>
                    <a:gd name="T37" fmla="*/ 0 h 509"/>
                    <a:gd name="T38" fmla="*/ 0 w 126"/>
                    <a:gd name="T39" fmla="*/ 0 h 509"/>
                    <a:gd name="T40" fmla="*/ 0 w 126"/>
                    <a:gd name="T41" fmla="*/ 0 h 509"/>
                    <a:gd name="T42" fmla="*/ 0 w 126"/>
                    <a:gd name="T43" fmla="*/ 0 h 509"/>
                    <a:gd name="T44" fmla="*/ 0 w 126"/>
                    <a:gd name="T45" fmla="*/ 0 h 509"/>
                    <a:gd name="T46" fmla="*/ 0 w 126"/>
                    <a:gd name="T47" fmla="*/ 0 h 509"/>
                    <a:gd name="T48" fmla="*/ 0 w 126"/>
                    <a:gd name="T49" fmla="*/ 0 h 509"/>
                    <a:gd name="T50" fmla="*/ 0 w 126"/>
                    <a:gd name="T51" fmla="*/ 0 h 509"/>
                    <a:gd name="T52" fmla="*/ 0 w 126"/>
                    <a:gd name="T53" fmla="*/ 0 h 509"/>
                    <a:gd name="T54" fmla="*/ 0 w 126"/>
                    <a:gd name="T55" fmla="*/ 0 h 509"/>
                    <a:gd name="T56" fmla="*/ 0 w 126"/>
                    <a:gd name="T57" fmla="*/ 0 h 509"/>
                    <a:gd name="T58" fmla="*/ 0 w 126"/>
                    <a:gd name="T59" fmla="*/ 0 h 509"/>
                    <a:gd name="T60" fmla="*/ 0 w 126"/>
                    <a:gd name="T61" fmla="*/ 0 h 509"/>
                    <a:gd name="T62" fmla="*/ 0 w 126"/>
                    <a:gd name="T63" fmla="*/ 0 h 509"/>
                    <a:gd name="T64" fmla="*/ 0 w 126"/>
                    <a:gd name="T65" fmla="*/ 0 h 509"/>
                    <a:gd name="T66" fmla="*/ 0 w 126"/>
                    <a:gd name="T67" fmla="*/ 0 h 509"/>
                    <a:gd name="T68" fmla="*/ 0 w 126"/>
                    <a:gd name="T69" fmla="*/ 0 h 5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509"/>
                    <a:gd name="T107" fmla="*/ 126 w 126"/>
                    <a:gd name="T108" fmla="*/ 509 h 5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solidFill>
                  <a:srgbClr val="0099FF"/>
                </a:solidFill>
                <a:ln w="9525">
                  <a:noFill/>
                  <a:round/>
                  <a:headEnd/>
                  <a:tailEnd/>
                </a:ln>
              </p:spPr>
              <p:txBody>
                <a:bodyPr>
                  <a:prstTxWarp prst="textNoShape">
                    <a:avLst/>
                  </a:prstTxWarp>
                </a:bodyPr>
                <a:lstStyle/>
                <a:p>
                  <a:endParaRPr lang="en-US"/>
                </a:p>
              </p:txBody>
            </p:sp>
            <p:sp>
              <p:nvSpPr>
                <p:cNvPr id="54403" name="Freeform 199"/>
                <p:cNvSpPr>
                  <a:spLocks/>
                </p:cNvSpPr>
                <p:nvPr/>
              </p:nvSpPr>
              <p:spPr bwMode="auto">
                <a:xfrm>
                  <a:off x="1044" y="1766"/>
                  <a:ext cx="25" cy="83"/>
                </a:xfrm>
                <a:custGeom>
                  <a:avLst/>
                  <a:gdLst>
                    <a:gd name="T0" fmla="*/ 0 w 122"/>
                    <a:gd name="T1" fmla="*/ 0 h 415"/>
                    <a:gd name="T2" fmla="*/ 0 w 122"/>
                    <a:gd name="T3" fmla="*/ 0 h 415"/>
                    <a:gd name="T4" fmla="*/ 0 w 122"/>
                    <a:gd name="T5" fmla="*/ 0 h 415"/>
                    <a:gd name="T6" fmla="*/ 0 w 122"/>
                    <a:gd name="T7" fmla="*/ 0 h 415"/>
                    <a:gd name="T8" fmla="*/ 0 w 122"/>
                    <a:gd name="T9" fmla="*/ 0 h 415"/>
                    <a:gd name="T10" fmla="*/ 0 w 122"/>
                    <a:gd name="T11" fmla="*/ 0 h 415"/>
                    <a:gd name="T12" fmla="*/ 0 w 122"/>
                    <a:gd name="T13" fmla="*/ 0 h 415"/>
                    <a:gd name="T14" fmla="*/ 0 w 122"/>
                    <a:gd name="T15" fmla="*/ 0 h 415"/>
                    <a:gd name="T16" fmla="*/ 0 w 122"/>
                    <a:gd name="T17" fmla="*/ 0 h 415"/>
                    <a:gd name="T18" fmla="*/ 0 w 122"/>
                    <a:gd name="T19" fmla="*/ 0 h 415"/>
                    <a:gd name="T20" fmla="*/ 0 w 122"/>
                    <a:gd name="T21" fmla="*/ 0 h 415"/>
                    <a:gd name="T22" fmla="*/ 0 w 122"/>
                    <a:gd name="T23" fmla="*/ 0 h 415"/>
                    <a:gd name="T24" fmla="*/ 0 w 122"/>
                    <a:gd name="T25" fmla="*/ 0 h 415"/>
                    <a:gd name="T26" fmla="*/ 0 w 122"/>
                    <a:gd name="T27" fmla="*/ 0 h 415"/>
                    <a:gd name="T28" fmla="*/ 0 w 122"/>
                    <a:gd name="T29" fmla="*/ 0 h 4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415"/>
                    <a:gd name="T47" fmla="*/ 122 w 122"/>
                    <a:gd name="T48" fmla="*/ 415 h 4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solidFill>
                  <a:srgbClr val="333399"/>
                </a:solidFill>
                <a:ln w="9525">
                  <a:noFill/>
                  <a:round/>
                  <a:headEnd/>
                  <a:tailEnd/>
                </a:ln>
              </p:spPr>
              <p:txBody>
                <a:bodyPr>
                  <a:prstTxWarp prst="textNoShape">
                    <a:avLst/>
                  </a:prstTxWarp>
                </a:bodyPr>
                <a:lstStyle/>
                <a:p>
                  <a:endParaRPr lang="en-US"/>
                </a:p>
              </p:txBody>
            </p:sp>
            <p:sp>
              <p:nvSpPr>
                <p:cNvPr id="54404" name="Freeform 200"/>
                <p:cNvSpPr>
                  <a:spLocks/>
                </p:cNvSpPr>
                <p:nvPr/>
              </p:nvSpPr>
              <p:spPr bwMode="auto">
                <a:xfrm>
                  <a:off x="995" y="1761"/>
                  <a:ext cx="22" cy="113"/>
                </a:xfrm>
                <a:custGeom>
                  <a:avLst/>
                  <a:gdLst>
                    <a:gd name="T0" fmla="*/ 0 w 110"/>
                    <a:gd name="T1" fmla="*/ 0 h 566"/>
                    <a:gd name="T2" fmla="*/ 0 w 110"/>
                    <a:gd name="T3" fmla="*/ 0 h 566"/>
                    <a:gd name="T4" fmla="*/ 0 w 110"/>
                    <a:gd name="T5" fmla="*/ 0 h 566"/>
                    <a:gd name="T6" fmla="*/ 0 w 110"/>
                    <a:gd name="T7" fmla="*/ 0 h 566"/>
                    <a:gd name="T8" fmla="*/ 0 w 110"/>
                    <a:gd name="T9" fmla="*/ 0 h 566"/>
                    <a:gd name="T10" fmla="*/ 0 60000 65536"/>
                    <a:gd name="T11" fmla="*/ 0 60000 65536"/>
                    <a:gd name="T12" fmla="*/ 0 60000 65536"/>
                    <a:gd name="T13" fmla="*/ 0 60000 65536"/>
                    <a:gd name="T14" fmla="*/ 0 60000 65536"/>
                    <a:gd name="T15" fmla="*/ 0 w 110"/>
                    <a:gd name="T16" fmla="*/ 0 h 566"/>
                    <a:gd name="T17" fmla="*/ 110 w 110"/>
                    <a:gd name="T18" fmla="*/ 566 h 566"/>
                  </a:gdLst>
                  <a:ahLst/>
                  <a:cxnLst>
                    <a:cxn ang="T10">
                      <a:pos x="T0" y="T1"/>
                    </a:cxn>
                    <a:cxn ang="T11">
                      <a:pos x="T2" y="T3"/>
                    </a:cxn>
                    <a:cxn ang="T12">
                      <a:pos x="T4" y="T5"/>
                    </a:cxn>
                    <a:cxn ang="T13">
                      <a:pos x="T6" y="T7"/>
                    </a:cxn>
                    <a:cxn ang="T14">
                      <a:pos x="T8" y="T9"/>
                    </a:cxn>
                  </a:cxnLst>
                  <a:rect l="T15" t="T16" r="T17" b="T18"/>
                  <a:pathLst>
                    <a:path w="110" h="566">
                      <a:moveTo>
                        <a:pt x="0" y="566"/>
                      </a:moveTo>
                      <a:lnTo>
                        <a:pt x="110" y="409"/>
                      </a:lnTo>
                      <a:lnTo>
                        <a:pt x="110" y="0"/>
                      </a:lnTo>
                      <a:lnTo>
                        <a:pt x="0" y="156"/>
                      </a:lnTo>
                      <a:lnTo>
                        <a:pt x="0" y="566"/>
                      </a:lnTo>
                      <a:close/>
                    </a:path>
                  </a:pathLst>
                </a:custGeom>
                <a:solidFill>
                  <a:schemeClr val="bg2"/>
                </a:solidFill>
                <a:ln w="9525">
                  <a:noFill/>
                  <a:round/>
                  <a:headEnd/>
                  <a:tailEnd/>
                </a:ln>
              </p:spPr>
              <p:txBody>
                <a:bodyPr>
                  <a:prstTxWarp prst="textNoShape">
                    <a:avLst/>
                  </a:prstTxWarp>
                </a:bodyPr>
                <a:lstStyle/>
                <a:p>
                  <a:endParaRPr lang="en-US"/>
                </a:p>
              </p:txBody>
            </p:sp>
            <p:sp>
              <p:nvSpPr>
                <p:cNvPr id="54405" name="Freeform 201"/>
                <p:cNvSpPr>
                  <a:spLocks/>
                </p:cNvSpPr>
                <p:nvPr/>
              </p:nvSpPr>
              <p:spPr bwMode="auto">
                <a:xfrm>
                  <a:off x="1211" y="1829"/>
                  <a:ext cx="35" cy="94"/>
                </a:xfrm>
                <a:custGeom>
                  <a:avLst/>
                  <a:gdLst>
                    <a:gd name="T0" fmla="*/ 0 w 171"/>
                    <a:gd name="T1" fmla="*/ 0 h 473"/>
                    <a:gd name="T2" fmla="*/ 0 w 171"/>
                    <a:gd name="T3" fmla="*/ 0 h 473"/>
                    <a:gd name="T4" fmla="*/ 0 w 171"/>
                    <a:gd name="T5" fmla="*/ 0 h 473"/>
                    <a:gd name="T6" fmla="*/ 0 w 171"/>
                    <a:gd name="T7" fmla="*/ 0 h 473"/>
                    <a:gd name="T8" fmla="*/ 0 w 171"/>
                    <a:gd name="T9" fmla="*/ 0 h 473"/>
                    <a:gd name="T10" fmla="*/ 0 w 171"/>
                    <a:gd name="T11" fmla="*/ 0 h 473"/>
                    <a:gd name="T12" fmla="*/ 0 w 171"/>
                    <a:gd name="T13" fmla="*/ 0 h 473"/>
                    <a:gd name="T14" fmla="*/ 0 w 171"/>
                    <a:gd name="T15" fmla="*/ 0 h 473"/>
                    <a:gd name="T16" fmla="*/ 0 w 171"/>
                    <a:gd name="T17" fmla="*/ 0 h 473"/>
                    <a:gd name="T18" fmla="*/ 0 w 171"/>
                    <a:gd name="T19" fmla="*/ 0 h 473"/>
                    <a:gd name="T20" fmla="*/ 0 w 171"/>
                    <a:gd name="T21" fmla="*/ 0 h 473"/>
                    <a:gd name="T22" fmla="*/ 0 w 171"/>
                    <a:gd name="T23" fmla="*/ 0 h 473"/>
                    <a:gd name="T24" fmla="*/ 0 w 171"/>
                    <a:gd name="T25" fmla="*/ 0 h 473"/>
                    <a:gd name="T26" fmla="*/ 0 w 171"/>
                    <a:gd name="T27" fmla="*/ 0 h 473"/>
                    <a:gd name="T28" fmla="*/ 0 w 171"/>
                    <a:gd name="T29" fmla="*/ 0 h 473"/>
                    <a:gd name="T30" fmla="*/ 0 w 171"/>
                    <a:gd name="T31" fmla="*/ 0 h 473"/>
                    <a:gd name="T32" fmla="*/ 0 w 171"/>
                    <a:gd name="T33" fmla="*/ 0 h 473"/>
                    <a:gd name="T34" fmla="*/ 0 w 171"/>
                    <a:gd name="T35" fmla="*/ 0 h 473"/>
                    <a:gd name="T36" fmla="*/ 0 w 171"/>
                    <a:gd name="T37" fmla="*/ 0 h 473"/>
                    <a:gd name="T38" fmla="*/ 0 w 171"/>
                    <a:gd name="T39" fmla="*/ 0 h 473"/>
                    <a:gd name="T40" fmla="*/ 0 w 171"/>
                    <a:gd name="T41" fmla="*/ 0 h 473"/>
                    <a:gd name="T42" fmla="*/ 0 w 171"/>
                    <a:gd name="T43" fmla="*/ 0 h 473"/>
                    <a:gd name="T44" fmla="*/ 0 w 171"/>
                    <a:gd name="T45" fmla="*/ 0 h 473"/>
                    <a:gd name="T46" fmla="*/ 0 w 171"/>
                    <a:gd name="T47" fmla="*/ 0 h 473"/>
                    <a:gd name="T48" fmla="*/ 0 w 171"/>
                    <a:gd name="T49" fmla="*/ 0 h 473"/>
                    <a:gd name="T50" fmla="*/ 0 w 171"/>
                    <a:gd name="T51" fmla="*/ 0 h 473"/>
                    <a:gd name="T52" fmla="*/ 0 w 171"/>
                    <a:gd name="T53" fmla="*/ 0 h 473"/>
                    <a:gd name="T54" fmla="*/ 0 w 171"/>
                    <a:gd name="T55" fmla="*/ 0 h 473"/>
                    <a:gd name="T56" fmla="*/ 0 w 171"/>
                    <a:gd name="T57" fmla="*/ 0 h 473"/>
                    <a:gd name="T58" fmla="*/ 0 w 171"/>
                    <a:gd name="T59" fmla="*/ 0 h 473"/>
                    <a:gd name="T60" fmla="*/ 0 w 171"/>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1"/>
                    <a:gd name="T94" fmla="*/ 0 h 473"/>
                    <a:gd name="T95" fmla="*/ 171 w 171"/>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solidFill>
                  <a:srgbClr val="333399"/>
                </a:solidFill>
                <a:ln w="9525">
                  <a:noFill/>
                  <a:round/>
                  <a:headEnd/>
                  <a:tailEnd/>
                </a:ln>
              </p:spPr>
              <p:txBody>
                <a:bodyPr>
                  <a:prstTxWarp prst="textNoShape">
                    <a:avLst/>
                  </a:prstTxWarp>
                </a:bodyPr>
                <a:lstStyle/>
                <a:p>
                  <a:endParaRPr lang="en-US"/>
                </a:p>
              </p:txBody>
            </p:sp>
            <p:sp>
              <p:nvSpPr>
                <p:cNvPr id="54406" name="Freeform 202"/>
                <p:cNvSpPr>
                  <a:spLocks/>
                </p:cNvSpPr>
                <p:nvPr/>
              </p:nvSpPr>
              <p:spPr bwMode="auto">
                <a:xfrm>
                  <a:off x="1127" y="1795"/>
                  <a:ext cx="26" cy="89"/>
                </a:xfrm>
                <a:custGeom>
                  <a:avLst/>
                  <a:gdLst>
                    <a:gd name="T0" fmla="*/ 0 w 131"/>
                    <a:gd name="T1" fmla="*/ 0 h 441"/>
                    <a:gd name="T2" fmla="*/ 0 w 131"/>
                    <a:gd name="T3" fmla="*/ 0 h 441"/>
                    <a:gd name="T4" fmla="*/ 0 w 131"/>
                    <a:gd name="T5" fmla="*/ 0 h 441"/>
                    <a:gd name="T6" fmla="*/ 0 w 131"/>
                    <a:gd name="T7" fmla="*/ 0 h 441"/>
                    <a:gd name="T8" fmla="*/ 0 w 131"/>
                    <a:gd name="T9" fmla="*/ 0 h 441"/>
                    <a:gd name="T10" fmla="*/ 0 w 131"/>
                    <a:gd name="T11" fmla="*/ 0 h 441"/>
                    <a:gd name="T12" fmla="*/ 0 w 131"/>
                    <a:gd name="T13" fmla="*/ 0 h 441"/>
                    <a:gd name="T14" fmla="*/ 0 w 131"/>
                    <a:gd name="T15" fmla="*/ 0 h 441"/>
                    <a:gd name="T16" fmla="*/ 0 w 131"/>
                    <a:gd name="T17" fmla="*/ 0 h 441"/>
                    <a:gd name="T18" fmla="*/ 0 w 131"/>
                    <a:gd name="T19" fmla="*/ 0 h 441"/>
                    <a:gd name="T20" fmla="*/ 0 w 131"/>
                    <a:gd name="T21" fmla="*/ 0 h 441"/>
                    <a:gd name="T22" fmla="*/ 0 w 131"/>
                    <a:gd name="T23" fmla="*/ 0 h 441"/>
                    <a:gd name="T24" fmla="*/ 0 w 131"/>
                    <a:gd name="T25" fmla="*/ 0 h 441"/>
                    <a:gd name="T26" fmla="*/ 0 w 131"/>
                    <a:gd name="T27" fmla="*/ 0 h 441"/>
                    <a:gd name="T28" fmla="*/ 0 w 131"/>
                    <a:gd name="T29" fmla="*/ 0 h 441"/>
                    <a:gd name="T30" fmla="*/ 0 w 131"/>
                    <a:gd name="T31" fmla="*/ 0 h 441"/>
                    <a:gd name="T32" fmla="*/ 0 w 131"/>
                    <a:gd name="T33" fmla="*/ 0 h 441"/>
                    <a:gd name="T34" fmla="*/ 0 w 131"/>
                    <a:gd name="T35" fmla="*/ 0 h 441"/>
                    <a:gd name="T36" fmla="*/ 0 w 131"/>
                    <a:gd name="T37" fmla="*/ 0 h 441"/>
                    <a:gd name="T38" fmla="*/ 0 w 131"/>
                    <a:gd name="T39" fmla="*/ 0 h 441"/>
                    <a:gd name="T40" fmla="*/ 0 w 131"/>
                    <a:gd name="T41" fmla="*/ 0 h 441"/>
                    <a:gd name="T42" fmla="*/ 0 w 131"/>
                    <a:gd name="T43" fmla="*/ 0 h 441"/>
                    <a:gd name="T44" fmla="*/ 0 w 131"/>
                    <a:gd name="T45" fmla="*/ 0 h 441"/>
                    <a:gd name="T46" fmla="*/ 0 w 131"/>
                    <a:gd name="T47" fmla="*/ 0 h 441"/>
                    <a:gd name="T48" fmla="*/ 0 w 131"/>
                    <a:gd name="T49" fmla="*/ 0 h 441"/>
                    <a:gd name="T50" fmla="*/ 0 w 131"/>
                    <a:gd name="T51" fmla="*/ 0 h 441"/>
                    <a:gd name="T52" fmla="*/ 0 w 131"/>
                    <a:gd name="T53" fmla="*/ 0 h 4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441"/>
                    <a:gd name="T83" fmla="*/ 131 w 131"/>
                    <a:gd name="T84" fmla="*/ 441 h 4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solidFill>
                  <a:srgbClr val="0066CC"/>
                </a:solidFill>
                <a:ln w="9525">
                  <a:noFill/>
                  <a:round/>
                  <a:headEnd/>
                  <a:tailEnd/>
                </a:ln>
              </p:spPr>
              <p:txBody>
                <a:bodyPr>
                  <a:prstTxWarp prst="textNoShape">
                    <a:avLst/>
                  </a:prstTxWarp>
                </a:bodyPr>
                <a:lstStyle/>
                <a:p>
                  <a:endParaRPr lang="en-US"/>
                </a:p>
              </p:txBody>
            </p:sp>
            <p:sp>
              <p:nvSpPr>
                <p:cNvPr id="54407" name="Freeform 203"/>
                <p:cNvSpPr>
                  <a:spLocks/>
                </p:cNvSpPr>
                <p:nvPr/>
              </p:nvSpPr>
              <p:spPr bwMode="auto">
                <a:xfrm>
                  <a:off x="1168" y="1804"/>
                  <a:ext cx="56" cy="110"/>
                </a:xfrm>
                <a:custGeom>
                  <a:avLst/>
                  <a:gdLst>
                    <a:gd name="T0" fmla="*/ 0 w 282"/>
                    <a:gd name="T1" fmla="*/ 0 h 550"/>
                    <a:gd name="T2" fmla="*/ 0 w 282"/>
                    <a:gd name="T3" fmla="*/ 0 h 550"/>
                    <a:gd name="T4" fmla="*/ 0 w 282"/>
                    <a:gd name="T5" fmla="*/ 0 h 550"/>
                    <a:gd name="T6" fmla="*/ 0 w 282"/>
                    <a:gd name="T7" fmla="*/ 0 h 550"/>
                    <a:gd name="T8" fmla="*/ 0 w 282"/>
                    <a:gd name="T9" fmla="*/ 0 h 550"/>
                    <a:gd name="T10" fmla="*/ 0 w 282"/>
                    <a:gd name="T11" fmla="*/ 0 h 550"/>
                    <a:gd name="T12" fmla="*/ 0 w 282"/>
                    <a:gd name="T13" fmla="*/ 0 h 550"/>
                    <a:gd name="T14" fmla="*/ 0 w 282"/>
                    <a:gd name="T15" fmla="*/ 0 h 550"/>
                    <a:gd name="T16" fmla="*/ 0 w 282"/>
                    <a:gd name="T17" fmla="*/ 0 h 550"/>
                    <a:gd name="T18" fmla="*/ 0 w 282"/>
                    <a:gd name="T19" fmla="*/ 0 h 550"/>
                    <a:gd name="T20" fmla="*/ 0 w 282"/>
                    <a:gd name="T21" fmla="*/ 0 h 550"/>
                    <a:gd name="T22" fmla="*/ 0 w 282"/>
                    <a:gd name="T23" fmla="*/ 0 h 550"/>
                    <a:gd name="T24" fmla="*/ 0 w 282"/>
                    <a:gd name="T25" fmla="*/ 0 h 550"/>
                    <a:gd name="T26" fmla="*/ 0 w 282"/>
                    <a:gd name="T27" fmla="*/ 0 h 550"/>
                    <a:gd name="T28" fmla="*/ 0 w 282"/>
                    <a:gd name="T29" fmla="*/ 0 h 550"/>
                    <a:gd name="T30" fmla="*/ 0 w 282"/>
                    <a:gd name="T31" fmla="*/ 0 h 550"/>
                    <a:gd name="T32" fmla="*/ 0 w 282"/>
                    <a:gd name="T33" fmla="*/ 0 h 550"/>
                    <a:gd name="T34" fmla="*/ 0 w 282"/>
                    <a:gd name="T35" fmla="*/ 0 h 550"/>
                    <a:gd name="T36" fmla="*/ 0 w 282"/>
                    <a:gd name="T37" fmla="*/ 0 h 550"/>
                    <a:gd name="T38" fmla="*/ 0 w 282"/>
                    <a:gd name="T39" fmla="*/ 0 h 550"/>
                    <a:gd name="T40" fmla="*/ 0 w 282"/>
                    <a:gd name="T41" fmla="*/ 0 h 550"/>
                    <a:gd name="T42" fmla="*/ 0 w 282"/>
                    <a:gd name="T43" fmla="*/ 0 h 550"/>
                    <a:gd name="T44" fmla="*/ 0 w 282"/>
                    <a:gd name="T45" fmla="*/ 0 h 550"/>
                    <a:gd name="T46" fmla="*/ 0 w 282"/>
                    <a:gd name="T47" fmla="*/ 0 h 550"/>
                    <a:gd name="T48" fmla="*/ 0 w 282"/>
                    <a:gd name="T49" fmla="*/ 0 h 550"/>
                    <a:gd name="T50" fmla="*/ 0 w 282"/>
                    <a:gd name="T51" fmla="*/ 0 h 550"/>
                    <a:gd name="T52" fmla="*/ 0 w 282"/>
                    <a:gd name="T53" fmla="*/ 0 h 550"/>
                    <a:gd name="T54" fmla="*/ 0 w 282"/>
                    <a:gd name="T55" fmla="*/ 0 h 550"/>
                    <a:gd name="T56" fmla="*/ 0 w 282"/>
                    <a:gd name="T57" fmla="*/ 0 h 550"/>
                    <a:gd name="T58" fmla="*/ 0 w 282"/>
                    <a:gd name="T59" fmla="*/ 0 h 550"/>
                    <a:gd name="T60" fmla="*/ 0 w 282"/>
                    <a:gd name="T61" fmla="*/ 0 h 550"/>
                    <a:gd name="T62" fmla="*/ 0 w 282"/>
                    <a:gd name="T63" fmla="*/ 0 h 550"/>
                    <a:gd name="T64" fmla="*/ 0 w 282"/>
                    <a:gd name="T65" fmla="*/ 0 h 550"/>
                    <a:gd name="T66" fmla="*/ 0 w 282"/>
                    <a:gd name="T67" fmla="*/ 0 h 550"/>
                    <a:gd name="T68" fmla="*/ 0 w 282"/>
                    <a:gd name="T69" fmla="*/ 0 h 550"/>
                    <a:gd name="T70" fmla="*/ 0 w 282"/>
                    <a:gd name="T71" fmla="*/ 0 h 550"/>
                    <a:gd name="T72" fmla="*/ 0 w 282"/>
                    <a:gd name="T73" fmla="*/ 0 h 550"/>
                    <a:gd name="T74" fmla="*/ 0 w 282"/>
                    <a:gd name="T75" fmla="*/ 0 h 550"/>
                    <a:gd name="T76" fmla="*/ 0 w 282"/>
                    <a:gd name="T77" fmla="*/ 0 h 550"/>
                    <a:gd name="T78" fmla="*/ 0 w 282"/>
                    <a:gd name="T79" fmla="*/ 0 h 550"/>
                    <a:gd name="T80" fmla="*/ 0 w 282"/>
                    <a:gd name="T81" fmla="*/ 0 h 550"/>
                    <a:gd name="T82" fmla="*/ 0 w 282"/>
                    <a:gd name="T83" fmla="*/ 0 h 550"/>
                    <a:gd name="T84" fmla="*/ 0 w 282"/>
                    <a:gd name="T85" fmla="*/ 0 h 550"/>
                    <a:gd name="T86" fmla="*/ 0 w 282"/>
                    <a:gd name="T87" fmla="*/ 0 h 550"/>
                    <a:gd name="T88" fmla="*/ 0 w 282"/>
                    <a:gd name="T89" fmla="*/ 0 h 5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2"/>
                    <a:gd name="T136" fmla="*/ 0 h 550"/>
                    <a:gd name="T137" fmla="*/ 282 w 282"/>
                    <a:gd name="T138" fmla="*/ 550 h 5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solidFill>
                  <a:srgbClr val="0099FF"/>
                </a:solidFill>
                <a:ln w="9525">
                  <a:noFill/>
                  <a:round/>
                  <a:headEnd/>
                  <a:tailEnd/>
                </a:ln>
              </p:spPr>
              <p:txBody>
                <a:bodyPr>
                  <a:prstTxWarp prst="textNoShape">
                    <a:avLst/>
                  </a:prstTxWarp>
                </a:bodyPr>
                <a:lstStyle/>
                <a:p>
                  <a:endParaRPr lang="en-US"/>
                </a:p>
              </p:txBody>
            </p:sp>
            <p:sp>
              <p:nvSpPr>
                <p:cNvPr id="54408" name="Freeform 204"/>
                <p:cNvSpPr>
                  <a:spLocks/>
                </p:cNvSpPr>
                <p:nvPr/>
              </p:nvSpPr>
              <p:spPr bwMode="auto">
                <a:xfrm>
                  <a:off x="1246" y="1830"/>
                  <a:ext cx="47" cy="97"/>
                </a:xfrm>
                <a:custGeom>
                  <a:avLst/>
                  <a:gdLst>
                    <a:gd name="T0" fmla="*/ 0 w 234"/>
                    <a:gd name="T1" fmla="*/ 0 h 489"/>
                    <a:gd name="T2" fmla="*/ 0 w 234"/>
                    <a:gd name="T3" fmla="*/ 0 h 489"/>
                    <a:gd name="T4" fmla="*/ 0 w 234"/>
                    <a:gd name="T5" fmla="*/ 0 h 489"/>
                    <a:gd name="T6" fmla="*/ 0 w 234"/>
                    <a:gd name="T7" fmla="*/ 0 h 489"/>
                    <a:gd name="T8" fmla="*/ 0 w 234"/>
                    <a:gd name="T9" fmla="*/ 0 h 489"/>
                    <a:gd name="T10" fmla="*/ 0 w 234"/>
                    <a:gd name="T11" fmla="*/ 0 h 489"/>
                    <a:gd name="T12" fmla="*/ 0 w 234"/>
                    <a:gd name="T13" fmla="*/ 0 h 489"/>
                    <a:gd name="T14" fmla="*/ 0 w 234"/>
                    <a:gd name="T15" fmla="*/ 0 h 489"/>
                    <a:gd name="T16" fmla="*/ 0 w 234"/>
                    <a:gd name="T17" fmla="*/ 0 h 489"/>
                    <a:gd name="T18" fmla="*/ 0 w 234"/>
                    <a:gd name="T19" fmla="*/ 0 h 489"/>
                    <a:gd name="T20" fmla="*/ 0 w 234"/>
                    <a:gd name="T21" fmla="*/ 0 h 489"/>
                    <a:gd name="T22" fmla="*/ 0 w 234"/>
                    <a:gd name="T23" fmla="*/ 0 h 489"/>
                    <a:gd name="T24" fmla="*/ 0 w 234"/>
                    <a:gd name="T25" fmla="*/ 0 h 489"/>
                    <a:gd name="T26" fmla="*/ 0 w 234"/>
                    <a:gd name="T27" fmla="*/ 0 h 489"/>
                    <a:gd name="T28" fmla="*/ 0 w 234"/>
                    <a:gd name="T29" fmla="*/ 0 h 489"/>
                    <a:gd name="T30" fmla="*/ 0 w 234"/>
                    <a:gd name="T31" fmla="*/ 0 h 489"/>
                    <a:gd name="T32" fmla="*/ 0 w 234"/>
                    <a:gd name="T33" fmla="*/ 0 h 489"/>
                    <a:gd name="T34" fmla="*/ 0 w 234"/>
                    <a:gd name="T35" fmla="*/ 0 h 489"/>
                    <a:gd name="T36" fmla="*/ 0 w 234"/>
                    <a:gd name="T37" fmla="*/ 0 h 489"/>
                    <a:gd name="T38" fmla="*/ 0 w 234"/>
                    <a:gd name="T39" fmla="*/ 0 h 489"/>
                    <a:gd name="T40" fmla="*/ 0 w 234"/>
                    <a:gd name="T41" fmla="*/ 0 h 489"/>
                    <a:gd name="T42" fmla="*/ 0 w 234"/>
                    <a:gd name="T43" fmla="*/ 0 h 489"/>
                    <a:gd name="T44" fmla="*/ 0 w 234"/>
                    <a:gd name="T45" fmla="*/ 0 h 489"/>
                    <a:gd name="T46" fmla="*/ 0 w 234"/>
                    <a:gd name="T47" fmla="*/ 0 h 489"/>
                    <a:gd name="T48" fmla="*/ 0 w 234"/>
                    <a:gd name="T49" fmla="*/ 0 h 489"/>
                    <a:gd name="T50" fmla="*/ 0 w 234"/>
                    <a:gd name="T51" fmla="*/ 0 h 489"/>
                    <a:gd name="T52" fmla="*/ 0 w 234"/>
                    <a:gd name="T53" fmla="*/ 0 h 489"/>
                    <a:gd name="T54" fmla="*/ 0 w 234"/>
                    <a:gd name="T55" fmla="*/ 0 h 489"/>
                    <a:gd name="T56" fmla="*/ 0 w 234"/>
                    <a:gd name="T57" fmla="*/ 0 h 489"/>
                    <a:gd name="T58" fmla="*/ 0 w 234"/>
                    <a:gd name="T59" fmla="*/ 0 h 489"/>
                    <a:gd name="T60" fmla="*/ 0 w 234"/>
                    <a:gd name="T61" fmla="*/ 0 h 489"/>
                    <a:gd name="T62" fmla="*/ 0 w 234"/>
                    <a:gd name="T63" fmla="*/ 0 h 489"/>
                    <a:gd name="T64" fmla="*/ 0 w 234"/>
                    <a:gd name="T65" fmla="*/ 0 h 489"/>
                    <a:gd name="T66" fmla="*/ 0 w 234"/>
                    <a:gd name="T67" fmla="*/ 0 h 489"/>
                    <a:gd name="T68" fmla="*/ 0 w 234"/>
                    <a:gd name="T69" fmla="*/ 0 h 489"/>
                    <a:gd name="T70" fmla="*/ 0 w 234"/>
                    <a:gd name="T71" fmla="*/ 0 h 489"/>
                    <a:gd name="T72" fmla="*/ 0 w 234"/>
                    <a:gd name="T73" fmla="*/ 0 h 489"/>
                    <a:gd name="T74" fmla="*/ 0 w 234"/>
                    <a:gd name="T75" fmla="*/ 0 h 489"/>
                    <a:gd name="T76" fmla="*/ 0 w 234"/>
                    <a:gd name="T77" fmla="*/ 0 h 489"/>
                    <a:gd name="T78" fmla="*/ 0 w 234"/>
                    <a:gd name="T79" fmla="*/ 0 h 489"/>
                    <a:gd name="T80" fmla="*/ 0 w 234"/>
                    <a:gd name="T81" fmla="*/ 0 h 489"/>
                    <a:gd name="T82" fmla="*/ 0 w 234"/>
                    <a:gd name="T83" fmla="*/ 0 h 489"/>
                    <a:gd name="T84" fmla="*/ 0 w 234"/>
                    <a:gd name="T85" fmla="*/ 0 h 489"/>
                    <a:gd name="T86" fmla="*/ 0 w 234"/>
                    <a:gd name="T87" fmla="*/ 0 h 489"/>
                    <a:gd name="T88" fmla="*/ 0 w 234"/>
                    <a:gd name="T89" fmla="*/ 0 h 489"/>
                    <a:gd name="T90" fmla="*/ 0 w 234"/>
                    <a:gd name="T91" fmla="*/ 0 h 489"/>
                    <a:gd name="T92" fmla="*/ 0 w 234"/>
                    <a:gd name="T93" fmla="*/ 0 h 489"/>
                    <a:gd name="T94" fmla="*/ 0 w 234"/>
                    <a:gd name="T95" fmla="*/ 0 h 489"/>
                    <a:gd name="T96" fmla="*/ 0 w 234"/>
                    <a:gd name="T97" fmla="*/ 0 h 489"/>
                    <a:gd name="T98" fmla="*/ 0 w 234"/>
                    <a:gd name="T99" fmla="*/ 0 h 489"/>
                    <a:gd name="T100" fmla="*/ 0 w 234"/>
                    <a:gd name="T101" fmla="*/ 0 h 489"/>
                    <a:gd name="T102" fmla="*/ 0 w 234"/>
                    <a:gd name="T103" fmla="*/ 0 h 489"/>
                    <a:gd name="T104" fmla="*/ 0 w 234"/>
                    <a:gd name="T105" fmla="*/ 0 h 489"/>
                    <a:gd name="T106" fmla="*/ 0 w 234"/>
                    <a:gd name="T107" fmla="*/ 0 h 489"/>
                    <a:gd name="T108" fmla="*/ 0 w 234"/>
                    <a:gd name="T109" fmla="*/ 0 h 48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489"/>
                    <a:gd name="T167" fmla="*/ 234 w 234"/>
                    <a:gd name="T168" fmla="*/ 489 h 48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solidFill>
                  <a:srgbClr val="6699FF"/>
                </a:solidFill>
                <a:ln w="9525">
                  <a:noFill/>
                  <a:round/>
                  <a:headEnd/>
                  <a:tailEnd/>
                </a:ln>
              </p:spPr>
              <p:txBody>
                <a:bodyPr>
                  <a:prstTxWarp prst="textNoShape">
                    <a:avLst/>
                  </a:prstTxWarp>
                </a:bodyPr>
                <a:lstStyle/>
                <a:p>
                  <a:endParaRPr lang="en-US"/>
                </a:p>
              </p:txBody>
            </p:sp>
            <p:sp>
              <p:nvSpPr>
                <p:cNvPr id="54409" name="Freeform 205"/>
                <p:cNvSpPr>
                  <a:spLocks/>
                </p:cNvSpPr>
                <p:nvPr/>
              </p:nvSpPr>
              <p:spPr bwMode="auto">
                <a:xfrm>
                  <a:off x="1195" y="1985"/>
                  <a:ext cx="12" cy="101"/>
                </a:xfrm>
                <a:custGeom>
                  <a:avLst/>
                  <a:gdLst>
                    <a:gd name="T0" fmla="*/ 0 w 60"/>
                    <a:gd name="T1" fmla="*/ 0 h 507"/>
                    <a:gd name="T2" fmla="*/ 0 w 60"/>
                    <a:gd name="T3" fmla="*/ 0 h 507"/>
                    <a:gd name="T4" fmla="*/ 0 w 60"/>
                    <a:gd name="T5" fmla="*/ 0 h 507"/>
                    <a:gd name="T6" fmla="*/ 0 w 60"/>
                    <a:gd name="T7" fmla="*/ 0 h 507"/>
                    <a:gd name="T8" fmla="*/ 0 w 60"/>
                    <a:gd name="T9" fmla="*/ 0 h 507"/>
                    <a:gd name="T10" fmla="*/ 0 w 60"/>
                    <a:gd name="T11" fmla="*/ 0 h 507"/>
                    <a:gd name="T12" fmla="*/ 0 w 60"/>
                    <a:gd name="T13" fmla="*/ 0 h 507"/>
                    <a:gd name="T14" fmla="*/ 0 w 60"/>
                    <a:gd name="T15" fmla="*/ 0 h 507"/>
                    <a:gd name="T16" fmla="*/ 0 w 60"/>
                    <a:gd name="T17" fmla="*/ 0 h 507"/>
                    <a:gd name="T18" fmla="*/ 0 w 60"/>
                    <a:gd name="T19" fmla="*/ 0 h 507"/>
                    <a:gd name="T20" fmla="*/ 0 w 60"/>
                    <a:gd name="T21" fmla="*/ 0 h 507"/>
                    <a:gd name="T22" fmla="*/ 0 w 60"/>
                    <a:gd name="T23" fmla="*/ 0 h 507"/>
                    <a:gd name="T24" fmla="*/ 0 w 60"/>
                    <a:gd name="T25" fmla="*/ 0 h 507"/>
                    <a:gd name="T26" fmla="*/ 0 w 60"/>
                    <a:gd name="T27" fmla="*/ 0 h 507"/>
                    <a:gd name="T28" fmla="*/ 0 w 60"/>
                    <a:gd name="T29" fmla="*/ 0 h 507"/>
                    <a:gd name="T30" fmla="*/ 0 w 60"/>
                    <a:gd name="T31" fmla="*/ 0 h 507"/>
                    <a:gd name="T32" fmla="*/ 0 w 60"/>
                    <a:gd name="T33" fmla="*/ 0 h 507"/>
                    <a:gd name="T34" fmla="*/ 0 w 60"/>
                    <a:gd name="T35" fmla="*/ 0 h 507"/>
                    <a:gd name="T36" fmla="*/ 0 w 60"/>
                    <a:gd name="T37" fmla="*/ 0 h 507"/>
                    <a:gd name="T38" fmla="*/ 0 w 60"/>
                    <a:gd name="T39" fmla="*/ 0 h 507"/>
                    <a:gd name="T40" fmla="*/ 0 w 60"/>
                    <a:gd name="T41" fmla="*/ 0 h 507"/>
                    <a:gd name="T42" fmla="*/ 0 w 60"/>
                    <a:gd name="T43" fmla="*/ 0 h 507"/>
                    <a:gd name="T44" fmla="*/ 0 w 60"/>
                    <a:gd name="T45" fmla="*/ 0 h 507"/>
                    <a:gd name="T46" fmla="*/ 0 w 60"/>
                    <a:gd name="T47" fmla="*/ 0 h 507"/>
                    <a:gd name="T48" fmla="*/ 0 w 60"/>
                    <a:gd name="T49" fmla="*/ 0 h 507"/>
                    <a:gd name="T50" fmla="*/ 0 w 60"/>
                    <a:gd name="T51" fmla="*/ 0 h 507"/>
                    <a:gd name="T52" fmla="*/ 0 w 60"/>
                    <a:gd name="T53" fmla="*/ 0 h 507"/>
                    <a:gd name="T54" fmla="*/ 0 w 60"/>
                    <a:gd name="T55" fmla="*/ 0 h 507"/>
                    <a:gd name="T56" fmla="*/ 0 w 60"/>
                    <a:gd name="T57" fmla="*/ 0 h 507"/>
                    <a:gd name="T58" fmla="*/ 0 w 60"/>
                    <a:gd name="T59" fmla="*/ 0 h 507"/>
                    <a:gd name="T60" fmla="*/ 0 w 60"/>
                    <a:gd name="T61" fmla="*/ 0 h 50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07"/>
                    <a:gd name="T95" fmla="*/ 60 w 60"/>
                    <a:gd name="T96" fmla="*/ 507 h 50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solidFill>
                  <a:srgbClr val="0099FF"/>
                </a:solidFill>
                <a:ln w="9525">
                  <a:noFill/>
                  <a:round/>
                  <a:headEnd/>
                  <a:tailEnd/>
                </a:ln>
              </p:spPr>
              <p:txBody>
                <a:bodyPr>
                  <a:prstTxWarp prst="textNoShape">
                    <a:avLst/>
                  </a:prstTxWarp>
                </a:bodyPr>
                <a:lstStyle/>
                <a:p>
                  <a:endParaRPr lang="en-US"/>
                </a:p>
              </p:txBody>
            </p:sp>
            <p:sp>
              <p:nvSpPr>
                <p:cNvPr id="54410" name="Freeform 206"/>
                <p:cNvSpPr>
                  <a:spLocks/>
                </p:cNvSpPr>
                <p:nvPr/>
              </p:nvSpPr>
              <p:spPr bwMode="auto">
                <a:xfrm>
                  <a:off x="1217" y="1891"/>
                  <a:ext cx="80" cy="32"/>
                </a:xfrm>
                <a:custGeom>
                  <a:avLst/>
                  <a:gdLst>
                    <a:gd name="T0" fmla="*/ 0 w 404"/>
                    <a:gd name="T1" fmla="*/ 0 h 161"/>
                    <a:gd name="T2" fmla="*/ 0 w 404"/>
                    <a:gd name="T3" fmla="*/ 0 h 161"/>
                    <a:gd name="T4" fmla="*/ 0 w 404"/>
                    <a:gd name="T5" fmla="*/ 0 h 161"/>
                    <a:gd name="T6" fmla="*/ 0 w 404"/>
                    <a:gd name="T7" fmla="*/ 0 h 161"/>
                    <a:gd name="T8" fmla="*/ 0 w 404"/>
                    <a:gd name="T9" fmla="*/ 0 h 161"/>
                    <a:gd name="T10" fmla="*/ 0 w 404"/>
                    <a:gd name="T11" fmla="*/ 0 h 161"/>
                    <a:gd name="T12" fmla="*/ 0 w 404"/>
                    <a:gd name="T13" fmla="*/ 0 h 161"/>
                    <a:gd name="T14" fmla="*/ 0 w 404"/>
                    <a:gd name="T15" fmla="*/ 0 h 161"/>
                    <a:gd name="T16" fmla="*/ 0 w 404"/>
                    <a:gd name="T17" fmla="*/ 0 h 161"/>
                    <a:gd name="T18" fmla="*/ 0 w 404"/>
                    <a:gd name="T19" fmla="*/ 0 h 161"/>
                    <a:gd name="T20" fmla="*/ 0 w 404"/>
                    <a:gd name="T21" fmla="*/ 0 h 161"/>
                    <a:gd name="T22" fmla="*/ 0 w 404"/>
                    <a:gd name="T23" fmla="*/ 0 h 161"/>
                    <a:gd name="T24" fmla="*/ 0 w 404"/>
                    <a:gd name="T25" fmla="*/ 0 h 161"/>
                    <a:gd name="T26" fmla="*/ 0 w 404"/>
                    <a:gd name="T27" fmla="*/ 0 h 161"/>
                    <a:gd name="T28" fmla="*/ 0 w 404"/>
                    <a:gd name="T29" fmla="*/ 0 h 161"/>
                    <a:gd name="T30" fmla="*/ 0 w 404"/>
                    <a:gd name="T31" fmla="*/ 0 h 161"/>
                    <a:gd name="T32" fmla="*/ 0 w 404"/>
                    <a:gd name="T33" fmla="*/ 0 h 161"/>
                    <a:gd name="T34" fmla="*/ 0 w 404"/>
                    <a:gd name="T35" fmla="*/ 0 h 161"/>
                    <a:gd name="T36" fmla="*/ 0 w 404"/>
                    <a:gd name="T37" fmla="*/ 0 h 161"/>
                    <a:gd name="T38" fmla="*/ 0 w 404"/>
                    <a:gd name="T39" fmla="*/ 0 h 161"/>
                    <a:gd name="T40" fmla="*/ 0 w 404"/>
                    <a:gd name="T41" fmla="*/ 0 h 161"/>
                    <a:gd name="T42" fmla="*/ 0 w 404"/>
                    <a:gd name="T43" fmla="*/ 0 h 161"/>
                    <a:gd name="T44" fmla="*/ 0 w 404"/>
                    <a:gd name="T45" fmla="*/ 0 h 161"/>
                    <a:gd name="T46" fmla="*/ 0 w 404"/>
                    <a:gd name="T47" fmla="*/ 0 h 161"/>
                    <a:gd name="T48" fmla="*/ 0 w 404"/>
                    <a:gd name="T49" fmla="*/ 0 h 161"/>
                    <a:gd name="T50" fmla="*/ 0 w 404"/>
                    <a:gd name="T51" fmla="*/ 0 h 161"/>
                    <a:gd name="T52" fmla="*/ 0 w 404"/>
                    <a:gd name="T53" fmla="*/ 0 h 161"/>
                    <a:gd name="T54" fmla="*/ 0 w 404"/>
                    <a:gd name="T55" fmla="*/ 0 h 161"/>
                    <a:gd name="T56" fmla="*/ 0 w 404"/>
                    <a:gd name="T57" fmla="*/ 0 h 161"/>
                    <a:gd name="T58" fmla="*/ 0 w 404"/>
                    <a:gd name="T59" fmla="*/ 0 h 161"/>
                    <a:gd name="T60" fmla="*/ 0 w 404"/>
                    <a:gd name="T61" fmla="*/ 0 h 161"/>
                    <a:gd name="T62" fmla="*/ 0 w 404"/>
                    <a:gd name="T63" fmla="*/ 0 h 161"/>
                    <a:gd name="T64" fmla="*/ 0 w 404"/>
                    <a:gd name="T65" fmla="*/ 0 h 161"/>
                    <a:gd name="T66" fmla="*/ 0 w 404"/>
                    <a:gd name="T67" fmla="*/ 0 h 161"/>
                    <a:gd name="T68" fmla="*/ 0 w 404"/>
                    <a:gd name="T69" fmla="*/ 0 h 161"/>
                    <a:gd name="T70" fmla="*/ 0 w 404"/>
                    <a:gd name="T71" fmla="*/ 0 h 1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4"/>
                    <a:gd name="T109" fmla="*/ 0 h 161"/>
                    <a:gd name="T110" fmla="*/ 404 w 404"/>
                    <a:gd name="T111" fmla="*/ 161 h 1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4" h="161">
                      <a:moveTo>
                        <a:pt x="369" y="130"/>
                      </a:moveTo>
                      <a:lnTo>
                        <a:pt x="361" y="134"/>
                      </a:lnTo>
                      <a:lnTo>
                        <a:pt x="349" y="139"/>
                      </a:lnTo>
                      <a:lnTo>
                        <a:pt x="338" y="144"/>
                      </a:lnTo>
                      <a:lnTo>
                        <a:pt x="324" y="148"/>
                      </a:lnTo>
                      <a:lnTo>
                        <a:pt x="308" y="152"/>
                      </a:lnTo>
                      <a:lnTo>
                        <a:pt x="292" y="155"/>
                      </a:lnTo>
                      <a:lnTo>
                        <a:pt x="277" y="158"/>
                      </a:lnTo>
                      <a:lnTo>
                        <a:pt x="260" y="159"/>
                      </a:lnTo>
                      <a:lnTo>
                        <a:pt x="244" y="161"/>
                      </a:lnTo>
                      <a:lnTo>
                        <a:pt x="229" y="161"/>
                      </a:lnTo>
                      <a:lnTo>
                        <a:pt x="215" y="161"/>
                      </a:lnTo>
                      <a:lnTo>
                        <a:pt x="202" y="160"/>
                      </a:lnTo>
                      <a:lnTo>
                        <a:pt x="190" y="158"/>
                      </a:lnTo>
                      <a:lnTo>
                        <a:pt x="181" y="155"/>
                      </a:lnTo>
                      <a:lnTo>
                        <a:pt x="177" y="153"/>
                      </a:lnTo>
                      <a:lnTo>
                        <a:pt x="175" y="151"/>
                      </a:lnTo>
                      <a:lnTo>
                        <a:pt x="172" y="150"/>
                      </a:lnTo>
                      <a:lnTo>
                        <a:pt x="170" y="146"/>
                      </a:lnTo>
                      <a:lnTo>
                        <a:pt x="167" y="140"/>
                      </a:lnTo>
                      <a:lnTo>
                        <a:pt x="162" y="134"/>
                      </a:lnTo>
                      <a:lnTo>
                        <a:pt x="158" y="129"/>
                      </a:lnTo>
                      <a:lnTo>
                        <a:pt x="153" y="123"/>
                      </a:lnTo>
                      <a:lnTo>
                        <a:pt x="141" y="113"/>
                      </a:lnTo>
                      <a:lnTo>
                        <a:pt x="128" y="106"/>
                      </a:lnTo>
                      <a:lnTo>
                        <a:pt x="114" y="99"/>
                      </a:lnTo>
                      <a:lnTo>
                        <a:pt x="100" y="95"/>
                      </a:lnTo>
                      <a:lnTo>
                        <a:pt x="85" y="91"/>
                      </a:lnTo>
                      <a:lnTo>
                        <a:pt x="71" y="88"/>
                      </a:lnTo>
                      <a:lnTo>
                        <a:pt x="44" y="84"/>
                      </a:lnTo>
                      <a:lnTo>
                        <a:pt x="22" y="83"/>
                      </a:lnTo>
                      <a:lnTo>
                        <a:pt x="6" y="83"/>
                      </a:lnTo>
                      <a:lnTo>
                        <a:pt x="0" y="83"/>
                      </a:lnTo>
                      <a:lnTo>
                        <a:pt x="76" y="5"/>
                      </a:lnTo>
                      <a:lnTo>
                        <a:pt x="90" y="4"/>
                      </a:lnTo>
                      <a:lnTo>
                        <a:pt x="104" y="2"/>
                      </a:lnTo>
                      <a:lnTo>
                        <a:pt x="118" y="2"/>
                      </a:lnTo>
                      <a:lnTo>
                        <a:pt x="131" y="4"/>
                      </a:lnTo>
                      <a:lnTo>
                        <a:pt x="158" y="7"/>
                      </a:lnTo>
                      <a:lnTo>
                        <a:pt x="182" y="12"/>
                      </a:lnTo>
                      <a:lnTo>
                        <a:pt x="195" y="14"/>
                      </a:lnTo>
                      <a:lnTo>
                        <a:pt x="207" y="15"/>
                      </a:lnTo>
                      <a:lnTo>
                        <a:pt x="220" y="16"/>
                      </a:lnTo>
                      <a:lnTo>
                        <a:pt x="231" y="16"/>
                      </a:lnTo>
                      <a:lnTo>
                        <a:pt x="243" y="16"/>
                      </a:lnTo>
                      <a:lnTo>
                        <a:pt x="255" y="14"/>
                      </a:lnTo>
                      <a:lnTo>
                        <a:pt x="265" y="11"/>
                      </a:lnTo>
                      <a:lnTo>
                        <a:pt x="277" y="5"/>
                      </a:lnTo>
                      <a:lnTo>
                        <a:pt x="283" y="2"/>
                      </a:lnTo>
                      <a:lnTo>
                        <a:pt x="290" y="1"/>
                      </a:lnTo>
                      <a:lnTo>
                        <a:pt x="297" y="0"/>
                      </a:lnTo>
                      <a:lnTo>
                        <a:pt x="302" y="0"/>
                      </a:lnTo>
                      <a:lnTo>
                        <a:pt x="318" y="1"/>
                      </a:lnTo>
                      <a:lnTo>
                        <a:pt x="332" y="4"/>
                      </a:lnTo>
                      <a:lnTo>
                        <a:pt x="346" y="9"/>
                      </a:lnTo>
                      <a:lnTo>
                        <a:pt x="359" y="16"/>
                      </a:lnTo>
                      <a:lnTo>
                        <a:pt x="371" y="25"/>
                      </a:lnTo>
                      <a:lnTo>
                        <a:pt x="382" y="34"/>
                      </a:lnTo>
                      <a:lnTo>
                        <a:pt x="391" y="44"/>
                      </a:lnTo>
                      <a:lnTo>
                        <a:pt x="398" y="56"/>
                      </a:lnTo>
                      <a:lnTo>
                        <a:pt x="401" y="62"/>
                      </a:lnTo>
                      <a:lnTo>
                        <a:pt x="403" y="68"/>
                      </a:lnTo>
                      <a:lnTo>
                        <a:pt x="404" y="74"/>
                      </a:lnTo>
                      <a:lnTo>
                        <a:pt x="404" y="81"/>
                      </a:lnTo>
                      <a:lnTo>
                        <a:pt x="403" y="87"/>
                      </a:lnTo>
                      <a:lnTo>
                        <a:pt x="402" y="92"/>
                      </a:lnTo>
                      <a:lnTo>
                        <a:pt x="398" y="99"/>
                      </a:lnTo>
                      <a:lnTo>
                        <a:pt x="395" y="105"/>
                      </a:lnTo>
                      <a:lnTo>
                        <a:pt x="390" y="111"/>
                      </a:lnTo>
                      <a:lnTo>
                        <a:pt x="384" y="118"/>
                      </a:lnTo>
                      <a:lnTo>
                        <a:pt x="377" y="124"/>
                      </a:lnTo>
                      <a:lnTo>
                        <a:pt x="369" y="130"/>
                      </a:lnTo>
                      <a:close/>
                    </a:path>
                  </a:pathLst>
                </a:custGeom>
                <a:solidFill>
                  <a:srgbClr val="005290"/>
                </a:solidFill>
                <a:ln w="9525">
                  <a:noFill/>
                  <a:round/>
                  <a:headEnd/>
                  <a:tailEnd/>
                </a:ln>
              </p:spPr>
              <p:txBody>
                <a:bodyPr>
                  <a:prstTxWarp prst="textNoShape">
                    <a:avLst/>
                  </a:prstTxWarp>
                </a:bodyPr>
                <a:lstStyle/>
                <a:p>
                  <a:endParaRPr lang="en-US"/>
                </a:p>
              </p:txBody>
            </p:sp>
            <p:sp>
              <p:nvSpPr>
                <p:cNvPr id="54411" name="Freeform 207"/>
                <p:cNvSpPr>
                  <a:spLocks/>
                </p:cNvSpPr>
                <p:nvPr/>
              </p:nvSpPr>
              <p:spPr bwMode="auto">
                <a:xfrm>
                  <a:off x="1174" y="1835"/>
                  <a:ext cx="46" cy="97"/>
                </a:xfrm>
                <a:custGeom>
                  <a:avLst/>
                  <a:gdLst>
                    <a:gd name="T0" fmla="*/ 0 w 234"/>
                    <a:gd name="T1" fmla="*/ 0 h 487"/>
                    <a:gd name="T2" fmla="*/ 0 w 234"/>
                    <a:gd name="T3" fmla="*/ 0 h 487"/>
                    <a:gd name="T4" fmla="*/ 0 w 234"/>
                    <a:gd name="T5" fmla="*/ 0 h 487"/>
                    <a:gd name="T6" fmla="*/ 0 w 234"/>
                    <a:gd name="T7" fmla="*/ 0 h 487"/>
                    <a:gd name="T8" fmla="*/ 0 w 234"/>
                    <a:gd name="T9" fmla="*/ 0 h 487"/>
                    <a:gd name="T10" fmla="*/ 0 w 234"/>
                    <a:gd name="T11" fmla="*/ 0 h 487"/>
                    <a:gd name="T12" fmla="*/ 0 w 234"/>
                    <a:gd name="T13" fmla="*/ 0 h 487"/>
                    <a:gd name="T14" fmla="*/ 0 w 234"/>
                    <a:gd name="T15" fmla="*/ 0 h 487"/>
                    <a:gd name="T16" fmla="*/ 0 w 234"/>
                    <a:gd name="T17" fmla="*/ 0 h 487"/>
                    <a:gd name="T18" fmla="*/ 0 w 234"/>
                    <a:gd name="T19" fmla="*/ 0 h 487"/>
                    <a:gd name="T20" fmla="*/ 0 w 234"/>
                    <a:gd name="T21" fmla="*/ 0 h 487"/>
                    <a:gd name="T22" fmla="*/ 0 w 234"/>
                    <a:gd name="T23" fmla="*/ 0 h 487"/>
                    <a:gd name="T24" fmla="*/ 0 w 234"/>
                    <a:gd name="T25" fmla="*/ 0 h 487"/>
                    <a:gd name="T26" fmla="*/ 0 w 234"/>
                    <a:gd name="T27" fmla="*/ 0 h 487"/>
                    <a:gd name="T28" fmla="*/ 0 w 234"/>
                    <a:gd name="T29" fmla="*/ 0 h 487"/>
                    <a:gd name="T30" fmla="*/ 0 w 234"/>
                    <a:gd name="T31" fmla="*/ 0 h 487"/>
                    <a:gd name="T32" fmla="*/ 0 w 234"/>
                    <a:gd name="T33" fmla="*/ 0 h 487"/>
                    <a:gd name="T34" fmla="*/ 0 w 234"/>
                    <a:gd name="T35" fmla="*/ 0 h 487"/>
                    <a:gd name="T36" fmla="*/ 0 w 234"/>
                    <a:gd name="T37" fmla="*/ 0 h 487"/>
                    <a:gd name="T38" fmla="*/ 0 w 234"/>
                    <a:gd name="T39" fmla="*/ 0 h 487"/>
                    <a:gd name="T40" fmla="*/ 0 w 234"/>
                    <a:gd name="T41" fmla="*/ 0 h 487"/>
                    <a:gd name="T42" fmla="*/ 0 w 234"/>
                    <a:gd name="T43" fmla="*/ 0 h 487"/>
                    <a:gd name="T44" fmla="*/ 0 w 234"/>
                    <a:gd name="T45" fmla="*/ 0 h 487"/>
                    <a:gd name="T46" fmla="*/ 0 w 234"/>
                    <a:gd name="T47" fmla="*/ 0 h 487"/>
                    <a:gd name="T48" fmla="*/ 0 w 234"/>
                    <a:gd name="T49" fmla="*/ 0 h 487"/>
                    <a:gd name="T50" fmla="*/ 0 w 234"/>
                    <a:gd name="T51" fmla="*/ 0 h 487"/>
                    <a:gd name="T52" fmla="*/ 0 w 234"/>
                    <a:gd name="T53" fmla="*/ 0 h 487"/>
                    <a:gd name="T54" fmla="*/ 0 w 234"/>
                    <a:gd name="T55" fmla="*/ 0 h 487"/>
                    <a:gd name="T56" fmla="*/ 0 w 234"/>
                    <a:gd name="T57" fmla="*/ 0 h 487"/>
                    <a:gd name="T58" fmla="*/ 0 w 234"/>
                    <a:gd name="T59" fmla="*/ 0 h 487"/>
                    <a:gd name="T60" fmla="*/ 0 w 234"/>
                    <a:gd name="T61" fmla="*/ 0 h 487"/>
                    <a:gd name="T62" fmla="*/ 0 w 234"/>
                    <a:gd name="T63" fmla="*/ 0 h 487"/>
                    <a:gd name="T64" fmla="*/ 0 w 234"/>
                    <a:gd name="T65" fmla="*/ 0 h 487"/>
                    <a:gd name="T66" fmla="*/ 0 w 234"/>
                    <a:gd name="T67" fmla="*/ 0 h 487"/>
                    <a:gd name="T68" fmla="*/ 0 w 234"/>
                    <a:gd name="T69" fmla="*/ 0 h 487"/>
                    <a:gd name="T70" fmla="*/ 0 w 234"/>
                    <a:gd name="T71" fmla="*/ 0 h 487"/>
                    <a:gd name="T72" fmla="*/ 0 w 234"/>
                    <a:gd name="T73" fmla="*/ 0 h 487"/>
                    <a:gd name="T74" fmla="*/ 0 w 234"/>
                    <a:gd name="T75" fmla="*/ 0 h 487"/>
                    <a:gd name="T76" fmla="*/ 0 w 234"/>
                    <a:gd name="T77" fmla="*/ 0 h 487"/>
                    <a:gd name="T78" fmla="*/ 0 w 234"/>
                    <a:gd name="T79" fmla="*/ 0 h 487"/>
                    <a:gd name="T80" fmla="*/ 0 w 234"/>
                    <a:gd name="T81" fmla="*/ 0 h 487"/>
                    <a:gd name="T82" fmla="*/ 0 w 234"/>
                    <a:gd name="T83" fmla="*/ 0 h 487"/>
                    <a:gd name="T84" fmla="*/ 0 w 234"/>
                    <a:gd name="T85" fmla="*/ 0 h 487"/>
                    <a:gd name="T86" fmla="*/ 0 w 234"/>
                    <a:gd name="T87" fmla="*/ 0 h 487"/>
                    <a:gd name="T88" fmla="*/ 0 w 234"/>
                    <a:gd name="T89" fmla="*/ 0 h 487"/>
                    <a:gd name="T90" fmla="*/ 0 w 234"/>
                    <a:gd name="T91" fmla="*/ 0 h 487"/>
                    <a:gd name="T92" fmla="*/ 0 w 234"/>
                    <a:gd name="T93" fmla="*/ 0 h 487"/>
                    <a:gd name="T94" fmla="*/ 0 w 234"/>
                    <a:gd name="T95" fmla="*/ 0 h 487"/>
                    <a:gd name="T96" fmla="*/ 0 w 234"/>
                    <a:gd name="T97" fmla="*/ 0 h 487"/>
                    <a:gd name="T98" fmla="*/ 0 w 234"/>
                    <a:gd name="T99" fmla="*/ 0 h 487"/>
                    <a:gd name="T100" fmla="*/ 0 w 234"/>
                    <a:gd name="T101" fmla="*/ 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4"/>
                    <a:gd name="T154" fmla="*/ 0 h 487"/>
                    <a:gd name="T155" fmla="*/ 234 w 234"/>
                    <a:gd name="T156" fmla="*/ 487 h 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solidFill>
                  <a:srgbClr val="0066CC"/>
                </a:solidFill>
                <a:ln w="9525">
                  <a:noFill/>
                  <a:round/>
                  <a:headEnd/>
                  <a:tailEnd/>
                </a:ln>
              </p:spPr>
              <p:txBody>
                <a:bodyPr>
                  <a:prstTxWarp prst="textNoShape">
                    <a:avLst/>
                  </a:prstTxWarp>
                </a:bodyPr>
                <a:lstStyle/>
                <a:p>
                  <a:endParaRPr lang="en-US"/>
                </a:p>
              </p:txBody>
            </p:sp>
            <p:sp>
              <p:nvSpPr>
                <p:cNvPr id="54412" name="Freeform 208"/>
                <p:cNvSpPr>
                  <a:spLocks/>
                </p:cNvSpPr>
                <p:nvPr/>
              </p:nvSpPr>
              <p:spPr bwMode="auto">
                <a:xfrm>
                  <a:off x="1294" y="1911"/>
                  <a:ext cx="33" cy="126"/>
                </a:xfrm>
                <a:custGeom>
                  <a:avLst/>
                  <a:gdLst>
                    <a:gd name="T0" fmla="*/ 0 w 167"/>
                    <a:gd name="T1" fmla="*/ 0 h 631"/>
                    <a:gd name="T2" fmla="*/ 0 w 167"/>
                    <a:gd name="T3" fmla="*/ 0 h 631"/>
                    <a:gd name="T4" fmla="*/ 0 w 167"/>
                    <a:gd name="T5" fmla="*/ 0 h 631"/>
                    <a:gd name="T6" fmla="*/ 0 w 167"/>
                    <a:gd name="T7" fmla="*/ 0 h 631"/>
                    <a:gd name="T8" fmla="*/ 0 w 167"/>
                    <a:gd name="T9" fmla="*/ 0 h 631"/>
                    <a:gd name="T10" fmla="*/ 0 w 167"/>
                    <a:gd name="T11" fmla="*/ 0 h 631"/>
                    <a:gd name="T12" fmla="*/ 0 w 167"/>
                    <a:gd name="T13" fmla="*/ 0 h 631"/>
                    <a:gd name="T14" fmla="*/ 0 w 167"/>
                    <a:gd name="T15" fmla="*/ 0 h 631"/>
                    <a:gd name="T16" fmla="*/ 0 w 167"/>
                    <a:gd name="T17" fmla="*/ 0 h 631"/>
                    <a:gd name="T18" fmla="*/ 0 w 167"/>
                    <a:gd name="T19" fmla="*/ 0 h 631"/>
                    <a:gd name="T20" fmla="*/ 0 w 167"/>
                    <a:gd name="T21" fmla="*/ 0 h 631"/>
                    <a:gd name="T22" fmla="*/ 0 w 167"/>
                    <a:gd name="T23" fmla="*/ 0 h 631"/>
                    <a:gd name="T24" fmla="*/ 0 w 167"/>
                    <a:gd name="T25" fmla="*/ 0 h 631"/>
                    <a:gd name="T26" fmla="*/ 0 w 167"/>
                    <a:gd name="T27" fmla="*/ 0 h 631"/>
                    <a:gd name="T28" fmla="*/ 0 w 167"/>
                    <a:gd name="T29" fmla="*/ 0 h 631"/>
                    <a:gd name="T30" fmla="*/ 0 w 167"/>
                    <a:gd name="T31" fmla="*/ 0 h 631"/>
                    <a:gd name="T32" fmla="*/ 0 w 167"/>
                    <a:gd name="T33" fmla="*/ 0 h 631"/>
                    <a:gd name="T34" fmla="*/ 0 w 167"/>
                    <a:gd name="T35" fmla="*/ 0 h 631"/>
                    <a:gd name="T36" fmla="*/ 0 w 167"/>
                    <a:gd name="T37" fmla="*/ 0 h 631"/>
                    <a:gd name="T38" fmla="*/ 0 w 167"/>
                    <a:gd name="T39" fmla="*/ 0 h 631"/>
                    <a:gd name="T40" fmla="*/ 0 w 167"/>
                    <a:gd name="T41" fmla="*/ 0 h 631"/>
                    <a:gd name="T42" fmla="*/ 0 w 167"/>
                    <a:gd name="T43" fmla="*/ 0 h 631"/>
                    <a:gd name="T44" fmla="*/ 0 w 167"/>
                    <a:gd name="T45" fmla="*/ 0 h 631"/>
                    <a:gd name="T46" fmla="*/ 0 w 167"/>
                    <a:gd name="T47" fmla="*/ 0 h 631"/>
                    <a:gd name="T48" fmla="*/ 0 w 167"/>
                    <a:gd name="T49" fmla="*/ 0 h 631"/>
                    <a:gd name="T50" fmla="*/ 0 w 167"/>
                    <a:gd name="T51" fmla="*/ 0 h 631"/>
                    <a:gd name="T52" fmla="*/ 0 w 167"/>
                    <a:gd name="T53" fmla="*/ 0 h 631"/>
                    <a:gd name="T54" fmla="*/ 0 w 167"/>
                    <a:gd name="T55" fmla="*/ 0 h 631"/>
                    <a:gd name="T56" fmla="*/ 0 w 167"/>
                    <a:gd name="T57" fmla="*/ 0 h 631"/>
                    <a:gd name="T58" fmla="*/ 0 w 167"/>
                    <a:gd name="T59" fmla="*/ 0 h 631"/>
                    <a:gd name="T60" fmla="*/ 0 w 167"/>
                    <a:gd name="T61" fmla="*/ 0 h 631"/>
                    <a:gd name="T62" fmla="*/ 0 w 167"/>
                    <a:gd name="T63" fmla="*/ 0 h 631"/>
                    <a:gd name="T64" fmla="*/ 0 w 167"/>
                    <a:gd name="T65" fmla="*/ 0 h 631"/>
                    <a:gd name="T66" fmla="*/ 0 w 167"/>
                    <a:gd name="T67" fmla="*/ 0 h 631"/>
                    <a:gd name="T68" fmla="*/ 0 w 167"/>
                    <a:gd name="T69" fmla="*/ 0 h 6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7"/>
                    <a:gd name="T106" fmla="*/ 0 h 631"/>
                    <a:gd name="T107" fmla="*/ 167 w 167"/>
                    <a:gd name="T108" fmla="*/ 631 h 6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solidFill>
                  <a:srgbClr val="333399"/>
                </a:solidFill>
                <a:ln w="9525">
                  <a:noFill/>
                  <a:round/>
                  <a:headEnd/>
                  <a:tailEnd/>
                </a:ln>
              </p:spPr>
              <p:txBody>
                <a:bodyPr>
                  <a:prstTxWarp prst="textNoShape">
                    <a:avLst/>
                  </a:prstTxWarp>
                </a:bodyPr>
                <a:lstStyle/>
                <a:p>
                  <a:endParaRPr lang="en-US"/>
                </a:p>
              </p:txBody>
            </p:sp>
            <p:sp>
              <p:nvSpPr>
                <p:cNvPr id="54413" name="Freeform 209"/>
                <p:cNvSpPr>
                  <a:spLocks/>
                </p:cNvSpPr>
                <p:nvPr/>
              </p:nvSpPr>
              <p:spPr bwMode="auto">
                <a:xfrm>
                  <a:off x="1208" y="1973"/>
                  <a:ext cx="34" cy="112"/>
                </a:xfrm>
                <a:custGeom>
                  <a:avLst/>
                  <a:gdLst>
                    <a:gd name="T0" fmla="*/ 0 w 167"/>
                    <a:gd name="T1" fmla="*/ 0 h 559"/>
                    <a:gd name="T2" fmla="*/ 0 w 167"/>
                    <a:gd name="T3" fmla="*/ 0 h 559"/>
                    <a:gd name="T4" fmla="*/ 0 w 167"/>
                    <a:gd name="T5" fmla="*/ 0 h 559"/>
                    <a:gd name="T6" fmla="*/ 0 w 167"/>
                    <a:gd name="T7" fmla="*/ 0 h 559"/>
                    <a:gd name="T8" fmla="*/ 0 w 167"/>
                    <a:gd name="T9" fmla="*/ 0 h 559"/>
                    <a:gd name="T10" fmla="*/ 0 w 167"/>
                    <a:gd name="T11" fmla="*/ 0 h 559"/>
                    <a:gd name="T12" fmla="*/ 0 w 167"/>
                    <a:gd name="T13" fmla="*/ 0 h 559"/>
                    <a:gd name="T14" fmla="*/ 0 w 167"/>
                    <a:gd name="T15" fmla="*/ 0 h 559"/>
                    <a:gd name="T16" fmla="*/ 0 w 167"/>
                    <a:gd name="T17" fmla="*/ 0 h 559"/>
                    <a:gd name="T18" fmla="*/ 0 w 167"/>
                    <a:gd name="T19" fmla="*/ 0 h 559"/>
                    <a:gd name="T20" fmla="*/ 0 w 167"/>
                    <a:gd name="T21" fmla="*/ 0 h 559"/>
                    <a:gd name="T22" fmla="*/ 0 w 167"/>
                    <a:gd name="T23" fmla="*/ 0 h 559"/>
                    <a:gd name="T24" fmla="*/ 0 w 167"/>
                    <a:gd name="T25" fmla="*/ 0 h 559"/>
                    <a:gd name="T26" fmla="*/ 0 w 167"/>
                    <a:gd name="T27" fmla="*/ 0 h 559"/>
                    <a:gd name="T28" fmla="*/ 0 w 167"/>
                    <a:gd name="T29" fmla="*/ 0 h 559"/>
                    <a:gd name="T30" fmla="*/ 0 w 167"/>
                    <a:gd name="T31" fmla="*/ 0 h 559"/>
                    <a:gd name="T32" fmla="*/ 0 w 167"/>
                    <a:gd name="T33" fmla="*/ 0 h 559"/>
                    <a:gd name="T34" fmla="*/ 0 w 167"/>
                    <a:gd name="T35" fmla="*/ 0 h 559"/>
                    <a:gd name="T36" fmla="*/ 0 w 167"/>
                    <a:gd name="T37" fmla="*/ 0 h 559"/>
                    <a:gd name="T38" fmla="*/ 0 w 167"/>
                    <a:gd name="T39" fmla="*/ 0 h 559"/>
                    <a:gd name="T40" fmla="*/ 0 w 167"/>
                    <a:gd name="T41" fmla="*/ 0 h 559"/>
                    <a:gd name="T42" fmla="*/ 0 w 167"/>
                    <a:gd name="T43" fmla="*/ 0 h 559"/>
                    <a:gd name="T44" fmla="*/ 0 w 167"/>
                    <a:gd name="T45" fmla="*/ 0 h 559"/>
                    <a:gd name="T46" fmla="*/ 0 w 167"/>
                    <a:gd name="T47" fmla="*/ 0 h 559"/>
                    <a:gd name="T48" fmla="*/ 0 w 167"/>
                    <a:gd name="T49" fmla="*/ 0 h 559"/>
                    <a:gd name="T50" fmla="*/ 0 w 167"/>
                    <a:gd name="T51" fmla="*/ 0 h 559"/>
                    <a:gd name="T52" fmla="*/ 0 w 167"/>
                    <a:gd name="T53" fmla="*/ 0 h 559"/>
                    <a:gd name="T54" fmla="*/ 0 w 167"/>
                    <a:gd name="T55" fmla="*/ 0 h 559"/>
                    <a:gd name="T56" fmla="*/ 0 w 167"/>
                    <a:gd name="T57" fmla="*/ 0 h 559"/>
                    <a:gd name="T58" fmla="*/ 0 w 167"/>
                    <a:gd name="T59" fmla="*/ 0 h 559"/>
                    <a:gd name="T60" fmla="*/ 0 w 167"/>
                    <a:gd name="T61" fmla="*/ 0 h 559"/>
                    <a:gd name="T62" fmla="*/ 0 w 167"/>
                    <a:gd name="T63" fmla="*/ 0 h 559"/>
                    <a:gd name="T64" fmla="*/ 0 w 167"/>
                    <a:gd name="T65" fmla="*/ 0 h 559"/>
                    <a:gd name="T66" fmla="*/ 0 w 167"/>
                    <a:gd name="T67" fmla="*/ 0 h 559"/>
                    <a:gd name="T68" fmla="*/ 0 w 167"/>
                    <a:gd name="T69" fmla="*/ 0 h 559"/>
                    <a:gd name="T70" fmla="*/ 0 w 167"/>
                    <a:gd name="T71" fmla="*/ 0 h 559"/>
                    <a:gd name="T72" fmla="*/ 0 w 167"/>
                    <a:gd name="T73" fmla="*/ 0 h 559"/>
                    <a:gd name="T74" fmla="*/ 0 w 167"/>
                    <a:gd name="T75" fmla="*/ 0 h 559"/>
                    <a:gd name="T76" fmla="*/ 0 w 167"/>
                    <a:gd name="T77" fmla="*/ 0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59"/>
                    <a:gd name="T119" fmla="*/ 167 w 167"/>
                    <a:gd name="T120" fmla="*/ 559 h 5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solidFill>
                  <a:schemeClr val="bg2"/>
                </a:solidFill>
                <a:ln w="9525">
                  <a:noFill/>
                  <a:round/>
                  <a:headEnd/>
                  <a:tailEnd/>
                </a:ln>
              </p:spPr>
              <p:txBody>
                <a:bodyPr>
                  <a:prstTxWarp prst="textNoShape">
                    <a:avLst/>
                  </a:prstTxWarp>
                </a:bodyPr>
                <a:lstStyle/>
                <a:p>
                  <a:endParaRPr lang="en-US"/>
                </a:p>
              </p:txBody>
            </p:sp>
            <p:sp>
              <p:nvSpPr>
                <p:cNvPr id="54414" name="Freeform 210"/>
                <p:cNvSpPr>
                  <a:spLocks/>
                </p:cNvSpPr>
                <p:nvPr/>
              </p:nvSpPr>
              <p:spPr bwMode="auto">
                <a:xfrm>
                  <a:off x="1244" y="1953"/>
                  <a:ext cx="53" cy="100"/>
                </a:xfrm>
                <a:custGeom>
                  <a:avLst/>
                  <a:gdLst>
                    <a:gd name="T0" fmla="*/ 0 w 262"/>
                    <a:gd name="T1" fmla="*/ 0 h 501"/>
                    <a:gd name="T2" fmla="*/ 0 w 262"/>
                    <a:gd name="T3" fmla="*/ 0 h 501"/>
                    <a:gd name="T4" fmla="*/ 0 w 262"/>
                    <a:gd name="T5" fmla="*/ 0 h 501"/>
                    <a:gd name="T6" fmla="*/ 0 w 262"/>
                    <a:gd name="T7" fmla="*/ 0 h 501"/>
                    <a:gd name="T8" fmla="*/ 0 w 262"/>
                    <a:gd name="T9" fmla="*/ 0 h 501"/>
                    <a:gd name="T10" fmla="*/ 0 w 262"/>
                    <a:gd name="T11" fmla="*/ 0 h 501"/>
                    <a:gd name="T12" fmla="*/ 0 w 262"/>
                    <a:gd name="T13" fmla="*/ 0 h 501"/>
                    <a:gd name="T14" fmla="*/ 0 w 262"/>
                    <a:gd name="T15" fmla="*/ 0 h 501"/>
                    <a:gd name="T16" fmla="*/ 0 w 262"/>
                    <a:gd name="T17" fmla="*/ 0 h 501"/>
                    <a:gd name="T18" fmla="*/ 0 w 262"/>
                    <a:gd name="T19" fmla="*/ 0 h 501"/>
                    <a:gd name="T20" fmla="*/ 0 w 262"/>
                    <a:gd name="T21" fmla="*/ 0 h 501"/>
                    <a:gd name="T22" fmla="*/ 0 w 262"/>
                    <a:gd name="T23" fmla="*/ 0 h 501"/>
                    <a:gd name="T24" fmla="*/ 0 w 262"/>
                    <a:gd name="T25" fmla="*/ 0 h 501"/>
                    <a:gd name="T26" fmla="*/ 0 w 262"/>
                    <a:gd name="T27" fmla="*/ 0 h 501"/>
                    <a:gd name="T28" fmla="*/ 0 w 262"/>
                    <a:gd name="T29" fmla="*/ 0 h 501"/>
                    <a:gd name="T30" fmla="*/ 0 w 262"/>
                    <a:gd name="T31" fmla="*/ 0 h 501"/>
                    <a:gd name="T32" fmla="*/ 0 w 262"/>
                    <a:gd name="T33" fmla="*/ 0 h 501"/>
                    <a:gd name="T34" fmla="*/ 0 w 262"/>
                    <a:gd name="T35" fmla="*/ 0 h 501"/>
                    <a:gd name="T36" fmla="*/ 0 w 262"/>
                    <a:gd name="T37" fmla="*/ 0 h 501"/>
                    <a:gd name="T38" fmla="*/ 0 w 262"/>
                    <a:gd name="T39" fmla="*/ 0 h 501"/>
                    <a:gd name="T40" fmla="*/ 0 w 262"/>
                    <a:gd name="T41" fmla="*/ 0 h 501"/>
                    <a:gd name="T42" fmla="*/ 0 w 262"/>
                    <a:gd name="T43" fmla="*/ 0 h 501"/>
                    <a:gd name="T44" fmla="*/ 0 w 262"/>
                    <a:gd name="T45" fmla="*/ 0 h 501"/>
                    <a:gd name="T46" fmla="*/ 0 w 262"/>
                    <a:gd name="T47" fmla="*/ 0 h 501"/>
                    <a:gd name="T48" fmla="*/ 0 w 262"/>
                    <a:gd name="T49" fmla="*/ 0 h 501"/>
                    <a:gd name="T50" fmla="*/ 0 w 262"/>
                    <a:gd name="T51" fmla="*/ 0 h 501"/>
                    <a:gd name="T52" fmla="*/ 0 w 262"/>
                    <a:gd name="T53" fmla="*/ 0 h 501"/>
                    <a:gd name="T54" fmla="*/ 0 w 262"/>
                    <a:gd name="T55" fmla="*/ 0 h 501"/>
                    <a:gd name="T56" fmla="*/ 0 w 262"/>
                    <a:gd name="T57" fmla="*/ 0 h 5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2"/>
                    <a:gd name="T88" fmla="*/ 0 h 501"/>
                    <a:gd name="T89" fmla="*/ 262 w 262"/>
                    <a:gd name="T90" fmla="*/ 501 h 5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solidFill>
                  <a:srgbClr val="0066CC"/>
                </a:solidFill>
                <a:ln w="9525">
                  <a:noFill/>
                  <a:round/>
                  <a:headEnd/>
                  <a:tailEnd/>
                </a:ln>
              </p:spPr>
              <p:txBody>
                <a:bodyPr>
                  <a:prstTxWarp prst="textNoShape">
                    <a:avLst/>
                  </a:prstTxWarp>
                </a:bodyPr>
                <a:lstStyle/>
                <a:p>
                  <a:endParaRPr lang="en-US"/>
                </a:p>
              </p:txBody>
            </p:sp>
            <p:sp>
              <p:nvSpPr>
                <p:cNvPr id="54415" name="Freeform 211"/>
                <p:cNvSpPr>
                  <a:spLocks/>
                </p:cNvSpPr>
                <p:nvPr/>
              </p:nvSpPr>
              <p:spPr bwMode="auto">
                <a:xfrm>
                  <a:off x="1030" y="1765"/>
                  <a:ext cx="14" cy="85"/>
                </a:xfrm>
                <a:custGeom>
                  <a:avLst/>
                  <a:gdLst>
                    <a:gd name="T0" fmla="*/ 0 w 71"/>
                    <a:gd name="T1" fmla="*/ 0 h 423"/>
                    <a:gd name="T2" fmla="*/ 0 w 71"/>
                    <a:gd name="T3" fmla="*/ 0 h 423"/>
                    <a:gd name="T4" fmla="*/ 0 w 71"/>
                    <a:gd name="T5" fmla="*/ 0 h 423"/>
                    <a:gd name="T6" fmla="*/ 0 w 71"/>
                    <a:gd name="T7" fmla="*/ 0 h 423"/>
                    <a:gd name="T8" fmla="*/ 0 w 71"/>
                    <a:gd name="T9" fmla="*/ 0 h 423"/>
                    <a:gd name="T10" fmla="*/ 0 w 71"/>
                    <a:gd name="T11" fmla="*/ 0 h 423"/>
                    <a:gd name="T12" fmla="*/ 0 w 71"/>
                    <a:gd name="T13" fmla="*/ 0 h 423"/>
                    <a:gd name="T14" fmla="*/ 0 w 71"/>
                    <a:gd name="T15" fmla="*/ 0 h 423"/>
                    <a:gd name="T16" fmla="*/ 0 w 71"/>
                    <a:gd name="T17" fmla="*/ 0 h 423"/>
                    <a:gd name="T18" fmla="*/ 0 w 71"/>
                    <a:gd name="T19" fmla="*/ 0 h 423"/>
                    <a:gd name="T20" fmla="*/ 0 w 71"/>
                    <a:gd name="T21" fmla="*/ 0 h 423"/>
                    <a:gd name="T22" fmla="*/ 0 w 71"/>
                    <a:gd name="T23" fmla="*/ 0 h 423"/>
                    <a:gd name="T24" fmla="*/ 0 w 71"/>
                    <a:gd name="T25" fmla="*/ 0 h 423"/>
                    <a:gd name="T26" fmla="*/ 0 w 71"/>
                    <a:gd name="T27" fmla="*/ 0 h 423"/>
                    <a:gd name="T28" fmla="*/ 0 w 71"/>
                    <a:gd name="T29" fmla="*/ 0 h 423"/>
                    <a:gd name="T30" fmla="*/ 0 w 71"/>
                    <a:gd name="T31" fmla="*/ 0 h 423"/>
                    <a:gd name="T32" fmla="*/ 0 w 71"/>
                    <a:gd name="T33" fmla="*/ 0 h 423"/>
                    <a:gd name="T34" fmla="*/ 0 w 71"/>
                    <a:gd name="T35" fmla="*/ 0 h 423"/>
                    <a:gd name="T36" fmla="*/ 0 w 71"/>
                    <a:gd name="T37" fmla="*/ 0 h 4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423"/>
                    <a:gd name="T59" fmla="*/ 71 w 71"/>
                    <a:gd name="T60" fmla="*/ 423 h 4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solidFill>
                  <a:srgbClr val="0099FF"/>
                </a:solidFill>
                <a:ln w="9525">
                  <a:noFill/>
                  <a:round/>
                  <a:headEnd/>
                  <a:tailEnd/>
                </a:ln>
              </p:spPr>
              <p:txBody>
                <a:bodyPr>
                  <a:prstTxWarp prst="textNoShape">
                    <a:avLst/>
                  </a:prstTxWarp>
                </a:bodyPr>
                <a:lstStyle/>
                <a:p>
                  <a:endParaRPr lang="en-US"/>
                </a:p>
              </p:txBody>
            </p:sp>
            <p:sp>
              <p:nvSpPr>
                <p:cNvPr id="54416" name="Freeform 212"/>
                <p:cNvSpPr>
                  <a:spLocks/>
                </p:cNvSpPr>
                <p:nvPr/>
              </p:nvSpPr>
              <p:spPr bwMode="auto">
                <a:xfrm>
                  <a:off x="1069" y="1755"/>
                  <a:ext cx="18" cy="95"/>
                </a:xfrm>
                <a:custGeom>
                  <a:avLst/>
                  <a:gdLst>
                    <a:gd name="T0" fmla="*/ 0 w 92"/>
                    <a:gd name="T1" fmla="*/ 0 h 473"/>
                    <a:gd name="T2" fmla="*/ 0 w 92"/>
                    <a:gd name="T3" fmla="*/ 0 h 473"/>
                    <a:gd name="T4" fmla="*/ 0 w 92"/>
                    <a:gd name="T5" fmla="*/ 0 h 473"/>
                    <a:gd name="T6" fmla="*/ 0 w 92"/>
                    <a:gd name="T7" fmla="*/ 0 h 473"/>
                    <a:gd name="T8" fmla="*/ 0 w 92"/>
                    <a:gd name="T9" fmla="*/ 0 h 473"/>
                    <a:gd name="T10" fmla="*/ 0 w 92"/>
                    <a:gd name="T11" fmla="*/ 0 h 473"/>
                    <a:gd name="T12" fmla="*/ 0 w 92"/>
                    <a:gd name="T13" fmla="*/ 0 h 473"/>
                    <a:gd name="T14" fmla="*/ 0 w 92"/>
                    <a:gd name="T15" fmla="*/ 0 h 473"/>
                    <a:gd name="T16" fmla="*/ 0 w 92"/>
                    <a:gd name="T17" fmla="*/ 0 h 473"/>
                    <a:gd name="T18" fmla="*/ 0 w 92"/>
                    <a:gd name="T19" fmla="*/ 0 h 473"/>
                    <a:gd name="T20" fmla="*/ 0 w 92"/>
                    <a:gd name="T21" fmla="*/ 0 h 473"/>
                    <a:gd name="T22" fmla="*/ 0 w 92"/>
                    <a:gd name="T23" fmla="*/ 0 h 473"/>
                    <a:gd name="T24" fmla="*/ 0 w 92"/>
                    <a:gd name="T25" fmla="*/ 0 h 473"/>
                    <a:gd name="T26" fmla="*/ 0 w 92"/>
                    <a:gd name="T27" fmla="*/ 0 h 473"/>
                    <a:gd name="T28" fmla="*/ 0 w 92"/>
                    <a:gd name="T29" fmla="*/ 0 h 473"/>
                    <a:gd name="T30" fmla="*/ 0 w 92"/>
                    <a:gd name="T31" fmla="*/ 0 h 473"/>
                    <a:gd name="T32" fmla="*/ 0 w 92"/>
                    <a:gd name="T33" fmla="*/ 0 h 473"/>
                    <a:gd name="T34" fmla="*/ 0 w 92"/>
                    <a:gd name="T35" fmla="*/ 0 h 473"/>
                    <a:gd name="T36" fmla="*/ 0 w 92"/>
                    <a:gd name="T37" fmla="*/ 0 h 473"/>
                    <a:gd name="T38" fmla="*/ 0 w 92"/>
                    <a:gd name="T39" fmla="*/ 0 h 473"/>
                    <a:gd name="T40" fmla="*/ 0 w 92"/>
                    <a:gd name="T41" fmla="*/ 0 h 473"/>
                    <a:gd name="T42" fmla="*/ 0 w 92"/>
                    <a:gd name="T43" fmla="*/ 0 h 473"/>
                    <a:gd name="T44" fmla="*/ 0 w 92"/>
                    <a:gd name="T45" fmla="*/ 0 h 473"/>
                    <a:gd name="T46" fmla="*/ 0 w 92"/>
                    <a:gd name="T47" fmla="*/ 0 h 473"/>
                    <a:gd name="T48" fmla="*/ 0 w 92"/>
                    <a:gd name="T49" fmla="*/ 0 h 473"/>
                    <a:gd name="T50" fmla="*/ 0 w 92"/>
                    <a:gd name="T51" fmla="*/ 0 h 473"/>
                    <a:gd name="T52" fmla="*/ 0 w 92"/>
                    <a:gd name="T53" fmla="*/ 0 h 473"/>
                    <a:gd name="T54" fmla="*/ 0 w 92"/>
                    <a:gd name="T55" fmla="*/ 0 h 473"/>
                    <a:gd name="T56" fmla="*/ 0 w 92"/>
                    <a:gd name="T57" fmla="*/ 0 h 473"/>
                    <a:gd name="T58" fmla="*/ 0 w 92"/>
                    <a:gd name="T59" fmla="*/ 0 h 473"/>
                    <a:gd name="T60" fmla="*/ 0 w 92"/>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473"/>
                    <a:gd name="T95" fmla="*/ 92 w 92"/>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solidFill>
                  <a:srgbClr val="6699FF"/>
                </a:solidFill>
                <a:ln w="9525">
                  <a:noFill/>
                  <a:round/>
                  <a:headEnd/>
                  <a:tailEnd/>
                </a:ln>
              </p:spPr>
              <p:txBody>
                <a:bodyPr>
                  <a:prstTxWarp prst="textNoShape">
                    <a:avLst/>
                  </a:prstTxWarp>
                </a:bodyPr>
                <a:lstStyle/>
                <a:p>
                  <a:endParaRPr lang="en-US"/>
                </a:p>
              </p:txBody>
            </p:sp>
            <p:sp>
              <p:nvSpPr>
                <p:cNvPr id="54417" name="Freeform 213"/>
                <p:cNvSpPr>
                  <a:spLocks/>
                </p:cNvSpPr>
                <p:nvPr/>
              </p:nvSpPr>
              <p:spPr bwMode="auto">
                <a:xfrm>
                  <a:off x="975" y="1792"/>
                  <a:ext cx="20" cy="85"/>
                </a:xfrm>
                <a:custGeom>
                  <a:avLst/>
                  <a:gdLst>
                    <a:gd name="T0" fmla="*/ 0 w 98"/>
                    <a:gd name="T1" fmla="*/ 0 h 426"/>
                    <a:gd name="T2" fmla="*/ 0 w 98"/>
                    <a:gd name="T3" fmla="*/ 0 h 426"/>
                    <a:gd name="T4" fmla="*/ 0 w 98"/>
                    <a:gd name="T5" fmla="*/ 0 h 426"/>
                    <a:gd name="T6" fmla="*/ 0 w 98"/>
                    <a:gd name="T7" fmla="*/ 0 h 426"/>
                    <a:gd name="T8" fmla="*/ 0 w 98"/>
                    <a:gd name="T9" fmla="*/ 0 h 426"/>
                    <a:gd name="T10" fmla="*/ 0 w 98"/>
                    <a:gd name="T11" fmla="*/ 0 h 426"/>
                    <a:gd name="T12" fmla="*/ 0 w 98"/>
                    <a:gd name="T13" fmla="*/ 0 h 426"/>
                    <a:gd name="T14" fmla="*/ 0 w 98"/>
                    <a:gd name="T15" fmla="*/ 0 h 426"/>
                    <a:gd name="T16" fmla="*/ 0 w 98"/>
                    <a:gd name="T17" fmla="*/ 0 h 426"/>
                    <a:gd name="T18" fmla="*/ 0 w 98"/>
                    <a:gd name="T19" fmla="*/ 0 h 426"/>
                    <a:gd name="T20" fmla="*/ 0 w 98"/>
                    <a:gd name="T21" fmla="*/ 0 h 426"/>
                    <a:gd name="T22" fmla="*/ 0 w 98"/>
                    <a:gd name="T23" fmla="*/ 0 h 426"/>
                    <a:gd name="T24" fmla="*/ 0 w 98"/>
                    <a:gd name="T25" fmla="*/ 0 h 426"/>
                    <a:gd name="T26" fmla="*/ 0 w 98"/>
                    <a:gd name="T27" fmla="*/ 0 h 426"/>
                    <a:gd name="T28" fmla="*/ 0 w 98"/>
                    <a:gd name="T29" fmla="*/ 0 h 426"/>
                    <a:gd name="T30" fmla="*/ 0 w 98"/>
                    <a:gd name="T31" fmla="*/ 0 h 426"/>
                    <a:gd name="T32" fmla="*/ 0 w 98"/>
                    <a:gd name="T33" fmla="*/ 0 h 426"/>
                    <a:gd name="T34" fmla="*/ 0 w 98"/>
                    <a:gd name="T35" fmla="*/ 0 h 426"/>
                    <a:gd name="T36" fmla="*/ 0 w 98"/>
                    <a:gd name="T37" fmla="*/ 0 h 426"/>
                    <a:gd name="T38" fmla="*/ 0 w 98"/>
                    <a:gd name="T39" fmla="*/ 0 h 426"/>
                    <a:gd name="T40" fmla="*/ 0 w 98"/>
                    <a:gd name="T41" fmla="*/ 0 h 426"/>
                    <a:gd name="T42" fmla="*/ 0 w 98"/>
                    <a:gd name="T43" fmla="*/ 0 h 426"/>
                    <a:gd name="T44" fmla="*/ 0 w 98"/>
                    <a:gd name="T45" fmla="*/ 0 h 426"/>
                    <a:gd name="T46" fmla="*/ 0 w 98"/>
                    <a:gd name="T47" fmla="*/ 0 h 426"/>
                    <a:gd name="T48" fmla="*/ 0 w 98"/>
                    <a:gd name="T49" fmla="*/ 0 h 426"/>
                    <a:gd name="T50" fmla="*/ 0 w 98"/>
                    <a:gd name="T51" fmla="*/ 0 h 426"/>
                    <a:gd name="T52" fmla="*/ 0 w 98"/>
                    <a:gd name="T53" fmla="*/ 0 h 4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426"/>
                    <a:gd name="T83" fmla="*/ 98 w 98"/>
                    <a:gd name="T84" fmla="*/ 426 h 4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solidFill>
                  <a:srgbClr val="0066CC"/>
                </a:solidFill>
                <a:ln w="9525">
                  <a:noFill/>
                  <a:round/>
                  <a:headEnd/>
                  <a:tailEnd/>
                </a:ln>
              </p:spPr>
              <p:txBody>
                <a:bodyPr>
                  <a:prstTxWarp prst="textNoShape">
                    <a:avLst/>
                  </a:prstTxWarp>
                </a:bodyPr>
                <a:lstStyle/>
                <a:p>
                  <a:endParaRPr lang="en-US"/>
                </a:p>
              </p:txBody>
            </p:sp>
            <p:sp>
              <p:nvSpPr>
                <p:cNvPr id="54418" name="Freeform 214"/>
                <p:cNvSpPr>
                  <a:spLocks/>
                </p:cNvSpPr>
                <p:nvPr/>
              </p:nvSpPr>
              <p:spPr bwMode="auto">
                <a:xfrm>
                  <a:off x="1194" y="1885"/>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FFFFFF"/>
                </a:solidFill>
                <a:ln w="9525">
                  <a:noFill/>
                  <a:round/>
                  <a:headEnd/>
                  <a:tailEnd/>
                </a:ln>
              </p:spPr>
              <p:txBody>
                <a:bodyPr>
                  <a:prstTxWarp prst="textNoShape">
                    <a:avLst/>
                  </a:prstTxWarp>
                </a:bodyPr>
                <a:lstStyle/>
                <a:p>
                  <a:endParaRPr lang="en-US"/>
                </a:p>
              </p:txBody>
            </p:sp>
            <p:sp>
              <p:nvSpPr>
                <p:cNvPr id="54419" name="Freeform 215"/>
                <p:cNvSpPr>
                  <a:spLocks/>
                </p:cNvSpPr>
                <p:nvPr/>
              </p:nvSpPr>
              <p:spPr bwMode="auto">
                <a:xfrm>
                  <a:off x="1194" y="1885"/>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20" name="Freeform 216"/>
                <p:cNvSpPr>
                  <a:spLocks/>
                </p:cNvSpPr>
                <p:nvPr/>
              </p:nvSpPr>
              <p:spPr bwMode="auto">
                <a:xfrm>
                  <a:off x="1211" y="1813"/>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FFFFFF"/>
                </a:solidFill>
                <a:ln w="9525">
                  <a:noFill/>
                  <a:round/>
                  <a:headEnd/>
                  <a:tailEnd/>
                </a:ln>
              </p:spPr>
              <p:txBody>
                <a:bodyPr>
                  <a:prstTxWarp prst="textNoShape">
                    <a:avLst/>
                  </a:prstTxWarp>
                </a:bodyPr>
                <a:lstStyle/>
                <a:p>
                  <a:endParaRPr lang="en-US"/>
                </a:p>
              </p:txBody>
            </p:sp>
            <p:sp>
              <p:nvSpPr>
                <p:cNvPr id="54421" name="Freeform 217"/>
                <p:cNvSpPr>
                  <a:spLocks/>
                </p:cNvSpPr>
                <p:nvPr/>
              </p:nvSpPr>
              <p:spPr bwMode="auto">
                <a:xfrm>
                  <a:off x="1211" y="1813"/>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22" name="Freeform 218"/>
                <p:cNvSpPr>
                  <a:spLocks/>
                </p:cNvSpPr>
                <p:nvPr/>
              </p:nvSpPr>
              <p:spPr bwMode="auto">
                <a:xfrm>
                  <a:off x="1171" y="1834"/>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FFFFFF"/>
                </a:solidFill>
                <a:ln w="9525">
                  <a:noFill/>
                  <a:round/>
                  <a:headEnd/>
                  <a:tailEnd/>
                </a:ln>
              </p:spPr>
              <p:txBody>
                <a:bodyPr>
                  <a:prstTxWarp prst="textNoShape">
                    <a:avLst/>
                  </a:prstTxWarp>
                </a:bodyPr>
                <a:lstStyle/>
                <a:p>
                  <a:endParaRPr lang="en-US"/>
                </a:p>
              </p:txBody>
            </p:sp>
            <p:sp>
              <p:nvSpPr>
                <p:cNvPr id="54423" name="Freeform 219"/>
                <p:cNvSpPr>
                  <a:spLocks/>
                </p:cNvSpPr>
                <p:nvPr/>
              </p:nvSpPr>
              <p:spPr bwMode="auto">
                <a:xfrm>
                  <a:off x="1171" y="1834"/>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24" name="Freeform 220"/>
                <p:cNvSpPr>
                  <a:spLocks/>
                </p:cNvSpPr>
                <p:nvPr/>
              </p:nvSpPr>
              <p:spPr bwMode="auto">
                <a:xfrm>
                  <a:off x="1167" y="1798"/>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FFFFFF"/>
                </a:solidFill>
                <a:ln w="9525">
                  <a:noFill/>
                  <a:round/>
                  <a:headEnd/>
                  <a:tailEnd/>
                </a:ln>
              </p:spPr>
              <p:txBody>
                <a:bodyPr>
                  <a:prstTxWarp prst="textNoShape">
                    <a:avLst/>
                  </a:prstTxWarp>
                </a:bodyPr>
                <a:lstStyle/>
                <a:p>
                  <a:endParaRPr lang="en-US"/>
                </a:p>
              </p:txBody>
            </p:sp>
            <p:sp>
              <p:nvSpPr>
                <p:cNvPr id="54425" name="Freeform 221"/>
                <p:cNvSpPr>
                  <a:spLocks/>
                </p:cNvSpPr>
                <p:nvPr/>
              </p:nvSpPr>
              <p:spPr bwMode="auto">
                <a:xfrm>
                  <a:off x="1167" y="1798"/>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26" name="Freeform 222"/>
                <p:cNvSpPr>
                  <a:spLocks/>
                </p:cNvSpPr>
                <p:nvPr/>
              </p:nvSpPr>
              <p:spPr bwMode="auto">
                <a:xfrm>
                  <a:off x="1127" y="1767"/>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FFFFFF"/>
                </a:solidFill>
                <a:ln w="9525">
                  <a:noFill/>
                  <a:round/>
                  <a:headEnd/>
                  <a:tailEnd/>
                </a:ln>
              </p:spPr>
              <p:txBody>
                <a:bodyPr>
                  <a:prstTxWarp prst="textNoShape">
                    <a:avLst/>
                  </a:prstTxWarp>
                </a:bodyPr>
                <a:lstStyle/>
                <a:p>
                  <a:endParaRPr lang="en-US"/>
                </a:p>
              </p:txBody>
            </p:sp>
            <p:sp>
              <p:nvSpPr>
                <p:cNvPr id="54427" name="Freeform 223"/>
                <p:cNvSpPr>
                  <a:spLocks/>
                </p:cNvSpPr>
                <p:nvPr/>
              </p:nvSpPr>
              <p:spPr bwMode="auto">
                <a:xfrm>
                  <a:off x="1127" y="1767"/>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28" name="Freeform 224"/>
                <p:cNvSpPr>
                  <a:spLocks/>
                </p:cNvSpPr>
                <p:nvPr/>
              </p:nvSpPr>
              <p:spPr bwMode="auto">
                <a:xfrm>
                  <a:off x="1030" y="1743"/>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FFFFFF"/>
                </a:solidFill>
                <a:ln w="9525">
                  <a:noFill/>
                  <a:round/>
                  <a:headEnd/>
                  <a:tailEnd/>
                </a:ln>
              </p:spPr>
              <p:txBody>
                <a:bodyPr>
                  <a:prstTxWarp prst="textNoShape">
                    <a:avLst/>
                  </a:prstTxWarp>
                </a:bodyPr>
                <a:lstStyle/>
                <a:p>
                  <a:endParaRPr lang="en-US"/>
                </a:p>
              </p:txBody>
            </p:sp>
            <p:sp>
              <p:nvSpPr>
                <p:cNvPr id="54429" name="Freeform 225"/>
                <p:cNvSpPr>
                  <a:spLocks/>
                </p:cNvSpPr>
                <p:nvPr/>
              </p:nvSpPr>
              <p:spPr bwMode="auto">
                <a:xfrm>
                  <a:off x="1030" y="1743"/>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4430" name="Freeform 226"/>
                <p:cNvSpPr>
                  <a:spLocks/>
                </p:cNvSpPr>
                <p:nvPr/>
              </p:nvSpPr>
              <p:spPr bwMode="auto">
                <a:xfrm>
                  <a:off x="975" y="1751"/>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FFFFFF"/>
                </a:solidFill>
                <a:ln w="9525">
                  <a:noFill/>
                  <a:round/>
                  <a:headEnd/>
                  <a:tailEnd/>
                </a:ln>
              </p:spPr>
              <p:txBody>
                <a:bodyPr>
                  <a:prstTxWarp prst="textNoShape">
                    <a:avLst/>
                  </a:prstTxWarp>
                </a:bodyPr>
                <a:lstStyle/>
                <a:p>
                  <a:endParaRPr lang="en-US"/>
                </a:p>
              </p:txBody>
            </p:sp>
            <p:sp>
              <p:nvSpPr>
                <p:cNvPr id="54431" name="Freeform 227"/>
                <p:cNvSpPr>
                  <a:spLocks/>
                </p:cNvSpPr>
                <p:nvPr/>
              </p:nvSpPr>
              <p:spPr bwMode="auto">
                <a:xfrm>
                  <a:off x="975" y="1751"/>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grpSp>
              <p:nvGrpSpPr>
                <p:cNvPr id="54432" name="Group 228"/>
                <p:cNvGrpSpPr>
                  <a:grpSpLocks/>
                </p:cNvGrpSpPr>
                <p:nvPr/>
              </p:nvGrpSpPr>
              <p:grpSpPr bwMode="auto">
                <a:xfrm>
                  <a:off x="975" y="1743"/>
                  <a:ext cx="350" cy="261"/>
                  <a:chOff x="1120" y="1888"/>
                  <a:chExt cx="350" cy="261"/>
                </a:xfrm>
              </p:grpSpPr>
              <p:sp>
                <p:nvSpPr>
                  <p:cNvPr id="54433" name="Freeform 229"/>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34" name="Freeform 230"/>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35" name="Freeform 231"/>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36" name="Freeform 232"/>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37" name="Freeform 233"/>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38" name="Freeform 234"/>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39" name="Freeform 235"/>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40" name="Freeform 236"/>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41" name="Freeform 237"/>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42" name="Freeform 238"/>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43" name="Freeform 239"/>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44" name="Freeform 240"/>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45" name="Freeform 241"/>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446" name="Freeform 242"/>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4447" name="Freeform 243"/>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grpSp>
            <p:nvGrpSpPr>
              <p:cNvPr id="54308" name="Group 244"/>
              <p:cNvGrpSpPr>
                <a:grpSpLocks/>
              </p:cNvGrpSpPr>
              <p:nvPr/>
            </p:nvGrpSpPr>
            <p:grpSpPr bwMode="auto">
              <a:xfrm>
                <a:off x="192" y="1204"/>
                <a:ext cx="693" cy="685"/>
                <a:chOff x="672" y="672"/>
                <a:chExt cx="574" cy="546"/>
              </a:xfrm>
            </p:grpSpPr>
            <p:sp>
              <p:nvSpPr>
                <p:cNvPr id="54350" name="Freeform 245"/>
                <p:cNvSpPr>
                  <a:spLocks/>
                </p:cNvSpPr>
                <p:nvPr/>
              </p:nvSpPr>
              <p:spPr bwMode="auto">
                <a:xfrm>
                  <a:off x="719" y="768"/>
                  <a:ext cx="527" cy="450"/>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2"/>
                      </a:lnTo>
                      <a:lnTo>
                        <a:pt x="10938" y="9144"/>
                      </a:lnTo>
                      <a:lnTo>
                        <a:pt x="10988" y="9124"/>
                      </a:lnTo>
                      <a:lnTo>
                        <a:pt x="11014" y="9114"/>
                      </a:lnTo>
                      <a:lnTo>
                        <a:pt x="11041" y="9105"/>
                      </a:lnTo>
                      <a:lnTo>
                        <a:pt x="11069" y="9096"/>
                      </a:lnTo>
                      <a:lnTo>
                        <a:pt x="11098" y="9088"/>
                      </a:lnTo>
                      <a:lnTo>
                        <a:pt x="11126" y="9080"/>
                      </a:lnTo>
                      <a:lnTo>
                        <a:pt x="11154" y="9073"/>
                      </a:lnTo>
                      <a:lnTo>
                        <a:pt x="11182" y="9068"/>
                      </a:lnTo>
                      <a:lnTo>
                        <a:pt x="11210" y="9064"/>
                      </a:lnTo>
                      <a:lnTo>
                        <a:pt x="11237" y="9061"/>
                      </a:lnTo>
                      <a:lnTo>
                        <a:pt x="11263" y="9059"/>
                      </a:lnTo>
                      <a:lnTo>
                        <a:pt x="11288" y="9060"/>
                      </a:lnTo>
                      <a:lnTo>
                        <a:pt x="11312" y="9062"/>
                      </a:lnTo>
                      <a:lnTo>
                        <a:pt x="11336" y="9066"/>
                      </a:lnTo>
                      <a:lnTo>
                        <a:pt x="11357" y="9073"/>
                      </a:lnTo>
                      <a:lnTo>
                        <a:pt x="11377" y="9082"/>
                      </a:lnTo>
                      <a:lnTo>
                        <a:pt x="11394" y="9093"/>
                      </a:lnTo>
                      <a:lnTo>
                        <a:pt x="11410" y="9107"/>
                      </a:lnTo>
                      <a:lnTo>
                        <a:pt x="11423" y="9124"/>
                      </a:lnTo>
                      <a:lnTo>
                        <a:pt x="11433" y="9144"/>
                      </a:lnTo>
                      <a:lnTo>
                        <a:pt x="11441" y="9166"/>
                      </a:lnTo>
                      <a:lnTo>
                        <a:pt x="11451" y="9194"/>
                      </a:lnTo>
                      <a:lnTo>
                        <a:pt x="11464" y="9224"/>
                      </a:lnTo>
                      <a:lnTo>
                        <a:pt x="11482" y="9257"/>
                      </a:lnTo>
                      <a:lnTo>
                        <a:pt x="11504" y="9292"/>
                      </a:lnTo>
                      <a:lnTo>
                        <a:pt x="11529" y="9331"/>
                      </a:lnTo>
                      <a:lnTo>
                        <a:pt x="11558" y="9372"/>
                      </a:lnTo>
                      <a:lnTo>
                        <a:pt x="11590" y="9414"/>
                      </a:lnTo>
                      <a:lnTo>
                        <a:pt x="11625" y="9459"/>
                      </a:lnTo>
                      <a:lnTo>
                        <a:pt x="11662" y="9505"/>
                      </a:lnTo>
                      <a:lnTo>
                        <a:pt x="11701" y="9553"/>
                      </a:lnTo>
                      <a:lnTo>
                        <a:pt x="11742" y="9600"/>
                      </a:lnTo>
                      <a:lnTo>
                        <a:pt x="11784" y="9649"/>
                      </a:lnTo>
                      <a:lnTo>
                        <a:pt x="11872" y="9747"/>
                      </a:lnTo>
                      <a:lnTo>
                        <a:pt x="11962" y="9844"/>
                      </a:lnTo>
                      <a:lnTo>
                        <a:pt x="12050" y="9939"/>
                      </a:lnTo>
                      <a:lnTo>
                        <a:pt x="12136" y="10028"/>
                      </a:lnTo>
                      <a:lnTo>
                        <a:pt x="12215" y="10108"/>
                      </a:lnTo>
                      <a:lnTo>
                        <a:pt x="12286" y="10180"/>
                      </a:lnTo>
                      <a:lnTo>
                        <a:pt x="12346" y="10239"/>
                      </a:lnTo>
                      <a:lnTo>
                        <a:pt x="12391" y="10285"/>
                      </a:lnTo>
                      <a:lnTo>
                        <a:pt x="12420" y="10313"/>
                      </a:lnTo>
                      <a:lnTo>
                        <a:pt x="12430" y="10323"/>
                      </a:lnTo>
                      <a:lnTo>
                        <a:pt x="13175" y="9774"/>
                      </a:lnTo>
                      <a:lnTo>
                        <a:pt x="14066" y="11646"/>
                      </a:lnTo>
                      <a:lnTo>
                        <a:pt x="14076" y="11683"/>
                      </a:lnTo>
                      <a:lnTo>
                        <a:pt x="14083" y="11717"/>
                      </a:lnTo>
                      <a:lnTo>
                        <a:pt x="14085" y="11733"/>
                      </a:lnTo>
                      <a:lnTo>
                        <a:pt x="14087" y="11748"/>
                      </a:lnTo>
                      <a:lnTo>
                        <a:pt x="14088" y="11762"/>
                      </a:lnTo>
                      <a:lnTo>
                        <a:pt x="14089" y="11776"/>
                      </a:lnTo>
                      <a:lnTo>
                        <a:pt x="14088" y="11790"/>
                      </a:lnTo>
                      <a:lnTo>
                        <a:pt x="14088" y="11803"/>
                      </a:lnTo>
                      <a:lnTo>
                        <a:pt x="14086" y="11817"/>
                      </a:lnTo>
                      <a:lnTo>
                        <a:pt x="14084" y="11830"/>
                      </a:lnTo>
                      <a:lnTo>
                        <a:pt x="14082" y="11842"/>
                      </a:lnTo>
                      <a:lnTo>
                        <a:pt x="14078" y="11854"/>
                      </a:lnTo>
                      <a:lnTo>
                        <a:pt x="14074" y="11867"/>
                      </a:lnTo>
                      <a:lnTo>
                        <a:pt x="14070" y="11879"/>
                      </a:lnTo>
                      <a:lnTo>
                        <a:pt x="14059" y="11904"/>
                      </a:lnTo>
                      <a:lnTo>
                        <a:pt x="14046" y="11930"/>
                      </a:lnTo>
                      <a:lnTo>
                        <a:pt x="14031" y="11957"/>
                      </a:lnTo>
                      <a:lnTo>
                        <a:pt x="14013" y="11985"/>
                      </a:lnTo>
                      <a:lnTo>
                        <a:pt x="13971" y="12050"/>
                      </a:lnTo>
                      <a:lnTo>
                        <a:pt x="13920" y="12126"/>
                      </a:lnTo>
                      <a:lnTo>
                        <a:pt x="13906" y="12148"/>
                      </a:lnTo>
                      <a:lnTo>
                        <a:pt x="13896" y="12171"/>
                      </a:lnTo>
                      <a:lnTo>
                        <a:pt x="13887" y="12193"/>
                      </a:lnTo>
                      <a:lnTo>
                        <a:pt x="13882" y="12214"/>
                      </a:lnTo>
                      <a:lnTo>
                        <a:pt x="13878" y="12235"/>
                      </a:lnTo>
                      <a:lnTo>
                        <a:pt x="13876" y="12256"/>
                      </a:lnTo>
                      <a:lnTo>
                        <a:pt x="13876" y="12277"/>
                      </a:lnTo>
                      <a:lnTo>
                        <a:pt x="13878" y="12298"/>
                      </a:lnTo>
                      <a:lnTo>
                        <a:pt x="13882" y="12318"/>
                      </a:lnTo>
                      <a:lnTo>
                        <a:pt x="13887" y="12338"/>
                      </a:lnTo>
                      <a:lnTo>
                        <a:pt x="13893" y="12357"/>
                      </a:lnTo>
                      <a:lnTo>
                        <a:pt x="13900" y="12375"/>
                      </a:lnTo>
                      <a:lnTo>
                        <a:pt x="13909" y="12393"/>
                      </a:lnTo>
                      <a:lnTo>
                        <a:pt x="13918" y="12412"/>
                      </a:lnTo>
                      <a:lnTo>
                        <a:pt x="13928" y="12429"/>
                      </a:lnTo>
                      <a:lnTo>
                        <a:pt x="13939" y="12445"/>
                      </a:lnTo>
                      <a:lnTo>
                        <a:pt x="13950" y="12461"/>
                      </a:lnTo>
                      <a:lnTo>
                        <a:pt x="13962" y="12476"/>
                      </a:lnTo>
                      <a:lnTo>
                        <a:pt x="13974" y="12490"/>
                      </a:lnTo>
                      <a:lnTo>
                        <a:pt x="13986" y="12503"/>
                      </a:lnTo>
                      <a:lnTo>
                        <a:pt x="14009" y="12528"/>
                      </a:lnTo>
                      <a:lnTo>
                        <a:pt x="14030" y="12548"/>
                      </a:lnTo>
                      <a:lnTo>
                        <a:pt x="14063" y="12577"/>
                      </a:lnTo>
                      <a:lnTo>
                        <a:pt x="14076" y="12587"/>
                      </a:lnTo>
                      <a:lnTo>
                        <a:pt x="14084" y="12578"/>
                      </a:lnTo>
                      <a:lnTo>
                        <a:pt x="14108" y="12553"/>
                      </a:lnTo>
                      <a:lnTo>
                        <a:pt x="14143" y="12513"/>
                      </a:lnTo>
                      <a:lnTo>
                        <a:pt x="14189" y="12462"/>
                      </a:lnTo>
                      <a:lnTo>
                        <a:pt x="14243" y="12399"/>
                      </a:lnTo>
                      <a:lnTo>
                        <a:pt x="14303" y="12330"/>
                      </a:lnTo>
                      <a:lnTo>
                        <a:pt x="14368" y="12253"/>
                      </a:lnTo>
                      <a:lnTo>
                        <a:pt x="14433" y="12173"/>
                      </a:lnTo>
                      <a:lnTo>
                        <a:pt x="14465" y="12132"/>
                      </a:lnTo>
                      <a:lnTo>
                        <a:pt x="14498" y="12091"/>
                      </a:lnTo>
                      <a:lnTo>
                        <a:pt x="14529" y="12050"/>
                      </a:lnTo>
                      <a:lnTo>
                        <a:pt x="14560" y="12008"/>
                      </a:lnTo>
                      <a:lnTo>
                        <a:pt x="14589" y="11968"/>
                      </a:lnTo>
                      <a:lnTo>
                        <a:pt x="14618" y="11927"/>
                      </a:lnTo>
                      <a:lnTo>
                        <a:pt x="14643" y="11889"/>
                      </a:lnTo>
                      <a:lnTo>
                        <a:pt x="14667" y="11851"/>
                      </a:lnTo>
                      <a:lnTo>
                        <a:pt x="14689" y="11816"/>
                      </a:lnTo>
                      <a:lnTo>
                        <a:pt x="14708" y="11781"/>
                      </a:lnTo>
                      <a:lnTo>
                        <a:pt x="14724" y="11749"/>
                      </a:lnTo>
                      <a:lnTo>
                        <a:pt x="14738" y="11719"/>
                      </a:lnTo>
                      <a:lnTo>
                        <a:pt x="14747" y="11692"/>
                      </a:lnTo>
                      <a:lnTo>
                        <a:pt x="14753" y="11666"/>
                      </a:lnTo>
                      <a:lnTo>
                        <a:pt x="14755" y="11645"/>
                      </a:lnTo>
                      <a:lnTo>
                        <a:pt x="14753" y="11627"/>
                      </a:lnTo>
                      <a:lnTo>
                        <a:pt x="14736" y="11615"/>
                      </a:lnTo>
                      <a:lnTo>
                        <a:pt x="14690" y="11582"/>
                      </a:lnTo>
                      <a:lnTo>
                        <a:pt x="14659" y="11556"/>
                      </a:lnTo>
                      <a:lnTo>
                        <a:pt x="14624" y="11526"/>
                      </a:lnTo>
                      <a:lnTo>
                        <a:pt x="14605" y="11509"/>
                      </a:lnTo>
                      <a:lnTo>
                        <a:pt x="14585" y="11490"/>
                      </a:lnTo>
                      <a:lnTo>
                        <a:pt x="14565" y="11471"/>
                      </a:lnTo>
                      <a:lnTo>
                        <a:pt x="14545" y="11449"/>
                      </a:lnTo>
                      <a:lnTo>
                        <a:pt x="14525" y="11426"/>
                      </a:lnTo>
                      <a:lnTo>
                        <a:pt x="14504" y="11403"/>
                      </a:lnTo>
                      <a:lnTo>
                        <a:pt x="14484" y="11378"/>
                      </a:lnTo>
                      <a:lnTo>
                        <a:pt x="14463" y="11352"/>
                      </a:lnTo>
                      <a:lnTo>
                        <a:pt x="14442" y="11324"/>
                      </a:lnTo>
                      <a:lnTo>
                        <a:pt x="14423" y="11295"/>
                      </a:lnTo>
                      <a:lnTo>
                        <a:pt x="14403" y="11265"/>
                      </a:lnTo>
                      <a:lnTo>
                        <a:pt x="14385" y="11234"/>
                      </a:lnTo>
                      <a:lnTo>
                        <a:pt x="14367" y="11201"/>
                      </a:lnTo>
                      <a:lnTo>
                        <a:pt x="14350" y="11168"/>
                      </a:lnTo>
                      <a:lnTo>
                        <a:pt x="14333" y="11133"/>
                      </a:lnTo>
                      <a:lnTo>
                        <a:pt x="14318" y="11097"/>
                      </a:lnTo>
                      <a:lnTo>
                        <a:pt x="14304" y="11059"/>
                      </a:lnTo>
                      <a:lnTo>
                        <a:pt x="14292" y="11021"/>
                      </a:lnTo>
                      <a:lnTo>
                        <a:pt x="14281" y="10982"/>
                      </a:lnTo>
                      <a:lnTo>
                        <a:pt x="14272" y="10940"/>
                      </a:lnTo>
                      <a:lnTo>
                        <a:pt x="14265" y="10924"/>
                      </a:lnTo>
                      <a:lnTo>
                        <a:pt x="14243" y="10876"/>
                      </a:lnTo>
                      <a:lnTo>
                        <a:pt x="14207" y="10801"/>
                      </a:lnTo>
                      <a:lnTo>
                        <a:pt x="14162" y="10704"/>
                      </a:lnTo>
                      <a:lnTo>
                        <a:pt x="14106" y="10588"/>
                      </a:lnTo>
                      <a:lnTo>
                        <a:pt x="14041" y="10458"/>
                      </a:lnTo>
                      <a:lnTo>
                        <a:pt x="13969" y="10318"/>
                      </a:lnTo>
                      <a:lnTo>
                        <a:pt x="13893" y="10172"/>
                      </a:lnTo>
                      <a:lnTo>
                        <a:pt x="13853" y="10097"/>
                      </a:lnTo>
                      <a:lnTo>
                        <a:pt x="13812" y="10024"/>
                      </a:lnTo>
                      <a:lnTo>
                        <a:pt x="13771" y="9950"/>
                      </a:lnTo>
                      <a:lnTo>
                        <a:pt x="13729" y="9877"/>
                      </a:lnTo>
                      <a:lnTo>
                        <a:pt x="13687" y="9807"/>
                      </a:lnTo>
                      <a:lnTo>
                        <a:pt x="13645" y="9738"/>
                      </a:lnTo>
                      <a:lnTo>
                        <a:pt x="13603" y="9673"/>
                      </a:lnTo>
                      <a:lnTo>
                        <a:pt x="13561" y="9609"/>
                      </a:lnTo>
                      <a:lnTo>
                        <a:pt x="13521" y="9551"/>
                      </a:lnTo>
                      <a:lnTo>
                        <a:pt x="13480" y="9495"/>
                      </a:lnTo>
                      <a:lnTo>
                        <a:pt x="13440" y="9446"/>
                      </a:lnTo>
                      <a:lnTo>
                        <a:pt x="13402" y="9400"/>
                      </a:lnTo>
                      <a:lnTo>
                        <a:pt x="13365" y="9362"/>
                      </a:lnTo>
                      <a:lnTo>
                        <a:pt x="13329" y="9329"/>
                      </a:lnTo>
                      <a:lnTo>
                        <a:pt x="13295" y="9304"/>
                      </a:lnTo>
                      <a:lnTo>
                        <a:pt x="13263" y="9284"/>
                      </a:lnTo>
                      <a:lnTo>
                        <a:pt x="13258" y="9287"/>
                      </a:lnTo>
                      <a:lnTo>
                        <a:pt x="13241" y="9295"/>
                      </a:lnTo>
                      <a:lnTo>
                        <a:pt x="13213" y="9309"/>
                      </a:lnTo>
                      <a:lnTo>
                        <a:pt x="13177" y="9326"/>
                      </a:lnTo>
                      <a:lnTo>
                        <a:pt x="13133" y="9346"/>
                      </a:lnTo>
                      <a:lnTo>
                        <a:pt x="13081" y="9368"/>
                      </a:lnTo>
                      <a:lnTo>
                        <a:pt x="13023" y="9392"/>
                      </a:lnTo>
                      <a:lnTo>
                        <a:pt x="12960" y="9417"/>
                      </a:lnTo>
                      <a:lnTo>
                        <a:pt x="12894" y="9442"/>
                      </a:lnTo>
                      <a:lnTo>
                        <a:pt x="12824" y="9466"/>
                      </a:lnTo>
                      <a:lnTo>
                        <a:pt x="12789" y="9477"/>
                      </a:lnTo>
                      <a:lnTo>
                        <a:pt x="12753" y="9488"/>
                      </a:lnTo>
                      <a:lnTo>
                        <a:pt x="12717" y="9498"/>
                      </a:lnTo>
                      <a:lnTo>
                        <a:pt x="12680" y="9508"/>
                      </a:lnTo>
                      <a:lnTo>
                        <a:pt x="12644" y="9516"/>
                      </a:lnTo>
                      <a:lnTo>
                        <a:pt x="12608" y="9524"/>
                      </a:lnTo>
                      <a:lnTo>
                        <a:pt x="12572" y="9531"/>
                      </a:lnTo>
                      <a:lnTo>
                        <a:pt x="12537" y="9538"/>
                      </a:lnTo>
                      <a:lnTo>
                        <a:pt x="12502" y="9543"/>
                      </a:lnTo>
                      <a:lnTo>
                        <a:pt x="12468" y="9547"/>
                      </a:lnTo>
                      <a:lnTo>
                        <a:pt x="12434" y="9549"/>
                      </a:lnTo>
                      <a:lnTo>
                        <a:pt x="12401" y="9549"/>
                      </a:lnTo>
                      <a:lnTo>
                        <a:pt x="12391" y="9540"/>
                      </a:lnTo>
                      <a:lnTo>
                        <a:pt x="12361" y="9514"/>
                      </a:lnTo>
                      <a:lnTo>
                        <a:pt x="12314" y="9473"/>
                      </a:lnTo>
                      <a:lnTo>
                        <a:pt x="12252" y="9420"/>
                      </a:lnTo>
                      <a:lnTo>
                        <a:pt x="12177" y="9356"/>
                      </a:lnTo>
                      <a:lnTo>
                        <a:pt x="12092" y="9283"/>
                      </a:lnTo>
                      <a:lnTo>
                        <a:pt x="11998" y="9205"/>
                      </a:lnTo>
                      <a:lnTo>
                        <a:pt x="11898" y="9123"/>
                      </a:lnTo>
                      <a:lnTo>
                        <a:pt x="11794" y="9038"/>
                      </a:lnTo>
                      <a:lnTo>
                        <a:pt x="11688" y="8955"/>
                      </a:lnTo>
                      <a:lnTo>
                        <a:pt x="11635" y="8913"/>
                      </a:lnTo>
                      <a:lnTo>
                        <a:pt x="11583" y="8874"/>
                      </a:lnTo>
                      <a:lnTo>
                        <a:pt x="11531" y="8835"/>
                      </a:lnTo>
                      <a:lnTo>
                        <a:pt x="11480" y="8796"/>
                      </a:lnTo>
                      <a:lnTo>
                        <a:pt x="11430" y="8761"/>
                      </a:lnTo>
                      <a:lnTo>
                        <a:pt x="11382" y="8727"/>
                      </a:lnTo>
                      <a:lnTo>
                        <a:pt x="11335" y="8695"/>
                      </a:lnTo>
                      <a:lnTo>
                        <a:pt x="11290" y="8665"/>
                      </a:lnTo>
                      <a:lnTo>
                        <a:pt x="11248" y="8639"/>
                      </a:lnTo>
                      <a:lnTo>
                        <a:pt x="11209" y="8616"/>
                      </a:lnTo>
                      <a:lnTo>
                        <a:pt x="11171" y="8596"/>
                      </a:lnTo>
                      <a:lnTo>
                        <a:pt x="11138" y="8578"/>
                      </a:lnTo>
                      <a:lnTo>
                        <a:pt x="10736" y="8510"/>
                      </a:lnTo>
                      <a:lnTo>
                        <a:pt x="13783" y="1661"/>
                      </a:lnTo>
                      <a:lnTo>
                        <a:pt x="13780" y="1657"/>
                      </a:lnTo>
                      <a:lnTo>
                        <a:pt x="13771" y="1647"/>
                      </a:lnTo>
                      <a:lnTo>
                        <a:pt x="13757" y="1631"/>
                      </a:lnTo>
                      <a:lnTo>
                        <a:pt x="13736" y="1613"/>
                      </a:lnTo>
                      <a:lnTo>
                        <a:pt x="13723" y="1602"/>
                      </a:lnTo>
                      <a:lnTo>
                        <a:pt x="13708" y="1592"/>
                      </a:lnTo>
                      <a:lnTo>
                        <a:pt x="13692" y="1580"/>
                      </a:lnTo>
                      <a:lnTo>
                        <a:pt x="13674" y="1569"/>
                      </a:lnTo>
                      <a:lnTo>
                        <a:pt x="13654" y="1558"/>
                      </a:lnTo>
                      <a:lnTo>
                        <a:pt x="13633" y="1546"/>
                      </a:lnTo>
                      <a:lnTo>
                        <a:pt x="13610" y="1535"/>
                      </a:lnTo>
                      <a:lnTo>
                        <a:pt x="13584" y="1525"/>
                      </a:lnTo>
                      <a:lnTo>
                        <a:pt x="13557" y="1514"/>
                      </a:lnTo>
                      <a:lnTo>
                        <a:pt x="13528" y="1505"/>
                      </a:lnTo>
                      <a:lnTo>
                        <a:pt x="13497" y="1497"/>
                      </a:lnTo>
                      <a:lnTo>
                        <a:pt x="13463" y="1489"/>
                      </a:lnTo>
                      <a:lnTo>
                        <a:pt x="13429" y="1483"/>
                      </a:lnTo>
                      <a:lnTo>
                        <a:pt x="13392" y="1479"/>
                      </a:lnTo>
                      <a:lnTo>
                        <a:pt x="13353" y="1476"/>
                      </a:lnTo>
                      <a:lnTo>
                        <a:pt x="13311" y="1474"/>
                      </a:lnTo>
                      <a:lnTo>
                        <a:pt x="13268" y="1475"/>
                      </a:lnTo>
                      <a:lnTo>
                        <a:pt x="13223" y="1477"/>
                      </a:lnTo>
                      <a:lnTo>
                        <a:pt x="13174" y="1482"/>
                      </a:lnTo>
                      <a:lnTo>
                        <a:pt x="13125" y="1489"/>
                      </a:lnTo>
                      <a:lnTo>
                        <a:pt x="13072" y="1498"/>
                      </a:lnTo>
                      <a:lnTo>
                        <a:pt x="13017" y="1510"/>
                      </a:lnTo>
                      <a:lnTo>
                        <a:pt x="12960" y="1525"/>
                      </a:lnTo>
                      <a:lnTo>
                        <a:pt x="12901" y="1543"/>
                      </a:lnTo>
                      <a:lnTo>
                        <a:pt x="12894" y="1543"/>
                      </a:lnTo>
                      <a:lnTo>
                        <a:pt x="12874" y="1543"/>
                      </a:lnTo>
                      <a:lnTo>
                        <a:pt x="12842" y="1542"/>
                      </a:lnTo>
                      <a:lnTo>
                        <a:pt x="12799" y="1539"/>
                      </a:lnTo>
                      <a:lnTo>
                        <a:pt x="12748" y="1536"/>
                      </a:lnTo>
                      <a:lnTo>
                        <a:pt x="12688" y="1531"/>
                      </a:lnTo>
                      <a:lnTo>
                        <a:pt x="12624" y="1524"/>
                      </a:lnTo>
                      <a:lnTo>
                        <a:pt x="12554" y="1513"/>
                      </a:lnTo>
                      <a:lnTo>
                        <a:pt x="12518" y="1507"/>
                      </a:lnTo>
                      <a:lnTo>
                        <a:pt x="12482" y="1501"/>
                      </a:lnTo>
                      <a:lnTo>
                        <a:pt x="12444" y="1493"/>
                      </a:lnTo>
                      <a:lnTo>
                        <a:pt x="12408" y="1485"/>
                      </a:lnTo>
                      <a:lnTo>
                        <a:pt x="12371" y="1476"/>
                      </a:lnTo>
                      <a:lnTo>
                        <a:pt x="12334" y="1466"/>
                      </a:lnTo>
                      <a:lnTo>
                        <a:pt x="12296" y="1456"/>
                      </a:lnTo>
                      <a:lnTo>
                        <a:pt x="12260" y="1444"/>
                      </a:lnTo>
                      <a:lnTo>
                        <a:pt x="12225" y="1431"/>
                      </a:lnTo>
                      <a:lnTo>
                        <a:pt x="12190" y="1417"/>
                      </a:lnTo>
                      <a:lnTo>
                        <a:pt x="12156" y="1402"/>
                      </a:lnTo>
                      <a:lnTo>
                        <a:pt x="12124" y="1385"/>
                      </a:lnTo>
                      <a:lnTo>
                        <a:pt x="12093" y="1367"/>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6"/>
                      </a:lnTo>
                      <a:lnTo>
                        <a:pt x="11694" y="1270"/>
                      </a:lnTo>
                      <a:lnTo>
                        <a:pt x="11665" y="1264"/>
                      </a:lnTo>
                      <a:lnTo>
                        <a:pt x="11636" y="1256"/>
                      </a:lnTo>
                      <a:lnTo>
                        <a:pt x="11607" y="1248"/>
                      </a:lnTo>
                      <a:lnTo>
                        <a:pt x="11579" y="1239"/>
                      </a:lnTo>
                      <a:lnTo>
                        <a:pt x="11551" y="1228"/>
                      </a:lnTo>
                      <a:lnTo>
                        <a:pt x="11525" y="1217"/>
                      </a:lnTo>
                      <a:lnTo>
                        <a:pt x="11500" y="1205"/>
                      </a:lnTo>
                      <a:lnTo>
                        <a:pt x="11477" y="1192"/>
                      </a:lnTo>
                      <a:lnTo>
                        <a:pt x="11455" y="1178"/>
                      </a:lnTo>
                      <a:lnTo>
                        <a:pt x="11435" y="1163"/>
                      </a:lnTo>
                      <a:lnTo>
                        <a:pt x="11417" y="1145"/>
                      </a:lnTo>
                      <a:lnTo>
                        <a:pt x="11403" y="1127"/>
                      </a:lnTo>
                      <a:lnTo>
                        <a:pt x="11391" y="1108"/>
                      </a:lnTo>
                      <a:lnTo>
                        <a:pt x="11382" y="1088"/>
                      </a:lnTo>
                      <a:lnTo>
                        <a:pt x="11376" y="1067"/>
                      </a:lnTo>
                      <a:lnTo>
                        <a:pt x="11373" y="1043"/>
                      </a:lnTo>
                      <a:lnTo>
                        <a:pt x="11362" y="1036"/>
                      </a:lnTo>
                      <a:lnTo>
                        <a:pt x="11331" y="1018"/>
                      </a:lnTo>
                      <a:lnTo>
                        <a:pt x="11308" y="1006"/>
                      </a:lnTo>
                      <a:lnTo>
                        <a:pt x="11282" y="993"/>
                      </a:lnTo>
                      <a:lnTo>
                        <a:pt x="11253" y="978"/>
                      </a:lnTo>
                      <a:lnTo>
                        <a:pt x="11220" y="964"/>
                      </a:lnTo>
                      <a:lnTo>
                        <a:pt x="11183" y="949"/>
                      </a:lnTo>
                      <a:lnTo>
                        <a:pt x="11145" y="934"/>
                      </a:lnTo>
                      <a:lnTo>
                        <a:pt x="11105" y="919"/>
                      </a:lnTo>
                      <a:lnTo>
                        <a:pt x="11062" y="906"/>
                      </a:lnTo>
                      <a:lnTo>
                        <a:pt x="11041" y="900"/>
                      </a:lnTo>
                      <a:lnTo>
                        <a:pt x="11019" y="895"/>
                      </a:lnTo>
                      <a:lnTo>
                        <a:pt x="10997" y="890"/>
                      </a:lnTo>
                      <a:lnTo>
                        <a:pt x="10975" y="886"/>
                      </a:lnTo>
                      <a:lnTo>
                        <a:pt x="10952" y="883"/>
                      </a:lnTo>
                      <a:lnTo>
                        <a:pt x="10928" y="880"/>
                      </a:lnTo>
                      <a:lnTo>
                        <a:pt x="10906" y="878"/>
                      </a:lnTo>
                      <a:lnTo>
                        <a:pt x="10883" y="876"/>
                      </a:lnTo>
                      <a:lnTo>
                        <a:pt x="10866" y="866"/>
                      </a:lnTo>
                      <a:lnTo>
                        <a:pt x="10822" y="839"/>
                      </a:lnTo>
                      <a:lnTo>
                        <a:pt x="10790" y="822"/>
                      </a:lnTo>
                      <a:lnTo>
                        <a:pt x="10756" y="803"/>
                      </a:lnTo>
                      <a:lnTo>
                        <a:pt x="10718" y="783"/>
                      </a:lnTo>
                      <a:lnTo>
                        <a:pt x="10677" y="765"/>
                      </a:lnTo>
                      <a:lnTo>
                        <a:pt x="10656" y="756"/>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30"/>
                      </a:lnTo>
                      <a:lnTo>
                        <a:pt x="10395" y="738"/>
                      </a:lnTo>
                      <a:lnTo>
                        <a:pt x="10383" y="749"/>
                      </a:lnTo>
                      <a:lnTo>
                        <a:pt x="10373" y="760"/>
                      </a:lnTo>
                      <a:lnTo>
                        <a:pt x="10364" y="773"/>
                      </a:lnTo>
                      <a:lnTo>
                        <a:pt x="10356" y="785"/>
                      </a:lnTo>
                      <a:lnTo>
                        <a:pt x="10350" y="799"/>
                      </a:lnTo>
                      <a:lnTo>
                        <a:pt x="10344" y="814"/>
                      </a:lnTo>
                      <a:lnTo>
                        <a:pt x="10339" y="829"/>
                      </a:lnTo>
                      <a:lnTo>
                        <a:pt x="10335" y="844"/>
                      </a:lnTo>
                      <a:lnTo>
                        <a:pt x="10332" y="859"/>
                      </a:lnTo>
                      <a:lnTo>
                        <a:pt x="10323" y="922"/>
                      </a:lnTo>
                      <a:lnTo>
                        <a:pt x="10317" y="980"/>
                      </a:lnTo>
                      <a:lnTo>
                        <a:pt x="10313" y="994"/>
                      </a:lnTo>
                      <a:lnTo>
                        <a:pt x="10311" y="1007"/>
                      </a:lnTo>
                      <a:lnTo>
                        <a:pt x="10307" y="1019"/>
                      </a:lnTo>
                      <a:lnTo>
                        <a:pt x="10304" y="1031"/>
                      </a:lnTo>
                      <a:lnTo>
                        <a:pt x="10299" y="1042"/>
                      </a:lnTo>
                      <a:lnTo>
                        <a:pt x="10294" y="1052"/>
                      </a:lnTo>
                      <a:lnTo>
                        <a:pt x="10287" y="1060"/>
                      </a:lnTo>
                      <a:lnTo>
                        <a:pt x="10280" y="1068"/>
                      </a:lnTo>
                      <a:lnTo>
                        <a:pt x="10271" y="1074"/>
                      </a:lnTo>
                      <a:lnTo>
                        <a:pt x="10261" y="1078"/>
                      </a:lnTo>
                      <a:lnTo>
                        <a:pt x="10250" y="1082"/>
                      </a:lnTo>
                      <a:lnTo>
                        <a:pt x="10237" y="1083"/>
                      </a:lnTo>
                      <a:lnTo>
                        <a:pt x="10223" y="1083"/>
                      </a:lnTo>
                      <a:lnTo>
                        <a:pt x="10206" y="1082"/>
                      </a:lnTo>
                      <a:lnTo>
                        <a:pt x="10187" y="1078"/>
                      </a:lnTo>
                      <a:lnTo>
                        <a:pt x="10168" y="1073"/>
                      </a:lnTo>
                      <a:lnTo>
                        <a:pt x="10148" y="1067"/>
                      </a:lnTo>
                      <a:lnTo>
                        <a:pt x="10130" y="1060"/>
                      </a:lnTo>
                      <a:lnTo>
                        <a:pt x="10112" y="1052"/>
                      </a:lnTo>
                      <a:lnTo>
                        <a:pt x="10095" y="1044"/>
                      </a:lnTo>
                      <a:lnTo>
                        <a:pt x="10079" y="1034"/>
                      </a:lnTo>
                      <a:lnTo>
                        <a:pt x="10063" y="1024"/>
                      </a:lnTo>
                      <a:lnTo>
                        <a:pt x="10049" y="1013"/>
                      </a:lnTo>
                      <a:lnTo>
                        <a:pt x="10035" y="1002"/>
                      </a:lnTo>
                      <a:lnTo>
                        <a:pt x="10021" y="991"/>
                      </a:lnTo>
                      <a:lnTo>
                        <a:pt x="10008" y="978"/>
                      </a:lnTo>
                      <a:lnTo>
                        <a:pt x="9995" y="966"/>
                      </a:lnTo>
                      <a:lnTo>
                        <a:pt x="9983" y="952"/>
                      </a:lnTo>
                      <a:lnTo>
                        <a:pt x="9959" y="925"/>
                      </a:lnTo>
                      <a:lnTo>
                        <a:pt x="9934" y="894"/>
                      </a:lnTo>
                      <a:lnTo>
                        <a:pt x="9909" y="864"/>
                      </a:lnTo>
                      <a:lnTo>
                        <a:pt x="9884" y="834"/>
                      </a:lnTo>
                      <a:lnTo>
                        <a:pt x="9857" y="803"/>
                      </a:lnTo>
                      <a:lnTo>
                        <a:pt x="9828" y="770"/>
                      </a:lnTo>
                      <a:lnTo>
                        <a:pt x="9813" y="755"/>
                      </a:lnTo>
                      <a:lnTo>
                        <a:pt x="9795" y="739"/>
                      </a:lnTo>
                      <a:lnTo>
                        <a:pt x="9778" y="724"/>
                      </a:lnTo>
                      <a:lnTo>
                        <a:pt x="9760" y="709"/>
                      </a:lnTo>
                      <a:lnTo>
                        <a:pt x="9742" y="694"/>
                      </a:lnTo>
                      <a:lnTo>
                        <a:pt x="9722" y="679"/>
                      </a:lnTo>
                      <a:lnTo>
                        <a:pt x="9701" y="665"/>
                      </a:lnTo>
                      <a:lnTo>
                        <a:pt x="9678" y="651"/>
                      </a:lnTo>
                      <a:lnTo>
                        <a:pt x="9627" y="622"/>
                      </a:lnTo>
                      <a:lnTo>
                        <a:pt x="9569" y="589"/>
                      </a:lnTo>
                      <a:lnTo>
                        <a:pt x="9502" y="554"/>
                      </a:lnTo>
                      <a:lnTo>
                        <a:pt x="9430" y="517"/>
                      </a:lnTo>
                      <a:lnTo>
                        <a:pt x="9356" y="479"/>
                      </a:lnTo>
                      <a:lnTo>
                        <a:pt x="9279" y="440"/>
                      </a:lnTo>
                      <a:lnTo>
                        <a:pt x="9202" y="402"/>
                      </a:lnTo>
                      <a:lnTo>
                        <a:pt x="9126" y="366"/>
                      </a:lnTo>
                      <a:lnTo>
                        <a:pt x="9052" y="331"/>
                      </a:lnTo>
                      <a:lnTo>
                        <a:pt x="8984" y="297"/>
                      </a:lnTo>
                      <a:lnTo>
                        <a:pt x="8921" y="268"/>
                      </a:lnTo>
                      <a:lnTo>
                        <a:pt x="8867" y="242"/>
                      </a:lnTo>
                      <a:lnTo>
                        <a:pt x="8822" y="221"/>
                      </a:lnTo>
                      <a:lnTo>
                        <a:pt x="8786" y="205"/>
                      </a:lnTo>
                      <a:lnTo>
                        <a:pt x="8765" y="194"/>
                      </a:lnTo>
                      <a:lnTo>
                        <a:pt x="8757" y="190"/>
                      </a:lnTo>
                      <a:lnTo>
                        <a:pt x="8752" y="186"/>
                      </a:lnTo>
                      <a:lnTo>
                        <a:pt x="8735" y="176"/>
                      </a:lnTo>
                      <a:lnTo>
                        <a:pt x="8708" y="160"/>
                      </a:lnTo>
                      <a:lnTo>
                        <a:pt x="8669" y="141"/>
                      </a:lnTo>
                      <a:lnTo>
                        <a:pt x="8646" y="130"/>
                      </a:lnTo>
                      <a:lnTo>
                        <a:pt x="8620" y="118"/>
                      </a:lnTo>
                      <a:lnTo>
                        <a:pt x="8592" y="107"/>
                      </a:lnTo>
                      <a:lnTo>
                        <a:pt x="8560" y="95"/>
                      </a:lnTo>
                      <a:lnTo>
                        <a:pt x="8525" y="82"/>
                      </a:lnTo>
                      <a:lnTo>
                        <a:pt x="8489" y="70"/>
                      </a:lnTo>
                      <a:lnTo>
                        <a:pt x="8450" y="59"/>
                      </a:lnTo>
                      <a:lnTo>
                        <a:pt x="8407" y="48"/>
                      </a:lnTo>
                      <a:lnTo>
                        <a:pt x="8362" y="38"/>
                      </a:lnTo>
                      <a:lnTo>
                        <a:pt x="8315" y="29"/>
                      </a:lnTo>
                      <a:lnTo>
                        <a:pt x="8264" y="21"/>
                      </a:lnTo>
                      <a:lnTo>
                        <a:pt x="8211" y="13"/>
                      </a:lnTo>
                      <a:lnTo>
                        <a:pt x="8155" y="8"/>
                      </a:lnTo>
                      <a:lnTo>
                        <a:pt x="8097" y="4"/>
                      </a:lnTo>
                      <a:lnTo>
                        <a:pt x="8035" y="1"/>
                      </a:lnTo>
                      <a:lnTo>
                        <a:pt x="7972" y="0"/>
                      </a:lnTo>
                      <a:lnTo>
                        <a:pt x="7905" y="2"/>
                      </a:lnTo>
                      <a:lnTo>
                        <a:pt x="7837" y="5"/>
                      </a:lnTo>
                      <a:lnTo>
                        <a:pt x="7764" y="11"/>
                      </a:lnTo>
                      <a:lnTo>
                        <a:pt x="7691" y="20"/>
                      </a:lnTo>
                      <a:lnTo>
                        <a:pt x="7613" y="31"/>
                      </a:lnTo>
                      <a:lnTo>
                        <a:pt x="7533" y="45"/>
                      </a:lnTo>
                      <a:lnTo>
                        <a:pt x="7451" y="62"/>
                      </a:lnTo>
                      <a:lnTo>
                        <a:pt x="7366" y="82"/>
                      </a:lnTo>
                      <a:lnTo>
                        <a:pt x="7283" y="104"/>
                      </a:lnTo>
                      <a:lnTo>
                        <a:pt x="7207" y="122"/>
                      </a:lnTo>
                      <a:lnTo>
                        <a:pt x="7136" y="139"/>
                      </a:lnTo>
                      <a:lnTo>
                        <a:pt x="7071" y="153"/>
                      </a:lnTo>
                      <a:lnTo>
                        <a:pt x="7010" y="166"/>
                      </a:lnTo>
                      <a:lnTo>
                        <a:pt x="6955" y="176"/>
                      </a:lnTo>
                      <a:lnTo>
                        <a:pt x="6903" y="185"/>
                      </a:lnTo>
                      <a:lnTo>
                        <a:pt x="6856" y="192"/>
                      </a:lnTo>
                      <a:lnTo>
                        <a:pt x="6813" y="198"/>
                      </a:lnTo>
                      <a:lnTo>
                        <a:pt x="6773" y="204"/>
                      </a:lnTo>
                      <a:lnTo>
                        <a:pt x="6737" y="207"/>
                      </a:lnTo>
                      <a:lnTo>
                        <a:pt x="6704" y="209"/>
                      </a:lnTo>
                      <a:lnTo>
                        <a:pt x="6674" y="210"/>
                      </a:lnTo>
                      <a:lnTo>
                        <a:pt x="6646" y="210"/>
                      </a:lnTo>
                      <a:lnTo>
                        <a:pt x="6620" y="210"/>
                      </a:lnTo>
                      <a:lnTo>
                        <a:pt x="6597" y="208"/>
                      </a:lnTo>
                      <a:lnTo>
                        <a:pt x="6576" y="206"/>
                      </a:lnTo>
                      <a:lnTo>
                        <a:pt x="6556" y="202"/>
                      </a:lnTo>
                      <a:lnTo>
                        <a:pt x="6537" y="199"/>
                      </a:lnTo>
                      <a:lnTo>
                        <a:pt x="6518" y="196"/>
                      </a:lnTo>
                      <a:lnTo>
                        <a:pt x="6483" y="189"/>
                      </a:lnTo>
                      <a:lnTo>
                        <a:pt x="6449" y="182"/>
                      </a:lnTo>
                      <a:lnTo>
                        <a:pt x="6431" y="178"/>
                      </a:lnTo>
                      <a:lnTo>
                        <a:pt x="6413" y="175"/>
                      </a:lnTo>
                      <a:lnTo>
                        <a:pt x="6392" y="173"/>
                      </a:lnTo>
                      <a:lnTo>
                        <a:pt x="6371" y="171"/>
                      </a:lnTo>
                      <a:lnTo>
                        <a:pt x="6349" y="170"/>
                      </a:lnTo>
                      <a:lnTo>
                        <a:pt x="6325" y="169"/>
                      </a:lnTo>
                      <a:lnTo>
                        <a:pt x="6298" y="169"/>
                      </a:lnTo>
                      <a:lnTo>
                        <a:pt x="6269" y="171"/>
                      </a:lnTo>
                      <a:lnTo>
                        <a:pt x="6208" y="175"/>
                      </a:lnTo>
                      <a:lnTo>
                        <a:pt x="6144" y="182"/>
                      </a:lnTo>
                      <a:lnTo>
                        <a:pt x="6080" y="190"/>
                      </a:lnTo>
                      <a:lnTo>
                        <a:pt x="6015" y="200"/>
                      </a:lnTo>
                      <a:lnTo>
                        <a:pt x="5983" y="207"/>
                      </a:lnTo>
                      <a:lnTo>
                        <a:pt x="5951" y="213"/>
                      </a:lnTo>
                      <a:lnTo>
                        <a:pt x="5919" y="220"/>
                      </a:lnTo>
                      <a:lnTo>
                        <a:pt x="5886" y="228"/>
                      </a:lnTo>
                      <a:lnTo>
                        <a:pt x="5854" y="236"/>
                      </a:lnTo>
                      <a:lnTo>
                        <a:pt x="5823" y="244"/>
                      </a:lnTo>
                      <a:lnTo>
                        <a:pt x="5792" y="253"/>
                      </a:lnTo>
                      <a:lnTo>
                        <a:pt x="5761" y="263"/>
                      </a:lnTo>
                      <a:lnTo>
                        <a:pt x="5731" y="273"/>
                      </a:lnTo>
                      <a:lnTo>
                        <a:pt x="5701" y="283"/>
                      </a:lnTo>
                      <a:lnTo>
                        <a:pt x="5672" y="295"/>
                      </a:lnTo>
                      <a:lnTo>
                        <a:pt x="5643" y="306"/>
                      </a:lnTo>
                      <a:lnTo>
                        <a:pt x="5615" y="319"/>
                      </a:lnTo>
                      <a:lnTo>
                        <a:pt x="5589" y="332"/>
                      </a:lnTo>
                      <a:lnTo>
                        <a:pt x="5563" y="346"/>
                      </a:lnTo>
                      <a:lnTo>
                        <a:pt x="5538" y="360"/>
                      </a:lnTo>
                      <a:lnTo>
                        <a:pt x="5513" y="374"/>
                      </a:lnTo>
                      <a:lnTo>
                        <a:pt x="5490" y="390"/>
                      </a:lnTo>
                      <a:lnTo>
                        <a:pt x="5468" y="405"/>
                      </a:lnTo>
                      <a:lnTo>
                        <a:pt x="5448" y="422"/>
                      </a:lnTo>
                      <a:lnTo>
                        <a:pt x="5428" y="439"/>
                      </a:lnTo>
                      <a:lnTo>
                        <a:pt x="5410" y="457"/>
                      </a:lnTo>
                      <a:lnTo>
                        <a:pt x="5393" y="475"/>
                      </a:lnTo>
                      <a:lnTo>
                        <a:pt x="5377" y="494"/>
                      </a:lnTo>
                      <a:lnTo>
                        <a:pt x="5360" y="515"/>
                      </a:lnTo>
                      <a:lnTo>
                        <a:pt x="5339" y="539"/>
                      </a:lnTo>
                      <a:lnTo>
                        <a:pt x="5313" y="568"/>
                      </a:lnTo>
                      <a:lnTo>
                        <a:pt x="5283" y="598"/>
                      </a:lnTo>
                      <a:lnTo>
                        <a:pt x="5248" y="630"/>
                      </a:lnTo>
                      <a:lnTo>
                        <a:pt x="5211" y="665"/>
                      </a:lnTo>
                      <a:lnTo>
                        <a:pt x="5170" y="703"/>
                      </a:lnTo>
                      <a:lnTo>
                        <a:pt x="5125" y="741"/>
                      </a:lnTo>
                      <a:lnTo>
                        <a:pt x="5078" y="781"/>
                      </a:lnTo>
                      <a:lnTo>
                        <a:pt x="5028" y="824"/>
                      </a:lnTo>
                      <a:lnTo>
                        <a:pt x="4975" y="866"/>
                      </a:lnTo>
                      <a:lnTo>
                        <a:pt x="4921" y="908"/>
                      </a:lnTo>
                      <a:lnTo>
                        <a:pt x="4864" y="952"/>
                      </a:lnTo>
                      <a:lnTo>
                        <a:pt x="4806" y="996"/>
                      </a:lnTo>
                      <a:lnTo>
                        <a:pt x="4746" y="1039"/>
                      </a:lnTo>
                      <a:lnTo>
                        <a:pt x="4686" y="1082"/>
                      </a:lnTo>
                      <a:lnTo>
                        <a:pt x="4624" y="1124"/>
                      </a:lnTo>
                      <a:lnTo>
                        <a:pt x="4562" y="1166"/>
                      </a:lnTo>
                      <a:lnTo>
                        <a:pt x="4498" y="1206"/>
                      </a:lnTo>
                      <a:lnTo>
                        <a:pt x="4436" y="1245"/>
                      </a:lnTo>
                      <a:lnTo>
                        <a:pt x="4372" y="1282"/>
                      </a:lnTo>
                      <a:lnTo>
                        <a:pt x="4310" y="1317"/>
                      </a:lnTo>
                      <a:lnTo>
                        <a:pt x="4247" y="1349"/>
                      </a:lnTo>
                      <a:lnTo>
                        <a:pt x="4186" y="1379"/>
                      </a:lnTo>
                      <a:lnTo>
                        <a:pt x="4125" y="1407"/>
                      </a:lnTo>
                      <a:lnTo>
                        <a:pt x="4067" y="1430"/>
                      </a:lnTo>
                      <a:lnTo>
                        <a:pt x="4008" y="1451"/>
                      </a:lnTo>
                      <a:lnTo>
                        <a:pt x="3953" y="1468"/>
                      </a:lnTo>
                      <a:lnTo>
                        <a:pt x="3899" y="1481"/>
                      </a:lnTo>
                      <a:lnTo>
                        <a:pt x="3847" y="1489"/>
                      </a:lnTo>
                      <a:lnTo>
                        <a:pt x="3798" y="1494"/>
                      </a:lnTo>
                      <a:lnTo>
                        <a:pt x="3751" y="1493"/>
                      </a:lnTo>
                      <a:lnTo>
                        <a:pt x="3706" y="1490"/>
                      </a:lnTo>
                      <a:lnTo>
                        <a:pt x="3660" y="1488"/>
                      </a:lnTo>
                      <a:lnTo>
                        <a:pt x="3612" y="1486"/>
                      </a:lnTo>
                      <a:lnTo>
                        <a:pt x="3564" y="1485"/>
                      </a:lnTo>
                      <a:lnTo>
                        <a:pt x="3516" y="1484"/>
                      </a:lnTo>
                      <a:lnTo>
                        <a:pt x="3467" y="1485"/>
                      </a:lnTo>
                      <a:lnTo>
                        <a:pt x="3418" y="1486"/>
                      </a:lnTo>
                      <a:lnTo>
                        <a:pt x="3368" y="1488"/>
                      </a:lnTo>
                      <a:lnTo>
                        <a:pt x="3319" y="1491"/>
                      </a:lnTo>
                      <a:lnTo>
                        <a:pt x="3270" y="1494"/>
                      </a:lnTo>
                      <a:lnTo>
                        <a:pt x="3220" y="1499"/>
                      </a:lnTo>
                      <a:lnTo>
                        <a:pt x="3171" y="1504"/>
                      </a:lnTo>
                      <a:lnTo>
                        <a:pt x="3123" y="1510"/>
                      </a:lnTo>
                      <a:lnTo>
                        <a:pt x="3075" y="1518"/>
                      </a:lnTo>
                      <a:lnTo>
                        <a:pt x="3029" y="1527"/>
                      </a:lnTo>
                      <a:lnTo>
                        <a:pt x="2982" y="1536"/>
                      </a:lnTo>
                      <a:lnTo>
                        <a:pt x="2938" y="1546"/>
                      </a:lnTo>
                      <a:lnTo>
                        <a:pt x="2894" y="1557"/>
                      </a:lnTo>
                      <a:lnTo>
                        <a:pt x="2851" y="1569"/>
                      </a:lnTo>
                      <a:lnTo>
                        <a:pt x="2811" y="1582"/>
                      </a:lnTo>
                      <a:lnTo>
                        <a:pt x="2771" y="1596"/>
                      </a:lnTo>
                      <a:lnTo>
                        <a:pt x="2733" y="1611"/>
                      </a:lnTo>
                      <a:lnTo>
                        <a:pt x="2697" y="1628"/>
                      </a:lnTo>
                      <a:lnTo>
                        <a:pt x="2664" y="1646"/>
                      </a:lnTo>
                      <a:lnTo>
                        <a:pt x="2632" y="1664"/>
                      </a:lnTo>
                      <a:lnTo>
                        <a:pt x="2601" y="1684"/>
                      </a:lnTo>
                      <a:lnTo>
                        <a:pt x="2574" y="1705"/>
                      </a:lnTo>
                      <a:lnTo>
                        <a:pt x="2550" y="1726"/>
                      </a:lnTo>
                      <a:lnTo>
                        <a:pt x="2528" y="1749"/>
                      </a:lnTo>
                      <a:lnTo>
                        <a:pt x="2509" y="1775"/>
                      </a:lnTo>
                      <a:lnTo>
                        <a:pt x="2491" y="1800"/>
                      </a:lnTo>
                      <a:lnTo>
                        <a:pt x="2478" y="1827"/>
                      </a:lnTo>
                      <a:lnTo>
                        <a:pt x="2467" y="1854"/>
                      </a:lnTo>
                      <a:lnTo>
                        <a:pt x="2458" y="1880"/>
                      </a:lnTo>
                      <a:lnTo>
                        <a:pt x="2451" y="1904"/>
                      </a:lnTo>
                      <a:lnTo>
                        <a:pt x="2446" y="1927"/>
                      </a:lnTo>
                      <a:lnTo>
                        <a:pt x="2443" y="1950"/>
                      </a:lnTo>
                      <a:lnTo>
                        <a:pt x="2441" y="1971"/>
                      </a:lnTo>
                      <a:lnTo>
                        <a:pt x="2441" y="1991"/>
                      </a:lnTo>
                      <a:lnTo>
                        <a:pt x="2443" y="2012"/>
                      </a:lnTo>
                      <a:lnTo>
                        <a:pt x="2447" y="2032"/>
                      </a:lnTo>
                      <a:lnTo>
                        <a:pt x="2452" y="2051"/>
                      </a:lnTo>
                      <a:lnTo>
                        <a:pt x="2459" y="2069"/>
                      </a:lnTo>
                      <a:lnTo>
                        <a:pt x="2468" y="2087"/>
                      </a:lnTo>
                      <a:lnTo>
                        <a:pt x="2478" y="2105"/>
                      </a:lnTo>
                      <a:lnTo>
                        <a:pt x="2489" y="2124"/>
                      </a:lnTo>
                      <a:lnTo>
                        <a:pt x="2502" y="2142"/>
                      </a:lnTo>
                      <a:lnTo>
                        <a:pt x="2518" y="2160"/>
                      </a:lnTo>
                      <a:lnTo>
                        <a:pt x="2533" y="2179"/>
                      </a:lnTo>
                      <a:lnTo>
                        <a:pt x="2550" y="2197"/>
                      </a:lnTo>
                      <a:lnTo>
                        <a:pt x="2569" y="2216"/>
                      </a:lnTo>
                      <a:lnTo>
                        <a:pt x="2588" y="2236"/>
                      </a:lnTo>
                      <a:lnTo>
                        <a:pt x="2632" y="2278"/>
                      </a:lnTo>
                      <a:lnTo>
                        <a:pt x="2679" y="2323"/>
                      </a:lnTo>
                      <a:lnTo>
                        <a:pt x="2731" y="2373"/>
                      </a:lnTo>
                      <a:lnTo>
                        <a:pt x="2787" y="2426"/>
                      </a:lnTo>
                      <a:lnTo>
                        <a:pt x="2816" y="2455"/>
                      </a:lnTo>
                      <a:lnTo>
                        <a:pt x="2846" y="2486"/>
                      </a:lnTo>
                      <a:lnTo>
                        <a:pt x="2877" y="2518"/>
                      </a:lnTo>
                      <a:lnTo>
                        <a:pt x="2909" y="2552"/>
                      </a:lnTo>
                      <a:lnTo>
                        <a:pt x="2976" y="2626"/>
                      </a:lnTo>
                      <a:lnTo>
                        <a:pt x="3050" y="2708"/>
                      </a:lnTo>
                      <a:lnTo>
                        <a:pt x="3089" y="2753"/>
                      </a:lnTo>
                      <a:lnTo>
                        <a:pt x="3128" y="2799"/>
                      </a:lnTo>
                      <a:lnTo>
                        <a:pt x="3169" y="2848"/>
                      </a:lnTo>
                      <a:lnTo>
                        <a:pt x="3210" y="2897"/>
                      </a:lnTo>
                      <a:lnTo>
                        <a:pt x="3250" y="2947"/>
                      </a:lnTo>
                      <a:lnTo>
                        <a:pt x="3291" y="2999"/>
                      </a:lnTo>
                      <a:lnTo>
                        <a:pt x="3330" y="3051"/>
                      </a:lnTo>
                      <a:lnTo>
                        <a:pt x="3368" y="3105"/>
                      </a:lnTo>
                      <a:lnTo>
                        <a:pt x="3406" y="3157"/>
                      </a:lnTo>
                      <a:lnTo>
                        <a:pt x="3441" y="3211"/>
                      </a:lnTo>
                      <a:lnTo>
                        <a:pt x="3475" y="3264"/>
                      </a:lnTo>
                      <a:lnTo>
                        <a:pt x="3506" y="3318"/>
                      </a:lnTo>
                      <a:lnTo>
                        <a:pt x="3536" y="3371"/>
                      </a:lnTo>
                      <a:lnTo>
                        <a:pt x="3562" y="3422"/>
                      </a:lnTo>
                      <a:lnTo>
                        <a:pt x="3585" y="3474"/>
                      </a:lnTo>
                      <a:lnTo>
                        <a:pt x="3604" y="3524"/>
                      </a:lnTo>
                      <a:lnTo>
                        <a:pt x="3620" y="3574"/>
                      </a:lnTo>
                      <a:lnTo>
                        <a:pt x="3631" y="3621"/>
                      </a:lnTo>
                      <a:lnTo>
                        <a:pt x="3640" y="3667"/>
                      </a:lnTo>
                      <a:lnTo>
                        <a:pt x="3642" y="3711"/>
                      </a:lnTo>
                      <a:lnTo>
                        <a:pt x="3640" y="3753"/>
                      </a:lnTo>
                      <a:lnTo>
                        <a:pt x="3632" y="3794"/>
                      </a:lnTo>
                      <a:lnTo>
                        <a:pt x="3618" y="3831"/>
                      </a:lnTo>
                      <a:lnTo>
                        <a:pt x="3599" y="3865"/>
                      </a:lnTo>
                      <a:lnTo>
                        <a:pt x="3574" y="3896"/>
                      </a:lnTo>
                      <a:lnTo>
                        <a:pt x="3543" y="3926"/>
                      </a:lnTo>
                      <a:lnTo>
                        <a:pt x="3503" y="3951"/>
                      </a:lnTo>
                      <a:lnTo>
                        <a:pt x="3458" y="3973"/>
                      </a:lnTo>
                      <a:lnTo>
                        <a:pt x="3409" y="3991"/>
                      </a:lnTo>
                      <a:lnTo>
                        <a:pt x="3362" y="4006"/>
                      </a:lnTo>
                      <a:lnTo>
                        <a:pt x="3319" y="4018"/>
                      </a:lnTo>
                      <a:lnTo>
                        <a:pt x="3279" y="4027"/>
                      </a:lnTo>
                      <a:lnTo>
                        <a:pt x="3240" y="4034"/>
                      </a:lnTo>
                      <a:lnTo>
                        <a:pt x="3205" y="4037"/>
                      </a:lnTo>
                      <a:lnTo>
                        <a:pt x="3172" y="4037"/>
                      </a:lnTo>
                      <a:lnTo>
                        <a:pt x="3141" y="4035"/>
                      </a:lnTo>
                      <a:lnTo>
                        <a:pt x="3111" y="4030"/>
                      </a:lnTo>
                      <a:lnTo>
                        <a:pt x="3084" y="4024"/>
                      </a:lnTo>
                      <a:lnTo>
                        <a:pt x="3058" y="4016"/>
                      </a:lnTo>
                      <a:lnTo>
                        <a:pt x="3034" y="4007"/>
                      </a:lnTo>
                      <a:lnTo>
                        <a:pt x="3011" y="3995"/>
                      </a:lnTo>
                      <a:lnTo>
                        <a:pt x="2988" y="3983"/>
                      </a:lnTo>
                      <a:lnTo>
                        <a:pt x="2968" y="3969"/>
                      </a:lnTo>
                      <a:lnTo>
                        <a:pt x="2948" y="3954"/>
                      </a:lnTo>
                      <a:lnTo>
                        <a:pt x="2929" y="3938"/>
                      </a:lnTo>
                      <a:lnTo>
                        <a:pt x="2911" y="3921"/>
                      </a:lnTo>
                      <a:lnTo>
                        <a:pt x="2894" y="3903"/>
                      </a:lnTo>
                      <a:lnTo>
                        <a:pt x="2876" y="3885"/>
                      </a:lnTo>
                      <a:lnTo>
                        <a:pt x="2842" y="3849"/>
                      </a:lnTo>
                      <a:lnTo>
                        <a:pt x="2808" y="3814"/>
                      </a:lnTo>
                      <a:lnTo>
                        <a:pt x="2790" y="3796"/>
                      </a:lnTo>
                      <a:lnTo>
                        <a:pt x="2772" y="3779"/>
                      </a:lnTo>
                      <a:lnTo>
                        <a:pt x="2752" y="3763"/>
                      </a:lnTo>
                      <a:lnTo>
                        <a:pt x="2733" y="3747"/>
                      </a:lnTo>
                      <a:lnTo>
                        <a:pt x="2713" y="3733"/>
                      </a:lnTo>
                      <a:lnTo>
                        <a:pt x="2691" y="3720"/>
                      </a:lnTo>
                      <a:lnTo>
                        <a:pt x="2669" y="3709"/>
                      </a:lnTo>
                      <a:lnTo>
                        <a:pt x="2645" y="3699"/>
                      </a:lnTo>
                      <a:lnTo>
                        <a:pt x="2618" y="3690"/>
                      </a:lnTo>
                      <a:lnTo>
                        <a:pt x="2590" y="3681"/>
                      </a:lnTo>
                      <a:lnTo>
                        <a:pt x="2559" y="3674"/>
                      </a:lnTo>
                      <a:lnTo>
                        <a:pt x="2526" y="3666"/>
                      </a:lnTo>
                      <a:lnTo>
                        <a:pt x="2490" y="3661"/>
                      </a:lnTo>
                      <a:lnTo>
                        <a:pt x="2453" y="3657"/>
                      </a:lnTo>
                      <a:lnTo>
                        <a:pt x="2414" y="3653"/>
                      </a:lnTo>
                      <a:lnTo>
                        <a:pt x="2373" y="3651"/>
                      </a:lnTo>
                      <a:lnTo>
                        <a:pt x="2331" y="3650"/>
                      </a:lnTo>
                      <a:lnTo>
                        <a:pt x="2287" y="3650"/>
                      </a:lnTo>
                      <a:lnTo>
                        <a:pt x="2242" y="3651"/>
                      </a:lnTo>
                      <a:lnTo>
                        <a:pt x="2196" y="3653"/>
                      </a:lnTo>
                      <a:lnTo>
                        <a:pt x="2149" y="3656"/>
                      </a:lnTo>
                      <a:lnTo>
                        <a:pt x="2100" y="3661"/>
                      </a:lnTo>
                      <a:lnTo>
                        <a:pt x="2051" y="3666"/>
                      </a:lnTo>
                      <a:lnTo>
                        <a:pt x="2002" y="3672"/>
                      </a:lnTo>
                      <a:lnTo>
                        <a:pt x="1952" y="3681"/>
                      </a:lnTo>
                      <a:lnTo>
                        <a:pt x="1902" y="3690"/>
                      </a:lnTo>
                      <a:lnTo>
                        <a:pt x="1850" y="3700"/>
                      </a:lnTo>
                      <a:lnTo>
                        <a:pt x="1800" y="3711"/>
                      </a:lnTo>
                      <a:lnTo>
                        <a:pt x="1750" y="3723"/>
                      </a:lnTo>
                      <a:lnTo>
                        <a:pt x="1699" y="3736"/>
                      </a:lnTo>
                      <a:lnTo>
                        <a:pt x="1649" y="3750"/>
                      </a:lnTo>
                      <a:lnTo>
                        <a:pt x="1599" y="3766"/>
                      </a:lnTo>
                      <a:lnTo>
                        <a:pt x="1550" y="3783"/>
                      </a:lnTo>
                      <a:lnTo>
                        <a:pt x="1502" y="3802"/>
                      </a:lnTo>
                      <a:lnTo>
                        <a:pt x="1454" y="3821"/>
                      </a:lnTo>
                      <a:lnTo>
                        <a:pt x="1408" y="3841"/>
                      </a:lnTo>
                      <a:lnTo>
                        <a:pt x="1362" y="3862"/>
                      </a:lnTo>
                      <a:lnTo>
                        <a:pt x="1318" y="3885"/>
                      </a:lnTo>
                      <a:lnTo>
                        <a:pt x="1275" y="3908"/>
                      </a:lnTo>
                      <a:lnTo>
                        <a:pt x="1234" y="3934"/>
                      </a:lnTo>
                      <a:lnTo>
                        <a:pt x="1153" y="3983"/>
                      </a:lnTo>
                      <a:lnTo>
                        <a:pt x="1074" y="4031"/>
                      </a:lnTo>
                      <a:lnTo>
                        <a:pt x="1037" y="4056"/>
                      </a:lnTo>
                      <a:lnTo>
                        <a:pt x="1000" y="4080"/>
                      </a:lnTo>
                      <a:lnTo>
                        <a:pt x="964" y="4104"/>
                      </a:lnTo>
                      <a:lnTo>
                        <a:pt x="931" y="4128"/>
                      </a:lnTo>
                      <a:lnTo>
                        <a:pt x="899" y="4153"/>
                      </a:lnTo>
                      <a:lnTo>
                        <a:pt x="869" y="4176"/>
                      </a:lnTo>
                      <a:lnTo>
                        <a:pt x="839" y="4200"/>
                      </a:lnTo>
                      <a:lnTo>
                        <a:pt x="812" y="4224"/>
                      </a:lnTo>
                      <a:lnTo>
                        <a:pt x="788" y="4247"/>
                      </a:lnTo>
                      <a:lnTo>
                        <a:pt x="765" y="4272"/>
                      </a:lnTo>
                      <a:lnTo>
                        <a:pt x="745" y="4296"/>
                      </a:lnTo>
                      <a:lnTo>
                        <a:pt x="727" y="4320"/>
                      </a:lnTo>
                      <a:lnTo>
                        <a:pt x="712" y="4344"/>
                      </a:lnTo>
                      <a:lnTo>
                        <a:pt x="699" y="4368"/>
                      </a:lnTo>
                      <a:lnTo>
                        <a:pt x="690" y="4393"/>
                      </a:lnTo>
                      <a:lnTo>
                        <a:pt x="683" y="4417"/>
                      </a:lnTo>
                      <a:lnTo>
                        <a:pt x="679" y="4442"/>
                      </a:lnTo>
                      <a:lnTo>
                        <a:pt x="679" y="4467"/>
                      </a:lnTo>
                      <a:lnTo>
                        <a:pt x="682" y="4491"/>
                      </a:lnTo>
                      <a:lnTo>
                        <a:pt x="688" y="4517"/>
                      </a:lnTo>
                      <a:lnTo>
                        <a:pt x="698" y="4543"/>
                      </a:lnTo>
                      <a:lnTo>
                        <a:pt x="712" y="4568"/>
                      </a:lnTo>
                      <a:lnTo>
                        <a:pt x="730" y="4594"/>
                      </a:lnTo>
                      <a:lnTo>
                        <a:pt x="752" y="4620"/>
                      </a:lnTo>
                      <a:lnTo>
                        <a:pt x="778" y="4647"/>
                      </a:lnTo>
                      <a:lnTo>
                        <a:pt x="808" y="4673"/>
                      </a:lnTo>
                      <a:lnTo>
                        <a:pt x="842" y="4700"/>
                      </a:lnTo>
                      <a:lnTo>
                        <a:pt x="882" y="4727"/>
                      </a:lnTo>
                      <a:lnTo>
                        <a:pt x="922" y="4756"/>
                      </a:lnTo>
                      <a:lnTo>
                        <a:pt x="964" y="4783"/>
                      </a:lnTo>
                      <a:lnTo>
                        <a:pt x="1007" y="4809"/>
                      </a:lnTo>
                      <a:lnTo>
                        <a:pt x="1049" y="4835"/>
                      </a:lnTo>
                      <a:lnTo>
                        <a:pt x="1093" y="4861"/>
                      </a:lnTo>
                      <a:lnTo>
                        <a:pt x="1138" y="4887"/>
                      </a:lnTo>
                      <a:lnTo>
                        <a:pt x="1184" y="4912"/>
                      </a:lnTo>
                      <a:lnTo>
                        <a:pt x="1230" y="4936"/>
                      </a:lnTo>
                      <a:lnTo>
                        <a:pt x="1277" y="4959"/>
                      </a:lnTo>
                      <a:lnTo>
                        <a:pt x="1325" y="4981"/>
                      </a:lnTo>
                      <a:lnTo>
                        <a:pt x="1374" y="5004"/>
                      </a:lnTo>
                      <a:lnTo>
                        <a:pt x="1423" y="5025"/>
                      </a:lnTo>
                      <a:lnTo>
                        <a:pt x="1472" y="5044"/>
                      </a:lnTo>
                      <a:lnTo>
                        <a:pt x="1524" y="5063"/>
                      </a:lnTo>
                      <a:lnTo>
                        <a:pt x="1575" y="5081"/>
                      </a:lnTo>
                      <a:lnTo>
                        <a:pt x="1628" y="5097"/>
                      </a:lnTo>
                      <a:lnTo>
                        <a:pt x="1680" y="5114"/>
                      </a:lnTo>
                      <a:lnTo>
                        <a:pt x="1733" y="5128"/>
                      </a:lnTo>
                      <a:lnTo>
                        <a:pt x="1788" y="5140"/>
                      </a:lnTo>
                      <a:lnTo>
                        <a:pt x="1843" y="5152"/>
                      </a:lnTo>
                      <a:lnTo>
                        <a:pt x="1899" y="5162"/>
                      </a:lnTo>
                      <a:lnTo>
                        <a:pt x="1955" y="5170"/>
                      </a:lnTo>
                      <a:lnTo>
                        <a:pt x="2013" y="5177"/>
                      </a:lnTo>
                      <a:lnTo>
                        <a:pt x="2070" y="5182"/>
                      </a:lnTo>
                      <a:lnTo>
                        <a:pt x="2129" y="5186"/>
                      </a:lnTo>
                      <a:lnTo>
                        <a:pt x="2188" y="5188"/>
                      </a:lnTo>
                      <a:lnTo>
                        <a:pt x="2247" y="5188"/>
                      </a:lnTo>
                      <a:lnTo>
                        <a:pt x="2308" y="5186"/>
                      </a:lnTo>
                      <a:lnTo>
                        <a:pt x="2369" y="5182"/>
                      </a:lnTo>
                      <a:lnTo>
                        <a:pt x="2431" y="5177"/>
                      </a:lnTo>
                      <a:lnTo>
                        <a:pt x="2493" y="5169"/>
                      </a:lnTo>
                      <a:lnTo>
                        <a:pt x="2557" y="5159"/>
                      </a:lnTo>
                      <a:lnTo>
                        <a:pt x="2567" y="5156"/>
                      </a:lnTo>
                      <a:lnTo>
                        <a:pt x="2596" y="5148"/>
                      </a:lnTo>
                      <a:lnTo>
                        <a:pt x="2643" y="5135"/>
                      </a:lnTo>
                      <a:lnTo>
                        <a:pt x="2703" y="5119"/>
                      </a:lnTo>
                      <a:lnTo>
                        <a:pt x="2774" y="5100"/>
                      </a:lnTo>
                      <a:lnTo>
                        <a:pt x="2853" y="5081"/>
                      </a:lnTo>
                      <a:lnTo>
                        <a:pt x="2939" y="5062"/>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1"/>
                      </a:lnTo>
                      <a:lnTo>
                        <a:pt x="3540" y="5077"/>
                      </a:lnTo>
                      <a:lnTo>
                        <a:pt x="3541" y="5091"/>
                      </a:lnTo>
                      <a:lnTo>
                        <a:pt x="3540" y="5105"/>
                      </a:lnTo>
                      <a:lnTo>
                        <a:pt x="3537" y="5119"/>
                      </a:lnTo>
                      <a:lnTo>
                        <a:pt x="3532" y="5130"/>
                      </a:lnTo>
                      <a:lnTo>
                        <a:pt x="3526" y="5141"/>
                      </a:lnTo>
                      <a:lnTo>
                        <a:pt x="3518" y="5152"/>
                      </a:lnTo>
                      <a:lnTo>
                        <a:pt x="3508" y="5161"/>
                      </a:lnTo>
                      <a:lnTo>
                        <a:pt x="3498" y="5170"/>
                      </a:lnTo>
                      <a:lnTo>
                        <a:pt x="3486" y="5178"/>
                      </a:lnTo>
                      <a:lnTo>
                        <a:pt x="3474" y="5186"/>
                      </a:lnTo>
                      <a:lnTo>
                        <a:pt x="3461" y="5194"/>
                      </a:lnTo>
                      <a:lnTo>
                        <a:pt x="3433" y="5208"/>
                      </a:lnTo>
                      <a:lnTo>
                        <a:pt x="3404" y="5222"/>
                      </a:lnTo>
                      <a:lnTo>
                        <a:pt x="3374" y="5237"/>
                      </a:lnTo>
                      <a:lnTo>
                        <a:pt x="3346" y="5251"/>
                      </a:lnTo>
                      <a:lnTo>
                        <a:pt x="3333" y="5259"/>
                      </a:lnTo>
                      <a:lnTo>
                        <a:pt x="3321" y="5267"/>
                      </a:lnTo>
                      <a:lnTo>
                        <a:pt x="3310" y="5275"/>
                      </a:lnTo>
                      <a:lnTo>
                        <a:pt x="3299" y="5284"/>
                      </a:lnTo>
                      <a:lnTo>
                        <a:pt x="3290" y="5294"/>
                      </a:lnTo>
                      <a:lnTo>
                        <a:pt x="3282" y="5304"/>
                      </a:lnTo>
                      <a:lnTo>
                        <a:pt x="3276" y="5315"/>
                      </a:lnTo>
                      <a:lnTo>
                        <a:pt x="3271" y="5327"/>
                      </a:lnTo>
                      <a:lnTo>
                        <a:pt x="3268" y="5339"/>
                      </a:lnTo>
                      <a:lnTo>
                        <a:pt x="3267" y="5354"/>
                      </a:lnTo>
                      <a:lnTo>
                        <a:pt x="3269" y="5369"/>
                      </a:lnTo>
                      <a:lnTo>
                        <a:pt x="3272" y="5384"/>
                      </a:lnTo>
                      <a:lnTo>
                        <a:pt x="3276" y="5401"/>
                      </a:lnTo>
                      <a:lnTo>
                        <a:pt x="3281" y="5417"/>
                      </a:lnTo>
                      <a:lnTo>
                        <a:pt x="3288" y="5433"/>
                      </a:lnTo>
                      <a:lnTo>
                        <a:pt x="3294" y="5449"/>
                      </a:lnTo>
                      <a:lnTo>
                        <a:pt x="3310" y="5481"/>
                      </a:lnTo>
                      <a:lnTo>
                        <a:pt x="3326" y="5511"/>
                      </a:lnTo>
                      <a:lnTo>
                        <a:pt x="3341" y="5542"/>
                      </a:lnTo>
                      <a:lnTo>
                        <a:pt x="3356" y="5571"/>
                      </a:lnTo>
                      <a:lnTo>
                        <a:pt x="3362" y="5586"/>
                      </a:lnTo>
                      <a:lnTo>
                        <a:pt x="3367" y="5601"/>
                      </a:lnTo>
                      <a:lnTo>
                        <a:pt x="3371" y="5615"/>
                      </a:lnTo>
                      <a:lnTo>
                        <a:pt x="3374" y="5629"/>
                      </a:lnTo>
                      <a:lnTo>
                        <a:pt x="3376" y="5644"/>
                      </a:lnTo>
                      <a:lnTo>
                        <a:pt x="3376" y="5657"/>
                      </a:lnTo>
                      <a:lnTo>
                        <a:pt x="3374" y="5671"/>
                      </a:lnTo>
                      <a:lnTo>
                        <a:pt x="3370" y="5685"/>
                      </a:lnTo>
                      <a:lnTo>
                        <a:pt x="3365" y="5699"/>
                      </a:lnTo>
                      <a:lnTo>
                        <a:pt x="3357" y="5713"/>
                      </a:lnTo>
                      <a:lnTo>
                        <a:pt x="3347" y="5727"/>
                      </a:lnTo>
                      <a:lnTo>
                        <a:pt x="3335" y="5740"/>
                      </a:lnTo>
                      <a:lnTo>
                        <a:pt x="3320" y="5753"/>
                      </a:lnTo>
                      <a:lnTo>
                        <a:pt x="3302" y="5767"/>
                      </a:lnTo>
                      <a:lnTo>
                        <a:pt x="3281" y="5780"/>
                      </a:lnTo>
                      <a:lnTo>
                        <a:pt x="3256" y="5793"/>
                      </a:lnTo>
                      <a:lnTo>
                        <a:pt x="3228" y="5806"/>
                      </a:lnTo>
                      <a:lnTo>
                        <a:pt x="3198" y="5819"/>
                      </a:lnTo>
                      <a:lnTo>
                        <a:pt x="3163" y="5832"/>
                      </a:lnTo>
                      <a:lnTo>
                        <a:pt x="3124" y="5845"/>
                      </a:lnTo>
                      <a:lnTo>
                        <a:pt x="3082" y="5859"/>
                      </a:lnTo>
                      <a:lnTo>
                        <a:pt x="3037" y="5872"/>
                      </a:lnTo>
                      <a:lnTo>
                        <a:pt x="2988" y="5884"/>
                      </a:lnTo>
                      <a:lnTo>
                        <a:pt x="2938" y="5896"/>
                      </a:lnTo>
                      <a:lnTo>
                        <a:pt x="2831" y="5920"/>
                      </a:lnTo>
                      <a:lnTo>
                        <a:pt x="2719" y="5943"/>
                      </a:lnTo>
                      <a:lnTo>
                        <a:pt x="2603" y="5968"/>
                      </a:lnTo>
                      <a:lnTo>
                        <a:pt x="2485" y="5992"/>
                      </a:lnTo>
                      <a:lnTo>
                        <a:pt x="2426" y="6005"/>
                      </a:lnTo>
                      <a:lnTo>
                        <a:pt x="2367" y="6018"/>
                      </a:lnTo>
                      <a:lnTo>
                        <a:pt x="2310" y="6032"/>
                      </a:lnTo>
                      <a:lnTo>
                        <a:pt x="2253" y="6047"/>
                      </a:lnTo>
                      <a:lnTo>
                        <a:pt x="2197" y="6062"/>
                      </a:lnTo>
                      <a:lnTo>
                        <a:pt x="2143" y="6079"/>
                      </a:lnTo>
                      <a:lnTo>
                        <a:pt x="2089" y="6096"/>
                      </a:lnTo>
                      <a:lnTo>
                        <a:pt x="2039" y="6113"/>
                      </a:lnTo>
                      <a:lnTo>
                        <a:pt x="1990" y="6132"/>
                      </a:lnTo>
                      <a:lnTo>
                        <a:pt x="1944" y="6152"/>
                      </a:lnTo>
                      <a:lnTo>
                        <a:pt x="1901" y="6173"/>
                      </a:lnTo>
                      <a:lnTo>
                        <a:pt x="1860" y="6197"/>
                      </a:lnTo>
                      <a:lnTo>
                        <a:pt x="1823" y="6220"/>
                      </a:lnTo>
                      <a:lnTo>
                        <a:pt x="1789" y="6246"/>
                      </a:lnTo>
                      <a:lnTo>
                        <a:pt x="1759" y="6272"/>
                      </a:lnTo>
                      <a:lnTo>
                        <a:pt x="1733" y="6301"/>
                      </a:lnTo>
                      <a:lnTo>
                        <a:pt x="1711" y="6332"/>
                      </a:lnTo>
                      <a:lnTo>
                        <a:pt x="1694" y="6363"/>
                      </a:lnTo>
                      <a:lnTo>
                        <a:pt x="1682" y="6397"/>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8"/>
                      </a:lnTo>
                      <a:lnTo>
                        <a:pt x="1607" y="6470"/>
                      </a:lnTo>
                      <a:lnTo>
                        <a:pt x="1556" y="6487"/>
                      </a:lnTo>
                      <a:lnTo>
                        <a:pt x="1488" y="6507"/>
                      </a:lnTo>
                      <a:lnTo>
                        <a:pt x="1405" y="6532"/>
                      </a:lnTo>
                      <a:lnTo>
                        <a:pt x="1301" y="6563"/>
                      </a:lnTo>
                      <a:lnTo>
                        <a:pt x="1176" y="6598"/>
                      </a:lnTo>
                      <a:lnTo>
                        <a:pt x="1029" y="6638"/>
                      </a:lnTo>
                      <a:lnTo>
                        <a:pt x="875" y="6682"/>
                      </a:lnTo>
                      <a:lnTo>
                        <a:pt x="734" y="6722"/>
                      </a:lnTo>
                      <a:lnTo>
                        <a:pt x="669" y="6741"/>
                      </a:lnTo>
                      <a:lnTo>
                        <a:pt x="607" y="6759"/>
                      </a:lnTo>
                      <a:lnTo>
                        <a:pt x="548" y="6778"/>
                      </a:lnTo>
                      <a:lnTo>
                        <a:pt x="493" y="6797"/>
                      </a:lnTo>
                      <a:lnTo>
                        <a:pt x="440" y="6815"/>
                      </a:lnTo>
                      <a:lnTo>
                        <a:pt x="392" y="6832"/>
                      </a:lnTo>
                      <a:lnTo>
                        <a:pt x="345" y="6850"/>
                      </a:lnTo>
                      <a:lnTo>
                        <a:pt x="304" y="6867"/>
                      </a:lnTo>
                      <a:lnTo>
                        <a:pt x="265" y="6885"/>
                      </a:lnTo>
                      <a:lnTo>
                        <a:pt x="228" y="6902"/>
                      </a:lnTo>
                      <a:lnTo>
                        <a:pt x="196" y="6921"/>
                      </a:lnTo>
                      <a:lnTo>
                        <a:pt x="168" y="6939"/>
                      </a:lnTo>
                      <a:lnTo>
                        <a:pt x="142" y="6957"/>
                      </a:lnTo>
                      <a:lnTo>
                        <a:pt x="120" y="6976"/>
                      </a:lnTo>
                      <a:lnTo>
                        <a:pt x="100" y="6994"/>
                      </a:lnTo>
                      <a:lnTo>
                        <a:pt x="85" y="7014"/>
                      </a:lnTo>
                      <a:lnTo>
                        <a:pt x="73" y="7034"/>
                      </a:lnTo>
                      <a:lnTo>
                        <a:pt x="64" y="7055"/>
                      </a:lnTo>
                      <a:lnTo>
                        <a:pt x="59" y="7076"/>
                      </a:lnTo>
                      <a:lnTo>
                        <a:pt x="57" y="7097"/>
                      </a:lnTo>
                      <a:lnTo>
                        <a:pt x="59" y="7120"/>
                      </a:lnTo>
                      <a:lnTo>
                        <a:pt x="63" y="7144"/>
                      </a:lnTo>
                      <a:lnTo>
                        <a:pt x="72" y="7168"/>
                      </a:lnTo>
                      <a:lnTo>
                        <a:pt x="84" y="7193"/>
                      </a:lnTo>
                      <a:lnTo>
                        <a:pt x="99" y="7219"/>
                      </a:lnTo>
                      <a:lnTo>
                        <a:pt x="119" y="7246"/>
                      </a:lnTo>
                      <a:lnTo>
                        <a:pt x="141" y="7276"/>
                      </a:lnTo>
                      <a:lnTo>
                        <a:pt x="166" y="7305"/>
                      </a:lnTo>
                      <a:lnTo>
                        <a:pt x="177" y="7312"/>
                      </a:lnTo>
                      <a:lnTo>
                        <a:pt x="209" y="7329"/>
                      </a:lnTo>
                      <a:lnTo>
                        <a:pt x="259" y="7355"/>
                      </a:lnTo>
                      <a:lnTo>
                        <a:pt x="324" y="7388"/>
                      </a:lnTo>
                      <a:lnTo>
                        <a:pt x="363" y="7405"/>
                      </a:lnTo>
                      <a:lnTo>
                        <a:pt x="403" y="7422"/>
                      </a:lnTo>
                      <a:lnTo>
                        <a:pt x="446" y="7440"/>
                      </a:lnTo>
                      <a:lnTo>
                        <a:pt x="493" y="7458"/>
                      </a:lnTo>
                      <a:lnTo>
                        <a:pt x="541" y="7475"/>
                      </a:lnTo>
                      <a:lnTo>
                        <a:pt x="591" y="7491"/>
                      </a:lnTo>
                      <a:lnTo>
                        <a:pt x="643" y="7507"/>
                      </a:lnTo>
                      <a:lnTo>
                        <a:pt x="695" y="7521"/>
                      </a:lnTo>
                      <a:lnTo>
                        <a:pt x="690" y="7526"/>
                      </a:lnTo>
                      <a:lnTo>
                        <a:pt x="677" y="7540"/>
                      </a:lnTo>
                      <a:lnTo>
                        <a:pt x="658" y="7563"/>
                      </a:lnTo>
                      <a:lnTo>
                        <a:pt x="633" y="7594"/>
                      </a:lnTo>
                      <a:lnTo>
                        <a:pt x="620" y="7612"/>
                      </a:lnTo>
                      <a:lnTo>
                        <a:pt x="606" y="7632"/>
                      </a:lnTo>
                      <a:lnTo>
                        <a:pt x="592" y="7653"/>
                      </a:lnTo>
                      <a:lnTo>
                        <a:pt x="578" y="7676"/>
                      </a:lnTo>
                      <a:lnTo>
                        <a:pt x="565" y="7699"/>
                      </a:lnTo>
                      <a:lnTo>
                        <a:pt x="552" y="7724"/>
                      </a:lnTo>
                      <a:lnTo>
                        <a:pt x="540" y="7751"/>
                      </a:lnTo>
                      <a:lnTo>
                        <a:pt x="529" y="7778"/>
                      </a:lnTo>
                      <a:lnTo>
                        <a:pt x="519" y="7806"/>
                      </a:lnTo>
                      <a:lnTo>
                        <a:pt x="511" y="7834"/>
                      </a:lnTo>
                      <a:lnTo>
                        <a:pt x="504" y="7864"/>
                      </a:lnTo>
                      <a:lnTo>
                        <a:pt x="500" y="7894"/>
                      </a:lnTo>
                      <a:lnTo>
                        <a:pt x="497" y="7924"/>
                      </a:lnTo>
                      <a:lnTo>
                        <a:pt x="497" y="7955"/>
                      </a:lnTo>
                      <a:lnTo>
                        <a:pt x="500" y="7986"/>
                      </a:lnTo>
                      <a:lnTo>
                        <a:pt x="506" y="8017"/>
                      </a:lnTo>
                      <a:lnTo>
                        <a:pt x="514" y="8048"/>
                      </a:lnTo>
                      <a:lnTo>
                        <a:pt x="526" y="8078"/>
                      </a:lnTo>
                      <a:lnTo>
                        <a:pt x="542" y="8110"/>
                      </a:lnTo>
                      <a:lnTo>
                        <a:pt x="562" y="8140"/>
                      </a:lnTo>
                      <a:lnTo>
                        <a:pt x="586" y="8169"/>
                      </a:lnTo>
                      <a:lnTo>
                        <a:pt x="615" y="8199"/>
                      </a:lnTo>
                      <a:lnTo>
                        <a:pt x="648" y="8228"/>
                      </a:lnTo>
                      <a:lnTo>
                        <a:pt x="685" y="8256"/>
                      </a:lnTo>
                      <a:lnTo>
                        <a:pt x="706" y="8257"/>
                      </a:lnTo>
                      <a:lnTo>
                        <a:pt x="764" y="8262"/>
                      </a:lnTo>
                      <a:lnTo>
                        <a:pt x="846" y="8269"/>
                      </a:lnTo>
                      <a:lnTo>
                        <a:pt x="947" y="8276"/>
                      </a:lnTo>
                      <a:lnTo>
                        <a:pt x="1057" y="8285"/>
                      </a:lnTo>
                      <a:lnTo>
                        <a:pt x="1165" y="8293"/>
                      </a:lnTo>
                      <a:lnTo>
                        <a:pt x="1263" y="8300"/>
                      </a:lnTo>
                      <a:lnTo>
                        <a:pt x="1342" y="8304"/>
                      </a:lnTo>
                      <a:lnTo>
                        <a:pt x="1347" y="8317"/>
                      </a:lnTo>
                      <a:lnTo>
                        <a:pt x="1361" y="8352"/>
                      </a:lnTo>
                      <a:lnTo>
                        <a:pt x="1369" y="8377"/>
                      </a:lnTo>
                      <a:lnTo>
                        <a:pt x="1378" y="8406"/>
                      </a:lnTo>
                      <a:lnTo>
                        <a:pt x="1386" y="8440"/>
                      </a:lnTo>
                      <a:lnTo>
                        <a:pt x="1394" y="8478"/>
                      </a:lnTo>
                      <a:lnTo>
                        <a:pt x="1396" y="8497"/>
                      </a:lnTo>
                      <a:lnTo>
                        <a:pt x="1399" y="8518"/>
                      </a:lnTo>
                      <a:lnTo>
                        <a:pt x="1401" y="8539"/>
                      </a:lnTo>
                      <a:lnTo>
                        <a:pt x="1402" y="8561"/>
                      </a:lnTo>
                      <a:lnTo>
                        <a:pt x="1403" y="8585"/>
                      </a:lnTo>
                      <a:lnTo>
                        <a:pt x="1403" y="8608"/>
                      </a:lnTo>
                      <a:lnTo>
                        <a:pt x="1402" y="8632"/>
                      </a:lnTo>
                      <a:lnTo>
                        <a:pt x="1400" y="8656"/>
                      </a:lnTo>
                      <a:lnTo>
                        <a:pt x="1397" y="8681"/>
                      </a:lnTo>
                      <a:lnTo>
                        <a:pt x="1393" y="8707"/>
                      </a:lnTo>
                      <a:lnTo>
                        <a:pt x="1388" y="8732"/>
                      </a:lnTo>
                      <a:lnTo>
                        <a:pt x="1382" y="8758"/>
                      </a:lnTo>
                      <a:lnTo>
                        <a:pt x="1374" y="8784"/>
                      </a:lnTo>
                      <a:lnTo>
                        <a:pt x="1364" y="8810"/>
                      </a:lnTo>
                      <a:lnTo>
                        <a:pt x="1353" y="8837"/>
                      </a:lnTo>
                      <a:lnTo>
                        <a:pt x="1342" y="8863"/>
                      </a:lnTo>
                      <a:lnTo>
                        <a:pt x="1343" y="8866"/>
                      </a:lnTo>
                      <a:lnTo>
                        <a:pt x="1349" y="8873"/>
                      </a:lnTo>
                      <a:lnTo>
                        <a:pt x="1359" y="8883"/>
                      </a:lnTo>
                      <a:lnTo>
                        <a:pt x="1374" y="8895"/>
                      </a:lnTo>
                      <a:lnTo>
                        <a:pt x="1382" y="8902"/>
                      </a:lnTo>
                      <a:lnTo>
                        <a:pt x="1392" y="8909"/>
                      </a:lnTo>
                      <a:lnTo>
                        <a:pt x="1402" y="8916"/>
                      </a:lnTo>
                      <a:lnTo>
                        <a:pt x="1414" y="8923"/>
                      </a:lnTo>
                      <a:lnTo>
                        <a:pt x="1427" y="8929"/>
                      </a:lnTo>
                      <a:lnTo>
                        <a:pt x="1442" y="8935"/>
                      </a:lnTo>
                      <a:lnTo>
                        <a:pt x="1457" y="8942"/>
                      </a:lnTo>
                      <a:lnTo>
                        <a:pt x="1474" y="8947"/>
                      </a:lnTo>
                      <a:lnTo>
                        <a:pt x="1492" y="8951"/>
                      </a:lnTo>
                      <a:lnTo>
                        <a:pt x="1512" y="8954"/>
                      </a:lnTo>
                      <a:lnTo>
                        <a:pt x="1532" y="8956"/>
                      </a:lnTo>
                      <a:lnTo>
                        <a:pt x="1554" y="8957"/>
                      </a:lnTo>
                      <a:lnTo>
                        <a:pt x="1577" y="8957"/>
                      </a:lnTo>
                      <a:lnTo>
                        <a:pt x="1602" y="8955"/>
                      </a:lnTo>
                      <a:lnTo>
                        <a:pt x="1629" y="8952"/>
                      </a:lnTo>
                      <a:lnTo>
                        <a:pt x="1656" y="8946"/>
                      </a:lnTo>
                      <a:lnTo>
                        <a:pt x="1685" y="8939"/>
                      </a:lnTo>
                      <a:lnTo>
                        <a:pt x="1715" y="8929"/>
                      </a:lnTo>
                      <a:lnTo>
                        <a:pt x="1747" y="8918"/>
                      </a:lnTo>
                      <a:lnTo>
                        <a:pt x="1781" y="8904"/>
                      </a:lnTo>
                      <a:lnTo>
                        <a:pt x="1815" y="8888"/>
                      </a:lnTo>
                      <a:lnTo>
                        <a:pt x="1852" y="8870"/>
                      </a:lnTo>
                      <a:lnTo>
                        <a:pt x="1890" y="8848"/>
                      </a:lnTo>
                      <a:lnTo>
                        <a:pt x="1930" y="8824"/>
                      </a:lnTo>
                      <a:lnTo>
                        <a:pt x="1944" y="8822"/>
                      </a:lnTo>
                      <a:lnTo>
                        <a:pt x="1980" y="8819"/>
                      </a:lnTo>
                      <a:lnTo>
                        <a:pt x="2004" y="8819"/>
                      </a:lnTo>
                      <a:lnTo>
                        <a:pt x="2030" y="8819"/>
                      </a:lnTo>
                      <a:lnTo>
                        <a:pt x="2043" y="8820"/>
                      </a:lnTo>
                      <a:lnTo>
                        <a:pt x="2056" y="8822"/>
                      </a:lnTo>
                      <a:lnTo>
                        <a:pt x="2069" y="8824"/>
                      </a:lnTo>
                      <a:lnTo>
                        <a:pt x="2082" y="8827"/>
                      </a:lnTo>
                      <a:lnTo>
                        <a:pt x="2095" y="8830"/>
                      </a:lnTo>
                      <a:lnTo>
                        <a:pt x="2108" y="8835"/>
                      </a:lnTo>
                      <a:lnTo>
                        <a:pt x="2119" y="8840"/>
                      </a:lnTo>
                      <a:lnTo>
                        <a:pt x="2131" y="8846"/>
                      </a:lnTo>
                      <a:lnTo>
                        <a:pt x="2141" y="8853"/>
                      </a:lnTo>
                      <a:lnTo>
                        <a:pt x="2151" y="8862"/>
                      </a:lnTo>
                      <a:lnTo>
                        <a:pt x="2159" y="8871"/>
                      </a:lnTo>
                      <a:lnTo>
                        <a:pt x="2165" y="8882"/>
                      </a:lnTo>
                      <a:lnTo>
                        <a:pt x="2170" y="8894"/>
                      </a:lnTo>
                      <a:lnTo>
                        <a:pt x="2174" y="8907"/>
                      </a:lnTo>
                      <a:lnTo>
                        <a:pt x="2176" y="8922"/>
                      </a:lnTo>
                      <a:lnTo>
                        <a:pt x="2176" y="8939"/>
                      </a:lnTo>
                      <a:lnTo>
                        <a:pt x="2174" y="8957"/>
                      </a:lnTo>
                      <a:lnTo>
                        <a:pt x="2170" y="8976"/>
                      </a:lnTo>
                      <a:lnTo>
                        <a:pt x="2164" y="8997"/>
                      </a:lnTo>
                      <a:lnTo>
                        <a:pt x="2155" y="9020"/>
                      </a:lnTo>
                      <a:lnTo>
                        <a:pt x="2155" y="9025"/>
                      </a:lnTo>
                      <a:lnTo>
                        <a:pt x="2156" y="9038"/>
                      </a:lnTo>
                      <a:lnTo>
                        <a:pt x="2157" y="9047"/>
                      </a:lnTo>
                      <a:lnTo>
                        <a:pt x="2159" y="9058"/>
                      </a:lnTo>
                      <a:lnTo>
                        <a:pt x="2161" y="9070"/>
                      </a:lnTo>
                      <a:lnTo>
                        <a:pt x="2164" y="9083"/>
                      </a:lnTo>
                      <a:lnTo>
                        <a:pt x="2169" y="9097"/>
                      </a:lnTo>
                      <a:lnTo>
                        <a:pt x="2174" y="9111"/>
                      </a:lnTo>
                      <a:lnTo>
                        <a:pt x="2180" y="9126"/>
                      </a:lnTo>
                      <a:lnTo>
                        <a:pt x="2188" y="9141"/>
                      </a:lnTo>
                      <a:lnTo>
                        <a:pt x="2198" y="9156"/>
                      </a:lnTo>
                      <a:lnTo>
                        <a:pt x="2209" y="9170"/>
                      </a:lnTo>
                      <a:lnTo>
                        <a:pt x="2222" y="9186"/>
                      </a:lnTo>
                      <a:lnTo>
                        <a:pt x="2237" y="9199"/>
                      </a:lnTo>
                      <a:lnTo>
                        <a:pt x="2254" y="9212"/>
                      </a:lnTo>
                      <a:lnTo>
                        <a:pt x="2273" y="9224"/>
                      </a:lnTo>
                      <a:lnTo>
                        <a:pt x="2294" y="9234"/>
                      </a:lnTo>
                      <a:lnTo>
                        <a:pt x="2318" y="9243"/>
                      </a:lnTo>
                      <a:lnTo>
                        <a:pt x="2344" y="9250"/>
                      </a:lnTo>
                      <a:lnTo>
                        <a:pt x="2373" y="9255"/>
                      </a:lnTo>
                      <a:lnTo>
                        <a:pt x="2405" y="9259"/>
                      </a:lnTo>
                      <a:lnTo>
                        <a:pt x="2440" y="9260"/>
                      </a:lnTo>
                      <a:lnTo>
                        <a:pt x="2478" y="9258"/>
                      </a:lnTo>
                      <a:lnTo>
                        <a:pt x="2519" y="9254"/>
                      </a:lnTo>
                      <a:lnTo>
                        <a:pt x="2563" y="9246"/>
                      </a:lnTo>
                      <a:lnTo>
                        <a:pt x="2611" y="9236"/>
                      </a:lnTo>
                      <a:lnTo>
                        <a:pt x="2663" y="9222"/>
                      </a:lnTo>
                      <a:lnTo>
                        <a:pt x="2718" y="9204"/>
                      </a:lnTo>
                      <a:lnTo>
                        <a:pt x="2778" y="9183"/>
                      </a:lnTo>
                      <a:lnTo>
                        <a:pt x="2840" y="9157"/>
                      </a:lnTo>
                      <a:lnTo>
                        <a:pt x="2850" y="9152"/>
                      </a:lnTo>
                      <a:lnTo>
                        <a:pt x="2875" y="9138"/>
                      </a:lnTo>
                      <a:lnTo>
                        <a:pt x="2916" y="9117"/>
                      </a:lnTo>
                      <a:lnTo>
                        <a:pt x="2967" y="9090"/>
                      </a:lnTo>
                      <a:lnTo>
                        <a:pt x="3028" y="9060"/>
                      </a:lnTo>
                      <a:lnTo>
                        <a:pt x="3094" y="9027"/>
                      </a:lnTo>
                      <a:lnTo>
                        <a:pt x="3165" y="8994"/>
                      </a:lnTo>
                      <a:lnTo>
                        <a:pt x="3236" y="8964"/>
                      </a:lnTo>
                      <a:lnTo>
                        <a:pt x="3272" y="8950"/>
                      </a:lnTo>
                      <a:lnTo>
                        <a:pt x="3306" y="8936"/>
                      </a:lnTo>
                      <a:lnTo>
                        <a:pt x="3340" y="8924"/>
                      </a:lnTo>
                      <a:lnTo>
                        <a:pt x="3372" y="8914"/>
                      </a:lnTo>
                      <a:lnTo>
                        <a:pt x="3403" y="8905"/>
                      </a:lnTo>
                      <a:lnTo>
                        <a:pt x="3431" y="8899"/>
                      </a:lnTo>
                      <a:lnTo>
                        <a:pt x="3457" y="8894"/>
                      </a:lnTo>
                      <a:lnTo>
                        <a:pt x="3481" y="8892"/>
                      </a:lnTo>
                      <a:lnTo>
                        <a:pt x="3501" y="8893"/>
                      </a:lnTo>
                      <a:lnTo>
                        <a:pt x="3520" y="8897"/>
                      </a:lnTo>
                      <a:lnTo>
                        <a:pt x="3533" y="8903"/>
                      </a:lnTo>
                      <a:lnTo>
                        <a:pt x="3543" y="8913"/>
                      </a:lnTo>
                      <a:lnTo>
                        <a:pt x="3548" y="8926"/>
                      </a:lnTo>
                      <a:lnTo>
                        <a:pt x="3549" y="8944"/>
                      </a:lnTo>
                      <a:lnTo>
                        <a:pt x="3545" y="8965"/>
                      </a:lnTo>
                      <a:lnTo>
                        <a:pt x="3536" y="8991"/>
                      </a:lnTo>
                      <a:lnTo>
                        <a:pt x="3532" y="8997"/>
                      </a:lnTo>
                      <a:lnTo>
                        <a:pt x="3520" y="9014"/>
                      </a:lnTo>
                      <a:lnTo>
                        <a:pt x="3499" y="9041"/>
                      </a:lnTo>
                      <a:lnTo>
                        <a:pt x="3473" y="9079"/>
                      </a:lnTo>
                      <a:lnTo>
                        <a:pt x="3439" y="9122"/>
                      </a:lnTo>
                      <a:lnTo>
                        <a:pt x="3400" y="9173"/>
                      </a:lnTo>
                      <a:lnTo>
                        <a:pt x="3354" y="9229"/>
                      </a:lnTo>
                      <a:lnTo>
                        <a:pt x="3304" y="9288"/>
                      </a:lnTo>
                      <a:lnTo>
                        <a:pt x="3276" y="9319"/>
                      </a:lnTo>
                      <a:lnTo>
                        <a:pt x="3247" y="9350"/>
                      </a:lnTo>
                      <a:lnTo>
                        <a:pt x="3218" y="9382"/>
                      </a:lnTo>
                      <a:lnTo>
                        <a:pt x="3188" y="9414"/>
                      </a:lnTo>
                      <a:lnTo>
                        <a:pt x="3157" y="9446"/>
                      </a:lnTo>
                      <a:lnTo>
                        <a:pt x="3124" y="9478"/>
                      </a:lnTo>
                      <a:lnTo>
                        <a:pt x="3091" y="9509"/>
                      </a:lnTo>
                      <a:lnTo>
                        <a:pt x="3057" y="9541"/>
                      </a:lnTo>
                      <a:lnTo>
                        <a:pt x="3022" y="9571"/>
                      </a:lnTo>
                      <a:lnTo>
                        <a:pt x="2986" y="9601"/>
                      </a:lnTo>
                      <a:lnTo>
                        <a:pt x="2950" y="9629"/>
                      </a:lnTo>
                      <a:lnTo>
                        <a:pt x="2914" y="9658"/>
                      </a:lnTo>
                      <a:lnTo>
                        <a:pt x="2876" y="9684"/>
                      </a:lnTo>
                      <a:lnTo>
                        <a:pt x="2839" y="9709"/>
                      </a:lnTo>
                      <a:lnTo>
                        <a:pt x="2801" y="9733"/>
                      </a:lnTo>
                      <a:lnTo>
                        <a:pt x="2763" y="9755"/>
                      </a:lnTo>
                      <a:lnTo>
                        <a:pt x="2748" y="9759"/>
                      </a:lnTo>
                      <a:lnTo>
                        <a:pt x="2707" y="9773"/>
                      </a:lnTo>
                      <a:lnTo>
                        <a:pt x="2643" y="9796"/>
                      </a:lnTo>
                      <a:lnTo>
                        <a:pt x="2558" y="9826"/>
                      </a:lnTo>
                      <a:lnTo>
                        <a:pt x="2455" y="9863"/>
                      </a:lnTo>
                      <a:lnTo>
                        <a:pt x="2337" y="9907"/>
                      </a:lnTo>
                      <a:lnTo>
                        <a:pt x="2208" y="9956"/>
                      </a:lnTo>
                      <a:lnTo>
                        <a:pt x="2069" y="10009"/>
                      </a:lnTo>
                      <a:lnTo>
                        <a:pt x="1924" y="10068"/>
                      </a:lnTo>
                      <a:lnTo>
                        <a:pt x="1776" y="10129"/>
                      </a:lnTo>
                      <a:lnTo>
                        <a:pt x="1701" y="10161"/>
                      </a:lnTo>
                      <a:lnTo>
                        <a:pt x="1628" y="10193"/>
                      </a:lnTo>
                      <a:lnTo>
                        <a:pt x="1554" y="10226"/>
                      </a:lnTo>
                      <a:lnTo>
                        <a:pt x="1481" y="10260"/>
                      </a:lnTo>
                      <a:lnTo>
                        <a:pt x="1410" y="10293"/>
                      </a:lnTo>
                      <a:lnTo>
                        <a:pt x="1340" y="10327"/>
                      </a:lnTo>
                      <a:lnTo>
                        <a:pt x="1273" y="10360"/>
                      </a:lnTo>
                      <a:lnTo>
                        <a:pt x="1208" y="10395"/>
                      </a:lnTo>
                      <a:lnTo>
                        <a:pt x="1146" y="10429"/>
                      </a:lnTo>
                      <a:lnTo>
                        <a:pt x="1086" y="10462"/>
                      </a:lnTo>
                      <a:lnTo>
                        <a:pt x="1031" y="10496"/>
                      </a:lnTo>
                      <a:lnTo>
                        <a:pt x="979" y="10529"/>
                      </a:lnTo>
                      <a:lnTo>
                        <a:pt x="971" y="10531"/>
                      </a:lnTo>
                      <a:lnTo>
                        <a:pt x="950" y="10535"/>
                      </a:lnTo>
                      <a:lnTo>
                        <a:pt x="915" y="10542"/>
                      </a:lnTo>
                      <a:lnTo>
                        <a:pt x="869" y="10552"/>
                      </a:lnTo>
                      <a:lnTo>
                        <a:pt x="813" y="10565"/>
                      </a:lnTo>
                      <a:lnTo>
                        <a:pt x="750" y="10581"/>
                      </a:lnTo>
                      <a:lnTo>
                        <a:pt x="679" y="10600"/>
                      </a:lnTo>
                      <a:lnTo>
                        <a:pt x="603" y="10623"/>
                      </a:lnTo>
                      <a:lnTo>
                        <a:pt x="564" y="10635"/>
                      </a:lnTo>
                      <a:lnTo>
                        <a:pt x="524" y="10648"/>
                      </a:lnTo>
                      <a:lnTo>
                        <a:pt x="483" y="10662"/>
                      </a:lnTo>
                      <a:lnTo>
                        <a:pt x="443" y="10676"/>
                      </a:lnTo>
                      <a:lnTo>
                        <a:pt x="402" y="10692"/>
                      </a:lnTo>
                      <a:lnTo>
                        <a:pt x="361" y="10708"/>
                      </a:lnTo>
                      <a:lnTo>
                        <a:pt x="321" y="10725"/>
                      </a:lnTo>
                      <a:lnTo>
                        <a:pt x="281" y="10744"/>
                      </a:lnTo>
                      <a:lnTo>
                        <a:pt x="242" y="10763"/>
                      </a:lnTo>
                      <a:lnTo>
                        <a:pt x="203" y="10783"/>
                      </a:lnTo>
                      <a:lnTo>
                        <a:pt x="165" y="10804"/>
                      </a:lnTo>
                      <a:lnTo>
                        <a:pt x="129" y="10825"/>
                      </a:lnTo>
                      <a:lnTo>
                        <a:pt x="94" y="10848"/>
                      </a:lnTo>
                      <a:lnTo>
                        <a:pt x="61" y="10872"/>
                      </a:lnTo>
                      <a:lnTo>
                        <a:pt x="29" y="10896"/>
                      </a:lnTo>
                      <a:lnTo>
                        <a:pt x="0" y="10921"/>
                      </a:lnTo>
                      <a:lnTo>
                        <a:pt x="7" y="10920"/>
                      </a:lnTo>
                      <a:lnTo>
                        <a:pt x="28" y="10916"/>
                      </a:lnTo>
                      <a:lnTo>
                        <a:pt x="60" y="10909"/>
                      </a:lnTo>
                      <a:lnTo>
                        <a:pt x="105" y="10901"/>
                      </a:lnTo>
                      <a:lnTo>
                        <a:pt x="161" y="10891"/>
                      </a:lnTo>
                      <a:lnTo>
                        <a:pt x="225" y="10879"/>
                      </a:lnTo>
                      <a:lnTo>
                        <a:pt x="299" y="10866"/>
                      </a:lnTo>
                      <a:lnTo>
                        <a:pt x="381" y="10853"/>
                      </a:lnTo>
                      <a:lnTo>
                        <a:pt x="468" y="10838"/>
                      </a:lnTo>
                      <a:lnTo>
                        <a:pt x="563" y="10824"/>
                      </a:lnTo>
                      <a:lnTo>
                        <a:pt x="662" y="10810"/>
                      </a:lnTo>
                      <a:lnTo>
                        <a:pt x="765" y="10797"/>
                      </a:lnTo>
                      <a:lnTo>
                        <a:pt x="870" y="10784"/>
                      </a:lnTo>
                      <a:lnTo>
                        <a:pt x="977" y="10773"/>
                      </a:lnTo>
                      <a:lnTo>
                        <a:pt x="1086" y="10763"/>
                      </a:lnTo>
                      <a:lnTo>
                        <a:pt x="1195" y="10755"/>
                      </a:lnTo>
                      <a:lnTo>
                        <a:pt x="1252" y="10750"/>
                      </a:lnTo>
                      <a:lnTo>
                        <a:pt x="1314" y="10741"/>
                      </a:lnTo>
                      <a:lnTo>
                        <a:pt x="1381" y="10728"/>
                      </a:lnTo>
                      <a:lnTo>
                        <a:pt x="1452" y="10714"/>
                      </a:lnTo>
                      <a:lnTo>
                        <a:pt x="1528" y="10697"/>
                      </a:lnTo>
                      <a:lnTo>
                        <a:pt x="1607" y="10677"/>
                      </a:lnTo>
                      <a:lnTo>
                        <a:pt x="1690" y="10654"/>
                      </a:lnTo>
                      <a:lnTo>
                        <a:pt x="1777" y="10630"/>
                      </a:lnTo>
                      <a:lnTo>
                        <a:pt x="1866" y="10602"/>
                      </a:lnTo>
                      <a:lnTo>
                        <a:pt x="1958" y="10573"/>
                      </a:lnTo>
                      <a:lnTo>
                        <a:pt x="2052" y="10542"/>
                      </a:lnTo>
                      <a:lnTo>
                        <a:pt x="2148" y="10510"/>
                      </a:lnTo>
                      <a:lnTo>
                        <a:pt x="2245" y="10475"/>
                      </a:lnTo>
                      <a:lnTo>
                        <a:pt x="2344" y="10439"/>
                      </a:lnTo>
                      <a:lnTo>
                        <a:pt x="2444" y="10402"/>
                      </a:lnTo>
                      <a:lnTo>
                        <a:pt x="2544" y="10363"/>
                      </a:lnTo>
                      <a:lnTo>
                        <a:pt x="2645" y="10324"/>
                      </a:lnTo>
                      <a:lnTo>
                        <a:pt x="2745" y="10285"/>
                      </a:lnTo>
                      <a:lnTo>
                        <a:pt x="2845" y="10243"/>
                      </a:lnTo>
                      <a:lnTo>
                        <a:pt x="2945" y="10202"/>
                      </a:lnTo>
                      <a:lnTo>
                        <a:pt x="3044" y="10161"/>
                      </a:lnTo>
                      <a:lnTo>
                        <a:pt x="3141" y="10118"/>
                      </a:lnTo>
                      <a:lnTo>
                        <a:pt x="3236" y="10076"/>
                      </a:lnTo>
                      <a:lnTo>
                        <a:pt x="3330" y="10034"/>
                      </a:lnTo>
                      <a:lnTo>
                        <a:pt x="3421" y="9992"/>
                      </a:lnTo>
                      <a:lnTo>
                        <a:pt x="3509" y="9950"/>
                      </a:lnTo>
                      <a:lnTo>
                        <a:pt x="3595" y="9909"/>
                      </a:lnTo>
                      <a:lnTo>
                        <a:pt x="3678" y="9868"/>
                      </a:lnTo>
                      <a:lnTo>
                        <a:pt x="3756" y="9829"/>
                      </a:lnTo>
                      <a:lnTo>
                        <a:pt x="3831" y="9790"/>
                      </a:lnTo>
                      <a:lnTo>
                        <a:pt x="3902" y="9752"/>
                      </a:lnTo>
                      <a:lnTo>
                        <a:pt x="3967" y="9716"/>
                      </a:lnTo>
                      <a:lnTo>
                        <a:pt x="3983" y="9712"/>
                      </a:lnTo>
                      <a:lnTo>
                        <a:pt x="4029" y="9701"/>
                      </a:lnTo>
                      <a:lnTo>
                        <a:pt x="4098" y="9684"/>
                      </a:lnTo>
                      <a:lnTo>
                        <a:pt x="4187" y="9660"/>
                      </a:lnTo>
                      <a:lnTo>
                        <a:pt x="4237" y="9646"/>
                      </a:lnTo>
                      <a:lnTo>
                        <a:pt x="4291" y="9630"/>
                      </a:lnTo>
                      <a:lnTo>
                        <a:pt x="4346" y="9614"/>
                      </a:lnTo>
                      <a:lnTo>
                        <a:pt x="4405" y="9596"/>
                      </a:lnTo>
                      <a:lnTo>
                        <a:pt x="4463" y="9577"/>
                      </a:lnTo>
                      <a:lnTo>
                        <a:pt x="4523" y="9557"/>
                      </a:lnTo>
                      <a:lnTo>
                        <a:pt x="4582" y="9534"/>
                      </a:lnTo>
                      <a:lnTo>
                        <a:pt x="4640" y="9512"/>
                      </a:lnTo>
                      <a:lnTo>
                        <a:pt x="4698" y="9489"/>
                      </a:lnTo>
                      <a:lnTo>
                        <a:pt x="4754" y="9465"/>
                      </a:lnTo>
                      <a:lnTo>
                        <a:pt x="4808" y="9440"/>
                      </a:lnTo>
                      <a:lnTo>
                        <a:pt x="4858" y="9413"/>
                      </a:lnTo>
                      <a:lnTo>
                        <a:pt x="4905" y="9386"/>
                      </a:lnTo>
                      <a:lnTo>
                        <a:pt x="4947" y="9359"/>
                      </a:lnTo>
                      <a:lnTo>
                        <a:pt x="4984" y="9331"/>
                      </a:lnTo>
                      <a:lnTo>
                        <a:pt x="5016" y="9303"/>
                      </a:lnTo>
                      <a:lnTo>
                        <a:pt x="5043" y="9273"/>
                      </a:lnTo>
                      <a:lnTo>
                        <a:pt x="5063" y="9243"/>
                      </a:lnTo>
                      <a:lnTo>
                        <a:pt x="5075" y="9214"/>
                      </a:lnTo>
                      <a:lnTo>
                        <a:pt x="5079" y="9183"/>
                      </a:lnTo>
                      <a:lnTo>
                        <a:pt x="5075" y="9152"/>
                      </a:lnTo>
                      <a:lnTo>
                        <a:pt x="5062" y="9121"/>
                      </a:lnTo>
                      <a:lnTo>
                        <a:pt x="5039" y="9091"/>
                      </a:lnTo>
                      <a:lnTo>
                        <a:pt x="5005" y="9060"/>
                      </a:lnTo>
                      <a:lnTo>
                        <a:pt x="5002" y="9058"/>
                      </a:lnTo>
                      <a:lnTo>
                        <a:pt x="4993" y="9052"/>
                      </a:lnTo>
                      <a:lnTo>
                        <a:pt x="4979" y="9045"/>
                      </a:lnTo>
                      <a:lnTo>
                        <a:pt x="4963" y="9034"/>
                      </a:lnTo>
                      <a:lnTo>
                        <a:pt x="4946" y="9022"/>
                      </a:lnTo>
                      <a:lnTo>
                        <a:pt x="4929" y="9007"/>
                      </a:lnTo>
                      <a:lnTo>
                        <a:pt x="4921" y="9000"/>
                      </a:lnTo>
                      <a:lnTo>
                        <a:pt x="4914" y="8991"/>
                      </a:lnTo>
                      <a:lnTo>
                        <a:pt x="4907" y="8983"/>
                      </a:lnTo>
                      <a:lnTo>
                        <a:pt x="4902" y="8974"/>
                      </a:lnTo>
                      <a:lnTo>
                        <a:pt x="4897" y="8964"/>
                      </a:lnTo>
                      <a:lnTo>
                        <a:pt x="4894" y="8955"/>
                      </a:lnTo>
                      <a:lnTo>
                        <a:pt x="4893" y="8945"/>
                      </a:lnTo>
                      <a:lnTo>
                        <a:pt x="4894" y="8934"/>
                      </a:lnTo>
                      <a:lnTo>
                        <a:pt x="4896" y="8924"/>
                      </a:lnTo>
                      <a:lnTo>
                        <a:pt x="4902" y="8914"/>
                      </a:lnTo>
                      <a:lnTo>
                        <a:pt x="4909" y="8904"/>
                      </a:lnTo>
                      <a:lnTo>
                        <a:pt x="4919" y="8894"/>
                      </a:lnTo>
                      <a:lnTo>
                        <a:pt x="4931" y="8883"/>
                      </a:lnTo>
                      <a:lnTo>
                        <a:pt x="4947" y="8873"/>
                      </a:lnTo>
                      <a:lnTo>
                        <a:pt x="4965" y="8863"/>
                      </a:lnTo>
                      <a:lnTo>
                        <a:pt x="4987" y="8853"/>
                      </a:lnTo>
                      <a:lnTo>
                        <a:pt x="5013" y="8843"/>
                      </a:lnTo>
                      <a:lnTo>
                        <a:pt x="5043" y="8833"/>
                      </a:lnTo>
                      <a:lnTo>
                        <a:pt x="5076" y="8824"/>
                      </a:lnTo>
                      <a:lnTo>
                        <a:pt x="5113" y="8814"/>
                      </a:lnTo>
                      <a:lnTo>
                        <a:pt x="5124" y="8807"/>
                      </a:lnTo>
                      <a:lnTo>
                        <a:pt x="5155" y="8788"/>
                      </a:lnTo>
                      <a:lnTo>
                        <a:pt x="5202" y="8758"/>
                      </a:lnTo>
                      <a:lnTo>
                        <a:pt x="5264" y="8718"/>
                      </a:lnTo>
                      <a:lnTo>
                        <a:pt x="5340" y="8669"/>
                      </a:lnTo>
                      <a:lnTo>
                        <a:pt x="5427" y="8612"/>
                      </a:lnTo>
                      <a:lnTo>
                        <a:pt x="5520" y="8548"/>
                      </a:lnTo>
                      <a:lnTo>
                        <a:pt x="5620" y="8480"/>
                      </a:lnTo>
                      <a:lnTo>
                        <a:pt x="5723" y="8407"/>
                      </a:lnTo>
                      <a:lnTo>
                        <a:pt x="5828" y="8330"/>
                      </a:lnTo>
                      <a:lnTo>
                        <a:pt x="5879" y="8291"/>
                      </a:lnTo>
                      <a:lnTo>
                        <a:pt x="5931" y="8252"/>
                      </a:lnTo>
                      <a:lnTo>
                        <a:pt x="5981" y="8212"/>
                      </a:lnTo>
                      <a:lnTo>
                        <a:pt x="6030" y="8173"/>
                      </a:lnTo>
                      <a:lnTo>
                        <a:pt x="6079" y="8134"/>
                      </a:lnTo>
                      <a:lnTo>
                        <a:pt x="6124" y="8094"/>
                      </a:lnTo>
                      <a:lnTo>
                        <a:pt x="6169" y="8056"/>
                      </a:lnTo>
                      <a:lnTo>
                        <a:pt x="6210" y="8018"/>
                      </a:lnTo>
                      <a:lnTo>
                        <a:pt x="6249" y="7981"/>
                      </a:lnTo>
                      <a:lnTo>
                        <a:pt x="6286" y="7944"/>
                      </a:lnTo>
                      <a:lnTo>
                        <a:pt x="6318" y="7908"/>
                      </a:lnTo>
                      <a:lnTo>
                        <a:pt x="6348" y="7874"/>
                      </a:lnTo>
                      <a:lnTo>
                        <a:pt x="6354" y="7871"/>
                      </a:lnTo>
                      <a:lnTo>
                        <a:pt x="6375" y="7863"/>
                      </a:lnTo>
                      <a:lnTo>
                        <a:pt x="6408" y="7849"/>
                      </a:lnTo>
                      <a:lnTo>
                        <a:pt x="6455" y="7833"/>
                      </a:lnTo>
                      <a:lnTo>
                        <a:pt x="6513" y="7815"/>
                      </a:lnTo>
                      <a:lnTo>
                        <a:pt x="6583" y="7795"/>
                      </a:lnTo>
                      <a:lnTo>
                        <a:pt x="6622" y="7785"/>
                      </a:lnTo>
                      <a:lnTo>
                        <a:pt x="6664" y="7775"/>
                      </a:lnTo>
                      <a:lnTo>
                        <a:pt x="6708" y="7765"/>
                      </a:lnTo>
                      <a:lnTo>
                        <a:pt x="6754" y="7755"/>
                      </a:lnTo>
                      <a:lnTo>
                        <a:pt x="6803" y="7745"/>
                      </a:lnTo>
                      <a:lnTo>
                        <a:pt x="6854" y="7735"/>
                      </a:lnTo>
                      <a:lnTo>
                        <a:pt x="6907" y="7727"/>
                      </a:lnTo>
                      <a:lnTo>
                        <a:pt x="6964" y="7719"/>
                      </a:lnTo>
                      <a:lnTo>
                        <a:pt x="7021" y="7711"/>
                      </a:lnTo>
                      <a:lnTo>
                        <a:pt x="7081" y="7705"/>
                      </a:lnTo>
                      <a:lnTo>
                        <a:pt x="7143" y="7700"/>
                      </a:lnTo>
                      <a:lnTo>
                        <a:pt x="7207" y="7695"/>
                      </a:lnTo>
                      <a:lnTo>
                        <a:pt x="7272" y="7693"/>
                      </a:lnTo>
                      <a:lnTo>
                        <a:pt x="7340" y="7691"/>
                      </a:lnTo>
                      <a:lnTo>
                        <a:pt x="7409" y="7691"/>
                      </a:lnTo>
                      <a:lnTo>
                        <a:pt x="7480" y="7692"/>
                      </a:lnTo>
                      <a:lnTo>
                        <a:pt x="7553" y="7695"/>
                      </a:lnTo>
                      <a:lnTo>
                        <a:pt x="7626" y="7700"/>
                      </a:lnTo>
                      <a:lnTo>
                        <a:pt x="7701" y="7707"/>
                      </a:lnTo>
                      <a:lnTo>
                        <a:pt x="7777" y="7716"/>
                      </a:lnTo>
                      <a:lnTo>
                        <a:pt x="7782" y="7719"/>
                      </a:lnTo>
                      <a:lnTo>
                        <a:pt x="7794" y="7725"/>
                      </a:lnTo>
                      <a:lnTo>
                        <a:pt x="7814" y="7736"/>
                      </a:lnTo>
                      <a:lnTo>
                        <a:pt x="7837" y="7750"/>
                      </a:lnTo>
                      <a:lnTo>
                        <a:pt x="7863" y="7766"/>
                      </a:lnTo>
                      <a:lnTo>
                        <a:pt x="7890" y="7785"/>
                      </a:lnTo>
                      <a:lnTo>
                        <a:pt x="7903" y="7795"/>
                      </a:lnTo>
                      <a:lnTo>
                        <a:pt x="7917" y="7805"/>
                      </a:lnTo>
                      <a:lnTo>
                        <a:pt x="7930" y="7816"/>
                      </a:lnTo>
                      <a:lnTo>
                        <a:pt x="7942" y="7827"/>
                      </a:lnTo>
                      <a:lnTo>
                        <a:pt x="7953" y="7838"/>
                      </a:lnTo>
                      <a:lnTo>
                        <a:pt x="7963" y="7849"/>
                      </a:lnTo>
                      <a:lnTo>
                        <a:pt x="7971" y="7860"/>
                      </a:lnTo>
                      <a:lnTo>
                        <a:pt x="7978" y="7872"/>
                      </a:lnTo>
                      <a:lnTo>
                        <a:pt x="7983" y="7883"/>
                      </a:lnTo>
                      <a:lnTo>
                        <a:pt x="7985" y="7894"/>
                      </a:lnTo>
                      <a:lnTo>
                        <a:pt x="7986" y="7905"/>
                      </a:lnTo>
                      <a:lnTo>
                        <a:pt x="7984" y="7915"/>
                      </a:lnTo>
                      <a:lnTo>
                        <a:pt x="7980" y="7925"/>
                      </a:lnTo>
                      <a:lnTo>
                        <a:pt x="7973" y="7935"/>
                      </a:lnTo>
                      <a:lnTo>
                        <a:pt x="7962" y="7944"/>
                      </a:lnTo>
                      <a:lnTo>
                        <a:pt x="7949" y="7953"/>
                      </a:lnTo>
                      <a:lnTo>
                        <a:pt x="7931" y="7961"/>
                      </a:lnTo>
                      <a:lnTo>
                        <a:pt x="7910" y="7968"/>
                      </a:lnTo>
                      <a:lnTo>
                        <a:pt x="7885" y="7975"/>
                      </a:lnTo>
                      <a:lnTo>
                        <a:pt x="7856" y="7982"/>
                      </a:lnTo>
                      <a:lnTo>
                        <a:pt x="7844" y="7981"/>
                      </a:lnTo>
                      <a:lnTo>
                        <a:pt x="7811" y="7981"/>
                      </a:lnTo>
                      <a:lnTo>
                        <a:pt x="7757" y="7981"/>
                      </a:lnTo>
                      <a:lnTo>
                        <a:pt x="7687" y="7983"/>
                      </a:lnTo>
                      <a:lnTo>
                        <a:pt x="7602" y="7986"/>
                      </a:lnTo>
                      <a:lnTo>
                        <a:pt x="7506" y="7991"/>
                      </a:lnTo>
                      <a:lnTo>
                        <a:pt x="7454" y="7995"/>
                      </a:lnTo>
                      <a:lnTo>
                        <a:pt x="7400" y="8000"/>
                      </a:lnTo>
                      <a:lnTo>
                        <a:pt x="7345" y="8006"/>
                      </a:lnTo>
                      <a:lnTo>
                        <a:pt x="7287" y="8012"/>
                      </a:lnTo>
                      <a:lnTo>
                        <a:pt x="7230" y="8020"/>
                      </a:lnTo>
                      <a:lnTo>
                        <a:pt x="7172" y="8028"/>
                      </a:lnTo>
                      <a:lnTo>
                        <a:pt x="7112" y="8038"/>
                      </a:lnTo>
                      <a:lnTo>
                        <a:pt x="7054" y="8050"/>
                      </a:lnTo>
                      <a:lnTo>
                        <a:pt x="6994" y="8062"/>
                      </a:lnTo>
                      <a:lnTo>
                        <a:pt x="6937" y="8076"/>
                      </a:lnTo>
                      <a:lnTo>
                        <a:pt x="6879" y="8092"/>
                      </a:lnTo>
                      <a:lnTo>
                        <a:pt x="6823" y="8110"/>
                      </a:lnTo>
                      <a:lnTo>
                        <a:pt x="6768" y="8129"/>
                      </a:lnTo>
                      <a:lnTo>
                        <a:pt x="6716" y="8149"/>
                      </a:lnTo>
                      <a:lnTo>
                        <a:pt x="6665" y="8171"/>
                      </a:lnTo>
                      <a:lnTo>
                        <a:pt x="6617" y="8196"/>
                      </a:lnTo>
                      <a:lnTo>
                        <a:pt x="6571" y="8223"/>
                      </a:lnTo>
                      <a:lnTo>
                        <a:pt x="6529" y="8251"/>
                      </a:lnTo>
                      <a:lnTo>
                        <a:pt x="6490" y="8282"/>
                      </a:lnTo>
                      <a:lnTo>
                        <a:pt x="6455" y="8314"/>
                      </a:lnTo>
                      <a:lnTo>
                        <a:pt x="6447" y="8326"/>
                      </a:lnTo>
                      <a:lnTo>
                        <a:pt x="6423" y="8360"/>
                      </a:lnTo>
                      <a:lnTo>
                        <a:pt x="6406" y="8381"/>
                      </a:lnTo>
                      <a:lnTo>
                        <a:pt x="6386" y="8406"/>
                      </a:lnTo>
                      <a:lnTo>
                        <a:pt x="6363" y="8432"/>
                      </a:lnTo>
                      <a:lnTo>
                        <a:pt x="6338" y="8461"/>
                      </a:lnTo>
                      <a:lnTo>
                        <a:pt x="6310" y="8488"/>
                      </a:lnTo>
                      <a:lnTo>
                        <a:pt x="6280" y="8516"/>
                      </a:lnTo>
                      <a:lnTo>
                        <a:pt x="6264" y="8529"/>
                      </a:lnTo>
                      <a:lnTo>
                        <a:pt x="6248" y="8542"/>
                      </a:lnTo>
                      <a:lnTo>
                        <a:pt x="6232" y="8554"/>
                      </a:lnTo>
                      <a:lnTo>
                        <a:pt x="6216" y="8566"/>
                      </a:lnTo>
                      <a:lnTo>
                        <a:pt x="6199" y="8577"/>
                      </a:lnTo>
                      <a:lnTo>
                        <a:pt x="6181" y="8589"/>
                      </a:lnTo>
                      <a:lnTo>
                        <a:pt x="6164" y="8598"/>
                      </a:lnTo>
                      <a:lnTo>
                        <a:pt x="6145" y="8606"/>
                      </a:lnTo>
                      <a:lnTo>
                        <a:pt x="6128" y="8614"/>
                      </a:lnTo>
                      <a:lnTo>
                        <a:pt x="6110" y="8620"/>
                      </a:lnTo>
                      <a:lnTo>
                        <a:pt x="6092" y="8625"/>
                      </a:lnTo>
                      <a:lnTo>
                        <a:pt x="6073" y="8628"/>
                      </a:lnTo>
                      <a:lnTo>
                        <a:pt x="6069" y="8634"/>
                      </a:lnTo>
                      <a:lnTo>
                        <a:pt x="6059" y="8650"/>
                      </a:lnTo>
                      <a:lnTo>
                        <a:pt x="6045" y="8675"/>
                      </a:lnTo>
                      <a:lnTo>
                        <a:pt x="6027" y="8709"/>
                      </a:lnTo>
                      <a:lnTo>
                        <a:pt x="6018" y="8727"/>
                      </a:lnTo>
                      <a:lnTo>
                        <a:pt x="6010" y="8746"/>
                      </a:lnTo>
                      <a:lnTo>
                        <a:pt x="6002" y="8766"/>
                      </a:lnTo>
                      <a:lnTo>
                        <a:pt x="5995" y="8787"/>
                      </a:lnTo>
                      <a:lnTo>
                        <a:pt x="5989" y="8808"/>
                      </a:lnTo>
                      <a:lnTo>
                        <a:pt x="5984" y="8830"/>
                      </a:lnTo>
                      <a:lnTo>
                        <a:pt x="5980" y="8852"/>
                      </a:lnTo>
                      <a:lnTo>
                        <a:pt x="5979" y="8873"/>
                      </a:lnTo>
                      <a:lnTo>
                        <a:pt x="5979" y="8894"/>
                      </a:lnTo>
                      <a:lnTo>
                        <a:pt x="5982" y="8914"/>
                      </a:lnTo>
                      <a:lnTo>
                        <a:pt x="5987" y="8933"/>
                      </a:lnTo>
                      <a:lnTo>
                        <a:pt x="5995" y="8952"/>
                      </a:lnTo>
                      <a:lnTo>
                        <a:pt x="6006" y="8969"/>
                      </a:lnTo>
                      <a:lnTo>
                        <a:pt x="6020" y="8984"/>
                      </a:lnTo>
                      <a:lnTo>
                        <a:pt x="6039" y="8997"/>
                      </a:lnTo>
                      <a:lnTo>
                        <a:pt x="6061" y="9008"/>
                      </a:lnTo>
                      <a:lnTo>
                        <a:pt x="6087" y="9017"/>
                      </a:lnTo>
                      <a:lnTo>
                        <a:pt x="6117" y="9024"/>
                      </a:lnTo>
                      <a:lnTo>
                        <a:pt x="6152" y="9028"/>
                      </a:lnTo>
                      <a:lnTo>
                        <a:pt x="6192" y="9029"/>
                      </a:lnTo>
                      <a:lnTo>
                        <a:pt x="6237" y="9027"/>
                      </a:lnTo>
                      <a:lnTo>
                        <a:pt x="6288" y="9022"/>
                      </a:lnTo>
                      <a:lnTo>
                        <a:pt x="6344" y="9013"/>
                      </a:lnTo>
                      <a:lnTo>
                        <a:pt x="6406" y="9000"/>
                      </a:lnTo>
                      <a:lnTo>
                        <a:pt x="6419" y="8997"/>
                      </a:lnTo>
                      <a:lnTo>
                        <a:pt x="6455" y="8987"/>
                      </a:lnTo>
                      <a:lnTo>
                        <a:pt x="6511" y="8971"/>
                      </a:lnTo>
                      <a:lnTo>
                        <a:pt x="6585" y="8950"/>
                      </a:lnTo>
                      <a:lnTo>
                        <a:pt x="6673" y="8923"/>
                      </a:lnTo>
                      <a:lnTo>
                        <a:pt x="6771" y="8893"/>
                      </a:lnTo>
                      <a:lnTo>
                        <a:pt x="6877" y="8860"/>
                      </a:lnTo>
                      <a:lnTo>
                        <a:pt x="6989" y="8823"/>
                      </a:lnTo>
                      <a:lnTo>
                        <a:pt x="7046" y="8803"/>
                      </a:lnTo>
                      <a:lnTo>
                        <a:pt x="7102" y="8783"/>
                      </a:lnTo>
                      <a:lnTo>
                        <a:pt x="7158" y="8763"/>
                      </a:lnTo>
                      <a:lnTo>
                        <a:pt x="7215" y="8743"/>
                      </a:lnTo>
                      <a:lnTo>
                        <a:pt x="7269" y="8722"/>
                      </a:lnTo>
                      <a:lnTo>
                        <a:pt x="7323" y="8701"/>
                      </a:lnTo>
                      <a:lnTo>
                        <a:pt x="7374" y="8678"/>
                      </a:lnTo>
                      <a:lnTo>
                        <a:pt x="7423" y="8657"/>
                      </a:lnTo>
                      <a:lnTo>
                        <a:pt x="7469" y="8636"/>
                      </a:lnTo>
                      <a:lnTo>
                        <a:pt x="7513" y="8614"/>
                      </a:lnTo>
                      <a:lnTo>
                        <a:pt x="7553" y="8593"/>
                      </a:lnTo>
                      <a:lnTo>
                        <a:pt x="7590" y="8571"/>
                      </a:lnTo>
                      <a:lnTo>
                        <a:pt x="7621" y="8551"/>
                      </a:lnTo>
                      <a:lnTo>
                        <a:pt x="7649" y="8530"/>
                      </a:lnTo>
                      <a:lnTo>
                        <a:pt x="7673" y="8510"/>
                      </a:lnTo>
                      <a:lnTo>
                        <a:pt x="7690" y="8491"/>
                      </a:lnTo>
                      <a:lnTo>
                        <a:pt x="7695" y="8486"/>
                      </a:lnTo>
                      <a:lnTo>
                        <a:pt x="7710" y="8473"/>
                      </a:lnTo>
                      <a:lnTo>
                        <a:pt x="7734" y="8452"/>
                      </a:lnTo>
                      <a:lnTo>
                        <a:pt x="7768" y="8428"/>
                      </a:lnTo>
                      <a:lnTo>
                        <a:pt x="7788" y="8415"/>
                      </a:lnTo>
                      <a:lnTo>
                        <a:pt x="7811" y="8401"/>
                      </a:lnTo>
                      <a:lnTo>
                        <a:pt x="7835" y="8387"/>
                      </a:lnTo>
                      <a:lnTo>
                        <a:pt x="7861" y="8373"/>
                      </a:lnTo>
                      <a:lnTo>
                        <a:pt x="7889" y="8359"/>
                      </a:lnTo>
                      <a:lnTo>
                        <a:pt x="7919" y="8346"/>
                      </a:lnTo>
                      <a:lnTo>
                        <a:pt x="7952" y="8332"/>
                      </a:lnTo>
                      <a:lnTo>
                        <a:pt x="7986" y="8320"/>
                      </a:lnTo>
                      <a:lnTo>
                        <a:pt x="8021" y="8310"/>
                      </a:lnTo>
                      <a:lnTo>
                        <a:pt x="8060" y="8300"/>
                      </a:lnTo>
                      <a:lnTo>
                        <a:pt x="8098" y="8293"/>
                      </a:lnTo>
                      <a:lnTo>
                        <a:pt x="8139" y="8287"/>
                      </a:lnTo>
                      <a:lnTo>
                        <a:pt x="8182" y="8284"/>
                      </a:lnTo>
                      <a:lnTo>
                        <a:pt x="8226" y="8283"/>
                      </a:lnTo>
                      <a:lnTo>
                        <a:pt x="8271" y="8284"/>
                      </a:lnTo>
                      <a:lnTo>
                        <a:pt x="8318" y="8288"/>
                      </a:lnTo>
                      <a:lnTo>
                        <a:pt x="8366" y="8295"/>
                      </a:lnTo>
                      <a:lnTo>
                        <a:pt x="8415" y="8306"/>
                      </a:lnTo>
                      <a:lnTo>
                        <a:pt x="8466" y="8320"/>
                      </a:lnTo>
                      <a:lnTo>
                        <a:pt x="8518" y="8337"/>
                      </a:lnTo>
                      <a:lnTo>
                        <a:pt x="8572" y="8360"/>
                      </a:lnTo>
                      <a:lnTo>
                        <a:pt x="8626" y="8386"/>
                      </a:lnTo>
                      <a:lnTo>
                        <a:pt x="8682" y="8416"/>
                      </a:lnTo>
                      <a:lnTo>
                        <a:pt x="8738" y="8451"/>
                      </a:lnTo>
                      <a:lnTo>
                        <a:pt x="8758" y="8462"/>
                      </a:lnTo>
                      <a:lnTo>
                        <a:pt x="8817" y="8490"/>
                      </a:lnTo>
                      <a:lnTo>
                        <a:pt x="8908" y="8533"/>
                      </a:lnTo>
                      <a:lnTo>
                        <a:pt x="9027" y="8589"/>
                      </a:lnTo>
                      <a:lnTo>
                        <a:pt x="9169" y="8654"/>
                      </a:lnTo>
                      <a:lnTo>
                        <a:pt x="9330" y="8727"/>
                      </a:lnTo>
                      <a:lnTo>
                        <a:pt x="9414" y="8764"/>
                      </a:lnTo>
                      <a:lnTo>
                        <a:pt x="9502" y="8802"/>
                      </a:lnTo>
                      <a:lnTo>
                        <a:pt x="9592" y="8842"/>
                      </a:lnTo>
                      <a:lnTo>
                        <a:pt x="9682" y="8880"/>
                      </a:lnTo>
                      <a:lnTo>
                        <a:pt x="9774" y="8918"/>
                      </a:lnTo>
                      <a:lnTo>
                        <a:pt x="9866" y="8957"/>
                      </a:lnTo>
                      <a:lnTo>
                        <a:pt x="9958" y="8993"/>
                      </a:lnTo>
                      <a:lnTo>
                        <a:pt x="10047" y="9027"/>
                      </a:lnTo>
                      <a:lnTo>
                        <a:pt x="10135" y="9061"/>
                      </a:lnTo>
                      <a:lnTo>
                        <a:pt x="10221" y="9092"/>
                      </a:lnTo>
                      <a:lnTo>
                        <a:pt x="10303" y="9120"/>
                      </a:lnTo>
                      <a:lnTo>
                        <a:pt x="10382" y="9146"/>
                      </a:lnTo>
                      <a:lnTo>
                        <a:pt x="10457" y="9168"/>
                      </a:lnTo>
                      <a:lnTo>
                        <a:pt x="10526" y="9188"/>
                      </a:lnTo>
                      <a:lnTo>
                        <a:pt x="10591" y="9203"/>
                      </a:lnTo>
                      <a:lnTo>
                        <a:pt x="10648" y="9213"/>
                      </a:lnTo>
                      <a:lnTo>
                        <a:pt x="10700" y="9219"/>
                      </a:lnTo>
                      <a:lnTo>
                        <a:pt x="10743" y="9220"/>
                      </a:lnTo>
                      <a:lnTo>
                        <a:pt x="10778" y="9216"/>
                      </a:lnTo>
                      <a:lnTo>
                        <a:pt x="10804" y="9206"/>
                      </a:lnTo>
                      <a:close/>
                    </a:path>
                  </a:pathLst>
                </a:custGeom>
                <a:solidFill>
                  <a:srgbClr val="005290"/>
                </a:solidFill>
                <a:ln w="9525">
                  <a:noFill/>
                  <a:round/>
                  <a:headEnd/>
                  <a:tailEnd/>
                </a:ln>
              </p:spPr>
              <p:txBody>
                <a:bodyPr>
                  <a:prstTxWarp prst="textNoShape">
                    <a:avLst/>
                  </a:prstTxWarp>
                </a:bodyPr>
                <a:lstStyle/>
                <a:p>
                  <a:endParaRPr lang="en-US"/>
                </a:p>
              </p:txBody>
            </p:sp>
            <p:sp>
              <p:nvSpPr>
                <p:cNvPr id="54351" name="Freeform 246"/>
                <p:cNvSpPr>
                  <a:spLocks/>
                </p:cNvSpPr>
                <p:nvPr/>
              </p:nvSpPr>
              <p:spPr bwMode="auto">
                <a:xfrm>
                  <a:off x="672" y="963"/>
                  <a:ext cx="30" cy="22"/>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2"/>
                      </a:moveTo>
                      <a:lnTo>
                        <a:pt x="523" y="50"/>
                      </a:lnTo>
                      <a:lnTo>
                        <a:pt x="501" y="43"/>
                      </a:lnTo>
                      <a:lnTo>
                        <a:pt x="468" y="35"/>
                      </a:lnTo>
                      <a:lnTo>
                        <a:pt x="425" y="25"/>
                      </a:lnTo>
                      <a:lnTo>
                        <a:pt x="399" y="20"/>
                      </a:lnTo>
                      <a:lnTo>
                        <a:pt x="374" y="14"/>
                      </a:lnTo>
                      <a:lnTo>
                        <a:pt x="347" y="10"/>
                      </a:lnTo>
                      <a:lnTo>
                        <a:pt x="320" y="6"/>
                      </a:lnTo>
                      <a:lnTo>
                        <a:pt x="290" y="3"/>
                      </a:lnTo>
                      <a:lnTo>
                        <a:pt x="262" y="1"/>
                      </a:lnTo>
                      <a:lnTo>
                        <a:pt x="234" y="0"/>
                      </a:lnTo>
                      <a:lnTo>
                        <a:pt x="206" y="0"/>
                      </a:lnTo>
                      <a:lnTo>
                        <a:pt x="178" y="2"/>
                      </a:lnTo>
                      <a:lnTo>
                        <a:pt x="151" y="5"/>
                      </a:lnTo>
                      <a:lnTo>
                        <a:pt x="125" y="10"/>
                      </a:lnTo>
                      <a:lnTo>
                        <a:pt x="102" y="18"/>
                      </a:lnTo>
                      <a:lnTo>
                        <a:pt x="80" y="27"/>
                      </a:lnTo>
                      <a:lnTo>
                        <a:pt x="60" y="38"/>
                      </a:lnTo>
                      <a:lnTo>
                        <a:pt x="42" y="52"/>
                      </a:lnTo>
                      <a:lnTo>
                        <a:pt x="27" y="68"/>
                      </a:lnTo>
                      <a:lnTo>
                        <a:pt x="15" y="88"/>
                      </a:lnTo>
                      <a:lnTo>
                        <a:pt x="6" y="110"/>
                      </a:lnTo>
                      <a:lnTo>
                        <a:pt x="1" y="135"/>
                      </a:lnTo>
                      <a:lnTo>
                        <a:pt x="0" y="165"/>
                      </a:lnTo>
                      <a:lnTo>
                        <a:pt x="3" y="197"/>
                      </a:lnTo>
                      <a:lnTo>
                        <a:pt x="11" y="232"/>
                      </a:lnTo>
                      <a:lnTo>
                        <a:pt x="23" y="273"/>
                      </a:lnTo>
                      <a:lnTo>
                        <a:pt x="42" y="316"/>
                      </a:lnTo>
                      <a:lnTo>
                        <a:pt x="53" y="329"/>
                      </a:lnTo>
                      <a:lnTo>
                        <a:pt x="84" y="361"/>
                      </a:lnTo>
                      <a:lnTo>
                        <a:pt x="106" y="383"/>
                      </a:lnTo>
                      <a:lnTo>
                        <a:pt x="131" y="407"/>
                      </a:lnTo>
                      <a:lnTo>
                        <a:pt x="159" y="433"/>
                      </a:lnTo>
                      <a:lnTo>
                        <a:pt x="191" y="460"/>
                      </a:lnTo>
                      <a:lnTo>
                        <a:pt x="224" y="486"/>
                      </a:lnTo>
                      <a:lnTo>
                        <a:pt x="258" y="513"/>
                      </a:lnTo>
                      <a:lnTo>
                        <a:pt x="276" y="526"/>
                      </a:lnTo>
                      <a:lnTo>
                        <a:pt x="295" y="538"/>
                      </a:lnTo>
                      <a:lnTo>
                        <a:pt x="313" y="550"/>
                      </a:lnTo>
                      <a:lnTo>
                        <a:pt x="331" y="560"/>
                      </a:lnTo>
                      <a:lnTo>
                        <a:pt x="349" y="570"/>
                      </a:lnTo>
                      <a:lnTo>
                        <a:pt x="367" y="579"/>
                      </a:lnTo>
                      <a:lnTo>
                        <a:pt x="385" y="588"/>
                      </a:lnTo>
                      <a:lnTo>
                        <a:pt x="403" y="595"/>
                      </a:lnTo>
                      <a:lnTo>
                        <a:pt x="421" y="601"/>
                      </a:lnTo>
                      <a:lnTo>
                        <a:pt x="439" y="605"/>
                      </a:lnTo>
                      <a:lnTo>
                        <a:pt x="456" y="608"/>
                      </a:lnTo>
                      <a:lnTo>
                        <a:pt x="472" y="610"/>
                      </a:lnTo>
                      <a:lnTo>
                        <a:pt x="490" y="611"/>
                      </a:lnTo>
                      <a:lnTo>
                        <a:pt x="508" y="611"/>
                      </a:lnTo>
                      <a:lnTo>
                        <a:pt x="527" y="609"/>
                      </a:lnTo>
                      <a:lnTo>
                        <a:pt x="547" y="606"/>
                      </a:lnTo>
                      <a:lnTo>
                        <a:pt x="566" y="602"/>
                      </a:lnTo>
                      <a:lnTo>
                        <a:pt x="585" y="596"/>
                      </a:lnTo>
                      <a:lnTo>
                        <a:pt x="604" y="589"/>
                      </a:lnTo>
                      <a:lnTo>
                        <a:pt x="623" y="582"/>
                      </a:lnTo>
                      <a:lnTo>
                        <a:pt x="642" y="573"/>
                      </a:lnTo>
                      <a:lnTo>
                        <a:pt x="661" y="564"/>
                      </a:lnTo>
                      <a:lnTo>
                        <a:pt x="681" y="554"/>
                      </a:lnTo>
                      <a:lnTo>
                        <a:pt x="699" y="543"/>
                      </a:lnTo>
                      <a:lnTo>
                        <a:pt x="716" y="532"/>
                      </a:lnTo>
                      <a:lnTo>
                        <a:pt x="733" y="520"/>
                      </a:lnTo>
                      <a:lnTo>
                        <a:pt x="748" y="507"/>
                      </a:lnTo>
                      <a:lnTo>
                        <a:pt x="764" y="494"/>
                      </a:lnTo>
                      <a:lnTo>
                        <a:pt x="778" y="480"/>
                      </a:lnTo>
                      <a:lnTo>
                        <a:pt x="791" y="467"/>
                      </a:lnTo>
                      <a:lnTo>
                        <a:pt x="803" y="454"/>
                      </a:lnTo>
                      <a:lnTo>
                        <a:pt x="814" y="440"/>
                      </a:lnTo>
                      <a:lnTo>
                        <a:pt x="823" y="426"/>
                      </a:lnTo>
                      <a:lnTo>
                        <a:pt x="831" y="413"/>
                      </a:lnTo>
                      <a:lnTo>
                        <a:pt x="837" y="399"/>
                      </a:lnTo>
                      <a:lnTo>
                        <a:pt x="842" y="386"/>
                      </a:lnTo>
                      <a:lnTo>
                        <a:pt x="844" y="372"/>
                      </a:lnTo>
                      <a:lnTo>
                        <a:pt x="845" y="360"/>
                      </a:lnTo>
                      <a:lnTo>
                        <a:pt x="844" y="348"/>
                      </a:lnTo>
                      <a:lnTo>
                        <a:pt x="841" y="336"/>
                      </a:lnTo>
                      <a:lnTo>
                        <a:pt x="836" y="325"/>
                      </a:lnTo>
                      <a:lnTo>
                        <a:pt x="828" y="315"/>
                      </a:lnTo>
                      <a:lnTo>
                        <a:pt x="818" y="306"/>
                      </a:lnTo>
                      <a:lnTo>
                        <a:pt x="806" y="297"/>
                      </a:lnTo>
                      <a:lnTo>
                        <a:pt x="778" y="278"/>
                      </a:lnTo>
                      <a:lnTo>
                        <a:pt x="751" y="259"/>
                      </a:lnTo>
                      <a:lnTo>
                        <a:pt x="726" y="238"/>
                      </a:lnTo>
                      <a:lnTo>
                        <a:pt x="701" y="217"/>
                      </a:lnTo>
                      <a:lnTo>
                        <a:pt x="677" y="197"/>
                      </a:lnTo>
                      <a:lnTo>
                        <a:pt x="654" y="176"/>
                      </a:lnTo>
                      <a:lnTo>
                        <a:pt x="633" y="157"/>
                      </a:lnTo>
                      <a:lnTo>
                        <a:pt x="613" y="138"/>
                      </a:lnTo>
                      <a:lnTo>
                        <a:pt x="579" y="103"/>
                      </a:lnTo>
                      <a:lnTo>
                        <a:pt x="554" y="76"/>
                      </a:lnTo>
                      <a:lnTo>
                        <a:pt x="536" y="59"/>
                      </a:lnTo>
                      <a:lnTo>
                        <a:pt x="531" y="52"/>
                      </a:lnTo>
                      <a:close/>
                    </a:path>
                  </a:pathLst>
                </a:custGeom>
                <a:solidFill>
                  <a:srgbClr val="005290"/>
                </a:solidFill>
                <a:ln w="9525">
                  <a:noFill/>
                  <a:round/>
                  <a:headEnd/>
                  <a:tailEnd/>
                </a:ln>
              </p:spPr>
              <p:txBody>
                <a:bodyPr>
                  <a:prstTxWarp prst="textNoShape">
                    <a:avLst/>
                  </a:prstTxWarp>
                </a:bodyPr>
                <a:lstStyle/>
                <a:p>
                  <a:endParaRPr lang="en-US"/>
                </a:p>
              </p:txBody>
            </p:sp>
            <p:sp>
              <p:nvSpPr>
                <p:cNvPr id="54352" name="Freeform 247"/>
                <p:cNvSpPr>
                  <a:spLocks/>
                </p:cNvSpPr>
                <p:nvPr/>
              </p:nvSpPr>
              <p:spPr bwMode="auto">
                <a:xfrm>
                  <a:off x="719" y="749"/>
                  <a:ext cx="527" cy="449"/>
                </a:xfrm>
                <a:custGeom>
                  <a:avLst/>
                  <a:gdLst>
                    <a:gd name="T0" fmla="*/ 0 w 14755"/>
                    <a:gd name="T1" fmla="*/ 0 h 12586"/>
                    <a:gd name="T2" fmla="*/ 0 w 14755"/>
                    <a:gd name="T3" fmla="*/ 0 h 12586"/>
                    <a:gd name="T4" fmla="*/ 0 w 14755"/>
                    <a:gd name="T5" fmla="*/ 0 h 12586"/>
                    <a:gd name="T6" fmla="*/ 0 w 14755"/>
                    <a:gd name="T7" fmla="*/ 0 h 12586"/>
                    <a:gd name="T8" fmla="*/ 0 w 14755"/>
                    <a:gd name="T9" fmla="*/ 0 h 12586"/>
                    <a:gd name="T10" fmla="*/ 0 w 14755"/>
                    <a:gd name="T11" fmla="*/ 0 h 12586"/>
                    <a:gd name="T12" fmla="*/ 0 w 14755"/>
                    <a:gd name="T13" fmla="*/ 0 h 12586"/>
                    <a:gd name="T14" fmla="*/ 0 w 14755"/>
                    <a:gd name="T15" fmla="*/ 0 h 12586"/>
                    <a:gd name="T16" fmla="*/ 0 w 14755"/>
                    <a:gd name="T17" fmla="*/ 0 h 12586"/>
                    <a:gd name="T18" fmla="*/ 0 w 14755"/>
                    <a:gd name="T19" fmla="*/ 0 h 12586"/>
                    <a:gd name="T20" fmla="*/ 0 w 14755"/>
                    <a:gd name="T21" fmla="*/ 0 h 12586"/>
                    <a:gd name="T22" fmla="*/ 0 w 14755"/>
                    <a:gd name="T23" fmla="*/ 0 h 12586"/>
                    <a:gd name="T24" fmla="*/ 0 w 14755"/>
                    <a:gd name="T25" fmla="*/ 0 h 12586"/>
                    <a:gd name="T26" fmla="*/ 0 w 14755"/>
                    <a:gd name="T27" fmla="*/ 0 h 12586"/>
                    <a:gd name="T28" fmla="*/ 0 w 14755"/>
                    <a:gd name="T29" fmla="*/ 0 h 12586"/>
                    <a:gd name="T30" fmla="*/ 0 w 14755"/>
                    <a:gd name="T31" fmla="*/ 0 h 12586"/>
                    <a:gd name="T32" fmla="*/ 0 w 14755"/>
                    <a:gd name="T33" fmla="*/ 0 h 12586"/>
                    <a:gd name="T34" fmla="*/ 0 w 14755"/>
                    <a:gd name="T35" fmla="*/ 0 h 12586"/>
                    <a:gd name="T36" fmla="*/ 0 w 14755"/>
                    <a:gd name="T37" fmla="*/ 0 h 12586"/>
                    <a:gd name="T38" fmla="*/ 0 w 14755"/>
                    <a:gd name="T39" fmla="*/ 0 h 12586"/>
                    <a:gd name="T40" fmla="*/ 0 w 14755"/>
                    <a:gd name="T41" fmla="*/ 0 h 12586"/>
                    <a:gd name="T42" fmla="*/ 0 w 14755"/>
                    <a:gd name="T43" fmla="*/ 0 h 12586"/>
                    <a:gd name="T44" fmla="*/ 0 w 14755"/>
                    <a:gd name="T45" fmla="*/ 0 h 12586"/>
                    <a:gd name="T46" fmla="*/ 0 w 14755"/>
                    <a:gd name="T47" fmla="*/ 0 h 12586"/>
                    <a:gd name="T48" fmla="*/ 0 w 14755"/>
                    <a:gd name="T49" fmla="*/ 0 h 12586"/>
                    <a:gd name="T50" fmla="*/ 0 w 14755"/>
                    <a:gd name="T51" fmla="*/ 0 h 12586"/>
                    <a:gd name="T52" fmla="*/ 0 w 14755"/>
                    <a:gd name="T53" fmla="*/ 0 h 12586"/>
                    <a:gd name="T54" fmla="*/ 0 w 14755"/>
                    <a:gd name="T55" fmla="*/ 0 h 12586"/>
                    <a:gd name="T56" fmla="*/ 0 w 14755"/>
                    <a:gd name="T57" fmla="*/ 0 h 12586"/>
                    <a:gd name="T58" fmla="*/ 0 w 14755"/>
                    <a:gd name="T59" fmla="*/ 0 h 12586"/>
                    <a:gd name="T60" fmla="*/ 0 w 14755"/>
                    <a:gd name="T61" fmla="*/ 0 h 12586"/>
                    <a:gd name="T62" fmla="*/ 0 w 14755"/>
                    <a:gd name="T63" fmla="*/ 0 h 12586"/>
                    <a:gd name="T64" fmla="*/ 0 w 14755"/>
                    <a:gd name="T65" fmla="*/ 0 h 12586"/>
                    <a:gd name="T66" fmla="*/ 0 w 14755"/>
                    <a:gd name="T67" fmla="*/ 0 h 12586"/>
                    <a:gd name="T68" fmla="*/ 0 w 14755"/>
                    <a:gd name="T69" fmla="*/ 0 h 12586"/>
                    <a:gd name="T70" fmla="*/ 0 w 14755"/>
                    <a:gd name="T71" fmla="*/ 0 h 12586"/>
                    <a:gd name="T72" fmla="*/ 0 w 14755"/>
                    <a:gd name="T73" fmla="*/ 0 h 12586"/>
                    <a:gd name="T74" fmla="*/ 0 w 14755"/>
                    <a:gd name="T75" fmla="*/ 0 h 12586"/>
                    <a:gd name="T76" fmla="*/ 0 w 14755"/>
                    <a:gd name="T77" fmla="*/ 0 h 12586"/>
                    <a:gd name="T78" fmla="*/ 0 w 14755"/>
                    <a:gd name="T79" fmla="*/ 0 h 12586"/>
                    <a:gd name="T80" fmla="*/ 0 w 14755"/>
                    <a:gd name="T81" fmla="*/ 0 h 12586"/>
                    <a:gd name="T82" fmla="*/ 0 w 14755"/>
                    <a:gd name="T83" fmla="*/ 0 h 12586"/>
                    <a:gd name="T84" fmla="*/ 0 w 14755"/>
                    <a:gd name="T85" fmla="*/ 0 h 12586"/>
                    <a:gd name="T86" fmla="*/ 0 w 14755"/>
                    <a:gd name="T87" fmla="*/ 0 h 12586"/>
                    <a:gd name="T88" fmla="*/ 0 w 14755"/>
                    <a:gd name="T89" fmla="*/ 0 h 12586"/>
                    <a:gd name="T90" fmla="*/ 0 w 14755"/>
                    <a:gd name="T91" fmla="*/ 0 h 12586"/>
                    <a:gd name="T92" fmla="*/ 0 w 14755"/>
                    <a:gd name="T93" fmla="*/ 0 h 12586"/>
                    <a:gd name="T94" fmla="*/ 0 w 14755"/>
                    <a:gd name="T95" fmla="*/ 0 h 12586"/>
                    <a:gd name="T96" fmla="*/ 0 w 14755"/>
                    <a:gd name="T97" fmla="*/ 0 h 12586"/>
                    <a:gd name="T98" fmla="*/ 0 w 14755"/>
                    <a:gd name="T99" fmla="*/ 0 h 12586"/>
                    <a:gd name="T100" fmla="*/ 0 w 14755"/>
                    <a:gd name="T101" fmla="*/ 0 h 12586"/>
                    <a:gd name="T102" fmla="*/ 0 w 14755"/>
                    <a:gd name="T103" fmla="*/ 0 h 12586"/>
                    <a:gd name="T104" fmla="*/ 0 w 14755"/>
                    <a:gd name="T105" fmla="*/ 0 h 12586"/>
                    <a:gd name="T106" fmla="*/ 0 w 14755"/>
                    <a:gd name="T107" fmla="*/ 0 h 12586"/>
                    <a:gd name="T108" fmla="*/ 0 w 14755"/>
                    <a:gd name="T109" fmla="*/ 0 h 12586"/>
                    <a:gd name="T110" fmla="*/ 0 w 14755"/>
                    <a:gd name="T111" fmla="*/ 0 h 12586"/>
                    <a:gd name="T112" fmla="*/ 0 w 14755"/>
                    <a:gd name="T113" fmla="*/ 0 h 12586"/>
                    <a:gd name="T114" fmla="*/ 0 w 14755"/>
                    <a:gd name="T115" fmla="*/ 0 h 12586"/>
                    <a:gd name="T116" fmla="*/ 0 w 14755"/>
                    <a:gd name="T117" fmla="*/ 0 h 12586"/>
                    <a:gd name="T118" fmla="*/ 0 w 14755"/>
                    <a:gd name="T119" fmla="*/ 0 h 12586"/>
                    <a:gd name="T120" fmla="*/ 0 w 14755"/>
                    <a:gd name="T121" fmla="*/ 0 h 12586"/>
                    <a:gd name="T122" fmla="*/ 0 w 14755"/>
                    <a:gd name="T123" fmla="*/ 0 h 12586"/>
                    <a:gd name="T124" fmla="*/ 0 w 14755"/>
                    <a:gd name="T125" fmla="*/ 0 h 125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6"/>
                    <a:gd name="T191" fmla="*/ 14755 w 14755"/>
                    <a:gd name="T192" fmla="*/ 12586 h 125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noFill/>
                <a:ln w="3175">
                  <a:solidFill>
                    <a:srgbClr val="1F1A17"/>
                  </a:solidFill>
                  <a:round/>
                  <a:headEnd/>
                  <a:tailEnd/>
                </a:ln>
              </p:spPr>
              <p:txBody>
                <a:bodyPr>
                  <a:prstTxWarp prst="textNoShape">
                    <a:avLst/>
                  </a:prstTxWarp>
                </a:bodyPr>
                <a:lstStyle/>
                <a:p>
                  <a:endParaRPr lang="en-US"/>
                </a:p>
              </p:txBody>
            </p:sp>
            <p:sp>
              <p:nvSpPr>
                <p:cNvPr id="54353" name="Freeform 248"/>
                <p:cNvSpPr>
                  <a:spLocks/>
                </p:cNvSpPr>
                <p:nvPr/>
              </p:nvSpPr>
              <p:spPr bwMode="auto">
                <a:xfrm>
                  <a:off x="672" y="943"/>
                  <a:ext cx="30" cy="22"/>
                </a:xfrm>
                <a:custGeom>
                  <a:avLst/>
                  <a:gdLst>
                    <a:gd name="T0" fmla="*/ 0 w 845"/>
                    <a:gd name="T1" fmla="*/ 0 h 610"/>
                    <a:gd name="T2" fmla="*/ 0 w 845"/>
                    <a:gd name="T3" fmla="*/ 0 h 610"/>
                    <a:gd name="T4" fmla="*/ 0 w 845"/>
                    <a:gd name="T5" fmla="*/ 0 h 610"/>
                    <a:gd name="T6" fmla="*/ 0 w 845"/>
                    <a:gd name="T7" fmla="*/ 0 h 610"/>
                    <a:gd name="T8" fmla="*/ 0 w 845"/>
                    <a:gd name="T9" fmla="*/ 0 h 610"/>
                    <a:gd name="T10" fmla="*/ 0 w 845"/>
                    <a:gd name="T11" fmla="*/ 0 h 610"/>
                    <a:gd name="T12" fmla="*/ 0 w 845"/>
                    <a:gd name="T13" fmla="*/ 0 h 610"/>
                    <a:gd name="T14" fmla="*/ 0 w 845"/>
                    <a:gd name="T15" fmla="*/ 0 h 610"/>
                    <a:gd name="T16" fmla="*/ 0 w 845"/>
                    <a:gd name="T17" fmla="*/ 0 h 610"/>
                    <a:gd name="T18" fmla="*/ 0 w 845"/>
                    <a:gd name="T19" fmla="*/ 0 h 610"/>
                    <a:gd name="T20" fmla="*/ 0 w 845"/>
                    <a:gd name="T21" fmla="*/ 0 h 610"/>
                    <a:gd name="T22" fmla="*/ 0 w 845"/>
                    <a:gd name="T23" fmla="*/ 0 h 610"/>
                    <a:gd name="T24" fmla="*/ 0 w 845"/>
                    <a:gd name="T25" fmla="*/ 0 h 610"/>
                    <a:gd name="T26" fmla="*/ 0 w 845"/>
                    <a:gd name="T27" fmla="*/ 0 h 610"/>
                    <a:gd name="T28" fmla="*/ 0 w 845"/>
                    <a:gd name="T29" fmla="*/ 0 h 610"/>
                    <a:gd name="T30" fmla="*/ 0 w 845"/>
                    <a:gd name="T31" fmla="*/ 0 h 610"/>
                    <a:gd name="T32" fmla="*/ 0 w 845"/>
                    <a:gd name="T33" fmla="*/ 0 h 610"/>
                    <a:gd name="T34" fmla="*/ 0 w 845"/>
                    <a:gd name="T35" fmla="*/ 0 h 610"/>
                    <a:gd name="T36" fmla="*/ 0 w 845"/>
                    <a:gd name="T37" fmla="*/ 0 h 610"/>
                    <a:gd name="T38" fmla="*/ 0 w 845"/>
                    <a:gd name="T39" fmla="*/ 0 h 610"/>
                    <a:gd name="T40" fmla="*/ 0 w 845"/>
                    <a:gd name="T41" fmla="*/ 0 h 610"/>
                    <a:gd name="T42" fmla="*/ 0 w 845"/>
                    <a:gd name="T43" fmla="*/ 0 h 610"/>
                    <a:gd name="T44" fmla="*/ 0 w 845"/>
                    <a:gd name="T45" fmla="*/ 0 h 610"/>
                    <a:gd name="T46" fmla="*/ 0 w 845"/>
                    <a:gd name="T47" fmla="*/ 0 h 610"/>
                    <a:gd name="T48" fmla="*/ 0 w 845"/>
                    <a:gd name="T49" fmla="*/ 0 h 610"/>
                    <a:gd name="T50" fmla="*/ 0 w 845"/>
                    <a:gd name="T51" fmla="*/ 0 h 610"/>
                    <a:gd name="T52" fmla="*/ 0 w 845"/>
                    <a:gd name="T53" fmla="*/ 0 h 610"/>
                    <a:gd name="T54" fmla="*/ 0 w 845"/>
                    <a:gd name="T55" fmla="*/ 0 h 610"/>
                    <a:gd name="T56" fmla="*/ 0 w 845"/>
                    <a:gd name="T57" fmla="*/ 0 h 610"/>
                    <a:gd name="T58" fmla="*/ 0 w 845"/>
                    <a:gd name="T59" fmla="*/ 0 h 610"/>
                    <a:gd name="T60" fmla="*/ 0 w 845"/>
                    <a:gd name="T61" fmla="*/ 0 h 610"/>
                    <a:gd name="T62" fmla="*/ 0 w 845"/>
                    <a:gd name="T63" fmla="*/ 0 h 610"/>
                    <a:gd name="T64" fmla="*/ 0 w 845"/>
                    <a:gd name="T65" fmla="*/ 0 h 610"/>
                    <a:gd name="T66" fmla="*/ 0 w 845"/>
                    <a:gd name="T67" fmla="*/ 0 h 610"/>
                    <a:gd name="T68" fmla="*/ 0 w 845"/>
                    <a:gd name="T69" fmla="*/ 0 h 610"/>
                    <a:gd name="T70" fmla="*/ 0 w 845"/>
                    <a:gd name="T71" fmla="*/ 0 h 610"/>
                    <a:gd name="T72" fmla="*/ 0 w 845"/>
                    <a:gd name="T73" fmla="*/ 0 h 610"/>
                    <a:gd name="T74" fmla="*/ 0 w 845"/>
                    <a:gd name="T75" fmla="*/ 0 h 610"/>
                    <a:gd name="T76" fmla="*/ 0 w 845"/>
                    <a:gd name="T77" fmla="*/ 0 h 610"/>
                    <a:gd name="T78" fmla="*/ 0 w 845"/>
                    <a:gd name="T79" fmla="*/ 0 h 610"/>
                    <a:gd name="T80" fmla="*/ 0 w 845"/>
                    <a:gd name="T81" fmla="*/ 0 h 610"/>
                    <a:gd name="T82" fmla="*/ 0 w 845"/>
                    <a:gd name="T83" fmla="*/ 0 h 610"/>
                    <a:gd name="T84" fmla="*/ 0 w 845"/>
                    <a:gd name="T85" fmla="*/ 0 h 610"/>
                    <a:gd name="T86" fmla="*/ 0 w 845"/>
                    <a:gd name="T87" fmla="*/ 0 h 610"/>
                    <a:gd name="T88" fmla="*/ 0 w 845"/>
                    <a:gd name="T89" fmla="*/ 0 h 610"/>
                    <a:gd name="T90" fmla="*/ 0 w 845"/>
                    <a:gd name="T91" fmla="*/ 0 h 6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0"/>
                    <a:gd name="T140" fmla="*/ 845 w 845"/>
                    <a:gd name="T141" fmla="*/ 610 h 6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noFill/>
                <a:ln w="3175">
                  <a:solidFill>
                    <a:srgbClr val="1F1A17"/>
                  </a:solidFill>
                  <a:round/>
                  <a:headEnd/>
                  <a:tailEnd/>
                </a:ln>
              </p:spPr>
              <p:txBody>
                <a:bodyPr>
                  <a:prstTxWarp prst="textNoShape">
                    <a:avLst/>
                  </a:prstTxWarp>
                </a:bodyPr>
                <a:lstStyle/>
                <a:p>
                  <a:endParaRPr lang="en-US"/>
                </a:p>
              </p:txBody>
            </p:sp>
            <p:sp>
              <p:nvSpPr>
                <p:cNvPr id="54354" name="Freeform 249"/>
                <p:cNvSpPr>
                  <a:spLocks/>
                </p:cNvSpPr>
                <p:nvPr/>
              </p:nvSpPr>
              <p:spPr bwMode="auto">
                <a:xfrm>
                  <a:off x="1103" y="731"/>
                  <a:ext cx="108" cy="294"/>
                </a:xfrm>
                <a:custGeom>
                  <a:avLst/>
                  <a:gdLst>
                    <a:gd name="T0" fmla="*/ 0 w 3046"/>
                    <a:gd name="T1" fmla="*/ 0 h 8222"/>
                    <a:gd name="T2" fmla="*/ 0 w 3046"/>
                    <a:gd name="T3" fmla="*/ 0 h 8222"/>
                    <a:gd name="T4" fmla="*/ 0 w 3046"/>
                    <a:gd name="T5" fmla="*/ 0 h 8222"/>
                    <a:gd name="T6" fmla="*/ 0 w 3046"/>
                    <a:gd name="T7" fmla="*/ 0 h 8222"/>
                    <a:gd name="T8" fmla="*/ 0 w 3046"/>
                    <a:gd name="T9" fmla="*/ 0 h 8222"/>
                    <a:gd name="T10" fmla="*/ 0 60000 65536"/>
                    <a:gd name="T11" fmla="*/ 0 60000 65536"/>
                    <a:gd name="T12" fmla="*/ 0 60000 65536"/>
                    <a:gd name="T13" fmla="*/ 0 60000 65536"/>
                    <a:gd name="T14" fmla="*/ 0 60000 65536"/>
                    <a:gd name="T15" fmla="*/ 0 w 3046"/>
                    <a:gd name="T16" fmla="*/ 0 h 8222"/>
                    <a:gd name="T17" fmla="*/ 3046 w 3046"/>
                    <a:gd name="T18" fmla="*/ 8222 h 8222"/>
                  </a:gdLst>
                  <a:ahLst/>
                  <a:cxnLst>
                    <a:cxn ang="T10">
                      <a:pos x="T0" y="T1"/>
                    </a:cxn>
                    <a:cxn ang="T11">
                      <a:pos x="T2" y="T3"/>
                    </a:cxn>
                    <a:cxn ang="T12">
                      <a:pos x="T4" y="T5"/>
                    </a:cxn>
                    <a:cxn ang="T13">
                      <a:pos x="T6" y="T7"/>
                    </a:cxn>
                    <a:cxn ang="T14">
                      <a:pos x="T8" y="T9"/>
                    </a:cxn>
                  </a:cxnLst>
                  <a:rect l="T15" t="T16" r="T17" b="T18"/>
                  <a:pathLst>
                    <a:path w="3046" h="8222">
                      <a:moveTo>
                        <a:pt x="3046" y="2097"/>
                      </a:moveTo>
                      <a:lnTo>
                        <a:pt x="3046" y="0"/>
                      </a:lnTo>
                      <a:lnTo>
                        <a:pt x="0" y="6752"/>
                      </a:lnTo>
                      <a:lnTo>
                        <a:pt x="343" y="8222"/>
                      </a:lnTo>
                      <a:lnTo>
                        <a:pt x="3046" y="2097"/>
                      </a:lnTo>
                      <a:close/>
                    </a:path>
                  </a:pathLst>
                </a:custGeom>
                <a:solidFill>
                  <a:schemeClr val="bg2"/>
                </a:solidFill>
                <a:ln w="9525">
                  <a:noFill/>
                  <a:round/>
                  <a:headEnd/>
                  <a:tailEnd/>
                </a:ln>
              </p:spPr>
              <p:txBody>
                <a:bodyPr>
                  <a:prstTxWarp prst="textNoShape">
                    <a:avLst/>
                  </a:prstTxWarp>
                </a:bodyPr>
                <a:lstStyle/>
                <a:p>
                  <a:endParaRPr lang="en-US"/>
                </a:p>
              </p:txBody>
            </p:sp>
            <p:sp>
              <p:nvSpPr>
                <p:cNvPr id="54355" name="Freeform 250"/>
                <p:cNvSpPr>
                  <a:spLocks/>
                </p:cNvSpPr>
                <p:nvPr/>
              </p:nvSpPr>
              <p:spPr bwMode="auto">
                <a:xfrm>
                  <a:off x="1163" y="1021"/>
                  <a:ext cx="27" cy="96"/>
                </a:xfrm>
                <a:custGeom>
                  <a:avLst/>
                  <a:gdLst>
                    <a:gd name="T0" fmla="*/ 0 w 755"/>
                    <a:gd name="T1" fmla="*/ 0 h 2694"/>
                    <a:gd name="T2" fmla="*/ 0 w 755"/>
                    <a:gd name="T3" fmla="*/ 0 h 2694"/>
                    <a:gd name="T4" fmla="*/ 0 w 755"/>
                    <a:gd name="T5" fmla="*/ 0 h 2694"/>
                    <a:gd name="T6" fmla="*/ 0 w 755"/>
                    <a:gd name="T7" fmla="*/ 0 h 2694"/>
                    <a:gd name="T8" fmla="*/ 0 w 755"/>
                    <a:gd name="T9" fmla="*/ 0 h 2694"/>
                    <a:gd name="T10" fmla="*/ 0 60000 65536"/>
                    <a:gd name="T11" fmla="*/ 0 60000 65536"/>
                    <a:gd name="T12" fmla="*/ 0 60000 65536"/>
                    <a:gd name="T13" fmla="*/ 0 60000 65536"/>
                    <a:gd name="T14" fmla="*/ 0 60000 65536"/>
                    <a:gd name="T15" fmla="*/ 0 w 755"/>
                    <a:gd name="T16" fmla="*/ 0 h 2694"/>
                    <a:gd name="T17" fmla="*/ 755 w 755"/>
                    <a:gd name="T18" fmla="*/ 2694 h 2694"/>
                  </a:gdLst>
                  <a:ahLst/>
                  <a:cxnLst>
                    <a:cxn ang="T10">
                      <a:pos x="T0" y="T1"/>
                    </a:cxn>
                    <a:cxn ang="T11">
                      <a:pos x="T2" y="T3"/>
                    </a:cxn>
                    <a:cxn ang="T12">
                      <a:pos x="T4" y="T5"/>
                    </a:cxn>
                    <a:cxn ang="T13">
                      <a:pos x="T6" y="T7"/>
                    </a:cxn>
                    <a:cxn ang="T14">
                      <a:pos x="T8" y="T9"/>
                    </a:cxn>
                  </a:cxnLst>
                  <a:rect l="T15" t="T16" r="T17" b="T18"/>
                  <a:pathLst>
                    <a:path w="755" h="2694">
                      <a:moveTo>
                        <a:pt x="755" y="2146"/>
                      </a:moveTo>
                      <a:lnTo>
                        <a:pt x="10" y="2694"/>
                      </a:lnTo>
                      <a:lnTo>
                        <a:pt x="0" y="548"/>
                      </a:lnTo>
                      <a:lnTo>
                        <a:pt x="745" y="0"/>
                      </a:lnTo>
                      <a:lnTo>
                        <a:pt x="755" y="2146"/>
                      </a:lnTo>
                      <a:close/>
                    </a:path>
                  </a:pathLst>
                </a:custGeom>
                <a:solidFill>
                  <a:schemeClr val="bg2"/>
                </a:solidFill>
                <a:ln w="9525">
                  <a:noFill/>
                  <a:round/>
                  <a:headEnd/>
                  <a:tailEnd/>
                </a:ln>
              </p:spPr>
              <p:txBody>
                <a:bodyPr>
                  <a:prstTxWarp prst="textNoShape">
                    <a:avLst/>
                  </a:prstTxWarp>
                </a:bodyPr>
                <a:lstStyle/>
                <a:p>
                  <a:endParaRPr lang="en-US"/>
                </a:p>
              </p:txBody>
            </p:sp>
            <p:sp>
              <p:nvSpPr>
                <p:cNvPr id="54356" name="Freeform 251"/>
                <p:cNvSpPr>
                  <a:spLocks/>
                </p:cNvSpPr>
                <p:nvPr/>
              </p:nvSpPr>
              <p:spPr bwMode="auto">
                <a:xfrm>
                  <a:off x="1131" y="1007"/>
                  <a:ext cx="32" cy="110"/>
                </a:xfrm>
                <a:custGeom>
                  <a:avLst/>
                  <a:gdLst>
                    <a:gd name="T0" fmla="*/ 0 w 891"/>
                    <a:gd name="T1" fmla="*/ 0 h 3096"/>
                    <a:gd name="T2" fmla="*/ 0 w 891"/>
                    <a:gd name="T3" fmla="*/ 0 h 3096"/>
                    <a:gd name="T4" fmla="*/ 0 w 891"/>
                    <a:gd name="T5" fmla="*/ 0 h 3096"/>
                    <a:gd name="T6" fmla="*/ 0 w 891"/>
                    <a:gd name="T7" fmla="*/ 0 h 3096"/>
                    <a:gd name="T8" fmla="*/ 0 w 891"/>
                    <a:gd name="T9" fmla="*/ 0 h 3096"/>
                    <a:gd name="T10" fmla="*/ 0 w 891"/>
                    <a:gd name="T11" fmla="*/ 0 h 3096"/>
                    <a:gd name="T12" fmla="*/ 0 w 891"/>
                    <a:gd name="T13" fmla="*/ 0 h 3096"/>
                    <a:gd name="T14" fmla="*/ 0 w 891"/>
                    <a:gd name="T15" fmla="*/ 0 h 3096"/>
                    <a:gd name="T16" fmla="*/ 0 w 891"/>
                    <a:gd name="T17" fmla="*/ 0 h 3096"/>
                    <a:gd name="T18" fmla="*/ 0 w 891"/>
                    <a:gd name="T19" fmla="*/ 0 h 3096"/>
                    <a:gd name="T20" fmla="*/ 0 w 891"/>
                    <a:gd name="T21" fmla="*/ 0 h 3096"/>
                    <a:gd name="T22" fmla="*/ 0 w 891"/>
                    <a:gd name="T23" fmla="*/ 0 h 3096"/>
                    <a:gd name="T24" fmla="*/ 0 w 891"/>
                    <a:gd name="T25" fmla="*/ 0 h 3096"/>
                    <a:gd name="T26" fmla="*/ 0 w 891"/>
                    <a:gd name="T27" fmla="*/ 0 h 3096"/>
                    <a:gd name="T28" fmla="*/ 0 w 891"/>
                    <a:gd name="T29" fmla="*/ 0 h 3096"/>
                    <a:gd name="T30" fmla="*/ 0 w 891"/>
                    <a:gd name="T31" fmla="*/ 0 h 3096"/>
                    <a:gd name="T32" fmla="*/ 0 w 891"/>
                    <a:gd name="T33" fmla="*/ 0 h 3096"/>
                    <a:gd name="T34" fmla="*/ 0 w 891"/>
                    <a:gd name="T35" fmla="*/ 0 h 3096"/>
                    <a:gd name="T36" fmla="*/ 0 w 891"/>
                    <a:gd name="T37" fmla="*/ 0 h 3096"/>
                    <a:gd name="T38" fmla="*/ 0 w 891"/>
                    <a:gd name="T39" fmla="*/ 0 h 3096"/>
                    <a:gd name="T40" fmla="*/ 0 w 891"/>
                    <a:gd name="T41" fmla="*/ 0 h 3096"/>
                    <a:gd name="T42" fmla="*/ 0 w 891"/>
                    <a:gd name="T43" fmla="*/ 0 h 3096"/>
                    <a:gd name="T44" fmla="*/ 0 w 891"/>
                    <a:gd name="T45" fmla="*/ 0 h 3096"/>
                    <a:gd name="T46" fmla="*/ 0 w 891"/>
                    <a:gd name="T47" fmla="*/ 0 h 3096"/>
                    <a:gd name="T48" fmla="*/ 0 w 891"/>
                    <a:gd name="T49" fmla="*/ 0 h 3096"/>
                    <a:gd name="T50" fmla="*/ 0 w 891"/>
                    <a:gd name="T51" fmla="*/ 0 h 3096"/>
                    <a:gd name="T52" fmla="*/ 0 w 891"/>
                    <a:gd name="T53" fmla="*/ 0 h 3096"/>
                    <a:gd name="T54" fmla="*/ 0 w 891"/>
                    <a:gd name="T55" fmla="*/ 0 h 3096"/>
                    <a:gd name="T56" fmla="*/ 0 w 891"/>
                    <a:gd name="T57" fmla="*/ 0 h 3096"/>
                    <a:gd name="T58" fmla="*/ 0 w 891"/>
                    <a:gd name="T59" fmla="*/ 0 h 3096"/>
                    <a:gd name="T60" fmla="*/ 0 w 891"/>
                    <a:gd name="T61" fmla="*/ 0 h 3096"/>
                    <a:gd name="T62" fmla="*/ 0 w 891"/>
                    <a:gd name="T63" fmla="*/ 0 h 3096"/>
                    <a:gd name="T64" fmla="*/ 0 w 891"/>
                    <a:gd name="T65" fmla="*/ 0 h 3096"/>
                    <a:gd name="T66" fmla="*/ 0 w 891"/>
                    <a:gd name="T67" fmla="*/ 0 h 3096"/>
                    <a:gd name="T68" fmla="*/ 0 w 891"/>
                    <a:gd name="T69" fmla="*/ 0 h 3096"/>
                    <a:gd name="T70" fmla="*/ 0 w 891"/>
                    <a:gd name="T71" fmla="*/ 0 h 3096"/>
                    <a:gd name="T72" fmla="*/ 0 w 891"/>
                    <a:gd name="T73" fmla="*/ 0 h 3096"/>
                    <a:gd name="T74" fmla="*/ 0 w 891"/>
                    <a:gd name="T75" fmla="*/ 0 h 3096"/>
                    <a:gd name="T76" fmla="*/ 0 w 891"/>
                    <a:gd name="T77" fmla="*/ 0 h 3096"/>
                    <a:gd name="T78" fmla="*/ 0 w 891"/>
                    <a:gd name="T79" fmla="*/ 0 h 3096"/>
                    <a:gd name="T80" fmla="*/ 0 w 891"/>
                    <a:gd name="T81" fmla="*/ 0 h 3096"/>
                    <a:gd name="T82" fmla="*/ 0 w 891"/>
                    <a:gd name="T83" fmla="*/ 0 h 3096"/>
                    <a:gd name="T84" fmla="*/ 0 w 891"/>
                    <a:gd name="T85" fmla="*/ 0 h 3096"/>
                    <a:gd name="T86" fmla="*/ 0 w 891"/>
                    <a:gd name="T87" fmla="*/ 0 h 3096"/>
                    <a:gd name="T88" fmla="*/ 0 w 891"/>
                    <a:gd name="T89" fmla="*/ 0 h 30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1"/>
                    <a:gd name="T136" fmla="*/ 0 h 3096"/>
                    <a:gd name="T137" fmla="*/ 891 w 891"/>
                    <a:gd name="T138" fmla="*/ 3096 h 30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solidFill>
                  <a:schemeClr val="bg2"/>
                </a:solidFill>
                <a:ln w="9525">
                  <a:noFill/>
                  <a:round/>
                  <a:headEnd/>
                  <a:tailEnd/>
                </a:ln>
              </p:spPr>
              <p:txBody>
                <a:bodyPr>
                  <a:prstTxWarp prst="textNoShape">
                    <a:avLst/>
                  </a:prstTxWarp>
                </a:bodyPr>
                <a:lstStyle/>
                <a:p>
                  <a:endParaRPr lang="en-US"/>
                </a:p>
              </p:txBody>
            </p:sp>
            <p:sp>
              <p:nvSpPr>
                <p:cNvPr id="54357" name="Freeform 252"/>
                <p:cNvSpPr>
                  <a:spLocks/>
                </p:cNvSpPr>
                <p:nvPr/>
              </p:nvSpPr>
              <p:spPr bwMode="auto">
                <a:xfrm>
                  <a:off x="1096" y="1000"/>
                  <a:ext cx="10" cy="79"/>
                </a:xfrm>
                <a:custGeom>
                  <a:avLst/>
                  <a:gdLst>
                    <a:gd name="T0" fmla="*/ 0 w 284"/>
                    <a:gd name="T1" fmla="*/ 0 h 2192"/>
                    <a:gd name="T2" fmla="*/ 0 w 284"/>
                    <a:gd name="T3" fmla="*/ 0 h 2192"/>
                    <a:gd name="T4" fmla="*/ 0 w 284"/>
                    <a:gd name="T5" fmla="*/ 0 h 2192"/>
                    <a:gd name="T6" fmla="*/ 0 w 284"/>
                    <a:gd name="T7" fmla="*/ 0 h 2192"/>
                    <a:gd name="T8" fmla="*/ 0 w 284"/>
                    <a:gd name="T9" fmla="*/ 0 h 2192"/>
                    <a:gd name="T10" fmla="*/ 0 w 284"/>
                    <a:gd name="T11" fmla="*/ 0 h 2192"/>
                    <a:gd name="T12" fmla="*/ 0 w 284"/>
                    <a:gd name="T13" fmla="*/ 0 h 2192"/>
                    <a:gd name="T14" fmla="*/ 0 w 284"/>
                    <a:gd name="T15" fmla="*/ 0 h 2192"/>
                    <a:gd name="T16" fmla="*/ 0 w 284"/>
                    <a:gd name="T17" fmla="*/ 0 h 2192"/>
                    <a:gd name="T18" fmla="*/ 0 w 284"/>
                    <a:gd name="T19" fmla="*/ 0 h 2192"/>
                    <a:gd name="T20" fmla="*/ 0 w 284"/>
                    <a:gd name="T21" fmla="*/ 0 h 2192"/>
                    <a:gd name="T22" fmla="*/ 0 w 284"/>
                    <a:gd name="T23" fmla="*/ 0 h 2192"/>
                    <a:gd name="T24" fmla="*/ 0 w 284"/>
                    <a:gd name="T25" fmla="*/ 0 h 2192"/>
                    <a:gd name="T26" fmla="*/ 0 w 284"/>
                    <a:gd name="T27" fmla="*/ 0 h 2192"/>
                    <a:gd name="T28" fmla="*/ 0 w 284"/>
                    <a:gd name="T29" fmla="*/ 0 h 2192"/>
                    <a:gd name="T30" fmla="*/ 0 w 284"/>
                    <a:gd name="T31" fmla="*/ 0 h 2192"/>
                    <a:gd name="T32" fmla="*/ 0 w 284"/>
                    <a:gd name="T33" fmla="*/ 0 h 2192"/>
                    <a:gd name="T34" fmla="*/ 0 w 284"/>
                    <a:gd name="T35" fmla="*/ 0 h 2192"/>
                    <a:gd name="T36" fmla="*/ 0 w 284"/>
                    <a:gd name="T37" fmla="*/ 0 h 2192"/>
                    <a:gd name="T38" fmla="*/ 0 w 284"/>
                    <a:gd name="T39" fmla="*/ 0 h 2192"/>
                    <a:gd name="T40" fmla="*/ 0 w 284"/>
                    <a:gd name="T41" fmla="*/ 0 h 2192"/>
                    <a:gd name="T42" fmla="*/ 0 w 284"/>
                    <a:gd name="T43" fmla="*/ 0 h 2192"/>
                    <a:gd name="T44" fmla="*/ 0 w 284"/>
                    <a:gd name="T45" fmla="*/ 0 h 2192"/>
                    <a:gd name="T46" fmla="*/ 0 w 284"/>
                    <a:gd name="T47" fmla="*/ 0 h 2192"/>
                    <a:gd name="T48" fmla="*/ 0 w 284"/>
                    <a:gd name="T49" fmla="*/ 0 h 2192"/>
                    <a:gd name="T50" fmla="*/ 0 w 284"/>
                    <a:gd name="T51" fmla="*/ 0 h 2192"/>
                    <a:gd name="T52" fmla="*/ 0 w 284"/>
                    <a:gd name="T53" fmla="*/ 0 h 2192"/>
                    <a:gd name="T54" fmla="*/ 0 w 284"/>
                    <a:gd name="T55" fmla="*/ 0 h 2192"/>
                    <a:gd name="T56" fmla="*/ 0 w 284"/>
                    <a:gd name="T57" fmla="*/ 0 h 2192"/>
                    <a:gd name="T58" fmla="*/ 0 w 284"/>
                    <a:gd name="T59" fmla="*/ 0 h 2192"/>
                    <a:gd name="T60" fmla="*/ 0 w 284"/>
                    <a:gd name="T61" fmla="*/ 0 h 2192"/>
                    <a:gd name="T62" fmla="*/ 0 w 284"/>
                    <a:gd name="T63" fmla="*/ 0 h 2192"/>
                    <a:gd name="T64" fmla="*/ 0 w 284"/>
                    <a:gd name="T65" fmla="*/ 0 h 2192"/>
                    <a:gd name="T66" fmla="*/ 0 w 284"/>
                    <a:gd name="T67" fmla="*/ 0 h 2192"/>
                    <a:gd name="T68" fmla="*/ 0 w 284"/>
                    <a:gd name="T69" fmla="*/ 0 h 2192"/>
                    <a:gd name="T70" fmla="*/ 0 w 284"/>
                    <a:gd name="T71" fmla="*/ 0 h 2192"/>
                    <a:gd name="T72" fmla="*/ 0 w 284"/>
                    <a:gd name="T73" fmla="*/ 0 h 2192"/>
                    <a:gd name="T74" fmla="*/ 0 w 284"/>
                    <a:gd name="T75" fmla="*/ 0 h 2192"/>
                    <a:gd name="T76" fmla="*/ 0 w 284"/>
                    <a:gd name="T77" fmla="*/ 0 h 2192"/>
                    <a:gd name="T78" fmla="*/ 0 w 284"/>
                    <a:gd name="T79" fmla="*/ 0 h 2192"/>
                    <a:gd name="T80" fmla="*/ 0 w 284"/>
                    <a:gd name="T81" fmla="*/ 0 h 2192"/>
                    <a:gd name="T82" fmla="*/ 0 w 284"/>
                    <a:gd name="T83" fmla="*/ 0 h 2192"/>
                    <a:gd name="T84" fmla="*/ 0 w 284"/>
                    <a:gd name="T85" fmla="*/ 0 h 2192"/>
                    <a:gd name="T86" fmla="*/ 0 w 284"/>
                    <a:gd name="T87" fmla="*/ 0 h 2192"/>
                    <a:gd name="T88" fmla="*/ 0 w 284"/>
                    <a:gd name="T89" fmla="*/ 0 h 2192"/>
                    <a:gd name="T90" fmla="*/ 0 w 284"/>
                    <a:gd name="T91" fmla="*/ 0 h 2192"/>
                    <a:gd name="T92" fmla="*/ 0 w 284"/>
                    <a:gd name="T93" fmla="*/ 0 h 2192"/>
                    <a:gd name="T94" fmla="*/ 0 w 284"/>
                    <a:gd name="T95" fmla="*/ 0 h 2192"/>
                    <a:gd name="T96" fmla="*/ 0 w 284"/>
                    <a:gd name="T97" fmla="*/ 0 h 2192"/>
                    <a:gd name="T98" fmla="*/ 0 w 284"/>
                    <a:gd name="T99" fmla="*/ 0 h 2192"/>
                    <a:gd name="T100" fmla="*/ 0 w 284"/>
                    <a:gd name="T101" fmla="*/ 0 h 2192"/>
                    <a:gd name="T102" fmla="*/ 0 w 284"/>
                    <a:gd name="T103" fmla="*/ 0 h 2192"/>
                    <a:gd name="T104" fmla="*/ 0 w 284"/>
                    <a:gd name="T105" fmla="*/ 0 h 2192"/>
                    <a:gd name="T106" fmla="*/ 0 w 284"/>
                    <a:gd name="T107" fmla="*/ 0 h 21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4"/>
                    <a:gd name="T163" fmla="*/ 0 h 2192"/>
                    <a:gd name="T164" fmla="*/ 284 w 284"/>
                    <a:gd name="T165" fmla="*/ 2192 h 219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solidFill>
                  <a:schemeClr val="bg2"/>
                </a:solidFill>
                <a:ln w="9525">
                  <a:noFill/>
                  <a:round/>
                  <a:headEnd/>
                  <a:tailEnd/>
                </a:ln>
              </p:spPr>
              <p:txBody>
                <a:bodyPr>
                  <a:prstTxWarp prst="textNoShape">
                    <a:avLst/>
                  </a:prstTxWarp>
                </a:bodyPr>
                <a:lstStyle/>
                <a:p>
                  <a:endParaRPr lang="en-US"/>
                </a:p>
              </p:txBody>
            </p:sp>
            <p:sp>
              <p:nvSpPr>
                <p:cNvPr id="54358" name="Freeform 253"/>
                <p:cNvSpPr>
                  <a:spLocks/>
                </p:cNvSpPr>
                <p:nvPr/>
              </p:nvSpPr>
              <p:spPr bwMode="auto">
                <a:xfrm>
                  <a:off x="932" y="988"/>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3B9189"/>
                </a:solidFill>
                <a:ln w="9525">
                  <a:noFill/>
                  <a:round/>
                  <a:headEnd/>
                  <a:tailEnd/>
                </a:ln>
              </p:spPr>
              <p:txBody>
                <a:bodyPr>
                  <a:prstTxWarp prst="textNoShape">
                    <a:avLst/>
                  </a:prstTxWarp>
                </a:bodyPr>
                <a:lstStyle/>
                <a:p>
                  <a:endParaRPr lang="en-US"/>
                </a:p>
              </p:txBody>
            </p:sp>
            <p:sp>
              <p:nvSpPr>
                <p:cNvPr id="54359" name="Freeform 254"/>
                <p:cNvSpPr>
                  <a:spLocks/>
                </p:cNvSpPr>
                <p:nvPr/>
              </p:nvSpPr>
              <p:spPr bwMode="auto">
                <a:xfrm>
                  <a:off x="932" y="988"/>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noFill/>
                <a:ln w="3175">
                  <a:solidFill>
                    <a:srgbClr val="1F1A17"/>
                  </a:solidFill>
                  <a:round/>
                  <a:headEnd/>
                  <a:tailEnd/>
                </a:ln>
              </p:spPr>
              <p:txBody>
                <a:bodyPr>
                  <a:prstTxWarp prst="textNoShape">
                    <a:avLst/>
                  </a:prstTxWarp>
                </a:bodyPr>
                <a:lstStyle/>
                <a:p>
                  <a:endParaRPr lang="en-US"/>
                </a:p>
              </p:txBody>
            </p:sp>
            <p:sp>
              <p:nvSpPr>
                <p:cNvPr id="54360" name="Freeform 255"/>
                <p:cNvSpPr>
                  <a:spLocks/>
                </p:cNvSpPr>
                <p:nvPr/>
              </p:nvSpPr>
              <p:spPr bwMode="auto">
                <a:xfrm>
                  <a:off x="896" y="998"/>
                  <a:ext cx="4" cy="85"/>
                </a:xfrm>
                <a:custGeom>
                  <a:avLst/>
                  <a:gdLst>
                    <a:gd name="T0" fmla="*/ 0 w 112"/>
                    <a:gd name="T1" fmla="*/ 0 h 2381"/>
                    <a:gd name="T2" fmla="*/ 0 w 112"/>
                    <a:gd name="T3" fmla="*/ 0 h 2381"/>
                    <a:gd name="T4" fmla="*/ 0 w 112"/>
                    <a:gd name="T5" fmla="*/ 0 h 2381"/>
                    <a:gd name="T6" fmla="*/ 0 w 112"/>
                    <a:gd name="T7" fmla="*/ 0 h 2381"/>
                    <a:gd name="T8" fmla="*/ 0 w 112"/>
                    <a:gd name="T9" fmla="*/ 0 h 2381"/>
                    <a:gd name="T10" fmla="*/ 0 w 112"/>
                    <a:gd name="T11" fmla="*/ 0 h 2381"/>
                    <a:gd name="T12" fmla="*/ 0 w 112"/>
                    <a:gd name="T13" fmla="*/ 0 h 2381"/>
                    <a:gd name="T14" fmla="*/ 0 w 112"/>
                    <a:gd name="T15" fmla="*/ 0 h 2381"/>
                    <a:gd name="T16" fmla="*/ 0 w 112"/>
                    <a:gd name="T17" fmla="*/ 0 h 2381"/>
                    <a:gd name="T18" fmla="*/ 0 w 112"/>
                    <a:gd name="T19" fmla="*/ 0 h 2381"/>
                    <a:gd name="T20" fmla="*/ 0 w 112"/>
                    <a:gd name="T21" fmla="*/ 0 h 2381"/>
                    <a:gd name="T22" fmla="*/ 0 w 112"/>
                    <a:gd name="T23" fmla="*/ 0 h 2381"/>
                    <a:gd name="T24" fmla="*/ 0 w 112"/>
                    <a:gd name="T25" fmla="*/ 0 h 2381"/>
                    <a:gd name="T26" fmla="*/ 0 w 112"/>
                    <a:gd name="T27" fmla="*/ 0 h 2381"/>
                    <a:gd name="T28" fmla="*/ 0 w 112"/>
                    <a:gd name="T29" fmla="*/ 0 h 2381"/>
                    <a:gd name="T30" fmla="*/ 0 w 112"/>
                    <a:gd name="T31" fmla="*/ 0 h 2381"/>
                    <a:gd name="T32" fmla="*/ 0 w 112"/>
                    <a:gd name="T33" fmla="*/ 0 h 2381"/>
                    <a:gd name="T34" fmla="*/ 0 w 112"/>
                    <a:gd name="T35" fmla="*/ 0 h 2381"/>
                    <a:gd name="T36" fmla="*/ 0 w 112"/>
                    <a:gd name="T37" fmla="*/ 0 h 2381"/>
                    <a:gd name="T38" fmla="*/ 0 w 112"/>
                    <a:gd name="T39" fmla="*/ 0 h 2381"/>
                    <a:gd name="T40" fmla="*/ 0 w 112"/>
                    <a:gd name="T41" fmla="*/ 0 h 2381"/>
                    <a:gd name="T42" fmla="*/ 0 w 112"/>
                    <a:gd name="T43" fmla="*/ 0 h 2381"/>
                    <a:gd name="T44" fmla="*/ 0 w 112"/>
                    <a:gd name="T45" fmla="*/ 0 h 2381"/>
                    <a:gd name="T46" fmla="*/ 0 w 112"/>
                    <a:gd name="T47" fmla="*/ 0 h 2381"/>
                    <a:gd name="T48" fmla="*/ 0 w 112"/>
                    <a:gd name="T49" fmla="*/ 0 h 2381"/>
                    <a:gd name="T50" fmla="*/ 0 w 112"/>
                    <a:gd name="T51" fmla="*/ 0 h 2381"/>
                    <a:gd name="T52" fmla="*/ 0 w 112"/>
                    <a:gd name="T53" fmla="*/ 0 h 2381"/>
                    <a:gd name="T54" fmla="*/ 0 w 112"/>
                    <a:gd name="T55" fmla="*/ 0 h 2381"/>
                    <a:gd name="T56" fmla="*/ 0 w 112"/>
                    <a:gd name="T57" fmla="*/ 0 h 2381"/>
                    <a:gd name="T58" fmla="*/ 0 w 112"/>
                    <a:gd name="T59" fmla="*/ 0 h 2381"/>
                    <a:gd name="T60" fmla="*/ 0 w 112"/>
                    <a:gd name="T61" fmla="*/ 0 h 2381"/>
                    <a:gd name="T62" fmla="*/ 0 w 112"/>
                    <a:gd name="T63" fmla="*/ 0 h 2381"/>
                    <a:gd name="T64" fmla="*/ 0 w 112"/>
                    <a:gd name="T65" fmla="*/ 0 h 2381"/>
                    <a:gd name="T66" fmla="*/ 0 w 112"/>
                    <a:gd name="T67" fmla="*/ 0 h 2381"/>
                    <a:gd name="T68" fmla="*/ 0 w 112"/>
                    <a:gd name="T69" fmla="*/ 0 h 2381"/>
                    <a:gd name="T70" fmla="*/ 0 w 112"/>
                    <a:gd name="T71" fmla="*/ 0 h 2381"/>
                    <a:gd name="T72" fmla="*/ 0 w 112"/>
                    <a:gd name="T73" fmla="*/ 0 h 23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2381"/>
                    <a:gd name="T113" fmla="*/ 112 w 112"/>
                    <a:gd name="T114" fmla="*/ 2381 h 23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solidFill>
                  <a:srgbClr val="057864"/>
                </a:solidFill>
                <a:ln w="9525">
                  <a:noFill/>
                  <a:round/>
                  <a:headEnd/>
                  <a:tailEnd/>
                </a:ln>
              </p:spPr>
              <p:txBody>
                <a:bodyPr>
                  <a:prstTxWarp prst="textNoShape">
                    <a:avLst/>
                  </a:prstTxWarp>
                </a:bodyPr>
                <a:lstStyle/>
                <a:p>
                  <a:endParaRPr lang="en-US"/>
                </a:p>
              </p:txBody>
            </p:sp>
            <p:sp>
              <p:nvSpPr>
                <p:cNvPr id="54361" name="Freeform 256"/>
                <p:cNvSpPr>
                  <a:spLocks/>
                </p:cNvSpPr>
                <p:nvPr/>
              </p:nvSpPr>
              <p:spPr bwMode="auto">
                <a:xfrm>
                  <a:off x="840" y="990"/>
                  <a:ext cx="6" cy="77"/>
                </a:xfrm>
                <a:custGeom>
                  <a:avLst/>
                  <a:gdLst>
                    <a:gd name="T0" fmla="*/ 0 w 177"/>
                    <a:gd name="T1" fmla="*/ 0 h 2156"/>
                    <a:gd name="T2" fmla="*/ 0 w 177"/>
                    <a:gd name="T3" fmla="*/ 0 h 2156"/>
                    <a:gd name="T4" fmla="*/ 0 w 177"/>
                    <a:gd name="T5" fmla="*/ 0 h 2156"/>
                    <a:gd name="T6" fmla="*/ 0 w 177"/>
                    <a:gd name="T7" fmla="*/ 0 h 2156"/>
                    <a:gd name="T8" fmla="*/ 0 w 177"/>
                    <a:gd name="T9" fmla="*/ 0 h 2156"/>
                    <a:gd name="T10" fmla="*/ 0 w 177"/>
                    <a:gd name="T11" fmla="*/ 0 h 2156"/>
                    <a:gd name="T12" fmla="*/ 0 w 177"/>
                    <a:gd name="T13" fmla="*/ 0 h 2156"/>
                    <a:gd name="T14" fmla="*/ 0 w 177"/>
                    <a:gd name="T15" fmla="*/ 0 h 2156"/>
                    <a:gd name="T16" fmla="*/ 0 w 177"/>
                    <a:gd name="T17" fmla="*/ 0 h 2156"/>
                    <a:gd name="T18" fmla="*/ 0 w 177"/>
                    <a:gd name="T19" fmla="*/ 0 h 2156"/>
                    <a:gd name="T20" fmla="*/ 0 w 177"/>
                    <a:gd name="T21" fmla="*/ 0 h 2156"/>
                    <a:gd name="T22" fmla="*/ 0 w 177"/>
                    <a:gd name="T23" fmla="*/ 0 h 2156"/>
                    <a:gd name="T24" fmla="*/ 0 w 177"/>
                    <a:gd name="T25" fmla="*/ 0 h 2156"/>
                    <a:gd name="T26" fmla="*/ 0 w 177"/>
                    <a:gd name="T27" fmla="*/ 0 h 2156"/>
                    <a:gd name="T28" fmla="*/ 0 w 177"/>
                    <a:gd name="T29" fmla="*/ 0 h 2156"/>
                    <a:gd name="T30" fmla="*/ 0 w 177"/>
                    <a:gd name="T31" fmla="*/ 0 h 2156"/>
                    <a:gd name="T32" fmla="*/ 0 w 177"/>
                    <a:gd name="T33" fmla="*/ 0 h 2156"/>
                    <a:gd name="T34" fmla="*/ 0 w 177"/>
                    <a:gd name="T35" fmla="*/ 0 h 2156"/>
                    <a:gd name="T36" fmla="*/ 0 w 177"/>
                    <a:gd name="T37" fmla="*/ 0 h 2156"/>
                    <a:gd name="T38" fmla="*/ 0 w 177"/>
                    <a:gd name="T39" fmla="*/ 0 h 2156"/>
                    <a:gd name="T40" fmla="*/ 0 w 177"/>
                    <a:gd name="T41" fmla="*/ 0 h 2156"/>
                    <a:gd name="T42" fmla="*/ 0 w 177"/>
                    <a:gd name="T43" fmla="*/ 0 h 2156"/>
                    <a:gd name="T44" fmla="*/ 0 w 177"/>
                    <a:gd name="T45" fmla="*/ 0 h 2156"/>
                    <a:gd name="T46" fmla="*/ 0 w 177"/>
                    <a:gd name="T47" fmla="*/ 0 h 2156"/>
                    <a:gd name="T48" fmla="*/ 0 w 177"/>
                    <a:gd name="T49" fmla="*/ 0 h 2156"/>
                    <a:gd name="T50" fmla="*/ 0 w 177"/>
                    <a:gd name="T51" fmla="*/ 0 h 2156"/>
                    <a:gd name="T52" fmla="*/ 0 w 177"/>
                    <a:gd name="T53" fmla="*/ 0 h 2156"/>
                    <a:gd name="T54" fmla="*/ 0 w 177"/>
                    <a:gd name="T55" fmla="*/ 0 h 2156"/>
                    <a:gd name="T56" fmla="*/ 0 w 177"/>
                    <a:gd name="T57" fmla="*/ 0 h 2156"/>
                    <a:gd name="T58" fmla="*/ 0 w 177"/>
                    <a:gd name="T59" fmla="*/ 0 h 2156"/>
                    <a:gd name="T60" fmla="*/ 0 w 177"/>
                    <a:gd name="T61" fmla="*/ 0 h 2156"/>
                    <a:gd name="T62" fmla="*/ 0 w 177"/>
                    <a:gd name="T63" fmla="*/ 0 h 2156"/>
                    <a:gd name="T64" fmla="*/ 0 w 177"/>
                    <a:gd name="T65" fmla="*/ 0 h 2156"/>
                    <a:gd name="T66" fmla="*/ 0 w 177"/>
                    <a:gd name="T67" fmla="*/ 0 h 2156"/>
                    <a:gd name="T68" fmla="*/ 0 w 177"/>
                    <a:gd name="T69" fmla="*/ 0 h 2156"/>
                    <a:gd name="T70" fmla="*/ 0 w 177"/>
                    <a:gd name="T71" fmla="*/ 0 h 2156"/>
                    <a:gd name="T72" fmla="*/ 0 w 177"/>
                    <a:gd name="T73" fmla="*/ 0 h 2156"/>
                    <a:gd name="T74" fmla="*/ 0 w 177"/>
                    <a:gd name="T75" fmla="*/ 0 h 2156"/>
                    <a:gd name="T76" fmla="*/ 0 w 177"/>
                    <a:gd name="T77" fmla="*/ 0 h 2156"/>
                    <a:gd name="T78" fmla="*/ 0 w 177"/>
                    <a:gd name="T79" fmla="*/ 0 h 2156"/>
                    <a:gd name="T80" fmla="*/ 0 w 177"/>
                    <a:gd name="T81" fmla="*/ 0 h 2156"/>
                    <a:gd name="T82" fmla="*/ 0 w 177"/>
                    <a:gd name="T83" fmla="*/ 0 h 2156"/>
                    <a:gd name="T84" fmla="*/ 0 w 177"/>
                    <a:gd name="T85" fmla="*/ 0 h 2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2156"/>
                    <a:gd name="T131" fmla="*/ 177 w 177"/>
                    <a:gd name="T132" fmla="*/ 2156 h 2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solidFill>
                  <a:srgbClr val="057864"/>
                </a:solidFill>
                <a:ln w="9525">
                  <a:noFill/>
                  <a:round/>
                  <a:headEnd/>
                  <a:tailEnd/>
                </a:ln>
              </p:spPr>
              <p:txBody>
                <a:bodyPr>
                  <a:prstTxWarp prst="textNoShape">
                    <a:avLst/>
                  </a:prstTxWarp>
                </a:bodyPr>
                <a:lstStyle/>
                <a:p>
                  <a:endParaRPr lang="en-US"/>
                </a:p>
              </p:txBody>
            </p:sp>
            <p:sp>
              <p:nvSpPr>
                <p:cNvPr id="54362" name="Freeform 257"/>
                <p:cNvSpPr>
                  <a:spLocks/>
                </p:cNvSpPr>
                <p:nvPr/>
              </p:nvSpPr>
              <p:spPr bwMode="auto">
                <a:xfrm>
                  <a:off x="797" y="998"/>
                  <a:ext cx="16" cy="81"/>
                </a:xfrm>
                <a:custGeom>
                  <a:avLst/>
                  <a:gdLst>
                    <a:gd name="T0" fmla="*/ 0 w 461"/>
                    <a:gd name="T1" fmla="*/ 0 h 2287"/>
                    <a:gd name="T2" fmla="*/ 0 w 461"/>
                    <a:gd name="T3" fmla="*/ 0 h 2287"/>
                    <a:gd name="T4" fmla="*/ 0 w 461"/>
                    <a:gd name="T5" fmla="*/ 0 h 2287"/>
                    <a:gd name="T6" fmla="*/ 0 w 461"/>
                    <a:gd name="T7" fmla="*/ 0 h 2287"/>
                    <a:gd name="T8" fmla="*/ 0 w 461"/>
                    <a:gd name="T9" fmla="*/ 0 h 2287"/>
                    <a:gd name="T10" fmla="*/ 0 w 461"/>
                    <a:gd name="T11" fmla="*/ 0 h 2287"/>
                    <a:gd name="T12" fmla="*/ 0 w 461"/>
                    <a:gd name="T13" fmla="*/ 0 h 2287"/>
                    <a:gd name="T14" fmla="*/ 0 w 461"/>
                    <a:gd name="T15" fmla="*/ 0 h 2287"/>
                    <a:gd name="T16" fmla="*/ 0 w 461"/>
                    <a:gd name="T17" fmla="*/ 0 h 2287"/>
                    <a:gd name="T18" fmla="*/ 0 w 461"/>
                    <a:gd name="T19" fmla="*/ 0 h 2287"/>
                    <a:gd name="T20" fmla="*/ 0 w 461"/>
                    <a:gd name="T21" fmla="*/ 0 h 2287"/>
                    <a:gd name="T22" fmla="*/ 0 w 461"/>
                    <a:gd name="T23" fmla="*/ 0 h 2287"/>
                    <a:gd name="T24" fmla="*/ 0 w 461"/>
                    <a:gd name="T25" fmla="*/ 0 h 2287"/>
                    <a:gd name="T26" fmla="*/ 0 w 461"/>
                    <a:gd name="T27" fmla="*/ 0 h 2287"/>
                    <a:gd name="T28" fmla="*/ 0 w 461"/>
                    <a:gd name="T29" fmla="*/ 0 h 2287"/>
                    <a:gd name="T30" fmla="*/ 0 w 461"/>
                    <a:gd name="T31" fmla="*/ 0 h 2287"/>
                    <a:gd name="T32" fmla="*/ 0 w 461"/>
                    <a:gd name="T33" fmla="*/ 0 h 2287"/>
                    <a:gd name="T34" fmla="*/ 0 w 461"/>
                    <a:gd name="T35" fmla="*/ 0 h 2287"/>
                    <a:gd name="T36" fmla="*/ 0 w 461"/>
                    <a:gd name="T37" fmla="*/ 0 h 2287"/>
                    <a:gd name="T38" fmla="*/ 0 w 461"/>
                    <a:gd name="T39" fmla="*/ 0 h 2287"/>
                    <a:gd name="T40" fmla="*/ 0 w 461"/>
                    <a:gd name="T41" fmla="*/ 0 h 2287"/>
                    <a:gd name="T42" fmla="*/ 0 w 461"/>
                    <a:gd name="T43" fmla="*/ 0 h 2287"/>
                    <a:gd name="T44" fmla="*/ 0 w 461"/>
                    <a:gd name="T45" fmla="*/ 0 h 2287"/>
                    <a:gd name="T46" fmla="*/ 0 w 461"/>
                    <a:gd name="T47" fmla="*/ 0 h 2287"/>
                    <a:gd name="T48" fmla="*/ 0 w 461"/>
                    <a:gd name="T49" fmla="*/ 0 h 2287"/>
                    <a:gd name="T50" fmla="*/ 0 w 461"/>
                    <a:gd name="T51" fmla="*/ 0 h 2287"/>
                    <a:gd name="T52" fmla="*/ 0 w 461"/>
                    <a:gd name="T53" fmla="*/ 0 h 2287"/>
                    <a:gd name="T54" fmla="*/ 0 w 461"/>
                    <a:gd name="T55" fmla="*/ 0 h 2287"/>
                    <a:gd name="T56" fmla="*/ 0 w 461"/>
                    <a:gd name="T57" fmla="*/ 0 h 2287"/>
                    <a:gd name="T58" fmla="*/ 0 w 461"/>
                    <a:gd name="T59" fmla="*/ 0 h 2287"/>
                    <a:gd name="T60" fmla="*/ 0 w 461"/>
                    <a:gd name="T61" fmla="*/ 0 h 2287"/>
                    <a:gd name="T62" fmla="*/ 0 w 461"/>
                    <a:gd name="T63" fmla="*/ 0 h 2287"/>
                    <a:gd name="T64" fmla="*/ 0 w 461"/>
                    <a:gd name="T65" fmla="*/ 0 h 2287"/>
                    <a:gd name="T66" fmla="*/ 0 w 461"/>
                    <a:gd name="T67" fmla="*/ 0 h 2287"/>
                    <a:gd name="T68" fmla="*/ 0 w 461"/>
                    <a:gd name="T69" fmla="*/ 0 h 2287"/>
                    <a:gd name="T70" fmla="*/ 0 w 461"/>
                    <a:gd name="T71" fmla="*/ 0 h 2287"/>
                    <a:gd name="T72" fmla="*/ 0 w 461"/>
                    <a:gd name="T73" fmla="*/ 0 h 2287"/>
                    <a:gd name="T74" fmla="*/ 0 w 461"/>
                    <a:gd name="T75" fmla="*/ 0 h 2287"/>
                    <a:gd name="T76" fmla="*/ 0 w 461"/>
                    <a:gd name="T77" fmla="*/ 0 h 2287"/>
                    <a:gd name="T78" fmla="*/ 0 w 461"/>
                    <a:gd name="T79" fmla="*/ 0 h 2287"/>
                    <a:gd name="T80" fmla="*/ 0 w 461"/>
                    <a:gd name="T81" fmla="*/ 0 h 2287"/>
                    <a:gd name="T82" fmla="*/ 0 w 461"/>
                    <a:gd name="T83" fmla="*/ 0 h 2287"/>
                    <a:gd name="T84" fmla="*/ 0 w 461"/>
                    <a:gd name="T85" fmla="*/ 0 h 2287"/>
                    <a:gd name="T86" fmla="*/ 0 w 461"/>
                    <a:gd name="T87" fmla="*/ 0 h 2287"/>
                    <a:gd name="T88" fmla="*/ 0 w 461"/>
                    <a:gd name="T89" fmla="*/ 0 h 2287"/>
                    <a:gd name="T90" fmla="*/ 0 w 461"/>
                    <a:gd name="T91" fmla="*/ 0 h 2287"/>
                    <a:gd name="T92" fmla="*/ 0 w 461"/>
                    <a:gd name="T93" fmla="*/ 0 h 2287"/>
                    <a:gd name="T94" fmla="*/ 0 w 461"/>
                    <a:gd name="T95" fmla="*/ 0 h 2287"/>
                    <a:gd name="T96" fmla="*/ 0 w 461"/>
                    <a:gd name="T97" fmla="*/ 0 h 2287"/>
                    <a:gd name="T98" fmla="*/ 0 w 461"/>
                    <a:gd name="T99" fmla="*/ 0 h 2287"/>
                    <a:gd name="T100" fmla="*/ 0 w 461"/>
                    <a:gd name="T101" fmla="*/ 0 h 22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1"/>
                    <a:gd name="T154" fmla="*/ 0 h 2287"/>
                    <a:gd name="T155" fmla="*/ 461 w 461"/>
                    <a:gd name="T156" fmla="*/ 2287 h 22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solidFill>
                  <a:srgbClr val="057864"/>
                </a:solidFill>
                <a:ln w="9525">
                  <a:noFill/>
                  <a:round/>
                  <a:headEnd/>
                  <a:tailEnd/>
                </a:ln>
              </p:spPr>
              <p:txBody>
                <a:bodyPr>
                  <a:prstTxWarp prst="textNoShape">
                    <a:avLst/>
                  </a:prstTxWarp>
                </a:bodyPr>
                <a:lstStyle/>
                <a:p>
                  <a:endParaRPr lang="en-US"/>
                </a:p>
              </p:txBody>
            </p:sp>
            <p:sp>
              <p:nvSpPr>
                <p:cNvPr id="54363" name="Freeform 258"/>
                <p:cNvSpPr>
                  <a:spLocks/>
                </p:cNvSpPr>
                <p:nvPr/>
              </p:nvSpPr>
              <p:spPr bwMode="auto">
                <a:xfrm>
                  <a:off x="767" y="988"/>
                  <a:ext cx="15" cy="80"/>
                </a:xfrm>
                <a:custGeom>
                  <a:avLst/>
                  <a:gdLst>
                    <a:gd name="T0" fmla="*/ 0 w 431"/>
                    <a:gd name="T1" fmla="*/ 0 h 2221"/>
                    <a:gd name="T2" fmla="*/ 0 w 431"/>
                    <a:gd name="T3" fmla="*/ 0 h 2221"/>
                    <a:gd name="T4" fmla="*/ 0 w 431"/>
                    <a:gd name="T5" fmla="*/ 0 h 2221"/>
                    <a:gd name="T6" fmla="*/ 0 w 431"/>
                    <a:gd name="T7" fmla="*/ 0 h 2221"/>
                    <a:gd name="T8" fmla="*/ 0 w 431"/>
                    <a:gd name="T9" fmla="*/ 0 h 2221"/>
                    <a:gd name="T10" fmla="*/ 0 w 431"/>
                    <a:gd name="T11" fmla="*/ 0 h 2221"/>
                    <a:gd name="T12" fmla="*/ 0 w 431"/>
                    <a:gd name="T13" fmla="*/ 0 h 2221"/>
                    <a:gd name="T14" fmla="*/ 0 w 431"/>
                    <a:gd name="T15" fmla="*/ 0 h 2221"/>
                    <a:gd name="T16" fmla="*/ 0 w 431"/>
                    <a:gd name="T17" fmla="*/ 0 h 2221"/>
                    <a:gd name="T18" fmla="*/ 0 w 431"/>
                    <a:gd name="T19" fmla="*/ 0 h 2221"/>
                    <a:gd name="T20" fmla="*/ 0 w 431"/>
                    <a:gd name="T21" fmla="*/ 0 h 2221"/>
                    <a:gd name="T22" fmla="*/ 0 w 431"/>
                    <a:gd name="T23" fmla="*/ 0 h 2221"/>
                    <a:gd name="T24" fmla="*/ 0 w 431"/>
                    <a:gd name="T25" fmla="*/ 0 h 2221"/>
                    <a:gd name="T26" fmla="*/ 0 w 431"/>
                    <a:gd name="T27" fmla="*/ 0 h 2221"/>
                    <a:gd name="T28" fmla="*/ 0 w 431"/>
                    <a:gd name="T29" fmla="*/ 0 h 2221"/>
                    <a:gd name="T30" fmla="*/ 0 w 431"/>
                    <a:gd name="T31" fmla="*/ 0 h 2221"/>
                    <a:gd name="T32" fmla="*/ 0 w 431"/>
                    <a:gd name="T33" fmla="*/ 0 h 2221"/>
                    <a:gd name="T34" fmla="*/ 0 w 431"/>
                    <a:gd name="T35" fmla="*/ 0 h 2221"/>
                    <a:gd name="T36" fmla="*/ 0 w 431"/>
                    <a:gd name="T37" fmla="*/ 0 h 2221"/>
                    <a:gd name="T38" fmla="*/ 0 w 431"/>
                    <a:gd name="T39" fmla="*/ 0 h 2221"/>
                    <a:gd name="T40" fmla="*/ 0 w 431"/>
                    <a:gd name="T41" fmla="*/ 0 h 2221"/>
                    <a:gd name="T42" fmla="*/ 0 w 431"/>
                    <a:gd name="T43" fmla="*/ 0 h 2221"/>
                    <a:gd name="T44" fmla="*/ 0 w 431"/>
                    <a:gd name="T45" fmla="*/ 0 h 2221"/>
                    <a:gd name="T46" fmla="*/ 0 w 431"/>
                    <a:gd name="T47" fmla="*/ 0 h 2221"/>
                    <a:gd name="T48" fmla="*/ 0 w 431"/>
                    <a:gd name="T49" fmla="*/ 0 h 2221"/>
                    <a:gd name="T50" fmla="*/ 0 w 431"/>
                    <a:gd name="T51" fmla="*/ 0 h 2221"/>
                    <a:gd name="T52" fmla="*/ 0 w 431"/>
                    <a:gd name="T53" fmla="*/ 0 h 2221"/>
                    <a:gd name="T54" fmla="*/ 0 w 431"/>
                    <a:gd name="T55" fmla="*/ 0 h 2221"/>
                    <a:gd name="T56" fmla="*/ 0 w 431"/>
                    <a:gd name="T57" fmla="*/ 0 h 2221"/>
                    <a:gd name="T58" fmla="*/ 0 w 431"/>
                    <a:gd name="T59" fmla="*/ 0 h 2221"/>
                    <a:gd name="T60" fmla="*/ 0 w 431"/>
                    <a:gd name="T61" fmla="*/ 0 h 2221"/>
                    <a:gd name="T62" fmla="*/ 0 w 431"/>
                    <a:gd name="T63" fmla="*/ 0 h 2221"/>
                    <a:gd name="T64" fmla="*/ 0 w 431"/>
                    <a:gd name="T65" fmla="*/ 0 h 2221"/>
                    <a:gd name="T66" fmla="*/ 0 w 431"/>
                    <a:gd name="T67" fmla="*/ 0 h 2221"/>
                    <a:gd name="T68" fmla="*/ 0 w 431"/>
                    <a:gd name="T69" fmla="*/ 0 h 2221"/>
                    <a:gd name="T70" fmla="*/ 0 w 431"/>
                    <a:gd name="T71" fmla="*/ 0 h 2221"/>
                    <a:gd name="T72" fmla="*/ 0 w 431"/>
                    <a:gd name="T73" fmla="*/ 0 h 2221"/>
                    <a:gd name="T74" fmla="*/ 0 w 431"/>
                    <a:gd name="T75" fmla="*/ 0 h 2221"/>
                    <a:gd name="T76" fmla="*/ 0 w 431"/>
                    <a:gd name="T77" fmla="*/ 0 h 2221"/>
                    <a:gd name="T78" fmla="*/ 0 w 431"/>
                    <a:gd name="T79" fmla="*/ 0 h 2221"/>
                    <a:gd name="T80" fmla="*/ 0 w 431"/>
                    <a:gd name="T81" fmla="*/ 0 h 2221"/>
                    <a:gd name="T82" fmla="*/ 0 w 431"/>
                    <a:gd name="T83" fmla="*/ 0 h 2221"/>
                    <a:gd name="T84" fmla="*/ 0 w 431"/>
                    <a:gd name="T85" fmla="*/ 0 h 2221"/>
                    <a:gd name="T86" fmla="*/ 0 w 431"/>
                    <a:gd name="T87" fmla="*/ 0 h 2221"/>
                    <a:gd name="T88" fmla="*/ 0 w 431"/>
                    <a:gd name="T89" fmla="*/ 0 h 2221"/>
                    <a:gd name="T90" fmla="*/ 0 w 431"/>
                    <a:gd name="T91" fmla="*/ 0 h 2221"/>
                    <a:gd name="T92" fmla="*/ 0 w 431"/>
                    <a:gd name="T93" fmla="*/ 0 h 22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1"/>
                    <a:gd name="T142" fmla="*/ 0 h 2221"/>
                    <a:gd name="T143" fmla="*/ 431 w 431"/>
                    <a:gd name="T144" fmla="*/ 2221 h 22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solidFill>
                  <a:srgbClr val="6699FF"/>
                </a:solidFill>
                <a:ln w="9525">
                  <a:noFill/>
                  <a:round/>
                  <a:headEnd/>
                  <a:tailEnd/>
                </a:ln>
              </p:spPr>
              <p:txBody>
                <a:bodyPr>
                  <a:prstTxWarp prst="textNoShape">
                    <a:avLst/>
                  </a:prstTxWarp>
                </a:bodyPr>
                <a:lstStyle/>
                <a:p>
                  <a:endParaRPr lang="en-US"/>
                </a:p>
              </p:txBody>
            </p:sp>
            <p:sp>
              <p:nvSpPr>
                <p:cNvPr id="54364" name="Freeform 259"/>
                <p:cNvSpPr>
                  <a:spLocks/>
                </p:cNvSpPr>
                <p:nvPr/>
              </p:nvSpPr>
              <p:spPr bwMode="auto">
                <a:xfrm>
                  <a:off x="1177" y="1043"/>
                  <a:ext cx="3" cy="89"/>
                </a:xfrm>
                <a:custGeom>
                  <a:avLst/>
                  <a:gdLst>
                    <a:gd name="T0" fmla="*/ 0 w 82"/>
                    <a:gd name="T1" fmla="*/ 0 h 2489"/>
                    <a:gd name="T2" fmla="*/ 0 w 82"/>
                    <a:gd name="T3" fmla="*/ 0 h 2489"/>
                    <a:gd name="T4" fmla="*/ 0 w 82"/>
                    <a:gd name="T5" fmla="*/ 0 h 2489"/>
                    <a:gd name="T6" fmla="*/ 0 w 82"/>
                    <a:gd name="T7" fmla="*/ 0 h 2489"/>
                    <a:gd name="T8" fmla="*/ 0 w 82"/>
                    <a:gd name="T9" fmla="*/ 0 h 2489"/>
                    <a:gd name="T10" fmla="*/ 0 w 82"/>
                    <a:gd name="T11" fmla="*/ 0 h 2489"/>
                    <a:gd name="T12" fmla="*/ 0 w 82"/>
                    <a:gd name="T13" fmla="*/ 0 h 2489"/>
                    <a:gd name="T14" fmla="*/ 0 w 82"/>
                    <a:gd name="T15" fmla="*/ 0 h 2489"/>
                    <a:gd name="T16" fmla="*/ 0 w 82"/>
                    <a:gd name="T17" fmla="*/ 0 h 2489"/>
                    <a:gd name="T18" fmla="*/ 0 w 82"/>
                    <a:gd name="T19" fmla="*/ 0 h 2489"/>
                    <a:gd name="T20" fmla="*/ 0 w 82"/>
                    <a:gd name="T21" fmla="*/ 0 h 2489"/>
                    <a:gd name="T22" fmla="*/ 0 w 82"/>
                    <a:gd name="T23" fmla="*/ 0 h 2489"/>
                    <a:gd name="T24" fmla="*/ 0 w 82"/>
                    <a:gd name="T25" fmla="*/ 0 h 2489"/>
                    <a:gd name="T26" fmla="*/ 0 w 82"/>
                    <a:gd name="T27" fmla="*/ 0 h 2489"/>
                    <a:gd name="T28" fmla="*/ 0 w 82"/>
                    <a:gd name="T29" fmla="*/ 0 h 2489"/>
                    <a:gd name="T30" fmla="*/ 0 w 82"/>
                    <a:gd name="T31" fmla="*/ 0 h 2489"/>
                    <a:gd name="T32" fmla="*/ 0 w 82"/>
                    <a:gd name="T33" fmla="*/ 0 h 2489"/>
                    <a:gd name="T34" fmla="*/ 0 w 82"/>
                    <a:gd name="T35" fmla="*/ 0 h 2489"/>
                    <a:gd name="T36" fmla="*/ 0 w 82"/>
                    <a:gd name="T37" fmla="*/ 0 h 2489"/>
                    <a:gd name="T38" fmla="*/ 0 w 82"/>
                    <a:gd name="T39" fmla="*/ 0 h 2489"/>
                    <a:gd name="T40" fmla="*/ 0 w 82"/>
                    <a:gd name="T41" fmla="*/ 0 h 2489"/>
                    <a:gd name="T42" fmla="*/ 0 w 82"/>
                    <a:gd name="T43" fmla="*/ 0 h 2489"/>
                    <a:gd name="T44" fmla="*/ 0 w 82"/>
                    <a:gd name="T45" fmla="*/ 0 h 2489"/>
                    <a:gd name="T46" fmla="*/ 0 w 82"/>
                    <a:gd name="T47" fmla="*/ 0 h 2489"/>
                    <a:gd name="T48" fmla="*/ 0 w 82"/>
                    <a:gd name="T49" fmla="*/ 0 h 2489"/>
                    <a:gd name="T50" fmla="*/ 0 w 82"/>
                    <a:gd name="T51" fmla="*/ 0 h 2489"/>
                    <a:gd name="T52" fmla="*/ 0 w 82"/>
                    <a:gd name="T53" fmla="*/ 0 h 2489"/>
                    <a:gd name="T54" fmla="*/ 0 w 82"/>
                    <a:gd name="T55" fmla="*/ 0 h 2489"/>
                    <a:gd name="T56" fmla="*/ 0 w 82"/>
                    <a:gd name="T57" fmla="*/ 0 h 2489"/>
                    <a:gd name="T58" fmla="*/ 0 w 82"/>
                    <a:gd name="T59" fmla="*/ 0 h 2489"/>
                    <a:gd name="T60" fmla="*/ 0 w 82"/>
                    <a:gd name="T61" fmla="*/ 0 h 2489"/>
                    <a:gd name="T62" fmla="*/ 0 w 82"/>
                    <a:gd name="T63" fmla="*/ 0 h 2489"/>
                    <a:gd name="T64" fmla="*/ 0 w 82"/>
                    <a:gd name="T65" fmla="*/ 0 h 2489"/>
                    <a:gd name="T66" fmla="*/ 0 w 82"/>
                    <a:gd name="T67" fmla="*/ 0 h 2489"/>
                    <a:gd name="T68" fmla="*/ 0 w 82"/>
                    <a:gd name="T69" fmla="*/ 0 h 2489"/>
                    <a:gd name="T70" fmla="*/ 0 w 82"/>
                    <a:gd name="T71" fmla="*/ 0 h 2489"/>
                    <a:gd name="T72" fmla="*/ 0 w 82"/>
                    <a:gd name="T73" fmla="*/ 0 h 2489"/>
                    <a:gd name="T74" fmla="*/ 0 w 82"/>
                    <a:gd name="T75" fmla="*/ 0 h 2489"/>
                    <a:gd name="T76" fmla="*/ 0 w 82"/>
                    <a:gd name="T77" fmla="*/ 0 h 2489"/>
                    <a:gd name="T78" fmla="*/ 0 w 82"/>
                    <a:gd name="T79" fmla="*/ 0 h 2489"/>
                    <a:gd name="T80" fmla="*/ 0 w 82"/>
                    <a:gd name="T81" fmla="*/ 0 h 2489"/>
                    <a:gd name="T82" fmla="*/ 0 w 82"/>
                    <a:gd name="T83" fmla="*/ 0 h 2489"/>
                    <a:gd name="T84" fmla="*/ 0 w 82"/>
                    <a:gd name="T85" fmla="*/ 0 h 2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2489"/>
                    <a:gd name="T131" fmla="*/ 82 w 82"/>
                    <a:gd name="T132" fmla="*/ 2489 h 2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2489">
                      <a:moveTo>
                        <a:pt x="48" y="0"/>
                      </a:moveTo>
                      <a:lnTo>
                        <a:pt x="48" y="2146"/>
                      </a:lnTo>
                      <a:lnTo>
                        <a:pt x="50" y="2159"/>
                      </a:lnTo>
                      <a:lnTo>
                        <a:pt x="56" y="2192"/>
                      </a:lnTo>
                      <a:lnTo>
                        <a:pt x="58" y="2216"/>
                      </a:lnTo>
                      <a:lnTo>
                        <a:pt x="61" y="2242"/>
                      </a:lnTo>
                      <a:lnTo>
                        <a:pt x="63" y="2270"/>
                      </a:lnTo>
                      <a:lnTo>
                        <a:pt x="64" y="2299"/>
                      </a:lnTo>
                      <a:lnTo>
                        <a:pt x="64" y="2330"/>
                      </a:lnTo>
                      <a:lnTo>
                        <a:pt x="62" y="2359"/>
                      </a:lnTo>
                      <a:lnTo>
                        <a:pt x="60" y="2374"/>
                      </a:lnTo>
                      <a:lnTo>
                        <a:pt x="58" y="2388"/>
                      </a:lnTo>
                      <a:lnTo>
                        <a:pt x="55" y="2401"/>
                      </a:lnTo>
                      <a:lnTo>
                        <a:pt x="52" y="2415"/>
                      </a:lnTo>
                      <a:lnTo>
                        <a:pt x="48" y="2427"/>
                      </a:lnTo>
                      <a:lnTo>
                        <a:pt x="44" y="2440"/>
                      </a:lnTo>
                      <a:lnTo>
                        <a:pt x="38" y="2451"/>
                      </a:lnTo>
                      <a:lnTo>
                        <a:pt x="32" y="2461"/>
                      </a:lnTo>
                      <a:lnTo>
                        <a:pt x="25" y="2470"/>
                      </a:lnTo>
                      <a:lnTo>
                        <a:pt x="18" y="2477"/>
                      </a:lnTo>
                      <a:lnTo>
                        <a:pt x="9" y="2484"/>
                      </a:lnTo>
                      <a:lnTo>
                        <a:pt x="0" y="2489"/>
                      </a:lnTo>
                      <a:lnTo>
                        <a:pt x="0" y="353"/>
                      </a:lnTo>
                      <a:lnTo>
                        <a:pt x="6" y="342"/>
                      </a:lnTo>
                      <a:lnTo>
                        <a:pt x="21" y="314"/>
                      </a:lnTo>
                      <a:lnTo>
                        <a:pt x="30" y="295"/>
                      </a:lnTo>
                      <a:lnTo>
                        <a:pt x="41" y="272"/>
                      </a:lnTo>
                      <a:lnTo>
                        <a:pt x="51" y="247"/>
                      </a:lnTo>
                      <a:lnTo>
                        <a:pt x="60" y="220"/>
                      </a:lnTo>
                      <a:lnTo>
                        <a:pt x="69" y="193"/>
                      </a:lnTo>
                      <a:lnTo>
                        <a:pt x="75" y="163"/>
                      </a:lnTo>
                      <a:lnTo>
                        <a:pt x="78" y="148"/>
                      </a:lnTo>
                      <a:lnTo>
                        <a:pt x="80" y="134"/>
                      </a:lnTo>
                      <a:lnTo>
                        <a:pt x="81" y="119"/>
                      </a:lnTo>
                      <a:lnTo>
                        <a:pt x="82" y="105"/>
                      </a:lnTo>
                      <a:lnTo>
                        <a:pt x="81" y="90"/>
                      </a:lnTo>
                      <a:lnTo>
                        <a:pt x="80" y="76"/>
                      </a:lnTo>
                      <a:lnTo>
                        <a:pt x="77" y="63"/>
                      </a:lnTo>
                      <a:lnTo>
                        <a:pt x="74" y="49"/>
                      </a:lnTo>
                      <a:lnTo>
                        <a:pt x="69" y="35"/>
                      </a:lnTo>
                      <a:lnTo>
                        <a:pt x="64" y="23"/>
                      </a:lnTo>
                      <a:lnTo>
                        <a:pt x="57" y="11"/>
                      </a:lnTo>
                      <a:lnTo>
                        <a:pt x="48" y="0"/>
                      </a:lnTo>
                      <a:close/>
                    </a:path>
                  </a:pathLst>
                </a:custGeom>
                <a:solidFill>
                  <a:srgbClr val="057864"/>
                </a:solidFill>
                <a:ln w="9525">
                  <a:noFill/>
                  <a:round/>
                  <a:headEnd/>
                  <a:tailEnd/>
                </a:ln>
              </p:spPr>
              <p:txBody>
                <a:bodyPr>
                  <a:prstTxWarp prst="textNoShape">
                    <a:avLst/>
                  </a:prstTxWarp>
                </a:bodyPr>
                <a:lstStyle/>
                <a:p>
                  <a:endParaRPr lang="en-US"/>
                </a:p>
              </p:txBody>
            </p:sp>
            <p:sp>
              <p:nvSpPr>
                <p:cNvPr id="54365" name="Freeform 260"/>
                <p:cNvSpPr>
                  <a:spLocks/>
                </p:cNvSpPr>
                <p:nvPr/>
              </p:nvSpPr>
              <p:spPr bwMode="auto">
                <a:xfrm>
                  <a:off x="725" y="933"/>
                  <a:ext cx="19" cy="84"/>
                </a:xfrm>
                <a:custGeom>
                  <a:avLst/>
                  <a:gdLst>
                    <a:gd name="T0" fmla="*/ 0 w 519"/>
                    <a:gd name="T1" fmla="*/ 0 h 2362"/>
                    <a:gd name="T2" fmla="*/ 0 w 519"/>
                    <a:gd name="T3" fmla="*/ 0 h 2362"/>
                    <a:gd name="T4" fmla="*/ 0 w 519"/>
                    <a:gd name="T5" fmla="*/ 0 h 2362"/>
                    <a:gd name="T6" fmla="*/ 0 w 519"/>
                    <a:gd name="T7" fmla="*/ 0 h 2362"/>
                    <a:gd name="T8" fmla="*/ 0 w 519"/>
                    <a:gd name="T9" fmla="*/ 0 h 2362"/>
                    <a:gd name="T10" fmla="*/ 0 60000 65536"/>
                    <a:gd name="T11" fmla="*/ 0 60000 65536"/>
                    <a:gd name="T12" fmla="*/ 0 60000 65536"/>
                    <a:gd name="T13" fmla="*/ 0 60000 65536"/>
                    <a:gd name="T14" fmla="*/ 0 60000 65536"/>
                    <a:gd name="T15" fmla="*/ 0 w 519"/>
                    <a:gd name="T16" fmla="*/ 0 h 2362"/>
                    <a:gd name="T17" fmla="*/ 519 w 519"/>
                    <a:gd name="T18" fmla="*/ 2362 h 2362"/>
                  </a:gdLst>
                  <a:ahLst/>
                  <a:cxnLst>
                    <a:cxn ang="T10">
                      <a:pos x="T0" y="T1"/>
                    </a:cxn>
                    <a:cxn ang="T11">
                      <a:pos x="T2" y="T3"/>
                    </a:cxn>
                    <a:cxn ang="T12">
                      <a:pos x="T4" y="T5"/>
                    </a:cxn>
                    <a:cxn ang="T13">
                      <a:pos x="T6" y="T7"/>
                    </a:cxn>
                    <a:cxn ang="T14">
                      <a:pos x="T8" y="T9"/>
                    </a:cxn>
                  </a:cxnLst>
                  <a:rect l="T15" t="T16" r="T17" b="T18"/>
                  <a:pathLst>
                    <a:path w="519" h="2362">
                      <a:moveTo>
                        <a:pt x="519" y="216"/>
                      </a:moveTo>
                      <a:lnTo>
                        <a:pt x="519" y="2362"/>
                      </a:lnTo>
                      <a:lnTo>
                        <a:pt x="0" y="2146"/>
                      </a:lnTo>
                      <a:lnTo>
                        <a:pt x="0" y="0"/>
                      </a:lnTo>
                      <a:lnTo>
                        <a:pt x="519" y="216"/>
                      </a:lnTo>
                      <a:close/>
                    </a:path>
                  </a:pathLst>
                </a:custGeom>
                <a:solidFill>
                  <a:schemeClr val="bg2"/>
                </a:solidFill>
                <a:ln w="9525">
                  <a:noFill/>
                  <a:round/>
                  <a:headEnd/>
                  <a:tailEnd/>
                </a:ln>
              </p:spPr>
              <p:txBody>
                <a:bodyPr>
                  <a:prstTxWarp prst="textNoShape">
                    <a:avLst/>
                  </a:prstTxWarp>
                </a:bodyPr>
                <a:lstStyle/>
                <a:p>
                  <a:endParaRPr lang="en-US"/>
                </a:p>
              </p:txBody>
            </p:sp>
            <p:sp>
              <p:nvSpPr>
                <p:cNvPr id="54366" name="Freeform 261"/>
                <p:cNvSpPr>
                  <a:spLocks/>
                </p:cNvSpPr>
                <p:nvPr/>
              </p:nvSpPr>
              <p:spPr bwMode="auto">
                <a:xfrm>
                  <a:off x="836" y="862"/>
                  <a:ext cx="4" cy="89"/>
                </a:xfrm>
                <a:custGeom>
                  <a:avLst/>
                  <a:gdLst>
                    <a:gd name="T0" fmla="*/ 0 w 97"/>
                    <a:gd name="T1" fmla="*/ 0 h 2499"/>
                    <a:gd name="T2" fmla="*/ 0 w 97"/>
                    <a:gd name="T3" fmla="*/ 0 h 2499"/>
                    <a:gd name="T4" fmla="*/ 0 w 97"/>
                    <a:gd name="T5" fmla="*/ 0 h 2499"/>
                    <a:gd name="T6" fmla="*/ 0 w 97"/>
                    <a:gd name="T7" fmla="*/ 0 h 2499"/>
                    <a:gd name="T8" fmla="*/ 0 w 97"/>
                    <a:gd name="T9" fmla="*/ 0 h 2499"/>
                    <a:gd name="T10" fmla="*/ 0 60000 65536"/>
                    <a:gd name="T11" fmla="*/ 0 60000 65536"/>
                    <a:gd name="T12" fmla="*/ 0 60000 65536"/>
                    <a:gd name="T13" fmla="*/ 0 60000 65536"/>
                    <a:gd name="T14" fmla="*/ 0 60000 65536"/>
                    <a:gd name="T15" fmla="*/ 0 w 97"/>
                    <a:gd name="T16" fmla="*/ 0 h 2499"/>
                    <a:gd name="T17" fmla="*/ 97 w 97"/>
                    <a:gd name="T18" fmla="*/ 2499 h 2499"/>
                  </a:gdLst>
                  <a:ahLst/>
                  <a:cxnLst>
                    <a:cxn ang="T10">
                      <a:pos x="T0" y="T1"/>
                    </a:cxn>
                    <a:cxn ang="T11">
                      <a:pos x="T2" y="T3"/>
                    </a:cxn>
                    <a:cxn ang="T12">
                      <a:pos x="T4" y="T5"/>
                    </a:cxn>
                    <a:cxn ang="T13">
                      <a:pos x="T6" y="T7"/>
                    </a:cxn>
                    <a:cxn ang="T14">
                      <a:pos x="T8" y="T9"/>
                    </a:cxn>
                  </a:cxnLst>
                  <a:rect l="T15" t="T16" r="T17" b="T18"/>
                  <a:pathLst>
                    <a:path w="97" h="2499">
                      <a:moveTo>
                        <a:pt x="97" y="274"/>
                      </a:moveTo>
                      <a:lnTo>
                        <a:pt x="97" y="2499"/>
                      </a:lnTo>
                      <a:lnTo>
                        <a:pt x="0" y="2215"/>
                      </a:lnTo>
                      <a:lnTo>
                        <a:pt x="0" y="0"/>
                      </a:lnTo>
                      <a:lnTo>
                        <a:pt x="97" y="274"/>
                      </a:lnTo>
                      <a:close/>
                    </a:path>
                  </a:pathLst>
                </a:custGeom>
                <a:solidFill>
                  <a:srgbClr val="057864"/>
                </a:solidFill>
                <a:ln w="9525">
                  <a:noFill/>
                  <a:round/>
                  <a:headEnd/>
                  <a:tailEnd/>
                </a:ln>
              </p:spPr>
              <p:txBody>
                <a:bodyPr>
                  <a:prstTxWarp prst="textNoShape">
                    <a:avLst/>
                  </a:prstTxWarp>
                </a:bodyPr>
                <a:lstStyle/>
                <a:p>
                  <a:endParaRPr lang="en-US"/>
                </a:p>
              </p:txBody>
            </p:sp>
            <p:sp>
              <p:nvSpPr>
                <p:cNvPr id="54367" name="Freeform 262"/>
                <p:cNvSpPr>
                  <a:spLocks/>
                </p:cNvSpPr>
                <p:nvPr/>
              </p:nvSpPr>
              <p:spPr bwMode="auto">
                <a:xfrm>
                  <a:off x="1222" y="1087"/>
                  <a:ext cx="24" cy="111"/>
                </a:xfrm>
                <a:custGeom>
                  <a:avLst/>
                  <a:gdLst>
                    <a:gd name="T0" fmla="*/ 0 w 686"/>
                    <a:gd name="T1" fmla="*/ 0 h 3106"/>
                    <a:gd name="T2" fmla="*/ 0 w 686"/>
                    <a:gd name="T3" fmla="*/ 0 h 3106"/>
                    <a:gd name="T4" fmla="*/ 0 w 686"/>
                    <a:gd name="T5" fmla="*/ 0 h 3106"/>
                    <a:gd name="T6" fmla="*/ 0 w 686"/>
                    <a:gd name="T7" fmla="*/ 0 h 3106"/>
                    <a:gd name="T8" fmla="*/ 0 w 686"/>
                    <a:gd name="T9" fmla="*/ 0 h 3106"/>
                    <a:gd name="T10" fmla="*/ 0 w 686"/>
                    <a:gd name="T11" fmla="*/ 0 h 3106"/>
                    <a:gd name="T12" fmla="*/ 0 w 686"/>
                    <a:gd name="T13" fmla="*/ 0 h 3106"/>
                    <a:gd name="T14" fmla="*/ 0 w 686"/>
                    <a:gd name="T15" fmla="*/ 0 h 3106"/>
                    <a:gd name="T16" fmla="*/ 0 w 686"/>
                    <a:gd name="T17" fmla="*/ 0 h 3106"/>
                    <a:gd name="T18" fmla="*/ 0 w 686"/>
                    <a:gd name="T19" fmla="*/ 0 h 3106"/>
                    <a:gd name="T20" fmla="*/ 0 w 686"/>
                    <a:gd name="T21" fmla="*/ 0 h 3106"/>
                    <a:gd name="T22" fmla="*/ 0 w 686"/>
                    <a:gd name="T23" fmla="*/ 0 h 3106"/>
                    <a:gd name="T24" fmla="*/ 0 w 686"/>
                    <a:gd name="T25" fmla="*/ 0 h 3106"/>
                    <a:gd name="T26" fmla="*/ 0 w 686"/>
                    <a:gd name="T27" fmla="*/ 0 h 3106"/>
                    <a:gd name="T28" fmla="*/ 0 w 686"/>
                    <a:gd name="T29" fmla="*/ 0 h 3106"/>
                    <a:gd name="T30" fmla="*/ 0 w 686"/>
                    <a:gd name="T31" fmla="*/ 0 h 3106"/>
                    <a:gd name="T32" fmla="*/ 0 w 686"/>
                    <a:gd name="T33" fmla="*/ 0 h 3106"/>
                    <a:gd name="T34" fmla="*/ 0 w 686"/>
                    <a:gd name="T35" fmla="*/ 0 h 3106"/>
                    <a:gd name="T36" fmla="*/ 0 w 686"/>
                    <a:gd name="T37" fmla="*/ 0 h 3106"/>
                    <a:gd name="T38" fmla="*/ 0 w 686"/>
                    <a:gd name="T39" fmla="*/ 0 h 3106"/>
                    <a:gd name="T40" fmla="*/ 0 w 686"/>
                    <a:gd name="T41" fmla="*/ 0 h 3106"/>
                    <a:gd name="T42" fmla="*/ 0 w 686"/>
                    <a:gd name="T43" fmla="*/ 0 h 3106"/>
                    <a:gd name="T44" fmla="*/ 0 w 686"/>
                    <a:gd name="T45" fmla="*/ 0 h 3106"/>
                    <a:gd name="T46" fmla="*/ 0 w 686"/>
                    <a:gd name="T47" fmla="*/ 0 h 3106"/>
                    <a:gd name="T48" fmla="*/ 0 w 686"/>
                    <a:gd name="T49" fmla="*/ 0 h 3106"/>
                    <a:gd name="T50" fmla="*/ 0 w 686"/>
                    <a:gd name="T51" fmla="*/ 0 h 3106"/>
                    <a:gd name="T52" fmla="*/ 0 w 686"/>
                    <a:gd name="T53" fmla="*/ 0 h 3106"/>
                    <a:gd name="T54" fmla="*/ 0 w 686"/>
                    <a:gd name="T55" fmla="*/ 0 h 3106"/>
                    <a:gd name="T56" fmla="*/ 0 w 686"/>
                    <a:gd name="T57" fmla="*/ 0 h 3106"/>
                    <a:gd name="T58" fmla="*/ 0 w 686"/>
                    <a:gd name="T59" fmla="*/ 0 h 3106"/>
                    <a:gd name="T60" fmla="*/ 0 w 686"/>
                    <a:gd name="T61" fmla="*/ 0 h 3106"/>
                    <a:gd name="T62" fmla="*/ 0 w 686"/>
                    <a:gd name="T63" fmla="*/ 0 h 3106"/>
                    <a:gd name="T64" fmla="*/ 0 w 686"/>
                    <a:gd name="T65" fmla="*/ 0 h 3106"/>
                    <a:gd name="T66" fmla="*/ 0 w 686"/>
                    <a:gd name="T67" fmla="*/ 0 h 3106"/>
                    <a:gd name="T68" fmla="*/ 0 w 686"/>
                    <a:gd name="T69" fmla="*/ 0 h 3106"/>
                    <a:gd name="T70" fmla="*/ 0 w 686"/>
                    <a:gd name="T71" fmla="*/ 0 h 3106"/>
                    <a:gd name="T72" fmla="*/ 0 w 686"/>
                    <a:gd name="T73" fmla="*/ 0 h 3106"/>
                    <a:gd name="T74" fmla="*/ 0 w 686"/>
                    <a:gd name="T75" fmla="*/ 0 h 3106"/>
                    <a:gd name="T76" fmla="*/ 0 w 686"/>
                    <a:gd name="T77" fmla="*/ 0 h 3106"/>
                    <a:gd name="T78" fmla="*/ 0 w 686"/>
                    <a:gd name="T79" fmla="*/ 0 h 3106"/>
                    <a:gd name="T80" fmla="*/ 0 w 686"/>
                    <a:gd name="T81" fmla="*/ 0 h 3106"/>
                    <a:gd name="T82" fmla="*/ 0 w 686"/>
                    <a:gd name="T83" fmla="*/ 0 h 3106"/>
                    <a:gd name="T84" fmla="*/ 0 w 686"/>
                    <a:gd name="T85" fmla="*/ 0 h 3106"/>
                    <a:gd name="T86" fmla="*/ 0 w 686"/>
                    <a:gd name="T87" fmla="*/ 0 h 3106"/>
                    <a:gd name="T88" fmla="*/ 0 w 686"/>
                    <a:gd name="T89" fmla="*/ 0 h 3106"/>
                    <a:gd name="T90" fmla="*/ 0 w 686"/>
                    <a:gd name="T91" fmla="*/ 0 h 3106"/>
                    <a:gd name="T92" fmla="*/ 0 w 686"/>
                    <a:gd name="T93" fmla="*/ 0 h 3106"/>
                    <a:gd name="T94" fmla="*/ 0 w 686"/>
                    <a:gd name="T95" fmla="*/ 0 h 3106"/>
                    <a:gd name="T96" fmla="*/ 0 w 686"/>
                    <a:gd name="T97" fmla="*/ 0 h 3106"/>
                    <a:gd name="T98" fmla="*/ 0 w 686"/>
                    <a:gd name="T99" fmla="*/ 0 h 3106"/>
                    <a:gd name="T100" fmla="*/ 0 w 686"/>
                    <a:gd name="T101" fmla="*/ 0 h 3106"/>
                    <a:gd name="T102" fmla="*/ 0 w 686"/>
                    <a:gd name="T103" fmla="*/ 0 h 3106"/>
                    <a:gd name="T104" fmla="*/ 0 w 686"/>
                    <a:gd name="T105" fmla="*/ 0 h 3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86"/>
                    <a:gd name="T160" fmla="*/ 0 h 3106"/>
                    <a:gd name="T161" fmla="*/ 686 w 686"/>
                    <a:gd name="T162" fmla="*/ 3106 h 3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solidFill>
                  <a:srgbClr val="0066CC"/>
                </a:solidFill>
                <a:ln w="9525">
                  <a:noFill/>
                  <a:round/>
                  <a:headEnd/>
                  <a:tailEnd/>
                </a:ln>
              </p:spPr>
              <p:txBody>
                <a:bodyPr>
                  <a:prstTxWarp prst="textNoShape">
                    <a:avLst/>
                  </a:prstTxWarp>
                </a:bodyPr>
                <a:lstStyle/>
                <a:p>
                  <a:endParaRPr lang="en-US"/>
                </a:p>
              </p:txBody>
            </p:sp>
            <p:sp>
              <p:nvSpPr>
                <p:cNvPr id="54368" name="Freeform 263"/>
                <p:cNvSpPr>
                  <a:spLocks/>
                </p:cNvSpPr>
                <p:nvPr/>
              </p:nvSpPr>
              <p:spPr bwMode="auto">
                <a:xfrm>
                  <a:off x="893" y="946"/>
                  <a:ext cx="111" cy="124"/>
                </a:xfrm>
                <a:custGeom>
                  <a:avLst/>
                  <a:gdLst>
                    <a:gd name="T0" fmla="*/ 0 w 3088"/>
                    <a:gd name="T1" fmla="*/ 0 h 3451"/>
                    <a:gd name="T2" fmla="*/ 0 w 3088"/>
                    <a:gd name="T3" fmla="*/ 0 h 3451"/>
                    <a:gd name="T4" fmla="*/ 0 w 3088"/>
                    <a:gd name="T5" fmla="*/ 0 h 3451"/>
                    <a:gd name="T6" fmla="*/ 0 w 3088"/>
                    <a:gd name="T7" fmla="*/ 0 h 3451"/>
                    <a:gd name="T8" fmla="*/ 0 w 3088"/>
                    <a:gd name="T9" fmla="*/ 0 h 3451"/>
                    <a:gd name="T10" fmla="*/ 0 w 3088"/>
                    <a:gd name="T11" fmla="*/ 0 h 3451"/>
                    <a:gd name="T12" fmla="*/ 0 w 3088"/>
                    <a:gd name="T13" fmla="*/ 0 h 3451"/>
                    <a:gd name="T14" fmla="*/ 0 w 3088"/>
                    <a:gd name="T15" fmla="*/ 0 h 3451"/>
                    <a:gd name="T16" fmla="*/ 0 w 3088"/>
                    <a:gd name="T17" fmla="*/ 0 h 3451"/>
                    <a:gd name="T18" fmla="*/ 0 w 3088"/>
                    <a:gd name="T19" fmla="*/ 0 h 3451"/>
                    <a:gd name="T20" fmla="*/ 0 w 3088"/>
                    <a:gd name="T21" fmla="*/ 0 h 3451"/>
                    <a:gd name="T22" fmla="*/ 0 w 3088"/>
                    <a:gd name="T23" fmla="*/ 0 h 3451"/>
                    <a:gd name="T24" fmla="*/ 0 w 3088"/>
                    <a:gd name="T25" fmla="*/ 0 h 3451"/>
                    <a:gd name="T26" fmla="*/ 0 w 3088"/>
                    <a:gd name="T27" fmla="*/ 0 h 3451"/>
                    <a:gd name="T28" fmla="*/ 0 w 3088"/>
                    <a:gd name="T29" fmla="*/ 0 h 3451"/>
                    <a:gd name="T30" fmla="*/ 0 w 3088"/>
                    <a:gd name="T31" fmla="*/ 0 h 3451"/>
                    <a:gd name="T32" fmla="*/ 0 w 3088"/>
                    <a:gd name="T33" fmla="*/ 0 h 3451"/>
                    <a:gd name="T34" fmla="*/ 0 w 3088"/>
                    <a:gd name="T35" fmla="*/ 0 h 3451"/>
                    <a:gd name="T36" fmla="*/ 0 w 3088"/>
                    <a:gd name="T37" fmla="*/ 0 h 3451"/>
                    <a:gd name="T38" fmla="*/ 0 w 3088"/>
                    <a:gd name="T39" fmla="*/ 0 h 3451"/>
                    <a:gd name="T40" fmla="*/ 0 w 3088"/>
                    <a:gd name="T41" fmla="*/ 0 h 3451"/>
                    <a:gd name="T42" fmla="*/ 0 w 3088"/>
                    <a:gd name="T43" fmla="*/ 0 h 3451"/>
                    <a:gd name="T44" fmla="*/ 0 w 3088"/>
                    <a:gd name="T45" fmla="*/ 0 h 3451"/>
                    <a:gd name="T46" fmla="*/ 0 w 3088"/>
                    <a:gd name="T47" fmla="*/ 0 h 3451"/>
                    <a:gd name="T48" fmla="*/ 0 w 3088"/>
                    <a:gd name="T49" fmla="*/ 0 h 3451"/>
                    <a:gd name="T50" fmla="*/ 0 w 3088"/>
                    <a:gd name="T51" fmla="*/ 0 h 3451"/>
                    <a:gd name="T52" fmla="*/ 0 w 3088"/>
                    <a:gd name="T53" fmla="*/ 0 h 3451"/>
                    <a:gd name="T54" fmla="*/ 0 w 3088"/>
                    <a:gd name="T55" fmla="*/ 0 h 3451"/>
                    <a:gd name="T56" fmla="*/ 0 w 3088"/>
                    <a:gd name="T57" fmla="*/ 0 h 3451"/>
                    <a:gd name="T58" fmla="*/ 0 w 3088"/>
                    <a:gd name="T59" fmla="*/ 0 h 3451"/>
                    <a:gd name="T60" fmla="*/ 0 w 3088"/>
                    <a:gd name="T61" fmla="*/ 0 h 3451"/>
                    <a:gd name="T62" fmla="*/ 0 w 3088"/>
                    <a:gd name="T63" fmla="*/ 0 h 3451"/>
                    <a:gd name="T64" fmla="*/ 0 w 3088"/>
                    <a:gd name="T65" fmla="*/ 0 h 3451"/>
                    <a:gd name="T66" fmla="*/ 0 w 3088"/>
                    <a:gd name="T67" fmla="*/ 0 h 3451"/>
                    <a:gd name="T68" fmla="*/ 0 w 3088"/>
                    <a:gd name="T69" fmla="*/ 0 h 3451"/>
                    <a:gd name="T70" fmla="*/ 0 w 3088"/>
                    <a:gd name="T71" fmla="*/ 0 h 3451"/>
                    <a:gd name="T72" fmla="*/ 0 w 3088"/>
                    <a:gd name="T73" fmla="*/ 0 h 3451"/>
                    <a:gd name="T74" fmla="*/ 0 w 3088"/>
                    <a:gd name="T75" fmla="*/ 0 h 3451"/>
                    <a:gd name="T76" fmla="*/ 0 w 3088"/>
                    <a:gd name="T77" fmla="*/ 0 h 3451"/>
                    <a:gd name="T78" fmla="*/ 0 w 3088"/>
                    <a:gd name="T79" fmla="*/ 0 h 3451"/>
                    <a:gd name="T80" fmla="*/ 0 w 3088"/>
                    <a:gd name="T81" fmla="*/ 0 h 3451"/>
                    <a:gd name="T82" fmla="*/ 0 w 3088"/>
                    <a:gd name="T83" fmla="*/ 0 h 3451"/>
                    <a:gd name="T84" fmla="*/ 0 w 3088"/>
                    <a:gd name="T85" fmla="*/ 0 h 3451"/>
                    <a:gd name="T86" fmla="*/ 0 w 3088"/>
                    <a:gd name="T87" fmla="*/ 0 h 3451"/>
                    <a:gd name="T88" fmla="*/ 0 w 3088"/>
                    <a:gd name="T89" fmla="*/ 0 h 3451"/>
                    <a:gd name="T90" fmla="*/ 0 w 3088"/>
                    <a:gd name="T91" fmla="*/ 0 h 34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88"/>
                    <a:gd name="T139" fmla="*/ 0 h 3451"/>
                    <a:gd name="T140" fmla="*/ 3088 w 3088"/>
                    <a:gd name="T141" fmla="*/ 3451 h 34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solidFill>
                  <a:srgbClr val="0066CC"/>
                </a:solidFill>
                <a:ln w="9525">
                  <a:noFill/>
                  <a:round/>
                  <a:headEnd/>
                  <a:tailEnd/>
                </a:ln>
              </p:spPr>
              <p:txBody>
                <a:bodyPr>
                  <a:prstTxWarp prst="textNoShape">
                    <a:avLst/>
                  </a:prstTxWarp>
                </a:bodyPr>
                <a:lstStyle/>
                <a:p>
                  <a:endParaRPr lang="en-US"/>
                </a:p>
              </p:txBody>
            </p:sp>
            <p:sp>
              <p:nvSpPr>
                <p:cNvPr id="54369" name="Freeform 264"/>
                <p:cNvSpPr>
                  <a:spLocks/>
                </p:cNvSpPr>
                <p:nvPr/>
              </p:nvSpPr>
              <p:spPr bwMode="auto">
                <a:xfrm>
                  <a:off x="941" y="968"/>
                  <a:ext cx="78" cy="103"/>
                </a:xfrm>
                <a:custGeom>
                  <a:avLst/>
                  <a:gdLst>
                    <a:gd name="T0" fmla="*/ 0 w 2194"/>
                    <a:gd name="T1" fmla="*/ 0 h 2905"/>
                    <a:gd name="T2" fmla="*/ 0 w 2194"/>
                    <a:gd name="T3" fmla="*/ 0 h 2905"/>
                    <a:gd name="T4" fmla="*/ 0 w 2194"/>
                    <a:gd name="T5" fmla="*/ 0 h 2905"/>
                    <a:gd name="T6" fmla="*/ 0 w 2194"/>
                    <a:gd name="T7" fmla="*/ 0 h 2905"/>
                    <a:gd name="T8" fmla="*/ 0 w 2194"/>
                    <a:gd name="T9" fmla="*/ 0 h 2905"/>
                    <a:gd name="T10" fmla="*/ 0 w 2194"/>
                    <a:gd name="T11" fmla="*/ 0 h 2905"/>
                    <a:gd name="T12" fmla="*/ 0 w 2194"/>
                    <a:gd name="T13" fmla="*/ 0 h 2905"/>
                    <a:gd name="T14" fmla="*/ 0 w 2194"/>
                    <a:gd name="T15" fmla="*/ 0 h 2905"/>
                    <a:gd name="T16" fmla="*/ 0 w 2194"/>
                    <a:gd name="T17" fmla="*/ 0 h 2905"/>
                    <a:gd name="T18" fmla="*/ 0 w 2194"/>
                    <a:gd name="T19" fmla="*/ 0 h 2905"/>
                    <a:gd name="T20" fmla="*/ 0 w 2194"/>
                    <a:gd name="T21" fmla="*/ 0 h 2905"/>
                    <a:gd name="T22" fmla="*/ 0 w 2194"/>
                    <a:gd name="T23" fmla="*/ 0 h 2905"/>
                    <a:gd name="T24" fmla="*/ 0 w 2194"/>
                    <a:gd name="T25" fmla="*/ 0 h 2905"/>
                    <a:gd name="T26" fmla="*/ 0 w 2194"/>
                    <a:gd name="T27" fmla="*/ 0 h 2905"/>
                    <a:gd name="T28" fmla="*/ 0 w 2194"/>
                    <a:gd name="T29" fmla="*/ 0 h 2905"/>
                    <a:gd name="T30" fmla="*/ 0 w 2194"/>
                    <a:gd name="T31" fmla="*/ 0 h 2905"/>
                    <a:gd name="T32" fmla="*/ 0 w 2194"/>
                    <a:gd name="T33" fmla="*/ 0 h 2905"/>
                    <a:gd name="T34" fmla="*/ 0 w 2194"/>
                    <a:gd name="T35" fmla="*/ 0 h 2905"/>
                    <a:gd name="T36" fmla="*/ 0 w 2194"/>
                    <a:gd name="T37" fmla="*/ 0 h 2905"/>
                    <a:gd name="T38" fmla="*/ 0 w 2194"/>
                    <a:gd name="T39" fmla="*/ 0 h 2905"/>
                    <a:gd name="T40" fmla="*/ 0 w 2194"/>
                    <a:gd name="T41" fmla="*/ 0 h 2905"/>
                    <a:gd name="T42" fmla="*/ 0 w 2194"/>
                    <a:gd name="T43" fmla="*/ 0 h 2905"/>
                    <a:gd name="T44" fmla="*/ 0 w 2194"/>
                    <a:gd name="T45" fmla="*/ 0 h 2905"/>
                    <a:gd name="T46" fmla="*/ 0 w 2194"/>
                    <a:gd name="T47" fmla="*/ 0 h 2905"/>
                    <a:gd name="T48" fmla="*/ 0 w 2194"/>
                    <a:gd name="T49" fmla="*/ 0 h 2905"/>
                    <a:gd name="T50" fmla="*/ 0 w 2194"/>
                    <a:gd name="T51" fmla="*/ 0 h 2905"/>
                    <a:gd name="T52" fmla="*/ 0 w 2194"/>
                    <a:gd name="T53" fmla="*/ 0 h 2905"/>
                    <a:gd name="T54" fmla="*/ 0 w 2194"/>
                    <a:gd name="T55" fmla="*/ 0 h 2905"/>
                    <a:gd name="T56" fmla="*/ 0 w 2194"/>
                    <a:gd name="T57" fmla="*/ 0 h 2905"/>
                    <a:gd name="T58" fmla="*/ 0 w 2194"/>
                    <a:gd name="T59" fmla="*/ 0 h 2905"/>
                    <a:gd name="T60" fmla="*/ 0 w 2194"/>
                    <a:gd name="T61" fmla="*/ 0 h 2905"/>
                    <a:gd name="T62" fmla="*/ 0 w 2194"/>
                    <a:gd name="T63" fmla="*/ 0 h 2905"/>
                    <a:gd name="T64" fmla="*/ 0 w 2194"/>
                    <a:gd name="T65" fmla="*/ 0 h 2905"/>
                    <a:gd name="T66" fmla="*/ 0 w 2194"/>
                    <a:gd name="T67" fmla="*/ 0 h 2905"/>
                    <a:gd name="T68" fmla="*/ 0 w 2194"/>
                    <a:gd name="T69" fmla="*/ 0 h 2905"/>
                    <a:gd name="T70" fmla="*/ 0 w 2194"/>
                    <a:gd name="T71" fmla="*/ 0 h 2905"/>
                    <a:gd name="T72" fmla="*/ 0 w 2194"/>
                    <a:gd name="T73" fmla="*/ 0 h 2905"/>
                    <a:gd name="T74" fmla="*/ 0 w 2194"/>
                    <a:gd name="T75" fmla="*/ 0 h 2905"/>
                    <a:gd name="T76" fmla="*/ 0 w 2194"/>
                    <a:gd name="T77" fmla="*/ 0 h 2905"/>
                    <a:gd name="T78" fmla="*/ 0 w 2194"/>
                    <a:gd name="T79" fmla="*/ 0 h 2905"/>
                    <a:gd name="T80" fmla="*/ 0 w 2194"/>
                    <a:gd name="T81" fmla="*/ 0 h 2905"/>
                    <a:gd name="T82" fmla="*/ 0 w 2194"/>
                    <a:gd name="T83" fmla="*/ 0 h 2905"/>
                    <a:gd name="T84" fmla="*/ 0 w 2194"/>
                    <a:gd name="T85" fmla="*/ 0 h 2905"/>
                    <a:gd name="T86" fmla="*/ 0 w 2194"/>
                    <a:gd name="T87" fmla="*/ 0 h 2905"/>
                    <a:gd name="T88" fmla="*/ 0 w 2194"/>
                    <a:gd name="T89" fmla="*/ 0 h 2905"/>
                    <a:gd name="T90" fmla="*/ 0 w 2194"/>
                    <a:gd name="T91" fmla="*/ 0 h 2905"/>
                    <a:gd name="T92" fmla="*/ 0 w 2194"/>
                    <a:gd name="T93" fmla="*/ 0 h 2905"/>
                    <a:gd name="T94" fmla="*/ 0 w 2194"/>
                    <a:gd name="T95" fmla="*/ 0 h 2905"/>
                    <a:gd name="T96" fmla="*/ 0 w 2194"/>
                    <a:gd name="T97" fmla="*/ 0 h 2905"/>
                    <a:gd name="T98" fmla="*/ 0 w 2194"/>
                    <a:gd name="T99" fmla="*/ 0 h 2905"/>
                    <a:gd name="T100" fmla="*/ 0 w 2194"/>
                    <a:gd name="T101" fmla="*/ 0 h 2905"/>
                    <a:gd name="T102" fmla="*/ 0 w 2194"/>
                    <a:gd name="T103" fmla="*/ 0 h 2905"/>
                    <a:gd name="T104" fmla="*/ 0 w 2194"/>
                    <a:gd name="T105" fmla="*/ 0 h 29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4"/>
                    <a:gd name="T160" fmla="*/ 0 h 2905"/>
                    <a:gd name="T161" fmla="*/ 2194 w 2194"/>
                    <a:gd name="T162" fmla="*/ 2905 h 29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solidFill>
                  <a:schemeClr val="accent1"/>
                </a:solidFill>
                <a:ln w="9525">
                  <a:noFill/>
                  <a:round/>
                  <a:headEnd/>
                  <a:tailEnd/>
                </a:ln>
              </p:spPr>
              <p:txBody>
                <a:bodyPr>
                  <a:prstTxWarp prst="textNoShape">
                    <a:avLst/>
                  </a:prstTxWarp>
                </a:bodyPr>
                <a:lstStyle/>
                <a:p>
                  <a:endParaRPr lang="en-US"/>
                </a:p>
              </p:txBody>
            </p:sp>
            <p:sp>
              <p:nvSpPr>
                <p:cNvPr id="54370" name="Freeform 265"/>
                <p:cNvSpPr>
                  <a:spLocks/>
                </p:cNvSpPr>
                <p:nvPr/>
              </p:nvSpPr>
              <p:spPr bwMode="auto">
                <a:xfrm>
                  <a:off x="719" y="1055"/>
                  <a:ext cx="52" cy="84"/>
                </a:xfrm>
                <a:custGeom>
                  <a:avLst/>
                  <a:gdLst>
                    <a:gd name="T0" fmla="*/ 0 w 1459"/>
                    <a:gd name="T1" fmla="*/ 0 h 2341"/>
                    <a:gd name="T2" fmla="*/ 0 w 1459"/>
                    <a:gd name="T3" fmla="*/ 0 h 2341"/>
                    <a:gd name="T4" fmla="*/ 0 w 1459"/>
                    <a:gd name="T5" fmla="*/ 0 h 2341"/>
                    <a:gd name="T6" fmla="*/ 0 w 1459"/>
                    <a:gd name="T7" fmla="*/ 0 h 2341"/>
                    <a:gd name="T8" fmla="*/ 0 w 1459"/>
                    <a:gd name="T9" fmla="*/ 0 h 2341"/>
                    <a:gd name="T10" fmla="*/ 0 w 1459"/>
                    <a:gd name="T11" fmla="*/ 0 h 2341"/>
                    <a:gd name="T12" fmla="*/ 0 w 1459"/>
                    <a:gd name="T13" fmla="*/ 0 h 2341"/>
                    <a:gd name="T14" fmla="*/ 0 w 1459"/>
                    <a:gd name="T15" fmla="*/ 0 h 2341"/>
                    <a:gd name="T16" fmla="*/ 0 w 1459"/>
                    <a:gd name="T17" fmla="*/ 0 h 2341"/>
                    <a:gd name="T18" fmla="*/ 0 w 1459"/>
                    <a:gd name="T19" fmla="*/ 0 h 2341"/>
                    <a:gd name="T20" fmla="*/ 0 w 1459"/>
                    <a:gd name="T21" fmla="*/ 0 h 2341"/>
                    <a:gd name="T22" fmla="*/ 0 w 1459"/>
                    <a:gd name="T23" fmla="*/ 0 h 2341"/>
                    <a:gd name="T24" fmla="*/ 0 w 1459"/>
                    <a:gd name="T25" fmla="*/ 0 h 2341"/>
                    <a:gd name="T26" fmla="*/ 0 w 1459"/>
                    <a:gd name="T27" fmla="*/ 0 h 2341"/>
                    <a:gd name="T28" fmla="*/ 0 w 1459"/>
                    <a:gd name="T29" fmla="*/ 0 h 2341"/>
                    <a:gd name="T30" fmla="*/ 0 w 1459"/>
                    <a:gd name="T31" fmla="*/ 0 h 2341"/>
                    <a:gd name="T32" fmla="*/ 0 w 1459"/>
                    <a:gd name="T33" fmla="*/ 0 h 2341"/>
                    <a:gd name="T34" fmla="*/ 0 w 1459"/>
                    <a:gd name="T35" fmla="*/ 0 h 2341"/>
                    <a:gd name="T36" fmla="*/ 0 w 1459"/>
                    <a:gd name="T37" fmla="*/ 0 h 2341"/>
                    <a:gd name="T38" fmla="*/ 0 w 1459"/>
                    <a:gd name="T39" fmla="*/ 0 h 2341"/>
                    <a:gd name="T40" fmla="*/ 0 w 1459"/>
                    <a:gd name="T41" fmla="*/ 0 h 2341"/>
                    <a:gd name="T42" fmla="*/ 0 w 1459"/>
                    <a:gd name="T43" fmla="*/ 0 h 2341"/>
                    <a:gd name="T44" fmla="*/ 0 w 1459"/>
                    <a:gd name="T45" fmla="*/ 0 h 2341"/>
                    <a:gd name="T46" fmla="*/ 0 w 1459"/>
                    <a:gd name="T47" fmla="*/ 0 h 2341"/>
                    <a:gd name="T48" fmla="*/ 0 w 1459"/>
                    <a:gd name="T49" fmla="*/ 0 h 2341"/>
                    <a:gd name="T50" fmla="*/ 0 w 1459"/>
                    <a:gd name="T51" fmla="*/ 0 h 2341"/>
                    <a:gd name="T52" fmla="*/ 0 w 1459"/>
                    <a:gd name="T53" fmla="*/ 0 h 2341"/>
                    <a:gd name="T54" fmla="*/ 0 w 1459"/>
                    <a:gd name="T55" fmla="*/ 0 h 2341"/>
                    <a:gd name="T56" fmla="*/ 0 w 1459"/>
                    <a:gd name="T57" fmla="*/ 0 h 2341"/>
                    <a:gd name="T58" fmla="*/ 0 w 1459"/>
                    <a:gd name="T59" fmla="*/ 0 h 2341"/>
                    <a:gd name="T60" fmla="*/ 0 w 1459"/>
                    <a:gd name="T61" fmla="*/ 0 h 2341"/>
                    <a:gd name="T62" fmla="*/ 0 w 1459"/>
                    <a:gd name="T63" fmla="*/ 0 h 2341"/>
                    <a:gd name="T64" fmla="*/ 0 w 1459"/>
                    <a:gd name="T65" fmla="*/ 0 h 2341"/>
                    <a:gd name="T66" fmla="*/ 0 w 1459"/>
                    <a:gd name="T67" fmla="*/ 0 h 2341"/>
                    <a:gd name="T68" fmla="*/ 0 w 1459"/>
                    <a:gd name="T69" fmla="*/ 0 h 2341"/>
                    <a:gd name="T70" fmla="*/ 0 w 1459"/>
                    <a:gd name="T71" fmla="*/ 0 h 2341"/>
                    <a:gd name="T72" fmla="*/ 0 w 1459"/>
                    <a:gd name="T73" fmla="*/ 0 h 23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9"/>
                    <a:gd name="T112" fmla="*/ 0 h 2341"/>
                    <a:gd name="T113" fmla="*/ 1459 w 1459"/>
                    <a:gd name="T114" fmla="*/ 2341 h 23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solidFill>
                  <a:schemeClr val="bg2"/>
                </a:solidFill>
                <a:ln w="9525">
                  <a:noFill/>
                  <a:round/>
                  <a:headEnd/>
                  <a:tailEnd/>
                </a:ln>
              </p:spPr>
              <p:txBody>
                <a:bodyPr>
                  <a:prstTxWarp prst="textNoShape">
                    <a:avLst/>
                  </a:prstTxWarp>
                </a:bodyPr>
                <a:lstStyle/>
                <a:p>
                  <a:endParaRPr lang="en-US"/>
                </a:p>
              </p:txBody>
            </p:sp>
            <p:sp>
              <p:nvSpPr>
                <p:cNvPr id="54371" name="Freeform 266"/>
                <p:cNvSpPr>
                  <a:spLocks/>
                </p:cNvSpPr>
                <p:nvPr/>
              </p:nvSpPr>
              <p:spPr bwMode="auto">
                <a:xfrm>
                  <a:off x="1106" y="996"/>
                  <a:ext cx="17" cy="81"/>
                </a:xfrm>
                <a:custGeom>
                  <a:avLst/>
                  <a:gdLst>
                    <a:gd name="T0" fmla="*/ 0 w 480"/>
                    <a:gd name="T1" fmla="*/ 0 h 2286"/>
                    <a:gd name="T2" fmla="*/ 0 w 480"/>
                    <a:gd name="T3" fmla="*/ 0 h 2286"/>
                    <a:gd name="T4" fmla="*/ 0 w 480"/>
                    <a:gd name="T5" fmla="*/ 0 h 2286"/>
                    <a:gd name="T6" fmla="*/ 0 w 480"/>
                    <a:gd name="T7" fmla="*/ 0 h 2286"/>
                    <a:gd name="T8" fmla="*/ 0 w 480"/>
                    <a:gd name="T9" fmla="*/ 0 h 2286"/>
                    <a:gd name="T10" fmla="*/ 0 w 480"/>
                    <a:gd name="T11" fmla="*/ 0 h 2286"/>
                    <a:gd name="T12" fmla="*/ 0 w 480"/>
                    <a:gd name="T13" fmla="*/ 0 h 2286"/>
                    <a:gd name="T14" fmla="*/ 0 w 480"/>
                    <a:gd name="T15" fmla="*/ 0 h 2286"/>
                    <a:gd name="T16" fmla="*/ 0 w 480"/>
                    <a:gd name="T17" fmla="*/ 0 h 2286"/>
                    <a:gd name="T18" fmla="*/ 0 w 480"/>
                    <a:gd name="T19" fmla="*/ 0 h 2286"/>
                    <a:gd name="T20" fmla="*/ 0 w 480"/>
                    <a:gd name="T21" fmla="*/ 0 h 2286"/>
                    <a:gd name="T22" fmla="*/ 0 w 480"/>
                    <a:gd name="T23" fmla="*/ 0 h 2286"/>
                    <a:gd name="T24" fmla="*/ 0 w 480"/>
                    <a:gd name="T25" fmla="*/ 0 h 2286"/>
                    <a:gd name="T26" fmla="*/ 0 w 480"/>
                    <a:gd name="T27" fmla="*/ 0 h 2286"/>
                    <a:gd name="T28" fmla="*/ 0 w 480"/>
                    <a:gd name="T29" fmla="*/ 0 h 2286"/>
                    <a:gd name="T30" fmla="*/ 0 w 480"/>
                    <a:gd name="T31" fmla="*/ 0 h 2286"/>
                    <a:gd name="T32" fmla="*/ 0 w 480"/>
                    <a:gd name="T33" fmla="*/ 0 h 2286"/>
                    <a:gd name="T34" fmla="*/ 0 w 480"/>
                    <a:gd name="T35" fmla="*/ 0 h 2286"/>
                    <a:gd name="T36" fmla="*/ 0 w 480"/>
                    <a:gd name="T37" fmla="*/ 0 h 2286"/>
                    <a:gd name="T38" fmla="*/ 0 w 480"/>
                    <a:gd name="T39" fmla="*/ 0 h 2286"/>
                    <a:gd name="T40" fmla="*/ 0 w 480"/>
                    <a:gd name="T41" fmla="*/ 0 h 2286"/>
                    <a:gd name="T42" fmla="*/ 0 w 480"/>
                    <a:gd name="T43" fmla="*/ 0 h 2286"/>
                    <a:gd name="T44" fmla="*/ 0 w 480"/>
                    <a:gd name="T45" fmla="*/ 0 h 2286"/>
                    <a:gd name="T46" fmla="*/ 0 w 480"/>
                    <a:gd name="T47" fmla="*/ 0 h 2286"/>
                    <a:gd name="T48" fmla="*/ 0 w 480"/>
                    <a:gd name="T49" fmla="*/ 0 h 2286"/>
                    <a:gd name="T50" fmla="*/ 0 w 480"/>
                    <a:gd name="T51" fmla="*/ 0 h 2286"/>
                    <a:gd name="T52" fmla="*/ 0 w 480"/>
                    <a:gd name="T53" fmla="*/ 0 h 2286"/>
                    <a:gd name="T54" fmla="*/ 0 w 480"/>
                    <a:gd name="T55" fmla="*/ 0 h 2286"/>
                    <a:gd name="T56" fmla="*/ 0 w 480"/>
                    <a:gd name="T57" fmla="*/ 0 h 2286"/>
                    <a:gd name="T58" fmla="*/ 0 w 480"/>
                    <a:gd name="T59" fmla="*/ 0 h 2286"/>
                    <a:gd name="T60" fmla="*/ 0 w 480"/>
                    <a:gd name="T61" fmla="*/ 0 h 2286"/>
                    <a:gd name="T62" fmla="*/ 0 w 480"/>
                    <a:gd name="T63" fmla="*/ 0 h 2286"/>
                    <a:gd name="T64" fmla="*/ 0 w 480"/>
                    <a:gd name="T65" fmla="*/ 0 h 2286"/>
                    <a:gd name="T66" fmla="*/ 0 w 480"/>
                    <a:gd name="T67" fmla="*/ 0 h 2286"/>
                    <a:gd name="T68" fmla="*/ 0 w 480"/>
                    <a:gd name="T69" fmla="*/ 0 h 2286"/>
                    <a:gd name="T70" fmla="*/ 0 w 480"/>
                    <a:gd name="T71" fmla="*/ 0 h 2286"/>
                    <a:gd name="T72" fmla="*/ 0 w 480"/>
                    <a:gd name="T73" fmla="*/ 0 h 2286"/>
                    <a:gd name="T74" fmla="*/ 0 w 480"/>
                    <a:gd name="T75" fmla="*/ 0 h 2286"/>
                    <a:gd name="T76" fmla="*/ 0 w 480"/>
                    <a:gd name="T77" fmla="*/ 0 h 2286"/>
                    <a:gd name="T78" fmla="*/ 0 w 480"/>
                    <a:gd name="T79" fmla="*/ 0 h 2286"/>
                    <a:gd name="T80" fmla="*/ 0 w 480"/>
                    <a:gd name="T81" fmla="*/ 0 h 2286"/>
                    <a:gd name="T82" fmla="*/ 0 w 480"/>
                    <a:gd name="T83" fmla="*/ 0 h 2286"/>
                    <a:gd name="T84" fmla="*/ 0 w 480"/>
                    <a:gd name="T85" fmla="*/ 0 h 22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0"/>
                    <a:gd name="T130" fmla="*/ 0 h 2286"/>
                    <a:gd name="T131" fmla="*/ 480 w 480"/>
                    <a:gd name="T132" fmla="*/ 2286 h 22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solidFill>
                  <a:schemeClr val="bg2"/>
                </a:solidFill>
                <a:ln w="9525">
                  <a:noFill/>
                  <a:round/>
                  <a:headEnd/>
                  <a:tailEnd/>
                </a:ln>
              </p:spPr>
              <p:txBody>
                <a:bodyPr>
                  <a:prstTxWarp prst="textNoShape">
                    <a:avLst/>
                  </a:prstTxWarp>
                </a:bodyPr>
                <a:lstStyle/>
                <a:p>
                  <a:endParaRPr lang="en-US"/>
                </a:p>
              </p:txBody>
            </p:sp>
            <p:sp>
              <p:nvSpPr>
                <p:cNvPr id="54372" name="Freeform 267"/>
                <p:cNvSpPr>
                  <a:spLocks/>
                </p:cNvSpPr>
                <p:nvPr/>
              </p:nvSpPr>
              <p:spPr bwMode="auto">
                <a:xfrm>
                  <a:off x="813" y="990"/>
                  <a:ext cx="27" cy="89"/>
                </a:xfrm>
                <a:custGeom>
                  <a:avLst/>
                  <a:gdLst>
                    <a:gd name="T0" fmla="*/ 0 w 734"/>
                    <a:gd name="T1" fmla="*/ 0 h 2478"/>
                    <a:gd name="T2" fmla="*/ 0 w 734"/>
                    <a:gd name="T3" fmla="*/ 0 h 2478"/>
                    <a:gd name="T4" fmla="*/ 0 w 734"/>
                    <a:gd name="T5" fmla="*/ 0 h 2478"/>
                    <a:gd name="T6" fmla="*/ 0 w 734"/>
                    <a:gd name="T7" fmla="*/ 0 h 2478"/>
                    <a:gd name="T8" fmla="*/ 0 w 734"/>
                    <a:gd name="T9" fmla="*/ 0 h 2478"/>
                    <a:gd name="T10" fmla="*/ 0 60000 65536"/>
                    <a:gd name="T11" fmla="*/ 0 60000 65536"/>
                    <a:gd name="T12" fmla="*/ 0 60000 65536"/>
                    <a:gd name="T13" fmla="*/ 0 60000 65536"/>
                    <a:gd name="T14" fmla="*/ 0 60000 65536"/>
                    <a:gd name="T15" fmla="*/ 0 w 734"/>
                    <a:gd name="T16" fmla="*/ 0 h 2478"/>
                    <a:gd name="T17" fmla="*/ 734 w 734"/>
                    <a:gd name="T18" fmla="*/ 2478 h 2478"/>
                  </a:gdLst>
                  <a:ahLst/>
                  <a:cxnLst>
                    <a:cxn ang="T10">
                      <a:pos x="T0" y="T1"/>
                    </a:cxn>
                    <a:cxn ang="T11">
                      <a:pos x="T2" y="T3"/>
                    </a:cxn>
                    <a:cxn ang="T12">
                      <a:pos x="T4" y="T5"/>
                    </a:cxn>
                    <a:cxn ang="T13">
                      <a:pos x="T6" y="T7"/>
                    </a:cxn>
                    <a:cxn ang="T14">
                      <a:pos x="T8" y="T9"/>
                    </a:cxn>
                  </a:cxnLst>
                  <a:rect l="T15" t="T16" r="T17" b="T18"/>
                  <a:pathLst>
                    <a:path w="734" h="2478">
                      <a:moveTo>
                        <a:pt x="734" y="0"/>
                      </a:moveTo>
                      <a:lnTo>
                        <a:pt x="0" y="332"/>
                      </a:lnTo>
                      <a:lnTo>
                        <a:pt x="0" y="2478"/>
                      </a:lnTo>
                      <a:lnTo>
                        <a:pt x="734" y="2146"/>
                      </a:lnTo>
                      <a:lnTo>
                        <a:pt x="734" y="0"/>
                      </a:lnTo>
                      <a:close/>
                    </a:path>
                  </a:pathLst>
                </a:custGeom>
                <a:solidFill>
                  <a:srgbClr val="3B9189"/>
                </a:solidFill>
                <a:ln w="9525">
                  <a:noFill/>
                  <a:round/>
                  <a:headEnd/>
                  <a:tailEnd/>
                </a:ln>
              </p:spPr>
              <p:txBody>
                <a:bodyPr>
                  <a:prstTxWarp prst="textNoShape">
                    <a:avLst/>
                  </a:prstTxWarp>
                </a:bodyPr>
                <a:lstStyle/>
                <a:p>
                  <a:endParaRPr lang="en-US"/>
                </a:p>
              </p:txBody>
            </p:sp>
            <p:sp>
              <p:nvSpPr>
                <p:cNvPr id="54373" name="Freeform 268"/>
                <p:cNvSpPr>
                  <a:spLocks/>
                </p:cNvSpPr>
                <p:nvPr/>
              </p:nvSpPr>
              <p:spPr bwMode="auto">
                <a:xfrm>
                  <a:off x="782" y="988"/>
                  <a:ext cx="14" cy="78"/>
                </a:xfrm>
                <a:custGeom>
                  <a:avLst/>
                  <a:gdLst>
                    <a:gd name="T0" fmla="*/ 0 w 382"/>
                    <a:gd name="T1" fmla="*/ 0 h 2186"/>
                    <a:gd name="T2" fmla="*/ 0 w 382"/>
                    <a:gd name="T3" fmla="*/ 0 h 2186"/>
                    <a:gd name="T4" fmla="*/ 0 w 382"/>
                    <a:gd name="T5" fmla="*/ 0 h 2186"/>
                    <a:gd name="T6" fmla="*/ 0 w 382"/>
                    <a:gd name="T7" fmla="*/ 0 h 2186"/>
                    <a:gd name="T8" fmla="*/ 0 w 382"/>
                    <a:gd name="T9" fmla="*/ 0 h 2186"/>
                    <a:gd name="T10" fmla="*/ 0 w 382"/>
                    <a:gd name="T11" fmla="*/ 0 h 2186"/>
                    <a:gd name="T12" fmla="*/ 0 w 382"/>
                    <a:gd name="T13" fmla="*/ 0 h 2186"/>
                    <a:gd name="T14" fmla="*/ 0 w 382"/>
                    <a:gd name="T15" fmla="*/ 0 h 2186"/>
                    <a:gd name="T16" fmla="*/ 0 w 382"/>
                    <a:gd name="T17" fmla="*/ 0 h 2186"/>
                    <a:gd name="T18" fmla="*/ 0 w 382"/>
                    <a:gd name="T19" fmla="*/ 0 h 2186"/>
                    <a:gd name="T20" fmla="*/ 0 w 382"/>
                    <a:gd name="T21" fmla="*/ 0 h 2186"/>
                    <a:gd name="T22" fmla="*/ 0 w 382"/>
                    <a:gd name="T23" fmla="*/ 0 h 2186"/>
                    <a:gd name="T24" fmla="*/ 0 w 382"/>
                    <a:gd name="T25" fmla="*/ 0 h 2186"/>
                    <a:gd name="T26" fmla="*/ 0 w 382"/>
                    <a:gd name="T27" fmla="*/ 0 h 2186"/>
                    <a:gd name="T28" fmla="*/ 0 w 382"/>
                    <a:gd name="T29" fmla="*/ 0 h 2186"/>
                    <a:gd name="T30" fmla="*/ 0 w 382"/>
                    <a:gd name="T31" fmla="*/ 0 h 2186"/>
                    <a:gd name="T32" fmla="*/ 0 w 382"/>
                    <a:gd name="T33" fmla="*/ 0 h 2186"/>
                    <a:gd name="T34" fmla="*/ 0 w 382"/>
                    <a:gd name="T35" fmla="*/ 0 h 2186"/>
                    <a:gd name="T36" fmla="*/ 0 w 382"/>
                    <a:gd name="T37" fmla="*/ 0 h 2186"/>
                    <a:gd name="T38" fmla="*/ 0 w 382"/>
                    <a:gd name="T39" fmla="*/ 0 h 2186"/>
                    <a:gd name="T40" fmla="*/ 0 w 382"/>
                    <a:gd name="T41" fmla="*/ 0 h 2186"/>
                    <a:gd name="T42" fmla="*/ 0 w 382"/>
                    <a:gd name="T43" fmla="*/ 0 h 2186"/>
                    <a:gd name="T44" fmla="*/ 0 w 382"/>
                    <a:gd name="T45" fmla="*/ 0 h 2186"/>
                    <a:gd name="T46" fmla="*/ 0 w 382"/>
                    <a:gd name="T47" fmla="*/ 0 h 2186"/>
                    <a:gd name="T48" fmla="*/ 0 w 382"/>
                    <a:gd name="T49" fmla="*/ 0 h 2186"/>
                    <a:gd name="T50" fmla="*/ 0 w 382"/>
                    <a:gd name="T51" fmla="*/ 0 h 2186"/>
                    <a:gd name="T52" fmla="*/ 0 w 382"/>
                    <a:gd name="T53" fmla="*/ 0 h 2186"/>
                    <a:gd name="T54" fmla="*/ 0 w 382"/>
                    <a:gd name="T55" fmla="*/ 0 h 2186"/>
                    <a:gd name="T56" fmla="*/ 0 w 382"/>
                    <a:gd name="T57" fmla="*/ 0 h 2186"/>
                    <a:gd name="T58" fmla="*/ 0 w 382"/>
                    <a:gd name="T59" fmla="*/ 0 h 2186"/>
                    <a:gd name="T60" fmla="*/ 0 w 382"/>
                    <a:gd name="T61" fmla="*/ 0 h 2186"/>
                    <a:gd name="T62" fmla="*/ 0 w 382"/>
                    <a:gd name="T63" fmla="*/ 0 h 2186"/>
                    <a:gd name="T64" fmla="*/ 0 w 382"/>
                    <a:gd name="T65" fmla="*/ 0 h 2186"/>
                    <a:gd name="T66" fmla="*/ 0 w 382"/>
                    <a:gd name="T67" fmla="*/ 0 h 2186"/>
                    <a:gd name="T68" fmla="*/ 0 w 382"/>
                    <a:gd name="T69" fmla="*/ 0 h 2186"/>
                    <a:gd name="T70" fmla="*/ 0 w 382"/>
                    <a:gd name="T71" fmla="*/ 0 h 2186"/>
                    <a:gd name="T72" fmla="*/ 0 w 382"/>
                    <a:gd name="T73" fmla="*/ 0 h 2186"/>
                    <a:gd name="T74" fmla="*/ 0 w 382"/>
                    <a:gd name="T75" fmla="*/ 0 h 2186"/>
                    <a:gd name="T76" fmla="*/ 0 w 382"/>
                    <a:gd name="T77" fmla="*/ 0 h 2186"/>
                    <a:gd name="T78" fmla="*/ 0 w 382"/>
                    <a:gd name="T79" fmla="*/ 0 h 2186"/>
                    <a:gd name="T80" fmla="*/ 0 w 382"/>
                    <a:gd name="T81" fmla="*/ 0 h 2186"/>
                    <a:gd name="T82" fmla="*/ 0 w 382"/>
                    <a:gd name="T83" fmla="*/ 0 h 2186"/>
                    <a:gd name="T84" fmla="*/ 0 w 382"/>
                    <a:gd name="T85" fmla="*/ 0 h 2186"/>
                    <a:gd name="T86" fmla="*/ 0 w 382"/>
                    <a:gd name="T87" fmla="*/ 0 h 2186"/>
                    <a:gd name="T88" fmla="*/ 0 w 382"/>
                    <a:gd name="T89" fmla="*/ 0 h 2186"/>
                    <a:gd name="T90" fmla="*/ 0 w 382"/>
                    <a:gd name="T91" fmla="*/ 0 h 2186"/>
                    <a:gd name="T92" fmla="*/ 0 w 382"/>
                    <a:gd name="T93" fmla="*/ 0 h 2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2"/>
                    <a:gd name="T142" fmla="*/ 0 h 2186"/>
                    <a:gd name="T143" fmla="*/ 382 w 382"/>
                    <a:gd name="T144" fmla="*/ 2186 h 21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solidFill>
                  <a:schemeClr val="bg2"/>
                </a:solidFill>
                <a:ln w="9525">
                  <a:noFill/>
                  <a:round/>
                  <a:headEnd/>
                  <a:tailEnd/>
                </a:ln>
              </p:spPr>
              <p:txBody>
                <a:bodyPr>
                  <a:prstTxWarp prst="textNoShape">
                    <a:avLst/>
                  </a:prstTxWarp>
                </a:bodyPr>
                <a:lstStyle/>
                <a:p>
                  <a:endParaRPr lang="en-US"/>
                </a:p>
              </p:txBody>
            </p:sp>
            <p:sp>
              <p:nvSpPr>
                <p:cNvPr id="54374" name="Freeform 269"/>
                <p:cNvSpPr>
                  <a:spLocks/>
                </p:cNvSpPr>
                <p:nvPr/>
              </p:nvSpPr>
              <p:spPr bwMode="auto">
                <a:xfrm>
                  <a:off x="737" y="957"/>
                  <a:ext cx="30" cy="88"/>
                </a:xfrm>
                <a:custGeom>
                  <a:avLst/>
                  <a:gdLst>
                    <a:gd name="T0" fmla="*/ 0 w 822"/>
                    <a:gd name="T1" fmla="*/ 0 h 2458"/>
                    <a:gd name="T2" fmla="*/ 0 w 822"/>
                    <a:gd name="T3" fmla="*/ 0 h 2458"/>
                    <a:gd name="T4" fmla="*/ 0 w 822"/>
                    <a:gd name="T5" fmla="*/ 0 h 2458"/>
                    <a:gd name="T6" fmla="*/ 0 w 822"/>
                    <a:gd name="T7" fmla="*/ 0 h 2458"/>
                    <a:gd name="T8" fmla="*/ 0 w 822"/>
                    <a:gd name="T9" fmla="*/ 0 h 2458"/>
                    <a:gd name="T10" fmla="*/ 0 w 822"/>
                    <a:gd name="T11" fmla="*/ 0 h 2458"/>
                    <a:gd name="T12" fmla="*/ 0 w 822"/>
                    <a:gd name="T13" fmla="*/ 0 h 2458"/>
                    <a:gd name="T14" fmla="*/ 0 w 822"/>
                    <a:gd name="T15" fmla="*/ 0 h 2458"/>
                    <a:gd name="T16" fmla="*/ 0 w 822"/>
                    <a:gd name="T17" fmla="*/ 0 h 2458"/>
                    <a:gd name="T18" fmla="*/ 0 w 822"/>
                    <a:gd name="T19" fmla="*/ 0 h 2458"/>
                    <a:gd name="T20" fmla="*/ 0 w 822"/>
                    <a:gd name="T21" fmla="*/ 0 h 2458"/>
                    <a:gd name="T22" fmla="*/ 0 w 822"/>
                    <a:gd name="T23" fmla="*/ 0 h 2458"/>
                    <a:gd name="T24" fmla="*/ 0 w 822"/>
                    <a:gd name="T25" fmla="*/ 0 h 2458"/>
                    <a:gd name="T26" fmla="*/ 0 w 822"/>
                    <a:gd name="T27" fmla="*/ 0 h 2458"/>
                    <a:gd name="T28" fmla="*/ 0 w 822"/>
                    <a:gd name="T29" fmla="*/ 0 h 2458"/>
                    <a:gd name="T30" fmla="*/ 0 w 822"/>
                    <a:gd name="T31" fmla="*/ 0 h 2458"/>
                    <a:gd name="T32" fmla="*/ 0 w 822"/>
                    <a:gd name="T33" fmla="*/ 0 h 2458"/>
                    <a:gd name="T34" fmla="*/ 0 w 822"/>
                    <a:gd name="T35" fmla="*/ 0 h 2458"/>
                    <a:gd name="T36" fmla="*/ 0 w 822"/>
                    <a:gd name="T37" fmla="*/ 0 h 2458"/>
                    <a:gd name="T38" fmla="*/ 0 w 822"/>
                    <a:gd name="T39" fmla="*/ 0 h 2458"/>
                    <a:gd name="T40" fmla="*/ 0 w 822"/>
                    <a:gd name="T41" fmla="*/ 0 h 2458"/>
                    <a:gd name="T42" fmla="*/ 0 w 822"/>
                    <a:gd name="T43" fmla="*/ 0 h 2458"/>
                    <a:gd name="T44" fmla="*/ 0 w 822"/>
                    <a:gd name="T45" fmla="*/ 0 h 2458"/>
                    <a:gd name="T46" fmla="*/ 0 w 822"/>
                    <a:gd name="T47" fmla="*/ 0 h 2458"/>
                    <a:gd name="T48" fmla="*/ 0 w 822"/>
                    <a:gd name="T49" fmla="*/ 0 h 2458"/>
                    <a:gd name="T50" fmla="*/ 0 w 822"/>
                    <a:gd name="T51" fmla="*/ 0 h 2458"/>
                    <a:gd name="T52" fmla="*/ 0 w 822"/>
                    <a:gd name="T53" fmla="*/ 0 h 2458"/>
                    <a:gd name="T54" fmla="*/ 0 w 822"/>
                    <a:gd name="T55" fmla="*/ 0 h 2458"/>
                    <a:gd name="T56" fmla="*/ 0 w 822"/>
                    <a:gd name="T57" fmla="*/ 0 h 2458"/>
                    <a:gd name="T58" fmla="*/ 0 w 822"/>
                    <a:gd name="T59" fmla="*/ 0 h 2458"/>
                    <a:gd name="T60" fmla="*/ 0 w 822"/>
                    <a:gd name="T61" fmla="*/ 0 h 2458"/>
                    <a:gd name="T62" fmla="*/ 0 w 822"/>
                    <a:gd name="T63" fmla="*/ 0 h 2458"/>
                    <a:gd name="T64" fmla="*/ 0 w 822"/>
                    <a:gd name="T65" fmla="*/ 0 h 2458"/>
                    <a:gd name="T66" fmla="*/ 0 w 822"/>
                    <a:gd name="T67" fmla="*/ 0 h 2458"/>
                    <a:gd name="T68" fmla="*/ 0 w 822"/>
                    <a:gd name="T69" fmla="*/ 0 h 2458"/>
                    <a:gd name="T70" fmla="*/ 0 w 822"/>
                    <a:gd name="T71" fmla="*/ 0 h 2458"/>
                    <a:gd name="T72" fmla="*/ 0 w 822"/>
                    <a:gd name="T73" fmla="*/ 0 h 2458"/>
                    <a:gd name="T74" fmla="*/ 0 w 822"/>
                    <a:gd name="T75" fmla="*/ 0 h 2458"/>
                    <a:gd name="T76" fmla="*/ 0 w 822"/>
                    <a:gd name="T77" fmla="*/ 0 h 2458"/>
                    <a:gd name="T78" fmla="*/ 0 w 822"/>
                    <a:gd name="T79" fmla="*/ 0 h 2458"/>
                    <a:gd name="T80" fmla="*/ 0 w 822"/>
                    <a:gd name="T81" fmla="*/ 0 h 2458"/>
                    <a:gd name="T82" fmla="*/ 0 w 822"/>
                    <a:gd name="T83" fmla="*/ 0 h 2458"/>
                    <a:gd name="T84" fmla="*/ 0 w 822"/>
                    <a:gd name="T85" fmla="*/ 0 h 2458"/>
                    <a:gd name="T86" fmla="*/ 0 w 822"/>
                    <a:gd name="T87" fmla="*/ 0 h 2458"/>
                    <a:gd name="T88" fmla="*/ 0 w 822"/>
                    <a:gd name="T89" fmla="*/ 0 h 2458"/>
                    <a:gd name="T90" fmla="*/ 0 w 822"/>
                    <a:gd name="T91" fmla="*/ 0 h 2458"/>
                    <a:gd name="T92" fmla="*/ 0 w 822"/>
                    <a:gd name="T93" fmla="*/ 0 h 2458"/>
                    <a:gd name="T94" fmla="*/ 0 w 822"/>
                    <a:gd name="T95" fmla="*/ 0 h 2458"/>
                    <a:gd name="T96" fmla="*/ 0 w 822"/>
                    <a:gd name="T97" fmla="*/ 0 h 2458"/>
                    <a:gd name="T98" fmla="*/ 0 w 822"/>
                    <a:gd name="T99" fmla="*/ 0 h 2458"/>
                    <a:gd name="T100" fmla="*/ 0 w 822"/>
                    <a:gd name="T101" fmla="*/ 0 h 2458"/>
                    <a:gd name="T102" fmla="*/ 0 w 822"/>
                    <a:gd name="T103" fmla="*/ 0 h 2458"/>
                    <a:gd name="T104" fmla="*/ 0 w 822"/>
                    <a:gd name="T105" fmla="*/ 0 h 2458"/>
                    <a:gd name="T106" fmla="*/ 0 w 822"/>
                    <a:gd name="T107" fmla="*/ 0 h 2458"/>
                    <a:gd name="T108" fmla="*/ 0 w 822"/>
                    <a:gd name="T109" fmla="*/ 0 h 2458"/>
                    <a:gd name="T110" fmla="*/ 0 w 822"/>
                    <a:gd name="T111" fmla="*/ 0 h 2458"/>
                    <a:gd name="T112" fmla="*/ 0 w 822"/>
                    <a:gd name="T113" fmla="*/ 0 h 2458"/>
                    <a:gd name="T114" fmla="*/ 0 w 822"/>
                    <a:gd name="T115" fmla="*/ 0 h 2458"/>
                    <a:gd name="T116" fmla="*/ 0 w 822"/>
                    <a:gd name="T117" fmla="*/ 0 h 24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22"/>
                    <a:gd name="T178" fmla="*/ 0 h 2458"/>
                    <a:gd name="T179" fmla="*/ 822 w 822"/>
                    <a:gd name="T180" fmla="*/ 2458 h 24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solidFill>
                  <a:srgbClr val="0066CC"/>
                </a:solidFill>
                <a:ln w="9525">
                  <a:noFill/>
                  <a:round/>
                  <a:headEnd/>
                  <a:tailEnd/>
                </a:ln>
              </p:spPr>
              <p:txBody>
                <a:bodyPr>
                  <a:prstTxWarp prst="textNoShape">
                    <a:avLst/>
                  </a:prstTxWarp>
                </a:bodyPr>
                <a:lstStyle/>
                <a:p>
                  <a:endParaRPr lang="en-US"/>
                </a:p>
              </p:txBody>
            </p:sp>
            <p:sp>
              <p:nvSpPr>
                <p:cNvPr id="54375" name="Freeform 270"/>
                <p:cNvSpPr>
                  <a:spLocks/>
                </p:cNvSpPr>
                <p:nvPr/>
              </p:nvSpPr>
              <p:spPr bwMode="auto">
                <a:xfrm>
                  <a:off x="673" y="873"/>
                  <a:ext cx="16" cy="92"/>
                </a:xfrm>
                <a:custGeom>
                  <a:avLst/>
                  <a:gdLst>
                    <a:gd name="T0" fmla="*/ 0 w 456"/>
                    <a:gd name="T1" fmla="*/ 0 h 2587"/>
                    <a:gd name="T2" fmla="*/ 0 w 456"/>
                    <a:gd name="T3" fmla="*/ 0 h 2587"/>
                    <a:gd name="T4" fmla="*/ 0 w 456"/>
                    <a:gd name="T5" fmla="*/ 0 h 2587"/>
                    <a:gd name="T6" fmla="*/ 0 w 456"/>
                    <a:gd name="T7" fmla="*/ 0 h 2587"/>
                    <a:gd name="T8" fmla="*/ 0 w 456"/>
                    <a:gd name="T9" fmla="*/ 0 h 2587"/>
                    <a:gd name="T10" fmla="*/ 0 w 456"/>
                    <a:gd name="T11" fmla="*/ 0 h 2587"/>
                    <a:gd name="T12" fmla="*/ 0 w 456"/>
                    <a:gd name="T13" fmla="*/ 0 h 2587"/>
                    <a:gd name="T14" fmla="*/ 0 w 456"/>
                    <a:gd name="T15" fmla="*/ 0 h 2587"/>
                    <a:gd name="T16" fmla="*/ 0 w 456"/>
                    <a:gd name="T17" fmla="*/ 0 h 2587"/>
                    <a:gd name="T18" fmla="*/ 0 w 456"/>
                    <a:gd name="T19" fmla="*/ 0 h 2587"/>
                    <a:gd name="T20" fmla="*/ 0 w 456"/>
                    <a:gd name="T21" fmla="*/ 0 h 2587"/>
                    <a:gd name="T22" fmla="*/ 0 w 456"/>
                    <a:gd name="T23" fmla="*/ 0 h 2587"/>
                    <a:gd name="T24" fmla="*/ 0 w 456"/>
                    <a:gd name="T25" fmla="*/ 0 h 2587"/>
                    <a:gd name="T26" fmla="*/ 0 w 456"/>
                    <a:gd name="T27" fmla="*/ 0 h 2587"/>
                    <a:gd name="T28" fmla="*/ 0 w 456"/>
                    <a:gd name="T29" fmla="*/ 0 h 2587"/>
                    <a:gd name="T30" fmla="*/ 0 w 456"/>
                    <a:gd name="T31" fmla="*/ 0 h 2587"/>
                    <a:gd name="T32" fmla="*/ 0 w 456"/>
                    <a:gd name="T33" fmla="*/ 0 h 2587"/>
                    <a:gd name="T34" fmla="*/ 0 w 456"/>
                    <a:gd name="T35" fmla="*/ 0 h 2587"/>
                    <a:gd name="T36" fmla="*/ 0 w 456"/>
                    <a:gd name="T37" fmla="*/ 0 h 2587"/>
                    <a:gd name="T38" fmla="*/ 0 w 456"/>
                    <a:gd name="T39" fmla="*/ 0 h 2587"/>
                    <a:gd name="T40" fmla="*/ 0 w 456"/>
                    <a:gd name="T41" fmla="*/ 0 h 2587"/>
                    <a:gd name="T42" fmla="*/ 0 w 456"/>
                    <a:gd name="T43" fmla="*/ 0 h 2587"/>
                    <a:gd name="T44" fmla="*/ 0 w 456"/>
                    <a:gd name="T45" fmla="*/ 0 h 2587"/>
                    <a:gd name="T46" fmla="*/ 0 w 456"/>
                    <a:gd name="T47" fmla="*/ 0 h 2587"/>
                    <a:gd name="T48" fmla="*/ 0 w 456"/>
                    <a:gd name="T49" fmla="*/ 0 h 2587"/>
                    <a:gd name="T50" fmla="*/ 0 w 456"/>
                    <a:gd name="T51" fmla="*/ 0 h 2587"/>
                    <a:gd name="T52" fmla="*/ 0 w 456"/>
                    <a:gd name="T53" fmla="*/ 0 h 2587"/>
                    <a:gd name="T54" fmla="*/ 0 w 456"/>
                    <a:gd name="T55" fmla="*/ 0 h 2587"/>
                    <a:gd name="T56" fmla="*/ 0 w 456"/>
                    <a:gd name="T57" fmla="*/ 0 h 2587"/>
                    <a:gd name="T58" fmla="*/ 0 w 456"/>
                    <a:gd name="T59" fmla="*/ 0 h 2587"/>
                    <a:gd name="T60" fmla="*/ 0 w 456"/>
                    <a:gd name="T61" fmla="*/ 0 h 2587"/>
                    <a:gd name="T62" fmla="*/ 0 w 456"/>
                    <a:gd name="T63" fmla="*/ 0 h 2587"/>
                    <a:gd name="T64" fmla="*/ 0 w 456"/>
                    <a:gd name="T65" fmla="*/ 0 h 2587"/>
                    <a:gd name="T66" fmla="*/ 0 w 456"/>
                    <a:gd name="T67" fmla="*/ 0 h 2587"/>
                    <a:gd name="T68" fmla="*/ 0 w 456"/>
                    <a:gd name="T69" fmla="*/ 0 h 2587"/>
                    <a:gd name="T70" fmla="*/ 0 w 456"/>
                    <a:gd name="T71" fmla="*/ 0 h 2587"/>
                    <a:gd name="T72" fmla="*/ 0 w 456"/>
                    <a:gd name="T73" fmla="*/ 0 h 2587"/>
                    <a:gd name="T74" fmla="*/ 0 w 456"/>
                    <a:gd name="T75" fmla="*/ 0 h 2587"/>
                    <a:gd name="T76" fmla="*/ 0 w 456"/>
                    <a:gd name="T77" fmla="*/ 0 h 2587"/>
                    <a:gd name="T78" fmla="*/ 0 w 456"/>
                    <a:gd name="T79" fmla="*/ 0 h 2587"/>
                    <a:gd name="T80" fmla="*/ 0 w 456"/>
                    <a:gd name="T81" fmla="*/ 0 h 2587"/>
                    <a:gd name="T82" fmla="*/ 0 w 456"/>
                    <a:gd name="T83" fmla="*/ 0 h 2587"/>
                    <a:gd name="T84" fmla="*/ 0 w 456"/>
                    <a:gd name="T85" fmla="*/ 0 h 2587"/>
                    <a:gd name="T86" fmla="*/ 0 w 456"/>
                    <a:gd name="T87" fmla="*/ 0 h 2587"/>
                    <a:gd name="T88" fmla="*/ 0 w 456"/>
                    <a:gd name="T89" fmla="*/ 0 h 2587"/>
                    <a:gd name="T90" fmla="*/ 0 w 456"/>
                    <a:gd name="T91" fmla="*/ 0 h 2587"/>
                    <a:gd name="T92" fmla="*/ 0 w 456"/>
                    <a:gd name="T93" fmla="*/ 0 h 2587"/>
                    <a:gd name="T94" fmla="*/ 0 w 456"/>
                    <a:gd name="T95" fmla="*/ 0 h 2587"/>
                    <a:gd name="T96" fmla="*/ 0 w 456"/>
                    <a:gd name="T97" fmla="*/ 0 h 2587"/>
                    <a:gd name="T98" fmla="*/ 0 w 456"/>
                    <a:gd name="T99" fmla="*/ 0 h 2587"/>
                    <a:gd name="T100" fmla="*/ 0 w 456"/>
                    <a:gd name="T101" fmla="*/ 0 h 25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6"/>
                    <a:gd name="T154" fmla="*/ 0 h 2587"/>
                    <a:gd name="T155" fmla="*/ 456 w 456"/>
                    <a:gd name="T156" fmla="*/ 2587 h 25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solidFill>
                  <a:schemeClr val="bg2"/>
                </a:solidFill>
                <a:ln w="9525">
                  <a:noFill/>
                  <a:round/>
                  <a:headEnd/>
                  <a:tailEnd/>
                </a:ln>
              </p:spPr>
              <p:txBody>
                <a:bodyPr>
                  <a:prstTxWarp prst="textNoShape">
                    <a:avLst/>
                  </a:prstTxWarp>
                </a:bodyPr>
                <a:lstStyle/>
                <a:p>
                  <a:endParaRPr lang="en-US"/>
                </a:p>
              </p:txBody>
            </p:sp>
            <p:sp>
              <p:nvSpPr>
                <p:cNvPr id="54376" name="Freeform 271"/>
                <p:cNvSpPr>
                  <a:spLocks/>
                </p:cNvSpPr>
                <p:nvPr/>
              </p:nvSpPr>
              <p:spPr bwMode="auto">
                <a:xfrm>
                  <a:off x="744" y="832"/>
                  <a:ext cx="76" cy="102"/>
                </a:xfrm>
                <a:custGeom>
                  <a:avLst/>
                  <a:gdLst>
                    <a:gd name="T0" fmla="*/ 0 w 2116"/>
                    <a:gd name="T1" fmla="*/ 0 h 2853"/>
                    <a:gd name="T2" fmla="*/ 0 w 2116"/>
                    <a:gd name="T3" fmla="*/ 0 h 2853"/>
                    <a:gd name="T4" fmla="*/ 0 w 2116"/>
                    <a:gd name="T5" fmla="*/ 0 h 2853"/>
                    <a:gd name="T6" fmla="*/ 0 w 2116"/>
                    <a:gd name="T7" fmla="*/ 0 h 2853"/>
                    <a:gd name="T8" fmla="*/ 0 w 2116"/>
                    <a:gd name="T9" fmla="*/ 0 h 2853"/>
                    <a:gd name="T10" fmla="*/ 0 w 2116"/>
                    <a:gd name="T11" fmla="*/ 0 h 2853"/>
                    <a:gd name="T12" fmla="*/ 0 w 2116"/>
                    <a:gd name="T13" fmla="*/ 0 h 2853"/>
                    <a:gd name="T14" fmla="*/ 0 w 2116"/>
                    <a:gd name="T15" fmla="*/ 0 h 2853"/>
                    <a:gd name="T16" fmla="*/ 0 w 2116"/>
                    <a:gd name="T17" fmla="*/ 0 h 2853"/>
                    <a:gd name="T18" fmla="*/ 0 w 2116"/>
                    <a:gd name="T19" fmla="*/ 0 h 2853"/>
                    <a:gd name="T20" fmla="*/ 0 w 2116"/>
                    <a:gd name="T21" fmla="*/ 0 h 2853"/>
                    <a:gd name="T22" fmla="*/ 0 w 2116"/>
                    <a:gd name="T23" fmla="*/ 0 h 2853"/>
                    <a:gd name="T24" fmla="*/ 0 w 2116"/>
                    <a:gd name="T25" fmla="*/ 0 h 2853"/>
                    <a:gd name="T26" fmla="*/ 0 w 2116"/>
                    <a:gd name="T27" fmla="*/ 0 h 2853"/>
                    <a:gd name="T28" fmla="*/ 0 w 2116"/>
                    <a:gd name="T29" fmla="*/ 0 h 2853"/>
                    <a:gd name="T30" fmla="*/ 0 w 2116"/>
                    <a:gd name="T31" fmla="*/ 0 h 2853"/>
                    <a:gd name="T32" fmla="*/ 0 w 2116"/>
                    <a:gd name="T33" fmla="*/ 0 h 2853"/>
                    <a:gd name="T34" fmla="*/ 0 w 2116"/>
                    <a:gd name="T35" fmla="*/ 0 h 2853"/>
                    <a:gd name="T36" fmla="*/ 0 w 2116"/>
                    <a:gd name="T37" fmla="*/ 0 h 2853"/>
                    <a:gd name="T38" fmla="*/ 0 w 2116"/>
                    <a:gd name="T39" fmla="*/ 0 h 2853"/>
                    <a:gd name="T40" fmla="*/ 0 w 2116"/>
                    <a:gd name="T41" fmla="*/ 0 h 2853"/>
                    <a:gd name="T42" fmla="*/ 0 w 2116"/>
                    <a:gd name="T43" fmla="*/ 0 h 2853"/>
                    <a:gd name="T44" fmla="*/ 0 w 2116"/>
                    <a:gd name="T45" fmla="*/ 0 h 2853"/>
                    <a:gd name="T46" fmla="*/ 0 w 2116"/>
                    <a:gd name="T47" fmla="*/ 0 h 2853"/>
                    <a:gd name="T48" fmla="*/ 0 w 2116"/>
                    <a:gd name="T49" fmla="*/ 0 h 2853"/>
                    <a:gd name="T50" fmla="*/ 0 w 2116"/>
                    <a:gd name="T51" fmla="*/ 0 h 2853"/>
                    <a:gd name="T52" fmla="*/ 0 w 2116"/>
                    <a:gd name="T53" fmla="*/ 0 h 2853"/>
                    <a:gd name="T54" fmla="*/ 0 w 2116"/>
                    <a:gd name="T55" fmla="*/ 0 h 2853"/>
                    <a:gd name="T56" fmla="*/ 0 w 2116"/>
                    <a:gd name="T57" fmla="*/ 0 h 2853"/>
                    <a:gd name="T58" fmla="*/ 0 w 2116"/>
                    <a:gd name="T59" fmla="*/ 0 h 2853"/>
                    <a:gd name="T60" fmla="*/ 0 w 2116"/>
                    <a:gd name="T61" fmla="*/ 0 h 2853"/>
                    <a:gd name="T62" fmla="*/ 0 w 2116"/>
                    <a:gd name="T63" fmla="*/ 0 h 2853"/>
                    <a:gd name="T64" fmla="*/ 0 w 2116"/>
                    <a:gd name="T65" fmla="*/ 0 h 2853"/>
                    <a:gd name="T66" fmla="*/ 0 w 2116"/>
                    <a:gd name="T67" fmla="*/ 0 h 2853"/>
                    <a:gd name="T68" fmla="*/ 0 w 2116"/>
                    <a:gd name="T69" fmla="*/ 0 h 2853"/>
                    <a:gd name="T70" fmla="*/ 0 w 2116"/>
                    <a:gd name="T71" fmla="*/ 0 h 2853"/>
                    <a:gd name="T72" fmla="*/ 0 w 2116"/>
                    <a:gd name="T73" fmla="*/ 0 h 2853"/>
                    <a:gd name="T74" fmla="*/ 0 w 2116"/>
                    <a:gd name="T75" fmla="*/ 0 h 2853"/>
                    <a:gd name="T76" fmla="*/ 0 w 2116"/>
                    <a:gd name="T77" fmla="*/ 0 h 2853"/>
                    <a:gd name="T78" fmla="*/ 0 w 2116"/>
                    <a:gd name="T79" fmla="*/ 0 h 2853"/>
                    <a:gd name="T80" fmla="*/ 0 w 2116"/>
                    <a:gd name="T81" fmla="*/ 0 h 2853"/>
                    <a:gd name="T82" fmla="*/ 0 w 2116"/>
                    <a:gd name="T83" fmla="*/ 0 h 2853"/>
                    <a:gd name="T84" fmla="*/ 0 w 2116"/>
                    <a:gd name="T85" fmla="*/ 0 h 2853"/>
                    <a:gd name="T86" fmla="*/ 0 w 2116"/>
                    <a:gd name="T87" fmla="*/ 0 h 2853"/>
                    <a:gd name="T88" fmla="*/ 0 w 2116"/>
                    <a:gd name="T89" fmla="*/ 0 h 2853"/>
                    <a:gd name="T90" fmla="*/ 0 w 2116"/>
                    <a:gd name="T91" fmla="*/ 0 h 2853"/>
                    <a:gd name="T92" fmla="*/ 0 w 2116"/>
                    <a:gd name="T93" fmla="*/ 0 h 2853"/>
                    <a:gd name="T94" fmla="*/ 0 w 2116"/>
                    <a:gd name="T95" fmla="*/ 0 h 2853"/>
                    <a:gd name="T96" fmla="*/ 0 w 2116"/>
                    <a:gd name="T97" fmla="*/ 0 h 2853"/>
                    <a:gd name="T98" fmla="*/ 0 w 2116"/>
                    <a:gd name="T99" fmla="*/ 0 h 2853"/>
                    <a:gd name="T100" fmla="*/ 0 w 2116"/>
                    <a:gd name="T101" fmla="*/ 0 h 2853"/>
                    <a:gd name="T102" fmla="*/ 0 w 2116"/>
                    <a:gd name="T103" fmla="*/ 0 h 2853"/>
                    <a:gd name="T104" fmla="*/ 0 w 2116"/>
                    <a:gd name="T105" fmla="*/ 0 h 2853"/>
                    <a:gd name="T106" fmla="*/ 0 w 2116"/>
                    <a:gd name="T107" fmla="*/ 0 h 2853"/>
                    <a:gd name="T108" fmla="*/ 0 w 2116"/>
                    <a:gd name="T109" fmla="*/ 0 h 2853"/>
                    <a:gd name="T110" fmla="*/ 0 w 2116"/>
                    <a:gd name="T111" fmla="*/ 0 h 2853"/>
                    <a:gd name="T112" fmla="*/ 0 w 2116"/>
                    <a:gd name="T113" fmla="*/ 0 h 2853"/>
                    <a:gd name="T114" fmla="*/ 0 w 2116"/>
                    <a:gd name="T115" fmla="*/ 0 h 2853"/>
                    <a:gd name="T116" fmla="*/ 0 w 2116"/>
                    <a:gd name="T117" fmla="*/ 0 h 2853"/>
                    <a:gd name="T118" fmla="*/ 0 w 2116"/>
                    <a:gd name="T119" fmla="*/ 0 h 2853"/>
                    <a:gd name="T120" fmla="*/ 0 w 2116"/>
                    <a:gd name="T121" fmla="*/ 0 h 2853"/>
                    <a:gd name="T122" fmla="*/ 0 w 2116"/>
                    <a:gd name="T123" fmla="*/ 0 h 2853"/>
                    <a:gd name="T124" fmla="*/ 0 w 2116"/>
                    <a:gd name="T125" fmla="*/ 0 h 28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16"/>
                    <a:gd name="T190" fmla="*/ 0 h 2853"/>
                    <a:gd name="T191" fmla="*/ 2116 w 2116"/>
                    <a:gd name="T192" fmla="*/ 2853 h 28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solidFill>
                  <a:srgbClr val="0066CC"/>
                </a:solidFill>
                <a:ln w="9525">
                  <a:noFill/>
                  <a:round/>
                  <a:headEnd/>
                  <a:tailEnd/>
                </a:ln>
              </p:spPr>
              <p:txBody>
                <a:bodyPr>
                  <a:prstTxWarp prst="textNoShape">
                    <a:avLst/>
                  </a:prstTxWarp>
                </a:bodyPr>
                <a:lstStyle/>
                <a:p>
                  <a:endParaRPr lang="en-US"/>
                </a:p>
              </p:txBody>
            </p:sp>
            <p:sp>
              <p:nvSpPr>
                <p:cNvPr id="54377" name="Freeform 272"/>
                <p:cNvSpPr>
                  <a:spLocks/>
                </p:cNvSpPr>
                <p:nvPr/>
              </p:nvSpPr>
              <p:spPr bwMode="auto">
                <a:xfrm>
                  <a:off x="1214" y="1111"/>
                  <a:ext cx="8" cy="87"/>
                </a:xfrm>
                <a:custGeom>
                  <a:avLst/>
                  <a:gdLst>
                    <a:gd name="T0" fmla="*/ 0 w 215"/>
                    <a:gd name="T1" fmla="*/ 0 h 2440"/>
                    <a:gd name="T2" fmla="*/ 0 w 215"/>
                    <a:gd name="T3" fmla="*/ 0 h 2440"/>
                    <a:gd name="T4" fmla="*/ 0 w 215"/>
                    <a:gd name="T5" fmla="*/ 0 h 2440"/>
                    <a:gd name="T6" fmla="*/ 0 w 215"/>
                    <a:gd name="T7" fmla="*/ 0 h 2440"/>
                    <a:gd name="T8" fmla="*/ 0 w 215"/>
                    <a:gd name="T9" fmla="*/ 0 h 2440"/>
                    <a:gd name="T10" fmla="*/ 0 w 215"/>
                    <a:gd name="T11" fmla="*/ 0 h 2440"/>
                    <a:gd name="T12" fmla="*/ 0 w 215"/>
                    <a:gd name="T13" fmla="*/ 0 h 2440"/>
                    <a:gd name="T14" fmla="*/ 0 w 215"/>
                    <a:gd name="T15" fmla="*/ 0 h 2440"/>
                    <a:gd name="T16" fmla="*/ 0 w 215"/>
                    <a:gd name="T17" fmla="*/ 0 h 2440"/>
                    <a:gd name="T18" fmla="*/ 0 w 215"/>
                    <a:gd name="T19" fmla="*/ 0 h 2440"/>
                    <a:gd name="T20" fmla="*/ 0 w 215"/>
                    <a:gd name="T21" fmla="*/ 0 h 2440"/>
                    <a:gd name="T22" fmla="*/ 0 w 215"/>
                    <a:gd name="T23" fmla="*/ 0 h 2440"/>
                    <a:gd name="T24" fmla="*/ 0 w 215"/>
                    <a:gd name="T25" fmla="*/ 0 h 2440"/>
                    <a:gd name="T26" fmla="*/ 0 w 215"/>
                    <a:gd name="T27" fmla="*/ 0 h 2440"/>
                    <a:gd name="T28" fmla="*/ 0 w 215"/>
                    <a:gd name="T29" fmla="*/ 0 h 2440"/>
                    <a:gd name="T30" fmla="*/ 0 w 215"/>
                    <a:gd name="T31" fmla="*/ 0 h 2440"/>
                    <a:gd name="T32" fmla="*/ 0 w 215"/>
                    <a:gd name="T33" fmla="*/ 0 h 2440"/>
                    <a:gd name="T34" fmla="*/ 0 w 215"/>
                    <a:gd name="T35" fmla="*/ 0 h 2440"/>
                    <a:gd name="T36" fmla="*/ 0 w 215"/>
                    <a:gd name="T37" fmla="*/ 0 h 2440"/>
                    <a:gd name="T38" fmla="*/ 0 w 215"/>
                    <a:gd name="T39" fmla="*/ 0 h 2440"/>
                    <a:gd name="T40" fmla="*/ 0 w 215"/>
                    <a:gd name="T41" fmla="*/ 0 h 2440"/>
                    <a:gd name="T42" fmla="*/ 0 w 215"/>
                    <a:gd name="T43" fmla="*/ 0 h 2440"/>
                    <a:gd name="T44" fmla="*/ 0 w 215"/>
                    <a:gd name="T45" fmla="*/ 0 h 2440"/>
                    <a:gd name="T46" fmla="*/ 0 w 215"/>
                    <a:gd name="T47" fmla="*/ 0 h 2440"/>
                    <a:gd name="T48" fmla="*/ 0 w 215"/>
                    <a:gd name="T49" fmla="*/ 0 h 2440"/>
                    <a:gd name="T50" fmla="*/ 0 w 215"/>
                    <a:gd name="T51" fmla="*/ 0 h 2440"/>
                    <a:gd name="T52" fmla="*/ 0 w 215"/>
                    <a:gd name="T53" fmla="*/ 0 h 2440"/>
                    <a:gd name="T54" fmla="*/ 0 w 215"/>
                    <a:gd name="T55" fmla="*/ 0 h 2440"/>
                    <a:gd name="T56" fmla="*/ 0 w 215"/>
                    <a:gd name="T57" fmla="*/ 0 h 2440"/>
                    <a:gd name="T58" fmla="*/ 0 w 215"/>
                    <a:gd name="T59" fmla="*/ 0 h 2440"/>
                    <a:gd name="T60" fmla="*/ 0 w 215"/>
                    <a:gd name="T61" fmla="*/ 0 h 2440"/>
                    <a:gd name="T62" fmla="*/ 0 w 215"/>
                    <a:gd name="T63" fmla="*/ 0 h 2440"/>
                    <a:gd name="T64" fmla="*/ 0 w 215"/>
                    <a:gd name="T65" fmla="*/ 0 h 2440"/>
                    <a:gd name="T66" fmla="*/ 0 w 215"/>
                    <a:gd name="T67" fmla="*/ 0 h 2440"/>
                    <a:gd name="T68" fmla="*/ 0 w 215"/>
                    <a:gd name="T69" fmla="*/ 0 h 2440"/>
                    <a:gd name="T70" fmla="*/ 0 w 215"/>
                    <a:gd name="T71" fmla="*/ 0 h 2440"/>
                    <a:gd name="T72" fmla="*/ 0 w 215"/>
                    <a:gd name="T73" fmla="*/ 0 h 2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5"/>
                    <a:gd name="T112" fmla="*/ 0 h 2440"/>
                    <a:gd name="T113" fmla="*/ 215 w 215"/>
                    <a:gd name="T114" fmla="*/ 2440 h 24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solidFill>
                  <a:schemeClr val="bg2"/>
                </a:solidFill>
                <a:ln w="9525">
                  <a:noFill/>
                  <a:round/>
                  <a:headEnd/>
                  <a:tailEnd/>
                </a:ln>
              </p:spPr>
              <p:txBody>
                <a:bodyPr>
                  <a:prstTxWarp prst="textNoShape">
                    <a:avLst/>
                  </a:prstTxWarp>
                </a:bodyPr>
                <a:lstStyle/>
                <a:p>
                  <a:endParaRPr lang="en-US"/>
                </a:p>
              </p:txBody>
            </p:sp>
            <p:sp>
              <p:nvSpPr>
                <p:cNvPr id="54378" name="Freeform 273"/>
                <p:cNvSpPr>
                  <a:spLocks/>
                </p:cNvSpPr>
                <p:nvPr/>
              </p:nvSpPr>
              <p:spPr bwMode="auto">
                <a:xfrm>
                  <a:off x="861" y="1006"/>
                  <a:ext cx="35" cy="90"/>
                </a:xfrm>
                <a:custGeom>
                  <a:avLst/>
                  <a:gdLst>
                    <a:gd name="T0" fmla="*/ 0 w 999"/>
                    <a:gd name="T1" fmla="*/ 0 h 2499"/>
                    <a:gd name="T2" fmla="*/ 0 w 999"/>
                    <a:gd name="T3" fmla="*/ 0 h 2499"/>
                    <a:gd name="T4" fmla="*/ 0 w 999"/>
                    <a:gd name="T5" fmla="*/ 0 h 2499"/>
                    <a:gd name="T6" fmla="*/ 0 w 999"/>
                    <a:gd name="T7" fmla="*/ 0 h 2499"/>
                    <a:gd name="T8" fmla="*/ 0 w 999"/>
                    <a:gd name="T9" fmla="*/ 0 h 2499"/>
                    <a:gd name="T10" fmla="*/ 0 w 999"/>
                    <a:gd name="T11" fmla="*/ 0 h 2499"/>
                    <a:gd name="T12" fmla="*/ 0 w 999"/>
                    <a:gd name="T13" fmla="*/ 0 h 2499"/>
                    <a:gd name="T14" fmla="*/ 0 w 999"/>
                    <a:gd name="T15" fmla="*/ 0 h 2499"/>
                    <a:gd name="T16" fmla="*/ 0 w 999"/>
                    <a:gd name="T17" fmla="*/ 0 h 2499"/>
                    <a:gd name="T18" fmla="*/ 0 w 999"/>
                    <a:gd name="T19" fmla="*/ 0 h 2499"/>
                    <a:gd name="T20" fmla="*/ 0 w 999"/>
                    <a:gd name="T21" fmla="*/ 0 h 2499"/>
                    <a:gd name="T22" fmla="*/ 0 w 999"/>
                    <a:gd name="T23" fmla="*/ 0 h 2499"/>
                    <a:gd name="T24" fmla="*/ 0 w 999"/>
                    <a:gd name="T25" fmla="*/ 0 h 2499"/>
                    <a:gd name="T26" fmla="*/ 0 w 999"/>
                    <a:gd name="T27" fmla="*/ 0 h 2499"/>
                    <a:gd name="T28" fmla="*/ 0 w 999"/>
                    <a:gd name="T29" fmla="*/ 0 h 2499"/>
                    <a:gd name="T30" fmla="*/ 0 w 999"/>
                    <a:gd name="T31" fmla="*/ 0 h 2499"/>
                    <a:gd name="T32" fmla="*/ 0 w 999"/>
                    <a:gd name="T33" fmla="*/ 0 h 2499"/>
                    <a:gd name="T34" fmla="*/ 0 w 999"/>
                    <a:gd name="T35" fmla="*/ 0 h 2499"/>
                    <a:gd name="T36" fmla="*/ 0 w 999"/>
                    <a:gd name="T37" fmla="*/ 0 h 2499"/>
                    <a:gd name="T38" fmla="*/ 0 w 999"/>
                    <a:gd name="T39" fmla="*/ 0 h 2499"/>
                    <a:gd name="T40" fmla="*/ 0 w 999"/>
                    <a:gd name="T41" fmla="*/ 0 h 2499"/>
                    <a:gd name="T42" fmla="*/ 0 w 999"/>
                    <a:gd name="T43" fmla="*/ 0 h 2499"/>
                    <a:gd name="T44" fmla="*/ 0 w 999"/>
                    <a:gd name="T45" fmla="*/ 0 h 2499"/>
                    <a:gd name="T46" fmla="*/ 0 w 999"/>
                    <a:gd name="T47" fmla="*/ 0 h 2499"/>
                    <a:gd name="T48" fmla="*/ 0 w 999"/>
                    <a:gd name="T49" fmla="*/ 0 h 2499"/>
                    <a:gd name="T50" fmla="*/ 0 w 999"/>
                    <a:gd name="T51" fmla="*/ 0 h 2499"/>
                    <a:gd name="T52" fmla="*/ 0 w 999"/>
                    <a:gd name="T53" fmla="*/ 0 h 2499"/>
                    <a:gd name="T54" fmla="*/ 0 w 999"/>
                    <a:gd name="T55" fmla="*/ 0 h 2499"/>
                    <a:gd name="T56" fmla="*/ 0 w 999"/>
                    <a:gd name="T57" fmla="*/ 0 h 2499"/>
                    <a:gd name="T58" fmla="*/ 0 w 999"/>
                    <a:gd name="T59" fmla="*/ 0 h 2499"/>
                    <a:gd name="T60" fmla="*/ 0 w 999"/>
                    <a:gd name="T61" fmla="*/ 0 h 2499"/>
                    <a:gd name="T62" fmla="*/ 0 w 999"/>
                    <a:gd name="T63" fmla="*/ 0 h 2499"/>
                    <a:gd name="T64" fmla="*/ 0 w 999"/>
                    <a:gd name="T65" fmla="*/ 0 h 2499"/>
                    <a:gd name="T66" fmla="*/ 0 w 999"/>
                    <a:gd name="T67" fmla="*/ 0 h 2499"/>
                    <a:gd name="T68" fmla="*/ 0 w 999"/>
                    <a:gd name="T69" fmla="*/ 0 h 2499"/>
                    <a:gd name="T70" fmla="*/ 0 w 999"/>
                    <a:gd name="T71" fmla="*/ 0 h 2499"/>
                    <a:gd name="T72" fmla="*/ 0 w 999"/>
                    <a:gd name="T73" fmla="*/ 0 h 2499"/>
                    <a:gd name="T74" fmla="*/ 0 w 999"/>
                    <a:gd name="T75" fmla="*/ 0 h 2499"/>
                    <a:gd name="T76" fmla="*/ 0 w 999"/>
                    <a:gd name="T77" fmla="*/ 0 h 2499"/>
                    <a:gd name="T78" fmla="*/ 0 w 999"/>
                    <a:gd name="T79" fmla="*/ 0 h 2499"/>
                    <a:gd name="T80" fmla="*/ 0 w 999"/>
                    <a:gd name="T81" fmla="*/ 0 h 2499"/>
                    <a:gd name="T82" fmla="*/ 0 w 999"/>
                    <a:gd name="T83" fmla="*/ 0 h 2499"/>
                    <a:gd name="T84" fmla="*/ 0 w 999"/>
                    <a:gd name="T85" fmla="*/ 0 h 2499"/>
                    <a:gd name="T86" fmla="*/ 0 w 999"/>
                    <a:gd name="T87" fmla="*/ 0 h 2499"/>
                    <a:gd name="T88" fmla="*/ 0 w 999"/>
                    <a:gd name="T89" fmla="*/ 0 h 2499"/>
                    <a:gd name="T90" fmla="*/ 0 w 999"/>
                    <a:gd name="T91" fmla="*/ 0 h 24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99"/>
                    <a:gd name="T139" fmla="*/ 0 h 2499"/>
                    <a:gd name="T140" fmla="*/ 999 w 999"/>
                    <a:gd name="T141" fmla="*/ 2499 h 24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solidFill>
                  <a:schemeClr val="bg2"/>
                </a:solidFill>
                <a:ln w="9525">
                  <a:noFill/>
                  <a:round/>
                  <a:headEnd/>
                  <a:tailEnd/>
                </a:ln>
              </p:spPr>
              <p:txBody>
                <a:bodyPr>
                  <a:prstTxWarp prst="textNoShape">
                    <a:avLst/>
                  </a:prstTxWarp>
                </a:bodyPr>
                <a:lstStyle/>
                <a:p>
                  <a:endParaRPr lang="en-US"/>
                </a:p>
              </p:txBody>
            </p:sp>
            <p:sp>
              <p:nvSpPr>
                <p:cNvPr id="54379" name="Freeform 274"/>
                <p:cNvSpPr>
                  <a:spLocks/>
                </p:cNvSpPr>
                <p:nvPr/>
              </p:nvSpPr>
              <p:spPr bwMode="auto">
                <a:xfrm>
                  <a:off x="1123" y="996"/>
                  <a:ext cx="8" cy="85"/>
                </a:xfrm>
                <a:custGeom>
                  <a:avLst/>
                  <a:gdLst>
                    <a:gd name="T0" fmla="*/ 0 w 235"/>
                    <a:gd name="T1" fmla="*/ 0 h 2392"/>
                    <a:gd name="T2" fmla="*/ 0 w 235"/>
                    <a:gd name="T3" fmla="*/ 0 h 2392"/>
                    <a:gd name="T4" fmla="*/ 0 w 235"/>
                    <a:gd name="T5" fmla="*/ 0 h 2392"/>
                    <a:gd name="T6" fmla="*/ 0 w 235"/>
                    <a:gd name="T7" fmla="*/ 0 h 2392"/>
                    <a:gd name="T8" fmla="*/ 0 w 235"/>
                    <a:gd name="T9" fmla="*/ 0 h 2392"/>
                    <a:gd name="T10" fmla="*/ 0 w 235"/>
                    <a:gd name="T11" fmla="*/ 0 h 2392"/>
                    <a:gd name="T12" fmla="*/ 0 w 235"/>
                    <a:gd name="T13" fmla="*/ 0 h 2392"/>
                    <a:gd name="T14" fmla="*/ 0 w 235"/>
                    <a:gd name="T15" fmla="*/ 0 h 2392"/>
                    <a:gd name="T16" fmla="*/ 0 w 235"/>
                    <a:gd name="T17" fmla="*/ 0 h 2392"/>
                    <a:gd name="T18" fmla="*/ 0 w 235"/>
                    <a:gd name="T19" fmla="*/ 0 h 2392"/>
                    <a:gd name="T20" fmla="*/ 0 w 235"/>
                    <a:gd name="T21" fmla="*/ 0 h 2392"/>
                    <a:gd name="T22" fmla="*/ 0 w 235"/>
                    <a:gd name="T23" fmla="*/ 0 h 2392"/>
                    <a:gd name="T24" fmla="*/ 0 w 235"/>
                    <a:gd name="T25" fmla="*/ 0 h 2392"/>
                    <a:gd name="T26" fmla="*/ 0 w 235"/>
                    <a:gd name="T27" fmla="*/ 0 h 2392"/>
                    <a:gd name="T28" fmla="*/ 0 w 235"/>
                    <a:gd name="T29" fmla="*/ 0 h 2392"/>
                    <a:gd name="T30" fmla="*/ 0 w 235"/>
                    <a:gd name="T31" fmla="*/ 0 h 2392"/>
                    <a:gd name="T32" fmla="*/ 0 w 235"/>
                    <a:gd name="T33" fmla="*/ 0 h 2392"/>
                    <a:gd name="T34" fmla="*/ 0 w 235"/>
                    <a:gd name="T35" fmla="*/ 0 h 2392"/>
                    <a:gd name="T36" fmla="*/ 0 w 235"/>
                    <a:gd name="T37" fmla="*/ 0 h 2392"/>
                    <a:gd name="T38" fmla="*/ 0 w 235"/>
                    <a:gd name="T39" fmla="*/ 0 h 2392"/>
                    <a:gd name="T40" fmla="*/ 0 w 235"/>
                    <a:gd name="T41" fmla="*/ 0 h 2392"/>
                    <a:gd name="T42" fmla="*/ 0 w 235"/>
                    <a:gd name="T43" fmla="*/ 0 h 2392"/>
                    <a:gd name="T44" fmla="*/ 0 w 235"/>
                    <a:gd name="T45" fmla="*/ 0 h 2392"/>
                    <a:gd name="T46" fmla="*/ 0 w 235"/>
                    <a:gd name="T47" fmla="*/ 0 h 2392"/>
                    <a:gd name="T48" fmla="*/ 0 w 235"/>
                    <a:gd name="T49" fmla="*/ 0 h 2392"/>
                    <a:gd name="T50" fmla="*/ 0 w 235"/>
                    <a:gd name="T51" fmla="*/ 0 h 2392"/>
                    <a:gd name="T52" fmla="*/ 0 w 235"/>
                    <a:gd name="T53" fmla="*/ 0 h 2392"/>
                    <a:gd name="T54" fmla="*/ 0 w 235"/>
                    <a:gd name="T55" fmla="*/ 0 h 2392"/>
                    <a:gd name="T56" fmla="*/ 0 w 235"/>
                    <a:gd name="T57" fmla="*/ 0 h 2392"/>
                    <a:gd name="T58" fmla="*/ 0 w 235"/>
                    <a:gd name="T59" fmla="*/ 0 h 2392"/>
                    <a:gd name="T60" fmla="*/ 0 w 235"/>
                    <a:gd name="T61" fmla="*/ 0 h 2392"/>
                    <a:gd name="T62" fmla="*/ 0 w 235"/>
                    <a:gd name="T63" fmla="*/ 0 h 2392"/>
                    <a:gd name="T64" fmla="*/ 0 w 235"/>
                    <a:gd name="T65" fmla="*/ 0 h 2392"/>
                    <a:gd name="T66" fmla="*/ 0 w 235"/>
                    <a:gd name="T67" fmla="*/ 0 h 2392"/>
                    <a:gd name="T68" fmla="*/ 0 w 235"/>
                    <a:gd name="T69" fmla="*/ 0 h 2392"/>
                    <a:gd name="T70" fmla="*/ 0 w 235"/>
                    <a:gd name="T71" fmla="*/ 0 h 23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5"/>
                    <a:gd name="T109" fmla="*/ 0 h 2392"/>
                    <a:gd name="T110" fmla="*/ 235 w 235"/>
                    <a:gd name="T111" fmla="*/ 2392 h 23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solidFill>
                  <a:srgbClr val="99CCFF"/>
                </a:solidFill>
                <a:ln w="9525">
                  <a:noFill/>
                  <a:round/>
                  <a:headEnd/>
                  <a:tailEnd/>
                </a:ln>
              </p:spPr>
              <p:txBody>
                <a:bodyPr>
                  <a:prstTxWarp prst="textNoShape">
                    <a:avLst/>
                  </a:prstTxWarp>
                </a:bodyPr>
                <a:lstStyle/>
                <a:p>
                  <a:endParaRPr lang="en-US"/>
                </a:p>
              </p:txBody>
            </p:sp>
            <p:sp>
              <p:nvSpPr>
                <p:cNvPr id="54380" name="Freeform 275"/>
                <p:cNvSpPr>
                  <a:spLocks/>
                </p:cNvSpPr>
                <p:nvPr/>
              </p:nvSpPr>
              <p:spPr bwMode="auto">
                <a:xfrm>
                  <a:off x="1019" y="968"/>
                  <a:ext cx="77" cy="108"/>
                </a:xfrm>
                <a:custGeom>
                  <a:avLst/>
                  <a:gdLst>
                    <a:gd name="T0" fmla="*/ 0 w 2146"/>
                    <a:gd name="T1" fmla="*/ 0 h 3018"/>
                    <a:gd name="T2" fmla="*/ 0 w 2146"/>
                    <a:gd name="T3" fmla="*/ 0 h 3018"/>
                    <a:gd name="T4" fmla="*/ 0 w 2146"/>
                    <a:gd name="T5" fmla="*/ 0 h 3018"/>
                    <a:gd name="T6" fmla="*/ 0 w 2146"/>
                    <a:gd name="T7" fmla="*/ 0 h 3018"/>
                    <a:gd name="T8" fmla="*/ 0 w 2146"/>
                    <a:gd name="T9" fmla="*/ 0 h 3018"/>
                    <a:gd name="T10" fmla="*/ 0 w 2146"/>
                    <a:gd name="T11" fmla="*/ 0 h 3018"/>
                    <a:gd name="T12" fmla="*/ 0 w 2146"/>
                    <a:gd name="T13" fmla="*/ 0 h 3018"/>
                    <a:gd name="T14" fmla="*/ 0 w 2146"/>
                    <a:gd name="T15" fmla="*/ 0 h 3018"/>
                    <a:gd name="T16" fmla="*/ 0 w 2146"/>
                    <a:gd name="T17" fmla="*/ 0 h 3018"/>
                    <a:gd name="T18" fmla="*/ 0 w 2146"/>
                    <a:gd name="T19" fmla="*/ 0 h 3018"/>
                    <a:gd name="T20" fmla="*/ 0 w 2146"/>
                    <a:gd name="T21" fmla="*/ 0 h 3018"/>
                    <a:gd name="T22" fmla="*/ 0 w 2146"/>
                    <a:gd name="T23" fmla="*/ 0 h 3018"/>
                    <a:gd name="T24" fmla="*/ 0 w 2146"/>
                    <a:gd name="T25" fmla="*/ 0 h 3018"/>
                    <a:gd name="T26" fmla="*/ 0 w 2146"/>
                    <a:gd name="T27" fmla="*/ 0 h 3018"/>
                    <a:gd name="T28" fmla="*/ 0 w 2146"/>
                    <a:gd name="T29" fmla="*/ 0 h 3018"/>
                    <a:gd name="T30" fmla="*/ 0 w 2146"/>
                    <a:gd name="T31" fmla="*/ 0 h 3018"/>
                    <a:gd name="T32" fmla="*/ 0 w 2146"/>
                    <a:gd name="T33" fmla="*/ 0 h 3018"/>
                    <a:gd name="T34" fmla="*/ 0 w 2146"/>
                    <a:gd name="T35" fmla="*/ 0 h 3018"/>
                    <a:gd name="T36" fmla="*/ 0 w 2146"/>
                    <a:gd name="T37" fmla="*/ 0 h 3018"/>
                    <a:gd name="T38" fmla="*/ 0 w 2146"/>
                    <a:gd name="T39" fmla="*/ 0 h 3018"/>
                    <a:gd name="T40" fmla="*/ 0 w 2146"/>
                    <a:gd name="T41" fmla="*/ 0 h 3018"/>
                    <a:gd name="T42" fmla="*/ 0 w 2146"/>
                    <a:gd name="T43" fmla="*/ 0 h 3018"/>
                    <a:gd name="T44" fmla="*/ 0 w 2146"/>
                    <a:gd name="T45" fmla="*/ 0 h 3018"/>
                    <a:gd name="T46" fmla="*/ 0 w 2146"/>
                    <a:gd name="T47" fmla="*/ 0 h 3018"/>
                    <a:gd name="T48" fmla="*/ 0 w 2146"/>
                    <a:gd name="T49" fmla="*/ 0 h 3018"/>
                    <a:gd name="T50" fmla="*/ 0 w 2146"/>
                    <a:gd name="T51" fmla="*/ 0 h 3018"/>
                    <a:gd name="T52" fmla="*/ 0 w 2146"/>
                    <a:gd name="T53" fmla="*/ 0 h 3018"/>
                    <a:gd name="T54" fmla="*/ 0 w 2146"/>
                    <a:gd name="T55" fmla="*/ 0 h 3018"/>
                    <a:gd name="T56" fmla="*/ 0 w 2146"/>
                    <a:gd name="T57" fmla="*/ 0 h 3018"/>
                    <a:gd name="T58" fmla="*/ 0 w 2146"/>
                    <a:gd name="T59" fmla="*/ 0 h 3018"/>
                    <a:gd name="T60" fmla="*/ 0 w 2146"/>
                    <a:gd name="T61" fmla="*/ 0 h 3018"/>
                    <a:gd name="T62" fmla="*/ 0 w 2146"/>
                    <a:gd name="T63" fmla="*/ 0 h 3018"/>
                    <a:gd name="T64" fmla="*/ 0 w 2146"/>
                    <a:gd name="T65" fmla="*/ 0 h 3018"/>
                    <a:gd name="T66" fmla="*/ 0 w 2146"/>
                    <a:gd name="T67" fmla="*/ 0 h 3018"/>
                    <a:gd name="T68" fmla="*/ 0 w 2146"/>
                    <a:gd name="T69" fmla="*/ 0 h 3018"/>
                    <a:gd name="T70" fmla="*/ 0 w 2146"/>
                    <a:gd name="T71" fmla="*/ 0 h 3018"/>
                    <a:gd name="T72" fmla="*/ 0 w 2146"/>
                    <a:gd name="T73" fmla="*/ 0 h 3018"/>
                    <a:gd name="T74" fmla="*/ 0 w 2146"/>
                    <a:gd name="T75" fmla="*/ 0 h 3018"/>
                    <a:gd name="T76" fmla="*/ 0 w 2146"/>
                    <a:gd name="T77" fmla="*/ 0 h 3018"/>
                    <a:gd name="T78" fmla="*/ 0 w 2146"/>
                    <a:gd name="T79" fmla="*/ 0 h 3018"/>
                    <a:gd name="T80" fmla="*/ 0 w 2146"/>
                    <a:gd name="T81" fmla="*/ 0 h 3018"/>
                    <a:gd name="T82" fmla="*/ 0 w 2146"/>
                    <a:gd name="T83" fmla="*/ 0 h 3018"/>
                    <a:gd name="T84" fmla="*/ 0 w 2146"/>
                    <a:gd name="T85" fmla="*/ 0 h 3018"/>
                    <a:gd name="T86" fmla="*/ 0 w 2146"/>
                    <a:gd name="T87" fmla="*/ 0 h 3018"/>
                    <a:gd name="T88" fmla="*/ 0 w 2146"/>
                    <a:gd name="T89" fmla="*/ 0 h 3018"/>
                    <a:gd name="T90" fmla="*/ 0 w 2146"/>
                    <a:gd name="T91" fmla="*/ 0 h 3018"/>
                    <a:gd name="T92" fmla="*/ 0 w 2146"/>
                    <a:gd name="T93" fmla="*/ 0 h 3018"/>
                    <a:gd name="T94" fmla="*/ 0 w 2146"/>
                    <a:gd name="T95" fmla="*/ 0 h 3018"/>
                    <a:gd name="T96" fmla="*/ 0 w 2146"/>
                    <a:gd name="T97" fmla="*/ 0 h 3018"/>
                    <a:gd name="T98" fmla="*/ 0 w 2146"/>
                    <a:gd name="T99" fmla="*/ 0 h 3018"/>
                    <a:gd name="T100" fmla="*/ 0 w 2146"/>
                    <a:gd name="T101" fmla="*/ 0 h 3018"/>
                    <a:gd name="T102" fmla="*/ 0 w 2146"/>
                    <a:gd name="T103" fmla="*/ 0 h 3018"/>
                    <a:gd name="T104" fmla="*/ 0 w 2146"/>
                    <a:gd name="T105" fmla="*/ 0 h 3018"/>
                    <a:gd name="T106" fmla="*/ 0 w 2146"/>
                    <a:gd name="T107" fmla="*/ 0 h 3018"/>
                    <a:gd name="T108" fmla="*/ 0 w 2146"/>
                    <a:gd name="T109" fmla="*/ 0 h 3018"/>
                    <a:gd name="T110" fmla="*/ 0 w 2146"/>
                    <a:gd name="T111" fmla="*/ 0 h 3018"/>
                    <a:gd name="T112" fmla="*/ 0 w 2146"/>
                    <a:gd name="T113" fmla="*/ 0 h 3018"/>
                    <a:gd name="T114" fmla="*/ 0 w 2146"/>
                    <a:gd name="T115" fmla="*/ 0 h 3018"/>
                    <a:gd name="T116" fmla="*/ 0 w 2146"/>
                    <a:gd name="T117" fmla="*/ 0 h 3018"/>
                    <a:gd name="T118" fmla="*/ 0 w 2146"/>
                    <a:gd name="T119" fmla="*/ 0 h 3018"/>
                    <a:gd name="T120" fmla="*/ 0 w 2146"/>
                    <a:gd name="T121" fmla="*/ 0 h 3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46"/>
                    <a:gd name="T184" fmla="*/ 0 h 3018"/>
                    <a:gd name="T185" fmla="*/ 2146 w 2146"/>
                    <a:gd name="T186" fmla="*/ 3018 h 3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solidFill>
                  <a:srgbClr val="509EB0"/>
                </a:solidFill>
                <a:ln w="9525">
                  <a:noFill/>
                  <a:round/>
                  <a:headEnd/>
                  <a:tailEnd/>
                </a:ln>
              </p:spPr>
              <p:txBody>
                <a:bodyPr>
                  <a:prstTxWarp prst="textNoShape">
                    <a:avLst/>
                  </a:prstTxWarp>
                </a:bodyPr>
                <a:lstStyle/>
                <a:p>
                  <a:endParaRPr lang="en-US"/>
                </a:p>
              </p:txBody>
            </p:sp>
            <p:sp>
              <p:nvSpPr>
                <p:cNvPr id="54381" name="Freeform 276"/>
                <p:cNvSpPr>
                  <a:spLocks/>
                </p:cNvSpPr>
                <p:nvPr/>
              </p:nvSpPr>
              <p:spPr bwMode="auto">
                <a:xfrm>
                  <a:off x="722" y="926"/>
                  <a:ext cx="3" cy="83"/>
                </a:xfrm>
                <a:custGeom>
                  <a:avLst/>
                  <a:gdLst>
                    <a:gd name="T0" fmla="*/ 0 w 88"/>
                    <a:gd name="T1" fmla="*/ 0 h 2322"/>
                    <a:gd name="T2" fmla="*/ 0 w 88"/>
                    <a:gd name="T3" fmla="*/ 0 h 2322"/>
                    <a:gd name="T4" fmla="*/ 0 w 88"/>
                    <a:gd name="T5" fmla="*/ 0 h 2322"/>
                    <a:gd name="T6" fmla="*/ 0 w 88"/>
                    <a:gd name="T7" fmla="*/ 0 h 2322"/>
                    <a:gd name="T8" fmla="*/ 0 w 88"/>
                    <a:gd name="T9" fmla="*/ 0 h 2322"/>
                    <a:gd name="T10" fmla="*/ 0 60000 65536"/>
                    <a:gd name="T11" fmla="*/ 0 60000 65536"/>
                    <a:gd name="T12" fmla="*/ 0 60000 65536"/>
                    <a:gd name="T13" fmla="*/ 0 60000 65536"/>
                    <a:gd name="T14" fmla="*/ 0 60000 65536"/>
                    <a:gd name="T15" fmla="*/ 0 w 88"/>
                    <a:gd name="T16" fmla="*/ 0 h 2322"/>
                    <a:gd name="T17" fmla="*/ 88 w 88"/>
                    <a:gd name="T18" fmla="*/ 2322 h 2322"/>
                  </a:gdLst>
                  <a:ahLst/>
                  <a:cxnLst>
                    <a:cxn ang="T10">
                      <a:pos x="T0" y="T1"/>
                    </a:cxn>
                    <a:cxn ang="T11">
                      <a:pos x="T2" y="T3"/>
                    </a:cxn>
                    <a:cxn ang="T12">
                      <a:pos x="T4" y="T5"/>
                    </a:cxn>
                    <a:cxn ang="T13">
                      <a:pos x="T6" y="T7"/>
                    </a:cxn>
                    <a:cxn ang="T14">
                      <a:pos x="T8" y="T9"/>
                    </a:cxn>
                  </a:cxnLst>
                  <a:rect l="T15" t="T16" r="T17" b="T18"/>
                  <a:pathLst>
                    <a:path w="88" h="2322">
                      <a:moveTo>
                        <a:pt x="88" y="176"/>
                      </a:moveTo>
                      <a:lnTo>
                        <a:pt x="0" y="0"/>
                      </a:lnTo>
                      <a:lnTo>
                        <a:pt x="0" y="2116"/>
                      </a:lnTo>
                      <a:lnTo>
                        <a:pt x="88" y="2322"/>
                      </a:lnTo>
                      <a:lnTo>
                        <a:pt x="88" y="176"/>
                      </a:lnTo>
                      <a:close/>
                    </a:path>
                  </a:pathLst>
                </a:custGeom>
                <a:solidFill>
                  <a:schemeClr val="bg2"/>
                </a:solidFill>
                <a:ln w="9525">
                  <a:noFill/>
                  <a:round/>
                  <a:headEnd/>
                  <a:tailEnd/>
                </a:ln>
              </p:spPr>
              <p:txBody>
                <a:bodyPr>
                  <a:prstTxWarp prst="textNoShape">
                    <a:avLst/>
                  </a:prstTxWarp>
                </a:bodyPr>
                <a:lstStyle/>
                <a:p>
                  <a:endParaRPr lang="en-US"/>
                </a:p>
              </p:txBody>
            </p:sp>
            <p:sp>
              <p:nvSpPr>
                <p:cNvPr id="54382" name="Freeform 277"/>
                <p:cNvSpPr>
                  <a:spLocks/>
                </p:cNvSpPr>
                <p:nvPr/>
              </p:nvSpPr>
              <p:spPr bwMode="auto">
                <a:xfrm>
                  <a:off x="689" y="880"/>
                  <a:ext cx="13" cy="85"/>
                </a:xfrm>
                <a:custGeom>
                  <a:avLst/>
                  <a:gdLst>
                    <a:gd name="T0" fmla="*/ 0 w 373"/>
                    <a:gd name="T1" fmla="*/ 0 h 2381"/>
                    <a:gd name="T2" fmla="*/ 0 w 373"/>
                    <a:gd name="T3" fmla="*/ 0 h 2381"/>
                    <a:gd name="T4" fmla="*/ 0 w 373"/>
                    <a:gd name="T5" fmla="*/ 0 h 2381"/>
                    <a:gd name="T6" fmla="*/ 0 w 373"/>
                    <a:gd name="T7" fmla="*/ 0 h 2381"/>
                    <a:gd name="T8" fmla="*/ 0 w 373"/>
                    <a:gd name="T9" fmla="*/ 0 h 2381"/>
                    <a:gd name="T10" fmla="*/ 0 w 373"/>
                    <a:gd name="T11" fmla="*/ 0 h 2381"/>
                    <a:gd name="T12" fmla="*/ 0 w 373"/>
                    <a:gd name="T13" fmla="*/ 0 h 2381"/>
                    <a:gd name="T14" fmla="*/ 0 w 373"/>
                    <a:gd name="T15" fmla="*/ 0 h 2381"/>
                    <a:gd name="T16" fmla="*/ 0 w 373"/>
                    <a:gd name="T17" fmla="*/ 0 h 2381"/>
                    <a:gd name="T18" fmla="*/ 0 w 373"/>
                    <a:gd name="T19" fmla="*/ 0 h 2381"/>
                    <a:gd name="T20" fmla="*/ 0 w 373"/>
                    <a:gd name="T21" fmla="*/ 0 h 2381"/>
                    <a:gd name="T22" fmla="*/ 0 w 373"/>
                    <a:gd name="T23" fmla="*/ 0 h 2381"/>
                    <a:gd name="T24" fmla="*/ 0 w 373"/>
                    <a:gd name="T25" fmla="*/ 0 h 2381"/>
                    <a:gd name="T26" fmla="*/ 0 w 373"/>
                    <a:gd name="T27" fmla="*/ 0 h 2381"/>
                    <a:gd name="T28" fmla="*/ 0 w 373"/>
                    <a:gd name="T29" fmla="*/ 0 h 2381"/>
                    <a:gd name="T30" fmla="*/ 0 w 373"/>
                    <a:gd name="T31" fmla="*/ 0 h 2381"/>
                    <a:gd name="T32" fmla="*/ 0 w 373"/>
                    <a:gd name="T33" fmla="*/ 0 h 2381"/>
                    <a:gd name="T34" fmla="*/ 0 w 373"/>
                    <a:gd name="T35" fmla="*/ 0 h 2381"/>
                    <a:gd name="T36" fmla="*/ 0 w 373"/>
                    <a:gd name="T37" fmla="*/ 0 h 2381"/>
                    <a:gd name="T38" fmla="*/ 0 w 373"/>
                    <a:gd name="T39" fmla="*/ 0 h 2381"/>
                    <a:gd name="T40" fmla="*/ 0 w 373"/>
                    <a:gd name="T41" fmla="*/ 0 h 2381"/>
                    <a:gd name="T42" fmla="*/ 0 w 373"/>
                    <a:gd name="T43" fmla="*/ 0 h 2381"/>
                    <a:gd name="T44" fmla="*/ 0 w 373"/>
                    <a:gd name="T45" fmla="*/ 0 h 2381"/>
                    <a:gd name="T46" fmla="*/ 0 w 373"/>
                    <a:gd name="T47" fmla="*/ 0 h 2381"/>
                    <a:gd name="T48" fmla="*/ 0 w 373"/>
                    <a:gd name="T49" fmla="*/ 0 h 2381"/>
                    <a:gd name="T50" fmla="*/ 0 w 373"/>
                    <a:gd name="T51" fmla="*/ 0 h 2381"/>
                    <a:gd name="T52" fmla="*/ 0 w 373"/>
                    <a:gd name="T53" fmla="*/ 0 h 2381"/>
                    <a:gd name="T54" fmla="*/ 0 w 373"/>
                    <a:gd name="T55" fmla="*/ 0 h 2381"/>
                    <a:gd name="T56" fmla="*/ 0 w 373"/>
                    <a:gd name="T57" fmla="*/ 0 h 2381"/>
                    <a:gd name="T58" fmla="*/ 0 w 373"/>
                    <a:gd name="T59" fmla="*/ 0 h 2381"/>
                    <a:gd name="T60" fmla="*/ 0 w 373"/>
                    <a:gd name="T61" fmla="*/ 0 h 2381"/>
                    <a:gd name="T62" fmla="*/ 0 w 373"/>
                    <a:gd name="T63" fmla="*/ 0 h 2381"/>
                    <a:gd name="T64" fmla="*/ 0 w 373"/>
                    <a:gd name="T65" fmla="*/ 0 h 2381"/>
                    <a:gd name="T66" fmla="*/ 0 w 373"/>
                    <a:gd name="T67" fmla="*/ 0 h 2381"/>
                    <a:gd name="T68" fmla="*/ 0 w 373"/>
                    <a:gd name="T69" fmla="*/ 0 h 2381"/>
                    <a:gd name="T70" fmla="*/ 0 w 373"/>
                    <a:gd name="T71" fmla="*/ 0 h 2381"/>
                    <a:gd name="T72" fmla="*/ 0 w 373"/>
                    <a:gd name="T73" fmla="*/ 0 h 2381"/>
                    <a:gd name="T74" fmla="*/ 0 w 373"/>
                    <a:gd name="T75" fmla="*/ 0 h 2381"/>
                    <a:gd name="T76" fmla="*/ 0 w 373"/>
                    <a:gd name="T77" fmla="*/ 0 h 2381"/>
                    <a:gd name="T78" fmla="*/ 0 w 373"/>
                    <a:gd name="T79" fmla="*/ 0 h 2381"/>
                    <a:gd name="T80" fmla="*/ 0 w 373"/>
                    <a:gd name="T81" fmla="*/ 0 h 2381"/>
                    <a:gd name="T82" fmla="*/ 0 w 373"/>
                    <a:gd name="T83" fmla="*/ 0 h 2381"/>
                    <a:gd name="T84" fmla="*/ 0 w 373"/>
                    <a:gd name="T85" fmla="*/ 0 h 2381"/>
                    <a:gd name="T86" fmla="*/ 0 w 373"/>
                    <a:gd name="T87" fmla="*/ 0 h 2381"/>
                    <a:gd name="T88" fmla="*/ 0 w 373"/>
                    <a:gd name="T89" fmla="*/ 0 h 2381"/>
                    <a:gd name="T90" fmla="*/ 0 w 373"/>
                    <a:gd name="T91" fmla="*/ 0 h 2381"/>
                    <a:gd name="T92" fmla="*/ 0 w 373"/>
                    <a:gd name="T93" fmla="*/ 0 h 2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3"/>
                    <a:gd name="T142" fmla="*/ 0 h 2381"/>
                    <a:gd name="T143" fmla="*/ 373 w 373"/>
                    <a:gd name="T144" fmla="*/ 2381 h 2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solidFill>
                  <a:schemeClr val="bg2"/>
                </a:solidFill>
                <a:ln w="9525">
                  <a:noFill/>
                  <a:round/>
                  <a:headEnd/>
                  <a:tailEnd/>
                </a:ln>
              </p:spPr>
              <p:txBody>
                <a:bodyPr>
                  <a:prstTxWarp prst="textNoShape">
                    <a:avLst/>
                  </a:prstTxWarp>
                </a:bodyPr>
                <a:lstStyle/>
                <a:p>
                  <a:endParaRPr lang="en-US"/>
                </a:p>
              </p:txBody>
            </p:sp>
            <p:sp>
              <p:nvSpPr>
                <p:cNvPr id="54383" name="Freeform 278"/>
                <p:cNvSpPr>
                  <a:spLocks/>
                </p:cNvSpPr>
                <p:nvPr/>
              </p:nvSpPr>
              <p:spPr bwMode="auto">
                <a:xfrm>
                  <a:off x="820" y="851"/>
                  <a:ext cx="25" cy="80"/>
                </a:xfrm>
                <a:custGeom>
                  <a:avLst/>
                  <a:gdLst>
                    <a:gd name="T0" fmla="*/ 0 w 715"/>
                    <a:gd name="T1" fmla="*/ 0 h 2254"/>
                    <a:gd name="T2" fmla="*/ 0 w 715"/>
                    <a:gd name="T3" fmla="*/ 0 h 2254"/>
                    <a:gd name="T4" fmla="*/ 0 w 715"/>
                    <a:gd name="T5" fmla="*/ 0 h 2254"/>
                    <a:gd name="T6" fmla="*/ 0 w 715"/>
                    <a:gd name="T7" fmla="*/ 0 h 2254"/>
                    <a:gd name="T8" fmla="*/ 0 w 715"/>
                    <a:gd name="T9" fmla="*/ 0 h 2254"/>
                    <a:gd name="T10" fmla="*/ 0 w 715"/>
                    <a:gd name="T11" fmla="*/ 0 h 2254"/>
                    <a:gd name="T12" fmla="*/ 0 w 715"/>
                    <a:gd name="T13" fmla="*/ 0 h 2254"/>
                    <a:gd name="T14" fmla="*/ 0 w 715"/>
                    <a:gd name="T15" fmla="*/ 0 h 2254"/>
                    <a:gd name="T16" fmla="*/ 0 w 715"/>
                    <a:gd name="T17" fmla="*/ 0 h 2254"/>
                    <a:gd name="T18" fmla="*/ 0 w 715"/>
                    <a:gd name="T19" fmla="*/ 0 h 2254"/>
                    <a:gd name="T20" fmla="*/ 0 w 715"/>
                    <a:gd name="T21" fmla="*/ 0 h 2254"/>
                    <a:gd name="T22" fmla="*/ 0 w 715"/>
                    <a:gd name="T23" fmla="*/ 0 h 2254"/>
                    <a:gd name="T24" fmla="*/ 0 w 715"/>
                    <a:gd name="T25" fmla="*/ 0 h 2254"/>
                    <a:gd name="T26" fmla="*/ 0 w 715"/>
                    <a:gd name="T27" fmla="*/ 0 h 2254"/>
                    <a:gd name="T28" fmla="*/ 0 w 715"/>
                    <a:gd name="T29" fmla="*/ 0 h 2254"/>
                    <a:gd name="T30" fmla="*/ 0 w 715"/>
                    <a:gd name="T31" fmla="*/ 0 h 2254"/>
                    <a:gd name="T32" fmla="*/ 0 w 715"/>
                    <a:gd name="T33" fmla="*/ 0 h 2254"/>
                    <a:gd name="T34" fmla="*/ 0 w 715"/>
                    <a:gd name="T35" fmla="*/ 0 h 2254"/>
                    <a:gd name="T36" fmla="*/ 0 w 715"/>
                    <a:gd name="T37" fmla="*/ 0 h 2254"/>
                    <a:gd name="T38" fmla="*/ 0 w 715"/>
                    <a:gd name="T39" fmla="*/ 0 h 2254"/>
                    <a:gd name="T40" fmla="*/ 0 w 715"/>
                    <a:gd name="T41" fmla="*/ 0 h 2254"/>
                    <a:gd name="T42" fmla="*/ 0 w 715"/>
                    <a:gd name="T43" fmla="*/ 0 h 2254"/>
                    <a:gd name="T44" fmla="*/ 0 w 715"/>
                    <a:gd name="T45" fmla="*/ 0 h 2254"/>
                    <a:gd name="T46" fmla="*/ 0 w 715"/>
                    <a:gd name="T47" fmla="*/ 0 h 2254"/>
                    <a:gd name="T48" fmla="*/ 0 w 715"/>
                    <a:gd name="T49" fmla="*/ 0 h 2254"/>
                    <a:gd name="T50" fmla="*/ 0 w 715"/>
                    <a:gd name="T51" fmla="*/ 0 h 2254"/>
                    <a:gd name="T52" fmla="*/ 0 w 715"/>
                    <a:gd name="T53" fmla="*/ 0 h 2254"/>
                    <a:gd name="T54" fmla="*/ 0 w 715"/>
                    <a:gd name="T55" fmla="*/ 0 h 2254"/>
                    <a:gd name="T56" fmla="*/ 0 w 715"/>
                    <a:gd name="T57" fmla="*/ 0 h 2254"/>
                    <a:gd name="T58" fmla="*/ 0 w 715"/>
                    <a:gd name="T59" fmla="*/ 0 h 2254"/>
                    <a:gd name="T60" fmla="*/ 0 w 715"/>
                    <a:gd name="T61" fmla="*/ 0 h 2254"/>
                    <a:gd name="T62" fmla="*/ 0 w 715"/>
                    <a:gd name="T63" fmla="*/ 0 h 2254"/>
                    <a:gd name="T64" fmla="*/ 0 w 715"/>
                    <a:gd name="T65" fmla="*/ 0 h 2254"/>
                    <a:gd name="T66" fmla="*/ 0 w 715"/>
                    <a:gd name="T67" fmla="*/ 0 h 2254"/>
                    <a:gd name="T68" fmla="*/ 0 w 715"/>
                    <a:gd name="T69" fmla="*/ 0 h 2254"/>
                    <a:gd name="T70" fmla="*/ 0 w 715"/>
                    <a:gd name="T71" fmla="*/ 0 h 2254"/>
                    <a:gd name="T72" fmla="*/ 0 w 715"/>
                    <a:gd name="T73" fmla="*/ 0 h 2254"/>
                    <a:gd name="T74" fmla="*/ 0 w 715"/>
                    <a:gd name="T75" fmla="*/ 0 h 2254"/>
                    <a:gd name="T76" fmla="*/ 0 w 715"/>
                    <a:gd name="T77" fmla="*/ 0 h 2254"/>
                    <a:gd name="T78" fmla="*/ 0 w 715"/>
                    <a:gd name="T79" fmla="*/ 0 h 2254"/>
                    <a:gd name="T80" fmla="*/ 0 w 715"/>
                    <a:gd name="T81" fmla="*/ 0 h 2254"/>
                    <a:gd name="T82" fmla="*/ 0 w 715"/>
                    <a:gd name="T83" fmla="*/ 0 h 2254"/>
                    <a:gd name="T84" fmla="*/ 0 w 715"/>
                    <a:gd name="T85" fmla="*/ 0 h 2254"/>
                    <a:gd name="T86" fmla="*/ 0 w 715"/>
                    <a:gd name="T87" fmla="*/ 0 h 2254"/>
                    <a:gd name="T88" fmla="*/ 0 w 715"/>
                    <a:gd name="T89" fmla="*/ 0 h 2254"/>
                    <a:gd name="T90" fmla="*/ 0 w 715"/>
                    <a:gd name="T91" fmla="*/ 0 h 2254"/>
                    <a:gd name="T92" fmla="*/ 0 w 715"/>
                    <a:gd name="T93" fmla="*/ 0 h 2254"/>
                    <a:gd name="T94" fmla="*/ 0 w 715"/>
                    <a:gd name="T95" fmla="*/ 0 h 2254"/>
                    <a:gd name="T96" fmla="*/ 0 w 715"/>
                    <a:gd name="T97" fmla="*/ 0 h 2254"/>
                    <a:gd name="T98" fmla="*/ 0 w 715"/>
                    <a:gd name="T99" fmla="*/ 0 h 2254"/>
                    <a:gd name="T100" fmla="*/ 0 w 715"/>
                    <a:gd name="T101" fmla="*/ 0 h 2254"/>
                    <a:gd name="T102" fmla="*/ 0 w 715"/>
                    <a:gd name="T103" fmla="*/ 0 h 2254"/>
                    <a:gd name="T104" fmla="*/ 0 w 715"/>
                    <a:gd name="T105" fmla="*/ 0 h 2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5"/>
                    <a:gd name="T160" fmla="*/ 0 h 2254"/>
                    <a:gd name="T161" fmla="*/ 715 w 715"/>
                    <a:gd name="T162" fmla="*/ 2254 h 2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solidFill>
                  <a:srgbClr val="0066CC"/>
                </a:solidFill>
                <a:ln w="9525">
                  <a:noFill/>
                  <a:round/>
                  <a:headEnd/>
                  <a:tailEnd/>
                </a:ln>
              </p:spPr>
              <p:txBody>
                <a:bodyPr>
                  <a:prstTxWarp prst="textNoShape">
                    <a:avLst/>
                  </a:prstTxWarp>
                </a:bodyPr>
                <a:lstStyle/>
                <a:p>
                  <a:endParaRPr lang="en-US"/>
                </a:p>
              </p:txBody>
            </p:sp>
            <p:sp>
              <p:nvSpPr>
                <p:cNvPr id="54384" name="Freeform 279"/>
                <p:cNvSpPr>
                  <a:spLocks/>
                </p:cNvSpPr>
                <p:nvPr/>
              </p:nvSpPr>
              <p:spPr bwMode="auto">
                <a:xfrm>
                  <a:off x="807" y="742"/>
                  <a:ext cx="41" cy="121"/>
                </a:xfrm>
                <a:custGeom>
                  <a:avLst/>
                  <a:gdLst>
                    <a:gd name="T0" fmla="*/ 0 w 1157"/>
                    <a:gd name="T1" fmla="*/ 0 h 3390"/>
                    <a:gd name="T2" fmla="*/ 0 w 1157"/>
                    <a:gd name="T3" fmla="*/ 0 h 3390"/>
                    <a:gd name="T4" fmla="*/ 0 w 1157"/>
                    <a:gd name="T5" fmla="*/ 0 h 3390"/>
                    <a:gd name="T6" fmla="*/ 0 w 1157"/>
                    <a:gd name="T7" fmla="*/ 0 h 3390"/>
                    <a:gd name="T8" fmla="*/ 0 w 1157"/>
                    <a:gd name="T9" fmla="*/ 0 h 3390"/>
                    <a:gd name="T10" fmla="*/ 0 w 1157"/>
                    <a:gd name="T11" fmla="*/ 0 h 3390"/>
                    <a:gd name="T12" fmla="*/ 0 w 1157"/>
                    <a:gd name="T13" fmla="*/ 0 h 3390"/>
                    <a:gd name="T14" fmla="*/ 0 w 1157"/>
                    <a:gd name="T15" fmla="*/ 0 h 3390"/>
                    <a:gd name="T16" fmla="*/ 0 w 1157"/>
                    <a:gd name="T17" fmla="*/ 0 h 3390"/>
                    <a:gd name="T18" fmla="*/ 0 w 1157"/>
                    <a:gd name="T19" fmla="*/ 0 h 3390"/>
                    <a:gd name="T20" fmla="*/ 0 w 1157"/>
                    <a:gd name="T21" fmla="*/ 0 h 3390"/>
                    <a:gd name="T22" fmla="*/ 0 w 1157"/>
                    <a:gd name="T23" fmla="*/ 0 h 3390"/>
                    <a:gd name="T24" fmla="*/ 0 w 1157"/>
                    <a:gd name="T25" fmla="*/ 0 h 3390"/>
                    <a:gd name="T26" fmla="*/ 0 w 1157"/>
                    <a:gd name="T27" fmla="*/ 0 h 3390"/>
                    <a:gd name="T28" fmla="*/ 0 w 1157"/>
                    <a:gd name="T29" fmla="*/ 0 h 3390"/>
                    <a:gd name="T30" fmla="*/ 0 w 1157"/>
                    <a:gd name="T31" fmla="*/ 0 h 3390"/>
                    <a:gd name="T32" fmla="*/ 0 w 1157"/>
                    <a:gd name="T33" fmla="*/ 0 h 3390"/>
                    <a:gd name="T34" fmla="*/ 0 w 1157"/>
                    <a:gd name="T35" fmla="*/ 0 h 3390"/>
                    <a:gd name="T36" fmla="*/ 0 w 1157"/>
                    <a:gd name="T37" fmla="*/ 0 h 3390"/>
                    <a:gd name="T38" fmla="*/ 0 w 1157"/>
                    <a:gd name="T39" fmla="*/ 0 h 3390"/>
                    <a:gd name="T40" fmla="*/ 0 w 1157"/>
                    <a:gd name="T41" fmla="*/ 0 h 3390"/>
                    <a:gd name="T42" fmla="*/ 0 w 1157"/>
                    <a:gd name="T43" fmla="*/ 0 h 3390"/>
                    <a:gd name="T44" fmla="*/ 0 w 1157"/>
                    <a:gd name="T45" fmla="*/ 0 h 3390"/>
                    <a:gd name="T46" fmla="*/ 0 w 1157"/>
                    <a:gd name="T47" fmla="*/ 0 h 3390"/>
                    <a:gd name="T48" fmla="*/ 0 w 1157"/>
                    <a:gd name="T49" fmla="*/ 0 h 3390"/>
                    <a:gd name="T50" fmla="*/ 0 w 1157"/>
                    <a:gd name="T51" fmla="*/ 0 h 3390"/>
                    <a:gd name="T52" fmla="*/ 0 w 1157"/>
                    <a:gd name="T53" fmla="*/ 0 h 3390"/>
                    <a:gd name="T54" fmla="*/ 0 w 1157"/>
                    <a:gd name="T55" fmla="*/ 0 h 3390"/>
                    <a:gd name="T56" fmla="*/ 0 w 1157"/>
                    <a:gd name="T57" fmla="*/ 0 h 3390"/>
                    <a:gd name="T58" fmla="*/ 0 w 1157"/>
                    <a:gd name="T59" fmla="*/ 0 h 3390"/>
                    <a:gd name="T60" fmla="*/ 0 w 1157"/>
                    <a:gd name="T61" fmla="*/ 0 h 3390"/>
                    <a:gd name="T62" fmla="*/ 0 w 1157"/>
                    <a:gd name="T63" fmla="*/ 0 h 3390"/>
                    <a:gd name="T64" fmla="*/ 0 w 1157"/>
                    <a:gd name="T65" fmla="*/ 0 h 3390"/>
                    <a:gd name="T66" fmla="*/ 0 w 1157"/>
                    <a:gd name="T67" fmla="*/ 0 h 3390"/>
                    <a:gd name="T68" fmla="*/ 0 w 1157"/>
                    <a:gd name="T69" fmla="*/ 0 h 3390"/>
                    <a:gd name="T70" fmla="*/ 0 w 1157"/>
                    <a:gd name="T71" fmla="*/ 0 h 3390"/>
                    <a:gd name="T72" fmla="*/ 0 w 1157"/>
                    <a:gd name="T73" fmla="*/ 0 h 3390"/>
                    <a:gd name="T74" fmla="*/ 0 w 1157"/>
                    <a:gd name="T75" fmla="*/ 0 h 33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57"/>
                    <a:gd name="T115" fmla="*/ 0 h 3390"/>
                    <a:gd name="T116" fmla="*/ 1157 w 1157"/>
                    <a:gd name="T117" fmla="*/ 3390 h 33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solidFill>
                  <a:srgbClr val="0066CC"/>
                </a:solidFill>
                <a:ln w="9525">
                  <a:noFill/>
                  <a:round/>
                  <a:headEnd/>
                  <a:tailEnd/>
                </a:ln>
              </p:spPr>
              <p:txBody>
                <a:bodyPr>
                  <a:prstTxWarp prst="textNoShape">
                    <a:avLst/>
                  </a:prstTxWarp>
                </a:bodyPr>
                <a:lstStyle/>
                <a:p>
                  <a:endParaRPr lang="en-US"/>
                </a:p>
              </p:txBody>
            </p:sp>
            <p:sp>
              <p:nvSpPr>
                <p:cNvPr id="54385" name="Freeform 280"/>
                <p:cNvSpPr>
                  <a:spLocks/>
                </p:cNvSpPr>
                <p:nvPr/>
              </p:nvSpPr>
              <p:spPr bwMode="auto">
                <a:xfrm>
                  <a:off x="933" y="988"/>
                  <a:ext cx="8" cy="83"/>
                </a:xfrm>
                <a:custGeom>
                  <a:avLst/>
                  <a:gdLst>
                    <a:gd name="T0" fmla="*/ 0 w 240"/>
                    <a:gd name="T1" fmla="*/ 0 h 2323"/>
                    <a:gd name="T2" fmla="*/ 0 w 240"/>
                    <a:gd name="T3" fmla="*/ 0 h 2323"/>
                    <a:gd name="T4" fmla="*/ 0 w 240"/>
                    <a:gd name="T5" fmla="*/ 0 h 2323"/>
                    <a:gd name="T6" fmla="*/ 0 w 240"/>
                    <a:gd name="T7" fmla="*/ 0 h 2323"/>
                    <a:gd name="T8" fmla="*/ 0 w 240"/>
                    <a:gd name="T9" fmla="*/ 0 h 2323"/>
                    <a:gd name="T10" fmla="*/ 0 w 240"/>
                    <a:gd name="T11" fmla="*/ 0 h 2323"/>
                    <a:gd name="T12" fmla="*/ 0 w 240"/>
                    <a:gd name="T13" fmla="*/ 0 h 2323"/>
                    <a:gd name="T14" fmla="*/ 0 w 240"/>
                    <a:gd name="T15" fmla="*/ 0 h 2323"/>
                    <a:gd name="T16" fmla="*/ 0 w 240"/>
                    <a:gd name="T17" fmla="*/ 0 h 2323"/>
                    <a:gd name="T18" fmla="*/ 0 w 240"/>
                    <a:gd name="T19" fmla="*/ 0 h 2323"/>
                    <a:gd name="T20" fmla="*/ 0 w 240"/>
                    <a:gd name="T21" fmla="*/ 0 h 2323"/>
                    <a:gd name="T22" fmla="*/ 0 w 240"/>
                    <a:gd name="T23" fmla="*/ 0 h 2323"/>
                    <a:gd name="T24" fmla="*/ 0 w 240"/>
                    <a:gd name="T25" fmla="*/ 0 h 2323"/>
                    <a:gd name="T26" fmla="*/ 0 w 240"/>
                    <a:gd name="T27" fmla="*/ 0 h 2323"/>
                    <a:gd name="T28" fmla="*/ 0 w 240"/>
                    <a:gd name="T29" fmla="*/ 0 h 2323"/>
                    <a:gd name="T30" fmla="*/ 0 w 240"/>
                    <a:gd name="T31" fmla="*/ 0 h 2323"/>
                    <a:gd name="T32" fmla="*/ 0 w 240"/>
                    <a:gd name="T33" fmla="*/ 0 h 2323"/>
                    <a:gd name="T34" fmla="*/ 0 w 240"/>
                    <a:gd name="T35" fmla="*/ 0 h 2323"/>
                    <a:gd name="T36" fmla="*/ 0 w 240"/>
                    <a:gd name="T37" fmla="*/ 0 h 2323"/>
                    <a:gd name="T38" fmla="*/ 0 w 240"/>
                    <a:gd name="T39" fmla="*/ 0 h 2323"/>
                    <a:gd name="T40" fmla="*/ 0 w 240"/>
                    <a:gd name="T41" fmla="*/ 0 h 2323"/>
                    <a:gd name="T42" fmla="*/ 0 w 240"/>
                    <a:gd name="T43" fmla="*/ 0 h 2323"/>
                    <a:gd name="T44" fmla="*/ 0 w 240"/>
                    <a:gd name="T45" fmla="*/ 0 h 2323"/>
                    <a:gd name="T46" fmla="*/ 0 w 240"/>
                    <a:gd name="T47" fmla="*/ 0 h 2323"/>
                    <a:gd name="T48" fmla="*/ 0 w 240"/>
                    <a:gd name="T49" fmla="*/ 0 h 2323"/>
                    <a:gd name="T50" fmla="*/ 0 w 240"/>
                    <a:gd name="T51" fmla="*/ 0 h 2323"/>
                    <a:gd name="T52" fmla="*/ 0 w 240"/>
                    <a:gd name="T53" fmla="*/ 0 h 2323"/>
                    <a:gd name="T54" fmla="*/ 0 w 240"/>
                    <a:gd name="T55" fmla="*/ 0 h 2323"/>
                    <a:gd name="T56" fmla="*/ 0 w 240"/>
                    <a:gd name="T57" fmla="*/ 0 h 2323"/>
                    <a:gd name="T58" fmla="*/ 0 w 240"/>
                    <a:gd name="T59" fmla="*/ 0 h 2323"/>
                    <a:gd name="T60" fmla="*/ 0 w 240"/>
                    <a:gd name="T61" fmla="*/ 0 h 2323"/>
                    <a:gd name="T62" fmla="*/ 0 w 240"/>
                    <a:gd name="T63" fmla="*/ 0 h 2323"/>
                    <a:gd name="T64" fmla="*/ 0 w 240"/>
                    <a:gd name="T65" fmla="*/ 0 h 2323"/>
                    <a:gd name="T66" fmla="*/ 0 w 240"/>
                    <a:gd name="T67" fmla="*/ 0 h 2323"/>
                    <a:gd name="T68" fmla="*/ 0 w 240"/>
                    <a:gd name="T69" fmla="*/ 0 h 2323"/>
                    <a:gd name="T70" fmla="*/ 0 w 240"/>
                    <a:gd name="T71" fmla="*/ 0 h 2323"/>
                    <a:gd name="T72" fmla="*/ 0 w 240"/>
                    <a:gd name="T73" fmla="*/ 0 h 2323"/>
                    <a:gd name="T74" fmla="*/ 0 w 240"/>
                    <a:gd name="T75" fmla="*/ 0 h 2323"/>
                    <a:gd name="T76" fmla="*/ 0 w 240"/>
                    <a:gd name="T77" fmla="*/ 0 h 2323"/>
                    <a:gd name="T78" fmla="*/ 0 w 240"/>
                    <a:gd name="T79" fmla="*/ 0 h 2323"/>
                    <a:gd name="T80" fmla="*/ 0 w 240"/>
                    <a:gd name="T81" fmla="*/ 0 h 2323"/>
                    <a:gd name="T82" fmla="*/ 0 w 240"/>
                    <a:gd name="T83" fmla="*/ 0 h 2323"/>
                    <a:gd name="T84" fmla="*/ 0 w 240"/>
                    <a:gd name="T85" fmla="*/ 0 h 2323"/>
                    <a:gd name="T86" fmla="*/ 0 w 240"/>
                    <a:gd name="T87" fmla="*/ 0 h 2323"/>
                    <a:gd name="T88" fmla="*/ 0 w 240"/>
                    <a:gd name="T89" fmla="*/ 0 h 2323"/>
                    <a:gd name="T90" fmla="*/ 0 w 240"/>
                    <a:gd name="T91" fmla="*/ 0 h 2323"/>
                    <a:gd name="T92" fmla="*/ 0 w 240"/>
                    <a:gd name="T93" fmla="*/ 0 h 2323"/>
                    <a:gd name="T94" fmla="*/ 0 w 240"/>
                    <a:gd name="T95" fmla="*/ 0 h 2323"/>
                    <a:gd name="T96" fmla="*/ 0 w 240"/>
                    <a:gd name="T97" fmla="*/ 0 h 2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2323"/>
                    <a:gd name="T149" fmla="*/ 240 w 240"/>
                    <a:gd name="T150" fmla="*/ 2323 h 2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solidFill>
                  <a:schemeClr val="bg2"/>
                </a:solidFill>
                <a:ln w="9525">
                  <a:noFill/>
                  <a:round/>
                  <a:headEnd/>
                  <a:tailEnd/>
                </a:ln>
              </p:spPr>
              <p:txBody>
                <a:bodyPr>
                  <a:prstTxWarp prst="textNoShape">
                    <a:avLst/>
                  </a:prstTxWarp>
                </a:bodyPr>
                <a:lstStyle/>
                <a:p>
                  <a:endParaRPr lang="en-US"/>
                </a:p>
              </p:txBody>
            </p:sp>
            <p:sp>
              <p:nvSpPr>
                <p:cNvPr id="54386" name="Freeform 281"/>
                <p:cNvSpPr>
                  <a:spLocks/>
                </p:cNvSpPr>
                <p:nvPr/>
              </p:nvSpPr>
              <p:spPr bwMode="auto">
                <a:xfrm>
                  <a:off x="719" y="672"/>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EAEAEA"/>
                </a:solidFill>
                <a:ln w="9525">
                  <a:noFill/>
                  <a:round/>
                  <a:headEnd/>
                  <a:tailEnd/>
                </a:ln>
              </p:spPr>
              <p:txBody>
                <a:bodyPr>
                  <a:prstTxWarp prst="textNoShape">
                    <a:avLst/>
                  </a:prstTxWarp>
                </a:bodyPr>
                <a:lstStyle/>
                <a:p>
                  <a:endParaRPr lang="en-US"/>
                </a:p>
              </p:txBody>
            </p:sp>
            <p:sp>
              <p:nvSpPr>
                <p:cNvPr id="54387" name="Freeform 282"/>
                <p:cNvSpPr>
                  <a:spLocks/>
                </p:cNvSpPr>
                <p:nvPr/>
              </p:nvSpPr>
              <p:spPr bwMode="auto">
                <a:xfrm>
                  <a:off x="719" y="672"/>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noFill/>
                <a:ln w="9525">
                  <a:solidFill>
                    <a:srgbClr val="000000"/>
                  </a:solidFill>
                  <a:round/>
                  <a:headEnd/>
                  <a:tailEnd/>
                </a:ln>
              </p:spPr>
              <p:txBody>
                <a:bodyPr>
                  <a:prstTxWarp prst="textNoShape">
                    <a:avLst/>
                  </a:prstTxWarp>
                </a:bodyPr>
                <a:lstStyle/>
                <a:p>
                  <a:endParaRPr lang="en-US"/>
                </a:p>
              </p:txBody>
            </p:sp>
            <p:sp>
              <p:nvSpPr>
                <p:cNvPr id="54388" name="Freeform 283"/>
                <p:cNvSpPr>
                  <a:spLocks/>
                </p:cNvSpPr>
                <p:nvPr/>
              </p:nvSpPr>
              <p:spPr bwMode="auto">
                <a:xfrm>
                  <a:off x="672" y="867"/>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solidFill>
                  <a:srgbClr val="0066CC"/>
                </a:solidFill>
                <a:ln w="9525">
                  <a:noFill/>
                  <a:round/>
                  <a:headEnd/>
                  <a:tailEnd/>
                </a:ln>
              </p:spPr>
              <p:txBody>
                <a:bodyPr>
                  <a:prstTxWarp prst="textNoShape">
                    <a:avLst/>
                  </a:prstTxWarp>
                </a:bodyPr>
                <a:lstStyle/>
                <a:p>
                  <a:endParaRPr lang="en-US"/>
                </a:p>
              </p:txBody>
            </p:sp>
            <p:sp>
              <p:nvSpPr>
                <p:cNvPr id="54389" name="Freeform 284"/>
                <p:cNvSpPr>
                  <a:spLocks/>
                </p:cNvSpPr>
                <p:nvPr/>
              </p:nvSpPr>
              <p:spPr bwMode="auto">
                <a:xfrm>
                  <a:off x="672" y="867"/>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solidFill>
                  <a:srgbClr val="0066CC"/>
                </a:solidFill>
                <a:ln w="3175">
                  <a:solidFill>
                    <a:srgbClr val="1F1A17"/>
                  </a:solidFill>
                  <a:round/>
                  <a:headEnd/>
                  <a:tailEnd/>
                </a:ln>
              </p:spPr>
              <p:txBody>
                <a:bodyPr>
                  <a:prstTxWarp prst="textNoShape">
                    <a:avLst/>
                  </a:prstTxWarp>
                </a:bodyPr>
                <a:lstStyle/>
                <a:p>
                  <a:endParaRPr lang="en-US"/>
                </a:p>
              </p:txBody>
            </p:sp>
            <p:sp>
              <p:nvSpPr>
                <p:cNvPr id="54390" name="Freeform 285"/>
                <p:cNvSpPr>
                  <a:spLocks/>
                </p:cNvSpPr>
                <p:nvPr/>
              </p:nvSpPr>
              <p:spPr bwMode="auto">
                <a:xfrm>
                  <a:off x="865" y="1022"/>
                  <a:ext cx="22" cy="19"/>
                </a:xfrm>
                <a:custGeom>
                  <a:avLst/>
                  <a:gdLst>
                    <a:gd name="T0" fmla="*/ 0 w 622"/>
                    <a:gd name="T1" fmla="*/ 0 h 528"/>
                    <a:gd name="T2" fmla="*/ 0 w 622"/>
                    <a:gd name="T3" fmla="*/ 0 h 528"/>
                    <a:gd name="T4" fmla="*/ 0 w 622"/>
                    <a:gd name="T5" fmla="*/ 0 h 528"/>
                    <a:gd name="T6" fmla="*/ 0 w 622"/>
                    <a:gd name="T7" fmla="*/ 0 h 528"/>
                    <a:gd name="T8" fmla="*/ 0 w 622"/>
                    <a:gd name="T9" fmla="*/ 0 h 528"/>
                    <a:gd name="T10" fmla="*/ 0 w 622"/>
                    <a:gd name="T11" fmla="*/ 0 h 528"/>
                    <a:gd name="T12" fmla="*/ 0 w 622"/>
                    <a:gd name="T13" fmla="*/ 0 h 528"/>
                    <a:gd name="T14" fmla="*/ 0 w 622"/>
                    <a:gd name="T15" fmla="*/ 0 h 528"/>
                    <a:gd name="T16" fmla="*/ 0 w 622"/>
                    <a:gd name="T17" fmla="*/ 0 h 528"/>
                    <a:gd name="T18" fmla="*/ 0 w 622"/>
                    <a:gd name="T19" fmla="*/ 0 h 528"/>
                    <a:gd name="T20" fmla="*/ 0 w 622"/>
                    <a:gd name="T21" fmla="*/ 0 h 528"/>
                    <a:gd name="T22" fmla="*/ 0 w 622"/>
                    <a:gd name="T23" fmla="*/ 0 h 528"/>
                    <a:gd name="T24" fmla="*/ 0 w 622"/>
                    <a:gd name="T25" fmla="*/ 0 h 528"/>
                    <a:gd name="T26" fmla="*/ 0 w 622"/>
                    <a:gd name="T27" fmla="*/ 0 h 528"/>
                    <a:gd name="T28" fmla="*/ 0 w 622"/>
                    <a:gd name="T29" fmla="*/ 0 h 528"/>
                    <a:gd name="T30" fmla="*/ 0 w 622"/>
                    <a:gd name="T31" fmla="*/ 0 h 528"/>
                    <a:gd name="T32" fmla="*/ 0 w 622"/>
                    <a:gd name="T33" fmla="*/ 0 h 528"/>
                    <a:gd name="T34" fmla="*/ 0 w 622"/>
                    <a:gd name="T35" fmla="*/ 0 h 528"/>
                    <a:gd name="T36" fmla="*/ 0 w 622"/>
                    <a:gd name="T37" fmla="*/ 0 h 528"/>
                    <a:gd name="T38" fmla="*/ 0 w 622"/>
                    <a:gd name="T39" fmla="*/ 0 h 528"/>
                    <a:gd name="T40" fmla="*/ 0 w 622"/>
                    <a:gd name="T41" fmla="*/ 0 h 528"/>
                    <a:gd name="T42" fmla="*/ 0 w 622"/>
                    <a:gd name="T43" fmla="*/ 0 h 528"/>
                    <a:gd name="T44" fmla="*/ 0 w 622"/>
                    <a:gd name="T45" fmla="*/ 0 h 528"/>
                    <a:gd name="T46" fmla="*/ 0 w 622"/>
                    <a:gd name="T47" fmla="*/ 0 h 528"/>
                    <a:gd name="T48" fmla="*/ 0 w 622"/>
                    <a:gd name="T49" fmla="*/ 0 h 528"/>
                    <a:gd name="T50" fmla="*/ 0 w 622"/>
                    <a:gd name="T51" fmla="*/ 0 h 528"/>
                    <a:gd name="T52" fmla="*/ 0 w 622"/>
                    <a:gd name="T53" fmla="*/ 0 h 528"/>
                    <a:gd name="T54" fmla="*/ 0 w 622"/>
                    <a:gd name="T55" fmla="*/ 0 h 528"/>
                    <a:gd name="T56" fmla="*/ 0 w 622"/>
                    <a:gd name="T57" fmla="*/ 0 h 528"/>
                    <a:gd name="T58" fmla="*/ 0 w 622"/>
                    <a:gd name="T59" fmla="*/ 0 h 528"/>
                    <a:gd name="T60" fmla="*/ 0 w 622"/>
                    <a:gd name="T61" fmla="*/ 0 h 528"/>
                    <a:gd name="T62" fmla="*/ 0 w 622"/>
                    <a:gd name="T63" fmla="*/ 0 h 528"/>
                    <a:gd name="T64" fmla="*/ 0 w 622"/>
                    <a:gd name="T65" fmla="*/ 0 h 528"/>
                    <a:gd name="T66" fmla="*/ 0 w 622"/>
                    <a:gd name="T67" fmla="*/ 0 h 528"/>
                    <a:gd name="T68" fmla="*/ 0 w 622"/>
                    <a:gd name="T69" fmla="*/ 0 h 528"/>
                    <a:gd name="T70" fmla="*/ 0 w 622"/>
                    <a:gd name="T71" fmla="*/ 0 h 528"/>
                    <a:gd name="T72" fmla="*/ 0 w 622"/>
                    <a:gd name="T73" fmla="*/ 0 h 528"/>
                    <a:gd name="T74" fmla="*/ 0 w 622"/>
                    <a:gd name="T75" fmla="*/ 0 h 528"/>
                    <a:gd name="T76" fmla="*/ 0 w 622"/>
                    <a:gd name="T77" fmla="*/ 0 h 5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2"/>
                    <a:gd name="T118" fmla="*/ 0 h 528"/>
                    <a:gd name="T119" fmla="*/ 622 w 622"/>
                    <a:gd name="T120" fmla="*/ 528 h 5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2" h="528">
                      <a:moveTo>
                        <a:pt x="505" y="13"/>
                      </a:moveTo>
                      <a:lnTo>
                        <a:pt x="493" y="9"/>
                      </a:lnTo>
                      <a:lnTo>
                        <a:pt x="461" y="2"/>
                      </a:lnTo>
                      <a:lnTo>
                        <a:pt x="450" y="1"/>
                      </a:lnTo>
                      <a:lnTo>
                        <a:pt x="438" y="0"/>
                      </a:lnTo>
                      <a:lnTo>
                        <a:pt x="425" y="0"/>
                      </a:lnTo>
                      <a:lnTo>
                        <a:pt x="411" y="1"/>
                      </a:lnTo>
                      <a:lnTo>
                        <a:pt x="396" y="2"/>
                      </a:lnTo>
                      <a:lnTo>
                        <a:pt x="381" y="4"/>
                      </a:lnTo>
                      <a:lnTo>
                        <a:pt x="366" y="6"/>
                      </a:lnTo>
                      <a:lnTo>
                        <a:pt x="349" y="10"/>
                      </a:lnTo>
                      <a:lnTo>
                        <a:pt x="332" y="16"/>
                      </a:lnTo>
                      <a:lnTo>
                        <a:pt x="315" y="22"/>
                      </a:lnTo>
                      <a:lnTo>
                        <a:pt x="297" y="30"/>
                      </a:lnTo>
                      <a:lnTo>
                        <a:pt x="278" y="39"/>
                      </a:lnTo>
                      <a:lnTo>
                        <a:pt x="260" y="52"/>
                      </a:lnTo>
                      <a:lnTo>
                        <a:pt x="241" y="64"/>
                      </a:lnTo>
                      <a:lnTo>
                        <a:pt x="222" y="79"/>
                      </a:lnTo>
                      <a:lnTo>
                        <a:pt x="203" y="96"/>
                      </a:lnTo>
                      <a:lnTo>
                        <a:pt x="184" y="115"/>
                      </a:lnTo>
                      <a:lnTo>
                        <a:pt x="164" y="136"/>
                      </a:lnTo>
                      <a:lnTo>
                        <a:pt x="145" y="159"/>
                      </a:lnTo>
                      <a:lnTo>
                        <a:pt x="127" y="186"/>
                      </a:lnTo>
                      <a:lnTo>
                        <a:pt x="108" y="214"/>
                      </a:lnTo>
                      <a:lnTo>
                        <a:pt x="90" y="245"/>
                      </a:lnTo>
                      <a:lnTo>
                        <a:pt x="72" y="279"/>
                      </a:lnTo>
                      <a:lnTo>
                        <a:pt x="55" y="317"/>
                      </a:lnTo>
                      <a:lnTo>
                        <a:pt x="52" y="321"/>
                      </a:lnTo>
                      <a:lnTo>
                        <a:pt x="44" y="332"/>
                      </a:lnTo>
                      <a:lnTo>
                        <a:pt x="32" y="350"/>
                      </a:lnTo>
                      <a:lnTo>
                        <a:pt x="21" y="371"/>
                      </a:lnTo>
                      <a:lnTo>
                        <a:pt x="15" y="383"/>
                      </a:lnTo>
                      <a:lnTo>
                        <a:pt x="10" y="395"/>
                      </a:lnTo>
                      <a:lnTo>
                        <a:pt x="6" y="409"/>
                      </a:lnTo>
                      <a:lnTo>
                        <a:pt x="3" y="422"/>
                      </a:lnTo>
                      <a:lnTo>
                        <a:pt x="1" y="435"/>
                      </a:lnTo>
                      <a:lnTo>
                        <a:pt x="0" y="448"/>
                      </a:lnTo>
                      <a:lnTo>
                        <a:pt x="1" y="460"/>
                      </a:lnTo>
                      <a:lnTo>
                        <a:pt x="4" y="472"/>
                      </a:lnTo>
                      <a:lnTo>
                        <a:pt x="9" y="484"/>
                      </a:lnTo>
                      <a:lnTo>
                        <a:pt x="16" y="494"/>
                      </a:lnTo>
                      <a:lnTo>
                        <a:pt x="26" y="503"/>
                      </a:lnTo>
                      <a:lnTo>
                        <a:pt x="39" y="511"/>
                      </a:lnTo>
                      <a:lnTo>
                        <a:pt x="56" y="518"/>
                      </a:lnTo>
                      <a:lnTo>
                        <a:pt x="75" y="523"/>
                      </a:lnTo>
                      <a:lnTo>
                        <a:pt x="98" y="527"/>
                      </a:lnTo>
                      <a:lnTo>
                        <a:pt x="124" y="528"/>
                      </a:lnTo>
                      <a:lnTo>
                        <a:pt x="155" y="527"/>
                      </a:lnTo>
                      <a:lnTo>
                        <a:pt x="191" y="523"/>
                      </a:lnTo>
                      <a:lnTo>
                        <a:pt x="230" y="517"/>
                      </a:lnTo>
                      <a:lnTo>
                        <a:pt x="274" y="509"/>
                      </a:lnTo>
                      <a:lnTo>
                        <a:pt x="324" y="497"/>
                      </a:lnTo>
                      <a:lnTo>
                        <a:pt x="378" y="483"/>
                      </a:lnTo>
                      <a:lnTo>
                        <a:pt x="439" y="465"/>
                      </a:lnTo>
                      <a:lnTo>
                        <a:pt x="505" y="444"/>
                      </a:lnTo>
                      <a:lnTo>
                        <a:pt x="515" y="430"/>
                      </a:lnTo>
                      <a:lnTo>
                        <a:pt x="542" y="390"/>
                      </a:lnTo>
                      <a:lnTo>
                        <a:pt x="558" y="364"/>
                      </a:lnTo>
                      <a:lnTo>
                        <a:pt x="575" y="334"/>
                      </a:lnTo>
                      <a:lnTo>
                        <a:pt x="583" y="318"/>
                      </a:lnTo>
                      <a:lnTo>
                        <a:pt x="590" y="301"/>
                      </a:lnTo>
                      <a:lnTo>
                        <a:pt x="597" y="283"/>
                      </a:lnTo>
                      <a:lnTo>
                        <a:pt x="604" y="265"/>
                      </a:lnTo>
                      <a:lnTo>
                        <a:pt x="610" y="247"/>
                      </a:lnTo>
                      <a:lnTo>
                        <a:pt x="615" y="229"/>
                      </a:lnTo>
                      <a:lnTo>
                        <a:pt x="618" y="211"/>
                      </a:lnTo>
                      <a:lnTo>
                        <a:pt x="621" y="193"/>
                      </a:lnTo>
                      <a:lnTo>
                        <a:pt x="622" y="175"/>
                      </a:lnTo>
                      <a:lnTo>
                        <a:pt x="622" y="156"/>
                      </a:lnTo>
                      <a:lnTo>
                        <a:pt x="620" y="139"/>
                      </a:lnTo>
                      <a:lnTo>
                        <a:pt x="616" y="122"/>
                      </a:lnTo>
                      <a:lnTo>
                        <a:pt x="611" y="105"/>
                      </a:lnTo>
                      <a:lnTo>
                        <a:pt x="603" y="89"/>
                      </a:lnTo>
                      <a:lnTo>
                        <a:pt x="593" y="74"/>
                      </a:lnTo>
                      <a:lnTo>
                        <a:pt x="581" y="60"/>
                      </a:lnTo>
                      <a:lnTo>
                        <a:pt x="566" y="46"/>
                      </a:lnTo>
                      <a:lnTo>
                        <a:pt x="549" y="34"/>
                      </a:lnTo>
                      <a:lnTo>
                        <a:pt x="528" y="23"/>
                      </a:lnTo>
                      <a:lnTo>
                        <a:pt x="505" y="13"/>
                      </a:lnTo>
                      <a:close/>
                    </a:path>
                  </a:pathLst>
                </a:custGeom>
                <a:solidFill>
                  <a:srgbClr val="FFFFFF"/>
                </a:solidFill>
                <a:ln w="9525">
                  <a:noFill/>
                  <a:round/>
                  <a:headEnd/>
                  <a:tailEnd/>
                </a:ln>
              </p:spPr>
              <p:txBody>
                <a:bodyPr>
                  <a:prstTxWarp prst="textNoShape">
                    <a:avLst/>
                  </a:prstTxWarp>
                </a:bodyPr>
                <a:lstStyle/>
                <a:p>
                  <a:endParaRPr lang="en-US"/>
                </a:p>
              </p:txBody>
            </p:sp>
            <p:sp>
              <p:nvSpPr>
                <p:cNvPr id="54391" name="Freeform 286"/>
                <p:cNvSpPr>
                  <a:spLocks/>
                </p:cNvSpPr>
                <p:nvPr/>
              </p:nvSpPr>
              <p:spPr bwMode="auto">
                <a:xfrm>
                  <a:off x="865" y="1022"/>
                  <a:ext cx="22" cy="19"/>
                </a:xfrm>
                <a:custGeom>
                  <a:avLst/>
                  <a:gdLst>
                    <a:gd name="T0" fmla="*/ 0 w 622"/>
                    <a:gd name="T1" fmla="*/ 0 h 528"/>
                    <a:gd name="T2" fmla="*/ 0 w 622"/>
                    <a:gd name="T3" fmla="*/ 0 h 528"/>
                    <a:gd name="T4" fmla="*/ 0 w 622"/>
                    <a:gd name="T5" fmla="*/ 0 h 528"/>
                    <a:gd name="T6" fmla="*/ 0 w 622"/>
                    <a:gd name="T7" fmla="*/ 0 h 528"/>
                    <a:gd name="T8" fmla="*/ 0 w 622"/>
                    <a:gd name="T9" fmla="*/ 0 h 528"/>
                    <a:gd name="T10" fmla="*/ 0 w 622"/>
                    <a:gd name="T11" fmla="*/ 0 h 528"/>
                    <a:gd name="T12" fmla="*/ 0 w 622"/>
                    <a:gd name="T13" fmla="*/ 0 h 528"/>
                    <a:gd name="T14" fmla="*/ 0 w 622"/>
                    <a:gd name="T15" fmla="*/ 0 h 528"/>
                    <a:gd name="T16" fmla="*/ 0 w 622"/>
                    <a:gd name="T17" fmla="*/ 0 h 528"/>
                    <a:gd name="T18" fmla="*/ 0 w 622"/>
                    <a:gd name="T19" fmla="*/ 0 h 528"/>
                    <a:gd name="T20" fmla="*/ 0 w 622"/>
                    <a:gd name="T21" fmla="*/ 0 h 528"/>
                    <a:gd name="T22" fmla="*/ 0 w 622"/>
                    <a:gd name="T23" fmla="*/ 0 h 528"/>
                    <a:gd name="T24" fmla="*/ 0 w 622"/>
                    <a:gd name="T25" fmla="*/ 0 h 528"/>
                    <a:gd name="T26" fmla="*/ 0 w 622"/>
                    <a:gd name="T27" fmla="*/ 0 h 528"/>
                    <a:gd name="T28" fmla="*/ 0 w 622"/>
                    <a:gd name="T29" fmla="*/ 0 h 528"/>
                    <a:gd name="T30" fmla="*/ 0 w 622"/>
                    <a:gd name="T31" fmla="*/ 0 h 528"/>
                    <a:gd name="T32" fmla="*/ 0 w 622"/>
                    <a:gd name="T33" fmla="*/ 0 h 528"/>
                    <a:gd name="T34" fmla="*/ 0 w 622"/>
                    <a:gd name="T35" fmla="*/ 0 h 528"/>
                    <a:gd name="T36" fmla="*/ 0 w 622"/>
                    <a:gd name="T37" fmla="*/ 0 h 528"/>
                    <a:gd name="T38" fmla="*/ 0 w 622"/>
                    <a:gd name="T39" fmla="*/ 0 h 528"/>
                    <a:gd name="T40" fmla="*/ 0 w 622"/>
                    <a:gd name="T41" fmla="*/ 0 h 528"/>
                    <a:gd name="T42" fmla="*/ 0 w 622"/>
                    <a:gd name="T43" fmla="*/ 0 h 528"/>
                    <a:gd name="T44" fmla="*/ 0 w 622"/>
                    <a:gd name="T45" fmla="*/ 0 h 528"/>
                    <a:gd name="T46" fmla="*/ 0 w 622"/>
                    <a:gd name="T47" fmla="*/ 0 h 528"/>
                    <a:gd name="T48" fmla="*/ 0 w 622"/>
                    <a:gd name="T49" fmla="*/ 0 h 528"/>
                    <a:gd name="T50" fmla="*/ 0 w 622"/>
                    <a:gd name="T51" fmla="*/ 0 h 528"/>
                    <a:gd name="T52" fmla="*/ 0 w 622"/>
                    <a:gd name="T53" fmla="*/ 0 h 528"/>
                    <a:gd name="T54" fmla="*/ 0 w 622"/>
                    <a:gd name="T55" fmla="*/ 0 h 528"/>
                    <a:gd name="T56" fmla="*/ 0 w 622"/>
                    <a:gd name="T57" fmla="*/ 0 h 528"/>
                    <a:gd name="T58" fmla="*/ 0 w 622"/>
                    <a:gd name="T59" fmla="*/ 0 h 528"/>
                    <a:gd name="T60" fmla="*/ 0 w 622"/>
                    <a:gd name="T61" fmla="*/ 0 h 528"/>
                    <a:gd name="T62" fmla="*/ 0 w 622"/>
                    <a:gd name="T63" fmla="*/ 0 h 528"/>
                    <a:gd name="T64" fmla="*/ 0 w 622"/>
                    <a:gd name="T65" fmla="*/ 0 h 528"/>
                    <a:gd name="T66" fmla="*/ 0 w 622"/>
                    <a:gd name="T67" fmla="*/ 0 h 528"/>
                    <a:gd name="T68" fmla="*/ 0 w 622"/>
                    <a:gd name="T69" fmla="*/ 0 h 528"/>
                    <a:gd name="T70" fmla="*/ 0 w 622"/>
                    <a:gd name="T71" fmla="*/ 0 h 528"/>
                    <a:gd name="T72" fmla="*/ 0 w 622"/>
                    <a:gd name="T73" fmla="*/ 0 h 528"/>
                    <a:gd name="T74" fmla="*/ 0 w 622"/>
                    <a:gd name="T75" fmla="*/ 0 h 528"/>
                    <a:gd name="T76" fmla="*/ 0 w 622"/>
                    <a:gd name="T77" fmla="*/ 0 h 5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2"/>
                    <a:gd name="T118" fmla="*/ 0 h 528"/>
                    <a:gd name="T119" fmla="*/ 622 w 622"/>
                    <a:gd name="T120" fmla="*/ 528 h 5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2" h="528">
                      <a:moveTo>
                        <a:pt x="505" y="13"/>
                      </a:moveTo>
                      <a:lnTo>
                        <a:pt x="493" y="9"/>
                      </a:lnTo>
                      <a:lnTo>
                        <a:pt x="461" y="2"/>
                      </a:lnTo>
                      <a:lnTo>
                        <a:pt x="450" y="1"/>
                      </a:lnTo>
                      <a:lnTo>
                        <a:pt x="438" y="0"/>
                      </a:lnTo>
                      <a:lnTo>
                        <a:pt x="425" y="0"/>
                      </a:lnTo>
                      <a:lnTo>
                        <a:pt x="411" y="1"/>
                      </a:lnTo>
                      <a:lnTo>
                        <a:pt x="396" y="2"/>
                      </a:lnTo>
                      <a:lnTo>
                        <a:pt x="381" y="4"/>
                      </a:lnTo>
                      <a:lnTo>
                        <a:pt x="366" y="6"/>
                      </a:lnTo>
                      <a:lnTo>
                        <a:pt x="349" y="10"/>
                      </a:lnTo>
                      <a:lnTo>
                        <a:pt x="332" y="16"/>
                      </a:lnTo>
                      <a:lnTo>
                        <a:pt x="315" y="22"/>
                      </a:lnTo>
                      <a:lnTo>
                        <a:pt x="297" y="30"/>
                      </a:lnTo>
                      <a:lnTo>
                        <a:pt x="278" y="39"/>
                      </a:lnTo>
                      <a:lnTo>
                        <a:pt x="260" y="52"/>
                      </a:lnTo>
                      <a:lnTo>
                        <a:pt x="241" y="64"/>
                      </a:lnTo>
                      <a:lnTo>
                        <a:pt x="222" y="79"/>
                      </a:lnTo>
                      <a:lnTo>
                        <a:pt x="203" y="96"/>
                      </a:lnTo>
                      <a:lnTo>
                        <a:pt x="184" y="115"/>
                      </a:lnTo>
                      <a:lnTo>
                        <a:pt x="164" y="136"/>
                      </a:lnTo>
                      <a:lnTo>
                        <a:pt x="145" y="159"/>
                      </a:lnTo>
                      <a:lnTo>
                        <a:pt x="127" y="186"/>
                      </a:lnTo>
                      <a:lnTo>
                        <a:pt x="108" y="214"/>
                      </a:lnTo>
                      <a:lnTo>
                        <a:pt x="90" y="245"/>
                      </a:lnTo>
                      <a:lnTo>
                        <a:pt x="72" y="279"/>
                      </a:lnTo>
                      <a:lnTo>
                        <a:pt x="55" y="317"/>
                      </a:lnTo>
                      <a:lnTo>
                        <a:pt x="52" y="321"/>
                      </a:lnTo>
                      <a:lnTo>
                        <a:pt x="44" y="332"/>
                      </a:lnTo>
                      <a:lnTo>
                        <a:pt x="32" y="350"/>
                      </a:lnTo>
                      <a:lnTo>
                        <a:pt x="21" y="371"/>
                      </a:lnTo>
                      <a:lnTo>
                        <a:pt x="15" y="383"/>
                      </a:lnTo>
                      <a:lnTo>
                        <a:pt x="10" y="395"/>
                      </a:lnTo>
                      <a:lnTo>
                        <a:pt x="6" y="409"/>
                      </a:lnTo>
                      <a:lnTo>
                        <a:pt x="3" y="422"/>
                      </a:lnTo>
                      <a:lnTo>
                        <a:pt x="1" y="435"/>
                      </a:lnTo>
                      <a:lnTo>
                        <a:pt x="0" y="448"/>
                      </a:lnTo>
                      <a:lnTo>
                        <a:pt x="1" y="460"/>
                      </a:lnTo>
                      <a:lnTo>
                        <a:pt x="4" y="472"/>
                      </a:lnTo>
                      <a:lnTo>
                        <a:pt x="9" y="484"/>
                      </a:lnTo>
                      <a:lnTo>
                        <a:pt x="16" y="494"/>
                      </a:lnTo>
                      <a:lnTo>
                        <a:pt x="26" y="503"/>
                      </a:lnTo>
                      <a:lnTo>
                        <a:pt x="39" y="511"/>
                      </a:lnTo>
                      <a:lnTo>
                        <a:pt x="56" y="518"/>
                      </a:lnTo>
                      <a:lnTo>
                        <a:pt x="75" y="523"/>
                      </a:lnTo>
                      <a:lnTo>
                        <a:pt x="98" y="527"/>
                      </a:lnTo>
                      <a:lnTo>
                        <a:pt x="124" y="528"/>
                      </a:lnTo>
                      <a:lnTo>
                        <a:pt x="155" y="527"/>
                      </a:lnTo>
                      <a:lnTo>
                        <a:pt x="191" y="523"/>
                      </a:lnTo>
                      <a:lnTo>
                        <a:pt x="230" y="517"/>
                      </a:lnTo>
                      <a:lnTo>
                        <a:pt x="274" y="509"/>
                      </a:lnTo>
                      <a:lnTo>
                        <a:pt x="324" y="497"/>
                      </a:lnTo>
                      <a:lnTo>
                        <a:pt x="378" y="483"/>
                      </a:lnTo>
                      <a:lnTo>
                        <a:pt x="439" y="465"/>
                      </a:lnTo>
                      <a:lnTo>
                        <a:pt x="505" y="444"/>
                      </a:lnTo>
                      <a:lnTo>
                        <a:pt x="515" y="430"/>
                      </a:lnTo>
                      <a:lnTo>
                        <a:pt x="542" y="390"/>
                      </a:lnTo>
                      <a:lnTo>
                        <a:pt x="558" y="364"/>
                      </a:lnTo>
                      <a:lnTo>
                        <a:pt x="575" y="334"/>
                      </a:lnTo>
                      <a:lnTo>
                        <a:pt x="583" y="318"/>
                      </a:lnTo>
                      <a:lnTo>
                        <a:pt x="590" y="301"/>
                      </a:lnTo>
                      <a:lnTo>
                        <a:pt x="597" y="283"/>
                      </a:lnTo>
                      <a:lnTo>
                        <a:pt x="604" y="265"/>
                      </a:lnTo>
                      <a:lnTo>
                        <a:pt x="610" y="247"/>
                      </a:lnTo>
                      <a:lnTo>
                        <a:pt x="615" y="229"/>
                      </a:lnTo>
                      <a:lnTo>
                        <a:pt x="618" y="211"/>
                      </a:lnTo>
                      <a:lnTo>
                        <a:pt x="621" y="193"/>
                      </a:lnTo>
                      <a:lnTo>
                        <a:pt x="622" y="175"/>
                      </a:lnTo>
                      <a:lnTo>
                        <a:pt x="622" y="156"/>
                      </a:lnTo>
                      <a:lnTo>
                        <a:pt x="620" y="139"/>
                      </a:lnTo>
                      <a:lnTo>
                        <a:pt x="616" y="122"/>
                      </a:lnTo>
                      <a:lnTo>
                        <a:pt x="611" y="105"/>
                      </a:lnTo>
                      <a:lnTo>
                        <a:pt x="603" y="89"/>
                      </a:lnTo>
                      <a:lnTo>
                        <a:pt x="593" y="74"/>
                      </a:lnTo>
                      <a:lnTo>
                        <a:pt x="581" y="60"/>
                      </a:lnTo>
                      <a:lnTo>
                        <a:pt x="566" y="46"/>
                      </a:lnTo>
                      <a:lnTo>
                        <a:pt x="549" y="34"/>
                      </a:lnTo>
                      <a:lnTo>
                        <a:pt x="528" y="23"/>
                      </a:lnTo>
                      <a:lnTo>
                        <a:pt x="505" y="13"/>
                      </a:lnTo>
                      <a:close/>
                    </a:path>
                  </a:pathLst>
                </a:custGeom>
                <a:noFill/>
                <a:ln w="3175">
                  <a:solidFill>
                    <a:srgbClr val="1F1A17"/>
                  </a:solidFill>
                  <a:round/>
                  <a:headEnd/>
                  <a:tailEnd/>
                </a:ln>
              </p:spPr>
              <p:txBody>
                <a:bodyPr>
                  <a:prstTxWarp prst="textNoShape">
                    <a:avLst/>
                  </a:prstTxWarp>
                </a:bodyPr>
                <a:lstStyle/>
                <a:p>
                  <a:endParaRPr lang="en-US"/>
                </a:p>
              </p:txBody>
            </p:sp>
            <p:sp>
              <p:nvSpPr>
                <p:cNvPr id="54392" name="Freeform 287"/>
                <p:cNvSpPr>
                  <a:spLocks/>
                </p:cNvSpPr>
                <p:nvPr/>
              </p:nvSpPr>
              <p:spPr bwMode="auto">
                <a:xfrm>
                  <a:off x="1168" y="1042"/>
                  <a:ext cx="11" cy="14"/>
                </a:xfrm>
                <a:custGeom>
                  <a:avLst/>
                  <a:gdLst>
                    <a:gd name="T0" fmla="*/ 0 w 324"/>
                    <a:gd name="T1" fmla="*/ 0 h 382"/>
                    <a:gd name="T2" fmla="*/ 0 w 324"/>
                    <a:gd name="T3" fmla="*/ 0 h 382"/>
                    <a:gd name="T4" fmla="*/ 0 w 324"/>
                    <a:gd name="T5" fmla="*/ 0 h 382"/>
                    <a:gd name="T6" fmla="*/ 0 w 324"/>
                    <a:gd name="T7" fmla="*/ 0 h 382"/>
                    <a:gd name="T8" fmla="*/ 0 w 324"/>
                    <a:gd name="T9" fmla="*/ 0 h 382"/>
                    <a:gd name="T10" fmla="*/ 0 w 324"/>
                    <a:gd name="T11" fmla="*/ 0 h 382"/>
                    <a:gd name="T12" fmla="*/ 0 w 324"/>
                    <a:gd name="T13" fmla="*/ 0 h 382"/>
                    <a:gd name="T14" fmla="*/ 0 w 324"/>
                    <a:gd name="T15" fmla="*/ 0 h 382"/>
                    <a:gd name="T16" fmla="*/ 0 w 324"/>
                    <a:gd name="T17" fmla="*/ 0 h 382"/>
                    <a:gd name="T18" fmla="*/ 0 w 324"/>
                    <a:gd name="T19" fmla="*/ 0 h 382"/>
                    <a:gd name="T20" fmla="*/ 0 w 324"/>
                    <a:gd name="T21" fmla="*/ 0 h 382"/>
                    <a:gd name="T22" fmla="*/ 0 w 324"/>
                    <a:gd name="T23" fmla="*/ 0 h 382"/>
                    <a:gd name="T24" fmla="*/ 0 w 324"/>
                    <a:gd name="T25" fmla="*/ 0 h 382"/>
                    <a:gd name="T26" fmla="*/ 0 w 324"/>
                    <a:gd name="T27" fmla="*/ 0 h 382"/>
                    <a:gd name="T28" fmla="*/ 0 w 324"/>
                    <a:gd name="T29" fmla="*/ 0 h 382"/>
                    <a:gd name="T30" fmla="*/ 0 w 324"/>
                    <a:gd name="T31" fmla="*/ 0 h 382"/>
                    <a:gd name="T32" fmla="*/ 0 w 324"/>
                    <a:gd name="T33" fmla="*/ 0 h 382"/>
                    <a:gd name="T34" fmla="*/ 0 w 324"/>
                    <a:gd name="T35" fmla="*/ 0 h 382"/>
                    <a:gd name="T36" fmla="*/ 0 w 324"/>
                    <a:gd name="T37" fmla="*/ 0 h 382"/>
                    <a:gd name="T38" fmla="*/ 0 w 324"/>
                    <a:gd name="T39" fmla="*/ 0 h 382"/>
                    <a:gd name="T40" fmla="*/ 0 w 324"/>
                    <a:gd name="T41" fmla="*/ 0 h 382"/>
                    <a:gd name="T42" fmla="*/ 0 w 324"/>
                    <a:gd name="T43" fmla="*/ 0 h 382"/>
                    <a:gd name="T44" fmla="*/ 0 w 324"/>
                    <a:gd name="T45" fmla="*/ 0 h 382"/>
                    <a:gd name="T46" fmla="*/ 0 w 324"/>
                    <a:gd name="T47" fmla="*/ 0 h 382"/>
                    <a:gd name="T48" fmla="*/ 0 w 324"/>
                    <a:gd name="T49" fmla="*/ 0 h 382"/>
                    <a:gd name="T50" fmla="*/ 0 w 324"/>
                    <a:gd name="T51" fmla="*/ 0 h 382"/>
                    <a:gd name="T52" fmla="*/ 0 w 324"/>
                    <a:gd name="T53" fmla="*/ 0 h 382"/>
                    <a:gd name="T54" fmla="*/ 0 w 324"/>
                    <a:gd name="T55" fmla="*/ 0 h 382"/>
                    <a:gd name="T56" fmla="*/ 0 w 324"/>
                    <a:gd name="T57" fmla="*/ 0 h 382"/>
                    <a:gd name="T58" fmla="*/ 0 w 324"/>
                    <a:gd name="T59" fmla="*/ 0 h 382"/>
                    <a:gd name="T60" fmla="*/ 0 w 324"/>
                    <a:gd name="T61" fmla="*/ 0 h 382"/>
                    <a:gd name="T62" fmla="*/ 0 w 324"/>
                    <a:gd name="T63" fmla="*/ 0 h 382"/>
                    <a:gd name="T64" fmla="*/ 0 w 324"/>
                    <a:gd name="T65" fmla="*/ 0 h 382"/>
                    <a:gd name="T66" fmla="*/ 0 w 324"/>
                    <a:gd name="T67" fmla="*/ 0 h 382"/>
                    <a:gd name="T68" fmla="*/ 0 w 324"/>
                    <a:gd name="T69" fmla="*/ 0 h 382"/>
                    <a:gd name="T70" fmla="*/ 0 w 324"/>
                    <a:gd name="T71" fmla="*/ 0 h 382"/>
                    <a:gd name="T72" fmla="*/ 0 w 324"/>
                    <a:gd name="T73" fmla="*/ 0 h 382"/>
                    <a:gd name="T74" fmla="*/ 0 w 324"/>
                    <a:gd name="T75" fmla="*/ 0 h 382"/>
                    <a:gd name="T76" fmla="*/ 0 w 324"/>
                    <a:gd name="T77" fmla="*/ 0 h 382"/>
                    <a:gd name="T78" fmla="*/ 0 w 324"/>
                    <a:gd name="T79" fmla="*/ 0 h 382"/>
                    <a:gd name="T80" fmla="*/ 0 w 324"/>
                    <a:gd name="T81" fmla="*/ 0 h 382"/>
                    <a:gd name="T82" fmla="*/ 0 w 324"/>
                    <a:gd name="T83" fmla="*/ 0 h 382"/>
                    <a:gd name="T84" fmla="*/ 0 w 324"/>
                    <a:gd name="T85" fmla="*/ 0 h 382"/>
                    <a:gd name="T86" fmla="*/ 0 w 324"/>
                    <a:gd name="T87" fmla="*/ 0 h 382"/>
                    <a:gd name="T88" fmla="*/ 0 w 324"/>
                    <a:gd name="T89" fmla="*/ 0 h 382"/>
                    <a:gd name="T90" fmla="*/ 0 w 324"/>
                    <a:gd name="T91" fmla="*/ 0 h 382"/>
                    <a:gd name="T92" fmla="*/ 0 w 324"/>
                    <a:gd name="T93" fmla="*/ 0 h 382"/>
                    <a:gd name="T94" fmla="*/ 0 w 324"/>
                    <a:gd name="T95" fmla="*/ 0 h 382"/>
                    <a:gd name="T96" fmla="*/ 0 w 324"/>
                    <a:gd name="T97" fmla="*/ 0 h 382"/>
                    <a:gd name="T98" fmla="*/ 0 w 324"/>
                    <a:gd name="T99" fmla="*/ 0 h 382"/>
                    <a:gd name="T100" fmla="*/ 0 w 324"/>
                    <a:gd name="T101" fmla="*/ 0 h 382"/>
                    <a:gd name="T102" fmla="*/ 0 w 324"/>
                    <a:gd name="T103" fmla="*/ 0 h 382"/>
                    <a:gd name="T104" fmla="*/ 0 w 324"/>
                    <a:gd name="T105" fmla="*/ 0 h 382"/>
                    <a:gd name="T106" fmla="*/ 0 w 324"/>
                    <a:gd name="T107" fmla="*/ 0 h 382"/>
                    <a:gd name="T108" fmla="*/ 0 w 324"/>
                    <a:gd name="T109" fmla="*/ 0 h 3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382"/>
                    <a:gd name="T167" fmla="*/ 324 w 324"/>
                    <a:gd name="T168" fmla="*/ 382 h 38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382">
                      <a:moveTo>
                        <a:pt x="318" y="27"/>
                      </a:moveTo>
                      <a:lnTo>
                        <a:pt x="303" y="21"/>
                      </a:lnTo>
                      <a:lnTo>
                        <a:pt x="262" y="9"/>
                      </a:lnTo>
                      <a:lnTo>
                        <a:pt x="249" y="7"/>
                      </a:lnTo>
                      <a:lnTo>
                        <a:pt x="235" y="4"/>
                      </a:lnTo>
                      <a:lnTo>
                        <a:pt x="221" y="2"/>
                      </a:lnTo>
                      <a:lnTo>
                        <a:pt x="206" y="1"/>
                      </a:lnTo>
                      <a:lnTo>
                        <a:pt x="191" y="0"/>
                      </a:lnTo>
                      <a:lnTo>
                        <a:pt x="175" y="0"/>
                      </a:lnTo>
                      <a:lnTo>
                        <a:pt x="159" y="1"/>
                      </a:lnTo>
                      <a:lnTo>
                        <a:pt x="143" y="4"/>
                      </a:lnTo>
                      <a:lnTo>
                        <a:pt x="127" y="7"/>
                      </a:lnTo>
                      <a:lnTo>
                        <a:pt x="111" y="12"/>
                      </a:lnTo>
                      <a:lnTo>
                        <a:pt x="97" y="19"/>
                      </a:lnTo>
                      <a:lnTo>
                        <a:pt x="82" y="27"/>
                      </a:lnTo>
                      <a:lnTo>
                        <a:pt x="69" y="37"/>
                      </a:lnTo>
                      <a:lnTo>
                        <a:pt x="56" y="50"/>
                      </a:lnTo>
                      <a:lnTo>
                        <a:pt x="44" y="64"/>
                      </a:lnTo>
                      <a:lnTo>
                        <a:pt x="33" y="81"/>
                      </a:lnTo>
                      <a:lnTo>
                        <a:pt x="24" y="100"/>
                      </a:lnTo>
                      <a:lnTo>
                        <a:pt x="16" y="121"/>
                      </a:lnTo>
                      <a:lnTo>
                        <a:pt x="8" y="145"/>
                      </a:lnTo>
                      <a:lnTo>
                        <a:pt x="4" y="172"/>
                      </a:lnTo>
                      <a:lnTo>
                        <a:pt x="1" y="203"/>
                      </a:lnTo>
                      <a:lnTo>
                        <a:pt x="0" y="235"/>
                      </a:lnTo>
                      <a:lnTo>
                        <a:pt x="1" y="271"/>
                      </a:lnTo>
                      <a:lnTo>
                        <a:pt x="4" y="312"/>
                      </a:lnTo>
                      <a:lnTo>
                        <a:pt x="8" y="315"/>
                      </a:lnTo>
                      <a:lnTo>
                        <a:pt x="21" y="323"/>
                      </a:lnTo>
                      <a:lnTo>
                        <a:pt x="39" y="334"/>
                      </a:lnTo>
                      <a:lnTo>
                        <a:pt x="62" y="347"/>
                      </a:lnTo>
                      <a:lnTo>
                        <a:pt x="75" y="354"/>
                      </a:lnTo>
                      <a:lnTo>
                        <a:pt x="89" y="360"/>
                      </a:lnTo>
                      <a:lnTo>
                        <a:pt x="104" y="366"/>
                      </a:lnTo>
                      <a:lnTo>
                        <a:pt x="119" y="371"/>
                      </a:lnTo>
                      <a:lnTo>
                        <a:pt x="135" y="376"/>
                      </a:lnTo>
                      <a:lnTo>
                        <a:pt x="152" y="379"/>
                      </a:lnTo>
                      <a:lnTo>
                        <a:pt x="168" y="381"/>
                      </a:lnTo>
                      <a:lnTo>
                        <a:pt x="184" y="382"/>
                      </a:lnTo>
                      <a:lnTo>
                        <a:pt x="199" y="381"/>
                      </a:lnTo>
                      <a:lnTo>
                        <a:pt x="215" y="379"/>
                      </a:lnTo>
                      <a:lnTo>
                        <a:pt x="230" y="374"/>
                      </a:lnTo>
                      <a:lnTo>
                        <a:pt x="244" y="367"/>
                      </a:lnTo>
                      <a:lnTo>
                        <a:pt x="258" y="357"/>
                      </a:lnTo>
                      <a:lnTo>
                        <a:pt x="272" y="345"/>
                      </a:lnTo>
                      <a:lnTo>
                        <a:pt x="284" y="330"/>
                      </a:lnTo>
                      <a:lnTo>
                        <a:pt x="294" y="312"/>
                      </a:lnTo>
                      <a:lnTo>
                        <a:pt x="303" y="289"/>
                      </a:lnTo>
                      <a:lnTo>
                        <a:pt x="311" y="264"/>
                      </a:lnTo>
                      <a:lnTo>
                        <a:pt x="317" y="235"/>
                      </a:lnTo>
                      <a:lnTo>
                        <a:pt x="322" y="203"/>
                      </a:lnTo>
                      <a:lnTo>
                        <a:pt x="324" y="165"/>
                      </a:lnTo>
                      <a:lnTo>
                        <a:pt x="324" y="124"/>
                      </a:lnTo>
                      <a:lnTo>
                        <a:pt x="322" y="78"/>
                      </a:lnTo>
                      <a:lnTo>
                        <a:pt x="318" y="27"/>
                      </a:lnTo>
                      <a:close/>
                    </a:path>
                  </a:pathLst>
                </a:custGeom>
                <a:solidFill>
                  <a:srgbClr val="FFFFFF"/>
                </a:solidFill>
                <a:ln w="9525">
                  <a:noFill/>
                  <a:round/>
                  <a:headEnd/>
                  <a:tailEnd/>
                </a:ln>
              </p:spPr>
              <p:txBody>
                <a:bodyPr>
                  <a:prstTxWarp prst="textNoShape">
                    <a:avLst/>
                  </a:prstTxWarp>
                </a:bodyPr>
                <a:lstStyle/>
                <a:p>
                  <a:endParaRPr lang="en-US"/>
                </a:p>
              </p:txBody>
            </p:sp>
            <p:sp>
              <p:nvSpPr>
                <p:cNvPr id="54393" name="Freeform 288"/>
                <p:cNvSpPr>
                  <a:spLocks/>
                </p:cNvSpPr>
                <p:nvPr/>
              </p:nvSpPr>
              <p:spPr bwMode="auto">
                <a:xfrm>
                  <a:off x="771" y="1019"/>
                  <a:ext cx="90" cy="113"/>
                </a:xfrm>
                <a:custGeom>
                  <a:avLst/>
                  <a:gdLst>
                    <a:gd name="T0" fmla="*/ 0 w 2508"/>
                    <a:gd name="T1" fmla="*/ 0 h 3165"/>
                    <a:gd name="T2" fmla="*/ 0 w 2508"/>
                    <a:gd name="T3" fmla="*/ 0 h 3165"/>
                    <a:gd name="T4" fmla="*/ 0 w 2508"/>
                    <a:gd name="T5" fmla="*/ 0 h 3165"/>
                    <a:gd name="T6" fmla="*/ 0 w 2508"/>
                    <a:gd name="T7" fmla="*/ 0 h 3165"/>
                    <a:gd name="T8" fmla="*/ 0 w 2508"/>
                    <a:gd name="T9" fmla="*/ 0 h 3165"/>
                    <a:gd name="T10" fmla="*/ 0 w 2508"/>
                    <a:gd name="T11" fmla="*/ 0 h 3165"/>
                    <a:gd name="T12" fmla="*/ 0 w 2508"/>
                    <a:gd name="T13" fmla="*/ 0 h 3165"/>
                    <a:gd name="T14" fmla="*/ 0 w 2508"/>
                    <a:gd name="T15" fmla="*/ 0 h 3165"/>
                    <a:gd name="T16" fmla="*/ 0 w 2508"/>
                    <a:gd name="T17" fmla="*/ 0 h 3165"/>
                    <a:gd name="T18" fmla="*/ 0 w 2508"/>
                    <a:gd name="T19" fmla="*/ 0 h 3165"/>
                    <a:gd name="T20" fmla="*/ 0 w 2508"/>
                    <a:gd name="T21" fmla="*/ 0 h 3165"/>
                    <a:gd name="T22" fmla="*/ 0 w 2508"/>
                    <a:gd name="T23" fmla="*/ 0 h 3165"/>
                    <a:gd name="T24" fmla="*/ 0 w 2508"/>
                    <a:gd name="T25" fmla="*/ 0 h 3165"/>
                    <a:gd name="T26" fmla="*/ 0 w 2508"/>
                    <a:gd name="T27" fmla="*/ 0 h 3165"/>
                    <a:gd name="T28" fmla="*/ 0 w 2508"/>
                    <a:gd name="T29" fmla="*/ 0 h 3165"/>
                    <a:gd name="T30" fmla="*/ 0 w 2508"/>
                    <a:gd name="T31" fmla="*/ 0 h 3165"/>
                    <a:gd name="T32" fmla="*/ 0 w 2508"/>
                    <a:gd name="T33" fmla="*/ 0 h 3165"/>
                    <a:gd name="T34" fmla="*/ 0 w 2508"/>
                    <a:gd name="T35" fmla="*/ 0 h 3165"/>
                    <a:gd name="T36" fmla="*/ 0 w 2508"/>
                    <a:gd name="T37" fmla="*/ 0 h 3165"/>
                    <a:gd name="T38" fmla="*/ 0 w 2508"/>
                    <a:gd name="T39" fmla="*/ 0 h 3165"/>
                    <a:gd name="T40" fmla="*/ 0 w 2508"/>
                    <a:gd name="T41" fmla="*/ 0 h 3165"/>
                    <a:gd name="T42" fmla="*/ 0 w 2508"/>
                    <a:gd name="T43" fmla="*/ 0 h 3165"/>
                    <a:gd name="T44" fmla="*/ 0 w 2508"/>
                    <a:gd name="T45" fmla="*/ 0 h 3165"/>
                    <a:gd name="T46" fmla="*/ 0 w 2508"/>
                    <a:gd name="T47" fmla="*/ 0 h 3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08"/>
                    <a:gd name="T73" fmla="*/ 0 h 3165"/>
                    <a:gd name="T74" fmla="*/ 2508 w 2508"/>
                    <a:gd name="T75" fmla="*/ 3165 h 3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solidFill>
                  <a:srgbClr val="509EB0"/>
                </a:solidFill>
                <a:ln w="9525">
                  <a:noFill/>
                  <a:round/>
                  <a:headEnd/>
                  <a:tailEnd/>
                </a:ln>
              </p:spPr>
              <p:txBody>
                <a:bodyPr>
                  <a:prstTxWarp prst="textNoShape">
                    <a:avLst/>
                  </a:prstTxWarp>
                </a:bodyPr>
                <a:lstStyle/>
                <a:p>
                  <a:endParaRPr lang="en-US"/>
                </a:p>
              </p:txBody>
            </p:sp>
            <p:sp>
              <p:nvSpPr>
                <p:cNvPr id="54394" name="Freeform 289"/>
                <p:cNvSpPr>
                  <a:spLocks/>
                </p:cNvSpPr>
                <p:nvPr/>
              </p:nvSpPr>
              <p:spPr bwMode="auto">
                <a:xfrm>
                  <a:off x="1189" y="1021"/>
                  <a:ext cx="32" cy="141"/>
                </a:xfrm>
                <a:custGeom>
                  <a:avLst/>
                  <a:gdLst>
                    <a:gd name="T0" fmla="*/ 0 w 891"/>
                    <a:gd name="T1" fmla="*/ 0 h 3959"/>
                    <a:gd name="T2" fmla="*/ 0 w 891"/>
                    <a:gd name="T3" fmla="*/ 0 h 3959"/>
                    <a:gd name="T4" fmla="*/ 0 w 891"/>
                    <a:gd name="T5" fmla="*/ 0 h 3959"/>
                    <a:gd name="T6" fmla="*/ 0 w 891"/>
                    <a:gd name="T7" fmla="*/ 0 h 3959"/>
                    <a:gd name="T8" fmla="*/ 0 w 891"/>
                    <a:gd name="T9" fmla="*/ 0 h 3959"/>
                    <a:gd name="T10" fmla="*/ 0 60000 65536"/>
                    <a:gd name="T11" fmla="*/ 0 60000 65536"/>
                    <a:gd name="T12" fmla="*/ 0 60000 65536"/>
                    <a:gd name="T13" fmla="*/ 0 60000 65536"/>
                    <a:gd name="T14" fmla="*/ 0 60000 65536"/>
                    <a:gd name="T15" fmla="*/ 0 w 891"/>
                    <a:gd name="T16" fmla="*/ 0 h 3959"/>
                    <a:gd name="T17" fmla="*/ 891 w 891"/>
                    <a:gd name="T18" fmla="*/ 3959 h 3959"/>
                  </a:gdLst>
                  <a:ahLst/>
                  <a:cxnLst>
                    <a:cxn ang="T10">
                      <a:pos x="T0" y="T1"/>
                    </a:cxn>
                    <a:cxn ang="T11">
                      <a:pos x="T2" y="T3"/>
                    </a:cxn>
                    <a:cxn ang="T12">
                      <a:pos x="T4" y="T5"/>
                    </a:cxn>
                    <a:cxn ang="T13">
                      <a:pos x="T6" y="T7"/>
                    </a:cxn>
                    <a:cxn ang="T14">
                      <a:pos x="T8" y="T9"/>
                    </a:cxn>
                  </a:cxnLst>
                  <a:rect l="T15" t="T16" r="T17" b="T18"/>
                  <a:pathLst>
                    <a:path w="891" h="3959">
                      <a:moveTo>
                        <a:pt x="0" y="0"/>
                      </a:moveTo>
                      <a:lnTo>
                        <a:pt x="891" y="1872"/>
                      </a:lnTo>
                      <a:lnTo>
                        <a:pt x="891" y="3959"/>
                      </a:lnTo>
                      <a:lnTo>
                        <a:pt x="10" y="2146"/>
                      </a:lnTo>
                      <a:lnTo>
                        <a:pt x="0" y="0"/>
                      </a:lnTo>
                      <a:close/>
                    </a:path>
                  </a:pathLst>
                </a:custGeom>
                <a:solidFill>
                  <a:schemeClr val="bg2"/>
                </a:solidFill>
                <a:ln w="9525">
                  <a:noFill/>
                  <a:round/>
                  <a:headEnd/>
                  <a:tailEnd/>
                </a:ln>
              </p:spPr>
              <p:txBody>
                <a:bodyPr>
                  <a:prstTxWarp prst="textNoShape">
                    <a:avLst/>
                  </a:prstTxWarp>
                </a:bodyPr>
                <a:lstStyle/>
                <a:p>
                  <a:endParaRPr lang="en-US"/>
                </a:p>
              </p:txBody>
            </p:sp>
          </p:grpSp>
          <p:grpSp>
            <p:nvGrpSpPr>
              <p:cNvPr id="54309" name="Group 290"/>
              <p:cNvGrpSpPr>
                <a:grpSpLocks/>
              </p:cNvGrpSpPr>
              <p:nvPr/>
            </p:nvGrpSpPr>
            <p:grpSpPr bwMode="auto">
              <a:xfrm>
                <a:off x="912" y="1325"/>
                <a:ext cx="1544" cy="1329"/>
                <a:chOff x="1167" y="781"/>
                <a:chExt cx="1279" cy="1059"/>
              </a:xfrm>
            </p:grpSpPr>
            <p:sp>
              <p:nvSpPr>
                <p:cNvPr id="54310" name="Freeform 291"/>
                <p:cNvSpPr>
                  <a:spLocks/>
                </p:cNvSpPr>
                <p:nvPr/>
              </p:nvSpPr>
              <p:spPr bwMode="auto">
                <a:xfrm>
                  <a:off x="2321" y="807"/>
                  <a:ext cx="121" cy="342"/>
                </a:xfrm>
                <a:custGeom>
                  <a:avLst/>
                  <a:gdLst>
                    <a:gd name="T0" fmla="*/ 112 w 121"/>
                    <a:gd name="T1" fmla="*/ 0 h 342"/>
                    <a:gd name="T2" fmla="*/ 121 w 121"/>
                    <a:gd name="T3" fmla="*/ 78 h 342"/>
                    <a:gd name="T4" fmla="*/ 31 w 121"/>
                    <a:gd name="T5" fmla="*/ 342 h 342"/>
                    <a:gd name="T6" fmla="*/ 0 w 121"/>
                    <a:gd name="T7" fmla="*/ 335 h 342"/>
                    <a:gd name="T8" fmla="*/ 112 w 121"/>
                    <a:gd name="T9" fmla="*/ 0 h 342"/>
                    <a:gd name="T10" fmla="*/ 0 60000 65536"/>
                    <a:gd name="T11" fmla="*/ 0 60000 65536"/>
                    <a:gd name="T12" fmla="*/ 0 60000 65536"/>
                    <a:gd name="T13" fmla="*/ 0 60000 65536"/>
                    <a:gd name="T14" fmla="*/ 0 60000 65536"/>
                    <a:gd name="T15" fmla="*/ 0 w 121"/>
                    <a:gd name="T16" fmla="*/ 0 h 342"/>
                    <a:gd name="T17" fmla="*/ 121 w 121"/>
                    <a:gd name="T18" fmla="*/ 342 h 342"/>
                  </a:gdLst>
                  <a:ahLst/>
                  <a:cxnLst>
                    <a:cxn ang="T10">
                      <a:pos x="T0" y="T1"/>
                    </a:cxn>
                    <a:cxn ang="T11">
                      <a:pos x="T2" y="T3"/>
                    </a:cxn>
                    <a:cxn ang="T12">
                      <a:pos x="T4" y="T5"/>
                    </a:cxn>
                    <a:cxn ang="T13">
                      <a:pos x="T6" y="T7"/>
                    </a:cxn>
                    <a:cxn ang="T14">
                      <a:pos x="T8" y="T9"/>
                    </a:cxn>
                  </a:cxnLst>
                  <a:rect l="T15" t="T16" r="T17" b="T18"/>
                  <a:pathLst>
                    <a:path w="121" h="342">
                      <a:moveTo>
                        <a:pt x="112" y="0"/>
                      </a:moveTo>
                      <a:lnTo>
                        <a:pt x="121" y="78"/>
                      </a:lnTo>
                      <a:lnTo>
                        <a:pt x="31" y="342"/>
                      </a:lnTo>
                      <a:lnTo>
                        <a:pt x="0" y="335"/>
                      </a:lnTo>
                      <a:lnTo>
                        <a:pt x="112"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311" name="Freeform 292"/>
                <p:cNvSpPr>
                  <a:spLocks/>
                </p:cNvSpPr>
                <p:nvPr/>
              </p:nvSpPr>
              <p:spPr bwMode="auto">
                <a:xfrm>
                  <a:off x="1929" y="1690"/>
                  <a:ext cx="293" cy="74"/>
                </a:xfrm>
                <a:custGeom>
                  <a:avLst/>
                  <a:gdLst>
                    <a:gd name="T0" fmla="*/ 293 w 293"/>
                    <a:gd name="T1" fmla="*/ 2 h 74"/>
                    <a:gd name="T2" fmla="*/ 0 w 293"/>
                    <a:gd name="T3" fmla="*/ 0 h 74"/>
                    <a:gd name="T4" fmla="*/ 3 w 293"/>
                    <a:gd name="T5" fmla="*/ 69 h 74"/>
                    <a:gd name="T6" fmla="*/ 293 w 293"/>
                    <a:gd name="T7" fmla="*/ 74 h 74"/>
                    <a:gd name="T8" fmla="*/ 293 w 293"/>
                    <a:gd name="T9" fmla="*/ 2 h 74"/>
                    <a:gd name="T10" fmla="*/ 0 60000 65536"/>
                    <a:gd name="T11" fmla="*/ 0 60000 65536"/>
                    <a:gd name="T12" fmla="*/ 0 60000 65536"/>
                    <a:gd name="T13" fmla="*/ 0 60000 65536"/>
                    <a:gd name="T14" fmla="*/ 0 60000 65536"/>
                    <a:gd name="T15" fmla="*/ 0 w 293"/>
                    <a:gd name="T16" fmla="*/ 0 h 74"/>
                    <a:gd name="T17" fmla="*/ 293 w 293"/>
                    <a:gd name="T18" fmla="*/ 74 h 74"/>
                  </a:gdLst>
                  <a:ahLst/>
                  <a:cxnLst>
                    <a:cxn ang="T10">
                      <a:pos x="T0" y="T1"/>
                    </a:cxn>
                    <a:cxn ang="T11">
                      <a:pos x="T2" y="T3"/>
                    </a:cxn>
                    <a:cxn ang="T12">
                      <a:pos x="T4" y="T5"/>
                    </a:cxn>
                    <a:cxn ang="T13">
                      <a:pos x="T6" y="T7"/>
                    </a:cxn>
                    <a:cxn ang="T14">
                      <a:pos x="T8" y="T9"/>
                    </a:cxn>
                  </a:cxnLst>
                  <a:rect l="T15" t="T16" r="T17" b="T18"/>
                  <a:pathLst>
                    <a:path w="293" h="74">
                      <a:moveTo>
                        <a:pt x="293" y="2"/>
                      </a:moveTo>
                      <a:lnTo>
                        <a:pt x="0" y="0"/>
                      </a:lnTo>
                      <a:lnTo>
                        <a:pt x="3" y="69"/>
                      </a:lnTo>
                      <a:lnTo>
                        <a:pt x="293" y="74"/>
                      </a:lnTo>
                      <a:lnTo>
                        <a:pt x="293" y="2"/>
                      </a:lnTo>
                      <a:close/>
                    </a:path>
                  </a:pathLst>
                </a:custGeom>
                <a:solidFill>
                  <a:srgbClr val="006699"/>
                </a:solidFill>
                <a:ln w="9525">
                  <a:noFill/>
                  <a:round/>
                  <a:headEnd/>
                  <a:tailEnd/>
                </a:ln>
              </p:spPr>
              <p:txBody>
                <a:bodyPr>
                  <a:prstTxWarp prst="textNoShape">
                    <a:avLst/>
                  </a:prstTxWarp>
                </a:bodyPr>
                <a:lstStyle/>
                <a:p>
                  <a:endParaRPr lang="en-US"/>
                </a:p>
              </p:txBody>
            </p:sp>
            <p:sp>
              <p:nvSpPr>
                <p:cNvPr id="54312" name="Freeform 293"/>
                <p:cNvSpPr>
                  <a:spLocks/>
                </p:cNvSpPr>
                <p:nvPr/>
              </p:nvSpPr>
              <p:spPr bwMode="auto">
                <a:xfrm>
                  <a:off x="2388" y="1152"/>
                  <a:ext cx="58" cy="261"/>
                </a:xfrm>
                <a:custGeom>
                  <a:avLst/>
                  <a:gdLst>
                    <a:gd name="T0" fmla="*/ 58 w 58"/>
                    <a:gd name="T1" fmla="*/ 0 h 261"/>
                    <a:gd name="T2" fmla="*/ 2 w 58"/>
                    <a:gd name="T3" fmla="*/ 195 h 261"/>
                    <a:gd name="T4" fmla="*/ 0 w 58"/>
                    <a:gd name="T5" fmla="*/ 261 h 261"/>
                    <a:gd name="T6" fmla="*/ 55 w 58"/>
                    <a:gd name="T7" fmla="*/ 65 h 261"/>
                    <a:gd name="T8" fmla="*/ 58 w 58"/>
                    <a:gd name="T9" fmla="*/ 0 h 261"/>
                    <a:gd name="T10" fmla="*/ 0 60000 65536"/>
                    <a:gd name="T11" fmla="*/ 0 60000 65536"/>
                    <a:gd name="T12" fmla="*/ 0 60000 65536"/>
                    <a:gd name="T13" fmla="*/ 0 60000 65536"/>
                    <a:gd name="T14" fmla="*/ 0 60000 65536"/>
                    <a:gd name="T15" fmla="*/ 0 w 58"/>
                    <a:gd name="T16" fmla="*/ 0 h 261"/>
                    <a:gd name="T17" fmla="*/ 58 w 58"/>
                    <a:gd name="T18" fmla="*/ 261 h 261"/>
                  </a:gdLst>
                  <a:ahLst/>
                  <a:cxnLst>
                    <a:cxn ang="T10">
                      <a:pos x="T0" y="T1"/>
                    </a:cxn>
                    <a:cxn ang="T11">
                      <a:pos x="T2" y="T3"/>
                    </a:cxn>
                    <a:cxn ang="T12">
                      <a:pos x="T4" y="T5"/>
                    </a:cxn>
                    <a:cxn ang="T13">
                      <a:pos x="T6" y="T7"/>
                    </a:cxn>
                    <a:cxn ang="T14">
                      <a:pos x="T8" y="T9"/>
                    </a:cxn>
                  </a:cxnLst>
                  <a:rect l="T15" t="T16" r="T17" b="T18"/>
                  <a:pathLst>
                    <a:path w="58" h="261">
                      <a:moveTo>
                        <a:pt x="58" y="0"/>
                      </a:moveTo>
                      <a:lnTo>
                        <a:pt x="2" y="195"/>
                      </a:lnTo>
                      <a:lnTo>
                        <a:pt x="0" y="261"/>
                      </a:lnTo>
                      <a:lnTo>
                        <a:pt x="55" y="65"/>
                      </a:lnTo>
                      <a:lnTo>
                        <a:pt x="58"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313" name="Freeform 294"/>
                <p:cNvSpPr>
                  <a:spLocks/>
                </p:cNvSpPr>
                <p:nvPr/>
              </p:nvSpPr>
              <p:spPr bwMode="auto">
                <a:xfrm>
                  <a:off x="2223" y="1353"/>
                  <a:ext cx="109" cy="414"/>
                </a:xfrm>
                <a:custGeom>
                  <a:avLst/>
                  <a:gdLst>
                    <a:gd name="T0" fmla="*/ 109 w 109"/>
                    <a:gd name="T1" fmla="*/ 0 h 414"/>
                    <a:gd name="T2" fmla="*/ 2 w 109"/>
                    <a:gd name="T3" fmla="*/ 313 h 414"/>
                    <a:gd name="T4" fmla="*/ 0 w 109"/>
                    <a:gd name="T5" fmla="*/ 414 h 414"/>
                    <a:gd name="T6" fmla="*/ 108 w 109"/>
                    <a:gd name="T7" fmla="*/ 66 h 414"/>
                    <a:gd name="T8" fmla="*/ 109 w 109"/>
                    <a:gd name="T9" fmla="*/ 0 h 414"/>
                    <a:gd name="T10" fmla="*/ 0 60000 65536"/>
                    <a:gd name="T11" fmla="*/ 0 60000 65536"/>
                    <a:gd name="T12" fmla="*/ 0 60000 65536"/>
                    <a:gd name="T13" fmla="*/ 0 60000 65536"/>
                    <a:gd name="T14" fmla="*/ 0 60000 65536"/>
                    <a:gd name="T15" fmla="*/ 0 w 109"/>
                    <a:gd name="T16" fmla="*/ 0 h 414"/>
                    <a:gd name="T17" fmla="*/ 109 w 109"/>
                    <a:gd name="T18" fmla="*/ 414 h 414"/>
                  </a:gdLst>
                  <a:ahLst/>
                  <a:cxnLst>
                    <a:cxn ang="T10">
                      <a:pos x="T0" y="T1"/>
                    </a:cxn>
                    <a:cxn ang="T11">
                      <a:pos x="T2" y="T3"/>
                    </a:cxn>
                    <a:cxn ang="T12">
                      <a:pos x="T4" y="T5"/>
                    </a:cxn>
                    <a:cxn ang="T13">
                      <a:pos x="T6" y="T7"/>
                    </a:cxn>
                    <a:cxn ang="T14">
                      <a:pos x="T8" y="T9"/>
                    </a:cxn>
                  </a:cxnLst>
                  <a:rect l="T15" t="T16" r="T17" b="T18"/>
                  <a:pathLst>
                    <a:path w="109" h="414">
                      <a:moveTo>
                        <a:pt x="109" y="0"/>
                      </a:moveTo>
                      <a:lnTo>
                        <a:pt x="2" y="313"/>
                      </a:lnTo>
                      <a:lnTo>
                        <a:pt x="0" y="414"/>
                      </a:lnTo>
                      <a:lnTo>
                        <a:pt x="108" y="66"/>
                      </a:lnTo>
                      <a:lnTo>
                        <a:pt x="109"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314" name="Freeform 295"/>
                <p:cNvSpPr>
                  <a:spLocks/>
                </p:cNvSpPr>
                <p:nvPr/>
              </p:nvSpPr>
              <p:spPr bwMode="auto">
                <a:xfrm>
                  <a:off x="1224" y="1492"/>
                  <a:ext cx="29" cy="173"/>
                </a:xfrm>
                <a:custGeom>
                  <a:avLst/>
                  <a:gdLst>
                    <a:gd name="T0" fmla="*/ 0 w 29"/>
                    <a:gd name="T1" fmla="*/ 114 h 173"/>
                    <a:gd name="T2" fmla="*/ 3 w 29"/>
                    <a:gd name="T3" fmla="*/ 119 h 173"/>
                    <a:gd name="T4" fmla="*/ 7 w 29"/>
                    <a:gd name="T5" fmla="*/ 124 h 173"/>
                    <a:gd name="T6" fmla="*/ 11 w 29"/>
                    <a:gd name="T7" fmla="*/ 129 h 173"/>
                    <a:gd name="T8" fmla="*/ 14 w 29"/>
                    <a:gd name="T9" fmla="*/ 134 h 173"/>
                    <a:gd name="T10" fmla="*/ 18 w 29"/>
                    <a:gd name="T11" fmla="*/ 140 h 173"/>
                    <a:gd name="T12" fmla="*/ 21 w 29"/>
                    <a:gd name="T13" fmla="*/ 147 h 173"/>
                    <a:gd name="T14" fmla="*/ 22 w 29"/>
                    <a:gd name="T15" fmla="*/ 150 h 173"/>
                    <a:gd name="T16" fmla="*/ 23 w 29"/>
                    <a:gd name="T17" fmla="*/ 153 h 173"/>
                    <a:gd name="T18" fmla="*/ 25 w 29"/>
                    <a:gd name="T19" fmla="*/ 156 h 173"/>
                    <a:gd name="T20" fmla="*/ 26 w 29"/>
                    <a:gd name="T21" fmla="*/ 159 h 173"/>
                    <a:gd name="T22" fmla="*/ 27 w 29"/>
                    <a:gd name="T23" fmla="*/ 163 h 173"/>
                    <a:gd name="T24" fmla="*/ 27 w 29"/>
                    <a:gd name="T25" fmla="*/ 166 h 173"/>
                    <a:gd name="T26" fmla="*/ 28 w 29"/>
                    <a:gd name="T27" fmla="*/ 170 h 173"/>
                    <a:gd name="T28" fmla="*/ 29 w 29"/>
                    <a:gd name="T29" fmla="*/ 173 h 173"/>
                    <a:gd name="T30" fmla="*/ 19 w 29"/>
                    <a:gd name="T31" fmla="*/ 106 h 173"/>
                    <a:gd name="T32" fmla="*/ 21 w 29"/>
                    <a:gd name="T33" fmla="*/ 102 h 173"/>
                    <a:gd name="T34" fmla="*/ 23 w 29"/>
                    <a:gd name="T35" fmla="*/ 97 h 173"/>
                    <a:gd name="T36" fmla="*/ 24 w 29"/>
                    <a:gd name="T37" fmla="*/ 94 h 173"/>
                    <a:gd name="T38" fmla="*/ 26 w 29"/>
                    <a:gd name="T39" fmla="*/ 90 h 173"/>
                    <a:gd name="T40" fmla="*/ 27 w 29"/>
                    <a:gd name="T41" fmla="*/ 86 h 173"/>
                    <a:gd name="T42" fmla="*/ 28 w 29"/>
                    <a:gd name="T43" fmla="*/ 82 h 173"/>
                    <a:gd name="T44" fmla="*/ 28 w 29"/>
                    <a:gd name="T45" fmla="*/ 78 h 173"/>
                    <a:gd name="T46" fmla="*/ 29 w 29"/>
                    <a:gd name="T47" fmla="*/ 74 h 173"/>
                    <a:gd name="T48" fmla="*/ 29 w 29"/>
                    <a:gd name="T49" fmla="*/ 70 h 173"/>
                    <a:gd name="T50" fmla="*/ 29 w 29"/>
                    <a:gd name="T51" fmla="*/ 67 h 173"/>
                    <a:gd name="T52" fmla="*/ 29 w 29"/>
                    <a:gd name="T53" fmla="*/ 63 h 173"/>
                    <a:gd name="T54" fmla="*/ 29 w 29"/>
                    <a:gd name="T55" fmla="*/ 59 h 173"/>
                    <a:gd name="T56" fmla="*/ 28 w 29"/>
                    <a:gd name="T57" fmla="*/ 56 h 173"/>
                    <a:gd name="T58" fmla="*/ 27 w 29"/>
                    <a:gd name="T59" fmla="*/ 52 h 173"/>
                    <a:gd name="T60" fmla="*/ 27 w 29"/>
                    <a:gd name="T61" fmla="*/ 49 h 173"/>
                    <a:gd name="T62" fmla="*/ 26 w 29"/>
                    <a:gd name="T63" fmla="*/ 46 h 173"/>
                    <a:gd name="T64" fmla="*/ 25 w 29"/>
                    <a:gd name="T65" fmla="*/ 42 h 173"/>
                    <a:gd name="T66" fmla="*/ 23 w 29"/>
                    <a:gd name="T67" fmla="*/ 39 h 173"/>
                    <a:gd name="T68" fmla="*/ 22 w 29"/>
                    <a:gd name="T69" fmla="*/ 36 h 173"/>
                    <a:gd name="T70" fmla="*/ 21 w 29"/>
                    <a:gd name="T71" fmla="*/ 33 h 173"/>
                    <a:gd name="T72" fmla="*/ 18 w 29"/>
                    <a:gd name="T73" fmla="*/ 27 h 173"/>
                    <a:gd name="T74" fmla="*/ 14 w 29"/>
                    <a:gd name="T75" fmla="*/ 21 h 173"/>
                    <a:gd name="T76" fmla="*/ 11 w 29"/>
                    <a:gd name="T77" fmla="*/ 15 h 173"/>
                    <a:gd name="T78" fmla="*/ 7 w 29"/>
                    <a:gd name="T79" fmla="*/ 10 h 173"/>
                    <a:gd name="T80" fmla="*/ 3 w 29"/>
                    <a:gd name="T81" fmla="*/ 5 h 173"/>
                    <a:gd name="T82" fmla="*/ 0 w 29"/>
                    <a:gd name="T83" fmla="*/ 0 h 173"/>
                    <a:gd name="T84" fmla="*/ 0 w 29"/>
                    <a:gd name="T85" fmla="*/ 114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173"/>
                    <a:gd name="T131" fmla="*/ 29 w 29"/>
                    <a:gd name="T132" fmla="*/ 173 h 1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173">
                      <a:moveTo>
                        <a:pt x="0" y="114"/>
                      </a:moveTo>
                      <a:lnTo>
                        <a:pt x="3" y="119"/>
                      </a:lnTo>
                      <a:lnTo>
                        <a:pt x="7" y="124"/>
                      </a:lnTo>
                      <a:lnTo>
                        <a:pt x="11" y="129"/>
                      </a:lnTo>
                      <a:lnTo>
                        <a:pt x="14" y="134"/>
                      </a:lnTo>
                      <a:lnTo>
                        <a:pt x="18" y="140"/>
                      </a:lnTo>
                      <a:lnTo>
                        <a:pt x="21" y="147"/>
                      </a:lnTo>
                      <a:lnTo>
                        <a:pt x="22" y="150"/>
                      </a:lnTo>
                      <a:lnTo>
                        <a:pt x="23" y="153"/>
                      </a:lnTo>
                      <a:lnTo>
                        <a:pt x="25" y="156"/>
                      </a:lnTo>
                      <a:lnTo>
                        <a:pt x="26" y="159"/>
                      </a:lnTo>
                      <a:lnTo>
                        <a:pt x="27" y="163"/>
                      </a:lnTo>
                      <a:lnTo>
                        <a:pt x="27" y="166"/>
                      </a:lnTo>
                      <a:lnTo>
                        <a:pt x="28" y="170"/>
                      </a:lnTo>
                      <a:lnTo>
                        <a:pt x="29" y="173"/>
                      </a:lnTo>
                      <a:lnTo>
                        <a:pt x="19" y="106"/>
                      </a:lnTo>
                      <a:lnTo>
                        <a:pt x="21" y="102"/>
                      </a:lnTo>
                      <a:lnTo>
                        <a:pt x="23" y="97"/>
                      </a:lnTo>
                      <a:lnTo>
                        <a:pt x="24" y="94"/>
                      </a:lnTo>
                      <a:lnTo>
                        <a:pt x="26" y="90"/>
                      </a:lnTo>
                      <a:lnTo>
                        <a:pt x="27" y="86"/>
                      </a:lnTo>
                      <a:lnTo>
                        <a:pt x="28" y="82"/>
                      </a:lnTo>
                      <a:lnTo>
                        <a:pt x="28" y="78"/>
                      </a:lnTo>
                      <a:lnTo>
                        <a:pt x="29" y="74"/>
                      </a:lnTo>
                      <a:lnTo>
                        <a:pt x="29" y="70"/>
                      </a:lnTo>
                      <a:lnTo>
                        <a:pt x="29" y="67"/>
                      </a:lnTo>
                      <a:lnTo>
                        <a:pt x="29" y="63"/>
                      </a:lnTo>
                      <a:lnTo>
                        <a:pt x="29" y="59"/>
                      </a:lnTo>
                      <a:lnTo>
                        <a:pt x="28" y="56"/>
                      </a:lnTo>
                      <a:lnTo>
                        <a:pt x="27" y="52"/>
                      </a:lnTo>
                      <a:lnTo>
                        <a:pt x="27" y="49"/>
                      </a:lnTo>
                      <a:lnTo>
                        <a:pt x="26" y="46"/>
                      </a:lnTo>
                      <a:lnTo>
                        <a:pt x="25" y="42"/>
                      </a:lnTo>
                      <a:lnTo>
                        <a:pt x="23" y="39"/>
                      </a:lnTo>
                      <a:lnTo>
                        <a:pt x="22" y="36"/>
                      </a:lnTo>
                      <a:lnTo>
                        <a:pt x="21" y="33"/>
                      </a:lnTo>
                      <a:lnTo>
                        <a:pt x="18" y="27"/>
                      </a:lnTo>
                      <a:lnTo>
                        <a:pt x="14" y="21"/>
                      </a:lnTo>
                      <a:lnTo>
                        <a:pt x="11" y="15"/>
                      </a:lnTo>
                      <a:lnTo>
                        <a:pt x="7" y="10"/>
                      </a:lnTo>
                      <a:lnTo>
                        <a:pt x="3" y="5"/>
                      </a:lnTo>
                      <a:lnTo>
                        <a:pt x="0" y="0"/>
                      </a:lnTo>
                      <a:lnTo>
                        <a:pt x="0" y="114"/>
                      </a:lnTo>
                      <a:close/>
                    </a:path>
                  </a:pathLst>
                </a:custGeom>
                <a:solidFill>
                  <a:srgbClr val="0066CC"/>
                </a:solidFill>
                <a:ln w="9525">
                  <a:noFill/>
                  <a:round/>
                  <a:headEnd/>
                  <a:tailEnd/>
                </a:ln>
              </p:spPr>
              <p:txBody>
                <a:bodyPr>
                  <a:prstTxWarp prst="textNoShape">
                    <a:avLst/>
                  </a:prstTxWarp>
                </a:bodyPr>
                <a:lstStyle/>
                <a:p>
                  <a:endParaRPr lang="en-US"/>
                </a:p>
              </p:txBody>
            </p:sp>
            <p:sp>
              <p:nvSpPr>
                <p:cNvPr id="54315" name="Freeform 296"/>
                <p:cNvSpPr>
                  <a:spLocks/>
                </p:cNvSpPr>
                <p:nvPr/>
              </p:nvSpPr>
              <p:spPr bwMode="auto">
                <a:xfrm>
                  <a:off x="1243" y="1523"/>
                  <a:ext cx="10" cy="75"/>
                </a:xfrm>
                <a:custGeom>
                  <a:avLst/>
                  <a:gdLst>
                    <a:gd name="T0" fmla="*/ 0 w 51"/>
                    <a:gd name="T1" fmla="*/ 0 h 375"/>
                    <a:gd name="T2" fmla="*/ 0 w 51"/>
                    <a:gd name="T3" fmla="*/ 0 h 375"/>
                    <a:gd name="T4" fmla="*/ 0 w 51"/>
                    <a:gd name="T5" fmla="*/ 0 h 375"/>
                    <a:gd name="T6" fmla="*/ 0 w 51"/>
                    <a:gd name="T7" fmla="*/ 0 h 375"/>
                    <a:gd name="T8" fmla="*/ 0 w 51"/>
                    <a:gd name="T9" fmla="*/ 0 h 375"/>
                    <a:gd name="T10" fmla="*/ 0 w 51"/>
                    <a:gd name="T11" fmla="*/ 0 h 375"/>
                    <a:gd name="T12" fmla="*/ 0 w 51"/>
                    <a:gd name="T13" fmla="*/ 0 h 375"/>
                    <a:gd name="T14" fmla="*/ 0 w 51"/>
                    <a:gd name="T15" fmla="*/ 0 h 375"/>
                    <a:gd name="T16" fmla="*/ 0 w 51"/>
                    <a:gd name="T17" fmla="*/ 0 h 375"/>
                    <a:gd name="T18" fmla="*/ 0 w 51"/>
                    <a:gd name="T19" fmla="*/ 0 h 375"/>
                    <a:gd name="T20" fmla="*/ 0 w 51"/>
                    <a:gd name="T21" fmla="*/ 0 h 375"/>
                    <a:gd name="T22" fmla="*/ 0 w 51"/>
                    <a:gd name="T23" fmla="*/ 0 h 375"/>
                    <a:gd name="T24" fmla="*/ 0 w 51"/>
                    <a:gd name="T25" fmla="*/ 0 h 375"/>
                    <a:gd name="T26" fmla="*/ 0 w 51"/>
                    <a:gd name="T27" fmla="*/ 0 h 375"/>
                    <a:gd name="T28" fmla="*/ 0 w 51"/>
                    <a:gd name="T29" fmla="*/ 0 h 375"/>
                    <a:gd name="T30" fmla="*/ 0 w 51"/>
                    <a:gd name="T31" fmla="*/ 0 h 375"/>
                    <a:gd name="T32" fmla="*/ 0 w 51"/>
                    <a:gd name="T33" fmla="*/ 0 h 375"/>
                    <a:gd name="T34" fmla="*/ 0 w 51"/>
                    <a:gd name="T35" fmla="*/ 0 h 3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75"/>
                    <a:gd name="T56" fmla="*/ 51 w 51"/>
                    <a:gd name="T57" fmla="*/ 375 h 3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solidFill>
                  <a:srgbClr val="057864"/>
                </a:solidFill>
                <a:ln w="9525">
                  <a:noFill/>
                  <a:round/>
                  <a:headEnd/>
                  <a:tailEnd/>
                </a:ln>
              </p:spPr>
              <p:txBody>
                <a:bodyPr>
                  <a:prstTxWarp prst="textNoShape">
                    <a:avLst/>
                  </a:prstTxWarp>
                </a:bodyPr>
                <a:lstStyle/>
                <a:p>
                  <a:endParaRPr lang="en-US"/>
                </a:p>
              </p:txBody>
            </p:sp>
            <p:sp>
              <p:nvSpPr>
                <p:cNvPr id="54316" name="Freeform 297"/>
                <p:cNvSpPr>
                  <a:spLocks/>
                </p:cNvSpPr>
                <p:nvPr/>
              </p:nvSpPr>
              <p:spPr bwMode="auto">
                <a:xfrm>
                  <a:off x="1811" y="1721"/>
                  <a:ext cx="19" cy="119"/>
                </a:xfrm>
                <a:custGeom>
                  <a:avLst/>
                  <a:gdLst>
                    <a:gd name="T0" fmla="*/ 0 w 92"/>
                    <a:gd name="T1" fmla="*/ 0 h 596"/>
                    <a:gd name="T2" fmla="*/ 0 w 92"/>
                    <a:gd name="T3" fmla="*/ 0 h 596"/>
                    <a:gd name="T4" fmla="*/ 0 w 92"/>
                    <a:gd name="T5" fmla="*/ 0 h 596"/>
                    <a:gd name="T6" fmla="*/ 0 w 92"/>
                    <a:gd name="T7" fmla="*/ 0 h 596"/>
                    <a:gd name="T8" fmla="*/ 0 w 92"/>
                    <a:gd name="T9" fmla="*/ 0 h 596"/>
                    <a:gd name="T10" fmla="*/ 0 60000 65536"/>
                    <a:gd name="T11" fmla="*/ 0 60000 65536"/>
                    <a:gd name="T12" fmla="*/ 0 60000 65536"/>
                    <a:gd name="T13" fmla="*/ 0 60000 65536"/>
                    <a:gd name="T14" fmla="*/ 0 60000 65536"/>
                    <a:gd name="T15" fmla="*/ 0 w 92"/>
                    <a:gd name="T16" fmla="*/ 0 h 596"/>
                    <a:gd name="T17" fmla="*/ 92 w 92"/>
                    <a:gd name="T18" fmla="*/ 596 h 596"/>
                  </a:gdLst>
                  <a:ahLst/>
                  <a:cxnLst>
                    <a:cxn ang="T10">
                      <a:pos x="T0" y="T1"/>
                    </a:cxn>
                    <a:cxn ang="T11">
                      <a:pos x="T2" y="T3"/>
                    </a:cxn>
                    <a:cxn ang="T12">
                      <a:pos x="T4" y="T5"/>
                    </a:cxn>
                    <a:cxn ang="T13">
                      <a:pos x="T6" y="T7"/>
                    </a:cxn>
                    <a:cxn ang="T14">
                      <a:pos x="T8" y="T9"/>
                    </a:cxn>
                  </a:cxnLst>
                  <a:rect l="T15" t="T16" r="T17" b="T18"/>
                  <a:pathLst>
                    <a:path w="92" h="596">
                      <a:moveTo>
                        <a:pt x="92" y="0"/>
                      </a:moveTo>
                      <a:lnTo>
                        <a:pt x="0" y="187"/>
                      </a:lnTo>
                      <a:lnTo>
                        <a:pt x="0" y="596"/>
                      </a:lnTo>
                      <a:lnTo>
                        <a:pt x="92" y="409"/>
                      </a:lnTo>
                      <a:lnTo>
                        <a:pt x="92"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4317" name="Freeform 298"/>
                <p:cNvSpPr>
                  <a:spLocks/>
                </p:cNvSpPr>
                <p:nvPr/>
              </p:nvSpPr>
              <p:spPr bwMode="auto">
                <a:xfrm>
                  <a:off x="1179" y="1440"/>
                  <a:ext cx="44" cy="120"/>
                </a:xfrm>
                <a:custGeom>
                  <a:avLst/>
                  <a:gdLst>
                    <a:gd name="T0" fmla="*/ 0 w 220"/>
                    <a:gd name="T1" fmla="*/ 0 h 599"/>
                    <a:gd name="T2" fmla="*/ 0 w 220"/>
                    <a:gd name="T3" fmla="*/ 0 h 599"/>
                    <a:gd name="T4" fmla="*/ 0 w 220"/>
                    <a:gd name="T5" fmla="*/ 0 h 599"/>
                    <a:gd name="T6" fmla="*/ 0 w 220"/>
                    <a:gd name="T7" fmla="*/ 0 h 599"/>
                    <a:gd name="T8" fmla="*/ 0 w 220"/>
                    <a:gd name="T9" fmla="*/ 0 h 599"/>
                    <a:gd name="T10" fmla="*/ 0 60000 65536"/>
                    <a:gd name="T11" fmla="*/ 0 60000 65536"/>
                    <a:gd name="T12" fmla="*/ 0 60000 65536"/>
                    <a:gd name="T13" fmla="*/ 0 60000 65536"/>
                    <a:gd name="T14" fmla="*/ 0 60000 65536"/>
                    <a:gd name="T15" fmla="*/ 0 w 220"/>
                    <a:gd name="T16" fmla="*/ 0 h 599"/>
                    <a:gd name="T17" fmla="*/ 220 w 220"/>
                    <a:gd name="T18" fmla="*/ 599 h 599"/>
                  </a:gdLst>
                  <a:ahLst/>
                  <a:cxnLst>
                    <a:cxn ang="T10">
                      <a:pos x="T0" y="T1"/>
                    </a:cxn>
                    <a:cxn ang="T11">
                      <a:pos x="T2" y="T3"/>
                    </a:cxn>
                    <a:cxn ang="T12">
                      <a:pos x="T4" y="T5"/>
                    </a:cxn>
                    <a:cxn ang="T13">
                      <a:pos x="T6" y="T7"/>
                    </a:cxn>
                    <a:cxn ang="T14">
                      <a:pos x="T8" y="T9"/>
                    </a:cxn>
                  </a:cxnLst>
                  <a:rect l="T15" t="T16" r="T17" b="T18"/>
                  <a:pathLst>
                    <a:path w="220" h="599">
                      <a:moveTo>
                        <a:pt x="0" y="567"/>
                      </a:moveTo>
                      <a:lnTo>
                        <a:pt x="220" y="599"/>
                      </a:lnTo>
                      <a:lnTo>
                        <a:pt x="220" y="32"/>
                      </a:lnTo>
                      <a:lnTo>
                        <a:pt x="0" y="0"/>
                      </a:lnTo>
                      <a:lnTo>
                        <a:pt x="0" y="567"/>
                      </a:lnTo>
                      <a:close/>
                    </a:path>
                  </a:pathLst>
                </a:custGeom>
                <a:solidFill>
                  <a:schemeClr val="bg2"/>
                </a:solidFill>
                <a:ln w="9525">
                  <a:noFill/>
                  <a:round/>
                  <a:headEnd/>
                  <a:tailEnd/>
                </a:ln>
              </p:spPr>
              <p:txBody>
                <a:bodyPr>
                  <a:prstTxWarp prst="textNoShape">
                    <a:avLst/>
                  </a:prstTxWarp>
                </a:bodyPr>
                <a:lstStyle/>
                <a:p>
                  <a:endParaRPr lang="en-US"/>
                </a:p>
              </p:txBody>
            </p:sp>
            <p:sp>
              <p:nvSpPr>
                <p:cNvPr id="54318" name="Rectangle 299"/>
                <p:cNvSpPr>
                  <a:spLocks noChangeArrowheads="1"/>
                </p:cNvSpPr>
                <p:nvPr/>
              </p:nvSpPr>
              <p:spPr bwMode="auto">
                <a:xfrm>
                  <a:off x="1247" y="1594"/>
                  <a:ext cx="155" cy="83"/>
                </a:xfrm>
                <a:prstGeom prst="rect">
                  <a:avLst/>
                </a:prstGeom>
                <a:solidFill>
                  <a:srgbClr val="006699"/>
                </a:solidFill>
                <a:ln w="9525">
                  <a:noFill/>
                  <a:miter lim="800000"/>
                  <a:headEnd/>
                  <a:tailEnd/>
                </a:ln>
              </p:spPr>
              <p:txBody>
                <a:bodyPr>
                  <a:prstTxWarp prst="textNoShape">
                    <a:avLst/>
                  </a:prstTxWarp>
                </a:bodyPr>
                <a:lstStyle/>
                <a:p>
                  <a:endParaRPr lang="en-US"/>
                </a:p>
              </p:txBody>
            </p:sp>
            <p:sp>
              <p:nvSpPr>
                <p:cNvPr id="54319" name="Freeform 300"/>
                <p:cNvSpPr>
                  <a:spLocks/>
                </p:cNvSpPr>
                <p:nvPr/>
              </p:nvSpPr>
              <p:spPr bwMode="auto">
                <a:xfrm>
                  <a:off x="1600" y="1736"/>
                  <a:ext cx="217" cy="101"/>
                </a:xfrm>
                <a:custGeom>
                  <a:avLst/>
                  <a:gdLst>
                    <a:gd name="T0" fmla="*/ 0 w 1083"/>
                    <a:gd name="T1" fmla="*/ 0 h 505"/>
                    <a:gd name="T2" fmla="*/ 0 w 1083"/>
                    <a:gd name="T3" fmla="*/ 0 h 505"/>
                    <a:gd name="T4" fmla="*/ 0 w 1083"/>
                    <a:gd name="T5" fmla="*/ 0 h 505"/>
                    <a:gd name="T6" fmla="*/ 0 w 1083"/>
                    <a:gd name="T7" fmla="*/ 0 h 505"/>
                    <a:gd name="T8" fmla="*/ 0 w 1083"/>
                    <a:gd name="T9" fmla="*/ 0 h 505"/>
                    <a:gd name="T10" fmla="*/ 0 w 1083"/>
                    <a:gd name="T11" fmla="*/ 0 h 505"/>
                    <a:gd name="T12" fmla="*/ 0 w 1083"/>
                    <a:gd name="T13" fmla="*/ 0 h 505"/>
                    <a:gd name="T14" fmla="*/ 0 60000 65536"/>
                    <a:gd name="T15" fmla="*/ 0 60000 65536"/>
                    <a:gd name="T16" fmla="*/ 0 60000 65536"/>
                    <a:gd name="T17" fmla="*/ 0 60000 65536"/>
                    <a:gd name="T18" fmla="*/ 0 60000 65536"/>
                    <a:gd name="T19" fmla="*/ 0 60000 65536"/>
                    <a:gd name="T20" fmla="*/ 0 60000 65536"/>
                    <a:gd name="T21" fmla="*/ 0 w 1083"/>
                    <a:gd name="T22" fmla="*/ 0 h 505"/>
                    <a:gd name="T23" fmla="*/ 1083 w 1083"/>
                    <a:gd name="T24" fmla="*/ 505 h 5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3" h="505">
                      <a:moveTo>
                        <a:pt x="1083" y="92"/>
                      </a:moveTo>
                      <a:lnTo>
                        <a:pt x="660" y="55"/>
                      </a:lnTo>
                      <a:lnTo>
                        <a:pt x="0" y="0"/>
                      </a:lnTo>
                      <a:lnTo>
                        <a:pt x="0" y="409"/>
                      </a:lnTo>
                      <a:lnTo>
                        <a:pt x="660" y="467"/>
                      </a:lnTo>
                      <a:lnTo>
                        <a:pt x="1083" y="505"/>
                      </a:lnTo>
                      <a:lnTo>
                        <a:pt x="1083" y="92"/>
                      </a:lnTo>
                      <a:close/>
                    </a:path>
                  </a:pathLst>
                </a:custGeom>
                <a:solidFill>
                  <a:srgbClr val="509EB0"/>
                </a:solidFill>
                <a:ln w="9525">
                  <a:noFill/>
                  <a:round/>
                  <a:headEnd/>
                  <a:tailEnd/>
                </a:ln>
              </p:spPr>
              <p:txBody>
                <a:bodyPr>
                  <a:prstTxWarp prst="textNoShape">
                    <a:avLst/>
                  </a:prstTxWarp>
                </a:bodyPr>
                <a:lstStyle/>
                <a:p>
                  <a:endParaRPr lang="en-US"/>
                </a:p>
              </p:txBody>
            </p:sp>
            <p:sp>
              <p:nvSpPr>
                <p:cNvPr id="54320" name="Freeform 301"/>
                <p:cNvSpPr>
                  <a:spLocks/>
                </p:cNvSpPr>
                <p:nvPr/>
              </p:nvSpPr>
              <p:spPr bwMode="auto">
                <a:xfrm>
                  <a:off x="1835" y="1718"/>
                  <a:ext cx="110" cy="88"/>
                </a:xfrm>
                <a:custGeom>
                  <a:avLst/>
                  <a:gdLst>
                    <a:gd name="T0" fmla="*/ 0 w 548"/>
                    <a:gd name="T1" fmla="*/ 0 h 438"/>
                    <a:gd name="T2" fmla="*/ 0 w 548"/>
                    <a:gd name="T3" fmla="*/ 0 h 438"/>
                    <a:gd name="T4" fmla="*/ 0 w 548"/>
                    <a:gd name="T5" fmla="*/ 0 h 438"/>
                    <a:gd name="T6" fmla="*/ 0 w 548"/>
                    <a:gd name="T7" fmla="*/ 0 h 438"/>
                    <a:gd name="T8" fmla="*/ 0 w 548"/>
                    <a:gd name="T9" fmla="*/ 0 h 438"/>
                    <a:gd name="T10" fmla="*/ 0 60000 65536"/>
                    <a:gd name="T11" fmla="*/ 0 60000 65536"/>
                    <a:gd name="T12" fmla="*/ 0 60000 65536"/>
                    <a:gd name="T13" fmla="*/ 0 60000 65536"/>
                    <a:gd name="T14" fmla="*/ 0 60000 65536"/>
                    <a:gd name="T15" fmla="*/ 0 w 548"/>
                    <a:gd name="T16" fmla="*/ 0 h 438"/>
                    <a:gd name="T17" fmla="*/ 548 w 548"/>
                    <a:gd name="T18" fmla="*/ 438 h 438"/>
                  </a:gdLst>
                  <a:ahLst/>
                  <a:cxnLst>
                    <a:cxn ang="T10">
                      <a:pos x="T0" y="T1"/>
                    </a:cxn>
                    <a:cxn ang="T11">
                      <a:pos x="T2" y="T3"/>
                    </a:cxn>
                    <a:cxn ang="T12">
                      <a:pos x="T4" y="T5"/>
                    </a:cxn>
                    <a:cxn ang="T13">
                      <a:pos x="T6" y="T7"/>
                    </a:cxn>
                    <a:cxn ang="T14">
                      <a:pos x="T8" y="T9"/>
                    </a:cxn>
                  </a:cxnLst>
                  <a:rect l="T15" t="T16" r="T17" b="T18"/>
                  <a:pathLst>
                    <a:path w="548" h="438">
                      <a:moveTo>
                        <a:pt x="548" y="29"/>
                      </a:moveTo>
                      <a:lnTo>
                        <a:pt x="0" y="0"/>
                      </a:lnTo>
                      <a:lnTo>
                        <a:pt x="0" y="409"/>
                      </a:lnTo>
                      <a:lnTo>
                        <a:pt x="548" y="438"/>
                      </a:lnTo>
                      <a:lnTo>
                        <a:pt x="548" y="29"/>
                      </a:lnTo>
                      <a:close/>
                    </a:path>
                  </a:pathLst>
                </a:custGeom>
                <a:solidFill>
                  <a:srgbClr val="006699"/>
                </a:solidFill>
                <a:ln w="9525">
                  <a:noFill/>
                  <a:round/>
                  <a:headEnd/>
                  <a:tailEnd/>
                </a:ln>
              </p:spPr>
              <p:txBody>
                <a:bodyPr>
                  <a:prstTxWarp prst="textNoShape">
                    <a:avLst/>
                  </a:prstTxWarp>
                </a:bodyPr>
                <a:lstStyle/>
                <a:p>
                  <a:endParaRPr lang="en-US"/>
                </a:p>
              </p:txBody>
            </p:sp>
            <p:sp>
              <p:nvSpPr>
                <p:cNvPr id="54321" name="Freeform 302"/>
                <p:cNvSpPr>
                  <a:spLocks/>
                </p:cNvSpPr>
                <p:nvPr/>
              </p:nvSpPr>
              <p:spPr bwMode="auto">
                <a:xfrm>
                  <a:off x="1381" y="1628"/>
                  <a:ext cx="216" cy="193"/>
                </a:xfrm>
                <a:custGeom>
                  <a:avLst/>
                  <a:gdLst>
                    <a:gd name="T0" fmla="*/ 0 w 1081"/>
                    <a:gd name="T1" fmla="*/ 0 h 965"/>
                    <a:gd name="T2" fmla="*/ 0 w 1081"/>
                    <a:gd name="T3" fmla="*/ 0 h 965"/>
                    <a:gd name="T4" fmla="*/ 0 w 1081"/>
                    <a:gd name="T5" fmla="*/ 0 h 965"/>
                    <a:gd name="T6" fmla="*/ 0 w 1081"/>
                    <a:gd name="T7" fmla="*/ 0 h 965"/>
                    <a:gd name="T8" fmla="*/ 0 w 1081"/>
                    <a:gd name="T9" fmla="*/ 0 h 965"/>
                    <a:gd name="T10" fmla="*/ 0 60000 65536"/>
                    <a:gd name="T11" fmla="*/ 0 60000 65536"/>
                    <a:gd name="T12" fmla="*/ 0 60000 65536"/>
                    <a:gd name="T13" fmla="*/ 0 60000 65536"/>
                    <a:gd name="T14" fmla="*/ 0 60000 65536"/>
                    <a:gd name="T15" fmla="*/ 0 w 1081"/>
                    <a:gd name="T16" fmla="*/ 0 h 965"/>
                    <a:gd name="T17" fmla="*/ 1081 w 1081"/>
                    <a:gd name="T18" fmla="*/ 965 h 965"/>
                  </a:gdLst>
                  <a:ahLst/>
                  <a:cxnLst>
                    <a:cxn ang="T10">
                      <a:pos x="T0" y="T1"/>
                    </a:cxn>
                    <a:cxn ang="T11">
                      <a:pos x="T2" y="T3"/>
                    </a:cxn>
                    <a:cxn ang="T12">
                      <a:pos x="T4" y="T5"/>
                    </a:cxn>
                    <a:cxn ang="T13">
                      <a:pos x="T6" y="T7"/>
                    </a:cxn>
                    <a:cxn ang="T14">
                      <a:pos x="T8" y="T9"/>
                    </a:cxn>
                  </a:cxnLst>
                  <a:rect l="T15" t="T16" r="T17" b="T18"/>
                  <a:pathLst>
                    <a:path w="1081" h="965">
                      <a:moveTo>
                        <a:pt x="1081" y="556"/>
                      </a:moveTo>
                      <a:lnTo>
                        <a:pt x="0" y="0"/>
                      </a:lnTo>
                      <a:lnTo>
                        <a:pt x="0" y="409"/>
                      </a:lnTo>
                      <a:lnTo>
                        <a:pt x="1081" y="965"/>
                      </a:lnTo>
                      <a:lnTo>
                        <a:pt x="1081" y="556"/>
                      </a:lnTo>
                      <a:close/>
                    </a:path>
                  </a:pathLst>
                </a:custGeom>
                <a:solidFill>
                  <a:srgbClr val="006699"/>
                </a:solidFill>
                <a:ln w="9525">
                  <a:noFill/>
                  <a:round/>
                  <a:headEnd/>
                  <a:tailEnd/>
                </a:ln>
              </p:spPr>
              <p:txBody>
                <a:bodyPr>
                  <a:prstTxWarp prst="textNoShape">
                    <a:avLst/>
                  </a:prstTxWarp>
                </a:bodyPr>
                <a:lstStyle/>
                <a:p>
                  <a:endParaRPr lang="en-US"/>
                </a:p>
              </p:txBody>
            </p:sp>
            <p:sp>
              <p:nvSpPr>
                <p:cNvPr id="54322" name="Freeform 303"/>
                <p:cNvSpPr>
                  <a:spLocks/>
                </p:cNvSpPr>
                <p:nvPr/>
              </p:nvSpPr>
              <p:spPr bwMode="auto">
                <a:xfrm>
                  <a:off x="1216" y="1448"/>
                  <a:ext cx="10" cy="157"/>
                </a:xfrm>
                <a:custGeom>
                  <a:avLst/>
                  <a:gdLst>
                    <a:gd name="T0" fmla="*/ 0 w 50"/>
                    <a:gd name="T1" fmla="*/ 0 h 784"/>
                    <a:gd name="T2" fmla="*/ 0 w 50"/>
                    <a:gd name="T3" fmla="*/ 0 h 784"/>
                    <a:gd name="T4" fmla="*/ 0 w 50"/>
                    <a:gd name="T5" fmla="*/ 0 h 784"/>
                    <a:gd name="T6" fmla="*/ 0 w 50"/>
                    <a:gd name="T7" fmla="*/ 0 h 784"/>
                    <a:gd name="T8" fmla="*/ 0 w 50"/>
                    <a:gd name="T9" fmla="*/ 0 h 784"/>
                    <a:gd name="T10" fmla="*/ 0 w 50"/>
                    <a:gd name="T11" fmla="*/ 0 h 784"/>
                    <a:gd name="T12" fmla="*/ 0 w 50"/>
                    <a:gd name="T13" fmla="*/ 0 h 784"/>
                    <a:gd name="T14" fmla="*/ 0 w 50"/>
                    <a:gd name="T15" fmla="*/ 0 h 784"/>
                    <a:gd name="T16" fmla="*/ 0 w 50"/>
                    <a:gd name="T17" fmla="*/ 0 h 784"/>
                    <a:gd name="T18" fmla="*/ 0 w 50"/>
                    <a:gd name="T19" fmla="*/ 0 h 784"/>
                    <a:gd name="T20" fmla="*/ 0 w 50"/>
                    <a:gd name="T21" fmla="*/ 0 h 784"/>
                    <a:gd name="T22" fmla="*/ 0 w 50"/>
                    <a:gd name="T23" fmla="*/ 0 h 784"/>
                    <a:gd name="T24" fmla="*/ 0 w 50"/>
                    <a:gd name="T25" fmla="*/ 0 h 784"/>
                    <a:gd name="T26" fmla="*/ 0 w 50"/>
                    <a:gd name="T27" fmla="*/ 0 h 784"/>
                    <a:gd name="T28" fmla="*/ 0 w 50"/>
                    <a:gd name="T29" fmla="*/ 0 h 784"/>
                    <a:gd name="T30" fmla="*/ 0 w 50"/>
                    <a:gd name="T31" fmla="*/ 0 h 784"/>
                    <a:gd name="T32" fmla="*/ 0 w 50"/>
                    <a:gd name="T33" fmla="*/ 0 h 784"/>
                    <a:gd name="T34" fmla="*/ 0 w 50"/>
                    <a:gd name="T35" fmla="*/ 0 h 784"/>
                    <a:gd name="T36" fmla="*/ 0 w 50"/>
                    <a:gd name="T37" fmla="*/ 0 h 784"/>
                    <a:gd name="T38" fmla="*/ 0 w 50"/>
                    <a:gd name="T39" fmla="*/ 0 h 784"/>
                    <a:gd name="T40" fmla="*/ 0 w 50"/>
                    <a:gd name="T41" fmla="*/ 0 h 784"/>
                    <a:gd name="T42" fmla="*/ 0 w 50"/>
                    <a:gd name="T43" fmla="*/ 0 h 784"/>
                    <a:gd name="T44" fmla="*/ 0 w 50"/>
                    <a:gd name="T45" fmla="*/ 0 h 784"/>
                    <a:gd name="T46" fmla="*/ 0 w 50"/>
                    <a:gd name="T47" fmla="*/ 0 h 784"/>
                    <a:gd name="T48" fmla="*/ 0 w 50"/>
                    <a:gd name="T49" fmla="*/ 0 h 784"/>
                    <a:gd name="T50" fmla="*/ 0 w 50"/>
                    <a:gd name="T51" fmla="*/ 0 h 784"/>
                    <a:gd name="T52" fmla="*/ 0 w 50"/>
                    <a:gd name="T53" fmla="*/ 0 h 784"/>
                    <a:gd name="T54" fmla="*/ 0 w 50"/>
                    <a:gd name="T55" fmla="*/ 0 h 784"/>
                    <a:gd name="T56" fmla="*/ 0 w 50"/>
                    <a:gd name="T57" fmla="*/ 0 h 784"/>
                    <a:gd name="T58" fmla="*/ 0 w 50"/>
                    <a:gd name="T59" fmla="*/ 0 h 784"/>
                    <a:gd name="T60" fmla="*/ 0 w 50"/>
                    <a:gd name="T61" fmla="*/ 0 h 784"/>
                    <a:gd name="T62" fmla="*/ 0 w 50"/>
                    <a:gd name="T63" fmla="*/ 0 h 784"/>
                    <a:gd name="T64" fmla="*/ 0 w 50"/>
                    <a:gd name="T65" fmla="*/ 0 h 784"/>
                    <a:gd name="T66" fmla="*/ 0 w 50"/>
                    <a:gd name="T67" fmla="*/ 0 h 784"/>
                    <a:gd name="T68" fmla="*/ 0 w 50"/>
                    <a:gd name="T69" fmla="*/ 0 h 7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784"/>
                    <a:gd name="T107" fmla="*/ 50 w 50"/>
                    <a:gd name="T108" fmla="*/ 784 h 7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solidFill>
                  <a:schemeClr val="bg2"/>
                </a:solidFill>
                <a:ln w="9525">
                  <a:noFill/>
                  <a:round/>
                  <a:headEnd/>
                  <a:tailEnd/>
                </a:ln>
              </p:spPr>
              <p:txBody>
                <a:bodyPr>
                  <a:prstTxWarp prst="textNoShape">
                    <a:avLst/>
                  </a:prstTxWarp>
                </a:bodyPr>
                <a:lstStyle/>
                <a:p>
                  <a:endParaRPr lang="en-US"/>
                </a:p>
              </p:txBody>
            </p:sp>
            <p:sp>
              <p:nvSpPr>
                <p:cNvPr id="54323" name="Freeform 304"/>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EAEAEA"/>
                </a:solidFill>
                <a:ln w="9525">
                  <a:noFill/>
                  <a:round/>
                  <a:headEnd/>
                  <a:tailEnd/>
                </a:ln>
              </p:spPr>
              <p:txBody>
                <a:bodyPr>
                  <a:prstTxWarp prst="textNoShape">
                    <a:avLst/>
                  </a:prstTxWarp>
                </a:bodyPr>
                <a:lstStyle/>
                <a:p>
                  <a:endParaRPr lang="en-US"/>
                </a:p>
              </p:txBody>
            </p:sp>
            <p:sp>
              <p:nvSpPr>
                <p:cNvPr id="54324" name="Freeform 305"/>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noFill/>
                <a:ln w="4763">
                  <a:solidFill>
                    <a:srgbClr val="1F1A17"/>
                  </a:solidFill>
                  <a:round/>
                  <a:headEnd/>
                  <a:tailEnd/>
                </a:ln>
              </p:spPr>
              <p:txBody>
                <a:bodyPr>
                  <a:prstTxWarp prst="textNoShape">
                    <a:avLst/>
                  </a:prstTxWarp>
                </a:bodyPr>
                <a:lstStyle/>
                <a:p>
                  <a:endParaRPr lang="en-US"/>
                </a:p>
              </p:txBody>
            </p:sp>
            <p:sp>
              <p:nvSpPr>
                <p:cNvPr id="54325" name="Freeform 306"/>
                <p:cNvSpPr>
                  <a:spLocks/>
                </p:cNvSpPr>
                <p:nvPr/>
              </p:nvSpPr>
              <p:spPr bwMode="auto">
                <a:xfrm>
                  <a:off x="1422" y="1042"/>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33CCCC"/>
                </a:solidFill>
                <a:ln w="9525">
                  <a:noFill/>
                  <a:round/>
                  <a:headEnd/>
                  <a:tailEnd/>
                </a:ln>
              </p:spPr>
              <p:txBody>
                <a:bodyPr>
                  <a:prstTxWarp prst="textNoShape">
                    <a:avLst/>
                  </a:prstTxWarp>
                </a:bodyPr>
                <a:lstStyle/>
                <a:p>
                  <a:endParaRPr lang="en-US"/>
                </a:p>
              </p:txBody>
            </p:sp>
            <p:sp>
              <p:nvSpPr>
                <p:cNvPr id="54326" name="Freeform 307"/>
                <p:cNvSpPr>
                  <a:spLocks/>
                </p:cNvSpPr>
                <p:nvPr/>
              </p:nvSpPr>
              <p:spPr bwMode="auto">
                <a:xfrm>
                  <a:off x="1422" y="1042"/>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noFill/>
                <a:ln w="4763">
                  <a:solidFill>
                    <a:srgbClr val="1F1A17"/>
                  </a:solidFill>
                  <a:round/>
                  <a:headEnd/>
                  <a:tailEnd/>
                </a:ln>
              </p:spPr>
              <p:txBody>
                <a:bodyPr>
                  <a:prstTxWarp prst="textNoShape">
                    <a:avLst/>
                  </a:prstTxWarp>
                </a:bodyPr>
                <a:lstStyle/>
                <a:p>
                  <a:endParaRPr lang="en-US"/>
                </a:p>
              </p:txBody>
            </p:sp>
            <p:sp>
              <p:nvSpPr>
                <p:cNvPr id="54327" name="Freeform 308"/>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FFFFFF"/>
                </a:solidFill>
                <a:ln w="9525">
                  <a:noFill/>
                  <a:round/>
                  <a:headEnd/>
                  <a:tailEnd/>
                </a:ln>
              </p:spPr>
              <p:txBody>
                <a:bodyPr>
                  <a:prstTxWarp prst="textNoShape">
                    <a:avLst/>
                  </a:prstTxWarp>
                </a:bodyPr>
                <a:lstStyle/>
                <a:p>
                  <a:endParaRPr lang="en-US"/>
                </a:p>
              </p:txBody>
            </p:sp>
            <p:sp>
              <p:nvSpPr>
                <p:cNvPr id="54328" name="Freeform 309"/>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329" name="Freeform 310"/>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FFFFFF"/>
                </a:solidFill>
                <a:ln w="9525">
                  <a:noFill/>
                  <a:round/>
                  <a:headEnd/>
                  <a:tailEnd/>
                </a:ln>
              </p:spPr>
              <p:txBody>
                <a:bodyPr>
                  <a:prstTxWarp prst="textNoShape">
                    <a:avLst/>
                  </a:prstTxWarp>
                </a:bodyPr>
                <a:lstStyle/>
                <a:p>
                  <a:endParaRPr lang="en-US"/>
                </a:p>
              </p:txBody>
            </p:sp>
            <p:sp>
              <p:nvSpPr>
                <p:cNvPr id="54330" name="Freeform 311"/>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4331" name="Freeform 312"/>
                <p:cNvSpPr>
                  <a:spLocks/>
                </p:cNvSpPr>
                <p:nvPr/>
              </p:nvSpPr>
              <p:spPr bwMode="auto">
                <a:xfrm>
                  <a:off x="1705" y="793"/>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EAEAEA"/>
                </a:solidFill>
                <a:ln w="9525">
                  <a:noFill/>
                  <a:round/>
                  <a:headEnd/>
                  <a:tailEnd/>
                </a:ln>
              </p:spPr>
              <p:txBody>
                <a:bodyPr>
                  <a:prstTxWarp prst="textNoShape">
                    <a:avLst/>
                  </a:prstTxWarp>
                </a:bodyPr>
                <a:lstStyle/>
                <a:p>
                  <a:endParaRPr lang="en-US"/>
                </a:p>
              </p:txBody>
            </p:sp>
            <p:sp>
              <p:nvSpPr>
                <p:cNvPr id="54332" name="Freeform 313"/>
                <p:cNvSpPr>
                  <a:spLocks/>
                </p:cNvSpPr>
                <p:nvPr/>
              </p:nvSpPr>
              <p:spPr bwMode="auto">
                <a:xfrm>
                  <a:off x="1705" y="793"/>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noFill/>
                <a:ln w="4763">
                  <a:solidFill>
                    <a:srgbClr val="1F1A17"/>
                  </a:solidFill>
                  <a:round/>
                  <a:headEnd/>
                  <a:tailEnd/>
                </a:ln>
              </p:spPr>
              <p:txBody>
                <a:bodyPr>
                  <a:prstTxWarp prst="textNoShape">
                    <a:avLst/>
                  </a:prstTxWarp>
                </a:bodyPr>
                <a:lstStyle/>
                <a:p>
                  <a:endParaRPr lang="en-US"/>
                </a:p>
              </p:txBody>
            </p:sp>
            <p:sp>
              <p:nvSpPr>
                <p:cNvPr id="54333" name="Freeform 314"/>
                <p:cNvSpPr>
                  <a:spLocks/>
                </p:cNvSpPr>
                <p:nvPr/>
              </p:nvSpPr>
              <p:spPr bwMode="auto">
                <a:xfrm>
                  <a:off x="1962" y="964"/>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EAEAEA"/>
                </a:solidFill>
                <a:ln w="9525">
                  <a:noFill/>
                  <a:round/>
                  <a:headEnd/>
                  <a:tailEnd/>
                </a:ln>
              </p:spPr>
              <p:txBody>
                <a:bodyPr>
                  <a:prstTxWarp prst="textNoShape">
                    <a:avLst/>
                  </a:prstTxWarp>
                </a:bodyPr>
                <a:lstStyle/>
                <a:p>
                  <a:endParaRPr lang="en-US"/>
                </a:p>
              </p:txBody>
            </p:sp>
            <p:sp>
              <p:nvSpPr>
                <p:cNvPr id="54334" name="Freeform 315"/>
                <p:cNvSpPr>
                  <a:spLocks/>
                </p:cNvSpPr>
                <p:nvPr/>
              </p:nvSpPr>
              <p:spPr bwMode="auto">
                <a:xfrm>
                  <a:off x="1962" y="964"/>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noFill/>
                <a:ln w="4763">
                  <a:solidFill>
                    <a:srgbClr val="1F1A17"/>
                  </a:solidFill>
                  <a:round/>
                  <a:headEnd/>
                  <a:tailEnd/>
                </a:ln>
              </p:spPr>
              <p:txBody>
                <a:bodyPr>
                  <a:prstTxWarp prst="textNoShape">
                    <a:avLst/>
                  </a:prstTxWarp>
                </a:bodyPr>
                <a:lstStyle/>
                <a:p>
                  <a:endParaRPr lang="en-US"/>
                </a:p>
              </p:txBody>
            </p:sp>
            <p:sp>
              <p:nvSpPr>
                <p:cNvPr id="54335" name="Freeform 316"/>
                <p:cNvSpPr>
                  <a:spLocks/>
                </p:cNvSpPr>
                <p:nvPr/>
              </p:nvSpPr>
              <p:spPr bwMode="auto">
                <a:xfrm>
                  <a:off x="1732" y="1343"/>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EAEAEA"/>
                </a:solidFill>
                <a:ln w="9525">
                  <a:noFill/>
                  <a:round/>
                  <a:headEnd/>
                  <a:tailEnd/>
                </a:ln>
              </p:spPr>
              <p:txBody>
                <a:bodyPr>
                  <a:prstTxWarp prst="textNoShape">
                    <a:avLst/>
                  </a:prstTxWarp>
                </a:bodyPr>
                <a:lstStyle/>
                <a:p>
                  <a:endParaRPr lang="en-US"/>
                </a:p>
              </p:txBody>
            </p:sp>
            <p:sp>
              <p:nvSpPr>
                <p:cNvPr id="54336" name="Freeform 317"/>
                <p:cNvSpPr>
                  <a:spLocks/>
                </p:cNvSpPr>
                <p:nvPr/>
              </p:nvSpPr>
              <p:spPr bwMode="auto">
                <a:xfrm>
                  <a:off x="1732" y="1343"/>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noFill/>
                <a:ln w="4763">
                  <a:solidFill>
                    <a:srgbClr val="1F1A17"/>
                  </a:solidFill>
                  <a:round/>
                  <a:headEnd/>
                  <a:tailEnd/>
                </a:ln>
              </p:spPr>
              <p:txBody>
                <a:bodyPr>
                  <a:prstTxWarp prst="textNoShape">
                    <a:avLst/>
                  </a:prstTxWarp>
                </a:bodyPr>
                <a:lstStyle/>
                <a:p>
                  <a:endParaRPr lang="en-US"/>
                </a:p>
              </p:txBody>
            </p:sp>
            <p:sp>
              <p:nvSpPr>
                <p:cNvPr id="54337" name="Freeform 318"/>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EAEAEA"/>
                </a:solidFill>
                <a:ln w="9525">
                  <a:noFill/>
                  <a:round/>
                  <a:headEnd/>
                  <a:tailEnd/>
                </a:ln>
              </p:spPr>
              <p:txBody>
                <a:bodyPr>
                  <a:prstTxWarp prst="textNoShape">
                    <a:avLst/>
                  </a:prstTxWarp>
                </a:bodyPr>
                <a:lstStyle/>
                <a:p>
                  <a:endParaRPr lang="en-US"/>
                </a:p>
              </p:txBody>
            </p:sp>
            <p:sp>
              <p:nvSpPr>
                <p:cNvPr id="54338" name="Freeform 319"/>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noFill/>
                <a:ln w="4763">
                  <a:solidFill>
                    <a:srgbClr val="1F1A17"/>
                  </a:solidFill>
                  <a:round/>
                  <a:headEnd/>
                  <a:tailEnd/>
                </a:ln>
              </p:spPr>
              <p:txBody>
                <a:bodyPr>
                  <a:prstTxWarp prst="textNoShape">
                    <a:avLst/>
                  </a:prstTxWarp>
                </a:bodyPr>
                <a:lstStyle/>
                <a:p>
                  <a:endParaRPr lang="en-US"/>
                </a:p>
              </p:txBody>
            </p:sp>
            <p:sp>
              <p:nvSpPr>
                <p:cNvPr id="54339" name="Freeform 320"/>
                <p:cNvSpPr>
                  <a:spLocks/>
                </p:cNvSpPr>
                <p:nvPr/>
              </p:nvSpPr>
              <p:spPr bwMode="auto">
                <a:xfrm>
                  <a:off x="1915" y="795"/>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solidFill>
                  <a:srgbClr val="EAEAEA"/>
                </a:solidFill>
                <a:ln w="9525">
                  <a:noFill/>
                  <a:round/>
                  <a:headEnd/>
                  <a:tailEnd/>
                </a:ln>
              </p:spPr>
              <p:txBody>
                <a:bodyPr>
                  <a:prstTxWarp prst="textNoShape">
                    <a:avLst/>
                  </a:prstTxWarp>
                </a:bodyPr>
                <a:lstStyle/>
                <a:p>
                  <a:endParaRPr lang="en-US"/>
                </a:p>
              </p:txBody>
            </p:sp>
            <p:sp>
              <p:nvSpPr>
                <p:cNvPr id="54340" name="Freeform 321"/>
                <p:cNvSpPr>
                  <a:spLocks/>
                </p:cNvSpPr>
                <p:nvPr/>
              </p:nvSpPr>
              <p:spPr bwMode="auto">
                <a:xfrm>
                  <a:off x="1915" y="795"/>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noFill/>
                <a:ln w="4763">
                  <a:solidFill>
                    <a:srgbClr val="1F1A17"/>
                  </a:solidFill>
                  <a:round/>
                  <a:headEnd/>
                  <a:tailEnd/>
                </a:ln>
              </p:spPr>
              <p:txBody>
                <a:bodyPr>
                  <a:prstTxWarp prst="textNoShape">
                    <a:avLst/>
                  </a:prstTxWarp>
                </a:bodyPr>
                <a:lstStyle/>
                <a:p>
                  <a:endParaRPr lang="en-US"/>
                </a:p>
              </p:txBody>
            </p:sp>
            <p:sp>
              <p:nvSpPr>
                <p:cNvPr id="54341" name="Freeform 322"/>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EAEAEA"/>
                </a:solidFill>
                <a:ln w="9525">
                  <a:noFill/>
                  <a:round/>
                  <a:headEnd/>
                  <a:tailEnd/>
                </a:ln>
              </p:spPr>
              <p:txBody>
                <a:bodyPr>
                  <a:prstTxWarp prst="textNoShape">
                    <a:avLst/>
                  </a:prstTxWarp>
                </a:bodyPr>
                <a:lstStyle/>
                <a:p>
                  <a:endParaRPr lang="en-US"/>
                </a:p>
              </p:txBody>
            </p:sp>
            <p:sp>
              <p:nvSpPr>
                <p:cNvPr id="54342" name="Freeform 323"/>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noFill/>
                <a:ln w="4763">
                  <a:solidFill>
                    <a:srgbClr val="1F1A17"/>
                  </a:solidFill>
                  <a:round/>
                  <a:headEnd/>
                  <a:tailEnd/>
                </a:ln>
              </p:spPr>
              <p:txBody>
                <a:bodyPr>
                  <a:prstTxWarp prst="textNoShape">
                    <a:avLst/>
                  </a:prstTxWarp>
                </a:bodyPr>
                <a:lstStyle/>
                <a:p>
                  <a:endParaRPr lang="en-US"/>
                </a:p>
              </p:txBody>
            </p:sp>
            <p:sp>
              <p:nvSpPr>
                <p:cNvPr id="54343" name="Freeform 324"/>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344" name="Freeform 325"/>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345" name="Freeform 326"/>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346" name="Freeform 327"/>
                <p:cNvSpPr>
                  <a:spLocks/>
                </p:cNvSpPr>
                <p:nvPr/>
              </p:nvSpPr>
              <p:spPr bwMode="auto">
                <a:xfrm>
                  <a:off x="1167" y="1023"/>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347" name="Freeform 328"/>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chemeClr val="tx1"/>
                </a:solidFill>
                <a:ln w="9525">
                  <a:solidFill>
                    <a:srgbClr val="001760"/>
                  </a:solidFill>
                  <a:round/>
                  <a:headEnd/>
                  <a:tailEnd/>
                </a:ln>
              </p:spPr>
              <p:txBody>
                <a:bodyPr>
                  <a:prstTxWarp prst="textNoShape">
                    <a:avLst/>
                  </a:prstTxWarp>
                </a:bodyPr>
                <a:lstStyle/>
                <a:p>
                  <a:endParaRPr lang="en-US"/>
                </a:p>
              </p:txBody>
            </p:sp>
            <p:sp>
              <p:nvSpPr>
                <p:cNvPr id="54348" name="Freeform 329"/>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4349" name="Freeform 330"/>
                <p:cNvSpPr>
                  <a:spLocks/>
                </p:cNvSpPr>
                <p:nvPr/>
              </p:nvSpPr>
              <p:spPr bwMode="auto">
                <a:xfrm>
                  <a:off x="2325" y="1342"/>
                  <a:ext cx="61" cy="67"/>
                </a:xfrm>
                <a:custGeom>
                  <a:avLst/>
                  <a:gdLst>
                    <a:gd name="T0" fmla="*/ 58 w 61"/>
                    <a:gd name="T1" fmla="*/ 4 h 67"/>
                    <a:gd name="T2" fmla="*/ 0 w 61"/>
                    <a:gd name="T3" fmla="*/ 0 h 67"/>
                    <a:gd name="T4" fmla="*/ 8 w 61"/>
                    <a:gd name="T5" fmla="*/ 67 h 67"/>
                    <a:gd name="T6" fmla="*/ 61 w 61"/>
                    <a:gd name="T7" fmla="*/ 62 h 67"/>
                    <a:gd name="T8" fmla="*/ 58 w 61"/>
                    <a:gd name="T9" fmla="*/ 4 h 67"/>
                    <a:gd name="T10" fmla="*/ 0 60000 65536"/>
                    <a:gd name="T11" fmla="*/ 0 60000 65536"/>
                    <a:gd name="T12" fmla="*/ 0 60000 65536"/>
                    <a:gd name="T13" fmla="*/ 0 60000 65536"/>
                    <a:gd name="T14" fmla="*/ 0 60000 65536"/>
                    <a:gd name="T15" fmla="*/ 0 w 61"/>
                    <a:gd name="T16" fmla="*/ 0 h 67"/>
                    <a:gd name="T17" fmla="*/ 61 w 61"/>
                    <a:gd name="T18" fmla="*/ 67 h 67"/>
                  </a:gdLst>
                  <a:ahLst/>
                  <a:cxnLst>
                    <a:cxn ang="T10">
                      <a:pos x="T0" y="T1"/>
                    </a:cxn>
                    <a:cxn ang="T11">
                      <a:pos x="T2" y="T3"/>
                    </a:cxn>
                    <a:cxn ang="T12">
                      <a:pos x="T4" y="T5"/>
                    </a:cxn>
                    <a:cxn ang="T13">
                      <a:pos x="T6" y="T7"/>
                    </a:cxn>
                    <a:cxn ang="T14">
                      <a:pos x="T8" y="T9"/>
                    </a:cxn>
                  </a:cxnLst>
                  <a:rect l="T15" t="T16" r="T17" b="T18"/>
                  <a:pathLst>
                    <a:path w="61" h="67">
                      <a:moveTo>
                        <a:pt x="58" y="4"/>
                      </a:moveTo>
                      <a:lnTo>
                        <a:pt x="0" y="0"/>
                      </a:lnTo>
                      <a:lnTo>
                        <a:pt x="8" y="67"/>
                      </a:lnTo>
                      <a:lnTo>
                        <a:pt x="61" y="62"/>
                      </a:lnTo>
                      <a:lnTo>
                        <a:pt x="58" y="4"/>
                      </a:lnTo>
                      <a:close/>
                    </a:path>
                  </a:pathLst>
                </a:custGeom>
                <a:solidFill>
                  <a:srgbClr val="006699"/>
                </a:solidFill>
                <a:ln w="9525">
                  <a:noFill/>
                  <a:round/>
                  <a:headEnd/>
                  <a:tailEnd/>
                </a:ln>
              </p:spPr>
              <p:txBody>
                <a:bodyPr>
                  <a:prstTxWarp prst="textNoShape">
                    <a:avLst/>
                  </a:prstTxWarp>
                </a:bodyPr>
                <a:lstStyle/>
                <a:p>
                  <a:endParaRPr lang="en-US"/>
                </a:p>
              </p:txBody>
            </p:sp>
          </p:grpSp>
        </p:grpSp>
        <p:grpSp>
          <p:nvGrpSpPr>
            <p:cNvPr id="54288" name="Group 331"/>
            <p:cNvGrpSpPr>
              <a:grpSpLocks/>
            </p:cNvGrpSpPr>
            <p:nvPr/>
          </p:nvGrpSpPr>
          <p:grpSpPr bwMode="auto">
            <a:xfrm>
              <a:off x="3214688" y="3643313"/>
              <a:ext cx="1828800" cy="944562"/>
              <a:chOff x="2025" y="2352"/>
              <a:chExt cx="1152" cy="595"/>
            </a:xfrm>
          </p:grpSpPr>
          <p:sp>
            <p:nvSpPr>
              <p:cNvPr id="52254" name="Text Box 332"/>
              <p:cNvSpPr txBox="1">
                <a:spLocks noChangeArrowheads="1"/>
              </p:cNvSpPr>
              <p:nvPr/>
            </p:nvSpPr>
            <p:spPr bwMode="auto">
              <a:xfrm>
                <a:off x="2025" y="2755"/>
                <a:ext cx="115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Teaching Status</a:t>
                </a:r>
              </a:p>
            </p:txBody>
          </p:sp>
          <p:pic>
            <p:nvPicPr>
              <p:cNvPr id="54303" name="Picture 333" descr="BD20178_"/>
              <p:cNvPicPr>
                <a:picLocks noChangeAspect="1" noChangeArrowheads="1"/>
              </p:cNvPicPr>
              <p:nvPr/>
            </p:nvPicPr>
            <p:blipFill>
              <a:blip r:embed="rId6"/>
              <a:srcRect/>
              <a:stretch>
                <a:fillRect/>
              </a:stretch>
            </p:blipFill>
            <p:spPr bwMode="auto">
              <a:xfrm>
                <a:off x="2496" y="2352"/>
                <a:ext cx="266" cy="432"/>
              </a:xfrm>
              <a:prstGeom prst="rect">
                <a:avLst/>
              </a:prstGeom>
              <a:noFill/>
              <a:ln w="9525">
                <a:noFill/>
                <a:miter lim="800000"/>
                <a:headEnd/>
                <a:tailEnd/>
              </a:ln>
            </p:spPr>
          </p:pic>
        </p:grpSp>
        <p:sp>
          <p:nvSpPr>
            <p:cNvPr id="54289" name="Line 334"/>
            <p:cNvSpPr>
              <a:spLocks noChangeShapeType="1"/>
            </p:cNvSpPr>
            <p:nvPr/>
          </p:nvSpPr>
          <p:spPr bwMode="auto">
            <a:xfrm>
              <a:off x="0" y="4800600"/>
              <a:ext cx="9144000" cy="0"/>
            </a:xfrm>
            <a:prstGeom prst="line">
              <a:avLst/>
            </a:prstGeom>
            <a:noFill/>
            <a:ln w="9525">
              <a:noFill/>
              <a:round/>
              <a:headEnd/>
              <a:tailEnd/>
            </a:ln>
          </p:spPr>
          <p:txBody>
            <a:bodyPr lIns="92453" tIns="46226" rIns="92453" bIns="46226">
              <a:prstTxWarp prst="textNoShape">
                <a:avLst/>
              </a:prstTxWarp>
            </a:bodyPr>
            <a:lstStyle/>
            <a:p>
              <a:endParaRPr lang="en-US"/>
            </a:p>
          </p:txBody>
        </p:sp>
        <p:sp>
          <p:nvSpPr>
            <p:cNvPr id="54290" name="Rectangle 335"/>
            <p:cNvSpPr>
              <a:spLocks noChangeArrowheads="1"/>
            </p:cNvSpPr>
            <p:nvPr/>
          </p:nvSpPr>
          <p:spPr bwMode="auto">
            <a:xfrm>
              <a:off x="3138488" y="1797050"/>
              <a:ext cx="1981200" cy="4876800"/>
            </a:xfrm>
            <a:prstGeom prst="rect">
              <a:avLst/>
            </a:prstGeom>
            <a:noFill/>
            <a:ln w="25400">
              <a:solidFill>
                <a:schemeClr val="tx1"/>
              </a:solidFill>
              <a:miter lim="800000"/>
              <a:headEnd/>
              <a:tailEnd/>
            </a:ln>
          </p:spPr>
          <p:txBody>
            <a:bodyPr wrap="none" anchor="ctr">
              <a:prstTxWarp prst="textNoShape">
                <a:avLst/>
              </a:prstTxWarp>
            </a:bodyPr>
            <a:lstStyle/>
            <a:p>
              <a:endParaRPr lang="en-US"/>
            </a:p>
          </p:txBody>
        </p:sp>
        <p:sp>
          <p:nvSpPr>
            <p:cNvPr id="52243" name="Text Box 338"/>
            <p:cNvSpPr txBox="1">
              <a:spLocks noChangeArrowheads="1"/>
            </p:cNvSpPr>
            <p:nvPr/>
          </p:nvSpPr>
          <p:spPr bwMode="auto">
            <a:xfrm>
              <a:off x="6248400" y="1676400"/>
              <a:ext cx="2514600" cy="925513"/>
            </a:xfrm>
            <a:prstGeom prst="rect">
              <a:avLst/>
            </a:prstGeom>
            <a:noFill/>
            <a:ln w="9525" algn="ctr">
              <a:solidFill>
                <a:schemeClr val="tx1"/>
              </a:solid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State is</a:t>
              </a:r>
              <a:r>
                <a:rPr lang="en-US" sz="1800" b="1" dirty="0">
                  <a:solidFill>
                    <a:srgbClr val="FF0000"/>
                  </a:solidFill>
                  <a:effectLst>
                    <a:outerShdw blurRad="38100" dist="38100" dir="2700000" algn="tl">
                      <a:srgbClr val="000000">
                        <a:alpha val="43137"/>
                      </a:srgbClr>
                    </a:outerShdw>
                  </a:effectLst>
                </a:rPr>
                <a:t> NOT </a:t>
              </a:r>
              <a:r>
                <a:rPr lang="en-US" sz="1800" b="1" dirty="0">
                  <a:effectLst>
                    <a:outerShdw blurRad="38100" dist="38100" dir="2700000" algn="tl">
                      <a:srgbClr val="000000">
                        <a:alpha val="43137"/>
                      </a:srgbClr>
                    </a:outerShdw>
                  </a:effectLst>
                </a:rPr>
                <a:t>included as a stratum</a:t>
              </a:r>
            </a:p>
          </p:txBody>
        </p:sp>
        <p:grpSp>
          <p:nvGrpSpPr>
            <p:cNvPr id="54292" name="Group 339"/>
            <p:cNvGrpSpPr>
              <a:grpSpLocks/>
            </p:cNvGrpSpPr>
            <p:nvPr/>
          </p:nvGrpSpPr>
          <p:grpSpPr bwMode="auto">
            <a:xfrm>
              <a:off x="304800" y="2514600"/>
              <a:ext cx="2300288" cy="2251075"/>
              <a:chOff x="192" y="1632"/>
              <a:chExt cx="1449" cy="1418"/>
            </a:xfrm>
          </p:grpSpPr>
          <p:sp>
            <p:nvSpPr>
              <p:cNvPr id="1440084" name="AutoShape 340"/>
              <p:cNvSpPr>
                <a:spLocks noChangeArrowheads="1"/>
              </p:cNvSpPr>
              <p:nvPr/>
            </p:nvSpPr>
            <p:spPr bwMode="auto">
              <a:xfrm>
                <a:off x="192" y="259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85" name="AutoShape 341"/>
              <p:cNvSpPr>
                <a:spLocks noChangeArrowheads="1"/>
              </p:cNvSpPr>
              <p:nvPr/>
            </p:nvSpPr>
            <p:spPr bwMode="auto">
              <a:xfrm>
                <a:off x="969" y="260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86" name="AutoShape 342"/>
              <p:cNvSpPr>
                <a:spLocks noChangeArrowheads="1"/>
              </p:cNvSpPr>
              <p:nvPr/>
            </p:nvSpPr>
            <p:spPr bwMode="auto">
              <a:xfrm>
                <a:off x="192" y="211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87" name="AutoShape 343"/>
              <p:cNvSpPr>
                <a:spLocks noChangeArrowheads="1"/>
              </p:cNvSpPr>
              <p:nvPr/>
            </p:nvSpPr>
            <p:spPr bwMode="auto">
              <a:xfrm>
                <a:off x="960" y="211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88" name="AutoShape 344"/>
              <p:cNvSpPr>
                <a:spLocks noChangeArrowheads="1"/>
              </p:cNvSpPr>
              <p:nvPr/>
            </p:nvSpPr>
            <p:spPr bwMode="auto">
              <a:xfrm>
                <a:off x="192" y="163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89" name="AutoShape 345"/>
              <p:cNvSpPr>
                <a:spLocks noChangeArrowheads="1"/>
              </p:cNvSpPr>
              <p:nvPr/>
            </p:nvSpPr>
            <p:spPr bwMode="auto">
              <a:xfrm>
                <a:off x="960" y="163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90" name="AutoShape 346"/>
              <p:cNvSpPr>
                <a:spLocks noChangeArrowheads="1"/>
              </p:cNvSpPr>
              <p:nvPr/>
            </p:nvSpPr>
            <p:spPr bwMode="auto">
              <a:xfrm>
                <a:off x="576" y="1872"/>
                <a:ext cx="672" cy="448"/>
              </a:xfrm>
              <a:prstGeom prst="flowChartMagneticDisk">
                <a:avLst/>
              </a:prstGeom>
              <a:gradFill rotWithShape="1">
                <a:gsLst>
                  <a:gs pos="0">
                    <a:schemeClr val="folHlink"/>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440091" name="AutoShape 347"/>
              <p:cNvSpPr>
                <a:spLocks noChangeArrowheads="1"/>
              </p:cNvSpPr>
              <p:nvPr/>
            </p:nvSpPr>
            <p:spPr bwMode="auto">
              <a:xfrm>
                <a:off x="576" y="2400"/>
                <a:ext cx="672" cy="448"/>
              </a:xfrm>
              <a:prstGeom prst="flowChartMagneticDisk">
                <a:avLst/>
              </a:prstGeom>
              <a:gradFill rotWithShape="1">
                <a:gsLst>
                  <a:gs pos="0">
                    <a:schemeClr val="folHlink"/>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grpSp>
        <p:sp>
          <p:nvSpPr>
            <p:cNvPr id="348" name="Text Box 7"/>
            <p:cNvSpPr txBox="1">
              <a:spLocks noChangeArrowheads="1"/>
            </p:cNvSpPr>
            <p:nvPr/>
          </p:nvSpPr>
          <p:spPr bwMode="auto">
            <a:xfrm>
              <a:off x="5943600" y="5867400"/>
              <a:ext cx="2970213" cy="784225"/>
            </a:xfrm>
            <a:prstGeom prst="rect">
              <a:avLst/>
            </a:prstGeom>
            <a:noFill/>
            <a:ln w="9525">
              <a:noFill/>
              <a:miter lim="800000"/>
              <a:headEnd/>
              <a:tailEnd/>
            </a:ln>
            <a:effectLst/>
          </p:spPr>
          <p:txBody>
            <a:bodyPr>
              <a:spAutoFit/>
            </a:bodyPr>
            <a:lstStyle/>
            <a:p>
              <a:pPr algn="l">
                <a:spcBef>
                  <a:spcPct val="50000"/>
                </a:spcBef>
                <a:defRPr/>
              </a:pPr>
              <a:r>
                <a:rPr lang="en-US" sz="1800" b="1" dirty="0">
                  <a:effectLst>
                    <a:outerShdw blurRad="38100" dist="38100" dir="2700000" algn="tl">
                      <a:srgbClr val="000000"/>
                    </a:outerShdw>
                  </a:effectLst>
                </a:rPr>
                <a:t>            N = ~ 1K hospitals</a:t>
              </a:r>
            </a:p>
            <a:p>
              <a:pPr algn="l">
                <a:spcBef>
                  <a:spcPct val="50000"/>
                </a:spcBef>
                <a:defRPr/>
              </a:pPr>
              <a:r>
                <a:rPr lang="en-US" sz="1800" b="1" dirty="0">
                  <a:effectLst>
                    <a:outerShdw blurRad="38100" dist="38100" dir="2700000" algn="tl">
                      <a:srgbClr val="000000"/>
                    </a:outerShdw>
                  </a:effectLst>
                </a:rPr>
                <a:t>                ~ 8M records</a:t>
              </a:r>
            </a:p>
          </p:txBody>
        </p:sp>
      </p:grpSp>
    </p:spTree>
  </p:cSld>
  <p:clrMapOvr>
    <a:masterClrMapping/>
  </p:clrMapOvr>
  <p:transition spd="med" advClick="0">
    <p:fade/>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3" name="Title 42"/>
          <p:cNvSpPr>
            <a:spLocks noGrp="1"/>
          </p:cNvSpPr>
          <p:nvPr>
            <p:ph type="title"/>
          </p:nvPr>
        </p:nvSpPr>
        <p:spPr/>
        <p:txBody>
          <a:bodyPr/>
          <a:lstStyle/>
          <a:p>
            <a:r>
              <a:rPr lang="en-US" sz="3000" dirty="0" smtClean="0">
                <a:effectLst>
                  <a:outerShdw blurRad="38100" dist="38100" dir="2700000" algn="tl">
                    <a:srgbClr val="000000">
                      <a:alpha val="43137"/>
                    </a:srgbClr>
                  </a:outerShdw>
                </a:effectLst>
              </a:rPr>
              <a:t>HCUP is a Family of </a:t>
            </a:r>
            <a:br>
              <a:rPr lang="en-US" sz="3000" dirty="0" smtClean="0">
                <a:effectLst>
                  <a:outerShdw blurRad="38100" dist="38100" dir="2700000" algn="tl">
                    <a:srgbClr val="000000">
                      <a:alpha val="43137"/>
                    </a:srgbClr>
                  </a:outerShdw>
                </a:effectLst>
              </a:rPr>
            </a:br>
            <a:r>
              <a:rPr lang="en-US" sz="3000" dirty="0" smtClean="0">
                <a:effectLst>
                  <a:outerShdw blurRad="38100" dist="38100" dir="2700000" algn="tl">
                    <a:srgbClr val="000000">
                      <a:alpha val="43137"/>
                    </a:srgbClr>
                  </a:outerShdw>
                </a:effectLst>
              </a:rPr>
              <a:t>Databases, Tools &amp; </a:t>
            </a:r>
            <a:r>
              <a:rPr lang="en-US" sz="3000" dirty="0" smtClean="0">
                <a:effectLst>
                  <a:outerShdw blurRad="38100" dist="38100" dir="2700000" algn="tl">
                    <a:srgbClr val="000000">
                      <a:alpha val="43137"/>
                    </a:srgbClr>
                  </a:outerShdw>
                </a:effectLst>
              </a:rPr>
              <a:t>Products</a:t>
            </a:r>
            <a:endParaRPr lang="en-US" sz="3000" dirty="0"/>
          </a:p>
        </p:txBody>
      </p:sp>
      <p:sp>
        <p:nvSpPr>
          <p:cNvPr id="19477" name="Slide Number Placeholder 42"/>
          <p:cNvSpPr>
            <a:spLocks noGrp="1"/>
          </p:cNvSpPr>
          <p:nvPr>
            <p:ph type="sldNum" sz="quarter" idx="10"/>
          </p:nvPr>
        </p:nvSpPr>
        <p:spPr>
          <a:noFill/>
        </p:spPr>
        <p:txBody>
          <a:bodyPr/>
          <a:lstStyle/>
          <a:p>
            <a:fld id="{A3140B01-DFC5-264F-9DFC-644F7A2262C8}" type="slidenum">
              <a:rPr lang="en-US"/>
              <a:pPr/>
              <a:t>4</a:t>
            </a:fld>
            <a:endParaRPr lang="en-US"/>
          </a:p>
        </p:txBody>
      </p:sp>
      <p:grpSp>
        <p:nvGrpSpPr>
          <p:cNvPr id="41" name="Group 40"/>
          <p:cNvGrpSpPr/>
          <p:nvPr/>
        </p:nvGrpSpPr>
        <p:grpSpPr>
          <a:xfrm>
            <a:off x="152400" y="1447800"/>
            <a:ext cx="9296400" cy="5365750"/>
            <a:chOff x="152400" y="1447800"/>
            <a:chExt cx="9296400" cy="5365750"/>
          </a:xfrm>
        </p:grpSpPr>
        <p:sp>
          <p:nvSpPr>
            <p:cNvPr id="1138691" name="Line 3"/>
            <p:cNvSpPr>
              <a:spLocks noChangeShapeType="1"/>
            </p:cNvSpPr>
            <p:nvPr/>
          </p:nvSpPr>
          <p:spPr bwMode="auto">
            <a:xfrm rot="10800000" flipV="1">
              <a:off x="3886200" y="2316163"/>
              <a:ext cx="1981200" cy="46037"/>
            </a:xfrm>
            <a:prstGeom prst="line">
              <a:avLst/>
            </a:prstGeom>
            <a:noFill/>
            <a:ln w="76200">
              <a:solidFill>
                <a:schemeClr val="tx1"/>
              </a:solidFill>
              <a:round/>
              <a:headEnd type="stealth" w="med" len="med"/>
              <a:tailEnd/>
            </a:ln>
          </p:spPr>
          <p:txBody>
            <a:bodyPr wrap="none" anchor="ctr">
              <a:prstTxWarp prst="textNoShape">
                <a:avLst/>
              </a:prstTxWarp>
            </a:bodyPr>
            <a:lstStyle/>
            <a:p>
              <a:endParaRPr lang="en-US"/>
            </a:p>
          </p:txBody>
        </p:sp>
        <p:sp>
          <p:nvSpPr>
            <p:cNvPr id="19460" name="Line 4"/>
            <p:cNvSpPr>
              <a:spLocks noChangeShapeType="1"/>
            </p:cNvSpPr>
            <p:nvPr/>
          </p:nvSpPr>
          <p:spPr bwMode="auto">
            <a:xfrm>
              <a:off x="5334000" y="3429000"/>
              <a:ext cx="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1138693" name="Line 5"/>
            <p:cNvSpPr>
              <a:spLocks noChangeShapeType="1"/>
            </p:cNvSpPr>
            <p:nvPr/>
          </p:nvSpPr>
          <p:spPr bwMode="auto">
            <a:xfrm>
              <a:off x="3886200" y="3200400"/>
              <a:ext cx="1752600" cy="6096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4" name="Line 6"/>
            <p:cNvSpPr>
              <a:spLocks noChangeShapeType="1"/>
            </p:cNvSpPr>
            <p:nvPr/>
          </p:nvSpPr>
          <p:spPr bwMode="auto">
            <a:xfrm>
              <a:off x="3124200" y="3886200"/>
              <a:ext cx="838200" cy="8382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5" name="Line 7"/>
            <p:cNvSpPr>
              <a:spLocks noChangeShapeType="1"/>
            </p:cNvSpPr>
            <p:nvPr/>
          </p:nvSpPr>
          <p:spPr bwMode="auto">
            <a:xfrm rot="19380657" flipH="1">
              <a:off x="1936750" y="4178300"/>
              <a:ext cx="182563" cy="671513"/>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19464" name="Picture 10" descr="HCUP Logo_lg"/>
            <p:cNvPicPr>
              <a:picLocks noChangeAspect="1" noChangeArrowheads="1"/>
            </p:cNvPicPr>
            <p:nvPr/>
          </p:nvPicPr>
          <p:blipFill>
            <a:blip r:embed="rId3"/>
            <a:srcRect/>
            <a:stretch>
              <a:fillRect/>
            </a:stretch>
          </p:blipFill>
          <p:spPr bwMode="auto">
            <a:xfrm>
              <a:off x="838200" y="1676400"/>
              <a:ext cx="2209800" cy="1957388"/>
            </a:xfrm>
            <a:prstGeom prst="rect">
              <a:avLst/>
            </a:prstGeom>
            <a:noFill/>
            <a:ln w="9525">
              <a:noFill/>
              <a:miter lim="800000"/>
              <a:headEnd/>
              <a:tailEnd/>
            </a:ln>
          </p:spPr>
        </p:pic>
        <p:sp>
          <p:nvSpPr>
            <p:cNvPr id="11273" name="Text Box 11"/>
            <p:cNvSpPr txBox="1">
              <a:spLocks noChangeArrowheads="1"/>
            </p:cNvSpPr>
            <p:nvPr/>
          </p:nvSpPr>
          <p:spPr bwMode="auto">
            <a:xfrm>
              <a:off x="5715000" y="2738438"/>
              <a:ext cx="37338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HCUP Databases</a:t>
              </a:r>
            </a:p>
          </p:txBody>
        </p:sp>
        <p:pic>
          <p:nvPicPr>
            <p:cNvPr id="1138700" name="Picture 12" descr="Compact"/>
            <p:cNvPicPr>
              <a:picLocks noChangeAspect="1" noChangeArrowheads="1"/>
            </p:cNvPicPr>
            <p:nvPr/>
          </p:nvPicPr>
          <p:blipFill>
            <a:blip r:embed="rId4"/>
            <a:srcRect/>
            <a:stretch>
              <a:fillRect/>
            </a:stretch>
          </p:blipFill>
          <p:spPr bwMode="auto">
            <a:xfrm>
              <a:off x="5715000" y="3657600"/>
              <a:ext cx="2136775" cy="1052513"/>
            </a:xfrm>
            <a:prstGeom prst="rect">
              <a:avLst/>
            </a:prstGeom>
            <a:noFill/>
            <a:effectLst>
              <a:outerShdw dist="17961" dir="2700000" algn="ctr" rotWithShape="0">
                <a:schemeClr val="tx1"/>
              </a:outerShdw>
            </a:effectLst>
          </p:spPr>
        </p:pic>
        <p:sp>
          <p:nvSpPr>
            <p:cNvPr id="11275" name="Text Box 13"/>
            <p:cNvSpPr txBox="1">
              <a:spLocks noChangeArrowheads="1"/>
            </p:cNvSpPr>
            <p:nvPr/>
          </p:nvSpPr>
          <p:spPr bwMode="auto">
            <a:xfrm>
              <a:off x="4038600" y="6443663"/>
              <a:ext cx="30480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Publications</a:t>
              </a:r>
            </a:p>
          </p:txBody>
        </p:sp>
        <p:sp>
          <p:nvSpPr>
            <p:cNvPr id="11276" name="Text Box 15"/>
            <p:cNvSpPr txBox="1">
              <a:spLocks noChangeArrowheads="1"/>
            </p:cNvSpPr>
            <p:nvPr/>
          </p:nvSpPr>
          <p:spPr bwMode="auto">
            <a:xfrm>
              <a:off x="609600" y="61722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User Support</a:t>
              </a:r>
            </a:p>
          </p:txBody>
        </p:sp>
        <p:sp>
          <p:nvSpPr>
            <p:cNvPr id="19469" name="Oval 16"/>
            <p:cNvSpPr>
              <a:spLocks noChangeArrowheads="1"/>
            </p:cNvSpPr>
            <p:nvPr/>
          </p:nvSpPr>
          <p:spPr bwMode="auto">
            <a:xfrm>
              <a:off x="152400" y="1447800"/>
              <a:ext cx="3657600" cy="2590800"/>
            </a:xfrm>
            <a:prstGeom prst="ellipse">
              <a:avLst/>
            </a:prstGeom>
            <a:noFill/>
            <a:ln w="38100">
              <a:solidFill>
                <a:schemeClr val="tx1"/>
              </a:solidFill>
              <a:round/>
              <a:headEnd/>
              <a:tailEnd/>
            </a:ln>
          </p:spPr>
          <p:txBody>
            <a:bodyPr wrap="none" anchor="ctr">
              <a:prstTxWarp prst="textNoShape">
                <a:avLst/>
              </a:prstTxWarp>
            </a:bodyPr>
            <a:lstStyle/>
            <a:p>
              <a:endParaRPr lang="en-US"/>
            </a:p>
          </p:txBody>
        </p:sp>
        <p:sp>
          <p:nvSpPr>
            <p:cNvPr id="11278" name="Text Box 17"/>
            <p:cNvSpPr txBox="1">
              <a:spLocks noChangeArrowheads="1"/>
            </p:cNvSpPr>
            <p:nvPr/>
          </p:nvSpPr>
          <p:spPr bwMode="auto">
            <a:xfrm>
              <a:off x="6400800" y="48768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Products</a:t>
              </a:r>
            </a:p>
          </p:txBody>
        </p:sp>
        <p:pic>
          <p:nvPicPr>
            <p:cNvPr id="19471" name="Picture 6" descr="http://c1.alamy.com/thumbs/4/%7b60DD16F9-2133-4FB8-8D02-A95B0FA08329%7d/A3JF3P.jpg"/>
            <p:cNvPicPr>
              <a:picLocks noChangeAspect="1" noChangeArrowheads="1"/>
            </p:cNvPicPr>
            <p:nvPr/>
          </p:nvPicPr>
          <p:blipFill>
            <a:blip r:embed="rId5"/>
            <a:srcRect/>
            <a:stretch>
              <a:fillRect/>
            </a:stretch>
          </p:blipFill>
          <p:spPr bwMode="auto">
            <a:xfrm>
              <a:off x="990600" y="4876800"/>
              <a:ext cx="1676400" cy="1262063"/>
            </a:xfrm>
            <a:prstGeom prst="rect">
              <a:avLst/>
            </a:prstGeom>
            <a:noFill/>
            <a:ln w="9525">
              <a:noFill/>
              <a:miter lim="800000"/>
              <a:headEnd/>
              <a:tailEnd/>
            </a:ln>
          </p:spPr>
        </p:pic>
        <p:pic>
          <p:nvPicPr>
            <p:cNvPr id="42" name="Picture 12" descr="Compact"/>
            <p:cNvPicPr>
              <a:picLocks noChangeAspect="1" noChangeArrowheads="1"/>
            </p:cNvPicPr>
            <p:nvPr/>
          </p:nvPicPr>
          <p:blipFill>
            <a:blip r:embed="rId4"/>
            <a:srcRect/>
            <a:stretch>
              <a:fillRect/>
            </a:stretch>
          </p:blipFill>
          <p:spPr bwMode="auto">
            <a:xfrm>
              <a:off x="6096000" y="3733800"/>
              <a:ext cx="2136775" cy="1052513"/>
            </a:xfrm>
            <a:prstGeom prst="rect">
              <a:avLst/>
            </a:prstGeom>
            <a:noFill/>
            <a:effectLst>
              <a:outerShdw dist="17961" dir="2700000" algn="ctr" rotWithShape="0">
                <a:schemeClr val="tx1"/>
              </a:outerShdw>
            </a:effectLst>
          </p:spPr>
        </p:pic>
        <p:pic>
          <p:nvPicPr>
            <p:cNvPr id="44" name="Picture 12" descr="Compact"/>
            <p:cNvPicPr>
              <a:picLocks noChangeAspect="1" noChangeArrowheads="1"/>
            </p:cNvPicPr>
            <p:nvPr/>
          </p:nvPicPr>
          <p:blipFill>
            <a:blip r:embed="rId4"/>
            <a:srcRect/>
            <a:stretch>
              <a:fillRect/>
            </a:stretch>
          </p:blipFill>
          <p:spPr bwMode="auto">
            <a:xfrm>
              <a:off x="6400800" y="3810000"/>
              <a:ext cx="2136775" cy="1052513"/>
            </a:xfrm>
            <a:prstGeom prst="rect">
              <a:avLst/>
            </a:prstGeom>
            <a:noFill/>
            <a:effectLst>
              <a:outerShdw dist="17961" dir="2700000" algn="ctr" rotWithShape="0">
                <a:schemeClr val="tx1"/>
              </a:outerShdw>
            </a:effectLst>
          </p:spPr>
        </p:pic>
        <p:pic>
          <p:nvPicPr>
            <p:cNvPr id="19474" name="Picture 12"/>
            <p:cNvPicPr>
              <a:picLocks noChangeAspect="1" noChangeArrowheads="1"/>
            </p:cNvPicPr>
            <p:nvPr/>
          </p:nvPicPr>
          <p:blipFill>
            <a:blip r:embed="rId6"/>
            <a:srcRect l="13429" t="13429" r="12857" b="10381"/>
            <a:stretch>
              <a:fillRect/>
            </a:stretch>
          </p:blipFill>
          <p:spPr bwMode="auto">
            <a:xfrm rot="608849" flipH="1">
              <a:off x="4195763" y="5100638"/>
              <a:ext cx="1524000" cy="1181100"/>
            </a:xfrm>
            <a:prstGeom prst="rect">
              <a:avLst/>
            </a:prstGeom>
            <a:noFill/>
            <a:ln w="9525">
              <a:noFill/>
              <a:miter lim="800000"/>
              <a:headEnd/>
              <a:tailEnd/>
            </a:ln>
          </p:spPr>
        </p:pic>
        <p:pic>
          <p:nvPicPr>
            <p:cNvPr id="19475" name="Picture 4"/>
            <p:cNvPicPr>
              <a:picLocks noChangeAspect="1" noChangeArrowheads="1"/>
            </p:cNvPicPr>
            <p:nvPr/>
          </p:nvPicPr>
          <p:blipFill>
            <a:blip r:embed="rId7"/>
            <a:srcRect l="51147" t="17282" r="7747" b="10425"/>
            <a:stretch>
              <a:fillRect/>
            </a:stretch>
          </p:blipFill>
          <p:spPr bwMode="auto">
            <a:xfrm>
              <a:off x="4043363" y="4567238"/>
              <a:ext cx="1208087" cy="1593850"/>
            </a:xfrm>
            <a:prstGeom prst="rect">
              <a:avLst/>
            </a:prstGeom>
            <a:noFill/>
            <a:ln w="9525">
              <a:solidFill>
                <a:schemeClr val="tx1"/>
              </a:solidFill>
              <a:miter lim="800000"/>
              <a:headEnd/>
              <a:tailEnd/>
            </a:ln>
          </p:spPr>
        </p:pic>
        <p:pic>
          <p:nvPicPr>
            <p:cNvPr id="19476" name="Picture 18"/>
            <p:cNvPicPr>
              <a:picLocks noChangeAspect="1" noChangeArrowheads="1"/>
            </p:cNvPicPr>
            <p:nvPr/>
          </p:nvPicPr>
          <p:blipFill>
            <a:blip r:embed="rId8"/>
            <a:srcRect l="32001" t="9143" r="31429" b="23048"/>
            <a:stretch>
              <a:fillRect/>
            </a:stretch>
          </p:blipFill>
          <p:spPr bwMode="auto">
            <a:xfrm rot="21194078">
              <a:off x="3509963" y="4795838"/>
              <a:ext cx="1295400" cy="1447800"/>
            </a:xfrm>
            <a:prstGeom prst="rect">
              <a:avLst/>
            </a:prstGeom>
            <a:noFill/>
            <a:ln w="9525">
              <a:noFill/>
              <a:miter lim="800000"/>
              <a:headEnd/>
              <a:tailEnd/>
            </a:ln>
          </p:spPr>
        </p:pic>
        <p:grpSp>
          <p:nvGrpSpPr>
            <p:cNvPr id="19478" name="Group 42"/>
            <p:cNvGrpSpPr>
              <a:grpSpLocks/>
            </p:cNvGrpSpPr>
            <p:nvPr/>
          </p:nvGrpSpPr>
          <p:grpSpPr bwMode="auto">
            <a:xfrm>
              <a:off x="6324600" y="1600200"/>
              <a:ext cx="2762250" cy="1084263"/>
              <a:chOff x="6324600" y="1600200"/>
              <a:chExt cx="2762208" cy="1084263"/>
            </a:xfrm>
          </p:grpSpPr>
          <p:sp>
            <p:nvSpPr>
              <p:cNvPr id="19479"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46" name="AutoShape 15"/>
              <p:cNvSpPr>
                <a:spLocks noChangeArrowheads="1"/>
              </p:cNvSpPr>
              <p:nvPr/>
            </p:nvSpPr>
            <p:spPr bwMode="auto">
              <a:xfrm>
                <a:off x="7696179" y="2362200"/>
                <a:ext cx="1219181" cy="304800"/>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9481"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9482"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19483" name="Group 69"/>
              <p:cNvGrpSpPr>
                <a:grpSpLocks/>
              </p:cNvGrpSpPr>
              <p:nvPr/>
            </p:nvGrpSpPr>
            <p:grpSpPr bwMode="auto">
              <a:xfrm>
                <a:off x="6477000" y="1804986"/>
                <a:ext cx="2514600" cy="879474"/>
                <a:chOff x="6629400" y="1576308"/>
                <a:chExt cx="2514600" cy="879843"/>
              </a:xfrm>
            </p:grpSpPr>
            <p:sp>
              <p:nvSpPr>
                <p:cNvPr id="19492"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19493" name="Text Box 11"/>
                <p:cNvSpPr txBox="1">
                  <a:spLocks noChangeArrowheads="1"/>
                </p:cNvSpPr>
                <p:nvPr/>
              </p:nvSpPr>
              <p:spPr bwMode="auto">
                <a:xfrm>
                  <a:off x="6629400" y="1828866"/>
                  <a:ext cx="736224" cy="246476"/>
                </a:xfrm>
                <a:prstGeom prst="rect">
                  <a:avLst/>
                </a:prstGeom>
                <a:noFill/>
                <a:ln w="9525">
                  <a:noFill/>
                  <a:miter lim="800000"/>
                  <a:headEnd/>
                  <a:tailEnd/>
                </a:ln>
              </p:spPr>
              <p:txBody>
                <a:bodyPr>
                  <a:prstTxWarp prst="textNoShape">
                    <a:avLst/>
                  </a:prstTxWarp>
                  <a:spAutoFit/>
                </a:bodyPr>
                <a:lstStyle/>
                <a:p>
                  <a:pPr>
                    <a:spcBef>
                      <a:spcPct val="50000"/>
                    </a:spcBef>
                  </a:pPr>
                  <a:r>
                    <a:rPr lang="en-US" sz="1000" b="1"/>
                    <a:t>SEDD</a:t>
                  </a:r>
                </a:p>
              </p:txBody>
            </p:sp>
            <p:sp>
              <p:nvSpPr>
                <p:cNvPr id="62" name="Text Box 14"/>
                <p:cNvSpPr txBox="1">
                  <a:spLocks noChangeArrowheads="1"/>
                </p:cNvSpPr>
                <p:nvPr/>
              </p:nvSpPr>
              <p:spPr bwMode="auto">
                <a:xfrm>
                  <a:off x="6857995" y="2209988"/>
                  <a:ext cx="633403"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NIS</a:t>
                  </a:r>
                </a:p>
              </p:txBody>
            </p:sp>
            <p:sp>
              <p:nvSpPr>
                <p:cNvPr id="19495"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4" name="Text Box 14"/>
                <p:cNvSpPr txBox="1">
                  <a:spLocks noChangeArrowheads="1"/>
                </p:cNvSpPr>
                <p:nvPr/>
              </p:nvSpPr>
              <p:spPr bwMode="auto">
                <a:xfrm>
                  <a:off x="8153375" y="2209988"/>
                  <a:ext cx="557205"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KID</a:t>
                  </a:r>
                </a:p>
              </p:txBody>
            </p:sp>
          </p:grpSp>
          <p:grpSp>
            <p:nvGrpSpPr>
              <p:cNvPr id="19484" name="Group 24"/>
              <p:cNvGrpSpPr>
                <a:grpSpLocks/>
              </p:cNvGrpSpPr>
              <p:nvPr/>
            </p:nvGrpSpPr>
            <p:grpSpPr bwMode="auto">
              <a:xfrm>
                <a:off x="7086600" y="1599741"/>
                <a:ext cx="1219200" cy="400515"/>
                <a:chOff x="3643" y="2465"/>
                <a:chExt cx="2064" cy="864"/>
              </a:xfrm>
            </p:grpSpPr>
            <p:grpSp>
              <p:nvGrpSpPr>
                <p:cNvPr id="19488" name="Group 25"/>
                <p:cNvGrpSpPr>
                  <a:grpSpLocks/>
                </p:cNvGrpSpPr>
                <p:nvPr/>
              </p:nvGrpSpPr>
              <p:grpSpPr bwMode="auto">
                <a:xfrm>
                  <a:off x="3643" y="2465"/>
                  <a:ext cx="2064" cy="825"/>
                  <a:chOff x="336" y="3217"/>
                  <a:chExt cx="3120" cy="785"/>
                </a:xfrm>
              </p:grpSpPr>
              <p:sp>
                <p:nvSpPr>
                  <p:cNvPr id="58" name="AutoShape 26"/>
                  <p:cNvSpPr>
                    <a:spLocks noChangeArrowheads="1"/>
                  </p:cNvSpPr>
                  <p:nvPr/>
                </p:nvSpPr>
                <p:spPr bwMode="auto">
                  <a:xfrm>
                    <a:off x="336" y="3374"/>
                    <a:ext cx="3120" cy="629"/>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19491"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7" name="Text Box 28"/>
                <p:cNvSpPr txBox="1">
                  <a:spLocks noChangeArrowheads="1"/>
                </p:cNvSpPr>
                <p:nvPr/>
              </p:nvSpPr>
              <p:spPr bwMode="auto">
                <a:xfrm>
                  <a:off x="4030" y="2795"/>
                  <a:ext cx="1250" cy="534"/>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SID</a:t>
                  </a:r>
                </a:p>
              </p:txBody>
            </p:sp>
          </p:grpSp>
          <p:sp>
            <p:nvSpPr>
              <p:cNvPr id="19485"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2" name="Text Box 28"/>
              <p:cNvSpPr txBox="1">
                <a:spLocks noChangeArrowheads="1"/>
              </p:cNvSpPr>
              <p:nvPr/>
            </p:nvSpPr>
            <p:spPr bwMode="auto">
              <a:xfrm>
                <a:off x="7315185" y="2133600"/>
                <a:ext cx="738177" cy="24765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NEDS</a:t>
                </a:r>
              </a:p>
            </p:txBody>
          </p:sp>
          <p:sp>
            <p:nvSpPr>
              <p:cNvPr id="53" name="Text Box 17"/>
              <p:cNvSpPr txBox="1">
                <a:spLocks noChangeArrowheads="1"/>
              </p:cNvSpPr>
              <p:nvPr/>
            </p:nvSpPr>
            <p:spPr bwMode="auto">
              <a:xfrm>
                <a:off x="8000975" y="2133600"/>
                <a:ext cx="1085833" cy="76200"/>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000" b="1"/>
              </a:p>
              <a:p>
                <a:pPr>
                  <a:spcBef>
                    <a:spcPct val="50000"/>
                  </a:spcBef>
                </a:pPr>
                <a:r>
                  <a:rPr lang="en-US" sz="1000" b="1">
                    <a:effectLst>
                      <a:outerShdw blurRad="38100" dist="38100" dir="2700000" algn="tl">
                        <a:srgbClr val="000000"/>
                      </a:outerShdw>
                    </a:effectLst>
                  </a:rPr>
                  <a:t>SASD</a:t>
                </a:r>
              </a:p>
              <a:p>
                <a:pPr>
                  <a:spcBef>
                    <a:spcPct val="50000"/>
                  </a:spcBef>
                </a:pPr>
                <a:endParaRPr lang="en-US" sz="1000" b="1"/>
              </a:p>
            </p:txBody>
          </p:sp>
        </p:grpSp>
      </p:grpSp>
    </p:spTree>
  </p:cSld>
  <p:clrMapOvr>
    <a:masterClrMapping/>
  </p:clrMapOvr>
  <p:transition spd="med" advClick="0">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250306" name="Rectangle 2"/>
          <p:cNvSpPr>
            <a:spLocks noGrp="1" noChangeArrowheads="1"/>
          </p:cNvSpPr>
          <p:nvPr>
            <p:ph type="title" sz="quarter"/>
          </p:nvPr>
        </p:nvSpPr>
        <p:spPr/>
        <p:txBody>
          <a:bodyPr/>
          <a:lstStyle/>
          <a:p>
            <a:pPr eaLnBrk="1" hangingPunct="1">
              <a:defRPr/>
            </a:pPr>
            <a:r>
              <a:rPr lang="en-US" sz="2800" dirty="0" smtClean="0"/>
              <a:t>KID is a Stratified Sample of Discharges from the SID</a:t>
            </a:r>
          </a:p>
        </p:txBody>
      </p:sp>
      <p:sp>
        <p:nvSpPr>
          <p:cNvPr id="55299" name="Slide Number Placeholder 6"/>
          <p:cNvSpPr>
            <a:spLocks noGrp="1"/>
          </p:cNvSpPr>
          <p:nvPr>
            <p:ph type="sldNum" sz="quarter" idx="10"/>
          </p:nvPr>
        </p:nvSpPr>
        <p:spPr>
          <a:noFill/>
        </p:spPr>
        <p:txBody>
          <a:bodyPr/>
          <a:lstStyle/>
          <a:p>
            <a:fld id="{5A7E2EB9-0560-404D-B2CF-B599D04042A5}" type="slidenum">
              <a:rPr lang="en-US"/>
              <a:pPr/>
              <a:t>40</a:t>
            </a:fld>
            <a:endParaRPr lang="en-US"/>
          </a:p>
        </p:txBody>
      </p:sp>
      <p:grpSp>
        <p:nvGrpSpPr>
          <p:cNvPr id="40" name="Group 39"/>
          <p:cNvGrpSpPr/>
          <p:nvPr/>
        </p:nvGrpSpPr>
        <p:grpSpPr>
          <a:xfrm>
            <a:off x="-381000" y="1219200"/>
            <a:ext cx="9626600" cy="5502275"/>
            <a:chOff x="-381000" y="1219200"/>
            <a:chExt cx="9626600" cy="5502275"/>
          </a:xfrm>
        </p:grpSpPr>
        <p:sp>
          <p:nvSpPr>
            <p:cNvPr id="1250308" name="Text Box 4"/>
            <p:cNvSpPr txBox="1">
              <a:spLocks noChangeArrowheads="1"/>
            </p:cNvSpPr>
            <p:nvPr/>
          </p:nvSpPr>
          <p:spPr bwMode="auto">
            <a:xfrm>
              <a:off x="0" y="4800600"/>
              <a:ext cx="2798763" cy="701675"/>
            </a:xfrm>
            <a:prstGeom prst="rect">
              <a:avLst/>
            </a:prstGeom>
            <a:noFill/>
            <a:ln w="9525">
              <a:noFill/>
              <a:miter lim="800000"/>
              <a:headEnd/>
              <a:tailEnd/>
            </a:ln>
            <a:effectLst/>
          </p:spPr>
          <p:txBody>
            <a:bodyPr>
              <a:spAutoFit/>
            </a:bodyPr>
            <a:lstStyle/>
            <a:p>
              <a:pPr>
                <a:spcBef>
                  <a:spcPct val="50000"/>
                </a:spcBef>
                <a:defRPr/>
              </a:pPr>
              <a:r>
                <a:rPr lang="en-US" sz="2000" b="1" dirty="0">
                  <a:solidFill>
                    <a:schemeClr val="tx2"/>
                  </a:solidFill>
                  <a:effectLst>
                    <a:outerShdw blurRad="38100" dist="38100" dir="2700000" algn="tl">
                      <a:srgbClr val="000000"/>
                    </a:outerShdw>
                  </a:effectLst>
                </a:rPr>
                <a:t>State Inpatient Databases</a:t>
              </a:r>
            </a:p>
          </p:txBody>
        </p:sp>
        <p:sp>
          <p:nvSpPr>
            <p:cNvPr id="1250310" name="Text Box 6"/>
            <p:cNvSpPr txBox="1">
              <a:spLocks noChangeArrowheads="1"/>
            </p:cNvSpPr>
            <p:nvPr/>
          </p:nvSpPr>
          <p:spPr bwMode="auto">
            <a:xfrm>
              <a:off x="6578600" y="4805363"/>
              <a:ext cx="2667000" cy="701675"/>
            </a:xfrm>
            <a:prstGeom prst="rect">
              <a:avLst/>
            </a:prstGeom>
            <a:noFill/>
            <a:ln w="9525">
              <a:noFill/>
              <a:miter lim="800000"/>
              <a:headEnd/>
              <a:tailEnd/>
            </a:ln>
            <a:effectLst/>
          </p:spPr>
          <p:txBody>
            <a:bodyPr>
              <a:prstTxWarp prst="textNoShape">
                <a:avLst/>
              </a:prstTxWarp>
              <a:spAutoFit/>
            </a:bodyPr>
            <a:lstStyle/>
            <a:p>
              <a:pPr>
                <a:spcBef>
                  <a:spcPct val="50000"/>
                </a:spcBef>
              </a:pPr>
              <a:r>
                <a:rPr lang="en-US" sz="2000" b="1">
                  <a:solidFill>
                    <a:schemeClr val="tx2"/>
                  </a:solidFill>
                  <a:effectLst>
                    <a:outerShdw blurRad="38100" dist="38100" dir="2700000" algn="tl">
                      <a:srgbClr val="000000"/>
                    </a:outerShdw>
                  </a:effectLst>
                </a:rPr>
                <a:t>Kids’ Inpatient Database</a:t>
              </a:r>
            </a:p>
          </p:txBody>
        </p:sp>
        <p:sp>
          <p:nvSpPr>
            <p:cNvPr id="55302" name="AutoShape 7"/>
            <p:cNvSpPr>
              <a:spLocks noChangeArrowheads="1"/>
            </p:cNvSpPr>
            <p:nvPr/>
          </p:nvSpPr>
          <p:spPr bwMode="auto">
            <a:xfrm>
              <a:off x="6629400" y="3048000"/>
              <a:ext cx="2362200" cy="1673225"/>
            </a:xfrm>
            <a:prstGeom prst="flowChartMagneticDisk">
              <a:avLst/>
            </a:prstGeom>
            <a:gradFill rotWithShape="1">
              <a:gsLst>
                <a:gs pos="0">
                  <a:srgbClr val="CC66FF">
                    <a:alpha val="79999"/>
                  </a:srgbClr>
                </a:gs>
                <a:gs pos="100000">
                  <a:srgbClr val="5E2F76"/>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55303" name="Rectangle 8"/>
            <p:cNvSpPr>
              <a:spLocks noChangeArrowheads="1"/>
            </p:cNvSpPr>
            <p:nvPr/>
          </p:nvSpPr>
          <p:spPr bwMode="auto">
            <a:xfrm>
              <a:off x="3352800" y="2836863"/>
              <a:ext cx="457200" cy="2286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sp>
          <p:nvSpPr>
            <p:cNvPr id="55304" name="Rectangle 9"/>
            <p:cNvSpPr>
              <a:spLocks noChangeArrowheads="1"/>
            </p:cNvSpPr>
            <p:nvPr/>
          </p:nvSpPr>
          <p:spPr bwMode="auto">
            <a:xfrm>
              <a:off x="3429000" y="2608263"/>
              <a:ext cx="152400" cy="6858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sp>
          <p:nvSpPr>
            <p:cNvPr id="53257" name="Text Box 10"/>
            <p:cNvSpPr txBox="1">
              <a:spLocks noChangeArrowheads="1"/>
            </p:cNvSpPr>
            <p:nvPr/>
          </p:nvSpPr>
          <p:spPr bwMode="auto">
            <a:xfrm>
              <a:off x="3276600" y="1219200"/>
              <a:ext cx="1143000" cy="581025"/>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600" b="1" dirty="0"/>
                <a:t>	    </a:t>
              </a:r>
              <a:r>
                <a:rPr lang="en-US" sz="1600" b="1" dirty="0">
                  <a:effectLst>
                    <a:outerShdw blurRad="38100" dist="38100" dir="2700000" algn="tl">
                      <a:srgbClr val="000000">
                        <a:alpha val="43137"/>
                      </a:srgbClr>
                    </a:outerShdw>
                  </a:effectLst>
                </a:rPr>
                <a:t>3 Strata </a:t>
              </a:r>
            </a:p>
          </p:txBody>
        </p:sp>
        <p:grpSp>
          <p:nvGrpSpPr>
            <p:cNvPr id="55306" name="Group 11"/>
            <p:cNvGrpSpPr>
              <a:grpSpLocks/>
            </p:cNvGrpSpPr>
            <p:nvPr/>
          </p:nvGrpSpPr>
          <p:grpSpPr bwMode="auto">
            <a:xfrm>
              <a:off x="228600" y="2438400"/>
              <a:ext cx="2300288" cy="2251075"/>
              <a:chOff x="192" y="1632"/>
              <a:chExt cx="1449" cy="1418"/>
            </a:xfrm>
          </p:grpSpPr>
          <p:sp>
            <p:nvSpPr>
              <p:cNvPr id="1250316" name="AutoShape 12"/>
              <p:cNvSpPr>
                <a:spLocks noChangeArrowheads="1"/>
              </p:cNvSpPr>
              <p:nvPr/>
            </p:nvSpPr>
            <p:spPr bwMode="auto">
              <a:xfrm>
                <a:off x="192" y="259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17" name="AutoShape 13"/>
              <p:cNvSpPr>
                <a:spLocks noChangeArrowheads="1"/>
              </p:cNvSpPr>
              <p:nvPr/>
            </p:nvSpPr>
            <p:spPr bwMode="auto">
              <a:xfrm>
                <a:off x="969" y="260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18" name="AutoShape 14"/>
              <p:cNvSpPr>
                <a:spLocks noChangeArrowheads="1"/>
              </p:cNvSpPr>
              <p:nvPr/>
            </p:nvSpPr>
            <p:spPr bwMode="auto">
              <a:xfrm>
                <a:off x="192" y="211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19" name="AutoShape 15"/>
              <p:cNvSpPr>
                <a:spLocks noChangeArrowheads="1"/>
              </p:cNvSpPr>
              <p:nvPr/>
            </p:nvSpPr>
            <p:spPr bwMode="auto">
              <a:xfrm>
                <a:off x="960" y="211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20" name="AutoShape 16"/>
              <p:cNvSpPr>
                <a:spLocks noChangeArrowheads="1"/>
              </p:cNvSpPr>
              <p:nvPr/>
            </p:nvSpPr>
            <p:spPr bwMode="auto">
              <a:xfrm>
                <a:off x="192" y="163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21" name="AutoShape 17"/>
              <p:cNvSpPr>
                <a:spLocks noChangeArrowheads="1"/>
              </p:cNvSpPr>
              <p:nvPr/>
            </p:nvSpPr>
            <p:spPr bwMode="auto">
              <a:xfrm>
                <a:off x="960" y="1632"/>
                <a:ext cx="672" cy="448"/>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22" name="AutoShape 18"/>
              <p:cNvSpPr>
                <a:spLocks noChangeArrowheads="1"/>
              </p:cNvSpPr>
              <p:nvPr/>
            </p:nvSpPr>
            <p:spPr bwMode="auto">
              <a:xfrm>
                <a:off x="576" y="1872"/>
                <a:ext cx="672" cy="448"/>
              </a:xfrm>
              <a:prstGeom prst="flowChartMagneticDisk">
                <a:avLst/>
              </a:prstGeom>
              <a:gradFill rotWithShape="1">
                <a:gsLst>
                  <a:gs pos="0">
                    <a:schemeClr val="folHlink"/>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250323" name="AutoShape 19"/>
              <p:cNvSpPr>
                <a:spLocks noChangeArrowheads="1"/>
              </p:cNvSpPr>
              <p:nvPr/>
            </p:nvSpPr>
            <p:spPr bwMode="auto">
              <a:xfrm>
                <a:off x="576" y="2400"/>
                <a:ext cx="672" cy="448"/>
              </a:xfrm>
              <a:prstGeom prst="flowChartMagneticDisk">
                <a:avLst/>
              </a:prstGeom>
              <a:gradFill rotWithShape="1">
                <a:gsLst>
                  <a:gs pos="0">
                    <a:schemeClr val="folHlink"/>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grpSp>
        <p:grpSp>
          <p:nvGrpSpPr>
            <p:cNvPr id="55307" name="Group 20"/>
            <p:cNvGrpSpPr>
              <a:grpSpLocks/>
            </p:cNvGrpSpPr>
            <p:nvPr/>
          </p:nvGrpSpPr>
          <p:grpSpPr bwMode="auto">
            <a:xfrm>
              <a:off x="4876800" y="1981200"/>
              <a:ext cx="1852613" cy="4495800"/>
              <a:chOff x="3072" y="1248"/>
              <a:chExt cx="1167" cy="2832"/>
            </a:xfrm>
          </p:grpSpPr>
          <p:grpSp>
            <p:nvGrpSpPr>
              <p:cNvPr id="55319" name="Group 21"/>
              <p:cNvGrpSpPr>
                <a:grpSpLocks/>
              </p:cNvGrpSpPr>
              <p:nvPr/>
            </p:nvGrpSpPr>
            <p:grpSpPr bwMode="auto">
              <a:xfrm>
                <a:off x="3360" y="1248"/>
                <a:ext cx="826" cy="1152"/>
                <a:chOff x="3458" y="1296"/>
                <a:chExt cx="826" cy="1152"/>
              </a:xfrm>
            </p:grpSpPr>
            <p:sp>
              <p:nvSpPr>
                <p:cNvPr id="55325" name="AutoShape 22"/>
                <p:cNvSpPr>
                  <a:spLocks noChangeArrowheads="1"/>
                </p:cNvSpPr>
                <p:nvPr/>
              </p:nvSpPr>
              <p:spPr bwMode="auto">
                <a:xfrm rot="830609">
                  <a:off x="3505" y="1296"/>
                  <a:ext cx="768" cy="1152"/>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3278" name="Text Box 23"/>
                <p:cNvSpPr txBox="1">
                  <a:spLocks noChangeArrowheads="1"/>
                </p:cNvSpPr>
                <p:nvPr/>
              </p:nvSpPr>
              <p:spPr bwMode="auto">
                <a:xfrm rot="830609">
                  <a:off x="3458" y="1629"/>
                  <a:ext cx="826" cy="523"/>
                </a:xfrm>
                <a:prstGeom prst="rect">
                  <a:avLst/>
                </a:prstGeom>
                <a:noFill/>
                <a:ln w="9525">
                  <a:noFill/>
                  <a:miter lim="800000"/>
                  <a:headEnd/>
                  <a:tailEnd/>
                </a:ln>
              </p:spPr>
              <p:txBody>
                <a:bodyPr>
                  <a:spAutoFit/>
                </a:bodyPr>
                <a:lstStyle/>
                <a:p>
                  <a:pPr algn="l">
                    <a:spcBef>
                      <a:spcPct val="50000"/>
                    </a:spcBef>
                    <a:defRPr/>
                  </a:pPr>
                  <a:r>
                    <a:rPr lang="en-US" sz="1200" b="1" dirty="0">
                      <a:effectLst>
                        <a:outerShdw blurRad="38100" dist="38100" dir="2700000" algn="tl">
                          <a:srgbClr val="000000">
                            <a:alpha val="43137"/>
                          </a:srgbClr>
                        </a:outerShdw>
                      </a:effectLst>
                    </a:rPr>
                    <a:t>10% stratified sample of uncomplicated births</a:t>
                  </a:r>
                </a:p>
              </p:txBody>
            </p:sp>
          </p:grpSp>
          <p:sp>
            <p:nvSpPr>
              <p:cNvPr id="55320" name="AutoShape 24"/>
              <p:cNvSpPr>
                <a:spLocks/>
              </p:cNvSpPr>
              <p:nvPr/>
            </p:nvSpPr>
            <p:spPr bwMode="auto">
              <a:xfrm>
                <a:off x="3072" y="2352"/>
                <a:ext cx="336" cy="1728"/>
              </a:xfrm>
              <a:prstGeom prst="rightBrace">
                <a:avLst>
                  <a:gd name="adj1" fmla="val 42857"/>
                  <a:gd name="adj2" fmla="val 50000"/>
                </a:avLst>
              </a:prstGeom>
              <a:noFill/>
              <a:ln w="9525">
                <a:solidFill>
                  <a:schemeClr val="tx1"/>
                </a:solidFill>
                <a:round/>
                <a:headEnd/>
                <a:tailEnd/>
              </a:ln>
            </p:spPr>
            <p:txBody>
              <a:bodyPr wrap="none" anchor="ctr">
                <a:prstTxWarp prst="textNoShape">
                  <a:avLst/>
                </a:prstTxWarp>
              </a:bodyPr>
              <a:lstStyle/>
              <a:p>
                <a:endParaRPr lang="en-US"/>
              </a:p>
            </p:txBody>
          </p:sp>
          <p:sp>
            <p:nvSpPr>
              <p:cNvPr id="55321" name="AutoShape 25"/>
              <p:cNvSpPr>
                <a:spLocks/>
              </p:cNvSpPr>
              <p:nvPr/>
            </p:nvSpPr>
            <p:spPr bwMode="auto">
              <a:xfrm>
                <a:off x="3072" y="1296"/>
                <a:ext cx="288" cy="768"/>
              </a:xfrm>
              <a:prstGeom prst="rightBrace">
                <a:avLst>
                  <a:gd name="adj1" fmla="val 22222"/>
                  <a:gd name="adj2" fmla="val 50000"/>
                </a:avLst>
              </a:prstGeom>
              <a:noFill/>
              <a:ln w="9525">
                <a:solidFill>
                  <a:schemeClr val="tx1"/>
                </a:solidFill>
                <a:round/>
                <a:headEnd/>
                <a:tailEnd/>
              </a:ln>
            </p:spPr>
            <p:txBody>
              <a:bodyPr wrap="none" anchor="ctr">
                <a:prstTxWarp prst="textNoShape">
                  <a:avLst/>
                </a:prstTxWarp>
              </a:bodyPr>
              <a:lstStyle/>
              <a:p>
                <a:endParaRPr lang="en-US"/>
              </a:p>
            </p:txBody>
          </p:sp>
          <p:grpSp>
            <p:nvGrpSpPr>
              <p:cNvPr id="55322" name="Group 26"/>
              <p:cNvGrpSpPr>
                <a:grpSpLocks/>
              </p:cNvGrpSpPr>
              <p:nvPr/>
            </p:nvGrpSpPr>
            <p:grpSpPr bwMode="auto">
              <a:xfrm>
                <a:off x="3456" y="2592"/>
                <a:ext cx="783" cy="1152"/>
                <a:chOff x="3394" y="2591"/>
                <a:chExt cx="783" cy="1152"/>
              </a:xfrm>
            </p:grpSpPr>
            <p:sp>
              <p:nvSpPr>
                <p:cNvPr id="55323" name="AutoShape 27"/>
                <p:cNvSpPr>
                  <a:spLocks noChangeArrowheads="1"/>
                </p:cNvSpPr>
                <p:nvPr/>
              </p:nvSpPr>
              <p:spPr bwMode="auto">
                <a:xfrm rot="-1502251">
                  <a:off x="3409" y="2591"/>
                  <a:ext cx="768" cy="1152"/>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3276" name="Text Box 28"/>
                <p:cNvSpPr txBox="1">
                  <a:spLocks noChangeArrowheads="1"/>
                </p:cNvSpPr>
                <p:nvPr/>
              </p:nvSpPr>
              <p:spPr bwMode="auto">
                <a:xfrm rot="20097749">
                  <a:off x="3394" y="2901"/>
                  <a:ext cx="767" cy="523"/>
                </a:xfrm>
                <a:prstGeom prst="rect">
                  <a:avLst/>
                </a:prstGeom>
                <a:noFill/>
                <a:ln w="9525">
                  <a:noFill/>
                  <a:miter lim="800000"/>
                  <a:headEnd/>
                  <a:tailEnd/>
                </a:ln>
              </p:spPr>
              <p:txBody>
                <a:bodyPr>
                  <a:spAutoFit/>
                </a:bodyPr>
                <a:lstStyle/>
                <a:p>
                  <a:pPr algn="l">
                    <a:spcBef>
                      <a:spcPct val="50000"/>
                    </a:spcBef>
                    <a:defRPr/>
                  </a:pPr>
                  <a:r>
                    <a:rPr lang="en-US" sz="1200" b="1" dirty="0">
                      <a:effectLst>
                        <a:outerShdw blurRad="38100" dist="38100" dir="2700000" algn="tl">
                          <a:srgbClr val="000000">
                            <a:alpha val="43137"/>
                          </a:srgbClr>
                        </a:outerShdw>
                      </a:effectLst>
                    </a:rPr>
                    <a:t>80% stratified sample of other </a:t>
                  </a:r>
                  <a:r>
                    <a:rPr lang="en-US" sz="1200" b="1" dirty="0" err="1">
                      <a:effectLst>
                        <a:outerShdw blurRad="38100" dist="38100" dir="2700000" algn="tl">
                          <a:srgbClr val="000000">
                            <a:alpha val="43137"/>
                          </a:srgbClr>
                        </a:outerShdw>
                      </a:effectLst>
                    </a:rPr>
                    <a:t>ped</a:t>
                  </a:r>
                  <a:r>
                    <a:rPr lang="en-US" sz="1200" b="1" dirty="0">
                      <a:effectLst>
                        <a:outerShdw blurRad="38100" dist="38100" dir="2700000" algn="tl">
                          <a:srgbClr val="000000">
                            <a:alpha val="43137"/>
                          </a:srgbClr>
                        </a:outerShdw>
                      </a:effectLst>
                    </a:rPr>
                    <a:t> discharges</a:t>
                  </a:r>
                </a:p>
              </p:txBody>
            </p:sp>
          </p:grpSp>
        </p:grpSp>
        <p:grpSp>
          <p:nvGrpSpPr>
            <p:cNvPr id="55308" name="Group 29"/>
            <p:cNvGrpSpPr>
              <a:grpSpLocks/>
            </p:cNvGrpSpPr>
            <p:nvPr/>
          </p:nvGrpSpPr>
          <p:grpSpPr bwMode="auto">
            <a:xfrm>
              <a:off x="2819400" y="1844675"/>
              <a:ext cx="2043113" cy="4876800"/>
              <a:chOff x="1776" y="1162"/>
              <a:chExt cx="1287" cy="3072"/>
            </a:xfrm>
          </p:grpSpPr>
          <p:sp>
            <p:nvSpPr>
              <p:cNvPr id="55312" name="Rectangle 30"/>
              <p:cNvSpPr>
                <a:spLocks noChangeArrowheads="1"/>
              </p:cNvSpPr>
              <p:nvPr/>
            </p:nvSpPr>
            <p:spPr bwMode="auto">
              <a:xfrm>
                <a:off x="1776" y="1162"/>
                <a:ext cx="1248" cy="3072"/>
              </a:xfrm>
              <a:prstGeom prst="rect">
                <a:avLst/>
              </a:prstGeom>
              <a:noFill/>
              <a:ln w="25400">
                <a:solidFill>
                  <a:schemeClr val="tx1"/>
                </a:solidFill>
                <a:miter lim="800000"/>
                <a:headEnd/>
                <a:tailEnd/>
              </a:ln>
            </p:spPr>
            <p:txBody>
              <a:bodyPr wrap="none" anchor="ctr">
                <a:prstTxWarp prst="textNoShape">
                  <a:avLst/>
                </a:prstTxWarp>
              </a:bodyPr>
              <a:lstStyle/>
              <a:p>
                <a:endParaRPr lang="en-US"/>
              </a:p>
            </p:txBody>
          </p:sp>
          <p:sp>
            <p:nvSpPr>
              <p:cNvPr id="53265" name="Text Box 31"/>
              <p:cNvSpPr txBox="1">
                <a:spLocks noChangeArrowheads="1"/>
              </p:cNvSpPr>
              <p:nvPr/>
            </p:nvSpPr>
            <p:spPr bwMode="auto">
              <a:xfrm>
                <a:off x="1815" y="1834"/>
                <a:ext cx="1248" cy="330"/>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Uncomplicated Births</a:t>
                </a:r>
              </a:p>
            </p:txBody>
          </p:sp>
          <p:sp>
            <p:nvSpPr>
              <p:cNvPr id="53266" name="Text Box 32"/>
              <p:cNvSpPr txBox="1">
                <a:spLocks noChangeArrowheads="1"/>
              </p:cNvSpPr>
              <p:nvPr/>
            </p:nvSpPr>
            <p:spPr bwMode="auto">
              <a:xfrm>
                <a:off x="1968" y="3888"/>
                <a:ext cx="827" cy="330"/>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Pediatric Non-Births</a:t>
                </a:r>
              </a:p>
            </p:txBody>
          </p:sp>
          <p:pic>
            <p:nvPicPr>
              <p:cNvPr id="55315" name="Picture 33" descr="Newborn"/>
              <p:cNvPicPr>
                <a:picLocks noChangeAspect="1" noChangeArrowheads="1"/>
              </p:cNvPicPr>
              <p:nvPr/>
            </p:nvPicPr>
            <p:blipFill>
              <a:blip r:embed="rId3">
                <a:lum contrast="2000"/>
              </a:blip>
              <a:srcRect/>
              <a:stretch>
                <a:fillRect/>
              </a:stretch>
            </p:blipFill>
            <p:spPr bwMode="auto">
              <a:xfrm>
                <a:off x="2208" y="2304"/>
                <a:ext cx="416" cy="624"/>
              </a:xfrm>
              <a:prstGeom prst="rect">
                <a:avLst/>
              </a:prstGeom>
              <a:noFill/>
              <a:ln w="9525">
                <a:noFill/>
                <a:miter lim="800000"/>
                <a:headEnd/>
                <a:tailEnd/>
              </a:ln>
            </p:spPr>
          </p:pic>
          <p:pic>
            <p:nvPicPr>
              <p:cNvPr id="55316" name="Picture 34" descr="MPj03960780000[1]"/>
              <p:cNvPicPr>
                <a:picLocks noChangeAspect="1" noChangeArrowheads="1"/>
              </p:cNvPicPr>
              <p:nvPr/>
            </p:nvPicPr>
            <p:blipFill>
              <a:blip r:embed="rId4"/>
              <a:srcRect/>
              <a:stretch>
                <a:fillRect/>
              </a:stretch>
            </p:blipFill>
            <p:spPr bwMode="auto">
              <a:xfrm>
                <a:off x="2160" y="3216"/>
                <a:ext cx="457" cy="689"/>
              </a:xfrm>
              <a:prstGeom prst="rect">
                <a:avLst/>
              </a:prstGeom>
              <a:noFill/>
              <a:ln w="9525">
                <a:noFill/>
                <a:miter lim="800000"/>
                <a:headEnd/>
                <a:tailEnd/>
              </a:ln>
            </p:spPr>
          </p:pic>
          <p:sp>
            <p:nvSpPr>
              <p:cNvPr id="53269" name="Text Box 35"/>
              <p:cNvSpPr txBox="1">
                <a:spLocks noChangeArrowheads="1"/>
              </p:cNvSpPr>
              <p:nvPr/>
            </p:nvSpPr>
            <p:spPr bwMode="auto">
              <a:xfrm>
                <a:off x="1824" y="2928"/>
                <a:ext cx="115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Complicated Births</a:t>
                </a:r>
              </a:p>
            </p:txBody>
          </p:sp>
          <p:pic>
            <p:nvPicPr>
              <p:cNvPr id="55318" name="Picture 36" descr="Caucasian Newborn"/>
              <p:cNvPicPr>
                <a:picLocks noChangeAspect="1" noChangeArrowheads="1"/>
              </p:cNvPicPr>
              <p:nvPr/>
            </p:nvPicPr>
            <p:blipFill>
              <a:blip r:embed="rId5"/>
              <a:srcRect/>
              <a:stretch>
                <a:fillRect/>
              </a:stretch>
            </p:blipFill>
            <p:spPr bwMode="auto">
              <a:xfrm>
                <a:off x="2064" y="1333"/>
                <a:ext cx="768" cy="498"/>
              </a:xfrm>
              <a:prstGeom prst="rect">
                <a:avLst/>
              </a:prstGeom>
              <a:noFill/>
              <a:ln w="9525">
                <a:noFill/>
                <a:miter lim="800000"/>
                <a:headEnd/>
                <a:tailEnd/>
              </a:ln>
            </p:spPr>
          </p:pic>
        </p:grpSp>
        <p:sp>
          <p:nvSpPr>
            <p:cNvPr id="38" name="Text Box 7"/>
            <p:cNvSpPr txBox="1">
              <a:spLocks noChangeArrowheads="1"/>
            </p:cNvSpPr>
            <p:nvPr/>
          </p:nvSpPr>
          <p:spPr bwMode="auto">
            <a:xfrm>
              <a:off x="5943600" y="5867400"/>
              <a:ext cx="2970213" cy="784225"/>
            </a:xfrm>
            <a:prstGeom prst="rect">
              <a:avLst/>
            </a:prstGeom>
            <a:noFill/>
            <a:ln w="9525">
              <a:noFill/>
              <a:miter lim="800000"/>
              <a:headEnd/>
              <a:tailEnd/>
            </a:ln>
            <a:effectLst/>
          </p:spPr>
          <p:txBody>
            <a:bodyPr>
              <a:spAutoFit/>
            </a:bodyPr>
            <a:lstStyle/>
            <a:p>
              <a:pPr algn="l">
                <a:spcBef>
                  <a:spcPct val="50000"/>
                </a:spcBef>
                <a:defRPr/>
              </a:pPr>
              <a:r>
                <a:rPr lang="en-US" sz="1800" b="1" dirty="0">
                  <a:effectLst>
                    <a:outerShdw blurRad="38100" dist="38100" dir="2700000" algn="tl">
                      <a:srgbClr val="000000"/>
                    </a:outerShdw>
                  </a:effectLst>
                </a:rPr>
                <a:t>            N = ~ 4K hospitals</a:t>
              </a:r>
            </a:p>
            <a:p>
              <a:pPr algn="l">
                <a:spcBef>
                  <a:spcPct val="50000"/>
                </a:spcBef>
                <a:defRPr/>
              </a:pPr>
              <a:r>
                <a:rPr lang="en-US" sz="1800" b="1" dirty="0">
                  <a:effectLst>
                    <a:outerShdw blurRad="38100" dist="38100" dir="2700000" algn="tl">
                      <a:srgbClr val="000000"/>
                    </a:outerShdw>
                  </a:effectLst>
                </a:rPr>
                <a:t>                ~ 3M records</a:t>
              </a:r>
            </a:p>
          </p:txBody>
        </p:sp>
        <p:sp>
          <p:nvSpPr>
            <p:cNvPr id="39" name="Text Box 7"/>
            <p:cNvSpPr txBox="1">
              <a:spLocks noChangeArrowheads="1"/>
            </p:cNvSpPr>
            <p:nvPr/>
          </p:nvSpPr>
          <p:spPr bwMode="auto">
            <a:xfrm>
              <a:off x="-381000" y="5791200"/>
              <a:ext cx="2970213" cy="784225"/>
            </a:xfrm>
            <a:prstGeom prst="rect">
              <a:avLst/>
            </a:prstGeom>
            <a:noFill/>
            <a:ln w="9525">
              <a:noFill/>
              <a:miter lim="800000"/>
              <a:headEnd/>
              <a:tailEnd/>
            </a:ln>
            <a:effectLst/>
          </p:spPr>
          <p:txBody>
            <a:bodyPr>
              <a:spAutoFit/>
            </a:bodyPr>
            <a:lstStyle/>
            <a:p>
              <a:pPr algn="l">
                <a:spcBef>
                  <a:spcPct val="50000"/>
                </a:spcBef>
                <a:defRPr/>
              </a:pPr>
              <a:r>
                <a:rPr lang="en-US" sz="1800" b="1" dirty="0">
                  <a:effectLst>
                    <a:outerShdw blurRad="38100" dist="38100" dir="2700000" algn="tl">
                      <a:srgbClr val="000000"/>
                    </a:outerShdw>
                  </a:effectLst>
                </a:rPr>
                <a:t>            N = ~ 4K hospitals</a:t>
              </a:r>
            </a:p>
            <a:p>
              <a:pPr algn="l">
                <a:spcBef>
                  <a:spcPct val="50000"/>
                </a:spcBef>
                <a:defRPr/>
              </a:pPr>
              <a:r>
                <a:rPr lang="en-US" sz="1800" b="1" dirty="0">
                  <a:effectLst>
                    <a:outerShdw blurRad="38100" dist="38100" dir="2700000" algn="tl">
                      <a:srgbClr val="000000"/>
                    </a:outerShdw>
                  </a:effectLst>
                </a:rPr>
                <a:t>                ~ 6M records</a:t>
              </a:r>
            </a:p>
          </p:txBody>
        </p:sp>
        <p:sp>
          <p:nvSpPr>
            <p:cNvPr id="53263" name="Text Box 338"/>
            <p:cNvSpPr txBox="1">
              <a:spLocks noChangeArrowheads="1"/>
            </p:cNvSpPr>
            <p:nvPr/>
          </p:nvSpPr>
          <p:spPr bwMode="auto">
            <a:xfrm>
              <a:off x="6624638" y="1524000"/>
              <a:ext cx="2290762" cy="925513"/>
            </a:xfrm>
            <a:prstGeom prst="rect">
              <a:avLst/>
            </a:prstGeom>
            <a:noFill/>
            <a:ln w="9525" algn="ctr">
              <a:solidFill>
                <a:schemeClr val="tx1"/>
              </a:solid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State is</a:t>
              </a:r>
              <a:r>
                <a:rPr lang="en-US" sz="1800" b="1" dirty="0">
                  <a:solidFill>
                    <a:srgbClr val="FF0000"/>
                  </a:solidFill>
                  <a:effectLst>
                    <a:outerShdw blurRad="38100" dist="38100" dir="2700000" algn="tl">
                      <a:srgbClr val="000000">
                        <a:alpha val="43137"/>
                      </a:srgbClr>
                    </a:outerShdw>
                  </a:effectLst>
                </a:rPr>
                <a:t> NOT </a:t>
              </a:r>
              <a:r>
                <a:rPr lang="en-US" sz="1800" b="1" dirty="0">
                  <a:effectLst>
                    <a:outerShdw blurRad="38100" dist="38100" dir="2700000" algn="tl">
                      <a:srgbClr val="000000">
                        <a:alpha val="43137"/>
                      </a:srgbClr>
                    </a:outerShdw>
                  </a:effectLst>
                </a:rPr>
                <a:t>included as a stratum</a:t>
              </a:r>
            </a:p>
          </p:txBody>
        </p:sp>
      </p:grpSp>
    </p:spTree>
  </p:cSld>
  <p:clrMapOvr>
    <a:masterClrMapping/>
  </p:clrMapOvr>
  <p:transition spd="med" advClick="0">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38402" name="Rectangle 2"/>
          <p:cNvSpPr>
            <a:spLocks noGrp="1" noChangeArrowheads="1"/>
          </p:cNvSpPr>
          <p:nvPr>
            <p:ph type="title"/>
          </p:nvPr>
        </p:nvSpPr>
        <p:spPr>
          <a:xfrm>
            <a:off x="1455738" y="304800"/>
            <a:ext cx="6088062" cy="768350"/>
          </a:xfrm>
        </p:spPr>
        <p:txBody>
          <a:bodyPr/>
          <a:lstStyle/>
          <a:p>
            <a:pPr eaLnBrk="1" hangingPunct="1">
              <a:defRPr/>
            </a:pPr>
            <a:r>
              <a:rPr lang="en-US" sz="2800" dirty="0" smtClean="0"/>
              <a:t>HCUP NEDS Data</a:t>
            </a:r>
          </a:p>
        </p:txBody>
      </p:sp>
      <p:sp>
        <p:nvSpPr>
          <p:cNvPr id="56323" name="Slide Number Placeholder 3"/>
          <p:cNvSpPr>
            <a:spLocks noGrp="1"/>
          </p:cNvSpPr>
          <p:nvPr>
            <p:ph type="sldNum" sz="quarter" idx="10"/>
          </p:nvPr>
        </p:nvSpPr>
        <p:spPr>
          <a:noFill/>
        </p:spPr>
        <p:txBody>
          <a:bodyPr/>
          <a:lstStyle/>
          <a:p>
            <a:fld id="{61BE8A54-C2F6-2C4C-9106-9EF303DBCECF}" type="slidenum">
              <a:rPr lang="en-US"/>
              <a:pPr/>
              <a:t>41</a:t>
            </a:fld>
            <a:endParaRPr lang="en-US"/>
          </a:p>
        </p:txBody>
      </p:sp>
      <p:grpSp>
        <p:nvGrpSpPr>
          <p:cNvPr id="25" name="Group 24"/>
          <p:cNvGrpSpPr/>
          <p:nvPr/>
        </p:nvGrpSpPr>
        <p:grpSpPr>
          <a:xfrm>
            <a:off x="228600" y="1828800"/>
            <a:ext cx="8534400" cy="4845050"/>
            <a:chOff x="228600" y="1828800"/>
            <a:chExt cx="8534400" cy="4845050"/>
          </a:xfrm>
        </p:grpSpPr>
        <p:grpSp>
          <p:nvGrpSpPr>
            <p:cNvPr id="56324" name="Group 9"/>
            <p:cNvGrpSpPr>
              <a:grpSpLocks/>
            </p:cNvGrpSpPr>
            <p:nvPr/>
          </p:nvGrpSpPr>
          <p:grpSpPr bwMode="auto">
            <a:xfrm>
              <a:off x="762000" y="1828800"/>
              <a:ext cx="3276600" cy="1568450"/>
              <a:chOff x="528" y="2544"/>
              <a:chExt cx="2064" cy="988"/>
            </a:xfrm>
          </p:grpSpPr>
          <p:grpSp>
            <p:nvGrpSpPr>
              <p:cNvPr id="56341" name="Group 10"/>
              <p:cNvGrpSpPr>
                <a:grpSpLocks/>
              </p:cNvGrpSpPr>
              <p:nvPr/>
            </p:nvGrpSpPr>
            <p:grpSpPr bwMode="auto">
              <a:xfrm>
                <a:off x="528" y="2544"/>
                <a:ext cx="2064" cy="988"/>
                <a:chOff x="336" y="2880"/>
                <a:chExt cx="3120" cy="940"/>
              </a:xfrm>
            </p:grpSpPr>
            <p:sp>
              <p:nvSpPr>
                <p:cNvPr id="56343" name="AutoShape 11"/>
                <p:cNvSpPr>
                  <a:spLocks noChangeArrowheads="1"/>
                </p:cNvSpPr>
                <p:nvPr/>
              </p:nvSpPr>
              <p:spPr bwMode="auto">
                <a:xfrm>
                  <a:off x="336" y="2880"/>
                  <a:ext cx="3120" cy="940"/>
                </a:xfrm>
                <a:prstGeom prst="flowChartMagneticDisk">
                  <a:avLst/>
                </a:prstGeom>
                <a:gradFill rotWithShape="1">
                  <a:gsLst>
                    <a:gs pos="0">
                      <a:srgbClr val="FF0000">
                        <a:alpha val="79999"/>
                      </a:srgbClr>
                    </a:gs>
                    <a:gs pos="100000">
                      <a:srgbClr val="7600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56344" name="Text Box 12"/>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5318" name="Rectangle 13"/>
              <p:cNvSpPr>
                <a:spLocks noChangeArrowheads="1"/>
              </p:cNvSpPr>
              <p:nvPr/>
            </p:nvSpPr>
            <p:spPr bwMode="auto">
              <a:xfrm>
                <a:off x="1014" y="2988"/>
                <a:ext cx="924" cy="327"/>
              </a:xfrm>
              <a:prstGeom prst="rect">
                <a:avLst/>
              </a:prstGeom>
              <a:noFill/>
              <a:ln w="9525" algn="ctr">
                <a:noFill/>
                <a:miter lim="800000"/>
                <a:headEnd/>
                <a:tailEnd/>
              </a:ln>
            </p:spPr>
            <p:txBody>
              <a:bodyPr wrap="none">
                <a:spAutoFit/>
              </a:bodyPr>
              <a:lstStyle/>
              <a:p>
                <a:pPr>
                  <a:defRPr/>
                </a:pPr>
                <a:r>
                  <a:rPr lang="en-US" sz="2800" b="1" dirty="0">
                    <a:effectLst>
                      <a:outerShdw blurRad="38100" dist="38100" dir="2700000" algn="tl">
                        <a:srgbClr val="000000">
                          <a:alpha val="43137"/>
                        </a:srgbClr>
                      </a:outerShdw>
                    </a:effectLst>
                  </a:rPr>
                  <a:t>   SEDD</a:t>
                </a:r>
              </a:p>
            </p:txBody>
          </p:sp>
        </p:grpSp>
        <p:sp>
          <p:nvSpPr>
            <p:cNvPr id="1638415" name="Line 15"/>
            <p:cNvSpPr>
              <a:spLocks noChangeShapeType="1"/>
            </p:cNvSpPr>
            <p:nvPr/>
          </p:nvSpPr>
          <p:spPr bwMode="auto">
            <a:xfrm flipH="1" flipV="1">
              <a:off x="2743200" y="4038600"/>
              <a:ext cx="765175" cy="831850"/>
            </a:xfrm>
            <a:prstGeom prst="line">
              <a:avLst/>
            </a:prstGeom>
            <a:noFill/>
            <a:ln w="76200">
              <a:solidFill>
                <a:schemeClr val="tx1"/>
              </a:solidFill>
              <a:prstDash val="sysDot"/>
              <a:round/>
              <a:headEnd type="stealth" w="med" len="med"/>
              <a:tailEnd/>
            </a:ln>
          </p:spPr>
          <p:txBody>
            <a:bodyPr lIns="92453" tIns="46226" rIns="92453" bIns="46226">
              <a:prstTxWarp prst="textNoShape">
                <a:avLst/>
              </a:prstTxWarp>
            </a:bodyPr>
            <a:lstStyle/>
            <a:p>
              <a:endParaRPr lang="en-US"/>
            </a:p>
          </p:txBody>
        </p:sp>
        <p:sp>
          <p:nvSpPr>
            <p:cNvPr id="1638416" name="Line 16"/>
            <p:cNvSpPr>
              <a:spLocks noChangeShapeType="1"/>
            </p:cNvSpPr>
            <p:nvPr/>
          </p:nvSpPr>
          <p:spPr bwMode="auto">
            <a:xfrm flipV="1">
              <a:off x="5599113" y="3994150"/>
              <a:ext cx="839787" cy="839788"/>
            </a:xfrm>
            <a:prstGeom prst="line">
              <a:avLst/>
            </a:prstGeom>
            <a:noFill/>
            <a:ln w="76200">
              <a:solidFill>
                <a:schemeClr val="tx1"/>
              </a:solidFill>
              <a:prstDash val="sysDot"/>
              <a:round/>
              <a:headEnd type="stealth" w="med" len="med"/>
              <a:tailEnd/>
            </a:ln>
          </p:spPr>
          <p:txBody>
            <a:bodyPr lIns="92453" tIns="46226" rIns="92453" bIns="46226">
              <a:prstTxWarp prst="textNoShape">
                <a:avLst/>
              </a:prstTxWarp>
            </a:bodyPr>
            <a:lstStyle/>
            <a:p>
              <a:endParaRPr lang="en-US"/>
            </a:p>
          </p:txBody>
        </p:sp>
        <p:grpSp>
          <p:nvGrpSpPr>
            <p:cNvPr id="56327" name="Group 17"/>
            <p:cNvGrpSpPr>
              <a:grpSpLocks/>
            </p:cNvGrpSpPr>
            <p:nvPr/>
          </p:nvGrpSpPr>
          <p:grpSpPr bwMode="auto">
            <a:xfrm>
              <a:off x="2895600" y="5105400"/>
              <a:ext cx="3276600" cy="1568450"/>
              <a:chOff x="3643" y="2112"/>
              <a:chExt cx="2064" cy="988"/>
            </a:xfrm>
          </p:grpSpPr>
          <p:grpSp>
            <p:nvGrpSpPr>
              <p:cNvPr id="56337" name="Group 18"/>
              <p:cNvGrpSpPr>
                <a:grpSpLocks/>
              </p:cNvGrpSpPr>
              <p:nvPr/>
            </p:nvGrpSpPr>
            <p:grpSpPr bwMode="auto">
              <a:xfrm>
                <a:off x="3643" y="2112"/>
                <a:ext cx="2064" cy="988"/>
                <a:chOff x="336" y="2880"/>
                <a:chExt cx="3120" cy="940"/>
              </a:xfrm>
            </p:grpSpPr>
            <p:sp>
              <p:nvSpPr>
                <p:cNvPr id="56339" name="AutoShape 19"/>
                <p:cNvSpPr>
                  <a:spLocks noChangeArrowheads="1"/>
                </p:cNvSpPr>
                <p:nvPr/>
              </p:nvSpPr>
              <p:spPr bwMode="auto">
                <a:xfrm>
                  <a:off x="336" y="2880"/>
                  <a:ext cx="3120" cy="940"/>
                </a:xfrm>
                <a:prstGeom prst="flowChartMagneticDisk">
                  <a:avLst/>
                </a:prstGeom>
                <a:gradFill rotWithShape="1">
                  <a:gsLst>
                    <a:gs pos="0">
                      <a:schemeClr val="folHlink"/>
                    </a:gs>
                    <a:gs pos="100000">
                      <a:srgbClr val="CC3300"/>
                    </a:gs>
                  </a:gsLst>
                  <a:path path="shape">
                    <a:fillToRect l="50000" t="50000" r="50000" b="50000"/>
                  </a:path>
                </a:gradFill>
                <a:ln w="9525">
                  <a:solidFill>
                    <a:schemeClr val="tx1"/>
                  </a:solidFill>
                  <a:round/>
                  <a:headEnd/>
                  <a:tailEnd/>
                </a:ln>
              </p:spPr>
              <p:txBody>
                <a:bodyPr wrap="none" anchor="ctr">
                  <a:prstTxWarp prst="textNoShape">
                    <a:avLst/>
                  </a:prstTxWarp>
                </a:bodyPr>
                <a:lstStyle/>
                <a:p>
                  <a:endParaRPr lang="en-US"/>
                </a:p>
              </p:txBody>
            </p:sp>
            <p:sp>
              <p:nvSpPr>
                <p:cNvPr id="56340" name="Text Box 20"/>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5314" name="Text Box 21"/>
              <p:cNvSpPr txBox="1">
                <a:spLocks noChangeArrowheads="1"/>
              </p:cNvSpPr>
              <p:nvPr/>
            </p:nvSpPr>
            <p:spPr bwMode="auto">
              <a:xfrm>
                <a:off x="3984" y="2592"/>
                <a:ext cx="1248" cy="33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effectLst>
                      <a:outerShdw blurRad="38100" dist="38100" dir="2700000" algn="tl">
                        <a:srgbClr val="000000">
                          <a:alpha val="43137"/>
                        </a:srgbClr>
                      </a:outerShdw>
                    </a:effectLst>
                  </a:rPr>
                  <a:t>  NEDS</a:t>
                </a:r>
              </a:p>
            </p:txBody>
          </p:sp>
        </p:grpSp>
        <p:grpSp>
          <p:nvGrpSpPr>
            <p:cNvPr id="56328" name="Group 23"/>
            <p:cNvGrpSpPr>
              <a:grpSpLocks/>
            </p:cNvGrpSpPr>
            <p:nvPr/>
          </p:nvGrpSpPr>
          <p:grpSpPr bwMode="auto">
            <a:xfrm>
              <a:off x="5105400" y="1828800"/>
              <a:ext cx="3276600" cy="1568450"/>
              <a:chOff x="3643" y="2112"/>
              <a:chExt cx="2064" cy="988"/>
            </a:xfrm>
          </p:grpSpPr>
          <p:grpSp>
            <p:nvGrpSpPr>
              <p:cNvPr id="56333" name="Group 24"/>
              <p:cNvGrpSpPr>
                <a:grpSpLocks/>
              </p:cNvGrpSpPr>
              <p:nvPr/>
            </p:nvGrpSpPr>
            <p:grpSpPr bwMode="auto">
              <a:xfrm>
                <a:off x="3643" y="2112"/>
                <a:ext cx="2064" cy="988"/>
                <a:chOff x="336" y="2880"/>
                <a:chExt cx="3120" cy="940"/>
              </a:xfrm>
            </p:grpSpPr>
            <p:sp>
              <p:nvSpPr>
                <p:cNvPr id="1638425" name="AutoShape 25"/>
                <p:cNvSpPr>
                  <a:spLocks noChangeArrowheads="1"/>
                </p:cNvSpPr>
                <p:nvPr/>
              </p:nvSpPr>
              <p:spPr bwMode="auto">
                <a:xfrm>
                  <a:off x="336"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56336" name="Text Box 26"/>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5310" name="Text Box 27"/>
              <p:cNvSpPr txBox="1">
                <a:spLocks noChangeArrowheads="1"/>
              </p:cNvSpPr>
              <p:nvPr/>
            </p:nvSpPr>
            <p:spPr bwMode="auto">
              <a:xfrm>
                <a:off x="3984" y="2592"/>
                <a:ext cx="1248" cy="33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t>  </a:t>
                </a:r>
                <a:r>
                  <a:rPr lang="en-US" sz="2800" b="1" dirty="0">
                    <a:effectLst>
                      <a:outerShdw blurRad="38100" dist="38100" dir="2700000" algn="tl">
                        <a:srgbClr val="000000">
                          <a:alpha val="43137"/>
                        </a:srgbClr>
                      </a:outerShdw>
                    </a:effectLst>
                  </a:rPr>
                  <a:t>SID</a:t>
                </a:r>
              </a:p>
            </p:txBody>
          </p:sp>
        </p:grpSp>
        <p:sp>
          <p:nvSpPr>
            <p:cNvPr id="55305" name="Text Box 28"/>
            <p:cNvSpPr txBox="1">
              <a:spLocks noChangeArrowheads="1"/>
            </p:cNvSpPr>
            <p:nvPr/>
          </p:nvSpPr>
          <p:spPr bwMode="auto">
            <a:xfrm>
              <a:off x="533400" y="3505200"/>
              <a:ext cx="3657600" cy="396875"/>
            </a:xfrm>
            <a:prstGeom prst="rect">
              <a:avLst/>
            </a:prstGeom>
            <a:noFill/>
            <a:ln w="9525" algn="ctr">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Treat-and-Release ED Visits</a:t>
              </a:r>
            </a:p>
          </p:txBody>
        </p:sp>
        <p:sp>
          <p:nvSpPr>
            <p:cNvPr id="55306" name="Text Box 29"/>
            <p:cNvSpPr txBox="1">
              <a:spLocks noChangeArrowheads="1"/>
            </p:cNvSpPr>
            <p:nvPr/>
          </p:nvSpPr>
          <p:spPr bwMode="auto">
            <a:xfrm>
              <a:off x="5029200" y="3505200"/>
              <a:ext cx="3657600" cy="396875"/>
            </a:xfrm>
            <a:prstGeom prst="rect">
              <a:avLst/>
            </a:prstGeom>
            <a:noFill/>
            <a:ln w="9525" algn="ctr">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Admitted ED Visits</a:t>
              </a:r>
            </a:p>
          </p:txBody>
        </p:sp>
        <p:sp>
          <p:nvSpPr>
            <p:cNvPr id="1638430" name="Text Box 30"/>
            <p:cNvSpPr txBox="1">
              <a:spLocks noChangeArrowheads="1"/>
            </p:cNvSpPr>
            <p:nvPr/>
          </p:nvSpPr>
          <p:spPr bwMode="auto">
            <a:xfrm>
              <a:off x="228600" y="5334000"/>
              <a:ext cx="2362200" cy="1016000"/>
            </a:xfrm>
            <a:prstGeom prst="rect">
              <a:avLst/>
            </a:prstGeom>
            <a:noFill/>
            <a:ln w="9525" algn="ctr">
              <a:solidFill>
                <a:schemeClr val="tx1"/>
              </a:solidFill>
              <a:prstDash val="dash"/>
              <a:miter lim="800000"/>
              <a:headEnd/>
              <a:tailEnd/>
            </a:ln>
            <a:effectLst/>
          </p:spPr>
          <p:txBody>
            <a:bodyPr>
              <a:spAutoFit/>
            </a:bodyPr>
            <a:lstStyle/>
            <a:p>
              <a:pPr>
                <a:spcBef>
                  <a:spcPct val="50000"/>
                </a:spcBef>
                <a:defRPr/>
              </a:pPr>
              <a:r>
                <a:rPr lang="en-US" sz="2000" b="1" dirty="0">
                  <a:solidFill>
                    <a:srgbClr val="CC3300"/>
                  </a:solidFill>
                  <a:effectLst>
                    <a:outerShdw blurRad="38100" dist="38100" dir="2700000" algn="tl">
                      <a:srgbClr val="000000"/>
                    </a:outerShdw>
                  </a:effectLst>
                </a:rPr>
                <a:t>About 84% of ED visits are treat-and-release</a:t>
              </a:r>
            </a:p>
          </p:txBody>
        </p:sp>
        <p:sp>
          <p:nvSpPr>
            <p:cNvPr id="1638431" name="Text Box 31"/>
            <p:cNvSpPr txBox="1">
              <a:spLocks noChangeArrowheads="1"/>
            </p:cNvSpPr>
            <p:nvPr/>
          </p:nvSpPr>
          <p:spPr bwMode="auto">
            <a:xfrm>
              <a:off x="6400800" y="5334000"/>
              <a:ext cx="2362200" cy="1016000"/>
            </a:xfrm>
            <a:prstGeom prst="rect">
              <a:avLst/>
            </a:prstGeom>
            <a:noFill/>
            <a:ln w="9525" algn="ctr">
              <a:solidFill>
                <a:schemeClr val="tx1"/>
              </a:solidFill>
              <a:prstDash val="dash"/>
              <a:miter lim="800000"/>
              <a:headEnd/>
              <a:tailEnd/>
            </a:ln>
            <a:effectLst/>
          </p:spPr>
          <p:txBody>
            <a:bodyPr>
              <a:spAutoFit/>
            </a:bodyPr>
            <a:lstStyle/>
            <a:p>
              <a:pPr>
                <a:spcBef>
                  <a:spcPct val="50000"/>
                </a:spcBef>
                <a:defRPr/>
              </a:pPr>
              <a:r>
                <a:rPr lang="en-US" sz="2000" b="1" dirty="0">
                  <a:solidFill>
                    <a:schemeClr val="folHlink"/>
                  </a:solidFill>
                  <a:effectLst>
                    <a:outerShdw blurRad="38100" dist="38100" dir="2700000" algn="tl">
                      <a:srgbClr val="000000"/>
                    </a:outerShdw>
                  </a:effectLst>
                </a:rPr>
                <a:t>About 16% of ED visits result in a hospital stay</a:t>
              </a:r>
            </a:p>
          </p:txBody>
        </p:sp>
      </p:grpSp>
    </p:spTree>
  </p:cSld>
  <p:clrMapOvr>
    <a:masterClrMapping/>
  </p:clrMapOvr>
  <p:transition spd="med" advClick="0">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54786" name="Rectangle 2"/>
          <p:cNvSpPr>
            <a:spLocks noGrp="1" noChangeArrowheads="1"/>
          </p:cNvSpPr>
          <p:nvPr>
            <p:ph type="title" sz="quarter"/>
          </p:nvPr>
        </p:nvSpPr>
        <p:spPr>
          <a:xfrm>
            <a:off x="1447800" y="152400"/>
            <a:ext cx="6400800" cy="920750"/>
          </a:xfrm>
        </p:spPr>
        <p:txBody>
          <a:bodyPr/>
          <a:lstStyle/>
          <a:p>
            <a:pPr eaLnBrk="1" hangingPunct="1">
              <a:defRPr/>
            </a:pPr>
            <a:r>
              <a:rPr lang="en-US" sz="2800" dirty="0" smtClean="0"/>
              <a:t>NEDS is a Stratified Sample of Hospitals from the SEDD and SID </a:t>
            </a:r>
          </a:p>
        </p:txBody>
      </p:sp>
      <p:sp>
        <p:nvSpPr>
          <p:cNvPr id="57347" name="Slide Number Placeholder 6"/>
          <p:cNvSpPr>
            <a:spLocks noGrp="1"/>
          </p:cNvSpPr>
          <p:nvPr>
            <p:ph type="sldNum" sz="quarter" idx="10"/>
          </p:nvPr>
        </p:nvSpPr>
        <p:spPr>
          <a:noFill/>
        </p:spPr>
        <p:txBody>
          <a:bodyPr/>
          <a:lstStyle/>
          <a:p>
            <a:fld id="{AC1AF9A3-41AC-1C41-B08C-AE6A679C1984}" type="slidenum">
              <a:rPr lang="en-US"/>
              <a:pPr/>
              <a:t>42</a:t>
            </a:fld>
            <a:endParaRPr lang="en-US"/>
          </a:p>
        </p:txBody>
      </p:sp>
      <p:grpSp>
        <p:nvGrpSpPr>
          <p:cNvPr id="340" name="Group 339"/>
          <p:cNvGrpSpPr/>
          <p:nvPr/>
        </p:nvGrpSpPr>
        <p:grpSpPr>
          <a:xfrm>
            <a:off x="0" y="1397000"/>
            <a:ext cx="9144000" cy="5276850"/>
            <a:chOff x="0" y="1397000"/>
            <a:chExt cx="9144000" cy="5276850"/>
          </a:xfrm>
        </p:grpSpPr>
        <p:grpSp>
          <p:nvGrpSpPr>
            <p:cNvPr id="57348" name="Group 3"/>
            <p:cNvGrpSpPr>
              <a:grpSpLocks/>
            </p:cNvGrpSpPr>
            <p:nvPr/>
          </p:nvGrpSpPr>
          <p:grpSpPr bwMode="auto">
            <a:xfrm>
              <a:off x="5105400" y="2819400"/>
              <a:ext cx="1495425" cy="2057400"/>
              <a:chOff x="3216" y="1872"/>
              <a:chExt cx="942" cy="1296"/>
            </a:xfrm>
          </p:grpSpPr>
          <p:sp>
            <p:nvSpPr>
              <p:cNvPr id="57682" name="AutoShape 4"/>
              <p:cNvSpPr>
                <a:spLocks noChangeArrowheads="1"/>
              </p:cNvSpPr>
              <p:nvPr/>
            </p:nvSpPr>
            <p:spPr bwMode="auto">
              <a:xfrm>
                <a:off x="3216" y="1872"/>
                <a:ext cx="912" cy="1296"/>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6659" name="Text Box 5"/>
              <p:cNvSpPr txBox="1">
                <a:spLocks noChangeArrowheads="1"/>
              </p:cNvSpPr>
              <p:nvPr/>
            </p:nvSpPr>
            <p:spPr bwMode="auto">
              <a:xfrm>
                <a:off x="3246" y="2304"/>
                <a:ext cx="912" cy="465"/>
              </a:xfrm>
              <a:prstGeom prst="rect">
                <a:avLst/>
              </a:prstGeom>
              <a:noFill/>
              <a:ln w="9525">
                <a:noFill/>
                <a:miter lim="800000"/>
                <a:headEnd/>
                <a:tailEnd/>
              </a:ln>
            </p:spPr>
            <p:txBody>
              <a:bodyPr>
                <a:spAutoFit/>
              </a:bodyPr>
              <a:lstStyle/>
              <a:p>
                <a:pPr algn="l">
                  <a:spcBef>
                    <a:spcPct val="50000"/>
                  </a:spcBef>
                  <a:defRPr/>
                </a:pPr>
                <a:r>
                  <a:rPr lang="en-US" sz="1400" b="1" dirty="0">
                    <a:effectLst>
                      <a:outerShdw blurRad="38100" dist="38100" dir="2700000" algn="tl">
                        <a:srgbClr val="000000">
                          <a:alpha val="43137"/>
                        </a:srgbClr>
                      </a:outerShdw>
                    </a:effectLst>
                  </a:rPr>
                  <a:t>Stratified Sample of Hospitals</a:t>
                </a:r>
              </a:p>
            </p:txBody>
          </p:sp>
        </p:grpSp>
        <p:sp>
          <p:nvSpPr>
            <p:cNvPr id="1654791" name="Text Box 7"/>
            <p:cNvSpPr txBox="1">
              <a:spLocks noChangeArrowheads="1"/>
            </p:cNvSpPr>
            <p:nvPr/>
          </p:nvSpPr>
          <p:spPr bwMode="auto">
            <a:xfrm>
              <a:off x="228600" y="5486400"/>
              <a:ext cx="2743200" cy="1054100"/>
            </a:xfrm>
            <a:prstGeom prst="rect">
              <a:avLst/>
            </a:prstGeom>
            <a:noFill/>
            <a:ln w="9525">
              <a:noFill/>
              <a:miter lim="800000"/>
              <a:headEnd/>
              <a:tailEnd/>
            </a:ln>
            <a:effectLst/>
          </p:spPr>
          <p:txBody>
            <a:bodyPr>
              <a:spAutoFit/>
            </a:bodyPr>
            <a:lstStyle/>
            <a:p>
              <a:pPr>
                <a:spcBef>
                  <a:spcPct val="50000"/>
                </a:spcBef>
                <a:defRPr/>
              </a:pPr>
              <a:r>
                <a:rPr lang="en-US" sz="1800" b="1" dirty="0">
                  <a:effectLst>
                    <a:outerShdw blurRad="38100" dist="38100" dir="2700000" algn="tl">
                      <a:srgbClr val="000000"/>
                    </a:outerShdw>
                  </a:effectLst>
                </a:rPr>
                <a:t>N = ~ 2K Hospital-based EDs</a:t>
              </a:r>
            </a:p>
            <a:p>
              <a:pPr>
                <a:spcBef>
                  <a:spcPct val="50000"/>
                </a:spcBef>
                <a:defRPr/>
              </a:pPr>
              <a:r>
                <a:rPr lang="en-US" sz="1800" b="1" dirty="0">
                  <a:effectLst>
                    <a:outerShdw blurRad="38100" dist="38100" dir="2700000" algn="tl">
                      <a:srgbClr val="000000"/>
                    </a:outerShdw>
                  </a:effectLst>
                </a:rPr>
                <a:t>~ 64M ED visits</a:t>
              </a:r>
            </a:p>
          </p:txBody>
        </p:sp>
        <p:sp>
          <p:nvSpPr>
            <p:cNvPr id="1654792" name="Text Box 8"/>
            <p:cNvSpPr txBox="1">
              <a:spLocks noChangeArrowheads="1"/>
            </p:cNvSpPr>
            <p:nvPr/>
          </p:nvSpPr>
          <p:spPr bwMode="auto">
            <a:xfrm>
              <a:off x="0" y="5029200"/>
              <a:ext cx="3068638" cy="400050"/>
            </a:xfrm>
            <a:prstGeom prst="rect">
              <a:avLst/>
            </a:prstGeom>
            <a:noFill/>
            <a:ln w="9525">
              <a:noFill/>
              <a:miter lim="800000"/>
              <a:headEnd/>
              <a:tailEnd/>
            </a:ln>
            <a:effectLst/>
          </p:spPr>
          <p:txBody>
            <a:bodyPr>
              <a:spAutoFit/>
            </a:bodyPr>
            <a:lstStyle/>
            <a:p>
              <a:pPr>
                <a:spcBef>
                  <a:spcPct val="50000"/>
                </a:spcBef>
                <a:defRPr/>
              </a:pPr>
              <a:r>
                <a:rPr lang="en-US" sz="2000" b="1" dirty="0">
                  <a:solidFill>
                    <a:schemeClr val="tx2"/>
                  </a:solidFill>
                  <a:effectLst>
                    <a:outerShdw blurRad="38100" dist="38100" dir="2700000" algn="tl">
                      <a:srgbClr val="000000"/>
                    </a:outerShdw>
                  </a:effectLst>
                </a:rPr>
                <a:t>SEDD &amp; SID </a:t>
              </a:r>
            </a:p>
          </p:txBody>
        </p:sp>
        <p:sp>
          <p:nvSpPr>
            <p:cNvPr id="1654795" name="Text Box 11"/>
            <p:cNvSpPr txBox="1">
              <a:spLocks noChangeArrowheads="1"/>
            </p:cNvSpPr>
            <p:nvPr/>
          </p:nvSpPr>
          <p:spPr bwMode="auto">
            <a:xfrm>
              <a:off x="6477000" y="5029200"/>
              <a:ext cx="2667000" cy="400050"/>
            </a:xfrm>
            <a:prstGeom prst="rect">
              <a:avLst/>
            </a:prstGeom>
            <a:noFill/>
            <a:ln w="9525">
              <a:noFill/>
              <a:miter lim="800000"/>
              <a:headEnd/>
              <a:tailEnd/>
            </a:ln>
            <a:effectLst/>
          </p:spPr>
          <p:txBody>
            <a:bodyPr>
              <a:spAutoFit/>
            </a:bodyPr>
            <a:lstStyle/>
            <a:p>
              <a:pPr>
                <a:spcBef>
                  <a:spcPct val="50000"/>
                </a:spcBef>
                <a:defRPr/>
              </a:pPr>
              <a:r>
                <a:rPr lang="en-US" sz="2000" b="1" dirty="0">
                  <a:solidFill>
                    <a:schemeClr val="tx2"/>
                  </a:solidFill>
                  <a:effectLst>
                    <a:outerShdw blurRad="38100" dist="38100" dir="2700000" algn="tl">
                      <a:srgbClr val="000000"/>
                    </a:outerShdw>
                  </a:effectLst>
                </a:rPr>
                <a:t>NEDS</a:t>
              </a:r>
            </a:p>
          </p:txBody>
        </p:sp>
        <p:sp>
          <p:nvSpPr>
            <p:cNvPr id="57352" name="AutoShape 12"/>
            <p:cNvSpPr>
              <a:spLocks noChangeArrowheads="1"/>
            </p:cNvSpPr>
            <p:nvPr/>
          </p:nvSpPr>
          <p:spPr bwMode="auto">
            <a:xfrm>
              <a:off x="6600825" y="3054350"/>
              <a:ext cx="2390775" cy="159385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grpSp>
          <p:nvGrpSpPr>
            <p:cNvPr id="57353" name="Group 13"/>
            <p:cNvGrpSpPr>
              <a:grpSpLocks/>
            </p:cNvGrpSpPr>
            <p:nvPr/>
          </p:nvGrpSpPr>
          <p:grpSpPr bwMode="auto">
            <a:xfrm>
              <a:off x="3157538" y="4667250"/>
              <a:ext cx="1828800" cy="896938"/>
              <a:chOff x="2025" y="1200"/>
              <a:chExt cx="1152" cy="565"/>
            </a:xfrm>
          </p:grpSpPr>
          <p:pic>
            <p:nvPicPr>
              <p:cNvPr id="57680" name="Picture 14" descr="j0235319"/>
              <p:cNvPicPr>
                <a:picLocks noChangeAspect="1" noChangeArrowheads="1"/>
              </p:cNvPicPr>
              <p:nvPr/>
            </p:nvPicPr>
            <p:blipFill>
              <a:blip r:embed="rId3"/>
              <a:srcRect/>
              <a:stretch>
                <a:fillRect/>
              </a:stretch>
            </p:blipFill>
            <p:spPr bwMode="auto">
              <a:xfrm flipH="1">
                <a:off x="2448" y="1200"/>
                <a:ext cx="376" cy="384"/>
              </a:xfrm>
              <a:prstGeom prst="rect">
                <a:avLst/>
              </a:prstGeom>
              <a:noFill/>
              <a:ln w="9525">
                <a:noFill/>
                <a:miter lim="800000"/>
                <a:headEnd/>
                <a:tailEnd/>
              </a:ln>
            </p:spPr>
          </p:pic>
          <p:sp>
            <p:nvSpPr>
              <p:cNvPr id="57681" name="Text Box 15"/>
              <p:cNvSpPr txBox="1">
                <a:spLocks noChangeArrowheads="1"/>
              </p:cNvSpPr>
              <p:nvPr/>
            </p:nvSpPr>
            <p:spPr bwMode="auto">
              <a:xfrm>
                <a:off x="2025" y="1573"/>
                <a:ext cx="1152" cy="192"/>
              </a:xfrm>
              <a:prstGeom prst="rect">
                <a:avLst/>
              </a:prstGeom>
              <a:noFill/>
              <a:ln w="9525">
                <a:noFill/>
                <a:miter lim="800000"/>
                <a:headEnd/>
                <a:tailEnd/>
              </a:ln>
            </p:spPr>
            <p:txBody>
              <a:bodyPr>
                <a:prstTxWarp prst="textNoShape">
                  <a:avLst/>
                </a:prstTxWarp>
                <a:spAutoFit/>
              </a:bodyPr>
              <a:lstStyle/>
              <a:p>
                <a:pPr>
                  <a:spcBef>
                    <a:spcPct val="0"/>
                  </a:spcBef>
                </a:pPr>
                <a:r>
                  <a:rPr lang="en-US" sz="1400" b="1" u="sng">
                    <a:latin typeface="Geneva" charset="0"/>
                  </a:rPr>
                  <a:t>Ownership/Control</a:t>
                </a:r>
              </a:p>
            </p:txBody>
          </p:sp>
        </p:grpSp>
        <p:sp>
          <p:nvSpPr>
            <p:cNvPr id="56330" name="Text Box 16"/>
            <p:cNvSpPr txBox="1">
              <a:spLocks noChangeArrowheads="1"/>
            </p:cNvSpPr>
            <p:nvPr/>
          </p:nvSpPr>
          <p:spPr bwMode="auto">
            <a:xfrm>
              <a:off x="3136900" y="2373313"/>
              <a:ext cx="1981200" cy="304800"/>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U.S. Region</a:t>
              </a:r>
            </a:p>
          </p:txBody>
        </p:sp>
        <p:sp>
          <p:nvSpPr>
            <p:cNvPr id="57355" name="Rectangle 17"/>
            <p:cNvSpPr>
              <a:spLocks noChangeArrowheads="1"/>
            </p:cNvSpPr>
            <p:nvPr/>
          </p:nvSpPr>
          <p:spPr bwMode="auto">
            <a:xfrm>
              <a:off x="3352800" y="2881313"/>
              <a:ext cx="457200" cy="2286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sp>
          <p:nvSpPr>
            <p:cNvPr id="57356" name="Rectangle 18"/>
            <p:cNvSpPr>
              <a:spLocks noChangeArrowheads="1"/>
            </p:cNvSpPr>
            <p:nvPr/>
          </p:nvSpPr>
          <p:spPr bwMode="auto">
            <a:xfrm>
              <a:off x="3429000" y="2652713"/>
              <a:ext cx="152400" cy="685800"/>
            </a:xfrm>
            <a:prstGeom prst="rect">
              <a:avLst/>
            </a:prstGeom>
            <a:noFill/>
            <a:ln w="9525">
              <a:noFill/>
              <a:miter lim="800000"/>
              <a:headEnd/>
              <a:tailEnd/>
            </a:ln>
          </p:spPr>
          <p:txBody>
            <a:bodyPr wrap="none" lIns="92453" tIns="46226" rIns="92453" bIns="46226" anchor="ctr">
              <a:prstTxWarp prst="textNoShape">
                <a:avLst/>
              </a:prstTxWarp>
            </a:bodyPr>
            <a:lstStyle/>
            <a:p>
              <a:endParaRPr lang="en-US"/>
            </a:p>
          </p:txBody>
        </p:sp>
        <p:grpSp>
          <p:nvGrpSpPr>
            <p:cNvPr id="57357" name="Group 19"/>
            <p:cNvGrpSpPr>
              <a:grpSpLocks/>
            </p:cNvGrpSpPr>
            <p:nvPr/>
          </p:nvGrpSpPr>
          <p:grpSpPr bwMode="auto">
            <a:xfrm>
              <a:off x="3076575" y="2755900"/>
              <a:ext cx="2209800" cy="855663"/>
              <a:chOff x="1920" y="3109"/>
              <a:chExt cx="1392" cy="539"/>
            </a:xfrm>
          </p:grpSpPr>
          <p:sp>
            <p:nvSpPr>
              <p:cNvPr id="56654" name="Text Box 20"/>
              <p:cNvSpPr txBox="1">
                <a:spLocks noChangeArrowheads="1"/>
              </p:cNvSpPr>
              <p:nvPr/>
            </p:nvSpPr>
            <p:spPr bwMode="auto">
              <a:xfrm>
                <a:off x="1920" y="3456"/>
                <a:ext cx="139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Urban/Rural</a:t>
                </a:r>
              </a:p>
            </p:txBody>
          </p:sp>
          <p:pic>
            <p:nvPicPr>
              <p:cNvPr id="57679" name="Picture 21" descr="MPj03143670000[1]"/>
              <p:cNvPicPr>
                <a:picLocks noChangeAspect="1" noChangeArrowheads="1"/>
              </p:cNvPicPr>
              <p:nvPr/>
            </p:nvPicPr>
            <p:blipFill>
              <a:blip r:embed="rId4"/>
              <a:srcRect/>
              <a:stretch>
                <a:fillRect/>
              </a:stretch>
            </p:blipFill>
            <p:spPr bwMode="auto">
              <a:xfrm>
                <a:off x="2409" y="3109"/>
                <a:ext cx="291" cy="336"/>
              </a:xfrm>
              <a:prstGeom prst="rect">
                <a:avLst/>
              </a:prstGeom>
              <a:noFill/>
              <a:ln w="9525">
                <a:noFill/>
                <a:miter lim="800000"/>
                <a:headEnd/>
                <a:tailEnd/>
              </a:ln>
            </p:spPr>
          </p:pic>
        </p:grpSp>
        <p:sp>
          <p:nvSpPr>
            <p:cNvPr id="56334" name="Text Box 22"/>
            <p:cNvSpPr txBox="1">
              <a:spLocks noChangeArrowheads="1"/>
            </p:cNvSpPr>
            <p:nvPr/>
          </p:nvSpPr>
          <p:spPr bwMode="auto">
            <a:xfrm>
              <a:off x="2667000" y="1397000"/>
              <a:ext cx="2971800" cy="369888"/>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800" b="1" dirty="0">
                  <a:effectLst>
                    <a:outerShdw blurRad="38100" dist="38100" dir="2700000" algn="tl">
                      <a:srgbClr val="000000">
                        <a:alpha val="43137"/>
                      </a:srgbClr>
                    </a:outerShdw>
                  </a:effectLst>
                </a:rPr>
                <a:t>5 NEDS Strata</a:t>
              </a:r>
            </a:p>
          </p:txBody>
        </p:sp>
        <p:sp>
          <p:nvSpPr>
            <p:cNvPr id="56335" name="Text Box 24"/>
            <p:cNvSpPr txBox="1">
              <a:spLocks noChangeArrowheads="1"/>
            </p:cNvSpPr>
            <p:nvPr/>
          </p:nvSpPr>
          <p:spPr bwMode="auto">
            <a:xfrm>
              <a:off x="3124200" y="6324600"/>
              <a:ext cx="1676400" cy="304800"/>
            </a:xfrm>
            <a:prstGeom prst="rect">
              <a:avLst/>
            </a:prstGeom>
            <a:noFill/>
            <a:ln w="9525">
              <a:noFill/>
              <a:miter lim="800000"/>
              <a:headEnd/>
              <a:tailEnd/>
            </a:ln>
          </p:spPr>
          <p:txBody>
            <a:bodyPr>
              <a:spAutoFit/>
            </a:bodyPr>
            <a:lstStyle/>
            <a:p>
              <a:pPr algn="l">
                <a:spcBef>
                  <a:spcPct val="0"/>
                </a:spcBef>
                <a:defRPr/>
              </a:pPr>
              <a:r>
                <a:rPr lang="en-US" sz="1400" b="1" dirty="0">
                  <a:effectLst>
                    <a:outerShdw blurRad="38100" dist="38100" dir="2700000" algn="tl">
                      <a:srgbClr val="000000">
                        <a:alpha val="43137"/>
                      </a:srgbClr>
                    </a:outerShdw>
                  </a:effectLst>
                  <a:latin typeface="Geneva" pitchFamily="34" charset="0"/>
                </a:rPr>
                <a:t>         </a:t>
              </a:r>
              <a:r>
                <a:rPr lang="en-US" sz="1400" b="1" u="sng" dirty="0">
                  <a:effectLst>
                    <a:outerShdw blurRad="38100" dist="38100" dir="2700000" algn="tl">
                      <a:srgbClr val="000000">
                        <a:alpha val="43137"/>
                      </a:srgbClr>
                    </a:outerShdw>
                  </a:effectLst>
                  <a:latin typeface="Geneva" pitchFamily="34" charset="0"/>
                </a:rPr>
                <a:t>Trauma</a:t>
              </a:r>
            </a:p>
          </p:txBody>
        </p:sp>
        <p:grpSp>
          <p:nvGrpSpPr>
            <p:cNvPr id="57360" name="Group 29"/>
            <p:cNvGrpSpPr>
              <a:grpSpLocks/>
            </p:cNvGrpSpPr>
            <p:nvPr/>
          </p:nvGrpSpPr>
          <p:grpSpPr bwMode="auto">
            <a:xfrm>
              <a:off x="3505200" y="1966913"/>
              <a:ext cx="1219200" cy="381000"/>
              <a:chOff x="192" y="1204"/>
              <a:chExt cx="4944" cy="2331"/>
            </a:xfrm>
          </p:grpSpPr>
          <p:grpSp>
            <p:nvGrpSpPr>
              <p:cNvPr id="57377" name="Group 30"/>
              <p:cNvGrpSpPr>
                <a:grpSpLocks/>
              </p:cNvGrpSpPr>
              <p:nvPr/>
            </p:nvGrpSpPr>
            <p:grpSpPr bwMode="auto">
              <a:xfrm>
                <a:off x="2124" y="1867"/>
                <a:ext cx="3012" cy="1668"/>
                <a:chOff x="2112" y="1680"/>
                <a:chExt cx="2496" cy="1329"/>
              </a:xfrm>
            </p:grpSpPr>
            <p:sp>
              <p:nvSpPr>
                <p:cNvPr id="57608" name="Freeform 31"/>
                <p:cNvSpPr>
                  <a:spLocks/>
                </p:cNvSpPr>
                <p:nvPr/>
              </p:nvSpPr>
              <p:spPr bwMode="auto">
                <a:xfrm>
                  <a:off x="3744" y="1680"/>
                  <a:ext cx="187" cy="185"/>
                </a:xfrm>
                <a:custGeom>
                  <a:avLst/>
                  <a:gdLst>
                    <a:gd name="T0" fmla="*/ 0 w 932"/>
                    <a:gd name="T1" fmla="*/ 0 h 925"/>
                    <a:gd name="T2" fmla="*/ 0 w 932"/>
                    <a:gd name="T3" fmla="*/ 0 h 925"/>
                    <a:gd name="T4" fmla="*/ 0 w 932"/>
                    <a:gd name="T5" fmla="*/ 0 h 925"/>
                    <a:gd name="T6" fmla="*/ 0 w 932"/>
                    <a:gd name="T7" fmla="*/ 0 h 925"/>
                    <a:gd name="T8" fmla="*/ 0 w 932"/>
                    <a:gd name="T9" fmla="*/ 0 h 925"/>
                    <a:gd name="T10" fmla="*/ 0 w 932"/>
                    <a:gd name="T11" fmla="*/ 0 h 925"/>
                    <a:gd name="T12" fmla="*/ 0 w 932"/>
                    <a:gd name="T13" fmla="*/ 0 h 925"/>
                    <a:gd name="T14" fmla="*/ 0 w 932"/>
                    <a:gd name="T15" fmla="*/ 0 h 925"/>
                    <a:gd name="T16" fmla="*/ 0 w 932"/>
                    <a:gd name="T17" fmla="*/ 0 h 925"/>
                    <a:gd name="T18" fmla="*/ 0 w 932"/>
                    <a:gd name="T19" fmla="*/ 0 h 925"/>
                    <a:gd name="T20" fmla="*/ 0 w 932"/>
                    <a:gd name="T21" fmla="*/ 0 h 925"/>
                    <a:gd name="T22" fmla="*/ 0 w 932"/>
                    <a:gd name="T23" fmla="*/ 0 h 925"/>
                    <a:gd name="T24" fmla="*/ 0 w 932"/>
                    <a:gd name="T25" fmla="*/ 0 h 925"/>
                    <a:gd name="T26" fmla="*/ 0 w 932"/>
                    <a:gd name="T27" fmla="*/ 0 h 925"/>
                    <a:gd name="T28" fmla="*/ 0 w 932"/>
                    <a:gd name="T29" fmla="*/ 0 h 925"/>
                    <a:gd name="T30" fmla="*/ 0 w 932"/>
                    <a:gd name="T31" fmla="*/ 0 h 925"/>
                    <a:gd name="T32" fmla="*/ 0 w 932"/>
                    <a:gd name="T33" fmla="*/ 0 h 925"/>
                    <a:gd name="T34" fmla="*/ 0 w 932"/>
                    <a:gd name="T35" fmla="*/ 0 h 925"/>
                    <a:gd name="T36" fmla="*/ 0 w 932"/>
                    <a:gd name="T37" fmla="*/ 0 h 925"/>
                    <a:gd name="T38" fmla="*/ 0 w 932"/>
                    <a:gd name="T39" fmla="*/ 0 h 925"/>
                    <a:gd name="T40" fmla="*/ 0 w 932"/>
                    <a:gd name="T41" fmla="*/ 0 h 925"/>
                    <a:gd name="T42" fmla="*/ 0 w 932"/>
                    <a:gd name="T43" fmla="*/ 0 h 925"/>
                    <a:gd name="T44" fmla="*/ 0 w 932"/>
                    <a:gd name="T45" fmla="*/ 0 h 925"/>
                    <a:gd name="T46" fmla="*/ 0 w 932"/>
                    <a:gd name="T47" fmla="*/ 0 h 925"/>
                    <a:gd name="T48" fmla="*/ 0 w 932"/>
                    <a:gd name="T49" fmla="*/ 0 h 925"/>
                    <a:gd name="T50" fmla="*/ 0 w 932"/>
                    <a:gd name="T51" fmla="*/ 0 h 925"/>
                    <a:gd name="T52" fmla="*/ 0 w 932"/>
                    <a:gd name="T53" fmla="*/ 0 h 925"/>
                    <a:gd name="T54" fmla="*/ 0 w 932"/>
                    <a:gd name="T55" fmla="*/ 0 h 925"/>
                    <a:gd name="T56" fmla="*/ 0 w 932"/>
                    <a:gd name="T57" fmla="*/ 0 h 925"/>
                    <a:gd name="T58" fmla="*/ 0 w 932"/>
                    <a:gd name="T59" fmla="*/ 0 h 925"/>
                    <a:gd name="T60" fmla="*/ 0 w 932"/>
                    <a:gd name="T61" fmla="*/ 0 h 925"/>
                    <a:gd name="T62" fmla="*/ 0 w 932"/>
                    <a:gd name="T63" fmla="*/ 0 h 925"/>
                    <a:gd name="T64" fmla="*/ 0 w 932"/>
                    <a:gd name="T65" fmla="*/ 0 h 925"/>
                    <a:gd name="T66" fmla="*/ 0 w 932"/>
                    <a:gd name="T67" fmla="*/ 0 h 925"/>
                    <a:gd name="T68" fmla="*/ 0 w 932"/>
                    <a:gd name="T69" fmla="*/ 0 h 925"/>
                    <a:gd name="T70" fmla="*/ 0 w 932"/>
                    <a:gd name="T71" fmla="*/ 0 h 925"/>
                    <a:gd name="T72" fmla="*/ 0 w 932"/>
                    <a:gd name="T73" fmla="*/ 0 h 925"/>
                    <a:gd name="T74" fmla="*/ 0 w 932"/>
                    <a:gd name="T75" fmla="*/ 0 h 925"/>
                    <a:gd name="T76" fmla="*/ 0 w 932"/>
                    <a:gd name="T77" fmla="*/ 0 h 925"/>
                    <a:gd name="T78" fmla="*/ 0 w 932"/>
                    <a:gd name="T79" fmla="*/ 0 h 925"/>
                    <a:gd name="T80" fmla="*/ 0 w 932"/>
                    <a:gd name="T81" fmla="*/ 0 h 925"/>
                    <a:gd name="T82" fmla="*/ 0 w 932"/>
                    <a:gd name="T83" fmla="*/ 0 h 925"/>
                    <a:gd name="T84" fmla="*/ 0 w 932"/>
                    <a:gd name="T85" fmla="*/ 0 h 925"/>
                    <a:gd name="T86" fmla="*/ 0 w 932"/>
                    <a:gd name="T87" fmla="*/ 0 h 925"/>
                    <a:gd name="T88" fmla="*/ 0 w 932"/>
                    <a:gd name="T89" fmla="*/ 0 h 925"/>
                    <a:gd name="T90" fmla="*/ 0 w 932"/>
                    <a:gd name="T91" fmla="*/ 0 h 925"/>
                    <a:gd name="T92" fmla="*/ 0 w 932"/>
                    <a:gd name="T93" fmla="*/ 0 h 925"/>
                    <a:gd name="T94" fmla="*/ 0 w 932"/>
                    <a:gd name="T95" fmla="*/ 0 h 925"/>
                    <a:gd name="T96" fmla="*/ 0 w 932"/>
                    <a:gd name="T97" fmla="*/ 0 h 925"/>
                    <a:gd name="T98" fmla="*/ 0 w 932"/>
                    <a:gd name="T99" fmla="*/ 0 h 925"/>
                    <a:gd name="T100" fmla="*/ 0 w 932"/>
                    <a:gd name="T101" fmla="*/ 0 h 925"/>
                    <a:gd name="T102" fmla="*/ 0 w 932"/>
                    <a:gd name="T103" fmla="*/ 0 h 925"/>
                    <a:gd name="T104" fmla="*/ 0 w 932"/>
                    <a:gd name="T105" fmla="*/ 0 h 925"/>
                    <a:gd name="T106" fmla="*/ 0 w 932"/>
                    <a:gd name="T107" fmla="*/ 0 h 9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2"/>
                    <a:gd name="T163" fmla="*/ 0 h 925"/>
                    <a:gd name="T164" fmla="*/ 932 w 932"/>
                    <a:gd name="T165" fmla="*/ 925 h 9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9" name="Freeform 32"/>
                <p:cNvSpPr>
                  <a:spLocks/>
                </p:cNvSpPr>
                <p:nvPr/>
              </p:nvSpPr>
              <p:spPr bwMode="auto">
                <a:xfrm>
                  <a:off x="3739" y="1854"/>
                  <a:ext cx="533" cy="177"/>
                </a:xfrm>
                <a:custGeom>
                  <a:avLst/>
                  <a:gdLst>
                    <a:gd name="T0" fmla="*/ 0 w 2666"/>
                    <a:gd name="T1" fmla="*/ 0 h 882"/>
                    <a:gd name="T2" fmla="*/ 0 w 2666"/>
                    <a:gd name="T3" fmla="*/ 0 h 882"/>
                    <a:gd name="T4" fmla="*/ 0 w 2666"/>
                    <a:gd name="T5" fmla="*/ 0 h 882"/>
                    <a:gd name="T6" fmla="*/ 0 w 2666"/>
                    <a:gd name="T7" fmla="*/ 0 h 882"/>
                    <a:gd name="T8" fmla="*/ 0 w 2666"/>
                    <a:gd name="T9" fmla="*/ 0 h 882"/>
                    <a:gd name="T10" fmla="*/ 0 w 2666"/>
                    <a:gd name="T11" fmla="*/ 0 h 882"/>
                    <a:gd name="T12" fmla="*/ 0 w 2666"/>
                    <a:gd name="T13" fmla="*/ 0 h 882"/>
                    <a:gd name="T14" fmla="*/ 0 w 2666"/>
                    <a:gd name="T15" fmla="*/ 0 h 882"/>
                    <a:gd name="T16" fmla="*/ 0 w 2666"/>
                    <a:gd name="T17" fmla="*/ 0 h 882"/>
                    <a:gd name="T18" fmla="*/ 0 w 2666"/>
                    <a:gd name="T19" fmla="*/ 0 h 882"/>
                    <a:gd name="T20" fmla="*/ 0 w 2666"/>
                    <a:gd name="T21" fmla="*/ 0 h 882"/>
                    <a:gd name="T22" fmla="*/ 0 w 2666"/>
                    <a:gd name="T23" fmla="*/ 0 h 882"/>
                    <a:gd name="T24" fmla="*/ 0 w 2666"/>
                    <a:gd name="T25" fmla="*/ 0 h 882"/>
                    <a:gd name="T26" fmla="*/ 0 w 2666"/>
                    <a:gd name="T27" fmla="*/ 0 h 882"/>
                    <a:gd name="T28" fmla="*/ 0 w 2666"/>
                    <a:gd name="T29" fmla="*/ 0 h 882"/>
                    <a:gd name="T30" fmla="*/ 0 w 2666"/>
                    <a:gd name="T31" fmla="*/ 0 h 882"/>
                    <a:gd name="T32" fmla="*/ 0 w 2666"/>
                    <a:gd name="T33" fmla="*/ 0 h 882"/>
                    <a:gd name="T34" fmla="*/ 0 w 2666"/>
                    <a:gd name="T35" fmla="*/ 0 h 882"/>
                    <a:gd name="T36" fmla="*/ 0 w 2666"/>
                    <a:gd name="T37" fmla="*/ 0 h 882"/>
                    <a:gd name="T38" fmla="*/ 0 w 2666"/>
                    <a:gd name="T39" fmla="*/ 0 h 882"/>
                    <a:gd name="T40" fmla="*/ 0 w 2666"/>
                    <a:gd name="T41" fmla="*/ 0 h 882"/>
                    <a:gd name="T42" fmla="*/ 0 w 2666"/>
                    <a:gd name="T43" fmla="*/ 0 h 882"/>
                    <a:gd name="T44" fmla="*/ 0 w 2666"/>
                    <a:gd name="T45" fmla="*/ 0 h 882"/>
                    <a:gd name="T46" fmla="*/ 0 w 2666"/>
                    <a:gd name="T47" fmla="*/ 0 h 882"/>
                    <a:gd name="T48" fmla="*/ 0 w 2666"/>
                    <a:gd name="T49" fmla="*/ 0 h 882"/>
                    <a:gd name="T50" fmla="*/ 0 w 2666"/>
                    <a:gd name="T51" fmla="*/ 0 h 882"/>
                    <a:gd name="T52" fmla="*/ 0 w 2666"/>
                    <a:gd name="T53" fmla="*/ 0 h 882"/>
                    <a:gd name="T54" fmla="*/ 0 w 2666"/>
                    <a:gd name="T55" fmla="*/ 0 h 882"/>
                    <a:gd name="T56" fmla="*/ 0 w 2666"/>
                    <a:gd name="T57" fmla="*/ 0 h 882"/>
                    <a:gd name="T58" fmla="*/ 0 w 2666"/>
                    <a:gd name="T59" fmla="*/ 0 h 882"/>
                    <a:gd name="T60" fmla="*/ 0 w 2666"/>
                    <a:gd name="T61" fmla="*/ 0 h 882"/>
                    <a:gd name="T62" fmla="*/ 0 w 2666"/>
                    <a:gd name="T63" fmla="*/ 0 h 882"/>
                    <a:gd name="T64" fmla="*/ 0 w 2666"/>
                    <a:gd name="T65" fmla="*/ 0 h 882"/>
                    <a:gd name="T66" fmla="*/ 0 w 2666"/>
                    <a:gd name="T67" fmla="*/ 0 h 882"/>
                    <a:gd name="T68" fmla="*/ 0 w 2666"/>
                    <a:gd name="T69" fmla="*/ 0 h 882"/>
                    <a:gd name="T70" fmla="*/ 0 w 2666"/>
                    <a:gd name="T71" fmla="*/ 0 h 882"/>
                    <a:gd name="T72" fmla="*/ 0 w 2666"/>
                    <a:gd name="T73" fmla="*/ 0 h 882"/>
                    <a:gd name="T74" fmla="*/ 0 w 2666"/>
                    <a:gd name="T75" fmla="*/ 0 h 882"/>
                    <a:gd name="T76" fmla="*/ 0 w 2666"/>
                    <a:gd name="T77" fmla="*/ 0 h 882"/>
                    <a:gd name="T78" fmla="*/ 0 w 2666"/>
                    <a:gd name="T79" fmla="*/ 0 h 882"/>
                    <a:gd name="T80" fmla="*/ 0 w 2666"/>
                    <a:gd name="T81" fmla="*/ 0 h 882"/>
                    <a:gd name="T82" fmla="*/ 0 w 2666"/>
                    <a:gd name="T83" fmla="*/ 0 h 882"/>
                    <a:gd name="T84" fmla="*/ 0 w 2666"/>
                    <a:gd name="T85" fmla="*/ 0 h 882"/>
                    <a:gd name="T86" fmla="*/ 0 w 2666"/>
                    <a:gd name="T87" fmla="*/ 0 h 882"/>
                    <a:gd name="T88" fmla="*/ 0 w 2666"/>
                    <a:gd name="T89" fmla="*/ 0 h 882"/>
                    <a:gd name="T90" fmla="*/ 0 w 2666"/>
                    <a:gd name="T91" fmla="*/ 0 h 882"/>
                    <a:gd name="T92" fmla="*/ 0 w 2666"/>
                    <a:gd name="T93" fmla="*/ 0 h 8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666"/>
                    <a:gd name="T142" fmla="*/ 0 h 882"/>
                    <a:gd name="T143" fmla="*/ 2666 w 2666"/>
                    <a:gd name="T144" fmla="*/ 882 h 88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10" name="Freeform 33"/>
                <p:cNvSpPr>
                  <a:spLocks/>
                </p:cNvSpPr>
                <p:nvPr/>
              </p:nvSpPr>
              <p:spPr bwMode="auto">
                <a:xfrm>
                  <a:off x="3346" y="1902"/>
                  <a:ext cx="518" cy="159"/>
                </a:xfrm>
                <a:custGeom>
                  <a:avLst/>
                  <a:gdLst>
                    <a:gd name="T0" fmla="*/ 0 w 2590"/>
                    <a:gd name="T1" fmla="*/ 0 h 792"/>
                    <a:gd name="T2" fmla="*/ 0 w 2590"/>
                    <a:gd name="T3" fmla="*/ 0 h 792"/>
                    <a:gd name="T4" fmla="*/ 0 w 2590"/>
                    <a:gd name="T5" fmla="*/ 0 h 792"/>
                    <a:gd name="T6" fmla="*/ 0 w 2590"/>
                    <a:gd name="T7" fmla="*/ 0 h 792"/>
                    <a:gd name="T8" fmla="*/ 0 w 2590"/>
                    <a:gd name="T9" fmla="*/ 0 h 792"/>
                    <a:gd name="T10" fmla="*/ 0 w 2590"/>
                    <a:gd name="T11" fmla="*/ 0 h 792"/>
                    <a:gd name="T12" fmla="*/ 0 w 2590"/>
                    <a:gd name="T13" fmla="*/ 0 h 792"/>
                    <a:gd name="T14" fmla="*/ 0 w 2590"/>
                    <a:gd name="T15" fmla="*/ 0 h 792"/>
                    <a:gd name="T16" fmla="*/ 0 w 2590"/>
                    <a:gd name="T17" fmla="*/ 0 h 792"/>
                    <a:gd name="T18" fmla="*/ 0 w 2590"/>
                    <a:gd name="T19" fmla="*/ 0 h 792"/>
                    <a:gd name="T20" fmla="*/ 0 w 2590"/>
                    <a:gd name="T21" fmla="*/ 0 h 792"/>
                    <a:gd name="T22" fmla="*/ 0 w 2590"/>
                    <a:gd name="T23" fmla="*/ 0 h 792"/>
                    <a:gd name="T24" fmla="*/ 0 w 2590"/>
                    <a:gd name="T25" fmla="*/ 0 h 792"/>
                    <a:gd name="T26" fmla="*/ 0 w 2590"/>
                    <a:gd name="T27" fmla="*/ 0 h 792"/>
                    <a:gd name="T28" fmla="*/ 0 w 2590"/>
                    <a:gd name="T29" fmla="*/ 0 h 792"/>
                    <a:gd name="T30" fmla="*/ 0 w 2590"/>
                    <a:gd name="T31" fmla="*/ 0 h 792"/>
                    <a:gd name="T32" fmla="*/ 0 w 2590"/>
                    <a:gd name="T33" fmla="*/ 0 h 792"/>
                    <a:gd name="T34" fmla="*/ 0 w 2590"/>
                    <a:gd name="T35" fmla="*/ 0 h 792"/>
                    <a:gd name="T36" fmla="*/ 0 w 2590"/>
                    <a:gd name="T37" fmla="*/ 0 h 792"/>
                    <a:gd name="T38" fmla="*/ 0 w 2590"/>
                    <a:gd name="T39" fmla="*/ 0 h 792"/>
                    <a:gd name="T40" fmla="*/ 0 w 2590"/>
                    <a:gd name="T41" fmla="*/ 0 h 792"/>
                    <a:gd name="T42" fmla="*/ 0 w 2590"/>
                    <a:gd name="T43" fmla="*/ 0 h 792"/>
                    <a:gd name="T44" fmla="*/ 0 w 2590"/>
                    <a:gd name="T45" fmla="*/ 0 h 792"/>
                    <a:gd name="T46" fmla="*/ 0 w 2590"/>
                    <a:gd name="T47" fmla="*/ 0 h 792"/>
                    <a:gd name="T48" fmla="*/ 0 w 2590"/>
                    <a:gd name="T49" fmla="*/ 0 h 792"/>
                    <a:gd name="T50" fmla="*/ 0 w 2590"/>
                    <a:gd name="T51" fmla="*/ 0 h 792"/>
                    <a:gd name="T52" fmla="*/ 0 w 2590"/>
                    <a:gd name="T53" fmla="*/ 0 h 792"/>
                    <a:gd name="T54" fmla="*/ 0 w 2590"/>
                    <a:gd name="T55" fmla="*/ 0 h 792"/>
                    <a:gd name="T56" fmla="*/ 0 w 2590"/>
                    <a:gd name="T57" fmla="*/ 0 h 792"/>
                    <a:gd name="T58" fmla="*/ 0 w 2590"/>
                    <a:gd name="T59" fmla="*/ 0 h 792"/>
                    <a:gd name="T60" fmla="*/ 0 w 2590"/>
                    <a:gd name="T61" fmla="*/ 0 h 792"/>
                    <a:gd name="T62" fmla="*/ 0 w 2590"/>
                    <a:gd name="T63" fmla="*/ 0 h 792"/>
                    <a:gd name="T64" fmla="*/ 0 w 2590"/>
                    <a:gd name="T65" fmla="*/ 0 h 792"/>
                    <a:gd name="T66" fmla="*/ 0 w 2590"/>
                    <a:gd name="T67" fmla="*/ 0 h 792"/>
                    <a:gd name="T68" fmla="*/ 0 w 2590"/>
                    <a:gd name="T69" fmla="*/ 0 h 792"/>
                    <a:gd name="T70" fmla="*/ 0 w 2590"/>
                    <a:gd name="T71" fmla="*/ 0 h 792"/>
                    <a:gd name="T72" fmla="*/ 0 w 2590"/>
                    <a:gd name="T73" fmla="*/ 0 h 792"/>
                    <a:gd name="T74" fmla="*/ 0 w 2590"/>
                    <a:gd name="T75" fmla="*/ 0 h 792"/>
                    <a:gd name="T76" fmla="*/ 0 w 2590"/>
                    <a:gd name="T77" fmla="*/ 0 h 792"/>
                    <a:gd name="T78" fmla="*/ 0 w 2590"/>
                    <a:gd name="T79" fmla="*/ 0 h 792"/>
                    <a:gd name="T80" fmla="*/ 0 w 2590"/>
                    <a:gd name="T81" fmla="*/ 0 h 792"/>
                    <a:gd name="T82" fmla="*/ 0 w 2590"/>
                    <a:gd name="T83" fmla="*/ 0 h 792"/>
                    <a:gd name="T84" fmla="*/ 0 w 2590"/>
                    <a:gd name="T85" fmla="*/ 0 h 792"/>
                    <a:gd name="T86" fmla="*/ 0 w 2590"/>
                    <a:gd name="T87" fmla="*/ 0 h 792"/>
                    <a:gd name="T88" fmla="*/ 0 w 2590"/>
                    <a:gd name="T89" fmla="*/ 0 h 792"/>
                    <a:gd name="T90" fmla="*/ 0 w 2590"/>
                    <a:gd name="T91" fmla="*/ 0 h 792"/>
                    <a:gd name="T92" fmla="*/ 0 w 2590"/>
                    <a:gd name="T93" fmla="*/ 0 h 792"/>
                    <a:gd name="T94" fmla="*/ 0 w 2590"/>
                    <a:gd name="T95" fmla="*/ 0 h 792"/>
                    <a:gd name="T96" fmla="*/ 0 w 2590"/>
                    <a:gd name="T97" fmla="*/ 0 h 792"/>
                    <a:gd name="T98" fmla="*/ 0 w 2590"/>
                    <a:gd name="T99" fmla="*/ 0 h 792"/>
                    <a:gd name="T100" fmla="*/ 0 w 2590"/>
                    <a:gd name="T101" fmla="*/ 0 h 792"/>
                    <a:gd name="T102" fmla="*/ 0 w 2590"/>
                    <a:gd name="T103" fmla="*/ 0 h 7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590"/>
                    <a:gd name="T157" fmla="*/ 0 h 792"/>
                    <a:gd name="T158" fmla="*/ 2590 w 2590"/>
                    <a:gd name="T159" fmla="*/ 792 h 7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11" name="Freeform 34"/>
                <p:cNvSpPr>
                  <a:spLocks/>
                </p:cNvSpPr>
                <p:nvPr/>
              </p:nvSpPr>
              <p:spPr bwMode="auto">
                <a:xfrm>
                  <a:off x="2860" y="260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w 841"/>
                    <a:gd name="T43" fmla="*/ 0 h 5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41"/>
                    <a:gd name="T67" fmla="*/ 0 h 565"/>
                    <a:gd name="T68" fmla="*/ 841 w 841"/>
                    <a:gd name="T69" fmla="*/ 565 h 5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solidFill>
                  <a:srgbClr val="008DD2"/>
                </a:solidFill>
                <a:ln w="9525">
                  <a:noFill/>
                  <a:round/>
                  <a:headEnd/>
                  <a:tailEnd/>
                </a:ln>
              </p:spPr>
              <p:txBody>
                <a:bodyPr>
                  <a:prstTxWarp prst="textNoShape">
                    <a:avLst/>
                  </a:prstTxWarp>
                </a:bodyPr>
                <a:lstStyle/>
                <a:p>
                  <a:endParaRPr lang="en-US"/>
                </a:p>
              </p:txBody>
            </p:sp>
            <p:sp>
              <p:nvSpPr>
                <p:cNvPr id="57612" name="Freeform 35"/>
                <p:cNvSpPr>
                  <a:spLocks/>
                </p:cNvSpPr>
                <p:nvPr/>
              </p:nvSpPr>
              <p:spPr bwMode="auto">
                <a:xfrm>
                  <a:off x="2860" y="2604"/>
                  <a:ext cx="168" cy="113"/>
                </a:xfrm>
                <a:custGeom>
                  <a:avLst/>
                  <a:gdLst>
                    <a:gd name="T0" fmla="*/ 0 w 841"/>
                    <a:gd name="T1" fmla="*/ 0 h 565"/>
                    <a:gd name="T2" fmla="*/ 0 w 841"/>
                    <a:gd name="T3" fmla="*/ 0 h 565"/>
                    <a:gd name="T4" fmla="*/ 0 w 841"/>
                    <a:gd name="T5" fmla="*/ 0 h 565"/>
                    <a:gd name="T6" fmla="*/ 0 w 841"/>
                    <a:gd name="T7" fmla="*/ 0 h 565"/>
                    <a:gd name="T8" fmla="*/ 0 w 841"/>
                    <a:gd name="T9" fmla="*/ 0 h 565"/>
                    <a:gd name="T10" fmla="*/ 0 w 841"/>
                    <a:gd name="T11" fmla="*/ 0 h 565"/>
                    <a:gd name="T12" fmla="*/ 0 w 841"/>
                    <a:gd name="T13" fmla="*/ 0 h 565"/>
                    <a:gd name="T14" fmla="*/ 0 w 841"/>
                    <a:gd name="T15" fmla="*/ 0 h 565"/>
                    <a:gd name="T16" fmla="*/ 0 w 841"/>
                    <a:gd name="T17" fmla="*/ 0 h 565"/>
                    <a:gd name="T18" fmla="*/ 0 w 841"/>
                    <a:gd name="T19" fmla="*/ 0 h 565"/>
                    <a:gd name="T20" fmla="*/ 0 w 841"/>
                    <a:gd name="T21" fmla="*/ 0 h 565"/>
                    <a:gd name="T22" fmla="*/ 0 w 841"/>
                    <a:gd name="T23" fmla="*/ 0 h 565"/>
                    <a:gd name="T24" fmla="*/ 0 w 841"/>
                    <a:gd name="T25" fmla="*/ 0 h 565"/>
                    <a:gd name="T26" fmla="*/ 0 w 841"/>
                    <a:gd name="T27" fmla="*/ 0 h 565"/>
                    <a:gd name="T28" fmla="*/ 0 w 841"/>
                    <a:gd name="T29" fmla="*/ 0 h 565"/>
                    <a:gd name="T30" fmla="*/ 0 w 841"/>
                    <a:gd name="T31" fmla="*/ 0 h 565"/>
                    <a:gd name="T32" fmla="*/ 0 w 841"/>
                    <a:gd name="T33" fmla="*/ 0 h 565"/>
                    <a:gd name="T34" fmla="*/ 0 w 841"/>
                    <a:gd name="T35" fmla="*/ 0 h 565"/>
                    <a:gd name="T36" fmla="*/ 0 w 841"/>
                    <a:gd name="T37" fmla="*/ 0 h 565"/>
                    <a:gd name="T38" fmla="*/ 0 w 841"/>
                    <a:gd name="T39" fmla="*/ 0 h 565"/>
                    <a:gd name="T40" fmla="*/ 0 w 841"/>
                    <a:gd name="T41" fmla="*/ 0 h 5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41"/>
                    <a:gd name="T64" fmla="*/ 0 h 565"/>
                    <a:gd name="T65" fmla="*/ 841 w 841"/>
                    <a:gd name="T66" fmla="*/ 565 h 5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noFill/>
                <a:ln w="9525">
                  <a:solidFill>
                    <a:srgbClr val="FFFFFF"/>
                  </a:solidFill>
                  <a:round/>
                  <a:headEnd/>
                  <a:tailEnd/>
                </a:ln>
              </p:spPr>
              <p:txBody>
                <a:bodyPr>
                  <a:prstTxWarp prst="textNoShape">
                    <a:avLst/>
                  </a:prstTxWarp>
                </a:bodyPr>
                <a:lstStyle/>
                <a:p>
                  <a:endParaRPr lang="en-US"/>
                </a:p>
              </p:txBody>
            </p:sp>
            <p:sp>
              <p:nvSpPr>
                <p:cNvPr id="57613" name="Freeform 36"/>
                <p:cNvSpPr>
                  <a:spLocks/>
                </p:cNvSpPr>
                <p:nvPr/>
              </p:nvSpPr>
              <p:spPr bwMode="auto">
                <a:xfrm>
                  <a:off x="4082" y="245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w 605"/>
                    <a:gd name="T45" fmla="*/ 0 h 6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5"/>
                    <a:gd name="T70" fmla="*/ 0 h 646"/>
                    <a:gd name="T71" fmla="*/ 605 w 605"/>
                    <a:gd name="T72" fmla="*/ 646 h 6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solidFill>
                  <a:srgbClr val="008DD2"/>
                </a:solidFill>
                <a:ln w="9525">
                  <a:noFill/>
                  <a:round/>
                  <a:headEnd/>
                  <a:tailEnd/>
                </a:ln>
              </p:spPr>
              <p:txBody>
                <a:bodyPr>
                  <a:prstTxWarp prst="textNoShape">
                    <a:avLst/>
                  </a:prstTxWarp>
                </a:bodyPr>
                <a:lstStyle/>
                <a:p>
                  <a:endParaRPr lang="en-US"/>
                </a:p>
              </p:txBody>
            </p:sp>
            <p:sp>
              <p:nvSpPr>
                <p:cNvPr id="57614" name="Freeform 37"/>
                <p:cNvSpPr>
                  <a:spLocks/>
                </p:cNvSpPr>
                <p:nvPr/>
              </p:nvSpPr>
              <p:spPr bwMode="auto">
                <a:xfrm>
                  <a:off x="4082" y="2454"/>
                  <a:ext cx="121" cy="129"/>
                </a:xfrm>
                <a:custGeom>
                  <a:avLst/>
                  <a:gdLst>
                    <a:gd name="T0" fmla="*/ 0 w 605"/>
                    <a:gd name="T1" fmla="*/ 0 h 646"/>
                    <a:gd name="T2" fmla="*/ 0 w 605"/>
                    <a:gd name="T3" fmla="*/ 0 h 646"/>
                    <a:gd name="T4" fmla="*/ 0 w 605"/>
                    <a:gd name="T5" fmla="*/ 0 h 646"/>
                    <a:gd name="T6" fmla="*/ 0 w 605"/>
                    <a:gd name="T7" fmla="*/ 0 h 646"/>
                    <a:gd name="T8" fmla="*/ 0 w 605"/>
                    <a:gd name="T9" fmla="*/ 0 h 646"/>
                    <a:gd name="T10" fmla="*/ 0 w 605"/>
                    <a:gd name="T11" fmla="*/ 0 h 646"/>
                    <a:gd name="T12" fmla="*/ 0 w 605"/>
                    <a:gd name="T13" fmla="*/ 0 h 646"/>
                    <a:gd name="T14" fmla="*/ 0 w 605"/>
                    <a:gd name="T15" fmla="*/ 0 h 646"/>
                    <a:gd name="T16" fmla="*/ 0 w 605"/>
                    <a:gd name="T17" fmla="*/ 0 h 646"/>
                    <a:gd name="T18" fmla="*/ 0 w 605"/>
                    <a:gd name="T19" fmla="*/ 0 h 646"/>
                    <a:gd name="T20" fmla="*/ 0 w 605"/>
                    <a:gd name="T21" fmla="*/ 0 h 646"/>
                    <a:gd name="T22" fmla="*/ 0 w 605"/>
                    <a:gd name="T23" fmla="*/ 0 h 646"/>
                    <a:gd name="T24" fmla="*/ 0 w 605"/>
                    <a:gd name="T25" fmla="*/ 0 h 646"/>
                    <a:gd name="T26" fmla="*/ 0 w 605"/>
                    <a:gd name="T27" fmla="*/ 0 h 646"/>
                    <a:gd name="T28" fmla="*/ 0 w 605"/>
                    <a:gd name="T29" fmla="*/ 0 h 646"/>
                    <a:gd name="T30" fmla="*/ 0 w 605"/>
                    <a:gd name="T31" fmla="*/ 0 h 646"/>
                    <a:gd name="T32" fmla="*/ 0 w 605"/>
                    <a:gd name="T33" fmla="*/ 0 h 646"/>
                    <a:gd name="T34" fmla="*/ 0 w 605"/>
                    <a:gd name="T35" fmla="*/ 0 h 646"/>
                    <a:gd name="T36" fmla="*/ 0 w 605"/>
                    <a:gd name="T37" fmla="*/ 0 h 646"/>
                    <a:gd name="T38" fmla="*/ 0 w 605"/>
                    <a:gd name="T39" fmla="*/ 0 h 646"/>
                    <a:gd name="T40" fmla="*/ 0 w 605"/>
                    <a:gd name="T41" fmla="*/ 0 h 646"/>
                    <a:gd name="T42" fmla="*/ 0 w 605"/>
                    <a:gd name="T43" fmla="*/ 0 h 6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5"/>
                    <a:gd name="T67" fmla="*/ 0 h 646"/>
                    <a:gd name="T68" fmla="*/ 605 w 605"/>
                    <a:gd name="T69" fmla="*/ 646 h 6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noFill/>
                <a:ln w="9525">
                  <a:solidFill>
                    <a:srgbClr val="FFFFFF"/>
                  </a:solidFill>
                  <a:round/>
                  <a:headEnd/>
                  <a:tailEnd/>
                </a:ln>
              </p:spPr>
              <p:txBody>
                <a:bodyPr>
                  <a:prstTxWarp prst="textNoShape">
                    <a:avLst/>
                  </a:prstTxWarp>
                </a:bodyPr>
                <a:lstStyle/>
                <a:p>
                  <a:endParaRPr lang="en-US"/>
                </a:p>
              </p:txBody>
            </p:sp>
            <p:sp>
              <p:nvSpPr>
                <p:cNvPr id="57615" name="Freeform 38"/>
                <p:cNvSpPr>
                  <a:spLocks/>
                </p:cNvSpPr>
                <p:nvPr/>
              </p:nvSpPr>
              <p:spPr bwMode="auto">
                <a:xfrm>
                  <a:off x="2816" y="2720"/>
                  <a:ext cx="39" cy="165"/>
                </a:xfrm>
                <a:custGeom>
                  <a:avLst/>
                  <a:gdLst>
                    <a:gd name="T0" fmla="*/ 0 w 196"/>
                    <a:gd name="T1" fmla="*/ 0 h 827"/>
                    <a:gd name="T2" fmla="*/ 0 w 196"/>
                    <a:gd name="T3" fmla="*/ 0 h 827"/>
                    <a:gd name="T4" fmla="*/ 0 w 196"/>
                    <a:gd name="T5" fmla="*/ 0 h 827"/>
                    <a:gd name="T6" fmla="*/ 0 w 196"/>
                    <a:gd name="T7" fmla="*/ 0 h 827"/>
                    <a:gd name="T8" fmla="*/ 0 w 196"/>
                    <a:gd name="T9" fmla="*/ 0 h 827"/>
                    <a:gd name="T10" fmla="*/ 0 w 196"/>
                    <a:gd name="T11" fmla="*/ 0 h 827"/>
                    <a:gd name="T12" fmla="*/ 0 w 196"/>
                    <a:gd name="T13" fmla="*/ 0 h 827"/>
                    <a:gd name="T14" fmla="*/ 0 w 196"/>
                    <a:gd name="T15" fmla="*/ 0 h 827"/>
                    <a:gd name="T16" fmla="*/ 0 w 196"/>
                    <a:gd name="T17" fmla="*/ 0 h 827"/>
                    <a:gd name="T18" fmla="*/ 0 w 196"/>
                    <a:gd name="T19" fmla="*/ 0 h 827"/>
                    <a:gd name="T20" fmla="*/ 0 w 196"/>
                    <a:gd name="T21" fmla="*/ 0 h 827"/>
                    <a:gd name="T22" fmla="*/ 0 w 196"/>
                    <a:gd name="T23" fmla="*/ 0 h 827"/>
                    <a:gd name="T24" fmla="*/ 0 w 196"/>
                    <a:gd name="T25" fmla="*/ 0 h 827"/>
                    <a:gd name="T26" fmla="*/ 0 w 196"/>
                    <a:gd name="T27" fmla="*/ 0 h 827"/>
                    <a:gd name="T28" fmla="*/ 0 w 196"/>
                    <a:gd name="T29" fmla="*/ 0 h 827"/>
                    <a:gd name="T30" fmla="*/ 0 w 196"/>
                    <a:gd name="T31" fmla="*/ 0 h 827"/>
                    <a:gd name="T32" fmla="*/ 0 w 196"/>
                    <a:gd name="T33" fmla="*/ 0 h 827"/>
                    <a:gd name="T34" fmla="*/ 0 w 196"/>
                    <a:gd name="T35" fmla="*/ 0 h 827"/>
                    <a:gd name="T36" fmla="*/ 0 w 196"/>
                    <a:gd name="T37" fmla="*/ 0 h 827"/>
                    <a:gd name="T38" fmla="*/ 0 w 196"/>
                    <a:gd name="T39" fmla="*/ 0 h 827"/>
                    <a:gd name="T40" fmla="*/ 0 w 196"/>
                    <a:gd name="T41" fmla="*/ 0 h 827"/>
                    <a:gd name="T42" fmla="*/ 0 w 196"/>
                    <a:gd name="T43" fmla="*/ 0 h 827"/>
                    <a:gd name="T44" fmla="*/ 0 w 196"/>
                    <a:gd name="T45" fmla="*/ 0 h 827"/>
                    <a:gd name="T46" fmla="*/ 0 w 196"/>
                    <a:gd name="T47" fmla="*/ 0 h 827"/>
                    <a:gd name="T48" fmla="*/ 0 w 196"/>
                    <a:gd name="T49" fmla="*/ 0 h 827"/>
                    <a:gd name="T50" fmla="*/ 0 w 196"/>
                    <a:gd name="T51" fmla="*/ 0 h 827"/>
                    <a:gd name="T52" fmla="*/ 0 w 196"/>
                    <a:gd name="T53" fmla="*/ 0 h 827"/>
                    <a:gd name="T54" fmla="*/ 0 w 196"/>
                    <a:gd name="T55" fmla="*/ 0 h 827"/>
                    <a:gd name="T56" fmla="*/ 0 w 196"/>
                    <a:gd name="T57" fmla="*/ 0 h 827"/>
                    <a:gd name="T58" fmla="*/ 0 w 196"/>
                    <a:gd name="T59" fmla="*/ 0 h 827"/>
                    <a:gd name="T60" fmla="*/ 0 w 196"/>
                    <a:gd name="T61" fmla="*/ 0 h 827"/>
                    <a:gd name="T62" fmla="*/ 0 w 196"/>
                    <a:gd name="T63" fmla="*/ 0 h 827"/>
                    <a:gd name="T64" fmla="*/ 0 w 196"/>
                    <a:gd name="T65" fmla="*/ 0 h 827"/>
                    <a:gd name="T66" fmla="*/ 0 w 196"/>
                    <a:gd name="T67" fmla="*/ 0 h 827"/>
                    <a:gd name="T68" fmla="*/ 0 w 196"/>
                    <a:gd name="T69" fmla="*/ 0 h 827"/>
                    <a:gd name="T70" fmla="*/ 0 w 196"/>
                    <a:gd name="T71" fmla="*/ 0 h 827"/>
                    <a:gd name="T72" fmla="*/ 0 w 196"/>
                    <a:gd name="T73" fmla="*/ 0 h 827"/>
                    <a:gd name="T74" fmla="*/ 0 w 196"/>
                    <a:gd name="T75" fmla="*/ 0 h 827"/>
                    <a:gd name="T76" fmla="*/ 0 w 196"/>
                    <a:gd name="T77" fmla="*/ 0 h 82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6"/>
                    <a:gd name="T118" fmla="*/ 0 h 827"/>
                    <a:gd name="T119" fmla="*/ 196 w 196"/>
                    <a:gd name="T120" fmla="*/ 827 h 82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solidFill>
                  <a:srgbClr val="0066CC"/>
                </a:solidFill>
                <a:ln w="9525">
                  <a:noFill/>
                  <a:round/>
                  <a:headEnd/>
                  <a:tailEnd/>
                </a:ln>
              </p:spPr>
              <p:txBody>
                <a:bodyPr>
                  <a:prstTxWarp prst="textNoShape">
                    <a:avLst/>
                  </a:prstTxWarp>
                </a:bodyPr>
                <a:lstStyle/>
                <a:p>
                  <a:endParaRPr lang="en-US"/>
                </a:p>
              </p:txBody>
            </p:sp>
            <p:sp>
              <p:nvSpPr>
                <p:cNvPr id="57616" name="Freeform 39"/>
                <p:cNvSpPr>
                  <a:spLocks/>
                </p:cNvSpPr>
                <p:nvPr/>
              </p:nvSpPr>
              <p:spPr bwMode="auto">
                <a:xfrm>
                  <a:off x="3038" y="2517"/>
                  <a:ext cx="68" cy="134"/>
                </a:xfrm>
                <a:custGeom>
                  <a:avLst/>
                  <a:gdLst>
                    <a:gd name="T0" fmla="*/ 0 w 340"/>
                    <a:gd name="T1" fmla="*/ 0 h 668"/>
                    <a:gd name="T2" fmla="*/ 0 w 340"/>
                    <a:gd name="T3" fmla="*/ 0 h 668"/>
                    <a:gd name="T4" fmla="*/ 0 w 340"/>
                    <a:gd name="T5" fmla="*/ 0 h 668"/>
                    <a:gd name="T6" fmla="*/ 0 w 340"/>
                    <a:gd name="T7" fmla="*/ 0 h 668"/>
                    <a:gd name="T8" fmla="*/ 0 w 340"/>
                    <a:gd name="T9" fmla="*/ 0 h 668"/>
                    <a:gd name="T10" fmla="*/ 0 w 340"/>
                    <a:gd name="T11" fmla="*/ 0 h 668"/>
                    <a:gd name="T12" fmla="*/ 0 w 340"/>
                    <a:gd name="T13" fmla="*/ 0 h 668"/>
                    <a:gd name="T14" fmla="*/ 0 w 340"/>
                    <a:gd name="T15" fmla="*/ 0 h 668"/>
                    <a:gd name="T16" fmla="*/ 0 w 340"/>
                    <a:gd name="T17" fmla="*/ 0 h 668"/>
                    <a:gd name="T18" fmla="*/ 0 w 340"/>
                    <a:gd name="T19" fmla="*/ 0 h 668"/>
                    <a:gd name="T20" fmla="*/ 0 w 340"/>
                    <a:gd name="T21" fmla="*/ 0 h 668"/>
                    <a:gd name="T22" fmla="*/ 0 w 340"/>
                    <a:gd name="T23" fmla="*/ 0 h 668"/>
                    <a:gd name="T24" fmla="*/ 0 w 340"/>
                    <a:gd name="T25" fmla="*/ 0 h 668"/>
                    <a:gd name="T26" fmla="*/ 0 w 340"/>
                    <a:gd name="T27" fmla="*/ 0 h 668"/>
                    <a:gd name="T28" fmla="*/ 0 w 340"/>
                    <a:gd name="T29" fmla="*/ 0 h 668"/>
                    <a:gd name="T30" fmla="*/ 0 w 340"/>
                    <a:gd name="T31" fmla="*/ 0 h 668"/>
                    <a:gd name="T32" fmla="*/ 0 w 340"/>
                    <a:gd name="T33" fmla="*/ 0 h 668"/>
                    <a:gd name="T34" fmla="*/ 0 w 340"/>
                    <a:gd name="T35" fmla="*/ 0 h 668"/>
                    <a:gd name="T36" fmla="*/ 0 w 340"/>
                    <a:gd name="T37" fmla="*/ 0 h 668"/>
                    <a:gd name="T38" fmla="*/ 0 w 340"/>
                    <a:gd name="T39" fmla="*/ 0 h 668"/>
                    <a:gd name="T40" fmla="*/ 0 w 340"/>
                    <a:gd name="T41" fmla="*/ 0 h 668"/>
                    <a:gd name="T42" fmla="*/ 0 w 340"/>
                    <a:gd name="T43" fmla="*/ 0 h 668"/>
                    <a:gd name="T44" fmla="*/ 0 w 340"/>
                    <a:gd name="T45" fmla="*/ 0 h 668"/>
                    <a:gd name="T46" fmla="*/ 0 w 340"/>
                    <a:gd name="T47" fmla="*/ 0 h 668"/>
                    <a:gd name="T48" fmla="*/ 0 w 340"/>
                    <a:gd name="T49" fmla="*/ 0 h 668"/>
                    <a:gd name="T50" fmla="*/ 0 w 340"/>
                    <a:gd name="T51" fmla="*/ 0 h 668"/>
                    <a:gd name="T52" fmla="*/ 0 w 340"/>
                    <a:gd name="T53" fmla="*/ 0 h 668"/>
                    <a:gd name="T54" fmla="*/ 0 w 340"/>
                    <a:gd name="T55" fmla="*/ 0 h 668"/>
                    <a:gd name="T56" fmla="*/ 0 w 340"/>
                    <a:gd name="T57" fmla="*/ 0 h 668"/>
                    <a:gd name="T58" fmla="*/ 0 w 340"/>
                    <a:gd name="T59" fmla="*/ 0 h 668"/>
                    <a:gd name="T60" fmla="*/ 0 w 340"/>
                    <a:gd name="T61" fmla="*/ 0 h 668"/>
                    <a:gd name="T62" fmla="*/ 0 w 340"/>
                    <a:gd name="T63" fmla="*/ 0 h 668"/>
                    <a:gd name="T64" fmla="*/ 0 w 340"/>
                    <a:gd name="T65" fmla="*/ 0 h 6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668"/>
                    <a:gd name="T101" fmla="*/ 340 w 340"/>
                    <a:gd name="T102" fmla="*/ 668 h 6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solidFill>
                  <a:srgbClr val="0066CC"/>
                </a:solidFill>
                <a:ln w="9525">
                  <a:noFill/>
                  <a:round/>
                  <a:headEnd/>
                  <a:tailEnd/>
                </a:ln>
              </p:spPr>
              <p:txBody>
                <a:bodyPr>
                  <a:prstTxWarp prst="textNoShape">
                    <a:avLst/>
                  </a:prstTxWarp>
                </a:bodyPr>
                <a:lstStyle/>
                <a:p>
                  <a:endParaRPr lang="en-US"/>
                </a:p>
              </p:txBody>
            </p:sp>
            <p:sp>
              <p:nvSpPr>
                <p:cNvPr id="57617" name="Freeform 40"/>
                <p:cNvSpPr>
                  <a:spLocks/>
                </p:cNvSpPr>
                <p:nvPr/>
              </p:nvSpPr>
              <p:spPr bwMode="auto">
                <a:xfrm>
                  <a:off x="3494" y="2437"/>
                  <a:ext cx="17" cy="115"/>
                </a:xfrm>
                <a:custGeom>
                  <a:avLst/>
                  <a:gdLst>
                    <a:gd name="T0" fmla="*/ 0 w 87"/>
                    <a:gd name="T1" fmla="*/ 0 h 576"/>
                    <a:gd name="T2" fmla="*/ 0 w 87"/>
                    <a:gd name="T3" fmla="*/ 0 h 576"/>
                    <a:gd name="T4" fmla="*/ 0 w 87"/>
                    <a:gd name="T5" fmla="*/ 0 h 576"/>
                    <a:gd name="T6" fmla="*/ 0 w 87"/>
                    <a:gd name="T7" fmla="*/ 0 h 576"/>
                    <a:gd name="T8" fmla="*/ 0 w 87"/>
                    <a:gd name="T9" fmla="*/ 0 h 576"/>
                    <a:gd name="T10" fmla="*/ 0 w 87"/>
                    <a:gd name="T11" fmla="*/ 0 h 576"/>
                    <a:gd name="T12" fmla="*/ 0 w 87"/>
                    <a:gd name="T13" fmla="*/ 0 h 576"/>
                    <a:gd name="T14" fmla="*/ 0 w 87"/>
                    <a:gd name="T15" fmla="*/ 0 h 576"/>
                    <a:gd name="T16" fmla="*/ 0 w 87"/>
                    <a:gd name="T17" fmla="*/ 0 h 576"/>
                    <a:gd name="T18" fmla="*/ 0 w 87"/>
                    <a:gd name="T19" fmla="*/ 0 h 576"/>
                    <a:gd name="T20" fmla="*/ 0 w 87"/>
                    <a:gd name="T21" fmla="*/ 0 h 576"/>
                    <a:gd name="T22" fmla="*/ 0 w 87"/>
                    <a:gd name="T23" fmla="*/ 0 h 576"/>
                    <a:gd name="T24" fmla="*/ 0 w 87"/>
                    <a:gd name="T25" fmla="*/ 0 h 576"/>
                    <a:gd name="T26" fmla="*/ 0 w 87"/>
                    <a:gd name="T27" fmla="*/ 0 h 576"/>
                    <a:gd name="T28" fmla="*/ 0 w 87"/>
                    <a:gd name="T29" fmla="*/ 0 h 576"/>
                    <a:gd name="T30" fmla="*/ 0 w 87"/>
                    <a:gd name="T31" fmla="*/ 0 h 576"/>
                    <a:gd name="T32" fmla="*/ 0 w 87"/>
                    <a:gd name="T33" fmla="*/ 0 h 576"/>
                    <a:gd name="T34" fmla="*/ 0 w 87"/>
                    <a:gd name="T35" fmla="*/ 0 h 576"/>
                    <a:gd name="T36" fmla="*/ 0 w 87"/>
                    <a:gd name="T37" fmla="*/ 0 h 576"/>
                    <a:gd name="T38" fmla="*/ 0 w 87"/>
                    <a:gd name="T39" fmla="*/ 0 h 576"/>
                    <a:gd name="T40" fmla="*/ 0 w 87"/>
                    <a:gd name="T41" fmla="*/ 0 h 576"/>
                    <a:gd name="T42" fmla="*/ 0 w 87"/>
                    <a:gd name="T43" fmla="*/ 0 h 576"/>
                    <a:gd name="T44" fmla="*/ 0 w 87"/>
                    <a:gd name="T45" fmla="*/ 0 h 576"/>
                    <a:gd name="T46" fmla="*/ 0 w 87"/>
                    <a:gd name="T47" fmla="*/ 0 h 576"/>
                    <a:gd name="T48" fmla="*/ 0 w 87"/>
                    <a:gd name="T49" fmla="*/ 0 h 576"/>
                    <a:gd name="T50" fmla="*/ 0 w 87"/>
                    <a:gd name="T51" fmla="*/ 0 h 576"/>
                    <a:gd name="T52" fmla="*/ 0 w 87"/>
                    <a:gd name="T53" fmla="*/ 0 h 576"/>
                    <a:gd name="T54" fmla="*/ 0 w 87"/>
                    <a:gd name="T55" fmla="*/ 0 h 576"/>
                    <a:gd name="T56" fmla="*/ 0 w 87"/>
                    <a:gd name="T57" fmla="*/ 0 h 576"/>
                    <a:gd name="T58" fmla="*/ 0 w 87"/>
                    <a:gd name="T59" fmla="*/ 0 h 576"/>
                    <a:gd name="T60" fmla="*/ 0 w 87"/>
                    <a:gd name="T61" fmla="*/ 0 h 576"/>
                    <a:gd name="T62" fmla="*/ 0 w 87"/>
                    <a:gd name="T63" fmla="*/ 0 h 576"/>
                    <a:gd name="T64" fmla="*/ 0 w 87"/>
                    <a:gd name="T65" fmla="*/ 0 h 576"/>
                    <a:gd name="T66" fmla="*/ 0 w 87"/>
                    <a:gd name="T67" fmla="*/ 0 h 576"/>
                    <a:gd name="T68" fmla="*/ 0 w 87"/>
                    <a:gd name="T69" fmla="*/ 0 h 5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7"/>
                    <a:gd name="T106" fmla="*/ 0 h 576"/>
                    <a:gd name="T107" fmla="*/ 87 w 87"/>
                    <a:gd name="T108" fmla="*/ 576 h 5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solidFill>
                  <a:srgbClr val="057864"/>
                </a:solidFill>
                <a:ln w="9525">
                  <a:noFill/>
                  <a:round/>
                  <a:headEnd/>
                  <a:tailEnd/>
                </a:ln>
              </p:spPr>
              <p:txBody>
                <a:bodyPr>
                  <a:prstTxWarp prst="textNoShape">
                    <a:avLst/>
                  </a:prstTxWarp>
                </a:bodyPr>
                <a:lstStyle/>
                <a:p>
                  <a:endParaRPr lang="en-US"/>
                </a:p>
              </p:txBody>
            </p:sp>
            <p:sp>
              <p:nvSpPr>
                <p:cNvPr id="57618" name="Freeform 41"/>
                <p:cNvSpPr>
                  <a:spLocks/>
                </p:cNvSpPr>
                <p:nvPr/>
              </p:nvSpPr>
              <p:spPr bwMode="auto">
                <a:xfrm>
                  <a:off x="2204" y="2532"/>
                  <a:ext cx="87" cy="174"/>
                </a:xfrm>
                <a:custGeom>
                  <a:avLst/>
                  <a:gdLst>
                    <a:gd name="T0" fmla="*/ 0 w 435"/>
                    <a:gd name="T1" fmla="*/ 0 h 872"/>
                    <a:gd name="T2" fmla="*/ 0 w 435"/>
                    <a:gd name="T3" fmla="*/ 0 h 872"/>
                    <a:gd name="T4" fmla="*/ 0 w 435"/>
                    <a:gd name="T5" fmla="*/ 0 h 872"/>
                    <a:gd name="T6" fmla="*/ 0 w 435"/>
                    <a:gd name="T7" fmla="*/ 0 h 872"/>
                    <a:gd name="T8" fmla="*/ 0 w 435"/>
                    <a:gd name="T9" fmla="*/ 0 h 872"/>
                    <a:gd name="T10" fmla="*/ 0 60000 65536"/>
                    <a:gd name="T11" fmla="*/ 0 60000 65536"/>
                    <a:gd name="T12" fmla="*/ 0 60000 65536"/>
                    <a:gd name="T13" fmla="*/ 0 60000 65536"/>
                    <a:gd name="T14" fmla="*/ 0 60000 65536"/>
                    <a:gd name="T15" fmla="*/ 0 w 435"/>
                    <a:gd name="T16" fmla="*/ 0 h 872"/>
                    <a:gd name="T17" fmla="*/ 435 w 435"/>
                    <a:gd name="T18" fmla="*/ 872 h 872"/>
                  </a:gdLst>
                  <a:ahLst/>
                  <a:cxnLst>
                    <a:cxn ang="T10">
                      <a:pos x="T0" y="T1"/>
                    </a:cxn>
                    <a:cxn ang="T11">
                      <a:pos x="T2" y="T3"/>
                    </a:cxn>
                    <a:cxn ang="T12">
                      <a:pos x="T4" y="T5"/>
                    </a:cxn>
                    <a:cxn ang="T13">
                      <a:pos x="T6" y="T7"/>
                    </a:cxn>
                    <a:cxn ang="T14">
                      <a:pos x="T8" y="T9"/>
                    </a:cxn>
                  </a:cxnLst>
                  <a:rect l="T15" t="T16" r="T17" b="T18"/>
                  <a:pathLst>
                    <a:path w="435" h="872">
                      <a:moveTo>
                        <a:pt x="435" y="463"/>
                      </a:moveTo>
                      <a:lnTo>
                        <a:pt x="0" y="0"/>
                      </a:lnTo>
                      <a:lnTo>
                        <a:pt x="0" y="408"/>
                      </a:lnTo>
                      <a:lnTo>
                        <a:pt x="435" y="872"/>
                      </a:lnTo>
                      <a:lnTo>
                        <a:pt x="435" y="463"/>
                      </a:lnTo>
                      <a:close/>
                    </a:path>
                  </a:pathLst>
                </a:custGeom>
                <a:solidFill>
                  <a:srgbClr val="006699"/>
                </a:solidFill>
                <a:ln w="9525">
                  <a:noFill/>
                  <a:round/>
                  <a:headEnd/>
                  <a:tailEnd/>
                </a:ln>
              </p:spPr>
              <p:txBody>
                <a:bodyPr>
                  <a:prstTxWarp prst="textNoShape">
                    <a:avLst/>
                  </a:prstTxWarp>
                </a:bodyPr>
                <a:lstStyle/>
                <a:p>
                  <a:endParaRPr lang="en-US"/>
                </a:p>
              </p:txBody>
            </p:sp>
            <p:sp>
              <p:nvSpPr>
                <p:cNvPr id="57619" name="Freeform 42"/>
                <p:cNvSpPr>
                  <a:spLocks/>
                </p:cNvSpPr>
                <p:nvPr/>
              </p:nvSpPr>
              <p:spPr bwMode="auto">
                <a:xfrm>
                  <a:off x="2328" y="2538"/>
                  <a:ext cx="43" cy="150"/>
                </a:xfrm>
                <a:custGeom>
                  <a:avLst/>
                  <a:gdLst>
                    <a:gd name="T0" fmla="*/ 0 w 216"/>
                    <a:gd name="T1" fmla="*/ 0 h 749"/>
                    <a:gd name="T2" fmla="*/ 0 w 216"/>
                    <a:gd name="T3" fmla="*/ 0 h 749"/>
                    <a:gd name="T4" fmla="*/ 0 w 216"/>
                    <a:gd name="T5" fmla="*/ 0 h 749"/>
                    <a:gd name="T6" fmla="*/ 0 w 216"/>
                    <a:gd name="T7" fmla="*/ 0 h 749"/>
                    <a:gd name="T8" fmla="*/ 0 w 216"/>
                    <a:gd name="T9" fmla="*/ 0 h 749"/>
                    <a:gd name="T10" fmla="*/ 0 60000 65536"/>
                    <a:gd name="T11" fmla="*/ 0 60000 65536"/>
                    <a:gd name="T12" fmla="*/ 0 60000 65536"/>
                    <a:gd name="T13" fmla="*/ 0 60000 65536"/>
                    <a:gd name="T14" fmla="*/ 0 60000 65536"/>
                    <a:gd name="T15" fmla="*/ 0 w 216"/>
                    <a:gd name="T16" fmla="*/ 0 h 749"/>
                    <a:gd name="T17" fmla="*/ 216 w 216"/>
                    <a:gd name="T18" fmla="*/ 749 h 749"/>
                  </a:gdLst>
                  <a:ahLst/>
                  <a:cxnLst>
                    <a:cxn ang="T10">
                      <a:pos x="T0" y="T1"/>
                    </a:cxn>
                    <a:cxn ang="T11">
                      <a:pos x="T2" y="T3"/>
                    </a:cxn>
                    <a:cxn ang="T12">
                      <a:pos x="T4" y="T5"/>
                    </a:cxn>
                    <a:cxn ang="T13">
                      <a:pos x="T6" y="T7"/>
                    </a:cxn>
                    <a:cxn ang="T14">
                      <a:pos x="T8" y="T9"/>
                    </a:cxn>
                  </a:cxnLst>
                  <a:rect l="T15" t="T16" r="T17" b="T18"/>
                  <a:pathLst>
                    <a:path w="216" h="749">
                      <a:moveTo>
                        <a:pt x="216" y="0"/>
                      </a:moveTo>
                      <a:lnTo>
                        <a:pt x="0" y="340"/>
                      </a:lnTo>
                      <a:lnTo>
                        <a:pt x="0" y="749"/>
                      </a:lnTo>
                      <a:lnTo>
                        <a:pt x="216" y="409"/>
                      </a:lnTo>
                      <a:lnTo>
                        <a:pt x="216"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20" name="Freeform 43"/>
                <p:cNvSpPr>
                  <a:spLocks/>
                </p:cNvSpPr>
                <p:nvPr/>
              </p:nvSpPr>
              <p:spPr bwMode="auto">
                <a:xfrm>
                  <a:off x="2468" y="2533"/>
                  <a:ext cx="132" cy="284"/>
                </a:xfrm>
                <a:custGeom>
                  <a:avLst/>
                  <a:gdLst>
                    <a:gd name="T0" fmla="*/ 0 w 658"/>
                    <a:gd name="T1" fmla="*/ 0 h 1423"/>
                    <a:gd name="T2" fmla="*/ 0 w 658"/>
                    <a:gd name="T3" fmla="*/ 0 h 1423"/>
                    <a:gd name="T4" fmla="*/ 0 w 658"/>
                    <a:gd name="T5" fmla="*/ 0 h 1423"/>
                    <a:gd name="T6" fmla="*/ 0 w 658"/>
                    <a:gd name="T7" fmla="*/ 0 h 1423"/>
                    <a:gd name="T8" fmla="*/ 0 w 658"/>
                    <a:gd name="T9" fmla="*/ 0 h 1423"/>
                    <a:gd name="T10" fmla="*/ 0 w 658"/>
                    <a:gd name="T11" fmla="*/ 0 h 1423"/>
                    <a:gd name="T12" fmla="*/ 0 w 658"/>
                    <a:gd name="T13" fmla="*/ 0 h 1423"/>
                    <a:gd name="T14" fmla="*/ 0 w 658"/>
                    <a:gd name="T15" fmla="*/ 0 h 1423"/>
                    <a:gd name="T16" fmla="*/ 0 w 658"/>
                    <a:gd name="T17" fmla="*/ 0 h 1423"/>
                    <a:gd name="T18" fmla="*/ 0 w 658"/>
                    <a:gd name="T19" fmla="*/ 0 h 1423"/>
                    <a:gd name="T20" fmla="*/ 0 w 658"/>
                    <a:gd name="T21" fmla="*/ 0 h 1423"/>
                    <a:gd name="T22" fmla="*/ 0 w 658"/>
                    <a:gd name="T23" fmla="*/ 0 h 1423"/>
                    <a:gd name="T24" fmla="*/ 0 w 658"/>
                    <a:gd name="T25" fmla="*/ 0 h 1423"/>
                    <a:gd name="T26" fmla="*/ 0 w 658"/>
                    <a:gd name="T27" fmla="*/ 0 h 1423"/>
                    <a:gd name="T28" fmla="*/ 0 w 658"/>
                    <a:gd name="T29" fmla="*/ 0 h 1423"/>
                    <a:gd name="T30" fmla="*/ 0 w 658"/>
                    <a:gd name="T31" fmla="*/ 0 h 1423"/>
                    <a:gd name="T32" fmla="*/ 0 w 658"/>
                    <a:gd name="T33" fmla="*/ 0 h 1423"/>
                    <a:gd name="T34" fmla="*/ 0 w 658"/>
                    <a:gd name="T35" fmla="*/ 0 h 1423"/>
                    <a:gd name="T36" fmla="*/ 0 w 658"/>
                    <a:gd name="T37" fmla="*/ 0 h 1423"/>
                    <a:gd name="T38" fmla="*/ 0 w 658"/>
                    <a:gd name="T39" fmla="*/ 0 h 1423"/>
                    <a:gd name="T40" fmla="*/ 0 w 658"/>
                    <a:gd name="T41" fmla="*/ 0 h 1423"/>
                    <a:gd name="T42" fmla="*/ 0 w 658"/>
                    <a:gd name="T43" fmla="*/ 0 h 1423"/>
                    <a:gd name="T44" fmla="*/ 0 w 658"/>
                    <a:gd name="T45" fmla="*/ 0 h 1423"/>
                    <a:gd name="T46" fmla="*/ 0 w 658"/>
                    <a:gd name="T47" fmla="*/ 0 h 1423"/>
                    <a:gd name="T48" fmla="*/ 0 w 658"/>
                    <a:gd name="T49" fmla="*/ 0 h 1423"/>
                    <a:gd name="T50" fmla="*/ 0 w 658"/>
                    <a:gd name="T51" fmla="*/ 0 h 1423"/>
                    <a:gd name="T52" fmla="*/ 0 w 658"/>
                    <a:gd name="T53" fmla="*/ 0 h 1423"/>
                    <a:gd name="T54" fmla="*/ 0 w 658"/>
                    <a:gd name="T55" fmla="*/ 0 h 1423"/>
                    <a:gd name="T56" fmla="*/ 0 w 658"/>
                    <a:gd name="T57" fmla="*/ 0 h 1423"/>
                    <a:gd name="T58" fmla="*/ 0 w 658"/>
                    <a:gd name="T59" fmla="*/ 0 h 1423"/>
                    <a:gd name="T60" fmla="*/ 0 w 658"/>
                    <a:gd name="T61" fmla="*/ 0 h 1423"/>
                    <a:gd name="T62" fmla="*/ 0 w 658"/>
                    <a:gd name="T63" fmla="*/ 0 h 1423"/>
                    <a:gd name="T64" fmla="*/ 0 w 658"/>
                    <a:gd name="T65" fmla="*/ 0 h 1423"/>
                    <a:gd name="T66" fmla="*/ 0 w 658"/>
                    <a:gd name="T67" fmla="*/ 0 h 1423"/>
                    <a:gd name="T68" fmla="*/ 0 w 658"/>
                    <a:gd name="T69" fmla="*/ 0 h 1423"/>
                    <a:gd name="T70" fmla="*/ 0 w 658"/>
                    <a:gd name="T71" fmla="*/ 0 h 1423"/>
                    <a:gd name="T72" fmla="*/ 0 w 658"/>
                    <a:gd name="T73" fmla="*/ 0 h 1423"/>
                    <a:gd name="T74" fmla="*/ 0 w 658"/>
                    <a:gd name="T75" fmla="*/ 0 h 1423"/>
                    <a:gd name="T76" fmla="*/ 0 w 658"/>
                    <a:gd name="T77" fmla="*/ 0 h 1423"/>
                    <a:gd name="T78" fmla="*/ 0 w 658"/>
                    <a:gd name="T79" fmla="*/ 0 h 1423"/>
                    <a:gd name="T80" fmla="*/ 0 w 658"/>
                    <a:gd name="T81" fmla="*/ 0 h 1423"/>
                    <a:gd name="T82" fmla="*/ 0 w 658"/>
                    <a:gd name="T83" fmla="*/ 0 h 1423"/>
                    <a:gd name="T84" fmla="*/ 0 w 658"/>
                    <a:gd name="T85" fmla="*/ 0 h 14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8"/>
                    <a:gd name="T130" fmla="*/ 0 h 1423"/>
                    <a:gd name="T131" fmla="*/ 658 w 658"/>
                    <a:gd name="T132" fmla="*/ 1423 h 14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solidFill>
                  <a:srgbClr val="0066CC"/>
                </a:solidFill>
                <a:ln w="9525">
                  <a:noFill/>
                  <a:round/>
                  <a:headEnd/>
                  <a:tailEnd/>
                </a:ln>
              </p:spPr>
              <p:txBody>
                <a:bodyPr>
                  <a:prstTxWarp prst="textNoShape">
                    <a:avLst/>
                  </a:prstTxWarp>
                </a:bodyPr>
                <a:lstStyle/>
                <a:p>
                  <a:endParaRPr lang="en-US"/>
                </a:p>
              </p:txBody>
            </p:sp>
            <p:sp>
              <p:nvSpPr>
                <p:cNvPr id="57621" name="Freeform 44"/>
                <p:cNvSpPr>
                  <a:spLocks/>
                </p:cNvSpPr>
                <p:nvPr/>
              </p:nvSpPr>
              <p:spPr bwMode="auto">
                <a:xfrm>
                  <a:off x="2631" y="2828"/>
                  <a:ext cx="99" cy="181"/>
                </a:xfrm>
                <a:custGeom>
                  <a:avLst/>
                  <a:gdLst>
                    <a:gd name="T0" fmla="*/ 0 w 496"/>
                    <a:gd name="T1" fmla="*/ 0 h 905"/>
                    <a:gd name="T2" fmla="*/ 0 w 496"/>
                    <a:gd name="T3" fmla="*/ 0 h 905"/>
                    <a:gd name="T4" fmla="*/ 0 w 496"/>
                    <a:gd name="T5" fmla="*/ 0 h 905"/>
                    <a:gd name="T6" fmla="*/ 0 w 496"/>
                    <a:gd name="T7" fmla="*/ 0 h 905"/>
                    <a:gd name="T8" fmla="*/ 0 w 496"/>
                    <a:gd name="T9" fmla="*/ 0 h 905"/>
                    <a:gd name="T10" fmla="*/ 0 60000 65536"/>
                    <a:gd name="T11" fmla="*/ 0 60000 65536"/>
                    <a:gd name="T12" fmla="*/ 0 60000 65536"/>
                    <a:gd name="T13" fmla="*/ 0 60000 65536"/>
                    <a:gd name="T14" fmla="*/ 0 60000 65536"/>
                    <a:gd name="T15" fmla="*/ 0 w 496"/>
                    <a:gd name="T16" fmla="*/ 0 h 905"/>
                    <a:gd name="T17" fmla="*/ 496 w 496"/>
                    <a:gd name="T18" fmla="*/ 905 h 905"/>
                  </a:gdLst>
                  <a:ahLst/>
                  <a:cxnLst>
                    <a:cxn ang="T10">
                      <a:pos x="T0" y="T1"/>
                    </a:cxn>
                    <a:cxn ang="T11">
                      <a:pos x="T2" y="T3"/>
                    </a:cxn>
                    <a:cxn ang="T12">
                      <a:pos x="T4" y="T5"/>
                    </a:cxn>
                    <a:cxn ang="T13">
                      <a:pos x="T6" y="T7"/>
                    </a:cxn>
                    <a:cxn ang="T14">
                      <a:pos x="T8" y="T9"/>
                    </a:cxn>
                  </a:cxnLst>
                  <a:rect l="T15" t="T16" r="T17" b="T18"/>
                  <a:pathLst>
                    <a:path w="496" h="905">
                      <a:moveTo>
                        <a:pt x="496" y="496"/>
                      </a:moveTo>
                      <a:lnTo>
                        <a:pt x="0" y="0"/>
                      </a:lnTo>
                      <a:lnTo>
                        <a:pt x="0" y="410"/>
                      </a:lnTo>
                      <a:lnTo>
                        <a:pt x="496" y="905"/>
                      </a:lnTo>
                      <a:lnTo>
                        <a:pt x="496" y="496"/>
                      </a:lnTo>
                      <a:close/>
                    </a:path>
                  </a:pathLst>
                </a:custGeom>
                <a:solidFill>
                  <a:srgbClr val="0066CC"/>
                </a:solidFill>
                <a:ln w="9525">
                  <a:noFill/>
                  <a:round/>
                  <a:headEnd/>
                  <a:tailEnd/>
                </a:ln>
              </p:spPr>
              <p:txBody>
                <a:bodyPr>
                  <a:prstTxWarp prst="textNoShape">
                    <a:avLst/>
                  </a:prstTxWarp>
                </a:bodyPr>
                <a:lstStyle/>
                <a:p>
                  <a:endParaRPr lang="en-US"/>
                </a:p>
              </p:txBody>
            </p:sp>
            <p:sp>
              <p:nvSpPr>
                <p:cNvPr id="57622" name="Freeform 45"/>
                <p:cNvSpPr>
                  <a:spLocks/>
                </p:cNvSpPr>
                <p:nvPr/>
              </p:nvSpPr>
              <p:spPr bwMode="auto">
                <a:xfrm>
                  <a:off x="2921" y="2607"/>
                  <a:ext cx="102" cy="130"/>
                </a:xfrm>
                <a:custGeom>
                  <a:avLst/>
                  <a:gdLst>
                    <a:gd name="T0" fmla="*/ 0 w 511"/>
                    <a:gd name="T1" fmla="*/ 0 h 650"/>
                    <a:gd name="T2" fmla="*/ 0 w 511"/>
                    <a:gd name="T3" fmla="*/ 0 h 650"/>
                    <a:gd name="T4" fmla="*/ 0 w 511"/>
                    <a:gd name="T5" fmla="*/ 0 h 650"/>
                    <a:gd name="T6" fmla="*/ 0 w 511"/>
                    <a:gd name="T7" fmla="*/ 0 h 650"/>
                    <a:gd name="T8" fmla="*/ 0 w 511"/>
                    <a:gd name="T9" fmla="*/ 0 h 650"/>
                    <a:gd name="T10" fmla="*/ 0 w 511"/>
                    <a:gd name="T11" fmla="*/ 0 h 650"/>
                    <a:gd name="T12" fmla="*/ 0 w 511"/>
                    <a:gd name="T13" fmla="*/ 0 h 650"/>
                    <a:gd name="T14" fmla="*/ 0 w 511"/>
                    <a:gd name="T15" fmla="*/ 0 h 650"/>
                    <a:gd name="T16" fmla="*/ 0 w 511"/>
                    <a:gd name="T17" fmla="*/ 0 h 650"/>
                    <a:gd name="T18" fmla="*/ 0 w 511"/>
                    <a:gd name="T19" fmla="*/ 0 h 650"/>
                    <a:gd name="T20" fmla="*/ 0 w 511"/>
                    <a:gd name="T21" fmla="*/ 0 h 650"/>
                    <a:gd name="T22" fmla="*/ 0 w 511"/>
                    <a:gd name="T23" fmla="*/ 0 h 650"/>
                    <a:gd name="T24" fmla="*/ 0 w 511"/>
                    <a:gd name="T25" fmla="*/ 0 h 650"/>
                    <a:gd name="T26" fmla="*/ 0 w 511"/>
                    <a:gd name="T27" fmla="*/ 0 h 650"/>
                    <a:gd name="T28" fmla="*/ 0 w 511"/>
                    <a:gd name="T29" fmla="*/ 0 h 650"/>
                    <a:gd name="T30" fmla="*/ 0 w 511"/>
                    <a:gd name="T31" fmla="*/ 0 h 650"/>
                    <a:gd name="T32" fmla="*/ 0 w 511"/>
                    <a:gd name="T33" fmla="*/ 0 h 650"/>
                    <a:gd name="T34" fmla="*/ 0 w 511"/>
                    <a:gd name="T35" fmla="*/ 0 h 650"/>
                    <a:gd name="T36" fmla="*/ 0 w 511"/>
                    <a:gd name="T37" fmla="*/ 0 h 6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1"/>
                    <a:gd name="T58" fmla="*/ 0 h 650"/>
                    <a:gd name="T59" fmla="*/ 511 w 511"/>
                    <a:gd name="T60" fmla="*/ 650 h 6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solidFill>
                  <a:srgbClr val="0066CC"/>
                </a:solidFill>
                <a:ln w="9525">
                  <a:noFill/>
                  <a:round/>
                  <a:headEnd/>
                  <a:tailEnd/>
                </a:ln>
              </p:spPr>
              <p:txBody>
                <a:bodyPr>
                  <a:prstTxWarp prst="textNoShape">
                    <a:avLst/>
                  </a:prstTxWarp>
                </a:bodyPr>
                <a:lstStyle/>
                <a:p>
                  <a:endParaRPr lang="en-US"/>
                </a:p>
              </p:txBody>
            </p:sp>
            <p:sp>
              <p:nvSpPr>
                <p:cNvPr id="57623" name="Freeform 46"/>
                <p:cNvSpPr>
                  <a:spLocks/>
                </p:cNvSpPr>
                <p:nvPr/>
              </p:nvSpPr>
              <p:spPr bwMode="auto">
                <a:xfrm>
                  <a:off x="3150" y="2513"/>
                  <a:ext cx="62" cy="87"/>
                </a:xfrm>
                <a:custGeom>
                  <a:avLst/>
                  <a:gdLst>
                    <a:gd name="T0" fmla="*/ 0 w 309"/>
                    <a:gd name="T1" fmla="*/ 0 h 437"/>
                    <a:gd name="T2" fmla="*/ 0 w 309"/>
                    <a:gd name="T3" fmla="*/ 0 h 437"/>
                    <a:gd name="T4" fmla="*/ 0 w 309"/>
                    <a:gd name="T5" fmla="*/ 0 h 437"/>
                    <a:gd name="T6" fmla="*/ 0 w 309"/>
                    <a:gd name="T7" fmla="*/ 0 h 437"/>
                    <a:gd name="T8" fmla="*/ 0 w 309"/>
                    <a:gd name="T9" fmla="*/ 0 h 437"/>
                    <a:gd name="T10" fmla="*/ 0 60000 65536"/>
                    <a:gd name="T11" fmla="*/ 0 60000 65536"/>
                    <a:gd name="T12" fmla="*/ 0 60000 65536"/>
                    <a:gd name="T13" fmla="*/ 0 60000 65536"/>
                    <a:gd name="T14" fmla="*/ 0 60000 65536"/>
                    <a:gd name="T15" fmla="*/ 0 w 309"/>
                    <a:gd name="T16" fmla="*/ 0 h 437"/>
                    <a:gd name="T17" fmla="*/ 309 w 309"/>
                    <a:gd name="T18" fmla="*/ 437 h 437"/>
                  </a:gdLst>
                  <a:ahLst/>
                  <a:cxnLst>
                    <a:cxn ang="T10">
                      <a:pos x="T0" y="T1"/>
                    </a:cxn>
                    <a:cxn ang="T11">
                      <a:pos x="T2" y="T3"/>
                    </a:cxn>
                    <a:cxn ang="T12">
                      <a:pos x="T4" y="T5"/>
                    </a:cxn>
                    <a:cxn ang="T13">
                      <a:pos x="T6" y="T7"/>
                    </a:cxn>
                    <a:cxn ang="T14">
                      <a:pos x="T8" y="T9"/>
                    </a:cxn>
                  </a:cxnLst>
                  <a:rect l="T15" t="T16" r="T17" b="T18"/>
                  <a:pathLst>
                    <a:path w="309" h="437">
                      <a:moveTo>
                        <a:pt x="309" y="0"/>
                      </a:moveTo>
                      <a:lnTo>
                        <a:pt x="0" y="28"/>
                      </a:lnTo>
                      <a:lnTo>
                        <a:pt x="0" y="437"/>
                      </a:lnTo>
                      <a:lnTo>
                        <a:pt x="309" y="409"/>
                      </a:lnTo>
                      <a:lnTo>
                        <a:pt x="309" y="0"/>
                      </a:lnTo>
                      <a:close/>
                    </a:path>
                  </a:pathLst>
                </a:custGeom>
                <a:solidFill>
                  <a:srgbClr val="0066CC"/>
                </a:solidFill>
                <a:ln w="9525">
                  <a:noFill/>
                  <a:round/>
                  <a:headEnd/>
                  <a:tailEnd/>
                </a:ln>
              </p:spPr>
              <p:txBody>
                <a:bodyPr>
                  <a:prstTxWarp prst="textNoShape">
                    <a:avLst/>
                  </a:prstTxWarp>
                </a:bodyPr>
                <a:lstStyle/>
                <a:p>
                  <a:endParaRPr lang="en-US"/>
                </a:p>
              </p:txBody>
            </p:sp>
            <p:sp>
              <p:nvSpPr>
                <p:cNvPr id="57624" name="Freeform 47"/>
                <p:cNvSpPr>
                  <a:spLocks/>
                </p:cNvSpPr>
                <p:nvPr/>
              </p:nvSpPr>
              <p:spPr bwMode="auto">
                <a:xfrm>
                  <a:off x="3379" y="2533"/>
                  <a:ext cx="55" cy="111"/>
                </a:xfrm>
                <a:custGeom>
                  <a:avLst/>
                  <a:gdLst>
                    <a:gd name="T0" fmla="*/ 0 w 275"/>
                    <a:gd name="T1" fmla="*/ 0 h 556"/>
                    <a:gd name="T2" fmla="*/ 0 w 275"/>
                    <a:gd name="T3" fmla="*/ 0 h 556"/>
                    <a:gd name="T4" fmla="*/ 0 w 275"/>
                    <a:gd name="T5" fmla="*/ 0 h 556"/>
                    <a:gd name="T6" fmla="*/ 0 w 275"/>
                    <a:gd name="T7" fmla="*/ 0 h 556"/>
                    <a:gd name="T8" fmla="*/ 0 w 275"/>
                    <a:gd name="T9" fmla="*/ 0 h 556"/>
                    <a:gd name="T10" fmla="*/ 0 w 275"/>
                    <a:gd name="T11" fmla="*/ 0 h 556"/>
                    <a:gd name="T12" fmla="*/ 0 w 275"/>
                    <a:gd name="T13" fmla="*/ 0 h 556"/>
                    <a:gd name="T14" fmla="*/ 0 w 275"/>
                    <a:gd name="T15" fmla="*/ 0 h 556"/>
                    <a:gd name="T16" fmla="*/ 0 w 275"/>
                    <a:gd name="T17" fmla="*/ 0 h 556"/>
                    <a:gd name="T18" fmla="*/ 0 w 275"/>
                    <a:gd name="T19" fmla="*/ 0 h 556"/>
                    <a:gd name="T20" fmla="*/ 0 w 275"/>
                    <a:gd name="T21" fmla="*/ 0 h 556"/>
                    <a:gd name="T22" fmla="*/ 0 w 275"/>
                    <a:gd name="T23" fmla="*/ 0 h 556"/>
                    <a:gd name="T24" fmla="*/ 0 w 275"/>
                    <a:gd name="T25" fmla="*/ 0 h 556"/>
                    <a:gd name="T26" fmla="*/ 0 w 275"/>
                    <a:gd name="T27" fmla="*/ 0 h 556"/>
                    <a:gd name="T28" fmla="*/ 0 w 275"/>
                    <a:gd name="T29" fmla="*/ 0 h 556"/>
                    <a:gd name="T30" fmla="*/ 0 w 275"/>
                    <a:gd name="T31" fmla="*/ 0 h 556"/>
                    <a:gd name="T32" fmla="*/ 0 w 275"/>
                    <a:gd name="T33" fmla="*/ 0 h 556"/>
                    <a:gd name="T34" fmla="*/ 0 w 275"/>
                    <a:gd name="T35" fmla="*/ 0 h 556"/>
                    <a:gd name="T36" fmla="*/ 0 w 275"/>
                    <a:gd name="T37" fmla="*/ 0 h 556"/>
                    <a:gd name="T38" fmla="*/ 0 w 275"/>
                    <a:gd name="T39" fmla="*/ 0 h 556"/>
                    <a:gd name="T40" fmla="*/ 0 w 275"/>
                    <a:gd name="T41" fmla="*/ 0 h 556"/>
                    <a:gd name="T42" fmla="*/ 0 w 275"/>
                    <a:gd name="T43" fmla="*/ 0 h 556"/>
                    <a:gd name="T44" fmla="*/ 0 w 275"/>
                    <a:gd name="T45" fmla="*/ 0 h 556"/>
                    <a:gd name="T46" fmla="*/ 0 w 275"/>
                    <a:gd name="T47" fmla="*/ 0 h 556"/>
                    <a:gd name="T48" fmla="*/ 0 w 275"/>
                    <a:gd name="T49" fmla="*/ 0 h 556"/>
                    <a:gd name="T50" fmla="*/ 0 w 275"/>
                    <a:gd name="T51" fmla="*/ 0 h 556"/>
                    <a:gd name="T52" fmla="*/ 0 w 275"/>
                    <a:gd name="T53" fmla="*/ 0 h 5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75"/>
                    <a:gd name="T82" fmla="*/ 0 h 556"/>
                    <a:gd name="T83" fmla="*/ 275 w 275"/>
                    <a:gd name="T84" fmla="*/ 556 h 55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solidFill>
                  <a:srgbClr val="0066CC"/>
                </a:solidFill>
                <a:ln w="9525">
                  <a:noFill/>
                  <a:round/>
                  <a:headEnd/>
                  <a:tailEnd/>
                </a:ln>
              </p:spPr>
              <p:txBody>
                <a:bodyPr>
                  <a:prstTxWarp prst="textNoShape">
                    <a:avLst/>
                  </a:prstTxWarp>
                </a:bodyPr>
                <a:lstStyle/>
                <a:p>
                  <a:endParaRPr lang="en-US"/>
                </a:p>
              </p:txBody>
            </p:sp>
            <p:sp>
              <p:nvSpPr>
                <p:cNvPr id="57625" name="Freeform 48"/>
                <p:cNvSpPr>
                  <a:spLocks/>
                </p:cNvSpPr>
                <p:nvPr/>
              </p:nvSpPr>
              <p:spPr bwMode="auto">
                <a:xfrm>
                  <a:off x="3830" y="2407"/>
                  <a:ext cx="49" cy="120"/>
                </a:xfrm>
                <a:custGeom>
                  <a:avLst/>
                  <a:gdLst>
                    <a:gd name="T0" fmla="*/ 0 w 248"/>
                    <a:gd name="T1" fmla="*/ 0 h 597"/>
                    <a:gd name="T2" fmla="*/ 0 w 248"/>
                    <a:gd name="T3" fmla="*/ 0 h 597"/>
                    <a:gd name="T4" fmla="*/ 0 w 248"/>
                    <a:gd name="T5" fmla="*/ 0 h 597"/>
                    <a:gd name="T6" fmla="*/ 0 w 248"/>
                    <a:gd name="T7" fmla="*/ 0 h 597"/>
                    <a:gd name="T8" fmla="*/ 0 w 248"/>
                    <a:gd name="T9" fmla="*/ 0 h 597"/>
                    <a:gd name="T10" fmla="*/ 0 w 248"/>
                    <a:gd name="T11" fmla="*/ 0 h 597"/>
                    <a:gd name="T12" fmla="*/ 0 w 248"/>
                    <a:gd name="T13" fmla="*/ 0 h 597"/>
                    <a:gd name="T14" fmla="*/ 0 w 248"/>
                    <a:gd name="T15" fmla="*/ 0 h 597"/>
                    <a:gd name="T16" fmla="*/ 0 w 248"/>
                    <a:gd name="T17" fmla="*/ 0 h 597"/>
                    <a:gd name="T18" fmla="*/ 0 w 248"/>
                    <a:gd name="T19" fmla="*/ 0 h 597"/>
                    <a:gd name="T20" fmla="*/ 0 w 248"/>
                    <a:gd name="T21" fmla="*/ 0 h 597"/>
                    <a:gd name="T22" fmla="*/ 0 w 248"/>
                    <a:gd name="T23" fmla="*/ 0 h 597"/>
                    <a:gd name="T24" fmla="*/ 0 w 248"/>
                    <a:gd name="T25" fmla="*/ 0 h 597"/>
                    <a:gd name="T26" fmla="*/ 0 w 248"/>
                    <a:gd name="T27" fmla="*/ 0 h 597"/>
                    <a:gd name="T28" fmla="*/ 0 w 248"/>
                    <a:gd name="T29" fmla="*/ 0 h 597"/>
                    <a:gd name="T30" fmla="*/ 0 w 248"/>
                    <a:gd name="T31" fmla="*/ 0 h 597"/>
                    <a:gd name="T32" fmla="*/ 0 w 248"/>
                    <a:gd name="T33" fmla="*/ 0 h 597"/>
                    <a:gd name="T34" fmla="*/ 0 w 248"/>
                    <a:gd name="T35" fmla="*/ 0 h 597"/>
                    <a:gd name="T36" fmla="*/ 0 w 248"/>
                    <a:gd name="T37" fmla="*/ 0 h 597"/>
                    <a:gd name="T38" fmla="*/ 0 w 248"/>
                    <a:gd name="T39" fmla="*/ 0 h 597"/>
                    <a:gd name="T40" fmla="*/ 0 w 248"/>
                    <a:gd name="T41" fmla="*/ 0 h 597"/>
                    <a:gd name="T42" fmla="*/ 0 w 248"/>
                    <a:gd name="T43" fmla="*/ 0 h 597"/>
                    <a:gd name="T44" fmla="*/ 0 w 248"/>
                    <a:gd name="T45" fmla="*/ 0 h 597"/>
                    <a:gd name="T46" fmla="*/ 0 w 248"/>
                    <a:gd name="T47" fmla="*/ 0 h 597"/>
                    <a:gd name="T48" fmla="*/ 0 w 248"/>
                    <a:gd name="T49" fmla="*/ 0 h 597"/>
                    <a:gd name="T50" fmla="*/ 0 w 248"/>
                    <a:gd name="T51" fmla="*/ 0 h 597"/>
                    <a:gd name="T52" fmla="*/ 0 w 248"/>
                    <a:gd name="T53" fmla="*/ 0 h 597"/>
                    <a:gd name="T54" fmla="*/ 0 w 248"/>
                    <a:gd name="T55" fmla="*/ 0 h 597"/>
                    <a:gd name="T56" fmla="*/ 0 w 248"/>
                    <a:gd name="T57" fmla="*/ 0 h 597"/>
                    <a:gd name="T58" fmla="*/ 0 w 248"/>
                    <a:gd name="T59" fmla="*/ 0 h 597"/>
                    <a:gd name="T60" fmla="*/ 0 w 248"/>
                    <a:gd name="T61" fmla="*/ 0 h 597"/>
                    <a:gd name="T62" fmla="*/ 0 w 248"/>
                    <a:gd name="T63" fmla="*/ 0 h 597"/>
                    <a:gd name="T64" fmla="*/ 0 w 248"/>
                    <a:gd name="T65" fmla="*/ 0 h 597"/>
                    <a:gd name="T66" fmla="*/ 0 w 248"/>
                    <a:gd name="T67" fmla="*/ 0 h 597"/>
                    <a:gd name="T68" fmla="*/ 0 w 248"/>
                    <a:gd name="T69" fmla="*/ 0 h 597"/>
                    <a:gd name="T70" fmla="*/ 0 w 248"/>
                    <a:gd name="T71" fmla="*/ 0 h 597"/>
                    <a:gd name="T72" fmla="*/ 0 w 248"/>
                    <a:gd name="T73" fmla="*/ 0 h 597"/>
                    <a:gd name="T74" fmla="*/ 0 w 248"/>
                    <a:gd name="T75" fmla="*/ 0 h 597"/>
                    <a:gd name="T76" fmla="*/ 0 w 248"/>
                    <a:gd name="T77" fmla="*/ 0 h 597"/>
                    <a:gd name="T78" fmla="*/ 0 w 248"/>
                    <a:gd name="T79" fmla="*/ 0 h 597"/>
                    <a:gd name="T80" fmla="*/ 0 w 248"/>
                    <a:gd name="T81" fmla="*/ 0 h 597"/>
                    <a:gd name="T82" fmla="*/ 0 w 248"/>
                    <a:gd name="T83" fmla="*/ 0 h 597"/>
                    <a:gd name="T84" fmla="*/ 0 w 248"/>
                    <a:gd name="T85" fmla="*/ 0 h 59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48"/>
                    <a:gd name="T130" fmla="*/ 0 h 597"/>
                    <a:gd name="T131" fmla="*/ 248 w 248"/>
                    <a:gd name="T132" fmla="*/ 597 h 59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solidFill>
                  <a:srgbClr val="0066CC"/>
                </a:solidFill>
                <a:ln w="9525">
                  <a:noFill/>
                  <a:round/>
                  <a:headEnd/>
                  <a:tailEnd/>
                </a:ln>
              </p:spPr>
              <p:txBody>
                <a:bodyPr>
                  <a:prstTxWarp prst="textNoShape">
                    <a:avLst/>
                  </a:prstTxWarp>
                </a:bodyPr>
                <a:lstStyle/>
                <a:p>
                  <a:endParaRPr lang="en-US"/>
                </a:p>
              </p:txBody>
            </p:sp>
            <p:sp>
              <p:nvSpPr>
                <p:cNvPr id="57626" name="Rectangle 49"/>
                <p:cNvSpPr>
                  <a:spLocks noChangeArrowheads="1"/>
                </p:cNvSpPr>
                <p:nvPr/>
              </p:nvSpPr>
              <p:spPr bwMode="auto">
                <a:xfrm>
                  <a:off x="3953" y="2402"/>
                  <a:ext cx="38" cy="82"/>
                </a:xfrm>
                <a:prstGeom prst="rect">
                  <a:avLst/>
                </a:prstGeom>
                <a:solidFill>
                  <a:srgbClr val="0066CC"/>
                </a:solidFill>
                <a:ln w="9525">
                  <a:noFill/>
                  <a:miter lim="800000"/>
                  <a:headEnd/>
                  <a:tailEnd/>
                </a:ln>
              </p:spPr>
              <p:txBody>
                <a:bodyPr>
                  <a:prstTxWarp prst="textNoShape">
                    <a:avLst/>
                  </a:prstTxWarp>
                </a:bodyPr>
                <a:lstStyle/>
                <a:p>
                  <a:endParaRPr lang="en-US"/>
                </a:p>
              </p:txBody>
            </p:sp>
            <p:sp>
              <p:nvSpPr>
                <p:cNvPr id="57627" name="Rectangle 50"/>
                <p:cNvSpPr>
                  <a:spLocks noChangeArrowheads="1"/>
                </p:cNvSpPr>
                <p:nvPr/>
              </p:nvSpPr>
              <p:spPr bwMode="auto">
                <a:xfrm>
                  <a:off x="4021" y="2427"/>
                  <a:ext cx="19" cy="81"/>
                </a:xfrm>
                <a:prstGeom prst="rect">
                  <a:avLst/>
                </a:prstGeom>
                <a:solidFill>
                  <a:srgbClr val="0099FF"/>
                </a:solidFill>
                <a:ln w="9525">
                  <a:noFill/>
                  <a:miter lim="800000"/>
                  <a:headEnd/>
                  <a:tailEnd/>
                </a:ln>
              </p:spPr>
              <p:txBody>
                <a:bodyPr>
                  <a:prstTxWarp prst="textNoShape">
                    <a:avLst/>
                  </a:prstTxWarp>
                </a:bodyPr>
                <a:lstStyle/>
                <a:p>
                  <a:endParaRPr lang="en-US"/>
                </a:p>
              </p:txBody>
            </p:sp>
            <p:sp>
              <p:nvSpPr>
                <p:cNvPr id="57628" name="Freeform 51"/>
                <p:cNvSpPr>
                  <a:spLocks/>
                </p:cNvSpPr>
                <p:nvPr/>
              </p:nvSpPr>
              <p:spPr bwMode="auto">
                <a:xfrm>
                  <a:off x="4132" y="2457"/>
                  <a:ext cx="66" cy="214"/>
                </a:xfrm>
                <a:custGeom>
                  <a:avLst/>
                  <a:gdLst>
                    <a:gd name="T0" fmla="*/ 0 w 329"/>
                    <a:gd name="T1" fmla="*/ 0 h 1068"/>
                    <a:gd name="T2" fmla="*/ 0 w 329"/>
                    <a:gd name="T3" fmla="*/ 0 h 1068"/>
                    <a:gd name="T4" fmla="*/ 0 w 329"/>
                    <a:gd name="T5" fmla="*/ 0 h 1068"/>
                    <a:gd name="T6" fmla="*/ 0 w 329"/>
                    <a:gd name="T7" fmla="*/ 0 h 1068"/>
                    <a:gd name="T8" fmla="*/ 0 w 329"/>
                    <a:gd name="T9" fmla="*/ 0 h 1068"/>
                    <a:gd name="T10" fmla="*/ 0 w 329"/>
                    <a:gd name="T11" fmla="*/ 0 h 1068"/>
                    <a:gd name="T12" fmla="*/ 0 w 329"/>
                    <a:gd name="T13" fmla="*/ 0 h 1068"/>
                    <a:gd name="T14" fmla="*/ 0 w 329"/>
                    <a:gd name="T15" fmla="*/ 0 h 1068"/>
                    <a:gd name="T16" fmla="*/ 0 w 329"/>
                    <a:gd name="T17" fmla="*/ 0 h 1068"/>
                    <a:gd name="T18" fmla="*/ 0 w 329"/>
                    <a:gd name="T19" fmla="*/ 0 h 1068"/>
                    <a:gd name="T20" fmla="*/ 0 w 329"/>
                    <a:gd name="T21" fmla="*/ 0 h 1068"/>
                    <a:gd name="T22" fmla="*/ 0 w 329"/>
                    <a:gd name="T23" fmla="*/ 0 h 1068"/>
                    <a:gd name="T24" fmla="*/ 0 w 329"/>
                    <a:gd name="T25" fmla="*/ 0 h 1068"/>
                    <a:gd name="T26" fmla="*/ 0 w 329"/>
                    <a:gd name="T27" fmla="*/ 0 h 1068"/>
                    <a:gd name="T28" fmla="*/ 0 w 329"/>
                    <a:gd name="T29" fmla="*/ 0 h 1068"/>
                    <a:gd name="T30" fmla="*/ 0 w 329"/>
                    <a:gd name="T31" fmla="*/ 0 h 1068"/>
                    <a:gd name="T32" fmla="*/ 0 w 329"/>
                    <a:gd name="T33" fmla="*/ 0 h 1068"/>
                    <a:gd name="T34" fmla="*/ 0 w 329"/>
                    <a:gd name="T35" fmla="*/ 0 h 1068"/>
                    <a:gd name="T36" fmla="*/ 0 w 329"/>
                    <a:gd name="T37" fmla="*/ 0 h 1068"/>
                    <a:gd name="T38" fmla="*/ 0 w 329"/>
                    <a:gd name="T39" fmla="*/ 0 h 1068"/>
                    <a:gd name="T40" fmla="*/ 0 w 329"/>
                    <a:gd name="T41" fmla="*/ 0 h 1068"/>
                    <a:gd name="T42" fmla="*/ 0 w 329"/>
                    <a:gd name="T43" fmla="*/ 0 h 1068"/>
                    <a:gd name="T44" fmla="*/ 0 w 329"/>
                    <a:gd name="T45" fmla="*/ 0 h 1068"/>
                    <a:gd name="T46" fmla="*/ 0 w 329"/>
                    <a:gd name="T47" fmla="*/ 0 h 1068"/>
                    <a:gd name="T48" fmla="*/ 0 w 329"/>
                    <a:gd name="T49" fmla="*/ 0 h 1068"/>
                    <a:gd name="T50" fmla="*/ 0 w 329"/>
                    <a:gd name="T51" fmla="*/ 0 h 1068"/>
                    <a:gd name="T52" fmla="*/ 0 w 329"/>
                    <a:gd name="T53" fmla="*/ 0 h 1068"/>
                    <a:gd name="T54" fmla="*/ 0 w 329"/>
                    <a:gd name="T55" fmla="*/ 0 h 1068"/>
                    <a:gd name="T56" fmla="*/ 0 w 329"/>
                    <a:gd name="T57" fmla="*/ 0 h 1068"/>
                    <a:gd name="T58" fmla="*/ 0 w 329"/>
                    <a:gd name="T59" fmla="*/ 0 h 1068"/>
                    <a:gd name="T60" fmla="*/ 0 w 329"/>
                    <a:gd name="T61" fmla="*/ 0 h 1068"/>
                    <a:gd name="T62" fmla="*/ 0 w 329"/>
                    <a:gd name="T63" fmla="*/ 0 h 1068"/>
                    <a:gd name="T64" fmla="*/ 0 w 329"/>
                    <a:gd name="T65" fmla="*/ 0 h 1068"/>
                    <a:gd name="T66" fmla="*/ 0 w 329"/>
                    <a:gd name="T67" fmla="*/ 0 h 1068"/>
                    <a:gd name="T68" fmla="*/ 0 w 329"/>
                    <a:gd name="T69" fmla="*/ 0 h 1068"/>
                    <a:gd name="T70" fmla="*/ 0 w 329"/>
                    <a:gd name="T71" fmla="*/ 0 h 1068"/>
                    <a:gd name="T72" fmla="*/ 0 w 329"/>
                    <a:gd name="T73" fmla="*/ 0 h 1068"/>
                    <a:gd name="T74" fmla="*/ 0 w 329"/>
                    <a:gd name="T75" fmla="*/ 0 h 1068"/>
                    <a:gd name="T76" fmla="*/ 0 w 329"/>
                    <a:gd name="T77" fmla="*/ 0 h 1068"/>
                    <a:gd name="T78" fmla="*/ 0 w 329"/>
                    <a:gd name="T79" fmla="*/ 0 h 1068"/>
                    <a:gd name="T80" fmla="*/ 0 w 329"/>
                    <a:gd name="T81" fmla="*/ 0 h 1068"/>
                    <a:gd name="T82" fmla="*/ 0 w 329"/>
                    <a:gd name="T83" fmla="*/ 0 h 1068"/>
                    <a:gd name="T84" fmla="*/ 0 w 329"/>
                    <a:gd name="T85" fmla="*/ 0 h 10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9"/>
                    <a:gd name="T130" fmla="*/ 0 h 1068"/>
                    <a:gd name="T131" fmla="*/ 329 w 329"/>
                    <a:gd name="T132" fmla="*/ 1068 h 10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solidFill>
                  <a:srgbClr val="0066CC"/>
                </a:solidFill>
                <a:ln w="9525">
                  <a:noFill/>
                  <a:round/>
                  <a:headEnd/>
                  <a:tailEnd/>
                </a:ln>
              </p:spPr>
              <p:txBody>
                <a:bodyPr>
                  <a:prstTxWarp prst="textNoShape">
                    <a:avLst/>
                  </a:prstTxWarp>
                </a:bodyPr>
                <a:lstStyle/>
                <a:p>
                  <a:endParaRPr lang="en-US"/>
                </a:p>
              </p:txBody>
            </p:sp>
            <p:sp>
              <p:nvSpPr>
                <p:cNvPr id="57629" name="Freeform 52"/>
                <p:cNvSpPr>
                  <a:spLocks/>
                </p:cNvSpPr>
                <p:nvPr/>
              </p:nvSpPr>
              <p:spPr bwMode="auto">
                <a:xfrm>
                  <a:off x="4353" y="2713"/>
                  <a:ext cx="109" cy="140"/>
                </a:xfrm>
                <a:custGeom>
                  <a:avLst/>
                  <a:gdLst>
                    <a:gd name="T0" fmla="*/ 0 w 544"/>
                    <a:gd name="T1" fmla="*/ 0 h 703"/>
                    <a:gd name="T2" fmla="*/ 0 w 544"/>
                    <a:gd name="T3" fmla="*/ 0 h 703"/>
                    <a:gd name="T4" fmla="*/ 0 w 544"/>
                    <a:gd name="T5" fmla="*/ 0 h 703"/>
                    <a:gd name="T6" fmla="*/ 0 w 544"/>
                    <a:gd name="T7" fmla="*/ 0 h 703"/>
                    <a:gd name="T8" fmla="*/ 0 w 544"/>
                    <a:gd name="T9" fmla="*/ 0 h 703"/>
                    <a:gd name="T10" fmla="*/ 0 w 544"/>
                    <a:gd name="T11" fmla="*/ 0 h 703"/>
                    <a:gd name="T12" fmla="*/ 0 w 544"/>
                    <a:gd name="T13" fmla="*/ 0 h 703"/>
                    <a:gd name="T14" fmla="*/ 0 w 544"/>
                    <a:gd name="T15" fmla="*/ 0 h 703"/>
                    <a:gd name="T16" fmla="*/ 0 w 544"/>
                    <a:gd name="T17" fmla="*/ 0 h 703"/>
                    <a:gd name="T18" fmla="*/ 0 w 544"/>
                    <a:gd name="T19" fmla="*/ 0 h 703"/>
                    <a:gd name="T20" fmla="*/ 0 w 544"/>
                    <a:gd name="T21" fmla="*/ 0 h 703"/>
                    <a:gd name="T22" fmla="*/ 0 w 544"/>
                    <a:gd name="T23" fmla="*/ 0 h 703"/>
                    <a:gd name="T24" fmla="*/ 0 w 544"/>
                    <a:gd name="T25" fmla="*/ 0 h 703"/>
                    <a:gd name="T26" fmla="*/ 0 w 544"/>
                    <a:gd name="T27" fmla="*/ 0 h 703"/>
                    <a:gd name="T28" fmla="*/ 0 w 544"/>
                    <a:gd name="T29" fmla="*/ 0 h 703"/>
                    <a:gd name="T30" fmla="*/ 0 w 544"/>
                    <a:gd name="T31" fmla="*/ 0 h 703"/>
                    <a:gd name="T32" fmla="*/ 0 w 544"/>
                    <a:gd name="T33" fmla="*/ 0 h 703"/>
                    <a:gd name="T34" fmla="*/ 0 w 544"/>
                    <a:gd name="T35" fmla="*/ 0 h 703"/>
                    <a:gd name="T36" fmla="*/ 0 w 544"/>
                    <a:gd name="T37" fmla="*/ 0 h 7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4"/>
                    <a:gd name="T58" fmla="*/ 0 h 703"/>
                    <a:gd name="T59" fmla="*/ 544 w 544"/>
                    <a:gd name="T60" fmla="*/ 703 h 7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solidFill>
                  <a:srgbClr val="509EB0"/>
                </a:solidFill>
                <a:ln w="9525">
                  <a:noFill/>
                  <a:round/>
                  <a:headEnd/>
                  <a:tailEnd/>
                </a:ln>
              </p:spPr>
              <p:txBody>
                <a:bodyPr>
                  <a:prstTxWarp prst="textNoShape">
                    <a:avLst/>
                  </a:prstTxWarp>
                </a:bodyPr>
                <a:lstStyle/>
                <a:p>
                  <a:endParaRPr lang="en-US"/>
                </a:p>
              </p:txBody>
            </p:sp>
            <p:sp>
              <p:nvSpPr>
                <p:cNvPr id="57630" name="Rectangle 53"/>
                <p:cNvSpPr>
                  <a:spLocks noChangeArrowheads="1"/>
                </p:cNvSpPr>
                <p:nvPr/>
              </p:nvSpPr>
              <p:spPr bwMode="auto">
                <a:xfrm>
                  <a:off x="4082" y="2454"/>
                  <a:ext cx="56" cy="82"/>
                </a:xfrm>
                <a:prstGeom prst="rect">
                  <a:avLst/>
                </a:prstGeom>
                <a:solidFill>
                  <a:schemeClr val="bg2"/>
                </a:solidFill>
                <a:ln w="9525">
                  <a:noFill/>
                  <a:miter lim="800000"/>
                  <a:headEnd/>
                  <a:tailEnd/>
                </a:ln>
              </p:spPr>
              <p:txBody>
                <a:bodyPr>
                  <a:prstTxWarp prst="textNoShape">
                    <a:avLst/>
                  </a:prstTxWarp>
                </a:bodyPr>
                <a:lstStyle/>
                <a:p>
                  <a:endParaRPr lang="en-US"/>
                </a:p>
              </p:txBody>
            </p:sp>
            <p:sp>
              <p:nvSpPr>
                <p:cNvPr id="57631" name="Freeform 54"/>
                <p:cNvSpPr>
                  <a:spLocks/>
                </p:cNvSpPr>
                <p:nvPr/>
              </p:nvSpPr>
              <p:spPr bwMode="auto">
                <a:xfrm>
                  <a:off x="3517" y="2402"/>
                  <a:ext cx="318" cy="114"/>
                </a:xfrm>
                <a:custGeom>
                  <a:avLst/>
                  <a:gdLst>
                    <a:gd name="T0" fmla="*/ 0 w 1590"/>
                    <a:gd name="T1" fmla="*/ 0 h 570"/>
                    <a:gd name="T2" fmla="*/ 0 w 1590"/>
                    <a:gd name="T3" fmla="*/ 0 h 570"/>
                    <a:gd name="T4" fmla="*/ 0 w 1590"/>
                    <a:gd name="T5" fmla="*/ 0 h 570"/>
                    <a:gd name="T6" fmla="*/ 0 w 1590"/>
                    <a:gd name="T7" fmla="*/ 0 h 570"/>
                    <a:gd name="T8" fmla="*/ 0 w 1590"/>
                    <a:gd name="T9" fmla="*/ 0 h 570"/>
                    <a:gd name="T10" fmla="*/ 0 w 1590"/>
                    <a:gd name="T11" fmla="*/ 0 h 570"/>
                    <a:gd name="T12" fmla="*/ 0 w 1590"/>
                    <a:gd name="T13" fmla="*/ 0 h 570"/>
                    <a:gd name="T14" fmla="*/ 0 w 1590"/>
                    <a:gd name="T15" fmla="*/ 0 h 570"/>
                    <a:gd name="T16" fmla="*/ 0 w 1590"/>
                    <a:gd name="T17" fmla="*/ 0 h 570"/>
                    <a:gd name="T18" fmla="*/ 0 w 1590"/>
                    <a:gd name="T19" fmla="*/ 0 h 570"/>
                    <a:gd name="T20" fmla="*/ 0 w 1590"/>
                    <a:gd name="T21" fmla="*/ 0 h 570"/>
                    <a:gd name="T22" fmla="*/ 0 w 1590"/>
                    <a:gd name="T23" fmla="*/ 0 h 570"/>
                    <a:gd name="T24" fmla="*/ 0 w 1590"/>
                    <a:gd name="T25" fmla="*/ 0 h 570"/>
                    <a:gd name="T26" fmla="*/ 0 w 1590"/>
                    <a:gd name="T27" fmla="*/ 0 h 570"/>
                    <a:gd name="T28" fmla="*/ 0 w 1590"/>
                    <a:gd name="T29" fmla="*/ 0 h 570"/>
                    <a:gd name="T30" fmla="*/ 0 w 1590"/>
                    <a:gd name="T31" fmla="*/ 0 h 570"/>
                    <a:gd name="T32" fmla="*/ 0 w 1590"/>
                    <a:gd name="T33" fmla="*/ 0 h 570"/>
                    <a:gd name="T34" fmla="*/ 0 w 1590"/>
                    <a:gd name="T35" fmla="*/ 0 h 570"/>
                    <a:gd name="T36" fmla="*/ 0 w 1590"/>
                    <a:gd name="T37" fmla="*/ 0 h 570"/>
                    <a:gd name="T38" fmla="*/ 0 w 1590"/>
                    <a:gd name="T39" fmla="*/ 0 h 570"/>
                    <a:gd name="T40" fmla="*/ 0 w 1590"/>
                    <a:gd name="T41" fmla="*/ 0 h 570"/>
                    <a:gd name="T42" fmla="*/ 0 w 1590"/>
                    <a:gd name="T43" fmla="*/ 0 h 570"/>
                    <a:gd name="T44" fmla="*/ 0 w 1590"/>
                    <a:gd name="T45" fmla="*/ 0 h 570"/>
                    <a:gd name="T46" fmla="*/ 0 w 1590"/>
                    <a:gd name="T47" fmla="*/ 0 h 570"/>
                    <a:gd name="T48" fmla="*/ 0 w 1590"/>
                    <a:gd name="T49" fmla="*/ 0 h 570"/>
                    <a:gd name="T50" fmla="*/ 0 w 1590"/>
                    <a:gd name="T51" fmla="*/ 0 h 570"/>
                    <a:gd name="T52" fmla="*/ 0 w 1590"/>
                    <a:gd name="T53" fmla="*/ 0 h 570"/>
                    <a:gd name="T54" fmla="*/ 0 w 1590"/>
                    <a:gd name="T55" fmla="*/ 0 h 570"/>
                    <a:gd name="T56" fmla="*/ 0 w 1590"/>
                    <a:gd name="T57" fmla="*/ 0 h 570"/>
                    <a:gd name="T58" fmla="*/ 0 w 1590"/>
                    <a:gd name="T59" fmla="*/ 0 h 570"/>
                    <a:gd name="T60" fmla="*/ 0 w 1590"/>
                    <a:gd name="T61" fmla="*/ 0 h 570"/>
                    <a:gd name="T62" fmla="*/ 0 w 1590"/>
                    <a:gd name="T63" fmla="*/ 0 h 570"/>
                    <a:gd name="T64" fmla="*/ 0 w 1590"/>
                    <a:gd name="T65" fmla="*/ 0 h 570"/>
                    <a:gd name="T66" fmla="*/ 0 w 1590"/>
                    <a:gd name="T67" fmla="*/ 0 h 5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90"/>
                    <a:gd name="T103" fmla="*/ 0 h 570"/>
                    <a:gd name="T104" fmla="*/ 1590 w 1590"/>
                    <a:gd name="T105" fmla="*/ 570 h 5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solidFill>
                  <a:srgbClr val="509EB0"/>
                </a:solidFill>
                <a:ln w="9525">
                  <a:noFill/>
                  <a:round/>
                  <a:headEnd/>
                  <a:tailEnd/>
                </a:ln>
              </p:spPr>
              <p:txBody>
                <a:bodyPr>
                  <a:prstTxWarp prst="textNoShape">
                    <a:avLst/>
                  </a:prstTxWarp>
                </a:bodyPr>
                <a:lstStyle/>
                <a:p>
                  <a:endParaRPr lang="en-US"/>
                </a:p>
              </p:txBody>
            </p:sp>
            <p:sp>
              <p:nvSpPr>
                <p:cNvPr id="57632" name="Freeform 55"/>
                <p:cNvSpPr>
                  <a:spLocks/>
                </p:cNvSpPr>
                <p:nvPr/>
              </p:nvSpPr>
              <p:spPr bwMode="auto">
                <a:xfrm>
                  <a:off x="2295" y="2603"/>
                  <a:ext cx="38" cy="100"/>
                </a:xfrm>
                <a:custGeom>
                  <a:avLst/>
                  <a:gdLst>
                    <a:gd name="T0" fmla="*/ 0 w 187"/>
                    <a:gd name="T1" fmla="*/ 0 h 501"/>
                    <a:gd name="T2" fmla="*/ 0 w 187"/>
                    <a:gd name="T3" fmla="*/ 0 h 501"/>
                    <a:gd name="T4" fmla="*/ 0 w 187"/>
                    <a:gd name="T5" fmla="*/ 0 h 501"/>
                    <a:gd name="T6" fmla="*/ 0 w 187"/>
                    <a:gd name="T7" fmla="*/ 0 h 501"/>
                    <a:gd name="T8" fmla="*/ 0 w 187"/>
                    <a:gd name="T9" fmla="*/ 0 h 501"/>
                    <a:gd name="T10" fmla="*/ 0 60000 65536"/>
                    <a:gd name="T11" fmla="*/ 0 60000 65536"/>
                    <a:gd name="T12" fmla="*/ 0 60000 65536"/>
                    <a:gd name="T13" fmla="*/ 0 60000 65536"/>
                    <a:gd name="T14" fmla="*/ 0 60000 65536"/>
                    <a:gd name="T15" fmla="*/ 0 w 187"/>
                    <a:gd name="T16" fmla="*/ 0 h 501"/>
                    <a:gd name="T17" fmla="*/ 187 w 187"/>
                    <a:gd name="T18" fmla="*/ 501 h 501"/>
                  </a:gdLst>
                  <a:ahLst/>
                  <a:cxnLst>
                    <a:cxn ang="T10">
                      <a:pos x="T0" y="T1"/>
                    </a:cxn>
                    <a:cxn ang="T11">
                      <a:pos x="T2" y="T3"/>
                    </a:cxn>
                    <a:cxn ang="T12">
                      <a:pos x="T4" y="T5"/>
                    </a:cxn>
                    <a:cxn ang="T13">
                      <a:pos x="T6" y="T7"/>
                    </a:cxn>
                    <a:cxn ang="T14">
                      <a:pos x="T8" y="T9"/>
                    </a:cxn>
                  </a:cxnLst>
                  <a:rect l="T15" t="T16" r="T17" b="T18"/>
                  <a:pathLst>
                    <a:path w="187" h="501">
                      <a:moveTo>
                        <a:pt x="187" y="0"/>
                      </a:moveTo>
                      <a:lnTo>
                        <a:pt x="0" y="92"/>
                      </a:lnTo>
                      <a:lnTo>
                        <a:pt x="0" y="501"/>
                      </a:lnTo>
                      <a:lnTo>
                        <a:pt x="187" y="409"/>
                      </a:lnTo>
                      <a:lnTo>
                        <a:pt x="187" y="0"/>
                      </a:lnTo>
                      <a:close/>
                    </a:path>
                  </a:pathLst>
                </a:custGeom>
                <a:solidFill>
                  <a:schemeClr val="bg2"/>
                </a:solidFill>
                <a:ln w="9525">
                  <a:noFill/>
                  <a:round/>
                  <a:headEnd/>
                  <a:tailEnd/>
                </a:ln>
              </p:spPr>
              <p:txBody>
                <a:bodyPr>
                  <a:prstTxWarp prst="textNoShape">
                    <a:avLst/>
                  </a:prstTxWarp>
                </a:bodyPr>
                <a:lstStyle/>
                <a:p>
                  <a:endParaRPr lang="en-US"/>
                </a:p>
              </p:txBody>
            </p:sp>
            <p:sp>
              <p:nvSpPr>
                <p:cNvPr id="57633" name="Freeform 56"/>
                <p:cNvSpPr>
                  <a:spLocks/>
                </p:cNvSpPr>
                <p:nvPr/>
              </p:nvSpPr>
              <p:spPr bwMode="auto">
                <a:xfrm>
                  <a:off x="2376" y="2528"/>
                  <a:ext cx="97" cy="89"/>
                </a:xfrm>
                <a:custGeom>
                  <a:avLst/>
                  <a:gdLst>
                    <a:gd name="T0" fmla="*/ 0 w 487"/>
                    <a:gd name="T1" fmla="*/ 0 h 442"/>
                    <a:gd name="T2" fmla="*/ 0 w 487"/>
                    <a:gd name="T3" fmla="*/ 0 h 442"/>
                    <a:gd name="T4" fmla="*/ 0 w 487"/>
                    <a:gd name="T5" fmla="*/ 0 h 442"/>
                    <a:gd name="T6" fmla="*/ 0 w 487"/>
                    <a:gd name="T7" fmla="*/ 0 h 442"/>
                    <a:gd name="T8" fmla="*/ 0 w 487"/>
                    <a:gd name="T9" fmla="*/ 0 h 442"/>
                    <a:gd name="T10" fmla="*/ 0 w 487"/>
                    <a:gd name="T11" fmla="*/ 0 h 442"/>
                    <a:gd name="T12" fmla="*/ 0 w 487"/>
                    <a:gd name="T13" fmla="*/ 0 h 442"/>
                    <a:gd name="T14" fmla="*/ 0 w 487"/>
                    <a:gd name="T15" fmla="*/ 0 h 442"/>
                    <a:gd name="T16" fmla="*/ 0 w 487"/>
                    <a:gd name="T17" fmla="*/ 0 h 442"/>
                    <a:gd name="T18" fmla="*/ 0 w 487"/>
                    <a:gd name="T19" fmla="*/ 0 h 442"/>
                    <a:gd name="T20" fmla="*/ 0 w 487"/>
                    <a:gd name="T21" fmla="*/ 0 h 442"/>
                    <a:gd name="T22" fmla="*/ 0 w 487"/>
                    <a:gd name="T23" fmla="*/ 0 h 442"/>
                    <a:gd name="T24" fmla="*/ 0 w 487"/>
                    <a:gd name="T25" fmla="*/ 0 h 442"/>
                    <a:gd name="T26" fmla="*/ 0 w 487"/>
                    <a:gd name="T27" fmla="*/ 0 h 442"/>
                    <a:gd name="T28" fmla="*/ 0 w 487"/>
                    <a:gd name="T29" fmla="*/ 0 h 442"/>
                    <a:gd name="T30" fmla="*/ 0 w 487"/>
                    <a:gd name="T31" fmla="*/ 0 h 442"/>
                    <a:gd name="T32" fmla="*/ 0 w 487"/>
                    <a:gd name="T33" fmla="*/ 0 h 442"/>
                    <a:gd name="T34" fmla="*/ 0 w 487"/>
                    <a:gd name="T35" fmla="*/ 0 h 442"/>
                    <a:gd name="T36" fmla="*/ 0 w 487"/>
                    <a:gd name="T37" fmla="*/ 0 h 442"/>
                    <a:gd name="T38" fmla="*/ 0 w 487"/>
                    <a:gd name="T39" fmla="*/ 0 h 442"/>
                    <a:gd name="T40" fmla="*/ 0 w 487"/>
                    <a:gd name="T41" fmla="*/ 0 h 442"/>
                    <a:gd name="T42" fmla="*/ 0 w 487"/>
                    <a:gd name="T43" fmla="*/ 0 h 442"/>
                    <a:gd name="T44" fmla="*/ 0 w 487"/>
                    <a:gd name="T45" fmla="*/ 0 h 442"/>
                    <a:gd name="T46" fmla="*/ 0 w 487"/>
                    <a:gd name="T47" fmla="*/ 0 h 442"/>
                    <a:gd name="T48" fmla="*/ 0 w 487"/>
                    <a:gd name="T49" fmla="*/ 0 h 442"/>
                    <a:gd name="T50" fmla="*/ 0 w 487"/>
                    <a:gd name="T51" fmla="*/ 0 h 442"/>
                    <a:gd name="T52" fmla="*/ 0 w 487"/>
                    <a:gd name="T53" fmla="*/ 0 h 4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7"/>
                    <a:gd name="T82" fmla="*/ 0 h 442"/>
                    <a:gd name="T83" fmla="*/ 487 w 487"/>
                    <a:gd name="T84" fmla="*/ 442 h 44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solidFill>
                  <a:schemeClr val="bg2"/>
                </a:solidFill>
                <a:ln w="9525">
                  <a:noFill/>
                  <a:round/>
                  <a:headEnd/>
                  <a:tailEnd/>
                </a:ln>
              </p:spPr>
              <p:txBody>
                <a:bodyPr>
                  <a:prstTxWarp prst="textNoShape">
                    <a:avLst/>
                  </a:prstTxWarp>
                </a:bodyPr>
                <a:lstStyle/>
                <a:p>
                  <a:endParaRPr lang="en-US"/>
                </a:p>
              </p:txBody>
            </p:sp>
            <p:sp>
              <p:nvSpPr>
                <p:cNvPr id="57634" name="Rectangle 57"/>
                <p:cNvSpPr>
                  <a:spLocks noChangeArrowheads="1"/>
                </p:cNvSpPr>
                <p:nvPr/>
              </p:nvSpPr>
              <p:spPr bwMode="auto">
                <a:xfrm>
                  <a:off x="2734" y="2924"/>
                  <a:ext cx="93" cy="82"/>
                </a:xfrm>
                <a:prstGeom prst="rect">
                  <a:avLst/>
                </a:prstGeom>
                <a:solidFill>
                  <a:srgbClr val="006699"/>
                </a:solidFill>
                <a:ln w="9525">
                  <a:noFill/>
                  <a:miter lim="800000"/>
                  <a:headEnd/>
                  <a:tailEnd/>
                </a:ln>
              </p:spPr>
              <p:txBody>
                <a:bodyPr>
                  <a:prstTxWarp prst="textNoShape">
                    <a:avLst/>
                  </a:prstTxWarp>
                </a:bodyPr>
                <a:lstStyle/>
                <a:p>
                  <a:endParaRPr lang="en-US"/>
                </a:p>
              </p:txBody>
            </p:sp>
            <p:sp>
              <p:nvSpPr>
                <p:cNvPr id="57635" name="Freeform 58"/>
                <p:cNvSpPr>
                  <a:spLocks/>
                </p:cNvSpPr>
                <p:nvPr/>
              </p:nvSpPr>
              <p:spPr bwMode="auto">
                <a:xfrm>
                  <a:off x="3216" y="2509"/>
                  <a:ext cx="168" cy="103"/>
                </a:xfrm>
                <a:custGeom>
                  <a:avLst/>
                  <a:gdLst>
                    <a:gd name="T0" fmla="*/ 0 w 839"/>
                    <a:gd name="T1" fmla="*/ 0 h 518"/>
                    <a:gd name="T2" fmla="*/ 0 w 839"/>
                    <a:gd name="T3" fmla="*/ 0 h 518"/>
                    <a:gd name="T4" fmla="*/ 0 w 839"/>
                    <a:gd name="T5" fmla="*/ 0 h 518"/>
                    <a:gd name="T6" fmla="*/ 0 w 839"/>
                    <a:gd name="T7" fmla="*/ 0 h 518"/>
                    <a:gd name="T8" fmla="*/ 0 w 839"/>
                    <a:gd name="T9" fmla="*/ 0 h 518"/>
                    <a:gd name="T10" fmla="*/ 0 w 839"/>
                    <a:gd name="T11" fmla="*/ 0 h 518"/>
                    <a:gd name="T12" fmla="*/ 0 w 839"/>
                    <a:gd name="T13" fmla="*/ 0 h 518"/>
                    <a:gd name="T14" fmla="*/ 0 w 839"/>
                    <a:gd name="T15" fmla="*/ 0 h 518"/>
                    <a:gd name="T16" fmla="*/ 0 w 839"/>
                    <a:gd name="T17" fmla="*/ 0 h 518"/>
                    <a:gd name="T18" fmla="*/ 0 w 839"/>
                    <a:gd name="T19" fmla="*/ 0 h 518"/>
                    <a:gd name="T20" fmla="*/ 0 w 839"/>
                    <a:gd name="T21" fmla="*/ 0 h 518"/>
                    <a:gd name="T22" fmla="*/ 0 w 839"/>
                    <a:gd name="T23" fmla="*/ 0 h 518"/>
                    <a:gd name="T24" fmla="*/ 0 w 839"/>
                    <a:gd name="T25" fmla="*/ 0 h 518"/>
                    <a:gd name="T26" fmla="*/ 0 w 839"/>
                    <a:gd name="T27" fmla="*/ 0 h 518"/>
                    <a:gd name="T28" fmla="*/ 0 w 839"/>
                    <a:gd name="T29" fmla="*/ 0 h 518"/>
                    <a:gd name="T30" fmla="*/ 0 w 839"/>
                    <a:gd name="T31" fmla="*/ 0 h 518"/>
                    <a:gd name="T32" fmla="*/ 0 w 839"/>
                    <a:gd name="T33" fmla="*/ 0 h 518"/>
                    <a:gd name="T34" fmla="*/ 0 w 839"/>
                    <a:gd name="T35" fmla="*/ 0 h 518"/>
                    <a:gd name="T36" fmla="*/ 0 w 839"/>
                    <a:gd name="T37" fmla="*/ 0 h 518"/>
                    <a:gd name="T38" fmla="*/ 0 w 839"/>
                    <a:gd name="T39" fmla="*/ 0 h 518"/>
                    <a:gd name="T40" fmla="*/ 0 w 839"/>
                    <a:gd name="T41" fmla="*/ 0 h 518"/>
                    <a:gd name="T42" fmla="*/ 0 w 839"/>
                    <a:gd name="T43" fmla="*/ 0 h 518"/>
                    <a:gd name="T44" fmla="*/ 0 w 839"/>
                    <a:gd name="T45" fmla="*/ 0 h 518"/>
                    <a:gd name="T46" fmla="*/ 0 w 839"/>
                    <a:gd name="T47" fmla="*/ 0 h 518"/>
                    <a:gd name="T48" fmla="*/ 0 w 839"/>
                    <a:gd name="T49" fmla="*/ 0 h 518"/>
                    <a:gd name="T50" fmla="*/ 0 w 839"/>
                    <a:gd name="T51" fmla="*/ 0 h 518"/>
                    <a:gd name="T52" fmla="*/ 0 w 839"/>
                    <a:gd name="T53" fmla="*/ 0 h 518"/>
                    <a:gd name="T54" fmla="*/ 0 w 839"/>
                    <a:gd name="T55" fmla="*/ 0 h 518"/>
                    <a:gd name="T56" fmla="*/ 0 w 839"/>
                    <a:gd name="T57" fmla="*/ 0 h 518"/>
                    <a:gd name="T58" fmla="*/ 0 w 839"/>
                    <a:gd name="T59" fmla="*/ 0 h 518"/>
                    <a:gd name="T60" fmla="*/ 0 w 839"/>
                    <a:gd name="T61" fmla="*/ 0 h 518"/>
                    <a:gd name="T62" fmla="*/ 0 w 839"/>
                    <a:gd name="T63" fmla="*/ 0 h 518"/>
                    <a:gd name="T64" fmla="*/ 0 w 839"/>
                    <a:gd name="T65" fmla="*/ 0 h 518"/>
                    <a:gd name="T66" fmla="*/ 0 w 839"/>
                    <a:gd name="T67" fmla="*/ 0 h 518"/>
                    <a:gd name="T68" fmla="*/ 0 w 839"/>
                    <a:gd name="T69" fmla="*/ 0 h 5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9"/>
                    <a:gd name="T106" fmla="*/ 0 h 518"/>
                    <a:gd name="T107" fmla="*/ 839 w 839"/>
                    <a:gd name="T108" fmla="*/ 518 h 5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solidFill>
                  <a:schemeClr val="bg2"/>
                </a:solidFill>
                <a:ln w="9525">
                  <a:noFill/>
                  <a:round/>
                  <a:headEnd/>
                  <a:tailEnd/>
                </a:ln>
              </p:spPr>
              <p:txBody>
                <a:bodyPr>
                  <a:prstTxWarp prst="textNoShape">
                    <a:avLst/>
                  </a:prstTxWarp>
                </a:bodyPr>
                <a:lstStyle/>
                <a:p>
                  <a:endParaRPr lang="en-US"/>
                </a:p>
              </p:txBody>
            </p:sp>
            <p:sp>
              <p:nvSpPr>
                <p:cNvPr id="57636" name="Freeform 59"/>
                <p:cNvSpPr>
                  <a:spLocks/>
                </p:cNvSpPr>
                <p:nvPr/>
              </p:nvSpPr>
              <p:spPr bwMode="auto">
                <a:xfrm>
                  <a:off x="3501" y="2531"/>
                  <a:ext cx="62" cy="104"/>
                </a:xfrm>
                <a:custGeom>
                  <a:avLst/>
                  <a:gdLst>
                    <a:gd name="T0" fmla="*/ 0 w 308"/>
                    <a:gd name="T1" fmla="*/ 0 h 519"/>
                    <a:gd name="T2" fmla="*/ 0 w 308"/>
                    <a:gd name="T3" fmla="*/ 0 h 519"/>
                    <a:gd name="T4" fmla="*/ 0 w 308"/>
                    <a:gd name="T5" fmla="*/ 0 h 519"/>
                    <a:gd name="T6" fmla="*/ 0 w 308"/>
                    <a:gd name="T7" fmla="*/ 0 h 519"/>
                    <a:gd name="T8" fmla="*/ 0 w 308"/>
                    <a:gd name="T9" fmla="*/ 0 h 519"/>
                    <a:gd name="T10" fmla="*/ 0 w 308"/>
                    <a:gd name="T11" fmla="*/ 0 h 519"/>
                    <a:gd name="T12" fmla="*/ 0 w 308"/>
                    <a:gd name="T13" fmla="*/ 0 h 519"/>
                    <a:gd name="T14" fmla="*/ 0 w 308"/>
                    <a:gd name="T15" fmla="*/ 0 h 519"/>
                    <a:gd name="T16" fmla="*/ 0 w 308"/>
                    <a:gd name="T17" fmla="*/ 0 h 519"/>
                    <a:gd name="T18" fmla="*/ 0 w 308"/>
                    <a:gd name="T19" fmla="*/ 0 h 519"/>
                    <a:gd name="T20" fmla="*/ 0 w 308"/>
                    <a:gd name="T21" fmla="*/ 0 h 519"/>
                    <a:gd name="T22" fmla="*/ 0 w 308"/>
                    <a:gd name="T23" fmla="*/ 0 h 519"/>
                    <a:gd name="T24" fmla="*/ 0 w 308"/>
                    <a:gd name="T25" fmla="*/ 0 h 519"/>
                    <a:gd name="T26" fmla="*/ 0 w 308"/>
                    <a:gd name="T27" fmla="*/ 0 h 519"/>
                    <a:gd name="T28" fmla="*/ 0 w 308"/>
                    <a:gd name="T29" fmla="*/ 0 h 519"/>
                    <a:gd name="T30" fmla="*/ 0 w 308"/>
                    <a:gd name="T31" fmla="*/ 0 h 519"/>
                    <a:gd name="T32" fmla="*/ 0 w 308"/>
                    <a:gd name="T33" fmla="*/ 0 h 519"/>
                    <a:gd name="T34" fmla="*/ 0 w 308"/>
                    <a:gd name="T35" fmla="*/ 0 h 519"/>
                    <a:gd name="T36" fmla="*/ 0 w 308"/>
                    <a:gd name="T37" fmla="*/ 0 h 519"/>
                    <a:gd name="T38" fmla="*/ 0 w 308"/>
                    <a:gd name="T39" fmla="*/ 0 h 519"/>
                    <a:gd name="T40" fmla="*/ 0 w 308"/>
                    <a:gd name="T41" fmla="*/ 0 h 519"/>
                    <a:gd name="T42" fmla="*/ 0 w 308"/>
                    <a:gd name="T43" fmla="*/ 0 h 519"/>
                    <a:gd name="T44" fmla="*/ 0 w 308"/>
                    <a:gd name="T45" fmla="*/ 0 h 519"/>
                    <a:gd name="T46" fmla="*/ 0 w 308"/>
                    <a:gd name="T47" fmla="*/ 0 h 519"/>
                    <a:gd name="T48" fmla="*/ 0 w 308"/>
                    <a:gd name="T49" fmla="*/ 0 h 519"/>
                    <a:gd name="T50" fmla="*/ 0 w 308"/>
                    <a:gd name="T51" fmla="*/ 0 h 519"/>
                    <a:gd name="T52" fmla="*/ 0 w 308"/>
                    <a:gd name="T53" fmla="*/ 0 h 519"/>
                    <a:gd name="T54" fmla="*/ 0 w 308"/>
                    <a:gd name="T55" fmla="*/ 0 h 519"/>
                    <a:gd name="T56" fmla="*/ 0 w 308"/>
                    <a:gd name="T57" fmla="*/ 0 h 519"/>
                    <a:gd name="T58" fmla="*/ 0 w 308"/>
                    <a:gd name="T59" fmla="*/ 0 h 519"/>
                    <a:gd name="T60" fmla="*/ 0 w 308"/>
                    <a:gd name="T61" fmla="*/ 0 h 519"/>
                    <a:gd name="T62" fmla="*/ 0 w 308"/>
                    <a:gd name="T63" fmla="*/ 0 h 519"/>
                    <a:gd name="T64" fmla="*/ 0 w 308"/>
                    <a:gd name="T65" fmla="*/ 0 h 519"/>
                    <a:gd name="T66" fmla="*/ 0 w 308"/>
                    <a:gd name="T67" fmla="*/ 0 h 519"/>
                    <a:gd name="T68" fmla="*/ 0 w 308"/>
                    <a:gd name="T69" fmla="*/ 0 h 51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8"/>
                    <a:gd name="T106" fmla="*/ 0 h 519"/>
                    <a:gd name="T107" fmla="*/ 308 w 308"/>
                    <a:gd name="T108" fmla="*/ 519 h 51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solidFill>
                  <a:schemeClr val="bg2"/>
                </a:solidFill>
                <a:ln w="9525">
                  <a:noFill/>
                  <a:round/>
                  <a:headEnd/>
                  <a:tailEnd/>
                </a:ln>
              </p:spPr>
              <p:txBody>
                <a:bodyPr>
                  <a:prstTxWarp prst="textNoShape">
                    <a:avLst/>
                  </a:prstTxWarp>
                </a:bodyPr>
                <a:lstStyle/>
                <a:p>
                  <a:endParaRPr lang="en-US"/>
                </a:p>
              </p:txBody>
            </p:sp>
            <p:sp>
              <p:nvSpPr>
                <p:cNvPr id="57637" name="Freeform 60"/>
                <p:cNvSpPr>
                  <a:spLocks/>
                </p:cNvSpPr>
                <p:nvPr/>
              </p:nvSpPr>
              <p:spPr bwMode="auto">
                <a:xfrm>
                  <a:off x="3884" y="2436"/>
                  <a:ext cx="56" cy="98"/>
                </a:xfrm>
                <a:custGeom>
                  <a:avLst/>
                  <a:gdLst>
                    <a:gd name="T0" fmla="*/ 0 w 279"/>
                    <a:gd name="T1" fmla="*/ 0 h 489"/>
                    <a:gd name="T2" fmla="*/ 0 w 279"/>
                    <a:gd name="T3" fmla="*/ 0 h 489"/>
                    <a:gd name="T4" fmla="*/ 0 w 279"/>
                    <a:gd name="T5" fmla="*/ 0 h 489"/>
                    <a:gd name="T6" fmla="*/ 0 w 279"/>
                    <a:gd name="T7" fmla="*/ 0 h 489"/>
                    <a:gd name="T8" fmla="*/ 0 w 279"/>
                    <a:gd name="T9" fmla="*/ 0 h 489"/>
                    <a:gd name="T10" fmla="*/ 0 w 279"/>
                    <a:gd name="T11" fmla="*/ 0 h 489"/>
                    <a:gd name="T12" fmla="*/ 0 w 279"/>
                    <a:gd name="T13" fmla="*/ 0 h 489"/>
                    <a:gd name="T14" fmla="*/ 0 w 279"/>
                    <a:gd name="T15" fmla="*/ 0 h 489"/>
                    <a:gd name="T16" fmla="*/ 0 w 279"/>
                    <a:gd name="T17" fmla="*/ 0 h 489"/>
                    <a:gd name="T18" fmla="*/ 0 w 279"/>
                    <a:gd name="T19" fmla="*/ 0 h 489"/>
                    <a:gd name="T20" fmla="*/ 0 w 279"/>
                    <a:gd name="T21" fmla="*/ 0 h 489"/>
                    <a:gd name="T22" fmla="*/ 0 w 279"/>
                    <a:gd name="T23" fmla="*/ 0 h 489"/>
                    <a:gd name="T24" fmla="*/ 0 w 279"/>
                    <a:gd name="T25" fmla="*/ 0 h 489"/>
                    <a:gd name="T26" fmla="*/ 0 w 279"/>
                    <a:gd name="T27" fmla="*/ 0 h 489"/>
                    <a:gd name="T28" fmla="*/ 0 w 279"/>
                    <a:gd name="T29" fmla="*/ 0 h 489"/>
                    <a:gd name="T30" fmla="*/ 0 w 279"/>
                    <a:gd name="T31" fmla="*/ 0 h 489"/>
                    <a:gd name="T32" fmla="*/ 0 w 279"/>
                    <a:gd name="T33" fmla="*/ 0 h 489"/>
                    <a:gd name="T34" fmla="*/ 0 w 279"/>
                    <a:gd name="T35" fmla="*/ 0 h 489"/>
                    <a:gd name="T36" fmla="*/ 0 w 279"/>
                    <a:gd name="T37" fmla="*/ 0 h 489"/>
                    <a:gd name="T38" fmla="*/ 0 w 279"/>
                    <a:gd name="T39" fmla="*/ 0 h 489"/>
                    <a:gd name="T40" fmla="*/ 0 w 279"/>
                    <a:gd name="T41" fmla="*/ 0 h 489"/>
                    <a:gd name="T42" fmla="*/ 0 w 279"/>
                    <a:gd name="T43" fmla="*/ 0 h 489"/>
                    <a:gd name="T44" fmla="*/ 0 w 279"/>
                    <a:gd name="T45" fmla="*/ 0 h 489"/>
                    <a:gd name="T46" fmla="*/ 0 w 279"/>
                    <a:gd name="T47" fmla="*/ 0 h 489"/>
                    <a:gd name="T48" fmla="*/ 0 w 279"/>
                    <a:gd name="T49" fmla="*/ 0 h 489"/>
                    <a:gd name="T50" fmla="*/ 0 w 279"/>
                    <a:gd name="T51" fmla="*/ 0 h 489"/>
                    <a:gd name="T52" fmla="*/ 0 w 279"/>
                    <a:gd name="T53" fmla="*/ 0 h 489"/>
                    <a:gd name="T54" fmla="*/ 0 w 279"/>
                    <a:gd name="T55" fmla="*/ 0 h 489"/>
                    <a:gd name="T56" fmla="*/ 0 w 279"/>
                    <a:gd name="T57" fmla="*/ 0 h 489"/>
                    <a:gd name="T58" fmla="*/ 0 w 279"/>
                    <a:gd name="T59" fmla="*/ 0 h 489"/>
                    <a:gd name="T60" fmla="*/ 0 w 279"/>
                    <a:gd name="T61" fmla="*/ 0 h 489"/>
                    <a:gd name="T62" fmla="*/ 0 w 279"/>
                    <a:gd name="T63" fmla="*/ 0 h 489"/>
                    <a:gd name="T64" fmla="*/ 0 w 279"/>
                    <a:gd name="T65" fmla="*/ 0 h 489"/>
                    <a:gd name="T66" fmla="*/ 0 w 279"/>
                    <a:gd name="T67" fmla="*/ 0 h 489"/>
                    <a:gd name="T68" fmla="*/ 0 w 279"/>
                    <a:gd name="T69" fmla="*/ 0 h 489"/>
                    <a:gd name="T70" fmla="*/ 0 w 279"/>
                    <a:gd name="T71" fmla="*/ 0 h 489"/>
                    <a:gd name="T72" fmla="*/ 0 w 279"/>
                    <a:gd name="T73" fmla="*/ 0 h 489"/>
                    <a:gd name="T74" fmla="*/ 0 w 279"/>
                    <a:gd name="T75" fmla="*/ 0 h 489"/>
                    <a:gd name="T76" fmla="*/ 0 w 279"/>
                    <a:gd name="T77" fmla="*/ 0 h 489"/>
                    <a:gd name="T78" fmla="*/ 0 w 279"/>
                    <a:gd name="T79" fmla="*/ 0 h 489"/>
                    <a:gd name="T80" fmla="*/ 0 w 279"/>
                    <a:gd name="T81" fmla="*/ 0 h 489"/>
                    <a:gd name="T82" fmla="*/ 0 w 279"/>
                    <a:gd name="T83" fmla="*/ 0 h 489"/>
                    <a:gd name="T84" fmla="*/ 0 w 279"/>
                    <a:gd name="T85" fmla="*/ 0 h 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
                    <a:gd name="T130" fmla="*/ 0 h 489"/>
                    <a:gd name="T131" fmla="*/ 279 w 279"/>
                    <a:gd name="T132" fmla="*/ 489 h 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solidFill>
                  <a:schemeClr val="bg2"/>
                </a:solidFill>
                <a:ln w="9525">
                  <a:noFill/>
                  <a:round/>
                  <a:headEnd/>
                  <a:tailEnd/>
                </a:ln>
              </p:spPr>
              <p:txBody>
                <a:bodyPr>
                  <a:prstTxWarp prst="textNoShape">
                    <a:avLst/>
                  </a:prstTxWarp>
                </a:bodyPr>
                <a:lstStyle/>
                <a:p>
                  <a:endParaRPr lang="en-US"/>
                </a:p>
              </p:txBody>
            </p:sp>
            <p:sp>
              <p:nvSpPr>
                <p:cNvPr id="57638" name="Freeform 61"/>
                <p:cNvSpPr>
                  <a:spLocks/>
                </p:cNvSpPr>
                <p:nvPr/>
              </p:nvSpPr>
              <p:spPr bwMode="auto">
                <a:xfrm>
                  <a:off x="3995" y="2399"/>
                  <a:ext cx="31" cy="107"/>
                </a:xfrm>
                <a:custGeom>
                  <a:avLst/>
                  <a:gdLst>
                    <a:gd name="T0" fmla="*/ 0 w 156"/>
                    <a:gd name="T1" fmla="*/ 0 h 534"/>
                    <a:gd name="T2" fmla="*/ 0 w 156"/>
                    <a:gd name="T3" fmla="*/ 0 h 534"/>
                    <a:gd name="T4" fmla="*/ 0 w 156"/>
                    <a:gd name="T5" fmla="*/ 0 h 534"/>
                    <a:gd name="T6" fmla="*/ 0 w 156"/>
                    <a:gd name="T7" fmla="*/ 0 h 534"/>
                    <a:gd name="T8" fmla="*/ 0 w 156"/>
                    <a:gd name="T9" fmla="*/ 0 h 534"/>
                    <a:gd name="T10" fmla="*/ 0 60000 65536"/>
                    <a:gd name="T11" fmla="*/ 0 60000 65536"/>
                    <a:gd name="T12" fmla="*/ 0 60000 65536"/>
                    <a:gd name="T13" fmla="*/ 0 60000 65536"/>
                    <a:gd name="T14" fmla="*/ 0 60000 65536"/>
                    <a:gd name="T15" fmla="*/ 0 w 156"/>
                    <a:gd name="T16" fmla="*/ 0 h 534"/>
                    <a:gd name="T17" fmla="*/ 156 w 156"/>
                    <a:gd name="T18" fmla="*/ 534 h 534"/>
                  </a:gdLst>
                  <a:ahLst/>
                  <a:cxnLst>
                    <a:cxn ang="T10">
                      <a:pos x="T0" y="T1"/>
                    </a:cxn>
                    <a:cxn ang="T11">
                      <a:pos x="T2" y="T3"/>
                    </a:cxn>
                    <a:cxn ang="T12">
                      <a:pos x="T4" y="T5"/>
                    </a:cxn>
                    <a:cxn ang="T13">
                      <a:pos x="T6" y="T7"/>
                    </a:cxn>
                    <a:cxn ang="T14">
                      <a:pos x="T8" y="T9"/>
                    </a:cxn>
                  </a:cxnLst>
                  <a:rect l="T15" t="T16" r="T17" b="T18"/>
                  <a:pathLst>
                    <a:path w="156" h="534">
                      <a:moveTo>
                        <a:pt x="156" y="122"/>
                      </a:moveTo>
                      <a:lnTo>
                        <a:pt x="0" y="0"/>
                      </a:lnTo>
                      <a:lnTo>
                        <a:pt x="0" y="410"/>
                      </a:lnTo>
                      <a:lnTo>
                        <a:pt x="156" y="534"/>
                      </a:lnTo>
                      <a:lnTo>
                        <a:pt x="156" y="122"/>
                      </a:lnTo>
                      <a:close/>
                    </a:path>
                  </a:pathLst>
                </a:custGeom>
                <a:solidFill>
                  <a:schemeClr val="bg2"/>
                </a:solidFill>
                <a:ln w="9525">
                  <a:noFill/>
                  <a:round/>
                  <a:headEnd/>
                  <a:tailEnd/>
                </a:ln>
              </p:spPr>
              <p:txBody>
                <a:bodyPr>
                  <a:prstTxWarp prst="textNoShape">
                    <a:avLst/>
                  </a:prstTxWarp>
                </a:bodyPr>
                <a:lstStyle/>
                <a:p>
                  <a:endParaRPr lang="en-US"/>
                </a:p>
              </p:txBody>
            </p:sp>
            <p:sp>
              <p:nvSpPr>
                <p:cNvPr id="57639" name="Freeform 62"/>
                <p:cNvSpPr>
                  <a:spLocks/>
                </p:cNvSpPr>
                <p:nvPr/>
              </p:nvSpPr>
              <p:spPr bwMode="auto">
                <a:xfrm>
                  <a:off x="4552" y="2782"/>
                  <a:ext cx="56" cy="125"/>
                </a:xfrm>
                <a:custGeom>
                  <a:avLst/>
                  <a:gdLst>
                    <a:gd name="T0" fmla="*/ 0 w 279"/>
                    <a:gd name="T1" fmla="*/ 0 h 625"/>
                    <a:gd name="T2" fmla="*/ 0 w 279"/>
                    <a:gd name="T3" fmla="*/ 0 h 625"/>
                    <a:gd name="T4" fmla="*/ 0 w 279"/>
                    <a:gd name="T5" fmla="*/ 0 h 625"/>
                    <a:gd name="T6" fmla="*/ 0 w 279"/>
                    <a:gd name="T7" fmla="*/ 0 h 625"/>
                    <a:gd name="T8" fmla="*/ 0 w 279"/>
                    <a:gd name="T9" fmla="*/ 0 h 625"/>
                    <a:gd name="T10" fmla="*/ 0 60000 65536"/>
                    <a:gd name="T11" fmla="*/ 0 60000 65536"/>
                    <a:gd name="T12" fmla="*/ 0 60000 65536"/>
                    <a:gd name="T13" fmla="*/ 0 60000 65536"/>
                    <a:gd name="T14" fmla="*/ 0 60000 65536"/>
                    <a:gd name="T15" fmla="*/ 0 w 279"/>
                    <a:gd name="T16" fmla="*/ 0 h 625"/>
                    <a:gd name="T17" fmla="*/ 279 w 279"/>
                    <a:gd name="T18" fmla="*/ 625 h 625"/>
                  </a:gdLst>
                  <a:ahLst/>
                  <a:cxnLst>
                    <a:cxn ang="T10">
                      <a:pos x="T0" y="T1"/>
                    </a:cxn>
                    <a:cxn ang="T11">
                      <a:pos x="T2" y="T3"/>
                    </a:cxn>
                    <a:cxn ang="T12">
                      <a:pos x="T4" y="T5"/>
                    </a:cxn>
                    <a:cxn ang="T13">
                      <a:pos x="T6" y="T7"/>
                    </a:cxn>
                    <a:cxn ang="T14">
                      <a:pos x="T8" y="T9"/>
                    </a:cxn>
                  </a:cxnLst>
                  <a:rect l="T15" t="T16" r="T17" b="T18"/>
                  <a:pathLst>
                    <a:path w="279" h="625">
                      <a:moveTo>
                        <a:pt x="279" y="0"/>
                      </a:moveTo>
                      <a:lnTo>
                        <a:pt x="0" y="216"/>
                      </a:lnTo>
                      <a:lnTo>
                        <a:pt x="0" y="625"/>
                      </a:lnTo>
                      <a:lnTo>
                        <a:pt x="279" y="409"/>
                      </a:lnTo>
                      <a:lnTo>
                        <a:pt x="279" y="0"/>
                      </a:lnTo>
                      <a:close/>
                    </a:path>
                  </a:pathLst>
                </a:custGeom>
                <a:solidFill>
                  <a:schemeClr val="bg2"/>
                </a:solidFill>
                <a:ln w="9525">
                  <a:noFill/>
                  <a:round/>
                  <a:headEnd/>
                  <a:tailEnd/>
                </a:ln>
              </p:spPr>
              <p:txBody>
                <a:bodyPr>
                  <a:prstTxWarp prst="textNoShape">
                    <a:avLst/>
                  </a:prstTxWarp>
                </a:bodyPr>
                <a:lstStyle/>
                <a:p>
                  <a:endParaRPr lang="en-US"/>
                </a:p>
              </p:txBody>
            </p:sp>
            <p:sp>
              <p:nvSpPr>
                <p:cNvPr id="57640" name="Freeform 63"/>
                <p:cNvSpPr>
                  <a:spLocks/>
                </p:cNvSpPr>
                <p:nvPr/>
              </p:nvSpPr>
              <p:spPr bwMode="auto">
                <a:xfrm>
                  <a:off x="4162" y="2025"/>
                  <a:ext cx="40" cy="88"/>
                </a:xfrm>
                <a:custGeom>
                  <a:avLst/>
                  <a:gdLst>
                    <a:gd name="T0" fmla="*/ 0 w 200"/>
                    <a:gd name="T1" fmla="*/ 0 h 440"/>
                    <a:gd name="T2" fmla="*/ 0 w 200"/>
                    <a:gd name="T3" fmla="*/ 0 h 440"/>
                    <a:gd name="T4" fmla="*/ 0 w 200"/>
                    <a:gd name="T5" fmla="*/ 0 h 440"/>
                    <a:gd name="T6" fmla="*/ 0 w 200"/>
                    <a:gd name="T7" fmla="*/ 0 h 440"/>
                    <a:gd name="T8" fmla="*/ 0 w 200"/>
                    <a:gd name="T9" fmla="*/ 0 h 440"/>
                    <a:gd name="T10" fmla="*/ 0 60000 65536"/>
                    <a:gd name="T11" fmla="*/ 0 60000 65536"/>
                    <a:gd name="T12" fmla="*/ 0 60000 65536"/>
                    <a:gd name="T13" fmla="*/ 0 60000 65536"/>
                    <a:gd name="T14" fmla="*/ 0 60000 65536"/>
                    <a:gd name="T15" fmla="*/ 0 w 200"/>
                    <a:gd name="T16" fmla="*/ 0 h 440"/>
                    <a:gd name="T17" fmla="*/ 200 w 200"/>
                    <a:gd name="T18" fmla="*/ 440 h 440"/>
                  </a:gdLst>
                  <a:ahLst/>
                  <a:cxnLst>
                    <a:cxn ang="T10">
                      <a:pos x="T0" y="T1"/>
                    </a:cxn>
                    <a:cxn ang="T11">
                      <a:pos x="T2" y="T3"/>
                    </a:cxn>
                    <a:cxn ang="T12">
                      <a:pos x="T4" y="T5"/>
                    </a:cxn>
                    <a:cxn ang="T13">
                      <a:pos x="T6" y="T7"/>
                    </a:cxn>
                    <a:cxn ang="T14">
                      <a:pos x="T8" y="T9"/>
                    </a:cxn>
                  </a:cxnLst>
                  <a:rect l="T15" t="T16" r="T17" b="T18"/>
                  <a:pathLst>
                    <a:path w="200" h="440">
                      <a:moveTo>
                        <a:pt x="200" y="0"/>
                      </a:moveTo>
                      <a:lnTo>
                        <a:pt x="0" y="31"/>
                      </a:lnTo>
                      <a:lnTo>
                        <a:pt x="0" y="440"/>
                      </a:lnTo>
                      <a:lnTo>
                        <a:pt x="200" y="409"/>
                      </a:lnTo>
                      <a:lnTo>
                        <a:pt x="200" y="0"/>
                      </a:lnTo>
                      <a:close/>
                    </a:path>
                  </a:pathLst>
                </a:custGeom>
                <a:solidFill>
                  <a:schemeClr val="bg2"/>
                </a:solidFill>
                <a:ln w="9525">
                  <a:noFill/>
                  <a:round/>
                  <a:headEnd/>
                  <a:tailEnd/>
                </a:ln>
              </p:spPr>
              <p:txBody>
                <a:bodyPr>
                  <a:prstTxWarp prst="textNoShape">
                    <a:avLst/>
                  </a:prstTxWarp>
                </a:bodyPr>
                <a:lstStyle/>
                <a:p>
                  <a:endParaRPr lang="en-US"/>
                </a:p>
              </p:txBody>
            </p:sp>
            <p:sp>
              <p:nvSpPr>
                <p:cNvPr id="57641" name="Freeform 64"/>
                <p:cNvSpPr>
                  <a:spLocks/>
                </p:cNvSpPr>
                <p:nvPr/>
              </p:nvSpPr>
              <p:spPr bwMode="auto">
                <a:xfrm>
                  <a:off x="3940" y="2399"/>
                  <a:ext cx="18" cy="118"/>
                </a:xfrm>
                <a:custGeom>
                  <a:avLst/>
                  <a:gdLst>
                    <a:gd name="T0" fmla="*/ 0 w 93"/>
                    <a:gd name="T1" fmla="*/ 0 h 593"/>
                    <a:gd name="T2" fmla="*/ 0 w 93"/>
                    <a:gd name="T3" fmla="*/ 0 h 593"/>
                    <a:gd name="T4" fmla="*/ 0 w 93"/>
                    <a:gd name="T5" fmla="*/ 0 h 593"/>
                    <a:gd name="T6" fmla="*/ 0 w 93"/>
                    <a:gd name="T7" fmla="*/ 0 h 593"/>
                    <a:gd name="T8" fmla="*/ 0 w 93"/>
                    <a:gd name="T9" fmla="*/ 0 h 593"/>
                    <a:gd name="T10" fmla="*/ 0 60000 65536"/>
                    <a:gd name="T11" fmla="*/ 0 60000 65536"/>
                    <a:gd name="T12" fmla="*/ 0 60000 65536"/>
                    <a:gd name="T13" fmla="*/ 0 60000 65536"/>
                    <a:gd name="T14" fmla="*/ 0 60000 65536"/>
                    <a:gd name="T15" fmla="*/ 0 w 93"/>
                    <a:gd name="T16" fmla="*/ 0 h 593"/>
                    <a:gd name="T17" fmla="*/ 93 w 93"/>
                    <a:gd name="T18" fmla="*/ 593 h 593"/>
                  </a:gdLst>
                  <a:ahLst/>
                  <a:cxnLst>
                    <a:cxn ang="T10">
                      <a:pos x="T0" y="T1"/>
                    </a:cxn>
                    <a:cxn ang="T11">
                      <a:pos x="T2" y="T3"/>
                    </a:cxn>
                    <a:cxn ang="T12">
                      <a:pos x="T4" y="T5"/>
                    </a:cxn>
                    <a:cxn ang="T13">
                      <a:pos x="T6" y="T7"/>
                    </a:cxn>
                    <a:cxn ang="T14">
                      <a:pos x="T8" y="T9"/>
                    </a:cxn>
                  </a:cxnLst>
                  <a:rect l="T15" t="T16" r="T17" b="T18"/>
                  <a:pathLst>
                    <a:path w="93" h="593">
                      <a:moveTo>
                        <a:pt x="93" y="0"/>
                      </a:moveTo>
                      <a:lnTo>
                        <a:pt x="0" y="185"/>
                      </a:lnTo>
                      <a:lnTo>
                        <a:pt x="0" y="593"/>
                      </a:lnTo>
                      <a:lnTo>
                        <a:pt x="93" y="410"/>
                      </a:lnTo>
                      <a:lnTo>
                        <a:pt x="93" y="0"/>
                      </a:lnTo>
                      <a:close/>
                    </a:path>
                  </a:pathLst>
                </a:custGeom>
                <a:solidFill>
                  <a:srgbClr val="0099FF"/>
                </a:solidFill>
                <a:ln w="9525">
                  <a:noFill/>
                  <a:round/>
                  <a:headEnd/>
                  <a:tailEnd/>
                </a:ln>
              </p:spPr>
              <p:txBody>
                <a:bodyPr>
                  <a:prstTxWarp prst="textNoShape">
                    <a:avLst/>
                  </a:prstTxWarp>
                </a:bodyPr>
                <a:lstStyle/>
                <a:p>
                  <a:endParaRPr lang="en-US"/>
                </a:p>
              </p:txBody>
            </p:sp>
            <p:sp>
              <p:nvSpPr>
                <p:cNvPr id="57642" name="Freeform 65"/>
                <p:cNvSpPr>
                  <a:spLocks/>
                </p:cNvSpPr>
                <p:nvPr/>
              </p:nvSpPr>
              <p:spPr bwMode="auto">
                <a:xfrm>
                  <a:off x="2112" y="2351"/>
                  <a:ext cx="100" cy="218"/>
                </a:xfrm>
                <a:custGeom>
                  <a:avLst/>
                  <a:gdLst>
                    <a:gd name="T0" fmla="*/ 0 w 504"/>
                    <a:gd name="T1" fmla="*/ 0 h 1091"/>
                    <a:gd name="T2" fmla="*/ 0 w 504"/>
                    <a:gd name="T3" fmla="*/ 0 h 1091"/>
                    <a:gd name="T4" fmla="*/ 0 w 504"/>
                    <a:gd name="T5" fmla="*/ 0 h 1091"/>
                    <a:gd name="T6" fmla="*/ 0 w 504"/>
                    <a:gd name="T7" fmla="*/ 0 h 1091"/>
                    <a:gd name="T8" fmla="*/ 0 w 504"/>
                    <a:gd name="T9" fmla="*/ 0 h 1091"/>
                    <a:gd name="T10" fmla="*/ 0 60000 65536"/>
                    <a:gd name="T11" fmla="*/ 0 60000 65536"/>
                    <a:gd name="T12" fmla="*/ 0 60000 65536"/>
                    <a:gd name="T13" fmla="*/ 0 60000 65536"/>
                    <a:gd name="T14" fmla="*/ 0 60000 65536"/>
                    <a:gd name="T15" fmla="*/ 0 w 504"/>
                    <a:gd name="T16" fmla="*/ 0 h 1091"/>
                    <a:gd name="T17" fmla="*/ 504 w 504"/>
                    <a:gd name="T18" fmla="*/ 1091 h 1091"/>
                  </a:gdLst>
                  <a:ahLst/>
                  <a:cxnLst>
                    <a:cxn ang="T10">
                      <a:pos x="T0" y="T1"/>
                    </a:cxn>
                    <a:cxn ang="T11">
                      <a:pos x="T2" y="T3"/>
                    </a:cxn>
                    <a:cxn ang="T12">
                      <a:pos x="T4" y="T5"/>
                    </a:cxn>
                    <a:cxn ang="T13">
                      <a:pos x="T6" y="T7"/>
                    </a:cxn>
                    <a:cxn ang="T14">
                      <a:pos x="T8" y="T9"/>
                    </a:cxn>
                  </a:cxnLst>
                  <a:rect l="T15" t="T16" r="T17" b="T18"/>
                  <a:pathLst>
                    <a:path w="504" h="1091">
                      <a:moveTo>
                        <a:pt x="504" y="682"/>
                      </a:moveTo>
                      <a:lnTo>
                        <a:pt x="0" y="0"/>
                      </a:lnTo>
                      <a:lnTo>
                        <a:pt x="0" y="411"/>
                      </a:lnTo>
                      <a:lnTo>
                        <a:pt x="504" y="1091"/>
                      </a:lnTo>
                      <a:lnTo>
                        <a:pt x="504" y="682"/>
                      </a:lnTo>
                      <a:close/>
                    </a:path>
                  </a:pathLst>
                </a:custGeom>
                <a:solidFill>
                  <a:srgbClr val="006699"/>
                </a:solidFill>
                <a:ln w="9525">
                  <a:noFill/>
                  <a:round/>
                  <a:headEnd/>
                  <a:tailEnd/>
                </a:ln>
              </p:spPr>
              <p:txBody>
                <a:bodyPr>
                  <a:prstTxWarp prst="textNoShape">
                    <a:avLst/>
                  </a:prstTxWarp>
                </a:bodyPr>
                <a:lstStyle/>
                <a:p>
                  <a:endParaRPr lang="en-US"/>
                </a:p>
              </p:txBody>
            </p:sp>
            <p:sp>
              <p:nvSpPr>
                <p:cNvPr id="57643" name="Freeform 66"/>
                <p:cNvSpPr>
                  <a:spLocks/>
                </p:cNvSpPr>
                <p:nvPr/>
              </p:nvSpPr>
              <p:spPr bwMode="auto">
                <a:xfrm>
                  <a:off x="4196" y="1940"/>
                  <a:ext cx="69" cy="169"/>
                </a:xfrm>
                <a:custGeom>
                  <a:avLst/>
                  <a:gdLst>
                    <a:gd name="T0" fmla="*/ 0 w 342"/>
                    <a:gd name="T1" fmla="*/ 0 h 844"/>
                    <a:gd name="T2" fmla="*/ 0 w 342"/>
                    <a:gd name="T3" fmla="*/ 0 h 844"/>
                    <a:gd name="T4" fmla="*/ 0 w 342"/>
                    <a:gd name="T5" fmla="*/ 0 h 844"/>
                    <a:gd name="T6" fmla="*/ 0 w 342"/>
                    <a:gd name="T7" fmla="*/ 0 h 844"/>
                    <a:gd name="T8" fmla="*/ 0 w 342"/>
                    <a:gd name="T9" fmla="*/ 0 h 844"/>
                    <a:gd name="T10" fmla="*/ 0 w 342"/>
                    <a:gd name="T11" fmla="*/ 0 h 844"/>
                    <a:gd name="T12" fmla="*/ 0 w 342"/>
                    <a:gd name="T13" fmla="*/ 0 h 844"/>
                    <a:gd name="T14" fmla="*/ 0 w 342"/>
                    <a:gd name="T15" fmla="*/ 0 h 844"/>
                    <a:gd name="T16" fmla="*/ 0 w 342"/>
                    <a:gd name="T17" fmla="*/ 0 h 844"/>
                    <a:gd name="T18" fmla="*/ 0 w 342"/>
                    <a:gd name="T19" fmla="*/ 0 h 844"/>
                    <a:gd name="T20" fmla="*/ 0 w 342"/>
                    <a:gd name="T21" fmla="*/ 0 h 844"/>
                    <a:gd name="T22" fmla="*/ 0 w 342"/>
                    <a:gd name="T23" fmla="*/ 0 h 844"/>
                    <a:gd name="T24" fmla="*/ 0 w 342"/>
                    <a:gd name="T25" fmla="*/ 0 h 844"/>
                    <a:gd name="T26" fmla="*/ 0 w 342"/>
                    <a:gd name="T27" fmla="*/ 0 h 844"/>
                    <a:gd name="T28" fmla="*/ 0 w 342"/>
                    <a:gd name="T29" fmla="*/ 0 h 844"/>
                    <a:gd name="T30" fmla="*/ 0 w 342"/>
                    <a:gd name="T31" fmla="*/ 0 h 844"/>
                    <a:gd name="T32" fmla="*/ 0 w 342"/>
                    <a:gd name="T33" fmla="*/ 0 h 844"/>
                    <a:gd name="T34" fmla="*/ 0 w 342"/>
                    <a:gd name="T35" fmla="*/ 0 h 844"/>
                    <a:gd name="T36" fmla="*/ 0 w 342"/>
                    <a:gd name="T37" fmla="*/ 0 h 844"/>
                    <a:gd name="T38" fmla="*/ 0 w 342"/>
                    <a:gd name="T39" fmla="*/ 0 h 844"/>
                    <a:gd name="T40" fmla="*/ 0 w 342"/>
                    <a:gd name="T41" fmla="*/ 0 h 844"/>
                    <a:gd name="T42" fmla="*/ 0 w 342"/>
                    <a:gd name="T43" fmla="*/ 0 h 844"/>
                    <a:gd name="T44" fmla="*/ 0 w 342"/>
                    <a:gd name="T45" fmla="*/ 0 h 844"/>
                    <a:gd name="T46" fmla="*/ 0 w 342"/>
                    <a:gd name="T47" fmla="*/ 0 h 844"/>
                    <a:gd name="T48" fmla="*/ 0 w 342"/>
                    <a:gd name="T49" fmla="*/ 0 h 844"/>
                    <a:gd name="T50" fmla="*/ 0 w 342"/>
                    <a:gd name="T51" fmla="*/ 0 h 844"/>
                    <a:gd name="T52" fmla="*/ 0 w 342"/>
                    <a:gd name="T53" fmla="*/ 0 h 844"/>
                    <a:gd name="T54" fmla="*/ 0 w 342"/>
                    <a:gd name="T55" fmla="*/ 0 h 844"/>
                    <a:gd name="T56" fmla="*/ 0 w 342"/>
                    <a:gd name="T57" fmla="*/ 0 h 844"/>
                    <a:gd name="T58" fmla="*/ 0 w 342"/>
                    <a:gd name="T59" fmla="*/ 0 h 844"/>
                    <a:gd name="T60" fmla="*/ 0 w 342"/>
                    <a:gd name="T61" fmla="*/ 0 h 844"/>
                    <a:gd name="T62" fmla="*/ 0 w 342"/>
                    <a:gd name="T63" fmla="*/ 0 h 844"/>
                    <a:gd name="T64" fmla="*/ 0 w 342"/>
                    <a:gd name="T65" fmla="*/ 0 h 844"/>
                    <a:gd name="T66" fmla="*/ 0 w 342"/>
                    <a:gd name="T67" fmla="*/ 0 h 844"/>
                    <a:gd name="T68" fmla="*/ 0 w 342"/>
                    <a:gd name="T69" fmla="*/ 0 h 844"/>
                    <a:gd name="T70" fmla="*/ 0 w 342"/>
                    <a:gd name="T71" fmla="*/ 0 h 844"/>
                    <a:gd name="T72" fmla="*/ 0 w 342"/>
                    <a:gd name="T73" fmla="*/ 0 h 844"/>
                    <a:gd name="T74" fmla="*/ 0 w 342"/>
                    <a:gd name="T75" fmla="*/ 0 h 844"/>
                    <a:gd name="T76" fmla="*/ 0 w 342"/>
                    <a:gd name="T77" fmla="*/ 0 h 844"/>
                    <a:gd name="T78" fmla="*/ 0 w 342"/>
                    <a:gd name="T79" fmla="*/ 0 h 844"/>
                    <a:gd name="T80" fmla="*/ 0 w 342"/>
                    <a:gd name="T81" fmla="*/ 0 h 844"/>
                    <a:gd name="T82" fmla="*/ 0 w 342"/>
                    <a:gd name="T83" fmla="*/ 0 h 844"/>
                    <a:gd name="T84" fmla="*/ 0 w 342"/>
                    <a:gd name="T85" fmla="*/ 0 h 844"/>
                    <a:gd name="T86" fmla="*/ 0 w 342"/>
                    <a:gd name="T87" fmla="*/ 0 h 844"/>
                    <a:gd name="T88" fmla="*/ 0 w 342"/>
                    <a:gd name="T89" fmla="*/ 0 h 844"/>
                    <a:gd name="T90" fmla="*/ 0 w 342"/>
                    <a:gd name="T91" fmla="*/ 0 h 844"/>
                    <a:gd name="T92" fmla="*/ 0 w 342"/>
                    <a:gd name="T93" fmla="*/ 0 h 844"/>
                    <a:gd name="T94" fmla="*/ 0 w 342"/>
                    <a:gd name="T95" fmla="*/ 0 h 844"/>
                    <a:gd name="T96" fmla="*/ 0 w 342"/>
                    <a:gd name="T97" fmla="*/ 0 h 844"/>
                    <a:gd name="T98" fmla="*/ 0 w 342"/>
                    <a:gd name="T99" fmla="*/ 0 h 844"/>
                    <a:gd name="T100" fmla="*/ 0 w 342"/>
                    <a:gd name="T101" fmla="*/ 0 h 844"/>
                    <a:gd name="T102" fmla="*/ 0 w 342"/>
                    <a:gd name="T103" fmla="*/ 0 h 844"/>
                    <a:gd name="T104" fmla="*/ 0 w 342"/>
                    <a:gd name="T105" fmla="*/ 0 h 844"/>
                    <a:gd name="T106" fmla="*/ 0 w 342"/>
                    <a:gd name="T107" fmla="*/ 0 h 844"/>
                    <a:gd name="T108" fmla="*/ 0 w 342"/>
                    <a:gd name="T109" fmla="*/ 0 h 844"/>
                    <a:gd name="T110" fmla="*/ 0 w 342"/>
                    <a:gd name="T111" fmla="*/ 0 h 844"/>
                    <a:gd name="T112" fmla="*/ 0 w 342"/>
                    <a:gd name="T113" fmla="*/ 0 h 844"/>
                    <a:gd name="T114" fmla="*/ 0 w 342"/>
                    <a:gd name="T115" fmla="*/ 0 h 844"/>
                    <a:gd name="T116" fmla="*/ 0 w 342"/>
                    <a:gd name="T117" fmla="*/ 0 h 844"/>
                    <a:gd name="T118" fmla="*/ 0 w 342"/>
                    <a:gd name="T119" fmla="*/ 0 h 844"/>
                    <a:gd name="T120" fmla="*/ 0 w 342"/>
                    <a:gd name="T121" fmla="*/ 0 h 844"/>
                    <a:gd name="T122" fmla="*/ 0 w 342"/>
                    <a:gd name="T123" fmla="*/ 0 h 844"/>
                    <a:gd name="T124" fmla="*/ 0 w 342"/>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42"/>
                    <a:gd name="T190" fmla="*/ 0 h 844"/>
                    <a:gd name="T191" fmla="*/ 342 w 342"/>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solidFill>
                  <a:schemeClr val="bg2"/>
                </a:solidFill>
                <a:ln w="9525">
                  <a:noFill/>
                  <a:round/>
                  <a:headEnd/>
                  <a:tailEnd/>
                </a:ln>
              </p:spPr>
              <p:txBody>
                <a:bodyPr>
                  <a:prstTxWarp prst="textNoShape">
                    <a:avLst/>
                  </a:prstTxWarp>
                </a:bodyPr>
                <a:lstStyle/>
                <a:p>
                  <a:endParaRPr lang="en-US"/>
                </a:p>
              </p:txBody>
            </p:sp>
            <p:sp>
              <p:nvSpPr>
                <p:cNvPr id="57644" name="Freeform 67"/>
                <p:cNvSpPr>
                  <a:spLocks/>
                </p:cNvSpPr>
                <p:nvPr/>
              </p:nvSpPr>
              <p:spPr bwMode="auto">
                <a:xfrm>
                  <a:off x="2602" y="2735"/>
                  <a:ext cx="31" cy="174"/>
                </a:xfrm>
                <a:custGeom>
                  <a:avLst/>
                  <a:gdLst>
                    <a:gd name="T0" fmla="*/ 0 w 157"/>
                    <a:gd name="T1" fmla="*/ 0 h 872"/>
                    <a:gd name="T2" fmla="*/ 0 w 157"/>
                    <a:gd name="T3" fmla="*/ 0 h 872"/>
                    <a:gd name="T4" fmla="*/ 0 w 157"/>
                    <a:gd name="T5" fmla="*/ 0 h 872"/>
                    <a:gd name="T6" fmla="*/ 0 w 157"/>
                    <a:gd name="T7" fmla="*/ 0 h 872"/>
                    <a:gd name="T8" fmla="*/ 0 w 157"/>
                    <a:gd name="T9" fmla="*/ 0 h 872"/>
                    <a:gd name="T10" fmla="*/ 0 60000 65536"/>
                    <a:gd name="T11" fmla="*/ 0 60000 65536"/>
                    <a:gd name="T12" fmla="*/ 0 60000 65536"/>
                    <a:gd name="T13" fmla="*/ 0 60000 65536"/>
                    <a:gd name="T14" fmla="*/ 0 60000 65536"/>
                    <a:gd name="T15" fmla="*/ 0 w 157"/>
                    <a:gd name="T16" fmla="*/ 0 h 872"/>
                    <a:gd name="T17" fmla="*/ 157 w 157"/>
                    <a:gd name="T18" fmla="*/ 872 h 872"/>
                  </a:gdLst>
                  <a:ahLst/>
                  <a:cxnLst>
                    <a:cxn ang="T10">
                      <a:pos x="T0" y="T1"/>
                    </a:cxn>
                    <a:cxn ang="T11">
                      <a:pos x="T2" y="T3"/>
                    </a:cxn>
                    <a:cxn ang="T12">
                      <a:pos x="T4" y="T5"/>
                    </a:cxn>
                    <a:cxn ang="T13">
                      <a:pos x="T6" y="T7"/>
                    </a:cxn>
                    <a:cxn ang="T14">
                      <a:pos x="T8" y="T9"/>
                    </a:cxn>
                  </a:cxnLst>
                  <a:rect l="T15" t="T16" r="T17" b="T18"/>
                  <a:pathLst>
                    <a:path w="157" h="872">
                      <a:moveTo>
                        <a:pt x="157" y="463"/>
                      </a:moveTo>
                      <a:lnTo>
                        <a:pt x="0" y="0"/>
                      </a:lnTo>
                      <a:lnTo>
                        <a:pt x="0" y="409"/>
                      </a:lnTo>
                      <a:lnTo>
                        <a:pt x="157" y="872"/>
                      </a:lnTo>
                      <a:lnTo>
                        <a:pt x="157" y="463"/>
                      </a:lnTo>
                      <a:close/>
                    </a:path>
                  </a:pathLst>
                </a:custGeom>
                <a:solidFill>
                  <a:srgbClr val="509EB0"/>
                </a:solidFill>
                <a:ln w="9525">
                  <a:noFill/>
                  <a:round/>
                  <a:headEnd/>
                  <a:tailEnd/>
                </a:ln>
              </p:spPr>
              <p:txBody>
                <a:bodyPr>
                  <a:prstTxWarp prst="textNoShape">
                    <a:avLst/>
                  </a:prstTxWarp>
                </a:bodyPr>
                <a:lstStyle/>
                <a:p>
                  <a:endParaRPr lang="en-US"/>
                </a:p>
              </p:txBody>
            </p:sp>
            <p:sp>
              <p:nvSpPr>
                <p:cNvPr id="57645" name="Freeform 68"/>
                <p:cNvSpPr>
                  <a:spLocks/>
                </p:cNvSpPr>
                <p:nvPr/>
              </p:nvSpPr>
              <p:spPr bwMode="auto">
                <a:xfrm>
                  <a:off x="2857" y="2655"/>
                  <a:ext cx="66" cy="146"/>
                </a:xfrm>
                <a:custGeom>
                  <a:avLst/>
                  <a:gdLst>
                    <a:gd name="T0" fmla="*/ 0 w 331"/>
                    <a:gd name="T1" fmla="*/ 0 h 732"/>
                    <a:gd name="T2" fmla="*/ 0 w 331"/>
                    <a:gd name="T3" fmla="*/ 0 h 732"/>
                    <a:gd name="T4" fmla="*/ 0 w 331"/>
                    <a:gd name="T5" fmla="*/ 0 h 732"/>
                    <a:gd name="T6" fmla="*/ 0 w 331"/>
                    <a:gd name="T7" fmla="*/ 0 h 732"/>
                    <a:gd name="T8" fmla="*/ 0 w 331"/>
                    <a:gd name="T9" fmla="*/ 0 h 732"/>
                    <a:gd name="T10" fmla="*/ 0 w 331"/>
                    <a:gd name="T11" fmla="*/ 0 h 732"/>
                    <a:gd name="T12" fmla="*/ 0 w 331"/>
                    <a:gd name="T13" fmla="*/ 0 h 732"/>
                    <a:gd name="T14" fmla="*/ 0 w 331"/>
                    <a:gd name="T15" fmla="*/ 0 h 732"/>
                    <a:gd name="T16" fmla="*/ 0 w 331"/>
                    <a:gd name="T17" fmla="*/ 0 h 732"/>
                    <a:gd name="T18" fmla="*/ 0 w 331"/>
                    <a:gd name="T19" fmla="*/ 0 h 732"/>
                    <a:gd name="T20" fmla="*/ 0 w 331"/>
                    <a:gd name="T21" fmla="*/ 0 h 732"/>
                    <a:gd name="T22" fmla="*/ 0 w 331"/>
                    <a:gd name="T23" fmla="*/ 0 h 732"/>
                    <a:gd name="T24" fmla="*/ 0 w 331"/>
                    <a:gd name="T25" fmla="*/ 0 h 732"/>
                    <a:gd name="T26" fmla="*/ 0 w 331"/>
                    <a:gd name="T27" fmla="*/ 0 h 732"/>
                    <a:gd name="T28" fmla="*/ 0 w 331"/>
                    <a:gd name="T29" fmla="*/ 0 h 732"/>
                    <a:gd name="T30" fmla="*/ 0 w 331"/>
                    <a:gd name="T31" fmla="*/ 0 h 732"/>
                    <a:gd name="T32" fmla="*/ 0 w 331"/>
                    <a:gd name="T33" fmla="*/ 0 h 732"/>
                    <a:gd name="T34" fmla="*/ 0 w 331"/>
                    <a:gd name="T35" fmla="*/ 0 h 732"/>
                    <a:gd name="T36" fmla="*/ 0 w 331"/>
                    <a:gd name="T37" fmla="*/ 0 h 732"/>
                    <a:gd name="T38" fmla="*/ 0 w 331"/>
                    <a:gd name="T39" fmla="*/ 0 h 732"/>
                    <a:gd name="T40" fmla="*/ 0 w 331"/>
                    <a:gd name="T41" fmla="*/ 0 h 732"/>
                    <a:gd name="T42" fmla="*/ 0 w 331"/>
                    <a:gd name="T43" fmla="*/ 0 h 732"/>
                    <a:gd name="T44" fmla="*/ 0 w 331"/>
                    <a:gd name="T45" fmla="*/ 0 h 732"/>
                    <a:gd name="T46" fmla="*/ 0 w 331"/>
                    <a:gd name="T47" fmla="*/ 0 h 732"/>
                    <a:gd name="T48" fmla="*/ 0 w 331"/>
                    <a:gd name="T49" fmla="*/ 0 h 7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1"/>
                    <a:gd name="T76" fmla="*/ 0 h 732"/>
                    <a:gd name="T77" fmla="*/ 331 w 331"/>
                    <a:gd name="T78" fmla="*/ 732 h 7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solidFill>
                  <a:srgbClr val="509EB0"/>
                </a:solidFill>
                <a:ln w="9525">
                  <a:noFill/>
                  <a:round/>
                  <a:headEnd/>
                  <a:tailEnd/>
                </a:ln>
              </p:spPr>
              <p:txBody>
                <a:bodyPr>
                  <a:prstTxWarp prst="textNoShape">
                    <a:avLst/>
                  </a:prstTxWarp>
                </a:bodyPr>
                <a:lstStyle/>
                <a:p>
                  <a:endParaRPr lang="en-US"/>
                </a:p>
              </p:txBody>
            </p:sp>
            <p:sp>
              <p:nvSpPr>
                <p:cNvPr id="57646" name="Freeform 69"/>
                <p:cNvSpPr>
                  <a:spLocks/>
                </p:cNvSpPr>
                <p:nvPr/>
              </p:nvSpPr>
              <p:spPr bwMode="auto">
                <a:xfrm>
                  <a:off x="3025" y="2568"/>
                  <a:ext cx="43" cy="120"/>
                </a:xfrm>
                <a:custGeom>
                  <a:avLst/>
                  <a:gdLst>
                    <a:gd name="T0" fmla="*/ 0 w 214"/>
                    <a:gd name="T1" fmla="*/ 0 h 601"/>
                    <a:gd name="T2" fmla="*/ 0 w 214"/>
                    <a:gd name="T3" fmla="*/ 0 h 601"/>
                    <a:gd name="T4" fmla="*/ 0 w 214"/>
                    <a:gd name="T5" fmla="*/ 0 h 601"/>
                    <a:gd name="T6" fmla="*/ 0 w 214"/>
                    <a:gd name="T7" fmla="*/ 0 h 601"/>
                    <a:gd name="T8" fmla="*/ 0 w 214"/>
                    <a:gd name="T9" fmla="*/ 0 h 601"/>
                    <a:gd name="T10" fmla="*/ 0 w 214"/>
                    <a:gd name="T11" fmla="*/ 0 h 601"/>
                    <a:gd name="T12" fmla="*/ 0 w 214"/>
                    <a:gd name="T13" fmla="*/ 0 h 601"/>
                    <a:gd name="T14" fmla="*/ 0 w 214"/>
                    <a:gd name="T15" fmla="*/ 0 h 601"/>
                    <a:gd name="T16" fmla="*/ 0 w 214"/>
                    <a:gd name="T17" fmla="*/ 0 h 601"/>
                    <a:gd name="T18" fmla="*/ 0 w 214"/>
                    <a:gd name="T19" fmla="*/ 0 h 601"/>
                    <a:gd name="T20" fmla="*/ 0 w 214"/>
                    <a:gd name="T21" fmla="*/ 0 h 601"/>
                    <a:gd name="T22" fmla="*/ 0 w 214"/>
                    <a:gd name="T23" fmla="*/ 0 h 601"/>
                    <a:gd name="T24" fmla="*/ 0 w 214"/>
                    <a:gd name="T25" fmla="*/ 0 h 601"/>
                    <a:gd name="T26" fmla="*/ 0 w 214"/>
                    <a:gd name="T27" fmla="*/ 0 h 601"/>
                    <a:gd name="T28" fmla="*/ 0 w 214"/>
                    <a:gd name="T29" fmla="*/ 0 h 601"/>
                    <a:gd name="T30" fmla="*/ 0 w 214"/>
                    <a:gd name="T31" fmla="*/ 0 h 601"/>
                    <a:gd name="T32" fmla="*/ 0 w 214"/>
                    <a:gd name="T33" fmla="*/ 0 h 601"/>
                    <a:gd name="T34" fmla="*/ 0 w 214"/>
                    <a:gd name="T35" fmla="*/ 0 h 601"/>
                    <a:gd name="T36" fmla="*/ 0 w 214"/>
                    <a:gd name="T37" fmla="*/ 0 h 601"/>
                    <a:gd name="T38" fmla="*/ 0 w 214"/>
                    <a:gd name="T39" fmla="*/ 0 h 601"/>
                    <a:gd name="T40" fmla="*/ 0 w 214"/>
                    <a:gd name="T41" fmla="*/ 0 h 601"/>
                    <a:gd name="T42" fmla="*/ 0 w 214"/>
                    <a:gd name="T43" fmla="*/ 0 h 601"/>
                    <a:gd name="T44" fmla="*/ 0 w 214"/>
                    <a:gd name="T45" fmla="*/ 0 h 601"/>
                    <a:gd name="T46" fmla="*/ 0 w 214"/>
                    <a:gd name="T47" fmla="*/ 0 h 601"/>
                    <a:gd name="T48" fmla="*/ 0 w 214"/>
                    <a:gd name="T49" fmla="*/ 0 h 601"/>
                    <a:gd name="T50" fmla="*/ 0 w 214"/>
                    <a:gd name="T51" fmla="*/ 0 h 601"/>
                    <a:gd name="T52" fmla="*/ 0 w 214"/>
                    <a:gd name="T53" fmla="*/ 0 h 601"/>
                    <a:gd name="T54" fmla="*/ 0 w 214"/>
                    <a:gd name="T55" fmla="*/ 0 h 601"/>
                    <a:gd name="T56" fmla="*/ 0 w 214"/>
                    <a:gd name="T57" fmla="*/ 0 h 601"/>
                    <a:gd name="T58" fmla="*/ 0 w 214"/>
                    <a:gd name="T59" fmla="*/ 0 h 601"/>
                    <a:gd name="T60" fmla="*/ 0 w 214"/>
                    <a:gd name="T61" fmla="*/ 0 h 601"/>
                    <a:gd name="T62" fmla="*/ 0 w 214"/>
                    <a:gd name="T63" fmla="*/ 0 h 601"/>
                    <a:gd name="T64" fmla="*/ 0 w 214"/>
                    <a:gd name="T65" fmla="*/ 0 h 601"/>
                    <a:gd name="T66" fmla="*/ 0 w 214"/>
                    <a:gd name="T67" fmla="*/ 0 h 601"/>
                    <a:gd name="T68" fmla="*/ 0 w 214"/>
                    <a:gd name="T69" fmla="*/ 0 h 601"/>
                    <a:gd name="T70" fmla="*/ 0 w 214"/>
                    <a:gd name="T71" fmla="*/ 0 h 601"/>
                    <a:gd name="T72" fmla="*/ 0 w 214"/>
                    <a:gd name="T73" fmla="*/ 0 h 601"/>
                    <a:gd name="T74" fmla="*/ 0 w 214"/>
                    <a:gd name="T75" fmla="*/ 0 h 601"/>
                    <a:gd name="T76" fmla="*/ 0 w 214"/>
                    <a:gd name="T77" fmla="*/ 0 h 6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14"/>
                    <a:gd name="T118" fmla="*/ 0 h 601"/>
                    <a:gd name="T119" fmla="*/ 214 w 214"/>
                    <a:gd name="T120" fmla="*/ 601 h 6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47" name="Freeform 70"/>
                <p:cNvSpPr>
                  <a:spLocks/>
                </p:cNvSpPr>
                <p:nvPr/>
              </p:nvSpPr>
              <p:spPr bwMode="auto">
                <a:xfrm>
                  <a:off x="3109" y="2518"/>
                  <a:ext cx="44" cy="119"/>
                </a:xfrm>
                <a:custGeom>
                  <a:avLst/>
                  <a:gdLst>
                    <a:gd name="T0" fmla="*/ 0 w 220"/>
                    <a:gd name="T1" fmla="*/ 0 h 596"/>
                    <a:gd name="T2" fmla="*/ 0 w 220"/>
                    <a:gd name="T3" fmla="*/ 0 h 596"/>
                    <a:gd name="T4" fmla="*/ 0 w 220"/>
                    <a:gd name="T5" fmla="*/ 0 h 596"/>
                    <a:gd name="T6" fmla="*/ 0 w 220"/>
                    <a:gd name="T7" fmla="*/ 0 h 596"/>
                    <a:gd name="T8" fmla="*/ 0 w 220"/>
                    <a:gd name="T9" fmla="*/ 0 h 596"/>
                    <a:gd name="T10" fmla="*/ 0 60000 65536"/>
                    <a:gd name="T11" fmla="*/ 0 60000 65536"/>
                    <a:gd name="T12" fmla="*/ 0 60000 65536"/>
                    <a:gd name="T13" fmla="*/ 0 60000 65536"/>
                    <a:gd name="T14" fmla="*/ 0 60000 65536"/>
                    <a:gd name="T15" fmla="*/ 0 w 220"/>
                    <a:gd name="T16" fmla="*/ 0 h 596"/>
                    <a:gd name="T17" fmla="*/ 220 w 220"/>
                    <a:gd name="T18" fmla="*/ 596 h 596"/>
                  </a:gdLst>
                  <a:ahLst/>
                  <a:cxnLst>
                    <a:cxn ang="T10">
                      <a:pos x="T0" y="T1"/>
                    </a:cxn>
                    <a:cxn ang="T11">
                      <a:pos x="T2" y="T3"/>
                    </a:cxn>
                    <a:cxn ang="T12">
                      <a:pos x="T4" y="T5"/>
                    </a:cxn>
                    <a:cxn ang="T13">
                      <a:pos x="T6" y="T7"/>
                    </a:cxn>
                    <a:cxn ang="T14">
                      <a:pos x="T8" y="T9"/>
                    </a:cxn>
                  </a:cxnLst>
                  <a:rect l="T15" t="T16" r="T17" b="T18"/>
                  <a:pathLst>
                    <a:path w="220" h="596">
                      <a:moveTo>
                        <a:pt x="220" y="0"/>
                      </a:moveTo>
                      <a:lnTo>
                        <a:pt x="0" y="187"/>
                      </a:lnTo>
                      <a:lnTo>
                        <a:pt x="0" y="596"/>
                      </a:lnTo>
                      <a:lnTo>
                        <a:pt x="220" y="409"/>
                      </a:lnTo>
                      <a:lnTo>
                        <a:pt x="220"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48" name="Freeform 71"/>
                <p:cNvSpPr>
                  <a:spLocks/>
                </p:cNvSpPr>
                <p:nvPr/>
              </p:nvSpPr>
              <p:spPr bwMode="auto">
                <a:xfrm>
                  <a:off x="3436" y="2534"/>
                  <a:ext cx="62" cy="110"/>
                </a:xfrm>
                <a:custGeom>
                  <a:avLst/>
                  <a:gdLst>
                    <a:gd name="T0" fmla="*/ 0 w 309"/>
                    <a:gd name="T1" fmla="*/ 0 h 550"/>
                    <a:gd name="T2" fmla="*/ 0 w 309"/>
                    <a:gd name="T3" fmla="*/ 0 h 550"/>
                    <a:gd name="T4" fmla="*/ 0 w 309"/>
                    <a:gd name="T5" fmla="*/ 0 h 550"/>
                    <a:gd name="T6" fmla="*/ 0 w 309"/>
                    <a:gd name="T7" fmla="*/ 0 h 550"/>
                    <a:gd name="T8" fmla="*/ 0 w 309"/>
                    <a:gd name="T9" fmla="*/ 0 h 550"/>
                    <a:gd name="T10" fmla="*/ 0 w 309"/>
                    <a:gd name="T11" fmla="*/ 0 h 550"/>
                    <a:gd name="T12" fmla="*/ 0 w 309"/>
                    <a:gd name="T13" fmla="*/ 0 h 550"/>
                    <a:gd name="T14" fmla="*/ 0 w 309"/>
                    <a:gd name="T15" fmla="*/ 0 h 550"/>
                    <a:gd name="T16" fmla="*/ 0 w 309"/>
                    <a:gd name="T17" fmla="*/ 0 h 550"/>
                    <a:gd name="T18" fmla="*/ 0 w 309"/>
                    <a:gd name="T19" fmla="*/ 0 h 550"/>
                    <a:gd name="T20" fmla="*/ 0 w 309"/>
                    <a:gd name="T21" fmla="*/ 0 h 550"/>
                    <a:gd name="T22" fmla="*/ 0 w 309"/>
                    <a:gd name="T23" fmla="*/ 0 h 550"/>
                    <a:gd name="T24" fmla="*/ 0 w 309"/>
                    <a:gd name="T25" fmla="*/ 0 h 550"/>
                    <a:gd name="T26" fmla="*/ 0 w 309"/>
                    <a:gd name="T27" fmla="*/ 0 h 550"/>
                    <a:gd name="T28" fmla="*/ 0 w 309"/>
                    <a:gd name="T29" fmla="*/ 0 h 550"/>
                    <a:gd name="T30" fmla="*/ 0 w 309"/>
                    <a:gd name="T31" fmla="*/ 0 h 550"/>
                    <a:gd name="T32" fmla="*/ 0 w 309"/>
                    <a:gd name="T33" fmla="*/ 0 h 550"/>
                    <a:gd name="T34" fmla="*/ 0 w 309"/>
                    <a:gd name="T35" fmla="*/ 0 h 550"/>
                    <a:gd name="T36" fmla="*/ 0 w 309"/>
                    <a:gd name="T37" fmla="*/ 0 h 550"/>
                    <a:gd name="T38" fmla="*/ 0 w 309"/>
                    <a:gd name="T39" fmla="*/ 0 h 550"/>
                    <a:gd name="T40" fmla="*/ 0 w 309"/>
                    <a:gd name="T41" fmla="*/ 0 h 550"/>
                    <a:gd name="T42" fmla="*/ 0 w 309"/>
                    <a:gd name="T43" fmla="*/ 0 h 550"/>
                    <a:gd name="T44" fmla="*/ 0 w 309"/>
                    <a:gd name="T45" fmla="*/ 0 h 550"/>
                    <a:gd name="T46" fmla="*/ 0 w 309"/>
                    <a:gd name="T47" fmla="*/ 0 h 550"/>
                    <a:gd name="T48" fmla="*/ 0 w 309"/>
                    <a:gd name="T49" fmla="*/ 0 h 550"/>
                    <a:gd name="T50" fmla="*/ 0 w 309"/>
                    <a:gd name="T51" fmla="*/ 0 h 550"/>
                    <a:gd name="T52" fmla="*/ 0 w 309"/>
                    <a:gd name="T53" fmla="*/ 0 h 550"/>
                    <a:gd name="T54" fmla="*/ 0 w 309"/>
                    <a:gd name="T55" fmla="*/ 0 h 550"/>
                    <a:gd name="T56" fmla="*/ 0 w 309"/>
                    <a:gd name="T57" fmla="*/ 0 h 550"/>
                    <a:gd name="T58" fmla="*/ 0 w 309"/>
                    <a:gd name="T59" fmla="*/ 0 h 550"/>
                    <a:gd name="T60" fmla="*/ 0 w 309"/>
                    <a:gd name="T61" fmla="*/ 0 h 5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9"/>
                    <a:gd name="T94" fmla="*/ 0 h 550"/>
                    <a:gd name="T95" fmla="*/ 309 w 309"/>
                    <a:gd name="T96" fmla="*/ 550 h 5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49" name="Freeform 72"/>
                <p:cNvSpPr>
                  <a:spLocks/>
                </p:cNvSpPr>
                <p:nvPr/>
              </p:nvSpPr>
              <p:spPr bwMode="auto">
                <a:xfrm>
                  <a:off x="3560" y="2531"/>
                  <a:ext cx="30" cy="106"/>
                </a:xfrm>
                <a:custGeom>
                  <a:avLst/>
                  <a:gdLst>
                    <a:gd name="T0" fmla="*/ 0 w 149"/>
                    <a:gd name="T1" fmla="*/ 0 h 533"/>
                    <a:gd name="T2" fmla="*/ 0 w 149"/>
                    <a:gd name="T3" fmla="*/ 0 h 533"/>
                    <a:gd name="T4" fmla="*/ 0 w 149"/>
                    <a:gd name="T5" fmla="*/ 0 h 533"/>
                    <a:gd name="T6" fmla="*/ 0 w 149"/>
                    <a:gd name="T7" fmla="*/ 0 h 533"/>
                    <a:gd name="T8" fmla="*/ 0 w 149"/>
                    <a:gd name="T9" fmla="*/ 0 h 533"/>
                    <a:gd name="T10" fmla="*/ 0 w 149"/>
                    <a:gd name="T11" fmla="*/ 0 h 533"/>
                    <a:gd name="T12" fmla="*/ 0 w 149"/>
                    <a:gd name="T13" fmla="*/ 0 h 533"/>
                    <a:gd name="T14" fmla="*/ 0 w 149"/>
                    <a:gd name="T15" fmla="*/ 0 h 533"/>
                    <a:gd name="T16" fmla="*/ 0 w 149"/>
                    <a:gd name="T17" fmla="*/ 0 h 533"/>
                    <a:gd name="T18" fmla="*/ 0 w 149"/>
                    <a:gd name="T19" fmla="*/ 0 h 533"/>
                    <a:gd name="T20" fmla="*/ 0 w 149"/>
                    <a:gd name="T21" fmla="*/ 0 h 533"/>
                    <a:gd name="T22" fmla="*/ 0 w 149"/>
                    <a:gd name="T23" fmla="*/ 0 h 533"/>
                    <a:gd name="T24" fmla="*/ 0 w 149"/>
                    <a:gd name="T25" fmla="*/ 0 h 533"/>
                    <a:gd name="T26" fmla="*/ 0 w 149"/>
                    <a:gd name="T27" fmla="*/ 0 h 533"/>
                    <a:gd name="T28" fmla="*/ 0 w 149"/>
                    <a:gd name="T29" fmla="*/ 0 h 533"/>
                    <a:gd name="T30" fmla="*/ 0 w 149"/>
                    <a:gd name="T31" fmla="*/ 0 h 533"/>
                    <a:gd name="T32" fmla="*/ 0 w 149"/>
                    <a:gd name="T33" fmla="*/ 0 h 533"/>
                    <a:gd name="T34" fmla="*/ 0 w 149"/>
                    <a:gd name="T35" fmla="*/ 0 h 533"/>
                    <a:gd name="T36" fmla="*/ 0 w 149"/>
                    <a:gd name="T37" fmla="*/ 0 h 533"/>
                    <a:gd name="T38" fmla="*/ 0 w 149"/>
                    <a:gd name="T39" fmla="*/ 0 h 533"/>
                    <a:gd name="T40" fmla="*/ 0 w 149"/>
                    <a:gd name="T41" fmla="*/ 0 h 533"/>
                    <a:gd name="T42" fmla="*/ 0 w 149"/>
                    <a:gd name="T43" fmla="*/ 0 h 533"/>
                    <a:gd name="T44" fmla="*/ 0 w 149"/>
                    <a:gd name="T45" fmla="*/ 0 h 533"/>
                    <a:gd name="T46" fmla="*/ 0 w 149"/>
                    <a:gd name="T47" fmla="*/ 0 h 533"/>
                    <a:gd name="T48" fmla="*/ 0 w 149"/>
                    <a:gd name="T49" fmla="*/ 0 h 533"/>
                    <a:gd name="T50" fmla="*/ 0 w 149"/>
                    <a:gd name="T51" fmla="*/ 0 h 533"/>
                    <a:gd name="T52" fmla="*/ 0 w 149"/>
                    <a:gd name="T53" fmla="*/ 0 h 5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9"/>
                    <a:gd name="T82" fmla="*/ 0 h 533"/>
                    <a:gd name="T83" fmla="*/ 149 w 149"/>
                    <a:gd name="T84" fmla="*/ 533 h 53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solidFill>
                  <a:srgbClr val="0099FF"/>
                </a:solidFill>
                <a:ln w="9525">
                  <a:noFill/>
                  <a:round/>
                  <a:headEnd/>
                  <a:tailEnd/>
                </a:ln>
              </p:spPr>
              <p:txBody>
                <a:bodyPr>
                  <a:prstTxWarp prst="textNoShape">
                    <a:avLst/>
                  </a:prstTxWarp>
                </a:bodyPr>
                <a:lstStyle/>
                <a:p>
                  <a:endParaRPr lang="en-US"/>
                </a:p>
              </p:txBody>
            </p:sp>
            <p:sp>
              <p:nvSpPr>
                <p:cNvPr id="57650" name="Freeform 73"/>
                <p:cNvSpPr>
                  <a:spLocks/>
                </p:cNvSpPr>
                <p:nvPr/>
              </p:nvSpPr>
              <p:spPr bwMode="auto">
                <a:xfrm>
                  <a:off x="4042" y="2426"/>
                  <a:ext cx="37" cy="112"/>
                </a:xfrm>
                <a:custGeom>
                  <a:avLst/>
                  <a:gdLst>
                    <a:gd name="T0" fmla="*/ 0 w 187"/>
                    <a:gd name="T1" fmla="*/ 0 h 561"/>
                    <a:gd name="T2" fmla="*/ 0 w 187"/>
                    <a:gd name="T3" fmla="*/ 0 h 561"/>
                    <a:gd name="T4" fmla="*/ 0 w 187"/>
                    <a:gd name="T5" fmla="*/ 0 h 561"/>
                    <a:gd name="T6" fmla="*/ 0 w 187"/>
                    <a:gd name="T7" fmla="*/ 0 h 561"/>
                    <a:gd name="T8" fmla="*/ 0 w 187"/>
                    <a:gd name="T9" fmla="*/ 0 h 561"/>
                    <a:gd name="T10" fmla="*/ 0 60000 65536"/>
                    <a:gd name="T11" fmla="*/ 0 60000 65536"/>
                    <a:gd name="T12" fmla="*/ 0 60000 65536"/>
                    <a:gd name="T13" fmla="*/ 0 60000 65536"/>
                    <a:gd name="T14" fmla="*/ 0 60000 65536"/>
                    <a:gd name="T15" fmla="*/ 0 w 187"/>
                    <a:gd name="T16" fmla="*/ 0 h 561"/>
                    <a:gd name="T17" fmla="*/ 187 w 187"/>
                    <a:gd name="T18" fmla="*/ 561 h 561"/>
                  </a:gdLst>
                  <a:ahLst/>
                  <a:cxnLst>
                    <a:cxn ang="T10">
                      <a:pos x="T0" y="T1"/>
                    </a:cxn>
                    <a:cxn ang="T11">
                      <a:pos x="T2" y="T3"/>
                    </a:cxn>
                    <a:cxn ang="T12">
                      <a:pos x="T4" y="T5"/>
                    </a:cxn>
                    <a:cxn ang="T13">
                      <a:pos x="T6" y="T7"/>
                    </a:cxn>
                    <a:cxn ang="T14">
                      <a:pos x="T8" y="T9"/>
                    </a:cxn>
                  </a:cxnLst>
                  <a:rect l="T15" t="T16" r="T17" b="T18"/>
                  <a:pathLst>
                    <a:path w="187" h="561">
                      <a:moveTo>
                        <a:pt x="187" y="561"/>
                      </a:moveTo>
                      <a:lnTo>
                        <a:pt x="187" y="153"/>
                      </a:lnTo>
                      <a:lnTo>
                        <a:pt x="0" y="0"/>
                      </a:lnTo>
                      <a:lnTo>
                        <a:pt x="0" y="408"/>
                      </a:lnTo>
                      <a:lnTo>
                        <a:pt x="187" y="561"/>
                      </a:lnTo>
                      <a:close/>
                    </a:path>
                  </a:pathLst>
                </a:custGeom>
                <a:solidFill>
                  <a:srgbClr val="0099FF"/>
                </a:solidFill>
                <a:ln w="9525">
                  <a:noFill/>
                  <a:round/>
                  <a:headEnd/>
                  <a:tailEnd/>
                </a:ln>
              </p:spPr>
              <p:txBody>
                <a:bodyPr>
                  <a:prstTxWarp prst="textNoShape">
                    <a:avLst/>
                  </a:prstTxWarp>
                </a:bodyPr>
                <a:lstStyle/>
                <a:p>
                  <a:endParaRPr lang="en-US"/>
                </a:p>
              </p:txBody>
            </p:sp>
            <p:sp>
              <p:nvSpPr>
                <p:cNvPr id="57651" name="Freeform 74"/>
                <p:cNvSpPr>
                  <a:spLocks/>
                </p:cNvSpPr>
                <p:nvPr/>
              </p:nvSpPr>
              <p:spPr bwMode="auto">
                <a:xfrm>
                  <a:off x="4200" y="2585"/>
                  <a:ext cx="156" cy="213"/>
                </a:xfrm>
                <a:custGeom>
                  <a:avLst/>
                  <a:gdLst>
                    <a:gd name="T0" fmla="*/ 0 w 777"/>
                    <a:gd name="T1" fmla="*/ 0 h 1061"/>
                    <a:gd name="T2" fmla="*/ 0 w 777"/>
                    <a:gd name="T3" fmla="*/ 0 h 1061"/>
                    <a:gd name="T4" fmla="*/ 0 w 777"/>
                    <a:gd name="T5" fmla="*/ 0 h 1061"/>
                    <a:gd name="T6" fmla="*/ 0 w 777"/>
                    <a:gd name="T7" fmla="*/ 0 h 1061"/>
                    <a:gd name="T8" fmla="*/ 0 w 777"/>
                    <a:gd name="T9" fmla="*/ 0 h 1061"/>
                    <a:gd name="T10" fmla="*/ 0 w 777"/>
                    <a:gd name="T11" fmla="*/ 0 h 1061"/>
                    <a:gd name="T12" fmla="*/ 0 w 777"/>
                    <a:gd name="T13" fmla="*/ 0 h 1061"/>
                    <a:gd name="T14" fmla="*/ 0 w 777"/>
                    <a:gd name="T15" fmla="*/ 0 h 1061"/>
                    <a:gd name="T16" fmla="*/ 0 w 777"/>
                    <a:gd name="T17" fmla="*/ 0 h 1061"/>
                    <a:gd name="T18" fmla="*/ 0 w 777"/>
                    <a:gd name="T19" fmla="*/ 0 h 1061"/>
                    <a:gd name="T20" fmla="*/ 0 w 777"/>
                    <a:gd name="T21" fmla="*/ 0 h 1061"/>
                    <a:gd name="T22" fmla="*/ 0 w 777"/>
                    <a:gd name="T23" fmla="*/ 0 h 1061"/>
                    <a:gd name="T24" fmla="*/ 0 w 777"/>
                    <a:gd name="T25" fmla="*/ 0 h 1061"/>
                    <a:gd name="T26" fmla="*/ 0 w 777"/>
                    <a:gd name="T27" fmla="*/ 0 h 1061"/>
                    <a:gd name="T28" fmla="*/ 0 w 777"/>
                    <a:gd name="T29" fmla="*/ 0 h 1061"/>
                    <a:gd name="T30" fmla="*/ 0 w 777"/>
                    <a:gd name="T31" fmla="*/ 0 h 1061"/>
                    <a:gd name="T32" fmla="*/ 0 w 777"/>
                    <a:gd name="T33" fmla="*/ 0 h 1061"/>
                    <a:gd name="T34" fmla="*/ 0 w 777"/>
                    <a:gd name="T35" fmla="*/ 0 h 1061"/>
                    <a:gd name="T36" fmla="*/ 0 w 777"/>
                    <a:gd name="T37" fmla="*/ 0 h 1061"/>
                    <a:gd name="T38" fmla="*/ 0 w 777"/>
                    <a:gd name="T39" fmla="*/ 0 h 1061"/>
                    <a:gd name="T40" fmla="*/ 0 w 777"/>
                    <a:gd name="T41" fmla="*/ 0 h 1061"/>
                    <a:gd name="T42" fmla="*/ 0 w 777"/>
                    <a:gd name="T43" fmla="*/ 0 h 1061"/>
                    <a:gd name="T44" fmla="*/ 0 w 777"/>
                    <a:gd name="T45" fmla="*/ 0 h 1061"/>
                    <a:gd name="T46" fmla="*/ 0 w 777"/>
                    <a:gd name="T47" fmla="*/ 0 h 1061"/>
                    <a:gd name="T48" fmla="*/ 0 w 777"/>
                    <a:gd name="T49" fmla="*/ 0 h 1061"/>
                    <a:gd name="T50" fmla="*/ 0 w 777"/>
                    <a:gd name="T51" fmla="*/ 0 h 1061"/>
                    <a:gd name="T52" fmla="*/ 0 w 777"/>
                    <a:gd name="T53" fmla="*/ 0 h 1061"/>
                    <a:gd name="T54" fmla="*/ 0 w 777"/>
                    <a:gd name="T55" fmla="*/ 0 h 1061"/>
                    <a:gd name="T56" fmla="*/ 0 w 777"/>
                    <a:gd name="T57" fmla="*/ 0 h 1061"/>
                    <a:gd name="T58" fmla="*/ 0 w 777"/>
                    <a:gd name="T59" fmla="*/ 0 h 1061"/>
                    <a:gd name="T60" fmla="*/ 0 w 777"/>
                    <a:gd name="T61" fmla="*/ 0 h 1061"/>
                    <a:gd name="T62" fmla="*/ 0 w 777"/>
                    <a:gd name="T63" fmla="*/ 0 h 1061"/>
                    <a:gd name="T64" fmla="*/ 0 w 777"/>
                    <a:gd name="T65" fmla="*/ 0 h 1061"/>
                    <a:gd name="T66" fmla="*/ 0 w 777"/>
                    <a:gd name="T67" fmla="*/ 0 h 1061"/>
                    <a:gd name="T68" fmla="*/ 0 w 777"/>
                    <a:gd name="T69" fmla="*/ 0 h 1061"/>
                    <a:gd name="T70" fmla="*/ 0 w 777"/>
                    <a:gd name="T71" fmla="*/ 0 h 1061"/>
                    <a:gd name="T72" fmla="*/ 0 w 777"/>
                    <a:gd name="T73" fmla="*/ 0 h 1061"/>
                    <a:gd name="T74" fmla="*/ 0 w 777"/>
                    <a:gd name="T75" fmla="*/ 0 h 1061"/>
                    <a:gd name="T76" fmla="*/ 0 w 777"/>
                    <a:gd name="T77" fmla="*/ 0 h 1061"/>
                    <a:gd name="T78" fmla="*/ 0 w 777"/>
                    <a:gd name="T79" fmla="*/ 0 h 1061"/>
                    <a:gd name="T80" fmla="*/ 0 w 777"/>
                    <a:gd name="T81" fmla="*/ 0 h 1061"/>
                    <a:gd name="T82" fmla="*/ 0 w 777"/>
                    <a:gd name="T83" fmla="*/ 0 h 1061"/>
                    <a:gd name="T84" fmla="*/ 0 w 777"/>
                    <a:gd name="T85" fmla="*/ 0 h 1061"/>
                    <a:gd name="T86" fmla="*/ 0 w 777"/>
                    <a:gd name="T87" fmla="*/ 0 h 1061"/>
                    <a:gd name="T88" fmla="*/ 0 w 777"/>
                    <a:gd name="T89" fmla="*/ 0 h 1061"/>
                    <a:gd name="T90" fmla="*/ 0 w 777"/>
                    <a:gd name="T91" fmla="*/ 0 h 1061"/>
                    <a:gd name="T92" fmla="*/ 0 w 777"/>
                    <a:gd name="T93" fmla="*/ 0 h 1061"/>
                    <a:gd name="T94" fmla="*/ 0 w 777"/>
                    <a:gd name="T95" fmla="*/ 0 h 1061"/>
                    <a:gd name="T96" fmla="*/ 0 w 777"/>
                    <a:gd name="T97" fmla="*/ 0 h 1061"/>
                    <a:gd name="T98" fmla="*/ 0 w 777"/>
                    <a:gd name="T99" fmla="*/ 0 h 1061"/>
                    <a:gd name="T100" fmla="*/ 0 w 777"/>
                    <a:gd name="T101" fmla="*/ 0 h 1061"/>
                    <a:gd name="T102" fmla="*/ 0 w 777"/>
                    <a:gd name="T103" fmla="*/ 0 h 1061"/>
                    <a:gd name="T104" fmla="*/ 0 w 777"/>
                    <a:gd name="T105" fmla="*/ 0 h 1061"/>
                    <a:gd name="T106" fmla="*/ 0 w 777"/>
                    <a:gd name="T107" fmla="*/ 0 h 1061"/>
                    <a:gd name="T108" fmla="*/ 0 w 777"/>
                    <a:gd name="T109" fmla="*/ 0 h 1061"/>
                    <a:gd name="T110" fmla="*/ 0 w 777"/>
                    <a:gd name="T111" fmla="*/ 0 h 1061"/>
                    <a:gd name="T112" fmla="*/ 0 w 777"/>
                    <a:gd name="T113" fmla="*/ 0 h 1061"/>
                    <a:gd name="T114" fmla="*/ 0 w 777"/>
                    <a:gd name="T115" fmla="*/ 0 h 1061"/>
                    <a:gd name="T116" fmla="*/ 0 w 777"/>
                    <a:gd name="T117" fmla="*/ 0 h 10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7"/>
                    <a:gd name="T178" fmla="*/ 0 h 1061"/>
                    <a:gd name="T179" fmla="*/ 777 w 777"/>
                    <a:gd name="T180" fmla="*/ 1061 h 10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52" name="Freeform 75"/>
                <p:cNvSpPr>
                  <a:spLocks/>
                </p:cNvSpPr>
                <p:nvPr/>
              </p:nvSpPr>
              <p:spPr bwMode="auto">
                <a:xfrm>
                  <a:off x="4464" y="2768"/>
                  <a:ext cx="85" cy="145"/>
                </a:xfrm>
                <a:custGeom>
                  <a:avLst/>
                  <a:gdLst>
                    <a:gd name="T0" fmla="*/ 0 w 423"/>
                    <a:gd name="T1" fmla="*/ 0 h 726"/>
                    <a:gd name="T2" fmla="*/ 0 w 423"/>
                    <a:gd name="T3" fmla="*/ 0 h 726"/>
                    <a:gd name="T4" fmla="*/ 0 w 423"/>
                    <a:gd name="T5" fmla="*/ 0 h 726"/>
                    <a:gd name="T6" fmla="*/ 0 w 423"/>
                    <a:gd name="T7" fmla="*/ 0 h 726"/>
                    <a:gd name="T8" fmla="*/ 0 w 423"/>
                    <a:gd name="T9" fmla="*/ 0 h 726"/>
                    <a:gd name="T10" fmla="*/ 0 w 423"/>
                    <a:gd name="T11" fmla="*/ 0 h 726"/>
                    <a:gd name="T12" fmla="*/ 0 w 423"/>
                    <a:gd name="T13" fmla="*/ 0 h 726"/>
                    <a:gd name="T14" fmla="*/ 0 w 423"/>
                    <a:gd name="T15" fmla="*/ 0 h 726"/>
                    <a:gd name="T16" fmla="*/ 0 w 423"/>
                    <a:gd name="T17" fmla="*/ 0 h 726"/>
                    <a:gd name="T18" fmla="*/ 0 w 423"/>
                    <a:gd name="T19" fmla="*/ 0 h 726"/>
                    <a:gd name="T20" fmla="*/ 0 w 423"/>
                    <a:gd name="T21" fmla="*/ 0 h 726"/>
                    <a:gd name="T22" fmla="*/ 0 w 423"/>
                    <a:gd name="T23" fmla="*/ 0 h 726"/>
                    <a:gd name="T24" fmla="*/ 0 w 423"/>
                    <a:gd name="T25" fmla="*/ 0 h 726"/>
                    <a:gd name="T26" fmla="*/ 0 w 423"/>
                    <a:gd name="T27" fmla="*/ 0 h 726"/>
                    <a:gd name="T28" fmla="*/ 0 w 423"/>
                    <a:gd name="T29" fmla="*/ 0 h 726"/>
                    <a:gd name="T30" fmla="*/ 0 w 423"/>
                    <a:gd name="T31" fmla="*/ 0 h 726"/>
                    <a:gd name="T32" fmla="*/ 0 w 423"/>
                    <a:gd name="T33" fmla="*/ 0 h 726"/>
                    <a:gd name="T34" fmla="*/ 0 w 423"/>
                    <a:gd name="T35" fmla="*/ 0 h 726"/>
                    <a:gd name="T36" fmla="*/ 0 w 423"/>
                    <a:gd name="T37" fmla="*/ 0 h 7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3"/>
                    <a:gd name="T58" fmla="*/ 0 h 726"/>
                    <a:gd name="T59" fmla="*/ 423 w 423"/>
                    <a:gd name="T60" fmla="*/ 726 h 7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solidFill>
                  <a:schemeClr val="accent1"/>
                </a:solidFill>
                <a:ln w="9525">
                  <a:noFill/>
                  <a:round/>
                  <a:headEnd/>
                  <a:tailEnd/>
                </a:ln>
              </p:spPr>
              <p:txBody>
                <a:bodyPr>
                  <a:prstTxWarp prst="textNoShape">
                    <a:avLst/>
                  </a:prstTxWarp>
                </a:bodyPr>
                <a:lstStyle/>
                <a:p>
                  <a:endParaRPr lang="en-US"/>
                </a:p>
              </p:txBody>
            </p:sp>
            <p:sp>
              <p:nvSpPr>
                <p:cNvPr id="57653" name="Freeform 76"/>
                <p:cNvSpPr>
                  <a:spLocks/>
                </p:cNvSpPr>
                <p:nvPr/>
              </p:nvSpPr>
              <p:spPr bwMode="auto">
                <a:xfrm>
                  <a:off x="4099" y="2160"/>
                  <a:ext cx="24" cy="169"/>
                </a:xfrm>
                <a:custGeom>
                  <a:avLst/>
                  <a:gdLst>
                    <a:gd name="T0" fmla="*/ 0 w 119"/>
                    <a:gd name="T1" fmla="*/ 0 h 845"/>
                    <a:gd name="T2" fmla="*/ 0 w 119"/>
                    <a:gd name="T3" fmla="*/ 0 h 845"/>
                    <a:gd name="T4" fmla="*/ 0 w 119"/>
                    <a:gd name="T5" fmla="*/ 0 h 845"/>
                    <a:gd name="T6" fmla="*/ 0 w 119"/>
                    <a:gd name="T7" fmla="*/ 0 h 845"/>
                    <a:gd name="T8" fmla="*/ 0 w 119"/>
                    <a:gd name="T9" fmla="*/ 0 h 845"/>
                    <a:gd name="T10" fmla="*/ 0 w 119"/>
                    <a:gd name="T11" fmla="*/ 0 h 845"/>
                    <a:gd name="T12" fmla="*/ 0 w 119"/>
                    <a:gd name="T13" fmla="*/ 0 h 845"/>
                    <a:gd name="T14" fmla="*/ 0 w 119"/>
                    <a:gd name="T15" fmla="*/ 0 h 845"/>
                    <a:gd name="T16" fmla="*/ 0 w 119"/>
                    <a:gd name="T17" fmla="*/ 0 h 845"/>
                    <a:gd name="T18" fmla="*/ 0 w 119"/>
                    <a:gd name="T19" fmla="*/ 0 h 845"/>
                    <a:gd name="T20" fmla="*/ 0 w 119"/>
                    <a:gd name="T21" fmla="*/ 0 h 845"/>
                    <a:gd name="T22" fmla="*/ 0 w 119"/>
                    <a:gd name="T23" fmla="*/ 0 h 845"/>
                    <a:gd name="T24" fmla="*/ 0 w 119"/>
                    <a:gd name="T25" fmla="*/ 0 h 845"/>
                    <a:gd name="T26" fmla="*/ 0 w 119"/>
                    <a:gd name="T27" fmla="*/ 0 h 845"/>
                    <a:gd name="T28" fmla="*/ 0 w 119"/>
                    <a:gd name="T29" fmla="*/ 0 h 845"/>
                    <a:gd name="T30" fmla="*/ 0 w 119"/>
                    <a:gd name="T31" fmla="*/ 0 h 845"/>
                    <a:gd name="T32" fmla="*/ 0 w 119"/>
                    <a:gd name="T33" fmla="*/ 0 h 845"/>
                    <a:gd name="T34" fmla="*/ 0 w 119"/>
                    <a:gd name="T35" fmla="*/ 0 h 845"/>
                    <a:gd name="T36" fmla="*/ 0 w 119"/>
                    <a:gd name="T37" fmla="*/ 0 h 845"/>
                    <a:gd name="T38" fmla="*/ 0 w 119"/>
                    <a:gd name="T39" fmla="*/ 0 h 845"/>
                    <a:gd name="T40" fmla="*/ 0 w 119"/>
                    <a:gd name="T41" fmla="*/ 0 h 845"/>
                    <a:gd name="T42" fmla="*/ 0 w 119"/>
                    <a:gd name="T43" fmla="*/ 0 h 845"/>
                    <a:gd name="T44" fmla="*/ 0 w 119"/>
                    <a:gd name="T45" fmla="*/ 0 h 845"/>
                    <a:gd name="T46" fmla="*/ 0 w 119"/>
                    <a:gd name="T47" fmla="*/ 0 h 845"/>
                    <a:gd name="T48" fmla="*/ 0 w 119"/>
                    <a:gd name="T49" fmla="*/ 0 h 845"/>
                    <a:gd name="T50" fmla="*/ 0 w 119"/>
                    <a:gd name="T51" fmla="*/ 0 h 845"/>
                    <a:gd name="T52" fmla="*/ 0 w 119"/>
                    <a:gd name="T53" fmla="*/ 0 h 845"/>
                    <a:gd name="T54" fmla="*/ 0 w 119"/>
                    <a:gd name="T55" fmla="*/ 0 h 845"/>
                    <a:gd name="T56" fmla="*/ 0 w 119"/>
                    <a:gd name="T57" fmla="*/ 0 h 845"/>
                    <a:gd name="T58" fmla="*/ 0 w 119"/>
                    <a:gd name="T59" fmla="*/ 0 h 845"/>
                    <a:gd name="T60" fmla="*/ 0 w 119"/>
                    <a:gd name="T61" fmla="*/ 0 h 845"/>
                    <a:gd name="T62" fmla="*/ 0 w 119"/>
                    <a:gd name="T63" fmla="*/ 0 h 845"/>
                    <a:gd name="T64" fmla="*/ 0 w 119"/>
                    <a:gd name="T65" fmla="*/ 0 h 845"/>
                    <a:gd name="T66" fmla="*/ 0 w 119"/>
                    <a:gd name="T67" fmla="*/ 0 h 845"/>
                    <a:gd name="T68" fmla="*/ 0 w 119"/>
                    <a:gd name="T69" fmla="*/ 0 h 845"/>
                    <a:gd name="T70" fmla="*/ 0 w 119"/>
                    <a:gd name="T71" fmla="*/ 0 h 845"/>
                    <a:gd name="T72" fmla="*/ 0 w 119"/>
                    <a:gd name="T73" fmla="*/ 0 h 845"/>
                    <a:gd name="T74" fmla="*/ 0 w 119"/>
                    <a:gd name="T75" fmla="*/ 0 h 845"/>
                    <a:gd name="T76" fmla="*/ 0 w 119"/>
                    <a:gd name="T77" fmla="*/ 0 h 845"/>
                    <a:gd name="T78" fmla="*/ 0 w 119"/>
                    <a:gd name="T79" fmla="*/ 0 h 845"/>
                    <a:gd name="T80" fmla="*/ 0 w 119"/>
                    <a:gd name="T81" fmla="*/ 0 h 845"/>
                    <a:gd name="T82" fmla="*/ 0 w 119"/>
                    <a:gd name="T83" fmla="*/ 0 h 845"/>
                    <a:gd name="T84" fmla="*/ 0 w 119"/>
                    <a:gd name="T85" fmla="*/ 0 h 845"/>
                    <a:gd name="T86" fmla="*/ 0 w 119"/>
                    <a:gd name="T87" fmla="*/ 0 h 845"/>
                    <a:gd name="T88" fmla="*/ 0 w 119"/>
                    <a:gd name="T89" fmla="*/ 0 h 845"/>
                    <a:gd name="T90" fmla="*/ 0 w 119"/>
                    <a:gd name="T91" fmla="*/ 0 h 845"/>
                    <a:gd name="T92" fmla="*/ 0 w 119"/>
                    <a:gd name="T93" fmla="*/ 0 h 845"/>
                    <a:gd name="T94" fmla="*/ 0 w 119"/>
                    <a:gd name="T95" fmla="*/ 0 h 845"/>
                    <a:gd name="T96" fmla="*/ 0 w 119"/>
                    <a:gd name="T97" fmla="*/ 0 h 845"/>
                    <a:gd name="T98" fmla="*/ 0 w 119"/>
                    <a:gd name="T99" fmla="*/ 0 h 845"/>
                    <a:gd name="T100" fmla="*/ 0 w 119"/>
                    <a:gd name="T101" fmla="*/ 0 h 845"/>
                    <a:gd name="T102" fmla="*/ 0 w 119"/>
                    <a:gd name="T103" fmla="*/ 0 h 845"/>
                    <a:gd name="T104" fmla="*/ 0 w 119"/>
                    <a:gd name="T105" fmla="*/ 0 h 845"/>
                    <a:gd name="T106" fmla="*/ 0 w 119"/>
                    <a:gd name="T107" fmla="*/ 0 h 845"/>
                    <a:gd name="T108" fmla="*/ 0 w 119"/>
                    <a:gd name="T109" fmla="*/ 0 h 845"/>
                    <a:gd name="T110" fmla="*/ 0 w 119"/>
                    <a:gd name="T111" fmla="*/ 0 h 845"/>
                    <a:gd name="T112" fmla="*/ 0 w 119"/>
                    <a:gd name="T113" fmla="*/ 0 h 845"/>
                    <a:gd name="T114" fmla="*/ 0 w 119"/>
                    <a:gd name="T115" fmla="*/ 0 h 845"/>
                    <a:gd name="T116" fmla="*/ 0 w 119"/>
                    <a:gd name="T117" fmla="*/ 0 h 845"/>
                    <a:gd name="T118" fmla="*/ 0 w 119"/>
                    <a:gd name="T119" fmla="*/ 0 h 845"/>
                    <a:gd name="T120" fmla="*/ 0 w 119"/>
                    <a:gd name="T121" fmla="*/ 0 h 845"/>
                    <a:gd name="T122" fmla="*/ 0 w 119"/>
                    <a:gd name="T123" fmla="*/ 0 h 845"/>
                    <a:gd name="T124" fmla="*/ 0 w 119"/>
                    <a:gd name="T125" fmla="*/ 0 h 8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9"/>
                    <a:gd name="T190" fmla="*/ 0 h 845"/>
                    <a:gd name="T191" fmla="*/ 119 w 119"/>
                    <a:gd name="T192" fmla="*/ 845 h 8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solidFill>
                  <a:srgbClr val="0099FF"/>
                </a:solidFill>
                <a:ln w="9525">
                  <a:noFill/>
                  <a:round/>
                  <a:headEnd/>
                  <a:tailEnd/>
                </a:ln>
              </p:spPr>
              <p:txBody>
                <a:bodyPr>
                  <a:prstTxWarp prst="textNoShape">
                    <a:avLst/>
                  </a:prstTxWarp>
                </a:bodyPr>
                <a:lstStyle/>
                <a:p>
                  <a:endParaRPr lang="en-US"/>
                </a:p>
              </p:txBody>
            </p:sp>
            <p:sp>
              <p:nvSpPr>
                <p:cNvPr id="57654" name="Freeform 77"/>
                <p:cNvSpPr>
                  <a:spLocks/>
                </p:cNvSpPr>
                <p:nvPr/>
              </p:nvSpPr>
              <p:spPr bwMode="auto">
                <a:xfrm>
                  <a:off x="3118" y="222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55" name="Freeform 78"/>
                <p:cNvSpPr>
                  <a:spLocks/>
                </p:cNvSpPr>
                <p:nvPr/>
              </p:nvSpPr>
              <p:spPr bwMode="auto">
                <a:xfrm>
                  <a:off x="3118" y="2225"/>
                  <a:ext cx="474" cy="335"/>
                </a:xfrm>
                <a:custGeom>
                  <a:avLst/>
                  <a:gdLst>
                    <a:gd name="T0" fmla="*/ 0 w 2372"/>
                    <a:gd name="T1" fmla="*/ 0 h 1671"/>
                    <a:gd name="T2" fmla="*/ 0 w 2372"/>
                    <a:gd name="T3" fmla="*/ 0 h 1671"/>
                    <a:gd name="T4" fmla="*/ 0 w 2372"/>
                    <a:gd name="T5" fmla="*/ 0 h 1671"/>
                    <a:gd name="T6" fmla="*/ 0 w 2372"/>
                    <a:gd name="T7" fmla="*/ 0 h 1671"/>
                    <a:gd name="T8" fmla="*/ 0 w 2372"/>
                    <a:gd name="T9" fmla="*/ 0 h 1671"/>
                    <a:gd name="T10" fmla="*/ 0 w 2372"/>
                    <a:gd name="T11" fmla="*/ 0 h 1671"/>
                    <a:gd name="T12" fmla="*/ 0 w 2372"/>
                    <a:gd name="T13" fmla="*/ 0 h 1671"/>
                    <a:gd name="T14" fmla="*/ 0 w 2372"/>
                    <a:gd name="T15" fmla="*/ 0 h 1671"/>
                    <a:gd name="T16" fmla="*/ 0 w 2372"/>
                    <a:gd name="T17" fmla="*/ 0 h 1671"/>
                    <a:gd name="T18" fmla="*/ 0 w 2372"/>
                    <a:gd name="T19" fmla="*/ 0 h 1671"/>
                    <a:gd name="T20" fmla="*/ 0 w 2372"/>
                    <a:gd name="T21" fmla="*/ 0 h 1671"/>
                    <a:gd name="T22" fmla="*/ 0 w 2372"/>
                    <a:gd name="T23" fmla="*/ 0 h 1671"/>
                    <a:gd name="T24" fmla="*/ 0 w 2372"/>
                    <a:gd name="T25" fmla="*/ 0 h 1671"/>
                    <a:gd name="T26" fmla="*/ 0 w 2372"/>
                    <a:gd name="T27" fmla="*/ 0 h 1671"/>
                    <a:gd name="T28" fmla="*/ 0 w 2372"/>
                    <a:gd name="T29" fmla="*/ 0 h 1671"/>
                    <a:gd name="T30" fmla="*/ 0 w 2372"/>
                    <a:gd name="T31" fmla="*/ 0 h 1671"/>
                    <a:gd name="T32" fmla="*/ 0 w 2372"/>
                    <a:gd name="T33" fmla="*/ 0 h 1671"/>
                    <a:gd name="T34" fmla="*/ 0 w 2372"/>
                    <a:gd name="T35" fmla="*/ 0 h 1671"/>
                    <a:gd name="T36" fmla="*/ 0 w 2372"/>
                    <a:gd name="T37" fmla="*/ 0 h 1671"/>
                    <a:gd name="T38" fmla="*/ 0 w 2372"/>
                    <a:gd name="T39" fmla="*/ 0 h 1671"/>
                    <a:gd name="T40" fmla="*/ 0 w 2372"/>
                    <a:gd name="T41" fmla="*/ 0 h 1671"/>
                    <a:gd name="T42" fmla="*/ 0 w 2372"/>
                    <a:gd name="T43" fmla="*/ 0 h 1671"/>
                    <a:gd name="T44" fmla="*/ 0 w 2372"/>
                    <a:gd name="T45" fmla="*/ 0 h 1671"/>
                    <a:gd name="T46" fmla="*/ 0 w 2372"/>
                    <a:gd name="T47" fmla="*/ 0 h 1671"/>
                    <a:gd name="T48" fmla="*/ 0 w 2372"/>
                    <a:gd name="T49" fmla="*/ 0 h 1671"/>
                    <a:gd name="T50" fmla="*/ 0 w 2372"/>
                    <a:gd name="T51" fmla="*/ 0 h 1671"/>
                    <a:gd name="T52" fmla="*/ 0 w 2372"/>
                    <a:gd name="T53" fmla="*/ 0 h 1671"/>
                    <a:gd name="T54" fmla="*/ 0 w 2372"/>
                    <a:gd name="T55" fmla="*/ 0 h 1671"/>
                    <a:gd name="T56" fmla="*/ 0 w 2372"/>
                    <a:gd name="T57" fmla="*/ 0 h 1671"/>
                    <a:gd name="T58" fmla="*/ 0 w 2372"/>
                    <a:gd name="T59" fmla="*/ 0 h 1671"/>
                    <a:gd name="T60" fmla="*/ 0 w 2372"/>
                    <a:gd name="T61" fmla="*/ 0 h 1671"/>
                    <a:gd name="T62" fmla="*/ 0 w 2372"/>
                    <a:gd name="T63" fmla="*/ 0 h 1671"/>
                    <a:gd name="T64" fmla="*/ 0 w 2372"/>
                    <a:gd name="T65" fmla="*/ 0 h 1671"/>
                    <a:gd name="T66" fmla="*/ 0 w 2372"/>
                    <a:gd name="T67" fmla="*/ 0 h 1671"/>
                    <a:gd name="T68" fmla="*/ 0 w 2372"/>
                    <a:gd name="T69" fmla="*/ 0 h 1671"/>
                    <a:gd name="T70" fmla="*/ 0 w 2372"/>
                    <a:gd name="T71" fmla="*/ 0 h 1671"/>
                    <a:gd name="T72" fmla="*/ 0 w 2372"/>
                    <a:gd name="T73" fmla="*/ 0 h 1671"/>
                    <a:gd name="T74" fmla="*/ 0 w 2372"/>
                    <a:gd name="T75" fmla="*/ 0 h 1671"/>
                    <a:gd name="T76" fmla="*/ 0 w 2372"/>
                    <a:gd name="T77" fmla="*/ 0 h 1671"/>
                    <a:gd name="T78" fmla="*/ 0 w 2372"/>
                    <a:gd name="T79" fmla="*/ 0 h 1671"/>
                    <a:gd name="T80" fmla="*/ 0 w 2372"/>
                    <a:gd name="T81" fmla="*/ 0 h 1671"/>
                    <a:gd name="T82" fmla="*/ 0 w 2372"/>
                    <a:gd name="T83" fmla="*/ 0 h 1671"/>
                    <a:gd name="T84" fmla="*/ 0 w 2372"/>
                    <a:gd name="T85" fmla="*/ 0 h 1671"/>
                    <a:gd name="T86" fmla="*/ 0 w 2372"/>
                    <a:gd name="T87" fmla="*/ 0 h 16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72"/>
                    <a:gd name="T133" fmla="*/ 0 h 1671"/>
                    <a:gd name="T134" fmla="*/ 2372 w 2372"/>
                    <a:gd name="T135" fmla="*/ 1671 h 16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noFill/>
                <a:ln w="4763">
                  <a:solidFill>
                    <a:srgbClr val="1F1A17"/>
                  </a:solidFill>
                  <a:round/>
                  <a:headEnd/>
                  <a:tailEnd/>
                </a:ln>
              </p:spPr>
              <p:txBody>
                <a:bodyPr>
                  <a:prstTxWarp prst="textNoShape">
                    <a:avLst/>
                  </a:prstTxWarp>
                </a:bodyPr>
                <a:lstStyle/>
                <a:p>
                  <a:endParaRPr lang="en-US"/>
                </a:p>
              </p:txBody>
            </p:sp>
            <p:sp>
              <p:nvSpPr>
                <p:cNvPr id="57656" name="Freeform 79"/>
                <p:cNvSpPr>
                  <a:spLocks/>
                </p:cNvSpPr>
                <p:nvPr/>
              </p:nvSpPr>
              <p:spPr bwMode="auto">
                <a:xfrm>
                  <a:off x="3314" y="204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solidFill>
                  <a:srgbClr val="EAEAEA"/>
                </a:solidFill>
                <a:ln w="9525">
                  <a:noFill/>
                  <a:round/>
                  <a:headEnd/>
                  <a:tailEnd/>
                </a:ln>
              </p:spPr>
              <p:txBody>
                <a:bodyPr>
                  <a:prstTxWarp prst="textNoShape">
                    <a:avLst/>
                  </a:prstTxWarp>
                </a:bodyPr>
                <a:lstStyle/>
                <a:p>
                  <a:endParaRPr lang="en-US"/>
                </a:p>
              </p:txBody>
            </p:sp>
            <p:sp>
              <p:nvSpPr>
                <p:cNvPr id="57657" name="Freeform 80"/>
                <p:cNvSpPr>
                  <a:spLocks/>
                </p:cNvSpPr>
                <p:nvPr/>
              </p:nvSpPr>
              <p:spPr bwMode="auto">
                <a:xfrm>
                  <a:off x="3314" y="2046"/>
                  <a:ext cx="286" cy="393"/>
                </a:xfrm>
                <a:custGeom>
                  <a:avLst/>
                  <a:gdLst>
                    <a:gd name="T0" fmla="*/ 0 w 1430"/>
                    <a:gd name="T1" fmla="*/ 0 h 1967"/>
                    <a:gd name="T2" fmla="*/ 0 w 1430"/>
                    <a:gd name="T3" fmla="*/ 0 h 1967"/>
                    <a:gd name="T4" fmla="*/ 0 w 1430"/>
                    <a:gd name="T5" fmla="*/ 0 h 1967"/>
                    <a:gd name="T6" fmla="*/ 0 w 1430"/>
                    <a:gd name="T7" fmla="*/ 0 h 1967"/>
                    <a:gd name="T8" fmla="*/ 0 w 1430"/>
                    <a:gd name="T9" fmla="*/ 0 h 1967"/>
                    <a:gd name="T10" fmla="*/ 0 w 1430"/>
                    <a:gd name="T11" fmla="*/ 0 h 1967"/>
                    <a:gd name="T12" fmla="*/ 0 w 1430"/>
                    <a:gd name="T13" fmla="*/ 0 h 1967"/>
                    <a:gd name="T14" fmla="*/ 0 w 1430"/>
                    <a:gd name="T15" fmla="*/ 0 h 1967"/>
                    <a:gd name="T16" fmla="*/ 0 w 1430"/>
                    <a:gd name="T17" fmla="*/ 0 h 1967"/>
                    <a:gd name="T18" fmla="*/ 0 w 1430"/>
                    <a:gd name="T19" fmla="*/ 0 h 1967"/>
                    <a:gd name="T20" fmla="*/ 0 w 1430"/>
                    <a:gd name="T21" fmla="*/ 0 h 1967"/>
                    <a:gd name="T22" fmla="*/ 0 w 1430"/>
                    <a:gd name="T23" fmla="*/ 0 h 1967"/>
                    <a:gd name="T24" fmla="*/ 0 w 1430"/>
                    <a:gd name="T25" fmla="*/ 0 h 1967"/>
                    <a:gd name="T26" fmla="*/ 0 w 1430"/>
                    <a:gd name="T27" fmla="*/ 0 h 1967"/>
                    <a:gd name="T28" fmla="*/ 0 w 1430"/>
                    <a:gd name="T29" fmla="*/ 0 h 1967"/>
                    <a:gd name="T30" fmla="*/ 0 w 1430"/>
                    <a:gd name="T31" fmla="*/ 0 h 1967"/>
                    <a:gd name="T32" fmla="*/ 0 w 1430"/>
                    <a:gd name="T33" fmla="*/ 0 h 1967"/>
                    <a:gd name="T34" fmla="*/ 0 w 1430"/>
                    <a:gd name="T35" fmla="*/ 0 h 1967"/>
                    <a:gd name="T36" fmla="*/ 0 w 1430"/>
                    <a:gd name="T37" fmla="*/ 0 h 1967"/>
                    <a:gd name="T38" fmla="*/ 0 w 1430"/>
                    <a:gd name="T39" fmla="*/ 0 h 1967"/>
                    <a:gd name="T40" fmla="*/ 0 w 1430"/>
                    <a:gd name="T41" fmla="*/ 0 h 1967"/>
                    <a:gd name="T42" fmla="*/ 0 w 1430"/>
                    <a:gd name="T43" fmla="*/ 0 h 1967"/>
                    <a:gd name="T44" fmla="*/ 0 w 1430"/>
                    <a:gd name="T45" fmla="*/ 0 h 1967"/>
                    <a:gd name="T46" fmla="*/ 0 w 1430"/>
                    <a:gd name="T47" fmla="*/ 0 h 1967"/>
                    <a:gd name="T48" fmla="*/ 0 w 1430"/>
                    <a:gd name="T49" fmla="*/ 0 h 1967"/>
                    <a:gd name="T50" fmla="*/ 0 w 1430"/>
                    <a:gd name="T51" fmla="*/ 0 h 1967"/>
                    <a:gd name="T52" fmla="*/ 0 w 1430"/>
                    <a:gd name="T53" fmla="*/ 0 h 1967"/>
                    <a:gd name="T54" fmla="*/ 0 w 1430"/>
                    <a:gd name="T55" fmla="*/ 0 h 1967"/>
                    <a:gd name="T56" fmla="*/ 0 w 1430"/>
                    <a:gd name="T57" fmla="*/ 0 h 1967"/>
                    <a:gd name="T58" fmla="*/ 0 w 1430"/>
                    <a:gd name="T59" fmla="*/ 0 h 1967"/>
                    <a:gd name="T60" fmla="*/ 0 w 1430"/>
                    <a:gd name="T61" fmla="*/ 0 h 1967"/>
                    <a:gd name="T62" fmla="*/ 0 w 1430"/>
                    <a:gd name="T63" fmla="*/ 0 h 1967"/>
                    <a:gd name="T64" fmla="*/ 0 w 1430"/>
                    <a:gd name="T65" fmla="*/ 0 h 1967"/>
                    <a:gd name="T66" fmla="*/ 0 w 1430"/>
                    <a:gd name="T67" fmla="*/ 0 h 1967"/>
                    <a:gd name="T68" fmla="*/ 0 w 1430"/>
                    <a:gd name="T69" fmla="*/ 0 h 1967"/>
                    <a:gd name="T70" fmla="*/ 0 w 1430"/>
                    <a:gd name="T71" fmla="*/ 0 h 19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30"/>
                    <a:gd name="T109" fmla="*/ 0 h 1967"/>
                    <a:gd name="T110" fmla="*/ 1430 w 1430"/>
                    <a:gd name="T111" fmla="*/ 1967 h 196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noFill/>
                <a:ln w="4763">
                  <a:solidFill>
                    <a:srgbClr val="1F1A17"/>
                  </a:solidFill>
                  <a:round/>
                  <a:headEnd/>
                  <a:tailEnd/>
                </a:ln>
              </p:spPr>
              <p:txBody>
                <a:bodyPr>
                  <a:prstTxWarp prst="textNoShape">
                    <a:avLst/>
                  </a:prstTxWarp>
                </a:bodyPr>
                <a:lstStyle/>
                <a:p>
                  <a:endParaRPr lang="en-US"/>
                </a:p>
              </p:txBody>
            </p:sp>
            <p:sp>
              <p:nvSpPr>
                <p:cNvPr id="57658" name="Freeform 81"/>
                <p:cNvSpPr>
                  <a:spLocks/>
                </p:cNvSpPr>
                <p:nvPr/>
              </p:nvSpPr>
              <p:spPr bwMode="auto">
                <a:xfrm>
                  <a:off x="3488" y="202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solidFill>
                  <a:srgbClr val="EAEAEA"/>
                </a:solidFill>
                <a:ln w="9525">
                  <a:noFill/>
                  <a:round/>
                  <a:headEnd/>
                  <a:tailEnd/>
                </a:ln>
              </p:spPr>
              <p:txBody>
                <a:bodyPr>
                  <a:prstTxWarp prst="textNoShape">
                    <a:avLst/>
                  </a:prstTxWarp>
                </a:bodyPr>
                <a:lstStyle/>
                <a:p>
                  <a:endParaRPr lang="en-US"/>
                </a:p>
              </p:txBody>
            </p:sp>
            <p:sp>
              <p:nvSpPr>
                <p:cNvPr id="57659" name="Freeform 82"/>
                <p:cNvSpPr>
                  <a:spLocks/>
                </p:cNvSpPr>
                <p:nvPr/>
              </p:nvSpPr>
              <p:spPr bwMode="auto">
                <a:xfrm>
                  <a:off x="3488" y="2029"/>
                  <a:ext cx="334" cy="388"/>
                </a:xfrm>
                <a:custGeom>
                  <a:avLst/>
                  <a:gdLst>
                    <a:gd name="T0" fmla="*/ 0 w 1670"/>
                    <a:gd name="T1" fmla="*/ 0 h 1941"/>
                    <a:gd name="T2" fmla="*/ 0 w 1670"/>
                    <a:gd name="T3" fmla="*/ 0 h 1941"/>
                    <a:gd name="T4" fmla="*/ 0 w 1670"/>
                    <a:gd name="T5" fmla="*/ 0 h 1941"/>
                    <a:gd name="T6" fmla="*/ 0 w 1670"/>
                    <a:gd name="T7" fmla="*/ 0 h 1941"/>
                    <a:gd name="T8" fmla="*/ 0 w 1670"/>
                    <a:gd name="T9" fmla="*/ 0 h 1941"/>
                    <a:gd name="T10" fmla="*/ 0 w 1670"/>
                    <a:gd name="T11" fmla="*/ 0 h 1941"/>
                    <a:gd name="T12" fmla="*/ 0 w 1670"/>
                    <a:gd name="T13" fmla="*/ 0 h 1941"/>
                    <a:gd name="T14" fmla="*/ 0 w 1670"/>
                    <a:gd name="T15" fmla="*/ 0 h 1941"/>
                    <a:gd name="T16" fmla="*/ 0 w 1670"/>
                    <a:gd name="T17" fmla="*/ 0 h 1941"/>
                    <a:gd name="T18" fmla="*/ 0 w 1670"/>
                    <a:gd name="T19" fmla="*/ 0 h 1941"/>
                    <a:gd name="T20" fmla="*/ 0 w 1670"/>
                    <a:gd name="T21" fmla="*/ 0 h 1941"/>
                    <a:gd name="T22" fmla="*/ 0 w 1670"/>
                    <a:gd name="T23" fmla="*/ 0 h 1941"/>
                    <a:gd name="T24" fmla="*/ 0 w 1670"/>
                    <a:gd name="T25" fmla="*/ 0 h 1941"/>
                    <a:gd name="T26" fmla="*/ 0 w 1670"/>
                    <a:gd name="T27" fmla="*/ 0 h 1941"/>
                    <a:gd name="T28" fmla="*/ 0 w 1670"/>
                    <a:gd name="T29" fmla="*/ 0 h 1941"/>
                    <a:gd name="T30" fmla="*/ 0 w 1670"/>
                    <a:gd name="T31" fmla="*/ 0 h 1941"/>
                    <a:gd name="T32" fmla="*/ 0 w 1670"/>
                    <a:gd name="T33" fmla="*/ 0 h 1941"/>
                    <a:gd name="T34" fmla="*/ 0 w 1670"/>
                    <a:gd name="T35" fmla="*/ 0 h 1941"/>
                    <a:gd name="T36" fmla="*/ 0 w 1670"/>
                    <a:gd name="T37" fmla="*/ 0 h 1941"/>
                    <a:gd name="T38" fmla="*/ 0 w 1670"/>
                    <a:gd name="T39" fmla="*/ 0 h 1941"/>
                    <a:gd name="T40" fmla="*/ 0 w 1670"/>
                    <a:gd name="T41" fmla="*/ 0 h 1941"/>
                    <a:gd name="T42" fmla="*/ 0 w 1670"/>
                    <a:gd name="T43" fmla="*/ 0 h 1941"/>
                    <a:gd name="T44" fmla="*/ 0 w 1670"/>
                    <a:gd name="T45" fmla="*/ 0 h 1941"/>
                    <a:gd name="T46" fmla="*/ 0 w 1670"/>
                    <a:gd name="T47" fmla="*/ 0 h 1941"/>
                    <a:gd name="T48" fmla="*/ 0 w 1670"/>
                    <a:gd name="T49" fmla="*/ 0 h 1941"/>
                    <a:gd name="T50" fmla="*/ 0 w 1670"/>
                    <a:gd name="T51" fmla="*/ 0 h 1941"/>
                    <a:gd name="T52" fmla="*/ 0 w 1670"/>
                    <a:gd name="T53" fmla="*/ 0 h 1941"/>
                    <a:gd name="T54" fmla="*/ 0 w 1670"/>
                    <a:gd name="T55" fmla="*/ 0 h 1941"/>
                    <a:gd name="T56" fmla="*/ 0 w 1670"/>
                    <a:gd name="T57" fmla="*/ 0 h 1941"/>
                    <a:gd name="T58" fmla="*/ 0 w 1670"/>
                    <a:gd name="T59" fmla="*/ 0 h 1941"/>
                    <a:gd name="T60" fmla="*/ 0 w 1670"/>
                    <a:gd name="T61" fmla="*/ 0 h 1941"/>
                    <a:gd name="T62" fmla="*/ 0 w 1670"/>
                    <a:gd name="T63" fmla="*/ 0 h 1941"/>
                    <a:gd name="T64" fmla="*/ 0 w 1670"/>
                    <a:gd name="T65" fmla="*/ 0 h 1941"/>
                    <a:gd name="T66" fmla="*/ 0 w 1670"/>
                    <a:gd name="T67" fmla="*/ 0 h 1941"/>
                    <a:gd name="T68" fmla="*/ 0 w 1670"/>
                    <a:gd name="T69" fmla="*/ 0 h 1941"/>
                    <a:gd name="T70" fmla="*/ 0 w 1670"/>
                    <a:gd name="T71" fmla="*/ 0 h 1941"/>
                    <a:gd name="T72" fmla="*/ 0 w 1670"/>
                    <a:gd name="T73" fmla="*/ 0 h 1941"/>
                    <a:gd name="T74" fmla="*/ 0 w 1670"/>
                    <a:gd name="T75" fmla="*/ 0 h 1941"/>
                    <a:gd name="T76" fmla="*/ 0 w 1670"/>
                    <a:gd name="T77" fmla="*/ 0 h 1941"/>
                    <a:gd name="T78" fmla="*/ 0 w 1670"/>
                    <a:gd name="T79" fmla="*/ 0 h 1941"/>
                    <a:gd name="T80" fmla="*/ 0 w 1670"/>
                    <a:gd name="T81" fmla="*/ 0 h 1941"/>
                    <a:gd name="T82" fmla="*/ 0 w 1670"/>
                    <a:gd name="T83" fmla="*/ 0 h 1941"/>
                    <a:gd name="T84" fmla="*/ 0 w 1670"/>
                    <a:gd name="T85" fmla="*/ 0 h 1941"/>
                    <a:gd name="T86" fmla="*/ 0 w 1670"/>
                    <a:gd name="T87" fmla="*/ 0 h 19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70"/>
                    <a:gd name="T133" fmla="*/ 0 h 1941"/>
                    <a:gd name="T134" fmla="*/ 1670 w 1670"/>
                    <a:gd name="T135" fmla="*/ 1941 h 19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noFill/>
                <a:ln w="4763">
                  <a:solidFill>
                    <a:srgbClr val="1F1A17"/>
                  </a:solidFill>
                  <a:round/>
                  <a:headEnd/>
                  <a:tailEnd/>
                </a:ln>
              </p:spPr>
              <p:txBody>
                <a:bodyPr>
                  <a:prstTxWarp prst="textNoShape">
                    <a:avLst/>
                  </a:prstTxWarp>
                </a:bodyPr>
                <a:lstStyle/>
                <a:p>
                  <a:endParaRPr lang="en-US"/>
                </a:p>
              </p:txBody>
            </p:sp>
            <p:sp>
              <p:nvSpPr>
                <p:cNvPr id="57660" name="Freeform 83"/>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EAEAEA"/>
                </a:solidFill>
                <a:ln w="9525">
                  <a:noFill/>
                  <a:round/>
                  <a:headEnd/>
                  <a:tailEnd/>
                </a:ln>
              </p:spPr>
              <p:txBody>
                <a:bodyPr>
                  <a:prstTxWarp prst="textNoShape">
                    <a:avLst/>
                  </a:prstTxWarp>
                </a:bodyPr>
                <a:lstStyle/>
                <a:p>
                  <a:endParaRPr lang="en-US"/>
                </a:p>
              </p:txBody>
            </p:sp>
            <p:sp>
              <p:nvSpPr>
                <p:cNvPr id="57661" name="Freeform 84"/>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noFill/>
                <a:ln w="4763">
                  <a:solidFill>
                    <a:srgbClr val="1F1A17"/>
                  </a:solidFill>
                  <a:round/>
                  <a:headEnd/>
                  <a:tailEnd/>
                </a:ln>
              </p:spPr>
              <p:txBody>
                <a:bodyPr>
                  <a:prstTxWarp prst="textNoShape">
                    <a:avLst/>
                  </a:prstTxWarp>
                </a:bodyPr>
                <a:lstStyle/>
                <a:p>
                  <a:endParaRPr lang="en-US"/>
                </a:p>
              </p:txBody>
            </p:sp>
            <p:sp>
              <p:nvSpPr>
                <p:cNvPr id="57662" name="Freeform 85"/>
                <p:cNvSpPr>
                  <a:spLocks/>
                </p:cNvSpPr>
                <p:nvPr/>
              </p:nvSpPr>
              <p:spPr bwMode="auto">
                <a:xfrm>
                  <a:off x="3033" y="199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solidFill>
                  <a:srgbClr val="EAEAEA"/>
                </a:solidFill>
                <a:ln w="9525">
                  <a:noFill/>
                  <a:round/>
                  <a:headEnd/>
                  <a:tailEnd/>
                </a:ln>
              </p:spPr>
              <p:txBody>
                <a:bodyPr>
                  <a:prstTxWarp prst="textNoShape">
                    <a:avLst/>
                  </a:prstTxWarp>
                </a:bodyPr>
                <a:lstStyle/>
                <a:p>
                  <a:endParaRPr lang="en-US"/>
                </a:p>
              </p:txBody>
            </p:sp>
            <p:sp>
              <p:nvSpPr>
                <p:cNvPr id="57663" name="Freeform 86"/>
                <p:cNvSpPr>
                  <a:spLocks/>
                </p:cNvSpPr>
                <p:nvPr/>
              </p:nvSpPr>
              <p:spPr bwMode="auto">
                <a:xfrm>
                  <a:off x="3033" y="1992"/>
                  <a:ext cx="320" cy="240"/>
                </a:xfrm>
                <a:custGeom>
                  <a:avLst/>
                  <a:gdLst>
                    <a:gd name="T0" fmla="*/ 0 w 1601"/>
                    <a:gd name="T1" fmla="*/ 0 h 1200"/>
                    <a:gd name="T2" fmla="*/ 0 w 1601"/>
                    <a:gd name="T3" fmla="*/ 0 h 1200"/>
                    <a:gd name="T4" fmla="*/ 0 w 1601"/>
                    <a:gd name="T5" fmla="*/ 0 h 1200"/>
                    <a:gd name="T6" fmla="*/ 0 w 1601"/>
                    <a:gd name="T7" fmla="*/ 0 h 1200"/>
                    <a:gd name="T8" fmla="*/ 0 w 1601"/>
                    <a:gd name="T9" fmla="*/ 0 h 1200"/>
                    <a:gd name="T10" fmla="*/ 0 w 1601"/>
                    <a:gd name="T11" fmla="*/ 0 h 1200"/>
                    <a:gd name="T12" fmla="*/ 0 w 1601"/>
                    <a:gd name="T13" fmla="*/ 0 h 1200"/>
                    <a:gd name="T14" fmla="*/ 0 w 1601"/>
                    <a:gd name="T15" fmla="*/ 0 h 1200"/>
                    <a:gd name="T16" fmla="*/ 0 w 1601"/>
                    <a:gd name="T17" fmla="*/ 0 h 1200"/>
                    <a:gd name="T18" fmla="*/ 0 w 1601"/>
                    <a:gd name="T19" fmla="*/ 0 h 1200"/>
                    <a:gd name="T20" fmla="*/ 0 w 1601"/>
                    <a:gd name="T21" fmla="*/ 0 h 1200"/>
                    <a:gd name="T22" fmla="*/ 0 w 1601"/>
                    <a:gd name="T23" fmla="*/ 0 h 1200"/>
                    <a:gd name="T24" fmla="*/ 0 w 1601"/>
                    <a:gd name="T25" fmla="*/ 0 h 1200"/>
                    <a:gd name="T26" fmla="*/ 0 w 1601"/>
                    <a:gd name="T27" fmla="*/ 0 h 1200"/>
                    <a:gd name="T28" fmla="*/ 0 w 1601"/>
                    <a:gd name="T29" fmla="*/ 0 h 1200"/>
                    <a:gd name="T30" fmla="*/ 0 w 1601"/>
                    <a:gd name="T31" fmla="*/ 0 h 1200"/>
                    <a:gd name="T32" fmla="*/ 0 w 1601"/>
                    <a:gd name="T33" fmla="*/ 0 h 1200"/>
                    <a:gd name="T34" fmla="*/ 0 w 1601"/>
                    <a:gd name="T35" fmla="*/ 0 h 1200"/>
                    <a:gd name="T36" fmla="*/ 0 w 1601"/>
                    <a:gd name="T37" fmla="*/ 0 h 1200"/>
                    <a:gd name="T38" fmla="*/ 0 w 1601"/>
                    <a:gd name="T39" fmla="*/ 0 h 1200"/>
                    <a:gd name="T40" fmla="*/ 0 w 1601"/>
                    <a:gd name="T41" fmla="*/ 0 h 1200"/>
                    <a:gd name="T42" fmla="*/ 0 w 1601"/>
                    <a:gd name="T43" fmla="*/ 0 h 1200"/>
                    <a:gd name="T44" fmla="*/ 0 w 1601"/>
                    <a:gd name="T45" fmla="*/ 0 h 1200"/>
                    <a:gd name="T46" fmla="*/ 0 w 1601"/>
                    <a:gd name="T47" fmla="*/ 0 h 1200"/>
                    <a:gd name="T48" fmla="*/ 0 w 1601"/>
                    <a:gd name="T49" fmla="*/ 0 h 1200"/>
                    <a:gd name="T50" fmla="*/ 0 w 1601"/>
                    <a:gd name="T51" fmla="*/ 0 h 1200"/>
                    <a:gd name="T52" fmla="*/ 0 w 1601"/>
                    <a:gd name="T53" fmla="*/ 0 h 1200"/>
                    <a:gd name="T54" fmla="*/ 0 w 1601"/>
                    <a:gd name="T55" fmla="*/ 0 h 1200"/>
                    <a:gd name="T56" fmla="*/ 0 w 1601"/>
                    <a:gd name="T57" fmla="*/ 0 h 1200"/>
                    <a:gd name="T58" fmla="*/ 0 w 1601"/>
                    <a:gd name="T59" fmla="*/ 0 h 1200"/>
                    <a:gd name="T60" fmla="*/ 0 w 1601"/>
                    <a:gd name="T61" fmla="*/ 0 h 1200"/>
                    <a:gd name="T62" fmla="*/ 0 w 1601"/>
                    <a:gd name="T63" fmla="*/ 0 h 1200"/>
                    <a:gd name="T64" fmla="*/ 0 w 1601"/>
                    <a:gd name="T65" fmla="*/ 0 h 1200"/>
                    <a:gd name="T66" fmla="*/ 0 w 1601"/>
                    <a:gd name="T67" fmla="*/ 0 h 1200"/>
                    <a:gd name="T68" fmla="*/ 0 w 1601"/>
                    <a:gd name="T69" fmla="*/ 0 h 1200"/>
                    <a:gd name="T70" fmla="*/ 0 w 1601"/>
                    <a:gd name="T71" fmla="*/ 0 h 1200"/>
                    <a:gd name="T72" fmla="*/ 0 w 1601"/>
                    <a:gd name="T73" fmla="*/ 0 h 1200"/>
                    <a:gd name="T74" fmla="*/ 0 w 1601"/>
                    <a:gd name="T75" fmla="*/ 0 h 1200"/>
                    <a:gd name="T76" fmla="*/ 0 w 1601"/>
                    <a:gd name="T77" fmla="*/ 0 h 1200"/>
                    <a:gd name="T78" fmla="*/ 0 w 1601"/>
                    <a:gd name="T79" fmla="*/ 0 h 1200"/>
                    <a:gd name="T80" fmla="*/ 0 w 1601"/>
                    <a:gd name="T81" fmla="*/ 0 h 1200"/>
                    <a:gd name="T82" fmla="*/ 0 w 1601"/>
                    <a:gd name="T83" fmla="*/ 0 h 1200"/>
                    <a:gd name="T84" fmla="*/ 0 w 1601"/>
                    <a:gd name="T85" fmla="*/ 0 h 1200"/>
                    <a:gd name="T86" fmla="*/ 0 w 1601"/>
                    <a:gd name="T87" fmla="*/ 0 h 1200"/>
                    <a:gd name="T88" fmla="*/ 0 w 1601"/>
                    <a:gd name="T89" fmla="*/ 0 h 1200"/>
                    <a:gd name="T90" fmla="*/ 0 w 1601"/>
                    <a:gd name="T91" fmla="*/ 0 h 1200"/>
                    <a:gd name="T92" fmla="*/ 0 w 1601"/>
                    <a:gd name="T93" fmla="*/ 0 h 1200"/>
                    <a:gd name="T94" fmla="*/ 0 w 1601"/>
                    <a:gd name="T95" fmla="*/ 0 h 1200"/>
                    <a:gd name="T96" fmla="*/ 0 w 1601"/>
                    <a:gd name="T97" fmla="*/ 0 h 1200"/>
                    <a:gd name="T98" fmla="*/ 0 w 1601"/>
                    <a:gd name="T99" fmla="*/ 0 h 1200"/>
                    <a:gd name="T100" fmla="*/ 0 w 1601"/>
                    <a:gd name="T101" fmla="*/ 0 h 1200"/>
                    <a:gd name="T102" fmla="*/ 0 w 1601"/>
                    <a:gd name="T103" fmla="*/ 0 h 1200"/>
                    <a:gd name="T104" fmla="*/ 0 w 1601"/>
                    <a:gd name="T105" fmla="*/ 0 h 1200"/>
                    <a:gd name="T106" fmla="*/ 0 w 1601"/>
                    <a:gd name="T107" fmla="*/ 0 h 1200"/>
                    <a:gd name="T108" fmla="*/ 0 w 1601"/>
                    <a:gd name="T109" fmla="*/ 0 h 1200"/>
                    <a:gd name="T110" fmla="*/ 0 w 1601"/>
                    <a:gd name="T111" fmla="*/ 0 h 1200"/>
                    <a:gd name="T112" fmla="*/ 0 w 1601"/>
                    <a:gd name="T113" fmla="*/ 0 h 1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01"/>
                    <a:gd name="T172" fmla="*/ 0 h 1200"/>
                    <a:gd name="T173" fmla="*/ 1601 w 1601"/>
                    <a:gd name="T174" fmla="*/ 1200 h 120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noFill/>
                <a:ln w="4763">
                  <a:solidFill>
                    <a:srgbClr val="1F1A17"/>
                  </a:solidFill>
                  <a:round/>
                  <a:headEnd/>
                  <a:tailEnd/>
                </a:ln>
              </p:spPr>
              <p:txBody>
                <a:bodyPr>
                  <a:prstTxWarp prst="textNoShape">
                    <a:avLst/>
                  </a:prstTxWarp>
                </a:bodyPr>
                <a:lstStyle/>
                <a:p>
                  <a:endParaRPr lang="en-US"/>
                </a:p>
              </p:txBody>
            </p:sp>
            <p:sp>
              <p:nvSpPr>
                <p:cNvPr id="57664" name="Freeform 87"/>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EAEAEA"/>
                </a:solidFill>
                <a:ln w="9525">
                  <a:noFill/>
                  <a:round/>
                  <a:headEnd/>
                  <a:tailEnd/>
                </a:ln>
              </p:spPr>
              <p:txBody>
                <a:bodyPr>
                  <a:prstTxWarp prst="textNoShape">
                    <a:avLst/>
                  </a:prstTxWarp>
                </a:bodyPr>
                <a:lstStyle/>
                <a:p>
                  <a:endParaRPr lang="en-US"/>
                </a:p>
              </p:txBody>
            </p:sp>
            <p:sp>
              <p:nvSpPr>
                <p:cNvPr id="57665" name="Freeform 88"/>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0066CC"/>
                </a:solidFill>
                <a:ln w="4763">
                  <a:solidFill>
                    <a:srgbClr val="1F1A17"/>
                  </a:solidFill>
                  <a:round/>
                  <a:headEnd/>
                  <a:tailEnd/>
                </a:ln>
              </p:spPr>
              <p:txBody>
                <a:bodyPr>
                  <a:prstTxWarp prst="textNoShape">
                    <a:avLst/>
                  </a:prstTxWarp>
                </a:bodyPr>
                <a:lstStyle/>
                <a:p>
                  <a:endParaRPr lang="en-US"/>
                </a:p>
              </p:txBody>
            </p:sp>
            <p:sp>
              <p:nvSpPr>
                <p:cNvPr id="57666" name="Freeform 89"/>
                <p:cNvSpPr>
                  <a:spLocks/>
                </p:cNvSpPr>
                <p:nvPr/>
              </p:nvSpPr>
              <p:spPr bwMode="auto">
                <a:xfrm>
                  <a:off x="2486" y="196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solidFill>
                  <a:srgbClr val="EAEAEA"/>
                </a:solidFill>
                <a:ln w="9525">
                  <a:noFill/>
                  <a:round/>
                  <a:headEnd/>
                  <a:tailEnd/>
                </a:ln>
              </p:spPr>
              <p:txBody>
                <a:bodyPr>
                  <a:prstTxWarp prst="textNoShape">
                    <a:avLst/>
                  </a:prstTxWarp>
                </a:bodyPr>
                <a:lstStyle/>
                <a:p>
                  <a:endParaRPr lang="en-US"/>
                </a:p>
              </p:txBody>
            </p:sp>
            <p:sp>
              <p:nvSpPr>
                <p:cNvPr id="57667" name="Freeform 90"/>
                <p:cNvSpPr>
                  <a:spLocks/>
                </p:cNvSpPr>
                <p:nvPr/>
              </p:nvSpPr>
              <p:spPr bwMode="auto">
                <a:xfrm>
                  <a:off x="2486" y="1969"/>
                  <a:ext cx="570" cy="235"/>
                </a:xfrm>
                <a:custGeom>
                  <a:avLst/>
                  <a:gdLst>
                    <a:gd name="T0" fmla="*/ 0 w 2848"/>
                    <a:gd name="T1" fmla="*/ 0 h 1175"/>
                    <a:gd name="T2" fmla="*/ 0 w 2848"/>
                    <a:gd name="T3" fmla="*/ 0 h 1175"/>
                    <a:gd name="T4" fmla="*/ 0 w 2848"/>
                    <a:gd name="T5" fmla="*/ 0 h 1175"/>
                    <a:gd name="T6" fmla="*/ 0 w 2848"/>
                    <a:gd name="T7" fmla="*/ 0 h 1175"/>
                    <a:gd name="T8" fmla="*/ 0 w 2848"/>
                    <a:gd name="T9" fmla="*/ 0 h 1175"/>
                    <a:gd name="T10" fmla="*/ 0 w 2848"/>
                    <a:gd name="T11" fmla="*/ 0 h 1175"/>
                    <a:gd name="T12" fmla="*/ 0 w 2848"/>
                    <a:gd name="T13" fmla="*/ 0 h 1175"/>
                    <a:gd name="T14" fmla="*/ 0 w 2848"/>
                    <a:gd name="T15" fmla="*/ 0 h 1175"/>
                    <a:gd name="T16" fmla="*/ 0 w 2848"/>
                    <a:gd name="T17" fmla="*/ 0 h 1175"/>
                    <a:gd name="T18" fmla="*/ 0 w 2848"/>
                    <a:gd name="T19" fmla="*/ 0 h 1175"/>
                    <a:gd name="T20" fmla="*/ 0 w 2848"/>
                    <a:gd name="T21" fmla="*/ 0 h 1175"/>
                    <a:gd name="T22" fmla="*/ 0 w 2848"/>
                    <a:gd name="T23" fmla="*/ 0 h 1175"/>
                    <a:gd name="T24" fmla="*/ 0 w 2848"/>
                    <a:gd name="T25" fmla="*/ 0 h 1175"/>
                    <a:gd name="T26" fmla="*/ 0 w 2848"/>
                    <a:gd name="T27" fmla="*/ 0 h 1175"/>
                    <a:gd name="T28" fmla="*/ 0 w 2848"/>
                    <a:gd name="T29" fmla="*/ 0 h 1175"/>
                    <a:gd name="T30" fmla="*/ 0 w 2848"/>
                    <a:gd name="T31" fmla="*/ 0 h 1175"/>
                    <a:gd name="T32" fmla="*/ 0 w 2848"/>
                    <a:gd name="T33" fmla="*/ 0 h 1175"/>
                    <a:gd name="T34" fmla="*/ 0 w 2848"/>
                    <a:gd name="T35" fmla="*/ 0 h 1175"/>
                    <a:gd name="T36" fmla="*/ 0 w 2848"/>
                    <a:gd name="T37" fmla="*/ 0 h 1175"/>
                    <a:gd name="T38" fmla="*/ 0 w 2848"/>
                    <a:gd name="T39" fmla="*/ 0 h 1175"/>
                    <a:gd name="T40" fmla="*/ 0 w 2848"/>
                    <a:gd name="T41" fmla="*/ 0 h 1175"/>
                    <a:gd name="T42" fmla="*/ 0 w 2848"/>
                    <a:gd name="T43" fmla="*/ 0 h 1175"/>
                    <a:gd name="T44" fmla="*/ 0 w 2848"/>
                    <a:gd name="T45" fmla="*/ 0 h 1175"/>
                    <a:gd name="T46" fmla="*/ 0 w 2848"/>
                    <a:gd name="T47" fmla="*/ 0 h 1175"/>
                    <a:gd name="T48" fmla="*/ 0 w 2848"/>
                    <a:gd name="T49" fmla="*/ 0 h 1175"/>
                    <a:gd name="T50" fmla="*/ 0 w 2848"/>
                    <a:gd name="T51" fmla="*/ 0 h 1175"/>
                    <a:gd name="T52" fmla="*/ 0 w 2848"/>
                    <a:gd name="T53" fmla="*/ 0 h 1175"/>
                    <a:gd name="T54" fmla="*/ 0 w 2848"/>
                    <a:gd name="T55" fmla="*/ 0 h 1175"/>
                    <a:gd name="T56" fmla="*/ 0 w 2848"/>
                    <a:gd name="T57" fmla="*/ 0 h 1175"/>
                    <a:gd name="T58" fmla="*/ 0 w 2848"/>
                    <a:gd name="T59" fmla="*/ 0 h 1175"/>
                    <a:gd name="T60" fmla="*/ 0 w 2848"/>
                    <a:gd name="T61" fmla="*/ 0 h 1175"/>
                    <a:gd name="T62" fmla="*/ 0 w 2848"/>
                    <a:gd name="T63" fmla="*/ 0 h 1175"/>
                    <a:gd name="T64" fmla="*/ 0 w 2848"/>
                    <a:gd name="T65" fmla="*/ 0 h 1175"/>
                    <a:gd name="T66" fmla="*/ 0 w 2848"/>
                    <a:gd name="T67" fmla="*/ 0 h 1175"/>
                    <a:gd name="T68" fmla="*/ 0 w 2848"/>
                    <a:gd name="T69" fmla="*/ 0 h 1175"/>
                    <a:gd name="T70" fmla="*/ 0 w 2848"/>
                    <a:gd name="T71" fmla="*/ 0 h 1175"/>
                    <a:gd name="T72" fmla="*/ 0 w 2848"/>
                    <a:gd name="T73" fmla="*/ 0 h 1175"/>
                    <a:gd name="T74" fmla="*/ 0 w 2848"/>
                    <a:gd name="T75" fmla="*/ 0 h 1175"/>
                    <a:gd name="T76" fmla="*/ 0 w 2848"/>
                    <a:gd name="T77" fmla="*/ 0 h 1175"/>
                    <a:gd name="T78" fmla="*/ 0 w 2848"/>
                    <a:gd name="T79" fmla="*/ 0 h 1175"/>
                    <a:gd name="T80" fmla="*/ 0 w 2848"/>
                    <a:gd name="T81" fmla="*/ 0 h 1175"/>
                    <a:gd name="T82" fmla="*/ 0 w 2848"/>
                    <a:gd name="T83" fmla="*/ 0 h 1175"/>
                    <a:gd name="T84" fmla="*/ 0 w 2848"/>
                    <a:gd name="T85" fmla="*/ 0 h 1175"/>
                    <a:gd name="T86" fmla="*/ 0 w 2848"/>
                    <a:gd name="T87" fmla="*/ 0 h 1175"/>
                    <a:gd name="T88" fmla="*/ 0 w 2848"/>
                    <a:gd name="T89" fmla="*/ 0 h 1175"/>
                    <a:gd name="T90" fmla="*/ 0 w 2848"/>
                    <a:gd name="T91" fmla="*/ 0 h 1175"/>
                    <a:gd name="T92" fmla="*/ 0 w 2848"/>
                    <a:gd name="T93" fmla="*/ 0 h 1175"/>
                    <a:gd name="T94" fmla="*/ 0 w 2848"/>
                    <a:gd name="T95" fmla="*/ 0 h 1175"/>
                    <a:gd name="T96" fmla="*/ 0 w 2848"/>
                    <a:gd name="T97" fmla="*/ 0 h 1175"/>
                    <a:gd name="T98" fmla="*/ 0 w 2848"/>
                    <a:gd name="T99" fmla="*/ 0 h 1175"/>
                    <a:gd name="T100" fmla="*/ 0 w 2848"/>
                    <a:gd name="T101" fmla="*/ 0 h 1175"/>
                    <a:gd name="T102" fmla="*/ 0 w 2848"/>
                    <a:gd name="T103" fmla="*/ 0 h 1175"/>
                    <a:gd name="T104" fmla="*/ 0 w 2848"/>
                    <a:gd name="T105" fmla="*/ 0 h 1175"/>
                    <a:gd name="T106" fmla="*/ 0 w 2848"/>
                    <a:gd name="T107" fmla="*/ 0 h 1175"/>
                    <a:gd name="T108" fmla="*/ 0 w 2848"/>
                    <a:gd name="T109" fmla="*/ 0 h 1175"/>
                    <a:gd name="T110" fmla="*/ 0 w 2848"/>
                    <a:gd name="T111" fmla="*/ 0 h 1175"/>
                    <a:gd name="T112" fmla="*/ 0 w 2848"/>
                    <a:gd name="T113" fmla="*/ 0 h 1175"/>
                    <a:gd name="T114" fmla="*/ 0 w 2848"/>
                    <a:gd name="T115" fmla="*/ 0 h 1175"/>
                    <a:gd name="T116" fmla="*/ 0 w 2848"/>
                    <a:gd name="T117" fmla="*/ 0 h 117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48"/>
                    <a:gd name="T178" fmla="*/ 0 h 1175"/>
                    <a:gd name="T179" fmla="*/ 2848 w 2848"/>
                    <a:gd name="T180" fmla="*/ 1175 h 117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noFill/>
                <a:ln w="4763">
                  <a:solidFill>
                    <a:srgbClr val="1F1A17"/>
                  </a:solidFill>
                  <a:round/>
                  <a:headEnd/>
                  <a:tailEnd/>
                </a:ln>
              </p:spPr>
              <p:txBody>
                <a:bodyPr>
                  <a:prstTxWarp prst="textNoShape">
                    <a:avLst/>
                  </a:prstTxWarp>
                </a:bodyPr>
                <a:lstStyle/>
                <a:p>
                  <a:endParaRPr lang="en-US"/>
                </a:p>
              </p:txBody>
            </p:sp>
            <p:sp>
              <p:nvSpPr>
                <p:cNvPr id="57668" name="Freeform 91"/>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EAEAEA"/>
                </a:solidFill>
                <a:ln w="9525">
                  <a:noFill/>
                  <a:round/>
                  <a:headEnd/>
                  <a:tailEnd/>
                </a:ln>
              </p:spPr>
              <p:txBody>
                <a:bodyPr>
                  <a:prstTxWarp prst="textNoShape">
                    <a:avLst/>
                  </a:prstTxWarp>
                </a:bodyPr>
                <a:lstStyle/>
                <a:p>
                  <a:endParaRPr lang="en-US"/>
                </a:p>
              </p:txBody>
            </p:sp>
            <p:sp>
              <p:nvSpPr>
                <p:cNvPr id="57669" name="Freeform 92"/>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noFill/>
                <a:ln w="4763">
                  <a:solidFill>
                    <a:srgbClr val="1F1A17"/>
                  </a:solidFill>
                  <a:round/>
                  <a:headEnd/>
                  <a:tailEnd/>
                </a:ln>
              </p:spPr>
              <p:txBody>
                <a:bodyPr>
                  <a:prstTxWarp prst="textNoShape">
                    <a:avLst/>
                  </a:prstTxWarp>
                </a:bodyPr>
                <a:lstStyle/>
                <a:p>
                  <a:endParaRPr lang="en-US"/>
                </a:p>
              </p:txBody>
            </p:sp>
            <p:sp>
              <p:nvSpPr>
                <p:cNvPr id="57670" name="Freeform 93"/>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EAEAEA"/>
                </a:solidFill>
                <a:ln w="9525">
                  <a:noFill/>
                  <a:round/>
                  <a:headEnd/>
                  <a:tailEnd/>
                </a:ln>
              </p:spPr>
              <p:txBody>
                <a:bodyPr>
                  <a:prstTxWarp prst="textNoShape">
                    <a:avLst/>
                  </a:prstTxWarp>
                </a:bodyPr>
                <a:lstStyle/>
                <a:p>
                  <a:endParaRPr lang="en-US"/>
                </a:p>
              </p:txBody>
            </p:sp>
            <p:sp>
              <p:nvSpPr>
                <p:cNvPr id="57671" name="Freeform 94"/>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noFill/>
                <a:ln w="4763">
                  <a:solidFill>
                    <a:srgbClr val="1F1A17"/>
                  </a:solidFill>
                  <a:round/>
                  <a:headEnd/>
                  <a:tailEnd/>
                </a:ln>
              </p:spPr>
              <p:txBody>
                <a:bodyPr>
                  <a:prstTxWarp prst="textNoShape">
                    <a:avLst/>
                  </a:prstTxWarp>
                </a:bodyPr>
                <a:lstStyle/>
                <a:p>
                  <a:endParaRPr lang="en-US"/>
                </a:p>
              </p:txBody>
            </p:sp>
            <p:sp>
              <p:nvSpPr>
                <p:cNvPr id="57672" name="Freeform 95"/>
                <p:cNvSpPr>
                  <a:spLocks/>
                </p:cNvSpPr>
                <p:nvPr/>
              </p:nvSpPr>
              <p:spPr bwMode="auto">
                <a:xfrm>
                  <a:off x="3847" y="1983"/>
                  <a:ext cx="318" cy="211"/>
                </a:xfrm>
                <a:custGeom>
                  <a:avLst/>
                  <a:gdLst>
                    <a:gd name="T0" fmla="*/ 0 w 1588"/>
                    <a:gd name="T1" fmla="*/ 0 h 1055"/>
                    <a:gd name="T2" fmla="*/ 0 w 1588"/>
                    <a:gd name="T3" fmla="*/ 0 h 1055"/>
                    <a:gd name="T4" fmla="*/ 0 w 1588"/>
                    <a:gd name="T5" fmla="*/ 0 h 1055"/>
                    <a:gd name="T6" fmla="*/ 0 w 1588"/>
                    <a:gd name="T7" fmla="*/ 0 h 1055"/>
                    <a:gd name="T8" fmla="*/ 0 w 1588"/>
                    <a:gd name="T9" fmla="*/ 0 h 1055"/>
                    <a:gd name="T10" fmla="*/ 0 w 1588"/>
                    <a:gd name="T11" fmla="*/ 0 h 1055"/>
                    <a:gd name="T12" fmla="*/ 0 w 1588"/>
                    <a:gd name="T13" fmla="*/ 0 h 1055"/>
                    <a:gd name="T14" fmla="*/ 0 w 1588"/>
                    <a:gd name="T15" fmla="*/ 0 h 1055"/>
                    <a:gd name="T16" fmla="*/ 0 w 1588"/>
                    <a:gd name="T17" fmla="*/ 0 h 1055"/>
                    <a:gd name="T18" fmla="*/ 0 w 1588"/>
                    <a:gd name="T19" fmla="*/ 0 h 1055"/>
                    <a:gd name="T20" fmla="*/ 0 w 1588"/>
                    <a:gd name="T21" fmla="*/ 0 h 1055"/>
                    <a:gd name="T22" fmla="*/ 0 w 1588"/>
                    <a:gd name="T23" fmla="*/ 0 h 1055"/>
                    <a:gd name="T24" fmla="*/ 0 w 1588"/>
                    <a:gd name="T25" fmla="*/ 0 h 1055"/>
                    <a:gd name="T26" fmla="*/ 0 w 1588"/>
                    <a:gd name="T27" fmla="*/ 0 h 1055"/>
                    <a:gd name="T28" fmla="*/ 0 w 1588"/>
                    <a:gd name="T29" fmla="*/ 0 h 1055"/>
                    <a:gd name="T30" fmla="*/ 0 w 1588"/>
                    <a:gd name="T31" fmla="*/ 0 h 1055"/>
                    <a:gd name="T32" fmla="*/ 0 w 1588"/>
                    <a:gd name="T33" fmla="*/ 0 h 1055"/>
                    <a:gd name="T34" fmla="*/ 0 w 1588"/>
                    <a:gd name="T35" fmla="*/ 0 h 1055"/>
                    <a:gd name="T36" fmla="*/ 0 w 1588"/>
                    <a:gd name="T37" fmla="*/ 0 h 1055"/>
                    <a:gd name="T38" fmla="*/ 0 w 1588"/>
                    <a:gd name="T39" fmla="*/ 0 h 1055"/>
                    <a:gd name="T40" fmla="*/ 0 w 1588"/>
                    <a:gd name="T41" fmla="*/ 0 h 1055"/>
                    <a:gd name="T42" fmla="*/ 0 w 1588"/>
                    <a:gd name="T43" fmla="*/ 0 h 1055"/>
                    <a:gd name="T44" fmla="*/ 0 w 1588"/>
                    <a:gd name="T45" fmla="*/ 0 h 1055"/>
                    <a:gd name="T46" fmla="*/ 0 w 1588"/>
                    <a:gd name="T47" fmla="*/ 0 h 1055"/>
                    <a:gd name="T48" fmla="*/ 0 w 1588"/>
                    <a:gd name="T49" fmla="*/ 0 h 1055"/>
                    <a:gd name="T50" fmla="*/ 0 w 1588"/>
                    <a:gd name="T51" fmla="*/ 0 h 1055"/>
                    <a:gd name="T52" fmla="*/ 0 w 1588"/>
                    <a:gd name="T53" fmla="*/ 0 h 1055"/>
                    <a:gd name="T54" fmla="*/ 0 w 1588"/>
                    <a:gd name="T55" fmla="*/ 0 h 1055"/>
                    <a:gd name="T56" fmla="*/ 0 w 1588"/>
                    <a:gd name="T57" fmla="*/ 0 h 1055"/>
                    <a:gd name="T58" fmla="*/ 0 w 1588"/>
                    <a:gd name="T59" fmla="*/ 0 h 1055"/>
                    <a:gd name="T60" fmla="*/ 0 w 1588"/>
                    <a:gd name="T61" fmla="*/ 0 h 1055"/>
                    <a:gd name="T62" fmla="*/ 0 w 1588"/>
                    <a:gd name="T63" fmla="*/ 0 h 1055"/>
                    <a:gd name="T64" fmla="*/ 0 w 1588"/>
                    <a:gd name="T65" fmla="*/ 0 h 1055"/>
                    <a:gd name="T66" fmla="*/ 0 w 1588"/>
                    <a:gd name="T67" fmla="*/ 0 h 1055"/>
                    <a:gd name="T68" fmla="*/ 0 w 1588"/>
                    <a:gd name="T69" fmla="*/ 0 h 1055"/>
                    <a:gd name="T70" fmla="*/ 0 w 1588"/>
                    <a:gd name="T71" fmla="*/ 0 h 1055"/>
                    <a:gd name="T72" fmla="*/ 0 w 1588"/>
                    <a:gd name="T73" fmla="*/ 0 h 1055"/>
                    <a:gd name="T74" fmla="*/ 0 w 1588"/>
                    <a:gd name="T75" fmla="*/ 0 h 1055"/>
                    <a:gd name="T76" fmla="*/ 0 w 1588"/>
                    <a:gd name="T77" fmla="*/ 0 h 1055"/>
                    <a:gd name="T78" fmla="*/ 0 w 1588"/>
                    <a:gd name="T79" fmla="*/ 0 h 1055"/>
                    <a:gd name="T80" fmla="*/ 0 w 1588"/>
                    <a:gd name="T81" fmla="*/ 0 h 1055"/>
                    <a:gd name="T82" fmla="*/ 0 w 1588"/>
                    <a:gd name="T83" fmla="*/ 0 h 1055"/>
                    <a:gd name="T84" fmla="*/ 0 w 1588"/>
                    <a:gd name="T85" fmla="*/ 0 h 1055"/>
                    <a:gd name="T86" fmla="*/ 0 w 1588"/>
                    <a:gd name="T87" fmla="*/ 0 h 1055"/>
                    <a:gd name="T88" fmla="*/ 0 w 1588"/>
                    <a:gd name="T89" fmla="*/ 0 h 10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8"/>
                    <a:gd name="T136" fmla="*/ 0 h 1055"/>
                    <a:gd name="T137" fmla="*/ 1588 w 1588"/>
                    <a:gd name="T138" fmla="*/ 1055 h 10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73" name="Freeform 96"/>
                <p:cNvSpPr>
                  <a:spLocks/>
                </p:cNvSpPr>
                <p:nvPr/>
              </p:nvSpPr>
              <p:spPr bwMode="auto">
                <a:xfrm>
                  <a:off x="3362" y="1797"/>
                  <a:ext cx="427" cy="179"/>
                </a:xfrm>
                <a:custGeom>
                  <a:avLst/>
                  <a:gdLst>
                    <a:gd name="T0" fmla="*/ 0 w 2135"/>
                    <a:gd name="T1" fmla="*/ 0 h 893"/>
                    <a:gd name="T2" fmla="*/ 0 w 2135"/>
                    <a:gd name="T3" fmla="*/ 0 h 893"/>
                    <a:gd name="T4" fmla="*/ 0 w 2135"/>
                    <a:gd name="T5" fmla="*/ 0 h 893"/>
                    <a:gd name="T6" fmla="*/ 0 w 2135"/>
                    <a:gd name="T7" fmla="*/ 0 h 893"/>
                    <a:gd name="T8" fmla="*/ 0 w 2135"/>
                    <a:gd name="T9" fmla="*/ 0 h 893"/>
                    <a:gd name="T10" fmla="*/ 0 w 2135"/>
                    <a:gd name="T11" fmla="*/ 0 h 893"/>
                    <a:gd name="T12" fmla="*/ 0 w 2135"/>
                    <a:gd name="T13" fmla="*/ 0 h 893"/>
                    <a:gd name="T14" fmla="*/ 0 w 2135"/>
                    <a:gd name="T15" fmla="*/ 0 h 893"/>
                    <a:gd name="T16" fmla="*/ 0 w 2135"/>
                    <a:gd name="T17" fmla="*/ 0 h 893"/>
                    <a:gd name="T18" fmla="*/ 0 w 2135"/>
                    <a:gd name="T19" fmla="*/ 0 h 893"/>
                    <a:gd name="T20" fmla="*/ 0 w 2135"/>
                    <a:gd name="T21" fmla="*/ 0 h 893"/>
                    <a:gd name="T22" fmla="*/ 0 w 2135"/>
                    <a:gd name="T23" fmla="*/ 0 h 893"/>
                    <a:gd name="T24" fmla="*/ 0 w 2135"/>
                    <a:gd name="T25" fmla="*/ 0 h 893"/>
                    <a:gd name="T26" fmla="*/ 0 w 2135"/>
                    <a:gd name="T27" fmla="*/ 0 h 893"/>
                    <a:gd name="T28" fmla="*/ 0 w 2135"/>
                    <a:gd name="T29" fmla="*/ 0 h 893"/>
                    <a:gd name="T30" fmla="*/ 0 w 2135"/>
                    <a:gd name="T31" fmla="*/ 0 h 893"/>
                    <a:gd name="T32" fmla="*/ 0 w 2135"/>
                    <a:gd name="T33" fmla="*/ 0 h 893"/>
                    <a:gd name="T34" fmla="*/ 0 w 2135"/>
                    <a:gd name="T35" fmla="*/ 0 h 893"/>
                    <a:gd name="T36" fmla="*/ 0 w 2135"/>
                    <a:gd name="T37" fmla="*/ 0 h 893"/>
                    <a:gd name="T38" fmla="*/ 0 w 2135"/>
                    <a:gd name="T39" fmla="*/ 0 h 893"/>
                    <a:gd name="T40" fmla="*/ 0 w 2135"/>
                    <a:gd name="T41" fmla="*/ 0 h 893"/>
                    <a:gd name="T42" fmla="*/ 0 w 2135"/>
                    <a:gd name="T43" fmla="*/ 0 h 893"/>
                    <a:gd name="T44" fmla="*/ 0 w 2135"/>
                    <a:gd name="T45" fmla="*/ 0 h 893"/>
                    <a:gd name="T46" fmla="*/ 0 w 2135"/>
                    <a:gd name="T47" fmla="*/ 0 h 893"/>
                    <a:gd name="T48" fmla="*/ 0 w 2135"/>
                    <a:gd name="T49" fmla="*/ 0 h 893"/>
                    <a:gd name="T50" fmla="*/ 0 w 2135"/>
                    <a:gd name="T51" fmla="*/ 0 h 893"/>
                    <a:gd name="T52" fmla="*/ 0 w 2135"/>
                    <a:gd name="T53" fmla="*/ 0 h 893"/>
                    <a:gd name="T54" fmla="*/ 0 w 2135"/>
                    <a:gd name="T55" fmla="*/ 0 h 893"/>
                    <a:gd name="T56" fmla="*/ 0 w 2135"/>
                    <a:gd name="T57" fmla="*/ 0 h 893"/>
                    <a:gd name="T58" fmla="*/ 0 w 2135"/>
                    <a:gd name="T59" fmla="*/ 0 h 893"/>
                    <a:gd name="T60" fmla="*/ 0 w 2135"/>
                    <a:gd name="T61" fmla="*/ 0 h 893"/>
                    <a:gd name="T62" fmla="*/ 0 w 2135"/>
                    <a:gd name="T63" fmla="*/ 0 h 893"/>
                    <a:gd name="T64" fmla="*/ 0 w 2135"/>
                    <a:gd name="T65" fmla="*/ 0 h 893"/>
                    <a:gd name="T66" fmla="*/ 0 w 2135"/>
                    <a:gd name="T67" fmla="*/ 0 h 893"/>
                    <a:gd name="T68" fmla="*/ 0 w 2135"/>
                    <a:gd name="T69" fmla="*/ 0 h 893"/>
                    <a:gd name="T70" fmla="*/ 0 w 2135"/>
                    <a:gd name="T71" fmla="*/ 0 h 893"/>
                    <a:gd name="T72" fmla="*/ 0 w 2135"/>
                    <a:gd name="T73" fmla="*/ 0 h 893"/>
                    <a:gd name="T74" fmla="*/ 0 w 2135"/>
                    <a:gd name="T75" fmla="*/ 0 h 893"/>
                    <a:gd name="T76" fmla="*/ 0 w 2135"/>
                    <a:gd name="T77" fmla="*/ 0 h 893"/>
                    <a:gd name="T78" fmla="*/ 0 w 2135"/>
                    <a:gd name="T79" fmla="*/ 0 h 893"/>
                    <a:gd name="T80" fmla="*/ 0 w 2135"/>
                    <a:gd name="T81" fmla="*/ 0 h 893"/>
                    <a:gd name="T82" fmla="*/ 0 w 2135"/>
                    <a:gd name="T83" fmla="*/ 0 h 893"/>
                    <a:gd name="T84" fmla="*/ 0 w 2135"/>
                    <a:gd name="T85" fmla="*/ 0 h 893"/>
                    <a:gd name="T86" fmla="*/ 0 w 2135"/>
                    <a:gd name="T87" fmla="*/ 0 h 893"/>
                    <a:gd name="T88" fmla="*/ 0 w 2135"/>
                    <a:gd name="T89" fmla="*/ 0 h 893"/>
                    <a:gd name="T90" fmla="*/ 0 w 2135"/>
                    <a:gd name="T91" fmla="*/ 0 h 893"/>
                    <a:gd name="T92" fmla="*/ 0 w 2135"/>
                    <a:gd name="T93" fmla="*/ 0 h 893"/>
                    <a:gd name="T94" fmla="*/ 0 w 2135"/>
                    <a:gd name="T95" fmla="*/ 0 h 893"/>
                    <a:gd name="T96" fmla="*/ 0 w 2135"/>
                    <a:gd name="T97" fmla="*/ 0 h 8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35"/>
                    <a:gd name="T148" fmla="*/ 0 h 893"/>
                    <a:gd name="T149" fmla="*/ 2135 w 2135"/>
                    <a:gd name="T150" fmla="*/ 893 h 8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74" name="Freeform 97"/>
                <p:cNvSpPr>
                  <a:spLocks/>
                </p:cNvSpPr>
                <p:nvPr/>
              </p:nvSpPr>
              <p:spPr bwMode="auto">
                <a:xfrm>
                  <a:off x="3736" y="1728"/>
                  <a:ext cx="482" cy="191"/>
                </a:xfrm>
                <a:custGeom>
                  <a:avLst/>
                  <a:gdLst>
                    <a:gd name="T0" fmla="*/ 0 w 2411"/>
                    <a:gd name="T1" fmla="*/ 0 h 954"/>
                    <a:gd name="T2" fmla="*/ 0 w 2411"/>
                    <a:gd name="T3" fmla="*/ 0 h 954"/>
                    <a:gd name="T4" fmla="*/ 0 w 2411"/>
                    <a:gd name="T5" fmla="*/ 0 h 954"/>
                    <a:gd name="T6" fmla="*/ 0 w 2411"/>
                    <a:gd name="T7" fmla="*/ 0 h 954"/>
                    <a:gd name="T8" fmla="*/ 0 w 2411"/>
                    <a:gd name="T9" fmla="*/ 0 h 954"/>
                    <a:gd name="T10" fmla="*/ 0 w 2411"/>
                    <a:gd name="T11" fmla="*/ 0 h 954"/>
                    <a:gd name="T12" fmla="*/ 0 w 2411"/>
                    <a:gd name="T13" fmla="*/ 0 h 954"/>
                    <a:gd name="T14" fmla="*/ 0 w 2411"/>
                    <a:gd name="T15" fmla="*/ 0 h 954"/>
                    <a:gd name="T16" fmla="*/ 0 w 2411"/>
                    <a:gd name="T17" fmla="*/ 0 h 954"/>
                    <a:gd name="T18" fmla="*/ 0 w 2411"/>
                    <a:gd name="T19" fmla="*/ 0 h 954"/>
                    <a:gd name="T20" fmla="*/ 0 w 2411"/>
                    <a:gd name="T21" fmla="*/ 0 h 954"/>
                    <a:gd name="T22" fmla="*/ 0 w 2411"/>
                    <a:gd name="T23" fmla="*/ 0 h 954"/>
                    <a:gd name="T24" fmla="*/ 0 w 2411"/>
                    <a:gd name="T25" fmla="*/ 0 h 954"/>
                    <a:gd name="T26" fmla="*/ 0 w 2411"/>
                    <a:gd name="T27" fmla="*/ 0 h 954"/>
                    <a:gd name="T28" fmla="*/ 0 w 2411"/>
                    <a:gd name="T29" fmla="*/ 0 h 954"/>
                    <a:gd name="T30" fmla="*/ 0 w 2411"/>
                    <a:gd name="T31" fmla="*/ 0 h 954"/>
                    <a:gd name="T32" fmla="*/ 0 w 2411"/>
                    <a:gd name="T33" fmla="*/ 0 h 954"/>
                    <a:gd name="T34" fmla="*/ 0 w 2411"/>
                    <a:gd name="T35" fmla="*/ 0 h 954"/>
                    <a:gd name="T36" fmla="*/ 0 w 2411"/>
                    <a:gd name="T37" fmla="*/ 0 h 954"/>
                    <a:gd name="T38" fmla="*/ 0 w 2411"/>
                    <a:gd name="T39" fmla="*/ 0 h 954"/>
                    <a:gd name="T40" fmla="*/ 0 w 2411"/>
                    <a:gd name="T41" fmla="*/ 0 h 954"/>
                    <a:gd name="T42" fmla="*/ 0 w 2411"/>
                    <a:gd name="T43" fmla="*/ 0 h 954"/>
                    <a:gd name="T44" fmla="*/ 0 w 2411"/>
                    <a:gd name="T45" fmla="*/ 0 h 954"/>
                    <a:gd name="T46" fmla="*/ 0 w 2411"/>
                    <a:gd name="T47" fmla="*/ 0 h 954"/>
                    <a:gd name="T48" fmla="*/ 0 w 2411"/>
                    <a:gd name="T49" fmla="*/ 0 h 954"/>
                    <a:gd name="T50" fmla="*/ 0 w 2411"/>
                    <a:gd name="T51" fmla="*/ 0 h 954"/>
                    <a:gd name="T52" fmla="*/ 0 w 2411"/>
                    <a:gd name="T53" fmla="*/ 0 h 954"/>
                    <a:gd name="T54" fmla="*/ 0 w 2411"/>
                    <a:gd name="T55" fmla="*/ 0 h 954"/>
                    <a:gd name="T56" fmla="*/ 0 w 2411"/>
                    <a:gd name="T57" fmla="*/ 0 h 954"/>
                    <a:gd name="T58" fmla="*/ 0 w 2411"/>
                    <a:gd name="T59" fmla="*/ 0 h 954"/>
                    <a:gd name="T60" fmla="*/ 0 w 2411"/>
                    <a:gd name="T61" fmla="*/ 0 h 954"/>
                    <a:gd name="T62" fmla="*/ 0 w 2411"/>
                    <a:gd name="T63" fmla="*/ 0 h 954"/>
                    <a:gd name="T64" fmla="*/ 0 w 2411"/>
                    <a:gd name="T65" fmla="*/ 0 h 954"/>
                    <a:gd name="T66" fmla="*/ 0 w 2411"/>
                    <a:gd name="T67" fmla="*/ 0 h 954"/>
                    <a:gd name="T68" fmla="*/ 0 w 2411"/>
                    <a:gd name="T69" fmla="*/ 0 h 954"/>
                    <a:gd name="T70" fmla="*/ 0 w 2411"/>
                    <a:gd name="T71" fmla="*/ 0 h 954"/>
                    <a:gd name="T72" fmla="*/ 0 w 2411"/>
                    <a:gd name="T73" fmla="*/ 0 h 954"/>
                    <a:gd name="T74" fmla="*/ 0 w 2411"/>
                    <a:gd name="T75" fmla="*/ 0 h 954"/>
                    <a:gd name="T76" fmla="*/ 0 w 2411"/>
                    <a:gd name="T77" fmla="*/ 0 h 954"/>
                    <a:gd name="T78" fmla="*/ 0 w 2411"/>
                    <a:gd name="T79" fmla="*/ 0 h 954"/>
                    <a:gd name="T80" fmla="*/ 0 w 2411"/>
                    <a:gd name="T81" fmla="*/ 0 h 954"/>
                    <a:gd name="T82" fmla="*/ 0 w 2411"/>
                    <a:gd name="T83" fmla="*/ 0 h 954"/>
                    <a:gd name="T84" fmla="*/ 0 w 2411"/>
                    <a:gd name="T85" fmla="*/ 0 h 954"/>
                    <a:gd name="T86" fmla="*/ 0 w 2411"/>
                    <a:gd name="T87" fmla="*/ 0 h 954"/>
                    <a:gd name="T88" fmla="*/ 0 w 2411"/>
                    <a:gd name="T89" fmla="*/ 0 h 954"/>
                    <a:gd name="T90" fmla="*/ 0 w 2411"/>
                    <a:gd name="T91" fmla="*/ 0 h 954"/>
                    <a:gd name="T92" fmla="*/ 0 w 2411"/>
                    <a:gd name="T93" fmla="*/ 0 h 954"/>
                    <a:gd name="T94" fmla="*/ 0 w 2411"/>
                    <a:gd name="T95" fmla="*/ 0 h 954"/>
                    <a:gd name="T96" fmla="*/ 0 w 2411"/>
                    <a:gd name="T97" fmla="*/ 0 h 954"/>
                    <a:gd name="T98" fmla="*/ 0 w 2411"/>
                    <a:gd name="T99" fmla="*/ 0 h 954"/>
                    <a:gd name="T100" fmla="*/ 0 w 2411"/>
                    <a:gd name="T101" fmla="*/ 0 h 954"/>
                    <a:gd name="T102" fmla="*/ 0 w 2411"/>
                    <a:gd name="T103" fmla="*/ 0 h 954"/>
                    <a:gd name="T104" fmla="*/ 0 w 2411"/>
                    <a:gd name="T105" fmla="*/ 0 h 954"/>
                    <a:gd name="T106" fmla="*/ 0 w 2411"/>
                    <a:gd name="T107" fmla="*/ 0 h 954"/>
                    <a:gd name="T108" fmla="*/ 0 w 2411"/>
                    <a:gd name="T109" fmla="*/ 0 h 9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11"/>
                    <a:gd name="T166" fmla="*/ 0 h 954"/>
                    <a:gd name="T167" fmla="*/ 2411 w 2411"/>
                    <a:gd name="T168" fmla="*/ 954 h 9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75" name="Freeform 98"/>
                <p:cNvSpPr>
                  <a:spLocks/>
                </p:cNvSpPr>
                <p:nvPr/>
              </p:nvSpPr>
              <p:spPr bwMode="auto">
                <a:xfrm>
                  <a:off x="2115" y="2015"/>
                  <a:ext cx="1040" cy="909"/>
                </a:xfrm>
                <a:custGeom>
                  <a:avLst/>
                  <a:gdLst>
                    <a:gd name="T0" fmla="*/ 0 w 5200"/>
                    <a:gd name="T1" fmla="*/ 0 h 4545"/>
                    <a:gd name="T2" fmla="*/ 0 w 5200"/>
                    <a:gd name="T3" fmla="*/ 0 h 4545"/>
                    <a:gd name="T4" fmla="*/ 0 w 5200"/>
                    <a:gd name="T5" fmla="*/ 0 h 4545"/>
                    <a:gd name="T6" fmla="*/ 0 w 5200"/>
                    <a:gd name="T7" fmla="*/ 0 h 4545"/>
                    <a:gd name="T8" fmla="*/ 0 w 5200"/>
                    <a:gd name="T9" fmla="*/ 0 h 4545"/>
                    <a:gd name="T10" fmla="*/ 0 w 5200"/>
                    <a:gd name="T11" fmla="*/ 0 h 4545"/>
                    <a:gd name="T12" fmla="*/ 0 w 5200"/>
                    <a:gd name="T13" fmla="*/ 0 h 4545"/>
                    <a:gd name="T14" fmla="*/ 0 w 5200"/>
                    <a:gd name="T15" fmla="*/ 0 h 4545"/>
                    <a:gd name="T16" fmla="*/ 0 w 5200"/>
                    <a:gd name="T17" fmla="*/ 0 h 4545"/>
                    <a:gd name="T18" fmla="*/ 0 w 5200"/>
                    <a:gd name="T19" fmla="*/ 0 h 4545"/>
                    <a:gd name="T20" fmla="*/ 0 w 5200"/>
                    <a:gd name="T21" fmla="*/ 0 h 4545"/>
                    <a:gd name="T22" fmla="*/ 0 w 5200"/>
                    <a:gd name="T23" fmla="*/ 0 h 4545"/>
                    <a:gd name="T24" fmla="*/ 0 w 5200"/>
                    <a:gd name="T25" fmla="*/ 0 h 4545"/>
                    <a:gd name="T26" fmla="*/ 0 w 5200"/>
                    <a:gd name="T27" fmla="*/ 0 h 4545"/>
                    <a:gd name="T28" fmla="*/ 0 w 5200"/>
                    <a:gd name="T29" fmla="*/ 0 h 4545"/>
                    <a:gd name="T30" fmla="*/ 0 w 5200"/>
                    <a:gd name="T31" fmla="*/ 0 h 4545"/>
                    <a:gd name="T32" fmla="*/ 0 w 5200"/>
                    <a:gd name="T33" fmla="*/ 0 h 4545"/>
                    <a:gd name="T34" fmla="*/ 0 w 5200"/>
                    <a:gd name="T35" fmla="*/ 0 h 4545"/>
                    <a:gd name="T36" fmla="*/ 0 w 5200"/>
                    <a:gd name="T37" fmla="*/ 0 h 4545"/>
                    <a:gd name="T38" fmla="*/ 0 w 5200"/>
                    <a:gd name="T39" fmla="*/ 0 h 4545"/>
                    <a:gd name="T40" fmla="*/ 0 w 5200"/>
                    <a:gd name="T41" fmla="*/ 0 h 4545"/>
                    <a:gd name="T42" fmla="*/ 0 w 5200"/>
                    <a:gd name="T43" fmla="*/ 0 h 4545"/>
                    <a:gd name="T44" fmla="*/ 0 w 5200"/>
                    <a:gd name="T45" fmla="*/ 0 h 4545"/>
                    <a:gd name="T46" fmla="*/ 0 w 5200"/>
                    <a:gd name="T47" fmla="*/ 0 h 4545"/>
                    <a:gd name="T48" fmla="*/ 0 w 5200"/>
                    <a:gd name="T49" fmla="*/ 0 h 4545"/>
                    <a:gd name="T50" fmla="*/ 0 w 5200"/>
                    <a:gd name="T51" fmla="*/ 0 h 4545"/>
                    <a:gd name="T52" fmla="*/ 0 w 5200"/>
                    <a:gd name="T53" fmla="*/ 0 h 4545"/>
                    <a:gd name="T54" fmla="*/ 0 w 5200"/>
                    <a:gd name="T55" fmla="*/ 0 h 4545"/>
                    <a:gd name="T56" fmla="*/ 0 w 5200"/>
                    <a:gd name="T57" fmla="*/ 0 h 4545"/>
                    <a:gd name="T58" fmla="*/ 0 w 5200"/>
                    <a:gd name="T59" fmla="*/ 0 h 4545"/>
                    <a:gd name="T60" fmla="*/ 0 w 5200"/>
                    <a:gd name="T61" fmla="*/ 0 h 4545"/>
                    <a:gd name="T62" fmla="*/ 0 w 5200"/>
                    <a:gd name="T63" fmla="*/ 0 h 4545"/>
                    <a:gd name="T64" fmla="*/ 0 w 5200"/>
                    <a:gd name="T65" fmla="*/ 0 h 4545"/>
                    <a:gd name="T66" fmla="*/ 0 w 5200"/>
                    <a:gd name="T67" fmla="*/ 0 h 4545"/>
                    <a:gd name="T68" fmla="*/ 0 w 5200"/>
                    <a:gd name="T69" fmla="*/ 0 h 4545"/>
                    <a:gd name="T70" fmla="*/ 0 w 5200"/>
                    <a:gd name="T71" fmla="*/ 0 h 4545"/>
                    <a:gd name="T72" fmla="*/ 0 w 5200"/>
                    <a:gd name="T73" fmla="*/ 0 h 4545"/>
                    <a:gd name="T74" fmla="*/ 0 w 5200"/>
                    <a:gd name="T75" fmla="*/ 0 h 4545"/>
                    <a:gd name="T76" fmla="*/ 0 w 5200"/>
                    <a:gd name="T77" fmla="*/ 0 h 4545"/>
                    <a:gd name="T78" fmla="*/ 0 w 5200"/>
                    <a:gd name="T79" fmla="*/ 0 h 4545"/>
                    <a:gd name="T80" fmla="*/ 0 w 5200"/>
                    <a:gd name="T81" fmla="*/ 0 h 4545"/>
                    <a:gd name="T82" fmla="*/ 0 w 5200"/>
                    <a:gd name="T83" fmla="*/ 0 h 4545"/>
                    <a:gd name="T84" fmla="*/ 0 w 5200"/>
                    <a:gd name="T85" fmla="*/ 0 h 4545"/>
                    <a:gd name="T86" fmla="*/ 0 w 5200"/>
                    <a:gd name="T87" fmla="*/ 0 h 4545"/>
                    <a:gd name="T88" fmla="*/ 0 w 5200"/>
                    <a:gd name="T89" fmla="*/ 0 h 4545"/>
                    <a:gd name="T90" fmla="*/ 0 w 5200"/>
                    <a:gd name="T91" fmla="*/ 0 h 4545"/>
                    <a:gd name="T92" fmla="*/ 0 w 5200"/>
                    <a:gd name="T93" fmla="*/ 0 h 4545"/>
                    <a:gd name="T94" fmla="*/ 0 w 5200"/>
                    <a:gd name="T95" fmla="*/ 0 h 4545"/>
                    <a:gd name="T96" fmla="*/ 0 w 5200"/>
                    <a:gd name="T97" fmla="*/ 0 h 4545"/>
                    <a:gd name="T98" fmla="*/ 0 w 5200"/>
                    <a:gd name="T99" fmla="*/ 0 h 4545"/>
                    <a:gd name="T100" fmla="*/ 0 w 5200"/>
                    <a:gd name="T101" fmla="*/ 0 h 4545"/>
                    <a:gd name="T102" fmla="*/ 0 w 5200"/>
                    <a:gd name="T103" fmla="*/ 0 h 4545"/>
                    <a:gd name="T104" fmla="*/ 0 w 5200"/>
                    <a:gd name="T105" fmla="*/ 0 h 4545"/>
                    <a:gd name="T106" fmla="*/ 0 w 5200"/>
                    <a:gd name="T107" fmla="*/ 0 h 4545"/>
                    <a:gd name="T108" fmla="*/ 0 w 5200"/>
                    <a:gd name="T109" fmla="*/ 0 h 4545"/>
                    <a:gd name="T110" fmla="*/ 0 w 5200"/>
                    <a:gd name="T111" fmla="*/ 0 h 4545"/>
                    <a:gd name="T112" fmla="*/ 0 w 5200"/>
                    <a:gd name="T113" fmla="*/ 0 h 4545"/>
                    <a:gd name="T114" fmla="*/ 0 w 5200"/>
                    <a:gd name="T115" fmla="*/ 0 h 4545"/>
                    <a:gd name="T116" fmla="*/ 0 w 5200"/>
                    <a:gd name="T117" fmla="*/ 0 h 4545"/>
                    <a:gd name="T118" fmla="*/ 0 w 5200"/>
                    <a:gd name="T119" fmla="*/ 0 h 45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0"/>
                    <a:gd name="T181" fmla="*/ 0 h 4545"/>
                    <a:gd name="T182" fmla="*/ 5200 w 5200"/>
                    <a:gd name="T183" fmla="*/ 4545 h 45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76" name="Freeform 99"/>
                <p:cNvSpPr>
                  <a:spLocks/>
                </p:cNvSpPr>
                <p:nvPr/>
              </p:nvSpPr>
              <p:spPr bwMode="auto">
                <a:xfrm>
                  <a:off x="3639" y="2005"/>
                  <a:ext cx="506" cy="346"/>
                </a:xfrm>
                <a:custGeom>
                  <a:avLst/>
                  <a:gdLst>
                    <a:gd name="T0" fmla="*/ 0 w 2529"/>
                    <a:gd name="T1" fmla="*/ 0 h 1729"/>
                    <a:gd name="T2" fmla="*/ 0 w 2529"/>
                    <a:gd name="T3" fmla="*/ 0 h 1729"/>
                    <a:gd name="T4" fmla="*/ 0 w 2529"/>
                    <a:gd name="T5" fmla="*/ 0 h 1729"/>
                    <a:gd name="T6" fmla="*/ 0 w 2529"/>
                    <a:gd name="T7" fmla="*/ 0 h 1729"/>
                    <a:gd name="T8" fmla="*/ 0 w 2529"/>
                    <a:gd name="T9" fmla="*/ 0 h 1729"/>
                    <a:gd name="T10" fmla="*/ 0 w 2529"/>
                    <a:gd name="T11" fmla="*/ 0 h 1729"/>
                    <a:gd name="T12" fmla="*/ 0 w 2529"/>
                    <a:gd name="T13" fmla="*/ 0 h 1729"/>
                    <a:gd name="T14" fmla="*/ 0 w 2529"/>
                    <a:gd name="T15" fmla="*/ 0 h 1729"/>
                    <a:gd name="T16" fmla="*/ 0 w 2529"/>
                    <a:gd name="T17" fmla="*/ 0 h 1729"/>
                    <a:gd name="T18" fmla="*/ 0 w 2529"/>
                    <a:gd name="T19" fmla="*/ 0 h 1729"/>
                    <a:gd name="T20" fmla="*/ 0 w 2529"/>
                    <a:gd name="T21" fmla="*/ 0 h 1729"/>
                    <a:gd name="T22" fmla="*/ 0 w 2529"/>
                    <a:gd name="T23" fmla="*/ 0 h 1729"/>
                    <a:gd name="T24" fmla="*/ 0 w 2529"/>
                    <a:gd name="T25" fmla="*/ 0 h 1729"/>
                    <a:gd name="T26" fmla="*/ 0 w 2529"/>
                    <a:gd name="T27" fmla="*/ 0 h 1729"/>
                    <a:gd name="T28" fmla="*/ 0 w 2529"/>
                    <a:gd name="T29" fmla="*/ 0 h 1729"/>
                    <a:gd name="T30" fmla="*/ 0 w 2529"/>
                    <a:gd name="T31" fmla="*/ 0 h 1729"/>
                    <a:gd name="T32" fmla="*/ 0 w 2529"/>
                    <a:gd name="T33" fmla="*/ 0 h 1729"/>
                    <a:gd name="T34" fmla="*/ 0 w 2529"/>
                    <a:gd name="T35" fmla="*/ 0 h 1729"/>
                    <a:gd name="T36" fmla="*/ 0 w 2529"/>
                    <a:gd name="T37" fmla="*/ 0 h 1729"/>
                    <a:gd name="T38" fmla="*/ 0 w 2529"/>
                    <a:gd name="T39" fmla="*/ 0 h 1729"/>
                    <a:gd name="T40" fmla="*/ 0 w 2529"/>
                    <a:gd name="T41" fmla="*/ 0 h 1729"/>
                    <a:gd name="T42" fmla="*/ 0 w 2529"/>
                    <a:gd name="T43" fmla="*/ 0 h 1729"/>
                    <a:gd name="T44" fmla="*/ 0 w 2529"/>
                    <a:gd name="T45" fmla="*/ 0 h 1729"/>
                    <a:gd name="T46" fmla="*/ 0 w 2529"/>
                    <a:gd name="T47" fmla="*/ 0 h 1729"/>
                    <a:gd name="T48" fmla="*/ 0 w 2529"/>
                    <a:gd name="T49" fmla="*/ 0 h 1729"/>
                    <a:gd name="T50" fmla="*/ 0 w 2529"/>
                    <a:gd name="T51" fmla="*/ 0 h 1729"/>
                    <a:gd name="T52" fmla="*/ 0 w 2529"/>
                    <a:gd name="T53" fmla="*/ 0 h 1729"/>
                    <a:gd name="T54" fmla="*/ 0 w 2529"/>
                    <a:gd name="T55" fmla="*/ 0 h 1729"/>
                    <a:gd name="T56" fmla="*/ 0 w 2529"/>
                    <a:gd name="T57" fmla="*/ 0 h 1729"/>
                    <a:gd name="T58" fmla="*/ 0 w 2529"/>
                    <a:gd name="T59" fmla="*/ 0 h 1729"/>
                    <a:gd name="T60" fmla="*/ 0 w 2529"/>
                    <a:gd name="T61" fmla="*/ 0 h 1729"/>
                    <a:gd name="T62" fmla="*/ 0 w 2529"/>
                    <a:gd name="T63" fmla="*/ 0 h 1729"/>
                    <a:gd name="T64" fmla="*/ 0 w 2529"/>
                    <a:gd name="T65" fmla="*/ 0 h 1729"/>
                    <a:gd name="T66" fmla="*/ 0 w 2529"/>
                    <a:gd name="T67" fmla="*/ 0 h 1729"/>
                    <a:gd name="T68" fmla="*/ 0 w 2529"/>
                    <a:gd name="T69" fmla="*/ 0 h 1729"/>
                    <a:gd name="T70" fmla="*/ 0 w 2529"/>
                    <a:gd name="T71" fmla="*/ 0 h 1729"/>
                    <a:gd name="T72" fmla="*/ 0 w 2529"/>
                    <a:gd name="T73" fmla="*/ 0 h 1729"/>
                    <a:gd name="T74" fmla="*/ 0 w 2529"/>
                    <a:gd name="T75" fmla="*/ 0 h 1729"/>
                    <a:gd name="T76" fmla="*/ 0 w 2529"/>
                    <a:gd name="T77" fmla="*/ 0 h 1729"/>
                    <a:gd name="T78" fmla="*/ 0 w 2529"/>
                    <a:gd name="T79" fmla="*/ 0 h 1729"/>
                    <a:gd name="T80" fmla="*/ 0 w 2529"/>
                    <a:gd name="T81" fmla="*/ 0 h 1729"/>
                    <a:gd name="T82" fmla="*/ 0 w 2529"/>
                    <a:gd name="T83" fmla="*/ 0 h 1729"/>
                    <a:gd name="T84" fmla="*/ 0 w 2529"/>
                    <a:gd name="T85" fmla="*/ 0 h 1729"/>
                    <a:gd name="T86" fmla="*/ 0 w 2529"/>
                    <a:gd name="T87" fmla="*/ 0 h 1729"/>
                    <a:gd name="T88" fmla="*/ 0 w 2529"/>
                    <a:gd name="T89" fmla="*/ 0 h 1729"/>
                    <a:gd name="T90" fmla="*/ 0 w 2529"/>
                    <a:gd name="T91" fmla="*/ 0 h 1729"/>
                    <a:gd name="T92" fmla="*/ 0 w 2529"/>
                    <a:gd name="T93" fmla="*/ 0 h 1729"/>
                    <a:gd name="T94" fmla="*/ 0 w 2529"/>
                    <a:gd name="T95" fmla="*/ 0 h 172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29"/>
                    <a:gd name="T145" fmla="*/ 0 h 1729"/>
                    <a:gd name="T146" fmla="*/ 2529 w 2529"/>
                    <a:gd name="T147" fmla="*/ 1729 h 172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77" name="Freeform 100"/>
                <p:cNvSpPr>
                  <a:spLocks/>
                </p:cNvSpPr>
                <p:nvPr/>
              </p:nvSpPr>
              <p:spPr bwMode="auto">
                <a:xfrm>
                  <a:off x="3631" y="2300"/>
                  <a:ext cx="977" cy="525"/>
                </a:xfrm>
                <a:custGeom>
                  <a:avLst/>
                  <a:gdLst>
                    <a:gd name="T0" fmla="*/ 0 w 4885"/>
                    <a:gd name="T1" fmla="*/ 0 h 2626"/>
                    <a:gd name="T2" fmla="*/ 0 w 4885"/>
                    <a:gd name="T3" fmla="*/ 0 h 2626"/>
                    <a:gd name="T4" fmla="*/ 0 w 4885"/>
                    <a:gd name="T5" fmla="*/ 0 h 2626"/>
                    <a:gd name="T6" fmla="*/ 0 w 4885"/>
                    <a:gd name="T7" fmla="*/ 0 h 2626"/>
                    <a:gd name="T8" fmla="*/ 0 w 4885"/>
                    <a:gd name="T9" fmla="*/ 0 h 2626"/>
                    <a:gd name="T10" fmla="*/ 0 w 4885"/>
                    <a:gd name="T11" fmla="*/ 0 h 2626"/>
                    <a:gd name="T12" fmla="*/ 0 w 4885"/>
                    <a:gd name="T13" fmla="*/ 0 h 2626"/>
                    <a:gd name="T14" fmla="*/ 0 w 4885"/>
                    <a:gd name="T15" fmla="*/ 0 h 2626"/>
                    <a:gd name="T16" fmla="*/ 0 w 4885"/>
                    <a:gd name="T17" fmla="*/ 0 h 2626"/>
                    <a:gd name="T18" fmla="*/ 0 w 4885"/>
                    <a:gd name="T19" fmla="*/ 0 h 2626"/>
                    <a:gd name="T20" fmla="*/ 0 w 4885"/>
                    <a:gd name="T21" fmla="*/ 0 h 2626"/>
                    <a:gd name="T22" fmla="*/ 0 w 4885"/>
                    <a:gd name="T23" fmla="*/ 0 h 2626"/>
                    <a:gd name="T24" fmla="*/ 0 w 4885"/>
                    <a:gd name="T25" fmla="*/ 0 h 2626"/>
                    <a:gd name="T26" fmla="*/ 0 w 4885"/>
                    <a:gd name="T27" fmla="*/ 0 h 2626"/>
                    <a:gd name="T28" fmla="*/ 0 w 4885"/>
                    <a:gd name="T29" fmla="*/ 0 h 2626"/>
                    <a:gd name="T30" fmla="*/ 0 w 4885"/>
                    <a:gd name="T31" fmla="*/ 0 h 2626"/>
                    <a:gd name="T32" fmla="*/ 0 w 4885"/>
                    <a:gd name="T33" fmla="*/ 0 h 2626"/>
                    <a:gd name="T34" fmla="*/ 0 w 4885"/>
                    <a:gd name="T35" fmla="*/ 0 h 2626"/>
                    <a:gd name="T36" fmla="*/ 0 w 4885"/>
                    <a:gd name="T37" fmla="*/ 0 h 2626"/>
                    <a:gd name="T38" fmla="*/ 0 w 4885"/>
                    <a:gd name="T39" fmla="*/ 0 h 2626"/>
                    <a:gd name="T40" fmla="*/ 0 w 4885"/>
                    <a:gd name="T41" fmla="*/ 0 h 2626"/>
                    <a:gd name="T42" fmla="*/ 0 w 4885"/>
                    <a:gd name="T43" fmla="*/ 0 h 2626"/>
                    <a:gd name="T44" fmla="*/ 0 w 4885"/>
                    <a:gd name="T45" fmla="*/ 0 h 2626"/>
                    <a:gd name="T46" fmla="*/ 0 w 4885"/>
                    <a:gd name="T47" fmla="*/ 0 h 2626"/>
                    <a:gd name="T48" fmla="*/ 0 w 4885"/>
                    <a:gd name="T49" fmla="*/ 0 h 2626"/>
                    <a:gd name="T50" fmla="*/ 0 w 4885"/>
                    <a:gd name="T51" fmla="*/ 0 h 2626"/>
                    <a:gd name="T52" fmla="*/ 0 w 4885"/>
                    <a:gd name="T53" fmla="*/ 0 h 2626"/>
                    <a:gd name="T54" fmla="*/ 0 w 4885"/>
                    <a:gd name="T55" fmla="*/ 0 h 2626"/>
                    <a:gd name="T56" fmla="*/ 0 w 4885"/>
                    <a:gd name="T57" fmla="*/ 0 h 2626"/>
                    <a:gd name="T58" fmla="*/ 0 w 4885"/>
                    <a:gd name="T59" fmla="*/ 0 h 2626"/>
                    <a:gd name="T60" fmla="*/ 0 w 4885"/>
                    <a:gd name="T61" fmla="*/ 0 h 2626"/>
                    <a:gd name="T62" fmla="*/ 0 w 4885"/>
                    <a:gd name="T63" fmla="*/ 0 h 2626"/>
                    <a:gd name="T64" fmla="*/ 0 w 4885"/>
                    <a:gd name="T65" fmla="*/ 0 h 2626"/>
                    <a:gd name="T66" fmla="*/ 0 w 4885"/>
                    <a:gd name="T67" fmla="*/ 0 h 2626"/>
                    <a:gd name="T68" fmla="*/ 0 w 4885"/>
                    <a:gd name="T69" fmla="*/ 0 h 2626"/>
                    <a:gd name="T70" fmla="*/ 0 w 4885"/>
                    <a:gd name="T71" fmla="*/ 0 h 2626"/>
                    <a:gd name="T72" fmla="*/ 0 w 4885"/>
                    <a:gd name="T73" fmla="*/ 0 h 2626"/>
                    <a:gd name="T74" fmla="*/ 0 w 4885"/>
                    <a:gd name="T75" fmla="*/ 0 h 2626"/>
                    <a:gd name="T76" fmla="*/ 0 w 4885"/>
                    <a:gd name="T77" fmla="*/ 0 h 2626"/>
                    <a:gd name="T78" fmla="*/ 0 w 4885"/>
                    <a:gd name="T79" fmla="*/ 0 h 2626"/>
                    <a:gd name="T80" fmla="*/ 0 w 4885"/>
                    <a:gd name="T81" fmla="*/ 0 h 2626"/>
                    <a:gd name="T82" fmla="*/ 0 w 4885"/>
                    <a:gd name="T83" fmla="*/ 0 h 2626"/>
                    <a:gd name="T84" fmla="*/ 0 w 4885"/>
                    <a:gd name="T85" fmla="*/ 0 h 2626"/>
                    <a:gd name="T86" fmla="*/ 0 w 4885"/>
                    <a:gd name="T87" fmla="*/ 0 h 2626"/>
                    <a:gd name="T88" fmla="*/ 0 w 4885"/>
                    <a:gd name="T89" fmla="*/ 0 h 2626"/>
                    <a:gd name="T90" fmla="*/ 0 w 4885"/>
                    <a:gd name="T91" fmla="*/ 0 h 2626"/>
                    <a:gd name="T92" fmla="*/ 0 w 4885"/>
                    <a:gd name="T93" fmla="*/ 0 h 2626"/>
                    <a:gd name="T94" fmla="*/ 0 w 4885"/>
                    <a:gd name="T95" fmla="*/ 0 h 2626"/>
                    <a:gd name="T96" fmla="*/ 0 w 4885"/>
                    <a:gd name="T97" fmla="*/ 0 h 2626"/>
                    <a:gd name="T98" fmla="*/ 0 w 4885"/>
                    <a:gd name="T99" fmla="*/ 0 h 2626"/>
                    <a:gd name="T100" fmla="*/ 0 w 4885"/>
                    <a:gd name="T101" fmla="*/ 0 h 2626"/>
                    <a:gd name="T102" fmla="*/ 0 w 4885"/>
                    <a:gd name="T103" fmla="*/ 0 h 2626"/>
                    <a:gd name="T104" fmla="*/ 0 w 4885"/>
                    <a:gd name="T105" fmla="*/ 0 h 262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885"/>
                    <a:gd name="T160" fmla="*/ 0 h 2626"/>
                    <a:gd name="T161" fmla="*/ 4885 w 4885"/>
                    <a:gd name="T162" fmla="*/ 2626 h 262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nvGrpSpPr>
              <p:cNvPr id="57378" name="Group 101"/>
              <p:cNvGrpSpPr>
                <a:grpSpLocks/>
              </p:cNvGrpSpPr>
              <p:nvPr/>
            </p:nvGrpSpPr>
            <p:grpSpPr bwMode="auto">
              <a:xfrm>
                <a:off x="2529" y="1264"/>
                <a:ext cx="1555" cy="818"/>
                <a:chOff x="2448" y="720"/>
                <a:chExt cx="1288" cy="651"/>
              </a:xfrm>
            </p:grpSpPr>
            <p:sp>
              <p:nvSpPr>
                <p:cNvPr id="57561" name="Freeform 102"/>
                <p:cNvSpPr>
                  <a:spLocks/>
                </p:cNvSpPr>
                <p:nvPr/>
              </p:nvSpPr>
              <p:spPr bwMode="auto">
                <a:xfrm>
                  <a:off x="3072" y="753"/>
                  <a:ext cx="120" cy="111"/>
                </a:xfrm>
                <a:custGeom>
                  <a:avLst/>
                  <a:gdLst>
                    <a:gd name="T0" fmla="*/ 33 w 120"/>
                    <a:gd name="T1" fmla="*/ 15 h 111"/>
                    <a:gd name="T2" fmla="*/ 0 w 120"/>
                    <a:gd name="T3" fmla="*/ 44 h 111"/>
                    <a:gd name="T4" fmla="*/ 3 w 120"/>
                    <a:gd name="T5" fmla="*/ 111 h 111"/>
                    <a:gd name="T6" fmla="*/ 36 w 120"/>
                    <a:gd name="T7" fmla="*/ 86 h 111"/>
                    <a:gd name="T8" fmla="*/ 120 w 120"/>
                    <a:gd name="T9" fmla="*/ 60 h 111"/>
                    <a:gd name="T10" fmla="*/ 108 w 120"/>
                    <a:gd name="T11" fmla="*/ 0 h 111"/>
                    <a:gd name="T12" fmla="*/ 33 w 120"/>
                    <a:gd name="T13" fmla="*/ 15 h 111"/>
                    <a:gd name="T14" fmla="*/ 0 60000 65536"/>
                    <a:gd name="T15" fmla="*/ 0 60000 65536"/>
                    <a:gd name="T16" fmla="*/ 0 60000 65536"/>
                    <a:gd name="T17" fmla="*/ 0 60000 65536"/>
                    <a:gd name="T18" fmla="*/ 0 60000 65536"/>
                    <a:gd name="T19" fmla="*/ 0 60000 65536"/>
                    <a:gd name="T20" fmla="*/ 0 60000 65536"/>
                    <a:gd name="T21" fmla="*/ 0 w 120"/>
                    <a:gd name="T22" fmla="*/ 0 h 111"/>
                    <a:gd name="T23" fmla="*/ 120 w 120"/>
                    <a:gd name="T24" fmla="*/ 111 h 1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0" h="111">
                      <a:moveTo>
                        <a:pt x="33" y="15"/>
                      </a:moveTo>
                      <a:lnTo>
                        <a:pt x="0" y="44"/>
                      </a:lnTo>
                      <a:lnTo>
                        <a:pt x="3" y="111"/>
                      </a:lnTo>
                      <a:lnTo>
                        <a:pt x="36" y="86"/>
                      </a:lnTo>
                      <a:lnTo>
                        <a:pt x="120" y="60"/>
                      </a:lnTo>
                      <a:lnTo>
                        <a:pt x="108" y="0"/>
                      </a:lnTo>
                      <a:lnTo>
                        <a:pt x="33" y="15"/>
                      </a:lnTo>
                      <a:close/>
                    </a:path>
                  </a:pathLst>
                </a:custGeom>
                <a:solidFill>
                  <a:schemeClr val="bg2"/>
                </a:solidFill>
                <a:ln w="9525">
                  <a:noFill/>
                  <a:round/>
                  <a:headEnd/>
                  <a:tailEnd/>
                </a:ln>
              </p:spPr>
              <p:txBody>
                <a:bodyPr>
                  <a:prstTxWarp prst="textNoShape">
                    <a:avLst/>
                  </a:prstTxWarp>
                </a:bodyPr>
                <a:lstStyle/>
                <a:p>
                  <a:endParaRPr lang="en-US"/>
                </a:p>
              </p:txBody>
            </p:sp>
            <p:sp>
              <p:nvSpPr>
                <p:cNvPr id="57562" name="Freeform 103"/>
                <p:cNvSpPr>
                  <a:spLocks/>
                </p:cNvSpPr>
                <p:nvPr/>
              </p:nvSpPr>
              <p:spPr bwMode="auto">
                <a:xfrm>
                  <a:off x="3245" y="803"/>
                  <a:ext cx="186" cy="210"/>
                </a:xfrm>
                <a:custGeom>
                  <a:avLst/>
                  <a:gdLst>
                    <a:gd name="T0" fmla="*/ 34 w 186"/>
                    <a:gd name="T1" fmla="*/ 13 h 210"/>
                    <a:gd name="T2" fmla="*/ 0 w 186"/>
                    <a:gd name="T3" fmla="*/ 144 h 210"/>
                    <a:gd name="T4" fmla="*/ 112 w 186"/>
                    <a:gd name="T5" fmla="*/ 210 h 210"/>
                    <a:gd name="T6" fmla="*/ 51 w 186"/>
                    <a:gd name="T7" fmla="*/ 163 h 210"/>
                    <a:gd name="T8" fmla="*/ 69 w 186"/>
                    <a:gd name="T9" fmla="*/ 97 h 210"/>
                    <a:gd name="T10" fmla="*/ 168 w 186"/>
                    <a:gd name="T11" fmla="*/ 49 h 210"/>
                    <a:gd name="T12" fmla="*/ 186 w 186"/>
                    <a:gd name="T13" fmla="*/ 0 h 210"/>
                    <a:gd name="T14" fmla="*/ 34 w 186"/>
                    <a:gd name="T15" fmla="*/ 13 h 210"/>
                    <a:gd name="T16" fmla="*/ 0 60000 65536"/>
                    <a:gd name="T17" fmla="*/ 0 60000 65536"/>
                    <a:gd name="T18" fmla="*/ 0 60000 65536"/>
                    <a:gd name="T19" fmla="*/ 0 60000 65536"/>
                    <a:gd name="T20" fmla="*/ 0 60000 65536"/>
                    <a:gd name="T21" fmla="*/ 0 60000 65536"/>
                    <a:gd name="T22" fmla="*/ 0 60000 65536"/>
                    <a:gd name="T23" fmla="*/ 0 60000 65536"/>
                    <a:gd name="T24" fmla="*/ 0 w 186"/>
                    <a:gd name="T25" fmla="*/ 0 h 210"/>
                    <a:gd name="T26" fmla="*/ 186 w 186"/>
                    <a:gd name="T27" fmla="*/ 210 h 2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6" h="210">
                      <a:moveTo>
                        <a:pt x="34" y="13"/>
                      </a:moveTo>
                      <a:lnTo>
                        <a:pt x="0" y="144"/>
                      </a:lnTo>
                      <a:lnTo>
                        <a:pt x="112" y="210"/>
                      </a:lnTo>
                      <a:lnTo>
                        <a:pt x="51" y="163"/>
                      </a:lnTo>
                      <a:lnTo>
                        <a:pt x="69" y="97"/>
                      </a:lnTo>
                      <a:lnTo>
                        <a:pt x="168" y="49"/>
                      </a:lnTo>
                      <a:lnTo>
                        <a:pt x="186" y="0"/>
                      </a:lnTo>
                      <a:lnTo>
                        <a:pt x="34" y="13"/>
                      </a:lnTo>
                      <a:close/>
                    </a:path>
                  </a:pathLst>
                </a:custGeom>
                <a:solidFill>
                  <a:schemeClr val="bg2"/>
                </a:solidFill>
                <a:ln w="9525">
                  <a:noFill/>
                  <a:round/>
                  <a:headEnd/>
                  <a:tailEnd/>
                </a:ln>
              </p:spPr>
              <p:txBody>
                <a:bodyPr>
                  <a:prstTxWarp prst="textNoShape">
                    <a:avLst/>
                  </a:prstTxWarp>
                </a:bodyPr>
                <a:lstStyle/>
                <a:p>
                  <a:endParaRPr lang="en-US"/>
                </a:p>
              </p:txBody>
            </p:sp>
            <p:grpSp>
              <p:nvGrpSpPr>
                <p:cNvPr id="57563" name="Group 104"/>
                <p:cNvGrpSpPr>
                  <a:grpSpLocks/>
                </p:cNvGrpSpPr>
                <p:nvPr/>
              </p:nvGrpSpPr>
              <p:grpSpPr bwMode="auto">
                <a:xfrm>
                  <a:off x="2448" y="720"/>
                  <a:ext cx="1288" cy="651"/>
                  <a:chOff x="2448" y="720"/>
                  <a:chExt cx="1288" cy="651"/>
                </a:xfrm>
              </p:grpSpPr>
              <p:sp>
                <p:nvSpPr>
                  <p:cNvPr id="57564" name="Freeform 105"/>
                  <p:cNvSpPr>
                    <a:spLocks/>
                  </p:cNvSpPr>
                  <p:nvPr/>
                </p:nvSpPr>
                <p:spPr bwMode="auto">
                  <a:xfrm>
                    <a:off x="2998" y="1296"/>
                    <a:ext cx="292" cy="67"/>
                  </a:xfrm>
                  <a:custGeom>
                    <a:avLst/>
                    <a:gdLst>
                      <a:gd name="T0" fmla="*/ 290 w 292"/>
                      <a:gd name="T1" fmla="*/ 0 h 67"/>
                      <a:gd name="T2" fmla="*/ 0 w 292"/>
                      <a:gd name="T3" fmla="*/ 19 h 67"/>
                      <a:gd name="T4" fmla="*/ 21 w 292"/>
                      <a:gd name="T5" fmla="*/ 67 h 67"/>
                      <a:gd name="T6" fmla="*/ 292 w 292"/>
                      <a:gd name="T7" fmla="*/ 55 h 67"/>
                      <a:gd name="T8" fmla="*/ 290 w 292"/>
                      <a:gd name="T9" fmla="*/ 0 h 67"/>
                      <a:gd name="T10" fmla="*/ 0 60000 65536"/>
                      <a:gd name="T11" fmla="*/ 0 60000 65536"/>
                      <a:gd name="T12" fmla="*/ 0 60000 65536"/>
                      <a:gd name="T13" fmla="*/ 0 60000 65536"/>
                      <a:gd name="T14" fmla="*/ 0 60000 65536"/>
                      <a:gd name="T15" fmla="*/ 0 w 292"/>
                      <a:gd name="T16" fmla="*/ 0 h 67"/>
                      <a:gd name="T17" fmla="*/ 292 w 292"/>
                      <a:gd name="T18" fmla="*/ 67 h 67"/>
                    </a:gdLst>
                    <a:ahLst/>
                    <a:cxnLst>
                      <a:cxn ang="T10">
                        <a:pos x="T0" y="T1"/>
                      </a:cxn>
                      <a:cxn ang="T11">
                        <a:pos x="T2" y="T3"/>
                      </a:cxn>
                      <a:cxn ang="T12">
                        <a:pos x="T4" y="T5"/>
                      </a:cxn>
                      <a:cxn ang="T13">
                        <a:pos x="T6" y="T7"/>
                      </a:cxn>
                      <a:cxn ang="T14">
                        <a:pos x="T8" y="T9"/>
                      </a:cxn>
                    </a:cxnLst>
                    <a:rect l="T15" t="T16" r="T17" b="T18"/>
                    <a:pathLst>
                      <a:path w="292" h="67">
                        <a:moveTo>
                          <a:pt x="290" y="0"/>
                        </a:moveTo>
                        <a:lnTo>
                          <a:pt x="0" y="19"/>
                        </a:lnTo>
                        <a:lnTo>
                          <a:pt x="21" y="67"/>
                        </a:lnTo>
                        <a:lnTo>
                          <a:pt x="292" y="55"/>
                        </a:lnTo>
                        <a:lnTo>
                          <a:pt x="290" y="0"/>
                        </a:lnTo>
                        <a:close/>
                      </a:path>
                    </a:pathLst>
                  </a:custGeom>
                  <a:solidFill>
                    <a:srgbClr val="006699"/>
                  </a:solidFill>
                  <a:ln w="9525">
                    <a:noFill/>
                    <a:round/>
                    <a:headEnd/>
                    <a:tailEnd/>
                  </a:ln>
                </p:spPr>
                <p:txBody>
                  <a:bodyPr>
                    <a:prstTxWarp prst="textNoShape">
                      <a:avLst/>
                    </a:prstTxWarp>
                  </a:bodyPr>
                  <a:lstStyle/>
                  <a:p>
                    <a:endParaRPr lang="en-US"/>
                  </a:p>
                </p:txBody>
              </p:sp>
              <p:sp>
                <p:nvSpPr>
                  <p:cNvPr id="57565" name="Freeform 106"/>
                  <p:cNvSpPr>
                    <a:spLocks/>
                  </p:cNvSpPr>
                  <p:nvPr/>
                </p:nvSpPr>
                <p:spPr bwMode="auto">
                  <a:xfrm>
                    <a:off x="3600" y="1104"/>
                    <a:ext cx="105" cy="78"/>
                  </a:xfrm>
                  <a:custGeom>
                    <a:avLst/>
                    <a:gdLst>
                      <a:gd name="T0" fmla="*/ 33 w 105"/>
                      <a:gd name="T1" fmla="*/ 0 h 78"/>
                      <a:gd name="T2" fmla="*/ 0 w 105"/>
                      <a:gd name="T3" fmla="*/ 29 h 78"/>
                      <a:gd name="T4" fmla="*/ 9 w 105"/>
                      <a:gd name="T5" fmla="*/ 66 h 78"/>
                      <a:gd name="T6" fmla="*/ 57 w 105"/>
                      <a:gd name="T7" fmla="*/ 60 h 78"/>
                      <a:gd name="T8" fmla="*/ 99 w 105"/>
                      <a:gd name="T9" fmla="*/ 78 h 78"/>
                      <a:gd name="T10" fmla="*/ 105 w 105"/>
                      <a:gd name="T11" fmla="*/ 29 h 78"/>
                      <a:gd name="T12" fmla="*/ 33 w 105"/>
                      <a:gd name="T13" fmla="*/ 0 h 78"/>
                      <a:gd name="T14" fmla="*/ 0 60000 65536"/>
                      <a:gd name="T15" fmla="*/ 0 60000 65536"/>
                      <a:gd name="T16" fmla="*/ 0 60000 65536"/>
                      <a:gd name="T17" fmla="*/ 0 60000 65536"/>
                      <a:gd name="T18" fmla="*/ 0 60000 65536"/>
                      <a:gd name="T19" fmla="*/ 0 60000 65536"/>
                      <a:gd name="T20" fmla="*/ 0 60000 65536"/>
                      <a:gd name="T21" fmla="*/ 0 w 105"/>
                      <a:gd name="T22" fmla="*/ 0 h 78"/>
                      <a:gd name="T23" fmla="*/ 105 w 105"/>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78">
                        <a:moveTo>
                          <a:pt x="33" y="0"/>
                        </a:moveTo>
                        <a:lnTo>
                          <a:pt x="0" y="29"/>
                        </a:lnTo>
                        <a:lnTo>
                          <a:pt x="9" y="66"/>
                        </a:lnTo>
                        <a:lnTo>
                          <a:pt x="57" y="60"/>
                        </a:lnTo>
                        <a:lnTo>
                          <a:pt x="99" y="78"/>
                        </a:lnTo>
                        <a:lnTo>
                          <a:pt x="105" y="29"/>
                        </a:lnTo>
                        <a:lnTo>
                          <a:pt x="33" y="0"/>
                        </a:lnTo>
                        <a:close/>
                      </a:path>
                    </a:pathLst>
                  </a:custGeom>
                  <a:solidFill>
                    <a:srgbClr val="003399"/>
                  </a:solidFill>
                  <a:ln w="9525">
                    <a:noFill/>
                    <a:round/>
                    <a:headEnd/>
                    <a:tailEnd/>
                  </a:ln>
                </p:spPr>
                <p:txBody>
                  <a:bodyPr>
                    <a:prstTxWarp prst="textNoShape">
                      <a:avLst/>
                    </a:prstTxWarp>
                  </a:bodyPr>
                  <a:lstStyle/>
                  <a:p>
                    <a:endParaRPr lang="en-US"/>
                  </a:p>
                </p:txBody>
              </p:sp>
              <p:sp>
                <p:nvSpPr>
                  <p:cNvPr id="57566" name="Freeform 107"/>
                  <p:cNvSpPr>
                    <a:spLocks/>
                  </p:cNvSpPr>
                  <p:nvPr/>
                </p:nvSpPr>
                <p:spPr bwMode="auto">
                  <a:xfrm>
                    <a:off x="3534" y="1098"/>
                    <a:ext cx="80" cy="108"/>
                  </a:xfrm>
                  <a:custGeom>
                    <a:avLst/>
                    <a:gdLst>
                      <a:gd name="T0" fmla="*/ 38 w 80"/>
                      <a:gd name="T1" fmla="*/ 0 h 108"/>
                      <a:gd name="T2" fmla="*/ 5 w 80"/>
                      <a:gd name="T3" fmla="*/ 29 h 108"/>
                      <a:gd name="T4" fmla="*/ 0 w 80"/>
                      <a:gd name="T5" fmla="*/ 108 h 108"/>
                      <a:gd name="T6" fmla="*/ 41 w 80"/>
                      <a:gd name="T7" fmla="*/ 71 h 108"/>
                      <a:gd name="T8" fmla="*/ 80 w 80"/>
                      <a:gd name="T9" fmla="*/ 78 h 108"/>
                      <a:gd name="T10" fmla="*/ 80 w 80"/>
                      <a:gd name="T11" fmla="*/ 18 h 108"/>
                      <a:gd name="T12" fmla="*/ 38 w 80"/>
                      <a:gd name="T13" fmla="*/ 0 h 108"/>
                      <a:gd name="T14" fmla="*/ 0 60000 65536"/>
                      <a:gd name="T15" fmla="*/ 0 60000 65536"/>
                      <a:gd name="T16" fmla="*/ 0 60000 65536"/>
                      <a:gd name="T17" fmla="*/ 0 60000 65536"/>
                      <a:gd name="T18" fmla="*/ 0 60000 65536"/>
                      <a:gd name="T19" fmla="*/ 0 60000 65536"/>
                      <a:gd name="T20" fmla="*/ 0 60000 65536"/>
                      <a:gd name="T21" fmla="*/ 0 w 80"/>
                      <a:gd name="T22" fmla="*/ 0 h 108"/>
                      <a:gd name="T23" fmla="*/ 80 w 80"/>
                      <a:gd name="T24" fmla="*/ 108 h 1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108">
                        <a:moveTo>
                          <a:pt x="38" y="0"/>
                        </a:moveTo>
                        <a:lnTo>
                          <a:pt x="5" y="29"/>
                        </a:lnTo>
                        <a:lnTo>
                          <a:pt x="0" y="108"/>
                        </a:lnTo>
                        <a:lnTo>
                          <a:pt x="41" y="71"/>
                        </a:lnTo>
                        <a:lnTo>
                          <a:pt x="80" y="78"/>
                        </a:lnTo>
                        <a:lnTo>
                          <a:pt x="80" y="18"/>
                        </a:lnTo>
                        <a:lnTo>
                          <a:pt x="38" y="0"/>
                        </a:lnTo>
                        <a:close/>
                      </a:path>
                    </a:pathLst>
                  </a:custGeom>
                  <a:solidFill>
                    <a:srgbClr val="0066CC"/>
                  </a:solidFill>
                  <a:ln w="9525">
                    <a:noFill/>
                    <a:round/>
                    <a:headEnd/>
                    <a:tailEnd/>
                  </a:ln>
                </p:spPr>
                <p:txBody>
                  <a:bodyPr>
                    <a:prstTxWarp prst="textNoShape">
                      <a:avLst/>
                    </a:prstTxWarp>
                  </a:bodyPr>
                  <a:lstStyle/>
                  <a:p>
                    <a:endParaRPr lang="en-US"/>
                  </a:p>
                </p:txBody>
              </p:sp>
              <p:sp>
                <p:nvSpPr>
                  <p:cNvPr id="57567" name="Freeform 108"/>
                  <p:cNvSpPr>
                    <a:spLocks/>
                  </p:cNvSpPr>
                  <p:nvPr/>
                </p:nvSpPr>
                <p:spPr bwMode="auto">
                  <a:xfrm>
                    <a:off x="3386" y="1142"/>
                    <a:ext cx="150" cy="127"/>
                  </a:xfrm>
                  <a:custGeom>
                    <a:avLst/>
                    <a:gdLst>
                      <a:gd name="T0" fmla="*/ 150 w 150"/>
                      <a:gd name="T1" fmla="*/ 0 h 127"/>
                      <a:gd name="T2" fmla="*/ 0 w 150"/>
                      <a:gd name="T3" fmla="*/ 69 h 127"/>
                      <a:gd name="T4" fmla="*/ 6 w 150"/>
                      <a:gd name="T5" fmla="*/ 127 h 127"/>
                      <a:gd name="T6" fmla="*/ 37 w 150"/>
                      <a:gd name="T7" fmla="*/ 102 h 127"/>
                      <a:gd name="T8" fmla="*/ 117 w 150"/>
                      <a:gd name="T9" fmla="*/ 85 h 127"/>
                      <a:gd name="T10" fmla="*/ 148 w 150"/>
                      <a:gd name="T11" fmla="*/ 63 h 127"/>
                      <a:gd name="T12" fmla="*/ 150 w 150"/>
                      <a:gd name="T13" fmla="*/ 0 h 127"/>
                      <a:gd name="T14" fmla="*/ 0 60000 65536"/>
                      <a:gd name="T15" fmla="*/ 0 60000 65536"/>
                      <a:gd name="T16" fmla="*/ 0 60000 65536"/>
                      <a:gd name="T17" fmla="*/ 0 60000 65536"/>
                      <a:gd name="T18" fmla="*/ 0 60000 65536"/>
                      <a:gd name="T19" fmla="*/ 0 60000 65536"/>
                      <a:gd name="T20" fmla="*/ 0 60000 65536"/>
                      <a:gd name="T21" fmla="*/ 0 w 150"/>
                      <a:gd name="T22" fmla="*/ 0 h 127"/>
                      <a:gd name="T23" fmla="*/ 150 w 150"/>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27">
                        <a:moveTo>
                          <a:pt x="150" y="0"/>
                        </a:moveTo>
                        <a:lnTo>
                          <a:pt x="0" y="69"/>
                        </a:lnTo>
                        <a:lnTo>
                          <a:pt x="6" y="127"/>
                        </a:lnTo>
                        <a:lnTo>
                          <a:pt x="37" y="102"/>
                        </a:lnTo>
                        <a:lnTo>
                          <a:pt x="117" y="85"/>
                        </a:lnTo>
                        <a:lnTo>
                          <a:pt x="148" y="63"/>
                        </a:lnTo>
                        <a:lnTo>
                          <a:pt x="150"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568" name="Freeform 109"/>
                  <p:cNvSpPr>
                    <a:spLocks/>
                  </p:cNvSpPr>
                  <p:nvPr/>
                </p:nvSpPr>
                <p:spPr bwMode="auto">
                  <a:xfrm>
                    <a:off x="3310" y="1203"/>
                    <a:ext cx="85" cy="114"/>
                  </a:xfrm>
                  <a:custGeom>
                    <a:avLst/>
                    <a:gdLst>
                      <a:gd name="T0" fmla="*/ 77 w 85"/>
                      <a:gd name="T1" fmla="*/ 0 h 114"/>
                      <a:gd name="T2" fmla="*/ 0 w 85"/>
                      <a:gd name="T3" fmla="*/ 73 h 114"/>
                      <a:gd name="T4" fmla="*/ 12 w 85"/>
                      <a:gd name="T5" fmla="*/ 114 h 114"/>
                      <a:gd name="T6" fmla="*/ 85 w 85"/>
                      <a:gd name="T7" fmla="*/ 66 h 114"/>
                      <a:gd name="T8" fmla="*/ 77 w 85"/>
                      <a:gd name="T9" fmla="*/ 0 h 114"/>
                      <a:gd name="T10" fmla="*/ 0 60000 65536"/>
                      <a:gd name="T11" fmla="*/ 0 60000 65536"/>
                      <a:gd name="T12" fmla="*/ 0 60000 65536"/>
                      <a:gd name="T13" fmla="*/ 0 60000 65536"/>
                      <a:gd name="T14" fmla="*/ 0 60000 65536"/>
                      <a:gd name="T15" fmla="*/ 0 w 85"/>
                      <a:gd name="T16" fmla="*/ 0 h 114"/>
                      <a:gd name="T17" fmla="*/ 85 w 85"/>
                      <a:gd name="T18" fmla="*/ 114 h 114"/>
                    </a:gdLst>
                    <a:ahLst/>
                    <a:cxnLst>
                      <a:cxn ang="T10">
                        <a:pos x="T0" y="T1"/>
                      </a:cxn>
                      <a:cxn ang="T11">
                        <a:pos x="T2" y="T3"/>
                      </a:cxn>
                      <a:cxn ang="T12">
                        <a:pos x="T4" y="T5"/>
                      </a:cxn>
                      <a:cxn ang="T13">
                        <a:pos x="T6" y="T7"/>
                      </a:cxn>
                      <a:cxn ang="T14">
                        <a:pos x="T8" y="T9"/>
                      </a:cxn>
                    </a:cxnLst>
                    <a:rect l="T15" t="T16" r="T17" b="T18"/>
                    <a:pathLst>
                      <a:path w="85" h="114">
                        <a:moveTo>
                          <a:pt x="77" y="0"/>
                        </a:moveTo>
                        <a:lnTo>
                          <a:pt x="0" y="73"/>
                        </a:lnTo>
                        <a:lnTo>
                          <a:pt x="12" y="114"/>
                        </a:lnTo>
                        <a:lnTo>
                          <a:pt x="85" y="66"/>
                        </a:lnTo>
                        <a:lnTo>
                          <a:pt x="77" y="0"/>
                        </a:lnTo>
                        <a:close/>
                      </a:path>
                    </a:pathLst>
                  </a:custGeom>
                  <a:solidFill>
                    <a:srgbClr val="0066CC"/>
                  </a:solidFill>
                  <a:ln w="9525">
                    <a:noFill/>
                    <a:round/>
                    <a:headEnd/>
                    <a:tailEnd/>
                  </a:ln>
                </p:spPr>
                <p:txBody>
                  <a:bodyPr>
                    <a:prstTxWarp prst="textNoShape">
                      <a:avLst/>
                    </a:prstTxWarp>
                  </a:bodyPr>
                  <a:lstStyle/>
                  <a:p>
                    <a:endParaRPr lang="en-US"/>
                  </a:p>
                </p:txBody>
              </p:sp>
              <p:sp>
                <p:nvSpPr>
                  <p:cNvPr id="57569" name="Freeform 110"/>
                  <p:cNvSpPr>
                    <a:spLocks/>
                  </p:cNvSpPr>
                  <p:nvPr/>
                </p:nvSpPr>
                <p:spPr bwMode="auto">
                  <a:xfrm>
                    <a:off x="3310" y="1247"/>
                    <a:ext cx="34" cy="121"/>
                  </a:xfrm>
                  <a:custGeom>
                    <a:avLst/>
                    <a:gdLst>
                      <a:gd name="T0" fmla="*/ 23 w 34"/>
                      <a:gd name="T1" fmla="*/ 0 h 121"/>
                      <a:gd name="T2" fmla="*/ 0 w 34"/>
                      <a:gd name="T3" fmla="*/ 77 h 121"/>
                      <a:gd name="T4" fmla="*/ 7 w 34"/>
                      <a:gd name="T5" fmla="*/ 121 h 121"/>
                      <a:gd name="T6" fmla="*/ 34 w 34"/>
                      <a:gd name="T7" fmla="*/ 51 h 121"/>
                      <a:gd name="T8" fmla="*/ 23 w 34"/>
                      <a:gd name="T9" fmla="*/ 0 h 121"/>
                      <a:gd name="T10" fmla="*/ 0 60000 65536"/>
                      <a:gd name="T11" fmla="*/ 0 60000 65536"/>
                      <a:gd name="T12" fmla="*/ 0 60000 65536"/>
                      <a:gd name="T13" fmla="*/ 0 60000 65536"/>
                      <a:gd name="T14" fmla="*/ 0 60000 65536"/>
                      <a:gd name="T15" fmla="*/ 0 w 34"/>
                      <a:gd name="T16" fmla="*/ 0 h 121"/>
                      <a:gd name="T17" fmla="*/ 34 w 34"/>
                      <a:gd name="T18" fmla="*/ 121 h 121"/>
                    </a:gdLst>
                    <a:ahLst/>
                    <a:cxnLst>
                      <a:cxn ang="T10">
                        <a:pos x="T0" y="T1"/>
                      </a:cxn>
                      <a:cxn ang="T11">
                        <a:pos x="T2" y="T3"/>
                      </a:cxn>
                      <a:cxn ang="T12">
                        <a:pos x="T4" y="T5"/>
                      </a:cxn>
                      <a:cxn ang="T13">
                        <a:pos x="T6" y="T7"/>
                      </a:cxn>
                      <a:cxn ang="T14">
                        <a:pos x="T8" y="T9"/>
                      </a:cxn>
                    </a:cxnLst>
                    <a:rect l="T15" t="T16" r="T17" b="T18"/>
                    <a:pathLst>
                      <a:path w="34" h="121">
                        <a:moveTo>
                          <a:pt x="23" y="0"/>
                        </a:moveTo>
                        <a:lnTo>
                          <a:pt x="0" y="77"/>
                        </a:lnTo>
                        <a:lnTo>
                          <a:pt x="7" y="121"/>
                        </a:lnTo>
                        <a:lnTo>
                          <a:pt x="34" y="51"/>
                        </a:lnTo>
                        <a:lnTo>
                          <a:pt x="23" y="0"/>
                        </a:lnTo>
                        <a:close/>
                      </a:path>
                    </a:pathLst>
                  </a:custGeom>
                  <a:solidFill>
                    <a:srgbClr val="3399FF"/>
                  </a:solidFill>
                  <a:ln w="9525">
                    <a:noFill/>
                    <a:round/>
                    <a:headEnd/>
                    <a:tailEnd/>
                  </a:ln>
                </p:spPr>
                <p:txBody>
                  <a:bodyPr>
                    <a:prstTxWarp prst="textNoShape">
                      <a:avLst/>
                    </a:prstTxWarp>
                  </a:bodyPr>
                  <a:lstStyle/>
                  <a:p>
                    <a:endParaRPr lang="en-US"/>
                  </a:p>
                </p:txBody>
              </p:sp>
              <p:sp>
                <p:nvSpPr>
                  <p:cNvPr id="57570" name="Freeform 111"/>
                  <p:cNvSpPr>
                    <a:spLocks/>
                  </p:cNvSpPr>
                  <p:nvPr/>
                </p:nvSpPr>
                <p:spPr bwMode="auto">
                  <a:xfrm>
                    <a:off x="3285" y="1313"/>
                    <a:ext cx="36" cy="58"/>
                  </a:xfrm>
                  <a:custGeom>
                    <a:avLst/>
                    <a:gdLst>
                      <a:gd name="T0" fmla="*/ 36 w 36"/>
                      <a:gd name="T1" fmla="*/ 0 h 58"/>
                      <a:gd name="T2" fmla="*/ 0 w 36"/>
                      <a:gd name="T3" fmla="*/ 7 h 58"/>
                      <a:gd name="T4" fmla="*/ 8 w 36"/>
                      <a:gd name="T5" fmla="*/ 58 h 58"/>
                      <a:gd name="T6" fmla="*/ 36 w 36"/>
                      <a:gd name="T7" fmla="*/ 57 h 58"/>
                      <a:gd name="T8" fmla="*/ 36 w 36"/>
                      <a:gd name="T9" fmla="*/ 0 h 58"/>
                      <a:gd name="T10" fmla="*/ 0 60000 65536"/>
                      <a:gd name="T11" fmla="*/ 0 60000 65536"/>
                      <a:gd name="T12" fmla="*/ 0 60000 65536"/>
                      <a:gd name="T13" fmla="*/ 0 60000 65536"/>
                      <a:gd name="T14" fmla="*/ 0 60000 65536"/>
                      <a:gd name="T15" fmla="*/ 0 w 36"/>
                      <a:gd name="T16" fmla="*/ 0 h 58"/>
                      <a:gd name="T17" fmla="*/ 36 w 36"/>
                      <a:gd name="T18" fmla="*/ 58 h 58"/>
                    </a:gdLst>
                    <a:ahLst/>
                    <a:cxnLst>
                      <a:cxn ang="T10">
                        <a:pos x="T0" y="T1"/>
                      </a:cxn>
                      <a:cxn ang="T11">
                        <a:pos x="T2" y="T3"/>
                      </a:cxn>
                      <a:cxn ang="T12">
                        <a:pos x="T4" y="T5"/>
                      </a:cxn>
                      <a:cxn ang="T13">
                        <a:pos x="T6" y="T7"/>
                      </a:cxn>
                      <a:cxn ang="T14">
                        <a:pos x="T8" y="T9"/>
                      </a:cxn>
                    </a:cxnLst>
                    <a:rect l="T15" t="T16" r="T17" b="T18"/>
                    <a:pathLst>
                      <a:path w="36" h="58">
                        <a:moveTo>
                          <a:pt x="36" y="0"/>
                        </a:moveTo>
                        <a:lnTo>
                          <a:pt x="0" y="7"/>
                        </a:lnTo>
                        <a:lnTo>
                          <a:pt x="8" y="58"/>
                        </a:lnTo>
                        <a:lnTo>
                          <a:pt x="36" y="57"/>
                        </a:lnTo>
                        <a:lnTo>
                          <a:pt x="36" y="0"/>
                        </a:lnTo>
                        <a:close/>
                      </a:path>
                    </a:pathLst>
                  </a:custGeom>
                  <a:solidFill>
                    <a:schemeClr val="bg2"/>
                  </a:solidFill>
                  <a:ln w="9525">
                    <a:noFill/>
                    <a:round/>
                    <a:headEnd/>
                    <a:tailEnd/>
                  </a:ln>
                </p:spPr>
                <p:txBody>
                  <a:bodyPr>
                    <a:prstTxWarp prst="textNoShape">
                      <a:avLst/>
                    </a:prstTxWarp>
                  </a:bodyPr>
                  <a:lstStyle/>
                  <a:p>
                    <a:endParaRPr lang="en-US"/>
                  </a:p>
                </p:txBody>
              </p:sp>
              <p:sp>
                <p:nvSpPr>
                  <p:cNvPr id="57571" name="Freeform 112"/>
                  <p:cNvSpPr>
                    <a:spLocks/>
                  </p:cNvSpPr>
                  <p:nvPr/>
                </p:nvSpPr>
                <p:spPr bwMode="auto">
                  <a:xfrm>
                    <a:off x="2522" y="1282"/>
                    <a:ext cx="481" cy="55"/>
                  </a:xfrm>
                  <a:custGeom>
                    <a:avLst/>
                    <a:gdLst>
                      <a:gd name="T0" fmla="*/ 454 w 481"/>
                      <a:gd name="T1" fmla="*/ 5 h 55"/>
                      <a:gd name="T2" fmla="*/ 0 w 481"/>
                      <a:gd name="T3" fmla="*/ 0 h 55"/>
                      <a:gd name="T4" fmla="*/ 13 w 481"/>
                      <a:gd name="T5" fmla="*/ 48 h 55"/>
                      <a:gd name="T6" fmla="*/ 481 w 481"/>
                      <a:gd name="T7" fmla="*/ 55 h 55"/>
                      <a:gd name="T8" fmla="*/ 454 w 481"/>
                      <a:gd name="T9" fmla="*/ 5 h 55"/>
                      <a:gd name="T10" fmla="*/ 0 60000 65536"/>
                      <a:gd name="T11" fmla="*/ 0 60000 65536"/>
                      <a:gd name="T12" fmla="*/ 0 60000 65536"/>
                      <a:gd name="T13" fmla="*/ 0 60000 65536"/>
                      <a:gd name="T14" fmla="*/ 0 60000 65536"/>
                      <a:gd name="T15" fmla="*/ 0 w 481"/>
                      <a:gd name="T16" fmla="*/ 0 h 55"/>
                      <a:gd name="T17" fmla="*/ 481 w 481"/>
                      <a:gd name="T18" fmla="*/ 55 h 55"/>
                    </a:gdLst>
                    <a:ahLst/>
                    <a:cxnLst>
                      <a:cxn ang="T10">
                        <a:pos x="T0" y="T1"/>
                      </a:cxn>
                      <a:cxn ang="T11">
                        <a:pos x="T2" y="T3"/>
                      </a:cxn>
                      <a:cxn ang="T12">
                        <a:pos x="T4" y="T5"/>
                      </a:cxn>
                      <a:cxn ang="T13">
                        <a:pos x="T6" y="T7"/>
                      </a:cxn>
                      <a:cxn ang="T14">
                        <a:pos x="T8" y="T9"/>
                      </a:cxn>
                    </a:cxnLst>
                    <a:rect l="T15" t="T16" r="T17" b="T18"/>
                    <a:pathLst>
                      <a:path w="481" h="55">
                        <a:moveTo>
                          <a:pt x="454" y="5"/>
                        </a:moveTo>
                        <a:lnTo>
                          <a:pt x="0" y="0"/>
                        </a:lnTo>
                        <a:lnTo>
                          <a:pt x="13" y="48"/>
                        </a:lnTo>
                        <a:lnTo>
                          <a:pt x="481" y="55"/>
                        </a:lnTo>
                        <a:lnTo>
                          <a:pt x="454" y="5"/>
                        </a:lnTo>
                        <a:close/>
                      </a:path>
                    </a:pathLst>
                  </a:custGeom>
                  <a:solidFill>
                    <a:srgbClr val="006699"/>
                  </a:solidFill>
                  <a:ln w="9525">
                    <a:noFill/>
                    <a:round/>
                    <a:headEnd/>
                    <a:tailEnd/>
                  </a:ln>
                </p:spPr>
                <p:txBody>
                  <a:bodyPr>
                    <a:prstTxWarp prst="textNoShape">
                      <a:avLst/>
                    </a:prstTxWarp>
                  </a:bodyPr>
                  <a:lstStyle/>
                  <a:p>
                    <a:endParaRPr lang="en-US"/>
                  </a:p>
                </p:txBody>
              </p:sp>
              <p:sp>
                <p:nvSpPr>
                  <p:cNvPr id="57572" name="Freeform 113"/>
                  <p:cNvSpPr>
                    <a:spLocks/>
                  </p:cNvSpPr>
                  <p:nvPr/>
                </p:nvSpPr>
                <p:spPr bwMode="auto">
                  <a:xfrm>
                    <a:off x="2448" y="1056"/>
                    <a:ext cx="295" cy="80"/>
                  </a:xfrm>
                  <a:custGeom>
                    <a:avLst/>
                    <a:gdLst>
                      <a:gd name="T0" fmla="*/ 295 w 295"/>
                      <a:gd name="T1" fmla="*/ 0 h 80"/>
                      <a:gd name="T2" fmla="*/ 0 w 295"/>
                      <a:gd name="T3" fmla="*/ 15 h 80"/>
                      <a:gd name="T4" fmla="*/ 8 w 295"/>
                      <a:gd name="T5" fmla="*/ 78 h 80"/>
                      <a:gd name="T6" fmla="*/ 183 w 295"/>
                      <a:gd name="T7" fmla="*/ 80 h 80"/>
                      <a:gd name="T8" fmla="*/ 295 w 295"/>
                      <a:gd name="T9" fmla="*/ 0 h 80"/>
                      <a:gd name="T10" fmla="*/ 0 60000 65536"/>
                      <a:gd name="T11" fmla="*/ 0 60000 65536"/>
                      <a:gd name="T12" fmla="*/ 0 60000 65536"/>
                      <a:gd name="T13" fmla="*/ 0 60000 65536"/>
                      <a:gd name="T14" fmla="*/ 0 60000 65536"/>
                      <a:gd name="T15" fmla="*/ 0 w 295"/>
                      <a:gd name="T16" fmla="*/ 0 h 80"/>
                      <a:gd name="T17" fmla="*/ 295 w 295"/>
                      <a:gd name="T18" fmla="*/ 80 h 80"/>
                    </a:gdLst>
                    <a:ahLst/>
                    <a:cxnLst>
                      <a:cxn ang="T10">
                        <a:pos x="T0" y="T1"/>
                      </a:cxn>
                      <a:cxn ang="T11">
                        <a:pos x="T2" y="T3"/>
                      </a:cxn>
                      <a:cxn ang="T12">
                        <a:pos x="T4" y="T5"/>
                      </a:cxn>
                      <a:cxn ang="T13">
                        <a:pos x="T6" y="T7"/>
                      </a:cxn>
                      <a:cxn ang="T14">
                        <a:pos x="T8" y="T9"/>
                      </a:cxn>
                    </a:cxnLst>
                    <a:rect l="T15" t="T16" r="T17" b="T18"/>
                    <a:pathLst>
                      <a:path w="295" h="80">
                        <a:moveTo>
                          <a:pt x="295" y="0"/>
                        </a:moveTo>
                        <a:lnTo>
                          <a:pt x="0" y="15"/>
                        </a:lnTo>
                        <a:lnTo>
                          <a:pt x="8" y="78"/>
                        </a:lnTo>
                        <a:lnTo>
                          <a:pt x="183" y="80"/>
                        </a:lnTo>
                        <a:lnTo>
                          <a:pt x="295" y="0"/>
                        </a:lnTo>
                        <a:close/>
                      </a:path>
                    </a:pathLst>
                  </a:custGeom>
                  <a:solidFill>
                    <a:srgbClr val="006699"/>
                  </a:solidFill>
                  <a:ln w="9525">
                    <a:noFill/>
                    <a:round/>
                    <a:headEnd/>
                    <a:tailEnd/>
                  </a:ln>
                </p:spPr>
                <p:txBody>
                  <a:bodyPr>
                    <a:prstTxWarp prst="textNoShape">
                      <a:avLst/>
                    </a:prstTxWarp>
                  </a:bodyPr>
                  <a:lstStyle/>
                  <a:p>
                    <a:endParaRPr lang="en-US"/>
                  </a:p>
                </p:txBody>
              </p:sp>
              <p:grpSp>
                <p:nvGrpSpPr>
                  <p:cNvPr id="57573" name="Group 114"/>
                  <p:cNvGrpSpPr>
                    <a:grpSpLocks/>
                  </p:cNvGrpSpPr>
                  <p:nvPr/>
                </p:nvGrpSpPr>
                <p:grpSpPr bwMode="auto">
                  <a:xfrm>
                    <a:off x="2448" y="720"/>
                    <a:ext cx="1288" cy="603"/>
                    <a:chOff x="2510" y="925"/>
                    <a:chExt cx="1288" cy="603"/>
                  </a:xfrm>
                </p:grpSpPr>
                <p:sp>
                  <p:nvSpPr>
                    <p:cNvPr id="57574" name="Freeform 115"/>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FFFFFF"/>
                    </a:solidFill>
                    <a:ln w="9525">
                      <a:noFill/>
                      <a:round/>
                      <a:headEnd/>
                      <a:tailEnd/>
                    </a:ln>
                  </p:spPr>
                  <p:txBody>
                    <a:bodyPr>
                      <a:prstTxWarp prst="textNoShape">
                        <a:avLst/>
                      </a:prstTxWarp>
                    </a:bodyPr>
                    <a:lstStyle/>
                    <a:p>
                      <a:endParaRPr lang="en-US"/>
                    </a:p>
                  </p:txBody>
                </p:sp>
                <p:sp>
                  <p:nvSpPr>
                    <p:cNvPr id="57575" name="Freeform 116"/>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576" name="Freeform 117"/>
                    <p:cNvSpPr>
                      <a:spLocks/>
                    </p:cNvSpPr>
                    <p:nvPr/>
                  </p:nvSpPr>
                  <p:spPr bwMode="auto">
                    <a:xfrm>
                      <a:off x="2510" y="1188"/>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solidFill>
                      <a:srgbClr val="33CCCC"/>
                    </a:solidFill>
                    <a:ln w="9525">
                      <a:noFill/>
                      <a:round/>
                      <a:headEnd/>
                      <a:tailEnd/>
                    </a:ln>
                  </p:spPr>
                  <p:txBody>
                    <a:bodyPr>
                      <a:prstTxWarp prst="textNoShape">
                        <a:avLst/>
                      </a:prstTxWarp>
                    </a:bodyPr>
                    <a:lstStyle/>
                    <a:p>
                      <a:endParaRPr lang="en-US"/>
                    </a:p>
                  </p:txBody>
                </p:sp>
                <p:sp>
                  <p:nvSpPr>
                    <p:cNvPr id="57577" name="Freeform 118"/>
                    <p:cNvSpPr>
                      <a:spLocks/>
                    </p:cNvSpPr>
                    <p:nvPr/>
                  </p:nvSpPr>
                  <p:spPr bwMode="auto">
                    <a:xfrm>
                      <a:off x="2510" y="1188"/>
                      <a:ext cx="472" cy="132"/>
                    </a:xfrm>
                    <a:custGeom>
                      <a:avLst/>
                      <a:gdLst>
                        <a:gd name="T0" fmla="*/ 0 w 2362"/>
                        <a:gd name="T1" fmla="*/ 0 h 660"/>
                        <a:gd name="T2" fmla="*/ 0 w 2362"/>
                        <a:gd name="T3" fmla="*/ 0 h 660"/>
                        <a:gd name="T4" fmla="*/ 0 w 2362"/>
                        <a:gd name="T5" fmla="*/ 0 h 660"/>
                        <a:gd name="T6" fmla="*/ 0 w 2362"/>
                        <a:gd name="T7" fmla="*/ 0 h 660"/>
                        <a:gd name="T8" fmla="*/ 0 w 2362"/>
                        <a:gd name="T9" fmla="*/ 0 h 660"/>
                        <a:gd name="T10" fmla="*/ 0 w 2362"/>
                        <a:gd name="T11" fmla="*/ 0 h 660"/>
                        <a:gd name="T12" fmla="*/ 0 w 2362"/>
                        <a:gd name="T13" fmla="*/ 0 h 660"/>
                        <a:gd name="T14" fmla="*/ 0 w 2362"/>
                        <a:gd name="T15" fmla="*/ 0 h 660"/>
                        <a:gd name="T16" fmla="*/ 0 w 2362"/>
                        <a:gd name="T17" fmla="*/ 0 h 660"/>
                        <a:gd name="T18" fmla="*/ 0 w 2362"/>
                        <a:gd name="T19" fmla="*/ 0 h 660"/>
                        <a:gd name="T20" fmla="*/ 0 w 2362"/>
                        <a:gd name="T21" fmla="*/ 0 h 660"/>
                        <a:gd name="T22" fmla="*/ 0 w 2362"/>
                        <a:gd name="T23" fmla="*/ 0 h 660"/>
                        <a:gd name="T24" fmla="*/ 0 w 2362"/>
                        <a:gd name="T25" fmla="*/ 0 h 660"/>
                        <a:gd name="T26" fmla="*/ 0 w 2362"/>
                        <a:gd name="T27" fmla="*/ 0 h 660"/>
                        <a:gd name="T28" fmla="*/ 0 w 2362"/>
                        <a:gd name="T29" fmla="*/ 0 h 660"/>
                        <a:gd name="T30" fmla="*/ 0 w 2362"/>
                        <a:gd name="T31" fmla="*/ 0 h 660"/>
                        <a:gd name="T32" fmla="*/ 0 w 2362"/>
                        <a:gd name="T33" fmla="*/ 0 h 660"/>
                        <a:gd name="T34" fmla="*/ 0 w 2362"/>
                        <a:gd name="T35" fmla="*/ 0 h 660"/>
                        <a:gd name="T36" fmla="*/ 0 w 2362"/>
                        <a:gd name="T37" fmla="*/ 0 h 660"/>
                        <a:gd name="T38" fmla="*/ 0 w 2362"/>
                        <a:gd name="T39" fmla="*/ 0 h 660"/>
                        <a:gd name="T40" fmla="*/ 0 w 2362"/>
                        <a:gd name="T41" fmla="*/ 0 h 660"/>
                        <a:gd name="T42" fmla="*/ 0 w 2362"/>
                        <a:gd name="T43" fmla="*/ 0 h 660"/>
                        <a:gd name="T44" fmla="*/ 0 w 2362"/>
                        <a:gd name="T45" fmla="*/ 0 h 660"/>
                        <a:gd name="T46" fmla="*/ 0 w 2362"/>
                        <a:gd name="T47" fmla="*/ 0 h 660"/>
                        <a:gd name="T48" fmla="*/ 0 w 2362"/>
                        <a:gd name="T49" fmla="*/ 0 h 660"/>
                        <a:gd name="T50" fmla="*/ 0 w 2362"/>
                        <a:gd name="T51" fmla="*/ 0 h 660"/>
                        <a:gd name="T52" fmla="*/ 0 w 2362"/>
                        <a:gd name="T53" fmla="*/ 0 h 660"/>
                        <a:gd name="T54" fmla="*/ 0 w 2362"/>
                        <a:gd name="T55" fmla="*/ 0 h 660"/>
                        <a:gd name="T56" fmla="*/ 0 w 2362"/>
                        <a:gd name="T57" fmla="*/ 0 h 660"/>
                        <a:gd name="T58" fmla="*/ 0 w 2362"/>
                        <a:gd name="T59" fmla="*/ 0 h 660"/>
                        <a:gd name="T60" fmla="*/ 0 w 2362"/>
                        <a:gd name="T61" fmla="*/ 0 h 660"/>
                        <a:gd name="T62" fmla="*/ 0 w 2362"/>
                        <a:gd name="T63" fmla="*/ 0 h 660"/>
                        <a:gd name="T64" fmla="*/ 0 w 2362"/>
                        <a:gd name="T65" fmla="*/ 0 h 660"/>
                        <a:gd name="T66" fmla="*/ 0 w 2362"/>
                        <a:gd name="T67" fmla="*/ 0 h 660"/>
                        <a:gd name="T68" fmla="*/ 0 w 2362"/>
                        <a:gd name="T69" fmla="*/ 0 h 660"/>
                        <a:gd name="T70" fmla="*/ 0 w 2362"/>
                        <a:gd name="T71" fmla="*/ 0 h 660"/>
                        <a:gd name="T72" fmla="*/ 0 w 2362"/>
                        <a:gd name="T73" fmla="*/ 0 h 660"/>
                        <a:gd name="T74" fmla="*/ 0 w 2362"/>
                        <a:gd name="T75" fmla="*/ 0 h 660"/>
                        <a:gd name="T76" fmla="*/ 0 w 2362"/>
                        <a:gd name="T77" fmla="*/ 0 h 660"/>
                        <a:gd name="T78" fmla="*/ 0 w 2362"/>
                        <a:gd name="T79" fmla="*/ 0 h 660"/>
                        <a:gd name="T80" fmla="*/ 0 w 2362"/>
                        <a:gd name="T81" fmla="*/ 0 h 660"/>
                        <a:gd name="T82" fmla="*/ 0 w 2362"/>
                        <a:gd name="T83" fmla="*/ 0 h 660"/>
                        <a:gd name="T84" fmla="*/ 0 w 2362"/>
                        <a:gd name="T85" fmla="*/ 0 h 6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62"/>
                        <a:gd name="T130" fmla="*/ 0 h 660"/>
                        <a:gd name="T131" fmla="*/ 2362 w 2362"/>
                        <a:gd name="T132" fmla="*/ 660 h 6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noFill/>
                    <a:ln w="4763">
                      <a:solidFill>
                        <a:srgbClr val="1F1A17"/>
                      </a:solidFill>
                      <a:round/>
                      <a:headEnd/>
                      <a:tailEnd/>
                    </a:ln>
                  </p:spPr>
                  <p:txBody>
                    <a:bodyPr>
                      <a:prstTxWarp prst="textNoShape">
                        <a:avLst/>
                      </a:prstTxWarp>
                    </a:bodyPr>
                    <a:lstStyle/>
                    <a:p>
                      <a:endParaRPr lang="en-US"/>
                    </a:p>
                  </p:txBody>
                </p:sp>
                <p:sp>
                  <p:nvSpPr>
                    <p:cNvPr id="57578" name="Freeform 119"/>
                    <p:cNvSpPr>
                      <a:spLocks/>
                    </p:cNvSpPr>
                    <p:nvPr/>
                  </p:nvSpPr>
                  <p:spPr bwMode="auto">
                    <a:xfrm>
                      <a:off x="2542" y="1060"/>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solidFill>
                      <a:srgbClr val="33CCCC"/>
                    </a:solidFill>
                    <a:ln w="9525">
                      <a:noFill/>
                      <a:round/>
                      <a:headEnd/>
                      <a:tailEnd/>
                    </a:ln>
                  </p:spPr>
                  <p:txBody>
                    <a:bodyPr>
                      <a:prstTxWarp prst="textNoShape">
                        <a:avLst/>
                      </a:prstTxWarp>
                    </a:bodyPr>
                    <a:lstStyle/>
                    <a:p>
                      <a:endParaRPr lang="en-US"/>
                    </a:p>
                  </p:txBody>
                </p:sp>
                <p:sp>
                  <p:nvSpPr>
                    <p:cNvPr id="57579" name="Freeform 120"/>
                    <p:cNvSpPr>
                      <a:spLocks/>
                    </p:cNvSpPr>
                    <p:nvPr/>
                  </p:nvSpPr>
                  <p:spPr bwMode="auto">
                    <a:xfrm>
                      <a:off x="2542" y="1060"/>
                      <a:ext cx="377" cy="141"/>
                    </a:xfrm>
                    <a:custGeom>
                      <a:avLst/>
                      <a:gdLst>
                        <a:gd name="T0" fmla="*/ 0 w 1886"/>
                        <a:gd name="T1" fmla="*/ 0 h 703"/>
                        <a:gd name="T2" fmla="*/ 0 w 1886"/>
                        <a:gd name="T3" fmla="*/ 0 h 703"/>
                        <a:gd name="T4" fmla="*/ 0 w 1886"/>
                        <a:gd name="T5" fmla="*/ 0 h 703"/>
                        <a:gd name="T6" fmla="*/ 0 w 1886"/>
                        <a:gd name="T7" fmla="*/ 0 h 703"/>
                        <a:gd name="T8" fmla="*/ 0 w 1886"/>
                        <a:gd name="T9" fmla="*/ 0 h 703"/>
                        <a:gd name="T10" fmla="*/ 0 w 1886"/>
                        <a:gd name="T11" fmla="*/ 0 h 703"/>
                        <a:gd name="T12" fmla="*/ 0 w 1886"/>
                        <a:gd name="T13" fmla="*/ 0 h 703"/>
                        <a:gd name="T14" fmla="*/ 0 w 1886"/>
                        <a:gd name="T15" fmla="*/ 0 h 703"/>
                        <a:gd name="T16" fmla="*/ 0 w 1886"/>
                        <a:gd name="T17" fmla="*/ 0 h 703"/>
                        <a:gd name="T18" fmla="*/ 0 w 1886"/>
                        <a:gd name="T19" fmla="*/ 0 h 703"/>
                        <a:gd name="T20" fmla="*/ 0 w 1886"/>
                        <a:gd name="T21" fmla="*/ 0 h 703"/>
                        <a:gd name="T22" fmla="*/ 0 w 1886"/>
                        <a:gd name="T23" fmla="*/ 0 h 703"/>
                        <a:gd name="T24" fmla="*/ 0 w 1886"/>
                        <a:gd name="T25" fmla="*/ 0 h 703"/>
                        <a:gd name="T26" fmla="*/ 0 w 1886"/>
                        <a:gd name="T27" fmla="*/ 0 h 703"/>
                        <a:gd name="T28" fmla="*/ 0 w 1886"/>
                        <a:gd name="T29" fmla="*/ 0 h 703"/>
                        <a:gd name="T30" fmla="*/ 0 w 1886"/>
                        <a:gd name="T31" fmla="*/ 0 h 703"/>
                        <a:gd name="T32" fmla="*/ 0 w 1886"/>
                        <a:gd name="T33" fmla="*/ 0 h 703"/>
                        <a:gd name="T34" fmla="*/ 0 w 1886"/>
                        <a:gd name="T35" fmla="*/ 0 h 703"/>
                        <a:gd name="T36" fmla="*/ 0 w 1886"/>
                        <a:gd name="T37" fmla="*/ 0 h 703"/>
                        <a:gd name="T38" fmla="*/ 0 w 1886"/>
                        <a:gd name="T39" fmla="*/ 0 h 703"/>
                        <a:gd name="T40" fmla="*/ 0 w 1886"/>
                        <a:gd name="T41" fmla="*/ 0 h 703"/>
                        <a:gd name="T42" fmla="*/ 0 w 1886"/>
                        <a:gd name="T43" fmla="*/ 0 h 703"/>
                        <a:gd name="T44" fmla="*/ 0 w 1886"/>
                        <a:gd name="T45" fmla="*/ 0 h 703"/>
                        <a:gd name="T46" fmla="*/ 0 w 1886"/>
                        <a:gd name="T47" fmla="*/ 0 h 703"/>
                        <a:gd name="T48" fmla="*/ 0 w 1886"/>
                        <a:gd name="T49" fmla="*/ 0 h 703"/>
                        <a:gd name="T50" fmla="*/ 0 w 1886"/>
                        <a:gd name="T51" fmla="*/ 0 h 703"/>
                        <a:gd name="T52" fmla="*/ 0 w 1886"/>
                        <a:gd name="T53" fmla="*/ 0 h 703"/>
                        <a:gd name="T54" fmla="*/ 0 w 1886"/>
                        <a:gd name="T55" fmla="*/ 0 h 703"/>
                        <a:gd name="T56" fmla="*/ 0 w 1886"/>
                        <a:gd name="T57" fmla="*/ 0 h 703"/>
                        <a:gd name="T58" fmla="*/ 0 w 1886"/>
                        <a:gd name="T59" fmla="*/ 0 h 703"/>
                        <a:gd name="T60" fmla="*/ 0 w 1886"/>
                        <a:gd name="T61" fmla="*/ 0 h 70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86"/>
                        <a:gd name="T94" fmla="*/ 0 h 703"/>
                        <a:gd name="T95" fmla="*/ 1886 w 1886"/>
                        <a:gd name="T96" fmla="*/ 703 h 70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noFill/>
                    <a:ln w="4763">
                      <a:solidFill>
                        <a:srgbClr val="1F1A17"/>
                      </a:solidFill>
                      <a:round/>
                      <a:headEnd/>
                      <a:tailEnd/>
                    </a:ln>
                  </p:spPr>
                  <p:txBody>
                    <a:bodyPr>
                      <a:prstTxWarp prst="textNoShape">
                        <a:avLst/>
                      </a:prstTxWarp>
                    </a:bodyPr>
                    <a:lstStyle/>
                    <a:p>
                      <a:endParaRPr lang="en-US"/>
                    </a:p>
                  </p:txBody>
                </p:sp>
                <p:sp>
                  <p:nvSpPr>
                    <p:cNvPr id="57580" name="Freeform 121"/>
                    <p:cNvSpPr>
                      <a:spLocks/>
                    </p:cNvSpPr>
                    <p:nvPr/>
                  </p:nvSpPr>
                  <p:spPr bwMode="auto">
                    <a:xfrm>
                      <a:off x="2586" y="946"/>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solidFill>
                      <a:srgbClr val="EAEAEA"/>
                    </a:solidFill>
                    <a:ln w="9525">
                      <a:noFill/>
                      <a:round/>
                      <a:headEnd/>
                      <a:tailEnd/>
                    </a:ln>
                  </p:spPr>
                  <p:txBody>
                    <a:bodyPr>
                      <a:prstTxWarp prst="textNoShape">
                        <a:avLst/>
                      </a:prstTxWarp>
                    </a:bodyPr>
                    <a:lstStyle/>
                    <a:p>
                      <a:endParaRPr lang="en-US"/>
                    </a:p>
                  </p:txBody>
                </p:sp>
                <p:sp>
                  <p:nvSpPr>
                    <p:cNvPr id="57581" name="Freeform 122"/>
                    <p:cNvSpPr>
                      <a:spLocks/>
                    </p:cNvSpPr>
                    <p:nvPr/>
                  </p:nvSpPr>
                  <p:spPr bwMode="auto">
                    <a:xfrm>
                      <a:off x="2586" y="946"/>
                      <a:ext cx="333" cy="115"/>
                    </a:xfrm>
                    <a:custGeom>
                      <a:avLst/>
                      <a:gdLst>
                        <a:gd name="T0" fmla="*/ 0 w 1667"/>
                        <a:gd name="T1" fmla="*/ 0 h 576"/>
                        <a:gd name="T2" fmla="*/ 0 w 1667"/>
                        <a:gd name="T3" fmla="*/ 0 h 576"/>
                        <a:gd name="T4" fmla="*/ 0 w 1667"/>
                        <a:gd name="T5" fmla="*/ 0 h 576"/>
                        <a:gd name="T6" fmla="*/ 0 w 1667"/>
                        <a:gd name="T7" fmla="*/ 0 h 576"/>
                        <a:gd name="T8" fmla="*/ 0 w 1667"/>
                        <a:gd name="T9" fmla="*/ 0 h 576"/>
                        <a:gd name="T10" fmla="*/ 0 w 1667"/>
                        <a:gd name="T11" fmla="*/ 0 h 576"/>
                        <a:gd name="T12" fmla="*/ 0 w 1667"/>
                        <a:gd name="T13" fmla="*/ 0 h 576"/>
                        <a:gd name="T14" fmla="*/ 0 w 1667"/>
                        <a:gd name="T15" fmla="*/ 0 h 576"/>
                        <a:gd name="T16" fmla="*/ 0 w 1667"/>
                        <a:gd name="T17" fmla="*/ 0 h 576"/>
                        <a:gd name="T18" fmla="*/ 0 w 1667"/>
                        <a:gd name="T19" fmla="*/ 0 h 576"/>
                        <a:gd name="T20" fmla="*/ 0 w 1667"/>
                        <a:gd name="T21" fmla="*/ 0 h 576"/>
                        <a:gd name="T22" fmla="*/ 0 w 1667"/>
                        <a:gd name="T23" fmla="*/ 0 h 576"/>
                        <a:gd name="T24" fmla="*/ 0 w 1667"/>
                        <a:gd name="T25" fmla="*/ 0 h 576"/>
                        <a:gd name="T26" fmla="*/ 0 w 1667"/>
                        <a:gd name="T27" fmla="*/ 0 h 576"/>
                        <a:gd name="T28" fmla="*/ 0 w 1667"/>
                        <a:gd name="T29" fmla="*/ 0 h 576"/>
                        <a:gd name="T30" fmla="*/ 0 w 1667"/>
                        <a:gd name="T31" fmla="*/ 0 h 576"/>
                        <a:gd name="T32" fmla="*/ 0 w 1667"/>
                        <a:gd name="T33" fmla="*/ 0 h 576"/>
                        <a:gd name="T34" fmla="*/ 0 w 1667"/>
                        <a:gd name="T35" fmla="*/ 0 h 576"/>
                        <a:gd name="T36" fmla="*/ 0 w 1667"/>
                        <a:gd name="T37" fmla="*/ 0 h 576"/>
                        <a:gd name="T38" fmla="*/ 0 w 1667"/>
                        <a:gd name="T39" fmla="*/ 0 h 576"/>
                        <a:gd name="T40" fmla="*/ 0 w 1667"/>
                        <a:gd name="T41" fmla="*/ 0 h 576"/>
                        <a:gd name="T42" fmla="*/ 0 w 1667"/>
                        <a:gd name="T43" fmla="*/ 0 h 576"/>
                        <a:gd name="T44" fmla="*/ 0 w 1667"/>
                        <a:gd name="T45" fmla="*/ 0 h 576"/>
                        <a:gd name="T46" fmla="*/ 0 w 1667"/>
                        <a:gd name="T47" fmla="*/ 0 h 576"/>
                        <a:gd name="T48" fmla="*/ 0 w 1667"/>
                        <a:gd name="T49" fmla="*/ 0 h 576"/>
                        <a:gd name="T50" fmla="*/ 0 w 1667"/>
                        <a:gd name="T51" fmla="*/ 0 h 576"/>
                        <a:gd name="T52" fmla="*/ 0 w 1667"/>
                        <a:gd name="T53" fmla="*/ 0 h 576"/>
                        <a:gd name="T54" fmla="*/ 0 w 1667"/>
                        <a:gd name="T55" fmla="*/ 0 h 576"/>
                        <a:gd name="T56" fmla="*/ 0 w 1667"/>
                        <a:gd name="T57" fmla="*/ 0 h 576"/>
                        <a:gd name="T58" fmla="*/ 0 w 1667"/>
                        <a:gd name="T59" fmla="*/ 0 h 576"/>
                        <a:gd name="T60" fmla="*/ 0 w 1667"/>
                        <a:gd name="T61" fmla="*/ 0 h 576"/>
                        <a:gd name="T62" fmla="*/ 0 w 1667"/>
                        <a:gd name="T63" fmla="*/ 0 h 576"/>
                        <a:gd name="T64" fmla="*/ 0 w 1667"/>
                        <a:gd name="T65" fmla="*/ 0 h 576"/>
                        <a:gd name="T66" fmla="*/ 0 w 1667"/>
                        <a:gd name="T67" fmla="*/ 0 h 576"/>
                        <a:gd name="T68" fmla="*/ 0 w 1667"/>
                        <a:gd name="T69" fmla="*/ 0 h 576"/>
                        <a:gd name="T70" fmla="*/ 0 w 1667"/>
                        <a:gd name="T71" fmla="*/ 0 h 576"/>
                        <a:gd name="T72" fmla="*/ 0 w 1667"/>
                        <a:gd name="T73" fmla="*/ 0 h 576"/>
                        <a:gd name="T74" fmla="*/ 0 w 1667"/>
                        <a:gd name="T75" fmla="*/ 0 h 576"/>
                        <a:gd name="T76" fmla="*/ 0 w 1667"/>
                        <a:gd name="T77" fmla="*/ 0 h 576"/>
                        <a:gd name="T78" fmla="*/ 0 w 1667"/>
                        <a:gd name="T79" fmla="*/ 0 h 576"/>
                        <a:gd name="T80" fmla="*/ 0 w 1667"/>
                        <a:gd name="T81" fmla="*/ 0 h 576"/>
                        <a:gd name="T82" fmla="*/ 0 w 1667"/>
                        <a:gd name="T83" fmla="*/ 0 h 576"/>
                        <a:gd name="T84" fmla="*/ 0 w 1667"/>
                        <a:gd name="T85" fmla="*/ 0 h 576"/>
                        <a:gd name="T86" fmla="*/ 0 w 1667"/>
                        <a:gd name="T87" fmla="*/ 0 h 576"/>
                        <a:gd name="T88" fmla="*/ 0 w 1667"/>
                        <a:gd name="T89" fmla="*/ 0 h 576"/>
                        <a:gd name="T90" fmla="*/ 0 w 1667"/>
                        <a:gd name="T91" fmla="*/ 0 h 576"/>
                        <a:gd name="T92" fmla="*/ 0 w 1667"/>
                        <a:gd name="T93" fmla="*/ 0 h 576"/>
                        <a:gd name="T94" fmla="*/ 0 w 1667"/>
                        <a:gd name="T95" fmla="*/ 0 h 576"/>
                        <a:gd name="T96" fmla="*/ 0 w 1667"/>
                        <a:gd name="T97" fmla="*/ 0 h 576"/>
                        <a:gd name="T98" fmla="*/ 0 w 1667"/>
                        <a:gd name="T99" fmla="*/ 0 h 576"/>
                        <a:gd name="T100" fmla="*/ 0 w 1667"/>
                        <a:gd name="T101" fmla="*/ 0 h 576"/>
                        <a:gd name="T102" fmla="*/ 0 w 1667"/>
                        <a:gd name="T103" fmla="*/ 0 h 576"/>
                        <a:gd name="T104" fmla="*/ 0 w 1667"/>
                        <a:gd name="T105" fmla="*/ 0 h 57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67"/>
                        <a:gd name="T160" fmla="*/ 0 h 576"/>
                        <a:gd name="T161" fmla="*/ 1667 w 1667"/>
                        <a:gd name="T162" fmla="*/ 576 h 57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noFill/>
                    <a:ln w="4763">
                      <a:solidFill>
                        <a:srgbClr val="1F1A17"/>
                      </a:solidFill>
                      <a:round/>
                      <a:headEnd/>
                      <a:tailEnd/>
                    </a:ln>
                  </p:spPr>
                  <p:txBody>
                    <a:bodyPr>
                      <a:prstTxWarp prst="textNoShape">
                        <a:avLst/>
                      </a:prstTxWarp>
                    </a:bodyPr>
                    <a:lstStyle/>
                    <a:p>
                      <a:endParaRPr lang="en-US"/>
                    </a:p>
                  </p:txBody>
                </p:sp>
                <p:sp>
                  <p:nvSpPr>
                    <p:cNvPr id="57582" name="Freeform 123"/>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EAEAEA"/>
                    </a:solidFill>
                    <a:ln w="9525">
                      <a:noFill/>
                      <a:round/>
                      <a:headEnd/>
                      <a:tailEnd/>
                    </a:ln>
                  </p:spPr>
                  <p:txBody>
                    <a:bodyPr>
                      <a:prstTxWarp prst="textNoShape">
                        <a:avLst/>
                      </a:prstTxWarp>
                    </a:bodyPr>
                    <a:lstStyle/>
                    <a:p>
                      <a:endParaRPr lang="en-US"/>
                    </a:p>
                  </p:txBody>
                </p:sp>
                <p:sp>
                  <p:nvSpPr>
                    <p:cNvPr id="57583" name="Freeform 124"/>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noFill/>
                    <a:ln w="4763">
                      <a:solidFill>
                        <a:srgbClr val="1F1A17"/>
                      </a:solidFill>
                      <a:round/>
                      <a:headEnd/>
                      <a:tailEnd/>
                    </a:ln>
                  </p:spPr>
                  <p:txBody>
                    <a:bodyPr>
                      <a:prstTxWarp prst="textNoShape">
                        <a:avLst/>
                      </a:prstTxWarp>
                    </a:bodyPr>
                    <a:lstStyle/>
                    <a:p>
                      <a:endParaRPr lang="en-US"/>
                    </a:p>
                  </p:txBody>
                </p:sp>
                <p:sp>
                  <p:nvSpPr>
                    <p:cNvPr id="57584" name="Freeform 125"/>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EAEAEA"/>
                    </a:solidFill>
                    <a:ln w="9525">
                      <a:noFill/>
                      <a:round/>
                      <a:headEnd/>
                      <a:tailEnd/>
                    </a:ln>
                  </p:spPr>
                  <p:txBody>
                    <a:bodyPr>
                      <a:prstTxWarp prst="textNoShape">
                        <a:avLst/>
                      </a:prstTxWarp>
                    </a:bodyPr>
                    <a:lstStyle/>
                    <a:p>
                      <a:endParaRPr lang="en-US"/>
                    </a:p>
                  </p:txBody>
                </p:sp>
                <p:sp>
                  <p:nvSpPr>
                    <p:cNvPr id="57585" name="Freeform 126"/>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noFill/>
                    <a:ln w="4763">
                      <a:solidFill>
                        <a:srgbClr val="1F1A17"/>
                      </a:solidFill>
                      <a:round/>
                      <a:headEnd/>
                      <a:tailEnd/>
                    </a:ln>
                  </p:spPr>
                  <p:txBody>
                    <a:bodyPr>
                      <a:prstTxWarp prst="textNoShape">
                        <a:avLst/>
                      </a:prstTxWarp>
                    </a:bodyPr>
                    <a:lstStyle/>
                    <a:p>
                      <a:endParaRPr lang="en-US"/>
                    </a:p>
                  </p:txBody>
                </p:sp>
                <p:sp>
                  <p:nvSpPr>
                    <p:cNvPr id="57586" name="Freeform 127"/>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EAEAEA"/>
                    </a:solidFill>
                    <a:ln w="9525">
                      <a:noFill/>
                      <a:round/>
                      <a:headEnd/>
                      <a:tailEnd/>
                    </a:ln>
                  </p:spPr>
                  <p:txBody>
                    <a:bodyPr>
                      <a:prstTxWarp prst="textNoShape">
                        <a:avLst/>
                      </a:prstTxWarp>
                    </a:bodyPr>
                    <a:lstStyle/>
                    <a:p>
                      <a:endParaRPr lang="en-US"/>
                    </a:p>
                  </p:txBody>
                </p:sp>
                <p:sp>
                  <p:nvSpPr>
                    <p:cNvPr id="57587" name="Freeform 128"/>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noFill/>
                    <a:ln w="4763">
                      <a:solidFill>
                        <a:srgbClr val="1F1A17"/>
                      </a:solidFill>
                      <a:round/>
                      <a:headEnd/>
                      <a:tailEnd/>
                    </a:ln>
                  </p:spPr>
                  <p:txBody>
                    <a:bodyPr>
                      <a:prstTxWarp prst="textNoShape">
                        <a:avLst/>
                      </a:prstTxWarp>
                    </a:bodyPr>
                    <a:lstStyle/>
                    <a:p>
                      <a:endParaRPr lang="en-US"/>
                    </a:p>
                  </p:txBody>
                </p:sp>
                <p:sp>
                  <p:nvSpPr>
                    <p:cNvPr id="57588" name="Freeform 129"/>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EAEAEA"/>
                    </a:solidFill>
                    <a:ln w="9525">
                      <a:noFill/>
                      <a:round/>
                      <a:headEnd/>
                      <a:tailEnd/>
                    </a:ln>
                  </p:spPr>
                  <p:txBody>
                    <a:bodyPr>
                      <a:prstTxWarp prst="textNoShape">
                        <a:avLst/>
                      </a:prstTxWarp>
                    </a:bodyPr>
                    <a:lstStyle/>
                    <a:p>
                      <a:endParaRPr lang="en-US"/>
                    </a:p>
                  </p:txBody>
                </p:sp>
                <p:sp>
                  <p:nvSpPr>
                    <p:cNvPr id="57589" name="Freeform 130"/>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noFill/>
                    <a:ln w="4763">
                      <a:solidFill>
                        <a:srgbClr val="1F1A17"/>
                      </a:solidFill>
                      <a:round/>
                      <a:headEnd/>
                      <a:tailEnd/>
                    </a:ln>
                  </p:spPr>
                  <p:txBody>
                    <a:bodyPr>
                      <a:prstTxWarp prst="textNoShape">
                        <a:avLst/>
                      </a:prstTxWarp>
                    </a:bodyPr>
                    <a:lstStyle/>
                    <a:p>
                      <a:endParaRPr lang="en-US"/>
                    </a:p>
                  </p:txBody>
                </p:sp>
                <p:sp>
                  <p:nvSpPr>
                    <p:cNvPr id="57590" name="Freeform 131"/>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FFFFFF"/>
                    </a:solidFill>
                    <a:ln w="9525">
                      <a:noFill/>
                      <a:round/>
                      <a:headEnd/>
                      <a:tailEnd/>
                    </a:ln>
                  </p:spPr>
                  <p:txBody>
                    <a:bodyPr>
                      <a:prstTxWarp prst="textNoShape">
                        <a:avLst/>
                      </a:prstTxWarp>
                    </a:bodyPr>
                    <a:lstStyle/>
                    <a:p>
                      <a:endParaRPr lang="en-US"/>
                    </a:p>
                  </p:txBody>
                </p:sp>
                <p:sp>
                  <p:nvSpPr>
                    <p:cNvPr id="57591" name="Freeform 132"/>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92" name="Freeform 133"/>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EAEAEA"/>
                    </a:solidFill>
                    <a:ln w="9525">
                      <a:noFill/>
                      <a:round/>
                      <a:headEnd/>
                      <a:tailEnd/>
                    </a:ln>
                  </p:spPr>
                  <p:txBody>
                    <a:bodyPr>
                      <a:prstTxWarp prst="textNoShape">
                        <a:avLst/>
                      </a:prstTxWarp>
                    </a:bodyPr>
                    <a:lstStyle/>
                    <a:p>
                      <a:endParaRPr lang="en-US"/>
                    </a:p>
                  </p:txBody>
                </p:sp>
                <p:sp>
                  <p:nvSpPr>
                    <p:cNvPr id="57593" name="Freeform 134"/>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noFill/>
                    <a:ln w="4763">
                      <a:solidFill>
                        <a:srgbClr val="1F1A17"/>
                      </a:solidFill>
                      <a:round/>
                      <a:headEnd/>
                      <a:tailEnd/>
                    </a:ln>
                  </p:spPr>
                  <p:txBody>
                    <a:bodyPr>
                      <a:prstTxWarp prst="textNoShape">
                        <a:avLst/>
                      </a:prstTxWarp>
                    </a:bodyPr>
                    <a:lstStyle/>
                    <a:p>
                      <a:endParaRPr lang="en-US"/>
                    </a:p>
                  </p:txBody>
                </p:sp>
                <p:sp>
                  <p:nvSpPr>
                    <p:cNvPr id="57594" name="Freeform 135"/>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solidFill>
                      <a:srgbClr val="EAEAEA"/>
                    </a:solidFill>
                    <a:ln w="9525">
                      <a:noFill/>
                      <a:round/>
                      <a:headEnd/>
                      <a:tailEnd/>
                    </a:ln>
                  </p:spPr>
                  <p:txBody>
                    <a:bodyPr>
                      <a:prstTxWarp prst="textNoShape">
                        <a:avLst/>
                      </a:prstTxWarp>
                    </a:bodyPr>
                    <a:lstStyle/>
                    <a:p>
                      <a:endParaRPr lang="en-US"/>
                    </a:p>
                  </p:txBody>
                </p:sp>
                <p:sp>
                  <p:nvSpPr>
                    <p:cNvPr id="57595" name="Freeform 136"/>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noFill/>
                    <a:ln w="4763">
                      <a:solidFill>
                        <a:srgbClr val="1F1A17"/>
                      </a:solidFill>
                      <a:round/>
                      <a:headEnd/>
                      <a:tailEnd/>
                    </a:ln>
                  </p:spPr>
                  <p:txBody>
                    <a:bodyPr>
                      <a:prstTxWarp prst="textNoShape">
                        <a:avLst/>
                      </a:prstTxWarp>
                    </a:bodyPr>
                    <a:lstStyle/>
                    <a:p>
                      <a:endParaRPr lang="en-US"/>
                    </a:p>
                  </p:txBody>
                </p:sp>
                <p:sp>
                  <p:nvSpPr>
                    <p:cNvPr id="57596" name="Freeform 137"/>
                    <p:cNvSpPr>
                      <a:spLocks/>
                    </p:cNvSpPr>
                    <p:nvPr/>
                  </p:nvSpPr>
                  <p:spPr bwMode="auto">
                    <a:xfrm>
                      <a:off x="3405" y="1184"/>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solidFill>
                      <a:srgbClr val="EAEAEA"/>
                    </a:solidFill>
                    <a:ln w="9525">
                      <a:noFill/>
                      <a:round/>
                      <a:headEnd/>
                      <a:tailEnd/>
                    </a:ln>
                  </p:spPr>
                  <p:txBody>
                    <a:bodyPr>
                      <a:prstTxWarp prst="textNoShape">
                        <a:avLst/>
                      </a:prstTxWarp>
                    </a:bodyPr>
                    <a:lstStyle/>
                    <a:p>
                      <a:endParaRPr lang="en-US"/>
                    </a:p>
                  </p:txBody>
                </p:sp>
                <p:sp>
                  <p:nvSpPr>
                    <p:cNvPr id="57597" name="Freeform 138"/>
                    <p:cNvSpPr>
                      <a:spLocks/>
                    </p:cNvSpPr>
                    <p:nvPr/>
                  </p:nvSpPr>
                  <p:spPr bwMode="auto">
                    <a:xfrm>
                      <a:off x="3405" y="1184"/>
                      <a:ext cx="200" cy="244"/>
                    </a:xfrm>
                    <a:custGeom>
                      <a:avLst/>
                      <a:gdLst>
                        <a:gd name="T0" fmla="*/ 0 w 996"/>
                        <a:gd name="T1" fmla="*/ 0 h 1220"/>
                        <a:gd name="T2" fmla="*/ 0 w 996"/>
                        <a:gd name="T3" fmla="*/ 0 h 1220"/>
                        <a:gd name="T4" fmla="*/ 0 w 996"/>
                        <a:gd name="T5" fmla="*/ 0 h 1220"/>
                        <a:gd name="T6" fmla="*/ 0 w 996"/>
                        <a:gd name="T7" fmla="*/ 0 h 1220"/>
                        <a:gd name="T8" fmla="*/ 0 w 996"/>
                        <a:gd name="T9" fmla="*/ 0 h 1220"/>
                        <a:gd name="T10" fmla="*/ 0 w 996"/>
                        <a:gd name="T11" fmla="*/ 0 h 1220"/>
                        <a:gd name="T12" fmla="*/ 0 w 996"/>
                        <a:gd name="T13" fmla="*/ 0 h 1220"/>
                        <a:gd name="T14" fmla="*/ 0 w 996"/>
                        <a:gd name="T15" fmla="*/ 0 h 1220"/>
                        <a:gd name="T16" fmla="*/ 0 w 996"/>
                        <a:gd name="T17" fmla="*/ 0 h 1220"/>
                        <a:gd name="T18" fmla="*/ 0 w 996"/>
                        <a:gd name="T19" fmla="*/ 0 h 1220"/>
                        <a:gd name="T20" fmla="*/ 0 w 996"/>
                        <a:gd name="T21" fmla="*/ 0 h 1220"/>
                        <a:gd name="T22" fmla="*/ 0 w 996"/>
                        <a:gd name="T23" fmla="*/ 0 h 1220"/>
                        <a:gd name="T24" fmla="*/ 0 w 996"/>
                        <a:gd name="T25" fmla="*/ 0 h 1220"/>
                        <a:gd name="T26" fmla="*/ 0 w 996"/>
                        <a:gd name="T27" fmla="*/ 0 h 1220"/>
                        <a:gd name="T28" fmla="*/ 0 w 996"/>
                        <a:gd name="T29" fmla="*/ 0 h 1220"/>
                        <a:gd name="T30" fmla="*/ 0 w 996"/>
                        <a:gd name="T31" fmla="*/ 0 h 1220"/>
                        <a:gd name="T32" fmla="*/ 0 w 996"/>
                        <a:gd name="T33" fmla="*/ 0 h 1220"/>
                        <a:gd name="T34" fmla="*/ 0 w 996"/>
                        <a:gd name="T35" fmla="*/ 0 h 1220"/>
                        <a:gd name="T36" fmla="*/ 0 w 996"/>
                        <a:gd name="T37" fmla="*/ 0 h 1220"/>
                        <a:gd name="T38" fmla="*/ 0 w 996"/>
                        <a:gd name="T39" fmla="*/ 0 h 1220"/>
                        <a:gd name="T40" fmla="*/ 0 w 996"/>
                        <a:gd name="T41" fmla="*/ 0 h 1220"/>
                        <a:gd name="T42" fmla="*/ 0 w 996"/>
                        <a:gd name="T43" fmla="*/ 0 h 1220"/>
                        <a:gd name="T44" fmla="*/ 0 w 996"/>
                        <a:gd name="T45" fmla="*/ 0 h 1220"/>
                        <a:gd name="T46" fmla="*/ 0 w 996"/>
                        <a:gd name="T47" fmla="*/ 0 h 1220"/>
                        <a:gd name="T48" fmla="*/ 0 w 996"/>
                        <a:gd name="T49" fmla="*/ 0 h 1220"/>
                        <a:gd name="T50" fmla="*/ 0 w 996"/>
                        <a:gd name="T51" fmla="*/ 0 h 1220"/>
                        <a:gd name="T52" fmla="*/ 0 w 996"/>
                        <a:gd name="T53" fmla="*/ 0 h 1220"/>
                        <a:gd name="T54" fmla="*/ 0 w 996"/>
                        <a:gd name="T55" fmla="*/ 0 h 1220"/>
                        <a:gd name="T56" fmla="*/ 0 w 996"/>
                        <a:gd name="T57" fmla="*/ 0 h 1220"/>
                        <a:gd name="T58" fmla="*/ 0 w 996"/>
                        <a:gd name="T59" fmla="*/ 0 h 1220"/>
                        <a:gd name="T60" fmla="*/ 0 w 996"/>
                        <a:gd name="T61" fmla="*/ 0 h 1220"/>
                        <a:gd name="T62" fmla="*/ 0 w 996"/>
                        <a:gd name="T63" fmla="*/ 0 h 1220"/>
                        <a:gd name="T64" fmla="*/ 0 w 996"/>
                        <a:gd name="T65" fmla="*/ 0 h 1220"/>
                        <a:gd name="T66" fmla="*/ 0 w 996"/>
                        <a:gd name="T67" fmla="*/ 0 h 1220"/>
                        <a:gd name="T68" fmla="*/ 0 w 996"/>
                        <a:gd name="T69" fmla="*/ 0 h 1220"/>
                        <a:gd name="T70" fmla="*/ 0 w 996"/>
                        <a:gd name="T71" fmla="*/ 0 h 1220"/>
                        <a:gd name="T72" fmla="*/ 0 w 996"/>
                        <a:gd name="T73" fmla="*/ 0 h 1220"/>
                        <a:gd name="T74" fmla="*/ 0 w 996"/>
                        <a:gd name="T75" fmla="*/ 0 h 1220"/>
                        <a:gd name="T76" fmla="*/ 0 w 996"/>
                        <a:gd name="T77" fmla="*/ 0 h 1220"/>
                        <a:gd name="T78" fmla="*/ 0 w 996"/>
                        <a:gd name="T79" fmla="*/ 0 h 1220"/>
                        <a:gd name="T80" fmla="*/ 0 w 996"/>
                        <a:gd name="T81" fmla="*/ 0 h 1220"/>
                        <a:gd name="T82" fmla="*/ 0 w 996"/>
                        <a:gd name="T83" fmla="*/ 0 h 1220"/>
                        <a:gd name="T84" fmla="*/ 0 w 996"/>
                        <a:gd name="T85" fmla="*/ 0 h 1220"/>
                        <a:gd name="T86" fmla="*/ 0 w 996"/>
                        <a:gd name="T87" fmla="*/ 0 h 1220"/>
                        <a:gd name="T88" fmla="*/ 0 w 996"/>
                        <a:gd name="T89" fmla="*/ 0 h 1220"/>
                        <a:gd name="T90" fmla="*/ 0 w 996"/>
                        <a:gd name="T91" fmla="*/ 0 h 1220"/>
                        <a:gd name="T92" fmla="*/ 0 w 996"/>
                        <a:gd name="T93" fmla="*/ 0 h 1220"/>
                        <a:gd name="T94" fmla="*/ 0 w 996"/>
                        <a:gd name="T95" fmla="*/ 0 h 1220"/>
                        <a:gd name="T96" fmla="*/ 0 w 996"/>
                        <a:gd name="T97" fmla="*/ 0 h 1220"/>
                        <a:gd name="T98" fmla="*/ 0 w 996"/>
                        <a:gd name="T99" fmla="*/ 0 h 1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96"/>
                        <a:gd name="T151" fmla="*/ 0 h 1220"/>
                        <a:gd name="T152" fmla="*/ 996 w 996"/>
                        <a:gd name="T153" fmla="*/ 1220 h 1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noFill/>
                    <a:ln w="4763">
                      <a:solidFill>
                        <a:srgbClr val="1F1A17"/>
                      </a:solidFill>
                      <a:round/>
                      <a:headEnd/>
                      <a:tailEnd/>
                    </a:ln>
                  </p:spPr>
                  <p:txBody>
                    <a:bodyPr>
                      <a:prstTxWarp prst="textNoShape">
                        <a:avLst/>
                      </a:prstTxWarp>
                    </a:bodyPr>
                    <a:lstStyle/>
                    <a:p>
                      <a:endParaRPr lang="en-US"/>
                    </a:p>
                  </p:txBody>
                </p:sp>
                <p:sp>
                  <p:nvSpPr>
                    <p:cNvPr id="57598" name="Freeform 139"/>
                    <p:cNvSpPr>
                      <a:spLocks/>
                    </p:cNvSpPr>
                    <p:nvPr/>
                  </p:nvSpPr>
                  <p:spPr bwMode="auto">
                    <a:xfrm>
                      <a:off x="3554" y="1138"/>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solidFill>
                      <a:srgbClr val="33CCCC"/>
                    </a:solidFill>
                    <a:ln w="9525">
                      <a:noFill/>
                      <a:round/>
                      <a:headEnd/>
                      <a:tailEnd/>
                    </a:ln>
                  </p:spPr>
                  <p:txBody>
                    <a:bodyPr>
                      <a:prstTxWarp prst="textNoShape">
                        <a:avLst/>
                      </a:prstTxWarp>
                    </a:bodyPr>
                    <a:lstStyle/>
                    <a:p>
                      <a:endParaRPr lang="en-US"/>
                    </a:p>
                  </p:txBody>
                </p:sp>
                <p:sp>
                  <p:nvSpPr>
                    <p:cNvPr id="57599" name="Freeform 140"/>
                    <p:cNvSpPr>
                      <a:spLocks/>
                    </p:cNvSpPr>
                    <p:nvPr/>
                  </p:nvSpPr>
                  <p:spPr bwMode="auto">
                    <a:xfrm>
                      <a:off x="3554" y="1138"/>
                      <a:ext cx="244" cy="206"/>
                    </a:xfrm>
                    <a:custGeom>
                      <a:avLst/>
                      <a:gdLst>
                        <a:gd name="T0" fmla="*/ 0 w 1219"/>
                        <a:gd name="T1" fmla="*/ 0 h 1031"/>
                        <a:gd name="T2" fmla="*/ 0 w 1219"/>
                        <a:gd name="T3" fmla="*/ 0 h 1031"/>
                        <a:gd name="T4" fmla="*/ 0 w 1219"/>
                        <a:gd name="T5" fmla="*/ 0 h 1031"/>
                        <a:gd name="T6" fmla="*/ 0 w 1219"/>
                        <a:gd name="T7" fmla="*/ 0 h 1031"/>
                        <a:gd name="T8" fmla="*/ 0 w 1219"/>
                        <a:gd name="T9" fmla="*/ 0 h 1031"/>
                        <a:gd name="T10" fmla="*/ 0 w 1219"/>
                        <a:gd name="T11" fmla="*/ 0 h 1031"/>
                        <a:gd name="T12" fmla="*/ 0 w 1219"/>
                        <a:gd name="T13" fmla="*/ 0 h 1031"/>
                        <a:gd name="T14" fmla="*/ 0 w 1219"/>
                        <a:gd name="T15" fmla="*/ 0 h 1031"/>
                        <a:gd name="T16" fmla="*/ 0 w 1219"/>
                        <a:gd name="T17" fmla="*/ 0 h 1031"/>
                        <a:gd name="T18" fmla="*/ 0 w 1219"/>
                        <a:gd name="T19" fmla="*/ 0 h 1031"/>
                        <a:gd name="T20" fmla="*/ 0 w 1219"/>
                        <a:gd name="T21" fmla="*/ 0 h 1031"/>
                        <a:gd name="T22" fmla="*/ 0 w 1219"/>
                        <a:gd name="T23" fmla="*/ 0 h 1031"/>
                        <a:gd name="T24" fmla="*/ 0 w 1219"/>
                        <a:gd name="T25" fmla="*/ 0 h 1031"/>
                        <a:gd name="T26" fmla="*/ 0 w 1219"/>
                        <a:gd name="T27" fmla="*/ 0 h 1031"/>
                        <a:gd name="T28" fmla="*/ 0 w 1219"/>
                        <a:gd name="T29" fmla="*/ 0 h 1031"/>
                        <a:gd name="T30" fmla="*/ 0 w 1219"/>
                        <a:gd name="T31" fmla="*/ 0 h 1031"/>
                        <a:gd name="T32" fmla="*/ 0 w 1219"/>
                        <a:gd name="T33" fmla="*/ 0 h 1031"/>
                        <a:gd name="T34" fmla="*/ 0 w 1219"/>
                        <a:gd name="T35" fmla="*/ 0 h 1031"/>
                        <a:gd name="T36" fmla="*/ 0 w 1219"/>
                        <a:gd name="T37" fmla="*/ 0 h 1031"/>
                        <a:gd name="T38" fmla="*/ 0 w 1219"/>
                        <a:gd name="T39" fmla="*/ 0 h 1031"/>
                        <a:gd name="T40" fmla="*/ 0 w 1219"/>
                        <a:gd name="T41" fmla="*/ 0 h 1031"/>
                        <a:gd name="T42" fmla="*/ 0 w 1219"/>
                        <a:gd name="T43" fmla="*/ 0 h 1031"/>
                        <a:gd name="T44" fmla="*/ 0 w 1219"/>
                        <a:gd name="T45" fmla="*/ 0 h 1031"/>
                        <a:gd name="T46" fmla="*/ 0 w 1219"/>
                        <a:gd name="T47" fmla="*/ 0 h 1031"/>
                        <a:gd name="T48" fmla="*/ 0 w 1219"/>
                        <a:gd name="T49" fmla="*/ 0 h 1031"/>
                        <a:gd name="T50" fmla="*/ 0 w 1219"/>
                        <a:gd name="T51" fmla="*/ 0 h 1031"/>
                        <a:gd name="T52" fmla="*/ 0 w 1219"/>
                        <a:gd name="T53" fmla="*/ 0 h 1031"/>
                        <a:gd name="T54" fmla="*/ 0 w 1219"/>
                        <a:gd name="T55" fmla="*/ 0 h 1031"/>
                        <a:gd name="T56" fmla="*/ 0 w 1219"/>
                        <a:gd name="T57" fmla="*/ 0 h 1031"/>
                        <a:gd name="T58" fmla="*/ 0 w 1219"/>
                        <a:gd name="T59" fmla="*/ 0 h 1031"/>
                        <a:gd name="T60" fmla="*/ 0 w 1219"/>
                        <a:gd name="T61" fmla="*/ 0 h 1031"/>
                        <a:gd name="T62" fmla="*/ 0 w 1219"/>
                        <a:gd name="T63" fmla="*/ 0 h 1031"/>
                        <a:gd name="T64" fmla="*/ 0 w 1219"/>
                        <a:gd name="T65" fmla="*/ 0 h 1031"/>
                        <a:gd name="T66" fmla="*/ 0 w 1219"/>
                        <a:gd name="T67" fmla="*/ 0 h 1031"/>
                        <a:gd name="T68" fmla="*/ 0 w 1219"/>
                        <a:gd name="T69" fmla="*/ 0 h 1031"/>
                        <a:gd name="T70" fmla="*/ 0 w 1219"/>
                        <a:gd name="T71" fmla="*/ 0 h 1031"/>
                        <a:gd name="T72" fmla="*/ 0 w 1219"/>
                        <a:gd name="T73" fmla="*/ 0 h 1031"/>
                        <a:gd name="T74" fmla="*/ 0 w 1219"/>
                        <a:gd name="T75" fmla="*/ 0 h 1031"/>
                        <a:gd name="T76" fmla="*/ 0 w 1219"/>
                        <a:gd name="T77" fmla="*/ 0 h 1031"/>
                        <a:gd name="T78" fmla="*/ 0 w 1219"/>
                        <a:gd name="T79" fmla="*/ 0 h 1031"/>
                        <a:gd name="T80" fmla="*/ 0 w 1219"/>
                        <a:gd name="T81" fmla="*/ 0 h 1031"/>
                        <a:gd name="T82" fmla="*/ 0 w 1219"/>
                        <a:gd name="T83" fmla="*/ 0 h 1031"/>
                        <a:gd name="T84" fmla="*/ 0 w 1219"/>
                        <a:gd name="T85" fmla="*/ 0 h 1031"/>
                        <a:gd name="T86" fmla="*/ 0 w 1219"/>
                        <a:gd name="T87" fmla="*/ 0 h 1031"/>
                        <a:gd name="T88" fmla="*/ 0 w 1219"/>
                        <a:gd name="T89" fmla="*/ 0 h 1031"/>
                        <a:gd name="T90" fmla="*/ 0 w 1219"/>
                        <a:gd name="T91" fmla="*/ 0 h 1031"/>
                        <a:gd name="T92" fmla="*/ 0 w 1219"/>
                        <a:gd name="T93" fmla="*/ 0 h 1031"/>
                        <a:gd name="T94" fmla="*/ 0 w 1219"/>
                        <a:gd name="T95" fmla="*/ 0 h 1031"/>
                        <a:gd name="T96" fmla="*/ 0 w 1219"/>
                        <a:gd name="T97" fmla="*/ 0 h 1031"/>
                        <a:gd name="T98" fmla="*/ 0 w 1219"/>
                        <a:gd name="T99" fmla="*/ 0 h 1031"/>
                        <a:gd name="T100" fmla="*/ 0 w 1219"/>
                        <a:gd name="T101" fmla="*/ 0 h 1031"/>
                        <a:gd name="T102" fmla="*/ 0 w 1219"/>
                        <a:gd name="T103" fmla="*/ 0 h 1031"/>
                        <a:gd name="T104" fmla="*/ 0 w 1219"/>
                        <a:gd name="T105" fmla="*/ 0 h 1031"/>
                        <a:gd name="T106" fmla="*/ 0 w 1219"/>
                        <a:gd name="T107" fmla="*/ 0 h 10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9"/>
                        <a:gd name="T163" fmla="*/ 0 h 1031"/>
                        <a:gd name="T164" fmla="*/ 1219 w 1219"/>
                        <a:gd name="T165" fmla="*/ 1031 h 10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noFill/>
                    <a:ln w="4763">
                      <a:solidFill>
                        <a:srgbClr val="1F1A17"/>
                      </a:solidFill>
                      <a:round/>
                      <a:headEnd/>
                      <a:tailEnd/>
                    </a:ln>
                  </p:spPr>
                  <p:txBody>
                    <a:bodyPr>
                      <a:prstTxWarp prst="textNoShape">
                        <a:avLst/>
                      </a:prstTxWarp>
                    </a:bodyPr>
                    <a:lstStyle/>
                    <a:p>
                      <a:endParaRPr lang="en-US"/>
                    </a:p>
                  </p:txBody>
                </p:sp>
                <p:sp>
                  <p:nvSpPr>
                    <p:cNvPr id="57600" name="Freeform 141"/>
                    <p:cNvSpPr>
                      <a:spLocks/>
                    </p:cNvSpPr>
                    <p:nvPr/>
                  </p:nvSpPr>
                  <p:spPr bwMode="auto">
                    <a:xfrm>
                      <a:off x="3205" y="971"/>
                      <a:ext cx="290" cy="84"/>
                    </a:xfrm>
                    <a:custGeom>
                      <a:avLst/>
                      <a:gdLst>
                        <a:gd name="T0" fmla="*/ 0 w 1452"/>
                        <a:gd name="T1" fmla="*/ 0 h 422"/>
                        <a:gd name="T2" fmla="*/ 0 w 1452"/>
                        <a:gd name="T3" fmla="*/ 0 h 422"/>
                        <a:gd name="T4" fmla="*/ 0 w 1452"/>
                        <a:gd name="T5" fmla="*/ 0 h 422"/>
                        <a:gd name="T6" fmla="*/ 0 w 1452"/>
                        <a:gd name="T7" fmla="*/ 0 h 422"/>
                        <a:gd name="T8" fmla="*/ 0 w 1452"/>
                        <a:gd name="T9" fmla="*/ 0 h 422"/>
                        <a:gd name="T10" fmla="*/ 0 w 1452"/>
                        <a:gd name="T11" fmla="*/ 0 h 422"/>
                        <a:gd name="T12" fmla="*/ 0 w 1452"/>
                        <a:gd name="T13" fmla="*/ 0 h 422"/>
                        <a:gd name="T14" fmla="*/ 0 w 1452"/>
                        <a:gd name="T15" fmla="*/ 0 h 422"/>
                        <a:gd name="T16" fmla="*/ 0 w 1452"/>
                        <a:gd name="T17" fmla="*/ 0 h 422"/>
                        <a:gd name="T18" fmla="*/ 0 w 1452"/>
                        <a:gd name="T19" fmla="*/ 0 h 422"/>
                        <a:gd name="T20" fmla="*/ 0 w 1452"/>
                        <a:gd name="T21" fmla="*/ 0 h 422"/>
                        <a:gd name="T22" fmla="*/ 0 w 1452"/>
                        <a:gd name="T23" fmla="*/ 0 h 422"/>
                        <a:gd name="T24" fmla="*/ 0 w 1452"/>
                        <a:gd name="T25" fmla="*/ 0 h 422"/>
                        <a:gd name="T26" fmla="*/ 0 w 1452"/>
                        <a:gd name="T27" fmla="*/ 0 h 422"/>
                        <a:gd name="T28" fmla="*/ 0 w 1452"/>
                        <a:gd name="T29" fmla="*/ 0 h 422"/>
                        <a:gd name="T30" fmla="*/ 0 w 1452"/>
                        <a:gd name="T31" fmla="*/ 0 h 422"/>
                        <a:gd name="T32" fmla="*/ 0 w 1452"/>
                        <a:gd name="T33" fmla="*/ 0 h 422"/>
                        <a:gd name="T34" fmla="*/ 0 w 1452"/>
                        <a:gd name="T35" fmla="*/ 0 h 422"/>
                        <a:gd name="T36" fmla="*/ 0 w 1452"/>
                        <a:gd name="T37" fmla="*/ 0 h 422"/>
                        <a:gd name="T38" fmla="*/ 0 w 1452"/>
                        <a:gd name="T39" fmla="*/ 0 h 422"/>
                        <a:gd name="T40" fmla="*/ 0 w 1452"/>
                        <a:gd name="T41" fmla="*/ 0 h 422"/>
                        <a:gd name="T42" fmla="*/ 0 w 1452"/>
                        <a:gd name="T43" fmla="*/ 0 h 422"/>
                        <a:gd name="T44" fmla="*/ 0 w 1452"/>
                        <a:gd name="T45" fmla="*/ 0 h 422"/>
                        <a:gd name="T46" fmla="*/ 0 w 1452"/>
                        <a:gd name="T47" fmla="*/ 0 h 422"/>
                        <a:gd name="T48" fmla="*/ 0 w 1452"/>
                        <a:gd name="T49" fmla="*/ 0 h 422"/>
                        <a:gd name="T50" fmla="*/ 0 w 1452"/>
                        <a:gd name="T51" fmla="*/ 0 h 422"/>
                        <a:gd name="T52" fmla="*/ 0 w 1452"/>
                        <a:gd name="T53" fmla="*/ 0 h 422"/>
                        <a:gd name="T54" fmla="*/ 0 w 1452"/>
                        <a:gd name="T55" fmla="*/ 0 h 422"/>
                        <a:gd name="T56" fmla="*/ 0 w 1452"/>
                        <a:gd name="T57" fmla="*/ 0 h 422"/>
                        <a:gd name="T58" fmla="*/ 0 w 1452"/>
                        <a:gd name="T59" fmla="*/ 0 h 422"/>
                        <a:gd name="T60" fmla="*/ 0 w 1452"/>
                        <a:gd name="T61" fmla="*/ 0 h 422"/>
                        <a:gd name="T62" fmla="*/ 0 w 1452"/>
                        <a:gd name="T63" fmla="*/ 0 h 422"/>
                        <a:gd name="T64" fmla="*/ 0 w 1452"/>
                        <a:gd name="T65" fmla="*/ 0 h 422"/>
                        <a:gd name="T66" fmla="*/ 0 w 1452"/>
                        <a:gd name="T67" fmla="*/ 0 h 422"/>
                        <a:gd name="T68" fmla="*/ 0 w 1452"/>
                        <a:gd name="T69" fmla="*/ 0 h 422"/>
                        <a:gd name="T70" fmla="*/ 0 w 1452"/>
                        <a:gd name="T71" fmla="*/ 0 h 422"/>
                        <a:gd name="T72" fmla="*/ 0 w 1452"/>
                        <a:gd name="T73" fmla="*/ 0 h 422"/>
                        <a:gd name="T74" fmla="*/ 0 w 1452"/>
                        <a:gd name="T75" fmla="*/ 0 h 422"/>
                        <a:gd name="T76" fmla="*/ 0 w 1452"/>
                        <a:gd name="T77" fmla="*/ 0 h 422"/>
                        <a:gd name="T78" fmla="*/ 0 w 1452"/>
                        <a:gd name="T79" fmla="*/ 0 h 422"/>
                        <a:gd name="T80" fmla="*/ 0 w 1452"/>
                        <a:gd name="T81" fmla="*/ 0 h 422"/>
                        <a:gd name="T82" fmla="*/ 0 w 1452"/>
                        <a:gd name="T83" fmla="*/ 0 h 422"/>
                        <a:gd name="T84" fmla="*/ 0 w 1452"/>
                        <a:gd name="T85" fmla="*/ 0 h 422"/>
                        <a:gd name="T86" fmla="*/ 0 w 1452"/>
                        <a:gd name="T87" fmla="*/ 0 h 422"/>
                        <a:gd name="T88" fmla="*/ 0 w 1452"/>
                        <a:gd name="T89" fmla="*/ 0 h 422"/>
                        <a:gd name="T90" fmla="*/ 0 w 1452"/>
                        <a:gd name="T91" fmla="*/ 0 h 422"/>
                        <a:gd name="T92" fmla="*/ 0 w 1452"/>
                        <a:gd name="T93" fmla="*/ 0 h 422"/>
                        <a:gd name="T94" fmla="*/ 0 w 1452"/>
                        <a:gd name="T95" fmla="*/ 0 h 422"/>
                        <a:gd name="T96" fmla="*/ 0 w 1452"/>
                        <a:gd name="T97" fmla="*/ 0 h 422"/>
                        <a:gd name="T98" fmla="*/ 0 w 1452"/>
                        <a:gd name="T99" fmla="*/ 0 h 422"/>
                        <a:gd name="T100" fmla="*/ 0 w 1452"/>
                        <a:gd name="T101" fmla="*/ 0 h 422"/>
                        <a:gd name="T102" fmla="*/ 0 w 1452"/>
                        <a:gd name="T103" fmla="*/ 0 h 422"/>
                        <a:gd name="T104" fmla="*/ 0 w 1452"/>
                        <a:gd name="T105" fmla="*/ 0 h 422"/>
                        <a:gd name="T106" fmla="*/ 0 w 1452"/>
                        <a:gd name="T107" fmla="*/ 0 h 422"/>
                        <a:gd name="T108" fmla="*/ 0 w 1452"/>
                        <a:gd name="T109" fmla="*/ 0 h 4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52"/>
                        <a:gd name="T166" fmla="*/ 0 h 422"/>
                        <a:gd name="T167" fmla="*/ 1452 w 1452"/>
                        <a:gd name="T168" fmla="*/ 422 h 4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1" name="Freeform 142"/>
                    <p:cNvSpPr>
                      <a:spLocks/>
                    </p:cNvSpPr>
                    <p:nvPr/>
                  </p:nvSpPr>
                  <p:spPr bwMode="auto">
                    <a:xfrm>
                      <a:off x="2884" y="925"/>
                      <a:ext cx="358" cy="224"/>
                    </a:xfrm>
                    <a:custGeom>
                      <a:avLst/>
                      <a:gdLst>
                        <a:gd name="T0" fmla="*/ 0 w 1792"/>
                        <a:gd name="T1" fmla="*/ 0 h 1120"/>
                        <a:gd name="T2" fmla="*/ 0 w 1792"/>
                        <a:gd name="T3" fmla="*/ 0 h 1120"/>
                        <a:gd name="T4" fmla="*/ 0 w 1792"/>
                        <a:gd name="T5" fmla="*/ 0 h 1120"/>
                        <a:gd name="T6" fmla="*/ 0 w 1792"/>
                        <a:gd name="T7" fmla="*/ 0 h 1120"/>
                        <a:gd name="T8" fmla="*/ 0 w 1792"/>
                        <a:gd name="T9" fmla="*/ 0 h 1120"/>
                        <a:gd name="T10" fmla="*/ 0 w 1792"/>
                        <a:gd name="T11" fmla="*/ 0 h 1120"/>
                        <a:gd name="T12" fmla="*/ 0 w 1792"/>
                        <a:gd name="T13" fmla="*/ 0 h 1120"/>
                        <a:gd name="T14" fmla="*/ 0 w 1792"/>
                        <a:gd name="T15" fmla="*/ 0 h 1120"/>
                        <a:gd name="T16" fmla="*/ 0 w 1792"/>
                        <a:gd name="T17" fmla="*/ 0 h 1120"/>
                        <a:gd name="T18" fmla="*/ 0 w 1792"/>
                        <a:gd name="T19" fmla="*/ 0 h 1120"/>
                        <a:gd name="T20" fmla="*/ 0 w 1792"/>
                        <a:gd name="T21" fmla="*/ 0 h 1120"/>
                        <a:gd name="T22" fmla="*/ 0 w 1792"/>
                        <a:gd name="T23" fmla="*/ 0 h 1120"/>
                        <a:gd name="T24" fmla="*/ 0 w 1792"/>
                        <a:gd name="T25" fmla="*/ 0 h 1120"/>
                        <a:gd name="T26" fmla="*/ 0 w 1792"/>
                        <a:gd name="T27" fmla="*/ 0 h 1120"/>
                        <a:gd name="T28" fmla="*/ 0 w 1792"/>
                        <a:gd name="T29" fmla="*/ 0 h 1120"/>
                        <a:gd name="T30" fmla="*/ 0 w 1792"/>
                        <a:gd name="T31" fmla="*/ 0 h 1120"/>
                        <a:gd name="T32" fmla="*/ 0 w 1792"/>
                        <a:gd name="T33" fmla="*/ 0 h 1120"/>
                        <a:gd name="T34" fmla="*/ 0 w 1792"/>
                        <a:gd name="T35" fmla="*/ 0 h 1120"/>
                        <a:gd name="T36" fmla="*/ 0 w 1792"/>
                        <a:gd name="T37" fmla="*/ 0 h 1120"/>
                        <a:gd name="T38" fmla="*/ 0 w 1792"/>
                        <a:gd name="T39" fmla="*/ 0 h 1120"/>
                        <a:gd name="T40" fmla="*/ 0 w 1792"/>
                        <a:gd name="T41" fmla="*/ 0 h 1120"/>
                        <a:gd name="T42" fmla="*/ 0 w 1792"/>
                        <a:gd name="T43" fmla="*/ 0 h 1120"/>
                        <a:gd name="T44" fmla="*/ 0 w 1792"/>
                        <a:gd name="T45" fmla="*/ 0 h 1120"/>
                        <a:gd name="T46" fmla="*/ 0 w 1792"/>
                        <a:gd name="T47" fmla="*/ 0 h 1120"/>
                        <a:gd name="T48" fmla="*/ 0 w 1792"/>
                        <a:gd name="T49" fmla="*/ 0 h 1120"/>
                        <a:gd name="T50" fmla="*/ 0 w 1792"/>
                        <a:gd name="T51" fmla="*/ 0 h 1120"/>
                        <a:gd name="T52" fmla="*/ 0 w 1792"/>
                        <a:gd name="T53" fmla="*/ 0 h 1120"/>
                        <a:gd name="T54" fmla="*/ 0 w 1792"/>
                        <a:gd name="T55" fmla="*/ 0 h 1120"/>
                        <a:gd name="T56" fmla="*/ 0 w 1792"/>
                        <a:gd name="T57" fmla="*/ 0 h 1120"/>
                        <a:gd name="T58" fmla="*/ 0 w 1792"/>
                        <a:gd name="T59" fmla="*/ 0 h 1120"/>
                        <a:gd name="T60" fmla="*/ 0 w 1792"/>
                        <a:gd name="T61" fmla="*/ 0 h 1120"/>
                        <a:gd name="T62" fmla="*/ 0 w 1792"/>
                        <a:gd name="T63" fmla="*/ 0 h 1120"/>
                        <a:gd name="T64" fmla="*/ 0 w 1792"/>
                        <a:gd name="T65" fmla="*/ 0 h 1120"/>
                        <a:gd name="T66" fmla="*/ 0 w 1792"/>
                        <a:gd name="T67" fmla="*/ 0 h 1120"/>
                        <a:gd name="T68" fmla="*/ 0 w 1792"/>
                        <a:gd name="T69" fmla="*/ 0 h 1120"/>
                        <a:gd name="T70" fmla="*/ 0 w 1792"/>
                        <a:gd name="T71" fmla="*/ 0 h 1120"/>
                        <a:gd name="T72" fmla="*/ 0 w 1792"/>
                        <a:gd name="T73" fmla="*/ 0 h 1120"/>
                        <a:gd name="T74" fmla="*/ 0 w 1792"/>
                        <a:gd name="T75" fmla="*/ 0 h 1120"/>
                        <a:gd name="T76" fmla="*/ 0 w 1792"/>
                        <a:gd name="T77" fmla="*/ 0 h 1120"/>
                        <a:gd name="T78" fmla="*/ 0 w 1792"/>
                        <a:gd name="T79" fmla="*/ 0 h 1120"/>
                        <a:gd name="T80" fmla="*/ 0 w 1792"/>
                        <a:gd name="T81" fmla="*/ 0 h 1120"/>
                        <a:gd name="T82" fmla="*/ 0 w 1792"/>
                        <a:gd name="T83" fmla="*/ 0 h 1120"/>
                        <a:gd name="T84" fmla="*/ 0 w 1792"/>
                        <a:gd name="T85" fmla="*/ 0 h 1120"/>
                        <a:gd name="T86" fmla="*/ 0 w 1792"/>
                        <a:gd name="T87" fmla="*/ 0 h 1120"/>
                        <a:gd name="T88" fmla="*/ 0 w 1792"/>
                        <a:gd name="T89" fmla="*/ 0 h 1120"/>
                        <a:gd name="T90" fmla="*/ 0 w 1792"/>
                        <a:gd name="T91" fmla="*/ 0 h 1120"/>
                        <a:gd name="T92" fmla="*/ 0 w 1792"/>
                        <a:gd name="T93" fmla="*/ 0 h 1120"/>
                        <a:gd name="T94" fmla="*/ 0 w 1792"/>
                        <a:gd name="T95" fmla="*/ 0 h 1120"/>
                        <a:gd name="T96" fmla="*/ 0 w 1792"/>
                        <a:gd name="T97" fmla="*/ 0 h 112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92"/>
                        <a:gd name="T148" fmla="*/ 0 h 1120"/>
                        <a:gd name="T149" fmla="*/ 1792 w 1792"/>
                        <a:gd name="T150" fmla="*/ 1120 h 112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2" name="Freeform 143"/>
                    <p:cNvSpPr>
                      <a:spLocks/>
                    </p:cNvSpPr>
                    <p:nvPr/>
                  </p:nvSpPr>
                  <p:spPr bwMode="auto">
                    <a:xfrm>
                      <a:off x="3219" y="1182"/>
                      <a:ext cx="242" cy="284"/>
                    </a:xfrm>
                    <a:custGeom>
                      <a:avLst/>
                      <a:gdLst>
                        <a:gd name="T0" fmla="*/ 0 w 1210"/>
                        <a:gd name="T1" fmla="*/ 0 h 1423"/>
                        <a:gd name="T2" fmla="*/ 0 w 1210"/>
                        <a:gd name="T3" fmla="*/ 0 h 1423"/>
                        <a:gd name="T4" fmla="*/ 0 w 1210"/>
                        <a:gd name="T5" fmla="*/ 0 h 1423"/>
                        <a:gd name="T6" fmla="*/ 0 w 1210"/>
                        <a:gd name="T7" fmla="*/ 0 h 1423"/>
                        <a:gd name="T8" fmla="*/ 0 w 1210"/>
                        <a:gd name="T9" fmla="*/ 0 h 1423"/>
                        <a:gd name="T10" fmla="*/ 0 w 1210"/>
                        <a:gd name="T11" fmla="*/ 0 h 1423"/>
                        <a:gd name="T12" fmla="*/ 0 w 1210"/>
                        <a:gd name="T13" fmla="*/ 0 h 1423"/>
                        <a:gd name="T14" fmla="*/ 0 w 1210"/>
                        <a:gd name="T15" fmla="*/ 0 h 1423"/>
                        <a:gd name="T16" fmla="*/ 0 w 1210"/>
                        <a:gd name="T17" fmla="*/ 0 h 1423"/>
                        <a:gd name="T18" fmla="*/ 0 w 1210"/>
                        <a:gd name="T19" fmla="*/ 0 h 1423"/>
                        <a:gd name="T20" fmla="*/ 0 w 1210"/>
                        <a:gd name="T21" fmla="*/ 0 h 1423"/>
                        <a:gd name="T22" fmla="*/ 0 w 1210"/>
                        <a:gd name="T23" fmla="*/ 0 h 1423"/>
                        <a:gd name="T24" fmla="*/ 0 w 1210"/>
                        <a:gd name="T25" fmla="*/ 0 h 1423"/>
                        <a:gd name="T26" fmla="*/ 0 w 1210"/>
                        <a:gd name="T27" fmla="*/ 0 h 1423"/>
                        <a:gd name="T28" fmla="*/ 0 w 1210"/>
                        <a:gd name="T29" fmla="*/ 0 h 1423"/>
                        <a:gd name="T30" fmla="*/ 0 w 1210"/>
                        <a:gd name="T31" fmla="*/ 0 h 1423"/>
                        <a:gd name="T32" fmla="*/ 0 w 1210"/>
                        <a:gd name="T33" fmla="*/ 0 h 1423"/>
                        <a:gd name="T34" fmla="*/ 0 w 1210"/>
                        <a:gd name="T35" fmla="*/ 0 h 1423"/>
                        <a:gd name="T36" fmla="*/ 0 w 1210"/>
                        <a:gd name="T37" fmla="*/ 0 h 1423"/>
                        <a:gd name="T38" fmla="*/ 0 w 1210"/>
                        <a:gd name="T39" fmla="*/ 0 h 1423"/>
                        <a:gd name="T40" fmla="*/ 0 w 1210"/>
                        <a:gd name="T41" fmla="*/ 0 h 1423"/>
                        <a:gd name="T42" fmla="*/ 0 w 1210"/>
                        <a:gd name="T43" fmla="*/ 0 h 1423"/>
                        <a:gd name="T44" fmla="*/ 0 w 1210"/>
                        <a:gd name="T45" fmla="*/ 0 h 1423"/>
                        <a:gd name="T46" fmla="*/ 0 w 1210"/>
                        <a:gd name="T47" fmla="*/ 0 h 1423"/>
                        <a:gd name="T48" fmla="*/ 0 w 1210"/>
                        <a:gd name="T49" fmla="*/ 0 h 1423"/>
                        <a:gd name="T50" fmla="*/ 0 w 1210"/>
                        <a:gd name="T51" fmla="*/ 0 h 1423"/>
                        <a:gd name="T52" fmla="*/ 0 w 1210"/>
                        <a:gd name="T53" fmla="*/ 0 h 1423"/>
                        <a:gd name="T54" fmla="*/ 0 w 1210"/>
                        <a:gd name="T55" fmla="*/ 0 h 1423"/>
                        <a:gd name="T56" fmla="*/ 0 w 1210"/>
                        <a:gd name="T57" fmla="*/ 0 h 1423"/>
                        <a:gd name="T58" fmla="*/ 0 w 1210"/>
                        <a:gd name="T59" fmla="*/ 0 h 1423"/>
                        <a:gd name="T60" fmla="*/ 0 w 1210"/>
                        <a:gd name="T61" fmla="*/ 0 h 1423"/>
                        <a:gd name="T62" fmla="*/ 0 w 1210"/>
                        <a:gd name="T63" fmla="*/ 0 h 1423"/>
                        <a:gd name="T64" fmla="*/ 0 w 1210"/>
                        <a:gd name="T65" fmla="*/ 0 h 1423"/>
                        <a:gd name="T66" fmla="*/ 0 w 1210"/>
                        <a:gd name="T67" fmla="*/ 0 h 1423"/>
                        <a:gd name="T68" fmla="*/ 0 w 1210"/>
                        <a:gd name="T69" fmla="*/ 0 h 1423"/>
                        <a:gd name="T70" fmla="*/ 0 w 1210"/>
                        <a:gd name="T71" fmla="*/ 0 h 1423"/>
                        <a:gd name="T72" fmla="*/ 0 w 1210"/>
                        <a:gd name="T73" fmla="*/ 0 h 1423"/>
                        <a:gd name="T74" fmla="*/ 0 w 1210"/>
                        <a:gd name="T75" fmla="*/ 0 h 1423"/>
                        <a:gd name="T76" fmla="*/ 0 w 1210"/>
                        <a:gd name="T77" fmla="*/ 0 h 1423"/>
                        <a:gd name="T78" fmla="*/ 0 w 1210"/>
                        <a:gd name="T79" fmla="*/ 0 h 1423"/>
                        <a:gd name="T80" fmla="*/ 0 w 1210"/>
                        <a:gd name="T81" fmla="*/ 0 h 1423"/>
                        <a:gd name="T82" fmla="*/ 0 w 1210"/>
                        <a:gd name="T83" fmla="*/ 0 h 1423"/>
                        <a:gd name="T84" fmla="*/ 0 w 1210"/>
                        <a:gd name="T85" fmla="*/ 0 h 1423"/>
                        <a:gd name="T86" fmla="*/ 0 w 1210"/>
                        <a:gd name="T87" fmla="*/ 0 h 1423"/>
                        <a:gd name="T88" fmla="*/ 0 w 1210"/>
                        <a:gd name="T89" fmla="*/ 0 h 1423"/>
                        <a:gd name="T90" fmla="*/ 0 w 1210"/>
                        <a:gd name="T91" fmla="*/ 0 h 1423"/>
                        <a:gd name="T92" fmla="*/ 0 w 1210"/>
                        <a:gd name="T93" fmla="*/ 0 h 1423"/>
                        <a:gd name="T94" fmla="*/ 0 w 1210"/>
                        <a:gd name="T95" fmla="*/ 0 h 1423"/>
                        <a:gd name="T96" fmla="*/ 0 w 1210"/>
                        <a:gd name="T97" fmla="*/ 0 h 1423"/>
                        <a:gd name="T98" fmla="*/ 0 w 1210"/>
                        <a:gd name="T99" fmla="*/ 0 h 1423"/>
                        <a:gd name="T100" fmla="*/ 0 w 1210"/>
                        <a:gd name="T101" fmla="*/ 0 h 1423"/>
                        <a:gd name="T102" fmla="*/ 0 w 1210"/>
                        <a:gd name="T103" fmla="*/ 0 h 1423"/>
                        <a:gd name="T104" fmla="*/ 0 w 1210"/>
                        <a:gd name="T105" fmla="*/ 0 h 1423"/>
                        <a:gd name="T106" fmla="*/ 0 w 1210"/>
                        <a:gd name="T107" fmla="*/ 0 h 1423"/>
                        <a:gd name="T108" fmla="*/ 0 w 1210"/>
                        <a:gd name="T109" fmla="*/ 0 h 1423"/>
                        <a:gd name="T110" fmla="*/ 0 w 1210"/>
                        <a:gd name="T111" fmla="*/ 0 h 1423"/>
                        <a:gd name="T112" fmla="*/ 0 w 1210"/>
                        <a:gd name="T113" fmla="*/ 0 h 1423"/>
                        <a:gd name="T114" fmla="*/ 0 w 1210"/>
                        <a:gd name="T115" fmla="*/ 0 h 1423"/>
                        <a:gd name="T116" fmla="*/ 0 w 1210"/>
                        <a:gd name="T117" fmla="*/ 0 h 14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10"/>
                        <a:gd name="T178" fmla="*/ 0 h 1423"/>
                        <a:gd name="T179" fmla="*/ 1210 w 1210"/>
                        <a:gd name="T180" fmla="*/ 1423 h 14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3" name="Freeform 144"/>
                    <p:cNvSpPr>
                      <a:spLocks/>
                    </p:cNvSpPr>
                    <p:nvPr/>
                  </p:nvSpPr>
                  <p:spPr bwMode="auto">
                    <a:xfrm>
                      <a:off x="2911" y="1147"/>
                      <a:ext cx="343" cy="143"/>
                    </a:xfrm>
                    <a:custGeom>
                      <a:avLst/>
                      <a:gdLst>
                        <a:gd name="T0" fmla="*/ 0 w 1714"/>
                        <a:gd name="T1" fmla="*/ 0 h 717"/>
                        <a:gd name="T2" fmla="*/ 0 w 1714"/>
                        <a:gd name="T3" fmla="*/ 0 h 717"/>
                        <a:gd name="T4" fmla="*/ 0 w 1714"/>
                        <a:gd name="T5" fmla="*/ 0 h 717"/>
                        <a:gd name="T6" fmla="*/ 0 w 1714"/>
                        <a:gd name="T7" fmla="*/ 0 h 717"/>
                        <a:gd name="T8" fmla="*/ 0 w 1714"/>
                        <a:gd name="T9" fmla="*/ 0 h 717"/>
                        <a:gd name="T10" fmla="*/ 0 w 1714"/>
                        <a:gd name="T11" fmla="*/ 0 h 717"/>
                        <a:gd name="T12" fmla="*/ 0 w 1714"/>
                        <a:gd name="T13" fmla="*/ 0 h 717"/>
                        <a:gd name="T14" fmla="*/ 0 w 1714"/>
                        <a:gd name="T15" fmla="*/ 0 h 717"/>
                        <a:gd name="T16" fmla="*/ 0 w 1714"/>
                        <a:gd name="T17" fmla="*/ 0 h 717"/>
                        <a:gd name="T18" fmla="*/ 0 w 1714"/>
                        <a:gd name="T19" fmla="*/ 0 h 717"/>
                        <a:gd name="T20" fmla="*/ 0 w 1714"/>
                        <a:gd name="T21" fmla="*/ 0 h 717"/>
                        <a:gd name="T22" fmla="*/ 0 w 1714"/>
                        <a:gd name="T23" fmla="*/ 0 h 717"/>
                        <a:gd name="T24" fmla="*/ 0 w 1714"/>
                        <a:gd name="T25" fmla="*/ 0 h 717"/>
                        <a:gd name="T26" fmla="*/ 0 w 1714"/>
                        <a:gd name="T27" fmla="*/ 0 h 717"/>
                        <a:gd name="T28" fmla="*/ 0 w 1714"/>
                        <a:gd name="T29" fmla="*/ 0 h 717"/>
                        <a:gd name="T30" fmla="*/ 0 w 1714"/>
                        <a:gd name="T31" fmla="*/ 0 h 717"/>
                        <a:gd name="T32" fmla="*/ 0 w 1714"/>
                        <a:gd name="T33" fmla="*/ 0 h 717"/>
                        <a:gd name="T34" fmla="*/ 0 w 1714"/>
                        <a:gd name="T35" fmla="*/ 0 h 717"/>
                        <a:gd name="T36" fmla="*/ 0 w 1714"/>
                        <a:gd name="T37" fmla="*/ 0 h 717"/>
                        <a:gd name="T38" fmla="*/ 0 w 1714"/>
                        <a:gd name="T39" fmla="*/ 0 h 717"/>
                        <a:gd name="T40" fmla="*/ 0 w 1714"/>
                        <a:gd name="T41" fmla="*/ 0 h 717"/>
                        <a:gd name="T42" fmla="*/ 0 w 1714"/>
                        <a:gd name="T43" fmla="*/ 0 h 717"/>
                        <a:gd name="T44" fmla="*/ 0 w 1714"/>
                        <a:gd name="T45" fmla="*/ 0 h 717"/>
                        <a:gd name="T46" fmla="*/ 0 w 1714"/>
                        <a:gd name="T47" fmla="*/ 0 h 717"/>
                        <a:gd name="T48" fmla="*/ 0 w 1714"/>
                        <a:gd name="T49" fmla="*/ 0 h 717"/>
                        <a:gd name="T50" fmla="*/ 0 w 1714"/>
                        <a:gd name="T51" fmla="*/ 0 h 717"/>
                        <a:gd name="T52" fmla="*/ 0 w 1714"/>
                        <a:gd name="T53" fmla="*/ 0 h 717"/>
                        <a:gd name="T54" fmla="*/ 0 w 1714"/>
                        <a:gd name="T55" fmla="*/ 0 h 717"/>
                        <a:gd name="T56" fmla="*/ 0 w 1714"/>
                        <a:gd name="T57" fmla="*/ 0 h 717"/>
                        <a:gd name="T58" fmla="*/ 0 w 1714"/>
                        <a:gd name="T59" fmla="*/ 0 h 717"/>
                        <a:gd name="T60" fmla="*/ 0 w 1714"/>
                        <a:gd name="T61" fmla="*/ 0 h 717"/>
                        <a:gd name="T62" fmla="*/ 0 w 1714"/>
                        <a:gd name="T63" fmla="*/ 0 h 717"/>
                        <a:gd name="T64" fmla="*/ 0 w 1714"/>
                        <a:gd name="T65" fmla="*/ 0 h 717"/>
                        <a:gd name="T66" fmla="*/ 0 w 1714"/>
                        <a:gd name="T67" fmla="*/ 0 h 717"/>
                        <a:gd name="T68" fmla="*/ 0 w 1714"/>
                        <a:gd name="T69" fmla="*/ 0 h 717"/>
                        <a:gd name="T70" fmla="*/ 0 w 1714"/>
                        <a:gd name="T71" fmla="*/ 0 h 717"/>
                        <a:gd name="T72" fmla="*/ 0 w 1714"/>
                        <a:gd name="T73" fmla="*/ 0 h 717"/>
                        <a:gd name="T74" fmla="*/ 0 w 1714"/>
                        <a:gd name="T75" fmla="*/ 0 h 717"/>
                        <a:gd name="T76" fmla="*/ 0 w 1714"/>
                        <a:gd name="T77" fmla="*/ 0 h 717"/>
                        <a:gd name="T78" fmla="*/ 0 w 1714"/>
                        <a:gd name="T79" fmla="*/ 0 h 717"/>
                        <a:gd name="T80" fmla="*/ 0 w 1714"/>
                        <a:gd name="T81" fmla="*/ 0 h 717"/>
                        <a:gd name="T82" fmla="*/ 0 w 1714"/>
                        <a:gd name="T83" fmla="*/ 0 h 717"/>
                        <a:gd name="T84" fmla="*/ 0 w 1714"/>
                        <a:gd name="T85" fmla="*/ 0 h 717"/>
                        <a:gd name="T86" fmla="*/ 0 w 1714"/>
                        <a:gd name="T87" fmla="*/ 0 h 717"/>
                        <a:gd name="T88" fmla="*/ 0 w 1714"/>
                        <a:gd name="T89" fmla="*/ 0 h 717"/>
                        <a:gd name="T90" fmla="*/ 0 w 1714"/>
                        <a:gd name="T91" fmla="*/ 0 h 717"/>
                        <a:gd name="T92" fmla="*/ 0 w 1714"/>
                        <a:gd name="T93" fmla="*/ 0 h 717"/>
                        <a:gd name="T94" fmla="*/ 0 w 1714"/>
                        <a:gd name="T95" fmla="*/ 0 h 717"/>
                        <a:gd name="T96" fmla="*/ 0 w 1714"/>
                        <a:gd name="T97" fmla="*/ 0 h 717"/>
                        <a:gd name="T98" fmla="*/ 0 w 1714"/>
                        <a:gd name="T99" fmla="*/ 0 h 71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14"/>
                        <a:gd name="T151" fmla="*/ 0 h 717"/>
                        <a:gd name="T152" fmla="*/ 1714 w 1714"/>
                        <a:gd name="T153" fmla="*/ 717 h 71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4" name="Freeform 145"/>
                    <p:cNvSpPr>
                      <a:spLocks/>
                    </p:cNvSpPr>
                    <p:nvPr/>
                  </p:nvSpPr>
                  <p:spPr bwMode="auto">
                    <a:xfrm>
                      <a:off x="2582" y="1319"/>
                      <a:ext cx="459" cy="169"/>
                    </a:xfrm>
                    <a:custGeom>
                      <a:avLst/>
                      <a:gdLst>
                        <a:gd name="T0" fmla="*/ 0 w 2293"/>
                        <a:gd name="T1" fmla="*/ 0 h 847"/>
                        <a:gd name="T2" fmla="*/ 0 w 2293"/>
                        <a:gd name="T3" fmla="*/ 0 h 847"/>
                        <a:gd name="T4" fmla="*/ 0 w 2293"/>
                        <a:gd name="T5" fmla="*/ 0 h 847"/>
                        <a:gd name="T6" fmla="*/ 0 w 2293"/>
                        <a:gd name="T7" fmla="*/ 0 h 847"/>
                        <a:gd name="T8" fmla="*/ 0 w 2293"/>
                        <a:gd name="T9" fmla="*/ 0 h 847"/>
                        <a:gd name="T10" fmla="*/ 0 w 2293"/>
                        <a:gd name="T11" fmla="*/ 0 h 847"/>
                        <a:gd name="T12" fmla="*/ 0 w 2293"/>
                        <a:gd name="T13" fmla="*/ 0 h 847"/>
                        <a:gd name="T14" fmla="*/ 0 w 2293"/>
                        <a:gd name="T15" fmla="*/ 0 h 847"/>
                        <a:gd name="T16" fmla="*/ 0 w 2293"/>
                        <a:gd name="T17" fmla="*/ 0 h 847"/>
                        <a:gd name="T18" fmla="*/ 0 w 2293"/>
                        <a:gd name="T19" fmla="*/ 0 h 847"/>
                        <a:gd name="T20" fmla="*/ 0 w 2293"/>
                        <a:gd name="T21" fmla="*/ 0 h 847"/>
                        <a:gd name="T22" fmla="*/ 0 w 2293"/>
                        <a:gd name="T23" fmla="*/ 0 h 847"/>
                        <a:gd name="T24" fmla="*/ 0 w 2293"/>
                        <a:gd name="T25" fmla="*/ 0 h 847"/>
                        <a:gd name="T26" fmla="*/ 0 w 2293"/>
                        <a:gd name="T27" fmla="*/ 0 h 847"/>
                        <a:gd name="T28" fmla="*/ 0 w 2293"/>
                        <a:gd name="T29" fmla="*/ 0 h 847"/>
                        <a:gd name="T30" fmla="*/ 0 w 2293"/>
                        <a:gd name="T31" fmla="*/ 0 h 847"/>
                        <a:gd name="T32" fmla="*/ 0 w 2293"/>
                        <a:gd name="T33" fmla="*/ 0 h 847"/>
                        <a:gd name="T34" fmla="*/ 0 w 2293"/>
                        <a:gd name="T35" fmla="*/ 0 h 847"/>
                        <a:gd name="T36" fmla="*/ 0 w 2293"/>
                        <a:gd name="T37" fmla="*/ 0 h 847"/>
                        <a:gd name="T38" fmla="*/ 0 w 2293"/>
                        <a:gd name="T39" fmla="*/ 0 h 847"/>
                        <a:gd name="T40" fmla="*/ 0 w 2293"/>
                        <a:gd name="T41" fmla="*/ 0 h 847"/>
                        <a:gd name="T42" fmla="*/ 0 w 2293"/>
                        <a:gd name="T43" fmla="*/ 0 h 847"/>
                        <a:gd name="T44" fmla="*/ 0 w 2293"/>
                        <a:gd name="T45" fmla="*/ 0 h 847"/>
                        <a:gd name="T46" fmla="*/ 0 w 2293"/>
                        <a:gd name="T47" fmla="*/ 0 h 847"/>
                        <a:gd name="T48" fmla="*/ 0 w 2293"/>
                        <a:gd name="T49" fmla="*/ 0 h 847"/>
                        <a:gd name="T50" fmla="*/ 0 w 2293"/>
                        <a:gd name="T51" fmla="*/ 0 h 847"/>
                        <a:gd name="T52" fmla="*/ 0 w 2293"/>
                        <a:gd name="T53" fmla="*/ 0 h 847"/>
                        <a:gd name="T54" fmla="*/ 0 w 2293"/>
                        <a:gd name="T55" fmla="*/ 0 h 847"/>
                        <a:gd name="T56" fmla="*/ 0 w 2293"/>
                        <a:gd name="T57" fmla="*/ 0 h 847"/>
                        <a:gd name="T58" fmla="*/ 0 w 2293"/>
                        <a:gd name="T59" fmla="*/ 0 h 847"/>
                        <a:gd name="T60" fmla="*/ 0 w 2293"/>
                        <a:gd name="T61" fmla="*/ 0 h 847"/>
                        <a:gd name="T62" fmla="*/ 0 w 2293"/>
                        <a:gd name="T63" fmla="*/ 0 h 847"/>
                        <a:gd name="T64" fmla="*/ 0 w 2293"/>
                        <a:gd name="T65" fmla="*/ 0 h 847"/>
                        <a:gd name="T66" fmla="*/ 0 w 2293"/>
                        <a:gd name="T67" fmla="*/ 0 h 847"/>
                        <a:gd name="T68" fmla="*/ 0 w 2293"/>
                        <a:gd name="T69" fmla="*/ 0 h 847"/>
                        <a:gd name="T70" fmla="*/ 0 w 2293"/>
                        <a:gd name="T71" fmla="*/ 0 h 847"/>
                        <a:gd name="T72" fmla="*/ 0 w 2293"/>
                        <a:gd name="T73" fmla="*/ 0 h 847"/>
                        <a:gd name="T74" fmla="*/ 0 w 2293"/>
                        <a:gd name="T75" fmla="*/ 0 h 847"/>
                        <a:gd name="T76" fmla="*/ 0 w 2293"/>
                        <a:gd name="T77" fmla="*/ 0 h 847"/>
                        <a:gd name="T78" fmla="*/ 0 w 2293"/>
                        <a:gd name="T79" fmla="*/ 0 h 847"/>
                        <a:gd name="T80" fmla="*/ 0 w 2293"/>
                        <a:gd name="T81" fmla="*/ 0 h 847"/>
                        <a:gd name="T82" fmla="*/ 0 w 2293"/>
                        <a:gd name="T83" fmla="*/ 0 h 847"/>
                        <a:gd name="T84" fmla="*/ 0 w 2293"/>
                        <a:gd name="T85" fmla="*/ 0 h 847"/>
                        <a:gd name="T86" fmla="*/ 0 w 2293"/>
                        <a:gd name="T87" fmla="*/ 0 h 847"/>
                        <a:gd name="T88" fmla="*/ 0 w 2293"/>
                        <a:gd name="T89" fmla="*/ 0 h 847"/>
                        <a:gd name="T90" fmla="*/ 0 w 2293"/>
                        <a:gd name="T91" fmla="*/ 0 h 847"/>
                        <a:gd name="T92" fmla="*/ 0 w 2293"/>
                        <a:gd name="T93" fmla="*/ 0 h 84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293"/>
                        <a:gd name="T142" fmla="*/ 0 h 847"/>
                        <a:gd name="T143" fmla="*/ 2293 w 2293"/>
                        <a:gd name="T144" fmla="*/ 847 h 84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5" name="Freeform 146"/>
                    <p:cNvSpPr>
                      <a:spLocks/>
                    </p:cNvSpPr>
                    <p:nvPr/>
                  </p:nvSpPr>
                  <p:spPr bwMode="auto">
                    <a:xfrm>
                      <a:off x="3092" y="1012"/>
                      <a:ext cx="293" cy="175"/>
                    </a:xfrm>
                    <a:custGeom>
                      <a:avLst/>
                      <a:gdLst>
                        <a:gd name="T0" fmla="*/ 0 w 1469"/>
                        <a:gd name="T1" fmla="*/ 0 h 876"/>
                        <a:gd name="T2" fmla="*/ 0 w 1469"/>
                        <a:gd name="T3" fmla="*/ 0 h 876"/>
                        <a:gd name="T4" fmla="*/ 0 w 1469"/>
                        <a:gd name="T5" fmla="*/ 0 h 876"/>
                        <a:gd name="T6" fmla="*/ 0 w 1469"/>
                        <a:gd name="T7" fmla="*/ 0 h 876"/>
                        <a:gd name="T8" fmla="*/ 0 w 1469"/>
                        <a:gd name="T9" fmla="*/ 0 h 876"/>
                        <a:gd name="T10" fmla="*/ 0 w 1469"/>
                        <a:gd name="T11" fmla="*/ 0 h 876"/>
                        <a:gd name="T12" fmla="*/ 0 w 1469"/>
                        <a:gd name="T13" fmla="*/ 0 h 876"/>
                        <a:gd name="T14" fmla="*/ 0 w 1469"/>
                        <a:gd name="T15" fmla="*/ 0 h 876"/>
                        <a:gd name="T16" fmla="*/ 0 w 1469"/>
                        <a:gd name="T17" fmla="*/ 0 h 876"/>
                        <a:gd name="T18" fmla="*/ 0 w 1469"/>
                        <a:gd name="T19" fmla="*/ 0 h 876"/>
                        <a:gd name="T20" fmla="*/ 0 w 1469"/>
                        <a:gd name="T21" fmla="*/ 0 h 876"/>
                        <a:gd name="T22" fmla="*/ 0 w 1469"/>
                        <a:gd name="T23" fmla="*/ 0 h 876"/>
                        <a:gd name="T24" fmla="*/ 0 w 1469"/>
                        <a:gd name="T25" fmla="*/ 0 h 876"/>
                        <a:gd name="T26" fmla="*/ 0 w 1469"/>
                        <a:gd name="T27" fmla="*/ 0 h 876"/>
                        <a:gd name="T28" fmla="*/ 0 w 1469"/>
                        <a:gd name="T29" fmla="*/ 0 h 876"/>
                        <a:gd name="T30" fmla="*/ 0 w 1469"/>
                        <a:gd name="T31" fmla="*/ 0 h 876"/>
                        <a:gd name="T32" fmla="*/ 0 w 1469"/>
                        <a:gd name="T33" fmla="*/ 0 h 876"/>
                        <a:gd name="T34" fmla="*/ 0 w 1469"/>
                        <a:gd name="T35" fmla="*/ 0 h 876"/>
                        <a:gd name="T36" fmla="*/ 0 w 1469"/>
                        <a:gd name="T37" fmla="*/ 0 h 876"/>
                        <a:gd name="T38" fmla="*/ 0 w 1469"/>
                        <a:gd name="T39" fmla="*/ 0 h 876"/>
                        <a:gd name="T40" fmla="*/ 0 w 1469"/>
                        <a:gd name="T41" fmla="*/ 0 h 876"/>
                        <a:gd name="T42" fmla="*/ 0 w 1469"/>
                        <a:gd name="T43" fmla="*/ 0 h 876"/>
                        <a:gd name="T44" fmla="*/ 0 w 1469"/>
                        <a:gd name="T45" fmla="*/ 0 h 876"/>
                        <a:gd name="T46" fmla="*/ 0 w 1469"/>
                        <a:gd name="T47" fmla="*/ 0 h 876"/>
                        <a:gd name="T48" fmla="*/ 0 w 1469"/>
                        <a:gd name="T49" fmla="*/ 0 h 876"/>
                        <a:gd name="T50" fmla="*/ 0 w 1469"/>
                        <a:gd name="T51" fmla="*/ 0 h 876"/>
                        <a:gd name="T52" fmla="*/ 0 w 1469"/>
                        <a:gd name="T53" fmla="*/ 0 h 876"/>
                        <a:gd name="T54" fmla="*/ 0 w 1469"/>
                        <a:gd name="T55" fmla="*/ 0 h 876"/>
                        <a:gd name="T56" fmla="*/ 0 w 1469"/>
                        <a:gd name="T57" fmla="*/ 0 h 876"/>
                        <a:gd name="T58" fmla="*/ 0 w 1469"/>
                        <a:gd name="T59" fmla="*/ 0 h 876"/>
                        <a:gd name="T60" fmla="*/ 0 w 1469"/>
                        <a:gd name="T61" fmla="*/ 0 h 876"/>
                        <a:gd name="T62" fmla="*/ 0 w 1469"/>
                        <a:gd name="T63" fmla="*/ 0 h 876"/>
                        <a:gd name="T64" fmla="*/ 0 w 1469"/>
                        <a:gd name="T65" fmla="*/ 0 h 876"/>
                        <a:gd name="T66" fmla="*/ 0 w 1469"/>
                        <a:gd name="T67" fmla="*/ 0 h 876"/>
                        <a:gd name="T68" fmla="*/ 0 w 1469"/>
                        <a:gd name="T69" fmla="*/ 0 h 876"/>
                        <a:gd name="T70" fmla="*/ 0 w 1469"/>
                        <a:gd name="T71" fmla="*/ 0 h 876"/>
                        <a:gd name="T72" fmla="*/ 0 w 1469"/>
                        <a:gd name="T73" fmla="*/ 0 h 876"/>
                        <a:gd name="T74" fmla="*/ 0 w 1469"/>
                        <a:gd name="T75" fmla="*/ 0 h 876"/>
                        <a:gd name="T76" fmla="*/ 0 w 1469"/>
                        <a:gd name="T77" fmla="*/ 0 h 876"/>
                        <a:gd name="T78" fmla="*/ 0 w 1469"/>
                        <a:gd name="T79" fmla="*/ 0 h 876"/>
                        <a:gd name="T80" fmla="*/ 0 w 1469"/>
                        <a:gd name="T81" fmla="*/ 0 h 876"/>
                        <a:gd name="T82" fmla="*/ 0 w 1469"/>
                        <a:gd name="T83" fmla="*/ 0 h 876"/>
                        <a:gd name="T84" fmla="*/ 0 w 1469"/>
                        <a:gd name="T85" fmla="*/ 0 h 876"/>
                        <a:gd name="T86" fmla="*/ 0 w 1469"/>
                        <a:gd name="T87" fmla="*/ 0 h 876"/>
                        <a:gd name="T88" fmla="*/ 0 w 1469"/>
                        <a:gd name="T89" fmla="*/ 0 h 876"/>
                        <a:gd name="T90" fmla="*/ 0 w 1469"/>
                        <a:gd name="T91" fmla="*/ 0 h 876"/>
                        <a:gd name="T92" fmla="*/ 0 w 1469"/>
                        <a:gd name="T93" fmla="*/ 0 h 876"/>
                        <a:gd name="T94" fmla="*/ 0 w 1469"/>
                        <a:gd name="T95" fmla="*/ 0 h 876"/>
                        <a:gd name="T96" fmla="*/ 0 w 1469"/>
                        <a:gd name="T97" fmla="*/ 0 h 876"/>
                        <a:gd name="T98" fmla="*/ 0 w 1469"/>
                        <a:gd name="T99" fmla="*/ 0 h 876"/>
                        <a:gd name="T100" fmla="*/ 0 w 1469"/>
                        <a:gd name="T101" fmla="*/ 0 h 876"/>
                        <a:gd name="T102" fmla="*/ 0 w 1469"/>
                        <a:gd name="T103" fmla="*/ 0 h 8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69"/>
                        <a:gd name="T157" fmla="*/ 0 h 876"/>
                        <a:gd name="T158" fmla="*/ 1469 w 1469"/>
                        <a:gd name="T159" fmla="*/ 876 h 8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6" name="Freeform 147"/>
                    <p:cNvSpPr>
                      <a:spLocks/>
                    </p:cNvSpPr>
                    <p:nvPr/>
                  </p:nvSpPr>
                  <p:spPr bwMode="auto">
                    <a:xfrm>
                      <a:off x="2967" y="1283"/>
                      <a:ext cx="436" cy="245"/>
                    </a:xfrm>
                    <a:custGeom>
                      <a:avLst/>
                      <a:gdLst>
                        <a:gd name="T0" fmla="*/ 0 w 2180"/>
                        <a:gd name="T1" fmla="*/ 0 h 1227"/>
                        <a:gd name="T2" fmla="*/ 0 w 2180"/>
                        <a:gd name="T3" fmla="*/ 0 h 1227"/>
                        <a:gd name="T4" fmla="*/ 0 w 2180"/>
                        <a:gd name="T5" fmla="*/ 0 h 1227"/>
                        <a:gd name="T6" fmla="*/ 0 w 2180"/>
                        <a:gd name="T7" fmla="*/ 0 h 1227"/>
                        <a:gd name="T8" fmla="*/ 0 w 2180"/>
                        <a:gd name="T9" fmla="*/ 0 h 1227"/>
                        <a:gd name="T10" fmla="*/ 0 w 2180"/>
                        <a:gd name="T11" fmla="*/ 0 h 1227"/>
                        <a:gd name="T12" fmla="*/ 0 w 2180"/>
                        <a:gd name="T13" fmla="*/ 0 h 1227"/>
                        <a:gd name="T14" fmla="*/ 0 w 2180"/>
                        <a:gd name="T15" fmla="*/ 0 h 1227"/>
                        <a:gd name="T16" fmla="*/ 0 w 2180"/>
                        <a:gd name="T17" fmla="*/ 0 h 1227"/>
                        <a:gd name="T18" fmla="*/ 0 w 2180"/>
                        <a:gd name="T19" fmla="*/ 0 h 1227"/>
                        <a:gd name="T20" fmla="*/ 0 w 2180"/>
                        <a:gd name="T21" fmla="*/ 0 h 1227"/>
                        <a:gd name="T22" fmla="*/ 0 w 2180"/>
                        <a:gd name="T23" fmla="*/ 0 h 1227"/>
                        <a:gd name="T24" fmla="*/ 0 w 2180"/>
                        <a:gd name="T25" fmla="*/ 0 h 1227"/>
                        <a:gd name="T26" fmla="*/ 0 w 2180"/>
                        <a:gd name="T27" fmla="*/ 0 h 1227"/>
                        <a:gd name="T28" fmla="*/ 0 w 2180"/>
                        <a:gd name="T29" fmla="*/ 0 h 1227"/>
                        <a:gd name="T30" fmla="*/ 0 w 2180"/>
                        <a:gd name="T31" fmla="*/ 0 h 1227"/>
                        <a:gd name="T32" fmla="*/ 0 w 2180"/>
                        <a:gd name="T33" fmla="*/ 0 h 1227"/>
                        <a:gd name="T34" fmla="*/ 0 w 2180"/>
                        <a:gd name="T35" fmla="*/ 0 h 1227"/>
                        <a:gd name="T36" fmla="*/ 0 w 2180"/>
                        <a:gd name="T37" fmla="*/ 0 h 1227"/>
                        <a:gd name="T38" fmla="*/ 0 w 2180"/>
                        <a:gd name="T39" fmla="*/ 0 h 1227"/>
                        <a:gd name="T40" fmla="*/ 0 w 2180"/>
                        <a:gd name="T41" fmla="*/ 0 h 1227"/>
                        <a:gd name="T42" fmla="*/ 0 w 2180"/>
                        <a:gd name="T43" fmla="*/ 0 h 1227"/>
                        <a:gd name="T44" fmla="*/ 0 w 2180"/>
                        <a:gd name="T45" fmla="*/ 0 h 1227"/>
                        <a:gd name="T46" fmla="*/ 0 w 2180"/>
                        <a:gd name="T47" fmla="*/ 0 h 1227"/>
                        <a:gd name="T48" fmla="*/ 0 w 2180"/>
                        <a:gd name="T49" fmla="*/ 0 h 1227"/>
                        <a:gd name="T50" fmla="*/ 0 w 2180"/>
                        <a:gd name="T51" fmla="*/ 0 h 1227"/>
                        <a:gd name="T52" fmla="*/ 0 w 2180"/>
                        <a:gd name="T53" fmla="*/ 0 h 1227"/>
                        <a:gd name="T54" fmla="*/ 0 w 2180"/>
                        <a:gd name="T55" fmla="*/ 0 h 1227"/>
                        <a:gd name="T56" fmla="*/ 0 w 2180"/>
                        <a:gd name="T57" fmla="*/ 0 h 1227"/>
                        <a:gd name="T58" fmla="*/ 0 w 2180"/>
                        <a:gd name="T59" fmla="*/ 0 h 1227"/>
                        <a:gd name="T60" fmla="*/ 0 w 2180"/>
                        <a:gd name="T61" fmla="*/ 0 h 1227"/>
                        <a:gd name="T62" fmla="*/ 0 w 2180"/>
                        <a:gd name="T63" fmla="*/ 0 h 1227"/>
                        <a:gd name="T64" fmla="*/ 0 w 2180"/>
                        <a:gd name="T65" fmla="*/ 0 h 1227"/>
                        <a:gd name="T66" fmla="*/ 0 w 2180"/>
                        <a:gd name="T67" fmla="*/ 0 h 1227"/>
                        <a:gd name="T68" fmla="*/ 0 w 2180"/>
                        <a:gd name="T69" fmla="*/ 0 h 1227"/>
                        <a:gd name="T70" fmla="*/ 0 w 2180"/>
                        <a:gd name="T71" fmla="*/ 0 h 1227"/>
                        <a:gd name="T72" fmla="*/ 0 w 2180"/>
                        <a:gd name="T73" fmla="*/ 0 h 1227"/>
                        <a:gd name="T74" fmla="*/ 0 w 2180"/>
                        <a:gd name="T75" fmla="*/ 0 h 1227"/>
                        <a:gd name="T76" fmla="*/ 0 w 2180"/>
                        <a:gd name="T77" fmla="*/ 0 h 1227"/>
                        <a:gd name="T78" fmla="*/ 0 w 2180"/>
                        <a:gd name="T79" fmla="*/ 0 h 1227"/>
                        <a:gd name="T80" fmla="*/ 0 w 2180"/>
                        <a:gd name="T81" fmla="*/ 0 h 1227"/>
                        <a:gd name="T82" fmla="*/ 0 w 2180"/>
                        <a:gd name="T83" fmla="*/ 0 h 1227"/>
                        <a:gd name="T84" fmla="*/ 0 w 2180"/>
                        <a:gd name="T85" fmla="*/ 0 h 1227"/>
                        <a:gd name="T86" fmla="*/ 0 w 2180"/>
                        <a:gd name="T87" fmla="*/ 0 h 1227"/>
                        <a:gd name="T88" fmla="*/ 0 w 2180"/>
                        <a:gd name="T89" fmla="*/ 0 h 1227"/>
                        <a:gd name="T90" fmla="*/ 0 w 2180"/>
                        <a:gd name="T91" fmla="*/ 0 h 1227"/>
                        <a:gd name="T92" fmla="*/ 0 w 2180"/>
                        <a:gd name="T93" fmla="*/ 0 h 1227"/>
                        <a:gd name="T94" fmla="*/ 0 w 2180"/>
                        <a:gd name="T95" fmla="*/ 0 h 1227"/>
                        <a:gd name="T96" fmla="*/ 0 w 2180"/>
                        <a:gd name="T97" fmla="*/ 0 h 1227"/>
                        <a:gd name="T98" fmla="*/ 0 w 2180"/>
                        <a:gd name="T99" fmla="*/ 0 h 1227"/>
                        <a:gd name="T100" fmla="*/ 0 w 2180"/>
                        <a:gd name="T101" fmla="*/ 0 h 1227"/>
                        <a:gd name="T102" fmla="*/ 0 w 2180"/>
                        <a:gd name="T103" fmla="*/ 0 h 1227"/>
                        <a:gd name="T104" fmla="*/ 0 w 2180"/>
                        <a:gd name="T105" fmla="*/ 0 h 1227"/>
                        <a:gd name="T106" fmla="*/ 0 w 2180"/>
                        <a:gd name="T107" fmla="*/ 0 h 1227"/>
                        <a:gd name="T108" fmla="*/ 0 w 2180"/>
                        <a:gd name="T109" fmla="*/ 0 h 1227"/>
                        <a:gd name="T110" fmla="*/ 0 w 2180"/>
                        <a:gd name="T111" fmla="*/ 0 h 12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180"/>
                        <a:gd name="T169" fmla="*/ 0 h 1227"/>
                        <a:gd name="T170" fmla="*/ 2180 w 2180"/>
                        <a:gd name="T171" fmla="*/ 1227 h 12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607" name="Freeform 148"/>
                    <p:cNvSpPr>
                      <a:spLocks/>
                    </p:cNvSpPr>
                    <p:nvPr/>
                  </p:nvSpPr>
                  <p:spPr bwMode="auto">
                    <a:xfrm>
                      <a:off x="3411" y="1024"/>
                      <a:ext cx="248" cy="164"/>
                    </a:xfrm>
                    <a:custGeom>
                      <a:avLst/>
                      <a:gdLst>
                        <a:gd name="T0" fmla="*/ 0 w 1238"/>
                        <a:gd name="T1" fmla="*/ 0 h 822"/>
                        <a:gd name="T2" fmla="*/ 0 w 1238"/>
                        <a:gd name="T3" fmla="*/ 0 h 822"/>
                        <a:gd name="T4" fmla="*/ 0 w 1238"/>
                        <a:gd name="T5" fmla="*/ 0 h 822"/>
                        <a:gd name="T6" fmla="*/ 0 w 1238"/>
                        <a:gd name="T7" fmla="*/ 0 h 822"/>
                        <a:gd name="T8" fmla="*/ 0 w 1238"/>
                        <a:gd name="T9" fmla="*/ 0 h 822"/>
                        <a:gd name="T10" fmla="*/ 0 w 1238"/>
                        <a:gd name="T11" fmla="*/ 0 h 822"/>
                        <a:gd name="T12" fmla="*/ 0 w 1238"/>
                        <a:gd name="T13" fmla="*/ 0 h 822"/>
                        <a:gd name="T14" fmla="*/ 0 w 1238"/>
                        <a:gd name="T15" fmla="*/ 0 h 822"/>
                        <a:gd name="T16" fmla="*/ 0 w 1238"/>
                        <a:gd name="T17" fmla="*/ 0 h 822"/>
                        <a:gd name="T18" fmla="*/ 0 w 1238"/>
                        <a:gd name="T19" fmla="*/ 0 h 822"/>
                        <a:gd name="T20" fmla="*/ 0 w 1238"/>
                        <a:gd name="T21" fmla="*/ 0 h 822"/>
                        <a:gd name="T22" fmla="*/ 0 w 1238"/>
                        <a:gd name="T23" fmla="*/ 0 h 822"/>
                        <a:gd name="T24" fmla="*/ 0 w 1238"/>
                        <a:gd name="T25" fmla="*/ 0 h 822"/>
                        <a:gd name="T26" fmla="*/ 0 w 1238"/>
                        <a:gd name="T27" fmla="*/ 0 h 822"/>
                        <a:gd name="T28" fmla="*/ 0 w 1238"/>
                        <a:gd name="T29" fmla="*/ 0 h 822"/>
                        <a:gd name="T30" fmla="*/ 0 w 1238"/>
                        <a:gd name="T31" fmla="*/ 0 h 822"/>
                        <a:gd name="T32" fmla="*/ 0 w 1238"/>
                        <a:gd name="T33" fmla="*/ 0 h 822"/>
                        <a:gd name="T34" fmla="*/ 0 w 1238"/>
                        <a:gd name="T35" fmla="*/ 0 h 822"/>
                        <a:gd name="T36" fmla="*/ 0 w 1238"/>
                        <a:gd name="T37" fmla="*/ 0 h 822"/>
                        <a:gd name="T38" fmla="*/ 0 w 1238"/>
                        <a:gd name="T39" fmla="*/ 0 h 822"/>
                        <a:gd name="T40" fmla="*/ 0 w 1238"/>
                        <a:gd name="T41" fmla="*/ 0 h 822"/>
                        <a:gd name="T42" fmla="*/ 0 w 1238"/>
                        <a:gd name="T43" fmla="*/ 0 h 822"/>
                        <a:gd name="T44" fmla="*/ 0 w 1238"/>
                        <a:gd name="T45" fmla="*/ 0 h 822"/>
                        <a:gd name="T46" fmla="*/ 0 w 1238"/>
                        <a:gd name="T47" fmla="*/ 0 h 822"/>
                        <a:gd name="T48" fmla="*/ 0 w 1238"/>
                        <a:gd name="T49" fmla="*/ 0 h 822"/>
                        <a:gd name="T50" fmla="*/ 0 w 1238"/>
                        <a:gd name="T51" fmla="*/ 0 h 822"/>
                        <a:gd name="T52" fmla="*/ 0 w 1238"/>
                        <a:gd name="T53" fmla="*/ 0 h 822"/>
                        <a:gd name="T54" fmla="*/ 0 w 1238"/>
                        <a:gd name="T55" fmla="*/ 0 h 822"/>
                        <a:gd name="T56" fmla="*/ 0 w 1238"/>
                        <a:gd name="T57" fmla="*/ 0 h 822"/>
                        <a:gd name="T58" fmla="*/ 0 w 1238"/>
                        <a:gd name="T59" fmla="*/ 0 h 822"/>
                        <a:gd name="T60" fmla="*/ 0 w 1238"/>
                        <a:gd name="T61" fmla="*/ 0 h 822"/>
                        <a:gd name="T62" fmla="*/ 0 w 1238"/>
                        <a:gd name="T63" fmla="*/ 0 h 822"/>
                        <a:gd name="T64" fmla="*/ 0 w 1238"/>
                        <a:gd name="T65" fmla="*/ 0 h 822"/>
                        <a:gd name="T66" fmla="*/ 0 w 1238"/>
                        <a:gd name="T67" fmla="*/ 0 h 822"/>
                        <a:gd name="T68" fmla="*/ 0 w 1238"/>
                        <a:gd name="T69" fmla="*/ 0 h 822"/>
                        <a:gd name="T70" fmla="*/ 0 w 1238"/>
                        <a:gd name="T71" fmla="*/ 0 h 822"/>
                        <a:gd name="T72" fmla="*/ 0 w 1238"/>
                        <a:gd name="T73" fmla="*/ 0 h 822"/>
                        <a:gd name="T74" fmla="*/ 0 w 1238"/>
                        <a:gd name="T75" fmla="*/ 0 h 822"/>
                        <a:gd name="T76" fmla="*/ 0 w 1238"/>
                        <a:gd name="T77" fmla="*/ 0 h 822"/>
                        <a:gd name="T78" fmla="*/ 0 w 1238"/>
                        <a:gd name="T79" fmla="*/ 0 h 822"/>
                        <a:gd name="T80" fmla="*/ 0 w 1238"/>
                        <a:gd name="T81" fmla="*/ 0 h 822"/>
                        <a:gd name="T82" fmla="*/ 0 w 1238"/>
                        <a:gd name="T83" fmla="*/ 0 h 822"/>
                        <a:gd name="T84" fmla="*/ 0 w 1238"/>
                        <a:gd name="T85" fmla="*/ 0 h 822"/>
                        <a:gd name="T86" fmla="*/ 0 w 1238"/>
                        <a:gd name="T87" fmla="*/ 0 h 822"/>
                        <a:gd name="T88" fmla="*/ 0 w 1238"/>
                        <a:gd name="T89" fmla="*/ 0 h 822"/>
                        <a:gd name="T90" fmla="*/ 0 w 1238"/>
                        <a:gd name="T91" fmla="*/ 0 h 822"/>
                        <a:gd name="T92" fmla="*/ 0 w 1238"/>
                        <a:gd name="T93" fmla="*/ 0 h 822"/>
                        <a:gd name="T94" fmla="*/ 0 w 1238"/>
                        <a:gd name="T95" fmla="*/ 0 h 822"/>
                        <a:gd name="T96" fmla="*/ 0 w 1238"/>
                        <a:gd name="T97" fmla="*/ 0 h 822"/>
                        <a:gd name="T98" fmla="*/ 0 w 1238"/>
                        <a:gd name="T99" fmla="*/ 0 h 822"/>
                        <a:gd name="T100" fmla="*/ 0 w 1238"/>
                        <a:gd name="T101" fmla="*/ 0 h 822"/>
                        <a:gd name="T102" fmla="*/ 0 w 1238"/>
                        <a:gd name="T103" fmla="*/ 0 h 822"/>
                        <a:gd name="T104" fmla="*/ 0 w 1238"/>
                        <a:gd name="T105" fmla="*/ 0 h 822"/>
                        <a:gd name="T106" fmla="*/ 0 w 1238"/>
                        <a:gd name="T107" fmla="*/ 0 h 822"/>
                        <a:gd name="T108" fmla="*/ 0 w 1238"/>
                        <a:gd name="T109" fmla="*/ 0 h 8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8"/>
                        <a:gd name="T166" fmla="*/ 0 h 822"/>
                        <a:gd name="T167" fmla="*/ 1238 w 1238"/>
                        <a:gd name="T168" fmla="*/ 822 h 8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grpSp>
          <p:grpSp>
            <p:nvGrpSpPr>
              <p:cNvPr id="57379" name="Group 149"/>
              <p:cNvGrpSpPr>
                <a:grpSpLocks/>
              </p:cNvGrpSpPr>
              <p:nvPr/>
            </p:nvGrpSpPr>
            <p:grpSpPr bwMode="auto">
              <a:xfrm>
                <a:off x="4176" y="1204"/>
                <a:ext cx="595" cy="669"/>
                <a:chOff x="3840" y="720"/>
                <a:chExt cx="493" cy="533"/>
              </a:xfrm>
            </p:grpSpPr>
            <p:sp>
              <p:nvSpPr>
                <p:cNvPr id="57521" name="Freeform 150"/>
                <p:cNvSpPr>
                  <a:spLocks/>
                </p:cNvSpPr>
                <p:nvPr/>
              </p:nvSpPr>
              <p:spPr bwMode="auto">
                <a:xfrm>
                  <a:off x="4128" y="1056"/>
                  <a:ext cx="143" cy="197"/>
                </a:xfrm>
                <a:custGeom>
                  <a:avLst/>
                  <a:gdLst>
                    <a:gd name="T0" fmla="*/ 84 w 143"/>
                    <a:gd name="T1" fmla="*/ 57 h 197"/>
                    <a:gd name="T2" fmla="*/ 12 w 143"/>
                    <a:gd name="T3" fmla="*/ 23 h 197"/>
                    <a:gd name="T4" fmla="*/ 0 w 143"/>
                    <a:gd name="T5" fmla="*/ 0 h 197"/>
                    <a:gd name="T6" fmla="*/ 0 w 143"/>
                    <a:gd name="T7" fmla="*/ 82 h 197"/>
                    <a:gd name="T8" fmla="*/ 22 w 143"/>
                    <a:gd name="T9" fmla="*/ 93 h 197"/>
                    <a:gd name="T10" fmla="*/ 117 w 143"/>
                    <a:gd name="T11" fmla="*/ 197 h 197"/>
                    <a:gd name="T12" fmla="*/ 134 w 143"/>
                    <a:gd name="T13" fmla="*/ 197 h 197"/>
                    <a:gd name="T14" fmla="*/ 143 w 143"/>
                    <a:gd name="T15" fmla="*/ 128 h 197"/>
                    <a:gd name="T16" fmla="*/ 84 w 143"/>
                    <a:gd name="T17" fmla="*/ 57 h 1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3"/>
                    <a:gd name="T28" fmla="*/ 0 h 197"/>
                    <a:gd name="T29" fmla="*/ 143 w 143"/>
                    <a:gd name="T30" fmla="*/ 197 h 1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3" h="197">
                      <a:moveTo>
                        <a:pt x="84" y="57"/>
                      </a:moveTo>
                      <a:lnTo>
                        <a:pt x="12" y="23"/>
                      </a:lnTo>
                      <a:lnTo>
                        <a:pt x="0" y="0"/>
                      </a:lnTo>
                      <a:lnTo>
                        <a:pt x="0" y="82"/>
                      </a:lnTo>
                      <a:lnTo>
                        <a:pt x="22" y="93"/>
                      </a:lnTo>
                      <a:lnTo>
                        <a:pt x="117" y="197"/>
                      </a:lnTo>
                      <a:lnTo>
                        <a:pt x="134" y="197"/>
                      </a:lnTo>
                      <a:lnTo>
                        <a:pt x="143" y="128"/>
                      </a:lnTo>
                      <a:lnTo>
                        <a:pt x="84" y="57"/>
                      </a:lnTo>
                      <a:close/>
                    </a:path>
                  </a:pathLst>
                </a:custGeom>
                <a:solidFill>
                  <a:srgbClr val="003399"/>
                </a:solidFill>
                <a:ln w="9525">
                  <a:noFill/>
                  <a:round/>
                  <a:headEnd/>
                  <a:tailEnd/>
                </a:ln>
              </p:spPr>
              <p:txBody>
                <a:bodyPr>
                  <a:prstTxWarp prst="textNoShape">
                    <a:avLst/>
                  </a:prstTxWarp>
                </a:bodyPr>
                <a:lstStyle/>
                <a:p>
                  <a:endParaRPr lang="en-US"/>
                </a:p>
              </p:txBody>
            </p:sp>
            <p:sp>
              <p:nvSpPr>
                <p:cNvPr id="57522" name="Freeform 151"/>
                <p:cNvSpPr>
                  <a:spLocks/>
                </p:cNvSpPr>
                <p:nvPr/>
              </p:nvSpPr>
              <p:spPr bwMode="auto">
                <a:xfrm>
                  <a:off x="4100" y="1121"/>
                  <a:ext cx="94" cy="100"/>
                </a:xfrm>
                <a:custGeom>
                  <a:avLst/>
                  <a:gdLst>
                    <a:gd name="T0" fmla="*/ 21 w 94"/>
                    <a:gd name="T1" fmla="*/ 31 h 100"/>
                    <a:gd name="T2" fmla="*/ 0 w 94"/>
                    <a:gd name="T3" fmla="*/ 0 h 100"/>
                    <a:gd name="T4" fmla="*/ 0 w 94"/>
                    <a:gd name="T5" fmla="*/ 82 h 100"/>
                    <a:gd name="T6" fmla="*/ 22 w 94"/>
                    <a:gd name="T7" fmla="*/ 93 h 100"/>
                    <a:gd name="T8" fmla="*/ 48 w 94"/>
                    <a:gd name="T9" fmla="*/ 100 h 100"/>
                    <a:gd name="T10" fmla="*/ 88 w 94"/>
                    <a:gd name="T11" fmla="*/ 96 h 100"/>
                    <a:gd name="T12" fmla="*/ 94 w 94"/>
                    <a:gd name="T13" fmla="*/ 39 h 100"/>
                    <a:gd name="T14" fmla="*/ 21 w 94"/>
                    <a:gd name="T15" fmla="*/ 31 h 100"/>
                    <a:gd name="T16" fmla="*/ 0 60000 65536"/>
                    <a:gd name="T17" fmla="*/ 0 60000 65536"/>
                    <a:gd name="T18" fmla="*/ 0 60000 65536"/>
                    <a:gd name="T19" fmla="*/ 0 60000 65536"/>
                    <a:gd name="T20" fmla="*/ 0 60000 65536"/>
                    <a:gd name="T21" fmla="*/ 0 60000 65536"/>
                    <a:gd name="T22" fmla="*/ 0 60000 65536"/>
                    <a:gd name="T23" fmla="*/ 0 60000 65536"/>
                    <a:gd name="T24" fmla="*/ 0 w 94"/>
                    <a:gd name="T25" fmla="*/ 0 h 100"/>
                    <a:gd name="T26" fmla="*/ 94 w 94"/>
                    <a:gd name="T27" fmla="*/ 100 h 1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4" h="100">
                      <a:moveTo>
                        <a:pt x="21" y="31"/>
                      </a:moveTo>
                      <a:lnTo>
                        <a:pt x="0" y="0"/>
                      </a:lnTo>
                      <a:lnTo>
                        <a:pt x="0" y="82"/>
                      </a:lnTo>
                      <a:lnTo>
                        <a:pt x="22" y="93"/>
                      </a:lnTo>
                      <a:lnTo>
                        <a:pt x="48" y="100"/>
                      </a:lnTo>
                      <a:lnTo>
                        <a:pt x="88" y="96"/>
                      </a:lnTo>
                      <a:lnTo>
                        <a:pt x="94" y="39"/>
                      </a:lnTo>
                      <a:lnTo>
                        <a:pt x="21" y="31"/>
                      </a:lnTo>
                      <a:close/>
                    </a:path>
                  </a:pathLst>
                </a:custGeom>
                <a:solidFill>
                  <a:schemeClr val="accent1"/>
                </a:solidFill>
                <a:ln w="9525">
                  <a:noFill/>
                  <a:round/>
                  <a:headEnd/>
                  <a:tailEnd/>
                </a:ln>
              </p:spPr>
              <p:txBody>
                <a:bodyPr>
                  <a:prstTxWarp prst="textNoShape">
                    <a:avLst/>
                  </a:prstTxWarp>
                </a:bodyPr>
                <a:lstStyle/>
                <a:p>
                  <a:endParaRPr lang="en-US"/>
                </a:p>
              </p:txBody>
            </p:sp>
            <p:sp>
              <p:nvSpPr>
                <p:cNvPr id="57523" name="Freeform 152"/>
                <p:cNvSpPr>
                  <a:spLocks/>
                </p:cNvSpPr>
                <p:nvPr/>
              </p:nvSpPr>
              <p:spPr bwMode="auto">
                <a:xfrm>
                  <a:off x="4032" y="1104"/>
                  <a:ext cx="69" cy="79"/>
                </a:xfrm>
                <a:custGeom>
                  <a:avLst/>
                  <a:gdLst>
                    <a:gd name="T0" fmla="*/ 0 w 140"/>
                    <a:gd name="T1" fmla="*/ 0 h 79"/>
                    <a:gd name="T2" fmla="*/ 0 w 140"/>
                    <a:gd name="T3" fmla="*/ 3 h 79"/>
                    <a:gd name="T4" fmla="*/ 0 w 140"/>
                    <a:gd name="T5" fmla="*/ 70 h 79"/>
                    <a:gd name="T6" fmla="*/ 0 w 140"/>
                    <a:gd name="T7" fmla="*/ 70 h 79"/>
                    <a:gd name="T8" fmla="*/ 0 w 140"/>
                    <a:gd name="T9" fmla="*/ 67 h 79"/>
                    <a:gd name="T10" fmla="*/ 0 w 140"/>
                    <a:gd name="T11" fmla="*/ 66 h 79"/>
                    <a:gd name="T12" fmla="*/ 0 w 140"/>
                    <a:gd name="T13" fmla="*/ 79 h 79"/>
                    <a:gd name="T14" fmla="*/ 0 w 140"/>
                    <a:gd name="T15" fmla="*/ 15 h 79"/>
                    <a:gd name="T16" fmla="*/ 0 w 140"/>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0"/>
                    <a:gd name="T28" fmla="*/ 0 h 79"/>
                    <a:gd name="T29" fmla="*/ 140 w 140"/>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0" h="79">
                      <a:moveTo>
                        <a:pt x="83" y="0"/>
                      </a:moveTo>
                      <a:lnTo>
                        <a:pt x="0" y="3"/>
                      </a:lnTo>
                      <a:lnTo>
                        <a:pt x="3" y="70"/>
                      </a:lnTo>
                      <a:lnTo>
                        <a:pt x="5" y="70"/>
                      </a:lnTo>
                      <a:lnTo>
                        <a:pt x="33" y="67"/>
                      </a:lnTo>
                      <a:lnTo>
                        <a:pt x="95" y="66"/>
                      </a:lnTo>
                      <a:lnTo>
                        <a:pt x="132" y="79"/>
                      </a:lnTo>
                      <a:lnTo>
                        <a:pt x="140" y="15"/>
                      </a:lnTo>
                      <a:lnTo>
                        <a:pt x="83" y="0"/>
                      </a:lnTo>
                      <a:close/>
                    </a:path>
                  </a:pathLst>
                </a:custGeom>
                <a:solidFill>
                  <a:srgbClr val="003399"/>
                </a:solidFill>
                <a:ln w="9525">
                  <a:noFill/>
                  <a:round/>
                  <a:headEnd/>
                  <a:tailEnd/>
                </a:ln>
              </p:spPr>
              <p:txBody>
                <a:bodyPr>
                  <a:prstTxWarp prst="textNoShape">
                    <a:avLst/>
                  </a:prstTxWarp>
                </a:bodyPr>
                <a:lstStyle/>
                <a:p>
                  <a:endParaRPr lang="en-US"/>
                </a:p>
              </p:txBody>
            </p:sp>
            <p:sp>
              <p:nvSpPr>
                <p:cNvPr id="57524" name="Freeform 153"/>
                <p:cNvSpPr>
                  <a:spLocks/>
                </p:cNvSpPr>
                <p:nvPr/>
              </p:nvSpPr>
              <p:spPr bwMode="auto">
                <a:xfrm>
                  <a:off x="3840" y="1008"/>
                  <a:ext cx="69" cy="165"/>
                </a:xfrm>
                <a:custGeom>
                  <a:avLst/>
                  <a:gdLst>
                    <a:gd name="T0" fmla="*/ 41 w 69"/>
                    <a:gd name="T1" fmla="*/ 0 h 165"/>
                    <a:gd name="T2" fmla="*/ 0 w 69"/>
                    <a:gd name="T3" fmla="*/ 3 h 165"/>
                    <a:gd name="T4" fmla="*/ 9 w 69"/>
                    <a:gd name="T5" fmla="*/ 81 h 165"/>
                    <a:gd name="T6" fmla="*/ 26 w 69"/>
                    <a:gd name="T7" fmla="*/ 104 h 165"/>
                    <a:gd name="T8" fmla="*/ 48 w 69"/>
                    <a:gd name="T9" fmla="*/ 135 h 165"/>
                    <a:gd name="T10" fmla="*/ 59 w 69"/>
                    <a:gd name="T11" fmla="*/ 165 h 165"/>
                    <a:gd name="T12" fmla="*/ 65 w 69"/>
                    <a:gd name="T13" fmla="*/ 79 h 165"/>
                    <a:gd name="T14" fmla="*/ 69 w 69"/>
                    <a:gd name="T15" fmla="*/ 15 h 165"/>
                    <a:gd name="T16" fmla="*/ 41 w 69"/>
                    <a:gd name="T17" fmla="*/ 0 h 1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165"/>
                    <a:gd name="T29" fmla="*/ 69 w 69"/>
                    <a:gd name="T30" fmla="*/ 165 h 1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165">
                      <a:moveTo>
                        <a:pt x="41" y="0"/>
                      </a:moveTo>
                      <a:lnTo>
                        <a:pt x="0" y="3"/>
                      </a:lnTo>
                      <a:lnTo>
                        <a:pt x="9" y="81"/>
                      </a:lnTo>
                      <a:lnTo>
                        <a:pt x="26" y="104"/>
                      </a:lnTo>
                      <a:lnTo>
                        <a:pt x="48" y="135"/>
                      </a:lnTo>
                      <a:lnTo>
                        <a:pt x="59" y="165"/>
                      </a:lnTo>
                      <a:lnTo>
                        <a:pt x="65" y="79"/>
                      </a:lnTo>
                      <a:lnTo>
                        <a:pt x="69" y="15"/>
                      </a:lnTo>
                      <a:lnTo>
                        <a:pt x="41"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525" name="Freeform 154"/>
                <p:cNvSpPr>
                  <a:spLocks/>
                </p:cNvSpPr>
                <p:nvPr/>
              </p:nvSpPr>
              <p:spPr bwMode="auto">
                <a:xfrm>
                  <a:off x="3963" y="1098"/>
                  <a:ext cx="74" cy="83"/>
                </a:xfrm>
                <a:custGeom>
                  <a:avLst/>
                  <a:gdLst>
                    <a:gd name="T0" fmla="*/ 41 w 74"/>
                    <a:gd name="T1" fmla="*/ 11 h 83"/>
                    <a:gd name="T2" fmla="*/ 0 w 74"/>
                    <a:gd name="T3" fmla="*/ 14 h 83"/>
                    <a:gd name="T4" fmla="*/ 1 w 74"/>
                    <a:gd name="T5" fmla="*/ 81 h 83"/>
                    <a:gd name="T6" fmla="*/ 2 w 74"/>
                    <a:gd name="T7" fmla="*/ 81 h 83"/>
                    <a:gd name="T8" fmla="*/ 16 w 74"/>
                    <a:gd name="T9" fmla="*/ 78 h 83"/>
                    <a:gd name="T10" fmla="*/ 47 w 74"/>
                    <a:gd name="T11" fmla="*/ 77 h 83"/>
                    <a:gd name="T12" fmla="*/ 71 w 74"/>
                    <a:gd name="T13" fmla="*/ 83 h 83"/>
                    <a:gd name="T14" fmla="*/ 74 w 74"/>
                    <a:gd name="T15" fmla="*/ 0 h 83"/>
                    <a:gd name="T16" fmla="*/ 41 w 74"/>
                    <a:gd name="T17" fmla="*/ 11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4"/>
                    <a:gd name="T28" fmla="*/ 0 h 83"/>
                    <a:gd name="T29" fmla="*/ 74 w 74"/>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4" h="83">
                      <a:moveTo>
                        <a:pt x="41" y="11"/>
                      </a:moveTo>
                      <a:lnTo>
                        <a:pt x="0" y="14"/>
                      </a:lnTo>
                      <a:lnTo>
                        <a:pt x="1" y="81"/>
                      </a:lnTo>
                      <a:lnTo>
                        <a:pt x="2" y="81"/>
                      </a:lnTo>
                      <a:lnTo>
                        <a:pt x="16" y="78"/>
                      </a:lnTo>
                      <a:lnTo>
                        <a:pt x="47" y="77"/>
                      </a:lnTo>
                      <a:lnTo>
                        <a:pt x="71" y="83"/>
                      </a:lnTo>
                      <a:lnTo>
                        <a:pt x="74" y="0"/>
                      </a:lnTo>
                      <a:lnTo>
                        <a:pt x="41" y="11"/>
                      </a:lnTo>
                      <a:close/>
                    </a:path>
                  </a:pathLst>
                </a:custGeom>
                <a:solidFill>
                  <a:schemeClr val="accent1"/>
                </a:solidFill>
                <a:ln w="9525">
                  <a:noFill/>
                  <a:round/>
                  <a:headEnd/>
                  <a:tailEnd/>
                </a:ln>
              </p:spPr>
              <p:txBody>
                <a:bodyPr>
                  <a:prstTxWarp prst="textNoShape">
                    <a:avLst/>
                  </a:prstTxWarp>
                </a:bodyPr>
                <a:lstStyle/>
                <a:p>
                  <a:endParaRPr lang="en-US"/>
                </a:p>
              </p:txBody>
            </p:sp>
            <p:sp>
              <p:nvSpPr>
                <p:cNvPr id="57526" name="Freeform 155"/>
                <p:cNvSpPr>
                  <a:spLocks/>
                </p:cNvSpPr>
                <p:nvPr/>
              </p:nvSpPr>
              <p:spPr bwMode="auto">
                <a:xfrm>
                  <a:off x="3896" y="1103"/>
                  <a:ext cx="67" cy="79"/>
                </a:xfrm>
                <a:custGeom>
                  <a:avLst/>
                  <a:gdLst>
                    <a:gd name="T0" fmla="*/ 52 w 67"/>
                    <a:gd name="T1" fmla="*/ 0 h 79"/>
                    <a:gd name="T2" fmla="*/ 0 w 67"/>
                    <a:gd name="T3" fmla="*/ 9 h 79"/>
                    <a:gd name="T4" fmla="*/ 3 w 67"/>
                    <a:gd name="T5" fmla="*/ 73 h 79"/>
                    <a:gd name="T6" fmla="*/ 45 w 67"/>
                    <a:gd name="T7" fmla="*/ 64 h 79"/>
                    <a:gd name="T8" fmla="*/ 67 w 67"/>
                    <a:gd name="T9" fmla="*/ 79 h 79"/>
                    <a:gd name="T10" fmla="*/ 67 w 67"/>
                    <a:gd name="T11" fmla="*/ 19 h 79"/>
                    <a:gd name="T12" fmla="*/ 52 w 67"/>
                    <a:gd name="T13" fmla="*/ 0 h 79"/>
                    <a:gd name="T14" fmla="*/ 0 60000 65536"/>
                    <a:gd name="T15" fmla="*/ 0 60000 65536"/>
                    <a:gd name="T16" fmla="*/ 0 60000 65536"/>
                    <a:gd name="T17" fmla="*/ 0 60000 65536"/>
                    <a:gd name="T18" fmla="*/ 0 60000 65536"/>
                    <a:gd name="T19" fmla="*/ 0 60000 65536"/>
                    <a:gd name="T20" fmla="*/ 0 60000 65536"/>
                    <a:gd name="T21" fmla="*/ 0 w 67"/>
                    <a:gd name="T22" fmla="*/ 0 h 79"/>
                    <a:gd name="T23" fmla="*/ 67 w 67"/>
                    <a:gd name="T24" fmla="*/ 79 h 7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79">
                      <a:moveTo>
                        <a:pt x="52" y="0"/>
                      </a:moveTo>
                      <a:lnTo>
                        <a:pt x="0" y="9"/>
                      </a:lnTo>
                      <a:lnTo>
                        <a:pt x="3" y="73"/>
                      </a:lnTo>
                      <a:lnTo>
                        <a:pt x="45" y="64"/>
                      </a:lnTo>
                      <a:lnTo>
                        <a:pt x="67" y="79"/>
                      </a:lnTo>
                      <a:lnTo>
                        <a:pt x="67" y="19"/>
                      </a:lnTo>
                      <a:lnTo>
                        <a:pt x="52" y="0"/>
                      </a:lnTo>
                      <a:close/>
                    </a:path>
                  </a:pathLst>
                </a:custGeom>
                <a:solidFill>
                  <a:srgbClr val="3399FF"/>
                </a:solidFill>
                <a:ln w="9525">
                  <a:noFill/>
                  <a:round/>
                  <a:headEnd/>
                  <a:tailEnd/>
                </a:ln>
              </p:spPr>
              <p:txBody>
                <a:bodyPr>
                  <a:prstTxWarp prst="textNoShape">
                    <a:avLst/>
                  </a:prstTxWarp>
                </a:bodyPr>
                <a:lstStyle/>
                <a:p>
                  <a:endParaRPr lang="en-US"/>
                </a:p>
              </p:txBody>
            </p:sp>
            <p:sp>
              <p:nvSpPr>
                <p:cNvPr id="57527" name="Freeform 156"/>
                <p:cNvSpPr>
                  <a:spLocks/>
                </p:cNvSpPr>
                <p:nvPr/>
              </p:nvSpPr>
              <p:spPr bwMode="auto">
                <a:xfrm>
                  <a:off x="4246" y="792"/>
                  <a:ext cx="65" cy="134"/>
                </a:xfrm>
                <a:custGeom>
                  <a:avLst/>
                  <a:gdLst>
                    <a:gd name="T0" fmla="*/ 0 w 325"/>
                    <a:gd name="T1" fmla="*/ 0 h 672"/>
                    <a:gd name="T2" fmla="*/ 0 w 325"/>
                    <a:gd name="T3" fmla="*/ 0 h 672"/>
                    <a:gd name="T4" fmla="*/ 0 w 325"/>
                    <a:gd name="T5" fmla="*/ 0 h 672"/>
                    <a:gd name="T6" fmla="*/ 0 w 325"/>
                    <a:gd name="T7" fmla="*/ 0 h 672"/>
                    <a:gd name="T8" fmla="*/ 0 w 325"/>
                    <a:gd name="T9" fmla="*/ 0 h 672"/>
                    <a:gd name="T10" fmla="*/ 0 w 325"/>
                    <a:gd name="T11" fmla="*/ 0 h 672"/>
                    <a:gd name="T12" fmla="*/ 0 w 325"/>
                    <a:gd name="T13" fmla="*/ 0 h 672"/>
                    <a:gd name="T14" fmla="*/ 0 w 325"/>
                    <a:gd name="T15" fmla="*/ 0 h 672"/>
                    <a:gd name="T16" fmla="*/ 0 w 325"/>
                    <a:gd name="T17" fmla="*/ 0 h 672"/>
                    <a:gd name="T18" fmla="*/ 0 w 325"/>
                    <a:gd name="T19" fmla="*/ 0 h 672"/>
                    <a:gd name="T20" fmla="*/ 0 w 325"/>
                    <a:gd name="T21" fmla="*/ 0 h 672"/>
                    <a:gd name="T22" fmla="*/ 0 w 325"/>
                    <a:gd name="T23" fmla="*/ 0 h 672"/>
                    <a:gd name="T24" fmla="*/ 0 w 325"/>
                    <a:gd name="T25" fmla="*/ 0 h 672"/>
                    <a:gd name="T26" fmla="*/ 0 w 325"/>
                    <a:gd name="T27" fmla="*/ 0 h 672"/>
                    <a:gd name="T28" fmla="*/ 0 w 325"/>
                    <a:gd name="T29" fmla="*/ 0 h 672"/>
                    <a:gd name="T30" fmla="*/ 0 w 325"/>
                    <a:gd name="T31" fmla="*/ 0 h 672"/>
                    <a:gd name="T32" fmla="*/ 0 w 325"/>
                    <a:gd name="T33" fmla="*/ 0 h 672"/>
                    <a:gd name="T34" fmla="*/ 0 w 325"/>
                    <a:gd name="T35" fmla="*/ 0 h 672"/>
                    <a:gd name="T36" fmla="*/ 0 w 325"/>
                    <a:gd name="T37" fmla="*/ 0 h 672"/>
                    <a:gd name="T38" fmla="*/ 0 w 325"/>
                    <a:gd name="T39" fmla="*/ 0 h 672"/>
                    <a:gd name="T40" fmla="*/ 0 w 325"/>
                    <a:gd name="T41" fmla="*/ 0 h 672"/>
                    <a:gd name="T42" fmla="*/ 0 w 325"/>
                    <a:gd name="T43" fmla="*/ 0 h 672"/>
                    <a:gd name="T44" fmla="*/ 0 w 325"/>
                    <a:gd name="T45" fmla="*/ 0 h 672"/>
                    <a:gd name="T46" fmla="*/ 0 w 325"/>
                    <a:gd name="T47" fmla="*/ 0 h 672"/>
                    <a:gd name="T48" fmla="*/ 0 w 325"/>
                    <a:gd name="T49" fmla="*/ 0 h 672"/>
                    <a:gd name="T50" fmla="*/ 0 w 325"/>
                    <a:gd name="T51" fmla="*/ 0 h 672"/>
                    <a:gd name="T52" fmla="*/ 0 w 325"/>
                    <a:gd name="T53" fmla="*/ 0 h 672"/>
                    <a:gd name="T54" fmla="*/ 0 w 325"/>
                    <a:gd name="T55" fmla="*/ 0 h 672"/>
                    <a:gd name="T56" fmla="*/ 0 w 325"/>
                    <a:gd name="T57" fmla="*/ 0 h 672"/>
                    <a:gd name="T58" fmla="*/ 0 w 325"/>
                    <a:gd name="T59" fmla="*/ 0 h 672"/>
                    <a:gd name="T60" fmla="*/ 0 w 325"/>
                    <a:gd name="T61" fmla="*/ 0 h 672"/>
                    <a:gd name="T62" fmla="*/ 0 w 325"/>
                    <a:gd name="T63" fmla="*/ 0 h 672"/>
                    <a:gd name="T64" fmla="*/ 0 w 325"/>
                    <a:gd name="T65" fmla="*/ 0 h 672"/>
                    <a:gd name="T66" fmla="*/ 0 w 325"/>
                    <a:gd name="T67" fmla="*/ 0 h 672"/>
                    <a:gd name="T68" fmla="*/ 0 w 325"/>
                    <a:gd name="T69" fmla="*/ 0 h 6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5"/>
                    <a:gd name="T106" fmla="*/ 0 h 672"/>
                    <a:gd name="T107" fmla="*/ 325 w 325"/>
                    <a:gd name="T108" fmla="*/ 672 h 6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solidFill>
                  <a:schemeClr val="bg2"/>
                </a:solidFill>
                <a:ln w="9525">
                  <a:noFill/>
                  <a:round/>
                  <a:headEnd/>
                  <a:tailEnd/>
                </a:ln>
              </p:spPr>
              <p:txBody>
                <a:bodyPr>
                  <a:prstTxWarp prst="textNoShape">
                    <a:avLst/>
                  </a:prstTxWarp>
                </a:bodyPr>
                <a:lstStyle/>
                <a:p>
                  <a:endParaRPr lang="en-US"/>
                </a:p>
              </p:txBody>
            </p:sp>
            <p:sp>
              <p:nvSpPr>
                <p:cNvPr id="57528" name="Freeform 157"/>
                <p:cNvSpPr>
                  <a:spLocks/>
                </p:cNvSpPr>
                <p:nvPr/>
              </p:nvSpPr>
              <p:spPr bwMode="auto">
                <a:xfrm>
                  <a:off x="4143" y="957"/>
                  <a:ext cx="141" cy="165"/>
                </a:xfrm>
                <a:custGeom>
                  <a:avLst/>
                  <a:gdLst>
                    <a:gd name="T0" fmla="*/ 0 w 141"/>
                    <a:gd name="T1" fmla="*/ 131 h 165"/>
                    <a:gd name="T2" fmla="*/ 51 w 141"/>
                    <a:gd name="T3" fmla="*/ 165 h 165"/>
                    <a:gd name="T4" fmla="*/ 69 w 141"/>
                    <a:gd name="T5" fmla="*/ 156 h 165"/>
                    <a:gd name="T6" fmla="*/ 84 w 141"/>
                    <a:gd name="T7" fmla="*/ 116 h 165"/>
                    <a:gd name="T8" fmla="*/ 73 w 141"/>
                    <a:gd name="T9" fmla="*/ 109 h 165"/>
                    <a:gd name="T10" fmla="*/ 74 w 141"/>
                    <a:gd name="T11" fmla="*/ 108 h 165"/>
                    <a:gd name="T12" fmla="*/ 74 w 141"/>
                    <a:gd name="T13" fmla="*/ 106 h 165"/>
                    <a:gd name="T14" fmla="*/ 74 w 141"/>
                    <a:gd name="T15" fmla="*/ 105 h 165"/>
                    <a:gd name="T16" fmla="*/ 74 w 141"/>
                    <a:gd name="T17" fmla="*/ 104 h 165"/>
                    <a:gd name="T18" fmla="*/ 74 w 141"/>
                    <a:gd name="T19" fmla="*/ 102 h 165"/>
                    <a:gd name="T20" fmla="*/ 74 w 141"/>
                    <a:gd name="T21" fmla="*/ 101 h 165"/>
                    <a:gd name="T22" fmla="*/ 84 w 141"/>
                    <a:gd name="T23" fmla="*/ 98 h 165"/>
                    <a:gd name="T24" fmla="*/ 92 w 141"/>
                    <a:gd name="T25" fmla="*/ 95 h 165"/>
                    <a:gd name="T26" fmla="*/ 101 w 141"/>
                    <a:gd name="T27" fmla="*/ 93 h 165"/>
                    <a:gd name="T28" fmla="*/ 108 w 141"/>
                    <a:gd name="T29" fmla="*/ 90 h 165"/>
                    <a:gd name="T30" fmla="*/ 116 w 141"/>
                    <a:gd name="T31" fmla="*/ 88 h 165"/>
                    <a:gd name="T32" fmla="*/ 124 w 141"/>
                    <a:gd name="T33" fmla="*/ 85 h 165"/>
                    <a:gd name="T34" fmla="*/ 132 w 141"/>
                    <a:gd name="T35" fmla="*/ 84 h 165"/>
                    <a:gd name="T36" fmla="*/ 141 w 141"/>
                    <a:gd name="T37" fmla="*/ 82 h 165"/>
                    <a:gd name="T38" fmla="*/ 141 w 141"/>
                    <a:gd name="T39" fmla="*/ 0 h 165"/>
                    <a:gd name="T40" fmla="*/ 132 w 141"/>
                    <a:gd name="T41" fmla="*/ 2 h 165"/>
                    <a:gd name="T42" fmla="*/ 124 w 141"/>
                    <a:gd name="T43" fmla="*/ 3 h 165"/>
                    <a:gd name="T44" fmla="*/ 116 w 141"/>
                    <a:gd name="T45" fmla="*/ 6 h 165"/>
                    <a:gd name="T46" fmla="*/ 108 w 141"/>
                    <a:gd name="T47" fmla="*/ 8 h 165"/>
                    <a:gd name="T48" fmla="*/ 101 w 141"/>
                    <a:gd name="T49" fmla="*/ 11 h 165"/>
                    <a:gd name="T50" fmla="*/ 92 w 141"/>
                    <a:gd name="T51" fmla="*/ 13 h 165"/>
                    <a:gd name="T52" fmla="*/ 84 w 141"/>
                    <a:gd name="T53" fmla="*/ 16 h 165"/>
                    <a:gd name="T54" fmla="*/ 74 w 141"/>
                    <a:gd name="T55" fmla="*/ 19 h 165"/>
                    <a:gd name="T56" fmla="*/ 74 w 141"/>
                    <a:gd name="T57" fmla="*/ 20 h 165"/>
                    <a:gd name="T58" fmla="*/ 74 w 141"/>
                    <a:gd name="T59" fmla="*/ 22 h 165"/>
                    <a:gd name="T60" fmla="*/ 74 w 141"/>
                    <a:gd name="T61" fmla="*/ 23 h 165"/>
                    <a:gd name="T62" fmla="*/ 74 w 141"/>
                    <a:gd name="T63" fmla="*/ 24 h 165"/>
                    <a:gd name="T64" fmla="*/ 74 w 141"/>
                    <a:gd name="T65" fmla="*/ 25 h 165"/>
                    <a:gd name="T66" fmla="*/ 73 w 141"/>
                    <a:gd name="T67" fmla="*/ 27 h 165"/>
                    <a:gd name="T68" fmla="*/ 72 w 141"/>
                    <a:gd name="T69" fmla="*/ 28 h 165"/>
                    <a:gd name="T70" fmla="*/ 71 w 141"/>
                    <a:gd name="T71" fmla="*/ 29 h 165"/>
                    <a:gd name="T72" fmla="*/ 69 w 141"/>
                    <a:gd name="T73" fmla="*/ 31 h 165"/>
                    <a:gd name="T74" fmla="*/ 66 w 141"/>
                    <a:gd name="T75" fmla="*/ 33 h 165"/>
                    <a:gd name="T76" fmla="*/ 63 w 141"/>
                    <a:gd name="T77" fmla="*/ 35 h 165"/>
                    <a:gd name="T78" fmla="*/ 60 w 141"/>
                    <a:gd name="T79" fmla="*/ 36 h 165"/>
                    <a:gd name="T80" fmla="*/ 57 w 141"/>
                    <a:gd name="T81" fmla="*/ 37 h 165"/>
                    <a:gd name="T82" fmla="*/ 54 w 141"/>
                    <a:gd name="T83" fmla="*/ 38 h 165"/>
                    <a:gd name="T84" fmla="*/ 51 w 141"/>
                    <a:gd name="T85" fmla="*/ 39 h 165"/>
                    <a:gd name="T86" fmla="*/ 48 w 141"/>
                    <a:gd name="T87" fmla="*/ 40 h 165"/>
                    <a:gd name="T88" fmla="*/ 44 w 141"/>
                    <a:gd name="T89" fmla="*/ 41 h 165"/>
                    <a:gd name="T90" fmla="*/ 42 w 141"/>
                    <a:gd name="T91" fmla="*/ 41 h 165"/>
                    <a:gd name="T92" fmla="*/ 0 w 141"/>
                    <a:gd name="T93" fmla="*/ 131 h 16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1"/>
                    <a:gd name="T142" fmla="*/ 0 h 165"/>
                    <a:gd name="T143" fmla="*/ 141 w 141"/>
                    <a:gd name="T144" fmla="*/ 165 h 16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1" h="165">
                      <a:moveTo>
                        <a:pt x="0" y="131"/>
                      </a:moveTo>
                      <a:lnTo>
                        <a:pt x="51" y="165"/>
                      </a:lnTo>
                      <a:lnTo>
                        <a:pt x="69" y="156"/>
                      </a:lnTo>
                      <a:lnTo>
                        <a:pt x="84" y="116"/>
                      </a:lnTo>
                      <a:lnTo>
                        <a:pt x="73" y="109"/>
                      </a:lnTo>
                      <a:lnTo>
                        <a:pt x="74" y="108"/>
                      </a:lnTo>
                      <a:lnTo>
                        <a:pt x="74" y="106"/>
                      </a:lnTo>
                      <a:lnTo>
                        <a:pt x="74" y="105"/>
                      </a:lnTo>
                      <a:lnTo>
                        <a:pt x="74" y="104"/>
                      </a:lnTo>
                      <a:lnTo>
                        <a:pt x="74" y="102"/>
                      </a:lnTo>
                      <a:lnTo>
                        <a:pt x="74" y="101"/>
                      </a:lnTo>
                      <a:lnTo>
                        <a:pt x="84" y="98"/>
                      </a:lnTo>
                      <a:lnTo>
                        <a:pt x="92" y="95"/>
                      </a:lnTo>
                      <a:lnTo>
                        <a:pt x="101" y="93"/>
                      </a:lnTo>
                      <a:lnTo>
                        <a:pt x="108" y="90"/>
                      </a:lnTo>
                      <a:lnTo>
                        <a:pt x="116" y="88"/>
                      </a:lnTo>
                      <a:lnTo>
                        <a:pt x="124" y="85"/>
                      </a:lnTo>
                      <a:lnTo>
                        <a:pt x="132" y="84"/>
                      </a:lnTo>
                      <a:lnTo>
                        <a:pt x="141" y="82"/>
                      </a:lnTo>
                      <a:lnTo>
                        <a:pt x="141" y="0"/>
                      </a:lnTo>
                      <a:lnTo>
                        <a:pt x="132" y="2"/>
                      </a:lnTo>
                      <a:lnTo>
                        <a:pt x="124" y="3"/>
                      </a:lnTo>
                      <a:lnTo>
                        <a:pt x="116" y="6"/>
                      </a:lnTo>
                      <a:lnTo>
                        <a:pt x="108" y="8"/>
                      </a:lnTo>
                      <a:lnTo>
                        <a:pt x="101" y="11"/>
                      </a:lnTo>
                      <a:lnTo>
                        <a:pt x="92" y="13"/>
                      </a:lnTo>
                      <a:lnTo>
                        <a:pt x="84" y="16"/>
                      </a:lnTo>
                      <a:lnTo>
                        <a:pt x="74" y="19"/>
                      </a:lnTo>
                      <a:lnTo>
                        <a:pt x="74" y="20"/>
                      </a:lnTo>
                      <a:lnTo>
                        <a:pt x="74" y="22"/>
                      </a:lnTo>
                      <a:lnTo>
                        <a:pt x="74" y="23"/>
                      </a:lnTo>
                      <a:lnTo>
                        <a:pt x="74" y="24"/>
                      </a:lnTo>
                      <a:lnTo>
                        <a:pt x="74" y="25"/>
                      </a:lnTo>
                      <a:lnTo>
                        <a:pt x="73" y="27"/>
                      </a:lnTo>
                      <a:lnTo>
                        <a:pt x="72" y="28"/>
                      </a:lnTo>
                      <a:lnTo>
                        <a:pt x="71" y="29"/>
                      </a:lnTo>
                      <a:lnTo>
                        <a:pt x="69" y="31"/>
                      </a:lnTo>
                      <a:lnTo>
                        <a:pt x="66" y="33"/>
                      </a:lnTo>
                      <a:lnTo>
                        <a:pt x="63" y="35"/>
                      </a:lnTo>
                      <a:lnTo>
                        <a:pt x="60" y="36"/>
                      </a:lnTo>
                      <a:lnTo>
                        <a:pt x="57" y="37"/>
                      </a:lnTo>
                      <a:lnTo>
                        <a:pt x="54" y="38"/>
                      </a:lnTo>
                      <a:lnTo>
                        <a:pt x="51" y="39"/>
                      </a:lnTo>
                      <a:lnTo>
                        <a:pt x="48" y="40"/>
                      </a:lnTo>
                      <a:lnTo>
                        <a:pt x="44" y="41"/>
                      </a:lnTo>
                      <a:lnTo>
                        <a:pt x="42" y="41"/>
                      </a:lnTo>
                      <a:lnTo>
                        <a:pt x="0" y="131"/>
                      </a:lnTo>
                      <a:close/>
                    </a:path>
                  </a:pathLst>
                </a:custGeom>
                <a:solidFill>
                  <a:srgbClr val="0033CC"/>
                </a:solidFill>
                <a:ln w="9525">
                  <a:noFill/>
                  <a:round/>
                  <a:headEnd/>
                  <a:tailEnd/>
                </a:ln>
              </p:spPr>
              <p:txBody>
                <a:bodyPr>
                  <a:prstTxWarp prst="textNoShape">
                    <a:avLst/>
                  </a:prstTxWarp>
                </a:bodyPr>
                <a:lstStyle/>
                <a:p>
                  <a:endParaRPr lang="en-US"/>
                </a:p>
              </p:txBody>
            </p:sp>
            <p:sp>
              <p:nvSpPr>
                <p:cNvPr id="57529" name="Freeform 158"/>
                <p:cNvSpPr>
                  <a:spLocks/>
                </p:cNvSpPr>
                <p:nvPr/>
              </p:nvSpPr>
              <p:spPr bwMode="auto">
                <a:xfrm>
                  <a:off x="4222" y="846"/>
                  <a:ext cx="28" cy="124"/>
                </a:xfrm>
                <a:custGeom>
                  <a:avLst/>
                  <a:gdLst>
                    <a:gd name="T0" fmla="*/ 28 w 28"/>
                    <a:gd name="T1" fmla="*/ 82 h 124"/>
                    <a:gd name="T2" fmla="*/ 28 w 28"/>
                    <a:gd name="T3" fmla="*/ 83 h 124"/>
                    <a:gd name="T4" fmla="*/ 27 w 28"/>
                    <a:gd name="T5" fmla="*/ 85 h 124"/>
                    <a:gd name="T6" fmla="*/ 27 w 28"/>
                    <a:gd name="T7" fmla="*/ 86 h 124"/>
                    <a:gd name="T8" fmla="*/ 26 w 28"/>
                    <a:gd name="T9" fmla="*/ 87 h 124"/>
                    <a:gd name="T10" fmla="*/ 24 w 28"/>
                    <a:gd name="T11" fmla="*/ 89 h 124"/>
                    <a:gd name="T12" fmla="*/ 21 w 28"/>
                    <a:gd name="T13" fmla="*/ 92 h 124"/>
                    <a:gd name="T14" fmla="*/ 16 w 28"/>
                    <a:gd name="T15" fmla="*/ 97 h 124"/>
                    <a:gd name="T16" fmla="*/ 10 w 28"/>
                    <a:gd name="T17" fmla="*/ 102 h 124"/>
                    <a:gd name="T18" fmla="*/ 7 w 28"/>
                    <a:gd name="T19" fmla="*/ 105 h 124"/>
                    <a:gd name="T20" fmla="*/ 5 w 28"/>
                    <a:gd name="T21" fmla="*/ 107 h 124"/>
                    <a:gd name="T22" fmla="*/ 3 w 28"/>
                    <a:gd name="T23" fmla="*/ 110 h 124"/>
                    <a:gd name="T24" fmla="*/ 1 w 28"/>
                    <a:gd name="T25" fmla="*/ 112 h 124"/>
                    <a:gd name="T26" fmla="*/ 1 w 28"/>
                    <a:gd name="T27" fmla="*/ 114 h 124"/>
                    <a:gd name="T28" fmla="*/ 0 w 28"/>
                    <a:gd name="T29" fmla="*/ 115 h 124"/>
                    <a:gd name="T30" fmla="*/ 0 w 28"/>
                    <a:gd name="T31" fmla="*/ 116 h 124"/>
                    <a:gd name="T32" fmla="*/ 0 w 28"/>
                    <a:gd name="T33" fmla="*/ 117 h 124"/>
                    <a:gd name="T34" fmla="*/ 0 w 28"/>
                    <a:gd name="T35" fmla="*/ 119 h 124"/>
                    <a:gd name="T36" fmla="*/ 0 w 28"/>
                    <a:gd name="T37" fmla="*/ 120 h 124"/>
                    <a:gd name="T38" fmla="*/ 1 w 28"/>
                    <a:gd name="T39" fmla="*/ 121 h 124"/>
                    <a:gd name="T40" fmla="*/ 2 w 28"/>
                    <a:gd name="T41" fmla="*/ 123 h 124"/>
                    <a:gd name="T42" fmla="*/ 7 w 28"/>
                    <a:gd name="T43" fmla="*/ 124 h 124"/>
                    <a:gd name="T44" fmla="*/ 24 w 28"/>
                    <a:gd name="T45" fmla="*/ 53 h 124"/>
                    <a:gd name="T46" fmla="*/ 24 w 28"/>
                    <a:gd name="T47" fmla="*/ 52 h 124"/>
                    <a:gd name="T48" fmla="*/ 23 w 28"/>
                    <a:gd name="T49" fmla="*/ 51 h 124"/>
                    <a:gd name="T50" fmla="*/ 23 w 28"/>
                    <a:gd name="T51" fmla="*/ 50 h 124"/>
                    <a:gd name="T52" fmla="*/ 22 w 28"/>
                    <a:gd name="T53" fmla="*/ 49 h 124"/>
                    <a:gd name="T54" fmla="*/ 21 w 28"/>
                    <a:gd name="T55" fmla="*/ 48 h 124"/>
                    <a:gd name="T56" fmla="*/ 21 w 28"/>
                    <a:gd name="T57" fmla="*/ 47 h 124"/>
                    <a:gd name="T58" fmla="*/ 20 w 28"/>
                    <a:gd name="T59" fmla="*/ 47 h 124"/>
                    <a:gd name="T60" fmla="*/ 18 w 28"/>
                    <a:gd name="T61" fmla="*/ 46 h 124"/>
                    <a:gd name="T62" fmla="*/ 15 w 28"/>
                    <a:gd name="T63" fmla="*/ 44 h 124"/>
                    <a:gd name="T64" fmla="*/ 12 w 28"/>
                    <a:gd name="T65" fmla="*/ 43 h 124"/>
                    <a:gd name="T66" fmla="*/ 7 w 28"/>
                    <a:gd name="T67" fmla="*/ 42 h 124"/>
                    <a:gd name="T68" fmla="*/ 2 w 28"/>
                    <a:gd name="T69" fmla="*/ 41 h 124"/>
                    <a:gd name="T70" fmla="*/ 1 w 28"/>
                    <a:gd name="T71" fmla="*/ 39 h 124"/>
                    <a:gd name="T72" fmla="*/ 0 w 28"/>
                    <a:gd name="T73" fmla="*/ 38 h 124"/>
                    <a:gd name="T74" fmla="*/ 0 w 28"/>
                    <a:gd name="T75" fmla="*/ 37 h 124"/>
                    <a:gd name="T76" fmla="*/ 0 w 28"/>
                    <a:gd name="T77" fmla="*/ 36 h 124"/>
                    <a:gd name="T78" fmla="*/ 0 w 28"/>
                    <a:gd name="T79" fmla="*/ 34 h 124"/>
                    <a:gd name="T80" fmla="*/ 0 w 28"/>
                    <a:gd name="T81" fmla="*/ 33 h 124"/>
                    <a:gd name="T82" fmla="*/ 1 w 28"/>
                    <a:gd name="T83" fmla="*/ 31 h 124"/>
                    <a:gd name="T84" fmla="*/ 1 w 28"/>
                    <a:gd name="T85" fmla="*/ 30 h 124"/>
                    <a:gd name="T86" fmla="*/ 3 w 28"/>
                    <a:gd name="T87" fmla="*/ 28 h 124"/>
                    <a:gd name="T88" fmla="*/ 5 w 28"/>
                    <a:gd name="T89" fmla="*/ 25 h 124"/>
                    <a:gd name="T90" fmla="*/ 7 w 28"/>
                    <a:gd name="T91" fmla="*/ 22 h 124"/>
                    <a:gd name="T92" fmla="*/ 10 w 28"/>
                    <a:gd name="T93" fmla="*/ 20 h 124"/>
                    <a:gd name="T94" fmla="*/ 16 w 28"/>
                    <a:gd name="T95" fmla="*/ 15 h 124"/>
                    <a:gd name="T96" fmla="*/ 21 w 28"/>
                    <a:gd name="T97" fmla="*/ 10 h 124"/>
                    <a:gd name="T98" fmla="*/ 24 w 28"/>
                    <a:gd name="T99" fmla="*/ 7 h 124"/>
                    <a:gd name="T100" fmla="*/ 26 w 28"/>
                    <a:gd name="T101" fmla="*/ 5 h 124"/>
                    <a:gd name="T102" fmla="*/ 27 w 28"/>
                    <a:gd name="T103" fmla="*/ 4 h 124"/>
                    <a:gd name="T104" fmla="*/ 27 w 28"/>
                    <a:gd name="T105" fmla="*/ 3 h 124"/>
                    <a:gd name="T106" fmla="*/ 28 w 28"/>
                    <a:gd name="T107" fmla="*/ 1 h 124"/>
                    <a:gd name="T108" fmla="*/ 28 w 28"/>
                    <a:gd name="T109" fmla="*/ 0 h 124"/>
                    <a:gd name="T110" fmla="*/ 28 w 28"/>
                    <a:gd name="T111" fmla="*/ 82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
                    <a:gd name="T169" fmla="*/ 0 h 124"/>
                    <a:gd name="T170" fmla="*/ 28 w 28"/>
                    <a:gd name="T171" fmla="*/ 124 h 1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 h="124">
                      <a:moveTo>
                        <a:pt x="28" y="82"/>
                      </a:moveTo>
                      <a:lnTo>
                        <a:pt x="28" y="83"/>
                      </a:lnTo>
                      <a:lnTo>
                        <a:pt x="27" y="85"/>
                      </a:lnTo>
                      <a:lnTo>
                        <a:pt x="27" y="86"/>
                      </a:lnTo>
                      <a:lnTo>
                        <a:pt x="26" y="87"/>
                      </a:lnTo>
                      <a:lnTo>
                        <a:pt x="24" y="89"/>
                      </a:lnTo>
                      <a:lnTo>
                        <a:pt x="21" y="92"/>
                      </a:lnTo>
                      <a:lnTo>
                        <a:pt x="16" y="97"/>
                      </a:lnTo>
                      <a:lnTo>
                        <a:pt x="10" y="102"/>
                      </a:lnTo>
                      <a:lnTo>
                        <a:pt x="7" y="105"/>
                      </a:lnTo>
                      <a:lnTo>
                        <a:pt x="5" y="107"/>
                      </a:lnTo>
                      <a:lnTo>
                        <a:pt x="3" y="110"/>
                      </a:lnTo>
                      <a:lnTo>
                        <a:pt x="1" y="112"/>
                      </a:lnTo>
                      <a:lnTo>
                        <a:pt x="1" y="114"/>
                      </a:lnTo>
                      <a:lnTo>
                        <a:pt x="0" y="115"/>
                      </a:lnTo>
                      <a:lnTo>
                        <a:pt x="0" y="116"/>
                      </a:lnTo>
                      <a:lnTo>
                        <a:pt x="0" y="117"/>
                      </a:lnTo>
                      <a:lnTo>
                        <a:pt x="0" y="119"/>
                      </a:lnTo>
                      <a:lnTo>
                        <a:pt x="0" y="120"/>
                      </a:lnTo>
                      <a:lnTo>
                        <a:pt x="1" y="121"/>
                      </a:lnTo>
                      <a:lnTo>
                        <a:pt x="2" y="123"/>
                      </a:lnTo>
                      <a:lnTo>
                        <a:pt x="7" y="124"/>
                      </a:lnTo>
                      <a:lnTo>
                        <a:pt x="24" y="53"/>
                      </a:lnTo>
                      <a:lnTo>
                        <a:pt x="24" y="52"/>
                      </a:lnTo>
                      <a:lnTo>
                        <a:pt x="23" y="51"/>
                      </a:lnTo>
                      <a:lnTo>
                        <a:pt x="23" y="50"/>
                      </a:lnTo>
                      <a:lnTo>
                        <a:pt x="22" y="49"/>
                      </a:lnTo>
                      <a:lnTo>
                        <a:pt x="21" y="48"/>
                      </a:lnTo>
                      <a:lnTo>
                        <a:pt x="21" y="47"/>
                      </a:lnTo>
                      <a:lnTo>
                        <a:pt x="20" y="47"/>
                      </a:lnTo>
                      <a:lnTo>
                        <a:pt x="18" y="46"/>
                      </a:lnTo>
                      <a:lnTo>
                        <a:pt x="15" y="44"/>
                      </a:lnTo>
                      <a:lnTo>
                        <a:pt x="12" y="43"/>
                      </a:lnTo>
                      <a:lnTo>
                        <a:pt x="7" y="42"/>
                      </a:lnTo>
                      <a:lnTo>
                        <a:pt x="2" y="41"/>
                      </a:lnTo>
                      <a:lnTo>
                        <a:pt x="1" y="39"/>
                      </a:lnTo>
                      <a:lnTo>
                        <a:pt x="0" y="38"/>
                      </a:lnTo>
                      <a:lnTo>
                        <a:pt x="0" y="37"/>
                      </a:lnTo>
                      <a:lnTo>
                        <a:pt x="0" y="36"/>
                      </a:lnTo>
                      <a:lnTo>
                        <a:pt x="0" y="34"/>
                      </a:lnTo>
                      <a:lnTo>
                        <a:pt x="0" y="33"/>
                      </a:lnTo>
                      <a:lnTo>
                        <a:pt x="1" y="31"/>
                      </a:lnTo>
                      <a:lnTo>
                        <a:pt x="1" y="30"/>
                      </a:lnTo>
                      <a:lnTo>
                        <a:pt x="3" y="28"/>
                      </a:lnTo>
                      <a:lnTo>
                        <a:pt x="5" y="25"/>
                      </a:lnTo>
                      <a:lnTo>
                        <a:pt x="7" y="22"/>
                      </a:lnTo>
                      <a:lnTo>
                        <a:pt x="10" y="20"/>
                      </a:lnTo>
                      <a:lnTo>
                        <a:pt x="16" y="15"/>
                      </a:lnTo>
                      <a:lnTo>
                        <a:pt x="21" y="10"/>
                      </a:lnTo>
                      <a:lnTo>
                        <a:pt x="24" y="7"/>
                      </a:lnTo>
                      <a:lnTo>
                        <a:pt x="26" y="5"/>
                      </a:lnTo>
                      <a:lnTo>
                        <a:pt x="27" y="4"/>
                      </a:lnTo>
                      <a:lnTo>
                        <a:pt x="27" y="3"/>
                      </a:lnTo>
                      <a:lnTo>
                        <a:pt x="28" y="1"/>
                      </a:lnTo>
                      <a:lnTo>
                        <a:pt x="28" y="0"/>
                      </a:lnTo>
                      <a:lnTo>
                        <a:pt x="28" y="82"/>
                      </a:lnTo>
                      <a:close/>
                    </a:path>
                  </a:pathLst>
                </a:custGeom>
                <a:solidFill>
                  <a:srgbClr val="0099FF"/>
                </a:solidFill>
                <a:ln w="9525">
                  <a:noFill/>
                  <a:round/>
                  <a:headEnd/>
                  <a:tailEnd/>
                </a:ln>
              </p:spPr>
              <p:txBody>
                <a:bodyPr>
                  <a:prstTxWarp prst="textNoShape">
                    <a:avLst/>
                  </a:prstTxWarp>
                </a:bodyPr>
                <a:lstStyle/>
                <a:p>
                  <a:endParaRPr lang="en-US"/>
                </a:p>
              </p:txBody>
            </p:sp>
            <p:sp>
              <p:nvSpPr>
                <p:cNvPr id="57530" name="Freeform 159"/>
                <p:cNvSpPr>
                  <a:spLocks/>
                </p:cNvSpPr>
                <p:nvPr/>
              </p:nvSpPr>
              <p:spPr bwMode="auto">
                <a:xfrm>
                  <a:off x="4282" y="945"/>
                  <a:ext cx="48" cy="96"/>
                </a:xfrm>
                <a:custGeom>
                  <a:avLst/>
                  <a:gdLst>
                    <a:gd name="T0" fmla="*/ 0 w 242"/>
                    <a:gd name="T1" fmla="*/ 0 h 481"/>
                    <a:gd name="T2" fmla="*/ 0 w 242"/>
                    <a:gd name="T3" fmla="*/ 0 h 481"/>
                    <a:gd name="T4" fmla="*/ 0 w 242"/>
                    <a:gd name="T5" fmla="*/ 0 h 481"/>
                    <a:gd name="T6" fmla="*/ 0 w 242"/>
                    <a:gd name="T7" fmla="*/ 0 h 481"/>
                    <a:gd name="T8" fmla="*/ 0 w 242"/>
                    <a:gd name="T9" fmla="*/ 0 h 481"/>
                    <a:gd name="T10" fmla="*/ 0 w 242"/>
                    <a:gd name="T11" fmla="*/ 0 h 481"/>
                    <a:gd name="T12" fmla="*/ 0 w 242"/>
                    <a:gd name="T13" fmla="*/ 0 h 481"/>
                    <a:gd name="T14" fmla="*/ 0 w 242"/>
                    <a:gd name="T15" fmla="*/ 0 h 481"/>
                    <a:gd name="T16" fmla="*/ 0 w 242"/>
                    <a:gd name="T17" fmla="*/ 0 h 481"/>
                    <a:gd name="T18" fmla="*/ 0 w 242"/>
                    <a:gd name="T19" fmla="*/ 0 h 481"/>
                    <a:gd name="T20" fmla="*/ 0 w 242"/>
                    <a:gd name="T21" fmla="*/ 0 h 481"/>
                    <a:gd name="T22" fmla="*/ 0 w 242"/>
                    <a:gd name="T23" fmla="*/ 0 h 481"/>
                    <a:gd name="T24" fmla="*/ 0 w 242"/>
                    <a:gd name="T25" fmla="*/ 0 h 481"/>
                    <a:gd name="T26" fmla="*/ 0 w 242"/>
                    <a:gd name="T27" fmla="*/ 0 h 481"/>
                    <a:gd name="T28" fmla="*/ 0 w 242"/>
                    <a:gd name="T29" fmla="*/ 0 h 481"/>
                    <a:gd name="T30" fmla="*/ 0 w 242"/>
                    <a:gd name="T31" fmla="*/ 0 h 481"/>
                    <a:gd name="T32" fmla="*/ 0 w 242"/>
                    <a:gd name="T33" fmla="*/ 0 h 481"/>
                    <a:gd name="T34" fmla="*/ 0 w 242"/>
                    <a:gd name="T35" fmla="*/ 0 h 481"/>
                    <a:gd name="T36" fmla="*/ 0 w 242"/>
                    <a:gd name="T37" fmla="*/ 0 h 481"/>
                    <a:gd name="T38" fmla="*/ 0 w 242"/>
                    <a:gd name="T39" fmla="*/ 0 h 481"/>
                    <a:gd name="T40" fmla="*/ 0 w 242"/>
                    <a:gd name="T41" fmla="*/ 0 h 481"/>
                    <a:gd name="T42" fmla="*/ 0 w 242"/>
                    <a:gd name="T43" fmla="*/ 0 h 481"/>
                    <a:gd name="T44" fmla="*/ 0 w 242"/>
                    <a:gd name="T45" fmla="*/ 0 h 481"/>
                    <a:gd name="T46" fmla="*/ 0 w 242"/>
                    <a:gd name="T47" fmla="*/ 0 h 481"/>
                    <a:gd name="T48" fmla="*/ 0 w 242"/>
                    <a:gd name="T49" fmla="*/ 0 h 481"/>
                    <a:gd name="T50" fmla="*/ 0 w 242"/>
                    <a:gd name="T51" fmla="*/ 0 h 481"/>
                    <a:gd name="T52" fmla="*/ 0 w 242"/>
                    <a:gd name="T53" fmla="*/ 0 h 4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2"/>
                    <a:gd name="T82" fmla="*/ 0 h 481"/>
                    <a:gd name="T83" fmla="*/ 242 w 242"/>
                    <a:gd name="T84" fmla="*/ 481 h 48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solidFill>
                  <a:srgbClr val="33CCCC"/>
                </a:solidFill>
                <a:ln w="9525">
                  <a:noFill/>
                  <a:round/>
                  <a:headEnd/>
                  <a:tailEnd/>
                </a:ln>
              </p:spPr>
              <p:txBody>
                <a:bodyPr>
                  <a:prstTxWarp prst="textNoShape">
                    <a:avLst/>
                  </a:prstTxWarp>
                </a:bodyPr>
                <a:lstStyle/>
                <a:p>
                  <a:endParaRPr lang="en-US"/>
                </a:p>
              </p:txBody>
            </p:sp>
            <p:sp>
              <p:nvSpPr>
                <p:cNvPr id="57531" name="Freeform 160"/>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EAEAEA"/>
                </a:solidFill>
                <a:ln w="9525">
                  <a:noFill/>
                  <a:round/>
                  <a:headEnd/>
                  <a:tailEnd/>
                </a:ln>
              </p:spPr>
              <p:txBody>
                <a:bodyPr>
                  <a:prstTxWarp prst="textNoShape">
                    <a:avLst/>
                  </a:prstTxWarp>
                </a:bodyPr>
                <a:lstStyle/>
                <a:p>
                  <a:endParaRPr lang="en-US"/>
                </a:p>
              </p:txBody>
            </p:sp>
            <p:sp>
              <p:nvSpPr>
                <p:cNvPr id="57532" name="Freeform 161"/>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noFill/>
                <a:ln w="4763">
                  <a:solidFill>
                    <a:srgbClr val="1F1A17"/>
                  </a:solidFill>
                  <a:round/>
                  <a:headEnd/>
                  <a:tailEnd/>
                </a:ln>
              </p:spPr>
              <p:txBody>
                <a:bodyPr>
                  <a:prstTxWarp prst="textNoShape">
                    <a:avLst/>
                  </a:prstTxWarp>
                </a:bodyPr>
                <a:lstStyle/>
                <a:p>
                  <a:endParaRPr lang="en-US"/>
                </a:p>
              </p:txBody>
            </p:sp>
            <p:sp>
              <p:nvSpPr>
                <p:cNvPr id="57533" name="Freeform 162"/>
                <p:cNvSpPr>
                  <a:spLocks/>
                </p:cNvSpPr>
                <p:nvPr/>
              </p:nvSpPr>
              <p:spPr bwMode="auto">
                <a:xfrm>
                  <a:off x="4063" y="828"/>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solidFill>
                  <a:srgbClr val="33CCCC"/>
                </a:solidFill>
                <a:ln w="9525">
                  <a:noFill/>
                  <a:round/>
                  <a:headEnd/>
                  <a:tailEnd/>
                </a:ln>
              </p:spPr>
              <p:txBody>
                <a:bodyPr>
                  <a:prstTxWarp prst="textNoShape">
                    <a:avLst/>
                  </a:prstTxWarp>
                </a:bodyPr>
                <a:lstStyle/>
                <a:p>
                  <a:endParaRPr lang="en-US"/>
                </a:p>
              </p:txBody>
            </p:sp>
            <p:sp>
              <p:nvSpPr>
                <p:cNvPr id="57534" name="Freeform 163"/>
                <p:cNvSpPr>
                  <a:spLocks/>
                </p:cNvSpPr>
                <p:nvPr/>
              </p:nvSpPr>
              <p:spPr bwMode="auto">
                <a:xfrm>
                  <a:off x="4063" y="828"/>
                  <a:ext cx="96" cy="96"/>
                </a:xfrm>
                <a:custGeom>
                  <a:avLst/>
                  <a:gdLst>
                    <a:gd name="T0" fmla="*/ 0 w 484"/>
                    <a:gd name="T1" fmla="*/ 0 h 479"/>
                    <a:gd name="T2" fmla="*/ 0 w 484"/>
                    <a:gd name="T3" fmla="*/ 0 h 479"/>
                    <a:gd name="T4" fmla="*/ 0 w 484"/>
                    <a:gd name="T5" fmla="*/ 0 h 479"/>
                    <a:gd name="T6" fmla="*/ 0 w 484"/>
                    <a:gd name="T7" fmla="*/ 0 h 479"/>
                    <a:gd name="T8" fmla="*/ 0 w 484"/>
                    <a:gd name="T9" fmla="*/ 0 h 479"/>
                    <a:gd name="T10" fmla="*/ 0 w 484"/>
                    <a:gd name="T11" fmla="*/ 0 h 479"/>
                    <a:gd name="T12" fmla="*/ 0 w 484"/>
                    <a:gd name="T13" fmla="*/ 0 h 479"/>
                    <a:gd name="T14" fmla="*/ 0 w 484"/>
                    <a:gd name="T15" fmla="*/ 0 h 479"/>
                    <a:gd name="T16" fmla="*/ 0 w 484"/>
                    <a:gd name="T17" fmla="*/ 0 h 479"/>
                    <a:gd name="T18" fmla="*/ 0 w 484"/>
                    <a:gd name="T19" fmla="*/ 0 h 479"/>
                    <a:gd name="T20" fmla="*/ 0 w 484"/>
                    <a:gd name="T21" fmla="*/ 0 h 479"/>
                    <a:gd name="T22" fmla="*/ 0 w 484"/>
                    <a:gd name="T23" fmla="*/ 0 h 479"/>
                    <a:gd name="T24" fmla="*/ 0 w 484"/>
                    <a:gd name="T25" fmla="*/ 0 h 479"/>
                    <a:gd name="T26" fmla="*/ 0 w 484"/>
                    <a:gd name="T27" fmla="*/ 0 h 479"/>
                    <a:gd name="T28" fmla="*/ 0 w 484"/>
                    <a:gd name="T29" fmla="*/ 0 h 479"/>
                    <a:gd name="T30" fmla="*/ 0 w 484"/>
                    <a:gd name="T31" fmla="*/ 0 h 479"/>
                    <a:gd name="T32" fmla="*/ 0 w 484"/>
                    <a:gd name="T33" fmla="*/ 0 h 479"/>
                    <a:gd name="T34" fmla="*/ 0 w 484"/>
                    <a:gd name="T35" fmla="*/ 0 h 479"/>
                    <a:gd name="T36" fmla="*/ 0 w 484"/>
                    <a:gd name="T37" fmla="*/ 0 h 479"/>
                    <a:gd name="T38" fmla="*/ 0 w 484"/>
                    <a:gd name="T39" fmla="*/ 0 h 479"/>
                    <a:gd name="T40" fmla="*/ 0 w 484"/>
                    <a:gd name="T41" fmla="*/ 0 h 479"/>
                    <a:gd name="T42" fmla="*/ 0 w 484"/>
                    <a:gd name="T43" fmla="*/ 0 h 479"/>
                    <a:gd name="T44" fmla="*/ 0 w 484"/>
                    <a:gd name="T45" fmla="*/ 0 h 479"/>
                    <a:gd name="T46" fmla="*/ 0 w 484"/>
                    <a:gd name="T47" fmla="*/ 0 h 479"/>
                    <a:gd name="T48" fmla="*/ 0 w 484"/>
                    <a:gd name="T49" fmla="*/ 0 h 479"/>
                    <a:gd name="T50" fmla="*/ 0 w 484"/>
                    <a:gd name="T51" fmla="*/ 0 h 479"/>
                    <a:gd name="T52" fmla="*/ 0 w 484"/>
                    <a:gd name="T53" fmla="*/ 0 h 479"/>
                    <a:gd name="T54" fmla="*/ 0 w 484"/>
                    <a:gd name="T55" fmla="*/ 0 h 479"/>
                    <a:gd name="T56" fmla="*/ 0 w 484"/>
                    <a:gd name="T57" fmla="*/ 0 h 479"/>
                    <a:gd name="T58" fmla="*/ 0 w 484"/>
                    <a:gd name="T59" fmla="*/ 0 h 479"/>
                    <a:gd name="T60" fmla="*/ 0 w 484"/>
                    <a:gd name="T61" fmla="*/ 0 h 479"/>
                    <a:gd name="T62" fmla="*/ 0 w 484"/>
                    <a:gd name="T63" fmla="*/ 0 h 479"/>
                    <a:gd name="T64" fmla="*/ 0 w 484"/>
                    <a:gd name="T65" fmla="*/ 0 h 479"/>
                    <a:gd name="T66" fmla="*/ 0 w 484"/>
                    <a:gd name="T67" fmla="*/ 0 h 479"/>
                    <a:gd name="T68" fmla="*/ 0 w 484"/>
                    <a:gd name="T69" fmla="*/ 0 h 479"/>
                    <a:gd name="T70" fmla="*/ 0 w 484"/>
                    <a:gd name="T71" fmla="*/ 0 h 479"/>
                    <a:gd name="T72" fmla="*/ 0 w 484"/>
                    <a:gd name="T73" fmla="*/ 0 h 479"/>
                    <a:gd name="T74" fmla="*/ 0 w 484"/>
                    <a:gd name="T75" fmla="*/ 0 h 479"/>
                    <a:gd name="T76" fmla="*/ 0 w 484"/>
                    <a:gd name="T77" fmla="*/ 0 h 479"/>
                    <a:gd name="T78" fmla="*/ 0 w 484"/>
                    <a:gd name="T79" fmla="*/ 0 h 479"/>
                    <a:gd name="T80" fmla="*/ 0 w 484"/>
                    <a:gd name="T81" fmla="*/ 0 h 479"/>
                    <a:gd name="T82" fmla="*/ 0 w 484"/>
                    <a:gd name="T83" fmla="*/ 0 h 479"/>
                    <a:gd name="T84" fmla="*/ 0 w 484"/>
                    <a:gd name="T85" fmla="*/ 0 h 479"/>
                    <a:gd name="T86" fmla="*/ 0 w 484"/>
                    <a:gd name="T87" fmla="*/ 0 h 479"/>
                    <a:gd name="T88" fmla="*/ 0 w 484"/>
                    <a:gd name="T89" fmla="*/ 0 h 479"/>
                    <a:gd name="T90" fmla="*/ 0 w 484"/>
                    <a:gd name="T91" fmla="*/ 0 h 479"/>
                    <a:gd name="T92" fmla="*/ 0 w 484"/>
                    <a:gd name="T93" fmla="*/ 0 h 479"/>
                    <a:gd name="T94" fmla="*/ 0 w 484"/>
                    <a:gd name="T95" fmla="*/ 0 h 479"/>
                    <a:gd name="T96" fmla="*/ 0 w 484"/>
                    <a:gd name="T97" fmla="*/ 0 h 479"/>
                    <a:gd name="T98" fmla="*/ 0 w 484"/>
                    <a:gd name="T99" fmla="*/ 0 h 4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84"/>
                    <a:gd name="T151" fmla="*/ 0 h 479"/>
                    <a:gd name="T152" fmla="*/ 484 w 484"/>
                    <a:gd name="T153" fmla="*/ 479 h 4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noFill/>
                <a:ln w="4763">
                  <a:solidFill>
                    <a:srgbClr val="1F1A17"/>
                  </a:solidFill>
                  <a:round/>
                  <a:headEnd/>
                  <a:tailEnd/>
                </a:ln>
              </p:spPr>
              <p:txBody>
                <a:bodyPr>
                  <a:prstTxWarp prst="textNoShape">
                    <a:avLst/>
                  </a:prstTxWarp>
                </a:bodyPr>
                <a:lstStyle/>
                <a:p>
                  <a:endParaRPr lang="en-US"/>
                </a:p>
              </p:txBody>
            </p:sp>
            <p:sp>
              <p:nvSpPr>
                <p:cNvPr id="57535" name="Freeform 164"/>
                <p:cNvSpPr>
                  <a:spLocks/>
                </p:cNvSpPr>
                <p:nvPr/>
              </p:nvSpPr>
              <p:spPr bwMode="auto">
                <a:xfrm>
                  <a:off x="4117" y="814"/>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solidFill>
                  <a:srgbClr val="FFFFFF"/>
                </a:solidFill>
                <a:ln w="9525">
                  <a:noFill/>
                  <a:round/>
                  <a:headEnd/>
                  <a:tailEnd/>
                </a:ln>
              </p:spPr>
              <p:txBody>
                <a:bodyPr>
                  <a:prstTxWarp prst="textNoShape">
                    <a:avLst/>
                  </a:prstTxWarp>
                </a:bodyPr>
                <a:lstStyle/>
                <a:p>
                  <a:endParaRPr lang="en-US"/>
                </a:p>
              </p:txBody>
            </p:sp>
            <p:sp>
              <p:nvSpPr>
                <p:cNvPr id="57536" name="Freeform 165"/>
                <p:cNvSpPr>
                  <a:spLocks/>
                </p:cNvSpPr>
                <p:nvPr/>
              </p:nvSpPr>
              <p:spPr bwMode="auto">
                <a:xfrm>
                  <a:off x="4117" y="814"/>
                  <a:ext cx="109" cy="101"/>
                </a:xfrm>
                <a:custGeom>
                  <a:avLst/>
                  <a:gdLst>
                    <a:gd name="T0" fmla="*/ 0 w 544"/>
                    <a:gd name="T1" fmla="*/ 0 h 509"/>
                    <a:gd name="T2" fmla="*/ 0 w 544"/>
                    <a:gd name="T3" fmla="*/ 0 h 509"/>
                    <a:gd name="T4" fmla="*/ 0 w 544"/>
                    <a:gd name="T5" fmla="*/ 0 h 509"/>
                    <a:gd name="T6" fmla="*/ 0 w 544"/>
                    <a:gd name="T7" fmla="*/ 0 h 509"/>
                    <a:gd name="T8" fmla="*/ 0 w 544"/>
                    <a:gd name="T9" fmla="*/ 0 h 509"/>
                    <a:gd name="T10" fmla="*/ 0 w 544"/>
                    <a:gd name="T11" fmla="*/ 0 h 509"/>
                    <a:gd name="T12" fmla="*/ 0 w 544"/>
                    <a:gd name="T13" fmla="*/ 0 h 509"/>
                    <a:gd name="T14" fmla="*/ 0 w 544"/>
                    <a:gd name="T15" fmla="*/ 0 h 509"/>
                    <a:gd name="T16" fmla="*/ 0 w 544"/>
                    <a:gd name="T17" fmla="*/ 0 h 509"/>
                    <a:gd name="T18" fmla="*/ 0 w 544"/>
                    <a:gd name="T19" fmla="*/ 0 h 509"/>
                    <a:gd name="T20" fmla="*/ 0 w 544"/>
                    <a:gd name="T21" fmla="*/ 0 h 509"/>
                    <a:gd name="T22" fmla="*/ 0 w 544"/>
                    <a:gd name="T23" fmla="*/ 0 h 509"/>
                    <a:gd name="T24" fmla="*/ 0 w 544"/>
                    <a:gd name="T25" fmla="*/ 0 h 509"/>
                    <a:gd name="T26" fmla="*/ 0 w 544"/>
                    <a:gd name="T27" fmla="*/ 0 h 509"/>
                    <a:gd name="T28" fmla="*/ 0 w 544"/>
                    <a:gd name="T29" fmla="*/ 0 h 509"/>
                    <a:gd name="T30" fmla="*/ 0 w 544"/>
                    <a:gd name="T31" fmla="*/ 0 h 509"/>
                    <a:gd name="T32" fmla="*/ 0 w 544"/>
                    <a:gd name="T33" fmla="*/ 0 h 509"/>
                    <a:gd name="T34" fmla="*/ 0 w 544"/>
                    <a:gd name="T35" fmla="*/ 0 h 509"/>
                    <a:gd name="T36" fmla="*/ 0 w 544"/>
                    <a:gd name="T37" fmla="*/ 0 h 509"/>
                    <a:gd name="T38" fmla="*/ 0 w 544"/>
                    <a:gd name="T39" fmla="*/ 0 h 509"/>
                    <a:gd name="T40" fmla="*/ 0 w 544"/>
                    <a:gd name="T41" fmla="*/ 0 h 509"/>
                    <a:gd name="T42" fmla="*/ 0 w 544"/>
                    <a:gd name="T43" fmla="*/ 0 h 509"/>
                    <a:gd name="T44" fmla="*/ 0 w 544"/>
                    <a:gd name="T45" fmla="*/ 0 h 509"/>
                    <a:gd name="T46" fmla="*/ 0 w 544"/>
                    <a:gd name="T47" fmla="*/ 0 h 509"/>
                    <a:gd name="T48" fmla="*/ 0 w 544"/>
                    <a:gd name="T49" fmla="*/ 0 h 509"/>
                    <a:gd name="T50" fmla="*/ 0 w 544"/>
                    <a:gd name="T51" fmla="*/ 0 h 509"/>
                    <a:gd name="T52" fmla="*/ 0 w 544"/>
                    <a:gd name="T53" fmla="*/ 0 h 509"/>
                    <a:gd name="T54" fmla="*/ 0 w 544"/>
                    <a:gd name="T55" fmla="*/ 0 h 509"/>
                    <a:gd name="T56" fmla="*/ 0 w 544"/>
                    <a:gd name="T57" fmla="*/ 0 h 509"/>
                    <a:gd name="T58" fmla="*/ 0 w 544"/>
                    <a:gd name="T59" fmla="*/ 0 h 509"/>
                    <a:gd name="T60" fmla="*/ 0 w 544"/>
                    <a:gd name="T61" fmla="*/ 0 h 509"/>
                    <a:gd name="T62" fmla="*/ 0 w 544"/>
                    <a:gd name="T63" fmla="*/ 0 h 509"/>
                    <a:gd name="T64" fmla="*/ 0 w 544"/>
                    <a:gd name="T65" fmla="*/ 0 h 509"/>
                    <a:gd name="T66" fmla="*/ 0 w 544"/>
                    <a:gd name="T67" fmla="*/ 0 h 509"/>
                    <a:gd name="T68" fmla="*/ 0 w 544"/>
                    <a:gd name="T69" fmla="*/ 0 h 509"/>
                    <a:gd name="T70" fmla="*/ 0 w 544"/>
                    <a:gd name="T71" fmla="*/ 0 h 509"/>
                    <a:gd name="T72" fmla="*/ 0 w 544"/>
                    <a:gd name="T73" fmla="*/ 0 h 509"/>
                    <a:gd name="T74" fmla="*/ 0 w 544"/>
                    <a:gd name="T75" fmla="*/ 0 h 509"/>
                    <a:gd name="T76" fmla="*/ 0 w 544"/>
                    <a:gd name="T77" fmla="*/ 0 h 509"/>
                    <a:gd name="T78" fmla="*/ 0 w 544"/>
                    <a:gd name="T79" fmla="*/ 0 h 509"/>
                    <a:gd name="T80" fmla="*/ 0 w 544"/>
                    <a:gd name="T81" fmla="*/ 0 h 509"/>
                    <a:gd name="T82" fmla="*/ 0 w 544"/>
                    <a:gd name="T83" fmla="*/ 0 h 509"/>
                    <a:gd name="T84" fmla="*/ 0 w 544"/>
                    <a:gd name="T85" fmla="*/ 0 h 509"/>
                    <a:gd name="T86" fmla="*/ 0 w 544"/>
                    <a:gd name="T87" fmla="*/ 0 h 509"/>
                    <a:gd name="T88" fmla="*/ 0 w 544"/>
                    <a:gd name="T89" fmla="*/ 0 h 509"/>
                    <a:gd name="T90" fmla="*/ 0 w 544"/>
                    <a:gd name="T91" fmla="*/ 0 h 509"/>
                    <a:gd name="T92" fmla="*/ 0 w 544"/>
                    <a:gd name="T93" fmla="*/ 0 h 509"/>
                    <a:gd name="T94" fmla="*/ 0 w 544"/>
                    <a:gd name="T95" fmla="*/ 0 h 5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4"/>
                    <a:gd name="T145" fmla="*/ 0 h 509"/>
                    <a:gd name="T146" fmla="*/ 544 w 544"/>
                    <a:gd name="T147" fmla="*/ 509 h 5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37" name="Freeform 166"/>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FFFFFF"/>
                </a:solidFill>
                <a:ln w="9525">
                  <a:noFill/>
                  <a:round/>
                  <a:headEnd/>
                  <a:tailEnd/>
                </a:ln>
              </p:spPr>
              <p:txBody>
                <a:bodyPr>
                  <a:prstTxWarp prst="textNoShape">
                    <a:avLst/>
                  </a:prstTxWarp>
                </a:bodyPr>
                <a:lstStyle/>
                <a:p>
                  <a:endParaRPr lang="en-US"/>
                </a:p>
              </p:txBody>
            </p:sp>
            <p:sp>
              <p:nvSpPr>
                <p:cNvPr id="57538" name="Freeform 167"/>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39" name="Freeform 168"/>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FFFFFF"/>
                </a:solidFill>
                <a:ln w="9525">
                  <a:noFill/>
                  <a:round/>
                  <a:headEnd/>
                  <a:tailEnd/>
                </a:ln>
              </p:spPr>
              <p:txBody>
                <a:bodyPr>
                  <a:prstTxWarp prst="textNoShape">
                    <a:avLst/>
                  </a:prstTxWarp>
                </a:bodyPr>
                <a:lstStyle/>
                <a:p>
                  <a:endParaRPr lang="en-US"/>
                </a:p>
              </p:txBody>
            </p:sp>
            <p:sp>
              <p:nvSpPr>
                <p:cNvPr id="57540" name="Freeform 169"/>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41" name="Freeform 170"/>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EAEAEA"/>
                </a:solidFill>
                <a:ln w="9525">
                  <a:noFill/>
                  <a:round/>
                  <a:headEnd/>
                  <a:tailEnd/>
                </a:ln>
              </p:spPr>
              <p:txBody>
                <a:bodyPr>
                  <a:prstTxWarp prst="textNoShape">
                    <a:avLst/>
                  </a:prstTxWarp>
                </a:bodyPr>
                <a:lstStyle/>
                <a:p>
                  <a:endParaRPr lang="en-US"/>
                </a:p>
              </p:txBody>
            </p:sp>
            <p:sp>
              <p:nvSpPr>
                <p:cNvPr id="57542" name="Freeform 171"/>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noFill/>
                <a:ln w="4763">
                  <a:solidFill>
                    <a:srgbClr val="1F1A17"/>
                  </a:solidFill>
                  <a:round/>
                  <a:headEnd/>
                  <a:tailEnd/>
                </a:ln>
              </p:spPr>
              <p:txBody>
                <a:bodyPr>
                  <a:prstTxWarp prst="textNoShape">
                    <a:avLst/>
                  </a:prstTxWarp>
                </a:bodyPr>
                <a:lstStyle/>
                <a:p>
                  <a:endParaRPr lang="en-US"/>
                </a:p>
              </p:txBody>
            </p:sp>
            <p:sp>
              <p:nvSpPr>
                <p:cNvPr id="57543" name="Freeform 172"/>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FFFFFF"/>
                </a:solidFill>
                <a:ln w="9525">
                  <a:noFill/>
                  <a:round/>
                  <a:headEnd/>
                  <a:tailEnd/>
                </a:ln>
              </p:spPr>
              <p:txBody>
                <a:bodyPr>
                  <a:prstTxWarp prst="textNoShape">
                    <a:avLst/>
                  </a:prstTxWarp>
                </a:bodyPr>
                <a:lstStyle/>
                <a:p>
                  <a:endParaRPr lang="en-US"/>
                </a:p>
              </p:txBody>
            </p:sp>
            <p:sp>
              <p:nvSpPr>
                <p:cNvPr id="57544" name="Freeform 173"/>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45" name="Freeform 174"/>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FFFFFF"/>
                </a:solidFill>
                <a:ln w="9525">
                  <a:noFill/>
                  <a:round/>
                  <a:headEnd/>
                  <a:tailEnd/>
                </a:ln>
              </p:spPr>
              <p:txBody>
                <a:bodyPr>
                  <a:prstTxWarp prst="textNoShape">
                    <a:avLst/>
                  </a:prstTxWarp>
                </a:bodyPr>
                <a:lstStyle/>
                <a:p>
                  <a:endParaRPr lang="en-US"/>
                </a:p>
              </p:txBody>
            </p:sp>
            <p:sp>
              <p:nvSpPr>
                <p:cNvPr id="57546" name="Freeform 175"/>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47" name="Freeform 176"/>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FFFFFF"/>
                </a:solidFill>
                <a:ln w="9525">
                  <a:noFill/>
                  <a:round/>
                  <a:headEnd/>
                  <a:tailEnd/>
                </a:ln>
              </p:spPr>
              <p:txBody>
                <a:bodyPr>
                  <a:prstTxWarp prst="textNoShape">
                    <a:avLst/>
                  </a:prstTxWarp>
                </a:bodyPr>
                <a:lstStyle/>
                <a:p>
                  <a:endParaRPr lang="en-US"/>
                </a:p>
              </p:txBody>
            </p:sp>
            <p:sp>
              <p:nvSpPr>
                <p:cNvPr id="57548" name="Freeform 177"/>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49" name="Freeform 178"/>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FFFFFF"/>
                </a:solidFill>
                <a:ln w="9525">
                  <a:noFill/>
                  <a:round/>
                  <a:headEnd/>
                  <a:tailEnd/>
                </a:ln>
              </p:spPr>
              <p:txBody>
                <a:bodyPr>
                  <a:prstTxWarp prst="textNoShape">
                    <a:avLst/>
                  </a:prstTxWarp>
                </a:bodyPr>
                <a:lstStyle/>
                <a:p>
                  <a:endParaRPr lang="en-US"/>
                </a:p>
              </p:txBody>
            </p:sp>
            <p:sp>
              <p:nvSpPr>
                <p:cNvPr id="57550" name="Freeform 179"/>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551" name="Freeform 180"/>
                <p:cNvSpPr>
                  <a:spLocks/>
                </p:cNvSpPr>
                <p:nvPr/>
              </p:nvSpPr>
              <p:spPr bwMode="auto">
                <a:xfrm>
                  <a:off x="4243" y="937"/>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solidFill>
                  <a:srgbClr val="FFFFFF"/>
                </a:solidFill>
                <a:ln w="9525">
                  <a:noFill/>
                  <a:round/>
                  <a:headEnd/>
                  <a:tailEnd/>
                </a:ln>
              </p:spPr>
              <p:txBody>
                <a:bodyPr>
                  <a:prstTxWarp prst="textNoShape">
                    <a:avLst/>
                  </a:prstTxWarp>
                </a:bodyPr>
                <a:lstStyle/>
                <a:p>
                  <a:endParaRPr lang="en-US"/>
                </a:p>
              </p:txBody>
            </p:sp>
            <p:sp>
              <p:nvSpPr>
                <p:cNvPr id="57552" name="Freeform 181"/>
                <p:cNvSpPr>
                  <a:spLocks/>
                </p:cNvSpPr>
                <p:nvPr/>
              </p:nvSpPr>
              <p:spPr bwMode="auto">
                <a:xfrm>
                  <a:off x="4243" y="937"/>
                  <a:ext cx="61" cy="25"/>
                </a:xfrm>
                <a:custGeom>
                  <a:avLst/>
                  <a:gdLst>
                    <a:gd name="T0" fmla="*/ 0 w 303"/>
                    <a:gd name="T1" fmla="*/ 0 h 124"/>
                    <a:gd name="T2" fmla="*/ 0 w 303"/>
                    <a:gd name="T3" fmla="*/ 0 h 124"/>
                    <a:gd name="T4" fmla="*/ 0 w 303"/>
                    <a:gd name="T5" fmla="*/ 0 h 124"/>
                    <a:gd name="T6" fmla="*/ 0 w 303"/>
                    <a:gd name="T7" fmla="*/ 0 h 124"/>
                    <a:gd name="T8" fmla="*/ 0 w 303"/>
                    <a:gd name="T9" fmla="*/ 0 h 124"/>
                    <a:gd name="T10" fmla="*/ 0 w 303"/>
                    <a:gd name="T11" fmla="*/ 0 h 124"/>
                    <a:gd name="T12" fmla="*/ 0 w 303"/>
                    <a:gd name="T13" fmla="*/ 0 h 124"/>
                    <a:gd name="T14" fmla="*/ 0 w 303"/>
                    <a:gd name="T15" fmla="*/ 0 h 124"/>
                    <a:gd name="T16" fmla="*/ 0 w 303"/>
                    <a:gd name="T17" fmla="*/ 0 h 124"/>
                    <a:gd name="T18" fmla="*/ 0 w 303"/>
                    <a:gd name="T19" fmla="*/ 0 h 124"/>
                    <a:gd name="T20" fmla="*/ 0 w 303"/>
                    <a:gd name="T21" fmla="*/ 0 h 124"/>
                    <a:gd name="T22" fmla="*/ 0 w 303"/>
                    <a:gd name="T23" fmla="*/ 0 h 124"/>
                    <a:gd name="T24" fmla="*/ 0 w 303"/>
                    <a:gd name="T25" fmla="*/ 0 h 124"/>
                    <a:gd name="T26" fmla="*/ 0 w 303"/>
                    <a:gd name="T27" fmla="*/ 0 h 124"/>
                    <a:gd name="T28" fmla="*/ 0 w 303"/>
                    <a:gd name="T29" fmla="*/ 0 h 124"/>
                    <a:gd name="T30" fmla="*/ 0 w 303"/>
                    <a:gd name="T31" fmla="*/ 0 h 124"/>
                    <a:gd name="T32" fmla="*/ 0 w 303"/>
                    <a:gd name="T33" fmla="*/ 0 h 124"/>
                    <a:gd name="T34" fmla="*/ 0 w 303"/>
                    <a:gd name="T35" fmla="*/ 0 h 124"/>
                    <a:gd name="T36" fmla="*/ 0 w 303"/>
                    <a:gd name="T37" fmla="*/ 0 h 124"/>
                    <a:gd name="T38" fmla="*/ 0 w 303"/>
                    <a:gd name="T39" fmla="*/ 0 h 124"/>
                    <a:gd name="T40" fmla="*/ 0 w 303"/>
                    <a:gd name="T41" fmla="*/ 0 h 124"/>
                    <a:gd name="T42" fmla="*/ 0 w 303"/>
                    <a:gd name="T43" fmla="*/ 0 h 124"/>
                    <a:gd name="T44" fmla="*/ 0 w 303"/>
                    <a:gd name="T45" fmla="*/ 0 h 124"/>
                    <a:gd name="T46" fmla="*/ 0 w 303"/>
                    <a:gd name="T47" fmla="*/ 0 h 124"/>
                    <a:gd name="T48" fmla="*/ 0 w 303"/>
                    <a:gd name="T49" fmla="*/ 0 h 12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3"/>
                    <a:gd name="T76" fmla="*/ 0 h 124"/>
                    <a:gd name="T77" fmla="*/ 303 w 303"/>
                    <a:gd name="T78" fmla="*/ 124 h 12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solidFill>
                  <a:srgbClr val="33CCCC"/>
                </a:solidFill>
                <a:ln w="4763">
                  <a:solidFill>
                    <a:srgbClr val="1F1A17"/>
                  </a:solidFill>
                  <a:round/>
                  <a:headEnd/>
                  <a:tailEnd/>
                </a:ln>
              </p:spPr>
              <p:txBody>
                <a:bodyPr>
                  <a:prstTxWarp prst="textNoShape">
                    <a:avLst/>
                  </a:prstTxWarp>
                </a:bodyPr>
                <a:lstStyle/>
                <a:p>
                  <a:endParaRPr lang="en-US"/>
                </a:p>
              </p:txBody>
            </p:sp>
            <p:sp>
              <p:nvSpPr>
                <p:cNvPr id="57553" name="Freeform 182"/>
                <p:cNvSpPr>
                  <a:spLocks/>
                </p:cNvSpPr>
                <p:nvPr/>
              </p:nvSpPr>
              <p:spPr bwMode="auto">
                <a:xfrm>
                  <a:off x="3840" y="978"/>
                  <a:ext cx="314" cy="137"/>
                </a:xfrm>
                <a:custGeom>
                  <a:avLst/>
                  <a:gdLst>
                    <a:gd name="T0" fmla="*/ 0 w 1568"/>
                    <a:gd name="T1" fmla="*/ 0 h 689"/>
                    <a:gd name="T2" fmla="*/ 0 w 1568"/>
                    <a:gd name="T3" fmla="*/ 0 h 689"/>
                    <a:gd name="T4" fmla="*/ 0 w 1568"/>
                    <a:gd name="T5" fmla="*/ 0 h 689"/>
                    <a:gd name="T6" fmla="*/ 0 w 1568"/>
                    <a:gd name="T7" fmla="*/ 0 h 689"/>
                    <a:gd name="T8" fmla="*/ 0 w 1568"/>
                    <a:gd name="T9" fmla="*/ 0 h 689"/>
                    <a:gd name="T10" fmla="*/ 0 w 1568"/>
                    <a:gd name="T11" fmla="*/ 0 h 689"/>
                    <a:gd name="T12" fmla="*/ 0 w 1568"/>
                    <a:gd name="T13" fmla="*/ 0 h 689"/>
                    <a:gd name="T14" fmla="*/ 0 w 1568"/>
                    <a:gd name="T15" fmla="*/ 0 h 689"/>
                    <a:gd name="T16" fmla="*/ 0 w 1568"/>
                    <a:gd name="T17" fmla="*/ 0 h 689"/>
                    <a:gd name="T18" fmla="*/ 0 w 1568"/>
                    <a:gd name="T19" fmla="*/ 0 h 689"/>
                    <a:gd name="T20" fmla="*/ 0 w 1568"/>
                    <a:gd name="T21" fmla="*/ 0 h 689"/>
                    <a:gd name="T22" fmla="*/ 0 w 1568"/>
                    <a:gd name="T23" fmla="*/ 0 h 689"/>
                    <a:gd name="T24" fmla="*/ 0 w 1568"/>
                    <a:gd name="T25" fmla="*/ 0 h 689"/>
                    <a:gd name="T26" fmla="*/ 0 w 1568"/>
                    <a:gd name="T27" fmla="*/ 0 h 689"/>
                    <a:gd name="T28" fmla="*/ 0 w 1568"/>
                    <a:gd name="T29" fmla="*/ 0 h 689"/>
                    <a:gd name="T30" fmla="*/ 0 w 1568"/>
                    <a:gd name="T31" fmla="*/ 0 h 689"/>
                    <a:gd name="T32" fmla="*/ 0 w 1568"/>
                    <a:gd name="T33" fmla="*/ 0 h 689"/>
                    <a:gd name="T34" fmla="*/ 0 w 1568"/>
                    <a:gd name="T35" fmla="*/ 0 h 689"/>
                    <a:gd name="T36" fmla="*/ 0 w 1568"/>
                    <a:gd name="T37" fmla="*/ 0 h 689"/>
                    <a:gd name="T38" fmla="*/ 0 w 1568"/>
                    <a:gd name="T39" fmla="*/ 0 h 689"/>
                    <a:gd name="T40" fmla="*/ 0 w 1568"/>
                    <a:gd name="T41" fmla="*/ 0 h 689"/>
                    <a:gd name="T42" fmla="*/ 0 w 1568"/>
                    <a:gd name="T43" fmla="*/ 0 h 689"/>
                    <a:gd name="T44" fmla="*/ 0 w 1568"/>
                    <a:gd name="T45" fmla="*/ 0 h 689"/>
                    <a:gd name="T46" fmla="*/ 0 w 1568"/>
                    <a:gd name="T47" fmla="*/ 0 h 689"/>
                    <a:gd name="T48" fmla="*/ 0 w 1568"/>
                    <a:gd name="T49" fmla="*/ 0 h 689"/>
                    <a:gd name="T50" fmla="*/ 0 w 1568"/>
                    <a:gd name="T51" fmla="*/ 0 h 689"/>
                    <a:gd name="T52" fmla="*/ 0 w 1568"/>
                    <a:gd name="T53" fmla="*/ 0 h 689"/>
                    <a:gd name="T54" fmla="*/ 0 w 1568"/>
                    <a:gd name="T55" fmla="*/ 0 h 689"/>
                    <a:gd name="T56" fmla="*/ 0 w 1568"/>
                    <a:gd name="T57" fmla="*/ 0 h 689"/>
                    <a:gd name="T58" fmla="*/ 0 w 1568"/>
                    <a:gd name="T59" fmla="*/ 0 h 689"/>
                    <a:gd name="T60" fmla="*/ 0 w 1568"/>
                    <a:gd name="T61" fmla="*/ 0 h 689"/>
                    <a:gd name="T62" fmla="*/ 0 w 1568"/>
                    <a:gd name="T63" fmla="*/ 0 h 689"/>
                    <a:gd name="T64" fmla="*/ 0 w 1568"/>
                    <a:gd name="T65" fmla="*/ 0 h 689"/>
                    <a:gd name="T66" fmla="*/ 0 w 1568"/>
                    <a:gd name="T67" fmla="*/ 0 h 689"/>
                    <a:gd name="T68" fmla="*/ 0 w 1568"/>
                    <a:gd name="T69" fmla="*/ 0 h 689"/>
                    <a:gd name="T70" fmla="*/ 0 w 1568"/>
                    <a:gd name="T71" fmla="*/ 0 h 689"/>
                    <a:gd name="T72" fmla="*/ 0 w 1568"/>
                    <a:gd name="T73" fmla="*/ 0 h 689"/>
                    <a:gd name="T74" fmla="*/ 0 w 1568"/>
                    <a:gd name="T75" fmla="*/ 0 h 689"/>
                    <a:gd name="T76" fmla="*/ 0 w 1568"/>
                    <a:gd name="T77" fmla="*/ 0 h 689"/>
                    <a:gd name="T78" fmla="*/ 0 w 1568"/>
                    <a:gd name="T79" fmla="*/ 0 h 689"/>
                    <a:gd name="T80" fmla="*/ 0 w 1568"/>
                    <a:gd name="T81" fmla="*/ 0 h 689"/>
                    <a:gd name="T82" fmla="*/ 0 w 1568"/>
                    <a:gd name="T83" fmla="*/ 0 h 689"/>
                    <a:gd name="T84" fmla="*/ 0 w 1568"/>
                    <a:gd name="T85" fmla="*/ 0 h 689"/>
                    <a:gd name="T86" fmla="*/ 0 w 1568"/>
                    <a:gd name="T87" fmla="*/ 0 h 689"/>
                    <a:gd name="T88" fmla="*/ 0 w 1568"/>
                    <a:gd name="T89" fmla="*/ 0 h 689"/>
                    <a:gd name="T90" fmla="*/ 0 w 1568"/>
                    <a:gd name="T91" fmla="*/ 0 h 6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8"/>
                    <a:gd name="T139" fmla="*/ 0 h 689"/>
                    <a:gd name="T140" fmla="*/ 1568 w 1568"/>
                    <a:gd name="T141" fmla="*/ 689 h 6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4" name="Freeform 183"/>
                <p:cNvSpPr>
                  <a:spLocks/>
                </p:cNvSpPr>
                <p:nvPr/>
              </p:nvSpPr>
              <p:spPr bwMode="auto">
                <a:xfrm>
                  <a:off x="4108" y="720"/>
                  <a:ext cx="203" cy="164"/>
                </a:xfrm>
                <a:custGeom>
                  <a:avLst/>
                  <a:gdLst>
                    <a:gd name="T0" fmla="*/ 0 w 1016"/>
                    <a:gd name="T1" fmla="*/ 0 h 821"/>
                    <a:gd name="T2" fmla="*/ 0 w 1016"/>
                    <a:gd name="T3" fmla="*/ 0 h 821"/>
                    <a:gd name="T4" fmla="*/ 0 w 1016"/>
                    <a:gd name="T5" fmla="*/ 0 h 821"/>
                    <a:gd name="T6" fmla="*/ 0 w 1016"/>
                    <a:gd name="T7" fmla="*/ 0 h 821"/>
                    <a:gd name="T8" fmla="*/ 0 w 1016"/>
                    <a:gd name="T9" fmla="*/ 0 h 821"/>
                    <a:gd name="T10" fmla="*/ 0 w 1016"/>
                    <a:gd name="T11" fmla="*/ 0 h 821"/>
                    <a:gd name="T12" fmla="*/ 0 w 1016"/>
                    <a:gd name="T13" fmla="*/ 0 h 821"/>
                    <a:gd name="T14" fmla="*/ 0 w 1016"/>
                    <a:gd name="T15" fmla="*/ 0 h 821"/>
                    <a:gd name="T16" fmla="*/ 0 w 1016"/>
                    <a:gd name="T17" fmla="*/ 0 h 821"/>
                    <a:gd name="T18" fmla="*/ 0 w 1016"/>
                    <a:gd name="T19" fmla="*/ 0 h 821"/>
                    <a:gd name="T20" fmla="*/ 0 w 1016"/>
                    <a:gd name="T21" fmla="*/ 0 h 821"/>
                    <a:gd name="T22" fmla="*/ 0 w 1016"/>
                    <a:gd name="T23" fmla="*/ 0 h 821"/>
                    <a:gd name="T24" fmla="*/ 0 w 1016"/>
                    <a:gd name="T25" fmla="*/ 0 h 821"/>
                    <a:gd name="T26" fmla="*/ 0 w 1016"/>
                    <a:gd name="T27" fmla="*/ 0 h 821"/>
                    <a:gd name="T28" fmla="*/ 0 w 1016"/>
                    <a:gd name="T29" fmla="*/ 0 h 821"/>
                    <a:gd name="T30" fmla="*/ 0 w 1016"/>
                    <a:gd name="T31" fmla="*/ 0 h 821"/>
                    <a:gd name="T32" fmla="*/ 0 w 1016"/>
                    <a:gd name="T33" fmla="*/ 0 h 821"/>
                    <a:gd name="T34" fmla="*/ 0 w 1016"/>
                    <a:gd name="T35" fmla="*/ 0 h 821"/>
                    <a:gd name="T36" fmla="*/ 0 w 1016"/>
                    <a:gd name="T37" fmla="*/ 0 h 821"/>
                    <a:gd name="T38" fmla="*/ 0 w 1016"/>
                    <a:gd name="T39" fmla="*/ 0 h 821"/>
                    <a:gd name="T40" fmla="*/ 0 w 1016"/>
                    <a:gd name="T41" fmla="*/ 0 h 821"/>
                    <a:gd name="T42" fmla="*/ 0 w 1016"/>
                    <a:gd name="T43" fmla="*/ 0 h 821"/>
                    <a:gd name="T44" fmla="*/ 0 w 1016"/>
                    <a:gd name="T45" fmla="*/ 0 h 821"/>
                    <a:gd name="T46" fmla="*/ 0 w 1016"/>
                    <a:gd name="T47" fmla="*/ 0 h 821"/>
                    <a:gd name="T48" fmla="*/ 0 w 1016"/>
                    <a:gd name="T49" fmla="*/ 0 h 821"/>
                    <a:gd name="T50" fmla="*/ 0 w 1016"/>
                    <a:gd name="T51" fmla="*/ 0 h 821"/>
                    <a:gd name="T52" fmla="*/ 0 w 1016"/>
                    <a:gd name="T53" fmla="*/ 0 h 821"/>
                    <a:gd name="T54" fmla="*/ 0 w 1016"/>
                    <a:gd name="T55" fmla="*/ 0 h 821"/>
                    <a:gd name="T56" fmla="*/ 0 w 1016"/>
                    <a:gd name="T57" fmla="*/ 0 h 821"/>
                    <a:gd name="T58" fmla="*/ 0 w 1016"/>
                    <a:gd name="T59" fmla="*/ 0 h 821"/>
                    <a:gd name="T60" fmla="*/ 0 w 1016"/>
                    <a:gd name="T61" fmla="*/ 0 h 821"/>
                    <a:gd name="T62" fmla="*/ 0 w 1016"/>
                    <a:gd name="T63" fmla="*/ 0 h 821"/>
                    <a:gd name="T64" fmla="*/ 0 w 1016"/>
                    <a:gd name="T65" fmla="*/ 0 h 821"/>
                    <a:gd name="T66" fmla="*/ 0 w 1016"/>
                    <a:gd name="T67" fmla="*/ 0 h 821"/>
                    <a:gd name="T68" fmla="*/ 0 w 1016"/>
                    <a:gd name="T69" fmla="*/ 0 h 821"/>
                    <a:gd name="T70" fmla="*/ 0 w 1016"/>
                    <a:gd name="T71" fmla="*/ 0 h 821"/>
                    <a:gd name="T72" fmla="*/ 0 w 1016"/>
                    <a:gd name="T73" fmla="*/ 0 h 821"/>
                    <a:gd name="T74" fmla="*/ 0 w 1016"/>
                    <a:gd name="T75" fmla="*/ 0 h 821"/>
                    <a:gd name="T76" fmla="*/ 0 w 1016"/>
                    <a:gd name="T77" fmla="*/ 0 h 821"/>
                    <a:gd name="T78" fmla="*/ 0 w 1016"/>
                    <a:gd name="T79" fmla="*/ 0 h 821"/>
                    <a:gd name="T80" fmla="*/ 0 w 1016"/>
                    <a:gd name="T81" fmla="*/ 0 h 821"/>
                    <a:gd name="T82" fmla="*/ 0 w 1016"/>
                    <a:gd name="T83" fmla="*/ 0 h 821"/>
                    <a:gd name="T84" fmla="*/ 0 w 1016"/>
                    <a:gd name="T85" fmla="*/ 0 h 821"/>
                    <a:gd name="T86" fmla="*/ 0 w 1016"/>
                    <a:gd name="T87" fmla="*/ 0 h 821"/>
                    <a:gd name="T88" fmla="*/ 0 w 1016"/>
                    <a:gd name="T89" fmla="*/ 0 h 821"/>
                    <a:gd name="T90" fmla="*/ 0 w 1016"/>
                    <a:gd name="T91" fmla="*/ 0 h 821"/>
                    <a:gd name="T92" fmla="*/ 0 w 1016"/>
                    <a:gd name="T93" fmla="*/ 0 h 8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6"/>
                    <a:gd name="T142" fmla="*/ 0 h 821"/>
                    <a:gd name="T143" fmla="*/ 1016 w 1016"/>
                    <a:gd name="T144" fmla="*/ 821 h 8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5" name="Freeform 184"/>
                <p:cNvSpPr>
                  <a:spLocks/>
                </p:cNvSpPr>
                <p:nvPr/>
              </p:nvSpPr>
              <p:spPr bwMode="auto">
                <a:xfrm>
                  <a:off x="4212" y="1121"/>
                  <a:ext cx="58" cy="71"/>
                </a:xfrm>
                <a:custGeom>
                  <a:avLst/>
                  <a:gdLst>
                    <a:gd name="T0" fmla="*/ 0 w 289"/>
                    <a:gd name="T1" fmla="*/ 0 h 357"/>
                    <a:gd name="T2" fmla="*/ 0 w 289"/>
                    <a:gd name="T3" fmla="*/ 0 h 357"/>
                    <a:gd name="T4" fmla="*/ 0 w 289"/>
                    <a:gd name="T5" fmla="*/ 0 h 357"/>
                    <a:gd name="T6" fmla="*/ 0 w 289"/>
                    <a:gd name="T7" fmla="*/ 0 h 357"/>
                    <a:gd name="T8" fmla="*/ 0 w 289"/>
                    <a:gd name="T9" fmla="*/ 0 h 357"/>
                    <a:gd name="T10" fmla="*/ 0 w 289"/>
                    <a:gd name="T11" fmla="*/ 0 h 357"/>
                    <a:gd name="T12" fmla="*/ 0 w 289"/>
                    <a:gd name="T13" fmla="*/ 0 h 357"/>
                    <a:gd name="T14" fmla="*/ 0 w 289"/>
                    <a:gd name="T15" fmla="*/ 0 h 357"/>
                    <a:gd name="T16" fmla="*/ 0 w 289"/>
                    <a:gd name="T17" fmla="*/ 0 h 357"/>
                    <a:gd name="T18" fmla="*/ 0 w 289"/>
                    <a:gd name="T19" fmla="*/ 0 h 357"/>
                    <a:gd name="T20" fmla="*/ 0 w 289"/>
                    <a:gd name="T21" fmla="*/ 0 h 357"/>
                    <a:gd name="T22" fmla="*/ 0 w 289"/>
                    <a:gd name="T23" fmla="*/ 0 h 357"/>
                    <a:gd name="T24" fmla="*/ 0 w 289"/>
                    <a:gd name="T25" fmla="*/ 0 h 357"/>
                    <a:gd name="T26" fmla="*/ 0 w 289"/>
                    <a:gd name="T27" fmla="*/ 0 h 357"/>
                    <a:gd name="T28" fmla="*/ 0 w 289"/>
                    <a:gd name="T29" fmla="*/ 0 h 357"/>
                    <a:gd name="T30" fmla="*/ 0 w 289"/>
                    <a:gd name="T31" fmla="*/ 0 h 357"/>
                    <a:gd name="T32" fmla="*/ 0 w 289"/>
                    <a:gd name="T33" fmla="*/ 0 h 357"/>
                    <a:gd name="T34" fmla="*/ 0 w 289"/>
                    <a:gd name="T35" fmla="*/ 0 h 357"/>
                    <a:gd name="T36" fmla="*/ 0 w 289"/>
                    <a:gd name="T37" fmla="*/ 0 h 357"/>
                    <a:gd name="T38" fmla="*/ 0 w 289"/>
                    <a:gd name="T39" fmla="*/ 0 h 357"/>
                    <a:gd name="T40" fmla="*/ 0 w 289"/>
                    <a:gd name="T41" fmla="*/ 0 h 357"/>
                    <a:gd name="T42" fmla="*/ 0 w 289"/>
                    <a:gd name="T43" fmla="*/ 0 h 357"/>
                    <a:gd name="T44" fmla="*/ 0 w 289"/>
                    <a:gd name="T45" fmla="*/ 0 h 357"/>
                    <a:gd name="T46" fmla="*/ 0 w 289"/>
                    <a:gd name="T47" fmla="*/ 0 h 357"/>
                    <a:gd name="T48" fmla="*/ 0 w 289"/>
                    <a:gd name="T49" fmla="*/ 0 h 357"/>
                    <a:gd name="T50" fmla="*/ 0 w 289"/>
                    <a:gd name="T51" fmla="*/ 0 h 357"/>
                    <a:gd name="T52" fmla="*/ 0 w 289"/>
                    <a:gd name="T53" fmla="*/ 0 h 357"/>
                    <a:gd name="T54" fmla="*/ 0 w 289"/>
                    <a:gd name="T55" fmla="*/ 0 h 357"/>
                    <a:gd name="T56" fmla="*/ 0 w 289"/>
                    <a:gd name="T57" fmla="*/ 0 h 357"/>
                    <a:gd name="T58" fmla="*/ 0 w 289"/>
                    <a:gd name="T59" fmla="*/ 0 h 357"/>
                    <a:gd name="T60" fmla="*/ 0 w 289"/>
                    <a:gd name="T61" fmla="*/ 0 h 357"/>
                    <a:gd name="T62" fmla="*/ 0 w 289"/>
                    <a:gd name="T63" fmla="*/ 0 h 357"/>
                    <a:gd name="T64" fmla="*/ 0 w 289"/>
                    <a:gd name="T65" fmla="*/ 0 h 357"/>
                    <a:gd name="T66" fmla="*/ 0 w 289"/>
                    <a:gd name="T67" fmla="*/ 0 h 357"/>
                    <a:gd name="T68" fmla="*/ 0 w 289"/>
                    <a:gd name="T69" fmla="*/ 0 h 357"/>
                    <a:gd name="T70" fmla="*/ 0 w 289"/>
                    <a:gd name="T71" fmla="*/ 0 h 357"/>
                    <a:gd name="T72" fmla="*/ 0 w 289"/>
                    <a:gd name="T73" fmla="*/ 0 h 357"/>
                    <a:gd name="T74" fmla="*/ 0 w 289"/>
                    <a:gd name="T75" fmla="*/ 0 h 357"/>
                    <a:gd name="T76" fmla="*/ 0 w 289"/>
                    <a:gd name="T77" fmla="*/ 0 h 357"/>
                    <a:gd name="T78" fmla="*/ 0 w 289"/>
                    <a:gd name="T79" fmla="*/ 0 h 357"/>
                    <a:gd name="T80" fmla="*/ 0 w 289"/>
                    <a:gd name="T81" fmla="*/ 0 h 357"/>
                    <a:gd name="T82" fmla="*/ 0 w 289"/>
                    <a:gd name="T83" fmla="*/ 0 h 357"/>
                    <a:gd name="T84" fmla="*/ 0 w 289"/>
                    <a:gd name="T85" fmla="*/ 0 h 357"/>
                    <a:gd name="T86" fmla="*/ 0 w 289"/>
                    <a:gd name="T87" fmla="*/ 0 h 357"/>
                    <a:gd name="T88" fmla="*/ 0 w 289"/>
                    <a:gd name="T89" fmla="*/ 0 h 357"/>
                    <a:gd name="T90" fmla="*/ 0 w 289"/>
                    <a:gd name="T91" fmla="*/ 0 h 357"/>
                    <a:gd name="T92" fmla="*/ 0 w 289"/>
                    <a:gd name="T93" fmla="*/ 0 h 357"/>
                    <a:gd name="T94" fmla="*/ 0 w 289"/>
                    <a:gd name="T95" fmla="*/ 0 h 3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89"/>
                    <a:gd name="T145" fmla="*/ 0 h 357"/>
                    <a:gd name="T146" fmla="*/ 289 w 289"/>
                    <a:gd name="T147" fmla="*/ 357 h 3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6" name="Freeform 185"/>
                <p:cNvSpPr>
                  <a:spLocks/>
                </p:cNvSpPr>
                <p:nvPr/>
              </p:nvSpPr>
              <p:spPr bwMode="auto">
                <a:xfrm>
                  <a:off x="3853" y="839"/>
                  <a:ext cx="332" cy="166"/>
                </a:xfrm>
                <a:custGeom>
                  <a:avLst/>
                  <a:gdLst>
                    <a:gd name="T0" fmla="*/ 0 w 1661"/>
                    <a:gd name="T1" fmla="*/ 0 h 830"/>
                    <a:gd name="T2" fmla="*/ 0 w 1661"/>
                    <a:gd name="T3" fmla="*/ 0 h 830"/>
                    <a:gd name="T4" fmla="*/ 0 w 1661"/>
                    <a:gd name="T5" fmla="*/ 0 h 830"/>
                    <a:gd name="T6" fmla="*/ 0 w 1661"/>
                    <a:gd name="T7" fmla="*/ 0 h 830"/>
                    <a:gd name="T8" fmla="*/ 0 w 1661"/>
                    <a:gd name="T9" fmla="*/ 0 h 830"/>
                    <a:gd name="T10" fmla="*/ 0 w 1661"/>
                    <a:gd name="T11" fmla="*/ 0 h 830"/>
                    <a:gd name="T12" fmla="*/ 0 w 1661"/>
                    <a:gd name="T13" fmla="*/ 0 h 830"/>
                    <a:gd name="T14" fmla="*/ 0 w 1661"/>
                    <a:gd name="T15" fmla="*/ 0 h 830"/>
                    <a:gd name="T16" fmla="*/ 0 w 1661"/>
                    <a:gd name="T17" fmla="*/ 0 h 830"/>
                    <a:gd name="T18" fmla="*/ 0 w 1661"/>
                    <a:gd name="T19" fmla="*/ 0 h 830"/>
                    <a:gd name="T20" fmla="*/ 0 w 1661"/>
                    <a:gd name="T21" fmla="*/ 0 h 830"/>
                    <a:gd name="T22" fmla="*/ 0 w 1661"/>
                    <a:gd name="T23" fmla="*/ 0 h 830"/>
                    <a:gd name="T24" fmla="*/ 0 w 1661"/>
                    <a:gd name="T25" fmla="*/ 0 h 830"/>
                    <a:gd name="T26" fmla="*/ 0 w 1661"/>
                    <a:gd name="T27" fmla="*/ 0 h 830"/>
                    <a:gd name="T28" fmla="*/ 0 w 1661"/>
                    <a:gd name="T29" fmla="*/ 0 h 830"/>
                    <a:gd name="T30" fmla="*/ 0 w 1661"/>
                    <a:gd name="T31" fmla="*/ 0 h 830"/>
                    <a:gd name="T32" fmla="*/ 0 w 1661"/>
                    <a:gd name="T33" fmla="*/ 0 h 830"/>
                    <a:gd name="T34" fmla="*/ 0 w 1661"/>
                    <a:gd name="T35" fmla="*/ 0 h 830"/>
                    <a:gd name="T36" fmla="*/ 0 w 1661"/>
                    <a:gd name="T37" fmla="*/ 0 h 830"/>
                    <a:gd name="T38" fmla="*/ 0 w 1661"/>
                    <a:gd name="T39" fmla="*/ 0 h 830"/>
                    <a:gd name="T40" fmla="*/ 0 w 1661"/>
                    <a:gd name="T41" fmla="*/ 0 h 830"/>
                    <a:gd name="T42" fmla="*/ 0 w 1661"/>
                    <a:gd name="T43" fmla="*/ 0 h 830"/>
                    <a:gd name="T44" fmla="*/ 0 w 1661"/>
                    <a:gd name="T45" fmla="*/ 0 h 830"/>
                    <a:gd name="T46" fmla="*/ 0 w 1661"/>
                    <a:gd name="T47" fmla="*/ 0 h 830"/>
                    <a:gd name="T48" fmla="*/ 0 w 1661"/>
                    <a:gd name="T49" fmla="*/ 0 h 830"/>
                    <a:gd name="T50" fmla="*/ 0 w 1661"/>
                    <a:gd name="T51" fmla="*/ 0 h 830"/>
                    <a:gd name="T52" fmla="*/ 0 w 1661"/>
                    <a:gd name="T53" fmla="*/ 0 h 830"/>
                    <a:gd name="T54" fmla="*/ 0 w 1661"/>
                    <a:gd name="T55" fmla="*/ 0 h 830"/>
                    <a:gd name="T56" fmla="*/ 0 w 1661"/>
                    <a:gd name="T57" fmla="*/ 0 h 830"/>
                    <a:gd name="T58" fmla="*/ 0 w 1661"/>
                    <a:gd name="T59" fmla="*/ 0 h 830"/>
                    <a:gd name="T60" fmla="*/ 0 w 1661"/>
                    <a:gd name="T61" fmla="*/ 0 h 830"/>
                    <a:gd name="T62" fmla="*/ 0 w 1661"/>
                    <a:gd name="T63" fmla="*/ 0 h 830"/>
                    <a:gd name="T64" fmla="*/ 0 w 1661"/>
                    <a:gd name="T65" fmla="*/ 0 h 830"/>
                    <a:gd name="T66" fmla="*/ 0 w 1661"/>
                    <a:gd name="T67" fmla="*/ 0 h 830"/>
                    <a:gd name="T68" fmla="*/ 0 w 1661"/>
                    <a:gd name="T69" fmla="*/ 0 h 830"/>
                    <a:gd name="T70" fmla="*/ 0 w 1661"/>
                    <a:gd name="T71" fmla="*/ 0 h 830"/>
                    <a:gd name="T72" fmla="*/ 0 w 1661"/>
                    <a:gd name="T73" fmla="*/ 0 h 830"/>
                    <a:gd name="T74" fmla="*/ 0 w 1661"/>
                    <a:gd name="T75" fmla="*/ 0 h 830"/>
                    <a:gd name="T76" fmla="*/ 0 w 1661"/>
                    <a:gd name="T77" fmla="*/ 0 h 830"/>
                    <a:gd name="T78" fmla="*/ 0 w 1661"/>
                    <a:gd name="T79" fmla="*/ 0 h 830"/>
                    <a:gd name="T80" fmla="*/ 0 w 1661"/>
                    <a:gd name="T81" fmla="*/ 0 h 830"/>
                    <a:gd name="T82" fmla="*/ 0 w 1661"/>
                    <a:gd name="T83" fmla="*/ 0 h 830"/>
                    <a:gd name="T84" fmla="*/ 0 w 1661"/>
                    <a:gd name="T85" fmla="*/ 0 h 830"/>
                    <a:gd name="T86" fmla="*/ 0 w 1661"/>
                    <a:gd name="T87" fmla="*/ 0 h 830"/>
                    <a:gd name="T88" fmla="*/ 0 w 1661"/>
                    <a:gd name="T89" fmla="*/ 0 h 8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1"/>
                    <a:gd name="T136" fmla="*/ 0 h 830"/>
                    <a:gd name="T137" fmla="*/ 1661 w 1661"/>
                    <a:gd name="T138" fmla="*/ 830 h 83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7" name="Freeform 186"/>
                <p:cNvSpPr>
                  <a:spLocks/>
                </p:cNvSpPr>
                <p:nvPr/>
              </p:nvSpPr>
              <p:spPr bwMode="auto">
                <a:xfrm>
                  <a:off x="4109" y="994"/>
                  <a:ext cx="140" cy="140"/>
                </a:xfrm>
                <a:custGeom>
                  <a:avLst/>
                  <a:gdLst>
                    <a:gd name="T0" fmla="*/ 0 w 698"/>
                    <a:gd name="T1" fmla="*/ 0 h 697"/>
                    <a:gd name="T2" fmla="*/ 0 w 698"/>
                    <a:gd name="T3" fmla="*/ 0 h 697"/>
                    <a:gd name="T4" fmla="*/ 0 w 698"/>
                    <a:gd name="T5" fmla="*/ 0 h 697"/>
                    <a:gd name="T6" fmla="*/ 0 w 698"/>
                    <a:gd name="T7" fmla="*/ 0 h 697"/>
                    <a:gd name="T8" fmla="*/ 0 w 698"/>
                    <a:gd name="T9" fmla="*/ 0 h 697"/>
                    <a:gd name="T10" fmla="*/ 0 w 698"/>
                    <a:gd name="T11" fmla="*/ 0 h 697"/>
                    <a:gd name="T12" fmla="*/ 0 w 698"/>
                    <a:gd name="T13" fmla="*/ 0 h 697"/>
                    <a:gd name="T14" fmla="*/ 0 w 698"/>
                    <a:gd name="T15" fmla="*/ 0 h 697"/>
                    <a:gd name="T16" fmla="*/ 0 w 698"/>
                    <a:gd name="T17" fmla="*/ 0 h 697"/>
                    <a:gd name="T18" fmla="*/ 0 w 698"/>
                    <a:gd name="T19" fmla="*/ 0 h 697"/>
                    <a:gd name="T20" fmla="*/ 0 w 698"/>
                    <a:gd name="T21" fmla="*/ 0 h 697"/>
                    <a:gd name="T22" fmla="*/ 0 w 698"/>
                    <a:gd name="T23" fmla="*/ 0 h 697"/>
                    <a:gd name="T24" fmla="*/ 0 w 698"/>
                    <a:gd name="T25" fmla="*/ 0 h 697"/>
                    <a:gd name="T26" fmla="*/ 0 w 698"/>
                    <a:gd name="T27" fmla="*/ 0 h 697"/>
                    <a:gd name="T28" fmla="*/ 0 w 698"/>
                    <a:gd name="T29" fmla="*/ 0 h 697"/>
                    <a:gd name="T30" fmla="*/ 0 w 698"/>
                    <a:gd name="T31" fmla="*/ 0 h 697"/>
                    <a:gd name="T32" fmla="*/ 0 w 698"/>
                    <a:gd name="T33" fmla="*/ 0 h 697"/>
                    <a:gd name="T34" fmla="*/ 0 w 698"/>
                    <a:gd name="T35" fmla="*/ 0 h 697"/>
                    <a:gd name="T36" fmla="*/ 0 w 698"/>
                    <a:gd name="T37" fmla="*/ 0 h 697"/>
                    <a:gd name="T38" fmla="*/ 0 w 698"/>
                    <a:gd name="T39" fmla="*/ 0 h 697"/>
                    <a:gd name="T40" fmla="*/ 0 w 698"/>
                    <a:gd name="T41" fmla="*/ 0 h 697"/>
                    <a:gd name="T42" fmla="*/ 0 w 698"/>
                    <a:gd name="T43" fmla="*/ 0 h 697"/>
                    <a:gd name="T44" fmla="*/ 0 w 698"/>
                    <a:gd name="T45" fmla="*/ 0 h 697"/>
                    <a:gd name="T46" fmla="*/ 0 w 698"/>
                    <a:gd name="T47" fmla="*/ 0 h 697"/>
                    <a:gd name="T48" fmla="*/ 0 w 698"/>
                    <a:gd name="T49" fmla="*/ 0 h 697"/>
                    <a:gd name="T50" fmla="*/ 0 w 698"/>
                    <a:gd name="T51" fmla="*/ 0 h 697"/>
                    <a:gd name="T52" fmla="*/ 0 w 698"/>
                    <a:gd name="T53" fmla="*/ 0 h 697"/>
                    <a:gd name="T54" fmla="*/ 0 w 698"/>
                    <a:gd name="T55" fmla="*/ 0 h 697"/>
                    <a:gd name="T56" fmla="*/ 0 w 698"/>
                    <a:gd name="T57" fmla="*/ 0 h 697"/>
                    <a:gd name="T58" fmla="*/ 0 w 698"/>
                    <a:gd name="T59" fmla="*/ 0 h 697"/>
                    <a:gd name="T60" fmla="*/ 0 w 698"/>
                    <a:gd name="T61" fmla="*/ 0 h 697"/>
                    <a:gd name="T62" fmla="*/ 0 w 698"/>
                    <a:gd name="T63" fmla="*/ 0 h 697"/>
                    <a:gd name="T64" fmla="*/ 0 w 698"/>
                    <a:gd name="T65" fmla="*/ 0 h 697"/>
                    <a:gd name="T66" fmla="*/ 0 w 698"/>
                    <a:gd name="T67" fmla="*/ 0 h 697"/>
                    <a:gd name="T68" fmla="*/ 0 w 698"/>
                    <a:gd name="T69" fmla="*/ 0 h 697"/>
                    <a:gd name="T70" fmla="*/ 0 w 698"/>
                    <a:gd name="T71" fmla="*/ 0 h 697"/>
                    <a:gd name="T72" fmla="*/ 0 w 698"/>
                    <a:gd name="T73" fmla="*/ 0 h 697"/>
                    <a:gd name="T74" fmla="*/ 0 w 698"/>
                    <a:gd name="T75" fmla="*/ 0 h 697"/>
                    <a:gd name="T76" fmla="*/ 0 w 698"/>
                    <a:gd name="T77" fmla="*/ 0 h 697"/>
                    <a:gd name="T78" fmla="*/ 0 w 698"/>
                    <a:gd name="T79" fmla="*/ 0 h 697"/>
                    <a:gd name="T80" fmla="*/ 0 w 698"/>
                    <a:gd name="T81" fmla="*/ 0 h 697"/>
                    <a:gd name="T82" fmla="*/ 0 w 698"/>
                    <a:gd name="T83" fmla="*/ 0 h 697"/>
                    <a:gd name="T84" fmla="*/ 0 w 698"/>
                    <a:gd name="T85" fmla="*/ 0 h 697"/>
                    <a:gd name="T86" fmla="*/ 0 w 698"/>
                    <a:gd name="T87" fmla="*/ 0 h 697"/>
                    <a:gd name="T88" fmla="*/ 0 w 698"/>
                    <a:gd name="T89" fmla="*/ 0 h 697"/>
                    <a:gd name="T90" fmla="*/ 0 w 698"/>
                    <a:gd name="T91" fmla="*/ 0 h 697"/>
                    <a:gd name="T92" fmla="*/ 0 w 698"/>
                    <a:gd name="T93" fmla="*/ 0 h 697"/>
                    <a:gd name="T94" fmla="*/ 0 w 698"/>
                    <a:gd name="T95" fmla="*/ 0 h 697"/>
                    <a:gd name="T96" fmla="*/ 0 w 698"/>
                    <a:gd name="T97" fmla="*/ 0 h 697"/>
                    <a:gd name="T98" fmla="*/ 0 w 698"/>
                    <a:gd name="T99" fmla="*/ 0 h 697"/>
                    <a:gd name="T100" fmla="*/ 0 w 698"/>
                    <a:gd name="T101" fmla="*/ 0 h 697"/>
                    <a:gd name="T102" fmla="*/ 0 w 698"/>
                    <a:gd name="T103" fmla="*/ 0 h 697"/>
                    <a:gd name="T104" fmla="*/ 0 w 698"/>
                    <a:gd name="T105" fmla="*/ 0 h 697"/>
                    <a:gd name="T106" fmla="*/ 0 w 698"/>
                    <a:gd name="T107" fmla="*/ 0 h 697"/>
                    <a:gd name="T108" fmla="*/ 0 w 698"/>
                    <a:gd name="T109" fmla="*/ 0 h 697"/>
                    <a:gd name="T110" fmla="*/ 0 w 698"/>
                    <a:gd name="T111" fmla="*/ 0 h 697"/>
                    <a:gd name="T112" fmla="*/ 0 w 698"/>
                    <a:gd name="T113" fmla="*/ 0 h 697"/>
                    <a:gd name="T114" fmla="*/ 0 w 698"/>
                    <a:gd name="T115" fmla="*/ 0 h 697"/>
                    <a:gd name="T116" fmla="*/ 0 w 698"/>
                    <a:gd name="T117" fmla="*/ 0 h 69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8"/>
                    <a:gd name="T178" fmla="*/ 0 h 697"/>
                    <a:gd name="T179" fmla="*/ 698 w 698"/>
                    <a:gd name="T180" fmla="*/ 697 h 69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8" name="Freeform 187"/>
                <p:cNvSpPr>
                  <a:spLocks/>
                </p:cNvSpPr>
                <p:nvPr/>
              </p:nvSpPr>
              <p:spPr bwMode="auto">
                <a:xfrm>
                  <a:off x="4136" y="884"/>
                  <a:ext cx="197" cy="71"/>
                </a:xfrm>
                <a:custGeom>
                  <a:avLst/>
                  <a:gdLst>
                    <a:gd name="T0" fmla="*/ 0 w 983"/>
                    <a:gd name="T1" fmla="*/ 0 h 354"/>
                    <a:gd name="T2" fmla="*/ 0 w 983"/>
                    <a:gd name="T3" fmla="*/ 0 h 354"/>
                    <a:gd name="T4" fmla="*/ 0 w 983"/>
                    <a:gd name="T5" fmla="*/ 0 h 354"/>
                    <a:gd name="T6" fmla="*/ 0 w 983"/>
                    <a:gd name="T7" fmla="*/ 0 h 354"/>
                    <a:gd name="T8" fmla="*/ 0 w 983"/>
                    <a:gd name="T9" fmla="*/ 0 h 354"/>
                    <a:gd name="T10" fmla="*/ 0 w 983"/>
                    <a:gd name="T11" fmla="*/ 0 h 354"/>
                    <a:gd name="T12" fmla="*/ 0 w 983"/>
                    <a:gd name="T13" fmla="*/ 0 h 354"/>
                    <a:gd name="T14" fmla="*/ 0 w 983"/>
                    <a:gd name="T15" fmla="*/ 0 h 354"/>
                    <a:gd name="T16" fmla="*/ 0 w 983"/>
                    <a:gd name="T17" fmla="*/ 0 h 354"/>
                    <a:gd name="T18" fmla="*/ 0 w 983"/>
                    <a:gd name="T19" fmla="*/ 0 h 354"/>
                    <a:gd name="T20" fmla="*/ 0 w 983"/>
                    <a:gd name="T21" fmla="*/ 0 h 354"/>
                    <a:gd name="T22" fmla="*/ 0 w 983"/>
                    <a:gd name="T23" fmla="*/ 0 h 354"/>
                    <a:gd name="T24" fmla="*/ 0 w 983"/>
                    <a:gd name="T25" fmla="*/ 0 h 354"/>
                    <a:gd name="T26" fmla="*/ 0 w 983"/>
                    <a:gd name="T27" fmla="*/ 0 h 354"/>
                    <a:gd name="T28" fmla="*/ 0 w 983"/>
                    <a:gd name="T29" fmla="*/ 0 h 354"/>
                    <a:gd name="T30" fmla="*/ 0 w 983"/>
                    <a:gd name="T31" fmla="*/ 0 h 354"/>
                    <a:gd name="T32" fmla="*/ 0 w 983"/>
                    <a:gd name="T33" fmla="*/ 0 h 354"/>
                    <a:gd name="T34" fmla="*/ 0 w 983"/>
                    <a:gd name="T35" fmla="*/ 0 h 354"/>
                    <a:gd name="T36" fmla="*/ 0 w 983"/>
                    <a:gd name="T37" fmla="*/ 0 h 354"/>
                    <a:gd name="T38" fmla="*/ 0 w 983"/>
                    <a:gd name="T39" fmla="*/ 0 h 354"/>
                    <a:gd name="T40" fmla="*/ 0 w 983"/>
                    <a:gd name="T41" fmla="*/ 0 h 354"/>
                    <a:gd name="T42" fmla="*/ 0 w 983"/>
                    <a:gd name="T43" fmla="*/ 0 h 354"/>
                    <a:gd name="T44" fmla="*/ 0 w 983"/>
                    <a:gd name="T45" fmla="*/ 0 h 354"/>
                    <a:gd name="T46" fmla="*/ 0 w 983"/>
                    <a:gd name="T47" fmla="*/ 0 h 354"/>
                    <a:gd name="T48" fmla="*/ 0 w 983"/>
                    <a:gd name="T49" fmla="*/ 0 h 354"/>
                    <a:gd name="T50" fmla="*/ 0 w 983"/>
                    <a:gd name="T51" fmla="*/ 0 h 354"/>
                    <a:gd name="T52" fmla="*/ 0 w 983"/>
                    <a:gd name="T53" fmla="*/ 0 h 354"/>
                    <a:gd name="T54" fmla="*/ 0 w 983"/>
                    <a:gd name="T55" fmla="*/ 0 h 354"/>
                    <a:gd name="T56" fmla="*/ 0 w 983"/>
                    <a:gd name="T57" fmla="*/ 0 h 354"/>
                    <a:gd name="T58" fmla="*/ 0 w 983"/>
                    <a:gd name="T59" fmla="*/ 0 h 354"/>
                    <a:gd name="T60" fmla="*/ 0 w 983"/>
                    <a:gd name="T61" fmla="*/ 0 h 354"/>
                    <a:gd name="T62" fmla="*/ 0 w 983"/>
                    <a:gd name="T63" fmla="*/ 0 h 354"/>
                    <a:gd name="T64" fmla="*/ 0 w 983"/>
                    <a:gd name="T65" fmla="*/ 0 h 354"/>
                    <a:gd name="T66" fmla="*/ 0 w 983"/>
                    <a:gd name="T67" fmla="*/ 0 h 354"/>
                    <a:gd name="T68" fmla="*/ 0 w 983"/>
                    <a:gd name="T69" fmla="*/ 0 h 354"/>
                    <a:gd name="T70" fmla="*/ 0 w 983"/>
                    <a:gd name="T71" fmla="*/ 0 h 354"/>
                    <a:gd name="T72" fmla="*/ 0 w 983"/>
                    <a:gd name="T73" fmla="*/ 0 h 354"/>
                    <a:gd name="T74" fmla="*/ 0 w 983"/>
                    <a:gd name="T75" fmla="*/ 0 h 354"/>
                    <a:gd name="T76" fmla="*/ 0 w 983"/>
                    <a:gd name="T77" fmla="*/ 0 h 354"/>
                    <a:gd name="T78" fmla="*/ 0 w 983"/>
                    <a:gd name="T79" fmla="*/ 0 h 354"/>
                    <a:gd name="T80" fmla="*/ 0 w 983"/>
                    <a:gd name="T81" fmla="*/ 0 h 354"/>
                    <a:gd name="T82" fmla="*/ 0 w 983"/>
                    <a:gd name="T83" fmla="*/ 0 h 354"/>
                    <a:gd name="T84" fmla="*/ 0 w 983"/>
                    <a:gd name="T85" fmla="*/ 0 h 354"/>
                    <a:gd name="T86" fmla="*/ 0 w 983"/>
                    <a:gd name="T87" fmla="*/ 0 h 354"/>
                    <a:gd name="T88" fmla="*/ 0 w 983"/>
                    <a:gd name="T89" fmla="*/ 0 h 354"/>
                    <a:gd name="T90" fmla="*/ 0 w 983"/>
                    <a:gd name="T91" fmla="*/ 0 h 3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83"/>
                    <a:gd name="T139" fmla="*/ 0 h 354"/>
                    <a:gd name="T140" fmla="*/ 983 w 983"/>
                    <a:gd name="T141" fmla="*/ 354 h 35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59" name="Freeform 188"/>
                <p:cNvSpPr>
                  <a:spLocks/>
                </p:cNvSpPr>
                <p:nvPr/>
              </p:nvSpPr>
              <p:spPr bwMode="auto">
                <a:xfrm>
                  <a:off x="3950" y="1080"/>
                  <a:ext cx="249" cy="81"/>
                </a:xfrm>
                <a:custGeom>
                  <a:avLst/>
                  <a:gdLst>
                    <a:gd name="T0" fmla="*/ 0 w 1244"/>
                    <a:gd name="T1" fmla="*/ 0 h 409"/>
                    <a:gd name="T2" fmla="*/ 0 w 1244"/>
                    <a:gd name="T3" fmla="*/ 0 h 409"/>
                    <a:gd name="T4" fmla="*/ 0 w 1244"/>
                    <a:gd name="T5" fmla="*/ 0 h 409"/>
                    <a:gd name="T6" fmla="*/ 0 w 1244"/>
                    <a:gd name="T7" fmla="*/ 0 h 409"/>
                    <a:gd name="T8" fmla="*/ 0 w 1244"/>
                    <a:gd name="T9" fmla="*/ 0 h 409"/>
                    <a:gd name="T10" fmla="*/ 0 w 1244"/>
                    <a:gd name="T11" fmla="*/ 0 h 409"/>
                    <a:gd name="T12" fmla="*/ 0 w 1244"/>
                    <a:gd name="T13" fmla="*/ 0 h 409"/>
                    <a:gd name="T14" fmla="*/ 0 w 1244"/>
                    <a:gd name="T15" fmla="*/ 0 h 409"/>
                    <a:gd name="T16" fmla="*/ 0 w 1244"/>
                    <a:gd name="T17" fmla="*/ 0 h 409"/>
                    <a:gd name="T18" fmla="*/ 0 w 1244"/>
                    <a:gd name="T19" fmla="*/ 0 h 409"/>
                    <a:gd name="T20" fmla="*/ 0 w 1244"/>
                    <a:gd name="T21" fmla="*/ 0 h 409"/>
                    <a:gd name="T22" fmla="*/ 0 w 1244"/>
                    <a:gd name="T23" fmla="*/ 0 h 409"/>
                    <a:gd name="T24" fmla="*/ 0 w 1244"/>
                    <a:gd name="T25" fmla="*/ 0 h 409"/>
                    <a:gd name="T26" fmla="*/ 0 w 1244"/>
                    <a:gd name="T27" fmla="*/ 0 h 409"/>
                    <a:gd name="T28" fmla="*/ 0 w 1244"/>
                    <a:gd name="T29" fmla="*/ 0 h 409"/>
                    <a:gd name="T30" fmla="*/ 0 w 1244"/>
                    <a:gd name="T31" fmla="*/ 0 h 409"/>
                    <a:gd name="T32" fmla="*/ 0 w 1244"/>
                    <a:gd name="T33" fmla="*/ 0 h 409"/>
                    <a:gd name="T34" fmla="*/ 0 w 1244"/>
                    <a:gd name="T35" fmla="*/ 0 h 409"/>
                    <a:gd name="T36" fmla="*/ 0 w 1244"/>
                    <a:gd name="T37" fmla="*/ 0 h 409"/>
                    <a:gd name="T38" fmla="*/ 0 w 1244"/>
                    <a:gd name="T39" fmla="*/ 0 h 409"/>
                    <a:gd name="T40" fmla="*/ 0 w 1244"/>
                    <a:gd name="T41" fmla="*/ 0 h 409"/>
                    <a:gd name="T42" fmla="*/ 0 w 1244"/>
                    <a:gd name="T43" fmla="*/ 0 h 409"/>
                    <a:gd name="T44" fmla="*/ 0 w 1244"/>
                    <a:gd name="T45" fmla="*/ 0 h 409"/>
                    <a:gd name="T46" fmla="*/ 0 w 1244"/>
                    <a:gd name="T47" fmla="*/ 0 h 409"/>
                    <a:gd name="T48" fmla="*/ 0 w 1244"/>
                    <a:gd name="T49" fmla="*/ 0 h 409"/>
                    <a:gd name="T50" fmla="*/ 0 w 1244"/>
                    <a:gd name="T51" fmla="*/ 0 h 409"/>
                    <a:gd name="T52" fmla="*/ 0 w 1244"/>
                    <a:gd name="T53" fmla="*/ 0 h 409"/>
                    <a:gd name="T54" fmla="*/ 0 w 1244"/>
                    <a:gd name="T55" fmla="*/ 0 h 409"/>
                    <a:gd name="T56" fmla="*/ 0 w 1244"/>
                    <a:gd name="T57" fmla="*/ 0 h 409"/>
                    <a:gd name="T58" fmla="*/ 0 w 1244"/>
                    <a:gd name="T59" fmla="*/ 0 h 409"/>
                    <a:gd name="T60" fmla="*/ 0 w 1244"/>
                    <a:gd name="T61" fmla="*/ 0 h 409"/>
                    <a:gd name="T62" fmla="*/ 0 w 1244"/>
                    <a:gd name="T63" fmla="*/ 0 h 409"/>
                    <a:gd name="T64" fmla="*/ 0 w 1244"/>
                    <a:gd name="T65" fmla="*/ 0 h 409"/>
                    <a:gd name="T66" fmla="*/ 0 w 1244"/>
                    <a:gd name="T67" fmla="*/ 0 h 409"/>
                    <a:gd name="T68" fmla="*/ 0 w 1244"/>
                    <a:gd name="T69" fmla="*/ 0 h 409"/>
                    <a:gd name="T70" fmla="*/ 0 w 1244"/>
                    <a:gd name="T71" fmla="*/ 0 h 409"/>
                    <a:gd name="T72" fmla="*/ 0 w 1244"/>
                    <a:gd name="T73" fmla="*/ 0 h 409"/>
                    <a:gd name="T74" fmla="*/ 0 w 1244"/>
                    <a:gd name="T75" fmla="*/ 0 h 409"/>
                    <a:gd name="T76" fmla="*/ 0 w 1244"/>
                    <a:gd name="T77" fmla="*/ 0 h 409"/>
                    <a:gd name="T78" fmla="*/ 0 w 1244"/>
                    <a:gd name="T79" fmla="*/ 0 h 409"/>
                    <a:gd name="T80" fmla="*/ 0 w 1244"/>
                    <a:gd name="T81" fmla="*/ 0 h 409"/>
                    <a:gd name="T82" fmla="*/ 0 w 1244"/>
                    <a:gd name="T83" fmla="*/ 0 h 409"/>
                    <a:gd name="T84" fmla="*/ 0 w 1244"/>
                    <a:gd name="T85" fmla="*/ 0 h 409"/>
                    <a:gd name="T86" fmla="*/ 0 w 1244"/>
                    <a:gd name="T87" fmla="*/ 0 h 409"/>
                    <a:gd name="T88" fmla="*/ 0 w 1244"/>
                    <a:gd name="T89" fmla="*/ 0 h 409"/>
                    <a:gd name="T90" fmla="*/ 0 w 1244"/>
                    <a:gd name="T91" fmla="*/ 0 h 409"/>
                    <a:gd name="T92" fmla="*/ 0 w 1244"/>
                    <a:gd name="T93" fmla="*/ 0 h 409"/>
                    <a:gd name="T94" fmla="*/ 0 w 1244"/>
                    <a:gd name="T95" fmla="*/ 0 h 409"/>
                    <a:gd name="T96" fmla="*/ 0 w 1244"/>
                    <a:gd name="T97" fmla="*/ 0 h 409"/>
                    <a:gd name="T98" fmla="*/ 0 w 1244"/>
                    <a:gd name="T99" fmla="*/ 0 h 409"/>
                    <a:gd name="T100" fmla="*/ 0 w 1244"/>
                    <a:gd name="T101" fmla="*/ 0 h 409"/>
                    <a:gd name="T102" fmla="*/ 0 w 1244"/>
                    <a:gd name="T103" fmla="*/ 0 h 409"/>
                    <a:gd name="T104" fmla="*/ 0 w 1244"/>
                    <a:gd name="T105" fmla="*/ 0 h 409"/>
                    <a:gd name="T106" fmla="*/ 0 w 1244"/>
                    <a:gd name="T107" fmla="*/ 0 h 40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4"/>
                    <a:gd name="T163" fmla="*/ 0 h 409"/>
                    <a:gd name="T164" fmla="*/ 1244 w 1244"/>
                    <a:gd name="T165" fmla="*/ 409 h 40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60" name="Freeform 189"/>
                <p:cNvSpPr>
                  <a:spLocks/>
                </p:cNvSpPr>
                <p:nvPr/>
              </p:nvSpPr>
              <p:spPr bwMode="auto">
                <a:xfrm>
                  <a:off x="4147" y="939"/>
                  <a:ext cx="115" cy="59"/>
                </a:xfrm>
                <a:custGeom>
                  <a:avLst/>
                  <a:gdLst>
                    <a:gd name="T0" fmla="*/ 0 w 573"/>
                    <a:gd name="T1" fmla="*/ 0 h 294"/>
                    <a:gd name="T2" fmla="*/ 0 w 573"/>
                    <a:gd name="T3" fmla="*/ 0 h 294"/>
                    <a:gd name="T4" fmla="*/ 0 w 573"/>
                    <a:gd name="T5" fmla="*/ 0 h 294"/>
                    <a:gd name="T6" fmla="*/ 0 w 573"/>
                    <a:gd name="T7" fmla="*/ 0 h 294"/>
                    <a:gd name="T8" fmla="*/ 0 w 573"/>
                    <a:gd name="T9" fmla="*/ 0 h 294"/>
                    <a:gd name="T10" fmla="*/ 0 w 573"/>
                    <a:gd name="T11" fmla="*/ 0 h 294"/>
                    <a:gd name="T12" fmla="*/ 0 w 573"/>
                    <a:gd name="T13" fmla="*/ 0 h 294"/>
                    <a:gd name="T14" fmla="*/ 0 w 573"/>
                    <a:gd name="T15" fmla="*/ 0 h 294"/>
                    <a:gd name="T16" fmla="*/ 0 w 573"/>
                    <a:gd name="T17" fmla="*/ 0 h 294"/>
                    <a:gd name="T18" fmla="*/ 0 w 573"/>
                    <a:gd name="T19" fmla="*/ 0 h 294"/>
                    <a:gd name="T20" fmla="*/ 0 w 573"/>
                    <a:gd name="T21" fmla="*/ 0 h 294"/>
                    <a:gd name="T22" fmla="*/ 0 w 573"/>
                    <a:gd name="T23" fmla="*/ 0 h 294"/>
                    <a:gd name="T24" fmla="*/ 0 w 573"/>
                    <a:gd name="T25" fmla="*/ 0 h 294"/>
                    <a:gd name="T26" fmla="*/ 0 w 573"/>
                    <a:gd name="T27" fmla="*/ 0 h 294"/>
                    <a:gd name="T28" fmla="*/ 0 w 573"/>
                    <a:gd name="T29" fmla="*/ 0 h 294"/>
                    <a:gd name="T30" fmla="*/ 0 w 573"/>
                    <a:gd name="T31" fmla="*/ 0 h 294"/>
                    <a:gd name="T32" fmla="*/ 0 w 573"/>
                    <a:gd name="T33" fmla="*/ 0 h 294"/>
                    <a:gd name="T34" fmla="*/ 0 w 573"/>
                    <a:gd name="T35" fmla="*/ 0 h 294"/>
                    <a:gd name="T36" fmla="*/ 0 w 573"/>
                    <a:gd name="T37" fmla="*/ 0 h 294"/>
                    <a:gd name="T38" fmla="*/ 0 w 573"/>
                    <a:gd name="T39" fmla="*/ 0 h 294"/>
                    <a:gd name="T40" fmla="*/ 0 w 573"/>
                    <a:gd name="T41" fmla="*/ 0 h 294"/>
                    <a:gd name="T42" fmla="*/ 0 w 573"/>
                    <a:gd name="T43" fmla="*/ 0 h 294"/>
                    <a:gd name="T44" fmla="*/ 0 w 573"/>
                    <a:gd name="T45" fmla="*/ 0 h 294"/>
                    <a:gd name="T46" fmla="*/ 0 w 573"/>
                    <a:gd name="T47" fmla="*/ 0 h 294"/>
                    <a:gd name="T48" fmla="*/ 0 w 573"/>
                    <a:gd name="T49" fmla="*/ 0 h 294"/>
                    <a:gd name="T50" fmla="*/ 0 w 573"/>
                    <a:gd name="T51" fmla="*/ 0 h 294"/>
                    <a:gd name="T52" fmla="*/ 0 w 573"/>
                    <a:gd name="T53" fmla="*/ 0 h 294"/>
                    <a:gd name="T54" fmla="*/ 0 w 573"/>
                    <a:gd name="T55" fmla="*/ 0 h 2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73"/>
                    <a:gd name="T85" fmla="*/ 0 h 294"/>
                    <a:gd name="T86" fmla="*/ 573 w 573"/>
                    <a:gd name="T87" fmla="*/ 294 h 29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nvGrpSpPr>
              <p:cNvPr id="57380" name="Group 190"/>
              <p:cNvGrpSpPr>
                <a:grpSpLocks/>
              </p:cNvGrpSpPr>
              <p:nvPr/>
            </p:nvGrpSpPr>
            <p:grpSpPr bwMode="auto">
              <a:xfrm>
                <a:off x="624" y="2549"/>
                <a:ext cx="425" cy="468"/>
                <a:chOff x="975" y="1743"/>
                <a:chExt cx="352" cy="373"/>
              </a:xfrm>
            </p:grpSpPr>
            <p:sp>
              <p:nvSpPr>
                <p:cNvPr id="57468" name="Freeform 191"/>
                <p:cNvSpPr>
                  <a:spLocks/>
                </p:cNvSpPr>
                <p:nvPr/>
              </p:nvSpPr>
              <p:spPr bwMode="auto">
                <a:xfrm>
                  <a:off x="1194" y="1998"/>
                  <a:ext cx="131" cy="118"/>
                </a:xfrm>
                <a:custGeom>
                  <a:avLst/>
                  <a:gdLst>
                    <a:gd name="T0" fmla="*/ 0 w 655"/>
                    <a:gd name="T1" fmla="*/ 0 h 593"/>
                    <a:gd name="T2" fmla="*/ 0 w 655"/>
                    <a:gd name="T3" fmla="*/ 0 h 593"/>
                    <a:gd name="T4" fmla="*/ 0 w 655"/>
                    <a:gd name="T5" fmla="*/ 0 h 593"/>
                    <a:gd name="T6" fmla="*/ 0 w 655"/>
                    <a:gd name="T7" fmla="*/ 0 h 593"/>
                    <a:gd name="T8" fmla="*/ 0 w 655"/>
                    <a:gd name="T9" fmla="*/ 0 h 593"/>
                    <a:gd name="T10" fmla="*/ 0 w 655"/>
                    <a:gd name="T11" fmla="*/ 0 h 593"/>
                    <a:gd name="T12" fmla="*/ 0 w 655"/>
                    <a:gd name="T13" fmla="*/ 0 h 593"/>
                    <a:gd name="T14" fmla="*/ 0 w 655"/>
                    <a:gd name="T15" fmla="*/ 0 h 593"/>
                    <a:gd name="T16" fmla="*/ 0 w 655"/>
                    <a:gd name="T17" fmla="*/ 0 h 593"/>
                    <a:gd name="T18" fmla="*/ 0 w 655"/>
                    <a:gd name="T19" fmla="*/ 0 h 593"/>
                    <a:gd name="T20" fmla="*/ 0 w 655"/>
                    <a:gd name="T21" fmla="*/ 0 h 593"/>
                    <a:gd name="T22" fmla="*/ 0 w 655"/>
                    <a:gd name="T23" fmla="*/ 0 h 593"/>
                    <a:gd name="T24" fmla="*/ 0 w 655"/>
                    <a:gd name="T25" fmla="*/ 0 h 593"/>
                    <a:gd name="T26" fmla="*/ 0 w 655"/>
                    <a:gd name="T27" fmla="*/ 0 h 593"/>
                    <a:gd name="T28" fmla="*/ 0 w 655"/>
                    <a:gd name="T29" fmla="*/ 0 h 593"/>
                    <a:gd name="T30" fmla="*/ 0 w 655"/>
                    <a:gd name="T31" fmla="*/ 0 h 593"/>
                    <a:gd name="T32" fmla="*/ 0 w 655"/>
                    <a:gd name="T33" fmla="*/ 0 h 593"/>
                    <a:gd name="T34" fmla="*/ 0 w 655"/>
                    <a:gd name="T35" fmla="*/ 0 h 593"/>
                    <a:gd name="T36" fmla="*/ 0 w 655"/>
                    <a:gd name="T37" fmla="*/ 0 h 593"/>
                    <a:gd name="T38" fmla="*/ 0 w 655"/>
                    <a:gd name="T39" fmla="*/ 0 h 593"/>
                    <a:gd name="T40" fmla="*/ 0 w 655"/>
                    <a:gd name="T41" fmla="*/ 0 h 593"/>
                    <a:gd name="T42" fmla="*/ 0 w 655"/>
                    <a:gd name="T43" fmla="*/ 0 h 593"/>
                    <a:gd name="T44" fmla="*/ 0 w 655"/>
                    <a:gd name="T45" fmla="*/ 0 h 593"/>
                    <a:gd name="T46" fmla="*/ 0 w 655"/>
                    <a:gd name="T47" fmla="*/ 0 h 593"/>
                    <a:gd name="T48" fmla="*/ 0 w 655"/>
                    <a:gd name="T49" fmla="*/ 0 h 593"/>
                    <a:gd name="T50" fmla="*/ 0 w 655"/>
                    <a:gd name="T51" fmla="*/ 0 h 593"/>
                    <a:gd name="T52" fmla="*/ 0 w 655"/>
                    <a:gd name="T53" fmla="*/ 0 h 593"/>
                    <a:gd name="T54" fmla="*/ 0 w 655"/>
                    <a:gd name="T55" fmla="*/ 0 h 593"/>
                    <a:gd name="T56" fmla="*/ 0 w 655"/>
                    <a:gd name="T57" fmla="*/ 0 h 593"/>
                    <a:gd name="T58" fmla="*/ 0 w 655"/>
                    <a:gd name="T59" fmla="*/ 0 h 593"/>
                    <a:gd name="T60" fmla="*/ 0 w 655"/>
                    <a:gd name="T61" fmla="*/ 0 h 593"/>
                    <a:gd name="T62" fmla="*/ 0 w 655"/>
                    <a:gd name="T63" fmla="*/ 0 h 593"/>
                    <a:gd name="T64" fmla="*/ 0 w 655"/>
                    <a:gd name="T65" fmla="*/ 0 h 593"/>
                    <a:gd name="T66" fmla="*/ 0 w 655"/>
                    <a:gd name="T67" fmla="*/ 0 h 593"/>
                    <a:gd name="T68" fmla="*/ 0 w 655"/>
                    <a:gd name="T69" fmla="*/ 0 h 593"/>
                    <a:gd name="T70" fmla="*/ 0 w 655"/>
                    <a:gd name="T71" fmla="*/ 0 h 593"/>
                    <a:gd name="T72" fmla="*/ 0 w 655"/>
                    <a:gd name="T73" fmla="*/ 0 h 593"/>
                    <a:gd name="T74" fmla="*/ 0 w 655"/>
                    <a:gd name="T75" fmla="*/ 0 h 593"/>
                    <a:gd name="T76" fmla="*/ 0 w 655"/>
                    <a:gd name="T77" fmla="*/ 0 h 593"/>
                    <a:gd name="T78" fmla="*/ 0 w 655"/>
                    <a:gd name="T79" fmla="*/ 0 h 593"/>
                    <a:gd name="T80" fmla="*/ 0 w 655"/>
                    <a:gd name="T81" fmla="*/ 0 h 593"/>
                    <a:gd name="T82" fmla="*/ 0 w 655"/>
                    <a:gd name="T83" fmla="*/ 0 h 593"/>
                    <a:gd name="T84" fmla="*/ 0 w 655"/>
                    <a:gd name="T85" fmla="*/ 0 h 593"/>
                    <a:gd name="T86" fmla="*/ 0 w 655"/>
                    <a:gd name="T87" fmla="*/ 0 h 593"/>
                    <a:gd name="T88" fmla="*/ 0 w 655"/>
                    <a:gd name="T89" fmla="*/ 0 h 593"/>
                    <a:gd name="T90" fmla="*/ 0 w 655"/>
                    <a:gd name="T91" fmla="*/ 0 h 593"/>
                    <a:gd name="T92" fmla="*/ 0 w 655"/>
                    <a:gd name="T93" fmla="*/ 0 h 593"/>
                    <a:gd name="T94" fmla="*/ 0 w 655"/>
                    <a:gd name="T95" fmla="*/ 0 h 593"/>
                    <a:gd name="T96" fmla="*/ 0 w 655"/>
                    <a:gd name="T97" fmla="*/ 0 h 593"/>
                    <a:gd name="T98" fmla="*/ 0 w 655"/>
                    <a:gd name="T99" fmla="*/ 0 h 593"/>
                    <a:gd name="T100" fmla="*/ 0 w 655"/>
                    <a:gd name="T101" fmla="*/ 0 h 593"/>
                    <a:gd name="T102" fmla="*/ 0 w 655"/>
                    <a:gd name="T103" fmla="*/ 0 h 593"/>
                    <a:gd name="T104" fmla="*/ 0 w 655"/>
                    <a:gd name="T105" fmla="*/ 0 h 593"/>
                    <a:gd name="T106" fmla="*/ 0 w 655"/>
                    <a:gd name="T107" fmla="*/ 0 h 593"/>
                    <a:gd name="T108" fmla="*/ 0 w 655"/>
                    <a:gd name="T109" fmla="*/ 0 h 593"/>
                    <a:gd name="T110" fmla="*/ 0 w 655"/>
                    <a:gd name="T111" fmla="*/ 0 h 593"/>
                    <a:gd name="T112" fmla="*/ 0 w 655"/>
                    <a:gd name="T113" fmla="*/ 0 h 593"/>
                    <a:gd name="T114" fmla="*/ 0 w 655"/>
                    <a:gd name="T115" fmla="*/ 0 h 593"/>
                    <a:gd name="T116" fmla="*/ 0 w 655"/>
                    <a:gd name="T117" fmla="*/ 0 h 593"/>
                    <a:gd name="T118" fmla="*/ 0 w 655"/>
                    <a:gd name="T119" fmla="*/ 0 h 593"/>
                    <a:gd name="T120" fmla="*/ 0 w 655"/>
                    <a:gd name="T121" fmla="*/ 0 h 593"/>
                    <a:gd name="T122" fmla="*/ 0 w 655"/>
                    <a:gd name="T123" fmla="*/ 0 h 593"/>
                    <a:gd name="T124" fmla="*/ 0 w 655"/>
                    <a:gd name="T125" fmla="*/ 0 h 5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3"/>
                    <a:gd name="T191" fmla="*/ 655 w 655"/>
                    <a:gd name="T192" fmla="*/ 593 h 5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3">
                      <a:moveTo>
                        <a:pt x="9" y="417"/>
                      </a:moveTo>
                      <a:lnTo>
                        <a:pt x="8" y="400"/>
                      </a:lnTo>
                      <a:lnTo>
                        <a:pt x="9" y="384"/>
                      </a:lnTo>
                      <a:lnTo>
                        <a:pt x="10" y="370"/>
                      </a:lnTo>
                      <a:lnTo>
                        <a:pt x="13" y="356"/>
                      </a:lnTo>
                      <a:lnTo>
                        <a:pt x="17" y="343"/>
                      </a:lnTo>
                      <a:lnTo>
                        <a:pt x="22" y="331"/>
                      </a:lnTo>
                      <a:lnTo>
                        <a:pt x="28" y="321"/>
                      </a:lnTo>
                      <a:lnTo>
                        <a:pt x="34" y="310"/>
                      </a:lnTo>
                      <a:lnTo>
                        <a:pt x="42" y="301"/>
                      </a:lnTo>
                      <a:lnTo>
                        <a:pt x="49" y="292"/>
                      </a:lnTo>
                      <a:lnTo>
                        <a:pt x="58" y="284"/>
                      </a:lnTo>
                      <a:lnTo>
                        <a:pt x="68" y="277"/>
                      </a:lnTo>
                      <a:lnTo>
                        <a:pt x="87" y="261"/>
                      </a:lnTo>
                      <a:lnTo>
                        <a:pt x="107" y="249"/>
                      </a:lnTo>
                      <a:lnTo>
                        <a:pt x="152" y="224"/>
                      </a:lnTo>
                      <a:lnTo>
                        <a:pt x="194" y="197"/>
                      </a:lnTo>
                      <a:lnTo>
                        <a:pt x="204" y="190"/>
                      </a:lnTo>
                      <a:lnTo>
                        <a:pt x="214" y="182"/>
                      </a:lnTo>
                      <a:lnTo>
                        <a:pt x="222" y="174"/>
                      </a:lnTo>
                      <a:lnTo>
                        <a:pt x="230" y="166"/>
                      </a:lnTo>
                      <a:lnTo>
                        <a:pt x="238" y="156"/>
                      </a:lnTo>
                      <a:lnTo>
                        <a:pt x="245" y="146"/>
                      </a:lnTo>
                      <a:lnTo>
                        <a:pt x="251" y="135"/>
                      </a:lnTo>
                      <a:lnTo>
                        <a:pt x="257" y="124"/>
                      </a:lnTo>
                      <a:lnTo>
                        <a:pt x="267" y="97"/>
                      </a:lnTo>
                      <a:lnTo>
                        <a:pt x="277" y="73"/>
                      </a:lnTo>
                      <a:lnTo>
                        <a:pt x="286" y="56"/>
                      </a:lnTo>
                      <a:lnTo>
                        <a:pt x="294" y="41"/>
                      </a:lnTo>
                      <a:lnTo>
                        <a:pt x="302" y="29"/>
                      </a:lnTo>
                      <a:lnTo>
                        <a:pt x="311" y="20"/>
                      </a:lnTo>
                      <a:lnTo>
                        <a:pt x="319" y="13"/>
                      </a:lnTo>
                      <a:lnTo>
                        <a:pt x="329" y="8"/>
                      </a:lnTo>
                      <a:lnTo>
                        <a:pt x="340" y="6"/>
                      </a:lnTo>
                      <a:lnTo>
                        <a:pt x="351" y="4"/>
                      </a:lnTo>
                      <a:lnTo>
                        <a:pt x="365" y="3"/>
                      </a:lnTo>
                      <a:lnTo>
                        <a:pt x="382" y="3"/>
                      </a:lnTo>
                      <a:lnTo>
                        <a:pt x="421" y="2"/>
                      </a:lnTo>
                      <a:lnTo>
                        <a:pt x="473" y="0"/>
                      </a:lnTo>
                      <a:lnTo>
                        <a:pt x="481" y="1"/>
                      </a:lnTo>
                      <a:lnTo>
                        <a:pt x="492" y="3"/>
                      </a:lnTo>
                      <a:lnTo>
                        <a:pt x="501" y="8"/>
                      </a:lnTo>
                      <a:lnTo>
                        <a:pt x="513" y="14"/>
                      </a:lnTo>
                      <a:lnTo>
                        <a:pt x="535" y="29"/>
                      </a:lnTo>
                      <a:lnTo>
                        <a:pt x="557" y="48"/>
                      </a:lnTo>
                      <a:lnTo>
                        <a:pt x="580" y="66"/>
                      </a:lnTo>
                      <a:lnTo>
                        <a:pt x="603" y="84"/>
                      </a:lnTo>
                      <a:lnTo>
                        <a:pt x="613" y="91"/>
                      </a:lnTo>
                      <a:lnTo>
                        <a:pt x="624" y="98"/>
                      </a:lnTo>
                      <a:lnTo>
                        <a:pt x="633" y="103"/>
                      </a:lnTo>
                      <a:lnTo>
                        <a:pt x="642" y="106"/>
                      </a:lnTo>
                      <a:lnTo>
                        <a:pt x="647" y="108"/>
                      </a:lnTo>
                      <a:lnTo>
                        <a:pt x="649" y="111"/>
                      </a:lnTo>
                      <a:lnTo>
                        <a:pt x="652" y="115"/>
                      </a:lnTo>
                      <a:lnTo>
                        <a:pt x="654" y="120"/>
                      </a:lnTo>
                      <a:lnTo>
                        <a:pt x="654" y="125"/>
                      </a:lnTo>
                      <a:lnTo>
                        <a:pt x="655" y="132"/>
                      </a:lnTo>
                      <a:lnTo>
                        <a:pt x="654" y="138"/>
                      </a:lnTo>
                      <a:lnTo>
                        <a:pt x="653" y="146"/>
                      </a:lnTo>
                      <a:lnTo>
                        <a:pt x="649" y="162"/>
                      </a:lnTo>
                      <a:lnTo>
                        <a:pt x="642" y="180"/>
                      </a:lnTo>
                      <a:lnTo>
                        <a:pt x="634" y="199"/>
                      </a:lnTo>
                      <a:lnTo>
                        <a:pt x="624" y="219"/>
                      </a:lnTo>
                      <a:lnTo>
                        <a:pt x="611" y="239"/>
                      </a:lnTo>
                      <a:lnTo>
                        <a:pt x="597" y="259"/>
                      </a:lnTo>
                      <a:lnTo>
                        <a:pt x="580" y="279"/>
                      </a:lnTo>
                      <a:lnTo>
                        <a:pt x="564" y="298"/>
                      </a:lnTo>
                      <a:lnTo>
                        <a:pt x="545" y="315"/>
                      </a:lnTo>
                      <a:lnTo>
                        <a:pt x="527" y="330"/>
                      </a:lnTo>
                      <a:lnTo>
                        <a:pt x="517" y="337"/>
                      </a:lnTo>
                      <a:lnTo>
                        <a:pt x="507" y="343"/>
                      </a:lnTo>
                      <a:lnTo>
                        <a:pt x="497" y="349"/>
                      </a:lnTo>
                      <a:lnTo>
                        <a:pt x="487" y="354"/>
                      </a:lnTo>
                      <a:lnTo>
                        <a:pt x="467" y="362"/>
                      </a:lnTo>
                      <a:lnTo>
                        <a:pt x="446" y="368"/>
                      </a:lnTo>
                      <a:lnTo>
                        <a:pt x="424" y="373"/>
                      </a:lnTo>
                      <a:lnTo>
                        <a:pt x="403" y="378"/>
                      </a:lnTo>
                      <a:lnTo>
                        <a:pt x="379" y="383"/>
                      </a:lnTo>
                      <a:lnTo>
                        <a:pt x="357" y="389"/>
                      </a:lnTo>
                      <a:lnTo>
                        <a:pt x="335" y="395"/>
                      </a:lnTo>
                      <a:lnTo>
                        <a:pt x="313" y="400"/>
                      </a:lnTo>
                      <a:lnTo>
                        <a:pt x="291" y="409"/>
                      </a:lnTo>
                      <a:lnTo>
                        <a:pt x="268" y="419"/>
                      </a:lnTo>
                      <a:lnTo>
                        <a:pt x="257" y="425"/>
                      </a:lnTo>
                      <a:lnTo>
                        <a:pt x="246" y="432"/>
                      </a:lnTo>
                      <a:lnTo>
                        <a:pt x="236" y="439"/>
                      </a:lnTo>
                      <a:lnTo>
                        <a:pt x="225" y="446"/>
                      </a:lnTo>
                      <a:lnTo>
                        <a:pt x="215" y="455"/>
                      </a:lnTo>
                      <a:lnTo>
                        <a:pt x="204" y="465"/>
                      </a:lnTo>
                      <a:lnTo>
                        <a:pt x="195" y="475"/>
                      </a:lnTo>
                      <a:lnTo>
                        <a:pt x="184" y="486"/>
                      </a:lnTo>
                      <a:lnTo>
                        <a:pt x="175" y="498"/>
                      </a:lnTo>
                      <a:lnTo>
                        <a:pt x="166" y="511"/>
                      </a:lnTo>
                      <a:lnTo>
                        <a:pt x="156" y="525"/>
                      </a:lnTo>
                      <a:lnTo>
                        <a:pt x="147" y="541"/>
                      </a:lnTo>
                      <a:lnTo>
                        <a:pt x="142" y="550"/>
                      </a:lnTo>
                      <a:lnTo>
                        <a:pt x="136" y="558"/>
                      </a:lnTo>
                      <a:lnTo>
                        <a:pt x="131" y="565"/>
                      </a:lnTo>
                      <a:lnTo>
                        <a:pt x="125" y="571"/>
                      </a:lnTo>
                      <a:lnTo>
                        <a:pt x="118" y="577"/>
                      </a:lnTo>
                      <a:lnTo>
                        <a:pt x="111" y="581"/>
                      </a:lnTo>
                      <a:lnTo>
                        <a:pt x="104" y="586"/>
                      </a:lnTo>
                      <a:lnTo>
                        <a:pt x="97" y="588"/>
                      </a:lnTo>
                      <a:lnTo>
                        <a:pt x="90" y="591"/>
                      </a:lnTo>
                      <a:lnTo>
                        <a:pt x="83" y="593"/>
                      </a:lnTo>
                      <a:lnTo>
                        <a:pt x="76" y="593"/>
                      </a:lnTo>
                      <a:lnTo>
                        <a:pt x="69" y="593"/>
                      </a:lnTo>
                      <a:lnTo>
                        <a:pt x="62" y="592"/>
                      </a:lnTo>
                      <a:lnTo>
                        <a:pt x="55" y="591"/>
                      </a:lnTo>
                      <a:lnTo>
                        <a:pt x="48" y="588"/>
                      </a:lnTo>
                      <a:lnTo>
                        <a:pt x="41" y="585"/>
                      </a:lnTo>
                      <a:lnTo>
                        <a:pt x="35" y="580"/>
                      </a:lnTo>
                      <a:lnTo>
                        <a:pt x="29" y="576"/>
                      </a:lnTo>
                      <a:lnTo>
                        <a:pt x="23" y="570"/>
                      </a:lnTo>
                      <a:lnTo>
                        <a:pt x="18" y="563"/>
                      </a:lnTo>
                      <a:lnTo>
                        <a:pt x="14" y="556"/>
                      </a:lnTo>
                      <a:lnTo>
                        <a:pt x="10" y="548"/>
                      </a:lnTo>
                      <a:lnTo>
                        <a:pt x="7" y="538"/>
                      </a:lnTo>
                      <a:lnTo>
                        <a:pt x="3" y="528"/>
                      </a:lnTo>
                      <a:lnTo>
                        <a:pt x="1" y="517"/>
                      </a:lnTo>
                      <a:lnTo>
                        <a:pt x="0" y="505"/>
                      </a:lnTo>
                      <a:lnTo>
                        <a:pt x="0" y="493"/>
                      </a:lnTo>
                      <a:lnTo>
                        <a:pt x="0" y="480"/>
                      </a:lnTo>
                      <a:lnTo>
                        <a:pt x="0" y="465"/>
                      </a:lnTo>
                      <a:lnTo>
                        <a:pt x="2" y="449"/>
                      </a:lnTo>
                      <a:lnTo>
                        <a:pt x="4" y="434"/>
                      </a:lnTo>
                      <a:lnTo>
                        <a:pt x="9" y="417"/>
                      </a:lnTo>
                      <a:close/>
                    </a:path>
                  </a:pathLst>
                </a:custGeom>
                <a:solidFill>
                  <a:srgbClr val="005290"/>
                </a:solidFill>
                <a:ln w="9525">
                  <a:noFill/>
                  <a:round/>
                  <a:headEnd/>
                  <a:tailEnd/>
                </a:ln>
              </p:spPr>
              <p:txBody>
                <a:bodyPr>
                  <a:prstTxWarp prst="textNoShape">
                    <a:avLst/>
                  </a:prstTxWarp>
                </a:bodyPr>
                <a:lstStyle/>
                <a:p>
                  <a:endParaRPr lang="en-US"/>
                </a:p>
              </p:txBody>
            </p:sp>
            <p:sp>
              <p:nvSpPr>
                <p:cNvPr id="57469" name="Freeform 192"/>
                <p:cNvSpPr>
                  <a:spLocks/>
                </p:cNvSpPr>
                <p:nvPr/>
              </p:nvSpPr>
              <p:spPr bwMode="auto">
                <a:xfrm>
                  <a:off x="1211" y="1925"/>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005290"/>
                </a:solidFill>
                <a:ln w="9525">
                  <a:noFill/>
                  <a:round/>
                  <a:headEnd/>
                  <a:tailEnd/>
                </a:ln>
              </p:spPr>
              <p:txBody>
                <a:bodyPr>
                  <a:prstTxWarp prst="textNoShape">
                    <a:avLst/>
                  </a:prstTxWarp>
                </a:bodyPr>
                <a:lstStyle/>
                <a:p>
                  <a:endParaRPr lang="en-US"/>
                </a:p>
              </p:txBody>
            </p:sp>
            <p:sp>
              <p:nvSpPr>
                <p:cNvPr id="57470" name="Freeform 193"/>
                <p:cNvSpPr>
                  <a:spLocks/>
                </p:cNvSpPr>
                <p:nvPr/>
              </p:nvSpPr>
              <p:spPr bwMode="auto">
                <a:xfrm>
                  <a:off x="1171" y="1947"/>
                  <a:ext cx="47" cy="17"/>
                </a:xfrm>
                <a:custGeom>
                  <a:avLst/>
                  <a:gdLst>
                    <a:gd name="T0" fmla="*/ 0 w 235"/>
                    <a:gd name="T1" fmla="*/ 0 h 83"/>
                    <a:gd name="T2" fmla="*/ 0 w 235"/>
                    <a:gd name="T3" fmla="*/ 0 h 83"/>
                    <a:gd name="T4" fmla="*/ 0 w 235"/>
                    <a:gd name="T5" fmla="*/ 0 h 83"/>
                    <a:gd name="T6" fmla="*/ 0 w 235"/>
                    <a:gd name="T7" fmla="*/ 0 h 83"/>
                    <a:gd name="T8" fmla="*/ 0 w 235"/>
                    <a:gd name="T9" fmla="*/ 0 h 83"/>
                    <a:gd name="T10" fmla="*/ 0 w 235"/>
                    <a:gd name="T11" fmla="*/ 0 h 83"/>
                    <a:gd name="T12" fmla="*/ 0 w 235"/>
                    <a:gd name="T13" fmla="*/ 0 h 83"/>
                    <a:gd name="T14" fmla="*/ 0 w 235"/>
                    <a:gd name="T15" fmla="*/ 0 h 83"/>
                    <a:gd name="T16" fmla="*/ 0 w 235"/>
                    <a:gd name="T17" fmla="*/ 0 h 83"/>
                    <a:gd name="T18" fmla="*/ 0 w 235"/>
                    <a:gd name="T19" fmla="*/ 0 h 83"/>
                    <a:gd name="T20" fmla="*/ 0 w 235"/>
                    <a:gd name="T21" fmla="*/ 0 h 83"/>
                    <a:gd name="T22" fmla="*/ 0 w 235"/>
                    <a:gd name="T23" fmla="*/ 0 h 83"/>
                    <a:gd name="T24" fmla="*/ 0 w 235"/>
                    <a:gd name="T25" fmla="*/ 0 h 83"/>
                    <a:gd name="T26" fmla="*/ 0 w 235"/>
                    <a:gd name="T27" fmla="*/ 0 h 83"/>
                    <a:gd name="T28" fmla="*/ 0 w 235"/>
                    <a:gd name="T29" fmla="*/ 0 h 83"/>
                    <a:gd name="T30" fmla="*/ 0 w 235"/>
                    <a:gd name="T31" fmla="*/ 0 h 83"/>
                    <a:gd name="T32" fmla="*/ 0 w 235"/>
                    <a:gd name="T33" fmla="*/ 0 h 83"/>
                    <a:gd name="T34" fmla="*/ 0 w 235"/>
                    <a:gd name="T35" fmla="*/ 0 h 83"/>
                    <a:gd name="T36" fmla="*/ 0 w 235"/>
                    <a:gd name="T37" fmla="*/ 0 h 83"/>
                    <a:gd name="T38" fmla="*/ 0 w 235"/>
                    <a:gd name="T39" fmla="*/ 0 h 83"/>
                    <a:gd name="T40" fmla="*/ 0 w 235"/>
                    <a:gd name="T41" fmla="*/ 0 h 83"/>
                    <a:gd name="T42" fmla="*/ 0 w 235"/>
                    <a:gd name="T43" fmla="*/ 0 h 83"/>
                    <a:gd name="T44" fmla="*/ 0 w 235"/>
                    <a:gd name="T45" fmla="*/ 0 h 83"/>
                    <a:gd name="T46" fmla="*/ 0 w 235"/>
                    <a:gd name="T47" fmla="*/ 0 h 83"/>
                    <a:gd name="T48" fmla="*/ 0 w 235"/>
                    <a:gd name="T49" fmla="*/ 0 h 83"/>
                    <a:gd name="T50" fmla="*/ 0 w 235"/>
                    <a:gd name="T51" fmla="*/ 0 h 83"/>
                    <a:gd name="T52" fmla="*/ 0 w 235"/>
                    <a:gd name="T53" fmla="*/ 0 h 83"/>
                    <a:gd name="T54" fmla="*/ 0 w 235"/>
                    <a:gd name="T55" fmla="*/ 0 h 83"/>
                    <a:gd name="T56" fmla="*/ 0 w 235"/>
                    <a:gd name="T57" fmla="*/ 0 h 83"/>
                    <a:gd name="T58" fmla="*/ 0 w 235"/>
                    <a:gd name="T59" fmla="*/ 0 h 83"/>
                    <a:gd name="T60" fmla="*/ 0 w 235"/>
                    <a:gd name="T61" fmla="*/ 0 h 83"/>
                    <a:gd name="T62" fmla="*/ 0 w 235"/>
                    <a:gd name="T63" fmla="*/ 0 h 83"/>
                    <a:gd name="T64" fmla="*/ 0 w 235"/>
                    <a:gd name="T65" fmla="*/ 0 h 83"/>
                    <a:gd name="T66" fmla="*/ 0 w 235"/>
                    <a:gd name="T67" fmla="*/ 0 h 83"/>
                    <a:gd name="T68" fmla="*/ 0 w 235"/>
                    <a:gd name="T69" fmla="*/ 0 h 83"/>
                    <a:gd name="T70" fmla="*/ 0 w 235"/>
                    <a:gd name="T71" fmla="*/ 0 h 83"/>
                    <a:gd name="T72" fmla="*/ 0 w 235"/>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3"/>
                    <a:gd name="T113" fmla="*/ 235 w 235"/>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3">
                      <a:moveTo>
                        <a:pt x="170" y="6"/>
                      </a:moveTo>
                      <a:lnTo>
                        <a:pt x="124" y="18"/>
                      </a:lnTo>
                      <a:lnTo>
                        <a:pt x="81" y="29"/>
                      </a:lnTo>
                      <a:lnTo>
                        <a:pt x="62" y="36"/>
                      </a:lnTo>
                      <a:lnTo>
                        <a:pt x="45" y="43"/>
                      </a:lnTo>
                      <a:lnTo>
                        <a:pt x="30" y="49"/>
                      </a:lnTo>
                      <a:lnTo>
                        <a:pt x="18" y="55"/>
                      </a:lnTo>
                      <a:lnTo>
                        <a:pt x="9" y="61"/>
                      </a:lnTo>
                      <a:lnTo>
                        <a:pt x="3" y="67"/>
                      </a:lnTo>
                      <a:lnTo>
                        <a:pt x="1" y="69"/>
                      </a:lnTo>
                      <a:lnTo>
                        <a:pt x="0" y="71"/>
                      </a:lnTo>
                      <a:lnTo>
                        <a:pt x="1" y="74"/>
                      </a:lnTo>
                      <a:lnTo>
                        <a:pt x="3" y="75"/>
                      </a:lnTo>
                      <a:lnTo>
                        <a:pt x="10" y="79"/>
                      </a:lnTo>
                      <a:lnTo>
                        <a:pt x="23" y="81"/>
                      </a:lnTo>
                      <a:lnTo>
                        <a:pt x="40" y="83"/>
                      </a:lnTo>
                      <a:lnTo>
                        <a:pt x="63" y="83"/>
                      </a:lnTo>
                      <a:lnTo>
                        <a:pt x="89" y="82"/>
                      </a:lnTo>
                      <a:lnTo>
                        <a:pt x="114" y="79"/>
                      </a:lnTo>
                      <a:lnTo>
                        <a:pt x="137" y="74"/>
                      </a:lnTo>
                      <a:lnTo>
                        <a:pt x="158" y="67"/>
                      </a:lnTo>
                      <a:lnTo>
                        <a:pt x="178" y="59"/>
                      </a:lnTo>
                      <a:lnTo>
                        <a:pt x="195" y="50"/>
                      </a:lnTo>
                      <a:lnTo>
                        <a:pt x="209" y="41"/>
                      </a:lnTo>
                      <a:lnTo>
                        <a:pt x="221" y="33"/>
                      </a:lnTo>
                      <a:lnTo>
                        <a:pt x="229" y="25"/>
                      </a:lnTo>
                      <a:lnTo>
                        <a:pt x="235" y="17"/>
                      </a:lnTo>
                      <a:lnTo>
                        <a:pt x="235" y="13"/>
                      </a:lnTo>
                      <a:lnTo>
                        <a:pt x="235" y="10"/>
                      </a:lnTo>
                      <a:lnTo>
                        <a:pt x="234" y="7"/>
                      </a:lnTo>
                      <a:lnTo>
                        <a:pt x="233" y="5"/>
                      </a:lnTo>
                      <a:lnTo>
                        <a:pt x="229" y="3"/>
                      </a:lnTo>
                      <a:lnTo>
                        <a:pt x="225" y="1"/>
                      </a:lnTo>
                      <a:lnTo>
                        <a:pt x="219" y="0"/>
                      </a:lnTo>
                      <a:lnTo>
                        <a:pt x="212" y="0"/>
                      </a:lnTo>
                      <a:lnTo>
                        <a:pt x="193" y="1"/>
                      </a:lnTo>
                      <a:lnTo>
                        <a:pt x="170" y="6"/>
                      </a:lnTo>
                      <a:close/>
                    </a:path>
                  </a:pathLst>
                </a:custGeom>
                <a:solidFill>
                  <a:srgbClr val="005290"/>
                </a:solidFill>
                <a:ln w="9525">
                  <a:noFill/>
                  <a:round/>
                  <a:headEnd/>
                  <a:tailEnd/>
                </a:ln>
              </p:spPr>
              <p:txBody>
                <a:bodyPr>
                  <a:prstTxWarp prst="textNoShape">
                    <a:avLst/>
                  </a:prstTxWarp>
                </a:bodyPr>
                <a:lstStyle/>
                <a:p>
                  <a:endParaRPr lang="en-US"/>
                </a:p>
              </p:txBody>
            </p:sp>
            <p:sp>
              <p:nvSpPr>
                <p:cNvPr id="57471" name="Freeform 194"/>
                <p:cNvSpPr>
                  <a:spLocks/>
                </p:cNvSpPr>
                <p:nvPr/>
              </p:nvSpPr>
              <p:spPr bwMode="auto">
                <a:xfrm>
                  <a:off x="1167" y="1911"/>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3"/>
                      </a:moveTo>
                      <a:lnTo>
                        <a:pt x="32" y="157"/>
                      </a:lnTo>
                      <a:lnTo>
                        <a:pt x="41" y="161"/>
                      </a:lnTo>
                      <a:lnTo>
                        <a:pt x="49" y="164"/>
                      </a:lnTo>
                      <a:lnTo>
                        <a:pt x="57" y="165"/>
                      </a:lnTo>
                      <a:lnTo>
                        <a:pt x="65" y="167"/>
                      </a:lnTo>
                      <a:lnTo>
                        <a:pt x="74" y="167"/>
                      </a:lnTo>
                      <a:lnTo>
                        <a:pt x="82" y="165"/>
                      </a:lnTo>
                      <a:lnTo>
                        <a:pt x="90" y="163"/>
                      </a:lnTo>
                      <a:lnTo>
                        <a:pt x="105" y="157"/>
                      </a:lnTo>
                      <a:lnTo>
                        <a:pt x="119" y="149"/>
                      </a:lnTo>
                      <a:lnTo>
                        <a:pt x="133" y="139"/>
                      </a:lnTo>
                      <a:lnTo>
                        <a:pt x="146" y="128"/>
                      </a:lnTo>
                      <a:lnTo>
                        <a:pt x="168" y="107"/>
                      </a:lnTo>
                      <a:lnTo>
                        <a:pt x="187" y="91"/>
                      </a:lnTo>
                      <a:lnTo>
                        <a:pt x="195" y="86"/>
                      </a:lnTo>
                      <a:lnTo>
                        <a:pt x="201" y="84"/>
                      </a:lnTo>
                      <a:lnTo>
                        <a:pt x="204" y="84"/>
                      </a:lnTo>
                      <a:lnTo>
                        <a:pt x="207" y="85"/>
                      </a:lnTo>
                      <a:lnTo>
                        <a:pt x="208" y="88"/>
                      </a:lnTo>
                      <a:lnTo>
                        <a:pt x="210" y="92"/>
                      </a:lnTo>
                      <a:lnTo>
                        <a:pt x="211" y="95"/>
                      </a:lnTo>
                      <a:lnTo>
                        <a:pt x="214" y="98"/>
                      </a:lnTo>
                      <a:lnTo>
                        <a:pt x="217" y="100"/>
                      </a:lnTo>
                      <a:lnTo>
                        <a:pt x="220" y="101"/>
                      </a:lnTo>
                      <a:lnTo>
                        <a:pt x="223" y="101"/>
                      </a:lnTo>
                      <a:lnTo>
                        <a:pt x="228" y="100"/>
                      </a:lnTo>
                      <a:lnTo>
                        <a:pt x="231" y="99"/>
                      </a:lnTo>
                      <a:lnTo>
                        <a:pt x="236" y="96"/>
                      </a:lnTo>
                      <a:lnTo>
                        <a:pt x="245" y="91"/>
                      </a:lnTo>
                      <a:lnTo>
                        <a:pt x="255" y="82"/>
                      </a:lnTo>
                      <a:lnTo>
                        <a:pt x="263" y="73"/>
                      </a:lnTo>
                      <a:lnTo>
                        <a:pt x="271" y="63"/>
                      </a:lnTo>
                      <a:lnTo>
                        <a:pt x="277" y="52"/>
                      </a:lnTo>
                      <a:lnTo>
                        <a:pt x="281" y="40"/>
                      </a:lnTo>
                      <a:lnTo>
                        <a:pt x="283" y="36"/>
                      </a:lnTo>
                      <a:lnTo>
                        <a:pt x="284" y="30"/>
                      </a:lnTo>
                      <a:lnTo>
                        <a:pt x="284" y="25"/>
                      </a:lnTo>
                      <a:lnTo>
                        <a:pt x="283" y="21"/>
                      </a:lnTo>
                      <a:lnTo>
                        <a:pt x="280" y="16"/>
                      </a:lnTo>
                      <a:lnTo>
                        <a:pt x="278" y="12"/>
                      </a:lnTo>
                      <a:lnTo>
                        <a:pt x="274" y="8"/>
                      </a:lnTo>
                      <a:lnTo>
                        <a:pt x="270" y="5"/>
                      </a:lnTo>
                      <a:lnTo>
                        <a:pt x="264" y="3"/>
                      </a:lnTo>
                      <a:lnTo>
                        <a:pt x="257" y="1"/>
                      </a:lnTo>
                      <a:lnTo>
                        <a:pt x="249" y="0"/>
                      </a:lnTo>
                      <a:lnTo>
                        <a:pt x="239" y="0"/>
                      </a:lnTo>
                      <a:lnTo>
                        <a:pt x="218" y="1"/>
                      </a:lnTo>
                      <a:lnTo>
                        <a:pt x="195" y="3"/>
                      </a:lnTo>
                      <a:lnTo>
                        <a:pt x="172" y="9"/>
                      </a:lnTo>
                      <a:lnTo>
                        <a:pt x="147" y="15"/>
                      </a:lnTo>
                      <a:lnTo>
                        <a:pt x="123" y="23"/>
                      </a:lnTo>
                      <a:lnTo>
                        <a:pt x="99" y="32"/>
                      </a:lnTo>
                      <a:lnTo>
                        <a:pt x="77" y="42"/>
                      </a:lnTo>
                      <a:lnTo>
                        <a:pt x="56" y="53"/>
                      </a:lnTo>
                      <a:lnTo>
                        <a:pt x="39" y="65"/>
                      </a:lnTo>
                      <a:lnTo>
                        <a:pt x="22" y="77"/>
                      </a:lnTo>
                      <a:lnTo>
                        <a:pt x="16" y="84"/>
                      </a:lnTo>
                      <a:lnTo>
                        <a:pt x="10" y="89"/>
                      </a:lnTo>
                      <a:lnTo>
                        <a:pt x="6" y="96"/>
                      </a:lnTo>
                      <a:lnTo>
                        <a:pt x="2" y="102"/>
                      </a:lnTo>
                      <a:lnTo>
                        <a:pt x="1" y="109"/>
                      </a:lnTo>
                      <a:lnTo>
                        <a:pt x="0" y="115"/>
                      </a:lnTo>
                      <a:lnTo>
                        <a:pt x="0" y="122"/>
                      </a:lnTo>
                      <a:lnTo>
                        <a:pt x="1" y="128"/>
                      </a:lnTo>
                      <a:lnTo>
                        <a:pt x="5" y="134"/>
                      </a:lnTo>
                      <a:lnTo>
                        <a:pt x="9" y="141"/>
                      </a:lnTo>
                      <a:lnTo>
                        <a:pt x="15" y="147"/>
                      </a:lnTo>
                      <a:lnTo>
                        <a:pt x="23" y="153"/>
                      </a:lnTo>
                      <a:close/>
                    </a:path>
                  </a:pathLst>
                </a:custGeom>
                <a:solidFill>
                  <a:srgbClr val="005290"/>
                </a:solidFill>
                <a:ln w="9525">
                  <a:noFill/>
                  <a:round/>
                  <a:headEnd/>
                  <a:tailEnd/>
                </a:ln>
              </p:spPr>
              <p:txBody>
                <a:bodyPr>
                  <a:prstTxWarp prst="textNoShape">
                    <a:avLst/>
                  </a:prstTxWarp>
                </a:bodyPr>
                <a:lstStyle/>
                <a:p>
                  <a:endParaRPr lang="en-US"/>
                </a:p>
              </p:txBody>
            </p:sp>
            <p:sp>
              <p:nvSpPr>
                <p:cNvPr id="57472" name="Freeform 195"/>
                <p:cNvSpPr>
                  <a:spLocks/>
                </p:cNvSpPr>
                <p:nvPr/>
              </p:nvSpPr>
              <p:spPr bwMode="auto">
                <a:xfrm>
                  <a:off x="1127" y="1880"/>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1"/>
                      </a:moveTo>
                      <a:lnTo>
                        <a:pt x="131" y="61"/>
                      </a:lnTo>
                      <a:lnTo>
                        <a:pt x="70" y="61"/>
                      </a:lnTo>
                      <a:lnTo>
                        <a:pt x="54" y="76"/>
                      </a:lnTo>
                      <a:lnTo>
                        <a:pt x="39" y="89"/>
                      </a:lnTo>
                      <a:lnTo>
                        <a:pt x="26" y="102"/>
                      </a:lnTo>
                      <a:lnTo>
                        <a:pt x="15" y="113"/>
                      </a:lnTo>
                      <a:lnTo>
                        <a:pt x="8" y="124"/>
                      </a:lnTo>
                      <a:lnTo>
                        <a:pt x="3" y="134"/>
                      </a:lnTo>
                      <a:lnTo>
                        <a:pt x="1" y="139"/>
                      </a:lnTo>
                      <a:lnTo>
                        <a:pt x="0" y="143"/>
                      </a:lnTo>
                      <a:lnTo>
                        <a:pt x="0" y="147"/>
                      </a:lnTo>
                      <a:lnTo>
                        <a:pt x="1" y="151"/>
                      </a:lnTo>
                      <a:lnTo>
                        <a:pt x="3" y="154"/>
                      </a:lnTo>
                      <a:lnTo>
                        <a:pt x="5" y="158"/>
                      </a:lnTo>
                      <a:lnTo>
                        <a:pt x="8" y="160"/>
                      </a:lnTo>
                      <a:lnTo>
                        <a:pt x="12" y="164"/>
                      </a:lnTo>
                      <a:lnTo>
                        <a:pt x="22" y="167"/>
                      </a:lnTo>
                      <a:lnTo>
                        <a:pt x="36" y="171"/>
                      </a:lnTo>
                      <a:lnTo>
                        <a:pt x="54" y="173"/>
                      </a:lnTo>
                      <a:lnTo>
                        <a:pt x="75" y="173"/>
                      </a:lnTo>
                      <a:lnTo>
                        <a:pt x="101" y="173"/>
                      </a:lnTo>
                      <a:lnTo>
                        <a:pt x="131" y="171"/>
                      </a:lnTo>
                      <a:lnTo>
                        <a:pt x="146" y="169"/>
                      </a:lnTo>
                      <a:lnTo>
                        <a:pt x="160" y="166"/>
                      </a:lnTo>
                      <a:lnTo>
                        <a:pt x="174" y="162"/>
                      </a:lnTo>
                      <a:lnTo>
                        <a:pt x="186" y="159"/>
                      </a:lnTo>
                      <a:lnTo>
                        <a:pt x="198" y="154"/>
                      </a:lnTo>
                      <a:lnTo>
                        <a:pt x="207" y="148"/>
                      </a:lnTo>
                      <a:lnTo>
                        <a:pt x="216" y="143"/>
                      </a:lnTo>
                      <a:lnTo>
                        <a:pt x="224" y="137"/>
                      </a:lnTo>
                      <a:lnTo>
                        <a:pt x="233" y="130"/>
                      </a:lnTo>
                      <a:lnTo>
                        <a:pt x="239" y="123"/>
                      </a:lnTo>
                      <a:lnTo>
                        <a:pt x="243" y="114"/>
                      </a:lnTo>
                      <a:lnTo>
                        <a:pt x="248" y="107"/>
                      </a:lnTo>
                      <a:lnTo>
                        <a:pt x="251" y="99"/>
                      </a:lnTo>
                      <a:lnTo>
                        <a:pt x="254" y="91"/>
                      </a:lnTo>
                      <a:lnTo>
                        <a:pt x="256" y="83"/>
                      </a:lnTo>
                      <a:lnTo>
                        <a:pt x="257" y="75"/>
                      </a:lnTo>
                      <a:lnTo>
                        <a:pt x="257" y="67"/>
                      </a:lnTo>
                      <a:lnTo>
                        <a:pt x="256" y="60"/>
                      </a:lnTo>
                      <a:lnTo>
                        <a:pt x="254" y="51"/>
                      </a:lnTo>
                      <a:lnTo>
                        <a:pt x="251" y="44"/>
                      </a:lnTo>
                      <a:lnTo>
                        <a:pt x="248" y="37"/>
                      </a:lnTo>
                      <a:lnTo>
                        <a:pt x="244" y="32"/>
                      </a:lnTo>
                      <a:lnTo>
                        <a:pt x="240" y="25"/>
                      </a:lnTo>
                      <a:lnTo>
                        <a:pt x="234" y="20"/>
                      </a:lnTo>
                      <a:lnTo>
                        <a:pt x="227" y="14"/>
                      </a:lnTo>
                      <a:lnTo>
                        <a:pt x="220" y="11"/>
                      </a:lnTo>
                      <a:lnTo>
                        <a:pt x="212" y="6"/>
                      </a:lnTo>
                      <a:lnTo>
                        <a:pt x="203" y="4"/>
                      </a:lnTo>
                      <a:lnTo>
                        <a:pt x="194" y="1"/>
                      </a:lnTo>
                      <a:lnTo>
                        <a:pt x="185" y="0"/>
                      </a:lnTo>
                      <a:lnTo>
                        <a:pt x="174" y="0"/>
                      </a:lnTo>
                      <a:lnTo>
                        <a:pt x="163" y="1"/>
                      </a:lnTo>
                      <a:close/>
                    </a:path>
                  </a:pathLst>
                </a:custGeom>
                <a:solidFill>
                  <a:srgbClr val="005290"/>
                </a:solidFill>
                <a:ln w="9525">
                  <a:noFill/>
                  <a:round/>
                  <a:headEnd/>
                  <a:tailEnd/>
                </a:ln>
              </p:spPr>
              <p:txBody>
                <a:bodyPr>
                  <a:prstTxWarp prst="textNoShape">
                    <a:avLst/>
                  </a:prstTxWarp>
                </a:bodyPr>
                <a:lstStyle/>
                <a:p>
                  <a:endParaRPr lang="en-US"/>
                </a:p>
              </p:txBody>
            </p:sp>
            <p:sp>
              <p:nvSpPr>
                <p:cNvPr id="57473" name="Freeform 196"/>
                <p:cNvSpPr>
                  <a:spLocks/>
                </p:cNvSpPr>
                <p:nvPr/>
              </p:nvSpPr>
              <p:spPr bwMode="auto">
                <a:xfrm>
                  <a:off x="1030" y="1856"/>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7"/>
                      </a:moveTo>
                      <a:lnTo>
                        <a:pt x="86" y="35"/>
                      </a:lnTo>
                      <a:lnTo>
                        <a:pt x="68" y="43"/>
                      </a:lnTo>
                      <a:lnTo>
                        <a:pt x="52" y="53"/>
                      </a:lnTo>
                      <a:lnTo>
                        <a:pt x="38" y="61"/>
                      </a:lnTo>
                      <a:lnTo>
                        <a:pt x="25" y="70"/>
                      </a:lnTo>
                      <a:lnTo>
                        <a:pt x="16" y="78"/>
                      </a:lnTo>
                      <a:lnTo>
                        <a:pt x="7" y="86"/>
                      </a:lnTo>
                      <a:lnTo>
                        <a:pt x="3" y="95"/>
                      </a:lnTo>
                      <a:lnTo>
                        <a:pt x="2" y="98"/>
                      </a:lnTo>
                      <a:lnTo>
                        <a:pt x="0" y="102"/>
                      </a:lnTo>
                      <a:lnTo>
                        <a:pt x="0" y="104"/>
                      </a:lnTo>
                      <a:lnTo>
                        <a:pt x="2" y="107"/>
                      </a:lnTo>
                      <a:lnTo>
                        <a:pt x="3" y="110"/>
                      </a:lnTo>
                      <a:lnTo>
                        <a:pt x="5" y="112"/>
                      </a:lnTo>
                      <a:lnTo>
                        <a:pt x="7" y="114"/>
                      </a:lnTo>
                      <a:lnTo>
                        <a:pt x="12" y="117"/>
                      </a:lnTo>
                      <a:lnTo>
                        <a:pt x="21" y="119"/>
                      </a:lnTo>
                      <a:lnTo>
                        <a:pt x="35" y="120"/>
                      </a:lnTo>
                      <a:lnTo>
                        <a:pt x="53" y="120"/>
                      </a:lnTo>
                      <a:lnTo>
                        <a:pt x="74" y="119"/>
                      </a:lnTo>
                      <a:lnTo>
                        <a:pt x="96" y="117"/>
                      </a:lnTo>
                      <a:lnTo>
                        <a:pt x="116" y="116"/>
                      </a:lnTo>
                      <a:lnTo>
                        <a:pt x="135" y="114"/>
                      </a:lnTo>
                      <a:lnTo>
                        <a:pt x="151" y="114"/>
                      </a:lnTo>
                      <a:lnTo>
                        <a:pt x="179" y="117"/>
                      </a:lnTo>
                      <a:lnTo>
                        <a:pt x="203" y="119"/>
                      </a:lnTo>
                      <a:lnTo>
                        <a:pt x="221" y="122"/>
                      </a:lnTo>
                      <a:lnTo>
                        <a:pt x="236" y="123"/>
                      </a:lnTo>
                      <a:lnTo>
                        <a:pt x="243" y="123"/>
                      </a:lnTo>
                      <a:lnTo>
                        <a:pt x="249" y="123"/>
                      </a:lnTo>
                      <a:lnTo>
                        <a:pt x="255" y="122"/>
                      </a:lnTo>
                      <a:lnTo>
                        <a:pt x="262" y="119"/>
                      </a:lnTo>
                      <a:lnTo>
                        <a:pt x="267" y="114"/>
                      </a:lnTo>
                      <a:lnTo>
                        <a:pt x="273" y="107"/>
                      </a:lnTo>
                      <a:lnTo>
                        <a:pt x="277" y="97"/>
                      </a:lnTo>
                      <a:lnTo>
                        <a:pt x="282" y="85"/>
                      </a:lnTo>
                      <a:lnTo>
                        <a:pt x="284" y="72"/>
                      </a:lnTo>
                      <a:lnTo>
                        <a:pt x="285" y="60"/>
                      </a:lnTo>
                      <a:lnTo>
                        <a:pt x="285" y="53"/>
                      </a:lnTo>
                      <a:lnTo>
                        <a:pt x="284" y="46"/>
                      </a:lnTo>
                      <a:lnTo>
                        <a:pt x="283" y="39"/>
                      </a:lnTo>
                      <a:lnTo>
                        <a:pt x="281" y="33"/>
                      </a:lnTo>
                      <a:lnTo>
                        <a:pt x="278" y="27"/>
                      </a:lnTo>
                      <a:lnTo>
                        <a:pt x="274" y="21"/>
                      </a:lnTo>
                      <a:lnTo>
                        <a:pt x="269" y="16"/>
                      </a:lnTo>
                      <a:lnTo>
                        <a:pt x="264" y="12"/>
                      </a:lnTo>
                      <a:lnTo>
                        <a:pt x="257" y="7"/>
                      </a:lnTo>
                      <a:lnTo>
                        <a:pt x="250" y="5"/>
                      </a:lnTo>
                      <a:lnTo>
                        <a:pt x="241" y="2"/>
                      </a:lnTo>
                      <a:lnTo>
                        <a:pt x="232" y="0"/>
                      </a:lnTo>
                      <a:lnTo>
                        <a:pt x="220" y="0"/>
                      </a:lnTo>
                      <a:lnTo>
                        <a:pt x="208" y="0"/>
                      </a:lnTo>
                      <a:lnTo>
                        <a:pt x="194" y="1"/>
                      </a:lnTo>
                      <a:lnTo>
                        <a:pt x="180" y="4"/>
                      </a:lnTo>
                      <a:lnTo>
                        <a:pt x="164" y="7"/>
                      </a:lnTo>
                      <a:lnTo>
                        <a:pt x="146" y="13"/>
                      </a:lnTo>
                      <a:lnTo>
                        <a:pt x="127" y="19"/>
                      </a:lnTo>
                      <a:lnTo>
                        <a:pt x="106" y="27"/>
                      </a:lnTo>
                      <a:close/>
                    </a:path>
                  </a:pathLst>
                </a:custGeom>
                <a:solidFill>
                  <a:srgbClr val="005290"/>
                </a:solidFill>
                <a:ln w="9525">
                  <a:noFill/>
                  <a:round/>
                  <a:headEnd/>
                  <a:tailEnd/>
                </a:ln>
              </p:spPr>
              <p:txBody>
                <a:bodyPr>
                  <a:prstTxWarp prst="textNoShape">
                    <a:avLst/>
                  </a:prstTxWarp>
                </a:bodyPr>
                <a:lstStyle/>
                <a:p>
                  <a:endParaRPr lang="en-US"/>
                </a:p>
              </p:txBody>
            </p:sp>
            <p:sp>
              <p:nvSpPr>
                <p:cNvPr id="57474" name="Freeform 197"/>
                <p:cNvSpPr>
                  <a:spLocks/>
                </p:cNvSpPr>
                <p:nvPr/>
              </p:nvSpPr>
              <p:spPr bwMode="auto">
                <a:xfrm>
                  <a:off x="975" y="1864"/>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2"/>
                      </a:moveTo>
                      <a:lnTo>
                        <a:pt x="97" y="207"/>
                      </a:lnTo>
                      <a:lnTo>
                        <a:pt x="90" y="209"/>
                      </a:lnTo>
                      <a:lnTo>
                        <a:pt x="73" y="214"/>
                      </a:lnTo>
                      <a:lnTo>
                        <a:pt x="61" y="218"/>
                      </a:lnTo>
                      <a:lnTo>
                        <a:pt x="49" y="220"/>
                      </a:lnTo>
                      <a:lnTo>
                        <a:pt x="38" y="221"/>
                      </a:lnTo>
                      <a:lnTo>
                        <a:pt x="26" y="221"/>
                      </a:lnTo>
                      <a:lnTo>
                        <a:pt x="17" y="221"/>
                      </a:lnTo>
                      <a:lnTo>
                        <a:pt x="9" y="218"/>
                      </a:lnTo>
                      <a:lnTo>
                        <a:pt x="5" y="215"/>
                      </a:lnTo>
                      <a:lnTo>
                        <a:pt x="3" y="213"/>
                      </a:lnTo>
                      <a:lnTo>
                        <a:pt x="2" y="209"/>
                      </a:lnTo>
                      <a:lnTo>
                        <a:pt x="0" y="206"/>
                      </a:lnTo>
                      <a:lnTo>
                        <a:pt x="0" y="201"/>
                      </a:lnTo>
                      <a:lnTo>
                        <a:pt x="2" y="195"/>
                      </a:lnTo>
                      <a:lnTo>
                        <a:pt x="5" y="188"/>
                      </a:lnTo>
                      <a:lnTo>
                        <a:pt x="9" y="181"/>
                      </a:lnTo>
                      <a:lnTo>
                        <a:pt x="20" y="165"/>
                      </a:lnTo>
                      <a:lnTo>
                        <a:pt x="37" y="143"/>
                      </a:lnTo>
                      <a:lnTo>
                        <a:pt x="73" y="100"/>
                      </a:lnTo>
                      <a:lnTo>
                        <a:pt x="102" y="62"/>
                      </a:lnTo>
                      <a:lnTo>
                        <a:pt x="115" y="46"/>
                      </a:lnTo>
                      <a:lnTo>
                        <a:pt x="125" y="32"/>
                      </a:lnTo>
                      <a:lnTo>
                        <a:pt x="136" y="20"/>
                      </a:lnTo>
                      <a:lnTo>
                        <a:pt x="145" y="11"/>
                      </a:lnTo>
                      <a:lnTo>
                        <a:pt x="153" y="5"/>
                      </a:lnTo>
                      <a:lnTo>
                        <a:pt x="162" y="1"/>
                      </a:lnTo>
                      <a:lnTo>
                        <a:pt x="165" y="0"/>
                      </a:lnTo>
                      <a:lnTo>
                        <a:pt x="169" y="0"/>
                      </a:lnTo>
                      <a:lnTo>
                        <a:pt x="172" y="1"/>
                      </a:lnTo>
                      <a:lnTo>
                        <a:pt x="176" y="4"/>
                      </a:lnTo>
                      <a:lnTo>
                        <a:pt x="179" y="6"/>
                      </a:lnTo>
                      <a:lnTo>
                        <a:pt x="184" y="10"/>
                      </a:lnTo>
                      <a:lnTo>
                        <a:pt x="187" y="14"/>
                      </a:lnTo>
                      <a:lnTo>
                        <a:pt x="191" y="19"/>
                      </a:lnTo>
                      <a:lnTo>
                        <a:pt x="199" y="33"/>
                      </a:lnTo>
                      <a:lnTo>
                        <a:pt x="207" y="52"/>
                      </a:lnTo>
                      <a:close/>
                    </a:path>
                  </a:pathLst>
                </a:custGeom>
                <a:solidFill>
                  <a:srgbClr val="005290"/>
                </a:solidFill>
                <a:ln w="9525">
                  <a:noFill/>
                  <a:round/>
                  <a:headEnd/>
                  <a:tailEnd/>
                </a:ln>
              </p:spPr>
              <p:txBody>
                <a:bodyPr>
                  <a:prstTxWarp prst="textNoShape">
                    <a:avLst/>
                  </a:prstTxWarp>
                </a:bodyPr>
                <a:lstStyle/>
                <a:p>
                  <a:endParaRPr lang="en-US"/>
                </a:p>
              </p:txBody>
            </p:sp>
            <p:sp>
              <p:nvSpPr>
                <p:cNvPr id="57475" name="Freeform 198"/>
                <p:cNvSpPr>
                  <a:spLocks/>
                </p:cNvSpPr>
                <p:nvPr/>
              </p:nvSpPr>
              <p:spPr bwMode="auto">
                <a:xfrm>
                  <a:off x="1153" y="1781"/>
                  <a:ext cx="25" cy="102"/>
                </a:xfrm>
                <a:custGeom>
                  <a:avLst/>
                  <a:gdLst>
                    <a:gd name="T0" fmla="*/ 0 w 126"/>
                    <a:gd name="T1" fmla="*/ 0 h 509"/>
                    <a:gd name="T2" fmla="*/ 0 w 126"/>
                    <a:gd name="T3" fmla="*/ 0 h 509"/>
                    <a:gd name="T4" fmla="*/ 0 w 126"/>
                    <a:gd name="T5" fmla="*/ 0 h 509"/>
                    <a:gd name="T6" fmla="*/ 0 w 126"/>
                    <a:gd name="T7" fmla="*/ 0 h 509"/>
                    <a:gd name="T8" fmla="*/ 0 w 126"/>
                    <a:gd name="T9" fmla="*/ 0 h 509"/>
                    <a:gd name="T10" fmla="*/ 0 w 126"/>
                    <a:gd name="T11" fmla="*/ 0 h 509"/>
                    <a:gd name="T12" fmla="*/ 0 w 126"/>
                    <a:gd name="T13" fmla="*/ 0 h 509"/>
                    <a:gd name="T14" fmla="*/ 0 w 126"/>
                    <a:gd name="T15" fmla="*/ 0 h 509"/>
                    <a:gd name="T16" fmla="*/ 0 w 126"/>
                    <a:gd name="T17" fmla="*/ 0 h 509"/>
                    <a:gd name="T18" fmla="*/ 0 w 126"/>
                    <a:gd name="T19" fmla="*/ 0 h 509"/>
                    <a:gd name="T20" fmla="*/ 0 w 126"/>
                    <a:gd name="T21" fmla="*/ 0 h 509"/>
                    <a:gd name="T22" fmla="*/ 0 w 126"/>
                    <a:gd name="T23" fmla="*/ 0 h 509"/>
                    <a:gd name="T24" fmla="*/ 0 w 126"/>
                    <a:gd name="T25" fmla="*/ 0 h 509"/>
                    <a:gd name="T26" fmla="*/ 0 w 126"/>
                    <a:gd name="T27" fmla="*/ 0 h 509"/>
                    <a:gd name="T28" fmla="*/ 0 w 126"/>
                    <a:gd name="T29" fmla="*/ 0 h 509"/>
                    <a:gd name="T30" fmla="*/ 0 w 126"/>
                    <a:gd name="T31" fmla="*/ 0 h 509"/>
                    <a:gd name="T32" fmla="*/ 0 w 126"/>
                    <a:gd name="T33" fmla="*/ 0 h 509"/>
                    <a:gd name="T34" fmla="*/ 0 w 126"/>
                    <a:gd name="T35" fmla="*/ 0 h 509"/>
                    <a:gd name="T36" fmla="*/ 0 w 126"/>
                    <a:gd name="T37" fmla="*/ 0 h 509"/>
                    <a:gd name="T38" fmla="*/ 0 w 126"/>
                    <a:gd name="T39" fmla="*/ 0 h 509"/>
                    <a:gd name="T40" fmla="*/ 0 w 126"/>
                    <a:gd name="T41" fmla="*/ 0 h 509"/>
                    <a:gd name="T42" fmla="*/ 0 w 126"/>
                    <a:gd name="T43" fmla="*/ 0 h 509"/>
                    <a:gd name="T44" fmla="*/ 0 w 126"/>
                    <a:gd name="T45" fmla="*/ 0 h 509"/>
                    <a:gd name="T46" fmla="*/ 0 w 126"/>
                    <a:gd name="T47" fmla="*/ 0 h 509"/>
                    <a:gd name="T48" fmla="*/ 0 w 126"/>
                    <a:gd name="T49" fmla="*/ 0 h 509"/>
                    <a:gd name="T50" fmla="*/ 0 w 126"/>
                    <a:gd name="T51" fmla="*/ 0 h 509"/>
                    <a:gd name="T52" fmla="*/ 0 w 126"/>
                    <a:gd name="T53" fmla="*/ 0 h 509"/>
                    <a:gd name="T54" fmla="*/ 0 w 126"/>
                    <a:gd name="T55" fmla="*/ 0 h 509"/>
                    <a:gd name="T56" fmla="*/ 0 w 126"/>
                    <a:gd name="T57" fmla="*/ 0 h 509"/>
                    <a:gd name="T58" fmla="*/ 0 w 126"/>
                    <a:gd name="T59" fmla="*/ 0 h 509"/>
                    <a:gd name="T60" fmla="*/ 0 w 126"/>
                    <a:gd name="T61" fmla="*/ 0 h 509"/>
                    <a:gd name="T62" fmla="*/ 0 w 126"/>
                    <a:gd name="T63" fmla="*/ 0 h 509"/>
                    <a:gd name="T64" fmla="*/ 0 w 126"/>
                    <a:gd name="T65" fmla="*/ 0 h 509"/>
                    <a:gd name="T66" fmla="*/ 0 w 126"/>
                    <a:gd name="T67" fmla="*/ 0 h 509"/>
                    <a:gd name="T68" fmla="*/ 0 w 126"/>
                    <a:gd name="T69" fmla="*/ 0 h 5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6"/>
                    <a:gd name="T106" fmla="*/ 0 h 509"/>
                    <a:gd name="T107" fmla="*/ 126 w 126"/>
                    <a:gd name="T108" fmla="*/ 509 h 5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solidFill>
                  <a:srgbClr val="0099FF"/>
                </a:solidFill>
                <a:ln w="9525">
                  <a:noFill/>
                  <a:round/>
                  <a:headEnd/>
                  <a:tailEnd/>
                </a:ln>
              </p:spPr>
              <p:txBody>
                <a:bodyPr>
                  <a:prstTxWarp prst="textNoShape">
                    <a:avLst/>
                  </a:prstTxWarp>
                </a:bodyPr>
                <a:lstStyle/>
                <a:p>
                  <a:endParaRPr lang="en-US"/>
                </a:p>
              </p:txBody>
            </p:sp>
            <p:sp>
              <p:nvSpPr>
                <p:cNvPr id="57476" name="Freeform 199"/>
                <p:cNvSpPr>
                  <a:spLocks/>
                </p:cNvSpPr>
                <p:nvPr/>
              </p:nvSpPr>
              <p:spPr bwMode="auto">
                <a:xfrm>
                  <a:off x="1044" y="1766"/>
                  <a:ext cx="25" cy="83"/>
                </a:xfrm>
                <a:custGeom>
                  <a:avLst/>
                  <a:gdLst>
                    <a:gd name="T0" fmla="*/ 0 w 122"/>
                    <a:gd name="T1" fmla="*/ 0 h 415"/>
                    <a:gd name="T2" fmla="*/ 0 w 122"/>
                    <a:gd name="T3" fmla="*/ 0 h 415"/>
                    <a:gd name="T4" fmla="*/ 0 w 122"/>
                    <a:gd name="T5" fmla="*/ 0 h 415"/>
                    <a:gd name="T6" fmla="*/ 0 w 122"/>
                    <a:gd name="T7" fmla="*/ 0 h 415"/>
                    <a:gd name="T8" fmla="*/ 0 w 122"/>
                    <a:gd name="T9" fmla="*/ 0 h 415"/>
                    <a:gd name="T10" fmla="*/ 0 w 122"/>
                    <a:gd name="T11" fmla="*/ 0 h 415"/>
                    <a:gd name="T12" fmla="*/ 0 w 122"/>
                    <a:gd name="T13" fmla="*/ 0 h 415"/>
                    <a:gd name="T14" fmla="*/ 0 w 122"/>
                    <a:gd name="T15" fmla="*/ 0 h 415"/>
                    <a:gd name="T16" fmla="*/ 0 w 122"/>
                    <a:gd name="T17" fmla="*/ 0 h 415"/>
                    <a:gd name="T18" fmla="*/ 0 w 122"/>
                    <a:gd name="T19" fmla="*/ 0 h 415"/>
                    <a:gd name="T20" fmla="*/ 0 w 122"/>
                    <a:gd name="T21" fmla="*/ 0 h 415"/>
                    <a:gd name="T22" fmla="*/ 0 w 122"/>
                    <a:gd name="T23" fmla="*/ 0 h 415"/>
                    <a:gd name="T24" fmla="*/ 0 w 122"/>
                    <a:gd name="T25" fmla="*/ 0 h 415"/>
                    <a:gd name="T26" fmla="*/ 0 w 122"/>
                    <a:gd name="T27" fmla="*/ 0 h 415"/>
                    <a:gd name="T28" fmla="*/ 0 w 122"/>
                    <a:gd name="T29" fmla="*/ 0 h 41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415"/>
                    <a:gd name="T47" fmla="*/ 122 w 122"/>
                    <a:gd name="T48" fmla="*/ 415 h 41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solidFill>
                  <a:srgbClr val="333399"/>
                </a:solidFill>
                <a:ln w="9525">
                  <a:noFill/>
                  <a:round/>
                  <a:headEnd/>
                  <a:tailEnd/>
                </a:ln>
              </p:spPr>
              <p:txBody>
                <a:bodyPr>
                  <a:prstTxWarp prst="textNoShape">
                    <a:avLst/>
                  </a:prstTxWarp>
                </a:bodyPr>
                <a:lstStyle/>
                <a:p>
                  <a:endParaRPr lang="en-US"/>
                </a:p>
              </p:txBody>
            </p:sp>
            <p:sp>
              <p:nvSpPr>
                <p:cNvPr id="57477" name="Freeform 200"/>
                <p:cNvSpPr>
                  <a:spLocks/>
                </p:cNvSpPr>
                <p:nvPr/>
              </p:nvSpPr>
              <p:spPr bwMode="auto">
                <a:xfrm>
                  <a:off x="995" y="1761"/>
                  <a:ext cx="22" cy="113"/>
                </a:xfrm>
                <a:custGeom>
                  <a:avLst/>
                  <a:gdLst>
                    <a:gd name="T0" fmla="*/ 0 w 110"/>
                    <a:gd name="T1" fmla="*/ 0 h 566"/>
                    <a:gd name="T2" fmla="*/ 0 w 110"/>
                    <a:gd name="T3" fmla="*/ 0 h 566"/>
                    <a:gd name="T4" fmla="*/ 0 w 110"/>
                    <a:gd name="T5" fmla="*/ 0 h 566"/>
                    <a:gd name="T6" fmla="*/ 0 w 110"/>
                    <a:gd name="T7" fmla="*/ 0 h 566"/>
                    <a:gd name="T8" fmla="*/ 0 w 110"/>
                    <a:gd name="T9" fmla="*/ 0 h 566"/>
                    <a:gd name="T10" fmla="*/ 0 60000 65536"/>
                    <a:gd name="T11" fmla="*/ 0 60000 65536"/>
                    <a:gd name="T12" fmla="*/ 0 60000 65536"/>
                    <a:gd name="T13" fmla="*/ 0 60000 65536"/>
                    <a:gd name="T14" fmla="*/ 0 60000 65536"/>
                    <a:gd name="T15" fmla="*/ 0 w 110"/>
                    <a:gd name="T16" fmla="*/ 0 h 566"/>
                    <a:gd name="T17" fmla="*/ 110 w 110"/>
                    <a:gd name="T18" fmla="*/ 566 h 566"/>
                  </a:gdLst>
                  <a:ahLst/>
                  <a:cxnLst>
                    <a:cxn ang="T10">
                      <a:pos x="T0" y="T1"/>
                    </a:cxn>
                    <a:cxn ang="T11">
                      <a:pos x="T2" y="T3"/>
                    </a:cxn>
                    <a:cxn ang="T12">
                      <a:pos x="T4" y="T5"/>
                    </a:cxn>
                    <a:cxn ang="T13">
                      <a:pos x="T6" y="T7"/>
                    </a:cxn>
                    <a:cxn ang="T14">
                      <a:pos x="T8" y="T9"/>
                    </a:cxn>
                  </a:cxnLst>
                  <a:rect l="T15" t="T16" r="T17" b="T18"/>
                  <a:pathLst>
                    <a:path w="110" h="566">
                      <a:moveTo>
                        <a:pt x="0" y="566"/>
                      </a:moveTo>
                      <a:lnTo>
                        <a:pt x="110" y="409"/>
                      </a:lnTo>
                      <a:lnTo>
                        <a:pt x="110" y="0"/>
                      </a:lnTo>
                      <a:lnTo>
                        <a:pt x="0" y="156"/>
                      </a:lnTo>
                      <a:lnTo>
                        <a:pt x="0" y="566"/>
                      </a:lnTo>
                      <a:close/>
                    </a:path>
                  </a:pathLst>
                </a:custGeom>
                <a:solidFill>
                  <a:schemeClr val="bg2"/>
                </a:solidFill>
                <a:ln w="9525">
                  <a:noFill/>
                  <a:round/>
                  <a:headEnd/>
                  <a:tailEnd/>
                </a:ln>
              </p:spPr>
              <p:txBody>
                <a:bodyPr>
                  <a:prstTxWarp prst="textNoShape">
                    <a:avLst/>
                  </a:prstTxWarp>
                </a:bodyPr>
                <a:lstStyle/>
                <a:p>
                  <a:endParaRPr lang="en-US"/>
                </a:p>
              </p:txBody>
            </p:sp>
            <p:sp>
              <p:nvSpPr>
                <p:cNvPr id="57478" name="Freeform 201"/>
                <p:cNvSpPr>
                  <a:spLocks/>
                </p:cNvSpPr>
                <p:nvPr/>
              </p:nvSpPr>
              <p:spPr bwMode="auto">
                <a:xfrm>
                  <a:off x="1211" y="1829"/>
                  <a:ext cx="35" cy="94"/>
                </a:xfrm>
                <a:custGeom>
                  <a:avLst/>
                  <a:gdLst>
                    <a:gd name="T0" fmla="*/ 0 w 171"/>
                    <a:gd name="T1" fmla="*/ 0 h 473"/>
                    <a:gd name="T2" fmla="*/ 0 w 171"/>
                    <a:gd name="T3" fmla="*/ 0 h 473"/>
                    <a:gd name="T4" fmla="*/ 0 w 171"/>
                    <a:gd name="T5" fmla="*/ 0 h 473"/>
                    <a:gd name="T6" fmla="*/ 0 w 171"/>
                    <a:gd name="T7" fmla="*/ 0 h 473"/>
                    <a:gd name="T8" fmla="*/ 0 w 171"/>
                    <a:gd name="T9" fmla="*/ 0 h 473"/>
                    <a:gd name="T10" fmla="*/ 0 w 171"/>
                    <a:gd name="T11" fmla="*/ 0 h 473"/>
                    <a:gd name="T12" fmla="*/ 0 w 171"/>
                    <a:gd name="T13" fmla="*/ 0 h 473"/>
                    <a:gd name="T14" fmla="*/ 0 w 171"/>
                    <a:gd name="T15" fmla="*/ 0 h 473"/>
                    <a:gd name="T16" fmla="*/ 0 w 171"/>
                    <a:gd name="T17" fmla="*/ 0 h 473"/>
                    <a:gd name="T18" fmla="*/ 0 w 171"/>
                    <a:gd name="T19" fmla="*/ 0 h 473"/>
                    <a:gd name="T20" fmla="*/ 0 w 171"/>
                    <a:gd name="T21" fmla="*/ 0 h 473"/>
                    <a:gd name="T22" fmla="*/ 0 w 171"/>
                    <a:gd name="T23" fmla="*/ 0 h 473"/>
                    <a:gd name="T24" fmla="*/ 0 w 171"/>
                    <a:gd name="T25" fmla="*/ 0 h 473"/>
                    <a:gd name="T26" fmla="*/ 0 w 171"/>
                    <a:gd name="T27" fmla="*/ 0 h 473"/>
                    <a:gd name="T28" fmla="*/ 0 w 171"/>
                    <a:gd name="T29" fmla="*/ 0 h 473"/>
                    <a:gd name="T30" fmla="*/ 0 w 171"/>
                    <a:gd name="T31" fmla="*/ 0 h 473"/>
                    <a:gd name="T32" fmla="*/ 0 w 171"/>
                    <a:gd name="T33" fmla="*/ 0 h 473"/>
                    <a:gd name="T34" fmla="*/ 0 w 171"/>
                    <a:gd name="T35" fmla="*/ 0 h 473"/>
                    <a:gd name="T36" fmla="*/ 0 w 171"/>
                    <a:gd name="T37" fmla="*/ 0 h 473"/>
                    <a:gd name="T38" fmla="*/ 0 w 171"/>
                    <a:gd name="T39" fmla="*/ 0 h 473"/>
                    <a:gd name="T40" fmla="*/ 0 w 171"/>
                    <a:gd name="T41" fmla="*/ 0 h 473"/>
                    <a:gd name="T42" fmla="*/ 0 w 171"/>
                    <a:gd name="T43" fmla="*/ 0 h 473"/>
                    <a:gd name="T44" fmla="*/ 0 w 171"/>
                    <a:gd name="T45" fmla="*/ 0 h 473"/>
                    <a:gd name="T46" fmla="*/ 0 w 171"/>
                    <a:gd name="T47" fmla="*/ 0 h 473"/>
                    <a:gd name="T48" fmla="*/ 0 w 171"/>
                    <a:gd name="T49" fmla="*/ 0 h 473"/>
                    <a:gd name="T50" fmla="*/ 0 w 171"/>
                    <a:gd name="T51" fmla="*/ 0 h 473"/>
                    <a:gd name="T52" fmla="*/ 0 w 171"/>
                    <a:gd name="T53" fmla="*/ 0 h 473"/>
                    <a:gd name="T54" fmla="*/ 0 w 171"/>
                    <a:gd name="T55" fmla="*/ 0 h 473"/>
                    <a:gd name="T56" fmla="*/ 0 w 171"/>
                    <a:gd name="T57" fmla="*/ 0 h 473"/>
                    <a:gd name="T58" fmla="*/ 0 w 171"/>
                    <a:gd name="T59" fmla="*/ 0 h 473"/>
                    <a:gd name="T60" fmla="*/ 0 w 171"/>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71"/>
                    <a:gd name="T94" fmla="*/ 0 h 473"/>
                    <a:gd name="T95" fmla="*/ 171 w 171"/>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solidFill>
                  <a:srgbClr val="333399"/>
                </a:solidFill>
                <a:ln w="9525">
                  <a:noFill/>
                  <a:round/>
                  <a:headEnd/>
                  <a:tailEnd/>
                </a:ln>
              </p:spPr>
              <p:txBody>
                <a:bodyPr>
                  <a:prstTxWarp prst="textNoShape">
                    <a:avLst/>
                  </a:prstTxWarp>
                </a:bodyPr>
                <a:lstStyle/>
                <a:p>
                  <a:endParaRPr lang="en-US"/>
                </a:p>
              </p:txBody>
            </p:sp>
            <p:sp>
              <p:nvSpPr>
                <p:cNvPr id="57479" name="Freeform 202"/>
                <p:cNvSpPr>
                  <a:spLocks/>
                </p:cNvSpPr>
                <p:nvPr/>
              </p:nvSpPr>
              <p:spPr bwMode="auto">
                <a:xfrm>
                  <a:off x="1127" y="1795"/>
                  <a:ext cx="26" cy="89"/>
                </a:xfrm>
                <a:custGeom>
                  <a:avLst/>
                  <a:gdLst>
                    <a:gd name="T0" fmla="*/ 0 w 131"/>
                    <a:gd name="T1" fmla="*/ 0 h 441"/>
                    <a:gd name="T2" fmla="*/ 0 w 131"/>
                    <a:gd name="T3" fmla="*/ 0 h 441"/>
                    <a:gd name="T4" fmla="*/ 0 w 131"/>
                    <a:gd name="T5" fmla="*/ 0 h 441"/>
                    <a:gd name="T6" fmla="*/ 0 w 131"/>
                    <a:gd name="T7" fmla="*/ 0 h 441"/>
                    <a:gd name="T8" fmla="*/ 0 w 131"/>
                    <a:gd name="T9" fmla="*/ 0 h 441"/>
                    <a:gd name="T10" fmla="*/ 0 w 131"/>
                    <a:gd name="T11" fmla="*/ 0 h 441"/>
                    <a:gd name="T12" fmla="*/ 0 w 131"/>
                    <a:gd name="T13" fmla="*/ 0 h 441"/>
                    <a:gd name="T14" fmla="*/ 0 w 131"/>
                    <a:gd name="T15" fmla="*/ 0 h 441"/>
                    <a:gd name="T16" fmla="*/ 0 w 131"/>
                    <a:gd name="T17" fmla="*/ 0 h 441"/>
                    <a:gd name="T18" fmla="*/ 0 w 131"/>
                    <a:gd name="T19" fmla="*/ 0 h 441"/>
                    <a:gd name="T20" fmla="*/ 0 w 131"/>
                    <a:gd name="T21" fmla="*/ 0 h 441"/>
                    <a:gd name="T22" fmla="*/ 0 w 131"/>
                    <a:gd name="T23" fmla="*/ 0 h 441"/>
                    <a:gd name="T24" fmla="*/ 0 w 131"/>
                    <a:gd name="T25" fmla="*/ 0 h 441"/>
                    <a:gd name="T26" fmla="*/ 0 w 131"/>
                    <a:gd name="T27" fmla="*/ 0 h 441"/>
                    <a:gd name="T28" fmla="*/ 0 w 131"/>
                    <a:gd name="T29" fmla="*/ 0 h 441"/>
                    <a:gd name="T30" fmla="*/ 0 w 131"/>
                    <a:gd name="T31" fmla="*/ 0 h 441"/>
                    <a:gd name="T32" fmla="*/ 0 w 131"/>
                    <a:gd name="T33" fmla="*/ 0 h 441"/>
                    <a:gd name="T34" fmla="*/ 0 w 131"/>
                    <a:gd name="T35" fmla="*/ 0 h 441"/>
                    <a:gd name="T36" fmla="*/ 0 w 131"/>
                    <a:gd name="T37" fmla="*/ 0 h 441"/>
                    <a:gd name="T38" fmla="*/ 0 w 131"/>
                    <a:gd name="T39" fmla="*/ 0 h 441"/>
                    <a:gd name="T40" fmla="*/ 0 w 131"/>
                    <a:gd name="T41" fmla="*/ 0 h 441"/>
                    <a:gd name="T42" fmla="*/ 0 w 131"/>
                    <a:gd name="T43" fmla="*/ 0 h 441"/>
                    <a:gd name="T44" fmla="*/ 0 w 131"/>
                    <a:gd name="T45" fmla="*/ 0 h 441"/>
                    <a:gd name="T46" fmla="*/ 0 w 131"/>
                    <a:gd name="T47" fmla="*/ 0 h 441"/>
                    <a:gd name="T48" fmla="*/ 0 w 131"/>
                    <a:gd name="T49" fmla="*/ 0 h 441"/>
                    <a:gd name="T50" fmla="*/ 0 w 131"/>
                    <a:gd name="T51" fmla="*/ 0 h 441"/>
                    <a:gd name="T52" fmla="*/ 0 w 131"/>
                    <a:gd name="T53" fmla="*/ 0 h 44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1"/>
                    <a:gd name="T82" fmla="*/ 0 h 441"/>
                    <a:gd name="T83" fmla="*/ 131 w 131"/>
                    <a:gd name="T84" fmla="*/ 441 h 44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solidFill>
                  <a:srgbClr val="0066CC"/>
                </a:solidFill>
                <a:ln w="9525">
                  <a:noFill/>
                  <a:round/>
                  <a:headEnd/>
                  <a:tailEnd/>
                </a:ln>
              </p:spPr>
              <p:txBody>
                <a:bodyPr>
                  <a:prstTxWarp prst="textNoShape">
                    <a:avLst/>
                  </a:prstTxWarp>
                </a:bodyPr>
                <a:lstStyle/>
                <a:p>
                  <a:endParaRPr lang="en-US"/>
                </a:p>
              </p:txBody>
            </p:sp>
            <p:sp>
              <p:nvSpPr>
                <p:cNvPr id="57480" name="Freeform 203"/>
                <p:cNvSpPr>
                  <a:spLocks/>
                </p:cNvSpPr>
                <p:nvPr/>
              </p:nvSpPr>
              <p:spPr bwMode="auto">
                <a:xfrm>
                  <a:off x="1168" y="1804"/>
                  <a:ext cx="56" cy="110"/>
                </a:xfrm>
                <a:custGeom>
                  <a:avLst/>
                  <a:gdLst>
                    <a:gd name="T0" fmla="*/ 0 w 282"/>
                    <a:gd name="T1" fmla="*/ 0 h 550"/>
                    <a:gd name="T2" fmla="*/ 0 w 282"/>
                    <a:gd name="T3" fmla="*/ 0 h 550"/>
                    <a:gd name="T4" fmla="*/ 0 w 282"/>
                    <a:gd name="T5" fmla="*/ 0 h 550"/>
                    <a:gd name="T6" fmla="*/ 0 w 282"/>
                    <a:gd name="T7" fmla="*/ 0 h 550"/>
                    <a:gd name="T8" fmla="*/ 0 w 282"/>
                    <a:gd name="T9" fmla="*/ 0 h 550"/>
                    <a:gd name="T10" fmla="*/ 0 w 282"/>
                    <a:gd name="T11" fmla="*/ 0 h 550"/>
                    <a:gd name="T12" fmla="*/ 0 w 282"/>
                    <a:gd name="T13" fmla="*/ 0 h 550"/>
                    <a:gd name="T14" fmla="*/ 0 w 282"/>
                    <a:gd name="T15" fmla="*/ 0 h 550"/>
                    <a:gd name="T16" fmla="*/ 0 w 282"/>
                    <a:gd name="T17" fmla="*/ 0 h 550"/>
                    <a:gd name="T18" fmla="*/ 0 w 282"/>
                    <a:gd name="T19" fmla="*/ 0 h 550"/>
                    <a:gd name="T20" fmla="*/ 0 w 282"/>
                    <a:gd name="T21" fmla="*/ 0 h 550"/>
                    <a:gd name="T22" fmla="*/ 0 w 282"/>
                    <a:gd name="T23" fmla="*/ 0 h 550"/>
                    <a:gd name="T24" fmla="*/ 0 w 282"/>
                    <a:gd name="T25" fmla="*/ 0 h 550"/>
                    <a:gd name="T26" fmla="*/ 0 w 282"/>
                    <a:gd name="T27" fmla="*/ 0 h 550"/>
                    <a:gd name="T28" fmla="*/ 0 w 282"/>
                    <a:gd name="T29" fmla="*/ 0 h 550"/>
                    <a:gd name="T30" fmla="*/ 0 w 282"/>
                    <a:gd name="T31" fmla="*/ 0 h 550"/>
                    <a:gd name="T32" fmla="*/ 0 w 282"/>
                    <a:gd name="T33" fmla="*/ 0 h 550"/>
                    <a:gd name="T34" fmla="*/ 0 w 282"/>
                    <a:gd name="T35" fmla="*/ 0 h 550"/>
                    <a:gd name="T36" fmla="*/ 0 w 282"/>
                    <a:gd name="T37" fmla="*/ 0 h 550"/>
                    <a:gd name="T38" fmla="*/ 0 w 282"/>
                    <a:gd name="T39" fmla="*/ 0 h 550"/>
                    <a:gd name="T40" fmla="*/ 0 w 282"/>
                    <a:gd name="T41" fmla="*/ 0 h 550"/>
                    <a:gd name="T42" fmla="*/ 0 w 282"/>
                    <a:gd name="T43" fmla="*/ 0 h 550"/>
                    <a:gd name="T44" fmla="*/ 0 w 282"/>
                    <a:gd name="T45" fmla="*/ 0 h 550"/>
                    <a:gd name="T46" fmla="*/ 0 w 282"/>
                    <a:gd name="T47" fmla="*/ 0 h 550"/>
                    <a:gd name="T48" fmla="*/ 0 w 282"/>
                    <a:gd name="T49" fmla="*/ 0 h 550"/>
                    <a:gd name="T50" fmla="*/ 0 w 282"/>
                    <a:gd name="T51" fmla="*/ 0 h 550"/>
                    <a:gd name="T52" fmla="*/ 0 w 282"/>
                    <a:gd name="T53" fmla="*/ 0 h 550"/>
                    <a:gd name="T54" fmla="*/ 0 w 282"/>
                    <a:gd name="T55" fmla="*/ 0 h 550"/>
                    <a:gd name="T56" fmla="*/ 0 w 282"/>
                    <a:gd name="T57" fmla="*/ 0 h 550"/>
                    <a:gd name="T58" fmla="*/ 0 w 282"/>
                    <a:gd name="T59" fmla="*/ 0 h 550"/>
                    <a:gd name="T60" fmla="*/ 0 w 282"/>
                    <a:gd name="T61" fmla="*/ 0 h 550"/>
                    <a:gd name="T62" fmla="*/ 0 w 282"/>
                    <a:gd name="T63" fmla="*/ 0 h 550"/>
                    <a:gd name="T64" fmla="*/ 0 w 282"/>
                    <a:gd name="T65" fmla="*/ 0 h 550"/>
                    <a:gd name="T66" fmla="*/ 0 w 282"/>
                    <a:gd name="T67" fmla="*/ 0 h 550"/>
                    <a:gd name="T68" fmla="*/ 0 w 282"/>
                    <a:gd name="T69" fmla="*/ 0 h 550"/>
                    <a:gd name="T70" fmla="*/ 0 w 282"/>
                    <a:gd name="T71" fmla="*/ 0 h 550"/>
                    <a:gd name="T72" fmla="*/ 0 w 282"/>
                    <a:gd name="T73" fmla="*/ 0 h 550"/>
                    <a:gd name="T74" fmla="*/ 0 w 282"/>
                    <a:gd name="T75" fmla="*/ 0 h 550"/>
                    <a:gd name="T76" fmla="*/ 0 w 282"/>
                    <a:gd name="T77" fmla="*/ 0 h 550"/>
                    <a:gd name="T78" fmla="*/ 0 w 282"/>
                    <a:gd name="T79" fmla="*/ 0 h 550"/>
                    <a:gd name="T80" fmla="*/ 0 w 282"/>
                    <a:gd name="T81" fmla="*/ 0 h 550"/>
                    <a:gd name="T82" fmla="*/ 0 w 282"/>
                    <a:gd name="T83" fmla="*/ 0 h 550"/>
                    <a:gd name="T84" fmla="*/ 0 w 282"/>
                    <a:gd name="T85" fmla="*/ 0 h 550"/>
                    <a:gd name="T86" fmla="*/ 0 w 282"/>
                    <a:gd name="T87" fmla="*/ 0 h 550"/>
                    <a:gd name="T88" fmla="*/ 0 w 282"/>
                    <a:gd name="T89" fmla="*/ 0 h 5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2"/>
                    <a:gd name="T136" fmla="*/ 0 h 550"/>
                    <a:gd name="T137" fmla="*/ 282 w 282"/>
                    <a:gd name="T138" fmla="*/ 550 h 55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solidFill>
                  <a:srgbClr val="0099FF"/>
                </a:solidFill>
                <a:ln w="9525">
                  <a:noFill/>
                  <a:round/>
                  <a:headEnd/>
                  <a:tailEnd/>
                </a:ln>
              </p:spPr>
              <p:txBody>
                <a:bodyPr>
                  <a:prstTxWarp prst="textNoShape">
                    <a:avLst/>
                  </a:prstTxWarp>
                </a:bodyPr>
                <a:lstStyle/>
                <a:p>
                  <a:endParaRPr lang="en-US"/>
                </a:p>
              </p:txBody>
            </p:sp>
            <p:sp>
              <p:nvSpPr>
                <p:cNvPr id="57481" name="Freeform 204"/>
                <p:cNvSpPr>
                  <a:spLocks/>
                </p:cNvSpPr>
                <p:nvPr/>
              </p:nvSpPr>
              <p:spPr bwMode="auto">
                <a:xfrm>
                  <a:off x="1246" y="1830"/>
                  <a:ext cx="47" cy="97"/>
                </a:xfrm>
                <a:custGeom>
                  <a:avLst/>
                  <a:gdLst>
                    <a:gd name="T0" fmla="*/ 0 w 234"/>
                    <a:gd name="T1" fmla="*/ 0 h 489"/>
                    <a:gd name="T2" fmla="*/ 0 w 234"/>
                    <a:gd name="T3" fmla="*/ 0 h 489"/>
                    <a:gd name="T4" fmla="*/ 0 w 234"/>
                    <a:gd name="T5" fmla="*/ 0 h 489"/>
                    <a:gd name="T6" fmla="*/ 0 w 234"/>
                    <a:gd name="T7" fmla="*/ 0 h 489"/>
                    <a:gd name="T8" fmla="*/ 0 w 234"/>
                    <a:gd name="T9" fmla="*/ 0 h 489"/>
                    <a:gd name="T10" fmla="*/ 0 w 234"/>
                    <a:gd name="T11" fmla="*/ 0 h 489"/>
                    <a:gd name="T12" fmla="*/ 0 w 234"/>
                    <a:gd name="T13" fmla="*/ 0 h 489"/>
                    <a:gd name="T14" fmla="*/ 0 w 234"/>
                    <a:gd name="T15" fmla="*/ 0 h 489"/>
                    <a:gd name="T16" fmla="*/ 0 w 234"/>
                    <a:gd name="T17" fmla="*/ 0 h 489"/>
                    <a:gd name="T18" fmla="*/ 0 w 234"/>
                    <a:gd name="T19" fmla="*/ 0 h 489"/>
                    <a:gd name="T20" fmla="*/ 0 w 234"/>
                    <a:gd name="T21" fmla="*/ 0 h 489"/>
                    <a:gd name="T22" fmla="*/ 0 w 234"/>
                    <a:gd name="T23" fmla="*/ 0 h 489"/>
                    <a:gd name="T24" fmla="*/ 0 w 234"/>
                    <a:gd name="T25" fmla="*/ 0 h 489"/>
                    <a:gd name="T26" fmla="*/ 0 w 234"/>
                    <a:gd name="T27" fmla="*/ 0 h 489"/>
                    <a:gd name="T28" fmla="*/ 0 w 234"/>
                    <a:gd name="T29" fmla="*/ 0 h 489"/>
                    <a:gd name="T30" fmla="*/ 0 w 234"/>
                    <a:gd name="T31" fmla="*/ 0 h 489"/>
                    <a:gd name="T32" fmla="*/ 0 w 234"/>
                    <a:gd name="T33" fmla="*/ 0 h 489"/>
                    <a:gd name="T34" fmla="*/ 0 w 234"/>
                    <a:gd name="T35" fmla="*/ 0 h 489"/>
                    <a:gd name="T36" fmla="*/ 0 w 234"/>
                    <a:gd name="T37" fmla="*/ 0 h 489"/>
                    <a:gd name="T38" fmla="*/ 0 w 234"/>
                    <a:gd name="T39" fmla="*/ 0 h 489"/>
                    <a:gd name="T40" fmla="*/ 0 w 234"/>
                    <a:gd name="T41" fmla="*/ 0 h 489"/>
                    <a:gd name="T42" fmla="*/ 0 w 234"/>
                    <a:gd name="T43" fmla="*/ 0 h 489"/>
                    <a:gd name="T44" fmla="*/ 0 w 234"/>
                    <a:gd name="T45" fmla="*/ 0 h 489"/>
                    <a:gd name="T46" fmla="*/ 0 w 234"/>
                    <a:gd name="T47" fmla="*/ 0 h 489"/>
                    <a:gd name="T48" fmla="*/ 0 w 234"/>
                    <a:gd name="T49" fmla="*/ 0 h 489"/>
                    <a:gd name="T50" fmla="*/ 0 w 234"/>
                    <a:gd name="T51" fmla="*/ 0 h 489"/>
                    <a:gd name="T52" fmla="*/ 0 w 234"/>
                    <a:gd name="T53" fmla="*/ 0 h 489"/>
                    <a:gd name="T54" fmla="*/ 0 w 234"/>
                    <a:gd name="T55" fmla="*/ 0 h 489"/>
                    <a:gd name="T56" fmla="*/ 0 w 234"/>
                    <a:gd name="T57" fmla="*/ 0 h 489"/>
                    <a:gd name="T58" fmla="*/ 0 w 234"/>
                    <a:gd name="T59" fmla="*/ 0 h 489"/>
                    <a:gd name="T60" fmla="*/ 0 w 234"/>
                    <a:gd name="T61" fmla="*/ 0 h 489"/>
                    <a:gd name="T62" fmla="*/ 0 w 234"/>
                    <a:gd name="T63" fmla="*/ 0 h 489"/>
                    <a:gd name="T64" fmla="*/ 0 w 234"/>
                    <a:gd name="T65" fmla="*/ 0 h 489"/>
                    <a:gd name="T66" fmla="*/ 0 w 234"/>
                    <a:gd name="T67" fmla="*/ 0 h 489"/>
                    <a:gd name="T68" fmla="*/ 0 w 234"/>
                    <a:gd name="T69" fmla="*/ 0 h 489"/>
                    <a:gd name="T70" fmla="*/ 0 w 234"/>
                    <a:gd name="T71" fmla="*/ 0 h 489"/>
                    <a:gd name="T72" fmla="*/ 0 w 234"/>
                    <a:gd name="T73" fmla="*/ 0 h 489"/>
                    <a:gd name="T74" fmla="*/ 0 w 234"/>
                    <a:gd name="T75" fmla="*/ 0 h 489"/>
                    <a:gd name="T76" fmla="*/ 0 w 234"/>
                    <a:gd name="T77" fmla="*/ 0 h 489"/>
                    <a:gd name="T78" fmla="*/ 0 w 234"/>
                    <a:gd name="T79" fmla="*/ 0 h 489"/>
                    <a:gd name="T80" fmla="*/ 0 w 234"/>
                    <a:gd name="T81" fmla="*/ 0 h 489"/>
                    <a:gd name="T82" fmla="*/ 0 w 234"/>
                    <a:gd name="T83" fmla="*/ 0 h 489"/>
                    <a:gd name="T84" fmla="*/ 0 w 234"/>
                    <a:gd name="T85" fmla="*/ 0 h 489"/>
                    <a:gd name="T86" fmla="*/ 0 w 234"/>
                    <a:gd name="T87" fmla="*/ 0 h 489"/>
                    <a:gd name="T88" fmla="*/ 0 w 234"/>
                    <a:gd name="T89" fmla="*/ 0 h 489"/>
                    <a:gd name="T90" fmla="*/ 0 w 234"/>
                    <a:gd name="T91" fmla="*/ 0 h 489"/>
                    <a:gd name="T92" fmla="*/ 0 w 234"/>
                    <a:gd name="T93" fmla="*/ 0 h 489"/>
                    <a:gd name="T94" fmla="*/ 0 w 234"/>
                    <a:gd name="T95" fmla="*/ 0 h 489"/>
                    <a:gd name="T96" fmla="*/ 0 w 234"/>
                    <a:gd name="T97" fmla="*/ 0 h 489"/>
                    <a:gd name="T98" fmla="*/ 0 w 234"/>
                    <a:gd name="T99" fmla="*/ 0 h 489"/>
                    <a:gd name="T100" fmla="*/ 0 w 234"/>
                    <a:gd name="T101" fmla="*/ 0 h 489"/>
                    <a:gd name="T102" fmla="*/ 0 w 234"/>
                    <a:gd name="T103" fmla="*/ 0 h 489"/>
                    <a:gd name="T104" fmla="*/ 0 w 234"/>
                    <a:gd name="T105" fmla="*/ 0 h 489"/>
                    <a:gd name="T106" fmla="*/ 0 w 234"/>
                    <a:gd name="T107" fmla="*/ 0 h 489"/>
                    <a:gd name="T108" fmla="*/ 0 w 234"/>
                    <a:gd name="T109" fmla="*/ 0 h 48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34"/>
                    <a:gd name="T166" fmla="*/ 0 h 489"/>
                    <a:gd name="T167" fmla="*/ 234 w 234"/>
                    <a:gd name="T168" fmla="*/ 489 h 48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solidFill>
                  <a:srgbClr val="6699FF"/>
                </a:solidFill>
                <a:ln w="9525">
                  <a:noFill/>
                  <a:round/>
                  <a:headEnd/>
                  <a:tailEnd/>
                </a:ln>
              </p:spPr>
              <p:txBody>
                <a:bodyPr>
                  <a:prstTxWarp prst="textNoShape">
                    <a:avLst/>
                  </a:prstTxWarp>
                </a:bodyPr>
                <a:lstStyle/>
                <a:p>
                  <a:endParaRPr lang="en-US"/>
                </a:p>
              </p:txBody>
            </p:sp>
            <p:sp>
              <p:nvSpPr>
                <p:cNvPr id="57482" name="Freeform 205"/>
                <p:cNvSpPr>
                  <a:spLocks/>
                </p:cNvSpPr>
                <p:nvPr/>
              </p:nvSpPr>
              <p:spPr bwMode="auto">
                <a:xfrm>
                  <a:off x="1195" y="1985"/>
                  <a:ext cx="12" cy="101"/>
                </a:xfrm>
                <a:custGeom>
                  <a:avLst/>
                  <a:gdLst>
                    <a:gd name="T0" fmla="*/ 0 w 60"/>
                    <a:gd name="T1" fmla="*/ 0 h 507"/>
                    <a:gd name="T2" fmla="*/ 0 w 60"/>
                    <a:gd name="T3" fmla="*/ 0 h 507"/>
                    <a:gd name="T4" fmla="*/ 0 w 60"/>
                    <a:gd name="T5" fmla="*/ 0 h 507"/>
                    <a:gd name="T6" fmla="*/ 0 w 60"/>
                    <a:gd name="T7" fmla="*/ 0 h 507"/>
                    <a:gd name="T8" fmla="*/ 0 w 60"/>
                    <a:gd name="T9" fmla="*/ 0 h 507"/>
                    <a:gd name="T10" fmla="*/ 0 w 60"/>
                    <a:gd name="T11" fmla="*/ 0 h 507"/>
                    <a:gd name="T12" fmla="*/ 0 w 60"/>
                    <a:gd name="T13" fmla="*/ 0 h 507"/>
                    <a:gd name="T14" fmla="*/ 0 w 60"/>
                    <a:gd name="T15" fmla="*/ 0 h 507"/>
                    <a:gd name="T16" fmla="*/ 0 w 60"/>
                    <a:gd name="T17" fmla="*/ 0 h 507"/>
                    <a:gd name="T18" fmla="*/ 0 w 60"/>
                    <a:gd name="T19" fmla="*/ 0 h 507"/>
                    <a:gd name="T20" fmla="*/ 0 w 60"/>
                    <a:gd name="T21" fmla="*/ 0 h 507"/>
                    <a:gd name="T22" fmla="*/ 0 w 60"/>
                    <a:gd name="T23" fmla="*/ 0 h 507"/>
                    <a:gd name="T24" fmla="*/ 0 w 60"/>
                    <a:gd name="T25" fmla="*/ 0 h 507"/>
                    <a:gd name="T26" fmla="*/ 0 w 60"/>
                    <a:gd name="T27" fmla="*/ 0 h 507"/>
                    <a:gd name="T28" fmla="*/ 0 w 60"/>
                    <a:gd name="T29" fmla="*/ 0 h 507"/>
                    <a:gd name="T30" fmla="*/ 0 w 60"/>
                    <a:gd name="T31" fmla="*/ 0 h 507"/>
                    <a:gd name="T32" fmla="*/ 0 w 60"/>
                    <a:gd name="T33" fmla="*/ 0 h 507"/>
                    <a:gd name="T34" fmla="*/ 0 w 60"/>
                    <a:gd name="T35" fmla="*/ 0 h 507"/>
                    <a:gd name="T36" fmla="*/ 0 w 60"/>
                    <a:gd name="T37" fmla="*/ 0 h 507"/>
                    <a:gd name="T38" fmla="*/ 0 w 60"/>
                    <a:gd name="T39" fmla="*/ 0 h 507"/>
                    <a:gd name="T40" fmla="*/ 0 w 60"/>
                    <a:gd name="T41" fmla="*/ 0 h 507"/>
                    <a:gd name="T42" fmla="*/ 0 w 60"/>
                    <a:gd name="T43" fmla="*/ 0 h 507"/>
                    <a:gd name="T44" fmla="*/ 0 w 60"/>
                    <a:gd name="T45" fmla="*/ 0 h 507"/>
                    <a:gd name="T46" fmla="*/ 0 w 60"/>
                    <a:gd name="T47" fmla="*/ 0 h 507"/>
                    <a:gd name="T48" fmla="*/ 0 w 60"/>
                    <a:gd name="T49" fmla="*/ 0 h 507"/>
                    <a:gd name="T50" fmla="*/ 0 w 60"/>
                    <a:gd name="T51" fmla="*/ 0 h 507"/>
                    <a:gd name="T52" fmla="*/ 0 w 60"/>
                    <a:gd name="T53" fmla="*/ 0 h 507"/>
                    <a:gd name="T54" fmla="*/ 0 w 60"/>
                    <a:gd name="T55" fmla="*/ 0 h 507"/>
                    <a:gd name="T56" fmla="*/ 0 w 60"/>
                    <a:gd name="T57" fmla="*/ 0 h 507"/>
                    <a:gd name="T58" fmla="*/ 0 w 60"/>
                    <a:gd name="T59" fmla="*/ 0 h 507"/>
                    <a:gd name="T60" fmla="*/ 0 w 60"/>
                    <a:gd name="T61" fmla="*/ 0 h 50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
                    <a:gd name="T94" fmla="*/ 0 h 507"/>
                    <a:gd name="T95" fmla="*/ 60 w 60"/>
                    <a:gd name="T96" fmla="*/ 507 h 50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solidFill>
                  <a:srgbClr val="0099FF"/>
                </a:solidFill>
                <a:ln w="9525">
                  <a:noFill/>
                  <a:round/>
                  <a:headEnd/>
                  <a:tailEnd/>
                </a:ln>
              </p:spPr>
              <p:txBody>
                <a:bodyPr>
                  <a:prstTxWarp prst="textNoShape">
                    <a:avLst/>
                  </a:prstTxWarp>
                </a:bodyPr>
                <a:lstStyle/>
                <a:p>
                  <a:endParaRPr lang="en-US"/>
                </a:p>
              </p:txBody>
            </p:sp>
            <p:sp>
              <p:nvSpPr>
                <p:cNvPr id="57483" name="Freeform 206"/>
                <p:cNvSpPr>
                  <a:spLocks/>
                </p:cNvSpPr>
                <p:nvPr/>
              </p:nvSpPr>
              <p:spPr bwMode="auto">
                <a:xfrm>
                  <a:off x="1217" y="1891"/>
                  <a:ext cx="80" cy="32"/>
                </a:xfrm>
                <a:custGeom>
                  <a:avLst/>
                  <a:gdLst>
                    <a:gd name="T0" fmla="*/ 0 w 404"/>
                    <a:gd name="T1" fmla="*/ 0 h 161"/>
                    <a:gd name="T2" fmla="*/ 0 w 404"/>
                    <a:gd name="T3" fmla="*/ 0 h 161"/>
                    <a:gd name="T4" fmla="*/ 0 w 404"/>
                    <a:gd name="T5" fmla="*/ 0 h 161"/>
                    <a:gd name="T6" fmla="*/ 0 w 404"/>
                    <a:gd name="T7" fmla="*/ 0 h 161"/>
                    <a:gd name="T8" fmla="*/ 0 w 404"/>
                    <a:gd name="T9" fmla="*/ 0 h 161"/>
                    <a:gd name="T10" fmla="*/ 0 w 404"/>
                    <a:gd name="T11" fmla="*/ 0 h 161"/>
                    <a:gd name="T12" fmla="*/ 0 w 404"/>
                    <a:gd name="T13" fmla="*/ 0 h 161"/>
                    <a:gd name="T14" fmla="*/ 0 w 404"/>
                    <a:gd name="T15" fmla="*/ 0 h 161"/>
                    <a:gd name="T16" fmla="*/ 0 w 404"/>
                    <a:gd name="T17" fmla="*/ 0 h 161"/>
                    <a:gd name="T18" fmla="*/ 0 w 404"/>
                    <a:gd name="T19" fmla="*/ 0 h 161"/>
                    <a:gd name="T20" fmla="*/ 0 w 404"/>
                    <a:gd name="T21" fmla="*/ 0 h 161"/>
                    <a:gd name="T22" fmla="*/ 0 w 404"/>
                    <a:gd name="T23" fmla="*/ 0 h 161"/>
                    <a:gd name="T24" fmla="*/ 0 w 404"/>
                    <a:gd name="T25" fmla="*/ 0 h 161"/>
                    <a:gd name="T26" fmla="*/ 0 w 404"/>
                    <a:gd name="T27" fmla="*/ 0 h 161"/>
                    <a:gd name="T28" fmla="*/ 0 w 404"/>
                    <a:gd name="T29" fmla="*/ 0 h 161"/>
                    <a:gd name="T30" fmla="*/ 0 w 404"/>
                    <a:gd name="T31" fmla="*/ 0 h 161"/>
                    <a:gd name="T32" fmla="*/ 0 w 404"/>
                    <a:gd name="T33" fmla="*/ 0 h 161"/>
                    <a:gd name="T34" fmla="*/ 0 w 404"/>
                    <a:gd name="T35" fmla="*/ 0 h 161"/>
                    <a:gd name="T36" fmla="*/ 0 w 404"/>
                    <a:gd name="T37" fmla="*/ 0 h 161"/>
                    <a:gd name="T38" fmla="*/ 0 w 404"/>
                    <a:gd name="T39" fmla="*/ 0 h 161"/>
                    <a:gd name="T40" fmla="*/ 0 w 404"/>
                    <a:gd name="T41" fmla="*/ 0 h 161"/>
                    <a:gd name="T42" fmla="*/ 0 w 404"/>
                    <a:gd name="T43" fmla="*/ 0 h 161"/>
                    <a:gd name="T44" fmla="*/ 0 w 404"/>
                    <a:gd name="T45" fmla="*/ 0 h 161"/>
                    <a:gd name="T46" fmla="*/ 0 w 404"/>
                    <a:gd name="T47" fmla="*/ 0 h 161"/>
                    <a:gd name="T48" fmla="*/ 0 w 404"/>
                    <a:gd name="T49" fmla="*/ 0 h 161"/>
                    <a:gd name="T50" fmla="*/ 0 w 404"/>
                    <a:gd name="T51" fmla="*/ 0 h 161"/>
                    <a:gd name="T52" fmla="*/ 0 w 404"/>
                    <a:gd name="T53" fmla="*/ 0 h 161"/>
                    <a:gd name="T54" fmla="*/ 0 w 404"/>
                    <a:gd name="T55" fmla="*/ 0 h 161"/>
                    <a:gd name="T56" fmla="*/ 0 w 404"/>
                    <a:gd name="T57" fmla="*/ 0 h 161"/>
                    <a:gd name="T58" fmla="*/ 0 w 404"/>
                    <a:gd name="T59" fmla="*/ 0 h 161"/>
                    <a:gd name="T60" fmla="*/ 0 w 404"/>
                    <a:gd name="T61" fmla="*/ 0 h 161"/>
                    <a:gd name="T62" fmla="*/ 0 w 404"/>
                    <a:gd name="T63" fmla="*/ 0 h 161"/>
                    <a:gd name="T64" fmla="*/ 0 w 404"/>
                    <a:gd name="T65" fmla="*/ 0 h 161"/>
                    <a:gd name="T66" fmla="*/ 0 w 404"/>
                    <a:gd name="T67" fmla="*/ 0 h 161"/>
                    <a:gd name="T68" fmla="*/ 0 w 404"/>
                    <a:gd name="T69" fmla="*/ 0 h 161"/>
                    <a:gd name="T70" fmla="*/ 0 w 404"/>
                    <a:gd name="T71" fmla="*/ 0 h 1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4"/>
                    <a:gd name="T109" fmla="*/ 0 h 161"/>
                    <a:gd name="T110" fmla="*/ 404 w 404"/>
                    <a:gd name="T111" fmla="*/ 161 h 1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4" h="161">
                      <a:moveTo>
                        <a:pt x="369" y="130"/>
                      </a:moveTo>
                      <a:lnTo>
                        <a:pt x="361" y="134"/>
                      </a:lnTo>
                      <a:lnTo>
                        <a:pt x="349" y="139"/>
                      </a:lnTo>
                      <a:lnTo>
                        <a:pt x="338" y="144"/>
                      </a:lnTo>
                      <a:lnTo>
                        <a:pt x="324" y="148"/>
                      </a:lnTo>
                      <a:lnTo>
                        <a:pt x="308" y="152"/>
                      </a:lnTo>
                      <a:lnTo>
                        <a:pt x="292" y="155"/>
                      </a:lnTo>
                      <a:lnTo>
                        <a:pt x="277" y="158"/>
                      </a:lnTo>
                      <a:lnTo>
                        <a:pt x="260" y="159"/>
                      </a:lnTo>
                      <a:lnTo>
                        <a:pt x="244" y="161"/>
                      </a:lnTo>
                      <a:lnTo>
                        <a:pt x="229" y="161"/>
                      </a:lnTo>
                      <a:lnTo>
                        <a:pt x="215" y="161"/>
                      </a:lnTo>
                      <a:lnTo>
                        <a:pt x="202" y="160"/>
                      </a:lnTo>
                      <a:lnTo>
                        <a:pt x="190" y="158"/>
                      </a:lnTo>
                      <a:lnTo>
                        <a:pt x="181" y="155"/>
                      </a:lnTo>
                      <a:lnTo>
                        <a:pt x="177" y="153"/>
                      </a:lnTo>
                      <a:lnTo>
                        <a:pt x="175" y="151"/>
                      </a:lnTo>
                      <a:lnTo>
                        <a:pt x="172" y="150"/>
                      </a:lnTo>
                      <a:lnTo>
                        <a:pt x="170" y="146"/>
                      </a:lnTo>
                      <a:lnTo>
                        <a:pt x="167" y="140"/>
                      </a:lnTo>
                      <a:lnTo>
                        <a:pt x="162" y="134"/>
                      </a:lnTo>
                      <a:lnTo>
                        <a:pt x="158" y="129"/>
                      </a:lnTo>
                      <a:lnTo>
                        <a:pt x="153" y="123"/>
                      </a:lnTo>
                      <a:lnTo>
                        <a:pt x="141" y="113"/>
                      </a:lnTo>
                      <a:lnTo>
                        <a:pt x="128" y="106"/>
                      </a:lnTo>
                      <a:lnTo>
                        <a:pt x="114" y="99"/>
                      </a:lnTo>
                      <a:lnTo>
                        <a:pt x="100" y="95"/>
                      </a:lnTo>
                      <a:lnTo>
                        <a:pt x="85" y="91"/>
                      </a:lnTo>
                      <a:lnTo>
                        <a:pt x="71" y="88"/>
                      </a:lnTo>
                      <a:lnTo>
                        <a:pt x="44" y="84"/>
                      </a:lnTo>
                      <a:lnTo>
                        <a:pt x="22" y="83"/>
                      </a:lnTo>
                      <a:lnTo>
                        <a:pt x="6" y="83"/>
                      </a:lnTo>
                      <a:lnTo>
                        <a:pt x="0" y="83"/>
                      </a:lnTo>
                      <a:lnTo>
                        <a:pt x="76" y="5"/>
                      </a:lnTo>
                      <a:lnTo>
                        <a:pt x="90" y="4"/>
                      </a:lnTo>
                      <a:lnTo>
                        <a:pt x="104" y="2"/>
                      </a:lnTo>
                      <a:lnTo>
                        <a:pt x="118" y="2"/>
                      </a:lnTo>
                      <a:lnTo>
                        <a:pt x="131" y="4"/>
                      </a:lnTo>
                      <a:lnTo>
                        <a:pt x="158" y="7"/>
                      </a:lnTo>
                      <a:lnTo>
                        <a:pt x="182" y="12"/>
                      </a:lnTo>
                      <a:lnTo>
                        <a:pt x="195" y="14"/>
                      </a:lnTo>
                      <a:lnTo>
                        <a:pt x="207" y="15"/>
                      </a:lnTo>
                      <a:lnTo>
                        <a:pt x="220" y="16"/>
                      </a:lnTo>
                      <a:lnTo>
                        <a:pt x="231" y="16"/>
                      </a:lnTo>
                      <a:lnTo>
                        <a:pt x="243" y="16"/>
                      </a:lnTo>
                      <a:lnTo>
                        <a:pt x="255" y="14"/>
                      </a:lnTo>
                      <a:lnTo>
                        <a:pt x="265" y="11"/>
                      </a:lnTo>
                      <a:lnTo>
                        <a:pt x="277" y="5"/>
                      </a:lnTo>
                      <a:lnTo>
                        <a:pt x="283" y="2"/>
                      </a:lnTo>
                      <a:lnTo>
                        <a:pt x="290" y="1"/>
                      </a:lnTo>
                      <a:lnTo>
                        <a:pt x="297" y="0"/>
                      </a:lnTo>
                      <a:lnTo>
                        <a:pt x="302" y="0"/>
                      </a:lnTo>
                      <a:lnTo>
                        <a:pt x="318" y="1"/>
                      </a:lnTo>
                      <a:lnTo>
                        <a:pt x="332" y="4"/>
                      </a:lnTo>
                      <a:lnTo>
                        <a:pt x="346" y="9"/>
                      </a:lnTo>
                      <a:lnTo>
                        <a:pt x="359" y="16"/>
                      </a:lnTo>
                      <a:lnTo>
                        <a:pt x="371" y="25"/>
                      </a:lnTo>
                      <a:lnTo>
                        <a:pt x="382" y="34"/>
                      </a:lnTo>
                      <a:lnTo>
                        <a:pt x="391" y="44"/>
                      </a:lnTo>
                      <a:lnTo>
                        <a:pt x="398" y="56"/>
                      </a:lnTo>
                      <a:lnTo>
                        <a:pt x="401" y="62"/>
                      </a:lnTo>
                      <a:lnTo>
                        <a:pt x="403" y="68"/>
                      </a:lnTo>
                      <a:lnTo>
                        <a:pt x="404" y="74"/>
                      </a:lnTo>
                      <a:lnTo>
                        <a:pt x="404" y="81"/>
                      </a:lnTo>
                      <a:lnTo>
                        <a:pt x="403" y="87"/>
                      </a:lnTo>
                      <a:lnTo>
                        <a:pt x="402" y="92"/>
                      </a:lnTo>
                      <a:lnTo>
                        <a:pt x="398" y="99"/>
                      </a:lnTo>
                      <a:lnTo>
                        <a:pt x="395" y="105"/>
                      </a:lnTo>
                      <a:lnTo>
                        <a:pt x="390" y="111"/>
                      </a:lnTo>
                      <a:lnTo>
                        <a:pt x="384" y="118"/>
                      </a:lnTo>
                      <a:lnTo>
                        <a:pt x="377" y="124"/>
                      </a:lnTo>
                      <a:lnTo>
                        <a:pt x="369" y="130"/>
                      </a:lnTo>
                      <a:close/>
                    </a:path>
                  </a:pathLst>
                </a:custGeom>
                <a:solidFill>
                  <a:srgbClr val="005290"/>
                </a:solidFill>
                <a:ln w="9525">
                  <a:noFill/>
                  <a:round/>
                  <a:headEnd/>
                  <a:tailEnd/>
                </a:ln>
              </p:spPr>
              <p:txBody>
                <a:bodyPr>
                  <a:prstTxWarp prst="textNoShape">
                    <a:avLst/>
                  </a:prstTxWarp>
                </a:bodyPr>
                <a:lstStyle/>
                <a:p>
                  <a:endParaRPr lang="en-US"/>
                </a:p>
              </p:txBody>
            </p:sp>
            <p:sp>
              <p:nvSpPr>
                <p:cNvPr id="57484" name="Freeform 207"/>
                <p:cNvSpPr>
                  <a:spLocks/>
                </p:cNvSpPr>
                <p:nvPr/>
              </p:nvSpPr>
              <p:spPr bwMode="auto">
                <a:xfrm>
                  <a:off x="1174" y="1835"/>
                  <a:ext cx="46" cy="97"/>
                </a:xfrm>
                <a:custGeom>
                  <a:avLst/>
                  <a:gdLst>
                    <a:gd name="T0" fmla="*/ 0 w 234"/>
                    <a:gd name="T1" fmla="*/ 0 h 487"/>
                    <a:gd name="T2" fmla="*/ 0 w 234"/>
                    <a:gd name="T3" fmla="*/ 0 h 487"/>
                    <a:gd name="T4" fmla="*/ 0 w 234"/>
                    <a:gd name="T5" fmla="*/ 0 h 487"/>
                    <a:gd name="T6" fmla="*/ 0 w 234"/>
                    <a:gd name="T7" fmla="*/ 0 h 487"/>
                    <a:gd name="T8" fmla="*/ 0 w 234"/>
                    <a:gd name="T9" fmla="*/ 0 h 487"/>
                    <a:gd name="T10" fmla="*/ 0 w 234"/>
                    <a:gd name="T11" fmla="*/ 0 h 487"/>
                    <a:gd name="T12" fmla="*/ 0 w 234"/>
                    <a:gd name="T13" fmla="*/ 0 h 487"/>
                    <a:gd name="T14" fmla="*/ 0 w 234"/>
                    <a:gd name="T15" fmla="*/ 0 h 487"/>
                    <a:gd name="T16" fmla="*/ 0 w 234"/>
                    <a:gd name="T17" fmla="*/ 0 h 487"/>
                    <a:gd name="T18" fmla="*/ 0 w 234"/>
                    <a:gd name="T19" fmla="*/ 0 h 487"/>
                    <a:gd name="T20" fmla="*/ 0 w 234"/>
                    <a:gd name="T21" fmla="*/ 0 h 487"/>
                    <a:gd name="T22" fmla="*/ 0 w 234"/>
                    <a:gd name="T23" fmla="*/ 0 h 487"/>
                    <a:gd name="T24" fmla="*/ 0 w 234"/>
                    <a:gd name="T25" fmla="*/ 0 h 487"/>
                    <a:gd name="T26" fmla="*/ 0 w 234"/>
                    <a:gd name="T27" fmla="*/ 0 h 487"/>
                    <a:gd name="T28" fmla="*/ 0 w 234"/>
                    <a:gd name="T29" fmla="*/ 0 h 487"/>
                    <a:gd name="T30" fmla="*/ 0 w 234"/>
                    <a:gd name="T31" fmla="*/ 0 h 487"/>
                    <a:gd name="T32" fmla="*/ 0 w 234"/>
                    <a:gd name="T33" fmla="*/ 0 h 487"/>
                    <a:gd name="T34" fmla="*/ 0 w 234"/>
                    <a:gd name="T35" fmla="*/ 0 h 487"/>
                    <a:gd name="T36" fmla="*/ 0 w 234"/>
                    <a:gd name="T37" fmla="*/ 0 h 487"/>
                    <a:gd name="T38" fmla="*/ 0 w 234"/>
                    <a:gd name="T39" fmla="*/ 0 h 487"/>
                    <a:gd name="T40" fmla="*/ 0 w 234"/>
                    <a:gd name="T41" fmla="*/ 0 h 487"/>
                    <a:gd name="T42" fmla="*/ 0 w 234"/>
                    <a:gd name="T43" fmla="*/ 0 h 487"/>
                    <a:gd name="T44" fmla="*/ 0 w 234"/>
                    <a:gd name="T45" fmla="*/ 0 h 487"/>
                    <a:gd name="T46" fmla="*/ 0 w 234"/>
                    <a:gd name="T47" fmla="*/ 0 h 487"/>
                    <a:gd name="T48" fmla="*/ 0 w 234"/>
                    <a:gd name="T49" fmla="*/ 0 h 487"/>
                    <a:gd name="T50" fmla="*/ 0 w 234"/>
                    <a:gd name="T51" fmla="*/ 0 h 487"/>
                    <a:gd name="T52" fmla="*/ 0 w 234"/>
                    <a:gd name="T53" fmla="*/ 0 h 487"/>
                    <a:gd name="T54" fmla="*/ 0 w 234"/>
                    <a:gd name="T55" fmla="*/ 0 h 487"/>
                    <a:gd name="T56" fmla="*/ 0 w 234"/>
                    <a:gd name="T57" fmla="*/ 0 h 487"/>
                    <a:gd name="T58" fmla="*/ 0 w 234"/>
                    <a:gd name="T59" fmla="*/ 0 h 487"/>
                    <a:gd name="T60" fmla="*/ 0 w 234"/>
                    <a:gd name="T61" fmla="*/ 0 h 487"/>
                    <a:gd name="T62" fmla="*/ 0 w 234"/>
                    <a:gd name="T63" fmla="*/ 0 h 487"/>
                    <a:gd name="T64" fmla="*/ 0 w 234"/>
                    <a:gd name="T65" fmla="*/ 0 h 487"/>
                    <a:gd name="T66" fmla="*/ 0 w 234"/>
                    <a:gd name="T67" fmla="*/ 0 h 487"/>
                    <a:gd name="T68" fmla="*/ 0 w 234"/>
                    <a:gd name="T69" fmla="*/ 0 h 487"/>
                    <a:gd name="T70" fmla="*/ 0 w 234"/>
                    <a:gd name="T71" fmla="*/ 0 h 487"/>
                    <a:gd name="T72" fmla="*/ 0 w 234"/>
                    <a:gd name="T73" fmla="*/ 0 h 487"/>
                    <a:gd name="T74" fmla="*/ 0 w 234"/>
                    <a:gd name="T75" fmla="*/ 0 h 487"/>
                    <a:gd name="T76" fmla="*/ 0 w 234"/>
                    <a:gd name="T77" fmla="*/ 0 h 487"/>
                    <a:gd name="T78" fmla="*/ 0 w 234"/>
                    <a:gd name="T79" fmla="*/ 0 h 487"/>
                    <a:gd name="T80" fmla="*/ 0 w 234"/>
                    <a:gd name="T81" fmla="*/ 0 h 487"/>
                    <a:gd name="T82" fmla="*/ 0 w 234"/>
                    <a:gd name="T83" fmla="*/ 0 h 487"/>
                    <a:gd name="T84" fmla="*/ 0 w 234"/>
                    <a:gd name="T85" fmla="*/ 0 h 487"/>
                    <a:gd name="T86" fmla="*/ 0 w 234"/>
                    <a:gd name="T87" fmla="*/ 0 h 487"/>
                    <a:gd name="T88" fmla="*/ 0 w 234"/>
                    <a:gd name="T89" fmla="*/ 0 h 487"/>
                    <a:gd name="T90" fmla="*/ 0 w 234"/>
                    <a:gd name="T91" fmla="*/ 0 h 487"/>
                    <a:gd name="T92" fmla="*/ 0 w 234"/>
                    <a:gd name="T93" fmla="*/ 0 h 487"/>
                    <a:gd name="T94" fmla="*/ 0 w 234"/>
                    <a:gd name="T95" fmla="*/ 0 h 487"/>
                    <a:gd name="T96" fmla="*/ 0 w 234"/>
                    <a:gd name="T97" fmla="*/ 0 h 487"/>
                    <a:gd name="T98" fmla="*/ 0 w 234"/>
                    <a:gd name="T99" fmla="*/ 0 h 487"/>
                    <a:gd name="T100" fmla="*/ 0 w 234"/>
                    <a:gd name="T101" fmla="*/ 0 h 4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4"/>
                    <a:gd name="T154" fmla="*/ 0 h 487"/>
                    <a:gd name="T155" fmla="*/ 234 w 234"/>
                    <a:gd name="T156" fmla="*/ 487 h 4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solidFill>
                  <a:srgbClr val="0066CC"/>
                </a:solidFill>
                <a:ln w="9525">
                  <a:noFill/>
                  <a:round/>
                  <a:headEnd/>
                  <a:tailEnd/>
                </a:ln>
              </p:spPr>
              <p:txBody>
                <a:bodyPr>
                  <a:prstTxWarp prst="textNoShape">
                    <a:avLst/>
                  </a:prstTxWarp>
                </a:bodyPr>
                <a:lstStyle/>
                <a:p>
                  <a:endParaRPr lang="en-US"/>
                </a:p>
              </p:txBody>
            </p:sp>
            <p:sp>
              <p:nvSpPr>
                <p:cNvPr id="57485" name="Freeform 208"/>
                <p:cNvSpPr>
                  <a:spLocks/>
                </p:cNvSpPr>
                <p:nvPr/>
              </p:nvSpPr>
              <p:spPr bwMode="auto">
                <a:xfrm>
                  <a:off x="1294" y="1911"/>
                  <a:ext cx="33" cy="126"/>
                </a:xfrm>
                <a:custGeom>
                  <a:avLst/>
                  <a:gdLst>
                    <a:gd name="T0" fmla="*/ 0 w 167"/>
                    <a:gd name="T1" fmla="*/ 0 h 631"/>
                    <a:gd name="T2" fmla="*/ 0 w 167"/>
                    <a:gd name="T3" fmla="*/ 0 h 631"/>
                    <a:gd name="T4" fmla="*/ 0 w 167"/>
                    <a:gd name="T5" fmla="*/ 0 h 631"/>
                    <a:gd name="T6" fmla="*/ 0 w 167"/>
                    <a:gd name="T7" fmla="*/ 0 h 631"/>
                    <a:gd name="T8" fmla="*/ 0 w 167"/>
                    <a:gd name="T9" fmla="*/ 0 h 631"/>
                    <a:gd name="T10" fmla="*/ 0 w 167"/>
                    <a:gd name="T11" fmla="*/ 0 h 631"/>
                    <a:gd name="T12" fmla="*/ 0 w 167"/>
                    <a:gd name="T13" fmla="*/ 0 h 631"/>
                    <a:gd name="T14" fmla="*/ 0 w 167"/>
                    <a:gd name="T15" fmla="*/ 0 h 631"/>
                    <a:gd name="T16" fmla="*/ 0 w 167"/>
                    <a:gd name="T17" fmla="*/ 0 h 631"/>
                    <a:gd name="T18" fmla="*/ 0 w 167"/>
                    <a:gd name="T19" fmla="*/ 0 h 631"/>
                    <a:gd name="T20" fmla="*/ 0 w 167"/>
                    <a:gd name="T21" fmla="*/ 0 h 631"/>
                    <a:gd name="T22" fmla="*/ 0 w 167"/>
                    <a:gd name="T23" fmla="*/ 0 h 631"/>
                    <a:gd name="T24" fmla="*/ 0 w 167"/>
                    <a:gd name="T25" fmla="*/ 0 h 631"/>
                    <a:gd name="T26" fmla="*/ 0 w 167"/>
                    <a:gd name="T27" fmla="*/ 0 h 631"/>
                    <a:gd name="T28" fmla="*/ 0 w 167"/>
                    <a:gd name="T29" fmla="*/ 0 h 631"/>
                    <a:gd name="T30" fmla="*/ 0 w 167"/>
                    <a:gd name="T31" fmla="*/ 0 h 631"/>
                    <a:gd name="T32" fmla="*/ 0 w 167"/>
                    <a:gd name="T33" fmla="*/ 0 h 631"/>
                    <a:gd name="T34" fmla="*/ 0 w 167"/>
                    <a:gd name="T35" fmla="*/ 0 h 631"/>
                    <a:gd name="T36" fmla="*/ 0 w 167"/>
                    <a:gd name="T37" fmla="*/ 0 h 631"/>
                    <a:gd name="T38" fmla="*/ 0 w 167"/>
                    <a:gd name="T39" fmla="*/ 0 h 631"/>
                    <a:gd name="T40" fmla="*/ 0 w 167"/>
                    <a:gd name="T41" fmla="*/ 0 h 631"/>
                    <a:gd name="T42" fmla="*/ 0 w 167"/>
                    <a:gd name="T43" fmla="*/ 0 h 631"/>
                    <a:gd name="T44" fmla="*/ 0 w 167"/>
                    <a:gd name="T45" fmla="*/ 0 h 631"/>
                    <a:gd name="T46" fmla="*/ 0 w 167"/>
                    <a:gd name="T47" fmla="*/ 0 h 631"/>
                    <a:gd name="T48" fmla="*/ 0 w 167"/>
                    <a:gd name="T49" fmla="*/ 0 h 631"/>
                    <a:gd name="T50" fmla="*/ 0 w 167"/>
                    <a:gd name="T51" fmla="*/ 0 h 631"/>
                    <a:gd name="T52" fmla="*/ 0 w 167"/>
                    <a:gd name="T53" fmla="*/ 0 h 631"/>
                    <a:gd name="T54" fmla="*/ 0 w 167"/>
                    <a:gd name="T55" fmla="*/ 0 h 631"/>
                    <a:gd name="T56" fmla="*/ 0 w 167"/>
                    <a:gd name="T57" fmla="*/ 0 h 631"/>
                    <a:gd name="T58" fmla="*/ 0 w 167"/>
                    <a:gd name="T59" fmla="*/ 0 h 631"/>
                    <a:gd name="T60" fmla="*/ 0 w 167"/>
                    <a:gd name="T61" fmla="*/ 0 h 631"/>
                    <a:gd name="T62" fmla="*/ 0 w 167"/>
                    <a:gd name="T63" fmla="*/ 0 h 631"/>
                    <a:gd name="T64" fmla="*/ 0 w 167"/>
                    <a:gd name="T65" fmla="*/ 0 h 631"/>
                    <a:gd name="T66" fmla="*/ 0 w 167"/>
                    <a:gd name="T67" fmla="*/ 0 h 631"/>
                    <a:gd name="T68" fmla="*/ 0 w 167"/>
                    <a:gd name="T69" fmla="*/ 0 h 6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7"/>
                    <a:gd name="T106" fmla="*/ 0 h 631"/>
                    <a:gd name="T107" fmla="*/ 167 w 167"/>
                    <a:gd name="T108" fmla="*/ 631 h 6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solidFill>
                  <a:srgbClr val="333399"/>
                </a:solidFill>
                <a:ln w="9525">
                  <a:noFill/>
                  <a:round/>
                  <a:headEnd/>
                  <a:tailEnd/>
                </a:ln>
              </p:spPr>
              <p:txBody>
                <a:bodyPr>
                  <a:prstTxWarp prst="textNoShape">
                    <a:avLst/>
                  </a:prstTxWarp>
                </a:bodyPr>
                <a:lstStyle/>
                <a:p>
                  <a:endParaRPr lang="en-US"/>
                </a:p>
              </p:txBody>
            </p:sp>
            <p:sp>
              <p:nvSpPr>
                <p:cNvPr id="57486" name="Freeform 209"/>
                <p:cNvSpPr>
                  <a:spLocks/>
                </p:cNvSpPr>
                <p:nvPr/>
              </p:nvSpPr>
              <p:spPr bwMode="auto">
                <a:xfrm>
                  <a:off x="1208" y="1973"/>
                  <a:ext cx="34" cy="112"/>
                </a:xfrm>
                <a:custGeom>
                  <a:avLst/>
                  <a:gdLst>
                    <a:gd name="T0" fmla="*/ 0 w 167"/>
                    <a:gd name="T1" fmla="*/ 0 h 559"/>
                    <a:gd name="T2" fmla="*/ 0 w 167"/>
                    <a:gd name="T3" fmla="*/ 0 h 559"/>
                    <a:gd name="T4" fmla="*/ 0 w 167"/>
                    <a:gd name="T5" fmla="*/ 0 h 559"/>
                    <a:gd name="T6" fmla="*/ 0 w 167"/>
                    <a:gd name="T7" fmla="*/ 0 h 559"/>
                    <a:gd name="T8" fmla="*/ 0 w 167"/>
                    <a:gd name="T9" fmla="*/ 0 h 559"/>
                    <a:gd name="T10" fmla="*/ 0 w 167"/>
                    <a:gd name="T11" fmla="*/ 0 h 559"/>
                    <a:gd name="T12" fmla="*/ 0 w 167"/>
                    <a:gd name="T13" fmla="*/ 0 h 559"/>
                    <a:gd name="T14" fmla="*/ 0 w 167"/>
                    <a:gd name="T15" fmla="*/ 0 h 559"/>
                    <a:gd name="T16" fmla="*/ 0 w 167"/>
                    <a:gd name="T17" fmla="*/ 0 h 559"/>
                    <a:gd name="T18" fmla="*/ 0 w 167"/>
                    <a:gd name="T19" fmla="*/ 0 h 559"/>
                    <a:gd name="T20" fmla="*/ 0 w 167"/>
                    <a:gd name="T21" fmla="*/ 0 h 559"/>
                    <a:gd name="T22" fmla="*/ 0 w 167"/>
                    <a:gd name="T23" fmla="*/ 0 h 559"/>
                    <a:gd name="T24" fmla="*/ 0 w 167"/>
                    <a:gd name="T25" fmla="*/ 0 h 559"/>
                    <a:gd name="T26" fmla="*/ 0 w 167"/>
                    <a:gd name="T27" fmla="*/ 0 h 559"/>
                    <a:gd name="T28" fmla="*/ 0 w 167"/>
                    <a:gd name="T29" fmla="*/ 0 h 559"/>
                    <a:gd name="T30" fmla="*/ 0 w 167"/>
                    <a:gd name="T31" fmla="*/ 0 h 559"/>
                    <a:gd name="T32" fmla="*/ 0 w 167"/>
                    <a:gd name="T33" fmla="*/ 0 h 559"/>
                    <a:gd name="T34" fmla="*/ 0 w 167"/>
                    <a:gd name="T35" fmla="*/ 0 h 559"/>
                    <a:gd name="T36" fmla="*/ 0 w 167"/>
                    <a:gd name="T37" fmla="*/ 0 h 559"/>
                    <a:gd name="T38" fmla="*/ 0 w 167"/>
                    <a:gd name="T39" fmla="*/ 0 h 559"/>
                    <a:gd name="T40" fmla="*/ 0 w 167"/>
                    <a:gd name="T41" fmla="*/ 0 h 559"/>
                    <a:gd name="T42" fmla="*/ 0 w 167"/>
                    <a:gd name="T43" fmla="*/ 0 h 559"/>
                    <a:gd name="T44" fmla="*/ 0 w 167"/>
                    <a:gd name="T45" fmla="*/ 0 h 559"/>
                    <a:gd name="T46" fmla="*/ 0 w 167"/>
                    <a:gd name="T47" fmla="*/ 0 h 559"/>
                    <a:gd name="T48" fmla="*/ 0 w 167"/>
                    <a:gd name="T49" fmla="*/ 0 h 559"/>
                    <a:gd name="T50" fmla="*/ 0 w 167"/>
                    <a:gd name="T51" fmla="*/ 0 h 559"/>
                    <a:gd name="T52" fmla="*/ 0 w 167"/>
                    <a:gd name="T53" fmla="*/ 0 h 559"/>
                    <a:gd name="T54" fmla="*/ 0 w 167"/>
                    <a:gd name="T55" fmla="*/ 0 h 559"/>
                    <a:gd name="T56" fmla="*/ 0 w 167"/>
                    <a:gd name="T57" fmla="*/ 0 h 559"/>
                    <a:gd name="T58" fmla="*/ 0 w 167"/>
                    <a:gd name="T59" fmla="*/ 0 h 559"/>
                    <a:gd name="T60" fmla="*/ 0 w 167"/>
                    <a:gd name="T61" fmla="*/ 0 h 559"/>
                    <a:gd name="T62" fmla="*/ 0 w 167"/>
                    <a:gd name="T63" fmla="*/ 0 h 559"/>
                    <a:gd name="T64" fmla="*/ 0 w 167"/>
                    <a:gd name="T65" fmla="*/ 0 h 559"/>
                    <a:gd name="T66" fmla="*/ 0 w 167"/>
                    <a:gd name="T67" fmla="*/ 0 h 559"/>
                    <a:gd name="T68" fmla="*/ 0 w 167"/>
                    <a:gd name="T69" fmla="*/ 0 h 559"/>
                    <a:gd name="T70" fmla="*/ 0 w 167"/>
                    <a:gd name="T71" fmla="*/ 0 h 559"/>
                    <a:gd name="T72" fmla="*/ 0 w 167"/>
                    <a:gd name="T73" fmla="*/ 0 h 559"/>
                    <a:gd name="T74" fmla="*/ 0 w 167"/>
                    <a:gd name="T75" fmla="*/ 0 h 559"/>
                    <a:gd name="T76" fmla="*/ 0 w 167"/>
                    <a:gd name="T77" fmla="*/ 0 h 5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7"/>
                    <a:gd name="T118" fmla="*/ 0 h 559"/>
                    <a:gd name="T119" fmla="*/ 167 w 167"/>
                    <a:gd name="T120" fmla="*/ 559 h 5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solidFill>
                  <a:schemeClr val="bg2"/>
                </a:solidFill>
                <a:ln w="9525">
                  <a:noFill/>
                  <a:round/>
                  <a:headEnd/>
                  <a:tailEnd/>
                </a:ln>
              </p:spPr>
              <p:txBody>
                <a:bodyPr>
                  <a:prstTxWarp prst="textNoShape">
                    <a:avLst/>
                  </a:prstTxWarp>
                </a:bodyPr>
                <a:lstStyle/>
                <a:p>
                  <a:endParaRPr lang="en-US"/>
                </a:p>
              </p:txBody>
            </p:sp>
            <p:sp>
              <p:nvSpPr>
                <p:cNvPr id="57487" name="Freeform 210"/>
                <p:cNvSpPr>
                  <a:spLocks/>
                </p:cNvSpPr>
                <p:nvPr/>
              </p:nvSpPr>
              <p:spPr bwMode="auto">
                <a:xfrm>
                  <a:off x="1244" y="1953"/>
                  <a:ext cx="53" cy="100"/>
                </a:xfrm>
                <a:custGeom>
                  <a:avLst/>
                  <a:gdLst>
                    <a:gd name="T0" fmla="*/ 0 w 262"/>
                    <a:gd name="T1" fmla="*/ 0 h 501"/>
                    <a:gd name="T2" fmla="*/ 0 w 262"/>
                    <a:gd name="T3" fmla="*/ 0 h 501"/>
                    <a:gd name="T4" fmla="*/ 0 w 262"/>
                    <a:gd name="T5" fmla="*/ 0 h 501"/>
                    <a:gd name="T6" fmla="*/ 0 w 262"/>
                    <a:gd name="T7" fmla="*/ 0 h 501"/>
                    <a:gd name="T8" fmla="*/ 0 w 262"/>
                    <a:gd name="T9" fmla="*/ 0 h 501"/>
                    <a:gd name="T10" fmla="*/ 0 w 262"/>
                    <a:gd name="T11" fmla="*/ 0 h 501"/>
                    <a:gd name="T12" fmla="*/ 0 w 262"/>
                    <a:gd name="T13" fmla="*/ 0 h 501"/>
                    <a:gd name="T14" fmla="*/ 0 w 262"/>
                    <a:gd name="T15" fmla="*/ 0 h 501"/>
                    <a:gd name="T16" fmla="*/ 0 w 262"/>
                    <a:gd name="T17" fmla="*/ 0 h 501"/>
                    <a:gd name="T18" fmla="*/ 0 w 262"/>
                    <a:gd name="T19" fmla="*/ 0 h 501"/>
                    <a:gd name="T20" fmla="*/ 0 w 262"/>
                    <a:gd name="T21" fmla="*/ 0 h 501"/>
                    <a:gd name="T22" fmla="*/ 0 w 262"/>
                    <a:gd name="T23" fmla="*/ 0 h 501"/>
                    <a:gd name="T24" fmla="*/ 0 w 262"/>
                    <a:gd name="T25" fmla="*/ 0 h 501"/>
                    <a:gd name="T26" fmla="*/ 0 w 262"/>
                    <a:gd name="T27" fmla="*/ 0 h 501"/>
                    <a:gd name="T28" fmla="*/ 0 w 262"/>
                    <a:gd name="T29" fmla="*/ 0 h 501"/>
                    <a:gd name="T30" fmla="*/ 0 w 262"/>
                    <a:gd name="T31" fmla="*/ 0 h 501"/>
                    <a:gd name="T32" fmla="*/ 0 w 262"/>
                    <a:gd name="T33" fmla="*/ 0 h 501"/>
                    <a:gd name="T34" fmla="*/ 0 w 262"/>
                    <a:gd name="T35" fmla="*/ 0 h 501"/>
                    <a:gd name="T36" fmla="*/ 0 w 262"/>
                    <a:gd name="T37" fmla="*/ 0 h 501"/>
                    <a:gd name="T38" fmla="*/ 0 w 262"/>
                    <a:gd name="T39" fmla="*/ 0 h 501"/>
                    <a:gd name="T40" fmla="*/ 0 w 262"/>
                    <a:gd name="T41" fmla="*/ 0 h 501"/>
                    <a:gd name="T42" fmla="*/ 0 w 262"/>
                    <a:gd name="T43" fmla="*/ 0 h 501"/>
                    <a:gd name="T44" fmla="*/ 0 w 262"/>
                    <a:gd name="T45" fmla="*/ 0 h 501"/>
                    <a:gd name="T46" fmla="*/ 0 w 262"/>
                    <a:gd name="T47" fmla="*/ 0 h 501"/>
                    <a:gd name="T48" fmla="*/ 0 w 262"/>
                    <a:gd name="T49" fmla="*/ 0 h 501"/>
                    <a:gd name="T50" fmla="*/ 0 w 262"/>
                    <a:gd name="T51" fmla="*/ 0 h 501"/>
                    <a:gd name="T52" fmla="*/ 0 w 262"/>
                    <a:gd name="T53" fmla="*/ 0 h 501"/>
                    <a:gd name="T54" fmla="*/ 0 w 262"/>
                    <a:gd name="T55" fmla="*/ 0 h 501"/>
                    <a:gd name="T56" fmla="*/ 0 w 262"/>
                    <a:gd name="T57" fmla="*/ 0 h 5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2"/>
                    <a:gd name="T88" fmla="*/ 0 h 501"/>
                    <a:gd name="T89" fmla="*/ 262 w 262"/>
                    <a:gd name="T90" fmla="*/ 501 h 5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solidFill>
                  <a:srgbClr val="0066CC"/>
                </a:solidFill>
                <a:ln w="9525">
                  <a:noFill/>
                  <a:round/>
                  <a:headEnd/>
                  <a:tailEnd/>
                </a:ln>
              </p:spPr>
              <p:txBody>
                <a:bodyPr>
                  <a:prstTxWarp prst="textNoShape">
                    <a:avLst/>
                  </a:prstTxWarp>
                </a:bodyPr>
                <a:lstStyle/>
                <a:p>
                  <a:endParaRPr lang="en-US"/>
                </a:p>
              </p:txBody>
            </p:sp>
            <p:sp>
              <p:nvSpPr>
                <p:cNvPr id="57488" name="Freeform 211"/>
                <p:cNvSpPr>
                  <a:spLocks/>
                </p:cNvSpPr>
                <p:nvPr/>
              </p:nvSpPr>
              <p:spPr bwMode="auto">
                <a:xfrm>
                  <a:off x="1030" y="1765"/>
                  <a:ext cx="14" cy="85"/>
                </a:xfrm>
                <a:custGeom>
                  <a:avLst/>
                  <a:gdLst>
                    <a:gd name="T0" fmla="*/ 0 w 71"/>
                    <a:gd name="T1" fmla="*/ 0 h 423"/>
                    <a:gd name="T2" fmla="*/ 0 w 71"/>
                    <a:gd name="T3" fmla="*/ 0 h 423"/>
                    <a:gd name="T4" fmla="*/ 0 w 71"/>
                    <a:gd name="T5" fmla="*/ 0 h 423"/>
                    <a:gd name="T6" fmla="*/ 0 w 71"/>
                    <a:gd name="T7" fmla="*/ 0 h 423"/>
                    <a:gd name="T8" fmla="*/ 0 w 71"/>
                    <a:gd name="T9" fmla="*/ 0 h 423"/>
                    <a:gd name="T10" fmla="*/ 0 w 71"/>
                    <a:gd name="T11" fmla="*/ 0 h 423"/>
                    <a:gd name="T12" fmla="*/ 0 w 71"/>
                    <a:gd name="T13" fmla="*/ 0 h 423"/>
                    <a:gd name="T14" fmla="*/ 0 w 71"/>
                    <a:gd name="T15" fmla="*/ 0 h 423"/>
                    <a:gd name="T16" fmla="*/ 0 w 71"/>
                    <a:gd name="T17" fmla="*/ 0 h 423"/>
                    <a:gd name="T18" fmla="*/ 0 w 71"/>
                    <a:gd name="T19" fmla="*/ 0 h 423"/>
                    <a:gd name="T20" fmla="*/ 0 w 71"/>
                    <a:gd name="T21" fmla="*/ 0 h 423"/>
                    <a:gd name="T22" fmla="*/ 0 w 71"/>
                    <a:gd name="T23" fmla="*/ 0 h 423"/>
                    <a:gd name="T24" fmla="*/ 0 w 71"/>
                    <a:gd name="T25" fmla="*/ 0 h 423"/>
                    <a:gd name="T26" fmla="*/ 0 w 71"/>
                    <a:gd name="T27" fmla="*/ 0 h 423"/>
                    <a:gd name="T28" fmla="*/ 0 w 71"/>
                    <a:gd name="T29" fmla="*/ 0 h 423"/>
                    <a:gd name="T30" fmla="*/ 0 w 71"/>
                    <a:gd name="T31" fmla="*/ 0 h 423"/>
                    <a:gd name="T32" fmla="*/ 0 w 71"/>
                    <a:gd name="T33" fmla="*/ 0 h 423"/>
                    <a:gd name="T34" fmla="*/ 0 w 71"/>
                    <a:gd name="T35" fmla="*/ 0 h 423"/>
                    <a:gd name="T36" fmla="*/ 0 w 71"/>
                    <a:gd name="T37" fmla="*/ 0 h 4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423"/>
                    <a:gd name="T59" fmla="*/ 71 w 71"/>
                    <a:gd name="T60" fmla="*/ 423 h 4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solidFill>
                  <a:srgbClr val="0099FF"/>
                </a:solidFill>
                <a:ln w="9525">
                  <a:noFill/>
                  <a:round/>
                  <a:headEnd/>
                  <a:tailEnd/>
                </a:ln>
              </p:spPr>
              <p:txBody>
                <a:bodyPr>
                  <a:prstTxWarp prst="textNoShape">
                    <a:avLst/>
                  </a:prstTxWarp>
                </a:bodyPr>
                <a:lstStyle/>
                <a:p>
                  <a:endParaRPr lang="en-US"/>
                </a:p>
              </p:txBody>
            </p:sp>
            <p:sp>
              <p:nvSpPr>
                <p:cNvPr id="57489" name="Freeform 212"/>
                <p:cNvSpPr>
                  <a:spLocks/>
                </p:cNvSpPr>
                <p:nvPr/>
              </p:nvSpPr>
              <p:spPr bwMode="auto">
                <a:xfrm>
                  <a:off x="1069" y="1755"/>
                  <a:ext cx="18" cy="95"/>
                </a:xfrm>
                <a:custGeom>
                  <a:avLst/>
                  <a:gdLst>
                    <a:gd name="T0" fmla="*/ 0 w 92"/>
                    <a:gd name="T1" fmla="*/ 0 h 473"/>
                    <a:gd name="T2" fmla="*/ 0 w 92"/>
                    <a:gd name="T3" fmla="*/ 0 h 473"/>
                    <a:gd name="T4" fmla="*/ 0 w 92"/>
                    <a:gd name="T5" fmla="*/ 0 h 473"/>
                    <a:gd name="T6" fmla="*/ 0 w 92"/>
                    <a:gd name="T7" fmla="*/ 0 h 473"/>
                    <a:gd name="T8" fmla="*/ 0 w 92"/>
                    <a:gd name="T9" fmla="*/ 0 h 473"/>
                    <a:gd name="T10" fmla="*/ 0 w 92"/>
                    <a:gd name="T11" fmla="*/ 0 h 473"/>
                    <a:gd name="T12" fmla="*/ 0 w 92"/>
                    <a:gd name="T13" fmla="*/ 0 h 473"/>
                    <a:gd name="T14" fmla="*/ 0 w 92"/>
                    <a:gd name="T15" fmla="*/ 0 h 473"/>
                    <a:gd name="T16" fmla="*/ 0 w 92"/>
                    <a:gd name="T17" fmla="*/ 0 h 473"/>
                    <a:gd name="T18" fmla="*/ 0 w 92"/>
                    <a:gd name="T19" fmla="*/ 0 h 473"/>
                    <a:gd name="T20" fmla="*/ 0 w 92"/>
                    <a:gd name="T21" fmla="*/ 0 h 473"/>
                    <a:gd name="T22" fmla="*/ 0 w 92"/>
                    <a:gd name="T23" fmla="*/ 0 h 473"/>
                    <a:gd name="T24" fmla="*/ 0 w 92"/>
                    <a:gd name="T25" fmla="*/ 0 h 473"/>
                    <a:gd name="T26" fmla="*/ 0 w 92"/>
                    <a:gd name="T27" fmla="*/ 0 h 473"/>
                    <a:gd name="T28" fmla="*/ 0 w 92"/>
                    <a:gd name="T29" fmla="*/ 0 h 473"/>
                    <a:gd name="T30" fmla="*/ 0 w 92"/>
                    <a:gd name="T31" fmla="*/ 0 h 473"/>
                    <a:gd name="T32" fmla="*/ 0 w 92"/>
                    <a:gd name="T33" fmla="*/ 0 h 473"/>
                    <a:gd name="T34" fmla="*/ 0 w 92"/>
                    <a:gd name="T35" fmla="*/ 0 h 473"/>
                    <a:gd name="T36" fmla="*/ 0 w 92"/>
                    <a:gd name="T37" fmla="*/ 0 h 473"/>
                    <a:gd name="T38" fmla="*/ 0 w 92"/>
                    <a:gd name="T39" fmla="*/ 0 h 473"/>
                    <a:gd name="T40" fmla="*/ 0 w 92"/>
                    <a:gd name="T41" fmla="*/ 0 h 473"/>
                    <a:gd name="T42" fmla="*/ 0 w 92"/>
                    <a:gd name="T43" fmla="*/ 0 h 473"/>
                    <a:gd name="T44" fmla="*/ 0 w 92"/>
                    <a:gd name="T45" fmla="*/ 0 h 473"/>
                    <a:gd name="T46" fmla="*/ 0 w 92"/>
                    <a:gd name="T47" fmla="*/ 0 h 473"/>
                    <a:gd name="T48" fmla="*/ 0 w 92"/>
                    <a:gd name="T49" fmla="*/ 0 h 473"/>
                    <a:gd name="T50" fmla="*/ 0 w 92"/>
                    <a:gd name="T51" fmla="*/ 0 h 473"/>
                    <a:gd name="T52" fmla="*/ 0 w 92"/>
                    <a:gd name="T53" fmla="*/ 0 h 473"/>
                    <a:gd name="T54" fmla="*/ 0 w 92"/>
                    <a:gd name="T55" fmla="*/ 0 h 473"/>
                    <a:gd name="T56" fmla="*/ 0 w 92"/>
                    <a:gd name="T57" fmla="*/ 0 h 473"/>
                    <a:gd name="T58" fmla="*/ 0 w 92"/>
                    <a:gd name="T59" fmla="*/ 0 h 473"/>
                    <a:gd name="T60" fmla="*/ 0 w 92"/>
                    <a:gd name="T61" fmla="*/ 0 h 47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2"/>
                    <a:gd name="T94" fmla="*/ 0 h 473"/>
                    <a:gd name="T95" fmla="*/ 92 w 92"/>
                    <a:gd name="T96" fmla="*/ 473 h 47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solidFill>
                  <a:srgbClr val="6699FF"/>
                </a:solidFill>
                <a:ln w="9525">
                  <a:noFill/>
                  <a:round/>
                  <a:headEnd/>
                  <a:tailEnd/>
                </a:ln>
              </p:spPr>
              <p:txBody>
                <a:bodyPr>
                  <a:prstTxWarp prst="textNoShape">
                    <a:avLst/>
                  </a:prstTxWarp>
                </a:bodyPr>
                <a:lstStyle/>
                <a:p>
                  <a:endParaRPr lang="en-US"/>
                </a:p>
              </p:txBody>
            </p:sp>
            <p:sp>
              <p:nvSpPr>
                <p:cNvPr id="57490" name="Freeform 213"/>
                <p:cNvSpPr>
                  <a:spLocks/>
                </p:cNvSpPr>
                <p:nvPr/>
              </p:nvSpPr>
              <p:spPr bwMode="auto">
                <a:xfrm>
                  <a:off x="975" y="1792"/>
                  <a:ext cx="20" cy="85"/>
                </a:xfrm>
                <a:custGeom>
                  <a:avLst/>
                  <a:gdLst>
                    <a:gd name="T0" fmla="*/ 0 w 98"/>
                    <a:gd name="T1" fmla="*/ 0 h 426"/>
                    <a:gd name="T2" fmla="*/ 0 w 98"/>
                    <a:gd name="T3" fmla="*/ 0 h 426"/>
                    <a:gd name="T4" fmla="*/ 0 w 98"/>
                    <a:gd name="T5" fmla="*/ 0 h 426"/>
                    <a:gd name="T6" fmla="*/ 0 w 98"/>
                    <a:gd name="T7" fmla="*/ 0 h 426"/>
                    <a:gd name="T8" fmla="*/ 0 w 98"/>
                    <a:gd name="T9" fmla="*/ 0 h 426"/>
                    <a:gd name="T10" fmla="*/ 0 w 98"/>
                    <a:gd name="T11" fmla="*/ 0 h 426"/>
                    <a:gd name="T12" fmla="*/ 0 w 98"/>
                    <a:gd name="T13" fmla="*/ 0 h 426"/>
                    <a:gd name="T14" fmla="*/ 0 w 98"/>
                    <a:gd name="T15" fmla="*/ 0 h 426"/>
                    <a:gd name="T16" fmla="*/ 0 w 98"/>
                    <a:gd name="T17" fmla="*/ 0 h 426"/>
                    <a:gd name="T18" fmla="*/ 0 w 98"/>
                    <a:gd name="T19" fmla="*/ 0 h 426"/>
                    <a:gd name="T20" fmla="*/ 0 w 98"/>
                    <a:gd name="T21" fmla="*/ 0 h 426"/>
                    <a:gd name="T22" fmla="*/ 0 w 98"/>
                    <a:gd name="T23" fmla="*/ 0 h 426"/>
                    <a:gd name="T24" fmla="*/ 0 w 98"/>
                    <a:gd name="T25" fmla="*/ 0 h 426"/>
                    <a:gd name="T26" fmla="*/ 0 w 98"/>
                    <a:gd name="T27" fmla="*/ 0 h 426"/>
                    <a:gd name="T28" fmla="*/ 0 w 98"/>
                    <a:gd name="T29" fmla="*/ 0 h 426"/>
                    <a:gd name="T30" fmla="*/ 0 w 98"/>
                    <a:gd name="T31" fmla="*/ 0 h 426"/>
                    <a:gd name="T32" fmla="*/ 0 w 98"/>
                    <a:gd name="T33" fmla="*/ 0 h 426"/>
                    <a:gd name="T34" fmla="*/ 0 w 98"/>
                    <a:gd name="T35" fmla="*/ 0 h 426"/>
                    <a:gd name="T36" fmla="*/ 0 w 98"/>
                    <a:gd name="T37" fmla="*/ 0 h 426"/>
                    <a:gd name="T38" fmla="*/ 0 w 98"/>
                    <a:gd name="T39" fmla="*/ 0 h 426"/>
                    <a:gd name="T40" fmla="*/ 0 w 98"/>
                    <a:gd name="T41" fmla="*/ 0 h 426"/>
                    <a:gd name="T42" fmla="*/ 0 w 98"/>
                    <a:gd name="T43" fmla="*/ 0 h 426"/>
                    <a:gd name="T44" fmla="*/ 0 w 98"/>
                    <a:gd name="T45" fmla="*/ 0 h 426"/>
                    <a:gd name="T46" fmla="*/ 0 w 98"/>
                    <a:gd name="T47" fmla="*/ 0 h 426"/>
                    <a:gd name="T48" fmla="*/ 0 w 98"/>
                    <a:gd name="T49" fmla="*/ 0 h 426"/>
                    <a:gd name="T50" fmla="*/ 0 w 98"/>
                    <a:gd name="T51" fmla="*/ 0 h 426"/>
                    <a:gd name="T52" fmla="*/ 0 w 98"/>
                    <a:gd name="T53" fmla="*/ 0 h 4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8"/>
                    <a:gd name="T82" fmla="*/ 0 h 426"/>
                    <a:gd name="T83" fmla="*/ 98 w 98"/>
                    <a:gd name="T84" fmla="*/ 426 h 4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solidFill>
                  <a:srgbClr val="0066CC"/>
                </a:solidFill>
                <a:ln w="9525">
                  <a:noFill/>
                  <a:round/>
                  <a:headEnd/>
                  <a:tailEnd/>
                </a:ln>
              </p:spPr>
              <p:txBody>
                <a:bodyPr>
                  <a:prstTxWarp prst="textNoShape">
                    <a:avLst/>
                  </a:prstTxWarp>
                </a:bodyPr>
                <a:lstStyle/>
                <a:p>
                  <a:endParaRPr lang="en-US"/>
                </a:p>
              </p:txBody>
            </p:sp>
            <p:sp>
              <p:nvSpPr>
                <p:cNvPr id="57491" name="Freeform 214"/>
                <p:cNvSpPr>
                  <a:spLocks/>
                </p:cNvSpPr>
                <p:nvPr/>
              </p:nvSpPr>
              <p:spPr bwMode="auto">
                <a:xfrm>
                  <a:off x="1194" y="1885"/>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FFFFFF"/>
                </a:solidFill>
                <a:ln w="9525">
                  <a:noFill/>
                  <a:round/>
                  <a:headEnd/>
                  <a:tailEnd/>
                </a:ln>
              </p:spPr>
              <p:txBody>
                <a:bodyPr>
                  <a:prstTxWarp prst="textNoShape">
                    <a:avLst/>
                  </a:prstTxWarp>
                </a:bodyPr>
                <a:lstStyle/>
                <a:p>
                  <a:endParaRPr lang="en-US"/>
                </a:p>
              </p:txBody>
            </p:sp>
            <p:sp>
              <p:nvSpPr>
                <p:cNvPr id="57492" name="Freeform 215"/>
                <p:cNvSpPr>
                  <a:spLocks/>
                </p:cNvSpPr>
                <p:nvPr/>
              </p:nvSpPr>
              <p:spPr bwMode="auto">
                <a:xfrm>
                  <a:off x="1194" y="1885"/>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493" name="Freeform 216"/>
                <p:cNvSpPr>
                  <a:spLocks/>
                </p:cNvSpPr>
                <p:nvPr/>
              </p:nvSpPr>
              <p:spPr bwMode="auto">
                <a:xfrm>
                  <a:off x="1211" y="1813"/>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FFFFFF"/>
                </a:solidFill>
                <a:ln w="9525">
                  <a:noFill/>
                  <a:round/>
                  <a:headEnd/>
                  <a:tailEnd/>
                </a:ln>
              </p:spPr>
              <p:txBody>
                <a:bodyPr>
                  <a:prstTxWarp prst="textNoShape">
                    <a:avLst/>
                  </a:prstTxWarp>
                </a:bodyPr>
                <a:lstStyle/>
                <a:p>
                  <a:endParaRPr lang="en-US"/>
                </a:p>
              </p:txBody>
            </p:sp>
            <p:sp>
              <p:nvSpPr>
                <p:cNvPr id="57494" name="Freeform 217"/>
                <p:cNvSpPr>
                  <a:spLocks/>
                </p:cNvSpPr>
                <p:nvPr/>
              </p:nvSpPr>
              <p:spPr bwMode="auto">
                <a:xfrm>
                  <a:off x="1211" y="1813"/>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495" name="Freeform 218"/>
                <p:cNvSpPr>
                  <a:spLocks/>
                </p:cNvSpPr>
                <p:nvPr/>
              </p:nvSpPr>
              <p:spPr bwMode="auto">
                <a:xfrm>
                  <a:off x="1171" y="1834"/>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FFFFFF"/>
                </a:solidFill>
                <a:ln w="9525">
                  <a:noFill/>
                  <a:round/>
                  <a:headEnd/>
                  <a:tailEnd/>
                </a:ln>
              </p:spPr>
              <p:txBody>
                <a:bodyPr>
                  <a:prstTxWarp prst="textNoShape">
                    <a:avLst/>
                  </a:prstTxWarp>
                </a:bodyPr>
                <a:lstStyle/>
                <a:p>
                  <a:endParaRPr lang="en-US"/>
                </a:p>
              </p:txBody>
            </p:sp>
            <p:sp>
              <p:nvSpPr>
                <p:cNvPr id="57496" name="Freeform 219"/>
                <p:cNvSpPr>
                  <a:spLocks/>
                </p:cNvSpPr>
                <p:nvPr/>
              </p:nvSpPr>
              <p:spPr bwMode="auto">
                <a:xfrm>
                  <a:off x="1171" y="1834"/>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497" name="Freeform 220"/>
                <p:cNvSpPr>
                  <a:spLocks/>
                </p:cNvSpPr>
                <p:nvPr/>
              </p:nvSpPr>
              <p:spPr bwMode="auto">
                <a:xfrm>
                  <a:off x="1167" y="1798"/>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FFFFFF"/>
                </a:solidFill>
                <a:ln w="9525">
                  <a:noFill/>
                  <a:round/>
                  <a:headEnd/>
                  <a:tailEnd/>
                </a:ln>
              </p:spPr>
              <p:txBody>
                <a:bodyPr>
                  <a:prstTxWarp prst="textNoShape">
                    <a:avLst/>
                  </a:prstTxWarp>
                </a:bodyPr>
                <a:lstStyle/>
                <a:p>
                  <a:endParaRPr lang="en-US"/>
                </a:p>
              </p:txBody>
            </p:sp>
            <p:sp>
              <p:nvSpPr>
                <p:cNvPr id="57498" name="Freeform 221"/>
                <p:cNvSpPr>
                  <a:spLocks/>
                </p:cNvSpPr>
                <p:nvPr/>
              </p:nvSpPr>
              <p:spPr bwMode="auto">
                <a:xfrm>
                  <a:off x="1167" y="1798"/>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499" name="Freeform 222"/>
                <p:cNvSpPr>
                  <a:spLocks/>
                </p:cNvSpPr>
                <p:nvPr/>
              </p:nvSpPr>
              <p:spPr bwMode="auto">
                <a:xfrm>
                  <a:off x="1127" y="1767"/>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FFFFFF"/>
                </a:solidFill>
                <a:ln w="9525">
                  <a:noFill/>
                  <a:round/>
                  <a:headEnd/>
                  <a:tailEnd/>
                </a:ln>
              </p:spPr>
              <p:txBody>
                <a:bodyPr>
                  <a:prstTxWarp prst="textNoShape">
                    <a:avLst/>
                  </a:prstTxWarp>
                </a:bodyPr>
                <a:lstStyle/>
                <a:p>
                  <a:endParaRPr lang="en-US"/>
                </a:p>
              </p:txBody>
            </p:sp>
            <p:sp>
              <p:nvSpPr>
                <p:cNvPr id="57500" name="Freeform 223"/>
                <p:cNvSpPr>
                  <a:spLocks/>
                </p:cNvSpPr>
                <p:nvPr/>
              </p:nvSpPr>
              <p:spPr bwMode="auto">
                <a:xfrm>
                  <a:off x="1127" y="1767"/>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501" name="Freeform 224"/>
                <p:cNvSpPr>
                  <a:spLocks/>
                </p:cNvSpPr>
                <p:nvPr/>
              </p:nvSpPr>
              <p:spPr bwMode="auto">
                <a:xfrm>
                  <a:off x="1030" y="1743"/>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FFFFFF"/>
                </a:solidFill>
                <a:ln w="9525">
                  <a:noFill/>
                  <a:round/>
                  <a:headEnd/>
                  <a:tailEnd/>
                </a:ln>
              </p:spPr>
              <p:txBody>
                <a:bodyPr>
                  <a:prstTxWarp prst="textNoShape">
                    <a:avLst/>
                  </a:prstTxWarp>
                </a:bodyPr>
                <a:lstStyle/>
                <a:p>
                  <a:endParaRPr lang="en-US"/>
                </a:p>
              </p:txBody>
            </p:sp>
            <p:sp>
              <p:nvSpPr>
                <p:cNvPr id="57502" name="Freeform 225"/>
                <p:cNvSpPr>
                  <a:spLocks/>
                </p:cNvSpPr>
                <p:nvPr/>
              </p:nvSpPr>
              <p:spPr bwMode="auto">
                <a:xfrm>
                  <a:off x="1030" y="1743"/>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sp>
              <p:nvSpPr>
                <p:cNvPr id="57503" name="Freeform 226"/>
                <p:cNvSpPr>
                  <a:spLocks/>
                </p:cNvSpPr>
                <p:nvPr/>
              </p:nvSpPr>
              <p:spPr bwMode="auto">
                <a:xfrm>
                  <a:off x="975" y="1751"/>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FFFFFF"/>
                </a:solidFill>
                <a:ln w="9525">
                  <a:noFill/>
                  <a:round/>
                  <a:headEnd/>
                  <a:tailEnd/>
                </a:ln>
              </p:spPr>
              <p:txBody>
                <a:bodyPr>
                  <a:prstTxWarp prst="textNoShape">
                    <a:avLst/>
                  </a:prstTxWarp>
                </a:bodyPr>
                <a:lstStyle/>
                <a:p>
                  <a:endParaRPr lang="en-US"/>
                </a:p>
              </p:txBody>
            </p:sp>
            <p:sp>
              <p:nvSpPr>
                <p:cNvPr id="57504" name="Freeform 227"/>
                <p:cNvSpPr>
                  <a:spLocks/>
                </p:cNvSpPr>
                <p:nvPr/>
              </p:nvSpPr>
              <p:spPr bwMode="auto">
                <a:xfrm>
                  <a:off x="975" y="1751"/>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EAEAEA"/>
                </a:solidFill>
                <a:ln w="3175">
                  <a:solidFill>
                    <a:srgbClr val="1F1A17"/>
                  </a:solidFill>
                  <a:round/>
                  <a:headEnd/>
                  <a:tailEnd/>
                </a:ln>
              </p:spPr>
              <p:txBody>
                <a:bodyPr>
                  <a:prstTxWarp prst="textNoShape">
                    <a:avLst/>
                  </a:prstTxWarp>
                </a:bodyPr>
                <a:lstStyle/>
                <a:p>
                  <a:endParaRPr lang="en-US"/>
                </a:p>
              </p:txBody>
            </p:sp>
            <p:grpSp>
              <p:nvGrpSpPr>
                <p:cNvPr id="57505" name="Group 228"/>
                <p:cNvGrpSpPr>
                  <a:grpSpLocks/>
                </p:cNvGrpSpPr>
                <p:nvPr/>
              </p:nvGrpSpPr>
              <p:grpSpPr bwMode="auto">
                <a:xfrm>
                  <a:off x="975" y="1743"/>
                  <a:ext cx="350" cy="261"/>
                  <a:chOff x="1120" y="1888"/>
                  <a:chExt cx="350" cy="261"/>
                </a:xfrm>
              </p:grpSpPr>
              <p:sp>
                <p:nvSpPr>
                  <p:cNvPr id="57506" name="Freeform 229"/>
                  <p:cNvSpPr>
                    <a:spLocks/>
                  </p:cNvSpPr>
                  <p:nvPr/>
                </p:nvSpPr>
                <p:spPr bwMode="auto">
                  <a:xfrm>
                    <a:off x="1356" y="2070"/>
                    <a:ext cx="82" cy="32"/>
                  </a:xfrm>
                  <a:custGeom>
                    <a:avLst/>
                    <a:gdLst>
                      <a:gd name="T0" fmla="*/ 0 w 406"/>
                      <a:gd name="T1" fmla="*/ 0 h 162"/>
                      <a:gd name="T2" fmla="*/ 0 w 406"/>
                      <a:gd name="T3" fmla="*/ 0 h 162"/>
                      <a:gd name="T4" fmla="*/ 0 w 406"/>
                      <a:gd name="T5" fmla="*/ 0 h 162"/>
                      <a:gd name="T6" fmla="*/ 0 w 406"/>
                      <a:gd name="T7" fmla="*/ 0 h 162"/>
                      <a:gd name="T8" fmla="*/ 0 w 406"/>
                      <a:gd name="T9" fmla="*/ 0 h 162"/>
                      <a:gd name="T10" fmla="*/ 0 w 406"/>
                      <a:gd name="T11" fmla="*/ 0 h 162"/>
                      <a:gd name="T12" fmla="*/ 0 w 406"/>
                      <a:gd name="T13" fmla="*/ 0 h 162"/>
                      <a:gd name="T14" fmla="*/ 0 w 406"/>
                      <a:gd name="T15" fmla="*/ 0 h 162"/>
                      <a:gd name="T16" fmla="*/ 0 w 406"/>
                      <a:gd name="T17" fmla="*/ 0 h 162"/>
                      <a:gd name="T18" fmla="*/ 0 w 406"/>
                      <a:gd name="T19" fmla="*/ 0 h 162"/>
                      <a:gd name="T20" fmla="*/ 0 w 406"/>
                      <a:gd name="T21" fmla="*/ 0 h 162"/>
                      <a:gd name="T22" fmla="*/ 0 w 406"/>
                      <a:gd name="T23" fmla="*/ 0 h 162"/>
                      <a:gd name="T24" fmla="*/ 0 w 406"/>
                      <a:gd name="T25" fmla="*/ 0 h 162"/>
                      <a:gd name="T26" fmla="*/ 0 w 406"/>
                      <a:gd name="T27" fmla="*/ 0 h 162"/>
                      <a:gd name="T28" fmla="*/ 0 w 406"/>
                      <a:gd name="T29" fmla="*/ 0 h 162"/>
                      <a:gd name="T30" fmla="*/ 0 w 406"/>
                      <a:gd name="T31" fmla="*/ 0 h 162"/>
                      <a:gd name="T32" fmla="*/ 0 w 406"/>
                      <a:gd name="T33" fmla="*/ 0 h 162"/>
                      <a:gd name="T34" fmla="*/ 0 w 406"/>
                      <a:gd name="T35" fmla="*/ 0 h 162"/>
                      <a:gd name="T36" fmla="*/ 0 w 406"/>
                      <a:gd name="T37" fmla="*/ 0 h 162"/>
                      <a:gd name="T38" fmla="*/ 0 w 406"/>
                      <a:gd name="T39" fmla="*/ 0 h 162"/>
                      <a:gd name="T40" fmla="*/ 0 w 406"/>
                      <a:gd name="T41" fmla="*/ 0 h 162"/>
                      <a:gd name="T42" fmla="*/ 0 w 406"/>
                      <a:gd name="T43" fmla="*/ 0 h 162"/>
                      <a:gd name="T44" fmla="*/ 0 w 406"/>
                      <a:gd name="T45" fmla="*/ 0 h 162"/>
                      <a:gd name="T46" fmla="*/ 0 w 406"/>
                      <a:gd name="T47" fmla="*/ 0 h 162"/>
                      <a:gd name="T48" fmla="*/ 0 w 406"/>
                      <a:gd name="T49" fmla="*/ 0 h 162"/>
                      <a:gd name="T50" fmla="*/ 0 w 406"/>
                      <a:gd name="T51" fmla="*/ 0 h 162"/>
                      <a:gd name="T52" fmla="*/ 0 w 406"/>
                      <a:gd name="T53" fmla="*/ 0 h 162"/>
                      <a:gd name="T54" fmla="*/ 0 w 406"/>
                      <a:gd name="T55" fmla="*/ 0 h 162"/>
                      <a:gd name="T56" fmla="*/ 0 w 406"/>
                      <a:gd name="T57" fmla="*/ 0 h 162"/>
                      <a:gd name="T58" fmla="*/ 0 w 406"/>
                      <a:gd name="T59" fmla="*/ 0 h 162"/>
                      <a:gd name="T60" fmla="*/ 0 w 406"/>
                      <a:gd name="T61" fmla="*/ 0 h 162"/>
                      <a:gd name="T62" fmla="*/ 0 w 406"/>
                      <a:gd name="T63" fmla="*/ 0 h 162"/>
                      <a:gd name="T64" fmla="*/ 0 w 406"/>
                      <a:gd name="T65" fmla="*/ 0 h 162"/>
                      <a:gd name="T66" fmla="*/ 0 w 406"/>
                      <a:gd name="T67" fmla="*/ 0 h 162"/>
                      <a:gd name="T68" fmla="*/ 0 w 406"/>
                      <a:gd name="T69" fmla="*/ 0 h 162"/>
                      <a:gd name="T70" fmla="*/ 0 w 40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6"/>
                      <a:gd name="T109" fmla="*/ 0 h 162"/>
                      <a:gd name="T110" fmla="*/ 406 w 40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07" name="Freeform 230"/>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08" name="Freeform 231"/>
                  <p:cNvSpPr>
                    <a:spLocks/>
                  </p:cNvSpPr>
                  <p:nvPr/>
                </p:nvSpPr>
                <p:spPr bwMode="auto">
                  <a:xfrm>
                    <a:off x="1339" y="2030"/>
                    <a:ext cx="131" cy="119"/>
                  </a:xfrm>
                  <a:custGeom>
                    <a:avLst/>
                    <a:gdLst>
                      <a:gd name="T0" fmla="*/ 0 w 655"/>
                      <a:gd name="T1" fmla="*/ 0 h 595"/>
                      <a:gd name="T2" fmla="*/ 0 w 655"/>
                      <a:gd name="T3" fmla="*/ 0 h 595"/>
                      <a:gd name="T4" fmla="*/ 0 w 655"/>
                      <a:gd name="T5" fmla="*/ 0 h 595"/>
                      <a:gd name="T6" fmla="*/ 0 w 655"/>
                      <a:gd name="T7" fmla="*/ 0 h 595"/>
                      <a:gd name="T8" fmla="*/ 0 w 655"/>
                      <a:gd name="T9" fmla="*/ 0 h 595"/>
                      <a:gd name="T10" fmla="*/ 0 w 655"/>
                      <a:gd name="T11" fmla="*/ 0 h 595"/>
                      <a:gd name="T12" fmla="*/ 0 w 655"/>
                      <a:gd name="T13" fmla="*/ 0 h 595"/>
                      <a:gd name="T14" fmla="*/ 0 w 655"/>
                      <a:gd name="T15" fmla="*/ 0 h 595"/>
                      <a:gd name="T16" fmla="*/ 0 w 655"/>
                      <a:gd name="T17" fmla="*/ 0 h 595"/>
                      <a:gd name="T18" fmla="*/ 0 w 655"/>
                      <a:gd name="T19" fmla="*/ 0 h 595"/>
                      <a:gd name="T20" fmla="*/ 0 w 655"/>
                      <a:gd name="T21" fmla="*/ 0 h 595"/>
                      <a:gd name="T22" fmla="*/ 0 w 655"/>
                      <a:gd name="T23" fmla="*/ 0 h 595"/>
                      <a:gd name="T24" fmla="*/ 0 w 655"/>
                      <a:gd name="T25" fmla="*/ 0 h 595"/>
                      <a:gd name="T26" fmla="*/ 0 w 655"/>
                      <a:gd name="T27" fmla="*/ 0 h 595"/>
                      <a:gd name="T28" fmla="*/ 0 w 655"/>
                      <a:gd name="T29" fmla="*/ 0 h 595"/>
                      <a:gd name="T30" fmla="*/ 0 w 655"/>
                      <a:gd name="T31" fmla="*/ 0 h 595"/>
                      <a:gd name="T32" fmla="*/ 0 w 655"/>
                      <a:gd name="T33" fmla="*/ 0 h 595"/>
                      <a:gd name="T34" fmla="*/ 0 w 655"/>
                      <a:gd name="T35" fmla="*/ 0 h 595"/>
                      <a:gd name="T36" fmla="*/ 0 w 655"/>
                      <a:gd name="T37" fmla="*/ 0 h 595"/>
                      <a:gd name="T38" fmla="*/ 0 w 655"/>
                      <a:gd name="T39" fmla="*/ 0 h 595"/>
                      <a:gd name="T40" fmla="*/ 0 w 655"/>
                      <a:gd name="T41" fmla="*/ 0 h 595"/>
                      <a:gd name="T42" fmla="*/ 0 w 655"/>
                      <a:gd name="T43" fmla="*/ 0 h 595"/>
                      <a:gd name="T44" fmla="*/ 0 w 655"/>
                      <a:gd name="T45" fmla="*/ 0 h 595"/>
                      <a:gd name="T46" fmla="*/ 0 w 655"/>
                      <a:gd name="T47" fmla="*/ 0 h 595"/>
                      <a:gd name="T48" fmla="*/ 0 w 655"/>
                      <a:gd name="T49" fmla="*/ 0 h 595"/>
                      <a:gd name="T50" fmla="*/ 0 w 655"/>
                      <a:gd name="T51" fmla="*/ 0 h 595"/>
                      <a:gd name="T52" fmla="*/ 0 w 655"/>
                      <a:gd name="T53" fmla="*/ 0 h 595"/>
                      <a:gd name="T54" fmla="*/ 0 w 655"/>
                      <a:gd name="T55" fmla="*/ 0 h 595"/>
                      <a:gd name="T56" fmla="*/ 0 w 655"/>
                      <a:gd name="T57" fmla="*/ 0 h 595"/>
                      <a:gd name="T58" fmla="*/ 0 w 655"/>
                      <a:gd name="T59" fmla="*/ 0 h 595"/>
                      <a:gd name="T60" fmla="*/ 0 w 655"/>
                      <a:gd name="T61" fmla="*/ 0 h 595"/>
                      <a:gd name="T62" fmla="*/ 0 w 655"/>
                      <a:gd name="T63" fmla="*/ 0 h 595"/>
                      <a:gd name="T64" fmla="*/ 0 w 655"/>
                      <a:gd name="T65" fmla="*/ 0 h 595"/>
                      <a:gd name="T66" fmla="*/ 0 w 655"/>
                      <a:gd name="T67" fmla="*/ 0 h 595"/>
                      <a:gd name="T68" fmla="*/ 0 w 655"/>
                      <a:gd name="T69" fmla="*/ 0 h 595"/>
                      <a:gd name="T70" fmla="*/ 0 w 655"/>
                      <a:gd name="T71" fmla="*/ 0 h 595"/>
                      <a:gd name="T72" fmla="*/ 0 w 655"/>
                      <a:gd name="T73" fmla="*/ 0 h 595"/>
                      <a:gd name="T74" fmla="*/ 0 w 655"/>
                      <a:gd name="T75" fmla="*/ 0 h 595"/>
                      <a:gd name="T76" fmla="*/ 0 w 655"/>
                      <a:gd name="T77" fmla="*/ 0 h 595"/>
                      <a:gd name="T78" fmla="*/ 0 w 655"/>
                      <a:gd name="T79" fmla="*/ 0 h 595"/>
                      <a:gd name="T80" fmla="*/ 0 w 655"/>
                      <a:gd name="T81" fmla="*/ 0 h 595"/>
                      <a:gd name="T82" fmla="*/ 0 w 655"/>
                      <a:gd name="T83" fmla="*/ 0 h 595"/>
                      <a:gd name="T84" fmla="*/ 0 w 655"/>
                      <a:gd name="T85" fmla="*/ 0 h 595"/>
                      <a:gd name="T86" fmla="*/ 0 w 655"/>
                      <a:gd name="T87" fmla="*/ 0 h 595"/>
                      <a:gd name="T88" fmla="*/ 0 w 655"/>
                      <a:gd name="T89" fmla="*/ 0 h 595"/>
                      <a:gd name="T90" fmla="*/ 0 w 655"/>
                      <a:gd name="T91" fmla="*/ 0 h 595"/>
                      <a:gd name="T92" fmla="*/ 0 w 655"/>
                      <a:gd name="T93" fmla="*/ 0 h 595"/>
                      <a:gd name="T94" fmla="*/ 0 w 655"/>
                      <a:gd name="T95" fmla="*/ 0 h 595"/>
                      <a:gd name="T96" fmla="*/ 0 w 655"/>
                      <a:gd name="T97" fmla="*/ 0 h 595"/>
                      <a:gd name="T98" fmla="*/ 0 w 655"/>
                      <a:gd name="T99" fmla="*/ 0 h 595"/>
                      <a:gd name="T100" fmla="*/ 0 w 655"/>
                      <a:gd name="T101" fmla="*/ 0 h 595"/>
                      <a:gd name="T102" fmla="*/ 0 w 655"/>
                      <a:gd name="T103" fmla="*/ 0 h 595"/>
                      <a:gd name="T104" fmla="*/ 0 w 655"/>
                      <a:gd name="T105" fmla="*/ 0 h 595"/>
                      <a:gd name="T106" fmla="*/ 0 w 655"/>
                      <a:gd name="T107" fmla="*/ 0 h 595"/>
                      <a:gd name="T108" fmla="*/ 0 w 655"/>
                      <a:gd name="T109" fmla="*/ 0 h 595"/>
                      <a:gd name="T110" fmla="*/ 0 w 655"/>
                      <a:gd name="T111" fmla="*/ 0 h 595"/>
                      <a:gd name="T112" fmla="*/ 0 w 655"/>
                      <a:gd name="T113" fmla="*/ 0 h 595"/>
                      <a:gd name="T114" fmla="*/ 0 w 655"/>
                      <a:gd name="T115" fmla="*/ 0 h 595"/>
                      <a:gd name="T116" fmla="*/ 0 w 655"/>
                      <a:gd name="T117" fmla="*/ 0 h 595"/>
                      <a:gd name="T118" fmla="*/ 0 w 655"/>
                      <a:gd name="T119" fmla="*/ 0 h 595"/>
                      <a:gd name="T120" fmla="*/ 0 w 655"/>
                      <a:gd name="T121" fmla="*/ 0 h 595"/>
                      <a:gd name="T122" fmla="*/ 0 w 655"/>
                      <a:gd name="T123" fmla="*/ 0 h 595"/>
                      <a:gd name="T124" fmla="*/ 0 w 655"/>
                      <a:gd name="T125" fmla="*/ 0 h 5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5"/>
                      <a:gd name="T190" fmla="*/ 0 h 595"/>
                      <a:gd name="T191" fmla="*/ 655 w 655"/>
                      <a:gd name="T192" fmla="*/ 595 h 5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09" name="Freeform 232"/>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0" name="Freeform 233"/>
                  <p:cNvSpPr>
                    <a:spLocks/>
                  </p:cNvSpPr>
                  <p:nvPr/>
                </p:nvSpPr>
                <p:spPr bwMode="auto">
                  <a:xfrm>
                    <a:off x="1356" y="1958"/>
                    <a:ext cx="82" cy="32"/>
                  </a:xfrm>
                  <a:custGeom>
                    <a:avLst/>
                    <a:gdLst>
                      <a:gd name="T0" fmla="*/ 0 w 406"/>
                      <a:gd name="T1" fmla="*/ 0 h 160"/>
                      <a:gd name="T2" fmla="*/ 0 w 406"/>
                      <a:gd name="T3" fmla="*/ 0 h 160"/>
                      <a:gd name="T4" fmla="*/ 0 w 406"/>
                      <a:gd name="T5" fmla="*/ 0 h 160"/>
                      <a:gd name="T6" fmla="*/ 0 w 406"/>
                      <a:gd name="T7" fmla="*/ 0 h 160"/>
                      <a:gd name="T8" fmla="*/ 0 w 406"/>
                      <a:gd name="T9" fmla="*/ 0 h 160"/>
                      <a:gd name="T10" fmla="*/ 0 w 406"/>
                      <a:gd name="T11" fmla="*/ 0 h 160"/>
                      <a:gd name="T12" fmla="*/ 0 w 406"/>
                      <a:gd name="T13" fmla="*/ 0 h 160"/>
                      <a:gd name="T14" fmla="*/ 0 w 406"/>
                      <a:gd name="T15" fmla="*/ 0 h 160"/>
                      <a:gd name="T16" fmla="*/ 0 w 406"/>
                      <a:gd name="T17" fmla="*/ 0 h 160"/>
                      <a:gd name="T18" fmla="*/ 0 w 406"/>
                      <a:gd name="T19" fmla="*/ 0 h 160"/>
                      <a:gd name="T20" fmla="*/ 0 w 406"/>
                      <a:gd name="T21" fmla="*/ 0 h 160"/>
                      <a:gd name="T22" fmla="*/ 0 w 406"/>
                      <a:gd name="T23" fmla="*/ 0 h 160"/>
                      <a:gd name="T24" fmla="*/ 0 w 406"/>
                      <a:gd name="T25" fmla="*/ 0 h 160"/>
                      <a:gd name="T26" fmla="*/ 0 w 406"/>
                      <a:gd name="T27" fmla="*/ 0 h 160"/>
                      <a:gd name="T28" fmla="*/ 0 w 406"/>
                      <a:gd name="T29" fmla="*/ 0 h 160"/>
                      <a:gd name="T30" fmla="*/ 0 w 406"/>
                      <a:gd name="T31" fmla="*/ 0 h 160"/>
                      <a:gd name="T32" fmla="*/ 0 w 406"/>
                      <a:gd name="T33" fmla="*/ 0 h 160"/>
                      <a:gd name="T34" fmla="*/ 0 w 406"/>
                      <a:gd name="T35" fmla="*/ 0 h 160"/>
                      <a:gd name="T36" fmla="*/ 0 w 406"/>
                      <a:gd name="T37" fmla="*/ 0 h 160"/>
                      <a:gd name="T38" fmla="*/ 0 w 406"/>
                      <a:gd name="T39" fmla="*/ 0 h 160"/>
                      <a:gd name="T40" fmla="*/ 0 w 406"/>
                      <a:gd name="T41" fmla="*/ 0 h 160"/>
                      <a:gd name="T42" fmla="*/ 0 w 406"/>
                      <a:gd name="T43" fmla="*/ 0 h 160"/>
                      <a:gd name="T44" fmla="*/ 0 w 406"/>
                      <a:gd name="T45" fmla="*/ 0 h 160"/>
                      <a:gd name="T46" fmla="*/ 0 w 406"/>
                      <a:gd name="T47" fmla="*/ 0 h 160"/>
                      <a:gd name="T48" fmla="*/ 0 w 406"/>
                      <a:gd name="T49" fmla="*/ 0 h 160"/>
                      <a:gd name="T50" fmla="*/ 0 w 406"/>
                      <a:gd name="T51" fmla="*/ 0 h 160"/>
                      <a:gd name="T52" fmla="*/ 0 w 406"/>
                      <a:gd name="T53" fmla="*/ 0 h 160"/>
                      <a:gd name="T54" fmla="*/ 0 w 406"/>
                      <a:gd name="T55" fmla="*/ 0 h 160"/>
                      <a:gd name="T56" fmla="*/ 0 w 406"/>
                      <a:gd name="T57" fmla="*/ 0 h 160"/>
                      <a:gd name="T58" fmla="*/ 0 w 406"/>
                      <a:gd name="T59" fmla="*/ 0 h 160"/>
                      <a:gd name="T60" fmla="*/ 0 w 406"/>
                      <a:gd name="T61" fmla="*/ 0 h 160"/>
                      <a:gd name="T62" fmla="*/ 0 w 406"/>
                      <a:gd name="T63" fmla="*/ 0 h 160"/>
                      <a:gd name="T64" fmla="*/ 0 w 406"/>
                      <a:gd name="T65" fmla="*/ 0 h 160"/>
                      <a:gd name="T66" fmla="*/ 0 w 406"/>
                      <a:gd name="T67" fmla="*/ 0 h 160"/>
                      <a:gd name="T68" fmla="*/ 0 w 406"/>
                      <a:gd name="T69" fmla="*/ 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06"/>
                      <a:gd name="T106" fmla="*/ 0 h 160"/>
                      <a:gd name="T107" fmla="*/ 406 w 406"/>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11" name="Freeform 234"/>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2" name="Freeform 235"/>
                  <p:cNvSpPr>
                    <a:spLocks/>
                  </p:cNvSpPr>
                  <p:nvPr/>
                </p:nvSpPr>
                <p:spPr bwMode="auto">
                  <a:xfrm>
                    <a:off x="1316" y="1979"/>
                    <a:ext cx="47" cy="17"/>
                  </a:xfrm>
                  <a:custGeom>
                    <a:avLst/>
                    <a:gdLst>
                      <a:gd name="T0" fmla="*/ 0 w 235"/>
                      <a:gd name="T1" fmla="*/ 0 h 84"/>
                      <a:gd name="T2" fmla="*/ 0 w 235"/>
                      <a:gd name="T3" fmla="*/ 0 h 84"/>
                      <a:gd name="T4" fmla="*/ 0 w 235"/>
                      <a:gd name="T5" fmla="*/ 0 h 84"/>
                      <a:gd name="T6" fmla="*/ 0 w 235"/>
                      <a:gd name="T7" fmla="*/ 0 h 84"/>
                      <a:gd name="T8" fmla="*/ 0 w 235"/>
                      <a:gd name="T9" fmla="*/ 0 h 84"/>
                      <a:gd name="T10" fmla="*/ 0 w 235"/>
                      <a:gd name="T11" fmla="*/ 0 h 84"/>
                      <a:gd name="T12" fmla="*/ 0 w 235"/>
                      <a:gd name="T13" fmla="*/ 0 h 84"/>
                      <a:gd name="T14" fmla="*/ 0 w 235"/>
                      <a:gd name="T15" fmla="*/ 0 h 84"/>
                      <a:gd name="T16" fmla="*/ 0 w 235"/>
                      <a:gd name="T17" fmla="*/ 0 h 84"/>
                      <a:gd name="T18" fmla="*/ 0 w 235"/>
                      <a:gd name="T19" fmla="*/ 0 h 84"/>
                      <a:gd name="T20" fmla="*/ 0 w 235"/>
                      <a:gd name="T21" fmla="*/ 0 h 84"/>
                      <a:gd name="T22" fmla="*/ 0 w 235"/>
                      <a:gd name="T23" fmla="*/ 0 h 84"/>
                      <a:gd name="T24" fmla="*/ 0 w 235"/>
                      <a:gd name="T25" fmla="*/ 0 h 84"/>
                      <a:gd name="T26" fmla="*/ 0 w 235"/>
                      <a:gd name="T27" fmla="*/ 0 h 84"/>
                      <a:gd name="T28" fmla="*/ 0 w 235"/>
                      <a:gd name="T29" fmla="*/ 0 h 84"/>
                      <a:gd name="T30" fmla="*/ 0 w 235"/>
                      <a:gd name="T31" fmla="*/ 0 h 84"/>
                      <a:gd name="T32" fmla="*/ 0 w 235"/>
                      <a:gd name="T33" fmla="*/ 0 h 84"/>
                      <a:gd name="T34" fmla="*/ 0 w 235"/>
                      <a:gd name="T35" fmla="*/ 0 h 84"/>
                      <a:gd name="T36" fmla="*/ 0 w 235"/>
                      <a:gd name="T37" fmla="*/ 0 h 84"/>
                      <a:gd name="T38" fmla="*/ 0 w 235"/>
                      <a:gd name="T39" fmla="*/ 0 h 84"/>
                      <a:gd name="T40" fmla="*/ 0 w 235"/>
                      <a:gd name="T41" fmla="*/ 0 h 84"/>
                      <a:gd name="T42" fmla="*/ 0 w 235"/>
                      <a:gd name="T43" fmla="*/ 0 h 84"/>
                      <a:gd name="T44" fmla="*/ 0 w 235"/>
                      <a:gd name="T45" fmla="*/ 0 h 84"/>
                      <a:gd name="T46" fmla="*/ 0 w 235"/>
                      <a:gd name="T47" fmla="*/ 0 h 84"/>
                      <a:gd name="T48" fmla="*/ 0 w 235"/>
                      <a:gd name="T49" fmla="*/ 0 h 84"/>
                      <a:gd name="T50" fmla="*/ 0 w 235"/>
                      <a:gd name="T51" fmla="*/ 0 h 84"/>
                      <a:gd name="T52" fmla="*/ 0 w 235"/>
                      <a:gd name="T53" fmla="*/ 0 h 84"/>
                      <a:gd name="T54" fmla="*/ 0 w 235"/>
                      <a:gd name="T55" fmla="*/ 0 h 84"/>
                      <a:gd name="T56" fmla="*/ 0 w 235"/>
                      <a:gd name="T57" fmla="*/ 0 h 84"/>
                      <a:gd name="T58" fmla="*/ 0 w 235"/>
                      <a:gd name="T59" fmla="*/ 0 h 84"/>
                      <a:gd name="T60" fmla="*/ 0 w 235"/>
                      <a:gd name="T61" fmla="*/ 0 h 84"/>
                      <a:gd name="T62" fmla="*/ 0 w 235"/>
                      <a:gd name="T63" fmla="*/ 0 h 84"/>
                      <a:gd name="T64" fmla="*/ 0 w 235"/>
                      <a:gd name="T65" fmla="*/ 0 h 84"/>
                      <a:gd name="T66" fmla="*/ 0 w 235"/>
                      <a:gd name="T67" fmla="*/ 0 h 84"/>
                      <a:gd name="T68" fmla="*/ 0 w 235"/>
                      <a:gd name="T69" fmla="*/ 0 h 84"/>
                      <a:gd name="T70" fmla="*/ 0 w 235"/>
                      <a:gd name="T71" fmla="*/ 0 h 84"/>
                      <a:gd name="T72" fmla="*/ 0 w 235"/>
                      <a:gd name="T73" fmla="*/ 0 h 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5"/>
                      <a:gd name="T112" fmla="*/ 0 h 84"/>
                      <a:gd name="T113" fmla="*/ 235 w 235"/>
                      <a:gd name="T114" fmla="*/ 84 h 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3" name="Freeform 236"/>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4" name="Freeform 237"/>
                  <p:cNvSpPr>
                    <a:spLocks/>
                  </p:cNvSpPr>
                  <p:nvPr/>
                </p:nvSpPr>
                <p:spPr bwMode="auto">
                  <a:xfrm>
                    <a:off x="1312" y="1943"/>
                    <a:ext cx="56" cy="34"/>
                  </a:xfrm>
                  <a:custGeom>
                    <a:avLst/>
                    <a:gdLst>
                      <a:gd name="T0" fmla="*/ 0 w 284"/>
                      <a:gd name="T1" fmla="*/ 0 h 167"/>
                      <a:gd name="T2" fmla="*/ 0 w 284"/>
                      <a:gd name="T3" fmla="*/ 0 h 167"/>
                      <a:gd name="T4" fmla="*/ 0 w 284"/>
                      <a:gd name="T5" fmla="*/ 0 h 167"/>
                      <a:gd name="T6" fmla="*/ 0 w 284"/>
                      <a:gd name="T7" fmla="*/ 0 h 167"/>
                      <a:gd name="T8" fmla="*/ 0 w 284"/>
                      <a:gd name="T9" fmla="*/ 0 h 167"/>
                      <a:gd name="T10" fmla="*/ 0 w 284"/>
                      <a:gd name="T11" fmla="*/ 0 h 167"/>
                      <a:gd name="T12" fmla="*/ 0 w 284"/>
                      <a:gd name="T13" fmla="*/ 0 h 167"/>
                      <a:gd name="T14" fmla="*/ 0 w 284"/>
                      <a:gd name="T15" fmla="*/ 0 h 167"/>
                      <a:gd name="T16" fmla="*/ 0 w 284"/>
                      <a:gd name="T17" fmla="*/ 0 h 167"/>
                      <a:gd name="T18" fmla="*/ 0 w 284"/>
                      <a:gd name="T19" fmla="*/ 0 h 167"/>
                      <a:gd name="T20" fmla="*/ 0 w 284"/>
                      <a:gd name="T21" fmla="*/ 0 h 167"/>
                      <a:gd name="T22" fmla="*/ 0 w 284"/>
                      <a:gd name="T23" fmla="*/ 0 h 167"/>
                      <a:gd name="T24" fmla="*/ 0 w 284"/>
                      <a:gd name="T25" fmla="*/ 0 h 167"/>
                      <a:gd name="T26" fmla="*/ 0 w 284"/>
                      <a:gd name="T27" fmla="*/ 0 h 167"/>
                      <a:gd name="T28" fmla="*/ 0 w 284"/>
                      <a:gd name="T29" fmla="*/ 0 h 167"/>
                      <a:gd name="T30" fmla="*/ 0 w 284"/>
                      <a:gd name="T31" fmla="*/ 0 h 167"/>
                      <a:gd name="T32" fmla="*/ 0 w 284"/>
                      <a:gd name="T33" fmla="*/ 0 h 167"/>
                      <a:gd name="T34" fmla="*/ 0 w 284"/>
                      <a:gd name="T35" fmla="*/ 0 h 167"/>
                      <a:gd name="T36" fmla="*/ 0 w 284"/>
                      <a:gd name="T37" fmla="*/ 0 h 167"/>
                      <a:gd name="T38" fmla="*/ 0 w 284"/>
                      <a:gd name="T39" fmla="*/ 0 h 167"/>
                      <a:gd name="T40" fmla="*/ 0 w 284"/>
                      <a:gd name="T41" fmla="*/ 0 h 167"/>
                      <a:gd name="T42" fmla="*/ 0 w 284"/>
                      <a:gd name="T43" fmla="*/ 0 h 167"/>
                      <a:gd name="T44" fmla="*/ 0 w 284"/>
                      <a:gd name="T45" fmla="*/ 0 h 167"/>
                      <a:gd name="T46" fmla="*/ 0 w 284"/>
                      <a:gd name="T47" fmla="*/ 0 h 167"/>
                      <a:gd name="T48" fmla="*/ 0 w 284"/>
                      <a:gd name="T49" fmla="*/ 0 h 167"/>
                      <a:gd name="T50" fmla="*/ 0 w 284"/>
                      <a:gd name="T51" fmla="*/ 0 h 167"/>
                      <a:gd name="T52" fmla="*/ 0 w 284"/>
                      <a:gd name="T53" fmla="*/ 0 h 167"/>
                      <a:gd name="T54" fmla="*/ 0 w 284"/>
                      <a:gd name="T55" fmla="*/ 0 h 167"/>
                      <a:gd name="T56" fmla="*/ 0 w 284"/>
                      <a:gd name="T57" fmla="*/ 0 h 167"/>
                      <a:gd name="T58" fmla="*/ 0 w 284"/>
                      <a:gd name="T59" fmla="*/ 0 h 167"/>
                      <a:gd name="T60" fmla="*/ 0 w 284"/>
                      <a:gd name="T61" fmla="*/ 0 h 167"/>
                      <a:gd name="T62" fmla="*/ 0 w 284"/>
                      <a:gd name="T63" fmla="*/ 0 h 167"/>
                      <a:gd name="T64" fmla="*/ 0 w 284"/>
                      <a:gd name="T65" fmla="*/ 0 h 167"/>
                      <a:gd name="T66" fmla="*/ 0 w 284"/>
                      <a:gd name="T67" fmla="*/ 0 h 1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4"/>
                      <a:gd name="T103" fmla="*/ 0 h 167"/>
                      <a:gd name="T104" fmla="*/ 284 w 284"/>
                      <a:gd name="T105" fmla="*/ 167 h 1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15" name="Freeform 238"/>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6" name="Freeform 239"/>
                  <p:cNvSpPr>
                    <a:spLocks/>
                  </p:cNvSpPr>
                  <p:nvPr/>
                </p:nvSpPr>
                <p:spPr bwMode="auto">
                  <a:xfrm>
                    <a:off x="1272" y="1912"/>
                    <a:ext cx="51" cy="35"/>
                  </a:xfrm>
                  <a:custGeom>
                    <a:avLst/>
                    <a:gdLst>
                      <a:gd name="T0" fmla="*/ 0 w 257"/>
                      <a:gd name="T1" fmla="*/ 0 h 173"/>
                      <a:gd name="T2" fmla="*/ 0 w 257"/>
                      <a:gd name="T3" fmla="*/ 0 h 173"/>
                      <a:gd name="T4" fmla="*/ 0 w 257"/>
                      <a:gd name="T5" fmla="*/ 0 h 173"/>
                      <a:gd name="T6" fmla="*/ 0 w 257"/>
                      <a:gd name="T7" fmla="*/ 0 h 173"/>
                      <a:gd name="T8" fmla="*/ 0 w 257"/>
                      <a:gd name="T9" fmla="*/ 0 h 173"/>
                      <a:gd name="T10" fmla="*/ 0 w 257"/>
                      <a:gd name="T11" fmla="*/ 0 h 173"/>
                      <a:gd name="T12" fmla="*/ 0 w 257"/>
                      <a:gd name="T13" fmla="*/ 0 h 173"/>
                      <a:gd name="T14" fmla="*/ 0 w 257"/>
                      <a:gd name="T15" fmla="*/ 0 h 173"/>
                      <a:gd name="T16" fmla="*/ 0 w 257"/>
                      <a:gd name="T17" fmla="*/ 0 h 173"/>
                      <a:gd name="T18" fmla="*/ 0 w 257"/>
                      <a:gd name="T19" fmla="*/ 0 h 173"/>
                      <a:gd name="T20" fmla="*/ 0 w 257"/>
                      <a:gd name="T21" fmla="*/ 0 h 173"/>
                      <a:gd name="T22" fmla="*/ 0 w 257"/>
                      <a:gd name="T23" fmla="*/ 0 h 173"/>
                      <a:gd name="T24" fmla="*/ 0 w 257"/>
                      <a:gd name="T25" fmla="*/ 0 h 173"/>
                      <a:gd name="T26" fmla="*/ 0 w 257"/>
                      <a:gd name="T27" fmla="*/ 0 h 173"/>
                      <a:gd name="T28" fmla="*/ 0 w 257"/>
                      <a:gd name="T29" fmla="*/ 0 h 173"/>
                      <a:gd name="T30" fmla="*/ 0 w 257"/>
                      <a:gd name="T31" fmla="*/ 0 h 173"/>
                      <a:gd name="T32" fmla="*/ 0 w 257"/>
                      <a:gd name="T33" fmla="*/ 0 h 173"/>
                      <a:gd name="T34" fmla="*/ 0 w 257"/>
                      <a:gd name="T35" fmla="*/ 0 h 173"/>
                      <a:gd name="T36" fmla="*/ 0 w 257"/>
                      <a:gd name="T37" fmla="*/ 0 h 173"/>
                      <a:gd name="T38" fmla="*/ 0 w 257"/>
                      <a:gd name="T39" fmla="*/ 0 h 173"/>
                      <a:gd name="T40" fmla="*/ 0 w 257"/>
                      <a:gd name="T41" fmla="*/ 0 h 173"/>
                      <a:gd name="T42" fmla="*/ 0 w 257"/>
                      <a:gd name="T43" fmla="*/ 0 h 173"/>
                      <a:gd name="T44" fmla="*/ 0 w 257"/>
                      <a:gd name="T45" fmla="*/ 0 h 173"/>
                      <a:gd name="T46" fmla="*/ 0 w 257"/>
                      <a:gd name="T47" fmla="*/ 0 h 173"/>
                      <a:gd name="T48" fmla="*/ 0 w 257"/>
                      <a:gd name="T49" fmla="*/ 0 h 173"/>
                      <a:gd name="T50" fmla="*/ 0 w 257"/>
                      <a:gd name="T51" fmla="*/ 0 h 173"/>
                      <a:gd name="T52" fmla="*/ 0 w 257"/>
                      <a:gd name="T53" fmla="*/ 0 h 173"/>
                      <a:gd name="T54" fmla="*/ 0 w 257"/>
                      <a:gd name="T55" fmla="*/ 0 h 173"/>
                      <a:gd name="T56" fmla="*/ 0 w 257"/>
                      <a:gd name="T57" fmla="*/ 0 h 173"/>
                      <a:gd name="T58" fmla="*/ 0 w 257"/>
                      <a:gd name="T59" fmla="*/ 0 h 173"/>
                      <a:gd name="T60" fmla="*/ 0 w 257"/>
                      <a:gd name="T61" fmla="*/ 0 h 173"/>
                      <a:gd name="T62" fmla="*/ 0 w 257"/>
                      <a:gd name="T63" fmla="*/ 0 h 173"/>
                      <a:gd name="T64" fmla="*/ 0 w 257"/>
                      <a:gd name="T65" fmla="*/ 0 h 173"/>
                      <a:gd name="T66" fmla="*/ 0 w 257"/>
                      <a:gd name="T67" fmla="*/ 0 h 173"/>
                      <a:gd name="T68" fmla="*/ 0 w 257"/>
                      <a:gd name="T69" fmla="*/ 0 h 173"/>
                      <a:gd name="T70" fmla="*/ 0 w 257"/>
                      <a:gd name="T71" fmla="*/ 0 h 173"/>
                      <a:gd name="T72" fmla="*/ 0 w 257"/>
                      <a:gd name="T73" fmla="*/ 0 h 173"/>
                      <a:gd name="T74" fmla="*/ 0 w 257"/>
                      <a:gd name="T75" fmla="*/ 0 h 173"/>
                      <a:gd name="T76" fmla="*/ 0 w 257"/>
                      <a:gd name="T77" fmla="*/ 0 h 173"/>
                      <a:gd name="T78" fmla="*/ 0 w 257"/>
                      <a:gd name="T79" fmla="*/ 0 h 173"/>
                      <a:gd name="T80" fmla="*/ 0 w 257"/>
                      <a:gd name="T81" fmla="*/ 0 h 173"/>
                      <a:gd name="T82" fmla="*/ 0 w 257"/>
                      <a:gd name="T83" fmla="*/ 0 h 173"/>
                      <a:gd name="T84" fmla="*/ 0 w 257"/>
                      <a:gd name="T85" fmla="*/ 0 h 173"/>
                      <a:gd name="T86" fmla="*/ 0 w 257"/>
                      <a:gd name="T87" fmla="*/ 0 h 173"/>
                      <a:gd name="T88" fmla="*/ 0 w 257"/>
                      <a:gd name="T89" fmla="*/ 0 h 173"/>
                      <a:gd name="T90" fmla="*/ 0 w 257"/>
                      <a:gd name="T91" fmla="*/ 0 h 173"/>
                      <a:gd name="T92" fmla="*/ 0 w 257"/>
                      <a:gd name="T93" fmla="*/ 0 h 173"/>
                      <a:gd name="T94" fmla="*/ 0 w 257"/>
                      <a:gd name="T95" fmla="*/ 0 h 173"/>
                      <a:gd name="T96" fmla="*/ 0 w 257"/>
                      <a:gd name="T97" fmla="*/ 0 h 173"/>
                      <a:gd name="T98" fmla="*/ 0 w 257"/>
                      <a:gd name="T99" fmla="*/ 0 h 173"/>
                      <a:gd name="T100" fmla="*/ 0 w 257"/>
                      <a:gd name="T101" fmla="*/ 0 h 173"/>
                      <a:gd name="T102" fmla="*/ 0 w 257"/>
                      <a:gd name="T103" fmla="*/ 0 h 173"/>
                      <a:gd name="T104" fmla="*/ 0 w 257"/>
                      <a:gd name="T105" fmla="*/ 0 h 173"/>
                      <a:gd name="T106" fmla="*/ 0 w 257"/>
                      <a:gd name="T107" fmla="*/ 0 h 173"/>
                      <a:gd name="T108" fmla="*/ 0 w 257"/>
                      <a:gd name="T109" fmla="*/ 0 h 17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
                      <a:gd name="T166" fmla="*/ 0 h 173"/>
                      <a:gd name="T167" fmla="*/ 257 w 257"/>
                      <a:gd name="T168" fmla="*/ 173 h 17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17" name="Freeform 240"/>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18" name="Freeform 241"/>
                  <p:cNvSpPr>
                    <a:spLocks/>
                  </p:cNvSpPr>
                  <p:nvPr/>
                </p:nvSpPr>
                <p:spPr bwMode="auto">
                  <a:xfrm>
                    <a:off x="1175" y="1888"/>
                    <a:ext cx="57" cy="25"/>
                  </a:xfrm>
                  <a:custGeom>
                    <a:avLst/>
                    <a:gdLst>
                      <a:gd name="T0" fmla="*/ 0 w 285"/>
                      <a:gd name="T1" fmla="*/ 0 h 123"/>
                      <a:gd name="T2" fmla="*/ 0 w 285"/>
                      <a:gd name="T3" fmla="*/ 0 h 123"/>
                      <a:gd name="T4" fmla="*/ 0 w 285"/>
                      <a:gd name="T5" fmla="*/ 0 h 123"/>
                      <a:gd name="T6" fmla="*/ 0 w 285"/>
                      <a:gd name="T7" fmla="*/ 0 h 123"/>
                      <a:gd name="T8" fmla="*/ 0 w 285"/>
                      <a:gd name="T9" fmla="*/ 0 h 123"/>
                      <a:gd name="T10" fmla="*/ 0 w 285"/>
                      <a:gd name="T11" fmla="*/ 0 h 123"/>
                      <a:gd name="T12" fmla="*/ 0 w 285"/>
                      <a:gd name="T13" fmla="*/ 0 h 123"/>
                      <a:gd name="T14" fmla="*/ 0 w 285"/>
                      <a:gd name="T15" fmla="*/ 0 h 123"/>
                      <a:gd name="T16" fmla="*/ 0 w 285"/>
                      <a:gd name="T17" fmla="*/ 0 h 123"/>
                      <a:gd name="T18" fmla="*/ 0 w 285"/>
                      <a:gd name="T19" fmla="*/ 0 h 123"/>
                      <a:gd name="T20" fmla="*/ 0 w 285"/>
                      <a:gd name="T21" fmla="*/ 0 h 123"/>
                      <a:gd name="T22" fmla="*/ 0 w 285"/>
                      <a:gd name="T23" fmla="*/ 0 h 123"/>
                      <a:gd name="T24" fmla="*/ 0 w 285"/>
                      <a:gd name="T25" fmla="*/ 0 h 123"/>
                      <a:gd name="T26" fmla="*/ 0 w 285"/>
                      <a:gd name="T27" fmla="*/ 0 h 123"/>
                      <a:gd name="T28" fmla="*/ 0 w 285"/>
                      <a:gd name="T29" fmla="*/ 0 h 123"/>
                      <a:gd name="T30" fmla="*/ 0 w 285"/>
                      <a:gd name="T31" fmla="*/ 0 h 123"/>
                      <a:gd name="T32" fmla="*/ 0 w 285"/>
                      <a:gd name="T33" fmla="*/ 0 h 123"/>
                      <a:gd name="T34" fmla="*/ 0 w 285"/>
                      <a:gd name="T35" fmla="*/ 0 h 123"/>
                      <a:gd name="T36" fmla="*/ 0 w 285"/>
                      <a:gd name="T37" fmla="*/ 0 h 123"/>
                      <a:gd name="T38" fmla="*/ 0 w 285"/>
                      <a:gd name="T39" fmla="*/ 0 h 123"/>
                      <a:gd name="T40" fmla="*/ 0 w 285"/>
                      <a:gd name="T41" fmla="*/ 0 h 123"/>
                      <a:gd name="T42" fmla="*/ 0 w 285"/>
                      <a:gd name="T43" fmla="*/ 0 h 123"/>
                      <a:gd name="T44" fmla="*/ 0 w 285"/>
                      <a:gd name="T45" fmla="*/ 0 h 123"/>
                      <a:gd name="T46" fmla="*/ 0 w 285"/>
                      <a:gd name="T47" fmla="*/ 0 h 123"/>
                      <a:gd name="T48" fmla="*/ 0 w 285"/>
                      <a:gd name="T49" fmla="*/ 0 h 123"/>
                      <a:gd name="T50" fmla="*/ 0 w 285"/>
                      <a:gd name="T51" fmla="*/ 0 h 123"/>
                      <a:gd name="T52" fmla="*/ 0 w 285"/>
                      <a:gd name="T53" fmla="*/ 0 h 123"/>
                      <a:gd name="T54" fmla="*/ 0 w 285"/>
                      <a:gd name="T55" fmla="*/ 0 h 123"/>
                      <a:gd name="T56" fmla="*/ 0 w 285"/>
                      <a:gd name="T57" fmla="*/ 0 h 123"/>
                      <a:gd name="T58" fmla="*/ 0 w 285"/>
                      <a:gd name="T59" fmla="*/ 0 h 123"/>
                      <a:gd name="T60" fmla="*/ 0 w 285"/>
                      <a:gd name="T61" fmla="*/ 0 h 123"/>
                      <a:gd name="T62" fmla="*/ 0 w 285"/>
                      <a:gd name="T63" fmla="*/ 0 h 123"/>
                      <a:gd name="T64" fmla="*/ 0 w 285"/>
                      <a:gd name="T65" fmla="*/ 0 h 123"/>
                      <a:gd name="T66" fmla="*/ 0 w 285"/>
                      <a:gd name="T67" fmla="*/ 0 h 123"/>
                      <a:gd name="T68" fmla="*/ 0 w 285"/>
                      <a:gd name="T69" fmla="*/ 0 h 123"/>
                      <a:gd name="T70" fmla="*/ 0 w 285"/>
                      <a:gd name="T71" fmla="*/ 0 h 123"/>
                      <a:gd name="T72" fmla="*/ 0 w 285"/>
                      <a:gd name="T73" fmla="*/ 0 h 123"/>
                      <a:gd name="T74" fmla="*/ 0 w 285"/>
                      <a:gd name="T75" fmla="*/ 0 h 123"/>
                      <a:gd name="T76" fmla="*/ 0 w 285"/>
                      <a:gd name="T77" fmla="*/ 0 h 123"/>
                      <a:gd name="T78" fmla="*/ 0 w 285"/>
                      <a:gd name="T79" fmla="*/ 0 h 123"/>
                      <a:gd name="T80" fmla="*/ 0 w 285"/>
                      <a:gd name="T81" fmla="*/ 0 h 123"/>
                      <a:gd name="T82" fmla="*/ 0 w 285"/>
                      <a:gd name="T83" fmla="*/ 0 h 123"/>
                      <a:gd name="T84" fmla="*/ 0 w 285"/>
                      <a:gd name="T85" fmla="*/ 0 h 123"/>
                      <a:gd name="T86" fmla="*/ 0 w 285"/>
                      <a:gd name="T87" fmla="*/ 0 h 123"/>
                      <a:gd name="T88" fmla="*/ 0 w 285"/>
                      <a:gd name="T89" fmla="*/ 0 h 123"/>
                      <a:gd name="T90" fmla="*/ 0 w 285"/>
                      <a:gd name="T91" fmla="*/ 0 h 123"/>
                      <a:gd name="T92" fmla="*/ 0 w 285"/>
                      <a:gd name="T93" fmla="*/ 0 h 123"/>
                      <a:gd name="T94" fmla="*/ 0 w 285"/>
                      <a:gd name="T95" fmla="*/ 0 h 123"/>
                      <a:gd name="T96" fmla="*/ 0 w 285"/>
                      <a:gd name="T97" fmla="*/ 0 h 123"/>
                      <a:gd name="T98" fmla="*/ 0 w 285"/>
                      <a:gd name="T99" fmla="*/ 0 h 123"/>
                      <a:gd name="T100" fmla="*/ 0 w 285"/>
                      <a:gd name="T101" fmla="*/ 0 h 123"/>
                      <a:gd name="T102" fmla="*/ 0 w 285"/>
                      <a:gd name="T103" fmla="*/ 0 h 123"/>
                      <a:gd name="T104" fmla="*/ 0 w 285"/>
                      <a:gd name="T105" fmla="*/ 0 h 123"/>
                      <a:gd name="T106" fmla="*/ 0 w 285"/>
                      <a:gd name="T107" fmla="*/ 0 h 123"/>
                      <a:gd name="T108" fmla="*/ 0 w 285"/>
                      <a:gd name="T109" fmla="*/ 0 h 123"/>
                      <a:gd name="T110" fmla="*/ 0 w 285"/>
                      <a:gd name="T111" fmla="*/ 0 h 123"/>
                      <a:gd name="T112" fmla="*/ 0 w 285"/>
                      <a:gd name="T113" fmla="*/ 0 h 123"/>
                      <a:gd name="T114" fmla="*/ 0 w 285"/>
                      <a:gd name="T115" fmla="*/ 0 h 123"/>
                      <a:gd name="T116" fmla="*/ 0 w 285"/>
                      <a:gd name="T117" fmla="*/ 0 h 12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5"/>
                      <a:gd name="T178" fmla="*/ 0 h 123"/>
                      <a:gd name="T179" fmla="*/ 285 w 285"/>
                      <a:gd name="T180" fmla="*/ 123 h 12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519" name="Freeform 242"/>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99CCFF"/>
                  </a:solidFill>
                  <a:ln w="9525">
                    <a:solidFill>
                      <a:srgbClr val="001760"/>
                    </a:solidFill>
                    <a:round/>
                    <a:headEnd/>
                    <a:tailEnd/>
                  </a:ln>
                </p:spPr>
                <p:txBody>
                  <a:bodyPr>
                    <a:prstTxWarp prst="textNoShape">
                      <a:avLst/>
                    </a:prstTxWarp>
                  </a:bodyPr>
                  <a:lstStyle/>
                  <a:p>
                    <a:endParaRPr lang="en-US"/>
                  </a:p>
                </p:txBody>
              </p:sp>
              <p:sp>
                <p:nvSpPr>
                  <p:cNvPr id="57520" name="Freeform 243"/>
                  <p:cNvSpPr>
                    <a:spLocks/>
                  </p:cNvSpPr>
                  <p:nvPr/>
                </p:nvSpPr>
                <p:spPr bwMode="auto">
                  <a:xfrm>
                    <a:off x="1120" y="1896"/>
                    <a:ext cx="42" cy="44"/>
                  </a:xfrm>
                  <a:custGeom>
                    <a:avLst/>
                    <a:gdLst>
                      <a:gd name="T0" fmla="*/ 0 w 207"/>
                      <a:gd name="T1" fmla="*/ 0 h 221"/>
                      <a:gd name="T2" fmla="*/ 0 w 207"/>
                      <a:gd name="T3" fmla="*/ 0 h 221"/>
                      <a:gd name="T4" fmla="*/ 0 w 207"/>
                      <a:gd name="T5" fmla="*/ 0 h 221"/>
                      <a:gd name="T6" fmla="*/ 0 w 207"/>
                      <a:gd name="T7" fmla="*/ 0 h 221"/>
                      <a:gd name="T8" fmla="*/ 0 w 207"/>
                      <a:gd name="T9" fmla="*/ 0 h 221"/>
                      <a:gd name="T10" fmla="*/ 0 w 207"/>
                      <a:gd name="T11" fmla="*/ 0 h 221"/>
                      <a:gd name="T12" fmla="*/ 0 w 207"/>
                      <a:gd name="T13" fmla="*/ 0 h 221"/>
                      <a:gd name="T14" fmla="*/ 0 w 207"/>
                      <a:gd name="T15" fmla="*/ 0 h 221"/>
                      <a:gd name="T16" fmla="*/ 0 w 207"/>
                      <a:gd name="T17" fmla="*/ 0 h 221"/>
                      <a:gd name="T18" fmla="*/ 0 w 207"/>
                      <a:gd name="T19" fmla="*/ 0 h 221"/>
                      <a:gd name="T20" fmla="*/ 0 w 207"/>
                      <a:gd name="T21" fmla="*/ 0 h 221"/>
                      <a:gd name="T22" fmla="*/ 0 w 207"/>
                      <a:gd name="T23" fmla="*/ 0 h 221"/>
                      <a:gd name="T24" fmla="*/ 0 w 207"/>
                      <a:gd name="T25" fmla="*/ 0 h 221"/>
                      <a:gd name="T26" fmla="*/ 0 w 207"/>
                      <a:gd name="T27" fmla="*/ 0 h 221"/>
                      <a:gd name="T28" fmla="*/ 0 w 207"/>
                      <a:gd name="T29" fmla="*/ 0 h 221"/>
                      <a:gd name="T30" fmla="*/ 0 w 207"/>
                      <a:gd name="T31" fmla="*/ 0 h 221"/>
                      <a:gd name="T32" fmla="*/ 0 w 207"/>
                      <a:gd name="T33" fmla="*/ 0 h 221"/>
                      <a:gd name="T34" fmla="*/ 0 w 207"/>
                      <a:gd name="T35" fmla="*/ 0 h 221"/>
                      <a:gd name="T36" fmla="*/ 0 w 207"/>
                      <a:gd name="T37" fmla="*/ 0 h 221"/>
                      <a:gd name="T38" fmla="*/ 0 w 207"/>
                      <a:gd name="T39" fmla="*/ 0 h 221"/>
                      <a:gd name="T40" fmla="*/ 0 w 207"/>
                      <a:gd name="T41" fmla="*/ 0 h 221"/>
                      <a:gd name="T42" fmla="*/ 0 w 207"/>
                      <a:gd name="T43" fmla="*/ 0 h 221"/>
                      <a:gd name="T44" fmla="*/ 0 w 207"/>
                      <a:gd name="T45" fmla="*/ 0 h 221"/>
                      <a:gd name="T46" fmla="*/ 0 w 207"/>
                      <a:gd name="T47" fmla="*/ 0 h 221"/>
                      <a:gd name="T48" fmla="*/ 0 w 207"/>
                      <a:gd name="T49" fmla="*/ 0 h 221"/>
                      <a:gd name="T50" fmla="*/ 0 w 207"/>
                      <a:gd name="T51" fmla="*/ 0 h 221"/>
                      <a:gd name="T52" fmla="*/ 0 w 207"/>
                      <a:gd name="T53" fmla="*/ 0 h 221"/>
                      <a:gd name="T54" fmla="*/ 0 w 207"/>
                      <a:gd name="T55" fmla="*/ 0 h 221"/>
                      <a:gd name="T56" fmla="*/ 0 w 207"/>
                      <a:gd name="T57" fmla="*/ 0 h 221"/>
                      <a:gd name="T58" fmla="*/ 0 w 207"/>
                      <a:gd name="T59" fmla="*/ 0 h 221"/>
                      <a:gd name="T60" fmla="*/ 0 w 207"/>
                      <a:gd name="T61" fmla="*/ 0 h 221"/>
                      <a:gd name="T62" fmla="*/ 0 w 207"/>
                      <a:gd name="T63" fmla="*/ 0 h 221"/>
                      <a:gd name="T64" fmla="*/ 0 w 207"/>
                      <a:gd name="T65" fmla="*/ 0 h 221"/>
                      <a:gd name="T66" fmla="*/ 0 w 207"/>
                      <a:gd name="T67" fmla="*/ 0 h 221"/>
                      <a:gd name="T68" fmla="*/ 0 w 207"/>
                      <a:gd name="T69" fmla="*/ 0 h 221"/>
                      <a:gd name="T70" fmla="*/ 0 w 207"/>
                      <a:gd name="T71" fmla="*/ 0 h 221"/>
                      <a:gd name="T72" fmla="*/ 0 w 207"/>
                      <a:gd name="T73" fmla="*/ 0 h 221"/>
                      <a:gd name="T74" fmla="*/ 0 w 207"/>
                      <a:gd name="T75" fmla="*/ 0 h 22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7"/>
                      <a:gd name="T115" fmla="*/ 0 h 221"/>
                      <a:gd name="T116" fmla="*/ 207 w 207"/>
                      <a:gd name="T117" fmla="*/ 221 h 22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grpSp>
          </p:grpSp>
          <p:grpSp>
            <p:nvGrpSpPr>
              <p:cNvPr id="57381" name="Group 244"/>
              <p:cNvGrpSpPr>
                <a:grpSpLocks/>
              </p:cNvGrpSpPr>
              <p:nvPr/>
            </p:nvGrpSpPr>
            <p:grpSpPr bwMode="auto">
              <a:xfrm>
                <a:off x="192" y="1204"/>
                <a:ext cx="693" cy="685"/>
                <a:chOff x="672" y="672"/>
                <a:chExt cx="574" cy="546"/>
              </a:xfrm>
            </p:grpSpPr>
            <p:sp>
              <p:nvSpPr>
                <p:cNvPr id="57423" name="Freeform 245"/>
                <p:cNvSpPr>
                  <a:spLocks/>
                </p:cNvSpPr>
                <p:nvPr/>
              </p:nvSpPr>
              <p:spPr bwMode="auto">
                <a:xfrm>
                  <a:off x="719" y="768"/>
                  <a:ext cx="527" cy="450"/>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2"/>
                      </a:lnTo>
                      <a:lnTo>
                        <a:pt x="10938" y="9144"/>
                      </a:lnTo>
                      <a:lnTo>
                        <a:pt x="10988" y="9124"/>
                      </a:lnTo>
                      <a:lnTo>
                        <a:pt x="11014" y="9114"/>
                      </a:lnTo>
                      <a:lnTo>
                        <a:pt x="11041" y="9105"/>
                      </a:lnTo>
                      <a:lnTo>
                        <a:pt x="11069" y="9096"/>
                      </a:lnTo>
                      <a:lnTo>
                        <a:pt x="11098" y="9088"/>
                      </a:lnTo>
                      <a:lnTo>
                        <a:pt x="11126" y="9080"/>
                      </a:lnTo>
                      <a:lnTo>
                        <a:pt x="11154" y="9073"/>
                      </a:lnTo>
                      <a:lnTo>
                        <a:pt x="11182" y="9068"/>
                      </a:lnTo>
                      <a:lnTo>
                        <a:pt x="11210" y="9064"/>
                      </a:lnTo>
                      <a:lnTo>
                        <a:pt x="11237" y="9061"/>
                      </a:lnTo>
                      <a:lnTo>
                        <a:pt x="11263" y="9059"/>
                      </a:lnTo>
                      <a:lnTo>
                        <a:pt x="11288" y="9060"/>
                      </a:lnTo>
                      <a:lnTo>
                        <a:pt x="11312" y="9062"/>
                      </a:lnTo>
                      <a:lnTo>
                        <a:pt x="11336" y="9066"/>
                      </a:lnTo>
                      <a:lnTo>
                        <a:pt x="11357" y="9073"/>
                      </a:lnTo>
                      <a:lnTo>
                        <a:pt x="11377" y="9082"/>
                      </a:lnTo>
                      <a:lnTo>
                        <a:pt x="11394" y="9093"/>
                      </a:lnTo>
                      <a:lnTo>
                        <a:pt x="11410" y="9107"/>
                      </a:lnTo>
                      <a:lnTo>
                        <a:pt x="11423" y="9124"/>
                      </a:lnTo>
                      <a:lnTo>
                        <a:pt x="11433" y="9144"/>
                      </a:lnTo>
                      <a:lnTo>
                        <a:pt x="11441" y="9166"/>
                      </a:lnTo>
                      <a:lnTo>
                        <a:pt x="11451" y="9194"/>
                      </a:lnTo>
                      <a:lnTo>
                        <a:pt x="11464" y="9224"/>
                      </a:lnTo>
                      <a:lnTo>
                        <a:pt x="11482" y="9257"/>
                      </a:lnTo>
                      <a:lnTo>
                        <a:pt x="11504" y="9292"/>
                      </a:lnTo>
                      <a:lnTo>
                        <a:pt x="11529" y="9331"/>
                      </a:lnTo>
                      <a:lnTo>
                        <a:pt x="11558" y="9372"/>
                      </a:lnTo>
                      <a:lnTo>
                        <a:pt x="11590" y="9414"/>
                      </a:lnTo>
                      <a:lnTo>
                        <a:pt x="11625" y="9459"/>
                      </a:lnTo>
                      <a:lnTo>
                        <a:pt x="11662" y="9505"/>
                      </a:lnTo>
                      <a:lnTo>
                        <a:pt x="11701" y="9553"/>
                      </a:lnTo>
                      <a:lnTo>
                        <a:pt x="11742" y="9600"/>
                      </a:lnTo>
                      <a:lnTo>
                        <a:pt x="11784" y="9649"/>
                      </a:lnTo>
                      <a:lnTo>
                        <a:pt x="11872" y="9747"/>
                      </a:lnTo>
                      <a:lnTo>
                        <a:pt x="11962" y="9844"/>
                      </a:lnTo>
                      <a:lnTo>
                        <a:pt x="12050" y="9939"/>
                      </a:lnTo>
                      <a:lnTo>
                        <a:pt x="12136" y="10028"/>
                      </a:lnTo>
                      <a:lnTo>
                        <a:pt x="12215" y="10108"/>
                      </a:lnTo>
                      <a:lnTo>
                        <a:pt x="12286" y="10180"/>
                      </a:lnTo>
                      <a:lnTo>
                        <a:pt x="12346" y="10239"/>
                      </a:lnTo>
                      <a:lnTo>
                        <a:pt x="12391" y="10285"/>
                      </a:lnTo>
                      <a:lnTo>
                        <a:pt x="12420" y="10313"/>
                      </a:lnTo>
                      <a:lnTo>
                        <a:pt x="12430" y="10323"/>
                      </a:lnTo>
                      <a:lnTo>
                        <a:pt x="13175" y="9774"/>
                      </a:lnTo>
                      <a:lnTo>
                        <a:pt x="14066" y="11646"/>
                      </a:lnTo>
                      <a:lnTo>
                        <a:pt x="14076" y="11683"/>
                      </a:lnTo>
                      <a:lnTo>
                        <a:pt x="14083" y="11717"/>
                      </a:lnTo>
                      <a:lnTo>
                        <a:pt x="14085" y="11733"/>
                      </a:lnTo>
                      <a:lnTo>
                        <a:pt x="14087" y="11748"/>
                      </a:lnTo>
                      <a:lnTo>
                        <a:pt x="14088" y="11762"/>
                      </a:lnTo>
                      <a:lnTo>
                        <a:pt x="14089" y="11776"/>
                      </a:lnTo>
                      <a:lnTo>
                        <a:pt x="14088" y="11790"/>
                      </a:lnTo>
                      <a:lnTo>
                        <a:pt x="14088" y="11803"/>
                      </a:lnTo>
                      <a:lnTo>
                        <a:pt x="14086" y="11817"/>
                      </a:lnTo>
                      <a:lnTo>
                        <a:pt x="14084" y="11830"/>
                      </a:lnTo>
                      <a:lnTo>
                        <a:pt x="14082" y="11842"/>
                      </a:lnTo>
                      <a:lnTo>
                        <a:pt x="14078" y="11854"/>
                      </a:lnTo>
                      <a:lnTo>
                        <a:pt x="14074" y="11867"/>
                      </a:lnTo>
                      <a:lnTo>
                        <a:pt x="14070" y="11879"/>
                      </a:lnTo>
                      <a:lnTo>
                        <a:pt x="14059" y="11904"/>
                      </a:lnTo>
                      <a:lnTo>
                        <a:pt x="14046" y="11930"/>
                      </a:lnTo>
                      <a:lnTo>
                        <a:pt x="14031" y="11957"/>
                      </a:lnTo>
                      <a:lnTo>
                        <a:pt x="14013" y="11985"/>
                      </a:lnTo>
                      <a:lnTo>
                        <a:pt x="13971" y="12050"/>
                      </a:lnTo>
                      <a:lnTo>
                        <a:pt x="13920" y="12126"/>
                      </a:lnTo>
                      <a:lnTo>
                        <a:pt x="13906" y="12148"/>
                      </a:lnTo>
                      <a:lnTo>
                        <a:pt x="13896" y="12171"/>
                      </a:lnTo>
                      <a:lnTo>
                        <a:pt x="13887" y="12193"/>
                      </a:lnTo>
                      <a:lnTo>
                        <a:pt x="13882" y="12214"/>
                      </a:lnTo>
                      <a:lnTo>
                        <a:pt x="13878" y="12235"/>
                      </a:lnTo>
                      <a:lnTo>
                        <a:pt x="13876" y="12256"/>
                      </a:lnTo>
                      <a:lnTo>
                        <a:pt x="13876" y="12277"/>
                      </a:lnTo>
                      <a:lnTo>
                        <a:pt x="13878" y="12298"/>
                      </a:lnTo>
                      <a:lnTo>
                        <a:pt x="13882" y="12318"/>
                      </a:lnTo>
                      <a:lnTo>
                        <a:pt x="13887" y="12338"/>
                      </a:lnTo>
                      <a:lnTo>
                        <a:pt x="13893" y="12357"/>
                      </a:lnTo>
                      <a:lnTo>
                        <a:pt x="13900" y="12375"/>
                      </a:lnTo>
                      <a:lnTo>
                        <a:pt x="13909" y="12393"/>
                      </a:lnTo>
                      <a:lnTo>
                        <a:pt x="13918" y="12412"/>
                      </a:lnTo>
                      <a:lnTo>
                        <a:pt x="13928" y="12429"/>
                      </a:lnTo>
                      <a:lnTo>
                        <a:pt x="13939" y="12445"/>
                      </a:lnTo>
                      <a:lnTo>
                        <a:pt x="13950" y="12461"/>
                      </a:lnTo>
                      <a:lnTo>
                        <a:pt x="13962" y="12476"/>
                      </a:lnTo>
                      <a:lnTo>
                        <a:pt x="13974" y="12490"/>
                      </a:lnTo>
                      <a:lnTo>
                        <a:pt x="13986" y="12503"/>
                      </a:lnTo>
                      <a:lnTo>
                        <a:pt x="14009" y="12528"/>
                      </a:lnTo>
                      <a:lnTo>
                        <a:pt x="14030" y="12548"/>
                      </a:lnTo>
                      <a:lnTo>
                        <a:pt x="14063" y="12577"/>
                      </a:lnTo>
                      <a:lnTo>
                        <a:pt x="14076" y="12587"/>
                      </a:lnTo>
                      <a:lnTo>
                        <a:pt x="14084" y="12578"/>
                      </a:lnTo>
                      <a:lnTo>
                        <a:pt x="14108" y="12553"/>
                      </a:lnTo>
                      <a:lnTo>
                        <a:pt x="14143" y="12513"/>
                      </a:lnTo>
                      <a:lnTo>
                        <a:pt x="14189" y="12462"/>
                      </a:lnTo>
                      <a:lnTo>
                        <a:pt x="14243" y="12399"/>
                      </a:lnTo>
                      <a:lnTo>
                        <a:pt x="14303" y="12330"/>
                      </a:lnTo>
                      <a:lnTo>
                        <a:pt x="14368" y="12253"/>
                      </a:lnTo>
                      <a:lnTo>
                        <a:pt x="14433" y="12173"/>
                      </a:lnTo>
                      <a:lnTo>
                        <a:pt x="14465" y="12132"/>
                      </a:lnTo>
                      <a:lnTo>
                        <a:pt x="14498" y="12091"/>
                      </a:lnTo>
                      <a:lnTo>
                        <a:pt x="14529" y="12050"/>
                      </a:lnTo>
                      <a:lnTo>
                        <a:pt x="14560" y="12008"/>
                      </a:lnTo>
                      <a:lnTo>
                        <a:pt x="14589" y="11968"/>
                      </a:lnTo>
                      <a:lnTo>
                        <a:pt x="14618" y="11927"/>
                      </a:lnTo>
                      <a:lnTo>
                        <a:pt x="14643" y="11889"/>
                      </a:lnTo>
                      <a:lnTo>
                        <a:pt x="14667" y="11851"/>
                      </a:lnTo>
                      <a:lnTo>
                        <a:pt x="14689" y="11816"/>
                      </a:lnTo>
                      <a:lnTo>
                        <a:pt x="14708" y="11781"/>
                      </a:lnTo>
                      <a:lnTo>
                        <a:pt x="14724" y="11749"/>
                      </a:lnTo>
                      <a:lnTo>
                        <a:pt x="14738" y="11719"/>
                      </a:lnTo>
                      <a:lnTo>
                        <a:pt x="14747" y="11692"/>
                      </a:lnTo>
                      <a:lnTo>
                        <a:pt x="14753" y="11666"/>
                      </a:lnTo>
                      <a:lnTo>
                        <a:pt x="14755" y="11645"/>
                      </a:lnTo>
                      <a:lnTo>
                        <a:pt x="14753" y="11627"/>
                      </a:lnTo>
                      <a:lnTo>
                        <a:pt x="14736" y="11615"/>
                      </a:lnTo>
                      <a:lnTo>
                        <a:pt x="14690" y="11582"/>
                      </a:lnTo>
                      <a:lnTo>
                        <a:pt x="14659" y="11556"/>
                      </a:lnTo>
                      <a:lnTo>
                        <a:pt x="14624" y="11526"/>
                      </a:lnTo>
                      <a:lnTo>
                        <a:pt x="14605" y="11509"/>
                      </a:lnTo>
                      <a:lnTo>
                        <a:pt x="14585" y="11490"/>
                      </a:lnTo>
                      <a:lnTo>
                        <a:pt x="14565" y="11471"/>
                      </a:lnTo>
                      <a:lnTo>
                        <a:pt x="14545" y="11449"/>
                      </a:lnTo>
                      <a:lnTo>
                        <a:pt x="14525" y="11426"/>
                      </a:lnTo>
                      <a:lnTo>
                        <a:pt x="14504" y="11403"/>
                      </a:lnTo>
                      <a:lnTo>
                        <a:pt x="14484" y="11378"/>
                      </a:lnTo>
                      <a:lnTo>
                        <a:pt x="14463" y="11352"/>
                      </a:lnTo>
                      <a:lnTo>
                        <a:pt x="14442" y="11324"/>
                      </a:lnTo>
                      <a:lnTo>
                        <a:pt x="14423" y="11295"/>
                      </a:lnTo>
                      <a:lnTo>
                        <a:pt x="14403" y="11265"/>
                      </a:lnTo>
                      <a:lnTo>
                        <a:pt x="14385" y="11234"/>
                      </a:lnTo>
                      <a:lnTo>
                        <a:pt x="14367" y="11201"/>
                      </a:lnTo>
                      <a:lnTo>
                        <a:pt x="14350" y="11168"/>
                      </a:lnTo>
                      <a:lnTo>
                        <a:pt x="14333" y="11133"/>
                      </a:lnTo>
                      <a:lnTo>
                        <a:pt x="14318" y="11097"/>
                      </a:lnTo>
                      <a:lnTo>
                        <a:pt x="14304" y="11059"/>
                      </a:lnTo>
                      <a:lnTo>
                        <a:pt x="14292" y="11021"/>
                      </a:lnTo>
                      <a:lnTo>
                        <a:pt x="14281" y="10982"/>
                      </a:lnTo>
                      <a:lnTo>
                        <a:pt x="14272" y="10940"/>
                      </a:lnTo>
                      <a:lnTo>
                        <a:pt x="14265" y="10924"/>
                      </a:lnTo>
                      <a:lnTo>
                        <a:pt x="14243" y="10876"/>
                      </a:lnTo>
                      <a:lnTo>
                        <a:pt x="14207" y="10801"/>
                      </a:lnTo>
                      <a:lnTo>
                        <a:pt x="14162" y="10704"/>
                      </a:lnTo>
                      <a:lnTo>
                        <a:pt x="14106" y="10588"/>
                      </a:lnTo>
                      <a:lnTo>
                        <a:pt x="14041" y="10458"/>
                      </a:lnTo>
                      <a:lnTo>
                        <a:pt x="13969" y="10318"/>
                      </a:lnTo>
                      <a:lnTo>
                        <a:pt x="13893" y="10172"/>
                      </a:lnTo>
                      <a:lnTo>
                        <a:pt x="13853" y="10097"/>
                      </a:lnTo>
                      <a:lnTo>
                        <a:pt x="13812" y="10024"/>
                      </a:lnTo>
                      <a:lnTo>
                        <a:pt x="13771" y="9950"/>
                      </a:lnTo>
                      <a:lnTo>
                        <a:pt x="13729" y="9877"/>
                      </a:lnTo>
                      <a:lnTo>
                        <a:pt x="13687" y="9807"/>
                      </a:lnTo>
                      <a:lnTo>
                        <a:pt x="13645" y="9738"/>
                      </a:lnTo>
                      <a:lnTo>
                        <a:pt x="13603" y="9673"/>
                      </a:lnTo>
                      <a:lnTo>
                        <a:pt x="13561" y="9609"/>
                      </a:lnTo>
                      <a:lnTo>
                        <a:pt x="13521" y="9551"/>
                      </a:lnTo>
                      <a:lnTo>
                        <a:pt x="13480" y="9495"/>
                      </a:lnTo>
                      <a:lnTo>
                        <a:pt x="13440" y="9446"/>
                      </a:lnTo>
                      <a:lnTo>
                        <a:pt x="13402" y="9400"/>
                      </a:lnTo>
                      <a:lnTo>
                        <a:pt x="13365" y="9362"/>
                      </a:lnTo>
                      <a:lnTo>
                        <a:pt x="13329" y="9329"/>
                      </a:lnTo>
                      <a:lnTo>
                        <a:pt x="13295" y="9304"/>
                      </a:lnTo>
                      <a:lnTo>
                        <a:pt x="13263" y="9284"/>
                      </a:lnTo>
                      <a:lnTo>
                        <a:pt x="13258" y="9287"/>
                      </a:lnTo>
                      <a:lnTo>
                        <a:pt x="13241" y="9295"/>
                      </a:lnTo>
                      <a:lnTo>
                        <a:pt x="13213" y="9309"/>
                      </a:lnTo>
                      <a:lnTo>
                        <a:pt x="13177" y="9326"/>
                      </a:lnTo>
                      <a:lnTo>
                        <a:pt x="13133" y="9346"/>
                      </a:lnTo>
                      <a:lnTo>
                        <a:pt x="13081" y="9368"/>
                      </a:lnTo>
                      <a:lnTo>
                        <a:pt x="13023" y="9392"/>
                      </a:lnTo>
                      <a:lnTo>
                        <a:pt x="12960" y="9417"/>
                      </a:lnTo>
                      <a:lnTo>
                        <a:pt x="12894" y="9442"/>
                      </a:lnTo>
                      <a:lnTo>
                        <a:pt x="12824" y="9466"/>
                      </a:lnTo>
                      <a:lnTo>
                        <a:pt x="12789" y="9477"/>
                      </a:lnTo>
                      <a:lnTo>
                        <a:pt x="12753" y="9488"/>
                      </a:lnTo>
                      <a:lnTo>
                        <a:pt x="12717" y="9498"/>
                      </a:lnTo>
                      <a:lnTo>
                        <a:pt x="12680" y="9508"/>
                      </a:lnTo>
                      <a:lnTo>
                        <a:pt x="12644" y="9516"/>
                      </a:lnTo>
                      <a:lnTo>
                        <a:pt x="12608" y="9524"/>
                      </a:lnTo>
                      <a:lnTo>
                        <a:pt x="12572" y="9531"/>
                      </a:lnTo>
                      <a:lnTo>
                        <a:pt x="12537" y="9538"/>
                      </a:lnTo>
                      <a:lnTo>
                        <a:pt x="12502" y="9543"/>
                      </a:lnTo>
                      <a:lnTo>
                        <a:pt x="12468" y="9547"/>
                      </a:lnTo>
                      <a:lnTo>
                        <a:pt x="12434" y="9549"/>
                      </a:lnTo>
                      <a:lnTo>
                        <a:pt x="12401" y="9549"/>
                      </a:lnTo>
                      <a:lnTo>
                        <a:pt x="12391" y="9540"/>
                      </a:lnTo>
                      <a:lnTo>
                        <a:pt x="12361" y="9514"/>
                      </a:lnTo>
                      <a:lnTo>
                        <a:pt x="12314" y="9473"/>
                      </a:lnTo>
                      <a:lnTo>
                        <a:pt x="12252" y="9420"/>
                      </a:lnTo>
                      <a:lnTo>
                        <a:pt x="12177" y="9356"/>
                      </a:lnTo>
                      <a:lnTo>
                        <a:pt x="12092" y="9283"/>
                      </a:lnTo>
                      <a:lnTo>
                        <a:pt x="11998" y="9205"/>
                      </a:lnTo>
                      <a:lnTo>
                        <a:pt x="11898" y="9123"/>
                      </a:lnTo>
                      <a:lnTo>
                        <a:pt x="11794" y="9038"/>
                      </a:lnTo>
                      <a:lnTo>
                        <a:pt x="11688" y="8955"/>
                      </a:lnTo>
                      <a:lnTo>
                        <a:pt x="11635" y="8913"/>
                      </a:lnTo>
                      <a:lnTo>
                        <a:pt x="11583" y="8874"/>
                      </a:lnTo>
                      <a:lnTo>
                        <a:pt x="11531" y="8835"/>
                      </a:lnTo>
                      <a:lnTo>
                        <a:pt x="11480" y="8796"/>
                      </a:lnTo>
                      <a:lnTo>
                        <a:pt x="11430" y="8761"/>
                      </a:lnTo>
                      <a:lnTo>
                        <a:pt x="11382" y="8727"/>
                      </a:lnTo>
                      <a:lnTo>
                        <a:pt x="11335" y="8695"/>
                      </a:lnTo>
                      <a:lnTo>
                        <a:pt x="11290" y="8665"/>
                      </a:lnTo>
                      <a:lnTo>
                        <a:pt x="11248" y="8639"/>
                      </a:lnTo>
                      <a:lnTo>
                        <a:pt x="11209" y="8616"/>
                      </a:lnTo>
                      <a:lnTo>
                        <a:pt x="11171" y="8596"/>
                      </a:lnTo>
                      <a:lnTo>
                        <a:pt x="11138" y="8578"/>
                      </a:lnTo>
                      <a:lnTo>
                        <a:pt x="10736" y="8510"/>
                      </a:lnTo>
                      <a:lnTo>
                        <a:pt x="13783" y="1661"/>
                      </a:lnTo>
                      <a:lnTo>
                        <a:pt x="13780" y="1657"/>
                      </a:lnTo>
                      <a:lnTo>
                        <a:pt x="13771" y="1647"/>
                      </a:lnTo>
                      <a:lnTo>
                        <a:pt x="13757" y="1631"/>
                      </a:lnTo>
                      <a:lnTo>
                        <a:pt x="13736" y="1613"/>
                      </a:lnTo>
                      <a:lnTo>
                        <a:pt x="13723" y="1602"/>
                      </a:lnTo>
                      <a:lnTo>
                        <a:pt x="13708" y="1592"/>
                      </a:lnTo>
                      <a:lnTo>
                        <a:pt x="13692" y="1580"/>
                      </a:lnTo>
                      <a:lnTo>
                        <a:pt x="13674" y="1569"/>
                      </a:lnTo>
                      <a:lnTo>
                        <a:pt x="13654" y="1558"/>
                      </a:lnTo>
                      <a:lnTo>
                        <a:pt x="13633" y="1546"/>
                      </a:lnTo>
                      <a:lnTo>
                        <a:pt x="13610" y="1535"/>
                      </a:lnTo>
                      <a:lnTo>
                        <a:pt x="13584" y="1525"/>
                      </a:lnTo>
                      <a:lnTo>
                        <a:pt x="13557" y="1514"/>
                      </a:lnTo>
                      <a:lnTo>
                        <a:pt x="13528" y="1505"/>
                      </a:lnTo>
                      <a:lnTo>
                        <a:pt x="13497" y="1497"/>
                      </a:lnTo>
                      <a:lnTo>
                        <a:pt x="13463" y="1489"/>
                      </a:lnTo>
                      <a:lnTo>
                        <a:pt x="13429" y="1483"/>
                      </a:lnTo>
                      <a:lnTo>
                        <a:pt x="13392" y="1479"/>
                      </a:lnTo>
                      <a:lnTo>
                        <a:pt x="13353" y="1476"/>
                      </a:lnTo>
                      <a:lnTo>
                        <a:pt x="13311" y="1474"/>
                      </a:lnTo>
                      <a:lnTo>
                        <a:pt x="13268" y="1475"/>
                      </a:lnTo>
                      <a:lnTo>
                        <a:pt x="13223" y="1477"/>
                      </a:lnTo>
                      <a:lnTo>
                        <a:pt x="13174" y="1482"/>
                      </a:lnTo>
                      <a:lnTo>
                        <a:pt x="13125" y="1489"/>
                      </a:lnTo>
                      <a:lnTo>
                        <a:pt x="13072" y="1498"/>
                      </a:lnTo>
                      <a:lnTo>
                        <a:pt x="13017" y="1510"/>
                      </a:lnTo>
                      <a:lnTo>
                        <a:pt x="12960" y="1525"/>
                      </a:lnTo>
                      <a:lnTo>
                        <a:pt x="12901" y="1543"/>
                      </a:lnTo>
                      <a:lnTo>
                        <a:pt x="12894" y="1543"/>
                      </a:lnTo>
                      <a:lnTo>
                        <a:pt x="12874" y="1543"/>
                      </a:lnTo>
                      <a:lnTo>
                        <a:pt x="12842" y="1542"/>
                      </a:lnTo>
                      <a:lnTo>
                        <a:pt x="12799" y="1539"/>
                      </a:lnTo>
                      <a:lnTo>
                        <a:pt x="12748" y="1536"/>
                      </a:lnTo>
                      <a:lnTo>
                        <a:pt x="12688" y="1531"/>
                      </a:lnTo>
                      <a:lnTo>
                        <a:pt x="12624" y="1524"/>
                      </a:lnTo>
                      <a:lnTo>
                        <a:pt x="12554" y="1513"/>
                      </a:lnTo>
                      <a:lnTo>
                        <a:pt x="12518" y="1507"/>
                      </a:lnTo>
                      <a:lnTo>
                        <a:pt x="12482" y="1501"/>
                      </a:lnTo>
                      <a:lnTo>
                        <a:pt x="12444" y="1493"/>
                      </a:lnTo>
                      <a:lnTo>
                        <a:pt x="12408" y="1485"/>
                      </a:lnTo>
                      <a:lnTo>
                        <a:pt x="12371" y="1476"/>
                      </a:lnTo>
                      <a:lnTo>
                        <a:pt x="12334" y="1466"/>
                      </a:lnTo>
                      <a:lnTo>
                        <a:pt x="12296" y="1456"/>
                      </a:lnTo>
                      <a:lnTo>
                        <a:pt x="12260" y="1444"/>
                      </a:lnTo>
                      <a:lnTo>
                        <a:pt x="12225" y="1431"/>
                      </a:lnTo>
                      <a:lnTo>
                        <a:pt x="12190" y="1417"/>
                      </a:lnTo>
                      <a:lnTo>
                        <a:pt x="12156" y="1402"/>
                      </a:lnTo>
                      <a:lnTo>
                        <a:pt x="12124" y="1385"/>
                      </a:lnTo>
                      <a:lnTo>
                        <a:pt x="12093" y="1367"/>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6"/>
                      </a:lnTo>
                      <a:lnTo>
                        <a:pt x="11694" y="1270"/>
                      </a:lnTo>
                      <a:lnTo>
                        <a:pt x="11665" y="1264"/>
                      </a:lnTo>
                      <a:lnTo>
                        <a:pt x="11636" y="1256"/>
                      </a:lnTo>
                      <a:lnTo>
                        <a:pt x="11607" y="1248"/>
                      </a:lnTo>
                      <a:lnTo>
                        <a:pt x="11579" y="1239"/>
                      </a:lnTo>
                      <a:lnTo>
                        <a:pt x="11551" y="1228"/>
                      </a:lnTo>
                      <a:lnTo>
                        <a:pt x="11525" y="1217"/>
                      </a:lnTo>
                      <a:lnTo>
                        <a:pt x="11500" y="1205"/>
                      </a:lnTo>
                      <a:lnTo>
                        <a:pt x="11477" y="1192"/>
                      </a:lnTo>
                      <a:lnTo>
                        <a:pt x="11455" y="1178"/>
                      </a:lnTo>
                      <a:lnTo>
                        <a:pt x="11435" y="1163"/>
                      </a:lnTo>
                      <a:lnTo>
                        <a:pt x="11417" y="1145"/>
                      </a:lnTo>
                      <a:lnTo>
                        <a:pt x="11403" y="1127"/>
                      </a:lnTo>
                      <a:lnTo>
                        <a:pt x="11391" y="1108"/>
                      </a:lnTo>
                      <a:lnTo>
                        <a:pt x="11382" y="1088"/>
                      </a:lnTo>
                      <a:lnTo>
                        <a:pt x="11376" y="1067"/>
                      </a:lnTo>
                      <a:lnTo>
                        <a:pt x="11373" y="1043"/>
                      </a:lnTo>
                      <a:lnTo>
                        <a:pt x="11362" y="1036"/>
                      </a:lnTo>
                      <a:lnTo>
                        <a:pt x="11331" y="1018"/>
                      </a:lnTo>
                      <a:lnTo>
                        <a:pt x="11308" y="1006"/>
                      </a:lnTo>
                      <a:lnTo>
                        <a:pt x="11282" y="993"/>
                      </a:lnTo>
                      <a:lnTo>
                        <a:pt x="11253" y="978"/>
                      </a:lnTo>
                      <a:lnTo>
                        <a:pt x="11220" y="964"/>
                      </a:lnTo>
                      <a:lnTo>
                        <a:pt x="11183" y="949"/>
                      </a:lnTo>
                      <a:lnTo>
                        <a:pt x="11145" y="934"/>
                      </a:lnTo>
                      <a:lnTo>
                        <a:pt x="11105" y="919"/>
                      </a:lnTo>
                      <a:lnTo>
                        <a:pt x="11062" y="906"/>
                      </a:lnTo>
                      <a:lnTo>
                        <a:pt x="11041" y="900"/>
                      </a:lnTo>
                      <a:lnTo>
                        <a:pt x="11019" y="895"/>
                      </a:lnTo>
                      <a:lnTo>
                        <a:pt x="10997" y="890"/>
                      </a:lnTo>
                      <a:lnTo>
                        <a:pt x="10975" y="886"/>
                      </a:lnTo>
                      <a:lnTo>
                        <a:pt x="10952" y="883"/>
                      </a:lnTo>
                      <a:lnTo>
                        <a:pt x="10928" y="880"/>
                      </a:lnTo>
                      <a:lnTo>
                        <a:pt x="10906" y="878"/>
                      </a:lnTo>
                      <a:lnTo>
                        <a:pt x="10883" y="876"/>
                      </a:lnTo>
                      <a:lnTo>
                        <a:pt x="10866" y="866"/>
                      </a:lnTo>
                      <a:lnTo>
                        <a:pt x="10822" y="839"/>
                      </a:lnTo>
                      <a:lnTo>
                        <a:pt x="10790" y="822"/>
                      </a:lnTo>
                      <a:lnTo>
                        <a:pt x="10756" y="803"/>
                      </a:lnTo>
                      <a:lnTo>
                        <a:pt x="10718" y="783"/>
                      </a:lnTo>
                      <a:lnTo>
                        <a:pt x="10677" y="765"/>
                      </a:lnTo>
                      <a:lnTo>
                        <a:pt x="10656" y="756"/>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30"/>
                      </a:lnTo>
                      <a:lnTo>
                        <a:pt x="10395" y="738"/>
                      </a:lnTo>
                      <a:lnTo>
                        <a:pt x="10383" y="749"/>
                      </a:lnTo>
                      <a:lnTo>
                        <a:pt x="10373" y="760"/>
                      </a:lnTo>
                      <a:lnTo>
                        <a:pt x="10364" y="773"/>
                      </a:lnTo>
                      <a:lnTo>
                        <a:pt x="10356" y="785"/>
                      </a:lnTo>
                      <a:lnTo>
                        <a:pt x="10350" y="799"/>
                      </a:lnTo>
                      <a:lnTo>
                        <a:pt x="10344" y="814"/>
                      </a:lnTo>
                      <a:lnTo>
                        <a:pt x="10339" y="829"/>
                      </a:lnTo>
                      <a:lnTo>
                        <a:pt x="10335" y="844"/>
                      </a:lnTo>
                      <a:lnTo>
                        <a:pt x="10332" y="859"/>
                      </a:lnTo>
                      <a:lnTo>
                        <a:pt x="10323" y="922"/>
                      </a:lnTo>
                      <a:lnTo>
                        <a:pt x="10317" y="980"/>
                      </a:lnTo>
                      <a:lnTo>
                        <a:pt x="10313" y="994"/>
                      </a:lnTo>
                      <a:lnTo>
                        <a:pt x="10311" y="1007"/>
                      </a:lnTo>
                      <a:lnTo>
                        <a:pt x="10307" y="1019"/>
                      </a:lnTo>
                      <a:lnTo>
                        <a:pt x="10304" y="1031"/>
                      </a:lnTo>
                      <a:lnTo>
                        <a:pt x="10299" y="1042"/>
                      </a:lnTo>
                      <a:lnTo>
                        <a:pt x="10294" y="1052"/>
                      </a:lnTo>
                      <a:lnTo>
                        <a:pt x="10287" y="1060"/>
                      </a:lnTo>
                      <a:lnTo>
                        <a:pt x="10280" y="1068"/>
                      </a:lnTo>
                      <a:lnTo>
                        <a:pt x="10271" y="1074"/>
                      </a:lnTo>
                      <a:lnTo>
                        <a:pt x="10261" y="1078"/>
                      </a:lnTo>
                      <a:lnTo>
                        <a:pt x="10250" y="1082"/>
                      </a:lnTo>
                      <a:lnTo>
                        <a:pt x="10237" y="1083"/>
                      </a:lnTo>
                      <a:lnTo>
                        <a:pt x="10223" y="1083"/>
                      </a:lnTo>
                      <a:lnTo>
                        <a:pt x="10206" y="1082"/>
                      </a:lnTo>
                      <a:lnTo>
                        <a:pt x="10187" y="1078"/>
                      </a:lnTo>
                      <a:lnTo>
                        <a:pt x="10168" y="1073"/>
                      </a:lnTo>
                      <a:lnTo>
                        <a:pt x="10148" y="1067"/>
                      </a:lnTo>
                      <a:lnTo>
                        <a:pt x="10130" y="1060"/>
                      </a:lnTo>
                      <a:lnTo>
                        <a:pt x="10112" y="1052"/>
                      </a:lnTo>
                      <a:lnTo>
                        <a:pt x="10095" y="1044"/>
                      </a:lnTo>
                      <a:lnTo>
                        <a:pt x="10079" y="1034"/>
                      </a:lnTo>
                      <a:lnTo>
                        <a:pt x="10063" y="1024"/>
                      </a:lnTo>
                      <a:lnTo>
                        <a:pt x="10049" y="1013"/>
                      </a:lnTo>
                      <a:lnTo>
                        <a:pt x="10035" y="1002"/>
                      </a:lnTo>
                      <a:lnTo>
                        <a:pt x="10021" y="991"/>
                      </a:lnTo>
                      <a:lnTo>
                        <a:pt x="10008" y="978"/>
                      </a:lnTo>
                      <a:lnTo>
                        <a:pt x="9995" y="966"/>
                      </a:lnTo>
                      <a:lnTo>
                        <a:pt x="9983" y="952"/>
                      </a:lnTo>
                      <a:lnTo>
                        <a:pt x="9959" y="925"/>
                      </a:lnTo>
                      <a:lnTo>
                        <a:pt x="9934" y="894"/>
                      </a:lnTo>
                      <a:lnTo>
                        <a:pt x="9909" y="864"/>
                      </a:lnTo>
                      <a:lnTo>
                        <a:pt x="9884" y="834"/>
                      </a:lnTo>
                      <a:lnTo>
                        <a:pt x="9857" y="803"/>
                      </a:lnTo>
                      <a:lnTo>
                        <a:pt x="9828" y="770"/>
                      </a:lnTo>
                      <a:lnTo>
                        <a:pt x="9813" y="755"/>
                      </a:lnTo>
                      <a:lnTo>
                        <a:pt x="9795" y="739"/>
                      </a:lnTo>
                      <a:lnTo>
                        <a:pt x="9778" y="724"/>
                      </a:lnTo>
                      <a:lnTo>
                        <a:pt x="9760" y="709"/>
                      </a:lnTo>
                      <a:lnTo>
                        <a:pt x="9742" y="694"/>
                      </a:lnTo>
                      <a:lnTo>
                        <a:pt x="9722" y="679"/>
                      </a:lnTo>
                      <a:lnTo>
                        <a:pt x="9701" y="665"/>
                      </a:lnTo>
                      <a:lnTo>
                        <a:pt x="9678" y="651"/>
                      </a:lnTo>
                      <a:lnTo>
                        <a:pt x="9627" y="622"/>
                      </a:lnTo>
                      <a:lnTo>
                        <a:pt x="9569" y="589"/>
                      </a:lnTo>
                      <a:lnTo>
                        <a:pt x="9502" y="554"/>
                      </a:lnTo>
                      <a:lnTo>
                        <a:pt x="9430" y="517"/>
                      </a:lnTo>
                      <a:lnTo>
                        <a:pt x="9356" y="479"/>
                      </a:lnTo>
                      <a:lnTo>
                        <a:pt x="9279" y="440"/>
                      </a:lnTo>
                      <a:lnTo>
                        <a:pt x="9202" y="402"/>
                      </a:lnTo>
                      <a:lnTo>
                        <a:pt x="9126" y="366"/>
                      </a:lnTo>
                      <a:lnTo>
                        <a:pt x="9052" y="331"/>
                      </a:lnTo>
                      <a:lnTo>
                        <a:pt x="8984" y="297"/>
                      </a:lnTo>
                      <a:lnTo>
                        <a:pt x="8921" y="268"/>
                      </a:lnTo>
                      <a:lnTo>
                        <a:pt x="8867" y="242"/>
                      </a:lnTo>
                      <a:lnTo>
                        <a:pt x="8822" y="221"/>
                      </a:lnTo>
                      <a:lnTo>
                        <a:pt x="8786" y="205"/>
                      </a:lnTo>
                      <a:lnTo>
                        <a:pt x="8765" y="194"/>
                      </a:lnTo>
                      <a:lnTo>
                        <a:pt x="8757" y="190"/>
                      </a:lnTo>
                      <a:lnTo>
                        <a:pt x="8752" y="186"/>
                      </a:lnTo>
                      <a:lnTo>
                        <a:pt x="8735" y="176"/>
                      </a:lnTo>
                      <a:lnTo>
                        <a:pt x="8708" y="160"/>
                      </a:lnTo>
                      <a:lnTo>
                        <a:pt x="8669" y="141"/>
                      </a:lnTo>
                      <a:lnTo>
                        <a:pt x="8646" y="130"/>
                      </a:lnTo>
                      <a:lnTo>
                        <a:pt x="8620" y="118"/>
                      </a:lnTo>
                      <a:lnTo>
                        <a:pt x="8592" y="107"/>
                      </a:lnTo>
                      <a:lnTo>
                        <a:pt x="8560" y="95"/>
                      </a:lnTo>
                      <a:lnTo>
                        <a:pt x="8525" y="82"/>
                      </a:lnTo>
                      <a:lnTo>
                        <a:pt x="8489" y="70"/>
                      </a:lnTo>
                      <a:lnTo>
                        <a:pt x="8450" y="59"/>
                      </a:lnTo>
                      <a:lnTo>
                        <a:pt x="8407" y="48"/>
                      </a:lnTo>
                      <a:lnTo>
                        <a:pt x="8362" y="38"/>
                      </a:lnTo>
                      <a:lnTo>
                        <a:pt x="8315" y="29"/>
                      </a:lnTo>
                      <a:lnTo>
                        <a:pt x="8264" y="21"/>
                      </a:lnTo>
                      <a:lnTo>
                        <a:pt x="8211" y="13"/>
                      </a:lnTo>
                      <a:lnTo>
                        <a:pt x="8155" y="8"/>
                      </a:lnTo>
                      <a:lnTo>
                        <a:pt x="8097" y="4"/>
                      </a:lnTo>
                      <a:lnTo>
                        <a:pt x="8035" y="1"/>
                      </a:lnTo>
                      <a:lnTo>
                        <a:pt x="7972" y="0"/>
                      </a:lnTo>
                      <a:lnTo>
                        <a:pt x="7905" y="2"/>
                      </a:lnTo>
                      <a:lnTo>
                        <a:pt x="7837" y="5"/>
                      </a:lnTo>
                      <a:lnTo>
                        <a:pt x="7764" y="11"/>
                      </a:lnTo>
                      <a:lnTo>
                        <a:pt x="7691" y="20"/>
                      </a:lnTo>
                      <a:lnTo>
                        <a:pt x="7613" y="31"/>
                      </a:lnTo>
                      <a:lnTo>
                        <a:pt x="7533" y="45"/>
                      </a:lnTo>
                      <a:lnTo>
                        <a:pt x="7451" y="62"/>
                      </a:lnTo>
                      <a:lnTo>
                        <a:pt x="7366" y="82"/>
                      </a:lnTo>
                      <a:lnTo>
                        <a:pt x="7283" y="104"/>
                      </a:lnTo>
                      <a:lnTo>
                        <a:pt x="7207" y="122"/>
                      </a:lnTo>
                      <a:lnTo>
                        <a:pt x="7136" y="139"/>
                      </a:lnTo>
                      <a:lnTo>
                        <a:pt x="7071" y="153"/>
                      </a:lnTo>
                      <a:lnTo>
                        <a:pt x="7010" y="166"/>
                      </a:lnTo>
                      <a:lnTo>
                        <a:pt x="6955" y="176"/>
                      </a:lnTo>
                      <a:lnTo>
                        <a:pt x="6903" y="185"/>
                      </a:lnTo>
                      <a:lnTo>
                        <a:pt x="6856" y="192"/>
                      </a:lnTo>
                      <a:lnTo>
                        <a:pt x="6813" y="198"/>
                      </a:lnTo>
                      <a:lnTo>
                        <a:pt x="6773" y="204"/>
                      </a:lnTo>
                      <a:lnTo>
                        <a:pt x="6737" y="207"/>
                      </a:lnTo>
                      <a:lnTo>
                        <a:pt x="6704" y="209"/>
                      </a:lnTo>
                      <a:lnTo>
                        <a:pt x="6674" y="210"/>
                      </a:lnTo>
                      <a:lnTo>
                        <a:pt x="6646" y="210"/>
                      </a:lnTo>
                      <a:lnTo>
                        <a:pt x="6620" y="210"/>
                      </a:lnTo>
                      <a:lnTo>
                        <a:pt x="6597" y="208"/>
                      </a:lnTo>
                      <a:lnTo>
                        <a:pt x="6576" y="206"/>
                      </a:lnTo>
                      <a:lnTo>
                        <a:pt x="6556" y="202"/>
                      </a:lnTo>
                      <a:lnTo>
                        <a:pt x="6537" y="199"/>
                      </a:lnTo>
                      <a:lnTo>
                        <a:pt x="6518" y="196"/>
                      </a:lnTo>
                      <a:lnTo>
                        <a:pt x="6483" y="189"/>
                      </a:lnTo>
                      <a:lnTo>
                        <a:pt x="6449" y="182"/>
                      </a:lnTo>
                      <a:lnTo>
                        <a:pt x="6431" y="178"/>
                      </a:lnTo>
                      <a:lnTo>
                        <a:pt x="6413" y="175"/>
                      </a:lnTo>
                      <a:lnTo>
                        <a:pt x="6392" y="173"/>
                      </a:lnTo>
                      <a:lnTo>
                        <a:pt x="6371" y="171"/>
                      </a:lnTo>
                      <a:lnTo>
                        <a:pt x="6349" y="170"/>
                      </a:lnTo>
                      <a:lnTo>
                        <a:pt x="6325" y="169"/>
                      </a:lnTo>
                      <a:lnTo>
                        <a:pt x="6298" y="169"/>
                      </a:lnTo>
                      <a:lnTo>
                        <a:pt x="6269" y="171"/>
                      </a:lnTo>
                      <a:lnTo>
                        <a:pt x="6208" y="175"/>
                      </a:lnTo>
                      <a:lnTo>
                        <a:pt x="6144" y="182"/>
                      </a:lnTo>
                      <a:lnTo>
                        <a:pt x="6080" y="190"/>
                      </a:lnTo>
                      <a:lnTo>
                        <a:pt x="6015" y="200"/>
                      </a:lnTo>
                      <a:lnTo>
                        <a:pt x="5983" y="207"/>
                      </a:lnTo>
                      <a:lnTo>
                        <a:pt x="5951" y="213"/>
                      </a:lnTo>
                      <a:lnTo>
                        <a:pt x="5919" y="220"/>
                      </a:lnTo>
                      <a:lnTo>
                        <a:pt x="5886" y="228"/>
                      </a:lnTo>
                      <a:lnTo>
                        <a:pt x="5854" y="236"/>
                      </a:lnTo>
                      <a:lnTo>
                        <a:pt x="5823" y="244"/>
                      </a:lnTo>
                      <a:lnTo>
                        <a:pt x="5792" y="253"/>
                      </a:lnTo>
                      <a:lnTo>
                        <a:pt x="5761" y="263"/>
                      </a:lnTo>
                      <a:lnTo>
                        <a:pt x="5731" y="273"/>
                      </a:lnTo>
                      <a:lnTo>
                        <a:pt x="5701" y="283"/>
                      </a:lnTo>
                      <a:lnTo>
                        <a:pt x="5672" y="295"/>
                      </a:lnTo>
                      <a:lnTo>
                        <a:pt x="5643" y="306"/>
                      </a:lnTo>
                      <a:lnTo>
                        <a:pt x="5615" y="319"/>
                      </a:lnTo>
                      <a:lnTo>
                        <a:pt x="5589" y="332"/>
                      </a:lnTo>
                      <a:lnTo>
                        <a:pt x="5563" y="346"/>
                      </a:lnTo>
                      <a:lnTo>
                        <a:pt x="5538" y="360"/>
                      </a:lnTo>
                      <a:lnTo>
                        <a:pt x="5513" y="374"/>
                      </a:lnTo>
                      <a:lnTo>
                        <a:pt x="5490" y="390"/>
                      </a:lnTo>
                      <a:lnTo>
                        <a:pt x="5468" y="405"/>
                      </a:lnTo>
                      <a:lnTo>
                        <a:pt x="5448" y="422"/>
                      </a:lnTo>
                      <a:lnTo>
                        <a:pt x="5428" y="439"/>
                      </a:lnTo>
                      <a:lnTo>
                        <a:pt x="5410" y="457"/>
                      </a:lnTo>
                      <a:lnTo>
                        <a:pt x="5393" y="475"/>
                      </a:lnTo>
                      <a:lnTo>
                        <a:pt x="5377" y="494"/>
                      </a:lnTo>
                      <a:lnTo>
                        <a:pt x="5360" y="515"/>
                      </a:lnTo>
                      <a:lnTo>
                        <a:pt x="5339" y="539"/>
                      </a:lnTo>
                      <a:lnTo>
                        <a:pt x="5313" y="568"/>
                      </a:lnTo>
                      <a:lnTo>
                        <a:pt x="5283" y="598"/>
                      </a:lnTo>
                      <a:lnTo>
                        <a:pt x="5248" y="630"/>
                      </a:lnTo>
                      <a:lnTo>
                        <a:pt x="5211" y="665"/>
                      </a:lnTo>
                      <a:lnTo>
                        <a:pt x="5170" y="703"/>
                      </a:lnTo>
                      <a:lnTo>
                        <a:pt x="5125" y="741"/>
                      </a:lnTo>
                      <a:lnTo>
                        <a:pt x="5078" y="781"/>
                      </a:lnTo>
                      <a:lnTo>
                        <a:pt x="5028" y="824"/>
                      </a:lnTo>
                      <a:lnTo>
                        <a:pt x="4975" y="866"/>
                      </a:lnTo>
                      <a:lnTo>
                        <a:pt x="4921" y="908"/>
                      </a:lnTo>
                      <a:lnTo>
                        <a:pt x="4864" y="952"/>
                      </a:lnTo>
                      <a:lnTo>
                        <a:pt x="4806" y="996"/>
                      </a:lnTo>
                      <a:lnTo>
                        <a:pt x="4746" y="1039"/>
                      </a:lnTo>
                      <a:lnTo>
                        <a:pt x="4686" y="1082"/>
                      </a:lnTo>
                      <a:lnTo>
                        <a:pt x="4624" y="1124"/>
                      </a:lnTo>
                      <a:lnTo>
                        <a:pt x="4562" y="1166"/>
                      </a:lnTo>
                      <a:lnTo>
                        <a:pt x="4498" y="1206"/>
                      </a:lnTo>
                      <a:lnTo>
                        <a:pt x="4436" y="1245"/>
                      </a:lnTo>
                      <a:lnTo>
                        <a:pt x="4372" y="1282"/>
                      </a:lnTo>
                      <a:lnTo>
                        <a:pt x="4310" y="1317"/>
                      </a:lnTo>
                      <a:lnTo>
                        <a:pt x="4247" y="1349"/>
                      </a:lnTo>
                      <a:lnTo>
                        <a:pt x="4186" y="1379"/>
                      </a:lnTo>
                      <a:lnTo>
                        <a:pt x="4125" y="1407"/>
                      </a:lnTo>
                      <a:lnTo>
                        <a:pt x="4067" y="1430"/>
                      </a:lnTo>
                      <a:lnTo>
                        <a:pt x="4008" y="1451"/>
                      </a:lnTo>
                      <a:lnTo>
                        <a:pt x="3953" y="1468"/>
                      </a:lnTo>
                      <a:lnTo>
                        <a:pt x="3899" y="1481"/>
                      </a:lnTo>
                      <a:lnTo>
                        <a:pt x="3847" y="1489"/>
                      </a:lnTo>
                      <a:lnTo>
                        <a:pt x="3798" y="1494"/>
                      </a:lnTo>
                      <a:lnTo>
                        <a:pt x="3751" y="1493"/>
                      </a:lnTo>
                      <a:lnTo>
                        <a:pt x="3706" y="1490"/>
                      </a:lnTo>
                      <a:lnTo>
                        <a:pt x="3660" y="1488"/>
                      </a:lnTo>
                      <a:lnTo>
                        <a:pt x="3612" y="1486"/>
                      </a:lnTo>
                      <a:lnTo>
                        <a:pt x="3564" y="1485"/>
                      </a:lnTo>
                      <a:lnTo>
                        <a:pt x="3516" y="1484"/>
                      </a:lnTo>
                      <a:lnTo>
                        <a:pt x="3467" y="1485"/>
                      </a:lnTo>
                      <a:lnTo>
                        <a:pt x="3418" y="1486"/>
                      </a:lnTo>
                      <a:lnTo>
                        <a:pt x="3368" y="1488"/>
                      </a:lnTo>
                      <a:lnTo>
                        <a:pt x="3319" y="1491"/>
                      </a:lnTo>
                      <a:lnTo>
                        <a:pt x="3270" y="1494"/>
                      </a:lnTo>
                      <a:lnTo>
                        <a:pt x="3220" y="1499"/>
                      </a:lnTo>
                      <a:lnTo>
                        <a:pt x="3171" y="1504"/>
                      </a:lnTo>
                      <a:lnTo>
                        <a:pt x="3123" y="1510"/>
                      </a:lnTo>
                      <a:lnTo>
                        <a:pt x="3075" y="1518"/>
                      </a:lnTo>
                      <a:lnTo>
                        <a:pt x="3029" y="1527"/>
                      </a:lnTo>
                      <a:lnTo>
                        <a:pt x="2982" y="1536"/>
                      </a:lnTo>
                      <a:lnTo>
                        <a:pt x="2938" y="1546"/>
                      </a:lnTo>
                      <a:lnTo>
                        <a:pt x="2894" y="1557"/>
                      </a:lnTo>
                      <a:lnTo>
                        <a:pt x="2851" y="1569"/>
                      </a:lnTo>
                      <a:lnTo>
                        <a:pt x="2811" y="1582"/>
                      </a:lnTo>
                      <a:lnTo>
                        <a:pt x="2771" y="1596"/>
                      </a:lnTo>
                      <a:lnTo>
                        <a:pt x="2733" y="1611"/>
                      </a:lnTo>
                      <a:lnTo>
                        <a:pt x="2697" y="1628"/>
                      </a:lnTo>
                      <a:lnTo>
                        <a:pt x="2664" y="1646"/>
                      </a:lnTo>
                      <a:lnTo>
                        <a:pt x="2632" y="1664"/>
                      </a:lnTo>
                      <a:lnTo>
                        <a:pt x="2601" y="1684"/>
                      </a:lnTo>
                      <a:lnTo>
                        <a:pt x="2574" y="1705"/>
                      </a:lnTo>
                      <a:lnTo>
                        <a:pt x="2550" y="1726"/>
                      </a:lnTo>
                      <a:lnTo>
                        <a:pt x="2528" y="1749"/>
                      </a:lnTo>
                      <a:lnTo>
                        <a:pt x="2509" y="1775"/>
                      </a:lnTo>
                      <a:lnTo>
                        <a:pt x="2491" y="1800"/>
                      </a:lnTo>
                      <a:lnTo>
                        <a:pt x="2478" y="1827"/>
                      </a:lnTo>
                      <a:lnTo>
                        <a:pt x="2467" y="1854"/>
                      </a:lnTo>
                      <a:lnTo>
                        <a:pt x="2458" y="1880"/>
                      </a:lnTo>
                      <a:lnTo>
                        <a:pt x="2451" y="1904"/>
                      </a:lnTo>
                      <a:lnTo>
                        <a:pt x="2446" y="1927"/>
                      </a:lnTo>
                      <a:lnTo>
                        <a:pt x="2443" y="1950"/>
                      </a:lnTo>
                      <a:lnTo>
                        <a:pt x="2441" y="1971"/>
                      </a:lnTo>
                      <a:lnTo>
                        <a:pt x="2441" y="1991"/>
                      </a:lnTo>
                      <a:lnTo>
                        <a:pt x="2443" y="2012"/>
                      </a:lnTo>
                      <a:lnTo>
                        <a:pt x="2447" y="2032"/>
                      </a:lnTo>
                      <a:lnTo>
                        <a:pt x="2452" y="2051"/>
                      </a:lnTo>
                      <a:lnTo>
                        <a:pt x="2459" y="2069"/>
                      </a:lnTo>
                      <a:lnTo>
                        <a:pt x="2468" y="2087"/>
                      </a:lnTo>
                      <a:lnTo>
                        <a:pt x="2478" y="2105"/>
                      </a:lnTo>
                      <a:lnTo>
                        <a:pt x="2489" y="2124"/>
                      </a:lnTo>
                      <a:lnTo>
                        <a:pt x="2502" y="2142"/>
                      </a:lnTo>
                      <a:lnTo>
                        <a:pt x="2518" y="2160"/>
                      </a:lnTo>
                      <a:lnTo>
                        <a:pt x="2533" y="2179"/>
                      </a:lnTo>
                      <a:lnTo>
                        <a:pt x="2550" y="2197"/>
                      </a:lnTo>
                      <a:lnTo>
                        <a:pt x="2569" y="2216"/>
                      </a:lnTo>
                      <a:lnTo>
                        <a:pt x="2588" y="2236"/>
                      </a:lnTo>
                      <a:lnTo>
                        <a:pt x="2632" y="2278"/>
                      </a:lnTo>
                      <a:lnTo>
                        <a:pt x="2679" y="2323"/>
                      </a:lnTo>
                      <a:lnTo>
                        <a:pt x="2731" y="2373"/>
                      </a:lnTo>
                      <a:lnTo>
                        <a:pt x="2787" y="2426"/>
                      </a:lnTo>
                      <a:lnTo>
                        <a:pt x="2816" y="2455"/>
                      </a:lnTo>
                      <a:lnTo>
                        <a:pt x="2846" y="2486"/>
                      </a:lnTo>
                      <a:lnTo>
                        <a:pt x="2877" y="2518"/>
                      </a:lnTo>
                      <a:lnTo>
                        <a:pt x="2909" y="2552"/>
                      </a:lnTo>
                      <a:lnTo>
                        <a:pt x="2976" y="2626"/>
                      </a:lnTo>
                      <a:lnTo>
                        <a:pt x="3050" y="2708"/>
                      </a:lnTo>
                      <a:lnTo>
                        <a:pt x="3089" y="2753"/>
                      </a:lnTo>
                      <a:lnTo>
                        <a:pt x="3128" y="2799"/>
                      </a:lnTo>
                      <a:lnTo>
                        <a:pt x="3169" y="2848"/>
                      </a:lnTo>
                      <a:lnTo>
                        <a:pt x="3210" y="2897"/>
                      </a:lnTo>
                      <a:lnTo>
                        <a:pt x="3250" y="2947"/>
                      </a:lnTo>
                      <a:lnTo>
                        <a:pt x="3291" y="2999"/>
                      </a:lnTo>
                      <a:lnTo>
                        <a:pt x="3330" y="3051"/>
                      </a:lnTo>
                      <a:lnTo>
                        <a:pt x="3368" y="3105"/>
                      </a:lnTo>
                      <a:lnTo>
                        <a:pt x="3406" y="3157"/>
                      </a:lnTo>
                      <a:lnTo>
                        <a:pt x="3441" y="3211"/>
                      </a:lnTo>
                      <a:lnTo>
                        <a:pt x="3475" y="3264"/>
                      </a:lnTo>
                      <a:lnTo>
                        <a:pt x="3506" y="3318"/>
                      </a:lnTo>
                      <a:lnTo>
                        <a:pt x="3536" y="3371"/>
                      </a:lnTo>
                      <a:lnTo>
                        <a:pt x="3562" y="3422"/>
                      </a:lnTo>
                      <a:lnTo>
                        <a:pt x="3585" y="3474"/>
                      </a:lnTo>
                      <a:lnTo>
                        <a:pt x="3604" y="3524"/>
                      </a:lnTo>
                      <a:lnTo>
                        <a:pt x="3620" y="3574"/>
                      </a:lnTo>
                      <a:lnTo>
                        <a:pt x="3631" y="3621"/>
                      </a:lnTo>
                      <a:lnTo>
                        <a:pt x="3640" y="3667"/>
                      </a:lnTo>
                      <a:lnTo>
                        <a:pt x="3642" y="3711"/>
                      </a:lnTo>
                      <a:lnTo>
                        <a:pt x="3640" y="3753"/>
                      </a:lnTo>
                      <a:lnTo>
                        <a:pt x="3632" y="3794"/>
                      </a:lnTo>
                      <a:lnTo>
                        <a:pt x="3618" y="3831"/>
                      </a:lnTo>
                      <a:lnTo>
                        <a:pt x="3599" y="3865"/>
                      </a:lnTo>
                      <a:lnTo>
                        <a:pt x="3574" y="3896"/>
                      </a:lnTo>
                      <a:lnTo>
                        <a:pt x="3543" y="3926"/>
                      </a:lnTo>
                      <a:lnTo>
                        <a:pt x="3503" y="3951"/>
                      </a:lnTo>
                      <a:lnTo>
                        <a:pt x="3458" y="3973"/>
                      </a:lnTo>
                      <a:lnTo>
                        <a:pt x="3409" y="3991"/>
                      </a:lnTo>
                      <a:lnTo>
                        <a:pt x="3362" y="4006"/>
                      </a:lnTo>
                      <a:lnTo>
                        <a:pt x="3319" y="4018"/>
                      </a:lnTo>
                      <a:lnTo>
                        <a:pt x="3279" y="4027"/>
                      </a:lnTo>
                      <a:lnTo>
                        <a:pt x="3240" y="4034"/>
                      </a:lnTo>
                      <a:lnTo>
                        <a:pt x="3205" y="4037"/>
                      </a:lnTo>
                      <a:lnTo>
                        <a:pt x="3172" y="4037"/>
                      </a:lnTo>
                      <a:lnTo>
                        <a:pt x="3141" y="4035"/>
                      </a:lnTo>
                      <a:lnTo>
                        <a:pt x="3111" y="4030"/>
                      </a:lnTo>
                      <a:lnTo>
                        <a:pt x="3084" y="4024"/>
                      </a:lnTo>
                      <a:lnTo>
                        <a:pt x="3058" y="4016"/>
                      </a:lnTo>
                      <a:lnTo>
                        <a:pt x="3034" y="4007"/>
                      </a:lnTo>
                      <a:lnTo>
                        <a:pt x="3011" y="3995"/>
                      </a:lnTo>
                      <a:lnTo>
                        <a:pt x="2988" y="3983"/>
                      </a:lnTo>
                      <a:lnTo>
                        <a:pt x="2968" y="3969"/>
                      </a:lnTo>
                      <a:lnTo>
                        <a:pt x="2948" y="3954"/>
                      </a:lnTo>
                      <a:lnTo>
                        <a:pt x="2929" y="3938"/>
                      </a:lnTo>
                      <a:lnTo>
                        <a:pt x="2911" y="3921"/>
                      </a:lnTo>
                      <a:lnTo>
                        <a:pt x="2894" y="3903"/>
                      </a:lnTo>
                      <a:lnTo>
                        <a:pt x="2876" y="3885"/>
                      </a:lnTo>
                      <a:lnTo>
                        <a:pt x="2842" y="3849"/>
                      </a:lnTo>
                      <a:lnTo>
                        <a:pt x="2808" y="3814"/>
                      </a:lnTo>
                      <a:lnTo>
                        <a:pt x="2790" y="3796"/>
                      </a:lnTo>
                      <a:lnTo>
                        <a:pt x="2772" y="3779"/>
                      </a:lnTo>
                      <a:lnTo>
                        <a:pt x="2752" y="3763"/>
                      </a:lnTo>
                      <a:lnTo>
                        <a:pt x="2733" y="3747"/>
                      </a:lnTo>
                      <a:lnTo>
                        <a:pt x="2713" y="3733"/>
                      </a:lnTo>
                      <a:lnTo>
                        <a:pt x="2691" y="3720"/>
                      </a:lnTo>
                      <a:lnTo>
                        <a:pt x="2669" y="3709"/>
                      </a:lnTo>
                      <a:lnTo>
                        <a:pt x="2645" y="3699"/>
                      </a:lnTo>
                      <a:lnTo>
                        <a:pt x="2618" y="3690"/>
                      </a:lnTo>
                      <a:lnTo>
                        <a:pt x="2590" y="3681"/>
                      </a:lnTo>
                      <a:lnTo>
                        <a:pt x="2559" y="3674"/>
                      </a:lnTo>
                      <a:lnTo>
                        <a:pt x="2526" y="3666"/>
                      </a:lnTo>
                      <a:lnTo>
                        <a:pt x="2490" y="3661"/>
                      </a:lnTo>
                      <a:lnTo>
                        <a:pt x="2453" y="3657"/>
                      </a:lnTo>
                      <a:lnTo>
                        <a:pt x="2414" y="3653"/>
                      </a:lnTo>
                      <a:lnTo>
                        <a:pt x="2373" y="3651"/>
                      </a:lnTo>
                      <a:lnTo>
                        <a:pt x="2331" y="3650"/>
                      </a:lnTo>
                      <a:lnTo>
                        <a:pt x="2287" y="3650"/>
                      </a:lnTo>
                      <a:lnTo>
                        <a:pt x="2242" y="3651"/>
                      </a:lnTo>
                      <a:lnTo>
                        <a:pt x="2196" y="3653"/>
                      </a:lnTo>
                      <a:lnTo>
                        <a:pt x="2149" y="3656"/>
                      </a:lnTo>
                      <a:lnTo>
                        <a:pt x="2100" y="3661"/>
                      </a:lnTo>
                      <a:lnTo>
                        <a:pt x="2051" y="3666"/>
                      </a:lnTo>
                      <a:lnTo>
                        <a:pt x="2002" y="3672"/>
                      </a:lnTo>
                      <a:lnTo>
                        <a:pt x="1952" y="3681"/>
                      </a:lnTo>
                      <a:lnTo>
                        <a:pt x="1902" y="3690"/>
                      </a:lnTo>
                      <a:lnTo>
                        <a:pt x="1850" y="3700"/>
                      </a:lnTo>
                      <a:lnTo>
                        <a:pt x="1800" y="3711"/>
                      </a:lnTo>
                      <a:lnTo>
                        <a:pt x="1750" y="3723"/>
                      </a:lnTo>
                      <a:lnTo>
                        <a:pt x="1699" y="3736"/>
                      </a:lnTo>
                      <a:lnTo>
                        <a:pt x="1649" y="3750"/>
                      </a:lnTo>
                      <a:lnTo>
                        <a:pt x="1599" y="3766"/>
                      </a:lnTo>
                      <a:lnTo>
                        <a:pt x="1550" y="3783"/>
                      </a:lnTo>
                      <a:lnTo>
                        <a:pt x="1502" y="3802"/>
                      </a:lnTo>
                      <a:lnTo>
                        <a:pt x="1454" y="3821"/>
                      </a:lnTo>
                      <a:lnTo>
                        <a:pt x="1408" y="3841"/>
                      </a:lnTo>
                      <a:lnTo>
                        <a:pt x="1362" y="3862"/>
                      </a:lnTo>
                      <a:lnTo>
                        <a:pt x="1318" y="3885"/>
                      </a:lnTo>
                      <a:lnTo>
                        <a:pt x="1275" y="3908"/>
                      </a:lnTo>
                      <a:lnTo>
                        <a:pt x="1234" y="3934"/>
                      </a:lnTo>
                      <a:lnTo>
                        <a:pt x="1153" y="3983"/>
                      </a:lnTo>
                      <a:lnTo>
                        <a:pt x="1074" y="4031"/>
                      </a:lnTo>
                      <a:lnTo>
                        <a:pt x="1037" y="4056"/>
                      </a:lnTo>
                      <a:lnTo>
                        <a:pt x="1000" y="4080"/>
                      </a:lnTo>
                      <a:lnTo>
                        <a:pt x="964" y="4104"/>
                      </a:lnTo>
                      <a:lnTo>
                        <a:pt x="931" y="4128"/>
                      </a:lnTo>
                      <a:lnTo>
                        <a:pt x="899" y="4153"/>
                      </a:lnTo>
                      <a:lnTo>
                        <a:pt x="869" y="4176"/>
                      </a:lnTo>
                      <a:lnTo>
                        <a:pt x="839" y="4200"/>
                      </a:lnTo>
                      <a:lnTo>
                        <a:pt x="812" y="4224"/>
                      </a:lnTo>
                      <a:lnTo>
                        <a:pt x="788" y="4247"/>
                      </a:lnTo>
                      <a:lnTo>
                        <a:pt x="765" y="4272"/>
                      </a:lnTo>
                      <a:lnTo>
                        <a:pt x="745" y="4296"/>
                      </a:lnTo>
                      <a:lnTo>
                        <a:pt x="727" y="4320"/>
                      </a:lnTo>
                      <a:lnTo>
                        <a:pt x="712" y="4344"/>
                      </a:lnTo>
                      <a:lnTo>
                        <a:pt x="699" y="4368"/>
                      </a:lnTo>
                      <a:lnTo>
                        <a:pt x="690" y="4393"/>
                      </a:lnTo>
                      <a:lnTo>
                        <a:pt x="683" y="4417"/>
                      </a:lnTo>
                      <a:lnTo>
                        <a:pt x="679" y="4442"/>
                      </a:lnTo>
                      <a:lnTo>
                        <a:pt x="679" y="4467"/>
                      </a:lnTo>
                      <a:lnTo>
                        <a:pt x="682" y="4491"/>
                      </a:lnTo>
                      <a:lnTo>
                        <a:pt x="688" y="4517"/>
                      </a:lnTo>
                      <a:lnTo>
                        <a:pt x="698" y="4543"/>
                      </a:lnTo>
                      <a:lnTo>
                        <a:pt x="712" y="4568"/>
                      </a:lnTo>
                      <a:lnTo>
                        <a:pt x="730" y="4594"/>
                      </a:lnTo>
                      <a:lnTo>
                        <a:pt x="752" y="4620"/>
                      </a:lnTo>
                      <a:lnTo>
                        <a:pt x="778" y="4647"/>
                      </a:lnTo>
                      <a:lnTo>
                        <a:pt x="808" y="4673"/>
                      </a:lnTo>
                      <a:lnTo>
                        <a:pt x="842" y="4700"/>
                      </a:lnTo>
                      <a:lnTo>
                        <a:pt x="882" y="4727"/>
                      </a:lnTo>
                      <a:lnTo>
                        <a:pt x="922" y="4756"/>
                      </a:lnTo>
                      <a:lnTo>
                        <a:pt x="964" y="4783"/>
                      </a:lnTo>
                      <a:lnTo>
                        <a:pt x="1007" y="4809"/>
                      </a:lnTo>
                      <a:lnTo>
                        <a:pt x="1049" y="4835"/>
                      </a:lnTo>
                      <a:lnTo>
                        <a:pt x="1093" y="4861"/>
                      </a:lnTo>
                      <a:lnTo>
                        <a:pt x="1138" y="4887"/>
                      </a:lnTo>
                      <a:lnTo>
                        <a:pt x="1184" y="4912"/>
                      </a:lnTo>
                      <a:lnTo>
                        <a:pt x="1230" y="4936"/>
                      </a:lnTo>
                      <a:lnTo>
                        <a:pt x="1277" y="4959"/>
                      </a:lnTo>
                      <a:lnTo>
                        <a:pt x="1325" y="4981"/>
                      </a:lnTo>
                      <a:lnTo>
                        <a:pt x="1374" y="5004"/>
                      </a:lnTo>
                      <a:lnTo>
                        <a:pt x="1423" y="5025"/>
                      </a:lnTo>
                      <a:lnTo>
                        <a:pt x="1472" y="5044"/>
                      </a:lnTo>
                      <a:lnTo>
                        <a:pt x="1524" y="5063"/>
                      </a:lnTo>
                      <a:lnTo>
                        <a:pt x="1575" y="5081"/>
                      </a:lnTo>
                      <a:lnTo>
                        <a:pt x="1628" y="5097"/>
                      </a:lnTo>
                      <a:lnTo>
                        <a:pt x="1680" y="5114"/>
                      </a:lnTo>
                      <a:lnTo>
                        <a:pt x="1733" y="5128"/>
                      </a:lnTo>
                      <a:lnTo>
                        <a:pt x="1788" y="5140"/>
                      </a:lnTo>
                      <a:lnTo>
                        <a:pt x="1843" y="5152"/>
                      </a:lnTo>
                      <a:lnTo>
                        <a:pt x="1899" y="5162"/>
                      </a:lnTo>
                      <a:lnTo>
                        <a:pt x="1955" y="5170"/>
                      </a:lnTo>
                      <a:lnTo>
                        <a:pt x="2013" y="5177"/>
                      </a:lnTo>
                      <a:lnTo>
                        <a:pt x="2070" y="5182"/>
                      </a:lnTo>
                      <a:lnTo>
                        <a:pt x="2129" y="5186"/>
                      </a:lnTo>
                      <a:lnTo>
                        <a:pt x="2188" y="5188"/>
                      </a:lnTo>
                      <a:lnTo>
                        <a:pt x="2247" y="5188"/>
                      </a:lnTo>
                      <a:lnTo>
                        <a:pt x="2308" y="5186"/>
                      </a:lnTo>
                      <a:lnTo>
                        <a:pt x="2369" y="5182"/>
                      </a:lnTo>
                      <a:lnTo>
                        <a:pt x="2431" y="5177"/>
                      </a:lnTo>
                      <a:lnTo>
                        <a:pt x="2493" y="5169"/>
                      </a:lnTo>
                      <a:lnTo>
                        <a:pt x="2557" y="5159"/>
                      </a:lnTo>
                      <a:lnTo>
                        <a:pt x="2567" y="5156"/>
                      </a:lnTo>
                      <a:lnTo>
                        <a:pt x="2596" y="5148"/>
                      </a:lnTo>
                      <a:lnTo>
                        <a:pt x="2643" y="5135"/>
                      </a:lnTo>
                      <a:lnTo>
                        <a:pt x="2703" y="5119"/>
                      </a:lnTo>
                      <a:lnTo>
                        <a:pt x="2774" y="5100"/>
                      </a:lnTo>
                      <a:lnTo>
                        <a:pt x="2853" y="5081"/>
                      </a:lnTo>
                      <a:lnTo>
                        <a:pt x="2939" y="5062"/>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1"/>
                      </a:lnTo>
                      <a:lnTo>
                        <a:pt x="3540" y="5077"/>
                      </a:lnTo>
                      <a:lnTo>
                        <a:pt x="3541" y="5091"/>
                      </a:lnTo>
                      <a:lnTo>
                        <a:pt x="3540" y="5105"/>
                      </a:lnTo>
                      <a:lnTo>
                        <a:pt x="3537" y="5119"/>
                      </a:lnTo>
                      <a:lnTo>
                        <a:pt x="3532" y="5130"/>
                      </a:lnTo>
                      <a:lnTo>
                        <a:pt x="3526" y="5141"/>
                      </a:lnTo>
                      <a:lnTo>
                        <a:pt x="3518" y="5152"/>
                      </a:lnTo>
                      <a:lnTo>
                        <a:pt x="3508" y="5161"/>
                      </a:lnTo>
                      <a:lnTo>
                        <a:pt x="3498" y="5170"/>
                      </a:lnTo>
                      <a:lnTo>
                        <a:pt x="3486" y="5178"/>
                      </a:lnTo>
                      <a:lnTo>
                        <a:pt x="3474" y="5186"/>
                      </a:lnTo>
                      <a:lnTo>
                        <a:pt x="3461" y="5194"/>
                      </a:lnTo>
                      <a:lnTo>
                        <a:pt x="3433" y="5208"/>
                      </a:lnTo>
                      <a:lnTo>
                        <a:pt x="3404" y="5222"/>
                      </a:lnTo>
                      <a:lnTo>
                        <a:pt x="3374" y="5237"/>
                      </a:lnTo>
                      <a:lnTo>
                        <a:pt x="3346" y="5251"/>
                      </a:lnTo>
                      <a:lnTo>
                        <a:pt x="3333" y="5259"/>
                      </a:lnTo>
                      <a:lnTo>
                        <a:pt x="3321" y="5267"/>
                      </a:lnTo>
                      <a:lnTo>
                        <a:pt x="3310" y="5275"/>
                      </a:lnTo>
                      <a:lnTo>
                        <a:pt x="3299" y="5284"/>
                      </a:lnTo>
                      <a:lnTo>
                        <a:pt x="3290" y="5294"/>
                      </a:lnTo>
                      <a:lnTo>
                        <a:pt x="3282" y="5304"/>
                      </a:lnTo>
                      <a:lnTo>
                        <a:pt x="3276" y="5315"/>
                      </a:lnTo>
                      <a:lnTo>
                        <a:pt x="3271" y="5327"/>
                      </a:lnTo>
                      <a:lnTo>
                        <a:pt x="3268" y="5339"/>
                      </a:lnTo>
                      <a:lnTo>
                        <a:pt x="3267" y="5354"/>
                      </a:lnTo>
                      <a:lnTo>
                        <a:pt x="3269" y="5369"/>
                      </a:lnTo>
                      <a:lnTo>
                        <a:pt x="3272" y="5384"/>
                      </a:lnTo>
                      <a:lnTo>
                        <a:pt x="3276" y="5401"/>
                      </a:lnTo>
                      <a:lnTo>
                        <a:pt x="3281" y="5417"/>
                      </a:lnTo>
                      <a:lnTo>
                        <a:pt x="3288" y="5433"/>
                      </a:lnTo>
                      <a:lnTo>
                        <a:pt x="3294" y="5449"/>
                      </a:lnTo>
                      <a:lnTo>
                        <a:pt x="3310" y="5481"/>
                      </a:lnTo>
                      <a:lnTo>
                        <a:pt x="3326" y="5511"/>
                      </a:lnTo>
                      <a:lnTo>
                        <a:pt x="3341" y="5542"/>
                      </a:lnTo>
                      <a:lnTo>
                        <a:pt x="3356" y="5571"/>
                      </a:lnTo>
                      <a:lnTo>
                        <a:pt x="3362" y="5586"/>
                      </a:lnTo>
                      <a:lnTo>
                        <a:pt x="3367" y="5601"/>
                      </a:lnTo>
                      <a:lnTo>
                        <a:pt x="3371" y="5615"/>
                      </a:lnTo>
                      <a:lnTo>
                        <a:pt x="3374" y="5629"/>
                      </a:lnTo>
                      <a:lnTo>
                        <a:pt x="3376" y="5644"/>
                      </a:lnTo>
                      <a:lnTo>
                        <a:pt x="3376" y="5657"/>
                      </a:lnTo>
                      <a:lnTo>
                        <a:pt x="3374" y="5671"/>
                      </a:lnTo>
                      <a:lnTo>
                        <a:pt x="3370" y="5685"/>
                      </a:lnTo>
                      <a:lnTo>
                        <a:pt x="3365" y="5699"/>
                      </a:lnTo>
                      <a:lnTo>
                        <a:pt x="3357" y="5713"/>
                      </a:lnTo>
                      <a:lnTo>
                        <a:pt x="3347" y="5727"/>
                      </a:lnTo>
                      <a:lnTo>
                        <a:pt x="3335" y="5740"/>
                      </a:lnTo>
                      <a:lnTo>
                        <a:pt x="3320" y="5753"/>
                      </a:lnTo>
                      <a:lnTo>
                        <a:pt x="3302" y="5767"/>
                      </a:lnTo>
                      <a:lnTo>
                        <a:pt x="3281" y="5780"/>
                      </a:lnTo>
                      <a:lnTo>
                        <a:pt x="3256" y="5793"/>
                      </a:lnTo>
                      <a:lnTo>
                        <a:pt x="3228" y="5806"/>
                      </a:lnTo>
                      <a:lnTo>
                        <a:pt x="3198" y="5819"/>
                      </a:lnTo>
                      <a:lnTo>
                        <a:pt x="3163" y="5832"/>
                      </a:lnTo>
                      <a:lnTo>
                        <a:pt x="3124" y="5845"/>
                      </a:lnTo>
                      <a:lnTo>
                        <a:pt x="3082" y="5859"/>
                      </a:lnTo>
                      <a:lnTo>
                        <a:pt x="3037" y="5872"/>
                      </a:lnTo>
                      <a:lnTo>
                        <a:pt x="2988" y="5884"/>
                      </a:lnTo>
                      <a:lnTo>
                        <a:pt x="2938" y="5896"/>
                      </a:lnTo>
                      <a:lnTo>
                        <a:pt x="2831" y="5920"/>
                      </a:lnTo>
                      <a:lnTo>
                        <a:pt x="2719" y="5943"/>
                      </a:lnTo>
                      <a:lnTo>
                        <a:pt x="2603" y="5968"/>
                      </a:lnTo>
                      <a:lnTo>
                        <a:pt x="2485" y="5992"/>
                      </a:lnTo>
                      <a:lnTo>
                        <a:pt x="2426" y="6005"/>
                      </a:lnTo>
                      <a:lnTo>
                        <a:pt x="2367" y="6018"/>
                      </a:lnTo>
                      <a:lnTo>
                        <a:pt x="2310" y="6032"/>
                      </a:lnTo>
                      <a:lnTo>
                        <a:pt x="2253" y="6047"/>
                      </a:lnTo>
                      <a:lnTo>
                        <a:pt x="2197" y="6062"/>
                      </a:lnTo>
                      <a:lnTo>
                        <a:pt x="2143" y="6079"/>
                      </a:lnTo>
                      <a:lnTo>
                        <a:pt x="2089" y="6096"/>
                      </a:lnTo>
                      <a:lnTo>
                        <a:pt x="2039" y="6113"/>
                      </a:lnTo>
                      <a:lnTo>
                        <a:pt x="1990" y="6132"/>
                      </a:lnTo>
                      <a:lnTo>
                        <a:pt x="1944" y="6152"/>
                      </a:lnTo>
                      <a:lnTo>
                        <a:pt x="1901" y="6173"/>
                      </a:lnTo>
                      <a:lnTo>
                        <a:pt x="1860" y="6197"/>
                      </a:lnTo>
                      <a:lnTo>
                        <a:pt x="1823" y="6220"/>
                      </a:lnTo>
                      <a:lnTo>
                        <a:pt x="1789" y="6246"/>
                      </a:lnTo>
                      <a:lnTo>
                        <a:pt x="1759" y="6272"/>
                      </a:lnTo>
                      <a:lnTo>
                        <a:pt x="1733" y="6301"/>
                      </a:lnTo>
                      <a:lnTo>
                        <a:pt x="1711" y="6332"/>
                      </a:lnTo>
                      <a:lnTo>
                        <a:pt x="1694" y="6363"/>
                      </a:lnTo>
                      <a:lnTo>
                        <a:pt x="1682" y="6397"/>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8"/>
                      </a:lnTo>
                      <a:lnTo>
                        <a:pt x="1607" y="6470"/>
                      </a:lnTo>
                      <a:lnTo>
                        <a:pt x="1556" y="6487"/>
                      </a:lnTo>
                      <a:lnTo>
                        <a:pt x="1488" y="6507"/>
                      </a:lnTo>
                      <a:lnTo>
                        <a:pt x="1405" y="6532"/>
                      </a:lnTo>
                      <a:lnTo>
                        <a:pt x="1301" y="6563"/>
                      </a:lnTo>
                      <a:lnTo>
                        <a:pt x="1176" y="6598"/>
                      </a:lnTo>
                      <a:lnTo>
                        <a:pt x="1029" y="6638"/>
                      </a:lnTo>
                      <a:lnTo>
                        <a:pt x="875" y="6682"/>
                      </a:lnTo>
                      <a:lnTo>
                        <a:pt x="734" y="6722"/>
                      </a:lnTo>
                      <a:lnTo>
                        <a:pt x="669" y="6741"/>
                      </a:lnTo>
                      <a:lnTo>
                        <a:pt x="607" y="6759"/>
                      </a:lnTo>
                      <a:lnTo>
                        <a:pt x="548" y="6778"/>
                      </a:lnTo>
                      <a:lnTo>
                        <a:pt x="493" y="6797"/>
                      </a:lnTo>
                      <a:lnTo>
                        <a:pt x="440" y="6815"/>
                      </a:lnTo>
                      <a:lnTo>
                        <a:pt x="392" y="6832"/>
                      </a:lnTo>
                      <a:lnTo>
                        <a:pt x="345" y="6850"/>
                      </a:lnTo>
                      <a:lnTo>
                        <a:pt x="304" y="6867"/>
                      </a:lnTo>
                      <a:lnTo>
                        <a:pt x="265" y="6885"/>
                      </a:lnTo>
                      <a:lnTo>
                        <a:pt x="228" y="6902"/>
                      </a:lnTo>
                      <a:lnTo>
                        <a:pt x="196" y="6921"/>
                      </a:lnTo>
                      <a:lnTo>
                        <a:pt x="168" y="6939"/>
                      </a:lnTo>
                      <a:lnTo>
                        <a:pt x="142" y="6957"/>
                      </a:lnTo>
                      <a:lnTo>
                        <a:pt x="120" y="6976"/>
                      </a:lnTo>
                      <a:lnTo>
                        <a:pt x="100" y="6994"/>
                      </a:lnTo>
                      <a:lnTo>
                        <a:pt x="85" y="7014"/>
                      </a:lnTo>
                      <a:lnTo>
                        <a:pt x="73" y="7034"/>
                      </a:lnTo>
                      <a:lnTo>
                        <a:pt x="64" y="7055"/>
                      </a:lnTo>
                      <a:lnTo>
                        <a:pt x="59" y="7076"/>
                      </a:lnTo>
                      <a:lnTo>
                        <a:pt x="57" y="7097"/>
                      </a:lnTo>
                      <a:lnTo>
                        <a:pt x="59" y="7120"/>
                      </a:lnTo>
                      <a:lnTo>
                        <a:pt x="63" y="7144"/>
                      </a:lnTo>
                      <a:lnTo>
                        <a:pt x="72" y="7168"/>
                      </a:lnTo>
                      <a:lnTo>
                        <a:pt x="84" y="7193"/>
                      </a:lnTo>
                      <a:lnTo>
                        <a:pt x="99" y="7219"/>
                      </a:lnTo>
                      <a:lnTo>
                        <a:pt x="119" y="7246"/>
                      </a:lnTo>
                      <a:lnTo>
                        <a:pt x="141" y="7276"/>
                      </a:lnTo>
                      <a:lnTo>
                        <a:pt x="166" y="7305"/>
                      </a:lnTo>
                      <a:lnTo>
                        <a:pt x="177" y="7312"/>
                      </a:lnTo>
                      <a:lnTo>
                        <a:pt x="209" y="7329"/>
                      </a:lnTo>
                      <a:lnTo>
                        <a:pt x="259" y="7355"/>
                      </a:lnTo>
                      <a:lnTo>
                        <a:pt x="324" y="7388"/>
                      </a:lnTo>
                      <a:lnTo>
                        <a:pt x="363" y="7405"/>
                      </a:lnTo>
                      <a:lnTo>
                        <a:pt x="403" y="7422"/>
                      </a:lnTo>
                      <a:lnTo>
                        <a:pt x="446" y="7440"/>
                      </a:lnTo>
                      <a:lnTo>
                        <a:pt x="493" y="7458"/>
                      </a:lnTo>
                      <a:lnTo>
                        <a:pt x="541" y="7475"/>
                      </a:lnTo>
                      <a:lnTo>
                        <a:pt x="591" y="7491"/>
                      </a:lnTo>
                      <a:lnTo>
                        <a:pt x="643" y="7507"/>
                      </a:lnTo>
                      <a:lnTo>
                        <a:pt x="695" y="7521"/>
                      </a:lnTo>
                      <a:lnTo>
                        <a:pt x="690" y="7526"/>
                      </a:lnTo>
                      <a:lnTo>
                        <a:pt x="677" y="7540"/>
                      </a:lnTo>
                      <a:lnTo>
                        <a:pt x="658" y="7563"/>
                      </a:lnTo>
                      <a:lnTo>
                        <a:pt x="633" y="7594"/>
                      </a:lnTo>
                      <a:lnTo>
                        <a:pt x="620" y="7612"/>
                      </a:lnTo>
                      <a:lnTo>
                        <a:pt x="606" y="7632"/>
                      </a:lnTo>
                      <a:lnTo>
                        <a:pt x="592" y="7653"/>
                      </a:lnTo>
                      <a:lnTo>
                        <a:pt x="578" y="7676"/>
                      </a:lnTo>
                      <a:lnTo>
                        <a:pt x="565" y="7699"/>
                      </a:lnTo>
                      <a:lnTo>
                        <a:pt x="552" y="7724"/>
                      </a:lnTo>
                      <a:lnTo>
                        <a:pt x="540" y="7751"/>
                      </a:lnTo>
                      <a:lnTo>
                        <a:pt x="529" y="7778"/>
                      </a:lnTo>
                      <a:lnTo>
                        <a:pt x="519" y="7806"/>
                      </a:lnTo>
                      <a:lnTo>
                        <a:pt x="511" y="7834"/>
                      </a:lnTo>
                      <a:lnTo>
                        <a:pt x="504" y="7864"/>
                      </a:lnTo>
                      <a:lnTo>
                        <a:pt x="500" y="7894"/>
                      </a:lnTo>
                      <a:lnTo>
                        <a:pt x="497" y="7924"/>
                      </a:lnTo>
                      <a:lnTo>
                        <a:pt x="497" y="7955"/>
                      </a:lnTo>
                      <a:lnTo>
                        <a:pt x="500" y="7986"/>
                      </a:lnTo>
                      <a:lnTo>
                        <a:pt x="506" y="8017"/>
                      </a:lnTo>
                      <a:lnTo>
                        <a:pt x="514" y="8048"/>
                      </a:lnTo>
                      <a:lnTo>
                        <a:pt x="526" y="8078"/>
                      </a:lnTo>
                      <a:lnTo>
                        <a:pt x="542" y="8110"/>
                      </a:lnTo>
                      <a:lnTo>
                        <a:pt x="562" y="8140"/>
                      </a:lnTo>
                      <a:lnTo>
                        <a:pt x="586" y="8169"/>
                      </a:lnTo>
                      <a:lnTo>
                        <a:pt x="615" y="8199"/>
                      </a:lnTo>
                      <a:lnTo>
                        <a:pt x="648" y="8228"/>
                      </a:lnTo>
                      <a:lnTo>
                        <a:pt x="685" y="8256"/>
                      </a:lnTo>
                      <a:lnTo>
                        <a:pt x="706" y="8257"/>
                      </a:lnTo>
                      <a:lnTo>
                        <a:pt x="764" y="8262"/>
                      </a:lnTo>
                      <a:lnTo>
                        <a:pt x="846" y="8269"/>
                      </a:lnTo>
                      <a:lnTo>
                        <a:pt x="947" y="8276"/>
                      </a:lnTo>
                      <a:lnTo>
                        <a:pt x="1057" y="8285"/>
                      </a:lnTo>
                      <a:lnTo>
                        <a:pt x="1165" y="8293"/>
                      </a:lnTo>
                      <a:lnTo>
                        <a:pt x="1263" y="8300"/>
                      </a:lnTo>
                      <a:lnTo>
                        <a:pt x="1342" y="8304"/>
                      </a:lnTo>
                      <a:lnTo>
                        <a:pt x="1347" y="8317"/>
                      </a:lnTo>
                      <a:lnTo>
                        <a:pt x="1361" y="8352"/>
                      </a:lnTo>
                      <a:lnTo>
                        <a:pt x="1369" y="8377"/>
                      </a:lnTo>
                      <a:lnTo>
                        <a:pt x="1378" y="8406"/>
                      </a:lnTo>
                      <a:lnTo>
                        <a:pt x="1386" y="8440"/>
                      </a:lnTo>
                      <a:lnTo>
                        <a:pt x="1394" y="8478"/>
                      </a:lnTo>
                      <a:lnTo>
                        <a:pt x="1396" y="8497"/>
                      </a:lnTo>
                      <a:lnTo>
                        <a:pt x="1399" y="8518"/>
                      </a:lnTo>
                      <a:lnTo>
                        <a:pt x="1401" y="8539"/>
                      </a:lnTo>
                      <a:lnTo>
                        <a:pt x="1402" y="8561"/>
                      </a:lnTo>
                      <a:lnTo>
                        <a:pt x="1403" y="8585"/>
                      </a:lnTo>
                      <a:lnTo>
                        <a:pt x="1403" y="8608"/>
                      </a:lnTo>
                      <a:lnTo>
                        <a:pt x="1402" y="8632"/>
                      </a:lnTo>
                      <a:lnTo>
                        <a:pt x="1400" y="8656"/>
                      </a:lnTo>
                      <a:lnTo>
                        <a:pt x="1397" y="8681"/>
                      </a:lnTo>
                      <a:lnTo>
                        <a:pt x="1393" y="8707"/>
                      </a:lnTo>
                      <a:lnTo>
                        <a:pt x="1388" y="8732"/>
                      </a:lnTo>
                      <a:lnTo>
                        <a:pt x="1382" y="8758"/>
                      </a:lnTo>
                      <a:lnTo>
                        <a:pt x="1374" y="8784"/>
                      </a:lnTo>
                      <a:lnTo>
                        <a:pt x="1364" y="8810"/>
                      </a:lnTo>
                      <a:lnTo>
                        <a:pt x="1353" y="8837"/>
                      </a:lnTo>
                      <a:lnTo>
                        <a:pt x="1342" y="8863"/>
                      </a:lnTo>
                      <a:lnTo>
                        <a:pt x="1343" y="8866"/>
                      </a:lnTo>
                      <a:lnTo>
                        <a:pt x="1349" y="8873"/>
                      </a:lnTo>
                      <a:lnTo>
                        <a:pt x="1359" y="8883"/>
                      </a:lnTo>
                      <a:lnTo>
                        <a:pt x="1374" y="8895"/>
                      </a:lnTo>
                      <a:lnTo>
                        <a:pt x="1382" y="8902"/>
                      </a:lnTo>
                      <a:lnTo>
                        <a:pt x="1392" y="8909"/>
                      </a:lnTo>
                      <a:lnTo>
                        <a:pt x="1402" y="8916"/>
                      </a:lnTo>
                      <a:lnTo>
                        <a:pt x="1414" y="8923"/>
                      </a:lnTo>
                      <a:lnTo>
                        <a:pt x="1427" y="8929"/>
                      </a:lnTo>
                      <a:lnTo>
                        <a:pt x="1442" y="8935"/>
                      </a:lnTo>
                      <a:lnTo>
                        <a:pt x="1457" y="8942"/>
                      </a:lnTo>
                      <a:lnTo>
                        <a:pt x="1474" y="8947"/>
                      </a:lnTo>
                      <a:lnTo>
                        <a:pt x="1492" y="8951"/>
                      </a:lnTo>
                      <a:lnTo>
                        <a:pt x="1512" y="8954"/>
                      </a:lnTo>
                      <a:lnTo>
                        <a:pt x="1532" y="8956"/>
                      </a:lnTo>
                      <a:lnTo>
                        <a:pt x="1554" y="8957"/>
                      </a:lnTo>
                      <a:lnTo>
                        <a:pt x="1577" y="8957"/>
                      </a:lnTo>
                      <a:lnTo>
                        <a:pt x="1602" y="8955"/>
                      </a:lnTo>
                      <a:lnTo>
                        <a:pt x="1629" y="8952"/>
                      </a:lnTo>
                      <a:lnTo>
                        <a:pt x="1656" y="8946"/>
                      </a:lnTo>
                      <a:lnTo>
                        <a:pt x="1685" y="8939"/>
                      </a:lnTo>
                      <a:lnTo>
                        <a:pt x="1715" y="8929"/>
                      </a:lnTo>
                      <a:lnTo>
                        <a:pt x="1747" y="8918"/>
                      </a:lnTo>
                      <a:lnTo>
                        <a:pt x="1781" y="8904"/>
                      </a:lnTo>
                      <a:lnTo>
                        <a:pt x="1815" y="8888"/>
                      </a:lnTo>
                      <a:lnTo>
                        <a:pt x="1852" y="8870"/>
                      </a:lnTo>
                      <a:lnTo>
                        <a:pt x="1890" y="8848"/>
                      </a:lnTo>
                      <a:lnTo>
                        <a:pt x="1930" y="8824"/>
                      </a:lnTo>
                      <a:lnTo>
                        <a:pt x="1944" y="8822"/>
                      </a:lnTo>
                      <a:lnTo>
                        <a:pt x="1980" y="8819"/>
                      </a:lnTo>
                      <a:lnTo>
                        <a:pt x="2004" y="8819"/>
                      </a:lnTo>
                      <a:lnTo>
                        <a:pt x="2030" y="8819"/>
                      </a:lnTo>
                      <a:lnTo>
                        <a:pt x="2043" y="8820"/>
                      </a:lnTo>
                      <a:lnTo>
                        <a:pt x="2056" y="8822"/>
                      </a:lnTo>
                      <a:lnTo>
                        <a:pt x="2069" y="8824"/>
                      </a:lnTo>
                      <a:lnTo>
                        <a:pt x="2082" y="8827"/>
                      </a:lnTo>
                      <a:lnTo>
                        <a:pt x="2095" y="8830"/>
                      </a:lnTo>
                      <a:lnTo>
                        <a:pt x="2108" y="8835"/>
                      </a:lnTo>
                      <a:lnTo>
                        <a:pt x="2119" y="8840"/>
                      </a:lnTo>
                      <a:lnTo>
                        <a:pt x="2131" y="8846"/>
                      </a:lnTo>
                      <a:lnTo>
                        <a:pt x="2141" y="8853"/>
                      </a:lnTo>
                      <a:lnTo>
                        <a:pt x="2151" y="8862"/>
                      </a:lnTo>
                      <a:lnTo>
                        <a:pt x="2159" y="8871"/>
                      </a:lnTo>
                      <a:lnTo>
                        <a:pt x="2165" y="8882"/>
                      </a:lnTo>
                      <a:lnTo>
                        <a:pt x="2170" y="8894"/>
                      </a:lnTo>
                      <a:lnTo>
                        <a:pt x="2174" y="8907"/>
                      </a:lnTo>
                      <a:lnTo>
                        <a:pt x="2176" y="8922"/>
                      </a:lnTo>
                      <a:lnTo>
                        <a:pt x="2176" y="8939"/>
                      </a:lnTo>
                      <a:lnTo>
                        <a:pt x="2174" y="8957"/>
                      </a:lnTo>
                      <a:lnTo>
                        <a:pt x="2170" y="8976"/>
                      </a:lnTo>
                      <a:lnTo>
                        <a:pt x="2164" y="8997"/>
                      </a:lnTo>
                      <a:lnTo>
                        <a:pt x="2155" y="9020"/>
                      </a:lnTo>
                      <a:lnTo>
                        <a:pt x="2155" y="9025"/>
                      </a:lnTo>
                      <a:lnTo>
                        <a:pt x="2156" y="9038"/>
                      </a:lnTo>
                      <a:lnTo>
                        <a:pt x="2157" y="9047"/>
                      </a:lnTo>
                      <a:lnTo>
                        <a:pt x="2159" y="9058"/>
                      </a:lnTo>
                      <a:lnTo>
                        <a:pt x="2161" y="9070"/>
                      </a:lnTo>
                      <a:lnTo>
                        <a:pt x="2164" y="9083"/>
                      </a:lnTo>
                      <a:lnTo>
                        <a:pt x="2169" y="9097"/>
                      </a:lnTo>
                      <a:lnTo>
                        <a:pt x="2174" y="9111"/>
                      </a:lnTo>
                      <a:lnTo>
                        <a:pt x="2180" y="9126"/>
                      </a:lnTo>
                      <a:lnTo>
                        <a:pt x="2188" y="9141"/>
                      </a:lnTo>
                      <a:lnTo>
                        <a:pt x="2198" y="9156"/>
                      </a:lnTo>
                      <a:lnTo>
                        <a:pt x="2209" y="9170"/>
                      </a:lnTo>
                      <a:lnTo>
                        <a:pt x="2222" y="9186"/>
                      </a:lnTo>
                      <a:lnTo>
                        <a:pt x="2237" y="9199"/>
                      </a:lnTo>
                      <a:lnTo>
                        <a:pt x="2254" y="9212"/>
                      </a:lnTo>
                      <a:lnTo>
                        <a:pt x="2273" y="9224"/>
                      </a:lnTo>
                      <a:lnTo>
                        <a:pt x="2294" y="9234"/>
                      </a:lnTo>
                      <a:lnTo>
                        <a:pt x="2318" y="9243"/>
                      </a:lnTo>
                      <a:lnTo>
                        <a:pt x="2344" y="9250"/>
                      </a:lnTo>
                      <a:lnTo>
                        <a:pt x="2373" y="9255"/>
                      </a:lnTo>
                      <a:lnTo>
                        <a:pt x="2405" y="9259"/>
                      </a:lnTo>
                      <a:lnTo>
                        <a:pt x="2440" y="9260"/>
                      </a:lnTo>
                      <a:lnTo>
                        <a:pt x="2478" y="9258"/>
                      </a:lnTo>
                      <a:lnTo>
                        <a:pt x="2519" y="9254"/>
                      </a:lnTo>
                      <a:lnTo>
                        <a:pt x="2563" y="9246"/>
                      </a:lnTo>
                      <a:lnTo>
                        <a:pt x="2611" y="9236"/>
                      </a:lnTo>
                      <a:lnTo>
                        <a:pt x="2663" y="9222"/>
                      </a:lnTo>
                      <a:lnTo>
                        <a:pt x="2718" y="9204"/>
                      </a:lnTo>
                      <a:lnTo>
                        <a:pt x="2778" y="9183"/>
                      </a:lnTo>
                      <a:lnTo>
                        <a:pt x="2840" y="9157"/>
                      </a:lnTo>
                      <a:lnTo>
                        <a:pt x="2850" y="9152"/>
                      </a:lnTo>
                      <a:lnTo>
                        <a:pt x="2875" y="9138"/>
                      </a:lnTo>
                      <a:lnTo>
                        <a:pt x="2916" y="9117"/>
                      </a:lnTo>
                      <a:lnTo>
                        <a:pt x="2967" y="9090"/>
                      </a:lnTo>
                      <a:lnTo>
                        <a:pt x="3028" y="9060"/>
                      </a:lnTo>
                      <a:lnTo>
                        <a:pt x="3094" y="9027"/>
                      </a:lnTo>
                      <a:lnTo>
                        <a:pt x="3165" y="8994"/>
                      </a:lnTo>
                      <a:lnTo>
                        <a:pt x="3236" y="8964"/>
                      </a:lnTo>
                      <a:lnTo>
                        <a:pt x="3272" y="8950"/>
                      </a:lnTo>
                      <a:lnTo>
                        <a:pt x="3306" y="8936"/>
                      </a:lnTo>
                      <a:lnTo>
                        <a:pt x="3340" y="8924"/>
                      </a:lnTo>
                      <a:lnTo>
                        <a:pt x="3372" y="8914"/>
                      </a:lnTo>
                      <a:lnTo>
                        <a:pt x="3403" y="8905"/>
                      </a:lnTo>
                      <a:lnTo>
                        <a:pt x="3431" y="8899"/>
                      </a:lnTo>
                      <a:lnTo>
                        <a:pt x="3457" y="8894"/>
                      </a:lnTo>
                      <a:lnTo>
                        <a:pt x="3481" y="8892"/>
                      </a:lnTo>
                      <a:lnTo>
                        <a:pt x="3501" y="8893"/>
                      </a:lnTo>
                      <a:lnTo>
                        <a:pt x="3520" y="8897"/>
                      </a:lnTo>
                      <a:lnTo>
                        <a:pt x="3533" y="8903"/>
                      </a:lnTo>
                      <a:lnTo>
                        <a:pt x="3543" y="8913"/>
                      </a:lnTo>
                      <a:lnTo>
                        <a:pt x="3548" y="8926"/>
                      </a:lnTo>
                      <a:lnTo>
                        <a:pt x="3549" y="8944"/>
                      </a:lnTo>
                      <a:lnTo>
                        <a:pt x="3545" y="8965"/>
                      </a:lnTo>
                      <a:lnTo>
                        <a:pt x="3536" y="8991"/>
                      </a:lnTo>
                      <a:lnTo>
                        <a:pt x="3532" y="8997"/>
                      </a:lnTo>
                      <a:lnTo>
                        <a:pt x="3520" y="9014"/>
                      </a:lnTo>
                      <a:lnTo>
                        <a:pt x="3499" y="9041"/>
                      </a:lnTo>
                      <a:lnTo>
                        <a:pt x="3473" y="9079"/>
                      </a:lnTo>
                      <a:lnTo>
                        <a:pt x="3439" y="9122"/>
                      </a:lnTo>
                      <a:lnTo>
                        <a:pt x="3400" y="9173"/>
                      </a:lnTo>
                      <a:lnTo>
                        <a:pt x="3354" y="9229"/>
                      </a:lnTo>
                      <a:lnTo>
                        <a:pt x="3304" y="9288"/>
                      </a:lnTo>
                      <a:lnTo>
                        <a:pt x="3276" y="9319"/>
                      </a:lnTo>
                      <a:lnTo>
                        <a:pt x="3247" y="9350"/>
                      </a:lnTo>
                      <a:lnTo>
                        <a:pt x="3218" y="9382"/>
                      </a:lnTo>
                      <a:lnTo>
                        <a:pt x="3188" y="9414"/>
                      </a:lnTo>
                      <a:lnTo>
                        <a:pt x="3157" y="9446"/>
                      </a:lnTo>
                      <a:lnTo>
                        <a:pt x="3124" y="9478"/>
                      </a:lnTo>
                      <a:lnTo>
                        <a:pt x="3091" y="9509"/>
                      </a:lnTo>
                      <a:lnTo>
                        <a:pt x="3057" y="9541"/>
                      </a:lnTo>
                      <a:lnTo>
                        <a:pt x="3022" y="9571"/>
                      </a:lnTo>
                      <a:lnTo>
                        <a:pt x="2986" y="9601"/>
                      </a:lnTo>
                      <a:lnTo>
                        <a:pt x="2950" y="9629"/>
                      </a:lnTo>
                      <a:lnTo>
                        <a:pt x="2914" y="9658"/>
                      </a:lnTo>
                      <a:lnTo>
                        <a:pt x="2876" y="9684"/>
                      </a:lnTo>
                      <a:lnTo>
                        <a:pt x="2839" y="9709"/>
                      </a:lnTo>
                      <a:lnTo>
                        <a:pt x="2801" y="9733"/>
                      </a:lnTo>
                      <a:lnTo>
                        <a:pt x="2763" y="9755"/>
                      </a:lnTo>
                      <a:lnTo>
                        <a:pt x="2748" y="9759"/>
                      </a:lnTo>
                      <a:lnTo>
                        <a:pt x="2707" y="9773"/>
                      </a:lnTo>
                      <a:lnTo>
                        <a:pt x="2643" y="9796"/>
                      </a:lnTo>
                      <a:lnTo>
                        <a:pt x="2558" y="9826"/>
                      </a:lnTo>
                      <a:lnTo>
                        <a:pt x="2455" y="9863"/>
                      </a:lnTo>
                      <a:lnTo>
                        <a:pt x="2337" y="9907"/>
                      </a:lnTo>
                      <a:lnTo>
                        <a:pt x="2208" y="9956"/>
                      </a:lnTo>
                      <a:lnTo>
                        <a:pt x="2069" y="10009"/>
                      </a:lnTo>
                      <a:lnTo>
                        <a:pt x="1924" y="10068"/>
                      </a:lnTo>
                      <a:lnTo>
                        <a:pt x="1776" y="10129"/>
                      </a:lnTo>
                      <a:lnTo>
                        <a:pt x="1701" y="10161"/>
                      </a:lnTo>
                      <a:lnTo>
                        <a:pt x="1628" y="10193"/>
                      </a:lnTo>
                      <a:lnTo>
                        <a:pt x="1554" y="10226"/>
                      </a:lnTo>
                      <a:lnTo>
                        <a:pt x="1481" y="10260"/>
                      </a:lnTo>
                      <a:lnTo>
                        <a:pt x="1410" y="10293"/>
                      </a:lnTo>
                      <a:lnTo>
                        <a:pt x="1340" y="10327"/>
                      </a:lnTo>
                      <a:lnTo>
                        <a:pt x="1273" y="10360"/>
                      </a:lnTo>
                      <a:lnTo>
                        <a:pt x="1208" y="10395"/>
                      </a:lnTo>
                      <a:lnTo>
                        <a:pt x="1146" y="10429"/>
                      </a:lnTo>
                      <a:lnTo>
                        <a:pt x="1086" y="10462"/>
                      </a:lnTo>
                      <a:lnTo>
                        <a:pt x="1031" y="10496"/>
                      </a:lnTo>
                      <a:lnTo>
                        <a:pt x="979" y="10529"/>
                      </a:lnTo>
                      <a:lnTo>
                        <a:pt x="971" y="10531"/>
                      </a:lnTo>
                      <a:lnTo>
                        <a:pt x="950" y="10535"/>
                      </a:lnTo>
                      <a:lnTo>
                        <a:pt x="915" y="10542"/>
                      </a:lnTo>
                      <a:lnTo>
                        <a:pt x="869" y="10552"/>
                      </a:lnTo>
                      <a:lnTo>
                        <a:pt x="813" y="10565"/>
                      </a:lnTo>
                      <a:lnTo>
                        <a:pt x="750" y="10581"/>
                      </a:lnTo>
                      <a:lnTo>
                        <a:pt x="679" y="10600"/>
                      </a:lnTo>
                      <a:lnTo>
                        <a:pt x="603" y="10623"/>
                      </a:lnTo>
                      <a:lnTo>
                        <a:pt x="564" y="10635"/>
                      </a:lnTo>
                      <a:lnTo>
                        <a:pt x="524" y="10648"/>
                      </a:lnTo>
                      <a:lnTo>
                        <a:pt x="483" y="10662"/>
                      </a:lnTo>
                      <a:lnTo>
                        <a:pt x="443" y="10676"/>
                      </a:lnTo>
                      <a:lnTo>
                        <a:pt x="402" y="10692"/>
                      </a:lnTo>
                      <a:lnTo>
                        <a:pt x="361" y="10708"/>
                      </a:lnTo>
                      <a:lnTo>
                        <a:pt x="321" y="10725"/>
                      </a:lnTo>
                      <a:lnTo>
                        <a:pt x="281" y="10744"/>
                      </a:lnTo>
                      <a:lnTo>
                        <a:pt x="242" y="10763"/>
                      </a:lnTo>
                      <a:lnTo>
                        <a:pt x="203" y="10783"/>
                      </a:lnTo>
                      <a:lnTo>
                        <a:pt x="165" y="10804"/>
                      </a:lnTo>
                      <a:lnTo>
                        <a:pt x="129" y="10825"/>
                      </a:lnTo>
                      <a:lnTo>
                        <a:pt x="94" y="10848"/>
                      </a:lnTo>
                      <a:lnTo>
                        <a:pt x="61" y="10872"/>
                      </a:lnTo>
                      <a:lnTo>
                        <a:pt x="29" y="10896"/>
                      </a:lnTo>
                      <a:lnTo>
                        <a:pt x="0" y="10921"/>
                      </a:lnTo>
                      <a:lnTo>
                        <a:pt x="7" y="10920"/>
                      </a:lnTo>
                      <a:lnTo>
                        <a:pt x="28" y="10916"/>
                      </a:lnTo>
                      <a:lnTo>
                        <a:pt x="60" y="10909"/>
                      </a:lnTo>
                      <a:lnTo>
                        <a:pt x="105" y="10901"/>
                      </a:lnTo>
                      <a:lnTo>
                        <a:pt x="161" y="10891"/>
                      </a:lnTo>
                      <a:lnTo>
                        <a:pt x="225" y="10879"/>
                      </a:lnTo>
                      <a:lnTo>
                        <a:pt x="299" y="10866"/>
                      </a:lnTo>
                      <a:lnTo>
                        <a:pt x="381" y="10853"/>
                      </a:lnTo>
                      <a:lnTo>
                        <a:pt x="468" y="10838"/>
                      </a:lnTo>
                      <a:lnTo>
                        <a:pt x="563" y="10824"/>
                      </a:lnTo>
                      <a:lnTo>
                        <a:pt x="662" y="10810"/>
                      </a:lnTo>
                      <a:lnTo>
                        <a:pt x="765" y="10797"/>
                      </a:lnTo>
                      <a:lnTo>
                        <a:pt x="870" y="10784"/>
                      </a:lnTo>
                      <a:lnTo>
                        <a:pt x="977" y="10773"/>
                      </a:lnTo>
                      <a:lnTo>
                        <a:pt x="1086" y="10763"/>
                      </a:lnTo>
                      <a:lnTo>
                        <a:pt x="1195" y="10755"/>
                      </a:lnTo>
                      <a:lnTo>
                        <a:pt x="1252" y="10750"/>
                      </a:lnTo>
                      <a:lnTo>
                        <a:pt x="1314" y="10741"/>
                      </a:lnTo>
                      <a:lnTo>
                        <a:pt x="1381" y="10728"/>
                      </a:lnTo>
                      <a:lnTo>
                        <a:pt x="1452" y="10714"/>
                      </a:lnTo>
                      <a:lnTo>
                        <a:pt x="1528" y="10697"/>
                      </a:lnTo>
                      <a:lnTo>
                        <a:pt x="1607" y="10677"/>
                      </a:lnTo>
                      <a:lnTo>
                        <a:pt x="1690" y="10654"/>
                      </a:lnTo>
                      <a:lnTo>
                        <a:pt x="1777" y="10630"/>
                      </a:lnTo>
                      <a:lnTo>
                        <a:pt x="1866" y="10602"/>
                      </a:lnTo>
                      <a:lnTo>
                        <a:pt x="1958" y="10573"/>
                      </a:lnTo>
                      <a:lnTo>
                        <a:pt x="2052" y="10542"/>
                      </a:lnTo>
                      <a:lnTo>
                        <a:pt x="2148" y="10510"/>
                      </a:lnTo>
                      <a:lnTo>
                        <a:pt x="2245" y="10475"/>
                      </a:lnTo>
                      <a:lnTo>
                        <a:pt x="2344" y="10439"/>
                      </a:lnTo>
                      <a:lnTo>
                        <a:pt x="2444" y="10402"/>
                      </a:lnTo>
                      <a:lnTo>
                        <a:pt x="2544" y="10363"/>
                      </a:lnTo>
                      <a:lnTo>
                        <a:pt x="2645" y="10324"/>
                      </a:lnTo>
                      <a:lnTo>
                        <a:pt x="2745" y="10285"/>
                      </a:lnTo>
                      <a:lnTo>
                        <a:pt x="2845" y="10243"/>
                      </a:lnTo>
                      <a:lnTo>
                        <a:pt x="2945" y="10202"/>
                      </a:lnTo>
                      <a:lnTo>
                        <a:pt x="3044" y="10161"/>
                      </a:lnTo>
                      <a:lnTo>
                        <a:pt x="3141" y="10118"/>
                      </a:lnTo>
                      <a:lnTo>
                        <a:pt x="3236" y="10076"/>
                      </a:lnTo>
                      <a:lnTo>
                        <a:pt x="3330" y="10034"/>
                      </a:lnTo>
                      <a:lnTo>
                        <a:pt x="3421" y="9992"/>
                      </a:lnTo>
                      <a:lnTo>
                        <a:pt x="3509" y="9950"/>
                      </a:lnTo>
                      <a:lnTo>
                        <a:pt x="3595" y="9909"/>
                      </a:lnTo>
                      <a:lnTo>
                        <a:pt x="3678" y="9868"/>
                      </a:lnTo>
                      <a:lnTo>
                        <a:pt x="3756" y="9829"/>
                      </a:lnTo>
                      <a:lnTo>
                        <a:pt x="3831" y="9790"/>
                      </a:lnTo>
                      <a:lnTo>
                        <a:pt x="3902" y="9752"/>
                      </a:lnTo>
                      <a:lnTo>
                        <a:pt x="3967" y="9716"/>
                      </a:lnTo>
                      <a:lnTo>
                        <a:pt x="3983" y="9712"/>
                      </a:lnTo>
                      <a:lnTo>
                        <a:pt x="4029" y="9701"/>
                      </a:lnTo>
                      <a:lnTo>
                        <a:pt x="4098" y="9684"/>
                      </a:lnTo>
                      <a:lnTo>
                        <a:pt x="4187" y="9660"/>
                      </a:lnTo>
                      <a:lnTo>
                        <a:pt x="4237" y="9646"/>
                      </a:lnTo>
                      <a:lnTo>
                        <a:pt x="4291" y="9630"/>
                      </a:lnTo>
                      <a:lnTo>
                        <a:pt x="4346" y="9614"/>
                      </a:lnTo>
                      <a:lnTo>
                        <a:pt x="4405" y="9596"/>
                      </a:lnTo>
                      <a:lnTo>
                        <a:pt x="4463" y="9577"/>
                      </a:lnTo>
                      <a:lnTo>
                        <a:pt x="4523" y="9557"/>
                      </a:lnTo>
                      <a:lnTo>
                        <a:pt x="4582" y="9534"/>
                      </a:lnTo>
                      <a:lnTo>
                        <a:pt x="4640" y="9512"/>
                      </a:lnTo>
                      <a:lnTo>
                        <a:pt x="4698" y="9489"/>
                      </a:lnTo>
                      <a:lnTo>
                        <a:pt x="4754" y="9465"/>
                      </a:lnTo>
                      <a:lnTo>
                        <a:pt x="4808" y="9440"/>
                      </a:lnTo>
                      <a:lnTo>
                        <a:pt x="4858" y="9413"/>
                      </a:lnTo>
                      <a:lnTo>
                        <a:pt x="4905" y="9386"/>
                      </a:lnTo>
                      <a:lnTo>
                        <a:pt x="4947" y="9359"/>
                      </a:lnTo>
                      <a:lnTo>
                        <a:pt x="4984" y="9331"/>
                      </a:lnTo>
                      <a:lnTo>
                        <a:pt x="5016" y="9303"/>
                      </a:lnTo>
                      <a:lnTo>
                        <a:pt x="5043" y="9273"/>
                      </a:lnTo>
                      <a:lnTo>
                        <a:pt x="5063" y="9243"/>
                      </a:lnTo>
                      <a:lnTo>
                        <a:pt x="5075" y="9214"/>
                      </a:lnTo>
                      <a:lnTo>
                        <a:pt x="5079" y="9183"/>
                      </a:lnTo>
                      <a:lnTo>
                        <a:pt x="5075" y="9152"/>
                      </a:lnTo>
                      <a:lnTo>
                        <a:pt x="5062" y="9121"/>
                      </a:lnTo>
                      <a:lnTo>
                        <a:pt x="5039" y="9091"/>
                      </a:lnTo>
                      <a:lnTo>
                        <a:pt x="5005" y="9060"/>
                      </a:lnTo>
                      <a:lnTo>
                        <a:pt x="5002" y="9058"/>
                      </a:lnTo>
                      <a:lnTo>
                        <a:pt x="4993" y="9052"/>
                      </a:lnTo>
                      <a:lnTo>
                        <a:pt x="4979" y="9045"/>
                      </a:lnTo>
                      <a:lnTo>
                        <a:pt x="4963" y="9034"/>
                      </a:lnTo>
                      <a:lnTo>
                        <a:pt x="4946" y="9022"/>
                      </a:lnTo>
                      <a:lnTo>
                        <a:pt x="4929" y="9007"/>
                      </a:lnTo>
                      <a:lnTo>
                        <a:pt x="4921" y="9000"/>
                      </a:lnTo>
                      <a:lnTo>
                        <a:pt x="4914" y="8991"/>
                      </a:lnTo>
                      <a:lnTo>
                        <a:pt x="4907" y="8983"/>
                      </a:lnTo>
                      <a:lnTo>
                        <a:pt x="4902" y="8974"/>
                      </a:lnTo>
                      <a:lnTo>
                        <a:pt x="4897" y="8964"/>
                      </a:lnTo>
                      <a:lnTo>
                        <a:pt x="4894" y="8955"/>
                      </a:lnTo>
                      <a:lnTo>
                        <a:pt x="4893" y="8945"/>
                      </a:lnTo>
                      <a:lnTo>
                        <a:pt x="4894" y="8934"/>
                      </a:lnTo>
                      <a:lnTo>
                        <a:pt x="4896" y="8924"/>
                      </a:lnTo>
                      <a:lnTo>
                        <a:pt x="4902" y="8914"/>
                      </a:lnTo>
                      <a:lnTo>
                        <a:pt x="4909" y="8904"/>
                      </a:lnTo>
                      <a:lnTo>
                        <a:pt x="4919" y="8894"/>
                      </a:lnTo>
                      <a:lnTo>
                        <a:pt x="4931" y="8883"/>
                      </a:lnTo>
                      <a:lnTo>
                        <a:pt x="4947" y="8873"/>
                      </a:lnTo>
                      <a:lnTo>
                        <a:pt x="4965" y="8863"/>
                      </a:lnTo>
                      <a:lnTo>
                        <a:pt x="4987" y="8853"/>
                      </a:lnTo>
                      <a:lnTo>
                        <a:pt x="5013" y="8843"/>
                      </a:lnTo>
                      <a:lnTo>
                        <a:pt x="5043" y="8833"/>
                      </a:lnTo>
                      <a:lnTo>
                        <a:pt x="5076" y="8824"/>
                      </a:lnTo>
                      <a:lnTo>
                        <a:pt x="5113" y="8814"/>
                      </a:lnTo>
                      <a:lnTo>
                        <a:pt x="5124" y="8807"/>
                      </a:lnTo>
                      <a:lnTo>
                        <a:pt x="5155" y="8788"/>
                      </a:lnTo>
                      <a:lnTo>
                        <a:pt x="5202" y="8758"/>
                      </a:lnTo>
                      <a:lnTo>
                        <a:pt x="5264" y="8718"/>
                      </a:lnTo>
                      <a:lnTo>
                        <a:pt x="5340" y="8669"/>
                      </a:lnTo>
                      <a:lnTo>
                        <a:pt x="5427" y="8612"/>
                      </a:lnTo>
                      <a:lnTo>
                        <a:pt x="5520" y="8548"/>
                      </a:lnTo>
                      <a:lnTo>
                        <a:pt x="5620" y="8480"/>
                      </a:lnTo>
                      <a:lnTo>
                        <a:pt x="5723" y="8407"/>
                      </a:lnTo>
                      <a:lnTo>
                        <a:pt x="5828" y="8330"/>
                      </a:lnTo>
                      <a:lnTo>
                        <a:pt x="5879" y="8291"/>
                      </a:lnTo>
                      <a:lnTo>
                        <a:pt x="5931" y="8252"/>
                      </a:lnTo>
                      <a:lnTo>
                        <a:pt x="5981" y="8212"/>
                      </a:lnTo>
                      <a:lnTo>
                        <a:pt x="6030" y="8173"/>
                      </a:lnTo>
                      <a:lnTo>
                        <a:pt x="6079" y="8134"/>
                      </a:lnTo>
                      <a:lnTo>
                        <a:pt x="6124" y="8094"/>
                      </a:lnTo>
                      <a:lnTo>
                        <a:pt x="6169" y="8056"/>
                      </a:lnTo>
                      <a:lnTo>
                        <a:pt x="6210" y="8018"/>
                      </a:lnTo>
                      <a:lnTo>
                        <a:pt x="6249" y="7981"/>
                      </a:lnTo>
                      <a:lnTo>
                        <a:pt x="6286" y="7944"/>
                      </a:lnTo>
                      <a:lnTo>
                        <a:pt x="6318" y="7908"/>
                      </a:lnTo>
                      <a:lnTo>
                        <a:pt x="6348" y="7874"/>
                      </a:lnTo>
                      <a:lnTo>
                        <a:pt x="6354" y="7871"/>
                      </a:lnTo>
                      <a:lnTo>
                        <a:pt x="6375" y="7863"/>
                      </a:lnTo>
                      <a:lnTo>
                        <a:pt x="6408" y="7849"/>
                      </a:lnTo>
                      <a:lnTo>
                        <a:pt x="6455" y="7833"/>
                      </a:lnTo>
                      <a:lnTo>
                        <a:pt x="6513" y="7815"/>
                      </a:lnTo>
                      <a:lnTo>
                        <a:pt x="6583" y="7795"/>
                      </a:lnTo>
                      <a:lnTo>
                        <a:pt x="6622" y="7785"/>
                      </a:lnTo>
                      <a:lnTo>
                        <a:pt x="6664" y="7775"/>
                      </a:lnTo>
                      <a:lnTo>
                        <a:pt x="6708" y="7765"/>
                      </a:lnTo>
                      <a:lnTo>
                        <a:pt x="6754" y="7755"/>
                      </a:lnTo>
                      <a:lnTo>
                        <a:pt x="6803" y="7745"/>
                      </a:lnTo>
                      <a:lnTo>
                        <a:pt x="6854" y="7735"/>
                      </a:lnTo>
                      <a:lnTo>
                        <a:pt x="6907" y="7727"/>
                      </a:lnTo>
                      <a:lnTo>
                        <a:pt x="6964" y="7719"/>
                      </a:lnTo>
                      <a:lnTo>
                        <a:pt x="7021" y="7711"/>
                      </a:lnTo>
                      <a:lnTo>
                        <a:pt x="7081" y="7705"/>
                      </a:lnTo>
                      <a:lnTo>
                        <a:pt x="7143" y="7700"/>
                      </a:lnTo>
                      <a:lnTo>
                        <a:pt x="7207" y="7695"/>
                      </a:lnTo>
                      <a:lnTo>
                        <a:pt x="7272" y="7693"/>
                      </a:lnTo>
                      <a:lnTo>
                        <a:pt x="7340" y="7691"/>
                      </a:lnTo>
                      <a:lnTo>
                        <a:pt x="7409" y="7691"/>
                      </a:lnTo>
                      <a:lnTo>
                        <a:pt x="7480" y="7692"/>
                      </a:lnTo>
                      <a:lnTo>
                        <a:pt x="7553" y="7695"/>
                      </a:lnTo>
                      <a:lnTo>
                        <a:pt x="7626" y="7700"/>
                      </a:lnTo>
                      <a:lnTo>
                        <a:pt x="7701" y="7707"/>
                      </a:lnTo>
                      <a:lnTo>
                        <a:pt x="7777" y="7716"/>
                      </a:lnTo>
                      <a:lnTo>
                        <a:pt x="7782" y="7719"/>
                      </a:lnTo>
                      <a:lnTo>
                        <a:pt x="7794" y="7725"/>
                      </a:lnTo>
                      <a:lnTo>
                        <a:pt x="7814" y="7736"/>
                      </a:lnTo>
                      <a:lnTo>
                        <a:pt x="7837" y="7750"/>
                      </a:lnTo>
                      <a:lnTo>
                        <a:pt x="7863" y="7766"/>
                      </a:lnTo>
                      <a:lnTo>
                        <a:pt x="7890" y="7785"/>
                      </a:lnTo>
                      <a:lnTo>
                        <a:pt x="7903" y="7795"/>
                      </a:lnTo>
                      <a:lnTo>
                        <a:pt x="7917" y="7805"/>
                      </a:lnTo>
                      <a:lnTo>
                        <a:pt x="7930" y="7816"/>
                      </a:lnTo>
                      <a:lnTo>
                        <a:pt x="7942" y="7827"/>
                      </a:lnTo>
                      <a:lnTo>
                        <a:pt x="7953" y="7838"/>
                      </a:lnTo>
                      <a:lnTo>
                        <a:pt x="7963" y="7849"/>
                      </a:lnTo>
                      <a:lnTo>
                        <a:pt x="7971" y="7860"/>
                      </a:lnTo>
                      <a:lnTo>
                        <a:pt x="7978" y="7872"/>
                      </a:lnTo>
                      <a:lnTo>
                        <a:pt x="7983" y="7883"/>
                      </a:lnTo>
                      <a:lnTo>
                        <a:pt x="7985" y="7894"/>
                      </a:lnTo>
                      <a:lnTo>
                        <a:pt x="7986" y="7905"/>
                      </a:lnTo>
                      <a:lnTo>
                        <a:pt x="7984" y="7915"/>
                      </a:lnTo>
                      <a:lnTo>
                        <a:pt x="7980" y="7925"/>
                      </a:lnTo>
                      <a:lnTo>
                        <a:pt x="7973" y="7935"/>
                      </a:lnTo>
                      <a:lnTo>
                        <a:pt x="7962" y="7944"/>
                      </a:lnTo>
                      <a:lnTo>
                        <a:pt x="7949" y="7953"/>
                      </a:lnTo>
                      <a:lnTo>
                        <a:pt x="7931" y="7961"/>
                      </a:lnTo>
                      <a:lnTo>
                        <a:pt x="7910" y="7968"/>
                      </a:lnTo>
                      <a:lnTo>
                        <a:pt x="7885" y="7975"/>
                      </a:lnTo>
                      <a:lnTo>
                        <a:pt x="7856" y="7982"/>
                      </a:lnTo>
                      <a:lnTo>
                        <a:pt x="7844" y="7981"/>
                      </a:lnTo>
                      <a:lnTo>
                        <a:pt x="7811" y="7981"/>
                      </a:lnTo>
                      <a:lnTo>
                        <a:pt x="7757" y="7981"/>
                      </a:lnTo>
                      <a:lnTo>
                        <a:pt x="7687" y="7983"/>
                      </a:lnTo>
                      <a:lnTo>
                        <a:pt x="7602" y="7986"/>
                      </a:lnTo>
                      <a:lnTo>
                        <a:pt x="7506" y="7991"/>
                      </a:lnTo>
                      <a:lnTo>
                        <a:pt x="7454" y="7995"/>
                      </a:lnTo>
                      <a:lnTo>
                        <a:pt x="7400" y="8000"/>
                      </a:lnTo>
                      <a:lnTo>
                        <a:pt x="7345" y="8006"/>
                      </a:lnTo>
                      <a:lnTo>
                        <a:pt x="7287" y="8012"/>
                      </a:lnTo>
                      <a:lnTo>
                        <a:pt x="7230" y="8020"/>
                      </a:lnTo>
                      <a:lnTo>
                        <a:pt x="7172" y="8028"/>
                      </a:lnTo>
                      <a:lnTo>
                        <a:pt x="7112" y="8038"/>
                      </a:lnTo>
                      <a:lnTo>
                        <a:pt x="7054" y="8050"/>
                      </a:lnTo>
                      <a:lnTo>
                        <a:pt x="6994" y="8062"/>
                      </a:lnTo>
                      <a:lnTo>
                        <a:pt x="6937" y="8076"/>
                      </a:lnTo>
                      <a:lnTo>
                        <a:pt x="6879" y="8092"/>
                      </a:lnTo>
                      <a:lnTo>
                        <a:pt x="6823" y="8110"/>
                      </a:lnTo>
                      <a:lnTo>
                        <a:pt x="6768" y="8129"/>
                      </a:lnTo>
                      <a:lnTo>
                        <a:pt x="6716" y="8149"/>
                      </a:lnTo>
                      <a:lnTo>
                        <a:pt x="6665" y="8171"/>
                      </a:lnTo>
                      <a:lnTo>
                        <a:pt x="6617" y="8196"/>
                      </a:lnTo>
                      <a:lnTo>
                        <a:pt x="6571" y="8223"/>
                      </a:lnTo>
                      <a:lnTo>
                        <a:pt x="6529" y="8251"/>
                      </a:lnTo>
                      <a:lnTo>
                        <a:pt x="6490" y="8282"/>
                      </a:lnTo>
                      <a:lnTo>
                        <a:pt x="6455" y="8314"/>
                      </a:lnTo>
                      <a:lnTo>
                        <a:pt x="6447" y="8326"/>
                      </a:lnTo>
                      <a:lnTo>
                        <a:pt x="6423" y="8360"/>
                      </a:lnTo>
                      <a:lnTo>
                        <a:pt x="6406" y="8381"/>
                      </a:lnTo>
                      <a:lnTo>
                        <a:pt x="6386" y="8406"/>
                      </a:lnTo>
                      <a:lnTo>
                        <a:pt x="6363" y="8432"/>
                      </a:lnTo>
                      <a:lnTo>
                        <a:pt x="6338" y="8461"/>
                      </a:lnTo>
                      <a:lnTo>
                        <a:pt x="6310" y="8488"/>
                      </a:lnTo>
                      <a:lnTo>
                        <a:pt x="6280" y="8516"/>
                      </a:lnTo>
                      <a:lnTo>
                        <a:pt x="6264" y="8529"/>
                      </a:lnTo>
                      <a:lnTo>
                        <a:pt x="6248" y="8542"/>
                      </a:lnTo>
                      <a:lnTo>
                        <a:pt x="6232" y="8554"/>
                      </a:lnTo>
                      <a:lnTo>
                        <a:pt x="6216" y="8566"/>
                      </a:lnTo>
                      <a:lnTo>
                        <a:pt x="6199" y="8577"/>
                      </a:lnTo>
                      <a:lnTo>
                        <a:pt x="6181" y="8589"/>
                      </a:lnTo>
                      <a:lnTo>
                        <a:pt x="6164" y="8598"/>
                      </a:lnTo>
                      <a:lnTo>
                        <a:pt x="6145" y="8606"/>
                      </a:lnTo>
                      <a:lnTo>
                        <a:pt x="6128" y="8614"/>
                      </a:lnTo>
                      <a:lnTo>
                        <a:pt x="6110" y="8620"/>
                      </a:lnTo>
                      <a:lnTo>
                        <a:pt x="6092" y="8625"/>
                      </a:lnTo>
                      <a:lnTo>
                        <a:pt x="6073" y="8628"/>
                      </a:lnTo>
                      <a:lnTo>
                        <a:pt x="6069" y="8634"/>
                      </a:lnTo>
                      <a:lnTo>
                        <a:pt x="6059" y="8650"/>
                      </a:lnTo>
                      <a:lnTo>
                        <a:pt x="6045" y="8675"/>
                      </a:lnTo>
                      <a:lnTo>
                        <a:pt x="6027" y="8709"/>
                      </a:lnTo>
                      <a:lnTo>
                        <a:pt x="6018" y="8727"/>
                      </a:lnTo>
                      <a:lnTo>
                        <a:pt x="6010" y="8746"/>
                      </a:lnTo>
                      <a:lnTo>
                        <a:pt x="6002" y="8766"/>
                      </a:lnTo>
                      <a:lnTo>
                        <a:pt x="5995" y="8787"/>
                      </a:lnTo>
                      <a:lnTo>
                        <a:pt x="5989" y="8808"/>
                      </a:lnTo>
                      <a:lnTo>
                        <a:pt x="5984" y="8830"/>
                      </a:lnTo>
                      <a:lnTo>
                        <a:pt x="5980" y="8852"/>
                      </a:lnTo>
                      <a:lnTo>
                        <a:pt x="5979" y="8873"/>
                      </a:lnTo>
                      <a:lnTo>
                        <a:pt x="5979" y="8894"/>
                      </a:lnTo>
                      <a:lnTo>
                        <a:pt x="5982" y="8914"/>
                      </a:lnTo>
                      <a:lnTo>
                        <a:pt x="5987" y="8933"/>
                      </a:lnTo>
                      <a:lnTo>
                        <a:pt x="5995" y="8952"/>
                      </a:lnTo>
                      <a:lnTo>
                        <a:pt x="6006" y="8969"/>
                      </a:lnTo>
                      <a:lnTo>
                        <a:pt x="6020" y="8984"/>
                      </a:lnTo>
                      <a:lnTo>
                        <a:pt x="6039" y="8997"/>
                      </a:lnTo>
                      <a:lnTo>
                        <a:pt x="6061" y="9008"/>
                      </a:lnTo>
                      <a:lnTo>
                        <a:pt x="6087" y="9017"/>
                      </a:lnTo>
                      <a:lnTo>
                        <a:pt x="6117" y="9024"/>
                      </a:lnTo>
                      <a:lnTo>
                        <a:pt x="6152" y="9028"/>
                      </a:lnTo>
                      <a:lnTo>
                        <a:pt x="6192" y="9029"/>
                      </a:lnTo>
                      <a:lnTo>
                        <a:pt x="6237" y="9027"/>
                      </a:lnTo>
                      <a:lnTo>
                        <a:pt x="6288" y="9022"/>
                      </a:lnTo>
                      <a:lnTo>
                        <a:pt x="6344" y="9013"/>
                      </a:lnTo>
                      <a:lnTo>
                        <a:pt x="6406" y="9000"/>
                      </a:lnTo>
                      <a:lnTo>
                        <a:pt x="6419" y="8997"/>
                      </a:lnTo>
                      <a:lnTo>
                        <a:pt x="6455" y="8987"/>
                      </a:lnTo>
                      <a:lnTo>
                        <a:pt x="6511" y="8971"/>
                      </a:lnTo>
                      <a:lnTo>
                        <a:pt x="6585" y="8950"/>
                      </a:lnTo>
                      <a:lnTo>
                        <a:pt x="6673" y="8923"/>
                      </a:lnTo>
                      <a:lnTo>
                        <a:pt x="6771" y="8893"/>
                      </a:lnTo>
                      <a:lnTo>
                        <a:pt x="6877" y="8860"/>
                      </a:lnTo>
                      <a:lnTo>
                        <a:pt x="6989" y="8823"/>
                      </a:lnTo>
                      <a:lnTo>
                        <a:pt x="7046" y="8803"/>
                      </a:lnTo>
                      <a:lnTo>
                        <a:pt x="7102" y="8783"/>
                      </a:lnTo>
                      <a:lnTo>
                        <a:pt x="7158" y="8763"/>
                      </a:lnTo>
                      <a:lnTo>
                        <a:pt x="7215" y="8743"/>
                      </a:lnTo>
                      <a:lnTo>
                        <a:pt x="7269" y="8722"/>
                      </a:lnTo>
                      <a:lnTo>
                        <a:pt x="7323" y="8701"/>
                      </a:lnTo>
                      <a:lnTo>
                        <a:pt x="7374" y="8678"/>
                      </a:lnTo>
                      <a:lnTo>
                        <a:pt x="7423" y="8657"/>
                      </a:lnTo>
                      <a:lnTo>
                        <a:pt x="7469" y="8636"/>
                      </a:lnTo>
                      <a:lnTo>
                        <a:pt x="7513" y="8614"/>
                      </a:lnTo>
                      <a:lnTo>
                        <a:pt x="7553" y="8593"/>
                      </a:lnTo>
                      <a:lnTo>
                        <a:pt x="7590" y="8571"/>
                      </a:lnTo>
                      <a:lnTo>
                        <a:pt x="7621" y="8551"/>
                      </a:lnTo>
                      <a:lnTo>
                        <a:pt x="7649" y="8530"/>
                      </a:lnTo>
                      <a:lnTo>
                        <a:pt x="7673" y="8510"/>
                      </a:lnTo>
                      <a:lnTo>
                        <a:pt x="7690" y="8491"/>
                      </a:lnTo>
                      <a:lnTo>
                        <a:pt x="7695" y="8486"/>
                      </a:lnTo>
                      <a:lnTo>
                        <a:pt x="7710" y="8473"/>
                      </a:lnTo>
                      <a:lnTo>
                        <a:pt x="7734" y="8452"/>
                      </a:lnTo>
                      <a:lnTo>
                        <a:pt x="7768" y="8428"/>
                      </a:lnTo>
                      <a:lnTo>
                        <a:pt x="7788" y="8415"/>
                      </a:lnTo>
                      <a:lnTo>
                        <a:pt x="7811" y="8401"/>
                      </a:lnTo>
                      <a:lnTo>
                        <a:pt x="7835" y="8387"/>
                      </a:lnTo>
                      <a:lnTo>
                        <a:pt x="7861" y="8373"/>
                      </a:lnTo>
                      <a:lnTo>
                        <a:pt x="7889" y="8359"/>
                      </a:lnTo>
                      <a:lnTo>
                        <a:pt x="7919" y="8346"/>
                      </a:lnTo>
                      <a:lnTo>
                        <a:pt x="7952" y="8332"/>
                      </a:lnTo>
                      <a:lnTo>
                        <a:pt x="7986" y="8320"/>
                      </a:lnTo>
                      <a:lnTo>
                        <a:pt x="8021" y="8310"/>
                      </a:lnTo>
                      <a:lnTo>
                        <a:pt x="8060" y="8300"/>
                      </a:lnTo>
                      <a:lnTo>
                        <a:pt x="8098" y="8293"/>
                      </a:lnTo>
                      <a:lnTo>
                        <a:pt x="8139" y="8287"/>
                      </a:lnTo>
                      <a:lnTo>
                        <a:pt x="8182" y="8284"/>
                      </a:lnTo>
                      <a:lnTo>
                        <a:pt x="8226" y="8283"/>
                      </a:lnTo>
                      <a:lnTo>
                        <a:pt x="8271" y="8284"/>
                      </a:lnTo>
                      <a:lnTo>
                        <a:pt x="8318" y="8288"/>
                      </a:lnTo>
                      <a:lnTo>
                        <a:pt x="8366" y="8295"/>
                      </a:lnTo>
                      <a:lnTo>
                        <a:pt x="8415" y="8306"/>
                      </a:lnTo>
                      <a:lnTo>
                        <a:pt x="8466" y="8320"/>
                      </a:lnTo>
                      <a:lnTo>
                        <a:pt x="8518" y="8337"/>
                      </a:lnTo>
                      <a:lnTo>
                        <a:pt x="8572" y="8360"/>
                      </a:lnTo>
                      <a:lnTo>
                        <a:pt x="8626" y="8386"/>
                      </a:lnTo>
                      <a:lnTo>
                        <a:pt x="8682" y="8416"/>
                      </a:lnTo>
                      <a:lnTo>
                        <a:pt x="8738" y="8451"/>
                      </a:lnTo>
                      <a:lnTo>
                        <a:pt x="8758" y="8462"/>
                      </a:lnTo>
                      <a:lnTo>
                        <a:pt x="8817" y="8490"/>
                      </a:lnTo>
                      <a:lnTo>
                        <a:pt x="8908" y="8533"/>
                      </a:lnTo>
                      <a:lnTo>
                        <a:pt x="9027" y="8589"/>
                      </a:lnTo>
                      <a:lnTo>
                        <a:pt x="9169" y="8654"/>
                      </a:lnTo>
                      <a:lnTo>
                        <a:pt x="9330" y="8727"/>
                      </a:lnTo>
                      <a:lnTo>
                        <a:pt x="9414" y="8764"/>
                      </a:lnTo>
                      <a:lnTo>
                        <a:pt x="9502" y="8802"/>
                      </a:lnTo>
                      <a:lnTo>
                        <a:pt x="9592" y="8842"/>
                      </a:lnTo>
                      <a:lnTo>
                        <a:pt x="9682" y="8880"/>
                      </a:lnTo>
                      <a:lnTo>
                        <a:pt x="9774" y="8918"/>
                      </a:lnTo>
                      <a:lnTo>
                        <a:pt x="9866" y="8957"/>
                      </a:lnTo>
                      <a:lnTo>
                        <a:pt x="9958" y="8993"/>
                      </a:lnTo>
                      <a:lnTo>
                        <a:pt x="10047" y="9027"/>
                      </a:lnTo>
                      <a:lnTo>
                        <a:pt x="10135" y="9061"/>
                      </a:lnTo>
                      <a:lnTo>
                        <a:pt x="10221" y="9092"/>
                      </a:lnTo>
                      <a:lnTo>
                        <a:pt x="10303" y="9120"/>
                      </a:lnTo>
                      <a:lnTo>
                        <a:pt x="10382" y="9146"/>
                      </a:lnTo>
                      <a:lnTo>
                        <a:pt x="10457" y="9168"/>
                      </a:lnTo>
                      <a:lnTo>
                        <a:pt x="10526" y="9188"/>
                      </a:lnTo>
                      <a:lnTo>
                        <a:pt x="10591" y="9203"/>
                      </a:lnTo>
                      <a:lnTo>
                        <a:pt x="10648" y="9213"/>
                      </a:lnTo>
                      <a:lnTo>
                        <a:pt x="10700" y="9219"/>
                      </a:lnTo>
                      <a:lnTo>
                        <a:pt x="10743" y="9220"/>
                      </a:lnTo>
                      <a:lnTo>
                        <a:pt x="10778" y="9216"/>
                      </a:lnTo>
                      <a:lnTo>
                        <a:pt x="10804" y="9206"/>
                      </a:lnTo>
                      <a:close/>
                    </a:path>
                  </a:pathLst>
                </a:custGeom>
                <a:solidFill>
                  <a:srgbClr val="005290"/>
                </a:solidFill>
                <a:ln w="9525">
                  <a:noFill/>
                  <a:round/>
                  <a:headEnd/>
                  <a:tailEnd/>
                </a:ln>
              </p:spPr>
              <p:txBody>
                <a:bodyPr>
                  <a:prstTxWarp prst="textNoShape">
                    <a:avLst/>
                  </a:prstTxWarp>
                </a:bodyPr>
                <a:lstStyle/>
                <a:p>
                  <a:endParaRPr lang="en-US"/>
                </a:p>
              </p:txBody>
            </p:sp>
            <p:sp>
              <p:nvSpPr>
                <p:cNvPr id="57424" name="Freeform 246"/>
                <p:cNvSpPr>
                  <a:spLocks/>
                </p:cNvSpPr>
                <p:nvPr/>
              </p:nvSpPr>
              <p:spPr bwMode="auto">
                <a:xfrm>
                  <a:off x="672" y="963"/>
                  <a:ext cx="30" cy="22"/>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2"/>
                      </a:moveTo>
                      <a:lnTo>
                        <a:pt x="523" y="50"/>
                      </a:lnTo>
                      <a:lnTo>
                        <a:pt x="501" y="43"/>
                      </a:lnTo>
                      <a:lnTo>
                        <a:pt x="468" y="35"/>
                      </a:lnTo>
                      <a:lnTo>
                        <a:pt x="425" y="25"/>
                      </a:lnTo>
                      <a:lnTo>
                        <a:pt x="399" y="20"/>
                      </a:lnTo>
                      <a:lnTo>
                        <a:pt x="374" y="14"/>
                      </a:lnTo>
                      <a:lnTo>
                        <a:pt x="347" y="10"/>
                      </a:lnTo>
                      <a:lnTo>
                        <a:pt x="320" y="6"/>
                      </a:lnTo>
                      <a:lnTo>
                        <a:pt x="290" y="3"/>
                      </a:lnTo>
                      <a:lnTo>
                        <a:pt x="262" y="1"/>
                      </a:lnTo>
                      <a:lnTo>
                        <a:pt x="234" y="0"/>
                      </a:lnTo>
                      <a:lnTo>
                        <a:pt x="206" y="0"/>
                      </a:lnTo>
                      <a:lnTo>
                        <a:pt x="178" y="2"/>
                      </a:lnTo>
                      <a:lnTo>
                        <a:pt x="151" y="5"/>
                      </a:lnTo>
                      <a:lnTo>
                        <a:pt x="125" y="10"/>
                      </a:lnTo>
                      <a:lnTo>
                        <a:pt x="102" y="18"/>
                      </a:lnTo>
                      <a:lnTo>
                        <a:pt x="80" y="27"/>
                      </a:lnTo>
                      <a:lnTo>
                        <a:pt x="60" y="38"/>
                      </a:lnTo>
                      <a:lnTo>
                        <a:pt x="42" y="52"/>
                      </a:lnTo>
                      <a:lnTo>
                        <a:pt x="27" y="68"/>
                      </a:lnTo>
                      <a:lnTo>
                        <a:pt x="15" y="88"/>
                      </a:lnTo>
                      <a:lnTo>
                        <a:pt x="6" y="110"/>
                      </a:lnTo>
                      <a:lnTo>
                        <a:pt x="1" y="135"/>
                      </a:lnTo>
                      <a:lnTo>
                        <a:pt x="0" y="165"/>
                      </a:lnTo>
                      <a:lnTo>
                        <a:pt x="3" y="197"/>
                      </a:lnTo>
                      <a:lnTo>
                        <a:pt x="11" y="232"/>
                      </a:lnTo>
                      <a:lnTo>
                        <a:pt x="23" y="273"/>
                      </a:lnTo>
                      <a:lnTo>
                        <a:pt x="42" y="316"/>
                      </a:lnTo>
                      <a:lnTo>
                        <a:pt x="53" y="329"/>
                      </a:lnTo>
                      <a:lnTo>
                        <a:pt x="84" y="361"/>
                      </a:lnTo>
                      <a:lnTo>
                        <a:pt x="106" y="383"/>
                      </a:lnTo>
                      <a:lnTo>
                        <a:pt x="131" y="407"/>
                      </a:lnTo>
                      <a:lnTo>
                        <a:pt x="159" y="433"/>
                      </a:lnTo>
                      <a:lnTo>
                        <a:pt x="191" y="460"/>
                      </a:lnTo>
                      <a:lnTo>
                        <a:pt x="224" y="486"/>
                      </a:lnTo>
                      <a:lnTo>
                        <a:pt x="258" y="513"/>
                      </a:lnTo>
                      <a:lnTo>
                        <a:pt x="276" y="526"/>
                      </a:lnTo>
                      <a:lnTo>
                        <a:pt x="295" y="538"/>
                      </a:lnTo>
                      <a:lnTo>
                        <a:pt x="313" y="550"/>
                      </a:lnTo>
                      <a:lnTo>
                        <a:pt x="331" y="560"/>
                      </a:lnTo>
                      <a:lnTo>
                        <a:pt x="349" y="570"/>
                      </a:lnTo>
                      <a:lnTo>
                        <a:pt x="367" y="579"/>
                      </a:lnTo>
                      <a:lnTo>
                        <a:pt x="385" y="588"/>
                      </a:lnTo>
                      <a:lnTo>
                        <a:pt x="403" y="595"/>
                      </a:lnTo>
                      <a:lnTo>
                        <a:pt x="421" y="601"/>
                      </a:lnTo>
                      <a:lnTo>
                        <a:pt x="439" y="605"/>
                      </a:lnTo>
                      <a:lnTo>
                        <a:pt x="456" y="608"/>
                      </a:lnTo>
                      <a:lnTo>
                        <a:pt x="472" y="610"/>
                      </a:lnTo>
                      <a:lnTo>
                        <a:pt x="490" y="611"/>
                      </a:lnTo>
                      <a:lnTo>
                        <a:pt x="508" y="611"/>
                      </a:lnTo>
                      <a:lnTo>
                        <a:pt x="527" y="609"/>
                      </a:lnTo>
                      <a:lnTo>
                        <a:pt x="547" y="606"/>
                      </a:lnTo>
                      <a:lnTo>
                        <a:pt x="566" y="602"/>
                      </a:lnTo>
                      <a:lnTo>
                        <a:pt x="585" y="596"/>
                      </a:lnTo>
                      <a:lnTo>
                        <a:pt x="604" y="589"/>
                      </a:lnTo>
                      <a:lnTo>
                        <a:pt x="623" y="582"/>
                      </a:lnTo>
                      <a:lnTo>
                        <a:pt x="642" y="573"/>
                      </a:lnTo>
                      <a:lnTo>
                        <a:pt x="661" y="564"/>
                      </a:lnTo>
                      <a:lnTo>
                        <a:pt x="681" y="554"/>
                      </a:lnTo>
                      <a:lnTo>
                        <a:pt x="699" y="543"/>
                      </a:lnTo>
                      <a:lnTo>
                        <a:pt x="716" y="532"/>
                      </a:lnTo>
                      <a:lnTo>
                        <a:pt x="733" y="520"/>
                      </a:lnTo>
                      <a:lnTo>
                        <a:pt x="748" y="507"/>
                      </a:lnTo>
                      <a:lnTo>
                        <a:pt x="764" y="494"/>
                      </a:lnTo>
                      <a:lnTo>
                        <a:pt x="778" y="480"/>
                      </a:lnTo>
                      <a:lnTo>
                        <a:pt x="791" y="467"/>
                      </a:lnTo>
                      <a:lnTo>
                        <a:pt x="803" y="454"/>
                      </a:lnTo>
                      <a:lnTo>
                        <a:pt x="814" y="440"/>
                      </a:lnTo>
                      <a:lnTo>
                        <a:pt x="823" y="426"/>
                      </a:lnTo>
                      <a:lnTo>
                        <a:pt x="831" y="413"/>
                      </a:lnTo>
                      <a:lnTo>
                        <a:pt x="837" y="399"/>
                      </a:lnTo>
                      <a:lnTo>
                        <a:pt x="842" y="386"/>
                      </a:lnTo>
                      <a:lnTo>
                        <a:pt x="844" y="372"/>
                      </a:lnTo>
                      <a:lnTo>
                        <a:pt x="845" y="360"/>
                      </a:lnTo>
                      <a:lnTo>
                        <a:pt x="844" y="348"/>
                      </a:lnTo>
                      <a:lnTo>
                        <a:pt x="841" y="336"/>
                      </a:lnTo>
                      <a:lnTo>
                        <a:pt x="836" y="325"/>
                      </a:lnTo>
                      <a:lnTo>
                        <a:pt x="828" y="315"/>
                      </a:lnTo>
                      <a:lnTo>
                        <a:pt x="818" y="306"/>
                      </a:lnTo>
                      <a:lnTo>
                        <a:pt x="806" y="297"/>
                      </a:lnTo>
                      <a:lnTo>
                        <a:pt x="778" y="278"/>
                      </a:lnTo>
                      <a:lnTo>
                        <a:pt x="751" y="259"/>
                      </a:lnTo>
                      <a:lnTo>
                        <a:pt x="726" y="238"/>
                      </a:lnTo>
                      <a:lnTo>
                        <a:pt x="701" y="217"/>
                      </a:lnTo>
                      <a:lnTo>
                        <a:pt x="677" y="197"/>
                      </a:lnTo>
                      <a:lnTo>
                        <a:pt x="654" y="176"/>
                      </a:lnTo>
                      <a:lnTo>
                        <a:pt x="633" y="157"/>
                      </a:lnTo>
                      <a:lnTo>
                        <a:pt x="613" y="138"/>
                      </a:lnTo>
                      <a:lnTo>
                        <a:pt x="579" y="103"/>
                      </a:lnTo>
                      <a:lnTo>
                        <a:pt x="554" y="76"/>
                      </a:lnTo>
                      <a:lnTo>
                        <a:pt x="536" y="59"/>
                      </a:lnTo>
                      <a:lnTo>
                        <a:pt x="531" y="52"/>
                      </a:lnTo>
                      <a:close/>
                    </a:path>
                  </a:pathLst>
                </a:custGeom>
                <a:solidFill>
                  <a:srgbClr val="005290"/>
                </a:solidFill>
                <a:ln w="9525">
                  <a:noFill/>
                  <a:round/>
                  <a:headEnd/>
                  <a:tailEnd/>
                </a:ln>
              </p:spPr>
              <p:txBody>
                <a:bodyPr>
                  <a:prstTxWarp prst="textNoShape">
                    <a:avLst/>
                  </a:prstTxWarp>
                </a:bodyPr>
                <a:lstStyle/>
                <a:p>
                  <a:endParaRPr lang="en-US"/>
                </a:p>
              </p:txBody>
            </p:sp>
            <p:sp>
              <p:nvSpPr>
                <p:cNvPr id="57425" name="Freeform 247"/>
                <p:cNvSpPr>
                  <a:spLocks/>
                </p:cNvSpPr>
                <p:nvPr/>
              </p:nvSpPr>
              <p:spPr bwMode="auto">
                <a:xfrm>
                  <a:off x="719" y="749"/>
                  <a:ext cx="527" cy="449"/>
                </a:xfrm>
                <a:custGeom>
                  <a:avLst/>
                  <a:gdLst>
                    <a:gd name="T0" fmla="*/ 0 w 14755"/>
                    <a:gd name="T1" fmla="*/ 0 h 12586"/>
                    <a:gd name="T2" fmla="*/ 0 w 14755"/>
                    <a:gd name="T3" fmla="*/ 0 h 12586"/>
                    <a:gd name="T4" fmla="*/ 0 w 14755"/>
                    <a:gd name="T5" fmla="*/ 0 h 12586"/>
                    <a:gd name="T6" fmla="*/ 0 w 14755"/>
                    <a:gd name="T7" fmla="*/ 0 h 12586"/>
                    <a:gd name="T8" fmla="*/ 0 w 14755"/>
                    <a:gd name="T9" fmla="*/ 0 h 12586"/>
                    <a:gd name="T10" fmla="*/ 0 w 14755"/>
                    <a:gd name="T11" fmla="*/ 0 h 12586"/>
                    <a:gd name="T12" fmla="*/ 0 w 14755"/>
                    <a:gd name="T13" fmla="*/ 0 h 12586"/>
                    <a:gd name="T14" fmla="*/ 0 w 14755"/>
                    <a:gd name="T15" fmla="*/ 0 h 12586"/>
                    <a:gd name="T16" fmla="*/ 0 w 14755"/>
                    <a:gd name="T17" fmla="*/ 0 h 12586"/>
                    <a:gd name="T18" fmla="*/ 0 w 14755"/>
                    <a:gd name="T19" fmla="*/ 0 h 12586"/>
                    <a:gd name="T20" fmla="*/ 0 w 14755"/>
                    <a:gd name="T21" fmla="*/ 0 h 12586"/>
                    <a:gd name="T22" fmla="*/ 0 w 14755"/>
                    <a:gd name="T23" fmla="*/ 0 h 12586"/>
                    <a:gd name="T24" fmla="*/ 0 w 14755"/>
                    <a:gd name="T25" fmla="*/ 0 h 12586"/>
                    <a:gd name="T26" fmla="*/ 0 w 14755"/>
                    <a:gd name="T27" fmla="*/ 0 h 12586"/>
                    <a:gd name="T28" fmla="*/ 0 w 14755"/>
                    <a:gd name="T29" fmla="*/ 0 h 12586"/>
                    <a:gd name="T30" fmla="*/ 0 w 14755"/>
                    <a:gd name="T31" fmla="*/ 0 h 12586"/>
                    <a:gd name="T32" fmla="*/ 0 w 14755"/>
                    <a:gd name="T33" fmla="*/ 0 h 12586"/>
                    <a:gd name="T34" fmla="*/ 0 w 14755"/>
                    <a:gd name="T35" fmla="*/ 0 h 12586"/>
                    <a:gd name="T36" fmla="*/ 0 w 14755"/>
                    <a:gd name="T37" fmla="*/ 0 h 12586"/>
                    <a:gd name="T38" fmla="*/ 0 w 14755"/>
                    <a:gd name="T39" fmla="*/ 0 h 12586"/>
                    <a:gd name="T40" fmla="*/ 0 w 14755"/>
                    <a:gd name="T41" fmla="*/ 0 h 12586"/>
                    <a:gd name="T42" fmla="*/ 0 w 14755"/>
                    <a:gd name="T43" fmla="*/ 0 h 12586"/>
                    <a:gd name="T44" fmla="*/ 0 w 14755"/>
                    <a:gd name="T45" fmla="*/ 0 h 12586"/>
                    <a:gd name="T46" fmla="*/ 0 w 14755"/>
                    <a:gd name="T47" fmla="*/ 0 h 12586"/>
                    <a:gd name="T48" fmla="*/ 0 w 14755"/>
                    <a:gd name="T49" fmla="*/ 0 h 12586"/>
                    <a:gd name="T50" fmla="*/ 0 w 14755"/>
                    <a:gd name="T51" fmla="*/ 0 h 12586"/>
                    <a:gd name="T52" fmla="*/ 0 w 14755"/>
                    <a:gd name="T53" fmla="*/ 0 h 12586"/>
                    <a:gd name="T54" fmla="*/ 0 w 14755"/>
                    <a:gd name="T55" fmla="*/ 0 h 12586"/>
                    <a:gd name="T56" fmla="*/ 0 w 14755"/>
                    <a:gd name="T57" fmla="*/ 0 h 12586"/>
                    <a:gd name="T58" fmla="*/ 0 w 14755"/>
                    <a:gd name="T59" fmla="*/ 0 h 12586"/>
                    <a:gd name="T60" fmla="*/ 0 w 14755"/>
                    <a:gd name="T61" fmla="*/ 0 h 12586"/>
                    <a:gd name="T62" fmla="*/ 0 w 14755"/>
                    <a:gd name="T63" fmla="*/ 0 h 12586"/>
                    <a:gd name="T64" fmla="*/ 0 w 14755"/>
                    <a:gd name="T65" fmla="*/ 0 h 12586"/>
                    <a:gd name="T66" fmla="*/ 0 w 14755"/>
                    <a:gd name="T67" fmla="*/ 0 h 12586"/>
                    <a:gd name="T68" fmla="*/ 0 w 14755"/>
                    <a:gd name="T69" fmla="*/ 0 h 12586"/>
                    <a:gd name="T70" fmla="*/ 0 w 14755"/>
                    <a:gd name="T71" fmla="*/ 0 h 12586"/>
                    <a:gd name="T72" fmla="*/ 0 w 14755"/>
                    <a:gd name="T73" fmla="*/ 0 h 12586"/>
                    <a:gd name="T74" fmla="*/ 0 w 14755"/>
                    <a:gd name="T75" fmla="*/ 0 h 12586"/>
                    <a:gd name="T76" fmla="*/ 0 w 14755"/>
                    <a:gd name="T77" fmla="*/ 0 h 12586"/>
                    <a:gd name="T78" fmla="*/ 0 w 14755"/>
                    <a:gd name="T79" fmla="*/ 0 h 12586"/>
                    <a:gd name="T80" fmla="*/ 0 w 14755"/>
                    <a:gd name="T81" fmla="*/ 0 h 12586"/>
                    <a:gd name="T82" fmla="*/ 0 w 14755"/>
                    <a:gd name="T83" fmla="*/ 0 h 12586"/>
                    <a:gd name="T84" fmla="*/ 0 w 14755"/>
                    <a:gd name="T85" fmla="*/ 0 h 12586"/>
                    <a:gd name="T86" fmla="*/ 0 w 14755"/>
                    <a:gd name="T87" fmla="*/ 0 h 12586"/>
                    <a:gd name="T88" fmla="*/ 0 w 14755"/>
                    <a:gd name="T89" fmla="*/ 0 h 12586"/>
                    <a:gd name="T90" fmla="*/ 0 w 14755"/>
                    <a:gd name="T91" fmla="*/ 0 h 12586"/>
                    <a:gd name="T92" fmla="*/ 0 w 14755"/>
                    <a:gd name="T93" fmla="*/ 0 h 12586"/>
                    <a:gd name="T94" fmla="*/ 0 w 14755"/>
                    <a:gd name="T95" fmla="*/ 0 h 12586"/>
                    <a:gd name="T96" fmla="*/ 0 w 14755"/>
                    <a:gd name="T97" fmla="*/ 0 h 12586"/>
                    <a:gd name="T98" fmla="*/ 0 w 14755"/>
                    <a:gd name="T99" fmla="*/ 0 h 12586"/>
                    <a:gd name="T100" fmla="*/ 0 w 14755"/>
                    <a:gd name="T101" fmla="*/ 0 h 12586"/>
                    <a:gd name="T102" fmla="*/ 0 w 14755"/>
                    <a:gd name="T103" fmla="*/ 0 h 12586"/>
                    <a:gd name="T104" fmla="*/ 0 w 14755"/>
                    <a:gd name="T105" fmla="*/ 0 h 12586"/>
                    <a:gd name="T106" fmla="*/ 0 w 14755"/>
                    <a:gd name="T107" fmla="*/ 0 h 12586"/>
                    <a:gd name="T108" fmla="*/ 0 w 14755"/>
                    <a:gd name="T109" fmla="*/ 0 h 12586"/>
                    <a:gd name="T110" fmla="*/ 0 w 14755"/>
                    <a:gd name="T111" fmla="*/ 0 h 12586"/>
                    <a:gd name="T112" fmla="*/ 0 w 14755"/>
                    <a:gd name="T113" fmla="*/ 0 h 12586"/>
                    <a:gd name="T114" fmla="*/ 0 w 14755"/>
                    <a:gd name="T115" fmla="*/ 0 h 12586"/>
                    <a:gd name="T116" fmla="*/ 0 w 14755"/>
                    <a:gd name="T117" fmla="*/ 0 h 12586"/>
                    <a:gd name="T118" fmla="*/ 0 w 14755"/>
                    <a:gd name="T119" fmla="*/ 0 h 12586"/>
                    <a:gd name="T120" fmla="*/ 0 w 14755"/>
                    <a:gd name="T121" fmla="*/ 0 h 12586"/>
                    <a:gd name="T122" fmla="*/ 0 w 14755"/>
                    <a:gd name="T123" fmla="*/ 0 h 12586"/>
                    <a:gd name="T124" fmla="*/ 0 w 14755"/>
                    <a:gd name="T125" fmla="*/ 0 h 125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6"/>
                    <a:gd name="T191" fmla="*/ 14755 w 14755"/>
                    <a:gd name="T192" fmla="*/ 12586 h 125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noFill/>
                <a:ln w="3175">
                  <a:solidFill>
                    <a:srgbClr val="1F1A17"/>
                  </a:solidFill>
                  <a:round/>
                  <a:headEnd/>
                  <a:tailEnd/>
                </a:ln>
              </p:spPr>
              <p:txBody>
                <a:bodyPr>
                  <a:prstTxWarp prst="textNoShape">
                    <a:avLst/>
                  </a:prstTxWarp>
                </a:bodyPr>
                <a:lstStyle/>
                <a:p>
                  <a:endParaRPr lang="en-US"/>
                </a:p>
              </p:txBody>
            </p:sp>
            <p:sp>
              <p:nvSpPr>
                <p:cNvPr id="57426" name="Freeform 248"/>
                <p:cNvSpPr>
                  <a:spLocks/>
                </p:cNvSpPr>
                <p:nvPr/>
              </p:nvSpPr>
              <p:spPr bwMode="auto">
                <a:xfrm>
                  <a:off x="672" y="943"/>
                  <a:ext cx="30" cy="22"/>
                </a:xfrm>
                <a:custGeom>
                  <a:avLst/>
                  <a:gdLst>
                    <a:gd name="T0" fmla="*/ 0 w 845"/>
                    <a:gd name="T1" fmla="*/ 0 h 610"/>
                    <a:gd name="T2" fmla="*/ 0 w 845"/>
                    <a:gd name="T3" fmla="*/ 0 h 610"/>
                    <a:gd name="T4" fmla="*/ 0 w 845"/>
                    <a:gd name="T5" fmla="*/ 0 h 610"/>
                    <a:gd name="T6" fmla="*/ 0 w 845"/>
                    <a:gd name="T7" fmla="*/ 0 h 610"/>
                    <a:gd name="T8" fmla="*/ 0 w 845"/>
                    <a:gd name="T9" fmla="*/ 0 h 610"/>
                    <a:gd name="T10" fmla="*/ 0 w 845"/>
                    <a:gd name="T11" fmla="*/ 0 h 610"/>
                    <a:gd name="T12" fmla="*/ 0 w 845"/>
                    <a:gd name="T13" fmla="*/ 0 h 610"/>
                    <a:gd name="T14" fmla="*/ 0 w 845"/>
                    <a:gd name="T15" fmla="*/ 0 h 610"/>
                    <a:gd name="T16" fmla="*/ 0 w 845"/>
                    <a:gd name="T17" fmla="*/ 0 h 610"/>
                    <a:gd name="T18" fmla="*/ 0 w 845"/>
                    <a:gd name="T19" fmla="*/ 0 h 610"/>
                    <a:gd name="T20" fmla="*/ 0 w 845"/>
                    <a:gd name="T21" fmla="*/ 0 h 610"/>
                    <a:gd name="T22" fmla="*/ 0 w 845"/>
                    <a:gd name="T23" fmla="*/ 0 h 610"/>
                    <a:gd name="T24" fmla="*/ 0 w 845"/>
                    <a:gd name="T25" fmla="*/ 0 h 610"/>
                    <a:gd name="T26" fmla="*/ 0 w 845"/>
                    <a:gd name="T27" fmla="*/ 0 h 610"/>
                    <a:gd name="T28" fmla="*/ 0 w 845"/>
                    <a:gd name="T29" fmla="*/ 0 h 610"/>
                    <a:gd name="T30" fmla="*/ 0 w 845"/>
                    <a:gd name="T31" fmla="*/ 0 h 610"/>
                    <a:gd name="T32" fmla="*/ 0 w 845"/>
                    <a:gd name="T33" fmla="*/ 0 h 610"/>
                    <a:gd name="T34" fmla="*/ 0 w 845"/>
                    <a:gd name="T35" fmla="*/ 0 h 610"/>
                    <a:gd name="T36" fmla="*/ 0 w 845"/>
                    <a:gd name="T37" fmla="*/ 0 h 610"/>
                    <a:gd name="T38" fmla="*/ 0 w 845"/>
                    <a:gd name="T39" fmla="*/ 0 h 610"/>
                    <a:gd name="T40" fmla="*/ 0 w 845"/>
                    <a:gd name="T41" fmla="*/ 0 h 610"/>
                    <a:gd name="T42" fmla="*/ 0 w 845"/>
                    <a:gd name="T43" fmla="*/ 0 h 610"/>
                    <a:gd name="T44" fmla="*/ 0 w 845"/>
                    <a:gd name="T45" fmla="*/ 0 h 610"/>
                    <a:gd name="T46" fmla="*/ 0 w 845"/>
                    <a:gd name="T47" fmla="*/ 0 h 610"/>
                    <a:gd name="T48" fmla="*/ 0 w 845"/>
                    <a:gd name="T49" fmla="*/ 0 h 610"/>
                    <a:gd name="T50" fmla="*/ 0 w 845"/>
                    <a:gd name="T51" fmla="*/ 0 h 610"/>
                    <a:gd name="T52" fmla="*/ 0 w 845"/>
                    <a:gd name="T53" fmla="*/ 0 h 610"/>
                    <a:gd name="T54" fmla="*/ 0 w 845"/>
                    <a:gd name="T55" fmla="*/ 0 h 610"/>
                    <a:gd name="T56" fmla="*/ 0 w 845"/>
                    <a:gd name="T57" fmla="*/ 0 h 610"/>
                    <a:gd name="T58" fmla="*/ 0 w 845"/>
                    <a:gd name="T59" fmla="*/ 0 h 610"/>
                    <a:gd name="T60" fmla="*/ 0 w 845"/>
                    <a:gd name="T61" fmla="*/ 0 h 610"/>
                    <a:gd name="T62" fmla="*/ 0 w 845"/>
                    <a:gd name="T63" fmla="*/ 0 h 610"/>
                    <a:gd name="T64" fmla="*/ 0 w 845"/>
                    <a:gd name="T65" fmla="*/ 0 h 610"/>
                    <a:gd name="T66" fmla="*/ 0 w 845"/>
                    <a:gd name="T67" fmla="*/ 0 h 610"/>
                    <a:gd name="T68" fmla="*/ 0 w 845"/>
                    <a:gd name="T69" fmla="*/ 0 h 610"/>
                    <a:gd name="T70" fmla="*/ 0 w 845"/>
                    <a:gd name="T71" fmla="*/ 0 h 610"/>
                    <a:gd name="T72" fmla="*/ 0 w 845"/>
                    <a:gd name="T73" fmla="*/ 0 h 610"/>
                    <a:gd name="T74" fmla="*/ 0 w 845"/>
                    <a:gd name="T75" fmla="*/ 0 h 610"/>
                    <a:gd name="T76" fmla="*/ 0 w 845"/>
                    <a:gd name="T77" fmla="*/ 0 h 610"/>
                    <a:gd name="T78" fmla="*/ 0 w 845"/>
                    <a:gd name="T79" fmla="*/ 0 h 610"/>
                    <a:gd name="T80" fmla="*/ 0 w 845"/>
                    <a:gd name="T81" fmla="*/ 0 h 610"/>
                    <a:gd name="T82" fmla="*/ 0 w 845"/>
                    <a:gd name="T83" fmla="*/ 0 h 610"/>
                    <a:gd name="T84" fmla="*/ 0 w 845"/>
                    <a:gd name="T85" fmla="*/ 0 h 610"/>
                    <a:gd name="T86" fmla="*/ 0 w 845"/>
                    <a:gd name="T87" fmla="*/ 0 h 610"/>
                    <a:gd name="T88" fmla="*/ 0 w 845"/>
                    <a:gd name="T89" fmla="*/ 0 h 610"/>
                    <a:gd name="T90" fmla="*/ 0 w 845"/>
                    <a:gd name="T91" fmla="*/ 0 h 6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0"/>
                    <a:gd name="T140" fmla="*/ 845 w 845"/>
                    <a:gd name="T141" fmla="*/ 610 h 6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noFill/>
                <a:ln w="3175">
                  <a:solidFill>
                    <a:srgbClr val="1F1A17"/>
                  </a:solidFill>
                  <a:round/>
                  <a:headEnd/>
                  <a:tailEnd/>
                </a:ln>
              </p:spPr>
              <p:txBody>
                <a:bodyPr>
                  <a:prstTxWarp prst="textNoShape">
                    <a:avLst/>
                  </a:prstTxWarp>
                </a:bodyPr>
                <a:lstStyle/>
                <a:p>
                  <a:endParaRPr lang="en-US"/>
                </a:p>
              </p:txBody>
            </p:sp>
            <p:sp>
              <p:nvSpPr>
                <p:cNvPr id="57427" name="Freeform 249"/>
                <p:cNvSpPr>
                  <a:spLocks/>
                </p:cNvSpPr>
                <p:nvPr/>
              </p:nvSpPr>
              <p:spPr bwMode="auto">
                <a:xfrm>
                  <a:off x="1103" y="731"/>
                  <a:ext cx="108" cy="294"/>
                </a:xfrm>
                <a:custGeom>
                  <a:avLst/>
                  <a:gdLst>
                    <a:gd name="T0" fmla="*/ 0 w 3046"/>
                    <a:gd name="T1" fmla="*/ 0 h 8222"/>
                    <a:gd name="T2" fmla="*/ 0 w 3046"/>
                    <a:gd name="T3" fmla="*/ 0 h 8222"/>
                    <a:gd name="T4" fmla="*/ 0 w 3046"/>
                    <a:gd name="T5" fmla="*/ 0 h 8222"/>
                    <a:gd name="T6" fmla="*/ 0 w 3046"/>
                    <a:gd name="T7" fmla="*/ 0 h 8222"/>
                    <a:gd name="T8" fmla="*/ 0 w 3046"/>
                    <a:gd name="T9" fmla="*/ 0 h 8222"/>
                    <a:gd name="T10" fmla="*/ 0 60000 65536"/>
                    <a:gd name="T11" fmla="*/ 0 60000 65536"/>
                    <a:gd name="T12" fmla="*/ 0 60000 65536"/>
                    <a:gd name="T13" fmla="*/ 0 60000 65536"/>
                    <a:gd name="T14" fmla="*/ 0 60000 65536"/>
                    <a:gd name="T15" fmla="*/ 0 w 3046"/>
                    <a:gd name="T16" fmla="*/ 0 h 8222"/>
                    <a:gd name="T17" fmla="*/ 3046 w 3046"/>
                    <a:gd name="T18" fmla="*/ 8222 h 8222"/>
                  </a:gdLst>
                  <a:ahLst/>
                  <a:cxnLst>
                    <a:cxn ang="T10">
                      <a:pos x="T0" y="T1"/>
                    </a:cxn>
                    <a:cxn ang="T11">
                      <a:pos x="T2" y="T3"/>
                    </a:cxn>
                    <a:cxn ang="T12">
                      <a:pos x="T4" y="T5"/>
                    </a:cxn>
                    <a:cxn ang="T13">
                      <a:pos x="T6" y="T7"/>
                    </a:cxn>
                    <a:cxn ang="T14">
                      <a:pos x="T8" y="T9"/>
                    </a:cxn>
                  </a:cxnLst>
                  <a:rect l="T15" t="T16" r="T17" b="T18"/>
                  <a:pathLst>
                    <a:path w="3046" h="8222">
                      <a:moveTo>
                        <a:pt x="3046" y="2097"/>
                      </a:moveTo>
                      <a:lnTo>
                        <a:pt x="3046" y="0"/>
                      </a:lnTo>
                      <a:lnTo>
                        <a:pt x="0" y="6752"/>
                      </a:lnTo>
                      <a:lnTo>
                        <a:pt x="343" y="8222"/>
                      </a:lnTo>
                      <a:lnTo>
                        <a:pt x="3046" y="2097"/>
                      </a:lnTo>
                      <a:close/>
                    </a:path>
                  </a:pathLst>
                </a:custGeom>
                <a:solidFill>
                  <a:schemeClr val="bg2"/>
                </a:solidFill>
                <a:ln w="9525">
                  <a:noFill/>
                  <a:round/>
                  <a:headEnd/>
                  <a:tailEnd/>
                </a:ln>
              </p:spPr>
              <p:txBody>
                <a:bodyPr>
                  <a:prstTxWarp prst="textNoShape">
                    <a:avLst/>
                  </a:prstTxWarp>
                </a:bodyPr>
                <a:lstStyle/>
                <a:p>
                  <a:endParaRPr lang="en-US"/>
                </a:p>
              </p:txBody>
            </p:sp>
            <p:sp>
              <p:nvSpPr>
                <p:cNvPr id="57428" name="Freeform 250"/>
                <p:cNvSpPr>
                  <a:spLocks/>
                </p:cNvSpPr>
                <p:nvPr/>
              </p:nvSpPr>
              <p:spPr bwMode="auto">
                <a:xfrm>
                  <a:off x="1163" y="1021"/>
                  <a:ext cx="27" cy="96"/>
                </a:xfrm>
                <a:custGeom>
                  <a:avLst/>
                  <a:gdLst>
                    <a:gd name="T0" fmla="*/ 0 w 755"/>
                    <a:gd name="T1" fmla="*/ 0 h 2694"/>
                    <a:gd name="T2" fmla="*/ 0 w 755"/>
                    <a:gd name="T3" fmla="*/ 0 h 2694"/>
                    <a:gd name="T4" fmla="*/ 0 w 755"/>
                    <a:gd name="T5" fmla="*/ 0 h 2694"/>
                    <a:gd name="T6" fmla="*/ 0 w 755"/>
                    <a:gd name="T7" fmla="*/ 0 h 2694"/>
                    <a:gd name="T8" fmla="*/ 0 w 755"/>
                    <a:gd name="T9" fmla="*/ 0 h 2694"/>
                    <a:gd name="T10" fmla="*/ 0 60000 65536"/>
                    <a:gd name="T11" fmla="*/ 0 60000 65536"/>
                    <a:gd name="T12" fmla="*/ 0 60000 65536"/>
                    <a:gd name="T13" fmla="*/ 0 60000 65536"/>
                    <a:gd name="T14" fmla="*/ 0 60000 65536"/>
                    <a:gd name="T15" fmla="*/ 0 w 755"/>
                    <a:gd name="T16" fmla="*/ 0 h 2694"/>
                    <a:gd name="T17" fmla="*/ 755 w 755"/>
                    <a:gd name="T18" fmla="*/ 2694 h 2694"/>
                  </a:gdLst>
                  <a:ahLst/>
                  <a:cxnLst>
                    <a:cxn ang="T10">
                      <a:pos x="T0" y="T1"/>
                    </a:cxn>
                    <a:cxn ang="T11">
                      <a:pos x="T2" y="T3"/>
                    </a:cxn>
                    <a:cxn ang="T12">
                      <a:pos x="T4" y="T5"/>
                    </a:cxn>
                    <a:cxn ang="T13">
                      <a:pos x="T6" y="T7"/>
                    </a:cxn>
                    <a:cxn ang="T14">
                      <a:pos x="T8" y="T9"/>
                    </a:cxn>
                  </a:cxnLst>
                  <a:rect l="T15" t="T16" r="T17" b="T18"/>
                  <a:pathLst>
                    <a:path w="755" h="2694">
                      <a:moveTo>
                        <a:pt x="755" y="2146"/>
                      </a:moveTo>
                      <a:lnTo>
                        <a:pt x="10" y="2694"/>
                      </a:lnTo>
                      <a:lnTo>
                        <a:pt x="0" y="548"/>
                      </a:lnTo>
                      <a:lnTo>
                        <a:pt x="745" y="0"/>
                      </a:lnTo>
                      <a:lnTo>
                        <a:pt x="755" y="2146"/>
                      </a:lnTo>
                      <a:close/>
                    </a:path>
                  </a:pathLst>
                </a:custGeom>
                <a:solidFill>
                  <a:schemeClr val="bg2"/>
                </a:solidFill>
                <a:ln w="9525">
                  <a:noFill/>
                  <a:round/>
                  <a:headEnd/>
                  <a:tailEnd/>
                </a:ln>
              </p:spPr>
              <p:txBody>
                <a:bodyPr>
                  <a:prstTxWarp prst="textNoShape">
                    <a:avLst/>
                  </a:prstTxWarp>
                </a:bodyPr>
                <a:lstStyle/>
                <a:p>
                  <a:endParaRPr lang="en-US"/>
                </a:p>
              </p:txBody>
            </p:sp>
            <p:sp>
              <p:nvSpPr>
                <p:cNvPr id="57429" name="Freeform 251"/>
                <p:cNvSpPr>
                  <a:spLocks/>
                </p:cNvSpPr>
                <p:nvPr/>
              </p:nvSpPr>
              <p:spPr bwMode="auto">
                <a:xfrm>
                  <a:off x="1131" y="1007"/>
                  <a:ext cx="32" cy="110"/>
                </a:xfrm>
                <a:custGeom>
                  <a:avLst/>
                  <a:gdLst>
                    <a:gd name="T0" fmla="*/ 0 w 891"/>
                    <a:gd name="T1" fmla="*/ 0 h 3096"/>
                    <a:gd name="T2" fmla="*/ 0 w 891"/>
                    <a:gd name="T3" fmla="*/ 0 h 3096"/>
                    <a:gd name="T4" fmla="*/ 0 w 891"/>
                    <a:gd name="T5" fmla="*/ 0 h 3096"/>
                    <a:gd name="T6" fmla="*/ 0 w 891"/>
                    <a:gd name="T7" fmla="*/ 0 h 3096"/>
                    <a:gd name="T8" fmla="*/ 0 w 891"/>
                    <a:gd name="T9" fmla="*/ 0 h 3096"/>
                    <a:gd name="T10" fmla="*/ 0 w 891"/>
                    <a:gd name="T11" fmla="*/ 0 h 3096"/>
                    <a:gd name="T12" fmla="*/ 0 w 891"/>
                    <a:gd name="T13" fmla="*/ 0 h 3096"/>
                    <a:gd name="T14" fmla="*/ 0 w 891"/>
                    <a:gd name="T15" fmla="*/ 0 h 3096"/>
                    <a:gd name="T16" fmla="*/ 0 w 891"/>
                    <a:gd name="T17" fmla="*/ 0 h 3096"/>
                    <a:gd name="T18" fmla="*/ 0 w 891"/>
                    <a:gd name="T19" fmla="*/ 0 h 3096"/>
                    <a:gd name="T20" fmla="*/ 0 w 891"/>
                    <a:gd name="T21" fmla="*/ 0 h 3096"/>
                    <a:gd name="T22" fmla="*/ 0 w 891"/>
                    <a:gd name="T23" fmla="*/ 0 h 3096"/>
                    <a:gd name="T24" fmla="*/ 0 w 891"/>
                    <a:gd name="T25" fmla="*/ 0 h 3096"/>
                    <a:gd name="T26" fmla="*/ 0 w 891"/>
                    <a:gd name="T27" fmla="*/ 0 h 3096"/>
                    <a:gd name="T28" fmla="*/ 0 w 891"/>
                    <a:gd name="T29" fmla="*/ 0 h 3096"/>
                    <a:gd name="T30" fmla="*/ 0 w 891"/>
                    <a:gd name="T31" fmla="*/ 0 h 3096"/>
                    <a:gd name="T32" fmla="*/ 0 w 891"/>
                    <a:gd name="T33" fmla="*/ 0 h 3096"/>
                    <a:gd name="T34" fmla="*/ 0 w 891"/>
                    <a:gd name="T35" fmla="*/ 0 h 3096"/>
                    <a:gd name="T36" fmla="*/ 0 w 891"/>
                    <a:gd name="T37" fmla="*/ 0 h 3096"/>
                    <a:gd name="T38" fmla="*/ 0 w 891"/>
                    <a:gd name="T39" fmla="*/ 0 h 3096"/>
                    <a:gd name="T40" fmla="*/ 0 w 891"/>
                    <a:gd name="T41" fmla="*/ 0 h 3096"/>
                    <a:gd name="T42" fmla="*/ 0 w 891"/>
                    <a:gd name="T43" fmla="*/ 0 h 3096"/>
                    <a:gd name="T44" fmla="*/ 0 w 891"/>
                    <a:gd name="T45" fmla="*/ 0 h 3096"/>
                    <a:gd name="T46" fmla="*/ 0 w 891"/>
                    <a:gd name="T47" fmla="*/ 0 h 3096"/>
                    <a:gd name="T48" fmla="*/ 0 w 891"/>
                    <a:gd name="T49" fmla="*/ 0 h 3096"/>
                    <a:gd name="T50" fmla="*/ 0 w 891"/>
                    <a:gd name="T51" fmla="*/ 0 h 3096"/>
                    <a:gd name="T52" fmla="*/ 0 w 891"/>
                    <a:gd name="T53" fmla="*/ 0 h 3096"/>
                    <a:gd name="T54" fmla="*/ 0 w 891"/>
                    <a:gd name="T55" fmla="*/ 0 h 3096"/>
                    <a:gd name="T56" fmla="*/ 0 w 891"/>
                    <a:gd name="T57" fmla="*/ 0 h 3096"/>
                    <a:gd name="T58" fmla="*/ 0 w 891"/>
                    <a:gd name="T59" fmla="*/ 0 h 3096"/>
                    <a:gd name="T60" fmla="*/ 0 w 891"/>
                    <a:gd name="T61" fmla="*/ 0 h 3096"/>
                    <a:gd name="T62" fmla="*/ 0 w 891"/>
                    <a:gd name="T63" fmla="*/ 0 h 3096"/>
                    <a:gd name="T64" fmla="*/ 0 w 891"/>
                    <a:gd name="T65" fmla="*/ 0 h 3096"/>
                    <a:gd name="T66" fmla="*/ 0 w 891"/>
                    <a:gd name="T67" fmla="*/ 0 h 3096"/>
                    <a:gd name="T68" fmla="*/ 0 w 891"/>
                    <a:gd name="T69" fmla="*/ 0 h 3096"/>
                    <a:gd name="T70" fmla="*/ 0 w 891"/>
                    <a:gd name="T71" fmla="*/ 0 h 3096"/>
                    <a:gd name="T72" fmla="*/ 0 w 891"/>
                    <a:gd name="T73" fmla="*/ 0 h 3096"/>
                    <a:gd name="T74" fmla="*/ 0 w 891"/>
                    <a:gd name="T75" fmla="*/ 0 h 3096"/>
                    <a:gd name="T76" fmla="*/ 0 w 891"/>
                    <a:gd name="T77" fmla="*/ 0 h 3096"/>
                    <a:gd name="T78" fmla="*/ 0 w 891"/>
                    <a:gd name="T79" fmla="*/ 0 h 3096"/>
                    <a:gd name="T80" fmla="*/ 0 w 891"/>
                    <a:gd name="T81" fmla="*/ 0 h 3096"/>
                    <a:gd name="T82" fmla="*/ 0 w 891"/>
                    <a:gd name="T83" fmla="*/ 0 h 3096"/>
                    <a:gd name="T84" fmla="*/ 0 w 891"/>
                    <a:gd name="T85" fmla="*/ 0 h 3096"/>
                    <a:gd name="T86" fmla="*/ 0 w 891"/>
                    <a:gd name="T87" fmla="*/ 0 h 3096"/>
                    <a:gd name="T88" fmla="*/ 0 w 891"/>
                    <a:gd name="T89" fmla="*/ 0 h 30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91"/>
                    <a:gd name="T136" fmla="*/ 0 h 3096"/>
                    <a:gd name="T137" fmla="*/ 891 w 891"/>
                    <a:gd name="T138" fmla="*/ 3096 h 309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solidFill>
                  <a:schemeClr val="bg2"/>
                </a:solidFill>
                <a:ln w="9525">
                  <a:noFill/>
                  <a:round/>
                  <a:headEnd/>
                  <a:tailEnd/>
                </a:ln>
              </p:spPr>
              <p:txBody>
                <a:bodyPr>
                  <a:prstTxWarp prst="textNoShape">
                    <a:avLst/>
                  </a:prstTxWarp>
                </a:bodyPr>
                <a:lstStyle/>
                <a:p>
                  <a:endParaRPr lang="en-US"/>
                </a:p>
              </p:txBody>
            </p:sp>
            <p:sp>
              <p:nvSpPr>
                <p:cNvPr id="57430" name="Freeform 252"/>
                <p:cNvSpPr>
                  <a:spLocks/>
                </p:cNvSpPr>
                <p:nvPr/>
              </p:nvSpPr>
              <p:spPr bwMode="auto">
                <a:xfrm>
                  <a:off x="1096" y="1000"/>
                  <a:ext cx="10" cy="79"/>
                </a:xfrm>
                <a:custGeom>
                  <a:avLst/>
                  <a:gdLst>
                    <a:gd name="T0" fmla="*/ 0 w 284"/>
                    <a:gd name="T1" fmla="*/ 0 h 2192"/>
                    <a:gd name="T2" fmla="*/ 0 w 284"/>
                    <a:gd name="T3" fmla="*/ 0 h 2192"/>
                    <a:gd name="T4" fmla="*/ 0 w 284"/>
                    <a:gd name="T5" fmla="*/ 0 h 2192"/>
                    <a:gd name="T6" fmla="*/ 0 w 284"/>
                    <a:gd name="T7" fmla="*/ 0 h 2192"/>
                    <a:gd name="T8" fmla="*/ 0 w 284"/>
                    <a:gd name="T9" fmla="*/ 0 h 2192"/>
                    <a:gd name="T10" fmla="*/ 0 w 284"/>
                    <a:gd name="T11" fmla="*/ 0 h 2192"/>
                    <a:gd name="T12" fmla="*/ 0 w 284"/>
                    <a:gd name="T13" fmla="*/ 0 h 2192"/>
                    <a:gd name="T14" fmla="*/ 0 w 284"/>
                    <a:gd name="T15" fmla="*/ 0 h 2192"/>
                    <a:gd name="T16" fmla="*/ 0 w 284"/>
                    <a:gd name="T17" fmla="*/ 0 h 2192"/>
                    <a:gd name="T18" fmla="*/ 0 w 284"/>
                    <a:gd name="T19" fmla="*/ 0 h 2192"/>
                    <a:gd name="T20" fmla="*/ 0 w 284"/>
                    <a:gd name="T21" fmla="*/ 0 h 2192"/>
                    <a:gd name="T22" fmla="*/ 0 w 284"/>
                    <a:gd name="T23" fmla="*/ 0 h 2192"/>
                    <a:gd name="T24" fmla="*/ 0 w 284"/>
                    <a:gd name="T25" fmla="*/ 0 h 2192"/>
                    <a:gd name="T26" fmla="*/ 0 w 284"/>
                    <a:gd name="T27" fmla="*/ 0 h 2192"/>
                    <a:gd name="T28" fmla="*/ 0 w 284"/>
                    <a:gd name="T29" fmla="*/ 0 h 2192"/>
                    <a:gd name="T30" fmla="*/ 0 w 284"/>
                    <a:gd name="T31" fmla="*/ 0 h 2192"/>
                    <a:gd name="T32" fmla="*/ 0 w 284"/>
                    <a:gd name="T33" fmla="*/ 0 h 2192"/>
                    <a:gd name="T34" fmla="*/ 0 w 284"/>
                    <a:gd name="T35" fmla="*/ 0 h 2192"/>
                    <a:gd name="T36" fmla="*/ 0 w 284"/>
                    <a:gd name="T37" fmla="*/ 0 h 2192"/>
                    <a:gd name="T38" fmla="*/ 0 w 284"/>
                    <a:gd name="T39" fmla="*/ 0 h 2192"/>
                    <a:gd name="T40" fmla="*/ 0 w 284"/>
                    <a:gd name="T41" fmla="*/ 0 h 2192"/>
                    <a:gd name="T42" fmla="*/ 0 w 284"/>
                    <a:gd name="T43" fmla="*/ 0 h 2192"/>
                    <a:gd name="T44" fmla="*/ 0 w 284"/>
                    <a:gd name="T45" fmla="*/ 0 h 2192"/>
                    <a:gd name="T46" fmla="*/ 0 w 284"/>
                    <a:gd name="T47" fmla="*/ 0 h 2192"/>
                    <a:gd name="T48" fmla="*/ 0 w 284"/>
                    <a:gd name="T49" fmla="*/ 0 h 2192"/>
                    <a:gd name="T50" fmla="*/ 0 w 284"/>
                    <a:gd name="T51" fmla="*/ 0 h 2192"/>
                    <a:gd name="T52" fmla="*/ 0 w 284"/>
                    <a:gd name="T53" fmla="*/ 0 h 2192"/>
                    <a:gd name="T54" fmla="*/ 0 w 284"/>
                    <a:gd name="T55" fmla="*/ 0 h 2192"/>
                    <a:gd name="T56" fmla="*/ 0 w 284"/>
                    <a:gd name="T57" fmla="*/ 0 h 2192"/>
                    <a:gd name="T58" fmla="*/ 0 w 284"/>
                    <a:gd name="T59" fmla="*/ 0 h 2192"/>
                    <a:gd name="T60" fmla="*/ 0 w 284"/>
                    <a:gd name="T61" fmla="*/ 0 h 2192"/>
                    <a:gd name="T62" fmla="*/ 0 w 284"/>
                    <a:gd name="T63" fmla="*/ 0 h 2192"/>
                    <a:gd name="T64" fmla="*/ 0 w 284"/>
                    <a:gd name="T65" fmla="*/ 0 h 2192"/>
                    <a:gd name="T66" fmla="*/ 0 w 284"/>
                    <a:gd name="T67" fmla="*/ 0 h 2192"/>
                    <a:gd name="T68" fmla="*/ 0 w 284"/>
                    <a:gd name="T69" fmla="*/ 0 h 2192"/>
                    <a:gd name="T70" fmla="*/ 0 w 284"/>
                    <a:gd name="T71" fmla="*/ 0 h 2192"/>
                    <a:gd name="T72" fmla="*/ 0 w 284"/>
                    <a:gd name="T73" fmla="*/ 0 h 2192"/>
                    <a:gd name="T74" fmla="*/ 0 w 284"/>
                    <a:gd name="T75" fmla="*/ 0 h 2192"/>
                    <a:gd name="T76" fmla="*/ 0 w 284"/>
                    <a:gd name="T77" fmla="*/ 0 h 2192"/>
                    <a:gd name="T78" fmla="*/ 0 w 284"/>
                    <a:gd name="T79" fmla="*/ 0 h 2192"/>
                    <a:gd name="T80" fmla="*/ 0 w 284"/>
                    <a:gd name="T81" fmla="*/ 0 h 2192"/>
                    <a:gd name="T82" fmla="*/ 0 w 284"/>
                    <a:gd name="T83" fmla="*/ 0 h 2192"/>
                    <a:gd name="T84" fmla="*/ 0 w 284"/>
                    <a:gd name="T85" fmla="*/ 0 h 2192"/>
                    <a:gd name="T86" fmla="*/ 0 w 284"/>
                    <a:gd name="T87" fmla="*/ 0 h 2192"/>
                    <a:gd name="T88" fmla="*/ 0 w 284"/>
                    <a:gd name="T89" fmla="*/ 0 h 2192"/>
                    <a:gd name="T90" fmla="*/ 0 w 284"/>
                    <a:gd name="T91" fmla="*/ 0 h 2192"/>
                    <a:gd name="T92" fmla="*/ 0 w 284"/>
                    <a:gd name="T93" fmla="*/ 0 h 2192"/>
                    <a:gd name="T94" fmla="*/ 0 w 284"/>
                    <a:gd name="T95" fmla="*/ 0 h 2192"/>
                    <a:gd name="T96" fmla="*/ 0 w 284"/>
                    <a:gd name="T97" fmla="*/ 0 h 2192"/>
                    <a:gd name="T98" fmla="*/ 0 w 284"/>
                    <a:gd name="T99" fmla="*/ 0 h 2192"/>
                    <a:gd name="T100" fmla="*/ 0 w 284"/>
                    <a:gd name="T101" fmla="*/ 0 h 2192"/>
                    <a:gd name="T102" fmla="*/ 0 w 284"/>
                    <a:gd name="T103" fmla="*/ 0 h 2192"/>
                    <a:gd name="T104" fmla="*/ 0 w 284"/>
                    <a:gd name="T105" fmla="*/ 0 h 2192"/>
                    <a:gd name="T106" fmla="*/ 0 w 284"/>
                    <a:gd name="T107" fmla="*/ 0 h 21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4"/>
                    <a:gd name="T163" fmla="*/ 0 h 2192"/>
                    <a:gd name="T164" fmla="*/ 284 w 284"/>
                    <a:gd name="T165" fmla="*/ 2192 h 219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solidFill>
                  <a:schemeClr val="bg2"/>
                </a:solidFill>
                <a:ln w="9525">
                  <a:noFill/>
                  <a:round/>
                  <a:headEnd/>
                  <a:tailEnd/>
                </a:ln>
              </p:spPr>
              <p:txBody>
                <a:bodyPr>
                  <a:prstTxWarp prst="textNoShape">
                    <a:avLst/>
                  </a:prstTxWarp>
                </a:bodyPr>
                <a:lstStyle/>
                <a:p>
                  <a:endParaRPr lang="en-US"/>
                </a:p>
              </p:txBody>
            </p:sp>
            <p:sp>
              <p:nvSpPr>
                <p:cNvPr id="57431" name="Freeform 253"/>
                <p:cNvSpPr>
                  <a:spLocks/>
                </p:cNvSpPr>
                <p:nvPr/>
              </p:nvSpPr>
              <p:spPr bwMode="auto">
                <a:xfrm>
                  <a:off x="932" y="988"/>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solidFill>
                  <a:srgbClr val="3B9189"/>
                </a:solidFill>
                <a:ln w="9525">
                  <a:noFill/>
                  <a:round/>
                  <a:headEnd/>
                  <a:tailEnd/>
                </a:ln>
              </p:spPr>
              <p:txBody>
                <a:bodyPr>
                  <a:prstTxWarp prst="textNoShape">
                    <a:avLst/>
                  </a:prstTxWarp>
                </a:bodyPr>
                <a:lstStyle/>
                <a:p>
                  <a:endParaRPr lang="en-US"/>
                </a:p>
              </p:txBody>
            </p:sp>
            <p:sp>
              <p:nvSpPr>
                <p:cNvPr id="57432" name="Freeform 254"/>
                <p:cNvSpPr>
                  <a:spLocks/>
                </p:cNvSpPr>
                <p:nvPr/>
              </p:nvSpPr>
              <p:spPr bwMode="auto">
                <a:xfrm>
                  <a:off x="932" y="988"/>
                  <a:ext cx="9" cy="83"/>
                </a:xfrm>
                <a:custGeom>
                  <a:avLst/>
                  <a:gdLst>
                    <a:gd name="T0" fmla="*/ 0 w 232"/>
                    <a:gd name="T1" fmla="*/ 0 h 2324"/>
                    <a:gd name="T2" fmla="*/ 0 w 232"/>
                    <a:gd name="T3" fmla="*/ 0 h 2324"/>
                    <a:gd name="T4" fmla="*/ 0 w 232"/>
                    <a:gd name="T5" fmla="*/ 0 h 2324"/>
                    <a:gd name="T6" fmla="*/ 0 w 232"/>
                    <a:gd name="T7" fmla="*/ 0 h 2324"/>
                    <a:gd name="T8" fmla="*/ 0 w 232"/>
                    <a:gd name="T9" fmla="*/ 0 h 2324"/>
                    <a:gd name="T10" fmla="*/ 0 w 232"/>
                    <a:gd name="T11" fmla="*/ 0 h 2324"/>
                    <a:gd name="T12" fmla="*/ 0 w 232"/>
                    <a:gd name="T13" fmla="*/ 0 h 2324"/>
                    <a:gd name="T14" fmla="*/ 0 w 232"/>
                    <a:gd name="T15" fmla="*/ 0 h 2324"/>
                    <a:gd name="T16" fmla="*/ 0 w 232"/>
                    <a:gd name="T17" fmla="*/ 0 h 2324"/>
                    <a:gd name="T18" fmla="*/ 0 w 232"/>
                    <a:gd name="T19" fmla="*/ 0 h 2324"/>
                    <a:gd name="T20" fmla="*/ 0 w 232"/>
                    <a:gd name="T21" fmla="*/ 0 h 2324"/>
                    <a:gd name="T22" fmla="*/ 0 w 232"/>
                    <a:gd name="T23" fmla="*/ 0 h 2324"/>
                    <a:gd name="T24" fmla="*/ 0 w 232"/>
                    <a:gd name="T25" fmla="*/ 0 h 2324"/>
                    <a:gd name="T26" fmla="*/ 0 w 232"/>
                    <a:gd name="T27" fmla="*/ 0 h 2324"/>
                    <a:gd name="T28" fmla="*/ 0 w 232"/>
                    <a:gd name="T29" fmla="*/ 0 h 2324"/>
                    <a:gd name="T30" fmla="*/ 0 w 232"/>
                    <a:gd name="T31" fmla="*/ 0 h 2324"/>
                    <a:gd name="T32" fmla="*/ 0 w 232"/>
                    <a:gd name="T33" fmla="*/ 0 h 2324"/>
                    <a:gd name="T34" fmla="*/ 0 w 232"/>
                    <a:gd name="T35" fmla="*/ 0 h 2324"/>
                    <a:gd name="T36" fmla="*/ 0 w 232"/>
                    <a:gd name="T37" fmla="*/ 0 h 2324"/>
                    <a:gd name="T38" fmla="*/ 0 w 232"/>
                    <a:gd name="T39" fmla="*/ 0 h 2324"/>
                    <a:gd name="T40" fmla="*/ 0 w 232"/>
                    <a:gd name="T41" fmla="*/ 0 h 2324"/>
                    <a:gd name="T42" fmla="*/ 0 w 232"/>
                    <a:gd name="T43" fmla="*/ 0 h 2324"/>
                    <a:gd name="T44" fmla="*/ 0 w 232"/>
                    <a:gd name="T45" fmla="*/ 0 h 2324"/>
                    <a:gd name="T46" fmla="*/ 0 w 232"/>
                    <a:gd name="T47" fmla="*/ 0 h 2324"/>
                    <a:gd name="T48" fmla="*/ 0 w 232"/>
                    <a:gd name="T49" fmla="*/ 0 h 2324"/>
                    <a:gd name="T50" fmla="*/ 0 w 232"/>
                    <a:gd name="T51" fmla="*/ 0 h 2324"/>
                    <a:gd name="T52" fmla="*/ 0 w 232"/>
                    <a:gd name="T53" fmla="*/ 0 h 2324"/>
                    <a:gd name="T54" fmla="*/ 0 w 232"/>
                    <a:gd name="T55" fmla="*/ 0 h 2324"/>
                    <a:gd name="T56" fmla="*/ 0 w 232"/>
                    <a:gd name="T57" fmla="*/ 0 h 2324"/>
                    <a:gd name="T58" fmla="*/ 0 w 232"/>
                    <a:gd name="T59" fmla="*/ 0 h 2324"/>
                    <a:gd name="T60" fmla="*/ 0 w 232"/>
                    <a:gd name="T61" fmla="*/ 0 h 2324"/>
                    <a:gd name="T62" fmla="*/ 0 w 232"/>
                    <a:gd name="T63" fmla="*/ 0 h 2324"/>
                    <a:gd name="T64" fmla="*/ 0 w 232"/>
                    <a:gd name="T65" fmla="*/ 0 h 2324"/>
                    <a:gd name="T66" fmla="*/ 0 w 232"/>
                    <a:gd name="T67" fmla="*/ 0 h 2324"/>
                    <a:gd name="T68" fmla="*/ 0 w 232"/>
                    <a:gd name="T69" fmla="*/ 0 h 2324"/>
                    <a:gd name="T70" fmla="*/ 0 w 232"/>
                    <a:gd name="T71" fmla="*/ 0 h 2324"/>
                    <a:gd name="T72" fmla="*/ 0 w 232"/>
                    <a:gd name="T73" fmla="*/ 0 h 2324"/>
                    <a:gd name="T74" fmla="*/ 0 w 232"/>
                    <a:gd name="T75" fmla="*/ 0 h 2324"/>
                    <a:gd name="T76" fmla="*/ 0 w 232"/>
                    <a:gd name="T77" fmla="*/ 0 h 2324"/>
                    <a:gd name="T78" fmla="*/ 0 w 232"/>
                    <a:gd name="T79" fmla="*/ 0 h 2324"/>
                    <a:gd name="T80" fmla="*/ 0 w 232"/>
                    <a:gd name="T81" fmla="*/ 0 h 2324"/>
                    <a:gd name="T82" fmla="*/ 0 w 232"/>
                    <a:gd name="T83" fmla="*/ 0 h 2324"/>
                    <a:gd name="T84" fmla="*/ 0 w 232"/>
                    <a:gd name="T85" fmla="*/ 0 h 2324"/>
                    <a:gd name="T86" fmla="*/ 0 w 232"/>
                    <a:gd name="T87" fmla="*/ 0 h 2324"/>
                    <a:gd name="T88" fmla="*/ 0 w 232"/>
                    <a:gd name="T89" fmla="*/ 0 h 2324"/>
                    <a:gd name="T90" fmla="*/ 0 w 232"/>
                    <a:gd name="T91" fmla="*/ 0 h 2324"/>
                    <a:gd name="T92" fmla="*/ 0 w 232"/>
                    <a:gd name="T93" fmla="*/ 0 h 2324"/>
                    <a:gd name="T94" fmla="*/ 0 w 232"/>
                    <a:gd name="T95" fmla="*/ 0 h 2324"/>
                    <a:gd name="T96" fmla="*/ 0 w 232"/>
                    <a:gd name="T97" fmla="*/ 0 h 23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2"/>
                    <a:gd name="T148" fmla="*/ 0 h 2324"/>
                    <a:gd name="T149" fmla="*/ 232 w 232"/>
                    <a:gd name="T150" fmla="*/ 2324 h 23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noFill/>
                <a:ln w="3175">
                  <a:solidFill>
                    <a:srgbClr val="1F1A17"/>
                  </a:solidFill>
                  <a:round/>
                  <a:headEnd/>
                  <a:tailEnd/>
                </a:ln>
              </p:spPr>
              <p:txBody>
                <a:bodyPr>
                  <a:prstTxWarp prst="textNoShape">
                    <a:avLst/>
                  </a:prstTxWarp>
                </a:bodyPr>
                <a:lstStyle/>
                <a:p>
                  <a:endParaRPr lang="en-US"/>
                </a:p>
              </p:txBody>
            </p:sp>
            <p:sp>
              <p:nvSpPr>
                <p:cNvPr id="57433" name="Freeform 255"/>
                <p:cNvSpPr>
                  <a:spLocks/>
                </p:cNvSpPr>
                <p:nvPr/>
              </p:nvSpPr>
              <p:spPr bwMode="auto">
                <a:xfrm>
                  <a:off x="896" y="998"/>
                  <a:ext cx="4" cy="85"/>
                </a:xfrm>
                <a:custGeom>
                  <a:avLst/>
                  <a:gdLst>
                    <a:gd name="T0" fmla="*/ 0 w 112"/>
                    <a:gd name="T1" fmla="*/ 0 h 2381"/>
                    <a:gd name="T2" fmla="*/ 0 w 112"/>
                    <a:gd name="T3" fmla="*/ 0 h 2381"/>
                    <a:gd name="T4" fmla="*/ 0 w 112"/>
                    <a:gd name="T5" fmla="*/ 0 h 2381"/>
                    <a:gd name="T6" fmla="*/ 0 w 112"/>
                    <a:gd name="T7" fmla="*/ 0 h 2381"/>
                    <a:gd name="T8" fmla="*/ 0 w 112"/>
                    <a:gd name="T9" fmla="*/ 0 h 2381"/>
                    <a:gd name="T10" fmla="*/ 0 w 112"/>
                    <a:gd name="T11" fmla="*/ 0 h 2381"/>
                    <a:gd name="T12" fmla="*/ 0 w 112"/>
                    <a:gd name="T13" fmla="*/ 0 h 2381"/>
                    <a:gd name="T14" fmla="*/ 0 w 112"/>
                    <a:gd name="T15" fmla="*/ 0 h 2381"/>
                    <a:gd name="T16" fmla="*/ 0 w 112"/>
                    <a:gd name="T17" fmla="*/ 0 h 2381"/>
                    <a:gd name="T18" fmla="*/ 0 w 112"/>
                    <a:gd name="T19" fmla="*/ 0 h 2381"/>
                    <a:gd name="T20" fmla="*/ 0 w 112"/>
                    <a:gd name="T21" fmla="*/ 0 h 2381"/>
                    <a:gd name="T22" fmla="*/ 0 w 112"/>
                    <a:gd name="T23" fmla="*/ 0 h 2381"/>
                    <a:gd name="T24" fmla="*/ 0 w 112"/>
                    <a:gd name="T25" fmla="*/ 0 h 2381"/>
                    <a:gd name="T26" fmla="*/ 0 w 112"/>
                    <a:gd name="T27" fmla="*/ 0 h 2381"/>
                    <a:gd name="T28" fmla="*/ 0 w 112"/>
                    <a:gd name="T29" fmla="*/ 0 h 2381"/>
                    <a:gd name="T30" fmla="*/ 0 w 112"/>
                    <a:gd name="T31" fmla="*/ 0 h 2381"/>
                    <a:gd name="T32" fmla="*/ 0 w 112"/>
                    <a:gd name="T33" fmla="*/ 0 h 2381"/>
                    <a:gd name="T34" fmla="*/ 0 w 112"/>
                    <a:gd name="T35" fmla="*/ 0 h 2381"/>
                    <a:gd name="T36" fmla="*/ 0 w 112"/>
                    <a:gd name="T37" fmla="*/ 0 h 2381"/>
                    <a:gd name="T38" fmla="*/ 0 w 112"/>
                    <a:gd name="T39" fmla="*/ 0 h 2381"/>
                    <a:gd name="T40" fmla="*/ 0 w 112"/>
                    <a:gd name="T41" fmla="*/ 0 h 2381"/>
                    <a:gd name="T42" fmla="*/ 0 w 112"/>
                    <a:gd name="T43" fmla="*/ 0 h 2381"/>
                    <a:gd name="T44" fmla="*/ 0 w 112"/>
                    <a:gd name="T45" fmla="*/ 0 h 2381"/>
                    <a:gd name="T46" fmla="*/ 0 w 112"/>
                    <a:gd name="T47" fmla="*/ 0 h 2381"/>
                    <a:gd name="T48" fmla="*/ 0 w 112"/>
                    <a:gd name="T49" fmla="*/ 0 h 2381"/>
                    <a:gd name="T50" fmla="*/ 0 w 112"/>
                    <a:gd name="T51" fmla="*/ 0 h 2381"/>
                    <a:gd name="T52" fmla="*/ 0 w 112"/>
                    <a:gd name="T53" fmla="*/ 0 h 2381"/>
                    <a:gd name="T54" fmla="*/ 0 w 112"/>
                    <a:gd name="T55" fmla="*/ 0 h 2381"/>
                    <a:gd name="T56" fmla="*/ 0 w 112"/>
                    <a:gd name="T57" fmla="*/ 0 h 2381"/>
                    <a:gd name="T58" fmla="*/ 0 w 112"/>
                    <a:gd name="T59" fmla="*/ 0 h 2381"/>
                    <a:gd name="T60" fmla="*/ 0 w 112"/>
                    <a:gd name="T61" fmla="*/ 0 h 2381"/>
                    <a:gd name="T62" fmla="*/ 0 w 112"/>
                    <a:gd name="T63" fmla="*/ 0 h 2381"/>
                    <a:gd name="T64" fmla="*/ 0 w 112"/>
                    <a:gd name="T65" fmla="*/ 0 h 2381"/>
                    <a:gd name="T66" fmla="*/ 0 w 112"/>
                    <a:gd name="T67" fmla="*/ 0 h 2381"/>
                    <a:gd name="T68" fmla="*/ 0 w 112"/>
                    <a:gd name="T69" fmla="*/ 0 h 2381"/>
                    <a:gd name="T70" fmla="*/ 0 w 112"/>
                    <a:gd name="T71" fmla="*/ 0 h 2381"/>
                    <a:gd name="T72" fmla="*/ 0 w 112"/>
                    <a:gd name="T73" fmla="*/ 0 h 23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2381"/>
                    <a:gd name="T113" fmla="*/ 112 w 112"/>
                    <a:gd name="T114" fmla="*/ 2381 h 23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solidFill>
                  <a:srgbClr val="057864"/>
                </a:solidFill>
                <a:ln w="9525">
                  <a:noFill/>
                  <a:round/>
                  <a:headEnd/>
                  <a:tailEnd/>
                </a:ln>
              </p:spPr>
              <p:txBody>
                <a:bodyPr>
                  <a:prstTxWarp prst="textNoShape">
                    <a:avLst/>
                  </a:prstTxWarp>
                </a:bodyPr>
                <a:lstStyle/>
                <a:p>
                  <a:endParaRPr lang="en-US"/>
                </a:p>
              </p:txBody>
            </p:sp>
            <p:sp>
              <p:nvSpPr>
                <p:cNvPr id="57434" name="Freeform 256"/>
                <p:cNvSpPr>
                  <a:spLocks/>
                </p:cNvSpPr>
                <p:nvPr/>
              </p:nvSpPr>
              <p:spPr bwMode="auto">
                <a:xfrm>
                  <a:off x="840" y="990"/>
                  <a:ext cx="6" cy="77"/>
                </a:xfrm>
                <a:custGeom>
                  <a:avLst/>
                  <a:gdLst>
                    <a:gd name="T0" fmla="*/ 0 w 177"/>
                    <a:gd name="T1" fmla="*/ 0 h 2156"/>
                    <a:gd name="T2" fmla="*/ 0 w 177"/>
                    <a:gd name="T3" fmla="*/ 0 h 2156"/>
                    <a:gd name="T4" fmla="*/ 0 w 177"/>
                    <a:gd name="T5" fmla="*/ 0 h 2156"/>
                    <a:gd name="T6" fmla="*/ 0 w 177"/>
                    <a:gd name="T7" fmla="*/ 0 h 2156"/>
                    <a:gd name="T8" fmla="*/ 0 w 177"/>
                    <a:gd name="T9" fmla="*/ 0 h 2156"/>
                    <a:gd name="T10" fmla="*/ 0 w 177"/>
                    <a:gd name="T11" fmla="*/ 0 h 2156"/>
                    <a:gd name="T12" fmla="*/ 0 w 177"/>
                    <a:gd name="T13" fmla="*/ 0 h 2156"/>
                    <a:gd name="T14" fmla="*/ 0 w 177"/>
                    <a:gd name="T15" fmla="*/ 0 h 2156"/>
                    <a:gd name="T16" fmla="*/ 0 w 177"/>
                    <a:gd name="T17" fmla="*/ 0 h 2156"/>
                    <a:gd name="T18" fmla="*/ 0 w 177"/>
                    <a:gd name="T19" fmla="*/ 0 h 2156"/>
                    <a:gd name="T20" fmla="*/ 0 w 177"/>
                    <a:gd name="T21" fmla="*/ 0 h 2156"/>
                    <a:gd name="T22" fmla="*/ 0 w 177"/>
                    <a:gd name="T23" fmla="*/ 0 h 2156"/>
                    <a:gd name="T24" fmla="*/ 0 w 177"/>
                    <a:gd name="T25" fmla="*/ 0 h 2156"/>
                    <a:gd name="T26" fmla="*/ 0 w 177"/>
                    <a:gd name="T27" fmla="*/ 0 h 2156"/>
                    <a:gd name="T28" fmla="*/ 0 w 177"/>
                    <a:gd name="T29" fmla="*/ 0 h 2156"/>
                    <a:gd name="T30" fmla="*/ 0 w 177"/>
                    <a:gd name="T31" fmla="*/ 0 h 2156"/>
                    <a:gd name="T32" fmla="*/ 0 w 177"/>
                    <a:gd name="T33" fmla="*/ 0 h 2156"/>
                    <a:gd name="T34" fmla="*/ 0 w 177"/>
                    <a:gd name="T35" fmla="*/ 0 h 2156"/>
                    <a:gd name="T36" fmla="*/ 0 w 177"/>
                    <a:gd name="T37" fmla="*/ 0 h 2156"/>
                    <a:gd name="T38" fmla="*/ 0 w 177"/>
                    <a:gd name="T39" fmla="*/ 0 h 2156"/>
                    <a:gd name="T40" fmla="*/ 0 w 177"/>
                    <a:gd name="T41" fmla="*/ 0 h 2156"/>
                    <a:gd name="T42" fmla="*/ 0 w 177"/>
                    <a:gd name="T43" fmla="*/ 0 h 2156"/>
                    <a:gd name="T44" fmla="*/ 0 w 177"/>
                    <a:gd name="T45" fmla="*/ 0 h 2156"/>
                    <a:gd name="T46" fmla="*/ 0 w 177"/>
                    <a:gd name="T47" fmla="*/ 0 h 2156"/>
                    <a:gd name="T48" fmla="*/ 0 w 177"/>
                    <a:gd name="T49" fmla="*/ 0 h 2156"/>
                    <a:gd name="T50" fmla="*/ 0 w 177"/>
                    <a:gd name="T51" fmla="*/ 0 h 2156"/>
                    <a:gd name="T52" fmla="*/ 0 w 177"/>
                    <a:gd name="T53" fmla="*/ 0 h 2156"/>
                    <a:gd name="T54" fmla="*/ 0 w 177"/>
                    <a:gd name="T55" fmla="*/ 0 h 2156"/>
                    <a:gd name="T56" fmla="*/ 0 w 177"/>
                    <a:gd name="T57" fmla="*/ 0 h 2156"/>
                    <a:gd name="T58" fmla="*/ 0 w 177"/>
                    <a:gd name="T59" fmla="*/ 0 h 2156"/>
                    <a:gd name="T60" fmla="*/ 0 w 177"/>
                    <a:gd name="T61" fmla="*/ 0 h 2156"/>
                    <a:gd name="T62" fmla="*/ 0 w 177"/>
                    <a:gd name="T63" fmla="*/ 0 h 2156"/>
                    <a:gd name="T64" fmla="*/ 0 w 177"/>
                    <a:gd name="T65" fmla="*/ 0 h 2156"/>
                    <a:gd name="T66" fmla="*/ 0 w 177"/>
                    <a:gd name="T67" fmla="*/ 0 h 2156"/>
                    <a:gd name="T68" fmla="*/ 0 w 177"/>
                    <a:gd name="T69" fmla="*/ 0 h 2156"/>
                    <a:gd name="T70" fmla="*/ 0 w 177"/>
                    <a:gd name="T71" fmla="*/ 0 h 2156"/>
                    <a:gd name="T72" fmla="*/ 0 w 177"/>
                    <a:gd name="T73" fmla="*/ 0 h 2156"/>
                    <a:gd name="T74" fmla="*/ 0 w 177"/>
                    <a:gd name="T75" fmla="*/ 0 h 2156"/>
                    <a:gd name="T76" fmla="*/ 0 w 177"/>
                    <a:gd name="T77" fmla="*/ 0 h 2156"/>
                    <a:gd name="T78" fmla="*/ 0 w 177"/>
                    <a:gd name="T79" fmla="*/ 0 h 2156"/>
                    <a:gd name="T80" fmla="*/ 0 w 177"/>
                    <a:gd name="T81" fmla="*/ 0 h 2156"/>
                    <a:gd name="T82" fmla="*/ 0 w 177"/>
                    <a:gd name="T83" fmla="*/ 0 h 2156"/>
                    <a:gd name="T84" fmla="*/ 0 w 177"/>
                    <a:gd name="T85" fmla="*/ 0 h 21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7"/>
                    <a:gd name="T130" fmla="*/ 0 h 2156"/>
                    <a:gd name="T131" fmla="*/ 177 w 177"/>
                    <a:gd name="T132" fmla="*/ 2156 h 21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solidFill>
                  <a:srgbClr val="057864"/>
                </a:solidFill>
                <a:ln w="9525">
                  <a:noFill/>
                  <a:round/>
                  <a:headEnd/>
                  <a:tailEnd/>
                </a:ln>
              </p:spPr>
              <p:txBody>
                <a:bodyPr>
                  <a:prstTxWarp prst="textNoShape">
                    <a:avLst/>
                  </a:prstTxWarp>
                </a:bodyPr>
                <a:lstStyle/>
                <a:p>
                  <a:endParaRPr lang="en-US"/>
                </a:p>
              </p:txBody>
            </p:sp>
            <p:sp>
              <p:nvSpPr>
                <p:cNvPr id="57435" name="Freeform 257"/>
                <p:cNvSpPr>
                  <a:spLocks/>
                </p:cNvSpPr>
                <p:nvPr/>
              </p:nvSpPr>
              <p:spPr bwMode="auto">
                <a:xfrm>
                  <a:off x="797" y="998"/>
                  <a:ext cx="16" cy="81"/>
                </a:xfrm>
                <a:custGeom>
                  <a:avLst/>
                  <a:gdLst>
                    <a:gd name="T0" fmla="*/ 0 w 461"/>
                    <a:gd name="T1" fmla="*/ 0 h 2287"/>
                    <a:gd name="T2" fmla="*/ 0 w 461"/>
                    <a:gd name="T3" fmla="*/ 0 h 2287"/>
                    <a:gd name="T4" fmla="*/ 0 w 461"/>
                    <a:gd name="T5" fmla="*/ 0 h 2287"/>
                    <a:gd name="T6" fmla="*/ 0 w 461"/>
                    <a:gd name="T7" fmla="*/ 0 h 2287"/>
                    <a:gd name="T8" fmla="*/ 0 w 461"/>
                    <a:gd name="T9" fmla="*/ 0 h 2287"/>
                    <a:gd name="T10" fmla="*/ 0 w 461"/>
                    <a:gd name="T11" fmla="*/ 0 h 2287"/>
                    <a:gd name="T12" fmla="*/ 0 w 461"/>
                    <a:gd name="T13" fmla="*/ 0 h 2287"/>
                    <a:gd name="T14" fmla="*/ 0 w 461"/>
                    <a:gd name="T15" fmla="*/ 0 h 2287"/>
                    <a:gd name="T16" fmla="*/ 0 w 461"/>
                    <a:gd name="T17" fmla="*/ 0 h 2287"/>
                    <a:gd name="T18" fmla="*/ 0 w 461"/>
                    <a:gd name="T19" fmla="*/ 0 h 2287"/>
                    <a:gd name="T20" fmla="*/ 0 w 461"/>
                    <a:gd name="T21" fmla="*/ 0 h 2287"/>
                    <a:gd name="T22" fmla="*/ 0 w 461"/>
                    <a:gd name="T23" fmla="*/ 0 h 2287"/>
                    <a:gd name="T24" fmla="*/ 0 w 461"/>
                    <a:gd name="T25" fmla="*/ 0 h 2287"/>
                    <a:gd name="T26" fmla="*/ 0 w 461"/>
                    <a:gd name="T27" fmla="*/ 0 h 2287"/>
                    <a:gd name="T28" fmla="*/ 0 w 461"/>
                    <a:gd name="T29" fmla="*/ 0 h 2287"/>
                    <a:gd name="T30" fmla="*/ 0 w 461"/>
                    <a:gd name="T31" fmla="*/ 0 h 2287"/>
                    <a:gd name="T32" fmla="*/ 0 w 461"/>
                    <a:gd name="T33" fmla="*/ 0 h 2287"/>
                    <a:gd name="T34" fmla="*/ 0 w 461"/>
                    <a:gd name="T35" fmla="*/ 0 h 2287"/>
                    <a:gd name="T36" fmla="*/ 0 w 461"/>
                    <a:gd name="T37" fmla="*/ 0 h 2287"/>
                    <a:gd name="T38" fmla="*/ 0 w 461"/>
                    <a:gd name="T39" fmla="*/ 0 h 2287"/>
                    <a:gd name="T40" fmla="*/ 0 w 461"/>
                    <a:gd name="T41" fmla="*/ 0 h 2287"/>
                    <a:gd name="T42" fmla="*/ 0 w 461"/>
                    <a:gd name="T43" fmla="*/ 0 h 2287"/>
                    <a:gd name="T44" fmla="*/ 0 w 461"/>
                    <a:gd name="T45" fmla="*/ 0 h 2287"/>
                    <a:gd name="T46" fmla="*/ 0 w 461"/>
                    <a:gd name="T47" fmla="*/ 0 h 2287"/>
                    <a:gd name="T48" fmla="*/ 0 w 461"/>
                    <a:gd name="T49" fmla="*/ 0 h 2287"/>
                    <a:gd name="T50" fmla="*/ 0 w 461"/>
                    <a:gd name="T51" fmla="*/ 0 h 2287"/>
                    <a:gd name="T52" fmla="*/ 0 w 461"/>
                    <a:gd name="T53" fmla="*/ 0 h 2287"/>
                    <a:gd name="T54" fmla="*/ 0 w 461"/>
                    <a:gd name="T55" fmla="*/ 0 h 2287"/>
                    <a:gd name="T56" fmla="*/ 0 w 461"/>
                    <a:gd name="T57" fmla="*/ 0 h 2287"/>
                    <a:gd name="T58" fmla="*/ 0 w 461"/>
                    <a:gd name="T59" fmla="*/ 0 h 2287"/>
                    <a:gd name="T60" fmla="*/ 0 w 461"/>
                    <a:gd name="T61" fmla="*/ 0 h 2287"/>
                    <a:gd name="T62" fmla="*/ 0 w 461"/>
                    <a:gd name="T63" fmla="*/ 0 h 2287"/>
                    <a:gd name="T64" fmla="*/ 0 w 461"/>
                    <a:gd name="T65" fmla="*/ 0 h 2287"/>
                    <a:gd name="T66" fmla="*/ 0 w 461"/>
                    <a:gd name="T67" fmla="*/ 0 h 2287"/>
                    <a:gd name="T68" fmla="*/ 0 w 461"/>
                    <a:gd name="T69" fmla="*/ 0 h 2287"/>
                    <a:gd name="T70" fmla="*/ 0 w 461"/>
                    <a:gd name="T71" fmla="*/ 0 h 2287"/>
                    <a:gd name="T72" fmla="*/ 0 w 461"/>
                    <a:gd name="T73" fmla="*/ 0 h 2287"/>
                    <a:gd name="T74" fmla="*/ 0 w 461"/>
                    <a:gd name="T75" fmla="*/ 0 h 2287"/>
                    <a:gd name="T76" fmla="*/ 0 w 461"/>
                    <a:gd name="T77" fmla="*/ 0 h 2287"/>
                    <a:gd name="T78" fmla="*/ 0 w 461"/>
                    <a:gd name="T79" fmla="*/ 0 h 2287"/>
                    <a:gd name="T80" fmla="*/ 0 w 461"/>
                    <a:gd name="T81" fmla="*/ 0 h 2287"/>
                    <a:gd name="T82" fmla="*/ 0 w 461"/>
                    <a:gd name="T83" fmla="*/ 0 h 2287"/>
                    <a:gd name="T84" fmla="*/ 0 w 461"/>
                    <a:gd name="T85" fmla="*/ 0 h 2287"/>
                    <a:gd name="T86" fmla="*/ 0 w 461"/>
                    <a:gd name="T87" fmla="*/ 0 h 2287"/>
                    <a:gd name="T88" fmla="*/ 0 w 461"/>
                    <a:gd name="T89" fmla="*/ 0 h 2287"/>
                    <a:gd name="T90" fmla="*/ 0 w 461"/>
                    <a:gd name="T91" fmla="*/ 0 h 2287"/>
                    <a:gd name="T92" fmla="*/ 0 w 461"/>
                    <a:gd name="T93" fmla="*/ 0 h 2287"/>
                    <a:gd name="T94" fmla="*/ 0 w 461"/>
                    <a:gd name="T95" fmla="*/ 0 h 2287"/>
                    <a:gd name="T96" fmla="*/ 0 w 461"/>
                    <a:gd name="T97" fmla="*/ 0 h 2287"/>
                    <a:gd name="T98" fmla="*/ 0 w 461"/>
                    <a:gd name="T99" fmla="*/ 0 h 2287"/>
                    <a:gd name="T100" fmla="*/ 0 w 461"/>
                    <a:gd name="T101" fmla="*/ 0 h 22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1"/>
                    <a:gd name="T154" fmla="*/ 0 h 2287"/>
                    <a:gd name="T155" fmla="*/ 461 w 461"/>
                    <a:gd name="T156" fmla="*/ 2287 h 22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solidFill>
                  <a:srgbClr val="057864"/>
                </a:solidFill>
                <a:ln w="9525">
                  <a:noFill/>
                  <a:round/>
                  <a:headEnd/>
                  <a:tailEnd/>
                </a:ln>
              </p:spPr>
              <p:txBody>
                <a:bodyPr>
                  <a:prstTxWarp prst="textNoShape">
                    <a:avLst/>
                  </a:prstTxWarp>
                </a:bodyPr>
                <a:lstStyle/>
                <a:p>
                  <a:endParaRPr lang="en-US"/>
                </a:p>
              </p:txBody>
            </p:sp>
            <p:sp>
              <p:nvSpPr>
                <p:cNvPr id="57436" name="Freeform 258"/>
                <p:cNvSpPr>
                  <a:spLocks/>
                </p:cNvSpPr>
                <p:nvPr/>
              </p:nvSpPr>
              <p:spPr bwMode="auto">
                <a:xfrm>
                  <a:off x="767" y="988"/>
                  <a:ext cx="15" cy="80"/>
                </a:xfrm>
                <a:custGeom>
                  <a:avLst/>
                  <a:gdLst>
                    <a:gd name="T0" fmla="*/ 0 w 431"/>
                    <a:gd name="T1" fmla="*/ 0 h 2221"/>
                    <a:gd name="T2" fmla="*/ 0 w 431"/>
                    <a:gd name="T3" fmla="*/ 0 h 2221"/>
                    <a:gd name="T4" fmla="*/ 0 w 431"/>
                    <a:gd name="T5" fmla="*/ 0 h 2221"/>
                    <a:gd name="T6" fmla="*/ 0 w 431"/>
                    <a:gd name="T7" fmla="*/ 0 h 2221"/>
                    <a:gd name="T8" fmla="*/ 0 w 431"/>
                    <a:gd name="T9" fmla="*/ 0 h 2221"/>
                    <a:gd name="T10" fmla="*/ 0 w 431"/>
                    <a:gd name="T11" fmla="*/ 0 h 2221"/>
                    <a:gd name="T12" fmla="*/ 0 w 431"/>
                    <a:gd name="T13" fmla="*/ 0 h 2221"/>
                    <a:gd name="T14" fmla="*/ 0 w 431"/>
                    <a:gd name="T15" fmla="*/ 0 h 2221"/>
                    <a:gd name="T16" fmla="*/ 0 w 431"/>
                    <a:gd name="T17" fmla="*/ 0 h 2221"/>
                    <a:gd name="T18" fmla="*/ 0 w 431"/>
                    <a:gd name="T19" fmla="*/ 0 h 2221"/>
                    <a:gd name="T20" fmla="*/ 0 w 431"/>
                    <a:gd name="T21" fmla="*/ 0 h 2221"/>
                    <a:gd name="T22" fmla="*/ 0 w 431"/>
                    <a:gd name="T23" fmla="*/ 0 h 2221"/>
                    <a:gd name="T24" fmla="*/ 0 w 431"/>
                    <a:gd name="T25" fmla="*/ 0 h 2221"/>
                    <a:gd name="T26" fmla="*/ 0 w 431"/>
                    <a:gd name="T27" fmla="*/ 0 h 2221"/>
                    <a:gd name="T28" fmla="*/ 0 w 431"/>
                    <a:gd name="T29" fmla="*/ 0 h 2221"/>
                    <a:gd name="T30" fmla="*/ 0 w 431"/>
                    <a:gd name="T31" fmla="*/ 0 h 2221"/>
                    <a:gd name="T32" fmla="*/ 0 w 431"/>
                    <a:gd name="T33" fmla="*/ 0 h 2221"/>
                    <a:gd name="T34" fmla="*/ 0 w 431"/>
                    <a:gd name="T35" fmla="*/ 0 h 2221"/>
                    <a:gd name="T36" fmla="*/ 0 w 431"/>
                    <a:gd name="T37" fmla="*/ 0 h 2221"/>
                    <a:gd name="T38" fmla="*/ 0 w 431"/>
                    <a:gd name="T39" fmla="*/ 0 h 2221"/>
                    <a:gd name="T40" fmla="*/ 0 w 431"/>
                    <a:gd name="T41" fmla="*/ 0 h 2221"/>
                    <a:gd name="T42" fmla="*/ 0 w 431"/>
                    <a:gd name="T43" fmla="*/ 0 h 2221"/>
                    <a:gd name="T44" fmla="*/ 0 w 431"/>
                    <a:gd name="T45" fmla="*/ 0 h 2221"/>
                    <a:gd name="T46" fmla="*/ 0 w 431"/>
                    <a:gd name="T47" fmla="*/ 0 h 2221"/>
                    <a:gd name="T48" fmla="*/ 0 w 431"/>
                    <a:gd name="T49" fmla="*/ 0 h 2221"/>
                    <a:gd name="T50" fmla="*/ 0 w 431"/>
                    <a:gd name="T51" fmla="*/ 0 h 2221"/>
                    <a:gd name="T52" fmla="*/ 0 w 431"/>
                    <a:gd name="T53" fmla="*/ 0 h 2221"/>
                    <a:gd name="T54" fmla="*/ 0 w 431"/>
                    <a:gd name="T55" fmla="*/ 0 h 2221"/>
                    <a:gd name="T56" fmla="*/ 0 w 431"/>
                    <a:gd name="T57" fmla="*/ 0 h 2221"/>
                    <a:gd name="T58" fmla="*/ 0 w 431"/>
                    <a:gd name="T59" fmla="*/ 0 h 2221"/>
                    <a:gd name="T60" fmla="*/ 0 w 431"/>
                    <a:gd name="T61" fmla="*/ 0 h 2221"/>
                    <a:gd name="T62" fmla="*/ 0 w 431"/>
                    <a:gd name="T63" fmla="*/ 0 h 2221"/>
                    <a:gd name="T64" fmla="*/ 0 w 431"/>
                    <a:gd name="T65" fmla="*/ 0 h 2221"/>
                    <a:gd name="T66" fmla="*/ 0 w 431"/>
                    <a:gd name="T67" fmla="*/ 0 h 2221"/>
                    <a:gd name="T68" fmla="*/ 0 w 431"/>
                    <a:gd name="T69" fmla="*/ 0 h 2221"/>
                    <a:gd name="T70" fmla="*/ 0 w 431"/>
                    <a:gd name="T71" fmla="*/ 0 h 2221"/>
                    <a:gd name="T72" fmla="*/ 0 w 431"/>
                    <a:gd name="T73" fmla="*/ 0 h 2221"/>
                    <a:gd name="T74" fmla="*/ 0 w 431"/>
                    <a:gd name="T75" fmla="*/ 0 h 2221"/>
                    <a:gd name="T76" fmla="*/ 0 w 431"/>
                    <a:gd name="T77" fmla="*/ 0 h 2221"/>
                    <a:gd name="T78" fmla="*/ 0 w 431"/>
                    <a:gd name="T79" fmla="*/ 0 h 2221"/>
                    <a:gd name="T80" fmla="*/ 0 w 431"/>
                    <a:gd name="T81" fmla="*/ 0 h 2221"/>
                    <a:gd name="T82" fmla="*/ 0 w 431"/>
                    <a:gd name="T83" fmla="*/ 0 h 2221"/>
                    <a:gd name="T84" fmla="*/ 0 w 431"/>
                    <a:gd name="T85" fmla="*/ 0 h 2221"/>
                    <a:gd name="T86" fmla="*/ 0 w 431"/>
                    <a:gd name="T87" fmla="*/ 0 h 2221"/>
                    <a:gd name="T88" fmla="*/ 0 w 431"/>
                    <a:gd name="T89" fmla="*/ 0 h 2221"/>
                    <a:gd name="T90" fmla="*/ 0 w 431"/>
                    <a:gd name="T91" fmla="*/ 0 h 2221"/>
                    <a:gd name="T92" fmla="*/ 0 w 431"/>
                    <a:gd name="T93" fmla="*/ 0 h 222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31"/>
                    <a:gd name="T142" fmla="*/ 0 h 2221"/>
                    <a:gd name="T143" fmla="*/ 431 w 431"/>
                    <a:gd name="T144" fmla="*/ 2221 h 222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solidFill>
                  <a:srgbClr val="6699FF"/>
                </a:solidFill>
                <a:ln w="9525">
                  <a:noFill/>
                  <a:round/>
                  <a:headEnd/>
                  <a:tailEnd/>
                </a:ln>
              </p:spPr>
              <p:txBody>
                <a:bodyPr>
                  <a:prstTxWarp prst="textNoShape">
                    <a:avLst/>
                  </a:prstTxWarp>
                </a:bodyPr>
                <a:lstStyle/>
                <a:p>
                  <a:endParaRPr lang="en-US"/>
                </a:p>
              </p:txBody>
            </p:sp>
            <p:sp>
              <p:nvSpPr>
                <p:cNvPr id="57437" name="Freeform 259"/>
                <p:cNvSpPr>
                  <a:spLocks/>
                </p:cNvSpPr>
                <p:nvPr/>
              </p:nvSpPr>
              <p:spPr bwMode="auto">
                <a:xfrm>
                  <a:off x="1177" y="1043"/>
                  <a:ext cx="3" cy="89"/>
                </a:xfrm>
                <a:custGeom>
                  <a:avLst/>
                  <a:gdLst>
                    <a:gd name="T0" fmla="*/ 0 w 82"/>
                    <a:gd name="T1" fmla="*/ 0 h 2489"/>
                    <a:gd name="T2" fmla="*/ 0 w 82"/>
                    <a:gd name="T3" fmla="*/ 0 h 2489"/>
                    <a:gd name="T4" fmla="*/ 0 w 82"/>
                    <a:gd name="T5" fmla="*/ 0 h 2489"/>
                    <a:gd name="T6" fmla="*/ 0 w 82"/>
                    <a:gd name="T7" fmla="*/ 0 h 2489"/>
                    <a:gd name="T8" fmla="*/ 0 w 82"/>
                    <a:gd name="T9" fmla="*/ 0 h 2489"/>
                    <a:gd name="T10" fmla="*/ 0 w 82"/>
                    <a:gd name="T11" fmla="*/ 0 h 2489"/>
                    <a:gd name="T12" fmla="*/ 0 w 82"/>
                    <a:gd name="T13" fmla="*/ 0 h 2489"/>
                    <a:gd name="T14" fmla="*/ 0 w 82"/>
                    <a:gd name="T15" fmla="*/ 0 h 2489"/>
                    <a:gd name="T16" fmla="*/ 0 w 82"/>
                    <a:gd name="T17" fmla="*/ 0 h 2489"/>
                    <a:gd name="T18" fmla="*/ 0 w 82"/>
                    <a:gd name="T19" fmla="*/ 0 h 2489"/>
                    <a:gd name="T20" fmla="*/ 0 w 82"/>
                    <a:gd name="T21" fmla="*/ 0 h 2489"/>
                    <a:gd name="T22" fmla="*/ 0 w 82"/>
                    <a:gd name="T23" fmla="*/ 0 h 2489"/>
                    <a:gd name="T24" fmla="*/ 0 w 82"/>
                    <a:gd name="T25" fmla="*/ 0 h 2489"/>
                    <a:gd name="T26" fmla="*/ 0 w 82"/>
                    <a:gd name="T27" fmla="*/ 0 h 2489"/>
                    <a:gd name="T28" fmla="*/ 0 w 82"/>
                    <a:gd name="T29" fmla="*/ 0 h 2489"/>
                    <a:gd name="T30" fmla="*/ 0 w 82"/>
                    <a:gd name="T31" fmla="*/ 0 h 2489"/>
                    <a:gd name="T32" fmla="*/ 0 w 82"/>
                    <a:gd name="T33" fmla="*/ 0 h 2489"/>
                    <a:gd name="T34" fmla="*/ 0 w 82"/>
                    <a:gd name="T35" fmla="*/ 0 h 2489"/>
                    <a:gd name="T36" fmla="*/ 0 w 82"/>
                    <a:gd name="T37" fmla="*/ 0 h 2489"/>
                    <a:gd name="T38" fmla="*/ 0 w 82"/>
                    <a:gd name="T39" fmla="*/ 0 h 2489"/>
                    <a:gd name="T40" fmla="*/ 0 w 82"/>
                    <a:gd name="T41" fmla="*/ 0 h 2489"/>
                    <a:gd name="T42" fmla="*/ 0 w 82"/>
                    <a:gd name="T43" fmla="*/ 0 h 2489"/>
                    <a:gd name="T44" fmla="*/ 0 w 82"/>
                    <a:gd name="T45" fmla="*/ 0 h 2489"/>
                    <a:gd name="T46" fmla="*/ 0 w 82"/>
                    <a:gd name="T47" fmla="*/ 0 h 2489"/>
                    <a:gd name="T48" fmla="*/ 0 w 82"/>
                    <a:gd name="T49" fmla="*/ 0 h 2489"/>
                    <a:gd name="T50" fmla="*/ 0 w 82"/>
                    <a:gd name="T51" fmla="*/ 0 h 2489"/>
                    <a:gd name="T52" fmla="*/ 0 w 82"/>
                    <a:gd name="T53" fmla="*/ 0 h 2489"/>
                    <a:gd name="T54" fmla="*/ 0 w 82"/>
                    <a:gd name="T55" fmla="*/ 0 h 2489"/>
                    <a:gd name="T56" fmla="*/ 0 w 82"/>
                    <a:gd name="T57" fmla="*/ 0 h 2489"/>
                    <a:gd name="T58" fmla="*/ 0 w 82"/>
                    <a:gd name="T59" fmla="*/ 0 h 2489"/>
                    <a:gd name="T60" fmla="*/ 0 w 82"/>
                    <a:gd name="T61" fmla="*/ 0 h 2489"/>
                    <a:gd name="T62" fmla="*/ 0 w 82"/>
                    <a:gd name="T63" fmla="*/ 0 h 2489"/>
                    <a:gd name="T64" fmla="*/ 0 w 82"/>
                    <a:gd name="T65" fmla="*/ 0 h 2489"/>
                    <a:gd name="T66" fmla="*/ 0 w 82"/>
                    <a:gd name="T67" fmla="*/ 0 h 2489"/>
                    <a:gd name="T68" fmla="*/ 0 w 82"/>
                    <a:gd name="T69" fmla="*/ 0 h 2489"/>
                    <a:gd name="T70" fmla="*/ 0 w 82"/>
                    <a:gd name="T71" fmla="*/ 0 h 2489"/>
                    <a:gd name="T72" fmla="*/ 0 w 82"/>
                    <a:gd name="T73" fmla="*/ 0 h 2489"/>
                    <a:gd name="T74" fmla="*/ 0 w 82"/>
                    <a:gd name="T75" fmla="*/ 0 h 2489"/>
                    <a:gd name="T76" fmla="*/ 0 w 82"/>
                    <a:gd name="T77" fmla="*/ 0 h 2489"/>
                    <a:gd name="T78" fmla="*/ 0 w 82"/>
                    <a:gd name="T79" fmla="*/ 0 h 2489"/>
                    <a:gd name="T80" fmla="*/ 0 w 82"/>
                    <a:gd name="T81" fmla="*/ 0 h 2489"/>
                    <a:gd name="T82" fmla="*/ 0 w 82"/>
                    <a:gd name="T83" fmla="*/ 0 h 2489"/>
                    <a:gd name="T84" fmla="*/ 0 w 82"/>
                    <a:gd name="T85" fmla="*/ 0 h 24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2489"/>
                    <a:gd name="T131" fmla="*/ 82 w 82"/>
                    <a:gd name="T132" fmla="*/ 2489 h 24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2489">
                      <a:moveTo>
                        <a:pt x="48" y="0"/>
                      </a:moveTo>
                      <a:lnTo>
                        <a:pt x="48" y="2146"/>
                      </a:lnTo>
                      <a:lnTo>
                        <a:pt x="50" y="2159"/>
                      </a:lnTo>
                      <a:lnTo>
                        <a:pt x="56" y="2192"/>
                      </a:lnTo>
                      <a:lnTo>
                        <a:pt x="58" y="2216"/>
                      </a:lnTo>
                      <a:lnTo>
                        <a:pt x="61" y="2242"/>
                      </a:lnTo>
                      <a:lnTo>
                        <a:pt x="63" y="2270"/>
                      </a:lnTo>
                      <a:lnTo>
                        <a:pt x="64" y="2299"/>
                      </a:lnTo>
                      <a:lnTo>
                        <a:pt x="64" y="2330"/>
                      </a:lnTo>
                      <a:lnTo>
                        <a:pt x="62" y="2359"/>
                      </a:lnTo>
                      <a:lnTo>
                        <a:pt x="60" y="2374"/>
                      </a:lnTo>
                      <a:lnTo>
                        <a:pt x="58" y="2388"/>
                      </a:lnTo>
                      <a:lnTo>
                        <a:pt x="55" y="2401"/>
                      </a:lnTo>
                      <a:lnTo>
                        <a:pt x="52" y="2415"/>
                      </a:lnTo>
                      <a:lnTo>
                        <a:pt x="48" y="2427"/>
                      </a:lnTo>
                      <a:lnTo>
                        <a:pt x="44" y="2440"/>
                      </a:lnTo>
                      <a:lnTo>
                        <a:pt x="38" y="2451"/>
                      </a:lnTo>
                      <a:lnTo>
                        <a:pt x="32" y="2461"/>
                      </a:lnTo>
                      <a:lnTo>
                        <a:pt x="25" y="2470"/>
                      </a:lnTo>
                      <a:lnTo>
                        <a:pt x="18" y="2477"/>
                      </a:lnTo>
                      <a:lnTo>
                        <a:pt x="9" y="2484"/>
                      </a:lnTo>
                      <a:lnTo>
                        <a:pt x="0" y="2489"/>
                      </a:lnTo>
                      <a:lnTo>
                        <a:pt x="0" y="353"/>
                      </a:lnTo>
                      <a:lnTo>
                        <a:pt x="6" y="342"/>
                      </a:lnTo>
                      <a:lnTo>
                        <a:pt x="21" y="314"/>
                      </a:lnTo>
                      <a:lnTo>
                        <a:pt x="30" y="295"/>
                      </a:lnTo>
                      <a:lnTo>
                        <a:pt x="41" y="272"/>
                      </a:lnTo>
                      <a:lnTo>
                        <a:pt x="51" y="247"/>
                      </a:lnTo>
                      <a:lnTo>
                        <a:pt x="60" y="220"/>
                      </a:lnTo>
                      <a:lnTo>
                        <a:pt x="69" y="193"/>
                      </a:lnTo>
                      <a:lnTo>
                        <a:pt x="75" y="163"/>
                      </a:lnTo>
                      <a:lnTo>
                        <a:pt x="78" y="148"/>
                      </a:lnTo>
                      <a:lnTo>
                        <a:pt x="80" y="134"/>
                      </a:lnTo>
                      <a:lnTo>
                        <a:pt x="81" y="119"/>
                      </a:lnTo>
                      <a:lnTo>
                        <a:pt x="82" y="105"/>
                      </a:lnTo>
                      <a:lnTo>
                        <a:pt x="81" y="90"/>
                      </a:lnTo>
                      <a:lnTo>
                        <a:pt x="80" y="76"/>
                      </a:lnTo>
                      <a:lnTo>
                        <a:pt x="77" y="63"/>
                      </a:lnTo>
                      <a:lnTo>
                        <a:pt x="74" y="49"/>
                      </a:lnTo>
                      <a:lnTo>
                        <a:pt x="69" y="35"/>
                      </a:lnTo>
                      <a:lnTo>
                        <a:pt x="64" y="23"/>
                      </a:lnTo>
                      <a:lnTo>
                        <a:pt x="57" y="11"/>
                      </a:lnTo>
                      <a:lnTo>
                        <a:pt x="48" y="0"/>
                      </a:lnTo>
                      <a:close/>
                    </a:path>
                  </a:pathLst>
                </a:custGeom>
                <a:solidFill>
                  <a:srgbClr val="057864"/>
                </a:solidFill>
                <a:ln w="9525">
                  <a:noFill/>
                  <a:round/>
                  <a:headEnd/>
                  <a:tailEnd/>
                </a:ln>
              </p:spPr>
              <p:txBody>
                <a:bodyPr>
                  <a:prstTxWarp prst="textNoShape">
                    <a:avLst/>
                  </a:prstTxWarp>
                </a:bodyPr>
                <a:lstStyle/>
                <a:p>
                  <a:endParaRPr lang="en-US"/>
                </a:p>
              </p:txBody>
            </p:sp>
            <p:sp>
              <p:nvSpPr>
                <p:cNvPr id="57438" name="Freeform 260"/>
                <p:cNvSpPr>
                  <a:spLocks/>
                </p:cNvSpPr>
                <p:nvPr/>
              </p:nvSpPr>
              <p:spPr bwMode="auto">
                <a:xfrm>
                  <a:off x="725" y="933"/>
                  <a:ext cx="19" cy="84"/>
                </a:xfrm>
                <a:custGeom>
                  <a:avLst/>
                  <a:gdLst>
                    <a:gd name="T0" fmla="*/ 0 w 519"/>
                    <a:gd name="T1" fmla="*/ 0 h 2362"/>
                    <a:gd name="T2" fmla="*/ 0 w 519"/>
                    <a:gd name="T3" fmla="*/ 0 h 2362"/>
                    <a:gd name="T4" fmla="*/ 0 w 519"/>
                    <a:gd name="T5" fmla="*/ 0 h 2362"/>
                    <a:gd name="T6" fmla="*/ 0 w 519"/>
                    <a:gd name="T7" fmla="*/ 0 h 2362"/>
                    <a:gd name="T8" fmla="*/ 0 w 519"/>
                    <a:gd name="T9" fmla="*/ 0 h 2362"/>
                    <a:gd name="T10" fmla="*/ 0 60000 65536"/>
                    <a:gd name="T11" fmla="*/ 0 60000 65536"/>
                    <a:gd name="T12" fmla="*/ 0 60000 65536"/>
                    <a:gd name="T13" fmla="*/ 0 60000 65536"/>
                    <a:gd name="T14" fmla="*/ 0 60000 65536"/>
                    <a:gd name="T15" fmla="*/ 0 w 519"/>
                    <a:gd name="T16" fmla="*/ 0 h 2362"/>
                    <a:gd name="T17" fmla="*/ 519 w 519"/>
                    <a:gd name="T18" fmla="*/ 2362 h 2362"/>
                  </a:gdLst>
                  <a:ahLst/>
                  <a:cxnLst>
                    <a:cxn ang="T10">
                      <a:pos x="T0" y="T1"/>
                    </a:cxn>
                    <a:cxn ang="T11">
                      <a:pos x="T2" y="T3"/>
                    </a:cxn>
                    <a:cxn ang="T12">
                      <a:pos x="T4" y="T5"/>
                    </a:cxn>
                    <a:cxn ang="T13">
                      <a:pos x="T6" y="T7"/>
                    </a:cxn>
                    <a:cxn ang="T14">
                      <a:pos x="T8" y="T9"/>
                    </a:cxn>
                  </a:cxnLst>
                  <a:rect l="T15" t="T16" r="T17" b="T18"/>
                  <a:pathLst>
                    <a:path w="519" h="2362">
                      <a:moveTo>
                        <a:pt x="519" y="216"/>
                      </a:moveTo>
                      <a:lnTo>
                        <a:pt x="519" y="2362"/>
                      </a:lnTo>
                      <a:lnTo>
                        <a:pt x="0" y="2146"/>
                      </a:lnTo>
                      <a:lnTo>
                        <a:pt x="0" y="0"/>
                      </a:lnTo>
                      <a:lnTo>
                        <a:pt x="519" y="216"/>
                      </a:lnTo>
                      <a:close/>
                    </a:path>
                  </a:pathLst>
                </a:custGeom>
                <a:solidFill>
                  <a:schemeClr val="bg2"/>
                </a:solidFill>
                <a:ln w="9525">
                  <a:noFill/>
                  <a:round/>
                  <a:headEnd/>
                  <a:tailEnd/>
                </a:ln>
              </p:spPr>
              <p:txBody>
                <a:bodyPr>
                  <a:prstTxWarp prst="textNoShape">
                    <a:avLst/>
                  </a:prstTxWarp>
                </a:bodyPr>
                <a:lstStyle/>
                <a:p>
                  <a:endParaRPr lang="en-US"/>
                </a:p>
              </p:txBody>
            </p:sp>
            <p:sp>
              <p:nvSpPr>
                <p:cNvPr id="57439" name="Freeform 261"/>
                <p:cNvSpPr>
                  <a:spLocks/>
                </p:cNvSpPr>
                <p:nvPr/>
              </p:nvSpPr>
              <p:spPr bwMode="auto">
                <a:xfrm>
                  <a:off x="836" y="862"/>
                  <a:ext cx="4" cy="89"/>
                </a:xfrm>
                <a:custGeom>
                  <a:avLst/>
                  <a:gdLst>
                    <a:gd name="T0" fmla="*/ 0 w 97"/>
                    <a:gd name="T1" fmla="*/ 0 h 2499"/>
                    <a:gd name="T2" fmla="*/ 0 w 97"/>
                    <a:gd name="T3" fmla="*/ 0 h 2499"/>
                    <a:gd name="T4" fmla="*/ 0 w 97"/>
                    <a:gd name="T5" fmla="*/ 0 h 2499"/>
                    <a:gd name="T6" fmla="*/ 0 w 97"/>
                    <a:gd name="T7" fmla="*/ 0 h 2499"/>
                    <a:gd name="T8" fmla="*/ 0 w 97"/>
                    <a:gd name="T9" fmla="*/ 0 h 2499"/>
                    <a:gd name="T10" fmla="*/ 0 60000 65536"/>
                    <a:gd name="T11" fmla="*/ 0 60000 65536"/>
                    <a:gd name="T12" fmla="*/ 0 60000 65536"/>
                    <a:gd name="T13" fmla="*/ 0 60000 65536"/>
                    <a:gd name="T14" fmla="*/ 0 60000 65536"/>
                    <a:gd name="T15" fmla="*/ 0 w 97"/>
                    <a:gd name="T16" fmla="*/ 0 h 2499"/>
                    <a:gd name="T17" fmla="*/ 97 w 97"/>
                    <a:gd name="T18" fmla="*/ 2499 h 2499"/>
                  </a:gdLst>
                  <a:ahLst/>
                  <a:cxnLst>
                    <a:cxn ang="T10">
                      <a:pos x="T0" y="T1"/>
                    </a:cxn>
                    <a:cxn ang="T11">
                      <a:pos x="T2" y="T3"/>
                    </a:cxn>
                    <a:cxn ang="T12">
                      <a:pos x="T4" y="T5"/>
                    </a:cxn>
                    <a:cxn ang="T13">
                      <a:pos x="T6" y="T7"/>
                    </a:cxn>
                    <a:cxn ang="T14">
                      <a:pos x="T8" y="T9"/>
                    </a:cxn>
                  </a:cxnLst>
                  <a:rect l="T15" t="T16" r="T17" b="T18"/>
                  <a:pathLst>
                    <a:path w="97" h="2499">
                      <a:moveTo>
                        <a:pt x="97" y="274"/>
                      </a:moveTo>
                      <a:lnTo>
                        <a:pt x="97" y="2499"/>
                      </a:lnTo>
                      <a:lnTo>
                        <a:pt x="0" y="2215"/>
                      </a:lnTo>
                      <a:lnTo>
                        <a:pt x="0" y="0"/>
                      </a:lnTo>
                      <a:lnTo>
                        <a:pt x="97" y="274"/>
                      </a:lnTo>
                      <a:close/>
                    </a:path>
                  </a:pathLst>
                </a:custGeom>
                <a:solidFill>
                  <a:srgbClr val="057864"/>
                </a:solidFill>
                <a:ln w="9525">
                  <a:noFill/>
                  <a:round/>
                  <a:headEnd/>
                  <a:tailEnd/>
                </a:ln>
              </p:spPr>
              <p:txBody>
                <a:bodyPr>
                  <a:prstTxWarp prst="textNoShape">
                    <a:avLst/>
                  </a:prstTxWarp>
                </a:bodyPr>
                <a:lstStyle/>
                <a:p>
                  <a:endParaRPr lang="en-US"/>
                </a:p>
              </p:txBody>
            </p:sp>
            <p:sp>
              <p:nvSpPr>
                <p:cNvPr id="57440" name="Freeform 262"/>
                <p:cNvSpPr>
                  <a:spLocks/>
                </p:cNvSpPr>
                <p:nvPr/>
              </p:nvSpPr>
              <p:spPr bwMode="auto">
                <a:xfrm>
                  <a:off x="1222" y="1087"/>
                  <a:ext cx="24" cy="111"/>
                </a:xfrm>
                <a:custGeom>
                  <a:avLst/>
                  <a:gdLst>
                    <a:gd name="T0" fmla="*/ 0 w 686"/>
                    <a:gd name="T1" fmla="*/ 0 h 3106"/>
                    <a:gd name="T2" fmla="*/ 0 w 686"/>
                    <a:gd name="T3" fmla="*/ 0 h 3106"/>
                    <a:gd name="T4" fmla="*/ 0 w 686"/>
                    <a:gd name="T5" fmla="*/ 0 h 3106"/>
                    <a:gd name="T6" fmla="*/ 0 w 686"/>
                    <a:gd name="T7" fmla="*/ 0 h 3106"/>
                    <a:gd name="T8" fmla="*/ 0 w 686"/>
                    <a:gd name="T9" fmla="*/ 0 h 3106"/>
                    <a:gd name="T10" fmla="*/ 0 w 686"/>
                    <a:gd name="T11" fmla="*/ 0 h 3106"/>
                    <a:gd name="T12" fmla="*/ 0 w 686"/>
                    <a:gd name="T13" fmla="*/ 0 h 3106"/>
                    <a:gd name="T14" fmla="*/ 0 w 686"/>
                    <a:gd name="T15" fmla="*/ 0 h 3106"/>
                    <a:gd name="T16" fmla="*/ 0 w 686"/>
                    <a:gd name="T17" fmla="*/ 0 h 3106"/>
                    <a:gd name="T18" fmla="*/ 0 w 686"/>
                    <a:gd name="T19" fmla="*/ 0 h 3106"/>
                    <a:gd name="T20" fmla="*/ 0 w 686"/>
                    <a:gd name="T21" fmla="*/ 0 h 3106"/>
                    <a:gd name="T22" fmla="*/ 0 w 686"/>
                    <a:gd name="T23" fmla="*/ 0 h 3106"/>
                    <a:gd name="T24" fmla="*/ 0 w 686"/>
                    <a:gd name="T25" fmla="*/ 0 h 3106"/>
                    <a:gd name="T26" fmla="*/ 0 w 686"/>
                    <a:gd name="T27" fmla="*/ 0 h 3106"/>
                    <a:gd name="T28" fmla="*/ 0 w 686"/>
                    <a:gd name="T29" fmla="*/ 0 h 3106"/>
                    <a:gd name="T30" fmla="*/ 0 w 686"/>
                    <a:gd name="T31" fmla="*/ 0 h 3106"/>
                    <a:gd name="T32" fmla="*/ 0 w 686"/>
                    <a:gd name="T33" fmla="*/ 0 h 3106"/>
                    <a:gd name="T34" fmla="*/ 0 w 686"/>
                    <a:gd name="T35" fmla="*/ 0 h 3106"/>
                    <a:gd name="T36" fmla="*/ 0 w 686"/>
                    <a:gd name="T37" fmla="*/ 0 h 3106"/>
                    <a:gd name="T38" fmla="*/ 0 w 686"/>
                    <a:gd name="T39" fmla="*/ 0 h 3106"/>
                    <a:gd name="T40" fmla="*/ 0 w 686"/>
                    <a:gd name="T41" fmla="*/ 0 h 3106"/>
                    <a:gd name="T42" fmla="*/ 0 w 686"/>
                    <a:gd name="T43" fmla="*/ 0 h 3106"/>
                    <a:gd name="T44" fmla="*/ 0 w 686"/>
                    <a:gd name="T45" fmla="*/ 0 h 3106"/>
                    <a:gd name="T46" fmla="*/ 0 w 686"/>
                    <a:gd name="T47" fmla="*/ 0 h 3106"/>
                    <a:gd name="T48" fmla="*/ 0 w 686"/>
                    <a:gd name="T49" fmla="*/ 0 h 3106"/>
                    <a:gd name="T50" fmla="*/ 0 w 686"/>
                    <a:gd name="T51" fmla="*/ 0 h 3106"/>
                    <a:gd name="T52" fmla="*/ 0 w 686"/>
                    <a:gd name="T53" fmla="*/ 0 h 3106"/>
                    <a:gd name="T54" fmla="*/ 0 w 686"/>
                    <a:gd name="T55" fmla="*/ 0 h 3106"/>
                    <a:gd name="T56" fmla="*/ 0 w 686"/>
                    <a:gd name="T57" fmla="*/ 0 h 3106"/>
                    <a:gd name="T58" fmla="*/ 0 w 686"/>
                    <a:gd name="T59" fmla="*/ 0 h 3106"/>
                    <a:gd name="T60" fmla="*/ 0 w 686"/>
                    <a:gd name="T61" fmla="*/ 0 h 3106"/>
                    <a:gd name="T62" fmla="*/ 0 w 686"/>
                    <a:gd name="T63" fmla="*/ 0 h 3106"/>
                    <a:gd name="T64" fmla="*/ 0 w 686"/>
                    <a:gd name="T65" fmla="*/ 0 h 3106"/>
                    <a:gd name="T66" fmla="*/ 0 w 686"/>
                    <a:gd name="T67" fmla="*/ 0 h 3106"/>
                    <a:gd name="T68" fmla="*/ 0 w 686"/>
                    <a:gd name="T69" fmla="*/ 0 h 3106"/>
                    <a:gd name="T70" fmla="*/ 0 w 686"/>
                    <a:gd name="T71" fmla="*/ 0 h 3106"/>
                    <a:gd name="T72" fmla="*/ 0 w 686"/>
                    <a:gd name="T73" fmla="*/ 0 h 3106"/>
                    <a:gd name="T74" fmla="*/ 0 w 686"/>
                    <a:gd name="T75" fmla="*/ 0 h 3106"/>
                    <a:gd name="T76" fmla="*/ 0 w 686"/>
                    <a:gd name="T77" fmla="*/ 0 h 3106"/>
                    <a:gd name="T78" fmla="*/ 0 w 686"/>
                    <a:gd name="T79" fmla="*/ 0 h 3106"/>
                    <a:gd name="T80" fmla="*/ 0 w 686"/>
                    <a:gd name="T81" fmla="*/ 0 h 3106"/>
                    <a:gd name="T82" fmla="*/ 0 w 686"/>
                    <a:gd name="T83" fmla="*/ 0 h 3106"/>
                    <a:gd name="T84" fmla="*/ 0 w 686"/>
                    <a:gd name="T85" fmla="*/ 0 h 3106"/>
                    <a:gd name="T86" fmla="*/ 0 w 686"/>
                    <a:gd name="T87" fmla="*/ 0 h 3106"/>
                    <a:gd name="T88" fmla="*/ 0 w 686"/>
                    <a:gd name="T89" fmla="*/ 0 h 3106"/>
                    <a:gd name="T90" fmla="*/ 0 w 686"/>
                    <a:gd name="T91" fmla="*/ 0 h 3106"/>
                    <a:gd name="T92" fmla="*/ 0 w 686"/>
                    <a:gd name="T93" fmla="*/ 0 h 3106"/>
                    <a:gd name="T94" fmla="*/ 0 w 686"/>
                    <a:gd name="T95" fmla="*/ 0 h 3106"/>
                    <a:gd name="T96" fmla="*/ 0 w 686"/>
                    <a:gd name="T97" fmla="*/ 0 h 3106"/>
                    <a:gd name="T98" fmla="*/ 0 w 686"/>
                    <a:gd name="T99" fmla="*/ 0 h 3106"/>
                    <a:gd name="T100" fmla="*/ 0 w 686"/>
                    <a:gd name="T101" fmla="*/ 0 h 3106"/>
                    <a:gd name="T102" fmla="*/ 0 w 686"/>
                    <a:gd name="T103" fmla="*/ 0 h 3106"/>
                    <a:gd name="T104" fmla="*/ 0 w 686"/>
                    <a:gd name="T105" fmla="*/ 0 h 3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86"/>
                    <a:gd name="T160" fmla="*/ 0 h 3106"/>
                    <a:gd name="T161" fmla="*/ 686 w 686"/>
                    <a:gd name="T162" fmla="*/ 3106 h 3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solidFill>
                  <a:srgbClr val="0066CC"/>
                </a:solidFill>
                <a:ln w="9525">
                  <a:noFill/>
                  <a:round/>
                  <a:headEnd/>
                  <a:tailEnd/>
                </a:ln>
              </p:spPr>
              <p:txBody>
                <a:bodyPr>
                  <a:prstTxWarp prst="textNoShape">
                    <a:avLst/>
                  </a:prstTxWarp>
                </a:bodyPr>
                <a:lstStyle/>
                <a:p>
                  <a:endParaRPr lang="en-US"/>
                </a:p>
              </p:txBody>
            </p:sp>
            <p:sp>
              <p:nvSpPr>
                <p:cNvPr id="57441" name="Freeform 263"/>
                <p:cNvSpPr>
                  <a:spLocks/>
                </p:cNvSpPr>
                <p:nvPr/>
              </p:nvSpPr>
              <p:spPr bwMode="auto">
                <a:xfrm>
                  <a:off x="893" y="946"/>
                  <a:ext cx="111" cy="124"/>
                </a:xfrm>
                <a:custGeom>
                  <a:avLst/>
                  <a:gdLst>
                    <a:gd name="T0" fmla="*/ 0 w 3088"/>
                    <a:gd name="T1" fmla="*/ 0 h 3451"/>
                    <a:gd name="T2" fmla="*/ 0 w 3088"/>
                    <a:gd name="T3" fmla="*/ 0 h 3451"/>
                    <a:gd name="T4" fmla="*/ 0 w 3088"/>
                    <a:gd name="T5" fmla="*/ 0 h 3451"/>
                    <a:gd name="T6" fmla="*/ 0 w 3088"/>
                    <a:gd name="T7" fmla="*/ 0 h 3451"/>
                    <a:gd name="T8" fmla="*/ 0 w 3088"/>
                    <a:gd name="T9" fmla="*/ 0 h 3451"/>
                    <a:gd name="T10" fmla="*/ 0 w 3088"/>
                    <a:gd name="T11" fmla="*/ 0 h 3451"/>
                    <a:gd name="T12" fmla="*/ 0 w 3088"/>
                    <a:gd name="T13" fmla="*/ 0 h 3451"/>
                    <a:gd name="T14" fmla="*/ 0 w 3088"/>
                    <a:gd name="T15" fmla="*/ 0 h 3451"/>
                    <a:gd name="T16" fmla="*/ 0 w 3088"/>
                    <a:gd name="T17" fmla="*/ 0 h 3451"/>
                    <a:gd name="T18" fmla="*/ 0 w 3088"/>
                    <a:gd name="T19" fmla="*/ 0 h 3451"/>
                    <a:gd name="T20" fmla="*/ 0 w 3088"/>
                    <a:gd name="T21" fmla="*/ 0 h 3451"/>
                    <a:gd name="T22" fmla="*/ 0 w 3088"/>
                    <a:gd name="T23" fmla="*/ 0 h 3451"/>
                    <a:gd name="T24" fmla="*/ 0 w 3088"/>
                    <a:gd name="T25" fmla="*/ 0 h 3451"/>
                    <a:gd name="T26" fmla="*/ 0 w 3088"/>
                    <a:gd name="T27" fmla="*/ 0 h 3451"/>
                    <a:gd name="T28" fmla="*/ 0 w 3088"/>
                    <a:gd name="T29" fmla="*/ 0 h 3451"/>
                    <a:gd name="T30" fmla="*/ 0 w 3088"/>
                    <a:gd name="T31" fmla="*/ 0 h 3451"/>
                    <a:gd name="T32" fmla="*/ 0 w 3088"/>
                    <a:gd name="T33" fmla="*/ 0 h 3451"/>
                    <a:gd name="T34" fmla="*/ 0 w 3088"/>
                    <a:gd name="T35" fmla="*/ 0 h 3451"/>
                    <a:gd name="T36" fmla="*/ 0 w 3088"/>
                    <a:gd name="T37" fmla="*/ 0 h 3451"/>
                    <a:gd name="T38" fmla="*/ 0 w 3088"/>
                    <a:gd name="T39" fmla="*/ 0 h 3451"/>
                    <a:gd name="T40" fmla="*/ 0 w 3088"/>
                    <a:gd name="T41" fmla="*/ 0 h 3451"/>
                    <a:gd name="T42" fmla="*/ 0 w 3088"/>
                    <a:gd name="T43" fmla="*/ 0 h 3451"/>
                    <a:gd name="T44" fmla="*/ 0 w 3088"/>
                    <a:gd name="T45" fmla="*/ 0 h 3451"/>
                    <a:gd name="T46" fmla="*/ 0 w 3088"/>
                    <a:gd name="T47" fmla="*/ 0 h 3451"/>
                    <a:gd name="T48" fmla="*/ 0 w 3088"/>
                    <a:gd name="T49" fmla="*/ 0 h 3451"/>
                    <a:gd name="T50" fmla="*/ 0 w 3088"/>
                    <a:gd name="T51" fmla="*/ 0 h 3451"/>
                    <a:gd name="T52" fmla="*/ 0 w 3088"/>
                    <a:gd name="T53" fmla="*/ 0 h 3451"/>
                    <a:gd name="T54" fmla="*/ 0 w 3088"/>
                    <a:gd name="T55" fmla="*/ 0 h 3451"/>
                    <a:gd name="T56" fmla="*/ 0 w 3088"/>
                    <a:gd name="T57" fmla="*/ 0 h 3451"/>
                    <a:gd name="T58" fmla="*/ 0 w 3088"/>
                    <a:gd name="T59" fmla="*/ 0 h 3451"/>
                    <a:gd name="T60" fmla="*/ 0 w 3088"/>
                    <a:gd name="T61" fmla="*/ 0 h 3451"/>
                    <a:gd name="T62" fmla="*/ 0 w 3088"/>
                    <a:gd name="T63" fmla="*/ 0 h 3451"/>
                    <a:gd name="T64" fmla="*/ 0 w 3088"/>
                    <a:gd name="T65" fmla="*/ 0 h 3451"/>
                    <a:gd name="T66" fmla="*/ 0 w 3088"/>
                    <a:gd name="T67" fmla="*/ 0 h 3451"/>
                    <a:gd name="T68" fmla="*/ 0 w 3088"/>
                    <a:gd name="T69" fmla="*/ 0 h 3451"/>
                    <a:gd name="T70" fmla="*/ 0 w 3088"/>
                    <a:gd name="T71" fmla="*/ 0 h 3451"/>
                    <a:gd name="T72" fmla="*/ 0 w 3088"/>
                    <a:gd name="T73" fmla="*/ 0 h 3451"/>
                    <a:gd name="T74" fmla="*/ 0 w 3088"/>
                    <a:gd name="T75" fmla="*/ 0 h 3451"/>
                    <a:gd name="T76" fmla="*/ 0 w 3088"/>
                    <a:gd name="T77" fmla="*/ 0 h 3451"/>
                    <a:gd name="T78" fmla="*/ 0 w 3088"/>
                    <a:gd name="T79" fmla="*/ 0 h 3451"/>
                    <a:gd name="T80" fmla="*/ 0 w 3088"/>
                    <a:gd name="T81" fmla="*/ 0 h 3451"/>
                    <a:gd name="T82" fmla="*/ 0 w 3088"/>
                    <a:gd name="T83" fmla="*/ 0 h 3451"/>
                    <a:gd name="T84" fmla="*/ 0 w 3088"/>
                    <a:gd name="T85" fmla="*/ 0 h 3451"/>
                    <a:gd name="T86" fmla="*/ 0 w 3088"/>
                    <a:gd name="T87" fmla="*/ 0 h 3451"/>
                    <a:gd name="T88" fmla="*/ 0 w 3088"/>
                    <a:gd name="T89" fmla="*/ 0 h 3451"/>
                    <a:gd name="T90" fmla="*/ 0 w 3088"/>
                    <a:gd name="T91" fmla="*/ 0 h 34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88"/>
                    <a:gd name="T139" fmla="*/ 0 h 3451"/>
                    <a:gd name="T140" fmla="*/ 3088 w 3088"/>
                    <a:gd name="T141" fmla="*/ 3451 h 345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solidFill>
                  <a:srgbClr val="0066CC"/>
                </a:solidFill>
                <a:ln w="9525">
                  <a:noFill/>
                  <a:round/>
                  <a:headEnd/>
                  <a:tailEnd/>
                </a:ln>
              </p:spPr>
              <p:txBody>
                <a:bodyPr>
                  <a:prstTxWarp prst="textNoShape">
                    <a:avLst/>
                  </a:prstTxWarp>
                </a:bodyPr>
                <a:lstStyle/>
                <a:p>
                  <a:endParaRPr lang="en-US"/>
                </a:p>
              </p:txBody>
            </p:sp>
            <p:sp>
              <p:nvSpPr>
                <p:cNvPr id="57442" name="Freeform 264"/>
                <p:cNvSpPr>
                  <a:spLocks/>
                </p:cNvSpPr>
                <p:nvPr/>
              </p:nvSpPr>
              <p:spPr bwMode="auto">
                <a:xfrm>
                  <a:off x="941" y="968"/>
                  <a:ext cx="78" cy="103"/>
                </a:xfrm>
                <a:custGeom>
                  <a:avLst/>
                  <a:gdLst>
                    <a:gd name="T0" fmla="*/ 0 w 2194"/>
                    <a:gd name="T1" fmla="*/ 0 h 2905"/>
                    <a:gd name="T2" fmla="*/ 0 w 2194"/>
                    <a:gd name="T3" fmla="*/ 0 h 2905"/>
                    <a:gd name="T4" fmla="*/ 0 w 2194"/>
                    <a:gd name="T5" fmla="*/ 0 h 2905"/>
                    <a:gd name="T6" fmla="*/ 0 w 2194"/>
                    <a:gd name="T7" fmla="*/ 0 h 2905"/>
                    <a:gd name="T8" fmla="*/ 0 w 2194"/>
                    <a:gd name="T9" fmla="*/ 0 h 2905"/>
                    <a:gd name="T10" fmla="*/ 0 w 2194"/>
                    <a:gd name="T11" fmla="*/ 0 h 2905"/>
                    <a:gd name="T12" fmla="*/ 0 w 2194"/>
                    <a:gd name="T13" fmla="*/ 0 h 2905"/>
                    <a:gd name="T14" fmla="*/ 0 w 2194"/>
                    <a:gd name="T15" fmla="*/ 0 h 2905"/>
                    <a:gd name="T16" fmla="*/ 0 w 2194"/>
                    <a:gd name="T17" fmla="*/ 0 h 2905"/>
                    <a:gd name="T18" fmla="*/ 0 w 2194"/>
                    <a:gd name="T19" fmla="*/ 0 h 2905"/>
                    <a:gd name="T20" fmla="*/ 0 w 2194"/>
                    <a:gd name="T21" fmla="*/ 0 h 2905"/>
                    <a:gd name="T22" fmla="*/ 0 w 2194"/>
                    <a:gd name="T23" fmla="*/ 0 h 2905"/>
                    <a:gd name="T24" fmla="*/ 0 w 2194"/>
                    <a:gd name="T25" fmla="*/ 0 h 2905"/>
                    <a:gd name="T26" fmla="*/ 0 w 2194"/>
                    <a:gd name="T27" fmla="*/ 0 h 2905"/>
                    <a:gd name="T28" fmla="*/ 0 w 2194"/>
                    <a:gd name="T29" fmla="*/ 0 h 2905"/>
                    <a:gd name="T30" fmla="*/ 0 w 2194"/>
                    <a:gd name="T31" fmla="*/ 0 h 2905"/>
                    <a:gd name="T32" fmla="*/ 0 w 2194"/>
                    <a:gd name="T33" fmla="*/ 0 h 2905"/>
                    <a:gd name="T34" fmla="*/ 0 w 2194"/>
                    <a:gd name="T35" fmla="*/ 0 h 2905"/>
                    <a:gd name="T36" fmla="*/ 0 w 2194"/>
                    <a:gd name="T37" fmla="*/ 0 h 2905"/>
                    <a:gd name="T38" fmla="*/ 0 w 2194"/>
                    <a:gd name="T39" fmla="*/ 0 h 2905"/>
                    <a:gd name="T40" fmla="*/ 0 w 2194"/>
                    <a:gd name="T41" fmla="*/ 0 h 2905"/>
                    <a:gd name="T42" fmla="*/ 0 w 2194"/>
                    <a:gd name="T43" fmla="*/ 0 h 2905"/>
                    <a:gd name="T44" fmla="*/ 0 w 2194"/>
                    <a:gd name="T45" fmla="*/ 0 h 2905"/>
                    <a:gd name="T46" fmla="*/ 0 w 2194"/>
                    <a:gd name="T47" fmla="*/ 0 h 2905"/>
                    <a:gd name="T48" fmla="*/ 0 w 2194"/>
                    <a:gd name="T49" fmla="*/ 0 h 2905"/>
                    <a:gd name="T50" fmla="*/ 0 w 2194"/>
                    <a:gd name="T51" fmla="*/ 0 h 2905"/>
                    <a:gd name="T52" fmla="*/ 0 w 2194"/>
                    <a:gd name="T53" fmla="*/ 0 h 2905"/>
                    <a:gd name="T54" fmla="*/ 0 w 2194"/>
                    <a:gd name="T55" fmla="*/ 0 h 2905"/>
                    <a:gd name="T56" fmla="*/ 0 w 2194"/>
                    <a:gd name="T57" fmla="*/ 0 h 2905"/>
                    <a:gd name="T58" fmla="*/ 0 w 2194"/>
                    <a:gd name="T59" fmla="*/ 0 h 2905"/>
                    <a:gd name="T60" fmla="*/ 0 w 2194"/>
                    <a:gd name="T61" fmla="*/ 0 h 2905"/>
                    <a:gd name="T62" fmla="*/ 0 w 2194"/>
                    <a:gd name="T63" fmla="*/ 0 h 2905"/>
                    <a:gd name="T64" fmla="*/ 0 w 2194"/>
                    <a:gd name="T65" fmla="*/ 0 h 2905"/>
                    <a:gd name="T66" fmla="*/ 0 w 2194"/>
                    <a:gd name="T67" fmla="*/ 0 h 2905"/>
                    <a:gd name="T68" fmla="*/ 0 w 2194"/>
                    <a:gd name="T69" fmla="*/ 0 h 2905"/>
                    <a:gd name="T70" fmla="*/ 0 w 2194"/>
                    <a:gd name="T71" fmla="*/ 0 h 2905"/>
                    <a:gd name="T72" fmla="*/ 0 w 2194"/>
                    <a:gd name="T73" fmla="*/ 0 h 2905"/>
                    <a:gd name="T74" fmla="*/ 0 w 2194"/>
                    <a:gd name="T75" fmla="*/ 0 h 2905"/>
                    <a:gd name="T76" fmla="*/ 0 w 2194"/>
                    <a:gd name="T77" fmla="*/ 0 h 2905"/>
                    <a:gd name="T78" fmla="*/ 0 w 2194"/>
                    <a:gd name="T79" fmla="*/ 0 h 2905"/>
                    <a:gd name="T80" fmla="*/ 0 w 2194"/>
                    <a:gd name="T81" fmla="*/ 0 h 2905"/>
                    <a:gd name="T82" fmla="*/ 0 w 2194"/>
                    <a:gd name="T83" fmla="*/ 0 h 2905"/>
                    <a:gd name="T84" fmla="*/ 0 w 2194"/>
                    <a:gd name="T85" fmla="*/ 0 h 2905"/>
                    <a:gd name="T86" fmla="*/ 0 w 2194"/>
                    <a:gd name="T87" fmla="*/ 0 h 2905"/>
                    <a:gd name="T88" fmla="*/ 0 w 2194"/>
                    <a:gd name="T89" fmla="*/ 0 h 2905"/>
                    <a:gd name="T90" fmla="*/ 0 w 2194"/>
                    <a:gd name="T91" fmla="*/ 0 h 2905"/>
                    <a:gd name="T92" fmla="*/ 0 w 2194"/>
                    <a:gd name="T93" fmla="*/ 0 h 2905"/>
                    <a:gd name="T94" fmla="*/ 0 w 2194"/>
                    <a:gd name="T95" fmla="*/ 0 h 2905"/>
                    <a:gd name="T96" fmla="*/ 0 w 2194"/>
                    <a:gd name="T97" fmla="*/ 0 h 2905"/>
                    <a:gd name="T98" fmla="*/ 0 w 2194"/>
                    <a:gd name="T99" fmla="*/ 0 h 2905"/>
                    <a:gd name="T100" fmla="*/ 0 w 2194"/>
                    <a:gd name="T101" fmla="*/ 0 h 2905"/>
                    <a:gd name="T102" fmla="*/ 0 w 2194"/>
                    <a:gd name="T103" fmla="*/ 0 h 2905"/>
                    <a:gd name="T104" fmla="*/ 0 w 2194"/>
                    <a:gd name="T105" fmla="*/ 0 h 290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94"/>
                    <a:gd name="T160" fmla="*/ 0 h 2905"/>
                    <a:gd name="T161" fmla="*/ 2194 w 2194"/>
                    <a:gd name="T162" fmla="*/ 2905 h 290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solidFill>
                  <a:schemeClr val="accent1"/>
                </a:solidFill>
                <a:ln w="9525">
                  <a:noFill/>
                  <a:round/>
                  <a:headEnd/>
                  <a:tailEnd/>
                </a:ln>
              </p:spPr>
              <p:txBody>
                <a:bodyPr>
                  <a:prstTxWarp prst="textNoShape">
                    <a:avLst/>
                  </a:prstTxWarp>
                </a:bodyPr>
                <a:lstStyle/>
                <a:p>
                  <a:endParaRPr lang="en-US"/>
                </a:p>
              </p:txBody>
            </p:sp>
            <p:sp>
              <p:nvSpPr>
                <p:cNvPr id="57443" name="Freeform 265"/>
                <p:cNvSpPr>
                  <a:spLocks/>
                </p:cNvSpPr>
                <p:nvPr/>
              </p:nvSpPr>
              <p:spPr bwMode="auto">
                <a:xfrm>
                  <a:off x="719" y="1055"/>
                  <a:ext cx="52" cy="84"/>
                </a:xfrm>
                <a:custGeom>
                  <a:avLst/>
                  <a:gdLst>
                    <a:gd name="T0" fmla="*/ 0 w 1459"/>
                    <a:gd name="T1" fmla="*/ 0 h 2341"/>
                    <a:gd name="T2" fmla="*/ 0 w 1459"/>
                    <a:gd name="T3" fmla="*/ 0 h 2341"/>
                    <a:gd name="T4" fmla="*/ 0 w 1459"/>
                    <a:gd name="T5" fmla="*/ 0 h 2341"/>
                    <a:gd name="T6" fmla="*/ 0 w 1459"/>
                    <a:gd name="T7" fmla="*/ 0 h 2341"/>
                    <a:gd name="T8" fmla="*/ 0 w 1459"/>
                    <a:gd name="T9" fmla="*/ 0 h 2341"/>
                    <a:gd name="T10" fmla="*/ 0 w 1459"/>
                    <a:gd name="T11" fmla="*/ 0 h 2341"/>
                    <a:gd name="T12" fmla="*/ 0 w 1459"/>
                    <a:gd name="T13" fmla="*/ 0 h 2341"/>
                    <a:gd name="T14" fmla="*/ 0 w 1459"/>
                    <a:gd name="T15" fmla="*/ 0 h 2341"/>
                    <a:gd name="T16" fmla="*/ 0 w 1459"/>
                    <a:gd name="T17" fmla="*/ 0 h 2341"/>
                    <a:gd name="T18" fmla="*/ 0 w 1459"/>
                    <a:gd name="T19" fmla="*/ 0 h 2341"/>
                    <a:gd name="T20" fmla="*/ 0 w 1459"/>
                    <a:gd name="T21" fmla="*/ 0 h 2341"/>
                    <a:gd name="T22" fmla="*/ 0 w 1459"/>
                    <a:gd name="T23" fmla="*/ 0 h 2341"/>
                    <a:gd name="T24" fmla="*/ 0 w 1459"/>
                    <a:gd name="T25" fmla="*/ 0 h 2341"/>
                    <a:gd name="T26" fmla="*/ 0 w 1459"/>
                    <a:gd name="T27" fmla="*/ 0 h 2341"/>
                    <a:gd name="T28" fmla="*/ 0 w 1459"/>
                    <a:gd name="T29" fmla="*/ 0 h 2341"/>
                    <a:gd name="T30" fmla="*/ 0 w 1459"/>
                    <a:gd name="T31" fmla="*/ 0 h 2341"/>
                    <a:gd name="T32" fmla="*/ 0 w 1459"/>
                    <a:gd name="T33" fmla="*/ 0 h 2341"/>
                    <a:gd name="T34" fmla="*/ 0 w 1459"/>
                    <a:gd name="T35" fmla="*/ 0 h 2341"/>
                    <a:gd name="T36" fmla="*/ 0 w 1459"/>
                    <a:gd name="T37" fmla="*/ 0 h 2341"/>
                    <a:gd name="T38" fmla="*/ 0 w 1459"/>
                    <a:gd name="T39" fmla="*/ 0 h 2341"/>
                    <a:gd name="T40" fmla="*/ 0 w 1459"/>
                    <a:gd name="T41" fmla="*/ 0 h 2341"/>
                    <a:gd name="T42" fmla="*/ 0 w 1459"/>
                    <a:gd name="T43" fmla="*/ 0 h 2341"/>
                    <a:gd name="T44" fmla="*/ 0 w 1459"/>
                    <a:gd name="T45" fmla="*/ 0 h 2341"/>
                    <a:gd name="T46" fmla="*/ 0 w 1459"/>
                    <a:gd name="T47" fmla="*/ 0 h 2341"/>
                    <a:gd name="T48" fmla="*/ 0 w 1459"/>
                    <a:gd name="T49" fmla="*/ 0 h 2341"/>
                    <a:gd name="T50" fmla="*/ 0 w 1459"/>
                    <a:gd name="T51" fmla="*/ 0 h 2341"/>
                    <a:gd name="T52" fmla="*/ 0 w 1459"/>
                    <a:gd name="T53" fmla="*/ 0 h 2341"/>
                    <a:gd name="T54" fmla="*/ 0 w 1459"/>
                    <a:gd name="T55" fmla="*/ 0 h 2341"/>
                    <a:gd name="T56" fmla="*/ 0 w 1459"/>
                    <a:gd name="T57" fmla="*/ 0 h 2341"/>
                    <a:gd name="T58" fmla="*/ 0 w 1459"/>
                    <a:gd name="T59" fmla="*/ 0 h 2341"/>
                    <a:gd name="T60" fmla="*/ 0 w 1459"/>
                    <a:gd name="T61" fmla="*/ 0 h 2341"/>
                    <a:gd name="T62" fmla="*/ 0 w 1459"/>
                    <a:gd name="T63" fmla="*/ 0 h 2341"/>
                    <a:gd name="T64" fmla="*/ 0 w 1459"/>
                    <a:gd name="T65" fmla="*/ 0 h 2341"/>
                    <a:gd name="T66" fmla="*/ 0 w 1459"/>
                    <a:gd name="T67" fmla="*/ 0 h 2341"/>
                    <a:gd name="T68" fmla="*/ 0 w 1459"/>
                    <a:gd name="T69" fmla="*/ 0 h 2341"/>
                    <a:gd name="T70" fmla="*/ 0 w 1459"/>
                    <a:gd name="T71" fmla="*/ 0 h 2341"/>
                    <a:gd name="T72" fmla="*/ 0 w 1459"/>
                    <a:gd name="T73" fmla="*/ 0 h 23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59"/>
                    <a:gd name="T112" fmla="*/ 0 h 2341"/>
                    <a:gd name="T113" fmla="*/ 1459 w 1459"/>
                    <a:gd name="T114" fmla="*/ 2341 h 23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solidFill>
                  <a:schemeClr val="bg2"/>
                </a:solidFill>
                <a:ln w="9525">
                  <a:noFill/>
                  <a:round/>
                  <a:headEnd/>
                  <a:tailEnd/>
                </a:ln>
              </p:spPr>
              <p:txBody>
                <a:bodyPr>
                  <a:prstTxWarp prst="textNoShape">
                    <a:avLst/>
                  </a:prstTxWarp>
                </a:bodyPr>
                <a:lstStyle/>
                <a:p>
                  <a:endParaRPr lang="en-US"/>
                </a:p>
              </p:txBody>
            </p:sp>
            <p:sp>
              <p:nvSpPr>
                <p:cNvPr id="57444" name="Freeform 266"/>
                <p:cNvSpPr>
                  <a:spLocks/>
                </p:cNvSpPr>
                <p:nvPr/>
              </p:nvSpPr>
              <p:spPr bwMode="auto">
                <a:xfrm>
                  <a:off x="1106" y="996"/>
                  <a:ext cx="17" cy="81"/>
                </a:xfrm>
                <a:custGeom>
                  <a:avLst/>
                  <a:gdLst>
                    <a:gd name="T0" fmla="*/ 0 w 480"/>
                    <a:gd name="T1" fmla="*/ 0 h 2286"/>
                    <a:gd name="T2" fmla="*/ 0 w 480"/>
                    <a:gd name="T3" fmla="*/ 0 h 2286"/>
                    <a:gd name="T4" fmla="*/ 0 w 480"/>
                    <a:gd name="T5" fmla="*/ 0 h 2286"/>
                    <a:gd name="T6" fmla="*/ 0 w 480"/>
                    <a:gd name="T7" fmla="*/ 0 h 2286"/>
                    <a:gd name="T8" fmla="*/ 0 w 480"/>
                    <a:gd name="T9" fmla="*/ 0 h 2286"/>
                    <a:gd name="T10" fmla="*/ 0 w 480"/>
                    <a:gd name="T11" fmla="*/ 0 h 2286"/>
                    <a:gd name="T12" fmla="*/ 0 w 480"/>
                    <a:gd name="T13" fmla="*/ 0 h 2286"/>
                    <a:gd name="T14" fmla="*/ 0 w 480"/>
                    <a:gd name="T15" fmla="*/ 0 h 2286"/>
                    <a:gd name="T16" fmla="*/ 0 w 480"/>
                    <a:gd name="T17" fmla="*/ 0 h 2286"/>
                    <a:gd name="T18" fmla="*/ 0 w 480"/>
                    <a:gd name="T19" fmla="*/ 0 h 2286"/>
                    <a:gd name="T20" fmla="*/ 0 w 480"/>
                    <a:gd name="T21" fmla="*/ 0 h 2286"/>
                    <a:gd name="T22" fmla="*/ 0 w 480"/>
                    <a:gd name="T23" fmla="*/ 0 h 2286"/>
                    <a:gd name="T24" fmla="*/ 0 w 480"/>
                    <a:gd name="T25" fmla="*/ 0 h 2286"/>
                    <a:gd name="T26" fmla="*/ 0 w 480"/>
                    <a:gd name="T27" fmla="*/ 0 h 2286"/>
                    <a:gd name="T28" fmla="*/ 0 w 480"/>
                    <a:gd name="T29" fmla="*/ 0 h 2286"/>
                    <a:gd name="T30" fmla="*/ 0 w 480"/>
                    <a:gd name="T31" fmla="*/ 0 h 2286"/>
                    <a:gd name="T32" fmla="*/ 0 w 480"/>
                    <a:gd name="T33" fmla="*/ 0 h 2286"/>
                    <a:gd name="T34" fmla="*/ 0 w 480"/>
                    <a:gd name="T35" fmla="*/ 0 h 2286"/>
                    <a:gd name="T36" fmla="*/ 0 w 480"/>
                    <a:gd name="T37" fmla="*/ 0 h 2286"/>
                    <a:gd name="T38" fmla="*/ 0 w 480"/>
                    <a:gd name="T39" fmla="*/ 0 h 2286"/>
                    <a:gd name="T40" fmla="*/ 0 w 480"/>
                    <a:gd name="T41" fmla="*/ 0 h 2286"/>
                    <a:gd name="T42" fmla="*/ 0 w 480"/>
                    <a:gd name="T43" fmla="*/ 0 h 2286"/>
                    <a:gd name="T44" fmla="*/ 0 w 480"/>
                    <a:gd name="T45" fmla="*/ 0 h 2286"/>
                    <a:gd name="T46" fmla="*/ 0 w 480"/>
                    <a:gd name="T47" fmla="*/ 0 h 2286"/>
                    <a:gd name="T48" fmla="*/ 0 w 480"/>
                    <a:gd name="T49" fmla="*/ 0 h 2286"/>
                    <a:gd name="T50" fmla="*/ 0 w 480"/>
                    <a:gd name="T51" fmla="*/ 0 h 2286"/>
                    <a:gd name="T52" fmla="*/ 0 w 480"/>
                    <a:gd name="T53" fmla="*/ 0 h 2286"/>
                    <a:gd name="T54" fmla="*/ 0 w 480"/>
                    <a:gd name="T55" fmla="*/ 0 h 2286"/>
                    <a:gd name="T56" fmla="*/ 0 w 480"/>
                    <a:gd name="T57" fmla="*/ 0 h 2286"/>
                    <a:gd name="T58" fmla="*/ 0 w 480"/>
                    <a:gd name="T59" fmla="*/ 0 h 2286"/>
                    <a:gd name="T60" fmla="*/ 0 w 480"/>
                    <a:gd name="T61" fmla="*/ 0 h 2286"/>
                    <a:gd name="T62" fmla="*/ 0 w 480"/>
                    <a:gd name="T63" fmla="*/ 0 h 2286"/>
                    <a:gd name="T64" fmla="*/ 0 w 480"/>
                    <a:gd name="T65" fmla="*/ 0 h 2286"/>
                    <a:gd name="T66" fmla="*/ 0 w 480"/>
                    <a:gd name="T67" fmla="*/ 0 h 2286"/>
                    <a:gd name="T68" fmla="*/ 0 w 480"/>
                    <a:gd name="T69" fmla="*/ 0 h 2286"/>
                    <a:gd name="T70" fmla="*/ 0 w 480"/>
                    <a:gd name="T71" fmla="*/ 0 h 2286"/>
                    <a:gd name="T72" fmla="*/ 0 w 480"/>
                    <a:gd name="T73" fmla="*/ 0 h 2286"/>
                    <a:gd name="T74" fmla="*/ 0 w 480"/>
                    <a:gd name="T75" fmla="*/ 0 h 2286"/>
                    <a:gd name="T76" fmla="*/ 0 w 480"/>
                    <a:gd name="T77" fmla="*/ 0 h 2286"/>
                    <a:gd name="T78" fmla="*/ 0 w 480"/>
                    <a:gd name="T79" fmla="*/ 0 h 2286"/>
                    <a:gd name="T80" fmla="*/ 0 w 480"/>
                    <a:gd name="T81" fmla="*/ 0 h 2286"/>
                    <a:gd name="T82" fmla="*/ 0 w 480"/>
                    <a:gd name="T83" fmla="*/ 0 h 2286"/>
                    <a:gd name="T84" fmla="*/ 0 w 480"/>
                    <a:gd name="T85" fmla="*/ 0 h 228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80"/>
                    <a:gd name="T130" fmla="*/ 0 h 2286"/>
                    <a:gd name="T131" fmla="*/ 480 w 480"/>
                    <a:gd name="T132" fmla="*/ 2286 h 228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solidFill>
                  <a:schemeClr val="bg2"/>
                </a:solidFill>
                <a:ln w="9525">
                  <a:noFill/>
                  <a:round/>
                  <a:headEnd/>
                  <a:tailEnd/>
                </a:ln>
              </p:spPr>
              <p:txBody>
                <a:bodyPr>
                  <a:prstTxWarp prst="textNoShape">
                    <a:avLst/>
                  </a:prstTxWarp>
                </a:bodyPr>
                <a:lstStyle/>
                <a:p>
                  <a:endParaRPr lang="en-US"/>
                </a:p>
              </p:txBody>
            </p:sp>
            <p:sp>
              <p:nvSpPr>
                <p:cNvPr id="57445" name="Freeform 267"/>
                <p:cNvSpPr>
                  <a:spLocks/>
                </p:cNvSpPr>
                <p:nvPr/>
              </p:nvSpPr>
              <p:spPr bwMode="auto">
                <a:xfrm>
                  <a:off x="813" y="990"/>
                  <a:ext cx="27" cy="89"/>
                </a:xfrm>
                <a:custGeom>
                  <a:avLst/>
                  <a:gdLst>
                    <a:gd name="T0" fmla="*/ 0 w 734"/>
                    <a:gd name="T1" fmla="*/ 0 h 2478"/>
                    <a:gd name="T2" fmla="*/ 0 w 734"/>
                    <a:gd name="T3" fmla="*/ 0 h 2478"/>
                    <a:gd name="T4" fmla="*/ 0 w 734"/>
                    <a:gd name="T5" fmla="*/ 0 h 2478"/>
                    <a:gd name="T6" fmla="*/ 0 w 734"/>
                    <a:gd name="T7" fmla="*/ 0 h 2478"/>
                    <a:gd name="T8" fmla="*/ 0 w 734"/>
                    <a:gd name="T9" fmla="*/ 0 h 2478"/>
                    <a:gd name="T10" fmla="*/ 0 60000 65536"/>
                    <a:gd name="T11" fmla="*/ 0 60000 65536"/>
                    <a:gd name="T12" fmla="*/ 0 60000 65536"/>
                    <a:gd name="T13" fmla="*/ 0 60000 65536"/>
                    <a:gd name="T14" fmla="*/ 0 60000 65536"/>
                    <a:gd name="T15" fmla="*/ 0 w 734"/>
                    <a:gd name="T16" fmla="*/ 0 h 2478"/>
                    <a:gd name="T17" fmla="*/ 734 w 734"/>
                    <a:gd name="T18" fmla="*/ 2478 h 2478"/>
                  </a:gdLst>
                  <a:ahLst/>
                  <a:cxnLst>
                    <a:cxn ang="T10">
                      <a:pos x="T0" y="T1"/>
                    </a:cxn>
                    <a:cxn ang="T11">
                      <a:pos x="T2" y="T3"/>
                    </a:cxn>
                    <a:cxn ang="T12">
                      <a:pos x="T4" y="T5"/>
                    </a:cxn>
                    <a:cxn ang="T13">
                      <a:pos x="T6" y="T7"/>
                    </a:cxn>
                    <a:cxn ang="T14">
                      <a:pos x="T8" y="T9"/>
                    </a:cxn>
                  </a:cxnLst>
                  <a:rect l="T15" t="T16" r="T17" b="T18"/>
                  <a:pathLst>
                    <a:path w="734" h="2478">
                      <a:moveTo>
                        <a:pt x="734" y="0"/>
                      </a:moveTo>
                      <a:lnTo>
                        <a:pt x="0" y="332"/>
                      </a:lnTo>
                      <a:lnTo>
                        <a:pt x="0" y="2478"/>
                      </a:lnTo>
                      <a:lnTo>
                        <a:pt x="734" y="2146"/>
                      </a:lnTo>
                      <a:lnTo>
                        <a:pt x="734" y="0"/>
                      </a:lnTo>
                      <a:close/>
                    </a:path>
                  </a:pathLst>
                </a:custGeom>
                <a:solidFill>
                  <a:srgbClr val="3B9189"/>
                </a:solidFill>
                <a:ln w="9525">
                  <a:noFill/>
                  <a:round/>
                  <a:headEnd/>
                  <a:tailEnd/>
                </a:ln>
              </p:spPr>
              <p:txBody>
                <a:bodyPr>
                  <a:prstTxWarp prst="textNoShape">
                    <a:avLst/>
                  </a:prstTxWarp>
                </a:bodyPr>
                <a:lstStyle/>
                <a:p>
                  <a:endParaRPr lang="en-US"/>
                </a:p>
              </p:txBody>
            </p:sp>
            <p:sp>
              <p:nvSpPr>
                <p:cNvPr id="57446" name="Freeform 268"/>
                <p:cNvSpPr>
                  <a:spLocks/>
                </p:cNvSpPr>
                <p:nvPr/>
              </p:nvSpPr>
              <p:spPr bwMode="auto">
                <a:xfrm>
                  <a:off x="782" y="988"/>
                  <a:ext cx="14" cy="78"/>
                </a:xfrm>
                <a:custGeom>
                  <a:avLst/>
                  <a:gdLst>
                    <a:gd name="T0" fmla="*/ 0 w 382"/>
                    <a:gd name="T1" fmla="*/ 0 h 2186"/>
                    <a:gd name="T2" fmla="*/ 0 w 382"/>
                    <a:gd name="T3" fmla="*/ 0 h 2186"/>
                    <a:gd name="T4" fmla="*/ 0 w 382"/>
                    <a:gd name="T5" fmla="*/ 0 h 2186"/>
                    <a:gd name="T6" fmla="*/ 0 w 382"/>
                    <a:gd name="T7" fmla="*/ 0 h 2186"/>
                    <a:gd name="T8" fmla="*/ 0 w 382"/>
                    <a:gd name="T9" fmla="*/ 0 h 2186"/>
                    <a:gd name="T10" fmla="*/ 0 w 382"/>
                    <a:gd name="T11" fmla="*/ 0 h 2186"/>
                    <a:gd name="T12" fmla="*/ 0 w 382"/>
                    <a:gd name="T13" fmla="*/ 0 h 2186"/>
                    <a:gd name="T14" fmla="*/ 0 w 382"/>
                    <a:gd name="T15" fmla="*/ 0 h 2186"/>
                    <a:gd name="T16" fmla="*/ 0 w 382"/>
                    <a:gd name="T17" fmla="*/ 0 h 2186"/>
                    <a:gd name="T18" fmla="*/ 0 w 382"/>
                    <a:gd name="T19" fmla="*/ 0 h 2186"/>
                    <a:gd name="T20" fmla="*/ 0 w 382"/>
                    <a:gd name="T21" fmla="*/ 0 h 2186"/>
                    <a:gd name="T22" fmla="*/ 0 w 382"/>
                    <a:gd name="T23" fmla="*/ 0 h 2186"/>
                    <a:gd name="T24" fmla="*/ 0 w 382"/>
                    <a:gd name="T25" fmla="*/ 0 h 2186"/>
                    <a:gd name="T26" fmla="*/ 0 w 382"/>
                    <a:gd name="T27" fmla="*/ 0 h 2186"/>
                    <a:gd name="T28" fmla="*/ 0 w 382"/>
                    <a:gd name="T29" fmla="*/ 0 h 2186"/>
                    <a:gd name="T30" fmla="*/ 0 w 382"/>
                    <a:gd name="T31" fmla="*/ 0 h 2186"/>
                    <a:gd name="T32" fmla="*/ 0 w 382"/>
                    <a:gd name="T33" fmla="*/ 0 h 2186"/>
                    <a:gd name="T34" fmla="*/ 0 w 382"/>
                    <a:gd name="T35" fmla="*/ 0 h 2186"/>
                    <a:gd name="T36" fmla="*/ 0 w 382"/>
                    <a:gd name="T37" fmla="*/ 0 h 2186"/>
                    <a:gd name="T38" fmla="*/ 0 w 382"/>
                    <a:gd name="T39" fmla="*/ 0 h 2186"/>
                    <a:gd name="T40" fmla="*/ 0 w 382"/>
                    <a:gd name="T41" fmla="*/ 0 h 2186"/>
                    <a:gd name="T42" fmla="*/ 0 w 382"/>
                    <a:gd name="T43" fmla="*/ 0 h 2186"/>
                    <a:gd name="T44" fmla="*/ 0 w 382"/>
                    <a:gd name="T45" fmla="*/ 0 h 2186"/>
                    <a:gd name="T46" fmla="*/ 0 w 382"/>
                    <a:gd name="T47" fmla="*/ 0 h 2186"/>
                    <a:gd name="T48" fmla="*/ 0 w 382"/>
                    <a:gd name="T49" fmla="*/ 0 h 2186"/>
                    <a:gd name="T50" fmla="*/ 0 w 382"/>
                    <a:gd name="T51" fmla="*/ 0 h 2186"/>
                    <a:gd name="T52" fmla="*/ 0 w 382"/>
                    <a:gd name="T53" fmla="*/ 0 h 2186"/>
                    <a:gd name="T54" fmla="*/ 0 w 382"/>
                    <a:gd name="T55" fmla="*/ 0 h 2186"/>
                    <a:gd name="T56" fmla="*/ 0 w 382"/>
                    <a:gd name="T57" fmla="*/ 0 h 2186"/>
                    <a:gd name="T58" fmla="*/ 0 w 382"/>
                    <a:gd name="T59" fmla="*/ 0 h 2186"/>
                    <a:gd name="T60" fmla="*/ 0 w 382"/>
                    <a:gd name="T61" fmla="*/ 0 h 2186"/>
                    <a:gd name="T62" fmla="*/ 0 w 382"/>
                    <a:gd name="T63" fmla="*/ 0 h 2186"/>
                    <a:gd name="T64" fmla="*/ 0 w 382"/>
                    <a:gd name="T65" fmla="*/ 0 h 2186"/>
                    <a:gd name="T66" fmla="*/ 0 w 382"/>
                    <a:gd name="T67" fmla="*/ 0 h 2186"/>
                    <a:gd name="T68" fmla="*/ 0 w 382"/>
                    <a:gd name="T69" fmla="*/ 0 h 2186"/>
                    <a:gd name="T70" fmla="*/ 0 w 382"/>
                    <a:gd name="T71" fmla="*/ 0 h 2186"/>
                    <a:gd name="T72" fmla="*/ 0 w 382"/>
                    <a:gd name="T73" fmla="*/ 0 h 2186"/>
                    <a:gd name="T74" fmla="*/ 0 w 382"/>
                    <a:gd name="T75" fmla="*/ 0 h 2186"/>
                    <a:gd name="T76" fmla="*/ 0 w 382"/>
                    <a:gd name="T77" fmla="*/ 0 h 2186"/>
                    <a:gd name="T78" fmla="*/ 0 w 382"/>
                    <a:gd name="T79" fmla="*/ 0 h 2186"/>
                    <a:gd name="T80" fmla="*/ 0 w 382"/>
                    <a:gd name="T81" fmla="*/ 0 h 2186"/>
                    <a:gd name="T82" fmla="*/ 0 w 382"/>
                    <a:gd name="T83" fmla="*/ 0 h 2186"/>
                    <a:gd name="T84" fmla="*/ 0 w 382"/>
                    <a:gd name="T85" fmla="*/ 0 h 2186"/>
                    <a:gd name="T86" fmla="*/ 0 w 382"/>
                    <a:gd name="T87" fmla="*/ 0 h 2186"/>
                    <a:gd name="T88" fmla="*/ 0 w 382"/>
                    <a:gd name="T89" fmla="*/ 0 h 2186"/>
                    <a:gd name="T90" fmla="*/ 0 w 382"/>
                    <a:gd name="T91" fmla="*/ 0 h 2186"/>
                    <a:gd name="T92" fmla="*/ 0 w 382"/>
                    <a:gd name="T93" fmla="*/ 0 h 2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82"/>
                    <a:gd name="T142" fmla="*/ 0 h 2186"/>
                    <a:gd name="T143" fmla="*/ 382 w 382"/>
                    <a:gd name="T144" fmla="*/ 2186 h 21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solidFill>
                  <a:schemeClr val="bg2"/>
                </a:solidFill>
                <a:ln w="9525">
                  <a:noFill/>
                  <a:round/>
                  <a:headEnd/>
                  <a:tailEnd/>
                </a:ln>
              </p:spPr>
              <p:txBody>
                <a:bodyPr>
                  <a:prstTxWarp prst="textNoShape">
                    <a:avLst/>
                  </a:prstTxWarp>
                </a:bodyPr>
                <a:lstStyle/>
                <a:p>
                  <a:endParaRPr lang="en-US"/>
                </a:p>
              </p:txBody>
            </p:sp>
            <p:sp>
              <p:nvSpPr>
                <p:cNvPr id="57447" name="Freeform 269"/>
                <p:cNvSpPr>
                  <a:spLocks/>
                </p:cNvSpPr>
                <p:nvPr/>
              </p:nvSpPr>
              <p:spPr bwMode="auto">
                <a:xfrm>
                  <a:off x="737" y="957"/>
                  <a:ext cx="30" cy="88"/>
                </a:xfrm>
                <a:custGeom>
                  <a:avLst/>
                  <a:gdLst>
                    <a:gd name="T0" fmla="*/ 0 w 822"/>
                    <a:gd name="T1" fmla="*/ 0 h 2458"/>
                    <a:gd name="T2" fmla="*/ 0 w 822"/>
                    <a:gd name="T3" fmla="*/ 0 h 2458"/>
                    <a:gd name="T4" fmla="*/ 0 w 822"/>
                    <a:gd name="T5" fmla="*/ 0 h 2458"/>
                    <a:gd name="T6" fmla="*/ 0 w 822"/>
                    <a:gd name="T7" fmla="*/ 0 h 2458"/>
                    <a:gd name="T8" fmla="*/ 0 w 822"/>
                    <a:gd name="T9" fmla="*/ 0 h 2458"/>
                    <a:gd name="T10" fmla="*/ 0 w 822"/>
                    <a:gd name="T11" fmla="*/ 0 h 2458"/>
                    <a:gd name="T12" fmla="*/ 0 w 822"/>
                    <a:gd name="T13" fmla="*/ 0 h 2458"/>
                    <a:gd name="T14" fmla="*/ 0 w 822"/>
                    <a:gd name="T15" fmla="*/ 0 h 2458"/>
                    <a:gd name="T16" fmla="*/ 0 w 822"/>
                    <a:gd name="T17" fmla="*/ 0 h 2458"/>
                    <a:gd name="T18" fmla="*/ 0 w 822"/>
                    <a:gd name="T19" fmla="*/ 0 h 2458"/>
                    <a:gd name="T20" fmla="*/ 0 w 822"/>
                    <a:gd name="T21" fmla="*/ 0 h 2458"/>
                    <a:gd name="T22" fmla="*/ 0 w 822"/>
                    <a:gd name="T23" fmla="*/ 0 h 2458"/>
                    <a:gd name="T24" fmla="*/ 0 w 822"/>
                    <a:gd name="T25" fmla="*/ 0 h 2458"/>
                    <a:gd name="T26" fmla="*/ 0 w 822"/>
                    <a:gd name="T27" fmla="*/ 0 h 2458"/>
                    <a:gd name="T28" fmla="*/ 0 w 822"/>
                    <a:gd name="T29" fmla="*/ 0 h 2458"/>
                    <a:gd name="T30" fmla="*/ 0 w 822"/>
                    <a:gd name="T31" fmla="*/ 0 h 2458"/>
                    <a:gd name="T32" fmla="*/ 0 w 822"/>
                    <a:gd name="T33" fmla="*/ 0 h 2458"/>
                    <a:gd name="T34" fmla="*/ 0 w 822"/>
                    <a:gd name="T35" fmla="*/ 0 h 2458"/>
                    <a:gd name="T36" fmla="*/ 0 w 822"/>
                    <a:gd name="T37" fmla="*/ 0 h 2458"/>
                    <a:gd name="T38" fmla="*/ 0 w 822"/>
                    <a:gd name="T39" fmla="*/ 0 h 2458"/>
                    <a:gd name="T40" fmla="*/ 0 w 822"/>
                    <a:gd name="T41" fmla="*/ 0 h 2458"/>
                    <a:gd name="T42" fmla="*/ 0 w 822"/>
                    <a:gd name="T43" fmla="*/ 0 h 2458"/>
                    <a:gd name="T44" fmla="*/ 0 w 822"/>
                    <a:gd name="T45" fmla="*/ 0 h 2458"/>
                    <a:gd name="T46" fmla="*/ 0 w 822"/>
                    <a:gd name="T47" fmla="*/ 0 h 2458"/>
                    <a:gd name="T48" fmla="*/ 0 w 822"/>
                    <a:gd name="T49" fmla="*/ 0 h 2458"/>
                    <a:gd name="T50" fmla="*/ 0 w 822"/>
                    <a:gd name="T51" fmla="*/ 0 h 2458"/>
                    <a:gd name="T52" fmla="*/ 0 w 822"/>
                    <a:gd name="T53" fmla="*/ 0 h 2458"/>
                    <a:gd name="T54" fmla="*/ 0 w 822"/>
                    <a:gd name="T55" fmla="*/ 0 h 2458"/>
                    <a:gd name="T56" fmla="*/ 0 w 822"/>
                    <a:gd name="T57" fmla="*/ 0 h 2458"/>
                    <a:gd name="T58" fmla="*/ 0 w 822"/>
                    <a:gd name="T59" fmla="*/ 0 h 2458"/>
                    <a:gd name="T60" fmla="*/ 0 w 822"/>
                    <a:gd name="T61" fmla="*/ 0 h 2458"/>
                    <a:gd name="T62" fmla="*/ 0 w 822"/>
                    <a:gd name="T63" fmla="*/ 0 h 2458"/>
                    <a:gd name="T64" fmla="*/ 0 w 822"/>
                    <a:gd name="T65" fmla="*/ 0 h 2458"/>
                    <a:gd name="T66" fmla="*/ 0 w 822"/>
                    <a:gd name="T67" fmla="*/ 0 h 2458"/>
                    <a:gd name="T68" fmla="*/ 0 w 822"/>
                    <a:gd name="T69" fmla="*/ 0 h 2458"/>
                    <a:gd name="T70" fmla="*/ 0 w 822"/>
                    <a:gd name="T71" fmla="*/ 0 h 2458"/>
                    <a:gd name="T72" fmla="*/ 0 w 822"/>
                    <a:gd name="T73" fmla="*/ 0 h 2458"/>
                    <a:gd name="T74" fmla="*/ 0 w 822"/>
                    <a:gd name="T75" fmla="*/ 0 h 2458"/>
                    <a:gd name="T76" fmla="*/ 0 w 822"/>
                    <a:gd name="T77" fmla="*/ 0 h 2458"/>
                    <a:gd name="T78" fmla="*/ 0 w 822"/>
                    <a:gd name="T79" fmla="*/ 0 h 2458"/>
                    <a:gd name="T80" fmla="*/ 0 w 822"/>
                    <a:gd name="T81" fmla="*/ 0 h 2458"/>
                    <a:gd name="T82" fmla="*/ 0 w 822"/>
                    <a:gd name="T83" fmla="*/ 0 h 2458"/>
                    <a:gd name="T84" fmla="*/ 0 w 822"/>
                    <a:gd name="T85" fmla="*/ 0 h 2458"/>
                    <a:gd name="T86" fmla="*/ 0 w 822"/>
                    <a:gd name="T87" fmla="*/ 0 h 2458"/>
                    <a:gd name="T88" fmla="*/ 0 w 822"/>
                    <a:gd name="T89" fmla="*/ 0 h 2458"/>
                    <a:gd name="T90" fmla="*/ 0 w 822"/>
                    <a:gd name="T91" fmla="*/ 0 h 2458"/>
                    <a:gd name="T92" fmla="*/ 0 w 822"/>
                    <a:gd name="T93" fmla="*/ 0 h 2458"/>
                    <a:gd name="T94" fmla="*/ 0 w 822"/>
                    <a:gd name="T95" fmla="*/ 0 h 2458"/>
                    <a:gd name="T96" fmla="*/ 0 w 822"/>
                    <a:gd name="T97" fmla="*/ 0 h 2458"/>
                    <a:gd name="T98" fmla="*/ 0 w 822"/>
                    <a:gd name="T99" fmla="*/ 0 h 2458"/>
                    <a:gd name="T100" fmla="*/ 0 w 822"/>
                    <a:gd name="T101" fmla="*/ 0 h 2458"/>
                    <a:gd name="T102" fmla="*/ 0 w 822"/>
                    <a:gd name="T103" fmla="*/ 0 h 2458"/>
                    <a:gd name="T104" fmla="*/ 0 w 822"/>
                    <a:gd name="T105" fmla="*/ 0 h 2458"/>
                    <a:gd name="T106" fmla="*/ 0 w 822"/>
                    <a:gd name="T107" fmla="*/ 0 h 2458"/>
                    <a:gd name="T108" fmla="*/ 0 w 822"/>
                    <a:gd name="T109" fmla="*/ 0 h 2458"/>
                    <a:gd name="T110" fmla="*/ 0 w 822"/>
                    <a:gd name="T111" fmla="*/ 0 h 2458"/>
                    <a:gd name="T112" fmla="*/ 0 w 822"/>
                    <a:gd name="T113" fmla="*/ 0 h 2458"/>
                    <a:gd name="T114" fmla="*/ 0 w 822"/>
                    <a:gd name="T115" fmla="*/ 0 h 2458"/>
                    <a:gd name="T116" fmla="*/ 0 w 822"/>
                    <a:gd name="T117" fmla="*/ 0 h 24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22"/>
                    <a:gd name="T178" fmla="*/ 0 h 2458"/>
                    <a:gd name="T179" fmla="*/ 822 w 822"/>
                    <a:gd name="T180" fmla="*/ 2458 h 245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solidFill>
                  <a:srgbClr val="0066CC"/>
                </a:solidFill>
                <a:ln w="9525">
                  <a:noFill/>
                  <a:round/>
                  <a:headEnd/>
                  <a:tailEnd/>
                </a:ln>
              </p:spPr>
              <p:txBody>
                <a:bodyPr>
                  <a:prstTxWarp prst="textNoShape">
                    <a:avLst/>
                  </a:prstTxWarp>
                </a:bodyPr>
                <a:lstStyle/>
                <a:p>
                  <a:endParaRPr lang="en-US"/>
                </a:p>
              </p:txBody>
            </p:sp>
            <p:sp>
              <p:nvSpPr>
                <p:cNvPr id="57448" name="Freeform 270"/>
                <p:cNvSpPr>
                  <a:spLocks/>
                </p:cNvSpPr>
                <p:nvPr/>
              </p:nvSpPr>
              <p:spPr bwMode="auto">
                <a:xfrm>
                  <a:off x="673" y="873"/>
                  <a:ext cx="16" cy="92"/>
                </a:xfrm>
                <a:custGeom>
                  <a:avLst/>
                  <a:gdLst>
                    <a:gd name="T0" fmla="*/ 0 w 456"/>
                    <a:gd name="T1" fmla="*/ 0 h 2587"/>
                    <a:gd name="T2" fmla="*/ 0 w 456"/>
                    <a:gd name="T3" fmla="*/ 0 h 2587"/>
                    <a:gd name="T4" fmla="*/ 0 w 456"/>
                    <a:gd name="T5" fmla="*/ 0 h 2587"/>
                    <a:gd name="T6" fmla="*/ 0 w 456"/>
                    <a:gd name="T7" fmla="*/ 0 h 2587"/>
                    <a:gd name="T8" fmla="*/ 0 w 456"/>
                    <a:gd name="T9" fmla="*/ 0 h 2587"/>
                    <a:gd name="T10" fmla="*/ 0 w 456"/>
                    <a:gd name="T11" fmla="*/ 0 h 2587"/>
                    <a:gd name="T12" fmla="*/ 0 w 456"/>
                    <a:gd name="T13" fmla="*/ 0 h 2587"/>
                    <a:gd name="T14" fmla="*/ 0 w 456"/>
                    <a:gd name="T15" fmla="*/ 0 h 2587"/>
                    <a:gd name="T16" fmla="*/ 0 w 456"/>
                    <a:gd name="T17" fmla="*/ 0 h 2587"/>
                    <a:gd name="T18" fmla="*/ 0 w 456"/>
                    <a:gd name="T19" fmla="*/ 0 h 2587"/>
                    <a:gd name="T20" fmla="*/ 0 w 456"/>
                    <a:gd name="T21" fmla="*/ 0 h 2587"/>
                    <a:gd name="T22" fmla="*/ 0 w 456"/>
                    <a:gd name="T23" fmla="*/ 0 h 2587"/>
                    <a:gd name="T24" fmla="*/ 0 w 456"/>
                    <a:gd name="T25" fmla="*/ 0 h 2587"/>
                    <a:gd name="T26" fmla="*/ 0 w 456"/>
                    <a:gd name="T27" fmla="*/ 0 h 2587"/>
                    <a:gd name="T28" fmla="*/ 0 w 456"/>
                    <a:gd name="T29" fmla="*/ 0 h 2587"/>
                    <a:gd name="T30" fmla="*/ 0 w 456"/>
                    <a:gd name="T31" fmla="*/ 0 h 2587"/>
                    <a:gd name="T32" fmla="*/ 0 w 456"/>
                    <a:gd name="T33" fmla="*/ 0 h 2587"/>
                    <a:gd name="T34" fmla="*/ 0 w 456"/>
                    <a:gd name="T35" fmla="*/ 0 h 2587"/>
                    <a:gd name="T36" fmla="*/ 0 w 456"/>
                    <a:gd name="T37" fmla="*/ 0 h 2587"/>
                    <a:gd name="T38" fmla="*/ 0 w 456"/>
                    <a:gd name="T39" fmla="*/ 0 h 2587"/>
                    <a:gd name="T40" fmla="*/ 0 w 456"/>
                    <a:gd name="T41" fmla="*/ 0 h 2587"/>
                    <a:gd name="T42" fmla="*/ 0 w 456"/>
                    <a:gd name="T43" fmla="*/ 0 h 2587"/>
                    <a:gd name="T44" fmla="*/ 0 w 456"/>
                    <a:gd name="T45" fmla="*/ 0 h 2587"/>
                    <a:gd name="T46" fmla="*/ 0 w 456"/>
                    <a:gd name="T47" fmla="*/ 0 h 2587"/>
                    <a:gd name="T48" fmla="*/ 0 w 456"/>
                    <a:gd name="T49" fmla="*/ 0 h 2587"/>
                    <a:gd name="T50" fmla="*/ 0 w 456"/>
                    <a:gd name="T51" fmla="*/ 0 h 2587"/>
                    <a:gd name="T52" fmla="*/ 0 w 456"/>
                    <a:gd name="T53" fmla="*/ 0 h 2587"/>
                    <a:gd name="T54" fmla="*/ 0 w 456"/>
                    <a:gd name="T55" fmla="*/ 0 h 2587"/>
                    <a:gd name="T56" fmla="*/ 0 w 456"/>
                    <a:gd name="T57" fmla="*/ 0 h 2587"/>
                    <a:gd name="T58" fmla="*/ 0 w 456"/>
                    <a:gd name="T59" fmla="*/ 0 h 2587"/>
                    <a:gd name="T60" fmla="*/ 0 w 456"/>
                    <a:gd name="T61" fmla="*/ 0 h 2587"/>
                    <a:gd name="T62" fmla="*/ 0 w 456"/>
                    <a:gd name="T63" fmla="*/ 0 h 2587"/>
                    <a:gd name="T64" fmla="*/ 0 w 456"/>
                    <a:gd name="T65" fmla="*/ 0 h 2587"/>
                    <a:gd name="T66" fmla="*/ 0 w 456"/>
                    <a:gd name="T67" fmla="*/ 0 h 2587"/>
                    <a:gd name="T68" fmla="*/ 0 w 456"/>
                    <a:gd name="T69" fmla="*/ 0 h 2587"/>
                    <a:gd name="T70" fmla="*/ 0 w 456"/>
                    <a:gd name="T71" fmla="*/ 0 h 2587"/>
                    <a:gd name="T72" fmla="*/ 0 w 456"/>
                    <a:gd name="T73" fmla="*/ 0 h 2587"/>
                    <a:gd name="T74" fmla="*/ 0 w 456"/>
                    <a:gd name="T75" fmla="*/ 0 h 2587"/>
                    <a:gd name="T76" fmla="*/ 0 w 456"/>
                    <a:gd name="T77" fmla="*/ 0 h 2587"/>
                    <a:gd name="T78" fmla="*/ 0 w 456"/>
                    <a:gd name="T79" fmla="*/ 0 h 2587"/>
                    <a:gd name="T80" fmla="*/ 0 w 456"/>
                    <a:gd name="T81" fmla="*/ 0 h 2587"/>
                    <a:gd name="T82" fmla="*/ 0 w 456"/>
                    <a:gd name="T83" fmla="*/ 0 h 2587"/>
                    <a:gd name="T84" fmla="*/ 0 w 456"/>
                    <a:gd name="T85" fmla="*/ 0 h 2587"/>
                    <a:gd name="T86" fmla="*/ 0 w 456"/>
                    <a:gd name="T87" fmla="*/ 0 h 2587"/>
                    <a:gd name="T88" fmla="*/ 0 w 456"/>
                    <a:gd name="T89" fmla="*/ 0 h 2587"/>
                    <a:gd name="T90" fmla="*/ 0 w 456"/>
                    <a:gd name="T91" fmla="*/ 0 h 2587"/>
                    <a:gd name="T92" fmla="*/ 0 w 456"/>
                    <a:gd name="T93" fmla="*/ 0 h 2587"/>
                    <a:gd name="T94" fmla="*/ 0 w 456"/>
                    <a:gd name="T95" fmla="*/ 0 h 2587"/>
                    <a:gd name="T96" fmla="*/ 0 w 456"/>
                    <a:gd name="T97" fmla="*/ 0 h 2587"/>
                    <a:gd name="T98" fmla="*/ 0 w 456"/>
                    <a:gd name="T99" fmla="*/ 0 h 2587"/>
                    <a:gd name="T100" fmla="*/ 0 w 456"/>
                    <a:gd name="T101" fmla="*/ 0 h 25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56"/>
                    <a:gd name="T154" fmla="*/ 0 h 2587"/>
                    <a:gd name="T155" fmla="*/ 456 w 456"/>
                    <a:gd name="T156" fmla="*/ 2587 h 25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solidFill>
                  <a:schemeClr val="bg2"/>
                </a:solidFill>
                <a:ln w="9525">
                  <a:noFill/>
                  <a:round/>
                  <a:headEnd/>
                  <a:tailEnd/>
                </a:ln>
              </p:spPr>
              <p:txBody>
                <a:bodyPr>
                  <a:prstTxWarp prst="textNoShape">
                    <a:avLst/>
                  </a:prstTxWarp>
                </a:bodyPr>
                <a:lstStyle/>
                <a:p>
                  <a:endParaRPr lang="en-US"/>
                </a:p>
              </p:txBody>
            </p:sp>
            <p:sp>
              <p:nvSpPr>
                <p:cNvPr id="57449" name="Freeform 271"/>
                <p:cNvSpPr>
                  <a:spLocks/>
                </p:cNvSpPr>
                <p:nvPr/>
              </p:nvSpPr>
              <p:spPr bwMode="auto">
                <a:xfrm>
                  <a:off x="744" y="832"/>
                  <a:ext cx="76" cy="102"/>
                </a:xfrm>
                <a:custGeom>
                  <a:avLst/>
                  <a:gdLst>
                    <a:gd name="T0" fmla="*/ 0 w 2116"/>
                    <a:gd name="T1" fmla="*/ 0 h 2853"/>
                    <a:gd name="T2" fmla="*/ 0 w 2116"/>
                    <a:gd name="T3" fmla="*/ 0 h 2853"/>
                    <a:gd name="T4" fmla="*/ 0 w 2116"/>
                    <a:gd name="T5" fmla="*/ 0 h 2853"/>
                    <a:gd name="T6" fmla="*/ 0 w 2116"/>
                    <a:gd name="T7" fmla="*/ 0 h 2853"/>
                    <a:gd name="T8" fmla="*/ 0 w 2116"/>
                    <a:gd name="T9" fmla="*/ 0 h 2853"/>
                    <a:gd name="T10" fmla="*/ 0 w 2116"/>
                    <a:gd name="T11" fmla="*/ 0 h 2853"/>
                    <a:gd name="T12" fmla="*/ 0 w 2116"/>
                    <a:gd name="T13" fmla="*/ 0 h 2853"/>
                    <a:gd name="T14" fmla="*/ 0 w 2116"/>
                    <a:gd name="T15" fmla="*/ 0 h 2853"/>
                    <a:gd name="T16" fmla="*/ 0 w 2116"/>
                    <a:gd name="T17" fmla="*/ 0 h 2853"/>
                    <a:gd name="T18" fmla="*/ 0 w 2116"/>
                    <a:gd name="T19" fmla="*/ 0 h 2853"/>
                    <a:gd name="T20" fmla="*/ 0 w 2116"/>
                    <a:gd name="T21" fmla="*/ 0 h 2853"/>
                    <a:gd name="T22" fmla="*/ 0 w 2116"/>
                    <a:gd name="T23" fmla="*/ 0 h 2853"/>
                    <a:gd name="T24" fmla="*/ 0 w 2116"/>
                    <a:gd name="T25" fmla="*/ 0 h 2853"/>
                    <a:gd name="T26" fmla="*/ 0 w 2116"/>
                    <a:gd name="T27" fmla="*/ 0 h 2853"/>
                    <a:gd name="T28" fmla="*/ 0 w 2116"/>
                    <a:gd name="T29" fmla="*/ 0 h 2853"/>
                    <a:gd name="T30" fmla="*/ 0 w 2116"/>
                    <a:gd name="T31" fmla="*/ 0 h 2853"/>
                    <a:gd name="T32" fmla="*/ 0 w 2116"/>
                    <a:gd name="T33" fmla="*/ 0 h 2853"/>
                    <a:gd name="T34" fmla="*/ 0 w 2116"/>
                    <a:gd name="T35" fmla="*/ 0 h 2853"/>
                    <a:gd name="T36" fmla="*/ 0 w 2116"/>
                    <a:gd name="T37" fmla="*/ 0 h 2853"/>
                    <a:gd name="T38" fmla="*/ 0 w 2116"/>
                    <a:gd name="T39" fmla="*/ 0 h 2853"/>
                    <a:gd name="T40" fmla="*/ 0 w 2116"/>
                    <a:gd name="T41" fmla="*/ 0 h 2853"/>
                    <a:gd name="T42" fmla="*/ 0 w 2116"/>
                    <a:gd name="T43" fmla="*/ 0 h 2853"/>
                    <a:gd name="T44" fmla="*/ 0 w 2116"/>
                    <a:gd name="T45" fmla="*/ 0 h 2853"/>
                    <a:gd name="T46" fmla="*/ 0 w 2116"/>
                    <a:gd name="T47" fmla="*/ 0 h 2853"/>
                    <a:gd name="T48" fmla="*/ 0 w 2116"/>
                    <a:gd name="T49" fmla="*/ 0 h 2853"/>
                    <a:gd name="T50" fmla="*/ 0 w 2116"/>
                    <a:gd name="T51" fmla="*/ 0 h 2853"/>
                    <a:gd name="T52" fmla="*/ 0 w 2116"/>
                    <a:gd name="T53" fmla="*/ 0 h 2853"/>
                    <a:gd name="T54" fmla="*/ 0 w 2116"/>
                    <a:gd name="T55" fmla="*/ 0 h 2853"/>
                    <a:gd name="T56" fmla="*/ 0 w 2116"/>
                    <a:gd name="T57" fmla="*/ 0 h 2853"/>
                    <a:gd name="T58" fmla="*/ 0 w 2116"/>
                    <a:gd name="T59" fmla="*/ 0 h 2853"/>
                    <a:gd name="T60" fmla="*/ 0 w 2116"/>
                    <a:gd name="T61" fmla="*/ 0 h 2853"/>
                    <a:gd name="T62" fmla="*/ 0 w 2116"/>
                    <a:gd name="T63" fmla="*/ 0 h 2853"/>
                    <a:gd name="T64" fmla="*/ 0 w 2116"/>
                    <a:gd name="T65" fmla="*/ 0 h 2853"/>
                    <a:gd name="T66" fmla="*/ 0 w 2116"/>
                    <a:gd name="T67" fmla="*/ 0 h 2853"/>
                    <a:gd name="T68" fmla="*/ 0 w 2116"/>
                    <a:gd name="T69" fmla="*/ 0 h 2853"/>
                    <a:gd name="T70" fmla="*/ 0 w 2116"/>
                    <a:gd name="T71" fmla="*/ 0 h 2853"/>
                    <a:gd name="T72" fmla="*/ 0 w 2116"/>
                    <a:gd name="T73" fmla="*/ 0 h 2853"/>
                    <a:gd name="T74" fmla="*/ 0 w 2116"/>
                    <a:gd name="T75" fmla="*/ 0 h 2853"/>
                    <a:gd name="T76" fmla="*/ 0 w 2116"/>
                    <a:gd name="T77" fmla="*/ 0 h 2853"/>
                    <a:gd name="T78" fmla="*/ 0 w 2116"/>
                    <a:gd name="T79" fmla="*/ 0 h 2853"/>
                    <a:gd name="T80" fmla="*/ 0 w 2116"/>
                    <a:gd name="T81" fmla="*/ 0 h 2853"/>
                    <a:gd name="T82" fmla="*/ 0 w 2116"/>
                    <a:gd name="T83" fmla="*/ 0 h 2853"/>
                    <a:gd name="T84" fmla="*/ 0 w 2116"/>
                    <a:gd name="T85" fmla="*/ 0 h 2853"/>
                    <a:gd name="T86" fmla="*/ 0 w 2116"/>
                    <a:gd name="T87" fmla="*/ 0 h 2853"/>
                    <a:gd name="T88" fmla="*/ 0 w 2116"/>
                    <a:gd name="T89" fmla="*/ 0 h 2853"/>
                    <a:gd name="T90" fmla="*/ 0 w 2116"/>
                    <a:gd name="T91" fmla="*/ 0 h 2853"/>
                    <a:gd name="T92" fmla="*/ 0 w 2116"/>
                    <a:gd name="T93" fmla="*/ 0 h 2853"/>
                    <a:gd name="T94" fmla="*/ 0 w 2116"/>
                    <a:gd name="T95" fmla="*/ 0 h 2853"/>
                    <a:gd name="T96" fmla="*/ 0 w 2116"/>
                    <a:gd name="T97" fmla="*/ 0 h 2853"/>
                    <a:gd name="T98" fmla="*/ 0 w 2116"/>
                    <a:gd name="T99" fmla="*/ 0 h 2853"/>
                    <a:gd name="T100" fmla="*/ 0 w 2116"/>
                    <a:gd name="T101" fmla="*/ 0 h 2853"/>
                    <a:gd name="T102" fmla="*/ 0 w 2116"/>
                    <a:gd name="T103" fmla="*/ 0 h 2853"/>
                    <a:gd name="T104" fmla="*/ 0 w 2116"/>
                    <a:gd name="T105" fmla="*/ 0 h 2853"/>
                    <a:gd name="T106" fmla="*/ 0 w 2116"/>
                    <a:gd name="T107" fmla="*/ 0 h 2853"/>
                    <a:gd name="T108" fmla="*/ 0 w 2116"/>
                    <a:gd name="T109" fmla="*/ 0 h 2853"/>
                    <a:gd name="T110" fmla="*/ 0 w 2116"/>
                    <a:gd name="T111" fmla="*/ 0 h 2853"/>
                    <a:gd name="T112" fmla="*/ 0 w 2116"/>
                    <a:gd name="T113" fmla="*/ 0 h 2853"/>
                    <a:gd name="T114" fmla="*/ 0 w 2116"/>
                    <a:gd name="T115" fmla="*/ 0 h 2853"/>
                    <a:gd name="T116" fmla="*/ 0 w 2116"/>
                    <a:gd name="T117" fmla="*/ 0 h 2853"/>
                    <a:gd name="T118" fmla="*/ 0 w 2116"/>
                    <a:gd name="T119" fmla="*/ 0 h 2853"/>
                    <a:gd name="T120" fmla="*/ 0 w 2116"/>
                    <a:gd name="T121" fmla="*/ 0 h 2853"/>
                    <a:gd name="T122" fmla="*/ 0 w 2116"/>
                    <a:gd name="T123" fmla="*/ 0 h 2853"/>
                    <a:gd name="T124" fmla="*/ 0 w 2116"/>
                    <a:gd name="T125" fmla="*/ 0 h 28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16"/>
                    <a:gd name="T190" fmla="*/ 0 h 2853"/>
                    <a:gd name="T191" fmla="*/ 2116 w 2116"/>
                    <a:gd name="T192" fmla="*/ 2853 h 28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solidFill>
                  <a:srgbClr val="0066CC"/>
                </a:solidFill>
                <a:ln w="9525">
                  <a:noFill/>
                  <a:round/>
                  <a:headEnd/>
                  <a:tailEnd/>
                </a:ln>
              </p:spPr>
              <p:txBody>
                <a:bodyPr>
                  <a:prstTxWarp prst="textNoShape">
                    <a:avLst/>
                  </a:prstTxWarp>
                </a:bodyPr>
                <a:lstStyle/>
                <a:p>
                  <a:endParaRPr lang="en-US"/>
                </a:p>
              </p:txBody>
            </p:sp>
            <p:sp>
              <p:nvSpPr>
                <p:cNvPr id="57450" name="Freeform 272"/>
                <p:cNvSpPr>
                  <a:spLocks/>
                </p:cNvSpPr>
                <p:nvPr/>
              </p:nvSpPr>
              <p:spPr bwMode="auto">
                <a:xfrm>
                  <a:off x="1214" y="1111"/>
                  <a:ext cx="8" cy="87"/>
                </a:xfrm>
                <a:custGeom>
                  <a:avLst/>
                  <a:gdLst>
                    <a:gd name="T0" fmla="*/ 0 w 215"/>
                    <a:gd name="T1" fmla="*/ 0 h 2440"/>
                    <a:gd name="T2" fmla="*/ 0 w 215"/>
                    <a:gd name="T3" fmla="*/ 0 h 2440"/>
                    <a:gd name="T4" fmla="*/ 0 w 215"/>
                    <a:gd name="T5" fmla="*/ 0 h 2440"/>
                    <a:gd name="T6" fmla="*/ 0 w 215"/>
                    <a:gd name="T7" fmla="*/ 0 h 2440"/>
                    <a:gd name="T8" fmla="*/ 0 w 215"/>
                    <a:gd name="T9" fmla="*/ 0 h 2440"/>
                    <a:gd name="T10" fmla="*/ 0 w 215"/>
                    <a:gd name="T11" fmla="*/ 0 h 2440"/>
                    <a:gd name="T12" fmla="*/ 0 w 215"/>
                    <a:gd name="T13" fmla="*/ 0 h 2440"/>
                    <a:gd name="T14" fmla="*/ 0 w 215"/>
                    <a:gd name="T15" fmla="*/ 0 h 2440"/>
                    <a:gd name="T16" fmla="*/ 0 w 215"/>
                    <a:gd name="T17" fmla="*/ 0 h 2440"/>
                    <a:gd name="T18" fmla="*/ 0 w 215"/>
                    <a:gd name="T19" fmla="*/ 0 h 2440"/>
                    <a:gd name="T20" fmla="*/ 0 w 215"/>
                    <a:gd name="T21" fmla="*/ 0 h 2440"/>
                    <a:gd name="T22" fmla="*/ 0 w 215"/>
                    <a:gd name="T23" fmla="*/ 0 h 2440"/>
                    <a:gd name="T24" fmla="*/ 0 w 215"/>
                    <a:gd name="T25" fmla="*/ 0 h 2440"/>
                    <a:gd name="T26" fmla="*/ 0 w 215"/>
                    <a:gd name="T27" fmla="*/ 0 h 2440"/>
                    <a:gd name="T28" fmla="*/ 0 w 215"/>
                    <a:gd name="T29" fmla="*/ 0 h 2440"/>
                    <a:gd name="T30" fmla="*/ 0 w 215"/>
                    <a:gd name="T31" fmla="*/ 0 h 2440"/>
                    <a:gd name="T32" fmla="*/ 0 w 215"/>
                    <a:gd name="T33" fmla="*/ 0 h 2440"/>
                    <a:gd name="T34" fmla="*/ 0 w 215"/>
                    <a:gd name="T35" fmla="*/ 0 h 2440"/>
                    <a:gd name="T36" fmla="*/ 0 w 215"/>
                    <a:gd name="T37" fmla="*/ 0 h 2440"/>
                    <a:gd name="T38" fmla="*/ 0 w 215"/>
                    <a:gd name="T39" fmla="*/ 0 h 2440"/>
                    <a:gd name="T40" fmla="*/ 0 w 215"/>
                    <a:gd name="T41" fmla="*/ 0 h 2440"/>
                    <a:gd name="T42" fmla="*/ 0 w 215"/>
                    <a:gd name="T43" fmla="*/ 0 h 2440"/>
                    <a:gd name="T44" fmla="*/ 0 w 215"/>
                    <a:gd name="T45" fmla="*/ 0 h 2440"/>
                    <a:gd name="T46" fmla="*/ 0 w 215"/>
                    <a:gd name="T47" fmla="*/ 0 h 2440"/>
                    <a:gd name="T48" fmla="*/ 0 w 215"/>
                    <a:gd name="T49" fmla="*/ 0 h 2440"/>
                    <a:gd name="T50" fmla="*/ 0 w 215"/>
                    <a:gd name="T51" fmla="*/ 0 h 2440"/>
                    <a:gd name="T52" fmla="*/ 0 w 215"/>
                    <a:gd name="T53" fmla="*/ 0 h 2440"/>
                    <a:gd name="T54" fmla="*/ 0 w 215"/>
                    <a:gd name="T55" fmla="*/ 0 h 2440"/>
                    <a:gd name="T56" fmla="*/ 0 w 215"/>
                    <a:gd name="T57" fmla="*/ 0 h 2440"/>
                    <a:gd name="T58" fmla="*/ 0 w 215"/>
                    <a:gd name="T59" fmla="*/ 0 h 2440"/>
                    <a:gd name="T60" fmla="*/ 0 w 215"/>
                    <a:gd name="T61" fmla="*/ 0 h 2440"/>
                    <a:gd name="T62" fmla="*/ 0 w 215"/>
                    <a:gd name="T63" fmla="*/ 0 h 2440"/>
                    <a:gd name="T64" fmla="*/ 0 w 215"/>
                    <a:gd name="T65" fmla="*/ 0 h 2440"/>
                    <a:gd name="T66" fmla="*/ 0 w 215"/>
                    <a:gd name="T67" fmla="*/ 0 h 2440"/>
                    <a:gd name="T68" fmla="*/ 0 w 215"/>
                    <a:gd name="T69" fmla="*/ 0 h 2440"/>
                    <a:gd name="T70" fmla="*/ 0 w 215"/>
                    <a:gd name="T71" fmla="*/ 0 h 2440"/>
                    <a:gd name="T72" fmla="*/ 0 w 215"/>
                    <a:gd name="T73" fmla="*/ 0 h 24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5"/>
                    <a:gd name="T112" fmla="*/ 0 h 2440"/>
                    <a:gd name="T113" fmla="*/ 215 w 215"/>
                    <a:gd name="T114" fmla="*/ 2440 h 24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solidFill>
                  <a:schemeClr val="bg2"/>
                </a:solidFill>
                <a:ln w="9525">
                  <a:noFill/>
                  <a:round/>
                  <a:headEnd/>
                  <a:tailEnd/>
                </a:ln>
              </p:spPr>
              <p:txBody>
                <a:bodyPr>
                  <a:prstTxWarp prst="textNoShape">
                    <a:avLst/>
                  </a:prstTxWarp>
                </a:bodyPr>
                <a:lstStyle/>
                <a:p>
                  <a:endParaRPr lang="en-US"/>
                </a:p>
              </p:txBody>
            </p:sp>
            <p:sp>
              <p:nvSpPr>
                <p:cNvPr id="57451" name="Freeform 273"/>
                <p:cNvSpPr>
                  <a:spLocks/>
                </p:cNvSpPr>
                <p:nvPr/>
              </p:nvSpPr>
              <p:spPr bwMode="auto">
                <a:xfrm>
                  <a:off x="861" y="1006"/>
                  <a:ext cx="35" cy="90"/>
                </a:xfrm>
                <a:custGeom>
                  <a:avLst/>
                  <a:gdLst>
                    <a:gd name="T0" fmla="*/ 0 w 999"/>
                    <a:gd name="T1" fmla="*/ 0 h 2499"/>
                    <a:gd name="T2" fmla="*/ 0 w 999"/>
                    <a:gd name="T3" fmla="*/ 0 h 2499"/>
                    <a:gd name="T4" fmla="*/ 0 w 999"/>
                    <a:gd name="T5" fmla="*/ 0 h 2499"/>
                    <a:gd name="T6" fmla="*/ 0 w 999"/>
                    <a:gd name="T7" fmla="*/ 0 h 2499"/>
                    <a:gd name="T8" fmla="*/ 0 w 999"/>
                    <a:gd name="T9" fmla="*/ 0 h 2499"/>
                    <a:gd name="T10" fmla="*/ 0 w 999"/>
                    <a:gd name="T11" fmla="*/ 0 h 2499"/>
                    <a:gd name="T12" fmla="*/ 0 w 999"/>
                    <a:gd name="T13" fmla="*/ 0 h 2499"/>
                    <a:gd name="T14" fmla="*/ 0 w 999"/>
                    <a:gd name="T15" fmla="*/ 0 h 2499"/>
                    <a:gd name="T16" fmla="*/ 0 w 999"/>
                    <a:gd name="T17" fmla="*/ 0 h 2499"/>
                    <a:gd name="T18" fmla="*/ 0 w 999"/>
                    <a:gd name="T19" fmla="*/ 0 h 2499"/>
                    <a:gd name="T20" fmla="*/ 0 w 999"/>
                    <a:gd name="T21" fmla="*/ 0 h 2499"/>
                    <a:gd name="T22" fmla="*/ 0 w 999"/>
                    <a:gd name="T23" fmla="*/ 0 h 2499"/>
                    <a:gd name="T24" fmla="*/ 0 w 999"/>
                    <a:gd name="T25" fmla="*/ 0 h 2499"/>
                    <a:gd name="T26" fmla="*/ 0 w 999"/>
                    <a:gd name="T27" fmla="*/ 0 h 2499"/>
                    <a:gd name="T28" fmla="*/ 0 w 999"/>
                    <a:gd name="T29" fmla="*/ 0 h 2499"/>
                    <a:gd name="T30" fmla="*/ 0 w 999"/>
                    <a:gd name="T31" fmla="*/ 0 h 2499"/>
                    <a:gd name="T32" fmla="*/ 0 w 999"/>
                    <a:gd name="T33" fmla="*/ 0 h 2499"/>
                    <a:gd name="T34" fmla="*/ 0 w 999"/>
                    <a:gd name="T35" fmla="*/ 0 h 2499"/>
                    <a:gd name="T36" fmla="*/ 0 w 999"/>
                    <a:gd name="T37" fmla="*/ 0 h 2499"/>
                    <a:gd name="T38" fmla="*/ 0 w 999"/>
                    <a:gd name="T39" fmla="*/ 0 h 2499"/>
                    <a:gd name="T40" fmla="*/ 0 w 999"/>
                    <a:gd name="T41" fmla="*/ 0 h 2499"/>
                    <a:gd name="T42" fmla="*/ 0 w 999"/>
                    <a:gd name="T43" fmla="*/ 0 h 2499"/>
                    <a:gd name="T44" fmla="*/ 0 w 999"/>
                    <a:gd name="T45" fmla="*/ 0 h 2499"/>
                    <a:gd name="T46" fmla="*/ 0 w 999"/>
                    <a:gd name="T47" fmla="*/ 0 h 2499"/>
                    <a:gd name="T48" fmla="*/ 0 w 999"/>
                    <a:gd name="T49" fmla="*/ 0 h 2499"/>
                    <a:gd name="T50" fmla="*/ 0 w 999"/>
                    <a:gd name="T51" fmla="*/ 0 h 2499"/>
                    <a:gd name="T52" fmla="*/ 0 w 999"/>
                    <a:gd name="T53" fmla="*/ 0 h 2499"/>
                    <a:gd name="T54" fmla="*/ 0 w 999"/>
                    <a:gd name="T55" fmla="*/ 0 h 2499"/>
                    <a:gd name="T56" fmla="*/ 0 w 999"/>
                    <a:gd name="T57" fmla="*/ 0 h 2499"/>
                    <a:gd name="T58" fmla="*/ 0 w 999"/>
                    <a:gd name="T59" fmla="*/ 0 h 2499"/>
                    <a:gd name="T60" fmla="*/ 0 w 999"/>
                    <a:gd name="T61" fmla="*/ 0 h 2499"/>
                    <a:gd name="T62" fmla="*/ 0 w 999"/>
                    <a:gd name="T63" fmla="*/ 0 h 2499"/>
                    <a:gd name="T64" fmla="*/ 0 w 999"/>
                    <a:gd name="T65" fmla="*/ 0 h 2499"/>
                    <a:gd name="T66" fmla="*/ 0 w 999"/>
                    <a:gd name="T67" fmla="*/ 0 h 2499"/>
                    <a:gd name="T68" fmla="*/ 0 w 999"/>
                    <a:gd name="T69" fmla="*/ 0 h 2499"/>
                    <a:gd name="T70" fmla="*/ 0 w 999"/>
                    <a:gd name="T71" fmla="*/ 0 h 2499"/>
                    <a:gd name="T72" fmla="*/ 0 w 999"/>
                    <a:gd name="T73" fmla="*/ 0 h 2499"/>
                    <a:gd name="T74" fmla="*/ 0 w 999"/>
                    <a:gd name="T75" fmla="*/ 0 h 2499"/>
                    <a:gd name="T76" fmla="*/ 0 w 999"/>
                    <a:gd name="T77" fmla="*/ 0 h 2499"/>
                    <a:gd name="T78" fmla="*/ 0 w 999"/>
                    <a:gd name="T79" fmla="*/ 0 h 2499"/>
                    <a:gd name="T80" fmla="*/ 0 w 999"/>
                    <a:gd name="T81" fmla="*/ 0 h 2499"/>
                    <a:gd name="T82" fmla="*/ 0 w 999"/>
                    <a:gd name="T83" fmla="*/ 0 h 2499"/>
                    <a:gd name="T84" fmla="*/ 0 w 999"/>
                    <a:gd name="T85" fmla="*/ 0 h 2499"/>
                    <a:gd name="T86" fmla="*/ 0 w 999"/>
                    <a:gd name="T87" fmla="*/ 0 h 2499"/>
                    <a:gd name="T88" fmla="*/ 0 w 999"/>
                    <a:gd name="T89" fmla="*/ 0 h 2499"/>
                    <a:gd name="T90" fmla="*/ 0 w 999"/>
                    <a:gd name="T91" fmla="*/ 0 h 249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99"/>
                    <a:gd name="T139" fmla="*/ 0 h 2499"/>
                    <a:gd name="T140" fmla="*/ 999 w 999"/>
                    <a:gd name="T141" fmla="*/ 2499 h 249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solidFill>
                  <a:schemeClr val="bg2"/>
                </a:solidFill>
                <a:ln w="9525">
                  <a:noFill/>
                  <a:round/>
                  <a:headEnd/>
                  <a:tailEnd/>
                </a:ln>
              </p:spPr>
              <p:txBody>
                <a:bodyPr>
                  <a:prstTxWarp prst="textNoShape">
                    <a:avLst/>
                  </a:prstTxWarp>
                </a:bodyPr>
                <a:lstStyle/>
                <a:p>
                  <a:endParaRPr lang="en-US"/>
                </a:p>
              </p:txBody>
            </p:sp>
            <p:sp>
              <p:nvSpPr>
                <p:cNvPr id="57452" name="Freeform 274"/>
                <p:cNvSpPr>
                  <a:spLocks/>
                </p:cNvSpPr>
                <p:nvPr/>
              </p:nvSpPr>
              <p:spPr bwMode="auto">
                <a:xfrm>
                  <a:off x="1123" y="996"/>
                  <a:ext cx="8" cy="85"/>
                </a:xfrm>
                <a:custGeom>
                  <a:avLst/>
                  <a:gdLst>
                    <a:gd name="T0" fmla="*/ 0 w 235"/>
                    <a:gd name="T1" fmla="*/ 0 h 2392"/>
                    <a:gd name="T2" fmla="*/ 0 w 235"/>
                    <a:gd name="T3" fmla="*/ 0 h 2392"/>
                    <a:gd name="T4" fmla="*/ 0 w 235"/>
                    <a:gd name="T5" fmla="*/ 0 h 2392"/>
                    <a:gd name="T6" fmla="*/ 0 w 235"/>
                    <a:gd name="T7" fmla="*/ 0 h 2392"/>
                    <a:gd name="T8" fmla="*/ 0 w 235"/>
                    <a:gd name="T9" fmla="*/ 0 h 2392"/>
                    <a:gd name="T10" fmla="*/ 0 w 235"/>
                    <a:gd name="T11" fmla="*/ 0 h 2392"/>
                    <a:gd name="T12" fmla="*/ 0 w 235"/>
                    <a:gd name="T13" fmla="*/ 0 h 2392"/>
                    <a:gd name="T14" fmla="*/ 0 w 235"/>
                    <a:gd name="T15" fmla="*/ 0 h 2392"/>
                    <a:gd name="T16" fmla="*/ 0 w 235"/>
                    <a:gd name="T17" fmla="*/ 0 h 2392"/>
                    <a:gd name="T18" fmla="*/ 0 w 235"/>
                    <a:gd name="T19" fmla="*/ 0 h 2392"/>
                    <a:gd name="T20" fmla="*/ 0 w 235"/>
                    <a:gd name="T21" fmla="*/ 0 h 2392"/>
                    <a:gd name="T22" fmla="*/ 0 w 235"/>
                    <a:gd name="T23" fmla="*/ 0 h 2392"/>
                    <a:gd name="T24" fmla="*/ 0 w 235"/>
                    <a:gd name="T25" fmla="*/ 0 h 2392"/>
                    <a:gd name="T26" fmla="*/ 0 w 235"/>
                    <a:gd name="T27" fmla="*/ 0 h 2392"/>
                    <a:gd name="T28" fmla="*/ 0 w 235"/>
                    <a:gd name="T29" fmla="*/ 0 h 2392"/>
                    <a:gd name="T30" fmla="*/ 0 w 235"/>
                    <a:gd name="T31" fmla="*/ 0 h 2392"/>
                    <a:gd name="T32" fmla="*/ 0 w 235"/>
                    <a:gd name="T33" fmla="*/ 0 h 2392"/>
                    <a:gd name="T34" fmla="*/ 0 w 235"/>
                    <a:gd name="T35" fmla="*/ 0 h 2392"/>
                    <a:gd name="T36" fmla="*/ 0 w 235"/>
                    <a:gd name="T37" fmla="*/ 0 h 2392"/>
                    <a:gd name="T38" fmla="*/ 0 w 235"/>
                    <a:gd name="T39" fmla="*/ 0 h 2392"/>
                    <a:gd name="T40" fmla="*/ 0 w 235"/>
                    <a:gd name="T41" fmla="*/ 0 h 2392"/>
                    <a:gd name="T42" fmla="*/ 0 w 235"/>
                    <a:gd name="T43" fmla="*/ 0 h 2392"/>
                    <a:gd name="T44" fmla="*/ 0 w 235"/>
                    <a:gd name="T45" fmla="*/ 0 h 2392"/>
                    <a:gd name="T46" fmla="*/ 0 w 235"/>
                    <a:gd name="T47" fmla="*/ 0 h 2392"/>
                    <a:gd name="T48" fmla="*/ 0 w 235"/>
                    <a:gd name="T49" fmla="*/ 0 h 2392"/>
                    <a:gd name="T50" fmla="*/ 0 w 235"/>
                    <a:gd name="T51" fmla="*/ 0 h 2392"/>
                    <a:gd name="T52" fmla="*/ 0 w 235"/>
                    <a:gd name="T53" fmla="*/ 0 h 2392"/>
                    <a:gd name="T54" fmla="*/ 0 w 235"/>
                    <a:gd name="T55" fmla="*/ 0 h 2392"/>
                    <a:gd name="T56" fmla="*/ 0 w 235"/>
                    <a:gd name="T57" fmla="*/ 0 h 2392"/>
                    <a:gd name="T58" fmla="*/ 0 w 235"/>
                    <a:gd name="T59" fmla="*/ 0 h 2392"/>
                    <a:gd name="T60" fmla="*/ 0 w 235"/>
                    <a:gd name="T61" fmla="*/ 0 h 2392"/>
                    <a:gd name="T62" fmla="*/ 0 w 235"/>
                    <a:gd name="T63" fmla="*/ 0 h 2392"/>
                    <a:gd name="T64" fmla="*/ 0 w 235"/>
                    <a:gd name="T65" fmla="*/ 0 h 2392"/>
                    <a:gd name="T66" fmla="*/ 0 w 235"/>
                    <a:gd name="T67" fmla="*/ 0 h 2392"/>
                    <a:gd name="T68" fmla="*/ 0 w 235"/>
                    <a:gd name="T69" fmla="*/ 0 h 2392"/>
                    <a:gd name="T70" fmla="*/ 0 w 235"/>
                    <a:gd name="T71" fmla="*/ 0 h 239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5"/>
                    <a:gd name="T109" fmla="*/ 0 h 2392"/>
                    <a:gd name="T110" fmla="*/ 235 w 235"/>
                    <a:gd name="T111" fmla="*/ 2392 h 239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solidFill>
                  <a:srgbClr val="99CCFF"/>
                </a:solidFill>
                <a:ln w="9525">
                  <a:noFill/>
                  <a:round/>
                  <a:headEnd/>
                  <a:tailEnd/>
                </a:ln>
              </p:spPr>
              <p:txBody>
                <a:bodyPr>
                  <a:prstTxWarp prst="textNoShape">
                    <a:avLst/>
                  </a:prstTxWarp>
                </a:bodyPr>
                <a:lstStyle/>
                <a:p>
                  <a:endParaRPr lang="en-US"/>
                </a:p>
              </p:txBody>
            </p:sp>
            <p:sp>
              <p:nvSpPr>
                <p:cNvPr id="57453" name="Freeform 275"/>
                <p:cNvSpPr>
                  <a:spLocks/>
                </p:cNvSpPr>
                <p:nvPr/>
              </p:nvSpPr>
              <p:spPr bwMode="auto">
                <a:xfrm>
                  <a:off x="1019" y="968"/>
                  <a:ext cx="77" cy="108"/>
                </a:xfrm>
                <a:custGeom>
                  <a:avLst/>
                  <a:gdLst>
                    <a:gd name="T0" fmla="*/ 0 w 2146"/>
                    <a:gd name="T1" fmla="*/ 0 h 3018"/>
                    <a:gd name="T2" fmla="*/ 0 w 2146"/>
                    <a:gd name="T3" fmla="*/ 0 h 3018"/>
                    <a:gd name="T4" fmla="*/ 0 w 2146"/>
                    <a:gd name="T5" fmla="*/ 0 h 3018"/>
                    <a:gd name="T6" fmla="*/ 0 w 2146"/>
                    <a:gd name="T7" fmla="*/ 0 h 3018"/>
                    <a:gd name="T8" fmla="*/ 0 w 2146"/>
                    <a:gd name="T9" fmla="*/ 0 h 3018"/>
                    <a:gd name="T10" fmla="*/ 0 w 2146"/>
                    <a:gd name="T11" fmla="*/ 0 h 3018"/>
                    <a:gd name="T12" fmla="*/ 0 w 2146"/>
                    <a:gd name="T13" fmla="*/ 0 h 3018"/>
                    <a:gd name="T14" fmla="*/ 0 w 2146"/>
                    <a:gd name="T15" fmla="*/ 0 h 3018"/>
                    <a:gd name="T16" fmla="*/ 0 w 2146"/>
                    <a:gd name="T17" fmla="*/ 0 h 3018"/>
                    <a:gd name="T18" fmla="*/ 0 w 2146"/>
                    <a:gd name="T19" fmla="*/ 0 h 3018"/>
                    <a:gd name="T20" fmla="*/ 0 w 2146"/>
                    <a:gd name="T21" fmla="*/ 0 h 3018"/>
                    <a:gd name="T22" fmla="*/ 0 w 2146"/>
                    <a:gd name="T23" fmla="*/ 0 h 3018"/>
                    <a:gd name="T24" fmla="*/ 0 w 2146"/>
                    <a:gd name="T25" fmla="*/ 0 h 3018"/>
                    <a:gd name="T26" fmla="*/ 0 w 2146"/>
                    <a:gd name="T27" fmla="*/ 0 h 3018"/>
                    <a:gd name="T28" fmla="*/ 0 w 2146"/>
                    <a:gd name="T29" fmla="*/ 0 h 3018"/>
                    <a:gd name="T30" fmla="*/ 0 w 2146"/>
                    <a:gd name="T31" fmla="*/ 0 h 3018"/>
                    <a:gd name="T32" fmla="*/ 0 w 2146"/>
                    <a:gd name="T33" fmla="*/ 0 h 3018"/>
                    <a:gd name="T34" fmla="*/ 0 w 2146"/>
                    <a:gd name="T35" fmla="*/ 0 h 3018"/>
                    <a:gd name="T36" fmla="*/ 0 w 2146"/>
                    <a:gd name="T37" fmla="*/ 0 h 3018"/>
                    <a:gd name="T38" fmla="*/ 0 w 2146"/>
                    <a:gd name="T39" fmla="*/ 0 h 3018"/>
                    <a:gd name="T40" fmla="*/ 0 w 2146"/>
                    <a:gd name="T41" fmla="*/ 0 h 3018"/>
                    <a:gd name="T42" fmla="*/ 0 w 2146"/>
                    <a:gd name="T43" fmla="*/ 0 h 3018"/>
                    <a:gd name="T44" fmla="*/ 0 w 2146"/>
                    <a:gd name="T45" fmla="*/ 0 h 3018"/>
                    <a:gd name="T46" fmla="*/ 0 w 2146"/>
                    <a:gd name="T47" fmla="*/ 0 h 3018"/>
                    <a:gd name="T48" fmla="*/ 0 w 2146"/>
                    <a:gd name="T49" fmla="*/ 0 h 3018"/>
                    <a:gd name="T50" fmla="*/ 0 w 2146"/>
                    <a:gd name="T51" fmla="*/ 0 h 3018"/>
                    <a:gd name="T52" fmla="*/ 0 w 2146"/>
                    <a:gd name="T53" fmla="*/ 0 h 3018"/>
                    <a:gd name="T54" fmla="*/ 0 w 2146"/>
                    <a:gd name="T55" fmla="*/ 0 h 3018"/>
                    <a:gd name="T56" fmla="*/ 0 w 2146"/>
                    <a:gd name="T57" fmla="*/ 0 h 3018"/>
                    <a:gd name="T58" fmla="*/ 0 w 2146"/>
                    <a:gd name="T59" fmla="*/ 0 h 3018"/>
                    <a:gd name="T60" fmla="*/ 0 w 2146"/>
                    <a:gd name="T61" fmla="*/ 0 h 3018"/>
                    <a:gd name="T62" fmla="*/ 0 w 2146"/>
                    <a:gd name="T63" fmla="*/ 0 h 3018"/>
                    <a:gd name="T64" fmla="*/ 0 w 2146"/>
                    <a:gd name="T65" fmla="*/ 0 h 3018"/>
                    <a:gd name="T66" fmla="*/ 0 w 2146"/>
                    <a:gd name="T67" fmla="*/ 0 h 3018"/>
                    <a:gd name="T68" fmla="*/ 0 w 2146"/>
                    <a:gd name="T69" fmla="*/ 0 h 3018"/>
                    <a:gd name="T70" fmla="*/ 0 w 2146"/>
                    <a:gd name="T71" fmla="*/ 0 h 3018"/>
                    <a:gd name="T72" fmla="*/ 0 w 2146"/>
                    <a:gd name="T73" fmla="*/ 0 h 3018"/>
                    <a:gd name="T74" fmla="*/ 0 w 2146"/>
                    <a:gd name="T75" fmla="*/ 0 h 3018"/>
                    <a:gd name="T76" fmla="*/ 0 w 2146"/>
                    <a:gd name="T77" fmla="*/ 0 h 3018"/>
                    <a:gd name="T78" fmla="*/ 0 w 2146"/>
                    <a:gd name="T79" fmla="*/ 0 h 3018"/>
                    <a:gd name="T80" fmla="*/ 0 w 2146"/>
                    <a:gd name="T81" fmla="*/ 0 h 3018"/>
                    <a:gd name="T82" fmla="*/ 0 w 2146"/>
                    <a:gd name="T83" fmla="*/ 0 h 3018"/>
                    <a:gd name="T84" fmla="*/ 0 w 2146"/>
                    <a:gd name="T85" fmla="*/ 0 h 3018"/>
                    <a:gd name="T86" fmla="*/ 0 w 2146"/>
                    <a:gd name="T87" fmla="*/ 0 h 3018"/>
                    <a:gd name="T88" fmla="*/ 0 w 2146"/>
                    <a:gd name="T89" fmla="*/ 0 h 3018"/>
                    <a:gd name="T90" fmla="*/ 0 w 2146"/>
                    <a:gd name="T91" fmla="*/ 0 h 3018"/>
                    <a:gd name="T92" fmla="*/ 0 w 2146"/>
                    <a:gd name="T93" fmla="*/ 0 h 3018"/>
                    <a:gd name="T94" fmla="*/ 0 w 2146"/>
                    <a:gd name="T95" fmla="*/ 0 h 3018"/>
                    <a:gd name="T96" fmla="*/ 0 w 2146"/>
                    <a:gd name="T97" fmla="*/ 0 h 3018"/>
                    <a:gd name="T98" fmla="*/ 0 w 2146"/>
                    <a:gd name="T99" fmla="*/ 0 h 3018"/>
                    <a:gd name="T100" fmla="*/ 0 w 2146"/>
                    <a:gd name="T101" fmla="*/ 0 h 3018"/>
                    <a:gd name="T102" fmla="*/ 0 w 2146"/>
                    <a:gd name="T103" fmla="*/ 0 h 3018"/>
                    <a:gd name="T104" fmla="*/ 0 w 2146"/>
                    <a:gd name="T105" fmla="*/ 0 h 3018"/>
                    <a:gd name="T106" fmla="*/ 0 w 2146"/>
                    <a:gd name="T107" fmla="*/ 0 h 3018"/>
                    <a:gd name="T108" fmla="*/ 0 w 2146"/>
                    <a:gd name="T109" fmla="*/ 0 h 3018"/>
                    <a:gd name="T110" fmla="*/ 0 w 2146"/>
                    <a:gd name="T111" fmla="*/ 0 h 3018"/>
                    <a:gd name="T112" fmla="*/ 0 w 2146"/>
                    <a:gd name="T113" fmla="*/ 0 h 3018"/>
                    <a:gd name="T114" fmla="*/ 0 w 2146"/>
                    <a:gd name="T115" fmla="*/ 0 h 3018"/>
                    <a:gd name="T116" fmla="*/ 0 w 2146"/>
                    <a:gd name="T117" fmla="*/ 0 h 3018"/>
                    <a:gd name="T118" fmla="*/ 0 w 2146"/>
                    <a:gd name="T119" fmla="*/ 0 h 3018"/>
                    <a:gd name="T120" fmla="*/ 0 w 2146"/>
                    <a:gd name="T121" fmla="*/ 0 h 30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46"/>
                    <a:gd name="T184" fmla="*/ 0 h 3018"/>
                    <a:gd name="T185" fmla="*/ 2146 w 2146"/>
                    <a:gd name="T186" fmla="*/ 3018 h 301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solidFill>
                  <a:srgbClr val="509EB0"/>
                </a:solidFill>
                <a:ln w="9525">
                  <a:noFill/>
                  <a:round/>
                  <a:headEnd/>
                  <a:tailEnd/>
                </a:ln>
              </p:spPr>
              <p:txBody>
                <a:bodyPr>
                  <a:prstTxWarp prst="textNoShape">
                    <a:avLst/>
                  </a:prstTxWarp>
                </a:bodyPr>
                <a:lstStyle/>
                <a:p>
                  <a:endParaRPr lang="en-US"/>
                </a:p>
              </p:txBody>
            </p:sp>
            <p:sp>
              <p:nvSpPr>
                <p:cNvPr id="57454" name="Freeform 276"/>
                <p:cNvSpPr>
                  <a:spLocks/>
                </p:cNvSpPr>
                <p:nvPr/>
              </p:nvSpPr>
              <p:spPr bwMode="auto">
                <a:xfrm>
                  <a:off x="722" y="926"/>
                  <a:ext cx="3" cy="83"/>
                </a:xfrm>
                <a:custGeom>
                  <a:avLst/>
                  <a:gdLst>
                    <a:gd name="T0" fmla="*/ 0 w 88"/>
                    <a:gd name="T1" fmla="*/ 0 h 2322"/>
                    <a:gd name="T2" fmla="*/ 0 w 88"/>
                    <a:gd name="T3" fmla="*/ 0 h 2322"/>
                    <a:gd name="T4" fmla="*/ 0 w 88"/>
                    <a:gd name="T5" fmla="*/ 0 h 2322"/>
                    <a:gd name="T6" fmla="*/ 0 w 88"/>
                    <a:gd name="T7" fmla="*/ 0 h 2322"/>
                    <a:gd name="T8" fmla="*/ 0 w 88"/>
                    <a:gd name="T9" fmla="*/ 0 h 2322"/>
                    <a:gd name="T10" fmla="*/ 0 60000 65536"/>
                    <a:gd name="T11" fmla="*/ 0 60000 65536"/>
                    <a:gd name="T12" fmla="*/ 0 60000 65536"/>
                    <a:gd name="T13" fmla="*/ 0 60000 65536"/>
                    <a:gd name="T14" fmla="*/ 0 60000 65536"/>
                    <a:gd name="T15" fmla="*/ 0 w 88"/>
                    <a:gd name="T16" fmla="*/ 0 h 2322"/>
                    <a:gd name="T17" fmla="*/ 88 w 88"/>
                    <a:gd name="T18" fmla="*/ 2322 h 2322"/>
                  </a:gdLst>
                  <a:ahLst/>
                  <a:cxnLst>
                    <a:cxn ang="T10">
                      <a:pos x="T0" y="T1"/>
                    </a:cxn>
                    <a:cxn ang="T11">
                      <a:pos x="T2" y="T3"/>
                    </a:cxn>
                    <a:cxn ang="T12">
                      <a:pos x="T4" y="T5"/>
                    </a:cxn>
                    <a:cxn ang="T13">
                      <a:pos x="T6" y="T7"/>
                    </a:cxn>
                    <a:cxn ang="T14">
                      <a:pos x="T8" y="T9"/>
                    </a:cxn>
                  </a:cxnLst>
                  <a:rect l="T15" t="T16" r="T17" b="T18"/>
                  <a:pathLst>
                    <a:path w="88" h="2322">
                      <a:moveTo>
                        <a:pt x="88" y="176"/>
                      </a:moveTo>
                      <a:lnTo>
                        <a:pt x="0" y="0"/>
                      </a:lnTo>
                      <a:lnTo>
                        <a:pt x="0" y="2116"/>
                      </a:lnTo>
                      <a:lnTo>
                        <a:pt x="88" y="2322"/>
                      </a:lnTo>
                      <a:lnTo>
                        <a:pt x="88" y="176"/>
                      </a:lnTo>
                      <a:close/>
                    </a:path>
                  </a:pathLst>
                </a:custGeom>
                <a:solidFill>
                  <a:schemeClr val="bg2"/>
                </a:solidFill>
                <a:ln w="9525">
                  <a:noFill/>
                  <a:round/>
                  <a:headEnd/>
                  <a:tailEnd/>
                </a:ln>
              </p:spPr>
              <p:txBody>
                <a:bodyPr>
                  <a:prstTxWarp prst="textNoShape">
                    <a:avLst/>
                  </a:prstTxWarp>
                </a:bodyPr>
                <a:lstStyle/>
                <a:p>
                  <a:endParaRPr lang="en-US"/>
                </a:p>
              </p:txBody>
            </p:sp>
            <p:sp>
              <p:nvSpPr>
                <p:cNvPr id="57455" name="Freeform 277"/>
                <p:cNvSpPr>
                  <a:spLocks/>
                </p:cNvSpPr>
                <p:nvPr/>
              </p:nvSpPr>
              <p:spPr bwMode="auto">
                <a:xfrm>
                  <a:off x="689" y="880"/>
                  <a:ext cx="13" cy="85"/>
                </a:xfrm>
                <a:custGeom>
                  <a:avLst/>
                  <a:gdLst>
                    <a:gd name="T0" fmla="*/ 0 w 373"/>
                    <a:gd name="T1" fmla="*/ 0 h 2381"/>
                    <a:gd name="T2" fmla="*/ 0 w 373"/>
                    <a:gd name="T3" fmla="*/ 0 h 2381"/>
                    <a:gd name="T4" fmla="*/ 0 w 373"/>
                    <a:gd name="T5" fmla="*/ 0 h 2381"/>
                    <a:gd name="T6" fmla="*/ 0 w 373"/>
                    <a:gd name="T7" fmla="*/ 0 h 2381"/>
                    <a:gd name="T8" fmla="*/ 0 w 373"/>
                    <a:gd name="T9" fmla="*/ 0 h 2381"/>
                    <a:gd name="T10" fmla="*/ 0 w 373"/>
                    <a:gd name="T11" fmla="*/ 0 h 2381"/>
                    <a:gd name="T12" fmla="*/ 0 w 373"/>
                    <a:gd name="T13" fmla="*/ 0 h 2381"/>
                    <a:gd name="T14" fmla="*/ 0 w 373"/>
                    <a:gd name="T15" fmla="*/ 0 h 2381"/>
                    <a:gd name="T16" fmla="*/ 0 w 373"/>
                    <a:gd name="T17" fmla="*/ 0 h 2381"/>
                    <a:gd name="T18" fmla="*/ 0 w 373"/>
                    <a:gd name="T19" fmla="*/ 0 h 2381"/>
                    <a:gd name="T20" fmla="*/ 0 w 373"/>
                    <a:gd name="T21" fmla="*/ 0 h 2381"/>
                    <a:gd name="T22" fmla="*/ 0 w 373"/>
                    <a:gd name="T23" fmla="*/ 0 h 2381"/>
                    <a:gd name="T24" fmla="*/ 0 w 373"/>
                    <a:gd name="T25" fmla="*/ 0 h 2381"/>
                    <a:gd name="T26" fmla="*/ 0 w 373"/>
                    <a:gd name="T27" fmla="*/ 0 h 2381"/>
                    <a:gd name="T28" fmla="*/ 0 w 373"/>
                    <a:gd name="T29" fmla="*/ 0 h 2381"/>
                    <a:gd name="T30" fmla="*/ 0 w 373"/>
                    <a:gd name="T31" fmla="*/ 0 h 2381"/>
                    <a:gd name="T32" fmla="*/ 0 w 373"/>
                    <a:gd name="T33" fmla="*/ 0 h 2381"/>
                    <a:gd name="T34" fmla="*/ 0 w 373"/>
                    <a:gd name="T35" fmla="*/ 0 h 2381"/>
                    <a:gd name="T36" fmla="*/ 0 w 373"/>
                    <a:gd name="T37" fmla="*/ 0 h 2381"/>
                    <a:gd name="T38" fmla="*/ 0 w 373"/>
                    <a:gd name="T39" fmla="*/ 0 h 2381"/>
                    <a:gd name="T40" fmla="*/ 0 w 373"/>
                    <a:gd name="T41" fmla="*/ 0 h 2381"/>
                    <a:gd name="T42" fmla="*/ 0 w 373"/>
                    <a:gd name="T43" fmla="*/ 0 h 2381"/>
                    <a:gd name="T44" fmla="*/ 0 w 373"/>
                    <a:gd name="T45" fmla="*/ 0 h 2381"/>
                    <a:gd name="T46" fmla="*/ 0 w 373"/>
                    <a:gd name="T47" fmla="*/ 0 h 2381"/>
                    <a:gd name="T48" fmla="*/ 0 w 373"/>
                    <a:gd name="T49" fmla="*/ 0 h 2381"/>
                    <a:gd name="T50" fmla="*/ 0 w 373"/>
                    <a:gd name="T51" fmla="*/ 0 h 2381"/>
                    <a:gd name="T52" fmla="*/ 0 w 373"/>
                    <a:gd name="T53" fmla="*/ 0 h 2381"/>
                    <a:gd name="T54" fmla="*/ 0 w 373"/>
                    <a:gd name="T55" fmla="*/ 0 h 2381"/>
                    <a:gd name="T56" fmla="*/ 0 w 373"/>
                    <a:gd name="T57" fmla="*/ 0 h 2381"/>
                    <a:gd name="T58" fmla="*/ 0 w 373"/>
                    <a:gd name="T59" fmla="*/ 0 h 2381"/>
                    <a:gd name="T60" fmla="*/ 0 w 373"/>
                    <a:gd name="T61" fmla="*/ 0 h 2381"/>
                    <a:gd name="T62" fmla="*/ 0 w 373"/>
                    <a:gd name="T63" fmla="*/ 0 h 2381"/>
                    <a:gd name="T64" fmla="*/ 0 w 373"/>
                    <a:gd name="T65" fmla="*/ 0 h 2381"/>
                    <a:gd name="T66" fmla="*/ 0 w 373"/>
                    <a:gd name="T67" fmla="*/ 0 h 2381"/>
                    <a:gd name="T68" fmla="*/ 0 w 373"/>
                    <a:gd name="T69" fmla="*/ 0 h 2381"/>
                    <a:gd name="T70" fmla="*/ 0 w 373"/>
                    <a:gd name="T71" fmla="*/ 0 h 2381"/>
                    <a:gd name="T72" fmla="*/ 0 w 373"/>
                    <a:gd name="T73" fmla="*/ 0 h 2381"/>
                    <a:gd name="T74" fmla="*/ 0 w 373"/>
                    <a:gd name="T75" fmla="*/ 0 h 2381"/>
                    <a:gd name="T76" fmla="*/ 0 w 373"/>
                    <a:gd name="T77" fmla="*/ 0 h 2381"/>
                    <a:gd name="T78" fmla="*/ 0 w 373"/>
                    <a:gd name="T79" fmla="*/ 0 h 2381"/>
                    <a:gd name="T80" fmla="*/ 0 w 373"/>
                    <a:gd name="T81" fmla="*/ 0 h 2381"/>
                    <a:gd name="T82" fmla="*/ 0 w 373"/>
                    <a:gd name="T83" fmla="*/ 0 h 2381"/>
                    <a:gd name="T84" fmla="*/ 0 w 373"/>
                    <a:gd name="T85" fmla="*/ 0 h 2381"/>
                    <a:gd name="T86" fmla="*/ 0 w 373"/>
                    <a:gd name="T87" fmla="*/ 0 h 2381"/>
                    <a:gd name="T88" fmla="*/ 0 w 373"/>
                    <a:gd name="T89" fmla="*/ 0 h 2381"/>
                    <a:gd name="T90" fmla="*/ 0 w 373"/>
                    <a:gd name="T91" fmla="*/ 0 h 2381"/>
                    <a:gd name="T92" fmla="*/ 0 w 373"/>
                    <a:gd name="T93" fmla="*/ 0 h 23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73"/>
                    <a:gd name="T142" fmla="*/ 0 h 2381"/>
                    <a:gd name="T143" fmla="*/ 373 w 373"/>
                    <a:gd name="T144" fmla="*/ 2381 h 238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solidFill>
                  <a:schemeClr val="bg2"/>
                </a:solidFill>
                <a:ln w="9525">
                  <a:noFill/>
                  <a:round/>
                  <a:headEnd/>
                  <a:tailEnd/>
                </a:ln>
              </p:spPr>
              <p:txBody>
                <a:bodyPr>
                  <a:prstTxWarp prst="textNoShape">
                    <a:avLst/>
                  </a:prstTxWarp>
                </a:bodyPr>
                <a:lstStyle/>
                <a:p>
                  <a:endParaRPr lang="en-US"/>
                </a:p>
              </p:txBody>
            </p:sp>
            <p:sp>
              <p:nvSpPr>
                <p:cNvPr id="57456" name="Freeform 278"/>
                <p:cNvSpPr>
                  <a:spLocks/>
                </p:cNvSpPr>
                <p:nvPr/>
              </p:nvSpPr>
              <p:spPr bwMode="auto">
                <a:xfrm>
                  <a:off x="820" y="851"/>
                  <a:ext cx="25" cy="80"/>
                </a:xfrm>
                <a:custGeom>
                  <a:avLst/>
                  <a:gdLst>
                    <a:gd name="T0" fmla="*/ 0 w 715"/>
                    <a:gd name="T1" fmla="*/ 0 h 2254"/>
                    <a:gd name="T2" fmla="*/ 0 w 715"/>
                    <a:gd name="T3" fmla="*/ 0 h 2254"/>
                    <a:gd name="T4" fmla="*/ 0 w 715"/>
                    <a:gd name="T5" fmla="*/ 0 h 2254"/>
                    <a:gd name="T6" fmla="*/ 0 w 715"/>
                    <a:gd name="T7" fmla="*/ 0 h 2254"/>
                    <a:gd name="T8" fmla="*/ 0 w 715"/>
                    <a:gd name="T9" fmla="*/ 0 h 2254"/>
                    <a:gd name="T10" fmla="*/ 0 w 715"/>
                    <a:gd name="T11" fmla="*/ 0 h 2254"/>
                    <a:gd name="T12" fmla="*/ 0 w 715"/>
                    <a:gd name="T13" fmla="*/ 0 h 2254"/>
                    <a:gd name="T14" fmla="*/ 0 w 715"/>
                    <a:gd name="T15" fmla="*/ 0 h 2254"/>
                    <a:gd name="T16" fmla="*/ 0 w 715"/>
                    <a:gd name="T17" fmla="*/ 0 h 2254"/>
                    <a:gd name="T18" fmla="*/ 0 w 715"/>
                    <a:gd name="T19" fmla="*/ 0 h 2254"/>
                    <a:gd name="T20" fmla="*/ 0 w 715"/>
                    <a:gd name="T21" fmla="*/ 0 h 2254"/>
                    <a:gd name="T22" fmla="*/ 0 w 715"/>
                    <a:gd name="T23" fmla="*/ 0 h 2254"/>
                    <a:gd name="T24" fmla="*/ 0 w 715"/>
                    <a:gd name="T25" fmla="*/ 0 h 2254"/>
                    <a:gd name="T26" fmla="*/ 0 w 715"/>
                    <a:gd name="T27" fmla="*/ 0 h 2254"/>
                    <a:gd name="T28" fmla="*/ 0 w 715"/>
                    <a:gd name="T29" fmla="*/ 0 h 2254"/>
                    <a:gd name="T30" fmla="*/ 0 w 715"/>
                    <a:gd name="T31" fmla="*/ 0 h 2254"/>
                    <a:gd name="T32" fmla="*/ 0 w 715"/>
                    <a:gd name="T33" fmla="*/ 0 h 2254"/>
                    <a:gd name="T34" fmla="*/ 0 w 715"/>
                    <a:gd name="T35" fmla="*/ 0 h 2254"/>
                    <a:gd name="T36" fmla="*/ 0 w 715"/>
                    <a:gd name="T37" fmla="*/ 0 h 2254"/>
                    <a:gd name="T38" fmla="*/ 0 w 715"/>
                    <a:gd name="T39" fmla="*/ 0 h 2254"/>
                    <a:gd name="T40" fmla="*/ 0 w 715"/>
                    <a:gd name="T41" fmla="*/ 0 h 2254"/>
                    <a:gd name="T42" fmla="*/ 0 w 715"/>
                    <a:gd name="T43" fmla="*/ 0 h 2254"/>
                    <a:gd name="T44" fmla="*/ 0 w 715"/>
                    <a:gd name="T45" fmla="*/ 0 h 2254"/>
                    <a:gd name="T46" fmla="*/ 0 w 715"/>
                    <a:gd name="T47" fmla="*/ 0 h 2254"/>
                    <a:gd name="T48" fmla="*/ 0 w 715"/>
                    <a:gd name="T49" fmla="*/ 0 h 2254"/>
                    <a:gd name="T50" fmla="*/ 0 w 715"/>
                    <a:gd name="T51" fmla="*/ 0 h 2254"/>
                    <a:gd name="T52" fmla="*/ 0 w 715"/>
                    <a:gd name="T53" fmla="*/ 0 h 2254"/>
                    <a:gd name="T54" fmla="*/ 0 w 715"/>
                    <a:gd name="T55" fmla="*/ 0 h 2254"/>
                    <a:gd name="T56" fmla="*/ 0 w 715"/>
                    <a:gd name="T57" fmla="*/ 0 h 2254"/>
                    <a:gd name="T58" fmla="*/ 0 w 715"/>
                    <a:gd name="T59" fmla="*/ 0 h 2254"/>
                    <a:gd name="T60" fmla="*/ 0 w 715"/>
                    <a:gd name="T61" fmla="*/ 0 h 2254"/>
                    <a:gd name="T62" fmla="*/ 0 w 715"/>
                    <a:gd name="T63" fmla="*/ 0 h 2254"/>
                    <a:gd name="T64" fmla="*/ 0 w 715"/>
                    <a:gd name="T65" fmla="*/ 0 h 2254"/>
                    <a:gd name="T66" fmla="*/ 0 w 715"/>
                    <a:gd name="T67" fmla="*/ 0 h 2254"/>
                    <a:gd name="T68" fmla="*/ 0 w 715"/>
                    <a:gd name="T69" fmla="*/ 0 h 2254"/>
                    <a:gd name="T70" fmla="*/ 0 w 715"/>
                    <a:gd name="T71" fmla="*/ 0 h 2254"/>
                    <a:gd name="T72" fmla="*/ 0 w 715"/>
                    <a:gd name="T73" fmla="*/ 0 h 2254"/>
                    <a:gd name="T74" fmla="*/ 0 w 715"/>
                    <a:gd name="T75" fmla="*/ 0 h 2254"/>
                    <a:gd name="T76" fmla="*/ 0 w 715"/>
                    <a:gd name="T77" fmla="*/ 0 h 2254"/>
                    <a:gd name="T78" fmla="*/ 0 w 715"/>
                    <a:gd name="T79" fmla="*/ 0 h 2254"/>
                    <a:gd name="T80" fmla="*/ 0 w 715"/>
                    <a:gd name="T81" fmla="*/ 0 h 2254"/>
                    <a:gd name="T82" fmla="*/ 0 w 715"/>
                    <a:gd name="T83" fmla="*/ 0 h 2254"/>
                    <a:gd name="T84" fmla="*/ 0 w 715"/>
                    <a:gd name="T85" fmla="*/ 0 h 2254"/>
                    <a:gd name="T86" fmla="*/ 0 w 715"/>
                    <a:gd name="T87" fmla="*/ 0 h 2254"/>
                    <a:gd name="T88" fmla="*/ 0 w 715"/>
                    <a:gd name="T89" fmla="*/ 0 h 2254"/>
                    <a:gd name="T90" fmla="*/ 0 w 715"/>
                    <a:gd name="T91" fmla="*/ 0 h 2254"/>
                    <a:gd name="T92" fmla="*/ 0 w 715"/>
                    <a:gd name="T93" fmla="*/ 0 h 2254"/>
                    <a:gd name="T94" fmla="*/ 0 w 715"/>
                    <a:gd name="T95" fmla="*/ 0 h 2254"/>
                    <a:gd name="T96" fmla="*/ 0 w 715"/>
                    <a:gd name="T97" fmla="*/ 0 h 2254"/>
                    <a:gd name="T98" fmla="*/ 0 w 715"/>
                    <a:gd name="T99" fmla="*/ 0 h 2254"/>
                    <a:gd name="T100" fmla="*/ 0 w 715"/>
                    <a:gd name="T101" fmla="*/ 0 h 2254"/>
                    <a:gd name="T102" fmla="*/ 0 w 715"/>
                    <a:gd name="T103" fmla="*/ 0 h 2254"/>
                    <a:gd name="T104" fmla="*/ 0 w 715"/>
                    <a:gd name="T105" fmla="*/ 0 h 22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5"/>
                    <a:gd name="T160" fmla="*/ 0 h 2254"/>
                    <a:gd name="T161" fmla="*/ 715 w 715"/>
                    <a:gd name="T162" fmla="*/ 2254 h 22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solidFill>
                  <a:srgbClr val="0066CC"/>
                </a:solidFill>
                <a:ln w="9525">
                  <a:noFill/>
                  <a:round/>
                  <a:headEnd/>
                  <a:tailEnd/>
                </a:ln>
              </p:spPr>
              <p:txBody>
                <a:bodyPr>
                  <a:prstTxWarp prst="textNoShape">
                    <a:avLst/>
                  </a:prstTxWarp>
                </a:bodyPr>
                <a:lstStyle/>
                <a:p>
                  <a:endParaRPr lang="en-US"/>
                </a:p>
              </p:txBody>
            </p:sp>
            <p:sp>
              <p:nvSpPr>
                <p:cNvPr id="57457" name="Freeform 279"/>
                <p:cNvSpPr>
                  <a:spLocks/>
                </p:cNvSpPr>
                <p:nvPr/>
              </p:nvSpPr>
              <p:spPr bwMode="auto">
                <a:xfrm>
                  <a:off x="807" y="742"/>
                  <a:ext cx="41" cy="121"/>
                </a:xfrm>
                <a:custGeom>
                  <a:avLst/>
                  <a:gdLst>
                    <a:gd name="T0" fmla="*/ 0 w 1157"/>
                    <a:gd name="T1" fmla="*/ 0 h 3390"/>
                    <a:gd name="T2" fmla="*/ 0 w 1157"/>
                    <a:gd name="T3" fmla="*/ 0 h 3390"/>
                    <a:gd name="T4" fmla="*/ 0 w 1157"/>
                    <a:gd name="T5" fmla="*/ 0 h 3390"/>
                    <a:gd name="T6" fmla="*/ 0 w 1157"/>
                    <a:gd name="T7" fmla="*/ 0 h 3390"/>
                    <a:gd name="T8" fmla="*/ 0 w 1157"/>
                    <a:gd name="T9" fmla="*/ 0 h 3390"/>
                    <a:gd name="T10" fmla="*/ 0 w 1157"/>
                    <a:gd name="T11" fmla="*/ 0 h 3390"/>
                    <a:gd name="T12" fmla="*/ 0 w 1157"/>
                    <a:gd name="T13" fmla="*/ 0 h 3390"/>
                    <a:gd name="T14" fmla="*/ 0 w 1157"/>
                    <a:gd name="T15" fmla="*/ 0 h 3390"/>
                    <a:gd name="T16" fmla="*/ 0 w 1157"/>
                    <a:gd name="T17" fmla="*/ 0 h 3390"/>
                    <a:gd name="T18" fmla="*/ 0 w 1157"/>
                    <a:gd name="T19" fmla="*/ 0 h 3390"/>
                    <a:gd name="T20" fmla="*/ 0 w 1157"/>
                    <a:gd name="T21" fmla="*/ 0 h 3390"/>
                    <a:gd name="T22" fmla="*/ 0 w 1157"/>
                    <a:gd name="T23" fmla="*/ 0 h 3390"/>
                    <a:gd name="T24" fmla="*/ 0 w 1157"/>
                    <a:gd name="T25" fmla="*/ 0 h 3390"/>
                    <a:gd name="T26" fmla="*/ 0 w 1157"/>
                    <a:gd name="T27" fmla="*/ 0 h 3390"/>
                    <a:gd name="T28" fmla="*/ 0 w 1157"/>
                    <a:gd name="T29" fmla="*/ 0 h 3390"/>
                    <a:gd name="T30" fmla="*/ 0 w 1157"/>
                    <a:gd name="T31" fmla="*/ 0 h 3390"/>
                    <a:gd name="T32" fmla="*/ 0 w 1157"/>
                    <a:gd name="T33" fmla="*/ 0 h 3390"/>
                    <a:gd name="T34" fmla="*/ 0 w 1157"/>
                    <a:gd name="T35" fmla="*/ 0 h 3390"/>
                    <a:gd name="T36" fmla="*/ 0 w 1157"/>
                    <a:gd name="T37" fmla="*/ 0 h 3390"/>
                    <a:gd name="T38" fmla="*/ 0 w 1157"/>
                    <a:gd name="T39" fmla="*/ 0 h 3390"/>
                    <a:gd name="T40" fmla="*/ 0 w 1157"/>
                    <a:gd name="T41" fmla="*/ 0 h 3390"/>
                    <a:gd name="T42" fmla="*/ 0 w 1157"/>
                    <a:gd name="T43" fmla="*/ 0 h 3390"/>
                    <a:gd name="T44" fmla="*/ 0 w 1157"/>
                    <a:gd name="T45" fmla="*/ 0 h 3390"/>
                    <a:gd name="T46" fmla="*/ 0 w 1157"/>
                    <a:gd name="T47" fmla="*/ 0 h 3390"/>
                    <a:gd name="T48" fmla="*/ 0 w 1157"/>
                    <a:gd name="T49" fmla="*/ 0 h 3390"/>
                    <a:gd name="T50" fmla="*/ 0 w 1157"/>
                    <a:gd name="T51" fmla="*/ 0 h 3390"/>
                    <a:gd name="T52" fmla="*/ 0 w 1157"/>
                    <a:gd name="T53" fmla="*/ 0 h 3390"/>
                    <a:gd name="T54" fmla="*/ 0 w 1157"/>
                    <a:gd name="T55" fmla="*/ 0 h 3390"/>
                    <a:gd name="T56" fmla="*/ 0 w 1157"/>
                    <a:gd name="T57" fmla="*/ 0 h 3390"/>
                    <a:gd name="T58" fmla="*/ 0 w 1157"/>
                    <a:gd name="T59" fmla="*/ 0 h 3390"/>
                    <a:gd name="T60" fmla="*/ 0 w 1157"/>
                    <a:gd name="T61" fmla="*/ 0 h 3390"/>
                    <a:gd name="T62" fmla="*/ 0 w 1157"/>
                    <a:gd name="T63" fmla="*/ 0 h 3390"/>
                    <a:gd name="T64" fmla="*/ 0 w 1157"/>
                    <a:gd name="T65" fmla="*/ 0 h 3390"/>
                    <a:gd name="T66" fmla="*/ 0 w 1157"/>
                    <a:gd name="T67" fmla="*/ 0 h 3390"/>
                    <a:gd name="T68" fmla="*/ 0 w 1157"/>
                    <a:gd name="T69" fmla="*/ 0 h 3390"/>
                    <a:gd name="T70" fmla="*/ 0 w 1157"/>
                    <a:gd name="T71" fmla="*/ 0 h 3390"/>
                    <a:gd name="T72" fmla="*/ 0 w 1157"/>
                    <a:gd name="T73" fmla="*/ 0 h 3390"/>
                    <a:gd name="T74" fmla="*/ 0 w 1157"/>
                    <a:gd name="T75" fmla="*/ 0 h 33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57"/>
                    <a:gd name="T115" fmla="*/ 0 h 3390"/>
                    <a:gd name="T116" fmla="*/ 1157 w 1157"/>
                    <a:gd name="T117" fmla="*/ 3390 h 339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solidFill>
                  <a:srgbClr val="0066CC"/>
                </a:solidFill>
                <a:ln w="9525">
                  <a:noFill/>
                  <a:round/>
                  <a:headEnd/>
                  <a:tailEnd/>
                </a:ln>
              </p:spPr>
              <p:txBody>
                <a:bodyPr>
                  <a:prstTxWarp prst="textNoShape">
                    <a:avLst/>
                  </a:prstTxWarp>
                </a:bodyPr>
                <a:lstStyle/>
                <a:p>
                  <a:endParaRPr lang="en-US"/>
                </a:p>
              </p:txBody>
            </p:sp>
            <p:sp>
              <p:nvSpPr>
                <p:cNvPr id="57458" name="Freeform 280"/>
                <p:cNvSpPr>
                  <a:spLocks/>
                </p:cNvSpPr>
                <p:nvPr/>
              </p:nvSpPr>
              <p:spPr bwMode="auto">
                <a:xfrm>
                  <a:off x="933" y="988"/>
                  <a:ext cx="8" cy="83"/>
                </a:xfrm>
                <a:custGeom>
                  <a:avLst/>
                  <a:gdLst>
                    <a:gd name="T0" fmla="*/ 0 w 240"/>
                    <a:gd name="T1" fmla="*/ 0 h 2323"/>
                    <a:gd name="T2" fmla="*/ 0 w 240"/>
                    <a:gd name="T3" fmla="*/ 0 h 2323"/>
                    <a:gd name="T4" fmla="*/ 0 w 240"/>
                    <a:gd name="T5" fmla="*/ 0 h 2323"/>
                    <a:gd name="T6" fmla="*/ 0 w 240"/>
                    <a:gd name="T7" fmla="*/ 0 h 2323"/>
                    <a:gd name="T8" fmla="*/ 0 w 240"/>
                    <a:gd name="T9" fmla="*/ 0 h 2323"/>
                    <a:gd name="T10" fmla="*/ 0 w 240"/>
                    <a:gd name="T11" fmla="*/ 0 h 2323"/>
                    <a:gd name="T12" fmla="*/ 0 w 240"/>
                    <a:gd name="T13" fmla="*/ 0 h 2323"/>
                    <a:gd name="T14" fmla="*/ 0 w 240"/>
                    <a:gd name="T15" fmla="*/ 0 h 2323"/>
                    <a:gd name="T16" fmla="*/ 0 w 240"/>
                    <a:gd name="T17" fmla="*/ 0 h 2323"/>
                    <a:gd name="T18" fmla="*/ 0 w 240"/>
                    <a:gd name="T19" fmla="*/ 0 h 2323"/>
                    <a:gd name="T20" fmla="*/ 0 w 240"/>
                    <a:gd name="T21" fmla="*/ 0 h 2323"/>
                    <a:gd name="T22" fmla="*/ 0 w 240"/>
                    <a:gd name="T23" fmla="*/ 0 h 2323"/>
                    <a:gd name="T24" fmla="*/ 0 w 240"/>
                    <a:gd name="T25" fmla="*/ 0 h 2323"/>
                    <a:gd name="T26" fmla="*/ 0 w 240"/>
                    <a:gd name="T27" fmla="*/ 0 h 2323"/>
                    <a:gd name="T28" fmla="*/ 0 w 240"/>
                    <a:gd name="T29" fmla="*/ 0 h 2323"/>
                    <a:gd name="T30" fmla="*/ 0 w 240"/>
                    <a:gd name="T31" fmla="*/ 0 h 2323"/>
                    <a:gd name="T32" fmla="*/ 0 w 240"/>
                    <a:gd name="T33" fmla="*/ 0 h 2323"/>
                    <a:gd name="T34" fmla="*/ 0 w 240"/>
                    <a:gd name="T35" fmla="*/ 0 h 2323"/>
                    <a:gd name="T36" fmla="*/ 0 w 240"/>
                    <a:gd name="T37" fmla="*/ 0 h 2323"/>
                    <a:gd name="T38" fmla="*/ 0 w 240"/>
                    <a:gd name="T39" fmla="*/ 0 h 2323"/>
                    <a:gd name="T40" fmla="*/ 0 w 240"/>
                    <a:gd name="T41" fmla="*/ 0 h 2323"/>
                    <a:gd name="T42" fmla="*/ 0 w 240"/>
                    <a:gd name="T43" fmla="*/ 0 h 2323"/>
                    <a:gd name="T44" fmla="*/ 0 w 240"/>
                    <a:gd name="T45" fmla="*/ 0 h 2323"/>
                    <a:gd name="T46" fmla="*/ 0 w 240"/>
                    <a:gd name="T47" fmla="*/ 0 h 2323"/>
                    <a:gd name="T48" fmla="*/ 0 w 240"/>
                    <a:gd name="T49" fmla="*/ 0 h 2323"/>
                    <a:gd name="T50" fmla="*/ 0 w 240"/>
                    <a:gd name="T51" fmla="*/ 0 h 2323"/>
                    <a:gd name="T52" fmla="*/ 0 w 240"/>
                    <a:gd name="T53" fmla="*/ 0 h 2323"/>
                    <a:gd name="T54" fmla="*/ 0 w 240"/>
                    <a:gd name="T55" fmla="*/ 0 h 2323"/>
                    <a:gd name="T56" fmla="*/ 0 w 240"/>
                    <a:gd name="T57" fmla="*/ 0 h 2323"/>
                    <a:gd name="T58" fmla="*/ 0 w 240"/>
                    <a:gd name="T59" fmla="*/ 0 h 2323"/>
                    <a:gd name="T60" fmla="*/ 0 w 240"/>
                    <a:gd name="T61" fmla="*/ 0 h 2323"/>
                    <a:gd name="T62" fmla="*/ 0 w 240"/>
                    <a:gd name="T63" fmla="*/ 0 h 2323"/>
                    <a:gd name="T64" fmla="*/ 0 w 240"/>
                    <a:gd name="T65" fmla="*/ 0 h 2323"/>
                    <a:gd name="T66" fmla="*/ 0 w 240"/>
                    <a:gd name="T67" fmla="*/ 0 h 2323"/>
                    <a:gd name="T68" fmla="*/ 0 w 240"/>
                    <a:gd name="T69" fmla="*/ 0 h 2323"/>
                    <a:gd name="T70" fmla="*/ 0 w 240"/>
                    <a:gd name="T71" fmla="*/ 0 h 2323"/>
                    <a:gd name="T72" fmla="*/ 0 w 240"/>
                    <a:gd name="T73" fmla="*/ 0 h 2323"/>
                    <a:gd name="T74" fmla="*/ 0 w 240"/>
                    <a:gd name="T75" fmla="*/ 0 h 2323"/>
                    <a:gd name="T76" fmla="*/ 0 w 240"/>
                    <a:gd name="T77" fmla="*/ 0 h 2323"/>
                    <a:gd name="T78" fmla="*/ 0 w 240"/>
                    <a:gd name="T79" fmla="*/ 0 h 2323"/>
                    <a:gd name="T80" fmla="*/ 0 w 240"/>
                    <a:gd name="T81" fmla="*/ 0 h 2323"/>
                    <a:gd name="T82" fmla="*/ 0 w 240"/>
                    <a:gd name="T83" fmla="*/ 0 h 2323"/>
                    <a:gd name="T84" fmla="*/ 0 w 240"/>
                    <a:gd name="T85" fmla="*/ 0 h 2323"/>
                    <a:gd name="T86" fmla="*/ 0 w 240"/>
                    <a:gd name="T87" fmla="*/ 0 h 2323"/>
                    <a:gd name="T88" fmla="*/ 0 w 240"/>
                    <a:gd name="T89" fmla="*/ 0 h 2323"/>
                    <a:gd name="T90" fmla="*/ 0 w 240"/>
                    <a:gd name="T91" fmla="*/ 0 h 2323"/>
                    <a:gd name="T92" fmla="*/ 0 w 240"/>
                    <a:gd name="T93" fmla="*/ 0 h 2323"/>
                    <a:gd name="T94" fmla="*/ 0 w 240"/>
                    <a:gd name="T95" fmla="*/ 0 h 2323"/>
                    <a:gd name="T96" fmla="*/ 0 w 240"/>
                    <a:gd name="T97" fmla="*/ 0 h 232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2323"/>
                    <a:gd name="T149" fmla="*/ 240 w 240"/>
                    <a:gd name="T150" fmla="*/ 2323 h 232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solidFill>
                  <a:schemeClr val="bg2"/>
                </a:solidFill>
                <a:ln w="9525">
                  <a:noFill/>
                  <a:round/>
                  <a:headEnd/>
                  <a:tailEnd/>
                </a:ln>
              </p:spPr>
              <p:txBody>
                <a:bodyPr>
                  <a:prstTxWarp prst="textNoShape">
                    <a:avLst/>
                  </a:prstTxWarp>
                </a:bodyPr>
                <a:lstStyle/>
                <a:p>
                  <a:endParaRPr lang="en-US"/>
                </a:p>
              </p:txBody>
            </p:sp>
            <p:sp>
              <p:nvSpPr>
                <p:cNvPr id="57459" name="Freeform 281"/>
                <p:cNvSpPr>
                  <a:spLocks/>
                </p:cNvSpPr>
                <p:nvPr/>
              </p:nvSpPr>
              <p:spPr bwMode="auto">
                <a:xfrm>
                  <a:off x="719" y="672"/>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solidFill>
                  <a:srgbClr val="EAEAEA"/>
                </a:solidFill>
                <a:ln w="9525">
                  <a:noFill/>
                  <a:round/>
                  <a:headEnd/>
                  <a:tailEnd/>
                </a:ln>
              </p:spPr>
              <p:txBody>
                <a:bodyPr>
                  <a:prstTxWarp prst="textNoShape">
                    <a:avLst/>
                  </a:prstTxWarp>
                </a:bodyPr>
                <a:lstStyle/>
                <a:p>
                  <a:endParaRPr lang="en-US"/>
                </a:p>
              </p:txBody>
            </p:sp>
            <p:sp>
              <p:nvSpPr>
                <p:cNvPr id="57460" name="Freeform 282"/>
                <p:cNvSpPr>
                  <a:spLocks/>
                </p:cNvSpPr>
                <p:nvPr/>
              </p:nvSpPr>
              <p:spPr bwMode="auto">
                <a:xfrm>
                  <a:off x="719" y="672"/>
                  <a:ext cx="527" cy="449"/>
                </a:xfrm>
                <a:custGeom>
                  <a:avLst/>
                  <a:gdLst>
                    <a:gd name="T0" fmla="*/ 0 w 14755"/>
                    <a:gd name="T1" fmla="*/ 0 h 12587"/>
                    <a:gd name="T2" fmla="*/ 0 w 14755"/>
                    <a:gd name="T3" fmla="*/ 0 h 12587"/>
                    <a:gd name="T4" fmla="*/ 0 w 14755"/>
                    <a:gd name="T5" fmla="*/ 0 h 12587"/>
                    <a:gd name="T6" fmla="*/ 0 w 14755"/>
                    <a:gd name="T7" fmla="*/ 0 h 12587"/>
                    <a:gd name="T8" fmla="*/ 0 w 14755"/>
                    <a:gd name="T9" fmla="*/ 0 h 12587"/>
                    <a:gd name="T10" fmla="*/ 0 w 14755"/>
                    <a:gd name="T11" fmla="*/ 0 h 12587"/>
                    <a:gd name="T12" fmla="*/ 0 w 14755"/>
                    <a:gd name="T13" fmla="*/ 0 h 12587"/>
                    <a:gd name="T14" fmla="*/ 0 w 14755"/>
                    <a:gd name="T15" fmla="*/ 0 h 12587"/>
                    <a:gd name="T16" fmla="*/ 0 w 14755"/>
                    <a:gd name="T17" fmla="*/ 0 h 12587"/>
                    <a:gd name="T18" fmla="*/ 0 w 14755"/>
                    <a:gd name="T19" fmla="*/ 0 h 12587"/>
                    <a:gd name="T20" fmla="*/ 0 w 14755"/>
                    <a:gd name="T21" fmla="*/ 0 h 12587"/>
                    <a:gd name="T22" fmla="*/ 0 w 14755"/>
                    <a:gd name="T23" fmla="*/ 0 h 12587"/>
                    <a:gd name="T24" fmla="*/ 0 w 14755"/>
                    <a:gd name="T25" fmla="*/ 0 h 12587"/>
                    <a:gd name="T26" fmla="*/ 0 w 14755"/>
                    <a:gd name="T27" fmla="*/ 0 h 12587"/>
                    <a:gd name="T28" fmla="*/ 0 w 14755"/>
                    <a:gd name="T29" fmla="*/ 0 h 12587"/>
                    <a:gd name="T30" fmla="*/ 0 w 14755"/>
                    <a:gd name="T31" fmla="*/ 0 h 12587"/>
                    <a:gd name="T32" fmla="*/ 0 w 14755"/>
                    <a:gd name="T33" fmla="*/ 0 h 12587"/>
                    <a:gd name="T34" fmla="*/ 0 w 14755"/>
                    <a:gd name="T35" fmla="*/ 0 h 12587"/>
                    <a:gd name="T36" fmla="*/ 0 w 14755"/>
                    <a:gd name="T37" fmla="*/ 0 h 12587"/>
                    <a:gd name="T38" fmla="*/ 0 w 14755"/>
                    <a:gd name="T39" fmla="*/ 0 h 12587"/>
                    <a:gd name="T40" fmla="*/ 0 w 14755"/>
                    <a:gd name="T41" fmla="*/ 0 h 12587"/>
                    <a:gd name="T42" fmla="*/ 0 w 14755"/>
                    <a:gd name="T43" fmla="*/ 0 h 12587"/>
                    <a:gd name="T44" fmla="*/ 0 w 14755"/>
                    <a:gd name="T45" fmla="*/ 0 h 12587"/>
                    <a:gd name="T46" fmla="*/ 0 w 14755"/>
                    <a:gd name="T47" fmla="*/ 0 h 12587"/>
                    <a:gd name="T48" fmla="*/ 0 w 14755"/>
                    <a:gd name="T49" fmla="*/ 0 h 12587"/>
                    <a:gd name="T50" fmla="*/ 0 w 14755"/>
                    <a:gd name="T51" fmla="*/ 0 h 12587"/>
                    <a:gd name="T52" fmla="*/ 0 w 14755"/>
                    <a:gd name="T53" fmla="*/ 0 h 12587"/>
                    <a:gd name="T54" fmla="*/ 0 w 14755"/>
                    <a:gd name="T55" fmla="*/ 0 h 12587"/>
                    <a:gd name="T56" fmla="*/ 0 w 14755"/>
                    <a:gd name="T57" fmla="*/ 0 h 12587"/>
                    <a:gd name="T58" fmla="*/ 0 w 14755"/>
                    <a:gd name="T59" fmla="*/ 0 h 12587"/>
                    <a:gd name="T60" fmla="*/ 0 w 14755"/>
                    <a:gd name="T61" fmla="*/ 0 h 12587"/>
                    <a:gd name="T62" fmla="*/ 0 w 14755"/>
                    <a:gd name="T63" fmla="*/ 0 h 12587"/>
                    <a:gd name="T64" fmla="*/ 0 w 14755"/>
                    <a:gd name="T65" fmla="*/ 0 h 12587"/>
                    <a:gd name="T66" fmla="*/ 0 w 14755"/>
                    <a:gd name="T67" fmla="*/ 0 h 12587"/>
                    <a:gd name="T68" fmla="*/ 0 w 14755"/>
                    <a:gd name="T69" fmla="*/ 0 h 12587"/>
                    <a:gd name="T70" fmla="*/ 0 w 14755"/>
                    <a:gd name="T71" fmla="*/ 0 h 12587"/>
                    <a:gd name="T72" fmla="*/ 0 w 14755"/>
                    <a:gd name="T73" fmla="*/ 0 h 12587"/>
                    <a:gd name="T74" fmla="*/ 0 w 14755"/>
                    <a:gd name="T75" fmla="*/ 0 h 12587"/>
                    <a:gd name="T76" fmla="*/ 0 w 14755"/>
                    <a:gd name="T77" fmla="*/ 0 h 12587"/>
                    <a:gd name="T78" fmla="*/ 0 w 14755"/>
                    <a:gd name="T79" fmla="*/ 0 h 12587"/>
                    <a:gd name="T80" fmla="*/ 0 w 14755"/>
                    <a:gd name="T81" fmla="*/ 0 h 12587"/>
                    <a:gd name="T82" fmla="*/ 0 w 14755"/>
                    <a:gd name="T83" fmla="*/ 0 h 12587"/>
                    <a:gd name="T84" fmla="*/ 0 w 14755"/>
                    <a:gd name="T85" fmla="*/ 0 h 12587"/>
                    <a:gd name="T86" fmla="*/ 0 w 14755"/>
                    <a:gd name="T87" fmla="*/ 0 h 12587"/>
                    <a:gd name="T88" fmla="*/ 0 w 14755"/>
                    <a:gd name="T89" fmla="*/ 0 h 12587"/>
                    <a:gd name="T90" fmla="*/ 0 w 14755"/>
                    <a:gd name="T91" fmla="*/ 0 h 12587"/>
                    <a:gd name="T92" fmla="*/ 0 w 14755"/>
                    <a:gd name="T93" fmla="*/ 0 h 12587"/>
                    <a:gd name="T94" fmla="*/ 0 w 14755"/>
                    <a:gd name="T95" fmla="*/ 0 h 12587"/>
                    <a:gd name="T96" fmla="*/ 0 w 14755"/>
                    <a:gd name="T97" fmla="*/ 0 h 12587"/>
                    <a:gd name="T98" fmla="*/ 0 w 14755"/>
                    <a:gd name="T99" fmla="*/ 0 h 12587"/>
                    <a:gd name="T100" fmla="*/ 0 w 14755"/>
                    <a:gd name="T101" fmla="*/ 0 h 12587"/>
                    <a:gd name="T102" fmla="*/ 0 w 14755"/>
                    <a:gd name="T103" fmla="*/ 0 h 12587"/>
                    <a:gd name="T104" fmla="*/ 0 w 14755"/>
                    <a:gd name="T105" fmla="*/ 0 h 12587"/>
                    <a:gd name="T106" fmla="*/ 0 w 14755"/>
                    <a:gd name="T107" fmla="*/ 0 h 12587"/>
                    <a:gd name="T108" fmla="*/ 0 w 14755"/>
                    <a:gd name="T109" fmla="*/ 0 h 12587"/>
                    <a:gd name="T110" fmla="*/ 0 w 14755"/>
                    <a:gd name="T111" fmla="*/ 0 h 12587"/>
                    <a:gd name="T112" fmla="*/ 0 w 14755"/>
                    <a:gd name="T113" fmla="*/ 0 h 12587"/>
                    <a:gd name="T114" fmla="*/ 0 w 14755"/>
                    <a:gd name="T115" fmla="*/ 0 h 12587"/>
                    <a:gd name="T116" fmla="*/ 0 w 14755"/>
                    <a:gd name="T117" fmla="*/ 0 h 12587"/>
                    <a:gd name="T118" fmla="*/ 0 w 14755"/>
                    <a:gd name="T119" fmla="*/ 0 h 12587"/>
                    <a:gd name="T120" fmla="*/ 0 w 14755"/>
                    <a:gd name="T121" fmla="*/ 0 h 12587"/>
                    <a:gd name="T122" fmla="*/ 0 w 14755"/>
                    <a:gd name="T123" fmla="*/ 0 h 12587"/>
                    <a:gd name="T124" fmla="*/ 0 w 14755"/>
                    <a:gd name="T125" fmla="*/ 0 h 125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755"/>
                    <a:gd name="T190" fmla="*/ 0 h 12587"/>
                    <a:gd name="T191" fmla="*/ 14755 w 14755"/>
                    <a:gd name="T192" fmla="*/ 12587 h 125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noFill/>
                <a:ln w="9525">
                  <a:solidFill>
                    <a:srgbClr val="000000"/>
                  </a:solidFill>
                  <a:round/>
                  <a:headEnd/>
                  <a:tailEnd/>
                </a:ln>
              </p:spPr>
              <p:txBody>
                <a:bodyPr>
                  <a:prstTxWarp prst="textNoShape">
                    <a:avLst/>
                  </a:prstTxWarp>
                </a:bodyPr>
                <a:lstStyle/>
                <a:p>
                  <a:endParaRPr lang="en-US"/>
                </a:p>
              </p:txBody>
            </p:sp>
            <p:sp>
              <p:nvSpPr>
                <p:cNvPr id="57461" name="Freeform 283"/>
                <p:cNvSpPr>
                  <a:spLocks/>
                </p:cNvSpPr>
                <p:nvPr/>
              </p:nvSpPr>
              <p:spPr bwMode="auto">
                <a:xfrm>
                  <a:off x="672" y="867"/>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solidFill>
                  <a:srgbClr val="0066CC"/>
                </a:solidFill>
                <a:ln w="9525">
                  <a:noFill/>
                  <a:round/>
                  <a:headEnd/>
                  <a:tailEnd/>
                </a:ln>
              </p:spPr>
              <p:txBody>
                <a:bodyPr>
                  <a:prstTxWarp prst="textNoShape">
                    <a:avLst/>
                  </a:prstTxWarp>
                </a:bodyPr>
                <a:lstStyle/>
                <a:p>
                  <a:endParaRPr lang="en-US"/>
                </a:p>
              </p:txBody>
            </p:sp>
            <p:sp>
              <p:nvSpPr>
                <p:cNvPr id="57462" name="Freeform 284"/>
                <p:cNvSpPr>
                  <a:spLocks/>
                </p:cNvSpPr>
                <p:nvPr/>
              </p:nvSpPr>
              <p:spPr bwMode="auto">
                <a:xfrm>
                  <a:off x="672" y="867"/>
                  <a:ext cx="30" cy="21"/>
                </a:xfrm>
                <a:custGeom>
                  <a:avLst/>
                  <a:gdLst>
                    <a:gd name="T0" fmla="*/ 0 w 845"/>
                    <a:gd name="T1" fmla="*/ 0 h 611"/>
                    <a:gd name="T2" fmla="*/ 0 w 845"/>
                    <a:gd name="T3" fmla="*/ 0 h 611"/>
                    <a:gd name="T4" fmla="*/ 0 w 845"/>
                    <a:gd name="T5" fmla="*/ 0 h 611"/>
                    <a:gd name="T6" fmla="*/ 0 w 845"/>
                    <a:gd name="T7" fmla="*/ 0 h 611"/>
                    <a:gd name="T8" fmla="*/ 0 w 845"/>
                    <a:gd name="T9" fmla="*/ 0 h 611"/>
                    <a:gd name="T10" fmla="*/ 0 w 845"/>
                    <a:gd name="T11" fmla="*/ 0 h 611"/>
                    <a:gd name="T12" fmla="*/ 0 w 845"/>
                    <a:gd name="T13" fmla="*/ 0 h 611"/>
                    <a:gd name="T14" fmla="*/ 0 w 845"/>
                    <a:gd name="T15" fmla="*/ 0 h 611"/>
                    <a:gd name="T16" fmla="*/ 0 w 845"/>
                    <a:gd name="T17" fmla="*/ 0 h 611"/>
                    <a:gd name="T18" fmla="*/ 0 w 845"/>
                    <a:gd name="T19" fmla="*/ 0 h 611"/>
                    <a:gd name="T20" fmla="*/ 0 w 845"/>
                    <a:gd name="T21" fmla="*/ 0 h 611"/>
                    <a:gd name="T22" fmla="*/ 0 w 845"/>
                    <a:gd name="T23" fmla="*/ 0 h 611"/>
                    <a:gd name="T24" fmla="*/ 0 w 845"/>
                    <a:gd name="T25" fmla="*/ 0 h 611"/>
                    <a:gd name="T26" fmla="*/ 0 w 845"/>
                    <a:gd name="T27" fmla="*/ 0 h 611"/>
                    <a:gd name="T28" fmla="*/ 0 w 845"/>
                    <a:gd name="T29" fmla="*/ 0 h 611"/>
                    <a:gd name="T30" fmla="*/ 0 w 845"/>
                    <a:gd name="T31" fmla="*/ 0 h 611"/>
                    <a:gd name="T32" fmla="*/ 0 w 845"/>
                    <a:gd name="T33" fmla="*/ 0 h 611"/>
                    <a:gd name="T34" fmla="*/ 0 w 845"/>
                    <a:gd name="T35" fmla="*/ 0 h 611"/>
                    <a:gd name="T36" fmla="*/ 0 w 845"/>
                    <a:gd name="T37" fmla="*/ 0 h 611"/>
                    <a:gd name="T38" fmla="*/ 0 w 845"/>
                    <a:gd name="T39" fmla="*/ 0 h 611"/>
                    <a:gd name="T40" fmla="*/ 0 w 845"/>
                    <a:gd name="T41" fmla="*/ 0 h 611"/>
                    <a:gd name="T42" fmla="*/ 0 w 845"/>
                    <a:gd name="T43" fmla="*/ 0 h 611"/>
                    <a:gd name="T44" fmla="*/ 0 w 845"/>
                    <a:gd name="T45" fmla="*/ 0 h 611"/>
                    <a:gd name="T46" fmla="*/ 0 w 845"/>
                    <a:gd name="T47" fmla="*/ 0 h 611"/>
                    <a:gd name="T48" fmla="*/ 0 w 845"/>
                    <a:gd name="T49" fmla="*/ 0 h 611"/>
                    <a:gd name="T50" fmla="*/ 0 w 845"/>
                    <a:gd name="T51" fmla="*/ 0 h 611"/>
                    <a:gd name="T52" fmla="*/ 0 w 845"/>
                    <a:gd name="T53" fmla="*/ 0 h 611"/>
                    <a:gd name="T54" fmla="*/ 0 w 845"/>
                    <a:gd name="T55" fmla="*/ 0 h 611"/>
                    <a:gd name="T56" fmla="*/ 0 w 845"/>
                    <a:gd name="T57" fmla="*/ 0 h 611"/>
                    <a:gd name="T58" fmla="*/ 0 w 845"/>
                    <a:gd name="T59" fmla="*/ 0 h 611"/>
                    <a:gd name="T60" fmla="*/ 0 w 845"/>
                    <a:gd name="T61" fmla="*/ 0 h 611"/>
                    <a:gd name="T62" fmla="*/ 0 w 845"/>
                    <a:gd name="T63" fmla="*/ 0 h 611"/>
                    <a:gd name="T64" fmla="*/ 0 w 845"/>
                    <a:gd name="T65" fmla="*/ 0 h 611"/>
                    <a:gd name="T66" fmla="*/ 0 w 845"/>
                    <a:gd name="T67" fmla="*/ 0 h 611"/>
                    <a:gd name="T68" fmla="*/ 0 w 845"/>
                    <a:gd name="T69" fmla="*/ 0 h 611"/>
                    <a:gd name="T70" fmla="*/ 0 w 845"/>
                    <a:gd name="T71" fmla="*/ 0 h 611"/>
                    <a:gd name="T72" fmla="*/ 0 w 845"/>
                    <a:gd name="T73" fmla="*/ 0 h 611"/>
                    <a:gd name="T74" fmla="*/ 0 w 845"/>
                    <a:gd name="T75" fmla="*/ 0 h 611"/>
                    <a:gd name="T76" fmla="*/ 0 w 845"/>
                    <a:gd name="T77" fmla="*/ 0 h 611"/>
                    <a:gd name="T78" fmla="*/ 0 w 845"/>
                    <a:gd name="T79" fmla="*/ 0 h 611"/>
                    <a:gd name="T80" fmla="*/ 0 w 845"/>
                    <a:gd name="T81" fmla="*/ 0 h 611"/>
                    <a:gd name="T82" fmla="*/ 0 w 845"/>
                    <a:gd name="T83" fmla="*/ 0 h 611"/>
                    <a:gd name="T84" fmla="*/ 0 w 845"/>
                    <a:gd name="T85" fmla="*/ 0 h 611"/>
                    <a:gd name="T86" fmla="*/ 0 w 845"/>
                    <a:gd name="T87" fmla="*/ 0 h 611"/>
                    <a:gd name="T88" fmla="*/ 0 w 845"/>
                    <a:gd name="T89" fmla="*/ 0 h 611"/>
                    <a:gd name="T90" fmla="*/ 0 w 845"/>
                    <a:gd name="T91" fmla="*/ 0 h 6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45"/>
                    <a:gd name="T139" fmla="*/ 0 h 611"/>
                    <a:gd name="T140" fmla="*/ 845 w 845"/>
                    <a:gd name="T141" fmla="*/ 611 h 6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solidFill>
                  <a:srgbClr val="0066CC"/>
                </a:solidFill>
                <a:ln w="3175">
                  <a:solidFill>
                    <a:srgbClr val="1F1A17"/>
                  </a:solidFill>
                  <a:round/>
                  <a:headEnd/>
                  <a:tailEnd/>
                </a:ln>
              </p:spPr>
              <p:txBody>
                <a:bodyPr>
                  <a:prstTxWarp prst="textNoShape">
                    <a:avLst/>
                  </a:prstTxWarp>
                </a:bodyPr>
                <a:lstStyle/>
                <a:p>
                  <a:endParaRPr lang="en-US"/>
                </a:p>
              </p:txBody>
            </p:sp>
            <p:sp>
              <p:nvSpPr>
                <p:cNvPr id="57463" name="Freeform 285"/>
                <p:cNvSpPr>
                  <a:spLocks/>
                </p:cNvSpPr>
                <p:nvPr/>
              </p:nvSpPr>
              <p:spPr bwMode="auto">
                <a:xfrm>
                  <a:off x="865" y="1022"/>
                  <a:ext cx="22" cy="19"/>
                </a:xfrm>
                <a:custGeom>
                  <a:avLst/>
                  <a:gdLst>
                    <a:gd name="T0" fmla="*/ 0 w 622"/>
                    <a:gd name="T1" fmla="*/ 0 h 528"/>
                    <a:gd name="T2" fmla="*/ 0 w 622"/>
                    <a:gd name="T3" fmla="*/ 0 h 528"/>
                    <a:gd name="T4" fmla="*/ 0 w 622"/>
                    <a:gd name="T5" fmla="*/ 0 h 528"/>
                    <a:gd name="T6" fmla="*/ 0 w 622"/>
                    <a:gd name="T7" fmla="*/ 0 h 528"/>
                    <a:gd name="T8" fmla="*/ 0 w 622"/>
                    <a:gd name="T9" fmla="*/ 0 h 528"/>
                    <a:gd name="T10" fmla="*/ 0 w 622"/>
                    <a:gd name="T11" fmla="*/ 0 h 528"/>
                    <a:gd name="T12" fmla="*/ 0 w 622"/>
                    <a:gd name="T13" fmla="*/ 0 h 528"/>
                    <a:gd name="T14" fmla="*/ 0 w 622"/>
                    <a:gd name="T15" fmla="*/ 0 h 528"/>
                    <a:gd name="T16" fmla="*/ 0 w 622"/>
                    <a:gd name="T17" fmla="*/ 0 h 528"/>
                    <a:gd name="T18" fmla="*/ 0 w 622"/>
                    <a:gd name="T19" fmla="*/ 0 h 528"/>
                    <a:gd name="T20" fmla="*/ 0 w 622"/>
                    <a:gd name="T21" fmla="*/ 0 h 528"/>
                    <a:gd name="T22" fmla="*/ 0 w 622"/>
                    <a:gd name="T23" fmla="*/ 0 h 528"/>
                    <a:gd name="T24" fmla="*/ 0 w 622"/>
                    <a:gd name="T25" fmla="*/ 0 h 528"/>
                    <a:gd name="T26" fmla="*/ 0 w 622"/>
                    <a:gd name="T27" fmla="*/ 0 h 528"/>
                    <a:gd name="T28" fmla="*/ 0 w 622"/>
                    <a:gd name="T29" fmla="*/ 0 h 528"/>
                    <a:gd name="T30" fmla="*/ 0 w 622"/>
                    <a:gd name="T31" fmla="*/ 0 h 528"/>
                    <a:gd name="T32" fmla="*/ 0 w 622"/>
                    <a:gd name="T33" fmla="*/ 0 h 528"/>
                    <a:gd name="T34" fmla="*/ 0 w 622"/>
                    <a:gd name="T35" fmla="*/ 0 h 528"/>
                    <a:gd name="T36" fmla="*/ 0 w 622"/>
                    <a:gd name="T37" fmla="*/ 0 h 528"/>
                    <a:gd name="T38" fmla="*/ 0 w 622"/>
                    <a:gd name="T39" fmla="*/ 0 h 528"/>
                    <a:gd name="T40" fmla="*/ 0 w 622"/>
                    <a:gd name="T41" fmla="*/ 0 h 528"/>
                    <a:gd name="T42" fmla="*/ 0 w 622"/>
                    <a:gd name="T43" fmla="*/ 0 h 528"/>
                    <a:gd name="T44" fmla="*/ 0 w 622"/>
                    <a:gd name="T45" fmla="*/ 0 h 528"/>
                    <a:gd name="T46" fmla="*/ 0 w 622"/>
                    <a:gd name="T47" fmla="*/ 0 h 528"/>
                    <a:gd name="T48" fmla="*/ 0 w 622"/>
                    <a:gd name="T49" fmla="*/ 0 h 528"/>
                    <a:gd name="T50" fmla="*/ 0 w 622"/>
                    <a:gd name="T51" fmla="*/ 0 h 528"/>
                    <a:gd name="T52" fmla="*/ 0 w 622"/>
                    <a:gd name="T53" fmla="*/ 0 h 528"/>
                    <a:gd name="T54" fmla="*/ 0 w 622"/>
                    <a:gd name="T55" fmla="*/ 0 h 528"/>
                    <a:gd name="T56" fmla="*/ 0 w 622"/>
                    <a:gd name="T57" fmla="*/ 0 h 528"/>
                    <a:gd name="T58" fmla="*/ 0 w 622"/>
                    <a:gd name="T59" fmla="*/ 0 h 528"/>
                    <a:gd name="T60" fmla="*/ 0 w 622"/>
                    <a:gd name="T61" fmla="*/ 0 h 528"/>
                    <a:gd name="T62" fmla="*/ 0 w 622"/>
                    <a:gd name="T63" fmla="*/ 0 h 528"/>
                    <a:gd name="T64" fmla="*/ 0 w 622"/>
                    <a:gd name="T65" fmla="*/ 0 h 528"/>
                    <a:gd name="T66" fmla="*/ 0 w 622"/>
                    <a:gd name="T67" fmla="*/ 0 h 528"/>
                    <a:gd name="T68" fmla="*/ 0 w 622"/>
                    <a:gd name="T69" fmla="*/ 0 h 528"/>
                    <a:gd name="T70" fmla="*/ 0 w 622"/>
                    <a:gd name="T71" fmla="*/ 0 h 528"/>
                    <a:gd name="T72" fmla="*/ 0 w 622"/>
                    <a:gd name="T73" fmla="*/ 0 h 528"/>
                    <a:gd name="T74" fmla="*/ 0 w 622"/>
                    <a:gd name="T75" fmla="*/ 0 h 528"/>
                    <a:gd name="T76" fmla="*/ 0 w 622"/>
                    <a:gd name="T77" fmla="*/ 0 h 5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2"/>
                    <a:gd name="T118" fmla="*/ 0 h 528"/>
                    <a:gd name="T119" fmla="*/ 622 w 622"/>
                    <a:gd name="T120" fmla="*/ 528 h 5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2" h="528">
                      <a:moveTo>
                        <a:pt x="505" y="13"/>
                      </a:moveTo>
                      <a:lnTo>
                        <a:pt x="493" y="9"/>
                      </a:lnTo>
                      <a:lnTo>
                        <a:pt x="461" y="2"/>
                      </a:lnTo>
                      <a:lnTo>
                        <a:pt x="450" y="1"/>
                      </a:lnTo>
                      <a:lnTo>
                        <a:pt x="438" y="0"/>
                      </a:lnTo>
                      <a:lnTo>
                        <a:pt x="425" y="0"/>
                      </a:lnTo>
                      <a:lnTo>
                        <a:pt x="411" y="1"/>
                      </a:lnTo>
                      <a:lnTo>
                        <a:pt x="396" y="2"/>
                      </a:lnTo>
                      <a:lnTo>
                        <a:pt x="381" y="4"/>
                      </a:lnTo>
                      <a:lnTo>
                        <a:pt x="366" y="6"/>
                      </a:lnTo>
                      <a:lnTo>
                        <a:pt x="349" y="10"/>
                      </a:lnTo>
                      <a:lnTo>
                        <a:pt x="332" y="16"/>
                      </a:lnTo>
                      <a:lnTo>
                        <a:pt x="315" y="22"/>
                      </a:lnTo>
                      <a:lnTo>
                        <a:pt x="297" y="30"/>
                      </a:lnTo>
                      <a:lnTo>
                        <a:pt x="278" y="39"/>
                      </a:lnTo>
                      <a:lnTo>
                        <a:pt x="260" y="52"/>
                      </a:lnTo>
                      <a:lnTo>
                        <a:pt x="241" y="64"/>
                      </a:lnTo>
                      <a:lnTo>
                        <a:pt x="222" y="79"/>
                      </a:lnTo>
                      <a:lnTo>
                        <a:pt x="203" y="96"/>
                      </a:lnTo>
                      <a:lnTo>
                        <a:pt x="184" y="115"/>
                      </a:lnTo>
                      <a:lnTo>
                        <a:pt x="164" y="136"/>
                      </a:lnTo>
                      <a:lnTo>
                        <a:pt x="145" y="159"/>
                      </a:lnTo>
                      <a:lnTo>
                        <a:pt x="127" y="186"/>
                      </a:lnTo>
                      <a:lnTo>
                        <a:pt x="108" y="214"/>
                      </a:lnTo>
                      <a:lnTo>
                        <a:pt x="90" y="245"/>
                      </a:lnTo>
                      <a:lnTo>
                        <a:pt x="72" y="279"/>
                      </a:lnTo>
                      <a:lnTo>
                        <a:pt x="55" y="317"/>
                      </a:lnTo>
                      <a:lnTo>
                        <a:pt x="52" y="321"/>
                      </a:lnTo>
                      <a:lnTo>
                        <a:pt x="44" y="332"/>
                      </a:lnTo>
                      <a:lnTo>
                        <a:pt x="32" y="350"/>
                      </a:lnTo>
                      <a:lnTo>
                        <a:pt x="21" y="371"/>
                      </a:lnTo>
                      <a:lnTo>
                        <a:pt x="15" y="383"/>
                      </a:lnTo>
                      <a:lnTo>
                        <a:pt x="10" y="395"/>
                      </a:lnTo>
                      <a:lnTo>
                        <a:pt x="6" y="409"/>
                      </a:lnTo>
                      <a:lnTo>
                        <a:pt x="3" y="422"/>
                      </a:lnTo>
                      <a:lnTo>
                        <a:pt x="1" y="435"/>
                      </a:lnTo>
                      <a:lnTo>
                        <a:pt x="0" y="448"/>
                      </a:lnTo>
                      <a:lnTo>
                        <a:pt x="1" y="460"/>
                      </a:lnTo>
                      <a:lnTo>
                        <a:pt x="4" y="472"/>
                      </a:lnTo>
                      <a:lnTo>
                        <a:pt x="9" y="484"/>
                      </a:lnTo>
                      <a:lnTo>
                        <a:pt x="16" y="494"/>
                      </a:lnTo>
                      <a:lnTo>
                        <a:pt x="26" y="503"/>
                      </a:lnTo>
                      <a:lnTo>
                        <a:pt x="39" y="511"/>
                      </a:lnTo>
                      <a:lnTo>
                        <a:pt x="56" y="518"/>
                      </a:lnTo>
                      <a:lnTo>
                        <a:pt x="75" y="523"/>
                      </a:lnTo>
                      <a:lnTo>
                        <a:pt x="98" y="527"/>
                      </a:lnTo>
                      <a:lnTo>
                        <a:pt x="124" y="528"/>
                      </a:lnTo>
                      <a:lnTo>
                        <a:pt x="155" y="527"/>
                      </a:lnTo>
                      <a:lnTo>
                        <a:pt x="191" y="523"/>
                      </a:lnTo>
                      <a:lnTo>
                        <a:pt x="230" y="517"/>
                      </a:lnTo>
                      <a:lnTo>
                        <a:pt x="274" y="509"/>
                      </a:lnTo>
                      <a:lnTo>
                        <a:pt x="324" y="497"/>
                      </a:lnTo>
                      <a:lnTo>
                        <a:pt x="378" y="483"/>
                      </a:lnTo>
                      <a:lnTo>
                        <a:pt x="439" y="465"/>
                      </a:lnTo>
                      <a:lnTo>
                        <a:pt x="505" y="444"/>
                      </a:lnTo>
                      <a:lnTo>
                        <a:pt x="515" y="430"/>
                      </a:lnTo>
                      <a:lnTo>
                        <a:pt x="542" y="390"/>
                      </a:lnTo>
                      <a:lnTo>
                        <a:pt x="558" y="364"/>
                      </a:lnTo>
                      <a:lnTo>
                        <a:pt x="575" y="334"/>
                      </a:lnTo>
                      <a:lnTo>
                        <a:pt x="583" y="318"/>
                      </a:lnTo>
                      <a:lnTo>
                        <a:pt x="590" y="301"/>
                      </a:lnTo>
                      <a:lnTo>
                        <a:pt x="597" y="283"/>
                      </a:lnTo>
                      <a:lnTo>
                        <a:pt x="604" y="265"/>
                      </a:lnTo>
                      <a:lnTo>
                        <a:pt x="610" y="247"/>
                      </a:lnTo>
                      <a:lnTo>
                        <a:pt x="615" y="229"/>
                      </a:lnTo>
                      <a:lnTo>
                        <a:pt x="618" y="211"/>
                      </a:lnTo>
                      <a:lnTo>
                        <a:pt x="621" y="193"/>
                      </a:lnTo>
                      <a:lnTo>
                        <a:pt x="622" y="175"/>
                      </a:lnTo>
                      <a:lnTo>
                        <a:pt x="622" y="156"/>
                      </a:lnTo>
                      <a:lnTo>
                        <a:pt x="620" y="139"/>
                      </a:lnTo>
                      <a:lnTo>
                        <a:pt x="616" y="122"/>
                      </a:lnTo>
                      <a:lnTo>
                        <a:pt x="611" y="105"/>
                      </a:lnTo>
                      <a:lnTo>
                        <a:pt x="603" y="89"/>
                      </a:lnTo>
                      <a:lnTo>
                        <a:pt x="593" y="74"/>
                      </a:lnTo>
                      <a:lnTo>
                        <a:pt x="581" y="60"/>
                      </a:lnTo>
                      <a:lnTo>
                        <a:pt x="566" y="46"/>
                      </a:lnTo>
                      <a:lnTo>
                        <a:pt x="549" y="34"/>
                      </a:lnTo>
                      <a:lnTo>
                        <a:pt x="528" y="23"/>
                      </a:lnTo>
                      <a:lnTo>
                        <a:pt x="505" y="13"/>
                      </a:lnTo>
                      <a:close/>
                    </a:path>
                  </a:pathLst>
                </a:custGeom>
                <a:solidFill>
                  <a:srgbClr val="FFFFFF"/>
                </a:solidFill>
                <a:ln w="9525">
                  <a:noFill/>
                  <a:round/>
                  <a:headEnd/>
                  <a:tailEnd/>
                </a:ln>
              </p:spPr>
              <p:txBody>
                <a:bodyPr>
                  <a:prstTxWarp prst="textNoShape">
                    <a:avLst/>
                  </a:prstTxWarp>
                </a:bodyPr>
                <a:lstStyle/>
                <a:p>
                  <a:endParaRPr lang="en-US"/>
                </a:p>
              </p:txBody>
            </p:sp>
            <p:sp>
              <p:nvSpPr>
                <p:cNvPr id="57464" name="Freeform 286"/>
                <p:cNvSpPr>
                  <a:spLocks/>
                </p:cNvSpPr>
                <p:nvPr/>
              </p:nvSpPr>
              <p:spPr bwMode="auto">
                <a:xfrm>
                  <a:off x="865" y="1022"/>
                  <a:ext cx="22" cy="19"/>
                </a:xfrm>
                <a:custGeom>
                  <a:avLst/>
                  <a:gdLst>
                    <a:gd name="T0" fmla="*/ 0 w 622"/>
                    <a:gd name="T1" fmla="*/ 0 h 528"/>
                    <a:gd name="T2" fmla="*/ 0 w 622"/>
                    <a:gd name="T3" fmla="*/ 0 h 528"/>
                    <a:gd name="T4" fmla="*/ 0 w 622"/>
                    <a:gd name="T5" fmla="*/ 0 h 528"/>
                    <a:gd name="T6" fmla="*/ 0 w 622"/>
                    <a:gd name="T7" fmla="*/ 0 h 528"/>
                    <a:gd name="T8" fmla="*/ 0 w 622"/>
                    <a:gd name="T9" fmla="*/ 0 h 528"/>
                    <a:gd name="T10" fmla="*/ 0 w 622"/>
                    <a:gd name="T11" fmla="*/ 0 h 528"/>
                    <a:gd name="T12" fmla="*/ 0 w 622"/>
                    <a:gd name="T13" fmla="*/ 0 h 528"/>
                    <a:gd name="T14" fmla="*/ 0 w 622"/>
                    <a:gd name="T15" fmla="*/ 0 h 528"/>
                    <a:gd name="T16" fmla="*/ 0 w 622"/>
                    <a:gd name="T17" fmla="*/ 0 h 528"/>
                    <a:gd name="T18" fmla="*/ 0 w 622"/>
                    <a:gd name="T19" fmla="*/ 0 h 528"/>
                    <a:gd name="T20" fmla="*/ 0 w 622"/>
                    <a:gd name="T21" fmla="*/ 0 h 528"/>
                    <a:gd name="T22" fmla="*/ 0 w 622"/>
                    <a:gd name="T23" fmla="*/ 0 h 528"/>
                    <a:gd name="T24" fmla="*/ 0 w 622"/>
                    <a:gd name="T25" fmla="*/ 0 h 528"/>
                    <a:gd name="T26" fmla="*/ 0 w 622"/>
                    <a:gd name="T27" fmla="*/ 0 h 528"/>
                    <a:gd name="T28" fmla="*/ 0 w 622"/>
                    <a:gd name="T29" fmla="*/ 0 h 528"/>
                    <a:gd name="T30" fmla="*/ 0 w 622"/>
                    <a:gd name="T31" fmla="*/ 0 h 528"/>
                    <a:gd name="T32" fmla="*/ 0 w 622"/>
                    <a:gd name="T33" fmla="*/ 0 h 528"/>
                    <a:gd name="T34" fmla="*/ 0 w 622"/>
                    <a:gd name="T35" fmla="*/ 0 h 528"/>
                    <a:gd name="T36" fmla="*/ 0 w 622"/>
                    <a:gd name="T37" fmla="*/ 0 h 528"/>
                    <a:gd name="T38" fmla="*/ 0 w 622"/>
                    <a:gd name="T39" fmla="*/ 0 h 528"/>
                    <a:gd name="T40" fmla="*/ 0 w 622"/>
                    <a:gd name="T41" fmla="*/ 0 h 528"/>
                    <a:gd name="T42" fmla="*/ 0 w 622"/>
                    <a:gd name="T43" fmla="*/ 0 h 528"/>
                    <a:gd name="T44" fmla="*/ 0 w 622"/>
                    <a:gd name="T45" fmla="*/ 0 h 528"/>
                    <a:gd name="T46" fmla="*/ 0 w 622"/>
                    <a:gd name="T47" fmla="*/ 0 h 528"/>
                    <a:gd name="T48" fmla="*/ 0 w 622"/>
                    <a:gd name="T49" fmla="*/ 0 h 528"/>
                    <a:gd name="T50" fmla="*/ 0 w 622"/>
                    <a:gd name="T51" fmla="*/ 0 h 528"/>
                    <a:gd name="T52" fmla="*/ 0 w 622"/>
                    <a:gd name="T53" fmla="*/ 0 h 528"/>
                    <a:gd name="T54" fmla="*/ 0 w 622"/>
                    <a:gd name="T55" fmla="*/ 0 h 528"/>
                    <a:gd name="T56" fmla="*/ 0 w 622"/>
                    <a:gd name="T57" fmla="*/ 0 h 528"/>
                    <a:gd name="T58" fmla="*/ 0 w 622"/>
                    <a:gd name="T59" fmla="*/ 0 h 528"/>
                    <a:gd name="T60" fmla="*/ 0 w 622"/>
                    <a:gd name="T61" fmla="*/ 0 h 528"/>
                    <a:gd name="T62" fmla="*/ 0 w 622"/>
                    <a:gd name="T63" fmla="*/ 0 h 528"/>
                    <a:gd name="T64" fmla="*/ 0 w 622"/>
                    <a:gd name="T65" fmla="*/ 0 h 528"/>
                    <a:gd name="T66" fmla="*/ 0 w 622"/>
                    <a:gd name="T67" fmla="*/ 0 h 528"/>
                    <a:gd name="T68" fmla="*/ 0 w 622"/>
                    <a:gd name="T69" fmla="*/ 0 h 528"/>
                    <a:gd name="T70" fmla="*/ 0 w 622"/>
                    <a:gd name="T71" fmla="*/ 0 h 528"/>
                    <a:gd name="T72" fmla="*/ 0 w 622"/>
                    <a:gd name="T73" fmla="*/ 0 h 528"/>
                    <a:gd name="T74" fmla="*/ 0 w 622"/>
                    <a:gd name="T75" fmla="*/ 0 h 528"/>
                    <a:gd name="T76" fmla="*/ 0 w 622"/>
                    <a:gd name="T77" fmla="*/ 0 h 5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22"/>
                    <a:gd name="T118" fmla="*/ 0 h 528"/>
                    <a:gd name="T119" fmla="*/ 622 w 622"/>
                    <a:gd name="T120" fmla="*/ 528 h 52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22" h="528">
                      <a:moveTo>
                        <a:pt x="505" y="13"/>
                      </a:moveTo>
                      <a:lnTo>
                        <a:pt x="493" y="9"/>
                      </a:lnTo>
                      <a:lnTo>
                        <a:pt x="461" y="2"/>
                      </a:lnTo>
                      <a:lnTo>
                        <a:pt x="450" y="1"/>
                      </a:lnTo>
                      <a:lnTo>
                        <a:pt x="438" y="0"/>
                      </a:lnTo>
                      <a:lnTo>
                        <a:pt x="425" y="0"/>
                      </a:lnTo>
                      <a:lnTo>
                        <a:pt x="411" y="1"/>
                      </a:lnTo>
                      <a:lnTo>
                        <a:pt x="396" y="2"/>
                      </a:lnTo>
                      <a:lnTo>
                        <a:pt x="381" y="4"/>
                      </a:lnTo>
                      <a:lnTo>
                        <a:pt x="366" y="6"/>
                      </a:lnTo>
                      <a:lnTo>
                        <a:pt x="349" y="10"/>
                      </a:lnTo>
                      <a:lnTo>
                        <a:pt x="332" y="16"/>
                      </a:lnTo>
                      <a:lnTo>
                        <a:pt x="315" y="22"/>
                      </a:lnTo>
                      <a:lnTo>
                        <a:pt x="297" y="30"/>
                      </a:lnTo>
                      <a:lnTo>
                        <a:pt x="278" y="39"/>
                      </a:lnTo>
                      <a:lnTo>
                        <a:pt x="260" y="52"/>
                      </a:lnTo>
                      <a:lnTo>
                        <a:pt x="241" y="64"/>
                      </a:lnTo>
                      <a:lnTo>
                        <a:pt x="222" y="79"/>
                      </a:lnTo>
                      <a:lnTo>
                        <a:pt x="203" y="96"/>
                      </a:lnTo>
                      <a:lnTo>
                        <a:pt x="184" y="115"/>
                      </a:lnTo>
                      <a:lnTo>
                        <a:pt x="164" y="136"/>
                      </a:lnTo>
                      <a:lnTo>
                        <a:pt x="145" y="159"/>
                      </a:lnTo>
                      <a:lnTo>
                        <a:pt x="127" y="186"/>
                      </a:lnTo>
                      <a:lnTo>
                        <a:pt x="108" y="214"/>
                      </a:lnTo>
                      <a:lnTo>
                        <a:pt x="90" y="245"/>
                      </a:lnTo>
                      <a:lnTo>
                        <a:pt x="72" y="279"/>
                      </a:lnTo>
                      <a:lnTo>
                        <a:pt x="55" y="317"/>
                      </a:lnTo>
                      <a:lnTo>
                        <a:pt x="52" y="321"/>
                      </a:lnTo>
                      <a:lnTo>
                        <a:pt x="44" y="332"/>
                      </a:lnTo>
                      <a:lnTo>
                        <a:pt x="32" y="350"/>
                      </a:lnTo>
                      <a:lnTo>
                        <a:pt x="21" y="371"/>
                      </a:lnTo>
                      <a:lnTo>
                        <a:pt x="15" y="383"/>
                      </a:lnTo>
                      <a:lnTo>
                        <a:pt x="10" y="395"/>
                      </a:lnTo>
                      <a:lnTo>
                        <a:pt x="6" y="409"/>
                      </a:lnTo>
                      <a:lnTo>
                        <a:pt x="3" y="422"/>
                      </a:lnTo>
                      <a:lnTo>
                        <a:pt x="1" y="435"/>
                      </a:lnTo>
                      <a:lnTo>
                        <a:pt x="0" y="448"/>
                      </a:lnTo>
                      <a:lnTo>
                        <a:pt x="1" y="460"/>
                      </a:lnTo>
                      <a:lnTo>
                        <a:pt x="4" y="472"/>
                      </a:lnTo>
                      <a:lnTo>
                        <a:pt x="9" y="484"/>
                      </a:lnTo>
                      <a:lnTo>
                        <a:pt x="16" y="494"/>
                      </a:lnTo>
                      <a:lnTo>
                        <a:pt x="26" y="503"/>
                      </a:lnTo>
                      <a:lnTo>
                        <a:pt x="39" y="511"/>
                      </a:lnTo>
                      <a:lnTo>
                        <a:pt x="56" y="518"/>
                      </a:lnTo>
                      <a:lnTo>
                        <a:pt x="75" y="523"/>
                      </a:lnTo>
                      <a:lnTo>
                        <a:pt x="98" y="527"/>
                      </a:lnTo>
                      <a:lnTo>
                        <a:pt x="124" y="528"/>
                      </a:lnTo>
                      <a:lnTo>
                        <a:pt x="155" y="527"/>
                      </a:lnTo>
                      <a:lnTo>
                        <a:pt x="191" y="523"/>
                      </a:lnTo>
                      <a:lnTo>
                        <a:pt x="230" y="517"/>
                      </a:lnTo>
                      <a:lnTo>
                        <a:pt x="274" y="509"/>
                      </a:lnTo>
                      <a:lnTo>
                        <a:pt x="324" y="497"/>
                      </a:lnTo>
                      <a:lnTo>
                        <a:pt x="378" y="483"/>
                      </a:lnTo>
                      <a:lnTo>
                        <a:pt x="439" y="465"/>
                      </a:lnTo>
                      <a:lnTo>
                        <a:pt x="505" y="444"/>
                      </a:lnTo>
                      <a:lnTo>
                        <a:pt x="515" y="430"/>
                      </a:lnTo>
                      <a:lnTo>
                        <a:pt x="542" y="390"/>
                      </a:lnTo>
                      <a:lnTo>
                        <a:pt x="558" y="364"/>
                      </a:lnTo>
                      <a:lnTo>
                        <a:pt x="575" y="334"/>
                      </a:lnTo>
                      <a:lnTo>
                        <a:pt x="583" y="318"/>
                      </a:lnTo>
                      <a:lnTo>
                        <a:pt x="590" y="301"/>
                      </a:lnTo>
                      <a:lnTo>
                        <a:pt x="597" y="283"/>
                      </a:lnTo>
                      <a:lnTo>
                        <a:pt x="604" y="265"/>
                      </a:lnTo>
                      <a:lnTo>
                        <a:pt x="610" y="247"/>
                      </a:lnTo>
                      <a:lnTo>
                        <a:pt x="615" y="229"/>
                      </a:lnTo>
                      <a:lnTo>
                        <a:pt x="618" y="211"/>
                      </a:lnTo>
                      <a:lnTo>
                        <a:pt x="621" y="193"/>
                      </a:lnTo>
                      <a:lnTo>
                        <a:pt x="622" y="175"/>
                      </a:lnTo>
                      <a:lnTo>
                        <a:pt x="622" y="156"/>
                      </a:lnTo>
                      <a:lnTo>
                        <a:pt x="620" y="139"/>
                      </a:lnTo>
                      <a:lnTo>
                        <a:pt x="616" y="122"/>
                      </a:lnTo>
                      <a:lnTo>
                        <a:pt x="611" y="105"/>
                      </a:lnTo>
                      <a:lnTo>
                        <a:pt x="603" y="89"/>
                      </a:lnTo>
                      <a:lnTo>
                        <a:pt x="593" y="74"/>
                      </a:lnTo>
                      <a:lnTo>
                        <a:pt x="581" y="60"/>
                      </a:lnTo>
                      <a:lnTo>
                        <a:pt x="566" y="46"/>
                      </a:lnTo>
                      <a:lnTo>
                        <a:pt x="549" y="34"/>
                      </a:lnTo>
                      <a:lnTo>
                        <a:pt x="528" y="23"/>
                      </a:lnTo>
                      <a:lnTo>
                        <a:pt x="505" y="13"/>
                      </a:lnTo>
                      <a:close/>
                    </a:path>
                  </a:pathLst>
                </a:custGeom>
                <a:noFill/>
                <a:ln w="3175">
                  <a:solidFill>
                    <a:srgbClr val="1F1A17"/>
                  </a:solidFill>
                  <a:round/>
                  <a:headEnd/>
                  <a:tailEnd/>
                </a:ln>
              </p:spPr>
              <p:txBody>
                <a:bodyPr>
                  <a:prstTxWarp prst="textNoShape">
                    <a:avLst/>
                  </a:prstTxWarp>
                </a:bodyPr>
                <a:lstStyle/>
                <a:p>
                  <a:endParaRPr lang="en-US"/>
                </a:p>
              </p:txBody>
            </p:sp>
            <p:sp>
              <p:nvSpPr>
                <p:cNvPr id="57465" name="Freeform 287"/>
                <p:cNvSpPr>
                  <a:spLocks/>
                </p:cNvSpPr>
                <p:nvPr/>
              </p:nvSpPr>
              <p:spPr bwMode="auto">
                <a:xfrm>
                  <a:off x="1168" y="1042"/>
                  <a:ext cx="11" cy="14"/>
                </a:xfrm>
                <a:custGeom>
                  <a:avLst/>
                  <a:gdLst>
                    <a:gd name="T0" fmla="*/ 0 w 324"/>
                    <a:gd name="T1" fmla="*/ 0 h 382"/>
                    <a:gd name="T2" fmla="*/ 0 w 324"/>
                    <a:gd name="T3" fmla="*/ 0 h 382"/>
                    <a:gd name="T4" fmla="*/ 0 w 324"/>
                    <a:gd name="T5" fmla="*/ 0 h 382"/>
                    <a:gd name="T6" fmla="*/ 0 w 324"/>
                    <a:gd name="T7" fmla="*/ 0 h 382"/>
                    <a:gd name="T8" fmla="*/ 0 w 324"/>
                    <a:gd name="T9" fmla="*/ 0 h 382"/>
                    <a:gd name="T10" fmla="*/ 0 w 324"/>
                    <a:gd name="T11" fmla="*/ 0 h 382"/>
                    <a:gd name="T12" fmla="*/ 0 w 324"/>
                    <a:gd name="T13" fmla="*/ 0 h 382"/>
                    <a:gd name="T14" fmla="*/ 0 w 324"/>
                    <a:gd name="T15" fmla="*/ 0 h 382"/>
                    <a:gd name="T16" fmla="*/ 0 w 324"/>
                    <a:gd name="T17" fmla="*/ 0 h 382"/>
                    <a:gd name="T18" fmla="*/ 0 w 324"/>
                    <a:gd name="T19" fmla="*/ 0 h 382"/>
                    <a:gd name="T20" fmla="*/ 0 w 324"/>
                    <a:gd name="T21" fmla="*/ 0 h 382"/>
                    <a:gd name="T22" fmla="*/ 0 w 324"/>
                    <a:gd name="T23" fmla="*/ 0 h 382"/>
                    <a:gd name="T24" fmla="*/ 0 w 324"/>
                    <a:gd name="T25" fmla="*/ 0 h 382"/>
                    <a:gd name="T26" fmla="*/ 0 w 324"/>
                    <a:gd name="T27" fmla="*/ 0 h 382"/>
                    <a:gd name="T28" fmla="*/ 0 w 324"/>
                    <a:gd name="T29" fmla="*/ 0 h 382"/>
                    <a:gd name="T30" fmla="*/ 0 w 324"/>
                    <a:gd name="T31" fmla="*/ 0 h 382"/>
                    <a:gd name="T32" fmla="*/ 0 w 324"/>
                    <a:gd name="T33" fmla="*/ 0 h 382"/>
                    <a:gd name="T34" fmla="*/ 0 w 324"/>
                    <a:gd name="T35" fmla="*/ 0 h 382"/>
                    <a:gd name="T36" fmla="*/ 0 w 324"/>
                    <a:gd name="T37" fmla="*/ 0 h 382"/>
                    <a:gd name="T38" fmla="*/ 0 w 324"/>
                    <a:gd name="T39" fmla="*/ 0 h 382"/>
                    <a:gd name="T40" fmla="*/ 0 w 324"/>
                    <a:gd name="T41" fmla="*/ 0 h 382"/>
                    <a:gd name="T42" fmla="*/ 0 w 324"/>
                    <a:gd name="T43" fmla="*/ 0 h 382"/>
                    <a:gd name="T44" fmla="*/ 0 w 324"/>
                    <a:gd name="T45" fmla="*/ 0 h 382"/>
                    <a:gd name="T46" fmla="*/ 0 w 324"/>
                    <a:gd name="T47" fmla="*/ 0 h 382"/>
                    <a:gd name="T48" fmla="*/ 0 w 324"/>
                    <a:gd name="T49" fmla="*/ 0 h 382"/>
                    <a:gd name="T50" fmla="*/ 0 w 324"/>
                    <a:gd name="T51" fmla="*/ 0 h 382"/>
                    <a:gd name="T52" fmla="*/ 0 w 324"/>
                    <a:gd name="T53" fmla="*/ 0 h 382"/>
                    <a:gd name="T54" fmla="*/ 0 w 324"/>
                    <a:gd name="T55" fmla="*/ 0 h 382"/>
                    <a:gd name="T56" fmla="*/ 0 w 324"/>
                    <a:gd name="T57" fmla="*/ 0 h 382"/>
                    <a:gd name="T58" fmla="*/ 0 w 324"/>
                    <a:gd name="T59" fmla="*/ 0 h 382"/>
                    <a:gd name="T60" fmla="*/ 0 w 324"/>
                    <a:gd name="T61" fmla="*/ 0 h 382"/>
                    <a:gd name="T62" fmla="*/ 0 w 324"/>
                    <a:gd name="T63" fmla="*/ 0 h 382"/>
                    <a:gd name="T64" fmla="*/ 0 w 324"/>
                    <a:gd name="T65" fmla="*/ 0 h 382"/>
                    <a:gd name="T66" fmla="*/ 0 w 324"/>
                    <a:gd name="T67" fmla="*/ 0 h 382"/>
                    <a:gd name="T68" fmla="*/ 0 w 324"/>
                    <a:gd name="T69" fmla="*/ 0 h 382"/>
                    <a:gd name="T70" fmla="*/ 0 w 324"/>
                    <a:gd name="T71" fmla="*/ 0 h 382"/>
                    <a:gd name="T72" fmla="*/ 0 w 324"/>
                    <a:gd name="T73" fmla="*/ 0 h 382"/>
                    <a:gd name="T74" fmla="*/ 0 w 324"/>
                    <a:gd name="T75" fmla="*/ 0 h 382"/>
                    <a:gd name="T76" fmla="*/ 0 w 324"/>
                    <a:gd name="T77" fmla="*/ 0 h 382"/>
                    <a:gd name="T78" fmla="*/ 0 w 324"/>
                    <a:gd name="T79" fmla="*/ 0 h 382"/>
                    <a:gd name="T80" fmla="*/ 0 w 324"/>
                    <a:gd name="T81" fmla="*/ 0 h 382"/>
                    <a:gd name="T82" fmla="*/ 0 w 324"/>
                    <a:gd name="T83" fmla="*/ 0 h 382"/>
                    <a:gd name="T84" fmla="*/ 0 w 324"/>
                    <a:gd name="T85" fmla="*/ 0 h 382"/>
                    <a:gd name="T86" fmla="*/ 0 w 324"/>
                    <a:gd name="T87" fmla="*/ 0 h 382"/>
                    <a:gd name="T88" fmla="*/ 0 w 324"/>
                    <a:gd name="T89" fmla="*/ 0 h 382"/>
                    <a:gd name="T90" fmla="*/ 0 w 324"/>
                    <a:gd name="T91" fmla="*/ 0 h 382"/>
                    <a:gd name="T92" fmla="*/ 0 w 324"/>
                    <a:gd name="T93" fmla="*/ 0 h 382"/>
                    <a:gd name="T94" fmla="*/ 0 w 324"/>
                    <a:gd name="T95" fmla="*/ 0 h 382"/>
                    <a:gd name="T96" fmla="*/ 0 w 324"/>
                    <a:gd name="T97" fmla="*/ 0 h 382"/>
                    <a:gd name="T98" fmla="*/ 0 w 324"/>
                    <a:gd name="T99" fmla="*/ 0 h 382"/>
                    <a:gd name="T100" fmla="*/ 0 w 324"/>
                    <a:gd name="T101" fmla="*/ 0 h 382"/>
                    <a:gd name="T102" fmla="*/ 0 w 324"/>
                    <a:gd name="T103" fmla="*/ 0 h 382"/>
                    <a:gd name="T104" fmla="*/ 0 w 324"/>
                    <a:gd name="T105" fmla="*/ 0 h 382"/>
                    <a:gd name="T106" fmla="*/ 0 w 324"/>
                    <a:gd name="T107" fmla="*/ 0 h 382"/>
                    <a:gd name="T108" fmla="*/ 0 w 324"/>
                    <a:gd name="T109" fmla="*/ 0 h 3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4"/>
                    <a:gd name="T166" fmla="*/ 0 h 382"/>
                    <a:gd name="T167" fmla="*/ 324 w 324"/>
                    <a:gd name="T168" fmla="*/ 382 h 38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4" h="382">
                      <a:moveTo>
                        <a:pt x="318" y="27"/>
                      </a:moveTo>
                      <a:lnTo>
                        <a:pt x="303" y="21"/>
                      </a:lnTo>
                      <a:lnTo>
                        <a:pt x="262" y="9"/>
                      </a:lnTo>
                      <a:lnTo>
                        <a:pt x="249" y="7"/>
                      </a:lnTo>
                      <a:lnTo>
                        <a:pt x="235" y="4"/>
                      </a:lnTo>
                      <a:lnTo>
                        <a:pt x="221" y="2"/>
                      </a:lnTo>
                      <a:lnTo>
                        <a:pt x="206" y="1"/>
                      </a:lnTo>
                      <a:lnTo>
                        <a:pt x="191" y="0"/>
                      </a:lnTo>
                      <a:lnTo>
                        <a:pt x="175" y="0"/>
                      </a:lnTo>
                      <a:lnTo>
                        <a:pt x="159" y="1"/>
                      </a:lnTo>
                      <a:lnTo>
                        <a:pt x="143" y="4"/>
                      </a:lnTo>
                      <a:lnTo>
                        <a:pt x="127" y="7"/>
                      </a:lnTo>
                      <a:lnTo>
                        <a:pt x="111" y="12"/>
                      </a:lnTo>
                      <a:lnTo>
                        <a:pt x="97" y="19"/>
                      </a:lnTo>
                      <a:lnTo>
                        <a:pt x="82" y="27"/>
                      </a:lnTo>
                      <a:lnTo>
                        <a:pt x="69" y="37"/>
                      </a:lnTo>
                      <a:lnTo>
                        <a:pt x="56" y="50"/>
                      </a:lnTo>
                      <a:lnTo>
                        <a:pt x="44" y="64"/>
                      </a:lnTo>
                      <a:lnTo>
                        <a:pt x="33" y="81"/>
                      </a:lnTo>
                      <a:lnTo>
                        <a:pt x="24" y="100"/>
                      </a:lnTo>
                      <a:lnTo>
                        <a:pt x="16" y="121"/>
                      </a:lnTo>
                      <a:lnTo>
                        <a:pt x="8" y="145"/>
                      </a:lnTo>
                      <a:lnTo>
                        <a:pt x="4" y="172"/>
                      </a:lnTo>
                      <a:lnTo>
                        <a:pt x="1" y="203"/>
                      </a:lnTo>
                      <a:lnTo>
                        <a:pt x="0" y="235"/>
                      </a:lnTo>
                      <a:lnTo>
                        <a:pt x="1" y="271"/>
                      </a:lnTo>
                      <a:lnTo>
                        <a:pt x="4" y="312"/>
                      </a:lnTo>
                      <a:lnTo>
                        <a:pt x="8" y="315"/>
                      </a:lnTo>
                      <a:lnTo>
                        <a:pt x="21" y="323"/>
                      </a:lnTo>
                      <a:lnTo>
                        <a:pt x="39" y="334"/>
                      </a:lnTo>
                      <a:lnTo>
                        <a:pt x="62" y="347"/>
                      </a:lnTo>
                      <a:lnTo>
                        <a:pt x="75" y="354"/>
                      </a:lnTo>
                      <a:lnTo>
                        <a:pt x="89" y="360"/>
                      </a:lnTo>
                      <a:lnTo>
                        <a:pt x="104" y="366"/>
                      </a:lnTo>
                      <a:lnTo>
                        <a:pt x="119" y="371"/>
                      </a:lnTo>
                      <a:lnTo>
                        <a:pt x="135" y="376"/>
                      </a:lnTo>
                      <a:lnTo>
                        <a:pt x="152" y="379"/>
                      </a:lnTo>
                      <a:lnTo>
                        <a:pt x="168" y="381"/>
                      </a:lnTo>
                      <a:lnTo>
                        <a:pt x="184" y="382"/>
                      </a:lnTo>
                      <a:lnTo>
                        <a:pt x="199" y="381"/>
                      </a:lnTo>
                      <a:lnTo>
                        <a:pt x="215" y="379"/>
                      </a:lnTo>
                      <a:lnTo>
                        <a:pt x="230" y="374"/>
                      </a:lnTo>
                      <a:lnTo>
                        <a:pt x="244" y="367"/>
                      </a:lnTo>
                      <a:lnTo>
                        <a:pt x="258" y="357"/>
                      </a:lnTo>
                      <a:lnTo>
                        <a:pt x="272" y="345"/>
                      </a:lnTo>
                      <a:lnTo>
                        <a:pt x="284" y="330"/>
                      </a:lnTo>
                      <a:lnTo>
                        <a:pt x="294" y="312"/>
                      </a:lnTo>
                      <a:lnTo>
                        <a:pt x="303" y="289"/>
                      </a:lnTo>
                      <a:lnTo>
                        <a:pt x="311" y="264"/>
                      </a:lnTo>
                      <a:lnTo>
                        <a:pt x="317" y="235"/>
                      </a:lnTo>
                      <a:lnTo>
                        <a:pt x="322" y="203"/>
                      </a:lnTo>
                      <a:lnTo>
                        <a:pt x="324" y="165"/>
                      </a:lnTo>
                      <a:lnTo>
                        <a:pt x="324" y="124"/>
                      </a:lnTo>
                      <a:lnTo>
                        <a:pt x="322" y="78"/>
                      </a:lnTo>
                      <a:lnTo>
                        <a:pt x="318" y="27"/>
                      </a:lnTo>
                      <a:close/>
                    </a:path>
                  </a:pathLst>
                </a:custGeom>
                <a:solidFill>
                  <a:srgbClr val="FFFFFF"/>
                </a:solidFill>
                <a:ln w="9525">
                  <a:noFill/>
                  <a:round/>
                  <a:headEnd/>
                  <a:tailEnd/>
                </a:ln>
              </p:spPr>
              <p:txBody>
                <a:bodyPr>
                  <a:prstTxWarp prst="textNoShape">
                    <a:avLst/>
                  </a:prstTxWarp>
                </a:bodyPr>
                <a:lstStyle/>
                <a:p>
                  <a:endParaRPr lang="en-US"/>
                </a:p>
              </p:txBody>
            </p:sp>
            <p:sp>
              <p:nvSpPr>
                <p:cNvPr id="57466" name="Freeform 288"/>
                <p:cNvSpPr>
                  <a:spLocks/>
                </p:cNvSpPr>
                <p:nvPr/>
              </p:nvSpPr>
              <p:spPr bwMode="auto">
                <a:xfrm>
                  <a:off x="771" y="1019"/>
                  <a:ext cx="90" cy="113"/>
                </a:xfrm>
                <a:custGeom>
                  <a:avLst/>
                  <a:gdLst>
                    <a:gd name="T0" fmla="*/ 0 w 2508"/>
                    <a:gd name="T1" fmla="*/ 0 h 3165"/>
                    <a:gd name="T2" fmla="*/ 0 w 2508"/>
                    <a:gd name="T3" fmla="*/ 0 h 3165"/>
                    <a:gd name="T4" fmla="*/ 0 w 2508"/>
                    <a:gd name="T5" fmla="*/ 0 h 3165"/>
                    <a:gd name="T6" fmla="*/ 0 w 2508"/>
                    <a:gd name="T7" fmla="*/ 0 h 3165"/>
                    <a:gd name="T8" fmla="*/ 0 w 2508"/>
                    <a:gd name="T9" fmla="*/ 0 h 3165"/>
                    <a:gd name="T10" fmla="*/ 0 w 2508"/>
                    <a:gd name="T11" fmla="*/ 0 h 3165"/>
                    <a:gd name="T12" fmla="*/ 0 w 2508"/>
                    <a:gd name="T13" fmla="*/ 0 h 3165"/>
                    <a:gd name="T14" fmla="*/ 0 w 2508"/>
                    <a:gd name="T15" fmla="*/ 0 h 3165"/>
                    <a:gd name="T16" fmla="*/ 0 w 2508"/>
                    <a:gd name="T17" fmla="*/ 0 h 3165"/>
                    <a:gd name="T18" fmla="*/ 0 w 2508"/>
                    <a:gd name="T19" fmla="*/ 0 h 3165"/>
                    <a:gd name="T20" fmla="*/ 0 w 2508"/>
                    <a:gd name="T21" fmla="*/ 0 h 3165"/>
                    <a:gd name="T22" fmla="*/ 0 w 2508"/>
                    <a:gd name="T23" fmla="*/ 0 h 3165"/>
                    <a:gd name="T24" fmla="*/ 0 w 2508"/>
                    <a:gd name="T25" fmla="*/ 0 h 3165"/>
                    <a:gd name="T26" fmla="*/ 0 w 2508"/>
                    <a:gd name="T27" fmla="*/ 0 h 3165"/>
                    <a:gd name="T28" fmla="*/ 0 w 2508"/>
                    <a:gd name="T29" fmla="*/ 0 h 3165"/>
                    <a:gd name="T30" fmla="*/ 0 w 2508"/>
                    <a:gd name="T31" fmla="*/ 0 h 3165"/>
                    <a:gd name="T32" fmla="*/ 0 w 2508"/>
                    <a:gd name="T33" fmla="*/ 0 h 3165"/>
                    <a:gd name="T34" fmla="*/ 0 w 2508"/>
                    <a:gd name="T35" fmla="*/ 0 h 3165"/>
                    <a:gd name="T36" fmla="*/ 0 w 2508"/>
                    <a:gd name="T37" fmla="*/ 0 h 3165"/>
                    <a:gd name="T38" fmla="*/ 0 w 2508"/>
                    <a:gd name="T39" fmla="*/ 0 h 3165"/>
                    <a:gd name="T40" fmla="*/ 0 w 2508"/>
                    <a:gd name="T41" fmla="*/ 0 h 3165"/>
                    <a:gd name="T42" fmla="*/ 0 w 2508"/>
                    <a:gd name="T43" fmla="*/ 0 h 3165"/>
                    <a:gd name="T44" fmla="*/ 0 w 2508"/>
                    <a:gd name="T45" fmla="*/ 0 h 3165"/>
                    <a:gd name="T46" fmla="*/ 0 w 2508"/>
                    <a:gd name="T47" fmla="*/ 0 h 3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508"/>
                    <a:gd name="T73" fmla="*/ 0 h 3165"/>
                    <a:gd name="T74" fmla="*/ 2508 w 2508"/>
                    <a:gd name="T75" fmla="*/ 3165 h 3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solidFill>
                  <a:srgbClr val="509EB0"/>
                </a:solidFill>
                <a:ln w="9525">
                  <a:noFill/>
                  <a:round/>
                  <a:headEnd/>
                  <a:tailEnd/>
                </a:ln>
              </p:spPr>
              <p:txBody>
                <a:bodyPr>
                  <a:prstTxWarp prst="textNoShape">
                    <a:avLst/>
                  </a:prstTxWarp>
                </a:bodyPr>
                <a:lstStyle/>
                <a:p>
                  <a:endParaRPr lang="en-US"/>
                </a:p>
              </p:txBody>
            </p:sp>
            <p:sp>
              <p:nvSpPr>
                <p:cNvPr id="57467" name="Freeform 289"/>
                <p:cNvSpPr>
                  <a:spLocks/>
                </p:cNvSpPr>
                <p:nvPr/>
              </p:nvSpPr>
              <p:spPr bwMode="auto">
                <a:xfrm>
                  <a:off x="1189" y="1021"/>
                  <a:ext cx="32" cy="141"/>
                </a:xfrm>
                <a:custGeom>
                  <a:avLst/>
                  <a:gdLst>
                    <a:gd name="T0" fmla="*/ 0 w 891"/>
                    <a:gd name="T1" fmla="*/ 0 h 3959"/>
                    <a:gd name="T2" fmla="*/ 0 w 891"/>
                    <a:gd name="T3" fmla="*/ 0 h 3959"/>
                    <a:gd name="T4" fmla="*/ 0 w 891"/>
                    <a:gd name="T5" fmla="*/ 0 h 3959"/>
                    <a:gd name="T6" fmla="*/ 0 w 891"/>
                    <a:gd name="T7" fmla="*/ 0 h 3959"/>
                    <a:gd name="T8" fmla="*/ 0 w 891"/>
                    <a:gd name="T9" fmla="*/ 0 h 3959"/>
                    <a:gd name="T10" fmla="*/ 0 60000 65536"/>
                    <a:gd name="T11" fmla="*/ 0 60000 65536"/>
                    <a:gd name="T12" fmla="*/ 0 60000 65536"/>
                    <a:gd name="T13" fmla="*/ 0 60000 65536"/>
                    <a:gd name="T14" fmla="*/ 0 60000 65536"/>
                    <a:gd name="T15" fmla="*/ 0 w 891"/>
                    <a:gd name="T16" fmla="*/ 0 h 3959"/>
                    <a:gd name="T17" fmla="*/ 891 w 891"/>
                    <a:gd name="T18" fmla="*/ 3959 h 3959"/>
                  </a:gdLst>
                  <a:ahLst/>
                  <a:cxnLst>
                    <a:cxn ang="T10">
                      <a:pos x="T0" y="T1"/>
                    </a:cxn>
                    <a:cxn ang="T11">
                      <a:pos x="T2" y="T3"/>
                    </a:cxn>
                    <a:cxn ang="T12">
                      <a:pos x="T4" y="T5"/>
                    </a:cxn>
                    <a:cxn ang="T13">
                      <a:pos x="T6" y="T7"/>
                    </a:cxn>
                    <a:cxn ang="T14">
                      <a:pos x="T8" y="T9"/>
                    </a:cxn>
                  </a:cxnLst>
                  <a:rect l="T15" t="T16" r="T17" b="T18"/>
                  <a:pathLst>
                    <a:path w="891" h="3959">
                      <a:moveTo>
                        <a:pt x="0" y="0"/>
                      </a:moveTo>
                      <a:lnTo>
                        <a:pt x="891" y="1872"/>
                      </a:lnTo>
                      <a:lnTo>
                        <a:pt x="891" y="3959"/>
                      </a:lnTo>
                      <a:lnTo>
                        <a:pt x="10" y="2146"/>
                      </a:lnTo>
                      <a:lnTo>
                        <a:pt x="0" y="0"/>
                      </a:lnTo>
                      <a:close/>
                    </a:path>
                  </a:pathLst>
                </a:custGeom>
                <a:solidFill>
                  <a:schemeClr val="bg2"/>
                </a:solidFill>
                <a:ln w="9525">
                  <a:noFill/>
                  <a:round/>
                  <a:headEnd/>
                  <a:tailEnd/>
                </a:ln>
              </p:spPr>
              <p:txBody>
                <a:bodyPr>
                  <a:prstTxWarp prst="textNoShape">
                    <a:avLst/>
                  </a:prstTxWarp>
                </a:bodyPr>
                <a:lstStyle/>
                <a:p>
                  <a:endParaRPr lang="en-US"/>
                </a:p>
              </p:txBody>
            </p:sp>
          </p:grpSp>
          <p:grpSp>
            <p:nvGrpSpPr>
              <p:cNvPr id="57382" name="Group 290"/>
              <p:cNvGrpSpPr>
                <a:grpSpLocks/>
              </p:cNvGrpSpPr>
              <p:nvPr/>
            </p:nvGrpSpPr>
            <p:grpSpPr bwMode="auto">
              <a:xfrm>
                <a:off x="912" y="1325"/>
                <a:ext cx="1544" cy="1329"/>
                <a:chOff x="1167" y="781"/>
                <a:chExt cx="1279" cy="1059"/>
              </a:xfrm>
            </p:grpSpPr>
            <p:sp>
              <p:nvSpPr>
                <p:cNvPr id="57383" name="Freeform 291"/>
                <p:cNvSpPr>
                  <a:spLocks/>
                </p:cNvSpPr>
                <p:nvPr/>
              </p:nvSpPr>
              <p:spPr bwMode="auto">
                <a:xfrm>
                  <a:off x="2321" y="807"/>
                  <a:ext cx="121" cy="342"/>
                </a:xfrm>
                <a:custGeom>
                  <a:avLst/>
                  <a:gdLst>
                    <a:gd name="T0" fmla="*/ 112 w 121"/>
                    <a:gd name="T1" fmla="*/ 0 h 342"/>
                    <a:gd name="T2" fmla="*/ 121 w 121"/>
                    <a:gd name="T3" fmla="*/ 78 h 342"/>
                    <a:gd name="T4" fmla="*/ 31 w 121"/>
                    <a:gd name="T5" fmla="*/ 342 h 342"/>
                    <a:gd name="T6" fmla="*/ 0 w 121"/>
                    <a:gd name="T7" fmla="*/ 335 h 342"/>
                    <a:gd name="T8" fmla="*/ 112 w 121"/>
                    <a:gd name="T9" fmla="*/ 0 h 342"/>
                    <a:gd name="T10" fmla="*/ 0 60000 65536"/>
                    <a:gd name="T11" fmla="*/ 0 60000 65536"/>
                    <a:gd name="T12" fmla="*/ 0 60000 65536"/>
                    <a:gd name="T13" fmla="*/ 0 60000 65536"/>
                    <a:gd name="T14" fmla="*/ 0 60000 65536"/>
                    <a:gd name="T15" fmla="*/ 0 w 121"/>
                    <a:gd name="T16" fmla="*/ 0 h 342"/>
                    <a:gd name="T17" fmla="*/ 121 w 121"/>
                    <a:gd name="T18" fmla="*/ 342 h 342"/>
                  </a:gdLst>
                  <a:ahLst/>
                  <a:cxnLst>
                    <a:cxn ang="T10">
                      <a:pos x="T0" y="T1"/>
                    </a:cxn>
                    <a:cxn ang="T11">
                      <a:pos x="T2" y="T3"/>
                    </a:cxn>
                    <a:cxn ang="T12">
                      <a:pos x="T4" y="T5"/>
                    </a:cxn>
                    <a:cxn ang="T13">
                      <a:pos x="T6" y="T7"/>
                    </a:cxn>
                    <a:cxn ang="T14">
                      <a:pos x="T8" y="T9"/>
                    </a:cxn>
                  </a:cxnLst>
                  <a:rect l="T15" t="T16" r="T17" b="T18"/>
                  <a:pathLst>
                    <a:path w="121" h="342">
                      <a:moveTo>
                        <a:pt x="112" y="0"/>
                      </a:moveTo>
                      <a:lnTo>
                        <a:pt x="121" y="78"/>
                      </a:lnTo>
                      <a:lnTo>
                        <a:pt x="31" y="342"/>
                      </a:lnTo>
                      <a:lnTo>
                        <a:pt x="0" y="335"/>
                      </a:lnTo>
                      <a:lnTo>
                        <a:pt x="112"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384" name="Freeform 292"/>
                <p:cNvSpPr>
                  <a:spLocks/>
                </p:cNvSpPr>
                <p:nvPr/>
              </p:nvSpPr>
              <p:spPr bwMode="auto">
                <a:xfrm>
                  <a:off x="1929" y="1690"/>
                  <a:ext cx="293" cy="74"/>
                </a:xfrm>
                <a:custGeom>
                  <a:avLst/>
                  <a:gdLst>
                    <a:gd name="T0" fmla="*/ 293 w 293"/>
                    <a:gd name="T1" fmla="*/ 2 h 74"/>
                    <a:gd name="T2" fmla="*/ 0 w 293"/>
                    <a:gd name="T3" fmla="*/ 0 h 74"/>
                    <a:gd name="T4" fmla="*/ 3 w 293"/>
                    <a:gd name="T5" fmla="*/ 69 h 74"/>
                    <a:gd name="T6" fmla="*/ 293 w 293"/>
                    <a:gd name="T7" fmla="*/ 74 h 74"/>
                    <a:gd name="T8" fmla="*/ 293 w 293"/>
                    <a:gd name="T9" fmla="*/ 2 h 74"/>
                    <a:gd name="T10" fmla="*/ 0 60000 65536"/>
                    <a:gd name="T11" fmla="*/ 0 60000 65536"/>
                    <a:gd name="T12" fmla="*/ 0 60000 65536"/>
                    <a:gd name="T13" fmla="*/ 0 60000 65536"/>
                    <a:gd name="T14" fmla="*/ 0 60000 65536"/>
                    <a:gd name="T15" fmla="*/ 0 w 293"/>
                    <a:gd name="T16" fmla="*/ 0 h 74"/>
                    <a:gd name="T17" fmla="*/ 293 w 293"/>
                    <a:gd name="T18" fmla="*/ 74 h 74"/>
                  </a:gdLst>
                  <a:ahLst/>
                  <a:cxnLst>
                    <a:cxn ang="T10">
                      <a:pos x="T0" y="T1"/>
                    </a:cxn>
                    <a:cxn ang="T11">
                      <a:pos x="T2" y="T3"/>
                    </a:cxn>
                    <a:cxn ang="T12">
                      <a:pos x="T4" y="T5"/>
                    </a:cxn>
                    <a:cxn ang="T13">
                      <a:pos x="T6" y="T7"/>
                    </a:cxn>
                    <a:cxn ang="T14">
                      <a:pos x="T8" y="T9"/>
                    </a:cxn>
                  </a:cxnLst>
                  <a:rect l="T15" t="T16" r="T17" b="T18"/>
                  <a:pathLst>
                    <a:path w="293" h="74">
                      <a:moveTo>
                        <a:pt x="293" y="2"/>
                      </a:moveTo>
                      <a:lnTo>
                        <a:pt x="0" y="0"/>
                      </a:lnTo>
                      <a:lnTo>
                        <a:pt x="3" y="69"/>
                      </a:lnTo>
                      <a:lnTo>
                        <a:pt x="293" y="74"/>
                      </a:lnTo>
                      <a:lnTo>
                        <a:pt x="293" y="2"/>
                      </a:lnTo>
                      <a:close/>
                    </a:path>
                  </a:pathLst>
                </a:custGeom>
                <a:solidFill>
                  <a:srgbClr val="006699"/>
                </a:solidFill>
                <a:ln w="9525">
                  <a:noFill/>
                  <a:round/>
                  <a:headEnd/>
                  <a:tailEnd/>
                </a:ln>
              </p:spPr>
              <p:txBody>
                <a:bodyPr>
                  <a:prstTxWarp prst="textNoShape">
                    <a:avLst/>
                  </a:prstTxWarp>
                </a:bodyPr>
                <a:lstStyle/>
                <a:p>
                  <a:endParaRPr lang="en-US"/>
                </a:p>
              </p:txBody>
            </p:sp>
            <p:sp>
              <p:nvSpPr>
                <p:cNvPr id="57385" name="Freeform 293"/>
                <p:cNvSpPr>
                  <a:spLocks/>
                </p:cNvSpPr>
                <p:nvPr/>
              </p:nvSpPr>
              <p:spPr bwMode="auto">
                <a:xfrm>
                  <a:off x="2388" y="1152"/>
                  <a:ext cx="58" cy="261"/>
                </a:xfrm>
                <a:custGeom>
                  <a:avLst/>
                  <a:gdLst>
                    <a:gd name="T0" fmla="*/ 58 w 58"/>
                    <a:gd name="T1" fmla="*/ 0 h 261"/>
                    <a:gd name="T2" fmla="*/ 2 w 58"/>
                    <a:gd name="T3" fmla="*/ 195 h 261"/>
                    <a:gd name="T4" fmla="*/ 0 w 58"/>
                    <a:gd name="T5" fmla="*/ 261 h 261"/>
                    <a:gd name="T6" fmla="*/ 55 w 58"/>
                    <a:gd name="T7" fmla="*/ 65 h 261"/>
                    <a:gd name="T8" fmla="*/ 58 w 58"/>
                    <a:gd name="T9" fmla="*/ 0 h 261"/>
                    <a:gd name="T10" fmla="*/ 0 60000 65536"/>
                    <a:gd name="T11" fmla="*/ 0 60000 65536"/>
                    <a:gd name="T12" fmla="*/ 0 60000 65536"/>
                    <a:gd name="T13" fmla="*/ 0 60000 65536"/>
                    <a:gd name="T14" fmla="*/ 0 60000 65536"/>
                    <a:gd name="T15" fmla="*/ 0 w 58"/>
                    <a:gd name="T16" fmla="*/ 0 h 261"/>
                    <a:gd name="T17" fmla="*/ 58 w 58"/>
                    <a:gd name="T18" fmla="*/ 261 h 261"/>
                  </a:gdLst>
                  <a:ahLst/>
                  <a:cxnLst>
                    <a:cxn ang="T10">
                      <a:pos x="T0" y="T1"/>
                    </a:cxn>
                    <a:cxn ang="T11">
                      <a:pos x="T2" y="T3"/>
                    </a:cxn>
                    <a:cxn ang="T12">
                      <a:pos x="T4" y="T5"/>
                    </a:cxn>
                    <a:cxn ang="T13">
                      <a:pos x="T6" y="T7"/>
                    </a:cxn>
                    <a:cxn ang="T14">
                      <a:pos x="T8" y="T9"/>
                    </a:cxn>
                  </a:cxnLst>
                  <a:rect l="T15" t="T16" r="T17" b="T18"/>
                  <a:pathLst>
                    <a:path w="58" h="261">
                      <a:moveTo>
                        <a:pt x="58" y="0"/>
                      </a:moveTo>
                      <a:lnTo>
                        <a:pt x="2" y="195"/>
                      </a:lnTo>
                      <a:lnTo>
                        <a:pt x="0" y="261"/>
                      </a:lnTo>
                      <a:lnTo>
                        <a:pt x="55" y="65"/>
                      </a:lnTo>
                      <a:lnTo>
                        <a:pt x="58"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386" name="Freeform 294"/>
                <p:cNvSpPr>
                  <a:spLocks/>
                </p:cNvSpPr>
                <p:nvPr/>
              </p:nvSpPr>
              <p:spPr bwMode="auto">
                <a:xfrm>
                  <a:off x="2223" y="1353"/>
                  <a:ext cx="109" cy="414"/>
                </a:xfrm>
                <a:custGeom>
                  <a:avLst/>
                  <a:gdLst>
                    <a:gd name="T0" fmla="*/ 109 w 109"/>
                    <a:gd name="T1" fmla="*/ 0 h 414"/>
                    <a:gd name="T2" fmla="*/ 2 w 109"/>
                    <a:gd name="T3" fmla="*/ 313 h 414"/>
                    <a:gd name="T4" fmla="*/ 0 w 109"/>
                    <a:gd name="T5" fmla="*/ 414 h 414"/>
                    <a:gd name="T6" fmla="*/ 108 w 109"/>
                    <a:gd name="T7" fmla="*/ 66 h 414"/>
                    <a:gd name="T8" fmla="*/ 109 w 109"/>
                    <a:gd name="T9" fmla="*/ 0 h 414"/>
                    <a:gd name="T10" fmla="*/ 0 60000 65536"/>
                    <a:gd name="T11" fmla="*/ 0 60000 65536"/>
                    <a:gd name="T12" fmla="*/ 0 60000 65536"/>
                    <a:gd name="T13" fmla="*/ 0 60000 65536"/>
                    <a:gd name="T14" fmla="*/ 0 60000 65536"/>
                    <a:gd name="T15" fmla="*/ 0 w 109"/>
                    <a:gd name="T16" fmla="*/ 0 h 414"/>
                    <a:gd name="T17" fmla="*/ 109 w 109"/>
                    <a:gd name="T18" fmla="*/ 414 h 414"/>
                  </a:gdLst>
                  <a:ahLst/>
                  <a:cxnLst>
                    <a:cxn ang="T10">
                      <a:pos x="T0" y="T1"/>
                    </a:cxn>
                    <a:cxn ang="T11">
                      <a:pos x="T2" y="T3"/>
                    </a:cxn>
                    <a:cxn ang="T12">
                      <a:pos x="T4" y="T5"/>
                    </a:cxn>
                    <a:cxn ang="T13">
                      <a:pos x="T6" y="T7"/>
                    </a:cxn>
                    <a:cxn ang="T14">
                      <a:pos x="T8" y="T9"/>
                    </a:cxn>
                  </a:cxnLst>
                  <a:rect l="T15" t="T16" r="T17" b="T18"/>
                  <a:pathLst>
                    <a:path w="109" h="414">
                      <a:moveTo>
                        <a:pt x="109" y="0"/>
                      </a:moveTo>
                      <a:lnTo>
                        <a:pt x="2" y="313"/>
                      </a:lnTo>
                      <a:lnTo>
                        <a:pt x="0" y="414"/>
                      </a:lnTo>
                      <a:lnTo>
                        <a:pt x="108" y="66"/>
                      </a:lnTo>
                      <a:lnTo>
                        <a:pt x="109"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387" name="Freeform 295"/>
                <p:cNvSpPr>
                  <a:spLocks/>
                </p:cNvSpPr>
                <p:nvPr/>
              </p:nvSpPr>
              <p:spPr bwMode="auto">
                <a:xfrm>
                  <a:off x="1224" y="1492"/>
                  <a:ext cx="29" cy="173"/>
                </a:xfrm>
                <a:custGeom>
                  <a:avLst/>
                  <a:gdLst>
                    <a:gd name="T0" fmla="*/ 0 w 29"/>
                    <a:gd name="T1" fmla="*/ 114 h 173"/>
                    <a:gd name="T2" fmla="*/ 3 w 29"/>
                    <a:gd name="T3" fmla="*/ 119 h 173"/>
                    <a:gd name="T4" fmla="*/ 7 w 29"/>
                    <a:gd name="T5" fmla="*/ 124 h 173"/>
                    <a:gd name="T6" fmla="*/ 11 w 29"/>
                    <a:gd name="T7" fmla="*/ 129 h 173"/>
                    <a:gd name="T8" fmla="*/ 14 w 29"/>
                    <a:gd name="T9" fmla="*/ 134 h 173"/>
                    <a:gd name="T10" fmla="*/ 18 w 29"/>
                    <a:gd name="T11" fmla="*/ 140 h 173"/>
                    <a:gd name="T12" fmla="*/ 21 w 29"/>
                    <a:gd name="T13" fmla="*/ 147 h 173"/>
                    <a:gd name="T14" fmla="*/ 22 w 29"/>
                    <a:gd name="T15" fmla="*/ 150 h 173"/>
                    <a:gd name="T16" fmla="*/ 23 w 29"/>
                    <a:gd name="T17" fmla="*/ 153 h 173"/>
                    <a:gd name="T18" fmla="*/ 25 w 29"/>
                    <a:gd name="T19" fmla="*/ 156 h 173"/>
                    <a:gd name="T20" fmla="*/ 26 w 29"/>
                    <a:gd name="T21" fmla="*/ 159 h 173"/>
                    <a:gd name="T22" fmla="*/ 27 w 29"/>
                    <a:gd name="T23" fmla="*/ 163 h 173"/>
                    <a:gd name="T24" fmla="*/ 27 w 29"/>
                    <a:gd name="T25" fmla="*/ 166 h 173"/>
                    <a:gd name="T26" fmla="*/ 28 w 29"/>
                    <a:gd name="T27" fmla="*/ 170 h 173"/>
                    <a:gd name="T28" fmla="*/ 29 w 29"/>
                    <a:gd name="T29" fmla="*/ 173 h 173"/>
                    <a:gd name="T30" fmla="*/ 19 w 29"/>
                    <a:gd name="T31" fmla="*/ 106 h 173"/>
                    <a:gd name="T32" fmla="*/ 21 w 29"/>
                    <a:gd name="T33" fmla="*/ 102 h 173"/>
                    <a:gd name="T34" fmla="*/ 23 w 29"/>
                    <a:gd name="T35" fmla="*/ 97 h 173"/>
                    <a:gd name="T36" fmla="*/ 24 w 29"/>
                    <a:gd name="T37" fmla="*/ 94 h 173"/>
                    <a:gd name="T38" fmla="*/ 26 w 29"/>
                    <a:gd name="T39" fmla="*/ 90 h 173"/>
                    <a:gd name="T40" fmla="*/ 27 w 29"/>
                    <a:gd name="T41" fmla="*/ 86 h 173"/>
                    <a:gd name="T42" fmla="*/ 28 w 29"/>
                    <a:gd name="T43" fmla="*/ 82 h 173"/>
                    <a:gd name="T44" fmla="*/ 28 w 29"/>
                    <a:gd name="T45" fmla="*/ 78 h 173"/>
                    <a:gd name="T46" fmla="*/ 29 w 29"/>
                    <a:gd name="T47" fmla="*/ 74 h 173"/>
                    <a:gd name="T48" fmla="*/ 29 w 29"/>
                    <a:gd name="T49" fmla="*/ 70 h 173"/>
                    <a:gd name="T50" fmla="*/ 29 w 29"/>
                    <a:gd name="T51" fmla="*/ 67 h 173"/>
                    <a:gd name="T52" fmla="*/ 29 w 29"/>
                    <a:gd name="T53" fmla="*/ 63 h 173"/>
                    <a:gd name="T54" fmla="*/ 29 w 29"/>
                    <a:gd name="T55" fmla="*/ 59 h 173"/>
                    <a:gd name="T56" fmla="*/ 28 w 29"/>
                    <a:gd name="T57" fmla="*/ 56 h 173"/>
                    <a:gd name="T58" fmla="*/ 27 w 29"/>
                    <a:gd name="T59" fmla="*/ 52 h 173"/>
                    <a:gd name="T60" fmla="*/ 27 w 29"/>
                    <a:gd name="T61" fmla="*/ 49 h 173"/>
                    <a:gd name="T62" fmla="*/ 26 w 29"/>
                    <a:gd name="T63" fmla="*/ 46 h 173"/>
                    <a:gd name="T64" fmla="*/ 25 w 29"/>
                    <a:gd name="T65" fmla="*/ 42 h 173"/>
                    <a:gd name="T66" fmla="*/ 23 w 29"/>
                    <a:gd name="T67" fmla="*/ 39 h 173"/>
                    <a:gd name="T68" fmla="*/ 22 w 29"/>
                    <a:gd name="T69" fmla="*/ 36 h 173"/>
                    <a:gd name="T70" fmla="*/ 21 w 29"/>
                    <a:gd name="T71" fmla="*/ 33 h 173"/>
                    <a:gd name="T72" fmla="*/ 18 w 29"/>
                    <a:gd name="T73" fmla="*/ 27 h 173"/>
                    <a:gd name="T74" fmla="*/ 14 w 29"/>
                    <a:gd name="T75" fmla="*/ 21 h 173"/>
                    <a:gd name="T76" fmla="*/ 11 w 29"/>
                    <a:gd name="T77" fmla="*/ 15 h 173"/>
                    <a:gd name="T78" fmla="*/ 7 w 29"/>
                    <a:gd name="T79" fmla="*/ 10 h 173"/>
                    <a:gd name="T80" fmla="*/ 3 w 29"/>
                    <a:gd name="T81" fmla="*/ 5 h 173"/>
                    <a:gd name="T82" fmla="*/ 0 w 29"/>
                    <a:gd name="T83" fmla="*/ 0 h 173"/>
                    <a:gd name="T84" fmla="*/ 0 w 29"/>
                    <a:gd name="T85" fmla="*/ 114 h 1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
                    <a:gd name="T130" fmla="*/ 0 h 173"/>
                    <a:gd name="T131" fmla="*/ 29 w 29"/>
                    <a:gd name="T132" fmla="*/ 173 h 1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 h="173">
                      <a:moveTo>
                        <a:pt x="0" y="114"/>
                      </a:moveTo>
                      <a:lnTo>
                        <a:pt x="3" y="119"/>
                      </a:lnTo>
                      <a:lnTo>
                        <a:pt x="7" y="124"/>
                      </a:lnTo>
                      <a:lnTo>
                        <a:pt x="11" y="129"/>
                      </a:lnTo>
                      <a:lnTo>
                        <a:pt x="14" y="134"/>
                      </a:lnTo>
                      <a:lnTo>
                        <a:pt x="18" y="140"/>
                      </a:lnTo>
                      <a:lnTo>
                        <a:pt x="21" y="147"/>
                      </a:lnTo>
                      <a:lnTo>
                        <a:pt x="22" y="150"/>
                      </a:lnTo>
                      <a:lnTo>
                        <a:pt x="23" y="153"/>
                      </a:lnTo>
                      <a:lnTo>
                        <a:pt x="25" y="156"/>
                      </a:lnTo>
                      <a:lnTo>
                        <a:pt x="26" y="159"/>
                      </a:lnTo>
                      <a:lnTo>
                        <a:pt x="27" y="163"/>
                      </a:lnTo>
                      <a:lnTo>
                        <a:pt x="27" y="166"/>
                      </a:lnTo>
                      <a:lnTo>
                        <a:pt x="28" y="170"/>
                      </a:lnTo>
                      <a:lnTo>
                        <a:pt x="29" y="173"/>
                      </a:lnTo>
                      <a:lnTo>
                        <a:pt x="19" y="106"/>
                      </a:lnTo>
                      <a:lnTo>
                        <a:pt x="21" y="102"/>
                      </a:lnTo>
                      <a:lnTo>
                        <a:pt x="23" y="97"/>
                      </a:lnTo>
                      <a:lnTo>
                        <a:pt x="24" y="94"/>
                      </a:lnTo>
                      <a:lnTo>
                        <a:pt x="26" y="90"/>
                      </a:lnTo>
                      <a:lnTo>
                        <a:pt x="27" y="86"/>
                      </a:lnTo>
                      <a:lnTo>
                        <a:pt x="28" y="82"/>
                      </a:lnTo>
                      <a:lnTo>
                        <a:pt x="28" y="78"/>
                      </a:lnTo>
                      <a:lnTo>
                        <a:pt x="29" y="74"/>
                      </a:lnTo>
                      <a:lnTo>
                        <a:pt x="29" y="70"/>
                      </a:lnTo>
                      <a:lnTo>
                        <a:pt x="29" y="67"/>
                      </a:lnTo>
                      <a:lnTo>
                        <a:pt x="29" y="63"/>
                      </a:lnTo>
                      <a:lnTo>
                        <a:pt x="29" y="59"/>
                      </a:lnTo>
                      <a:lnTo>
                        <a:pt x="28" y="56"/>
                      </a:lnTo>
                      <a:lnTo>
                        <a:pt x="27" y="52"/>
                      </a:lnTo>
                      <a:lnTo>
                        <a:pt x="27" y="49"/>
                      </a:lnTo>
                      <a:lnTo>
                        <a:pt x="26" y="46"/>
                      </a:lnTo>
                      <a:lnTo>
                        <a:pt x="25" y="42"/>
                      </a:lnTo>
                      <a:lnTo>
                        <a:pt x="23" y="39"/>
                      </a:lnTo>
                      <a:lnTo>
                        <a:pt x="22" y="36"/>
                      </a:lnTo>
                      <a:lnTo>
                        <a:pt x="21" y="33"/>
                      </a:lnTo>
                      <a:lnTo>
                        <a:pt x="18" y="27"/>
                      </a:lnTo>
                      <a:lnTo>
                        <a:pt x="14" y="21"/>
                      </a:lnTo>
                      <a:lnTo>
                        <a:pt x="11" y="15"/>
                      </a:lnTo>
                      <a:lnTo>
                        <a:pt x="7" y="10"/>
                      </a:lnTo>
                      <a:lnTo>
                        <a:pt x="3" y="5"/>
                      </a:lnTo>
                      <a:lnTo>
                        <a:pt x="0" y="0"/>
                      </a:lnTo>
                      <a:lnTo>
                        <a:pt x="0" y="114"/>
                      </a:lnTo>
                      <a:close/>
                    </a:path>
                  </a:pathLst>
                </a:custGeom>
                <a:solidFill>
                  <a:srgbClr val="0066CC"/>
                </a:solidFill>
                <a:ln w="9525">
                  <a:noFill/>
                  <a:round/>
                  <a:headEnd/>
                  <a:tailEnd/>
                </a:ln>
              </p:spPr>
              <p:txBody>
                <a:bodyPr>
                  <a:prstTxWarp prst="textNoShape">
                    <a:avLst/>
                  </a:prstTxWarp>
                </a:bodyPr>
                <a:lstStyle/>
                <a:p>
                  <a:endParaRPr lang="en-US"/>
                </a:p>
              </p:txBody>
            </p:sp>
            <p:sp>
              <p:nvSpPr>
                <p:cNvPr id="57388" name="Freeform 296"/>
                <p:cNvSpPr>
                  <a:spLocks/>
                </p:cNvSpPr>
                <p:nvPr/>
              </p:nvSpPr>
              <p:spPr bwMode="auto">
                <a:xfrm>
                  <a:off x="1243" y="1523"/>
                  <a:ext cx="10" cy="75"/>
                </a:xfrm>
                <a:custGeom>
                  <a:avLst/>
                  <a:gdLst>
                    <a:gd name="T0" fmla="*/ 0 w 51"/>
                    <a:gd name="T1" fmla="*/ 0 h 375"/>
                    <a:gd name="T2" fmla="*/ 0 w 51"/>
                    <a:gd name="T3" fmla="*/ 0 h 375"/>
                    <a:gd name="T4" fmla="*/ 0 w 51"/>
                    <a:gd name="T5" fmla="*/ 0 h 375"/>
                    <a:gd name="T6" fmla="*/ 0 w 51"/>
                    <a:gd name="T7" fmla="*/ 0 h 375"/>
                    <a:gd name="T8" fmla="*/ 0 w 51"/>
                    <a:gd name="T9" fmla="*/ 0 h 375"/>
                    <a:gd name="T10" fmla="*/ 0 w 51"/>
                    <a:gd name="T11" fmla="*/ 0 h 375"/>
                    <a:gd name="T12" fmla="*/ 0 w 51"/>
                    <a:gd name="T13" fmla="*/ 0 h 375"/>
                    <a:gd name="T14" fmla="*/ 0 w 51"/>
                    <a:gd name="T15" fmla="*/ 0 h 375"/>
                    <a:gd name="T16" fmla="*/ 0 w 51"/>
                    <a:gd name="T17" fmla="*/ 0 h 375"/>
                    <a:gd name="T18" fmla="*/ 0 w 51"/>
                    <a:gd name="T19" fmla="*/ 0 h 375"/>
                    <a:gd name="T20" fmla="*/ 0 w 51"/>
                    <a:gd name="T21" fmla="*/ 0 h 375"/>
                    <a:gd name="T22" fmla="*/ 0 w 51"/>
                    <a:gd name="T23" fmla="*/ 0 h 375"/>
                    <a:gd name="T24" fmla="*/ 0 w 51"/>
                    <a:gd name="T25" fmla="*/ 0 h 375"/>
                    <a:gd name="T26" fmla="*/ 0 w 51"/>
                    <a:gd name="T27" fmla="*/ 0 h 375"/>
                    <a:gd name="T28" fmla="*/ 0 w 51"/>
                    <a:gd name="T29" fmla="*/ 0 h 375"/>
                    <a:gd name="T30" fmla="*/ 0 w 51"/>
                    <a:gd name="T31" fmla="*/ 0 h 375"/>
                    <a:gd name="T32" fmla="*/ 0 w 51"/>
                    <a:gd name="T33" fmla="*/ 0 h 375"/>
                    <a:gd name="T34" fmla="*/ 0 w 51"/>
                    <a:gd name="T35" fmla="*/ 0 h 3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1"/>
                    <a:gd name="T55" fmla="*/ 0 h 375"/>
                    <a:gd name="T56" fmla="*/ 51 w 51"/>
                    <a:gd name="T57" fmla="*/ 375 h 3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solidFill>
                  <a:srgbClr val="057864"/>
                </a:solidFill>
                <a:ln w="9525">
                  <a:noFill/>
                  <a:round/>
                  <a:headEnd/>
                  <a:tailEnd/>
                </a:ln>
              </p:spPr>
              <p:txBody>
                <a:bodyPr>
                  <a:prstTxWarp prst="textNoShape">
                    <a:avLst/>
                  </a:prstTxWarp>
                </a:bodyPr>
                <a:lstStyle/>
                <a:p>
                  <a:endParaRPr lang="en-US"/>
                </a:p>
              </p:txBody>
            </p:sp>
            <p:sp>
              <p:nvSpPr>
                <p:cNvPr id="57389" name="Freeform 297"/>
                <p:cNvSpPr>
                  <a:spLocks/>
                </p:cNvSpPr>
                <p:nvPr/>
              </p:nvSpPr>
              <p:spPr bwMode="auto">
                <a:xfrm>
                  <a:off x="1811" y="1721"/>
                  <a:ext cx="19" cy="119"/>
                </a:xfrm>
                <a:custGeom>
                  <a:avLst/>
                  <a:gdLst>
                    <a:gd name="T0" fmla="*/ 0 w 92"/>
                    <a:gd name="T1" fmla="*/ 0 h 596"/>
                    <a:gd name="T2" fmla="*/ 0 w 92"/>
                    <a:gd name="T3" fmla="*/ 0 h 596"/>
                    <a:gd name="T4" fmla="*/ 0 w 92"/>
                    <a:gd name="T5" fmla="*/ 0 h 596"/>
                    <a:gd name="T6" fmla="*/ 0 w 92"/>
                    <a:gd name="T7" fmla="*/ 0 h 596"/>
                    <a:gd name="T8" fmla="*/ 0 w 92"/>
                    <a:gd name="T9" fmla="*/ 0 h 596"/>
                    <a:gd name="T10" fmla="*/ 0 60000 65536"/>
                    <a:gd name="T11" fmla="*/ 0 60000 65536"/>
                    <a:gd name="T12" fmla="*/ 0 60000 65536"/>
                    <a:gd name="T13" fmla="*/ 0 60000 65536"/>
                    <a:gd name="T14" fmla="*/ 0 60000 65536"/>
                    <a:gd name="T15" fmla="*/ 0 w 92"/>
                    <a:gd name="T16" fmla="*/ 0 h 596"/>
                    <a:gd name="T17" fmla="*/ 92 w 92"/>
                    <a:gd name="T18" fmla="*/ 596 h 596"/>
                  </a:gdLst>
                  <a:ahLst/>
                  <a:cxnLst>
                    <a:cxn ang="T10">
                      <a:pos x="T0" y="T1"/>
                    </a:cxn>
                    <a:cxn ang="T11">
                      <a:pos x="T2" y="T3"/>
                    </a:cxn>
                    <a:cxn ang="T12">
                      <a:pos x="T4" y="T5"/>
                    </a:cxn>
                    <a:cxn ang="T13">
                      <a:pos x="T6" y="T7"/>
                    </a:cxn>
                    <a:cxn ang="T14">
                      <a:pos x="T8" y="T9"/>
                    </a:cxn>
                  </a:cxnLst>
                  <a:rect l="T15" t="T16" r="T17" b="T18"/>
                  <a:pathLst>
                    <a:path w="92" h="596">
                      <a:moveTo>
                        <a:pt x="92" y="0"/>
                      </a:moveTo>
                      <a:lnTo>
                        <a:pt x="0" y="187"/>
                      </a:lnTo>
                      <a:lnTo>
                        <a:pt x="0" y="596"/>
                      </a:lnTo>
                      <a:lnTo>
                        <a:pt x="92" y="409"/>
                      </a:lnTo>
                      <a:lnTo>
                        <a:pt x="92" y="0"/>
                      </a:lnTo>
                      <a:close/>
                    </a:path>
                  </a:pathLst>
                </a:custGeom>
                <a:solidFill>
                  <a:schemeClr val="accent1"/>
                </a:solidFill>
                <a:ln w="9525">
                  <a:noFill/>
                  <a:round/>
                  <a:headEnd/>
                  <a:tailEnd/>
                </a:ln>
              </p:spPr>
              <p:txBody>
                <a:bodyPr>
                  <a:prstTxWarp prst="textNoShape">
                    <a:avLst/>
                  </a:prstTxWarp>
                </a:bodyPr>
                <a:lstStyle/>
                <a:p>
                  <a:endParaRPr lang="en-US"/>
                </a:p>
              </p:txBody>
            </p:sp>
            <p:sp>
              <p:nvSpPr>
                <p:cNvPr id="57390" name="Freeform 298"/>
                <p:cNvSpPr>
                  <a:spLocks/>
                </p:cNvSpPr>
                <p:nvPr/>
              </p:nvSpPr>
              <p:spPr bwMode="auto">
                <a:xfrm>
                  <a:off x="1179" y="1440"/>
                  <a:ext cx="44" cy="120"/>
                </a:xfrm>
                <a:custGeom>
                  <a:avLst/>
                  <a:gdLst>
                    <a:gd name="T0" fmla="*/ 0 w 220"/>
                    <a:gd name="T1" fmla="*/ 0 h 599"/>
                    <a:gd name="T2" fmla="*/ 0 w 220"/>
                    <a:gd name="T3" fmla="*/ 0 h 599"/>
                    <a:gd name="T4" fmla="*/ 0 w 220"/>
                    <a:gd name="T5" fmla="*/ 0 h 599"/>
                    <a:gd name="T6" fmla="*/ 0 w 220"/>
                    <a:gd name="T7" fmla="*/ 0 h 599"/>
                    <a:gd name="T8" fmla="*/ 0 w 220"/>
                    <a:gd name="T9" fmla="*/ 0 h 599"/>
                    <a:gd name="T10" fmla="*/ 0 60000 65536"/>
                    <a:gd name="T11" fmla="*/ 0 60000 65536"/>
                    <a:gd name="T12" fmla="*/ 0 60000 65536"/>
                    <a:gd name="T13" fmla="*/ 0 60000 65536"/>
                    <a:gd name="T14" fmla="*/ 0 60000 65536"/>
                    <a:gd name="T15" fmla="*/ 0 w 220"/>
                    <a:gd name="T16" fmla="*/ 0 h 599"/>
                    <a:gd name="T17" fmla="*/ 220 w 220"/>
                    <a:gd name="T18" fmla="*/ 599 h 599"/>
                  </a:gdLst>
                  <a:ahLst/>
                  <a:cxnLst>
                    <a:cxn ang="T10">
                      <a:pos x="T0" y="T1"/>
                    </a:cxn>
                    <a:cxn ang="T11">
                      <a:pos x="T2" y="T3"/>
                    </a:cxn>
                    <a:cxn ang="T12">
                      <a:pos x="T4" y="T5"/>
                    </a:cxn>
                    <a:cxn ang="T13">
                      <a:pos x="T6" y="T7"/>
                    </a:cxn>
                    <a:cxn ang="T14">
                      <a:pos x="T8" y="T9"/>
                    </a:cxn>
                  </a:cxnLst>
                  <a:rect l="T15" t="T16" r="T17" b="T18"/>
                  <a:pathLst>
                    <a:path w="220" h="599">
                      <a:moveTo>
                        <a:pt x="0" y="567"/>
                      </a:moveTo>
                      <a:lnTo>
                        <a:pt x="220" y="599"/>
                      </a:lnTo>
                      <a:lnTo>
                        <a:pt x="220" y="32"/>
                      </a:lnTo>
                      <a:lnTo>
                        <a:pt x="0" y="0"/>
                      </a:lnTo>
                      <a:lnTo>
                        <a:pt x="0" y="567"/>
                      </a:lnTo>
                      <a:close/>
                    </a:path>
                  </a:pathLst>
                </a:custGeom>
                <a:solidFill>
                  <a:schemeClr val="bg2"/>
                </a:solidFill>
                <a:ln w="9525">
                  <a:noFill/>
                  <a:round/>
                  <a:headEnd/>
                  <a:tailEnd/>
                </a:ln>
              </p:spPr>
              <p:txBody>
                <a:bodyPr>
                  <a:prstTxWarp prst="textNoShape">
                    <a:avLst/>
                  </a:prstTxWarp>
                </a:bodyPr>
                <a:lstStyle/>
                <a:p>
                  <a:endParaRPr lang="en-US"/>
                </a:p>
              </p:txBody>
            </p:sp>
            <p:sp>
              <p:nvSpPr>
                <p:cNvPr id="57391" name="Rectangle 299"/>
                <p:cNvSpPr>
                  <a:spLocks noChangeArrowheads="1"/>
                </p:cNvSpPr>
                <p:nvPr/>
              </p:nvSpPr>
              <p:spPr bwMode="auto">
                <a:xfrm>
                  <a:off x="1247" y="1594"/>
                  <a:ext cx="155" cy="83"/>
                </a:xfrm>
                <a:prstGeom prst="rect">
                  <a:avLst/>
                </a:prstGeom>
                <a:solidFill>
                  <a:srgbClr val="006699"/>
                </a:solidFill>
                <a:ln w="9525">
                  <a:noFill/>
                  <a:miter lim="800000"/>
                  <a:headEnd/>
                  <a:tailEnd/>
                </a:ln>
              </p:spPr>
              <p:txBody>
                <a:bodyPr>
                  <a:prstTxWarp prst="textNoShape">
                    <a:avLst/>
                  </a:prstTxWarp>
                </a:bodyPr>
                <a:lstStyle/>
                <a:p>
                  <a:endParaRPr lang="en-US"/>
                </a:p>
              </p:txBody>
            </p:sp>
            <p:sp>
              <p:nvSpPr>
                <p:cNvPr id="57392" name="Freeform 300"/>
                <p:cNvSpPr>
                  <a:spLocks/>
                </p:cNvSpPr>
                <p:nvPr/>
              </p:nvSpPr>
              <p:spPr bwMode="auto">
                <a:xfrm>
                  <a:off x="1600" y="1736"/>
                  <a:ext cx="217" cy="101"/>
                </a:xfrm>
                <a:custGeom>
                  <a:avLst/>
                  <a:gdLst>
                    <a:gd name="T0" fmla="*/ 0 w 1083"/>
                    <a:gd name="T1" fmla="*/ 0 h 505"/>
                    <a:gd name="T2" fmla="*/ 0 w 1083"/>
                    <a:gd name="T3" fmla="*/ 0 h 505"/>
                    <a:gd name="T4" fmla="*/ 0 w 1083"/>
                    <a:gd name="T5" fmla="*/ 0 h 505"/>
                    <a:gd name="T6" fmla="*/ 0 w 1083"/>
                    <a:gd name="T7" fmla="*/ 0 h 505"/>
                    <a:gd name="T8" fmla="*/ 0 w 1083"/>
                    <a:gd name="T9" fmla="*/ 0 h 505"/>
                    <a:gd name="T10" fmla="*/ 0 w 1083"/>
                    <a:gd name="T11" fmla="*/ 0 h 505"/>
                    <a:gd name="T12" fmla="*/ 0 w 1083"/>
                    <a:gd name="T13" fmla="*/ 0 h 505"/>
                    <a:gd name="T14" fmla="*/ 0 60000 65536"/>
                    <a:gd name="T15" fmla="*/ 0 60000 65536"/>
                    <a:gd name="T16" fmla="*/ 0 60000 65536"/>
                    <a:gd name="T17" fmla="*/ 0 60000 65536"/>
                    <a:gd name="T18" fmla="*/ 0 60000 65536"/>
                    <a:gd name="T19" fmla="*/ 0 60000 65536"/>
                    <a:gd name="T20" fmla="*/ 0 60000 65536"/>
                    <a:gd name="T21" fmla="*/ 0 w 1083"/>
                    <a:gd name="T22" fmla="*/ 0 h 505"/>
                    <a:gd name="T23" fmla="*/ 1083 w 1083"/>
                    <a:gd name="T24" fmla="*/ 505 h 5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3" h="505">
                      <a:moveTo>
                        <a:pt x="1083" y="92"/>
                      </a:moveTo>
                      <a:lnTo>
                        <a:pt x="660" y="55"/>
                      </a:lnTo>
                      <a:lnTo>
                        <a:pt x="0" y="0"/>
                      </a:lnTo>
                      <a:lnTo>
                        <a:pt x="0" y="409"/>
                      </a:lnTo>
                      <a:lnTo>
                        <a:pt x="660" y="467"/>
                      </a:lnTo>
                      <a:lnTo>
                        <a:pt x="1083" y="505"/>
                      </a:lnTo>
                      <a:lnTo>
                        <a:pt x="1083" y="92"/>
                      </a:lnTo>
                      <a:close/>
                    </a:path>
                  </a:pathLst>
                </a:custGeom>
                <a:solidFill>
                  <a:srgbClr val="509EB0"/>
                </a:solidFill>
                <a:ln w="9525">
                  <a:noFill/>
                  <a:round/>
                  <a:headEnd/>
                  <a:tailEnd/>
                </a:ln>
              </p:spPr>
              <p:txBody>
                <a:bodyPr>
                  <a:prstTxWarp prst="textNoShape">
                    <a:avLst/>
                  </a:prstTxWarp>
                </a:bodyPr>
                <a:lstStyle/>
                <a:p>
                  <a:endParaRPr lang="en-US"/>
                </a:p>
              </p:txBody>
            </p:sp>
            <p:sp>
              <p:nvSpPr>
                <p:cNvPr id="57393" name="Freeform 301"/>
                <p:cNvSpPr>
                  <a:spLocks/>
                </p:cNvSpPr>
                <p:nvPr/>
              </p:nvSpPr>
              <p:spPr bwMode="auto">
                <a:xfrm>
                  <a:off x="1835" y="1718"/>
                  <a:ext cx="110" cy="88"/>
                </a:xfrm>
                <a:custGeom>
                  <a:avLst/>
                  <a:gdLst>
                    <a:gd name="T0" fmla="*/ 0 w 548"/>
                    <a:gd name="T1" fmla="*/ 0 h 438"/>
                    <a:gd name="T2" fmla="*/ 0 w 548"/>
                    <a:gd name="T3" fmla="*/ 0 h 438"/>
                    <a:gd name="T4" fmla="*/ 0 w 548"/>
                    <a:gd name="T5" fmla="*/ 0 h 438"/>
                    <a:gd name="T6" fmla="*/ 0 w 548"/>
                    <a:gd name="T7" fmla="*/ 0 h 438"/>
                    <a:gd name="T8" fmla="*/ 0 w 548"/>
                    <a:gd name="T9" fmla="*/ 0 h 438"/>
                    <a:gd name="T10" fmla="*/ 0 60000 65536"/>
                    <a:gd name="T11" fmla="*/ 0 60000 65536"/>
                    <a:gd name="T12" fmla="*/ 0 60000 65536"/>
                    <a:gd name="T13" fmla="*/ 0 60000 65536"/>
                    <a:gd name="T14" fmla="*/ 0 60000 65536"/>
                    <a:gd name="T15" fmla="*/ 0 w 548"/>
                    <a:gd name="T16" fmla="*/ 0 h 438"/>
                    <a:gd name="T17" fmla="*/ 548 w 548"/>
                    <a:gd name="T18" fmla="*/ 438 h 438"/>
                  </a:gdLst>
                  <a:ahLst/>
                  <a:cxnLst>
                    <a:cxn ang="T10">
                      <a:pos x="T0" y="T1"/>
                    </a:cxn>
                    <a:cxn ang="T11">
                      <a:pos x="T2" y="T3"/>
                    </a:cxn>
                    <a:cxn ang="T12">
                      <a:pos x="T4" y="T5"/>
                    </a:cxn>
                    <a:cxn ang="T13">
                      <a:pos x="T6" y="T7"/>
                    </a:cxn>
                    <a:cxn ang="T14">
                      <a:pos x="T8" y="T9"/>
                    </a:cxn>
                  </a:cxnLst>
                  <a:rect l="T15" t="T16" r="T17" b="T18"/>
                  <a:pathLst>
                    <a:path w="548" h="438">
                      <a:moveTo>
                        <a:pt x="548" y="29"/>
                      </a:moveTo>
                      <a:lnTo>
                        <a:pt x="0" y="0"/>
                      </a:lnTo>
                      <a:lnTo>
                        <a:pt x="0" y="409"/>
                      </a:lnTo>
                      <a:lnTo>
                        <a:pt x="548" y="438"/>
                      </a:lnTo>
                      <a:lnTo>
                        <a:pt x="548" y="29"/>
                      </a:lnTo>
                      <a:close/>
                    </a:path>
                  </a:pathLst>
                </a:custGeom>
                <a:solidFill>
                  <a:srgbClr val="006699"/>
                </a:solidFill>
                <a:ln w="9525">
                  <a:noFill/>
                  <a:round/>
                  <a:headEnd/>
                  <a:tailEnd/>
                </a:ln>
              </p:spPr>
              <p:txBody>
                <a:bodyPr>
                  <a:prstTxWarp prst="textNoShape">
                    <a:avLst/>
                  </a:prstTxWarp>
                </a:bodyPr>
                <a:lstStyle/>
                <a:p>
                  <a:endParaRPr lang="en-US"/>
                </a:p>
              </p:txBody>
            </p:sp>
            <p:sp>
              <p:nvSpPr>
                <p:cNvPr id="57394" name="Freeform 302"/>
                <p:cNvSpPr>
                  <a:spLocks/>
                </p:cNvSpPr>
                <p:nvPr/>
              </p:nvSpPr>
              <p:spPr bwMode="auto">
                <a:xfrm>
                  <a:off x="1381" y="1628"/>
                  <a:ext cx="216" cy="193"/>
                </a:xfrm>
                <a:custGeom>
                  <a:avLst/>
                  <a:gdLst>
                    <a:gd name="T0" fmla="*/ 0 w 1081"/>
                    <a:gd name="T1" fmla="*/ 0 h 965"/>
                    <a:gd name="T2" fmla="*/ 0 w 1081"/>
                    <a:gd name="T3" fmla="*/ 0 h 965"/>
                    <a:gd name="T4" fmla="*/ 0 w 1081"/>
                    <a:gd name="T5" fmla="*/ 0 h 965"/>
                    <a:gd name="T6" fmla="*/ 0 w 1081"/>
                    <a:gd name="T7" fmla="*/ 0 h 965"/>
                    <a:gd name="T8" fmla="*/ 0 w 1081"/>
                    <a:gd name="T9" fmla="*/ 0 h 965"/>
                    <a:gd name="T10" fmla="*/ 0 60000 65536"/>
                    <a:gd name="T11" fmla="*/ 0 60000 65536"/>
                    <a:gd name="T12" fmla="*/ 0 60000 65536"/>
                    <a:gd name="T13" fmla="*/ 0 60000 65536"/>
                    <a:gd name="T14" fmla="*/ 0 60000 65536"/>
                    <a:gd name="T15" fmla="*/ 0 w 1081"/>
                    <a:gd name="T16" fmla="*/ 0 h 965"/>
                    <a:gd name="T17" fmla="*/ 1081 w 1081"/>
                    <a:gd name="T18" fmla="*/ 965 h 965"/>
                  </a:gdLst>
                  <a:ahLst/>
                  <a:cxnLst>
                    <a:cxn ang="T10">
                      <a:pos x="T0" y="T1"/>
                    </a:cxn>
                    <a:cxn ang="T11">
                      <a:pos x="T2" y="T3"/>
                    </a:cxn>
                    <a:cxn ang="T12">
                      <a:pos x="T4" y="T5"/>
                    </a:cxn>
                    <a:cxn ang="T13">
                      <a:pos x="T6" y="T7"/>
                    </a:cxn>
                    <a:cxn ang="T14">
                      <a:pos x="T8" y="T9"/>
                    </a:cxn>
                  </a:cxnLst>
                  <a:rect l="T15" t="T16" r="T17" b="T18"/>
                  <a:pathLst>
                    <a:path w="1081" h="965">
                      <a:moveTo>
                        <a:pt x="1081" y="556"/>
                      </a:moveTo>
                      <a:lnTo>
                        <a:pt x="0" y="0"/>
                      </a:lnTo>
                      <a:lnTo>
                        <a:pt x="0" y="409"/>
                      </a:lnTo>
                      <a:lnTo>
                        <a:pt x="1081" y="965"/>
                      </a:lnTo>
                      <a:lnTo>
                        <a:pt x="1081" y="556"/>
                      </a:lnTo>
                      <a:close/>
                    </a:path>
                  </a:pathLst>
                </a:custGeom>
                <a:solidFill>
                  <a:srgbClr val="006699"/>
                </a:solidFill>
                <a:ln w="9525">
                  <a:noFill/>
                  <a:round/>
                  <a:headEnd/>
                  <a:tailEnd/>
                </a:ln>
              </p:spPr>
              <p:txBody>
                <a:bodyPr>
                  <a:prstTxWarp prst="textNoShape">
                    <a:avLst/>
                  </a:prstTxWarp>
                </a:bodyPr>
                <a:lstStyle/>
                <a:p>
                  <a:endParaRPr lang="en-US"/>
                </a:p>
              </p:txBody>
            </p:sp>
            <p:sp>
              <p:nvSpPr>
                <p:cNvPr id="57395" name="Freeform 303"/>
                <p:cNvSpPr>
                  <a:spLocks/>
                </p:cNvSpPr>
                <p:nvPr/>
              </p:nvSpPr>
              <p:spPr bwMode="auto">
                <a:xfrm>
                  <a:off x="1216" y="1448"/>
                  <a:ext cx="10" cy="157"/>
                </a:xfrm>
                <a:custGeom>
                  <a:avLst/>
                  <a:gdLst>
                    <a:gd name="T0" fmla="*/ 0 w 50"/>
                    <a:gd name="T1" fmla="*/ 0 h 784"/>
                    <a:gd name="T2" fmla="*/ 0 w 50"/>
                    <a:gd name="T3" fmla="*/ 0 h 784"/>
                    <a:gd name="T4" fmla="*/ 0 w 50"/>
                    <a:gd name="T5" fmla="*/ 0 h 784"/>
                    <a:gd name="T6" fmla="*/ 0 w 50"/>
                    <a:gd name="T7" fmla="*/ 0 h 784"/>
                    <a:gd name="T8" fmla="*/ 0 w 50"/>
                    <a:gd name="T9" fmla="*/ 0 h 784"/>
                    <a:gd name="T10" fmla="*/ 0 w 50"/>
                    <a:gd name="T11" fmla="*/ 0 h 784"/>
                    <a:gd name="T12" fmla="*/ 0 w 50"/>
                    <a:gd name="T13" fmla="*/ 0 h 784"/>
                    <a:gd name="T14" fmla="*/ 0 w 50"/>
                    <a:gd name="T15" fmla="*/ 0 h 784"/>
                    <a:gd name="T16" fmla="*/ 0 w 50"/>
                    <a:gd name="T17" fmla="*/ 0 h 784"/>
                    <a:gd name="T18" fmla="*/ 0 w 50"/>
                    <a:gd name="T19" fmla="*/ 0 h 784"/>
                    <a:gd name="T20" fmla="*/ 0 w 50"/>
                    <a:gd name="T21" fmla="*/ 0 h 784"/>
                    <a:gd name="T22" fmla="*/ 0 w 50"/>
                    <a:gd name="T23" fmla="*/ 0 h 784"/>
                    <a:gd name="T24" fmla="*/ 0 w 50"/>
                    <a:gd name="T25" fmla="*/ 0 h 784"/>
                    <a:gd name="T26" fmla="*/ 0 w 50"/>
                    <a:gd name="T27" fmla="*/ 0 h 784"/>
                    <a:gd name="T28" fmla="*/ 0 w 50"/>
                    <a:gd name="T29" fmla="*/ 0 h 784"/>
                    <a:gd name="T30" fmla="*/ 0 w 50"/>
                    <a:gd name="T31" fmla="*/ 0 h 784"/>
                    <a:gd name="T32" fmla="*/ 0 w 50"/>
                    <a:gd name="T33" fmla="*/ 0 h 784"/>
                    <a:gd name="T34" fmla="*/ 0 w 50"/>
                    <a:gd name="T35" fmla="*/ 0 h 784"/>
                    <a:gd name="T36" fmla="*/ 0 w 50"/>
                    <a:gd name="T37" fmla="*/ 0 h 784"/>
                    <a:gd name="T38" fmla="*/ 0 w 50"/>
                    <a:gd name="T39" fmla="*/ 0 h 784"/>
                    <a:gd name="T40" fmla="*/ 0 w 50"/>
                    <a:gd name="T41" fmla="*/ 0 h 784"/>
                    <a:gd name="T42" fmla="*/ 0 w 50"/>
                    <a:gd name="T43" fmla="*/ 0 h 784"/>
                    <a:gd name="T44" fmla="*/ 0 w 50"/>
                    <a:gd name="T45" fmla="*/ 0 h 784"/>
                    <a:gd name="T46" fmla="*/ 0 w 50"/>
                    <a:gd name="T47" fmla="*/ 0 h 784"/>
                    <a:gd name="T48" fmla="*/ 0 w 50"/>
                    <a:gd name="T49" fmla="*/ 0 h 784"/>
                    <a:gd name="T50" fmla="*/ 0 w 50"/>
                    <a:gd name="T51" fmla="*/ 0 h 784"/>
                    <a:gd name="T52" fmla="*/ 0 w 50"/>
                    <a:gd name="T53" fmla="*/ 0 h 784"/>
                    <a:gd name="T54" fmla="*/ 0 w 50"/>
                    <a:gd name="T55" fmla="*/ 0 h 784"/>
                    <a:gd name="T56" fmla="*/ 0 w 50"/>
                    <a:gd name="T57" fmla="*/ 0 h 784"/>
                    <a:gd name="T58" fmla="*/ 0 w 50"/>
                    <a:gd name="T59" fmla="*/ 0 h 784"/>
                    <a:gd name="T60" fmla="*/ 0 w 50"/>
                    <a:gd name="T61" fmla="*/ 0 h 784"/>
                    <a:gd name="T62" fmla="*/ 0 w 50"/>
                    <a:gd name="T63" fmla="*/ 0 h 784"/>
                    <a:gd name="T64" fmla="*/ 0 w 50"/>
                    <a:gd name="T65" fmla="*/ 0 h 784"/>
                    <a:gd name="T66" fmla="*/ 0 w 50"/>
                    <a:gd name="T67" fmla="*/ 0 h 784"/>
                    <a:gd name="T68" fmla="*/ 0 w 50"/>
                    <a:gd name="T69" fmla="*/ 0 h 78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784"/>
                    <a:gd name="T107" fmla="*/ 50 w 50"/>
                    <a:gd name="T108" fmla="*/ 784 h 78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solidFill>
                  <a:schemeClr val="bg2"/>
                </a:solidFill>
                <a:ln w="9525">
                  <a:noFill/>
                  <a:round/>
                  <a:headEnd/>
                  <a:tailEnd/>
                </a:ln>
              </p:spPr>
              <p:txBody>
                <a:bodyPr>
                  <a:prstTxWarp prst="textNoShape">
                    <a:avLst/>
                  </a:prstTxWarp>
                </a:bodyPr>
                <a:lstStyle/>
                <a:p>
                  <a:endParaRPr lang="en-US"/>
                </a:p>
              </p:txBody>
            </p:sp>
            <p:sp>
              <p:nvSpPr>
                <p:cNvPr id="57396" name="Freeform 304"/>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EAEAEA"/>
                </a:solidFill>
                <a:ln w="9525">
                  <a:noFill/>
                  <a:round/>
                  <a:headEnd/>
                  <a:tailEnd/>
                </a:ln>
              </p:spPr>
              <p:txBody>
                <a:bodyPr>
                  <a:prstTxWarp prst="textNoShape">
                    <a:avLst/>
                  </a:prstTxWarp>
                </a:bodyPr>
                <a:lstStyle/>
                <a:p>
                  <a:endParaRPr lang="en-US"/>
                </a:p>
              </p:txBody>
            </p:sp>
            <p:sp>
              <p:nvSpPr>
                <p:cNvPr id="57397" name="Freeform 305"/>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noFill/>
                <a:ln w="4763">
                  <a:solidFill>
                    <a:srgbClr val="1F1A17"/>
                  </a:solidFill>
                  <a:round/>
                  <a:headEnd/>
                  <a:tailEnd/>
                </a:ln>
              </p:spPr>
              <p:txBody>
                <a:bodyPr>
                  <a:prstTxWarp prst="textNoShape">
                    <a:avLst/>
                  </a:prstTxWarp>
                </a:bodyPr>
                <a:lstStyle/>
                <a:p>
                  <a:endParaRPr lang="en-US"/>
                </a:p>
              </p:txBody>
            </p:sp>
            <p:sp>
              <p:nvSpPr>
                <p:cNvPr id="57398" name="Freeform 306"/>
                <p:cNvSpPr>
                  <a:spLocks/>
                </p:cNvSpPr>
                <p:nvPr/>
              </p:nvSpPr>
              <p:spPr bwMode="auto">
                <a:xfrm>
                  <a:off x="1422" y="1042"/>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solidFill>
                  <a:srgbClr val="33CCCC"/>
                </a:solidFill>
                <a:ln w="9525">
                  <a:noFill/>
                  <a:round/>
                  <a:headEnd/>
                  <a:tailEnd/>
                </a:ln>
              </p:spPr>
              <p:txBody>
                <a:bodyPr>
                  <a:prstTxWarp prst="textNoShape">
                    <a:avLst/>
                  </a:prstTxWarp>
                </a:bodyPr>
                <a:lstStyle/>
                <a:p>
                  <a:endParaRPr lang="en-US"/>
                </a:p>
              </p:txBody>
            </p:sp>
            <p:sp>
              <p:nvSpPr>
                <p:cNvPr id="57399" name="Freeform 307"/>
                <p:cNvSpPr>
                  <a:spLocks/>
                </p:cNvSpPr>
                <p:nvPr/>
              </p:nvSpPr>
              <p:spPr bwMode="auto">
                <a:xfrm>
                  <a:off x="1422" y="1042"/>
                  <a:ext cx="414" cy="391"/>
                </a:xfrm>
                <a:custGeom>
                  <a:avLst/>
                  <a:gdLst>
                    <a:gd name="T0" fmla="*/ 0 w 2069"/>
                    <a:gd name="T1" fmla="*/ 0 h 1958"/>
                    <a:gd name="T2" fmla="*/ 0 w 2069"/>
                    <a:gd name="T3" fmla="*/ 0 h 1958"/>
                    <a:gd name="T4" fmla="*/ 0 w 2069"/>
                    <a:gd name="T5" fmla="*/ 0 h 1958"/>
                    <a:gd name="T6" fmla="*/ 0 w 2069"/>
                    <a:gd name="T7" fmla="*/ 0 h 1958"/>
                    <a:gd name="T8" fmla="*/ 0 w 2069"/>
                    <a:gd name="T9" fmla="*/ 0 h 1958"/>
                    <a:gd name="T10" fmla="*/ 0 w 2069"/>
                    <a:gd name="T11" fmla="*/ 0 h 1958"/>
                    <a:gd name="T12" fmla="*/ 0 w 2069"/>
                    <a:gd name="T13" fmla="*/ 0 h 1958"/>
                    <a:gd name="T14" fmla="*/ 0 w 2069"/>
                    <a:gd name="T15" fmla="*/ 0 h 1958"/>
                    <a:gd name="T16" fmla="*/ 0 w 2069"/>
                    <a:gd name="T17" fmla="*/ 0 h 1958"/>
                    <a:gd name="T18" fmla="*/ 0 w 2069"/>
                    <a:gd name="T19" fmla="*/ 0 h 1958"/>
                    <a:gd name="T20" fmla="*/ 0 w 2069"/>
                    <a:gd name="T21" fmla="*/ 0 h 1958"/>
                    <a:gd name="T22" fmla="*/ 0 w 2069"/>
                    <a:gd name="T23" fmla="*/ 0 h 1958"/>
                    <a:gd name="T24" fmla="*/ 0 w 2069"/>
                    <a:gd name="T25" fmla="*/ 0 h 1958"/>
                    <a:gd name="T26" fmla="*/ 0 w 2069"/>
                    <a:gd name="T27" fmla="*/ 0 h 1958"/>
                    <a:gd name="T28" fmla="*/ 0 w 2069"/>
                    <a:gd name="T29" fmla="*/ 0 h 1958"/>
                    <a:gd name="T30" fmla="*/ 0 w 2069"/>
                    <a:gd name="T31" fmla="*/ 0 h 1958"/>
                    <a:gd name="T32" fmla="*/ 0 w 2069"/>
                    <a:gd name="T33" fmla="*/ 0 h 1958"/>
                    <a:gd name="T34" fmla="*/ 0 w 2069"/>
                    <a:gd name="T35" fmla="*/ 0 h 1958"/>
                    <a:gd name="T36" fmla="*/ 0 w 2069"/>
                    <a:gd name="T37" fmla="*/ 0 h 1958"/>
                    <a:gd name="T38" fmla="*/ 0 w 2069"/>
                    <a:gd name="T39" fmla="*/ 0 h 1958"/>
                    <a:gd name="T40" fmla="*/ 0 w 2069"/>
                    <a:gd name="T41" fmla="*/ 0 h 1958"/>
                    <a:gd name="T42" fmla="*/ 0 w 2069"/>
                    <a:gd name="T43" fmla="*/ 0 h 1958"/>
                    <a:gd name="T44" fmla="*/ 0 w 2069"/>
                    <a:gd name="T45" fmla="*/ 0 h 1958"/>
                    <a:gd name="T46" fmla="*/ 0 w 2069"/>
                    <a:gd name="T47" fmla="*/ 0 h 1958"/>
                    <a:gd name="T48" fmla="*/ 0 w 2069"/>
                    <a:gd name="T49" fmla="*/ 0 h 1958"/>
                    <a:gd name="T50" fmla="*/ 0 w 2069"/>
                    <a:gd name="T51" fmla="*/ 0 h 1958"/>
                    <a:gd name="T52" fmla="*/ 0 w 2069"/>
                    <a:gd name="T53" fmla="*/ 0 h 1958"/>
                    <a:gd name="T54" fmla="*/ 0 w 2069"/>
                    <a:gd name="T55" fmla="*/ 0 h 1958"/>
                    <a:gd name="T56" fmla="*/ 0 w 2069"/>
                    <a:gd name="T57" fmla="*/ 0 h 1958"/>
                    <a:gd name="T58" fmla="*/ 0 w 2069"/>
                    <a:gd name="T59" fmla="*/ 0 h 1958"/>
                    <a:gd name="T60" fmla="*/ 0 w 2069"/>
                    <a:gd name="T61" fmla="*/ 0 h 1958"/>
                    <a:gd name="T62" fmla="*/ 0 w 2069"/>
                    <a:gd name="T63" fmla="*/ 0 h 1958"/>
                    <a:gd name="T64" fmla="*/ 0 w 2069"/>
                    <a:gd name="T65" fmla="*/ 0 h 1958"/>
                    <a:gd name="T66" fmla="*/ 0 w 2069"/>
                    <a:gd name="T67" fmla="*/ 0 h 1958"/>
                    <a:gd name="T68" fmla="*/ 0 w 2069"/>
                    <a:gd name="T69" fmla="*/ 0 h 1958"/>
                    <a:gd name="T70" fmla="*/ 0 w 2069"/>
                    <a:gd name="T71" fmla="*/ 0 h 1958"/>
                    <a:gd name="T72" fmla="*/ 0 w 2069"/>
                    <a:gd name="T73" fmla="*/ 0 h 1958"/>
                    <a:gd name="T74" fmla="*/ 0 w 2069"/>
                    <a:gd name="T75" fmla="*/ 0 h 1958"/>
                    <a:gd name="T76" fmla="*/ 0 w 2069"/>
                    <a:gd name="T77" fmla="*/ 0 h 19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69"/>
                    <a:gd name="T118" fmla="*/ 0 h 1958"/>
                    <a:gd name="T119" fmla="*/ 2069 w 2069"/>
                    <a:gd name="T120" fmla="*/ 1958 h 19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noFill/>
                <a:ln w="4763">
                  <a:solidFill>
                    <a:srgbClr val="1F1A17"/>
                  </a:solidFill>
                  <a:round/>
                  <a:headEnd/>
                  <a:tailEnd/>
                </a:ln>
              </p:spPr>
              <p:txBody>
                <a:bodyPr>
                  <a:prstTxWarp prst="textNoShape">
                    <a:avLst/>
                  </a:prstTxWarp>
                </a:bodyPr>
                <a:lstStyle/>
                <a:p>
                  <a:endParaRPr lang="en-US"/>
                </a:p>
              </p:txBody>
            </p:sp>
            <p:sp>
              <p:nvSpPr>
                <p:cNvPr id="57400" name="Freeform 308"/>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FFFFFF"/>
                </a:solidFill>
                <a:ln w="9525">
                  <a:noFill/>
                  <a:round/>
                  <a:headEnd/>
                  <a:tailEnd/>
                </a:ln>
              </p:spPr>
              <p:txBody>
                <a:bodyPr>
                  <a:prstTxWarp prst="textNoShape">
                    <a:avLst/>
                  </a:prstTxWarp>
                </a:bodyPr>
                <a:lstStyle/>
                <a:p>
                  <a:endParaRPr lang="en-US"/>
                </a:p>
              </p:txBody>
            </p:sp>
            <p:sp>
              <p:nvSpPr>
                <p:cNvPr id="57401" name="Freeform 309"/>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402" name="Freeform 310"/>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FFFFFF"/>
                </a:solidFill>
                <a:ln w="9525">
                  <a:noFill/>
                  <a:round/>
                  <a:headEnd/>
                  <a:tailEnd/>
                </a:ln>
              </p:spPr>
              <p:txBody>
                <a:bodyPr>
                  <a:prstTxWarp prst="textNoShape">
                    <a:avLst/>
                  </a:prstTxWarp>
                </a:bodyPr>
                <a:lstStyle/>
                <a:p>
                  <a:endParaRPr lang="en-US"/>
                </a:p>
              </p:txBody>
            </p:sp>
            <p:sp>
              <p:nvSpPr>
                <p:cNvPr id="57403" name="Freeform 311"/>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EAEAEA"/>
                </a:solidFill>
                <a:ln w="4763">
                  <a:solidFill>
                    <a:srgbClr val="1F1A17"/>
                  </a:solidFill>
                  <a:round/>
                  <a:headEnd/>
                  <a:tailEnd/>
                </a:ln>
              </p:spPr>
              <p:txBody>
                <a:bodyPr>
                  <a:prstTxWarp prst="textNoShape">
                    <a:avLst/>
                  </a:prstTxWarp>
                </a:bodyPr>
                <a:lstStyle/>
                <a:p>
                  <a:endParaRPr lang="en-US"/>
                </a:p>
              </p:txBody>
            </p:sp>
            <p:sp>
              <p:nvSpPr>
                <p:cNvPr id="57404" name="Freeform 312"/>
                <p:cNvSpPr>
                  <a:spLocks/>
                </p:cNvSpPr>
                <p:nvPr/>
              </p:nvSpPr>
              <p:spPr bwMode="auto">
                <a:xfrm>
                  <a:off x="1705" y="793"/>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solidFill>
                  <a:srgbClr val="EAEAEA"/>
                </a:solidFill>
                <a:ln w="9525">
                  <a:noFill/>
                  <a:round/>
                  <a:headEnd/>
                  <a:tailEnd/>
                </a:ln>
              </p:spPr>
              <p:txBody>
                <a:bodyPr>
                  <a:prstTxWarp prst="textNoShape">
                    <a:avLst/>
                  </a:prstTxWarp>
                </a:bodyPr>
                <a:lstStyle/>
                <a:p>
                  <a:endParaRPr lang="en-US"/>
                </a:p>
              </p:txBody>
            </p:sp>
            <p:sp>
              <p:nvSpPr>
                <p:cNvPr id="57405" name="Freeform 313"/>
                <p:cNvSpPr>
                  <a:spLocks/>
                </p:cNvSpPr>
                <p:nvPr/>
              </p:nvSpPr>
              <p:spPr bwMode="auto">
                <a:xfrm>
                  <a:off x="1705" y="793"/>
                  <a:ext cx="334" cy="294"/>
                </a:xfrm>
                <a:custGeom>
                  <a:avLst/>
                  <a:gdLst>
                    <a:gd name="T0" fmla="*/ 0 w 1670"/>
                    <a:gd name="T1" fmla="*/ 0 h 1472"/>
                    <a:gd name="T2" fmla="*/ 0 w 1670"/>
                    <a:gd name="T3" fmla="*/ 0 h 1472"/>
                    <a:gd name="T4" fmla="*/ 0 w 1670"/>
                    <a:gd name="T5" fmla="*/ 0 h 1472"/>
                    <a:gd name="T6" fmla="*/ 0 w 1670"/>
                    <a:gd name="T7" fmla="*/ 0 h 1472"/>
                    <a:gd name="T8" fmla="*/ 0 w 1670"/>
                    <a:gd name="T9" fmla="*/ 0 h 1472"/>
                    <a:gd name="T10" fmla="*/ 0 w 1670"/>
                    <a:gd name="T11" fmla="*/ 0 h 1472"/>
                    <a:gd name="T12" fmla="*/ 0 w 1670"/>
                    <a:gd name="T13" fmla="*/ 0 h 1472"/>
                    <a:gd name="T14" fmla="*/ 0 w 1670"/>
                    <a:gd name="T15" fmla="*/ 0 h 1472"/>
                    <a:gd name="T16" fmla="*/ 0 w 1670"/>
                    <a:gd name="T17" fmla="*/ 0 h 1472"/>
                    <a:gd name="T18" fmla="*/ 0 w 1670"/>
                    <a:gd name="T19" fmla="*/ 0 h 1472"/>
                    <a:gd name="T20" fmla="*/ 0 w 1670"/>
                    <a:gd name="T21" fmla="*/ 0 h 1472"/>
                    <a:gd name="T22" fmla="*/ 0 w 1670"/>
                    <a:gd name="T23" fmla="*/ 0 h 1472"/>
                    <a:gd name="T24" fmla="*/ 0 w 1670"/>
                    <a:gd name="T25" fmla="*/ 0 h 1472"/>
                    <a:gd name="T26" fmla="*/ 0 w 1670"/>
                    <a:gd name="T27" fmla="*/ 0 h 1472"/>
                    <a:gd name="T28" fmla="*/ 0 w 1670"/>
                    <a:gd name="T29" fmla="*/ 0 h 1472"/>
                    <a:gd name="T30" fmla="*/ 0 w 1670"/>
                    <a:gd name="T31" fmla="*/ 0 h 1472"/>
                    <a:gd name="T32" fmla="*/ 0 w 1670"/>
                    <a:gd name="T33" fmla="*/ 0 h 1472"/>
                    <a:gd name="T34" fmla="*/ 0 w 1670"/>
                    <a:gd name="T35" fmla="*/ 0 h 1472"/>
                    <a:gd name="T36" fmla="*/ 0 w 1670"/>
                    <a:gd name="T37" fmla="*/ 0 h 1472"/>
                    <a:gd name="T38" fmla="*/ 0 w 1670"/>
                    <a:gd name="T39" fmla="*/ 0 h 1472"/>
                    <a:gd name="T40" fmla="*/ 0 w 1670"/>
                    <a:gd name="T41" fmla="*/ 0 h 1472"/>
                    <a:gd name="T42" fmla="*/ 0 w 1670"/>
                    <a:gd name="T43" fmla="*/ 0 h 1472"/>
                    <a:gd name="T44" fmla="*/ 0 w 1670"/>
                    <a:gd name="T45" fmla="*/ 0 h 1472"/>
                    <a:gd name="T46" fmla="*/ 0 w 1670"/>
                    <a:gd name="T47" fmla="*/ 0 h 1472"/>
                    <a:gd name="T48" fmla="*/ 0 w 1670"/>
                    <a:gd name="T49" fmla="*/ 0 h 1472"/>
                    <a:gd name="T50" fmla="*/ 0 w 1670"/>
                    <a:gd name="T51" fmla="*/ 0 h 1472"/>
                    <a:gd name="T52" fmla="*/ 0 w 1670"/>
                    <a:gd name="T53" fmla="*/ 0 h 1472"/>
                    <a:gd name="T54" fmla="*/ 0 w 1670"/>
                    <a:gd name="T55" fmla="*/ 0 h 1472"/>
                    <a:gd name="T56" fmla="*/ 0 w 1670"/>
                    <a:gd name="T57" fmla="*/ 0 h 1472"/>
                    <a:gd name="T58" fmla="*/ 0 w 1670"/>
                    <a:gd name="T59" fmla="*/ 0 h 1472"/>
                    <a:gd name="T60" fmla="*/ 0 w 1670"/>
                    <a:gd name="T61" fmla="*/ 0 h 1472"/>
                    <a:gd name="T62" fmla="*/ 0 w 1670"/>
                    <a:gd name="T63" fmla="*/ 0 h 1472"/>
                    <a:gd name="T64" fmla="*/ 0 w 1670"/>
                    <a:gd name="T65" fmla="*/ 0 h 1472"/>
                    <a:gd name="T66" fmla="*/ 0 w 1670"/>
                    <a:gd name="T67" fmla="*/ 0 h 1472"/>
                    <a:gd name="T68" fmla="*/ 0 w 1670"/>
                    <a:gd name="T69" fmla="*/ 0 h 1472"/>
                    <a:gd name="T70" fmla="*/ 0 w 1670"/>
                    <a:gd name="T71" fmla="*/ 0 h 1472"/>
                    <a:gd name="T72" fmla="*/ 0 w 1670"/>
                    <a:gd name="T73" fmla="*/ 0 h 1472"/>
                    <a:gd name="T74" fmla="*/ 0 w 1670"/>
                    <a:gd name="T75" fmla="*/ 0 h 1472"/>
                    <a:gd name="T76" fmla="*/ 0 w 1670"/>
                    <a:gd name="T77" fmla="*/ 0 h 1472"/>
                    <a:gd name="T78" fmla="*/ 0 w 1670"/>
                    <a:gd name="T79" fmla="*/ 0 h 1472"/>
                    <a:gd name="T80" fmla="*/ 0 w 1670"/>
                    <a:gd name="T81" fmla="*/ 0 h 1472"/>
                    <a:gd name="T82" fmla="*/ 0 w 1670"/>
                    <a:gd name="T83" fmla="*/ 0 h 1472"/>
                    <a:gd name="T84" fmla="*/ 0 w 1670"/>
                    <a:gd name="T85" fmla="*/ 0 h 1472"/>
                    <a:gd name="T86" fmla="*/ 0 w 1670"/>
                    <a:gd name="T87" fmla="*/ 0 h 1472"/>
                    <a:gd name="T88" fmla="*/ 0 w 1670"/>
                    <a:gd name="T89" fmla="*/ 0 h 1472"/>
                    <a:gd name="T90" fmla="*/ 0 w 1670"/>
                    <a:gd name="T91" fmla="*/ 0 h 1472"/>
                    <a:gd name="T92" fmla="*/ 0 w 1670"/>
                    <a:gd name="T93" fmla="*/ 0 h 1472"/>
                    <a:gd name="T94" fmla="*/ 0 w 1670"/>
                    <a:gd name="T95" fmla="*/ 0 h 1472"/>
                    <a:gd name="T96" fmla="*/ 0 w 1670"/>
                    <a:gd name="T97" fmla="*/ 0 h 1472"/>
                    <a:gd name="T98" fmla="*/ 0 w 1670"/>
                    <a:gd name="T99" fmla="*/ 0 h 1472"/>
                    <a:gd name="T100" fmla="*/ 0 w 1670"/>
                    <a:gd name="T101" fmla="*/ 0 h 1472"/>
                    <a:gd name="T102" fmla="*/ 0 w 1670"/>
                    <a:gd name="T103" fmla="*/ 0 h 1472"/>
                    <a:gd name="T104" fmla="*/ 0 w 1670"/>
                    <a:gd name="T105" fmla="*/ 0 h 1472"/>
                    <a:gd name="T106" fmla="*/ 0 w 1670"/>
                    <a:gd name="T107" fmla="*/ 0 h 1472"/>
                    <a:gd name="T108" fmla="*/ 0 w 1670"/>
                    <a:gd name="T109" fmla="*/ 0 h 1472"/>
                    <a:gd name="T110" fmla="*/ 0 w 1670"/>
                    <a:gd name="T111" fmla="*/ 0 h 147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70"/>
                    <a:gd name="T169" fmla="*/ 0 h 1472"/>
                    <a:gd name="T170" fmla="*/ 1670 w 1670"/>
                    <a:gd name="T171" fmla="*/ 1472 h 147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noFill/>
                <a:ln w="4763">
                  <a:solidFill>
                    <a:srgbClr val="1F1A17"/>
                  </a:solidFill>
                  <a:round/>
                  <a:headEnd/>
                  <a:tailEnd/>
                </a:ln>
              </p:spPr>
              <p:txBody>
                <a:bodyPr>
                  <a:prstTxWarp prst="textNoShape">
                    <a:avLst/>
                  </a:prstTxWarp>
                </a:bodyPr>
                <a:lstStyle/>
                <a:p>
                  <a:endParaRPr lang="en-US"/>
                </a:p>
              </p:txBody>
            </p:sp>
            <p:sp>
              <p:nvSpPr>
                <p:cNvPr id="57406" name="Freeform 314"/>
                <p:cNvSpPr>
                  <a:spLocks/>
                </p:cNvSpPr>
                <p:nvPr/>
              </p:nvSpPr>
              <p:spPr bwMode="auto">
                <a:xfrm>
                  <a:off x="1962" y="964"/>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solidFill>
                  <a:srgbClr val="EAEAEA"/>
                </a:solidFill>
                <a:ln w="9525">
                  <a:noFill/>
                  <a:round/>
                  <a:headEnd/>
                  <a:tailEnd/>
                </a:ln>
              </p:spPr>
              <p:txBody>
                <a:bodyPr>
                  <a:prstTxWarp prst="textNoShape">
                    <a:avLst/>
                  </a:prstTxWarp>
                </a:bodyPr>
                <a:lstStyle/>
                <a:p>
                  <a:endParaRPr lang="en-US"/>
                </a:p>
              </p:txBody>
            </p:sp>
            <p:sp>
              <p:nvSpPr>
                <p:cNvPr id="57407" name="Freeform 315"/>
                <p:cNvSpPr>
                  <a:spLocks/>
                </p:cNvSpPr>
                <p:nvPr/>
              </p:nvSpPr>
              <p:spPr bwMode="auto">
                <a:xfrm>
                  <a:off x="1962" y="964"/>
                  <a:ext cx="415" cy="175"/>
                </a:xfrm>
                <a:custGeom>
                  <a:avLst/>
                  <a:gdLst>
                    <a:gd name="T0" fmla="*/ 0 w 2077"/>
                    <a:gd name="T1" fmla="*/ 0 h 874"/>
                    <a:gd name="T2" fmla="*/ 0 w 2077"/>
                    <a:gd name="T3" fmla="*/ 0 h 874"/>
                    <a:gd name="T4" fmla="*/ 0 w 2077"/>
                    <a:gd name="T5" fmla="*/ 0 h 874"/>
                    <a:gd name="T6" fmla="*/ 0 w 2077"/>
                    <a:gd name="T7" fmla="*/ 0 h 874"/>
                    <a:gd name="T8" fmla="*/ 0 w 2077"/>
                    <a:gd name="T9" fmla="*/ 0 h 874"/>
                    <a:gd name="T10" fmla="*/ 0 w 2077"/>
                    <a:gd name="T11" fmla="*/ 0 h 874"/>
                    <a:gd name="T12" fmla="*/ 0 w 2077"/>
                    <a:gd name="T13" fmla="*/ 0 h 874"/>
                    <a:gd name="T14" fmla="*/ 0 w 2077"/>
                    <a:gd name="T15" fmla="*/ 0 h 874"/>
                    <a:gd name="T16" fmla="*/ 0 w 2077"/>
                    <a:gd name="T17" fmla="*/ 0 h 874"/>
                    <a:gd name="T18" fmla="*/ 0 w 2077"/>
                    <a:gd name="T19" fmla="*/ 0 h 874"/>
                    <a:gd name="T20" fmla="*/ 0 w 2077"/>
                    <a:gd name="T21" fmla="*/ 0 h 874"/>
                    <a:gd name="T22" fmla="*/ 0 w 2077"/>
                    <a:gd name="T23" fmla="*/ 0 h 874"/>
                    <a:gd name="T24" fmla="*/ 0 w 2077"/>
                    <a:gd name="T25" fmla="*/ 0 h 874"/>
                    <a:gd name="T26" fmla="*/ 0 w 2077"/>
                    <a:gd name="T27" fmla="*/ 0 h 874"/>
                    <a:gd name="T28" fmla="*/ 0 w 2077"/>
                    <a:gd name="T29" fmla="*/ 0 h 874"/>
                    <a:gd name="T30" fmla="*/ 0 w 2077"/>
                    <a:gd name="T31" fmla="*/ 0 h 874"/>
                    <a:gd name="T32" fmla="*/ 0 w 2077"/>
                    <a:gd name="T33" fmla="*/ 0 h 874"/>
                    <a:gd name="T34" fmla="*/ 0 w 2077"/>
                    <a:gd name="T35" fmla="*/ 0 h 874"/>
                    <a:gd name="T36" fmla="*/ 0 w 2077"/>
                    <a:gd name="T37" fmla="*/ 0 h 874"/>
                    <a:gd name="T38" fmla="*/ 0 w 2077"/>
                    <a:gd name="T39" fmla="*/ 0 h 874"/>
                    <a:gd name="T40" fmla="*/ 0 w 2077"/>
                    <a:gd name="T41" fmla="*/ 0 h 874"/>
                    <a:gd name="T42" fmla="*/ 0 w 2077"/>
                    <a:gd name="T43" fmla="*/ 0 h 874"/>
                    <a:gd name="T44" fmla="*/ 0 w 2077"/>
                    <a:gd name="T45" fmla="*/ 0 h 874"/>
                    <a:gd name="T46" fmla="*/ 0 w 2077"/>
                    <a:gd name="T47" fmla="*/ 0 h 87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7"/>
                    <a:gd name="T73" fmla="*/ 0 h 874"/>
                    <a:gd name="T74" fmla="*/ 2077 w 2077"/>
                    <a:gd name="T75" fmla="*/ 874 h 87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noFill/>
                <a:ln w="4763">
                  <a:solidFill>
                    <a:srgbClr val="1F1A17"/>
                  </a:solidFill>
                  <a:round/>
                  <a:headEnd/>
                  <a:tailEnd/>
                </a:ln>
              </p:spPr>
              <p:txBody>
                <a:bodyPr>
                  <a:prstTxWarp prst="textNoShape">
                    <a:avLst/>
                  </a:prstTxWarp>
                </a:bodyPr>
                <a:lstStyle/>
                <a:p>
                  <a:endParaRPr lang="en-US"/>
                </a:p>
              </p:txBody>
            </p:sp>
            <p:sp>
              <p:nvSpPr>
                <p:cNvPr id="57408" name="Freeform 316"/>
                <p:cNvSpPr>
                  <a:spLocks/>
                </p:cNvSpPr>
                <p:nvPr/>
              </p:nvSpPr>
              <p:spPr bwMode="auto">
                <a:xfrm>
                  <a:off x="1732" y="1343"/>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solidFill>
                  <a:srgbClr val="EAEAEA"/>
                </a:solidFill>
                <a:ln w="9525">
                  <a:noFill/>
                  <a:round/>
                  <a:headEnd/>
                  <a:tailEnd/>
                </a:ln>
              </p:spPr>
              <p:txBody>
                <a:bodyPr>
                  <a:prstTxWarp prst="textNoShape">
                    <a:avLst/>
                  </a:prstTxWarp>
                </a:bodyPr>
                <a:lstStyle/>
                <a:p>
                  <a:endParaRPr lang="en-US"/>
                </a:p>
              </p:txBody>
            </p:sp>
            <p:sp>
              <p:nvSpPr>
                <p:cNvPr id="57409" name="Freeform 317"/>
                <p:cNvSpPr>
                  <a:spLocks/>
                </p:cNvSpPr>
                <p:nvPr/>
              </p:nvSpPr>
              <p:spPr bwMode="auto">
                <a:xfrm>
                  <a:off x="1732" y="1343"/>
                  <a:ext cx="598" cy="412"/>
                </a:xfrm>
                <a:custGeom>
                  <a:avLst/>
                  <a:gdLst>
                    <a:gd name="T0" fmla="*/ 0 w 2989"/>
                    <a:gd name="T1" fmla="*/ 0 h 2059"/>
                    <a:gd name="T2" fmla="*/ 0 w 2989"/>
                    <a:gd name="T3" fmla="*/ 0 h 2059"/>
                    <a:gd name="T4" fmla="*/ 0 w 2989"/>
                    <a:gd name="T5" fmla="*/ 0 h 2059"/>
                    <a:gd name="T6" fmla="*/ 0 w 2989"/>
                    <a:gd name="T7" fmla="*/ 0 h 2059"/>
                    <a:gd name="T8" fmla="*/ 0 w 2989"/>
                    <a:gd name="T9" fmla="*/ 0 h 2059"/>
                    <a:gd name="T10" fmla="*/ 0 w 2989"/>
                    <a:gd name="T11" fmla="*/ 0 h 2059"/>
                    <a:gd name="T12" fmla="*/ 0 w 2989"/>
                    <a:gd name="T13" fmla="*/ 0 h 2059"/>
                    <a:gd name="T14" fmla="*/ 0 w 2989"/>
                    <a:gd name="T15" fmla="*/ 0 h 2059"/>
                    <a:gd name="T16" fmla="*/ 0 w 2989"/>
                    <a:gd name="T17" fmla="*/ 0 h 20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89"/>
                    <a:gd name="T28" fmla="*/ 0 h 2059"/>
                    <a:gd name="T29" fmla="*/ 2989 w 2989"/>
                    <a:gd name="T30" fmla="*/ 2059 h 20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noFill/>
                <a:ln w="4763">
                  <a:solidFill>
                    <a:srgbClr val="1F1A17"/>
                  </a:solidFill>
                  <a:round/>
                  <a:headEnd/>
                  <a:tailEnd/>
                </a:ln>
              </p:spPr>
              <p:txBody>
                <a:bodyPr>
                  <a:prstTxWarp prst="textNoShape">
                    <a:avLst/>
                  </a:prstTxWarp>
                </a:bodyPr>
                <a:lstStyle/>
                <a:p>
                  <a:endParaRPr lang="en-US"/>
                </a:p>
              </p:txBody>
            </p:sp>
            <p:sp>
              <p:nvSpPr>
                <p:cNvPr id="57410" name="Freeform 318"/>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rgbClr val="EAEAEA"/>
                </a:solidFill>
                <a:ln w="9525">
                  <a:noFill/>
                  <a:round/>
                  <a:headEnd/>
                  <a:tailEnd/>
                </a:ln>
              </p:spPr>
              <p:txBody>
                <a:bodyPr>
                  <a:prstTxWarp prst="textNoShape">
                    <a:avLst/>
                  </a:prstTxWarp>
                </a:bodyPr>
                <a:lstStyle/>
                <a:p>
                  <a:endParaRPr lang="en-US"/>
                </a:p>
              </p:txBody>
            </p:sp>
            <p:sp>
              <p:nvSpPr>
                <p:cNvPr id="57411" name="Freeform 319"/>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noFill/>
                <a:ln w="4763">
                  <a:solidFill>
                    <a:srgbClr val="1F1A17"/>
                  </a:solidFill>
                  <a:round/>
                  <a:headEnd/>
                  <a:tailEnd/>
                </a:ln>
              </p:spPr>
              <p:txBody>
                <a:bodyPr>
                  <a:prstTxWarp prst="textNoShape">
                    <a:avLst/>
                  </a:prstTxWarp>
                </a:bodyPr>
                <a:lstStyle/>
                <a:p>
                  <a:endParaRPr lang="en-US"/>
                </a:p>
              </p:txBody>
            </p:sp>
            <p:sp>
              <p:nvSpPr>
                <p:cNvPr id="57412" name="Freeform 320"/>
                <p:cNvSpPr>
                  <a:spLocks/>
                </p:cNvSpPr>
                <p:nvPr/>
              </p:nvSpPr>
              <p:spPr bwMode="auto">
                <a:xfrm>
                  <a:off x="1915" y="795"/>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solidFill>
                  <a:srgbClr val="EAEAEA"/>
                </a:solidFill>
                <a:ln w="9525">
                  <a:noFill/>
                  <a:round/>
                  <a:headEnd/>
                  <a:tailEnd/>
                </a:ln>
              </p:spPr>
              <p:txBody>
                <a:bodyPr>
                  <a:prstTxWarp prst="textNoShape">
                    <a:avLst/>
                  </a:prstTxWarp>
                </a:bodyPr>
                <a:lstStyle/>
                <a:p>
                  <a:endParaRPr lang="en-US"/>
                </a:p>
              </p:txBody>
            </p:sp>
            <p:sp>
              <p:nvSpPr>
                <p:cNvPr id="57413" name="Freeform 321"/>
                <p:cNvSpPr>
                  <a:spLocks/>
                </p:cNvSpPr>
                <p:nvPr/>
              </p:nvSpPr>
              <p:spPr bwMode="auto">
                <a:xfrm>
                  <a:off x="1915" y="795"/>
                  <a:ext cx="517" cy="184"/>
                </a:xfrm>
                <a:custGeom>
                  <a:avLst/>
                  <a:gdLst>
                    <a:gd name="T0" fmla="*/ 0 w 2582"/>
                    <a:gd name="T1" fmla="*/ 0 h 922"/>
                    <a:gd name="T2" fmla="*/ 0 w 2582"/>
                    <a:gd name="T3" fmla="*/ 0 h 922"/>
                    <a:gd name="T4" fmla="*/ 0 w 2582"/>
                    <a:gd name="T5" fmla="*/ 0 h 922"/>
                    <a:gd name="T6" fmla="*/ 0 w 2582"/>
                    <a:gd name="T7" fmla="*/ 0 h 922"/>
                    <a:gd name="T8" fmla="*/ 0 w 2582"/>
                    <a:gd name="T9" fmla="*/ 0 h 922"/>
                    <a:gd name="T10" fmla="*/ 0 w 2582"/>
                    <a:gd name="T11" fmla="*/ 0 h 922"/>
                    <a:gd name="T12" fmla="*/ 0 w 2582"/>
                    <a:gd name="T13" fmla="*/ 0 h 922"/>
                    <a:gd name="T14" fmla="*/ 0 w 2582"/>
                    <a:gd name="T15" fmla="*/ 0 h 922"/>
                    <a:gd name="T16" fmla="*/ 0 w 2582"/>
                    <a:gd name="T17" fmla="*/ 0 h 922"/>
                    <a:gd name="T18" fmla="*/ 0 w 2582"/>
                    <a:gd name="T19" fmla="*/ 0 h 922"/>
                    <a:gd name="T20" fmla="*/ 0 w 2582"/>
                    <a:gd name="T21" fmla="*/ 0 h 922"/>
                    <a:gd name="T22" fmla="*/ 0 w 2582"/>
                    <a:gd name="T23" fmla="*/ 0 h 922"/>
                    <a:gd name="T24" fmla="*/ 0 w 2582"/>
                    <a:gd name="T25" fmla="*/ 0 h 922"/>
                    <a:gd name="T26" fmla="*/ 0 w 2582"/>
                    <a:gd name="T27" fmla="*/ 0 h 922"/>
                    <a:gd name="T28" fmla="*/ 0 w 2582"/>
                    <a:gd name="T29" fmla="*/ 0 h 922"/>
                    <a:gd name="T30" fmla="*/ 0 w 2582"/>
                    <a:gd name="T31" fmla="*/ 0 h 922"/>
                    <a:gd name="T32" fmla="*/ 0 w 2582"/>
                    <a:gd name="T33" fmla="*/ 0 h 922"/>
                    <a:gd name="T34" fmla="*/ 0 w 2582"/>
                    <a:gd name="T35" fmla="*/ 0 h 922"/>
                    <a:gd name="T36" fmla="*/ 0 w 2582"/>
                    <a:gd name="T37" fmla="*/ 0 h 922"/>
                    <a:gd name="T38" fmla="*/ 0 w 2582"/>
                    <a:gd name="T39" fmla="*/ 0 h 922"/>
                    <a:gd name="T40" fmla="*/ 0 w 2582"/>
                    <a:gd name="T41" fmla="*/ 0 h 922"/>
                    <a:gd name="T42" fmla="*/ 0 w 2582"/>
                    <a:gd name="T43" fmla="*/ 0 h 922"/>
                    <a:gd name="T44" fmla="*/ 0 w 2582"/>
                    <a:gd name="T45" fmla="*/ 0 h 922"/>
                    <a:gd name="T46" fmla="*/ 0 w 2582"/>
                    <a:gd name="T47" fmla="*/ 0 h 922"/>
                    <a:gd name="T48" fmla="*/ 0 w 2582"/>
                    <a:gd name="T49" fmla="*/ 0 h 922"/>
                    <a:gd name="T50" fmla="*/ 0 w 2582"/>
                    <a:gd name="T51" fmla="*/ 0 h 922"/>
                    <a:gd name="T52" fmla="*/ 0 w 2582"/>
                    <a:gd name="T53" fmla="*/ 0 h 922"/>
                    <a:gd name="T54" fmla="*/ 0 w 2582"/>
                    <a:gd name="T55" fmla="*/ 0 h 922"/>
                    <a:gd name="T56" fmla="*/ 0 w 2582"/>
                    <a:gd name="T57" fmla="*/ 0 h 922"/>
                    <a:gd name="T58" fmla="*/ 0 w 2582"/>
                    <a:gd name="T59" fmla="*/ 0 h 922"/>
                    <a:gd name="T60" fmla="*/ 0 w 2582"/>
                    <a:gd name="T61" fmla="*/ 0 h 922"/>
                    <a:gd name="T62" fmla="*/ 0 w 2582"/>
                    <a:gd name="T63" fmla="*/ 0 h 922"/>
                    <a:gd name="T64" fmla="*/ 0 w 2582"/>
                    <a:gd name="T65" fmla="*/ 0 h 922"/>
                    <a:gd name="T66" fmla="*/ 0 w 2582"/>
                    <a:gd name="T67" fmla="*/ 0 h 922"/>
                    <a:gd name="T68" fmla="*/ 0 w 2582"/>
                    <a:gd name="T69" fmla="*/ 0 h 922"/>
                    <a:gd name="T70" fmla="*/ 0 w 2582"/>
                    <a:gd name="T71" fmla="*/ 0 h 922"/>
                    <a:gd name="T72" fmla="*/ 0 w 2582"/>
                    <a:gd name="T73" fmla="*/ 0 h 922"/>
                    <a:gd name="T74" fmla="*/ 0 w 2582"/>
                    <a:gd name="T75" fmla="*/ 0 h 922"/>
                    <a:gd name="T76" fmla="*/ 0 w 2582"/>
                    <a:gd name="T77" fmla="*/ 0 h 922"/>
                    <a:gd name="T78" fmla="*/ 0 w 2582"/>
                    <a:gd name="T79" fmla="*/ 0 h 922"/>
                    <a:gd name="T80" fmla="*/ 0 w 2582"/>
                    <a:gd name="T81" fmla="*/ 0 h 922"/>
                    <a:gd name="T82" fmla="*/ 0 w 2582"/>
                    <a:gd name="T83" fmla="*/ 0 h 922"/>
                    <a:gd name="T84" fmla="*/ 0 w 2582"/>
                    <a:gd name="T85" fmla="*/ 0 h 922"/>
                    <a:gd name="T86" fmla="*/ 0 w 2582"/>
                    <a:gd name="T87" fmla="*/ 0 h 922"/>
                    <a:gd name="T88" fmla="*/ 0 w 2582"/>
                    <a:gd name="T89" fmla="*/ 0 h 922"/>
                    <a:gd name="T90" fmla="*/ 0 w 2582"/>
                    <a:gd name="T91" fmla="*/ 0 h 922"/>
                    <a:gd name="T92" fmla="*/ 0 w 2582"/>
                    <a:gd name="T93" fmla="*/ 0 h 922"/>
                    <a:gd name="T94" fmla="*/ 0 w 2582"/>
                    <a:gd name="T95" fmla="*/ 0 h 92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582"/>
                    <a:gd name="T145" fmla="*/ 0 h 922"/>
                    <a:gd name="T146" fmla="*/ 2582 w 2582"/>
                    <a:gd name="T147" fmla="*/ 922 h 92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noFill/>
                <a:ln w="4763">
                  <a:solidFill>
                    <a:srgbClr val="1F1A17"/>
                  </a:solidFill>
                  <a:round/>
                  <a:headEnd/>
                  <a:tailEnd/>
                </a:ln>
              </p:spPr>
              <p:txBody>
                <a:bodyPr>
                  <a:prstTxWarp prst="textNoShape">
                    <a:avLst/>
                  </a:prstTxWarp>
                </a:bodyPr>
                <a:lstStyle/>
                <a:p>
                  <a:endParaRPr lang="en-US"/>
                </a:p>
              </p:txBody>
            </p:sp>
            <p:sp>
              <p:nvSpPr>
                <p:cNvPr id="57414" name="Freeform 322"/>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EAEAEA"/>
                </a:solidFill>
                <a:ln w="9525">
                  <a:noFill/>
                  <a:round/>
                  <a:headEnd/>
                  <a:tailEnd/>
                </a:ln>
              </p:spPr>
              <p:txBody>
                <a:bodyPr>
                  <a:prstTxWarp prst="textNoShape">
                    <a:avLst/>
                  </a:prstTxWarp>
                </a:bodyPr>
                <a:lstStyle/>
                <a:p>
                  <a:endParaRPr lang="en-US"/>
                </a:p>
              </p:txBody>
            </p:sp>
            <p:sp>
              <p:nvSpPr>
                <p:cNvPr id="57415" name="Freeform 323"/>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noFill/>
                <a:ln w="4763">
                  <a:solidFill>
                    <a:srgbClr val="1F1A17"/>
                  </a:solidFill>
                  <a:round/>
                  <a:headEnd/>
                  <a:tailEnd/>
                </a:ln>
              </p:spPr>
              <p:txBody>
                <a:bodyPr>
                  <a:prstTxWarp prst="textNoShape">
                    <a:avLst/>
                  </a:prstTxWarp>
                </a:bodyPr>
                <a:lstStyle/>
                <a:p>
                  <a:endParaRPr lang="en-US"/>
                </a:p>
              </p:txBody>
            </p:sp>
            <p:sp>
              <p:nvSpPr>
                <p:cNvPr id="57416" name="Freeform 324"/>
                <p:cNvSpPr>
                  <a:spLocks/>
                </p:cNvSpPr>
                <p:nvPr/>
              </p:nvSpPr>
              <p:spPr bwMode="auto">
                <a:xfrm>
                  <a:off x="1365" y="858"/>
                  <a:ext cx="475" cy="197"/>
                </a:xfrm>
                <a:custGeom>
                  <a:avLst/>
                  <a:gdLst>
                    <a:gd name="T0" fmla="*/ 0 w 2375"/>
                    <a:gd name="T1" fmla="*/ 0 h 987"/>
                    <a:gd name="T2" fmla="*/ 0 w 2375"/>
                    <a:gd name="T3" fmla="*/ 0 h 987"/>
                    <a:gd name="T4" fmla="*/ 0 w 2375"/>
                    <a:gd name="T5" fmla="*/ 0 h 987"/>
                    <a:gd name="T6" fmla="*/ 0 w 2375"/>
                    <a:gd name="T7" fmla="*/ 0 h 987"/>
                    <a:gd name="T8" fmla="*/ 0 w 2375"/>
                    <a:gd name="T9" fmla="*/ 0 h 987"/>
                    <a:gd name="T10" fmla="*/ 0 w 2375"/>
                    <a:gd name="T11" fmla="*/ 0 h 987"/>
                    <a:gd name="T12" fmla="*/ 0 w 2375"/>
                    <a:gd name="T13" fmla="*/ 0 h 987"/>
                    <a:gd name="T14" fmla="*/ 0 w 2375"/>
                    <a:gd name="T15" fmla="*/ 0 h 987"/>
                    <a:gd name="T16" fmla="*/ 0 w 2375"/>
                    <a:gd name="T17" fmla="*/ 0 h 987"/>
                    <a:gd name="T18" fmla="*/ 0 w 2375"/>
                    <a:gd name="T19" fmla="*/ 0 h 987"/>
                    <a:gd name="T20" fmla="*/ 0 w 2375"/>
                    <a:gd name="T21" fmla="*/ 0 h 987"/>
                    <a:gd name="T22" fmla="*/ 0 w 2375"/>
                    <a:gd name="T23" fmla="*/ 0 h 987"/>
                    <a:gd name="T24" fmla="*/ 0 w 2375"/>
                    <a:gd name="T25" fmla="*/ 0 h 987"/>
                    <a:gd name="T26" fmla="*/ 0 w 2375"/>
                    <a:gd name="T27" fmla="*/ 0 h 987"/>
                    <a:gd name="T28" fmla="*/ 0 w 2375"/>
                    <a:gd name="T29" fmla="*/ 0 h 987"/>
                    <a:gd name="T30" fmla="*/ 0 w 2375"/>
                    <a:gd name="T31" fmla="*/ 0 h 987"/>
                    <a:gd name="T32" fmla="*/ 0 w 2375"/>
                    <a:gd name="T33" fmla="*/ 0 h 987"/>
                    <a:gd name="T34" fmla="*/ 0 w 2375"/>
                    <a:gd name="T35" fmla="*/ 0 h 987"/>
                    <a:gd name="T36" fmla="*/ 0 w 2375"/>
                    <a:gd name="T37" fmla="*/ 0 h 987"/>
                    <a:gd name="T38" fmla="*/ 0 w 2375"/>
                    <a:gd name="T39" fmla="*/ 0 h 987"/>
                    <a:gd name="T40" fmla="*/ 0 w 2375"/>
                    <a:gd name="T41" fmla="*/ 0 h 987"/>
                    <a:gd name="T42" fmla="*/ 0 w 2375"/>
                    <a:gd name="T43" fmla="*/ 0 h 987"/>
                    <a:gd name="T44" fmla="*/ 0 w 2375"/>
                    <a:gd name="T45" fmla="*/ 0 h 987"/>
                    <a:gd name="T46" fmla="*/ 0 w 2375"/>
                    <a:gd name="T47" fmla="*/ 0 h 987"/>
                    <a:gd name="T48" fmla="*/ 0 w 2375"/>
                    <a:gd name="T49" fmla="*/ 0 h 987"/>
                    <a:gd name="T50" fmla="*/ 0 w 2375"/>
                    <a:gd name="T51" fmla="*/ 0 h 987"/>
                    <a:gd name="T52" fmla="*/ 0 w 2375"/>
                    <a:gd name="T53" fmla="*/ 0 h 987"/>
                    <a:gd name="T54" fmla="*/ 0 w 2375"/>
                    <a:gd name="T55" fmla="*/ 0 h 987"/>
                    <a:gd name="T56" fmla="*/ 0 w 2375"/>
                    <a:gd name="T57" fmla="*/ 0 h 987"/>
                    <a:gd name="T58" fmla="*/ 0 w 2375"/>
                    <a:gd name="T59" fmla="*/ 0 h 987"/>
                    <a:gd name="T60" fmla="*/ 0 w 2375"/>
                    <a:gd name="T61" fmla="*/ 0 h 987"/>
                    <a:gd name="T62" fmla="*/ 0 w 2375"/>
                    <a:gd name="T63" fmla="*/ 0 h 987"/>
                    <a:gd name="T64" fmla="*/ 0 w 2375"/>
                    <a:gd name="T65" fmla="*/ 0 h 987"/>
                    <a:gd name="T66" fmla="*/ 0 w 2375"/>
                    <a:gd name="T67" fmla="*/ 0 h 987"/>
                    <a:gd name="T68" fmla="*/ 0 w 2375"/>
                    <a:gd name="T69" fmla="*/ 0 h 987"/>
                    <a:gd name="T70" fmla="*/ 0 w 2375"/>
                    <a:gd name="T71" fmla="*/ 0 h 987"/>
                    <a:gd name="T72" fmla="*/ 0 w 2375"/>
                    <a:gd name="T73" fmla="*/ 0 h 987"/>
                    <a:gd name="T74" fmla="*/ 0 w 2375"/>
                    <a:gd name="T75" fmla="*/ 0 h 987"/>
                    <a:gd name="T76" fmla="*/ 0 w 2375"/>
                    <a:gd name="T77" fmla="*/ 0 h 987"/>
                    <a:gd name="T78" fmla="*/ 0 w 2375"/>
                    <a:gd name="T79" fmla="*/ 0 h 987"/>
                    <a:gd name="T80" fmla="*/ 0 w 2375"/>
                    <a:gd name="T81" fmla="*/ 0 h 987"/>
                    <a:gd name="T82" fmla="*/ 0 w 2375"/>
                    <a:gd name="T83" fmla="*/ 0 h 987"/>
                    <a:gd name="T84" fmla="*/ 0 w 2375"/>
                    <a:gd name="T85" fmla="*/ 0 h 987"/>
                    <a:gd name="T86" fmla="*/ 0 w 2375"/>
                    <a:gd name="T87" fmla="*/ 0 h 987"/>
                    <a:gd name="T88" fmla="*/ 0 w 2375"/>
                    <a:gd name="T89" fmla="*/ 0 h 987"/>
                    <a:gd name="T90" fmla="*/ 0 w 2375"/>
                    <a:gd name="T91" fmla="*/ 0 h 987"/>
                    <a:gd name="T92" fmla="*/ 0 w 2375"/>
                    <a:gd name="T93" fmla="*/ 0 h 987"/>
                    <a:gd name="T94" fmla="*/ 0 w 2375"/>
                    <a:gd name="T95" fmla="*/ 0 h 987"/>
                    <a:gd name="T96" fmla="*/ 0 w 2375"/>
                    <a:gd name="T97" fmla="*/ 0 h 987"/>
                    <a:gd name="T98" fmla="*/ 0 w 2375"/>
                    <a:gd name="T99" fmla="*/ 0 h 987"/>
                    <a:gd name="T100" fmla="*/ 0 w 2375"/>
                    <a:gd name="T101" fmla="*/ 0 h 987"/>
                    <a:gd name="T102" fmla="*/ 0 w 2375"/>
                    <a:gd name="T103" fmla="*/ 0 h 987"/>
                    <a:gd name="T104" fmla="*/ 0 w 2375"/>
                    <a:gd name="T105" fmla="*/ 0 h 987"/>
                    <a:gd name="T106" fmla="*/ 0 w 2375"/>
                    <a:gd name="T107" fmla="*/ 0 h 987"/>
                    <a:gd name="T108" fmla="*/ 0 w 2375"/>
                    <a:gd name="T109" fmla="*/ 0 h 987"/>
                    <a:gd name="T110" fmla="*/ 0 w 2375"/>
                    <a:gd name="T111" fmla="*/ 0 h 987"/>
                    <a:gd name="T112" fmla="*/ 0 w 2375"/>
                    <a:gd name="T113" fmla="*/ 0 h 987"/>
                    <a:gd name="T114" fmla="*/ 0 w 2375"/>
                    <a:gd name="T115" fmla="*/ 0 h 9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75"/>
                    <a:gd name="T175" fmla="*/ 0 h 987"/>
                    <a:gd name="T176" fmla="*/ 2375 w 2375"/>
                    <a:gd name="T177" fmla="*/ 987 h 9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417" name="Freeform 325"/>
                <p:cNvSpPr>
                  <a:spLocks/>
                </p:cNvSpPr>
                <p:nvPr/>
              </p:nvSpPr>
              <p:spPr bwMode="auto">
                <a:xfrm>
                  <a:off x="1660" y="1074"/>
                  <a:ext cx="389" cy="269"/>
                </a:xfrm>
                <a:custGeom>
                  <a:avLst/>
                  <a:gdLst>
                    <a:gd name="T0" fmla="*/ 0 w 1947"/>
                    <a:gd name="T1" fmla="*/ 0 h 1344"/>
                    <a:gd name="T2" fmla="*/ 0 w 1947"/>
                    <a:gd name="T3" fmla="*/ 0 h 1344"/>
                    <a:gd name="T4" fmla="*/ 0 w 1947"/>
                    <a:gd name="T5" fmla="*/ 0 h 1344"/>
                    <a:gd name="T6" fmla="*/ 0 w 1947"/>
                    <a:gd name="T7" fmla="*/ 0 h 1344"/>
                    <a:gd name="T8" fmla="*/ 0 w 1947"/>
                    <a:gd name="T9" fmla="*/ 0 h 1344"/>
                    <a:gd name="T10" fmla="*/ 0 w 1947"/>
                    <a:gd name="T11" fmla="*/ 0 h 1344"/>
                    <a:gd name="T12" fmla="*/ 0 w 1947"/>
                    <a:gd name="T13" fmla="*/ 0 h 1344"/>
                    <a:gd name="T14" fmla="*/ 0 60000 65536"/>
                    <a:gd name="T15" fmla="*/ 0 60000 65536"/>
                    <a:gd name="T16" fmla="*/ 0 60000 65536"/>
                    <a:gd name="T17" fmla="*/ 0 60000 65536"/>
                    <a:gd name="T18" fmla="*/ 0 60000 65536"/>
                    <a:gd name="T19" fmla="*/ 0 60000 65536"/>
                    <a:gd name="T20" fmla="*/ 0 60000 65536"/>
                    <a:gd name="T21" fmla="*/ 0 w 1947"/>
                    <a:gd name="T22" fmla="*/ 0 h 1344"/>
                    <a:gd name="T23" fmla="*/ 1947 w 1947"/>
                    <a:gd name="T24" fmla="*/ 1344 h 13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47" h="1344">
                      <a:moveTo>
                        <a:pt x="0" y="1293"/>
                      </a:moveTo>
                      <a:lnTo>
                        <a:pt x="1418" y="1344"/>
                      </a:lnTo>
                      <a:lnTo>
                        <a:pt x="1947" y="285"/>
                      </a:lnTo>
                      <a:lnTo>
                        <a:pt x="1509" y="253"/>
                      </a:lnTo>
                      <a:lnTo>
                        <a:pt x="1556" y="65"/>
                      </a:lnTo>
                      <a:lnTo>
                        <a:pt x="880" y="0"/>
                      </a:lnTo>
                      <a:lnTo>
                        <a:pt x="0" y="1293"/>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418" name="Freeform 326"/>
                <p:cNvSpPr>
                  <a:spLocks/>
                </p:cNvSpPr>
                <p:nvPr/>
              </p:nvSpPr>
              <p:spPr bwMode="auto">
                <a:xfrm>
                  <a:off x="1568" y="781"/>
                  <a:ext cx="341" cy="131"/>
                </a:xfrm>
                <a:custGeom>
                  <a:avLst/>
                  <a:gdLst>
                    <a:gd name="T0" fmla="*/ 0 w 1706"/>
                    <a:gd name="T1" fmla="*/ 0 h 651"/>
                    <a:gd name="T2" fmla="*/ 0 w 1706"/>
                    <a:gd name="T3" fmla="*/ 0 h 651"/>
                    <a:gd name="T4" fmla="*/ 0 w 1706"/>
                    <a:gd name="T5" fmla="*/ 0 h 651"/>
                    <a:gd name="T6" fmla="*/ 0 w 1706"/>
                    <a:gd name="T7" fmla="*/ 0 h 651"/>
                    <a:gd name="T8" fmla="*/ 0 w 1706"/>
                    <a:gd name="T9" fmla="*/ 0 h 651"/>
                    <a:gd name="T10" fmla="*/ 0 w 1706"/>
                    <a:gd name="T11" fmla="*/ 0 h 651"/>
                    <a:gd name="T12" fmla="*/ 0 w 1706"/>
                    <a:gd name="T13" fmla="*/ 0 h 651"/>
                    <a:gd name="T14" fmla="*/ 0 w 1706"/>
                    <a:gd name="T15" fmla="*/ 0 h 651"/>
                    <a:gd name="T16" fmla="*/ 0 w 1706"/>
                    <a:gd name="T17" fmla="*/ 0 h 651"/>
                    <a:gd name="T18" fmla="*/ 0 w 1706"/>
                    <a:gd name="T19" fmla="*/ 0 h 651"/>
                    <a:gd name="T20" fmla="*/ 0 w 1706"/>
                    <a:gd name="T21" fmla="*/ 0 h 651"/>
                    <a:gd name="T22" fmla="*/ 0 w 1706"/>
                    <a:gd name="T23" fmla="*/ 0 h 651"/>
                    <a:gd name="T24" fmla="*/ 0 w 1706"/>
                    <a:gd name="T25" fmla="*/ 0 h 651"/>
                    <a:gd name="T26" fmla="*/ 0 w 1706"/>
                    <a:gd name="T27" fmla="*/ 0 h 651"/>
                    <a:gd name="T28" fmla="*/ 0 w 1706"/>
                    <a:gd name="T29" fmla="*/ 0 h 651"/>
                    <a:gd name="T30" fmla="*/ 0 w 1706"/>
                    <a:gd name="T31" fmla="*/ 0 h 651"/>
                    <a:gd name="T32" fmla="*/ 0 w 1706"/>
                    <a:gd name="T33" fmla="*/ 0 h 651"/>
                    <a:gd name="T34" fmla="*/ 0 w 1706"/>
                    <a:gd name="T35" fmla="*/ 0 h 651"/>
                    <a:gd name="T36" fmla="*/ 0 w 1706"/>
                    <a:gd name="T37" fmla="*/ 0 h 651"/>
                    <a:gd name="T38" fmla="*/ 0 w 1706"/>
                    <a:gd name="T39" fmla="*/ 0 h 651"/>
                    <a:gd name="T40" fmla="*/ 0 w 1706"/>
                    <a:gd name="T41" fmla="*/ 0 h 651"/>
                    <a:gd name="T42" fmla="*/ 0 w 1706"/>
                    <a:gd name="T43" fmla="*/ 0 h 651"/>
                    <a:gd name="T44" fmla="*/ 0 w 1706"/>
                    <a:gd name="T45" fmla="*/ 0 h 651"/>
                    <a:gd name="T46" fmla="*/ 0 w 1706"/>
                    <a:gd name="T47" fmla="*/ 0 h 651"/>
                    <a:gd name="T48" fmla="*/ 0 w 1706"/>
                    <a:gd name="T49" fmla="*/ 0 h 651"/>
                    <a:gd name="T50" fmla="*/ 0 w 1706"/>
                    <a:gd name="T51" fmla="*/ 0 h 651"/>
                    <a:gd name="T52" fmla="*/ 0 w 1706"/>
                    <a:gd name="T53" fmla="*/ 0 h 651"/>
                    <a:gd name="T54" fmla="*/ 0 w 1706"/>
                    <a:gd name="T55" fmla="*/ 0 h 651"/>
                    <a:gd name="T56" fmla="*/ 0 w 1706"/>
                    <a:gd name="T57" fmla="*/ 0 h 651"/>
                    <a:gd name="T58" fmla="*/ 0 w 1706"/>
                    <a:gd name="T59" fmla="*/ 0 h 651"/>
                    <a:gd name="T60" fmla="*/ 0 w 1706"/>
                    <a:gd name="T61" fmla="*/ 0 h 651"/>
                    <a:gd name="T62" fmla="*/ 0 w 1706"/>
                    <a:gd name="T63" fmla="*/ 0 h 651"/>
                    <a:gd name="T64" fmla="*/ 0 w 1706"/>
                    <a:gd name="T65" fmla="*/ 0 h 651"/>
                    <a:gd name="T66" fmla="*/ 0 w 1706"/>
                    <a:gd name="T67" fmla="*/ 0 h 651"/>
                    <a:gd name="T68" fmla="*/ 0 w 1706"/>
                    <a:gd name="T69" fmla="*/ 0 h 651"/>
                    <a:gd name="T70" fmla="*/ 0 w 1706"/>
                    <a:gd name="T71" fmla="*/ 0 h 651"/>
                    <a:gd name="T72" fmla="*/ 0 w 1706"/>
                    <a:gd name="T73" fmla="*/ 0 h 651"/>
                    <a:gd name="T74" fmla="*/ 0 w 1706"/>
                    <a:gd name="T75" fmla="*/ 0 h 651"/>
                    <a:gd name="T76" fmla="*/ 0 w 1706"/>
                    <a:gd name="T77" fmla="*/ 0 h 651"/>
                    <a:gd name="T78" fmla="*/ 0 w 1706"/>
                    <a:gd name="T79" fmla="*/ 0 h 651"/>
                    <a:gd name="T80" fmla="*/ 0 w 1706"/>
                    <a:gd name="T81" fmla="*/ 0 h 651"/>
                    <a:gd name="T82" fmla="*/ 0 w 1706"/>
                    <a:gd name="T83" fmla="*/ 0 h 651"/>
                    <a:gd name="T84" fmla="*/ 0 w 1706"/>
                    <a:gd name="T85" fmla="*/ 0 h 651"/>
                    <a:gd name="T86" fmla="*/ 0 w 1706"/>
                    <a:gd name="T87" fmla="*/ 0 h 651"/>
                    <a:gd name="T88" fmla="*/ 0 w 1706"/>
                    <a:gd name="T89" fmla="*/ 0 h 65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706"/>
                    <a:gd name="T136" fmla="*/ 0 h 651"/>
                    <a:gd name="T137" fmla="*/ 1706 w 1706"/>
                    <a:gd name="T138" fmla="*/ 651 h 65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419" name="Freeform 327"/>
                <p:cNvSpPr>
                  <a:spLocks/>
                </p:cNvSpPr>
                <p:nvPr/>
              </p:nvSpPr>
              <p:spPr bwMode="auto">
                <a:xfrm>
                  <a:off x="1167" y="1023"/>
                  <a:ext cx="381" cy="581"/>
                </a:xfrm>
                <a:custGeom>
                  <a:avLst/>
                  <a:gdLst>
                    <a:gd name="T0" fmla="*/ 0 w 1904"/>
                    <a:gd name="T1" fmla="*/ 0 h 2906"/>
                    <a:gd name="T2" fmla="*/ 0 w 1904"/>
                    <a:gd name="T3" fmla="*/ 0 h 2906"/>
                    <a:gd name="T4" fmla="*/ 0 w 1904"/>
                    <a:gd name="T5" fmla="*/ 0 h 2906"/>
                    <a:gd name="T6" fmla="*/ 0 w 1904"/>
                    <a:gd name="T7" fmla="*/ 0 h 2906"/>
                    <a:gd name="T8" fmla="*/ 0 w 1904"/>
                    <a:gd name="T9" fmla="*/ 0 h 2906"/>
                    <a:gd name="T10" fmla="*/ 0 w 1904"/>
                    <a:gd name="T11" fmla="*/ 0 h 2906"/>
                    <a:gd name="T12" fmla="*/ 0 w 1904"/>
                    <a:gd name="T13" fmla="*/ 0 h 2906"/>
                    <a:gd name="T14" fmla="*/ 0 w 1904"/>
                    <a:gd name="T15" fmla="*/ 0 h 2906"/>
                    <a:gd name="T16" fmla="*/ 0 w 1904"/>
                    <a:gd name="T17" fmla="*/ 0 h 2906"/>
                    <a:gd name="T18" fmla="*/ 0 w 1904"/>
                    <a:gd name="T19" fmla="*/ 0 h 2906"/>
                    <a:gd name="T20" fmla="*/ 0 w 1904"/>
                    <a:gd name="T21" fmla="*/ 0 h 2906"/>
                    <a:gd name="T22" fmla="*/ 0 w 1904"/>
                    <a:gd name="T23" fmla="*/ 0 h 2906"/>
                    <a:gd name="T24" fmla="*/ 0 w 1904"/>
                    <a:gd name="T25" fmla="*/ 0 h 2906"/>
                    <a:gd name="T26" fmla="*/ 0 w 1904"/>
                    <a:gd name="T27" fmla="*/ 0 h 2906"/>
                    <a:gd name="T28" fmla="*/ 0 w 1904"/>
                    <a:gd name="T29" fmla="*/ 0 h 2906"/>
                    <a:gd name="T30" fmla="*/ 0 w 1904"/>
                    <a:gd name="T31" fmla="*/ 0 h 2906"/>
                    <a:gd name="T32" fmla="*/ 0 w 1904"/>
                    <a:gd name="T33" fmla="*/ 0 h 2906"/>
                    <a:gd name="T34" fmla="*/ 0 w 1904"/>
                    <a:gd name="T35" fmla="*/ 0 h 2906"/>
                    <a:gd name="T36" fmla="*/ 0 w 1904"/>
                    <a:gd name="T37" fmla="*/ 0 h 2906"/>
                    <a:gd name="T38" fmla="*/ 0 w 1904"/>
                    <a:gd name="T39" fmla="*/ 0 h 2906"/>
                    <a:gd name="T40" fmla="*/ 0 w 1904"/>
                    <a:gd name="T41" fmla="*/ 0 h 2906"/>
                    <a:gd name="T42" fmla="*/ 0 w 1904"/>
                    <a:gd name="T43" fmla="*/ 0 h 2906"/>
                    <a:gd name="T44" fmla="*/ 0 w 1904"/>
                    <a:gd name="T45" fmla="*/ 0 h 2906"/>
                    <a:gd name="T46" fmla="*/ 0 w 1904"/>
                    <a:gd name="T47" fmla="*/ 0 h 2906"/>
                    <a:gd name="T48" fmla="*/ 0 w 1904"/>
                    <a:gd name="T49" fmla="*/ 0 h 2906"/>
                    <a:gd name="T50" fmla="*/ 0 w 1904"/>
                    <a:gd name="T51" fmla="*/ 0 h 2906"/>
                    <a:gd name="T52" fmla="*/ 0 w 1904"/>
                    <a:gd name="T53" fmla="*/ 0 h 2906"/>
                    <a:gd name="T54" fmla="*/ 0 w 1904"/>
                    <a:gd name="T55" fmla="*/ 0 h 2906"/>
                    <a:gd name="T56" fmla="*/ 0 w 1904"/>
                    <a:gd name="T57" fmla="*/ 0 h 2906"/>
                    <a:gd name="T58" fmla="*/ 0 w 1904"/>
                    <a:gd name="T59" fmla="*/ 0 h 2906"/>
                    <a:gd name="T60" fmla="*/ 0 w 1904"/>
                    <a:gd name="T61" fmla="*/ 0 h 2906"/>
                    <a:gd name="T62" fmla="*/ 0 w 1904"/>
                    <a:gd name="T63" fmla="*/ 0 h 2906"/>
                    <a:gd name="T64" fmla="*/ 0 w 1904"/>
                    <a:gd name="T65" fmla="*/ 0 h 2906"/>
                    <a:gd name="T66" fmla="*/ 0 w 1904"/>
                    <a:gd name="T67" fmla="*/ 0 h 2906"/>
                    <a:gd name="T68" fmla="*/ 0 w 1904"/>
                    <a:gd name="T69" fmla="*/ 0 h 2906"/>
                    <a:gd name="T70" fmla="*/ 0 w 1904"/>
                    <a:gd name="T71" fmla="*/ 0 h 2906"/>
                    <a:gd name="T72" fmla="*/ 0 w 1904"/>
                    <a:gd name="T73" fmla="*/ 0 h 2906"/>
                    <a:gd name="T74" fmla="*/ 0 w 1904"/>
                    <a:gd name="T75" fmla="*/ 0 h 2906"/>
                    <a:gd name="T76" fmla="*/ 0 w 1904"/>
                    <a:gd name="T77" fmla="*/ 0 h 2906"/>
                    <a:gd name="T78" fmla="*/ 0 w 1904"/>
                    <a:gd name="T79" fmla="*/ 0 h 2906"/>
                    <a:gd name="T80" fmla="*/ 0 w 1904"/>
                    <a:gd name="T81" fmla="*/ 0 h 2906"/>
                    <a:gd name="T82" fmla="*/ 0 w 1904"/>
                    <a:gd name="T83" fmla="*/ 0 h 2906"/>
                    <a:gd name="T84" fmla="*/ 0 w 1904"/>
                    <a:gd name="T85" fmla="*/ 0 h 2906"/>
                    <a:gd name="T86" fmla="*/ 0 w 1904"/>
                    <a:gd name="T87" fmla="*/ 0 h 2906"/>
                    <a:gd name="T88" fmla="*/ 0 w 1904"/>
                    <a:gd name="T89" fmla="*/ 0 h 2906"/>
                    <a:gd name="T90" fmla="*/ 0 w 1904"/>
                    <a:gd name="T91" fmla="*/ 0 h 2906"/>
                    <a:gd name="T92" fmla="*/ 0 w 1904"/>
                    <a:gd name="T93" fmla="*/ 0 h 2906"/>
                    <a:gd name="T94" fmla="*/ 0 w 1904"/>
                    <a:gd name="T95" fmla="*/ 0 h 2906"/>
                    <a:gd name="T96" fmla="*/ 0 w 1904"/>
                    <a:gd name="T97" fmla="*/ 0 h 2906"/>
                    <a:gd name="T98" fmla="*/ 0 w 1904"/>
                    <a:gd name="T99" fmla="*/ 0 h 2906"/>
                    <a:gd name="T100" fmla="*/ 0 w 1904"/>
                    <a:gd name="T101" fmla="*/ 0 h 2906"/>
                    <a:gd name="T102" fmla="*/ 0 w 1904"/>
                    <a:gd name="T103" fmla="*/ 0 h 2906"/>
                    <a:gd name="T104" fmla="*/ 0 w 1904"/>
                    <a:gd name="T105" fmla="*/ 0 h 29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04"/>
                    <a:gd name="T160" fmla="*/ 0 h 2906"/>
                    <a:gd name="T161" fmla="*/ 1904 w 1904"/>
                    <a:gd name="T162" fmla="*/ 2906 h 29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420" name="Freeform 328"/>
                <p:cNvSpPr>
                  <a:spLocks/>
                </p:cNvSpPr>
                <p:nvPr/>
              </p:nvSpPr>
              <p:spPr bwMode="auto">
                <a:xfrm>
                  <a:off x="1384" y="1333"/>
                  <a:ext cx="559" cy="414"/>
                </a:xfrm>
                <a:custGeom>
                  <a:avLst/>
                  <a:gdLst>
                    <a:gd name="T0" fmla="*/ 0 w 2798"/>
                    <a:gd name="T1" fmla="*/ 0 h 2073"/>
                    <a:gd name="T2" fmla="*/ 0 w 2798"/>
                    <a:gd name="T3" fmla="*/ 0 h 2073"/>
                    <a:gd name="T4" fmla="*/ 0 w 2798"/>
                    <a:gd name="T5" fmla="*/ 0 h 2073"/>
                    <a:gd name="T6" fmla="*/ 0 w 2798"/>
                    <a:gd name="T7" fmla="*/ 0 h 2073"/>
                    <a:gd name="T8" fmla="*/ 0 w 2798"/>
                    <a:gd name="T9" fmla="*/ 0 h 2073"/>
                    <a:gd name="T10" fmla="*/ 0 w 2798"/>
                    <a:gd name="T11" fmla="*/ 0 h 2073"/>
                    <a:gd name="T12" fmla="*/ 0 w 2798"/>
                    <a:gd name="T13" fmla="*/ 0 h 2073"/>
                    <a:gd name="T14" fmla="*/ 0 w 2798"/>
                    <a:gd name="T15" fmla="*/ 0 h 2073"/>
                    <a:gd name="T16" fmla="*/ 0 w 2798"/>
                    <a:gd name="T17" fmla="*/ 0 h 2073"/>
                    <a:gd name="T18" fmla="*/ 0 w 2798"/>
                    <a:gd name="T19" fmla="*/ 0 h 2073"/>
                    <a:gd name="T20" fmla="*/ 0 w 2798"/>
                    <a:gd name="T21" fmla="*/ 0 h 2073"/>
                    <a:gd name="T22" fmla="*/ 0 w 2798"/>
                    <a:gd name="T23" fmla="*/ 0 h 2073"/>
                    <a:gd name="T24" fmla="*/ 0 w 2798"/>
                    <a:gd name="T25" fmla="*/ 0 h 2073"/>
                    <a:gd name="T26" fmla="*/ 0 w 2798"/>
                    <a:gd name="T27" fmla="*/ 0 h 2073"/>
                    <a:gd name="T28" fmla="*/ 0 w 2798"/>
                    <a:gd name="T29" fmla="*/ 0 h 2073"/>
                    <a:gd name="T30" fmla="*/ 0 w 2798"/>
                    <a:gd name="T31" fmla="*/ 0 h 2073"/>
                    <a:gd name="T32" fmla="*/ 0 w 2798"/>
                    <a:gd name="T33" fmla="*/ 0 h 2073"/>
                    <a:gd name="T34" fmla="*/ 0 w 2798"/>
                    <a:gd name="T35" fmla="*/ 0 h 2073"/>
                    <a:gd name="T36" fmla="*/ 0 w 2798"/>
                    <a:gd name="T37" fmla="*/ 0 h 2073"/>
                    <a:gd name="T38" fmla="*/ 0 w 2798"/>
                    <a:gd name="T39" fmla="*/ 0 h 2073"/>
                    <a:gd name="T40" fmla="*/ 0 w 2798"/>
                    <a:gd name="T41" fmla="*/ 0 h 2073"/>
                    <a:gd name="T42" fmla="*/ 0 w 2798"/>
                    <a:gd name="T43" fmla="*/ 0 h 2073"/>
                    <a:gd name="T44" fmla="*/ 0 w 2798"/>
                    <a:gd name="T45" fmla="*/ 0 h 2073"/>
                    <a:gd name="T46" fmla="*/ 0 w 2798"/>
                    <a:gd name="T47" fmla="*/ 0 h 2073"/>
                    <a:gd name="T48" fmla="*/ 0 w 2798"/>
                    <a:gd name="T49" fmla="*/ 0 h 2073"/>
                    <a:gd name="T50" fmla="*/ 0 w 2798"/>
                    <a:gd name="T51" fmla="*/ 0 h 2073"/>
                    <a:gd name="T52" fmla="*/ 0 w 2798"/>
                    <a:gd name="T53" fmla="*/ 0 h 2073"/>
                    <a:gd name="T54" fmla="*/ 0 w 2798"/>
                    <a:gd name="T55" fmla="*/ 0 h 2073"/>
                    <a:gd name="T56" fmla="*/ 0 w 2798"/>
                    <a:gd name="T57" fmla="*/ 0 h 2073"/>
                    <a:gd name="T58" fmla="*/ 0 w 2798"/>
                    <a:gd name="T59" fmla="*/ 0 h 2073"/>
                    <a:gd name="T60" fmla="*/ 0 w 2798"/>
                    <a:gd name="T61" fmla="*/ 0 h 2073"/>
                    <a:gd name="T62" fmla="*/ 0 w 2798"/>
                    <a:gd name="T63" fmla="*/ 0 h 2073"/>
                    <a:gd name="T64" fmla="*/ 0 w 2798"/>
                    <a:gd name="T65" fmla="*/ 0 h 2073"/>
                    <a:gd name="T66" fmla="*/ 0 w 2798"/>
                    <a:gd name="T67" fmla="*/ 0 h 2073"/>
                    <a:gd name="T68" fmla="*/ 0 w 2798"/>
                    <a:gd name="T69" fmla="*/ 0 h 2073"/>
                    <a:gd name="T70" fmla="*/ 0 w 2798"/>
                    <a:gd name="T71" fmla="*/ 0 h 2073"/>
                    <a:gd name="T72" fmla="*/ 0 w 2798"/>
                    <a:gd name="T73" fmla="*/ 0 h 2073"/>
                    <a:gd name="T74" fmla="*/ 0 w 2798"/>
                    <a:gd name="T75" fmla="*/ 0 h 2073"/>
                    <a:gd name="T76" fmla="*/ 0 w 2798"/>
                    <a:gd name="T77" fmla="*/ 0 h 2073"/>
                    <a:gd name="T78" fmla="*/ 0 w 2798"/>
                    <a:gd name="T79" fmla="*/ 0 h 2073"/>
                    <a:gd name="T80" fmla="*/ 0 w 2798"/>
                    <a:gd name="T81" fmla="*/ 0 h 2073"/>
                    <a:gd name="T82" fmla="*/ 0 w 2798"/>
                    <a:gd name="T83" fmla="*/ 0 h 2073"/>
                    <a:gd name="T84" fmla="*/ 0 w 2798"/>
                    <a:gd name="T85" fmla="*/ 0 h 207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98"/>
                    <a:gd name="T130" fmla="*/ 0 h 2073"/>
                    <a:gd name="T131" fmla="*/ 2798 w 2798"/>
                    <a:gd name="T132" fmla="*/ 2073 h 207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solidFill>
                  <a:schemeClr val="tx1"/>
                </a:solidFill>
                <a:ln w="9525">
                  <a:solidFill>
                    <a:srgbClr val="001760"/>
                  </a:solidFill>
                  <a:round/>
                  <a:headEnd/>
                  <a:tailEnd/>
                </a:ln>
              </p:spPr>
              <p:txBody>
                <a:bodyPr>
                  <a:prstTxWarp prst="textNoShape">
                    <a:avLst/>
                  </a:prstTxWarp>
                </a:bodyPr>
                <a:lstStyle/>
                <a:p>
                  <a:endParaRPr lang="en-US"/>
                </a:p>
              </p:txBody>
            </p:sp>
            <p:sp>
              <p:nvSpPr>
                <p:cNvPr id="57421" name="Freeform 329"/>
                <p:cNvSpPr>
                  <a:spLocks/>
                </p:cNvSpPr>
                <p:nvPr/>
              </p:nvSpPr>
              <p:spPr bwMode="auto">
                <a:xfrm>
                  <a:off x="1943" y="1131"/>
                  <a:ext cx="501" cy="212"/>
                </a:xfrm>
                <a:custGeom>
                  <a:avLst/>
                  <a:gdLst>
                    <a:gd name="T0" fmla="*/ 0 w 2502"/>
                    <a:gd name="T1" fmla="*/ 0 h 1059"/>
                    <a:gd name="T2" fmla="*/ 0 w 2502"/>
                    <a:gd name="T3" fmla="*/ 0 h 1059"/>
                    <a:gd name="T4" fmla="*/ 0 w 2502"/>
                    <a:gd name="T5" fmla="*/ 0 h 1059"/>
                    <a:gd name="T6" fmla="*/ 0 w 2502"/>
                    <a:gd name="T7" fmla="*/ 0 h 1059"/>
                    <a:gd name="T8" fmla="*/ 0 w 2502"/>
                    <a:gd name="T9" fmla="*/ 0 h 1059"/>
                    <a:gd name="T10" fmla="*/ 0 w 2502"/>
                    <a:gd name="T11" fmla="*/ 0 h 1059"/>
                    <a:gd name="T12" fmla="*/ 0 60000 65536"/>
                    <a:gd name="T13" fmla="*/ 0 60000 65536"/>
                    <a:gd name="T14" fmla="*/ 0 60000 65536"/>
                    <a:gd name="T15" fmla="*/ 0 60000 65536"/>
                    <a:gd name="T16" fmla="*/ 0 60000 65536"/>
                    <a:gd name="T17" fmla="*/ 0 60000 65536"/>
                    <a:gd name="T18" fmla="*/ 0 w 2502"/>
                    <a:gd name="T19" fmla="*/ 0 h 1059"/>
                    <a:gd name="T20" fmla="*/ 2502 w 2502"/>
                    <a:gd name="T21" fmla="*/ 1059 h 1059"/>
                  </a:gdLst>
                  <a:ahLst/>
                  <a:cxnLst>
                    <a:cxn ang="T12">
                      <a:pos x="T0" y="T1"/>
                    </a:cxn>
                    <a:cxn ang="T13">
                      <a:pos x="T2" y="T3"/>
                    </a:cxn>
                    <a:cxn ang="T14">
                      <a:pos x="T4" y="T5"/>
                    </a:cxn>
                    <a:cxn ang="T15">
                      <a:pos x="T6" y="T7"/>
                    </a:cxn>
                    <a:cxn ang="T16">
                      <a:pos x="T8" y="T9"/>
                    </a:cxn>
                    <a:cxn ang="T17">
                      <a:pos x="T10" y="T11"/>
                    </a:cxn>
                  </a:cxnLst>
                  <a:rect l="T18" t="T19" r="T20" b="T21"/>
                  <a:pathLst>
                    <a:path w="2502" h="1059">
                      <a:moveTo>
                        <a:pt x="0" y="1059"/>
                      </a:moveTo>
                      <a:lnTo>
                        <a:pt x="529" y="0"/>
                      </a:lnTo>
                      <a:lnTo>
                        <a:pt x="1871" y="37"/>
                      </a:lnTo>
                      <a:lnTo>
                        <a:pt x="2502" y="43"/>
                      </a:lnTo>
                      <a:lnTo>
                        <a:pt x="2235" y="1057"/>
                      </a:lnTo>
                      <a:lnTo>
                        <a:pt x="0" y="1059"/>
                      </a:lnTo>
                      <a:close/>
                    </a:path>
                  </a:pathLst>
                </a:custGeom>
                <a:solidFill>
                  <a:srgbClr val="33CCCC"/>
                </a:solidFill>
                <a:ln w="9525">
                  <a:solidFill>
                    <a:srgbClr val="001760"/>
                  </a:solidFill>
                  <a:round/>
                  <a:headEnd/>
                  <a:tailEnd/>
                </a:ln>
              </p:spPr>
              <p:txBody>
                <a:bodyPr>
                  <a:prstTxWarp prst="textNoShape">
                    <a:avLst/>
                  </a:prstTxWarp>
                </a:bodyPr>
                <a:lstStyle/>
                <a:p>
                  <a:endParaRPr lang="en-US"/>
                </a:p>
              </p:txBody>
            </p:sp>
            <p:sp>
              <p:nvSpPr>
                <p:cNvPr id="57422" name="Freeform 330"/>
                <p:cNvSpPr>
                  <a:spLocks/>
                </p:cNvSpPr>
                <p:nvPr/>
              </p:nvSpPr>
              <p:spPr bwMode="auto">
                <a:xfrm>
                  <a:off x="2325" y="1342"/>
                  <a:ext cx="61" cy="67"/>
                </a:xfrm>
                <a:custGeom>
                  <a:avLst/>
                  <a:gdLst>
                    <a:gd name="T0" fmla="*/ 58 w 61"/>
                    <a:gd name="T1" fmla="*/ 4 h 67"/>
                    <a:gd name="T2" fmla="*/ 0 w 61"/>
                    <a:gd name="T3" fmla="*/ 0 h 67"/>
                    <a:gd name="T4" fmla="*/ 8 w 61"/>
                    <a:gd name="T5" fmla="*/ 67 h 67"/>
                    <a:gd name="T6" fmla="*/ 61 w 61"/>
                    <a:gd name="T7" fmla="*/ 62 h 67"/>
                    <a:gd name="T8" fmla="*/ 58 w 61"/>
                    <a:gd name="T9" fmla="*/ 4 h 67"/>
                    <a:gd name="T10" fmla="*/ 0 60000 65536"/>
                    <a:gd name="T11" fmla="*/ 0 60000 65536"/>
                    <a:gd name="T12" fmla="*/ 0 60000 65536"/>
                    <a:gd name="T13" fmla="*/ 0 60000 65536"/>
                    <a:gd name="T14" fmla="*/ 0 60000 65536"/>
                    <a:gd name="T15" fmla="*/ 0 w 61"/>
                    <a:gd name="T16" fmla="*/ 0 h 67"/>
                    <a:gd name="T17" fmla="*/ 61 w 61"/>
                    <a:gd name="T18" fmla="*/ 67 h 67"/>
                  </a:gdLst>
                  <a:ahLst/>
                  <a:cxnLst>
                    <a:cxn ang="T10">
                      <a:pos x="T0" y="T1"/>
                    </a:cxn>
                    <a:cxn ang="T11">
                      <a:pos x="T2" y="T3"/>
                    </a:cxn>
                    <a:cxn ang="T12">
                      <a:pos x="T4" y="T5"/>
                    </a:cxn>
                    <a:cxn ang="T13">
                      <a:pos x="T6" y="T7"/>
                    </a:cxn>
                    <a:cxn ang="T14">
                      <a:pos x="T8" y="T9"/>
                    </a:cxn>
                  </a:cxnLst>
                  <a:rect l="T15" t="T16" r="T17" b="T18"/>
                  <a:pathLst>
                    <a:path w="61" h="67">
                      <a:moveTo>
                        <a:pt x="58" y="4"/>
                      </a:moveTo>
                      <a:lnTo>
                        <a:pt x="0" y="0"/>
                      </a:lnTo>
                      <a:lnTo>
                        <a:pt x="8" y="67"/>
                      </a:lnTo>
                      <a:lnTo>
                        <a:pt x="61" y="62"/>
                      </a:lnTo>
                      <a:lnTo>
                        <a:pt x="58" y="4"/>
                      </a:lnTo>
                      <a:close/>
                    </a:path>
                  </a:pathLst>
                </a:custGeom>
                <a:solidFill>
                  <a:srgbClr val="006699"/>
                </a:solidFill>
                <a:ln w="9525">
                  <a:noFill/>
                  <a:round/>
                  <a:headEnd/>
                  <a:tailEnd/>
                </a:ln>
              </p:spPr>
              <p:txBody>
                <a:bodyPr>
                  <a:prstTxWarp prst="textNoShape">
                    <a:avLst/>
                  </a:prstTxWarp>
                </a:bodyPr>
                <a:lstStyle/>
                <a:p>
                  <a:endParaRPr lang="en-US"/>
                </a:p>
              </p:txBody>
            </p:sp>
          </p:grpSp>
        </p:grpSp>
        <p:grpSp>
          <p:nvGrpSpPr>
            <p:cNvPr id="57361" name="Group 331"/>
            <p:cNvGrpSpPr>
              <a:grpSpLocks/>
            </p:cNvGrpSpPr>
            <p:nvPr/>
          </p:nvGrpSpPr>
          <p:grpSpPr bwMode="auto">
            <a:xfrm>
              <a:off x="3214688" y="3643313"/>
              <a:ext cx="1828800" cy="944562"/>
              <a:chOff x="2025" y="2352"/>
              <a:chExt cx="1152" cy="595"/>
            </a:xfrm>
          </p:grpSpPr>
          <p:sp>
            <p:nvSpPr>
              <p:cNvPr id="56351" name="Text Box 332"/>
              <p:cNvSpPr txBox="1">
                <a:spLocks noChangeArrowheads="1"/>
              </p:cNvSpPr>
              <p:nvPr/>
            </p:nvSpPr>
            <p:spPr bwMode="auto">
              <a:xfrm>
                <a:off x="2025" y="2755"/>
                <a:ext cx="1152" cy="192"/>
              </a:xfrm>
              <a:prstGeom prst="rect">
                <a:avLst/>
              </a:prstGeom>
              <a:noFill/>
              <a:ln w="9525">
                <a:noFill/>
                <a:miter lim="800000"/>
                <a:headEnd/>
                <a:tailEnd/>
              </a:ln>
            </p:spPr>
            <p:txBody>
              <a:bodyPr>
                <a:spAutoFit/>
              </a:bodyPr>
              <a:lstStyle/>
              <a:p>
                <a:pPr>
                  <a:spcBef>
                    <a:spcPct val="0"/>
                  </a:spcBef>
                  <a:defRPr/>
                </a:pPr>
                <a:r>
                  <a:rPr lang="en-US" sz="1400" b="1" u="sng" dirty="0">
                    <a:effectLst>
                      <a:outerShdw blurRad="38100" dist="38100" dir="2700000" algn="tl">
                        <a:srgbClr val="000000">
                          <a:alpha val="43137"/>
                        </a:srgbClr>
                      </a:outerShdw>
                    </a:effectLst>
                    <a:latin typeface="Geneva" pitchFamily="34" charset="0"/>
                  </a:rPr>
                  <a:t>Teaching Status</a:t>
                </a:r>
              </a:p>
            </p:txBody>
          </p:sp>
          <p:pic>
            <p:nvPicPr>
              <p:cNvPr id="57376" name="Picture 333" descr="BD20178_"/>
              <p:cNvPicPr>
                <a:picLocks noChangeAspect="1" noChangeArrowheads="1"/>
              </p:cNvPicPr>
              <p:nvPr/>
            </p:nvPicPr>
            <p:blipFill>
              <a:blip r:embed="rId5"/>
              <a:srcRect/>
              <a:stretch>
                <a:fillRect/>
              </a:stretch>
            </p:blipFill>
            <p:spPr bwMode="auto">
              <a:xfrm>
                <a:off x="2496" y="2352"/>
                <a:ext cx="266" cy="432"/>
              </a:xfrm>
              <a:prstGeom prst="rect">
                <a:avLst/>
              </a:prstGeom>
              <a:noFill/>
              <a:ln w="9525">
                <a:noFill/>
                <a:miter lim="800000"/>
                <a:headEnd/>
                <a:tailEnd/>
              </a:ln>
            </p:spPr>
          </p:pic>
        </p:grpSp>
        <p:sp>
          <p:nvSpPr>
            <p:cNvPr id="57362" name="Line 334"/>
            <p:cNvSpPr>
              <a:spLocks noChangeShapeType="1"/>
            </p:cNvSpPr>
            <p:nvPr/>
          </p:nvSpPr>
          <p:spPr bwMode="auto">
            <a:xfrm>
              <a:off x="0" y="4800600"/>
              <a:ext cx="9144000" cy="0"/>
            </a:xfrm>
            <a:prstGeom prst="line">
              <a:avLst/>
            </a:prstGeom>
            <a:noFill/>
            <a:ln w="9525">
              <a:noFill/>
              <a:round/>
              <a:headEnd/>
              <a:tailEnd/>
            </a:ln>
          </p:spPr>
          <p:txBody>
            <a:bodyPr lIns="92453" tIns="46226" rIns="92453" bIns="46226">
              <a:prstTxWarp prst="textNoShape">
                <a:avLst/>
              </a:prstTxWarp>
            </a:bodyPr>
            <a:lstStyle/>
            <a:p>
              <a:endParaRPr lang="en-US"/>
            </a:p>
          </p:txBody>
        </p:sp>
        <p:sp>
          <p:nvSpPr>
            <p:cNvPr id="57363" name="Rectangle 335"/>
            <p:cNvSpPr>
              <a:spLocks noChangeArrowheads="1"/>
            </p:cNvSpPr>
            <p:nvPr/>
          </p:nvSpPr>
          <p:spPr bwMode="auto">
            <a:xfrm>
              <a:off x="3138488" y="1797050"/>
              <a:ext cx="1981200" cy="4876800"/>
            </a:xfrm>
            <a:prstGeom prst="rect">
              <a:avLst/>
            </a:prstGeom>
            <a:noFill/>
            <a:ln w="25400">
              <a:solidFill>
                <a:schemeClr val="tx1"/>
              </a:solidFill>
              <a:miter lim="800000"/>
              <a:headEnd/>
              <a:tailEnd/>
            </a:ln>
          </p:spPr>
          <p:txBody>
            <a:bodyPr wrap="none" anchor="ctr">
              <a:prstTxWarp prst="textNoShape">
                <a:avLst/>
              </a:prstTxWarp>
            </a:bodyPr>
            <a:lstStyle/>
            <a:p>
              <a:endParaRPr lang="en-US"/>
            </a:p>
          </p:txBody>
        </p:sp>
        <p:sp>
          <p:nvSpPr>
            <p:cNvPr id="57364" name="AutoShape 340"/>
            <p:cNvSpPr>
              <a:spLocks noChangeArrowheads="1"/>
            </p:cNvSpPr>
            <p:nvPr/>
          </p:nvSpPr>
          <p:spPr bwMode="auto">
            <a:xfrm>
              <a:off x="304800" y="4038600"/>
              <a:ext cx="1066800" cy="711200"/>
            </a:xfrm>
            <a:prstGeom prst="flowChartMagneticDisk">
              <a:avLst/>
            </a:prstGeom>
            <a:gradFill rotWithShape="1">
              <a:gsLst>
                <a:gs pos="0">
                  <a:srgbClr val="CC3300">
                    <a:alpha val="79999"/>
                  </a:srgbClr>
                </a:gs>
                <a:gs pos="100000">
                  <a:srgbClr val="5E18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655125" name="AutoShape 341"/>
            <p:cNvSpPr>
              <a:spLocks noChangeArrowheads="1"/>
            </p:cNvSpPr>
            <p:nvPr/>
          </p:nvSpPr>
          <p:spPr bwMode="auto">
            <a:xfrm>
              <a:off x="1538288" y="4054475"/>
              <a:ext cx="1066800" cy="711200"/>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57366" name="AutoShape 342"/>
            <p:cNvSpPr>
              <a:spLocks noChangeArrowheads="1"/>
            </p:cNvSpPr>
            <p:nvPr/>
          </p:nvSpPr>
          <p:spPr bwMode="auto">
            <a:xfrm>
              <a:off x="304800" y="3276600"/>
              <a:ext cx="1066800" cy="711200"/>
            </a:xfrm>
            <a:prstGeom prst="flowChartMagneticDisk">
              <a:avLst/>
            </a:prstGeom>
            <a:gradFill rotWithShape="1">
              <a:gsLst>
                <a:gs pos="0">
                  <a:srgbClr val="CC3300">
                    <a:alpha val="79999"/>
                  </a:srgbClr>
                </a:gs>
                <a:gs pos="100000">
                  <a:srgbClr val="5E18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655127" name="AutoShape 343"/>
            <p:cNvSpPr>
              <a:spLocks noChangeArrowheads="1"/>
            </p:cNvSpPr>
            <p:nvPr/>
          </p:nvSpPr>
          <p:spPr bwMode="auto">
            <a:xfrm>
              <a:off x="1524000" y="3276600"/>
              <a:ext cx="1066800" cy="711200"/>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57368" name="AutoShape 344"/>
            <p:cNvSpPr>
              <a:spLocks noChangeArrowheads="1"/>
            </p:cNvSpPr>
            <p:nvPr/>
          </p:nvSpPr>
          <p:spPr bwMode="auto">
            <a:xfrm>
              <a:off x="304800" y="2514600"/>
              <a:ext cx="1066800" cy="711200"/>
            </a:xfrm>
            <a:prstGeom prst="flowChartMagneticDisk">
              <a:avLst/>
            </a:prstGeom>
            <a:gradFill rotWithShape="1">
              <a:gsLst>
                <a:gs pos="0">
                  <a:srgbClr val="CC3300">
                    <a:alpha val="79999"/>
                  </a:srgbClr>
                </a:gs>
                <a:gs pos="100000">
                  <a:srgbClr val="5E18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655129" name="AutoShape 345"/>
            <p:cNvSpPr>
              <a:spLocks noChangeArrowheads="1"/>
            </p:cNvSpPr>
            <p:nvPr/>
          </p:nvSpPr>
          <p:spPr bwMode="auto">
            <a:xfrm>
              <a:off x="1524000" y="2514600"/>
              <a:ext cx="1066800" cy="711200"/>
            </a:xfrm>
            <a:prstGeom prst="flowChartMagneticDisk">
              <a:avLst/>
            </a:prstGeom>
            <a:gradFill rotWithShape="1">
              <a:gsLst>
                <a:gs pos="0">
                  <a:schemeClr val="folHlink">
                    <a:alpha val="80000"/>
                  </a:schemeClr>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57370" name="AutoShape 346"/>
            <p:cNvSpPr>
              <a:spLocks noChangeArrowheads="1"/>
            </p:cNvSpPr>
            <p:nvPr/>
          </p:nvSpPr>
          <p:spPr bwMode="auto">
            <a:xfrm>
              <a:off x="914400" y="2895600"/>
              <a:ext cx="1066800" cy="711200"/>
            </a:xfrm>
            <a:prstGeom prst="flowChartMagneticDisk">
              <a:avLst/>
            </a:prstGeom>
            <a:gradFill rotWithShape="1">
              <a:gsLst>
                <a:gs pos="0">
                  <a:srgbClr val="CC3300">
                    <a:alpha val="79999"/>
                  </a:srgbClr>
                </a:gs>
                <a:gs pos="100000">
                  <a:srgbClr val="5E18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655131" name="AutoShape 347"/>
            <p:cNvSpPr>
              <a:spLocks noChangeArrowheads="1"/>
            </p:cNvSpPr>
            <p:nvPr/>
          </p:nvSpPr>
          <p:spPr bwMode="auto">
            <a:xfrm>
              <a:off x="914400" y="3733800"/>
              <a:ext cx="1066800" cy="711200"/>
            </a:xfrm>
            <a:prstGeom prst="flowChartMagneticDisk">
              <a:avLst/>
            </a:prstGeom>
            <a:gradFill rotWithShape="1">
              <a:gsLst>
                <a:gs pos="0">
                  <a:schemeClr val="folHlink"/>
                </a:gs>
                <a:gs pos="100000">
                  <a:schemeClr val="folHlink">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pic>
          <p:nvPicPr>
            <p:cNvPr id="57372" name="Picture 351" descr="j0211949"/>
            <p:cNvPicPr>
              <a:picLocks noChangeAspect="1" noChangeArrowheads="1"/>
            </p:cNvPicPr>
            <p:nvPr/>
          </p:nvPicPr>
          <p:blipFill>
            <a:blip r:embed="rId6"/>
            <a:srcRect/>
            <a:stretch>
              <a:fillRect/>
            </a:stretch>
          </p:blipFill>
          <p:spPr bwMode="auto">
            <a:xfrm>
              <a:off x="3581400" y="5638800"/>
              <a:ext cx="1101725" cy="676275"/>
            </a:xfrm>
            <a:prstGeom prst="rect">
              <a:avLst/>
            </a:prstGeom>
            <a:noFill/>
            <a:ln w="9525">
              <a:noFill/>
              <a:miter lim="800000"/>
              <a:headEnd/>
              <a:tailEnd/>
            </a:ln>
          </p:spPr>
        </p:pic>
        <p:sp>
          <p:nvSpPr>
            <p:cNvPr id="56349" name="Text Box 352"/>
            <p:cNvSpPr txBox="1">
              <a:spLocks noChangeArrowheads="1"/>
            </p:cNvSpPr>
            <p:nvPr/>
          </p:nvSpPr>
          <p:spPr bwMode="auto">
            <a:xfrm>
              <a:off x="5715000" y="1600200"/>
              <a:ext cx="3124200" cy="1016000"/>
            </a:xfrm>
            <a:prstGeom prst="rect">
              <a:avLst/>
            </a:prstGeom>
            <a:noFill/>
            <a:ln w="9525" algn="ctr">
              <a:solidFill>
                <a:schemeClr val="tx1"/>
              </a:solidFill>
              <a:prstDash val="solid"/>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Similar to the NIS and KID Strata: State is </a:t>
              </a:r>
              <a:r>
                <a:rPr lang="en-US" sz="2000" b="1" dirty="0">
                  <a:solidFill>
                    <a:srgbClr val="CC3300"/>
                  </a:solidFill>
                  <a:effectLst>
                    <a:outerShdw blurRad="38100" dist="38100" dir="2700000" algn="tl">
                      <a:srgbClr val="000000">
                        <a:alpha val="43137"/>
                      </a:srgbClr>
                    </a:outerShdw>
                  </a:effectLst>
                </a:rPr>
                <a:t>NOT</a:t>
              </a:r>
              <a:r>
                <a:rPr lang="en-US" sz="2000" b="1" dirty="0">
                  <a:effectLst>
                    <a:outerShdw blurRad="38100" dist="38100" dir="2700000" algn="tl">
                      <a:srgbClr val="000000">
                        <a:alpha val="43137"/>
                      </a:srgbClr>
                    </a:outerShdw>
                  </a:effectLst>
                </a:rPr>
                <a:t> included as a stratum</a:t>
              </a:r>
            </a:p>
          </p:txBody>
        </p:sp>
        <p:sp>
          <p:nvSpPr>
            <p:cNvPr id="1655137" name="Text Box 353"/>
            <p:cNvSpPr txBox="1">
              <a:spLocks noChangeArrowheads="1"/>
            </p:cNvSpPr>
            <p:nvPr/>
          </p:nvSpPr>
          <p:spPr bwMode="auto">
            <a:xfrm>
              <a:off x="6553200" y="5486400"/>
              <a:ext cx="2590800" cy="1054100"/>
            </a:xfrm>
            <a:prstGeom prst="rect">
              <a:avLst/>
            </a:prstGeom>
            <a:noFill/>
            <a:ln w="9525">
              <a:noFill/>
              <a:miter lim="800000"/>
              <a:headEnd/>
              <a:tailEnd/>
            </a:ln>
            <a:effectLst/>
          </p:spPr>
          <p:txBody>
            <a:bodyPr>
              <a:spAutoFit/>
            </a:bodyPr>
            <a:lstStyle/>
            <a:p>
              <a:pPr>
                <a:spcBef>
                  <a:spcPct val="50000"/>
                </a:spcBef>
                <a:defRPr/>
              </a:pPr>
              <a:r>
                <a:rPr lang="en-US" sz="1800" b="1" dirty="0">
                  <a:effectLst>
                    <a:outerShdw blurRad="38100" dist="38100" dir="2700000" algn="tl">
                      <a:srgbClr val="000000"/>
                    </a:outerShdw>
                  </a:effectLst>
                </a:rPr>
                <a:t>N = ~ 1K Hospital-based EDs</a:t>
              </a:r>
            </a:p>
            <a:p>
              <a:pPr>
                <a:spcBef>
                  <a:spcPct val="50000"/>
                </a:spcBef>
                <a:defRPr/>
              </a:pPr>
              <a:r>
                <a:rPr lang="en-US" sz="1800" b="1" dirty="0">
                  <a:effectLst>
                    <a:outerShdw blurRad="38100" dist="38100" dir="2700000" algn="tl">
                      <a:srgbClr val="000000"/>
                    </a:outerShdw>
                  </a:effectLst>
                </a:rPr>
                <a:t>~ 26M ED visits</a:t>
              </a:r>
            </a:p>
          </p:txBody>
        </p:sp>
      </p:grpSp>
    </p:spTree>
  </p:cSld>
  <p:clrMapOvr>
    <a:masterClrMapping/>
  </p:clrMapOvr>
  <p:transition spd="med" advClick="0">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p:txBody>
          <a:bodyPr/>
          <a:lstStyle/>
          <a:p>
            <a:pPr eaLnBrk="1" hangingPunct="1">
              <a:defRPr/>
            </a:pPr>
            <a:r>
              <a:rPr lang="en-US" sz="2800" dirty="0" smtClean="0"/>
              <a:t>NIS, NEDS, KID:</a:t>
            </a:r>
            <a:br>
              <a:rPr lang="en-US" sz="2800" dirty="0" smtClean="0"/>
            </a:br>
            <a:r>
              <a:rPr lang="en-US" sz="2800" dirty="0" smtClean="0"/>
              <a:t>Must be Weighted to Produce National and Regional Estimates</a:t>
            </a:r>
          </a:p>
        </p:txBody>
      </p:sp>
      <p:sp>
        <p:nvSpPr>
          <p:cNvPr id="58371" name="Slide Number Placeholder 2"/>
          <p:cNvSpPr>
            <a:spLocks noGrp="1"/>
          </p:cNvSpPr>
          <p:nvPr>
            <p:ph type="sldNum" sz="quarter" idx="10"/>
          </p:nvPr>
        </p:nvSpPr>
        <p:spPr>
          <a:noFill/>
        </p:spPr>
        <p:txBody>
          <a:bodyPr/>
          <a:lstStyle/>
          <a:p>
            <a:fld id="{44D956A8-A648-2448-8D8E-BD71D3CBE3E9}" type="slidenum">
              <a:rPr lang="en-US"/>
              <a:pPr/>
              <a:t>43</a:t>
            </a:fld>
            <a:endParaRPr lang="en-US"/>
          </a:p>
        </p:txBody>
      </p:sp>
      <p:grpSp>
        <p:nvGrpSpPr>
          <p:cNvPr id="290" name="Group 289"/>
          <p:cNvGrpSpPr/>
          <p:nvPr/>
        </p:nvGrpSpPr>
        <p:grpSpPr>
          <a:xfrm>
            <a:off x="762000" y="1828800"/>
            <a:ext cx="8382000" cy="4419600"/>
            <a:chOff x="762000" y="1828800"/>
            <a:chExt cx="8382000" cy="4419600"/>
          </a:xfrm>
        </p:grpSpPr>
        <p:sp>
          <p:nvSpPr>
            <p:cNvPr id="58372" name="AutoShape 7"/>
            <p:cNvSpPr>
              <a:spLocks noChangeArrowheads="1"/>
            </p:cNvSpPr>
            <p:nvPr/>
          </p:nvSpPr>
          <p:spPr bwMode="auto">
            <a:xfrm>
              <a:off x="762000" y="4572000"/>
              <a:ext cx="2362200" cy="1673225"/>
            </a:xfrm>
            <a:prstGeom prst="flowChartMagneticDisk">
              <a:avLst/>
            </a:prstGeom>
            <a:gradFill rotWithShape="1">
              <a:gsLst>
                <a:gs pos="0">
                  <a:srgbClr val="CC66FF">
                    <a:alpha val="79999"/>
                  </a:srgbClr>
                </a:gs>
                <a:gs pos="100000">
                  <a:srgbClr val="5E2F76"/>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58373" name="AutoShape 12"/>
            <p:cNvSpPr>
              <a:spLocks noChangeArrowheads="1"/>
            </p:cNvSpPr>
            <p:nvPr/>
          </p:nvSpPr>
          <p:spPr bwMode="auto">
            <a:xfrm>
              <a:off x="762000" y="3276600"/>
              <a:ext cx="2390775" cy="159385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8374" name="AutoShape 12"/>
            <p:cNvSpPr>
              <a:spLocks noChangeArrowheads="1"/>
            </p:cNvSpPr>
            <p:nvPr/>
          </p:nvSpPr>
          <p:spPr bwMode="auto">
            <a:xfrm>
              <a:off x="762000" y="1828800"/>
              <a:ext cx="2390775" cy="1593850"/>
            </a:xfrm>
            <a:prstGeom prst="flowChartMagneticDisk">
              <a:avLst/>
            </a:prstGeom>
            <a:gradFill rotWithShape="1">
              <a:gsLst>
                <a:gs pos="0">
                  <a:srgbClr val="FFFF00">
                    <a:alpha val="39998"/>
                  </a:srgbClr>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grpSp>
          <p:nvGrpSpPr>
            <p:cNvPr id="58375" name="Group 4"/>
            <p:cNvGrpSpPr>
              <a:grpSpLocks/>
            </p:cNvGrpSpPr>
            <p:nvPr/>
          </p:nvGrpSpPr>
          <p:grpSpPr bwMode="auto">
            <a:xfrm>
              <a:off x="5410200" y="2971800"/>
              <a:ext cx="3733800" cy="2173288"/>
              <a:chOff x="817" y="817"/>
              <a:chExt cx="3814" cy="1712"/>
            </a:xfrm>
          </p:grpSpPr>
          <p:sp>
            <p:nvSpPr>
              <p:cNvPr id="10" name="Freeform 5"/>
              <p:cNvSpPr>
                <a:spLocks/>
              </p:cNvSpPr>
              <p:nvPr/>
            </p:nvSpPr>
            <p:spPr bwMode="auto">
              <a:xfrm>
                <a:off x="3982" y="1033"/>
                <a:ext cx="276" cy="409"/>
              </a:xfrm>
              <a:custGeom>
                <a:avLst/>
                <a:gdLst/>
                <a:ahLst/>
                <a:cxnLst>
                  <a:cxn ang="0">
                    <a:pos x="1267" y="24"/>
                  </a:cxn>
                  <a:cxn ang="0">
                    <a:pos x="1272" y="39"/>
                  </a:cxn>
                  <a:cxn ang="0">
                    <a:pos x="1239" y="63"/>
                  </a:cxn>
                  <a:cxn ang="0">
                    <a:pos x="1106" y="101"/>
                  </a:cxn>
                  <a:cxn ang="0">
                    <a:pos x="997" y="133"/>
                  </a:cxn>
                  <a:cxn ang="0">
                    <a:pos x="965" y="159"/>
                  </a:cxn>
                  <a:cxn ang="0">
                    <a:pos x="948" y="211"/>
                  </a:cxn>
                  <a:cxn ang="0">
                    <a:pos x="967" y="264"/>
                  </a:cxn>
                  <a:cxn ang="0">
                    <a:pos x="982" y="298"/>
                  </a:cxn>
                  <a:cxn ang="0">
                    <a:pos x="958" y="341"/>
                  </a:cxn>
                  <a:cxn ang="0">
                    <a:pos x="877" y="412"/>
                  </a:cxn>
                  <a:cxn ang="0">
                    <a:pos x="841" y="462"/>
                  </a:cxn>
                  <a:cxn ang="0">
                    <a:pos x="849" y="499"/>
                  </a:cxn>
                  <a:cxn ang="0">
                    <a:pos x="930" y="524"/>
                  </a:cxn>
                  <a:cxn ang="0">
                    <a:pos x="961" y="559"/>
                  </a:cxn>
                  <a:cxn ang="0">
                    <a:pos x="948" y="608"/>
                  </a:cxn>
                  <a:cxn ang="0">
                    <a:pos x="1013" y="626"/>
                  </a:cxn>
                  <a:cxn ang="0">
                    <a:pos x="1072" y="669"/>
                  </a:cxn>
                  <a:cxn ang="0">
                    <a:pos x="1143" y="697"/>
                  </a:cxn>
                  <a:cxn ang="0">
                    <a:pos x="1231" y="682"/>
                  </a:cxn>
                  <a:cxn ang="0">
                    <a:pos x="1322" y="653"/>
                  </a:cxn>
                  <a:cxn ang="0">
                    <a:pos x="1364" y="657"/>
                  </a:cxn>
                  <a:cxn ang="0">
                    <a:pos x="1365" y="692"/>
                  </a:cxn>
                  <a:cxn ang="0">
                    <a:pos x="1370" y="765"/>
                  </a:cxn>
                  <a:cxn ang="0">
                    <a:pos x="1383" y="789"/>
                  </a:cxn>
                  <a:cxn ang="0">
                    <a:pos x="1369" y="808"/>
                  </a:cxn>
                  <a:cxn ang="0">
                    <a:pos x="1281" y="838"/>
                  </a:cxn>
                  <a:cxn ang="0">
                    <a:pos x="1142" y="862"/>
                  </a:cxn>
                  <a:cxn ang="0">
                    <a:pos x="1014" y="893"/>
                  </a:cxn>
                  <a:cxn ang="0">
                    <a:pos x="806" y="966"/>
                  </a:cxn>
                  <a:cxn ang="0">
                    <a:pos x="801" y="998"/>
                  </a:cxn>
                  <a:cxn ang="0">
                    <a:pos x="752" y="1036"/>
                  </a:cxn>
                  <a:cxn ang="0">
                    <a:pos x="674" y="1063"/>
                  </a:cxn>
                  <a:cxn ang="0">
                    <a:pos x="828" y="1419"/>
                  </a:cxn>
                  <a:cxn ang="0">
                    <a:pos x="731" y="1412"/>
                  </a:cxn>
                  <a:cxn ang="0">
                    <a:pos x="660" y="1422"/>
                  </a:cxn>
                  <a:cxn ang="0">
                    <a:pos x="622" y="1446"/>
                  </a:cxn>
                  <a:cxn ang="0">
                    <a:pos x="631" y="1479"/>
                  </a:cxn>
                  <a:cxn ang="0">
                    <a:pos x="696" y="1516"/>
                  </a:cxn>
                  <a:cxn ang="0">
                    <a:pos x="828" y="1553"/>
                  </a:cxn>
                  <a:cxn ang="0">
                    <a:pos x="912" y="1575"/>
                  </a:cxn>
                  <a:cxn ang="0">
                    <a:pos x="947" y="1599"/>
                  </a:cxn>
                  <a:cxn ang="0">
                    <a:pos x="961" y="1635"/>
                  </a:cxn>
                  <a:cxn ang="0">
                    <a:pos x="945" y="1681"/>
                  </a:cxn>
                  <a:cxn ang="0">
                    <a:pos x="954" y="1721"/>
                  </a:cxn>
                  <a:cxn ang="0">
                    <a:pos x="1013" y="1795"/>
                  </a:cxn>
                  <a:cxn ang="0">
                    <a:pos x="1022" y="1856"/>
                  </a:cxn>
                  <a:cxn ang="0">
                    <a:pos x="1053" y="1942"/>
                  </a:cxn>
                  <a:cxn ang="0">
                    <a:pos x="1069" y="2008"/>
                  </a:cxn>
                  <a:cxn ang="0">
                    <a:pos x="1031" y="2024"/>
                  </a:cxn>
                  <a:cxn ang="0">
                    <a:pos x="980" y="1975"/>
                  </a:cxn>
                  <a:cxn ang="0">
                    <a:pos x="872" y="1824"/>
                  </a:cxn>
                  <a:cxn ang="0">
                    <a:pos x="795" y="1737"/>
                  </a:cxn>
                  <a:cxn ang="0">
                    <a:pos x="507" y="1581"/>
                  </a:cxn>
                  <a:cxn ang="0">
                    <a:pos x="438" y="1614"/>
                  </a:cxn>
                  <a:cxn ang="0">
                    <a:pos x="400" y="1647"/>
                  </a:cxn>
                  <a:cxn ang="0">
                    <a:pos x="400" y="1670"/>
                  </a:cxn>
                  <a:cxn ang="0">
                    <a:pos x="604" y="1818"/>
                  </a:cxn>
                  <a:cxn ang="0">
                    <a:pos x="0" y="0"/>
                  </a:cxn>
                </a:cxnLst>
                <a:rect l="0" t="0" r="r" b="b"/>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 name="Freeform 6"/>
              <p:cNvSpPr>
                <a:spLocks/>
              </p:cNvSpPr>
              <p:nvPr/>
            </p:nvSpPr>
            <p:spPr bwMode="auto">
              <a:xfrm>
                <a:off x="2881" y="2124"/>
                <a:ext cx="170"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 ang="0">
                    <a:pos x="0" y="565"/>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 name="Freeform 7"/>
              <p:cNvSpPr>
                <a:spLocks/>
              </p:cNvSpPr>
              <p:nvPr/>
            </p:nvSpPr>
            <p:spPr bwMode="auto">
              <a:xfrm>
                <a:off x="2881" y="2124"/>
                <a:ext cx="170"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3" name="Freeform 8"/>
              <p:cNvSpPr>
                <a:spLocks/>
              </p:cNvSpPr>
              <p:nvPr/>
            </p:nvSpPr>
            <p:spPr bwMode="auto">
              <a:xfrm>
                <a:off x="4106"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 ang="0">
                    <a:pos x="0" y="0"/>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 name="Freeform 9"/>
              <p:cNvSpPr>
                <a:spLocks/>
              </p:cNvSpPr>
              <p:nvPr/>
            </p:nvSpPr>
            <p:spPr bwMode="auto">
              <a:xfrm>
                <a:off x="4106"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 name="Freeform 10"/>
              <p:cNvSpPr>
                <a:spLocks/>
              </p:cNvSpPr>
              <p:nvPr/>
            </p:nvSpPr>
            <p:spPr bwMode="auto">
              <a:xfrm>
                <a:off x="1419" y="1637"/>
                <a:ext cx="45" cy="185"/>
              </a:xfrm>
              <a:custGeom>
                <a:avLst/>
                <a:gdLst/>
                <a:ahLst/>
                <a:cxnLst>
                  <a:cxn ang="0">
                    <a:pos x="0" y="567"/>
                  </a:cxn>
                  <a:cxn ang="0">
                    <a:pos x="17" y="591"/>
                  </a:cxn>
                  <a:cxn ang="0">
                    <a:pos x="36" y="616"/>
                  </a:cxn>
                  <a:cxn ang="0">
                    <a:pos x="53" y="642"/>
                  </a:cxn>
                  <a:cxn ang="0">
                    <a:pos x="71" y="670"/>
                  </a:cxn>
                  <a:cxn ang="0">
                    <a:pos x="87" y="699"/>
                  </a:cxn>
                  <a:cxn ang="0">
                    <a:pos x="102" y="730"/>
                  </a:cxn>
                  <a:cxn ang="0">
                    <a:pos x="109" y="746"/>
                  </a:cxn>
                  <a:cxn ang="0">
                    <a:pos x="116" y="761"/>
                  </a:cxn>
                  <a:cxn ang="0">
                    <a:pos x="122" y="777"/>
                  </a:cxn>
                  <a:cxn ang="0">
                    <a:pos x="127" y="794"/>
                  </a:cxn>
                  <a:cxn ang="0">
                    <a:pos x="132" y="811"/>
                  </a:cxn>
                  <a:cxn ang="0">
                    <a:pos x="136" y="828"/>
                  </a:cxn>
                  <a:cxn ang="0">
                    <a:pos x="140" y="845"/>
                  </a:cxn>
                  <a:cxn ang="0">
                    <a:pos x="142" y="863"/>
                  </a:cxn>
                  <a:cxn ang="0">
                    <a:pos x="143" y="880"/>
                  </a:cxn>
                  <a:cxn ang="0">
                    <a:pos x="144" y="899"/>
                  </a:cxn>
                  <a:cxn ang="0">
                    <a:pos x="144" y="916"/>
                  </a:cxn>
                  <a:cxn ang="0">
                    <a:pos x="143" y="935"/>
                  </a:cxn>
                  <a:cxn ang="0">
                    <a:pos x="141" y="954"/>
                  </a:cxn>
                  <a:cxn ang="0">
                    <a:pos x="137" y="973"/>
                  </a:cxn>
                  <a:cxn ang="0">
                    <a:pos x="133" y="992"/>
                  </a:cxn>
                  <a:cxn ang="0">
                    <a:pos x="128" y="1011"/>
                  </a:cxn>
                  <a:cxn ang="0">
                    <a:pos x="121" y="1031"/>
                  </a:cxn>
                  <a:cxn ang="0">
                    <a:pos x="113" y="1051"/>
                  </a:cxn>
                  <a:cxn ang="0">
                    <a:pos x="104" y="1071"/>
                  </a:cxn>
                  <a:cxn ang="0">
                    <a:pos x="92" y="1091"/>
                  </a:cxn>
                  <a:cxn ang="0">
                    <a:pos x="92" y="526"/>
                  </a:cxn>
                  <a:cxn ang="0">
                    <a:pos x="104" y="506"/>
                  </a:cxn>
                  <a:cxn ang="0">
                    <a:pos x="113" y="485"/>
                  </a:cxn>
                  <a:cxn ang="0">
                    <a:pos x="121" y="466"/>
                  </a:cxn>
                  <a:cxn ang="0">
                    <a:pos x="128" y="446"/>
                  </a:cxn>
                  <a:cxn ang="0">
                    <a:pos x="133" y="426"/>
                  </a:cxn>
                  <a:cxn ang="0">
                    <a:pos x="137" y="407"/>
                  </a:cxn>
                  <a:cxn ang="0">
                    <a:pos x="141" y="389"/>
                  </a:cxn>
                  <a:cxn ang="0">
                    <a:pos x="143" y="369"/>
                  </a:cxn>
                  <a:cxn ang="0">
                    <a:pos x="144" y="350"/>
                  </a:cxn>
                  <a:cxn ang="0">
                    <a:pos x="144" y="332"/>
                  </a:cxn>
                  <a:cxn ang="0">
                    <a:pos x="143" y="314"/>
                  </a:cxn>
                  <a:cxn ang="0">
                    <a:pos x="142" y="296"/>
                  </a:cxn>
                  <a:cxn ang="0">
                    <a:pos x="140" y="279"/>
                  </a:cxn>
                  <a:cxn ang="0">
                    <a:pos x="136" y="261"/>
                  </a:cxn>
                  <a:cxn ang="0">
                    <a:pos x="132" y="244"/>
                  </a:cxn>
                  <a:cxn ang="0">
                    <a:pos x="127" y="227"/>
                  </a:cxn>
                  <a:cxn ang="0">
                    <a:pos x="122" y="211"/>
                  </a:cxn>
                  <a:cxn ang="0">
                    <a:pos x="116" y="195"/>
                  </a:cxn>
                  <a:cxn ang="0">
                    <a:pos x="109" y="178"/>
                  </a:cxn>
                  <a:cxn ang="0">
                    <a:pos x="102" y="163"/>
                  </a:cxn>
                  <a:cxn ang="0">
                    <a:pos x="87" y="133"/>
                  </a:cxn>
                  <a:cxn ang="0">
                    <a:pos x="71" y="103"/>
                  </a:cxn>
                  <a:cxn ang="0">
                    <a:pos x="53" y="75"/>
                  </a:cxn>
                  <a:cxn ang="0">
                    <a:pos x="36" y="49"/>
                  </a:cxn>
                  <a:cxn ang="0">
                    <a:pos x="17" y="23"/>
                  </a:cxn>
                  <a:cxn ang="0">
                    <a:pos x="0" y="0"/>
                  </a:cxn>
                  <a:cxn ang="0">
                    <a:pos x="0" y="567"/>
                  </a:cxn>
                </a:cxnLst>
                <a:rect l="0" t="0" r="r" b="b"/>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 name="Freeform 11"/>
              <p:cNvSpPr>
                <a:spLocks/>
              </p:cNvSpPr>
              <p:nvPr/>
            </p:nvSpPr>
            <p:spPr bwMode="auto">
              <a:xfrm>
                <a:off x="2841" y="2240"/>
                <a:ext cx="37" cy="165"/>
              </a:xfrm>
              <a:custGeom>
                <a:avLst/>
                <a:gdLst/>
                <a:ahLst/>
                <a:cxnLst>
                  <a:cxn ang="0">
                    <a:pos x="196" y="411"/>
                  </a:cxn>
                  <a:cxn ang="0">
                    <a:pos x="175" y="439"/>
                  </a:cxn>
                  <a:cxn ang="0">
                    <a:pos x="153" y="467"/>
                  </a:cxn>
                  <a:cxn ang="0">
                    <a:pos x="134" y="495"/>
                  </a:cxn>
                  <a:cxn ang="0">
                    <a:pos x="114" y="523"/>
                  </a:cxn>
                  <a:cxn ang="0">
                    <a:pos x="96" y="551"/>
                  </a:cxn>
                  <a:cxn ang="0">
                    <a:pos x="79" y="579"/>
                  </a:cxn>
                  <a:cxn ang="0">
                    <a:pos x="64" y="607"/>
                  </a:cxn>
                  <a:cxn ang="0">
                    <a:pos x="50" y="634"/>
                  </a:cxn>
                  <a:cxn ang="0">
                    <a:pos x="37" y="661"/>
                  </a:cxn>
                  <a:cxn ang="0">
                    <a:pos x="25" y="687"/>
                  </a:cxn>
                  <a:cxn ang="0">
                    <a:pos x="17" y="713"/>
                  </a:cxn>
                  <a:cxn ang="0">
                    <a:pos x="9" y="737"/>
                  </a:cxn>
                  <a:cxn ang="0">
                    <a:pos x="4" y="762"/>
                  </a:cxn>
                  <a:cxn ang="0">
                    <a:pos x="0" y="784"/>
                  </a:cxn>
                  <a:cxn ang="0">
                    <a:pos x="0" y="795"/>
                  </a:cxn>
                  <a:cxn ang="0">
                    <a:pos x="0" y="806"/>
                  </a:cxn>
                  <a:cxn ang="0">
                    <a:pos x="2" y="816"/>
                  </a:cxn>
                  <a:cxn ang="0">
                    <a:pos x="3" y="827"/>
                  </a:cxn>
                  <a:cxn ang="0">
                    <a:pos x="3" y="417"/>
                  </a:cxn>
                  <a:cxn ang="0">
                    <a:pos x="2" y="408"/>
                  </a:cxn>
                  <a:cxn ang="0">
                    <a:pos x="0" y="397"/>
                  </a:cxn>
                  <a:cxn ang="0">
                    <a:pos x="0" y="387"/>
                  </a:cxn>
                  <a:cxn ang="0">
                    <a:pos x="0" y="375"/>
                  </a:cxn>
                  <a:cxn ang="0">
                    <a:pos x="4" y="352"/>
                  </a:cxn>
                  <a:cxn ang="0">
                    <a:pos x="9" y="328"/>
                  </a:cxn>
                  <a:cxn ang="0">
                    <a:pos x="17" y="303"/>
                  </a:cxn>
                  <a:cxn ang="0">
                    <a:pos x="25" y="277"/>
                  </a:cxn>
                  <a:cxn ang="0">
                    <a:pos x="37" y="251"/>
                  </a:cxn>
                  <a:cxn ang="0">
                    <a:pos x="50" y="224"/>
                  </a:cxn>
                  <a:cxn ang="0">
                    <a:pos x="64" y="196"/>
                  </a:cxn>
                  <a:cxn ang="0">
                    <a:pos x="79" y="168"/>
                  </a:cxn>
                  <a:cxn ang="0">
                    <a:pos x="96" y="140"/>
                  </a:cxn>
                  <a:cxn ang="0">
                    <a:pos x="114" y="112"/>
                  </a:cxn>
                  <a:cxn ang="0">
                    <a:pos x="134" y="84"/>
                  </a:cxn>
                  <a:cxn ang="0">
                    <a:pos x="153" y="56"/>
                  </a:cxn>
                  <a:cxn ang="0">
                    <a:pos x="175" y="28"/>
                  </a:cxn>
                  <a:cxn ang="0">
                    <a:pos x="196" y="0"/>
                  </a:cxn>
                  <a:cxn ang="0">
                    <a:pos x="196" y="411"/>
                  </a:cxn>
                </a:cxnLst>
                <a:rect l="0" t="0" r="r" b="b"/>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 name="Freeform 12"/>
              <p:cNvSpPr>
                <a:spLocks/>
              </p:cNvSpPr>
              <p:nvPr/>
            </p:nvSpPr>
            <p:spPr bwMode="auto">
              <a:xfrm>
                <a:off x="3061" y="2036"/>
                <a:ext cx="68" cy="134"/>
              </a:xfrm>
              <a:custGeom>
                <a:avLst/>
                <a:gdLst/>
                <a:ahLst/>
                <a:cxnLst>
                  <a:cxn ang="0">
                    <a:pos x="322" y="168"/>
                  </a:cxn>
                  <a:cxn ang="0">
                    <a:pos x="285" y="119"/>
                  </a:cxn>
                  <a:cxn ang="0">
                    <a:pos x="245" y="80"/>
                  </a:cxn>
                  <a:cxn ang="0">
                    <a:pos x="205" y="48"/>
                  </a:cxn>
                  <a:cxn ang="0">
                    <a:pos x="166" y="25"/>
                  </a:cxn>
                  <a:cxn ang="0">
                    <a:pos x="127" y="9"/>
                  </a:cxn>
                  <a:cxn ang="0">
                    <a:pos x="92" y="1"/>
                  </a:cxn>
                  <a:cxn ang="0">
                    <a:pos x="62" y="1"/>
                  </a:cxn>
                  <a:cxn ang="0">
                    <a:pos x="35" y="8"/>
                  </a:cxn>
                  <a:cxn ang="0">
                    <a:pos x="15" y="21"/>
                  </a:cxn>
                  <a:cxn ang="0">
                    <a:pos x="3" y="41"/>
                  </a:cxn>
                  <a:cxn ang="0">
                    <a:pos x="0" y="68"/>
                  </a:cxn>
                  <a:cxn ang="0">
                    <a:pos x="7" y="101"/>
                  </a:cxn>
                  <a:cxn ang="0">
                    <a:pos x="24" y="138"/>
                  </a:cxn>
                  <a:cxn ang="0">
                    <a:pos x="53" y="181"/>
                  </a:cxn>
                  <a:cxn ang="0">
                    <a:pos x="97" y="230"/>
                  </a:cxn>
                  <a:cxn ang="0">
                    <a:pos x="124" y="668"/>
                  </a:cxn>
                  <a:cxn ang="0">
                    <a:pos x="73" y="617"/>
                  </a:cxn>
                  <a:cxn ang="0">
                    <a:pos x="37" y="570"/>
                  </a:cxn>
                  <a:cxn ang="0">
                    <a:pos x="14" y="529"/>
                  </a:cxn>
                  <a:cxn ang="0">
                    <a:pos x="2" y="493"/>
                  </a:cxn>
                  <a:cxn ang="0">
                    <a:pos x="1" y="464"/>
                  </a:cxn>
                  <a:cxn ang="0">
                    <a:pos x="8" y="440"/>
                  </a:cxn>
                  <a:cxn ang="0">
                    <a:pos x="24" y="423"/>
                  </a:cxn>
                  <a:cxn ang="0">
                    <a:pos x="48" y="412"/>
                  </a:cxn>
                  <a:cxn ang="0">
                    <a:pos x="76" y="410"/>
                  </a:cxn>
                  <a:cxn ang="0">
                    <a:pos x="109" y="414"/>
                  </a:cxn>
                  <a:cxn ang="0">
                    <a:pos x="146" y="425"/>
                  </a:cxn>
                  <a:cxn ang="0">
                    <a:pos x="185" y="444"/>
                  </a:cxn>
                  <a:cxn ang="0">
                    <a:pos x="225" y="472"/>
                  </a:cxn>
                  <a:cxn ang="0">
                    <a:pos x="265" y="507"/>
                  </a:cxn>
                  <a:cxn ang="0">
                    <a:pos x="303" y="551"/>
                  </a:cxn>
                  <a:cxn ang="0">
                    <a:pos x="340" y="605"/>
                  </a:cxn>
                </a:cxnLst>
                <a:rect l="0" t="0" r="r" b="b"/>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 name="Freeform 13"/>
              <p:cNvSpPr>
                <a:spLocks/>
              </p:cNvSpPr>
              <p:nvPr/>
            </p:nvSpPr>
            <p:spPr bwMode="auto">
              <a:xfrm>
                <a:off x="3519" y="1957"/>
                <a:ext cx="16" cy="115"/>
              </a:xfrm>
              <a:custGeom>
                <a:avLst/>
                <a:gdLst/>
                <a:ahLst/>
                <a:cxnLst>
                  <a:cxn ang="0">
                    <a:pos x="87" y="413"/>
                  </a:cxn>
                  <a:cxn ang="0">
                    <a:pos x="75" y="417"/>
                  </a:cxn>
                  <a:cxn ang="0">
                    <a:pos x="66" y="423"/>
                  </a:cxn>
                  <a:cxn ang="0">
                    <a:pos x="56" y="429"/>
                  </a:cxn>
                  <a:cxn ang="0">
                    <a:pos x="46" y="436"/>
                  </a:cxn>
                  <a:cxn ang="0">
                    <a:pos x="35" y="448"/>
                  </a:cxn>
                  <a:cxn ang="0">
                    <a:pos x="24" y="460"/>
                  </a:cxn>
                  <a:cxn ang="0">
                    <a:pos x="16" y="472"/>
                  </a:cxn>
                  <a:cxn ang="0">
                    <a:pos x="10" y="484"/>
                  </a:cxn>
                  <a:cxn ang="0">
                    <a:pos x="5" y="497"/>
                  </a:cxn>
                  <a:cxn ang="0">
                    <a:pos x="2" y="509"/>
                  </a:cxn>
                  <a:cxn ang="0">
                    <a:pos x="1" y="519"/>
                  </a:cxn>
                  <a:cxn ang="0">
                    <a:pos x="0" y="530"/>
                  </a:cxn>
                  <a:cxn ang="0">
                    <a:pos x="0" y="548"/>
                  </a:cxn>
                  <a:cxn ang="0">
                    <a:pos x="2" y="563"/>
                  </a:cxn>
                  <a:cxn ang="0">
                    <a:pos x="5" y="573"/>
                  </a:cxn>
                  <a:cxn ang="0">
                    <a:pos x="7" y="576"/>
                  </a:cxn>
                  <a:cxn ang="0">
                    <a:pos x="7" y="167"/>
                  </a:cxn>
                  <a:cxn ang="0">
                    <a:pos x="5" y="164"/>
                  </a:cxn>
                  <a:cxn ang="0">
                    <a:pos x="2" y="155"/>
                  </a:cxn>
                  <a:cxn ang="0">
                    <a:pos x="0" y="139"/>
                  </a:cxn>
                  <a:cxn ang="0">
                    <a:pos x="0" y="120"/>
                  </a:cxn>
                  <a:cxn ang="0">
                    <a:pos x="1" y="109"/>
                  </a:cxn>
                  <a:cxn ang="0">
                    <a:pos x="2" y="97"/>
                  </a:cxn>
                  <a:cxn ang="0">
                    <a:pos x="5" y="86"/>
                  </a:cxn>
                  <a:cxn ang="0">
                    <a:pos x="10" y="74"/>
                  </a:cxn>
                  <a:cxn ang="0">
                    <a:pos x="16" y="62"/>
                  </a:cxn>
                  <a:cxn ang="0">
                    <a:pos x="24" y="50"/>
                  </a:cxn>
                  <a:cxn ang="0">
                    <a:pos x="35" y="38"/>
                  </a:cxn>
                  <a:cxn ang="0">
                    <a:pos x="46" y="26"/>
                  </a:cxn>
                  <a:cxn ang="0">
                    <a:pos x="56" y="20"/>
                  </a:cxn>
                  <a:cxn ang="0">
                    <a:pos x="66" y="13"/>
                  </a:cxn>
                  <a:cxn ang="0">
                    <a:pos x="75" y="7"/>
                  </a:cxn>
                  <a:cxn ang="0">
                    <a:pos x="87" y="0"/>
                  </a:cxn>
                  <a:cxn ang="0">
                    <a:pos x="87" y="413"/>
                  </a:cxn>
                </a:cxnLst>
                <a:rect l="0" t="0" r="r" b="b"/>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 name="Freeform 14"/>
              <p:cNvSpPr>
                <a:spLocks/>
              </p:cNvSpPr>
              <p:nvPr/>
            </p:nvSpPr>
            <p:spPr bwMode="auto">
              <a:xfrm>
                <a:off x="1435" y="1669"/>
                <a:ext cx="11" cy="74"/>
              </a:xfrm>
              <a:custGeom>
                <a:avLst/>
                <a:gdLst/>
                <a:ahLst/>
                <a:cxnLst>
                  <a:cxn ang="0">
                    <a:pos x="0" y="375"/>
                  </a:cxn>
                  <a:cxn ang="0">
                    <a:pos x="0" y="0"/>
                  </a:cxn>
                  <a:cxn ang="0">
                    <a:pos x="12" y="21"/>
                  </a:cxn>
                  <a:cxn ang="0">
                    <a:pos x="22" y="44"/>
                  </a:cxn>
                  <a:cxn ang="0">
                    <a:pos x="30" y="66"/>
                  </a:cxn>
                  <a:cxn ang="0">
                    <a:pos x="38" y="89"/>
                  </a:cxn>
                  <a:cxn ang="0">
                    <a:pos x="43" y="113"/>
                  </a:cxn>
                  <a:cxn ang="0">
                    <a:pos x="48" y="136"/>
                  </a:cxn>
                  <a:cxn ang="0">
                    <a:pos x="50" y="160"/>
                  </a:cxn>
                  <a:cxn ang="0">
                    <a:pos x="51" y="185"/>
                  </a:cxn>
                  <a:cxn ang="0">
                    <a:pos x="50" y="209"/>
                  </a:cxn>
                  <a:cxn ang="0">
                    <a:pos x="48" y="234"/>
                  </a:cxn>
                  <a:cxn ang="0">
                    <a:pos x="44" y="259"/>
                  </a:cxn>
                  <a:cxn ang="0">
                    <a:pos x="38" y="282"/>
                  </a:cxn>
                  <a:cxn ang="0">
                    <a:pos x="31" y="306"/>
                  </a:cxn>
                  <a:cxn ang="0">
                    <a:pos x="23" y="330"/>
                  </a:cxn>
                  <a:cxn ang="0">
                    <a:pos x="13" y="353"/>
                  </a:cxn>
                  <a:cxn ang="0">
                    <a:pos x="0" y="375"/>
                  </a:cxn>
                </a:cxnLst>
                <a:rect l="0" t="0" r="r" b="b"/>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0" name="Freeform 15"/>
              <p:cNvSpPr>
                <a:spLocks/>
              </p:cNvSpPr>
              <p:nvPr/>
            </p:nvSpPr>
            <p:spPr bwMode="auto">
              <a:xfrm>
                <a:off x="2002" y="1865"/>
                <a:ext cx="21" cy="120"/>
              </a:xfrm>
              <a:custGeom>
                <a:avLst/>
                <a:gdLst/>
                <a:ahLst/>
                <a:cxnLst>
                  <a:cxn ang="0">
                    <a:pos x="92" y="0"/>
                  </a:cxn>
                  <a:cxn ang="0">
                    <a:pos x="0" y="187"/>
                  </a:cxn>
                  <a:cxn ang="0">
                    <a:pos x="0" y="596"/>
                  </a:cxn>
                  <a:cxn ang="0">
                    <a:pos x="92" y="409"/>
                  </a:cxn>
                  <a:cxn ang="0">
                    <a:pos x="92" y="0"/>
                  </a:cxn>
                </a:cxnLst>
                <a:rect l="0" t="0" r="r" b="b"/>
                <a:pathLst>
                  <a:path w="92" h="596">
                    <a:moveTo>
                      <a:pt x="92" y="0"/>
                    </a:moveTo>
                    <a:lnTo>
                      <a:pt x="0" y="187"/>
                    </a:lnTo>
                    <a:lnTo>
                      <a:pt x="0" y="596"/>
                    </a:lnTo>
                    <a:lnTo>
                      <a:pt x="92" y="409"/>
                    </a:lnTo>
                    <a:lnTo>
                      <a:pt x="9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1" name="Freeform 16"/>
              <p:cNvSpPr>
                <a:spLocks/>
              </p:cNvSpPr>
              <p:nvPr/>
            </p:nvSpPr>
            <p:spPr bwMode="auto">
              <a:xfrm>
                <a:off x="2226" y="2053"/>
                <a:ext cx="88" cy="175"/>
              </a:xfrm>
              <a:custGeom>
                <a:avLst/>
                <a:gdLst/>
                <a:ahLst/>
                <a:cxnLst>
                  <a:cxn ang="0">
                    <a:pos x="435" y="463"/>
                  </a:cxn>
                  <a:cxn ang="0">
                    <a:pos x="0" y="0"/>
                  </a:cxn>
                  <a:cxn ang="0">
                    <a:pos x="0" y="408"/>
                  </a:cxn>
                  <a:cxn ang="0">
                    <a:pos x="435" y="872"/>
                  </a:cxn>
                  <a:cxn ang="0">
                    <a:pos x="435" y="463"/>
                  </a:cxn>
                </a:cxnLst>
                <a:rect l="0" t="0" r="r" b="b"/>
                <a:pathLst>
                  <a:path w="435" h="872">
                    <a:moveTo>
                      <a:pt x="435" y="463"/>
                    </a:moveTo>
                    <a:lnTo>
                      <a:pt x="0" y="0"/>
                    </a:lnTo>
                    <a:lnTo>
                      <a:pt x="0" y="408"/>
                    </a:lnTo>
                    <a:lnTo>
                      <a:pt x="435" y="872"/>
                    </a:lnTo>
                    <a:lnTo>
                      <a:pt x="435"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2" name="Freeform 17"/>
              <p:cNvSpPr>
                <a:spLocks/>
              </p:cNvSpPr>
              <p:nvPr/>
            </p:nvSpPr>
            <p:spPr bwMode="auto">
              <a:xfrm>
                <a:off x="2353" y="2059"/>
                <a:ext cx="41" cy="149"/>
              </a:xfrm>
              <a:custGeom>
                <a:avLst/>
                <a:gdLst/>
                <a:ahLst/>
                <a:cxnLst>
                  <a:cxn ang="0">
                    <a:pos x="216" y="0"/>
                  </a:cxn>
                  <a:cxn ang="0">
                    <a:pos x="0" y="340"/>
                  </a:cxn>
                  <a:cxn ang="0">
                    <a:pos x="0" y="749"/>
                  </a:cxn>
                  <a:cxn ang="0">
                    <a:pos x="216" y="409"/>
                  </a:cxn>
                  <a:cxn ang="0">
                    <a:pos x="216" y="0"/>
                  </a:cxn>
                </a:cxnLst>
                <a:rect l="0" t="0" r="r" b="b"/>
                <a:pathLst>
                  <a:path w="216" h="749">
                    <a:moveTo>
                      <a:pt x="216" y="0"/>
                    </a:moveTo>
                    <a:lnTo>
                      <a:pt x="0" y="340"/>
                    </a:lnTo>
                    <a:lnTo>
                      <a:pt x="0" y="749"/>
                    </a:lnTo>
                    <a:lnTo>
                      <a:pt x="216" y="409"/>
                    </a:lnTo>
                    <a:lnTo>
                      <a:pt x="216"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 name="Freeform 18"/>
              <p:cNvSpPr>
                <a:spLocks/>
              </p:cNvSpPr>
              <p:nvPr/>
            </p:nvSpPr>
            <p:spPr bwMode="auto">
              <a:xfrm>
                <a:off x="2490" y="2053"/>
                <a:ext cx="133" cy="285"/>
              </a:xfrm>
              <a:custGeom>
                <a:avLst/>
                <a:gdLst/>
                <a:ahLst/>
                <a:cxnLst>
                  <a:cxn ang="0">
                    <a:pos x="618" y="1400"/>
                  </a:cxn>
                  <a:cxn ang="0">
                    <a:pos x="547" y="1349"/>
                  </a:cxn>
                  <a:cxn ang="0">
                    <a:pos x="485" y="1298"/>
                  </a:cxn>
                  <a:cxn ang="0">
                    <a:pos x="431" y="1243"/>
                  </a:cxn>
                  <a:cxn ang="0">
                    <a:pos x="385" y="1187"/>
                  </a:cxn>
                  <a:cxn ang="0">
                    <a:pos x="346" y="1130"/>
                  </a:cxn>
                  <a:cxn ang="0">
                    <a:pos x="313" y="1071"/>
                  </a:cxn>
                  <a:cxn ang="0">
                    <a:pos x="286" y="1013"/>
                  </a:cxn>
                  <a:cxn ang="0">
                    <a:pos x="265" y="955"/>
                  </a:cxn>
                  <a:cxn ang="0">
                    <a:pos x="248" y="897"/>
                  </a:cxn>
                  <a:cxn ang="0">
                    <a:pos x="228" y="816"/>
                  </a:cxn>
                  <a:cxn ang="0">
                    <a:pos x="212" y="714"/>
                  </a:cxn>
                  <a:cxn ang="0">
                    <a:pos x="199" y="628"/>
                  </a:cxn>
                  <a:cxn ang="0">
                    <a:pos x="190" y="567"/>
                  </a:cxn>
                  <a:cxn ang="0">
                    <a:pos x="176" y="526"/>
                  </a:cxn>
                  <a:cxn ang="0">
                    <a:pos x="158" y="493"/>
                  </a:cxn>
                  <a:cxn ang="0">
                    <a:pos x="136" y="466"/>
                  </a:cxn>
                  <a:cxn ang="0">
                    <a:pos x="110" y="445"/>
                  </a:cxn>
                  <a:cxn ang="0">
                    <a:pos x="81" y="430"/>
                  </a:cxn>
                  <a:cxn ang="0">
                    <a:pos x="51" y="419"/>
                  </a:cxn>
                  <a:cxn ang="0">
                    <a:pos x="18" y="412"/>
                  </a:cxn>
                  <a:cxn ang="0">
                    <a:pos x="0" y="0"/>
                  </a:cxn>
                  <a:cxn ang="0">
                    <a:pos x="34" y="5"/>
                  </a:cxn>
                  <a:cxn ang="0">
                    <a:pos x="66" y="14"/>
                  </a:cxn>
                  <a:cxn ang="0">
                    <a:pos x="96" y="27"/>
                  </a:cxn>
                  <a:cxn ang="0">
                    <a:pos x="123" y="45"/>
                  </a:cxn>
                  <a:cxn ang="0">
                    <a:pos x="147" y="68"/>
                  </a:cxn>
                  <a:cxn ang="0">
                    <a:pos x="167" y="97"/>
                  </a:cxn>
                  <a:cxn ang="0">
                    <a:pos x="184" y="134"/>
                  </a:cxn>
                  <a:cxn ang="0">
                    <a:pos x="194" y="178"/>
                  </a:cxn>
                  <a:cxn ang="0">
                    <a:pos x="205" y="257"/>
                  </a:cxn>
                  <a:cxn ang="0">
                    <a:pos x="219" y="353"/>
                  </a:cxn>
                  <a:cxn ang="0">
                    <a:pos x="241" y="459"/>
                  </a:cxn>
                  <a:cxn ang="0">
                    <a:pos x="256" y="515"/>
                  </a:cxn>
                  <a:cxn ang="0">
                    <a:pos x="276" y="574"/>
                  </a:cxn>
                  <a:cxn ang="0">
                    <a:pos x="299" y="631"/>
                  </a:cxn>
                  <a:cxn ang="0">
                    <a:pos x="330" y="690"/>
                  </a:cxn>
                  <a:cxn ang="0">
                    <a:pos x="365" y="748"/>
                  </a:cxn>
                  <a:cxn ang="0">
                    <a:pos x="407" y="805"/>
                  </a:cxn>
                  <a:cxn ang="0">
                    <a:pos x="457" y="860"/>
                  </a:cxn>
                  <a:cxn ang="0">
                    <a:pos x="514" y="914"/>
                  </a:cxn>
                  <a:cxn ang="0">
                    <a:pos x="581" y="965"/>
                  </a:cxn>
                  <a:cxn ang="0">
                    <a:pos x="658" y="1013"/>
                  </a:cxn>
                </a:cxnLst>
                <a:rect l="0" t="0" r="r" b="b"/>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 name="Freeform 19"/>
              <p:cNvSpPr>
                <a:spLocks/>
              </p:cNvSpPr>
              <p:nvPr/>
            </p:nvSpPr>
            <p:spPr bwMode="auto">
              <a:xfrm>
                <a:off x="2654" y="2348"/>
                <a:ext cx="99" cy="181"/>
              </a:xfrm>
              <a:custGeom>
                <a:avLst/>
                <a:gdLst/>
                <a:ahLst/>
                <a:cxnLst>
                  <a:cxn ang="0">
                    <a:pos x="496" y="496"/>
                  </a:cxn>
                  <a:cxn ang="0">
                    <a:pos x="0" y="0"/>
                  </a:cxn>
                  <a:cxn ang="0">
                    <a:pos x="0" y="410"/>
                  </a:cxn>
                  <a:cxn ang="0">
                    <a:pos x="496" y="905"/>
                  </a:cxn>
                  <a:cxn ang="0">
                    <a:pos x="496" y="496"/>
                  </a:cxn>
                </a:cxnLst>
                <a:rect l="0" t="0" r="r" b="b"/>
                <a:pathLst>
                  <a:path w="496" h="905">
                    <a:moveTo>
                      <a:pt x="496" y="496"/>
                    </a:moveTo>
                    <a:lnTo>
                      <a:pt x="0" y="0"/>
                    </a:lnTo>
                    <a:lnTo>
                      <a:pt x="0" y="410"/>
                    </a:lnTo>
                    <a:lnTo>
                      <a:pt x="496" y="905"/>
                    </a:lnTo>
                    <a:lnTo>
                      <a:pt x="496" y="4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 name="Freeform 20"/>
              <p:cNvSpPr>
                <a:spLocks/>
              </p:cNvSpPr>
              <p:nvPr/>
            </p:nvSpPr>
            <p:spPr bwMode="auto">
              <a:xfrm>
                <a:off x="2945" y="2128"/>
                <a:ext cx="102" cy="129"/>
              </a:xfrm>
              <a:custGeom>
                <a:avLst/>
                <a:gdLst/>
                <a:ahLst/>
                <a:cxnLst>
                  <a:cxn ang="0">
                    <a:pos x="511" y="409"/>
                  </a:cxn>
                  <a:cxn ang="0">
                    <a:pos x="441" y="443"/>
                  </a:cxn>
                  <a:cxn ang="0">
                    <a:pos x="367" y="478"/>
                  </a:cxn>
                  <a:cxn ang="0">
                    <a:pos x="292" y="511"/>
                  </a:cxn>
                  <a:cxn ang="0">
                    <a:pos x="220" y="544"/>
                  </a:cxn>
                  <a:cxn ang="0">
                    <a:pos x="152" y="576"/>
                  </a:cxn>
                  <a:cxn ang="0">
                    <a:pos x="91" y="604"/>
                  </a:cxn>
                  <a:cxn ang="0">
                    <a:pos x="40" y="628"/>
                  </a:cxn>
                  <a:cxn ang="0">
                    <a:pos x="0" y="650"/>
                  </a:cxn>
                  <a:cxn ang="0">
                    <a:pos x="0" y="242"/>
                  </a:cxn>
                  <a:cxn ang="0">
                    <a:pos x="40" y="219"/>
                  </a:cxn>
                  <a:cxn ang="0">
                    <a:pos x="91" y="195"/>
                  </a:cxn>
                  <a:cxn ang="0">
                    <a:pos x="152" y="166"/>
                  </a:cxn>
                  <a:cxn ang="0">
                    <a:pos x="220" y="135"/>
                  </a:cxn>
                  <a:cxn ang="0">
                    <a:pos x="292" y="103"/>
                  </a:cxn>
                  <a:cxn ang="0">
                    <a:pos x="367" y="69"/>
                  </a:cxn>
                  <a:cxn ang="0">
                    <a:pos x="441" y="34"/>
                  </a:cxn>
                  <a:cxn ang="0">
                    <a:pos x="511" y="0"/>
                  </a:cxn>
                  <a:cxn ang="0">
                    <a:pos x="511" y="409"/>
                  </a:cxn>
                </a:cxnLst>
                <a:rect l="0" t="0" r="r" b="b"/>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 name="Freeform 21"/>
              <p:cNvSpPr>
                <a:spLocks/>
              </p:cNvSpPr>
              <p:nvPr/>
            </p:nvSpPr>
            <p:spPr bwMode="auto">
              <a:xfrm>
                <a:off x="3173" y="2033"/>
                <a:ext cx="62" cy="90"/>
              </a:xfrm>
              <a:custGeom>
                <a:avLst/>
                <a:gdLst/>
                <a:ahLst/>
                <a:cxnLst>
                  <a:cxn ang="0">
                    <a:pos x="309" y="0"/>
                  </a:cxn>
                  <a:cxn ang="0">
                    <a:pos x="0" y="28"/>
                  </a:cxn>
                  <a:cxn ang="0">
                    <a:pos x="0" y="437"/>
                  </a:cxn>
                  <a:cxn ang="0">
                    <a:pos x="309" y="409"/>
                  </a:cxn>
                  <a:cxn ang="0">
                    <a:pos x="309" y="0"/>
                  </a:cxn>
                </a:cxnLst>
                <a:rect l="0" t="0" r="r" b="b"/>
                <a:pathLst>
                  <a:path w="309" h="437">
                    <a:moveTo>
                      <a:pt x="309" y="0"/>
                    </a:moveTo>
                    <a:lnTo>
                      <a:pt x="0" y="28"/>
                    </a:lnTo>
                    <a:lnTo>
                      <a:pt x="0" y="437"/>
                    </a:lnTo>
                    <a:lnTo>
                      <a:pt x="309" y="409"/>
                    </a:lnTo>
                    <a:lnTo>
                      <a:pt x="30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7" name="Freeform 22"/>
              <p:cNvSpPr>
                <a:spLocks/>
              </p:cNvSpPr>
              <p:nvPr/>
            </p:nvSpPr>
            <p:spPr bwMode="auto">
              <a:xfrm>
                <a:off x="3403" y="2053"/>
                <a:ext cx="52" cy="115"/>
              </a:xfrm>
              <a:custGeom>
                <a:avLst/>
                <a:gdLst/>
                <a:ahLst/>
                <a:cxnLst>
                  <a:cxn ang="0">
                    <a:pos x="275" y="556"/>
                  </a:cxn>
                  <a:cxn ang="0">
                    <a:pos x="264" y="544"/>
                  </a:cxn>
                  <a:cxn ang="0">
                    <a:pos x="251" y="534"/>
                  </a:cxn>
                  <a:cxn ang="0">
                    <a:pos x="238" y="523"/>
                  </a:cxn>
                  <a:cxn ang="0">
                    <a:pos x="223" y="512"/>
                  </a:cxn>
                  <a:cxn ang="0">
                    <a:pos x="208" y="503"/>
                  </a:cxn>
                  <a:cxn ang="0">
                    <a:pos x="193" y="494"/>
                  </a:cxn>
                  <a:cxn ang="0">
                    <a:pos x="175" y="484"/>
                  </a:cxn>
                  <a:cxn ang="0">
                    <a:pos x="159" y="475"/>
                  </a:cxn>
                  <a:cxn ang="0">
                    <a:pos x="121" y="458"/>
                  </a:cxn>
                  <a:cxn ang="0">
                    <a:pos x="83" y="441"/>
                  </a:cxn>
                  <a:cxn ang="0">
                    <a:pos x="42" y="426"/>
                  </a:cxn>
                  <a:cxn ang="0">
                    <a:pos x="0" y="412"/>
                  </a:cxn>
                  <a:cxn ang="0">
                    <a:pos x="0" y="0"/>
                  </a:cxn>
                  <a:cxn ang="0">
                    <a:pos x="42" y="14"/>
                  </a:cxn>
                  <a:cxn ang="0">
                    <a:pos x="83" y="30"/>
                  </a:cxn>
                  <a:cxn ang="0">
                    <a:pos x="121" y="46"/>
                  </a:cxn>
                  <a:cxn ang="0">
                    <a:pos x="159" y="64"/>
                  </a:cxn>
                  <a:cxn ang="0">
                    <a:pos x="175" y="73"/>
                  </a:cxn>
                  <a:cxn ang="0">
                    <a:pos x="193" y="84"/>
                  </a:cxn>
                  <a:cxn ang="0">
                    <a:pos x="208" y="93"/>
                  </a:cxn>
                  <a:cxn ang="0">
                    <a:pos x="223" y="104"/>
                  </a:cxn>
                  <a:cxn ang="0">
                    <a:pos x="238" y="114"/>
                  </a:cxn>
                  <a:cxn ang="0">
                    <a:pos x="251" y="125"/>
                  </a:cxn>
                  <a:cxn ang="0">
                    <a:pos x="264" y="135"/>
                  </a:cxn>
                  <a:cxn ang="0">
                    <a:pos x="275" y="147"/>
                  </a:cxn>
                  <a:cxn ang="0">
                    <a:pos x="275" y="556"/>
                  </a:cxn>
                </a:cxnLst>
                <a:rect l="0" t="0" r="r" b="b"/>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8" name="Freeform 23"/>
              <p:cNvSpPr>
                <a:spLocks/>
              </p:cNvSpPr>
              <p:nvPr/>
            </p:nvSpPr>
            <p:spPr bwMode="auto">
              <a:xfrm>
                <a:off x="3854" y="1926"/>
                <a:ext cx="49" cy="120"/>
              </a:xfrm>
              <a:custGeom>
                <a:avLst/>
                <a:gdLst/>
                <a:ahLst/>
                <a:cxnLst>
                  <a:cxn ang="0">
                    <a:pos x="248" y="188"/>
                  </a:cxn>
                  <a:cxn ang="0">
                    <a:pos x="248" y="177"/>
                  </a:cxn>
                  <a:cxn ang="0">
                    <a:pos x="246" y="165"/>
                  </a:cxn>
                  <a:cxn ang="0">
                    <a:pos x="242" y="154"/>
                  </a:cxn>
                  <a:cxn ang="0">
                    <a:pos x="237" y="144"/>
                  </a:cxn>
                  <a:cxn ang="0">
                    <a:pos x="232" y="135"/>
                  </a:cxn>
                  <a:cxn ang="0">
                    <a:pos x="226" y="125"/>
                  </a:cxn>
                  <a:cxn ang="0">
                    <a:pos x="218" y="116"/>
                  </a:cxn>
                  <a:cxn ang="0">
                    <a:pos x="209" y="107"/>
                  </a:cxn>
                  <a:cxn ang="0">
                    <a:pos x="200" y="98"/>
                  </a:cxn>
                  <a:cxn ang="0">
                    <a:pos x="191" y="90"/>
                  </a:cxn>
                  <a:cxn ang="0">
                    <a:pos x="180" y="82"/>
                  </a:cxn>
                  <a:cxn ang="0">
                    <a:pos x="170" y="74"/>
                  </a:cxn>
                  <a:cxn ang="0">
                    <a:pos x="147" y="61"/>
                  </a:cxn>
                  <a:cxn ang="0">
                    <a:pos x="124" y="48"/>
                  </a:cxn>
                  <a:cxn ang="0">
                    <a:pos x="101" y="36"/>
                  </a:cxn>
                  <a:cxn ang="0">
                    <a:pos x="79" y="27"/>
                  </a:cxn>
                  <a:cxn ang="0">
                    <a:pos x="58" y="19"/>
                  </a:cxn>
                  <a:cxn ang="0">
                    <a:pos x="39" y="13"/>
                  </a:cxn>
                  <a:cxn ang="0">
                    <a:pos x="11" y="4"/>
                  </a:cxn>
                  <a:cxn ang="0">
                    <a:pos x="0" y="0"/>
                  </a:cxn>
                  <a:cxn ang="0">
                    <a:pos x="0" y="413"/>
                  </a:cxn>
                  <a:cxn ang="0">
                    <a:pos x="11" y="416"/>
                  </a:cxn>
                  <a:cxn ang="0">
                    <a:pos x="39" y="424"/>
                  </a:cxn>
                  <a:cxn ang="0">
                    <a:pos x="58" y="430"/>
                  </a:cxn>
                  <a:cxn ang="0">
                    <a:pos x="79" y="438"/>
                  </a:cxn>
                  <a:cxn ang="0">
                    <a:pos x="101" y="448"/>
                  </a:cxn>
                  <a:cxn ang="0">
                    <a:pos x="124" y="458"/>
                  </a:cxn>
                  <a:cxn ang="0">
                    <a:pos x="147" y="471"/>
                  </a:cxn>
                  <a:cxn ang="0">
                    <a:pos x="170" y="484"/>
                  </a:cxn>
                  <a:cxn ang="0">
                    <a:pos x="180" y="492"/>
                  </a:cxn>
                  <a:cxn ang="0">
                    <a:pos x="191" y="499"/>
                  </a:cxn>
                  <a:cxn ang="0">
                    <a:pos x="200" y="507"/>
                  </a:cxn>
                  <a:cxn ang="0">
                    <a:pos x="209" y="515"/>
                  </a:cxn>
                  <a:cxn ang="0">
                    <a:pos x="218" y="525"/>
                  </a:cxn>
                  <a:cxn ang="0">
                    <a:pos x="226" y="534"/>
                  </a:cxn>
                  <a:cxn ang="0">
                    <a:pos x="232" y="543"/>
                  </a:cxn>
                  <a:cxn ang="0">
                    <a:pos x="237" y="554"/>
                  </a:cxn>
                  <a:cxn ang="0">
                    <a:pos x="242" y="563"/>
                  </a:cxn>
                  <a:cxn ang="0">
                    <a:pos x="246" y="575"/>
                  </a:cxn>
                  <a:cxn ang="0">
                    <a:pos x="248" y="585"/>
                  </a:cxn>
                  <a:cxn ang="0">
                    <a:pos x="248" y="597"/>
                  </a:cxn>
                  <a:cxn ang="0">
                    <a:pos x="248" y="188"/>
                  </a:cxn>
                </a:cxnLst>
                <a:rect l="0" t="0" r="r" b="b"/>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9" name="Rectangle 24"/>
              <p:cNvSpPr>
                <a:spLocks noChangeArrowheads="1"/>
              </p:cNvSpPr>
              <p:nvPr/>
            </p:nvSpPr>
            <p:spPr bwMode="auto">
              <a:xfrm>
                <a:off x="3974" y="1922"/>
                <a:ext cx="41"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0" name="Rectangle 25"/>
              <p:cNvSpPr>
                <a:spLocks noChangeArrowheads="1"/>
              </p:cNvSpPr>
              <p:nvPr/>
            </p:nvSpPr>
            <p:spPr bwMode="auto">
              <a:xfrm>
                <a:off x="4044" y="1947"/>
                <a:ext cx="19"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1" name="Freeform 26"/>
              <p:cNvSpPr>
                <a:spLocks/>
              </p:cNvSpPr>
              <p:nvPr/>
            </p:nvSpPr>
            <p:spPr bwMode="auto">
              <a:xfrm>
                <a:off x="4154" y="1978"/>
                <a:ext cx="66" cy="215"/>
              </a:xfrm>
              <a:custGeom>
                <a:avLst/>
                <a:gdLst/>
                <a:ahLst/>
                <a:cxnLst>
                  <a:cxn ang="0">
                    <a:pos x="329" y="645"/>
                  </a:cxn>
                  <a:cxn ang="0">
                    <a:pos x="293" y="593"/>
                  </a:cxn>
                  <a:cxn ang="0">
                    <a:pos x="258" y="543"/>
                  </a:cxn>
                  <a:cxn ang="0">
                    <a:pos x="223" y="493"/>
                  </a:cxn>
                  <a:cxn ang="0">
                    <a:pos x="191" y="443"/>
                  </a:cxn>
                  <a:cxn ang="0">
                    <a:pos x="160" y="394"/>
                  </a:cxn>
                  <a:cxn ang="0">
                    <a:pos x="132" y="346"/>
                  </a:cxn>
                  <a:cxn ang="0">
                    <a:pos x="105" y="299"/>
                  </a:cxn>
                  <a:cxn ang="0">
                    <a:pos x="80" y="255"/>
                  </a:cxn>
                  <a:cxn ang="0">
                    <a:pos x="59" y="213"/>
                  </a:cxn>
                  <a:cxn ang="0">
                    <a:pos x="41" y="173"/>
                  </a:cxn>
                  <a:cxn ang="0">
                    <a:pos x="26" y="136"/>
                  </a:cxn>
                  <a:cxn ang="0">
                    <a:pos x="14" y="102"/>
                  </a:cxn>
                  <a:cxn ang="0">
                    <a:pos x="9" y="85"/>
                  </a:cxn>
                  <a:cxn ang="0">
                    <a:pos x="5" y="70"/>
                  </a:cxn>
                  <a:cxn ang="0">
                    <a:pos x="2" y="56"/>
                  </a:cxn>
                  <a:cxn ang="0">
                    <a:pos x="0" y="42"/>
                  </a:cxn>
                  <a:cxn ang="0">
                    <a:pos x="0" y="30"/>
                  </a:cxn>
                  <a:cxn ang="0">
                    <a:pos x="0" y="19"/>
                  </a:cxn>
                  <a:cxn ang="0">
                    <a:pos x="1" y="8"/>
                  </a:cxn>
                  <a:cxn ang="0">
                    <a:pos x="3" y="0"/>
                  </a:cxn>
                  <a:cxn ang="0">
                    <a:pos x="3" y="425"/>
                  </a:cxn>
                  <a:cxn ang="0">
                    <a:pos x="1" y="435"/>
                  </a:cxn>
                  <a:cxn ang="0">
                    <a:pos x="0" y="445"/>
                  </a:cxn>
                  <a:cxn ang="0">
                    <a:pos x="0" y="457"/>
                  </a:cxn>
                  <a:cxn ang="0">
                    <a:pos x="0" y="468"/>
                  </a:cxn>
                  <a:cxn ang="0">
                    <a:pos x="2" y="482"/>
                  </a:cxn>
                  <a:cxn ang="0">
                    <a:pos x="5" y="497"/>
                  </a:cxn>
                  <a:cxn ang="0">
                    <a:pos x="9" y="512"/>
                  </a:cxn>
                  <a:cxn ang="0">
                    <a:pos x="14" y="527"/>
                  </a:cxn>
                  <a:cxn ang="0">
                    <a:pos x="26" y="562"/>
                  </a:cxn>
                  <a:cxn ang="0">
                    <a:pos x="41" y="599"/>
                  </a:cxn>
                  <a:cxn ang="0">
                    <a:pos x="59" y="639"/>
                  </a:cxn>
                  <a:cxn ang="0">
                    <a:pos x="80" y="681"/>
                  </a:cxn>
                  <a:cxn ang="0">
                    <a:pos x="105" y="725"/>
                  </a:cxn>
                  <a:cxn ang="0">
                    <a:pos x="132" y="771"/>
                  </a:cxn>
                  <a:cxn ang="0">
                    <a:pos x="160" y="819"/>
                  </a:cxn>
                  <a:cxn ang="0">
                    <a:pos x="191" y="868"/>
                  </a:cxn>
                  <a:cxn ang="0">
                    <a:pos x="223" y="917"/>
                  </a:cxn>
                  <a:cxn ang="0">
                    <a:pos x="258" y="967"/>
                  </a:cxn>
                  <a:cxn ang="0">
                    <a:pos x="293" y="1017"/>
                  </a:cxn>
                  <a:cxn ang="0">
                    <a:pos x="329" y="1068"/>
                  </a:cxn>
                  <a:cxn ang="0">
                    <a:pos x="329" y="645"/>
                  </a:cxn>
                </a:cxnLst>
                <a:rect l="0" t="0" r="r" b="b"/>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2" name="Freeform 27"/>
              <p:cNvSpPr>
                <a:spLocks/>
              </p:cNvSpPr>
              <p:nvPr/>
            </p:nvSpPr>
            <p:spPr bwMode="auto">
              <a:xfrm>
                <a:off x="4376" y="2234"/>
                <a:ext cx="109" cy="138"/>
              </a:xfrm>
              <a:custGeom>
                <a:avLst/>
                <a:gdLst/>
                <a:ahLst/>
                <a:cxnLst>
                  <a:cxn ang="0">
                    <a:pos x="544" y="703"/>
                  </a:cxn>
                  <a:cxn ang="0">
                    <a:pos x="468" y="658"/>
                  </a:cxn>
                  <a:cxn ang="0">
                    <a:pos x="395" y="614"/>
                  </a:cxn>
                  <a:cxn ang="0">
                    <a:pos x="321" y="576"/>
                  </a:cxn>
                  <a:cxn ang="0">
                    <a:pos x="251" y="540"/>
                  </a:cxn>
                  <a:cxn ang="0">
                    <a:pos x="183" y="507"/>
                  </a:cxn>
                  <a:cxn ang="0">
                    <a:pos x="119" y="478"/>
                  </a:cxn>
                  <a:cxn ang="0">
                    <a:pos x="57" y="451"/>
                  </a:cxn>
                  <a:cxn ang="0">
                    <a:pos x="0" y="426"/>
                  </a:cxn>
                  <a:cxn ang="0">
                    <a:pos x="0" y="0"/>
                  </a:cxn>
                  <a:cxn ang="0">
                    <a:pos x="57" y="24"/>
                  </a:cxn>
                  <a:cxn ang="0">
                    <a:pos x="119" y="51"/>
                  </a:cxn>
                  <a:cxn ang="0">
                    <a:pos x="183" y="82"/>
                  </a:cxn>
                  <a:cxn ang="0">
                    <a:pos x="251" y="114"/>
                  </a:cxn>
                  <a:cxn ang="0">
                    <a:pos x="321" y="151"/>
                  </a:cxn>
                  <a:cxn ang="0">
                    <a:pos x="395" y="190"/>
                  </a:cxn>
                  <a:cxn ang="0">
                    <a:pos x="468" y="232"/>
                  </a:cxn>
                  <a:cxn ang="0">
                    <a:pos x="544" y="277"/>
                  </a:cxn>
                  <a:cxn ang="0">
                    <a:pos x="544" y="703"/>
                  </a:cxn>
                </a:cxnLst>
                <a:rect l="0" t="0" r="r" b="b"/>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3" name="Rectangle 28"/>
              <p:cNvSpPr>
                <a:spLocks noChangeArrowheads="1"/>
              </p:cNvSpPr>
              <p:nvPr/>
            </p:nvSpPr>
            <p:spPr bwMode="auto">
              <a:xfrm>
                <a:off x="4106" y="1973"/>
                <a:ext cx="55" cy="85"/>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4" name="Freeform 29"/>
              <p:cNvSpPr>
                <a:spLocks/>
              </p:cNvSpPr>
              <p:nvPr/>
            </p:nvSpPr>
            <p:spPr bwMode="auto">
              <a:xfrm>
                <a:off x="1372" y="1584"/>
                <a:ext cx="44" cy="120"/>
              </a:xfrm>
              <a:custGeom>
                <a:avLst/>
                <a:gdLst/>
                <a:ahLst/>
                <a:cxnLst>
                  <a:cxn ang="0">
                    <a:pos x="0" y="567"/>
                  </a:cxn>
                  <a:cxn ang="0">
                    <a:pos x="220" y="599"/>
                  </a:cxn>
                  <a:cxn ang="0">
                    <a:pos x="220" y="32"/>
                  </a:cxn>
                  <a:cxn ang="0">
                    <a:pos x="0" y="0"/>
                  </a:cxn>
                  <a:cxn ang="0">
                    <a:pos x="0" y="567"/>
                  </a:cxn>
                </a:cxnLst>
                <a:rect l="0" t="0" r="r" b="b"/>
                <a:pathLst>
                  <a:path w="220" h="599">
                    <a:moveTo>
                      <a:pt x="0" y="567"/>
                    </a:moveTo>
                    <a:lnTo>
                      <a:pt x="220" y="599"/>
                    </a:lnTo>
                    <a:lnTo>
                      <a:pt x="220" y="32"/>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5" name="Rectangle 30"/>
              <p:cNvSpPr>
                <a:spLocks noChangeArrowheads="1"/>
              </p:cNvSpPr>
              <p:nvPr/>
            </p:nvSpPr>
            <p:spPr bwMode="auto">
              <a:xfrm>
                <a:off x="1440" y="1739"/>
                <a:ext cx="156"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6" name="Freeform 31"/>
              <p:cNvSpPr>
                <a:spLocks/>
              </p:cNvSpPr>
              <p:nvPr/>
            </p:nvSpPr>
            <p:spPr bwMode="auto">
              <a:xfrm>
                <a:off x="3540" y="1922"/>
                <a:ext cx="318" cy="114"/>
              </a:xfrm>
              <a:custGeom>
                <a:avLst/>
                <a:gdLst/>
                <a:ahLst/>
                <a:cxnLst>
                  <a:cxn ang="0">
                    <a:pos x="1546" y="10"/>
                  </a:cxn>
                  <a:cxn ang="0">
                    <a:pos x="1451" y="4"/>
                  </a:cxn>
                  <a:cxn ang="0">
                    <a:pos x="1346" y="0"/>
                  </a:cxn>
                  <a:cxn ang="0">
                    <a:pos x="1235" y="1"/>
                  </a:cxn>
                  <a:cxn ang="0">
                    <a:pos x="1118" y="6"/>
                  </a:cxn>
                  <a:cxn ang="0">
                    <a:pos x="996" y="13"/>
                  </a:cxn>
                  <a:cxn ang="0">
                    <a:pos x="875" y="22"/>
                  </a:cxn>
                  <a:cxn ang="0">
                    <a:pos x="753" y="34"/>
                  </a:cxn>
                  <a:cxn ang="0">
                    <a:pos x="658" y="43"/>
                  </a:cxn>
                  <a:cxn ang="0">
                    <a:pos x="585" y="52"/>
                  </a:cxn>
                  <a:cxn ang="0">
                    <a:pos x="515" y="61"/>
                  </a:cxn>
                  <a:cxn ang="0">
                    <a:pos x="447" y="70"/>
                  </a:cxn>
                  <a:cxn ang="0">
                    <a:pos x="339" y="87"/>
                  </a:cxn>
                  <a:cxn ang="0">
                    <a:pos x="203" y="110"/>
                  </a:cxn>
                  <a:cxn ang="0">
                    <a:pos x="96" y="132"/>
                  </a:cxn>
                  <a:cxn ang="0">
                    <a:pos x="36" y="147"/>
                  </a:cxn>
                  <a:cxn ang="0">
                    <a:pos x="9" y="157"/>
                  </a:cxn>
                  <a:cxn ang="0">
                    <a:pos x="0" y="570"/>
                  </a:cxn>
                  <a:cxn ang="0">
                    <a:pos x="54" y="553"/>
                  </a:cxn>
                  <a:cxn ang="0">
                    <a:pos x="146" y="532"/>
                  </a:cxn>
                  <a:cxn ang="0">
                    <a:pos x="269" y="508"/>
                  </a:cxn>
                  <a:cxn ang="0">
                    <a:pos x="415" y="484"/>
                  </a:cxn>
                  <a:cxn ang="0">
                    <a:pos x="481" y="476"/>
                  </a:cxn>
                  <a:cxn ang="0">
                    <a:pos x="550" y="466"/>
                  </a:cxn>
                  <a:cxn ang="0">
                    <a:pos x="621" y="458"/>
                  </a:cxn>
                  <a:cxn ang="0">
                    <a:pos x="694" y="449"/>
                  </a:cxn>
                  <a:cxn ang="0">
                    <a:pos x="814" y="437"/>
                  </a:cxn>
                  <a:cxn ang="0">
                    <a:pos x="936" y="427"/>
                  </a:cxn>
                  <a:cxn ang="0">
                    <a:pos x="1057" y="418"/>
                  </a:cxn>
                  <a:cxn ang="0">
                    <a:pos x="1176" y="413"/>
                  </a:cxn>
                  <a:cxn ang="0">
                    <a:pos x="1291" y="410"/>
                  </a:cxn>
                  <a:cxn ang="0">
                    <a:pos x="1399" y="410"/>
                  </a:cxn>
                  <a:cxn ang="0">
                    <a:pos x="1500" y="415"/>
                  </a:cxn>
                  <a:cxn ang="0">
                    <a:pos x="1590" y="423"/>
                  </a:cxn>
                </a:cxnLst>
                <a:rect l="0" t="0" r="r" b="b"/>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7" name="Freeform 32"/>
              <p:cNvSpPr>
                <a:spLocks/>
              </p:cNvSpPr>
              <p:nvPr/>
            </p:nvSpPr>
            <p:spPr bwMode="auto">
              <a:xfrm>
                <a:off x="4172" y="930"/>
                <a:ext cx="63" cy="131"/>
              </a:xfrm>
              <a:custGeom>
                <a:avLst/>
                <a:gdLst/>
                <a:ahLst/>
                <a:cxnLst>
                  <a:cxn ang="0">
                    <a:pos x="33" y="665"/>
                  </a:cxn>
                  <a:cxn ang="0">
                    <a:pos x="29" y="652"/>
                  </a:cxn>
                  <a:cxn ang="0">
                    <a:pos x="19" y="637"/>
                  </a:cxn>
                  <a:cxn ang="0">
                    <a:pos x="8" y="618"/>
                  </a:cxn>
                  <a:cxn ang="0">
                    <a:pos x="1" y="596"/>
                  </a:cxn>
                  <a:cxn ang="0">
                    <a:pos x="0" y="572"/>
                  </a:cxn>
                  <a:cxn ang="0">
                    <a:pos x="6" y="548"/>
                  </a:cxn>
                  <a:cxn ang="0">
                    <a:pos x="17" y="530"/>
                  </a:cxn>
                  <a:cxn ang="0">
                    <a:pos x="28" y="520"/>
                  </a:cxn>
                  <a:cxn ang="0">
                    <a:pos x="41" y="509"/>
                  </a:cxn>
                  <a:cxn ang="0">
                    <a:pos x="59" y="500"/>
                  </a:cxn>
                  <a:cxn ang="0">
                    <a:pos x="91" y="488"/>
                  </a:cxn>
                  <a:cxn ang="0">
                    <a:pos x="167" y="471"/>
                  </a:cxn>
                  <a:cxn ang="0">
                    <a:pos x="246" y="451"/>
                  </a:cxn>
                  <a:cxn ang="0">
                    <a:pos x="296" y="433"/>
                  </a:cxn>
                  <a:cxn ang="0">
                    <a:pos x="317" y="420"/>
                  </a:cxn>
                  <a:cxn ang="0">
                    <a:pos x="324" y="412"/>
                  </a:cxn>
                  <a:cxn ang="0">
                    <a:pos x="325" y="0"/>
                  </a:cxn>
                  <a:cxn ang="0">
                    <a:pos x="322" y="8"/>
                  </a:cxn>
                  <a:cxn ang="0">
                    <a:pos x="311" y="15"/>
                  </a:cxn>
                  <a:cxn ang="0">
                    <a:pos x="274" y="33"/>
                  </a:cxn>
                  <a:cxn ang="0">
                    <a:pos x="211" y="51"/>
                  </a:cxn>
                  <a:cxn ang="0">
                    <a:pos x="117" y="72"/>
                  </a:cxn>
                  <a:cxn ang="0">
                    <a:pos x="68" y="86"/>
                  </a:cxn>
                  <a:cxn ang="0">
                    <a:pos x="49" y="96"/>
                  </a:cxn>
                  <a:cxn ang="0">
                    <a:pos x="34" y="105"/>
                  </a:cxn>
                  <a:cxn ang="0">
                    <a:pos x="22" y="116"/>
                  </a:cxn>
                  <a:cxn ang="0">
                    <a:pos x="13" y="127"/>
                  </a:cxn>
                  <a:cxn ang="0">
                    <a:pos x="3" y="151"/>
                  </a:cxn>
                  <a:cxn ang="0">
                    <a:pos x="0" y="174"/>
                  </a:cxn>
                  <a:cxn ang="0">
                    <a:pos x="5" y="196"/>
                  </a:cxn>
                  <a:cxn ang="0">
                    <a:pos x="14" y="217"/>
                  </a:cxn>
                  <a:cxn ang="0">
                    <a:pos x="25" y="234"/>
                  </a:cxn>
                  <a:cxn ang="0">
                    <a:pos x="32" y="248"/>
                  </a:cxn>
                  <a:cxn ang="0">
                    <a:pos x="34" y="262"/>
                  </a:cxn>
                </a:cxnLst>
                <a:rect l="0" t="0" r="r" b="b"/>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8" name="Freeform 33"/>
              <p:cNvSpPr>
                <a:spLocks/>
              </p:cNvSpPr>
              <p:nvPr/>
            </p:nvSpPr>
            <p:spPr bwMode="auto">
              <a:xfrm>
                <a:off x="4110" y="1095"/>
                <a:ext cx="99" cy="121"/>
              </a:xfrm>
              <a:custGeom>
                <a:avLst/>
                <a:gdLst/>
                <a:ahLst/>
                <a:cxnLst>
                  <a:cxn ang="0">
                    <a:pos x="0" y="613"/>
                  </a:cxn>
                  <a:cxn ang="0">
                    <a:pos x="8" y="612"/>
                  </a:cxn>
                  <a:cxn ang="0">
                    <a:pos x="29" y="607"/>
                  </a:cxn>
                  <a:cxn ang="0">
                    <a:pos x="43" y="604"/>
                  </a:cxn>
                  <a:cxn ang="0">
                    <a:pos x="58" y="599"/>
                  </a:cxn>
                  <a:cxn ang="0">
                    <a:pos x="74" y="593"/>
                  </a:cxn>
                  <a:cxn ang="0">
                    <a:pos x="91" y="587"/>
                  </a:cxn>
                  <a:cxn ang="0">
                    <a:pos x="107" y="580"/>
                  </a:cxn>
                  <a:cxn ang="0">
                    <a:pos x="122" y="572"/>
                  </a:cxn>
                  <a:cxn ang="0">
                    <a:pos x="136" y="563"/>
                  </a:cxn>
                  <a:cxn ang="0">
                    <a:pos x="147" y="554"/>
                  </a:cxn>
                  <a:cxn ang="0">
                    <a:pos x="151" y="548"/>
                  </a:cxn>
                  <a:cxn ang="0">
                    <a:pos x="156" y="543"/>
                  </a:cxn>
                  <a:cxn ang="0">
                    <a:pos x="158" y="537"/>
                  </a:cxn>
                  <a:cxn ang="0">
                    <a:pos x="161" y="530"/>
                  </a:cxn>
                  <a:cxn ang="0">
                    <a:pos x="162" y="524"/>
                  </a:cxn>
                  <a:cxn ang="0">
                    <a:pos x="162" y="517"/>
                  </a:cxn>
                  <a:cxn ang="0">
                    <a:pos x="161" y="510"/>
                  </a:cxn>
                  <a:cxn ang="0">
                    <a:pos x="158" y="503"/>
                  </a:cxn>
                  <a:cxn ang="0">
                    <a:pos x="208" y="489"/>
                  </a:cxn>
                  <a:cxn ang="0">
                    <a:pos x="252" y="475"/>
                  </a:cxn>
                  <a:cxn ang="0">
                    <a:pos x="293" y="462"/>
                  </a:cxn>
                  <a:cxn ang="0">
                    <a:pos x="332" y="450"/>
                  </a:cxn>
                  <a:cxn ang="0">
                    <a:pos x="371" y="438"/>
                  </a:cxn>
                  <a:cxn ang="0">
                    <a:pos x="410" y="426"/>
                  </a:cxn>
                  <a:cxn ang="0">
                    <a:pos x="450" y="417"/>
                  </a:cxn>
                  <a:cxn ang="0">
                    <a:pos x="495" y="409"/>
                  </a:cxn>
                  <a:cxn ang="0">
                    <a:pos x="495" y="0"/>
                  </a:cxn>
                  <a:cxn ang="0">
                    <a:pos x="450" y="8"/>
                  </a:cxn>
                  <a:cxn ang="0">
                    <a:pos x="410" y="17"/>
                  </a:cxn>
                  <a:cxn ang="0">
                    <a:pos x="371" y="29"/>
                  </a:cxn>
                  <a:cxn ang="0">
                    <a:pos x="332" y="41"/>
                  </a:cxn>
                  <a:cxn ang="0">
                    <a:pos x="293" y="54"/>
                  </a:cxn>
                  <a:cxn ang="0">
                    <a:pos x="252" y="67"/>
                  </a:cxn>
                  <a:cxn ang="0">
                    <a:pos x="208" y="81"/>
                  </a:cxn>
                  <a:cxn ang="0">
                    <a:pos x="158" y="95"/>
                  </a:cxn>
                  <a:cxn ang="0">
                    <a:pos x="161" y="102"/>
                  </a:cxn>
                  <a:cxn ang="0">
                    <a:pos x="162" y="109"/>
                  </a:cxn>
                  <a:cxn ang="0">
                    <a:pos x="162" y="116"/>
                  </a:cxn>
                  <a:cxn ang="0">
                    <a:pos x="161" y="121"/>
                  </a:cxn>
                  <a:cxn ang="0">
                    <a:pos x="158" y="127"/>
                  </a:cxn>
                  <a:cxn ang="0">
                    <a:pos x="156" y="133"/>
                  </a:cxn>
                  <a:cxn ang="0">
                    <a:pos x="151" y="139"/>
                  </a:cxn>
                  <a:cxn ang="0">
                    <a:pos x="147" y="145"/>
                  </a:cxn>
                  <a:cxn ang="0">
                    <a:pos x="136" y="154"/>
                  </a:cxn>
                  <a:cxn ang="0">
                    <a:pos x="122" y="163"/>
                  </a:cxn>
                  <a:cxn ang="0">
                    <a:pos x="107" y="172"/>
                  </a:cxn>
                  <a:cxn ang="0">
                    <a:pos x="91" y="179"/>
                  </a:cxn>
                  <a:cxn ang="0">
                    <a:pos x="74" y="184"/>
                  </a:cxn>
                  <a:cxn ang="0">
                    <a:pos x="58" y="190"/>
                  </a:cxn>
                  <a:cxn ang="0">
                    <a:pos x="43" y="194"/>
                  </a:cxn>
                  <a:cxn ang="0">
                    <a:pos x="29" y="197"/>
                  </a:cxn>
                  <a:cxn ang="0">
                    <a:pos x="8" y="202"/>
                  </a:cxn>
                  <a:cxn ang="0">
                    <a:pos x="0" y="204"/>
                  </a:cxn>
                  <a:cxn ang="0">
                    <a:pos x="0" y="613"/>
                  </a:cxn>
                </a:cxnLst>
                <a:rect l="0" t="0" r="r" b="b"/>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9" name="Freeform 34"/>
              <p:cNvSpPr>
                <a:spLocks/>
              </p:cNvSpPr>
              <p:nvPr/>
            </p:nvSpPr>
            <p:spPr bwMode="auto">
              <a:xfrm>
                <a:off x="1793" y="1882"/>
                <a:ext cx="216" cy="100"/>
              </a:xfrm>
              <a:custGeom>
                <a:avLst/>
                <a:gdLst/>
                <a:ahLst/>
                <a:cxnLst>
                  <a:cxn ang="0">
                    <a:pos x="1083" y="92"/>
                  </a:cxn>
                  <a:cxn ang="0">
                    <a:pos x="660" y="55"/>
                  </a:cxn>
                  <a:cxn ang="0">
                    <a:pos x="0" y="0"/>
                  </a:cxn>
                  <a:cxn ang="0">
                    <a:pos x="0" y="409"/>
                  </a:cxn>
                  <a:cxn ang="0">
                    <a:pos x="660" y="467"/>
                  </a:cxn>
                  <a:cxn ang="0">
                    <a:pos x="1083" y="505"/>
                  </a:cxn>
                  <a:cxn ang="0">
                    <a:pos x="1083" y="92"/>
                  </a:cxn>
                </a:cxnLst>
                <a:rect l="0" t="0" r="r" b="b"/>
                <a:pathLst>
                  <a:path w="1083" h="505">
                    <a:moveTo>
                      <a:pt x="1083" y="92"/>
                    </a:moveTo>
                    <a:lnTo>
                      <a:pt x="660" y="55"/>
                    </a:lnTo>
                    <a:lnTo>
                      <a:pt x="0" y="0"/>
                    </a:lnTo>
                    <a:lnTo>
                      <a:pt x="0" y="409"/>
                    </a:lnTo>
                    <a:lnTo>
                      <a:pt x="660" y="467"/>
                    </a:lnTo>
                    <a:lnTo>
                      <a:pt x="1083" y="505"/>
                    </a:lnTo>
                    <a:lnTo>
                      <a:pt x="1083" y="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0" name="Freeform 35"/>
              <p:cNvSpPr>
                <a:spLocks/>
              </p:cNvSpPr>
              <p:nvPr/>
            </p:nvSpPr>
            <p:spPr bwMode="auto">
              <a:xfrm>
                <a:off x="2027" y="1862"/>
                <a:ext cx="110" cy="89"/>
              </a:xfrm>
              <a:custGeom>
                <a:avLst/>
                <a:gdLst/>
                <a:ahLst/>
                <a:cxnLst>
                  <a:cxn ang="0">
                    <a:pos x="548" y="29"/>
                  </a:cxn>
                  <a:cxn ang="0">
                    <a:pos x="0" y="0"/>
                  </a:cxn>
                  <a:cxn ang="0">
                    <a:pos x="0" y="409"/>
                  </a:cxn>
                  <a:cxn ang="0">
                    <a:pos x="548" y="438"/>
                  </a:cxn>
                  <a:cxn ang="0">
                    <a:pos x="548" y="29"/>
                  </a:cxn>
                </a:cxnLst>
                <a:rect l="0" t="0" r="r" b="b"/>
                <a:pathLst>
                  <a:path w="548" h="438">
                    <a:moveTo>
                      <a:pt x="548" y="29"/>
                    </a:moveTo>
                    <a:lnTo>
                      <a:pt x="0" y="0"/>
                    </a:lnTo>
                    <a:lnTo>
                      <a:pt x="0" y="409"/>
                    </a:lnTo>
                    <a:lnTo>
                      <a:pt x="548" y="438"/>
                    </a:lnTo>
                    <a:lnTo>
                      <a:pt x="548" y="2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1" name="Freeform 36"/>
              <p:cNvSpPr>
                <a:spLocks/>
              </p:cNvSpPr>
              <p:nvPr/>
            </p:nvSpPr>
            <p:spPr bwMode="auto">
              <a:xfrm>
                <a:off x="2319" y="2124"/>
                <a:ext cx="39" cy="100"/>
              </a:xfrm>
              <a:custGeom>
                <a:avLst/>
                <a:gdLst/>
                <a:ahLst/>
                <a:cxnLst>
                  <a:cxn ang="0">
                    <a:pos x="187" y="0"/>
                  </a:cxn>
                  <a:cxn ang="0">
                    <a:pos x="0" y="92"/>
                  </a:cxn>
                  <a:cxn ang="0">
                    <a:pos x="0" y="501"/>
                  </a:cxn>
                  <a:cxn ang="0">
                    <a:pos x="187" y="409"/>
                  </a:cxn>
                  <a:cxn ang="0">
                    <a:pos x="187" y="0"/>
                  </a:cxn>
                </a:cxnLst>
                <a:rect l="0" t="0" r="r" b="b"/>
                <a:pathLst>
                  <a:path w="187" h="501">
                    <a:moveTo>
                      <a:pt x="187" y="0"/>
                    </a:moveTo>
                    <a:lnTo>
                      <a:pt x="0" y="92"/>
                    </a:lnTo>
                    <a:lnTo>
                      <a:pt x="0" y="501"/>
                    </a:lnTo>
                    <a:lnTo>
                      <a:pt x="187" y="409"/>
                    </a:lnTo>
                    <a:lnTo>
                      <a:pt x="18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2" name="Freeform 37"/>
              <p:cNvSpPr>
                <a:spLocks/>
              </p:cNvSpPr>
              <p:nvPr/>
            </p:nvSpPr>
            <p:spPr bwMode="auto">
              <a:xfrm>
                <a:off x="2398" y="2049"/>
                <a:ext cx="97" cy="89"/>
              </a:xfrm>
              <a:custGeom>
                <a:avLst/>
                <a:gdLst/>
                <a:ahLst/>
                <a:cxnLst>
                  <a:cxn ang="0">
                    <a:pos x="487" y="415"/>
                  </a:cxn>
                  <a:cxn ang="0">
                    <a:pos x="457" y="411"/>
                  </a:cxn>
                  <a:cxn ang="0">
                    <a:pos x="426" y="410"/>
                  </a:cxn>
                  <a:cxn ang="0">
                    <a:pos x="398" y="409"/>
                  </a:cxn>
                  <a:cxn ang="0">
                    <a:pos x="372" y="409"/>
                  </a:cxn>
                  <a:cxn ang="0">
                    <a:pos x="320" y="411"/>
                  </a:cxn>
                  <a:cxn ang="0">
                    <a:pos x="262" y="415"/>
                  </a:cxn>
                  <a:cxn ang="0">
                    <a:pos x="200" y="420"/>
                  </a:cxn>
                  <a:cxn ang="0">
                    <a:pos x="139" y="426"/>
                  </a:cxn>
                  <a:cxn ang="0">
                    <a:pos x="85" y="431"/>
                  </a:cxn>
                  <a:cxn ang="0">
                    <a:pos x="41" y="436"/>
                  </a:cxn>
                  <a:cxn ang="0">
                    <a:pos x="11" y="440"/>
                  </a:cxn>
                  <a:cxn ang="0">
                    <a:pos x="0" y="442"/>
                  </a:cxn>
                  <a:cxn ang="0">
                    <a:pos x="0" y="32"/>
                  </a:cxn>
                  <a:cxn ang="0">
                    <a:pos x="11" y="31"/>
                  </a:cxn>
                  <a:cxn ang="0">
                    <a:pos x="41" y="27"/>
                  </a:cxn>
                  <a:cxn ang="0">
                    <a:pos x="85" y="23"/>
                  </a:cxn>
                  <a:cxn ang="0">
                    <a:pos x="139" y="17"/>
                  </a:cxn>
                  <a:cxn ang="0">
                    <a:pos x="200" y="11"/>
                  </a:cxn>
                  <a:cxn ang="0">
                    <a:pos x="262" y="6"/>
                  </a:cxn>
                  <a:cxn ang="0">
                    <a:pos x="320" y="2"/>
                  </a:cxn>
                  <a:cxn ang="0">
                    <a:pos x="372" y="0"/>
                  </a:cxn>
                  <a:cxn ang="0">
                    <a:pos x="398" y="0"/>
                  </a:cxn>
                  <a:cxn ang="0">
                    <a:pos x="426" y="2"/>
                  </a:cxn>
                  <a:cxn ang="0">
                    <a:pos x="457" y="3"/>
                  </a:cxn>
                  <a:cxn ang="0">
                    <a:pos x="487" y="6"/>
                  </a:cxn>
                  <a:cxn ang="0">
                    <a:pos x="487" y="415"/>
                  </a:cxn>
                </a:cxnLst>
                <a:rect l="0" t="0" r="r" b="b"/>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3" name="Rectangle 38"/>
              <p:cNvSpPr>
                <a:spLocks noChangeArrowheads="1"/>
              </p:cNvSpPr>
              <p:nvPr/>
            </p:nvSpPr>
            <p:spPr bwMode="auto">
              <a:xfrm>
                <a:off x="2756" y="2444"/>
                <a:ext cx="94" cy="83"/>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44" name="Freeform 39"/>
              <p:cNvSpPr>
                <a:spLocks/>
              </p:cNvSpPr>
              <p:nvPr/>
            </p:nvSpPr>
            <p:spPr bwMode="auto">
              <a:xfrm>
                <a:off x="3240" y="2028"/>
                <a:ext cx="169" cy="105"/>
              </a:xfrm>
              <a:custGeom>
                <a:avLst/>
                <a:gdLst/>
                <a:ahLst/>
                <a:cxnLst>
                  <a:cxn ang="0">
                    <a:pos x="839" y="518"/>
                  </a:cxn>
                  <a:cxn ang="0">
                    <a:pos x="780" y="500"/>
                  </a:cxn>
                  <a:cxn ang="0">
                    <a:pos x="719" y="484"/>
                  </a:cxn>
                  <a:cxn ang="0">
                    <a:pos x="657" y="470"/>
                  </a:cxn>
                  <a:cxn ang="0">
                    <a:pos x="594" y="457"/>
                  </a:cxn>
                  <a:cxn ang="0">
                    <a:pos x="531" y="446"/>
                  </a:cxn>
                  <a:cxn ang="0">
                    <a:pos x="468" y="436"/>
                  </a:cxn>
                  <a:cxn ang="0">
                    <a:pos x="406" y="429"/>
                  </a:cxn>
                  <a:cxn ang="0">
                    <a:pos x="347" y="422"/>
                  </a:cxn>
                  <a:cxn ang="0">
                    <a:pos x="290" y="416"/>
                  </a:cxn>
                  <a:cxn ang="0">
                    <a:pos x="235" y="412"/>
                  </a:cxn>
                  <a:cxn ang="0">
                    <a:pos x="183" y="410"/>
                  </a:cxn>
                  <a:cxn ang="0">
                    <a:pos x="135" y="409"/>
                  </a:cxn>
                  <a:cxn ang="0">
                    <a:pos x="93" y="409"/>
                  </a:cxn>
                  <a:cxn ang="0">
                    <a:pos x="56" y="410"/>
                  </a:cxn>
                  <a:cxn ang="0">
                    <a:pos x="24" y="412"/>
                  </a:cxn>
                  <a:cxn ang="0">
                    <a:pos x="0" y="416"/>
                  </a:cxn>
                  <a:cxn ang="0">
                    <a:pos x="0" y="7"/>
                  </a:cxn>
                  <a:cxn ang="0">
                    <a:pos x="24" y="4"/>
                  </a:cxn>
                  <a:cxn ang="0">
                    <a:pos x="56" y="1"/>
                  </a:cxn>
                  <a:cxn ang="0">
                    <a:pos x="93" y="0"/>
                  </a:cxn>
                  <a:cxn ang="0">
                    <a:pos x="135" y="0"/>
                  </a:cxn>
                  <a:cxn ang="0">
                    <a:pos x="183" y="1"/>
                  </a:cxn>
                  <a:cxn ang="0">
                    <a:pos x="235" y="4"/>
                  </a:cxn>
                  <a:cxn ang="0">
                    <a:pos x="290" y="7"/>
                  </a:cxn>
                  <a:cxn ang="0">
                    <a:pos x="347" y="13"/>
                  </a:cxn>
                  <a:cxn ang="0">
                    <a:pos x="406" y="19"/>
                  </a:cxn>
                  <a:cxn ang="0">
                    <a:pos x="468" y="27"/>
                  </a:cxn>
                  <a:cxn ang="0">
                    <a:pos x="531" y="37"/>
                  </a:cxn>
                  <a:cxn ang="0">
                    <a:pos x="594" y="48"/>
                  </a:cxn>
                  <a:cxn ang="0">
                    <a:pos x="657" y="61"/>
                  </a:cxn>
                  <a:cxn ang="0">
                    <a:pos x="719" y="75"/>
                  </a:cxn>
                  <a:cxn ang="0">
                    <a:pos x="780" y="91"/>
                  </a:cxn>
                  <a:cxn ang="0">
                    <a:pos x="839" y="109"/>
                  </a:cxn>
                  <a:cxn ang="0">
                    <a:pos x="839" y="518"/>
                  </a:cxn>
                </a:cxnLst>
                <a:rect l="0" t="0" r="r" b="b"/>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5" name="Freeform 40"/>
              <p:cNvSpPr>
                <a:spLocks/>
              </p:cNvSpPr>
              <p:nvPr/>
            </p:nvSpPr>
            <p:spPr bwMode="auto">
              <a:xfrm>
                <a:off x="3525" y="2051"/>
                <a:ext cx="62" cy="104"/>
              </a:xfrm>
              <a:custGeom>
                <a:avLst/>
                <a:gdLst/>
                <a:ahLst/>
                <a:cxnLst>
                  <a:cxn ang="0">
                    <a:pos x="308" y="519"/>
                  </a:cxn>
                  <a:cxn ang="0">
                    <a:pos x="287" y="504"/>
                  </a:cxn>
                  <a:cxn ang="0">
                    <a:pos x="266" y="489"/>
                  </a:cxn>
                  <a:cxn ang="0">
                    <a:pos x="246" y="476"/>
                  </a:cxn>
                  <a:cxn ang="0">
                    <a:pos x="225" y="464"/>
                  </a:cxn>
                  <a:cxn ang="0">
                    <a:pos x="205" y="454"/>
                  </a:cxn>
                  <a:cxn ang="0">
                    <a:pos x="185" y="444"/>
                  </a:cxn>
                  <a:cxn ang="0">
                    <a:pos x="165" y="436"/>
                  </a:cxn>
                  <a:cxn ang="0">
                    <a:pos x="147" y="429"/>
                  </a:cxn>
                  <a:cxn ang="0">
                    <a:pos x="127" y="423"/>
                  </a:cxn>
                  <a:cxn ang="0">
                    <a:pos x="108" y="419"/>
                  </a:cxn>
                  <a:cxn ang="0">
                    <a:pos x="90" y="415"/>
                  </a:cxn>
                  <a:cxn ang="0">
                    <a:pos x="71" y="413"/>
                  </a:cxn>
                  <a:cxn ang="0">
                    <a:pos x="53" y="410"/>
                  </a:cxn>
                  <a:cxn ang="0">
                    <a:pos x="35" y="409"/>
                  </a:cxn>
                  <a:cxn ang="0">
                    <a:pos x="17" y="409"/>
                  </a:cxn>
                  <a:cxn ang="0">
                    <a:pos x="0" y="410"/>
                  </a:cxn>
                  <a:cxn ang="0">
                    <a:pos x="0" y="2"/>
                  </a:cxn>
                  <a:cxn ang="0">
                    <a:pos x="17" y="0"/>
                  </a:cxn>
                  <a:cxn ang="0">
                    <a:pos x="35" y="0"/>
                  </a:cxn>
                  <a:cxn ang="0">
                    <a:pos x="53" y="2"/>
                  </a:cxn>
                  <a:cxn ang="0">
                    <a:pos x="71" y="3"/>
                  </a:cxn>
                  <a:cxn ang="0">
                    <a:pos x="90" y="6"/>
                  </a:cxn>
                  <a:cxn ang="0">
                    <a:pos x="108" y="10"/>
                  </a:cxn>
                  <a:cxn ang="0">
                    <a:pos x="127" y="14"/>
                  </a:cxn>
                  <a:cxn ang="0">
                    <a:pos x="147" y="20"/>
                  </a:cxn>
                  <a:cxn ang="0">
                    <a:pos x="165" y="27"/>
                  </a:cxn>
                  <a:cxn ang="0">
                    <a:pos x="185" y="35"/>
                  </a:cxn>
                  <a:cxn ang="0">
                    <a:pos x="205" y="45"/>
                  </a:cxn>
                  <a:cxn ang="0">
                    <a:pos x="225" y="55"/>
                  </a:cxn>
                  <a:cxn ang="0">
                    <a:pos x="246" y="67"/>
                  </a:cxn>
                  <a:cxn ang="0">
                    <a:pos x="266" y="80"/>
                  </a:cxn>
                  <a:cxn ang="0">
                    <a:pos x="287" y="95"/>
                  </a:cxn>
                  <a:cxn ang="0">
                    <a:pos x="308" y="110"/>
                  </a:cxn>
                  <a:cxn ang="0">
                    <a:pos x="308" y="519"/>
                  </a:cxn>
                </a:cxnLst>
                <a:rect l="0" t="0" r="r" b="b"/>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6" name="Freeform 41"/>
              <p:cNvSpPr>
                <a:spLocks/>
              </p:cNvSpPr>
              <p:nvPr/>
            </p:nvSpPr>
            <p:spPr bwMode="auto">
              <a:xfrm>
                <a:off x="3908" y="1957"/>
                <a:ext cx="57" cy="98"/>
              </a:xfrm>
              <a:custGeom>
                <a:avLst/>
                <a:gdLst/>
                <a:ahLst/>
                <a:cxnLst>
                  <a:cxn ang="0">
                    <a:pos x="279" y="0"/>
                  </a:cxn>
                  <a:cxn ang="0">
                    <a:pos x="268" y="7"/>
                  </a:cxn>
                  <a:cxn ang="0">
                    <a:pos x="236" y="22"/>
                  </a:cxn>
                  <a:cxn ang="0">
                    <a:pos x="215" y="32"/>
                  </a:cxn>
                  <a:cxn ang="0">
                    <a:pos x="191" y="43"/>
                  </a:cxn>
                  <a:cxn ang="0">
                    <a:pos x="166" y="53"/>
                  </a:cxn>
                  <a:cxn ang="0">
                    <a:pos x="140" y="63"/>
                  </a:cxn>
                  <a:cxn ang="0">
                    <a:pos x="114" y="70"/>
                  </a:cxn>
                  <a:cxn ang="0">
                    <a:pos x="89" y="76"/>
                  </a:cxn>
                  <a:cxn ang="0">
                    <a:pos x="76" y="78"/>
                  </a:cxn>
                  <a:cxn ang="0">
                    <a:pos x="65" y="79"/>
                  </a:cxn>
                  <a:cxn ang="0">
                    <a:pos x="54" y="79"/>
                  </a:cxn>
                  <a:cxn ang="0">
                    <a:pos x="44" y="79"/>
                  </a:cxn>
                  <a:cxn ang="0">
                    <a:pos x="34" y="78"/>
                  </a:cxn>
                  <a:cxn ang="0">
                    <a:pos x="26" y="74"/>
                  </a:cxn>
                  <a:cxn ang="0">
                    <a:pos x="19" y="71"/>
                  </a:cxn>
                  <a:cxn ang="0">
                    <a:pos x="12" y="66"/>
                  </a:cxn>
                  <a:cxn ang="0">
                    <a:pos x="7" y="59"/>
                  </a:cxn>
                  <a:cxn ang="0">
                    <a:pos x="4" y="52"/>
                  </a:cxn>
                  <a:cxn ang="0">
                    <a:pos x="1" y="43"/>
                  </a:cxn>
                  <a:cxn ang="0">
                    <a:pos x="0" y="31"/>
                  </a:cxn>
                  <a:cxn ang="0">
                    <a:pos x="0" y="441"/>
                  </a:cxn>
                  <a:cxn ang="0">
                    <a:pos x="1" y="452"/>
                  </a:cxn>
                  <a:cxn ang="0">
                    <a:pos x="4" y="461"/>
                  </a:cxn>
                  <a:cxn ang="0">
                    <a:pos x="7" y="468"/>
                  </a:cxn>
                  <a:cxn ang="0">
                    <a:pos x="12" y="475"/>
                  </a:cxn>
                  <a:cxn ang="0">
                    <a:pos x="19" y="480"/>
                  </a:cxn>
                  <a:cxn ang="0">
                    <a:pos x="26" y="483"/>
                  </a:cxn>
                  <a:cxn ang="0">
                    <a:pos x="34" y="487"/>
                  </a:cxn>
                  <a:cxn ang="0">
                    <a:pos x="44" y="488"/>
                  </a:cxn>
                  <a:cxn ang="0">
                    <a:pos x="54" y="489"/>
                  </a:cxn>
                  <a:cxn ang="0">
                    <a:pos x="65" y="488"/>
                  </a:cxn>
                  <a:cxn ang="0">
                    <a:pos x="76" y="487"/>
                  </a:cxn>
                  <a:cxn ang="0">
                    <a:pos x="89" y="486"/>
                  </a:cxn>
                  <a:cxn ang="0">
                    <a:pos x="114" y="480"/>
                  </a:cxn>
                  <a:cxn ang="0">
                    <a:pos x="140" y="472"/>
                  </a:cxn>
                  <a:cxn ang="0">
                    <a:pos x="166" y="462"/>
                  </a:cxn>
                  <a:cxn ang="0">
                    <a:pos x="191" y="452"/>
                  </a:cxn>
                  <a:cxn ang="0">
                    <a:pos x="215" y="441"/>
                  </a:cxn>
                  <a:cxn ang="0">
                    <a:pos x="236" y="432"/>
                  </a:cxn>
                  <a:cxn ang="0">
                    <a:pos x="268" y="415"/>
                  </a:cxn>
                  <a:cxn ang="0">
                    <a:pos x="279" y="408"/>
                  </a:cxn>
                  <a:cxn ang="0">
                    <a:pos x="279" y="0"/>
                  </a:cxn>
                </a:cxnLst>
                <a:rect l="0" t="0" r="r" b="b"/>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7" name="Freeform 42"/>
              <p:cNvSpPr>
                <a:spLocks/>
              </p:cNvSpPr>
              <p:nvPr/>
            </p:nvSpPr>
            <p:spPr bwMode="auto">
              <a:xfrm>
                <a:off x="4016" y="1917"/>
                <a:ext cx="31" cy="109"/>
              </a:xfrm>
              <a:custGeom>
                <a:avLst/>
                <a:gdLst/>
                <a:ahLst/>
                <a:cxnLst>
                  <a:cxn ang="0">
                    <a:pos x="156" y="122"/>
                  </a:cxn>
                  <a:cxn ang="0">
                    <a:pos x="0" y="0"/>
                  </a:cxn>
                  <a:cxn ang="0">
                    <a:pos x="0" y="410"/>
                  </a:cxn>
                  <a:cxn ang="0">
                    <a:pos x="156" y="534"/>
                  </a:cxn>
                  <a:cxn ang="0">
                    <a:pos x="156" y="122"/>
                  </a:cxn>
                </a:cxnLst>
                <a:rect l="0" t="0" r="r" b="b"/>
                <a:pathLst>
                  <a:path w="156" h="534">
                    <a:moveTo>
                      <a:pt x="156" y="122"/>
                    </a:moveTo>
                    <a:lnTo>
                      <a:pt x="0" y="0"/>
                    </a:lnTo>
                    <a:lnTo>
                      <a:pt x="0" y="410"/>
                    </a:lnTo>
                    <a:lnTo>
                      <a:pt x="156" y="534"/>
                    </a:lnTo>
                    <a:lnTo>
                      <a:pt x="156" y="1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8" name="Freeform 43"/>
              <p:cNvSpPr>
                <a:spLocks/>
              </p:cNvSpPr>
              <p:nvPr/>
            </p:nvSpPr>
            <p:spPr bwMode="auto">
              <a:xfrm>
                <a:off x="4576" y="2301"/>
                <a:ext cx="55" cy="125"/>
              </a:xfrm>
              <a:custGeom>
                <a:avLst/>
                <a:gdLst/>
                <a:ahLst/>
                <a:cxnLst>
                  <a:cxn ang="0">
                    <a:pos x="279" y="0"/>
                  </a:cxn>
                  <a:cxn ang="0">
                    <a:pos x="0" y="216"/>
                  </a:cxn>
                  <a:cxn ang="0">
                    <a:pos x="0" y="625"/>
                  </a:cxn>
                  <a:cxn ang="0">
                    <a:pos x="279" y="409"/>
                  </a:cxn>
                  <a:cxn ang="0">
                    <a:pos x="279" y="0"/>
                  </a:cxn>
                </a:cxnLst>
                <a:rect l="0" t="0" r="r" b="b"/>
                <a:pathLst>
                  <a:path w="279" h="625">
                    <a:moveTo>
                      <a:pt x="279" y="0"/>
                    </a:moveTo>
                    <a:lnTo>
                      <a:pt x="0" y="216"/>
                    </a:lnTo>
                    <a:lnTo>
                      <a:pt x="0" y="625"/>
                    </a:lnTo>
                    <a:lnTo>
                      <a:pt x="279" y="409"/>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9" name="Freeform 44"/>
              <p:cNvSpPr>
                <a:spLocks/>
              </p:cNvSpPr>
              <p:nvPr/>
            </p:nvSpPr>
            <p:spPr bwMode="auto">
              <a:xfrm>
                <a:off x="4185" y="1546"/>
                <a:ext cx="41" cy="88"/>
              </a:xfrm>
              <a:custGeom>
                <a:avLst/>
                <a:gdLst/>
                <a:ahLst/>
                <a:cxnLst>
                  <a:cxn ang="0">
                    <a:pos x="200" y="0"/>
                  </a:cxn>
                  <a:cxn ang="0">
                    <a:pos x="0" y="31"/>
                  </a:cxn>
                  <a:cxn ang="0">
                    <a:pos x="0" y="440"/>
                  </a:cxn>
                  <a:cxn ang="0">
                    <a:pos x="200" y="409"/>
                  </a:cxn>
                  <a:cxn ang="0">
                    <a:pos x="200" y="0"/>
                  </a:cxn>
                </a:cxnLst>
                <a:rect l="0" t="0" r="r" b="b"/>
                <a:pathLst>
                  <a:path w="200" h="440">
                    <a:moveTo>
                      <a:pt x="200" y="0"/>
                    </a:moveTo>
                    <a:lnTo>
                      <a:pt x="0" y="31"/>
                    </a:lnTo>
                    <a:lnTo>
                      <a:pt x="0" y="440"/>
                    </a:lnTo>
                    <a:lnTo>
                      <a:pt x="200" y="409"/>
                    </a:lnTo>
                    <a:lnTo>
                      <a:pt x="20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0" name="Freeform 45"/>
              <p:cNvSpPr>
                <a:spLocks/>
              </p:cNvSpPr>
              <p:nvPr/>
            </p:nvSpPr>
            <p:spPr bwMode="auto">
              <a:xfrm>
                <a:off x="3965" y="1917"/>
                <a:ext cx="18" cy="119"/>
              </a:xfrm>
              <a:custGeom>
                <a:avLst/>
                <a:gdLst/>
                <a:ahLst/>
                <a:cxnLst>
                  <a:cxn ang="0">
                    <a:pos x="93" y="0"/>
                  </a:cxn>
                  <a:cxn ang="0">
                    <a:pos x="0" y="185"/>
                  </a:cxn>
                  <a:cxn ang="0">
                    <a:pos x="0" y="593"/>
                  </a:cxn>
                  <a:cxn ang="0">
                    <a:pos x="93" y="410"/>
                  </a:cxn>
                  <a:cxn ang="0">
                    <a:pos x="93" y="0"/>
                  </a:cxn>
                </a:cxnLst>
                <a:rect l="0" t="0" r="r" b="b"/>
                <a:pathLst>
                  <a:path w="93" h="593">
                    <a:moveTo>
                      <a:pt x="93" y="0"/>
                    </a:moveTo>
                    <a:lnTo>
                      <a:pt x="0" y="185"/>
                    </a:lnTo>
                    <a:lnTo>
                      <a:pt x="0" y="593"/>
                    </a:lnTo>
                    <a:lnTo>
                      <a:pt x="93" y="410"/>
                    </a:lnTo>
                    <a:lnTo>
                      <a:pt x="9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1" name="Freeform 46"/>
              <p:cNvSpPr>
                <a:spLocks/>
              </p:cNvSpPr>
              <p:nvPr/>
            </p:nvSpPr>
            <p:spPr bwMode="auto">
              <a:xfrm>
                <a:off x="2135" y="1871"/>
                <a:ext cx="99" cy="218"/>
              </a:xfrm>
              <a:custGeom>
                <a:avLst/>
                <a:gdLst/>
                <a:ahLst/>
                <a:cxnLst>
                  <a:cxn ang="0">
                    <a:pos x="504" y="682"/>
                  </a:cxn>
                  <a:cxn ang="0">
                    <a:pos x="0" y="0"/>
                  </a:cxn>
                  <a:cxn ang="0">
                    <a:pos x="0" y="411"/>
                  </a:cxn>
                  <a:cxn ang="0">
                    <a:pos x="504" y="1091"/>
                  </a:cxn>
                  <a:cxn ang="0">
                    <a:pos x="504" y="682"/>
                  </a:cxn>
                </a:cxnLst>
                <a:rect l="0" t="0" r="r" b="b"/>
                <a:pathLst>
                  <a:path w="504" h="1091">
                    <a:moveTo>
                      <a:pt x="504" y="682"/>
                    </a:moveTo>
                    <a:lnTo>
                      <a:pt x="0" y="0"/>
                    </a:lnTo>
                    <a:lnTo>
                      <a:pt x="0" y="411"/>
                    </a:lnTo>
                    <a:lnTo>
                      <a:pt x="504" y="1091"/>
                    </a:lnTo>
                    <a:lnTo>
                      <a:pt x="504" y="68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2" name="Freeform 47"/>
              <p:cNvSpPr>
                <a:spLocks/>
              </p:cNvSpPr>
              <p:nvPr/>
            </p:nvSpPr>
            <p:spPr bwMode="auto">
              <a:xfrm>
                <a:off x="4217" y="1460"/>
                <a:ext cx="70" cy="169"/>
              </a:xfrm>
              <a:custGeom>
                <a:avLst/>
                <a:gdLst/>
                <a:ahLst/>
                <a:cxnLst>
                  <a:cxn ang="0">
                    <a:pos x="342" y="0"/>
                  </a:cxn>
                  <a:cxn ang="0">
                    <a:pos x="327" y="1"/>
                  </a:cxn>
                  <a:cxn ang="0">
                    <a:pos x="313" y="5"/>
                  </a:cxn>
                  <a:cxn ang="0">
                    <a:pos x="300" y="8"/>
                  </a:cxn>
                  <a:cxn ang="0">
                    <a:pos x="286" y="12"/>
                  </a:cxn>
                  <a:cxn ang="0">
                    <a:pos x="261" y="21"/>
                  </a:cxn>
                  <a:cxn ang="0">
                    <a:pos x="237" y="32"/>
                  </a:cxn>
                  <a:cxn ang="0">
                    <a:pos x="214" y="45"/>
                  </a:cxn>
                  <a:cxn ang="0">
                    <a:pos x="192" y="60"/>
                  </a:cxn>
                  <a:cxn ang="0">
                    <a:pos x="172" y="74"/>
                  </a:cxn>
                  <a:cxn ang="0">
                    <a:pos x="152" y="90"/>
                  </a:cxn>
                  <a:cxn ang="0">
                    <a:pos x="116" y="122"/>
                  </a:cxn>
                  <a:cxn ang="0">
                    <a:pos x="84" y="153"/>
                  </a:cxn>
                  <a:cxn ang="0">
                    <a:pos x="70" y="167"/>
                  </a:cxn>
                  <a:cxn ang="0">
                    <a:pos x="56" y="180"/>
                  </a:cxn>
                  <a:cxn ang="0">
                    <a:pos x="43" y="192"/>
                  </a:cxn>
                  <a:cxn ang="0">
                    <a:pos x="30" y="201"/>
                  </a:cxn>
                  <a:cxn ang="0">
                    <a:pos x="26" y="206"/>
                  </a:cxn>
                  <a:cxn ang="0">
                    <a:pos x="21" y="212"/>
                  </a:cxn>
                  <a:cxn ang="0">
                    <a:pos x="16" y="218"/>
                  </a:cxn>
                  <a:cxn ang="0">
                    <a:pos x="13" y="225"/>
                  </a:cxn>
                  <a:cxn ang="0">
                    <a:pos x="7" y="240"/>
                  </a:cxn>
                  <a:cxn ang="0">
                    <a:pos x="4" y="257"/>
                  </a:cxn>
                  <a:cxn ang="0">
                    <a:pos x="1" y="276"/>
                  </a:cxn>
                  <a:cxn ang="0">
                    <a:pos x="0" y="295"/>
                  </a:cxn>
                  <a:cxn ang="0">
                    <a:pos x="0" y="315"/>
                  </a:cxn>
                  <a:cxn ang="0">
                    <a:pos x="1" y="334"/>
                  </a:cxn>
                  <a:cxn ang="0">
                    <a:pos x="5" y="372"/>
                  </a:cxn>
                  <a:cxn ang="0">
                    <a:pos x="11" y="402"/>
                  </a:cxn>
                  <a:cxn ang="0">
                    <a:pos x="15" y="424"/>
                  </a:cxn>
                  <a:cxn ang="0">
                    <a:pos x="16" y="432"/>
                  </a:cxn>
                  <a:cxn ang="0">
                    <a:pos x="16" y="844"/>
                  </a:cxn>
                  <a:cxn ang="0">
                    <a:pos x="15" y="835"/>
                  </a:cxn>
                  <a:cxn ang="0">
                    <a:pos x="11" y="814"/>
                  </a:cxn>
                  <a:cxn ang="0">
                    <a:pos x="5" y="782"/>
                  </a:cxn>
                  <a:cxn ang="0">
                    <a:pos x="1" y="744"/>
                  </a:cxn>
                  <a:cxn ang="0">
                    <a:pos x="0" y="725"/>
                  </a:cxn>
                  <a:cxn ang="0">
                    <a:pos x="0" y="705"/>
                  </a:cxn>
                  <a:cxn ang="0">
                    <a:pos x="1" y="685"/>
                  </a:cxn>
                  <a:cxn ang="0">
                    <a:pos x="4" y="666"/>
                  </a:cxn>
                  <a:cxn ang="0">
                    <a:pos x="7" y="650"/>
                  </a:cxn>
                  <a:cxn ang="0">
                    <a:pos x="13" y="633"/>
                  </a:cxn>
                  <a:cxn ang="0">
                    <a:pos x="16" y="628"/>
                  </a:cxn>
                  <a:cxn ang="0">
                    <a:pos x="21" y="621"/>
                  </a:cxn>
                  <a:cxn ang="0">
                    <a:pos x="26" y="616"/>
                  </a:cxn>
                  <a:cxn ang="0">
                    <a:pos x="30" y="611"/>
                  </a:cxn>
                  <a:cxn ang="0">
                    <a:pos x="43" y="601"/>
                  </a:cxn>
                  <a:cxn ang="0">
                    <a:pos x="56" y="589"/>
                  </a:cxn>
                  <a:cxn ang="0">
                    <a:pos x="70" y="576"/>
                  </a:cxn>
                  <a:cxn ang="0">
                    <a:pos x="84" y="562"/>
                  </a:cxn>
                  <a:cxn ang="0">
                    <a:pos x="116" y="531"/>
                  </a:cxn>
                  <a:cxn ang="0">
                    <a:pos x="152" y="499"/>
                  </a:cxn>
                  <a:cxn ang="0">
                    <a:pos x="172" y="484"/>
                  </a:cxn>
                  <a:cxn ang="0">
                    <a:pos x="192" y="469"/>
                  </a:cxn>
                  <a:cxn ang="0">
                    <a:pos x="214" y="455"/>
                  </a:cxn>
                  <a:cxn ang="0">
                    <a:pos x="237" y="442"/>
                  </a:cxn>
                  <a:cxn ang="0">
                    <a:pos x="261" y="430"/>
                  </a:cxn>
                  <a:cxn ang="0">
                    <a:pos x="286" y="421"/>
                  </a:cxn>
                  <a:cxn ang="0">
                    <a:pos x="300" y="417"/>
                  </a:cxn>
                  <a:cxn ang="0">
                    <a:pos x="313" y="414"/>
                  </a:cxn>
                  <a:cxn ang="0">
                    <a:pos x="327" y="411"/>
                  </a:cxn>
                  <a:cxn ang="0">
                    <a:pos x="342" y="409"/>
                  </a:cxn>
                  <a:cxn ang="0">
                    <a:pos x="342" y="0"/>
                  </a:cxn>
                </a:cxnLst>
                <a:rect l="0" t="0" r="r" b="b"/>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3" name="Freeform 48"/>
              <p:cNvSpPr>
                <a:spLocks/>
              </p:cNvSpPr>
              <p:nvPr/>
            </p:nvSpPr>
            <p:spPr bwMode="auto">
              <a:xfrm>
                <a:off x="4148" y="982"/>
                <a:ext cx="28" cy="136"/>
              </a:xfrm>
              <a:custGeom>
                <a:avLst/>
                <a:gdLst/>
                <a:ahLst/>
                <a:cxnLst>
                  <a:cxn ang="0">
                    <a:pos x="140" y="416"/>
                  </a:cxn>
                  <a:cxn ang="0">
                    <a:pos x="135" y="428"/>
                  </a:cxn>
                  <a:cxn ang="0">
                    <a:pos x="121" y="445"/>
                  </a:cxn>
                  <a:cxn ang="0">
                    <a:pos x="83" y="483"/>
                  </a:cxn>
                  <a:cxn ang="0">
                    <a:pos x="38" y="521"/>
                  </a:cxn>
                  <a:cxn ang="0">
                    <a:pos x="15" y="547"/>
                  </a:cxn>
                  <a:cxn ang="0">
                    <a:pos x="3" y="566"/>
                  </a:cxn>
                  <a:cxn ang="0">
                    <a:pos x="0" y="578"/>
                  </a:cxn>
                  <a:cxn ang="0">
                    <a:pos x="0" y="591"/>
                  </a:cxn>
                  <a:cxn ang="0">
                    <a:pos x="4" y="604"/>
                  </a:cxn>
                  <a:cxn ang="0">
                    <a:pos x="36" y="617"/>
                  </a:cxn>
                  <a:cxn ang="0">
                    <a:pos x="78" y="630"/>
                  </a:cxn>
                  <a:cxn ang="0">
                    <a:pos x="100" y="642"/>
                  </a:cxn>
                  <a:cxn ang="0">
                    <a:pos x="109" y="651"/>
                  </a:cxn>
                  <a:cxn ang="0">
                    <a:pos x="116" y="660"/>
                  </a:cxn>
                  <a:cxn ang="0">
                    <a:pos x="120" y="672"/>
                  </a:cxn>
                  <a:cxn ang="0">
                    <a:pos x="121" y="265"/>
                  </a:cxn>
                  <a:cxn ang="0">
                    <a:pos x="119" y="255"/>
                  </a:cxn>
                  <a:cxn ang="0">
                    <a:pos x="114" y="246"/>
                  </a:cxn>
                  <a:cxn ang="0">
                    <a:pos x="105" y="236"/>
                  </a:cxn>
                  <a:cxn ang="0">
                    <a:pos x="93" y="228"/>
                  </a:cxn>
                  <a:cxn ang="0">
                    <a:pos x="59" y="214"/>
                  </a:cxn>
                  <a:cxn ang="0">
                    <a:pos x="9" y="202"/>
                  </a:cxn>
                  <a:cxn ang="0">
                    <a:pos x="2" y="189"/>
                  </a:cxn>
                  <a:cxn ang="0">
                    <a:pos x="0" y="177"/>
                  </a:cxn>
                  <a:cxn ang="0">
                    <a:pos x="1" y="164"/>
                  </a:cxn>
                  <a:cxn ang="0">
                    <a:pos x="7" y="151"/>
                  </a:cxn>
                  <a:cxn ang="0">
                    <a:pos x="27" y="125"/>
                  </a:cxn>
                  <a:cxn ang="0">
                    <a:pos x="52" y="100"/>
                  </a:cxn>
                  <a:cxn ang="0">
                    <a:pos x="109" y="49"/>
                  </a:cxn>
                  <a:cxn ang="0">
                    <a:pos x="132" y="25"/>
                  </a:cxn>
                  <a:cxn ang="0">
                    <a:pos x="139" y="13"/>
                  </a:cxn>
                  <a:cxn ang="0">
                    <a:pos x="142" y="0"/>
                  </a:cxn>
                </a:cxnLst>
                <a:rect l="0" t="0" r="r" b="b"/>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4" name="Freeform 49"/>
              <p:cNvSpPr>
                <a:spLocks/>
              </p:cNvSpPr>
              <p:nvPr/>
            </p:nvSpPr>
            <p:spPr bwMode="auto">
              <a:xfrm>
                <a:off x="1574" y="1774"/>
                <a:ext cx="217" cy="191"/>
              </a:xfrm>
              <a:custGeom>
                <a:avLst/>
                <a:gdLst/>
                <a:ahLst/>
                <a:cxnLst>
                  <a:cxn ang="0">
                    <a:pos x="1081" y="556"/>
                  </a:cxn>
                  <a:cxn ang="0">
                    <a:pos x="0" y="0"/>
                  </a:cxn>
                  <a:cxn ang="0">
                    <a:pos x="0" y="409"/>
                  </a:cxn>
                  <a:cxn ang="0">
                    <a:pos x="1081" y="965"/>
                  </a:cxn>
                  <a:cxn ang="0">
                    <a:pos x="1081" y="556"/>
                  </a:cxn>
                </a:cxnLst>
                <a:rect l="0" t="0" r="r" b="b"/>
                <a:pathLst>
                  <a:path w="1081" h="965">
                    <a:moveTo>
                      <a:pt x="1081" y="556"/>
                    </a:moveTo>
                    <a:lnTo>
                      <a:pt x="0" y="0"/>
                    </a:lnTo>
                    <a:lnTo>
                      <a:pt x="0" y="409"/>
                    </a:lnTo>
                    <a:lnTo>
                      <a:pt x="1081" y="965"/>
                    </a:lnTo>
                    <a:lnTo>
                      <a:pt x="1081"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5" name="Freeform 50"/>
              <p:cNvSpPr>
                <a:spLocks/>
              </p:cNvSpPr>
              <p:nvPr/>
            </p:nvSpPr>
            <p:spPr bwMode="auto">
              <a:xfrm>
                <a:off x="2627" y="2254"/>
                <a:ext cx="31" cy="175"/>
              </a:xfrm>
              <a:custGeom>
                <a:avLst/>
                <a:gdLst/>
                <a:ahLst/>
                <a:cxnLst>
                  <a:cxn ang="0">
                    <a:pos x="157" y="463"/>
                  </a:cxn>
                  <a:cxn ang="0">
                    <a:pos x="0" y="0"/>
                  </a:cxn>
                  <a:cxn ang="0">
                    <a:pos x="0" y="409"/>
                  </a:cxn>
                  <a:cxn ang="0">
                    <a:pos x="157" y="872"/>
                  </a:cxn>
                  <a:cxn ang="0">
                    <a:pos x="157" y="463"/>
                  </a:cxn>
                </a:cxnLst>
                <a:rect l="0" t="0" r="r" b="b"/>
                <a:pathLst>
                  <a:path w="157" h="872">
                    <a:moveTo>
                      <a:pt x="157" y="463"/>
                    </a:moveTo>
                    <a:lnTo>
                      <a:pt x="0" y="0"/>
                    </a:lnTo>
                    <a:lnTo>
                      <a:pt x="0" y="409"/>
                    </a:lnTo>
                    <a:lnTo>
                      <a:pt x="157" y="872"/>
                    </a:lnTo>
                    <a:lnTo>
                      <a:pt x="157"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6" name="Freeform 51"/>
              <p:cNvSpPr>
                <a:spLocks/>
              </p:cNvSpPr>
              <p:nvPr/>
            </p:nvSpPr>
            <p:spPr bwMode="auto">
              <a:xfrm>
                <a:off x="2880" y="2175"/>
                <a:ext cx="66" cy="146"/>
              </a:xfrm>
              <a:custGeom>
                <a:avLst/>
                <a:gdLst/>
                <a:ahLst/>
                <a:cxnLst>
                  <a:cxn ang="0">
                    <a:pos x="331" y="409"/>
                  </a:cxn>
                  <a:cxn ang="0">
                    <a:pos x="316" y="419"/>
                  </a:cxn>
                  <a:cxn ang="0">
                    <a:pos x="299" y="431"/>
                  </a:cxn>
                  <a:cxn ang="0">
                    <a:pos x="282" y="444"/>
                  </a:cxn>
                  <a:cxn ang="0">
                    <a:pos x="263" y="459"/>
                  </a:cxn>
                  <a:cxn ang="0">
                    <a:pos x="222" y="494"/>
                  </a:cxn>
                  <a:cxn ang="0">
                    <a:pos x="180" y="534"/>
                  </a:cxn>
                  <a:cxn ang="0">
                    <a:pos x="135" y="578"/>
                  </a:cxn>
                  <a:cxn ang="0">
                    <a:pos x="89" y="627"/>
                  </a:cxn>
                  <a:cxn ang="0">
                    <a:pos x="43" y="679"/>
                  </a:cxn>
                  <a:cxn ang="0">
                    <a:pos x="0" y="732"/>
                  </a:cxn>
                  <a:cxn ang="0">
                    <a:pos x="0" y="322"/>
                  </a:cxn>
                  <a:cxn ang="0">
                    <a:pos x="21" y="296"/>
                  </a:cxn>
                  <a:cxn ang="0">
                    <a:pos x="43" y="269"/>
                  </a:cxn>
                  <a:cxn ang="0">
                    <a:pos x="67" y="243"/>
                  </a:cxn>
                  <a:cxn ang="0">
                    <a:pos x="89" y="217"/>
                  </a:cxn>
                  <a:cxn ang="0">
                    <a:pos x="135" y="168"/>
                  </a:cxn>
                  <a:cxn ang="0">
                    <a:pos x="180" y="124"/>
                  </a:cxn>
                  <a:cxn ang="0">
                    <a:pos x="222" y="84"/>
                  </a:cxn>
                  <a:cxn ang="0">
                    <a:pos x="263" y="49"/>
                  </a:cxn>
                  <a:cxn ang="0">
                    <a:pos x="282" y="35"/>
                  </a:cxn>
                  <a:cxn ang="0">
                    <a:pos x="299" y="21"/>
                  </a:cxn>
                  <a:cxn ang="0">
                    <a:pos x="316" y="9"/>
                  </a:cxn>
                  <a:cxn ang="0">
                    <a:pos x="331" y="0"/>
                  </a:cxn>
                  <a:cxn ang="0">
                    <a:pos x="331" y="409"/>
                  </a:cxn>
                </a:cxnLst>
                <a:rect l="0" t="0" r="r" b="b"/>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7" name="Freeform 52"/>
              <p:cNvSpPr>
                <a:spLocks/>
              </p:cNvSpPr>
              <p:nvPr/>
            </p:nvSpPr>
            <p:spPr bwMode="auto">
              <a:xfrm>
                <a:off x="3048" y="2088"/>
                <a:ext cx="44" cy="120"/>
              </a:xfrm>
              <a:custGeom>
                <a:avLst/>
                <a:gdLst/>
                <a:ahLst/>
                <a:cxnLst>
                  <a:cxn ang="0">
                    <a:pos x="201" y="412"/>
                  </a:cxn>
                  <a:cxn ang="0">
                    <a:pos x="206" y="415"/>
                  </a:cxn>
                  <a:cxn ang="0">
                    <a:pos x="209" y="420"/>
                  </a:cxn>
                  <a:cxn ang="0">
                    <a:pos x="212" y="425"/>
                  </a:cxn>
                  <a:cxn ang="0">
                    <a:pos x="213" y="429"/>
                  </a:cxn>
                  <a:cxn ang="0">
                    <a:pos x="214" y="434"/>
                  </a:cxn>
                  <a:cxn ang="0">
                    <a:pos x="213" y="439"/>
                  </a:cxn>
                  <a:cxn ang="0">
                    <a:pos x="213" y="443"/>
                  </a:cxn>
                  <a:cxn ang="0">
                    <a:pos x="211" y="449"/>
                  </a:cxn>
                  <a:cxn ang="0">
                    <a:pos x="206" y="460"/>
                  </a:cxn>
                  <a:cxn ang="0">
                    <a:pos x="198" y="470"/>
                  </a:cxn>
                  <a:cxn ang="0">
                    <a:pos x="186" y="482"/>
                  </a:cxn>
                  <a:cxn ang="0">
                    <a:pos x="173" y="495"/>
                  </a:cxn>
                  <a:cxn ang="0">
                    <a:pos x="158" y="507"/>
                  </a:cxn>
                  <a:cxn ang="0">
                    <a:pos x="140" y="519"/>
                  </a:cxn>
                  <a:cxn ang="0">
                    <a:pos x="121" y="533"/>
                  </a:cxn>
                  <a:cxn ang="0">
                    <a:pos x="100" y="546"/>
                  </a:cxn>
                  <a:cxn ang="0">
                    <a:pos x="52" y="573"/>
                  </a:cxn>
                  <a:cxn ang="0">
                    <a:pos x="0" y="601"/>
                  </a:cxn>
                  <a:cxn ang="0">
                    <a:pos x="0" y="192"/>
                  </a:cxn>
                  <a:cxn ang="0">
                    <a:pos x="52" y="164"/>
                  </a:cxn>
                  <a:cxn ang="0">
                    <a:pos x="100" y="137"/>
                  </a:cxn>
                  <a:cxn ang="0">
                    <a:pos x="121" y="123"/>
                  </a:cxn>
                  <a:cxn ang="0">
                    <a:pos x="140" y="111"/>
                  </a:cxn>
                  <a:cxn ang="0">
                    <a:pos x="158" y="98"/>
                  </a:cxn>
                  <a:cxn ang="0">
                    <a:pos x="173" y="85"/>
                  </a:cxn>
                  <a:cxn ang="0">
                    <a:pos x="186" y="73"/>
                  </a:cxn>
                  <a:cxn ang="0">
                    <a:pos x="198" y="61"/>
                  </a:cxn>
                  <a:cxn ang="0">
                    <a:pos x="206" y="50"/>
                  </a:cxn>
                  <a:cxn ang="0">
                    <a:pos x="211" y="38"/>
                  </a:cxn>
                  <a:cxn ang="0">
                    <a:pos x="213" y="33"/>
                  </a:cxn>
                  <a:cxn ang="0">
                    <a:pos x="213" y="28"/>
                  </a:cxn>
                  <a:cxn ang="0">
                    <a:pos x="214" y="23"/>
                  </a:cxn>
                  <a:cxn ang="0">
                    <a:pos x="213" y="18"/>
                  </a:cxn>
                  <a:cxn ang="0">
                    <a:pos x="212" y="14"/>
                  </a:cxn>
                  <a:cxn ang="0">
                    <a:pos x="209" y="9"/>
                  </a:cxn>
                  <a:cxn ang="0">
                    <a:pos x="206" y="4"/>
                  </a:cxn>
                  <a:cxn ang="0">
                    <a:pos x="201" y="0"/>
                  </a:cxn>
                  <a:cxn ang="0">
                    <a:pos x="201" y="412"/>
                  </a:cxn>
                </a:cxnLst>
                <a:rect l="0" t="0" r="r" b="b"/>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8" name="Freeform 53"/>
              <p:cNvSpPr>
                <a:spLocks/>
              </p:cNvSpPr>
              <p:nvPr/>
            </p:nvSpPr>
            <p:spPr bwMode="auto">
              <a:xfrm>
                <a:off x="3131" y="2038"/>
                <a:ext cx="44" cy="120"/>
              </a:xfrm>
              <a:custGeom>
                <a:avLst/>
                <a:gdLst/>
                <a:ahLst/>
                <a:cxnLst>
                  <a:cxn ang="0">
                    <a:pos x="220" y="0"/>
                  </a:cxn>
                  <a:cxn ang="0">
                    <a:pos x="0" y="187"/>
                  </a:cxn>
                  <a:cxn ang="0">
                    <a:pos x="0" y="596"/>
                  </a:cxn>
                  <a:cxn ang="0">
                    <a:pos x="220" y="409"/>
                  </a:cxn>
                  <a:cxn ang="0">
                    <a:pos x="220" y="0"/>
                  </a:cxn>
                </a:cxnLst>
                <a:rect l="0" t="0" r="r" b="b"/>
                <a:pathLst>
                  <a:path w="220" h="596">
                    <a:moveTo>
                      <a:pt x="220" y="0"/>
                    </a:moveTo>
                    <a:lnTo>
                      <a:pt x="0" y="187"/>
                    </a:lnTo>
                    <a:lnTo>
                      <a:pt x="0" y="596"/>
                    </a:lnTo>
                    <a:lnTo>
                      <a:pt x="220" y="409"/>
                    </a:lnTo>
                    <a:lnTo>
                      <a:pt x="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9" name="Freeform 54"/>
              <p:cNvSpPr>
                <a:spLocks/>
              </p:cNvSpPr>
              <p:nvPr/>
            </p:nvSpPr>
            <p:spPr bwMode="auto">
              <a:xfrm>
                <a:off x="3459" y="2055"/>
                <a:ext cx="62" cy="110"/>
              </a:xfrm>
              <a:custGeom>
                <a:avLst/>
                <a:gdLst/>
                <a:ahLst/>
                <a:cxnLst>
                  <a:cxn ang="0">
                    <a:pos x="309" y="410"/>
                  </a:cxn>
                  <a:cxn ang="0">
                    <a:pos x="284" y="412"/>
                  </a:cxn>
                  <a:cxn ang="0">
                    <a:pos x="261" y="416"/>
                  </a:cxn>
                  <a:cxn ang="0">
                    <a:pos x="238" y="421"/>
                  </a:cxn>
                  <a:cxn ang="0">
                    <a:pos x="216" y="428"/>
                  </a:cxn>
                  <a:cxn ang="0">
                    <a:pos x="194" y="435"/>
                  </a:cxn>
                  <a:cxn ang="0">
                    <a:pos x="173" y="444"/>
                  </a:cxn>
                  <a:cxn ang="0">
                    <a:pos x="153" y="453"/>
                  </a:cxn>
                  <a:cxn ang="0">
                    <a:pos x="133" y="463"/>
                  </a:cxn>
                  <a:cxn ang="0">
                    <a:pos x="113" y="473"/>
                  </a:cxn>
                  <a:cxn ang="0">
                    <a:pos x="95" y="485"/>
                  </a:cxn>
                  <a:cxn ang="0">
                    <a:pos x="77" y="495"/>
                  </a:cxn>
                  <a:cxn ang="0">
                    <a:pos x="61" y="507"/>
                  </a:cxn>
                  <a:cxn ang="0">
                    <a:pos x="29" y="529"/>
                  </a:cxn>
                  <a:cxn ang="0">
                    <a:pos x="0" y="550"/>
                  </a:cxn>
                  <a:cxn ang="0">
                    <a:pos x="0" y="141"/>
                  </a:cxn>
                  <a:cxn ang="0">
                    <a:pos x="29" y="120"/>
                  </a:cxn>
                  <a:cxn ang="0">
                    <a:pos x="61" y="98"/>
                  </a:cxn>
                  <a:cxn ang="0">
                    <a:pos x="77" y="86"/>
                  </a:cxn>
                  <a:cxn ang="0">
                    <a:pos x="95" y="75"/>
                  </a:cxn>
                  <a:cxn ang="0">
                    <a:pos x="113" y="64"/>
                  </a:cxn>
                  <a:cxn ang="0">
                    <a:pos x="133" y="54"/>
                  </a:cxn>
                  <a:cxn ang="0">
                    <a:pos x="153" y="44"/>
                  </a:cxn>
                  <a:cxn ang="0">
                    <a:pos x="173" y="35"/>
                  </a:cxn>
                  <a:cxn ang="0">
                    <a:pos x="194" y="26"/>
                  </a:cxn>
                  <a:cxn ang="0">
                    <a:pos x="216" y="19"/>
                  </a:cxn>
                  <a:cxn ang="0">
                    <a:pos x="238" y="12"/>
                  </a:cxn>
                  <a:cxn ang="0">
                    <a:pos x="261" y="7"/>
                  </a:cxn>
                  <a:cxn ang="0">
                    <a:pos x="284" y="4"/>
                  </a:cxn>
                  <a:cxn ang="0">
                    <a:pos x="309" y="0"/>
                  </a:cxn>
                  <a:cxn ang="0">
                    <a:pos x="309" y="410"/>
                  </a:cxn>
                </a:cxnLst>
                <a:rect l="0" t="0" r="r" b="b"/>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0" name="Freeform 55"/>
              <p:cNvSpPr>
                <a:spLocks/>
              </p:cNvSpPr>
              <p:nvPr/>
            </p:nvSpPr>
            <p:spPr bwMode="auto">
              <a:xfrm>
                <a:off x="3582" y="2051"/>
                <a:ext cx="31" cy="106"/>
              </a:xfrm>
              <a:custGeom>
                <a:avLst/>
                <a:gdLst/>
                <a:ahLst/>
                <a:cxnLst>
                  <a:cxn ang="0">
                    <a:pos x="149" y="409"/>
                  </a:cxn>
                  <a:cxn ang="0">
                    <a:pos x="149" y="415"/>
                  </a:cxn>
                  <a:cxn ang="0">
                    <a:pos x="147" y="422"/>
                  </a:cxn>
                  <a:cxn ang="0">
                    <a:pos x="145" y="428"/>
                  </a:cxn>
                  <a:cxn ang="0">
                    <a:pos x="141" y="435"/>
                  </a:cxn>
                  <a:cxn ang="0">
                    <a:pos x="137" y="440"/>
                  </a:cxn>
                  <a:cxn ang="0">
                    <a:pos x="131" y="447"/>
                  </a:cxn>
                  <a:cxn ang="0">
                    <a:pos x="124" y="456"/>
                  </a:cxn>
                  <a:cxn ang="0">
                    <a:pos x="116" y="463"/>
                  </a:cxn>
                  <a:cxn ang="0">
                    <a:pos x="96" y="478"/>
                  </a:cxn>
                  <a:cxn ang="0">
                    <a:pos x="69" y="495"/>
                  </a:cxn>
                  <a:cxn ang="0">
                    <a:pos x="37" y="513"/>
                  </a:cxn>
                  <a:cxn ang="0">
                    <a:pos x="0" y="533"/>
                  </a:cxn>
                  <a:cxn ang="0">
                    <a:pos x="0" y="124"/>
                  </a:cxn>
                  <a:cxn ang="0">
                    <a:pos x="37" y="104"/>
                  </a:cxn>
                  <a:cxn ang="0">
                    <a:pos x="69" y="86"/>
                  </a:cxn>
                  <a:cxn ang="0">
                    <a:pos x="96" y="69"/>
                  </a:cxn>
                  <a:cxn ang="0">
                    <a:pos x="116" y="54"/>
                  </a:cxn>
                  <a:cxn ang="0">
                    <a:pos x="124" y="46"/>
                  </a:cxn>
                  <a:cxn ang="0">
                    <a:pos x="131" y="39"/>
                  </a:cxn>
                  <a:cxn ang="0">
                    <a:pos x="137" y="32"/>
                  </a:cxn>
                  <a:cxn ang="0">
                    <a:pos x="141" y="26"/>
                  </a:cxn>
                  <a:cxn ang="0">
                    <a:pos x="145" y="19"/>
                  </a:cxn>
                  <a:cxn ang="0">
                    <a:pos x="147" y="13"/>
                  </a:cxn>
                  <a:cxn ang="0">
                    <a:pos x="149" y="6"/>
                  </a:cxn>
                  <a:cxn ang="0">
                    <a:pos x="149" y="0"/>
                  </a:cxn>
                  <a:cxn ang="0">
                    <a:pos x="149" y="409"/>
                  </a:cxn>
                </a:cxnLst>
                <a:rect l="0" t="0" r="r" b="b"/>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1" name="Freeform 56"/>
              <p:cNvSpPr>
                <a:spLocks/>
              </p:cNvSpPr>
              <p:nvPr/>
            </p:nvSpPr>
            <p:spPr bwMode="auto">
              <a:xfrm>
                <a:off x="4067" y="1947"/>
                <a:ext cx="34" cy="110"/>
              </a:xfrm>
              <a:custGeom>
                <a:avLst/>
                <a:gdLst/>
                <a:ahLst/>
                <a:cxnLst>
                  <a:cxn ang="0">
                    <a:pos x="187" y="561"/>
                  </a:cxn>
                  <a:cxn ang="0">
                    <a:pos x="187" y="153"/>
                  </a:cxn>
                  <a:cxn ang="0">
                    <a:pos x="0" y="0"/>
                  </a:cxn>
                  <a:cxn ang="0">
                    <a:pos x="0" y="408"/>
                  </a:cxn>
                  <a:cxn ang="0">
                    <a:pos x="187" y="561"/>
                  </a:cxn>
                </a:cxnLst>
                <a:rect l="0" t="0" r="r" b="b"/>
                <a:pathLst>
                  <a:path w="187" h="561">
                    <a:moveTo>
                      <a:pt x="187" y="561"/>
                    </a:moveTo>
                    <a:lnTo>
                      <a:pt x="187" y="153"/>
                    </a:lnTo>
                    <a:lnTo>
                      <a:pt x="0" y="0"/>
                    </a:lnTo>
                    <a:lnTo>
                      <a:pt x="0" y="408"/>
                    </a:lnTo>
                    <a:lnTo>
                      <a:pt x="187" y="5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2" name="Freeform 57"/>
              <p:cNvSpPr>
                <a:spLocks/>
              </p:cNvSpPr>
              <p:nvPr/>
            </p:nvSpPr>
            <p:spPr bwMode="auto">
              <a:xfrm>
                <a:off x="4222" y="2106"/>
                <a:ext cx="157" cy="210"/>
              </a:xfrm>
              <a:custGeom>
                <a:avLst/>
                <a:gdLst/>
                <a:ahLst/>
                <a:cxnLst>
                  <a:cxn ang="0">
                    <a:pos x="777" y="1061"/>
                  </a:cxn>
                  <a:cxn ang="0">
                    <a:pos x="739" y="1046"/>
                  </a:cxn>
                  <a:cxn ang="0">
                    <a:pos x="704" y="1034"/>
                  </a:cxn>
                  <a:cxn ang="0">
                    <a:pos x="670" y="1022"/>
                  </a:cxn>
                  <a:cxn ang="0">
                    <a:pos x="639" y="1012"/>
                  </a:cxn>
                  <a:cxn ang="0">
                    <a:pos x="611" y="1004"/>
                  </a:cxn>
                  <a:cxn ang="0">
                    <a:pos x="584" y="997"/>
                  </a:cxn>
                  <a:cxn ang="0">
                    <a:pos x="559" y="991"/>
                  </a:cxn>
                  <a:cxn ang="0">
                    <a:pos x="538" y="986"/>
                  </a:cxn>
                  <a:cxn ang="0">
                    <a:pos x="529" y="984"/>
                  </a:cxn>
                  <a:cxn ang="0">
                    <a:pos x="519" y="980"/>
                  </a:cxn>
                  <a:cxn ang="0">
                    <a:pos x="508" y="976"/>
                  </a:cxn>
                  <a:cxn ang="0">
                    <a:pos x="496" y="969"/>
                  </a:cxn>
                  <a:cxn ang="0">
                    <a:pos x="484" y="962"/>
                  </a:cxn>
                  <a:cxn ang="0">
                    <a:pos x="471" y="952"/>
                  </a:cxn>
                  <a:cxn ang="0">
                    <a:pos x="457" y="943"/>
                  </a:cxn>
                  <a:cxn ang="0">
                    <a:pos x="443" y="931"/>
                  </a:cxn>
                  <a:cxn ang="0">
                    <a:pos x="412" y="906"/>
                  </a:cxn>
                  <a:cxn ang="0">
                    <a:pos x="380" y="876"/>
                  </a:cxn>
                  <a:cxn ang="0">
                    <a:pos x="346" y="843"/>
                  </a:cxn>
                  <a:cxn ang="0">
                    <a:pos x="310" y="805"/>
                  </a:cxn>
                  <a:cxn ang="0">
                    <a:pos x="273" y="765"/>
                  </a:cxn>
                  <a:cxn ang="0">
                    <a:pos x="235" y="722"/>
                  </a:cxn>
                  <a:cxn ang="0">
                    <a:pos x="196" y="677"/>
                  </a:cxn>
                  <a:cxn ang="0">
                    <a:pos x="156" y="629"/>
                  </a:cxn>
                  <a:cxn ang="0">
                    <a:pos x="117" y="580"/>
                  </a:cxn>
                  <a:cxn ang="0">
                    <a:pos x="77" y="528"/>
                  </a:cxn>
                  <a:cxn ang="0">
                    <a:pos x="38" y="477"/>
                  </a:cxn>
                  <a:cxn ang="0">
                    <a:pos x="0" y="424"/>
                  </a:cxn>
                  <a:cxn ang="0">
                    <a:pos x="0" y="0"/>
                  </a:cxn>
                  <a:cxn ang="0">
                    <a:pos x="38" y="53"/>
                  </a:cxn>
                  <a:cxn ang="0">
                    <a:pos x="77" y="104"/>
                  </a:cxn>
                  <a:cxn ang="0">
                    <a:pos x="117" y="155"/>
                  </a:cxn>
                  <a:cxn ang="0">
                    <a:pos x="156" y="204"/>
                  </a:cxn>
                  <a:cxn ang="0">
                    <a:pos x="196" y="251"/>
                  </a:cxn>
                  <a:cxn ang="0">
                    <a:pos x="235" y="297"/>
                  </a:cxn>
                  <a:cxn ang="0">
                    <a:pos x="273" y="339"/>
                  </a:cxn>
                  <a:cxn ang="0">
                    <a:pos x="310" y="380"/>
                  </a:cxn>
                  <a:cxn ang="0">
                    <a:pos x="346" y="417"/>
                  </a:cxn>
                  <a:cxn ang="0">
                    <a:pos x="380" y="451"/>
                  </a:cxn>
                  <a:cxn ang="0">
                    <a:pos x="412" y="480"/>
                  </a:cxn>
                  <a:cxn ang="0">
                    <a:pos x="443" y="506"/>
                  </a:cxn>
                  <a:cxn ang="0">
                    <a:pos x="457" y="518"/>
                  </a:cxn>
                  <a:cxn ang="0">
                    <a:pos x="471" y="528"/>
                  </a:cxn>
                  <a:cxn ang="0">
                    <a:pos x="484" y="536"/>
                  </a:cxn>
                  <a:cxn ang="0">
                    <a:pos x="496" y="545"/>
                  </a:cxn>
                  <a:cxn ang="0">
                    <a:pos x="508" y="552"/>
                  </a:cxn>
                  <a:cxn ang="0">
                    <a:pos x="519" y="556"/>
                  </a:cxn>
                  <a:cxn ang="0">
                    <a:pos x="529" y="560"/>
                  </a:cxn>
                  <a:cxn ang="0">
                    <a:pos x="538" y="562"/>
                  </a:cxn>
                  <a:cxn ang="0">
                    <a:pos x="559" y="567"/>
                  </a:cxn>
                  <a:cxn ang="0">
                    <a:pos x="584" y="572"/>
                  </a:cxn>
                  <a:cxn ang="0">
                    <a:pos x="611" y="579"/>
                  </a:cxn>
                  <a:cxn ang="0">
                    <a:pos x="639" y="587"/>
                  </a:cxn>
                  <a:cxn ang="0">
                    <a:pos x="670" y="596"/>
                  </a:cxn>
                  <a:cxn ang="0">
                    <a:pos x="704" y="608"/>
                  </a:cxn>
                  <a:cxn ang="0">
                    <a:pos x="739" y="621"/>
                  </a:cxn>
                  <a:cxn ang="0">
                    <a:pos x="777" y="635"/>
                  </a:cxn>
                  <a:cxn ang="0">
                    <a:pos x="777" y="1061"/>
                  </a:cxn>
                </a:cxnLst>
                <a:rect l="0" t="0" r="r" b="b"/>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3" name="Freeform 58"/>
              <p:cNvSpPr>
                <a:spLocks/>
              </p:cNvSpPr>
              <p:nvPr/>
            </p:nvSpPr>
            <p:spPr bwMode="auto">
              <a:xfrm>
                <a:off x="4487" y="2289"/>
                <a:ext cx="84" cy="145"/>
              </a:xfrm>
              <a:custGeom>
                <a:avLst/>
                <a:gdLst/>
                <a:ahLst/>
                <a:cxnLst>
                  <a:cxn ang="0">
                    <a:pos x="423" y="299"/>
                  </a:cxn>
                  <a:cxn ang="0">
                    <a:pos x="370" y="257"/>
                  </a:cxn>
                  <a:cxn ang="0">
                    <a:pos x="316" y="217"/>
                  </a:cxn>
                  <a:cxn ang="0">
                    <a:pos x="264" y="177"/>
                  </a:cxn>
                  <a:cxn ang="0">
                    <a:pos x="210" y="138"/>
                  </a:cxn>
                  <a:cxn ang="0">
                    <a:pos x="157" y="102"/>
                  </a:cxn>
                  <a:cxn ang="0">
                    <a:pos x="104" y="67"/>
                  </a:cxn>
                  <a:cxn ang="0">
                    <a:pos x="51" y="33"/>
                  </a:cxn>
                  <a:cxn ang="0">
                    <a:pos x="0" y="0"/>
                  </a:cxn>
                  <a:cxn ang="0">
                    <a:pos x="0" y="426"/>
                  </a:cxn>
                  <a:cxn ang="0">
                    <a:pos x="51" y="458"/>
                  </a:cxn>
                  <a:cxn ang="0">
                    <a:pos x="104" y="492"/>
                  </a:cxn>
                  <a:cxn ang="0">
                    <a:pos x="157" y="527"/>
                  </a:cxn>
                  <a:cxn ang="0">
                    <a:pos x="210" y="563"/>
                  </a:cxn>
                  <a:cxn ang="0">
                    <a:pos x="264" y="602"/>
                  </a:cxn>
                  <a:cxn ang="0">
                    <a:pos x="316" y="642"/>
                  </a:cxn>
                  <a:cxn ang="0">
                    <a:pos x="370" y="683"/>
                  </a:cxn>
                  <a:cxn ang="0">
                    <a:pos x="423" y="726"/>
                  </a:cxn>
                  <a:cxn ang="0">
                    <a:pos x="423" y="299"/>
                  </a:cxn>
                </a:cxnLst>
                <a:rect l="0" t="0" r="r" b="b"/>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4" name="Freeform 59"/>
              <p:cNvSpPr>
                <a:spLocks/>
              </p:cNvSpPr>
              <p:nvPr/>
            </p:nvSpPr>
            <p:spPr bwMode="auto">
              <a:xfrm>
                <a:off x="4123" y="1680"/>
                <a:ext cx="21" cy="169"/>
              </a:xfrm>
              <a:custGeom>
                <a:avLst/>
                <a:gdLst/>
                <a:ahLst/>
                <a:cxnLst>
                  <a:cxn ang="0">
                    <a:pos x="119" y="0"/>
                  </a:cxn>
                  <a:cxn ang="0">
                    <a:pos x="101" y="13"/>
                  </a:cxn>
                  <a:cxn ang="0">
                    <a:pos x="85" y="25"/>
                  </a:cxn>
                  <a:cxn ang="0">
                    <a:pos x="71" y="38"/>
                  </a:cxn>
                  <a:cxn ang="0">
                    <a:pos x="58" y="50"/>
                  </a:cxn>
                  <a:cxn ang="0">
                    <a:pos x="48" y="62"/>
                  </a:cxn>
                  <a:cxn ang="0">
                    <a:pos x="37" y="74"/>
                  </a:cxn>
                  <a:cxn ang="0">
                    <a:pos x="29" y="85"/>
                  </a:cxn>
                  <a:cxn ang="0">
                    <a:pos x="22" y="97"/>
                  </a:cxn>
                  <a:cxn ang="0">
                    <a:pos x="16" y="109"/>
                  </a:cxn>
                  <a:cxn ang="0">
                    <a:pos x="10" y="120"/>
                  </a:cxn>
                  <a:cxn ang="0">
                    <a:pos x="7" y="131"/>
                  </a:cxn>
                  <a:cxn ang="0">
                    <a:pos x="4" y="143"/>
                  </a:cxn>
                  <a:cxn ang="0">
                    <a:pos x="2" y="153"/>
                  </a:cxn>
                  <a:cxn ang="0">
                    <a:pos x="1" y="162"/>
                  </a:cxn>
                  <a:cxn ang="0">
                    <a:pos x="0" y="173"/>
                  </a:cxn>
                  <a:cxn ang="0">
                    <a:pos x="1" y="182"/>
                  </a:cxn>
                  <a:cxn ang="0">
                    <a:pos x="1" y="196"/>
                  </a:cxn>
                  <a:cxn ang="0">
                    <a:pos x="3" y="210"/>
                  </a:cxn>
                  <a:cxn ang="0">
                    <a:pos x="7" y="222"/>
                  </a:cxn>
                  <a:cxn ang="0">
                    <a:pos x="9" y="234"/>
                  </a:cxn>
                  <a:cxn ang="0">
                    <a:pos x="17" y="254"/>
                  </a:cxn>
                  <a:cxn ang="0">
                    <a:pos x="27" y="278"/>
                  </a:cxn>
                  <a:cxn ang="0">
                    <a:pos x="37" y="305"/>
                  </a:cxn>
                  <a:cxn ang="0">
                    <a:pos x="48" y="333"/>
                  </a:cxn>
                  <a:cxn ang="0">
                    <a:pos x="57" y="361"/>
                  </a:cxn>
                  <a:cxn ang="0">
                    <a:pos x="65" y="388"/>
                  </a:cxn>
                  <a:cxn ang="0">
                    <a:pos x="69" y="401"/>
                  </a:cxn>
                  <a:cxn ang="0">
                    <a:pos x="71" y="412"/>
                  </a:cxn>
                  <a:cxn ang="0">
                    <a:pos x="72" y="423"/>
                  </a:cxn>
                  <a:cxn ang="0">
                    <a:pos x="72" y="432"/>
                  </a:cxn>
                  <a:cxn ang="0">
                    <a:pos x="72" y="845"/>
                  </a:cxn>
                  <a:cxn ang="0">
                    <a:pos x="72" y="834"/>
                  </a:cxn>
                  <a:cxn ang="0">
                    <a:pos x="71" y="824"/>
                  </a:cxn>
                  <a:cxn ang="0">
                    <a:pos x="69" y="812"/>
                  </a:cxn>
                  <a:cxn ang="0">
                    <a:pos x="65" y="799"/>
                  </a:cxn>
                  <a:cxn ang="0">
                    <a:pos x="57" y="771"/>
                  </a:cxn>
                  <a:cxn ang="0">
                    <a:pos x="48" y="742"/>
                  </a:cxn>
                  <a:cxn ang="0">
                    <a:pos x="37" y="714"/>
                  </a:cxn>
                  <a:cxn ang="0">
                    <a:pos x="27" y="687"/>
                  </a:cxn>
                  <a:cxn ang="0">
                    <a:pos x="17" y="662"/>
                  </a:cxn>
                  <a:cxn ang="0">
                    <a:pos x="9" y="643"/>
                  </a:cxn>
                  <a:cxn ang="0">
                    <a:pos x="7" y="631"/>
                  </a:cxn>
                  <a:cxn ang="0">
                    <a:pos x="3" y="619"/>
                  </a:cxn>
                  <a:cxn ang="0">
                    <a:pos x="1" y="605"/>
                  </a:cxn>
                  <a:cxn ang="0">
                    <a:pos x="1" y="591"/>
                  </a:cxn>
                  <a:cxn ang="0">
                    <a:pos x="0" y="582"/>
                  </a:cxn>
                  <a:cxn ang="0">
                    <a:pos x="1" y="571"/>
                  </a:cxn>
                  <a:cxn ang="0">
                    <a:pos x="2" y="562"/>
                  </a:cxn>
                  <a:cxn ang="0">
                    <a:pos x="4" y="551"/>
                  </a:cxn>
                  <a:cxn ang="0">
                    <a:pos x="7" y="541"/>
                  </a:cxn>
                  <a:cxn ang="0">
                    <a:pos x="10" y="529"/>
                  </a:cxn>
                  <a:cxn ang="0">
                    <a:pos x="16" y="518"/>
                  </a:cxn>
                  <a:cxn ang="0">
                    <a:pos x="22" y="507"/>
                  </a:cxn>
                  <a:cxn ang="0">
                    <a:pos x="29" y="495"/>
                  </a:cxn>
                  <a:cxn ang="0">
                    <a:pos x="37" y="483"/>
                  </a:cxn>
                  <a:cxn ang="0">
                    <a:pos x="48" y="471"/>
                  </a:cxn>
                  <a:cxn ang="0">
                    <a:pos x="58" y="459"/>
                  </a:cxn>
                  <a:cxn ang="0">
                    <a:pos x="71" y="446"/>
                  </a:cxn>
                  <a:cxn ang="0">
                    <a:pos x="85" y="435"/>
                  </a:cxn>
                  <a:cxn ang="0">
                    <a:pos x="101" y="422"/>
                  </a:cxn>
                  <a:cxn ang="0">
                    <a:pos x="119" y="409"/>
                  </a:cxn>
                  <a:cxn ang="0">
                    <a:pos x="119" y="0"/>
                  </a:cxn>
                </a:cxnLst>
                <a:rect l="0" t="0" r="r" b="b"/>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5" name="Freeform 60"/>
              <p:cNvSpPr>
                <a:spLocks/>
              </p:cNvSpPr>
              <p:nvPr/>
            </p:nvSpPr>
            <p:spPr bwMode="auto">
              <a:xfrm>
                <a:off x="4208" y="1082"/>
                <a:ext cx="49" cy="96"/>
              </a:xfrm>
              <a:custGeom>
                <a:avLst/>
                <a:gdLst/>
                <a:ahLst/>
                <a:cxnLst>
                  <a:cxn ang="0">
                    <a:pos x="0" y="481"/>
                  </a:cxn>
                  <a:cxn ang="0">
                    <a:pos x="22" y="477"/>
                  </a:cxn>
                  <a:cxn ang="0">
                    <a:pos x="45" y="474"/>
                  </a:cxn>
                  <a:cxn ang="0">
                    <a:pos x="70" y="472"/>
                  </a:cxn>
                  <a:cxn ang="0">
                    <a:pos x="94" y="470"/>
                  </a:cxn>
                  <a:cxn ang="0">
                    <a:pos x="134" y="458"/>
                  </a:cxn>
                  <a:cxn ang="0">
                    <a:pos x="181" y="445"/>
                  </a:cxn>
                  <a:cxn ang="0">
                    <a:pos x="203" y="438"/>
                  </a:cxn>
                  <a:cxn ang="0">
                    <a:pos x="222" y="430"/>
                  </a:cxn>
                  <a:cxn ang="0">
                    <a:pos x="230" y="425"/>
                  </a:cxn>
                  <a:cxn ang="0">
                    <a:pos x="236" y="421"/>
                  </a:cxn>
                  <a:cxn ang="0">
                    <a:pos x="239" y="415"/>
                  </a:cxn>
                  <a:cxn ang="0">
                    <a:pos x="242" y="409"/>
                  </a:cxn>
                  <a:cxn ang="0">
                    <a:pos x="242" y="0"/>
                  </a:cxn>
                  <a:cxn ang="0">
                    <a:pos x="239" y="6"/>
                  </a:cxn>
                  <a:cxn ang="0">
                    <a:pos x="236" y="11"/>
                  </a:cxn>
                  <a:cxn ang="0">
                    <a:pos x="230" y="17"/>
                  </a:cxn>
                  <a:cxn ang="0">
                    <a:pos x="222" y="21"/>
                  </a:cxn>
                  <a:cxn ang="0">
                    <a:pos x="203" y="29"/>
                  </a:cxn>
                  <a:cxn ang="0">
                    <a:pos x="181" y="36"/>
                  </a:cxn>
                  <a:cxn ang="0">
                    <a:pos x="134" y="49"/>
                  </a:cxn>
                  <a:cxn ang="0">
                    <a:pos x="94" y="61"/>
                  </a:cxn>
                  <a:cxn ang="0">
                    <a:pos x="70" y="63"/>
                  </a:cxn>
                  <a:cxn ang="0">
                    <a:pos x="45" y="66"/>
                  </a:cxn>
                  <a:cxn ang="0">
                    <a:pos x="22" y="68"/>
                  </a:cxn>
                  <a:cxn ang="0">
                    <a:pos x="0" y="73"/>
                  </a:cxn>
                  <a:cxn ang="0">
                    <a:pos x="0" y="481"/>
                  </a:cxn>
                </a:cxnLst>
                <a:rect l="0" t="0" r="r" b="b"/>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6" name="Freeform 61"/>
              <p:cNvSpPr>
                <a:spLocks/>
              </p:cNvSpPr>
              <p:nvPr/>
            </p:nvSpPr>
            <p:spPr bwMode="auto">
              <a:xfrm>
                <a:off x="4059" y="1238"/>
                <a:ext cx="133" cy="173"/>
              </a:xfrm>
              <a:custGeom>
                <a:avLst/>
                <a:gdLst/>
                <a:ahLst/>
                <a:cxnLst>
                  <a:cxn ang="0">
                    <a:pos x="283" y="697"/>
                  </a:cxn>
                  <a:cxn ang="0">
                    <a:pos x="207" y="648"/>
                  </a:cxn>
                  <a:cxn ang="0">
                    <a:pos x="124" y="591"/>
                  </a:cxn>
                  <a:cxn ang="0">
                    <a:pos x="42" y="530"/>
                  </a:cxn>
                  <a:cxn ang="0">
                    <a:pos x="2" y="498"/>
                  </a:cxn>
                  <a:cxn ang="0">
                    <a:pos x="0" y="488"/>
                  </a:cxn>
                  <a:cxn ang="0">
                    <a:pos x="5" y="478"/>
                  </a:cxn>
                  <a:cxn ang="0">
                    <a:pos x="15" y="465"/>
                  </a:cxn>
                  <a:cxn ang="0">
                    <a:pos x="31" y="452"/>
                  </a:cxn>
                  <a:cxn ang="0">
                    <a:pos x="54" y="438"/>
                  </a:cxn>
                  <a:cxn ang="0">
                    <a:pos x="95" y="418"/>
                  </a:cxn>
                  <a:cxn ang="0">
                    <a:pos x="328" y="578"/>
                  </a:cxn>
                  <a:cxn ang="0">
                    <a:pos x="390" y="563"/>
                  </a:cxn>
                  <a:cxn ang="0">
                    <a:pos x="405" y="571"/>
                  </a:cxn>
                  <a:cxn ang="0">
                    <a:pos x="427" y="592"/>
                  </a:cxn>
                  <a:cxn ang="0">
                    <a:pos x="475" y="655"/>
                  </a:cxn>
                  <a:cxn ang="0">
                    <a:pos x="527" y="732"/>
                  </a:cxn>
                  <a:cxn ang="0">
                    <a:pos x="564" y="783"/>
                  </a:cxn>
                  <a:cxn ang="0">
                    <a:pos x="593" y="818"/>
                  </a:cxn>
                  <a:cxn ang="0">
                    <a:pos x="614" y="837"/>
                  </a:cxn>
                  <a:cxn ang="0">
                    <a:pos x="635" y="854"/>
                  </a:cxn>
                  <a:cxn ang="0">
                    <a:pos x="656" y="867"/>
                  </a:cxn>
                  <a:cxn ang="0">
                    <a:pos x="668" y="466"/>
                  </a:cxn>
                  <a:cxn ang="0">
                    <a:pos x="646" y="456"/>
                  </a:cxn>
                  <a:cxn ang="0">
                    <a:pos x="625" y="440"/>
                  </a:cxn>
                  <a:cxn ang="0">
                    <a:pos x="604" y="422"/>
                  </a:cxn>
                  <a:cxn ang="0">
                    <a:pos x="584" y="401"/>
                  </a:cxn>
                  <a:cxn ang="0">
                    <a:pos x="545" y="352"/>
                  </a:cxn>
                  <a:cxn ang="0">
                    <a:pos x="509" y="300"/>
                  </a:cxn>
                  <a:cxn ang="0">
                    <a:pos x="444" y="204"/>
                  </a:cxn>
                  <a:cxn ang="0">
                    <a:pos x="412" y="172"/>
                  </a:cxn>
                  <a:cxn ang="0">
                    <a:pos x="397" y="161"/>
                  </a:cxn>
                  <a:cxn ang="0">
                    <a:pos x="383" y="155"/>
                  </a:cxn>
                  <a:cxn ang="0">
                    <a:pos x="126" y="0"/>
                  </a:cxn>
                  <a:cxn ang="0">
                    <a:pos x="67" y="26"/>
                  </a:cxn>
                  <a:cxn ang="0">
                    <a:pos x="42" y="39"/>
                  </a:cxn>
                  <a:cxn ang="0">
                    <a:pos x="23" y="53"/>
                  </a:cxn>
                  <a:cxn ang="0">
                    <a:pos x="9" y="65"/>
                  </a:cxn>
                  <a:cxn ang="0">
                    <a:pos x="1" y="77"/>
                  </a:cxn>
                  <a:cxn ang="0">
                    <a:pos x="0" y="86"/>
                  </a:cxn>
                  <a:cxn ang="0">
                    <a:pos x="6" y="95"/>
                  </a:cxn>
                  <a:cxn ang="0">
                    <a:pos x="82" y="154"/>
                  </a:cxn>
                  <a:cxn ang="0">
                    <a:pos x="165" y="215"/>
                  </a:cxn>
                  <a:cxn ang="0">
                    <a:pos x="246" y="269"/>
                  </a:cxn>
                  <a:cxn ang="0">
                    <a:pos x="314" y="311"/>
                  </a:cxn>
                </a:cxnLst>
                <a:rect l="0" t="0" r="r" b="b"/>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7" name="Freeform 62"/>
              <p:cNvSpPr>
                <a:spLocks/>
              </p:cNvSpPr>
              <p:nvPr/>
            </p:nvSpPr>
            <p:spPr bwMode="auto">
              <a:xfrm>
                <a:off x="1409" y="1594"/>
                <a:ext cx="11" cy="156"/>
              </a:xfrm>
              <a:custGeom>
                <a:avLst/>
                <a:gdLst/>
                <a:ahLst/>
                <a:cxnLst>
                  <a:cxn ang="0">
                    <a:pos x="21" y="568"/>
                  </a:cxn>
                  <a:cxn ang="0">
                    <a:pos x="18" y="572"/>
                  </a:cxn>
                  <a:cxn ang="0">
                    <a:pos x="13" y="584"/>
                  </a:cxn>
                  <a:cxn ang="0">
                    <a:pos x="9" y="593"/>
                  </a:cxn>
                  <a:cxn ang="0">
                    <a:pos x="6" y="604"/>
                  </a:cxn>
                  <a:cxn ang="0">
                    <a:pos x="3" y="616"/>
                  </a:cxn>
                  <a:cxn ang="0">
                    <a:pos x="1" y="630"/>
                  </a:cxn>
                  <a:cxn ang="0">
                    <a:pos x="0" y="645"/>
                  </a:cxn>
                  <a:cxn ang="0">
                    <a:pos x="0" y="661"/>
                  </a:cxn>
                  <a:cxn ang="0">
                    <a:pos x="2" y="679"/>
                  </a:cxn>
                  <a:cxn ang="0">
                    <a:pos x="7" y="697"/>
                  </a:cxn>
                  <a:cxn ang="0">
                    <a:pos x="13" y="718"/>
                  </a:cxn>
                  <a:cxn ang="0">
                    <a:pos x="22" y="739"/>
                  </a:cxn>
                  <a:cxn ang="0">
                    <a:pos x="28" y="750"/>
                  </a:cxn>
                  <a:cxn ang="0">
                    <a:pos x="35" y="762"/>
                  </a:cxn>
                  <a:cxn ang="0">
                    <a:pos x="42" y="772"/>
                  </a:cxn>
                  <a:cxn ang="0">
                    <a:pos x="50" y="784"/>
                  </a:cxn>
                  <a:cxn ang="0">
                    <a:pos x="50" y="216"/>
                  </a:cxn>
                  <a:cxn ang="0">
                    <a:pos x="42" y="204"/>
                  </a:cxn>
                  <a:cxn ang="0">
                    <a:pos x="35" y="194"/>
                  </a:cxn>
                  <a:cxn ang="0">
                    <a:pos x="28" y="182"/>
                  </a:cxn>
                  <a:cxn ang="0">
                    <a:pos x="22" y="172"/>
                  </a:cxn>
                  <a:cxn ang="0">
                    <a:pos x="13" y="151"/>
                  </a:cxn>
                  <a:cxn ang="0">
                    <a:pos x="7" y="131"/>
                  </a:cxn>
                  <a:cxn ang="0">
                    <a:pos x="2" y="111"/>
                  </a:cxn>
                  <a:cxn ang="0">
                    <a:pos x="0" y="93"/>
                  </a:cxn>
                  <a:cxn ang="0">
                    <a:pos x="0" y="77"/>
                  </a:cxn>
                  <a:cxn ang="0">
                    <a:pos x="1" y="62"/>
                  </a:cxn>
                  <a:cxn ang="0">
                    <a:pos x="3" y="48"/>
                  </a:cxn>
                  <a:cxn ang="0">
                    <a:pos x="6" y="36"/>
                  </a:cxn>
                  <a:cxn ang="0">
                    <a:pos x="9" y="26"/>
                  </a:cxn>
                  <a:cxn ang="0">
                    <a:pos x="13" y="16"/>
                  </a:cxn>
                  <a:cxn ang="0">
                    <a:pos x="18" y="5"/>
                  </a:cxn>
                  <a:cxn ang="0">
                    <a:pos x="21" y="0"/>
                  </a:cxn>
                  <a:cxn ang="0">
                    <a:pos x="21" y="568"/>
                  </a:cxn>
                </a:cxnLst>
                <a:rect l="0" t="0" r="r" b="b"/>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8" name="Freeform 63"/>
              <p:cNvSpPr>
                <a:spLocks/>
              </p:cNvSpPr>
              <p:nvPr/>
            </p:nvSpPr>
            <p:spPr bwMode="auto">
              <a:xfrm>
                <a:off x="1355" y="2071"/>
                <a:ext cx="83"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9" name="Freeform 64"/>
              <p:cNvSpPr>
                <a:spLocks/>
              </p:cNvSpPr>
              <p:nvPr/>
            </p:nvSpPr>
            <p:spPr bwMode="auto">
              <a:xfrm>
                <a:off x="1299" y="1926"/>
                <a:ext cx="23" cy="101"/>
              </a:xfrm>
              <a:custGeom>
                <a:avLst/>
                <a:gdLst/>
                <a:ahLst/>
                <a:cxnLst>
                  <a:cxn ang="0">
                    <a:pos x="0" y="100"/>
                  </a:cxn>
                  <a:cxn ang="0">
                    <a:pos x="15" y="98"/>
                  </a:cxn>
                  <a:cxn ang="0">
                    <a:pos x="30" y="96"/>
                  </a:cxn>
                  <a:cxn ang="0">
                    <a:pos x="43" y="91"/>
                  </a:cxn>
                  <a:cxn ang="0">
                    <a:pos x="56" y="88"/>
                  </a:cxn>
                  <a:cxn ang="0">
                    <a:pos x="68" y="82"/>
                  </a:cxn>
                  <a:cxn ang="0">
                    <a:pos x="78" y="76"/>
                  </a:cxn>
                  <a:cxn ang="0">
                    <a:pos x="88" y="70"/>
                  </a:cxn>
                  <a:cxn ang="0">
                    <a:pos x="96" y="63"/>
                  </a:cxn>
                  <a:cxn ang="0">
                    <a:pos x="103" y="56"/>
                  </a:cxn>
                  <a:cxn ang="0">
                    <a:pos x="109" y="48"/>
                  </a:cxn>
                  <a:cxn ang="0">
                    <a:pos x="115" y="41"/>
                  </a:cxn>
                  <a:cxn ang="0">
                    <a:pos x="119" y="33"/>
                  </a:cxn>
                  <a:cxn ang="0">
                    <a:pos x="123" y="24"/>
                  </a:cxn>
                  <a:cxn ang="0">
                    <a:pos x="125" y="16"/>
                  </a:cxn>
                  <a:cxn ang="0">
                    <a:pos x="126" y="8"/>
                  </a:cxn>
                  <a:cxn ang="0">
                    <a:pos x="126" y="0"/>
                  </a:cxn>
                  <a:cxn ang="0">
                    <a:pos x="126" y="409"/>
                  </a:cxn>
                  <a:cxn ang="0">
                    <a:pos x="126" y="417"/>
                  </a:cxn>
                  <a:cxn ang="0">
                    <a:pos x="125" y="425"/>
                  </a:cxn>
                  <a:cxn ang="0">
                    <a:pos x="123" y="433"/>
                  </a:cxn>
                  <a:cxn ang="0">
                    <a:pos x="119" y="441"/>
                  </a:cxn>
                  <a:cxn ang="0">
                    <a:pos x="115" y="450"/>
                  </a:cxn>
                  <a:cxn ang="0">
                    <a:pos x="109" y="457"/>
                  </a:cxn>
                  <a:cxn ang="0">
                    <a:pos x="103" y="465"/>
                  </a:cxn>
                  <a:cxn ang="0">
                    <a:pos x="96" y="472"/>
                  </a:cxn>
                  <a:cxn ang="0">
                    <a:pos x="88" y="479"/>
                  </a:cxn>
                  <a:cxn ang="0">
                    <a:pos x="78" y="485"/>
                  </a:cxn>
                  <a:cxn ang="0">
                    <a:pos x="68" y="490"/>
                  </a:cxn>
                  <a:cxn ang="0">
                    <a:pos x="56" y="496"/>
                  </a:cxn>
                  <a:cxn ang="0">
                    <a:pos x="43" y="501"/>
                  </a:cxn>
                  <a:cxn ang="0">
                    <a:pos x="30" y="505"/>
                  </a:cxn>
                  <a:cxn ang="0">
                    <a:pos x="15" y="507"/>
                  </a:cxn>
                  <a:cxn ang="0">
                    <a:pos x="0" y="509"/>
                  </a:cxn>
                  <a:cxn ang="0">
                    <a:pos x="0" y="100"/>
                  </a:cxn>
                </a:cxnLst>
                <a:rect l="0" t="0" r="r" b="b"/>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0" name="Freeform 65"/>
              <p:cNvSpPr>
                <a:spLocks/>
              </p:cNvSpPr>
              <p:nvPr/>
            </p:nvSpPr>
            <p:spPr bwMode="auto">
              <a:xfrm>
                <a:off x="1188" y="1910"/>
                <a:ext cx="26" cy="83"/>
              </a:xfrm>
              <a:custGeom>
                <a:avLst/>
                <a:gdLst/>
                <a:ahLst/>
                <a:cxnLst>
                  <a:cxn ang="0">
                    <a:pos x="0" y="415"/>
                  </a:cxn>
                  <a:cxn ang="0">
                    <a:pos x="40" y="411"/>
                  </a:cxn>
                  <a:cxn ang="0">
                    <a:pos x="72" y="411"/>
                  </a:cxn>
                  <a:cxn ang="0">
                    <a:pos x="99" y="412"/>
                  </a:cxn>
                  <a:cxn ang="0">
                    <a:pos x="122" y="415"/>
                  </a:cxn>
                  <a:cxn ang="0">
                    <a:pos x="122" y="5"/>
                  </a:cxn>
                  <a:cxn ang="0">
                    <a:pos x="111" y="4"/>
                  </a:cxn>
                  <a:cxn ang="0">
                    <a:pos x="99" y="1"/>
                  </a:cxn>
                  <a:cxn ang="0">
                    <a:pos x="86" y="0"/>
                  </a:cxn>
                  <a:cxn ang="0">
                    <a:pos x="72" y="0"/>
                  </a:cxn>
                  <a:cxn ang="0">
                    <a:pos x="57" y="0"/>
                  </a:cxn>
                  <a:cxn ang="0">
                    <a:pos x="40" y="1"/>
                  </a:cxn>
                  <a:cxn ang="0">
                    <a:pos x="21" y="2"/>
                  </a:cxn>
                  <a:cxn ang="0">
                    <a:pos x="0" y="5"/>
                  </a:cxn>
                  <a:cxn ang="0">
                    <a:pos x="0" y="415"/>
                  </a:cxn>
                </a:cxnLst>
                <a:rect l="0" t="0" r="r" b="b"/>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1" name="Freeform 66"/>
              <p:cNvSpPr>
                <a:spLocks/>
              </p:cNvSpPr>
              <p:nvPr/>
            </p:nvSpPr>
            <p:spPr bwMode="auto">
              <a:xfrm>
                <a:off x="1140" y="1906"/>
                <a:ext cx="21" cy="111"/>
              </a:xfrm>
              <a:custGeom>
                <a:avLst/>
                <a:gdLst/>
                <a:ahLst/>
                <a:cxnLst>
                  <a:cxn ang="0">
                    <a:pos x="0" y="566"/>
                  </a:cxn>
                  <a:cxn ang="0">
                    <a:pos x="110" y="409"/>
                  </a:cxn>
                  <a:cxn ang="0">
                    <a:pos x="110" y="0"/>
                  </a:cxn>
                  <a:cxn ang="0">
                    <a:pos x="0" y="156"/>
                  </a:cxn>
                  <a:cxn ang="0">
                    <a:pos x="0" y="566"/>
                  </a:cxn>
                </a:cxnLst>
                <a:rect l="0" t="0" r="r" b="b"/>
                <a:pathLst>
                  <a:path w="110" h="566">
                    <a:moveTo>
                      <a:pt x="0" y="566"/>
                    </a:moveTo>
                    <a:lnTo>
                      <a:pt x="110" y="409"/>
                    </a:lnTo>
                    <a:lnTo>
                      <a:pt x="110" y="0"/>
                    </a:lnTo>
                    <a:lnTo>
                      <a:pt x="0" y="156"/>
                    </a:lnTo>
                    <a:lnTo>
                      <a:pt x="0" y="56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2" name="Freeform 67"/>
              <p:cNvSpPr>
                <a:spLocks/>
              </p:cNvSpPr>
              <p:nvPr/>
            </p:nvSpPr>
            <p:spPr bwMode="auto">
              <a:xfrm>
                <a:off x="1355" y="1973"/>
                <a:ext cx="36" cy="96"/>
              </a:xfrm>
              <a:custGeom>
                <a:avLst/>
                <a:gdLst/>
                <a:ahLst/>
                <a:cxnLst>
                  <a:cxn ang="0">
                    <a:pos x="0" y="409"/>
                  </a:cxn>
                  <a:cxn ang="0">
                    <a:pos x="6" y="409"/>
                  </a:cxn>
                  <a:cxn ang="0">
                    <a:pos x="22" y="409"/>
                  </a:cxn>
                  <a:cxn ang="0">
                    <a:pos x="46" y="410"/>
                  </a:cxn>
                  <a:cxn ang="0">
                    <a:pos x="73" y="414"/>
                  </a:cxn>
                  <a:cxn ang="0">
                    <a:pos x="87" y="417"/>
                  </a:cxn>
                  <a:cxn ang="0">
                    <a:pos x="102" y="421"/>
                  </a:cxn>
                  <a:cxn ang="0">
                    <a:pos x="116" y="427"/>
                  </a:cxn>
                  <a:cxn ang="0">
                    <a:pos x="130" y="432"/>
                  </a:cxn>
                  <a:cxn ang="0">
                    <a:pos x="142" y="441"/>
                  </a:cxn>
                  <a:cxn ang="0">
                    <a:pos x="153" y="450"/>
                  </a:cxn>
                  <a:cxn ang="0">
                    <a:pos x="158" y="455"/>
                  </a:cxn>
                  <a:cxn ang="0">
                    <a:pos x="163" y="460"/>
                  </a:cxn>
                  <a:cxn ang="0">
                    <a:pos x="167" y="466"/>
                  </a:cxn>
                  <a:cxn ang="0">
                    <a:pos x="171" y="473"/>
                  </a:cxn>
                  <a:cxn ang="0">
                    <a:pos x="171" y="64"/>
                  </a:cxn>
                  <a:cxn ang="0">
                    <a:pos x="167" y="57"/>
                  </a:cxn>
                  <a:cxn ang="0">
                    <a:pos x="163" y="52"/>
                  </a:cxn>
                  <a:cxn ang="0">
                    <a:pos x="158" y="46"/>
                  </a:cxn>
                  <a:cxn ang="0">
                    <a:pos x="153" y="41"/>
                  </a:cxn>
                  <a:cxn ang="0">
                    <a:pos x="142" y="32"/>
                  </a:cxn>
                  <a:cxn ang="0">
                    <a:pos x="130" y="24"/>
                  </a:cxn>
                  <a:cxn ang="0">
                    <a:pos x="116" y="18"/>
                  </a:cxn>
                  <a:cxn ang="0">
                    <a:pos x="102" y="12"/>
                  </a:cxn>
                  <a:cxn ang="0">
                    <a:pos x="87" y="8"/>
                  </a:cxn>
                  <a:cxn ang="0">
                    <a:pos x="73" y="5"/>
                  </a:cxn>
                  <a:cxn ang="0">
                    <a:pos x="46" y="1"/>
                  </a:cxn>
                  <a:cxn ang="0">
                    <a:pos x="22" y="0"/>
                  </a:cxn>
                  <a:cxn ang="0">
                    <a:pos x="6" y="0"/>
                  </a:cxn>
                  <a:cxn ang="0">
                    <a:pos x="0" y="0"/>
                  </a:cxn>
                  <a:cxn ang="0">
                    <a:pos x="0" y="409"/>
                  </a:cxn>
                </a:cxnLst>
                <a:rect l="0" t="0" r="r" b="b"/>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3" name="Freeform 68"/>
              <p:cNvSpPr>
                <a:spLocks/>
              </p:cNvSpPr>
              <p:nvPr/>
            </p:nvSpPr>
            <p:spPr bwMode="auto">
              <a:xfrm>
                <a:off x="1273" y="1941"/>
                <a:ext cx="26" cy="88"/>
              </a:xfrm>
              <a:custGeom>
                <a:avLst/>
                <a:gdLst/>
                <a:ahLst/>
                <a:cxnLst>
                  <a:cxn ang="0">
                    <a:pos x="1" y="0"/>
                  </a:cxn>
                  <a:cxn ang="0">
                    <a:pos x="0" y="5"/>
                  </a:cxn>
                  <a:cxn ang="0">
                    <a:pos x="1" y="10"/>
                  </a:cxn>
                  <a:cxn ang="0">
                    <a:pos x="3" y="13"/>
                  </a:cxn>
                  <a:cxn ang="0">
                    <a:pos x="5" y="18"/>
                  </a:cxn>
                  <a:cxn ang="0">
                    <a:pos x="8" y="20"/>
                  </a:cxn>
                  <a:cxn ang="0">
                    <a:pos x="14" y="24"/>
                  </a:cxn>
                  <a:cxn ang="0">
                    <a:pos x="20" y="26"/>
                  </a:cxn>
                  <a:cxn ang="0">
                    <a:pos x="27" y="28"/>
                  </a:cxn>
                  <a:cxn ang="0">
                    <a:pos x="46" y="31"/>
                  </a:cxn>
                  <a:cxn ang="0">
                    <a:pos x="68" y="32"/>
                  </a:cxn>
                  <a:cxn ang="0">
                    <a:pos x="97" y="32"/>
                  </a:cxn>
                  <a:cxn ang="0">
                    <a:pos x="131" y="29"/>
                  </a:cxn>
                  <a:cxn ang="0">
                    <a:pos x="131" y="438"/>
                  </a:cxn>
                  <a:cxn ang="0">
                    <a:pos x="97" y="441"/>
                  </a:cxn>
                  <a:cxn ang="0">
                    <a:pos x="68" y="441"/>
                  </a:cxn>
                  <a:cxn ang="0">
                    <a:pos x="46" y="439"/>
                  </a:cxn>
                  <a:cxn ang="0">
                    <a:pos x="27" y="437"/>
                  </a:cxn>
                  <a:cxn ang="0">
                    <a:pos x="20" y="435"/>
                  </a:cxn>
                  <a:cxn ang="0">
                    <a:pos x="14" y="432"/>
                  </a:cxn>
                  <a:cxn ang="0">
                    <a:pos x="8" y="429"/>
                  </a:cxn>
                  <a:cxn ang="0">
                    <a:pos x="5" y="427"/>
                  </a:cxn>
                  <a:cxn ang="0">
                    <a:pos x="3" y="423"/>
                  </a:cxn>
                  <a:cxn ang="0">
                    <a:pos x="1" y="418"/>
                  </a:cxn>
                  <a:cxn ang="0">
                    <a:pos x="0" y="414"/>
                  </a:cxn>
                  <a:cxn ang="0">
                    <a:pos x="1" y="409"/>
                  </a:cxn>
                  <a:cxn ang="0">
                    <a:pos x="1" y="0"/>
                  </a:cxn>
                </a:cxnLst>
                <a:rect l="0" t="0" r="r" b="b"/>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4" name="Freeform 69"/>
              <p:cNvSpPr>
                <a:spLocks/>
              </p:cNvSpPr>
              <p:nvPr/>
            </p:nvSpPr>
            <p:spPr bwMode="auto">
              <a:xfrm>
                <a:off x="1313" y="1949"/>
                <a:ext cx="55" cy="110"/>
              </a:xfrm>
              <a:custGeom>
                <a:avLst/>
                <a:gdLst/>
                <a:ahLst/>
                <a:cxnLst>
                  <a:cxn ang="0">
                    <a:pos x="281" y="7"/>
                  </a:cxn>
                  <a:cxn ang="0">
                    <a:pos x="277" y="22"/>
                  </a:cxn>
                  <a:cxn ang="0">
                    <a:pos x="268" y="39"/>
                  </a:cxn>
                  <a:cxn ang="0">
                    <a:pos x="257" y="53"/>
                  </a:cxn>
                  <a:cxn ang="0">
                    <a:pos x="243" y="64"/>
                  </a:cxn>
                  <a:cxn ang="0">
                    <a:pos x="230" y="72"/>
                  </a:cxn>
                  <a:cxn ang="0">
                    <a:pos x="218" y="75"/>
                  </a:cxn>
                  <a:cxn ang="0">
                    <a:pos x="210" y="71"/>
                  </a:cxn>
                  <a:cxn ang="0">
                    <a:pos x="205" y="62"/>
                  </a:cxn>
                  <a:cxn ang="0">
                    <a:pos x="202" y="58"/>
                  </a:cxn>
                  <a:cxn ang="0">
                    <a:pos x="193" y="60"/>
                  </a:cxn>
                  <a:cxn ang="0">
                    <a:pos x="167" y="82"/>
                  </a:cxn>
                  <a:cxn ang="0">
                    <a:pos x="132" y="113"/>
                  </a:cxn>
                  <a:cxn ang="0">
                    <a:pos x="104" y="131"/>
                  </a:cxn>
                  <a:cxn ang="0">
                    <a:pos x="80" y="139"/>
                  </a:cxn>
                  <a:cxn ang="0">
                    <a:pos x="65" y="141"/>
                  </a:cxn>
                  <a:cxn ang="0">
                    <a:pos x="48" y="139"/>
                  </a:cxn>
                  <a:cxn ang="0">
                    <a:pos x="31" y="132"/>
                  </a:cxn>
                  <a:cxn ang="0">
                    <a:pos x="17" y="123"/>
                  </a:cxn>
                  <a:cxn ang="0">
                    <a:pos x="8" y="113"/>
                  </a:cxn>
                  <a:cxn ang="0">
                    <a:pos x="2" y="105"/>
                  </a:cxn>
                  <a:cxn ang="0">
                    <a:pos x="0" y="96"/>
                  </a:cxn>
                  <a:cxn ang="0">
                    <a:pos x="0" y="501"/>
                  </a:cxn>
                  <a:cxn ang="0">
                    <a:pos x="1" y="510"/>
                  </a:cxn>
                  <a:cxn ang="0">
                    <a:pos x="4" y="520"/>
                  </a:cxn>
                  <a:cxn ang="0">
                    <a:pos x="11" y="528"/>
                  </a:cxn>
                  <a:cxn ang="0">
                    <a:pos x="23" y="535"/>
                  </a:cxn>
                  <a:cxn ang="0">
                    <a:pos x="40" y="544"/>
                  </a:cxn>
                  <a:cxn ang="0">
                    <a:pos x="57" y="549"/>
                  </a:cxn>
                  <a:cxn ang="0">
                    <a:pos x="72" y="549"/>
                  </a:cxn>
                  <a:cxn ang="0">
                    <a:pos x="89" y="547"/>
                  </a:cxn>
                  <a:cxn ang="0">
                    <a:pos x="118" y="532"/>
                  </a:cxn>
                  <a:cxn ang="0">
                    <a:pos x="143" y="512"/>
                  </a:cxn>
                  <a:cxn ang="0">
                    <a:pos x="186" y="474"/>
                  </a:cxn>
                  <a:cxn ang="0">
                    <a:pos x="198" y="467"/>
                  </a:cxn>
                  <a:cxn ang="0">
                    <a:pos x="203" y="468"/>
                  </a:cxn>
                  <a:cxn ang="0">
                    <a:pos x="207" y="475"/>
                  </a:cxn>
                  <a:cxn ang="0">
                    <a:pos x="214" y="484"/>
                  </a:cxn>
                  <a:cxn ang="0">
                    <a:pos x="224" y="485"/>
                  </a:cxn>
                  <a:cxn ang="0">
                    <a:pos x="237" y="479"/>
                  </a:cxn>
                  <a:cxn ang="0">
                    <a:pos x="250" y="468"/>
                  </a:cxn>
                  <a:cxn ang="0">
                    <a:pos x="263" y="456"/>
                  </a:cxn>
                  <a:cxn ang="0">
                    <a:pos x="273" y="439"/>
                  </a:cxn>
                  <a:cxn ang="0">
                    <a:pos x="280" y="424"/>
                  </a:cxn>
                  <a:cxn ang="0">
                    <a:pos x="282" y="409"/>
                  </a:cxn>
                </a:cxnLst>
                <a:rect l="0" t="0" r="r" b="b"/>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5" name="Freeform 70"/>
              <p:cNvSpPr>
                <a:spLocks/>
              </p:cNvSpPr>
              <p:nvPr/>
            </p:nvSpPr>
            <p:spPr bwMode="auto">
              <a:xfrm>
                <a:off x="1391" y="1975"/>
                <a:ext cx="45" cy="98"/>
              </a:xfrm>
              <a:custGeom>
                <a:avLst/>
                <a:gdLst/>
                <a:ahLst/>
                <a:cxnLst>
                  <a:cxn ang="0">
                    <a:pos x="0" y="475"/>
                  </a:cxn>
                  <a:cxn ang="0">
                    <a:pos x="2" y="477"/>
                  </a:cxn>
                  <a:cxn ang="0">
                    <a:pos x="5" y="480"/>
                  </a:cxn>
                  <a:cxn ang="0">
                    <a:pos x="7" y="482"/>
                  </a:cxn>
                  <a:cxn ang="0">
                    <a:pos x="12" y="483"/>
                  </a:cxn>
                  <a:cxn ang="0">
                    <a:pos x="21" y="486"/>
                  </a:cxn>
                  <a:cxn ang="0">
                    <a:pos x="32" y="488"/>
                  </a:cxn>
                  <a:cxn ang="0">
                    <a:pos x="45" y="489"/>
                  </a:cxn>
                  <a:cxn ang="0">
                    <a:pos x="60" y="489"/>
                  </a:cxn>
                  <a:cxn ang="0">
                    <a:pos x="75" y="489"/>
                  </a:cxn>
                  <a:cxn ang="0">
                    <a:pos x="90" y="488"/>
                  </a:cxn>
                  <a:cxn ang="0">
                    <a:pos x="106" y="486"/>
                  </a:cxn>
                  <a:cxn ang="0">
                    <a:pos x="123" y="483"/>
                  </a:cxn>
                  <a:cxn ang="0">
                    <a:pos x="139" y="480"/>
                  </a:cxn>
                  <a:cxn ang="0">
                    <a:pos x="154" y="476"/>
                  </a:cxn>
                  <a:cxn ang="0">
                    <a:pos x="168" y="472"/>
                  </a:cxn>
                  <a:cxn ang="0">
                    <a:pos x="181" y="468"/>
                  </a:cxn>
                  <a:cxn ang="0">
                    <a:pos x="193" y="462"/>
                  </a:cxn>
                  <a:cxn ang="0">
                    <a:pos x="202" y="458"/>
                  </a:cxn>
                  <a:cxn ang="0">
                    <a:pos x="210" y="452"/>
                  </a:cxn>
                  <a:cxn ang="0">
                    <a:pos x="216" y="446"/>
                  </a:cxn>
                  <a:cxn ang="0">
                    <a:pos x="222" y="440"/>
                  </a:cxn>
                  <a:cxn ang="0">
                    <a:pos x="227" y="434"/>
                  </a:cxn>
                  <a:cxn ang="0">
                    <a:pos x="230" y="427"/>
                  </a:cxn>
                  <a:cxn ang="0">
                    <a:pos x="231" y="421"/>
                  </a:cxn>
                  <a:cxn ang="0">
                    <a:pos x="234" y="414"/>
                  </a:cxn>
                  <a:cxn ang="0">
                    <a:pos x="234" y="409"/>
                  </a:cxn>
                  <a:cxn ang="0">
                    <a:pos x="234" y="0"/>
                  </a:cxn>
                  <a:cxn ang="0">
                    <a:pos x="234" y="6"/>
                  </a:cxn>
                  <a:cxn ang="0">
                    <a:pos x="231" y="13"/>
                  </a:cxn>
                  <a:cxn ang="0">
                    <a:pos x="230" y="18"/>
                  </a:cxn>
                  <a:cxn ang="0">
                    <a:pos x="227" y="25"/>
                  </a:cxn>
                  <a:cxn ang="0">
                    <a:pos x="222" y="31"/>
                  </a:cxn>
                  <a:cxn ang="0">
                    <a:pos x="216" y="37"/>
                  </a:cxn>
                  <a:cxn ang="0">
                    <a:pos x="210" y="43"/>
                  </a:cxn>
                  <a:cxn ang="0">
                    <a:pos x="202" y="49"/>
                  </a:cxn>
                  <a:cxn ang="0">
                    <a:pos x="193" y="53"/>
                  </a:cxn>
                  <a:cxn ang="0">
                    <a:pos x="181" y="58"/>
                  </a:cxn>
                  <a:cxn ang="0">
                    <a:pos x="168" y="62"/>
                  </a:cxn>
                  <a:cxn ang="0">
                    <a:pos x="154" y="66"/>
                  </a:cxn>
                  <a:cxn ang="0">
                    <a:pos x="139" y="70"/>
                  </a:cxn>
                  <a:cxn ang="0">
                    <a:pos x="123" y="72"/>
                  </a:cxn>
                  <a:cxn ang="0">
                    <a:pos x="106" y="76"/>
                  </a:cxn>
                  <a:cxn ang="0">
                    <a:pos x="90" y="77"/>
                  </a:cxn>
                  <a:cxn ang="0">
                    <a:pos x="75" y="78"/>
                  </a:cxn>
                  <a:cxn ang="0">
                    <a:pos x="60" y="79"/>
                  </a:cxn>
                  <a:cxn ang="0">
                    <a:pos x="45" y="79"/>
                  </a:cxn>
                  <a:cxn ang="0">
                    <a:pos x="32" y="78"/>
                  </a:cxn>
                  <a:cxn ang="0">
                    <a:pos x="21" y="76"/>
                  </a:cxn>
                  <a:cxn ang="0">
                    <a:pos x="12" y="72"/>
                  </a:cxn>
                  <a:cxn ang="0">
                    <a:pos x="7" y="70"/>
                  </a:cxn>
                  <a:cxn ang="0">
                    <a:pos x="5" y="69"/>
                  </a:cxn>
                  <a:cxn ang="0">
                    <a:pos x="2" y="65"/>
                  </a:cxn>
                  <a:cxn ang="0">
                    <a:pos x="0" y="63"/>
                  </a:cxn>
                  <a:cxn ang="0">
                    <a:pos x="0" y="475"/>
                  </a:cxn>
                </a:cxnLst>
                <a:rect l="0" t="0" r="r" b="b"/>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6" name="Freeform 71"/>
              <p:cNvSpPr>
                <a:spLocks/>
              </p:cNvSpPr>
              <p:nvPr/>
            </p:nvSpPr>
            <p:spPr bwMode="auto">
              <a:xfrm>
                <a:off x="1341" y="2130"/>
                <a:ext cx="10" cy="103"/>
              </a:xfrm>
              <a:custGeom>
                <a:avLst/>
                <a:gdLst/>
                <a:ahLst/>
                <a:cxnLst>
                  <a:cxn ang="0">
                    <a:pos x="0" y="0"/>
                  </a:cxn>
                  <a:cxn ang="0">
                    <a:pos x="1" y="11"/>
                  </a:cxn>
                  <a:cxn ang="0">
                    <a:pos x="2" y="21"/>
                  </a:cxn>
                  <a:cxn ang="0">
                    <a:pos x="4" y="31"/>
                  </a:cxn>
                  <a:cxn ang="0">
                    <a:pos x="7" y="39"/>
                  </a:cxn>
                  <a:cxn ang="0">
                    <a:pos x="9" y="47"/>
                  </a:cxn>
                  <a:cxn ang="0">
                    <a:pos x="12" y="55"/>
                  </a:cxn>
                  <a:cxn ang="0">
                    <a:pos x="16" y="62"/>
                  </a:cxn>
                  <a:cxn ang="0">
                    <a:pos x="19" y="68"/>
                  </a:cxn>
                  <a:cxn ang="0">
                    <a:pos x="24" y="74"/>
                  </a:cxn>
                  <a:cxn ang="0">
                    <a:pos x="28" y="80"/>
                  </a:cxn>
                  <a:cxn ang="0">
                    <a:pos x="32" y="85"/>
                  </a:cxn>
                  <a:cxn ang="0">
                    <a:pos x="38" y="88"/>
                  </a:cxn>
                  <a:cxn ang="0">
                    <a:pos x="49" y="95"/>
                  </a:cxn>
                  <a:cxn ang="0">
                    <a:pos x="60" y="99"/>
                  </a:cxn>
                  <a:cxn ang="0">
                    <a:pos x="60" y="507"/>
                  </a:cxn>
                  <a:cxn ang="0">
                    <a:pos x="55" y="506"/>
                  </a:cxn>
                  <a:cxn ang="0">
                    <a:pos x="49" y="504"/>
                  </a:cxn>
                  <a:cxn ang="0">
                    <a:pos x="43" y="502"/>
                  </a:cxn>
                  <a:cxn ang="0">
                    <a:pos x="38" y="498"/>
                  </a:cxn>
                  <a:cxn ang="0">
                    <a:pos x="32" y="495"/>
                  </a:cxn>
                  <a:cxn ang="0">
                    <a:pos x="28" y="490"/>
                  </a:cxn>
                  <a:cxn ang="0">
                    <a:pos x="24" y="484"/>
                  </a:cxn>
                  <a:cxn ang="0">
                    <a:pos x="19" y="478"/>
                  </a:cxn>
                  <a:cxn ang="0">
                    <a:pos x="16" y="472"/>
                  </a:cxn>
                  <a:cxn ang="0">
                    <a:pos x="12" y="465"/>
                  </a:cxn>
                  <a:cxn ang="0">
                    <a:pos x="9" y="457"/>
                  </a:cxn>
                  <a:cxn ang="0">
                    <a:pos x="7" y="449"/>
                  </a:cxn>
                  <a:cxn ang="0">
                    <a:pos x="2" y="430"/>
                  </a:cxn>
                  <a:cxn ang="0">
                    <a:pos x="0" y="410"/>
                  </a:cxn>
                  <a:cxn ang="0">
                    <a:pos x="0" y="0"/>
                  </a:cxn>
                </a:cxnLst>
                <a:rect l="0" t="0" r="r" b="b"/>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7" name="Freeform 72"/>
              <p:cNvSpPr>
                <a:spLocks/>
              </p:cNvSpPr>
              <p:nvPr/>
            </p:nvSpPr>
            <p:spPr bwMode="auto">
              <a:xfrm>
                <a:off x="1318" y="1979"/>
                <a:ext cx="45" cy="99"/>
              </a:xfrm>
              <a:custGeom>
                <a:avLst/>
                <a:gdLst/>
                <a:ahLst/>
                <a:cxnLst>
                  <a:cxn ang="0">
                    <a:pos x="230" y="0"/>
                  </a:cxn>
                  <a:cxn ang="0">
                    <a:pos x="231" y="2"/>
                  </a:cxn>
                  <a:cxn ang="0">
                    <a:pos x="232" y="4"/>
                  </a:cxn>
                  <a:cxn ang="0">
                    <a:pos x="234" y="6"/>
                  </a:cxn>
                  <a:cxn ang="0">
                    <a:pos x="234" y="9"/>
                  </a:cxn>
                  <a:cxn ang="0">
                    <a:pos x="232" y="14"/>
                  </a:cxn>
                  <a:cxn ang="0">
                    <a:pos x="228" y="20"/>
                  </a:cxn>
                  <a:cxn ang="0">
                    <a:pos x="222" y="26"/>
                  </a:cxn>
                  <a:cxn ang="0">
                    <a:pos x="215" y="33"/>
                  </a:cxn>
                  <a:cxn ang="0">
                    <a:pos x="206" y="39"/>
                  </a:cxn>
                  <a:cxn ang="0">
                    <a:pos x="194" y="46"/>
                  </a:cxn>
                  <a:cxn ang="0">
                    <a:pos x="181" y="52"/>
                  </a:cxn>
                  <a:cxn ang="0">
                    <a:pos x="167" y="58"/>
                  </a:cxn>
                  <a:cxn ang="0">
                    <a:pos x="152" y="63"/>
                  </a:cxn>
                  <a:cxn ang="0">
                    <a:pos x="136" y="68"/>
                  </a:cxn>
                  <a:cxn ang="0">
                    <a:pos x="119" y="73"/>
                  </a:cxn>
                  <a:cxn ang="0">
                    <a:pos x="100" y="75"/>
                  </a:cxn>
                  <a:cxn ang="0">
                    <a:pos x="82" y="77"/>
                  </a:cxn>
                  <a:cxn ang="0">
                    <a:pos x="63" y="79"/>
                  </a:cxn>
                  <a:cxn ang="0">
                    <a:pos x="36" y="77"/>
                  </a:cxn>
                  <a:cxn ang="0">
                    <a:pos x="19" y="74"/>
                  </a:cxn>
                  <a:cxn ang="0">
                    <a:pos x="12" y="73"/>
                  </a:cxn>
                  <a:cxn ang="0">
                    <a:pos x="6" y="70"/>
                  </a:cxn>
                  <a:cxn ang="0">
                    <a:pos x="2" y="68"/>
                  </a:cxn>
                  <a:cxn ang="0">
                    <a:pos x="0" y="67"/>
                  </a:cxn>
                  <a:cxn ang="0">
                    <a:pos x="0" y="476"/>
                  </a:cxn>
                  <a:cxn ang="0">
                    <a:pos x="2" y="478"/>
                  </a:cxn>
                  <a:cxn ang="0">
                    <a:pos x="6" y="480"/>
                  </a:cxn>
                  <a:cxn ang="0">
                    <a:pos x="12" y="483"/>
                  </a:cxn>
                  <a:cxn ang="0">
                    <a:pos x="19" y="484"/>
                  </a:cxn>
                  <a:cxn ang="0">
                    <a:pos x="36" y="486"/>
                  </a:cxn>
                  <a:cxn ang="0">
                    <a:pos x="63" y="487"/>
                  </a:cxn>
                  <a:cxn ang="0">
                    <a:pos x="82" y="486"/>
                  </a:cxn>
                  <a:cxn ang="0">
                    <a:pos x="100" y="484"/>
                  </a:cxn>
                  <a:cxn ang="0">
                    <a:pos x="119" y="482"/>
                  </a:cxn>
                  <a:cxn ang="0">
                    <a:pos x="136" y="477"/>
                  </a:cxn>
                  <a:cxn ang="0">
                    <a:pos x="152" y="472"/>
                  </a:cxn>
                  <a:cxn ang="0">
                    <a:pos x="167" y="466"/>
                  </a:cxn>
                  <a:cxn ang="0">
                    <a:pos x="181" y="461"/>
                  </a:cxn>
                  <a:cxn ang="0">
                    <a:pos x="194" y="455"/>
                  </a:cxn>
                  <a:cxn ang="0">
                    <a:pos x="206" y="448"/>
                  </a:cxn>
                  <a:cxn ang="0">
                    <a:pos x="215" y="442"/>
                  </a:cxn>
                  <a:cxn ang="0">
                    <a:pos x="222" y="435"/>
                  </a:cxn>
                  <a:cxn ang="0">
                    <a:pos x="228" y="429"/>
                  </a:cxn>
                  <a:cxn ang="0">
                    <a:pos x="232" y="423"/>
                  </a:cxn>
                  <a:cxn ang="0">
                    <a:pos x="234" y="417"/>
                  </a:cxn>
                  <a:cxn ang="0">
                    <a:pos x="234" y="415"/>
                  </a:cxn>
                  <a:cxn ang="0">
                    <a:pos x="232" y="413"/>
                  </a:cxn>
                  <a:cxn ang="0">
                    <a:pos x="231" y="412"/>
                  </a:cxn>
                  <a:cxn ang="0">
                    <a:pos x="230" y="409"/>
                  </a:cxn>
                  <a:cxn ang="0">
                    <a:pos x="230" y="0"/>
                  </a:cxn>
                </a:cxnLst>
                <a:rect l="0" t="0" r="r" b="b"/>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8" name="Freeform 73"/>
              <p:cNvSpPr>
                <a:spLocks/>
              </p:cNvSpPr>
              <p:nvPr/>
            </p:nvSpPr>
            <p:spPr bwMode="auto">
              <a:xfrm>
                <a:off x="1440" y="2058"/>
                <a:ext cx="34" cy="125"/>
              </a:xfrm>
              <a:custGeom>
                <a:avLst/>
                <a:gdLst/>
                <a:ahLst/>
                <a:cxnLst>
                  <a:cxn ang="0">
                    <a:pos x="0" y="222"/>
                  </a:cxn>
                  <a:cxn ang="0">
                    <a:pos x="16" y="214"/>
                  </a:cxn>
                  <a:cxn ang="0">
                    <a:pos x="31" y="204"/>
                  </a:cxn>
                  <a:cxn ang="0">
                    <a:pos x="46" y="193"/>
                  </a:cxn>
                  <a:cxn ang="0">
                    <a:pos x="62" y="180"/>
                  </a:cxn>
                  <a:cxn ang="0">
                    <a:pos x="76" y="166"/>
                  </a:cxn>
                  <a:cxn ang="0">
                    <a:pos x="90" y="151"/>
                  </a:cxn>
                  <a:cxn ang="0">
                    <a:pos x="102" y="136"/>
                  </a:cxn>
                  <a:cxn ang="0">
                    <a:pos x="114" y="119"/>
                  </a:cxn>
                  <a:cxn ang="0">
                    <a:pos x="126" y="103"/>
                  </a:cxn>
                  <a:cxn ang="0">
                    <a:pos x="135" y="86"/>
                  </a:cxn>
                  <a:cxn ang="0">
                    <a:pos x="144" y="70"/>
                  </a:cxn>
                  <a:cxn ang="0">
                    <a:pos x="151" y="54"/>
                  </a:cxn>
                  <a:cxn ang="0">
                    <a:pos x="157" y="39"/>
                  </a:cxn>
                  <a:cxn ang="0">
                    <a:pos x="162" y="25"/>
                  </a:cxn>
                  <a:cxn ang="0">
                    <a:pos x="165" y="12"/>
                  </a:cxn>
                  <a:cxn ang="0">
                    <a:pos x="167" y="0"/>
                  </a:cxn>
                  <a:cxn ang="0">
                    <a:pos x="167" y="404"/>
                  </a:cxn>
                  <a:cxn ang="0">
                    <a:pos x="167" y="415"/>
                  </a:cxn>
                  <a:cxn ang="0">
                    <a:pos x="164" y="428"/>
                  </a:cxn>
                  <a:cxn ang="0">
                    <a:pos x="160" y="442"/>
                  </a:cxn>
                  <a:cxn ang="0">
                    <a:pos x="155" y="457"/>
                  </a:cxn>
                  <a:cxn ang="0">
                    <a:pos x="148" y="473"/>
                  </a:cxn>
                  <a:cxn ang="0">
                    <a:pos x="140" y="489"/>
                  </a:cxn>
                  <a:cxn ang="0">
                    <a:pos x="129" y="507"/>
                  </a:cxn>
                  <a:cxn ang="0">
                    <a:pos x="119" y="524"/>
                  </a:cxn>
                  <a:cxn ang="0">
                    <a:pos x="107" y="541"/>
                  </a:cxn>
                  <a:cxn ang="0">
                    <a:pos x="93" y="557"/>
                  </a:cxn>
                  <a:cxn ang="0">
                    <a:pos x="80" y="572"/>
                  </a:cxn>
                  <a:cxn ang="0">
                    <a:pos x="65" y="588"/>
                  </a:cxn>
                  <a:cxn ang="0">
                    <a:pos x="50" y="602"/>
                  </a:cxn>
                  <a:cxn ang="0">
                    <a:pos x="33" y="613"/>
                  </a:cxn>
                  <a:cxn ang="0">
                    <a:pos x="17" y="623"/>
                  </a:cxn>
                  <a:cxn ang="0">
                    <a:pos x="0" y="631"/>
                  </a:cxn>
                  <a:cxn ang="0">
                    <a:pos x="0" y="222"/>
                  </a:cxn>
                </a:cxnLst>
                <a:rect l="0" t="0" r="r" b="b"/>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9" name="Freeform 74"/>
              <p:cNvSpPr>
                <a:spLocks/>
              </p:cNvSpPr>
              <p:nvPr/>
            </p:nvSpPr>
            <p:spPr bwMode="auto">
              <a:xfrm>
                <a:off x="1354" y="2118"/>
                <a:ext cx="34" cy="115"/>
              </a:xfrm>
              <a:custGeom>
                <a:avLst/>
                <a:gdLst/>
                <a:ahLst/>
                <a:cxnLst>
                  <a:cxn ang="0">
                    <a:pos x="0" y="146"/>
                  </a:cxn>
                  <a:cxn ang="0">
                    <a:pos x="12" y="147"/>
                  </a:cxn>
                  <a:cxn ang="0">
                    <a:pos x="23" y="146"/>
                  </a:cxn>
                  <a:cxn ang="0">
                    <a:pos x="36" y="144"/>
                  </a:cxn>
                  <a:cxn ang="0">
                    <a:pos x="48" y="138"/>
                  </a:cxn>
                  <a:cxn ang="0">
                    <a:pos x="59" y="131"/>
                  </a:cxn>
                  <a:cxn ang="0">
                    <a:pos x="71" y="120"/>
                  </a:cxn>
                  <a:cxn ang="0">
                    <a:pos x="76" y="114"/>
                  </a:cxn>
                  <a:cxn ang="0">
                    <a:pos x="80" y="109"/>
                  </a:cxn>
                  <a:cxn ang="0">
                    <a:pos x="85" y="102"/>
                  </a:cxn>
                  <a:cxn ang="0">
                    <a:pos x="89" y="95"/>
                  </a:cxn>
                  <a:cxn ang="0">
                    <a:pos x="97" y="79"/>
                  </a:cxn>
                  <a:cxn ang="0">
                    <a:pos x="106" y="65"/>
                  </a:cxn>
                  <a:cxn ang="0">
                    <a:pos x="116" y="51"/>
                  </a:cxn>
                  <a:cxn ang="0">
                    <a:pos x="125" y="40"/>
                  </a:cxn>
                  <a:cxn ang="0">
                    <a:pos x="135" y="28"/>
                  </a:cxn>
                  <a:cxn ang="0">
                    <a:pos x="145" y="19"/>
                  </a:cxn>
                  <a:cxn ang="0">
                    <a:pos x="155" y="8"/>
                  </a:cxn>
                  <a:cxn ang="0">
                    <a:pos x="167" y="0"/>
                  </a:cxn>
                  <a:cxn ang="0">
                    <a:pos x="167" y="411"/>
                  </a:cxn>
                  <a:cxn ang="0">
                    <a:pos x="155" y="420"/>
                  </a:cxn>
                  <a:cxn ang="0">
                    <a:pos x="145" y="430"/>
                  </a:cxn>
                  <a:cxn ang="0">
                    <a:pos x="135" y="440"/>
                  </a:cxn>
                  <a:cxn ang="0">
                    <a:pos x="125" y="452"/>
                  </a:cxn>
                  <a:cxn ang="0">
                    <a:pos x="116" y="464"/>
                  </a:cxn>
                  <a:cxn ang="0">
                    <a:pos x="106" y="476"/>
                  </a:cxn>
                  <a:cxn ang="0">
                    <a:pos x="97" y="490"/>
                  </a:cxn>
                  <a:cxn ang="0">
                    <a:pos x="89" y="507"/>
                  </a:cxn>
                  <a:cxn ang="0">
                    <a:pos x="85" y="514"/>
                  </a:cxn>
                  <a:cxn ang="0">
                    <a:pos x="80" y="521"/>
                  </a:cxn>
                  <a:cxn ang="0">
                    <a:pos x="76" y="527"/>
                  </a:cxn>
                  <a:cxn ang="0">
                    <a:pos x="71" y="533"/>
                  </a:cxn>
                  <a:cxn ang="0">
                    <a:pos x="59" y="542"/>
                  </a:cxn>
                  <a:cxn ang="0">
                    <a:pos x="48" y="550"/>
                  </a:cxn>
                  <a:cxn ang="0">
                    <a:pos x="36" y="555"/>
                  </a:cxn>
                  <a:cxn ang="0">
                    <a:pos x="23" y="558"/>
                  </a:cxn>
                  <a:cxn ang="0">
                    <a:pos x="12" y="559"/>
                  </a:cxn>
                  <a:cxn ang="0">
                    <a:pos x="0" y="558"/>
                  </a:cxn>
                  <a:cxn ang="0">
                    <a:pos x="0" y="146"/>
                  </a:cxn>
                </a:cxnLst>
                <a:rect l="0" t="0" r="r" b="b"/>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0" name="Freeform 75"/>
              <p:cNvSpPr>
                <a:spLocks/>
              </p:cNvSpPr>
              <p:nvPr/>
            </p:nvSpPr>
            <p:spPr bwMode="auto">
              <a:xfrm>
                <a:off x="1389" y="2098"/>
                <a:ext cx="52" cy="100"/>
              </a:xfrm>
              <a:custGeom>
                <a:avLst/>
                <a:gdLst/>
                <a:ahLst/>
                <a:cxnLst>
                  <a:cxn ang="0">
                    <a:pos x="0" y="90"/>
                  </a:cxn>
                  <a:cxn ang="0">
                    <a:pos x="15" y="79"/>
                  </a:cxn>
                  <a:cxn ang="0">
                    <a:pos x="31" y="69"/>
                  </a:cxn>
                  <a:cxn ang="0">
                    <a:pos x="48" y="61"/>
                  </a:cxn>
                  <a:cxn ang="0">
                    <a:pos x="64" y="54"/>
                  </a:cxn>
                  <a:cxn ang="0">
                    <a:pos x="82" y="48"/>
                  </a:cxn>
                  <a:cxn ang="0">
                    <a:pos x="98" y="43"/>
                  </a:cxn>
                  <a:cxn ang="0">
                    <a:pos x="114" y="39"/>
                  </a:cxn>
                  <a:cxn ang="0">
                    <a:pos x="132" y="34"/>
                  </a:cxn>
                  <a:cxn ang="0">
                    <a:pos x="166" y="27"/>
                  </a:cxn>
                  <a:cxn ang="0">
                    <a:pos x="199" y="20"/>
                  </a:cxn>
                  <a:cxn ang="0">
                    <a:pos x="215" y="17"/>
                  </a:cxn>
                  <a:cxn ang="0">
                    <a:pos x="231" y="12"/>
                  </a:cxn>
                  <a:cxn ang="0">
                    <a:pos x="246" y="7"/>
                  </a:cxn>
                  <a:cxn ang="0">
                    <a:pos x="262" y="0"/>
                  </a:cxn>
                  <a:cxn ang="0">
                    <a:pos x="262" y="410"/>
                  </a:cxn>
                  <a:cxn ang="0">
                    <a:pos x="242" y="417"/>
                  </a:cxn>
                  <a:cxn ang="0">
                    <a:pos x="222" y="425"/>
                  </a:cxn>
                  <a:cxn ang="0">
                    <a:pos x="203" y="431"/>
                  </a:cxn>
                  <a:cxn ang="0">
                    <a:pos x="185" y="437"/>
                  </a:cxn>
                  <a:cxn ang="0">
                    <a:pos x="148" y="446"/>
                  </a:cxn>
                  <a:cxn ang="0">
                    <a:pos x="113" y="456"/>
                  </a:cxn>
                  <a:cxn ang="0">
                    <a:pos x="82" y="465"/>
                  </a:cxn>
                  <a:cxn ang="0">
                    <a:pos x="51" y="475"/>
                  </a:cxn>
                  <a:cxn ang="0">
                    <a:pos x="37" y="480"/>
                  </a:cxn>
                  <a:cxn ang="0">
                    <a:pos x="24" y="486"/>
                  </a:cxn>
                  <a:cxn ang="0">
                    <a:pos x="12" y="493"/>
                  </a:cxn>
                  <a:cxn ang="0">
                    <a:pos x="0" y="501"/>
                  </a:cxn>
                  <a:cxn ang="0">
                    <a:pos x="0" y="90"/>
                  </a:cxn>
                </a:cxnLst>
                <a:rect l="0" t="0" r="r" b="b"/>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1" name="Freeform 76"/>
              <p:cNvSpPr>
                <a:spLocks/>
              </p:cNvSpPr>
              <p:nvPr/>
            </p:nvSpPr>
            <p:spPr bwMode="auto">
              <a:xfrm>
                <a:off x="1175" y="1910"/>
                <a:ext cx="13" cy="85"/>
              </a:xfrm>
              <a:custGeom>
                <a:avLst/>
                <a:gdLst/>
                <a:ahLst/>
                <a:cxnLst>
                  <a:cxn ang="0">
                    <a:pos x="0" y="409"/>
                  </a:cxn>
                  <a:cxn ang="0">
                    <a:pos x="1" y="413"/>
                  </a:cxn>
                  <a:cxn ang="0">
                    <a:pos x="6" y="416"/>
                  </a:cxn>
                  <a:cxn ang="0">
                    <a:pos x="11" y="418"/>
                  </a:cxn>
                  <a:cxn ang="0">
                    <a:pos x="20" y="421"/>
                  </a:cxn>
                  <a:cxn ang="0">
                    <a:pos x="29" y="422"/>
                  </a:cxn>
                  <a:cxn ang="0">
                    <a:pos x="41" y="423"/>
                  </a:cxn>
                  <a:cxn ang="0">
                    <a:pos x="55" y="422"/>
                  </a:cxn>
                  <a:cxn ang="0">
                    <a:pos x="71" y="421"/>
                  </a:cxn>
                  <a:cxn ang="0">
                    <a:pos x="71" y="11"/>
                  </a:cxn>
                  <a:cxn ang="0">
                    <a:pos x="55" y="13"/>
                  </a:cxn>
                  <a:cxn ang="0">
                    <a:pos x="41" y="13"/>
                  </a:cxn>
                  <a:cxn ang="0">
                    <a:pos x="29" y="13"/>
                  </a:cxn>
                  <a:cxn ang="0">
                    <a:pos x="20" y="12"/>
                  </a:cxn>
                  <a:cxn ang="0">
                    <a:pos x="11" y="10"/>
                  </a:cxn>
                  <a:cxn ang="0">
                    <a:pos x="6" y="7"/>
                  </a:cxn>
                  <a:cxn ang="0">
                    <a:pos x="1" y="4"/>
                  </a:cxn>
                  <a:cxn ang="0">
                    <a:pos x="0" y="0"/>
                  </a:cxn>
                  <a:cxn ang="0">
                    <a:pos x="0" y="409"/>
                  </a:cxn>
                </a:cxnLst>
                <a:rect l="0" t="0" r="r" b="b"/>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2" name="Freeform 77"/>
              <p:cNvSpPr>
                <a:spLocks/>
              </p:cNvSpPr>
              <p:nvPr/>
            </p:nvSpPr>
            <p:spPr bwMode="auto">
              <a:xfrm>
                <a:off x="1214" y="1900"/>
                <a:ext cx="19" cy="96"/>
              </a:xfrm>
              <a:custGeom>
                <a:avLst/>
                <a:gdLst/>
                <a:ahLst/>
                <a:cxnLst>
                  <a:cxn ang="0">
                    <a:pos x="0" y="470"/>
                  </a:cxn>
                  <a:cxn ang="0">
                    <a:pos x="21" y="472"/>
                  </a:cxn>
                  <a:cxn ang="0">
                    <a:pos x="38" y="473"/>
                  </a:cxn>
                  <a:cxn ang="0">
                    <a:pos x="45" y="473"/>
                  </a:cxn>
                  <a:cxn ang="0">
                    <a:pos x="52" y="473"/>
                  </a:cxn>
                  <a:cxn ang="0">
                    <a:pos x="59" y="472"/>
                  </a:cxn>
                  <a:cxn ang="0">
                    <a:pos x="66" y="470"/>
                  </a:cxn>
                  <a:cxn ang="0">
                    <a:pos x="70" y="466"/>
                  </a:cxn>
                  <a:cxn ang="0">
                    <a:pos x="74" y="462"/>
                  </a:cxn>
                  <a:cxn ang="0">
                    <a:pos x="78" y="456"/>
                  </a:cxn>
                  <a:cxn ang="0">
                    <a:pos x="81" y="448"/>
                  </a:cxn>
                  <a:cxn ang="0">
                    <a:pos x="85" y="439"/>
                  </a:cxn>
                  <a:cxn ang="0">
                    <a:pos x="88" y="430"/>
                  </a:cxn>
                  <a:cxn ang="0">
                    <a:pos x="89" y="420"/>
                  </a:cxn>
                  <a:cxn ang="0">
                    <a:pos x="92" y="409"/>
                  </a:cxn>
                  <a:cxn ang="0">
                    <a:pos x="92" y="0"/>
                  </a:cxn>
                  <a:cxn ang="0">
                    <a:pos x="89" y="10"/>
                  </a:cxn>
                  <a:cxn ang="0">
                    <a:pos x="88" y="19"/>
                  </a:cxn>
                  <a:cxn ang="0">
                    <a:pos x="85" y="29"/>
                  </a:cxn>
                  <a:cxn ang="0">
                    <a:pos x="81" y="38"/>
                  </a:cxn>
                  <a:cxn ang="0">
                    <a:pos x="78" y="46"/>
                  </a:cxn>
                  <a:cxn ang="0">
                    <a:pos x="74" y="52"/>
                  </a:cxn>
                  <a:cxn ang="0">
                    <a:pos x="70" y="57"/>
                  </a:cxn>
                  <a:cxn ang="0">
                    <a:pos x="66" y="60"/>
                  </a:cxn>
                  <a:cxn ang="0">
                    <a:pos x="59" y="63"/>
                  </a:cxn>
                  <a:cxn ang="0">
                    <a:pos x="52" y="64"/>
                  </a:cxn>
                  <a:cxn ang="0">
                    <a:pos x="45" y="64"/>
                  </a:cxn>
                  <a:cxn ang="0">
                    <a:pos x="38" y="64"/>
                  </a:cxn>
                  <a:cxn ang="0">
                    <a:pos x="21" y="63"/>
                  </a:cxn>
                  <a:cxn ang="0">
                    <a:pos x="0" y="60"/>
                  </a:cxn>
                  <a:cxn ang="0">
                    <a:pos x="0" y="470"/>
                  </a:cxn>
                </a:cxnLst>
                <a:rect l="0" t="0" r="r" b="b"/>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3" name="Freeform 78"/>
              <p:cNvSpPr>
                <a:spLocks/>
              </p:cNvSpPr>
              <p:nvPr/>
            </p:nvSpPr>
            <p:spPr bwMode="auto">
              <a:xfrm>
                <a:off x="1120" y="1937"/>
                <a:ext cx="19" cy="85"/>
              </a:xfrm>
              <a:custGeom>
                <a:avLst/>
                <a:gdLst/>
                <a:ahLst/>
                <a:cxnLst>
                  <a:cxn ang="0">
                    <a:pos x="0" y="410"/>
                  </a:cxn>
                  <a:cxn ang="0">
                    <a:pos x="1" y="412"/>
                  </a:cxn>
                  <a:cxn ang="0">
                    <a:pos x="1" y="415"/>
                  </a:cxn>
                  <a:cxn ang="0">
                    <a:pos x="3" y="418"/>
                  </a:cxn>
                  <a:cxn ang="0">
                    <a:pos x="5" y="420"/>
                  </a:cxn>
                  <a:cxn ang="0">
                    <a:pos x="10" y="424"/>
                  </a:cxn>
                  <a:cxn ang="0">
                    <a:pos x="15" y="425"/>
                  </a:cxn>
                  <a:cxn ang="0">
                    <a:pos x="24" y="426"/>
                  </a:cxn>
                  <a:cxn ang="0">
                    <a:pos x="32" y="426"/>
                  </a:cxn>
                  <a:cxn ang="0">
                    <a:pos x="40" y="425"/>
                  </a:cxn>
                  <a:cxn ang="0">
                    <a:pos x="49" y="424"/>
                  </a:cxn>
                  <a:cxn ang="0">
                    <a:pos x="83" y="414"/>
                  </a:cxn>
                  <a:cxn ang="0">
                    <a:pos x="98" y="410"/>
                  </a:cxn>
                  <a:cxn ang="0">
                    <a:pos x="98" y="0"/>
                  </a:cxn>
                  <a:cxn ang="0">
                    <a:pos x="83" y="5"/>
                  </a:cxn>
                  <a:cxn ang="0">
                    <a:pos x="49" y="14"/>
                  </a:cxn>
                  <a:cxn ang="0">
                    <a:pos x="40" y="15"/>
                  </a:cxn>
                  <a:cxn ang="0">
                    <a:pos x="32" y="15"/>
                  </a:cxn>
                  <a:cxn ang="0">
                    <a:pos x="24" y="16"/>
                  </a:cxn>
                  <a:cxn ang="0">
                    <a:pos x="15" y="15"/>
                  </a:cxn>
                  <a:cxn ang="0">
                    <a:pos x="10" y="12"/>
                  </a:cxn>
                  <a:cxn ang="0">
                    <a:pos x="5" y="10"/>
                  </a:cxn>
                  <a:cxn ang="0">
                    <a:pos x="3" y="8"/>
                  </a:cxn>
                  <a:cxn ang="0">
                    <a:pos x="1" y="5"/>
                  </a:cxn>
                  <a:cxn ang="0">
                    <a:pos x="1" y="3"/>
                  </a:cxn>
                  <a:cxn ang="0">
                    <a:pos x="0" y="0"/>
                  </a:cxn>
                  <a:cxn ang="0">
                    <a:pos x="0" y="410"/>
                  </a:cxn>
                </a:cxnLst>
                <a:rect l="0" t="0" r="r" b="b"/>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4" name="Freeform 79"/>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5" name="Freeform 80"/>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86" name="Freeform 81"/>
              <p:cNvSpPr>
                <a:spLocks/>
              </p:cNvSpPr>
              <p:nvPr/>
            </p:nvSpPr>
            <p:spPr bwMode="auto">
              <a:xfrm>
                <a:off x="1355" y="1959"/>
                <a:ext cx="83"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7" name="Freeform 82"/>
              <p:cNvSpPr>
                <a:spLocks/>
              </p:cNvSpPr>
              <p:nvPr/>
            </p:nvSpPr>
            <p:spPr bwMode="auto">
              <a:xfrm>
                <a:off x="1355" y="1959"/>
                <a:ext cx="83"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88" name="Freeform 83"/>
              <p:cNvSpPr>
                <a:spLocks/>
              </p:cNvSpPr>
              <p:nvPr/>
            </p:nvSpPr>
            <p:spPr bwMode="auto">
              <a:xfrm>
                <a:off x="1316" y="1979"/>
                <a:ext cx="44"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9" name="Freeform 84"/>
              <p:cNvSpPr>
                <a:spLocks/>
              </p:cNvSpPr>
              <p:nvPr/>
            </p:nvSpPr>
            <p:spPr bwMode="auto">
              <a:xfrm>
                <a:off x="1316" y="1979"/>
                <a:ext cx="44"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0" name="Freeform 85"/>
              <p:cNvSpPr>
                <a:spLocks/>
              </p:cNvSpPr>
              <p:nvPr/>
            </p:nvSpPr>
            <p:spPr bwMode="auto">
              <a:xfrm>
                <a:off x="1312"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1" name="Freeform 86"/>
              <p:cNvSpPr>
                <a:spLocks/>
              </p:cNvSpPr>
              <p:nvPr/>
            </p:nvSpPr>
            <p:spPr bwMode="auto">
              <a:xfrm>
                <a:off x="1312"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2" name="Freeform 87"/>
              <p:cNvSpPr>
                <a:spLocks/>
              </p:cNvSpPr>
              <p:nvPr/>
            </p:nvSpPr>
            <p:spPr bwMode="auto">
              <a:xfrm>
                <a:off x="1273" y="1912"/>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3" name="Freeform 88"/>
              <p:cNvSpPr>
                <a:spLocks/>
              </p:cNvSpPr>
              <p:nvPr/>
            </p:nvSpPr>
            <p:spPr bwMode="auto">
              <a:xfrm>
                <a:off x="1273" y="1912"/>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4" name="Freeform 89"/>
              <p:cNvSpPr>
                <a:spLocks/>
              </p:cNvSpPr>
              <p:nvPr/>
            </p:nvSpPr>
            <p:spPr bwMode="auto">
              <a:xfrm>
                <a:off x="1175" y="1887"/>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5" name="Freeform 90"/>
              <p:cNvSpPr>
                <a:spLocks/>
              </p:cNvSpPr>
              <p:nvPr/>
            </p:nvSpPr>
            <p:spPr bwMode="auto">
              <a:xfrm>
                <a:off x="1175" y="1887"/>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6" name="Freeform 91"/>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7" name="Freeform 92"/>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8" name="Freeform 93"/>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9" name="Freeform 94"/>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00" name="Freeform 95"/>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1" name="Freeform 96"/>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2" name="Freeform 97"/>
              <p:cNvSpPr>
                <a:spLocks/>
              </p:cNvSpPr>
              <p:nvPr/>
            </p:nvSpPr>
            <p:spPr bwMode="auto">
              <a:xfrm>
                <a:off x="1613" y="1187"/>
                <a:ext cx="415" cy="391"/>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3" name="Freeform 98"/>
              <p:cNvSpPr>
                <a:spLocks/>
              </p:cNvSpPr>
              <p:nvPr/>
            </p:nvSpPr>
            <p:spPr bwMode="auto">
              <a:xfrm>
                <a:off x="1613" y="1187"/>
                <a:ext cx="415" cy="391"/>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4" name="Freeform 99"/>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5" name="Freeform 100"/>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6" name="Freeform 101"/>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7" name="Freeform 102"/>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8" name="Freeform 103"/>
              <p:cNvSpPr>
                <a:spLocks/>
              </p:cNvSpPr>
              <p:nvPr/>
            </p:nvSpPr>
            <p:spPr bwMode="auto">
              <a:xfrm>
                <a:off x="1897" y="937"/>
                <a:ext cx="336"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9" name="Freeform 104"/>
              <p:cNvSpPr>
                <a:spLocks/>
              </p:cNvSpPr>
              <p:nvPr/>
            </p:nvSpPr>
            <p:spPr bwMode="auto">
              <a:xfrm>
                <a:off x="1897" y="937"/>
                <a:ext cx="336"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0" name="Freeform 105"/>
              <p:cNvSpPr>
                <a:spLocks/>
              </p:cNvSpPr>
              <p:nvPr/>
            </p:nvSpPr>
            <p:spPr bwMode="auto">
              <a:xfrm>
                <a:off x="2155" y="1108"/>
                <a:ext cx="415"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1" name="Freeform 106"/>
              <p:cNvSpPr>
                <a:spLocks/>
              </p:cNvSpPr>
              <p:nvPr/>
            </p:nvSpPr>
            <p:spPr bwMode="auto">
              <a:xfrm>
                <a:off x="2155" y="1108"/>
                <a:ext cx="415"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2" name="Freeform 107"/>
              <p:cNvSpPr>
                <a:spLocks/>
              </p:cNvSpPr>
              <p:nvPr/>
            </p:nvSpPr>
            <p:spPr bwMode="auto">
              <a:xfrm>
                <a:off x="1926" y="1489"/>
                <a:ext cx="595" cy="411"/>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3" name="Freeform 108"/>
              <p:cNvSpPr>
                <a:spLocks/>
              </p:cNvSpPr>
              <p:nvPr/>
            </p:nvSpPr>
            <p:spPr bwMode="auto">
              <a:xfrm>
                <a:off x="1926" y="1489"/>
                <a:ext cx="595" cy="411"/>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4" name="Freeform 109"/>
              <p:cNvSpPr>
                <a:spLocks/>
              </p:cNvSpPr>
              <p:nvPr/>
            </p:nvSpPr>
            <p:spPr bwMode="auto">
              <a:xfrm>
                <a:off x="2512" y="1190"/>
                <a:ext cx="472" cy="134"/>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5" name="Freeform 110"/>
              <p:cNvSpPr>
                <a:spLocks/>
              </p:cNvSpPr>
              <p:nvPr/>
            </p:nvSpPr>
            <p:spPr bwMode="auto">
              <a:xfrm>
                <a:off x="2512" y="1190"/>
                <a:ext cx="472" cy="134"/>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6" name="Freeform 111"/>
              <p:cNvSpPr>
                <a:spLocks/>
              </p:cNvSpPr>
              <p:nvPr/>
            </p:nvSpPr>
            <p:spPr bwMode="auto">
              <a:xfrm>
                <a:off x="2544" y="1061"/>
                <a:ext cx="375"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7" name="Freeform 112"/>
              <p:cNvSpPr>
                <a:spLocks/>
              </p:cNvSpPr>
              <p:nvPr/>
            </p:nvSpPr>
            <p:spPr bwMode="auto">
              <a:xfrm>
                <a:off x="2544" y="1061"/>
                <a:ext cx="375"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8" name="Freeform 113"/>
              <p:cNvSpPr>
                <a:spLocks/>
              </p:cNvSpPr>
              <p:nvPr/>
            </p:nvSpPr>
            <p:spPr bwMode="auto">
              <a:xfrm>
                <a:off x="2586" y="947"/>
                <a:ext cx="332" cy="114"/>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9" name="Freeform 114"/>
              <p:cNvSpPr>
                <a:spLocks/>
              </p:cNvSpPr>
              <p:nvPr/>
            </p:nvSpPr>
            <p:spPr bwMode="auto">
              <a:xfrm>
                <a:off x="2586" y="947"/>
                <a:ext cx="332" cy="114"/>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0" name="Freeform 115"/>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1" name="Freeform 116"/>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2" name="Freeform 117"/>
              <p:cNvSpPr>
                <a:spLocks/>
              </p:cNvSpPr>
              <p:nvPr/>
            </p:nvSpPr>
            <p:spPr bwMode="auto">
              <a:xfrm>
                <a:off x="3141" y="1745"/>
                <a:ext cx="474"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3" name="Freeform 118"/>
              <p:cNvSpPr>
                <a:spLocks/>
              </p:cNvSpPr>
              <p:nvPr/>
            </p:nvSpPr>
            <p:spPr bwMode="auto">
              <a:xfrm>
                <a:off x="3141" y="1745"/>
                <a:ext cx="474"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4" name="Freeform 119"/>
              <p:cNvSpPr>
                <a:spLocks/>
              </p:cNvSpPr>
              <p:nvPr/>
            </p:nvSpPr>
            <p:spPr bwMode="auto">
              <a:xfrm>
                <a:off x="3337" y="1566"/>
                <a:ext cx="287" cy="393"/>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5" name="Freeform 120"/>
              <p:cNvSpPr>
                <a:spLocks/>
              </p:cNvSpPr>
              <p:nvPr/>
            </p:nvSpPr>
            <p:spPr bwMode="auto">
              <a:xfrm>
                <a:off x="3337" y="1566"/>
                <a:ext cx="287" cy="393"/>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6" name="Freeform 121"/>
              <p:cNvSpPr>
                <a:spLocks/>
              </p:cNvSpPr>
              <p:nvPr/>
            </p:nvSpPr>
            <p:spPr bwMode="auto">
              <a:xfrm>
                <a:off x="3510" y="1550"/>
                <a:ext cx="334" cy="388"/>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7" name="Freeform 122"/>
              <p:cNvSpPr>
                <a:spLocks/>
              </p:cNvSpPr>
              <p:nvPr/>
            </p:nvSpPr>
            <p:spPr bwMode="auto">
              <a:xfrm>
                <a:off x="3510" y="1550"/>
                <a:ext cx="334" cy="388"/>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8" name="Freeform 123"/>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9" name="Freeform 124"/>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0" name="Freeform 125"/>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1" name="Freeform 126"/>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2" name="Freeform 127"/>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3" name="Freeform 128"/>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4" name="Freeform 129"/>
              <p:cNvSpPr>
                <a:spLocks/>
              </p:cNvSpPr>
              <p:nvPr/>
            </p:nvSpPr>
            <p:spPr bwMode="auto">
              <a:xfrm>
                <a:off x="3987" y="965"/>
                <a:ext cx="96"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5" name="Freeform 130"/>
              <p:cNvSpPr>
                <a:spLocks/>
              </p:cNvSpPr>
              <p:nvPr/>
            </p:nvSpPr>
            <p:spPr bwMode="auto">
              <a:xfrm>
                <a:off x="3987" y="965"/>
                <a:ext cx="96"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6" name="Freeform 131"/>
              <p:cNvSpPr>
                <a:spLocks/>
              </p:cNvSpPr>
              <p:nvPr/>
            </p:nvSpPr>
            <p:spPr bwMode="auto">
              <a:xfrm>
                <a:off x="4041" y="950"/>
                <a:ext cx="110"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7" name="Freeform 132"/>
              <p:cNvSpPr>
                <a:spLocks/>
              </p:cNvSpPr>
              <p:nvPr/>
            </p:nvSpPr>
            <p:spPr bwMode="auto">
              <a:xfrm>
                <a:off x="4041" y="950"/>
                <a:ext cx="110"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8" name="Freeform 133"/>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9" name="Freeform 134"/>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0" name="Freeform 135"/>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1" name="Freeform 136"/>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2" name="Freeform 137"/>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3" name="Freeform 138"/>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4" name="Freeform 139"/>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5" name="Freeform 140"/>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6" name="Freeform 141"/>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7" name="Freeform 142"/>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8" name="Freeform 143"/>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9" name="Freeform 144"/>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0" name="Freeform 145"/>
              <p:cNvSpPr>
                <a:spLocks/>
              </p:cNvSpPr>
              <p:nvPr/>
            </p:nvSpPr>
            <p:spPr bwMode="auto">
              <a:xfrm>
                <a:off x="3056" y="1511"/>
                <a:ext cx="318"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1" name="Freeform 146"/>
              <p:cNvSpPr>
                <a:spLocks/>
              </p:cNvSpPr>
              <p:nvPr/>
            </p:nvSpPr>
            <p:spPr bwMode="auto">
              <a:xfrm>
                <a:off x="3056" y="1511"/>
                <a:ext cx="318"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2" name="Freeform 147"/>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3" name="Freeform 148"/>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4" name="Freeform 149"/>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5" name="Freeform 150"/>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6" name="Freeform 151"/>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7" name="Freeform 152"/>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8" name="Freeform 153"/>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 name="Freeform 154"/>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 name="Freeform 155"/>
              <p:cNvSpPr>
                <a:spLocks/>
              </p:cNvSpPr>
              <p:nvPr/>
            </p:nvSpPr>
            <p:spPr bwMode="auto">
              <a:xfrm>
                <a:off x="2109" y="940"/>
                <a:ext cx="517" cy="184"/>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1" name="Freeform 156"/>
              <p:cNvSpPr>
                <a:spLocks/>
              </p:cNvSpPr>
              <p:nvPr/>
            </p:nvSpPr>
            <p:spPr bwMode="auto">
              <a:xfrm>
                <a:off x="2109" y="940"/>
                <a:ext cx="517" cy="184"/>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2" name="Freeform 157"/>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3" name="Freeform 158"/>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4" name="Freeform 159"/>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5" name="Freeform 160"/>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091" y="2938"/>
                  </a:cxn>
                  <a:cxn ang="0">
                    <a:pos x="1446" y="2583"/>
                  </a:cxn>
                  <a:cxn ang="0">
                    <a:pos x="1725" y="2568"/>
                  </a:cxn>
                  <a:cxn ang="0">
                    <a:pos x="1867" y="2590"/>
                  </a:cxn>
                  <a:cxn ang="0">
                    <a:pos x="1917" y="2619"/>
                  </a:cxn>
                  <a:cxn ang="0">
                    <a:pos x="1957" y="2666"/>
                  </a:cxn>
                  <a:cxn ang="0">
                    <a:pos x="1983" y="2735"/>
                  </a:cxn>
                  <a:cxn ang="0">
                    <a:pos x="2011" y="2926"/>
                  </a:cxn>
                  <a:cxn ang="0">
                    <a:pos x="2058" y="3116"/>
                  </a:cxn>
                  <a:cxn ang="0">
                    <a:pos x="2122" y="3263"/>
                  </a:cxn>
                  <a:cxn ang="0">
                    <a:pos x="2224" y="3405"/>
                  </a:cxn>
                  <a:cxn ang="0">
                    <a:pos x="2375" y="3538"/>
                  </a:cxn>
                  <a:cxn ang="0">
                    <a:pos x="3563" y="4545"/>
                  </a:cxn>
                  <a:cxn ang="0">
                    <a:pos x="3555" y="4217"/>
                  </a:cxn>
                  <a:cxn ang="0">
                    <a:pos x="3530" y="3926"/>
                  </a:cxn>
                  <a:cxn ang="0">
                    <a:pos x="3546" y="3811"/>
                  </a:cxn>
                  <a:cxn ang="0">
                    <a:pos x="3608" y="3677"/>
                  </a:cxn>
                  <a:cxn ang="0">
                    <a:pos x="3703" y="3537"/>
                  </a:cxn>
                  <a:cxn ang="0">
                    <a:pos x="3815" y="3404"/>
                  </a:cxn>
                  <a:cxn ang="0">
                    <a:pos x="4008" y="3220"/>
                  </a:cxn>
                  <a:cxn ang="0">
                    <a:pos x="4137" y="3145"/>
                  </a:cxn>
                  <a:cxn ang="0">
                    <a:pos x="4446" y="3002"/>
                  </a:cxn>
                  <a:cxn ang="0">
                    <a:pos x="4683" y="2877"/>
                  </a:cxn>
                  <a:cxn ang="0">
                    <a:pos x="4767" y="2807"/>
                  </a:cxn>
                  <a:cxn ang="0">
                    <a:pos x="4769" y="2751"/>
                  </a:cxn>
                  <a:cxn ang="0">
                    <a:pos x="4669" y="2633"/>
                  </a:cxn>
                  <a:cxn ang="0">
                    <a:pos x="4644" y="2548"/>
                  </a:cxn>
                  <a:cxn ang="0">
                    <a:pos x="4679" y="2501"/>
                  </a:cxn>
                  <a:cxn ang="0">
                    <a:pos x="4753" y="2497"/>
                  </a:cxn>
                  <a:cxn ang="0">
                    <a:pos x="4849" y="2542"/>
                  </a:cxn>
                  <a:cxn ang="0">
                    <a:pos x="4948" y="2636"/>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6" name="Freeform 161"/>
              <p:cNvSpPr>
                <a:spLocks/>
              </p:cNvSpPr>
              <p:nvPr/>
            </p:nvSpPr>
            <p:spPr bwMode="auto">
              <a:xfrm>
                <a:off x="2508" y="1489"/>
                <a:ext cx="571" cy="236"/>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7" name="Freeform 162"/>
              <p:cNvSpPr>
                <a:spLocks/>
              </p:cNvSpPr>
              <p:nvPr/>
            </p:nvSpPr>
            <p:spPr bwMode="auto">
              <a:xfrm>
                <a:off x="2508" y="1489"/>
                <a:ext cx="571" cy="236"/>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8" name="Freeform 163"/>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9" name="Freeform 164"/>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0" name="Freeform 165"/>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1" name="Freeform 166"/>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2" name="Freeform 167"/>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3" name="Freeform 168"/>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4" name="Freeform 169"/>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5" name="Freeform 170"/>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6" name="Freeform 171"/>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7" name="Freeform 172"/>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8" name="Freeform 173"/>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9" name="Freeform 174"/>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0" name="Freeform 175"/>
              <p:cNvSpPr>
                <a:spLocks/>
              </p:cNvSpPr>
              <p:nvPr/>
            </p:nvSpPr>
            <p:spPr bwMode="auto">
              <a:xfrm>
                <a:off x="3405" y="1185"/>
                <a:ext cx="201"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1" name="Freeform 176"/>
              <p:cNvSpPr>
                <a:spLocks/>
              </p:cNvSpPr>
              <p:nvPr/>
            </p:nvSpPr>
            <p:spPr bwMode="auto">
              <a:xfrm>
                <a:off x="3405" y="1185"/>
                <a:ext cx="201"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2" name="Freeform 177"/>
              <p:cNvSpPr>
                <a:spLocks/>
              </p:cNvSpPr>
              <p:nvPr/>
            </p:nvSpPr>
            <p:spPr bwMode="auto">
              <a:xfrm>
                <a:off x="3554" y="1138"/>
                <a:ext cx="243"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3" name="Freeform 178"/>
              <p:cNvSpPr>
                <a:spLocks/>
              </p:cNvSpPr>
              <p:nvPr/>
            </p:nvSpPr>
            <p:spPr bwMode="auto">
              <a:xfrm>
                <a:off x="3554" y="1138"/>
                <a:ext cx="243"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4" name="Freeform 179"/>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5" name="Freeform 180"/>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6" name="Freeform 181"/>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7" name="Freeform 182"/>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8" name="Freeform 183"/>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9" name="Freeform 184"/>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0" name="Freeform 185"/>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1" name="Freeform 186"/>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2" name="Freeform 187"/>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3" name="Freeform 188"/>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4" name="Freeform 189"/>
              <p:cNvSpPr>
                <a:spLocks/>
              </p:cNvSpPr>
              <p:nvPr/>
            </p:nvSpPr>
            <p:spPr bwMode="auto">
              <a:xfrm>
                <a:off x="4167" y="1073"/>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5" name="Freeform 190"/>
              <p:cNvSpPr>
                <a:spLocks/>
              </p:cNvSpPr>
              <p:nvPr/>
            </p:nvSpPr>
            <p:spPr bwMode="auto">
              <a:xfrm>
                <a:off x="4167" y="1073"/>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grpSp>
            <p:nvGrpSpPr>
              <p:cNvPr id="58572" name="Group 191"/>
              <p:cNvGrpSpPr>
                <a:grpSpLocks/>
              </p:cNvGrpSpPr>
              <p:nvPr/>
            </p:nvGrpSpPr>
            <p:grpSpPr bwMode="auto">
              <a:xfrm>
                <a:off x="1120" y="1888"/>
                <a:ext cx="351" cy="260"/>
                <a:chOff x="1120" y="1888"/>
                <a:chExt cx="351" cy="260"/>
              </a:xfrm>
            </p:grpSpPr>
            <p:sp>
              <p:nvSpPr>
                <p:cNvPr id="267" name="Freeform 192"/>
                <p:cNvSpPr>
                  <a:spLocks/>
                </p:cNvSpPr>
                <p:nvPr/>
              </p:nvSpPr>
              <p:spPr bwMode="auto">
                <a:xfrm>
                  <a:off x="1355" y="2069"/>
                  <a:ext cx="83" cy="33"/>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68" name="Freeform 193"/>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69" name="Freeform 194"/>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0" name="Freeform 195"/>
                <p:cNvSpPr>
                  <a:spLocks/>
                </p:cNvSpPr>
                <p:nvPr/>
              </p:nvSpPr>
              <p:spPr bwMode="auto">
                <a:xfrm>
                  <a:off x="1355" y="1955"/>
                  <a:ext cx="83" cy="35"/>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1" name="Freeform 196"/>
                <p:cNvSpPr>
                  <a:spLocks/>
                </p:cNvSpPr>
                <p:nvPr/>
              </p:nvSpPr>
              <p:spPr bwMode="auto">
                <a:xfrm>
                  <a:off x="1355" y="1955"/>
                  <a:ext cx="83" cy="35"/>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2" name="Freeform 197"/>
                <p:cNvSpPr>
                  <a:spLocks/>
                </p:cNvSpPr>
                <p:nvPr/>
              </p:nvSpPr>
              <p:spPr bwMode="auto">
                <a:xfrm>
                  <a:off x="1316" y="1979"/>
                  <a:ext cx="44" cy="11"/>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3" name="Freeform 198"/>
                <p:cNvSpPr>
                  <a:spLocks/>
                </p:cNvSpPr>
                <p:nvPr/>
              </p:nvSpPr>
              <p:spPr bwMode="auto">
                <a:xfrm>
                  <a:off x="1316" y="1979"/>
                  <a:ext cx="44" cy="11"/>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4" name="Freeform 199"/>
                <p:cNvSpPr>
                  <a:spLocks/>
                </p:cNvSpPr>
                <p:nvPr/>
              </p:nvSpPr>
              <p:spPr bwMode="auto">
                <a:xfrm>
                  <a:off x="1312" y="1940"/>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5" name="Freeform 200"/>
                <p:cNvSpPr>
                  <a:spLocks/>
                </p:cNvSpPr>
                <p:nvPr/>
              </p:nvSpPr>
              <p:spPr bwMode="auto">
                <a:xfrm>
                  <a:off x="1312" y="1940"/>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6" name="Freeform 201"/>
                <p:cNvSpPr>
                  <a:spLocks/>
                </p:cNvSpPr>
                <p:nvPr/>
              </p:nvSpPr>
              <p:spPr bwMode="auto">
                <a:xfrm>
                  <a:off x="1273" y="1910"/>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7" name="Freeform 202"/>
                <p:cNvSpPr>
                  <a:spLocks/>
                </p:cNvSpPr>
                <p:nvPr/>
              </p:nvSpPr>
              <p:spPr bwMode="auto">
                <a:xfrm>
                  <a:off x="1273" y="1910"/>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8" name="Freeform 203"/>
                <p:cNvSpPr>
                  <a:spLocks/>
                </p:cNvSpPr>
                <p:nvPr/>
              </p:nvSpPr>
              <p:spPr bwMode="auto">
                <a:xfrm>
                  <a:off x="1175" y="1885"/>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9" name="Freeform 204"/>
                <p:cNvSpPr>
                  <a:spLocks/>
                </p:cNvSpPr>
                <p:nvPr/>
              </p:nvSpPr>
              <p:spPr bwMode="auto">
                <a:xfrm>
                  <a:off x="1175" y="1885"/>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80" name="Freeform 205"/>
                <p:cNvSpPr>
                  <a:spLocks/>
                </p:cNvSpPr>
                <p:nvPr/>
              </p:nvSpPr>
              <p:spPr bwMode="auto">
                <a:xfrm>
                  <a:off x="1120" y="1895"/>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81" name="Freeform 206"/>
                <p:cNvSpPr>
                  <a:spLocks/>
                </p:cNvSpPr>
                <p:nvPr/>
              </p:nvSpPr>
              <p:spPr bwMode="auto">
                <a:xfrm>
                  <a:off x="1120" y="1895"/>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grpSp>
          <p:sp>
            <p:nvSpPr>
              <p:cNvPr id="197" name="Freeform 207"/>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98" name="Freeform 208"/>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99" name="Freeform 209"/>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0" name="Freeform 210"/>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1" name="Freeform 211"/>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2" name="Freeform 212"/>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3" name="Freeform 213"/>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4" name="Freeform 214"/>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5" name="Freeform 215"/>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6" name="Freeform 216"/>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7" name="Freeform 217"/>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8" name="Freeform 218"/>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9" name="Freeform 219"/>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0" name="Freeform 220"/>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1" name="Freeform 221"/>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2" name="Freeform 222"/>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3" name="Freeform 223"/>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4" name="Freeform 224"/>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5" name="Freeform 225"/>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6" name="Freeform 226"/>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7" name="Freeform 227"/>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8" name="Freeform 228"/>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9" name="Freeform 229"/>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0" name="Freeform 230"/>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1" name="Freeform 231"/>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2" name="Freeform 232"/>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23" name="Freeform 233"/>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4" name="Freeform 234"/>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5" name="Freeform 235"/>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6" name="Freeform 236"/>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7" name="Freeform 237"/>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8" name="Freeform 238"/>
              <p:cNvSpPr>
                <a:spLocks/>
              </p:cNvSpPr>
              <p:nvPr/>
            </p:nvSpPr>
            <p:spPr bwMode="auto">
              <a:xfrm>
                <a:off x="862" y="895"/>
                <a:ext cx="529" cy="449"/>
              </a:xfrm>
              <a:custGeom>
                <a:avLst/>
                <a:gdLst/>
                <a:ahLst/>
                <a:cxnLst>
                  <a:cxn ang="0">
                    <a:pos x="11422" y="9123"/>
                  </a:cxn>
                  <a:cxn ang="0">
                    <a:pos x="12420" y="10312"/>
                  </a:cxn>
                  <a:cxn ang="0">
                    <a:pos x="13919" y="12125"/>
                  </a:cxn>
                  <a:cxn ang="0">
                    <a:pos x="14063" y="12576"/>
                  </a:cxn>
                  <a:cxn ang="0">
                    <a:pos x="14753" y="11666"/>
                  </a:cxn>
                  <a:cxn ang="0">
                    <a:pos x="14304" y="11059"/>
                  </a:cxn>
                  <a:cxn ang="0">
                    <a:pos x="13402" y="9400"/>
                  </a:cxn>
                  <a:cxn ang="0">
                    <a:pos x="12502" y="9542"/>
                  </a:cxn>
                  <a:cxn ang="0">
                    <a:pos x="11216" y="8623"/>
                  </a:cxn>
                  <a:cxn ang="0">
                    <a:pos x="13357" y="1475"/>
                  </a:cxn>
                  <a:cxn ang="0">
                    <a:pos x="12334" y="1465"/>
                  </a:cxn>
                  <a:cxn ang="0">
                    <a:pos x="11550" y="1228"/>
                  </a:cxn>
                  <a:cxn ang="0">
                    <a:pos x="10981" y="889"/>
                  </a:cxn>
                  <a:cxn ang="0">
                    <a:pos x="10422" y="724"/>
                  </a:cxn>
                  <a:cxn ang="0">
                    <a:pos x="10284" y="1071"/>
                  </a:cxn>
                  <a:cxn ang="0">
                    <a:pos x="9910" y="864"/>
                  </a:cxn>
                  <a:cxn ang="0">
                    <a:pos x="8866" y="241"/>
                  </a:cxn>
                  <a:cxn ang="0">
                    <a:pos x="8035" y="0"/>
                  </a:cxn>
                  <a:cxn ang="0">
                    <a:pos x="6645" y="209"/>
                  </a:cxn>
                  <a:cxn ang="0">
                    <a:pos x="5923" y="219"/>
                  </a:cxn>
                  <a:cxn ang="0">
                    <a:pos x="5340" y="539"/>
                  </a:cxn>
                  <a:cxn ang="0">
                    <a:pos x="4126" y="1406"/>
                  </a:cxn>
                  <a:cxn ang="0">
                    <a:pos x="2982" y="1535"/>
                  </a:cxn>
                  <a:cxn ang="0">
                    <a:pos x="2442" y="1992"/>
                  </a:cxn>
                  <a:cxn ang="0">
                    <a:pos x="3050" y="2711"/>
                  </a:cxn>
                  <a:cxn ang="0">
                    <a:pos x="3621" y="3830"/>
                  </a:cxn>
                  <a:cxn ang="0">
                    <a:pos x="2914" y="3924"/>
                  </a:cxn>
                  <a:cxn ang="0">
                    <a:pos x="2241" y="3651"/>
                  </a:cxn>
                  <a:cxn ang="0">
                    <a:pos x="1077" y="4032"/>
                  </a:cxn>
                  <a:cxn ang="0">
                    <a:pos x="734" y="4594"/>
                  </a:cxn>
                  <a:cxn ang="0">
                    <a:pos x="1733" y="5127"/>
                  </a:cxn>
                  <a:cxn ang="0">
                    <a:pos x="3072" y="5034"/>
                  </a:cxn>
                  <a:cxn ang="0">
                    <a:pos x="3509" y="5160"/>
                  </a:cxn>
                  <a:cxn ang="0">
                    <a:pos x="3288" y="5433"/>
                  </a:cxn>
                  <a:cxn ang="0">
                    <a:pos x="3199" y="5827"/>
                  </a:cxn>
                  <a:cxn ang="0">
                    <a:pos x="1827" y="6220"/>
                  </a:cxn>
                  <a:cxn ang="0">
                    <a:pos x="1301" y="6562"/>
                  </a:cxn>
                  <a:cxn ang="0">
                    <a:pos x="59" y="7075"/>
                  </a:cxn>
                  <a:cxn ang="0">
                    <a:pos x="677" y="7539"/>
                  </a:cxn>
                  <a:cxn ang="0">
                    <a:pos x="586" y="8169"/>
                  </a:cxn>
                  <a:cxn ang="0">
                    <a:pos x="1408" y="8610"/>
                  </a:cxn>
                  <a:cxn ang="0">
                    <a:pos x="1497" y="8955"/>
                  </a:cxn>
                  <a:cxn ang="0">
                    <a:pos x="2082" y="8826"/>
                  </a:cxn>
                  <a:cxn ang="0">
                    <a:pos x="2168" y="9096"/>
                  </a:cxn>
                  <a:cxn ang="0">
                    <a:pos x="2840" y="9157"/>
                  </a:cxn>
                  <a:cxn ang="0">
                    <a:pos x="3545" y="8965"/>
                  </a:cxn>
                  <a:cxn ang="0">
                    <a:pos x="2838" y="9708"/>
                  </a:cxn>
                  <a:cxn ang="0">
                    <a:pos x="1041" y="10495"/>
                  </a:cxn>
                  <a:cxn ang="0">
                    <a:pos x="60" y="10871"/>
                  </a:cxn>
                  <a:cxn ang="0">
                    <a:pos x="1528" y="10697"/>
                  </a:cxn>
                  <a:cxn ang="0">
                    <a:pos x="3678" y="9868"/>
                  </a:cxn>
                  <a:cxn ang="0">
                    <a:pos x="4984" y="9335"/>
                  </a:cxn>
                  <a:cxn ang="0">
                    <a:pos x="4898" y="8934"/>
                  </a:cxn>
                  <a:cxn ang="0">
                    <a:pos x="5879" y="8291"/>
                  </a:cxn>
                  <a:cxn ang="0">
                    <a:pos x="6856" y="7741"/>
                  </a:cxn>
                  <a:cxn ang="0">
                    <a:pos x="7935" y="7822"/>
                  </a:cxn>
                  <a:cxn ang="0">
                    <a:pos x="7506" y="7997"/>
                  </a:cxn>
                  <a:cxn ang="0">
                    <a:pos x="6414" y="8380"/>
                  </a:cxn>
                  <a:cxn ang="0">
                    <a:pos x="6010" y="8745"/>
                  </a:cxn>
                  <a:cxn ang="0">
                    <a:pos x="6419" y="8996"/>
                  </a:cxn>
                  <a:cxn ang="0">
                    <a:pos x="7690" y="8490"/>
                  </a:cxn>
                  <a:cxn ang="0">
                    <a:pos x="8466" y="8320"/>
                  </a:cxn>
                  <a:cxn ang="0">
                    <a:pos x="10386" y="9146"/>
                  </a:cxn>
                </a:cxnLst>
                <a:rect l="0" t="0" r="r" b="b"/>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29" name="Freeform 239"/>
              <p:cNvSpPr>
                <a:spLocks/>
              </p:cNvSpPr>
              <p:nvPr/>
            </p:nvSpPr>
            <p:spPr bwMode="auto">
              <a:xfrm>
                <a:off x="817" y="1088"/>
                <a:ext cx="31" cy="20"/>
              </a:xfrm>
              <a:custGeom>
                <a:avLst/>
                <a:gdLst/>
                <a:ahLst/>
                <a:cxnLst>
                  <a:cxn ang="0">
                    <a:pos x="532" y="48"/>
                  </a:cxn>
                  <a:cxn ang="0">
                    <a:pos x="476" y="33"/>
                  </a:cxn>
                  <a:cxn ang="0">
                    <a:pos x="408" y="18"/>
                  </a:cxn>
                  <a:cxn ang="0">
                    <a:pos x="354" y="9"/>
                  </a:cxn>
                  <a:cxn ang="0">
                    <a:pos x="297" y="3"/>
                  </a:cxn>
                  <a:cxn ang="0">
                    <a:pos x="239" y="0"/>
                  </a:cxn>
                  <a:cxn ang="0">
                    <a:pos x="182" y="2"/>
                  </a:cxn>
                  <a:cxn ang="0">
                    <a:pos x="128" y="11"/>
                  </a:cxn>
                  <a:cxn ang="0">
                    <a:pos x="82" y="28"/>
                  </a:cxn>
                  <a:cxn ang="0">
                    <a:pos x="44" y="54"/>
                  </a:cxn>
                  <a:cxn ang="0">
                    <a:pos x="16" y="90"/>
                  </a:cxn>
                  <a:cxn ang="0">
                    <a:pos x="2" y="140"/>
                  </a:cxn>
                  <a:cxn ang="0">
                    <a:pos x="3" y="202"/>
                  </a:cxn>
                  <a:cxn ang="0">
                    <a:pos x="23" y="280"/>
                  </a:cxn>
                  <a:cxn ang="0">
                    <a:pos x="53" y="337"/>
                  </a:cxn>
                  <a:cxn ang="0">
                    <a:pos x="105" y="389"/>
                  </a:cxn>
                  <a:cxn ang="0">
                    <a:pos x="160" y="437"/>
                  </a:cxn>
                  <a:cxn ang="0">
                    <a:pos x="223" y="489"/>
                  </a:cxn>
                  <a:cxn ang="0">
                    <a:pos x="275" y="527"/>
                  </a:cxn>
                  <a:cxn ang="0">
                    <a:pos x="312" y="550"/>
                  </a:cxn>
                  <a:cxn ang="0">
                    <a:pos x="349" y="570"/>
                  </a:cxn>
                  <a:cxn ang="0">
                    <a:pos x="385" y="587"/>
                  </a:cxn>
                  <a:cxn ang="0">
                    <a:pos x="421" y="600"/>
                  </a:cxn>
                  <a:cxn ang="0">
                    <a:pos x="455" y="607"/>
                  </a:cxn>
                  <a:cxn ang="0">
                    <a:pos x="490" y="610"/>
                  </a:cxn>
                  <a:cxn ang="0">
                    <a:pos x="526" y="608"/>
                  </a:cxn>
                  <a:cxn ang="0">
                    <a:pos x="565" y="601"/>
                  </a:cxn>
                  <a:cxn ang="0">
                    <a:pos x="604" y="590"/>
                  </a:cxn>
                  <a:cxn ang="0">
                    <a:pos x="642" y="573"/>
                  </a:cxn>
                  <a:cxn ang="0">
                    <a:pos x="680" y="554"/>
                  </a:cxn>
                  <a:cxn ang="0">
                    <a:pos x="716" y="533"/>
                  </a:cxn>
                  <a:cxn ang="0">
                    <a:pos x="748" y="509"/>
                  </a:cxn>
                  <a:cxn ang="0">
                    <a:pos x="777" y="483"/>
                  </a:cxn>
                  <a:cxn ang="0">
                    <a:pos x="803" y="457"/>
                  </a:cxn>
                  <a:cxn ang="0">
                    <a:pos x="823" y="429"/>
                  </a:cxn>
                  <a:cxn ang="0">
                    <a:pos x="837" y="402"/>
                  </a:cxn>
                  <a:cxn ang="0">
                    <a:pos x="844" y="375"/>
                  </a:cxn>
                  <a:cxn ang="0">
                    <a:pos x="844" y="350"/>
                  </a:cxn>
                  <a:cxn ang="0">
                    <a:pos x="835" y="326"/>
                  </a:cxn>
                  <a:cxn ang="0">
                    <a:pos x="818" y="305"/>
                  </a:cxn>
                  <a:cxn ang="0">
                    <a:pos x="777" y="276"/>
                  </a:cxn>
                  <a:cxn ang="0">
                    <a:pos x="726" y="237"/>
                  </a:cxn>
                  <a:cxn ang="0">
                    <a:pos x="679" y="195"/>
                  </a:cxn>
                  <a:cxn ang="0">
                    <a:pos x="636" y="155"/>
                  </a:cxn>
                  <a:cxn ang="0">
                    <a:pos x="586" y="102"/>
                  </a:cxn>
                  <a:cxn ang="0">
                    <a:pos x="546" y="57"/>
                  </a:cxn>
                </a:cxnLst>
                <a:rect l="0" t="0" r="r" b="b"/>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30" name="Freeform 240"/>
              <p:cNvSpPr>
                <a:spLocks/>
              </p:cNvSpPr>
              <p:nvPr/>
            </p:nvSpPr>
            <p:spPr bwMode="auto">
              <a:xfrm>
                <a:off x="1248" y="876"/>
                <a:ext cx="107" cy="293"/>
              </a:xfrm>
              <a:custGeom>
                <a:avLst/>
                <a:gdLst/>
                <a:ahLst/>
                <a:cxnLst>
                  <a:cxn ang="0">
                    <a:pos x="3046" y="2097"/>
                  </a:cxn>
                  <a:cxn ang="0">
                    <a:pos x="3046" y="0"/>
                  </a:cxn>
                  <a:cxn ang="0">
                    <a:pos x="0" y="6752"/>
                  </a:cxn>
                  <a:cxn ang="0">
                    <a:pos x="343" y="8222"/>
                  </a:cxn>
                  <a:cxn ang="0">
                    <a:pos x="3046" y="2097"/>
                  </a:cxn>
                </a:cxnLst>
                <a:rect l="0" t="0" r="r" b="b"/>
                <a:pathLst>
                  <a:path w="3046" h="8222">
                    <a:moveTo>
                      <a:pt x="3046" y="2097"/>
                    </a:moveTo>
                    <a:lnTo>
                      <a:pt x="3046" y="0"/>
                    </a:lnTo>
                    <a:lnTo>
                      <a:pt x="0" y="6752"/>
                    </a:lnTo>
                    <a:lnTo>
                      <a:pt x="343" y="8222"/>
                    </a:lnTo>
                    <a:lnTo>
                      <a:pt x="3046" y="209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1" name="Freeform 241"/>
              <p:cNvSpPr>
                <a:spLocks/>
              </p:cNvSpPr>
              <p:nvPr/>
            </p:nvSpPr>
            <p:spPr bwMode="auto">
              <a:xfrm>
                <a:off x="1307" y="1165"/>
                <a:ext cx="29" cy="99"/>
              </a:xfrm>
              <a:custGeom>
                <a:avLst/>
                <a:gdLst/>
                <a:ahLst/>
                <a:cxnLst>
                  <a:cxn ang="0">
                    <a:pos x="755" y="2146"/>
                  </a:cxn>
                  <a:cxn ang="0">
                    <a:pos x="10" y="2694"/>
                  </a:cxn>
                  <a:cxn ang="0">
                    <a:pos x="0" y="548"/>
                  </a:cxn>
                  <a:cxn ang="0">
                    <a:pos x="745" y="0"/>
                  </a:cxn>
                  <a:cxn ang="0">
                    <a:pos x="755" y="2146"/>
                  </a:cxn>
                </a:cxnLst>
                <a:rect l="0" t="0" r="r" b="b"/>
                <a:pathLst>
                  <a:path w="755" h="2694">
                    <a:moveTo>
                      <a:pt x="755" y="2146"/>
                    </a:moveTo>
                    <a:lnTo>
                      <a:pt x="10" y="2694"/>
                    </a:lnTo>
                    <a:lnTo>
                      <a:pt x="0" y="548"/>
                    </a:lnTo>
                    <a:lnTo>
                      <a:pt x="745" y="0"/>
                    </a:lnTo>
                    <a:lnTo>
                      <a:pt x="755" y="2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2" name="Freeform 242"/>
              <p:cNvSpPr>
                <a:spLocks/>
              </p:cNvSpPr>
              <p:nvPr/>
            </p:nvSpPr>
            <p:spPr bwMode="auto">
              <a:xfrm>
                <a:off x="1276" y="1153"/>
                <a:ext cx="31" cy="110"/>
              </a:xfrm>
              <a:custGeom>
                <a:avLst/>
                <a:gdLst/>
                <a:ahLst/>
                <a:cxnLst>
                  <a:cxn ang="0">
                    <a:pos x="881" y="950"/>
                  </a:cxn>
                  <a:cxn ang="0">
                    <a:pos x="891" y="3096"/>
                  </a:cxn>
                  <a:cxn ang="0">
                    <a:pos x="882" y="3087"/>
                  </a:cxn>
                  <a:cxn ang="0">
                    <a:pos x="855" y="3061"/>
                  </a:cxn>
                  <a:cxn ang="0">
                    <a:pos x="814" y="3020"/>
                  </a:cxn>
                  <a:cxn ang="0">
                    <a:pos x="759" y="2965"/>
                  </a:cxn>
                  <a:cxn ang="0">
                    <a:pos x="695" y="2900"/>
                  </a:cxn>
                  <a:cxn ang="0">
                    <a:pos x="622" y="2826"/>
                  </a:cxn>
                  <a:cxn ang="0">
                    <a:pos x="545" y="2746"/>
                  </a:cxn>
                  <a:cxn ang="0">
                    <a:pos x="464" y="2662"/>
                  </a:cxn>
                  <a:cxn ang="0">
                    <a:pos x="383" y="2575"/>
                  </a:cxn>
                  <a:cxn ang="0">
                    <a:pos x="304" y="2488"/>
                  </a:cxn>
                  <a:cxn ang="0">
                    <a:pos x="265" y="2446"/>
                  </a:cxn>
                  <a:cxn ang="0">
                    <a:pos x="228" y="2404"/>
                  </a:cxn>
                  <a:cxn ang="0">
                    <a:pos x="193" y="2363"/>
                  </a:cxn>
                  <a:cxn ang="0">
                    <a:pos x="160" y="2324"/>
                  </a:cxn>
                  <a:cxn ang="0">
                    <a:pos x="129" y="2286"/>
                  </a:cxn>
                  <a:cxn ang="0">
                    <a:pos x="100" y="2249"/>
                  </a:cxn>
                  <a:cxn ang="0">
                    <a:pos x="75" y="2216"/>
                  </a:cxn>
                  <a:cxn ang="0">
                    <a:pos x="53" y="2184"/>
                  </a:cxn>
                  <a:cxn ang="0">
                    <a:pos x="34" y="2156"/>
                  </a:cxn>
                  <a:cxn ang="0">
                    <a:pos x="18" y="2129"/>
                  </a:cxn>
                  <a:cxn ang="0">
                    <a:pos x="7" y="2107"/>
                  </a:cxn>
                  <a:cxn ang="0">
                    <a:pos x="0" y="2087"/>
                  </a:cxn>
                  <a:cxn ang="0">
                    <a:pos x="0" y="0"/>
                  </a:cxn>
                  <a:cxn ang="0">
                    <a:pos x="6" y="8"/>
                  </a:cxn>
                  <a:cxn ang="0">
                    <a:pos x="23" y="30"/>
                  </a:cxn>
                  <a:cxn ang="0">
                    <a:pos x="52" y="64"/>
                  </a:cxn>
                  <a:cxn ang="0">
                    <a:pos x="90" y="110"/>
                  </a:cxn>
                  <a:cxn ang="0">
                    <a:pos x="135" y="165"/>
                  </a:cxn>
                  <a:cxn ang="0">
                    <a:pos x="189" y="228"/>
                  </a:cxn>
                  <a:cxn ang="0">
                    <a:pos x="248" y="298"/>
                  </a:cxn>
                  <a:cxn ang="0">
                    <a:pos x="313" y="373"/>
                  </a:cxn>
                  <a:cxn ang="0">
                    <a:pos x="380" y="450"/>
                  </a:cxn>
                  <a:cxn ang="0">
                    <a:pos x="452" y="529"/>
                  </a:cxn>
                  <a:cxn ang="0">
                    <a:pos x="525" y="609"/>
                  </a:cxn>
                  <a:cxn ang="0">
                    <a:pos x="599" y="686"/>
                  </a:cxn>
                  <a:cxn ang="0">
                    <a:pos x="636" y="725"/>
                  </a:cxn>
                  <a:cxn ang="0">
                    <a:pos x="673" y="761"/>
                  </a:cxn>
                  <a:cxn ang="0">
                    <a:pos x="710" y="797"/>
                  </a:cxn>
                  <a:cxn ang="0">
                    <a:pos x="745" y="831"/>
                  </a:cxn>
                  <a:cxn ang="0">
                    <a:pos x="780" y="864"/>
                  </a:cxn>
                  <a:cxn ang="0">
                    <a:pos x="816" y="895"/>
                  </a:cxn>
                  <a:cxn ang="0">
                    <a:pos x="849" y="923"/>
                  </a:cxn>
                  <a:cxn ang="0">
                    <a:pos x="881" y="950"/>
                  </a:cxn>
                </a:cxnLst>
                <a:rect l="0" t="0" r="r" b="b"/>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3" name="Freeform 243"/>
              <p:cNvSpPr>
                <a:spLocks/>
              </p:cNvSpPr>
              <p:nvPr/>
            </p:nvSpPr>
            <p:spPr bwMode="auto">
              <a:xfrm>
                <a:off x="1240" y="1145"/>
                <a:ext cx="11" cy="79"/>
              </a:xfrm>
              <a:custGeom>
                <a:avLst/>
                <a:gdLst/>
                <a:ahLst/>
                <a:cxnLst>
                  <a:cxn ang="0">
                    <a:pos x="284" y="9"/>
                  </a:cxn>
                  <a:cxn ang="0">
                    <a:pos x="273" y="11"/>
                  </a:cxn>
                  <a:cxn ang="0">
                    <a:pos x="241" y="16"/>
                  </a:cxn>
                  <a:cxn ang="0">
                    <a:pos x="197" y="22"/>
                  </a:cxn>
                  <a:cxn ang="0">
                    <a:pos x="146" y="26"/>
                  </a:cxn>
                  <a:cxn ang="0">
                    <a:pos x="119" y="28"/>
                  </a:cxn>
                  <a:cxn ang="0">
                    <a:pos x="94" y="28"/>
                  </a:cxn>
                  <a:cxn ang="0">
                    <a:pos x="70" y="28"/>
                  </a:cxn>
                  <a:cxn ang="0">
                    <a:pos x="49" y="26"/>
                  </a:cxn>
                  <a:cxn ang="0">
                    <a:pos x="39" y="24"/>
                  </a:cxn>
                  <a:cxn ang="0">
                    <a:pos x="30" y="22"/>
                  </a:cxn>
                  <a:cxn ang="0">
                    <a:pos x="22" y="20"/>
                  </a:cxn>
                  <a:cxn ang="0">
                    <a:pos x="14" y="17"/>
                  </a:cxn>
                  <a:cxn ang="0">
                    <a:pos x="9" y="13"/>
                  </a:cxn>
                  <a:cxn ang="0">
                    <a:pos x="4" y="9"/>
                  </a:cxn>
                  <a:cxn ang="0">
                    <a:pos x="1" y="5"/>
                  </a:cxn>
                  <a:cxn ang="0">
                    <a:pos x="0" y="0"/>
                  </a:cxn>
                  <a:cxn ang="0">
                    <a:pos x="0" y="2126"/>
                  </a:cxn>
                  <a:cxn ang="0">
                    <a:pos x="12" y="2132"/>
                  </a:cxn>
                  <a:cxn ang="0">
                    <a:pos x="45" y="2145"/>
                  </a:cxn>
                  <a:cxn ang="0">
                    <a:pos x="66" y="2153"/>
                  </a:cxn>
                  <a:cxn ang="0">
                    <a:pos x="90" y="2161"/>
                  </a:cxn>
                  <a:cxn ang="0">
                    <a:pos x="115" y="2170"/>
                  </a:cxn>
                  <a:cxn ang="0">
                    <a:pos x="141" y="2177"/>
                  </a:cxn>
                  <a:cxn ang="0">
                    <a:pos x="169" y="2184"/>
                  </a:cxn>
                  <a:cxn ang="0">
                    <a:pos x="194" y="2189"/>
                  </a:cxn>
                  <a:cxn ang="0">
                    <a:pos x="206" y="2191"/>
                  </a:cxn>
                  <a:cxn ang="0">
                    <a:pos x="218" y="2192"/>
                  </a:cxn>
                  <a:cxn ang="0">
                    <a:pos x="229" y="2192"/>
                  </a:cxn>
                  <a:cxn ang="0">
                    <a:pos x="239" y="2192"/>
                  </a:cxn>
                  <a:cxn ang="0">
                    <a:pos x="249" y="2191"/>
                  </a:cxn>
                  <a:cxn ang="0">
                    <a:pos x="257" y="2189"/>
                  </a:cxn>
                  <a:cxn ang="0">
                    <a:pos x="265" y="2186"/>
                  </a:cxn>
                  <a:cxn ang="0">
                    <a:pos x="272" y="2182"/>
                  </a:cxn>
                  <a:cxn ang="0">
                    <a:pos x="277" y="2177"/>
                  </a:cxn>
                  <a:cxn ang="0">
                    <a:pos x="281" y="2171"/>
                  </a:cxn>
                  <a:cxn ang="0">
                    <a:pos x="284" y="2164"/>
                  </a:cxn>
                  <a:cxn ang="0">
                    <a:pos x="284" y="2155"/>
                  </a:cxn>
                  <a:cxn ang="0">
                    <a:pos x="284" y="2127"/>
                  </a:cxn>
                  <a:cxn ang="0">
                    <a:pos x="284" y="2055"/>
                  </a:cxn>
                  <a:cxn ang="0">
                    <a:pos x="284" y="1946"/>
                  </a:cxn>
                  <a:cxn ang="0">
                    <a:pos x="284" y="1808"/>
                  </a:cxn>
                  <a:cxn ang="0">
                    <a:pos x="284" y="1645"/>
                  </a:cxn>
                  <a:cxn ang="0">
                    <a:pos x="284" y="1463"/>
                  </a:cxn>
                  <a:cxn ang="0">
                    <a:pos x="284" y="1271"/>
                  </a:cxn>
                  <a:cxn ang="0">
                    <a:pos x="284" y="1071"/>
                  </a:cxn>
                  <a:cxn ang="0">
                    <a:pos x="284" y="872"/>
                  </a:cxn>
                  <a:cxn ang="0">
                    <a:pos x="284" y="681"/>
                  </a:cxn>
                  <a:cxn ang="0">
                    <a:pos x="284" y="501"/>
                  </a:cxn>
                  <a:cxn ang="0">
                    <a:pos x="284" y="341"/>
                  </a:cxn>
                  <a:cxn ang="0">
                    <a:pos x="284" y="205"/>
                  </a:cxn>
                  <a:cxn ang="0">
                    <a:pos x="284" y="101"/>
                  </a:cxn>
                  <a:cxn ang="0">
                    <a:pos x="284" y="33"/>
                  </a:cxn>
                  <a:cxn ang="0">
                    <a:pos x="284" y="9"/>
                  </a:cxn>
                </a:cxnLst>
                <a:rect l="0" t="0" r="r" b="b"/>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4" name="Freeform 244"/>
              <p:cNvSpPr>
                <a:spLocks/>
              </p:cNvSpPr>
              <p:nvPr/>
            </p:nvSpPr>
            <p:spPr bwMode="auto">
              <a:xfrm>
                <a:off x="1078" y="1133"/>
                <a:ext cx="10" cy="83"/>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5" name="Freeform 245"/>
              <p:cNvSpPr>
                <a:spLocks/>
              </p:cNvSpPr>
              <p:nvPr/>
            </p:nvSpPr>
            <p:spPr bwMode="auto">
              <a:xfrm>
                <a:off x="1078" y="1133"/>
                <a:ext cx="10" cy="83"/>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36" name="Freeform 246"/>
              <p:cNvSpPr>
                <a:spLocks/>
              </p:cNvSpPr>
              <p:nvPr/>
            </p:nvSpPr>
            <p:spPr bwMode="auto">
              <a:xfrm>
                <a:off x="1041" y="1143"/>
                <a:ext cx="3" cy="85"/>
              </a:xfrm>
              <a:custGeom>
                <a:avLst/>
                <a:gdLst/>
                <a:ahLst/>
                <a:cxnLst>
                  <a:cxn ang="0">
                    <a:pos x="0" y="225"/>
                  </a:cxn>
                  <a:cxn ang="0">
                    <a:pos x="6" y="222"/>
                  </a:cxn>
                  <a:cxn ang="0">
                    <a:pos x="21" y="212"/>
                  </a:cxn>
                  <a:cxn ang="0">
                    <a:pos x="31" y="204"/>
                  </a:cxn>
                  <a:cxn ang="0">
                    <a:pos x="42" y="195"/>
                  </a:cxn>
                  <a:cxn ang="0">
                    <a:pos x="53" y="184"/>
                  </a:cxn>
                  <a:cxn ang="0">
                    <a:pos x="66" y="171"/>
                  </a:cxn>
                  <a:cxn ang="0">
                    <a:pos x="77" y="157"/>
                  </a:cxn>
                  <a:cxn ang="0">
                    <a:pos x="87" y="140"/>
                  </a:cxn>
                  <a:cxn ang="0">
                    <a:pos x="92" y="131"/>
                  </a:cxn>
                  <a:cxn ang="0">
                    <a:pos x="96" y="122"/>
                  </a:cxn>
                  <a:cxn ang="0">
                    <a:pos x="100" y="112"/>
                  </a:cxn>
                  <a:cxn ang="0">
                    <a:pos x="104" y="101"/>
                  </a:cxn>
                  <a:cxn ang="0">
                    <a:pos x="107" y="90"/>
                  </a:cxn>
                  <a:cxn ang="0">
                    <a:pos x="109" y="79"/>
                  </a:cxn>
                  <a:cxn ang="0">
                    <a:pos x="111" y="67"/>
                  </a:cxn>
                  <a:cxn ang="0">
                    <a:pos x="112" y="55"/>
                  </a:cxn>
                  <a:cxn ang="0">
                    <a:pos x="112" y="42"/>
                  </a:cxn>
                  <a:cxn ang="0">
                    <a:pos x="112" y="28"/>
                  </a:cxn>
                  <a:cxn ang="0">
                    <a:pos x="110" y="15"/>
                  </a:cxn>
                  <a:cxn ang="0">
                    <a:pos x="108" y="0"/>
                  </a:cxn>
                  <a:cxn ang="0">
                    <a:pos x="98" y="2224"/>
                  </a:cxn>
                  <a:cxn ang="0">
                    <a:pos x="99" y="2228"/>
                  </a:cxn>
                  <a:cxn ang="0">
                    <a:pos x="98" y="2238"/>
                  </a:cxn>
                  <a:cxn ang="0">
                    <a:pos x="97" y="2245"/>
                  </a:cxn>
                  <a:cxn ang="0">
                    <a:pos x="96" y="2253"/>
                  </a:cxn>
                  <a:cxn ang="0">
                    <a:pos x="93" y="2262"/>
                  </a:cxn>
                  <a:cxn ang="0">
                    <a:pos x="90" y="2274"/>
                  </a:cxn>
                  <a:cxn ang="0">
                    <a:pos x="85" y="2285"/>
                  </a:cxn>
                  <a:cxn ang="0">
                    <a:pos x="79" y="2297"/>
                  </a:cxn>
                  <a:cxn ang="0">
                    <a:pos x="71" y="2310"/>
                  </a:cxn>
                  <a:cxn ang="0">
                    <a:pos x="62" y="2324"/>
                  </a:cxn>
                  <a:cxn ang="0">
                    <a:pos x="49" y="2337"/>
                  </a:cxn>
                  <a:cxn ang="0">
                    <a:pos x="35" y="2352"/>
                  </a:cxn>
                  <a:cxn ang="0">
                    <a:pos x="19" y="2366"/>
                  </a:cxn>
                  <a:cxn ang="0">
                    <a:pos x="0" y="2381"/>
                  </a:cxn>
                  <a:cxn ang="0">
                    <a:pos x="0" y="225"/>
                  </a:cxn>
                </a:cxnLst>
                <a:rect l="0" t="0" r="r" b="b"/>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7" name="Freeform 247"/>
              <p:cNvSpPr>
                <a:spLocks/>
              </p:cNvSpPr>
              <p:nvPr/>
            </p:nvSpPr>
            <p:spPr bwMode="auto">
              <a:xfrm>
                <a:off x="986" y="1135"/>
                <a:ext cx="6" cy="79"/>
              </a:xfrm>
              <a:custGeom>
                <a:avLst/>
                <a:gdLst/>
                <a:ahLst/>
                <a:cxnLst>
                  <a:cxn ang="0">
                    <a:pos x="138" y="108"/>
                  </a:cxn>
                  <a:cxn ang="0">
                    <a:pos x="140" y="101"/>
                  </a:cxn>
                  <a:cxn ang="0">
                    <a:pos x="145" y="85"/>
                  </a:cxn>
                  <a:cxn ang="0">
                    <a:pos x="147" y="75"/>
                  </a:cxn>
                  <a:cxn ang="0">
                    <a:pos x="149" y="63"/>
                  </a:cxn>
                  <a:cxn ang="0">
                    <a:pos x="148" y="52"/>
                  </a:cxn>
                  <a:cxn ang="0">
                    <a:pos x="146" y="40"/>
                  </a:cxn>
                  <a:cxn ang="0">
                    <a:pos x="145" y="35"/>
                  </a:cxn>
                  <a:cxn ang="0">
                    <a:pos x="142" y="29"/>
                  </a:cxn>
                  <a:cxn ang="0">
                    <a:pos x="139" y="24"/>
                  </a:cxn>
                  <a:cxn ang="0">
                    <a:pos x="135" y="19"/>
                  </a:cxn>
                  <a:cxn ang="0">
                    <a:pos x="129" y="15"/>
                  </a:cxn>
                  <a:cxn ang="0">
                    <a:pos x="123" y="11"/>
                  </a:cxn>
                  <a:cxn ang="0">
                    <a:pos x="116" y="7"/>
                  </a:cxn>
                  <a:cxn ang="0">
                    <a:pos x="108" y="4"/>
                  </a:cxn>
                  <a:cxn ang="0">
                    <a:pos x="99" y="2"/>
                  </a:cxn>
                  <a:cxn ang="0">
                    <a:pos x="89" y="1"/>
                  </a:cxn>
                  <a:cxn ang="0">
                    <a:pos x="78" y="0"/>
                  </a:cxn>
                  <a:cxn ang="0">
                    <a:pos x="65" y="0"/>
                  </a:cxn>
                  <a:cxn ang="0">
                    <a:pos x="51" y="1"/>
                  </a:cxn>
                  <a:cxn ang="0">
                    <a:pos x="36" y="3"/>
                  </a:cxn>
                  <a:cxn ang="0">
                    <a:pos x="19" y="6"/>
                  </a:cxn>
                  <a:cxn ang="0">
                    <a:pos x="0" y="10"/>
                  </a:cxn>
                  <a:cxn ang="0">
                    <a:pos x="0" y="2156"/>
                  </a:cxn>
                  <a:cxn ang="0">
                    <a:pos x="8" y="2153"/>
                  </a:cxn>
                  <a:cxn ang="0">
                    <a:pos x="25" y="2145"/>
                  </a:cxn>
                  <a:cxn ang="0">
                    <a:pos x="37" y="2139"/>
                  </a:cxn>
                  <a:cxn ang="0">
                    <a:pos x="51" y="2134"/>
                  </a:cxn>
                  <a:cxn ang="0">
                    <a:pos x="66" y="2130"/>
                  </a:cxn>
                  <a:cxn ang="0">
                    <a:pos x="81" y="2126"/>
                  </a:cxn>
                  <a:cxn ang="0">
                    <a:pos x="97" y="2123"/>
                  </a:cxn>
                  <a:cxn ang="0">
                    <a:pos x="112" y="2121"/>
                  </a:cxn>
                  <a:cxn ang="0">
                    <a:pos x="127" y="2121"/>
                  </a:cxn>
                  <a:cxn ang="0">
                    <a:pos x="141" y="2122"/>
                  </a:cxn>
                  <a:cxn ang="0">
                    <a:pos x="148" y="2124"/>
                  </a:cxn>
                  <a:cxn ang="0">
                    <a:pos x="153" y="2126"/>
                  </a:cxn>
                  <a:cxn ang="0">
                    <a:pos x="159" y="2129"/>
                  </a:cxn>
                  <a:cxn ang="0">
                    <a:pos x="164" y="2133"/>
                  </a:cxn>
                  <a:cxn ang="0">
                    <a:pos x="168" y="2137"/>
                  </a:cxn>
                  <a:cxn ang="0">
                    <a:pos x="172" y="2143"/>
                  </a:cxn>
                  <a:cxn ang="0">
                    <a:pos x="175" y="2149"/>
                  </a:cxn>
                  <a:cxn ang="0">
                    <a:pos x="177" y="2156"/>
                  </a:cxn>
                  <a:cxn ang="0">
                    <a:pos x="138" y="108"/>
                  </a:cxn>
                </a:cxnLst>
                <a:rect l="0" t="0" r="r" b="b"/>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8" name="Freeform 248"/>
              <p:cNvSpPr>
                <a:spLocks/>
              </p:cNvSpPr>
              <p:nvPr/>
            </p:nvSpPr>
            <p:spPr bwMode="auto">
              <a:xfrm>
                <a:off x="943" y="1143"/>
                <a:ext cx="15" cy="80"/>
              </a:xfrm>
              <a:custGeom>
                <a:avLst/>
                <a:gdLst/>
                <a:ahLst/>
                <a:cxnLst>
                  <a:cxn ang="0">
                    <a:pos x="461" y="127"/>
                  </a:cxn>
                  <a:cxn ang="0">
                    <a:pos x="440" y="130"/>
                  </a:cxn>
                  <a:cxn ang="0">
                    <a:pos x="389" y="138"/>
                  </a:cxn>
                  <a:cxn ang="0">
                    <a:pos x="354" y="142"/>
                  </a:cxn>
                  <a:cxn ang="0">
                    <a:pos x="314" y="145"/>
                  </a:cxn>
                  <a:cxn ang="0">
                    <a:pos x="294" y="145"/>
                  </a:cxn>
                  <a:cxn ang="0">
                    <a:pos x="273" y="146"/>
                  </a:cxn>
                  <a:cxn ang="0">
                    <a:pos x="252" y="146"/>
                  </a:cxn>
                  <a:cxn ang="0">
                    <a:pos x="231" y="145"/>
                  </a:cxn>
                  <a:cxn ang="0">
                    <a:pos x="209" y="144"/>
                  </a:cxn>
                  <a:cxn ang="0">
                    <a:pos x="187" y="142"/>
                  </a:cxn>
                  <a:cxn ang="0">
                    <a:pos x="166" y="139"/>
                  </a:cxn>
                  <a:cxn ang="0">
                    <a:pos x="146" y="136"/>
                  </a:cxn>
                  <a:cxn ang="0">
                    <a:pos x="126" y="130"/>
                  </a:cxn>
                  <a:cxn ang="0">
                    <a:pos x="107" y="125"/>
                  </a:cxn>
                  <a:cxn ang="0">
                    <a:pos x="89" y="118"/>
                  </a:cxn>
                  <a:cxn ang="0">
                    <a:pos x="73" y="111"/>
                  </a:cxn>
                  <a:cxn ang="0">
                    <a:pos x="56" y="102"/>
                  </a:cxn>
                  <a:cxn ang="0">
                    <a:pos x="42" y="92"/>
                  </a:cxn>
                  <a:cxn ang="0">
                    <a:pos x="30" y="80"/>
                  </a:cxn>
                  <a:cxn ang="0">
                    <a:pos x="20" y="68"/>
                  </a:cxn>
                  <a:cxn ang="0">
                    <a:pos x="12" y="53"/>
                  </a:cxn>
                  <a:cxn ang="0">
                    <a:pos x="5" y="37"/>
                  </a:cxn>
                  <a:cxn ang="0">
                    <a:pos x="2" y="20"/>
                  </a:cxn>
                  <a:cxn ang="0">
                    <a:pos x="0" y="0"/>
                  </a:cxn>
                  <a:cxn ang="0">
                    <a:pos x="0" y="2117"/>
                  </a:cxn>
                  <a:cxn ang="0">
                    <a:pos x="5" y="2126"/>
                  </a:cxn>
                  <a:cxn ang="0">
                    <a:pos x="21" y="2151"/>
                  </a:cxn>
                  <a:cxn ang="0">
                    <a:pos x="34" y="2168"/>
                  </a:cxn>
                  <a:cxn ang="0">
                    <a:pos x="50" y="2185"/>
                  </a:cxn>
                  <a:cxn ang="0">
                    <a:pos x="59" y="2194"/>
                  </a:cxn>
                  <a:cxn ang="0">
                    <a:pos x="71" y="2203"/>
                  </a:cxn>
                  <a:cxn ang="0">
                    <a:pos x="82" y="2212"/>
                  </a:cxn>
                  <a:cxn ang="0">
                    <a:pos x="95" y="2221"/>
                  </a:cxn>
                  <a:cxn ang="0">
                    <a:pos x="108" y="2230"/>
                  </a:cxn>
                  <a:cxn ang="0">
                    <a:pos x="123" y="2238"/>
                  </a:cxn>
                  <a:cxn ang="0">
                    <a:pos x="139" y="2246"/>
                  </a:cxn>
                  <a:cxn ang="0">
                    <a:pos x="155" y="2254"/>
                  </a:cxn>
                  <a:cxn ang="0">
                    <a:pos x="173" y="2261"/>
                  </a:cxn>
                  <a:cxn ang="0">
                    <a:pos x="193" y="2267"/>
                  </a:cxn>
                  <a:cxn ang="0">
                    <a:pos x="214" y="2273"/>
                  </a:cxn>
                  <a:cxn ang="0">
                    <a:pos x="236" y="2278"/>
                  </a:cxn>
                  <a:cxn ang="0">
                    <a:pos x="259" y="2282"/>
                  </a:cxn>
                  <a:cxn ang="0">
                    <a:pos x="283" y="2284"/>
                  </a:cxn>
                  <a:cxn ang="0">
                    <a:pos x="309" y="2287"/>
                  </a:cxn>
                  <a:cxn ang="0">
                    <a:pos x="337" y="2287"/>
                  </a:cxn>
                  <a:cxn ang="0">
                    <a:pos x="366" y="2286"/>
                  </a:cxn>
                  <a:cxn ang="0">
                    <a:pos x="396" y="2283"/>
                  </a:cxn>
                  <a:cxn ang="0">
                    <a:pos x="427" y="2279"/>
                  </a:cxn>
                  <a:cxn ang="0">
                    <a:pos x="461" y="2273"/>
                  </a:cxn>
                  <a:cxn ang="0">
                    <a:pos x="461" y="127"/>
                  </a:cxn>
                </a:cxnLst>
                <a:rect l="0" t="0" r="r" b="b"/>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9" name="Freeform 249"/>
              <p:cNvSpPr>
                <a:spLocks/>
              </p:cNvSpPr>
              <p:nvPr/>
            </p:nvSpPr>
            <p:spPr bwMode="auto">
              <a:xfrm>
                <a:off x="913" y="1133"/>
                <a:ext cx="15" cy="80"/>
              </a:xfrm>
              <a:custGeom>
                <a:avLst/>
                <a:gdLst/>
                <a:ahLst/>
                <a:cxnLst>
                  <a:cxn ang="0">
                    <a:pos x="431" y="50"/>
                  </a:cxn>
                  <a:cxn ang="0">
                    <a:pos x="414" y="54"/>
                  </a:cxn>
                  <a:cxn ang="0">
                    <a:pos x="369" y="64"/>
                  </a:cxn>
                  <a:cxn ang="0">
                    <a:pos x="339" y="70"/>
                  </a:cxn>
                  <a:cxn ang="0">
                    <a:pos x="305" y="75"/>
                  </a:cxn>
                  <a:cxn ang="0">
                    <a:pos x="268" y="80"/>
                  </a:cxn>
                  <a:cxn ang="0">
                    <a:pos x="230" y="84"/>
                  </a:cxn>
                  <a:cxn ang="0">
                    <a:pos x="211" y="85"/>
                  </a:cxn>
                  <a:cxn ang="0">
                    <a:pos x="192" y="86"/>
                  </a:cxn>
                  <a:cxn ang="0">
                    <a:pos x="173" y="86"/>
                  </a:cxn>
                  <a:cxn ang="0">
                    <a:pos x="153" y="85"/>
                  </a:cxn>
                  <a:cxn ang="0">
                    <a:pos x="135" y="84"/>
                  </a:cxn>
                  <a:cxn ang="0">
                    <a:pos x="117" y="81"/>
                  </a:cxn>
                  <a:cxn ang="0">
                    <a:pos x="100" y="78"/>
                  </a:cxn>
                  <a:cxn ang="0">
                    <a:pos x="84" y="74"/>
                  </a:cxn>
                  <a:cxn ang="0">
                    <a:pos x="69" y="69"/>
                  </a:cxn>
                  <a:cxn ang="0">
                    <a:pos x="54" y="63"/>
                  </a:cxn>
                  <a:cxn ang="0">
                    <a:pos x="41" y="56"/>
                  </a:cxn>
                  <a:cxn ang="0">
                    <a:pos x="30" y="48"/>
                  </a:cxn>
                  <a:cxn ang="0">
                    <a:pos x="19" y="38"/>
                  </a:cxn>
                  <a:cxn ang="0">
                    <a:pos x="11" y="26"/>
                  </a:cxn>
                  <a:cxn ang="0">
                    <a:pos x="4" y="14"/>
                  </a:cxn>
                  <a:cxn ang="0">
                    <a:pos x="0" y="0"/>
                  </a:cxn>
                  <a:cxn ang="0">
                    <a:pos x="0" y="2156"/>
                  </a:cxn>
                  <a:cxn ang="0">
                    <a:pos x="8" y="2162"/>
                  </a:cxn>
                  <a:cxn ang="0">
                    <a:pos x="32" y="2175"/>
                  </a:cxn>
                  <a:cxn ang="0">
                    <a:pos x="49" y="2185"/>
                  </a:cxn>
                  <a:cxn ang="0">
                    <a:pos x="69" y="2194"/>
                  </a:cxn>
                  <a:cxn ang="0">
                    <a:pos x="93" y="2202"/>
                  </a:cxn>
                  <a:cxn ang="0">
                    <a:pos x="120" y="2209"/>
                  </a:cxn>
                  <a:cxn ang="0">
                    <a:pos x="134" y="2213"/>
                  </a:cxn>
                  <a:cxn ang="0">
                    <a:pos x="149" y="2215"/>
                  </a:cxn>
                  <a:cxn ang="0">
                    <a:pos x="166" y="2218"/>
                  </a:cxn>
                  <a:cxn ang="0">
                    <a:pos x="183" y="2219"/>
                  </a:cxn>
                  <a:cxn ang="0">
                    <a:pos x="200" y="2220"/>
                  </a:cxn>
                  <a:cxn ang="0">
                    <a:pos x="218" y="2221"/>
                  </a:cxn>
                  <a:cxn ang="0">
                    <a:pos x="236" y="2220"/>
                  </a:cxn>
                  <a:cxn ang="0">
                    <a:pos x="256" y="2219"/>
                  </a:cxn>
                  <a:cxn ang="0">
                    <a:pos x="275" y="2216"/>
                  </a:cxn>
                  <a:cxn ang="0">
                    <a:pos x="297" y="2213"/>
                  </a:cxn>
                  <a:cxn ang="0">
                    <a:pos x="318" y="2208"/>
                  </a:cxn>
                  <a:cxn ang="0">
                    <a:pos x="339" y="2203"/>
                  </a:cxn>
                  <a:cxn ang="0">
                    <a:pos x="361" y="2196"/>
                  </a:cxn>
                  <a:cxn ang="0">
                    <a:pos x="384" y="2188"/>
                  </a:cxn>
                  <a:cxn ang="0">
                    <a:pos x="408" y="2177"/>
                  </a:cxn>
                  <a:cxn ang="0">
                    <a:pos x="431" y="2166"/>
                  </a:cxn>
                  <a:cxn ang="0">
                    <a:pos x="431" y="50"/>
                  </a:cxn>
                </a:cxnLst>
                <a:rect l="0" t="0" r="r" b="b"/>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0" name="Freeform 250"/>
              <p:cNvSpPr>
                <a:spLocks/>
              </p:cNvSpPr>
              <p:nvPr/>
            </p:nvSpPr>
            <p:spPr bwMode="auto">
              <a:xfrm>
                <a:off x="871" y="1078"/>
                <a:ext cx="19" cy="83"/>
              </a:xfrm>
              <a:custGeom>
                <a:avLst/>
                <a:gdLst/>
                <a:ahLst/>
                <a:cxnLst>
                  <a:cxn ang="0">
                    <a:pos x="519" y="216"/>
                  </a:cxn>
                  <a:cxn ang="0">
                    <a:pos x="519" y="2362"/>
                  </a:cxn>
                  <a:cxn ang="0">
                    <a:pos x="0" y="2146"/>
                  </a:cxn>
                  <a:cxn ang="0">
                    <a:pos x="0" y="0"/>
                  </a:cxn>
                  <a:cxn ang="0">
                    <a:pos x="519" y="216"/>
                  </a:cxn>
                </a:cxnLst>
                <a:rect l="0" t="0" r="r" b="b"/>
                <a:pathLst>
                  <a:path w="519" h="2362">
                    <a:moveTo>
                      <a:pt x="519" y="216"/>
                    </a:moveTo>
                    <a:lnTo>
                      <a:pt x="519" y="2362"/>
                    </a:lnTo>
                    <a:lnTo>
                      <a:pt x="0" y="2146"/>
                    </a:lnTo>
                    <a:lnTo>
                      <a:pt x="0" y="0"/>
                    </a:lnTo>
                    <a:lnTo>
                      <a:pt x="519" y="2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1" name="Freeform 251"/>
              <p:cNvSpPr>
                <a:spLocks/>
              </p:cNvSpPr>
              <p:nvPr/>
            </p:nvSpPr>
            <p:spPr bwMode="auto">
              <a:xfrm>
                <a:off x="981" y="1006"/>
                <a:ext cx="3" cy="90"/>
              </a:xfrm>
              <a:custGeom>
                <a:avLst/>
                <a:gdLst/>
                <a:ahLst/>
                <a:cxnLst>
                  <a:cxn ang="0">
                    <a:pos x="97" y="274"/>
                  </a:cxn>
                  <a:cxn ang="0">
                    <a:pos x="97" y="2499"/>
                  </a:cxn>
                  <a:cxn ang="0">
                    <a:pos x="0" y="2215"/>
                  </a:cxn>
                  <a:cxn ang="0">
                    <a:pos x="0" y="0"/>
                  </a:cxn>
                  <a:cxn ang="0">
                    <a:pos x="97" y="274"/>
                  </a:cxn>
                </a:cxnLst>
                <a:rect l="0" t="0" r="r" b="b"/>
                <a:pathLst>
                  <a:path w="97" h="2499">
                    <a:moveTo>
                      <a:pt x="97" y="274"/>
                    </a:moveTo>
                    <a:lnTo>
                      <a:pt x="97" y="2499"/>
                    </a:lnTo>
                    <a:lnTo>
                      <a:pt x="0" y="2215"/>
                    </a:lnTo>
                    <a:lnTo>
                      <a:pt x="0" y="0"/>
                    </a:lnTo>
                    <a:lnTo>
                      <a:pt x="97" y="27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2" name="Freeform 252"/>
              <p:cNvSpPr>
                <a:spLocks/>
              </p:cNvSpPr>
              <p:nvPr/>
            </p:nvSpPr>
            <p:spPr bwMode="auto">
              <a:xfrm>
                <a:off x="1367" y="1232"/>
                <a:ext cx="24" cy="110"/>
              </a:xfrm>
              <a:custGeom>
                <a:avLst/>
                <a:gdLst/>
                <a:ahLst/>
                <a:cxnLst>
                  <a:cxn ang="0">
                    <a:pos x="677" y="0"/>
                  </a:cxn>
                  <a:cxn ang="0">
                    <a:pos x="676" y="3"/>
                  </a:cxn>
                  <a:cxn ang="0">
                    <a:pos x="674" y="12"/>
                  </a:cxn>
                  <a:cxn ang="0">
                    <a:pos x="669" y="29"/>
                  </a:cxn>
                  <a:cxn ang="0">
                    <a:pos x="661" y="51"/>
                  </a:cxn>
                  <a:cxn ang="0">
                    <a:pos x="647" y="81"/>
                  </a:cxn>
                  <a:cxn ang="0">
                    <a:pos x="630" y="117"/>
                  </a:cxn>
                  <a:cxn ang="0">
                    <a:pos x="619" y="140"/>
                  </a:cxn>
                  <a:cxn ang="0">
                    <a:pos x="607" y="163"/>
                  </a:cxn>
                  <a:cxn ang="0">
                    <a:pos x="593" y="188"/>
                  </a:cxn>
                  <a:cxn ang="0">
                    <a:pos x="577" y="215"/>
                  </a:cxn>
                  <a:cxn ang="0">
                    <a:pos x="560" y="245"/>
                  </a:cxn>
                  <a:cxn ang="0">
                    <a:pos x="540" y="277"/>
                  </a:cxn>
                  <a:cxn ang="0">
                    <a:pos x="517" y="311"/>
                  </a:cxn>
                  <a:cxn ang="0">
                    <a:pos x="494" y="346"/>
                  </a:cxn>
                  <a:cxn ang="0">
                    <a:pos x="468" y="385"/>
                  </a:cxn>
                  <a:cxn ang="0">
                    <a:pos x="439" y="425"/>
                  </a:cxn>
                  <a:cxn ang="0">
                    <a:pos x="409" y="467"/>
                  </a:cxn>
                  <a:cxn ang="0">
                    <a:pos x="374" y="513"/>
                  </a:cxn>
                  <a:cxn ang="0">
                    <a:pos x="338" y="560"/>
                  </a:cxn>
                  <a:cxn ang="0">
                    <a:pos x="299" y="609"/>
                  </a:cxn>
                  <a:cxn ang="0">
                    <a:pos x="257" y="662"/>
                  </a:cxn>
                  <a:cxn ang="0">
                    <a:pos x="212" y="716"/>
                  </a:cxn>
                  <a:cxn ang="0">
                    <a:pos x="165" y="774"/>
                  </a:cxn>
                  <a:cxn ang="0">
                    <a:pos x="113" y="833"/>
                  </a:cxn>
                  <a:cxn ang="0">
                    <a:pos x="59" y="896"/>
                  </a:cxn>
                  <a:cxn ang="0">
                    <a:pos x="0" y="960"/>
                  </a:cxn>
                  <a:cxn ang="0">
                    <a:pos x="10" y="3106"/>
                  </a:cxn>
                  <a:cxn ang="0">
                    <a:pos x="17" y="3099"/>
                  </a:cxn>
                  <a:cxn ang="0">
                    <a:pos x="40" y="3077"/>
                  </a:cxn>
                  <a:cxn ang="0">
                    <a:pos x="73" y="3043"/>
                  </a:cxn>
                  <a:cxn ang="0">
                    <a:pos x="116" y="2997"/>
                  </a:cxn>
                  <a:cxn ang="0">
                    <a:pos x="167" y="2943"/>
                  </a:cxn>
                  <a:cxn ang="0">
                    <a:pos x="224" y="2880"/>
                  </a:cxn>
                  <a:cxn ang="0">
                    <a:pos x="285" y="2811"/>
                  </a:cxn>
                  <a:cxn ang="0">
                    <a:pos x="348" y="2736"/>
                  </a:cxn>
                  <a:cxn ang="0">
                    <a:pos x="379" y="2698"/>
                  </a:cxn>
                  <a:cxn ang="0">
                    <a:pos x="412" y="2659"/>
                  </a:cxn>
                  <a:cxn ang="0">
                    <a:pos x="442" y="2619"/>
                  </a:cxn>
                  <a:cxn ang="0">
                    <a:pos x="472" y="2579"/>
                  </a:cxn>
                  <a:cxn ang="0">
                    <a:pos x="501" y="2540"/>
                  </a:cxn>
                  <a:cxn ang="0">
                    <a:pos x="530" y="2499"/>
                  </a:cxn>
                  <a:cxn ang="0">
                    <a:pos x="556" y="2460"/>
                  </a:cxn>
                  <a:cxn ang="0">
                    <a:pos x="581" y="2421"/>
                  </a:cxn>
                  <a:cxn ang="0">
                    <a:pos x="603" y="2381"/>
                  </a:cxn>
                  <a:cxn ang="0">
                    <a:pos x="623" y="2344"/>
                  </a:cxn>
                  <a:cxn ang="0">
                    <a:pos x="641" y="2308"/>
                  </a:cxn>
                  <a:cxn ang="0">
                    <a:pos x="658" y="2271"/>
                  </a:cxn>
                  <a:cxn ang="0">
                    <a:pos x="670" y="2238"/>
                  </a:cxn>
                  <a:cxn ang="0">
                    <a:pos x="679" y="2206"/>
                  </a:cxn>
                  <a:cxn ang="0">
                    <a:pos x="684" y="2175"/>
                  </a:cxn>
                  <a:cxn ang="0">
                    <a:pos x="686" y="2146"/>
                  </a:cxn>
                  <a:cxn ang="0">
                    <a:pos x="677" y="0"/>
                  </a:cxn>
                </a:cxnLst>
                <a:rect l="0" t="0" r="r" b="b"/>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3" name="Freeform 253"/>
              <p:cNvSpPr>
                <a:spLocks/>
              </p:cNvSpPr>
              <p:nvPr/>
            </p:nvSpPr>
            <p:spPr bwMode="auto">
              <a:xfrm>
                <a:off x="1038" y="1092"/>
                <a:ext cx="110" cy="124"/>
              </a:xfrm>
              <a:custGeom>
                <a:avLst/>
                <a:gdLst/>
                <a:ahLst/>
                <a:cxnLst>
                  <a:cxn ang="0">
                    <a:pos x="3087" y="2349"/>
                  </a:cxn>
                  <a:cxn ang="0">
                    <a:pos x="3081" y="2322"/>
                  </a:cxn>
                  <a:cxn ang="0">
                    <a:pos x="3066" y="2289"/>
                  </a:cxn>
                  <a:cxn ang="0">
                    <a:pos x="3034" y="2249"/>
                  </a:cxn>
                  <a:cxn ang="0">
                    <a:pos x="2985" y="2210"/>
                  </a:cxn>
                  <a:cxn ang="0">
                    <a:pos x="2909" y="2175"/>
                  </a:cxn>
                  <a:cxn ang="0">
                    <a:pos x="2805" y="2148"/>
                  </a:cxn>
                  <a:cxn ang="0">
                    <a:pos x="2666" y="2134"/>
                  </a:cxn>
                  <a:cxn ang="0">
                    <a:pos x="2487" y="2138"/>
                  </a:cxn>
                  <a:cxn ang="0">
                    <a:pos x="2264" y="2165"/>
                  </a:cxn>
                  <a:cxn ang="0">
                    <a:pos x="2082" y="2197"/>
                  </a:cxn>
                  <a:cxn ang="0">
                    <a:pos x="1991" y="2202"/>
                  </a:cxn>
                  <a:cxn ang="0">
                    <a:pos x="1857" y="2217"/>
                  </a:cxn>
                  <a:cxn ang="0">
                    <a:pos x="1762" y="2234"/>
                  </a:cxn>
                  <a:cxn ang="0">
                    <a:pos x="1664" y="2260"/>
                  </a:cxn>
                  <a:cxn ang="0">
                    <a:pos x="1565" y="2296"/>
                  </a:cxn>
                  <a:cxn ang="0">
                    <a:pos x="1471" y="2342"/>
                  </a:cxn>
                  <a:cxn ang="0">
                    <a:pos x="1389" y="2400"/>
                  </a:cxn>
                  <a:cxn ang="0">
                    <a:pos x="1323" y="2473"/>
                  </a:cxn>
                  <a:cxn ang="0">
                    <a:pos x="1223" y="2562"/>
                  </a:cxn>
                  <a:cxn ang="0">
                    <a:pos x="926" y="2793"/>
                  </a:cxn>
                  <a:cxn ang="0">
                    <a:pos x="732" y="2951"/>
                  </a:cxn>
                  <a:cxn ang="0">
                    <a:pos x="51" y="3343"/>
                  </a:cxn>
                  <a:cxn ang="0">
                    <a:pos x="18" y="1271"/>
                  </a:cxn>
                  <a:cxn ang="0">
                    <a:pos x="2" y="1243"/>
                  </a:cxn>
                  <a:cxn ang="0">
                    <a:pos x="0" y="1228"/>
                  </a:cxn>
                  <a:cxn ang="0">
                    <a:pos x="3" y="1213"/>
                  </a:cxn>
                  <a:cxn ang="0">
                    <a:pos x="14" y="1196"/>
                  </a:cxn>
                  <a:cxn ang="0">
                    <a:pos x="34" y="1180"/>
                  </a:cxn>
                  <a:cxn ang="0">
                    <a:pos x="65" y="1166"/>
                  </a:cxn>
                  <a:cxn ang="0">
                    <a:pos x="110" y="1154"/>
                  </a:cxn>
                  <a:cxn ang="0">
                    <a:pos x="158" y="1143"/>
                  </a:cxn>
                  <a:cxn ang="0">
                    <a:pos x="269" y="1077"/>
                  </a:cxn>
                  <a:cxn ang="0">
                    <a:pos x="470" y="957"/>
                  </a:cxn>
                  <a:cxn ang="0">
                    <a:pos x="713" y="810"/>
                  </a:cxn>
                  <a:cxn ang="0">
                    <a:pos x="946" y="662"/>
                  </a:cxn>
                  <a:cxn ang="0">
                    <a:pos x="1071" y="576"/>
                  </a:cxn>
                  <a:cxn ang="0">
                    <a:pos x="1462" y="178"/>
                  </a:cxn>
                  <a:cxn ang="0">
                    <a:pos x="1549" y="155"/>
                  </a:cxn>
                  <a:cxn ang="0">
                    <a:pos x="1778" y="100"/>
                  </a:cxn>
                  <a:cxn ang="0">
                    <a:pos x="2038" y="51"/>
                  </a:cxn>
                  <a:cxn ang="0">
                    <a:pos x="2211" y="26"/>
                  </a:cxn>
                  <a:cxn ang="0">
                    <a:pos x="2389" y="9"/>
                  </a:cxn>
                  <a:cxn ang="0">
                    <a:pos x="2567" y="0"/>
                  </a:cxn>
                  <a:cxn ang="0">
                    <a:pos x="2736" y="7"/>
                  </a:cxn>
                  <a:cxn ang="0">
                    <a:pos x="2891" y="31"/>
                  </a:cxn>
                </a:cxnLst>
                <a:rect l="0" t="0" r="r" b="b"/>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4" name="Freeform 254"/>
              <p:cNvSpPr>
                <a:spLocks/>
              </p:cNvSpPr>
              <p:nvPr/>
            </p:nvSpPr>
            <p:spPr bwMode="auto">
              <a:xfrm>
                <a:off x="1086" y="1112"/>
                <a:ext cx="76" cy="104"/>
              </a:xfrm>
              <a:custGeom>
                <a:avLst/>
                <a:gdLst/>
                <a:ahLst/>
                <a:cxnLst>
                  <a:cxn ang="0">
                    <a:pos x="9" y="2903"/>
                  </a:cxn>
                  <a:cxn ang="0">
                    <a:pos x="70" y="2890"/>
                  </a:cxn>
                  <a:cxn ang="0">
                    <a:pos x="182" y="2862"/>
                  </a:cxn>
                  <a:cxn ang="0">
                    <a:pos x="332" y="2824"/>
                  </a:cxn>
                  <a:cxn ang="0">
                    <a:pos x="509" y="2776"/>
                  </a:cxn>
                  <a:cxn ang="0">
                    <a:pos x="700" y="2718"/>
                  </a:cxn>
                  <a:cxn ang="0">
                    <a:pos x="847" y="2670"/>
                  </a:cxn>
                  <a:cxn ang="0">
                    <a:pos x="942" y="2634"/>
                  </a:cxn>
                  <a:cxn ang="0">
                    <a:pos x="1035" y="2599"/>
                  </a:cxn>
                  <a:cxn ang="0">
                    <a:pos x="1124" y="2562"/>
                  </a:cxn>
                  <a:cxn ang="0">
                    <a:pos x="1401" y="2445"/>
                  </a:cxn>
                  <a:cxn ang="0">
                    <a:pos x="1429" y="2417"/>
                  </a:cxn>
                  <a:cxn ang="0">
                    <a:pos x="1501" y="2351"/>
                  </a:cxn>
                  <a:cxn ang="0">
                    <a:pos x="1546" y="2314"/>
                  </a:cxn>
                  <a:cxn ang="0">
                    <a:pos x="1596" y="2279"/>
                  </a:cxn>
                  <a:cxn ang="0">
                    <a:pos x="1646" y="2249"/>
                  </a:cxn>
                  <a:cxn ang="0">
                    <a:pos x="1671" y="2238"/>
                  </a:cxn>
                  <a:cxn ang="0">
                    <a:pos x="1695" y="2229"/>
                  </a:cxn>
                  <a:cxn ang="0">
                    <a:pos x="1743" y="2203"/>
                  </a:cxn>
                  <a:cxn ang="0">
                    <a:pos x="1796" y="2180"/>
                  </a:cxn>
                  <a:cxn ang="0">
                    <a:pos x="1864" y="2156"/>
                  </a:cxn>
                  <a:cxn ang="0">
                    <a:pos x="1902" y="2146"/>
                  </a:cxn>
                  <a:cxn ang="0">
                    <a:pos x="1941" y="2139"/>
                  </a:cxn>
                  <a:cxn ang="0">
                    <a:pos x="1984" y="2134"/>
                  </a:cxn>
                  <a:cxn ang="0">
                    <a:pos x="2026" y="2133"/>
                  </a:cxn>
                  <a:cxn ang="0">
                    <a:pos x="2068" y="2137"/>
                  </a:cxn>
                  <a:cxn ang="0">
                    <a:pos x="2112" y="2145"/>
                  </a:cxn>
                  <a:cxn ang="0">
                    <a:pos x="2153" y="2159"/>
                  </a:cxn>
                  <a:cxn ang="0">
                    <a:pos x="2194" y="2180"/>
                  </a:cxn>
                  <a:cxn ang="0">
                    <a:pos x="2180" y="20"/>
                  </a:cxn>
                  <a:cxn ang="0">
                    <a:pos x="2112" y="7"/>
                  </a:cxn>
                  <a:cxn ang="0">
                    <a:pos x="2040" y="1"/>
                  </a:cxn>
                  <a:cxn ang="0">
                    <a:pos x="1975" y="1"/>
                  </a:cxn>
                  <a:cxn ang="0">
                    <a:pos x="1926" y="4"/>
                  </a:cxn>
                  <a:cxn ang="0">
                    <a:pos x="1876" y="10"/>
                  </a:cxn>
                  <a:cxn ang="0">
                    <a:pos x="1821" y="22"/>
                  </a:cxn>
                  <a:cxn ang="0">
                    <a:pos x="1765" y="36"/>
                  </a:cxn>
                  <a:cxn ang="0">
                    <a:pos x="1707" y="56"/>
                  </a:cxn>
                  <a:cxn ang="0">
                    <a:pos x="1648" y="81"/>
                  </a:cxn>
                  <a:cxn ang="0">
                    <a:pos x="1589" y="113"/>
                  </a:cxn>
                  <a:cxn ang="0">
                    <a:pos x="1382" y="298"/>
                  </a:cxn>
                  <a:cxn ang="0">
                    <a:pos x="1339" y="317"/>
                  </a:cxn>
                  <a:cxn ang="0">
                    <a:pos x="1223" y="365"/>
                  </a:cxn>
                  <a:cxn ang="0">
                    <a:pos x="1050" y="435"/>
                  </a:cxn>
                  <a:cxn ang="0">
                    <a:pos x="842" y="514"/>
                  </a:cxn>
                  <a:cxn ang="0">
                    <a:pos x="729" y="554"/>
                  </a:cxn>
                  <a:cxn ang="0">
                    <a:pos x="614" y="593"/>
                  </a:cxn>
                  <a:cxn ang="0">
                    <a:pos x="499" y="630"/>
                  </a:cxn>
                  <a:cxn ang="0">
                    <a:pos x="386" y="662"/>
                  </a:cxn>
                  <a:cxn ang="0">
                    <a:pos x="277" y="689"/>
                  </a:cxn>
                  <a:cxn ang="0">
                    <a:pos x="175" y="711"/>
                  </a:cxn>
                  <a:cxn ang="0">
                    <a:pos x="82" y="724"/>
                  </a:cxn>
                  <a:cxn ang="0">
                    <a:pos x="0" y="730"/>
                  </a:cxn>
                </a:cxnLst>
                <a:rect l="0" t="0" r="r" b="b"/>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5" name="Freeform 255"/>
              <p:cNvSpPr>
                <a:spLocks/>
              </p:cNvSpPr>
              <p:nvPr/>
            </p:nvSpPr>
            <p:spPr bwMode="auto">
              <a:xfrm>
                <a:off x="862" y="1200"/>
                <a:ext cx="54" cy="84"/>
              </a:xfrm>
              <a:custGeom>
                <a:avLst/>
                <a:gdLst/>
                <a:ahLst/>
                <a:cxnLst>
                  <a:cxn ang="0">
                    <a:pos x="1459" y="0"/>
                  </a:cxn>
                  <a:cxn ang="0">
                    <a:pos x="1459" y="2155"/>
                  </a:cxn>
                  <a:cxn ang="0">
                    <a:pos x="1452" y="2156"/>
                  </a:cxn>
                  <a:cxn ang="0">
                    <a:pos x="1434" y="2158"/>
                  </a:cxn>
                  <a:cxn ang="0">
                    <a:pos x="1405" y="2160"/>
                  </a:cxn>
                  <a:cxn ang="0">
                    <a:pos x="1367" y="2163"/>
                  </a:cxn>
                  <a:cxn ang="0">
                    <a:pos x="1319" y="2168"/>
                  </a:cxn>
                  <a:cxn ang="0">
                    <a:pos x="1267" y="2172"/>
                  </a:cxn>
                  <a:cxn ang="0">
                    <a:pos x="1209" y="2178"/>
                  </a:cxn>
                  <a:cxn ang="0">
                    <a:pos x="1148" y="2183"/>
                  </a:cxn>
                  <a:cxn ang="0">
                    <a:pos x="1085" y="2189"/>
                  </a:cxn>
                  <a:cxn ang="0">
                    <a:pos x="1021" y="2196"/>
                  </a:cxn>
                  <a:cxn ang="0">
                    <a:pos x="958" y="2202"/>
                  </a:cxn>
                  <a:cxn ang="0">
                    <a:pos x="897" y="2209"/>
                  </a:cxn>
                  <a:cxn ang="0">
                    <a:pos x="840" y="2215"/>
                  </a:cxn>
                  <a:cxn ang="0">
                    <a:pos x="788" y="2221"/>
                  </a:cxn>
                  <a:cxn ang="0">
                    <a:pos x="743" y="2228"/>
                  </a:cxn>
                  <a:cxn ang="0">
                    <a:pos x="705" y="2234"/>
                  </a:cxn>
                  <a:cxn ang="0">
                    <a:pos x="0" y="2341"/>
                  </a:cxn>
                  <a:cxn ang="0">
                    <a:pos x="0" y="195"/>
                  </a:cxn>
                  <a:cxn ang="0">
                    <a:pos x="5" y="194"/>
                  </a:cxn>
                  <a:cxn ang="0">
                    <a:pos x="18" y="191"/>
                  </a:cxn>
                  <a:cxn ang="0">
                    <a:pos x="40" y="186"/>
                  </a:cxn>
                  <a:cxn ang="0">
                    <a:pos x="69" y="179"/>
                  </a:cxn>
                  <a:cxn ang="0">
                    <a:pos x="105" y="172"/>
                  </a:cxn>
                  <a:cxn ang="0">
                    <a:pos x="147" y="163"/>
                  </a:cxn>
                  <a:cxn ang="0">
                    <a:pos x="194" y="154"/>
                  </a:cxn>
                  <a:cxn ang="0">
                    <a:pos x="246" y="144"/>
                  </a:cxn>
                  <a:cxn ang="0">
                    <a:pos x="301" y="134"/>
                  </a:cxn>
                  <a:cxn ang="0">
                    <a:pos x="360" y="124"/>
                  </a:cxn>
                  <a:cxn ang="0">
                    <a:pos x="420" y="114"/>
                  </a:cxn>
                  <a:cxn ang="0">
                    <a:pos x="484" y="105"/>
                  </a:cxn>
                  <a:cxn ang="0">
                    <a:pos x="546" y="96"/>
                  </a:cxn>
                  <a:cxn ang="0">
                    <a:pos x="610" y="89"/>
                  </a:cxn>
                  <a:cxn ang="0">
                    <a:pos x="673" y="83"/>
                  </a:cxn>
                  <a:cxn ang="0">
                    <a:pos x="735" y="77"/>
                  </a:cxn>
                  <a:cxn ang="0">
                    <a:pos x="1459" y="0"/>
                  </a:cxn>
                </a:cxnLst>
                <a:rect l="0" t="0" r="r" b="b"/>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6" name="Freeform 256"/>
              <p:cNvSpPr>
                <a:spLocks/>
              </p:cNvSpPr>
              <p:nvPr/>
            </p:nvSpPr>
            <p:spPr bwMode="auto">
              <a:xfrm>
                <a:off x="1252" y="1141"/>
                <a:ext cx="16" cy="81"/>
              </a:xfrm>
              <a:custGeom>
                <a:avLst/>
                <a:gdLst/>
                <a:ahLst/>
                <a:cxnLst>
                  <a:cxn ang="0">
                    <a:pos x="480" y="3"/>
                  </a:cxn>
                  <a:cxn ang="0">
                    <a:pos x="470" y="2"/>
                  </a:cxn>
                  <a:cxn ang="0">
                    <a:pos x="443" y="0"/>
                  </a:cxn>
                  <a:cxn ang="0">
                    <a:pos x="424" y="0"/>
                  </a:cxn>
                  <a:cxn ang="0">
                    <a:pos x="401" y="0"/>
                  </a:cxn>
                  <a:cxn ang="0">
                    <a:pos x="374" y="2"/>
                  </a:cxn>
                  <a:cxn ang="0">
                    <a:pos x="343" y="6"/>
                  </a:cxn>
                  <a:cxn ang="0">
                    <a:pos x="309" y="11"/>
                  </a:cxn>
                  <a:cxn ang="0">
                    <a:pos x="273" y="19"/>
                  </a:cxn>
                  <a:cxn ang="0">
                    <a:pos x="253" y="24"/>
                  </a:cxn>
                  <a:cxn ang="0">
                    <a:pos x="232" y="30"/>
                  </a:cxn>
                  <a:cxn ang="0">
                    <a:pos x="212" y="37"/>
                  </a:cxn>
                  <a:cxn ang="0">
                    <a:pos x="191" y="44"/>
                  </a:cxn>
                  <a:cxn ang="0">
                    <a:pos x="169" y="53"/>
                  </a:cxn>
                  <a:cxn ang="0">
                    <a:pos x="146" y="62"/>
                  </a:cxn>
                  <a:cxn ang="0">
                    <a:pos x="123" y="73"/>
                  </a:cxn>
                  <a:cxn ang="0">
                    <a:pos x="99" y="84"/>
                  </a:cxn>
                  <a:cxn ang="0">
                    <a:pos x="75" y="97"/>
                  </a:cxn>
                  <a:cxn ang="0">
                    <a:pos x="51" y="110"/>
                  </a:cxn>
                  <a:cxn ang="0">
                    <a:pos x="26" y="125"/>
                  </a:cxn>
                  <a:cxn ang="0">
                    <a:pos x="0" y="140"/>
                  </a:cxn>
                  <a:cxn ang="0">
                    <a:pos x="0" y="2286"/>
                  </a:cxn>
                  <a:cxn ang="0">
                    <a:pos x="16" y="2278"/>
                  </a:cxn>
                  <a:cxn ang="0">
                    <a:pos x="58" y="2257"/>
                  </a:cxn>
                  <a:cxn ang="0">
                    <a:pos x="87" y="2243"/>
                  </a:cxn>
                  <a:cxn ang="0">
                    <a:pos x="121" y="2228"/>
                  </a:cxn>
                  <a:cxn ang="0">
                    <a:pos x="157" y="2210"/>
                  </a:cxn>
                  <a:cxn ang="0">
                    <a:pos x="196" y="2194"/>
                  </a:cxn>
                  <a:cxn ang="0">
                    <a:pos x="235" y="2179"/>
                  </a:cxn>
                  <a:cxn ang="0">
                    <a:pos x="277" y="2165"/>
                  </a:cxn>
                  <a:cxn ang="0">
                    <a:pos x="297" y="2158"/>
                  </a:cxn>
                  <a:cxn ang="0">
                    <a:pos x="316" y="2152"/>
                  </a:cxn>
                  <a:cxn ang="0">
                    <a:pos x="336" y="2147"/>
                  </a:cxn>
                  <a:cxn ang="0">
                    <a:pos x="355" y="2142"/>
                  </a:cxn>
                  <a:cxn ang="0">
                    <a:pos x="374" y="2138"/>
                  </a:cxn>
                  <a:cxn ang="0">
                    <a:pos x="392" y="2135"/>
                  </a:cxn>
                  <a:cxn ang="0">
                    <a:pos x="409" y="2133"/>
                  </a:cxn>
                  <a:cxn ang="0">
                    <a:pos x="426" y="2132"/>
                  </a:cxn>
                  <a:cxn ang="0">
                    <a:pos x="441" y="2132"/>
                  </a:cxn>
                  <a:cxn ang="0">
                    <a:pos x="455" y="2133"/>
                  </a:cxn>
                  <a:cxn ang="0">
                    <a:pos x="468" y="2136"/>
                  </a:cxn>
                  <a:cxn ang="0">
                    <a:pos x="480" y="2140"/>
                  </a:cxn>
                  <a:cxn ang="0">
                    <a:pos x="480" y="3"/>
                  </a:cxn>
                </a:cxnLst>
                <a:rect l="0" t="0" r="r" b="b"/>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7" name="Freeform 257"/>
              <p:cNvSpPr>
                <a:spLocks/>
              </p:cNvSpPr>
              <p:nvPr/>
            </p:nvSpPr>
            <p:spPr bwMode="auto">
              <a:xfrm>
                <a:off x="958" y="1135"/>
                <a:ext cx="28" cy="90"/>
              </a:xfrm>
              <a:custGeom>
                <a:avLst/>
                <a:gdLst/>
                <a:ahLst/>
                <a:cxnLst>
                  <a:cxn ang="0">
                    <a:pos x="734" y="0"/>
                  </a:cxn>
                  <a:cxn ang="0">
                    <a:pos x="0" y="332"/>
                  </a:cxn>
                  <a:cxn ang="0">
                    <a:pos x="0" y="2478"/>
                  </a:cxn>
                  <a:cxn ang="0">
                    <a:pos x="734" y="2146"/>
                  </a:cxn>
                  <a:cxn ang="0">
                    <a:pos x="734" y="0"/>
                  </a:cxn>
                </a:cxnLst>
                <a:rect l="0" t="0" r="r" b="b"/>
                <a:pathLst>
                  <a:path w="734" h="2478">
                    <a:moveTo>
                      <a:pt x="734" y="0"/>
                    </a:moveTo>
                    <a:lnTo>
                      <a:pt x="0" y="332"/>
                    </a:lnTo>
                    <a:lnTo>
                      <a:pt x="0" y="2478"/>
                    </a:lnTo>
                    <a:lnTo>
                      <a:pt x="734" y="2146"/>
                    </a:lnTo>
                    <a:lnTo>
                      <a:pt x="734"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8" name="Freeform 258"/>
              <p:cNvSpPr>
                <a:spLocks/>
              </p:cNvSpPr>
              <p:nvPr/>
            </p:nvSpPr>
            <p:spPr bwMode="auto">
              <a:xfrm>
                <a:off x="927" y="1133"/>
                <a:ext cx="13" cy="79"/>
              </a:xfrm>
              <a:custGeom>
                <a:avLst/>
                <a:gdLst/>
                <a:ahLst/>
                <a:cxnLst>
                  <a:cxn ang="0">
                    <a:pos x="382" y="70"/>
                  </a:cxn>
                  <a:cxn ang="0">
                    <a:pos x="382" y="2166"/>
                  </a:cxn>
                  <a:cxn ang="0">
                    <a:pos x="374" y="2162"/>
                  </a:cxn>
                  <a:cxn ang="0">
                    <a:pos x="351" y="2152"/>
                  </a:cxn>
                  <a:cxn ang="0">
                    <a:pos x="334" y="2145"/>
                  </a:cxn>
                  <a:cxn ang="0">
                    <a:pos x="315" y="2139"/>
                  </a:cxn>
                  <a:cxn ang="0">
                    <a:pos x="293" y="2133"/>
                  </a:cxn>
                  <a:cxn ang="0">
                    <a:pos x="268" y="2129"/>
                  </a:cxn>
                  <a:cxn ang="0">
                    <a:pos x="255" y="2127"/>
                  </a:cxn>
                  <a:cxn ang="0">
                    <a:pos x="241" y="2125"/>
                  </a:cxn>
                  <a:cxn ang="0">
                    <a:pos x="226" y="2125"/>
                  </a:cxn>
                  <a:cxn ang="0">
                    <a:pos x="211" y="2124"/>
                  </a:cxn>
                  <a:cxn ang="0">
                    <a:pos x="195" y="2124"/>
                  </a:cxn>
                  <a:cxn ang="0">
                    <a:pos x="179" y="2125"/>
                  </a:cxn>
                  <a:cxn ang="0">
                    <a:pos x="163" y="2127"/>
                  </a:cxn>
                  <a:cxn ang="0">
                    <a:pos x="146" y="2129"/>
                  </a:cxn>
                  <a:cxn ang="0">
                    <a:pos x="129" y="2133"/>
                  </a:cxn>
                  <a:cxn ang="0">
                    <a:pos x="112" y="2137"/>
                  </a:cxn>
                  <a:cxn ang="0">
                    <a:pos x="93" y="2142"/>
                  </a:cxn>
                  <a:cxn ang="0">
                    <a:pos x="75" y="2149"/>
                  </a:cxn>
                  <a:cxn ang="0">
                    <a:pos x="57" y="2156"/>
                  </a:cxn>
                  <a:cxn ang="0">
                    <a:pos x="38" y="2165"/>
                  </a:cxn>
                  <a:cxn ang="0">
                    <a:pos x="19" y="2175"/>
                  </a:cxn>
                  <a:cxn ang="0">
                    <a:pos x="0" y="2186"/>
                  </a:cxn>
                  <a:cxn ang="0">
                    <a:pos x="0" y="70"/>
                  </a:cxn>
                  <a:cxn ang="0">
                    <a:pos x="8" y="63"/>
                  </a:cxn>
                  <a:cxn ang="0">
                    <a:pos x="31" y="48"/>
                  </a:cxn>
                  <a:cxn ang="0">
                    <a:pos x="47" y="37"/>
                  </a:cxn>
                  <a:cxn ang="0">
                    <a:pos x="66" y="28"/>
                  </a:cxn>
                  <a:cxn ang="0">
                    <a:pos x="88" y="19"/>
                  </a:cxn>
                  <a:cxn ang="0">
                    <a:pos x="114" y="10"/>
                  </a:cxn>
                  <a:cxn ang="0">
                    <a:pos x="127" y="7"/>
                  </a:cxn>
                  <a:cxn ang="0">
                    <a:pos x="141" y="4"/>
                  </a:cxn>
                  <a:cxn ang="0">
                    <a:pos x="156" y="2"/>
                  </a:cxn>
                  <a:cxn ang="0">
                    <a:pos x="170" y="0"/>
                  </a:cxn>
                  <a:cxn ang="0">
                    <a:pos x="186" y="0"/>
                  </a:cxn>
                  <a:cxn ang="0">
                    <a:pos x="202" y="0"/>
                  </a:cxn>
                  <a:cxn ang="0">
                    <a:pos x="218" y="1"/>
                  </a:cxn>
                  <a:cxn ang="0">
                    <a:pos x="236" y="3"/>
                  </a:cxn>
                  <a:cxn ang="0">
                    <a:pos x="253" y="7"/>
                  </a:cxn>
                  <a:cxn ang="0">
                    <a:pos x="270" y="11"/>
                  </a:cxn>
                  <a:cxn ang="0">
                    <a:pos x="288" y="17"/>
                  </a:cxn>
                  <a:cxn ang="0">
                    <a:pos x="306" y="24"/>
                  </a:cxn>
                  <a:cxn ang="0">
                    <a:pos x="325" y="33"/>
                  </a:cxn>
                  <a:cxn ang="0">
                    <a:pos x="343" y="43"/>
                  </a:cxn>
                  <a:cxn ang="0">
                    <a:pos x="363" y="56"/>
                  </a:cxn>
                  <a:cxn ang="0">
                    <a:pos x="382" y="70"/>
                  </a:cxn>
                </a:cxnLst>
                <a:rect l="0" t="0" r="r" b="b"/>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9" name="Freeform 259"/>
              <p:cNvSpPr>
                <a:spLocks/>
              </p:cNvSpPr>
              <p:nvPr/>
            </p:nvSpPr>
            <p:spPr bwMode="auto">
              <a:xfrm>
                <a:off x="880" y="1102"/>
                <a:ext cx="32" cy="88"/>
              </a:xfrm>
              <a:custGeom>
                <a:avLst/>
                <a:gdLst/>
                <a:ahLst/>
                <a:cxnLst>
                  <a:cxn ang="0">
                    <a:pos x="822" y="314"/>
                  </a:cxn>
                  <a:cxn ang="0">
                    <a:pos x="822" y="2450"/>
                  </a:cxn>
                  <a:cxn ang="0">
                    <a:pos x="812" y="2450"/>
                  </a:cxn>
                  <a:cxn ang="0">
                    <a:pos x="787" y="2452"/>
                  </a:cxn>
                  <a:cxn ang="0">
                    <a:pos x="747" y="2456"/>
                  </a:cxn>
                  <a:cxn ang="0">
                    <a:pos x="694" y="2457"/>
                  </a:cxn>
                  <a:cxn ang="0">
                    <a:pos x="633" y="2458"/>
                  </a:cxn>
                  <a:cxn ang="0">
                    <a:pos x="564" y="2457"/>
                  </a:cxn>
                  <a:cxn ang="0">
                    <a:pos x="528" y="2454"/>
                  </a:cxn>
                  <a:cxn ang="0">
                    <a:pos x="491" y="2452"/>
                  </a:cxn>
                  <a:cxn ang="0">
                    <a:pos x="453" y="2449"/>
                  </a:cxn>
                  <a:cxn ang="0">
                    <a:pos x="415" y="2445"/>
                  </a:cxn>
                  <a:cxn ang="0">
                    <a:pos x="377" y="2440"/>
                  </a:cxn>
                  <a:cxn ang="0">
                    <a:pos x="339" y="2434"/>
                  </a:cxn>
                  <a:cxn ang="0">
                    <a:pos x="302" y="2426"/>
                  </a:cxn>
                  <a:cxn ang="0">
                    <a:pos x="266" y="2417"/>
                  </a:cxn>
                  <a:cxn ang="0">
                    <a:pos x="231" y="2407"/>
                  </a:cxn>
                  <a:cxn ang="0">
                    <a:pos x="197" y="2396"/>
                  </a:cxn>
                  <a:cxn ang="0">
                    <a:pos x="165" y="2383"/>
                  </a:cxn>
                  <a:cxn ang="0">
                    <a:pos x="136" y="2368"/>
                  </a:cxn>
                  <a:cxn ang="0">
                    <a:pos x="109" y="2351"/>
                  </a:cxn>
                  <a:cxn ang="0">
                    <a:pos x="83" y="2332"/>
                  </a:cxn>
                  <a:cxn ang="0">
                    <a:pos x="62" y="2311"/>
                  </a:cxn>
                  <a:cxn ang="0">
                    <a:pos x="44" y="2289"/>
                  </a:cxn>
                  <a:cxn ang="0">
                    <a:pos x="29" y="2264"/>
                  </a:cxn>
                  <a:cxn ang="0">
                    <a:pos x="18" y="2237"/>
                  </a:cxn>
                  <a:cxn ang="0">
                    <a:pos x="11" y="2207"/>
                  </a:cxn>
                  <a:cxn ang="0">
                    <a:pos x="9" y="2176"/>
                  </a:cxn>
                  <a:cxn ang="0">
                    <a:pos x="9" y="0"/>
                  </a:cxn>
                  <a:cxn ang="0">
                    <a:pos x="7" y="4"/>
                  </a:cxn>
                  <a:cxn ang="0">
                    <a:pos x="4" y="16"/>
                  </a:cxn>
                  <a:cxn ang="0">
                    <a:pos x="2" y="24"/>
                  </a:cxn>
                  <a:cxn ang="0">
                    <a:pos x="1" y="33"/>
                  </a:cxn>
                  <a:cxn ang="0">
                    <a:pos x="0" y="44"/>
                  </a:cxn>
                  <a:cxn ang="0">
                    <a:pos x="0" y="56"/>
                  </a:cxn>
                  <a:cxn ang="0">
                    <a:pos x="0" y="70"/>
                  </a:cxn>
                  <a:cxn ang="0">
                    <a:pos x="2" y="83"/>
                  </a:cxn>
                  <a:cxn ang="0">
                    <a:pos x="5" y="98"/>
                  </a:cxn>
                  <a:cxn ang="0">
                    <a:pos x="10" y="113"/>
                  </a:cxn>
                  <a:cxn ang="0">
                    <a:pos x="17" y="128"/>
                  </a:cxn>
                  <a:cxn ang="0">
                    <a:pos x="26" y="144"/>
                  </a:cxn>
                  <a:cxn ang="0">
                    <a:pos x="38" y="159"/>
                  </a:cxn>
                  <a:cxn ang="0">
                    <a:pos x="51" y="175"/>
                  </a:cxn>
                  <a:cxn ang="0">
                    <a:pos x="68" y="192"/>
                  </a:cxn>
                  <a:cxn ang="0">
                    <a:pos x="88" y="207"/>
                  </a:cxn>
                  <a:cxn ang="0">
                    <a:pos x="112" y="222"/>
                  </a:cxn>
                  <a:cxn ang="0">
                    <a:pos x="138" y="236"/>
                  </a:cxn>
                  <a:cxn ang="0">
                    <a:pos x="169" y="250"/>
                  </a:cxn>
                  <a:cxn ang="0">
                    <a:pos x="203" y="263"/>
                  </a:cxn>
                  <a:cxn ang="0">
                    <a:pos x="243" y="275"/>
                  </a:cxn>
                  <a:cxn ang="0">
                    <a:pos x="286" y="285"/>
                  </a:cxn>
                  <a:cxn ang="0">
                    <a:pos x="333" y="295"/>
                  </a:cxn>
                  <a:cxn ang="0">
                    <a:pos x="387" y="304"/>
                  </a:cxn>
                  <a:cxn ang="0">
                    <a:pos x="444" y="310"/>
                  </a:cxn>
                  <a:cxn ang="0">
                    <a:pos x="509" y="315"/>
                  </a:cxn>
                  <a:cxn ang="0">
                    <a:pos x="577" y="318"/>
                  </a:cxn>
                  <a:cxn ang="0">
                    <a:pos x="653" y="319"/>
                  </a:cxn>
                  <a:cxn ang="0">
                    <a:pos x="735" y="318"/>
                  </a:cxn>
                  <a:cxn ang="0">
                    <a:pos x="822" y="314"/>
                  </a:cxn>
                </a:cxnLst>
                <a:rect l="0" t="0" r="r" b="b"/>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0" name="Freeform 260"/>
              <p:cNvSpPr>
                <a:spLocks/>
              </p:cNvSpPr>
              <p:nvPr/>
            </p:nvSpPr>
            <p:spPr bwMode="auto">
              <a:xfrm>
                <a:off x="817" y="1020"/>
                <a:ext cx="18" cy="91"/>
              </a:xfrm>
              <a:custGeom>
                <a:avLst/>
                <a:gdLst/>
                <a:ahLst/>
                <a:cxnLst>
                  <a:cxn ang="0">
                    <a:pos x="446" y="441"/>
                  </a:cxn>
                  <a:cxn ang="0">
                    <a:pos x="425" y="432"/>
                  </a:cxn>
                  <a:cxn ang="0">
                    <a:pos x="369" y="408"/>
                  </a:cxn>
                  <a:cxn ang="0">
                    <a:pos x="332" y="389"/>
                  </a:cxn>
                  <a:cxn ang="0">
                    <a:pos x="292" y="368"/>
                  </a:cxn>
                  <a:cxn ang="0">
                    <a:pos x="270" y="356"/>
                  </a:cxn>
                  <a:cxn ang="0">
                    <a:pos x="248" y="344"/>
                  </a:cxn>
                  <a:cxn ang="0">
                    <a:pos x="226" y="330"/>
                  </a:cxn>
                  <a:cxn ang="0">
                    <a:pos x="204" y="316"/>
                  </a:cxn>
                  <a:cxn ang="0">
                    <a:pos x="182" y="301"/>
                  </a:cxn>
                  <a:cxn ang="0">
                    <a:pos x="161" y="285"/>
                  </a:cxn>
                  <a:cxn ang="0">
                    <a:pos x="140" y="268"/>
                  </a:cxn>
                  <a:cxn ang="0">
                    <a:pos x="119" y="251"/>
                  </a:cxn>
                  <a:cxn ang="0">
                    <a:pos x="100" y="233"/>
                  </a:cxn>
                  <a:cxn ang="0">
                    <a:pos x="82" y="215"/>
                  </a:cxn>
                  <a:cxn ang="0">
                    <a:pos x="65" y="196"/>
                  </a:cxn>
                  <a:cxn ang="0">
                    <a:pos x="50" y="176"/>
                  </a:cxn>
                  <a:cxn ang="0">
                    <a:pos x="36" y="155"/>
                  </a:cxn>
                  <a:cxn ang="0">
                    <a:pos x="25" y="135"/>
                  </a:cxn>
                  <a:cxn ang="0">
                    <a:pos x="15" y="114"/>
                  </a:cxn>
                  <a:cxn ang="0">
                    <a:pos x="7" y="92"/>
                  </a:cxn>
                  <a:cxn ang="0">
                    <a:pos x="2" y="70"/>
                  </a:cxn>
                  <a:cxn ang="0">
                    <a:pos x="0" y="47"/>
                  </a:cxn>
                  <a:cxn ang="0">
                    <a:pos x="1" y="23"/>
                  </a:cxn>
                  <a:cxn ang="0">
                    <a:pos x="5" y="0"/>
                  </a:cxn>
                  <a:cxn ang="0">
                    <a:pos x="5" y="2165"/>
                  </a:cxn>
                  <a:cxn ang="0">
                    <a:pos x="9" y="2180"/>
                  </a:cxn>
                  <a:cxn ang="0">
                    <a:pos x="23" y="2219"/>
                  </a:cxn>
                  <a:cxn ang="0">
                    <a:pos x="33" y="2246"/>
                  </a:cxn>
                  <a:cxn ang="0">
                    <a:pos x="48" y="2275"/>
                  </a:cxn>
                  <a:cxn ang="0">
                    <a:pos x="56" y="2291"/>
                  </a:cxn>
                  <a:cxn ang="0">
                    <a:pos x="65" y="2308"/>
                  </a:cxn>
                  <a:cxn ang="0">
                    <a:pos x="76" y="2326"/>
                  </a:cxn>
                  <a:cxn ang="0">
                    <a:pos x="87" y="2343"/>
                  </a:cxn>
                  <a:cxn ang="0">
                    <a:pos x="100" y="2361"/>
                  </a:cxn>
                  <a:cxn ang="0">
                    <a:pos x="114" y="2379"/>
                  </a:cxn>
                  <a:cxn ang="0">
                    <a:pos x="129" y="2397"/>
                  </a:cxn>
                  <a:cxn ang="0">
                    <a:pos x="146" y="2414"/>
                  </a:cxn>
                  <a:cxn ang="0">
                    <a:pos x="164" y="2432"/>
                  </a:cxn>
                  <a:cxn ang="0">
                    <a:pos x="182" y="2450"/>
                  </a:cxn>
                  <a:cxn ang="0">
                    <a:pos x="203" y="2467"/>
                  </a:cxn>
                  <a:cxn ang="0">
                    <a:pos x="224" y="2484"/>
                  </a:cxn>
                  <a:cxn ang="0">
                    <a:pos x="247" y="2500"/>
                  </a:cxn>
                  <a:cxn ang="0">
                    <a:pos x="273" y="2515"/>
                  </a:cxn>
                  <a:cxn ang="0">
                    <a:pos x="299" y="2530"/>
                  </a:cxn>
                  <a:cxn ang="0">
                    <a:pos x="327" y="2543"/>
                  </a:cxn>
                  <a:cxn ang="0">
                    <a:pos x="356" y="2557"/>
                  </a:cxn>
                  <a:cxn ang="0">
                    <a:pos x="388" y="2568"/>
                  </a:cxn>
                  <a:cxn ang="0">
                    <a:pos x="421" y="2578"/>
                  </a:cxn>
                  <a:cxn ang="0">
                    <a:pos x="456" y="2587"/>
                  </a:cxn>
                  <a:cxn ang="0">
                    <a:pos x="446" y="441"/>
                  </a:cxn>
                </a:cxnLst>
                <a:rect l="0" t="0" r="r" b="b"/>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1" name="Freeform 261"/>
              <p:cNvSpPr>
                <a:spLocks/>
              </p:cNvSpPr>
              <p:nvPr/>
            </p:nvSpPr>
            <p:spPr bwMode="auto">
              <a:xfrm>
                <a:off x="890" y="978"/>
                <a:ext cx="75" cy="101"/>
              </a:xfrm>
              <a:custGeom>
                <a:avLst/>
                <a:gdLst/>
                <a:ahLst/>
                <a:cxnLst>
                  <a:cxn ang="0">
                    <a:pos x="2116" y="636"/>
                  </a:cxn>
                  <a:cxn ang="0">
                    <a:pos x="2098" y="640"/>
                  </a:cxn>
                  <a:cxn ang="0">
                    <a:pos x="2047" y="649"/>
                  </a:cxn>
                  <a:cxn ang="0">
                    <a:pos x="2011" y="654"/>
                  </a:cxn>
                  <a:cxn ang="0">
                    <a:pos x="1969" y="660"/>
                  </a:cxn>
                  <a:cxn ang="0">
                    <a:pos x="1919" y="667"/>
                  </a:cxn>
                  <a:cxn ang="0">
                    <a:pos x="1864" y="673"/>
                  </a:cxn>
                  <a:cxn ang="0">
                    <a:pos x="1804" y="679"/>
                  </a:cxn>
                  <a:cxn ang="0">
                    <a:pos x="1738" y="684"/>
                  </a:cxn>
                  <a:cxn ang="0">
                    <a:pos x="1667" y="688"/>
                  </a:cxn>
                  <a:cxn ang="0">
                    <a:pos x="1594" y="690"/>
                  </a:cxn>
                  <a:cxn ang="0">
                    <a:pos x="1516" y="691"/>
                  </a:cxn>
                  <a:cxn ang="0">
                    <a:pos x="1436" y="690"/>
                  </a:cxn>
                  <a:cxn ang="0">
                    <a:pos x="1353" y="687"/>
                  </a:cxn>
                  <a:cxn ang="0">
                    <a:pos x="1267" y="681"/>
                  </a:cxn>
                  <a:cxn ang="0">
                    <a:pos x="1181" y="673"/>
                  </a:cxn>
                  <a:cxn ang="0">
                    <a:pos x="1093" y="661"/>
                  </a:cxn>
                  <a:cxn ang="0">
                    <a:pos x="1004" y="646"/>
                  </a:cxn>
                  <a:cxn ang="0">
                    <a:pos x="914" y="627"/>
                  </a:cxn>
                  <a:cxn ang="0">
                    <a:pos x="826" y="604"/>
                  </a:cxn>
                  <a:cxn ang="0">
                    <a:pos x="738" y="576"/>
                  </a:cxn>
                  <a:cxn ang="0">
                    <a:pos x="651" y="545"/>
                  </a:cxn>
                  <a:cxn ang="0">
                    <a:pos x="567" y="508"/>
                  </a:cxn>
                  <a:cxn ang="0">
                    <a:pos x="483" y="465"/>
                  </a:cxn>
                  <a:cxn ang="0">
                    <a:pos x="402" y="418"/>
                  </a:cxn>
                  <a:cxn ang="0">
                    <a:pos x="325" y="365"/>
                  </a:cxn>
                  <a:cxn ang="0">
                    <a:pos x="251" y="305"/>
                  </a:cxn>
                  <a:cxn ang="0">
                    <a:pos x="182" y="239"/>
                  </a:cxn>
                  <a:cxn ang="0">
                    <a:pos x="116" y="166"/>
                  </a:cxn>
                  <a:cxn ang="0">
                    <a:pos x="56" y="86"/>
                  </a:cxn>
                  <a:cxn ang="0">
                    <a:pos x="0" y="0"/>
                  </a:cxn>
                  <a:cxn ang="0">
                    <a:pos x="0" y="2165"/>
                  </a:cxn>
                  <a:cxn ang="0">
                    <a:pos x="7" y="2176"/>
                  </a:cxn>
                  <a:cxn ang="0">
                    <a:pos x="30" y="2205"/>
                  </a:cxn>
                  <a:cxn ang="0">
                    <a:pos x="48" y="2226"/>
                  </a:cxn>
                  <a:cxn ang="0">
                    <a:pos x="69" y="2250"/>
                  </a:cxn>
                  <a:cxn ang="0">
                    <a:pos x="94" y="2278"/>
                  </a:cxn>
                  <a:cxn ang="0">
                    <a:pos x="122" y="2308"/>
                  </a:cxn>
                  <a:cxn ang="0">
                    <a:pos x="155" y="2341"/>
                  </a:cxn>
                  <a:cxn ang="0">
                    <a:pos x="193" y="2375"/>
                  </a:cxn>
                  <a:cxn ang="0">
                    <a:pos x="234" y="2411"/>
                  </a:cxn>
                  <a:cxn ang="0">
                    <a:pos x="279" y="2448"/>
                  </a:cxn>
                  <a:cxn ang="0">
                    <a:pos x="329" y="2485"/>
                  </a:cxn>
                  <a:cxn ang="0">
                    <a:pos x="383" y="2524"/>
                  </a:cxn>
                  <a:cxn ang="0">
                    <a:pos x="441" y="2561"/>
                  </a:cxn>
                  <a:cxn ang="0">
                    <a:pos x="503" y="2598"/>
                  </a:cxn>
                  <a:cxn ang="0">
                    <a:pos x="570" y="2635"/>
                  </a:cxn>
                  <a:cxn ang="0">
                    <a:pos x="641" y="2670"/>
                  </a:cxn>
                  <a:cxn ang="0">
                    <a:pos x="717" y="2702"/>
                  </a:cxn>
                  <a:cxn ang="0">
                    <a:pos x="797" y="2733"/>
                  </a:cxn>
                  <a:cxn ang="0">
                    <a:pos x="881" y="2762"/>
                  </a:cxn>
                  <a:cxn ang="0">
                    <a:pos x="970" y="2787"/>
                  </a:cxn>
                  <a:cxn ang="0">
                    <a:pos x="1064" y="2808"/>
                  </a:cxn>
                  <a:cxn ang="0">
                    <a:pos x="1161" y="2826"/>
                  </a:cxn>
                  <a:cxn ang="0">
                    <a:pos x="1264" y="2840"/>
                  </a:cxn>
                  <a:cxn ang="0">
                    <a:pos x="1371" y="2849"/>
                  </a:cxn>
                  <a:cxn ang="0">
                    <a:pos x="1483" y="2853"/>
                  </a:cxn>
                  <a:cxn ang="0">
                    <a:pos x="1600" y="2851"/>
                  </a:cxn>
                  <a:cxn ang="0">
                    <a:pos x="1722" y="2844"/>
                  </a:cxn>
                  <a:cxn ang="0">
                    <a:pos x="1849" y="2830"/>
                  </a:cxn>
                  <a:cxn ang="0">
                    <a:pos x="1980" y="2810"/>
                  </a:cxn>
                  <a:cxn ang="0">
                    <a:pos x="2116" y="2782"/>
                  </a:cxn>
                  <a:cxn ang="0">
                    <a:pos x="2116" y="636"/>
                  </a:cxn>
                </a:cxnLst>
                <a:rect l="0" t="0" r="r" b="b"/>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2" name="Freeform 262"/>
              <p:cNvSpPr>
                <a:spLocks/>
              </p:cNvSpPr>
              <p:nvPr/>
            </p:nvSpPr>
            <p:spPr bwMode="auto">
              <a:xfrm>
                <a:off x="1359" y="1257"/>
                <a:ext cx="8" cy="85"/>
              </a:xfrm>
              <a:custGeom>
                <a:avLst/>
                <a:gdLst/>
                <a:ahLst/>
                <a:cxnLst>
                  <a:cxn ang="0">
                    <a:pos x="215" y="343"/>
                  </a:cxn>
                  <a:cxn ang="0">
                    <a:pos x="215" y="2440"/>
                  </a:cxn>
                  <a:cxn ang="0">
                    <a:pos x="202" y="2428"/>
                  </a:cxn>
                  <a:cxn ang="0">
                    <a:pos x="171" y="2396"/>
                  </a:cxn>
                  <a:cxn ang="0">
                    <a:pos x="150" y="2374"/>
                  </a:cxn>
                  <a:cxn ang="0">
                    <a:pos x="128" y="2349"/>
                  </a:cxn>
                  <a:cxn ang="0">
                    <a:pos x="104" y="2320"/>
                  </a:cxn>
                  <a:cxn ang="0">
                    <a:pos x="80" y="2291"/>
                  </a:cxn>
                  <a:cxn ang="0">
                    <a:pos x="69" y="2276"/>
                  </a:cxn>
                  <a:cxn ang="0">
                    <a:pos x="58" y="2260"/>
                  </a:cxn>
                  <a:cxn ang="0">
                    <a:pos x="48" y="2245"/>
                  </a:cxn>
                  <a:cxn ang="0">
                    <a:pos x="38" y="2229"/>
                  </a:cxn>
                  <a:cxn ang="0">
                    <a:pos x="29" y="2213"/>
                  </a:cxn>
                  <a:cxn ang="0">
                    <a:pos x="21" y="2198"/>
                  </a:cxn>
                  <a:cxn ang="0">
                    <a:pos x="15" y="2182"/>
                  </a:cxn>
                  <a:cxn ang="0">
                    <a:pos x="9" y="2168"/>
                  </a:cxn>
                  <a:cxn ang="0">
                    <a:pos x="4" y="2153"/>
                  </a:cxn>
                  <a:cxn ang="0">
                    <a:pos x="1" y="2139"/>
                  </a:cxn>
                  <a:cxn ang="0">
                    <a:pos x="0" y="2126"/>
                  </a:cxn>
                  <a:cxn ang="0">
                    <a:pos x="0" y="2113"/>
                  </a:cxn>
                  <a:cxn ang="0">
                    <a:pos x="2" y="2099"/>
                  </a:cxn>
                  <a:cxn ang="0">
                    <a:pos x="6" y="2088"/>
                  </a:cxn>
                  <a:cxn ang="0">
                    <a:pos x="11" y="2077"/>
                  </a:cxn>
                  <a:cxn ang="0">
                    <a:pos x="19" y="2068"/>
                  </a:cxn>
                  <a:cxn ang="0">
                    <a:pos x="19" y="0"/>
                  </a:cxn>
                  <a:cxn ang="0">
                    <a:pos x="21" y="7"/>
                  </a:cxn>
                  <a:cxn ang="0">
                    <a:pos x="28" y="25"/>
                  </a:cxn>
                  <a:cxn ang="0">
                    <a:pos x="40" y="54"/>
                  </a:cxn>
                  <a:cxn ang="0">
                    <a:pos x="58" y="95"/>
                  </a:cxn>
                  <a:cxn ang="0">
                    <a:pos x="70" y="118"/>
                  </a:cxn>
                  <a:cxn ang="0">
                    <a:pos x="84" y="144"/>
                  </a:cxn>
                  <a:cxn ang="0">
                    <a:pos x="101" y="172"/>
                  </a:cxn>
                  <a:cxn ang="0">
                    <a:pos x="119" y="203"/>
                  </a:cxn>
                  <a:cxn ang="0">
                    <a:pos x="139" y="235"/>
                  </a:cxn>
                  <a:cxn ang="0">
                    <a:pos x="162" y="269"/>
                  </a:cxn>
                  <a:cxn ang="0">
                    <a:pos x="187" y="305"/>
                  </a:cxn>
                  <a:cxn ang="0">
                    <a:pos x="215" y="343"/>
                  </a:cxn>
                </a:cxnLst>
                <a:rect l="0" t="0" r="r" b="b"/>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3" name="Freeform 263"/>
              <p:cNvSpPr>
                <a:spLocks/>
              </p:cNvSpPr>
              <p:nvPr/>
            </p:nvSpPr>
            <p:spPr bwMode="auto">
              <a:xfrm>
                <a:off x="1007" y="1151"/>
                <a:ext cx="34" cy="90"/>
              </a:xfrm>
              <a:custGeom>
                <a:avLst/>
                <a:gdLst/>
                <a:ahLst/>
                <a:cxnLst>
                  <a:cxn ang="0">
                    <a:pos x="999" y="0"/>
                  </a:cxn>
                  <a:cxn ang="0">
                    <a:pos x="999" y="2156"/>
                  </a:cxn>
                  <a:cxn ang="0">
                    <a:pos x="995" y="2158"/>
                  </a:cxn>
                  <a:cxn ang="0">
                    <a:pos x="984" y="2164"/>
                  </a:cxn>
                  <a:cxn ang="0">
                    <a:pos x="966" y="2173"/>
                  </a:cxn>
                  <a:cxn ang="0">
                    <a:pos x="941" y="2186"/>
                  </a:cxn>
                  <a:cxn ang="0">
                    <a:pos x="909" y="2200"/>
                  </a:cxn>
                  <a:cxn ang="0">
                    <a:pos x="872" y="2217"/>
                  </a:cxn>
                  <a:cxn ang="0">
                    <a:pos x="830" y="2236"/>
                  </a:cxn>
                  <a:cxn ang="0">
                    <a:pos x="781" y="2256"/>
                  </a:cxn>
                  <a:cxn ang="0">
                    <a:pos x="729" y="2278"/>
                  </a:cxn>
                  <a:cxn ang="0">
                    <a:pos x="671" y="2301"/>
                  </a:cxn>
                  <a:cxn ang="0">
                    <a:pos x="610" y="2324"/>
                  </a:cxn>
                  <a:cxn ang="0">
                    <a:pos x="544" y="2346"/>
                  </a:cxn>
                  <a:cxn ang="0">
                    <a:pos x="476" y="2369"/>
                  </a:cxn>
                  <a:cxn ang="0">
                    <a:pos x="405" y="2390"/>
                  </a:cxn>
                  <a:cxn ang="0">
                    <a:pos x="368" y="2402"/>
                  </a:cxn>
                  <a:cxn ang="0">
                    <a:pos x="331" y="2412"/>
                  </a:cxn>
                  <a:cxn ang="0">
                    <a:pos x="293" y="2421"/>
                  </a:cxn>
                  <a:cxn ang="0">
                    <a:pos x="255" y="2431"/>
                  </a:cxn>
                  <a:cxn ang="0">
                    <a:pos x="10" y="2499"/>
                  </a:cxn>
                  <a:cxn ang="0">
                    <a:pos x="0" y="353"/>
                  </a:cxn>
                  <a:cxn ang="0">
                    <a:pos x="19" y="347"/>
                  </a:cxn>
                  <a:cxn ang="0">
                    <a:pos x="73" y="333"/>
                  </a:cxn>
                  <a:cxn ang="0">
                    <a:pos x="150" y="313"/>
                  </a:cxn>
                  <a:cxn ang="0">
                    <a:pos x="243" y="287"/>
                  </a:cxn>
                  <a:cxn ang="0">
                    <a:pos x="342" y="259"/>
                  </a:cxn>
                  <a:cxn ang="0">
                    <a:pos x="439" y="229"/>
                  </a:cxn>
                  <a:cxn ang="0">
                    <a:pos x="483" y="214"/>
                  </a:cxn>
                  <a:cxn ang="0">
                    <a:pos x="523" y="201"/>
                  </a:cxn>
                  <a:cxn ang="0">
                    <a:pos x="559" y="188"/>
                  </a:cxn>
                  <a:cxn ang="0">
                    <a:pos x="588" y="177"/>
                  </a:cxn>
                  <a:cxn ang="0">
                    <a:pos x="606" y="171"/>
                  </a:cxn>
                  <a:cxn ang="0">
                    <a:pos x="652" y="155"/>
                  </a:cxn>
                  <a:cxn ang="0">
                    <a:pos x="718" y="132"/>
                  </a:cxn>
                  <a:cxn ang="0">
                    <a:pos x="793" y="103"/>
                  </a:cxn>
                  <a:cxn ang="0">
                    <a:pos x="832" y="88"/>
                  </a:cxn>
                  <a:cxn ang="0">
                    <a:pos x="869" y="73"/>
                  </a:cxn>
                  <a:cxn ang="0">
                    <a:pos x="904" y="59"/>
                  </a:cxn>
                  <a:cxn ang="0">
                    <a:pos x="935" y="45"/>
                  </a:cxn>
                  <a:cxn ang="0">
                    <a:pos x="962" y="31"/>
                  </a:cxn>
                  <a:cxn ang="0">
                    <a:pos x="982" y="19"/>
                  </a:cxn>
                  <a:cxn ang="0">
                    <a:pos x="989" y="14"/>
                  </a:cxn>
                  <a:cxn ang="0">
                    <a:pos x="995" y="9"/>
                  </a:cxn>
                  <a:cxn ang="0">
                    <a:pos x="998" y="4"/>
                  </a:cxn>
                  <a:cxn ang="0">
                    <a:pos x="999" y="0"/>
                  </a:cxn>
                </a:cxnLst>
                <a:rect l="0" t="0" r="r" b="b"/>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4" name="Freeform 264"/>
              <p:cNvSpPr>
                <a:spLocks/>
              </p:cNvSpPr>
              <p:nvPr/>
            </p:nvSpPr>
            <p:spPr bwMode="auto">
              <a:xfrm>
                <a:off x="1268" y="1141"/>
                <a:ext cx="10" cy="85"/>
              </a:xfrm>
              <a:custGeom>
                <a:avLst/>
                <a:gdLst/>
                <a:ahLst/>
                <a:cxnLst>
                  <a:cxn ang="0">
                    <a:pos x="235" y="305"/>
                  </a:cxn>
                  <a:cxn ang="0">
                    <a:pos x="235" y="2392"/>
                  </a:cxn>
                  <a:cxn ang="0">
                    <a:pos x="228" y="2381"/>
                  </a:cxn>
                  <a:cxn ang="0">
                    <a:pos x="211" y="2350"/>
                  </a:cxn>
                  <a:cxn ang="0">
                    <a:pos x="198" y="2329"/>
                  </a:cxn>
                  <a:cxn ang="0">
                    <a:pos x="184" y="2306"/>
                  </a:cxn>
                  <a:cxn ang="0">
                    <a:pos x="168" y="2282"/>
                  </a:cxn>
                  <a:cxn ang="0">
                    <a:pos x="151" y="2258"/>
                  </a:cxn>
                  <a:cxn ang="0">
                    <a:pos x="132" y="2233"/>
                  </a:cxn>
                  <a:cxn ang="0">
                    <a:pos x="113" y="2209"/>
                  </a:cxn>
                  <a:cxn ang="0">
                    <a:pos x="93" y="2188"/>
                  </a:cxn>
                  <a:cxn ang="0">
                    <a:pos x="74" y="2169"/>
                  </a:cxn>
                  <a:cxn ang="0">
                    <a:pos x="64" y="2161"/>
                  </a:cxn>
                  <a:cxn ang="0">
                    <a:pos x="55" y="2154"/>
                  </a:cxn>
                  <a:cxn ang="0">
                    <a:pos x="45" y="2148"/>
                  </a:cxn>
                  <a:cxn ang="0">
                    <a:pos x="36" y="2143"/>
                  </a:cxn>
                  <a:cxn ang="0">
                    <a:pos x="26" y="2140"/>
                  </a:cxn>
                  <a:cxn ang="0">
                    <a:pos x="18" y="2137"/>
                  </a:cxn>
                  <a:cxn ang="0">
                    <a:pos x="8" y="2137"/>
                  </a:cxn>
                  <a:cxn ang="0">
                    <a:pos x="0" y="2138"/>
                  </a:cxn>
                  <a:cxn ang="0">
                    <a:pos x="0" y="1"/>
                  </a:cxn>
                  <a:cxn ang="0">
                    <a:pos x="3" y="1"/>
                  </a:cxn>
                  <a:cxn ang="0">
                    <a:pos x="13" y="0"/>
                  </a:cxn>
                  <a:cxn ang="0">
                    <a:pos x="20" y="0"/>
                  </a:cxn>
                  <a:cxn ang="0">
                    <a:pos x="28" y="1"/>
                  </a:cxn>
                  <a:cxn ang="0">
                    <a:pos x="36" y="3"/>
                  </a:cxn>
                  <a:cxn ang="0">
                    <a:pos x="46" y="6"/>
                  </a:cxn>
                  <a:cxn ang="0">
                    <a:pos x="55" y="10"/>
                  </a:cxn>
                  <a:cxn ang="0">
                    <a:pos x="66" y="16"/>
                  </a:cxn>
                  <a:cxn ang="0">
                    <a:pos x="76" y="24"/>
                  </a:cxn>
                  <a:cxn ang="0">
                    <a:pos x="87" y="34"/>
                  </a:cxn>
                  <a:cxn ang="0">
                    <a:pos x="97" y="46"/>
                  </a:cxn>
                  <a:cxn ang="0">
                    <a:pos x="107" y="61"/>
                  </a:cxn>
                  <a:cxn ang="0">
                    <a:pos x="117" y="79"/>
                  </a:cxn>
                  <a:cxn ang="0">
                    <a:pos x="127" y="99"/>
                  </a:cxn>
                  <a:cxn ang="0">
                    <a:pos x="235" y="305"/>
                  </a:cxn>
                </a:cxnLst>
                <a:rect l="0" t="0" r="r" b="b"/>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5" name="Freeform 265"/>
              <p:cNvSpPr>
                <a:spLocks/>
              </p:cNvSpPr>
              <p:nvPr/>
            </p:nvSpPr>
            <p:spPr bwMode="auto">
              <a:xfrm>
                <a:off x="1164" y="1112"/>
                <a:ext cx="76" cy="108"/>
              </a:xfrm>
              <a:custGeom>
                <a:avLst/>
                <a:gdLst/>
                <a:ahLst/>
                <a:cxnLst>
                  <a:cxn ang="0">
                    <a:pos x="2146" y="892"/>
                  </a:cxn>
                  <a:cxn ang="0">
                    <a:pos x="2131" y="887"/>
                  </a:cxn>
                  <a:cxn ang="0">
                    <a:pos x="2090" y="873"/>
                  </a:cxn>
                  <a:cxn ang="0">
                    <a:pos x="2024" y="850"/>
                  </a:cxn>
                  <a:cxn ang="0">
                    <a:pos x="1936" y="818"/>
                  </a:cxn>
                  <a:cxn ang="0">
                    <a:pos x="1828" y="779"/>
                  </a:cxn>
                  <a:cxn ang="0">
                    <a:pos x="1702" y="734"/>
                  </a:cxn>
                  <a:cxn ang="0">
                    <a:pos x="1562" y="681"/>
                  </a:cxn>
                  <a:cxn ang="0">
                    <a:pos x="1407" y="622"/>
                  </a:cxn>
                  <a:cxn ang="0">
                    <a:pos x="1243" y="558"/>
                  </a:cxn>
                  <a:cxn ang="0">
                    <a:pos x="1071" y="489"/>
                  </a:cxn>
                  <a:cxn ang="0">
                    <a:pos x="983" y="452"/>
                  </a:cxn>
                  <a:cxn ang="0">
                    <a:pos x="893" y="415"/>
                  </a:cxn>
                  <a:cxn ang="0">
                    <a:pos x="803" y="377"/>
                  </a:cxn>
                  <a:cxn ang="0">
                    <a:pos x="712" y="337"/>
                  </a:cxn>
                  <a:cxn ang="0">
                    <a:pos x="620" y="298"/>
                  </a:cxn>
                  <a:cxn ang="0">
                    <a:pos x="530" y="257"/>
                  </a:cxn>
                  <a:cxn ang="0">
                    <a:pos x="439" y="215"/>
                  </a:cxn>
                  <a:cxn ang="0">
                    <a:pos x="349" y="173"/>
                  </a:cxn>
                  <a:cxn ang="0">
                    <a:pos x="259" y="131"/>
                  </a:cxn>
                  <a:cxn ang="0">
                    <a:pos x="172" y="87"/>
                  </a:cxn>
                  <a:cxn ang="0">
                    <a:pos x="85" y="44"/>
                  </a:cxn>
                  <a:cxn ang="0">
                    <a:pos x="0" y="0"/>
                  </a:cxn>
                  <a:cxn ang="0">
                    <a:pos x="0" y="2156"/>
                  </a:cxn>
                  <a:cxn ang="0">
                    <a:pos x="5" y="2156"/>
                  </a:cxn>
                  <a:cxn ang="0">
                    <a:pos x="20" y="2155"/>
                  </a:cxn>
                  <a:cxn ang="0">
                    <a:pos x="31" y="2155"/>
                  </a:cxn>
                  <a:cxn ang="0">
                    <a:pos x="44" y="2156"/>
                  </a:cxn>
                  <a:cxn ang="0">
                    <a:pos x="59" y="2158"/>
                  </a:cxn>
                  <a:cxn ang="0">
                    <a:pos x="75" y="2161"/>
                  </a:cxn>
                  <a:cxn ang="0">
                    <a:pos x="94" y="2165"/>
                  </a:cxn>
                  <a:cxn ang="0">
                    <a:pos x="115" y="2171"/>
                  </a:cxn>
                  <a:cxn ang="0">
                    <a:pos x="137" y="2179"/>
                  </a:cxn>
                  <a:cxn ang="0">
                    <a:pos x="162" y="2189"/>
                  </a:cxn>
                  <a:cxn ang="0">
                    <a:pos x="188" y="2201"/>
                  </a:cxn>
                  <a:cxn ang="0">
                    <a:pos x="215" y="2216"/>
                  </a:cxn>
                  <a:cxn ang="0">
                    <a:pos x="244" y="2233"/>
                  </a:cxn>
                  <a:cxn ang="0">
                    <a:pos x="275" y="2253"/>
                  </a:cxn>
                  <a:cxn ang="0">
                    <a:pos x="293" y="2263"/>
                  </a:cxn>
                  <a:cxn ang="0">
                    <a:pos x="345" y="2287"/>
                  </a:cxn>
                  <a:cxn ang="0">
                    <a:pos x="426" y="2325"/>
                  </a:cxn>
                  <a:cxn ang="0">
                    <a:pos x="532" y="2374"/>
                  </a:cxn>
                  <a:cxn ang="0">
                    <a:pos x="658" y="2433"/>
                  </a:cxn>
                  <a:cxn ang="0">
                    <a:pos x="800" y="2498"/>
                  </a:cxn>
                  <a:cxn ang="0">
                    <a:pos x="954" y="2568"/>
                  </a:cxn>
                  <a:cxn ang="0">
                    <a:pos x="1115" y="2640"/>
                  </a:cxn>
                  <a:cxn ang="0">
                    <a:pos x="1279" y="2711"/>
                  </a:cxn>
                  <a:cxn ang="0">
                    <a:pos x="1442" y="2781"/>
                  </a:cxn>
                  <a:cxn ang="0">
                    <a:pos x="1521" y="2814"/>
                  </a:cxn>
                  <a:cxn ang="0">
                    <a:pos x="1599" y="2845"/>
                  </a:cxn>
                  <a:cxn ang="0">
                    <a:pos x="1674" y="2876"/>
                  </a:cxn>
                  <a:cxn ang="0">
                    <a:pos x="1746" y="2903"/>
                  </a:cxn>
                  <a:cxn ang="0">
                    <a:pos x="1815" y="2928"/>
                  </a:cxn>
                  <a:cxn ang="0">
                    <a:pos x="1878" y="2951"/>
                  </a:cxn>
                  <a:cxn ang="0">
                    <a:pos x="1938" y="2971"/>
                  </a:cxn>
                  <a:cxn ang="0">
                    <a:pos x="1992" y="2989"/>
                  </a:cxn>
                  <a:cxn ang="0">
                    <a:pos x="2041" y="3002"/>
                  </a:cxn>
                  <a:cxn ang="0">
                    <a:pos x="2083" y="3011"/>
                  </a:cxn>
                  <a:cxn ang="0">
                    <a:pos x="2118" y="3017"/>
                  </a:cxn>
                  <a:cxn ang="0">
                    <a:pos x="2146" y="3018"/>
                  </a:cxn>
                  <a:cxn ang="0">
                    <a:pos x="2146" y="892"/>
                  </a:cxn>
                </a:cxnLst>
                <a:rect l="0" t="0" r="r" b="b"/>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6" name="Freeform 266"/>
              <p:cNvSpPr>
                <a:spLocks/>
              </p:cNvSpPr>
              <p:nvPr/>
            </p:nvSpPr>
            <p:spPr bwMode="auto">
              <a:xfrm>
                <a:off x="867" y="1071"/>
                <a:ext cx="3" cy="83"/>
              </a:xfrm>
              <a:custGeom>
                <a:avLst/>
                <a:gdLst/>
                <a:ahLst/>
                <a:cxnLst>
                  <a:cxn ang="0">
                    <a:pos x="88" y="176"/>
                  </a:cxn>
                  <a:cxn ang="0">
                    <a:pos x="0" y="0"/>
                  </a:cxn>
                  <a:cxn ang="0">
                    <a:pos x="0" y="2116"/>
                  </a:cxn>
                  <a:cxn ang="0">
                    <a:pos x="88" y="2322"/>
                  </a:cxn>
                  <a:cxn ang="0">
                    <a:pos x="88" y="176"/>
                  </a:cxn>
                </a:cxnLst>
                <a:rect l="0" t="0" r="r" b="b"/>
                <a:pathLst>
                  <a:path w="88" h="2322">
                    <a:moveTo>
                      <a:pt x="88" y="176"/>
                    </a:moveTo>
                    <a:lnTo>
                      <a:pt x="0" y="0"/>
                    </a:lnTo>
                    <a:lnTo>
                      <a:pt x="0" y="2116"/>
                    </a:lnTo>
                    <a:lnTo>
                      <a:pt x="88" y="2322"/>
                    </a:lnTo>
                    <a:lnTo>
                      <a:pt x="88" y="1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7" name="Freeform 267"/>
              <p:cNvSpPr>
                <a:spLocks/>
              </p:cNvSpPr>
              <p:nvPr/>
            </p:nvSpPr>
            <p:spPr bwMode="auto">
              <a:xfrm>
                <a:off x="835" y="1025"/>
                <a:ext cx="13" cy="85"/>
              </a:xfrm>
              <a:custGeom>
                <a:avLst/>
                <a:gdLst/>
                <a:ahLst/>
                <a:cxnLst>
                  <a:cxn ang="0">
                    <a:pos x="0" y="235"/>
                  </a:cxn>
                  <a:cxn ang="0">
                    <a:pos x="10" y="2381"/>
                  </a:cxn>
                  <a:cxn ang="0">
                    <a:pos x="24" y="2379"/>
                  </a:cxn>
                  <a:cxn ang="0">
                    <a:pos x="62" y="2373"/>
                  </a:cxn>
                  <a:cxn ang="0">
                    <a:pos x="89" y="2367"/>
                  </a:cxn>
                  <a:cxn ang="0">
                    <a:pos x="117" y="2360"/>
                  </a:cxn>
                  <a:cxn ang="0">
                    <a:pos x="148" y="2350"/>
                  </a:cxn>
                  <a:cxn ang="0">
                    <a:pos x="180" y="2336"/>
                  </a:cxn>
                  <a:cxn ang="0">
                    <a:pos x="196" y="2329"/>
                  </a:cxn>
                  <a:cxn ang="0">
                    <a:pos x="213" y="2321"/>
                  </a:cxn>
                  <a:cxn ang="0">
                    <a:pos x="229" y="2313"/>
                  </a:cxn>
                  <a:cxn ang="0">
                    <a:pos x="245" y="2303"/>
                  </a:cxn>
                  <a:cxn ang="0">
                    <a:pos x="260" y="2293"/>
                  </a:cxn>
                  <a:cxn ang="0">
                    <a:pos x="275" y="2282"/>
                  </a:cxn>
                  <a:cxn ang="0">
                    <a:pos x="290" y="2270"/>
                  </a:cxn>
                  <a:cxn ang="0">
                    <a:pos x="303" y="2257"/>
                  </a:cxn>
                  <a:cxn ang="0">
                    <a:pos x="316" y="2243"/>
                  </a:cxn>
                  <a:cxn ang="0">
                    <a:pos x="329" y="2229"/>
                  </a:cxn>
                  <a:cxn ang="0">
                    <a:pos x="339" y="2212"/>
                  </a:cxn>
                  <a:cxn ang="0">
                    <a:pos x="349" y="2195"/>
                  </a:cxn>
                  <a:cxn ang="0">
                    <a:pos x="357" y="2177"/>
                  </a:cxn>
                  <a:cxn ang="0">
                    <a:pos x="364" y="2158"/>
                  </a:cxn>
                  <a:cxn ang="0">
                    <a:pos x="369" y="2138"/>
                  </a:cxn>
                  <a:cxn ang="0">
                    <a:pos x="373" y="2117"/>
                  </a:cxn>
                  <a:cxn ang="0">
                    <a:pos x="373" y="0"/>
                  </a:cxn>
                  <a:cxn ang="0">
                    <a:pos x="365" y="11"/>
                  </a:cxn>
                  <a:cxn ang="0">
                    <a:pos x="342" y="42"/>
                  </a:cxn>
                  <a:cxn ang="0">
                    <a:pos x="326" y="62"/>
                  </a:cxn>
                  <a:cxn ang="0">
                    <a:pos x="306" y="85"/>
                  </a:cxn>
                  <a:cxn ang="0">
                    <a:pos x="284" y="108"/>
                  </a:cxn>
                  <a:cxn ang="0">
                    <a:pos x="260" y="132"/>
                  </a:cxn>
                  <a:cxn ang="0">
                    <a:pos x="247" y="144"/>
                  </a:cxn>
                  <a:cxn ang="0">
                    <a:pos x="233" y="155"/>
                  </a:cxn>
                  <a:cxn ang="0">
                    <a:pos x="219" y="166"/>
                  </a:cxn>
                  <a:cxn ang="0">
                    <a:pos x="205" y="177"/>
                  </a:cxn>
                  <a:cxn ang="0">
                    <a:pos x="189" y="187"/>
                  </a:cxn>
                  <a:cxn ang="0">
                    <a:pos x="173" y="198"/>
                  </a:cxn>
                  <a:cxn ang="0">
                    <a:pos x="157" y="207"/>
                  </a:cxn>
                  <a:cxn ang="0">
                    <a:pos x="141" y="215"/>
                  </a:cxn>
                  <a:cxn ang="0">
                    <a:pos x="124" y="222"/>
                  </a:cxn>
                  <a:cxn ang="0">
                    <a:pos x="108" y="228"/>
                  </a:cxn>
                  <a:cxn ang="0">
                    <a:pos x="90" y="233"/>
                  </a:cxn>
                  <a:cxn ang="0">
                    <a:pos x="73" y="236"/>
                  </a:cxn>
                  <a:cxn ang="0">
                    <a:pos x="54" y="238"/>
                  </a:cxn>
                  <a:cxn ang="0">
                    <a:pos x="37" y="239"/>
                  </a:cxn>
                  <a:cxn ang="0">
                    <a:pos x="19" y="238"/>
                  </a:cxn>
                  <a:cxn ang="0">
                    <a:pos x="0" y="235"/>
                  </a:cxn>
                </a:cxnLst>
                <a:rect l="0" t="0" r="r" b="b"/>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8" name="Freeform 268"/>
              <p:cNvSpPr>
                <a:spLocks/>
              </p:cNvSpPr>
              <p:nvPr/>
            </p:nvSpPr>
            <p:spPr bwMode="auto">
              <a:xfrm>
                <a:off x="965" y="996"/>
                <a:ext cx="24" cy="79"/>
              </a:xfrm>
              <a:custGeom>
                <a:avLst/>
                <a:gdLst/>
                <a:ahLst/>
                <a:cxnLst>
                  <a:cxn ang="0">
                    <a:pos x="715" y="60"/>
                  </a:cxn>
                  <a:cxn ang="0">
                    <a:pos x="715" y="2205"/>
                  </a:cxn>
                  <a:cxn ang="0">
                    <a:pos x="712" y="2203"/>
                  </a:cxn>
                  <a:cxn ang="0">
                    <a:pos x="702" y="2199"/>
                  </a:cxn>
                  <a:cxn ang="0">
                    <a:pos x="684" y="2192"/>
                  </a:cxn>
                  <a:cxn ang="0">
                    <a:pos x="661" y="2184"/>
                  </a:cxn>
                  <a:cxn ang="0">
                    <a:pos x="632" y="2175"/>
                  </a:cxn>
                  <a:cxn ang="0">
                    <a:pos x="597" y="2166"/>
                  </a:cxn>
                  <a:cxn ang="0">
                    <a:pos x="578" y="2162"/>
                  </a:cxn>
                  <a:cxn ang="0">
                    <a:pos x="557" y="2159"/>
                  </a:cxn>
                  <a:cxn ang="0">
                    <a:pos x="535" y="2155"/>
                  </a:cxn>
                  <a:cxn ang="0">
                    <a:pos x="512" y="2153"/>
                  </a:cxn>
                  <a:cxn ang="0">
                    <a:pos x="487" y="2150"/>
                  </a:cxn>
                  <a:cxn ang="0">
                    <a:pos x="462" y="2149"/>
                  </a:cxn>
                  <a:cxn ang="0">
                    <a:pos x="434" y="2148"/>
                  </a:cxn>
                  <a:cxn ang="0">
                    <a:pos x="407" y="2148"/>
                  </a:cxn>
                  <a:cxn ang="0">
                    <a:pos x="378" y="2150"/>
                  </a:cxn>
                  <a:cxn ang="0">
                    <a:pos x="348" y="2152"/>
                  </a:cxn>
                  <a:cxn ang="0">
                    <a:pos x="318" y="2155"/>
                  </a:cxn>
                  <a:cxn ang="0">
                    <a:pos x="285" y="2160"/>
                  </a:cxn>
                  <a:cxn ang="0">
                    <a:pos x="252" y="2166"/>
                  </a:cxn>
                  <a:cxn ang="0">
                    <a:pos x="219" y="2173"/>
                  </a:cxn>
                  <a:cxn ang="0">
                    <a:pos x="184" y="2182"/>
                  </a:cxn>
                  <a:cxn ang="0">
                    <a:pos x="149" y="2193"/>
                  </a:cxn>
                  <a:cxn ang="0">
                    <a:pos x="113" y="2205"/>
                  </a:cxn>
                  <a:cxn ang="0">
                    <a:pos x="76" y="2220"/>
                  </a:cxn>
                  <a:cxn ang="0">
                    <a:pos x="38" y="2236"/>
                  </a:cxn>
                  <a:cxn ang="0">
                    <a:pos x="0" y="2254"/>
                  </a:cxn>
                  <a:cxn ang="0">
                    <a:pos x="0" y="108"/>
                  </a:cxn>
                  <a:cxn ang="0">
                    <a:pos x="6" y="106"/>
                  </a:cxn>
                  <a:cxn ang="0">
                    <a:pos x="24" y="100"/>
                  </a:cxn>
                  <a:cxn ang="0">
                    <a:pos x="53" y="90"/>
                  </a:cxn>
                  <a:cxn ang="0">
                    <a:pos x="91" y="79"/>
                  </a:cxn>
                  <a:cxn ang="0">
                    <a:pos x="136" y="66"/>
                  </a:cxn>
                  <a:cxn ang="0">
                    <a:pos x="188" y="51"/>
                  </a:cxn>
                  <a:cxn ang="0">
                    <a:pos x="243" y="37"/>
                  </a:cxn>
                  <a:cxn ang="0">
                    <a:pos x="302" y="25"/>
                  </a:cxn>
                  <a:cxn ang="0">
                    <a:pos x="333" y="19"/>
                  </a:cxn>
                  <a:cxn ang="0">
                    <a:pos x="363" y="14"/>
                  </a:cxn>
                  <a:cxn ang="0">
                    <a:pos x="394" y="9"/>
                  </a:cxn>
                  <a:cxn ang="0">
                    <a:pos x="424" y="6"/>
                  </a:cxn>
                  <a:cxn ang="0">
                    <a:pos x="455" y="3"/>
                  </a:cxn>
                  <a:cxn ang="0">
                    <a:pos x="484" y="1"/>
                  </a:cxn>
                  <a:cxn ang="0">
                    <a:pos x="513" y="0"/>
                  </a:cxn>
                  <a:cxn ang="0">
                    <a:pos x="541" y="1"/>
                  </a:cxn>
                  <a:cxn ang="0">
                    <a:pos x="569" y="2"/>
                  </a:cxn>
                  <a:cxn ang="0">
                    <a:pos x="595" y="5"/>
                  </a:cxn>
                  <a:cxn ang="0">
                    <a:pos x="619" y="10"/>
                  </a:cxn>
                  <a:cxn ang="0">
                    <a:pos x="642" y="16"/>
                  </a:cxn>
                  <a:cxn ang="0">
                    <a:pos x="663" y="24"/>
                  </a:cxn>
                  <a:cxn ang="0">
                    <a:pos x="682" y="34"/>
                  </a:cxn>
                  <a:cxn ang="0">
                    <a:pos x="700" y="45"/>
                  </a:cxn>
                  <a:cxn ang="0">
                    <a:pos x="715" y="60"/>
                  </a:cxn>
                </a:cxnLst>
                <a:rect l="0" t="0" r="r" b="b"/>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9" name="Freeform 269"/>
              <p:cNvSpPr>
                <a:spLocks/>
              </p:cNvSpPr>
              <p:nvPr/>
            </p:nvSpPr>
            <p:spPr bwMode="auto">
              <a:xfrm>
                <a:off x="952" y="886"/>
                <a:ext cx="42" cy="124"/>
              </a:xfrm>
              <a:custGeom>
                <a:avLst/>
                <a:gdLst/>
                <a:ahLst/>
                <a:cxnLst>
                  <a:cxn ang="0">
                    <a:pos x="1153" y="1549"/>
                  </a:cxn>
                  <a:cxn ang="0">
                    <a:pos x="1119" y="1487"/>
                  </a:cxn>
                  <a:cxn ang="0">
                    <a:pos x="1057" y="1377"/>
                  </a:cxn>
                  <a:cxn ang="0">
                    <a:pos x="972" y="1235"/>
                  </a:cxn>
                  <a:cxn ang="0">
                    <a:pos x="869" y="1074"/>
                  </a:cxn>
                  <a:cxn ang="0">
                    <a:pos x="784" y="950"/>
                  </a:cxn>
                  <a:cxn ang="0">
                    <a:pos x="725" y="869"/>
                  </a:cxn>
                  <a:cxn ang="0">
                    <a:pos x="664" y="792"/>
                  </a:cxn>
                  <a:cxn ang="0">
                    <a:pos x="603" y="721"/>
                  </a:cxn>
                  <a:cxn ang="0">
                    <a:pos x="541" y="656"/>
                  </a:cxn>
                  <a:cxn ang="0">
                    <a:pos x="482" y="601"/>
                  </a:cxn>
                  <a:cxn ang="0">
                    <a:pos x="432" y="559"/>
                  </a:cxn>
                  <a:cxn ang="0">
                    <a:pos x="344" y="479"/>
                  </a:cxn>
                  <a:cxn ang="0">
                    <a:pos x="262" y="399"/>
                  </a:cxn>
                  <a:cxn ang="0">
                    <a:pos x="198" y="331"/>
                  </a:cxn>
                  <a:cxn ang="0">
                    <a:pos x="155" y="284"/>
                  </a:cxn>
                  <a:cxn ang="0">
                    <a:pos x="116" y="236"/>
                  </a:cxn>
                  <a:cxn ang="0">
                    <a:pos x="80" y="187"/>
                  </a:cxn>
                  <a:cxn ang="0">
                    <a:pos x="49" y="141"/>
                  </a:cxn>
                  <a:cxn ang="0">
                    <a:pos x="24" y="97"/>
                  </a:cxn>
                  <a:cxn ang="0">
                    <a:pos x="8" y="54"/>
                  </a:cxn>
                  <a:cxn ang="0">
                    <a:pos x="1" y="17"/>
                  </a:cxn>
                  <a:cxn ang="0">
                    <a:pos x="1" y="2067"/>
                  </a:cxn>
                  <a:cxn ang="0">
                    <a:pos x="0" y="2076"/>
                  </a:cxn>
                  <a:cxn ang="0">
                    <a:pos x="1" y="2103"/>
                  </a:cxn>
                  <a:cxn ang="0">
                    <a:pos x="4" y="2124"/>
                  </a:cxn>
                  <a:cxn ang="0">
                    <a:pos x="10" y="2150"/>
                  </a:cxn>
                  <a:cxn ang="0">
                    <a:pos x="20" y="2180"/>
                  </a:cxn>
                  <a:cxn ang="0">
                    <a:pos x="34" y="2214"/>
                  </a:cxn>
                  <a:cxn ang="0">
                    <a:pos x="55" y="2253"/>
                  </a:cxn>
                  <a:cxn ang="0">
                    <a:pos x="81" y="2297"/>
                  </a:cxn>
                  <a:cxn ang="0">
                    <a:pos x="113" y="2345"/>
                  </a:cxn>
                  <a:cxn ang="0">
                    <a:pos x="154" y="2398"/>
                  </a:cxn>
                  <a:cxn ang="0">
                    <a:pos x="204" y="2455"/>
                  </a:cxn>
                  <a:cxn ang="0">
                    <a:pos x="263" y="2517"/>
                  </a:cxn>
                  <a:cxn ang="0">
                    <a:pos x="333" y="2583"/>
                  </a:cxn>
                  <a:cxn ang="0">
                    <a:pos x="413" y="2655"/>
                  </a:cxn>
                  <a:cxn ang="0">
                    <a:pos x="1157" y="1558"/>
                  </a:cxn>
                </a:cxnLst>
                <a:rect l="0" t="0" r="r" b="b"/>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0" name="Freeform 270"/>
              <p:cNvSpPr>
                <a:spLocks/>
              </p:cNvSpPr>
              <p:nvPr/>
            </p:nvSpPr>
            <p:spPr bwMode="auto">
              <a:xfrm>
                <a:off x="1078" y="1133"/>
                <a:ext cx="10" cy="83"/>
              </a:xfrm>
              <a:custGeom>
                <a:avLst/>
                <a:gdLst/>
                <a:ahLst/>
                <a:cxnLst>
                  <a:cxn ang="0">
                    <a:pos x="240" y="146"/>
                  </a:cxn>
                  <a:cxn ang="0">
                    <a:pos x="240" y="2323"/>
                  </a:cxn>
                  <a:cxn ang="0">
                    <a:pos x="229" y="2323"/>
                  </a:cxn>
                  <a:cxn ang="0">
                    <a:pos x="201" y="2323"/>
                  </a:cxn>
                  <a:cxn ang="0">
                    <a:pos x="182" y="2321"/>
                  </a:cxn>
                  <a:cxn ang="0">
                    <a:pos x="160" y="2318"/>
                  </a:cxn>
                  <a:cxn ang="0">
                    <a:pos x="138" y="2313"/>
                  </a:cxn>
                  <a:cxn ang="0">
                    <a:pos x="115" y="2307"/>
                  </a:cxn>
                  <a:cxn ang="0">
                    <a:pos x="104" y="2303"/>
                  </a:cxn>
                  <a:cxn ang="0">
                    <a:pos x="92" y="2299"/>
                  </a:cxn>
                  <a:cxn ang="0">
                    <a:pos x="81" y="2294"/>
                  </a:cxn>
                  <a:cxn ang="0">
                    <a:pos x="71" y="2288"/>
                  </a:cxn>
                  <a:cxn ang="0">
                    <a:pos x="61" y="2281"/>
                  </a:cxn>
                  <a:cxn ang="0">
                    <a:pos x="51" y="2274"/>
                  </a:cxn>
                  <a:cxn ang="0">
                    <a:pos x="41" y="2265"/>
                  </a:cxn>
                  <a:cxn ang="0">
                    <a:pos x="33" y="2256"/>
                  </a:cxn>
                  <a:cxn ang="0">
                    <a:pos x="25" y="2246"/>
                  </a:cxn>
                  <a:cxn ang="0">
                    <a:pos x="19" y="2235"/>
                  </a:cxn>
                  <a:cxn ang="0">
                    <a:pos x="13" y="2223"/>
                  </a:cxn>
                  <a:cxn ang="0">
                    <a:pos x="9" y="2210"/>
                  </a:cxn>
                  <a:cxn ang="0">
                    <a:pos x="6" y="2195"/>
                  </a:cxn>
                  <a:cxn ang="0">
                    <a:pos x="4" y="2180"/>
                  </a:cxn>
                  <a:cxn ang="0">
                    <a:pos x="4" y="2164"/>
                  </a:cxn>
                  <a:cxn ang="0">
                    <a:pos x="5" y="2146"/>
                  </a:cxn>
                  <a:cxn ang="0">
                    <a:pos x="5" y="0"/>
                  </a:cxn>
                  <a:cxn ang="0">
                    <a:pos x="3" y="8"/>
                  </a:cxn>
                  <a:cxn ang="0">
                    <a:pos x="0" y="28"/>
                  </a:cxn>
                  <a:cxn ang="0">
                    <a:pos x="0" y="41"/>
                  </a:cxn>
                  <a:cxn ang="0">
                    <a:pos x="2" y="57"/>
                  </a:cxn>
                  <a:cxn ang="0">
                    <a:pos x="3" y="65"/>
                  </a:cxn>
                  <a:cxn ang="0">
                    <a:pos x="5" y="73"/>
                  </a:cxn>
                  <a:cxn ang="0">
                    <a:pos x="8" y="80"/>
                  </a:cxn>
                  <a:cxn ang="0">
                    <a:pos x="12" y="88"/>
                  </a:cxn>
                  <a:cxn ang="0">
                    <a:pos x="16" y="96"/>
                  </a:cxn>
                  <a:cxn ang="0">
                    <a:pos x="22" y="103"/>
                  </a:cxn>
                  <a:cxn ang="0">
                    <a:pos x="28" y="111"/>
                  </a:cxn>
                  <a:cxn ang="0">
                    <a:pos x="36" y="117"/>
                  </a:cxn>
                  <a:cxn ang="0">
                    <a:pos x="46" y="124"/>
                  </a:cxn>
                  <a:cxn ang="0">
                    <a:pos x="56" y="130"/>
                  </a:cxn>
                  <a:cxn ang="0">
                    <a:pos x="67" y="135"/>
                  </a:cxn>
                  <a:cxn ang="0">
                    <a:pos x="79" y="140"/>
                  </a:cxn>
                  <a:cxn ang="0">
                    <a:pos x="93" y="144"/>
                  </a:cxn>
                  <a:cxn ang="0">
                    <a:pos x="109" y="147"/>
                  </a:cxn>
                  <a:cxn ang="0">
                    <a:pos x="126" y="150"/>
                  </a:cxn>
                  <a:cxn ang="0">
                    <a:pos x="145" y="151"/>
                  </a:cxn>
                  <a:cxn ang="0">
                    <a:pos x="166" y="152"/>
                  </a:cxn>
                  <a:cxn ang="0">
                    <a:pos x="189" y="151"/>
                  </a:cxn>
                  <a:cxn ang="0">
                    <a:pos x="213" y="150"/>
                  </a:cxn>
                  <a:cxn ang="0">
                    <a:pos x="240" y="146"/>
                  </a:cxn>
                </a:cxnLst>
                <a:rect l="0" t="0" r="r" b="b"/>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1" name="Freeform 271"/>
              <p:cNvSpPr>
                <a:spLocks/>
              </p:cNvSpPr>
              <p:nvPr/>
            </p:nvSpPr>
            <p:spPr bwMode="auto">
              <a:xfrm>
                <a:off x="862" y="817"/>
                <a:ext cx="529" cy="450"/>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2" name="Freeform 272"/>
              <p:cNvSpPr>
                <a:spLocks/>
              </p:cNvSpPr>
              <p:nvPr/>
            </p:nvSpPr>
            <p:spPr bwMode="auto">
              <a:xfrm>
                <a:off x="862" y="817"/>
                <a:ext cx="529" cy="450"/>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63" name="Freeform 273"/>
              <p:cNvSpPr>
                <a:spLocks/>
              </p:cNvSpPr>
              <p:nvPr/>
            </p:nvSpPr>
            <p:spPr bwMode="auto">
              <a:xfrm>
                <a:off x="817" y="1012"/>
                <a:ext cx="31" cy="20"/>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4" name="Freeform 274"/>
              <p:cNvSpPr>
                <a:spLocks/>
              </p:cNvSpPr>
              <p:nvPr/>
            </p:nvSpPr>
            <p:spPr bwMode="auto">
              <a:xfrm>
                <a:off x="817" y="1012"/>
                <a:ext cx="31" cy="20"/>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65" name="Freeform 275"/>
              <p:cNvSpPr>
                <a:spLocks/>
              </p:cNvSpPr>
              <p:nvPr/>
            </p:nvSpPr>
            <p:spPr bwMode="auto">
              <a:xfrm>
                <a:off x="916" y="1163"/>
                <a:ext cx="91" cy="114"/>
              </a:xfrm>
              <a:custGeom>
                <a:avLst/>
                <a:gdLst/>
                <a:ahLst/>
                <a:cxnLst>
                  <a:cxn ang="0">
                    <a:pos x="2498" y="0"/>
                  </a:cxn>
                  <a:cxn ang="0">
                    <a:pos x="2487" y="5"/>
                  </a:cxn>
                  <a:cxn ang="0">
                    <a:pos x="2455" y="22"/>
                  </a:cxn>
                  <a:cxn ang="0">
                    <a:pos x="2405" y="47"/>
                  </a:cxn>
                  <a:cxn ang="0">
                    <a:pos x="2341" y="79"/>
                  </a:cxn>
                  <a:cxn ang="0">
                    <a:pos x="2263" y="117"/>
                  </a:cxn>
                  <a:cxn ang="0">
                    <a:pos x="2176" y="161"/>
                  </a:cxn>
                  <a:cxn ang="0">
                    <a:pos x="2080" y="207"/>
                  </a:cxn>
                  <a:cxn ang="0">
                    <a:pos x="1980" y="256"/>
                  </a:cxn>
                  <a:cxn ang="0">
                    <a:pos x="1878" y="305"/>
                  </a:cxn>
                  <a:cxn ang="0">
                    <a:pos x="1776" y="353"/>
                  </a:cxn>
                  <a:cxn ang="0">
                    <a:pos x="1678" y="400"/>
                  </a:cxn>
                  <a:cxn ang="0">
                    <a:pos x="1585" y="442"/>
                  </a:cxn>
                  <a:cxn ang="0">
                    <a:pos x="1500" y="480"/>
                  </a:cxn>
                  <a:cxn ang="0">
                    <a:pos x="1427" y="511"/>
                  </a:cxn>
                  <a:cxn ang="0">
                    <a:pos x="1394" y="524"/>
                  </a:cxn>
                  <a:cxn ang="0">
                    <a:pos x="1366" y="535"/>
                  </a:cxn>
                  <a:cxn ang="0">
                    <a:pos x="1342" y="543"/>
                  </a:cxn>
                  <a:cxn ang="0">
                    <a:pos x="1323" y="549"/>
                  </a:cxn>
                  <a:cxn ang="0">
                    <a:pos x="0" y="1010"/>
                  </a:cxn>
                  <a:cxn ang="0">
                    <a:pos x="0" y="3165"/>
                  </a:cxn>
                  <a:cxn ang="0">
                    <a:pos x="1479" y="2646"/>
                  </a:cxn>
                  <a:cxn ang="0">
                    <a:pos x="2508" y="2146"/>
                  </a:cxn>
                  <a:cxn ang="0">
                    <a:pos x="2498" y="0"/>
                  </a:cxn>
                </a:cxnLst>
                <a:rect l="0" t="0" r="r" b="b"/>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6" name="Freeform 276"/>
              <p:cNvSpPr>
                <a:spLocks/>
              </p:cNvSpPr>
              <p:nvPr/>
            </p:nvSpPr>
            <p:spPr bwMode="auto">
              <a:xfrm>
                <a:off x="1334" y="1165"/>
                <a:ext cx="32" cy="144"/>
              </a:xfrm>
              <a:custGeom>
                <a:avLst/>
                <a:gdLst/>
                <a:ahLst/>
                <a:cxnLst>
                  <a:cxn ang="0">
                    <a:pos x="0" y="0"/>
                  </a:cxn>
                  <a:cxn ang="0">
                    <a:pos x="891" y="1872"/>
                  </a:cxn>
                  <a:cxn ang="0">
                    <a:pos x="891" y="3959"/>
                  </a:cxn>
                  <a:cxn ang="0">
                    <a:pos x="10" y="2146"/>
                  </a:cxn>
                  <a:cxn ang="0">
                    <a:pos x="0" y="0"/>
                  </a:cxn>
                </a:cxnLst>
                <a:rect l="0" t="0" r="r" b="b"/>
                <a:pathLst>
                  <a:path w="891" h="3959">
                    <a:moveTo>
                      <a:pt x="0" y="0"/>
                    </a:moveTo>
                    <a:lnTo>
                      <a:pt x="891" y="1872"/>
                    </a:lnTo>
                    <a:lnTo>
                      <a:pt x="891" y="3959"/>
                    </a:lnTo>
                    <a:lnTo>
                      <a:pt x="10" y="21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grpSp>
        <p:grpSp>
          <p:nvGrpSpPr>
            <p:cNvPr id="58376" name="Group 290"/>
            <p:cNvGrpSpPr>
              <a:grpSpLocks/>
            </p:cNvGrpSpPr>
            <p:nvPr/>
          </p:nvGrpSpPr>
          <p:grpSpPr bwMode="auto">
            <a:xfrm>
              <a:off x="3810000" y="1905000"/>
              <a:ext cx="990600" cy="4343400"/>
              <a:chOff x="3810000" y="1905000"/>
              <a:chExt cx="1447800" cy="4343400"/>
            </a:xfrm>
          </p:grpSpPr>
          <p:sp>
            <p:nvSpPr>
              <p:cNvPr id="8" name="Rectangle 7"/>
              <p:cNvSpPr/>
              <p:nvPr/>
            </p:nvSpPr>
            <p:spPr bwMode="auto">
              <a:xfrm>
                <a:off x="3810000" y="1905000"/>
                <a:ext cx="1447800" cy="4343400"/>
              </a:xfrm>
              <a:prstGeom prst="rect">
                <a:avLst/>
              </a:prstGeom>
              <a:solidFill>
                <a:schemeClr val="accent5">
                  <a:lumMod val="75000"/>
                  <a:alpha val="46000"/>
                </a:schemeClr>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dirty="0"/>
              </a:p>
            </p:txBody>
          </p:sp>
          <p:sp>
            <p:nvSpPr>
              <p:cNvPr id="59409" name="TextBox 281"/>
              <p:cNvSpPr txBox="1">
                <a:spLocks noChangeArrowheads="1"/>
              </p:cNvSpPr>
              <p:nvPr/>
            </p:nvSpPr>
            <p:spPr bwMode="auto">
              <a:xfrm>
                <a:off x="4190512" y="2362200"/>
                <a:ext cx="686777" cy="3416300"/>
              </a:xfrm>
              <a:prstGeom prst="rect">
                <a:avLst/>
              </a:prstGeom>
              <a:noFill/>
              <a:ln w="9525">
                <a:noFill/>
                <a:miter lim="800000"/>
                <a:headEnd/>
                <a:tailEnd/>
              </a:ln>
            </p:spPr>
            <p:txBody>
              <a:bodyPr>
                <a:spAutoFit/>
              </a:bodyPr>
              <a:lstStyle/>
              <a:p>
                <a:pPr>
                  <a:defRPr/>
                </a:pPr>
                <a:r>
                  <a:rPr lang="en-US" sz="3600" b="1" dirty="0">
                    <a:effectLst>
                      <a:outerShdw blurRad="38100" dist="38100" dir="2700000" algn="tl">
                        <a:srgbClr val="000000">
                          <a:alpha val="43137"/>
                        </a:srgbClr>
                      </a:outerShdw>
                    </a:effectLst>
                  </a:rPr>
                  <a:t>DI</a:t>
                </a:r>
                <a:br>
                  <a:rPr lang="en-US" sz="3600" b="1" dirty="0">
                    <a:effectLst>
                      <a:outerShdw blurRad="38100" dist="38100" dir="2700000" algn="tl">
                        <a:srgbClr val="000000">
                          <a:alpha val="43137"/>
                        </a:srgbClr>
                      </a:outerShdw>
                    </a:effectLst>
                  </a:rPr>
                </a:br>
                <a:r>
                  <a:rPr lang="en-US" sz="3600" b="1" dirty="0">
                    <a:effectLst>
                      <a:outerShdw blurRad="38100" dist="38100" dir="2700000" algn="tl">
                        <a:srgbClr val="000000">
                          <a:alpha val="43137"/>
                        </a:srgbClr>
                      </a:outerShdw>
                    </a:effectLst>
                  </a:rPr>
                  <a:t>SCWT</a:t>
                </a:r>
              </a:p>
            </p:txBody>
          </p:sp>
        </p:grpSp>
        <p:sp>
          <p:nvSpPr>
            <p:cNvPr id="58377" name="AutoShape 4"/>
            <p:cNvSpPr>
              <a:spLocks noChangeArrowheads="1"/>
            </p:cNvSpPr>
            <p:nvPr/>
          </p:nvSpPr>
          <p:spPr bwMode="auto">
            <a:xfrm>
              <a:off x="4876800" y="381000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9402" name="TextBox 291"/>
            <p:cNvSpPr txBox="1">
              <a:spLocks noChangeArrowheads="1"/>
            </p:cNvSpPr>
            <p:nvPr/>
          </p:nvSpPr>
          <p:spPr bwMode="auto">
            <a:xfrm>
              <a:off x="1143000" y="2590800"/>
              <a:ext cx="16002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NIS</a:t>
              </a:r>
            </a:p>
          </p:txBody>
        </p:sp>
        <p:sp>
          <p:nvSpPr>
            <p:cNvPr id="59403" name="TextBox 294"/>
            <p:cNvSpPr txBox="1">
              <a:spLocks noChangeArrowheads="1"/>
            </p:cNvSpPr>
            <p:nvPr/>
          </p:nvSpPr>
          <p:spPr bwMode="auto">
            <a:xfrm>
              <a:off x="1143000" y="3962400"/>
              <a:ext cx="16002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NEDS</a:t>
              </a:r>
            </a:p>
          </p:txBody>
        </p:sp>
        <p:sp>
          <p:nvSpPr>
            <p:cNvPr id="59404" name="TextBox 295"/>
            <p:cNvSpPr txBox="1">
              <a:spLocks noChangeArrowheads="1"/>
            </p:cNvSpPr>
            <p:nvPr/>
          </p:nvSpPr>
          <p:spPr bwMode="auto">
            <a:xfrm>
              <a:off x="1143000" y="5334000"/>
              <a:ext cx="16002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KID</a:t>
              </a:r>
            </a:p>
          </p:txBody>
        </p:sp>
        <p:sp>
          <p:nvSpPr>
            <p:cNvPr id="58381" name="AutoShape 4"/>
            <p:cNvSpPr>
              <a:spLocks noChangeArrowheads="1"/>
            </p:cNvSpPr>
            <p:nvPr/>
          </p:nvSpPr>
          <p:spPr bwMode="auto">
            <a:xfrm>
              <a:off x="3200400" y="381000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8382" name="AutoShape 4"/>
            <p:cNvSpPr>
              <a:spLocks noChangeArrowheads="1"/>
            </p:cNvSpPr>
            <p:nvPr/>
          </p:nvSpPr>
          <p:spPr bwMode="auto">
            <a:xfrm>
              <a:off x="3200400" y="236220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8383" name="AutoShape 4"/>
            <p:cNvSpPr>
              <a:spLocks noChangeArrowheads="1"/>
            </p:cNvSpPr>
            <p:nvPr/>
          </p:nvSpPr>
          <p:spPr bwMode="auto">
            <a:xfrm>
              <a:off x="3200400" y="518160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 name="Rectangle 2"/>
          <p:cNvSpPr>
            <a:spLocks noGrp="1" noChangeArrowheads="1"/>
          </p:cNvSpPr>
          <p:nvPr>
            <p:ph type="title"/>
          </p:nvPr>
        </p:nvSpPr>
        <p:spPr/>
        <p:txBody>
          <a:bodyPr/>
          <a:lstStyle/>
          <a:p>
            <a:pPr eaLnBrk="1" hangingPunct="1">
              <a:defRPr/>
            </a:pPr>
            <a:r>
              <a:rPr lang="en-US" sz="2800" dirty="0" smtClean="0"/>
              <a:t>NIS, NEDS, KID:</a:t>
            </a:r>
            <a:br>
              <a:rPr lang="en-US" sz="2800" dirty="0" smtClean="0"/>
            </a:br>
            <a:r>
              <a:rPr lang="en-US" sz="2800" dirty="0" smtClean="0"/>
              <a:t>Must be Weighted to Produce National and Regional Estimates</a:t>
            </a:r>
          </a:p>
        </p:txBody>
      </p:sp>
      <p:sp>
        <p:nvSpPr>
          <p:cNvPr id="59395" name="Slide Number Placeholder 2"/>
          <p:cNvSpPr>
            <a:spLocks noGrp="1"/>
          </p:cNvSpPr>
          <p:nvPr>
            <p:ph type="sldNum" sz="quarter" idx="10"/>
          </p:nvPr>
        </p:nvSpPr>
        <p:spPr>
          <a:noFill/>
        </p:spPr>
        <p:txBody>
          <a:bodyPr/>
          <a:lstStyle/>
          <a:p>
            <a:fld id="{537F3374-5006-5245-877A-F3BF2AE11A30}" type="slidenum">
              <a:rPr lang="en-US"/>
              <a:pPr/>
              <a:t>44</a:t>
            </a:fld>
            <a:endParaRPr lang="en-US"/>
          </a:p>
        </p:txBody>
      </p:sp>
      <p:grpSp>
        <p:nvGrpSpPr>
          <p:cNvPr id="287" name="Group 286"/>
          <p:cNvGrpSpPr/>
          <p:nvPr/>
        </p:nvGrpSpPr>
        <p:grpSpPr>
          <a:xfrm>
            <a:off x="747713" y="1905000"/>
            <a:ext cx="8396287" cy="4343400"/>
            <a:chOff x="747713" y="1905000"/>
            <a:chExt cx="8396287" cy="4343400"/>
          </a:xfrm>
        </p:grpSpPr>
        <p:sp>
          <p:nvSpPr>
            <p:cNvPr id="59396" name="AutoShape 12"/>
            <p:cNvSpPr>
              <a:spLocks noChangeArrowheads="1"/>
            </p:cNvSpPr>
            <p:nvPr/>
          </p:nvSpPr>
          <p:spPr bwMode="auto">
            <a:xfrm>
              <a:off x="747713" y="4430713"/>
              <a:ext cx="2390775" cy="159385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9397" name="AutoShape 12"/>
            <p:cNvSpPr>
              <a:spLocks noChangeArrowheads="1"/>
            </p:cNvSpPr>
            <p:nvPr/>
          </p:nvSpPr>
          <p:spPr bwMode="auto">
            <a:xfrm>
              <a:off x="762000" y="2098675"/>
              <a:ext cx="2390775" cy="1593850"/>
            </a:xfrm>
            <a:prstGeom prst="flowChartMagneticDisk">
              <a:avLst/>
            </a:prstGeom>
            <a:gradFill rotWithShape="1">
              <a:gsLst>
                <a:gs pos="0">
                  <a:srgbClr val="FFFF00">
                    <a:alpha val="39998"/>
                  </a:srgbClr>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grpSp>
          <p:nvGrpSpPr>
            <p:cNvPr id="59398" name="Group 4"/>
            <p:cNvGrpSpPr>
              <a:grpSpLocks/>
            </p:cNvGrpSpPr>
            <p:nvPr/>
          </p:nvGrpSpPr>
          <p:grpSpPr bwMode="auto">
            <a:xfrm>
              <a:off x="5410200" y="2971800"/>
              <a:ext cx="3733800" cy="2173288"/>
              <a:chOff x="817" y="817"/>
              <a:chExt cx="3814" cy="1712"/>
            </a:xfrm>
          </p:grpSpPr>
          <p:sp>
            <p:nvSpPr>
              <p:cNvPr id="10" name="Freeform 5"/>
              <p:cNvSpPr>
                <a:spLocks/>
              </p:cNvSpPr>
              <p:nvPr/>
            </p:nvSpPr>
            <p:spPr bwMode="auto">
              <a:xfrm>
                <a:off x="3982" y="1033"/>
                <a:ext cx="276" cy="409"/>
              </a:xfrm>
              <a:custGeom>
                <a:avLst/>
                <a:gdLst/>
                <a:ahLst/>
                <a:cxnLst>
                  <a:cxn ang="0">
                    <a:pos x="1267" y="24"/>
                  </a:cxn>
                  <a:cxn ang="0">
                    <a:pos x="1272" y="39"/>
                  </a:cxn>
                  <a:cxn ang="0">
                    <a:pos x="1239" y="63"/>
                  </a:cxn>
                  <a:cxn ang="0">
                    <a:pos x="1106" y="101"/>
                  </a:cxn>
                  <a:cxn ang="0">
                    <a:pos x="997" y="133"/>
                  </a:cxn>
                  <a:cxn ang="0">
                    <a:pos x="965" y="159"/>
                  </a:cxn>
                  <a:cxn ang="0">
                    <a:pos x="948" y="211"/>
                  </a:cxn>
                  <a:cxn ang="0">
                    <a:pos x="967" y="264"/>
                  </a:cxn>
                  <a:cxn ang="0">
                    <a:pos x="982" y="298"/>
                  </a:cxn>
                  <a:cxn ang="0">
                    <a:pos x="958" y="341"/>
                  </a:cxn>
                  <a:cxn ang="0">
                    <a:pos x="877" y="412"/>
                  </a:cxn>
                  <a:cxn ang="0">
                    <a:pos x="841" y="462"/>
                  </a:cxn>
                  <a:cxn ang="0">
                    <a:pos x="849" y="499"/>
                  </a:cxn>
                  <a:cxn ang="0">
                    <a:pos x="930" y="524"/>
                  </a:cxn>
                  <a:cxn ang="0">
                    <a:pos x="961" y="559"/>
                  </a:cxn>
                  <a:cxn ang="0">
                    <a:pos x="948" y="608"/>
                  </a:cxn>
                  <a:cxn ang="0">
                    <a:pos x="1013" y="626"/>
                  </a:cxn>
                  <a:cxn ang="0">
                    <a:pos x="1072" y="669"/>
                  </a:cxn>
                  <a:cxn ang="0">
                    <a:pos x="1143" y="697"/>
                  </a:cxn>
                  <a:cxn ang="0">
                    <a:pos x="1231" y="682"/>
                  </a:cxn>
                  <a:cxn ang="0">
                    <a:pos x="1322" y="653"/>
                  </a:cxn>
                  <a:cxn ang="0">
                    <a:pos x="1364" y="657"/>
                  </a:cxn>
                  <a:cxn ang="0">
                    <a:pos x="1365" y="692"/>
                  </a:cxn>
                  <a:cxn ang="0">
                    <a:pos x="1370" y="765"/>
                  </a:cxn>
                  <a:cxn ang="0">
                    <a:pos x="1383" y="789"/>
                  </a:cxn>
                  <a:cxn ang="0">
                    <a:pos x="1369" y="808"/>
                  </a:cxn>
                  <a:cxn ang="0">
                    <a:pos x="1281" y="838"/>
                  </a:cxn>
                  <a:cxn ang="0">
                    <a:pos x="1142" y="862"/>
                  </a:cxn>
                  <a:cxn ang="0">
                    <a:pos x="1014" y="893"/>
                  </a:cxn>
                  <a:cxn ang="0">
                    <a:pos x="806" y="966"/>
                  </a:cxn>
                  <a:cxn ang="0">
                    <a:pos x="801" y="998"/>
                  </a:cxn>
                  <a:cxn ang="0">
                    <a:pos x="752" y="1036"/>
                  </a:cxn>
                  <a:cxn ang="0">
                    <a:pos x="674" y="1063"/>
                  </a:cxn>
                  <a:cxn ang="0">
                    <a:pos x="828" y="1419"/>
                  </a:cxn>
                  <a:cxn ang="0">
                    <a:pos x="731" y="1412"/>
                  </a:cxn>
                  <a:cxn ang="0">
                    <a:pos x="660" y="1422"/>
                  </a:cxn>
                  <a:cxn ang="0">
                    <a:pos x="622" y="1446"/>
                  </a:cxn>
                  <a:cxn ang="0">
                    <a:pos x="631" y="1479"/>
                  </a:cxn>
                  <a:cxn ang="0">
                    <a:pos x="696" y="1516"/>
                  </a:cxn>
                  <a:cxn ang="0">
                    <a:pos x="828" y="1553"/>
                  </a:cxn>
                  <a:cxn ang="0">
                    <a:pos x="912" y="1575"/>
                  </a:cxn>
                  <a:cxn ang="0">
                    <a:pos x="947" y="1599"/>
                  </a:cxn>
                  <a:cxn ang="0">
                    <a:pos x="961" y="1635"/>
                  </a:cxn>
                  <a:cxn ang="0">
                    <a:pos x="945" y="1681"/>
                  </a:cxn>
                  <a:cxn ang="0">
                    <a:pos x="954" y="1721"/>
                  </a:cxn>
                  <a:cxn ang="0">
                    <a:pos x="1013" y="1795"/>
                  </a:cxn>
                  <a:cxn ang="0">
                    <a:pos x="1022" y="1856"/>
                  </a:cxn>
                  <a:cxn ang="0">
                    <a:pos x="1053" y="1942"/>
                  </a:cxn>
                  <a:cxn ang="0">
                    <a:pos x="1069" y="2008"/>
                  </a:cxn>
                  <a:cxn ang="0">
                    <a:pos x="1031" y="2024"/>
                  </a:cxn>
                  <a:cxn ang="0">
                    <a:pos x="980" y="1975"/>
                  </a:cxn>
                  <a:cxn ang="0">
                    <a:pos x="872" y="1824"/>
                  </a:cxn>
                  <a:cxn ang="0">
                    <a:pos x="795" y="1737"/>
                  </a:cxn>
                  <a:cxn ang="0">
                    <a:pos x="507" y="1581"/>
                  </a:cxn>
                  <a:cxn ang="0">
                    <a:pos x="438" y="1614"/>
                  </a:cxn>
                  <a:cxn ang="0">
                    <a:pos x="400" y="1647"/>
                  </a:cxn>
                  <a:cxn ang="0">
                    <a:pos x="400" y="1670"/>
                  </a:cxn>
                  <a:cxn ang="0">
                    <a:pos x="604" y="1818"/>
                  </a:cxn>
                  <a:cxn ang="0">
                    <a:pos x="0" y="0"/>
                  </a:cxn>
                </a:cxnLst>
                <a:rect l="0" t="0" r="r" b="b"/>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 name="Freeform 6"/>
              <p:cNvSpPr>
                <a:spLocks/>
              </p:cNvSpPr>
              <p:nvPr/>
            </p:nvSpPr>
            <p:spPr bwMode="auto">
              <a:xfrm>
                <a:off x="2881" y="2124"/>
                <a:ext cx="170"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 ang="0">
                    <a:pos x="0" y="565"/>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 name="Freeform 7"/>
              <p:cNvSpPr>
                <a:spLocks/>
              </p:cNvSpPr>
              <p:nvPr/>
            </p:nvSpPr>
            <p:spPr bwMode="auto">
              <a:xfrm>
                <a:off x="2881" y="2124"/>
                <a:ext cx="170" cy="114"/>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3" name="Freeform 8"/>
              <p:cNvSpPr>
                <a:spLocks/>
              </p:cNvSpPr>
              <p:nvPr/>
            </p:nvSpPr>
            <p:spPr bwMode="auto">
              <a:xfrm>
                <a:off x="4106"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 ang="0">
                    <a:pos x="0" y="0"/>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 name="Freeform 9"/>
              <p:cNvSpPr>
                <a:spLocks/>
              </p:cNvSpPr>
              <p:nvPr/>
            </p:nvSpPr>
            <p:spPr bwMode="auto">
              <a:xfrm>
                <a:off x="4106"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 name="Freeform 10"/>
              <p:cNvSpPr>
                <a:spLocks/>
              </p:cNvSpPr>
              <p:nvPr/>
            </p:nvSpPr>
            <p:spPr bwMode="auto">
              <a:xfrm>
                <a:off x="1419" y="1637"/>
                <a:ext cx="45" cy="185"/>
              </a:xfrm>
              <a:custGeom>
                <a:avLst/>
                <a:gdLst/>
                <a:ahLst/>
                <a:cxnLst>
                  <a:cxn ang="0">
                    <a:pos x="0" y="567"/>
                  </a:cxn>
                  <a:cxn ang="0">
                    <a:pos x="17" y="591"/>
                  </a:cxn>
                  <a:cxn ang="0">
                    <a:pos x="36" y="616"/>
                  </a:cxn>
                  <a:cxn ang="0">
                    <a:pos x="53" y="642"/>
                  </a:cxn>
                  <a:cxn ang="0">
                    <a:pos x="71" y="670"/>
                  </a:cxn>
                  <a:cxn ang="0">
                    <a:pos x="87" y="699"/>
                  </a:cxn>
                  <a:cxn ang="0">
                    <a:pos x="102" y="730"/>
                  </a:cxn>
                  <a:cxn ang="0">
                    <a:pos x="109" y="746"/>
                  </a:cxn>
                  <a:cxn ang="0">
                    <a:pos x="116" y="761"/>
                  </a:cxn>
                  <a:cxn ang="0">
                    <a:pos x="122" y="777"/>
                  </a:cxn>
                  <a:cxn ang="0">
                    <a:pos x="127" y="794"/>
                  </a:cxn>
                  <a:cxn ang="0">
                    <a:pos x="132" y="811"/>
                  </a:cxn>
                  <a:cxn ang="0">
                    <a:pos x="136" y="828"/>
                  </a:cxn>
                  <a:cxn ang="0">
                    <a:pos x="140" y="845"/>
                  </a:cxn>
                  <a:cxn ang="0">
                    <a:pos x="142" y="863"/>
                  </a:cxn>
                  <a:cxn ang="0">
                    <a:pos x="143" y="880"/>
                  </a:cxn>
                  <a:cxn ang="0">
                    <a:pos x="144" y="899"/>
                  </a:cxn>
                  <a:cxn ang="0">
                    <a:pos x="144" y="916"/>
                  </a:cxn>
                  <a:cxn ang="0">
                    <a:pos x="143" y="935"/>
                  </a:cxn>
                  <a:cxn ang="0">
                    <a:pos x="141" y="954"/>
                  </a:cxn>
                  <a:cxn ang="0">
                    <a:pos x="137" y="973"/>
                  </a:cxn>
                  <a:cxn ang="0">
                    <a:pos x="133" y="992"/>
                  </a:cxn>
                  <a:cxn ang="0">
                    <a:pos x="128" y="1011"/>
                  </a:cxn>
                  <a:cxn ang="0">
                    <a:pos x="121" y="1031"/>
                  </a:cxn>
                  <a:cxn ang="0">
                    <a:pos x="113" y="1051"/>
                  </a:cxn>
                  <a:cxn ang="0">
                    <a:pos x="104" y="1071"/>
                  </a:cxn>
                  <a:cxn ang="0">
                    <a:pos x="92" y="1091"/>
                  </a:cxn>
                  <a:cxn ang="0">
                    <a:pos x="92" y="526"/>
                  </a:cxn>
                  <a:cxn ang="0">
                    <a:pos x="104" y="506"/>
                  </a:cxn>
                  <a:cxn ang="0">
                    <a:pos x="113" y="485"/>
                  </a:cxn>
                  <a:cxn ang="0">
                    <a:pos x="121" y="466"/>
                  </a:cxn>
                  <a:cxn ang="0">
                    <a:pos x="128" y="446"/>
                  </a:cxn>
                  <a:cxn ang="0">
                    <a:pos x="133" y="426"/>
                  </a:cxn>
                  <a:cxn ang="0">
                    <a:pos x="137" y="407"/>
                  </a:cxn>
                  <a:cxn ang="0">
                    <a:pos x="141" y="389"/>
                  </a:cxn>
                  <a:cxn ang="0">
                    <a:pos x="143" y="369"/>
                  </a:cxn>
                  <a:cxn ang="0">
                    <a:pos x="144" y="350"/>
                  </a:cxn>
                  <a:cxn ang="0">
                    <a:pos x="144" y="332"/>
                  </a:cxn>
                  <a:cxn ang="0">
                    <a:pos x="143" y="314"/>
                  </a:cxn>
                  <a:cxn ang="0">
                    <a:pos x="142" y="296"/>
                  </a:cxn>
                  <a:cxn ang="0">
                    <a:pos x="140" y="279"/>
                  </a:cxn>
                  <a:cxn ang="0">
                    <a:pos x="136" y="261"/>
                  </a:cxn>
                  <a:cxn ang="0">
                    <a:pos x="132" y="244"/>
                  </a:cxn>
                  <a:cxn ang="0">
                    <a:pos x="127" y="227"/>
                  </a:cxn>
                  <a:cxn ang="0">
                    <a:pos x="122" y="211"/>
                  </a:cxn>
                  <a:cxn ang="0">
                    <a:pos x="116" y="195"/>
                  </a:cxn>
                  <a:cxn ang="0">
                    <a:pos x="109" y="178"/>
                  </a:cxn>
                  <a:cxn ang="0">
                    <a:pos x="102" y="163"/>
                  </a:cxn>
                  <a:cxn ang="0">
                    <a:pos x="87" y="133"/>
                  </a:cxn>
                  <a:cxn ang="0">
                    <a:pos x="71" y="103"/>
                  </a:cxn>
                  <a:cxn ang="0">
                    <a:pos x="53" y="75"/>
                  </a:cxn>
                  <a:cxn ang="0">
                    <a:pos x="36" y="49"/>
                  </a:cxn>
                  <a:cxn ang="0">
                    <a:pos x="17" y="23"/>
                  </a:cxn>
                  <a:cxn ang="0">
                    <a:pos x="0" y="0"/>
                  </a:cxn>
                  <a:cxn ang="0">
                    <a:pos x="0" y="567"/>
                  </a:cxn>
                </a:cxnLst>
                <a:rect l="0" t="0" r="r" b="b"/>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 name="Freeform 11"/>
              <p:cNvSpPr>
                <a:spLocks/>
              </p:cNvSpPr>
              <p:nvPr/>
            </p:nvSpPr>
            <p:spPr bwMode="auto">
              <a:xfrm>
                <a:off x="2841" y="2240"/>
                <a:ext cx="37" cy="165"/>
              </a:xfrm>
              <a:custGeom>
                <a:avLst/>
                <a:gdLst/>
                <a:ahLst/>
                <a:cxnLst>
                  <a:cxn ang="0">
                    <a:pos x="196" y="411"/>
                  </a:cxn>
                  <a:cxn ang="0">
                    <a:pos x="175" y="439"/>
                  </a:cxn>
                  <a:cxn ang="0">
                    <a:pos x="153" y="467"/>
                  </a:cxn>
                  <a:cxn ang="0">
                    <a:pos x="134" y="495"/>
                  </a:cxn>
                  <a:cxn ang="0">
                    <a:pos x="114" y="523"/>
                  </a:cxn>
                  <a:cxn ang="0">
                    <a:pos x="96" y="551"/>
                  </a:cxn>
                  <a:cxn ang="0">
                    <a:pos x="79" y="579"/>
                  </a:cxn>
                  <a:cxn ang="0">
                    <a:pos x="64" y="607"/>
                  </a:cxn>
                  <a:cxn ang="0">
                    <a:pos x="50" y="634"/>
                  </a:cxn>
                  <a:cxn ang="0">
                    <a:pos x="37" y="661"/>
                  </a:cxn>
                  <a:cxn ang="0">
                    <a:pos x="25" y="687"/>
                  </a:cxn>
                  <a:cxn ang="0">
                    <a:pos x="17" y="713"/>
                  </a:cxn>
                  <a:cxn ang="0">
                    <a:pos x="9" y="737"/>
                  </a:cxn>
                  <a:cxn ang="0">
                    <a:pos x="4" y="762"/>
                  </a:cxn>
                  <a:cxn ang="0">
                    <a:pos x="0" y="784"/>
                  </a:cxn>
                  <a:cxn ang="0">
                    <a:pos x="0" y="795"/>
                  </a:cxn>
                  <a:cxn ang="0">
                    <a:pos x="0" y="806"/>
                  </a:cxn>
                  <a:cxn ang="0">
                    <a:pos x="2" y="816"/>
                  </a:cxn>
                  <a:cxn ang="0">
                    <a:pos x="3" y="827"/>
                  </a:cxn>
                  <a:cxn ang="0">
                    <a:pos x="3" y="417"/>
                  </a:cxn>
                  <a:cxn ang="0">
                    <a:pos x="2" y="408"/>
                  </a:cxn>
                  <a:cxn ang="0">
                    <a:pos x="0" y="397"/>
                  </a:cxn>
                  <a:cxn ang="0">
                    <a:pos x="0" y="387"/>
                  </a:cxn>
                  <a:cxn ang="0">
                    <a:pos x="0" y="375"/>
                  </a:cxn>
                  <a:cxn ang="0">
                    <a:pos x="4" y="352"/>
                  </a:cxn>
                  <a:cxn ang="0">
                    <a:pos x="9" y="328"/>
                  </a:cxn>
                  <a:cxn ang="0">
                    <a:pos x="17" y="303"/>
                  </a:cxn>
                  <a:cxn ang="0">
                    <a:pos x="25" y="277"/>
                  </a:cxn>
                  <a:cxn ang="0">
                    <a:pos x="37" y="251"/>
                  </a:cxn>
                  <a:cxn ang="0">
                    <a:pos x="50" y="224"/>
                  </a:cxn>
                  <a:cxn ang="0">
                    <a:pos x="64" y="196"/>
                  </a:cxn>
                  <a:cxn ang="0">
                    <a:pos x="79" y="168"/>
                  </a:cxn>
                  <a:cxn ang="0">
                    <a:pos x="96" y="140"/>
                  </a:cxn>
                  <a:cxn ang="0">
                    <a:pos x="114" y="112"/>
                  </a:cxn>
                  <a:cxn ang="0">
                    <a:pos x="134" y="84"/>
                  </a:cxn>
                  <a:cxn ang="0">
                    <a:pos x="153" y="56"/>
                  </a:cxn>
                  <a:cxn ang="0">
                    <a:pos x="175" y="28"/>
                  </a:cxn>
                  <a:cxn ang="0">
                    <a:pos x="196" y="0"/>
                  </a:cxn>
                  <a:cxn ang="0">
                    <a:pos x="196" y="411"/>
                  </a:cxn>
                </a:cxnLst>
                <a:rect l="0" t="0" r="r" b="b"/>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 name="Freeform 12"/>
              <p:cNvSpPr>
                <a:spLocks/>
              </p:cNvSpPr>
              <p:nvPr/>
            </p:nvSpPr>
            <p:spPr bwMode="auto">
              <a:xfrm>
                <a:off x="3061" y="2036"/>
                <a:ext cx="68" cy="134"/>
              </a:xfrm>
              <a:custGeom>
                <a:avLst/>
                <a:gdLst/>
                <a:ahLst/>
                <a:cxnLst>
                  <a:cxn ang="0">
                    <a:pos x="322" y="168"/>
                  </a:cxn>
                  <a:cxn ang="0">
                    <a:pos x="285" y="119"/>
                  </a:cxn>
                  <a:cxn ang="0">
                    <a:pos x="245" y="80"/>
                  </a:cxn>
                  <a:cxn ang="0">
                    <a:pos x="205" y="48"/>
                  </a:cxn>
                  <a:cxn ang="0">
                    <a:pos x="166" y="25"/>
                  </a:cxn>
                  <a:cxn ang="0">
                    <a:pos x="127" y="9"/>
                  </a:cxn>
                  <a:cxn ang="0">
                    <a:pos x="92" y="1"/>
                  </a:cxn>
                  <a:cxn ang="0">
                    <a:pos x="62" y="1"/>
                  </a:cxn>
                  <a:cxn ang="0">
                    <a:pos x="35" y="8"/>
                  </a:cxn>
                  <a:cxn ang="0">
                    <a:pos x="15" y="21"/>
                  </a:cxn>
                  <a:cxn ang="0">
                    <a:pos x="3" y="41"/>
                  </a:cxn>
                  <a:cxn ang="0">
                    <a:pos x="0" y="68"/>
                  </a:cxn>
                  <a:cxn ang="0">
                    <a:pos x="7" y="101"/>
                  </a:cxn>
                  <a:cxn ang="0">
                    <a:pos x="24" y="138"/>
                  </a:cxn>
                  <a:cxn ang="0">
                    <a:pos x="53" y="181"/>
                  </a:cxn>
                  <a:cxn ang="0">
                    <a:pos x="97" y="230"/>
                  </a:cxn>
                  <a:cxn ang="0">
                    <a:pos x="124" y="668"/>
                  </a:cxn>
                  <a:cxn ang="0">
                    <a:pos x="73" y="617"/>
                  </a:cxn>
                  <a:cxn ang="0">
                    <a:pos x="37" y="570"/>
                  </a:cxn>
                  <a:cxn ang="0">
                    <a:pos x="14" y="529"/>
                  </a:cxn>
                  <a:cxn ang="0">
                    <a:pos x="2" y="493"/>
                  </a:cxn>
                  <a:cxn ang="0">
                    <a:pos x="1" y="464"/>
                  </a:cxn>
                  <a:cxn ang="0">
                    <a:pos x="8" y="440"/>
                  </a:cxn>
                  <a:cxn ang="0">
                    <a:pos x="24" y="423"/>
                  </a:cxn>
                  <a:cxn ang="0">
                    <a:pos x="48" y="412"/>
                  </a:cxn>
                  <a:cxn ang="0">
                    <a:pos x="76" y="410"/>
                  </a:cxn>
                  <a:cxn ang="0">
                    <a:pos x="109" y="414"/>
                  </a:cxn>
                  <a:cxn ang="0">
                    <a:pos x="146" y="425"/>
                  </a:cxn>
                  <a:cxn ang="0">
                    <a:pos x="185" y="444"/>
                  </a:cxn>
                  <a:cxn ang="0">
                    <a:pos x="225" y="472"/>
                  </a:cxn>
                  <a:cxn ang="0">
                    <a:pos x="265" y="507"/>
                  </a:cxn>
                  <a:cxn ang="0">
                    <a:pos x="303" y="551"/>
                  </a:cxn>
                  <a:cxn ang="0">
                    <a:pos x="340" y="605"/>
                  </a:cxn>
                </a:cxnLst>
                <a:rect l="0" t="0" r="r" b="b"/>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 name="Freeform 13"/>
              <p:cNvSpPr>
                <a:spLocks/>
              </p:cNvSpPr>
              <p:nvPr/>
            </p:nvSpPr>
            <p:spPr bwMode="auto">
              <a:xfrm>
                <a:off x="3519" y="1957"/>
                <a:ext cx="16" cy="115"/>
              </a:xfrm>
              <a:custGeom>
                <a:avLst/>
                <a:gdLst/>
                <a:ahLst/>
                <a:cxnLst>
                  <a:cxn ang="0">
                    <a:pos x="87" y="413"/>
                  </a:cxn>
                  <a:cxn ang="0">
                    <a:pos x="75" y="417"/>
                  </a:cxn>
                  <a:cxn ang="0">
                    <a:pos x="66" y="423"/>
                  </a:cxn>
                  <a:cxn ang="0">
                    <a:pos x="56" y="429"/>
                  </a:cxn>
                  <a:cxn ang="0">
                    <a:pos x="46" y="436"/>
                  </a:cxn>
                  <a:cxn ang="0">
                    <a:pos x="35" y="448"/>
                  </a:cxn>
                  <a:cxn ang="0">
                    <a:pos x="24" y="460"/>
                  </a:cxn>
                  <a:cxn ang="0">
                    <a:pos x="16" y="472"/>
                  </a:cxn>
                  <a:cxn ang="0">
                    <a:pos x="10" y="484"/>
                  </a:cxn>
                  <a:cxn ang="0">
                    <a:pos x="5" y="497"/>
                  </a:cxn>
                  <a:cxn ang="0">
                    <a:pos x="2" y="509"/>
                  </a:cxn>
                  <a:cxn ang="0">
                    <a:pos x="1" y="519"/>
                  </a:cxn>
                  <a:cxn ang="0">
                    <a:pos x="0" y="530"/>
                  </a:cxn>
                  <a:cxn ang="0">
                    <a:pos x="0" y="548"/>
                  </a:cxn>
                  <a:cxn ang="0">
                    <a:pos x="2" y="563"/>
                  </a:cxn>
                  <a:cxn ang="0">
                    <a:pos x="5" y="573"/>
                  </a:cxn>
                  <a:cxn ang="0">
                    <a:pos x="7" y="576"/>
                  </a:cxn>
                  <a:cxn ang="0">
                    <a:pos x="7" y="167"/>
                  </a:cxn>
                  <a:cxn ang="0">
                    <a:pos x="5" y="164"/>
                  </a:cxn>
                  <a:cxn ang="0">
                    <a:pos x="2" y="155"/>
                  </a:cxn>
                  <a:cxn ang="0">
                    <a:pos x="0" y="139"/>
                  </a:cxn>
                  <a:cxn ang="0">
                    <a:pos x="0" y="120"/>
                  </a:cxn>
                  <a:cxn ang="0">
                    <a:pos x="1" y="109"/>
                  </a:cxn>
                  <a:cxn ang="0">
                    <a:pos x="2" y="97"/>
                  </a:cxn>
                  <a:cxn ang="0">
                    <a:pos x="5" y="86"/>
                  </a:cxn>
                  <a:cxn ang="0">
                    <a:pos x="10" y="74"/>
                  </a:cxn>
                  <a:cxn ang="0">
                    <a:pos x="16" y="62"/>
                  </a:cxn>
                  <a:cxn ang="0">
                    <a:pos x="24" y="50"/>
                  </a:cxn>
                  <a:cxn ang="0">
                    <a:pos x="35" y="38"/>
                  </a:cxn>
                  <a:cxn ang="0">
                    <a:pos x="46" y="26"/>
                  </a:cxn>
                  <a:cxn ang="0">
                    <a:pos x="56" y="20"/>
                  </a:cxn>
                  <a:cxn ang="0">
                    <a:pos x="66" y="13"/>
                  </a:cxn>
                  <a:cxn ang="0">
                    <a:pos x="75" y="7"/>
                  </a:cxn>
                  <a:cxn ang="0">
                    <a:pos x="87" y="0"/>
                  </a:cxn>
                  <a:cxn ang="0">
                    <a:pos x="87" y="413"/>
                  </a:cxn>
                </a:cxnLst>
                <a:rect l="0" t="0" r="r" b="b"/>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 name="Freeform 14"/>
              <p:cNvSpPr>
                <a:spLocks/>
              </p:cNvSpPr>
              <p:nvPr/>
            </p:nvSpPr>
            <p:spPr bwMode="auto">
              <a:xfrm>
                <a:off x="1435" y="1669"/>
                <a:ext cx="11" cy="74"/>
              </a:xfrm>
              <a:custGeom>
                <a:avLst/>
                <a:gdLst/>
                <a:ahLst/>
                <a:cxnLst>
                  <a:cxn ang="0">
                    <a:pos x="0" y="375"/>
                  </a:cxn>
                  <a:cxn ang="0">
                    <a:pos x="0" y="0"/>
                  </a:cxn>
                  <a:cxn ang="0">
                    <a:pos x="12" y="21"/>
                  </a:cxn>
                  <a:cxn ang="0">
                    <a:pos x="22" y="44"/>
                  </a:cxn>
                  <a:cxn ang="0">
                    <a:pos x="30" y="66"/>
                  </a:cxn>
                  <a:cxn ang="0">
                    <a:pos x="38" y="89"/>
                  </a:cxn>
                  <a:cxn ang="0">
                    <a:pos x="43" y="113"/>
                  </a:cxn>
                  <a:cxn ang="0">
                    <a:pos x="48" y="136"/>
                  </a:cxn>
                  <a:cxn ang="0">
                    <a:pos x="50" y="160"/>
                  </a:cxn>
                  <a:cxn ang="0">
                    <a:pos x="51" y="185"/>
                  </a:cxn>
                  <a:cxn ang="0">
                    <a:pos x="50" y="209"/>
                  </a:cxn>
                  <a:cxn ang="0">
                    <a:pos x="48" y="234"/>
                  </a:cxn>
                  <a:cxn ang="0">
                    <a:pos x="44" y="259"/>
                  </a:cxn>
                  <a:cxn ang="0">
                    <a:pos x="38" y="282"/>
                  </a:cxn>
                  <a:cxn ang="0">
                    <a:pos x="31" y="306"/>
                  </a:cxn>
                  <a:cxn ang="0">
                    <a:pos x="23" y="330"/>
                  </a:cxn>
                  <a:cxn ang="0">
                    <a:pos x="13" y="353"/>
                  </a:cxn>
                  <a:cxn ang="0">
                    <a:pos x="0" y="375"/>
                  </a:cxn>
                </a:cxnLst>
                <a:rect l="0" t="0" r="r" b="b"/>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0" name="Freeform 15"/>
              <p:cNvSpPr>
                <a:spLocks/>
              </p:cNvSpPr>
              <p:nvPr/>
            </p:nvSpPr>
            <p:spPr bwMode="auto">
              <a:xfrm>
                <a:off x="2002" y="1865"/>
                <a:ext cx="21" cy="120"/>
              </a:xfrm>
              <a:custGeom>
                <a:avLst/>
                <a:gdLst/>
                <a:ahLst/>
                <a:cxnLst>
                  <a:cxn ang="0">
                    <a:pos x="92" y="0"/>
                  </a:cxn>
                  <a:cxn ang="0">
                    <a:pos x="0" y="187"/>
                  </a:cxn>
                  <a:cxn ang="0">
                    <a:pos x="0" y="596"/>
                  </a:cxn>
                  <a:cxn ang="0">
                    <a:pos x="92" y="409"/>
                  </a:cxn>
                  <a:cxn ang="0">
                    <a:pos x="92" y="0"/>
                  </a:cxn>
                </a:cxnLst>
                <a:rect l="0" t="0" r="r" b="b"/>
                <a:pathLst>
                  <a:path w="92" h="596">
                    <a:moveTo>
                      <a:pt x="92" y="0"/>
                    </a:moveTo>
                    <a:lnTo>
                      <a:pt x="0" y="187"/>
                    </a:lnTo>
                    <a:lnTo>
                      <a:pt x="0" y="596"/>
                    </a:lnTo>
                    <a:lnTo>
                      <a:pt x="92" y="409"/>
                    </a:lnTo>
                    <a:lnTo>
                      <a:pt x="9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1" name="Freeform 16"/>
              <p:cNvSpPr>
                <a:spLocks/>
              </p:cNvSpPr>
              <p:nvPr/>
            </p:nvSpPr>
            <p:spPr bwMode="auto">
              <a:xfrm>
                <a:off x="2226" y="2053"/>
                <a:ext cx="88" cy="175"/>
              </a:xfrm>
              <a:custGeom>
                <a:avLst/>
                <a:gdLst/>
                <a:ahLst/>
                <a:cxnLst>
                  <a:cxn ang="0">
                    <a:pos x="435" y="463"/>
                  </a:cxn>
                  <a:cxn ang="0">
                    <a:pos x="0" y="0"/>
                  </a:cxn>
                  <a:cxn ang="0">
                    <a:pos x="0" y="408"/>
                  </a:cxn>
                  <a:cxn ang="0">
                    <a:pos x="435" y="872"/>
                  </a:cxn>
                  <a:cxn ang="0">
                    <a:pos x="435" y="463"/>
                  </a:cxn>
                </a:cxnLst>
                <a:rect l="0" t="0" r="r" b="b"/>
                <a:pathLst>
                  <a:path w="435" h="872">
                    <a:moveTo>
                      <a:pt x="435" y="463"/>
                    </a:moveTo>
                    <a:lnTo>
                      <a:pt x="0" y="0"/>
                    </a:lnTo>
                    <a:lnTo>
                      <a:pt x="0" y="408"/>
                    </a:lnTo>
                    <a:lnTo>
                      <a:pt x="435" y="872"/>
                    </a:lnTo>
                    <a:lnTo>
                      <a:pt x="435"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2" name="Freeform 17"/>
              <p:cNvSpPr>
                <a:spLocks/>
              </p:cNvSpPr>
              <p:nvPr/>
            </p:nvSpPr>
            <p:spPr bwMode="auto">
              <a:xfrm>
                <a:off x="2353" y="2059"/>
                <a:ext cx="41" cy="149"/>
              </a:xfrm>
              <a:custGeom>
                <a:avLst/>
                <a:gdLst/>
                <a:ahLst/>
                <a:cxnLst>
                  <a:cxn ang="0">
                    <a:pos x="216" y="0"/>
                  </a:cxn>
                  <a:cxn ang="0">
                    <a:pos x="0" y="340"/>
                  </a:cxn>
                  <a:cxn ang="0">
                    <a:pos x="0" y="749"/>
                  </a:cxn>
                  <a:cxn ang="0">
                    <a:pos x="216" y="409"/>
                  </a:cxn>
                  <a:cxn ang="0">
                    <a:pos x="216" y="0"/>
                  </a:cxn>
                </a:cxnLst>
                <a:rect l="0" t="0" r="r" b="b"/>
                <a:pathLst>
                  <a:path w="216" h="749">
                    <a:moveTo>
                      <a:pt x="216" y="0"/>
                    </a:moveTo>
                    <a:lnTo>
                      <a:pt x="0" y="340"/>
                    </a:lnTo>
                    <a:lnTo>
                      <a:pt x="0" y="749"/>
                    </a:lnTo>
                    <a:lnTo>
                      <a:pt x="216" y="409"/>
                    </a:lnTo>
                    <a:lnTo>
                      <a:pt x="216"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 name="Freeform 18"/>
              <p:cNvSpPr>
                <a:spLocks/>
              </p:cNvSpPr>
              <p:nvPr/>
            </p:nvSpPr>
            <p:spPr bwMode="auto">
              <a:xfrm>
                <a:off x="2490" y="2053"/>
                <a:ext cx="133" cy="285"/>
              </a:xfrm>
              <a:custGeom>
                <a:avLst/>
                <a:gdLst/>
                <a:ahLst/>
                <a:cxnLst>
                  <a:cxn ang="0">
                    <a:pos x="618" y="1400"/>
                  </a:cxn>
                  <a:cxn ang="0">
                    <a:pos x="547" y="1349"/>
                  </a:cxn>
                  <a:cxn ang="0">
                    <a:pos x="485" y="1298"/>
                  </a:cxn>
                  <a:cxn ang="0">
                    <a:pos x="431" y="1243"/>
                  </a:cxn>
                  <a:cxn ang="0">
                    <a:pos x="385" y="1187"/>
                  </a:cxn>
                  <a:cxn ang="0">
                    <a:pos x="346" y="1130"/>
                  </a:cxn>
                  <a:cxn ang="0">
                    <a:pos x="313" y="1071"/>
                  </a:cxn>
                  <a:cxn ang="0">
                    <a:pos x="286" y="1013"/>
                  </a:cxn>
                  <a:cxn ang="0">
                    <a:pos x="265" y="955"/>
                  </a:cxn>
                  <a:cxn ang="0">
                    <a:pos x="248" y="897"/>
                  </a:cxn>
                  <a:cxn ang="0">
                    <a:pos x="228" y="816"/>
                  </a:cxn>
                  <a:cxn ang="0">
                    <a:pos x="212" y="714"/>
                  </a:cxn>
                  <a:cxn ang="0">
                    <a:pos x="199" y="628"/>
                  </a:cxn>
                  <a:cxn ang="0">
                    <a:pos x="190" y="567"/>
                  </a:cxn>
                  <a:cxn ang="0">
                    <a:pos x="176" y="526"/>
                  </a:cxn>
                  <a:cxn ang="0">
                    <a:pos x="158" y="493"/>
                  </a:cxn>
                  <a:cxn ang="0">
                    <a:pos x="136" y="466"/>
                  </a:cxn>
                  <a:cxn ang="0">
                    <a:pos x="110" y="445"/>
                  </a:cxn>
                  <a:cxn ang="0">
                    <a:pos x="81" y="430"/>
                  </a:cxn>
                  <a:cxn ang="0">
                    <a:pos x="51" y="419"/>
                  </a:cxn>
                  <a:cxn ang="0">
                    <a:pos x="18" y="412"/>
                  </a:cxn>
                  <a:cxn ang="0">
                    <a:pos x="0" y="0"/>
                  </a:cxn>
                  <a:cxn ang="0">
                    <a:pos x="34" y="5"/>
                  </a:cxn>
                  <a:cxn ang="0">
                    <a:pos x="66" y="14"/>
                  </a:cxn>
                  <a:cxn ang="0">
                    <a:pos x="96" y="27"/>
                  </a:cxn>
                  <a:cxn ang="0">
                    <a:pos x="123" y="45"/>
                  </a:cxn>
                  <a:cxn ang="0">
                    <a:pos x="147" y="68"/>
                  </a:cxn>
                  <a:cxn ang="0">
                    <a:pos x="167" y="97"/>
                  </a:cxn>
                  <a:cxn ang="0">
                    <a:pos x="184" y="134"/>
                  </a:cxn>
                  <a:cxn ang="0">
                    <a:pos x="194" y="178"/>
                  </a:cxn>
                  <a:cxn ang="0">
                    <a:pos x="205" y="257"/>
                  </a:cxn>
                  <a:cxn ang="0">
                    <a:pos x="219" y="353"/>
                  </a:cxn>
                  <a:cxn ang="0">
                    <a:pos x="241" y="459"/>
                  </a:cxn>
                  <a:cxn ang="0">
                    <a:pos x="256" y="515"/>
                  </a:cxn>
                  <a:cxn ang="0">
                    <a:pos x="276" y="574"/>
                  </a:cxn>
                  <a:cxn ang="0">
                    <a:pos x="299" y="631"/>
                  </a:cxn>
                  <a:cxn ang="0">
                    <a:pos x="330" y="690"/>
                  </a:cxn>
                  <a:cxn ang="0">
                    <a:pos x="365" y="748"/>
                  </a:cxn>
                  <a:cxn ang="0">
                    <a:pos x="407" y="805"/>
                  </a:cxn>
                  <a:cxn ang="0">
                    <a:pos x="457" y="860"/>
                  </a:cxn>
                  <a:cxn ang="0">
                    <a:pos x="514" y="914"/>
                  </a:cxn>
                  <a:cxn ang="0">
                    <a:pos x="581" y="965"/>
                  </a:cxn>
                  <a:cxn ang="0">
                    <a:pos x="658" y="1013"/>
                  </a:cxn>
                </a:cxnLst>
                <a:rect l="0" t="0" r="r" b="b"/>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 name="Freeform 19"/>
              <p:cNvSpPr>
                <a:spLocks/>
              </p:cNvSpPr>
              <p:nvPr/>
            </p:nvSpPr>
            <p:spPr bwMode="auto">
              <a:xfrm>
                <a:off x="2654" y="2348"/>
                <a:ext cx="99" cy="181"/>
              </a:xfrm>
              <a:custGeom>
                <a:avLst/>
                <a:gdLst/>
                <a:ahLst/>
                <a:cxnLst>
                  <a:cxn ang="0">
                    <a:pos x="496" y="496"/>
                  </a:cxn>
                  <a:cxn ang="0">
                    <a:pos x="0" y="0"/>
                  </a:cxn>
                  <a:cxn ang="0">
                    <a:pos x="0" y="410"/>
                  </a:cxn>
                  <a:cxn ang="0">
                    <a:pos x="496" y="905"/>
                  </a:cxn>
                  <a:cxn ang="0">
                    <a:pos x="496" y="496"/>
                  </a:cxn>
                </a:cxnLst>
                <a:rect l="0" t="0" r="r" b="b"/>
                <a:pathLst>
                  <a:path w="496" h="905">
                    <a:moveTo>
                      <a:pt x="496" y="496"/>
                    </a:moveTo>
                    <a:lnTo>
                      <a:pt x="0" y="0"/>
                    </a:lnTo>
                    <a:lnTo>
                      <a:pt x="0" y="410"/>
                    </a:lnTo>
                    <a:lnTo>
                      <a:pt x="496" y="905"/>
                    </a:lnTo>
                    <a:lnTo>
                      <a:pt x="496" y="4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 name="Freeform 20"/>
              <p:cNvSpPr>
                <a:spLocks/>
              </p:cNvSpPr>
              <p:nvPr/>
            </p:nvSpPr>
            <p:spPr bwMode="auto">
              <a:xfrm>
                <a:off x="2945" y="2128"/>
                <a:ext cx="102" cy="129"/>
              </a:xfrm>
              <a:custGeom>
                <a:avLst/>
                <a:gdLst/>
                <a:ahLst/>
                <a:cxnLst>
                  <a:cxn ang="0">
                    <a:pos x="511" y="409"/>
                  </a:cxn>
                  <a:cxn ang="0">
                    <a:pos x="441" y="443"/>
                  </a:cxn>
                  <a:cxn ang="0">
                    <a:pos x="367" y="478"/>
                  </a:cxn>
                  <a:cxn ang="0">
                    <a:pos x="292" y="511"/>
                  </a:cxn>
                  <a:cxn ang="0">
                    <a:pos x="220" y="544"/>
                  </a:cxn>
                  <a:cxn ang="0">
                    <a:pos x="152" y="576"/>
                  </a:cxn>
                  <a:cxn ang="0">
                    <a:pos x="91" y="604"/>
                  </a:cxn>
                  <a:cxn ang="0">
                    <a:pos x="40" y="628"/>
                  </a:cxn>
                  <a:cxn ang="0">
                    <a:pos x="0" y="650"/>
                  </a:cxn>
                  <a:cxn ang="0">
                    <a:pos x="0" y="242"/>
                  </a:cxn>
                  <a:cxn ang="0">
                    <a:pos x="40" y="219"/>
                  </a:cxn>
                  <a:cxn ang="0">
                    <a:pos x="91" y="195"/>
                  </a:cxn>
                  <a:cxn ang="0">
                    <a:pos x="152" y="166"/>
                  </a:cxn>
                  <a:cxn ang="0">
                    <a:pos x="220" y="135"/>
                  </a:cxn>
                  <a:cxn ang="0">
                    <a:pos x="292" y="103"/>
                  </a:cxn>
                  <a:cxn ang="0">
                    <a:pos x="367" y="69"/>
                  </a:cxn>
                  <a:cxn ang="0">
                    <a:pos x="441" y="34"/>
                  </a:cxn>
                  <a:cxn ang="0">
                    <a:pos x="511" y="0"/>
                  </a:cxn>
                  <a:cxn ang="0">
                    <a:pos x="511" y="409"/>
                  </a:cxn>
                </a:cxnLst>
                <a:rect l="0" t="0" r="r" b="b"/>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 name="Freeform 21"/>
              <p:cNvSpPr>
                <a:spLocks/>
              </p:cNvSpPr>
              <p:nvPr/>
            </p:nvSpPr>
            <p:spPr bwMode="auto">
              <a:xfrm>
                <a:off x="3173" y="2033"/>
                <a:ext cx="62" cy="90"/>
              </a:xfrm>
              <a:custGeom>
                <a:avLst/>
                <a:gdLst/>
                <a:ahLst/>
                <a:cxnLst>
                  <a:cxn ang="0">
                    <a:pos x="309" y="0"/>
                  </a:cxn>
                  <a:cxn ang="0">
                    <a:pos x="0" y="28"/>
                  </a:cxn>
                  <a:cxn ang="0">
                    <a:pos x="0" y="437"/>
                  </a:cxn>
                  <a:cxn ang="0">
                    <a:pos x="309" y="409"/>
                  </a:cxn>
                  <a:cxn ang="0">
                    <a:pos x="309" y="0"/>
                  </a:cxn>
                </a:cxnLst>
                <a:rect l="0" t="0" r="r" b="b"/>
                <a:pathLst>
                  <a:path w="309" h="437">
                    <a:moveTo>
                      <a:pt x="309" y="0"/>
                    </a:moveTo>
                    <a:lnTo>
                      <a:pt x="0" y="28"/>
                    </a:lnTo>
                    <a:lnTo>
                      <a:pt x="0" y="437"/>
                    </a:lnTo>
                    <a:lnTo>
                      <a:pt x="309" y="409"/>
                    </a:lnTo>
                    <a:lnTo>
                      <a:pt x="30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7" name="Freeform 22"/>
              <p:cNvSpPr>
                <a:spLocks/>
              </p:cNvSpPr>
              <p:nvPr/>
            </p:nvSpPr>
            <p:spPr bwMode="auto">
              <a:xfrm>
                <a:off x="3403" y="2053"/>
                <a:ext cx="52" cy="115"/>
              </a:xfrm>
              <a:custGeom>
                <a:avLst/>
                <a:gdLst/>
                <a:ahLst/>
                <a:cxnLst>
                  <a:cxn ang="0">
                    <a:pos x="275" y="556"/>
                  </a:cxn>
                  <a:cxn ang="0">
                    <a:pos x="264" y="544"/>
                  </a:cxn>
                  <a:cxn ang="0">
                    <a:pos x="251" y="534"/>
                  </a:cxn>
                  <a:cxn ang="0">
                    <a:pos x="238" y="523"/>
                  </a:cxn>
                  <a:cxn ang="0">
                    <a:pos x="223" y="512"/>
                  </a:cxn>
                  <a:cxn ang="0">
                    <a:pos x="208" y="503"/>
                  </a:cxn>
                  <a:cxn ang="0">
                    <a:pos x="193" y="494"/>
                  </a:cxn>
                  <a:cxn ang="0">
                    <a:pos x="175" y="484"/>
                  </a:cxn>
                  <a:cxn ang="0">
                    <a:pos x="159" y="475"/>
                  </a:cxn>
                  <a:cxn ang="0">
                    <a:pos x="121" y="458"/>
                  </a:cxn>
                  <a:cxn ang="0">
                    <a:pos x="83" y="441"/>
                  </a:cxn>
                  <a:cxn ang="0">
                    <a:pos x="42" y="426"/>
                  </a:cxn>
                  <a:cxn ang="0">
                    <a:pos x="0" y="412"/>
                  </a:cxn>
                  <a:cxn ang="0">
                    <a:pos x="0" y="0"/>
                  </a:cxn>
                  <a:cxn ang="0">
                    <a:pos x="42" y="14"/>
                  </a:cxn>
                  <a:cxn ang="0">
                    <a:pos x="83" y="30"/>
                  </a:cxn>
                  <a:cxn ang="0">
                    <a:pos x="121" y="46"/>
                  </a:cxn>
                  <a:cxn ang="0">
                    <a:pos x="159" y="64"/>
                  </a:cxn>
                  <a:cxn ang="0">
                    <a:pos x="175" y="73"/>
                  </a:cxn>
                  <a:cxn ang="0">
                    <a:pos x="193" y="84"/>
                  </a:cxn>
                  <a:cxn ang="0">
                    <a:pos x="208" y="93"/>
                  </a:cxn>
                  <a:cxn ang="0">
                    <a:pos x="223" y="104"/>
                  </a:cxn>
                  <a:cxn ang="0">
                    <a:pos x="238" y="114"/>
                  </a:cxn>
                  <a:cxn ang="0">
                    <a:pos x="251" y="125"/>
                  </a:cxn>
                  <a:cxn ang="0">
                    <a:pos x="264" y="135"/>
                  </a:cxn>
                  <a:cxn ang="0">
                    <a:pos x="275" y="147"/>
                  </a:cxn>
                  <a:cxn ang="0">
                    <a:pos x="275" y="556"/>
                  </a:cxn>
                </a:cxnLst>
                <a:rect l="0" t="0" r="r" b="b"/>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8" name="Freeform 23"/>
              <p:cNvSpPr>
                <a:spLocks/>
              </p:cNvSpPr>
              <p:nvPr/>
            </p:nvSpPr>
            <p:spPr bwMode="auto">
              <a:xfrm>
                <a:off x="3854" y="1926"/>
                <a:ext cx="49" cy="120"/>
              </a:xfrm>
              <a:custGeom>
                <a:avLst/>
                <a:gdLst/>
                <a:ahLst/>
                <a:cxnLst>
                  <a:cxn ang="0">
                    <a:pos x="248" y="188"/>
                  </a:cxn>
                  <a:cxn ang="0">
                    <a:pos x="248" y="177"/>
                  </a:cxn>
                  <a:cxn ang="0">
                    <a:pos x="246" y="165"/>
                  </a:cxn>
                  <a:cxn ang="0">
                    <a:pos x="242" y="154"/>
                  </a:cxn>
                  <a:cxn ang="0">
                    <a:pos x="237" y="144"/>
                  </a:cxn>
                  <a:cxn ang="0">
                    <a:pos x="232" y="135"/>
                  </a:cxn>
                  <a:cxn ang="0">
                    <a:pos x="226" y="125"/>
                  </a:cxn>
                  <a:cxn ang="0">
                    <a:pos x="218" y="116"/>
                  </a:cxn>
                  <a:cxn ang="0">
                    <a:pos x="209" y="107"/>
                  </a:cxn>
                  <a:cxn ang="0">
                    <a:pos x="200" y="98"/>
                  </a:cxn>
                  <a:cxn ang="0">
                    <a:pos x="191" y="90"/>
                  </a:cxn>
                  <a:cxn ang="0">
                    <a:pos x="180" y="82"/>
                  </a:cxn>
                  <a:cxn ang="0">
                    <a:pos x="170" y="74"/>
                  </a:cxn>
                  <a:cxn ang="0">
                    <a:pos x="147" y="61"/>
                  </a:cxn>
                  <a:cxn ang="0">
                    <a:pos x="124" y="48"/>
                  </a:cxn>
                  <a:cxn ang="0">
                    <a:pos x="101" y="36"/>
                  </a:cxn>
                  <a:cxn ang="0">
                    <a:pos x="79" y="27"/>
                  </a:cxn>
                  <a:cxn ang="0">
                    <a:pos x="58" y="19"/>
                  </a:cxn>
                  <a:cxn ang="0">
                    <a:pos x="39" y="13"/>
                  </a:cxn>
                  <a:cxn ang="0">
                    <a:pos x="11" y="4"/>
                  </a:cxn>
                  <a:cxn ang="0">
                    <a:pos x="0" y="0"/>
                  </a:cxn>
                  <a:cxn ang="0">
                    <a:pos x="0" y="413"/>
                  </a:cxn>
                  <a:cxn ang="0">
                    <a:pos x="11" y="416"/>
                  </a:cxn>
                  <a:cxn ang="0">
                    <a:pos x="39" y="424"/>
                  </a:cxn>
                  <a:cxn ang="0">
                    <a:pos x="58" y="430"/>
                  </a:cxn>
                  <a:cxn ang="0">
                    <a:pos x="79" y="438"/>
                  </a:cxn>
                  <a:cxn ang="0">
                    <a:pos x="101" y="448"/>
                  </a:cxn>
                  <a:cxn ang="0">
                    <a:pos x="124" y="458"/>
                  </a:cxn>
                  <a:cxn ang="0">
                    <a:pos x="147" y="471"/>
                  </a:cxn>
                  <a:cxn ang="0">
                    <a:pos x="170" y="484"/>
                  </a:cxn>
                  <a:cxn ang="0">
                    <a:pos x="180" y="492"/>
                  </a:cxn>
                  <a:cxn ang="0">
                    <a:pos x="191" y="499"/>
                  </a:cxn>
                  <a:cxn ang="0">
                    <a:pos x="200" y="507"/>
                  </a:cxn>
                  <a:cxn ang="0">
                    <a:pos x="209" y="515"/>
                  </a:cxn>
                  <a:cxn ang="0">
                    <a:pos x="218" y="525"/>
                  </a:cxn>
                  <a:cxn ang="0">
                    <a:pos x="226" y="534"/>
                  </a:cxn>
                  <a:cxn ang="0">
                    <a:pos x="232" y="543"/>
                  </a:cxn>
                  <a:cxn ang="0">
                    <a:pos x="237" y="554"/>
                  </a:cxn>
                  <a:cxn ang="0">
                    <a:pos x="242" y="563"/>
                  </a:cxn>
                  <a:cxn ang="0">
                    <a:pos x="246" y="575"/>
                  </a:cxn>
                  <a:cxn ang="0">
                    <a:pos x="248" y="585"/>
                  </a:cxn>
                  <a:cxn ang="0">
                    <a:pos x="248" y="597"/>
                  </a:cxn>
                  <a:cxn ang="0">
                    <a:pos x="248" y="188"/>
                  </a:cxn>
                </a:cxnLst>
                <a:rect l="0" t="0" r="r" b="b"/>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9" name="Rectangle 24"/>
              <p:cNvSpPr>
                <a:spLocks noChangeArrowheads="1"/>
              </p:cNvSpPr>
              <p:nvPr/>
            </p:nvSpPr>
            <p:spPr bwMode="auto">
              <a:xfrm>
                <a:off x="3974" y="1922"/>
                <a:ext cx="41"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0" name="Rectangle 25"/>
              <p:cNvSpPr>
                <a:spLocks noChangeArrowheads="1"/>
              </p:cNvSpPr>
              <p:nvPr/>
            </p:nvSpPr>
            <p:spPr bwMode="auto">
              <a:xfrm>
                <a:off x="4044" y="1947"/>
                <a:ext cx="19"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1" name="Freeform 26"/>
              <p:cNvSpPr>
                <a:spLocks/>
              </p:cNvSpPr>
              <p:nvPr/>
            </p:nvSpPr>
            <p:spPr bwMode="auto">
              <a:xfrm>
                <a:off x="4154" y="1978"/>
                <a:ext cx="66" cy="215"/>
              </a:xfrm>
              <a:custGeom>
                <a:avLst/>
                <a:gdLst/>
                <a:ahLst/>
                <a:cxnLst>
                  <a:cxn ang="0">
                    <a:pos x="329" y="645"/>
                  </a:cxn>
                  <a:cxn ang="0">
                    <a:pos x="293" y="593"/>
                  </a:cxn>
                  <a:cxn ang="0">
                    <a:pos x="258" y="543"/>
                  </a:cxn>
                  <a:cxn ang="0">
                    <a:pos x="223" y="493"/>
                  </a:cxn>
                  <a:cxn ang="0">
                    <a:pos x="191" y="443"/>
                  </a:cxn>
                  <a:cxn ang="0">
                    <a:pos x="160" y="394"/>
                  </a:cxn>
                  <a:cxn ang="0">
                    <a:pos x="132" y="346"/>
                  </a:cxn>
                  <a:cxn ang="0">
                    <a:pos x="105" y="299"/>
                  </a:cxn>
                  <a:cxn ang="0">
                    <a:pos x="80" y="255"/>
                  </a:cxn>
                  <a:cxn ang="0">
                    <a:pos x="59" y="213"/>
                  </a:cxn>
                  <a:cxn ang="0">
                    <a:pos x="41" y="173"/>
                  </a:cxn>
                  <a:cxn ang="0">
                    <a:pos x="26" y="136"/>
                  </a:cxn>
                  <a:cxn ang="0">
                    <a:pos x="14" y="102"/>
                  </a:cxn>
                  <a:cxn ang="0">
                    <a:pos x="9" y="85"/>
                  </a:cxn>
                  <a:cxn ang="0">
                    <a:pos x="5" y="70"/>
                  </a:cxn>
                  <a:cxn ang="0">
                    <a:pos x="2" y="56"/>
                  </a:cxn>
                  <a:cxn ang="0">
                    <a:pos x="0" y="42"/>
                  </a:cxn>
                  <a:cxn ang="0">
                    <a:pos x="0" y="30"/>
                  </a:cxn>
                  <a:cxn ang="0">
                    <a:pos x="0" y="19"/>
                  </a:cxn>
                  <a:cxn ang="0">
                    <a:pos x="1" y="8"/>
                  </a:cxn>
                  <a:cxn ang="0">
                    <a:pos x="3" y="0"/>
                  </a:cxn>
                  <a:cxn ang="0">
                    <a:pos x="3" y="425"/>
                  </a:cxn>
                  <a:cxn ang="0">
                    <a:pos x="1" y="435"/>
                  </a:cxn>
                  <a:cxn ang="0">
                    <a:pos x="0" y="445"/>
                  </a:cxn>
                  <a:cxn ang="0">
                    <a:pos x="0" y="457"/>
                  </a:cxn>
                  <a:cxn ang="0">
                    <a:pos x="0" y="468"/>
                  </a:cxn>
                  <a:cxn ang="0">
                    <a:pos x="2" y="482"/>
                  </a:cxn>
                  <a:cxn ang="0">
                    <a:pos x="5" y="497"/>
                  </a:cxn>
                  <a:cxn ang="0">
                    <a:pos x="9" y="512"/>
                  </a:cxn>
                  <a:cxn ang="0">
                    <a:pos x="14" y="527"/>
                  </a:cxn>
                  <a:cxn ang="0">
                    <a:pos x="26" y="562"/>
                  </a:cxn>
                  <a:cxn ang="0">
                    <a:pos x="41" y="599"/>
                  </a:cxn>
                  <a:cxn ang="0">
                    <a:pos x="59" y="639"/>
                  </a:cxn>
                  <a:cxn ang="0">
                    <a:pos x="80" y="681"/>
                  </a:cxn>
                  <a:cxn ang="0">
                    <a:pos x="105" y="725"/>
                  </a:cxn>
                  <a:cxn ang="0">
                    <a:pos x="132" y="771"/>
                  </a:cxn>
                  <a:cxn ang="0">
                    <a:pos x="160" y="819"/>
                  </a:cxn>
                  <a:cxn ang="0">
                    <a:pos x="191" y="868"/>
                  </a:cxn>
                  <a:cxn ang="0">
                    <a:pos x="223" y="917"/>
                  </a:cxn>
                  <a:cxn ang="0">
                    <a:pos x="258" y="967"/>
                  </a:cxn>
                  <a:cxn ang="0">
                    <a:pos x="293" y="1017"/>
                  </a:cxn>
                  <a:cxn ang="0">
                    <a:pos x="329" y="1068"/>
                  </a:cxn>
                  <a:cxn ang="0">
                    <a:pos x="329" y="645"/>
                  </a:cxn>
                </a:cxnLst>
                <a:rect l="0" t="0" r="r" b="b"/>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2" name="Freeform 27"/>
              <p:cNvSpPr>
                <a:spLocks/>
              </p:cNvSpPr>
              <p:nvPr/>
            </p:nvSpPr>
            <p:spPr bwMode="auto">
              <a:xfrm>
                <a:off x="4376" y="2234"/>
                <a:ext cx="109" cy="138"/>
              </a:xfrm>
              <a:custGeom>
                <a:avLst/>
                <a:gdLst/>
                <a:ahLst/>
                <a:cxnLst>
                  <a:cxn ang="0">
                    <a:pos x="544" y="703"/>
                  </a:cxn>
                  <a:cxn ang="0">
                    <a:pos x="468" y="658"/>
                  </a:cxn>
                  <a:cxn ang="0">
                    <a:pos x="395" y="614"/>
                  </a:cxn>
                  <a:cxn ang="0">
                    <a:pos x="321" y="576"/>
                  </a:cxn>
                  <a:cxn ang="0">
                    <a:pos x="251" y="540"/>
                  </a:cxn>
                  <a:cxn ang="0">
                    <a:pos x="183" y="507"/>
                  </a:cxn>
                  <a:cxn ang="0">
                    <a:pos x="119" y="478"/>
                  </a:cxn>
                  <a:cxn ang="0">
                    <a:pos x="57" y="451"/>
                  </a:cxn>
                  <a:cxn ang="0">
                    <a:pos x="0" y="426"/>
                  </a:cxn>
                  <a:cxn ang="0">
                    <a:pos x="0" y="0"/>
                  </a:cxn>
                  <a:cxn ang="0">
                    <a:pos x="57" y="24"/>
                  </a:cxn>
                  <a:cxn ang="0">
                    <a:pos x="119" y="51"/>
                  </a:cxn>
                  <a:cxn ang="0">
                    <a:pos x="183" y="82"/>
                  </a:cxn>
                  <a:cxn ang="0">
                    <a:pos x="251" y="114"/>
                  </a:cxn>
                  <a:cxn ang="0">
                    <a:pos x="321" y="151"/>
                  </a:cxn>
                  <a:cxn ang="0">
                    <a:pos x="395" y="190"/>
                  </a:cxn>
                  <a:cxn ang="0">
                    <a:pos x="468" y="232"/>
                  </a:cxn>
                  <a:cxn ang="0">
                    <a:pos x="544" y="277"/>
                  </a:cxn>
                  <a:cxn ang="0">
                    <a:pos x="544" y="703"/>
                  </a:cxn>
                </a:cxnLst>
                <a:rect l="0" t="0" r="r" b="b"/>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3" name="Rectangle 28"/>
              <p:cNvSpPr>
                <a:spLocks noChangeArrowheads="1"/>
              </p:cNvSpPr>
              <p:nvPr/>
            </p:nvSpPr>
            <p:spPr bwMode="auto">
              <a:xfrm>
                <a:off x="4106" y="1973"/>
                <a:ext cx="55" cy="85"/>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4" name="Freeform 29"/>
              <p:cNvSpPr>
                <a:spLocks/>
              </p:cNvSpPr>
              <p:nvPr/>
            </p:nvSpPr>
            <p:spPr bwMode="auto">
              <a:xfrm>
                <a:off x="1372" y="1584"/>
                <a:ext cx="44" cy="120"/>
              </a:xfrm>
              <a:custGeom>
                <a:avLst/>
                <a:gdLst/>
                <a:ahLst/>
                <a:cxnLst>
                  <a:cxn ang="0">
                    <a:pos x="0" y="567"/>
                  </a:cxn>
                  <a:cxn ang="0">
                    <a:pos x="220" y="599"/>
                  </a:cxn>
                  <a:cxn ang="0">
                    <a:pos x="220" y="32"/>
                  </a:cxn>
                  <a:cxn ang="0">
                    <a:pos x="0" y="0"/>
                  </a:cxn>
                  <a:cxn ang="0">
                    <a:pos x="0" y="567"/>
                  </a:cxn>
                </a:cxnLst>
                <a:rect l="0" t="0" r="r" b="b"/>
                <a:pathLst>
                  <a:path w="220" h="599">
                    <a:moveTo>
                      <a:pt x="0" y="567"/>
                    </a:moveTo>
                    <a:lnTo>
                      <a:pt x="220" y="599"/>
                    </a:lnTo>
                    <a:lnTo>
                      <a:pt x="220" y="32"/>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5" name="Rectangle 30"/>
              <p:cNvSpPr>
                <a:spLocks noChangeArrowheads="1"/>
              </p:cNvSpPr>
              <p:nvPr/>
            </p:nvSpPr>
            <p:spPr bwMode="auto">
              <a:xfrm>
                <a:off x="1440" y="1739"/>
                <a:ext cx="156"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36" name="Freeform 31"/>
              <p:cNvSpPr>
                <a:spLocks/>
              </p:cNvSpPr>
              <p:nvPr/>
            </p:nvSpPr>
            <p:spPr bwMode="auto">
              <a:xfrm>
                <a:off x="3540" y="1922"/>
                <a:ext cx="318" cy="114"/>
              </a:xfrm>
              <a:custGeom>
                <a:avLst/>
                <a:gdLst/>
                <a:ahLst/>
                <a:cxnLst>
                  <a:cxn ang="0">
                    <a:pos x="1546" y="10"/>
                  </a:cxn>
                  <a:cxn ang="0">
                    <a:pos x="1451" y="4"/>
                  </a:cxn>
                  <a:cxn ang="0">
                    <a:pos x="1346" y="0"/>
                  </a:cxn>
                  <a:cxn ang="0">
                    <a:pos x="1235" y="1"/>
                  </a:cxn>
                  <a:cxn ang="0">
                    <a:pos x="1118" y="6"/>
                  </a:cxn>
                  <a:cxn ang="0">
                    <a:pos x="996" y="13"/>
                  </a:cxn>
                  <a:cxn ang="0">
                    <a:pos x="875" y="22"/>
                  </a:cxn>
                  <a:cxn ang="0">
                    <a:pos x="753" y="34"/>
                  </a:cxn>
                  <a:cxn ang="0">
                    <a:pos x="658" y="43"/>
                  </a:cxn>
                  <a:cxn ang="0">
                    <a:pos x="585" y="52"/>
                  </a:cxn>
                  <a:cxn ang="0">
                    <a:pos x="515" y="61"/>
                  </a:cxn>
                  <a:cxn ang="0">
                    <a:pos x="447" y="70"/>
                  </a:cxn>
                  <a:cxn ang="0">
                    <a:pos x="339" y="87"/>
                  </a:cxn>
                  <a:cxn ang="0">
                    <a:pos x="203" y="110"/>
                  </a:cxn>
                  <a:cxn ang="0">
                    <a:pos x="96" y="132"/>
                  </a:cxn>
                  <a:cxn ang="0">
                    <a:pos x="36" y="147"/>
                  </a:cxn>
                  <a:cxn ang="0">
                    <a:pos x="9" y="157"/>
                  </a:cxn>
                  <a:cxn ang="0">
                    <a:pos x="0" y="570"/>
                  </a:cxn>
                  <a:cxn ang="0">
                    <a:pos x="54" y="553"/>
                  </a:cxn>
                  <a:cxn ang="0">
                    <a:pos x="146" y="532"/>
                  </a:cxn>
                  <a:cxn ang="0">
                    <a:pos x="269" y="508"/>
                  </a:cxn>
                  <a:cxn ang="0">
                    <a:pos x="415" y="484"/>
                  </a:cxn>
                  <a:cxn ang="0">
                    <a:pos x="481" y="476"/>
                  </a:cxn>
                  <a:cxn ang="0">
                    <a:pos x="550" y="466"/>
                  </a:cxn>
                  <a:cxn ang="0">
                    <a:pos x="621" y="458"/>
                  </a:cxn>
                  <a:cxn ang="0">
                    <a:pos x="694" y="449"/>
                  </a:cxn>
                  <a:cxn ang="0">
                    <a:pos x="814" y="437"/>
                  </a:cxn>
                  <a:cxn ang="0">
                    <a:pos x="936" y="427"/>
                  </a:cxn>
                  <a:cxn ang="0">
                    <a:pos x="1057" y="418"/>
                  </a:cxn>
                  <a:cxn ang="0">
                    <a:pos x="1176" y="413"/>
                  </a:cxn>
                  <a:cxn ang="0">
                    <a:pos x="1291" y="410"/>
                  </a:cxn>
                  <a:cxn ang="0">
                    <a:pos x="1399" y="410"/>
                  </a:cxn>
                  <a:cxn ang="0">
                    <a:pos x="1500" y="415"/>
                  </a:cxn>
                  <a:cxn ang="0">
                    <a:pos x="1590" y="423"/>
                  </a:cxn>
                </a:cxnLst>
                <a:rect l="0" t="0" r="r" b="b"/>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7" name="Freeform 32"/>
              <p:cNvSpPr>
                <a:spLocks/>
              </p:cNvSpPr>
              <p:nvPr/>
            </p:nvSpPr>
            <p:spPr bwMode="auto">
              <a:xfrm>
                <a:off x="4172" y="930"/>
                <a:ext cx="63" cy="131"/>
              </a:xfrm>
              <a:custGeom>
                <a:avLst/>
                <a:gdLst/>
                <a:ahLst/>
                <a:cxnLst>
                  <a:cxn ang="0">
                    <a:pos x="33" y="665"/>
                  </a:cxn>
                  <a:cxn ang="0">
                    <a:pos x="29" y="652"/>
                  </a:cxn>
                  <a:cxn ang="0">
                    <a:pos x="19" y="637"/>
                  </a:cxn>
                  <a:cxn ang="0">
                    <a:pos x="8" y="618"/>
                  </a:cxn>
                  <a:cxn ang="0">
                    <a:pos x="1" y="596"/>
                  </a:cxn>
                  <a:cxn ang="0">
                    <a:pos x="0" y="572"/>
                  </a:cxn>
                  <a:cxn ang="0">
                    <a:pos x="6" y="548"/>
                  </a:cxn>
                  <a:cxn ang="0">
                    <a:pos x="17" y="530"/>
                  </a:cxn>
                  <a:cxn ang="0">
                    <a:pos x="28" y="520"/>
                  </a:cxn>
                  <a:cxn ang="0">
                    <a:pos x="41" y="509"/>
                  </a:cxn>
                  <a:cxn ang="0">
                    <a:pos x="59" y="500"/>
                  </a:cxn>
                  <a:cxn ang="0">
                    <a:pos x="91" y="488"/>
                  </a:cxn>
                  <a:cxn ang="0">
                    <a:pos x="167" y="471"/>
                  </a:cxn>
                  <a:cxn ang="0">
                    <a:pos x="246" y="451"/>
                  </a:cxn>
                  <a:cxn ang="0">
                    <a:pos x="296" y="433"/>
                  </a:cxn>
                  <a:cxn ang="0">
                    <a:pos x="317" y="420"/>
                  </a:cxn>
                  <a:cxn ang="0">
                    <a:pos x="324" y="412"/>
                  </a:cxn>
                  <a:cxn ang="0">
                    <a:pos x="325" y="0"/>
                  </a:cxn>
                  <a:cxn ang="0">
                    <a:pos x="322" y="8"/>
                  </a:cxn>
                  <a:cxn ang="0">
                    <a:pos x="311" y="15"/>
                  </a:cxn>
                  <a:cxn ang="0">
                    <a:pos x="274" y="33"/>
                  </a:cxn>
                  <a:cxn ang="0">
                    <a:pos x="211" y="51"/>
                  </a:cxn>
                  <a:cxn ang="0">
                    <a:pos x="117" y="72"/>
                  </a:cxn>
                  <a:cxn ang="0">
                    <a:pos x="68" y="86"/>
                  </a:cxn>
                  <a:cxn ang="0">
                    <a:pos x="49" y="96"/>
                  </a:cxn>
                  <a:cxn ang="0">
                    <a:pos x="34" y="105"/>
                  </a:cxn>
                  <a:cxn ang="0">
                    <a:pos x="22" y="116"/>
                  </a:cxn>
                  <a:cxn ang="0">
                    <a:pos x="13" y="127"/>
                  </a:cxn>
                  <a:cxn ang="0">
                    <a:pos x="3" y="151"/>
                  </a:cxn>
                  <a:cxn ang="0">
                    <a:pos x="0" y="174"/>
                  </a:cxn>
                  <a:cxn ang="0">
                    <a:pos x="5" y="196"/>
                  </a:cxn>
                  <a:cxn ang="0">
                    <a:pos x="14" y="217"/>
                  </a:cxn>
                  <a:cxn ang="0">
                    <a:pos x="25" y="234"/>
                  </a:cxn>
                  <a:cxn ang="0">
                    <a:pos x="32" y="248"/>
                  </a:cxn>
                  <a:cxn ang="0">
                    <a:pos x="34" y="262"/>
                  </a:cxn>
                </a:cxnLst>
                <a:rect l="0" t="0" r="r" b="b"/>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8" name="Freeform 33"/>
              <p:cNvSpPr>
                <a:spLocks/>
              </p:cNvSpPr>
              <p:nvPr/>
            </p:nvSpPr>
            <p:spPr bwMode="auto">
              <a:xfrm>
                <a:off x="4110" y="1095"/>
                <a:ext cx="99" cy="121"/>
              </a:xfrm>
              <a:custGeom>
                <a:avLst/>
                <a:gdLst/>
                <a:ahLst/>
                <a:cxnLst>
                  <a:cxn ang="0">
                    <a:pos x="0" y="613"/>
                  </a:cxn>
                  <a:cxn ang="0">
                    <a:pos x="8" y="612"/>
                  </a:cxn>
                  <a:cxn ang="0">
                    <a:pos x="29" y="607"/>
                  </a:cxn>
                  <a:cxn ang="0">
                    <a:pos x="43" y="604"/>
                  </a:cxn>
                  <a:cxn ang="0">
                    <a:pos x="58" y="599"/>
                  </a:cxn>
                  <a:cxn ang="0">
                    <a:pos x="74" y="593"/>
                  </a:cxn>
                  <a:cxn ang="0">
                    <a:pos x="91" y="587"/>
                  </a:cxn>
                  <a:cxn ang="0">
                    <a:pos x="107" y="580"/>
                  </a:cxn>
                  <a:cxn ang="0">
                    <a:pos x="122" y="572"/>
                  </a:cxn>
                  <a:cxn ang="0">
                    <a:pos x="136" y="563"/>
                  </a:cxn>
                  <a:cxn ang="0">
                    <a:pos x="147" y="554"/>
                  </a:cxn>
                  <a:cxn ang="0">
                    <a:pos x="151" y="548"/>
                  </a:cxn>
                  <a:cxn ang="0">
                    <a:pos x="156" y="543"/>
                  </a:cxn>
                  <a:cxn ang="0">
                    <a:pos x="158" y="537"/>
                  </a:cxn>
                  <a:cxn ang="0">
                    <a:pos x="161" y="530"/>
                  </a:cxn>
                  <a:cxn ang="0">
                    <a:pos x="162" y="524"/>
                  </a:cxn>
                  <a:cxn ang="0">
                    <a:pos x="162" y="517"/>
                  </a:cxn>
                  <a:cxn ang="0">
                    <a:pos x="161" y="510"/>
                  </a:cxn>
                  <a:cxn ang="0">
                    <a:pos x="158" y="503"/>
                  </a:cxn>
                  <a:cxn ang="0">
                    <a:pos x="208" y="489"/>
                  </a:cxn>
                  <a:cxn ang="0">
                    <a:pos x="252" y="475"/>
                  </a:cxn>
                  <a:cxn ang="0">
                    <a:pos x="293" y="462"/>
                  </a:cxn>
                  <a:cxn ang="0">
                    <a:pos x="332" y="450"/>
                  </a:cxn>
                  <a:cxn ang="0">
                    <a:pos x="371" y="438"/>
                  </a:cxn>
                  <a:cxn ang="0">
                    <a:pos x="410" y="426"/>
                  </a:cxn>
                  <a:cxn ang="0">
                    <a:pos x="450" y="417"/>
                  </a:cxn>
                  <a:cxn ang="0">
                    <a:pos x="495" y="409"/>
                  </a:cxn>
                  <a:cxn ang="0">
                    <a:pos x="495" y="0"/>
                  </a:cxn>
                  <a:cxn ang="0">
                    <a:pos x="450" y="8"/>
                  </a:cxn>
                  <a:cxn ang="0">
                    <a:pos x="410" y="17"/>
                  </a:cxn>
                  <a:cxn ang="0">
                    <a:pos x="371" y="29"/>
                  </a:cxn>
                  <a:cxn ang="0">
                    <a:pos x="332" y="41"/>
                  </a:cxn>
                  <a:cxn ang="0">
                    <a:pos x="293" y="54"/>
                  </a:cxn>
                  <a:cxn ang="0">
                    <a:pos x="252" y="67"/>
                  </a:cxn>
                  <a:cxn ang="0">
                    <a:pos x="208" y="81"/>
                  </a:cxn>
                  <a:cxn ang="0">
                    <a:pos x="158" y="95"/>
                  </a:cxn>
                  <a:cxn ang="0">
                    <a:pos x="161" y="102"/>
                  </a:cxn>
                  <a:cxn ang="0">
                    <a:pos x="162" y="109"/>
                  </a:cxn>
                  <a:cxn ang="0">
                    <a:pos x="162" y="116"/>
                  </a:cxn>
                  <a:cxn ang="0">
                    <a:pos x="161" y="121"/>
                  </a:cxn>
                  <a:cxn ang="0">
                    <a:pos x="158" y="127"/>
                  </a:cxn>
                  <a:cxn ang="0">
                    <a:pos x="156" y="133"/>
                  </a:cxn>
                  <a:cxn ang="0">
                    <a:pos x="151" y="139"/>
                  </a:cxn>
                  <a:cxn ang="0">
                    <a:pos x="147" y="145"/>
                  </a:cxn>
                  <a:cxn ang="0">
                    <a:pos x="136" y="154"/>
                  </a:cxn>
                  <a:cxn ang="0">
                    <a:pos x="122" y="163"/>
                  </a:cxn>
                  <a:cxn ang="0">
                    <a:pos x="107" y="172"/>
                  </a:cxn>
                  <a:cxn ang="0">
                    <a:pos x="91" y="179"/>
                  </a:cxn>
                  <a:cxn ang="0">
                    <a:pos x="74" y="184"/>
                  </a:cxn>
                  <a:cxn ang="0">
                    <a:pos x="58" y="190"/>
                  </a:cxn>
                  <a:cxn ang="0">
                    <a:pos x="43" y="194"/>
                  </a:cxn>
                  <a:cxn ang="0">
                    <a:pos x="29" y="197"/>
                  </a:cxn>
                  <a:cxn ang="0">
                    <a:pos x="8" y="202"/>
                  </a:cxn>
                  <a:cxn ang="0">
                    <a:pos x="0" y="204"/>
                  </a:cxn>
                  <a:cxn ang="0">
                    <a:pos x="0" y="613"/>
                  </a:cxn>
                </a:cxnLst>
                <a:rect l="0" t="0" r="r" b="b"/>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39" name="Freeform 34"/>
              <p:cNvSpPr>
                <a:spLocks/>
              </p:cNvSpPr>
              <p:nvPr/>
            </p:nvSpPr>
            <p:spPr bwMode="auto">
              <a:xfrm>
                <a:off x="1793" y="1882"/>
                <a:ext cx="216" cy="100"/>
              </a:xfrm>
              <a:custGeom>
                <a:avLst/>
                <a:gdLst/>
                <a:ahLst/>
                <a:cxnLst>
                  <a:cxn ang="0">
                    <a:pos x="1083" y="92"/>
                  </a:cxn>
                  <a:cxn ang="0">
                    <a:pos x="660" y="55"/>
                  </a:cxn>
                  <a:cxn ang="0">
                    <a:pos x="0" y="0"/>
                  </a:cxn>
                  <a:cxn ang="0">
                    <a:pos x="0" y="409"/>
                  </a:cxn>
                  <a:cxn ang="0">
                    <a:pos x="660" y="467"/>
                  </a:cxn>
                  <a:cxn ang="0">
                    <a:pos x="1083" y="505"/>
                  </a:cxn>
                  <a:cxn ang="0">
                    <a:pos x="1083" y="92"/>
                  </a:cxn>
                </a:cxnLst>
                <a:rect l="0" t="0" r="r" b="b"/>
                <a:pathLst>
                  <a:path w="1083" h="505">
                    <a:moveTo>
                      <a:pt x="1083" y="92"/>
                    </a:moveTo>
                    <a:lnTo>
                      <a:pt x="660" y="55"/>
                    </a:lnTo>
                    <a:lnTo>
                      <a:pt x="0" y="0"/>
                    </a:lnTo>
                    <a:lnTo>
                      <a:pt x="0" y="409"/>
                    </a:lnTo>
                    <a:lnTo>
                      <a:pt x="660" y="467"/>
                    </a:lnTo>
                    <a:lnTo>
                      <a:pt x="1083" y="505"/>
                    </a:lnTo>
                    <a:lnTo>
                      <a:pt x="1083" y="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0" name="Freeform 35"/>
              <p:cNvSpPr>
                <a:spLocks/>
              </p:cNvSpPr>
              <p:nvPr/>
            </p:nvSpPr>
            <p:spPr bwMode="auto">
              <a:xfrm>
                <a:off x="2027" y="1862"/>
                <a:ext cx="110" cy="89"/>
              </a:xfrm>
              <a:custGeom>
                <a:avLst/>
                <a:gdLst/>
                <a:ahLst/>
                <a:cxnLst>
                  <a:cxn ang="0">
                    <a:pos x="548" y="29"/>
                  </a:cxn>
                  <a:cxn ang="0">
                    <a:pos x="0" y="0"/>
                  </a:cxn>
                  <a:cxn ang="0">
                    <a:pos x="0" y="409"/>
                  </a:cxn>
                  <a:cxn ang="0">
                    <a:pos x="548" y="438"/>
                  </a:cxn>
                  <a:cxn ang="0">
                    <a:pos x="548" y="29"/>
                  </a:cxn>
                </a:cxnLst>
                <a:rect l="0" t="0" r="r" b="b"/>
                <a:pathLst>
                  <a:path w="548" h="438">
                    <a:moveTo>
                      <a:pt x="548" y="29"/>
                    </a:moveTo>
                    <a:lnTo>
                      <a:pt x="0" y="0"/>
                    </a:lnTo>
                    <a:lnTo>
                      <a:pt x="0" y="409"/>
                    </a:lnTo>
                    <a:lnTo>
                      <a:pt x="548" y="438"/>
                    </a:lnTo>
                    <a:lnTo>
                      <a:pt x="548" y="2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1" name="Freeform 36"/>
              <p:cNvSpPr>
                <a:spLocks/>
              </p:cNvSpPr>
              <p:nvPr/>
            </p:nvSpPr>
            <p:spPr bwMode="auto">
              <a:xfrm>
                <a:off x="2319" y="2124"/>
                <a:ext cx="39" cy="100"/>
              </a:xfrm>
              <a:custGeom>
                <a:avLst/>
                <a:gdLst/>
                <a:ahLst/>
                <a:cxnLst>
                  <a:cxn ang="0">
                    <a:pos x="187" y="0"/>
                  </a:cxn>
                  <a:cxn ang="0">
                    <a:pos x="0" y="92"/>
                  </a:cxn>
                  <a:cxn ang="0">
                    <a:pos x="0" y="501"/>
                  </a:cxn>
                  <a:cxn ang="0">
                    <a:pos x="187" y="409"/>
                  </a:cxn>
                  <a:cxn ang="0">
                    <a:pos x="187" y="0"/>
                  </a:cxn>
                </a:cxnLst>
                <a:rect l="0" t="0" r="r" b="b"/>
                <a:pathLst>
                  <a:path w="187" h="501">
                    <a:moveTo>
                      <a:pt x="187" y="0"/>
                    </a:moveTo>
                    <a:lnTo>
                      <a:pt x="0" y="92"/>
                    </a:lnTo>
                    <a:lnTo>
                      <a:pt x="0" y="501"/>
                    </a:lnTo>
                    <a:lnTo>
                      <a:pt x="187" y="409"/>
                    </a:lnTo>
                    <a:lnTo>
                      <a:pt x="18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2" name="Freeform 37"/>
              <p:cNvSpPr>
                <a:spLocks/>
              </p:cNvSpPr>
              <p:nvPr/>
            </p:nvSpPr>
            <p:spPr bwMode="auto">
              <a:xfrm>
                <a:off x="2398" y="2049"/>
                <a:ext cx="97" cy="89"/>
              </a:xfrm>
              <a:custGeom>
                <a:avLst/>
                <a:gdLst/>
                <a:ahLst/>
                <a:cxnLst>
                  <a:cxn ang="0">
                    <a:pos x="487" y="415"/>
                  </a:cxn>
                  <a:cxn ang="0">
                    <a:pos x="457" y="411"/>
                  </a:cxn>
                  <a:cxn ang="0">
                    <a:pos x="426" y="410"/>
                  </a:cxn>
                  <a:cxn ang="0">
                    <a:pos x="398" y="409"/>
                  </a:cxn>
                  <a:cxn ang="0">
                    <a:pos x="372" y="409"/>
                  </a:cxn>
                  <a:cxn ang="0">
                    <a:pos x="320" y="411"/>
                  </a:cxn>
                  <a:cxn ang="0">
                    <a:pos x="262" y="415"/>
                  </a:cxn>
                  <a:cxn ang="0">
                    <a:pos x="200" y="420"/>
                  </a:cxn>
                  <a:cxn ang="0">
                    <a:pos x="139" y="426"/>
                  </a:cxn>
                  <a:cxn ang="0">
                    <a:pos x="85" y="431"/>
                  </a:cxn>
                  <a:cxn ang="0">
                    <a:pos x="41" y="436"/>
                  </a:cxn>
                  <a:cxn ang="0">
                    <a:pos x="11" y="440"/>
                  </a:cxn>
                  <a:cxn ang="0">
                    <a:pos x="0" y="442"/>
                  </a:cxn>
                  <a:cxn ang="0">
                    <a:pos x="0" y="32"/>
                  </a:cxn>
                  <a:cxn ang="0">
                    <a:pos x="11" y="31"/>
                  </a:cxn>
                  <a:cxn ang="0">
                    <a:pos x="41" y="27"/>
                  </a:cxn>
                  <a:cxn ang="0">
                    <a:pos x="85" y="23"/>
                  </a:cxn>
                  <a:cxn ang="0">
                    <a:pos x="139" y="17"/>
                  </a:cxn>
                  <a:cxn ang="0">
                    <a:pos x="200" y="11"/>
                  </a:cxn>
                  <a:cxn ang="0">
                    <a:pos x="262" y="6"/>
                  </a:cxn>
                  <a:cxn ang="0">
                    <a:pos x="320" y="2"/>
                  </a:cxn>
                  <a:cxn ang="0">
                    <a:pos x="372" y="0"/>
                  </a:cxn>
                  <a:cxn ang="0">
                    <a:pos x="398" y="0"/>
                  </a:cxn>
                  <a:cxn ang="0">
                    <a:pos x="426" y="2"/>
                  </a:cxn>
                  <a:cxn ang="0">
                    <a:pos x="457" y="3"/>
                  </a:cxn>
                  <a:cxn ang="0">
                    <a:pos x="487" y="6"/>
                  </a:cxn>
                  <a:cxn ang="0">
                    <a:pos x="487" y="415"/>
                  </a:cxn>
                </a:cxnLst>
                <a:rect l="0" t="0" r="r" b="b"/>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3" name="Rectangle 38"/>
              <p:cNvSpPr>
                <a:spLocks noChangeArrowheads="1"/>
              </p:cNvSpPr>
              <p:nvPr/>
            </p:nvSpPr>
            <p:spPr bwMode="auto">
              <a:xfrm>
                <a:off x="2756" y="2444"/>
                <a:ext cx="94" cy="83"/>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44" name="Freeform 39"/>
              <p:cNvSpPr>
                <a:spLocks/>
              </p:cNvSpPr>
              <p:nvPr/>
            </p:nvSpPr>
            <p:spPr bwMode="auto">
              <a:xfrm>
                <a:off x="3240" y="2028"/>
                <a:ext cx="169" cy="105"/>
              </a:xfrm>
              <a:custGeom>
                <a:avLst/>
                <a:gdLst/>
                <a:ahLst/>
                <a:cxnLst>
                  <a:cxn ang="0">
                    <a:pos x="839" y="518"/>
                  </a:cxn>
                  <a:cxn ang="0">
                    <a:pos x="780" y="500"/>
                  </a:cxn>
                  <a:cxn ang="0">
                    <a:pos x="719" y="484"/>
                  </a:cxn>
                  <a:cxn ang="0">
                    <a:pos x="657" y="470"/>
                  </a:cxn>
                  <a:cxn ang="0">
                    <a:pos x="594" y="457"/>
                  </a:cxn>
                  <a:cxn ang="0">
                    <a:pos x="531" y="446"/>
                  </a:cxn>
                  <a:cxn ang="0">
                    <a:pos x="468" y="436"/>
                  </a:cxn>
                  <a:cxn ang="0">
                    <a:pos x="406" y="429"/>
                  </a:cxn>
                  <a:cxn ang="0">
                    <a:pos x="347" y="422"/>
                  </a:cxn>
                  <a:cxn ang="0">
                    <a:pos x="290" y="416"/>
                  </a:cxn>
                  <a:cxn ang="0">
                    <a:pos x="235" y="412"/>
                  </a:cxn>
                  <a:cxn ang="0">
                    <a:pos x="183" y="410"/>
                  </a:cxn>
                  <a:cxn ang="0">
                    <a:pos x="135" y="409"/>
                  </a:cxn>
                  <a:cxn ang="0">
                    <a:pos x="93" y="409"/>
                  </a:cxn>
                  <a:cxn ang="0">
                    <a:pos x="56" y="410"/>
                  </a:cxn>
                  <a:cxn ang="0">
                    <a:pos x="24" y="412"/>
                  </a:cxn>
                  <a:cxn ang="0">
                    <a:pos x="0" y="416"/>
                  </a:cxn>
                  <a:cxn ang="0">
                    <a:pos x="0" y="7"/>
                  </a:cxn>
                  <a:cxn ang="0">
                    <a:pos x="24" y="4"/>
                  </a:cxn>
                  <a:cxn ang="0">
                    <a:pos x="56" y="1"/>
                  </a:cxn>
                  <a:cxn ang="0">
                    <a:pos x="93" y="0"/>
                  </a:cxn>
                  <a:cxn ang="0">
                    <a:pos x="135" y="0"/>
                  </a:cxn>
                  <a:cxn ang="0">
                    <a:pos x="183" y="1"/>
                  </a:cxn>
                  <a:cxn ang="0">
                    <a:pos x="235" y="4"/>
                  </a:cxn>
                  <a:cxn ang="0">
                    <a:pos x="290" y="7"/>
                  </a:cxn>
                  <a:cxn ang="0">
                    <a:pos x="347" y="13"/>
                  </a:cxn>
                  <a:cxn ang="0">
                    <a:pos x="406" y="19"/>
                  </a:cxn>
                  <a:cxn ang="0">
                    <a:pos x="468" y="27"/>
                  </a:cxn>
                  <a:cxn ang="0">
                    <a:pos x="531" y="37"/>
                  </a:cxn>
                  <a:cxn ang="0">
                    <a:pos x="594" y="48"/>
                  </a:cxn>
                  <a:cxn ang="0">
                    <a:pos x="657" y="61"/>
                  </a:cxn>
                  <a:cxn ang="0">
                    <a:pos x="719" y="75"/>
                  </a:cxn>
                  <a:cxn ang="0">
                    <a:pos x="780" y="91"/>
                  </a:cxn>
                  <a:cxn ang="0">
                    <a:pos x="839" y="109"/>
                  </a:cxn>
                  <a:cxn ang="0">
                    <a:pos x="839" y="518"/>
                  </a:cxn>
                </a:cxnLst>
                <a:rect l="0" t="0" r="r" b="b"/>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5" name="Freeform 40"/>
              <p:cNvSpPr>
                <a:spLocks/>
              </p:cNvSpPr>
              <p:nvPr/>
            </p:nvSpPr>
            <p:spPr bwMode="auto">
              <a:xfrm>
                <a:off x="3525" y="2051"/>
                <a:ext cx="62" cy="104"/>
              </a:xfrm>
              <a:custGeom>
                <a:avLst/>
                <a:gdLst/>
                <a:ahLst/>
                <a:cxnLst>
                  <a:cxn ang="0">
                    <a:pos x="308" y="519"/>
                  </a:cxn>
                  <a:cxn ang="0">
                    <a:pos x="287" y="504"/>
                  </a:cxn>
                  <a:cxn ang="0">
                    <a:pos x="266" y="489"/>
                  </a:cxn>
                  <a:cxn ang="0">
                    <a:pos x="246" y="476"/>
                  </a:cxn>
                  <a:cxn ang="0">
                    <a:pos x="225" y="464"/>
                  </a:cxn>
                  <a:cxn ang="0">
                    <a:pos x="205" y="454"/>
                  </a:cxn>
                  <a:cxn ang="0">
                    <a:pos x="185" y="444"/>
                  </a:cxn>
                  <a:cxn ang="0">
                    <a:pos x="165" y="436"/>
                  </a:cxn>
                  <a:cxn ang="0">
                    <a:pos x="147" y="429"/>
                  </a:cxn>
                  <a:cxn ang="0">
                    <a:pos x="127" y="423"/>
                  </a:cxn>
                  <a:cxn ang="0">
                    <a:pos x="108" y="419"/>
                  </a:cxn>
                  <a:cxn ang="0">
                    <a:pos x="90" y="415"/>
                  </a:cxn>
                  <a:cxn ang="0">
                    <a:pos x="71" y="413"/>
                  </a:cxn>
                  <a:cxn ang="0">
                    <a:pos x="53" y="410"/>
                  </a:cxn>
                  <a:cxn ang="0">
                    <a:pos x="35" y="409"/>
                  </a:cxn>
                  <a:cxn ang="0">
                    <a:pos x="17" y="409"/>
                  </a:cxn>
                  <a:cxn ang="0">
                    <a:pos x="0" y="410"/>
                  </a:cxn>
                  <a:cxn ang="0">
                    <a:pos x="0" y="2"/>
                  </a:cxn>
                  <a:cxn ang="0">
                    <a:pos x="17" y="0"/>
                  </a:cxn>
                  <a:cxn ang="0">
                    <a:pos x="35" y="0"/>
                  </a:cxn>
                  <a:cxn ang="0">
                    <a:pos x="53" y="2"/>
                  </a:cxn>
                  <a:cxn ang="0">
                    <a:pos x="71" y="3"/>
                  </a:cxn>
                  <a:cxn ang="0">
                    <a:pos x="90" y="6"/>
                  </a:cxn>
                  <a:cxn ang="0">
                    <a:pos x="108" y="10"/>
                  </a:cxn>
                  <a:cxn ang="0">
                    <a:pos x="127" y="14"/>
                  </a:cxn>
                  <a:cxn ang="0">
                    <a:pos x="147" y="20"/>
                  </a:cxn>
                  <a:cxn ang="0">
                    <a:pos x="165" y="27"/>
                  </a:cxn>
                  <a:cxn ang="0">
                    <a:pos x="185" y="35"/>
                  </a:cxn>
                  <a:cxn ang="0">
                    <a:pos x="205" y="45"/>
                  </a:cxn>
                  <a:cxn ang="0">
                    <a:pos x="225" y="55"/>
                  </a:cxn>
                  <a:cxn ang="0">
                    <a:pos x="246" y="67"/>
                  </a:cxn>
                  <a:cxn ang="0">
                    <a:pos x="266" y="80"/>
                  </a:cxn>
                  <a:cxn ang="0">
                    <a:pos x="287" y="95"/>
                  </a:cxn>
                  <a:cxn ang="0">
                    <a:pos x="308" y="110"/>
                  </a:cxn>
                  <a:cxn ang="0">
                    <a:pos x="308" y="519"/>
                  </a:cxn>
                </a:cxnLst>
                <a:rect l="0" t="0" r="r" b="b"/>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6" name="Freeform 41"/>
              <p:cNvSpPr>
                <a:spLocks/>
              </p:cNvSpPr>
              <p:nvPr/>
            </p:nvSpPr>
            <p:spPr bwMode="auto">
              <a:xfrm>
                <a:off x="3908" y="1957"/>
                <a:ext cx="57" cy="98"/>
              </a:xfrm>
              <a:custGeom>
                <a:avLst/>
                <a:gdLst/>
                <a:ahLst/>
                <a:cxnLst>
                  <a:cxn ang="0">
                    <a:pos x="279" y="0"/>
                  </a:cxn>
                  <a:cxn ang="0">
                    <a:pos x="268" y="7"/>
                  </a:cxn>
                  <a:cxn ang="0">
                    <a:pos x="236" y="22"/>
                  </a:cxn>
                  <a:cxn ang="0">
                    <a:pos x="215" y="32"/>
                  </a:cxn>
                  <a:cxn ang="0">
                    <a:pos x="191" y="43"/>
                  </a:cxn>
                  <a:cxn ang="0">
                    <a:pos x="166" y="53"/>
                  </a:cxn>
                  <a:cxn ang="0">
                    <a:pos x="140" y="63"/>
                  </a:cxn>
                  <a:cxn ang="0">
                    <a:pos x="114" y="70"/>
                  </a:cxn>
                  <a:cxn ang="0">
                    <a:pos x="89" y="76"/>
                  </a:cxn>
                  <a:cxn ang="0">
                    <a:pos x="76" y="78"/>
                  </a:cxn>
                  <a:cxn ang="0">
                    <a:pos x="65" y="79"/>
                  </a:cxn>
                  <a:cxn ang="0">
                    <a:pos x="54" y="79"/>
                  </a:cxn>
                  <a:cxn ang="0">
                    <a:pos x="44" y="79"/>
                  </a:cxn>
                  <a:cxn ang="0">
                    <a:pos x="34" y="78"/>
                  </a:cxn>
                  <a:cxn ang="0">
                    <a:pos x="26" y="74"/>
                  </a:cxn>
                  <a:cxn ang="0">
                    <a:pos x="19" y="71"/>
                  </a:cxn>
                  <a:cxn ang="0">
                    <a:pos x="12" y="66"/>
                  </a:cxn>
                  <a:cxn ang="0">
                    <a:pos x="7" y="59"/>
                  </a:cxn>
                  <a:cxn ang="0">
                    <a:pos x="4" y="52"/>
                  </a:cxn>
                  <a:cxn ang="0">
                    <a:pos x="1" y="43"/>
                  </a:cxn>
                  <a:cxn ang="0">
                    <a:pos x="0" y="31"/>
                  </a:cxn>
                  <a:cxn ang="0">
                    <a:pos x="0" y="441"/>
                  </a:cxn>
                  <a:cxn ang="0">
                    <a:pos x="1" y="452"/>
                  </a:cxn>
                  <a:cxn ang="0">
                    <a:pos x="4" y="461"/>
                  </a:cxn>
                  <a:cxn ang="0">
                    <a:pos x="7" y="468"/>
                  </a:cxn>
                  <a:cxn ang="0">
                    <a:pos x="12" y="475"/>
                  </a:cxn>
                  <a:cxn ang="0">
                    <a:pos x="19" y="480"/>
                  </a:cxn>
                  <a:cxn ang="0">
                    <a:pos x="26" y="483"/>
                  </a:cxn>
                  <a:cxn ang="0">
                    <a:pos x="34" y="487"/>
                  </a:cxn>
                  <a:cxn ang="0">
                    <a:pos x="44" y="488"/>
                  </a:cxn>
                  <a:cxn ang="0">
                    <a:pos x="54" y="489"/>
                  </a:cxn>
                  <a:cxn ang="0">
                    <a:pos x="65" y="488"/>
                  </a:cxn>
                  <a:cxn ang="0">
                    <a:pos x="76" y="487"/>
                  </a:cxn>
                  <a:cxn ang="0">
                    <a:pos x="89" y="486"/>
                  </a:cxn>
                  <a:cxn ang="0">
                    <a:pos x="114" y="480"/>
                  </a:cxn>
                  <a:cxn ang="0">
                    <a:pos x="140" y="472"/>
                  </a:cxn>
                  <a:cxn ang="0">
                    <a:pos x="166" y="462"/>
                  </a:cxn>
                  <a:cxn ang="0">
                    <a:pos x="191" y="452"/>
                  </a:cxn>
                  <a:cxn ang="0">
                    <a:pos x="215" y="441"/>
                  </a:cxn>
                  <a:cxn ang="0">
                    <a:pos x="236" y="432"/>
                  </a:cxn>
                  <a:cxn ang="0">
                    <a:pos x="268" y="415"/>
                  </a:cxn>
                  <a:cxn ang="0">
                    <a:pos x="279" y="408"/>
                  </a:cxn>
                  <a:cxn ang="0">
                    <a:pos x="279" y="0"/>
                  </a:cxn>
                </a:cxnLst>
                <a:rect l="0" t="0" r="r" b="b"/>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7" name="Freeform 42"/>
              <p:cNvSpPr>
                <a:spLocks/>
              </p:cNvSpPr>
              <p:nvPr/>
            </p:nvSpPr>
            <p:spPr bwMode="auto">
              <a:xfrm>
                <a:off x="4016" y="1917"/>
                <a:ext cx="31" cy="109"/>
              </a:xfrm>
              <a:custGeom>
                <a:avLst/>
                <a:gdLst/>
                <a:ahLst/>
                <a:cxnLst>
                  <a:cxn ang="0">
                    <a:pos x="156" y="122"/>
                  </a:cxn>
                  <a:cxn ang="0">
                    <a:pos x="0" y="0"/>
                  </a:cxn>
                  <a:cxn ang="0">
                    <a:pos x="0" y="410"/>
                  </a:cxn>
                  <a:cxn ang="0">
                    <a:pos x="156" y="534"/>
                  </a:cxn>
                  <a:cxn ang="0">
                    <a:pos x="156" y="122"/>
                  </a:cxn>
                </a:cxnLst>
                <a:rect l="0" t="0" r="r" b="b"/>
                <a:pathLst>
                  <a:path w="156" h="534">
                    <a:moveTo>
                      <a:pt x="156" y="122"/>
                    </a:moveTo>
                    <a:lnTo>
                      <a:pt x="0" y="0"/>
                    </a:lnTo>
                    <a:lnTo>
                      <a:pt x="0" y="410"/>
                    </a:lnTo>
                    <a:lnTo>
                      <a:pt x="156" y="534"/>
                    </a:lnTo>
                    <a:lnTo>
                      <a:pt x="156" y="1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8" name="Freeform 43"/>
              <p:cNvSpPr>
                <a:spLocks/>
              </p:cNvSpPr>
              <p:nvPr/>
            </p:nvSpPr>
            <p:spPr bwMode="auto">
              <a:xfrm>
                <a:off x="4576" y="2301"/>
                <a:ext cx="55" cy="125"/>
              </a:xfrm>
              <a:custGeom>
                <a:avLst/>
                <a:gdLst/>
                <a:ahLst/>
                <a:cxnLst>
                  <a:cxn ang="0">
                    <a:pos x="279" y="0"/>
                  </a:cxn>
                  <a:cxn ang="0">
                    <a:pos x="0" y="216"/>
                  </a:cxn>
                  <a:cxn ang="0">
                    <a:pos x="0" y="625"/>
                  </a:cxn>
                  <a:cxn ang="0">
                    <a:pos x="279" y="409"/>
                  </a:cxn>
                  <a:cxn ang="0">
                    <a:pos x="279" y="0"/>
                  </a:cxn>
                </a:cxnLst>
                <a:rect l="0" t="0" r="r" b="b"/>
                <a:pathLst>
                  <a:path w="279" h="625">
                    <a:moveTo>
                      <a:pt x="279" y="0"/>
                    </a:moveTo>
                    <a:lnTo>
                      <a:pt x="0" y="216"/>
                    </a:lnTo>
                    <a:lnTo>
                      <a:pt x="0" y="625"/>
                    </a:lnTo>
                    <a:lnTo>
                      <a:pt x="279" y="409"/>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49" name="Freeform 44"/>
              <p:cNvSpPr>
                <a:spLocks/>
              </p:cNvSpPr>
              <p:nvPr/>
            </p:nvSpPr>
            <p:spPr bwMode="auto">
              <a:xfrm>
                <a:off x="4185" y="1546"/>
                <a:ext cx="41" cy="88"/>
              </a:xfrm>
              <a:custGeom>
                <a:avLst/>
                <a:gdLst/>
                <a:ahLst/>
                <a:cxnLst>
                  <a:cxn ang="0">
                    <a:pos x="200" y="0"/>
                  </a:cxn>
                  <a:cxn ang="0">
                    <a:pos x="0" y="31"/>
                  </a:cxn>
                  <a:cxn ang="0">
                    <a:pos x="0" y="440"/>
                  </a:cxn>
                  <a:cxn ang="0">
                    <a:pos x="200" y="409"/>
                  </a:cxn>
                  <a:cxn ang="0">
                    <a:pos x="200" y="0"/>
                  </a:cxn>
                </a:cxnLst>
                <a:rect l="0" t="0" r="r" b="b"/>
                <a:pathLst>
                  <a:path w="200" h="440">
                    <a:moveTo>
                      <a:pt x="200" y="0"/>
                    </a:moveTo>
                    <a:lnTo>
                      <a:pt x="0" y="31"/>
                    </a:lnTo>
                    <a:lnTo>
                      <a:pt x="0" y="440"/>
                    </a:lnTo>
                    <a:lnTo>
                      <a:pt x="200" y="409"/>
                    </a:lnTo>
                    <a:lnTo>
                      <a:pt x="20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0" name="Freeform 45"/>
              <p:cNvSpPr>
                <a:spLocks/>
              </p:cNvSpPr>
              <p:nvPr/>
            </p:nvSpPr>
            <p:spPr bwMode="auto">
              <a:xfrm>
                <a:off x="3965" y="1917"/>
                <a:ext cx="18" cy="119"/>
              </a:xfrm>
              <a:custGeom>
                <a:avLst/>
                <a:gdLst/>
                <a:ahLst/>
                <a:cxnLst>
                  <a:cxn ang="0">
                    <a:pos x="93" y="0"/>
                  </a:cxn>
                  <a:cxn ang="0">
                    <a:pos x="0" y="185"/>
                  </a:cxn>
                  <a:cxn ang="0">
                    <a:pos x="0" y="593"/>
                  </a:cxn>
                  <a:cxn ang="0">
                    <a:pos x="93" y="410"/>
                  </a:cxn>
                  <a:cxn ang="0">
                    <a:pos x="93" y="0"/>
                  </a:cxn>
                </a:cxnLst>
                <a:rect l="0" t="0" r="r" b="b"/>
                <a:pathLst>
                  <a:path w="93" h="593">
                    <a:moveTo>
                      <a:pt x="93" y="0"/>
                    </a:moveTo>
                    <a:lnTo>
                      <a:pt x="0" y="185"/>
                    </a:lnTo>
                    <a:lnTo>
                      <a:pt x="0" y="593"/>
                    </a:lnTo>
                    <a:lnTo>
                      <a:pt x="93" y="410"/>
                    </a:lnTo>
                    <a:lnTo>
                      <a:pt x="9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1" name="Freeform 46"/>
              <p:cNvSpPr>
                <a:spLocks/>
              </p:cNvSpPr>
              <p:nvPr/>
            </p:nvSpPr>
            <p:spPr bwMode="auto">
              <a:xfrm>
                <a:off x="2135" y="1871"/>
                <a:ext cx="99" cy="218"/>
              </a:xfrm>
              <a:custGeom>
                <a:avLst/>
                <a:gdLst/>
                <a:ahLst/>
                <a:cxnLst>
                  <a:cxn ang="0">
                    <a:pos x="504" y="682"/>
                  </a:cxn>
                  <a:cxn ang="0">
                    <a:pos x="0" y="0"/>
                  </a:cxn>
                  <a:cxn ang="0">
                    <a:pos x="0" y="411"/>
                  </a:cxn>
                  <a:cxn ang="0">
                    <a:pos x="504" y="1091"/>
                  </a:cxn>
                  <a:cxn ang="0">
                    <a:pos x="504" y="682"/>
                  </a:cxn>
                </a:cxnLst>
                <a:rect l="0" t="0" r="r" b="b"/>
                <a:pathLst>
                  <a:path w="504" h="1091">
                    <a:moveTo>
                      <a:pt x="504" y="682"/>
                    </a:moveTo>
                    <a:lnTo>
                      <a:pt x="0" y="0"/>
                    </a:lnTo>
                    <a:lnTo>
                      <a:pt x="0" y="411"/>
                    </a:lnTo>
                    <a:lnTo>
                      <a:pt x="504" y="1091"/>
                    </a:lnTo>
                    <a:lnTo>
                      <a:pt x="504" y="68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2" name="Freeform 47"/>
              <p:cNvSpPr>
                <a:spLocks/>
              </p:cNvSpPr>
              <p:nvPr/>
            </p:nvSpPr>
            <p:spPr bwMode="auto">
              <a:xfrm>
                <a:off x="4217" y="1460"/>
                <a:ext cx="70" cy="169"/>
              </a:xfrm>
              <a:custGeom>
                <a:avLst/>
                <a:gdLst/>
                <a:ahLst/>
                <a:cxnLst>
                  <a:cxn ang="0">
                    <a:pos x="342" y="0"/>
                  </a:cxn>
                  <a:cxn ang="0">
                    <a:pos x="327" y="1"/>
                  </a:cxn>
                  <a:cxn ang="0">
                    <a:pos x="313" y="5"/>
                  </a:cxn>
                  <a:cxn ang="0">
                    <a:pos x="300" y="8"/>
                  </a:cxn>
                  <a:cxn ang="0">
                    <a:pos x="286" y="12"/>
                  </a:cxn>
                  <a:cxn ang="0">
                    <a:pos x="261" y="21"/>
                  </a:cxn>
                  <a:cxn ang="0">
                    <a:pos x="237" y="32"/>
                  </a:cxn>
                  <a:cxn ang="0">
                    <a:pos x="214" y="45"/>
                  </a:cxn>
                  <a:cxn ang="0">
                    <a:pos x="192" y="60"/>
                  </a:cxn>
                  <a:cxn ang="0">
                    <a:pos x="172" y="74"/>
                  </a:cxn>
                  <a:cxn ang="0">
                    <a:pos x="152" y="90"/>
                  </a:cxn>
                  <a:cxn ang="0">
                    <a:pos x="116" y="122"/>
                  </a:cxn>
                  <a:cxn ang="0">
                    <a:pos x="84" y="153"/>
                  </a:cxn>
                  <a:cxn ang="0">
                    <a:pos x="70" y="167"/>
                  </a:cxn>
                  <a:cxn ang="0">
                    <a:pos x="56" y="180"/>
                  </a:cxn>
                  <a:cxn ang="0">
                    <a:pos x="43" y="192"/>
                  </a:cxn>
                  <a:cxn ang="0">
                    <a:pos x="30" y="201"/>
                  </a:cxn>
                  <a:cxn ang="0">
                    <a:pos x="26" y="206"/>
                  </a:cxn>
                  <a:cxn ang="0">
                    <a:pos x="21" y="212"/>
                  </a:cxn>
                  <a:cxn ang="0">
                    <a:pos x="16" y="218"/>
                  </a:cxn>
                  <a:cxn ang="0">
                    <a:pos x="13" y="225"/>
                  </a:cxn>
                  <a:cxn ang="0">
                    <a:pos x="7" y="240"/>
                  </a:cxn>
                  <a:cxn ang="0">
                    <a:pos x="4" y="257"/>
                  </a:cxn>
                  <a:cxn ang="0">
                    <a:pos x="1" y="276"/>
                  </a:cxn>
                  <a:cxn ang="0">
                    <a:pos x="0" y="295"/>
                  </a:cxn>
                  <a:cxn ang="0">
                    <a:pos x="0" y="315"/>
                  </a:cxn>
                  <a:cxn ang="0">
                    <a:pos x="1" y="334"/>
                  </a:cxn>
                  <a:cxn ang="0">
                    <a:pos x="5" y="372"/>
                  </a:cxn>
                  <a:cxn ang="0">
                    <a:pos x="11" y="402"/>
                  </a:cxn>
                  <a:cxn ang="0">
                    <a:pos x="15" y="424"/>
                  </a:cxn>
                  <a:cxn ang="0">
                    <a:pos x="16" y="432"/>
                  </a:cxn>
                  <a:cxn ang="0">
                    <a:pos x="16" y="844"/>
                  </a:cxn>
                  <a:cxn ang="0">
                    <a:pos x="15" y="835"/>
                  </a:cxn>
                  <a:cxn ang="0">
                    <a:pos x="11" y="814"/>
                  </a:cxn>
                  <a:cxn ang="0">
                    <a:pos x="5" y="782"/>
                  </a:cxn>
                  <a:cxn ang="0">
                    <a:pos x="1" y="744"/>
                  </a:cxn>
                  <a:cxn ang="0">
                    <a:pos x="0" y="725"/>
                  </a:cxn>
                  <a:cxn ang="0">
                    <a:pos x="0" y="705"/>
                  </a:cxn>
                  <a:cxn ang="0">
                    <a:pos x="1" y="685"/>
                  </a:cxn>
                  <a:cxn ang="0">
                    <a:pos x="4" y="666"/>
                  </a:cxn>
                  <a:cxn ang="0">
                    <a:pos x="7" y="650"/>
                  </a:cxn>
                  <a:cxn ang="0">
                    <a:pos x="13" y="633"/>
                  </a:cxn>
                  <a:cxn ang="0">
                    <a:pos x="16" y="628"/>
                  </a:cxn>
                  <a:cxn ang="0">
                    <a:pos x="21" y="621"/>
                  </a:cxn>
                  <a:cxn ang="0">
                    <a:pos x="26" y="616"/>
                  </a:cxn>
                  <a:cxn ang="0">
                    <a:pos x="30" y="611"/>
                  </a:cxn>
                  <a:cxn ang="0">
                    <a:pos x="43" y="601"/>
                  </a:cxn>
                  <a:cxn ang="0">
                    <a:pos x="56" y="589"/>
                  </a:cxn>
                  <a:cxn ang="0">
                    <a:pos x="70" y="576"/>
                  </a:cxn>
                  <a:cxn ang="0">
                    <a:pos x="84" y="562"/>
                  </a:cxn>
                  <a:cxn ang="0">
                    <a:pos x="116" y="531"/>
                  </a:cxn>
                  <a:cxn ang="0">
                    <a:pos x="152" y="499"/>
                  </a:cxn>
                  <a:cxn ang="0">
                    <a:pos x="172" y="484"/>
                  </a:cxn>
                  <a:cxn ang="0">
                    <a:pos x="192" y="469"/>
                  </a:cxn>
                  <a:cxn ang="0">
                    <a:pos x="214" y="455"/>
                  </a:cxn>
                  <a:cxn ang="0">
                    <a:pos x="237" y="442"/>
                  </a:cxn>
                  <a:cxn ang="0">
                    <a:pos x="261" y="430"/>
                  </a:cxn>
                  <a:cxn ang="0">
                    <a:pos x="286" y="421"/>
                  </a:cxn>
                  <a:cxn ang="0">
                    <a:pos x="300" y="417"/>
                  </a:cxn>
                  <a:cxn ang="0">
                    <a:pos x="313" y="414"/>
                  </a:cxn>
                  <a:cxn ang="0">
                    <a:pos x="327" y="411"/>
                  </a:cxn>
                  <a:cxn ang="0">
                    <a:pos x="342" y="409"/>
                  </a:cxn>
                  <a:cxn ang="0">
                    <a:pos x="342" y="0"/>
                  </a:cxn>
                </a:cxnLst>
                <a:rect l="0" t="0" r="r" b="b"/>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3" name="Freeform 48"/>
              <p:cNvSpPr>
                <a:spLocks/>
              </p:cNvSpPr>
              <p:nvPr/>
            </p:nvSpPr>
            <p:spPr bwMode="auto">
              <a:xfrm>
                <a:off x="4148" y="982"/>
                <a:ext cx="28" cy="136"/>
              </a:xfrm>
              <a:custGeom>
                <a:avLst/>
                <a:gdLst/>
                <a:ahLst/>
                <a:cxnLst>
                  <a:cxn ang="0">
                    <a:pos x="140" y="416"/>
                  </a:cxn>
                  <a:cxn ang="0">
                    <a:pos x="135" y="428"/>
                  </a:cxn>
                  <a:cxn ang="0">
                    <a:pos x="121" y="445"/>
                  </a:cxn>
                  <a:cxn ang="0">
                    <a:pos x="83" y="483"/>
                  </a:cxn>
                  <a:cxn ang="0">
                    <a:pos x="38" y="521"/>
                  </a:cxn>
                  <a:cxn ang="0">
                    <a:pos x="15" y="547"/>
                  </a:cxn>
                  <a:cxn ang="0">
                    <a:pos x="3" y="566"/>
                  </a:cxn>
                  <a:cxn ang="0">
                    <a:pos x="0" y="578"/>
                  </a:cxn>
                  <a:cxn ang="0">
                    <a:pos x="0" y="591"/>
                  </a:cxn>
                  <a:cxn ang="0">
                    <a:pos x="4" y="604"/>
                  </a:cxn>
                  <a:cxn ang="0">
                    <a:pos x="36" y="617"/>
                  </a:cxn>
                  <a:cxn ang="0">
                    <a:pos x="78" y="630"/>
                  </a:cxn>
                  <a:cxn ang="0">
                    <a:pos x="100" y="642"/>
                  </a:cxn>
                  <a:cxn ang="0">
                    <a:pos x="109" y="651"/>
                  </a:cxn>
                  <a:cxn ang="0">
                    <a:pos x="116" y="660"/>
                  </a:cxn>
                  <a:cxn ang="0">
                    <a:pos x="120" y="672"/>
                  </a:cxn>
                  <a:cxn ang="0">
                    <a:pos x="121" y="265"/>
                  </a:cxn>
                  <a:cxn ang="0">
                    <a:pos x="119" y="255"/>
                  </a:cxn>
                  <a:cxn ang="0">
                    <a:pos x="114" y="246"/>
                  </a:cxn>
                  <a:cxn ang="0">
                    <a:pos x="105" y="236"/>
                  </a:cxn>
                  <a:cxn ang="0">
                    <a:pos x="93" y="228"/>
                  </a:cxn>
                  <a:cxn ang="0">
                    <a:pos x="59" y="214"/>
                  </a:cxn>
                  <a:cxn ang="0">
                    <a:pos x="9" y="202"/>
                  </a:cxn>
                  <a:cxn ang="0">
                    <a:pos x="2" y="189"/>
                  </a:cxn>
                  <a:cxn ang="0">
                    <a:pos x="0" y="177"/>
                  </a:cxn>
                  <a:cxn ang="0">
                    <a:pos x="1" y="164"/>
                  </a:cxn>
                  <a:cxn ang="0">
                    <a:pos x="7" y="151"/>
                  </a:cxn>
                  <a:cxn ang="0">
                    <a:pos x="27" y="125"/>
                  </a:cxn>
                  <a:cxn ang="0">
                    <a:pos x="52" y="100"/>
                  </a:cxn>
                  <a:cxn ang="0">
                    <a:pos x="109" y="49"/>
                  </a:cxn>
                  <a:cxn ang="0">
                    <a:pos x="132" y="25"/>
                  </a:cxn>
                  <a:cxn ang="0">
                    <a:pos x="139" y="13"/>
                  </a:cxn>
                  <a:cxn ang="0">
                    <a:pos x="142" y="0"/>
                  </a:cxn>
                </a:cxnLst>
                <a:rect l="0" t="0" r="r" b="b"/>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4" name="Freeform 49"/>
              <p:cNvSpPr>
                <a:spLocks/>
              </p:cNvSpPr>
              <p:nvPr/>
            </p:nvSpPr>
            <p:spPr bwMode="auto">
              <a:xfrm>
                <a:off x="1574" y="1774"/>
                <a:ext cx="217" cy="191"/>
              </a:xfrm>
              <a:custGeom>
                <a:avLst/>
                <a:gdLst/>
                <a:ahLst/>
                <a:cxnLst>
                  <a:cxn ang="0">
                    <a:pos x="1081" y="556"/>
                  </a:cxn>
                  <a:cxn ang="0">
                    <a:pos x="0" y="0"/>
                  </a:cxn>
                  <a:cxn ang="0">
                    <a:pos x="0" y="409"/>
                  </a:cxn>
                  <a:cxn ang="0">
                    <a:pos x="1081" y="965"/>
                  </a:cxn>
                  <a:cxn ang="0">
                    <a:pos x="1081" y="556"/>
                  </a:cxn>
                </a:cxnLst>
                <a:rect l="0" t="0" r="r" b="b"/>
                <a:pathLst>
                  <a:path w="1081" h="965">
                    <a:moveTo>
                      <a:pt x="1081" y="556"/>
                    </a:moveTo>
                    <a:lnTo>
                      <a:pt x="0" y="0"/>
                    </a:lnTo>
                    <a:lnTo>
                      <a:pt x="0" y="409"/>
                    </a:lnTo>
                    <a:lnTo>
                      <a:pt x="1081" y="965"/>
                    </a:lnTo>
                    <a:lnTo>
                      <a:pt x="1081"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5" name="Freeform 50"/>
              <p:cNvSpPr>
                <a:spLocks/>
              </p:cNvSpPr>
              <p:nvPr/>
            </p:nvSpPr>
            <p:spPr bwMode="auto">
              <a:xfrm>
                <a:off x="2627" y="2254"/>
                <a:ext cx="31" cy="175"/>
              </a:xfrm>
              <a:custGeom>
                <a:avLst/>
                <a:gdLst/>
                <a:ahLst/>
                <a:cxnLst>
                  <a:cxn ang="0">
                    <a:pos x="157" y="463"/>
                  </a:cxn>
                  <a:cxn ang="0">
                    <a:pos x="0" y="0"/>
                  </a:cxn>
                  <a:cxn ang="0">
                    <a:pos x="0" y="409"/>
                  </a:cxn>
                  <a:cxn ang="0">
                    <a:pos x="157" y="872"/>
                  </a:cxn>
                  <a:cxn ang="0">
                    <a:pos x="157" y="463"/>
                  </a:cxn>
                </a:cxnLst>
                <a:rect l="0" t="0" r="r" b="b"/>
                <a:pathLst>
                  <a:path w="157" h="872">
                    <a:moveTo>
                      <a:pt x="157" y="463"/>
                    </a:moveTo>
                    <a:lnTo>
                      <a:pt x="0" y="0"/>
                    </a:lnTo>
                    <a:lnTo>
                      <a:pt x="0" y="409"/>
                    </a:lnTo>
                    <a:lnTo>
                      <a:pt x="157" y="872"/>
                    </a:lnTo>
                    <a:lnTo>
                      <a:pt x="157"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6" name="Freeform 51"/>
              <p:cNvSpPr>
                <a:spLocks/>
              </p:cNvSpPr>
              <p:nvPr/>
            </p:nvSpPr>
            <p:spPr bwMode="auto">
              <a:xfrm>
                <a:off x="2880" y="2175"/>
                <a:ext cx="66" cy="146"/>
              </a:xfrm>
              <a:custGeom>
                <a:avLst/>
                <a:gdLst/>
                <a:ahLst/>
                <a:cxnLst>
                  <a:cxn ang="0">
                    <a:pos x="331" y="409"/>
                  </a:cxn>
                  <a:cxn ang="0">
                    <a:pos x="316" y="419"/>
                  </a:cxn>
                  <a:cxn ang="0">
                    <a:pos x="299" y="431"/>
                  </a:cxn>
                  <a:cxn ang="0">
                    <a:pos x="282" y="444"/>
                  </a:cxn>
                  <a:cxn ang="0">
                    <a:pos x="263" y="459"/>
                  </a:cxn>
                  <a:cxn ang="0">
                    <a:pos x="222" y="494"/>
                  </a:cxn>
                  <a:cxn ang="0">
                    <a:pos x="180" y="534"/>
                  </a:cxn>
                  <a:cxn ang="0">
                    <a:pos x="135" y="578"/>
                  </a:cxn>
                  <a:cxn ang="0">
                    <a:pos x="89" y="627"/>
                  </a:cxn>
                  <a:cxn ang="0">
                    <a:pos x="43" y="679"/>
                  </a:cxn>
                  <a:cxn ang="0">
                    <a:pos x="0" y="732"/>
                  </a:cxn>
                  <a:cxn ang="0">
                    <a:pos x="0" y="322"/>
                  </a:cxn>
                  <a:cxn ang="0">
                    <a:pos x="21" y="296"/>
                  </a:cxn>
                  <a:cxn ang="0">
                    <a:pos x="43" y="269"/>
                  </a:cxn>
                  <a:cxn ang="0">
                    <a:pos x="67" y="243"/>
                  </a:cxn>
                  <a:cxn ang="0">
                    <a:pos x="89" y="217"/>
                  </a:cxn>
                  <a:cxn ang="0">
                    <a:pos x="135" y="168"/>
                  </a:cxn>
                  <a:cxn ang="0">
                    <a:pos x="180" y="124"/>
                  </a:cxn>
                  <a:cxn ang="0">
                    <a:pos x="222" y="84"/>
                  </a:cxn>
                  <a:cxn ang="0">
                    <a:pos x="263" y="49"/>
                  </a:cxn>
                  <a:cxn ang="0">
                    <a:pos x="282" y="35"/>
                  </a:cxn>
                  <a:cxn ang="0">
                    <a:pos x="299" y="21"/>
                  </a:cxn>
                  <a:cxn ang="0">
                    <a:pos x="316" y="9"/>
                  </a:cxn>
                  <a:cxn ang="0">
                    <a:pos x="331" y="0"/>
                  </a:cxn>
                  <a:cxn ang="0">
                    <a:pos x="331" y="409"/>
                  </a:cxn>
                </a:cxnLst>
                <a:rect l="0" t="0" r="r" b="b"/>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7" name="Freeform 52"/>
              <p:cNvSpPr>
                <a:spLocks/>
              </p:cNvSpPr>
              <p:nvPr/>
            </p:nvSpPr>
            <p:spPr bwMode="auto">
              <a:xfrm>
                <a:off x="3048" y="2088"/>
                <a:ext cx="44" cy="120"/>
              </a:xfrm>
              <a:custGeom>
                <a:avLst/>
                <a:gdLst/>
                <a:ahLst/>
                <a:cxnLst>
                  <a:cxn ang="0">
                    <a:pos x="201" y="412"/>
                  </a:cxn>
                  <a:cxn ang="0">
                    <a:pos x="206" y="415"/>
                  </a:cxn>
                  <a:cxn ang="0">
                    <a:pos x="209" y="420"/>
                  </a:cxn>
                  <a:cxn ang="0">
                    <a:pos x="212" y="425"/>
                  </a:cxn>
                  <a:cxn ang="0">
                    <a:pos x="213" y="429"/>
                  </a:cxn>
                  <a:cxn ang="0">
                    <a:pos x="214" y="434"/>
                  </a:cxn>
                  <a:cxn ang="0">
                    <a:pos x="213" y="439"/>
                  </a:cxn>
                  <a:cxn ang="0">
                    <a:pos x="213" y="443"/>
                  </a:cxn>
                  <a:cxn ang="0">
                    <a:pos x="211" y="449"/>
                  </a:cxn>
                  <a:cxn ang="0">
                    <a:pos x="206" y="460"/>
                  </a:cxn>
                  <a:cxn ang="0">
                    <a:pos x="198" y="470"/>
                  </a:cxn>
                  <a:cxn ang="0">
                    <a:pos x="186" y="482"/>
                  </a:cxn>
                  <a:cxn ang="0">
                    <a:pos x="173" y="495"/>
                  </a:cxn>
                  <a:cxn ang="0">
                    <a:pos x="158" y="507"/>
                  </a:cxn>
                  <a:cxn ang="0">
                    <a:pos x="140" y="519"/>
                  </a:cxn>
                  <a:cxn ang="0">
                    <a:pos x="121" y="533"/>
                  </a:cxn>
                  <a:cxn ang="0">
                    <a:pos x="100" y="546"/>
                  </a:cxn>
                  <a:cxn ang="0">
                    <a:pos x="52" y="573"/>
                  </a:cxn>
                  <a:cxn ang="0">
                    <a:pos x="0" y="601"/>
                  </a:cxn>
                  <a:cxn ang="0">
                    <a:pos x="0" y="192"/>
                  </a:cxn>
                  <a:cxn ang="0">
                    <a:pos x="52" y="164"/>
                  </a:cxn>
                  <a:cxn ang="0">
                    <a:pos x="100" y="137"/>
                  </a:cxn>
                  <a:cxn ang="0">
                    <a:pos x="121" y="123"/>
                  </a:cxn>
                  <a:cxn ang="0">
                    <a:pos x="140" y="111"/>
                  </a:cxn>
                  <a:cxn ang="0">
                    <a:pos x="158" y="98"/>
                  </a:cxn>
                  <a:cxn ang="0">
                    <a:pos x="173" y="85"/>
                  </a:cxn>
                  <a:cxn ang="0">
                    <a:pos x="186" y="73"/>
                  </a:cxn>
                  <a:cxn ang="0">
                    <a:pos x="198" y="61"/>
                  </a:cxn>
                  <a:cxn ang="0">
                    <a:pos x="206" y="50"/>
                  </a:cxn>
                  <a:cxn ang="0">
                    <a:pos x="211" y="38"/>
                  </a:cxn>
                  <a:cxn ang="0">
                    <a:pos x="213" y="33"/>
                  </a:cxn>
                  <a:cxn ang="0">
                    <a:pos x="213" y="28"/>
                  </a:cxn>
                  <a:cxn ang="0">
                    <a:pos x="214" y="23"/>
                  </a:cxn>
                  <a:cxn ang="0">
                    <a:pos x="213" y="18"/>
                  </a:cxn>
                  <a:cxn ang="0">
                    <a:pos x="212" y="14"/>
                  </a:cxn>
                  <a:cxn ang="0">
                    <a:pos x="209" y="9"/>
                  </a:cxn>
                  <a:cxn ang="0">
                    <a:pos x="206" y="4"/>
                  </a:cxn>
                  <a:cxn ang="0">
                    <a:pos x="201" y="0"/>
                  </a:cxn>
                  <a:cxn ang="0">
                    <a:pos x="201" y="412"/>
                  </a:cxn>
                </a:cxnLst>
                <a:rect l="0" t="0" r="r" b="b"/>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8" name="Freeform 53"/>
              <p:cNvSpPr>
                <a:spLocks/>
              </p:cNvSpPr>
              <p:nvPr/>
            </p:nvSpPr>
            <p:spPr bwMode="auto">
              <a:xfrm>
                <a:off x="3131" y="2038"/>
                <a:ext cx="44" cy="120"/>
              </a:xfrm>
              <a:custGeom>
                <a:avLst/>
                <a:gdLst/>
                <a:ahLst/>
                <a:cxnLst>
                  <a:cxn ang="0">
                    <a:pos x="220" y="0"/>
                  </a:cxn>
                  <a:cxn ang="0">
                    <a:pos x="0" y="187"/>
                  </a:cxn>
                  <a:cxn ang="0">
                    <a:pos x="0" y="596"/>
                  </a:cxn>
                  <a:cxn ang="0">
                    <a:pos x="220" y="409"/>
                  </a:cxn>
                  <a:cxn ang="0">
                    <a:pos x="220" y="0"/>
                  </a:cxn>
                </a:cxnLst>
                <a:rect l="0" t="0" r="r" b="b"/>
                <a:pathLst>
                  <a:path w="220" h="596">
                    <a:moveTo>
                      <a:pt x="220" y="0"/>
                    </a:moveTo>
                    <a:lnTo>
                      <a:pt x="0" y="187"/>
                    </a:lnTo>
                    <a:lnTo>
                      <a:pt x="0" y="596"/>
                    </a:lnTo>
                    <a:lnTo>
                      <a:pt x="220" y="409"/>
                    </a:lnTo>
                    <a:lnTo>
                      <a:pt x="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59" name="Freeform 54"/>
              <p:cNvSpPr>
                <a:spLocks/>
              </p:cNvSpPr>
              <p:nvPr/>
            </p:nvSpPr>
            <p:spPr bwMode="auto">
              <a:xfrm>
                <a:off x="3459" y="2055"/>
                <a:ext cx="62" cy="110"/>
              </a:xfrm>
              <a:custGeom>
                <a:avLst/>
                <a:gdLst/>
                <a:ahLst/>
                <a:cxnLst>
                  <a:cxn ang="0">
                    <a:pos x="309" y="410"/>
                  </a:cxn>
                  <a:cxn ang="0">
                    <a:pos x="284" y="412"/>
                  </a:cxn>
                  <a:cxn ang="0">
                    <a:pos x="261" y="416"/>
                  </a:cxn>
                  <a:cxn ang="0">
                    <a:pos x="238" y="421"/>
                  </a:cxn>
                  <a:cxn ang="0">
                    <a:pos x="216" y="428"/>
                  </a:cxn>
                  <a:cxn ang="0">
                    <a:pos x="194" y="435"/>
                  </a:cxn>
                  <a:cxn ang="0">
                    <a:pos x="173" y="444"/>
                  </a:cxn>
                  <a:cxn ang="0">
                    <a:pos x="153" y="453"/>
                  </a:cxn>
                  <a:cxn ang="0">
                    <a:pos x="133" y="463"/>
                  </a:cxn>
                  <a:cxn ang="0">
                    <a:pos x="113" y="473"/>
                  </a:cxn>
                  <a:cxn ang="0">
                    <a:pos x="95" y="485"/>
                  </a:cxn>
                  <a:cxn ang="0">
                    <a:pos x="77" y="495"/>
                  </a:cxn>
                  <a:cxn ang="0">
                    <a:pos x="61" y="507"/>
                  </a:cxn>
                  <a:cxn ang="0">
                    <a:pos x="29" y="529"/>
                  </a:cxn>
                  <a:cxn ang="0">
                    <a:pos x="0" y="550"/>
                  </a:cxn>
                  <a:cxn ang="0">
                    <a:pos x="0" y="141"/>
                  </a:cxn>
                  <a:cxn ang="0">
                    <a:pos x="29" y="120"/>
                  </a:cxn>
                  <a:cxn ang="0">
                    <a:pos x="61" y="98"/>
                  </a:cxn>
                  <a:cxn ang="0">
                    <a:pos x="77" y="86"/>
                  </a:cxn>
                  <a:cxn ang="0">
                    <a:pos x="95" y="75"/>
                  </a:cxn>
                  <a:cxn ang="0">
                    <a:pos x="113" y="64"/>
                  </a:cxn>
                  <a:cxn ang="0">
                    <a:pos x="133" y="54"/>
                  </a:cxn>
                  <a:cxn ang="0">
                    <a:pos x="153" y="44"/>
                  </a:cxn>
                  <a:cxn ang="0">
                    <a:pos x="173" y="35"/>
                  </a:cxn>
                  <a:cxn ang="0">
                    <a:pos x="194" y="26"/>
                  </a:cxn>
                  <a:cxn ang="0">
                    <a:pos x="216" y="19"/>
                  </a:cxn>
                  <a:cxn ang="0">
                    <a:pos x="238" y="12"/>
                  </a:cxn>
                  <a:cxn ang="0">
                    <a:pos x="261" y="7"/>
                  </a:cxn>
                  <a:cxn ang="0">
                    <a:pos x="284" y="4"/>
                  </a:cxn>
                  <a:cxn ang="0">
                    <a:pos x="309" y="0"/>
                  </a:cxn>
                  <a:cxn ang="0">
                    <a:pos x="309" y="410"/>
                  </a:cxn>
                </a:cxnLst>
                <a:rect l="0" t="0" r="r" b="b"/>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0" name="Freeform 55"/>
              <p:cNvSpPr>
                <a:spLocks/>
              </p:cNvSpPr>
              <p:nvPr/>
            </p:nvSpPr>
            <p:spPr bwMode="auto">
              <a:xfrm>
                <a:off x="3582" y="2051"/>
                <a:ext cx="31" cy="106"/>
              </a:xfrm>
              <a:custGeom>
                <a:avLst/>
                <a:gdLst/>
                <a:ahLst/>
                <a:cxnLst>
                  <a:cxn ang="0">
                    <a:pos x="149" y="409"/>
                  </a:cxn>
                  <a:cxn ang="0">
                    <a:pos x="149" y="415"/>
                  </a:cxn>
                  <a:cxn ang="0">
                    <a:pos x="147" y="422"/>
                  </a:cxn>
                  <a:cxn ang="0">
                    <a:pos x="145" y="428"/>
                  </a:cxn>
                  <a:cxn ang="0">
                    <a:pos x="141" y="435"/>
                  </a:cxn>
                  <a:cxn ang="0">
                    <a:pos x="137" y="440"/>
                  </a:cxn>
                  <a:cxn ang="0">
                    <a:pos x="131" y="447"/>
                  </a:cxn>
                  <a:cxn ang="0">
                    <a:pos x="124" y="456"/>
                  </a:cxn>
                  <a:cxn ang="0">
                    <a:pos x="116" y="463"/>
                  </a:cxn>
                  <a:cxn ang="0">
                    <a:pos x="96" y="478"/>
                  </a:cxn>
                  <a:cxn ang="0">
                    <a:pos x="69" y="495"/>
                  </a:cxn>
                  <a:cxn ang="0">
                    <a:pos x="37" y="513"/>
                  </a:cxn>
                  <a:cxn ang="0">
                    <a:pos x="0" y="533"/>
                  </a:cxn>
                  <a:cxn ang="0">
                    <a:pos x="0" y="124"/>
                  </a:cxn>
                  <a:cxn ang="0">
                    <a:pos x="37" y="104"/>
                  </a:cxn>
                  <a:cxn ang="0">
                    <a:pos x="69" y="86"/>
                  </a:cxn>
                  <a:cxn ang="0">
                    <a:pos x="96" y="69"/>
                  </a:cxn>
                  <a:cxn ang="0">
                    <a:pos x="116" y="54"/>
                  </a:cxn>
                  <a:cxn ang="0">
                    <a:pos x="124" y="46"/>
                  </a:cxn>
                  <a:cxn ang="0">
                    <a:pos x="131" y="39"/>
                  </a:cxn>
                  <a:cxn ang="0">
                    <a:pos x="137" y="32"/>
                  </a:cxn>
                  <a:cxn ang="0">
                    <a:pos x="141" y="26"/>
                  </a:cxn>
                  <a:cxn ang="0">
                    <a:pos x="145" y="19"/>
                  </a:cxn>
                  <a:cxn ang="0">
                    <a:pos x="147" y="13"/>
                  </a:cxn>
                  <a:cxn ang="0">
                    <a:pos x="149" y="6"/>
                  </a:cxn>
                  <a:cxn ang="0">
                    <a:pos x="149" y="0"/>
                  </a:cxn>
                  <a:cxn ang="0">
                    <a:pos x="149" y="409"/>
                  </a:cxn>
                </a:cxnLst>
                <a:rect l="0" t="0" r="r" b="b"/>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1" name="Freeform 56"/>
              <p:cNvSpPr>
                <a:spLocks/>
              </p:cNvSpPr>
              <p:nvPr/>
            </p:nvSpPr>
            <p:spPr bwMode="auto">
              <a:xfrm>
                <a:off x="4067" y="1947"/>
                <a:ext cx="34" cy="110"/>
              </a:xfrm>
              <a:custGeom>
                <a:avLst/>
                <a:gdLst/>
                <a:ahLst/>
                <a:cxnLst>
                  <a:cxn ang="0">
                    <a:pos x="187" y="561"/>
                  </a:cxn>
                  <a:cxn ang="0">
                    <a:pos x="187" y="153"/>
                  </a:cxn>
                  <a:cxn ang="0">
                    <a:pos x="0" y="0"/>
                  </a:cxn>
                  <a:cxn ang="0">
                    <a:pos x="0" y="408"/>
                  </a:cxn>
                  <a:cxn ang="0">
                    <a:pos x="187" y="561"/>
                  </a:cxn>
                </a:cxnLst>
                <a:rect l="0" t="0" r="r" b="b"/>
                <a:pathLst>
                  <a:path w="187" h="561">
                    <a:moveTo>
                      <a:pt x="187" y="561"/>
                    </a:moveTo>
                    <a:lnTo>
                      <a:pt x="187" y="153"/>
                    </a:lnTo>
                    <a:lnTo>
                      <a:pt x="0" y="0"/>
                    </a:lnTo>
                    <a:lnTo>
                      <a:pt x="0" y="408"/>
                    </a:lnTo>
                    <a:lnTo>
                      <a:pt x="187" y="5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2" name="Freeform 57"/>
              <p:cNvSpPr>
                <a:spLocks/>
              </p:cNvSpPr>
              <p:nvPr/>
            </p:nvSpPr>
            <p:spPr bwMode="auto">
              <a:xfrm>
                <a:off x="4222" y="2106"/>
                <a:ext cx="157" cy="210"/>
              </a:xfrm>
              <a:custGeom>
                <a:avLst/>
                <a:gdLst/>
                <a:ahLst/>
                <a:cxnLst>
                  <a:cxn ang="0">
                    <a:pos x="777" y="1061"/>
                  </a:cxn>
                  <a:cxn ang="0">
                    <a:pos x="739" y="1046"/>
                  </a:cxn>
                  <a:cxn ang="0">
                    <a:pos x="704" y="1034"/>
                  </a:cxn>
                  <a:cxn ang="0">
                    <a:pos x="670" y="1022"/>
                  </a:cxn>
                  <a:cxn ang="0">
                    <a:pos x="639" y="1012"/>
                  </a:cxn>
                  <a:cxn ang="0">
                    <a:pos x="611" y="1004"/>
                  </a:cxn>
                  <a:cxn ang="0">
                    <a:pos x="584" y="997"/>
                  </a:cxn>
                  <a:cxn ang="0">
                    <a:pos x="559" y="991"/>
                  </a:cxn>
                  <a:cxn ang="0">
                    <a:pos x="538" y="986"/>
                  </a:cxn>
                  <a:cxn ang="0">
                    <a:pos x="529" y="984"/>
                  </a:cxn>
                  <a:cxn ang="0">
                    <a:pos x="519" y="980"/>
                  </a:cxn>
                  <a:cxn ang="0">
                    <a:pos x="508" y="976"/>
                  </a:cxn>
                  <a:cxn ang="0">
                    <a:pos x="496" y="969"/>
                  </a:cxn>
                  <a:cxn ang="0">
                    <a:pos x="484" y="962"/>
                  </a:cxn>
                  <a:cxn ang="0">
                    <a:pos x="471" y="952"/>
                  </a:cxn>
                  <a:cxn ang="0">
                    <a:pos x="457" y="943"/>
                  </a:cxn>
                  <a:cxn ang="0">
                    <a:pos x="443" y="931"/>
                  </a:cxn>
                  <a:cxn ang="0">
                    <a:pos x="412" y="906"/>
                  </a:cxn>
                  <a:cxn ang="0">
                    <a:pos x="380" y="876"/>
                  </a:cxn>
                  <a:cxn ang="0">
                    <a:pos x="346" y="843"/>
                  </a:cxn>
                  <a:cxn ang="0">
                    <a:pos x="310" y="805"/>
                  </a:cxn>
                  <a:cxn ang="0">
                    <a:pos x="273" y="765"/>
                  </a:cxn>
                  <a:cxn ang="0">
                    <a:pos x="235" y="722"/>
                  </a:cxn>
                  <a:cxn ang="0">
                    <a:pos x="196" y="677"/>
                  </a:cxn>
                  <a:cxn ang="0">
                    <a:pos x="156" y="629"/>
                  </a:cxn>
                  <a:cxn ang="0">
                    <a:pos x="117" y="580"/>
                  </a:cxn>
                  <a:cxn ang="0">
                    <a:pos x="77" y="528"/>
                  </a:cxn>
                  <a:cxn ang="0">
                    <a:pos x="38" y="477"/>
                  </a:cxn>
                  <a:cxn ang="0">
                    <a:pos x="0" y="424"/>
                  </a:cxn>
                  <a:cxn ang="0">
                    <a:pos x="0" y="0"/>
                  </a:cxn>
                  <a:cxn ang="0">
                    <a:pos x="38" y="53"/>
                  </a:cxn>
                  <a:cxn ang="0">
                    <a:pos x="77" y="104"/>
                  </a:cxn>
                  <a:cxn ang="0">
                    <a:pos x="117" y="155"/>
                  </a:cxn>
                  <a:cxn ang="0">
                    <a:pos x="156" y="204"/>
                  </a:cxn>
                  <a:cxn ang="0">
                    <a:pos x="196" y="251"/>
                  </a:cxn>
                  <a:cxn ang="0">
                    <a:pos x="235" y="297"/>
                  </a:cxn>
                  <a:cxn ang="0">
                    <a:pos x="273" y="339"/>
                  </a:cxn>
                  <a:cxn ang="0">
                    <a:pos x="310" y="380"/>
                  </a:cxn>
                  <a:cxn ang="0">
                    <a:pos x="346" y="417"/>
                  </a:cxn>
                  <a:cxn ang="0">
                    <a:pos x="380" y="451"/>
                  </a:cxn>
                  <a:cxn ang="0">
                    <a:pos x="412" y="480"/>
                  </a:cxn>
                  <a:cxn ang="0">
                    <a:pos x="443" y="506"/>
                  </a:cxn>
                  <a:cxn ang="0">
                    <a:pos x="457" y="518"/>
                  </a:cxn>
                  <a:cxn ang="0">
                    <a:pos x="471" y="528"/>
                  </a:cxn>
                  <a:cxn ang="0">
                    <a:pos x="484" y="536"/>
                  </a:cxn>
                  <a:cxn ang="0">
                    <a:pos x="496" y="545"/>
                  </a:cxn>
                  <a:cxn ang="0">
                    <a:pos x="508" y="552"/>
                  </a:cxn>
                  <a:cxn ang="0">
                    <a:pos x="519" y="556"/>
                  </a:cxn>
                  <a:cxn ang="0">
                    <a:pos x="529" y="560"/>
                  </a:cxn>
                  <a:cxn ang="0">
                    <a:pos x="538" y="562"/>
                  </a:cxn>
                  <a:cxn ang="0">
                    <a:pos x="559" y="567"/>
                  </a:cxn>
                  <a:cxn ang="0">
                    <a:pos x="584" y="572"/>
                  </a:cxn>
                  <a:cxn ang="0">
                    <a:pos x="611" y="579"/>
                  </a:cxn>
                  <a:cxn ang="0">
                    <a:pos x="639" y="587"/>
                  </a:cxn>
                  <a:cxn ang="0">
                    <a:pos x="670" y="596"/>
                  </a:cxn>
                  <a:cxn ang="0">
                    <a:pos x="704" y="608"/>
                  </a:cxn>
                  <a:cxn ang="0">
                    <a:pos x="739" y="621"/>
                  </a:cxn>
                  <a:cxn ang="0">
                    <a:pos x="777" y="635"/>
                  </a:cxn>
                  <a:cxn ang="0">
                    <a:pos x="777" y="1061"/>
                  </a:cxn>
                </a:cxnLst>
                <a:rect l="0" t="0" r="r" b="b"/>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3" name="Freeform 58"/>
              <p:cNvSpPr>
                <a:spLocks/>
              </p:cNvSpPr>
              <p:nvPr/>
            </p:nvSpPr>
            <p:spPr bwMode="auto">
              <a:xfrm>
                <a:off x="4487" y="2289"/>
                <a:ext cx="84" cy="145"/>
              </a:xfrm>
              <a:custGeom>
                <a:avLst/>
                <a:gdLst/>
                <a:ahLst/>
                <a:cxnLst>
                  <a:cxn ang="0">
                    <a:pos x="423" y="299"/>
                  </a:cxn>
                  <a:cxn ang="0">
                    <a:pos x="370" y="257"/>
                  </a:cxn>
                  <a:cxn ang="0">
                    <a:pos x="316" y="217"/>
                  </a:cxn>
                  <a:cxn ang="0">
                    <a:pos x="264" y="177"/>
                  </a:cxn>
                  <a:cxn ang="0">
                    <a:pos x="210" y="138"/>
                  </a:cxn>
                  <a:cxn ang="0">
                    <a:pos x="157" y="102"/>
                  </a:cxn>
                  <a:cxn ang="0">
                    <a:pos x="104" y="67"/>
                  </a:cxn>
                  <a:cxn ang="0">
                    <a:pos x="51" y="33"/>
                  </a:cxn>
                  <a:cxn ang="0">
                    <a:pos x="0" y="0"/>
                  </a:cxn>
                  <a:cxn ang="0">
                    <a:pos x="0" y="426"/>
                  </a:cxn>
                  <a:cxn ang="0">
                    <a:pos x="51" y="458"/>
                  </a:cxn>
                  <a:cxn ang="0">
                    <a:pos x="104" y="492"/>
                  </a:cxn>
                  <a:cxn ang="0">
                    <a:pos x="157" y="527"/>
                  </a:cxn>
                  <a:cxn ang="0">
                    <a:pos x="210" y="563"/>
                  </a:cxn>
                  <a:cxn ang="0">
                    <a:pos x="264" y="602"/>
                  </a:cxn>
                  <a:cxn ang="0">
                    <a:pos x="316" y="642"/>
                  </a:cxn>
                  <a:cxn ang="0">
                    <a:pos x="370" y="683"/>
                  </a:cxn>
                  <a:cxn ang="0">
                    <a:pos x="423" y="726"/>
                  </a:cxn>
                  <a:cxn ang="0">
                    <a:pos x="423" y="299"/>
                  </a:cxn>
                </a:cxnLst>
                <a:rect l="0" t="0" r="r" b="b"/>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4" name="Freeform 59"/>
              <p:cNvSpPr>
                <a:spLocks/>
              </p:cNvSpPr>
              <p:nvPr/>
            </p:nvSpPr>
            <p:spPr bwMode="auto">
              <a:xfrm>
                <a:off x="4123" y="1680"/>
                <a:ext cx="21" cy="169"/>
              </a:xfrm>
              <a:custGeom>
                <a:avLst/>
                <a:gdLst/>
                <a:ahLst/>
                <a:cxnLst>
                  <a:cxn ang="0">
                    <a:pos x="119" y="0"/>
                  </a:cxn>
                  <a:cxn ang="0">
                    <a:pos x="101" y="13"/>
                  </a:cxn>
                  <a:cxn ang="0">
                    <a:pos x="85" y="25"/>
                  </a:cxn>
                  <a:cxn ang="0">
                    <a:pos x="71" y="38"/>
                  </a:cxn>
                  <a:cxn ang="0">
                    <a:pos x="58" y="50"/>
                  </a:cxn>
                  <a:cxn ang="0">
                    <a:pos x="48" y="62"/>
                  </a:cxn>
                  <a:cxn ang="0">
                    <a:pos x="37" y="74"/>
                  </a:cxn>
                  <a:cxn ang="0">
                    <a:pos x="29" y="85"/>
                  </a:cxn>
                  <a:cxn ang="0">
                    <a:pos x="22" y="97"/>
                  </a:cxn>
                  <a:cxn ang="0">
                    <a:pos x="16" y="109"/>
                  </a:cxn>
                  <a:cxn ang="0">
                    <a:pos x="10" y="120"/>
                  </a:cxn>
                  <a:cxn ang="0">
                    <a:pos x="7" y="131"/>
                  </a:cxn>
                  <a:cxn ang="0">
                    <a:pos x="4" y="143"/>
                  </a:cxn>
                  <a:cxn ang="0">
                    <a:pos x="2" y="153"/>
                  </a:cxn>
                  <a:cxn ang="0">
                    <a:pos x="1" y="162"/>
                  </a:cxn>
                  <a:cxn ang="0">
                    <a:pos x="0" y="173"/>
                  </a:cxn>
                  <a:cxn ang="0">
                    <a:pos x="1" y="182"/>
                  </a:cxn>
                  <a:cxn ang="0">
                    <a:pos x="1" y="196"/>
                  </a:cxn>
                  <a:cxn ang="0">
                    <a:pos x="3" y="210"/>
                  </a:cxn>
                  <a:cxn ang="0">
                    <a:pos x="7" y="222"/>
                  </a:cxn>
                  <a:cxn ang="0">
                    <a:pos x="9" y="234"/>
                  </a:cxn>
                  <a:cxn ang="0">
                    <a:pos x="17" y="254"/>
                  </a:cxn>
                  <a:cxn ang="0">
                    <a:pos x="27" y="278"/>
                  </a:cxn>
                  <a:cxn ang="0">
                    <a:pos x="37" y="305"/>
                  </a:cxn>
                  <a:cxn ang="0">
                    <a:pos x="48" y="333"/>
                  </a:cxn>
                  <a:cxn ang="0">
                    <a:pos x="57" y="361"/>
                  </a:cxn>
                  <a:cxn ang="0">
                    <a:pos x="65" y="388"/>
                  </a:cxn>
                  <a:cxn ang="0">
                    <a:pos x="69" y="401"/>
                  </a:cxn>
                  <a:cxn ang="0">
                    <a:pos x="71" y="412"/>
                  </a:cxn>
                  <a:cxn ang="0">
                    <a:pos x="72" y="423"/>
                  </a:cxn>
                  <a:cxn ang="0">
                    <a:pos x="72" y="432"/>
                  </a:cxn>
                  <a:cxn ang="0">
                    <a:pos x="72" y="845"/>
                  </a:cxn>
                  <a:cxn ang="0">
                    <a:pos x="72" y="834"/>
                  </a:cxn>
                  <a:cxn ang="0">
                    <a:pos x="71" y="824"/>
                  </a:cxn>
                  <a:cxn ang="0">
                    <a:pos x="69" y="812"/>
                  </a:cxn>
                  <a:cxn ang="0">
                    <a:pos x="65" y="799"/>
                  </a:cxn>
                  <a:cxn ang="0">
                    <a:pos x="57" y="771"/>
                  </a:cxn>
                  <a:cxn ang="0">
                    <a:pos x="48" y="742"/>
                  </a:cxn>
                  <a:cxn ang="0">
                    <a:pos x="37" y="714"/>
                  </a:cxn>
                  <a:cxn ang="0">
                    <a:pos x="27" y="687"/>
                  </a:cxn>
                  <a:cxn ang="0">
                    <a:pos x="17" y="662"/>
                  </a:cxn>
                  <a:cxn ang="0">
                    <a:pos x="9" y="643"/>
                  </a:cxn>
                  <a:cxn ang="0">
                    <a:pos x="7" y="631"/>
                  </a:cxn>
                  <a:cxn ang="0">
                    <a:pos x="3" y="619"/>
                  </a:cxn>
                  <a:cxn ang="0">
                    <a:pos x="1" y="605"/>
                  </a:cxn>
                  <a:cxn ang="0">
                    <a:pos x="1" y="591"/>
                  </a:cxn>
                  <a:cxn ang="0">
                    <a:pos x="0" y="582"/>
                  </a:cxn>
                  <a:cxn ang="0">
                    <a:pos x="1" y="571"/>
                  </a:cxn>
                  <a:cxn ang="0">
                    <a:pos x="2" y="562"/>
                  </a:cxn>
                  <a:cxn ang="0">
                    <a:pos x="4" y="551"/>
                  </a:cxn>
                  <a:cxn ang="0">
                    <a:pos x="7" y="541"/>
                  </a:cxn>
                  <a:cxn ang="0">
                    <a:pos x="10" y="529"/>
                  </a:cxn>
                  <a:cxn ang="0">
                    <a:pos x="16" y="518"/>
                  </a:cxn>
                  <a:cxn ang="0">
                    <a:pos x="22" y="507"/>
                  </a:cxn>
                  <a:cxn ang="0">
                    <a:pos x="29" y="495"/>
                  </a:cxn>
                  <a:cxn ang="0">
                    <a:pos x="37" y="483"/>
                  </a:cxn>
                  <a:cxn ang="0">
                    <a:pos x="48" y="471"/>
                  </a:cxn>
                  <a:cxn ang="0">
                    <a:pos x="58" y="459"/>
                  </a:cxn>
                  <a:cxn ang="0">
                    <a:pos x="71" y="446"/>
                  </a:cxn>
                  <a:cxn ang="0">
                    <a:pos x="85" y="435"/>
                  </a:cxn>
                  <a:cxn ang="0">
                    <a:pos x="101" y="422"/>
                  </a:cxn>
                  <a:cxn ang="0">
                    <a:pos x="119" y="409"/>
                  </a:cxn>
                  <a:cxn ang="0">
                    <a:pos x="119" y="0"/>
                  </a:cxn>
                </a:cxnLst>
                <a:rect l="0" t="0" r="r" b="b"/>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5" name="Freeform 60"/>
              <p:cNvSpPr>
                <a:spLocks/>
              </p:cNvSpPr>
              <p:nvPr/>
            </p:nvSpPr>
            <p:spPr bwMode="auto">
              <a:xfrm>
                <a:off x="4208" y="1082"/>
                <a:ext cx="49" cy="96"/>
              </a:xfrm>
              <a:custGeom>
                <a:avLst/>
                <a:gdLst/>
                <a:ahLst/>
                <a:cxnLst>
                  <a:cxn ang="0">
                    <a:pos x="0" y="481"/>
                  </a:cxn>
                  <a:cxn ang="0">
                    <a:pos x="22" y="477"/>
                  </a:cxn>
                  <a:cxn ang="0">
                    <a:pos x="45" y="474"/>
                  </a:cxn>
                  <a:cxn ang="0">
                    <a:pos x="70" y="472"/>
                  </a:cxn>
                  <a:cxn ang="0">
                    <a:pos x="94" y="470"/>
                  </a:cxn>
                  <a:cxn ang="0">
                    <a:pos x="134" y="458"/>
                  </a:cxn>
                  <a:cxn ang="0">
                    <a:pos x="181" y="445"/>
                  </a:cxn>
                  <a:cxn ang="0">
                    <a:pos x="203" y="438"/>
                  </a:cxn>
                  <a:cxn ang="0">
                    <a:pos x="222" y="430"/>
                  </a:cxn>
                  <a:cxn ang="0">
                    <a:pos x="230" y="425"/>
                  </a:cxn>
                  <a:cxn ang="0">
                    <a:pos x="236" y="421"/>
                  </a:cxn>
                  <a:cxn ang="0">
                    <a:pos x="239" y="415"/>
                  </a:cxn>
                  <a:cxn ang="0">
                    <a:pos x="242" y="409"/>
                  </a:cxn>
                  <a:cxn ang="0">
                    <a:pos x="242" y="0"/>
                  </a:cxn>
                  <a:cxn ang="0">
                    <a:pos x="239" y="6"/>
                  </a:cxn>
                  <a:cxn ang="0">
                    <a:pos x="236" y="11"/>
                  </a:cxn>
                  <a:cxn ang="0">
                    <a:pos x="230" y="17"/>
                  </a:cxn>
                  <a:cxn ang="0">
                    <a:pos x="222" y="21"/>
                  </a:cxn>
                  <a:cxn ang="0">
                    <a:pos x="203" y="29"/>
                  </a:cxn>
                  <a:cxn ang="0">
                    <a:pos x="181" y="36"/>
                  </a:cxn>
                  <a:cxn ang="0">
                    <a:pos x="134" y="49"/>
                  </a:cxn>
                  <a:cxn ang="0">
                    <a:pos x="94" y="61"/>
                  </a:cxn>
                  <a:cxn ang="0">
                    <a:pos x="70" y="63"/>
                  </a:cxn>
                  <a:cxn ang="0">
                    <a:pos x="45" y="66"/>
                  </a:cxn>
                  <a:cxn ang="0">
                    <a:pos x="22" y="68"/>
                  </a:cxn>
                  <a:cxn ang="0">
                    <a:pos x="0" y="73"/>
                  </a:cxn>
                  <a:cxn ang="0">
                    <a:pos x="0" y="481"/>
                  </a:cxn>
                </a:cxnLst>
                <a:rect l="0" t="0" r="r" b="b"/>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6" name="Freeform 61"/>
              <p:cNvSpPr>
                <a:spLocks/>
              </p:cNvSpPr>
              <p:nvPr/>
            </p:nvSpPr>
            <p:spPr bwMode="auto">
              <a:xfrm>
                <a:off x="4059" y="1238"/>
                <a:ext cx="133" cy="173"/>
              </a:xfrm>
              <a:custGeom>
                <a:avLst/>
                <a:gdLst/>
                <a:ahLst/>
                <a:cxnLst>
                  <a:cxn ang="0">
                    <a:pos x="283" y="697"/>
                  </a:cxn>
                  <a:cxn ang="0">
                    <a:pos x="207" y="648"/>
                  </a:cxn>
                  <a:cxn ang="0">
                    <a:pos x="124" y="591"/>
                  </a:cxn>
                  <a:cxn ang="0">
                    <a:pos x="42" y="530"/>
                  </a:cxn>
                  <a:cxn ang="0">
                    <a:pos x="2" y="498"/>
                  </a:cxn>
                  <a:cxn ang="0">
                    <a:pos x="0" y="488"/>
                  </a:cxn>
                  <a:cxn ang="0">
                    <a:pos x="5" y="478"/>
                  </a:cxn>
                  <a:cxn ang="0">
                    <a:pos x="15" y="465"/>
                  </a:cxn>
                  <a:cxn ang="0">
                    <a:pos x="31" y="452"/>
                  </a:cxn>
                  <a:cxn ang="0">
                    <a:pos x="54" y="438"/>
                  </a:cxn>
                  <a:cxn ang="0">
                    <a:pos x="95" y="418"/>
                  </a:cxn>
                  <a:cxn ang="0">
                    <a:pos x="328" y="578"/>
                  </a:cxn>
                  <a:cxn ang="0">
                    <a:pos x="390" y="563"/>
                  </a:cxn>
                  <a:cxn ang="0">
                    <a:pos x="405" y="571"/>
                  </a:cxn>
                  <a:cxn ang="0">
                    <a:pos x="427" y="592"/>
                  </a:cxn>
                  <a:cxn ang="0">
                    <a:pos x="475" y="655"/>
                  </a:cxn>
                  <a:cxn ang="0">
                    <a:pos x="527" y="732"/>
                  </a:cxn>
                  <a:cxn ang="0">
                    <a:pos x="564" y="783"/>
                  </a:cxn>
                  <a:cxn ang="0">
                    <a:pos x="593" y="818"/>
                  </a:cxn>
                  <a:cxn ang="0">
                    <a:pos x="614" y="837"/>
                  </a:cxn>
                  <a:cxn ang="0">
                    <a:pos x="635" y="854"/>
                  </a:cxn>
                  <a:cxn ang="0">
                    <a:pos x="656" y="867"/>
                  </a:cxn>
                  <a:cxn ang="0">
                    <a:pos x="668" y="466"/>
                  </a:cxn>
                  <a:cxn ang="0">
                    <a:pos x="646" y="456"/>
                  </a:cxn>
                  <a:cxn ang="0">
                    <a:pos x="625" y="440"/>
                  </a:cxn>
                  <a:cxn ang="0">
                    <a:pos x="604" y="422"/>
                  </a:cxn>
                  <a:cxn ang="0">
                    <a:pos x="584" y="401"/>
                  </a:cxn>
                  <a:cxn ang="0">
                    <a:pos x="545" y="352"/>
                  </a:cxn>
                  <a:cxn ang="0">
                    <a:pos x="509" y="300"/>
                  </a:cxn>
                  <a:cxn ang="0">
                    <a:pos x="444" y="204"/>
                  </a:cxn>
                  <a:cxn ang="0">
                    <a:pos x="412" y="172"/>
                  </a:cxn>
                  <a:cxn ang="0">
                    <a:pos x="397" y="161"/>
                  </a:cxn>
                  <a:cxn ang="0">
                    <a:pos x="383" y="155"/>
                  </a:cxn>
                  <a:cxn ang="0">
                    <a:pos x="126" y="0"/>
                  </a:cxn>
                  <a:cxn ang="0">
                    <a:pos x="67" y="26"/>
                  </a:cxn>
                  <a:cxn ang="0">
                    <a:pos x="42" y="39"/>
                  </a:cxn>
                  <a:cxn ang="0">
                    <a:pos x="23" y="53"/>
                  </a:cxn>
                  <a:cxn ang="0">
                    <a:pos x="9" y="65"/>
                  </a:cxn>
                  <a:cxn ang="0">
                    <a:pos x="1" y="77"/>
                  </a:cxn>
                  <a:cxn ang="0">
                    <a:pos x="0" y="86"/>
                  </a:cxn>
                  <a:cxn ang="0">
                    <a:pos x="6" y="95"/>
                  </a:cxn>
                  <a:cxn ang="0">
                    <a:pos x="82" y="154"/>
                  </a:cxn>
                  <a:cxn ang="0">
                    <a:pos x="165" y="215"/>
                  </a:cxn>
                  <a:cxn ang="0">
                    <a:pos x="246" y="269"/>
                  </a:cxn>
                  <a:cxn ang="0">
                    <a:pos x="314" y="311"/>
                  </a:cxn>
                </a:cxnLst>
                <a:rect l="0" t="0" r="r" b="b"/>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7" name="Freeform 62"/>
              <p:cNvSpPr>
                <a:spLocks/>
              </p:cNvSpPr>
              <p:nvPr/>
            </p:nvSpPr>
            <p:spPr bwMode="auto">
              <a:xfrm>
                <a:off x="1409" y="1594"/>
                <a:ext cx="11" cy="156"/>
              </a:xfrm>
              <a:custGeom>
                <a:avLst/>
                <a:gdLst/>
                <a:ahLst/>
                <a:cxnLst>
                  <a:cxn ang="0">
                    <a:pos x="21" y="568"/>
                  </a:cxn>
                  <a:cxn ang="0">
                    <a:pos x="18" y="572"/>
                  </a:cxn>
                  <a:cxn ang="0">
                    <a:pos x="13" y="584"/>
                  </a:cxn>
                  <a:cxn ang="0">
                    <a:pos x="9" y="593"/>
                  </a:cxn>
                  <a:cxn ang="0">
                    <a:pos x="6" y="604"/>
                  </a:cxn>
                  <a:cxn ang="0">
                    <a:pos x="3" y="616"/>
                  </a:cxn>
                  <a:cxn ang="0">
                    <a:pos x="1" y="630"/>
                  </a:cxn>
                  <a:cxn ang="0">
                    <a:pos x="0" y="645"/>
                  </a:cxn>
                  <a:cxn ang="0">
                    <a:pos x="0" y="661"/>
                  </a:cxn>
                  <a:cxn ang="0">
                    <a:pos x="2" y="679"/>
                  </a:cxn>
                  <a:cxn ang="0">
                    <a:pos x="7" y="697"/>
                  </a:cxn>
                  <a:cxn ang="0">
                    <a:pos x="13" y="718"/>
                  </a:cxn>
                  <a:cxn ang="0">
                    <a:pos x="22" y="739"/>
                  </a:cxn>
                  <a:cxn ang="0">
                    <a:pos x="28" y="750"/>
                  </a:cxn>
                  <a:cxn ang="0">
                    <a:pos x="35" y="762"/>
                  </a:cxn>
                  <a:cxn ang="0">
                    <a:pos x="42" y="772"/>
                  </a:cxn>
                  <a:cxn ang="0">
                    <a:pos x="50" y="784"/>
                  </a:cxn>
                  <a:cxn ang="0">
                    <a:pos x="50" y="216"/>
                  </a:cxn>
                  <a:cxn ang="0">
                    <a:pos x="42" y="204"/>
                  </a:cxn>
                  <a:cxn ang="0">
                    <a:pos x="35" y="194"/>
                  </a:cxn>
                  <a:cxn ang="0">
                    <a:pos x="28" y="182"/>
                  </a:cxn>
                  <a:cxn ang="0">
                    <a:pos x="22" y="172"/>
                  </a:cxn>
                  <a:cxn ang="0">
                    <a:pos x="13" y="151"/>
                  </a:cxn>
                  <a:cxn ang="0">
                    <a:pos x="7" y="131"/>
                  </a:cxn>
                  <a:cxn ang="0">
                    <a:pos x="2" y="111"/>
                  </a:cxn>
                  <a:cxn ang="0">
                    <a:pos x="0" y="93"/>
                  </a:cxn>
                  <a:cxn ang="0">
                    <a:pos x="0" y="77"/>
                  </a:cxn>
                  <a:cxn ang="0">
                    <a:pos x="1" y="62"/>
                  </a:cxn>
                  <a:cxn ang="0">
                    <a:pos x="3" y="48"/>
                  </a:cxn>
                  <a:cxn ang="0">
                    <a:pos x="6" y="36"/>
                  </a:cxn>
                  <a:cxn ang="0">
                    <a:pos x="9" y="26"/>
                  </a:cxn>
                  <a:cxn ang="0">
                    <a:pos x="13" y="16"/>
                  </a:cxn>
                  <a:cxn ang="0">
                    <a:pos x="18" y="5"/>
                  </a:cxn>
                  <a:cxn ang="0">
                    <a:pos x="21" y="0"/>
                  </a:cxn>
                  <a:cxn ang="0">
                    <a:pos x="21" y="568"/>
                  </a:cxn>
                </a:cxnLst>
                <a:rect l="0" t="0" r="r" b="b"/>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8" name="Freeform 63"/>
              <p:cNvSpPr>
                <a:spLocks/>
              </p:cNvSpPr>
              <p:nvPr/>
            </p:nvSpPr>
            <p:spPr bwMode="auto">
              <a:xfrm>
                <a:off x="1355" y="2071"/>
                <a:ext cx="83"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69" name="Freeform 64"/>
              <p:cNvSpPr>
                <a:spLocks/>
              </p:cNvSpPr>
              <p:nvPr/>
            </p:nvSpPr>
            <p:spPr bwMode="auto">
              <a:xfrm>
                <a:off x="1299" y="1926"/>
                <a:ext cx="23" cy="101"/>
              </a:xfrm>
              <a:custGeom>
                <a:avLst/>
                <a:gdLst/>
                <a:ahLst/>
                <a:cxnLst>
                  <a:cxn ang="0">
                    <a:pos x="0" y="100"/>
                  </a:cxn>
                  <a:cxn ang="0">
                    <a:pos x="15" y="98"/>
                  </a:cxn>
                  <a:cxn ang="0">
                    <a:pos x="30" y="96"/>
                  </a:cxn>
                  <a:cxn ang="0">
                    <a:pos x="43" y="91"/>
                  </a:cxn>
                  <a:cxn ang="0">
                    <a:pos x="56" y="88"/>
                  </a:cxn>
                  <a:cxn ang="0">
                    <a:pos x="68" y="82"/>
                  </a:cxn>
                  <a:cxn ang="0">
                    <a:pos x="78" y="76"/>
                  </a:cxn>
                  <a:cxn ang="0">
                    <a:pos x="88" y="70"/>
                  </a:cxn>
                  <a:cxn ang="0">
                    <a:pos x="96" y="63"/>
                  </a:cxn>
                  <a:cxn ang="0">
                    <a:pos x="103" y="56"/>
                  </a:cxn>
                  <a:cxn ang="0">
                    <a:pos x="109" y="48"/>
                  </a:cxn>
                  <a:cxn ang="0">
                    <a:pos x="115" y="41"/>
                  </a:cxn>
                  <a:cxn ang="0">
                    <a:pos x="119" y="33"/>
                  </a:cxn>
                  <a:cxn ang="0">
                    <a:pos x="123" y="24"/>
                  </a:cxn>
                  <a:cxn ang="0">
                    <a:pos x="125" y="16"/>
                  </a:cxn>
                  <a:cxn ang="0">
                    <a:pos x="126" y="8"/>
                  </a:cxn>
                  <a:cxn ang="0">
                    <a:pos x="126" y="0"/>
                  </a:cxn>
                  <a:cxn ang="0">
                    <a:pos x="126" y="409"/>
                  </a:cxn>
                  <a:cxn ang="0">
                    <a:pos x="126" y="417"/>
                  </a:cxn>
                  <a:cxn ang="0">
                    <a:pos x="125" y="425"/>
                  </a:cxn>
                  <a:cxn ang="0">
                    <a:pos x="123" y="433"/>
                  </a:cxn>
                  <a:cxn ang="0">
                    <a:pos x="119" y="441"/>
                  </a:cxn>
                  <a:cxn ang="0">
                    <a:pos x="115" y="450"/>
                  </a:cxn>
                  <a:cxn ang="0">
                    <a:pos x="109" y="457"/>
                  </a:cxn>
                  <a:cxn ang="0">
                    <a:pos x="103" y="465"/>
                  </a:cxn>
                  <a:cxn ang="0">
                    <a:pos x="96" y="472"/>
                  </a:cxn>
                  <a:cxn ang="0">
                    <a:pos x="88" y="479"/>
                  </a:cxn>
                  <a:cxn ang="0">
                    <a:pos x="78" y="485"/>
                  </a:cxn>
                  <a:cxn ang="0">
                    <a:pos x="68" y="490"/>
                  </a:cxn>
                  <a:cxn ang="0">
                    <a:pos x="56" y="496"/>
                  </a:cxn>
                  <a:cxn ang="0">
                    <a:pos x="43" y="501"/>
                  </a:cxn>
                  <a:cxn ang="0">
                    <a:pos x="30" y="505"/>
                  </a:cxn>
                  <a:cxn ang="0">
                    <a:pos x="15" y="507"/>
                  </a:cxn>
                  <a:cxn ang="0">
                    <a:pos x="0" y="509"/>
                  </a:cxn>
                  <a:cxn ang="0">
                    <a:pos x="0" y="100"/>
                  </a:cxn>
                </a:cxnLst>
                <a:rect l="0" t="0" r="r" b="b"/>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0" name="Freeform 65"/>
              <p:cNvSpPr>
                <a:spLocks/>
              </p:cNvSpPr>
              <p:nvPr/>
            </p:nvSpPr>
            <p:spPr bwMode="auto">
              <a:xfrm>
                <a:off x="1188" y="1910"/>
                <a:ext cx="26" cy="83"/>
              </a:xfrm>
              <a:custGeom>
                <a:avLst/>
                <a:gdLst/>
                <a:ahLst/>
                <a:cxnLst>
                  <a:cxn ang="0">
                    <a:pos x="0" y="415"/>
                  </a:cxn>
                  <a:cxn ang="0">
                    <a:pos x="40" y="411"/>
                  </a:cxn>
                  <a:cxn ang="0">
                    <a:pos x="72" y="411"/>
                  </a:cxn>
                  <a:cxn ang="0">
                    <a:pos x="99" y="412"/>
                  </a:cxn>
                  <a:cxn ang="0">
                    <a:pos x="122" y="415"/>
                  </a:cxn>
                  <a:cxn ang="0">
                    <a:pos x="122" y="5"/>
                  </a:cxn>
                  <a:cxn ang="0">
                    <a:pos x="111" y="4"/>
                  </a:cxn>
                  <a:cxn ang="0">
                    <a:pos x="99" y="1"/>
                  </a:cxn>
                  <a:cxn ang="0">
                    <a:pos x="86" y="0"/>
                  </a:cxn>
                  <a:cxn ang="0">
                    <a:pos x="72" y="0"/>
                  </a:cxn>
                  <a:cxn ang="0">
                    <a:pos x="57" y="0"/>
                  </a:cxn>
                  <a:cxn ang="0">
                    <a:pos x="40" y="1"/>
                  </a:cxn>
                  <a:cxn ang="0">
                    <a:pos x="21" y="2"/>
                  </a:cxn>
                  <a:cxn ang="0">
                    <a:pos x="0" y="5"/>
                  </a:cxn>
                  <a:cxn ang="0">
                    <a:pos x="0" y="415"/>
                  </a:cxn>
                </a:cxnLst>
                <a:rect l="0" t="0" r="r" b="b"/>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1" name="Freeform 66"/>
              <p:cNvSpPr>
                <a:spLocks/>
              </p:cNvSpPr>
              <p:nvPr/>
            </p:nvSpPr>
            <p:spPr bwMode="auto">
              <a:xfrm>
                <a:off x="1140" y="1906"/>
                <a:ext cx="21" cy="111"/>
              </a:xfrm>
              <a:custGeom>
                <a:avLst/>
                <a:gdLst/>
                <a:ahLst/>
                <a:cxnLst>
                  <a:cxn ang="0">
                    <a:pos x="0" y="566"/>
                  </a:cxn>
                  <a:cxn ang="0">
                    <a:pos x="110" y="409"/>
                  </a:cxn>
                  <a:cxn ang="0">
                    <a:pos x="110" y="0"/>
                  </a:cxn>
                  <a:cxn ang="0">
                    <a:pos x="0" y="156"/>
                  </a:cxn>
                  <a:cxn ang="0">
                    <a:pos x="0" y="566"/>
                  </a:cxn>
                </a:cxnLst>
                <a:rect l="0" t="0" r="r" b="b"/>
                <a:pathLst>
                  <a:path w="110" h="566">
                    <a:moveTo>
                      <a:pt x="0" y="566"/>
                    </a:moveTo>
                    <a:lnTo>
                      <a:pt x="110" y="409"/>
                    </a:lnTo>
                    <a:lnTo>
                      <a:pt x="110" y="0"/>
                    </a:lnTo>
                    <a:lnTo>
                      <a:pt x="0" y="156"/>
                    </a:lnTo>
                    <a:lnTo>
                      <a:pt x="0" y="56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2" name="Freeform 67"/>
              <p:cNvSpPr>
                <a:spLocks/>
              </p:cNvSpPr>
              <p:nvPr/>
            </p:nvSpPr>
            <p:spPr bwMode="auto">
              <a:xfrm>
                <a:off x="1355" y="1973"/>
                <a:ext cx="36" cy="96"/>
              </a:xfrm>
              <a:custGeom>
                <a:avLst/>
                <a:gdLst/>
                <a:ahLst/>
                <a:cxnLst>
                  <a:cxn ang="0">
                    <a:pos x="0" y="409"/>
                  </a:cxn>
                  <a:cxn ang="0">
                    <a:pos x="6" y="409"/>
                  </a:cxn>
                  <a:cxn ang="0">
                    <a:pos x="22" y="409"/>
                  </a:cxn>
                  <a:cxn ang="0">
                    <a:pos x="46" y="410"/>
                  </a:cxn>
                  <a:cxn ang="0">
                    <a:pos x="73" y="414"/>
                  </a:cxn>
                  <a:cxn ang="0">
                    <a:pos x="87" y="417"/>
                  </a:cxn>
                  <a:cxn ang="0">
                    <a:pos x="102" y="421"/>
                  </a:cxn>
                  <a:cxn ang="0">
                    <a:pos x="116" y="427"/>
                  </a:cxn>
                  <a:cxn ang="0">
                    <a:pos x="130" y="432"/>
                  </a:cxn>
                  <a:cxn ang="0">
                    <a:pos x="142" y="441"/>
                  </a:cxn>
                  <a:cxn ang="0">
                    <a:pos x="153" y="450"/>
                  </a:cxn>
                  <a:cxn ang="0">
                    <a:pos x="158" y="455"/>
                  </a:cxn>
                  <a:cxn ang="0">
                    <a:pos x="163" y="460"/>
                  </a:cxn>
                  <a:cxn ang="0">
                    <a:pos x="167" y="466"/>
                  </a:cxn>
                  <a:cxn ang="0">
                    <a:pos x="171" y="473"/>
                  </a:cxn>
                  <a:cxn ang="0">
                    <a:pos x="171" y="64"/>
                  </a:cxn>
                  <a:cxn ang="0">
                    <a:pos x="167" y="57"/>
                  </a:cxn>
                  <a:cxn ang="0">
                    <a:pos x="163" y="52"/>
                  </a:cxn>
                  <a:cxn ang="0">
                    <a:pos x="158" y="46"/>
                  </a:cxn>
                  <a:cxn ang="0">
                    <a:pos x="153" y="41"/>
                  </a:cxn>
                  <a:cxn ang="0">
                    <a:pos x="142" y="32"/>
                  </a:cxn>
                  <a:cxn ang="0">
                    <a:pos x="130" y="24"/>
                  </a:cxn>
                  <a:cxn ang="0">
                    <a:pos x="116" y="18"/>
                  </a:cxn>
                  <a:cxn ang="0">
                    <a:pos x="102" y="12"/>
                  </a:cxn>
                  <a:cxn ang="0">
                    <a:pos x="87" y="8"/>
                  </a:cxn>
                  <a:cxn ang="0">
                    <a:pos x="73" y="5"/>
                  </a:cxn>
                  <a:cxn ang="0">
                    <a:pos x="46" y="1"/>
                  </a:cxn>
                  <a:cxn ang="0">
                    <a:pos x="22" y="0"/>
                  </a:cxn>
                  <a:cxn ang="0">
                    <a:pos x="6" y="0"/>
                  </a:cxn>
                  <a:cxn ang="0">
                    <a:pos x="0" y="0"/>
                  </a:cxn>
                  <a:cxn ang="0">
                    <a:pos x="0" y="409"/>
                  </a:cxn>
                </a:cxnLst>
                <a:rect l="0" t="0" r="r" b="b"/>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3" name="Freeform 68"/>
              <p:cNvSpPr>
                <a:spLocks/>
              </p:cNvSpPr>
              <p:nvPr/>
            </p:nvSpPr>
            <p:spPr bwMode="auto">
              <a:xfrm>
                <a:off x="1273" y="1941"/>
                <a:ext cx="26" cy="88"/>
              </a:xfrm>
              <a:custGeom>
                <a:avLst/>
                <a:gdLst/>
                <a:ahLst/>
                <a:cxnLst>
                  <a:cxn ang="0">
                    <a:pos x="1" y="0"/>
                  </a:cxn>
                  <a:cxn ang="0">
                    <a:pos x="0" y="5"/>
                  </a:cxn>
                  <a:cxn ang="0">
                    <a:pos x="1" y="10"/>
                  </a:cxn>
                  <a:cxn ang="0">
                    <a:pos x="3" y="13"/>
                  </a:cxn>
                  <a:cxn ang="0">
                    <a:pos x="5" y="18"/>
                  </a:cxn>
                  <a:cxn ang="0">
                    <a:pos x="8" y="20"/>
                  </a:cxn>
                  <a:cxn ang="0">
                    <a:pos x="14" y="24"/>
                  </a:cxn>
                  <a:cxn ang="0">
                    <a:pos x="20" y="26"/>
                  </a:cxn>
                  <a:cxn ang="0">
                    <a:pos x="27" y="28"/>
                  </a:cxn>
                  <a:cxn ang="0">
                    <a:pos x="46" y="31"/>
                  </a:cxn>
                  <a:cxn ang="0">
                    <a:pos x="68" y="32"/>
                  </a:cxn>
                  <a:cxn ang="0">
                    <a:pos x="97" y="32"/>
                  </a:cxn>
                  <a:cxn ang="0">
                    <a:pos x="131" y="29"/>
                  </a:cxn>
                  <a:cxn ang="0">
                    <a:pos x="131" y="438"/>
                  </a:cxn>
                  <a:cxn ang="0">
                    <a:pos x="97" y="441"/>
                  </a:cxn>
                  <a:cxn ang="0">
                    <a:pos x="68" y="441"/>
                  </a:cxn>
                  <a:cxn ang="0">
                    <a:pos x="46" y="439"/>
                  </a:cxn>
                  <a:cxn ang="0">
                    <a:pos x="27" y="437"/>
                  </a:cxn>
                  <a:cxn ang="0">
                    <a:pos x="20" y="435"/>
                  </a:cxn>
                  <a:cxn ang="0">
                    <a:pos x="14" y="432"/>
                  </a:cxn>
                  <a:cxn ang="0">
                    <a:pos x="8" y="429"/>
                  </a:cxn>
                  <a:cxn ang="0">
                    <a:pos x="5" y="427"/>
                  </a:cxn>
                  <a:cxn ang="0">
                    <a:pos x="3" y="423"/>
                  </a:cxn>
                  <a:cxn ang="0">
                    <a:pos x="1" y="418"/>
                  </a:cxn>
                  <a:cxn ang="0">
                    <a:pos x="0" y="414"/>
                  </a:cxn>
                  <a:cxn ang="0">
                    <a:pos x="1" y="409"/>
                  </a:cxn>
                  <a:cxn ang="0">
                    <a:pos x="1" y="0"/>
                  </a:cxn>
                </a:cxnLst>
                <a:rect l="0" t="0" r="r" b="b"/>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4" name="Freeform 69"/>
              <p:cNvSpPr>
                <a:spLocks/>
              </p:cNvSpPr>
              <p:nvPr/>
            </p:nvSpPr>
            <p:spPr bwMode="auto">
              <a:xfrm>
                <a:off x="1313" y="1949"/>
                <a:ext cx="55" cy="110"/>
              </a:xfrm>
              <a:custGeom>
                <a:avLst/>
                <a:gdLst/>
                <a:ahLst/>
                <a:cxnLst>
                  <a:cxn ang="0">
                    <a:pos x="281" y="7"/>
                  </a:cxn>
                  <a:cxn ang="0">
                    <a:pos x="277" y="22"/>
                  </a:cxn>
                  <a:cxn ang="0">
                    <a:pos x="268" y="39"/>
                  </a:cxn>
                  <a:cxn ang="0">
                    <a:pos x="257" y="53"/>
                  </a:cxn>
                  <a:cxn ang="0">
                    <a:pos x="243" y="64"/>
                  </a:cxn>
                  <a:cxn ang="0">
                    <a:pos x="230" y="72"/>
                  </a:cxn>
                  <a:cxn ang="0">
                    <a:pos x="218" y="75"/>
                  </a:cxn>
                  <a:cxn ang="0">
                    <a:pos x="210" y="71"/>
                  </a:cxn>
                  <a:cxn ang="0">
                    <a:pos x="205" y="62"/>
                  </a:cxn>
                  <a:cxn ang="0">
                    <a:pos x="202" y="58"/>
                  </a:cxn>
                  <a:cxn ang="0">
                    <a:pos x="193" y="60"/>
                  </a:cxn>
                  <a:cxn ang="0">
                    <a:pos x="167" y="82"/>
                  </a:cxn>
                  <a:cxn ang="0">
                    <a:pos x="132" y="113"/>
                  </a:cxn>
                  <a:cxn ang="0">
                    <a:pos x="104" y="131"/>
                  </a:cxn>
                  <a:cxn ang="0">
                    <a:pos x="80" y="139"/>
                  </a:cxn>
                  <a:cxn ang="0">
                    <a:pos x="65" y="141"/>
                  </a:cxn>
                  <a:cxn ang="0">
                    <a:pos x="48" y="139"/>
                  </a:cxn>
                  <a:cxn ang="0">
                    <a:pos x="31" y="132"/>
                  </a:cxn>
                  <a:cxn ang="0">
                    <a:pos x="17" y="123"/>
                  </a:cxn>
                  <a:cxn ang="0">
                    <a:pos x="8" y="113"/>
                  </a:cxn>
                  <a:cxn ang="0">
                    <a:pos x="2" y="105"/>
                  </a:cxn>
                  <a:cxn ang="0">
                    <a:pos x="0" y="96"/>
                  </a:cxn>
                  <a:cxn ang="0">
                    <a:pos x="0" y="501"/>
                  </a:cxn>
                  <a:cxn ang="0">
                    <a:pos x="1" y="510"/>
                  </a:cxn>
                  <a:cxn ang="0">
                    <a:pos x="4" y="520"/>
                  </a:cxn>
                  <a:cxn ang="0">
                    <a:pos x="11" y="528"/>
                  </a:cxn>
                  <a:cxn ang="0">
                    <a:pos x="23" y="535"/>
                  </a:cxn>
                  <a:cxn ang="0">
                    <a:pos x="40" y="544"/>
                  </a:cxn>
                  <a:cxn ang="0">
                    <a:pos x="57" y="549"/>
                  </a:cxn>
                  <a:cxn ang="0">
                    <a:pos x="72" y="549"/>
                  </a:cxn>
                  <a:cxn ang="0">
                    <a:pos x="89" y="547"/>
                  </a:cxn>
                  <a:cxn ang="0">
                    <a:pos x="118" y="532"/>
                  </a:cxn>
                  <a:cxn ang="0">
                    <a:pos x="143" y="512"/>
                  </a:cxn>
                  <a:cxn ang="0">
                    <a:pos x="186" y="474"/>
                  </a:cxn>
                  <a:cxn ang="0">
                    <a:pos x="198" y="467"/>
                  </a:cxn>
                  <a:cxn ang="0">
                    <a:pos x="203" y="468"/>
                  </a:cxn>
                  <a:cxn ang="0">
                    <a:pos x="207" y="475"/>
                  </a:cxn>
                  <a:cxn ang="0">
                    <a:pos x="214" y="484"/>
                  </a:cxn>
                  <a:cxn ang="0">
                    <a:pos x="224" y="485"/>
                  </a:cxn>
                  <a:cxn ang="0">
                    <a:pos x="237" y="479"/>
                  </a:cxn>
                  <a:cxn ang="0">
                    <a:pos x="250" y="468"/>
                  </a:cxn>
                  <a:cxn ang="0">
                    <a:pos x="263" y="456"/>
                  </a:cxn>
                  <a:cxn ang="0">
                    <a:pos x="273" y="439"/>
                  </a:cxn>
                  <a:cxn ang="0">
                    <a:pos x="280" y="424"/>
                  </a:cxn>
                  <a:cxn ang="0">
                    <a:pos x="282" y="409"/>
                  </a:cxn>
                </a:cxnLst>
                <a:rect l="0" t="0" r="r" b="b"/>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5" name="Freeform 70"/>
              <p:cNvSpPr>
                <a:spLocks/>
              </p:cNvSpPr>
              <p:nvPr/>
            </p:nvSpPr>
            <p:spPr bwMode="auto">
              <a:xfrm>
                <a:off x="1391" y="1975"/>
                <a:ext cx="45" cy="98"/>
              </a:xfrm>
              <a:custGeom>
                <a:avLst/>
                <a:gdLst/>
                <a:ahLst/>
                <a:cxnLst>
                  <a:cxn ang="0">
                    <a:pos x="0" y="475"/>
                  </a:cxn>
                  <a:cxn ang="0">
                    <a:pos x="2" y="477"/>
                  </a:cxn>
                  <a:cxn ang="0">
                    <a:pos x="5" y="480"/>
                  </a:cxn>
                  <a:cxn ang="0">
                    <a:pos x="7" y="482"/>
                  </a:cxn>
                  <a:cxn ang="0">
                    <a:pos x="12" y="483"/>
                  </a:cxn>
                  <a:cxn ang="0">
                    <a:pos x="21" y="486"/>
                  </a:cxn>
                  <a:cxn ang="0">
                    <a:pos x="32" y="488"/>
                  </a:cxn>
                  <a:cxn ang="0">
                    <a:pos x="45" y="489"/>
                  </a:cxn>
                  <a:cxn ang="0">
                    <a:pos x="60" y="489"/>
                  </a:cxn>
                  <a:cxn ang="0">
                    <a:pos x="75" y="489"/>
                  </a:cxn>
                  <a:cxn ang="0">
                    <a:pos x="90" y="488"/>
                  </a:cxn>
                  <a:cxn ang="0">
                    <a:pos x="106" y="486"/>
                  </a:cxn>
                  <a:cxn ang="0">
                    <a:pos x="123" y="483"/>
                  </a:cxn>
                  <a:cxn ang="0">
                    <a:pos x="139" y="480"/>
                  </a:cxn>
                  <a:cxn ang="0">
                    <a:pos x="154" y="476"/>
                  </a:cxn>
                  <a:cxn ang="0">
                    <a:pos x="168" y="472"/>
                  </a:cxn>
                  <a:cxn ang="0">
                    <a:pos x="181" y="468"/>
                  </a:cxn>
                  <a:cxn ang="0">
                    <a:pos x="193" y="462"/>
                  </a:cxn>
                  <a:cxn ang="0">
                    <a:pos x="202" y="458"/>
                  </a:cxn>
                  <a:cxn ang="0">
                    <a:pos x="210" y="452"/>
                  </a:cxn>
                  <a:cxn ang="0">
                    <a:pos x="216" y="446"/>
                  </a:cxn>
                  <a:cxn ang="0">
                    <a:pos x="222" y="440"/>
                  </a:cxn>
                  <a:cxn ang="0">
                    <a:pos x="227" y="434"/>
                  </a:cxn>
                  <a:cxn ang="0">
                    <a:pos x="230" y="427"/>
                  </a:cxn>
                  <a:cxn ang="0">
                    <a:pos x="231" y="421"/>
                  </a:cxn>
                  <a:cxn ang="0">
                    <a:pos x="234" y="414"/>
                  </a:cxn>
                  <a:cxn ang="0">
                    <a:pos x="234" y="409"/>
                  </a:cxn>
                  <a:cxn ang="0">
                    <a:pos x="234" y="0"/>
                  </a:cxn>
                  <a:cxn ang="0">
                    <a:pos x="234" y="6"/>
                  </a:cxn>
                  <a:cxn ang="0">
                    <a:pos x="231" y="13"/>
                  </a:cxn>
                  <a:cxn ang="0">
                    <a:pos x="230" y="18"/>
                  </a:cxn>
                  <a:cxn ang="0">
                    <a:pos x="227" y="25"/>
                  </a:cxn>
                  <a:cxn ang="0">
                    <a:pos x="222" y="31"/>
                  </a:cxn>
                  <a:cxn ang="0">
                    <a:pos x="216" y="37"/>
                  </a:cxn>
                  <a:cxn ang="0">
                    <a:pos x="210" y="43"/>
                  </a:cxn>
                  <a:cxn ang="0">
                    <a:pos x="202" y="49"/>
                  </a:cxn>
                  <a:cxn ang="0">
                    <a:pos x="193" y="53"/>
                  </a:cxn>
                  <a:cxn ang="0">
                    <a:pos x="181" y="58"/>
                  </a:cxn>
                  <a:cxn ang="0">
                    <a:pos x="168" y="62"/>
                  </a:cxn>
                  <a:cxn ang="0">
                    <a:pos x="154" y="66"/>
                  </a:cxn>
                  <a:cxn ang="0">
                    <a:pos x="139" y="70"/>
                  </a:cxn>
                  <a:cxn ang="0">
                    <a:pos x="123" y="72"/>
                  </a:cxn>
                  <a:cxn ang="0">
                    <a:pos x="106" y="76"/>
                  </a:cxn>
                  <a:cxn ang="0">
                    <a:pos x="90" y="77"/>
                  </a:cxn>
                  <a:cxn ang="0">
                    <a:pos x="75" y="78"/>
                  </a:cxn>
                  <a:cxn ang="0">
                    <a:pos x="60" y="79"/>
                  </a:cxn>
                  <a:cxn ang="0">
                    <a:pos x="45" y="79"/>
                  </a:cxn>
                  <a:cxn ang="0">
                    <a:pos x="32" y="78"/>
                  </a:cxn>
                  <a:cxn ang="0">
                    <a:pos x="21" y="76"/>
                  </a:cxn>
                  <a:cxn ang="0">
                    <a:pos x="12" y="72"/>
                  </a:cxn>
                  <a:cxn ang="0">
                    <a:pos x="7" y="70"/>
                  </a:cxn>
                  <a:cxn ang="0">
                    <a:pos x="5" y="69"/>
                  </a:cxn>
                  <a:cxn ang="0">
                    <a:pos x="2" y="65"/>
                  </a:cxn>
                  <a:cxn ang="0">
                    <a:pos x="0" y="63"/>
                  </a:cxn>
                  <a:cxn ang="0">
                    <a:pos x="0" y="475"/>
                  </a:cxn>
                </a:cxnLst>
                <a:rect l="0" t="0" r="r" b="b"/>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6" name="Freeform 71"/>
              <p:cNvSpPr>
                <a:spLocks/>
              </p:cNvSpPr>
              <p:nvPr/>
            </p:nvSpPr>
            <p:spPr bwMode="auto">
              <a:xfrm>
                <a:off x="1341" y="2130"/>
                <a:ext cx="10" cy="103"/>
              </a:xfrm>
              <a:custGeom>
                <a:avLst/>
                <a:gdLst/>
                <a:ahLst/>
                <a:cxnLst>
                  <a:cxn ang="0">
                    <a:pos x="0" y="0"/>
                  </a:cxn>
                  <a:cxn ang="0">
                    <a:pos x="1" y="11"/>
                  </a:cxn>
                  <a:cxn ang="0">
                    <a:pos x="2" y="21"/>
                  </a:cxn>
                  <a:cxn ang="0">
                    <a:pos x="4" y="31"/>
                  </a:cxn>
                  <a:cxn ang="0">
                    <a:pos x="7" y="39"/>
                  </a:cxn>
                  <a:cxn ang="0">
                    <a:pos x="9" y="47"/>
                  </a:cxn>
                  <a:cxn ang="0">
                    <a:pos x="12" y="55"/>
                  </a:cxn>
                  <a:cxn ang="0">
                    <a:pos x="16" y="62"/>
                  </a:cxn>
                  <a:cxn ang="0">
                    <a:pos x="19" y="68"/>
                  </a:cxn>
                  <a:cxn ang="0">
                    <a:pos x="24" y="74"/>
                  </a:cxn>
                  <a:cxn ang="0">
                    <a:pos x="28" y="80"/>
                  </a:cxn>
                  <a:cxn ang="0">
                    <a:pos x="32" y="85"/>
                  </a:cxn>
                  <a:cxn ang="0">
                    <a:pos x="38" y="88"/>
                  </a:cxn>
                  <a:cxn ang="0">
                    <a:pos x="49" y="95"/>
                  </a:cxn>
                  <a:cxn ang="0">
                    <a:pos x="60" y="99"/>
                  </a:cxn>
                  <a:cxn ang="0">
                    <a:pos x="60" y="507"/>
                  </a:cxn>
                  <a:cxn ang="0">
                    <a:pos x="55" y="506"/>
                  </a:cxn>
                  <a:cxn ang="0">
                    <a:pos x="49" y="504"/>
                  </a:cxn>
                  <a:cxn ang="0">
                    <a:pos x="43" y="502"/>
                  </a:cxn>
                  <a:cxn ang="0">
                    <a:pos x="38" y="498"/>
                  </a:cxn>
                  <a:cxn ang="0">
                    <a:pos x="32" y="495"/>
                  </a:cxn>
                  <a:cxn ang="0">
                    <a:pos x="28" y="490"/>
                  </a:cxn>
                  <a:cxn ang="0">
                    <a:pos x="24" y="484"/>
                  </a:cxn>
                  <a:cxn ang="0">
                    <a:pos x="19" y="478"/>
                  </a:cxn>
                  <a:cxn ang="0">
                    <a:pos x="16" y="472"/>
                  </a:cxn>
                  <a:cxn ang="0">
                    <a:pos x="12" y="465"/>
                  </a:cxn>
                  <a:cxn ang="0">
                    <a:pos x="9" y="457"/>
                  </a:cxn>
                  <a:cxn ang="0">
                    <a:pos x="7" y="449"/>
                  </a:cxn>
                  <a:cxn ang="0">
                    <a:pos x="2" y="430"/>
                  </a:cxn>
                  <a:cxn ang="0">
                    <a:pos x="0" y="410"/>
                  </a:cxn>
                  <a:cxn ang="0">
                    <a:pos x="0" y="0"/>
                  </a:cxn>
                </a:cxnLst>
                <a:rect l="0" t="0" r="r" b="b"/>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7" name="Freeform 72"/>
              <p:cNvSpPr>
                <a:spLocks/>
              </p:cNvSpPr>
              <p:nvPr/>
            </p:nvSpPr>
            <p:spPr bwMode="auto">
              <a:xfrm>
                <a:off x="1318" y="1979"/>
                <a:ext cx="45" cy="99"/>
              </a:xfrm>
              <a:custGeom>
                <a:avLst/>
                <a:gdLst/>
                <a:ahLst/>
                <a:cxnLst>
                  <a:cxn ang="0">
                    <a:pos x="230" y="0"/>
                  </a:cxn>
                  <a:cxn ang="0">
                    <a:pos x="231" y="2"/>
                  </a:cxn>
                  <a:cxn ang="0">
                    <a:pos x="232" y="4"/>
                  </a:cxn>
                  <a:cxn ang="0">
                    <a:pos x="234" y="6"/>
                  </a:cxn>
                  <a:cxn ang="0">
                    <a:pos x="234" y="9"/>
                  </a:cxn>
                  <a:cxn ang="0">
                    <a:pos x="232" y="14"/>
                  </a:cxn>
                  <a:cxn ang="0">
                    <a:pos x="228" y="20"/>
                  </a:cxn>
                  <a:cxn ang="0">
                    <a:pos x="222" y="26"/>
                  </a:cxn>
                  <a:cxn ang="0">
                    <a:pos x="215" y="33"/>
                  </a:cxn>
                  <a:cxn ang="0">
                    <a:pos x="206" y="39"/>
                  </a:cxn>
                  <a:cxn ang="0">
                    <a:pos x="194" y="46"/>
                  </a:cxn>
                  <a:cxn ang="0">
                    <a:pos x="181" y="52"/>
                  </a:cxn>
                  <a:cxn ang="0">
                    <a:pos x="167" y="58"/>
                  </a:cxn>
                  <a:cxn ang="0">
                    <a:pos x="152" y="63"/>
                  </a:cxn>
                  <a:cxn ang="0">
                    <a:pos x="136" y="68"/>
                  </a:cxn>
                  <a:cxn ang="0">
                    <a:pos x="119" y="73"/>
                  </a:cxn>
                  <a:cxn ang="0">
                    <a:pos x="100" y="75"/>
                  </a:cxn>
                  <a:cxn ang="0">
                    <a:pos x="82" y="77"/>
                  </a:cxn>
                  <a:cxn ang="0">
                    <a:pos x="63" y="79"/>
                  </a:cxn>
                  <a:cxn ang="0">
                    <a:pos x="36" y="77"/>
                  </a:cxn>
                  <a:cxn ang="0">
                    <a:pos x="19" y="74"/>
                  </a:cxn>
                  <a:cxn ang="0">
                    <a:pos x="12" y="73"/>
                  </a:cxn>
                  <a:cxn ang="0">
                    <a:pos x="6" y="70"/>
                  </a:cxn>
                  <a:cxn ang="0">
                    <a:pos x="2" y="68"/>
                  </a:cxn>
                  <a:cxn ang="0">
                    <a:pos x="0" y="67"/>
                  </a:cxn>
                  <a:cxn ang="0">
                    <a:pos x="0" y="476"/>
                  </a:cxn>
                  <a:cxn ang="0">
                    <a:pos x="2" y="478"/>
                  </a:cxn>
                  <a:cxn ang="0">
                    <a:pos x="6" y="480"/>
                  </a:cxn>
                  <a:cxn ang="0">
                    <a:pos x="12" y="483"/>
                  </a:cxn>
                  <a:cxn ang="0">
                    <a:pos x="19" y="484"/>
                  </a:cxn>
                  <a:cxn ang="0">
                    <a:pos x="36" y="486"/>
                  </a:cxn>
                  <a:cxn ang="0">
                    <a:pos x="63" y="487"/>
                  </a:cxn>
                  <a:cxn ang="0">
                    <a:pos x="82" y="486"/>
                  </a:cxn>
                  <a:cxn ang="0">
                    <a:pos x="100" y="484"/>
                  </a:cxn>
                  <a:cxn ang="0">
                    <a:pos x="119" y="482"/>
                  </a:cxn>
                  <a:cxn ang="0">
                    <a:pos x="136" y="477"/>
                  </a:cxn>
                  <a:cxn ang="0">
                    <a:pos x="152" y="472"/>
                  </a:cxn>
                  <a:cxn ang="0">
                    <a:pos x="167" y="466"/>
                  </a:cxn>
                  <a:cxn ang="0">
                    <a:pos x="181" y="461"/>
                  </a:cxn>
                  <a:cxn ang="0">
                    <a:pos x="194" y="455"/>
                  </a:cxn>
                  <a:cxn ang="0">
                    <a:pos x="206" y="448"/>
                  </a:cxn>
                  <a:cxn ang="0">
                    <a:pos x="215" y="442"/>
                  </a:cxn>
                  <a:cxn ang="0">
                    <a:pos x="222" y="435"/>
                  </a:cxn>
                  <a:cxn ang="0">
                    <a:pos x="228" y="429"/>
                  </a:cxn>
                  <a:cxn ang="0">
                    <a:pos x="232" y="423"/>
                  </a:cxn>
                  <a:cxn ang="0">
                    <a:pos x="234" y="417"/>
                  </a:cxn>
                  <a:cxn ang="0">
                    <a:pos x="234" y="415"/>
                  </a:cxn>
                  <a:cxn ang="0">
                    <a:pos x="232" y="413"/>
                  </a:cxn>
                  <a:cxn ang="0">
                    <a:pos x="231" y="412"/>
                  </a:cxn>
                  <a:cxn ang="0">
                    <a:pos x="230" y="409"/>
                  </a:cxn>
                  <a:cxn ang="0">
                    <a:pos x="230" y="0"/>
                  </a:cxn>
                </a:cxnLst>
                <a:rect l="0" t="0" r="r" b="b"/>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8" name="Freeform 73"/>
              <p:cNvSpPr>
                <a:spLocks/>
              </p:cNvSpPr>
              <p:nvPr/>
            </p:nvSpPr>
            <p:spPr bwMode="auto">
              <a:xfrm>
                <a:off x="1440" y="2058"/>
                <a:ext cx="34" cy="125"/>
              </a:xfrm>
              <a:custGeom>
                <a:avLst/>
                <a:gdLst/>
                <a:ahLst/>
                <a:cxnLst>
                  <a:cxn ang="0">
                    <a:pos x="0" y="222"/>
                  </a:cxn>
                  <a:cxn ang="0">
                    <a:pos x="16" y="214"/>
                  </a:cxn>
                  <a:cxn ang="0">
                    <a:pos x="31" y="204"/>
                  </a:cxn>
                  <a:cxn ang="0">
                    <a:pos x="46" y="193"/>
                  </a:cxn>
                  <a:cxn ang="0">
                    <a:pos x="62" y="180"/>
                  </a:cxn>
                  <a:cxn ang="0">
                    <a:pos x="76" y="166"/>
                  </a:cxn>
                  <a:cxn ang="0">
                    <a:pos x="90" y="151"/>
                  </a:cxn>
                  <a:cxn ang="0">
                    <a:pos x="102" y="136"/>
                  </a:cxn>
                  <a:cxn ang="0">
                    <a:pos x="114" y="119"/>
                  </a:cxn>
                  <a:cxn ang="0">
                    <a:pos x="126" y="103"/>
                  </a:cxn>
                  <a:cxn ang="0">
                    <a:pos x="135" y="86"/>
                  </a:cxn>
                  <a:cxn ang="0">
                    <a:pos x="144" y="70"/>
                  </a:cxn>
                  <a:cxn ang="0">
                    <a:pos x="151" y="54"/>
                  </a:cxn>
                  <a:cxn ang="0">
                    <a:pos x="157" y="39"/>
                  </a:cxn>
                  <a:cxn ang="0">
                    <a:pos x="162" y="25"/>
                  </a:cxn>
                  <a:cxn ang="0">
                    <a:pos x="165" y="12"/>
                  </a:cxn>
                  <a:cxn ang="0">
                    <a:pos x="167" y="0"/>
                  </a:cxn>
                  <a:cxn ang="0">
                    <a:pos x="167" y="404"/>
                  </a:cxn>
                  <a:cxn ang="0">
                    <a:pos x="167" y="415"/>
                  </a:cxn>
                  <a:cxn ang="0">
                    <a:pos x="164" y="428"/>
                  </a:cxn>
                  <a:cxn ang="0">
                    <a:pos x="160" y="442"/>
                  </a:cxn>
                  <a:cxn ang="0">
                    <a:pos x="155" y="457"/>
                  </a:cxn>
                  <a:cxn ang="0">
                    <a:pos x="148" y="473"/>
                  </a:cxn>
                  <a:cxn ang="0">
                    <a:pos x="140" y="489"/>
                  </a:cxn>
                  <a:cxn ang="0">
                    <a:pos x="129" y="507"/>
                  </a:cxn>
                  <a:cxn ang="0">
                    <a:pos x="119" y="524"/>
                  </a:cxn>
                  <a:cxn ang="0">
                    <a:pos x="107" y="541"/>
                  </a:cxn>
                  <a:cxn ang="0">
                    <a:pos x="93" y="557"/>
                  </a:cxn>
                  <a:cxn ang="0">
                    <a:pos x="80" y="572"/>
                  </a:cxn>
                  <a:cxn ang="0">
                    <a:pos x="65" y="588"/>
                  </a:cxn>
                  <a:cxn ang="0">
                    <a:pos x="50" y="602"/>
                  </a:cxn>
                  <a:cxn ang="0">
                    <a:pos x="33" y="613"/>
                  </a:cxn>
                  <a:cxn ang="0">
                    <a:pos x="17" y="623"/>
                  </a:cxn>
                  <a:cxn ang="0">
                    <a:pos x="0" y="631"/>
                  </a:cxn>
                  <a:cxn ang="0">
                    <a:pos x="0" y="222"/>
                  </a:cxn>
                </a:cxnLst>
                <a:rect l="0" t="0" r="r" b="b"/>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79" name="Freeform 74"/>
              <p:cNvSpPr>
                <a:spLocks/>
              </p:cNvSpPr>
              <p:nvPr/>
            </p:nvSpPr>
            <p:spPr bwMode="auto">
              <a:xfrm>
                <a:off x="1354" y="2118"/>
                <a:ext cx="34" cy="115"/>
              </a:xfrm>
              <a:custGeom>
                <a:avLst/>
                <a:gdLst/>
                <a:ahLst/>
                <a:cxnLst>
                  <a:cxn ang="0">
                    <a:pos x="0" y="146"/>
                  </a:cxn>
                  <a:cxn ang="0">
                    <a:pos x="12" y="147"/>
                  </a:cxn>
                  <a:cxn ang="0">
                    <a:pos x="23" y="146"/>
                  </a:cxn>
                  <a:cxn ang="0">
                    <a:pos x="36" y="144"/>
                  </a:cxn>
                  <a:cxn ang="0">
                    <a:pos x="48" y="138"/>
                  </a:cxn>
                  <a:cxn ang="0">
                    <a:pos x="59" y="131"/>
                  </a:cxn>
                  <a:cxn ang="0">
                    <a:pos x="71" y="120"/>
                  </a:cxn>
                  <a:cxn ang="0">
                    <a:pos x="76" y="114"/>
                  </a:cxn>
                  <a:cxn ang="0">
                    <a:pos x="80" y="109"/>
                  </a:cxn>
                  <a:cxn ang="0">
                    <a:pos x="85" y="102"/>
                  </a:cxn>
                  <a:cxn ang="0">
                    <a:pos x="89" y="95"/>
                  </a:cxn>
                  <a:cxn ang="0">
                    <a:pos x="97" y="79"/>
                  </a:cxn>
                  <a:cxn ang="0">
                    <a:pos x="106" y="65"/>
                  </a:cxn>
                  <a:cxn ang="0">
                    <a:pos x="116" y="51"/>
                  </a:cxn>
                  <a:cxn ang="0">
                    <a:pos x="125" y="40"/>
                  </a:cxn>
                  <a:cxn ang="0">
                    <a:pos x="135" y="28"/>
                  </a:cxn>
                  <a:cxn ang="0">
                    <a:pos x="145" y="19"/>
                  </a:cxn>
                  <a:cxn ang="0">
                    <a:pos x="155" y="8"/>
                  </a:cxn>
                  <a:cxn ang="0">
                    <a:pos x="167" y="0"/>
                  </a:cxn>
                  <a:cxn ang="0">
                    <a:pos x="167" y="411"/>
                  </a:cxn>
                  <a:cxn ang="0">
                    <a:pos x="155" y="420"/>
                  </a:cxn>
                  <a:cxn ang="0">
                    <a:pos x="145" y="430"/>
                  </a:cxn>
                  <a:cxn ang="0">
                    <a:pos x="135" y="440"/>
                  </a:cxn>
                  <a:cxn ang="0">
                    <a:pos x="125" y="452"/>
                  </a:cxn>
                  <a:cxn ang="0">
                    <a:pos x="116" y="464"/>
                  </a:cxn>
                  <a:cxn ang="0">
                    <a:pos x="106" y="476"/>
                  </a:cxn>
                  <a:cxn ang="0">
                    <a:pos x="97" y="490"/>
                  </a:cxn>
                  <a:cxn ang="0">
                    <a:pos x="89" y="507"/>
                  </a:cxn>
                  <a:cxn ang="0">
                    <a:pos x="85" y="514"/>
                  </a:cxn>
                  <a:cxn ang="0">
                    <a:pos x="80" y="521"/>
                  </a:cxn>
                  <a:cxn ang="0">
                    <a:pos x="76" y="527"/>
                  </a:cxn>
                  <a:cxn ang="0">
                    <a:pos x="71" y="533"/>
                  </a:cxn>
                  <a:cxn ang="0">
                    <a:pos x="59" y="542"/>
                  </a:cxn>
                  <a:cxn ang="0">
                    <a:pos x="48" y="550"/>
                  </a:cxn>
                  <a:cxn ang="0">
                    <a:pos x="36" y="555"/>
                  </a:cxn>
                  <a:cxn ang="0">
                    <a:pos x="23" y="558"/>
                  </a:cxn>
                  <a:cxn ang="0">
                    <a:pos x="12" y="559"/>
                  </a:cxn>
                  <a:cxn ang="0">
                    <a:pos x="0" y="558"/>
                  </a:cxn>
                  <a:cxn ang="0">
                    <a:pos x="0" y="146"/>
                  </a:cxn>
                </a:cxnLst>
                <a:rect l="0" t="0" r="r" b="b"/>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0" name="Freeform 75"/>
              <p:cNvSpPr>
                <a:spLocks/>
              </p:cNvSpPr>
              <p:nvPr/>
            </p:nvSpPr>
            <p:spPr bwMode="auto">
              <a:xfrm>
                <a:off x="1389" y="2098"/>
                <a:ext cx="52" cy="100"/>
              </a:xfrm>
              <a:custGeom>
                <a:avLst/>
                <a:gdLst/>
                <a:ahLst/>
                <a:cxnLst>
                  <a:cxn ang="0">
                    <a:pos x="0" y="90"/>
                  </a:cxn>
                  <a:cxn ang="0">
                    <a:pos x="15" y="79"/>
                  </a:cxn>
                  <a:cxn ang="0">
                    <a:pos x="31" y="69"/>
                  </a:cxn>
                  <a:cxn ang="0">
                    <a:pos x="48" y="61"/>
                  </a:cxn>
                  <a:cxn ang="0">
                    <a:pos x="64" y="54"/>
                  </a:cxn>
                  <a:cxn ang="0">
                    <a:pos x="82" y="48"/>
                  </a:cxn>
                  <a:cxn ang="0">
                    <a:pos x="98" y="43"/>
                  </a:cxn>
                  <a:cxn ang="0">
                    <a:pos x="114" y="39"/>
                  </a:cxn>
                  <a:cxn ang="0">
                    <a:pos x="132" y="34"/>
                  </a:cxn>
                  <a:cxn ang="0">
                    <a:pos x="166" y="27"/>
                  </a:cxn>
                  <a:cxn ang="0">
                    <a:pos x="199" y="20"/>
                  </a:cxn>
                  <a:cxn ang="0">
                    <a:pos x="215" y="17"/>
                  </a:cxn>
                  <a:cxn ang="0">
                    <a:pos x="231" y="12"/>
                  </a:cxn>
                  <a:cxn ang="0">
                    <a:pos x="246" y="7"/>
                  </a:cxn>
                  <a:cxn ang="0">
                    <a:pos x="262" y="0"/>
                  </a:cxn>
                  <a:cxn ang="0">
                    <a:pos x="262" y="410"/>
                  </a:cxn>
                  <a:cxn ang="0">
                    <a:pos x="242" y="417"/>
                  </a:cxn>
                  <a:cxn ang="0">
                    <a:pos x="222" y="425"/>
                  </a:cxn>
                  <a:cxn ang="0">
                    <a:pos x="203" y="431"/>
                  </a:cxn>
                  <a:cxn ang="0">
                    <a:pos x="185" y="437"/>
                  </a:cxn>
                  <a:cxn ang="0">
                    <a:pos x="148" y="446"/>
                  </a:cxn>
                  <a:cxn ang="0">
                    <a:pos x="113" y="456"/>
                  </a:cxn>
                  <a:cxn ang="0">
                    <a:pos x="82" y="465"/>
                  </a:cxn>
                  <a:cxn ang="0">
                    <a:pos x="51" y="475"/>
                  </a:cxn>
                  <a:cxn ang="0">
                    <a:pos x="37" y="480"/>
                  </a:cxn>
                  <a:cxn ang="0">
                    <a:pos x="24" y="486"/>
                  </a:cxn>
                  <a:cxn ang="0">
                    <a:pos x="12" y="493"/>
                  </a:cxn>
                  <a:cxn ang="0">
                    <a:pos x="0" y="501"/>
                  </a:cxn>
                  <a:cxn ang="0">
                    <a:pos x="0" y="90"/>
                  </a:cxn>
                </a:cxnLst>
                <a:rect l="0" t="0" r="r" b="b"/>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1" name="Freeform 76"/>
              <p:cNvSpPr>
                <a:spLocks/>
              </p:cNvSpPr>
              <p:nvPr/>
            </p:nvSpPr>
            <p:spPr bwMode="auto">
              <a:xfrm>
                <a:off x="1175" y="1910"/>
                <a:ext cx="13" cy="85"/>
              </a:xfrm>
              <a:custGeom>
                <a:avLst/>
                <a:gdLst/>
                <a:ahLst/>
                <a:cxnLst>
                  <a:cxn ang="0">
                    <a:pos x="0" y="409"/>
                  </a:cxn>
                  <a:cxn ang="0">
                    <a:pos x="1" y="413"/>
                  </a:cxn>
                  <a:cxn ang="0">
                    <a:pos x="6" y="416"/>
                  </a:cxn>
                  <a:cxn ang="0">
                    <a:pos x="11" y="418"/>
                  </a:cxn>
                  <a:cxn ang="0">
                    <a:pos x="20" y="421"/>
                  </a:cxn>
                  <a:cxn ang="0">
                    <a:pos x="29" y="422"/>
                  </a:cxn>
                  <a:cxn ang="0">
                    <a:pos x="41" y="423"/>
                  </a:cxn>
                  <a:cxn ang="0">
                    <a:pos x="55" y="422"/>
                  </a:cxn>
                  <a:cxn ang="0">
                    <a:pos x="71" y="421"/>
                  </a:cxn>
                  <a:cxn ang="0">
                    <a:pos x="71" y="11"/>
                  </a:cxn>
                  <a:cxn ang="0">
                    <a:pos x="55" y="13"/>
                  </a:cxn>
                  <a:cxn ang="0">
                    <a:pos x="41" y="13"/>
                  </a:cxn>
                  <a:cxn ang="0">
                    <a:pos x="29" y="13"/>
                  </a:cxn>
                  <a:cxn ang="0">
                    <a:pos x="20" y="12"/>
                  </a:cxn>
                  <a:cxn ang="0">
                    <a:pos x="11" y="10"/>
                  </a:cxn>
                  <a:cxn ang="0">
                    <a:pos x="6" y="7"/>
                  </a:cxn>
                  <a:cxn ang="0">
                    <a:pos x="1" y="4"/>
                  </a:cxn>
                  <a:cxn ang="0">
                    <a:pos x="0" y="0"/>
                  </a:cxn>
                  <a:cxn ang="0">
                    <a:pos x="0" y="409"/>
                  </a:cxn>
                </a:cxnLst>
                <a:rect l="0" t="0" r="r" b="b"/>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2" name="Freeform 77"/>
              <p:cNvSpPr>
                <a:spLocks/>
              </p:cNvSpPr>
              <p:nvPr/>
            </p:nvSpPr>
            <p:spPr bwMode="auto">
              <a:xfrm>
                <a:off x="1214" y="1900"/>
                <a:ext cx="19" cy="96"/>
              </a:xfrm>
              <a:custGeom>
                <a:avLst/>
                <a:gdLst/>
                <a:ahLst/>
                <a:cxnLst>
                  <a:cxn ang="0">
                    <a:pos x="0" y="470"/>
                  </a:cxn>
                  <a:cxn ang="0">
                    <a:pos x="21" y="472"/>
                  </a:cxn>
                  <a:cxn ang="0">
                    <a:pos x="38" y="473"/>
                  </a:cxn>
                  <a:cxn ang="0">
                    <a:pos x="45" y="473"/>
                  </a:cxn>
                  <a:cxn ang="0">
                    <a:pos x="52" y="473"/>
                  </a:cxn>
                  <a:cxn ang="0">
                    <a:pos x="59" y="472"/>
                  </a:cxn>
                  <a:cxn ang="0">
                    <a:pos x="66" y="470"/>
                  </a:cxn>
                  <a:cxn ang="0">
                    <a:pos x="70" y="466"/>
                  </a:cxn>
                  <a:cxn ang="0">
                    <a:pos x="74" y="462"/>
                  </a:cxn>
                  <a:cxn ang="0">
                    <a:pos x="78" y="456"/>
                  </a:cxn>
                  <a:cxn ang="0">
                    <a:pos x="81" y="448"/>
                  </a:cxn>
                  <a:cxn ang="0">
                    <a:pos x="85" y="439"/>
                  </a:cxn>
                  <a:cxn ang="0">
                    <a:pos x="88" y="430"/>
                  </a:cxn>
                  <a:cxn ang="0">
                    <a:pos x="89" y="420"/>
                  </a:cxn>
                  <a:cxn ang="0">
                    <a:pos x="92" y="409"/>
                  </a:cxn>
                  <a:cxn ang="0">
                    <a:pos x="92" y="0"/>
                  </a:cxn>
                  <a:cxn ang="0">
                    <a:pos x="89" y="10"/>
                  </a:cxn>
                  <a:cxn ang="0">
                    <a:pos x="88" y="19"/>
                  </a:cxn>
                  <a:cxn ang="0">
                    <a:pos x="85" y="29"/>
                  </a:cxn>
                  <a:cxn ang="0">
                    <a:pos x="81" y="38"/>
                  </a:cxn>
                  <a:cxn ang="0">
                    <a:pos x="78" y="46"/>
                  </a:cxn>
                  <a:cxn ang="0">
                    <a:pos x="74" y="52"/>
                  </a:cxn>
                  <a:cxn ang="0">
                    <a:pos x="70" y="57"/>
                  </a:cxn>
                  <a:cxn ang="0">
                    <a:pos x="66" y="60"/>
                  </a:cxn>
                  <a:cxn ang="0">
                    <a:pos x="59" y="63"/>
                  </a:cxn>
                  <a:cxn ang="0">
                    <a:pos x="52" y="64"/>
                  </a:cxn>
                  <a:cxn ang="0">
                    <a:pos x="45" y="64"/>
                  </a:cxn>
                  <a:cxn ang="0">
                    <a:pos x="38" y="64"/>
                  </a:cxn>
                  <a:cxn ang="0">
                    <a:pos x="21" y="63"/>
                  </a:cxn>
                  <a:cxn ang="0">
                    <a:pos x="0" y="60"/>
                  </a:cxn>
                  <a:cxn ang="0">
                    <a:pos x="0" y="470"/>
                  </a:cxn>
                </a:cxnLst>
                <a:rect l="0" t="0" r="r" b="b"/>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3" name="Freeform 78"/>
              <p:cNvSpPr>
                <a:spLocks/>
              </p:cNvSpPr>
              <p:nvPr/>
            </p:nvSpPr>
            <p:spPr bwMode="auto">
              <a:xfrm>
                <a:off x="1120" y="1937"/>
                <a:ext cx="19" cy="85"/>
              </a:xfrm>
              <a:custGeom>
                <a:avLst/>
                <a:gdLst/>
                <a:ahLst/>
                <a:cxnLst>
                  <a:cxn ang="0">
                    <a:pos x="0" y="410"/>
                  </a:cxn>
                  <a:cxn ang="0">
                    <a:pos x="1" y="412"/>
                  </a:cxn>
                  <a:cxn ang="0">
                    <a:pos x="1" y="415"/>
                  </a:cxn>
                  <a:cxn ang="0">
                    <a:pos x="3" y="418"/>
                  </a:cxn>
                  <a:cxn ang="0">
                    <a:pos x="5" y="420"/>
                  </a:cxn>
                  <a:cxn ang="0">
                    <a:pos x="10" y="424"/>
                  </a:cxn>
                  <a:cxn ang="0">
                    <a:pos x="15" y="425"/>
                  </a:cxn>
                  <a:cxn ang="0">
                    <a:pos x="24" y="426"/>
                  </a:cxn>
                  <a:cxn ang="0">
                    <a:pos x="32" y="426"/>
                  </a:cxn>
                  <a:cxn ang="0">
                    <a:pos x="40" y="425"/>
                  </a:cxn>
                  <a:cxn ang="0">
                    <a:pos x="49" y="424"/>
                  </a:cxn>
                  <a:cxn ang="0">
                    <a:pos x="83" y="414"/>
                  </a:cxn>
                  <a:cxn ang="0">
                    <a:pos x="98" y="410"/>
                  </a:cxn>
                  <a:cxn ang="0">
                    <a:pos x="98" y="0"/>
                  </a:cxn>
                  <a:cxn ang="0">
                    <a:pos x="83" y="5"/>
                  </a:cxn>
                  <a:cxn ang="0">
                    <a:pos x="49" y="14"/>
                  </a:cxn>
                  <a:cxn ang="0">
                    <a:pos x="40" y="15"/>
                  </a:cxn>
                  <a:cxn ang="0">
                    <a:pos x="32" y="15"/>
                  </a:cxn>
                  <a:cxn ang="0">
                    <a:pos x="24" y="16"/>
                  </a:cxn>
                  <a:cxn ang="0">
                    <a:pos x="15" y="15"/>
                  </a:cxn>
                  <a:cxn ang="0">
                    <a:pos x="10" y="12"/>
                  </a:cxn>
                  <a:cxn ang="0">
                    <a:pos x="5" y="10"/>
                  </a:cxn>
                  <a:cxn ang="0">
                    <a:pos x="3" y="8"/>
                  </a:cxn>
                  <a:cxn ang="0">
                    <a:pos x="1" y="5"/>
                  </a:cxn>
                  <a:cxn ang="0">
                    <a:pos x="1" y="3"/>
                  </a:cxn>
                  <a:cxn ang="0">
                    <a:pos x="0" y="0"/>
                  </a:cxn>
                  <a:cxn ang="0">
                    <a:pos x="0" y="410"/>
                  </a:cxn>
                </a:cxnLst>
                <a:rect l="0" t="0" r="r" b="b"/>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4" name="Freeform 79"/>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5" name="Freeform 80"/>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86" name="Freeform 81"/>
              <p:cNvSpPr>
                <a:spLocks/>
              </p:cNvSpPr>
              <p:nvPr/>
            </p:nvSpPr>
            <p:spPr bwMode="auto">
              <a:xfrm>
                <a:off x="1355" y="1959"/>
                <a:ext cx="83"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7" name="Freeform 82"/>
              <p:cNvSpPr>
                <a:spLocks/>
              </p:cNvSpPr>
              <p:nvPr/>
            </p:nvSpPr>
            <p:spPr bwMode="auto">
              <a:xfrm>
                <a:off x="1355" y="1959"/>
                <a:ext cx="83"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88" name="Freeform 83"/>
              <p:cNvSpPr>
                <a:spLocks/>
              </p:cNvSpPr>
              <p:nvPr/>
            </p:nvSpPr>
            <p:spPr bwMode="auto">
              <a:xfrm>
                <a:off x="1316" y="1979"/>
                <a:ext cx="44"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89" name="Freeform 84"/>
              <p:cNvSpPr>
                <a:spLocks/>
              </p:cNvSpPr>
              <p:nvPr/>
            </p:nvSpPr>
            <p:spPr bwMode="auto">
              <a:xfrm>
                <a:off x="1316" y="1979"/>
                <a:ext cx="44"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0" name="Freeform 85"/>
              <p:cNvSpPr>
                <a:spLocks/>
              </p:cNvSpPr>
              <p:nvPr/>
            </p:nvSpPr>
            <p:spPr bwMode="auto">
              <a:xfrm>
                <a:off x="1312"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1" name="Freeform 86"/>
              <p:cNvSpPr>
                <a:spLocks/>
              </p:cNvSpPr>
              <p:nvPr/>
            </p:nvSpPr>
            <p:spPr bwMode="auto">
              <a:xfrm>
                <a:off x="1312"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2" name="Freeform 87"/>
              <p:cNvSpPr>
                <a:spLocks/>
              </p:cNvSpPr>
              <p:nvPr/>
            </p:nvSpPr>
            <p:spPr bwMode="auto">
              <a:xfrm>
                <a:off x="1273" y="1912"/>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3" name="Freeform 88"/>
              <p:cNvSpPr>
                <a:spLocks/>
              </p:cNvSpPr>
              <p:nvPr/>
            </p:nvSpPr>
            <p:spPr bwMode="auto">
              <a:xfrm>
                <a:off x="1273" y="1912"/>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4" name="Freeform 89"/>
              <p:cNvSpPr>
                <a:spLocks/>
              </p:cNvSpPr>
              <p:nvPr/>
            </p:nvSpPr>
            <p:spPr bwMode="auto">
              <a:xfrm>
                <a:off x="1175" y="1887"/>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5" name="Freeform 90"/>
              <p:cNvSpPr>
                <a:spLocks/>
              </p:cNvSpPr>
              <p:nvPr/>
            </p:nvSpPr>
            <p:spPr bwMode="auto">
              <a:xfrm>
                <a:off x="1175" y="1887"/>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6" name="Freeform 91"/>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7" name="Freeform 92"/>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98" name="Freeform 93"/>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99" name="Freeform 94"/>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00" name="Freeform 95"/>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1" name="Freeform 96"/>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2" name="Freeform 97"/>
              <p:cNvSpPr>
                <a:spLocks/>
              </p:cNvSpPr>
              <p:nvPr/>
            </p:nvSpPr>
            <p:spPr bwMode="auto">
              <a:xfrm>
                <a:off x="1613" y="1187"/>
                <a:ext cx="415" cy="391"/>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3" name="Freeform 98"/>
              <p:cNvSpPr>
                <a:spLocks/>
              </p:cNvSpPr>
              <p:nvPr/>
            </p:nvSpPr>
            <p:spPr bwMode="auto">
              <a:xfrm>
                <a:off x="1613" y="1187"/>
                <a:ext cx="415" cy="391"/>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4" name="Freeform 99"/>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5" name="Freeform 100"/>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6" name="Freeform 101"/>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7" name="Freeform 102"/>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08" name="Freeform 103"/>
              <p:cNvSpPr>
                <a:spLocks/>
              </p:cNvSpPr>
              <p:nvPr/>
            </p:nvSpPr>
            <p:spPr bwMode="auto">
              <a:xfrm>
                <a:off x="1897" y="937"/>
                <a:ext cx="336"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09" name="Freeform 104"/>
              <p:cNvSpPr>
                <a:spLocks/>
              </p:cNvSpPr>
              <p:nvPr/>
            </p:nvSpPr>
            <p:spPr bwMode="auto">
              <a:xfrm>
                <a:off x="1897" y="937"/>
                <a:ext cx="336"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0" name="Freeform 105"/>
              <p:cNvSpPr>
                <a:spLocks/>
              </p:cNvSpPr>
              <p:nvPr/>
            </p:nvSpPr>
            <p:spPr bwMode="auto">
              <a:xfrm>
                <a:off x="2155" y="1108"/>
                <a:ext cx="415"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1" name="Freeform 106"/>
              <p:cNvSpPr>
                <a:spLocks/>
              </p:cNvSpPr>
              <p:nvPr/>
            </p:nvSpPr>
            <p:spPr bwMode="auto">
              <a:xfrm>
                <a:off x="2155" y="1108"/>
                <a:ext cx="415"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2" name="Freeform 107"/>
              <p:cNvSpPr>
                <a:spLocks/>
              </p:cNvSpPr>
              <p:nvPr/>
            </p:nvSpPr>
            <p:spPr bwMode="auto">
              <a:xfrm>
                <a:off x="1926" y="1489"/>
                <a:ext cx="595" cy="411"/>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3" name="Freeform 108"/>
              <p:cNvSpPr>
                <a:spLocks/>
              </p:cNvSpPr>
              <p:nvPr/>
            </p:nvSpPr>
            <p:spPr bwMode="auto">
              <a:xfrm>
                <a:off x="1926" y="1489"/>
                <a:ext cx="595" cy="411"/>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4" name="Freeform 109"/>
              <p:cNvSpPr>
                <a:spLocks/>
              </p:cNvSpPr>
              <p:nvPr/>
            </p:nvSpPr>
            <p:spPr bwMode="auto">
              <a:xfrm>
                <a:off x="2512" y="1190"/>
                <a:ext cx="472" cy="134"/>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5" name="Freeform 110"/>
              <p:cNvSpPr>
                <a:spLocks/>
              </p:cNvSpPr>
              <p:nvPr/>
            </p:nvSpPr>
            <p:spPr bwMode="auto">
              <a:xfrm>
                <a:off x="2512" y="1190"/>
                <a:ext cx="472" cy="134"/>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6" name="Freeform 111"/>
              <p:cNvSpPr>
                <a:spLocks/>
              </p:cNvSpPr>
              <p:nvPr/>
            </p:nvSpPr>
            <p:spPr bwMode="auto">
              <a:xfrm>
                <a:off x="2544" y="1061"/>
                <a:ext cx="375"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7" name="Freeform 112"/>
              <p:cNvSpPr>
                <a:spLocks/>
              </p:cNvSpPr>
              <p:nvPr/>
            </p:nvSpPr>
            <p:spPr bwMode="auto">
              <a:xfrm>
                <a:off x="2544" y="1061"/>
                <a:ext cx="375"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18" name="Freeform 113"/>
              <p:cNvSpPr>
                <a:spLocks/>
              </p:cNvSpPr>
              <p:nvPr/>
            </p:nvSpPr>
            <p:spPr bwMode="auto">
              <a:xfrm>
                <a:off x="2586" y="947"/>
                <a:ext cx="332" cy="114"/>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19" name="Freeform 114"/>
              <p:cNvSpPr>
                <a:spLocks/>
              </p:cNvSpPr>
              <p:nvPr/>
            </p:nvSpPr>
            <p:spPr bwMode="auto">
              <a:xfrm>
                <a:off x="2586" y="947"/>
                <a:ext cx="332" cy="114"/>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0" name="Freeform 115"/>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1" name="Freeform 116"/>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2" name="Freeform 117"/>
              <p:cNvSpPr>
                <a:spLocks/>
              </p:cNvSpPr>
              <p:nvPr/>
            </p:nvSpPr>
            <p:spPr bwMode="auto">
              <a:xfrm>
                <a:off x="3141" y="1745"/>
                <a:ext cx="474"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3" name="Freeform 118"/>
              <p:cNvSpPr>
                <a:spLocks/>
              </p:cNvSpPr>
              <p:nvPr/>
            </p:nvSpPr>
            <p:spPr bwMode="auto">
              <a:xfrm>
                <a:off x="3141" y="1745"/>
                <a:ext cx="474"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4" name="Freeform 119"/>
              <p:cNvSpPr>
                <a:spLocks/>
              </p:cNvSpPr>
              <p:nvPr/>
            </p:nvSpPr>
            <p:spPr bwMode="auto">
              <a:xfrm>
                <a:off x="3337" y="1566"/>
                <a:ext cx="287" cy="393"/>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5" name="Freeform 120"/>
              <p:cNvSpPr>
                <a:spLocks/>
              </p:cNvSpPr>
              <p:nvPr/>
            </p:nvSpPr>
            <p:spPr bwMode="auto">
              <a:xfrm>
                <a:off x="3337" y="1566"/>
                <a:ext cx="287" cy="393"/>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6" name="Freeform 121"/>
              <p:cNvSpPr>
                <a:spLocks/>
              </p:cNvSpPr>
              <p:nvPr/>
            </p:nvSpPr>
            <p:spPr bwMode="auto">
              <a:xfrm>
                <a:off x="3510" y="1550"/>
                <a:ext cx="334" cy="388"/>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7" name="Freeform 122"/>
              <p:cNvSpPr>
                <a:spLocks/>
              </p:cNvSpPr>
              <p:nvPr/>
            </p:nvSpPr>
            <p:spPr bwMode="auto">
              <a:xfrm>
                <a:off x="3510" y="1550"/>
                <a:ext cx="334" cy="388"/>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28" name="Freeform 123"/>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29" name="Freeform 124"/>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0" name="Freeform 125"/>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1" name="Freeform 126"/>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2" name="Freeform 127"/>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3" name="Freeform 128"/>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4" name="Freeform 129"/>
              <p:cNvSpPr>
                <a:spLocks/>
              </p:cNvSpPr>
              <p:nvPr/>
            </p:nvSpPr>
            <p:spPr bwMode="auto">
              <a:xfrm>
                <a:off x="3987" y="965"/>
                <a:ext cx="96"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5" name="Freeform 130"/>
              <p:cNvSpPr>
                <a:spLocks/>
              </p:cNvSpPr>
              <p:nvPr/>
            </p:nvSpPr>
            <p:spPr bwMode="auto">
              <a:xfrm>
                <a:off x="3987" y="965"/>
                <a:ext cx="96"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6" name="Freeform 131"/>
              <p:cNvSpPr>
                <a:spLocks/>
              </p:cNvSpPr>
              <p:nvPr/>
            </p:nvSpPr>
            <p:spPr bwMode="auto">
              <a:xfrm>
                <a:off x="4041" y="950"/>
                <a:ext cx="110"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7" name="Freeform 132"/>
              <p:cNvSpPr>
                <a:spLocks/>
              </p:cNvSpPr>
              <p:nvPr/>
            </p:nvSpPr>
            <p:spPr bwMode="auto">
              <a:xfrm>
                <a:off x="4041" y="950"/>
                <a:ext cx="110"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38" name="Freeform 133"/>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39" name="Freeform 134"/>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0" name="Freeform 135"/>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1" name="Freeform 136"/>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2" name="Freeform 137"/>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3" name="Freeform 138"/>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4" name="Freeform 139"/>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5" name="Freeform 140"/>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6" name="Freeform 141"/>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7" name="Freeform 142"/>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48" name="Freeform 143"/>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49" name="Freeform 144"/>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0" name="Freeform 145"/>
              <p:cNvSpPr>
                <a:spLocks/>
              </p:cNvSpPr>
              <p:nvPr/>
            </p:nvSpPr>
            <p:spPr bwMode="auto">
              <a:xfrm>
                <a:off x="3056" y="1511"/>
                <a:ext cx="318"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1" name="Freeform 146"/>
              <p:cNvSpPr>
                <a:spLocks/>
              </p:cNvSpPr>
              <p:nvPr/>
            </p:nvSpPr>
            <p:spPr bwMode="auto">
              <a:xfrm>
                <a:off x="3056" y="1511"/>
                <a:ext cx="318" cy="240"/>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2" name="Freeform 147"/>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3" name="Freeform 148"/>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4" name="Freeform 149"/>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5" name="Freeform 150"/>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6" name="Freeform 151"/>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7" name="Freeform 152"/>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8" name="Freeform 153"/>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 name="Freeform 154"/>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0" name="Freeform 155"/>
              <p:cNvSpPr>
                <a:spLocks/>
              </p:cNvSpPr>
              <p:nvPr/>
            </p:nvSpPr>
            <p:spPr bwMode="auto">
              <a:xfrm>
                <a:off x="2109" y="940"/>
                <a:ext cx="517" cy="184"/>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1" name="Freeform 156"/>
              <p:cNvSpPr>
                <a:spLocks/>
              </p:cNvSpPr>
              <p:nvPr/>
            </p:nvSpPr>
            <p:spPr bwMode="auto">
              <a:xfrm>
                <a:off x="2109" y="940"/>
                <a:ext cx="517" cy="184"/>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2" name="Freeform 157"/>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3" name="Freeform 158"/>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4" name="Freeform 159"/>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5" name="Freeform 160"/>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091" y="2938"/>
                  </a:cxn>
                  <a:cxn ang="0">
                    <a:pos x="1446" y="2583"/>
                  </a:cxn>
                  <a:cxn ang="0">
                    <a:pos x="1725" y="2568"/>
                  </a:cxn>
                  <a:cxn ang="0">
                    <a:pos x="1867" y="2590"/>
                  </a:cxn>
                  <a:cxn ang="0">
                    <a:pos x="1917" y="2619"/>
                  </a:cxn>
                  <a:cxn ang="0">
                    <a:pos x="1957" y="2666"/>
                  </a:cxn>
                  <a:cxn ang="0">
                    <a:pos x="1983" y="2735"/>
                  </a:cxn>
                  <a:cxn ang="0">
                    <a:pos x="2011" y="2926"/>
                  </a:cxn>
                  <a:cxn ang="0">
                    <a:pos x="2058" y="3116"/>
                  </a:cxn>
                  <a:cxn ang="0">
                    <a:pos x="2122" y="3263"/>
                  </a:cxn>
                  <a:cxn ang="0">
                    <a:pos x="2224" y="3405"/>
                  </a:cxn>
                  <a:cxn ang="0">
                    <a:pos x="2375" y="3538"/>
                  </a:cxn>
                  <a:cxn ang="0">
                    <a:pos x="3563" y="4545"/>
                  </a:cxn>
                  <a:cxn ang="0">
                    <a:pos x="3555" y="4217"/>
                  </a:cxn>
                  <a:cxn ang="0">
                    <a:pos x="3530" y="3926"/>
                  </a:cxn>
                  <a:cxn ang="0">
                    <a:pos x="3546" y="3811"/>
                  </a:cxn>
                  <a:cxn ang="0">
                    <a:pos x="3608" y="3677"/>
                  </a:cxn>
                  <a:cxn ang="0">
                    <a:pos x="3703" y="3537"/>
                  </a:cxn>
                  <a:cxn ang="0">
                    <a:pos x="3815" y="3404"/>
                  </a:cxn>
                  <a:cxn ang="0">
                    <a:pos x="4008" y="3220"/>
                  </a:cxn>
                  <a:cxn ang="0">
                    <a:pos x="4137" y="3145"/>
                  </a:cxn>
                  <a:cxn ang="0">
                    <a:pos x="4446" y="3002"/>
                  </a:cxn>
                  <a:cxn ang="0">
                    <a:pos x="4683" y="2877"/>
                  </a:cxn>
                  <a:cxn ang="0">
                    <a:pos x="4767" y="2807"/>
                  </a:cxn>
                  <a:cxn ang="0">
                    <a:pos x="4769" y="2751"/>
                  </a:cxn>
                  <a:cxn ang="0">
                    <a:pos x="4669" y="2633"/>
                  </a:cxn>
                  <a:cxn ang="0">
                    <a:pos x="4644" y="2548"/>
                  </a:cxn>
                  <a:cxn ang="0">
                    <a:pos x="4679" y="2501"/>
                  </a:cxn>
                  <a:cxn ang="0">
                    <a:pos x="4753" y="2497"/>
                  </a:cxn>
                  <a:cxn ang="0">
                    <a:pos x="4849" y="2542"/>
                  </a:cxn>
                  <a:cxn ang="0">
                    <a:pos x="4948" y="2636"/>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6" name="Freeform 161"/>
              <p:cNvSpPr>
                <a:spLocks/>
              </p:cNvSpPr>
              <p:nvPr/>
            </p:nvSpPr>
            <p:spPr bwMode="auto">
              <a:xfrm>
                <a:off x="2508" y="1489"/>
                <a:ext cx="571" cy="236"/>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7" name="Freeform 162"/>
              <p:cNvSpPr>
                <a:spLocks/>
              </p:cNvSpPr>
              <p:nvPr/>
            </p:nvSpPr>
            <p:spPr bwMode="auto">
              <a:xfrm>
                <a:off x="2508" y="1489"/>
                <a:ext cx="571" cy="236"/>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68" name="Freeform 163"/>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69" name="Freeform 164"/>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0" name="Freeform 165"/>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1" name="Freeform 166"/>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2" name="Freeform 167"/>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3" name="Freeform 168"/>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4" name="Freeform 169"/>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5" name="Freeform 170"/>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6" name="Freeform 171"/>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7" name="Freeform 172"/>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78" name="Freeform 173"/>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79" name="Freeform 174"/>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0" name="Freeform 175"/>
              <p:cNvSpPr>
                <a:spLocks/>
              </p:cNvSpPr>
              <p:nvPr/>
            </p:nvSpPr>
            <p:spPr bwMode="auto">
              <a:xfrm>
                <a:off x="3405" y="1185"/>
                <a:ext cx="201"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1" name="Freeform 176"/>
              <p:cNvSpPr>
                <a:spLocks/>
              </p:cNvSpPr>
              <p:nvPr/>
            </p:nvSpPr>
            <p:spPr bwMode="auto">
              <a:xfrm>
                <a:off x="3405" y="1185"/>
                <a:ext cx="201" cy="244"/>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2" name="Freeform 177"/>
              <p:cNvSpPr>
                <a:spLocks/>
              </p:cNvSpPr>
              <p:nvPr/>
            </p:nvSpPr>
            <p:spPr bwMode="auto">
              <a:xfrm>
                <a:off x="3554" y="1138"/>
                <a:ext cx="243"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3" name="Freeform 178"/>
              <p:cNvSpPr>
                <a:spLocks/>
              </p:cNvSpPr>
              <p:nvPr/>
            </p:nvSpPr>
            <p:spPr bwMode="auto">
              <a:xfrm>
                <a:off x="3554" y="1138"/>
                <a:ext cx="243" cy="205"/>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4" name="Freeform 179"/>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5" name="Freeform 180"/>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6" name="Freeform 181"/>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7" name="Freeform 182"/>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88" name="Freeform 183"/>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89" name="Freeform 184"/>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0" name="Freeform 185"/>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1" name="Freeform 186"/>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2" name="Freeform 187"/>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3" name="Freeform 188"/>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94" name="Freeform 189"/>
              <p:cNvSpPr>
                <a:spLocks/>
              </p:cNvSpPr>
              <p:nvPr/>
            </p:nvSpPr>
            <p:spPr bwMode="auto">
              <a:xfrm>
                <a:off x="4167" y="1073"/>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95" name="Freeform 190"/>
              <p:cNvSpPr>
                <a:spLocks/>
              </p:cNvSpPr>
              <p:nvPr/>
            </p:nvSpPr>
            <p:spPr bwMode="auto">
              <a:xfrm>
                <a:off x="4167" y="1073"/>
                <a:ext cx="62" cy="24"/>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grpSp>
            <p:nvGrpSpPr>
              <p:cNvPr id="59593" name="Group 191"/>
              <p:cNvGrpSpPr>
                <a:grpSpLocks/>
              </p:cNvGrpSpPr>
              <p:nvPr/>
            </p:nvGrpSpPr>
            <p:grpSpPr bwMode="auto">
              <a:xfrm>
                <a:off x="1120" y="1888"/>
                <a:ext cx="351" cy="260"/>
                <a:chOff x="1120" y="1888"/>
                <a:chExt cx="351" cy="260"/>
              </a:xfrm>
            </p:grpSpPr>
            <p:sp>
              <p:nvSpPr>
                <p:cNvPr id="267" name="Freeform 192"/>
                <p:cNvSpPr>
                  <a:spLocks/>
                </p:cNvSpPr>
                <p:nvPr/>
              </p:nvSpPr>
              <p:spPr bwMode="auto">
                <a:xfrm>
                  <a:off x="1355" y="2069"/>
                  <a:ext cx="83" cy="33"/>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68" name="Freeform 193"/>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69" name="Freeform 194"/>
                <p:cNvSpPr>
                  <a:spLocks/>
                </p:cNvSpPr>
                <p:nvPr/>
              </p:nvSpPr>
              <p:spPr bwMode="auto">
                <a:xfrm>
                  <a:off x="1338" y="2030"/>
                  <a:ext cx="133" cy="118"/>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0" name="Freeform 195"/>
                <p:cNvSpPr>
                  <a:spLocks/>
                </p:cNvSpPr>
                <p:nvPr/>
              </p:nvSpPr>
              <p:spPr bwMode="auto">
                <a:xfrm>
                  <a:off x="1355" y="1955"/>
                  <a:ext cx="83" cy="35"/>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1" name="Freeform 196"/>
                <p:cNvSpPr>
                  <a:spLocks/>
                </p:cNvSpPr>
                <p:nvPr/>
              </p:nvSpPr>
              <p:spPr bwMode="auto">
                <a:xfrm>
                  <a:off x="1355" y="1955"/>
                  <a:ext cx="83" cy="35"/>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2" name="Freeform 197"/>
                <p:cNvSpPr>
                  <a:spLocks/>
                </p:cNvSpPr>
                <p:nvPr/>
              </p:nvSpPr>
              <p:spPr bwMode="auto">
                <a:xfrm>
                  <a:off x="1316" y="1979"/>
                  <a:ext cx="44" cy="11"/>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3" name="Freeform 198"/>
                <p:cNvSpPr>
                  <a:spLocks/>
                </p:cNvSpPr>
                <p:nvPr/>
              </p:nvSpPr>
              <p:spPr bwMode="auto">
                <a:xfrm>
                  <a:off x="1316" y="1979"/>
                  <a:ext cx="44" cy="11"/>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4" name="Freeform 199"/>
                <p:cNvSpPr>
                  <a:spLocks/>
                </p:cNvSpPr>
                <p:nvPr/>
              </p:nvSpPr>
              <p:spPr bwMode="auto">
                <a:xfrm>
                  <a:off x="1312" y="1940"/>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5" name="Freeform 200"/>
                <p:cNvSpPr>
                  <a:spLocks/>
                </p:cNvSpPr>
                <p:nvPr/>
              </p:nvSpPr>
              <p:spPr bwMode="auto">
                <a:xfrm>
                  <a:off x="1312" y="1940"/>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6" name="Freeform 201"/>
                <p:cNvSpPr>
                  <a:spLocks/>
                </p:cNvSpPr>
                <p:nvPr/>
              </p:nvSpPr>
              <p:spPr bwMode="auto">
                <a:xfrm>
                  <a:off x="1273" y="1910"/>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7" name="Freeform 202"/>
                <p:cNvSpPr>
                  <a:spLocks/>
                </p:cNvSpPr>
                <p:nvPr/>
              </p:nvSpPr>
              <p:spPr bwMode="auto">
                <a:xfrm>
                  <a:off x="1273" y="1910"/>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78" name="Freeform 203"/>
                <p:cNvSpPr>
                  <a:spLocks/>
                </p:cNvSpPr>
                <p:nvPr/>
              </p:nvSpPr>
              <p:spPr bwMode="auto">
                <a:xfrm>
                  <a:off x="1175" y="1885"/>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79" name="Freeform 204"/>
                <p:cNvSpPr>
                  <a:spLocks/>
                </p:cNvSpPr>
                <p:nvPr/>
              </p:nvSpPr>
              <p:spPr bwMode="auto">
                <a:xfrm>
                  <a:off x="1175" y="1885"/>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80" name="Freeform 205"/>
                <p:cNvSpPr>
                  <a:spLocks/>
                </p:cNvSpPr>
                <p:nvPr/>
              </p:nvSpPr>
              <p:spPr bwMode="auto">
                <a:xfrm>
                  <a:off x="1120" y="1895"/>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81" name="Freeform 206"/>
                <p:cNvSpPr>
                  <a:spLocks/>
                </p:cNvSpPr>
                <p:nvPr/>
              </p:nvSpPr>
              <p:spPr bwMode="auto">
                <a:xfrm>
                  <a:off x="1120" y="1895"/>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grpSp>
          <p:sp>
            <p:nvSpPr>
              <p:cNvPr id="197" name="Freeform 207"/>
              <p:cNvSpPr>
                <a:spLocks/>
              </p:cNvSpPr>
              <p:nvPr/>
            </p:nvSpPr>
            <p:spPr bwMode="auto">
              <a:xfrm>
                <a:off x="3207" y="972"/>
                <a:ext cx="289" cy="83"/>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98" name="Freeform 208"/>
              <p:cNvSpPr>
                <a:spLocks/>
              </p:cNvSpPr>
              <p:nvPr/>
            </p:nvSpPr>
            <p:spPr bwMode="auto">
              <a:xfrm>
                <a:off x="1560" y="1002"/>
                <a:ext cx="474"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99" name="Freeform 209"/>
              <p:cNvSpPr>
                <a:spLocks/>
              </p:cNvSpPr>
              <p:nvPr/>
            </p:nvSpPr>
            <p:spPr bwMode="auto">
              <a:xfrm>
                <a:off x="1853" y="1218"/>
                <a:ext cx="389" cy="270"/>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0" name="Freeform 210"/>
              <p:cNvSpPr>
                <a:spLocks/>
              </p:cNvSpPr>
              <p:nvPr/>
            </p:nvSpPr>
            <p:spPr bwMode="auto">
              <a:xfrm>
                <a:off x="1761" y="927"/>
                <a:ext cx="341" cy="130"/>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1" name="Freeform 211"/>
              <p:cNvSpPr>
                <a:spLocks/>
              </p:cNvSpPr>
              <p:nvPr/>
            </p:nvSpPr>
            <p:spPr bwMode="auto">
              <a:xfrm>
                <a:off x="2885" y="927"/>
                <a:ext cx="360" cy="224"/>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2" name="Freeform 212"/>
              <p:cNvSpPr>
                <a:spLocks/>
              </p:cNvSpPr>
              <p:nvPr/>
            </p:nvSpPr>
            <p:spPr bwMode="auto">
              <a:xfrm>
                <a:off x="3220" y="1183"/>
                <a:ext cx="243" cy="283"/>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3" name="Freeform 213"/>
              <p:cNvSpPr>
                <a:spLocks/>
              </p:cNvSpPr>
              <p:nvPr/>
            </p:nvSpPr>
            <p:spPr bwMode="auto">
              <a:xfrm>
                <a:off x="3767" y="1198"/>
                <a:ext cx="186"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4" name="Freeform 214"/>
              <p:cNvSpPr>
                <a:spLocks/>
              </p:cNvSpPr>
              <p:nvPr/>
            </p:nvSpPr>
            <p:spPr bwMode="auto">
              <a:xfrm>
                <a:off x="3765" y="1113"/>
                <a:ext cx="315" cy="135"/>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5" name="Freeform 215"/>
              <p:cNvSpPr>
                <a:spLocks/>
              </p:cNvSpPr>
              <p:nvPr/>
            </p:nvSpPr>
            <p:spPr bwMode="auto">
              <a:xfrm>
                <a:off x="4033" y="856"/>
                <a:ext cx="203" cy="165"/>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6" name="Freeform 216"/>
              <p:cNvSpPr>
                <a:spLocks/>
              </p:cNvSpPr>
              <p:nvPr/>
            </p:nvSpPr>
            <p:spPr bwMode="auto">
              <a:xfrm>
                <a:off x="3869" y="1504"/>
                <a:ext cx="318" cy="211"/>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7" name="Freeform 217"/>
              <p:cNvSpPr>
                <a:spLocks/>
              </p:cNvSpPr>
              <p:nvPr/>
            </p:nvSpPr>
            <p:spPr bwMode="auto">
              <a:xfrm>
                <a:off x="3763" y="1375"/>
                <a:ext cx="532" cy="179"/>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8" name="Freeform 218"/>
              <p:cNvSpPr>
                <a:spLocks/>
              </p:cNvSpPr>
              <p:nvPr/>
            </p:nvSpPr>
            <p:spPr bwMode="auto">
              <a:xfrm>
                <a:off x="3369" y="1422"/>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09" name="Freeform 219"/>
              <p:cNvSpPr>
                <a:spLocks/>
              </p:cNvSpPr>
              <p:nvPr/>
            </p:nvSpPr>
            <p:spPr bwMode="auto">
              <a:xfrm>
                <a:off x="3386" y="1318"/>
                <a:ext cx="425"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0" name="Freeform 220"/>
              <p:cNvSpPr>
                <a:spLocks/>
              </p:cNvSpPr>
              <p:nvPr/>
            </p:nvSpPr>
            <p:spPr bwMode="auto">
              <a:xfrm>
                <a:off x="3759" y="1248"/>
                <a:ext cx="482"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1" name="Freeform 221"/>
              <p:cNvSpPr>
                <a:spLocks/>
              </p:cNvSpPr>
              <p:nvPr/>
            </p:nvSpPr>
            <p:spPr bwMode="auto">
              <a:xfrm>
                <a:off x="4136" y="1257"/>
                <a:ext cx="60" cy="71"/>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2" name="Freeform 222"/>
              <p:cNvSpPr>
                <a:spLocks/>
              </p:cNvSpPr>
              <p:nvPr/>
            </p:nvSpPr>
            <p:spPr bwMode="auto">
              <a:xfrm>
                <a:off x="2914" y="1148"/>
                <a:ext cx="341" cy="143"/>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3" name="Freeform 223"/>
              <p:cNvSpPr>
                <a:spLocks/>
              </p:cNvSpPr>
              <p:nvPr/>
            </p:nvSpPr>
            <p:spPr bwMode="auto">
              <a:xfrm>
                <a:off x="1360" y="1167"/>
                <a:ext cx="379" cy="582"/>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4" name="Freeform 224"/>
              <p:cNvSpPr>
                <a:spLocks/>
              </p:cNvSpPr>
              <p:nvPr/>
            </p:nvSpPr>
            <p:spPr bwMode="auto">
              <a:xfrm>
                <a:off x="1578" y="1479"/>
                <a:ext cx="558"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5" name="Freeform 225"/>
              <p:cNvSpPr>
                <a:spLocks/>
              </p:cNvSpPr>
              <p:nvPr/>
            </p:nvSpPr>
            <p:spPr bwMode="auto">
              <a:xfrm>
                <a:off x="2135" y="1275"/>
                <a:ext cx="501" cy="214"/>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6" name="Freeform 226"/>
              <p:cNvSpPr>
                <a:spLocks/>
              </p:cNvSpPr>
              <p:nvPr/>
            </p:nvSpPr>
            <p:spPr bwMode="auto">
              <a:xfrm>
                <a:off x="2139" y="1536"/>
                <a:ext cx="1039" cy="908"/>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7" name="Freeform 227"/>
              <p:cNvSpPr>
                <a:spLocks/>
              </p:cNvSpPr>
              <p:nvPr/>
            </p:nvSpPr>
            <p:spPr bwMode="auto">
              <a:xfrm>
                <a:off x="2585" y="1320"/>
                <a:ext cx="456"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8" name="Freeform 228"/>
              <p:cNvSpPr>
                <a:spLocks/>
              </p:cNvSpPr>
              <p:nvPr/>
            </p:nvSpPr>
            <p:spPr bwMode="auto">
              <a:xfrm>
                <a:off x="3094" y="1012"/>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19" name="Freeform 229"/>
              <p:cNvSpPr>
                <a:spLocks/>
              </p:cNvSpPr>
              <p:nvPr/>
            </p:nvSpPr>
            <p:spPr bwMode="auto">
              <a:xfrm>
                <a:off x="2967" y="1283"/>
                <a:ext cx="436"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0" name="Freeform 230"/>
              <p:cNvSpPr>
                <a:spLocks/>
              </p:cNvSpPr>
              <p:nvPr/>
            </p:nvSpPr>
            <p:spPr bwMode="auto">
              <a:xfrm>
                <a:off x="3661" y="1525"/>
                <a:ext cx="506"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1" name="Freeform 231"/>
              <p:cNvSpPr>
                <a:spLocks/>
              </p:cNvSpPr>
              <p:nvPr/>
            </p:nvSpPr>
            <p:spPr bwMode="auto">
              <a:xfrm>
                <a:off x="3655" y="1821"/>
                <a:ext cx="976"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2" name="Freeform 232"/>
              <p:cNvSpPr>
                <a:spLocks/>
              </p:cNvSpPr>
              <p:nvPr/>
            </p:nvSpPr>
            <p:spPr bwMode="auto">
              <a:xfrm>
                <a:off x="3412" y="1025"/>
                <a:ext cx="248" cy="165"/>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23" name="Freeform 233"/>
              <p:cNvSpPr>
                <a:spLocks/>
              </p:cNvSpPr>
              <p:nvPr/>
            </p:nvSpPr>
            <p:spPr bwMode="auto">
              <a:xfrm>
                <a:off x="3780" y="976"/>
                <a:ext cx="331" cy="165"/>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4" name="Freeform 234"/>
              <p:cNvSpPr>
                <a:spLocks/>
              </p:cNvSpPr>
              <p:nvPr/>
            </p:nvSpPr>
            <p:spPr bwMode="auto">
              <a:xfrm>
                <a:off x="4034" y="1130"/>
                <a:ext cx="139"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5" name="Freeform 235"/>
              <p:cNvSpPr>
                <a:spLocks/>
              </p:cNvSpPr>
              <p:nvPr/>
            </p:nvSpPr>
            <p:spPr bwMode="auto">
              <a:xfrm>
                <a:off x="4060" y="1021"/>
                <a:ext cx="198" cy="71"/>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6" name="Freeform 236"/>
              <p:cNvSpPr>
                <a:spLocks/>
              </p:cNvSpPr>
              <p:nvPr/>
            </p:nvSpPr>
            <p:spPr bwMode="auto">
              <a:xfrm>
                <a:off x="3875" y="1216"/>
                <a:ext cx="248" cy="81"/>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7" name="Freeform 237"/>
              <p:cNvSpPr>
                <a:spLocks/>
              </p:cNvSpPr>
              <p:nvPr/>
            </p:nvSpPr>
            <p:spPr bwMode="auto">
              <a:xfrm>
                <a:off x="4072" y="1076"/>
                <a:ext cx="115" cy="59"/>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228" name="Freeform 238"/>
              <p:cNvSpPr>
                <a:spLocks/>
              </p:cNvSpPr>
              <p:nvPr/>
            </p:nvSpPr>
            <p:spPr bwMode="auto">
              <a:xfrm>
                <a:off x="862" y="895"/>
                <a:ext cx="529" cy="449"/>
              </a:xfrm>
              <a:custGeom>
                <a:avLst/>
                <a:gdLst/>
                <a:ahLst/>
                <a:cxnLst>
                  <a:cxn ang="0">
                    <a:pos x="11422" y="9123"/>
                  </a:cxn>
                  <a:cxn ang="0">
                    <a:pos x="12420" y="10312"/>
                  </a:cxn>
                  <a:cxn ang="0">
                    <a:pos x="13919" y="12125"/>
                  </a:cxn>
                  <a:cxn ang="0">
                    <a:pos x="14063" y="12576"/>
                  </a:cxn>
                  <a:cxn ang="0">
                    <a:pos x="14753" y="11666"/>
                  </a:cxn>
                  <a:cxn ang="0">
                    <a:pos x="14304" y="11059"/>
                  </a:cxn>
                  <a:cxn ang="0">
                    <a:pos x="13402" y="9400"/>
                  </a:cxn>
                  <a:cxn ang="0">
                    <a:pos x="12502" y="9542"/>
                  </a:cxn>
                  <a:cxn ang="0">
                    <a:pos x="11216" y="8623"/>
                  </a:cxn>
                  <a:cxn ang="0">
                    <a:pos x="13357" y="1475"/>
                  </a:cxn>
                  <a:cxn ang="0">
                    <a:pos x="12334" y="1465"/>
                  </a:cxn>
                  <a:cxn ang="0">
                    <a:pos x="11550" y="1228"/>
                  </a:cxn>
                  <a:cxn ang="0">
                    <a:pos x="10981" y="889"/>
                  </a:cxn>
                  <a:cxn ang="0">
                    <a:pos x="10422" y="724"/>
                  </a:cxn>
                  <a:cxn ang="0">
                    <a:pos x="10284" y="1071"/>
                  </a:cxn>
                  <a:cxn ang="0">
                    <a:pos x="9910" y="864"/>
                  </a:cxn>
                  <a:cxn ang="0">
                    <a:pos x="8866" y="241"/>
                  </a:cxn>
                  <a:cxn ang="0">
                    <a:pos x="8035" y="0"/>
                  </a:cxn>
                  <a:cxn ang="0">
                    <a:pos x="6645" y="209"/>
                  </a:cxn>
                  <a:cxn ang="0">
                    <a:pos x="5923" y="219"/>
                  </a:cxn>
                  <a:cxn ang="0">
                    <a:pos x="5340" y="539"/>
                  </a:cxn>
                  <a:cxn ang="0">
                    <a:pos x="4126" y="1406"/>
                  </a:cxn>
                  <a:cxn ang="0">
                    <a:pos x="2982" y="1535"/>
                  </a:cxn>
                  <a:cxn ang="0">
                    <a:pos x="2442" y="1992"/>
                  </a:cxn>
                  <a:cxn ang="0">
                    <a:pos x="3050" y="2711"/>
                  </a:cxn>
                  <a:cxn ang="0">
                    <a:pos x="3621" y="3830"/>
                  </a:cxn>
                  <a:cxn ang="0">
                    <a:pos x="2914" y="3924"/>
                  </a:cxn>
                  <a:cxn ang="0">
                    <a:pos x="2241" y="3651"/>
                  </a:cxn>
                  <a:cxn ang="0">
                    <a:pos x="1077" y="4032"/>
                  </a:cxn>
                  <a:cxn ang="0">
                    <a:pos x="734" y="4594"/>
                  </a:cxn>
                  <a:cxn ang="0">
                    <a:pos x="1733" y="5127"/>
                  </a:cxn>
                  <a:cxn ang="0">
                    <a:pos x="3072" y="5034"/>
                  </a:cxn>
                  <a:cxn ang="0">
                    <a:pos x="3509" y="5160"/>
                  </a:cxn>
                  <a:cxn ang="0">
                    <a:pos x="3288" y="5433"/>
                  </a:cxn>
                  <a:cxn ang="0">
                    <a:pos x="3199" y="5827"/>
                  </a:cxn>
                  <a:cxn ang="0">
                    <a:pos x="1827" y="6220"/>
                  </a:cxn>
                  <a:cxn ang="0">
                    <a:pos x="1301" y="6562"/>
                  </a:cxn>
                  <a:cxn ang="0">
                    <a:pos x="59" y="7075"/>
                  </a:cxn>
                  <a:cxn ang="0">
                    <a:pos x="677" y="7539"/>
                  </a:cxn>
                  <a:cxn ang="0">
                    <a:pos x="586" y="8169"/>
                  </a:cxn>
                  <a:cxn ang="0">
                    <a:pos x="1408" y="8610"/>
                  </a:cxn>
                  <a:cxn ang="0">
                    <a:pos x="1497" y="8955"/>
                  </a:cxn>
                  <a:cxn ang="0">
                    <a:pos x="2082" y="8826"/>
                  </a:cxn>
                  <a:cxn ang="0">
                    <a:pos x="2168" y="9096"/>
                  </a:cxn>
                  <a:cxn ang="0">
                    <a:pos x="2840" y="9157"/>
                  </a:cxn>
                  <a:cxn ang="0">
                    <a:pos x="3545" y="8965"/>
                  </a:cxn>
                  <a:cxn ang="0">
                    <a:pos x="2838" y="9708"/>
                  </a:cxn>
                  <a:cxn ang="0">
                    <a:pos x="1041" y="10495"/>
                  </a:cxn>
                  <a:cxn ang="0">
                    <a:pos x="60" y="10871"/>
                  </a:cxn>
                  <a:cxn ang="0">
                    <a:pos x="1528" y="10697"/>
                  </a:cxn>
                  <a:cxn ang="0">
                    <a:pos x="3678" y="9868"/>
                  </a:cxn>
                  <a:cxn ang="0">
                    <a:pos x="4984" y="9335"/>
                  </a:cxn>
                  <a:cxn ang="0">
                    <a:pos x="4898" y="8934"/>
                  </a:cxn>
                  <a:cxn ang="0">
                    <a:pos x="5879" y="8291"/>
                  </a:cxn>
                  <a:cxn ang="0">
                    <a:pos x="6856" y="7741"/>
                  </a:cxn>
                  <a:cxn ang="0">
                    <a:pos x="7935" y="7822"/>
                  </a:cxn>
                  <a:cxn ang="0">
                    <a:pos x="7506" y="7997"/>
                  </a:cxn>
                  <a:cxn ang="0">
                    <a:pos x="6414" y="8380"/>
                  </a:cxn>
                  <a:cxn ang="0">
                    <a:pos x="6010" y="8745"/>
                  </a:cxn>
                  <a:cxn ang="0">
                    <a:pos x="6419" y="8996"/>
                  </a:cxn>
                  <a:cxn ang="0">
                    <a:pos x="7690" y="8490"/>
                  </a:cxn>
                  <a:cxn ang="0">
                    <a:pos x="8466" y="8320"/>
                  </a:cxn>
                  <a:cxn ang="0">
                    <a:pos x="10386" y="9146"/>
                  </a:cxn>
                </a:cxnLst>
                <a:rect l="0" t="0" r="r" b="b"/>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29" name="Freeform 239"/>
              <p:cNvSpPr>
                <a:spLocks/>
              </p:cNvSpPr>
              <p:nvPr/>
            </p:nvSpPr>
            <p:spPr bwMode="auto">
              <a:xfrm>
                <a:off x="817" y="1088"/>
                <a:ext cx="31" cy="20"/>
              </a:xfrm>
              <a:custGeom>
                <a:avLst/>
                <a:gdLst/>
                <a:ahLst/>
                <a:cxnLst>
                  <a:cxn ang="0">
                    <a:pos x="532" y="48"/>
                  </a:cxn>
                  <a:cxn ang="0">
                    <a:pos x="476" y="33"/>
                  </a:cxn>
                  <a:cxn ang="0">
                    <a:pos x="408" y="18"/>
                  </a:cxn>
                  <a:cxn ang="0">
                    <a:pos x="354" y="9"/>
                  </a:cxn>
                  <a:cxn ang="0">
                    <a:pos x="297" y="3"/>
                  </a:cxn>
                  <a:cxn ang="0">
                    <a:pos x="239" y="0"/>
                  </a:cxn>
                  <a:cxn ang="0">
                    <a:pos x="182" y="2"/>
                  </a:cxn>
                  <a:cxn ang="0">
                    <a:pos x="128" y="11"/>
                  </a:cxn>
                  <a:cxn ang="0">
                    <a:pos x="82" y="28"/>
                  </a:cxn>
                  <a:cxn ang="0">
                    <a:pos x="44" y="54"/>
                  </a:cxn>
                  <a:cxn ang="0">
                    <a:pos x="16" y="90"/>
                  </a:cxn>
                  <a:cxn ang="0">
                    <a:pos x="2" y="140"/>
                  </a:cxn>
                  <a:cxn ang="0">
                    <a:pos x="3" y="202"/>
                  </a:cxn>
                  <a:cxn ang="0">
                    <a:pos x="23" y="280"/>
                  </a:cxn>
                  <a:cxn ang="0">
                    <a:pos x="53" y="337"/>
                  </a:cxn>
                  <a:cxn ang="0">
                    <a:pos x="105" y="389"/>
                  </a:cxn>
                  <a:cxn ang="0">
                    <a:pos x="160" y="437"/>
                  </a:cxn>
                  <a:cxn ang="0">
                    <a:pos x="223" y="489"/>
                  </a:cxn>
                  <a:cxn ang="0">
                    <a:pos x="275" y="527"/>
                  </a:cxn>
                  <a:cxn ang="0">
                    <a:pos x="312" y="550"/>
                  </a:cxn>
                  <a:cxn ang="0">
                    <a:pos x="349" y="570"/>
                  </a:cxn>
                  <a:cxn ang="0">
                    <a:pos x="385" y="587"/>
                  </a:cxn>
                  <a:cxn ang="0">
                    <a:pos x="421" y="600"/>
                  </a:cxn>
                  <a:cxn ang="0">
                    <a:pos x="455" y="607"/>
                  </a:cxn>
                  <a:cxn ang="0">
                    <a:pos x="490" y="610"/>
                  </a:cxn>
                  <a:cxn ang="0">
                    <a:pos x="526" y="608"/>
                  </a:cxn>
                  <a:cxn ang="0">
                    <a:pos x="565" y="601"/>
                  </a:cxn>
                  <a:cxn ang="0">
                    <a:pos x="604" y="590"/>
                  </a:cxn>
                  <a:cxn ang="0">
                    <a:pos x="642" y="573"/>
                  </a:cxn>
                  <a:cxn ang="0">
                    <a:pos x="680" y="554"/>
                  </a:cxn>
                  <a:cxn ang="0">
                    <a:pos x="716" y="533"/>
                  </a:cxn>
                  <a:cxn ang="0">
                    <a:pos x="748" y="509"/>
                  </a:cxn>
                  <a:cxn ang="0">
                    <a:pos x="777" y="483"/>
                  </a:cxn>
                  <a:cxn ang="0">
                    <a:pos x="803" y="457"/>
                  </a:cxn>
                  <a:cxn ang="0">
                    <a:pos x="823" y="429"/>
                  </a:cxn>
                  <a:cxn ang="0">
                    <a:pos x="837" y="402"/>
                  </a:cxn>
                  <a:cxn ang="0">
                    <a:pos x="844" y="375"/>
                  </a:cxn>
                  <a:cxn ang="0">
                    <a:pos x="844" y="350"/>
                  </a:cxn>
                  <a:cxn ang="0">
                    <a:pos x="835" y="326"/>
                  </a:cxn>
                  <a:cxn ang="0">
                    <a:pos x="818" y="305"/>
                  </a:cxn>
                  <a:cxn ang="0">
                    <a:pos x="777" y="276"/>
                  </a:cxn>
                  <a:cxn ang="0">
                    <a:pos x="726" y="237"/>
                  </a:cxn>
                  <a:cxn ang="0">
                    <a:pos x="679" y="195"/>
                  </a:cxn>
                  <a:cxn ang="0">
                    <a:pos x="636" y="155"/>
                  </a:cxn>
                  <a:cxn ang="0">
                    <a:pos x="586" y="102"/>
                  </a:cxn>
                  <a:cxn ang="0">
                    <a:pos x="546" y="57"/>
                  </a:cxn>
                </a:cxnLst>
                <a:rect l="0" t="0" r="r" b="b"/>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30" name="Freeform 240"/>
              <p:cNvSpPr>
                <a:spLocks/>
              </p:cNvSpPr>
              <p:nvPr/>
            </p:nvSpPr>
            <p:spPr bwMode="auto">
              <a:xfrm>
                <a:off x="1248" y="876"/>
                <a:ext cx="107" cy="293"/>
              </a:xfrm>
              <a:custGeom>
                <a:avLst/>
                <a:gdLst/>
                <a:ahLst/>
                <a:cxnLst>
                  <a:cxn ang="0">
                    <a:pos x="3046" y="2097"/>
                  </a:cxn>
                  <a:cxn ang="0">
                    <a:pos x="3046" y="0"/>
                  </a:cxn>
                  <a:cxn ang="0">
                    <a:pos x="0" y="6752"/>
                  </a:cxn>
                  <a:cxn ang="0">
                    <a:pos x="343" y="8222"/>
                  </a:cxn>
                  <a:cxn ang="0">
                    <a:pos x="3046" y="2097"/>
                  </a:cxn>
                </a:cxnLst>
                <a:rect l="0" t="0" r="r" b="b"/>
                <a:pathLst>
                  <a:path w="3046" h="8222">
                    <a:moveTo>
                      <a:pt x="3046" y="2097"/>
                    </a:moveTo>
                    <a:lnTo>
                      <a:pt x="3046" y="0"/>
                    </a:lnTo>
                    <a:lnTo>
                      <a:pt x="0" y="6752"/>
                    </a:lnTo>
                    <a:lnTo>
                      <a:pt x="343" y="8222"/>
                    </a:lnTo>
                    <a:lnTo>
                      <a:pt x="3046" y="209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1" name="Freeform 241"/>
              <p:cNvSpPr>
                <a:spLocks/>
              </p:cNvSpPr>
              <p:nvPr/>
            </p:nvSpPr>
            <p:spPr bwMode="auto">
              <a:xfrm>
                <a:off x="1307" y="1165"/>
                <a:ext cx="29" cy="99"/>
              </a:xfrm>
              <a:custGeom>
                <a:avLst/>
                <a:gdLst/>
                <a:ahLst/>
                <a:cxnLst>
                  <a:cxn ang="0">
                    <a:pos x="755" y="2146"/>
                  </a:cxn>
                  <a:cxn ang="0">
                    <a:pos x="10" y="2694"/>
                  </a:cxn>
                  <a:cxn ang="0">
                    <a:pos x="0" y="548"/>
                  </a:cxn>
                  <a:cxn ang="0">
                    <a:pos x="745" y="0"/>
                  </a:cxn>
                  <a:cxn ang="0">
                    <a:pos x="755" y="2146"/>
                  </a:cxn>
                </a:cxnLst>
                <a:rect l="0" t="0" r="r" b="b"/>
                <a:pathLst>
                  <a:path w="755" h="2694">
                    <a:moveTo>
                      <a:pt x="755" y="2146"/>
                    </a:moveTo>
                    <a:lnTo>
                      <a:pt x="10" y="2694"/>
                    </a:lnTo>
                    <a:lnTo>
                      <a:pt x="0" y="548"/>
                    </a:lnTo>
                    <a:lnTo>
                      <a:pt x="745" y="0"/>
                    </a:lnTo>
                    <a:lnTo>
                      <a:pt x="755" y="2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2" name="Freeform 242"/>
              <p:cNvSpPr>
                <a:spLocks/>
              </p:cNvSpPr>
              <p:nvPr/>
            </p:nvSpPr>
            <p:spPr bwMode="auto">
              <a:xfrm>
                <a:off x="1276" y="1153"/>
                <a:ext cx="31" cy="110"/>
              </a:xfrm>
              <a:custGeom>
                <a:avLst/>
                <a:gdLst/>
                <a:ahLst/>
                <a:cxnLst>
                  <a:cxn ang="0">
                    <a:pos x="881" y="950"/>
                  </a:cxn>
                  <a:cxn ang="0">
                    <a:pos x="891" y="3096"/>
                  </a:cxn>
                  <a:cxn ang="0">
                    <a:pos x="882" y="3087"/>
                  </a:cxn>
                  <a:cxn ang="0">
                    <a:pos x="855" y="3061"/>
                  </a:cxn>
                  <a:cxn ang="0">
                    <a:pos x="814" y="3020"/>
                  </a:cxn>
                  <a:cxn ang="0">
                    <a:pos x="759" y="2965"/>
                  </a:cxn>
                  <a:cxn ang="0">
                    <a:pos x="695" y="2900"/>
                  </a:cxn>
                  <a:cxn ang="0">
                    <a:pos x="622" y="2826"/>
                  </a:cxn>
                  <a:cxn ang="0">
                    <a:pos x="545" y="2746"/>
                  </a:cxn>
                  <a:cxn ang="0">
                    <a:pos x="464" y="2662"/>
                  </a:cxn>
                  <a:cxn ang="0">
                    <a:pos x="383" y="2575"/>
                  </a:cxn>
                  <a:cxn ang="0">
                    <a:pos x="304" y="2488"/>
                  </a:cxn>
                  <a:cxn ang="0">
                    <a:pos x="265" y="2446"/>
                  </a:cxn>
                  <a:cxn ang="0">
                    <a:pos x="228" y="2404"/>
                  </a:cxn>
                  <a:cxn ang="0">
                    <a:pos x="193" y="2363"/>
                  </a:cxn>
                  <a:cxn ang="0">
                    <a:pos x="160" y="2324"/>
                  </a:cxn>
                  <a:cxn ang="0">
                    <a:pos x="129" y="2286"/>
                  </a:cxn>
                  <a:cxn ang="0">
                    <a:pos x="100" y="2249"/>
                  </a:cxn>
                  <a:cxn ang="0">
                    <a:pos x="75" y="2216"/>
                  </a:cxn>
                  <a:cxn ang="0">
                    <a:pos x="53" y="2184"/>
                  </a:cxn>
                  <a:cxn ang="0">
                    <a:pos x="34" y="2156"/>
                  </a:cxn>
                  <a:cxn ang="0">
                    <a:pos x="18" y="2129"/>
                  </a:cxn>
                  <a:cxn ang="0">
                    <a:pos x="7" y="2107"/>
                  </a:cxn>
                  <a:cxn ang="0">
                    <a:pos x="0" y="2087"/>
                  </a:cxn>
                  <a:cxn ang="0">
                    <a:pos x="0" y="0"/>
                  </a:cxn>
                  <a:cxn ang="0">
                    <a:pos x="6" y="8"/>
                  </a:cxn>
                  <a:cxn ang="0">
                    <a:pos x="23" y="30"/>
                  </a:cxn>
                  <a:cxn ang="0">
                    <a:pos x="52" y="64"/>
                  </a:cxn>
                  <a:cxn ang="0">
                    <a:pos x="90" y="110"/>
                  </a:cxn>
                  <a:cxn ang="0">
                    <a:pos x="135" y="165"/>
                  </a:cxn>
                  <a:cxn ang="0">
                    <a:pos x="189" y="228"/>
                  </a:cxn>
                  <a:cxn ang="0">
                    <a:pos x="248" y="298"/>
                  </a:cxn>
                  <a:cxn ang="0">
                    <a:pos x="313" y="373"/>
                  </a:cxn>
                  <a:cxn ang="0">
                    <a:pos x="380" y="450"/>
                  </a:cxn>
                  <a:cxn ang="0">
                    <a:pos x="452" y="529"/>
                  </a:cxn>
                  <a:cxn ang="0">
                    <a:pos x="525" y="609"/>
                  </a:cxn>
                  <a:cxn ang="0">
                    <a:pos x="599" y="686"/>
                  </a:cxn>
                  <a:cxn ang="0">
                    <a:pos x="636" y="725"/>
                  </a:cxn>
                  <a:cxn ang="0">
                    <a:pos x="673" y="761"/>
                  </a:cxn>
                  <a:cxn ang="0">
                    <a:pos x="710" y="797"/>
                  </a:cxn>
                  <a:cxn ang="0">
                    <a:pos x="745" y="831"/>
                  </a:cxn>
                  <a:cxn ang="0">
                    <a:pos x="780" y="864"/>
                  </a:cxn>
                  <a:cxn ang="0">
                    <a:pos x="816" y="895"/>
                  </a:cxn>
                  <a:cxn ang="0">
                    <a:pos x="849" y="923"/>
                  </a:cxn>
                  <a:cxn ang="0">
                    <a:pos x="881" y="950"/>
                  </a:cxn>
                </a:cxnLst>
                <a:rect l="0" t="0" r="r" b="b"/>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3" name="Freeform 243"/>
              <p:cNvSpPr>
                <a:spLocks/>
              </p:cNvSpPr>
              <p:nvPr/>
            </p:nvSpPr>
            <p:spPr bwMode="auto">
              <a:xfrm>
                <a:off x="1240" y="1145"/>
                <a:ext cx="11" cy="79"/>
              </a:xfrm>
              <a:custGeom>
                <a:avLst/>
                <a:gdLst/>
                <a:ahLst/>
                <a:cxnLst>
                  <a:cxn ang="0">
                    <a:pos x="284" y="9"/>
                  </a:cxn>
                  <a:cxn ang="0">
                    <a:pos x="273" y="11"/>
                  </a:cxn>
                  <a:cxn ang="0">
                    <a:pos x="241" y="16"/>
                  </a:cxn>
                  <a:cxn ang="0">
                    <a:pos x="197" y="22"/>
                  </a:cxn>
                  <a:cxn ang="0">
                    <a:pos x="146" y="26"/>
                  </a:cxn>
                  <a:cxn ang="0">
                    <a:pos x="119" y="28"/>
                  </a:cxn>
                  <a:cxn ang="0">
                    <a:pos x="94" y="28"/>
                  </a:cxn>
                  <a:cxn ang="0">
                    <a:pos x="70" y="28"/>
                  </a:cxn>
                  <a:cxn ang="0">
                    <a:pos x="49" y="26"/>
                  </a:cxn>
                  <a:cxn ang="0">
                    <a:pos x="39" y="24"/>
                  </a:cxn>
                  <a:cxn ang="0">
                    <a:pos x="30" y="22"/>
                  </a:cxn>
                  <a:cxn ang="0">
                    <a:pos x="22" y="20"/>
                  </a:cxn>
                  <a:cxn ang="0">
                    <a:pos x="14" y="17"/>
                  </a:cxn>
                  <a:cxn ang="0">
                    <a:pos x="9" y="13"/>
                  </a:cxn>
                  <a:cxn ang="0">
                    <a:pos x="4" y="9"/>
                  </a:cxn>
                  <a:cxn ang="0">
                    <a:pos x="1" y="5"/>
                  </a:cxn>
                  <a:cxn ang="0">
                    <a:pos x="0" y="0"/>
                  </a:cxn>
                  <a:cxn ang="0">
                    <a:pos x="0" y="2126"/>
                  </a:cxn>
                  <a:cxn ang="0">
                    <a:pos x="12" y="2132"/>
                  </a:cxn>
                  <a:cxn ang="0">
                    <a:pos x="45" y="2145"/>
                  </a:cxn>
                  <a:cxn ang="0">
                    <a:pos x="66" y="2153"/>
                  </a:cxn>
                  <a:cxn ang="0">
                    <a:pos x="90" y="2161"/>
                  </a:cxn>
                  <a:cxn ang="0">
                    <a:pos x="115" y="2170"/>
                  </a:cxn>
                  <a:cxn ang="0">
                    <a:pos x="141" y="2177"/>
                  </a:cxn>
                  <a:cxn ang="0">
                    <a:pos x="169" y="2184"/>
                  </a:cxn>
                  <a:cxn ang="0">
                    <a:pos x="194" y="2189"/>
                  </a:cxn>
                  <a:cxn ang="0">
                    <a:pos x="206" y="2191"/>
                  </a:cxn>
                  <a:cxn ang="0">
                    <a:pos x="218" y="2192"/>
                  </a:cxn>
                  <a:cxn ang="0">
                    <a:pos x="229" y="2192"/>
                  </a:cxn>
                  <a:cxn ang="0">
                    <a:pos x="239" y="2192"/>
                  </a:cxn>
                  <a:cxn ang="0">
                    <a:pos x="249" y="2191"/>
                  </a:cxn>
                  <a:cxn ang="0">
                    <a:pos x="257" y="2189"/>
                  </a:cxn>
                  <a:cxn ang="0">
                    <a:pos x="265" y="2186"/>
                  </a:cxn>
                  <a:cxn ang="0">
                    <a:pos x="272" y="2182"/>
                  </a:cxn>
                  <a:cxn ang="0">
                    <a:pos x="277" y="2177"/>
                  </a:cxn>
                  <a:cxn ang="0">
                    <a:pos x="281" y="2171"/>
                  </a:cxn>
                  <a:cxn ang="0">
                    <a:pos x="284" y="2164"/>
                  </a:cxn>
                  <a:cxn ang="0">
                    <a:pos x="284" y="2155"/>
                  </a:cxn>
                  <a:cxn ang="0">
                    <a:pos x="284" y="2127"/>
                  </a:cxn>
                  <a:cxn ang="0">
                    <a:pos x="284" y="2055"/>
                  </a:cxn>
                  <a:cxn ang="0">
                    <a:pos x="284" y="1946"/>
                  </a:cxn>
                  <a:cxn ang="0">
                    <a:pos x="284" y="1808"/>
                  </a:cxn>
                  <a:cxn ang="0">
                    <a:pos x="284" y="1645"/>
                  </a:cxn>
                  <a:cxn ang="0">
                    <a:pos x="284" y="1463"/>
                  </a:cxn>
                  <a:cxn ang="0">
                    <a:pos x="284" y="1271"/>
                  </a:cxn>
                  <a:cxn ang="0">
                    <a:pos x="284" y="1071"/>
                  </a:cxn>
                  <a:cxn ang="0">
                    <a:pos x="284" y="872"/>
                  </a:cxn>
                  <a:cxn ang="0">
                    <a:pos x="284" y="681"/>
                  </a:cxn>
                  <a:cxn ang="0">
                    <a:pos x="284" y="501"/>
                  </a:cxn>
                  <a:cxn ang="0">
                    <a:pos x="284" y="341"/>
                  </a:cxn>
                  <a:cxn ang="0">
                    <a:pos x="284" y="205"/>
                  </a:cxn>
                  <a:cxn ang="0">
                    <a:pos x="284" y="101"/>
                  </a:cxn>
                  <a:cxn ang="0">
                    <a:pos x="284" y="33"/>
                  </a:cxn>
                  <a:cxn ang="0">
                    <a:pos x="284" y="9"/>
                  </a:cxn>
                </a:cxnLst>
                <a:rect l="0" t="0" r="r" b="b"/>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4" name="Freeform 244"/>
              <p:cNvSpPr>
                <a:spLocks/>
              </p:cNvSpPr>
              <p:nvPr/>
            </p:nvSpPr>
            <p:spPr bwMode="auto">
              <a:xfrm>
                <a:off x="1078" y="1133"/>
                <a:ext cx="10" cy="83"/>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5" name="Freeform 245"/>
              <p:cNvSpPr>
                <a:spLocks/>
              </p:cNvSpPr>
              <p:nvPr/>
            </p:nvSpPr>
            <p:spPr bwMode="auto">
              <a:xfrm>
                <a:off x="1078" y="1133"/>
                <a:ext cx="10" cy="83"/>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36" name="Freeform 246"/>
              <p:cNvSpPr>
                <a:spLocks/>
              </p:cNvSpPr>
              <p:nvPr/>
            </p:nvSpPr>
            <p:spPr bwMode="auto">
              <a:xfrm>
                <a:off x="1041" y="1143"/>
                <a:ext cx="3" cy="85"/>
              </a:xfrm>
              <a:custGeom>
                <a:avLst/>
                <a:gdLst/>
                <a:ahLst/>
                <a:cxnLst>
                  <a:cxn ang="0">
                    <a:pos x="0" y="225"/>
                  </a:cxn>
                  <a:cxn ang="0">
                    <a:pos x="6" y="222"/>
                  </a:cxn>
                  <a:cxn ang="0">
                    <a:pos x="21" y="212"/>
                  </a:cxn>
                  <a:cxn ang="0">
                    <a:pos x="31" y="204"/>
                  </a:cxn>
                  <a:cxn ang="0">
                    <a:pos x="42" y="195"/>
                  </a:cxn>
                  <a:cxn ang="0">
                    <a:pos x="53" y="184"/>
                  </a:cxn>
                  <a:cxn ang="0">
                    <a:pos x="66" y="171"/>
                  </a:cxn>
                  <a:cxn ang="0">
                    <a:pos x="77" y="157"/>
                  </a:cxn>
                  <a:cxn ang="0">
                    <a:pos x="87" y="140"/>
                  </a:cxn>
                  <a:cxn ang="0">
                    <a:pos x="92" y="131"/>
                  </a:cxn>
                  <a:cxn ang="0">
                    <a:pos x="96" y="122"/>
                  </a:cxn>
                  <a:cxn ang="0">
                    <a:pos x="100" y="112"/>
                  </a:cxn>
                  <a:cxn ang="0">
                    <a:pos x="104" y="101"/>
                  </a:cxn>
                  <a:cxn ang="0">
                    <a:pos x="107" y="90"/>
                  </a:cxn>
                  <a:cxn ang="0">
                    <a:pos x="109" y="79"/>
                  </a:cxn>
                  <a:cxn ang="0">
                    <a:pos x="111" y="67"/>
                  </a:cxn>
                  <a:cxn ang="0">
                    <a:pos x="112" y="55"/>
                  </a:cxn>
                  <a:cxn ang="0">
                    <a:pos x="112" y="42"/>
                  </a:cxn>
                  <a:cxn ang="0">
                    <a:pos x="112" y="28"/>
                  </a:cxn>
                  <a:cxn ang="0">
                    <a:pos x="110" y="15"/>
                  </a:cxn>
                  <a:cxn ang="0">
                    <a:pos x="108" y="0"/>
                  </a:cxn>
                  <a:cxn ang="0">
                    <a:pos x="98" y="2224"/>
                  </a:cxn>
                  <a:cxn ang="0">
                    <a:pos x="99" y="2228"/>
                  </a:cxn>
                  <a:cxn ang="0">
                    <a:pos x="98" y="2238"/>
                  </a:cxn>
                  <a:cxn ang="0">
                    <a:pos x="97" y="2245"/>
                  </a:cxn>
                  <a:cxn ang="0">
                    <a:pos x="96" y="2253"/>
                  </a:cxn>
                  <a:cxn ang="0">
                    <a:pos x="93" y="2262"/>
                  </a:cxn>
                  <a:cxn ang="0">
                    <a:pos x="90" y="2274"/>
                  </a:cxn>
                  <a:cxn ang="0">
                    <a:pos x="85" y="2285"/>
                  </a:cxn>
                  <a:cxn ang="0">
                    <a:pos x="79" y="2297"/>
                  </a:cxn>
                  <a:cxn ang="0">
                    <a:pos x="71" y="2310"/>
                  </a:cxn>
                  <a:cxn ang="0">
                    <a:pos x="62" y="2324"/>
                  </a:cxn>
                  <a:cxn ang="0">
                    <a:pos x="49" y="2337"/>
                  </a:cxn>
                  <a:cxn ang="0">
                    <a:pos x="35" y="2352"/>
                  </a:cxn>
                  <a:cxn ang="0">
                    <a:pos x="19" y="2366"/>
                  </a:cxn>
                  <a:cxn ang="0">
                    <a:pos x="0" y="2381"/>
                  </a:cxn>
                  <a:cxn ang="0">
                    <a:pos x="0" y="225"/>
                  </a:cxn>
                </a:cxnLst>
                <a:rect l="0" t="0" r="r" b="b"/>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7" name="Freeform 247"/>
              <p:cNvSpPr>
                <a:spLocks/>
              </p:cNvSpPr>
              <p:nvPr/>
            </p:nvSpPr>
            <p:spPr bwMode="auto">
              <a:xfrm>
                <a:off x="986" y="1135"/>
                <a:ext cx="6" cy="79"/>
              </a:xfrm>
              <a:custGeom>
                <a:avLst/>
                <a:gdLst/>
                <a:ahLst/>
                <a:cxnLst>
                  <a:cxn ang="0">
                    <a:pos x="138" y="108"/>
                  </a:cxn>
                  <a:cxn ang="0">
                    <a:pos x="140" y="101"/>
                  </a:cxn>
                  <a:cxn ang="0">
                    <a:pos x="145" y="85"/>
                  </a:cxn>
                  <a:cxn ang="0">
                    <a:pos x="147" y="75"/>
                  </a:cxn>
                  <a:cxn ang="0">
                    <a:pos x="149" y="63"/>
                  </a:cxn>
                  <a:cxn ang="0">
                    <a:pos x="148" y="52"/>
                  </a:cxn>
                  <a:cxn ang="0">
                    <a:pos x="146" y="40"/>
                  </a:cxn>
                  <a:cxn ang="0">
                    <a:pos x="145" y="35"/>
                  </a:cxn>
                  <a:cxn ang="0">
                    <a:pos x="142" y="29"/>
                  </a:cxn>
                  <a:cxn ang="0">
                    <a:pos x="139" y="24"/>
                  </a:cxn>
                  <a:cxn ang="0">
                    <a:pos x="135" y="19"/>
                  </a:cxn>
                  <a:cxn ang="0">
                    <a:pos x="129" y="15"/>
                  </a:cxn>
                  <a:cxn ang="0">
                    <a:pos x="123" y="11"/>
                  </a:cxn>
                  <a:cxn ang="0">
                    <a:pos x="116" y="7"/>
                  </a:cxn>
                  <a:cxn ang="0">
                    <a:pos x="108" y="4"/>
                  </a:cxn>
                  <a:cxn ang="0">
                    <a:pos x="99" y="2"/>
                  </a:cxn>
                  <a:cxn ang="0">
                    <a:pos x="89" y="1"/>
                  </a:cxn>
                  <a:cxn ang="0">
                    <a:pos x="78" y="0"/>
                  </a:cxn>
                  <a:cxn ang="0">
                    <a:pos x="65" y="0"/>
                  </a:cxn>
                  <a:cxn ang="0">
                    <a:pos x="51" y="1"/>
                  </a:cxn>
                  <a:cxn ang="0">
                    <a:pos x="36" y="3"/>
                  </a:cxn>
                  <a:cxn ang="0">
                    <a:pos x="19" y="6"/>
                  </a:cxn>
                  <a:cxn ang="0">
                    <a:pos x="0" y="10"/>
                  </a:cxn>
                  <a:cxn ang="0">
                    <a:pos x="0" y="2156"/>
                  </a:cxn>
                  <a:cxn ang="0">
                    <a:pos x="8" y="2153"/>
                  </a:cxn>
                  <a:cxn ang="0">
                    <a:pos x="25" y="2145"/>
                  </a:cxn>
                  <a:cxn ang="0">
                    <a:pos x="37" y="2139"/>
                  </a:cxn>
                  <a:cxn ang="0">
                    <a:pos x="51" y="2134"/>
                  </a:cxn>
                  <a:cxn ang="0">
                    <a:pos x="66" y="2130"/>
                  </a:cxn>
                  <a:cxn ang="0">
                    <a:pos x="81" y="2126"/>
                  </a:cxn>
                  <a:cxn ang="0">
                    <a:pos x="97" y="2123"/>
                  </a:cxn>
                  <a:cxn ang="0">
                    <a:pos x="112" y="2121"/>
                  </a:cxn>
                  <a:cxn ang="0">
                    <a:pos x="127" y="2121"/>
                  </a:cxn>
                  <a:cxn ang="0">
                    <a:pos x="141" y="2122"/>
                  </a:cxn>
                  <a:cxn ang="0">
                    <a:pos x="148" y="2124"/>
                  </a:cxn>
                  <a:cxn ang="0">
                    <a:pos x="153" y="2126"/>
                  </a:cxn>
                  <a:cxn ang="0">
                    <a:pos x="159" y="2129"/>
                  </a:cxn>
                  <a:cxn ang="0">
                    <a:pos x="164" y="2133"/>
                  </a:cxn>
                  <a:cxn ang="0">
                    <a:pos x="168" y="2137"/>
                  </a:cxn>
                  <a:cxn ang="0">
                    <a:pos x="172" y="2143"/>
                  </a:cxn>
                  <a:cxn ang="0">
                    <a:pos x="175" y="2149"/>
                  </a:cxn>
                  <a:cxn ang="0">
                    <a:pos x="177" y="2156"/>
                  </a:cxn>
                  <a:cxn ang="0">
                    <a:pos x="138" y="108"/>
                  </a:cxn>
                </a:cxnLst>
                <a:rect l="0" t="0" r="r" b="b"/>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8" name="Freeform 248"/>
              <p:cNvSpPr>
                <a:spLocks/>
              </p:cNvSpPr>
              <p:nvPr/>
            </p:nvSpPr>
            <p:spPr bwMode="auto">
              <a:xfrm>
                <a:off x="943" y="1143"/>
                <a:ext cx="15" cy="80"/>
              </a:xfrm>
              <a:custGeom>
                <a:avLst/>
                <a:gdLst/>
                <a:ahLst/>
                <a:cxnLst>
                  <a:cxn ang="0">
                    <a:pos x="461" y="127"/>
                  </a:cxn>
                  <a:cxn ang="0">
                    <a:pos x="440" y="130"/>
                  </a:cxn>
                  <a:cxn ang="0">
                    <a:pos x="389" y="138"/>
                  </a:cxn>
                  <a:cxn ang="0">
                    <a:pos x="354" y="142"/>
                  </a:cxn>
                  <a:cxn ang="0">
                    <a:pos x="314" y="145"/>
                  </a:cxn>
                  <a:cxn ang="0">
                    <a:pos x="294" y="145"/>
                  </a:cxn>
                  <a:cxn ang="0">
                    <a:pos x="273" y="146"/>
                  </a:cxn>
                  <a:cxn ang="0">
                    <a:pos x="252" y="146"/>
                  </a:cxn>
                  <a:cxn ang="0">
                    <a:pos x="231" y="145"/>
                  </a:cxn>
                  <a:cxn ang="0">
                    <a:pos x="209" y="144"/>
                  </a:cxn>
                  <a:cxn ang="0">
                    <a:pos x="187" y="142"/>
                  </a:cxn>
                  <a:cxn ang="0">
                    <a:pos x="166" y="139"/>
                  </a:cxn>
                  <a:cxn ang="0">
                    <a:pos x="146" y="136"/>
                  </a:cxn>
                  <a:cxn ang="0">
                    <a:pos x="126" y="130"/>
                  </a:cxn>
                  <a:cxn ang="0">
                    <a:pos x="107" y="125"/>
                  </a:cxn>
                  <a:cxn ang="0">
                    <a:pos x="89" y="118"/>
                  </a:cxn>
                  <a:cxn ang="0">
                    <a:pos x="73" y="111"/>
                  </a:cxn>
                  <a:cxn ang="0">
                    <a:pos x="56" y="102"/>
                  </a:cxn>
                  <a:cxn ang="0">
                    <a:pos x="42" y="92"/>
                  </a:cxn>
                  <a:cxn ang="0">
                    <a:pos x="30" y="80"/>
                  </a:cxn>
                  <a:cxn ang="0">
                    <a:pos x="20" y="68"/>
                  </a:cxn>
                  <a:cxn ang="0">
                    <a:pos x="12" y="53"/>
                  </a:cxn>
                  <a:cxn ang="0">
                    <a:pos x="5" y="37"/>
                  </a:cxn>
                  <a:cxn ang="0">
                    <a:pos x="2" y="20"/>
                  </a:cxn>
                  <a:cxn ang="0">
                    <a:pos x="0" y="0"/>
                  </a:cxn>
                  <a:cxn ang="0">
                    <a:pos x="0" y="2117"/>
                  </a:cxn>
                  <a:cxn ang="0">
                    <a:pos x="5" y="2126"/>
                  </a:cxn>
                  <a:cxn ang="0">
                    <a:pos x="21" y="2151"/>
                  </a:cxn>
                  <a:cxn ang="0">
                    <a:pos x="34" y="2168"/>
                  </a:cxn>
                  <a:cxn ang="0">
                    <a:pos x="50" y="2185"/>
                  </a:cxn>
                  <a:cxn ang="0">
                    <a:pos x="59" y="2194"/>
                  </a:cxn>
                  <a:cxn ang="0">
                    <a:pos x="71" y="2203"/>
                  </a:cxn>
                  <a:cxn ang="0">
                    <a:pos x="82" y="2212"/>
                  </a:cxn>
                  <a:cxn ang="0">
                    <a:pos x="95" y="2221"/>
                  </a:cxn>
                  <a:cxn ang="0">
                    <a:pos x="108" y="2230"/>
                  </a:cxn>
                  <a:cxn ang="0">
                    <a:pos x="123" y="2238"/>
                  </a:cxn>
                  <a:cxn ang="0">
                    <a:pos x="139" y="2246"/>
                  </a:cxn>
                  <a:cxn ang="0">
                    <a:pos x="155" y="2254"/>
                  </a:cxn>
                  <a:cxn ang="0">
                    <a:pos x="173" y="2261"/>
                  </a:cxn>
                  <a:cxn ang="0">
                    <a:pos x="193" y="2267"/>
                  </a:cxn>
                  <a:cxn ang="0">
                    <a:pos x="214" y="2273"/>
                  </a:cxn>
                  <a:cxn ang="0">
                    <a:pos x="236" y="2278"/>
                  </a:cxn>
                  <a:cxn ang="0">
                    <a:pos x="259" y="2282"/>
                  </a:cxn>
                  <a:cxn ang="0">
                    <a:pos x="283" y="2284"/>
                  </a:cxn>
                  <a:cxn ang="0">
                    <a:pos x="309" y="2287"/>
                  </a:cxn>
                  <a:cxn ang="0">
                    <a:pos x="337" y="2287"/>
                  </a:cxn>
                  <a:cxn ang="0">
                    <a:pos x="366" y="2286"/>
                  </a:cxn>
                  <a:cxn ang="0">
                    <a:pos x="396" y="2283"/>
                  </a:cxn>
                  <a:cxn ang="0">
                    <a:pos x="427" y="2279"/>
                  </a:cxn>
                  <a:cxn ang="0">
                    <a:pos x="461" y="2273"/>
                  </a:cxn>
                  <a:cxn ang="0">
                    <a:pos x="461" y="127"/>
                  </a:cxn>
                </a:cxnLst>
                <a:rect l="0" t="0" r="r" b="b"/>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39" name="Freeform 249"/>
              <p:cNvSpPr>
                <a:spLocks/>
              </p:cNvSpPr>
              <p:nvPr/>
            </p:nvSpPr>
            <p:spPr bwMode="auto">
              <a:xfrm>
                <a:off x="913" y="1133"/>
                <a:ext cx="15" cy="80"/>
              </a:xfrm>
              <a:custGeom>
                <a:avLst/>
                <a:gdLst/>
                <a:ahLst/>
                <a:cxnLst>
                  <a:cxn ang="0">
                    <a:pos x="431" y="50"/>
                  </a:cxn>
                  <a:cxn ang="0">
                    <a:pos x="414" y="54"/>
                  </a:cxn>
                  <a:cxn ang="0">
                    <a:pos x="369" y="64"/>
                  </a:cxn>
                  <a:cxn ang="0">
                    <a:pos x="339" y="70"/>
                  </a:cxn>
                  <a:cxn ang="0">
                    <a:pos x="305" y="75"/>
                  </a:cxn>
                  <a:cxn ang="0">
                    <a:pos x="268" y="80"/>
                  </a:cxn>
                  <a:cxn ang="0">
                    <a:pos x="230" y="84"/>
                  </a:cxn>
                  <a:cxn ang="0">
                    <a:pos x="211" y="85"/>
                  </a:cxn>
                  <a:cxn ang="0">
                    <a:pos x="192" y="86"/>
                  </a:cxn>
                  <a:cxn ang="0">
                    <a:pos x="173" y="86"/>
                  </a:cxn>
                  <a:cxn ang="0">
                    <a:pos x="153" y="85"/>
                  </a:cxn>
                  <a:cxn ang="0">
                    <a:pos x="135" y="84"/>
                  </a:cxn>
                  <a:cxn ang="0">
                    <a:pos x="117" y="81"/>
                  </a:cxn>
                  <a:cxn ang="0">
                    <a:pos x="100" y="78"/>
                  </a:cxn>
                  <a:cxn ang="0">
                    <a:pos x="84" y="74"/>
                  </a:cxn>
                  <a:cxn ang="0">
                    <a:pos x="69" y="69"/>
                  </a:cxn>
                  <a:cxn ang="0">
                    <a:pos x="54" y="63"/>
                  </a:cxn>
                  <a:cxn ang="0">
                    <a:pos x="41" y="56"/>
                  </a:cxn>
                  <a:cxn ang="0">
                    <a:pos x="30" y="48"/>
                  </a:cxn>
                  <a:cxn ang="0">
                    <a:pos x="19" y="38"/>
                  </a:cxn>
                  <a:cxn ang="0">
                    <a:pos x="11" y="26"/>
                  </a:cxn>
                  <a:cxn ang="0">
                    <a:pos x="4" y="14"/>
                  </a:cxn>
                  <a:cxn ang="0">
                    <a:pos x="0" y="0"/>
                  </a:cxn>
                  <a:cxn ang="0">
                    <a:pos x="0" y="2156"/>
                  </a:cxn>
                  <a:cxn ang="0">
                    <a:pos x="8" y="2162"/>
                  </a:cxn>
                  <a:cxn ang="0">
                    <a:pos x="32" y="2175"/>
                  </a:cxn>
                  <a:cxn ang="0">
                    <a:pos x="49" y="2185"/>
                  </a:cxn>
                  <a:cxn ang="0">
                    <a:pos x="69" y="2194"/>
                  </a:cxn>
                  <a:cxn ang="0">
                    <a:pos x="93" y="2202"/>
                  </a:cxn>
                  <a:cxn ang="0">
                    <a:pos x="120" y="2209"/>
                  </a:cxn>
                  <a:cxn ang="0">
                    <a:pos x="134" y="2213"/>
                  </a:cxn>
                  <a:cxn ang="0">
                    <a:pos x="149" y="2215"/>
                  </a:cxn>
                  <a:cxn ang="0">
                    <a:pos x="166" y="2218"/>
                  </a:cxn>
                  <a:cxn ang="0">
                    <a:pos x="183" y="2219"/>
                  </a:cxn>
                  <a:cxn ang="0">
                    <a:pos x="200" y="2220"/>
                  </a:cxn>
                  <a:cxn ang="0">
                    <a:pos x="218" y="2221"/>
                  </a:cxn>
                  <a:cxn ang="0">
                    <a:pos x="236" y="2220"/>
                  </a:cxn>
                  <a:cxn ang="0">
                    <a:pos x="256" y="2219"/>
                  </a:cxn>
                  <a:cxn ang="0">
                    <a:pos x="275" y="2216"/>
                  </a:cxn>
                  <a:cxn ang="0">
                    <a:pos x="297" y="2213"/>
                  </a:cxn>
                  <a:cxn ang="0">
                    <a:pos x="318" y="2208"/>
                  </a:cxn>
                  <a:cxn ang="0">
                    <a:pos x="339" y="2203"/>
                  </a:cxn>
                  <a:cxn ang="0">
                    <a:pos x="361" y="2196"/>
                  </a:cxn>
                  <a:cxn ang="0">
                    <a:pos x="384" y="2188"/>
                  </a:cxn>
                  <a:cxn ang="0">
                    <a:pos x="408" y="2177"/>
                  </a:cxn>
                  <a:cxn ang="0">
                    <a:pos x="431" y="2166"/>
                  </a:cxn>
                  <a:cxn ang="0">
                    <a:pos x="431" y="50"/>
                  </a:cxn>
                </a:cxnLst>
                <a:rect l="0" t="0" r="r" b="b"/>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0" name="Freeform 250"/>
              <p:cNvSpPr>
                <a:spLocks/>
              </p:cNvSpPr>
              <p:nvPr/>
            </p:nvSpPr>
            <p:spPr bwMode="auto">
              <a:xfrm>
                <a:off x="871" y="1078"/>
                <a:ext cx="19" cy="83"/>
              </a:xfrm>
              <a:custGeom>
                <a:avLst/>
                <a:gdLst/>
                <a:ahLst/>
                <a:cxnLst>
                  <a:cxn ang="0">
                    <a:pos x="519" y="216"/>
                  </a:cxn>
                  <a:cxn ang="0">
                    <a:pos x="519" y="2362"/>
                  </a:cxn>
                  <a:cxn ang="0">
                    <a:pos x="0" y="2146"/>
                  </a:cxn>
                  <a:cxn ang="0">
                    <a:pos x="0" y="0"/>
                  </a:cxn>
                  <a:cxn ang="0">
                    <a:pos x="519" y="216"/>
                  </a:cxn>
                </a:cxnLst>
                <a:rect l="0" t="0" r="r" b="b"/>
                <a:pathLst>
                  <a:path w="519" h="2362">
                    <a:moveTo>
                      <a:pt x="519" y="216"/>
                    </a:moveTo>
                    <a:lnTo>
                      <a:pt x="519" y="2362"/>
                    </a:lnTo>
                    <a:lnTo>
                      <a:pt x="0" y="2146"/>
                    </a:lnTo>
                    <a:lnTo>
                      <a:pt x="0" y="0"/>
                    </a:lnTo>
                    <a:lnTo>
                      <a:pt x="519" y="2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1" name="Freeform 251"/>
              <p:cNvSpPr>
                <a:spLocks/>
              </p:cNvSpPr>
              <p:nvPr/>
            </p:nvSpPr>
            <p:spPr bwMode="auto">
              <a:xfrm>
                <a:off x="981" y="1006"/>
                <a:ext cx="3" cy="90"/>
              </a:xfrm>
              <a:custGeom>
                <a:avLst/>
                <a:gdLst/>
                <a:ahLst/>
                <a:cxnLst>
                  <a:cxn ang="0">
                    <a:pos x="97" y="274"/>
                  </a:cxn>
                  <a:cxn ang="0">
                    <a:pos x="97" y="2499"/>
                  </a:cxn>
                  <a:cxn ang="0">
                    <a:pos x="0" y="2215"/>
                  </a:cxn>
                  <a:cxn ang="0">
                    <a:pos x="0" y="0"/>
                  </a:cxn>
                  <a:cxn ang="0">
                    <a:pos x="97" y="274"/>
                  </a:cxn>
                </a:cxnLst>
                <a:rect l="0" t="0" r="r" b="b"/>
                <a:pathLst>
                  <a:path w="97" h="2499">
                    <a:moveTo>
                      <a:pt x="97" y="274"/>
                    </a:moveTo>
                    <a:lnTo>
                      <a:pt x="97" y="2499"/>
                    </a:lnTo>
                    <a:lnTo>
                      <a:pt x="0" y="2215"/>
                    </a:lnTo>
                    <a:lnTo>
                      <a:pt x="0" y="0"/>
                    </a:lnTo>
                    <a:lnTo>
                      <a:pt x="97" y="27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2" name="Freeform 252"/>
              <p:cNvSpPr>
                <a:spLocks/>
              </p:cNvSpPr>
              <p:nvPr/>
            </p:nvSpPr>
            <p:spPr bwMode="auto">
              <a:xfrm>
                <a:off x="1367" y="1232"/>
                <a:ext cx="24" cy="110"/>
              </a:xfrm>
              <a:custGeom>
                <a:avLst/>
                <a:gdLst/>
                <a:ahLst/>
                <a:cxnLst>
                  <a:cxn ang="0">
                    <a:pos x="677" y="0"/>
                  </a:cxn>
                  <a:cxn ang="0">
                    <a:pos x="676" y="3"/>
                  </a:cxn>
                  <a:cxn ang="0">
                    <a:pos x="674" y="12"/>
                  </a:cxn>
                  <a:cxn ang="0">
                    <a:pos x="669" y="29"/>
                  </a:cxn>
                  <a:cxn ang="0">
                    <a:pos x="661" y="51"/>
                  </a:cxn>
                  <a:cxn ang="0">
                    <a:pos x="647" y="81"/>
                  </a:cxn>
                  <a:cxn ang="0">
                    <a:pos x="630" y="117"/>
                  </a:cxn>
                  <a:cxn ang="0">
                    <a:pos x="619" y="140"/>
                  </a:cxn>
                  <a:cxn ang="0">
                    <a:pos x="607" y="163"/>
                  </a:cxn>
                  <a:cxn ang="0">
                    <a:pos x="593" y="188"/>
                  </a:cxn>
                  <a:cxn ang="0">
                    <a:pos x="577" y="215"/>
                  </a:cxn>
                  <a:cxn ang="0">
                    <a:pos x="560" y="245"/>
                  </a:cxn>
                  <a:cxn ang="0">
                    <a:pos x="540" y="277"/>
                  </a:cxn>
                  <a:cxn ang="0">
                    <a:pos x="517" y="311"/>
                  </a:cxn>
                  <a:cxn ang="0">
                    <a:pos x="494" y="346"/>
                  </a:cxn>
                  <a:cxn ang="0">
                    <a:pos x="468" y="385"/>
                  </a:cxn>
                  <a:cxn ang="0">
                    <a:pos x="439" y="425"/>
                  </a:cxn>
                  <a:cxn ang="0">
                    <a:pos x="409" y="467"/>
                  </a:cxn>
                  <a:cxn ang="0">
                    <a:pos x="374" y="513"/>
                  </a:cxn>
                  <a:cxn ang="0">
                    <a:pos x="338" y="560"/>
                  </a:cxn>
                  <a:cxn ang="0">
                    <a:pos x="299" y="609"/>
                  </a:cxn>
                  <a:cxn ang="0">
                    <a:pos x="257" y="662"/>
                  </a:cxn>
                  <a:cxn ang="0">
                    <a:pos x="212" y="716"/>
                  </a:cxn>
                  <a:cxn ang="0">
                    <a:pos x="165" y="774"/>
                  </a:cxn>
                  <a:cxn ang="0">
                    <a:pos x="113" y="833"/>
                  </a:cxn>
                  <a:cxn ang="0">
                    <a:pos x="59" y="896"/>
                  </a:cxn>
                  <a:cxn ang="0">
                    <a:pos x="0" y="960"/>
                  </a:cxn>
                  <a:cxn ang="0">
                    <a:pos x="10" y="3106"/>
                  </a:cxn>
                  <a:cxn ang="0">
                    <a:pos x="17" y="3099"/>
                  </a:cxn>
                  <a:cxn ang="0">
                    <a:pos x="40" y="3077"/>
                  </a:cxn>
                  <a:cxn ang="0">
                    <a:pos x="73" y="3043"/>
                  </a:cxn>
                  <a:cxn ang="0">
                    <a:pos x="116" y="2997"/>
                  </a:cxn>
                  <a:cxn ang="0">
                    <a:pos x="167" y="2943"/>
                  </a:cxn>
                  <a:cxn ang="0">
                    <a:pos x="224" y="2880"/>
                  </a:cxn>
                  <a:cxn ang="0">
                    <a:pos x="285" y="2811"/>
                  </a:cxn>
                  <a:cxn ang="0">
                    <a:pos x="348" y="2736"/>
                  </a:cxn>
                  <a:cxn ang="0">
                    <a:pos x="379" y="2698"/>
                  </a:cxn>
                  <a:cxn ang="0">
                    <a:pos x="412" y="2659"/>
                  </a:cxn>
                  <a:cxn ang="0">
                    <a:pos x="442" y="2619"/>
                  </a:cxn>
                  <a:cxn ang="0">
                    <a:pos x="472" y="2579"/>
                  </a:cxn>
                  <a:cxn ang="0">
                    <a:pos x="501" y="2540"/>
                  </a:cxn>
                  <a:cxn ang="0">
                    <a:pos x="530" y="2499"/>
                  </a:cxn>
                  <a:cxn ang="0">
                    <a:pos x="556" y="2460"/>
                  </a:cxn>
                  <a:cxn ang="0">
                    <a:pos x="581" y="2421"/>
                  </a:cxn>
                  <a:cxn ang="0">
                    <a:pos x="603" y="2381"/>
                  </a:cxn>
                  <a:cxn ang="0">
                    <a:pos x="623" y="2344"/>
                  </a:cxn>
                  <a:cxn ang="0">
                    <a:pos x="641" y="2308"/>
                  </a:cxn>
                  <a:cxn ang="0">
                    <a:pos x="658" y="2271"/>
                  </a:cxn>
                  <a:cxn ang="0">
                    <a:pos x="670" y="2238"/>
                  </a:cxn>
                  <a:cxn ang="0">
                    <a:pos x="679" y="2206"/>
                  </a:cxn>
                  <a:cxn ang="0">
                    <a:pos x="684" y="2175"/>
                  </a:cxn>
                  <a:cxn ang="0">
                    <a:pos x="686" y="2146"/>
                  </a:cxn>
                  <a:cxn ang="0">
                    <a:pos x="677" y="0"/>
                  </a:cxn>
                </a:cxnLst>
                <a:rect l="0" t="0" r="r" b="b"/>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3" name="Freeform 253"/>
              <p:cNvSpPr>
                <a:spLocks/>
              </p:cNvSpPr>
              <p:nvPr/>
            </p:nvSpPr>
            <p:spPr bwMode="auto">
              <a:xfrm>
                <a:off x="1038" y="1092"/>
                <a:ext cx="110" cy="124"/>
              </a:xfrm>
              <a:custGeom>
                <a:avLst/>
                <a:gdLst/>
                <a:ahLst/>
                <a:cxnLst>
                  <a:cxn ang="0">
                    <a:pos x="3087" y="2349"/>
                  </a:cxn>
                  <a:cxn ang="0">
                    <a:pos x="3081" y="2322"/>
                  </a:cxn>
                  <a:cxn ang="0">
                    <a:pos x="3066" y="2289"/>
                  </a:cxn>
                  <a:cxn ang="0">
                    <a:pos x="3034" y="2249"/>
                  </a:cxn>
                  <a:cxn ang="0">
                    <a:pos x="2985" y="2210"/>
                  </a:cxn>
                  <a:cxn ang="0">
                    <a:pos x="2909" y="2175"/>
                  </a:cxn>
                  <a:cxn ang="0">
                    <a:pos x="2805" y="2148"/>
                  </a:cxn>
                  <a:cxn ang="0">
                    <a:pos x="2666" y="2134"/>
                  </a:cxn>
                  <a:cxn ang="0">
                    <a:pos x="2487" y="2138"/>
                  </a:cxn>
                  <a:cxn ang="0">
                    <a:pos x="2264" y="2165"/>
                  </a:cxn>
                  <a:cxn ang="0">
                    <a:pos x="2082" y="2197"/>
                  </a:cxn>
                  <a:cxn ang="0">
                    <a:pos x="1991" y="2202"/>
                  </a:cxn>
                  <a:cxn ang="0">
                    <a:pos x="1857" y="2217"/>
                  </a:cxn>
                  <a:cxn ang="0">
                    <a:pos x="1762" y="2234"/>
                  </a:cxn>
                  <a:cxn ang="0">
                    <a:pos x="1664" y="2260"/>
                  </a:cxn>
                  <a:cxn ang="0">
                    <a:pos x="1565" y="2296"/>
                  </a:cxn>
                  <a:cxn ang="0">
                    <a:pos x="1471" y="2342"/>
                  </a:cxn>
                  <a:cxn ang="0">
                    <a:pos x="1389" y="2400"/>
                  </a:cxn>
                  <a:cxn ang="0">
                    <a:pos x="1323" y="2473"/>
                  </a:cxn>
                  <a:cxn ang="0">
                    <a:pos x="1223" y="2562"/>
                  </a:cxn>
                  <a:cxn ang="0">
                    <a:pos x="926" y="2793"/>
                  </a:cxn>
                  <a:cxn ang="0">
                    <a:pos x="732" y="2951"/>
                  </a:cxn>
                  <a:cxn ang="0">
                    <a:pos x="51" y="3343"/>
                  </a:cxn>
                  <a:cxn ang="0">
                    <a:pos x="18" y="1271"/>
                  </a:cxn>
                  <a:cxn ang="0">
                    <a:pos x="2" y="1243"/>
                  </a:cxn>
                  <a:cxn ang="0">
                    <a:pos x="0" y="1228"/>
                  </a:cxn>
                  <a:cxn ang="0">
                    <a:pos x="3" y="1213"/>
                  </a:cxn>
                  <a:cxn ang="0">
                    <a:pos x="14" y="1196"/>
                  </a:cxn>
                  <a:cxn ang="0">
                    <a:pos x="34" y="1180"/>
                  </a:cxn>
                  <a:cxn ang="0">
                    <a:pos x="65" y="1166"/>
                  </a:cxn>
                  <a:cxn ang="0">
                    <a:pos x="110" y="1154"/>
                  </a:cxn>
                  <a:cxn ang="0">
                    <a:pos x="158" y="1143"/>
                  </a:cxn>
                  <a:cxn ang="0">
                    <a:pos x="269" y="1077"/>
                  </a:cxn>
                  <a:cxn ang="0">
                    <a:pos x="470" y="957"/>
                  </a:cxn>
                  <a:cxn ang="0">
                    <a:pos x="713" y="810"/>
                  </a:cxn>
                  <a:cxn ang="0">
                    <a:pos x="946" y="662"/>
                  </a:cxn>
                  <a:cxn ang="0">
                    <a:pos x="1071" y="576"/>
                  </a:cxn>
                  <a:cxn ang="0">
                    <a:pos x="1462" y="178"/>
                  </a:cxn>
                  <a:cxn ang="0">
                    <a:pos x="1549" y="155"/>
                  </a:cxn>
                  <a:cxn ang="0">
                    <a:pos x="1778" y="100"/>
                  </a:cxn>
                  <a:cxn ang="0">
                    <a:pos x="2038" y="51"/>
                  </a:cxn>
                  <a:cxn ang="0">
                    <a:pos x="2211" y="26"/>
                  </a:cxn>
                  <a:cxn ang="0">
                    <a:pos x="2389" y="9"/>
                  </a:cxn>
                  <a:cxn ang="0">
                    <a:pos x="2567" y="0"/>
                  </a:cxn>
                  <a:cxn ang="0">
                    <a:pos x="2736" y="7"/>
                  </a:cxn>
                  <a:cxn ang="0">
                    <a:pos x="2891" y="31"/>
                  </a:cxn>
                </a:cxnLst>
                <a:rect l="0" t="0" r="r" b="b"/>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4" name="Freeform 254"/>
              <p:cNvSpPr>
                <a:spLocks/>
              </p:cNvSpPr>
              <p:nvPr/>
            </p:nvSpPr>
            <p:spPr bwMode="auto">
              <a:xfrm>
                <a:off x="1086" y="1112"/>
                <a:ext cx="76" cy="104"/>
              </a:xfrm>
              <a:custGeom>
                <a:avLst/>
                <a:gdLst/>
                <a:ahLst/>
                <a:cxnLst>
                  <a:cxn ang="0">
                    <a:pos x="9" y="2903"/>
                  </a:cxn>
                  <a:cxn ang="0">
                    <a:pos x="70" y="2890"/>
                  </a:cxn>
                  <a:cxn ang="0">
                    <a:pos x="182" y="2862"/>
                  </a:cxn>
                  <a:cxn ang="0">
                    <a:pos x="332" y="2824"/>
                  </a:cxn>
                  <a:cxn ang="0">
                    <a:pos x="509" y="2776"/>
                  </a:cxn>
                  <a:cxn ang="0">
                    <a:pos x="700" y="2718"/>
                  </a:cxn>
                  <a:cxn ang="0">
                    <a:pos x="847" y="2670"/>
                  </a:cxn>
                  <a:cxn ang="0">
                    <a:pos x="942" y="2634"/>
                  </a:cxn>
                  <a:cxn ang="0">
                    <a:pos x="1035" y="2599"/>
                  </a:cxn>
                  <a:cxn ang="0">
                    <a:pos x="1124" y="2562"/>
                  </a:cxn>
                  <a:cxn ang="0">
                    <a:pos x="1401" y="2445"/>
                  </a:cxn>
                  <a:cxn ang="0">
                    <a:pos x="1429" y="2417"/>
                  </a:cxn>
                  <a:cxn ang="0">
                    <a:pos x="1501" y="2351"/>
                  </a:cxn>
                  <a:cxn ang="0">
                    <a:pos x="1546" y="2314"/>
                  </a:cxn>
                  <a:cxn ang="0">
                    <a:pos x="1596" y="2279"/>
                  </a:cxn>
                  <a:cxn ang="0">
                    <a:pos x="1646" y="2249"/>
                  </a:cxn>
                  <a:cxn ang="0">
                    <a:pos x="1671" y="2238"/>
                  </a:cxn>
                  <a:cxn ang="0">
                    <a:pos x="1695" y="2229"/>
                  </a:cxn>
                  <a:cxn ang="0">
                    <a:pos x="1743" y="2203"/>
                  </a:cxn>
                  <a:cxn ang="0">
                    <a:pos x="1796" y="2180"/>
                  </a:cxn>
                  <a:cxn ang="0">
                    <a:pos x="1864" y="2156"/>
                  </a:cxn>
                  <a:cxn ang="0">
                    <a:pos x="1902" y="2146"/>
                  </a:cxn>
                  <a:cxn ang="0">
                    <a:pos x="1941" y="2139"/>
                  </a:cxn>
                  <a:cxn ang="0">
                    <a:pos x="1984" y="2134"/>
                  </a:cxn>
                  <a:cxn ang="0">
                    <a:pos x="2026" y="2133"/>
                  </a:cxn>
                  <a:cxn ang="0">
                    <a:pos x="2068" y="2137"/>
                  </a:cxn>
                  <a:cxn ang="0">
                    <a:pos x="2112" y="2145"/>
                  </a:cxn>
                  <a:cxn ang="0">
                    <a:pos x="2153" y="2159"/>
                  </a:cxn>
                  <a:cxn ang="0">
                    <a:pos x="2194" y="2180"/>
                  </a:cxn>
                  <a:cxn ang="0">
                    <a:pos x="2180" y="20"/>
                  </a:cxn>
                  <a:cxn ang="0">
                    <a:pos x="2112" y="7"/>
                  </a:cxn>
                  <a:cxn ang="0">
                    <a:pos x="2040" y="1"/>
                  </a:cxn>
                  <a:cxn ang="0">
                    <a:pos x="1975" y="1"/>
                  </a:cxn>
                  <a:cxn ang="0">
                    <a:pos x="1926" y="4"/>
                  </a:cxn>
                  <a:cxn ang="0">
                    <a:pos x="1876" y="10"/>
                  </a:cxn>
                  <a:cxn ang="0">
                    <a:pos x="1821" y="22"/>
                  </a:cxn>
                  <a:cxn ang="0">
                    <a:pos x="1765" y="36"/>
                  </a:cxn>
                  <a:cxn ang="0">
                    <a:pos x="1707" y="56"/>
                  </a:cxn>
                  <a:cxn ang="0">
                    <a:pos x="1648" y="81"/>
                  </a:cxn>
                  <a:cxn ang="0">
                    <a:pos x="1589" y="113"/>
                  </a:cxn>
                  <a:cxn ang="0">
                    <a:pos x="1382" y="298"/>
                  </a:cxn>
                  <a:cxn ang="0">
                    <a:pos x="1339" y="317"/>
                  </a:cxn>
                  <a:cxn ang="0">
                    <a:pos x="1223" y="365"/>
                  </a:cxn>
                  <a:cxn ang="0">
                    <a:pos x="1050" y="435"/>
                  </a:cxn>
                  <a:cxn ang="0">
                    <a:pos x="842" y="514"/>
                  </a:cxn>
                  <a:cxn ang="0">
                    <a:pos x="729" y="554"/>
                  </a:cxn>
                  <a:cxn ang="0">
                    <a:pos x="614" y="593"/>
                  </a:cxn>
                  <a:cxn ang="0">
                    <a:pos x="499" y="630"/>
                  </a:cxn>
                  <a:cxn ang="0">
                    <a:pos x="386" y="662"/>
                  </a:cxn>
                  <a:cxn ang="0">
                    <a:pos x="277" y="689"/>
                  </a:cxn>
                  <a:cxn ang="0">
                    <a:pos x="175" y="711"/>
                  </a:cxn>
                  <a:cxn ang="0">
                    <a:pos x="82" y="724"/>
                  </a:cxn>
                  <a:cxn ang="0">
                    <a:pos x="0" y="730"/>
                  </a:cxn>
                </a:cxnLst>
                <a:rect l="0" t="0" r="r" b="b"/>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5" name="Freeform 255"/>
              <p:cNvSpPr>
                <a:spLocks/>
              </p:cNvSpPr>
              <p:nvPr/>
            </p:nvSpPr>
            <p:spPr bwMode="auto">
              <a:xfrm>
                <a:off x="862" y="1200"/>
                <a:ext cx="54" cy="84"/>
              </a:xfrm>
              <a:custGeom>
                <a:avLst/>
                <a:gdLst/>
                <a:ahLst/>
                <a:cxnLst>
                  <a:cxn ang="0">
                    <a:pos x="1459" y="0"/>
                  </a:cxn>
                  <a:cxn ang="0">
                    <a:pos x="1459" y="2155"/>
                  </a:cxn>
                  <a:cxn ang="0">
                    <a:pos x="1452" y="2156"/>
                  </a:cxn>
                  <a:cxn ang="0">
                    <a:pos x="1434" y="2158"/>
                  </a:cxn>
                  <a:cxn ang="0">
                    <a:pos x="1405" y="2160"/>
                  </a:cxn>
                  <a:cxn ang="0">
                    <a:pos x="1367" y="2163"/>
                  </a:cxn>
                  <a:cxn ang="0">
                    <a:pos x="1319" y="2168"/>
                  </a:cxn>
                  <a:cxn ang="0">
                    <a:pos x="1267" y="2172"/>
                  </a:cxn>
                  <a:cxn ang="0">
                    <a:pos x="1209" y="2178"/>
                  </a:cxn>
                  <a:cxn ang="0">
                    <a:pos x="1148" y="2183"/>
                  </a:cxn>
                  <a:cxn ang="0">
                    <a:pos x="1085" y="2189"/>
                  </a:cxn>
                  <a:cxn ang="0">
                    <a:pos x="1021" y="2196"/>
                  </a:cxn>
                  <a:cxn ang="0">
                    <a:pos x="958" y="2202"/>
                  </a:cxn>
                  <a:cxn ang="0">
                    <a:pos x="897" y="2209"/>
                  </a:cxn>
                  <a:cxn ang="0">
                    <a:pos x="840" y="2215"/>
                  </a:cxn>
                  <a:cxn ang="0">
                    <a:pos x="788" y="2221"/>
                  </a:cxn>
                  <a:cxn ang="0">
                    <a:pos x="743" y="2228"/>
                  </a:cxn>
                  <a:cxn ang="0">
                    <a:pos x="705" y="2234"/>
                  </a:cxn>
                  <a:cxn ang="0">
                    <a:pos x="0" y="2341"/>
                  </a:cxn>
                  <a:cxn ang="0">
                    <a:pos x="0" y="195"/>
                  </a:cxn>
                  <a:cxn ang="0">
                    <a:pos x="5" y="194"/>
                  </a:cxn>
                  <a:cxn ang="0">
                    <a:pos x="18" y="191"/>
                  </a:cxn>
                  <a:cxn ang="0">
                    <a:pos x="40" y="186"/>
                  </a:cxn>
                  <a:cxn ang="0">
                    <a:pos x="69" y="179"/>
                  </a:cxn>
                  <a:cxn ang="0">
                    <a:pos x="105" y="172"/>
                  </a:cxn>
                  <a:cxn ang="0">
                    <a:pos x="147" y="163"/>
                  </a:cxn>
                  <a:cxn ang="0">
                    <a:pos x="194" y="154"/>
                  </a:cxn>
                  <a:cxn ang="0">
                    <a:pos x="246" y="144"/>
                  </a:cxn>
                  <a:cxn ang="0">
                    <a:pos x="301" y="134"/>
                  </a:cxn>
                  <a:cxn ang="0">
                    <a:pos x="360" y="124"/>
                  </a:cxn>
                  <a:cxn ang="0">
                    <a:pos x="420" y="114"/>
                  </a:cxn>
                  <a:cxn ang="0">
                    <a:pos x="484" y="105"/>
                  </a:cxn>
                  <a:cxn ang="0">
                    <a:pos x="546" y="96"/>
                  </a:cxn>
                  <a:cxn ang="0">
                    <a:pos x="610" y="89"/>
                  </a:cxn>
                  <a:cxn ang="0">
                    <a:pos x="673" y="83"/>
                  </a:cxn>
                  <a:cxn ang="0">
                    <a:pos x="735" y="77"/>
                  </a:cxn>
                  <a:cxn ang="0">
                    <a:pos x="1459" y="0"/>
                  </a:cxn>
                </a:cxnLst>
                <a:rect l="0" t="0" r="r" b="b"/>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6" name="Freeform 256"/>
              <p:cNvSpPr>
                <a:spLocks/>
              </p:cNvSpPr>
              <p:nvPr/>
            </p:nvSpPr>
            <p:spPr bwMode="auto">
              <a:xfrm>
                <a:off x="1252" y="1141"/>
                <a:ext cx="16" cy="81"/>
              </a:xfrm>
              <a:custGeom>
                <a:avLst/>
                <a:gdLst/>
                <a:ahLst/>
                <a:cxnLst>
                  <a:cxn ang="0">
                    <a:pos x="480" y="3"/>
                  </a:cxn>
                  <a:cxn ang="0">
                    <a:pos x="470" y="2"/>
                  </a:cxn>
                  <a:cxn ang="0">
                    <a:pos x="443" y="0"/>
                  </a:cxn>
                  <a:cxn ang="0">
                    <a:pos x="424" y="0"/>
                  </a:cxn>
                  <a:cxn ang="0">
                    <a:pos x="401" y="0"/>
                  </a:cxn>
                  <a:cxn ang="0">
                    <a:pos x="374" y="2"/>
                  </a:cxn>
                  <a:cxn ang="0">
                    <a:pos x="343" y="6"/>
                  </a:cxn>
                  <a:cxn ang="0">
                    <a:pos x="309" y="11"/>
                  </a:cxn>
                  <a:cxn ang="0">
                    <a:pos x="273" y="19"/>
                  </a:cxn>
                  <a:cxn ang="0">
                    <a:pos x="253" y="24"/>
                  </a:cxn>
                  <a:cxn ang="0">
                    <a:pos x="232" y="30"/>
                  </a:cxn>
                  <a:cxn ang="0">
                    <a:pos x="212" y="37"/>
                  </a:cxn>
                  <a:cxn ang="0">
                    <a:pos x="191" y="44"/>
                  </a:cxn>
                  <a:cxn ang="0">
                    <a:pos x="169" y="53"/>
                  </a:cxn>
                  <a:cxn ang="0">
                    <a:pos x="146" y="62"/>
                  </a:cxn>
                  <a:cxn ang="0">
                    <a:pos x="123" y="73"/>
                  </a:cxn>
                  <a:cxn ang="0">
                    <a:pos x="99" y="84"/>
                  </a:cxn>
                  <a:cxn ang="0">
                    <a:pos x="75" y="97"/>
                  </a:cxn>
                  <a:cxn ang="0">
                    <a:pos x="51" y="110"/>
                  </a:cxn>
                  <a:cxn ang="0">
                    <a:pos x="26" y="125"/>
                  </a:cxn>
                  <a:cxn ang="0">
                    <a:pos x="0" y="140"/>
                  </a:cxn>
                  <a:cxn ang="0">
                    <a:pos x="0" y="2286"/>
                  </a:cxn>
                  <a:cxn ang="0">
                    <a:pos x="16" y="2278"/>
                  </a:cxn>
                  <a:cxn ang="0">
                    <a:pos x="58" y="2257"/>
                  </a:cxn>
                  <a:cxn ang="0">
                    <a:pos x="87" y="2243"/>
                  </a:cxn>
                  <a:cxn ang="0">
                    <a:pos x="121" y="2228"/>
                  </a:cxn>
                  <a:cxn ang="0">
                    <a:pos x="157" y="2210"/>
                  </a:cxn>
                  <a:cxn ang="0">
                    <a:pos x="196" y="2194"/>
                  </a:cxn>
                  <a:cxn ang="0">
                    <a:pos x="235" y="2179"/>
                  </a:cxn>
                  <a:cxn ang="0">
                    <a:pos x="277" y="2165"/>
                  </a:cxn>
                  <a:cxn ang="0">
                    <a:pos x="297" y="2158"/>
                  </a:cxn>
                  <a:cxn ang="0">
                    <a:pos x="316" y="2152"/>
                  </a:cxn>
                  <a:cxn ang="0">
                    <a:pos x="336" y="2147"/>
                  </a:cxn>
                  <a:cxn ang="0">
                    <a:pos x="355" y="2142"/>
                  </a:cxn>
                  <a:cxn ang="0">
                    <a:pos x="374" y="2138"/>
                  </a:cxn>
                  <a:cxn ang="0">
                    <a:pos x="392" y="2135"/>
                  </a:cxn>
                  <a:cxn ang="0">
                    <a:pos x="409" y="2133"/>
                  </a:cxn>
                  <a:cxn ang="0">
                    <a:pos x="426" y="2132"/>
                  </a:cxn>
                  <a:cxn ang="0">
                    <a:pos x="441" y="2132"/>
                  </a:cxn>
                  <a:cxn ang="0">
                    <a:pos x="455" y="2133"/>
                  </a:cxn>
                  <a:cxn ang="0">
                    <a:pos x="468" y="2136"/>
                  </a:cxn>
                  <a:cxn ang="0">
                    <a:pos x="480" y="2140"/>
                  </a:cxn>
                  <a:cxn ang="0">
                    <a:pos x="480" y="3"/>
                  </a:cxn>
                </a:cxnLst>
                <a:rect l="0" t="0" r="r" b="b"/>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7" name="Freeform 257"/>
              <p:cNvSpPr>
                <a:spLocks/>
              </p:cNvSpPr>
              <p:nvPr/>
            </p:nvSpPr>
            <p:spPr bwMode="auto">
              <a:xfrm>
                <a:off x="958" y="1135"/>
                <a:ext cx="28" cy="90"/>
              </a:xfrm>
              <a:custGeom>
                <a:avLst/>
                <a:gdLst/>
                <a:ahLst/>
                <a:cxnLst>
                  <a:cxn ang="0">
                    <a:pos x="734" y="0"/>
                  </a:cxn>
                  <a:cxn ang="0">
                    <a:pos x="0" y="332"/>
                  </a:cxn>
                  <a:cxn ang="0">
                    <a:pos x="0" y="2478"/>
                  </a:cxn>
                  <a:cxn ang="0">
                    <a:pos x="734" y="2146"/>
                  </a:cxn>
                  <a:cxn ang="0">
                    <a:pos x="734" y="0"/>
                  </a:cxn>
                </a:cxnLst>
                <a:rect l="0" t="0" r="r" b="b"/>
                <a:pathLst>
                  <a:path w="734" h="2478">
                    <a:moveTo>
                      <a:pt x="734" y="0"/>
                    </a:moveTo>
                    <a:lnTo>
                      <a:pt x="0" y="332"/>
                    </a:lnTo>
                    <a:lnTo>
                      <a:pt x="0" y="2478"/>
                    </a:lnTo>
                    <a:lnTo>
                      <a:pt x="734" y="2146"/>
                    </a:lnTo>
                    <a:lnTo>
                      <a:pt x="734"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8" name="Freeform 258"/>
              <p:cNvSpPr>
                <a:spLocks/>
              </p:cNvSpPr>
              <p:nvPr/>
            </p:nvSpPr>
            <p:spPr bwMode="auto">
              <a:xfrm>
                <a:off x="927" y="1133"/>
                <a:ext cx="13" cy="79"/>
              </a:xfrm>
              <a:custGeom>
                <a:avLst/>
                <a:gdLst/>
                <a:ahLst/>
                <a:cxnLst>
                  <a:cxn ang="0">
                    <a:pos x="382" y="70"/>
                  </a:cxn>
                  <a:cxn ang="0">
                    <a:pos x="382" y="2166"/>
                  </a:cxn>
                  <a:cxn ang="0">
                    <a:pos x="374" y="2162"/>
                  </a:cxn>
                  <a:cxn ang="0">
                    <a:pos x="351" y="2152"/>
                  </a:cxn>
                  <a:cxn ang="0">
                    <a:pos x="334" y="2145"/>
                  </a:cxn>
                  <a:cxn ang="0">
                    <a:pos x="315" y="2139"/>
                  </a:cxn>
                  <a:cxn ang="0">
                    <a:pos x="293" y="2133"/>
                  </a:cxn>
                  <a:cxn ang="0">
                    <a:pos x="268" y="2129"/>
                  </a:cxn>
                  <a:cxn ang="0">
                    <a:pos x="255" y="2127"/>
                  </a:cxn>
                  <a:cxn ang="0">
                    <a:pos x="241" y="2125"/>
                  </a:cxn>
                  <a:cxn ang="0">
                    <a:pos x="226" y="2125"/>
                  </a:cxn>
                  <a:cxn ang="0">
                    <a:pos x="211" y="2124"/>
                  </a:cxn>
                  <a:cxn ang="0">
                    <a:pos x="195" y="2124"/>
                  </a:cxn>
                  <a:cxn ang="0">
                    <a:pos x="179" y="2125"/>
                  </a:cxn>
                  <a:cxn ang="0">
                    <a:pos x="163" y="2127"/>
                  </a:cxn>
                  <a:cxn ang="0">
                    <a:pos x="146" y="2129"/>
                  </a:cxn>
                  <a:cxn ang="0">
                    <a:pos x="129" y="2133"/>
                  </a:cxn>
                  <a:cxn ang="0">
                    <a:pos x="112" y="2137"/>
                  </a:cxn>
                  <a:cxn ang="0">
                    <a:pos x="93" y="2142"/>
                  </a:cxn>
                  <a:cxn ang="0">
                    <a:pos x="75" y="2149"/>
                  </a:cxn>
                  <a:cxn ang="0">
                    <a:pos x="57" y="2156"/>
                  </a:cxn>
                  <a:cxn ang="0">
                    <a:pos x="38" y="2165"/>
                  </a:cxn>
                  <a:cxn ang="0">
                    <a:pos x="19" y="2175"/>
                  </a:cxn>
                  <a:cxn ang="0">
                    <a:pos x="0" y="2186"/>
                  </a:cxn>
                  <a:cxn ang="0">
                    <a:pos x="0" y="70"/>
                  </a:cxn>
                  <a:cxn ang="0">
                    <a:pos x="8" y="63"/>
                  </a:cxn>
                  <a:cxn ang="0">
                    <a:pos x="31" y="48"/>
                  </a:cxn>
                  <a:cxn ang="0">
                    <a:pos x="47" y="37"/>
                  </a:cxn>
                  <a:cxn ang="0">
                    <a:pos x="66" y="28"/>
                  </a:cxn>
                  <a:cxn ang="0">
                    <a:pos x="88" y="19"/>
                  </a:cxn>
                  <a:cxn ang="0">
                    <a:pos x="114" y="10"/>
                  </a:cxn>
                  <a:cxn ang="0">
                    <a:pos x="127" y="7"/>
                  </a:cxn>
                  <a:cxn ang="0">
                    <a:pos x="141" y="4"/>
                  </a:cxn>
                  <a:cxn ang="0">
                    <a:pos x="156" y="2"/>
                  </a:cxn>
                  <a:cxn ang="0">
                    <a:pos x="170" y="0"/>
                  </a:cxn>
                  <a:cxn ang="0">
                    <a:pos x="186" y="0"/>
                  </a:cxn>
                  <a:cxn ang="0">
                    <a:pos x="202" y="0"/>
                  </a:cxn>
                  <a:cxn ang="0">
                    <a:pos x="218" y="1"/>
                  </a:cxn>
                  <a:cxn ang="0">
                    <a:pos x="236" y="3"/>
                  </a:cxn>
                  <a:cxn ang="0">
                    <a:pos x="253" y="7"/>
                  </a:cxn>
                  <a:cxn ang="0">
                    <a:pos x="270" y="11"/>
                  </a:cxn>
                  <a:cxn ang="0">
                    <a:pos x="288" y="17"/>
                  </a:cxn>
                  <a:cxn ang="0">
                    <a:pos x="306" y="24"/>
                  </a:cxn>
                  <a:cxn ang="0">
                    <a:pos x="325" y="33"/>
                  </a:cxn>
                  <a:cxn ang="0">
                    <a:pos x="343" y="43"/>
                  </a:cxn>
                  <a:cxn ang="0">
                    <a:pos x="363" y="56"/>
                  </a:cxn>
                  <a:cxn ang="0">
                    <a:pos x="382" y="70"/>
                  </a:cxn>
                </a:cxnLst>
                <a:rect l="0" t="0" r="r" b="b"/>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49" name="Freeform 259"/>
              <p:cNvSpPr>
                <a:spLocks/>
              </p:cNvSpPr>
              <p:nvPr/>
            </p:nvSpPr>
            <p:spPr bwMode="auto">
              <a:xfrm>
                <a:off x="880" y="1102"/>
                <a:ext cx="32" cy="88"/>
              </a:xfrm>
              <a:custGeom>
                <a:avLst/>
                <a:gdLst/>
                <a:ahLst/>
                <a:cxnLst>
                  <a:cxn ang="0">
                    <a:pos x="822" y="314"/>
                  </a:cxn>
                  <a:cxn ang="0">
                    <a:pos x="822" y="2450"/>
                  </a:cxn>
                  <a:cxn ang="0">
                    <a:pos x="812" y="2450"/>
                  </a:cxn>
                  <a:cxn ang="0">
                    <a:pos x="787" y="2452"/>
                  </a:cxn>
                  <a:cxn ang="0">
                    <a:pos x="747" y="2456"/>
                  </a:cxn>
                  <a:cxn ang="0">
                    <a:pos x="694" y="2457"/>
                  </a:cxn>
                  <a:cxn ang="0">
                    <a:pos x="633" y="2458"/>
                  </a:cxn>
                  <a:cxn ang="0">
                    <a:pos x="564" y="2457"/>
                  </a:cxn>
                  <a:cxn ang="0">
                    <a:pos x="528" y="2454"/>
                  </a:cxn>
                  <a:cxn ang="0">
                    <a:pos x="491" y="2452"/>
                  </a:cxn>
                  <a:cxn ang="0">
                    <a:pos x="453" y="2449"/>
                  </a:cxn>
                  <a:cxn ang="0">
                    <a:pos x="415" y="2445"/>
                  </a:cxn>
                  <a:cxn ang="0">
                    <a:pos x="377" y="2440"/>
                  </a:cxn>
                  <a:cxn ang="0">
                    <a:pos x="339" y="2434"/>
                  </a:cxn>
                  <a:cxn ang="0">
                    <a:pos x="302" y="2426"/>
                  </a:cxn>
                  <a:cxn ang="0">
                    <a:pos x="266" y="2417"/>
                  </a:cxn>
                  <a:cxn ang="0">
                    <a:pos x="231" y="2407"/>
                  </a:cxn>
                  <a:cxn ang="0">
                    <a:pos x="197" y="2396"/>
                  </a:cxn>
                  <a:cxn ang="0">
                    <a:pos x="165" y="2383"/>
                  </a:cxn>
                  <a:cxn ang="0">
                    <a:pos x="136" y="2368"/>
                  </a:cxn>
                  <a:cxn ang="0">
                    <a:pos x="109" y="2351"/>
                  </a:cxn>
                  <a:cxn ang="0">
                    <a:pos x="83" y="2332"/>
                  </a:cxn>
                  <a:cxn ang="0">
                    <a:pos x="62" y="2311"/>
                  </a:cxn>
                  <a:cxn ang="0">
                    <a:pos x="44" y="2289"/>
                  </a:cxn>
                  <a:cxn ang="0">
                    <a:pos x="29" y="2264"/>
                  </a:cxn>
                  <a:cxn ang="0">
                    <a:pos x="18" y="2237"/>
                  </a:cxn>
                  <a:cxn ang="0">
                    <a:pos x="11" y="2207"/>
                  </a:cxn>
                  <a:cxn ang="0">
                    <a:pos x="9" y="2176"/>
                  </a:cxn>
                  <a:cxn ang="0">
                    <a:pos x="9" y="0"/>
                  </a:cxn>
                  <a:cxn ang="0">
                    <a:pos x="7" y="4"/>
                  </a:cxn>
                  <a:cxn ang="0">
                    <a:pos x="4" y="16"/>
                  </a:cxn>
                  <a:cxn ang="0">
                    <a:pos x="2" y="24"/>
                  </a:cxn>
                  <a:cxn ang="0">
                    <a:pos x="1" y="33"/>
                  </a:cxn>
                  <a:cxn ang="0">
                    <a:pos x="0" y="44"/>
                  </a:cxn>
                  <a:cxn ang="0">
                    <a:pos x="0" y="56"/>
                  </a:cxn>
                  <a:cxn ang="0">
                    <a:pos x="0" y="70"/>
                  </a:cxn>
                  <a:cxn ang="0">
                    <a:pos x="2" y="83"/>
                  </a:cxn>
                  <a:cxn ang="0">
                    <a:pos x="5" y="98"/>
                  </a:cxn>
                  <a:cxn ang="0">
                    <a:pos x="10" y="113"/>
                  </a:cxn>
                  <a:cxn ang="0">
                    <a:pos x="17" y="128"/>
                  </a:cxn>
                  <a:cxn ang="0">
                    <a:pos x="26" y="144"/>
                  </a:cxn>
                  <a:cxn ang="0">
                    <a:pos x="38" y="159"/>
                  </a:cxn>
                  <a:cxn ang="0">
                    <a:pos x="51" y="175"/>
                  </a:cxn>
                  <a:cxn ang="0">
                    <a:pos x="68" y="192"/>
                  </a:cxn>
                  <a:cxn ang="0">
                    <a:pos x="88" y="207"/>
                  </a:cxn>
                  <a:cxn ang="0">
                    <a:pos x="112" y="222"/>
                  </a:cxn>
                  <a:cxn ang="0">
                    <a:pos x="138" y="236"/>
                  </a:cxn>
                  <a:cxn ang="0">
                    <a:pos x="169" y="250"/>
                  </a:cxn>
                  <a:cxn ang="0">
                    <a:pos x="203" y="263"/>
                  </a:cxn>
                  <a:cxn ang="0">
                    <a:pos x="243" y="275"/>
                  </a:cxn>
                  <a:cxn ang="0">
                    <a:pos x="286" y="285"/>
                  </a:cxn>
                  <a:cxn ang="0">
                    <a:pos x="333" y="295"/>
                  </a:cxn>
                  <a:cxn ang="0">
                    <a:pos x="387" y="304"/>
                  </a:cxn>
                  <a:cxn ang="0">
                    <a:pos x="444" y="310"/>
                  </a:cxn>
                  <a:cxn ang="0">
                    <a:pos x="509" y="315"/>
                  </a:cxn>
                  <a:cxn ang="0">
                    <a:pos x="577" y="318"/>
                  </a:cxn>
                  <a:cxn ang="0">
                    <a:pos x="653" y="319"/>
                  </a:cxn>
                  <a:cxn ang="0">
                    <a:pos x="735" y="318"/>
                  </a:cxn>
                  <a:cxn ang="0">
                    <a:pos x="822" y="314"/>
                  </a:cxn>
                </a:cxnLst>
                <a:rect l="0" t="0" r="r" b="b"/>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0" name="Freeform 260"/>
              <p:cNvSpPr>
                <a:spLocks/>
              </p:cNvSpPr>
              <p:nvPr/>
            </p:nvSpPr>
            <p:spPr bwMode="auto">
              <a:xfrm>
                <a:off x="817" y="1020"/>
                <a:ext cx="18" cy="91"/>
              </a:xfrm>
              <a:custGeom>
                <a:avLst/>
                <a:gdLst/>
                <a:ahLst/>
                <a:cxnLst>
                  <a:cxn ang="0">
                    <a:pos x="446" y="441"/>
                  </a:cxn>
                  <a:cxn ang="0">
                    <a:pos x="425" y="432"/>
                  </a:cxn>
                  <a:cxn ang="0">
                    <a:pos x="369" y="408"/>
                  </a:cxn>
                  <a:cxn ang="0">
                    <a:pos x="332" y="389"/>
                  </a:cxn>
                  <a:cxn ang="0">
                    <a:pos x="292" y="368"/>
                  </a:cxn>
                  <a:cxn ang="0">
                    <a:pos x="270" y="356"/>
                  </a:cxn>
                  <a:cxn ang="0">
                    <a:pos x="248" y="344"/>
                  </a:cxn>
                  <a:cxn ang="0">
                    <a:pos x="226" y="330"/>
                  </a:cxn>
                  <a:cxn ang="0">
                    <a:pos x="204" y="316"/>
                  </a:cxn>
                  <a:cxn ang="0">
                    <a:pos x="182" y="301"/>
                  </a:cxn>
                  <a:cxn ang="0">
                    <a:pos x="161" y="285"/>
                  </a:cxn>
                  <a:cxn ang="0">
                    <a:pos x="140" y="268"/>
                  </a:cxn>
                  <a:cxn ang="0">
                    <a:pos x="119" y="251"/>
                  </a:cxn>
                  <a:cxn ang="0">
                    <a:pos x="100" y="233"/>
                  </a:cxn>
                  <a:cxn ang="0">
                    <a:pos x="82" y="215"/>
                  </a:cxn>
                  <a:cxn ang="0">
                    <a:pos x="65" y="196"/>
                  </a:cxn>
                  <a:cxn ang="0">
                    <a:pos x="50" y="176"/>
                  </a:cxn>
                  <a:cxn ang="0">
                    <a:pos x="36" y="155"/>
                  </a:cxn>
                  <a:cxn ang="0">
                    <a:pos x="25" y="135"/>
                  </a:cxn>
                  <a:cxn ang="0">
                    <a:pos x="15" y="114"/>
                  </a:cxn>
                  <a:cxn ang="0">
                    <a:pos x="7" y="92"/>
                  </a:cxn>
                  <a:cxn ang="0">
                    <a:pos x="2" y="70"/>
                  </a:cxn>
                  <a:cxn ang="0">
                    <a:pos x="0" y="47"/>
                  </a:cxn>
                  <a:cxn ang="0">
                    <a:pos x="1" y="23"/>
                  </a:cxn>
                  <a:cxn ang="0">
                    <a:pos x="5" y="0"/>
                  </a:cxn>
                  <a:cxn ang="0">
                    <a:pos x="5" y="2165"/>
                  </a:cxn>
                  <a:cxn ang="0">
                    <a:pos x="9" y="2180"/>
                  </a:cxn>
                  <a:cxn ang="0">
                    <a:pos x="23" y="2219"/>
                  </a:cxn>
                  <a:cxn ang="0">
                    <a:pos x="33" y="2246"/>
                  </a:cxn>
                  <a:cxn ang="0">
                    <a:pos x="48" y="2275"/>
                  </a:cxn>
                  <a:cxn ang="0">
                    <a:pos x="56" y="2291"/>
                  </a:cxn>
                  <a:cxn ang="0">
                    <a:pos x="65" y="2308"/>
                  </a:cxn>
                  <a:cxn ang="0">
                    <a:pos x="76" y="2326"/>
                  </a:cxn>
                  <a:cxn ang="0">
                    <a:pos x="87" y="2343"/>
                  </a:cxn>
                  <a:cxn ang="0">
                    <a:pos x="100" y="2361"/>
                  </a:cxn>
                  <a:cxn ang="0">
                    <a:pos x="114" y="2379"/>
                  </a:cxn>
                  <a:cxn ang="0">
                    <a:pos x="129" y="2397"/>
                  </a:cxn>
                  <a:cxn ang="0">
                    <a:pos x="146" y="2414"/>
                  </a:cxn>
                  <a:cxn ang="0">
                    <a:pos x="164" y="2432"/>
                  </a:cxn>
                  <a:cxn ang="0">
                    <a:pos x="182" y="2450"/>
                  </a:cxn>
                  <a:cxn ang="0">
                    <a:pos x="203" y="2467"/>
                  </a:cxn>
                  <a:cxn ang="0">
                    <a:pos x="224" y="2484"/>
                  </a:cxn>
                  <a:cxn ang="0">
                    <a:pos x="247" y="2500"/>
                  </a:cxn>
                  <a:cxn ang="0">
                    <a:pos x="273" y="2515"/>
                  </a:cxn>
                  <a:cxn ang="0">
                    <a:pos x="299" y="2530"/>
                  </a:cxn>
                  <a:cxn ang="0">
                    <a:pos x="327" y="2543"/>
                  </a:cxn>
                  <a:cxn ang="0">
                    <a:pos x="356" y="2557"/>
                  </a:cxn>
                  <a:cxn ang="0">
                    <a:pos x="388" y="2568"/>
                  </a:cxn>
                  <a:cxn ang="0">
                    <a:pos x="421" y="2578"/>
                  </a:cxn>
                  <a:cxn ang="0">
                    <a:pos x="456" y="2587"/>
                  </a:cxn>
                  <a:cxn ang="0">
                    <a:pos x="446" y="441"/>
                  </a:cxn>
                </a:cxnLst>
                <a:rect l="0" t="0" r="r" b="b"/>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1" name="Freeform 261"/>
              <p:cNvSpPr>
                <a:spLocks/>
              </p:cNvSpPr>
              <p:nvPr/>
            </p:nvSpPr>
            <p:spPr bwMode="auto">
              <a:xfrm>
                <a:off x="890" y="978"/>
                <a:ext cx="75" cy="101"/>
              </a:xfrm>
              <a:custGeom>
                <a:avLst/>
                <a:gdLst/>
                <a:ahLst/>
                <a:cxnLst>
                  <a:cxn ang="0">
                    <a:pos x="2116" y="636"/>
                  </a:cxn>
                  <a:cxn ang="0">
                    <a:pos x="2098" y="640"/>
                  </a:cxn>
                  <a:cxn ang="0">
                    <a:pos x="2047" y="649"/>
                  </a:cxn>
                  <a:cxn ang="0">
                    <a:pos x="2011" y="654"/>
                  </a:cxn>
                  <a:cxn ang="0">
                    <a:pos x="1969" y="660"/>
                  </a:cxn>
                  <a:cxn ang="0">
                    <a:pos x="1919" y="667"/>
                  </a:cxn>
                  <a:cxn ang="0">
                    <a:pos x="1864" y="673"/>
                  </a:cxn>
                  <a:cxn ang="0">
                    <a:pos x="1804" y="679"/>
                  </a:cxn>
                  <a:cxn ang="0">
                    <a:pos x="1738" y="684"/>
                  </a:cxn>
                  <a:cxn ang="0">
                    <a:pos x="1667" y="688"/>
                  </a:cxn>
                  <a:cxn ang="0">
                    <a:pos x="1594" y="690"/>
                  </a:cxn>
                  <a:cxn ang="0">
                    <a:pos x="1516" y="691"/>
                  </a:cxn>
                  <a:cxn ang="0">
                    <a:pos x="1436" y="690"/>
                  </a:cxn>
                  <a:cxn ang="0">
                    <a:pos x="1353" y="687"/>
                  </a:cxn>
                  <a:cxn ang="0">
                    <a:pos x="1267" y="681"/>
                  </a:cxn>
                  <a:cxn ang="0">
                    <a:pos x="1181" y="673"/>
                  </a:cxn>
                  <a:cxn ang="0">
                    <a:pos x="1093" y="661"/>
                  </a:cxn>
                  <a:cxn ang="0">
                    <a:pos x="1004" y="646"/>
                  </a:cxn>
                  <a:cxn ang="0">
                    <a:pos x="914" y="627"/>
                  </a:cxn>
                  <a:cxn ang="0">
                    <a:pos x="826" y="604"/>
                  </a:cxn>
                  <a:cxn ang="0">
                    <a:pos x="738" y="576"/>
                  </a:cxn>
                  <a:cxn ang="0">
                    <a:pos x="651" y="545"/>
                  </a:cxn>
                  <a:cxn ang="0">
                    <a:pos x="567" y="508"/>
                  </a:cxn>
                  <a:cxn ang="0">
                    <a:pos x="483" y="465"/>
                  </a:cxn>
                  <a:cxn ang="0">
                    <a:pos x="402" y="418"/>
                  </a:cxn>
                  <a:cxn ang="0">
                    <a:pos x="325" y="365"/>
                  </a:cxn>
                  <a:cxn ang="0">
                    <a:pos x="251" y="305"/>
                  </a:cxn>
                  <a:cxn ang="0">
                    <a:pos x="182" y="239"/>
                  </a:cxn>
                  <a:cxn ang="0">
                    <a:pos x="116" y="166"/>
                  </a:cxn>
                  <a:cxn ang="0">
                    <a:pos x="56" y="86"/>
                  </a:cxn>
                  <a:cxn ang="0">
                    <a:pos x="0" y="0"/>
                  </a:cxn>
                  <a:cxn ang="0">
                    <a:pos x="0" y="2165"/>
                  </a:cxn>
                  <a:cxn ang="0">
                    <a:pos x="7" y="2176"/>
                  </a:cxn>
                  <a:cxn ang="0">
                    <a:pos x="30" y="2205"/>
                  </a:cxn>
                  <a:cxn ang="0">
                    <a:pos x="48" y="2226"/>
                  </a:cxn>
                  <a:cxn ang="0">
                    <a:pos x="69" y="2250"/>
                  </a:cxn>
                  <a:cxn ang="0">
                    <a:pos x="94" y="2278"/>
                  </a:cxn>
                  <a:cxn ang="0">
                    <a:pos x="122" y="2308"/>
                  </a:cxn>
                  <a:cxn ang="0">
                    <a:pos x="155" y="2341"/>
                  </a:cxn>
                  <a:cxn ang="0">
                    <a:pos x="193" y="2375"/>
                  </a:cxn>
                  <a:cxn ang="0">
                    <a:pos x="234" y="2411"/>
                  </a:cxn>
                  <a:cxn ang="0">
                    <a:pos x="279" y="2448"/>
                  </a:cxn>
                  <a:cxn ang="0">
                    <a:pos x="329" y="2485"/>
                  </a:cxn>
                  <a:cxn ang="0">
                    <a:pos x="383" y="2524"/>
                  </a:cxn>
                  <a:cxn ang="0">
                    <a:pos x="441" y="2561"/>
                  </a:cxn>
                  <a:cxn ang="0">
                    <a:pos x="503" y="2598"/>
                  </a:cxn>
                  <a:cxn ang="0">
                    <a:pos x="570" y="2635"/>
                  </a:cxn>
                  <a:cxn ang="0">
                    <a:pos x="641" y="2670"/>
                  </a:cxn>
                  <a:cxn ang="0">
                    <a:pos x="717" y="2702"/>
                  </a:cxn>
                  <a:cxn ang="0">
                    <a:pos x="797" y="2733"/>
                  </a:cxn>
                  <a:cxn ang="0">
                    <a:pos x="881" y="2762"/>
                  </a:cxn>
                  <a:cxn ang="0">
                    <a:pos x="970" y="2787"/>
                  </a:cxn>
                  <a:cxn ang="0">
                    <a:pos x="1064" y="2808"/>
                  </a:cxn>
                  <a:cxn ang="0">
                    <a:pos x="1161" y="2826"/>
                  </a:cxn>
                  <a:cxn ang="0">
                    <a:pos x="1264" y="2840"/>
                  </a:cxn>
                  <a:cxn ang="0">
                    <a:pos x="1371" y="2849"/>
                  </a:cxn>
                  <a:cxn ang="0">
                    <a:pos x="1483" y="2853"/>
                  </a:cxn>
                  <a:cxn ang="0">
                    <a:pos x="1600" y="2851"/>
                  </a:cxn>
                  <a:cxn ang="0">
                    <a:pos x="1722" y="2844"/>
                  </a:cxn>
                  <a:cxn ang="0">
                    <a:pos x="1849" y="2830"/>
                  </a:cxn>
                  <a:cxn ang="0">
                    <a:pos x="1980" y="2810"/>
                  </a:cxn>
                  <a:cxn ang="0">
                    <a:pos x="2116" y="2782"/>
                  </a:cxn>
                  <a:cxn ang="0">
                    <a:pos x="2116" y="636"/>
                  </a:cxn>
                </a:cxnLst>
                <a:rect l="0" t="0" r="r" b="b"/>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2" name="Freeform 262"/>
              <p:cNvSpPr>
                <a:spLocks/>
              </p:cNvSpPr>
              <p:nvPr/>
            </p:nvSpPr>
            <p:spPr bwMode="auto">
              <a:xfrm>
                <a:off x="1359" y="1257"/>
                <a:ext cx="8" cy="85"/>
              </a:xfrm>
              <a:custGeom>
                <a:avLst/>
                <a:gdLst/>
                <a:ahLst/>
                <a:cxnLst>
                  <a:cxn ang="0">
                    <a:pos x="215" y="343"/>
                  </a:cxn>
                  <a:cxn ang="0">
                    <a:pos x="215" y="2440"/>
                  </a:cxn>
                  <a:cxn ang="0">
                    <a:pos x="202" y="2428"/>
                  </a:cxn>
                  <a:cxn ang="0">
                    <a:pos x="171" y="2396"/>
                  </a:cxn>
                  <a:cxn ang="0">
                    <a:pos x="150" y="2374"/>
                  </a:cxn>
                  <a:cxn ang="0">
                    <a:pos x="128" y="2349"/>
                  </a:cxn>
                  <a:cxn ang="0">
                    <a:pos x="104" y="2320"/>
                  </a:cxn>
                  <a:cxn ang="0">
                    <a:pos x="80" y="2291"/>
                  </a:cxn>
                  <a:cxn ang="0">
                    <a:pos x="69" y="2276"/>
                  </a:cxn>
                  <a:cxn ang="0">
                    <a:pos x="58" y="2260"/>
                  </a:cxn>
                  <a:cxn ang="0">
                    <a:pos x="48" y="2245"/>
                  </a:cxn>
                  <a:cxn ang="0">
                    <a:pos x="38" y="2229"/>
                  </a:cxn>
                  <a:cxn ang="0">
                    <a:pos x="29" y="2213"/>
                  </a:cxn>
                  <a:cxn ang="0">
                    <a:pos x="21" y="2198"/>
                  </a:cxn>
                  <a:cxn ang="0">
                    <a:pos x="15" y="2182"/>
                  </a:cxn>
                  <a:cxn ang="0">
                    <a:pos x="9" y="2168"/>
                  </a:cxn>
                  <a:cxn ang="0">
                    <a:pos x="4" y="2153"/>
                  </a:cxn>
                  <a:cxn ang="0">
                    <a:pos x="1" y="2139"/>
                  </a:cxn>
                  <a:cxn ang="0">
                    <a:pos x="0" y="2126"/>
                  </a:cxn>
                  <a:cxn ang="0">
                    <a:pos x="0" y="2113"/>
                  </a:cxn>
                  <a:cxn ang="0">
                    <a:pos x="2" y="2099"/>
                  </a:cxn>
                  <a:cxn ang="0">
                    <a:pos x="6" y="2088"/>
                  </a:cxn>
                  <a:cxn ang="0">
                    <a:pos x="11" y="2077"/>
                  </a:cxn>
                  <a:cxn ang="0">
                    <a:pos x="19" y="2068"/>
                  </a:cxn>
                  <a:cxn ang="0">
                    <a:pos x="19" y="0"/>
                  </a:cxn>
                  <a:cxn ang="0">
                    <a:pos x="21" y="7"/>
                  </a:cxn>
                  <a:cxn ang="0">
                    <a:pos x="28" y="25"/>
                  </a:cxn>
                  <a:cxn ang="0">
                    <a:pos x="40" y="54"/>
                  </a:cxn>
                  <a:cxn ang="0">
                    <a:pos x="58" y="95"/>
                  </a:cxn>
                  <a:cxn ang="0">
                    <a:pos x="70" y="118"/>
                  </a:cxn>
                  <a:cxn ang="0">
                    <a:pos x="84" y="144"/>
                  </a:cxn>
                  <a:cxn ang="0">
                    <a:pos x="101" y="172"/>
                  </a:cxn>
                  <a:cxn ang="0">
                    <a:pos x="119" y="203"/>
                  </a:cxn>
                  <a:cxn ang="0">
                    <a:pos x="139" y="235"/>
                  </a:cxn>
                  <a:cxn ang="0">
                    <a:pos x="162" y="269"/>
                  </a:cxn>
                  <a:cxn ang="0">
                    <a:pos x="187" y="305"/>
                  </a:cxn>
                  <a:cxn ang="0">
                    <a:pos x="215" y="343"/>
                  </a:cxn>
                </a:cxnLst>
                <a:rect l="0" t="0" r="r" b="b"/>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3" name="Freeform 263"/>
              <p:cNvSpPr>
                <a:spLocks/>
              </p:cNvSpPr>
              <p:nvPr/>
            </p:nvSpPr>
            <p:spPr bwMode="auto">
              <a:xfrm>
                <a:off x="1007" y="1151"/>
                <a:ext cx="34" cy="90"/>
              </a:xfrm>
              <a:custGeom>
                <a:avLst/>
                <a:gdLst/>
                <a:ahLst/>
                <a:cxnLst>
                  <a:cxn ang="0">
                    <a:pos x="999" y="0"/>
                  </a:cxn>
                  <a:cxn ang="0">
                    <a:pos x="999" y="2156"/>
                  </a:cxn>
                  <a:cxn ang="0">
                    <a:pos x="995" y="2158"/>
                  </a:cxn>
                  <a:cxn ang="0">
                    <a:pos x="984" y="2164"/>
                  </a:cxn>
                  <a:cxn ang="0">
                    <a:pos x="966" y="2173"/>
                  </a:cxn>
                  <a:cxn ang="0">
                    <a:pos x="941" y="2186"/>
                  </a:cxn>
                  <a:cxn ang="0">
                    <a:pos x="909" y="2200"/>
                  </a:cxn>
                  <a:cxn ang="0">
                    <a:pos x="872" y="2217"/>
                  </a:cxn>
                  <a:cxn ang="0">
                    <a:pos x="830" y="2236"/>
                  </a:cxn>
                  <a:cxn ang="0">
                    <a:pos x="781" y="2256"/>
                  </a:cxn>
                  <a:cxn ang="0">
                    <a:pos x="729" y="2278"/>
                  </a:cxn>
                  <a:cxn ang="0">
                    <a:pos x="671" y="2301"/>
                  </a:cxn>
                  <a:cxn ang="0">
                    <a:pos x="610" y="2324"/>
                  </a:cxn>
                  <a:cxn ang="0">
                    <a:pos x="544" y="2346"/>
                  </a:cxn>
                  <a:cxn ang="0">
                    <a:pos x="476" y="2369"/>
                  </a:cxn>
                  <a:cxn ang="0">
                    <a:pos x="405" y="2390"/>
                  </a:cxn>
                  <a:cxn ang="0">
                    <a:pos x="368" y="2402"/>
                  </a:cxn>
                  <a:cxn ang="0">
                    <a:pos x="331" y="2412"/>
                  </a:cxn>
                  <a:cxn ang="0">
                    <a:pos x="293" y="2421"/>
                  </a:cxn>
                  <a:cxn ang="0">
                    <a:pos x="255" y="2431"/>
                  </a:cxn>
                  <a:cxn ang="0">
                    <a:pos x="10" y="2499"/>
                  </a:cxn>
                  <a:cxn ang="0">
                    <a:pos x="0" y="353"/>
                  </a:cxn>
                  <a:cxn ang="0">
                    <a:pos x="19" y="347"/>
                  </a:cxn>
                  <a:cxn ang="0">
                    <a:pos x="73" y="333"/>
                  </a:cxn>
                  <a:cxn ang="0">
                    <a:pos x="150" y="313"/>
                  </a:cxn>
                  <a:cxn ang="0">
                    <a:pos x="243" y="287"/>
                  </a:cxn>
                  <a:cxn ang="0">
                    <a:pos x="342" y="259"/>
                  </a:cxn>
                  <a:cxn ang="0">
                    <a:pos x="439" y="229"/>
                  </a:cxn>
                  <a:cxn ang="0">
                    <a:pos x="483" y="214"/>
                  </a:cxn>
                  <a:cxn ang="0">
                    <a:pos x="523" y="201"/>
                  </a:cxn>
                  <a:cxn ang="0">
                    <a:pos x="559" y="188"/>
                  </a:cxn>
                  <a:cxn ang="0">
                    <a:pos x="588" y="177"/>
                  </a:cxn>
                  <a:cxn ang="0">
                    <a:pos x="606" y="171"/>
                  </a:cxn>
                  <a:cxn ang="0">
                    <a:pos x="652" y="155"/>
                  </a:cxn>
                  <a:cxn ang="0">
                    <a:pos x="718" y="132"/>
                  </a:cxn>
                  <a:cxn ang="0">
                    <a:pos x="793" y="103"/>
                  </a:cxn>
                  <a:cxn ang="0">
                    <a:pos x="832" y="88"/>
                  </a:cxn>
                  <a:cxn ang="0">
                    <a:pos x="869" y="73"/>
                  </a:cxn>
                  <a:cxn ang="0">
                    <a:pos x="904" y="59"/>
                  </a:cxn>
                  <a:cxn ang="0">
                    <a:pos x="935" y="45"/>
                  </a:cxn>
                  <a:cxn ang="0">
                    <a:pos x="962" y="31"/>
                  </a:cxn>
                  <a:cxn ang="0">
                    <a:pos x="982" y="19"/>
                  </a:cxn>
                  <a:cxn ang="0">
                    <a:pos x="989" y="14"/>
                  </a:cxn>
                  <a:cxn ang="0">
                    <a:pos x="995" y="9"/>
                  </a:cxn>
                  <a:cxn ang="0">
                    <a:pos x="998" y="4"/>
                  </a:cxn>
                  <a:cxn ang="0">
                    <a:pos x="999" y="0"/>
                  </a:cxn>
                </a:cxnLst>
                <a:rect l="0" t="0" r="r" b="b"/>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4" name="Freeform 264"/>
              <p:cNvSpPr>
                <a:spLocks/>
              </p:cNvSpPr>
              <p:nvPr/>
            </p:nvSpPr>
            <p:spPr bwMode="auto">
              <a:xfrm>
                <a:off x="1268" y="1141"/>
                <a:ext cx="10" cy="85"/>
              </a:xfrm>
              <a:custGeom>
                <a:avLst/>
                <a:gdLst/>
                <a:ahLst/>
                <a:cxnLst>
                  <a:cxn ang="0">
                    <a:pos x="235" y="305"/>
                  </a:cxn>
                  <a:cxn ang="0">
                    <a:pos x="235" y="2392"/>
                  </a:cxn>
                  <a:cxn ang="0">
                    <a:pos x="228" y="2381"/>
                  </a:cxn>
                  <a:cxn ang="0">
                    <a:pos x="211" y="2350"/>
                  </a:cxn>
                  <a:cxn ang="0">
                    <a:pos x="198" y="2329"/>
                  </a:cxn>
                  <a:cxn ang="0">
                    <a:pos x="184" y="2306"/>
                  </a:cxn>
                  <a:cxn ang="0">
                    <a:pos x="168" y="2282"/>
                  </a:cxn>
                  <a:cxn ang="0">
                    <a:pos x="151" y="2258"/>
                  </a:cxn>
                  <a:cxn ang="0">
                    <a:pos x="132" y="2233"/>
                  </a:cxn>
                  <a:cxn ang="0">
                    <a:pos x="113" y="2209"/>
                  </a:cxn>
                  <a:cxn ang="0">
                    <a:pos x="93" y="2188"/>
                  </a:cxn>
                  <a:cxn ang="0">
                    <a:pos x="74" y="2169"/>
                  </a:cxn>
                  <a:cxn ang="0">
                    <a:pos x="64" y="2161"/>
                  </a:cxn>
                  <a:cxn ang="0">
                    <a:pos x="55" y="2154"/>
                  </a:cxn>
                  <a:cxn ang="0">
                    <a:pos x="45" y="2148"/>
                  </a:cxn>
                  <a:cxn ang="0">
                    <a:pos x="36" y="2143"/>
                  </a:cxn>
                  <a:cxn ang="0">
                    <a:pos x="26" y="2140"/>
                  </a:cxn>
                  <a:cxn ang="0">
                    <a:pos x="18" y="2137"/>
                  </a:cxn>
                  <a:cxn ang="0">
                    <a:pos x="8" y="2137"/>
                  </a:cxn>
                  <a:cxn ang="0">
                    <a:pos x="0" y="2138"/>
                  </a:cxn>
                  <a:cxn ang="0">
                    <a:pos x="0" y="1"/>
                  </a:cxn>
                  <a:cxn ang="0">
                    <a:pos x="3" y="1"/>
                  </a:cxn>
                  <a:cxn ang="0">
                    <a:pos x="13" y="0"/>
                  </a:cxn>
                  <a:cxn ang="0">
                    <a:pos x="20" y="0"/>
                  </a:cxn>
                  <a:cxn ang="0">
                    <a:pos x="28" y="1"/>
                  </a:cxn>
                  <a:cxn ang="0">
                    <a:pos x="36" y="3"/>
                  </a:cxn>
                  <a:cxn ang="0">
                    <a:pos x="46" y="6"/>
                  </a:cxn>
                  <a:cxn ang="0">
                    <a:pos x="55" y="10"/>
                  </a:cxn>
                  <a:cxn ang="0">
                    <a:pos x="66" y="16"/>
                  </a:cxn>
                  <a:cxn ang="0">
                    <a:pos x="76" y="24"/>
                  </a:cxn>
                  <a:cxn ang="0">
                    <a:pos x="87" y="34"/>
                  </a:cxn>
                  <a:cxn ang="0">
                    <a:pos x="97" y="46"/>
                  </a:cxn>
                  <a:cxn ang="0">
                    <a:pos x="107" y="61"/>
                  </a:cxn>
                  <a:cxn ang="0">
                    <a:pos x="117" y="79"/>
                  </a:cxn>
                  <a:cxn ang="0">
                    <a:pos x="127" y="99"/>
                  </a:cxn>
                  <a:cxn ang="0">
                    <a:pos x="235" y="305"/>
                  </a:cxn>
                </a:cxnLst>
                <a:rect l="0" t="0" r="r" b="b"/>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5" name="Freeform 265"/>
              <p:cNvSpPr>
                <a:spLocks/>
              </p:cNvSpPr>
              <p:nvPr/>
            </p:nvSpPr>
            <p:spPr bwMode="auto">
              <a:xfrm>
                <a:off x="1164" y="1112"/>
                <a:ext cx="76" cy="108"/>
              </a:xfrm>
              <a:custGeom>
                <a:avLst/>
                <a:gdLst/>
                <a:ahLst/>
                <a:cxnLst>
                  <a:cxn ang="0">
                    <a:pos x="2146" y="892"/>
                  </a:cxn>
                  <a:cxn ang="0">
                    <a:pos x="2131" y="887"/>
                  </a:cxn>
                  <a:cxn ang="0">
                    <a:pos x="2090" y="873"/>
                  </a:cxn>
                  <a:cxn ang="0">
                    <a:pos x="2024" y="850"/>
                  </a:cxn>
                  <a:cxn ang="0">
                    <a:pos x="1936" y="818"/>
                  </a:cxn>
                  <a:cxn ang="0">
                    <a:pos x="1828" y="779"/>
                  </a:cxn>
                  <a:cxn ang="0">
                    <a:pos x="1702" y="734"/>
                  </a:cxn>
                  <a:cxn ang="0">
                    <a:pos x="1562" y="681"/>
                  </a:cxn>
                  <a:cxn ang="0">
                    <a:pos x="1407" y="622"/>
                  </a:cxn>
                  <a:cxn ang="0">
                    <a:pos x="1243" y="558"/>
                  </a:cxn>
                  <a:cxn ang="0">
                    <a:pos x="1071" y="489"/>
                  </a:cxn>
                  <a:cxn ang="0">
                    <a:pos x="983" y="452"/>
                  </a:cxn>
                  <a:cxn ang="0">
                    <a:pos x="893" y="415"/>
                  </a:cxn>
                  <a:cxn ang="0">
                    <a:pos x="803" y="377"/>
                  </a:cxn>
                  <a:cxn ang="0">
                    <a:pos x="712" y="337"/>
                  </a:cxn>
                  <a:cxn ang="0">
                    <a:pos x="620" y="298"/>
                  </a:cxn>
                  <a:cxn ang="0">
                    <a:pos x="530" y="257"/>
                  </a:cxn>
                  <a:cxn ang="0">
                    <a:pos x="439" y="215"/>
                  </a:cxn>
                  <a:cxn ang="0">
                    <a:pos x="349" y="173"/>
                  </a:cxn>
                  <a:cxn ang="0">
                    <a:pos x="259" y="131"/>
                  </a:cxn>
                  <a:cxn ang="0">
                    <a:pos x="172" y="87"/>
                  </a:cxn>
                  <a:cxn ang="0">
                    <a:pos x="85" y="44"/>
                  </a:cxn>
                  <a:cxn ang="0">
                    <a:pos x="0" y="0"/>
                  </a:cxn>
                  <a:cxn ang="0">
                    <a:pos x="0" y="2156"/>
                  </a:cxn>
                  <a:cxn ang="0">
                    <a:pos x="5" y="2156"/>
                  </a:cxn>
                  <a:cxn ang="0">
                    <a:pos x="20" y="2155"/>
                  </a:cxn>
                  <a:cxn ang="0">
                    <a:pos x="31" y="2155"/>
                  </a:cxn>
                  <a:cxn ang="0">
                    <a:pos x="44" y="2156"/>
                  </a:cxn>
                  <a:cxn ang="0">
                    <a:pos x="59" y="2158"/>
                  </a:cxn>
                  <a:cxn ang="0">
                    <a:pos x="75" y="2161"/>
                  </a:cxn>
                  <a:cxn ang="0">
                    <a:pos x="94" y="2165"/>
                  </a:cxn>
                  <a:cxn ang="0">
                    <a:pos x="115" y="2171"/>
                  </a:cxn>
                  <a:cxn ang="0">
                    <a:pos x="137" y="2179"/>
                  </a:cxn>
                  <a:cxn ang="0">
                    <a:pos x="162" y="2189"/>
                  </a:cxn>
                  <a:cxn ang="0">
                    <a:pos x="188" y="2201"/>
                  </a:cxn>
                  <a:cxn ang="0">
                    <a:pos x="215" y="2216"/>
                  </a:cxn>
                  <a:cxn ang="0">
                    <a:pos x="244" y="2233"/>
                  </a:cxn>
                  <a:cxn ang="0">
                    <a:pos x="275" y="2253"/>
                  </a:cxn>
                  <a:cxn ang="0">
                    <a:pos x="293" y="2263"/>
                  </a:cxn>
                  <a:cxn ang="0">
                    <a:pos x="345" y="2287"/>
                  </a:cxn>
                  <a:cxn ang="0">
                    <a:pos x="426" y="2325"/>
                  </a:cxn>
                  <a:cxn ang="0">
                    <a:pos x="532" y="2374"/>
                  </a:cxn>
                  <a:cxn ang="0">
                    <a:pos x="658" y="2433"/>
                  </a:cxn>
                  <a:cxn ang="0">
                    <a:pos x="800" y="2498"/>
                  </a:cxn>
                  <a:cxn ang="0">
                    <a:pos x="954" y="2568"/>
                  </a:cxn>
                  <a:cxn ang="0">
                    <a:pos x="1115" y="2640"/>
                  </a:cxn>
                  <a:cxn ang="0">
                    <a:pos x="1279" y="2711"/>
                  </a:cxn>
                  <a:cxn ang="0">
                    <a:pos x="1442" y="2781"/>
                  </a:cxn>
                  <a:cxn ang="0">
                    <a:pos x="1521" y="2814"/>
                  </a:cxn>
                  <a:cxn ang="0">
                    <a:pos x="1599" y="2845"/>
                  </a:cxn>
                  <a:cxn ang="0">
                    <a:pos x="1674" y="2876"/>
                  </a:cxn>
                  <a:cxn ang="0">
                    <a:pos x="1746" y="2903"/>
                  </a:cxn>
                  <a:cxn ang="0">
                    <a:pos x="1815" y="2928"/>
                  </a:cxn>
                  <a:cxn ang="0">
                    <a:pos x="1878" y="2951"/>
                  </a:cxn>
                  <a:cxn ang="0">
                    <a:pos x="1938" y="2971"/>
                  </a:cxn>
                  <a:cxn ang="0">
                    <a:pos x="1992" y="2989"/>
                  </a:cxn>
                  <a:cxn ang="0">
                    <a:pos x="2041" y="3002"/>
                  </a:cxn>
                  <a:cxn ang="0">
                    <a:pos x="2083" y="3011"/>
                  </a:cxn>
                  <a:cxn ang="0">
                    <a:pos x="2118" y="3017"/>
                  </a:cxn>
                  <a:cxn ang="0">
                    <a:pos x="2146" y="3018"/>
                  </a:cxn>
                  <a:cxn ang="0">
                    <a:pos x="2146" y="892"/>
                  </a:cxn>
                </a:cxnLst>
                <a:rect l="0" t="0" r="r" b="b"/>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6" name="Freeform 266"/>
              <p:cNvSpPr>
                <a:spLocks/>
              </p:cNvSpPr>
              <p:nvPr/>
            </p:nvSpPr>
            <p:spPr bwMode="auto">
              <a:xfrm>
                <a:off x="867" y="1071"/>
                <a:ext cx="3" cy="83"/>
              </a:xfrm>
              <a:custGeom>
                <a:avLst/>
                <a:gdLst/>
                <a:ahLst/>
                <a:cxnLst>
                  <a:cxn ang="0">
                    <a:pos x="88" y="176"/>
                  </a:cxn>
                  <a:cxn ang="0">
                    <a:pos x="0" y="0"/>
                  </a:cxn>
                  <a:cxn ang="0">
                    <a:pos x="0" y="2116"/>
                  </a:cxn>
                  <a:cxn ang="0">
                    <a:pos x="88" y="2322"/>
                  </a:cxn>
                  <a:cxn ang="0">
                    <a:pos x="88" y="176"/>
                  </a:cxn>
                </a:cxnLst>
                <a:rect l="0" t="0" r="r" b="b"/>
                <a:pathLst>
                  <a:path w="88" h="2322">
                    <a:moveTo>
                      <a:pt x="88" y="176"/>
                    </a:moveTo>
                    <a:lnTo>
                      <a:pt x="0" y="0"/>
                    </a:lnTo>
                    <a:lnTo>
                      <a:pt x="0" y="2116"/>
                    </a:lnTo>
                    <a:lnTo>
                      <a:pt x="88" y="2322"/>
                    </a:lnTo>
                    <a:lnTo>
                      <a:pt x="88" y="1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7" name="Freeform 267"/>
              <p:cNvSpPr>
                <a:spLocks/>
              </p:cNvSpPr>
              <p:nvPr/>
            </p:nvSpPr>
            <p:spPr bwMode="auto">
              <a:xfrm>
                <a:off x="835" y="1025"/>
                <a:ext cx="13" cy="85"/>
              </a:xfrm>
              <a:custGeom>
                <a:avLst/>
                <a:gdLst/>
                <a:ahLst/>
                <a:cxnLst>
                  <a:cxn ang="0">
                    <a:pos x="0" y="235"/>
                  </a:cxn>
                  <a:cxn ang="0">
                    <a:pos x="10" y="2381"/>
                  </a:cxn>
                  <a:cxn ang="0">
                    <a:pos x="24" y="2379"/>
                  </a:cxn>
                  <a:cxn ang="0">
                    <a:pos x="62" y="2373"/>
                  </a:cxn>
                  <a:cxn ang="0">
                    <a:pos x="89" y="2367"/>
                  </a:cxn>
                  <a:cxn ang="0">
                    <a:pos x="117" y="2360"/>
                  </a:cxn>
                  <a:cxn ang="0">
                    <a:pos x="148" y="2350"/>
                  </a:cxn>
                  <a:cxn ang="0">
                    <a:pos x="180" y="2336"/>
                  </a:cxn>
                  <a:cxn ang="0">
                    <a:pos x="196" y="2329"/>
                  </a:cxn>
                  <a:cxn ang="0">
                    <a:pos x="213" y="2321"/>
                  </a:cxn>
                  <a:cxn ang="0">
                    <a:pos x="229" y="2313"/>
                  </a:cxn>
                  <a:cxn ang="0">
                    <a:pos x="245" y="2303"/>
                  </a:cxn>
                  <a:cxn ang="0">
                    <a:pos x="260" y="2293"/>
                  </a:cxn>
                  <a:cxn ang="0">
                    <a:pos x="275" y="2282"/>
                  </a:cxn>
                  <a:cxn ang="0">
                    <a:pos x="290" y="2270"/>
                  </a:cxn>
                  <a:cxn ang="0">
                    <a:pos x="303" y="2257"/>
                  </a:cxn>
                  <a:cxn ang="0">
                    <a:pos x="316" y="2243"/>
                  </a:cxn>
                  <a:cxn ang="0">
                    <a:pos x="329" y="2229"/>
                  </a:cxn>
                  <a:cxn ang="0">
                    <a:pos x="339" y="2212"/>
                  </a:cxn>
                  <a:cxn ang="0">
                    <a:pos x="349" y="2195"/>
                  </a:cxn>
                  <a:cxn ang="0">
                    <a:pos x="357" y="2177"/>
                  </a:cxn>
                  <a:cxn ang="0">
                    <a:pos x="364" y="2158"/>
                  </a:cxn>
                  <a:cxn ang="0">
                    <a:pos x="369" y="2138"/>
                  </a:cxn>
                  <a:cxn ang="0">
                    <a:pos x="373" y="2117"/>
                  </a:cxn>
                  <a:cxn ang="0">
                    <a:pos x="373" y="0"/>
                  </a:cxn>
                  <a:cxn ang="0">
                    <a:pos x="365" y="11"/>
                  </a:cxn>
                  <a:cxn ang="0">
                    <a:pos x="342" y="42"/>
                  </a:cxn>
                  <a:cxn ang="0">
                    <a:pos x="326" y="62"/>
                  </a:cxn>
                  <a:cxn ang="0">
                    <a:pos x="306" y="85"/>
                  </a:cxn>
                  <a:cxn ang="0">
                    <a:pos x="284" y="108"/>
                  </a:cxn>
                  <a:cxn ang="0">
                    <a:pos x="260" y="132"/>
                  </a:cxn>
                  <a:cxn ang="0">
                    <a:pos x="247" y="144"/>
                  </a:cxn>
                  <a:cxn ang="0">
                    <a:pos x="233" y="155"/>
                  </a:cxn>
                  <a:cxn ang="0">
                    <a:pos x="219" y="166"/>
                  </a:cxn>
                  <a:cxn ang="0">
                    <a:pos x="205" y="177"/>
                  </a:cxn>
                  <a:cxn ang="0">
                    <a:pos x="189" y="187"/>
                  </a:cxn>
                  <a:cxn ang="0">
                    <a:pos x="173" y="198"/>
                  </a:cxn>
                  <a:cxn ang="0">
                    <a:pos x="157" y="207"/>
                  </a:cxn>
                  <a:cxn ang="0">
                    <a:pos x="141" y="215"/>
                  </a:cxn>
                  <a:cxn ang="0">
                    <a:pos x="124" y="222"/>
                  </a:cxn>
                  <a:cxn ang="0">
                    <a:pos x="108" y="228"/>
                  </a:cxn>
                  <a:cxn ang="0">
                    <a:pos x="90" y="233"/>
                  </a:cxn>
                  <a:cxn ang="0">
                    <a:pos x="73" y="236"/>
                  </a:cxn>
                  <a:cxn ang="0">
                    <a:pos x="54" y="238"/>
                  </a:cxn>
                  <a:cxn ang="0">
                    <a:pos x="37" y="239"/>
                  </a:cxn>
                  <a:cxn ang="0">
                    <a:pos x="19" y="238"/>
                  </a:cxn>
                  <a:cxn ang="0">
                    <a:pos x="0" y="235"/>
                  </a:cxn>
                </a:cxnLst>
                <a:rect l="0" t="0" r="r" b="b"/>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8" name="Freeform 268"/>
              <p:cNvSpPr>
                <a:spLocks/>
              </p:cNvSpPr>
              <p:nvPr/>
            </p:nvSpPr>
            <p:spPr bwMode="auto">
              <a:xfrm>
                <a:off x="965" y="996"/>
                <a:ext cx="24" cy="79"/>
              </a:xfrm>
              <a:custGeom>
                <a:avLst/>
                <a:gdLst/>
                <a:ahLst/>
                <a:cxnLst>
                  <a:cxn ang="0">
                    <a:pos x="715" y="60"/>
                  </a:cxn>
                  <a:cxn ang="0">
                    <a:pos x="715" y="2205"/>
                  </a:cxn>
                  <a:cxn ang="0">
                    <a:pos x="712" y="2203"/>
                  </a:cxn>
                  <a:cxn ang="0">
                    <a:pos x="702" y="2199"/>
                  </a:cxn>
                  <a:cxn ang="0">
                    <a:pos x="684" y="2192"/>
                  </a:cxn>
                  <a:cxn ang="0">
                    <a:pos x="661" y="2184"/>
                  </a:cxn>
                  <a:cxn ang="0">
                    <a:pos x="632" y="2175"/>
                  </a:cxn>
                  <a:cxn ang="0">
                    <a:pos x="597" y="2166"/>
                  </a:cxn>
                  <a:cxn ang="0">
                    <a:pos x="578" y="2162"/>
                  </a:cxn>
                  <a:cxn ang="0">
                    <a:pos x="557" y="2159"/>
                  </a:cxn>
                  <a:cxn ang="0">
                    <a:pos x="535" y="2155"/>
                  </a:cxn>
                  <a:cxn ang="0">
                    <a:pos x="512" y="2153"/>
                  </a:cxn>
                  <a:cxn ang="0">
                    <a:pos x="487" y="2150"/>
                  </a:cxn>
                  <a:cxn ang="0">
                    <a:pos x="462" y="2149"/>
                  </a:cxn>
                  <a:cxn ang="0">
                    <a:pos x="434" y="2148"/>
                  </a:cxn>
                  <a:cxn ang="0">
                    <a:pos x="407" y="2148"/>
                  </a:cxn>
                  <a:cxn ang="0">
                    <a:pos x="378" y="2150"/>
                  </a:cxn>
                  <a:cxn ang="0">
                    <a:pos x="348" y="2152"/>
                  </a:cxn>
                  <a:cxn ang="0">
                    <a:pos x="318" y="2155"/>
                  </a:cxn>
                  <a:cxn ang="0">
                    <a:pos x="285" y="2160"/>
                  </a:cxn>
                  <a:cxn ang="0">
                    <a:pos x="252" y="2166"/>
                  </a:cxn>
                  <a:cxn ang="0">
                    <a:pos x="219" y="2173"/>
                  </a:cxn>
                  <a:cxn ang="0">
                    <a:pos x="184" y="2182"/>
                  </a:cxn>
                  <a:cxn ang="0">
                    <a:pos x="149" y="2193"/>
                  </a:cxn>
                  <a:cxn ang="0">
                    <a:pos x="113" y="2205"/>
                  </a:cxn>
                  <a:cxn ang="0">
                    <a:pos x="76" y="2220"/>
                  </a:cxn>
                  <a:cxn ang="0">
                    <a:pos x="38" y="2236"/>
                  </a:cxn>
                  <a:cxn ang="0">
                    <a:pos x="0" y="2254"/>
                  </a:cxn>
                  <a:cxn ang="0">
                    <a:pos x="0" y="108"/>
                  </a:cxn>
                  <a:cxn ang="0">
                    <a:pos x="6" y="106"/>
                  </a:cxn>
                  <a:cxn ang="0">
                    <a:pos x="24" y="100"/>
                  </a:cxn>
                  <a:cxn ang="0">
                    <a:pos x="53" y="90"/>
                  </a:cxn>
                  <a:cxn ang="0">
                    <a:pos x="91" y="79"/>
                  </a:cxn>
                  <a:cxn ang="0">
                    <a:pos x="136" y="66"/>
                  </a:cxn>
                  <a:cxn ang="0">
                    <a:pos x="188" y="51"/>
                  </a:cxn>
                  <a:cxn ang="0">
                    <a:pos x="243" y="37"/>
                  </a:cxn>
                  <a:cxn ang="0">
                    <a:pos x="302" y="25"/>
                  </a:cxn>
                  <a:cxn ang="0">
                    <a:pos x="333" y="19"/>
                  </a:cxn>
                  <a:cxn ang="0">
                    <a:pos x="363" y="14"/>
                  </a:cxn>
                  <a:cxn ang="0">
                    <a:pos x="394" y="9"/>
                  </a:cxn>
                  <a:cxn ang="0">
                    <a:pos x="424" y="6"/>
                  </a:cxn>
                  <a:cxn ang="0">
                    <a:pos x="455" y="3"/>
                  </a:cxn>
                  <a:cxn ang="0">
                    <a:pos x="484" y="1"/>
                  </a:cxn>
                  <a:cxn ang="0">
                    <a:pos x="513" y="0"/>
                  </a:cxn>
                  <a:cxn ang="0">
                    <a:pos x="541" y="1"/>
                  </a:cxn>
                  <a:cxn ang="0">
                    <a:pos x="569" y="2"/>
                  </a:cxn>
                  <a:cxn ang="0">
                    <a:pos x="595" y="5"/>
                  </a:cxn>
                  <a:cxn ang="0">
                    <a:pos x="619" y="10"/>
                  </a:cxn>
                  <a:cxn ang="0">
                    <a:pos x="642" y="16"/>
                  </a:cxn>
                  <a:cxn ang="0">
                    <a:pos x="663" y="24"/>
                  </a:cxn>
                  <a:cxn ang="0">
                    <a:pos x="682" y="34"/>
                  </a:cxn>
                  <a:cxn ang="0">
                    <a:pos x="700" y="45"/>
                  </a:cxn>
                  <a:cxn ang="0">
                    <a:pos x="715" y="60"/>
                  </a:cxn>
                </a:cxnLst>
                <a:rect l="0" t="0" r="r" b="b"/>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59" name="Freeform 269"/>
              <p:cNvSpPr>
                <a:spLocks/>
              </p:cNvSpPr>
              <p:nvPr/>
            </p:nvSpPr>
            <p:spPr bwMode="auto">
              <a:xfrm>
                <a:off x="952" y="886"/>
                <a:ext cx="42" cy="124"/>
              </a:xfrm>
              <a:custGeom>
                <a:avLst/>
                <a:gdLst/>
                <a:ahLst/>
                <a:cxnLst>
                  <a:cxn ang="0">
                    <a:pos x="1153" y="1549"/>
                  </a:cxn>
                  <a:cxn ang="0">
                    <a:pos x="1119" y="1487"/>
                  </a:cxn>
                  <a:cxn ang="0">
                    <a:pos x="1057" y="1377"/>
                  </a:cxn>
                  <a:cxn ang="0">
                    <a:pos x="972" y="1235"/>
                  </a:cxn>
                  <a:cxn ang="0">
                    <a:pos x="869" y="1074"/>
                  </a:cxn>
                  <a:cxn ang="0">
                    <a:pos x="784" y="950"/>
                  </a:cxn>
                  <a:cxn ang="0">
                    <a:pos x="725" y="869"/>
                  </a:cxn>
                  <a:cxn ang="0">
                    <a:pos x="664" y="792"/>
                  </a:cxn>
                  <a:cxn ang="0">
                    <a:pos x="603" y="721"/>
                  </a:cxn>
                  <a:cxn ang="0">
                    <a:pos x="541" y="656"/>
                  </a:cxn>
                  <a:cxn ang="0">
                    <a:pos x="482" y="601"/>
                  </a:cxn>
                  <a:cxn ang="0">
                    <a:pos x="432" y="559"/>
                  </a:cxn>
                  <a:cxn ang="0">
                    <a:pos x="344" y="479"/>
                  </a:cxn>
                  <a:cxn ang="0">
                    <a:pos x="262" y="399"/>
                  </a:cxn>
                  <a:cxn ang="0">
                    <a:pos x="198" y="331"/>
                  </a:cxn>
                  <a:cxn ang="0">
                    <a:pos x="155" y="284"/>
                  </a:cxn>
                  <a:cxn ang="0">
                    <a:pos x="116" y="236"/>
                  </a:cxn>
                  <a:cxn ang="0">
                    <a:pos x="80" y="187"/>
                  </a:cxn>
                  <a:cxn ang="0">
                    <a:pos x="49" y="141"/>
                  </a:cxn>
                  <a:cxn ang="0">
                    <a:pos x="24" y="97"/>
                  </a:cxn>
                  <a:cxn ang="0">
                    <a:pos x="8" y="54"/>
                  </a:cxn>
                  <a:cxn ang="0">
                    <a:pos x="1" y="17"/>
                  </a:cxn>
                  <a:cxn ang="0">
                    <a:pos x="1" y="2067"/>
                  </a:cxn>
                  <a:cxn ang="0">
                    <a:pos x="0" y="2076"/>
                  </a:cxn>
                  <a:cxn ang="0">
                    <a:pos x="1" y="2103"/>
                  </a:cxn>
                  <a:cxn ang="0">
                    <a:pos x="4" y="2124"/>
                  </a:cxn>
                  <a:cxn ang="0">
                    <a:pos x="10" y="2150"/>
                  </a:cxn>
                  <a:cxn ang="0">
                    <a:pos x="20" y="2180"/>
                  </a:cxn>
                  <a:cxn ang="0">
                    <a:pos x="34" y="2214"/>
                  </a:cxn>
                  <a:cxn ang="0">
                    <a:pos x="55" y="2253"/>
                  </a:cxn>
                  <a:cxn ang="0">
                    <a:pos x="81" y="2297"/>
                  </a:cxn>
                  <a:cxn ang="0">
                    <a:pos x="113" y="2345"/>
                  </a:cxn>
                  <a:cxn ang="0">
                    <a:pos x="154" y="2398"/>
                  </a:cxn>
                  <a:cxn ang="0">
                    <a:pos x="204" y="2455"/>
                  </a:cxn>
                  <a:cxn ang="0">
                    <a:pos x="263" y="2517"/>
                  </a:cxn>
                  <a:cxn ang="0">
                    <a:pos x="333" y="2583"/>
                  </a:cxn>
                  <a:cxn ang="0">
                    <a:pos x="413" y="2655"/>
                  </a:cxn>
                  <a:cxn ang="0">
                    <a:pos x="1157" y="1558"/>
                  </a:cxn>
                </a:cxnLst>
                <a:rect l="0" t="0" r="r" b="b"/>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0" name="Freeform 270"/>
              <p:cNvSpPr>
                <a:spLocks/>
              </p:cNvSpPr>
              <p:nvPr/>
            </p:nvSpPr>
            <p:spPr bwMode="auto">
              <a:xfrm>
                <a:off x="1078" y="1133"/>
                <a:ext cx="10" cy="83"/>
              </a:xfrm>
              <a:custGeom>
                <a:avLst/>
                <a:gdLst/>
                <a:ahLst/>
                <a:cxnLst>
                  <a:cxn ang="0">
                    <a:pos x="240" y="146"/>
                  </a:cxn>
                  <a:cxn ang="0">
                    <a:pos x="240" y="2323"/>
                  </a:cxn>
                  <a:cxn ang="0">
                    <a:pos x="229" y="2323"/>
                  </a:cxn>
                  <a:cxn ang="0">
                    <a:pos x="201" y="2323"/>
                  </a:cxn>
                  <a:cxn ang="0">
                    <a:pos x="182" y="2321"/>
                  </a:cxn>
                  <a:cxn ang="0">
                    <a:pos x="160" y="2318"/>
                  </a:cxn>
                  <a:cxn ang="0">
                    <a:pos x="138" y="2313"/>
                  </a:cxn>
                  <a:cxn ang="0">
                    <a:pos x="115" y="2307"/>
                  </a:cxn>
                  <a:cxn ang="0">
                    <a:pos x="104" y="2303"/>
                  </a:cxn>
                  <a:cxn ang="0">
                    <a:pos x="92" y="2299"/>
                  </a:cxn>
                  <a:cxn ang="0">
                    <a:pos x="81" y="2294"/>
                  </a:cxn>
                  <a:cxn ang="0">
                    <a:pos x="71" y="2288"/>
                  </a:cxn>
                  <a:cxn ang="0">
                    <a:pos x="61" y="2281"/>
                  </a:cxn>
                  <a:cxn ang="0">
                    <a:pos x="51" y="2274"/>
                  </a:cxn>
                  <a:cxn ang="0">
                    <a:pos x="41" y="2265"/>
                  </a:cxn>
                  <a:cxn ang="0">
                    <a:pos x="33" y="2256"/>
                  </a:cxn>
                  <a:cxn ang="0">
                    <a:pos x="25" y="2246"/>
                  </a:cxn>
                  <a:cxn ang="0">
                    <a:pos x="19" y="2235"/>
                  </a:cxn>
                  <a:cxn ang="0">
                    <a:pos x="13" y="2223"/>
                  </a:cxn>
                  <a:cxn ang="0">
                    <a:pos x="9" y="2210"/>
                  </a:cxn>
                  <a:cxn ang="0">
                    <a:pos x="6" y="2195"/>
                  </a:cxn>
                  <a:cxn ang="0">
                    <a:pos x="4" y="2180"/>
                  </a:cxn>
                  <a:cxn ang="0">
                    <a:pos x="4" y="2164"/>
                  </a:cxn>
                  <a:cxn ang="0">
                    <a:pos x="5" y="2146"/>
                  </a:cxn>
                  <a:cxn ang="0">
                    <a:pos x="5" y="0"/>
                  </a:cxn>
                  <a:cxn ang="0">
                    <a:pos x="3" y="8"/>
                  </a:cxn>
                  <a:cxn ang="0">
                    <a:pos x="0" y="28"/>
                  </a:cxn>
                  <a:cxn ang="0">
                    <a:pos x="0" y="41"/>
                  </a:cxn>
                  <a:cxn ang="0">
                    <a:pos x="2" y="57"/>
                  </a:cxn>
                  <a:cxn ang="0">
                    <a:pos x="3" y="65"/>
                  </a:cxn>
                  <a:cxn ang="0">
                    <a:pos x="5" y="73"/>
                  </a:cxn>
                  <a:cxn ang="0">
                    <a:pos x="8" y="80"/>
                  </a:cxn>
                  <a:cxn ang="0">
                    <a:pos x="12" y="88"/>
                  </a:cxn>
                  <a:cxn ang="0">
                    <a:pos x="16" y="96"/>
                  </a:cxn>
                  <a:cxn ang="0">
                    <a:pos x="22" y="103"/>
                  </a:cxn>
                  <a:cxn ang="0">
                    <a:pos x="28" y="111"/>
                  </a:cxn>
                  <a:cxn ang="0">
                    <a:pos x="36" y="117"/>
                  </a:cxn>
                  <a:cxn ang="0">
                    <a:pos x="46" y="124"/>
                  </a:cxn>
                  <a:cxn ang="0">
                    <a:pos x="56" y="130"/>
                  </a:cxn>
                  <a:cxn ang="0">
                    <a:pos x="67" y="135"/>
                  </a:cxn>
                  <a:cxn ang="0">
                    <a:pos x="79" y="140"/>
                  </a:cxn>
                  <a:cxn ang="0">
                    <a:pos x="93" y="144"/>
                  </a:cxn>
                  <a:cxn ang="0">
                    <a:pos x="109" y="147"/>
                  </a:cxn>
                  <a:cxn ang="0">
                    <a:pos x="126" y="150"/>
                  </a:cxn>
                  <a:cxn ang="0">
                    <a:pos x="145" y="151"/>
                  </a:cxn>
                  <a:cxn ang="0">
                    <a:pos x="166" y="152"/>
                  </a:cxn>
                  <a:cxn ang="0">
                    <a:pos x="189" y="151"/>
                  </a:cxn>
                  <a:cxn ang="0">
                    <a:pos x="213" y="150"/>
                  </a:cxn>
                  <a:cxn ang="0">
                    <a:pos x="240" y="146"/>
                  </a:cxn>
                </a:cxnLst>
                <a:rect l="0" t="0" r="r" b="b"/>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1" name="Freeform 271"/>
              <p:cNvSpPr>
                <a:spLocks/>
              </p:cNvSpPr>
              <p:nvPr/>
            </p:nvSpPr>
            <p:spPr bwMode="auto">
              <a:xfrm>
                <a:off x="862" y="817"/>
                <a:ext cx="529" cy="450"/>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2" name="Freeform 272"/>
              <p:cNvSpPr>
                <a:spLocks/>
              </p:cNvSpPr>
              <p:nvPr/>
            </p:nvSpPr>
            <p:spPr bwMode="auto">
              <a:xfrm>
                <a:off x="862" y="817"/>
                <a:ext cx="529" cy="450"/>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263" name="Freeform 273"/>
              <p:cNvSpPr>
                <a:spLocks/>
              </p:cNvSpPr>
              <p:nvPr/>
            </p:nvSpPr>
            <p:spPr bwMode="auto">
              <a:xfrm>
                <a:off x="817" y="1012"/>
                <a:ext cx="31" cy="20"/>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4" name="Freeform 274"/>
              <p:cNvSpPr>
                <a:spLocks/>
              </p:cNvSpPr>
              <p:nvPr/>
            </p:nvSpPr>
            <p:spPr bwMode="auto">
              <a:xfrm>
                <a:off x="817" y="1012"/>
                <a:ext cx="31" cy="20"/>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265" name="Freeform 275"/>
              <p:cNvSpPr>
                <a:spLocks/>
              </p:cNvSpPr>
              <p:nvPr/>
            </p:nvSpPr>
            <p:spPr bwMode="auto">
              <a:xfrm>
                <a:off x="916" y="1163"/>
                <a:ext cx="91" cy="114"/>
              </a:xfrm>
              <a:custGeom>
                <a:avLst/>
                <a:gdLst/>
                <a:ahLst/>
                <a:cxnLst>
                  <a:cxn ang="0">
                    <a:pos x="2498" y="0"/>
                  </a:cxn>
                  <a:cxn ang="0">
                    <a:pos x="2487" y="5"/>
                  </a:cxn>
                  <a:cxn ang="0">
                    <a:pos x="2455" y="22"/>
                  </a:cxn>
                  <a:cxn ang="0">
                    <a:pos x="2405" y="47"/>
                  </a:cxn>
                  <a:cxn ang="0">
                    <a:pos x="2341" y="79"/>
                  </a:cxn>
                  <a:cxn ang="0">
                    <a:pos x="2263" y="117"/>
                  </a:cxn>
                  <a:cxn ang="0">
                    <a:pos x="2176" y="161"/>
                  </a:cxn>
                  <a:cxn ang="0">
                    <a:pos x="2080" y="207"/>
                  </a:cxn>
                  <a:cxn ang="0">
                    <a:pos x="1980" y="256"/>
                  </a:cxn>
                  <a:cxn ang="0">
                    <a:pos x="1878" y="305"/>
                  </a:cxn>
                  <a:cxn ang="0">
                    <a:pos x="1776" y="353"/>
                  </a:cxn>
                  <a:cxn ang="0">
                    <a:pos x="1678" y="400"/>
                  </a:cxn>
                  <a:cxn ang="0">
                    <a:pos x="1585" y="442"/>
                  </a:cxn>
                  <a:cxn ang="0">
                    <a:pos x="1500" y="480"/>
                  </a:cxn>
                  <a:cxn ang="0">
                    <a:pos x="1427" y="511"/>
                  </a:cxn>
                  <a:cxn ang="0">
                    <a:pos x="1394" y="524"/>
                  </a:cxn>
                  <a:cxn ang="0">
                    <a:pos x="1366" y="535"/>
                  </a:cxn>
                  <a:cxn ang="0">
                    <a:pos x="1342" y="543"/>
                  </a:cxn>
                  <a:cxn ang="0">
                    <a:pos x="1323" y="549"/>
                  </a:cxn>
                  <a:cxn ang="0">
                    <a:pos x="0" y="1010"/>
                  </a:cxn>
                  <a:cxn ang="0">
                    <a:pos x="0" y="3165"/>
                  </a:cxn>
                  <a:cxn ang="0">
                    <a:pos x="1479" y="2646"/>
                  </a:cxn>
                  <a:cxn ang="0">
                    <a:pos x="2508" y="2146"/>
                  </a:cxn>
                  <a:cxn ang="0">
                    <a:pos x="2498" y="0"/>
                  </a:cxn>
                </a:cxnLst>
                <a:rect l="0" t="0" r="r" b="b"/>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266" name="Freeform 276"/>
              <p:cNvSpPr>
                <a:spLocks/>
              </p:cNvSpPr>
              <p:nvPr/>
            </p:nvSpPr>
            <p:spPr bwMode="auto">
              <a:xfrm>
                <a:off x="1334" y="1165"/>
                <a:ext cx="32" cy="144"/>
              </a:xfrm>
              <a:custGeom>
                <a:avLst/>
                <a:gdLst/>
                <a:ahLst/>
                <a:cxnLst>
                  <a:cxn ang="0">
                    <a:pos x="0" y="0"/>
                  </a:cxn>
                  <a:cxn ang="0">
                    <a:pos x="891" y="1872"/>
                  </a:cxn>
                  <a:cxn ang="0">
                    <a:pos x="891" y="3959"/>
                  </a:cxn>
                  <a:cxn ang="0">
                    <a:pos x="10" y="2146"/>
                  </a:cxn>
                  <a:cxn ang="0">
                    <a:pos x="0" y="0"/>
                  </a:cxn>
                </a:cxnLst>
                <a:rect l="0" t="0" r="r" b="b"/>
                <a:pathLst>
                  <a:path w="891" h="3959">
                    <a:moveTo>
                      <a:pt x="0" y="0"/>
                    </a:moveTo>
                    <a:lnTo>
                      <a:pt x="891" y="1872"/>
                    </a:lnTo>
                    <a:lnTo>
                      <a:pt x="891" y="3959"/>
                    </a:lnTo>
                    <a:lnTo>
                      <a:pt x="10" y="21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grpSp>
        <p:grpSp>
          <p:nvGrpSpPr>
            <p:cNvPr id="59399" name="Group 290"/>
            <p:cNvGrpSpPr>
              <a:grpSpLocks/>
            </p:cNvGrpSpPr>
            <p:nvPr/>
          </p:nvGrpSpPr>
          <p:grpSpPr bwMode="auto">
            <a:xfrm>
              <a:off x="3810000" y="1905000"/>
              <a:ext cx="990600" cy="4343400"/>
              <a:chOff x="3810000" y="1905000"/>
              <a:chExt cx="1447800" cy="4343400"/>
            </a:xfrm>
          </p:grpSpPr>
          <p:sp>
            <p:nvSpPr>
              <p:cNvPr id="8" name="Rectangle 7"/>
              <p:cNvSpPr/>
              <p:nvPr/>
            </p:nvSpPr>
            <p:spPr bwMode="auto">
              <a:xfrm>
                <a:off x="3810000" y="1905000"/>
                <a:ext cx="1447800" cy="4343400"/>
              </a:xfrm>
              <a:prstGeom prst="rect">
                <a:avLst/>
              </a:prstGeom>
              <a:solidFill>
                <a:schemeClr val="accent5">
                  <a:lumMod val="75000"/>
                  <a:alpha val="46000"/>
                </a:schemeClr>
              </a:solidFill>
              <a:ln w="9525" cap="flat" cmpd="sng" algn="ctr">
                <a:solidFill>
                  <a:schemeClr val="tx1"/>
                </a:solidFill>
                <a:prstDash val="solid"/>
                <a:round/>
                <a:headEnd type="none" w="med" len="med"/>
                <a:tailEnd type="none" w="med" len="med"/>
              </a:ln>
              <a:effectLst/>
            </p:spPr>
            <p:txBody>
              <a:bodyPr wrap="none" anchor="ctr"/>
              <a:lstStyle/>
              <a:p>
                <a:pPr>
                  <a:defRPr/>
                </a:pPr>
                <a:endParaRPr lang="en-US" dirty="0"/>
              </a:p>
            </p:txBody>
          </p:sp>
          <p:sp>
            <p:nvSpPr>
              <p:cNvPr id="60430" name="TextBox 281"/>
              <p:cNvSpPr txBox="1">
                <a:spLocks noChangeArrowheads="1"/>
              </p:cNvSpPr>
              <p:nvPr/>
            </p:nvSpPr>
            <p:spPr bwMode="auto">
              <a:xfrm>
                <a:off x="4190512" y="2362200"/>
                <a:ext cx="686777" cy="3416300"/>
              </a:xfrm>
              <a:prstGeom prst="rect">
                <a:avLst/>
              </a:prstGeom>
              <a:noFill/>
              <a:ln w="9525">
                <a:noFill/>
                <a:miter lim="800000"/>
                <a:headEnd/>
                <a:tailEnd/>
              </a:ln>
            </p:spPr>
            <p:txBody>
              <a:bodyPr>
                <a:spAutoFit/>
              </a:bodyPr>
              <a:lstStyle/>
              <a:p>
                <a:pPr>
                  <a:defRPr/>
                </a:pPr>
                <a:r>
                  <a:rPr lang="en-US" sz="3600" b="1" dirty="0">
                    <a:effectLst>
                      <a:outerShdw blurRad="38100" dist="38100" dir="2700000" algn="tl">
                        <a:srgbClr val="000000">
                          <a:alpha val="43137"/>
                        </a:srgbClr>
                      </a:outerShdw>
                    </a:effectLst>
                  </a:rPr>
                  <a:t>HOSPWT</a:t>
                </a:r>
              </a:p>
            </p:txBody>
          </p:sp>
        </p:grpSp>
        <p:sp>
          <p:nvSpPr>
            <p:cNvPr id="59400" name="AutoShape 4"/>
            <p:cNvSpPr>
              <a:spLocks noChangeArrowheads="1"/>
            </p:cNvSpPr>
            <p:nvPr/>
          </p:nvSpPr>
          <p:spPr bwMode="auto">
            <a:xfrm>
              <a:off x="4876800" y="381000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60425" name="TextBox 291"/>
            <p:cNvSpPr txBox="1">
              <a:spLocks noChangeArrowheads="1"/>
            </p:cNvSpPr>
            <p:nvPr/>
          </p:nvSpPr>
          <p:spPr bwMode="auto">
            <a:xfrm>
              <a:off x="1143000" y="2860675"/>
              <a:ext cx="16002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NIS</a:t>
              </a:r>
            </a:p>
          </p:txBody>
        </p:sp>
        <p:sp>
          <p:nvSpPr>
            <p:cNvPr id="60426" name="TextBox 294"/>
            <p:cNvSpPr txBox="1">
              <a:spLocks noChangeArrowheads="1"/>
            </p:cNvSpPr>
            <p:nvPr/>
          </p:nvSpPr>
          <p:spPr bwMode="auto">
            <a:xfrm>
              <a:off x="1143000" y="5160963"/>
              <a:ext cx="1600200" cy="523875"/>
            </a:xfrm>
            <a:prstGeom prst="rect">
              <a:avLst/>
            </a:prstGeom>
            <a:noFill/>
            <a:ln w="9525">
              <a:noFill/>
              <a:miter lim="800000"/>
              <a:headEnd/>
              <a:tailEnd/>
            </a:ln>
          </p:spPr>
          <p:txBody>
            <a:bodyPr>
              <a:spAutoFit/>
            </a:bodyPr>
            <a:lstStyle/>
            <a:p>
              <a:pPr>
                <a:defRPr/>
              </a:pPr>
              <a:r>
                <a:rPr lang="en-US" sz="2800" b="1" dirty="0">
                  <a:effectLst>
                    <a:outerShdw blurRad="38100" dist="38100" dir="2700000" algn="tl">
                      <a:srgbClr val="000000">
                        <a:alpha val="43137"/>
                      </a:srgbClr>
                    </a:outerShdw>
                  </a:effectLst>
                </a:rPr>
                <a:t>NEDS</a:t>
              </a:r>
            </a:p>
          </p:txBody>
        </p:sp>
        <p:sp>
          <p:nvSpPr>
            <p:cNvPr id="59403" name="AutoShape 4"/>
            <p:cNvSpPr>
              <a:spLocks noChangeArrowheads="1"/>
            </p:cNvSpPr>
            <p:nvPr/>
          </p:nvSpPr>
          <p:spPr bwMode="auto">
            <a:xfrm>
              <a:off x="3200400" y="4933950"/>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sp>
          <p:nvSpPr>
            <p:cNvPr id="59404" name="AutoShape 4"/>
            <p:cNvSpPr>
              <a:spLocks noChangeArrowheads="1"/>
            </p:cNvSpPr>
            <p:nvPr/>
          </p:nvSpPr>
          <p:spPr bwMode="auto">
            <a:xfrm>
              <a:off x="3200400" y="2632075"/>
              <a:ext cx="609600" cy="609600"/>
            </a:xfrm>
            <a:prstGeom prst="rightArrow">
              <a:avLst>
                <a:gd name="adj1" fmla="val 50000"/>
                <a:gd name="adj2" fmla="val 25000"/>
              </a:avLst>
            </a:prstGeom>
            <a:solidFill>
              <a:schemeClr val="bg2">
                <a:alpha val="63136"/>
              </a:schemeClr>
            </a:solidFill>
            <a:ln w="9525">
              <a:noFill/>
              <a:miter lim="800000"/>
              <a:headEnd/>
              <a:tailEnd/>
            </a:ln>
          </p:spPr>
          <p:txBody>
            <a:bodyPr wrap="none"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r>
              <a:rPr lang="en-US" sz="2800" dirty="0" smtClean="0"/>
              <a:t>Types of Research the National Databases Can Support</a:t>
            </a:r>
            <a:endParaRPr lang="en-US" sz="2800" dirty="0"/>
          </a:p>
        </p:txBody>
      </p:sp>
      <p:sp>
        <p:nvSpPr>
          <p:cNvPr id="5" name="Vertical Text Placeholder 4"/>
          <p:cNvSpPr>
            <a:spLocks noGrp="1"/>
          </p:cNvSpPr>
          <p:nvPr>
            <p:ph type="body" orient="vert" idx="1"/>
          </p:nvPr>
        </p:nvSpPr>
        <p:spPr/>
        <p:txBody>
          <a:bodyPr vert="horz"/>
          <a:lstStyle/>
          <a:p>
            <a:pPr>
              <a:spcBef>
                <a:spcPts val="1000"/>
              </a:spcBef>
              <a:spcAft>
                <a:spcPts val="1000"/>
              </a:spcAft>
              <a:buSzPct val="150000"/>
              <a:buFont typeface="Wingdings" charset="2"/>
              <a:buChar char="§"/>
            </a:pPr>
            <a:r>
              <a:rPr lang="en-US" b="1" dirty="0" smtClean="0"/>
              <a:t> </a:t>
            </a:r>
            <a:r>
              <a:rPr lang="en-US" b="1" dirty="0" smtClean="0"/>
              <a:t>Utilization and cost of hospital inpatient, ED, and ambulatory care</a:t>
            </a:r>
          </a:p>
          <a:p>
            <a:pPr>
              <a:spcBef>
                <a:spcPts val="1000"/>
              </a:spcBef>
              <a:spcAft>
                <a:spcPts val="1000"/>
              </a:spcAft>
              <a:buSzPct val="150000"/>
              <a:buFont typeface="Wingdings" charset="2"/>
              <a:buChar char="§"/>
            </a:pPr>
            <a:r>
              <a:rPr lang="en-US" b="1" dirty="0" smtClean="0"/>
              <a:t>  Trends in healthcare utilization and costs</a:t>
            </a:r>
          </a:p>
          <a:p>
            <a:pPr>
              <a:spcBef>
                <a:spcPts val="1000"/>
              </a:spcBef>
              <a:spcAft>
                <a:spcPts val="1000"/>
              </a:spcAft>
              <a:buSzPct val="150000"/>
              <a:buFont typeface="Wingdings" charset="2"/>
              <a:buChar char="§"/>
            </a:pPr>
            <a:r>
              <a:rPr lang="en-US" b="1" dirty="0" smtClean="0"/>
              <a:t>  Quality of care</a:t>
            </a:r>
          </a:p>
          <a:p>
            <a:pPr>
              <a:spcBef>
                <a:spcPts val="1000"/>
              </a:spcBef>
              <a:spcAft>
                <a:spcPts val="1000"/>
              </a:spcAft>
              <a:buSzPct val="150000"/>
              <a:buFont typeface="Wingdings" charset="2"/>
              <a:buChar char="§"/>
            </a:pPr>
            <a:r>
              <a:rPr lang="en-US" b="1" dirty="0" smtClean="0"/>
              <a:t>  Impact of health policy changes </a:t>
            </a:r>
          </a:p>
          <a:p>
            <a:pPr>
              <a:spcBef>
                <a:spcPts val="1000"/>
              </a:spcBef>
              <a:spcAft>
                <a:spcPts val="1000"/>
              </a:spcAft>
              <a:buSzPct val="150000"/>
              <a:buFont typeface="Wingdings" charset="2"/>
              <a:buChar char="§"/>
            </a:pPr>
            <a:r>
              <a:rPr lang="en-US" b="1" dirty="0" smtClean="0"/>
              <a:t>  Diffusion of medical technology </a:t>
            </a:r>
          </a:p>
          <a:p>
            <a:pPr>
              <a:spcBef>
                <a:spcPts val="1000"/>
              </a:spcBef>
              <a:spcAft>
                <a:spcPts val="1000"/>
              </a:spcAft>
              <a:buSzPct val="150000"/>
              <a:buFont typeface="Wingdings" charset="2"/>
              <a:buChar char="§"/>
            </a:pPr>
            <a:r>
              <a:rPr lang="en-US" b="1" dirty="0" smtClean="0"/>
              <a:t>  Medical practice variation </a:t>
            </a:r>
          </a:p>
          <a:p>
            <a:pPr>
              <a:spcBef>
                <a:spcPts val="1000"/>
              </a:spcBef>
              <a:spcAft>
                <a:spcPts val="1000"/>
              </a:spcAft>
              <a:buSzPct val="150000"/>
              <a:buFont typeface="Wingdings" charset="2"/>
              <a:buChar char="§"/>
            </a:pPr>
            <a:r>
              <a:rPr lang="en-US" b="1" dirty="0" smtClean="0"/>
              <a:t>  Medical treatment effectiveness </a:t>
            </a:r>
            <a:endParaRPr lang="en-US" dirty="0"/>
          </a:p>
        </p:txBody>
      </p:sp>
      <p:sp>
        <p:nvSpPr>
          <p:cNvPr id="60419" name="Slide Number Placeholder 3"/>
          <p:cNvSpPr>
            <a:spLocks noGrp="1"/>
          </p:cNvSpPr>
          <p:nvPr>
            <p:ph type="sldNum" sz="quarter" idx="10"/>
          </p:nvPr>
        </p:nvSpPr>
        <p:spPr>
          <a:noFill/>
        </p:spPr>
        <p:txBody>
          <a:bodyPr/>
          <a:lstStyle/>
          <a:p>
            <a:fld id="{0EDD8C84-DCA2-C547-B16B-15F5AF0B3285}" type="slidenum">
              <a:rPr lang="en-US"/>
              <a:pPr/>
              <a:t>45</a:t>
            </a:fld>
            <a:endParaRPr lang="en-US"/>
          </a:p>
        </p:txBody>
      </p:sp>
    </p:spTree>
  </p:cSld>
  <p:clrMapOvr>
    <a:masterClrMapping/>
  </p:clrMapOvr>
  <p:transition spd="med" advClick="0">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1174530" name="Picture 2" descr="Doc _ Patient"/>
          <p:cNvPicPr>
            <a:picLocks noChangeAspect="1" noChangeArrowheads="1"/>
          </p:cNvPicPr>
          <p:nvPr/>
        </p:nvPicPr>
        <p:blipFill>
          <a:blip r:embed="rId3"/>
          <a:srcRect/>
          <a:stretch>
            <a:fillRect/>
          </a:stretch>
        </p:blipFill>
        <p:spPr bwMode="auto">
          <a:xfrm>
            <a:off x="0" y="0"/>
            <a:ext cx="4903305" cy="3700463"/>
          </a:xfrm>
          <a:prstGeom prst="rect">
            <a:avLst/>
          </a:prstGeom>
          <a:noFill/>
          <a:effectLst>
            <a:glow rad="228600">
              <a:schemeClr val="accent1">
                <a:satMod val="175000"/>
                <a:alpha val="40000"/>
              </a:schemeClr>
            </a:glow>
          </a:effectLst>
        </p:spPr>
      </p:pic>
      <p:pic>
        <p:nvPicPr>
          <p:cNvPr id="6" name="Picture 2" descr="102"/>
          <p:cNvPicPr>
            <a:picLocks noChangeAspect="1" noChangeArrowheads="1"/>
          </p:cNvPicPr>
          <p:nvPr/>
        </p:nvPicPr>
        <p:blipFill>
          <a:blip r:embed="rId4"/>
          <a:srcRect/>
          <a:stretch>
            <a:fillRect/>
          </a:stretch>
        </p:blipFill>
        <p:spPr>
          <a:xfrm>
            <a:off x="685800" y="2590800"/>
            <a:ext cx="4953000" cy="3714750"/>
          </a:xfrm>
          <a:prstGeom prst="rect">
            <a:avLst/>
          </a:prstGeom>
          <a:noFill/>
          <a:ln/>
          <a:effectLst>
            <a:glow rad="228600">
              <a:schemeClr val="accent1">
                <a:satMod val="175000"/>
                <a:alpha val="40000"/>
              </a:schemeClr>
            </a:glow>
          </a:effectLst>
        </p:spPr>
      </p:pic>
      <p:sp>
        <p:nvSpPr>
          <p:cNvPr id="61444" name="Slide Number Placeholder 1"/>
          <p:cNvSpPr>
            <a:spLocks noGrp="1"/>
          </p:cNvSpPr>
          <p:nvPr>
            <p:ph type="sldNum" sz="quarter" idx="10"/>
          </p:nvPr>
        </p:nvSpPr>
        <p:spPr>
          <a:noFill/>
        </p:spPr>
        <p:txBody>
          <a:bodyPr/>
          <a:lstStyle/>
          <a:p>
            <a:fld id="{FC826202-E17C-A74D-9652-23D92FE68143}" type="slidenum">
              <a:rPr lang="en-US"/>
              <a:pPr/>
              <a:t>46</a:t>
            </a:fld>
            <a:endParaRPr lang="en-US"/>
          </a:p>
        </p:txBody>
      </p:sp>
      <p:pic>
        <p:nvPicPr>
          <p:cNvPr id="7" name="Picture 3" descr="SEDD"/>
          <p:cNvPicPr>
            <a:picLocks noChangeAspect="1" noChangeArrowheads="1"/>
          </p:cNvPicPr>
          <p:nvPr/>
        </p:nvPicPr>
        <p:blipFill>
          <a:blip r:embed="rId5"/>
          <a:srcRect/>
          <a:stretch>
            <a:fillRect/>
          </a:stretch>
        </p:blipFill>
        <p:spPr>
          <a:xfrm>
            <a:off x="4495800" y="0"/>
            <a:ext cx="4648200" cy="3486150"/>
          </a:xfrm>
          <a:prstGeom prst="rect">
            <a:avLst/>
          </a:prstGeom>
          <a:noFill/>
          <a:ln/>
          <a:effectLst>
            <a:glow rad="228600">
              <a:schemeClr val="accent1">
                <a:satMod val="175000"/>
                <a:alpha val="40000"/>
              </a:schemeClr>
            </a:glow>
          </a:effectLst>
        </p:spPr>
      </p:pic>
      <p:sp>
        <p:nvSpPr>
          <p:cNvPr id="1174531" name="Rectangle 3"/>
          <p:cNvSpPr>
            <a:spLocks noGrp="1" noChangeArrowheads="1"/>
          </p:cNvSpPr>
          <p:nvPr>
            <p:ph type="title" idx="4294967295"/>
          </p:nvPr>
        </p:nvSpPr>
        <p:spPr>
          <a:xfrm>
            <a:off x="465137" y="5632450"/>
            <a:ext cx="8526463" cy="768350"/>
          </a:xfrm>
        </p:spPr>
        <p:txBody>
          <a:bodyPr/>
          <a:lstStyle/>
          <a:p>
            <a:pPr marL="742950" lvl="1" indent="-285750" algn="r">
              <a:buClr>
                <a:schemeClr val="tx2"/>
              </a:buClr>
              <a:buSzPct val="95000"/>
              <a:defRPr/>
            </a:pPr>
            <a:r>
              <a:rPr lang="en-US" sz="4800" dirty="0" smtClean="0"/>
              <a:t>How to Obtain HCUP Data &amp; Access HCUP Resources</a:t>
            </a:r>
            <a:endParaRPr lang="en-US" sz="4800" dirty="0"/>
          </a:p>
        </p:txBody>
      </p:sp>
    </p:spTree>
  </p:cSld>
  <p:clrMapOvr>
    <a:masterClrMapping/>
  </p:clrMapOvr>
  <p:transition spd="med" advClick="0">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88578" name="Rectangle 2"/>
          <p:cNvSpPr>
            <a:spLocks noGrp="1" noChangeArrowheads="1"/>
          </p:cNvSpPr>
          <p:nvPr>
            <p:ph type="title"/>
          </p:nvPr>
        </p:nvSpPr>
        <p:spPr>
          <a:xfrm>
            <a:off x="1455738" y="304800"/>
            <a:ext cx="6088062" cy="768350"/>
          </a:xfrm>
        </p:spPr>
        <p:txBody>
          <a:bodyPr/>
          <a:lstStyle/>
          <a:p>
            <a:pPr eaLnBrk="1" hangingPunct="1">
              <a:defRPr/>
            </a:pPr>
            <a:r>
              <a:rPr lang="en-US" sz="3200" dirty="0" smtClean="0"/>
              <a:t>Database</a:t>
            </a:r>
            <a:r>
              <a:rPr lang="en-US" dirty="0" smtClean="0"/>
              <a:t> </a:t>
            </a:r>
            <a:r>
              <a:rPr lang="en-US" sz="3200" dirty="0" smtClean="0"/>
              <a:t>Summary</a:t>
            </a:r>
          </a:p>
        </p:txBody>
      </p:sp>
      <p:sp>
        <p:nvSpPr>
          <p:cNvPr id="1688579" name="Rectangle 3"/>
          <p:cNvSpPr>
            <a:spLocks noGrp="1" noChangeArrowheads="1"/>
          </p:cNvSpPr>
          <p:nvPr>
            <p:ph idx="1"/>
          </p:nvPr>
        </p:nvSpPr>
        <p:spPr>
          <a:xfrm>
            <a:off x="457200" y="1447800"/>
            <a:ext cx="8382000" cy="4267200"/>
          </a:xfrm>
        </p:spPr>
        <p:txBody>
          <a:bodyPr/>
          <a:lstStyle/>
          <a:p>
            <a:pPr eaLnBrk="1" hangingPunct="1">
              <a:lnSpc>
                <a:spcPct val="100000"/>
              </a:lnSpc>
              <a:spcBef>
                <a:spcPts val="600"/>
              </a:spcBef>
              <a:spcAft>
                <a:spcPts val="600"/>
              </a:spcAft>
            </a:pPr>
            <a:r>
              <a:rPr lang="en-US" sz="2400" b="1" dirty="0"/>
              <a:t>Six types of HCUP databases </a:t>
            </a:r>
          </a:p>
          <a:p>
            <a:pPr eaLnBrk="1" hangingPunct="1">
              <a:lnSpc>
                <a:spcPct val="100000"/>
              </a:lnSpc>
              <a:spcBef>
                <a:spcPts val="600"/>
              </a:spcBef>
              <a:spcAft>
                <a:spcPts val="600"/>
              </a:spcAft>
            </a:pPr>
            <a:r>
              <a:rPr lang="en-US" sz="2400" b="1" dirty="0"/>
              <a:t>Databases are based on administrative hospital data</a:t>
            </a:r>
          </a:p>
          <a:p>
            <a:pPr eaLnBrk="1" hangingPunct="1">
              <a:lnSpc>
                <a:spcPct val="100000"/>
              </a:lnSpc>
              <a:spcBef>
                <a:spcPts val="600"/>
              </a:spcBef>
              <a:spcAft>
                <a:spcPts val="600"/>
              </a:spcAft>
            </a:pPr>
            <a:r>
              <a:rPr lang="en-US" sz="2400" b="1" dirty="0"/>
              <a:t>Available for multiple years</a:t>
            </a:r>
          </a:p>
          <a:p>
            <a:pPr lvl="1" eaLnBrk="1" hangingPunct="1">
              <a:lnSpc>
                <a:spcPct val="100000"/>
              </a:lnSpc>
              <a:spcBef>
                <a:spcPts val="300"/>
              </a:spcBef>
              <a:spcAft>
                <a:spcPts val="300"/>
              </a:spcAft>
            </a:pPr>
            <a:r>
              <a:rPr lang="en-US" sz="2000" dirty="0"/>
              <a:t>NIS (1988-2008)</a:t>
            </a:r>
          </a:p>
          <a:p>
            <a:pPr lvl="1" eaLnBrk="1" hangingPunct="1">
              <a:lnSpc>
                <a:spcPct val="100000"/>
              </a:lnSpc>
              <a:spcBef>
                <a:spcPts val="300"/>
              </a:spcBef>
              <a:spcAft>
                <a:spcPts val="300"/>
              </a:spcAft>
            </a:pPr>
            <a:r>
              <a:rPr lang="en-US" sz="2000" dirty="0"/>
              <a:t>NEDS (2006, 2007)</a:t>
            </a:r>
          </a:p>
          <a:p>
            <a:pPr lvl="1" eaLnBrk="1" hangingPunct="1">
              <a:lnSpc>
                <a:spcPct val="100000"/>
              </a:lnSpc>
              <a:spcBef>
                <a:spcPts val="300"/>
              </a:spcBef>
              <a:spcAft>
                <a:spcPts val="300"/>
              </a:spcAft>
            </a:pPr>
            <a:r>
              <a:rPr lang="en-US" sz="2000" dirty="0"/>
              <a:t>KID (1997, 2000, 2003, 2006)</a:t>
            </a:r>
          </a:p>
          <a:p>
            <a:pPr lvl="1" eaLnBrk="1" hangingPunct="1">
              <a:lnSpc>
                <a:spcPct val="100000"/>
              </a:lnSpc>
              <a:spcBef>
                <a:spcPts val="300"/>
              </a:spcBef>
              <a:spcAft>
                <a:spcPts val="300"/>
              </a:spcAft>
            </a:pPr>
            <a:r>
              <a:rPr lang="en-US" sz="2000" dirty="0"/>
              <a:t>SID (1990-2009)</a:t>
            </a:r>
          </a:p>
          <a:p>
            <a:pPr lvl="1" eaLnBrk="1" hangingPunct="1">
              <a:lnSpc>
                <a:spcPct val="100000"/>
              </a:lnSpc>
              <a:spcBef>
                <a:spcPts val="300"/>
              </a:spcBef>
              <a:spcAft>
                <a:spcPts val="300"/>
              </a:spcAft>
            </a:pPr>
            <a:r>
              <a:rPr lang="en-US" sz="2000" dirty="0"/>
              <a:t>SASD (1997-2009)</a:t>
            </a:r>
          </a:p>
          <a:p>
            <a:pPr lvl="1" eaLnBrk="1" hangingPunct="1">
              <a:lnSpc>
                <a:spcPct val="100000"/>
              </a:lnSpc>
              <a:spcBef>
                <a:spcPts val="300"/>
              </a:spcBef>
              <a:spcAft>
                <a:spcPts val="300"/>
              </a:spcAft>
            </a:pPr>
            <a:r>
              <a:rPr lang="en-US" sz="2000" dirty="0"/>
              <a:t>SEDD (1999-2009)</a:t>
            </a:r>
          </a:p>
          <a:p>
            <a:pPr eaLnBrk="1" hangingPunct="1">
              <a:lnSpc>
                <a:spcPct val="100000"/>
              </a:lnSpc>
              <a:spcBef>
                <a:spcPts val="600"/>
              </a:spcBef>
              <a:spcAft>
                <a:spcPts val="600"/>
              </a:spcAft>
            </a:pPr>
            <a:r>
              <a:rPr lang="en-US" sz="2400" b="1" dirty="0"/>
              <a:t>Can look at breadth of healthcare issues</a:t>
            </a:r>
          </a:p>
          <a:p>
            <a:pPr eaLnBrk="1" hangingPunct="1">
              <a:lnSpc>
                <a:spcPct val="100000"/>
              </a:lnSpc>
              <a:spcBef>
                <a:spcPts val="600"/>
              </a:spcBef>
              <a:spcAft>
                <a:spcPts val="600"/>
              </a:spcAft>
            </a:pPr>
            <a:r>
              <a:rPr lang="en-US" sz="2400" b="1" dirty="0"/>
              <a:t>Can be linked to external files</a:t>
            </a:r>
            <a:endParaRPr lang="en-US" dirty="0"/>
          </a:p>
          <a:p>
            <a:pPr eaLnBrk="1" hangingPunct="1">
              <a:lnSpc>
                <a:spcPct val="70000"/>
              </a:lnSpc>
              <a:spcBef>
                <a:spcPts val="600"/>
              </a:spcBef>
              <a:spcAft>
                <a:spcPts val="600"/>
              </a:spcAft>
              <a:buFont typeface="Wingdings" charset="2"/>
              <a:buNone/>
            </a:pPr>
            <a:endParaRPr lang="en-US" sz="2400" dirty="0"/>
          </a:p>
          <a:p>
            <a:pPr eaLnBrk="1" hangingPunct="1">
              <a:lnSpc>
                <a:spcPct val="70000"/>
              </a:lnSpc>
              <a:spcBef>
                <a:spcPts val="600"/>
              </a:spcBef>
              <a:spcAft>
                <a:spcPts val="600"/>
              </a:spcAft>
            </a:pPr>
            <a:endParaRPr lang="en-US" dirty="0"/>
          </a:p>
        </p:txBody>
      </p:sp>
      <p:sp>
        <p:nvSpPr>
          <p:cNvPr id="62468" name="Slide Number Placeholder 3"/>
          <p:cNvSpPr>
            <a:spLocks noGrp="1"/>
          </p:cNvSpPr>
          <p:nvPr>
            <p:ph type="sldNum" sz="quarter" idx="10"/>
          </p:nvPr>
        </p:nvSpPr>
        <p:spPr>
          <a:noFill/>
        </p:spPr>
        <p:txBody>
          <a:bodyPr/>
          <a:lstStyle/>
          <a:p>
            <a:fld id="{0164667F-5B6A-354D-9508-D1F4A1BDE377}" type="slidenum">
              <a:rPr lang="en-US"/>
              <a:pPr/>
              <a:t>47</a:t>
            </a:fld>
            <a:endParaRPr lang="en-US"/>
          </a:p>
        </p:txBody>
      </p:sp>
    </p:spTree>
  </p:cSld>
  <p:clrMapOvr>
    <a:masterClrMapping/>
  </p:clrMapOvr>
  <p:transition spd="med" advClick="0">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62306" name="Rectangle 2"/>
          <p:cNvSpPr>
            <a:spLocks noGrp="1" noChangeArrowheads="1"/>
          </p:cNvSpPr>
          <p:nvPr>
            <p:ph type="title"/>
          </p:nvPr>
        </p:nvSpPr>
        <p:spPr/>
        <p:txBody>
          <a:bodyPr/>
          <a:lstStyle/>
          <a:p>
            <a:r>
              <a:rPr lang="en-US" sz="2800" dirty="0"/>
              <a:t>Obtain HCUP Data –                      Two Methods</a:t>
            </a:r>
          </a:p>
        </p:txBody>
      </p:sp>
      <p:sp>
        <p:nvSpPr>
          <p:cNvPr id="8" name="Vertical Text Placeholder 7"/>
          <p:cNvSpPr>
            <a:spLocks noGrp="1"/>
          </p:cNvSpPr>
          <p:nvPr>
            <p:ph type="body" orient="vert" idx="1"/>
          </p:nvPr>
        </p:nvSpPr>
        <p:spPr>
          <a:xfrm>
            <a:off x="4191000" y="1524000"/>
            <a:ext cx="4648200" cy="5029200"/>
          </a:xfrm>
        </p:spPr>
        <p:txBody>
          <a:bodyPr vert="horz" anchor="t"/>
          <a:lstStyle/>
          <a:p>
            <a:pPr algn="ctr">
              <a:buNone/>
            </a:pPr>
            <a:r>
              <a:rPr lang="en-US" b="1" i="1" dirty="0" smtClean="0"/>
              <a:t>HCUP Central Distributor</a:t>
            </a:r>
          </a:p>
          <a:p>
            <a:pPr algn="ctr">
              <a:buNone/>
            </a:pPr>
            <a:r>
              <a:rPr lang="en-US" sz="2400" b="1" i="1" dirty="0" smtClean="0">
                <a:solidFill>
                  <a:schemeClr val="tx2"/>
                </a:solidFill>
                <a:hlinkClick r:id="rId3"/>
              </a:rPr>
              <a:t>www.hcup-us.ahrq.gov/</a:t>
            </a:r>
          </a:p>
          <a:p>
            <a:pPr algn="ctr">
              <a:buNone/>
            </a:pPr>
            <a:r>
              <a:rPr lang="en-US" sz="2400" b="1" i="1" dirty="0" smtClean="0">
                <a:solidFill>
                  <a:schemeClr val="tx2"/>
                </a:solidFill>
                <a:hlinkClick r:id="rId3"/>
              </a:rPr>
              <a:t>tech_assist/</a:t>
            </a:r>
            <a:r>
              <a:rPr lang="en-US" sz="2400" b="1" i="1" dirty="0" smtClean="0">
                <a:solidFill>
                  <a:schemeClr val="tx2"/>
                </a:solidFill>
                <a:hlinkClick r:id="rId3"/>
              </a:rPr>
              <a:t>centdist.jsp</a:t>
            </a:r>
            <a:endParaRPr lang="en-US" sz="2400" b="1" i="1" dirty="0" smtClean="0">
              <a:solidFill>
                <a:schemeClr val="tx2"/>
              </a:solidFill>
            </a:endParaRPr>
          </a:p>
          <a:p>
            <a:pPr algn="ctr">
              <a:buNone/>
            </a:pPr>
            <a:endParaRPr lang="en-US" b="1" i="1" dirty="0" smtClean="0"/>
          </a:p>
          <a:p>
            <a:pPr algn="ctr">
              <a:buNone/>
            </a:pPr>
            <a:endParaRPr lang="en-US" b="1" i="1" dirty="0" smtClean="0"/>
          </a:p>
          <a:p>
            <a:pPr algn="ctr">
              <a:buNone/>
            </a:pPr>
            <a:r>
              <a:rPr lang="en-US" b="1" i="1" dirty="0" smtClean="0"/>
              <a:t>HCUP </a:t>
            </a:r>
            <a:r>
              <a:rPr lang="en-US" b="1" i="1" dirty="0" smtClean="0"/>
              <a:t>Partner States</a:t>
            </a:r>
          </a:p>
          <a:p>
            <a:pPr algn="ctr">
              <a:buNone/>
            </a:pPr>
            <a:r>
              <a:rPr lang="en-US" sz="2400" b="1" i="1" dirty="0" smtClean="0">
                <a:solidFill>
                  <a:schemeClr val="tx2"/>
                </a:solidFill>
                <a:hlinkClick r:id="rId4"/>
              </a:rPr>
              <a:t>www.hcup-us.ahrq.gov/partners.jsp</a:t>
            </a:r>
            <a:endParaRPr lang="en-US" sz="2400" b="1" i="1" dirty="0" smtClean="0">
              <a:solidFill>
                <a:schemeClr val="tx2"/>
              </a:solidFill>
            </a:endParaRPr>
          </a:p>
          <a:p>
            <a:pPr algn="ctr">
              <a:buNone/>
            </a:pPr>
            <a:endParaRPr lang="en-US" sz="2400" b="1" i="1" dirty="0" smtClean="0">
              <a:solidFill>
                <a:schemeClr val="tx2"/>
              </a:solidFill>
            </a:endParaRPr>
          </a:p>
          <a:p>
            <a:pPr>
              <a:buNone/>
            </a:pPr>
            <a:endParaRPr lang="en-US" dirty="0"/>
          </a:p>
        </p:txBody>
      </p:sp>
      <p:sp>
        <p:nvSpPr>
          <p:cNvPr id="63491" name="Slide Number Placeholder 2"/>
          <p:cNvSpPr>
            <a:spLocks noGrp="1"/>
          </p:cNvSpPr>
          <p:nvPr>
            <p:ph type="sldNum" sz="quarter" idx="10"/>
          </p:nvPr>
        </p:nvSpPr>
        <p:spPr>
          <a:noFill/>
        </p:spPr>
        <p:txBody>
          <a:bodyPr/>
          <a:lstStyle/>
          <a:p>
            <a:fld id="{79AB35B1-D70B-9342-978A-085912AB79BF}" type="slidenum">
              <a:rPr lang="en-US"/>
              <a:pPr/>
              <a:t>48</a:t>
            </a:fld>
            <a:endParaRPr lang="en-US"/>
          </a:p>
        </p:txBody>
      </p:sp>
      <p:pic>
        <p:nvPicPr>
          <p:cNvPr id="63492" name="Picture 3"/>
          <p:cNvPicPr>
            <a:picLocks noChangeAspect="1" noChangeArrowheads="1"/>
          </p:cNvPicPr>
          <p:nvPr/>
        </p:nvPicPr>
        <p:blipFill>
          <a:blip r:embed="rId5"/>
          <a:srcRect l="626" t="13281" r="36716" b="36360"/>
          <a:stretch>
            <a:fillRect/>
          </a:stretch>
        </p:blipFill>
        <p:spPr bwMode="auto">
          <a:xfrm>
            <a:off x="304800" y="1524000"/>
            <a:ext cx="3733800" cy="2400300"/>
          </a:xfrm>
          <a:prstGeom prst="rect">
            <a:avLst/>
          </a:prstGeom>
          <a:noFill/>
          <a:ln w="9525">
            <a:noFill/>
            <a:miter lim="800000"/>
            <a:headEnd/>
            <a:tailEnd/>
          </a:ln>
        </p:spPr>
      </p:pic>
      <p:pic>
        <p:nvPicPr>
          <p:cNvPr id="63493" name="Picture 4"/>
          <p:cNvPicPr>
            <a:picLocks noChangeAspect="1" noChangeArrowheads="1"/>
          </p:cNvPicPr>
          <p:nvPr/>
        </p:nvPicPr>
        <p:blipFill>
          <a:blip r:embed="rId6"/>
          <a:srcRect l="1250" t="12784" r="21211" b="24153"/>
          <a:stretch>
            <a:fillRect/>
          </a:stretch>
        </p:blipFill>
        <p:spPr bwMode="auto">
          <a:xfrm>
            <a:off x="304800" y="3994150"/>
            <a:ext cx="3733800" cy="2430463"/>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20322" name="Rectangle 2"/>
          <p:cNvSpPr>
            <a:spLocks noGrp="1" noChangeArrowheads="1"/>
          </p:cNvSpPr>
          <p:nvPr>
            <p:ph type="title"/>
          </p:nvPr>
        </p:nvSpPr>
        <p:spPr>
          <a:xfrm>
            <a:off x="1760538" y="304800"/>
            <a:ext cx="6088062" cy="844550"/>
          </a:xfrm>
        </p:spPr>
        <p:txBody>
          <a:bodyPr/>
          <a:lstStyle/>
          <a:p>
            <a:pPr eaLnBrk="1" hangingPunct="1">
              <a:defRPr/>
            </a:pPr>
            <a:r>
              <a:rPr lang="en-US" sz="2800" dirty="0"/>
              <a:t>How to Obtain HCUP Data through</a:t>
            </a:r>
            <a:br>
              <a:rPr lang="en-US" sz="2800" dirty="0"/>
            </a:br>
            <a:r>
              <a:rPr lang="en-US" sz="2800" dirty="0"/>
              <a:t> the HCUP Central Distributor</a:t>
            </a:r>
          </a:p>
        </p:txBody>
      </p:sp>
      <p:sp>
        <p:nvSpPr>
          <p:cNvPr id="1720323" name="Rectangle 3"/>
          <p:cNvSpPr>
            <a:spLocks noGrp="1" noChangeArrowheads="1"/>
          </p:cNvSpPr>
          <p:nvPr>
            <p:ph idx="1"/>
          </p:nvPr>
        </p:nvSpPr>
        <p:spPr>
          <a:xfrm>
            <a:off x="0" y="1676400"/>
            <a:ext cx="9144000" cy="5181600"/>
          </a:xfrm>
        </p:spPr>
        <p:txBody>
          <a:bodyPr/>
          <a:lstStyle/>
          <a:p>
            <a:pPr eaLnBrk="1" hangingPunct="1">
              <a:lnSpc>
                <a:spcPct val="80000"/>
              </a:lnSpc>
              <a:spcAft>
                <a:spcPct val="20000"/>
              </a:spcAft>
              <a:buSzPct val="94000"/>
            </a:pPr>
            <a:r>
              <a:rPr lang="en-US" sz="2400" b="1" dirty="0">
                <a:solidFill>
                  <a:schemeClr val="tx2"/>
                </a:solidFill>
              </a:rPr>
              <a:t>Step 1:</a:t>
            </a:r>
            <a:r>
              <a:rPr lang="en-US" sz="2400" b="1" dirty="0"/>
              <a:t> Download and complete application kit: </a:t>
            </a:r>
          </a:p>
          <a:p>
            <a:pPr eaLnBrk="1" hangingPunct="1">
              <a:lnSpc>
                <a:spcPct val="80000"/>
              </a:lnSpc>
              <a:spcAft>
                <a:spcPct val="20000"/>
              </a:spcAft>
              <a:buSzPct val="94000"/>
              <a:buFont typeface="Wingdings" charset="2"/>
              <a:buNone/>
            </a:pPr>
            <a:r>
              <a:rPr lang="en-US" sz="2400" b="1" dirty="0"/>
              <a:t>		</a:t>
            </a:r>
            <a:r>
              <a:rPr lang="en-US" sz="2400" b="1" dirty="0">
                <a:solidFill>
                  <a:schemeClr val="tx2"/>
                </a:solidFill>
                <a:hlinkClick r:id="rId3"/>
              </a:rPr>
              <a:t>http://www.hcup-us.ahrq.gov/tech_assist/centdist.jsp</a:t>
            </a:r>
            <a:endParaRPr lang="en-US" sz="2400" b="1" dirty="0">
              <a:solidFill>
                <a:schemeClr val="tx2"/>
              </a:solidFill>
            </a:endParaRPr>
          </a:p>
          <a:p>
            <a:pPr eaLnBrk="1" hangingPunct="1">
              <a:lnSpc>
                <a:spcPct val="80000"/>
              </a:lnSpc>
              <a:spcAft>
                <a:spcPct val="20000"/>
              </a:spcAft>
              <a:buSzPct val="94000"/>
              <a:buFont typeface="Wingdings" charset="2"/>
              <a:buNone/>
            </a:pPr>
            <a:endParaRPr lang="en-US" sz="1000" b="1" dirty="0">
              <a:solidFill>
                <a:schemeClr val="tx2"/>
              </a:solidFill>
            </a:endParaRPr>
          </a:p>
          <a:p>
            <a:pPr eaLnBrk="1" hangingPunct="1">
              <a:lnSpc>
                <a:spcPct val="80000"/>
              </a:lnSpc>
              <a:spcAft>
                <a:spcPct val="20000"/>
              </a:spcAft>
            </a:pPr>
            <a:r>
              <a:rPr lang="en-US" sz="2400" b="1" dirty="0">
                <a:solidFill>
                  <a:schemeClr val="tx2"/>
                </a:solidFill>
              </a:rPr>
              <a:t>Step 2:</a:t>
            </a:r>
            <a:r>
              <a:rPr lang="en-US" sz="2400" b="1" dirty="0"/>
              <a:t> Obtain more information (if needed):</a:t>
            </a:r>
          </a:p>
          <a:p>
            <a:pPr eaLnBrk="1" hangingPunct="1">
              <a:lnSpc>
                <a:spcPct val="80000"/>
              </a:lnSpc>
              <a:spcAft>
                <a:spcPct val="20000"/>
              </a:spcAft>
              <a:buFont typeface="Wingdings" charset="2"/>
              <a:buNone/>
            </a:pPr>
            <a:r>
              <a:rPr lang="en-US" sz="2400" b="1" dirty="0"/>
              <a:t>		Phone: 866-556-HCUP (4287) toll free</a:t>
            </a:r>
          </a:p>
          <a:p>
            <a:pPr eaLnBrk="1" hangingPunct="1">
              <a:lnSpc>
                <a:spcPct val="80000"/>
              </a:lnSpc>
              <a:spcAft>
                <a:spcPct val="20000"/>
              </a:spcAft>
              <a:buFont typeface="Wingdings" charset="2"/>
              <a:buNone/>
            </a:pPr>
            <a:r>
              <a:rPr lang="en-US" sz="2400" b="1" dirty="0"/>
              <a:t>		E-mail:  </a:t>
            </a:r>
            <a:r>
              <a:rPr lang="en-US" sz="2400" b="1" dirty="0">
                <a:hlinkClick r:id="rId4"/>
              </a:rPr>
              <a:t>HCUPDistributor@ahrq.gov</a:t>
            </a:r>
            <a:r>
              <a:rPr lang="en-US" sz="2400" dirty="0"/>
              <a:t> </a:t>
            </a:r>
            <a:r>
              <a:rPr lang="en-US" sz="2400" b="1" dirty="0"/>
              <a:t> </a:t>
            </a:r>
          </a:p>
          <a:p>
            <a:pPr eaLnBrk="1" hangingPunct="1">
              <a:lnSpc>
                <a:spcPct val="80000"/>
              </a:lnSpc>
              <a:spcAft>
                <a:spcPct val="20000"/>
              </a:spcAft>
              <a:buFont typeface="Wingdings" charset="2"/>
              <a:buNone/>
            </a:pPr>
            <a:endParaRPr lang="en-US" sz="1000" b="1" dirty="0"/>
          </a:p>
          <a:p>
            <a:pPr eaLnBrk="1" hangingPunct="1">
              <a:lnSpc>
                <a:spcPct val="80000"/>
              </a:lnSpc>
              <a:spcAft>
                <a:spcPct val="20000"/>
              </a:spcAft>
            </a:pPr>
            <a:r>
              <a:rPr lang="en-US" sz="2400" b="1" dirty="0">
                <a:solidFill>
                  <a:schemeClr val="tx2"/>
                </a:solidFill>
              </a:rPr>
              <a:t>Step 3:</a:t>
            </a:r>
            <a:r>
              <a:rPr lang="en-US" sz="2400" b="1" dirty="0">
                <a:solidFill>
                  <a:schemeClr val="accent2"/>
                </a:solidFill>
              </a:rPr>
              <a:t> </a:t>
            </a:r>
            <a:r>
              <a:rPr lang="en-US" sz="2400" b="1" dirty="0">
                <a:solidFill>
                  <a:schemeClr val="tx1"/>
                </a:solidFill>
              </a:rPr>
              <a:t>Take Data Use Agreement (DUA) on-line training</a:t>
            </a:r>
          </a:p>
          <a:p>
            <a:pPr eaLnBrk="1" hangingPunct="1">
              <a:lnSpc>
                <a:spcPct val="80000"/>
              </a:lnSpc>
              <a:spcAft>
                <a:spcPct val="20000"/>
              </a:spcAft>
              <a:buFont typeface="Wingdings" charset="2"/>
              <a:buNone/>
            </a:pPr>
            <a:r>
              <a:rPr lang="en-US" sz="2400" b="1" dirty="0">
                <a:solidFill>
                  <a:schemeClr val="tx1"/>
                </a:solidFill>
              </a:rPr>
              <a:t>	 	and sign DUA</a:t>
            </a:r>
          </a:p>
          <a:p>
            <a:pPr eaLnBrk="1" hangingPunct="1">
              <a:lnSpc>
                <a:spcPct val="80000"/>
              </a:lnSpc>
              <a:spcAft>
                <a:spcPct val="20000"/>
              </a:spcAft>
              <a:buFont typeface="Wingdings" charset="2"/>
              <a:buNone/>
            </a:pPr>
            <a:endParaRPr lang="en-US" sz="1000" b="1" dirty="0">
              <a:solidFill>
                <a:schemeClr val="tx1"/>
              </a:solidFill>
            </a:endParaRPr>
          </a:p>
          <a:p>
            <a:pPr eaLnBrk="1" hangingPunct="1">
              <a:lnSpc>
                <a:spcPct val="80000"/>
              </a:lnSpc>
              <a:spcAft>
                <a:spcPct val="20000"/>
              </a:spcAft>
            </a:pPr>
            <a:r>
              <a:rPr lang="en-US" sz="2400" b="1" dirty="0">
                <a:solidFill>
                  <a:schemeClr val="tx2"/>
                </a:solidFill>
              </a:rPr>
              <a:t>Step 4:</a:t>
            </a:r>
            <a:r>
              <a:rPr lang="en-US" sz="2400" b="1" dirty="0">
                <a:solidFill>
                  <a:schemeClr val="tx1"/>
                </a:solidFill>
              </a:rPr>
              <a:t> Send order form, signed DUA, and payment to </a:t>
            </a:r>
          </a:p>
          <a:p>
            <a:pPr eaLnBrk="1" hangingPunct="1">
              <a:lnSpc>
                <a:spcPct val="80000"/>
              </a:lnSpc>
              <a:spcAft>
                <a:spcPct val="20000"/>
              </a:spcAft>
              <a:buFont typeface="Wingdings" charset="2"/>
              <a:buNone/>
            </a:pPr>
            <a:r>
              <a:rPr lang="en-US" sz="2400" b="1" dirty="0">
                <a:solidFill>
                  <a:schemeClr val="tx1"/>
                </a:solidFill>
              </a:rPr>
              <a:t>		HCUP Central Distributor  </a:t>
            </a:r>
          </a:p>
          <a:p>
            <a:pPr eaLnBrk="1" hangingPunct="1">
              <a:lnSpc>
                <a:spcPct val="80000"/>
              </a:lnSpc>
            </a:pPr>
            <a:endParaRPr lang="en-US" sz="2400" dirty="0"/>
          </a:p>
        </p:txBody>
      </p:sp>
      <p:sp>
        <p:nvSpPr>
          <p:cNvPr id="64516" name="Slide Number Placeholder 3"/>
          <p:cNvSpPr>
            <a:spLocks noGrp="1"/>
          </p:cNvSpPr>
          <p:nvPr>
            <p:ph type="sldNum" sz="quarter" idx="10"/>
          </p:nvPr>
        </p:nvSpPr>
        <p:spPr>
          <a:noFill/>
        </p:spPr>
        <p:txBody>
          <a:bodyPr/>
          <a:lstStyle/>
          <a:p>
            <a:fld id="{47C62D67-044A-2F47-95D0-6DF3663721F1}" type="slidenum">
              <a:rPr lang="en-US"/>
              <a:pPr/>
              <a:t>49</a:t>
            </a:fld>
            <a:endParaRPr lang="en-US"/>
          </a:p>
        </p:txBody>
      </p:sp>
    </p:spTree>
  </p:cSld>
  <p:clrMapOvr>
    <a:masterClrMapping/>
  </p:clrMapOvr>
  <p:transition spd="med" advClick="0">
    <p:fad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12" name="Group 211"/>
          <p:cNvGrpSpPr/>
          <p:nvPr/>
        </p:nvGrpSpPr>
        <p:grpSpPr>
          <a:xfrm>
            <a:off x="304800" y="1447800"/>
            <a:ext cx="8680450" cy="4924425"/>
            <a:chOff x="304800" y="1447800"/>
            <a:chExt cx="8680450" cy="4924425"/>
          </a:xfrm>
        </p:grpSpPr>
        <p:grpSp>
          <p:nvGrpSpPr>
            <p:cNvPr id="20483" name="Group 11"/>
            <p:cNvGrpSpPr>
              <a:grpSpLocks/>
            </p:cNvGrpSpPr>
            <p:nvPr/>
          </p:nvGrpSpPr>
          <p:grpSpPr bwMode="auto">
            <a:xfrm>
              <a:off x="1752600" y="5105400"/>
              <a:ext cx="949325" cy="941388"/>
              <a:chOff x="144" y="2832"/>
              <a:chExt cx="912" cy="672"/>
            </a:xfrm>
          </p:grpSpPr>
          <p:sp>
            <p:nvSpPr>
              <p:cNvPr id="5" name="Rectangle 12"/>
              <p:cNvSpPr>
                <a:spLocks noChangeArrowheads="1"/>
              </p:cNvSpPr>
              <p:nvPr/>
            </p:nvSpPr>
            <p:spPr bwMode="auto">
              <a:xfrm>
                <a:off x="144" y="2832"/>
                <a:ext cx="912" cy="672"/>
              </a:xfrm>
              <a:prstGeom prst="rect">
                <a:avLst/>
              </a:prstGeom>
              <a:noFill/>
              <a:ln w="12700" cmpd="dbl">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grpSp>
            <p:nvGrpSpPr>
              <p:cNvPr id="20673" name="Group 13"/>
              <p:cNvGrpSpPr>
                <a:grpSpLocks noChangeAspect="1"/>
              </p:cNvGrpSpPr>
              <p:nvPr/>
            </p:nvGrpSpPr>
            <p:grpSpPr bwMode="auto">
              <a:xfrm>
                <a:off x="190" y="2939"/>
                <a:ext cx="695" cy="474"/>
                <a:chOff x="240" y="3319"/>
                <a:chExt cx="869" cy="590"/>
              </a:xfrm>
            </p:grpSpPr>
            <p:sp>
              <p:nvSpPr>
                <p:cNvPr id="8" name="Freeform 14"/>
                <p:cNvSpPr>
                  <a:spLocks noChangeAspect="1"/>
                </p:cNvSpPr>
                <p:nvPr/>
              </p:nvSpPr>
              <p:spPr bwMode="auto">
                <a:xfrm>
                  <a:off x="894" y="3680"/>
                  <a:ext cx="215" cy="231"/>
                </a:xfrm>
                <a:custGeom>
                  <a:avLst/>
                  <a:gdLst>
                    <a:gd name="T0" fmla="*/ 1 w 860"/>
                    <a:gd name="T1" fmla="*/ 3 h 917"/>
                    <a:gd name="T2" fmla="*/ 1 w 860"/>
                    <a:gd name="T3" fmla="*/ 3 h 917"/>
                    <a:gd name="T4" fmla="*/ 1 w 860"/>
                    <a:gd name="T5" fmla="*/ 3 h 917"/>
                    <a:gd name="T6" fmla="*/ 2 w 860"/>
                    <a:gd name="T7" fmla="*/ 3 h 917"/>
                    <a:gd name="T8" fmla="*/ 2 w 860"/>
                    <a:gd name="T9" fmla="*/ 2 h 917"/>
                    <a:gd name="T10" fmla="*/ 2 w 860"/>
                    <a:gd name="T11" fmla="*/ 3 h 917"/>
                    <a:gd name="T12" fmla="*/ 3 w 860"/>
                    <a:gd name="T13" fmla="*/ 2 h 917"/>
                    <a:gd name="T14" fmla="*/ 3 w 860"/>
                    <a:gd name="T15" fmla="*/ 2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1 h 917"/>
                    <a:gd name="T28" fmla="*/ 3 w 860"/>
                    <a:gd name="T29" fmla="*/ 1 h 917"/>
                    <a:gd name="T30" fmla="*/ 3 w 860"/>
                    <a:gd name="T31" fmla="*/ 1 h 917"/>
                    <a:gd name="T32" fmla="*/ 2 w 860"/>
                    <a:gd name="T33" fmla="*/ 0 h 917"/>
                    <a:gd name="T34" fmla="*/ 2 w 860"/>
                    <a:gd name="T35" fmla="*/ 0 h 917"/>
                    <a:gd name="T36" fmla="*/ 2 w 860"/>
                    <a:gd name="T37" fmla="*/ 0 h 917"/>
                    <a:gd name="T38" fmla="*/ 1 w 860"/>
                    <a:gd name="T39" fmla="*/ 0 h 917"/>
                    <a:gd name="T40" fmla="*/ 1 w 860"/>
                    <a:gd name="T41" fmla="*/ 0 h 917"/>
                    <a:gd name="T42" fmla="*/ 1 w 860"/>
                    <a:gd name="T43" fmla="*/ 0 h 917"/>
                    <a:gd name="T44" fmla="*/ 1 w 860"/>
                    <a:gd name="T45" fmla="*/ 0 h 917"/>
                    <a:gd name="T46" fmla="*/ 1 w 860"/>
                    <a:gd name="T47" fmla="*/ 1 h 917"/>
                    <a:gd name="T48" fmla="*/ 1 w 860"/>
                    <a:gd name="T49" fmla="*/ 1 h 917"/>
                    <a:gd name="T50" fmla="*/ 1 w 860"/>
                    <a:gd name="T51" fmla="*/ 1 h 917"/>
                    <a:gd name="T52" fmla="*/ 0 w 860"/>
                    <a:gd name="T53" fmla="*/ 1 h 917"/>
                    <a:gd name="T54" fmla="*/ 0 w 860"/>
                    <a:gd name="T55" fmla="*/ 1 h 917"/>
                    <a:gd name="T56" fmla="*/ 1 w 860"/>
                    <a:gd name="T57" fmla="*/ 2 h 917"/>
                    <a:gd name="T58" fmla="*/ 1 w 860"/>
                    <a:gd name="T59" fmla="*/ 3 h 917"/>
                    <a:gd name="T60" fmla="*/ 1 w 860"/>
                    <a:gd name="T61" fmla="*/ 3 h 917"/>
                    <a:gd name="T62" fmla="*/ 1 w 860"/>
                    <a:gd name="T63" fmla="*/ 3 h 917"/>
                    <a:gd name="T64" fmla="*/ 1 w 860"/>
                    <a:gd name="T65" fmla="*/ 3 h 917"/>
                    <a:gd name="T66" fmla="*/ 1 w 860"/>
                    <a:gd name="T67" fmla="*/ 3 h 917"/>
                    <a:gd name="T68" fmla="*/ 1 w 860"/>
                    <a:gd name="T69" fmla="*/ 3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6" y="893"/>
                      </a:moveTo>
                      <a:lnTo>
                        <a:pt x="341" y="871"/>
                      </a:lnTo>
                      <a:lnTo>
                        <a:pt x="333" y="836"/>
                      </a:lnTo>
                      <a:lnTo>
                        <a:pt x="434" y="778"/>
                      </a:lnTo>
                      <a:lnTo>
                        <a:pt x="517" y="672"/>
                      </a:lnTo>
                      <a:lnTo>
                        <a:pt x="573" y="720"/>
                      </a:lnTo>
                      <a:lnTo>
                        <a:pt x="682" y="660"/>
                      </a:lnTo>
                      <a:lnTo>
                        <a:pt x="739" y="627"/>
                      </a:lnTo>
                      <a:lnTo>
                        <a:pt x="767" y="569"/>
                      </a:lnTo>
                      <a:lnTo>
                        <a:pt x="850" y="521"/>
                      </a:lnTo>
                      <a:lnTo>
                        <a:pt x="860" y="475"/>
                      </a:lnTo>
                      <a:lnTo>
                        <a:pt x="776" y="451"/>
                      </a:lnTo>
                      <a:lnTo>
                        <a:pt x="739" y="326"/>
                      </a:lnTo>
                      <a:lnTo>
                        <a:pt x="657" y="347"/>
                      </a:lnTo>
                      <a:lnTo>
                        <a:pt x="657" y="266"/>
                      </a:lnTo>
                      <a:lnTo>
                        <a:pt x="618" y="221"/>
                      </a:lnTo>
                      <a:lnTo>
                        <a:pt x="490" y="139"/>
                      </a:lnTo>
                      <a:lnTo>
                        <a:pt x="396" y="128"/>
                      </a:lnTo>
                      <a:lnTo>
                        <a:pt x="351" y="82"/>
                      </a:lnTo>
                      <a:lnTo>
                        <a:pt x="147" y="0"/>
                      </a:lnTo>
                      <a:lnTo>
                        <a:pt x="120" y="24"/>
                      </a:lnTo>
                      <a:lnTo>
                        <a:pt x="120" y="92"/>
                      </a:lnTo>
                      <a:lnTo>
                        <a:pt x="157" y="114"/>
                      </a:lnTo>
                      <a:lnTo>
                        <a:pt x="157" y="186"/>
                      </a:lnTo>
                      <a:lnTo>
                        <a:pt x="128" y="231"/>
                      </a:lnTo>
                      <a:lnTo>
                        <a:pt x="100" y="266"/>
                      </a:lnTo>
                      <a:lnTo>
                        <a:pt x="47" y="279"/>
                      </a:lnTo>
                      <a:lnTo>
                        <a:pt x="0" y="369"/>
                      </a:lnTo>
                      <a:lnTo>
                        <a:pt x="110" y="604"/>
                      </a:lnTo>
                      <a:lnTo>
                        <a:pt x="110" y="753"/>
                      </a:lnTo>
                      <a:lnTo>
                        <a:pt x="90" y="798"/>
                      </a:lnTo>
                      <a:lnTo>
                        <a:pt x="110" y="858"/>
                      </a:lnTo>
                      <a:lnTo>
                        <a:pt x="239" y="917"/>
                      </a:lnTo>
                      <a:lnTo>
                        <a:pt x="276" y="89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9" name="Freeform 15"/>
                <p:cNvSpPr>
                  <a:spLocks noChangeAspect="1"/>
                </p:cNvSpPr>
                <p:nvPr/>
              </p:nvSpPr>
              <p:spPr bwMode="auto">
                <a:xfrm>
                  <a:off x="776" y="3531"/>
                  <a:ext cx="128" cy="79"/>
                </a:xfrm>
                <a:custGeom>
                  <a:avLst/>
                  <a:gdLst>
                    <a:gd name="T0" fmla="*/ 2 w 510"/>
                    <a:gd name="T1" fmla="*/ 1 h 326"/>
                    <a:gd name="T2" fmla="*/ 2 w 510"/>
                    <a:gd name="T3" fmla="*/ 0 h 326"/>
                    <a:gd name="T4" fmla="*/ 1 w 510"/>
                    <a:gd name="T5" fmla="*/ 0 h 326"/>
                    <a:gd name="T6" fmla="*/ 1 w 510"/>
                    <a:gd name="T7" fmla="*/ 0 h 326"/>
                    <a:gd name="T8" fmla="*/ 1 w 510"/>
                    <a:gd name="T9" fmla="*/ 0 h 326"/>
                    <a:gd name="T10" fmla="*/ 1 w 510"/>
                    <a:gd name="T11" fmla="*/ 0 h 326"/>
                    <a:gd name="T12" fmla="*/ 1 w 510"/>
                    <a:gd name="T13" fmla="*/ 0 h 326"/>
                    <a:gd name="T14" fmla="*/ 0 w 510"/>
                    <a:gd name="T15" fmla="*/ 0 h 326"/>
                    <a:gd name="T16" fmla="*/ 0 w 510"/>
                    <a:gd name="T17" fmla="*/ 0 h 326"/>
                    <a:gd name="T18" fmla="*/ 0 w 510"/>
                    <a:gd name="T19" fmla="*/ 0 h 326"/>
                    <a:gd name="T20" fmla="*/ 0 w 510"/>
                    <a:gd name="T21" fmla="*/ 0 h 326"/>
                    <a:gd name="T22" fmla="*/ 0 w 510"/>
                    <a:gd name="T23" fmla="*/ 0 h 326"/>
                    <a:gd name="T24" fmla="*/ 0 w 510"/>
                    <a:gd name="T25" fmla="*/ 1 h 326"/>
                    <a:gd name="T26" fmla="*/ 1 w 510"/>
                    <a:gd name="T27" fmla="*/ 1 h 326"/>
                    <a:gd name="T28" fmla="*/ 0 w 510"/>
                    <a:gd name="T29" fmla="*/ 1 h 326"/>
                    <a:gd name="T30" fmla="*/ 1 w 510"/>
                    <a:gd name="T31" fmla="*/ 1 h 326"/>
                    <a:gd name="T32" fmla="*/ 1 w 510"/>
                    <a:gd name="T33" fmla="*/ 1 h 326"/>
                    <a:gd name="T34" fmla="*/ 2 w 510"/>
                    <a:gd name="T35" fmla="*/ 1 h 326"/>
                    <a:gd name="T36" fmla="*/ 2 w 510"/>
                    <a:gd name="T37" fmla="*/ 1 h 326"/>
                    <a:gd name="T38" fmla="*/ 2 w 510"/>
                    <a:gd name="T39" fmla="*/ 1 h 3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0"/>
                    <a:gd name="T61" fmla="*/ 0 h 326"/>
                    <a:gd name="T62" fmla="*/ 510 w 510"/>
                    <a:gd name="T63" fmla="*/ 326 h 3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0" h="326">
                      <a:moveTo>
                        <a:pt x="510" y="219"/>
                      </a:moveTo>
                      <a:lnTo>
                        <a:pt x="510" y="152"/>
                      </a:lnTo>
                      <a:lnTo>
                        <a:pt x="419" y="128"/>
                      </a:lnTo>
                      <a:lnTo>
                        <a:pt x="401" y="80"/>
                      </a:lnTo>
                      <a:lnTo>
                        <a:pt x="362" y="80"/>
                      </a:lnTo>
                      <a:lnTo>
                        <a:pt x="327" y="26"/>
                      </a:lnTo>
                      <a:lnTo>
                        <a:pt x="225" y="26"/>
                      </a:lnTo>
                      <a:lnTo>
                        <a:pt x="153" y="80"/>
                      </a:lnTo>
                      <a:lnTo>
                        <a:pt x="96" y="0"/>
                      </a:lnTo>
                      <a:lnTo>
                        <a:pt x="50" y="0"/>
                      </a:lnTo>
                      <a:lnTo>
                        <a:pt x="0" y="47"/>
                      </a:lnTo>
                      <a:lnTo>
                        <a:pt x="30" y="128"/>
                      </a:lnTo>
                      <a:lnTo>
                        <a:pt x="113" y="176"/>
                      </a:lnTo>
                      <a:lnTo>
                        <a:pt x="177" y="244"/>
                      </a:lnTo>
                      <a:lnTo>
                        <a:pt x="161" y="280"/>
                      </a:lnTo>
                      <a:lnTo>
                        <a:pt x="272" y="326"/>
                      </a:lnTo>
                      <a:lnTo>
                        <a:pt x="353" y="268"/>
                      </a:lnTo>
                      <a:lnTo>
                        <a:pt x="448" y="268"/>
                      </a:lnTo>
                      <a:lnTo>
                        <a:pt x="510" y="219"/>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0" name="Freeform 16"/>
                <p:cNvSpPr>
                  <a:spLocks noChangeAspect="1"/>
                </p:cNvSpPr>
                <p:nvPr/>
              </p:nvSpPr>
              <p:spPr bwMode="auto">
                <a:xfrm>
                  <a:off x="781" y="3595"/>
                  <a:ext cx="27" cy="30"/>
                </a:xfrm>
                <a:custGeom>
                  <a:avLst/>
                  <a:gdLst>
                    <a:gd name="T0" fmla="*/ 0 w 110"/>
                    <a:gd name="T1" fmla="*/ 1 h 116"/>
                    <a:gd name="T2" fmla="*/ 0 w 110"/>
                    <a:gd name="T3" fmla="*/ 0 h 116"/>
                    <a:gd name="T4" fmla="*/ 0 w 110"/>
                    <a:gd name="T5" fmla="*/ 1 h 116"/>
                    <a:gd name="T6" fmla="*/ 0 w 110"/>
                    <a:gd name="T7" fmla="*/ 1 h 116"/>
                    <a:gd name="T8" fmla="*/ 0 w 110"/>
                    <a:gd name="T9" fmla="*/ 1 h 116"/>
                    <a:gd name="T10" fmla="*/ 0 w 110"/>
                    <a:gd name="T11" fmla="*/ 1 h 116"/>
                    <a:gd name="T12" fmla="*/ 0 60000 65536"/>
                    <a:gd name="T13" fmla="*/ 0 60000 65536"/>
                    <a:gd name="T14" fmla="*/ 0 60000 65536"/>
                    <a:gd name="T15" fmla="*/ 0 60000 65536"/>
                    <a:gd name="T16" fmla="*/ 0 60000 65536"/>
                    <a:gd name="T17" fmla="*/ 0 60000 65536"/>
                    <a:gd name="T18" fmla="*/ 0 w 110"/>
                    <a:gd name="T19" fmla="*/ 0 h 116"/>
                    <a:gd name="T20" fmla="*/ 110 w 11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10" h="116">
                      <a:moveTo>
                        <a:pt x="110" y="108"/>
                      </a:moveTo>
                      <a:lnTo>
                        <a:pt x="92" y="0"/>
                      </a:lnTo>
                      <a:lnTo>
                        <a:pt x="0" y="91"/>
                      </a:lnTo>
                      <a:lnTo>
                        <a:pt x="9" y="116"/>
                      </a:lnTo>
                      <a:lnTo>
                        <a:pt x="110" y="108"/>
                      </a:lnTo>
                      <a:close/>
                    </a:path>
                  </a:pathLst>
                </a:custGeom>
                <a:solidFill>
                  <a:srgbClr val="99CC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1" name="Freeform 17"/>
                <p:cNvSpPr>
                  <a:spLocks noChangeAspect="1"/>
                </p:cNvSpPr>
                <p:nvPr/>
              </p:nvSpPr>
              <p:spPr bwMode="auto">
                <a:xfrm>
                  <a:off x="715" y="3543"/>
                  <a:ext cx="42" cy="41"/>
                </a:xfrm>
                <a:custGeom>
                  <a:avLst/>
                  <a:gdLst>
                    <a:gd name="T0" fmla="*/ 0 w 174"/>
                    <a:gd name="T1" fmla="*/ 1 h 163"/>
                    <a:gd name="T2" fmla="*/ 1 w 174"/>
                    <a:gd name="T3" fmla="*/ 1 h 163"/>
                    <a:gd name="T4" fmla="*/ 0 w 174"/>
                    <a:gd name="T5" fmla="*/ 0 h 163"/>
                    <a:gd name="T6" fmla="*/ 0 w 174"/>
                    <a:gd name="T7" fmla="*/ 0 h 163"/>
                    <a:gd name="T8" fmla="*/ 0 w 174"/>
                    <a:gd name="T9" fmla="*/ 0 h 163"/>
                    <a:gd name="T10" fmla="*/ 0 w 174"/>
                    <a:gd name="T11" fmla="*/ 0 h 163"/>
                    <a:gd name="T12" fmla="*/ 0 w 174"/>
                    <a:gd name="T13" fmla="*/ 1 h 163"/>
                    <a:gd name="T14" fmla="*/ 0 w 174"/>
                    <a:gd name="T15" fmla="*/ 1 h 163"/>
                    <a:gd name="T16" fmla="*/ 0 w 174"/>
                    <a:gd name="T17" fmla="*/ 1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3"/>
                    <a:gd name="T29" fmla="*/ 174 w 174"/>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3">
                      <a:moveTo>
                        <a:pt x="157" y="163"/>
                      </a:moveTo>
                      <a:lnTo>
                        <a:pt x="174" y="105"/>
                      </a:lnTo>
                      <a:lnTo>
                        <a:pt x="117" y="47"/>
                      </a:lnTo>
                      <a:lnTo>
                        <a:pt x="110" y="0"/>
                      </a:lnTo>
                      <a:lnTo>
                        <a:pt x="0" y="0"/>
                      </a:lnTo>
                      <a:lnTo>
                        <a:pt x="0" y="56"/>
                      </a:lnTo>
                      <a:lnTo>
                        <a:pt x="54" y="105"/>
                      </a:lnTo>
                      <a:lnTo>
                        <a:pt x="157" y="16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2" name="Freeform 18"/>
                <p:cNvSpPr>
                  <a:spLocks noChangeAspect="1"/>
                </p:cNvSpPr>
                <p:nvPr/>
              </p:nvSpPr>
              <p:spPr bwMode="auto">
                <a:xfrm>
                  <a:off x="673" y="3492"/>
                  <a:ext cx="101" cy="34"/>
                </a:xfrm>
                <a:custGeom>
                  <a:avLst/>
                  <a:gdLst>
                    <a:gd name="T0" fmla="*/ 2 w 406"/>
                    <a:gd name="T1" fmla="*/ 0 h 140"/>
                    <a:gd name="T2" fmla="*/ 2 w 406"/>
                    <a:gd name="T3" fmla="*/ 0 h 140"/>
                    <a:gd name="T4" fmla="*/ 1 w 406"/>
                    <a:gd name="T5" fmla="*/ 0 h 140"/>
                    <a:gd name="T6" fmla="*/ 0 w 406"/>
                    <a:gd name="T7" fmla="*/ 0 h 140"/>
                    <a:gd name="T8" fmla="*/ 0 w 406"/>
                    <a:gd name="T9" fmla="*/ 0 h 140"/>
                    <a:gd name="T10" fmla="*/ 0 w 406"/>
                    <a:gd name="T11" fmla="*/ 0 h 140"/>
                    <a:gd name="T12" fmla="*/ 1 w 406"/>
                    <a:gd name="T13" fmla="*/ 0 h 140"/>
                    <a:gd name="T14" fmla="*/ 1 w 406"/>
                    <a:gd name="T15" fmla="*/ 0 h 140"/>
                    <a:gd name="T16" fmla="*/ 1 w 406"/>
                    <a:gd name="T17" fmla="*/ 0 h 140"/>
                    <a:gd name="T18" fmla="*/ 1 w 406"/>
                    <a:gd name="T19" fmla="*/ 0 h 140"/>
                    <a:gd name="T20" fmla="*/ 2 w 406"/>
                    <a:gd name="T21" fmla="*/ 0 h 140"/>
                    <a:gd name="T22" fmla="*/ 2 w 406"/>
                    <a:gd name="T23" fmla="*/ 0 h 140"/>
                    <a:gd name="T24" fmla="*/ 2 w 406"/>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6"/>
                    <a:gd name="T40" fmla="*/ 0 h 140"/>
                    <a:gd name="T41" fmla="*/ 406 w 406"/>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6" h="140">
                      <a:moveTo>
                        <a:pt x="406" y="58"/>
                      </a:moveTo>
                      <a:lnTo>
                        <a:pt x="369" y="22"/>
                      </a:lnTo>
                      <a:lnTo>
                        <a:pt x="269" y="58"/>
                      </a:lnTo>
                      <a:lnTo>
                        <a:pt x="28" y="0"/>
                      </a:lnTo>
                      <a:lnTo>
                        <a:pt x="0" y="71"/>
                      </a:lnTo>
                      <a:lnTo>
                        <a:pt x="0" y="105"/>
                      </a:lnTo>
                      <a:lnTo>
                        <a:pt x="111" y="116"/>
                      </a:lnTo>
                      <a:lnTo>
                        <a:pt x="168" y="88"/>
                      </a:lnTo>
                      <a:lnTo>
                        <a:pt x="222" y="140"/>
                      </a:lnTo>
                      <a:lnTo>
                        <a:pt x="314" y="140"/>
                      </a:lnTo>
                      <a:lnTo>
                        <a:pt x="369" y="105"/>
                      </a:lnTo>
                      <a:lnTo>
                        <a:pt x="406" y="5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3" name="Freeform 19"/>
                <p:cNvSpPr>
                  <a:spLocks noChangeAspect="1"/>
                </p:cNvSpPr>
                <p:nvPr/>
              </p:nvSpPr>
              <p:spPr bwMode="auto">
                <a:xfrm>
                  <a:off x="503" y="3410"/>
                  <a:ext cx="109" cy="82"/>
                </a:xfrm>
                <a:custGeom>
                  <a:avLst/>
                  <a:gdLst>
                    <a:gd name="T0" fmla="*/ 2 w 435"/>
                    <a:gd name="T1" fmla="*/ 1 h 323"/>
                    <a:gd name="T2" fmla="*/ 2 w 435"/>
                    <a:gd name="T3" fmla="*/ 1 h 323"/>
                    <a:gd name="T4" fmla="*/ 2 w 435"/>
                    <a:gd name="T5" fmla="*/ 1 h 323"/>
                    <a:gd name="T6" fmla="*/ 2 w 435"/>
                    <a:gd name="T7" fmla="*/ 1 h 323"/>
                    <a:gd name="T8" fmla="*/ 2 w 435"/>
                    <a:gd name="T9" fmla="*/ 1 h 323"/>
                    <a:gd name="T10" fmla="*/ 1 w 435"/>
                    <a:gd name="T11" fmla="*/ 1 h 323"/>
                    <a:gd name="T12" fmla="*/ 1 w 435"/>
                    <a:gd name="T13" fmla="*/ 1 h 323"/>
                    <a:gd name="T14" fmla="*/ 1 w 435"/>
                    <a:gd name="T15" fmla="*/ 0 h 323"/>
                    <a:gd name="T16" fmla="*/ 1 w 435"/>
                    <a:gd name="T17" fmla="*/ 0 h 323"/>
                    <a:gd name="T18" fmla="*/ 1 w 435"/>
                    <a:gd name="T19" fmla="*/ 1 h 323"/>
                    <a:gd name="T20" fmla="*/ 0 w 435"/>
                    <a:gd name="T21" fmla="*/ 1 h 323"/>
                    <a:gd name="T22" fmla="*/ 0 w 435"/>
                    <a:gd name="T23" fmla="*/ 1 h 323"/>
                    <a:gd name="T24" fmla="*/ 1 w 435"/>
                    <a:gd name="T25" fmla="*/ 1 h 323"/>
                    <a:gd name="T26" fmla="*/ 1 w 435"/>
                    <a:gd name="T27" fmla="*/ 1 h 323"/>
                    <a:gd name="T28" fmla="*/ 1 w 435"/>
                    <a:gd name="T29" fmla="*/ 1 h 323"/>
                    <a:gd name="T30" fmla="*/ 1 w 435"/>
                    <a:gd name="T31" fmla="*/ 1 h 323"/>
                    <a:gd name="T32" fmla="*/ 1 w 435"/>
                    <a:gd name="T33" fmla="*/ 1 h 323"/>
                    <a:gd name="T34" fmla="*/ 1 w 435"/>
                    <a:gd name="T35" fmla="*/ 1 h 323"/>
                    <a:gd name="T36" fmla="*/ 2 w 435"/>
                    <a:gd name="T37" fmla="*/ 1 h 323"/>
                    <a:gd name="T38" fmla="*/ 2 w 435"/>
                    <a:gd name="T39" fmla="*/ 1 h 3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3"/>
                    <a:gd name="T62" fmla="*/ 435 w 435"/>
                    <a:gd name="T63" fmla="*/ 323 h 3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3">
                      <a:moveTo>
                        <a:pt x="427" y="288"/>
                      </a:moveTo>
                      <a:lnTo>
                        <a:pt x="435" y="252"/>
                      </a:lnTo>
                      <a:lnTo>
                        <a:pt x="389" y="242"/>
                      </a:lnTo>
                      <a:lnTo>
                        <a:pt x="389" y="161"/>
                      </a:lnTo>
                      <a:lnTo>
                        <a:pt x="343" y="195"/>
                      </a:lnTo>
                      <a:lnTo>
                        <a:pt x="297" y="115"/>
                      </a:lnTo>
                      <a:lnTo>
                        <a:pt x="332" y="115"/>
                      </a:lnTo>
                      <a:lnTo>
                        <a:pt x="241" y="0"/>
                      </a:lnTo>
                      <a:lnTo>
                        <a:pt x="185" y="0"/>
                      </a:lnTo>
                      <a:lnTo>
                        <a:pt x="129" y="92"/>
                      </a:lnTo>
                      <a:lnTo>
                        <a:pt x="0" y="92"/>
                      </a:lnTo>
                      <a:lnTo>
                        <a:pt x="49" y="208"/>
                      </a:lnTo>
                      <a:lnTo>
                        <a:pt x="101" y="299"/>
                      </a:lnTo>
                      <a:lnTo>
                        <a:pt x="223" y="299"/>
                      </a:lnTo>
                      <a:lnTo>
                        <a:pt x="195" y="252"/>
                      </a:lnTo>
                      <a:lnTo>
                        <a:pt x="258" y="252"/>
                      </a:lnTo>
                      <a:lnTo>
                        <a:pt x="287" y="267"/>
                      </a:lnTo>
                      <a:lnTo>
                        <a:pt x="323" y="323"/>
                      </a:lnTo>
                      <a:lnTo>
                        <a:pt x="427" y="28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4" name="Freeform 20"/>
                <p:cNvSpPr>
                  <a:spLocks noChangeAspect="1"/>
                </p:cNvSpPr>
                <p:nvPr/>
              </p:nvSpPr>
              <p:spPr bwMode="auto">
                <a:xfrm>
                  <a:off x="320" y="3324"/>
                  <a:ext cx="88" cy="72"/>
                </a:xfrm>
                <a:custGeom>
                  <a:avLst/>
                  <a:gdLst>
                    <a:gd name="T0" fmla="*/ 1 w 350"/>
                    <a:gd name="T1" fmla="*/ 1 h 291"/>
                    <a:gd name="T2" fmla="*/ 1 w 350"/>
                    <a:gd name="T3" fmla="*/ 1 h 291"/>
                    <a:gd name="T4" fmla="*/ 1 w 350"/>
                    <a:gd name="T5" fmla="*/ 1 h 291"/>
                    <a:gd name="T6" fmla="*/ 1 w 350"/>
                    <a:gd name="T7" fmla="*/ 1 h 291"/>
                    <a:gd name="T8" fmla="*/ 2 w 350"/>
                    <a:gd name="T9" fmla="*/ 1 h 291"/>
                    <a:gd name="T10" fmla="*/ 2 w 350"/>
                    <a:gd name="T11" fmla="*/ 0 h 291"/>
                    <a:gd name="T12" fmla="*/ 1 w 350"/>
                    <a:gd name="T13" fmla="*/ 0 h 291"/>
                    <a:gd name="T14" fmla="*/ 1 w 350"/>
                    <a:gd name="T15" fmla="*/ 0 h 291"/>
                    <a:gd name="T16" fmla="*/ 1 w 350"/>
                    <a:gd name="T17" fmla="*/ 0 h 291"/>
                    <a:gd name="T18" fmla="*/ 0 w 350"/>
                    <a:gd name="T19" fmla="*/ 0 h 291"/>
                    <a:gd name="T20" fmla="*/ 0 w 350"/>
                    <a:gd name="T21" fmla="*/ 1 h 291"/>
                    <a:gd name="T22" fmla="*/ 0 w 350"/>
                    <a:gd name="T23" fmla="*/ 1 h 291"/>
                    <a:gd name="T24" fmla="*/ 1 w 350"/>
                    <a:gd name="T25" fmla="*/ 1 h 291"/>
                    <a:gd name="T26" fmla="*/ 1 w 350"/>
                    <a:gd name="T27" fmla="*/ 1 h 291"/>
                    <a:gd name="T28" fmla="*/ 1 w 350"/>
                    <a:gd name="T29" fmla="*/ 1 h 291"/>
                    <a:gd name="T30" fmla="*/ 1 w 350"/>
                    <a:gd name="T31" fmla="*/ 1 h 291"/>
                    <a:gd name="T32" fmla="*/ 1 w 350"/>
                    <a:gd name="T33" fmla="*/ 1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0"/>
                    <a:gd name="T52" fmla="*/ 0 h 291"/>
                    <a:gd name="T53" fmla="*/ 350 w 350"/>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0" h="291">
                      <a:moveTo>
                        <a:pt x="240" y="255"/>
                      </a:moveTo>
                      <a:lnTo>
                        <a:pt x="268" y="223"/>
                      </a:lnTo>
                      <a:lnTo>
                        <a:pt x="284" y="199"/>
                      </a:lnTo>
                      <a:lnTo>
                        <a:pt x="284" y="140"/>
                      </a:lnTo>
                      <a:lnTo>
                        <a:pt x="350" y="104"/>
                      </a:lnTo>
                      <a:lnTo>
                        <a:pt x="350" y="49"/>
                      </a:lnTo>
                      <a:lnTo>
                        <a:pt x="313" y="0"/>
                      </a:lnTo>
                      <a:lnTo>
                        <a:pt x="212" y="0"/>
                      </a:lnTo>
                      <a:lnTo>
                        <a:pt x="164" y="11"/>
                      </a:lnTo>
                      <a:lnTo>
                        <a:pt x="46" y="59"/>
                      </a:lnTo>
                      <a:lnTo>
                        <a:pt x="0" y="128"/>
                      </a:lnTo>
                      <a:lnTo>
                        <a:pt x="0" y="209"/>
                      </a:lnTo>
                      <a:lnTo>
                        <a:pt x="119" y="223"/>
                      </a:lnTo>
                      <a:lnTo>
                        <a:pt x="156" y="291"/>
                      </a:lnTo>
                      <a:lnTo>
                        <a:pt x="212" y="265"/>
                      </a:lnTo>
                      <a:lnTo>
                        <a:pt x="240" y="255"/>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5" name="Freeform 21"/>
                <p:cNvSpPr>
                  <a:spLocks noChangeAspect="1"/>
                </p:cNvSpPr>
                <p:nvPr/>
              </p:nvSpPr>
              <p:spPr bwMode="auto">
                <a:xfrm>
                  <a:off x="244" y="3368"/>
                  <a:ext cx="40" cy="44"/>
                </a:xfrm>
                <a:custGeom>
                  <a:avLst/>
                  <a:gdLst>
                    <a:gd name="T0" fmla="*/ 0 w 156"/>
                    <a:gd name="T1" fmla="*/ 1 h 174"/>
                    <a:gd name="T2" fmla="*/ 0 w 156"/>
                    <a:gd name="T3" fmla="*/ 0 h 174"/>
                    <a:gd name="T4" fmla="*/ 1 w 156"/>
                    <a:gd name="T5" fmla="*/ 0 h 174"/>
                    <a:gd name="T6" fmla="*/ 1 w 156"/>
                    <a:gd name="T7" fmla="*/ 0 h 174"/>
                    <a:gd name="T8" fmla="*/ 1 w 156"/>
                    <a:gd name="T9" fmla="*/ 0 h 174"/>
                    <a:gd name="T10" fmla="*/ 0 w 156"/>
                    <a:gd name="T11" fmla="*/ 0 h 174"/>
                    <a:gd name="T12" fmla="*/ 0 w 156"/>
                    <a:gd name="T13" fmla="*/ 0 h 174"/>
                    <a:gd name="T14" fmla="*/ 0 w 156"/>
                    <a:gd name="T15" fmla="*/ 0 h 174"/>
                    <a:gd name="T16" fmla="*/ 0 w 156"/>
                    <a:gd name="T17" fmla="*/ 1 h 174"/>
                    <a:gd name="T18" fmla="*/ 0 w 156"/>
                    <a:gd name="T19" fmla="*/ 1 h 174"/>
                    <a:gd name="T20" fmla="*/ 0 w 156"/>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174"/>
                    <a:gd name="T35" fmla="*/ 156 w 156"/>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174">
                      <a:moveTo>
                        <a:pt x="19" y="174"/>
                      </a:moveTo>
                      <a:lnTo>
                        <a:pt x="43" y="104"/>
                      </a:lnTo>
                      <a:lnTo>
                        <a:pt x="119" y="71"/>
                      </a:lnTo>
                      <a:lnTo>
                        <a:pt x="119" y="49"/>
                      </a:lnTo>
                      <a:lnTo>
                        <a:pt x="156" y="0"/>
                      </a:lnTo>
                      <a:lnTo>
                        <a:pt x="100" y="0"/>
                      </a:lnTo>
                      <a:lnTo>
                        <a:pt x="64" y="59"/>
                      </a:lnTo>
                      <a:lnTo>
                        <a:pt x="7" y="71"/>
                      </a:lnTo>
                      <a:lnTo>
                        <a:pt x="0" y="174"/>
                      </a:lnTo>
                      <a:lnTo>
                        <a:pt x="19" y="174"/>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6" name="Freeform 22"/>
                <p:cNvSpPr>
                  <a:spLocks noChangeAspect="1"/>
                </p:cNvSpPr>
                <p:nvPr/>
              </p:nvSpPr>
              <p:spPr bwMode="auto">
                <a:xfrm>
                  <a:off x="890" y="3672"/>
                  <a:ext cx="215" cy="231"/>
                </a:xfrm>
                <a:custGeom>
                  <a:avLst/>
                  <a:gdLst>
                    <a:gd name="T0" fmla="*/ 1 w 860"/>
                    <a:gd name="T1" fmla="*/ 4 h 917"/>
                    <a:gd name="T2" fmla="*/ 1 w 860"/>
                    <a:gd name="T3" fmla="*/ 4 h 917"/>
                    <a:gd name="T4" fmla="*/ 1 w 860"/>
                    <a:gd name="T5" fmla="*/ 3 h 917"/>
                    <a:gd name="T6" fmla="*/ 2 w 860"/>
                    <a:gd name="T7" fmla="*/ 3 h 917"/>
                    <a:gd name="T8" fmla="*/ 2 w 860"/>
                    <a:gd name="T9" fmla="*/ 3 h 917"/>
                    <a:gd name="T10" fmla="*/ 2 w 860"/>
                    <a:gd name="T11" fmla="*/ 3 h 917"/>
                    <a:gd name="T12" fmla="*/ 3 w 860"/>
                    <a:gd name="T13" fmla="*/ 3 h 917"/>
                    <a:gd name="T14" fmla="*/ 3 w 860"/>
                    <a:gd name="T15" fmla="*/ 3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2 h 917"/>
                    <a:gd name="T28" fmla="*/ 3 w 860"/>
                    <a:gd name="T29" fmla="*/ 1 h 917"/>
                    <a:gd name="T30" fmla="*/ 3 w 860"/>
                    <a:gd name="T31" fmla="*/ 1 h 917"/>
                    <a:gd name="T32" fmla="*/ 2 w 860"/>
                    <a:gd name="T33" fmla="*/ 1 h 917"/>
                    <a:gd name="T34" fmla="*/ 2 w 860"/>
                    <a:gd name="T35" fmla="*/ 1 h 917"/>
                    <a:gd name="T36" fmla="*/ 2 w 860"/>
                    <a:gd name="T37" fmla="*/ 0 h 917"/>
                    <a:gd name="T38" fmla="*/ 1 w 860"/>
                    <a:gd name="T39" fmla="*/ 0 h 917"/>
                    <a:gd name="T40" fmla="*/ 1 w 860"/>
                    <a:gd name="T41" fmla="*/ 0 h 917"/>
                    <a:gd name="T42" fmla="*/ 1 w 860"/>
                    <a:gd name="T43" fmla="*/ 1 h 917"/>
                    <a:gd name="T44" fmla="*/ 1 w 860"/>
                    <a:gd name="T45" fmla="*/ 1 h 917"/>
                    <a:gd name="T46" fmla="*/ 1 w 860"/>
                    <a:gd name="T47" fmla="*/ 1 h 917"/>
                    <a:gd name="T48" fmla="*/ 1 w 860"/>
                    <a:gd name="T49" fmla="*/ 1 h 917"/>
                    <a:gd name="T50" fmla="*/ 1 w 860"/>
                    <a:gd name="T51" fmla="*/ 1 h 917"/>
                    <a:gd name="T52" fmla="*/ 0 w 860"/>
                    <a:gd name="T53" fmla="*/ 1 h 917"/>
                    <a:gd name="T54" fmla="*/ 0 w 860"/>
                    <a:gd name="T55" fmla="*/ 2 h 917"/>
                    <a:gd name="T56" fmla="*/ 1 w 860"/>
                    <a:gd name="T57" fmla="*/ 3 h 917"/>
                    <a:gd name="T58" fmla="*/ 1 w 860"/>
                    <a:gd name="T59" fmla="*/ 3 h 917"/>
                    <a:gd name="T60" fmla="*/ 1 w 860"/>
                    <a:gd name="T61" fmla="*/ 3 h 917"/>
                    <a:gd name="T62" fmla="*/ 1 w 860"/>
                    <a:gd name="T63" fmla="*/ 4 h 917"/>
                    <a:gd name="T64" fmla="*/ 1 w 860"/>
                    <a:gd name="T65" fmla="*/ 4 h 917"/>
                    <a:gd name="T66" fmla="*/ 1 w 860"/>
                    <a:gd name="T67" fmla="*/ 4 h 917"/>
                    <a:gd name="T68" fmla="*/ 1 w 860"/>
                    <a:gd name="T69" fmla="*/ 4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7" y="893"/>
                      </a:moveTo>
                      <a:lnTo>
                        <a:pt x="341" y="873"/>
                      </a:lnTo>
                      <a:lnTo>
                        <a:pt x="333" y="838"/>
                      </a:lnTo>
                      <a:lnTo>
                        <a:pt x="433" y="779"/>
                      </a:lnTo>
                      <a:lnTo>
                        <a:pt x="516" y="672"/>
                      </a:lnTo>
                      <a:lnTo>
                        <a:pt x="573" y="722"/>
                      </a:lnTo>
                      <a:lnTo>
                        <a:pt x="682" y="662"/>
                      </a:lnTo>
                      <a:lnTo>
                        <a:pt x="739" y="627"/>
                      </a:lnTo>
                      <a:lnTo>
                        <a:pt x="766" y="571"/>
                      </a:lnTo>
                      <a:lnTo>
                        <a:pt x="849" y="522"/>
                      </a:lnTo>
                      <a:lnTo>
                        <a:pt x="860" y="476"/>
                      </a:lnTo>
                      <a:lnTo>
                        <a:pt x="776" y="453"/>
                      </a:lnTo>
                      <a:lnTo>
                        <a:pt x="739" y="328"/>
                      </a:lnTo>
                      <a:lnTo>
                        <a:pt x="657" y="347"/>
                      </a:lnTo>
                      <a:lnTo>
                        <a:pt x="657" y="268"/>
                      </a:lnTo>
                      <a:lnTo>
                        <a:pt x="618" y="223"/>
                      </a:lnTo>
                      <a:lnTo>
                        <a:pt x="490" y="141"/>
                      </a:lnTo>
                      <a:lnTo>
                        <a:pt x="395" y="129"/>
                      </a:lnTo>
                      <a:lnTo>
                        <a:pt x="350" y="83"/>
                      </a:lnTo>
                      <a:lnTo>
                        <a:pt x="147" y="0"/>
                      </a:lnTo>
                      <a:lnTo>
                        <a:pt x="120" y="25"/>
                      </a:lnTo>
                      <a:lnTo>
                        <a:pt x="120" y="94"/>
                      </a:lnTo>
                      <a:lnTo>
                        <a:pt x="157" y="116"/>
                      </a:lnTo>
                      <a:lnTo>
                        <a:pt x="157" y="188"/>
                      </a:lnTo>
                      <a:lnTo>
                        <a:pt x="128" y="233"/>
                      </a:lnTo>
                      <a:lnTo>
                        <a:pt x="100" y="268"/>
                      </a:lnTo>
                      <a:lnTo>
                        <a:pt x="47" y="280"/>
                      </a:lnTo>
                      <a:lnTo>
                        <a:pt x="0" y="370"/>
                      </a:lnTo>
                      <a:lnTo>
                        <a:pt x="109" y="605"/>
                      </a:lnTo>
                      <a:lnTo>
                        <a:pt x="109" y="755"/>
                      </a:lnTo>
                      <a:lnTo>
                        <a:pt x="90" y="800"/>
                      </a:lnTo>
                      <a:lnTo>
                        <a:pt x="109" y="860"/>
                      </a:lnTo>
                      <a:lnTo>
                        <a:pt x="238" y="917"/>
                      </a:lnTo>
                      <a:lnTo>
                        <a:pt x="277" y="893"/>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7" name="Freeform 23"/>
                <p:cNvSpPr>
                  <a:spLocks noChangeAspect="1"/>
                </p:cNvSpPr>
                <p:nvPr/>
              </p:nvSpPr>
              <p:spPr bwMode="auto">
                <a:xfrm>
                  <a:off x="772" y="3526"/>
                  <a:ext cx="128" cy="80"/>
                </a:xfrm>
                <a:custGeom>
                  <a:avLst/>
                  <a:gdLst>
                    <a:gd name="T0" fmla="*/ 2 w 509"/>
                    <a:gd name="T1" fmla="*/ 1 h 325"/>
                    <a:gd name="T2" fmla="*/ 2 w 509"/>
                    <a:gd name="T3" fmla="*/ 0 h 325"/>
                    <a:gd name="T4" fmla="*/ 1 w 509"/>
                    <a:gd name="T5" fmla="*/ 0 h 325"/>
                    <a:gd name="T6" fmla="*/ 1 w 509"/>
                    <a:gd name="T7" fmla="*/ 0 h 325"/>
                    <a:gd name="T8" fmla="*/ 1 w 509"/>
                    <a:gd name="T9" fmla="*/ 0 h 325"/>
                    <a:gd name="T10" fmla="*/ 1 w 509"/>
                    <a:gd name="T11" fmla="*/ 0 h 325"/>
                    <a:gd name="T12" fmla="*/ 1 w 509"/>
                    <a:gd name="T13" fmla="*/ 0 h 325"/>
                    <a:gd name="T14" fmla="*/ 0 w 509"/>
                    <a:gd name="T15" fmla="*/ 0 h 325"/>
                    <a:gd name="T16" fmla="*/ 0 w 509"/>
                    <a:gd name="T17" fmla="*/ 0 h 325"/>
                    <a:gd name="T18" fmla="*/ 0 w 509"/>
                    <a:gd name="T19" fmla="*/ 0 h 325"/>
                    <a:gd name="T20" fmla="*/ 0 w 509"/>
                    <a:gd name="T21" fmla="*/ 0 h 325"/>
                    <a:gd name="T22" fmla="*/ 0 w 509"/>
                    <a:gd name="T23" fmla="*/ 0 h 325"/>
                    <a:gd name="T24" fmla="*/ 0 w 509"/>
                    <a:gd name="T25" fmla="*/ 1 h 325"/>
                    <a:gd name="T26" fmla="*/ 1 w 509"/>
                    <a:gd name="T27" fmla="*/ 1 h 325"/>
                    <a:gd name="T28" fmla="*/ 0 w 509"/>
                    <a:gd name="T29" fmla="*/ 1 h 325"/>
                    <a:gd name="T30" fmla="*/ 1 w 509"/>
                    <a:gd name="T31" fmla="*/ 1 h 325"/>
                    <a:gd name="T32" fmla="*/ 1 w 509"/>
                    <a:gd name="T33" fmla="*/ 1 h 325"/>
                    <a:gd name="T34" fmla="*/ 2 w 509"/>
                    <a:gd name="T35" fmla="*/ 1 h 325"/>
                    <a:gd name="T36" fmla="*/ 2 w 509"/>
                    <a:gd name="T37" fmla="*/ 1 h 325"/>
                    <a:gd name="T38" fmla="*/ 2 w 509"/>
                    <a:gd name="T39" fmla="*/ 1 h 3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9"/>
                    <a:gd name="T61" fmla="*/ 0 h 325"/>
                    <a:gd name="T62" fmla="*/ 509 w 509"/>
                    <a:gd name="T63" fmla="*/ 325 h 3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9" h="325">
                      <a:moveTo>
                        <a:pt x="509" y="219"/>
                      </a:moveTo>
                      <a:lnTo>
                        <a:pt x="509" y="152"/>
                      </a:lnTo>
                      <a:lnTo>
                        <a:pt x="417" y="128"/>
                      </a:lnTo>
                      <a:lnTo>
                        <a:pt x="400" y="80"/>
                      </a:lnTo>
                      <a:lnTo>
                        <a:pt x="361" y="80"/>
                      </a:lnTo>
                      <a:lnTo>
                        <a:pt x="325" y="27"/>
                      </a:lnTo>
                      <a:lnTo>
                        <a:pt x="224" y="27"/>
                      </a:lnTo>
                      <a:lnTo>
                        <a:pt x="151" y="80"/>
                      </a:lnTo>
                      <a:lnTo>
                        <a:pt x="95" y="0"/>
                      </a:lnTo>
                      <a:lnTo>
                        <a:pt x="49" y="0"/>
                      </a:lnTo>
                      <a:lnTo>
                        <a:pt x="0" y="48"/>
                      </a:lnTo>
                      <a:lnTo>
                        <a:pt x="30" y="128"/>
                      </a:lnTo>
                      <a:lnTo>
                        <a:pt x="112" y="177"/>
                      </a:lnTo>
                      <a:lnTo>
                        <a:pt x="175" y="245"/>
                      </a:lnTo>
                      <a:lnTo>
                        <a:pt x="159" y="280"/>
                      </a:lnTo>
                      <a:lnTo>
                        <a:pt x="271" y="325"/>
                      </a:lnTo>
                      <a:lnTo>
                        <a:pt x="352" y="269"/>
                      </a:lnTo>
                      <a:lnTo>
                        <a:pt x="447" y="269"/>
                      </a:lnTo>
                      <a:lnTo>
                        <a:pt x="509" y="219"/>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8" name="Freeform 24"/>
                <p:cNvSpPr>
                  <a:spLocks noChangeAspect="1"/>
                </p:cNvSpPr>
                <p:nvPr/>
              </p:nvSpPr>
              <p:spPr bwMode="auto">
                <a:xfrm>
                  <a:off x="776" y="3589"/>
                  <a:ext cx="29" cy="28"/>
                </a:xfrm>
                <a:custGeom>
                  <a:avLst/>
                  <a:gdLst>
                    <a:gd name="T0" fmla="*/ 1 w 111"/>
                    <a:gd name="T1" fmla="*/ 0 h 115"/>
                    <a:gd name="T2" fmla="*/ 1 w 111"/>
                    <a:gd name="T3" fmla="*/ 0 h 115"/>
                    <a:gd name="T4" fmla="*/ 0 w 111"/>
                    <a:gd name="T5" fmla="*/ 0 h 115"/>
                    <a:gd name="T6" fmla="*/ 0 w 111"/>
                    <a:gd name="T7" fmla="*/ 0 h 115"/>
                    <a:gd name="T8" fmla="*/ 1 w 111"/>
                    <a:gd name="T9" fmla="*/ 0 h 115"/>
                    <a:gd name="T10" fmla="*/ 1 w 111"/>
                    <a:gd name="T11" fmla="*/ 0 h 115"/>
                    <a:gd name="T12" fmla="*/ 0 60000 65536"/>
                    <a:gd name="T13" fmla="*/ 0 60000 65536"/>
                    <a:gd name="T14" fmla="*/ 0 60000 65536"/>
                    <a:gd name="T15" fmla="*/ 0 60000 65536"/>
                    <a:gd name="T16" fmla="*/ 0 60000 65536"/>
                    <a:gd name="T17" fmla="*/ 0 60000 65536"/>
                    <a:gd name="T18" fmla="*/ 0 w 111"/>
                    <a:gd name="T19" fmla="*/ 0 h 115"/>
                    <a:gd name="T20" fmla="*/ 111 w 111"/>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11" h="115">
                      <a:moveTo>
                        <a:pt x="111" y="107"/>
                      </a:moveTo>
                      <a:lnTo>
                        <a:pt x="92" y="0"/>
                      </a:lnTo>
                      <a:lnTo>
                        <a:pt x="0" y="91"/>
                      </a:lnTo>
                      <a:lnTo>
                        <a:pt x="10" y="115"/>
                      </a:lnTo>
                      <a:lnTo>
                        <a:pt x="111" y="107"/>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9" name="Freeform 25"/>
                <p:cNvSpPr>
                  <a:spLocks noChangeAspect="1"/>
                </p:cNvSpPr>
                <p:nvPr/>
              </p:nvSpPr>
              <p:spPr bwMode="auto">
                <a:xfrm>
                  <a:off x="711" y="3536"/>
                  <a:ext cx="42" cy="41"/>
                </a:xfrm>
                <a:custGeom>
                  <a:avLst/>
                  <a:gdLst>
                    <a:gd name="T0" fmla="*/ 0 w 174"/>
                    <a:gd name="T1" fmla="*/ 1 h 162"/>
                    <a:gd name="T2" fmla="*/ 1 w 174"/>
                    <a:gd name="T3" fmla="*/ 1 h 162"/>
                    <a:gd name="T4" fmla="*/ 0 w 174"/>
                    <a:gd name="T5" fmla="*/ 0 h 162"/>
                    <a:gd name="T6" fmla="*/ 0 w 174"/>
                    <a:gd name="T7" fmla="*/ 0 h 162"/>
                    <a:gd name="T8" fmla="*/ 0 w 174"/>
                    <a:gd name="T9" fmla="*/ 0 h 162"/>
                    <a:gd name="T10" fmla="*/ 0 w 174"/>
                    <a:gd name="T11" fmla="*/ 0 h 162"/>
                    <a:gd name="T12" fmla="*/ 0 w 174"/>
                    <a:gd name="T13" fmla="*/ 1 h 162"/>
                    <a:gd name="T14" fmla="*/ 0 w 174"/>
                    <a:gd name="T15" fmla="*/ 1 h 162"/>
                    <a:gd name="T16" fmla="*/ 0 w 174"/>
                    <a:gd name="T17" fmla="*/ 1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2"/>
                    <a:gd name="T29" fmla="*/ 174 w 17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2">
                      <a:moveTo>
                        <a:pt x="155" y="162"/>
                      </a:moveTo>
                      <a:lnTo>
                        <a:pt x="174" y="104"/>
                      </a:lnTo>
                      <a:lnTo>
                        <a:pt x="116" y="47"/>
                      </a:lnTo>
                      <a:lnTo>
                        <a:pt x="110" y="0"/>
                      </a:lnTo>
                      <a:lnTo>
                        <a:pt x="0" y="0"/>
                      </a:lnTo>
                      <a:lnTo>
                        <a:pt x="0" y="56"/>
                      </a:lnTo>
                      <a:lnTo>
                        <a:pt x="54" y="104"/>
                      </a:lnTo>
                      <a:lnTo>
                        <a:pt x="155" y="162"/>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0" name="Freeform 26"/>
                <p:cNvSpPr>
                  <a:spLocks noChangeAspect="1"/>
                </p:cNvSpPr>
                <p:nvPr/>
              </p:nvSpPr>
              <p:spPr bwMode="auto">
                <a:xfrm>
                  <a:off x="669" y="3485"/>
                  <a:ext cx="101" cy="34"/>
                </a:xfrm>
                <a:custGeom>
                  <a:avLst/>
                  <a:gdLst>
                    <a:gd name="T0" fmla="*/ 2 w 408"/>
                    <a:gd name="T1" fmla="*/ 0 h 139"/>
                    <a:gd name="T2" fmla="*/ 2 w 408"/>
                    <a:gd name="T3" fmla="*/ 0 h 139"/>
                    <a:gd name="T4" fmla="*/ 1 w 408"/>
                    <a:gd name="T5" fmla="*/ 0 h 139"/>
                    <a:gd name="T6" fmla="*/ 0 w 408"/>
                    <a:gd name="T7" fmla="*/ 0 h 139"/>
                    <a:gd name="T8" fmla="*/ 0 w 408"/>
                    <a:gd name="T9" fmla="*/ 0 h 139"/>
                    <a:gd name="T10" fmla="*/ 0 w 408"/>
                    <a:gd name="T11" fmla="*/ 1 h 139"/>
                    <a:gd name="T12" fmla="*/ 1 w 408"/>
                    <a:gd name="T13" fmla="*/ 1 h 139"/>
                    <a:gd name="T14" fmla="*/ 1 w 408"/>
                    <a:gd name="T15" fmla="*/ 1 h 139"/>
                    <a:gd name="T16" fmla="*/ 1 w 408"/>
                    <a:gd name="T17" fmla="*/ 1 h 139"/>
                    <a:gd name="T18" fmla="*/ 1 w 408"/>
                    <a:gd name="T19" fmla="*/ 1 h 139"/>
                    <a:gd name="T20" fmla="*/ 2 w 408"/>
                    <a:gd name="T21" fmla="*/ 1 h 139"/>
                    <a:gd name="T22" fmla="*/ 2 w 408"/>
                    <a:gd name="T23" fmla="*/ 0 h 139"/>
                    <a:gd name="T24" fmla="*/ 2 w 408"/>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8"/>
                    <a:gd name="T40" fmla="*/ 0 h 139"/>
                    <a:gd name="T41" fmla="*/ 408 w 408"/>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8" h="139">
                      <a:moveTo>
                        <a:pt x="408" y="58"/>
                      </a:moveTo>
                      <a:lnTo>
                        <a:pt x="370" y="22"/>
                      </a:lnTo>
                      <a:lnTo>
                        <a:pt x="270" y="58"/>
                      </a:lnTo>
                      <a:lnTo>
                        <a:pt x="29" y="0"/>
                      </a:lnTo>
                      <a:lnTo>
                        <a:pt x="0" y="70"/>
                      </a:lnTo>
                      <a:lnTo>
                        <a:pt x="0" y="105"/>
                      </a:lnTo>
                      <a:lnTo>
                        <a:pt x="113" y="115"/>
                      </a:lnTo>
                      <a:lnTo>
                        <a:pt x="170" y="88"/>
                      </a:lnTo>
                      <a:lnTo>
                        <a:pt x="224" y="139"/>
                      </a:lnTo>
                      <a:lnTo>
                        <a:pt x="315" y="139"/>
                      </a:lnTo>
                      <a:lnTo>
                        <a:pt x="370" y="105"/>
                      </a:lnTo>
                      <a:lnTo>
                        <a:pt x="408" y="58"/>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1" name="Freeform 27"/>
                <p:cNvSpPr>
                  <a:spLocks noChangeAspect="1"/>
                </p:cNvSpPr>
                <p:nvPr/>
              </p:nvSpPr>
              <p:spPr bwMode="auto">
                <a:xfrm>
                  <a:off x="499" y="3403"/>
                  <a:ext cx="109" cy="82"/>
                </a:xfrm>
                <a:custGeom>
                  <a:avLst/>
                  <a:gdLst>
                    <a:gd name="T0" fmla="*/ 2 w 435"/>
                    <a:gd name="T1" fmla="*/ 1 h 324"/>
                    <a:gd name="T2" fmla="*/ 2 w 435"/>
                    <a:gd name="T3" fmla="*/ 1 h 324"/>
                    <a:gd name="T4" fmla="*/ 2 w 435"/>
                    <a:gd name="T5" fmla="*/ 1 h 324"/>
                    <a:gd name="T6" fmla="*/ 2 w 435"/>
                    <a:gd name="T7" fmla="*/ 1 h 324"/>
                    <a:gd name="T8" fmla="*/ 2 w 435"/>
                    <a:gd name="T9" fmla="*/ 1 h 324"/>
                    <a:gd name="T10" fmla="*/ 1 w 435"/>
                    <a:gd name="T11" fmla="*/ 1 h 324"/>
                    <a:gd name="T12" fmla="*/ 1 w 435"/>
                    <a:gd name="T13" fmla="*/ 1 h 324"/>
                    <a:gd name="T14" fmla="*/ 1 w 435"/>
                    <a:gd name="T15" fmla="*/ 0 h 324"/>
                    <a:gd name="T16" fmla="*/ 1 w 435"/>
                    <a:gd name="T17" fmla="*/ 0 h 324"/>
                    <a:gd name="T18" fmla="*/ 1 w 435"/>
                    <a:gd name="T19" fmla="*/ 0 h 324"/>
                    <a:gd name="T20" fmla="*/ 0 w 435"/>
                    <a:gd name="T21" fmla="*/ 0 h 324"/>
                    <a:gd name="T22" fmla="*/ 0 w 435"/>
                    <a:gd name="T23" fmla="*/ 1 h 324"/>
                    <a:gd name="T24" fmla="*/ 1 w 435"/>
                    <a:gd name="T25" fmla="*/ 1 h 324"/>
                    <a:gd name="T26" fmla="*/ 1 w 435"/>
                    <a:gd name="T27" fmla="*/ 1 h 324"/>
                    <a:gd name="T28" fmla="*/ 1 w 435"/>
                    <a:gd name="T29" fmla="*/ 1 h 324"/>
                    <a:gd name="T30" fmla="*/ 1 w 435"/>
                    <a:gd name="T31" fmla="*/ 1 h 324"/>
                    <a:gd name="T32" fmla="*/ 1 w 435"/>
                    <a:gd name="T33" fmla="*/ 1 h 324"/>
                    <a:gd name="T34" fmla="*/ 1 w 435"/>
                    <a:gd name="T35" fmla="*/ 1 h 324"/>
                    <a:gd name="T36" fmla="*/ 2 w 435"/>
                    <a:gd name="T37" fmla="*/ 1 h 324"/>
                    <a:gd name="T38" fmla="*/ 2 w 435"/>
                    <a:gd name="T39" fmla="*/ 1 h 3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4"/>
                    <a:gd name="T62" fmla="*/ 435 w 435"/>
                    <a:gd name="T63" fmla="*/ 324 h 3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4">
                      <a:moveTo>
                        <a:pt x="426" y="288"/>
                      </a:moveTo>
                      <a:lnTo>
                        <a:pt x="435" y="253"/>
                      </a:lnTo>
                      <a:lnTo>
                        <a:pt x="390" y="242"/>
                      </a:lnTo>
                      <a:lnTo>
                        <a:pt x="390" y="162"/>
                      </a:lnTo>
                      <a:lnTo>
                        <a:pt x="342" y="196"/>
                      </a:lnTo>
                      <a:lnTo>
                        <a:pt x="297" y="115"/>
                      </a:lnTo>
                      <a:lnTo>
                        <a:pt x="333" y="115"/>
                      </a:lnTo>
                      <a:lnTo>
                        <a:pt x="241" y="0"/>
                      </a:lnTo>
                      <a:lnTo>
                        <a:pt x="184" y="0"/>
                      </a:lnTo>
                      <a:lnTo>
                        <a:pt x="129" y="92"/>
                      </a:lnTo>
                      <a:lnTo>
                        <a:pt x="0" y="92"/>
                      </a:lnTo>
                      <a:lnTo>
                        <a:pt x="48" y="208"/>
                      </a:lnTo>
                      <a:lnTo>
                        <a:pt x="100" y="300"/>
                      </a:lnTo>
                      <a:lnTo>
                        <a:pt x="222" y="300"/>
                      </a:lnTo>
                      <a:lnTo>
                        <a:pt x="196" y="253"/>
                      </a:lnTo>
                      <a:lnTo>
                        <a:pt x="259" y="253"/>
                      </a:lnTo>
                      <a:lnTo>
                        <a:pt x="287" y="268"/>
                      </a:lnTo>
                      <a:lnTo>
                        <a:pt x="323" y="324"/>
                      </a:lnTo>
                      <a:lnTo>
                        <a:pt x="426" y="288"/>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2" name="Freeform 28"/>
                <p:cNvSpPr>
                  <a:spLocks noChangeAspect="1"/>
                </p:cNvSpPr>
                <p:nvPr/>
              </p:nvSpPr>
              <p:spPr bwMode="auto">
                <a:xfrm>
                  <a:off x="316" y="3317"/>
                  <a:ext cx="88" cy="72"/>
                </a:xfrm>
                <a:custGeom>
                  <a:avLst/>
                  <a:gdLst>
                    <a:gd name="T0" fmla="*/ 1 w 352"/>
                    <a:gd name="T1" fmla="*/ 1 h 289"/>
                    <a:gd name="T2" fmla="*/ 1 w 352"/>
                    <a:gd name="T3" fmla="*/ 1 h 289"/>
                    <a:gd name="T4" fmla="*/ 1 w 352"/>
                    <a:gd name="T5" fmla="*/ 1 h 289"/>
                    <a:gd name="T6" fmla="*/ 1 w 352"/>
                    <a:gd name="T7" fmla="*/ 0 h 289"/>
                    <a:gd name="T8" fmla="*/ 1 w 352"/>
                    <a:gd name="T9" fmla="*/ 0 h 289"/>
                    <a:gd name="T10" fmla="*/ 1 w 352"/>
                    <a:gd name="T11" fmla="*/ 0 h 289"/>
                    <a:gd name="T12" fmla="*/ 1 w 352"/>
                    <a:gd name="T13" fmla="*/ 0 h 289"/>
                    <a:gd name="T14" fmla="*/ 1 w 352"/>
                    <a:gd name="T15" fmla="*/ 0 h 289"/>
                    <a:gd name="T16" fmla="*/ 1 w 352"/>
                    <a:gd name="T17" fmla="*/ 0 h 289"/>
                    <a:gd name="T18" fmla="*/ 0 w 352"/>
                    <a:gd name="T19" fmla="*/ 0 h 289"/>
                    <a:gd name="T20" fmla="*/ 0 w 352"/>
                    <a:gd name="T21" fmla="*/ 0 h 289"/>
                    <a:gd name="T22" fmla="*/ 0 w 352"/>
                    <a:gd name="T23" fmla="*/ 1 h 289"/>
                    <a:gd name="T24" fmla="*/ 1 w 352"/>
                    <a:gd name="T25" fmla="*/ 1 h 289"/>
                    <a:gd name="T26" fmla="*/ 1 w 352"/>
                    <a:gd name="T27" fmla="*/ 1 h 289"/>
                    <a:gd name="T28" fmla="*/ 1 w 352"/>
                    <a:gd name="T29" fmla="*/ 1 h 289"/>
                    <a:gd name="T30" fmla="*/ 1 w 352"/>
                    <a:gd name="T31" fmla="*/ 1 h 289"/>
                    <a:gd name="T32" fmla="*/ 1 w 352"/>
                    <a:gd name="T33" fmla="*/ 1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2"/>
                    <a:gd name="T52" fmla="*/ 0 h 289"/>
                    <a:gd name="T53" fmla="*/ 352 w 352"/>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2" h="289">
                      <a:moveTo>
                        <a:pt x="241" y="255"/>
                      </a:moveTo>
                      <a:lnTo>
                        <a:pt x="270" y="222"/>
                      </a:lnTo>
                      <a:lnTo>
                        <a:pt x="286" y="198"/>
                      </a:lnTo>
                      <a:lnTo>
                        <a:pt x="286" y="139"/>
                      </a:lnTo>
                      <a:lnTo>
                        <a:pt x="352" y="104"/>
                      </a:lnTo>
                      <a:lnTo>
                        <a:pt x="352" y="47"/>
                      </a:lnTo>
                      <a:lnTo>
                        <a:pt x="315" y="0"/>
                      </a:lnTo>
                      <a:lnTo>
                        <a:pt x="213" y="0"/>
                      </a:lnTo>
                      <a:lnTo>
                        <a:pt x="165" y="10"/>
                      </a:lnTo>
                      <a:lnTo>
                        <a:pt x="47" y="59"/>
                      </a:lnTo>
                      <a:lnTo>
                        <a:pt x="0" y="128"/>
                      </a:lnTo>
                      <a:lnTo>
                        <a:pt x="0" y="209"/>
                      </a:lnTo>
                      <a:lnTo>
                        <a:pt x="121" y="222"/>
                      </a:lnTo>
                      <a:lnTo>
                        <a:pt x="157" y="289"/>
                      </a:lnTo>
                      <a:lnTo>
                        <a:pt x="213" y="265"/>
                      </a:lnTo>
                      <a:lnTo>
                        <a:pt x="241" y="255"/>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3" name="Freeform 29"/>
                <p:cNvSpPr>
                  <a:spLocks noChangeAspect="1"/>
                </p:cNvSpPr>
                <p:nvPr/>
              </p:nvSpPr>
              <p:spPr bwMode="auto">
                <a:xfrm>
                  <a:off x="240" y="3361"/>
                  <a:ext cx="38" cy="45"/>
                </a:xfrm>
                <a:custGeom>
                  <a:avLst/>
                  <a:gdLst>
                    <a:gd name="T0" fmla="*/ 0 w 154"/>
                    <a:gd name="T1" fmla="*/ 1 h 174"/>
                    <a:gd name="T2" fmla="*/ 0 w 154"/>
                    <a:gd name="T3" fmla="*/ 1 h 174"/>
                    <a:gd name="T4" fmla="*/ 1 w 154"/>
                    <a:gd name="T5" fmla="*/ 0 h 174"/>
                    <a:gd name="T6" fmla="*/ 1 w 154"/>
                    <a:gd name="T7" fmla="*/ 0 h 174"/>
                    <a:gd name="T8" fmla="*/ 1 w 154"/>
                    <a:gd name="T9" fmla="*/ 0 h 174"/>
                    <a:gd name="T10" fmla="*/ 1 w 154"/>
                    <a:gd name="T11" fmla="*/ 0 h 174"/>
                    <a:gd name="T12" fmla="*/ 0 w 154"/>
                    <a:gd name="T13" fmla="*/ 0 h 174"/>
                    <a:gd name="T14" fmla="*/ 0 w 154"/>
                    <a:gd name="T15" fmla="*/ 0 h 174"/>
                    <a:gd name="T16" fmla="*/ 0 w 154"/>
                    <a:gd name="T17" fmla="*/ 1 h 174"/>
                    <a:gd name="T18" fmla="*/ 0 w 154"/>
                    <a:gd name="T19" fmla="*/ 1 h 174"/>
                    <a:gd name="T20" fmla="*/ 0 w 154"/>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174"/>
                    <a:gd name="T35" fmla="*/ 154 w 154"/>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174">
                      <a:moveTo>
                        <a:pt x="17" y="174"/>
                      </a:moveTo>
                      <a:lnTo>
                        <a:pt x="43" y="104"/>
                      </a:lnTo>
                      <a:lnTo>
                        <a:pt x="118" y="69"/>
                      </a:lnTo>
                      <a:lnTo>
                        <a:pt x="118" y="48"/>
                      </a:lnTo>
                      <a:lnTo>
                        <a:pt x="154" y="0"/>
                      </a:lnTo>
                      <a:lnTo>
                        <a:pt x="99" y="0"/>
                      </a:lnTo>
                      <a:lnTo>
                        <a:pt x="63" y="59"/>
                      </a:lnTo>
                      <a:lnTo>
                        <a:pt x="7" y="69"/>
                      </a:lnTo>
                      <a:lnTo>
                        <a:pt x="0" y="174"/>
                      </a:lnTo>
                      <a:lnTo>
                        <a:pt x="17" y="174"/>
                      </a:lnTo>
                      <a:close/>
                    </a:path>
                  </a:pathLst>
                </a:custGeom>
                <a:solidFill>
                  <a:srgbClr val="FFFF99"/>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7" name="Text Box 30"/>
              <p:cNvSpPr txBox="1">
                <a:spLocks noChangeArrowheads="1"/>
              </p:cNvSpPr>
              <p:nvPr/>
            </p:nvSpPr>
            <p:spPr bwMode="auto">
              <a:xfrm>
                <a:off x="191" y="3261"/>
                <a:ext cx="302" cy="177"/>
              </a:xfrm>
              <a:prstGeom prst="rect">
                <a:avLst/>
              </a:prstGeom>
              <a:noFill/>
              <a:ln w="3175">
                <a:solidFill>
                  <a:srgbClr val="000000"/>
                </a:solid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HI</a:t>
                </a:r>
              </a:p>
            </p:txBody>
          </p:sp>
        </p:grpSp>
        <p:grpSp>
          <p:nvGrpSpPr>
            <p:cNvPr id="20484" name="Group 188"/>
            <p:cNvGrpSpPr>
              <a:grpSpLocks/>
            </p:cNvGrpSpPr>
            <p:nvPr/>
          </p:nvGrpSpPr>
          <p:grpSpPr bwMode="auto">
            <a:xfrm>
              <a:off x="304800" y="4876800"/>
              <a:ext cx="1139825" cy="1150938"/>
              <a:chOff x="4" y="3976"/>
              <a:chExt cx="1253" cy="975"/>
            </a:xfrm>
          </p:grpSpPr>
          <p:grpSp>
            <p:nvGrpSpPr>
              <p:cNvPr id="20658" name="Group 191"/>
              <p:cNvGrpSpPr>
                <a:grpSpLocks/>
              </p:cNvGrpSpPr>
              <p:nvPr/>
            </p:nvGrpSpPr>
            <p:grpSpPr bwMode="auto">
              <a:xfrm>
                <a:off x="77" y="4073"/>
                <a:ext cx="1087" cy="711"/>
                <a:chOff x="77" y="4073"/>
                <a:chExt cx="1087" cy="711"/>
              </a:xfrm>
            </p:grpSpPr>
            <p:sp>
              <p:nvSpPr>
                <p:cNvPr id="37" name="Freeform 192"/>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8" name="Freeform 19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26" name="Rectangle 194"/>
              <p:cNvSpPr>
                <a:spLocks noChangeArrowheads="1"/>
              </p:cNvSpPr>
              <p:nvPr/>
            </p:nvSpPr>
            <p:spPr bwMode="auto">
              <a:xfrm>
                <a:off x="454" y="4240"/>
                <a:ext cx="133" cy="90"/>
              </a:xfrm>
              <a:prstGeom prst="rect">
                <a:avLst/>
              </a:prstGeom>
              <a:noFill/>
              <a:ln w="9525">
                <a:noFill/>
                <a:miter lim="800000"/>
                <a:headEnd/>
                <a:tailEnd/>
              </a:ln>
            </p:spPr>
            <p:txBody>
              <a:bodyPr wrap="none" lIns="0" tIns="0" rIns="0" bIns="0">
                <a:prstTxWarp prst="textNoShape">
                  <a:avLst/>
                </a:prstTxWarp>
                <a:spAutoFit/>
              </a:bodyPr>
              <a:lstStyle/>
              <a:p>
                <a:pPr eaLnBrk="0" hangingPunct="0">
                  <a:spcBef>
                    <a:spcPct val="0"/>
                  </a:spcBef>
                </a:pPr>
                <a:r>
                  <a:rPr lang="en-US" sz="800">
                    <a:solidFill>
                      <a:srgbClr val="000000"/>
                    </a:solidFill>
                    <a:ea typeface="Times New Roman" charset="0"/>
                    <a:cs typeface="Arial" charset="0"/>
                  </a:rPr>
                  <a:t>AK</a:t>
                </a:r>
                <a:endParaRPr lang="en-US">
                  <a:solidFill>
                    <a:srgbClr val="000000"/>
                  </a:solidFill>
                  <a:ea typeface="Times New Roman" charset="0"/>
                  <a:cs typeface="Arial" charset="0"/>
                </a:endParaRPr>
              </a:p>
            </p:txBody>
          </p:sp>
          <p:sp>
            <p:nvSpPr>
              <p:cNvPr id="27" name="Rectangle 195"/>
              <p:cNvSpPr>
                <a:spLocks noChangeArrowheads="1"/>
              </p:cNvSpPr>
              <p:nvPr/>
            </p:nvSpPr>
            <p:spPr bwMode="auto">
              <a:xfrm>
                <a:off x="4" y="3976"/>
                <a:ext cx="1253" cy="975"/>
              </a:xfrm>
              <a:prstGeom prst="rect">
                <a:avLst/>
              </a:prstGeom>
              <a:noFill/>
              <a:ln w="5715" cap="rnd">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nvGrpSpPr>
              <p:cNvPr id="20661" name="Group 196"/>
              <p:cNvGrpSpPr>
                <a:grpSpLocks/>
              </p:cNvGrpSpPr>
              <p:nvPr/>
            </p:nvGrpSpPr>
            <p:grpSpPr bwMode="auto">
              <a:xfrm>
                <a:off x="4" y="3976"/>
                <a:ext cx="1253" cy="975"/>
                <a:chOff x="4" y="3976"/>
                <a:chExt cx="1253" cy="975"/>
              </a:xfrm>
            </p:grpSpPr>
            <p:grpSp>
              <p:nvGrpSpPr>
                <p:cNvPr id="20662" name="Group 198"/>
                <p:cNvGrpSpPr>
                  <a:grpSpLocks/>
                </p:cNvGrpSpPr>
                <p:nvPr/>
              </p:nvGrpSpPr>
              <p:grpSpPr bwMode="auto">
                <a:xfrm>
                  <a:off x="77" y="4073"/>
                  <a:ext cx="1087" cy="711"/>
                  <a:chOff x="77" y="4073"/>
                  <a:chExt cx="1087" cy="711"/>
                </a:xfrm>
              </p:grpSpPr>
              <p:sp>
                <p:nvSpPr>
                  <p:cNvPr id="35" name="Freeform 199"/>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6" name="Freeform 200"/>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nvGrpSpPr>
                <p:cNvPr id="20663" name="Group 202"/>
                <p:cNvGrpSpPr>
                  <a:grpSpLocks/>
                </p:cNvGrpSpPr>
                <p:nvPr/>
              </p:nvGrpSpPr>
              <p:grpSpPr bwMode="auto">
                <a:xfrm>
                  <a:off x="77" y="4073"/>
                  <a:ext cx="1087" cy="711"/>
                  <a:chOff x="77" y="4073"/>
                  <a:chExt cx="1087" cy="711"/>
                </a:xfrm>
              </p:grpSpPr>
              <p:sp>
                <p:nvSpPr>
                  <p:cNvPr id="33" name="Freeform 20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4" name="Freeform 204"/>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31" name="Rectangle 205"/>
                <p:cNvSpPr>
                  <a:spLocks noChangeArrowheads="1"/>
                </p:cNvSpPr>
                <p:nvPr/>
              </p:nvSpPr>
              <p:spPr bwMode="auto">
                <a:xfrm>
                  <a:off x="454" y="4240"/>
                  <a:ext cx="208" cy="144"/>
                </a:xfrm>
                <a:prstGeom prst="rect">
                  <a:avLst/>
                </a:prstGeom>
                <a:noFill/>
                <a:ln w="9525">
                  <a:noFill/>
                  <a:miter lim="800000"/>
                  <a:headEnd/>
                  <a:tailEnd/>
                </a:ln>
              </p:spPr>
              <p:txBody>
                <a:bodyPr wrap="none" lIns="0" tIns="0" rIns="0" bIns="0">
                  <a:spAutoFit/>
                </a:bodyPr>
                <a:lstStyle/>
                <a:p>
                  <a:pPr eaLnBrk="0" fontAlgn="auto" hangingPunct="0">
                    <a:spcBef>
                      <a:spcPts val="0"/>
                    </a:spcBef>
                    <a:spcAft>
                      <a:spcPts val="0"/>
                    </a:spcAft>
                    <a:defRPr/>
                  </a:pPr>
                  <a:r>
                    <a:rPr lang="en-US" kern="0" dirty="0">
                      <a:solidFill>
                        <a:srgbClr val="000000"/>
                      </a:solidFill>
                      <a:latin typeface="+mn-lt"/>
                      <a:ea typeface="Times New Roman" pitchFamily="18" charset="0"/>
                      <a:cs typeface="Arial" charset="0"/>
                    </a:rPr>
                    <a:t>AK</a:t>
                  </a:r>
                  <a:endParaRPr lang="en-US" kern="0" dirty="0">
                    <a:solidFill>
                      <a:sysClr val="windowText" lastClr="000000"/>
                    </a:solidFill>
                    <a:latin typeface="+mn-lt"/>
                    <a:ea typeface="Times New Roman" pitchFamily="18" charset="0"/>
                    <a:cs typeface="Arial" charset="0"/>
                  </a:endParaRPr>
                </a:p>
              </p:txBody>
            </p:sp>
            <p:sp>
              <p:nvSpPr>
                <p:cNvPr id="32" name="Rectangle 206"/>
                <p:cNvSpPr>
                  <a:spLocks noChangeArrowheads="1"/>
                </p:cNvSpPr>
                <p:nvPr/>
              </p:nvSpPr>
              <p:spPr bwMode="auto">
                <a:xfrm>
                  <a:off x="4" y="3976"/>
                  <a:ext cx="1253" cy="975"/>
                </a:xfrm>
                <a:prstGeom prst="rect">
                  <a:avLst/>
                </a:prstGeom>
                <a:noFill/>
                <a:ln w="12700" cap="rnd" cmpd="dbl">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grpSp>
          <p:nvGrpSpPr>
            <p:cNvPr id="20485" name="Group 218"/>
            <p:cNvGrpSpPr>
              <a:grpSpLocks/>
            </p:cNvGrpSpPr>
            <p:nvPr/>
          </p:nvGrpSpPr>
          <p:grpSpPr bwMode="auto">
            <a:xfrm>
              <a:off x="7086600" y="5715000"/>
              <a:ext cx="1898650" cy="657225"/>
              <a:chOff x="4224" y="3744"/>
              <a:chExt cx="1440" cy="480"/>
            </a:xfrm>
          </p:grpSpPr>
          <p:sp>
            <p:nvSpPr>
              <p:cNvPr id="40" name="Rectangle 219"/>
              <p:cNvSpPr>
                <a:spLocks noChangeArrowheads="1"/>
              </p:cNvSpPr>
              <p:nvPr/>
            </p:nvSpPr>
            <p:spPr bwMode="auto">
              <a:xfrm>
                <a:off x="4224" y="3744"/>
                <a:ext cx="1440" cy="480"/>
              </a:xfrm>
              <a:prstGeom prst="rect">
                <a:avLst/>
              </a:prstGeom>
              <a:noFill/>
              <a:ln w="9525">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sp>
            <p:nvSpPr>
              <p:cNvPr id="41" name="Text Box 220"/>
              <p:cNvSpPr txBox="1">
                <a:spLocks noChangeArrowheads="1"/>
              </p:cNvSpPr>
              <p:nvPr/>
            </p:nvSpPr>
            <p:spPr bwMode="auto">
              <a:xfrm>
                <a:off x="4224" y="3792"/>
                <a:ext cx="427" cy="292"/>
              </a:xfrm>
              <a:prstGeom prst="rect">
                <a:avLst/>
              </a:prstGeom>
              <a:noFill/>
              <a:ln w="9525">
                <a:noFill/>
                <a:miter lim="800000"/>
                <a:headEnd/>
                <a:tailEnd/>
              </a:ln>
            </p:spPr>
            <p:txBody>
              <a:bodyPr wrap="none">
                <a:prstTxWarp prst="textNoShape">
                  <a:avLst/>
                </a:prstTxWarp>
                <a:spAutoFit/>
              </a:bodyPr>
              <a:lstStyle/>
              <a:p>
                <a:pPr eaLnBrk="0" hangingPunct="0">
                  <a:spcBef>
                    <a:spcPct val="0"/>
                  </a:spcBef>
                </a:pPr>
                <a:r>
                  <a:rPr lang="en-US" sz="1400">
                    <a:solidFill>
                      <a:srgbClr val="000000"/>
                    </a:solidFill>
                  </a:rPr>
                  <a:t>Key</a:t>
                </a:r>
                <a:r>
                  <a:rPr lang="en-US" sz="2000">
                    <a:solidFill>
                      <a:srgbClr val="000000"/>
                    </a:solidFill>
                  </a:rPr>
                  <a:t>:</a:t>
                </a:r>
                <a:endParaRPr lang="en-US">
                  <a:solidFill>
                    <a:srgbClr val="000000"/>
                  </a:solidFill>
                </a:endParaRPr>
              </a:p>
            </p:txBody>
          </p:sp>
          <p:sp>
            <p:nvSpPr>
              <p:cNvPr id="42" name="Rectangle 221"/>
              <p:cNvSpPr>
                <a:spLocks noChangeArrowheads="1"/>
              </p:cNvSpPr>
              <p:nvPr/>
            </p:nvSpPr>
            <p:spPr bwMode="auto">
              <a:xfrm>
                <a:off x="4656" y="3840"/>
                <a:ext cx="863" cy="144"/>
              </a:xfrm>
              <a:prstGeom prst="rect">
                <a:avLst/>
              </a:prstGeom>
              <a:solidFill>
                <a:srgbClr val="FFFF99"/>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Participating</a:t>
                </a:r>
              </a:p>
            </p:txBody>
          </p:sp>
          <p:sp>
            <p:nvSpPr>
              <p:cNvPr id="43" name="Rectangle 222"/>
              <p:cNvSpPr>
                <a:spLocks noChangeArrowheads="1"/>
              </p:cNvSpPr>
              <p:nvPr/>
            </p:nvSpPr>
            <p:spPr bwMode="auto">
              <a:xfrm>
                <a:off x="4656" y="4032"/>
                <a:ext cx="863" cy="145"/>
              </a:xfrm>
              <a:prstGeom prst="rect">
                <a:avLst/>
              </a:prstGeom>
              <a:solidFill>
                <a:srgbClr val="FFFFFF"/>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Non-participating</a:t>
                </a:r>
              </a:p>
            </p:txBody>
          </p:sp>
        </p:grpSp>
        <p:grpSp>
          <p:nvGrpSpPr>
            <p:cNvPr id="20486" name="Group 332"/>
            <p:cNvGrpSpPr>
              <a:grpSpLocks noChangeAspect="1"/>
            </p:cNvGrpSpPr>
            <p:nvPr/>
          </p:nvGrpSpPr>
          <p:grpSpPr bwMode="auto">
            <a:xfrm>
              <a:off x="990600" y="1447800"/>
              <a:ext cx="7132638" cy="4332288"/>
              <a:chOff x="816" y="576"/>
              <a:chExt cx="4854" cy="2948"/>
            </a:xfrm>
          </p:grpSpPr>
          <p:sp>
            <p:nvSpPr>
              <p:cNvPr id="45" name="Freeform 31"/>
              <p:cNvSpPr>
                <a:spLocks/>
              </p:cNvSpPr>
              <p:nvPr/>
            </p:nvSpPr>
            <p:spPr bwMode="auto">
              <a:xfrm>
                <a:off x="1058" y="601"/>
                <a:ext cx="584" cy="441"/>
              </a:xfrm>
              <a:custGeom>
                <a:avLst/>
                <a:gdLst>
                  <a:gd name="T0" fmla="*/ 19 w 622"/>
                  <a:gd name="T1" fmla="*/ 95 h 440"/>
                  <a:gd name="T2" fmla="*/ 11 w 622"/>
                  <a:gd name="T3" fmla="*/ 217 h 440"/>
                  <a:gd name="T4" fmla="*/ 23 w 622"/>
                  <a:gd name="T5" fmla="*/ 217 h 440"/>
                  <a:gd name="T6" fmla="*/ 17 w 622"/>
                  <a:gd name="T7" fmla="*/ 246 h 440"/>
                  <a:gd name="T8" fmla="*/ 8 w 622"/>
                  <a:gd name="T9" fmla="*/ 230 h 440"/>
                  <a:gd name="T10" fmla="*/ 0 w 622"/>
                  <a:gd name="T11" fmla="*/ 263 h 440"/>
                  <a:gd name="T12" fmla="*/ 35 w 622"/>
                  <a:gd name="T13" fmla="*/ 287 h 440"/>
                  <a:gd name="T14" fmla="*/ 36 w 622"/>
                  <a:gd name="T15" fmla="*/ 298 h 440"/>
                  <a:gd name="T16" fmla="*/ 45 w 622"/>
                  <a:gd name="T17" fmla="*/ 300 h 440"/>
                  <a:gd name="T18" fmla="*/ 89 w 622"/>
                  <a:gd name="T19" fmla="*/ 389 h 440"/>
                  <a:gd name="T20" fmla="*/ 138 w 622"/>
                  <a:gd name="T21" fmla="*/ 386 h 440"/>
                  <a:gd name="T22" fmla="*/ 175 w 622"/>
                  <a:gd name="T23" fmla="*/ 407 h 440"/>
                  <a:gd name="T24" fmla="*/ 193 w 622"/>
                  <a:gd name="T25" fmla="*/ 403 h 440"/>
                  <a:gd name="T26" fmla="*/ 305 w 622"/>
                  <a:gd name="T27" fmla="*/ 407 h 440"/>
                  <a:gd name="T28" fmla="*/ 431 w 622"/>
                  <a:gd name="T29" fmla="*/ 444 h 440"/>
                  <a:gd name="T30" fmla="*/ 434 w 622"/>
                  <a:gd name="T31" fmla="*/ 395 h 440"/>
                  <a:gd name="T32" fmla="*/ 486 w 622"/>
                  <a:gd name="T33" fmla="*/ 108 h 440"/>
                  <a:gd name="T34" fmla="*/ 150 w 622"/>
                  <a:gd name="T35" fmla="*/ 0 h 440"/>
                  <a:gd name="T36" fmla="*/ 152 w 622"/>
                  <a:gd name="T37" fmla="*/ 82 h 440"/>
                  <a:gd name="T38" fmla="*/ 136 w 622"/>
                  <a:gd name="T39" fmla="*/ 150 h 440"/>
                  <a:gd name="T40" fmla="*/ 133 w 622"/>
                  <a:gd name="T41" fmla="*/ 186 h 440"/>
                  <a:gd name="T42" fmla="*/ 98 w 622"/>
                  <a:gd name="T43" fmla="*/ 197 h 440"/>
                  <a:gd name="T44" fmla="*/ 96 w 622"/>
                  <a:gd name="T45" fmla="*/ 181 h 440"/>
                  <a:gd name="T46" fmla="*/ 125 w 622"/>
                  <a:gd name="T47" fmla="*/ 158 h 440"/>
                  <a:gd name="T48" fmla="*/ 122 w 622"/>
                  <a:gd name="T49" fmla="*/ 139 h 440"/>
                  <a:gd name="T50" fmla="*/ 96 w 622"/>
                  <a:gd name="T51" fmla="*/ 144 h 440"/>
                  <a:gd name="T52" fmla="*/ 116 w 622"/>
                  <a:gd name="T53" fmla="*/ 123 h 440"/>
                  <a:gd name="T54" fmla="*/ 130 w 622"/>
                  <a:gd name="T55" fmla="*/ 108 h 440"/>
                  <a:gd name="T56" fmla="*/ 21 w 622"/>
                  <a:gd name="T57" fmla="*/ 21 h 440"/>
                  <a:gd name="T58" fmla="*/ 11 w 622"/>
                  <a:gd name="T59" fmla="*/ 45 h 440"/>
                  <a:gd name="T60" fmla="*/ 19 w 622"/>
                  <a:gd name="T61" fmla="*/ 95 h 440"/>
                  <a:gd name="T62" fmla="*/ 19 w 622"/>
                  <a:gd name="T63" fmla="*/ 95 h 4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0"/>
                  <a:gd name="T98" fmla="*/ 622 w 622"/>
                  <a:gd name="T99" fmla="*/ 440 h 4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0">
                    <a:moveTo>
                      <a:pt x="23" y="95"/>
                    </a:moveTo>
                    <a:lnTo>
                      <a:pt x="15" y="217"/>
                    </a:lnTo>
                    <a:lnTo>
                      <a:pt x="30" y="217"/>
                    </a:lnTo>
                    <a:lnTo>
                      <a:pt x="21" y="242"/>
                    </a:lnTo>
                    <a:lnTo>
                      <a:pt x="10" y="226"/>
                    </a:lnTo>
                    <a:lnTo>
                      <a:pt x="0" y="259"/>
                    </a:lnTo>
                    <a:lnTo>
                      <a:pt x="44" y="283"/>
                    </a:lnTo>
                    <a:lnTo>
                      <a:pt x="46" y="294"/>
                    </a:lnTo>
                    <a:lnTo>
                      <a:pt x="57" y="296"/>
                    </a:lnTo>
                    <a:lnTo>
                      <a:pt x="114" y="385"/>
                    </a:lnTo>
                    <a:lnTo>
                      <a:pt x="177" y="382"/>
                    </a:lnTo>
                    <a:lnTo>
                      <a:pt x="224" y="403"/>
                    </a:lnTo>
                    <a:lnTo>
                      <a:pt x="247" y="399"/>
                    </a:lnTo>
                    <a:lnTo>
                      <a:pt x="389" y="403"/>
                    </a:lnTo>
                    <a:lnTo>
                      <a:pt x="551" y="440"/>
                    </a:lnTo>
                    <a:lnTo>
                      <a:pt x="554" y="391"/>
                    </a:lnTo>
                    <a:lnTo>
                      <a:pt x="622" y="108"/>
                    </a:lnTo>
                    <a:lnTo>
                      <a:pt x="191" y="0"/>
                    </a:lnTo>
                    <a:lnTo>
                      <a:pt x="195" y="82"/>
                    </a:lnTo>
                    <a:lnTo>
                      <a:pt x="174" y="150"/>
                    </a:lnTo>
                    <a:lnTo>
                      <a:pt x="170" y="186"/>
                    </a:lnTo>
                    <a:lnTo>
                      <a:pt x="125" y="197"/>
                    </a:lnTo>
                    <a:lnTo>
                      <a:pt x="122" y="181"/>
                    </a:lnTo>
                    <a:lnTo>
                      <a:pt x="159" y="158"/>
                    </a:lnTo>
                    <a:lnTo>
                      <a:pt x="156" y="139"/>
                    </a:lnTo>
                    <a:lnTo>
                      <a:pt x="122" y="144"/>
                    </a:lnTo>
                    <a:lnTo>
                      <a:pt x="148" y="123"/>
                    </a:lnTo>
                    <a:lnTo>
                      <a:pt x="166" y="108"/>
                    </a:lnTo>
                    <a:lnTo>
                      <a:pt x="26" y="21"/>
                    </a:lnTo>
                    <a:lnTo>
                      <a:pt x="15" y="45"/>
                    </a:lnTo>
                    <a:lnTo>
                      <a:pt x="23" y="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6" name="Freeform 32"/>
              <p:cNvSpPr>
                <a:spLocks/>
              </p:cNvSpPr>
              <p:nvPr/>
            </p:nvSpPr>
            <p:spPr bwMode="auto">
              <a:xfrm>
                <a:off x="1195" y="627"/>
                <a:ext cx="27" cy="32"/>
              </a:xfrm>
              <a:custGeom>
                <a:avLst/>
                <a:gdLst>
                  <a:gd name="T0" fmla="*/ 0 w 29"/>
                  <a:gd name="T1" fmla="*/ 14 h 32"/>
                  <a:gd name="T2" fmla="*/ 18 w 29"/>
                  <a:gd name="T3" fmla="*/ 0 h 32"/>
                  <a:gd name="T4" fmla="*/ 21 w 29"/>
                  <a:gd name="T5" fmla="*/ 14 h 32"/>
                  <a:gd name="T6" fmla="*/ 18 w 29"/>
                  <a:gd name="T7" fmla="*/ 32 h 32"/>
                  <a:gd name="T8" fmla="*/ 0 w 29"/>
                  <a:gd name="T9" fmla="*/ 14 h 32"/>
                  <a:gd name="T10" fmla="*/ 0 w 29"/>
                  <a:gd name="T11" fmla="*/ 14 h 32"/>
                  <a:gd name="T12" fmla="*/ 0 w 29"/>
                  <a:gd name="T13" fmla="*/ 14 h 32"/>
                  <a:gd name="T14" fmla="*/ 0 60000 65536"/>
                  <a:gd name="T15" fmla="*/ 0 60000 65536"/>
                  <a:gd name="T16" fmla="*/ 0 60000 65536"/>
                  <a:gd name="T17" fmla="*/ 0 60000 65536"/>
                  <a:gd name="T18" fmla="*/ 0 60000 65536"/>
                  <a:gd name="T19" fmla="*/ 0 60000 65536"/>
                  <a:gd name="T20" fmla="*/ 0 60000 65536"/>
                  <a:gd name="T21" fmla="*/ 0 w 29"/>
                  <a:gd name="T22" fmla="*/ 0 h 32"/>
                  <a:gd name="T23" fmla="*/ 29 w 2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2">
                    <a:moveTo>
                      <a:pt x="0" y="14"/>
                    </a:moveTo>
                    <a:lnTo>
                      <a:pt x="23" y="0"/>
                    </a:lnTo>
                    <a:lnTo>
                      <a:pt x="29" y="14"/>
                    </a:lnTo>
                    <a:lnTo>
                      <a:pt x="24" y="32"/>
                    </a:lnTo>
                    <a:lnTo>
                      <a:pt x="0" y="1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7" name="Freeform 33"/>
              <p:cNvSpPr>
                <a:spLocks/>
              </p:cNvSpPr>
              <p:nvPr/>
            </p:nvSpPr>
            <p:spPr bwMode="auto">
              <a:xfrm>
                <a:off x="1598" y="1537"/>
                <a:ext cx="495" cy="641"/>
              </a:xfrm>
              <a:custGeom>
                <a:avLst/>
                <a:gdLst>
                  <a:gd name="T0" fmla="*/ 89 w 526"/>
                  <a:gd name="T1" fmla="*/ 0 h 641"/>
                  <a:gd name="T2" fmla="*/ 290 w 526"/>
                  <a:gd name="T3" fmla="*/ 47 h 641"/>
                  <a:gd name="T4" fmla="*/ 275 w 526"/>
                  <a:gd name="T5" fmla="*/ 159 h 641"/>
                  <a:gd name="T6" fmla="*/ 413 w 526"/>
                  <a:gd name="T7" fmla="*/ 186 h 641"/>
                  <a:gd name="T8" fmla="*/ 359 w 526"/>
                  <a:gd name="T9" fmla="*/ 641 h 641"/>
                  <a:gd name="T10" fmla="*/ 0 w 526"/>
                  <a:gd name="T11" fmla="*/ 565 h 641"/>
                  <a:gd name="T12" fmla="*/ 89 w 526"/>
                  <a:gd name="T13" fmla="*/ 0 h 641"/>
                  <a:gd name="T14" fmla="*/ 89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4" y="0"/>
                    </a:moveTo>
                    <a:lnTo>
                      <a:pt x="369" y="47"/>
                    </a:lnTo>
                    <a:lnTo>
                      <a:pt x="350" y="159"/>
                    </a:lnTo>
                    <a:lnTo>
                      <a:pt x="526" y="186"/>
                    </a:lnTo>
                    <a:lnTo>
                      <a:pt x="458" y="641"/>
                    </a:lnTo>
                    <a:lnTo>
                      <a:pt x="0" y="565"/>
                    </a:lnTo>
                    <a:lnTo>
                      <a:pt x="114"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8" name="Freeform 34"/>
              <p:cNvSpPr>
                <a:spLocks/>
              </p:cNvSpPr>
              <p:nvPr/>
            </p:nvSpPr>
            <p:spPr bwMode="auto">
              <a:xfrm>
                <a:off x="904" y="869"/>
                <a:ext cx="699" cy="616"/>
              </a:xfrm>
              <a:custGeom>
                <a:avLst/>
                <a:gdLst>
                  <a:gd name="T0" fmla="*/ 0 w 741"/>
                  <a:gd name="T1" fmla="*/ 462 h 614"/>
                  <a:gd name="T2" fmla="*/ 24 w 741"/>
                  <a:gd name="T3" fmla="*/ 303 h 614"/>
                  <a:gd name="T4" fmla="*/ 55 w 741"/>
                  <a:gd name="T5" fmla="*/ 258 h 614"/>
                  <a:gd name="T6" fmla="*/ 125 w 741"/>
                  <a:gd name="T7" fmla="*/ 0 h 614"/>
                  <a:gd name="T8" fmla="*/ 162 w 741"/>
                  <a:gd name="T9" fmla="*/ 13 h 614"/>
                  <a:gd name="T10" fmla="*/ 164 w 741"/>
                  <a:gd name="T11" fmla="*/ 25 h 614"/>
                  <a:gd name="T12" fmla="*/ 172 w 741"/>
                  <a:gd name="T13" fmla="*/ 26 h 614"/>
                  <a:gd name="T14" fmla="*/ 217 w 741"/>
                  <a:gd name="T15" fmla="*/ 115 h 614"/>
                  <a:gd name="T16" fmla="*/ 266 w 741"/>
                  <a:gd name="T17" fmla="*/ 112 h 614"/>
                  <a:gd name="T18" fmla="*/ 303 w 741"/>
                  <a:gd name="T19" fmla="*/ 133 h 614"/>
                  <a:gd name="T20" fmla="*/ 321 w 741"/>
                  <a:gd name="T21" fmla="*/ 130 h 614"/>
                  <a:gd name="T22" fmla="*/ 432 w 741"/>
                  <a:gd name="T23" fmla="*/ 133 h 614"/>
                  <a:gd name="T24" fmla="*/ 559 w 741"/>
                  <a:gd name="T25" fmla="*/ 170 h 614"/>
                  <a:gd name="T26" fmla="*/ 565 w 741"/>
                  <a:gd name="T27" fmla="*/ 190 h 614"/>
                  <a:gd name="T28" fmla="*/ 580 w 741"/>
                  <a:gd name="T29" fmla="*/ 217 h 614"/>
                  <a:gd name="T30" fmla="*/ 537 w 741"/>
                  <a:gd name="T31" fmla="*/ 301 h 614"/>
                  <a:gd name="T32" fmla="*/ 510 w 741"/>
                  <a:gd name="T33" fmla="*/ 336 h 614"/>
                  <a:gd name="T34" fmla="*/ 506 w 741"/>
                  <a:gd name="T35" fmla="*/ 359 h 614"/>
                  <a:gd name="T36" fmla="*/ 522 w 741"/>
                  <a:gd name="T37" fmla="*/ 381 h 614"/>
                  <a:gd name="T38" fmla="*/ 504 w 741"/>
                  <a:gd name="T39" fmla="*/ 433 h 614"/>
                  <a:gd name="T40" fmla="*/ 469 w 741"/>
                  <a:gd name="T41" fmla="*/ 618 h 614"/>
                  <a:gd name="T42" fmla="*/ 273 w 741"/>
                  <a:gd name="T43" fmla="*/ 558 h 614"/>
                  <a:gd name="T44" fmla="*/ 0 w 741"/>
                  <a:gd name="T45" fmla="*/ 462 h 614"/>
                  <a:gd name="T46" fmla="*/ 0 w 741"/>
                  <a:gd name="T47" fmla="*/ 462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70" y="258"/>
                    </a:lnTo>
                    <a:lnTo>
                      <a:pt x="160" y="0"/>
                    </a:lnTo>
                    <a:lnTo>
                      <a:pt x="207" y="13"/>
                    </a:lnTo>
                    <a:lnTo>
                      <a:pt x="209" y="25"/>
                    </a:lnTo>
                    <a:lnTo>
                      <a:pt x="220" y="26"/>
                    </a:lnTo>
                    <a:lnTo>
                      <a:pt x="277" y="115"/>
                    </a:lnTo>
                    <a:lnTo>
                      <a:pt x="340" y="112"/>
                    </a:lnTo>
                    <a:lnTo>
                      <a:pt x="387" y="133"/>
                    </a:lnTo>
                    <a:lnTo>
                      <a:pt x="410" y="130"/>
                    </a:lnTo>
                    <a:lnTo>
                      <a:pt x="552" y="133"/>
                    </a:lnTo>
                    <a:lnTo>
                      <a:pt x="714" y="170"/>
                    </a:lnTo>
                    <a:lnTo>
                      <a:pt x="722" y="190"/>
                    </a:lnTo>
                    <a:lnTo>
                      <a:pt x="741" y="217"/>
                    </a:lnTo>
                    <a:lnTo>
                      <a:pt x="686" y="301"/>
                    </a:lnTo>
                    <a:lnTo>
                      <a:pt x="651" y="332"/>
                    </a:lnTo>
                    <a:lnTo>
                      <a:pt x="646" y="355"/>
                    </a:lnTo>
                    <a:lnTo>
                      <a:pt x="667" y="377"/>
                    </a:lnTo>
                    <a:lnTo>
                      <a:pt x="644" y="429"/>
                    </a:lnTo>
                    <a:lnTo>
                      <a:pt x="599" y="614"/>
                    </a:lnTo>
                    <a:lnTo>
                      <a:pt x="348" y="554"/>
                    </a:lnTo>
                    <a:lnTo>
                      <a:pt x="0" y="45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9" name="Freeform 35"/>
              <p:cNvSpPr>
                <a:spLocks/>
              </p:cNvSpPr>
              <p:nvPr/>
            </p:nvSpPr>
            <p:spPr bwMode="auto">
              <a:xfrm>
                <a:off x="838" y="1327"/>
                <a:ext cx="698" cy="1230"/>
              </a:xfrm>
              <a:custGeom>
                <a:avLst/>
                <a:gdLst>
                  <a:gd name="T0" fmla="*/ 21 w 738"/>
                  <a:gd name="T1" fmla="*/ 250 h 1229"/>
                  <a:gd name="T2" fmla="*/ 5 w 738"/>
                  <a:gd name="T3" fmla="*/ 345 h 1229"/>
                  <a:gd name="T4" fmla="*/ 59 w 738"/>
                  <a:gd name="T5" fmla="*/ 499 h 1229"/>
                  <a:gd name="T6" fmla="*/ 70 w 738"/>
                  <a:gd name="T7" fmla="*/ 489 h 1229"/>
                  <a:gd name="T8" fmla="*/ 86 w 738"/>
                  <a:gd name="T9" fmla="*/ 554 h 1229"/>
                  <a:gd name="T10" fmla="*/ 59 w 738"/>
                  <a:gd name="T11" fmla="*/ 509 h 1229"/>
                  <a:gd name="T12" fmla="*/ 53 w 738"/>
                  <a:gd name="T13" fmla="*/ 580 h 1229"/>
                  <a:gd name="T14" fmla="*/ 84 w 738"/>
                  <a:gd name="T15" fmla="*/ 628 h 1229"/>
                  <a:gd name="T16" fmla="*/ 63 w 738"/>
                  <a:gd name="T17" fmla="*/ 687 h 1229"/>
                  <a:gd name="T18" fmla="*/ 124 w 738"/>
                  <a:gd name="T19" fmla="*/ 851 h 1229"/>
                  <a:gd name="T20" fmla="*/ 111 w 738"/>
                  <a:gd name="T21" fmla="*/ 911 h 1229"/>
                  <a:gd name="T22" fmla="*/ 190 w 738"/>
                  <a:gd name="T23" fmla="*/ 958 h 1229"/>
                  <a:gd name="T24" fmla="*/ 218 w 738"/>
                  <a:gd name="T25" fmla="*/ 1006 h 1229"/>
                  <a:gd name="T26" fmla="*/ 252 w 738"/>
                  <a:gd name="T27" fmla="*/ 1022 h 1229"/>
                  <a:gd name="T28" fmla="*/ 253 w 738"/>
                  <a:gd name="T29" fmla="*/ 1052 h 1229"/>
                  <a:gd name="T30" fmla="*/ 275 w 738"/>
                  <a:gd name="T31" fmla="*/ 1058 h 1229"/>
                  <a:gd name="T32" fmla="*/ 321 w 738"/>
                  <a:gd name="T33" fmla="*/ 1152 h 1229"/>
                  <a:gd name="T34" fmla="*/ 321 w 738"/>
                  <a:gd name="T35" fmla="*/ 1218 h 1229"/>
                  <a:gd name="T36" fmla="*/ 527 w 738"/>
                  <a:gd name="T37" fmla="*/ 1233 h 1229"/>
                  <a:gd name="T38" fmla="*/ 513 w 738"/>
                  <a:gd name="T39" fmla="*/ 1205 h 1229"/>
                  <a:gd name="T40" fmla="*/ 520 w 738"/>
                  <a:gd name="T41" fmla="*/ 1167 h 1229"/>
                  <a:gd name="T42" fmla="*/ 553 w 738"/>
                  <a:gd name="T43" fmla="*/ 1099 h 1229"/>
                  <a:gd name="T44" fmla="*/ 577 w 738"/>
                  <a:gd name="T45" fmla="*/ 1081 h 1229"/>
                  <a:gd name="T46" fmla="*/ 563 w 738"/>
                  <a:gd name="T47" fmla="*/ 1056 h 1229"/>
                  <a:gd name="T48" fmla="*/ 553 w 738"/>
                  <a:gd name="T49" fmla="*/ 990 h 1229"/>
                  <a:gd name="T50" fmla="*/ 260 w 738"/>
                  <a:gd name="T51" fmla="*/ 423 h 1229"/>
                  <a:gd name="T52" fmla="*/ 328 w 738"/>
                  <a:gd name="T53" fmla="*/ 96 h 1229"/>
                  <a:gd name="T54" fmla="*/ 55 w 738"/>
                  <a:gd name="T55" fmla="*/ 0 h 1229"/>
                  <a:gd name="T56" fmla="*/ 48 w 738"/>
                  <a:gd name="T57" fmla="*/ 20 h 1229"/>
                  <a:gd name="T58" fmla="*/ 0 w 738"/>
                  <a:gd name="T59" fmla="*/ 164 h 1229"/>
                  <a:gd name="T60" fmla="*/ 21 w 738"/>
                  <a:gd name="T61" fmla="*/ 250 h 1229"/>
                  <a:gd name="T62" fmla="*/ 21 w 738"/>
                  <a:gd name="T63" fmla="*/ 250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8"/>
                  <a:gd name="T97" fmla="*/ 0 h 1229"/>
                  <a:gd name="T98" fmla="*/ 738 w 738"/>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8" h="1229">
                    <a:moveTo>
                      <a:pt x="26" y="250"/>
                    </a:moveTo>
                    <a:lnTo>
                      <a:pt x="5" y="345"/>
                    </a:lnTo>
                    <a:lnTo>
                      <a:pt x="76" y="499"/>
                    </a:lnTo>
                    <a:lnTo>
                      <a:pt x="89" y="489"/>
                    </a:lnTo>
                    <a:lnTo>
                      <a:pt x="110" y="554"/>
                    </a:lnTo>
                    <a:lnTo>
                      <a:pt x="76" y="509"/>
                    </a:lnTo>
                    <a:lnTo>
                      <a:pt x="68" y="580"/>
                    </a:lnTo>
                    <a:lnTo>
                      <a:pt x="107" y="624"/>
                    </a:lnTo>
                    <a:lnTo>
                      <a:pt x="81" y="683"/>
                    </a:lnTo>
                    <a:lnTo>
                      <a:pt x="158" y="847"/>
                    </a:lnTo>
                    <a:lnTo>
                      <a:pt x="141" y="907"/>
                    </a:lnTo>
                    <a:lnTo>
                      <a:pt x="243" y="954"/>
                    </a:lnTo>
                    <a:lnTo>
                      <a:pt x="280" y="1002"/>
                    </a:lnTo>
                    <a:lnTo>
                      <a:pt x="322" y="1018"/>
                    </a:lnTo>
                    <a:lnTo>
                      <a:pt x="323" y="1048"/>
                    </a:lnTo>
                    <a:lnTo>
                      <a:pt x="351" y="1054"/>
                    </a:lnTo>
                    <a:lnTo>
                      <a:pt x="411" y="1148"/>
                    </a:lnTo>
                    <a:lnTo>
                      <a:pt x="411" y="1214"/>
                    </a:lnTo>
                    <a:lnTo>
                      <a:pt x="673" y="1229"/>
                    </a:lnTo>
                    <a:lnTo>
                      <a:pt x="657" y="1201"/>
                    </a:lnTo>
                    <a:lnTo>
                      <a:pt x="665" y="1163"/>
                    </a:lnTo>
                    <a:lnTo>
                      <a:pt x="707" y="1095"/>
                    </a:lnTo>
                    <a:lnTo>
                      <a:pt x="738" y="1077"/>
                    </a:lnTo>
                    <a:lnTo>
                      <a:pt x="720" y="1052"/>
                    </a:lnTo>
                    <a:lnTo>
                      <a:pt x="707" y="986"/>
                    </a:lnTo>
                    <a:lnTo>
                      <a:pt x="332" y="423"/>
                    </a:lnTo>
                    <a:lnTo>
                      <a:pt x="419" y="96"/>
                    </a:lnTo>
                    <a:lnTo>
                      <a:pt x="71" y="0"/>
                    </a:lnTo>
                    <a:lnTo>
                      <a:pt x="61" y="20"/>
                    </a:lnTo>
                    <a:lnTo>
                      <a:pt x="0" y="164"/>
                    </a:lnTo>
                    <a:lnTo>
                      <a:pt x="26" y="2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0" name="Freeform 36"/>
              <p:cNvSpPr>
                <a:spLocks/>
              </p:cNvSpPr>
              <p:nvPr/>
            </p:nvSpPr>
            <p:spPr bwMode="auto">
              <a:xfrm>
                <a:off x="1150" y="1424"/>
                <a:ext cx="556" cy="890"/>
              </a:xfrm>
              <a:custGeom>
                <a:avLst/>
                <a:gdLst>
                  <a:gd name="T0" fmla="*/ 0 w 591"/>
                  <a:gd name="T1" fmla="*/ 327 h 890"/>
                  <a:gd name="T2" fmla="*/ 294 w 591"/>
                  <a:gd name="T3" fmla="*/ 890 h 890"/>
                  <a:gd name="T4" fmla="*/ 306 w 591"/>
                  <a:gd name="T5" fmla="*/ 770 h 890"/>
                  <a:gd name="T6" fmla="*/ 322 w 591"/>
                  <a:gd name="T7" fmla="*/ 764 h 890"/>
                  <a:gd name="T8" fmla="*/ 350 w 591"/>
                  <a:gd name="T9" fmla="*/ 785 h 890"/>
                  <a:gd name="T10" fmla="*/ 373 w 591"/>
                  <a:gd name="T11" fmla="*/ 678 h 890"/>
                  <a:gd name="T12" fmla="*/ 463 w 591"/>
                  <a:gd name="T13" fmla="*/ 113 h 890"/>
                  <a:gd name="T14" fmla="*/ 264 w 591"/>
                  <a:gd name="T15" fmla="*/ 60 h 890"/>
                  <a:gd name="T16" fmla="*/ 68 w 591"/>
                  <a:gd name="T17" fmla="*/ 0 h 890"/>
                  <a:gd name="T18" fmla="*/ 0 w 591"/>
                  <a:gd name="T19" fmla="*/ 327 h 890"/>
                  <a:gd name="T20" fmla="*/ 0 w 591"/>
                  <a:gd name="T21" fmla="*/ 327 h 8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1"/>
                  <a:gd name="T34" fmla="*/ 0 h 890"/>
                  <a:gd name="T35" fmla="*/ 591 w 591"/>
                  <a:gd name="T36" fmla="*/ 890 h 8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1" h="890">
                    <a:moveTo>
                      <a:pt x="0" y="327"/>
                    </a:moveTo>
                    <a:lnTo>
                      <a:pt x="375" y="890"/>
                    </a:lnTo>
                    <a:lnTo>
                      <a:pt x="390" y="770"/>
                    </a:lnTo>
                    <a:lnTo>
                      <a:pt x="411" y="764"/>
                    </a:lnTo>
                    <a:lnTo>
                      <a:pt x="446" y="785"/>
                    </a:lnTo>
                    <a:lnTo>
                      <a:pt x="477" y="678"/>
                    </a:lnTo>
                    <a:lnTo>
                      <a:pt x="591" y="113"/>
                    </a:lnTo>
                    <a:lnTo>
                      <a:pt x="338" y="60"/>
                    </a:lnTo>
                    <a:lnTo>
                      <a:pt x="87" y="0"/>
                    </a:lnTo>
                    <a:lnTo>
                      <a:pt x="0" y="32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1" name="Freeform 37"/>
              <p:cNvSpPr>
                <a:spLocks/>
              </p:cNvSpPr>
              <p:nvPr/>
            </p:nvSpPr>
            <p:spPr bwMode="auto">
              <a:xfrm>
                <a:off x="1469" y="709"/>
                <a:ext cx="524" cy="873"/>
              </a:xfrm>
              <a:custGeom>
                <a:avLst/>
                <a:gdLst>
                  <a:gd name="T0" fmla="*/ 0 w 557"/>
                  <a:gd name="T1" fmla="*/ 774 h 873"/>
                  <a:gd name="T2" fmla="*/ 35 w 557"/>
                  <a:gd name="T3" fmla="*/ 589 h 873"/>
                  <a:gd name="T4" fmla="*/ 53 w 557"/>
                  <a:gd name="T5" fmla="*/ 537 h 873"/>
                  <a:gd name="T6" fmla="*/ 36 w 557"/>
                  <a:gd name="T7" fmla="*/ 515 h 873"/>
                  <a:gd name="T8" fmla="*/ 40 w 557"/>
                  <a:gd name="T9" fmla="*/ 492 h 873"/>
                  <a:gd name="T10" fmla="*/ 68 w 557"/>
                  <a:gd name="T11" fmla="*/ 461 h 873"/>
                  <a:gd name="T12" fmla="*/ 110 w 557"/>
                  <a:gd name="T13" fmla="*/ 377 h 873"/>
                  <a:gd name="T14" fmla="*/ 95 w 557"/>
                  <a:gd name="T15" fmla="*/ 350 h 873"/>
                  <a:gd name="T16" fmla="*/ 89 w 557"/>
                  <a:gd name="T17" fmla="*/ 330 h 873"/>
                  <a:gd name="T18" fmla="*/ 92 w 557"/>
                  <a:gd name="T19" fmla="*/ 283 h 873"/>
                  <a:gd name="T20" fmla="*/ 145 w 557"/>
                  <a:gd name="T21" fmla="*/ 0 h 873"/>
                  <a:gd name="T22" fmla="*/ 201 w 557"/>
                  <a:gd name="T23" fmla="*/ 15 h 873"/>
                  <a:gd name="T24" fmla="*/ 183 w 557"/>
                  <a:gd name="T25" fmla="*/ 126 h 873"/>
                  <a:gd name="T26" fmla="*/ 195 w 557"/>
                  <a:gd name="T27" fmla="*/ 165 h 873"/>
                  <a:gd name="T28" fmla="*/ 196 w 557"/>
                  <a:gd name="T29" fmla="*/ 189 h 873"/>
                  <a:gd name="T30" fmla="*/ 190 w 557"/>
                  <a:gd name="T31" fmla="*/ 194 h 873"/>
                  <a:gd name="T32" fmla="*/ 210 w 557"/>
                  <a:gd name="T33" fmla="*/ 220 h 873"/>
                  <a:gd name="T34" fmla="*/ 235 w 557"/>
                  <a:gd name="T35" fmla="*/ 291 h 873"/>
                  <a:gd name="T36" fmla="*/ 241 w 557"/>
                  <a:gd name="T37" fmla="*/ 355 h 873"/>
                  <a:gd name="T38" fmla="*/ 246 w 557"/>
                  <a:gd name="T39" fmla="*/ 389 h 873"/>
                  <a:gd name="T40" fmla="*/ 229 w 557"/>
                  <a:gd name="T41" fmla="*/ 421 h 873"/>
                  <a:gd name="T42" fmla="*/ 239 w 557"/>
                  <a:gd name="T43" fmla="*/ 435 h 873"/>
                  <a:gd name="T44" fmla="*/ 270 w 557"/>
                  <a:gd name="T45" fmla="*/ 414 h 873"/>
                  <a:gd name="T46" fmla="*/ 291 w 557"/>
                  <a:gd name="T47" fmla="*/ 526 h 873"/>
                  <a:gd name="T48" fmla="*/ 305 w 557"/>
                  <a:gd name="T49" fmla="*/ 531 h 873"/>
                  <a:gd name="T50" fmla="*/ 307 w 557"/>
                  <a:gd name="T51" fmla="*/ 563 h 873"/>
                  <a:gd name="T52" fmla="*/ 346 w 557"/>
                  <a:gd name="T53" fmla="*/ 576 h 873"/>
                  <a:gd name="T54" fmla="*/ 407 w 557"/>
                  <a:gd name="T55" fmla="*/ 578 h 873"/>
                  <a:gd name="T56" fmla="*/ 433 w 557"/>
                  <a:gd name="T57" fmla="*/ 593 h 873"/>
                  <a:gd name="T58" fmla="*/ 395 w 557"/>
                  <a:gd name="T59" fmla="*/ 873 h 873"/>
                  <a:gd name="T60" fmla="*/ 196 w 557"/>
                  <a:gd name="T61" fmla="*/ 827 h 873"/>
                  <a:gd name="T62" fmla="*/ 0 w 557"/>
                  <a:gd name="T63" fmla="*/ 774 h 873"/>
                  <a:gd name="T64" fmla="*/ 0 w 557"/>
                  <a:gd name="T65" fmla="*/ 774 h 8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3"/>
                  <a:gd name="T101" fmla="*/ 557 w 557"/>
                  <a:gd name="T102" fmla="*/ 873 h 8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3">
                    <a:moveTo>
                      <a:pt x="0" y="774"/>
                    </a:moveTo>
                    <a:lnTo>
                      <a:pt x="45" y="589"/>
                    </a:lnTo>
                    <a:lnTo>
                      <a:pt x="68" y="537"/>
                    </a:lnTo>
                    <a:lnTo>
                      <a:pt x="47" y="515"/>
                    </a:lnTo>
                    <a:lnTo>
                      <a:pt x="52" y="492"/>
                    </a:lnTo>
                    <a:lnTo>
                      <a:pt x="87" y="461"/>
                    </a:lnTo>
                    <a:lnTo>
                      <a:pt x="142" y="377"/>
                    </a:lnTo>
                    <a:lnTo>
                      <a:pt x="123" y="350"/>
                    </a:lnTo>
                    <a:lnTo>
                      <a:pt x="115" y="330"/>
                    </a:lnTo>
                    <a:lnTo>
                      <a:pt x="118" y="283"/>
                    </a:lnTo>
                    <a:lnTo>
                      <a:pt x="186" y="0"/>
                    </a:lnTo>
                    <a:lnTo>
                      <a:pt x="259" y="15"/>
                    </a:lnTo>
                    <a:lnTo>
                      <a:pt x="235" y="126"/>
                    </a:lnTo>
                    <a:lnTo>
                      <a:pt x="251" y="165"/>
                    </a:lnTo>
                    <a:lnTo>
                      <a:pt x="253" y="189"/>
                    </a:lnTo>
                    <a:lnTo>
                      <a:pt x="244" y="194"/>
                    </a:lnTo>
                    <a:lnTo>
                      <a:pt x="272" y="220"/>
                    </a:lnTo>
                    <a:lnTo>
                      <a:pt x="301" y="291"/>
                    </a:lnTo>
                    <a:lnTo>
                      <a:pt x="311" y="355"/>
                    </a:lnTo>
                    <a:lnTo>
                      <a:pt x="316" y="389"/>
                    </a:lnTo>
                    <a:lnTo>
                      <a:pt x="295" y="421"/>
                    </a:lnTo>
                    <a:lnTo>
                      <a:pt x="309" y="435"/>
                    </a:lnTo>
                    <a:lnTo>
                      <a:pt x="348" y="414"/>
                    </a:lnTo>
                    <a:lnTo>
                      <a:pt x="374" y="526"/>
                    </a:lnTo>
                    <a:lnTo>
                      <a:pt x="392" y="531"/>
                    </a:lnTo>
                    <a:lnTo>
                      <a:pt x="395" y="563"/>
                    </a:lnTo>
                    <a:lnTo>
                      <a:pt x="445" y="576"/>
                    </a:lnTo>
                    <a:lnTo>
                      <a:pt x="523" y="578"/>
                    </a:lnTo>
                    <a:lnTo>
                      <a:pt x="557" y="593"/>
                    </a:lnTo>
                    <a:lnTo>
                      <a:pt x="508" y="873"/>
                    </a:lnTo>
                    <a:lnTo>
                      <a:pt x="253" y="827"/>
                    </a:lnTo>
                    <a:lnTo>
                      <a:pt x="0" y="77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2" name="Freeform 38"/>
              <p:cNvSpPr>
                <a:spLocks/>
              </p:cNvSpPr>
              <p:nvPr/>
            </p:nvSpPr>
            <p:spPr bwMode="auto">
              <a:xfrm>
                <a:off x="1689" y="724"/>
                <a:ext cx="896" cy="590"/>
              </a:xfrm>
              <a:custGeom>
                <a:avLst/>
                <a:gdLst>
                  <a:gd name="T0" fmla="*/ 12 w 952"/>
                  <a:gd name="T1" fmla="*/ 150 h 590"/>
                  <a:gd name="T2" fmla="*/ 14 w 952"/>
                  <a:gd name="T3" fmla="*/ 174 h 590"/>
                  <a:gd name="T4" fmla="*/ 8 w 952"/>
                  <a:gd name="T5" fmla="*/ 179 h 590"/>
                  <a:gd name="T6" fmla="*/ 29 w 952"/>
                  <a:gd name="T7" fmla="*/ 205 h 590"/>
                  <a:gd name="T8" fmla="*/ 52 w 952"/>
                  <a:gd name="T9" fmla="*/ 276 h 590"/>
                  <a:gd name="T10" fmla="*/ 59 w 952"/>
                  <a:gd name="T11" fmla="*/ 340 h 590"/>
                  <a:gd name="T12" fmla="*/ 63 w 952"/>
                  <a:gd name="T13" fmla="*/ 374 h 590"/>
                  <a:gd name="T14" fmla="*/ 47 w 952"/>
                  <a:gd name="T15" fmla="*/ 406 h 590"/>
                  <a:gd name="T16" fmla="*/ 58 w 952"/>
                  <a:gd name="T17" fmla="*/ 420 h 590"/>
                  <a:gd name="T18" fmla="*/ 88 w 952"/>
                  <a:gd name="T19" fmla="*/ 399 h 590"/>
                  <a:gd name="T20" fmla="*/ 109 w 952"/>
                  <a:gd name="T21" fmla="*/ 511 h 590"/>
                  <a:gd name="T22" fmla="*/ 123 w 952"/>
                  <a:gd name="T23" fmla="*/ 516 h 590"/>
                  <a:gd name="T24" fmla="*/ 125 w 952"/>
                  <a:gd name="T25" fmla="*/ 548 h 590"/>
                  <a:gd name="T26" fmla="*/ 135 w 952"/>
                  <a:gd name="T27" fmla="*/ 565 h 590"/>
                  <a:gd name="T28" fmla="*/ 164 w 952"/>
                  <a:gd name="T29" fmla="*/ 561 h 590"/>
                  <a:gd name="T30" fmla="*/ 226 w 952"/>
                  <a:gd name="T31" fmla="*/ 563 h 590"/>
                  <a:gd name="T32" fmla="*/ 252 w 952"/>
                  <a:gd name="T33" fmla="*/ 578 h 590"/>
                  <a:gd name="T34" fmla="*/ 259 w 952"/>
                  <a:gd name="T35" fmla="*/ 519 h 590"/>
                  <a:gd name="T36" fmla="*/ 463 w 952"/>
                  <a:gd name="T37" fmla="*/ 558 h 590"/>
                  <a:gd name="T38" fmla="*/ 710 w 952"/>
                  <a:gd name="T39" fmla="*/ 590 h 590"/>
                  <a:gd name="T40" fmla="*/ 717 w 952"/>
                  <a:gd name="T41" fmla="*/ 484 h 590"/>
                  <a:gd name="T42" fmla="*/ 744 w 952"/>
                  <a:gd name="T43" fmla="*/ 139 h 590"/>
                  <a:gd name="T44" fmla="*/ 413 w 952"/>
                  <a:gd name="T45" fmla="*/ 90 h 590"/>
                  <a:gd name="T46" fmla="*/ 250 w 952"/>
                  <a:gd name="T47" fmla="*/ 56 h 590"/>
                  <a:gd name="T48" fmla="*/ 20 w 952"/>
                  <a:gd name="T49" fmla="*/ 0 h 590"/>
                  <a:gd name="T50" fmla="*/ 0 w 952"/>
                  <a:gd name="T51" fmla="*/ 111 h 590"/>
                  <a:gd name="T52" fmla="*/ 12 w 952"/>
                  <a:gd name="T53" fmla="*/ 150 h 590"/>
                  <a:gd name="T54" fmla="*/ 12 w 952"/>
                  <a:gd name="T55" fmla="*/ 150 h 5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90"/>
                  <a:gd name="T86" fmla="*/ 952 w 952"/>
                  <a:gd name="T87" fmla="*/ 590 h 59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90">
                    <a:moveTo>
                      <a:pt x="16" y="150"/>
                    </a:moveTo>
                    <a:lnTo>
                      <a:pt x="18" y="174"/>
                    </a:lnTo>
                    <a:lnTo>
                      <a:pt x="9" y="179"/>
                    </a:lnTo>
                    <a:lnTo>
                      <a:pt x="37" y="205"/>
                    </a:lnTo>
                    <a:lnTo>
                      <a:pt x="66" y="276"/>
                    </a:lnTo>
                    <a:lnTo>
                      <a:pt x="76" y="340"/>
                    </a:lnTo>
                    <a:lnTo>
                      <a:pt x="81" y="374"/>
                    </a:lnTo>
                    <a:lnTo>
                      <a:pt x="60" y="406"/>
                    </a:lnTo>
                    <a:lnTo>
                      <a:pt x="74" y="420"/>
                    </a:lnTo>
                    <a:lnTo>
                      <a:pt x="113" y="399"/>
                    </a:lnTo>
                    <a:lnTo>
                      <a:pt x="139" y="511"/>
                    </a:lnTo>
                    <a:lnTo>
                      <a:pt x="157" y="516"/>
                    </a:lnTo>
                    <a:lnTo>
                      <a:pt x="160" y="548"/>
                    </a:lnTo>
                    <a:lnTo>
                      <a:pt x="173" y="565"/>
                    </a:lnTo>
                    <a:lnTo>
                      <a:pt x="210" y="561"/>
                    </a:lnTo>
                    <a:lnTo>
                      <a:pt x="288" y="563"/>
                    </a:lnTo>
                    <a:lnTo>
                      <a:pt x="322" y="578"/>
                    </a:lnTo>
                    <a:lnTo>
                      <a:pt x="332" y="519"/>
                    </a:lnTo>
                    <a:lnTo>
                      <a:pt x="591" y="558"/>
                    </a:lnTo>
                    <a:lnTo>
                      <a:pt x="908" y="590"/>
                    </a:lnTo>
                    <a:lnTo>
                      <a:pt x="919" y="484"/>
                    </a:lnTo>
                    <a:lnTo>
                      <a:pt x="952" y="139"/>
                    </a:lnTo>
                    <a:lnTo>
                      <a:pt x="529" y="90"/>
                    </a:lnTo>
                    <a:lnTo>
                      <a:pt x="320" y="56"/>
                    </a:lnTo>
                    <a:lnTo>
                      <a:pt x="24" y="0"/>
                    </a:lnTo>
                    <a:lnTo>
                      <a:pt x="0" y="111"/>
                    </a:lnTo>
                    <a:lnTo>
                      <a:pt x="16" y="1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3" name="Freeform 39"/>
              <p:cNvSpPr>
                <a:spLocks/>
              </p:cNvSpPr>
              <p:nvPr/>
            </p:nvSpPr>
            <p:spPr bwMode="auto">
              <a:xfrm>
                <a:off x="1433" y="2102"/>
                <a:ext cx="596" cy="715"/>
              </a:xfrm>
              <a:custGeom>
                <a:avLst/>
                <a:gdLst>
                  <a:gd name="T0" fmla="*/ 32 w 634"/>
                  <a:gd name="T1" fmla="*/ 459 h 716"/>
                  <a:gd name="T2" fmla="*/ 20 w 634"/>
                  <a:gd name="T3" fmla="*/ 431 h 716"/>
                  <a:gd name="T4" fmla="*/ 24 w 634"/>
                  <a:gd name="T5" fmla="*/ 393 h 716"/>
                  <a:gd name="T6" fmla="*/ 58 w 634"/>
                  <a:gd name="T7" fmla="*/ 321 h 716"/>
                  <a:gd name="T8" fmla="*/ 82 w 634"/>
                  <a:gd name="T9" fmla="*/ 303 h 716"/>
                  <a:gd name="T10" fmla="*/ 68 w 634"/>
                  <a:gd name="T11" fmla="*/ 278 h 716"/>
                  <a:gd name="T12" fmla="*/ 58 w 634"/>
                  <a:gd name="T13" fmla="*/ 212 h 716"/>
                  <a:gd name="T14" fmla="*/ 70 w 634"/>
                  <a:gd name="T15" fmla="*/ 92 h 716"/>
                  <a:gd name="T16" fmla="*/ 86 w 634"/>
                  <a:gd name="T17" fmla="*/ 86 h 716"/>
                  <a:gd name="T18" fmla="*/ 113 w 634"/>
                  <a:gd name="T19" fmla="*/ 107 h 716"/>
                  <a:gd name="T20" fmla="*/ 137 w 634"/>
                  <a:gd name="T21" fmla="*/ 0 h 716"/>
                  <a:gd name="T22" fmla="*/ 494 w 634"/>
                  <a:gd name="T23" fmla="*/ 76 h 716"/>
                  <a:gd name="T24" fmla="*/ 421 w 634"/>
                  <a:gd name="T25" fmla="*/ 720 h 716"/>
                  <a:gd name="T26" fmla="*/ 311 w 634"/>
                  <a:gd name="T27" fmla="*/ 700 h 716"/>
                  <a:gd name="T28" fmla="*/ 243 w 634"/>
                  <a:gd name="T29" fmla="*/ 676 h 716"/>
                  <a:gd name="T30" fmla="*/ 102 w 634"/>
                  <a:gd name="T31" fmla="*/ 605 h 716"/>
                  <a:gd name="T32" fmla="*/ 0 w 634"/>
                  <a:gd name="T33" fmla="*/ 495 h 716"/>
                  <a:gd name="T34" fmla="*/ 32 w 634"/>
                  <a:gd name="T35" fmla="*/ 459 h 716"/>
                  <a:gd name="T36" fmla="*/ 32 w 634"/>
                  <a:gd name="T37" fmla="*/ 459 h 7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4"/>
                  <a:gd name="T58" fmla="*/ 0 h 716"/>
                  <a:gd name="T59" fmla="*/ 634 w 634"/>
                  <a:gd name="T60" fmla="*/ 716 h 7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4" h="716">
                    <a:moveTo>
                      <a:pt x="40" y="455"/>
                    </a:moveTo>
                    <a:lnTo>
                      <a:pt x="24" y="427"/>
                    </a:lnTo>
                    <a:lnTo>
                      <a:pt x="32" y="389"/>
                    </a:lnTo>
                    <a:lnTo>
                      <a:pt x="74" y="321"/>
                    </a:lnTo>
                    <a:lnTo>
                      <a:pt x="105" y="303"/>
                    </a:lnTo>
                    <a:lnTo>
                      <a:pt x="87" y="278"/>
                    </a:lnTo>
                    <a:lnTo>
                      <a:pt x="74" y="212"/>
                    </a:lnTo>
                    <a:lnTo>
                      <a:pt x="89" y="92"/>
                    </a:lnTo>
                    <a:lnTo>
                      <a:pt x="110" y="86"/>
                    </a:lnTo>
                    <a:lnTo>
                      <a:pt x="145" y="107"/>
                    </a:lnTo>
                    <a:lnTo>
                      <a:pt x="176" y="0"/>
                    </a:lnTo>
                    <a:lnTo>
                      <a:pt x="634" y="76"/>
                    </a:lnTo>
                    <a:lnTo>
                      <a:pt x="539" y="716"/>
                    </a:lnTo>
                    <a:lnTo>
                      <a:pt x="398" y="696"/>
                    </a:lnTo>
                    <a:lnTo>
                      <a:pt x="311" y="672"/>
                    </a:lnTo>
                    <a:lnTo>
                      <a:pt x="131" y="601"/>
                    </a:lnTo>
                    <a:lnTo>
                      <a:pt x="0" y="491"/>
                    </a:lnTo>
                    <a:lnTo>
                      <a:pt x="40" y="4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4" name="Freeform 40"/>
              <p:cNvSpPr>
                <a:spLocks/>
              </p:cNvSpPr>
              <p:nvPr/>
            </p:nvSpPr>
            <p:spPr bwMode="auto">
              <a:xfrm>
                <a:off x="1927" y="1244"/>
                <a:ext cx="617" cy="525"/>
              </a:xfrm>
              <a:custGeom>
                <a:avLst/>
                <a:gdLst>
                  <a:gd name="T0" fmla="*/ 0 w 654"/>
                  <a:gd name="T1" fmla="*/ 448 h 526"/>
                  <a:gd name="T2" fmla="*/ 61 w 654"/>
                  <a:gd name="T3" fmla="*/ 0 h 526"/>
                  <a:gd name="T4" fmla="*/ 263 w 654"/>
                  <a:gd name="T5" fmla="*/ 39 h 526"/>
                  <a:gd name="T6" fmla="*/ 512 w 654"/>
                  <a:gd name="T7" fmla="*/ 71 h 526"/>
                  <a:gd name="T8" fmla="*/ 496 w 654"/>
                  <a:gd name="T9" fmla="*/ 296 h 526"/>
                  <a:gd name="T10" fmla="*/ 480 w 654"/>
                  <a:gd name="T11" fmla="*/ 522 h 526"/>
                  <a:gd name="T12" fmla="*/ 138 w 654"/>
                  <a:gd name="T13" fmla="*/ 475 h 526"/>
                  <a:gd name="T14" fmla="*/ 0 w 654"/>
                  <a:gd name="T15" fmla="*/ 448 h 526"/>
                  <a:gd name="T16" fmla="*/ 0 w 654"/>
                  <a:gd name="T17" fmla="*/ 448 h 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4"/>
                  <a:gd name="T28" fmla="*/ 0 h 526"/>
                  <a:gd name="T29" fmla="*/ 654 w 654"/>
                  <a:gd name="T30" fmla="*/ 526 h 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4" h="526">
                    <a:moveTo>
                      <a:pt x="0" y="452"/>
                    </a:moveTo>
                    <a:lnTo>
                      <a:pt x="78" y="0"/>
                    </a:lnTo>
                    <a:lnTo>
                      <a:pt x="337" y="39"/>
                    </a:lnTo>
                    <a:lnTo>
                      <a:pt x="654" y="71"/>
                    </a:lnTo>
                    <a:lnTo>
                      <a:pt x="633" y="300"/>
                    </a:lnTo>
                    <a:lnTo>
                      <a:pt x="612" y="526"/>
                    </a:lnTo>
                    <a:lnTo>
                      <a:pt x="176" y="479"/>
                    </a:lnTo>
                    <a:lnTo>
                      <a:pt x="0" y="45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5" name="Freeform 41"/>
              <p:cNvSpPr>
                <a:spLocks/>
              </p:cNvSpPr>
              <p:nvPr/>
            </p:nvSpPr>
            <p:spPr bwMode="auto">
              <a:xfrm>
                <a:off x="2029" y="1723"/>
                <a:ext cx="635" cy="522"/>
              </a:xfrm>
              <a:custGeom>
                <a:avLst/>
                <a:gdLst>
                  <a:gd name="T0" fmla="*/ 53 w 679"/>
                  <a:gd name="T1" fmla="*/ 0 h 522"/>
                  <a:gd name="T2" fmla="*/ 395 w 679"/>
                  <a:gd name="T3" fmla="*/ 47 h 522"/>
                  <a:gd name="T4" fmla="*/ 533 w 679"/>
                  <a:gd name="T5" fmla="*/ 63 h 522"/>
                  <a:gd name="T6" fmla="*/ 526 w 679"/>
                  <a:gd name="T7" fmla="*/ 175 h 522"/>
                  <a:gd name="T8" fmla="*/ 508 w 679"/>
                  <a:gd name="T9" fmla="*/ 522 h 522"/>
                  <a:gd name="T10" fmla="*/ 439 w 679"/>
                  <a:gd name="T11" fmla="*/ 515 h 522"/>
                  <a:gd name="T12" fmla="*/ 219 w 679"/>
                  <a:gd name="T13" fmla="*/ 491 h 522"/>
                  <a:gd name="T14" fmla="*/ 0 w 679"/>
                  <a:gd name="T15" fmla="*/ 455 h 522"/>
                  <a:gd name="T16" fmla="*/ 53 w 679"/>
                  <a:gd name="T17" fmla="*/ 0 h 522"/>
                  <a:gd name="T18" fmla="*/ 53 w 679"/>
                  <a:gd name="T19" fmla="*/ 0 h 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522"/>
                  <a:gd name="T32" fmla="*/ 679 w 679"/>
                  <a:gd name="T33" fmla="*/ 522 h 5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522">
                    <a:moveTo>
                      <a:pt x="68" y="0"/>
                    </a:moveTo>
                    <a:lnTo>
                      <a:pt x="504" y="47"/>
                    </a:lnTo>
                    <a:lnTo>
                      <a:pt x="679" y="63"/>
                    </a:lnTo>
                    <a:lnTo>
                      <a:pt x="671" y="175"/>
                    </a:lnTo>
                    <a:lnTo>
                      <a:pt x="648" y="522"/>
                    </a:lnTo>
                    <a:lnTo>
                      <a:pt x="559" y="515"/>
                    </a:lnTo>
                    <a:lnTo>
                      <a:pt x="280" y="491"/>
                    </a:lnTo>
                    <a:lnTo>
                      <a:pt x="0" y="455"/>
                    </a:lnTo>
                    <a:lnTo>
                      <a:pt x="68"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6" name="Freeform 42"/>
              <p:cNvSpPr>
                <a:spLocks/>
              </p:cNvSpPr>
              <p:nvPr/>
            </p:nvSpPr>
            <p:spPr bwMode="auto">
              <a:xfrm>
                <a:off x="1940" y="2178"/>
                <a:ext cx="618" cy="652"/>
              </a:xfrm>
              <a:custGeom>
                <a:avLst/>
                <a:gdLst>
                  <a:gd name="T0" fmla="*/ 64 w 654"/>
                  <a:gd name="T1" fmla="*/ 655 h 651"/>
                  <a:gd name="T2" fmla="*/ 71 w 654"/>
                  <a:gd name="T3" fmla="*/ 606 h 651"/>
                  <a:gd name="T4" fmla="*/ 199 w 654"/>
                  <a:gd name="T5" fmla="*/ 627 h 651"/>
                  <a:gd name="T6" fmla="*/ 192 w 654"/>
                  <a:gd name="T7" fmla="*/ 603 h 651"/>
                  <a:gd name="T8" fmla="*/ 469 w 654"/>
                  <a:gd name="T9" fmla="*/ 635 h 651"/>
                  <a:gd name="T10" fmla="*/ 512 w 654"/>
                  <a:gd name="T11" fmla="*/ 60 h 651"/>
                  <a:gd name="T12" fmla="*/ 293 w 654"/>
                  <a:gd name="T13" fmla="*/ 36 h 651"/>
                  <a:gd name="T14" fmla="*/ 74 w 654"/>
                  <a:gd name="T15" fmla="*/ 0 h 651"/>
                  <a:gd name="T16" fmla="*/ 0 w 654"/>
                  <a:gd name="T17" fmla="*/ 644 h 651"/>
                  <a:gd name="T18" fmla="*/ 64 w 654"/>
                  <a:gd name="T19" fmla="*/ 655 h 651"/>
                  <a:gd name="T20" fmla="*/ 64 w 654"/>
                  <a:gd name="T21" fmla="*/ 655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1" y="602"/>
                    </a:lnTo>
                    <a:lnTo>
                      <a:pt x="254" y="623"/>
                    </a:lnTo>
                    <a:lnTo>
                      <a:pt x="246" y="599"/>
                    </a:lnTo>
                    <a:lnTo>
                      <a:pt x="601" y="631"/>
                    </a:lnTo>
                    <a:lnTo>
                      <a:pt x="654" y="60"/>
                    </a:lnTo>
                    <a:lnTo>
                      <a:pt x="375" y="36"/>
                    </a:lnTo>
                    <a:lnTo>
                      <a:pt x="95" y="0"/>
                    </a:lnTo>
                    <a:lnTo>
                      <a:pt x="0" y="640"/>
                    </a:lnTo>
                    <a:lnTo>
                      <a:pt x="82" y="65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7" name="Freeform 43"/>
              <p:cNvSpPr>
                <a:spLocks/>
              </p:cNvSpPr>
              <p:nvPr/>
            </p:nvSpPr>
            <p:spPr bwMode="auto">
              <a:xfrm>
                <a:off x="2171" y="2298"/>
                <a:ext cx="1224" cy="1226"/>
              </a:xfrm>
              <a:custGeom>
                <a:avLst/>
                <a:gdLst>
                  <a:gd name="T0" fmla="*/ 0 w 1302"/>
                  <a:gd name="T1" fmla="*/ 479 h 1225"/>
                  <a:gd name="T2" fmla="*/ 277 w 1302"/>
                  <a:gd name="T3" fmla="*/ 511 h 1225"/>
                  <a:gd name="T4" fmla="*/ 315 w 1302"/>
                  <a:gd name="T5" fmla="*/ 0 h 1225"/>
                  <a:gd name="T6" fmla="*/ 535 w 1302"/>
                  <a:gd name="T7" fmla="*/ 16 h 1225"/>
                  <a:gd name="T8" fmla="*/ 527 w 1302"/>
                  <a:gd name="T9" fmla="*/ 236 h 1225"/>
                  <a:gd name="T10" fmla="*/ 549 w 1302"/>
                  <a:gd name="T11" fmla="*/ 259 h 1225"/>
                  <a:gd name="T12" fmla="*/ 569 w 1302"/>
                  <a:gd name="T13" fmla="*/ 259 h 1225"/>
                  <a:gd name="T14" fmla="*/ 586 w 1302"/>
                  <a:gd name="T15" fmla="*/ 280 h 1225"/>
                  <a:gd name="T16" fmla="*/ 619 w 1302"/>
                  <a:gd name="T17" fmla="*/ 290 h 1225"/>
                  <a:gd name="T18" fmla="*/ 685 w 1302"/>
                  <a:gd name="T19" fmla="*/ 327 h 1225"/>
                  <a:gd name="T20" fmla="*/ 698 w 1302"/>
                  <a:gd name="T21" fmla="*/ 311 h 1225"/>
                  <a:gd name="T22" fmla="*/ 740 w 1302"/>
                  <a:gd name="T23" fmla="*/ 341 h 1225"/>
                  <a:gd name="T24" fmla="*/ 797 w 1302"/>
                  <a:gd name="T25" fmla="*/ 341 h 1225"/>
                  <a:gd name="T26" fmla="*/ 836 w 1302"/>
                  <a:gd name="T27" fmla="*/ 327 h 1225"/>
                  <a:gd name="T28" fmla="*/ 889 w 1302"/>
                  <a:gd name="T29" fmla="*/ 314 h 1225"/>
                  <a:gd name="T30" fmla="*/ 939 w 1302"/>
                  <a:gd name="T31" fmla="*/ 348 h 1225"/>
                  <a:gd name="T32" fmla="*/ 948 w 1302"/>
                  <a:gd name="T33" fmla="*/ 359 h 1225"/>
                  <a:gd name="T34" fmla="*/ 972 w 1302"/>
                  <a:gd name="T35" fmla="*/ 359 h 1225"/>
                  <a:gd name="T36" fmla="*/ 979 w 1302"/>
                  <a:gd name="T37" fmla="*/ 541 h 1225"/>
                  <a:gd name="T38" fmla="*/ 1017 w 1302"/>
                  <a:gd name="T39" fmla="*/ 634 h 1225"/>
                  <a:gd name="T40" fmla="*/ 1003 w 1302"/>
                  <a:gd name="T41" fmla="*/ 703 h 1225"/>
                  <a:gd name="T42" fmla="*/ 1006 w 1302"/>
                  <a:gd name="T43" fmla="*/ 761 h 1225"/>
                  <a:gd name="T44" fmla="*/ 987 w 1302"/>
                  <a:gd name="T45" fmla="*/ 791 h 1225"/>
                  <a:gd name="T46" fmla="*/ 996 w 1302"/>
                  <a:gd name="T47" fmla="*/ 800 h 1225"/>
                  <a:gd name="T48" fmla="*/ 953 w 1302"/>
                  <a:gd name="T49" fmla="*/ 816 h 1225"/>
                  <a:gd name="T50" fmla="*/ 921 w 1302"/>
                  <a:gd name="T51" fmla="*/ 821 h 1225"/>
                  <a:gd name="T52" fmla="*/ 927 w 1302"/>
                  <a:gd name="T53" fmla="*/ 789 h 1225"/>
                  <a:gd name="T54" fmla="*/ 907 w 1302"/>
                  <a:gd name="T55" fmla="*/ 807 h 1225"/>
                  <a:gd name="T56" fmla="*/ 908 w 1302"/>
                  <a:gd name="T57" fmla="*/ 844 h 1225"/>
                  <a:gd name="T58" fmla="*/ 887 w 1302"/>
                  <a:gd name="T59" fmla="*/ 881 h 1225"/>
                  <a:gd name="T60" fmla="*/ 768 w 1302"/>
                  <a:gd name="T61" fmla="*/ 959 h 1225"/>
                  <a:gd name="T62" fmla="*/ 729 w 1302"/>
                  <a:gd name="T63" fmla="*/ 1009 h 1225"/>
                  <a:gd name="T64" fmla="*/ 695 w 1302"/>
                  <a:gd name="T65" fmla="*/ 1116 h 1225"/>
                  <a:gd name="T66" fmla="*/ 724 w 1302"/>
                  <a:gd name="T67" fmla="*/ 1229 h 1225"/>
                  <a:gd name="T68" fmla="*/ 695 w 1302"/>
                  <a:gd name="T69" fmla="*/ 1229 h 1225"/>
                  <a:gd name="T70" fmla="*/ 566 w 1302"/>
                  <a:gd name="T71" fmla="*/ 1171 h 1225"/>
                  <a:gd name="T72" fmla="*/ 552 w 1302"/>
                  <a:gd name="T73" fmla="*/ 1122 h 1225"/>
                  <a:gd name="T74" fmla="*/ 538 w 1302"/>
                  <a:gd name="T75" fmla="*/ 1100 h 1225"/>
                  <a:gd name="T76" fmla="*/ 533 w 1302"/>
                  <a:gd name="T77" fmla="*/ 1037 h 1225"/>
                  <a:gd name="T78" fmla="*/ 509 w 1302"/>
                  <a:gd name="T79" fmla="*/ 1012 h 1225"/>
                  <a:gd name="T80" fmla="*/ 436 w 1302"/>
                  <a:gd name="T81" fmla="*/ 842 h 1225"/>
                  <a:gd name="T82" fmla="*/ 405 w 1302"/>
                  <a:gd name="T83" fmla="*/ 810 h 1225"/>
                  <a:gd name="T84" fmla="*/ 395 w 1302"/>
                  <a:gd name="T85" fmla="*/ 782 h 1225"/>
                  <a:gd name="T86" fmla="*/ 292 w 1302"/>
                  <a:gd name="T87" fmla="*/ 776 h 1225"/>
                  <a:gd name="T88" fmla="*/ 238 w 1302"/>
                  <a:gd name="T89" fmla="*/ 857 h 1225"/>
                  <a:gd name="T90" fmla="*/ 145 w 1302"/>
                  <a:gd name="T91" fmla="*/ 773 h 1225"/>
                  <a:gd name="T92" fmla="*/ 118 w 1302"/>
                  <a:gd name="T93" fmla="*/ 656 h 1225"/>
                  <a:gd name="T94" fmla="*/ 29 w 1302"/>
                  <a:gd name="T95" fmla="*/ 542 h 1225"/>
                  <a:gd name="T96" fmla="*/ 19 w 1302"/>
                  <a:gd name="T97" fmla="*/ 508 h 1225"/>
                  <a:gd name="T98" fmla="*/ 8 w 1302"/>
                  <a:gd name="T99" fmla="*/ 503 h 1225"/>
                  <a:gd name="T100" fmla="*/ 0 w 1302"/>
                  <a:gd name="T101" fmla="*/ 479 h 1225"/>
                  <a:gd name="T102" fmla="*/ 0 w 1302"/>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2"/>
                  <a:gd name="T157" fmla="*/ 0 h 1225"/>
                  <a:gd name="T158" fmla="*/ 1302 w 1302"/>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2" h="1225">
                    <a:moveTo>
                      <a:pt x="0" y="479"/>
                    </a:moveTo>
                    <a:lnTo>
                      <a:pt x="355" y="511"/>
                    </a:lnTo>
                    <a:lnTo>
                      <a:pt x="403" y="0"/>
                    </a:lnTo>
                    <a:lnTo>
                      <a:pt x="685" y="16"/>
                    </a:lnTo>
                    <a:lnTo>
                      <a:pt x="675" y="236"/>
                    </a:lnTo>
                    <a:lnTo>
                      <a:pt x="703" y="259"/>
                    </a:lnTo>
                    <a:lnTo>
                      <a:pt x="729" y="259"/>
                    </a:lnTo>
                    <a:lnTo>
                      <a:pt x="750" y="280"/>
                    </a:lnTo>
                    <a:lnTo>
                      <a:pt x="792" y="290"/>
                    </a:lnTo>
                    <a:lnTo>
                      <a:pt x="876" y="327"/>
                    </a:lnTo>
                    <a:lnTo>
                      <a:pt x="892" y="311"/>
                    </a:lnTo>
                    <a:lnTo>
                      <a:pt x="947" y="341"/>
                    </a:lnTo>
                    <a:lnTo>
                      <a:pt x="1020" y="341"/>
                    </a:lnTo>
                    <a:lnTo>
                      <a:pt x="1070" y="327"/>
                    </a:lnTo>
                    <a:lnTo>
                      <a:pt x="1138" y="314"/>
                    </a:lnTo>
                    <a:lnTo>
                      <a:pt x="1203" y="348"/>
                    </a:lnTo>
                    <a:lnTo>
                      <a:pt x="1213" y="359"/>
                    </a:lnTo>
                    <a:lnTo>
                      <a:pt x="1245" y="359"/>
                    </a:lnTo>
                    <a:lnTo>
                      <a:pt x="1253" y="541"/>
                    </a:lnTo>
                    <a:lnTo>
                      <a:pt x="1302" y="630"/>
                    </a:lnTo>
                    <a:lnTo>
                      <a:pt x="1284" y="699"/>
                    </a:lnTo>
                    <a:lnTo>
                      <a:pt x="1287" y="757"/>
                    </a:lnTo>
                    <a:lnTo>
                      <a:pt x="1264" y="787"/>
                    </a:lnTo>
                    <a:lnTo>
                      <a:pt x="1274" y="796"/>
                    </a:lnTo>
                    <a:lnTo>
                      <a:pt x="1221" y="812"/>
                    </a:lnTo>
                    <a:lnTo>
                      <a:pt x="1179" y="817"/>
                    </a:lnTo>
                    <a:lnTo>
                      <a:pt x="1187" y="785"/>
                    </a:lnTo>
                    <a:lnTo>
                      <a:pt x="1162" y="803"/>
                    </a:lnTo>
                    <a:lnTo>
                      <a:pt x="1164" y="840"/>
                    </a:lnTo>
                    <a:lnTo>
                      <a:pt x="1136" y="877"/>
                    </a:lnTo>
                    <a:lnTo>
                      <a:pt x="983" y="955"/>
                    </a:lnTo>
                    <a:lnTo>
                      <a:pt x="933" y="1005"/>
                    </a:lnTo>
                    <a:lnTo>
                      <a:pt x="889" y="1112"/>
                    </a:lnTo>
                    <a:lnTo>
                      <a:pt x="926" y="1225"/>
                    </a:lnTo>
                    <a:lnTo>
                      <a:pt x="889" y="1225"/>
                    </a:lnTo>
                    <a:lnTo>
                      <a:pt x="724" y="1167"/>
                    </a:lnTo>
                    <a:lnTo>
                      <a:pt x="706" y="1118"/>
                    </a:lnTo>
                    <a:lnTo>
                      <a:pt x="688" y="1096"/>
                    </a:lnTo>
                    <a:lnTo>
                      <a:pt x="682" y="1033"/>
                    </a:lnTo>
                    <a:lnTo>
                      <a:pt x="651" y="1008"/>
                    </a:lnTo>
                    <a:lnTo>
                      <a:pt x="560" y="838"/>
                    </a:lnTo>
                    <a:lnTo>
                      <a:pt x="518" y="806"/>
                    </a:lnTo>
                    <a:lnTo>
                      <a:pt x="505" y="778"/>
                    </a:lnTo>
                    <a:lnTo>
                      <a:pt x="374" y="772"/>
                    </a:lnTo>
                    <a:lnTo>
                      <a:pt x="304" y="853"/>
                    </a:lnTo>
                    <a:lnTo>
                      <a:pt x="185" y="769"/>
                    </a:lnTo>
                    <a:lnTo>
                      <a:pt x="151" y="652"/>
                    </a:lnTo>
                    <a:lnTo>
                      <a:pt x="37" y="542"/>
                    </a:lnTo>
                    <a:lnTo>
                      <a:pt x="23" y="508"/>
                    </a:lnTo>
                    <a:lnTo>
                      <a:pt x="8" y="503"/>
                    </a:lnTo>
                    <a:lnTo>
                      <a:pt x="0" y="47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8" name="Freeform 44"/>
              <p:cNvSpPr>
                <a:spLocks/>
              </p:cNvSpPr>
              <p:nvPr/>
            </p:nvSpPr>
            <p:spPr bwMode="auto">
              <a:xfrm>
                <a:off x="2553" y="864"/>
                <a:ext cx="575" cy="375"/>
              </a:xfrm>
              <a:custGeom>
                <a:avLst/>
                <a:gdLst>
                  <a:gd name="T0" fmla="*/ 25 w 612"/>
                  <a:gd name="T1" fmla="*/ 0 h 375"/>
                  <a:gd name="T2" fmla="*/ 441 w 612"/>
                  <a:gd name="T3" fmla="*/ 27 h 375"/>
                  <a:gd name="T4" fmla="*/ 444 w 612"/>
                  <a:gd name="T5" fmla="*/ 121 h 375"/>
                  <a:gd name="T6" fmla="*/ 461 w 612"/>
                  <a:gd name="T7" fmla="*/ 197 h 375"/>
                  <a:gd name="T8" fmla="*/ 464 w 612"/>
                  <a:gd name="T9" fmla="*/ 296 h 375"/>
                  <a:gd name="T10" fmla="*/ 476 w 612"/>
                  <a:gd name="T11" fmla="*/ 375 h 375"/>
                  <a:gd name="T12" fmla="*/ 226 w 612"/>
                  <a:gd name="T13" fmla="*/ 366 h 375"/>
                  <a:gd name="T14" fmla="*/ 0 w 612"/>
                  <a:gd name="T15" fmla="*/ 345 h 375"/>
                  <a:gd name="T16" fmla="*/ 25 w 612"/>
                  <a:gd name="T17" fmla="*/ 0 h 375"/>
                  <a:gd name="T18" fmla="*/ 25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3" y="0"/>
                    </a:moveTo>
                    <a:lnTo>
                      <a:pt x="565" y="27"/>
                    </a:lnTo>
                    <a:lnTo>
                      <a:pt x="569" y="121"/>
                    </a:lnTo>
                    <a:lnTo>
                      <a:pt x="593" y="197"/>
                    </a:lnTo>
                    <a:lnTo>
                      <a:pt x="596" y="296"/>
                    </a:lnTo>
                    <a:lnTo>
                      <a:pt x="612" y="375"/>
                    </a:lnTo>
                    <a:lnTo>
                      <a:pt x="290" y="366"/>
                    </a:lnTo>
                    <a:lnTo>
                      <a:pt x="0" y="345"/>
                    </a:lnTo>
                    <a:lnTo>
                      <a:pt x="3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9" name="Freeform 45"/>
              <p:cNvSpPr>
                <a:spLocks/>
              </p:cNvSpPr>
              <p:nvPr/>
            </p:nvSpPr>
            <p:spPr bwMode="auto">
              <a:xfrm>
                <a:off x="2523" y="1208"/>
                <a:ext cx="615" cy="427"/>
              </a:xfrm>
              <a:custGeom>
                <a:avLst/>
                <a:gdLst>
                  <a:gd name="T0" fmla="*/ 24 w 654"/>
                  <a:gd name="T1" fmla="*/ 0 h 427"/>
                  <a:gd name="T2" fmla="*/ 252 w 654"/>
                  <a:gd name="T3" fmla="*/ 21 h 427"/>
                  <a:gd name="T4" fmla="*/ 504 w 654"/>
                  <a:gd name="T5" fmla="*/ 30 h 427"/>
                  <a:gd name="T6" fmla="*/ 486 w 654"/>
                  <a:gd name="T7" fmla="*/ 71 h 427"/>
                  <a:gd name="T8" fmla="*/ 512 w 654"/>
                  <a:gd name="T9" fmla="*/ 100 h 427"/>
                  <a:gd name="T10" fmla="*/ 510 w 654"/>
                  <a:gd name="T11" fmla="*/ 310 h 427"/>
                  <a:gd name="T12" fmla="*/ 499 w 654"/>
                  <a:gd name="T13" fmla="*/ 309 h 427"/>
                  <a:gd name="T14" fmla="*/ 499 w 654"/>
                  <a:gd name="T15" fmla="*/ 336 h 427"/>
                  <a:gd name="T16" fmla="*/ 510 w 654"/>
                  <a:gd name="T17" fmla="*/ 356 h 427"/>
                  <a:gd name="T18" fmla="*/ 504 w 654"/>
                  <a:gd name="T19" fmla="*/ 377 h 427"/>
                  <a:gd name="T20" fmla="*/ 510 w 654"/>
                  <a:gd name="T21" fmla="*/ 427 h 427"/>
                  <a:gd name="T22" fmla="*/ 497 w 654"/>
                  <a:gd name="T23" fmla="*/ 420 h 427"/>
                  <a:gd name="T24" fmla="*/ 482 w 654"/>
                  <a:gd name="T25" fmla="*/ 403 h 427"/>
                  <a:gd name="T26" fmla="*/ 439 w 654"/>
                  <a:gd name="T27" fmla="*/ 383 h 427"/>
                  <a:gd name="T28" fmla="*/ 395 w 654"/>
                  <a:gd name="T29" fmla="*/ 386 h 427"/>
                  <a:gd name="T30" fmla="*/ 370 w 654"/>
                  <a:gd name="T31" fmla="*/ 362 h 427"/>
                  <a:gd name="T32" fmla="*/ 0 w 654"/>
                  <a:gd name="T33" fmla="*/ 335 h 427"/>
                  <a:gd name="T34" fmla="*/ 24 w 654"/>
                  <a:gd name="T35" fmla="*/ 0 h 427"/>
                  <a:gd name="T36" fmla="*/ 24 w 654"/>
                  <a:gd name="T37" fmla="*/ 0 h 4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7"/>
                  <a:gd name="T59" fmla="*/ 654 w 654"/>
                  <a:gd name="T60" fmla="*/ 427 h 4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7">
                    <a:moveTo>
                      <a:pt x="32" y="0"/>
                    </a:moveTo>
                    <a:lnTo>
                      <a:pt x="322" y="21"/>
                    </a:lnTo>
                    <a:lnTo>
                      <a:pt x="644" y="30"/>
                    </a:lnTo>
                    <a:lnTo>
                      <a:pt x="622" y="71"/>
                    </a:lnTo>
                    <a:lnTo>
                      <a:pt x="654" y="100"/>
                    </a:lnTo>
                    <a:lnTo>
                      <a:pt x="652" y="310"/>
                    </a:lnTo>
                    <a:lnTo>
                      <a:pt x="639" y="309"/>
                    </a:lnTo>
                    <a:lnTo>
                      <a:pt x="639" y="336"/>
                    </a:lnTo>
                    <a:lnTo>
                      <a:pt x="651" y="356"/>
                    </a:lnTo>
                    <a:lnTo>
                      <a:pt x="644" y="377"/>
                    </a:lnTo>
                    <a:lnTo>
                      <a:pt x="651" y="427"/>
                    </a:lnTo>
                    <a:lnTo>
                      <a:pt x="636" y="420"/>
                    </a:lnTo>
                    <a:lnTo>
                      <a:pt x="618" y="403"/>
                    </a:lnTo>
                    <a:lnTo>
                      <a:pt x="562" y="383"/>
                    </a:lnTo>
                    <a:lnTo>
                      <a:pt x="505" y="386"/>
                    </a:lnTo>
                    <a:lnTo>
                      <a:pt x="473" y="362"/>
                    </a:lnTo>
                    <a:lnTo>
                      <a:pt x="0" y="335"/>
                    </a:lnTo>
                    <a:lnTo>
                      <a:pt x="32"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0" name="Freeform 46"/>
              <p:cNvSpPr>
                <a:spLocks/>
              </p:cNvSpPr>
              <p:nvPr/>
            </p:nvSpPr>
            <p:spPr bwMode="auto">
              <a:xfrm>
                <a:off x="2504" y="1544"/>
                <a:ext cx="726" cy="374"/>
              </a:xfrm>
              <a:custGeom>
                <a:avLst/>
                <a:gdLst>
                  <a:gd name="T0" fmla="*/ 17 w 767"/>
                  <a:gd name="T1" fmla="*/ 0 h 374"/>
                  <a:gd name="T2" fmla="*/ 385 w 767"/>
                  <a:gd name="T3" fmla="*/ 27 h 374"/>
                  <a:gd name="T4" fmla="*/ 410 w 767"/>
                  <a:gd name="T5" fmla="*/ 51 h 374"/>
                  <a:gd name="T6" fmla="*/ 455 w 767"/>
                  <a:gd name="T7" fmla="*/ 48 h 374"/>
                  <a:gd name="T8" fmla="*/ 499 w 767"/>
                  <a:gd name="T9" fmla="*/ 68 h 374"/>
                  <a:gd name="T10" fmla="*/ 513 w 767"/>
                  <a:gd name="T11" fmla="*/ 85 h 374"/>
                  <a:gd name="T12" fmla="*/ 525 w 767"/>
                  <a:gd name="T13" fmla="*/ 92 h 374"/>
                  <a:gd name="T14" fmla="*/ 545 w 767"/>
                  <a:gd name="T15" fmla="*/ 163 h 374"/>
                  <a:gd name="T16" fmla="*/ 545 w 767"/>
                  <a:gd name="T17" fmla="*/ 184 h 374"/>
                  <a:gd name="T18" fmla="*/ 558 w 767"/>
                  <a:gd name="T19" fmla="*/ 218 h 374"/>
                  <a:gd name="T20" fmla="*/ 566 w 767"/>
                  <a:gd name="T21" fmla="*/ 272 h 374"/>
                  <a:gd name="T22" fmla="*/ 561 w 767"/>
                  <a:gd name="T23" fmla="*/ 288 h 374"/>
                  <a:gd name="T24" fmla="*/ 570 w 767"/>
                  <a:gd name="T25" fmla="*/ 306 h 374"/>
                  <a:gd name="T26" fmla="*/ 599 w 767"/>
                  <a:gd name="T27" fmla="*/ 374 h 374"/>
                  <a:gd name="T28" fmla="*/ 332 w 767"/>
                  <a:gd name="T29" fmla="*/ 370 h 374"/>
                  <a:gd name="T30" fmla="*/ 131 w 767"/>
                  <a:gd name="T31" fmla="*/ 354 h 374"/>
                  <a:gd name="T32" fmla="*/ 137 w 767"/>
                  <a:gd name="T33" fmla="*/ 242 h 374"/>
                  <a:gd name="T34" fmla="*/ 0 w 767"/>
                  <a:gd name="T35" fmla="*/ 226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4" y="27"/>
                    </a:lnTo>
                    <a:lnTo>
                      <a:pt x="526" y="51"/>
                    </a:lnTo>
                    <a:lnTo>
                      <a:pt x="583" y="48"/>
                    </a:lnTo>
                    <a:lnTo>
                      <a:pt x="639" y="68"/>
                    </a:lnTo>
                    <a:lnTo>
                      <a:pt x="657" y="85"/>
                    </a:lnTo>
                    <a:lnTo>
                      <a:pt x="672" y="92"/>
                    </a:lnTo>
                    <a:lnTo>
                      <a:pt x="698" y="163"/>
                    </a:lnTo>
                    <a:lnTo>
                      <a:pt x="698" y="184"/>
                    </a:lnTo>
                    <a:lnTo>
                      <a:pt x="715" y="218"/>
                    </a:lnTo>
                    <a:lnTo>
                      <a:pt x="724" y="272"/>
                    </a:lnTo>
                    <a:lnTo>
                      <a:pt x="719" y="288"/>
                    </a:lnTo>
                    <a:lnTo>
                      <a:pt x="730" y="306"/>
                    </a:lnTo>
                    <a:lnTo>
                      <a:pt x="767" y="374"/>
                    </a:lnTo>
                    <a:lnTo>
                      <a:pt x="426" y="370"/>
                    </a:lnTo>
                    <a:lnTo>
                      <a:pt x="167" y="354"/>
                    </a:lnTo>
                    <a:lnTo>
                      <a:pt x="175" y="242"/>
                    </a:lnTo>
                    <a:lnTo>
                      <a:pt x="0" y="226"/>
                    </a:lnTo>
                    <a:lnTo>
                      <a:pt x="21"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1" name="Freeform 47"/>
              <p:cNvSpPr>
                <a:spLocks/>
              </p:cNvSpPr>
              <p:nvPr/>
            </p:nvSpPr>
            <p:spPr bwMode="auto">
              <a:xfrm>
                <a:off x="2637" y="1898"/>
                <a:ext cx="646" cy="364"/>
              </a:xfrm>
              <a:custGeom>
                <a:avLst/>
                <a:gdLst>
                  <a:gd name="T0" fmla="*/ 19 w 691"/>
                  <a:gd name="T1" fmla="*/ 0 h 364"/>
                  <a:gd name="T2" fmla="*/ 220 w 691"/>
                  <a:gd name="T3" fmla="*/ 16 h 364"/>
                  <a:gd name="T4" fmla="*/ 487 w 691"/>
                  <a:gd name="T5" fmla="*/ 20 h 364"/>
                  <a:gd name="T6" fmla="*/ 501 w 691"/>
                  <a:gd name="T7" fmla="*/ 36 h 364"/>
                  <a:gd name="T8" fmla="*/ 511 w 691"/>
                  <a:gd name="T9" fmla="*/ 33 h 364"/>
                  <a:gd name="T10" fmla="*/ 521 w 691"/>
                  <a:gd name="T11" fmla="*/ 50 h 364"/>
                  <a:gd name="T12" fmla="*/ 513 w 691"/>
                  <a:gd name="T13" fmla="*/ 50 h 364"/>
                  <a:gd name="T14" fmla="*/ 503 w 691"/>
                  <a:gd name="T15" fmla="*/ 73 h 364"/>
                  <a:gd name="T16" fmla="*/ 525 w 691"/>
                  <a:gd name="T17" fmla="*/ 112 h 364"/>
                  <a:gd name="T18" fmla="*/ 541 w 691"/>
                  <a:gd name="T19" fmla="*/ 118 h 364"/>
                  <a:gd name="T20" fmla="*/ 539 w 691"/>
                  <a:gd name="T21" fmla="*/ 363 h 364"/>
                  <a:gd name="T22" fmla="*/ 309 w 691"/>
                  <a:gd name="T23" fmla="*/ 364 h 364"/>
                  <a:gd name="T24" fmla="*/ 0 w 691"/>
                  <a:gd name="T25" fmla="*/ 347 h 364"/>
                  <a:gd name="T26" fmla="*/ 19 w 691"/>
                  <a:gd name="T27" fmla="*/ 0 h 364"/>
                  <a:gd name="T28" fmla="*/ 19 w 691"/>
                  <a:gd name="T29" fmla="*/ 0 h 3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4"/>
                  <a:gd name="T47" fmla="*/ 691 w 691"/>
                  <a:gd name="T48" fmla="*/ 364 h 3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4">
                    <a:moveTo>
                      <a:pt x="23" y="0"/>
                    </a:moveTo>
                    <a:lnTo>
                      <a:pt x="282" y="16"/>
                    </a:lnTo>
                    <a:lnTo>
                      <a:pt x="623" y="20"/>
                    </a:lnTo>
                    <a:lnTo>
                      <a:pt x="641" y="36"/>
                    </a:lnTo>
                    <a:lnTo>
                      <a:pt x="652" y="33"/>
                    </a:lnTo>
                    <a:lnTo>
                      <a:pt x="665" y="50"/>
                    </a:lnTo>
                    <a:lnTo>
                      <a:pt x="654" y="50"/>
                    </a:lnTo>
                    <a:lnTo>
                      <a:pt x="643" y="73"/>
                    </a:lnTo>
                    <a:lnTo>
                      <a:pt x="670" y="112"/>
                    </a:lnTo>
                    <a:lnTo>
                      <a:pt x="691" y="118"/>
                    </a:lnTo>
                    <a:lnTo>
                      <a:pt x="688" y="363"/>
                    </a:lnTo>
                    <a:lnTo>
                      <a:pt x="395" y="364"/>
                    </a:lnTo>
                    <a:lnTo>
                      <a:pt x="0" y="347"/>
                    </a:lnTo>
                    <a:lnTo>
                      <a:pt x="2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2" name="Freeform 48"/>
              <p:cNvSpPr>
                <a:spLocks/>
              </p:cNvSpPr>
              <p:nvPr/>
            </p:nvSpPr>
            <p:spPr bwMode="auto">
              <a:xfrm>
                <a:off x="2550" y="2239"/>
                <a:ext cx="755" cy="408"/>
              </a:xfrm>
              <a:custGeom>
                <a:avLst/>
                <a:gdLst>
                  <a:gd name="T0" fmla="*/ 5 w 803"/>
                  <a:gd name="T1" fmla="*/ 0 h 408"/>
                  <a:gd name="T2" fmla="*/ 73 w 803"/>
                  <a:gd name="T3" fmla="*/ 7 h 408"/>
                  <a:gd name="T4" fmla="*/ 383 w 803"/>
                  <a:gd name="T5" fmla="*/ 24 h 408"/>
                  <a:gd name="T6" fmla="*/ 611 w 803"/>
                  <a:gd name="T7" fmla="*/ 23 h 408"/>
                  <a:gd name="T8" fmla="*/ 614 w 803"/>
                  <a:gd name="T9" fmla="*/ 83 h 408"/>
                  <a:gd name="T10" fmla="*/ 628 w 803"/>
                  <a:gd name="T11" fmla="*/ 213 h 408"/>
                  <a:gd name="T12" fmla="*/ 625 w 803"/>
                  <a:gd name="T13" fmla="*/ 412 h 408"/>
                  <a:gd name="T14" fmla="*/ 574 w 803"/>
                  <a:gd name="T15" fmla="*/ 378 h 408"/>
                  <a:gd name="T16" fmla="*/ 522 w 803"/>
                  <a:gd name="T17" fmla="*/ 391 h 408"/>
                  <a:gd name="T18" fmla="*/ 481 w 803"/>
                  <a:gd name="T19" fmla="*/ 405 h 408"/>
                  <a:gd name="T20" fmla="*/ 424 w 803"/>
                  <a:gd name="T21" fmla="*/ 405 h 408"/>
                  <a:gd name="T22" fmla="*/ 383 w 803"/>
                  <a:gd name="T23" fmla="*/ 375 h 408"/>
                  <a:gd name="T24" fmla="*/ 370 w 803"/>
                  <a:gd name="T25" fmla="*/ 391 h 408"/>
                  <a:gd name="T26" fmla="*/ 304 w 803"/>
                  <a:gd name="T27" fmla="*/ 354 h 408"/>
                  <a:gd name="T28" fmla="*/ 272 w 803"/>
                  <a:gd name="T29" fmla="*/ 344 h 408"/>
                  <a:gd name="T30" fmla="*/ 256 w 803"/>
                  <a:gd name="T31" fmla="*/ 323 h 408"/>
                  <a:gd name="T32" fmla="*/ 234 w 803"/>
                  <a:gd name="T33" fmla="*/ 323 h 408"/>
                  <a:gd name="T34" fmla="*/ 213 w 803"/>
                  <a:gd name="T35" fmla="*/ 300 h 408"/>
                  <a:gd name="T36" fmla="*/ 220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7"/>
                    </a:lnTo>
                    <a:lnTo>
                      <a:pt x="489" y="24"/>
                    </a:lnTo>
                    <a:lnTo>
                      <a:pt x="782" y="23"/>
                    </a:lnTo>
                    <a:lnTo>
                      <a:pt x="785" y="83"/>
                    </a:lnTo>
                    <a:lnTo>
                      <a:pt x="803" y="209"/>
                    </a:lnTo>
                    <a:lnTo>
                      <a:pt x="800" y="408"/>
                    </a:lnTo>
                    <a:lnTo>
                      <a:pt x="735" y="374"/>
                    </a:lnTo>
                    <a:lnTo>
                      <a:pt x="667" y="387"/>
                    </a:lnTo>
                    <a:lnTo>
                      <a:pt x="617" y="401"/>
                    </a:lnTo>
                    <a:lnTo>
                      <a:pt x="544" y="401"/>
                    </a:lnTo>
                    <a:lnTo>
                      <a:pt x="489" y="371"/>
                    </a:lnTo>
                    <a:lnTo>
                      <a:pt x="473" y="387"/>
                    </a:lnTo>
                    <a:lnTo>
                      <a:pt x="389" y="350"/>
                    </a:lnTo>
                    <a:lnTo>
                      <a:pt x="347" y="340"/>
                    </a:lnTo>
                    <a:lnTo>
                      <a:pt x="326" y="319"/>
                    </a:lnTo>
                    <a:lnTo>
                      <a:pt x="300" y="319"/>
                    </a:lnTo>
                    <a:lnTo>
                      <a:pt x="272" y="296"/>
                    </a:lnTo>
                    <a:lnTo>
                      <a:pt x="282" y="76"/>
                    </a:lnTo>
                    <a:lnTo>
                      <a:pt x="0" y="60"/>
                    </a:lnTo>
                    <a:lnTo>
                      <a:pt x="5"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3" name="Freeform 49"/>
              <p:cNvSpPr>
                <a:spLocks/>
              </p:cNvSpPr>
              <p:nvPr/>
            </p:nvSpPr>
            <p:spPr bwMode="auto">
              <a:xfrm>
                <a:off x="3084" y="861"/>
                <a:ext cx="570" cy="657"/>
              </a:xfrm>
              <a:custGeom>
                <a:avLst/>
                <a:gdLst>
                  <a:gd name="T0" fmla="*/ 4 w 606"/>
                  <a:gd name="T1" fmla="*/ 124 h 658"/>
                  <a:gd name="T2" fmla="*/ 22 w 606"/>
                  <a:gd name="T3" fmla="*/ 200 h 658"/>
                  <a:gd name="T4" fmla="*/ 24 w 606"/>
                  <a:gd name="T5" fmla="*/ 299 h 658"/>
                  <a:gd name="T6" fmla="*/ 37 w 606"/>
                  <a:gd name="T7" fmla="*/ 374 h 658"/>
                  <a:gd name="T8" fmla="*/ 21 w 606"/>
                  <a:gd name="T9" fmla="*/ 415 h 658"/>
                  <a:gd name="T10" fmla="*/ 45 w 606"/>
                  <a:gd name="T11" fmla="*/ 444 h 658"/>
                  <a:gd name="T12" fmla="*/ 43 w 606"/>
                  <a:gd name="T13" fmla="*/ 654 h 658"/>
                  <a:gd name="T14" fmla="*/ 388 w 606"/>
                  <a:gd name="T15" fmla="*/ 645 h 658"/>
                  <a:gd name="T16" fmla="*/ 383 w 606"/>
                  <a:gd name="T17" fmla="*/ 604 h 658"/>
                  <a:gd name="T18" fmla="*/ 346 w 606"/>
                  <a:gd name="T19" fmla="*/ 569 h 658"/>
                  <a:gd name="T20" fmla="*/ 327 w 606"/>
                  <a:gd name="T21" fmla="*/ 543 h 658"/>
                  <a:gd name="T22" fmla="*/ 280 w 606"/>
                  <a:gd name="T23" fmla="*/ 505 h 658"/>
                  <a:gd name="T24" fmla="*/ 282 w 606"/>
                  <a:gd name="T25" fmla="*/ 444 h 658"/>
                  <a:gd name="T26" fmla="*/ 272 w 606"/>
                  <a:gd name="T27" fmla="*/ 405 h 658"/>
                  <a:gd name="T28" fmla="*/ 310 w 606"/>
                  <a:gd name="T29" fmla="*/ 347 h 658"/>
                  <a:gd name="T30" fmla="*/ 309 w 606"/>
                  <a:gd name="T31" fmla="*/ 293 h 658"/>
                  <a:gd name="T32" fmla="*/ 372 w 606"/>
                  <a:gd name="T33" fmla="*/ 233 h 658"/>
                  <a:gd name="T34" fmla="*/ 387 w 606"/>
                  <a:gd name="T35" fmla="*/ 199 h 658"/>
                  <a:gd name="T36" fmla="*/ 474 w 606"/>
                  <a:gd name="T37" fmla="*/ 140 h 658"/>
                  <a:gd name="T38" fmla="*/ 435 w 606"/>
                  <a:gd name="T39" fmla="*/ 119 h 658"/>
                  <a:gd name="T40" fmla="*/ 401 w 606"/>
                  <a:gd name="T41" fmla="*/ 123 h 658"/>
                  <a:gd name="T42" fmla="*/ 393 w 606"/>
                  <a:gd name="T43" fmla="*/ 106 h 658"/>
                  <a:gd name="T44" fmla="*/ 329 w 606"/>
                  <a:gd name="T45" fmla="*/ 105 h 658"/>
                  <a:gd name="T46" fmla="*/ 288 w 606"/>
                  <a:gd name="T47" fmla="*/ 90 h 658"/>
                  <a:gd name="T48" fmla="*/ 201 w 606"/>
                  <a:gd name="T49" fmla="*/ 79 h 658"/>
                  <a:gd name="T50" fmla="*/ 188 w 606"/>
                  <a:gd name="T51" fmla="*/ 60 h 658"/>
                  <a:gd name="T52" fmla="*/ 152 w 606"/>
                  <a:gd name="T53" fmla="*/ 40 h 658"/>
                  <a:gd name="T54" fmla="*/ 147 w 606"/>
                  <a:gd name="T55" fmla="*/ 0 h 658"/>
                  <a:gd name="T56" fmla="*/ 123 w 606"/>
                  <a:gd name="T57" fmla="*/ 0 h 658"/>
                  <a:gd name="T58" fmla="*/ 123 w 606"/>
                  <a:gd name="T59" fmla="*/ 30 h 658"/>
                  <a:gd name="T60" fmla="*/ 0 w 606"/>
                  <a:gd name="T61" fmla="*/ 30 h 658"/>
                  <a:gd name="T62" fmla="*/ 4 w 606"/>
                  <a:gd name="T63" fmla="*/ 124 h 658"/>
                  <a:gd name="T64" fmla="*/ 4 w 606"/>
                  <a:gd name="T65" fmla="*/ 124 h 6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8"/>
                  <a:gd name="T101" fmla="*/ 606 w 606"/>
                  <a:gd name="T102" fmla="*/ 658 h 6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8">
                    <a:moveTo>
                      <a:pt x="4" y="124"/>
                    </a:moveTo>
                    <a:lnTo>
                      <a:pt x="28" y="200"/>
                    </a:lnTo>
                    <a:lnTo>
                      <a:pt x="31" y="299"/>
                    </a:lnTo>
                    <a:lnTo>
                      <a:pt x="47" y="378"/>
                    </a:lnTo>
                    <a:lnTo>
                      <a:pt x="25" y="419"/>
                    </a:lnTo>
                    <a:lnTo>
                      <a:pt x="57" y="448"/>
                    </a:lnTo>
                    <a:lnTo>
                      <a:pt x="55" y="658"/>
                    </a:lnTo>
                    <a:lnTo>
                      <a:pt x="497" y="649"/>
                    </a:lnTo>
                    <a:lnTo>
                      <a:pt x="489" y="608"/>
                    </a:lnTo>
                    <a:lnTo>
                      <a:pt x="442" y="573"/>
                    </a:lnTo>
                    <a:lnTo>
                      <a:pt x="418" y="547"/>
                    </a:lnTo>
                    <a:lnTo>
                      <a:pt x="358" y="509"/>
                    </a:lnTo>
                    <a:lnTo>
                      <a:pt x="360" y="448"/>
                    </a:lnTo>
                    <a:lnTo>
                      <a:pt x="347" y="409"/>
                    </a:lnTo>
                    <a:lnTo>
                      <a:pt x="397" y="351"/>
                    </a:lnTo>
                    <a:lnTo>
                      <a:pt x="394" y="293"/>
                    </a:lnTo>
                    <a:lnTo>
                      <a:pt x="475" y="233"/>
                    </a:lnTo>
                    <a:lnTo>
                      <a:pt x="494" y="199"/>
                    </a:lnTo>
                    <a:lnTo>
                      <a:pt x="606" y="140"/>
                    </a:lnTo>
                    <a:lnTo>
                      <a:pt x="556" y="119"/>
                    </a:lnTo>
                    <a:lnTo>
                      <a:pt x="512" y="123"/>
                    </a:lnTo>
                    <a:lnTo>
                      <a:pt x="502" y="106"/>
                    </a:lnTo>
                    <a:lnTo>
                      <a:pt x="421" y="105"/>
                    </a:lnTo>
                    <a:lnTo>
                      <a:pt x="368" y="90"/>
                    </a:lnTo>
                    <a:lnTo>
                      <a:pt x="256" y="79"/>
                    </a:lnTo>
                    <a:lnTo>
                      <a:pt x="240" y="60"/>
                    </a:lnTo>
                    <a:lnTo>
                      <a:pt x="195" y="40"/>
                    </a:lnTo>
                    <a:lnTo>
                      <a:pt x="187" y="0"/>
                    </a:lnTo>
                    <a:lnTo>
                      <a:pt x="157" y="0"/>
                    </a:lnTo>
                    <a:lnTo>
                      <a:pt x="157" y="30"/>
                    </a:lnTo>
                    <a:lnTo>
                      <a:pt x="0" y="30"/>
                    </a:lnTo>
                    <a:lnTo>
                      <a:pt x="4" y="12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4" name="Freeform 50"/>
              <p:cNvSpPr>
                <a:spLocks/>
              </p:cNvSpPr>
              <p:nvPr/>
            </p:nvSpPr>
            <p:spPr bwMode="auto">
              <a:xfrm>
                <a:off x="3124" y="1509"/>
                <a:ext cx="523" cy="360"/>
              </a:xfrm>
              <a:custGeom>
                <a:avLst/>
                <a:gdLst>
                  <a:gd name="T0" fmla="*/ 0 w 556"/>
                  <a:gd name="T1" fmla="*/ 35 h 359"/>
                  <a:gd name="T2" fmla="*/ 8 w 556"/>
                  <a:gd name="T3" fmla="*/ 55 h 359"/>
                  <a:gd name="T4" fmla="*/ 5 w 556"/>
                  <a:gd name="T5" fmla="*/ 76 h 359"/>
                  <a:gd name="T6" fmla="*/ 8 w 556"/>
                  <a:gd name="T7" fmla="*/ 126 h 359"/>
                  <a:gd name="T8" fmla="*/ 30 w 556"/>
                  <a:gd name="T9" fmla="*/ 201 h 359"/>
                  <a:gd name="T10" fmla="*/ 30 w 556"/>
                  <a:gd name="T11" fmla="*/ 222 h 359"/>
                  <a:gd name="T12" fmla="*/ 43 w 556"/>
                  <a:gd name="T13" fmla="*/ 256 h 359"/>
                  <a:gd name="T14" fmla="*/ 50 w 556"/>
                  <a:gd name="T15" fmla="*/ 310 h 359"/>
                  <a:gd name="T16" fmla="*/ 46 w 556"/>
                  <a:gd name="T17" fmla="*/ 326 h 359"/>
                  <a:gd name="T18" fmla="*/ 54 w 556"/>
                  <a:gd name="T19" fmla="*/ 344 h 359"/>
                  <a:gd name="T20" fmla="*/ 333 w 556"/>
                  <a:gd name="T21" fmla="*/ 335 h 359"/>
                  <a:gd name="T22" fmla="*/ 353 w 556"/>
                  <a:gd name="T23" fmla="*/ 363 h 359"/>
                  <a:gd name="T24" fmla="*/ 383 w 556"/>
                  <a:gd name="T25" fmla="*/ 282 h 359"/>
                  <a:gd name="T26" fmla="*/ 374 w 556"/>
                  <a:gd name="T27" fmla="*/ 251 h 359"/>
                  <a:gd name="T28" fmla="*/ 422 w 556"/>
                  <a:gd name="T29" fmla="*/ 203 h 359"/>
                  <a:gd name="T30" fmla="*/ 432 w 556"/>
                  <a:gd name="T31" fmla="*/ 163 h 359"/>
                  <a:gd name="T32" fmla="*/ 396 w 556"/>
                  <a:gd name="T33" fmla="*/ 111 h 359"/>
                  <a:gd name="T34" fmla="*/ 360 w 556"/>
                  <a:gd name="T35" fmla="*/ 58 h 359"/>
                  <a:gd name="T36" fmla="*/ 353 w 556"/>
                  <a:gd name="T37" fmla="*/ 0 h 359"/>
                  <a:gd name="T38" fmla="*/ 9 w 556"/>
                  <a:gd name="T39" fmla="*/ 9 h 359"/>
                  <a:gd name="T40" fmla="*/ 0 w 556"/>
                  <a:gd name="T41" fmla="*/ 8 h 359"/>
                  <a:gd name="T42" fmla="*/ 0 w 556"/>
                  <a:gd name="T43" fmla="*/ 35 h 359"/>
                  <a:gd name="T44" fmla="*/ 0 w 556"/>
                  <a:gd name="T45" fmla="*/ 35 h 3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6"/>
                  <a:gd name="T70" fmla="*/ 0 h 359"/>
                  <a:gd name="T71" fmla="*/ 556 w 556"/>
                  <a:gd name="T72" fmla="*/ 359 h 3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6" h="359">
                    <a:moveTo>
                      <a:pt x="0" y="35"/>
                    </a:moveTo>
                    <a:lnTo>
                      <a:pt x="12" y="55"/>
                    </a:lnTo>
                    <a:lnTo>
                      <a:pt x="5" y="76"/>
                    </a:lnTo>
                    <a:lnTo>
                      <a:pt x="12" y="126"/>
                    </a:lnTo>
                    <a:lnTo>
                      <a:pt x="38" y="197"/>
                    </a:lnTo>
                    <a:lnTo>
                      <a:pt x="38" y="218"/>
                    </a:lnTo>
                    <a:lnTo>
                      <a:pt x="55" y="252"/>
                    </a:lnTo>
                    <a:lnTo>
                      <a:pt x="64" y="306"/>
                    </a:lnTo>
                    <a:lnTo>
                      <a:pt x="59" y="322"/>
                    </a:lnTo>
                    <a:lnTo>
                      <a:pt x="70" y="340"/>
                    </a:lnTo>
                    <a:lnTo>
                      <a:pt x="429" y="331"/>
                    </a:lnTo>
                    <a:lnTo>
                      <a:pt x="455" y="359"/>
                    </a:lnTo>
                    <a:lnTo>
                      <a:pt x="493" y="278"/>
                    </a:lnTo>
                    <a:lnTo>
                      <a:pt x="481" y="247"/>
                    </a:lnTo>
                    <a:lnTo>
                      <a:pt x="543" y="199"/>
                    </a:lnTo>
                    <a:lnTo>
                      <a:pt x="556" y="163"/>
                    </a:lnTo>
                    <a:lnTo>
                      <a:pt x="510" y="111"/>
                    </a:lnTo>
                    <a:lnTo>
                      <a:pt x="463" y="58"/>
                    </a:lnTo>
                    <a:lnTo>
                      <a:pt x="455" y="0"/>
                    </a:lnTo>
                    <a:lnTo>
                      <a:pt x="13" y="9"/>
                    </a:lnTo>
                    <a:lnTo>
                      <a:pt x="0" y="8"/>
                    </a:lnTo>
                    <a:lnTo>
                      <a:pt x="0" y="3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5" name="Freeform 51"/>
              <p:cNvSpPr>
                <a:spLocks/>
              </p:cNvSpPr>
              <p:nvPr/>
            </p:nvSpPr>
            <p:spPr bwMode="auto">
              <a:xfrm>
                <a:off x="3190" y="1841"/>
                <a:ext cx="581" cy="525"/>
              </a:xfrm>
              <a:custGeom>
                <a:avLst/>
                <a:gdLst>
                  <a:gd name="T0" fmla="*/ 29 w 619"/>
                  <a:gd name="T1" fmla="*/ 77 h 525"/>
                  <a:gd name="T2" fmla="*/ 43 w 619"/>
                  <a:gd name="T3" fmla="*/ 93 h 525"/>
                  <a:gd name="T4" fmla="*/ 52 w 619"/>
                  <a:gd name="T5" fmla="*/ 90 h 525"/>
                  <a:gd name="T6" fmla="*/ 62 w 619"/>
                  <a:gd name="T7" fmla="*/ 107 h 525"/>
                  <a:gd name="T8" fmla="*/ 53 w 619"/>
                  <a:gd name="T9" fmla="*/ 107 h 525"/>
                  <a:gd name="T10" fmla="*/ 45 w 619"/>
                  <a:gd name="T11" fmla="*/ 130 h 525"/>
                  <a:gd name="T12" fmla="*/ 66 w 619"/>
                  <a:gd name="T13" fmla="*/ 169 h 525"/>
                  <a:gd name="T14" fmla="*/ 82 w 619"/>
                  <a:gd name="T15" fmla="*/ 175 h 525"/>
                  <a:gd name="T16" fmla="*/ 80 w 619"/>
                  <a:gd name="T17" fmla="*/ 420 h 525"/>
                  <a:gd name="T18" fmla="*/ 82 w 619"/>
                  <a:gd name="T19" fmla="*/ 480 h 525"/>
                  <a:gd name="T20" fmla="*/ 404 w 619"/>
                  <a:gd name="T21" fmla="*/ 467 h 525"/>
                  <a:gd name="T22" fmla="*/ 407 w 619"/>
                  <a:gd name="T23" fmla="*/ 502 h 525"/>
                  <a:gd name="T24" fmla="*/ 394 w 619"/>
                  <a:gd name="T25" fmla="*/ 525 h 525"/>
                  <a:gd name="T26" fmla="*/ 443 w 619"/>
                  <a:gd name="T27" fmla="*/ 522 h 525"/>
                  <a:gd name="T28" fmla="*/ 451 w 619"/>
                  <a:gd name="T29" fmla="*/ 502 h 525"/>
                  <a:gd name="T30" fmla="*/ 451 w 619"/>
                  <a:gd name="T31" fmla="*/ 480 h 525"/>
                  <a:gd name="T32" fmla="*/ 464 w 619"/>
                  <a:gd name="T33" fmla="*/ 463 h 525"/>
                  <a:gd name="T34" fmla="*/ 465 w 619"/>
                  <a:gd name="T35" fmla="*/ 446 h 525"/>
                  <a:gd name="T36" fmla="*/ 480 w 619"/>
                  <a:gd name="T37" fmla="*/ 444 h 525"/>
                  <a:gd name="T38" fmla="*/ 483 w 619"/>
                  <a:gd name="T39" fmla="*/ 408 h 525"/>
                  <a:gd name="T40" fmla="*/ 465 w 619"/>
                  <a:gd name="T41" fmla="*/ 404 h 525"/>
                  <a:gd name="T42" fmla="*/ 453 w 619"/>
                  <a:gd name="T43" fmla="*/ 378 h 525"/>
                  <a:gd name="T44" fmla="*/ 437 w 619"/>
                  <a:gd name="T45" fmla="*/ 315 h 525"/>
                  <a:gd name="T46" fmla="*/ 417 w 619"/>
                  <a:gd name="T47" fmla="*/ 305 h 525"/>
                  <a:gd name="T48" fmla="*/ 394 w 619"/>
                  <a:gd name="T49" fmla="*/ 282 h 525"/>
                  <a:gd name="T50" fmla="*/ 385 w 619"/>
                  <a:gd name="T51" fmla="*/ 250 h 525"/>
                  <a:gd name="T52" fmla="*/ 399 w 619"/>
                  <a:gd name="T53" fmla="*/ 200 h 525"/>
                  <a:gd name="T54" fmla="*/ 386 w 619"/>
                  <a:gd name="T55" fmla="*/ 190 h 525"/>
                  <a:gd name="T56" fmla="*/ 360 w 619"/>
                  <a:gd name="T57" fmla="*/ 190 h 525"/>
                  <a:gd name="T58" fmla="*/ 354 w 619"/>
                  <a:gd name="T59" fmla="*/ 159 h 525"/>
                  <a:gd name="T60" fmla="*/ 307 w 619"/>
                  <a:gd name="T61" fmla="*/ 98 h 525"/>
                  <a:gd name="T62" fmla="*/ 296 w 619"/>
                  <a:gd name="T63" fmla="*/ 47 h 525"/>
                  <a:gd name="T64" fmla="*/ 301 w 619"/>
                  <a:gd name="T65" fmla="*/ 28 h 525"/>
                  <a:gd name="T66" fmla="*/ 281 w 619"/>
                  <a:gd name="T67" fmla="*/ 0 h 525"/>
                  <a:gd name="T68" fmla="*/ 0 w 619"/>
                  <a:gd name="T69" fmla="*/ 9 h 525"/>
                  <a:gd name="T70" fmla="*/ 29 w 619"/>
                  <a:gd name="T71" fmla="*/ 77 h 525"/>
                  <a:gd name="T72" fmla="*/ 29 w 619"/>
                  <a:gd name="T73" fmla="*/ 77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9"/>
                  <a:gd name="T112" fmla="*/ 0 h 525"/>
                  <a:gd name="T113" fmla="*/ 619 w 619"/>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9" h="525">
                    <a:moveTo>
                      <a:pt x="37" y="77"/>
                    </a:moveTo>
                    <a:lnTo>
                      <a:pt x="55" y="93"/>
                    </a:lnTo>
                    <a:lnTo>
                      <a:pt x="66" y="90"/>
                    </a:lnTo>
                    <a:lnTo>
                      <a:pt x="79" y="107"/>
                    </a:lnTo>
                    <a:lnTo>
                      <a:pt x="68" y="107"/>
                    </a:lnTo>
                    <a:lnTo>
                      <a:pt x="57" y="130"/>
                    </a:lnTo>
                    <a:lnTo>
                      <a:pt x="84" y="169"/>
                    </a:lnTo>
                    <a:lnTo>
                      <a:pt x="105" y="175"/>
                    </a:lnTo>
                    <a:lnTo>
                      <a:pt x="102" y="420"/>
                    </a:lnTo>
                    <a:lnTo>
                      <a:pt x="105" y="480"/>
                    </a:lnTo>
                    <a:lnTo>
                      <a:pt x="517" y="467"/>
                    </a:lnTo>
                    <a:lnTo>
                      <a:pt x="520" y="502"/>
                    </a:lnTo>
                    <a:lnTo>
                      <a:pt x="504" y="525"/>
                    </a:lnTo>
                    <a:lnTo>
                      <a:pt x="567" y="522"/>
                    </a:lnTo>
                    <a:lnTo>
                      <a:pt x="578" y="502"/>
                    </a:lnTo>
                    <a:lnTo>
                      <a:pt x="578" y="480"/>
                    </a:lnTo>
                    <a:lnTo>
                      <a:pt x="593" y="463"/>
                    </a:lnTo>
                    <a:lnTo>
                      <a:pt x="597" y="446"/>
                    </a:lnTo>
                    <a:lnTo>
                      <a:pt x="614" y="444"/>
                    </a:lnTo>
                    <a:lnTo>
                      <a:pt x="619" y="408"/>
                    </a:lnTo>
                    <a:lnTo>
                      <a:pt x="596" y="404"/>
                    </a:lnTo>
                    <a:lnTo>
                      <a:pt x="581" y="378"/>
                    </a:lnTo>
                    <a:lnTo>
                      <a:pt x="559" y="315"/>
                    </a:lnTo>
                    <a:lnTo>
                      <a:pt x="533" y="305"/>
                    </a:lnTo>
                    <a:lnTo>
                      <a:pt x="504" y="282"/>
                    </a:lnTo>
                    <a:lnTo>
                      <a:pt x="492" y="250"/>
                    </a:lnTo>
                    <a:lnTo>
                      <a:pt x="510" y="200"/>
                    </a:lnTo>
                    <a:lnTo>
                      <a:pt x="495" y="190"/>
                    </a:lnTo>
                    <a:lnTo>
                      <a:pt x="460" y="190"/>
                    </a:lnTo>
                    <a:lnTo>
                      <a:pt x="452" y="159"/>
                    </a:lnTo>
                    <a:lnTo>
                      <a:pt x="392" y="98"/>
                    </a:lnTo>
                    <a:lnTo>
                      <a:pt x="379" y="47"/>
                    </a:lnTo>
                    <a:lnTo>
                      <a:pt x="385" y="28"/>
                    </a:lnTo>
                    <a:lnTo>
                      <a:pt x="359" y="0"/>
                    </a:lnTo>
                    <a:lnTo>
                      <a:pt x="0" y="9"/>
                    </a:lnTo>
                    <a:lnTo>
                      <a:pt x="37" y="7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6" name="Freeform 52"/>
              <p:cNvSpPr>
                <a:spLocks/>
              </p:cNvSpPr>
              <p:nvPr/>
            </p:nvSpPr>
            <p:spPr bwMode="auto">
              <a:xfrm>
                <a:off x="3288" y="2308"/>
                <a:ext cx="440" cy="410"/>
              </a:xfrm>
              <a:custGeom>
                <a:avLst/>
                <a:gdLst>
                  <a:gd name="T0" fmla="*/ 14 w 468"/>
                  <a:gd name="T1" fmla="*/ 139 h 409"/>
                  <a:gd name="T2" fmla="*/ 11 w 468"/>
                  <a:gd name="T3" fmla="*/ 342 h 409"/>
                  <a:gd name="T4" fmla="*/ 21 w 468"/>
                  <a:gd name="T5" fmla="*/ 353 h 409"/>
                  <a:gd name="T6" fmla="*/ 45 w 468"/>
                  <a:gd name="T7" fmla="*/ 353 h 409"/>
                  <a:gd name="T8" fmla="*/ 46 w 468"/>
                  <a:gd name="T9" fmla="*/ 413 h 409"/>
                  <a:gd name="T10" fmla="*/ 265 w 468"/>
                  <a:gd name="T11" fmla="*/ 410 h 409"/>
                  <a:gd name="T12" fmla="*/ 259 w 468"/>
                  <a:gd name="T13" fmla="*/ 348 h 409"/>
                  <a:gd name="T14" fmla="*/ 278 w 468"/>
                  <a:gd name="T15" fmla="*/ 280 h 409"/>
                  <a:gd name="T16" fmla="*/ 306 w 468"/>
                  <a:gd name="T17" fmla="*/ 232 h 409"/>
                  <a:gd name="T18" fmla="*/ 304 w 468"/>
                  <a:gd name="T19" fmla="*/ 219 h 409"/>
                  <a:gd name="T20" fmla="*/ 324 w 468"/>
                  <a:gd name="T21" fmla="*/ 173 h 409"/>
                  <a:gd name="T22" fmla="*/ 335 w 468"/>
                  <a:gd name="T23" fmla="*/ 126 h 409"/>
                  <a:gd name="T24" fmla="*/ 332 w 468"/>
                  <a:gd name="T25" fmla="*/ 123 h 409"/>
                  <a:gd name="T26" fmla="*/ 349 w 468"/>
                  <a:gd name="T27" fmla="*/ 105 h 409"/>
                  <a:gd name="T28" fmla="*/ 366 w 468"/>
                  <a:gd name="T29" fmla="*/ 64 h 409"/>
                  <a:gd name="T30" fmla="*/ 361 w 468"/>
                  <a:gd name="T31" fmla="*/ 55 h 409"/>
                  <a:gd name="T32" fmla="*/ 312 w 468"/>
                  <a:gd name="T33" fmla="*/ 58 h 409"/>
                  <a:gd name="T34" fmla="*/ 324 w 468"/>
                  <a:gd name="T35" fmla="*/ 35 h 409"/>
                  <a:gd name="T36" fmla="*/ 322 w 468"/>
                  <a:gd name="T37" fmla="*/ 0 h 409"/>
                  <a:gd name="T38" fmla="*/ 0 w 468"/>
                  <a:gd name="T39" fmla="*/ 13 h 409"/>
                  <a:gd name="T40" fmla="*/ 14 w 468"/>
                  <a:gd name="T41" fmla="*/ 139 h 409"/>
                  <a:gd name="T42" fmla="*/ 14 w 468"/>
                  <a:gd name="T43" fmla="*/ 139 h 4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8"/>
                  <a:gd name="T67" fmla="*/ 0 h 409"/>
                  <a:gd name="T68" fmla="*/ 468 w 468"/>
                  <a:gd name="T69" fmla="*/ 409 h 40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8" h="409">
                    <a:moveTo>
                      <a:pt x="18" y="139"/>
                    </a:moveTo>
                    <a:lnTo>
                      <a:pt x="15" y="338"/>
                    </a:lnTo>
                    <a:lnTo>
                      <a:pt x="25" y="349"/>
                    </a:lnTo>
                    <a:lnTo>
                      <a:pt x="57" y="349"/>
                    </a:lnTo>
                    <a:lnTo>
                      <a:pt x="59" y="409"/>
                    </a:lnTo>
                    <a:lnTo>
                      <a:pt x="339" y="406"/>
                    </a:lnTo>
                    <a:lnTo>
                      <a:pt x="332" y="344"/>
                    </a:lnTo>
                    <a:lnTo>
                      <a:pt x="356" y="276"/>
                    </a:lnTo>
                    <a:lnTo>
                      <a:pt x="392" y="228"/>
                    </a:lnTo>
                    <a:lnTo>
                      <a:pt x="389" y="215"/>
                    </a:lnTo>
                    <a:lnTo>
                      <a:pt x="415" y="173"/>
                    </a:lnTo>
                    <a:lnTo>
                      <a:pt x="429" y="126"/>
                    </a:lnTo>
                    <a:lnTo>
                      <a:pt x="424" y="123"/>
                    </a:lnTo>
                    <a:lnTo>
                      <a:pt x="447" y="105"/>
                    </a:lnTo>
                    <a:lnTo>
                      <a:pt x="468" y="64"/>
                    </a:lnTo>
                    <a:lnTo>
                      <a:pt x="462" y="55"/>
                    </a:lnTo>
                    <a:lnTo>
                      <a:pt x="399" y="58"/>
                    </a:lnTo>
                    <a:lnTo>
                      <a:pt x="415" y="35"/>
                    </a:lnTo>
                    <a:lnTo>
                      <a:pt x="412" y="0"/>
                    </a:lnTo>
                    <a:lnTo>
                      <a:pt x="0" y="13"/>
                    </a:lnTo>
                    <a:lnTo>
                      <a:pt x="18" y="1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7" name="Freeform 53"/>
              <p:cNvSpPr>
                <a:spLocks/>
              </p:cNvSpPr>
              <p:nvPr/>
            </p:nvSpPr>
            <p:spPr bwMode="auto">
              <a:xfrm>
                <a:off x="3344" y="2715"/>
                <a:ext cx="500" cy="450"/>
              </a:xfrm>
              <a:custGeom>
                <a:avLst/>
                <a:gdLst>
                  <a:gd name="T0" fmla="*/ 0 w 532"/>
                  <a:gd name="T1" fmla="*/ 3 h 450"/>
                  <a:gd name="T2" fmla="*/ 6 w 532"/>
                  <a:gd name="T3" fmla="*/ 125 h 450"/>
                  <a:gd name="T4" fmla="*/ 43 w 532"/>
                  <a:gd name="T5" fmla="*/ 214 h 450"/>
                  <a:gd name="T6" fmla="*/ 29 w 532"/>
                  <a:gd name="T7" fmla="*/ 283 h 450"/>
                  <a:gd name="T8" fmla="*/ 32 w 532"/>
                  <a:gd name="T9" fmla="*/ 341 h 450"/>
                  <a:gd name="T10" fmla="*/ 13 w 532"/>
                  <a:gd name="T11" fmla="*/ 371 h 450"/>
                  <a:gd name="T12" fmla="*/ 21 w 532"/>
                  <a:gd name="T13" fmla="*/ 380 h 450"/>
                  <a:gd name="T14" fmla="*/ 76 w 532"/>
                  <a:gd name="T15" fmla="*/ 371 h 450"/>
                  <a:gd name="T16" fmla="*/ 145 w 532"/>
                  <a:gd name="T17" fmla="*/ 395 h 450"/>
                  <a:gd name="T18" fmla="*/ 166 w 532"/>
                  <a:gd name="T19" fmla="*/ 372 h 450"/>
                  <a:gd name="T20" fmla="*/ 233 w 532"/>
                  <a:gd name="T21" fmla="*/ 408 h 450"/>
                  <a:gd name="T22" fmla="*/ 241 w 532"/>
                  <a:gd name="T23" fmla="*/ 427 h 450"/>
                  <a:gd name="T24" fmla="*/ 266 w 532"/>
                  <a:gd name="T25" fmla="*/ 442 h 450"/>
                  <a:gd name="T26" fmla="*/ 278 w 532"/>
                  <a:gd name="T27" fmla="*/ 424 h 450"/>
                  <a:gd name="T28" fmla="*/ 311 w 532"/>
                  <a:gd name="T29" fmla="*/ 440 h 450"/>
                  <a:gd name="T30" fmla="*/ 331 w 532"/>
                  <a:gd name="T31" fmla="*/ 427 h 450"/>
                  <a:gd name="T32" fmla="*/ 327 w 532"/>
                  <a:gd name="T33" fmla="*/ 401 h 450"/>
                  <a:gd name="T34" fmla="*/ 382 w 532"/>
                  <a:gd name="T35" fmla="*/ 424 h 450"/>
                  <a:gd name="T36" fmla="*/ 379 w 532"/>
                  <a:gd name="T37" fmla="*/ 450 h 450"/>
                  <a:gd name="T38" fmla="*/ 415 w 532"/>
                  <a:gd name="T39" fmla="*/ 416 h 450"/>
                  <a:gd name="T40" fmla="*/ 383 w 532"/>
                  <a:gd name="T41" fmla="*/ 411 h 450"/>
                  <a:gd name="T42" fmla="*/ 357 w 532"/>
                  <a:gd name="T43" fmla="*/ 379 h 450"/>
                  <a:gd name="T44" fmla="*/ 389 w 532"/>
                  <a:gd name="T45" fmla="*/ 337 h 450"/>
                  <a:gd name="T46" fmla="*/ 389 w 532"/>
                  <a:gd name="T47" fmla="*/ 312 h 450"/>
                  <a:gd name="T48" fmla="*/ 355 w 532"/>
                  <a:gd name="T49" fmla="*/ 348 h 450"/>
                  <a:gd name="T50" fmla="*/ 338 w 532"/>
                  <a:gd name="T51" fmla="*/ 337 h 450"/>
                  <a:gd name="T52" fmla="*/ 352 w 532"/>
                  <a:gd name="T53" fmla="*/ 316 h 450"/>
                  <a:gd name="T54" fmla="*/ 315 w 532"/>
                  <a:gd name="T55" fmla="*/ 330 h 450"/>
                  <a:gd name="T56" fmla="*/ 290 w 532"/>
                  <a:gd name="T57" fmla="*/ 317 h 450"/>
                  <a:gd name="T58" fmla="*/ 297 w 532"/>
                  <a:gd name="T59" fmla="*/ 296 h 450"/>
                  <a:gd name="T60" fmla="*/ 361 w 532"/>
                  <a:gd name="T61" fmla="*/ 312 h 450"/>
                  <a:gd name="T62" fmla="*/ 336 w 532"/>
                  <a:gd name="T63" fmla="*/ 259 h 450"/>
                  <a:gd name="T64" fmla="*/ 339 w 532"/>
                  <a:gd name="T65" fmla="*/ 220 h 450"/>
                  <a:gd name="T66" fmla="*/ 193 w 532"/>
                  <a:gd name="T67" fmla="*/ 228 h 450"/>
                  <a:gd name="T68" fmla="*/ 211 w 532"/>
                  <a:gd name="T69" fmla="*/ 144 h 450"/>
                  <a:gd name="T70" fmla="*/ 236 w 532"/>
                  <a:gd name="T71" fmla="*/ 100 h 450"/>
                  <a:gd name="T72" fmla="*/ 227 w 532"/>
                  <a:gd name="T73" fmla="*/ 89 h 450"/>
                  <a:gd name="T74" fmla="*/ 218 w 532"/>
                  <a:gd name="T75" fmla="*/ 0 h 450"/>
                  <a:gd name="T76" fmla="*/ 0 w 532"/>
                  <a:gd name="T77" fmla="*/ 3 h 450"/>
                  <a:gd name="T78" fmla="*/ 0 w 532"/>
                  <a:gd name="T79" fmla="*/ 3 h 450"/>
                  <a:gd name="T80" fmla="*/ 0 w 532"/>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2"/>
                  <a:gd name="T124" fmla="*/ 0 h 450"/>
                  <a:gd name="T125" fmla="*/ 532 w 532"/>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2" h="450">
                    <a:moveTo>
                      <a:pt x="0" y="3"/>
                    </a:moveTo>
                    <a:lnTo>
                      <a:pt x="6" y="125"/>
                    </a:lnTo>
                    <a:lnTo>
                      <a:pt x="55" y="214"/>
                    </a:lnTo>
                    <a:lnTo>
                      <a:pt x="37" y="283"/>
                    </a:lnTo>
                    <a:lnTo>
                      <a:pt x="40" y="341"/>
                    </a:lnTo>
                    <a:lnTo>
                      <a:pt x="17" y="371"/>
                    </a:lnTo>
                    <a:lnTo>
                      <a:pt x="27" y="380"/>
                    </a:lnTo>
                    <a:lnTo>
                      <a:pt x="97" y="371"/>
                    </a:lnTo>
                    <a:lnTo>
                      <a:pt x="186" y="395"/>
                    </a:lnTo>
                    <a:lnTo>
                      <a:pt x="213" y="372"/>
                    </a:lnTo>
                    <a:lnTo>
                      <a:pt x="299" y="408"/>
                    </a:lnTo>
                    <a:lnTo>
                      <a:pt x="307" y="427"/>
                    </a:lnTo>
                    <a:lnTo>
                      <a:pt x="340" y="442"/>
                    </a:lnTo>
                    <a:lnTo>
                      <a:pt x="356" y="424"/>
                    </a:lnTo>
                    <a:lnTo>
                      <a:pt x="398" y="440"/>
                    </a:lnTo>
                    <a:lnTo>
                      <a:pt x="424" y="427"/>
                    </a:lnTo>
                    <a:lnTo>
                      <a:pt x="419" y="401"/>
                    </a:lnTo>
                    <a:lnTo>
                      <a:pt x="489" y="424"/>
                    </a:lnTo>
                    <a:lnTo>
                      <a:pt x="485" y="450"/>
                    </a:lnTo>
                    <a:lnTo>
                      <a:pt x="532" y="416"/>
                    </a:lnTo>
                    <a:lnTo>
                      <a:pt x="490" y="411"/>
                    </a:lnTo>
                    <a:lnTo>
                      <a:pt x="458" y="379"/>
                    </a:lnTo>
                    <a:lnTo>
                      <a:pt x="498" y="337"/>
                    </a:lnTo>
                    <a:lnTo>
                      <a:pt x="498" y="312"/>
                    </a:lnTo>
                    <a:lnTo>
                      <a:pt x="455" y="348"/>
                    </a:lnTo>
                    <a:lnTo>
                      <a:pt x="433" y="337"/>
                    </a:lnTo>
                    <a:lnTo>
                      <a:pt x="451" y="316"/>
                    </a:lnTo>
                    <a:lnTo>
                      <a:pt x="403" y="330"/>
                    </a:lnTo>
                    <a:lnTo>
                      <a:pt x="372" y="317"/>
                    </a:lnTo>
                    <a:lnTo>
                      <a:pt x="380" y="296"/>
                    </a:lnTo>
                    <a:lnTo>
                      <a:pt x="463" y="312"/>
                    </a:lnTo>
                    <a:lnTo>
                      <a:pt x="430" y="259"/>
                    </a:lnTo>
                    <a:lnTo>
                      <a:pt x="435" y="220"/>
                    </a:lnTo>
                    <a:lnTo>
                      <a:pt x="247" y="228"/>
                    </a:lnTo>
                    <a:lnTo>
                      <a:pt x="270" y="144"/>
                    </a:lnTo>
                    <a:lnTo>
                      <a:pt x="302" y="100"/>
                    </a:lnTo>
                    <a:lnTo>
                      <a:pt x="291" y="89"/>
                    </a:lnTo>
                    <a:lnTo>
                      <a:pt x="280" y="0"/>
                    </a:lnTo>
                    <a:lnTo>
                      <a:pt x="0" y="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8" name="Freeform 54"/>
              <p:cNvSpPr>
                <a:spLocks/>
              </p:cNvSpPr>
              <p:nvPr/>
            </p:nvSpPr>
            <p:spPr bwMode="auto">
              <a:xfrm>
                <a:off x="3598" y="1045"/>
                <a:ext cx="497" cy="265"/>
              </a:xfrm>
              <a:custGeom>
                <a:avLst/>
                <a:gdLst>
                  <a:gd name="T0" fmla="*/ 148 w 529"/>
                  <a:gd name="T1" fmla="*/ 173 h 264"/>
                  <a:gd name="T2" fmla="*/ 155 w 529"/>
                  <a:gd name="T3" fmla="*/ 190 h 264"/>
                  <a:gd name="T4" fmla="*/ 169 w 529"/>
                  <a:gd name="T5" fmla="*/ 194 h 264"/>
                  <a:gd name="T6" fmla="*/ 189 w 529"/>
                  <a:gd name="T7" fmla="*/ 264 h 264"/>
                  <a:gd name="T8" fmla="*/ 226 w 529"/>
                  <a:gd name="T9" fmla="*/ 168 h 264"/>
                  <a:gd name="T10" fmla="*/ 244 w 529"/>
                  <a:gd name="T11" fmla="*/ 172 h 264"/>
                  <a:gd name="T12" fmla="*/ 268 w 529"/>
                  <a:gd name="T13" fmla="*/ 157 h 264"/>
                  <a:gd name="T14" fmla="*/ 308 w 529"/>
                  <a:gd name="T15" fmla="*/ 157 h 264"/>
                  <a:gd name="T16" fmla="*/ 322 w 529"/>
                  <a:gd name="T17" fmla="*/ 134 h 264"/>
                  <a:gd name="T18" fmla="*/ 399 w 529"/>
                  <a:gd name="T19" fmla="*/ 138 h 264"/>
                  <a:gd name="T20" fmla="*/ 412 w 529"/>
                  <a:gd name="T21" fmla="*/ 123 h 264"/>
                  <a:gd name="T22" fmla="*/ 389 w 529"/>
                  <a:gd name="T23" fmla="*/ 86 h 264"/>
                  <a:gd name="T24" fmla="*/ 341 w 529"/>
                  <a:gd name="T25" fmla="*/ 88 h 264"/>
                  <a:gd name="T26" fmla="*/ 303 w 529"/>
                  <a:gd name="T27" fmla="*/ 81 h 264"/>
                  <a:gd name="T28" fmla="*/ 256 w 529"/>
                  <a:gd name="T29" fmla="*/ 81 h 264"/>
                  <a:gd name="T30" fmla="*/ 241 w 529"/>
                  <a:gd name="T31" fmla="*/ 112 h 264"/>
                  <a:gd name="T32" fmla="*/ 215 w 529"/>
                  <a:gd name="T33" fmla="*/ 94 h 264"/>
                  <a:gd name="T34" fmla="*/ 190 w 529"/>
                  <a:gd name="T35" fmla="*/ 97 h 264"/>
                  <a:gd name="T36" fmla="*/ 180 w 529"/>
                  <a:gd name="T37" fmla="*/ 65 h 264"/>
                  <a:gd name="T38" fmla="*/ 127 w 529"/>
                  <a:gd name="T39" fmla="*/ 60 h 264"/>
                  <a:gd name="T40" fmla="*/ 121 w 529"/>
                  <a:gd name="T41" fmla="*/ 47 h 264"/>
                  <a:gd name="T42" fmla="*/ 145 w 529"/>
                  <a:gd name="T43" fmla="*/ 15 h 264"/>
                  <a:gd name="T44" fmla="*/ 163 w 529"/>
                  <a:gd name="T45" fmla="*/ 11 h 264"/>
                  <a:gd name="T46" fmla="*/ 145 w 529"/>
                  <a:gd name="T47" fmla="*/ 0 h 264"/>
                  <a:gd name="T48" fmla="*/ 115 w 529"/>
                  <a:gd name="T49" fmla="*/ 10 h 264"/>
                  <a:gd name="T50" fmla="*/ 65 w 529"/>
                  <a:gd name="T51" fmla="*/ 75 h 264"/>
                  <a:gd name="T52" fmla="*/ 39 w 529"/>
                  <a:gd name="T53" fmla="*/ 81 h 264"/>
                  <a:gd name="T54" fmla="*/ 0 w 529"/>
                  <a:gd name="T55" fmla="*/ 113 h 264"/>
                  <a:gd name="T56" fmla="*/ 148 w 529"/>
                  <a:gd name="T57" fmla="*/ 173 h 264"/>
                  <a:gd name="T58" fmla="*/ 148 w 529"/>
                  <a:gd name="T59" fmla="*/ 173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9"/>
                  <a:gd name="T91" fmla="*/ 0 h 264"/>
                  <a:gd name="T92" fmla="*/ 529 w 529"/>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9" h="264">
                    <a:moveTo>
                      <a:pt x="191" y="173"/>
                    </a:moveTo>
                    <a:lnTo>
                      <a:pt x="199" y="190"/>
                    </a:lnTo>
                    <a:lnTo>
                      <a:pt x="217" y="194"/>
                    </a:lnTo>
                    <a:lnTo>
                      <a:pt x="243" y="264"/>
                    </a:lnTo>
                    <a:lnTo>
                      <a:pt x="290" y="168"/>
                    </a:lnTo>
                    <a:lnTo>
                      <a:pt x="314" y="172"/>
                    </a:lnTo>
                    <a:lnTo>
                      <a:pt x="343" y="157"/>
                    </a:lnTo>
                    <a:lnTo>
                      <a:pt x="395" y="157"/>
                    </a:lnTo>
                    <a:lnTo>
                      <a:pt x="413" y="134"/>
                    </a:lnTo>
                    <a:lnTo>
                      <a:pt x="512" y="138"/>
                    </a:lnTo>
                    <a:lnTo>
                      <a:pt x="529" y="123"/>
                    </a:lnTo>
                    <a:lnTo>
                      <a:pt x="499" y="86"/>
                    </a:lnTo>
                    <a:lnTo>
                      <a:pt x="437" y="88"/>
                    </a:lnTo>
                    <a:lnTo>
                      <a:pt x="390" y="81"/>
                    </a:lnTo>
                    <a:lnTo>
                      <a:pt x="329" y="81"/>
                    </a:lnTo>
                    <a:lnTo>
                      <a:pt x="308" y="112"/>
                    </a:lnTo>
                    <a:lnTo>
                      <a:pt x="277" y="94"/>
                    </a:lnTo>
                    <a:lnTo>
                      <a:pt x="244" y="97"/>
                    </a:lnTo>
                    <a:lnTo>
                      <a:pt x="231" y="65"/>
                    </a:lnTo>
                    <a:lnTo>
                      <a:pt x="163" y="60"/>
                    </a:lnTo>
                    <a:lnTo>
                      <a:pt x="155" y="47"/>
                    </a:lnTo>
                    <a:lnTo>
                      <a:pt x="186" y="15"/>
                    </a:lnTo>
                    <a:lnTo>
                      <a:pt x="210" y="11"/>
                    </a:lnTo>
                    <a:lnTo>
                      <a:pt x="186" y="0"/>
                    </a:lnTo>
                    <a:lnTo>
                      <a:pt x="147" y="10"/>
                    </a:lnTo>
                    <a:lnTo>
                      <a:pt x="83" y="75"/>
                    </a:lnTo>
                    <a:lnTo>
                      <a:pt x="50" y="81"/>
                    </a:lnTo>
                    <a:lnTo>
                      <a:pt x="0" y="113"/>
                    </a:lnTo>
                    <a:lnTo>
                      <a:pt x="191" y="17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9" name="Freeform 55"/>
              <p:cNvSpPr>
                <a:spLocks/>
              </p:cNvSpPr>
              <p:nvPr/>
            </p:nvSpPr>
            <p:spPr bwMode="auto">
              <a:xfrm>
                <a:off x="3920" y="1208"/>
                <a:ext cx="337" cy="476"/>
              </a:xfrm>
              <a:custGeom>
                <a:avLst/>
                <a:gdLst>
                  <a:gd name="T0" fmla="*/ 33 w 358"/>
                  <a:gd name="T1" fmla="*/ 399 h 475"/>
                  <a:gd name="T2" fmla="*/ 26 w 358"/>
                  <a:gd name="T3" fmla="*/ 319 h 475"/>
                  <a:gd name="T4" fmla="*/ 5 w 358"/>
                  <a:gd name="T5" fmla="*/ 259 h 475"/>
                  <a:gd name="T6" fmla="*/ 14 w 358"/>
                  <a:gd name="T7" fmla="*/ 136 h 475"/>
                  <a:gd name="T8" fmla="*/ 55 w 358"/>
                  <a:gd name="T9" fmla="*/ 71 h 475"/>
                  <a:gd name="T10" fmla="*/ 53 w 358"/>
                  <a:gd name="T11" fmla="*/ 119 h 475"/>
                  <a:gd name="T12" fmla="*/ 65 w 358"/>
                  <a:gd name="T13" fmla="*/ 108 h 475"/>
                  <a:gd name="T14" fmla="*/ 65 w 358"/>
                  <a:gd name="T15" fmla="*/ 71 h 475"/>
                  <a:gd name="T16" fmla="*/ 80 w 358"/>
                  <a:gd name="T17" fmla="*/ 48 h 475"/>
                  <a:gd name="T18" fmla="*/ 86 w 358"/>
                  <a:gd name="T19" fmla="*/ 4 h 475"/>
                  <a:gd name="T20" fmla="*/ 99 w 358"/>
                  <a:gd name="T21" fmla="*/ 0 h 475"/>
                  <a:gd name="T22" fmla="*/ 185 w 358"/>
                  <a:gd name="T23" fmla="*/ 37 h 475"/>
                  <a:gd name="T24" fmla="*/ 192 w 358"/>
                  <a:gd name="T25" fmla="*/ 68 h 475"/>
                  <a:gd name="T26" fmla="*/ 204 w 358"/>
                  <a:gd name="T27" fmla="*/ 97 h 475"/>
                  <a:gd name="T28" fmla="*/ 206 w 358"/>
                  <a:gd name="T29" fmla="*/ 149 h 475"/>
                  <a:gd name="T30" fmla="*/ 177 w 358"/>
                  <a:gd name="T31" fmla="*/ 192 h 475"/>
                  <a:gd name="T32" fmla="*/ 176 w 358"/>
                  <a:gd name="T33" fmla="*/ 228 h 475"/>
                  <a:gd name="T34" fmla="*/ 192 w 358"/>
                  <a:gd name="T35" fmla="*/ 243 h 475"/>
                  <a:gd name="T36" fmla="*/ 216 w 358"/>
                  <a:gd name="T37" fmla="*/ 192 h 475"/>
                  <a:gd name="T38" fmla="*/ 237 w 358"/>
                  <a:gd name="T39" fmla="*/ 176 h 475"/>
                  <a:gd name="T40" fmla="*/ 252 w 358"/>
                  <a:gd name="T41" fmla="*/ 186 h 475"/>
                  <a:gd name="T42" fmla="*/ 281 w 358"/>
                  <a:gd name="T43" fmla="*/ 295 h 475"/>
                  <a:gd name="T44" fmla="*/ 263 w 358"/>
                  <a:gd name="T45" fmla="*/ 340 h 475"/>
                  <a:gd name="T46" fmla="*/ 257 w 358"/>
                  <a:gd name="T47" fmla="*/ 371 h 475"/>
                  <a:gd name="T48" fmla="*/ 247 w 358"/>
                  <a:gd name="T49" fmla="*/ 382 h 475"/>
                  <a:gd name="T50" fmla="*/ 245 w 358"/>
                  <a:gd name="T51" fmla="*/ 412 h 475"/>
                  <a:gd name="T52" fmla="*/ 231 w 358"/>
                  <a:gd name="T53" fmla="*/ 449 h 475"/>
                  <a:gd name="T54" fmla="*/ 137 w 358"/>
                  <a:gd name="T55" fmla="*/ 467 h 475"/>
                  <a:gd name="T56" fmla="*/ 135 w 358"/>
                  <a:gd name="T57" fmla="*/ 460 h 475"/>
                  <a:gd name="T58" fmla="*/ 0 w 358"/>
                  <a:gd name="T59" fmla="*/ 479 h 475"/>
                  <a:gd name="T60" fmla="*/ 33 w 358"/>
                  <a:gd name="T61" fmla="*/ 399 h 475"/>
                  <a:gd name="T62" fmla="*/ 33 w 358"/>
                  <a:gd name="T63" fmla="*/ 399 h 4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8"/>
                  <a:gd name="T97" fmla="*/ 0 h 475"/>
                  <a:gd name="T98" fmla="*/ 358 w 358"/>
                  <a:gd name="T99" fmla="*/ 475 h 4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8" h="475">
                    <a:moveTo>
                      <a:pt x="41" y="395"/>
                    </a:moveTo>
                    <a:lnTo>
                      <a:pt x="34" y="315"/>
                    </a:lnTo>
                    <a:lnTo>
                      <a:pt x="5" y="255"/>
                    </a:lnTo>
                    <a:lnTo>
                      <a:pt x="18" y="136"/>
                    </a:lnTo>
                    <a:lnTo>
                      <a:pt x="70" y="71"/>
                    </a:lnTo>
                    <a:lnTo>
                      <a:pt x="67" y="119"/>
                    </a:lnTo>
                    <a:lnTo>
                      <a:pt x="83" y="108"/>
                    </a:lnTo>
                    <a:lnTo>
                      <a:pt x="83" y="71"/>
                    </a:lnTo>
                    <a:lnTo>
                      <a:pt x="102" y="48"/>
                    </a:lnTo>
                    <a:lnTo>
                      <a:pt x="109" y="4"/>
                    </a:lnTo>
                    <a:lnTo>
                      <a:pt x="126" y="0"/>
                    </a:lnTo>
                    <a:lnTo>
                      <a:pt x="235" y="37"/>
                    </a:lnTo>
                    <a:lnTo>
                      <a:pt x="245" y="68"/>
                    </a:lnTo>
                    <a:lnTo>
                      <a:pt x="259" y="97"/>
                    </a:lnTo>
                    <a:lnTo>
                      <a:pt x="262" y="149"/>
                    </a:lnTo>
                    <a:lnTo>
                      <a:pt x="225" y="192"/>
                    </a:lnTo>
                    <a:lnTo>
                      <a:pt x="224" y="228"/>
                    </a:lnTo>
                    <a:lnTo>
                      <a:pt x="245" y="239"/>
                    </a:lnTo>
                    <a:lnTo>
                      <a:pt x="274" y="192"/>
                    </a:lnTo>
                    <a:lnTo>
                      <a:pt x="303" y="176"/>
                    </a:lnTo>
                    <a:lnTo>
                      <a:pt x="322" y="186"/>
                    </a:lnTo>
                    <a:lnTo>
                      <a:pt x="358" y="291"/>
                    </a:lnTo>
                    <a:lnTo>
                      <a:pt x="334" y="336"/>
                    </a:lnTo>
                    <a:lnTo>
                      <a:pt x="327" y="367"/>
                    </a:lnTo>
                    <a:lnTo>
                      <a:pt x="313" y="378"/>
                    </a:lnTo>
                    <a:lnTo>
                      <a:pt x="311" y="408"/>
                    </a:lnTo>
                    <a:lnTo>
                      <a:pt x="293" y="445"/>
                    </a:lnTo>
                    <a:lnTo>
                      <a:pt x="175" y="463"/>
                    </a:lnTo>
                    <a:lnTo>
                      <a:pt x="172" y="456"/>
                    </a:lnTo>
                    <a:lnTo>
                      <a:pt x="0" y="475"/>
                    </a:lnTo>
                    <a:lnTo>
                      <a:pt x="41" y="3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0" name="Freeform 56"/>
              <p:cNvSpPr>
                <a:spLocks/>
              </p:cNvSpPr>
              <p:nvPr/>
            </p:nvSpPr>
            <p:spPr bwMode="auto">
              <a:xfrm>
                <a:off x="3410" y="1118"/>
                <a:ext cx="465" cy="501"/>
              </a:xfrm>
              <a:custGeom>
                <a:avLst/>
                <a:gdLst>
                  <a:gd name="T0" fmla="*/ 9 w 494"/>
                  <a:gd name="T1" fmla="*/ 191 h 503"/>
                  <a:gd name="T2" fmla="*/ 8 w 494"/>
                  <a:gd name="T3" fmla="*/ 252 h 503"/>
                  <a:gd name="T4" fmla="*/ 56 w 494"/>
                  <a:gd name="T5" fmla="*/ 290 h 503"/>
                  <a:gd name="T6" fmla="*/ 74 w 494"/>
                  <a:gd name="T7" fmla="*/ 316 h 503"/>
                  <a:gd name="T8" fmla="*/ 112 w 494"/>
                  <a:gd name="T9" fmla="*/ 351 h 503"/>
                  <a:gd name="T10" fmla="*/ 118 w 494"/>
                  <a:gd name="T11" fmla="*/ 392 h 503"/>
                  <a:gd name="T12" fmla="*/ 124 w 494"/>
                  <a:gd name="T13" fmla="*/ 450 h 503"/>
                  <a:gd name="T14" fmla="*/ 161 w 494"/>
                  <a:gd name="T15" fmla="*/ 503 h 503"/>
                  <a:gd name="T16" fmla="*/ 354 w 494"/>
                  <a:gd name="T17" fmla="*/ 489 h 503"/>
                  <a:gd name="T18" fmla="*/ 341 w 494"/>
                  <a:gd name="T19" fmla="*/ 411 h 503"/>
                  <a:gd name="T20" fmla="*/ 360 w 494"/>
                  <a:gd name="T21" fmla="*/ 293 h 503"/>
                  <a:gd name="T22" fmla="*/ 358 w 494"/>
                  <a:gd name="T23" fmla="*/ 261 h 503"/>
                  <a:gd name="T24" fmla="*/ 388 w 494"/>
                  <a:gd name="T25" fmla="*/ 168 h 503"/>
                  <a:gd name="T26" fmla="*/ 380 w 494"/>
                  <a:gd name="T27" fmla="*/ 165 h 503"/>
                  <a:gd name="T28" fmla="*/ 362 w 494"/>
                  <a:gd name="T29" fmla="*/ 218 h 503"/>
                  <a:gd name="T30" fmla="*/ 347 w 494"/>
                  <a:gd name="T31" fmla="*/ 222 h 503"/>
                  <a:gd name="T32" fmla="*/ 340 w 494"/>
                  <a:gd name="T33" fmla="*/ 244 h 503"/>
                  <a:gd name="T34" fmla="*/ 325 w 494"/>
                  <a:gd name="T35" fmla="*/ 259 h 503"/>
                  <a:gd name="T36" fmla="*/ 335 w 494"/>
                  <a:gd name="T37" fmla="*/ 210 h 503"/>
                  <a:gd name="T38" fmla="*/ 347 w 494"/>
                  <a:gd name="T39" fmla="*/ 191 h 503"/>
                  <a:gd name="T40" fmla="*/ 327 w 494"/>
                  <a:gd name="T41" fmla="*/ 121 h 503"/>
                  <a:gd name="T42" fmla="*/ 313 w 494"/>
                  <a:gd name="T43" fmla="*/ 117 h 503"/>
                  <a:gd name="T44" fmla="*/ 306 w 494"/>
                  <a:gd name="T45" fmla="*/ 100 h 503"/>
                  <a:gd name="T46" fmla="*/ 156 w 494"/>
                  <a:gd name="T47" fmla="*/ 40 h 503"/>
                  <a:gd name="T48" fmla="*/ 138 w 494"/>
                  <a:gd name="T49" fmla="*/ 29 h 503"/>
                  <a:gd name="T50" fmla="*/ 127 w 494"/>
                  <a:gd name="T51" fmla="*/ 40 h 503"/>
                  <a:gd name="T52" fmla="*/ 123 w 494"/>
                  <a:gd name="T53" fmla="*/ 37 h 503"/>
                  <a:gd name="T54" fmla="*/ 129 w 494"/>
                  <a:gd name="T55" fmla="*/ 16 h 503"/>
                  <a:gd name="T56" fmla="*/ 134 w 494"/>
                  <a:gd name="T57" fmla="*/ 3 h 503"/>
                  <a:gd name="T58" fmla="*/ 128 w 494"/>
                  <a:gd name="T59" fmla="*/ 0 h 503"/>
                  <a:gd name="T60" fmla="*/ 68 w 494"/>
                  <a:gd name="T61" fmla="*/ 32 h 503"/>
                  <a:gd name="T62" fmla="*/ 60 w 494"/>
                  <a:gd name="T63" fmla="*/ 32 h 503"/>
                  <a:gd name="T64" fmla="*/ 48 w 494"/>
                  <a:gd name="T65" fmla="*/ 26 h 503"/>
                  <a:gd name="T66" fmla="*/ 37 w 494"/>
                  <a:gd name="T67" fmla="*/ 36 h 503"/>
                  <a:gd name="T68" fmla="*/ 39 w 494"/>
                  <a:gd name="T69" fmla="*/ 94 h 503"/>
                  <a:gd name="T70" fmla="*/ 0 w 494"/>
                  <a:gd name="T71" fmla="*/ 152 h 503"/>
                  <a:gd name="T72" fmla="*/ 9 w 494"/>
                  <a:gd name="T73" fmla="*/ 191 h 503"/>
                  <a:gd name="T74" fmla="*/ 9 w 494"/>
                  <a:gd name="T75" fmla="*/ 191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4"/>
                  <a:gd name="T115" fmla="*/ 0 h 503"/>
                  <a:gd name="T116" fmla="*/ 494 w 494"/>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4" h="503">
                    <a:moveTo>
                      <a:pt x="13" y="191"/>
                    </a:moveTo>
                    <a:lnTo>
                      <a:pt x="11" y="252"/>
                    </a:lnTo>
                    <a:lnTo>
                      <a:pt x="71" y="290"/>
                    </a:lnTo>
                    <a:lnTo>
                      <a:pt x="95" y="316"/>
                    </a:lnTo>
                    <a:lnTo>
                      <a:pt x="142" y="351"/>
                    </a:lnTo>
                    <a:lnTo>
                      <a:pt x="150" y="392"/>
                    </a:lnTo>
                    <a:lnTo>
                      <a:pt x="158" y="450"/>
                    </a:lnTo>
                    <a:lnTo>
                      <a:pt x="205" y="503"/>
                    </a:lnTo>
                    <a:lnTo>
                      <a:pt x="450" y="489"/>
                    </a:lnTo>
                    <a:lnTo>
                      <a:pt x="435" y="411"/>
                    </a:lnTo>
                    <a:lnTo>
                      <a:pt x="458" y="293"/>
                    </a:lnTo>
                    <a:lnTo>
                      <a:pt x="456" y="261"/>
                    </a:lnTo>
                    <a:lnTo>
                      <a:pt x="494" y="168"/>
                    </a:lnTo>
                    <a:lnTo>
                      <a:pt x="484" y="165"/>
                    </a:lnTo>
                    <a:lnTo>
                      <a:pt x="461" y="218"/>
                    </a:lnTo>
                    <a:lnTo>
                      <a:pt x="442" y="222"/>
                    </a:lnTo>
                    <a:lnTo>
                      <a:pt x="432" y="244"/>
                    </a:lnTo>
                    <a:lnTo>
                      <a:pt x="413" y="259"/>
                    </a:lnTo>
                    <a:lnTo>
                      <a:pt x="427" y="210"/>
                    </a:lnTo>
                    <a:lnTo>
                      <a:pt x="442" y="191"/>
                    </a:lnTo>
                    <a:lnTo>
                      <a:pt x="416" y="121"/>
                    </a:lnTo>
                    <a:lnTo>
                      <a:pt x="398" y="117"/>
                    </a:lnTo>
                    <a:lnTo>
                      <a:pt x="390" y="100"/>
                    </a:lnTo>
                    <a:lnTo>
                      <a:pt x="199" y="40"/>
                    </a:lnTo>
                    <a:lnTo>
                      <a:pt x="176" y="29"/>
                    </a:lnTo>
                    <a:lnTo>
                      <a:pt x="162" y="40"/>
                    </a:lnTo>
                    <a:lnTo>
                      <a:pt x="157" y="37"/>
                    </a:lnTo>
                    <a:lnTo>
                      <a:pt x="165" y="16"/>
                    </a:lnTo>
                    <a:lnTo>
                      <a:pt x="170" y="3"/>
                    </a:lnTo>
                    <a:lnTo>
                      <a:pt x="163" y="0"/>
                    </a:lnTo>
                    <a:lnTo>
                      <a:pt x="86" y="32"/>
                    </a:lnTo>
                    <a:lnTo>
                      <a:pt x="76" y="32"/>
                    </a:lnTo>
                    <a:lnTo>
                      <a:pt x="61" y="26"/>
                    </a:lnTo>
                    <a:lnTo>
                      <a:pt x="47" y="36"/>
                    </a:lnTo>
                    <a:lnTo>
                      <a:pt x="50" y="94"/>
                    </a:lnTo>
                    <a:lnTo>
                      <a:pt x="0" y="152"/>
                    </a:lnTo>
                    <a:lnTo>
                      <a:pt x="13" y="19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1" name="Freeform 57"/>
              <p:cNvSpPr>
                <a:spLocks/>
              </p:cNvSpPr>
              <p:nvPr/>
            </p:nvSpPr>
            <p:spPr bwMode="auto">
              <a:xfrm>
                <a:off x="3546" y="1607"/>
                <a:ext cx="342" cy="645"/>
              </a:xfrm>
              <a:custGeom>
                <a:avLst/>
                <a:gdLst>
                  <a:gd name="T0" fmla="*/ 6 w 364"/>
                  <a:gd name="T1" fmla="*/ 262 h 641"/>
                  <a:gd name="T2" fmla="*/ 35 w 364"/>
                  <a:gd name="T3" fmla="*/ 181 h 641"/>
                  <a:gd name="T4" fmla="*/ 24 w 364"/>
                  <a:gd name="T5" fmla="*/ 150 h 641"/>
                  <a:gd name="T6" fmla="*/ 73 w 364"/>
                  <a:gd name="T7" fmla="*/ 102 h 641"/>
                  <a:gd name="T8" fmla="*/ 84 w 364"/>
                  <a:gd name="T9" fmla="*/ 66 h 641"/>
                  <a:gd name="T10" fmla="*/ 48 w 364"/>
                  <a:gd name="T11" fmla="*/ 14 h 641"/>
                  <a:gd name="T12" fmla="*/ 240 w 364"/>
                  <a:gd name="T13" fmla="*/ 0 h 641"/>
                  <a:gd name="T14" fmla="*/ 241 w 364"/>
                  <a:gd name="T15" fmla="*/ 37 h 641"/>
                  <a:gd name="T16" fmla="*/ 263 w 364"/>
                  <a:gd name="T17" fmla="*/ 84 h 641"/>
                  <a:gd name="T18" fmla="*/ 279 w 364"/>
                  <a:gd name="T19" fmla="*/ 328 h 641"/>
                  <a:gd name="T20" fmla="*/ 275 w 364"/>
                  <a:gd name="T21" fmla="*/ 380 h 641"/>
                  <a:gd name="T22" fmla="*/ 284 w 364"/>
                  <a:gd name="T23" fmla="*/ 409 h 641"/>
                  <a:gd name="T24" fmla="*/ 273 w 364"/>
                  <a:gd name="T25" fmla="*/ 464 h 641"/>
                  <a:gd name="T26" fmla="*/ 258 w 364"/>
                  <a:gd name="T27" fmla="*/ 489 h 641"/>
                  <a:gd name="T28" fmla="*/ 252 w 364"/>
                  <a:gd name="T29" fmla="*/ 527 h 641"/>
                  <a:gd name="T30" fmla="*/ 259 w 364"/>
                  <a:gd name="T31" fmla="*/ 542 h 641"/>
                  <a:gd name="T32" fmla="*/ 253 w 364"/>
                  <a:gd name="T33" fmla="*/ 563 h 641"/>
                  <a:gd name="T34" fmla="*/ 256 w 364"/>
                  <a:gd name="T35" fmla="*/ 573 h 641"/>
                  <a:gd name="T36" fmla="*/ 233 w 364"/>
                  <a:gd name="T37" fmla="*/ 584 h 641"/>
                  <a:gd name="T38" fmla="*/ 227 w 364"/>
                  <a:gd name="T39" fmla="*/ 625 h 641"/>
                  <a:gd name="T40" fmla="*/ 196 w 364"/>
                  <a:gd name="T41" fmla="*/ 612 h 641"/>
                  <a:gd name="T42" fmla="*/ 179 w 364"/>
                  <a:gd name="T43" fmla="*/ 641 h 641"/>
                  <a:gd name="T44" fmla="*/ 169 w 364"/>
                  <a:gd name="T45" fmla="*/ 638 h 641"/>
                  <a:gd name="T46" fmla="*/ 158 w 364"/>
                  <a:gd name="T47" fmla="*/ 612 h 641"/>
                  <a:gd name="T48" fmla="*/ 140 w 364"/>
                  <a:gd name="T49" fmla="*/ 549 h 641"/>
                  <a:gd name="T50" fmla="*/ 97 w 364"/>
                  <a:gd name="T51" fmla="*/ 516 h 641"/>
                  <a:gd name="T52" fmla="*/ 88 w 364"/>
                  <a:gd name="T53" fmla="*/ 484 h 641"/>
                  <a:gd name="T54" fmla="*/ 102 w 364"/>
                  <a:gd name="T55" fmla="*/ 434 h 641"/>
                  <a:gd name="T56" fmla="*/ 90 w 364"/>
                  <a:gd name="T57" fmla="*/ 424 h 641"/>
                  <a:gd name="T58" fmla="*/ 63 w 364"/>
                  <a:gd name="T59" fmla="*/ 424 h 641"/>
                  <a:gd name="T60" fmla="*/ 57 w 364"/>
                  <a:gd name="T61" fmla="*/ 393 h 641"/>
                  <a:gd name="T62" fmla="*/ 9 w 364"/>
                  <a:gd name="T63" fmla="*/ 332 h 641"/>
                  <a:gd name="T64" fmla="*/ 0 w 364"/>
                  <a:gd name="T65" fmla="*/ 281 h 641"/>
                  <a:gd name="T66" fmla="*/ 6 w 364"/>
                  <a:gd name="T67" fmla="*/ 262 h 641"/>
                  <a:gd name="T68" fmla="*/ 6 w 364"/>
                  <a:gd name="T69" fmla="*/ 262 h 6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4"/>
                  <a:gd name="T106" fmla="*/ 0 h 641"/>
                  <a:gd name="T107" fmla="*/ 364 w 364"/>
                  <a:gd name="T108" fmla="*/ 641 h 6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4" h="641">
                    <a:moveTo>
                      <a:pt x="6" y="262"/>
                    </a:moveTo>
                    <a:lnTo>
                      <a:pt x="44" y="181"/>
                    </a:lnTo>
                    <a:lnTo>
                      <a:pt x="32" y="150"/>
                    </a:lnTo>
                    <a:lnTo>
                      <a:pt x="94" y="102"/>
                    </a:lnTo>
                    <a:lnTo>
                      <a:pt x="107" y="66"/>
                    </a:lnTo>
                    <a:lnTo>
                      <a:pt x="61" y="14"/>
                    </a:lnTo>
                    <a:lnTo>
                      <a:pt x="306" y="0"/>
                    </a:lnTo>
                    <a:lnTo>
                      <a:pt x="311" y="37"/>
                    </a:lnTo>
                    <a:lnTo>
                      <a:pt x="337" y="84"/>
                    </a:lnTo>
                    <a:lnTo>
                      <a:pt x="358" y="328"/>
                    </a:lnTo>
                    <a:lnTo>
                      <a:pt x="353" y="380"/>
                    </a:lnTo>
                    <a:lnTo>
                      <a:pt x="364" y="409"/>
                    </a:lnTo>
                    <a:lnTo>
                      <a:pt x="351" y="464"/>
                    </a:lnTo>
                    <a:lnTo>
                      <a:pt x="332" y="489"/>
                    </a:lnTo>
                    <a:lnTo>
                      <a:pt x="322" y="527"/>
                    </a:lnTo>
                    <a:lnTo>
                      <a:pt x="333" y="542"/>
                    </a:lnTo>
                    <a:lnTo>
                      <a:pt x="324" y="563"/>
                    </a:lnTo>
                    <a:lnTo>
                      <a:pt x="329" y="573"/>
                    </a:lnTo>
                    <a:lnTo>
                      <a:pt x="299" y="584"/>
                    </a:lnTo>
                    <a:lnTo>
                      <a:pt x="293" y="625"/>
                    </a:lnTo>
                    <a:lnTo>
                      <a:pt x="251" y="612"/>
                    </a:lnTo>
                    <a:lnTo>
                      <a:pt x="230" y="641"/>
                    </a:lnTo>
                    <a:lnTo>
                      <a:pt x="217" y="638"/>
                    </a:lnTo>
                    <a:lnTo>
                      <a:pt x="202" y="612"/>
                    </a:lnTo>
                    <a:lnTo>
                      <a:pt x="180" y="549"/>
                    </a:lnTo>
                    <a:lnTo>
                      <a:pt x="125" y="516"/>
                    </a:lnTo>
                    <a:lnTo>
                      <a:pt x="113" y="484"/>
                    </a:lnTo>
                    <a:lnTo>
                      <a:pt x="131" y="434"/>
                    </a:lnTo>
                    <a:lnTo>
                      <a:pt x="116" y="424"/>
                    </a:lnTo>
                    <a:lnTo>
                      <a:pt x="81" y="424"/>
                    </a:lnTo>
                    <a:lnTo>
                      <a:pt x="73" y="393"/>
                    </a:lnTo>
                    <a:lnTo>
                      <a:pt x="13" y="332"/>
                    </a:lnTo>
                    <a:lnTo>
                      <a:pt x="0" y="281"/>
                    </a:lnTo>
                    <a:lnTo>
                      <a:pt x="6" y="26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2" name="Freeform 58"/>
              <p:cNvSpPr>
                <a:spLocks/>
              </p:cNvSpPr>
              <p:nvPr/>
            </p:nvSpPr>
            <p:spPr bwMode="auto">
              <a:xfrm>
                <a:off x="3849" y="1665"/>
                <a:ext cx="270" cy="481"/>
              </a:xfrm>
              <a:custGeom>
                <a:avLst/>
                <a:gdLst>
                  <a:gd name="T0" fmla="*/ 8 w 288"/>
                  <a:gd name="T1" fmla="*/ 481 h 481"/>
                  <a:gd name="T2" fmla="*/ 14 w 288"/>
                  <a:gd name="T3" fmla="*/ 468 h 481"/>
                  <a:gd name="T4" fmla="*/ 56 w 288"/>
                  <a:gd name="T5" fmla="*/ 465 h 481"/>
                  <a:gd name="T6" fmla="*/ 91 w 288"/>
                  <a:gd name="T7" fmla="*/ 450 h 481"/>
                  <a:gd name="T8" fmla="*/ 125 w 288"/>
                  <a:gd name="T9" fmla="*/ 423 h 481"/>
                  <a:gd name="T10" fmla="*/ 154 w 288"/>
                  <a:gd name="T11" fmla="*/ 421 h 481"/>
                  <a:gd name="T12" fmla="*/ 188 w 288"/>
                  <a:gd name="T13" fmla="*/ 351 h 481"/>
                  <a:gd name="T14" fmla="*/ 198 w 288"/>
                  <a:gd name="T15" fmla="*/ 356 h 481"/>
                  <a:gd name="T16" fmla="*/ 222 w 288"/>
                  <a:gd name="T17" fmla="*/ 332 h 481"/>
                  <a:gd name="T18" fmla="*/ 217 w 288"/>
                  <a:gd name="T19" fmla="*/ 314 h 481"/>
                  <a:gd name="T20" fmla="*/ 217 w 288"/>
                  <a:gd name="T21" fmla="*/ 303 h 481"/>
                  <a:gd name="T22" fmla="*/ 193 w 288"/>
                  <a:gd name="T23" fmla="*/ 7 h 481"/>
                  <a:gd name="T24" fmla="*/ 190 w 288"/>
                  <a:gd name="T25" fmla="*/ 0 h 481"/>
                  <a:gd name="T26" fmla="*/ 59 w 288"/>
                  <a:gd name="T27" fmla="*/ 19 h 481"/>
                  <a:gd name="T28" fmla="*/ 34 w 288"/>
                  <a:gd name="T29" fmla="*/ 36 h 481"/>
                  <a:gd name="T30" fmla="*/ 11 w 288"/>
                  <a:gd name="T31" fmla="*/ 26 h 481"/>
                  <a:gd name="T32" fmla="*/ 28 w 288"/>
                  <a:gd name="T33" fmla="*/ 270 h 481"/>
                  <a:gd name="T34" fmla="*/ 23 w 288"/>
                  <a:gd name="T35" fmla="*/ 322 h 481"/>
                  <a:gd name="T36" fmla="*/ 33 w 288"/>
                  <a:gd name="T37" fmla="*/ 351 h 481"/>
                  <a:gd name="T38" fmla="*/ 22 w 288"/>
                  <a:gd name="T39" fmla="*/ 406 h 481"/>
                  <a:gd name="T40" fmla="*/ 8 w 288"/>
                  <a:gd name="T41" fmla="*/ 431 h 481"/>
                  <a:gd name="T42" fmla="*/ 0 w 288"/>
                  <a:gd name="T43" fmla="*/ 469 h 481"/>
                  <a:gd name="T44" fmla="*/ 8 w 288"/>
                  <a:gd name="T45" fmla="*/ 481 h 481"/>
                  <a:gd name="T46" fmla="*/ 8 w 288"/>
                  <a:gd name="T47" fmla="*/ 481 h 4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1"/>
                  <a:gd name="T74" fmla="*/ 288 w 288"/>
                  <a:gd name="T75" fmla="*/ 481 h 4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1">
                    <a:moveTo>
                      <a:pt x="10" y="481"/>
                    </a:moveTo>
                    <a:lnTo>
                      <a:pt x="18" y="468"/>
                    </a:lnTo>
                    <a:lnTo>
                      <a:pt x="73" y="465"/>
                    </a:lnTo>
                    <a:lnTo>
                      <a:pt x="118" y="450"/>
                    </a:lnTo>
                    <a:lnTo>
                      <a:pt x="162" y="423"/>
                    </a:lnTo>
                    <a:lnTo>
                      <a:pt x="199" y="421"/>
                    </a:lnTo>
                    <a:lnTo>
                      <a:pt x="243" y="351"/>
                    </a:lnTo>
                    <a:lnTo>
                      <a:pt x="256" y="356"/>
                    </a:lnTo>
                    <a:lnTo>
                      <a:pt x="288" y="332"/>
                    </a:lnTo>
                    <a:lnTo>
                      <a:pt x="280" y="314"/>
                    </a:lnTo>
                    <a:lnTo>
                      <a:pt x="283" y="303"/>
                    </a:lnTo>
                    <a:lnTo>
                      <a:pt x="251" y="7"/>
                    </a:lnTo>
                    <a:lnTo>
                      <a:pt x="248" y="0"/>
                    </a:lnTo>
                    <a:lnTo>
                      <a:pt x="76" y="19"/>
                    </a:lnTo>
                    <a:lnTo>
                      <a:pt x="44" y="36"/>
                    </a:lnTo>
                    <a:lnTo>
                      <a:pt x="15" y="26"/>
                    </a:lnTo>
                    <a:lnTo>
                      <a:pt x="36" y="270"/>
                    </a:lnTo>
                    <a:lnTo>
                      <a:pt x="31" y="322"/>
                    </a:lnTo>
                    <a:lnTo>
                      <a:pt x="42" y="351"/>
                    </a:lnTo>
                    <a:lnTo>
                      <a:pt x="29" y="406"/>
                    </a:lnTo>
                    <a:lnTo>
                      <a:pt x="10" y="431"/>
                    </a:lnTo>
                    <a:lnTo>
                      <a:pt x="0" y="469"/>
                    </a:lnTo>
                    <a:lnTo>
                      <a:pt x="10" y="48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3" name="Freeform 59"/>
              <p:cNvSpPr>
                <a:spLocks/>
              </p:cNvSpPr>
              <p:nvPr/>
            </p:nvSpPr>
            <p:spPr bwMode="auto">
              <a:xfrm>
                <a:off x="3747" y="1968"/>
                <a:ext cx="635" cy="336"/>
              </a:xfrm>
              <a:custGeom>
                <a:avLst/>
                <a:gdLst>
                  <a:gd name="T0" fmla="*/ 4 w 675"/>
                  <a:gd name="T1" fmla="*/ 319 h 336"/>
                  <a:gd name="T2" fmla="*/ 17 w 675"/>
                  <a:gd name="T3" fmla="*/ 317 h 336"/>
                  <a:gd name="T4" fmla="*/ 21 w 675"/>
                  <a:gd name="T5" fmla="*/ 281 h 336"/>
                  <a:gd name="T6" fmla="*/ 12 w 675"/>
                  <a:gd name="T7" fmla="*/ 280 h 336"/>
                  <a:gd name="T8" fmla="*/ 29 w 675"/>
                  <a:gd name="T9" fmla="*/ 251 h 336"/>
                  <a:gd name="T10" fmla="*/ 62 w 675"/>
                  <a:gd name="T11" fmla="*/ 264 h 336"/>
                  <a:gd name="T12" fmla="*/ 67 w 675"/>
                  <a:gd name="T13" fmla="*/ 223 h 336"/>
                  <a:gd name="T14" fmla="*/ 90 w 675"/>
                  <a:gd name="T15" fmla="*/ 212 h 336"/>
                  <a:gd name="T16" fmla="*/ 86 w 675"/>
                  <a:gd name="T17" fmla="*/ 202 h 336"/>
                  <a:gd name="T18" fmla="*/ 99 w 675"/>
                  <a:gd name="T19" fmla="*/ 165 h 336"/>
                  <a:gd name="T20" fmla="*/ 142 w 675"/>
                  <a:gd name="T21" fmla="*/ 162 h 336"/>
                  <a:gd name="T22" fmla="*/ 177 w 675"/>
                  <a:gd name="T23" fmla="*/ 147 h 336"/>
                  <a:gd name="T24" fmla="*/ 200 w 675"/>
                  <a:gd name="T25" fmla="*/ 128 h 336"/>
                  <a:gd name="T26" fmla="*/ 212 w 675"/>
                  <a:gd name="T27" fmla="*/ 120 h 336"/>
                  <a:gd name="T28" fmla="*/ 241 w 675"/>
                  <a:gd name="T29" fmla="*/ 118 h 336"/>
                  <a:gd name="T30" fmla="*/ 275 w 675"/>
                  <a:gd name="T31" fmla="*/ 48 h 336"/>
                  <a:gd name="T32" fmla="*/ 285 w 675"/>
                  <a:gd name="T33" fmla="*/ 53 h 336"/>
                  <a:gd name="T34" fmla="*/ 310 w 675"/>
                  <a:gd name="T35" fmla="*/ 29 h 336"/>
                  <a:gd name="T36" fmla="*/ 304 w 675"/>
                  <a:gd name="T37" fmla="*/ 11 h 336"/>
                  <a:gd name="T38" fmla="*/ 306 w 675"/>
                  <a:gd name="T39" fmla="*/ 0 h 336"/>
                  <a:gd name="T40" fmla="*/ 330 w 675"/>
                  <a:gd name="T41" fmla="*/ 0 h 336"/>
                  <a:gd name="T42" fmla="*/ 344 w 675"/>
                  <a:gd name="T43" fmla="*/ 6 h 336"/>
                  <a:gd name="T44" fmla="*/ 389 w 675"/>
                  <a:gd name="T45" fmla="*/ 40 h 336"/>
                  <a:gd name="T46" fmla="*/ 423 w 675"/>
                  <a:gd name="T47" fmla="*/ 39 h 336"/>
                  <a:gd name="T48" fmla="*/ 439 w 675"/>
                  <a:gd name="T49" fmla="*/ 26 h 336"/>
                  <a:gd name="T50" fmla="*/ 473 w 675"/>
                  <a:gd name="T51" fmla="*/ 55 h 336"/>
                  <a:gd name="T52" fmla="*/ 485 w 675"/>
                  <a:gd name="T53" fmla="*/ 110 h 336"/>
                  <a:gd name="T54" fmla="*/ 529 w 675"/>
                  <a:gd name="T55" fmla="*/ 149 h 336"/>
                  <a:gd name="T56" fmla="*/ 509 w 675"/>
                  <a:gd name="T57" fmla="*/ 178 h 336"/>
                  <a:gd name="T58" fmla="*/ 470 w 675"/>
                  <a:gd name="T59" fmla="*/ 223 h 336"/>
                  <a:gd name="T60" fmla="*/ 470 w 675"/>
                  <a:gd name="T61" fmla="*/ 233 h 336"/>
                  <a:gd name="T62" fmla="*/ 420 w 675"/>
                  <a:gd name="T63" fmla="*/ 275 h 336"/>
                  <a:gd name="T64" fmla="*/ 127 w 675"/>
                  <a:gd name="T65" fmla="*/ 309 h 336"/>
                  <a:gd name="T66" fmla="*/ 97 w 675"/>
                  <a:gd name="T67" fmla="*/ 307 h 336"/>
                  <a:gd name="T68" fmla="*/ 97 w 675"/>
                  <a:gd name="T69" fmla="*/ 327 h 336"/>
                  <a:gd name="T70" fmla="*/ 0 w 675"/>
                  <a:gd name="T71" fmla="*/ 336 h 336"/>
                  <a:gd name="T72" fmla="*/ 4 w 675"/>
                  <a:gd name="T73" fmla="*/ 319 h 336"/>
                  <a:gd name="T74" fmla="*/ 4 w 675"/>
                  <a:gd name="T75" fmla="*/ 319 h 3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5"/>
                  <a:gd name="T115" fmla="*/ 0 h 336"/>
                  <a:gd name="T116" fmla="*/ 675 w 675"/>
                  <a:gd name="T117" fmla="*/ 336 h 3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5" h="336">
                    <a:moveTo>
                      <a:pt x="4" y="319"/>
                    </a:moveTo>
                    <a:lnTo>
                      <a:pt x="21" y="317"/>
                    </a:lnTo>
                    <a:lnTo>
                      <a:pt x="26" y="281"/>
                    </a:lnTo>
                    <a:lnTo>
                      <a:pt x="16" y="280"/>
                    </a:lnTo>
                    <a:lnTo>
                      <a:pt x="37" y="251"/>
                    </a:lnTo>
                    <a:lnTo>
                      <a:pt x="79" y="264"/>
                    </a:lnTo>
                    <a:lnTo>
                      <a:pt x="85" y="223"/>
                    </a:lnTo>
                    <a:lnTo>
                      <a:pt x="115" y="212"/>
                    </a:lnTo>
                    <a:lnTo>
                      <a:pt x="110" y="202"/>
                    </a:lnTo>
                    <a:lnTo>
                      <a:pt x="126" y="165"/>
                    </a:lnTo>
                    <a:lnTo>
                      <a:pt x="181" y="162"/>
                    </a:lnTo>
                    <a:lnTo>
                      <a:pt x="226" y="147"/>
                    </a:lnTo>
                    <a:lnTo>
                      <a:pt x="255" y="128"/>
                    </a:lnTo>
                    <a:lnTo>
                      <a:pt x="270" y="120"/>
                    </a:lnTo>
                    <a:lnTo>
                      <a:pt x="307" y="118"/>
                    </a:lnTo>
                    <a:lnTo>
                      <a:pt x="351" y="48"/>
                    </a:lnTo>
                    <a:lnTo>
                      <a:pt x="364" y="53"/>
                    </a:lnTo>
                    <a:lnTo>
                      <a:pt x="396" y="29"/>
                    </a:lnTo>
                    <a:lnTo>
                      <a:pt x="388" y="11"/>
                    </a:lnTo>
                    <a:lnTo>
                      <a:pt x="391" y="0"/>
                    </a:lnTo>
                    <a:lnTo>
                      <a:pt x="421" y="0"/>
                    </a:lnTo>
                    <a:lnTo>
                      <a:pt x="440" y="6"/>
                    </a:lnTo>
                    <a:lnTo>
                      <a:pt x="498" y="40"/>
                    </a:lnTo>
                    <a:lnTo>
                      <a:pt x="540" y="39"/>
                    </a:lnTo>
                    <a:lnTo>
                      <a:pt x="560" y="26"/>
                    </a:lnTo>
                    <a:lnTo>
                      <a:pt x="605" y="55"/>
                    </a:lnTo>
                    <a:lnTo>
                      <a:pt x="621" y="110"/>
                    </a:lnTo>
                    <a:lnTo>
                      <a:pt x="675" y="149"/>
                    </a:lnTo>
                    <a:lnTo>
                      <a:pt x="649" y="178"/>
                    </a:lnTo>
                    <a:lnTo>
                      <a:pt x="602" y="223"/>
                    </a:lnTo>
                    <a:lnTo>
                      <a:pt x="602" y="233"/>
                    </a:lnTo>
                    <a:lnTo>
                      <a:pt x="536" y="275"/>
                    </a:lnTo>
                    <a:lnTo>
                      <a:pt x="163" y="309"/>
                    </a:lnTo>
                    <a:lnTo>
                      <a:pt x="123" y="307"/>
                    </a:lnTo>
                    <a:lnTo>
                      <a:pt x="124" y="327"/>
                    </a:lnTo>
                    <a:lnTo>
                      <a:pt x="0" y="336"/>
                    </a:lnTo>
                    <a:lnTo>
                      <a:pt x="4" y="31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4" name="Freeform 60"/>
              <p:cNvSpPr>
                <a:spLocks/>
              </p:cNvSpPr>
              <p:nvPr/>
            </p:nvSpPr>
            <p:spPr bwMode="auto">
              <a:xfrm>
                <a:off x="3678" y="2219"/>
                <a:ext cx="749" cy="261"/>
              </a:xfrm>
              <a:custGeom>
                <a:avLst/>
                <a:gdLst>
                  <a:gd name="T0" fmla="*/ 10 w 793"/>
                  <a:gd name="T1" fmla="*/ 215 h 262"/>
                  <a:gd name="T2" fmla="*/ 8 w 793"/>
                  <a:gd name="T3" fmla="*/ 212 h 262"/>
                  <a:gd name="T4" fmla="*/ 24 w 793"/>
                  <a:gd name="T5" fmla="*/ 194 h 262"/>
                  <a:gd name="T6" fmla="*/ 41 w 793"/>
                  <a:gd name="T7" fmla="*/ 153 h 262"/>
                  <a:gd name="T8" fmla="*/ 37 w 793"/>
                  <a:gd name="T9" fmla="*/ 144 h 262"/>
                  <a:gd name="T10" fmla="*/ 46 w 793"/>
                  <a:gd name="T11" fmla="*/ 124 h 262"/>
                  <a:gd name="T12" fmla="*/ 46 w 793"/>
                  <a:gd name="T13" fmla="*/ 102 h 262"/>
                  <a:gd name="T14" fmla="*/ 57 w 793"/>
                  <a:gd name="T15" fmla="*/ 85 h 262"/>
                  <a:gd name="T16" fmla="*/ 154 w 793"/>
                  <a:gd name="T17" fmla="*/ 76 h 262"/>
                  <a:gd name="T18" fmla="*/ 153 w 793"/>
                  <a:gd name="T19" fmla="*/ 56 h 262"/>
                  <a:gd name="T20" fmla="*/ 185 w 793"/>
                  <a:gd name="T21" fmla="*/ 58 h 262"/>
                  <a:gd name="T22" fmla="*/ 477 w 793"/>
                  <a:gd name="T23" fmla="*/ 24 h 262"/>
                  <a:gd name="T24" fmla="*/ 621 w 793"/>
                  <a:gd name="T25" fmla="*/ 0 h 262"/>
                  <a:gd name="T26" fmla="*/ 596 w 793"/>
                  <a:gd name="T27" fmla="*/ 63 h 262"/>
                  <a:gd name="T28" fmla="*/ 555 w 793"/>
                  <a:gd name="T29" fmla="*/ 74 h 262"/>
                  <a:gd name="T30" fmla="*/ 537 w 793"/>
                  <a:gd name="T31" fmla="*/ 105 h 262"/>
                  <a:gd name="T32" fmla="*/ 468 w 793"/>
                  <a:gd name="T33" fmla="*/ 158 h 262"/>
                  <a:gd name="T34" fmla="*/ 463 w 793"/>
                  <a:gd name="T35" fmla="*/ 178 h 262"/>
                  <a:gd name="T36" fmla="*/ 444 w 793"/>
                  <a:gd name="T37" fmla="*/ 189 h 262"/>
                  <a:gd name="T38" fmla="*/ 444 w 793"/>
                  <a:gd name="T39" fmla="*/ 215 h 262"/>
                  <a:gd name="T40" fmla="*/ 349 w 793"/>
                  <a:gd name="T41" fmla="*/ 228 h 262"/>
                  <a:gd name="T42" fmla="*/ 156 w 793"/>
                  <a:gd name="T43" fmla="*/ 251 h 262"/>
                  <a:gd name="T44" fmla="*/ 0 w 793"/>
                  <a:gd name="T45" fmla="*/ 262 h 262"/>
                  <a:gd name="T46" fmla="*/ 10 w 793"/>
                  <a:gd name="T47" fmla="*/ 215 h 262"/>
                  <a:gd name="T48" fmla="*/ 10 w 793"/>
                  <a:gd name="T49" fmla="*/ 215 h 2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3"/>
                  <a:gd name="T76" fmla="*/ 0 h 262"/>
                  <a:gd name="T77" fmla="*/ 793 w 793"/>
                  <a:gd name="T78" fmla="*/ 262 h 2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3" h="262">
                    <a:moveTo>
                      <a:pt x="14" y="215"/>
                    </a:moveTo>
                    <a:lnTo>
                      <a:pt x="9" y="212"/>
                    </a:lnTo>
                    <a:lnTo>
                      <a:pt x="32" y="194"/>
                    </a:lnTo>
                    <a:lnTo>
                      <a:pt x="53" y="153"/>
                    </a:lnTo>
                    <a:lnTo>
                      <a:pt x="47" y="144"/>
                    </a:lnTo>
                    <a:lnTo>
                      <a:pt x="58" y="124"/>
                    </a:lnTo>
                    <a:lnTo>
                      <a:pt x="58" y="102"/>
                    </a:lnTo>
                    <a:lnTo>
                      <a:pt x="73" y="85"/>
                    </a:lnTo>
                    <a:lnTo>
                      <a:pt x="197" y="76"/>
                    </a:lnTo>
                    <a:lnTo>
                      <a:pt x="196" y="56"/>
                    </a:lnTo>
                    <a:lnTo>
                      <a:pt x="236" y="58"/>
                    </a:lnTo>
                    <a:lnTo>
                      <a:pt x="609" y="24"/>
                    </a:lnTo>
                    <a:lnTo>
                      <a:pt x="793" y="0"/>
                    </a:lnTo>
                    <a:lnTo>
                      <a:pt x="761" y="63"/>
                    </a:lnTo>
                    <a:lnTo>
                      <a:pt x="709" y="74"/>
                    </a:lnTo>
                    <a:lnTo>
                      <a:pt x="686" y="105"/>
                    </a:lnTo>
                    <a:lnTo>
                      <a:pt x="596" y="158"/>
                    </a:lnTo>
                    <a:lnTo>
                      <a:pt x="591" y="178"/>
                    </a:lnTo>
                    <a:lnTo>
                      <a:pt x="568" y="189"/>
                    </a:lnTo>
                    <a:lnTo>
                      <a:pt x="568" y="215"/>
                    </a:lnTo>
                    <a:lnTo>
                      <a:pt x="445" y="228"/>
                    </a:lnTo>
                    <a:lnTo>
                      <a:pt x="199" y="251"/>
                    </a:lnTo>
                    <a:lnTo>
                      <a:pt x="0" y="262"/>
                    </a:lnTo>
                    <a:lnTo>
                      <a:pt x="14" y="2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5" name="Freeform 61"/>
              <p:cNvSpPr>
                <a:spLocks/>
              </p:cNvSpPr>
              <p:nvPr/>
            </p:nvSpPr>
            <p:spPr bwMode="auto">
              <a:xfrm>
                <a:off x="3576" y="2470"/>
                <a:ext cx="311" cy="557"/>
              </a:xfrm>
              <a:custGeom>
                <a:avLst/>
                <a:gdLst>
                  <a:gd name="T0" fmla="*/ 19 w 331"/>
                  <a:gd name="T1" fmla="*/ 392 h 556"/>
                  <a:gd name="T2" fmla="*/ 43 w 331"/>
                  <a:gd name="T3" fmla="*/ 348 h 556"/>
                  <a:gd name="T4" fmla="*/ 35 w 331"/>
                  <a:gd name="T5" fmla="*/ 337 h 556"/>
                  <a:gd name="T6" fmla="*/ 25 w 331"/>
                  <a:gd name="T7" fmla="*/ 244 h 556"/>
                  <a:gd name="T8" fmla="*/ 21 w 331"/>
                  <a:gd name="T9" fmla="*/ 182 h 556"/>
                  <a:gd name="T10" fmla="*/ 39 w 331"/>
                  <a:gd name="T11" fmla="*/ 114 h 556"/>
                  <a:gd name="T12" fmla="*/ 67 w 331"/>
                  <a:gd name="T13" fmla="*/ 66 h 556"/>
                  <a:gd name="T14" fmla="*/ 65 w 331"/>
                  <a:gd name="T15" fmla="*/ 53 h 556"/>
                  <a:gd name="T16" fmla="*/ 85 w 331"/>
                  <a:gd name="T17" fmla="*/ 11 h 556"/>
                  <a:gd name="T18" fmla="*/ 241 w 331"/>
                  <a:gd name="T19" fmla="*/ 0 h 556"/>
                  <a:gd name="T20" fmla="*/ 248 w 331"/>
                  <a:gd name="T21" fmla="*/ 9 h 556"/>
                  <a:gd name="T22" fmla="*/ 241 w 331"/>
                  <a:gd name="T23" fmla="*/ 360 h 556"/>
                  <a:gd name="T24" fmla="*/ 257 w 331"/>
                  <a:gd name="T25" fmla="*/ 526 h 556"/>
                  <a:gd name="T26" fmla="*/ 252 w 331"/>
                  <a:gd name="T27" fmla="*/ 534 h 556"/>
                  <a:gd name="T28" fmla="*/ 217 w 331"/>
                  <a:gd name="T29" fmla="*/ 525 h 556"/>
                  <a:gd name="T30" fmla="*/ 168 w 331"/>
                  <a:gd name="T31" fmla="*/ 560 h 556"/>
                  <a:gd name="T32" fmla="*/ 143 w 331"/>
                  <a:gd name="T33" fmla="*/ 507 h 556"/>
                  <a:gd name="T34" fmla="*/ 147 w 331"/>
                  <a:gd name="T35" fmla="*/ 468 h 556"/>
                  <a:gd name="T36" fmla="*/ 0 w 331"/>
                  <a:gd name="T37" fmla="*/ 476 h 556"/>
                  <a:gd name="T38" fmla="*/ 19 w 331"/>
                  <a:gd name="T39" fmla="*/ 392 h 556"/>
                  <a:gd name="T40" fmla="*/ 19 w 331"/>
                  <a:gd name="T41" fmla="*/ 392 h 5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556"/>
                  <a:gd name="T65" fmla="*/ 331 w 331"/>
                  <a:gd name="T66" fmla="*/ 556 h 5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556">
                    <a:moveTo>
                      <a:pt x="23" y="388"/>
                    </a:moveTo>
                    <a:lnTo>
                      <a:pt x="55" y="344"/>
                    </a:lnTo>
                    <a:lnTo>
                      <a:pt x="44" y="333"/>
                    </a:lnTo>
                    <a:lnTo>
                      <a:pt x="33" y="244"/>
                    </a:lnTo>
                    <a:lnTo>
                      <a:pt x="26" y="182"/>
                    </a:lnTo>
                    <a:lnTo>
                      <a:pt x="50" y="114"/>
                    </a:lnTo>
                    <a:lnTo>
                      <a:pt x="86" y="66"/>
                    </a:lnTo>
                    <a:lnTo>
                      <a:pt x="83" y="53"/>
                    </a:lnTo>
                    <a:lnTo>
                      <a:pt x="109" y="11"/>
                    </a:lnTo>
                    <a:lnTo>
                      <a:pt x="308" y="0"/>
                    </a:lnTo>
                    <a:lnTo>
                      <a:pt x="318" y="9"/>
                    </a:lnTo>
                    <a:lnTo>
                      <a:pt x="308" y="356"/>
                    </a:lnTo>
                    <a:lnTo>
                      <a:pt x="331" y="522"/>
                    </a:lnTo>
                    <a:lnTo>
                      <a:pt x="322" y="530"/>
                    </a:lnTo>
                    <a:lnTo>
                      <a:pt x="279" y="521"/>
                    </a:lnTo>
                    <a:lnTo>
                      <a:pt x="216" y="556"/>
                    </a:lnTo>
                    <a:lnTo>
                      <a:pt x="183" y="503"/>
                    </a:lnTo>
                    <a:lnTo>
                      <a:pt x="188" y="464"/>
                    </a:lnTo>
                    <a:lnTo>
                      <a:pt x="0" y="472"/>
                    </a:lnTo>
                    <a:lnTo>
                      <a:pt x="23" y="38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6" name="Freeform 62"/>
              <p:cNvSpPr>
                <a:spLocks/>
              </p:cNvSpPr>
              <p:nvPr/>
            </p:nvSpPr>
            <p:spPr bwMode="auto">
              <a:xfrm>
                <a:off x="3866" y="2447"/>
                <a:ext cx="332" cy="564"/>
              </a:xfrm>
              <a:custGeom>
                <a:avLst/>
                <a:gdLst>
                  <a:gd name="T0" fmla="*/ 8 w 354"/>
                  <a:gd name="T1" fmla="*/ 32 h 563"/>
                  <a:gd name="T2" fmla="*/ 0 w 354"/>
                  <a:gd name="T3" fmla="*/ 383 h 563"/>
                  <a:gd name="T4" fmla="*/ 19 w 354"/>
                  <a:gd name="T5" fmla="*/ 549 h 563"/>
                  <a:gd name="T6" fmla="*/ 36 w 354"/>
                  <a:gd name="T7" fmla="*/ 556 h 563"/>
                  <a:gd name="T8" fmla="*/ 53 w 354"/>
                  <a:gd name="T9" fmla="*/ 543 h 563"/>
                  <a:gd name="T10" fmla="*/ 64 w 354"/>
                  <a:gd name="T11" fmla="*/ 556 h 563"/>
                  <a:gd name="T12" fmla="*/ 47 w 354"/>
                  <a:gd name="T13" fmla="*/ 567 h 563"/>
                  <a:gd name="T14" fmla="*/ 86 w 354"/>
                  <a:gd name="T15" fmla="*/ 554 h 563"/>
                  <a:gd name="T16" fmla="*/ 93 w 354"/>
                  <a:gd name="T17" fmla="*/ 538 h 563"/>
                  <a:gd name="T18" fmla="*/ 89 w 354"/>
                  <a:gd name="T19" fmla="*/ 530 h 563"/>
                  <a:gd name="T20" fmla="*/ 92 w 354"/>
                  <a:gd name="T21" fmla="*/ 515 h 563"/>
                  <a:gd name="T22" fmla="*/ 73 w 354"/>
                  <a:gd name="T23" fmla="*/ 494 h 563"/>
                  <a:gd name="T24" fmla="*/ 73 w 354"/>
                  <a:gd name="T25" fmla="*/ 475 h 563"/>
                  <a:gd name="T26" fmla="*/ 274 w 354"/>
                  <a:gd name="T27" fmla="*/ 452 h 563"/>
                  <a:gd name="T28" fmla="*/ 257 w 354"/>
                  <a:gd name="T29" fmla="*/ 365 h 563"/>
                  <a:gd name="T30" fmla="*/ 267 w 354"/>
                  <a:gd name="T31" fmla="*/ 311 h 563"/>
                  <a:gd name="T32" fmla="*/ 242 w 354"/>
                  <a:gd name="T33" fmla="*/ 238 h 563"/>
                  <a:gd name="T34" fmla="*/ 191 w 354"/>
                  <a:gd name="T35" fmla="*/ 0 h 563"/>
                  <a:gd name="T36" fmla="*/ 0 w 354"/>
                  <a:gd name="T37" fmla="*/ 23 h 563"/>
                  <a:gd name="T38" fmla="*/ 8 w 354"/>
                  <a:gd name="T39" fmla="*/ 32 h 563"/>
                  <a:gd name="T40" fmla="*/ 8 w 354"/>
                  <a:gd name="T41" fmla="*/ 32 h 5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3"/>
                  <a:gd name="T65" fmla="*/ 354 w 354"/>
                  <a:gd name="T66" fmla="*/ 563 h 5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3">
                    <a:moveTo>
                      <a:pt x="10" y="32"/>
                    </a:moveTo>
                    <a:lnTo>
                      <a:pt x="0" y="379"/>
                    </a:lnTo>
                    <a:lnTo>
                      <a:pt x="23" y="545"/>
                    </a:lnTo>
                    <a:lnTo>
                      <a:pt x="47" y="552"/>
                    </a:lnTo>
                    <a:lnTo>
                      <a:pt x="68" y="539"/>
                    </a:lnTo>
                    <a:lnTo>
                      <a:pt x="82" y="552"/>
                    </a:lnTo>
                    <a:lnTo>
                      <a:pt x="61" y="563"/>
                    </a:lnTo>
                    <a:lnTo>
                      <a:pt x="112" y="550"/>
                    </a:lnTo>
                    <a:lnTo>
                      <a:pt x="121" y="534"/>
                    </a:lnTo>
                    <a:lnTo>
                      <a:pt x="115" y="526"/>
                    </a:lnTo>
                    <a:lnTo>
                      <a:pt x="118" y="511"/>
                    </a:lnTo>
                    <a:lnTo>
                      <a:pt x="94" y="490"/>
                    </a:lnTo>
                    <a:lnTo>
                      <a:pt x="95" y="471"/>
                    </a:lnTo>
                    <a:lnTo>
                      <a:pt x="354" y="448"/>
                    </a:lnTo>
                    <a:lnTo>
                      <a:pt x="332" y="361"/>
                    </a:lnTo>
                    <a:lnTo>
                      <a:pt x="346" y="307"/>
                    </a:lnTo>
                    <a:lnTo>
                      <a:pt x="312" y="238"/>
                    </a:lnTo>
                    <a:lnTo>
                      <a:pt x="246" y="0"/>
                    </a:lnTo>
                    <a:lnTo>
                      <a:pt x="0" y="23"/>
                    </a:lnTo>
                    <a:lnTo>
                      <a:pt x="10" y="3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7" name="Freeform 63"/>
              <p:cNvSpPr>
                <a:spLocks/>
              </p:cNvSpPr>
              <p:nvPr/>
            </p:nvSpPr>
            <p:spPr bwMode="auto">
              <a:xfrm>
                <a:off x="4097" y="2419"/>
                <a:ext cx="470" cy="512"/>
              </a:xfrm>
              <a:custGeom>
                <a:avLst/>
                <a:gdLst>
                  <a:gd name="T0" fmla="*/ 52 w 500"/>
                  <a:gd name="T1" fmla="*/ 266 h 512"/>
                  <a:gd name="T2" fmla="*/ 78 w 500"/>
                  <a:gd name="T3" fmla="*/ 335 h 512"/>
                  <a:gd name="T4" fmla="*/ 67 w 500"/>
                  <a:gd name="T5" fmla="*/ 389 h 512"/>
                  <a:gd name="T6" fmla="*/ 85 w 500"/>
                  <a:gd name="T7" fmla="*/ 476 h 512"/>
                  <a:gd name="T8" fmla="*/ 98 w 500"/>
                  <a:gd name="T9" fmla="*/ 507 h 512"/>
                  <a:gd name="T10" fmla="*/ 308 w 500"/>
                  <a:gd name="T11" fmla="*/ 491 h 512"/>
                  <a:gd name="T12" fmla="*/ 311 w 500"/>
                  <a:gd name="T13" fmla="*/ 510 h 512"/>
                  <a:gd name="T14" fmla="*/ 323 w 500"/>
                  <a:gd name="T15" fmla="*/ 512 h 512"/>
                  <a:gd name="T16" fmla="*/ 319 w 500"/>
                  <a:gd name="T17" fmla="*/ 470 h 512"/>
                  <a:gd name="T18" fmla="*/ 327 w 500"/>
                  <a:gd name="T19" fmla="*/ 458 h 512"/>
                  <a:gd name="T20" fmla="*/ 358 w 500"/>
                  <a:gd name="T21" fmla="*/ 465 h 512"/>
                  <a:gd name="T22" fmla="*/ 363 w 500"/>
                  <a:gd name="T23" fmla="*/ 436 h 512"/>
                  <a:gd name="T24" fmla="*/ 359 w 500"/>
                  <a:gd name="T25" fmla="*/ 395 h 512"/>
                  <a:gd name="T26" fmla="*/ 371 w 500"/>
                  <a:gd name="T27" fmla="*/ 384 h 512"/>
                  <a:gd name="T28" fmla="*/ 390 w 500"/>
                  <a:gd name="T29" fmla="*/ 306 h 512"/>
                  <a:gd name="T30" fmla="*/ 376 w 500"/>
                  <a:gd name="T31" fmla="*/ 303 h 512"/>
                  <a:gd name="T32" fmla="*/ 326 w 500"/>
                  <a:gd name="T33" fmla="*/ 203 h 512"/>
                  <a:gd name="T34" fmla="*/ 216 w 500"/>
                  <a:gd name="T35" fmla="*/ 76 h 512"/>
                  <a:gd name="T36" fmla="*/ 169 w 500"/>
                  <a:gd name="T37" fmla="*/ 38 h 512"/>
                  <a:gd name="T38" fmla="*/ 184 w 500"/>
                  <a:gd name="T39" fmla="*/ 0 h 512"/>
                  <a:gd name="T40" fmla="*/ 96 w 500"/>
                  <a:gd name="T41" fmla="*/ 15 h 512"/>
                  <a:gd name="T42" fmla="*/ 0 w 500"/>
                  <a:gd name="T43" fmla="*/ 28 h 512"/>
                  <a:gd name="T44" fmla="*/ 52 w 500"/>
                  <a:gd name="T45" fmla="*/ 266 h 512"/>
                  <a:gd name="T46" fmla="*/ 52 w 500"/>
                  <a:gd name="T47" fmla="*/ 266 h 5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2"/>
                  <a:gd name="T74" fmla="*/ 500 w 500"/>
                  <a:gd name="T75" fmla="*/ 512 h 5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2">
                    <a:moveTo>
                      <a:pt x="66" y="266"/>
                    </a:moveTo>
                    <a:lnTo>
                      <a:pt x="100" y="335"/>
                    </a:lnTo>
                    <a:lnTo>
                      <a:pt x="86" y="389"/>
                    </a:lnTo>
                    <a:lnTo>
                      <a:pt x="108" y="476"/>
                    </a:lnTo>
                    <a:lnTo>
                      <a:pt x="126" y="507"/>
                    </a:lnTo>
                    <a:lnTo>
                      <a:pt x="395" y="491"/>
                    </a:lnTo>
                    <a:lnTo>
                      <a:pt x="398" y="510"/>
                    </a:lnTo>
                    <a:lnTo>
                      <a:pt x="414" y="512"/>
                    </a:lnTo>
                    <a:lnTo>
                      <a:pt x="408" y="470"/>
                    </a:lnTo>
                    <a:lnTo>
                      <a:pt x="419" y="458"/>
                    </a:lnTo>
                    <a:lnTo>
                      <a:pt x="458" y="465"/>
                    </a:lnTo>
                    <a:lnTo>
                      <a:pt x="465" y="436"/>
                    </a:lnTo>
                    <a:lnTo>
                      <a:pt x="460" y="395"/>
                    </a:lnTo>
                    <a:lnTo>
                      <a:pt x="476" y="384"/>
                    </a:lnTo>
                    <a:lnTo>
                      <a:pt x="500" y="306"/>
                    </a:lnTo>
                    <a:lnTo>
                      <a:pt x="482" y="303"/>
                    </a:lnTo>
                    <a:lnTo>
                      <a:pt x="418" y="203"/>
                    </a:lnTo>
                    <a:lnTo>
                      <a:pt x="278" y="76"/>
                    </a:lnTo>
                    <a:lnTo>
                      <a:pt x="217" y="38"/>
                    </a:lnTo>
                    <a:lnTo>
                      <a:pt x="236" y="0"/>
                    </a:lnTo>
                    <a:lnTo>
                      <a:pt x="123" y="15"/>
                    </a:lnTo>
                    <a:lnTo>
                      <a:pt x="0" y="28"/>
                    </a:lnTo>
                    <a:lnTo>
                      <a:pt x="66" y="266"/>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8" name="Freeform 64"/>
              <p:cNvSpPr>
                <a:spLocks/>
              </p:cNvSpPr>
              <p:nvPr/>
            </p:nvSpPr>
            <p:spPr bwMode="auto">
              <a:xfrm>
                <a:off x="3954" y="2877"/>
                <a:ext cx="794" cy="623"/>
              </a:xfrm>
              <a:custGeom>
                <a:avLst/>
                <a:gdLst>
                  <a:gd name="T0" fmla="*/ 0 w 845"/>
                  <a:gd name="T1" fmla="*/ 60 h 622"/>
                  <a:gd name="T2" fmla="*/ 20 w 845"/>
                  <a:gd name="T3" fmla="*/ 81 h 622"/>
                  <a:gd name="T4" fmla="*/ 17 w 845"/>
                  <a:gd name="T5" fmla="*/ 96 h 622"/>
                  <a:gd name="T6" fmla="*/ 21 w 845"/>
                  <a:gd name="T7" fmla="*/ 104 h 622"/>
                  <a:gd name="T8" fmla="*/ 14 w 845"/>
                  <a:gd name="T9" fmla="*/ 120 h 622"/>
                  <a:gd name="T10" fmla="*/ 90 w 845"/>
                  <a:gd name="T11" fmla="*/ 86 h 622"/>
                  <a:gd name="T12" fmla="*/ 189 w 845"/>
                  <a:gd name="T13" fmla="*/ 165 h 622"/>
                  <a:gd name="T14" fmla="*/ 270 w 845"/>
                  <a:gd name="T15" fmla="*/ 110 h 622"/>
                  <a:gd name="T16" fmla="*/ 316 w 845"/>
                  <a:gd name="T17" fmla="*/ 123 h 622"/>
                  <a:gd name="T18" fmla="*/ 376 w 845"/>
                  <a:gd name="T19" fmla="*/ 198 h 622"/>
                  <a:gd name="T20" fmla="*/ 396 w 845"/>
                  <a:gd name="T21" fmla="*/ 198 h 622"/>
                  <a:gd name="T22" fmla="*/ 417 w 845"/>
                  <a:gd name="T23" fmla="*/ 250 h 622"/>
                  <a:gd name="T24" fmla="*/ 412 w 845"/>
                  <a:gd name="T25" fmla="*/ 352 h 622"/>
                  <a:gd name="T26" fmla="*/ 425 w 845"/>
                  <a:gd name="T27" fmla="*/ 364 h 622"/>
                  <a:gd name="T28" fmla="*/ 428 w 845"/>
                  <a:gd name="T29" fmla="*/ 346 h 622"/>
                  <a:gd name="T30" fmla="*/ 446 w 845"/>
                  <a:gd name="T31" fmla="*/ 346 h 622"/>
                  <a:gd name="T32" fmla="*/ 428 w 845"/>
                  <a:gd name="T33" fmla="*/ 393 h 622"/>
                  <a:gd name="T34" fmla="*/ 477 w 845"/>
                  <a:gd name="T35" fmla="*/ 458 h 622"/>
                  <a:gd name="T36" fmla="*/ 486 w 845"/>
                  <a:gd name="T37" fmla="*/ 438 h 622"/>
                  <a:gd name="T38" fmla="*/ 490 w 845"/>
                  <a:gd name="T39" fmla="*/ 485 h 622"/>
                  <a:gd name="T40" fmla="*/ 506 w 845"/>
                  <a:gd name="T41" fmla="*/ 495 h 622"/>
                  <a:gd name="T42" fmla="*/ 523 w 845"/>
                  <a:gd name="T43" fmla="*/ 550 h 622"/>
                  <a:gd name="T44" fmla="*/ 540 w 845"/>
                  <a:gd name="T45" fmla="*/ 550 h 622"/>
                  <a:gd name="T46" fmla="*/ 579 w 845"/>
                  <a:gd name="T47" fmla="*/ 602 h 622"/>
                  <a:gd name="T48" fmla="*/ 600 w 845"/>
                  <a:gd name="T49" fmla="*/ 605 h 622"/>
                  <a:gd name="T50" fmla="*/ 600 w 845"/>
                  <a:gd name="T51" fmla="*/ 613 h 622"/>
                  <a:gd name="T52" fmla="*/ 585 w 845"/>
                  <a:gd name="T53" fmla="*/ 626 h 622"/>
                  <a:gd name="T54" fmla="*/ 620 w 845"/>
                  <a:gd name="T55" fmla="*/ 621 h 622"/>
                  <a:gd name="T56" fmla="*/ 640 w 845"/>
                  <a:gd name="T57" fmla="*/ 608 h 622"/>
                  <a:gd name="T58" fmla="*/ 652 w 845"/>
                  <a:gd name="T59" fmla="*/ 537 h 622"/>
                  <a:gd name="T60" fmla="*/ 659 w 845"/>
                  <a:gd name="T61" fmla="*/ 540 h 622"/>
                  <a:gd name="T62" fmla="*/ 652 w 845"/>
                  <a:gd name="T63" fmla="*/ 440 h 622"/>
                  <a:gd name="T64" fmla="*/ 645 w 845"/>
                  <a:gd name="T65" fmla="*/ 411 h 622"/>
                  <a:gd name="T66" fmla="*/ 574 w 845"/>
                  <a:gd name="T67" fmla="*/ 261 h 622"/>
                  <a:gd name="T68" fmla="*/ 519 w 845"/>
                  <a:gd name="T69" fmla="*/ 123 h 622"/>
                  <a:gd name="T70" fmla="*/ 485 w 845"/>
                  <a:gd name="T71" fmla="*/ 10 h 622"/>
                  <a:gd name="T72" fmla="*/ 475 w 845"/>
                  <a:gd name="T73" fmla="*/ 7 h 622"/>
                  <a:gd name="T74" fmla="*/ 446 w 845"/>
                  <a:gd name="T75" fmla="*/ 0 h 622"/>
                  <a:gd name="T76" fmla="*/ 436 w 845"/>
                  <a:gd name="T77" fmla="*/ 12 h 622"/>
                  <a:gd name="T78" fmla="*/ 442 w 845"/>
                  <a:gd name="T79" fmla="*/ 54 h 622"/>
                  <a:gd name="T80" fmla="*/ 429 w 845"/>
                  <a:gd name="T81" fmla="*/ 52 h 622"/>
                  <a:gd name="T82" fmla="*/ 427 w 845"/>
                  <a:gd name="T83" fmla="*/ 33 h 622"/>
                  <a:gd name="T84" fmla="*/ 216 w 845"/>
                  <a:gd name="T85" fmla="*/ 49 h 622"/>
                  <a:gd name="T86" fmla="*/ 202 w 845"/>
                  <a:gd name="T87" fmla="*/ 18 h 622"/>
                  <a:gd name="T88" fmla="*/ 1 w 845"/>
                  <a:gd name="T89" fmla="*/ 41 h 622"/>
                  <a:gd name="T90" fmla="*/ 0 w 845"/>
                  <a:gd name="T91" fmla="*/ 60 h 622"/>
                  <a:gd name="T92" fmla="*/ 0 w 845"/>
                  <a:gd name="T93" fmla="*/ 60 h 6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5"/>
                  <a:gd name="T142" fmla="*/ 0 h 622"/>
                  <a:gd name="T143" fmla="*/ 845 w 845"/>
                  <a:gd name="T144" fmla="*/ 622 h 6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5" h="622">
                    <a:moveTo>
                      <a:pt x="0" y="60"/>
                    </a:moveTo>
                    <a:lnTo>
                      <a:pt x="24" y="81"/>
                    </a:lnTo>
                    <a:lnTo>
                      <a:pt x="21" y="96"/>
                    </a:lnTo>
                    <a:lnTo>
                      <a:pt x="27" y="104"/>
                    </a:lnTo>
                    <a:lnTo>
                      <a:pt x="18" y="120"/>
                    </a:lnTo>
                    <a:lnTo>
                      <a:pt x="116" y="86"/>
                    </a:lnTo>
                    <a:lnTo>
                      <a:pt x="243" y="165"/>
                    </a:lnTo>
                    <a:lnTo>
                      <a:pt x="346" y="110"/>
                    </a:lnTo>
                    <a:lnTo>
                      <a:pt x="406" y="123"/>
                    </a:lnTo>
                    <a:lnTo>
                      <a:pt x="482" y="198"/>
                    </a:lnTo>
                    <a:lnTo>
                      <a:pt x="508" y="198"/>
                    </a:lnTo>
                    <a:lnTo>
                      <a:pt x="534" y="250"/>
                    </a:lnTo>
                    <a:lnTo>
                      <a:pt x="528" y="348"/>
                    </a:lnTo>
                    <a:lnTo>
                      <a:pt x="545" y="360"/>
                    </a:lnTo>
                    <a:lnTo>
                      <a:pt x="549" y="342"/>
                    </a:lnTo>
                    <a:lnTo>
                      <a:pt x="573" y="342"/>
                    </a:lnTo>
                    <a:lnTo>
                      <a:pt x="549" y="389"/>
                    </a:lnTo>
                    <a:lnTo>
                      <a:pt x="613" y="454"/>
                    </a:lnTo>
                    <a:lnTo>
                      <a:pt x="623" y="434"/>
                    </a:lnTo>
                    <a:lnTo>
                      <a:pt x="628" y="481"/>
                    </a:lnTo>
                    <a:lnTo>
                      <a:pt x="649" y="491"/>
                    </a:lnTo>
                    <a:lnTo>
                      <a:pt x="672" y="546"/>
                    </a:lnTo>
                    <a:lnTo>
                      <a:pt x="693" y="546"/>
                    </a:lnTo>
                    <a:lnTo>
                      <a:pt x="743" y="598"/>
                    </a:lnTo>
                    <a:lnTo>
                      <a:pt x="770" y="601"/>
                    </a:lnTo>
                    <a:lnTo>
                      <a:pt x="770" y="609"/>
                    </a:lnTo>
                    <a:lnTo>
                      <a:pt x="751" y="622"/>
                    </a:lnTo>
                    <a:lnTo>
                      <a:pt x="795" y="617"/>
                    </a:lnTo>
                    <a:lnTo>
                      <a:pt x="822" y="604"/>
                    </a:lnTo>
                    <a:lnTo>
                      <a:pt x="837" y="533"/>
                    </a:lnTo>
                    <a:lnTo>
                      <a:pt x="845" y="536"/>
                    </a:lnTo>
                    <a:lnTo>
                      <a:pt x="837" y="436"/>
                    </a:lnTo>
                    <a:lnTo>
                      <a:pt x="827" y="407"/>
                    </a:lnTo>
                    <a:lnTo>
                      <a:pt x="736" y="261"/>
                    </a:lnTo>
                    <a:lnTo>
                      <a:pt x="665" y="123"/>
                    </a:lnTo>
                    <a:lnTo>
                      <a:pt x="622" y="10"/>
                    </a:lnTo>
                    <a:lnTo>
                      <a:pt x="610" y="7"/>
                    </a:lnTo>
                    <a:lnTo>
                      <a:pt x="571" y="0"/>
                    </a:lnTo>
                    <a:lnTo>
                      <a:pt x="560" y="12"/>
                    </a:lnTo>
                    <a:lnTo>
                      <a:pt x="566" y="54"/>
                    </a:lnTo>
                    <a:lnTo>
                      <a:pt x="550" y="52"/>
                    </a:lnTo>
                    <a:lnTo>
                      <a:pt x="547" y="33"/>
                    </a:lnTo>
                    <a:lnTo>
                      <a:pt x="278" y="49"/>
                    </a:lnTo>
                    <a:lnTo>
                      <a:pt x="260" y="18"/>
                    </a:lnTo>
                    <a:lnTo>
                      <a:pt x="1" y="41"/>
                    </a:lnTo>
                    <a:lnTo>
                      <a:pt x="0" y="6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9" name="Freeform 65"/>
              <p:cNvSpPr>
                <a:spLocks/>
              </p:cNvSpPr>
              <p:nvPr/>
            </p:nvSpPr>
            <p:spPr bwMode="auto">
              <a:xfrm>
                <a:off x="4085" y="1594"/>
                <a:ext cx="366" cy="430"/>
              </a:xfrm>
              <a:custGeom>
                <a:avLst/>
                <a:gdLst>
                  <a:gd name="T0" fmla="*/ 0 w 390"/>
                  <a:gd name="T1" fmla="*/ 78 h 429"/>
                  <a:gd name="T2" fmla="*/ 24 w 390"/>
                  <a:gd name="T3" fmla="*/ 374 h 429"/>
                  <a:gd name="T4" fmla="*/ 63 w 390"/>
                  <a:gd name="T5" fmla="*/ 380 h 429"/>
                  <a:gd name="T6" fmla="*/ 107 w 390"/>
                  <a:gd name="T7" fmla="*/ 414 h 429"/>
                  <a:gd name="T8" fmla="*/ 141 w 390"/>
                  <a:gd name="T9" fmla="*/ 413 h 429"/>
                  <a:gd name="T10" fmla="*/ 156 w 390"/>
                  <a:gd name="T11" fmla="*/ 400 h 429"/>
                  <a:gd name="T12" fmla="*/ 191 w 390"/>
                  <a:gd name="T13" fmla="*/ 429 h 429"/>
                  <a:gd name="T14" fmla="*/ 213 w 390"/>
                  <a:gd name="T15" fmla="*/ 403 h 429"/>
                  <a:gd name="T16" fmla="*/ 218 w 390"/>
                  <a:gd name="T17" fmla="*/ 358 h 429"/>
                  <a:gd name="T18" fmla="*/ 234 w 390"/>
                  <a:gd name="T19" fmla="*/ 366 h 429"/>
                  <a:gd name="T20" fmla="*/ 238 w 390"/>
                  <a:gd name="T21" fmla="*/ 328 h 429"/>
                  <a:gd name="T22" fmla="*/ 290 w 390"/>
                  <a:gd name="T23" fmla="*/ 272 h 429"/>
                  <a:gd name="T24" fmla="*/ 298 w 390"/>
                  <a:gd name="T25" fmla="*/ 178 h 429"/>
                  <a:gd name="T26" fmla="*/ 293 w 390"/>
                  <a:gd name="T27" fmla="*/ 158 h 429"/>
                  <a:gd name="T28" fmla="*/ 302 w 390"/>
                  <a:gd name="T29" fmla="*/ 149 h 429"/>
                  <a:gd name="T30" fmla="*/ 283 w 390"/>
                  <a:gd name="T31" fmla="*/ 0 h 429"/>
                  <a:gd name="T32" fmla="*/ 234 w 390"/>
                  <a:gd name="T33" fmla="*/ 34 h 429"/>
                  <a:gd name="T34" fmla="*/ 207 w 390"/>
                  <a:gd name="T35" fmla="*/ 69 h 429"/>
                  <a:gd name="T36" fmla="*/ 187 w 390"/>
                  <a:gd name="T37" fmla="*/ 71 h 429"/>
                  <a:gd name="T38" fmla="*/ 158 w 390"/>
                  <a:gd name="T39" fmla="*/ 90 h 429"/>
                  <a:gd name="T40" fmla="*/ 92 w 390"/>
                  <a:gd name="T41" fmla="*/ 60 h 429"/>
                  <a:gd name="T42" fmla="*/ 0 w 390"/>
                  <a:gd name="T43" fmla="*/ 78 h 429"/>
                  <a:gd name="T44" fmla="*/ 0 w 390"/>
                  <a:gd name="T45" fmla="*/ 78 h 4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9"/>
                  <a:gd name="T71" fmla="*/ 390 w 390"/>
                  <a:gd name="T72" fmla="*/ 429 h 4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9">
                    <a:moveTo>
                      <a:pt x="0" y="78"/>
                    </a:moveTo>
                    <a:lnTo>
                      <a:pt x="32" y="374"/>
                    </a:lnTo>
                    <a:lnTo>
                      <a:pt x="81" y="380"/>
                    </a:lnTo>
                    <a:lnTo>
                      <a:pt x="139" y="414"/>
                    </a:lnTo>
                    <a:lnTo>
                      <a:pt x="181" y="413"/>
                    </a:lnTo>
                    <a:lnTo>
                      <a:pt x="201" y="400"/>
                    </a:lnTo>
                    <a:lnTo>
                      <a:pt x="246" y="429"/>
                    </a:lnTo>
                    <a:lnTo>
                      <a:pt x="275" y="403"/>
                    </a:lnTo>
                    <a:lnTo>
                      <a:pt x="280" y="358"/>
                    </a:lnTo>
                    <a:lnTo>
                      <a:pt x="300" y="366"/>
                    </a:lnTo>
                    <a:lnTo>
                      <a:pt x="308" y="328"/>
                    </a:lnTo>
                    <a:lnTo>
                      <a:pt x="374" y="272"/>
                    </a:lnTo>
                    <a:lnTo>
                      <a:pt x="385" y="178"/>
                    </a:lnTo>
                    <a:lnTo>
                      <a:pt x="377" y="158"/>
                    </a:lnTo>
                    <a:lnTo>
                      <a:pt x="390" y="149"/>
                    </a:lnTo>
                    <a:lnTo>
                      <a:pt x="366" y="0"/>
                    </a:lnTo>
                    <a:lnTo>
                      <a:pt x="300" y="34"/>
                    </a:lnTo>
                    <a:lnTo>
                      <a:pt x="266" y="69"/>
                    </a:lnTo>
                    <a:lnTo>
                      <a:pt x="241" y="71"/>
                    </a:lnTo>
                    <a:lnTo>
                      <a:pt x="204" y="90"/>
                    </a:lnTo>
                    <a:lnTo>
                      <a:pt x="118" y="60"/>
                    </a:lnTo>
                    <a:lnTo>
                      <a:pt x="0" y="7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0" name="Freeform 66"/>
              <p:cNvSpPr>
                <a:spLocks/>
              </p:cNvSpPr>
              <p:nvPr/>
            </p:nvSpPr>
            <p:spPr bwMode="auto">
              <a:xfrm>
                <a:off x="4316" y="1743"/>
                <a:ext cx="392" cy="403"/>
              </a:xfrm>
              <a:custGeom>
                <a:avLst/>
                <a:gdLst>
                  <a:gd name="T0" fmla="*/ 0 w 418"/>
                  <a:gd name="T1" fmla="*/ 280 h 403"/>
                  <a:gd name="T2" fmla="*/ 12 w 418"/>
                  <a:gd name="T3" fmla="*/ 335 h 403"/>
                  <a:gd name="T4" fmla="*/ 55 w 418"/>
                  <a:gd name="T5" fmla="*/ 374 h 403"/>
                  <a:gd name="T6" fmla="*/ 75 w 418"/>
                  <a:gd name="T7" fmla="*/ 403 h 403"/>
                  <a:gd name="T8" fmla="*/ 137 w 418"/>
                  <a:gd name="T9" fmla="*/ 372 h 403"/>
                  <a:gd name="T10" fmla="*/ 165 w 418"/>
                  <a:gd name="T11" fmla="*/ 366 h 403"/>
                  <a:gd name="T12" fmla="*/ 180 w 418"/>
                  <a:gd name="T13" fmla="*/ 343 h 403"/>
                  <a:gd name="T14" fmla="*/ 203 w 418"/>
                  <a:gd name="T15" fmla="*/ 222 h 403"/>
                  <a:gd name="T16" fmla="*/ 229 w 418"/>
                  <a:gd name="T17" fmla="*/ 236 h 403"/>
                  <a:gd name="T18" fmla="*/ 281 w 418"/>
                  <a:gd name="T19" fmla="*/ 103 h 403"/>
                  <a:gd name="T20" fmla="*/ 320 w 418"/>
                  <a:gd name="T21" fmla="*/ 132 h 403"/>
                  <a:gd name="T22" fmla="*/ 326 w 418"/>
                  <a:gd name="T23" fmla="*/ 108 h 403"/>
                  <a:gd name="T24" fmla="*/ 299 w 418"/>
                  <a:gd name="T25" fmla="*/ 81 h 403"/>
                  <a:gd name="T26" fmla="*/ 277 w 418"/>
                  <a:gd name="T27" fmla="*/ 84 h 403"/>
                  <a:gd name="T28" fmla="*/ 270 w 418"/>
                  <a:gd name="T29" fmla="*/ 98 h 403"/>
                  <a:gd name="T30" fmla="*/ 229 w 418"/>
                  <a:gd name="T31" fmla="*/ 113 h 403"/>
                  <a:gd name="T32" fmla="*/ 204 w 418"/>
                  <a:gd name="T33" fmla="*/ 149 h 403"/>
                  <a:gd name="T34" fmla="*/ 197 w 418"/>
                  <a:gd name="T35" fmla="*/ 90 h 403"/>
                  <a:gd name="T36" fmla="*/ 126 w 418"/>
                  <a:gd name="T37" fmla="*/ 107 h 403"/>
                  <a:gd name="T38" fmla="*/ 112 w 418"/>
                  <a:gd name="T39" fmla="*/ 0 h 403"/>
                  <a:gd name="T40" fmla="*/ 102 w 418"/>
                  <a:gd name="T41" fmla="*/ 9 h 403"/>
                  <a:gd name="T42" fmla="*/ 109 w 418"/>
                  <a:gd name="T43" fmla="*/ 29 h 403"/>
                  <a:gd name="T44" fmla="*/ 100 w 418"/>
                  <a:gd name="T45" fmla="*/ 123 h 403"/>
                  <a:gd name="T46" fmla="*/ 49 w 418"/>
                  <a:gd name="T47" fmla="*/ 179 h 403"/>
                  <a:gd name="T48" fmla="*/ 42 w 418"/>
                  <a:gd name="T49" fmla="*/ 217 h 403"/>
                  <a:gd name="T50" fmla="*/ 26 w 418"/>
                  <a:gd name="T51" fmla="*/ 209 h 403"/>
                  <a:gd name="T52" fmla="*/ 23 w 418"/>
                  <a:gd name="T53" fmla="*/ 254 h 403"/>
                  <a:gd name="T54" fmla="*/ 0 w 418"/>
                  <a:gd name="T55" fmla="*/ 280 h 403"/>
                  <a:gd name="T56" fmla="*/ 0 w 418"/>
                  <a:gd name="T57" fmla="*/ 280 h 403"/>
                  <a:gd name="T58" fmla="*/ 0 w 418"/>
                  <a:gd name="T59" fmla="*/ 28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8"/>
                  <a:gd name="T91" fmla="*/ 0 h 403"/>
                  <a:gd name="T92" fmla="*/ 418 w 418"/>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8" h="403">
                    <a:moveTo>
                      <a:pt x="0" y="280"/>
                    </a:moveTo>
                    <a:lnTo>
                      <a:pt x="16" y="335"/>
                    </a:lnTo>
                    <a:lnTo>
                      <a:pt x="70" y="374"/>
                    </a:lnTo>
                    <a:lnTo>
                      <a:pt x="96" y="403"/>
                    </a:lnTo>
                    <a:lnTo>
                      <a:pt x="175" y="372"/>
                    </a:lnTo>
                    <a:lnTo>
                      <a:pt x="211" y="366"/>
                    </a:lnTo>
                    <a:lnTo>
                      <a:pt x="230" y="343"/>
                    </a:lnTo>
                    <a:lnTo>
                      <a:pt x="261" y="222"/>
                    </a:lnTo>
                    <a:lnTo>
                      <a:pt x="295" y="236"/>
                    </a:lnTo>
                    <a:lnTo>
                      <a:pt x="360" y="103"/>
                    </a:lnTo>
                    <a:lnTo>
                      <a:pt x="410" y="132"/>
                    </a:lnTo>
                    <a:lnTo>
                      <a:pt x="418" y="108"/>
                    </a:lnTo>
                    <a:lnTo>
                      <a:pt x="382" y="81"/>
                    </a:lnTo>
                    <a:lnTo>
                      <a:pt x="355" y="84"/>
                    </a:lnTo>
                    <a:lnTo>
                      <a:pt x="345" y="98"/>
                    </a:lnTo>
                    <a:lnTo>
                      <a:pt x="295" y="113"/>
                    </a:lnTo>
                    <a:lnTo>
                      <a:pt x="262" y="149"/>
                    </a:lnTo>
                    <a:lnTo>
                      <a:pt x="251" y="90"/>
                    </a:lnTo>
                    <a:lnTo>
                      <a:pt x="162" y="107"/>
                    </a:lnTo>
                    <a:lnTo>
                      <a:pt x="144" y="0"/>
                    </a:lnTo>
                    <a:lnTo>
                      <a:pt x="131" y="9"/>
                    </a:lnTo>
                    <a:lnTo>
                      <a:pt x="139" y="29"/>
                    </a:lnTo>
                    <a:lnTo>
                      <a:pt x="128" y="123"/>
                    </a:lnTo>
                    <a:lnTo>
                      <a:pt x="62" y="179"/>
                    </a:lnTo>
                    <a:lnTo>
                      <a:pt x="54" y="217"/>
                    </a:lnTo>
                    <a:lnTo>
                      <a:pt x="34" y="209"/>
                    </a:lnTo>
                    <a:lnTo>
                      <a:pt x="29" y="254"/>
                    </a:lnTo>
                    <a:lnTo>
                      <a:pt x="0" y="28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1" name="Freeform 67"/>
              <p:cNvSpPr>
                <a:spLocks/>
              </p:cNvSpPr>
              <p:nvPr/>
            </p:nvSpPr>
            <p:spPr bwMode="auto">
              <a:xfrm>
                <a:off x="4552" y="1774"/>
                <a:ext cx="399" cy="203"/>
              </a:xfrm>
              <a:custGeom>
                <a:avLst/>
                <a:gdLst>
                  <a:gd name="T0" fmla="*/ 0 w 424"/>
                  <a:gd name="T1" fmla="*/ 59 h 203"/>
                  <a:gd name="T2" fmla="*/ 8 w 424"/>
                  <a:gd name="T3" fmla="*/ 118 h 203"/>
                  <a:gd name="T4" fmla="*/ 35 w 424"/>
                  <a:gd name="T5" fmla="*/ 82 h 203"/>
                  <a:gd name="T6" fmla="*/ 73 w 424"/>
                  <a:gd name="T7" fmla="*/ 67 h 203"/>
                  <a:gd name="T8" fmla="*/ 82 w 424"/>
                  <a:gd name="T9" fmla="*/ 53 h 203"/>
                  <a:gd name="T10" fmla="*/ 103 w 424"/>
                  <a:gd name="T11" fmla="*/ 50 h 203"/>
                  <a:gd name="T12" fmla="*/ 131 w 424"/>
                  <a:gd name="T13" fmla="*/ 77 h 203"/>
                  <a:gd name="T14" fmla="*/ 150 w 424"/>
                  <a:gd name="T15" fmla="*/ 84 h 203"/>
                  <a:gd name="T16" fmla="*/ 185 w 424"/>
                  <a:gd name="T17" fmla="*/ 126 h 203"/>
                  <a:gd name="T18" fmla="*/ 173 w 424"/>
                  <a:gd name="T19" fmla="*/ 165 h 203"/>
                  <a:gd name="T20" fmla="*/ 178 w 424"/>
                  <a:gd name="T21" fmla="*/ 182 h 203"/>
                  <a:gd name="T22" fmla="*/ 192 w 424"/>
                  <a:gd name="T23" fmla="*/ 174 h 203"/>
                  <a:gd name="T24" fmla="*/ 206 w 424"/>
                  <a:gd name="T25" fmla="*/ 174 h 203"/>
                  <a:gd name="T26" fmla="*/ 215 w 424"/>
                  <a:gd name="T27" fmla="*/ 186 h 203"/>
                  <a:gd name="T28" fmla="*/ 232 w 424"/>
                  <a:gd name="T29" fmla="*/ 186 h 203"/>
                  <a:gd name="T30" fmla="*/ 237 w 424"/>
                  <a:gd name="T31" fmla="*/ 182 h 203"/>
                  <a:gd name="T32" fmla="*/ 226 w 424"/>
                  <a:gd name="T33" fmla="*/ 147 h 203"/>
                  <a:gd name="T34" fmla="*/ 225 w 424"/>
                  <a:gd name="T35" fmla="*/ 82 h 203"/>
                  <a:gd name="T36" fmla="*/ 211 w 424"/>
                  <a:gd name="T37" fmla="*/ 72 h 203"/>
                  <a:gd name="T38" fmla="*/ 237 w 424"/>
                  <a:gd name="T39" fmla="*/ 42 h 203"/>
                  <a:gd name="T40" fmla="*/ 238 w 424"/>
                  <a:gd name="T41" fmla="*/ 24 h 203"/>
                  <a:gd name="T42" fmla="*/ 254 w 424"/>
                  <a:gd name="T43" fmla="*/ 25 h 203"/>
                  <a:gd name="T44" fmla="*/ 234 w 424"/>
                  <a:gd name="T45" fmla="*/ 66 h 203"/>
                  <a:gd name="T46" fmla="*/ 247 w 424"/>
                  <a:gd name="T47" fmla="*/ 113 h 203"/>
                  <a:gd name="T48" fmla="*/ 251 w 424"/>
                  <a:gd name="T49" fmla="*/ 127 h 203"/>
                  <a:gd name="T50" fmla="*/ 260 w 424"/>
                  <a:gd name="T51" fmla="*/ 134 h 203"/>
                  <a:gd name="T52" fmla="*/ 245 w 424"/>
                  <a:gd name="T53" fmla="*/ 132 h 203"/>
                  <a:gd name="T54" fmla="*/ 247 w 424"/>
                  <a:gd name="T55" fmla="*/ 161 h 203"/>
                  <a:gd name="T56" fmla="*/ 276 w 424"/>
                  <a:gd name="T57" fmla="*/ 182 h 203"/>
                  <a:gd name="T58" fmla="*/ 282 w 424"/>
                  <a:gd name="T59" fmla="*/ 186 h 203"/>
                  <a:gd name="T60" fmla="*/ 290 w 424"/>
                  <a:gd name="T61" fmla="*/ 186 h 203"/>
                  <a:gd name="T62" fmla="*/ 286 w 424"/>
                  <a:gd name="T63" fmla="*/ 203 h 203"/>
                  <a:gd name="T64" fmla="*/ 318 w 424"/>
                  <a:gd name="T65" fmla="*/ 182 h 203"/>
                  <a:gd name="T66" fmla="*/ 326 w 424"/>
                  <a:gd name="T67" fmla="*/ 157 h 203"/>
                  <a:gd name="T68" fmla="*/ 332 w 424"/>
                  <a:gd name="T69" fmla="*/ 129 h 203"/>
                  <a:gd name="T70" fmla="*/ 286 w 424"/>
                  <a:gd name="T71" fmla="*/ 140 h 203"/>
                  <a:gd name="T72" fmla="*/ 256 w 424"/>
                  <a:gd name="T73" fmla="*/ 0 h 203"/>
                  <a:gd name="T74" fmla="*/ 0 w 424"/>
                  <a:gd name="T75" fmla="*/ 59 h 203"/>
                  <a:gd name="T76" fmla="*/ 0 w 424"/>
                  <a:gd name="T77" fmla="*/ 59 h 203"/>
                  <a:gd name="T78" fmla="*/ 0 w 424"/>
                  <a:gd name="T79" fmla="*/ 59 h 2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4"/>
                  <a:gd name="T121" fmla="*/ 0 h 203"/>
                  <a:gd name="T122" fmla="*/ 424 w 424"/>
                  <a:gd name="T123" fmla="*/ 203 h 2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4" h="203">
                    <a:moveTo>
                      <a:pt x="0" y="59"/>
                    </a:moveTo>
                    <a:lnTo>
                      <a:pt x="11" y="118"/>
                    </a:lnTo>
                    <a:lnTo>
                      <a:pt x="44" y="82"/>
                    </a:lnTo>
                    <a:lnTo>
                      <a:pt x="94" y="67"/>
                    </a:lnTo>
                    <a:lnTo>
                      <a:pt x="104" y="53"/>
                    </a:lnTo>
                    <a:lnTo>
                      <a:pt x="131" y="50"/>
                    </a:lnTo>
                    <a:lnTo>
                      <a:pt x="167" y="77"/>
                    </a:lnTo>
                    <a:lnTo>
                      <a:pt x="191" y="84"/>
                    </a:lnTo>
                    <a:lnTo>
                      <a:pt x="236" y="126"/>
                    </a:lnTo>
                    <a:lnTo>
                      <a:pt x="220" y="165"/>
                    </a:lnTo>
                    <a:lnTo>
                      <a:pt x="227" y="182"/>
                    </a:lnTo>
                    <a:lnTo>
                      <a:pt x="246" y="174"/>
                    </a:lnTo>
                    <a:lnTo>
                      <a:pt x="264" y="174"/>
                    </a:lnTo>
                    <a:lnTo>
                      <a:pt x="274" y="186"/>
                    </a:lnTo>
                    <a:lnTo>
                      <a:pt x="295" y="186"/>
                    </a:lnTo>
                    <a:lnTo>
                      <a:pt x="303" y="182"/>
                    </a:lnTo>
                    <a:lnTo>
                      <a:pt x="288" y="147"/>
                    </a:lnTo>
                    <a:lnTo>
                      <a:pt x="287" y="82"/>
                    </a:lnTo>
                    <a:lnTo>
                      <a:pt x="269" y="72"/>
                    </a:lnTo>
                    <a:lnTo>
                      <a:pt x="303" y="42"/>
                    </a:lnTo>
                    <a:lnTo>
                      <a:pt x="304" y="24"/>
                    </a:lnTo>
                    <a:lnTo>
                      <a:pt x="324" y="25"/>
                    </a:lnTo>
                    <a:lnTo>
                      <a:pt x="300" y="66"/>
                    </a:lnTo>
                    <a:lnTo>
                      <a:pt x="314" y="113"/>
                    </a:lnTo>
                    <a:lnTo>
                      <a:pt x="321" y="127"/>
                    </a:lnTo>
                    <a:lnTo>
                      <a:pt x="330" y="134"/>
                    </a:lnTo>
                    <a:lnTo>
                      <a:pt x="311" y="132"/>
                    </a:lnTo>
                    <a:lnTo>
                      <a:pt x="317" y="161"/>
                    </a:lnTo>
                    <a:lnTo>
                      <a:pt x="351" y="182"/>
                    </a:lnTo>
                    <a:lnTo>
                      <a:pt x="360" y="186"/>
                    </a:lnTo>
                    <a:lnTo>
                      <a:pt x="369" y="186"/>
                    </a:lnTo>
                    <a:lnTo>
                      <a:pt x="364" y="203"/>
                    </a:lnTo>
                    <a:lnTo>
                      <a:pt x="406" y="182"/>
                    </a:lnTo>
                    <a:lnTo>
                      <a:pt x="415" y="157"/>
                    </a:lnTo>
                    <a:lnTo>
                      <a:pt x="424" y="129"/>
                    </a:lnTo>
                    <a:lnTo>
                      <a:pt x="364" y="140"/>
                    </a:lnTo>
                    <a:lnTo>
                      <a:pt x="326" y="0"/>
                    </a:lnTo>
                    <a:lnTo>
                      <a:pt x="0" y="5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2" name="Freeform 68"/>
              <p:cNvSpPr>
                <a:spLocks/>
              </p:cNvSpPr>
              <p:nvPr/>
            </p:nvSpPr>
            <p:spPr bwMode="auto">
              <a:xfrm>
                <a:off x="4252" y="1846"/>
                <a:ext cx="674" cy="392"/>
              </a:xfrm>
              <a:custGeom>
                <a:avLst/>
                <a:gdLst>
                  <a:gd name="T0" fmla="*/ 52 w 718"/>
                  <a:gd name="T1" fmla="*/ 355 h 397"/>
                  <a:gd name="T2" fmla="*/ 52 w 718"/>
                  <a:gd name="T3" fmla="*/ 345 h 397"/>
                  <a:gd name="T4" fmla="*/ 88 w 718"/>
                  <a:gd name="T5" fmla="*/ 300 h 397"/>
                  <a:gd name="T6" fmla="*/ 109 w 718"/>
                  <a:gd name="T7" fmla="*/ 271 h 397"/>
                  <a:gd name="T8" fmla="*/ 129 w 718"/>
                  <a:gd name="T9" fmla="*/ 300 h 397"/>
                  <a:gd name="T10" fmla="*/ 190 w 718"/>
                  <a:gd name="T11" fmla="*/ 269 h 397"/>
                  <a:gd name="T12" fmla="*/ 218 w 718"/>
                  <a:gd name="T13" fmla="*/ 263 h 397"/>
                  <a:gd name="T14" fmla="*/ 233 w 718"/>
                  <a:gd name="T15" fmla="*/ 240 h 397"/>
                  <a:gd name="T16" fmla="*/ 258 w 718"/>
                  <a:gd name="T17" fmla="*/ 119 h 397"/>
                  <a:gd name="T18" fmla="*/ 285 w 718"/>
                  <a:gd name="T19" fmla="*/ 133 h 397"/>
                  <a:gd name="T20" fmla="*/ 335 w 718"/>
                  <a:gd name="T21" fmla="*/ 0 h 397"/>
                  <a:gd name="T22" fmla="*/ 374 w 718"/>
                  <a:gd name="T23" fmla="*/ 29 h 397"/>
                  <a:gd name="T24" fmla="*/ 381 w 718"/>
                  <a:gd name="T25" fmla="*/ 5 h 397"/>
                  <a:gd name="T26" fmla="*/ 399 w 718"/>
                  <a:gd name="T27" fmla="*/ 12 h 397"/>
                  <a:gd name="T28" fmla="*/ 435 w 718"/>
                  <a:gd name="T29" fmla="*/ 54 h 397"/>
                  <a:gd name="T30" fmla="*/ 422 w 718"/>
                  <a:gd name="T31" fmla="*/ 93 h 397"/>
                  <a:gd name="T32" fmla="*/ 427 w 718"/>
                  <a:gd name="T33" fmla="*/ 110 h 397"/>
                  <a:gd name="T34" fmla="*/ 442 w 718"/>
                  <a:gd name="T35" fmla="*/ 102 h 397"/>
                  <a:gd name="T36" fmla="*/ 453 w 718"/>
                  <a:gd name="T37" fmla="*/ 120 h 397"/>
                  <a:gd name="T38" fmla="*/ 508 w 718"/>
                  <a:gd name="T39" fmla="*/ 143 h 397"/>
                  <a:gd name="T40" fmla="*/ 458 w 718"/>
                  <a:gd name="T41" fmla="*/ 140 h 397"/>
                  <a:gd name="T42" fmla="*/ 510 w 718"/>
                  <a:gd name="T43" fmla="*/ 199 h 397"/>
                  <a:gd name="T44" fmla="*/ 477 w 718"/>
                  <a:gd name="T45" fmla="*/ 193 h 397"/>
                  <a:gd name="T46" fmla="*/ 544 w 718"/>
                  <a:gd name="T47" fmla="*/ 248 h 397"/>
                  <a:gd name="T48" fmla="*/ 561 w 718"/>
                  <a:gd name="T49" fmla="*/ 285 h 397"/>
                  <a:gd name="T50" fmla="*/ 550 w 718"/>
                  <a:gd name="T51" fmla="*/ 280 h 397"/>
                  <a:gd name="T52" fmla="*/ 548 w 718"/>
                  <a:gd name="T53" fmla="*/ 290 h 397"/>
                  <a:gd name="T54" fmla="*/ 326 w 718"/>
                  <a:gd name="T55" fmla="*/ 343 h 397"/>
                  <a:gd name="T56" fmla="*/ 144 w 718"/>
                  <a:gd name="T57" fmla="*/ 373 h 397"/>
                  <a:gd name="T58" fmla="*/ 0 w 718"/>
                  <a:gd name="T59" fmla="*/ 397 h 397"/>
                  <a:gd name="T60" fmla="*/ 52 w 718"/>
                  <a:gd name="T61" fmla="*/ 355 h 397"/>
                  <a:gd name="T62" fmla="*/ 52 w 718"/>
                  <a:gd name="T63" fmla="*/ 355 h 3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8"/>
                  <a:gd name="T97" fmla="*/ 0 h 397"/>
                  <a:gd name="T98" fmla="*/ 718 w 718"/>
                  <a:gd name="T99" fmla="*/ 397 h 3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8" h="397">
                    <a:moveTo>
                      <a:pt x="66" y="355"/>
                    </a:moveTo>
                    <a:lnTo>
                      <a:pt x="66" y="345"/>
                    </a:lnTo>
                    <a:lnTo>
                      <a:pt x="113" y="300"/>
                    </a:lnTo>
                    <a:lnTo>
                      <a:pt x="139" y="271"/>
                    </a:lnTo>
                    <a:lnTo>
                      <a:pt x="165" y="300"/>
                    </a:lnTo>
                    <a:lnTo>
                      <a:pt x="244" y="269"/>
                    </a:lnTo>
                    <a:lnTo>
                      <a:pt x="280" y="263"/>
                    </a:lnTo>
                    <a:lnTo>
                      <a:pt x="299" y="240"/>
                    </a:lnTo>
                    <a:lnTo>
                      <a:pt x="330" y="119"/>
                    </a:lnTo>
                    <a:lnTo>
                      <a:pt x="364" y="133"/>
                    </a:lnTo>
                    <a:lnTo>
                      <a:pt x="429" y="0"/>
                    </a:lnTo>
                    <a:lnTo>
                      <a:pt x="479" y="29"/>
                    </a:lnTo>
                    <a:lnTo>
                      <a:pt x="487" y="5"/>
                    </a:lnTo>
                    <a:lnTo>
                      <a:pt x="511" y="12"/>
                    </a:lnTo>
                    <a:lnTo>
                      <a:pt x="556" y="54"/>
                    </a:lnTo>
                    <a:lnTo>
                      <a:pt x="540" y="93"/>
                    </a:lnTo>
                    <a:lnTo>
                      <a:pt x="547" y="110"/>
                    </a:lnTo>
                    <a:lnTo>
                      <a:pt x="566" y="102"/>
                    </a:lnTo>
                    <a:lnTo>
                      <a:pt x="581" y="120"/>
                    </a:lnTo>
                    <a:lnTo>
                      <a:pt x="650" y="143"/>
                    </a:lnTo>
                    <a:lnTo>
                      <a:pt x="586" y="140"/>
                    </a:lnTo>
                    <a:lnTo>
                      <a:pt x="654" y="199"/>
                    </a:lnTo>
                    <a:lnTo>
                      <a:pt x="610" y="193"/>
                    </a:lnTo>
                    <a:lnTo>
                      <a:pt x="697" y="248"/>
                    </a:lnTo>
                    <a:lnTo>
                      <a:pt x="718" y="285"/>
                    </a:lnTo>
                    <a:lnTo>
                      <a:pt x="704" y="280"/>
                    </a:lnTo>
                    <a:lnTo>
                      <a:pt x="701" y="290"/>
                    </a:lnTo>
                    <a:lnTo>
                      <a:pt x="417" y="343"/>
                    </a:lnTo>
                    <a:lnTo>
                      <a:pt x="184" y="373"/>
                    </a:lnTo>
                    <a:lnTo>
                      <a:pt x="0" y="397"/>
                    </a:lnTo>
                    <a:lnTo>
                      <a:pt x="66" y="3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3" name="Freeform 69"/>
              <p:cNvSpPr>
                <a:spLocks/>
              </p:cNvSpPr>
              <p:nvPr/>
            </p:nvSpPr>
            <p:spPr bwMode="auto">
              <a:xfrm>
                <a:off x="4898" y="1955"/>
                <a:ext cx="40" cy="95"/>
              </a:xfrm>
              <a:custGeom>
                <a:avLst/>
                <a:gdLst>
                  <a:gd name="T0" fmla="*/ 0 w 38"/>
                  <a:gd name="T1" fmla="*/ 103 h 99"/>
                  <a:gd name="T2" fmla="*/ 9 w 38"/>
                  <a:gd name="T3" fmla="*/ 76 h 99"/>
                  <a:gd name="T4" fmla="*/ 23 w 38"/>
                  <a:gd name="T5" fmla="*/ 59 h 99"/>
                  <a:gd name="T6" fmla="*/ 30 w 38"/>
                  <a:gd name="T7" fmla="*/ 0 h 99"/>
                  <a:gd name="T8" fmla="*/ 10 w 38"/>
                  <a:gd name="T9" fmla="*/ 13 h 99"/>
                  <a:gd name="T10" fmla="*/ 0 w 38"/>
                  <a:gd name="T11" fmla="*/ 69 h 99"/>
                  <a:gd name="T12" fmla="*/ 0 w 38"/>
                  <a:gd name="T13" fmla="*/ 103 h 99"/>
                  <a:gd name="T14" fmla="*/ 0 w 38"/>
                  <a:gd name="T15" fmla="*/ 103 h 99"/>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99"/>
                  <a:gd name="T26" fmla="*/ 38 w 3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99">
                    <a:moveTo>
                      <a:pt x="0" y="99"/>
                    </a:moveTo>
                    <a:lnTo>
                      <a:pt x="13" y="72"/>
                    </a:lnTo>
                    <a:lnTo>
                      <a:pt x="27" y="55"/>
                    </a:lnTo>
                    <a:lnTo>
                      <a:pt x="38" y="0"/>
                    </a:lnTo>
                    <a:lnTo>
                      <a:pt x="14" y="13"/>
                    </a:lnTo>
                    <a:lnTo>
                      <a:pt x="0" y="65"/>
                    </a:lnTo>
                    <a:lnTo>
                      <a:pt x="0"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4" name="Freeform 70"/>
              <p:cNvSpPr>
                <a:spLocks/>
              </p:cNvSpPr>
              <p:nvPr/>
            </p:nvSpPr>
            <p:spPr bwMode="auto">
              <a:xfrm>
                <a:off x="4212" y="2136"/>
                <a:ext cx="753" cy="346"/>
              </a:xfrm>
              <a:custGeom>
                <a:avLst/>
                <a:gdLst>
                  <a:gd name="T0" fmla="*/ 0 w 793"/>
                  <a:gd name="T1" fmla="*/ 298 h 346"/>
                  <a:gd name="T2" fmla="*/ 88 w 793"/>
                  <a:gd name="T3" fmla="*/ 283 h 346"/>
                  <a:gd name="T4" fmla="*/ 142 w 793"/>
                  <a:gd name="T5" fmla="*/ 251 h 346"/>
                  <a:gd name="T6" fmla="*/ 242 w 793"/>
                  <a:gd name="T7" fmla="*/ 238 h 346"/>
                  <a:gd name="T8" fmla="*/ 281 w 793"/>
                  <a:gd name="T9" fmla="*/ 270 h 346"/>
                  <a:gd name="T10" fmla="*/ 346 w 793"/>
                  <a:gd name="T11" fmla="*/ 259 h 346"/>
                  <a:gd name="T12" fmla="*/ 443 w 793"/>
                  <a:gd name="T13" fmla="*/ 346 h 346"/>
                  <a:gd name="T14" fmla="*/ 483 w 793"/>
                  <a:gd name="T15" fmla="*/ 335 h 346"/>
                  <a:gd name="T16" fmla="*/ 536 w 793"/>
                  <a:gd name="T17" fmla="*/ 235 h 346"/>
                  <a:gd name="T18" fmla="*/ 581 w 793"/>
                  <a:gd name="T19" fmla="*/ 214 h 346"/>
                  <a:gd name="T20" fmla="*/ 594 w 793"/>
                  <a:gd name="T21" fmla="*/ 185 h 346"/>
                  <a:gd name="T22" fmla="*/ 547 w 793"/>
                  <a:gd name="T23" fmla="*/ 194 h 346"/>
                  <a:gd name="T24" fmla="*/ 534 w 793"/>
                  <a:gd name="T25" fmla="*/ 175 h 346"/>
                  <a:gd name="T26" fmla="*/ 563 w 793"/>
                  <a:gd name="T27" fmla="*/ 165 h 346"/>
                  <a:gd name="T28" fmla="*/ 562 w 793"/>
                  <a:gd name="T29" fmla="*/ 152 h 346"/>
                  <a:gd name="T30" fmla="*/ 530 w 793"/>
                  <a:gd name="T31" fmla="*/ 138 h 346"/>
                  <a:gd name="T32" fmla="*/ 572 w 793"/>
                  <a:gd name="T33" fmla="*/ 118 h 346"/>
                  <a:gd name="T34" fmla="*/ 569 w 793"/>
                  <a:gd name="T35" fmla="*/ 139 h 346"/>
                  <a:gd name="T36" fmla="*/ 596 w 793"/>
                  <a:gd name="T37" fmla="*/ 139 h 346"/>
                  <a:gd name="T38" fmla="*/ 611 w 793"/>
                  <a:gd name="T39" fmla="*/ 102 h 346"/>
                  <a:gd name="T40" fmla="*/ 621 w 793"/>
                  <a:gd name="T41" fmla="*/ 100 h 346"/>
                  <a:gd name="T42" fmla="*/ 614 w 793"/>
                  <a:gd name="T43" fmla="*/ 70 h 346"/>
                  <a:gd name="T44" fmla="*/ 596 w 793"/>
                  <a:gd name="T45" fmla="*/ 100 h 346"/>
                  <a:gd name="T46" fmla="*/ 577 w 793"/>
                  <a:gd name="T47" fmla="*/ 31 h 346"/>
                  <a:gd name="T48" fmla="*/ 590 w 793"/>
                  <a:gd name="T49" fmla="*/ 28 h 346"/>
                  <a:gd name="T50" fmla="*/ 608 w 793"/>
                  <a:gd name="T51" fmla="*/ 47 h 346"/>
                  <a:gd name="T52" fmla="*/ 595 w 793"/>
                  <a:gd name="T53" fmla="*/ 15 h 346"/>
                  <a:gd name="T54" fmla="*/ 581 w 793"/>
                  <a:gd name="T55" fmla="*/ 0 h 346"/>
                  <a:gd name="T56" fmla="*/ 358 w 793"/>
                  <a:gd name="T57" fmla="*/ 53 h 346"/>
                  <a:gd name="T58" fmla="*/ 176 w 793"/>
                  <a:gd name="T59" fmla="*/ 83 h 346"/>
                  <a:gd name="T60" fmla="*/ 151 w 793"/>
                  <a:gd name="T61" fmla="*/ 146 h 346"/>
                  <a:gd name="T62" fmla="*/ 111 w 793"/>
                  <a:gd name="T63" fmla="*/ 157 h 346"/>
                  <a:gd name="T64" fmla="*/ 92 w 793"/>
                  <a:gd name="T65" fmla="*/ 188 h 346"/>
                  <a:gd name="T66" fmla="*/ 22 w 793"/>
                  <a:gd name="T67" fmla="*/ 241 h 346"/>
                  <a:gd name="T68" fmla="*/ 19 w 793"/>
                  <a:gd name="T69" fmla="*/ 261 h 346"/>
                  <a:gd name="T70" fmla="*/ 0 w 793"/>
                  <a:gd name="T71" fmla="*/ 272 h 346"/>
                  <a:gd name="T72" fmla="*/ 0 w 793"/>
                  <a:gd name="T73" fmla="*/ 298 h 346"/>
                  <a:gd name="T74" fmla="*/ 0 w 793"/>
                  <a:gd name="T75" fmla="*/ 298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3" y="283"/>
                    </a:lnTo>
                    <a:lnTo>
                      <a:pt x="181" y="251"/>
                    </a:lnTo>
                    <a:lnTo>
                      <a:pt x="308" y="238"/>
                    </a:lnTo>
                    <a:lnTo>
                      <a:pt x="359" y="270"/>
                    </a:lnTo>
                    <a:lnTo>
                      <a:pt x="442" y="259"/>
                    </a:lnTo>
                    <a:lnTo>
                      <a:pt x="567" y="346"/>
                    </a:lnTo>
                    <a:lnTo>
                      <a:pt x="615" y="335"/>
                    </a:lnTo>
                    <a:lnTo>
                      <a:pt x="685" y="235"/>
                    </a:lnTo>
                    <a:lnTo>
                      <a:pt x="742" y="214"/>
                    </a:lnTo>
                    <a:lnTo>
                      <a:pt x="758" y="185"/>
                    </a:lnTo>
                    <a:lnTo>
                      <a:pt x="698" y="194"/>
                    </a:lnTo>
                    <a:lnTo>
                      <a:pt x="682" y="175"/>
                    </a:lnTo>
                    <a:lnTo>
                      <a:pt x="719" y="165"/>
                    </a:lnTo>
                    <a:lnTo>
                      <a:pt x="717" y="152"/>
                    </a:lnTo>
                    <a:lnTo>
                      <a:pt x="677" y="138"/>
                    </a:lnTo>
                    <a:lnTo>
                      <a:pt x="730" y="118"/>
                    </a:lnTo>
                    <a:lnTo>
                      <a:pt x="727" y="139"/>
                    </a:lnTo>
                    <a:lnTo>
                      <a:pt x="761" y="139"/>
                    </a:lnTo>
                    <a:lnTo>
                      <a:pt x="780" y="102"/>
                    </a:lnTo>
                    <a:lnTo>
                      <a:pt x="793" y="100"/>
                    </a:lnTo>
                    <a:lnTo>
                      <a:pt x="785" y="70"/>
                    </a:lnTo>
                    <a:lnTo>
                      <a:pt x="761" y="100"/>
                    </a:lnTo>
                    <a:lnTo>
                      <a:pt x="737" y="31"/>
                    </a:lnTo>
                    <a:lnTo>
                      <a:pt x="753" y="28"/>
                    </a:lnTo>
                    <a:lnTo>
                      <a:pt x="776" y="47"/>
                    </a:lnTo>
                    <a:lnTo>
                      <a:pt x="759" y="15"/>
                    </a:lnTo>
                    <a:lnTo>
                      <a:pt x="742" y="0"/>
                    </a:lnTo>
                    <a:lnTo>
                      <a:pt x="458" y="53"/>
                    </a:lnTo>
                    <a:lnTo>
                      <a:pt x="225" y="83"/>
                    </a:lnTo>
                    <a:lnTo>
                      <a:pt x="193" y="146"/>
                    </a:lnTo>
                    <a:lnTo>
                      <a:pt x="141" y="157"/>
                    </a:lnTo>
                    <a:lnTo>
                      <a:pt x="118" y="188"/>
                    </a:lnTo>
                    <a:lnTo>
                      <a:pt x="28" y="241"/>
                    </a:lnTo>
                    <a:lnTo>
                      <a:pt x="23" y="261"/>
                    </a:lnTo>
                    <a:lnTo>
                      <a:pt x="0" y="272"/>
                    </a:lnTo>
                    <a:lnTo>
                      <a:pt x="0" y="29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5" name="Freeform 71"/>
              <p:cNvSpPr>
                <a:spLocks/>
              </p:cNvSpPr>
              <p:nvPr/>
            </p:nvSpPr>
            <p:spPr bwMode="auto">
              <a:xfrm>
                <a:off x="4301" y="2374"/>
                <a:ext cx="445" cy="351"/>
              </a:xfrm>
              <a:custGeom>
                <a:avLst/>
                <a:gdLst>
                  <a:gd name="T0" fmla="*/ 15 w 473"/>
                  <a:gd name="T1" fmla="*/ 45 h 351"/>
                  <a:gd name="T2" fmla="*/ 68 w 473"/>
                  <a:gd name="T3" fmla="*/ 13 h 351"/>
                  <a:gd name="T4" fmla="*/ 167 w 473"/>
                  <a:gd name="T5" fmla="*/ 0 h 351"/>
                  <a:gd name="T6" fmla="*/ 207 w 473"/>
                  <a:gd name="T7" fmla="*/ 32 h 351"/>
                  <a:gd name="T8" fmla="*/ 273 w 473"/>
                  <a:gd name="T9" fmla="*/ 21 h 351"/>
                  <a:gd name="T10" fmla="*/ 371 w 473"/>
                  <a:gd name="T11" fmla="*/ 108 h 351"/>
                  <a:gd name="T12" fmla="*/ 327 w 473"/>
                  <a:gd name="T13" fmla="*/ 175 h 351"/>
                  <a:gd name="T14" fmla="*/ 330 w 473"/>
                  <a:gd name="T15" fmla="*/ 204 h 351"/>
                  <a:gd name="T16" fmla="*/ 255 w 473"/>
                  <a:gd name="T17" fmla="*/ 290 h 351"/>
                  <a:gd name="T18" fmla="*/ 245 w 473"/>
                  <a:gd name="T19" fmla="*/ 293 h 351"/>
                  <a:gd name="T20" fmla="*/ 237 w 473"/>
                  <a:gd name="T21" fmla="*/ 319 h 351"/>
                  <a:gd name="T22" fmla="*/ 221 w 473"/>
                  <a:gd name="T23" fmla="*/ 304 h 351"/>
                  <a:gd name="T24" fmla="*/ 235 w 473"/>
                  <a:gd name="T25" fmla="*/ 327 h 351"/>
                  <a:gd name="T26" fmla="*/ 221 w 473"/>
                  <a:gd name="T27" fmla="*/ 351 h 351"/>
                  <a:gd name="T28" fmla="*/ 207 w 473"/>
                  <a:gd name="T29" fmla="*/ 348 h 351"/>
                  <a:gd name="T30" fmla="*/ 157 w 473"/>
                  <a:gd name="T31" fmla="*/ 248 h 351"/>
                  <a:gd name="T32" fmla="*/ 48 w 473"/>
                  <a:gd name="T33" fmla="*/ 121 h 351"/>
                  <a:gd name="T34" fmla="*/ 0 w 473"/>
                  <a:gd name="T35" fmla="*/ 83 h 351"/>
                  <a:gd name="T36" fmla="*/ 15 w 473"/>
                  <a:gd name="T37" fmla="*/ 45 h 351"/>
                  <a:gd name="T38" fmla="*/ 15 w 473"/>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3"/>
                  <a:gd name="T61" fmla="*/ 0 h 351"/>
                  <a:gd name="T62" fmla="*/ 473 w 473"/>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3" h="351">
                    <a:moveTo>
                      <a:pt x="19" y="45"/>
                    </a:moveTo>
                    <a:lnTo>
                      <a:pt x="87" y="13"/>
                    </a:lnTo>
                    <a:lnTo>
                      <a:pt x="214" y="0"/>
                    </a:lnTo>
                    <a:lnTo>
                      <a:pt x="265" y="32"/>
                    </a:lnTo>
                    <a:lnTo>
                      <a:pt x="348" y="21"/>
                    </a:lnTo>
                    <a:lnTo>
                      <a:pt x="473" y="108"/>
                    </a:lnTo>
                    <a:lnTo>
                      <a:pt x="418" y="175"/>
                    </a:lnTo>
                    <a:lnTo>
                      <a:pt x="421" y="204"/>
                    </a:lnTo>
                    <a:lnTo>
                      <a:pt x="325" y="290"/>
                    </a:lnTo>
                    <a:lnTo>
                      <a:pt x="311" y="293"/>
                    </a:lnTo>
                    <a:lnTo>
                      <a:pt x="303" y="319"/>
                    </a:lnTo>
                    <a:lnTo>
                      <a:pt x="283" y="304"/>
                    </a:lnTo>
                    <a:lnTo>
                      <a:pt x="301" y="327"/>
                    </a:lnTo>
                    <a:lnTo>
                      <a:pt x="283" y="351"/>
                    </a:lnTo>
                    <a:lnTo>
                      <a:pt x="265" y="348"/>
                    </a:lnTo>
                    <a:lnTo>
                      <a:pt x="201" y="248"/>
                    </a:lnTo>
                    <a:lnTo>
                      <a:pt x="61" y="121"/>
                    </a:lnTo>
                    <a:lnTo>
                      <a:pt x="0" y="83"/>
                    </a:lnTo>
                    <a:lnTo>
                      <a:pt x="19" y="4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6" name="Freeform 72"/>
              <p:cNvSpPr>
                <a:spLocks/>
              </p:cNvSpPr>
              <p:nvPr/>
            </p:nvSpPr>
            <p:spPr bwMode="auto">
              <a:xfrm>
                <a:off x="4858" y="1759"/>
                <a:ext cx="93" cy="157"/>
              </a:xfrm>
              <a:custGeom>
                <a:avLst/>
                <a:gdLst>
                  <a:gd name="T0" fmla="*/ 0 w 98"/>
                  <a:gd name="T1" fmla="*/ 15 h 155"/>
                  <a:gd name="T2" fmla="*/ 9 w 98"/>
                  <a:gd name="T3" fmla="*/ 0 h 155"/>
                  <a:gd name="T4" fmla="*/ 26 w 98"/>
                  <a:gd name="T5" fmla="*/ 0 h 155"/>
                  <a:gd name="T6" fmla="*/ 21 w 98"/>
                  <a:gd name="T7" fmla="*/ 15 h 155"/>
                  <a:gd name="T8" fmla="*/ 17 w 98"/>
                  <a:gd name="T9" fmla="*/ 21 h 155"/>
                  <a:gd name="T10" fmla="*/ 20 w 98"/>
                  <a:gd name="T11" fmla="*/ 39 h 155"/>
                  <a:gd name="T12" fmla="*/ 40 w 98"/>
                  <a:gd name="T13" fmla="*/ 63 h 155"/>
                  <a:gd name="T14" fmla="*/ 42 w 98"/>
                  <a:gd name="T15" fmla="*/ 81 h 155"/>
                  <a:gd name="T16" fmla="*/ 58 w 98"/>
                  <a:gd name="T17" fmla="*/ 104 h 155"/>
                  <a:gd name="T18" fmla="*/ 71 w 98"/>
                  <a:gd name="T19" fmla="*/ 108 h 155"/>
                  <a:gd name="T20" fmla="*/ 76 w 98"/>
                  <a:gd name="T21" fmla="*/ 123 h 155"/>
                  <a:gd name="T22" fmla="*/ 65 w 98"/>
                  <a:gd name="T23" fmla="*/ 134 h 155"/>
                  <a:gd name="T24" fmla="*/ 76 w 98"/>
                  <a:gd name="T25" fmla="*/ 133 h 155"/>
                  <a:gd name="T26" fmla="*/ 80 w 98"/>
                  <a:gd name="T27" fmla="*/ 144 h 155"/>
                  <a:gd name="T28" fmla="*/ 30 w 98"/>
                  <a:gd name="T29" fmla="*/ 155 h 155"/>
                  <a:gd name="T30" fmla="*/ 0 w 98"/>
                  <a:gd name="T31" fmla="*/ 15 h 155"/>
                  <a:gd name="T32" fmla="*/ 0 w 98"/>
                  <a:gd name="T33" fmla="*/ 15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55"/>
                  <a:gd name="T53" fmla="*/ 98 w 98"/>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55">
                    <a:moveTo>
                      <a:pt x="0" y="15"/>
                    </a:moveTo>
                    <a:lnTo>
                      <a:pt x="12" y="0"/>
                    </a:lnTo>
                    <a:lnTo>
                      <a:pt x="32" y="0"/>
                    </a:lnTo>
                    <a:lnTo>
                      <a:pt x="25" y="15"/>
                    </a:lnTo>
                    <a:lnTo>
                      <a:pt x="21" y="21"/>
                    </a:lnTo>
                    <a:lnTo>
                      <a:pt x="24" y="39"/>
                    </a:lnTo>
                    <a:lnTo>
                      <a:pt x="48" y="63"/>
                    </a:lnTo>
                    <a:lnTo>
                      <a:pt x="51" y="81"/>
                    </a:lnTo>
                    <a:lnTo>
                      <a:pt x="71" y="104"/>
                    </a:lnTo>
                    <a:lnTo>
                      <a:pt x="87" y="108"/>
                    </a:lnTo>
                    <a:lnTo>
                      <a:pt x="93" y="123"/>
                    </a:lnTo>
                    <a:lnTo>
                      <a:pt x="80" y="134"/>
                    </a:lnTo>
                    <a:lnTo>
                      <a:pt x="93" y="133"/>
                    </a:lnTo>
                    <a:lnTo>
                      <a:pt x="98" y="144"/>
                    </a:lnTo>
                    <a:lnTo>
                      <a:pt x="38" y="155"/>
                    </a:lnTo>
                    <a:lnTo>
                      <a:pt x="0" y="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7" name="Freeform 73"/>
              <p:cNvSpPr>
                <a:spLocks/>
              </p:cNvSpPr>
              <p:nvPr/>
            </p:nvSpPr>
            <p:spPr bwMode="auto">
              <a:xfrm>
                <a:off x="4429" y="1510"/>
                <a:ext cx="509" cy="338"/>
              </a:xfrm>
              <a:custGeom>
                <a:avLst/>
                <a:gdLst>
                  <a:gd name="T0" fmla="*/ 34 w 539"/>
                  <a:gd name="T1" fmla="*/ 343 h 339"/>
                  <a:gd name="T2" fmla="*/ 103 w 539"/>
                  <a:gd name="T3" fmla="*/ 326 h 339"/>
                  <a:gd name="T4" fmla="*/ 357 w 539"/>
                  <a:gd name="T5" fmla="*/ 267 h 339"/>
                  <a:gd name="T6" fmla="*/ 367 w 539"/>
                  <a:gd name="T7" fmla="*/ 252 h 339"/>
                  <a:gd name="T8" fmla="*/ 383 w 539"/>
                  <a:gd name="T9" fmla="*/ 252 h 339"/>
                  <a:gd name="T10" fmla="*/ 400 w 539"/>
                  <a:gd name="T11" fmla="*/ 237 h 339"/>
                  <a:gd name="T12" fmla="*/ 422 w 539"/>
                  <a:gd name="T13" fmla="*/ 199 h 339"/>
                  <a:gd name="T14" fmla="*/ 381 w 539"/>
                  <a:gd name="T15" fmla="*/ 152 h 339"/>
                  <a:gd name="T16" fmla="*/ 380 w 539"/>
                  <a:gd name="T17" fmla="*/ 114 h 339"/>
                  <a:gd name="T18" fmla="*/ 400 w 539"/>
                  <a:gd name="T19" fmla="*/ 59 h 339"/>
                  <a:gd name="T20" fmla="*/ 372 w 539"/>
                  <a:gd name="T21" fmla="*/ 39 h 339"/>
                  <a:gd name="T22" fmla="*/ 341 w 539"/>
                  <a:gd name="T23" fmla="*/ 0 h 339"/>
                  <a:gd name="T24" fmla="*/ 59 w 539"/>
                  <a:gd name="T25" fmla="*/ 67 h 339"/>
                  <a:gd name="T26" fmla="*/ 46 w 539"/>
                  <a:gd name="T27" fmla="*/ 39 h 339"/>
                  <a:gd name="T28" fmla="*/ 0 w 539"/>
                  <a:gd name="T29" fmla="*/ 83 h 339"/>
                  <a:gd name="T30" fmla="*/ 34 w 539"/>
                  <a:gd name="T31" fmla="*/ 343 h 339"/>
                  <a:gd name="T32" fmla="*/ 34 w 539"/>
                  <a:gd name="T33" fmla="*/ 343 h 3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
                  <a:gd name="T52" fmla="*/ 0 h 339"/>
                  <a:gd name="T53" fmla="*/ 539 w 539"/>
                  <a:gd name="T54" fmla="*/ 339 h 3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 h="339">
                    <a:moveTo>
                      <a:pt x="42" y="339"/>
                    </a:moveTo>
                    <a:lnTo>
                      <a:pt x="131" y="322"/>
                    </a:lnTo>
                    <a:lnTo>
                      <a:pt x="457" y="263"/>
                    </a:lnTo>
                    <a:lnTo>
                      <a:pt x="469" y="248"/>
                    </a:lnTo>
                    <a:lnTo>
                      <a:pt x="489" y="248"/>
                    </a:lnTo>
                    <a:lnTo>
                      <a:pt x="510" y="233"/>
                    </a:lnTo>
                    <a:lnTo>
                      <a:pt x="539" y="195"/>
                    </a:lnTo>
                    <a:lnTo>
                      <a:pt x="487" y="152"/>
                    </a:lnTo>
                    <a:lnTo>
                      <a:pt x="486" y="114"/>
                    </a:lnTo>
                    <a:lnTo>
                      <a:pt x="510" y="59"/>
                    </a:lnTo>
                    <a:lnTo>
                      <a:pt x="474" y="39"/>
                    </a:lnTo>
                    <a:lnTo>
                      <a:pt x="435" y="0"/>
                    </a:lnTo>
                    <a:lnTo>
                      <a:pt x="76" y="67"/>
                    </a:lnTo>
                    <a:lnTo>
                      <a:pt x="58" y="39"/>
                    </a:lnTo>
                    <a:lnTo>
                      <a:pt x="0" y="83"/>
                    </a:lnTo>
                    <a:lnTo>
                      <a:pt x="42" y="3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8" name="Freeform 74"/>
              <p:cNvSpPr>
                <a:spLocks/>
              </p:cNvSpPr>
              <p:nvPr/>
            </p:nvSpPr>
            <p:spPr bwMode="auto">
              <a:xfrm>
                <a:off x="4882" y="1569"/>
                <a:ext cx="108" cy="280"/>
              </a:xfrm>
              <a:custGeom>
                <a:avLst/>
                <a:gdLst>
                  <a:gd name="T0" fmla="*/ 7 w 117"/>
                  <a:gd name="T1" fmla="*/ 193 h 276"/>
                  <a:gd name="T2" fmla="*/ 22 w 117"/>
                  <a:gd name="T3" fmla="*/ 178 h 276"/>
                  <a:gd name="T4" fmla="*/ 45 w 117"/>
                  <a:gd name="T5" fmla="*/ 136 h 276"/>
                  <a:gd name="T6" fmla="*/ 5 w 117"/>
                  <a:gd name="T7" fmla="*/ 93 h 276"/>
                  <a:gd name="T8" fmla="*/ 4 w 117"/>
                  <a:gd name="T9" fmla="*/ 55 h 276"/>
                  <a:gd name="T10" fmla="*/ 22 w 117"/>
                  <a:gd name="T11" fmla="*/ 0 h 276"/>
                  <a:gd name="T12" fmla="*/ 84 w 117"/>
                  <a:gd name="T13" fmla="*/ 25 h 276"/>
                  <a:gd name="T14" fmla="*/ 84 w 117"/>
                  <a:gd name="T15" fmla="*/ 37 h 276"/>
                  <a:gd name="T16" fmla="*/ 77 w 117"/>
                  <a:gd name="T17" fmla="*/ 68 h 276"/>
                  <a:gd name="T18" fmla="*/ 71 w 117"/>
                  <a:gd name="T19" fmla="*/ 74 h 276"/>
                  <a:gd name="T20" fmla="*/ 69 w 117"/>
                  <a:gd name="T21" fmla="*/ 90 h 276"/>
                  <a:gd name="T22" fmla="*/ 76 w 117"/>
                  <a:gd name="T23" fmla="*/ 95 h 276"/>
                  <a:gd name="T24" fmla="*/ 91 w 117"/>
                  <a:gd name="T25" fmla="*/ 90 h 276"/>
                  <a:gd name="T26" fmla="*/ 91 w 117"/>
                  <a:gd name="T27" fmla="*/ 137 h 276"/>
                  <a:gd name="T28" fmla="*/ 91 w 117"/>
                  <a:gd name="T29" fmla="*/ 170 h 276"/>
                  <a:gd name="T30" fmla="*/ 91 w 117"/>
                  <a:gd name="T31" fmla="*/ 186 h 276"/>
                  <a:gd name="T32" fmla="*/ 86 w 117"/>
                  <a:gd name="T33" fmla="*/ 201 h 276"/>
                  <a:gd name="T34" fmla="*/ 80 w 117"/>
                  <a:gd name="T35" fmla="*/ 201 h 276"/>
                  <a:gd name="T36" fmla="*/ 83 w 117"/>
                  <a:gd name="T37" fmla="*/ 216 h 276"/>
                  <a:gd name="T38" fmla="*/ 60 w 117"/>
                  <a:gd name="T39" fmla="*/ 280 h 276"/>
                  <a:gd name="T40" fmla="*/ 53 w 117"/>
                  <a:gd name="T41" fmla="*/ 280 h 276"/>
                  <a:gd name="T42" fmla="*/ 52 w 117"/>
                  <a:gd name="T43" fmla="*/ 256 h 276"/>
                  <a:gd name="T44" fmla="*/ 36 w 117"/>
                  <a:gd name="T45" fmla="*/ 256 h 276"/>
                  <a:gd name="T46" fmla="*/ 5 w 117"/>
                  <a:gd name="T47" fmla="*/ 230 h 276"/>
                  <a:gd name="T48" fmla="*/ 0 w 117"/>
                  <a:gd name="T49" fmla="*/ 208 h 276"/>
                  <a:gd name="T50" fmla="*/ 7 w 117"/>
                  <a:gd name="T51" fmla="*/ 193 h 276"/>
                  <a:gd name="T52" fmla="*/ 7 w 117"/>
                  <a:gd name="T53" fmla="*/ 193 h 2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6"/>
                  <a:gd name="T83" fmla="*/ 117 w 117"/>
                  <a:gd name="T84" fmla="*/ 276 h 2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6">
                    <a:moveTo>
                      <a:pt x="7" y="189"/>
                    </a:moveTo>
                    <a:lnTo>
                      <a:pt x="28" y="174"/>
                    </a:lnTo>
                    <a:lnTo>
                      <a:pt x="57" y="136"/>
                    </a:lnTo>
                    <a:lnTo>
                      <a:pt x="5" y="93"/>
                    </a:lnTo>
                    <a:lnTo>
                      <a:pt x="4" y="55"/>
                    </a:lnTo>
                    <a:lnTo>
                      <a:pt x="28" y="0"/>
                    </a:lnTo>
                    <a:lnTo>
                      <a:pt x="107" y="25"/>
                    </a:lnTo>
                    <a:lnTo>
                      <a:pt x="107" y="37"/>
                    </a:lnTo>
                    <a:lnTo>
                      <a:pt x="99" y="68"/>
                    </a:lnTo>
                    <a:lnTo>
                      <a:pt x="91" y="74"/>
                    </a:lnTo>
                    <a:lnTo>
                      <a:pt x="88" y="90"/>
                    </a:lnTo>
                    <a:lnTo>
                      <a:pt x="98" y="95"/>
                    </a:lnTo>
                    <a:lnTo>
                      <a:pt x="117" y="90"/>
                    </a:lnTo>
                    <a:lnTo>
                      <a:pt x="117" y="137"/>
                    </a:lnTo>
                    <a:lnTo>
                      <a:pt x="117" y="166"/>
                    </a:lnTo>
                    <a:lnTo>
                      <a:pt x="117" y="182"/>
                    </a:lnTo>
                    <a:lnTo>
                      <a:pt x="111" y="197"/>
                    </a:lnTo>
                    <a:lnTo>
                      <a:pt x="102" y="197"/>
                    </a:lnTo>
                    <a:lnTo>
                      <a:pt x="106" y="212"/>
                    </a:lnTo>
                    <a:lnTo>
                      <a:pt x="77" y="276"/>
                    </a:lnTo>
                    <a:lnTo>
                      <a:pt x="68" y="276"/>
                    </a:lnTo>
                    <a:lnTo>
                      <a:pt x="67" y="252"/>
                    </a:lnTo>
                    <a:lnTo>
                      <a:pt x="46" y="252"/>
                    </a:lnTo>
                    <a:lnTo>
                      <a:pt x="5" y="226"/>
                    </a:lnTo>
                    <a:lnTo>
                      <a:pt x="0" y="204"/>
                    </a:lnTo>
                    <a:lnTo>
                      <a:pt x="7" y="18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9" name="Freeform 75"/>
              <p:cNvSpPr>
                <a:spLocks/>
              </p:cNvSpPr>
              <p:nvPr/>
            </p:nvSpPr>
            <p:spPr bwMode="auto">
              <a:xfrm>
                <a:off x="4483" y="1136"/>
                <a:ext cx="522" cy="484"/>
              </a:xfrm>
              <a:custGeom>
                <a:avLst/>
                <a:gdLst>
                  <a:gd name="T0" fmla="*/ 14 w 552"/>
                  <a:gd name="T1" fmla="*/ 445 h 481"/>
                  <a:gd name="T2" fmla="*/ 294 w 552"/>
                  <a:gd name="T3" fmla="*/ 378 h 481"/>
                  <a:gd name="T4" fmla="*/ 325 w 552"/>
                  <a:gd name="T5" fmla="*/ 417 h 481"/>
                  <a:gd name="T6" fmla="*/ 354 w 552"/>
                  <a:gd name="T7" fmla="*/ 437 h 481"/>
                  <a:gd name="T8" fmla="*/ 415 w 552"/>
                  <a:gd name="T9" fmla="*/ 462 h 481"/>
                  <a:gd name="T10" fmla="*/ 421 w 552"/>
                  <a:gd name="T11" fmla="*/ 485 h 481"/>
                  <a:gd name="T12" fmla="*/ 431 w 552"/>
                  <a:gd name="T13" fmla="*/ 456 h 481"/>
                  <a:gd name="T14" fmla="*/ 432 w 552"/>
                  <a:gd name="T15" fmla="*/ 414 h 481"/>
                  <a:gd name="T16" fmla="*/ 421 w 552"/>
                  <a:gd name="T17" fmla="*/ 338 h 481"/>
                  <a:gd name="T18" fmla="*/ 419 w 552"/>
                  <a:gd name="T19" fmla="*/ 257 h 481"/>
                  <a:gd name="T20" fmla="*/ 390 w 552"/>
                  <a:gd name="T21" fmla="*/ 135 h 481"/>
                  <a:gd name="T22" fmla="*/ 385 w 552"/>
                  <a:gd name="T23" fmla="*/ 83 h 481"/>
                  <a:gd name="T24" fmla="*/ 366 w 552"/>
                  <a:gd name="T25" fmla="*/ 0 h 481"/>
                  <a:gd name="T26" fmla="*/ 275 w 552"/>
                  <a:gd name="T27" fmla="*/ 26 h 481"/>
                  <a:gd name="T28" fmla="*/ 225 w 552"/>
                  <a:gd name="T29" fmla="*/ 96 h 481"/>
                  <a:gd name="T30" fmla="*/ 222 w 552"/>
                  <a:gd name="T31" fmla="*/ 114 h 481"/>
                  <a:gd name="T32" fmla="*/ 192 w 552"/>
                  <a:gd name="T33" fmla="*/ 154 h 481"/>
                  <a:gd name="T34" fmla="*/ 200 w 552"/>
                  <a:gd name="T35" fmla="*/ 169 h 481"/>
                  <a:gd name="T36" fmla="*/ 205 w 552"/>
                  <a:gd name="T37" fmla="*/ 180 h 481"/>
                  <a:gd name="T38" fmla="*/ 201 w 552"/>
                  <a:gd name="T39" fmla="*/ 183 h 481"/>
                  <a:gd name="T40" fmla="*/ 211 w 552"/>
                  <a:gd name="T41" fmla="*/ 199 h 481"/>
                  <a:gd name="T42" fmla="*/ 212 w 552"/>
                  <a:gd name="T43" fmla="*/ 214 h 481"/>
                  <a:gd name="T44" fmla="*/ 184 w 552"/>
                  <a:gd name="T45" fmla="*/ 250 h 481"/>
                  <a:gd name="T46" fmla="*/ 142 w 552"/>
                  <a:gd name="T47" fmla="*/ 267 h 481"/>
                  <a:gd name="T48" fmla="*/ 132 w 552"/>
                  <a:gd name="T49" fmla="*/ 276 h 481"/>
                  <a:gd name="T50" fmla="*/ 116 w 552"/>
                  <a:gd name="T51" fmla="*/ 268 h 481"/>
                  <a:gd name="T52" fmla="*/ 70 w 552"/>
                  <a:gd name="T53" fmla="*/ 275 h 481"/>
                  <a:gd name="T54" fmla="*/ 35 w 552"/>
                  <a:gd name="T55" fmla="*/ 293 h 481"/>
                  <a:gd name="T56" fmla="*/ 35 w 552"/>
                  <a:gd name="T57" fmla="*/ 314 h 481"/>
                  <a:gd name="T58" fmla="*/ 42 w 552"/>
                  <a:gd name="T59" fmla="*/ 330 h 481"/>
                  <a:gd name="T60" fmla="*/ 47 w 552"/>
                  <a:gd name="T61" fmla="*/ 328 h 481"/>
                  <a:gd name="T62" fmla="*/ 52 w 552"/>
                  <a:gd name="T63" fmla="*/ 348 h 481"/>
                  <a:gd name="T64" fmla="*/ 43 w 552"/>
                  <a:gd name="T65" fmla="*/ 356 h 481"/>
                  <a:gd name="T66" fmla="*/ 38 w 552"/>
                  <a:gd name="T67" fmla="*/ 372 h 481"/>
                  <a:gd name="T68" fmla="*/ 0 w 552"/>
                  <a:gd name="T69" fmla="*/ 417 h 481"/>
                  <a:gd name="T70" fmla="*/ 14 w 552"/>
                  <a:gd name="T71" fmla="*/ 445 h 481"/>
                  <a:gd name="T72" fmla="*/ 14 w 552"/>
                  <a:gd name="T73" fmla="*/ 445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1"/>
                    </a:moveTo>
                    <a:lnTo>
                      <a:pt x="377" y="374"/>
                    </a:lnTo>
                    <a:lnTo>
                      <a:pt x="416" y="413"/>
                    </a:lnTo>
                    <a:lnTo>
                      <a:pt x="452" y="433"/>
                    </a:lnTo>
                    <a:lnTo>
                      <a:pt x="531" y="458"/>
                    </a:lnTo>
                    <a:lnTo>
                      <a:pt x="538" y="481"/>
                    </a:lnTo>
                    <a:lnTo>
                      <a:pt x="551" y="452"/>
                    </a:lnTo>
                    <a:lnTo>
                      <a:pt x="552" y="410"/>
                    </a:lnTo>
                    <a:lnTo>
                      <a:pt x="538" y="334"/>
                    </a:lnTo>
                    <a:lnTo>
                      <a:pt x="536" y="253"/>
                    </a:lnTo>
                    <a:lnTo>
                      <a:pt x="499" y="135"/>
                    </a:lnTo>
                    <a:lnTo>
                      <a:pt x="492" y="83"/>
                    </a:lnTo>
                    <a:lnTo>
                      <a:pt x="468" y="0"/>
                    </a:lnTo>
                    <a:lnTo>
                      <a:pt x="352" y="26"/>
                    </a:lnTo>
                    <a:lnTo>
                      <a:pt x="287" y="96"/>
                    </a:lnTo>
                    <a:lnTo>
                      <a:pt x="284" y="114"/>
                    </a:lnTo>
                    <a:lnTo>
                      <a:pt x="246" y="154"/>
                    </a:lnTo>
                    <a:lnTo>
                      <a:pt x="256" y="169"/>
                    </a:lnTo>
                    <a:lnTo>
                      <a:pt x="263" y="180"/>
                    </a:lnTo>
                    <a:lnTo>
                      <a:pt x="258" y="183"/>
                    </a:lnTo>
                    <a:lnTo>
                      <a:pt x="269" y="199"/>
                    </a:lnTo>
                    <a:lnTo>
                      <a:pt x="271" y="214"/>
                    </a:lnTo>
                    <a:lnTo>
                      <a:pt x="235" y="246"/>
                    </a:lnTo>
                    <a:lnTo>
                      <a:pt x="182" y="263"/>
                    </a:lnTo>
                    <a:lnTo>
                      <a:pt x="169" y="272"/>
                    </a:lnTo>
                    <a:lnTo>
                      <a:pt x="148" y="264"/>
                    </a:lnTo>
                    <a:lnTo>
                      <a:pt x="89" y="271"/>
                    </a:lnTo>
                    <a:lnTo>
                      <a:pt x="44" y="289"/>
                    </a:lnTo>
                    <a:lnTo>
                      <a:pt x="44" y="310"/>
                    </a:lnTo>
                    <a:lnTo>
                      <a:pt x="54" y="326"/>
                    </a:lnTo>
                    <a:lnTo>
                      <a:pt x="60" y="324"/>
                    </a:lnTo>
                    <a:lnTo>
                      <a:pt x="67" y="344"/>
                    </a:lnTo>
                    <a:lnTo>
                      <a:pt x="55" y="352"/>
                    </a:lnTo>
                    <a:lnTo>
                      <a:pt x="49" y="368"/>
                    </a:lnTo>
                    <a:lnTo>
                      <a:pt x="0" y="413"/>
                    </a:lnTo>
                    <a:lnTo>
                      <a:pt x="18" y="44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0" name="Freeform 76"/>
              <p:cNvSpPr>
                <a:spLocks/>
              </p:cNvSpPr>
              <p:nvPr/>
            </p:nvSpPr>
            <p:spPr bwMode="auto">
              <a:xfrm>
                <a:off x="4965" y="1637"/>
                <a:ext cx="15" cy="23"/>
              </a:xfrm>
              <a:custGeom>
                <a:avLst/>
                <a:gdLst>
                  <a:gd name="T0" fmla="*/ 0 w 16"/>
                  <a:gd name="T1" fmla="*/ 26 h 22"/>
                  <a:gd name="T2" fmla="*/ 3 w 16"/>
                  <a:gd name="T3" fmla="*/ 6 h 22"/>
                  <a:gd name="T4" fmla="*/ 8 w 16"/>
                  <a:gd name="T5" fmla="*/ 0 h 22"/>
                  <a:gd name="T6" fmla="*/ 12 w 16"/>
                  <a:gd name="T7" fmla="*/ 4 h 22"/>
                  <a:gd name="T8" fmla="*/ 0 w 16"/>
                  <a:gd name="T9" fmla="*/ 26 h 22"/>
                  <a:gd name="T10" fmla="*/ 0 w 16"/>
                  <a:gd name="T11" fmla="*/ 26 h 22"/>
                  <a:gd name="T12" fmla="*/ 0 w 16"/>
                  <a:gd name="T13" fmla="*/ 26 h 22"/>
                  <a:gd name="T14" fmla="*/ 0 60000 65536"/>
                  <a:gd name="T15" fmla="*/ 0 60000 65536"/>
                  <a:gd name="T16" fmla="*/ 0 60000 65536"/>
                  <a:gd name="T17" fmla="*/ 0 60000 65536"/>
                  <a:gd name="T18" fmla="*/ 0 60000 65536"/>
                  <a:gd name="T19" fmla="*/ 0 60000 65536"/>
                  <a:gd name="T20" fmla="*/ 0 60000 65536"/>
                  <a:gd name="T21" fmla="*/ 0 w 16"/>
                  <a:gd name="T22" fmla="*/ 0 h 22"/>
                  <a:gd name="T23" fmla="*/ 16 w 16"/>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2">
                    <a:moveTo>
                      <a:pt x="0" y="22"/>
                    </a:moveTo>
                    <a:lnTo>
                      <a:pt x="3" y="6"/>
                    </a:lnTo>
                    <a:lnTo>
                      <a:pt x="11" y="0"/>
                    </a:lnTo>
                    <a:lnTo>
                      <a:pt x="16" y="4"/>
                    </a:lnTo>
                    <a:lnTo>
                      <a:pt x="0" y="2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1" name="Freeform 77"/>
              <p:cNvSpPr>
                <a:spLocks/>
              </p:cNvSpPr>
              <p:nvPr/>
            </p:nvSpPr>
            <p:spPr bwMode="auto">
              <a:xfrm>
                <a:off x="4982" y="1547"/>
                <a:ext cx="160" cy="98"/>
              </a:xfrm>
              <a:custGeom>
                <a:avLst/>
                <a:gdLst>
                  <a:gd name="T0" fmla="*/ 9 w 171"/>
                  <a:gd name="T1" fmla="*/ 95 h 99"/>
                  <a:gd name="T2" fmla="*/ 56 w 171"/>
                  <a:gd name="T3" fmla="*/ 61 h 99"/>
                  <a:gd name="T4" fmla="*/ 87 w 171"/>
                  <a:gd name="T5" fmla="*/ 45 h 99"/>
                  <a:gd name="T6" fmla="*/ 54 w 171"/>
                  <a:gd name="T7" fmla="*/ 72 h 99"/>
                  <a:gd name="T8" fmla="*/ 57 w 171"/>
                  <a:gd name="T9" fmla="*/ 74 h 99"/>
                  <a:gd name="T10" fmla="*/ 107 w 171"/>
                  <a:gd name="T11" fmla="*/ 34 h 99"/>
                  <a:gd name="T12" fmla="*/ 131 w 171"/>
                  <a:gd name="T13" fmla="*/ 5 h 99"/>
                  <a:gd name="T14" fmla="*/ 129 w 171"/>
                  <a:gd name="T15" fmla="*/ 0 h 99"/>
                  <a:gd name="T16" fmla="*/ 107 w 171"/>
                  <a:gd name="T17" fmla="*/ 16 h 99"/>
                  <a:gd name="T18" fmla="*/ 104 w 171"/>
                  <a:gd name="T19" fmla="*/ 14 h 99"/>
                  <a:gd name="T20" fmla="*/ 93 w 171"/>
                  <a:gd name="T21" fmla="*/ 34 h 99"/>
                  <a:gd name="T22" fmla="*/ 85 w 171"/>
                  <a:gd name="T23" fmla="*/ 34 h 99"/>
                  <a:gd name="T24" fmla="*/ 102 w 171"/>
                  <a:gd name="T25" fmla="*/ 0 h 99"/>
                  <a:gd name="T26" fmla="*/ 85 w 171"/>
                  <a:gd name="T27" fmla="*/ 24 h 99"/>
                  <a:gd name="T28" fmla="*/ 26 w 171"/>
                  <a:gd name="T29" fmla="*/ 49 h 99"/>
                  <a:gd name="T30" fmla="*/ 15 w 171"/>
                  <a:gd name="T31" fmla="*/ 67 h 99"/>
                  <a:gd name="T32" fmla="*/ 6 w 171"/>
                  <a:gd name="T33" fmla="*/ 70 h 99"/>
                  <a:gd name="T34" fmla="*/ 0 w 171"/>
                  <a:gd name="T35" fmla="*/ 85 h 99"/>
                  <a:gd name="T36" fmla="*/ 9 w 171"/>
                  <a:gd name="T37" fmla="*/ 95 h 99"/>
                  <a:gd name="T38" fmla="*/ 9 w 171"/>
                  <a:gd name="T39" fmla="*/ 95 h 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9"/>
                  <a:gd name="T62" fmla="*/ 171 w 171"/>
                  <a:gd name="T63" fmla="*/ 99 h 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9">
                    <a:moveTo>
                      <a:pt x="13" y="99"/>
                    </a:moveTo>
                    <a:lnTo>
                      <a:pt x="73" y="65"/>
                    </a:lnTo>
                    <a:lnTo>
                      <a:pt x="113" y="45"/>
                    </a:lnTo>
                    <a:lnTo>
                      <a:pt x="71" y="76"/>
                    </a:lnTo>
                    <a:lnTo>
                      <a:pt x="74" y="78"/>
                    </a:lnTo>
                    <a:lnTo>
                      <a:pt x="139" y="34"/>
                    </a:lnTo>
                    <a:lnTo>
                      <a:pt x="171" y="5"/>
                    </a:lnTo>
                    <a:lnTo>
                      <a:pt x="168" y="0"/>
                    </a:lnTo>
                    <a:lnTo>
                      <a:pt x="139" y="16"/>
                    </a:lnTo>
                    <a:lnTo>
                      <a:pt x="136" y="14"/>
                    </a:lnTo>
                    <a:lnTo>
                      <a:pt x="121" y="34"/>
                    </a:lnTo>
                    <a:lnTo>
                      <a:pt x="111" y="34"/>
                    </a:lnTo>
                    <a:lnTo>
                      <a:pt x="134" y="0"/>
                    </a:lnTo>
                    <a:lnTo>
                      <a:pt x="111" y="24"/>
                    </a:lnTo>
                    <a:lnTo>
                      <a:pt x="34" y="52"/>
                    </a:lnTo>
                    <a:lnTo>
                      <a:pt x="19" y="71"/>
                    </a:lnTo>
                    <a:lnTo>
                      <a:pt x="6" y="74"/>
                    </a:lnTo>
                    <a:lnTo>
                      <a:pt x="0" y="89"/>
                    </a:lnTo>
                    <a:lnTo>
                      <a:pt x="13"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2" name="Freeform 78"/>
              <p:cNvSpPr>
                <a:spLocks/>
              </p:cNvSpPr>
              <p:nvPr/>
            </p:nvSpPr>
            <p:spPr bwMode="auto">
              <a:xfrm>
                <a:off x="4989" y="1440"/>
                <a:ext cx="149" cy="148"/>
              </a:xfrm>
              <a:custGeom>
                <a:avLst/>
                <a:gdLst>
                  <a:gd name="T0" fmla="*/ 10 w 160"/>
                  <a:gd name="T1" fmla="*/ 103 h 149"/>
                  <a:gd name="T2" fmla="*/ 9 w 160"/>
                  <a:gd name="T3" fmla="*/ 145 h 149"/>
                  <a:gd name="T4" fmla="*/ 22 w 160"/>
                  <a:gd name="T5" fmla="*/ 142 h 149"/>
                  <a:gd name="T6" fmla="*/ 44 w 160"/>
                  <a:gd name="T7" fmla="*/ 119 h 149"/>
                  <a:gd name="T8" fmla="*/ 53 w 160"/>
                  <a:gd name="T9" fmla="*/ 100 h 149"/>
                  <a:gd name="T10" fmla="*/ 58 w 160"/>
                  <a:gd name="T11" fmla="*/ 103 h 149"/>
                  <a:gd name="T12" fmla="*/ 92 w 160"/>
                  <a:gd name="T13" fmla="*/ 92 h 149"/>
                  <a:gd name="T14" fmla="*/ 92 w 160"/>
                  <a:gd name="T15" fmla="*/ 85 h 149"/>
                  <a:gd name="T16" fmla="*/ 97 w 160"/>
                  <a:gd name="T17" fmla="*/ 88 h 149"/>
                  <a:gd name="T18" fmla="*/ 104 w 160"/>
                  <a:gd name="T19" fmla="*/ 82 h 149"/>
                  <a:gd name="T20" fmla="*/ 112 w 160"/>
                  <a:gd name="T21" fmla="*/ 80 h 149"/>
                  <a:gd name="T22" fmla="*/ 127 w 160"/>
                  <a:gd name="T23" fmla="*/ 74 h 149"/>
                  <a:gd name="T24" fmla="*/ 114 w 160"/>
                  <a:gd name="T25" fmla="*/ 0 h 149"/>
                  <a:gd name="T26" fmla="*/ 0 w 160"/>
                  <a:gd name="T27" fmla="*/ 31 h 149"/>
                  <a:gd name="T28" fmla="*/ 10 w 160"/>
                  <a:gd name="T29" fmla="*/ 103 h 149"/>
                  <a:gd name="T30" fmla="*/ 10 w 160"/>
                  <a:gd name="T31" fmla="*/ 103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0"/>
                  <a:gd name="T49" fmla="*/ 0 h 149"/>
                  <a:gd name="T50" fmla="*/ 160 w 160"/>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0" h="149">
                    <a:moveTo>
                      <a:pt x="14" y="107"/>
                    </a:moveTo>
                    <a:lnTo>
                      <a:pt x="13" y="149"/>
                    </a:lnTo>
                    <a:lnTo>
                      <a:pt x="26" y="146"/>
                    </a:lnTo>
                    <a:lnTo>
                      <a:pt x="56" y="123"/>
                    </a:lnTo>
                    <a:lnTo>
                      <a:pt x="66" y="104"/>
                    </a:lnTo>
                    <a:lnTo>
                      <a:pt x="73" y="107"/>
                    </a:lnTo>
                    <a:lnTo>
                      <a:pt x="115" y="96"/>
                    </a:lnTo>
                    <a:lnTo>
                      <a:pt x="115" y="89"/>
                    </a:lnTo>
                    <a:lnTo>
                      <a:pt x="123" y="92"/>
                    </a:lnTo>
                    <a:lnTo>
                      <a:pt x="131" y="86"/>
                    </a:lnTo>
                    <a:lnTo>
                      <a:pt x="142" y="84"/>
                    </a:lnTo>
                    <a:lnTo>
                      <a:pt x="160" y="76"/>
                    </a:lnTo>
                    <a:lnTo>
                      <a:pt x="144" y="0"/>
                    </a:lnTo>
                    <a:lnTo>
                      <a:pt x="0" y="31"/>
                    </a:lnTo>
                    <a:lnTo>
                      <a:pt x="14" y="10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3" name="Freeform 79"/>
              <p:cNvSpPr>
                <a:spLocks/>
              </p:cNvSpPr>
              <p:nvPr/>
            </p:nvSpPr>
            <p:spPr bwMode="auto">
              <a:xfrm>
                <a:off x="5126" y="1432"/>
                <a:ext cx="67" cy="83"/>
              </a:xfrm>
              <a:custGeom>
                <a:avLst/>
                <a:gdLst>
                  <a:gd name="T0" fmla="*/ 12 w 71"/>
                  <a:gd name="T1" fmla="*/ 80 h 84"/>
                  <a:gd name="T2" fmla="*/ 33 w 71"/>
                  <a:gd name="T3" fmla="*/ 69 h 84"/>
                  <a:gd name="T4" fmla="*/ 35 w 71"/>
                  <a:gd name="T5" fmla="*/ 39 h 84"/>
                  <a:gd name="T6" fmla="*/ 41 w 71"/>
                  <a:gd name="T7" fmla="*/ 43 h 84"/>
                  <a:gd name="T8" fmla="*/ 43 w 71"/>
                  <a:gd name="T9" fmla="*/ 59 h 84"/>
                  <a:gd name="T10" fmla="*/ 47 w 71"/>
                  <a:gd name="T11" fmla="*/ 57 h 84"/>
                  <a:gd name="T12" fmla="*/ 53 w 71"/>
                  <a:gd name="T13" fmla="*/ 43 h 84"/>
                  <a:gd name="T14" fmla="*/ 47 w 71"/>
                  <a:gd name="T15" fmla="*/ 29 h 84"/>
                  <a:gd name="T16" fmla="*/ 35 w 71"/>
                  <a:gd name="T17" fmla="*/ 26 h 84"/>
                  <a:gd name="T18" fmla="*/ 27 w 71"/>
                  <a:gd name="T19" fmla="*/ 3 h 84"/>
                  <a:gd name="T20" fmla="*/ 19 w 71"/>
                  <a:gd name="T21" fmla="*/ 0 h 84"/>
                  <a:gd name="T22" fmla="*/ 0 w 71"/>
                  <a:gd name="T23" fmla="*/ 8 h 84"/>
                  <a:gd name="T24" fmla="*/ 12 w 71"/>
                  <a:gd name="T25" fmla="*/ 80 h 84"/>
                  <a:gd name="T26" fmla="*/ 12 w 71"/>
                  <a:gd name="T27" fmla="*/ 8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84"/>
                  <a:gd name="T44" fmla="*/ 71 w 71"/>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84">
                    <a:moveTo>
                      <a:pt x="16" y="84"/>
                    </a:moveTo>
                    <a:lnTo>
                      <a:pt x="45" y="73"/>
                    </a:lnTo>
                    <a:lnTo>
                      <a:pt x="47" y="39"/>
                    </a:lnTo>
                    <a:lnTo>
                      <a:pt x="55" y="47"/>
                    </a:lnTo>
                    <a:lnTo>
                      <a:pt x="57" y="63"/>
                    </a:lnTo>
                    <a:lnTo>
                      <a:pt x="63" y="61"/>
                    </a:lnTo>
                    <a:lnTo>
                      <a:pt x="71" y="47"/>
                    </a:lnTo>
                    <a:lnTo>
                      <a:pt x="63" y="29"/>
                    </a:lnTo>
                    <a:lnTo>
                      <a:pt x="47" y="26"/>
                    </a:lnTo>
                    <a:lnTo>
                      <a:pt x="35" y="3"/>
                    </a:lnTo>
                    <a:lnTo>
                      <a:pt x="26" y="0"/>
                    </a:lnTo>
                    <a:lnTo>
                      <a:pt x="0" y="8"/>
                    </a:lnTo>
                    <a:lnTo>
                      <a:pt x="16" y="8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4" name="Freeform 80"/>
              <p:cNvSpPr>
                <a:spLocks/>
              </p:cNvSpPr>
              <p:nvPr/>
            </p:nvSpPr>
            <p:spPr bwMode="auto">
              <a:xfrm>
                <a:off x="4987" y="1326"/>
                <a:ext cx="293" cy="153"/>
              </a:xfrm>
              <a:custGeom>
                <a:avLst/>
                <a:gdLst>
                  <a:gd name="T0" fmla="*/ 2 w 311"/>
                  <a:gd name="T1" fmla="*/ 148 h 152"/>
                  <a:gd name="T2" fmla="*/ 115 w 311"/>
                  <a:gd name="T3" fmla="*/ 117 h 152"/>
                  <a:gd name="T4" fmla="*/ 136 w 311"/>
                  <a:gd name="T5" fmla="*/ 109 h 152"/>
                  <a:gd name="T6" fmla="*/ 143 w 311"/>
                  <a:gd name="T7" fmla="*/ 112 h 152"/>
                  <a:gd name="T8" fmla="*/ 152 w 311"/>
                  <a:gd name="T9" fmla="*/ 135 h 152"/>
                  <a:gd name="T10" fmla="*/ 165 w 311"/>
                  <a:gd name="T11" fmla="*/ 138 h 152"/>
                  <a:gd name="T12" fmla="*/ 171 w 311"/>
                  <a:gd name="T13" fmla="*/ 156 h 152"/>
                  <a:gd name="T14" fmla="*/ 180 w 311"/>
                  <a:gd name="T15" fmla="*/ 156 h 152"/>
                  <a:gd name="T16" fmla="*/ 189 w 311"/>
                  <a:gd name="T17" fmla="*/ 140 h 152"/>
                  <a:gd name="T18" fmla="*/ 191 w 311"/>
                  <a:gd name="T19" fmla="*/ 125 h 152"/>
                  <a:gd name="T20" fmla="*/ 202 w 311"/>
                  <a:gd name="T21" fmla="*/ 145 h 152"/>
                  <a:gd name="T22" fmla="*/ 245 w 311"/>
                  <a:gd name="T23" fmla="*/ 127 h 152"/>
                  <a:gd name="T24" fmla="*/ 243 w 311"/>
                  <a:gd name="T25" fmla="*/ 106 h 152"/>
                  <a:gd name="T26" fmla="*/ 231 w 311"/>
                  <a:gd name="T27" fmla="*/ 74 h 152"/>
                  <a:gd name="T28" fmla="*/ 223 w 311"/>
                  <a:gd name="T29" fmla="*/ 71 h 152"/>
                  <a:gd name="T30" fmla="*/ 217 w 311"/>
                  <a:gd name="T31" fmla="*/ 71 h 152"/>
                  <a:gd name="T32" fmla="*/ 219 w 311"/>
                  <a:gd name="T33" fmla="*/ 81 h 152"/>
                  <a:gd name="T34" fmla="*/ 228 w 311"/>
                  <a:gd name="T35" fmla="*/ 83 h 152"/>
                  <a:gd name="T36" fmla="*/ 233 w 311"/>
                  <a:gd name="T37" fmla="*/ 109 h 152"/>
                  <a:gd name="T38" fmla="*/ 214 w 311"/>
                  <a:gd name="T39" fmla="*/ 119 h 152"/>
                  <a:gd name="T40" fmla="*/ 189 w 311"/>
                  <a:gd name="T41" fmla="*/ 98 h 152"/>
                  <a:gd name="T42" fmla="*/ 180 w 311"/>
                  <a:gd name="T43" fmla="*/ 71 h 152"/>
                  <a:gd name="T44" fmla="*/ 169 w 311"/>
                  <a:gd name="T45" fmla="*/ 63 h 152"/>
                  <a:gd name="T46" fmla="*/ 167 w 311"/>
                  <a:gd name="T47" fmla="*/ 71 h 152"/>
                  <a:gd name="T48" fmla="*/ 156 w 311"/>
                  <a:gd name="T49" fmla="*/ 58 h 152"/>
                  <a:gd name="T50" fmla="*/ 166 w 311"/>
                  <a:gd name="T51" fmla="*/ 42 h 152"/>
                  <a:gd name="T52" fmla="*/ 173 w 311"/>
                  <a:gd name="T53" fmla="*/ 26 h 152"/>
                  <a:gd name="T54" fmla="*/ 158 w 311"/>
                  <a:gd name="T55" fmla="*/ 0 h 152"/>
                  <a:gd name="T56" fmla="*/ 136 w 311"/>
                  <a:gd name="T57" fmla="*/ 21 h 152"/>
                  <a:gd name="T58" fmla="*/ 54 w 311"/>
                  <a:gd name="T59" fmla="*/ 48 h 152"/>
                  <a:gd name="T60" fmla="*/ 0 w 311"/>
                  <a:gd name="T61" fmla="*/ 63 h 152"/>
                  <a:gd name="T62" fmla="*/ 2 w 311"/>
                  <a:gd name="T63" fmla="*/ 148 h 152"/>
                  <a:gd name="T64" fmla="*/ 2 w 311"/>
                  <a:gd name="T65" fmla="*/ 14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2"/>
                  <a:gd name="T101" fmla="*/ 311 w 311"/>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2">
                    <a:moveTo>
                      <a:pt x="2" y="144"/>
                    </a:moveTo>
                    <a:lnTo>
                      <a:pt x="146" y="113"/>
                    </a:lnTo>
                    <a:lnTo>
                      <a:pt x="172" y="105"/>
                    </a:lnTo>
                    <a:lnTo>
                      <a:pt x="181" y="108"/>
                    </a:lnTo>
                    <a:lnTo>
                      <a:pt x="193" y="131"/>
                    </a:lnTo>
                    <a:lnTo>
                      <a:pt x="209" y="134"/>
                    </a:lnTo>
                    <a:lnTo>
                      <a:pt x="217" y="152"/>
                    </a:lnTo>
                    <a:lnTo>
                      <a:pt x="228" y="152"/>
                    </a:lnTo>
                    <a:lnTo>
                      <a:pt x="240" y="136"/>
                    </a:lnTo>
                    <a:lnTo>
                      <a:pt x="243" y="121"/>
                    </a:lnTo>
                    <a:lnTo>
                      <a:pt x="256" y="141"/>
                    </a:lnTo>
                    <a:lnTo>
                      <a:pt x="311" y="123"/>
                    </a:lnTo>
                    <a:lnTo>
                      <a:pt x="309" y="102"/>
                    </a:lnTo>
                    <a:lnTo>
                      <a:pt x="293" y="74"/>
                    </a:lnTo>
                    <a:lnTo>
                      <a:pt x="283" y="71"/>
                    </a:lnTo>
                    <a:lnTo>
                      <a:pt x="275" y="71"/>
                    </a:lnTo>
                    <a:lnTo>
                      <a:pt x="277" y="77"/>
                    </a:lnTo>
                    <a:lnTo>
                      <a:pt x="290" y="79"/>
                    </a:lnTo>
                    <a:lnTo>
                      <a:pt x="295" y="105"/>
                    </a:lnTo>
                    <a:lnTo>
                      <a:pt x="272" y="115"/>
                    </a:lnTo>
                    <a:lnTo>
                      <a:pt x="240" y="94"/>
                    </a:lnTo>
                    <a:lnTo>
                      <a:pt x="228" y="71"/>
                    </a:lnTo>
                    <a:lnTo>
                      <a:pt x="214" y="63"/>
                    </a:lnTo>
                    <a:lnTo>
                      <a:pt x="212" y="71"/>
                    </a:lnTo>
                    <a:lnTo>
                      <a:pt x="199" y="58"/>
                    </a:lnTo>
                    <a:lnTo>
                      <a:pt x="211" y="42"/>
                    </a:lnTo>
                    <a:lnTo>
                      <a:pt x="220" y="26"/>
                    </a:lnTo>
                    <a:lnTo>
                      <a:pt x="201" y="0"/>
                    </a:lnTo>
                    <a:lnTo>
                      <a:pt x="172" y="21"/>
                    </a:lnTo>
                    <a:lnTo>
                      <a:pt x="68" y="48"/>
                    </a:lnTo>
                    <a:lnTo>
                      <a:pt x="0" y="63"/>
                    </a:lnTo>
                    <a:lnTo>
                      <a:pt x="2" y="14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5" name="Freeform 81"/>
              <p:cNvSpPr>
                <a:spLocks/>
              </p:cNvSpPr>
              <p:nvPr/>
            </p:nvSpPr>
            <p:spPr bwMode="auto">
              <a:xfrm>
                <a:off x="5221" y="1476"/>
                <a:ext cx="27" cy="23"/>
              </a:xfrm>
              <a:custGeom>
                <a:avLst/>
                <a:gdLst>
                  <a:gd name="T0" fmla="*/ 0 w 28"/>
                  <a:gd name="T1" fmla="*/ 21 h 21"/>
                  <a:gd name="T2" fmla="*/ 12 w 28"/>
                  <a:gd name="T3" fmla="*/ 0 h 21"/>
                  <a:gd name="T4" fmla="*/ 24 w 28"/>
                  <a:gd name="T5" fmla="*/ 9 h 21"/>
                  <a:gd name="T6" fmla="*/ 0 w 28"/>
                  <a:gd name="T7" fmla="*/ 21 h 21"/>
                  <a:gd name="T8" fmla="*/ 0 w 28"/>
                  <a:gd name="T9" fmla="*/ 21 h 21"/>
                  <a:gd name="T10" fmla="*/ 0 w 28"/>
                  <a:gd name="T11" fmla="*/ 21 h 21"/>
                  <a:gd name="T12" fmla="*/ 0 60000 65536"/>
                  <a:gd name="T13" fmla="*/ 0 60000 65536"/>
                  <a:gd name="T14" fmla="*/ 0 60000 65536"/>
                  <a:gd name="T15" fmla="*/ 0 60000 65536"/>
                  <a:gd name="T16" fmla="*/ 0 60000 65536"/>
                  <a:gd name="T17" fmla="*/ 0 60000 65536"/>
                  <a:gd name="T18" fmla="*/ 0 w 28"/>
                  <a:gd name="T19" fmla="*/ 0 h 21"/>
                  <a:gd name="T20" fmla="*/ 28 w 2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8" h="21">
                    <a:moveTo>
                      <a:pt x="0" y="21"/>
                    </a:moveTo>
                    <a:lnTo>
                      <a:pt x="12" y="0"/>
                    </a:lnTo>
                    <a:lnTo>
                      <a:pt x="28" y="9"/>
                    </a:lnTo>
                    <a:lnTo>
                      <a:pt x="0" y="2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6" name="Freeform 82"/>
              <p:cNvSpPr>
                <a:spLocks/>
              </p:cNvSpPr>
              <p:nvPr/>
            </p:nvSpPr>
            <p:spPr bwMode="auto">
              <a:xfrm>
                <a:off x="5270" y="1472"/>
                <a:ext cx="22" cy="17"/>
              </a:xfrm>
              <a:custGeom>
                <a:avLst/>
                <a:gdLst>
                  <a:gd name="T0" fmla="*/ 0 w 23"/>
                  <a:gd name="T1" fmla="*/ 17 h 17"/>
                  <a:gd name="T2" fmla="*/ 11 w 23"/>
                  <a:gd name="T3" fmla="*/ 0 h 17"/>
                  <a:gd name="T4" fmla="*/ 19 w 23"/>
                  <a:gd name="T5" fmla="*/ 12 h 17"/>
                  <a:gd name="T6" fmla="*/ 0 w 23"/>
                  <a:gd name="T7" fmla="*/ 17 h 17"/>
                  <a:gd name="T8" fmla="*/ 0 w 23"/>
                  <a:gd name="T9" fmla="*/ 17 h 17"/>
                  <a:gd name="T10" fmla="*/ 0 w 23"/>
                  <a:gd name="T11" fmla="*/ 17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0" y="17"/>
                    </a:moveTo>
                    <a:lnTo>
                      <a:pt x="13" y="0"/>
                    </a:lnTo>
                    <a:lnTo>
                      <a:pt x="23" y="12"/>
                    </a:lnTo>
                    <a:lnTo>
                      <a:pt x="0" y="1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7" name="Freeform 83"/>
              <p:cNvSpPr>
                <a:spLocks/>
              </p:cNvSpPr>
              <p:nvPr/>
            </p:nvSpPr>
            <p:spPr bwMode="auto">
              <a:xfrm>
                <a:off x="4923" y="1102"/>
                <a:ext cx="142" cy="287"/>
              </a:xfrm>
              <a:custGeom>
                <a:avLst/>
                <a:gdLst>
                  <a:gd name="T0" fmla="*/ 20 w 151"/>
                  <a:gd name="T1" fmla="*/ 118 h 288"/>
                  <a:gd name="T2" fmla="*/ 24 w 151"/>
                  <a:gd name="T3" fmla="*/ 166 h 288"/>
                  <a:gd name="T4" fmla="*/ 53 w 151"/>
                  <a:gd name="T5" fmla="*/ 284 h 288"/>
                  <a:gd name="T6" fmla="*/ 106 w 151"/>
                  <a:gd name="T7" fmla="*/ 269 h 288"/>
                  <a:gd name="T8" fmla="*/ 103 w 151"/>
                  <a:gd name="T9" fmla="*/ 105 h 288"/>
                  <a:gd name="T10" fmla="*/ 115 w 151"/>
                  <a:gd name="T11" fmla="*/ 71 h 288"/>
                  <a:gd name="T12" fmla="*/ 118 w 151"/>
                  <a:gd name="T13" fmla="*/ 0 h 288"/>
                  <a:gd name="T14" fmla="*/ 0 w 151"/>
                  <a:gd name="T15" fmla="*/ 35 h 288"/>
                  <a:gd name="T16" fmla="*/ 20 w 151"/>
                  <a:gd name="T17" fmla="*/ 118 h 288"/>
                  <a:gd name="T18" fmla="*/ 20 w 151"/>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288"/>
                  <a:gd name="T32" fmla="*/ 151 w 151"/>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288">
                    <a:moveTo>
                      <a:pt x="24" y="118"/>
                    </a:moveTo>
                    <a:lnTo>
                      <a:pt x="31" y="170"/>
                    </a:lnTo>
                    <a:lnTo>
                      <a:pt x="68" y="288"/>
                    </a:lnTo>
                    <a:lnTo>
                      <a:pt x="136" y="273"/>
                    </a:lnTo>
                    <a:lnTo>
                      <a:pt x="131" y="105"/>
                    </a:lnTo>
                    <a:lnTo>
                      <a:pt x="147" y="71"/>
                    </a:lnTo>
                    <a:lnTo>
                      <a:pt x="151" y="0"/>
                    </a:lnTo>
                    <a:lnTo>
                      <a:pt x="0" y="35"/>
                    </a:lnTo>
                    <a:lnTo>
                      <a:pt x="24" y="11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8" name="Freeform 84"/>
              <p:cNvSpPr>
                <a:spLocks/>
              </p:cNvSpPr>
              <p:nvPr/>
            </p:nvSpPr>
            <p:spPr bwMode="auto">
              <a:xfrm>
                <a:off x="5047" y="1059"/>
                <a:ext cx="133" cy="318"/>
              </a:xfrm>
              <a:custGeom>
                <a:avLst/>
                <a:gdLst>
                  <a:gd name="T0" fmla="*/ 0 w 140"/>
                  <a:gd name="T1" fmla="*/ 147 h 315"/>
                  <a:gd name="T2" fmla="*/ 12 w 140"/>
                  <a:gd name="T3" fmla="*/ 113 h 315"/>
                  <a:gd name="T4" fmla="*/ 16 w 140"/>
                  <a:gd name="T5" fmla="*/ 42 h 315"/>
                  <a:gd name="T6" fmla="*/ 14 w 140"/>
                  <a:gd name="T7" fmla="*/ 14 h 315"/>
                  <a:gd name="T8" fmla="*/ 35 w 140"/>
                  <a:gd name="T9" fmla="*/ 0 h 315"/>
                  <a:gd name="T10" fmla="*/ 83 w 140"/>
                  <a:gd name="T11" fmla="*/ 201 h 315"/>
                  <a:gd name="T12" fmla="*/ 108 w 140"/>
                  <a:gd name="T13" fmla="*/ 243 h 315"/>
                  <a:gd name="T14" fmla="*/ 106 w 140"/>
                  <a:gd name="T15" fmla="*/ 271 h 315"/>
                  <a:gd name="T16" fmla="*/ 83 w 140"/>
                  <a:gd name="T17" fmla="*/ 292 h 315"/>
                  <a:gd name="T18" fmla="*/ 5 w 140"/>
                  <a:gd name="T19" fmla="*/ 319 h 315"/>
                  <a:gd name="T20" fmla="*/ 0 w 140"/>
                  <a:gd name="T21" fmla="*/ 147 h 315"/>
                  <a:gd name="T22" fmla="*/ 0 w 140"/>
                  <a:gd name="T23" fmla="*/ 147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315"/>
                  <a:gd name="T38" fmla="*/ 140 w 140"/>
                  <a:gd name="T39" fmla="*/ 315 h 3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315">
                    <a:moveTo>
                      <a:pt x="0" y="147"/>
                    </a:moveTo>
                    <a:lnTo>
                      <a:pt x="16" y="113"/>
                    </a:lnTo>
                    <a:lnTo>
                      <a:pt x="20" y="42"/>
                    </a:lnTo>
                    <a:lnTo>
                      <a:pt x="18" y="14"/>
                    </a:lnTo>
                    <a:lnTo>
                      <a:pt x="46" y="0"/>
                    </a:lnTo>
                    <a:lnTo>
                      <a:pt x="109" y="197"/>
                    </a:lnTo>
                    <a:lnTo>
                      <a:pt x="140" y="239"/>
                    </a:lnTo>
                    <a:lnTo>
                      <a:pt x="138" y="267"/>
                    </a:lnTo>
                    <a:lnTo>
                      <a:pt x="109" y="288"/>
                    </a:lnTo>
                    <a:lnTo>
                      <a:pt x="5" y="315"/>
                    </a:lnTo>
                    <a:lnTo>
                      <a:pt x="0" y="14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9" name="Freeform 85"/>
              <p:cNvSpPr>
                <a:spLocks/>
              </p:cNvSpPr>
              <p:nvPr/>
            </p:nvSpPr>
            <p:spPr bwMode="auto">
              <a:xfrm>
                <a:off x="5090" y="777"/>
                <a:ext cx="320" cy="522"/>
              </a:xfrm>
              <a:custGeom>
                <a:avLst/>
                <a:gdLst>
                  <a:gd name="T0" fmla="*/ 0 w 340"/>
                  <a:gd name="T1" fmla="*/ 286 h 521"/>
                  <a:gd name="T2" fmla="*/ 15 w 340"/>
                  <a:gd name="T3" fmla="*/ 287 h 521"/>
                  <a:gd name="T4" fmla="*/ 17 w 340"/>
                  <a:gd name="T5" fmla="*/ 249 h 521"/>
                  <a:gd name="T6" fmla="*/ 36 w 340"/>
                  <a:gd name="T7" fmla="*/ 202 h 521"/>
                  <a:gd name="T8" fmla="*/ 26 w 340"/>
                  <a:gd name="T9" fmla="*/ 168 h 521"/>
                  <a:gd name="T10" fmla="*/ 64 w 340"/>
                  <a:gd name="T11" fmla="*/ 5 h 521"/>
                  <a:gd name="T12" fmla="*/ 72 w 340"/>
                  <a:gd name="T13" fmla="*/ 5 h 521"/>
                  <a:gd name="T14" fmla="*/ 76 w 340"/>
                  <a:gd name="T15" fmla="*/ 26 h 521"/>
                  <a:gd name="T16" fmla="*/ 113 w 340"/>
                  <a:gd name="T17" fmla="*/ 8 h 521"/>
                  <a:gd name="T18" fmla="*/ 115 w 340"/>
                  <a:gd name="T19" fmla="*/ 0 h 521"/>
                  <a:gd name="T20" fmla="*/ 146 w 340"/>
                  <a:gd name="T21" fmla="*/ 8 h 521"/>
                  <a:gd name="T22" fmla="*/ 195 w 340"/>
                  <a:gd name="T23" fmla="*/ 170 h 521"/>
                  <a:gd name="T24" fmla="*/ 218 w 340"/>
                  <a:gd name="T25" fmla="*/ 172 h 521"/>
                  <a:gd name="T26" fmla="*/ 260 w 340"/>
                  <a:gd name="T27" fmla="*/ 232 h 521"/>
                  <a:gd name="T28" fmla="*/ 253 w 340"/>
                  <a:gd name="T29" fmla="*/ 243 h 521"/>
                  <a:gd name="T30" fmla="*/ 266 w 340"/>
                  <a:gd name="T31" fmla="*/ 243 h 521"/>
                  <a:gd name="T32" fmla="*/ 258 w 340"/>
                  <a:gd name="T33" fmla="*/ 276 h 521"/>
                  <a:gd name="T34" fmla="*/ 236 w 340"/>
                  <a:gd name="T35" fmla="*/ 294 h 521"/>
                  <a:gd name="T36" fmla="*/ 214 w 340"/>
                  <a:gd name="T37" fmla="*/ 310 h 521"/>
                  <a:gd name="T38" fmla="*/ 210 w 340"/>
                  <a:gd name="T39" fmla="*/ 329 h 521"/>
                  <a:gd name="T40" fmla="*/ 200 w 340"/>
                  <a:gd name="T41" fmla="*/ 312 h 521"/>
                  <a:gd name="T42" fmla="*/ 177 w 340"/>
                  <a:gd name="T43" fmla="*/ 333 h 521"/>
                  <a:gd name="T44" fmla="*/ 168 w 340"/>
                  <a:gd name="T45" fmla="*/ 333 h 521"/>
                  <a:gd name="T46" fmla="*/ 160 w 340"/>
                  <a:gd name="T47" fmla="*/ 320 h 521"/>
                  <a:gd name="T48" fmla="*/ 154 w 340"/>
                  <a:gd name="T49" fmla="*/ 383 h 521"/>
                  <a:gd name="T50" fmla="*/ 136 w 340"/>
                  <a:gd name="T51" fmla="*/ 393 h 521"/>
                  <a:gd name="T52" fmla="*/ 127 w 340"/>
                  <a:gd name="T53" fmla="*/ 417 h 521"/>
                  <a:gd name="T54" fmla="*/ 115 w 340"/>
                  <a:gd name="T55" fmla="*/ 417 h 521"/>
                  <a:gd name="T56" fmla="*/ 88 w 340"/>
                  <a:gd name="T57" fmla="*/ 452 h 521"/>
                  <a:gd name="T58" fmla="*/ 87 w 340"/>
                  <a:gd name="T59" fmla="*/ 482 h 521"/>
                  <a:gd name="T60" fmla="*/ 81 w 340"/>
                  <a:gd name="T61" fmla="*/ 493 h 521"/>
                  <a:gd name="T62" fmla="*/ 73 w 340"/>
                  <a:gd name="T63" fmla="*/ 525 h 521"/>
                  <a:gd name="T64" fmla="*/ 50 w 340"/>
                  <a:gd name="T65" fmla="*/ 483 h 521"/>
                  <a:gd name="T66" fmla="*/ 0 w 340"/>
                  <a:gd name="T67" fmla="*/ 286 h 521"/>
                  <a:gd name="T68" fmla="*/ 0 w 340"/>
                  <a:gd name="T69" fmla="*/ 286 h 5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1"/>
                  <a:gd name="T107" fmla="*/ 340 w 340"/>
                  <a:gd name="T108" fmla="*/ 521 h 5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1">
                    <a:moveTo>
                      <a:pt x="0" y="282"/>
                    </a:moveTo>
                    <a:lnTo>
                      <a:pt x="19" y="283"/>
                    </a:lnTo>
                    <a:lnTo>
                      <a:pt x="21" y="249"/>
                    </a:lnTo>
                    <a:lnTo>
                      <a:pt x="45" y="202"/>
                    </a:lnTo>
                    <a:lnTo>
                      <a:pt x="34" y="168"/>
                    </a:lnTo>
                    <a:lnTo>
                      <a:pt x="82" y="5"/>
                    </a:lnTo>
                    <a:lnTo>
                      <a:pt x="92" y="5"/>
                    </a:lnTo>
                    <a:lnTo>
                      <a:pt x="97" y="26"/>
                    </a:lnTo>
                    <a:lnTo>
                      <a:pt x="145" y="8"/>
                    </a:lnTo>
                    <a:lnTo>
                      <a:pt x="147" y="0"/>
                    </a:lnTo>
                    <a:lnTo>
                      <a:pt x="186" y="8"/>
                    </a:lnTo>
                    <a:lnTo>
                      <a:pt x="249" y="170"/>
                    </a:lnTo>
                    <a:lnTo>
                      <a:pt x="278" y="172"/>
                    </a:lnTo>
                    <a:lnTo>
                      <a:pt x="330" y="232"/>
                    </a:lnTo>
                    <a:lnTo>
                      <a:pt x="323" y="243"/>
                    </a:lnTo>
                    <a:lnTo>
                      <a:pt x="340" y="243"/>
                    </a:lnTo>
                    <a:lnTo>
                      <a:pt x="328" y="272"/>
                    </a:lnTo>
                    <a:lnTo>
                      <a:pt x="302" y="290"/>
                    </a:lnTo>
                    <a:lnTo>
                      <a:pt x="272" y="306"/>
                    </a:lnTo>
                    <a:lnTo>
                      <a:pt x="268" y="325"/>
                    </a:lnTo>
                    <a:lnTo>
                      <a:pt x="254" y="308"/>
                    </a:lnTo>
                    <a:lnTo>
                      <a:pt x="226" y="329"/>
                    </a:lnTo>
                    <a:lnTo>
                      <a:pt x="215" y="329"/>
                    </a:lnTo>
                    <a:lnTo>
                      <a:pt x="204" y="316"/>
                    </a:lnTo>
                    <a:lnTo>
                      <a:pt x="197" y="379"/>
                    </a:lnTo>
                    <a:lnTo>
                      <a:pt x="173" y="389"/>
                    </a:lnTo>
                    <a:lnTo>
                      <a:pt x="162" y="413"/>
                    </a:lnTo>
                    <a:lnTo>
                      <a:pt x="147" y="413"/>
                    </a:lnTo>
                    <a:lnTo>
                      <a:pt x="113" y="448"/>
                    </a:lnTo>
                    <a:lnTo>
                      <a:pt x="111" y="478"/>
                    </a:lnTo>
                    <a:lnTo>
                      <a:pt x="103" y="489"/>
                    </a:lnTo>
                    <a:lnTo>
                      <a:pt x="94" y="521"/>
                    </a:lnTo>
                    <a:lnTo>
                      <a:pt x="63" y="479"/>
                    </a:lnTo>
                    <a:lnTo>
                      <a:pt x="0" y="28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0" name="Freeform 86"/>
              <p:cNvSpPr>
                <a:spLocks/>
              </p:cNvSpPr>
              <p:nvPr/>
            </p:nvSpPr>
            <p:spPr bwMode="auto">
              <a:xfrm>
                <a:off x="1035" y="576"/>
                <a:ext cx="581" cy="441"/>
              </a:xfrm>
              <a:custGeom>
                <a:avLst/>
                <a:gdLst>
                  <a:gd name="T0" fmla="*/ 19 w 622"/>
                  <a:gd name="T1" fmla="*/ 96 h 441"/>
                  <a:gd name="T2" fmla="*/ 11 w 622"/>
                  <a:gd name="T3" fmla="*/ 217 h 441"/>
                  <a:gd name="T4" fmla="*/ 23 w 622"/>
                  <a:gd name="T5" fmla="*/ 217 h 441"/>
                  <a:gd name="T6" fmla="*/ 17 w 622"/>
                  <a:gd name="T7" fmla="*/ 243 h 441"/>
                  <a:gd name="T8" fmla="*/ 8 w 622"/>
                  <a:gd name="T9" fmla="*/ 229 h 441"/>
                  <a:gd name="T10" fmla="*/ 0 w 622"/>
                  <a:gd name="T11" fmla="*/ 259 h 441"/>
                  <a:gd name="T12" fmla="*/ 35 w 622"/>
                  <a:gd name="T13" fmla="*/ 284 h 441"/>
                  <a:gd name="T14" fmla="*/ 36 w 622"/>
                  <a:gd name="T15" fmla="*/ 295 h 441"/>
                  <a:gd name="T16" fmla="*/ 45 w 622"/>
                  <a:gd name="T17" fmla="*/ 297 h 441"/>
                  <a:gd name="T18" fmla="*/ 88 w 622"/>
                  <a:gd name="T19" fmla="*/ 386 h 441"/>
                  <a:gd name="T20" fmla="*/ 138 w 622"/>
                  <a:gd name="T21" fmla="*/ 382 h 441"/>
                  <a:gd name="T22" fmla="*/ 175 w 622"/>
                  <a:gd name="T23" fmla="*/ 403 h 441"/>
                  <a:gd name="T24" fmla="*/ 192 w 622"/>
                  <a:gd name="T25" fmla="*/ 400 h 441"/>
                  <a:gd name="T26" fmla="*/ 305 w 622"/>
                  <a:gd name="T27" fmla="*/ 403 h 441"/>
                  <a:gd name="T28" fmla="*/ 431 w 622"/>
                  <a:gd name="T29" fmla="*/ 441 h 441"/>
                  <a:gd name="T30" fmla="*/ 434 w 622"/>
                  <a:gd name="T31" fmla="*/ 392 h 441"/>
                  <a:gd name="T32" fmla="*/ 486 w 622"/>
                  <a:gd name="T33" fmla="*/ 110 h 441"/>
                  <a:gd name="T34" fmla="*/ 150 w 622"/>
                  <a:gd name="T35" fmla="*/ 0 h 441"/>
                  <a:gd name="T36" fmla="*/ 151 w 622"/>
                  <a:gd name="T37" fmla="*/ 83 h 441"/>
                  <a:gd name="T38" fmla="*/ 135 w 622"/>
                  <a:gd name="T39" fmla="*/ 151 h 441"/>
                  <a:gd name="T40" fmla="*/ 133 w 622"/>
                  <a:gd name="T41" fmla="*/ 187 h 441"/>
                  <a:gd name="T42" fmla="*/ 98 w 622"/>
                  <a:gd name="T43" fmla="*/ 199 h 441"/>
                  <a:gd name="T44" fmla="*/ 96 w 622"/>
                  <a:gd name="T45" fmla="*/ 182 h 441"/>
                  <a:gd name="T46" fmla="*/ 125 w 622"/>
                  <a:gd name="T47" fmla="*/ 159 h 441"/>
                  <a:gd name="T48" fmla="*/ 122 w 622"/>
                  <a:gd name="T49" fmla="*/ 141 h 441"/>
                  <a:gd name="T50" fmla="*/ 97 w 622"/>
                  <a:gd name="T51" fmla="*/ 144 h 441"/>
                  <a:gd name="T52" fmla="*/ 115 w 622"/>
                  <a:gd name="T53" fmla="*/ 123 h 441"/>
                  <a:gd name="T54" fmla="*/ 129 w 622"/>
                  <a:gd name="T55" fmla="*/ 109 h 441"/>
                  <a:gd name="T56" fmla="*/ 21 w 622"/>
                  <a:gd name="T57" fmla="*/ 21 h 441"/>
                  <a:gd name="T58" fmla="*/ 11 w 622"/>
                  <a:gd name="T59" fmla="*/ 46 h 441"/>
                  <a:gd name="T60" fmla="*/ 19 w 622"/>
                  <a:gd name="T61" fmla="*/ 96 h 441"/>
                  <a:gd name="T62" fmla="*/ 19 w 622"/>
                  <a:gd name="T63" fmla="*/ 96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1"/>
                  <a:gd name="T98" fmla="*/ 622 w 622"/>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1">
                    <a:moveTo>
                      <a:pt x="23" y="96"/>
                    </a:moveTo>
                    <a:lnTo>
                      <a:pt x="15" y="217"/>
                    </a:lnTo>
                    <a:lnTo>
                      <a:pt x="29" y="217"/>
                    </a:lnTo>
                    <a:lnTo>
                      <a:pt x="21" y="243"/>
                    </a:lnTo>
                    <a:lnTo>
                      <a:pt x="10" y="229"/>
                    </a:lnTo>
                    <a:lnTo>
                      <a:pt x="0" y="259"/>
                    </a:lnTo>
                    <a:lnTo>
                      <a:pt x="44" y="284"/>
                    </a:lnTo>
                    <a:lnTo>
                      <a:pt x="45" y="295"/>
                    </a:lnTo>
                    <a:lnTo>
                      <a:pt x="57" y="297"/>
                    </a:lnTo>
                    <a:lnTo>
                      <a:pt x="113" y="386"/>
                    </a:lnTo>
                    <a:lnTo>
                      <a:pt x="177" y="382"/>
                    </a:lnTo>
                    <a:lnTo>
                      <a:pt x="224" y="403"/>
                    </a:lnTo>
                    <a:lnTo>
                      <a:pt x="246" y="400"/>
                    </a:lnTo>
                    <a:lnTo>
                      <a:pt x="389" y="403"/>
                    </a:lnTo>
                    <a:lnTo>
                      <a:pt x="551" y="441"/>
                    </a:lnTo>
                    <a:lnTo>
                      <a:pt x="554" y="392"/>
                    </a:lnTo>
                    <a:lnTo>
                      <a:pt x="622" y="110"/>
                    </a:lnTo>
                    <a:lnTo>
                      <a:pt x="191" y="0"/>
                    </a:lnTo>
                    <a:lnTo>
                      <a:pt x="194" y="83"/>
                    </a:lnTo>
                    <a:lnTo>
                      <a:pt x="173" y="151"/>
                    </a:lnTo>
                    <a:lnTo>
                      <a:pt x="170" y="187"/>
                    </a:lnTo>
                    <a:lnTo>
                      <a:pt x="125" y="199"/>
                    </a:lnTo>
                    <a:lnTo>
                      <a:pt x="122" y="182"/>
                    </a:lnTo>
                    <a:lnTo>
                      <a:pt x="159" y="159"/>
                    </a:lnTo>
                    <a:lnTo>
                      <a:pt x="156" y="141"/>
                    </a:lnTo>
                    <a:lnTo>
                      <a:pt x="123" y="144"/>
                    </a:lnTo>
                    <a:lnTo>
                      <a:pt x="147" y="123"/>
                    </a:lnTo>
                    <a:lnTo>
                      <a:pt x="165" y="109"/>
                    </a:lnTo>
                    <a:lnTo>
                      <a:pt x="26" y="21"/>
                    </a:lnTo>
                    <a:lnTo>
                      <a:pt x="15" y="46"/>
                    </a:lnTo>
                    <a:lnTo>
                      <a:pt x="23" y="96"/>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1" name="Freeform 87"/>
              <p:cNvSpPr>
                <a:spLocks/>
              </p:cNvSpPr>
              <p:nvPr/>
            </p:nvSpPr>
            <p:spPr bwMode="auto">
              <a:xfrm>
                <a:off x="1575" y="1511"/>
                <a:ext cx="495" cy="643"/>
              </a:xfrm>
              <a:custGeom>
                <a:avLst/>
                <a:gdLst>
                  <a:gd name="T0" fmla="*/ 89 w 526"/>
                  <a:gd name="T1" fmla="*/ 0 h 641"/>
                  <a:gd name="T2" fmla="*/ 287 w 526"/>
                  <a:gd name="T3" fmla="*/ 47 h 641"/>
                  <a:gd name="T4" fmla="*/ 272 w 526"/>
                  <a:gd name="T5" fmla="*/ 159 h 641"/>
                  <a:gd name="T6" fmla="*/ 409 w 526"/>
                  <a:gd name="T7" fmla="*/ 186 h 641"/>
                  <a:gd name="T8" fmla="*/ 356 w 526"/>
                  <a:gd name="T9" fmla="*/ 645 h 641"/>
                  <a:gd name="T10" fmla="*/ 0 w 526"/>
                  <a:gd name="T11" fmla="*/ 569 h 641"/>
                  <a:gd name="T12" fmla="*/ 89 w 526"/>
                  <a:gd name="T13" fmla="*/ 0 h 641"/>
                  <a:gd name="T14" fmla="*/ 89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5" y="0"/>
                    </a:moveTo>
                    <a:lnTo>
                      <a:pt x="369" y="47"/>
                    </a:lnTo>
                    <a:lnTo>
                      <a:pt x="350" y="159"/>
                    </a:lnTo>
                    <a:lnTo>
                      <a:pt x="526" y="186"/>
                    </a:lnTo>
                    <a:lnTo>
                      <a:pt x="458" y="641"/>
                    </a:lnTo>
                    <a:lnTo>
                      <a:pt x="0" y="565"/>
                    </a:lnTo>
                    <a:lnTo>
                      <a:pt x="115"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2" name="Freeform 88"/>
              <p:cNvSpPr>
                <a:spLocks/>
              </p:cNvSpPr>
              <p:nvPr/>
            </p:nvSpPr>
            <p:spPr bwMode="auto">
              <a:xfrm>
                <a:off x="882" y="845"/>
                <a:ext cx="697" cy="614"/>
              </a:xfrm>
              <a:custGeom>
                <a:avLst/>
                <a:gdLst>
                  <a:gd name="T0" fmla="*/ 0 w 741"/>
                  <a:gd name="T1" fmla="*/ 458 h 614"/>
                  <a:gd name="T2" fmla="*/ 24 w 741"/>
                  <a:gd name="T3" fmla="*/ 303 h 614"/>
                  <a:gd name="T4" fmla="*/ 54 w 741"/>
                  <a:gd name="T5" fmla="*/ 257 h 614"/>
                  <a:gd name="T6" fmla="*/ 125 w 741"/>
                  <a:gd name="T7" fmla="*/ 0 h 614"/>
                  <a:gd name="T8" fmla="*/ 162 w 741"/>
                  <a:gd name="T9" fmla="*/ 13 h 614"/>
                  <a:gd name="T10" fmla="*/ 163 w 741"/>
                  <a:gd name="T11" fmla="*/ 24 h 614"/>
                  <a:gd name="T12" fmla="*/ 172 w 741"/>
                  <a:gd name="T13" fmla="*/ 26 h 614"/>
                  <a:gd name="T14" fmla="*/ 216 w 741"/>
                  <a:gd name="T15" fmla="*/ 115 h 614"/>
                  <a:gd name="T16" fmla="*/ 266 w 741"/>
                  <a:gd name="T17" fmla="*/ 113 h 614"/>
                  <a:gd name="T18" fmla="*/ 303 w 741"/>
                  <a:gd name="T19" fmla="*/ 134 h 614"/>
                  <a:gd name="T20" fmla="*/ 321 w 741"/>
                  <a:gd name="T21" fmla="*/ 130 h 614"/>
                  <a:gd name="T22" fmla="*/ 432 w 741"/>
                  <a:gd name="T23" fmla="*/ 134 h 614"/>
                  <a:gd name="T24" fmla="*/ 559 w 741"/>
                  <a:gd name="T25" fmla="*/ 170 h 614"/>
                  <a:gd name="T26" fmla="*/ 565 w 741"/>
                  <a:gd name="T27" fmla="*/ 191 h 614"/>
                  <a:gd name="T28" fmla="*/ 580 w 741"/>
                  <a:gd name="T29" fmla="*/ 219 h 614"/>
                  <a:gd name="T30" fmla="*/ 537 w 741"/>
                  <a:gd name="T31" fmla="*/ 301 h 614"/>
                  <a:gd name="T32" fmla="*/ 511 w 741"/>
                  <a:gd name="T33" fmla="*/ 332 h 614"/>
                  <a:gd name="T34" fmla="*/ 507 w 741"/>
                  <a:gd name="T35" fmla="*/ 355 h 614"/>
                  <a:gd name="T36" fmla="*/ 522 w 741"/>
                  <a:gd name="T37" fmla="*/ 379 h 614"/>
                  <a:gd name="T38" fmla="*/ 504 w 741"/>
                  <a:gd name="T39" fmla="*/ 429 h 614"/>
                  <a:gd name="T40" fmla="*/ 469 w 741"/>
                  <a:gd name="T41" fmla="*/ 614 h 614"/>
                  <a:gd name="T42" fmla="*/ 274 w 741"/>
                  <a:gd name="T43" fmla="*/ 554 h 614"/>
                  <a:gd name="T44" fmla="*/ 0 w 741"/>
                  <a:gd name="T45" fmla="*/ 458 h 614"/>
                  <a:gd name="T46" fmla="*/ 0 w 741"/>
                  <a:gd name="T47" fmla="*/ 458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69" y="257"/>
                    </a:lnTo>
                    <a:lnTo>
                      <a:pt x="160" y="0"/>
                    </a:lnTo>
                    <a:lnTo>
                      <a:pt x="207" y="13"/>
                    </a:lnTo>
                    <a:lnTo>
                      <a:pt x="208" y="24"/>
                    </a:lnTo>
                    <a:lnTo>
                      <a:pt x="220" y="26"/>
                    </a:lnTo>
                    <a:lnTo>
                      <a:pt x="276" y="115"/>
                    </a:lnTo>
                    <a:lnTo>
                      <a:pt x="340" y="113"/>
                    </a:lnTo>
                    <a:lnTo>
                      <a:pt x="387" y="134"/>
                    </a:lnTo>
                    <a:lnTo>
                      <a:pt x="409" y="130"/>
                    </a:lnTo>
                    <a:lnTo>
                      <a:pt x="552" y="134"/>
                    </a:lnTo>
                    <a:lnTo>
                      <a:pt x="714" y="170"/>
                    </a:lnTo>
                    <a:lnTo>
                      <a:pt x="722" y="191"/>
                    </a:lnTo>
                    <a:lnTo>
                      <a:pt x="741" y="219"/>
                    </a:lnTo>
                    <a:lnTo>
                      <a:pt x="686" y="301"/>
                    </a:lnTo>
                    <a:lnTo>
                      <a:pt x="652" y="332"/>
                    </a:lnTo>
                    <a:lnTo>
                      <a:pt x="647" y="355"/>
                    </a:lnTo>
                    <a:lnTo>
                      <a:pt x="667" y="379"/>
                    </a:lnTo>
                    <a:lnTo>
                      <a:pt x="644" y="429"/>
                    </a:lnTo>
                    <a:lnTo>
                      <a:pt x="599" y="614"/>
                    </a:lnTo>
                    <a:lnTo>
                      <a:pt x="349" y="554"/>
                    </a:lnTo>
                    <a:lnTo>
                      <a:pt x="0" y="45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3" name="Freeform 89"/>
              <p:cNvSpPr>
                <a:spLocks/>
              </p:cNvSpPr>
              <p:nvPr/>
            </p:nvSpPr>
            <p:spPr bwMode="auto">
              <a:xfrm>
                <a:off x="816" y="1304"/>
                <a:ext cx="693" cy="1229"/>
              </a:xfrm>
              <a:custGeom>
                <a:avLst/>
                <a:gdLst>
                  <a:gd name="T0" fmla="*/ 20 w 737"/>
                  <a:gd name="T1" fmla="*/ 249 h 1229"/>
                  <a:gd name="T2" fmla="*/ 3 w 737"/>
                  <a:gd name="T3" fmla="*/ 345 h 1229"/>
                  <a:gd name="T4" fmla="*/ 58 w 737"/>
                  <a:gd name="T5" fmla="*/ 499 h 1229"/>
                  <a:gd name="T6" fmla="*/ 68 w 737"/>
                  <a:gd name="T7" fmla="*/ 489 h 1229"/>
                  <a:gd name="T8" fmla="*/ 86 w 737"/>
                  <a:gd name="T9" fmla="*/ 554 h 1229"/>
                  <a:gd name="T10" fmla="*/ 58 w 737"/>
                  <a:gd name="T11" fmla="*/ 508 h 1229"/>
                  <a:gd name="T12" fmla="*/ 52 w 737"/>
                  <a:gd name="T13" fmla="*/ 580 h 1229"/>
                  <a:gd name="T14" fmla="*/ 84 w 737"/>
                  <a:gd name="T15" fmla="*/ 623 h 1229"/>
                  <a:gd name="T16" fmla="*/ 62 w 737"/>
                  <a:gd name="T17" fmla="*/ 683 h 1229"/>
                  <a:gd name="T18" fmla="*/ 123 w 737"/>
                  <a:gd name="T19" fmla="*/ 847 h 1229"/>
                  <a:gd name="T20" fmla="*/ 109 w 737"/>
                  <a:gd name="T21" fmla="*/ 907 h 1229"/>
                  <a:gd name="T22" fmla="*/ 188 w 737"/>
                  <a:gd name="T23" fmla="*/ 953 h 1229"/>
                  <a:gd name="T24" fmla="*/ 216 w 737"/>
                  <a:gd name="T25" fmla="*/ 1002 h 1229"/>
                  <a:gd name="T26" fmla="*/ 252 w 737"/>
                  <a:gd name="T27" fmla="*/ 1018 h 1229"/>
                  <a:gd name="T28" fmla="*/ 252 w 737"/>
                  <a:gd name="T29" fmla="*/ 1047 h 1229"/>
                  <a:gd name="T30" fmla="*/ 274 w 737"/>
                  <a:gd name="T31" fmla="*/ 1054 h 1229"/>
                  <a:gd name="T32" fmla="*/ 321 w 737"/>
                  <a:gd name="T33" fmla="*/ 1148 h 1229"/>
                  <a:gd name="T34" fmla="*/ 321 w 737"/>
                  <a:gd name="T35" fmla="*/ 1214 h 1229"/>
                  <a:gd name="T36" fmla="*/ 526 w 737"/>
                  <a:gd name="T37" fmla="*/ 1229 h 1229"/>
                  <a:gd name="T38" fmla="*/ 512 w 737"/>
                  <a:gd name="T39" fmla="*/ 1203 h 1229"/>
                  <a:gd name="T40" fmla="*/ 519 w 737"/>
                  <a:gd name="T41" fmla="*/ 1162 h 1229"/>
                  <a:gd name="T42" fmla="*/ 552 w 737"/>
                  <a:gd name="T43" fmla="*/ 1096 h 1229"/>
                  <a:gd name="T44" fmla="*/ 576 w 737"/>
                  <a:gd name="T45" fmla="*/ 1076 h 1229"/>
                  <a:gd name="T46" fmla="*/ 562 w 737"/>
                  <a:gd name="T47" fmla="*/ 1052 h 1229"/>
                  <a:gd name="T48" fmla="*/ 554 w 737"/>
                  <a:gd name="T49" fmla="*/ 987 h 1229"/>
                  <a:gd name="T50" fmla="*/ 258 w 737"/>
                  <a:gd name="T51" fmla="*/ 423 h 1229"/>
                  <a:gd name="T52" fmla="*/ 327 w 737"/>
                  <a:gd name="T53" fmla="*/ 96 h 1229"/>
                  <a:gd name="T54" fmla="*/ 55 w 737"/>
                  <a:gd name="T55" fmla="*/ 0 h 1229"/>
                  <a:gd name="T56" fmla="*/ 47 w 737"/>
                  <a:gd name="T57" fmla="*/ 20 h 1229"/>
                  <a:gd name="T58" fmla="*/ 0 w 737"/>
                  <a:gd name="T59" fmla="*/ 164 h 1229"/>
                  <a:gd name="T60" fmla="*/ 20 w 737"/>
                  <a:gd name="T61" fmla="*/ 249 h 1229"/>
                  <a:gd name="T62" fmla="*/ 20 w 737"/>
                  <a:gd name="T63" fmla="*/ 249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7"/>
                  <a:gd name="T97" fmla="*/ 0 h 1229"/>
                  <a:gd name="T98" fmla="*/ 737 w 737"/>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7" h="1229">
                    <a:moveTo>
                      <a:pt x="24" y="249"/>
                    </a:moveTo>
                    <a:lnTo>
                      <a:pt x="3" y="345"/>
                    </a:lnTo>
                    <a:lnTo>
                      <a:pt x="74" y="499"/>
                    </a:lnTo>
                    <a:lnTo>
                      <a:pt x="87" y="489"/>
                    </a:lnTo>
                    <a:lnTo>
                      <a:pt x="110" y="554"/>
                    </a:lnTo>
                    <a:lnTo>
                      <a:pt x="74" y="508"/>
                    </a:lnTo>
                    <a:lnTo>
                      <a:pt x="66" y="580"/>
                    </a:lnTo>
                    <a:lnTo>
                      <a:pt x="107" y="623"/>
                    </a:lnTo>
                    <a:lnTo>
                      <a:pt x="79" y="683"/>
                    </a:lnTo>
                    <a:lnTo>
                      <a:pt x="157" y="847"/>
                    </a:lnTo>
                    <a:lnTo>
                      <a:pt x="139" y="907"/>
                    </a:lnTo>
                    <a:lnTo>
                      <a:pt x="241" y="953"/>
                    </a:lnTo>
                    <a:lnTo>
                      <a:pt x="278" y="1002"/>
                    </a:lnTo>
                    <a:lnTo>
                      <a:pt x="322" y="1018"/>
                    </a:lnTo>
                    <a:lnTo>
                      <a:pt x="322" y="1047"/>
                    </a:lnTo>
                    <a:lnTo>
                      <a:pt x="350" y="1054"/>
                    </a:lnTo>
                    <a:lnTo>
                      <a:pt x="410" y="1148"/>
                    </a:lnTo>
                    <a:lnTo>
                      <a:pt x="410" y="1214"/>
                    </a:lnTo>
                    <a:lnTo>
                      <a:pt x="672" y="1229"/>
                    </a:lnTo>
                    <a:lnTo>
                      <a:pt x="656" y="1203"/>
                    </a:lnTo>
                    <a:lnTo>
                      <a:pt x="664" y="1162"/>
                    </a:lnTo>
                    <a:lnTo>
                      <a:pt x="706" y="1096"/>
                    </a:lnTo>
                    <a:lnTo>
                      <a:pt x="737" y="1076"/>
                    </a:lnTo>
                    <a:lnTo>
                      <a:pt x="719" y="1052"/>
                    </a:lnTo>
                    <a:lnTo>
                      <a:pt x="708" y="987"/>
                    </a:lnTo>
                    <a:lnTo>
                      <a:pt x="330" y="423"/>
                    </a:lnTo>
                    <a:lnTo>
                      <a:pt x="419" y="96"/>
                    </a:lnTo>
                    <a:lnTo>
                      <a:pt x="70" y="0"/>
                    </a:lnTo>
                    <a:lnTo>
                      <a:pt x="60" y="20"/>
                    </a:lnTo>
                    <a:lnTo>
                      <a:pt x="0" y="164"/>
                    </a:lnTo>
                    <a:lnTo>
                      <a:pt x="24" y="249"/>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4" name="Freeform 90"/>
              <p:cNvSpPr>
                <a:spLocks/>
              </p:cNvSpPr>
              <p:nvPr/>
            </p:nvSpPr>
            <p:spPr bwMode="auto">
              <a:xfrm>
                <a:off x="1126" y="1399"/>
                <a:ext cx="557" cy="892"/>
              </a:xfrm>
              <a:custGeom>
                <a:avLst/>
                <a:gdLst>
                  <a:gd name="T0" fmla="*/ 0 w 593"/>
                  <a:gd name="T1" fmla="*/ 327 h 891"/>
                  <a:gd name="T2" fmla="*/ 296 w 593"/>
                  <a:gd name="T3" fmla="*/ 895 h 891"/>
                  <a:gd name="T4" fmla="*/ 306 w 593"/>
                  <a:gd name="T5" fmla="*/ 774 h 891"/>
                  <a:gd name="T6" fmla="*/ 323 w 593"/>
                  <a:gd name="T7" fmla="*/ 768 h 891"/>
                  <a:gd name="T8" fmla="*/ 351 w 593"/>
                  <a:gd name="T9" fmla="*/ 789 h 891"/>
                  <a:gd name="T10" fmla="*/ 375 w 593"/>
                  <a:gd name="T11" fmla="*/ 682 h 891"/>
                  <a:gd name="T12" fmla="*/ 465 w 593"/>
                  <a:gd name="T13" fmla="*/ 113 h 891"/>
                  <a:gd name="T14" fmla="*/ 265 w 593"/>
                  <a:gd name="T15" fmla="*/ 60 h 891"/>
                  <a:gd name="T16" fmla="*/ 70 w 593"/>
                  <a:gd name="T17" fmla="*/ 0 h 891"/>
                  <a:gd name="T18" fmla="*/ 0 w 593"/>
                  <a:gd name="T19" fmla="*/ 327 h 891"/>
                  <a:gd name="T20" fmla="*/ 0 w 593"/>
                  <a:gd name="T21" fmla="*/ 327 h 8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3"/>
                  <a:gd name="T34" fmla="*/ 0 h 891"/>
                  <a:gd name="T35" fmla="*/ 593 w 593"/>
                  <a:gd name="T36" fmla="*/ 891 h 8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3" h="891">
                    <a:moveTo>
                      <a:pt x="0" y="327"/>
                    </a:moveTo>
                    <a:lnTo>
                      <a:pt x="378" y="891"/>
                    </a:lnTo>
                    <a:lnTo>
                      <a:pt x="390" y="770"/>
                    </a:lnTo>
                    <a:lnTo>
                      <a:pt x="412" y="764"/>
                    </a:lnTo>
                    <a:lnTo>
                      <a:pt x="447" y="785"/>
                    </a:lnTo>
                    <a:lnTo>
                      <a:pt x="478" y="678"/>
                    </a:lnTo>
                    <a:lnTo>
                      <a:pt x="593" y="113"/>
                    </a:lnTo>
                    <a:lnTo>
                      <a:pt x="339" y="60"/>
                    </a:lnTo>
                    <a:lnTo>
                      <a:pt x="89" y="0"/>
                    </a:lnTo>
                    <a:lnTo>
                      <a:pt x="0" y="327"/>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5" name="Freeform 91"/>
              <p:cNvSpPr>
                <a:spLocks/>
              </p:cNvSpPr>
              <p:nvPr/>
            </p:nvSpPr>
            <p:spPr bwMode="auto">
              <a:xfrm>
                <a:off x="1445" y="685"/>
                <a:ext cx="524" cy="875"/>
              </a:xfrm>
              <a:custGeom>
                <a:avLst/>
                <a:gdLst>
                  <a:gd name="T0" fmla="*/ 0 w 557"/>
                  <a:gd name="T1" fmla="*/ 778 h 874"/>
                  <a:gd name="T2" fmla="*/ 36 w 557"/>
                  <a:gd name="T3" fmla="*/ 593 h 874"/>
                  <a:gd name="T4" fmla="*/ 53 w 557"/>
                  <a:gd name="T5" fmla="*/ 543 h 874"/>
                  <a:gd name="T6" fmla="*/ 38 w 557"/>
                  <a:gd name="T7" fmla="*/ 519 h 874"/>
                  <a:gd name="T8" fmla="*/ 41 w 557"/>
                  <a:gd name="T9" fmla="*/ 496 h 874"/>
                  <a:gd name="T10" fmla="*/ 68 w 557"/>
                  <a:gd name="T11" fmla="*/ 465 h 874"/>
                  <a:gd name="T12" fmla="*/ 112 w 557"/>
                  <a:gd name="T13" fmla="*/ 379 h 874"/>
                  <a:gd name="T14" fmla="*/ 97 w 557"/>
                  <a:gd name="T15" fmla="*/ 351 h 874"/>
                  <a:gd name="T16" fmla="*/ 90 w 557"/>
                  <a:gd name="T17" fmla="*/ 330 h 874"/>
                  <a:gd name="T18" fmla="*/ 92 w 557"/>
                  <a:gd name="T19" fmla="*/ 283 h 874"/>
                  <a:gd name="T20" fmla="*/ 146 w 557"/>
                  <a:gd name="T21" fmla="*/ 0 h 874"/>
                  <a:gd name="T22" fmla="*/ 203 w 557"/>
                  <a:gd name="T23" fmla="*/ 16 h 874"/>
                  <a:gd name="T24" fmla="*/ 183 w 557"/>
                  <a:gd name="T25" fmla="*/ 126 h 874"/>
                  <a:gd name="T26" fmla="*/ 197 w 557"/>
                  <a:gd name="T27" fmla="*/ 165 h 874"/>
                  <a:gd name="T28" fmla="*/ 198 w 557"/>
                  <a:gd name="T29" fmla="*/ 189 h 874"/>
                  <a:gd name="T30" fmla="*/ 191 w 557"/>
                  <a:gd name="T31" fmla="*/ 194 h 874"/>
                  <a:gd name="T32" fmla="*/ 214 w 557"/>
                  <a:gd name="T33" fmla="*/ 220 h 874"/>
                  <a:gd name="T34" fmla="*/ 235 w 557"/>
                  <a:gd name="T35" fmla="*/ 291 h 874"/>
                  <a:gd name="T36" fmla="*/ 245 w 557"/>
                  <a:gd name="T37" fmla="*/ 354 h 874"/>
                  <a:gd name="T38" fmla="*/ 246 w 557"/>
                  <a:gd name="T39" fmla="*/ 388 h 874"/>
                  <a:gd name="T40" fmla="*/ 231 w 557"/>
                  <a:gd name="T41" fmla="*/ 421 h 874"/>
                  <a:gd name="T42" fmla="*/ 243 w 557"/>
                  <a:gd name="T43" fmla="*/ 435 h 874"/>
                  <a:gd name="T44" fmla="*/ 273 w 557"/>
                  <a:gd name="T45" fmla="*/ 414 h 874"/>
                  <a:gd name="T46" fmla="*/ 293 w 557"/>
                  <a:gd name="T47" fmla="*/ 530 h 874"/>
                  <a:gd name="T48" fmla="*/ 307 w 557"/>
                  <a:gd name="T49" fmla="*/ 536 h 874"/>
                  <a:gd name="T50" fmla="*/ 310 w 557"/>
                  <a:gd name="T51" fmla="*/ 569 h 874"/>
                  <a:gd name="T52" fmla="*/ 349 w 557"/>
                  <a:gd name="T53" fmla="*/ 582 h 874"/>
                  <a:gd name="T54" fmla="*/ 411 w 557"/>
                  <a:gd name="T55" fmla="*/ 582 h 874"/>
                  <a:gd name="T56" fmla="*/ 437 w 557"/>
                  <a:gd name="T57" fmla="*/ 596 h 874"/>
                  <a:gd name="T58" fmla="*/ 400 w 557"/>
                  <a:gd name="T59" fmla="*/ 878 h 874"/>
                  <a:gd name="T60" fmla="*/ 199 w 557"/>
                  <a:gd name="T61" fmla="*/ 831 h 874"/>
                  <a:gd name="T62" fmla="*/ 0 w 557"/>
                  <a:gd name="T63" fmla="*/ 778 h 874"/>
                  <a:gd name="T64" fmla="*/ 0 w 557"/>
                  <a:gd name="T65" fmla="*/ 778 h 8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4"/>
                  <a:gd name="T101" fmla="*/ 557 w 557"/>
                  <a:gd name="T102" fmla="*/ 874 h 8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4">
                    <a:moveTo>
                      <a:pt x="0" y="774"/>
                    </a:moveTo>
                    <a:lnTo>
                      <a:pt x="45" y="589"/>
                    </a:lnTo>
                    <a:lnTo>
                      <a:pt x="68" y="539"/>
                    </a:lnTo>
                    <a:lnTo>
                      <a:pt x="48" y="515"/>
                    </a:lnTo>
                    <a:lnTo>
                      <a:pt x="53" y="492"/>
                    </a:lnTo>
                    <a:lnTo>
                      <a:pt x="87" y="461"/>
                    </a:lnTo>
                    <a:lnTo>
                      <a:pt x="142" y="379"/>
                    </a:lnTo>
                    <a:lnTo>
                      <a:pt x="123" y="351"/>
                    </a:lnTo>
                    <a:lnTo>
                      <a:pt x="115" y="330"/>
                    </a:lnTo>
                    <a:lnTo>
                      <a:pt x="118" y="283"/>
                    </a:lnTo>
                    <a:lnTo>
                      <a:pt x="186" y="0"/>
                    </a:lnTo>
                    <a:lnTo>
                      <a:pt x="259" y="16"/>
                    </a:lnTo>
                    <a:lnTo>
                      <a:pt x="234" y="126"/>
                    </a:lnTo>
                    <a:lnTo>
                      <a:pt x="251" y="165"/>
                    </a:lnTo>
                    <a:lnTo>
                      <a:pt x="252" y="189"/>
                    </a:lnTo>
                    <a:lnTo>
                      <a:pt x="244" y="194"/>
                    </a:lnTo>
                    <a:lnTo>
                      <a:pt x="272" y="220"/>
                    </a:lnTo>
                    <a:lnTo>
                      <a:pt x="301" y="291"/>
                    </a:lnTo>
                    <a:lnTo>
                      <a:pt x="311" y="354"/>
                    </a:lnTo>
                    <a:lnTo>
                      <a:pt x="315" y="388"/>
                    </a:lnTo>
                    <a:lnTo>
                      <a:pt x="294" y="421"/>
                    </a:lnTo>
                    <a:lnTo>
                      <a:pt x="309" y="435"/>
                    </a:lnTo>
                    <a:lnTo>
                      <a:pt x="348" y="414"/>
                    </a:lnTo>
                    <a:lnTo>
                      <a:pt x="374" y="526"/>
                    </a:lnTo>
                    <a:lnTo>
                      <a:pt x="391" y="532"/>
                    </a:lnTo>
                    <a:lnTo>
                      <a:pt x="395" y="565"/>
                    </a:lnTo>
                    <a:lnTo>
                      <a:pt x="445" y="578"/>
                    </a:lnTo>
                    <a:lnTo>
                      <a:pt x="524" y="578"/>
                    </a:lnTo>
                    <a:lnTo>
                      <a:pt x="557" y="592"/>
                    </a:lnTo>
                    <a:lnTo>
                      <a:pt x="510" y="874"/>
                    </a:lnTo>
                    <a:lnTo>
                      <a:pt x="254" y="827"/>
                    </a:lnTo>
                    <a:lnTo>
                      <a:pt x="0" y="77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6" name="Freeform 92"/>
              <p:cNvSpPr>
                <a:spLocks/>
              </p:cNvSpPr>
              <p:nvPr/>
            </p:nvSpPr>
            <p:spPr bwMode="auto">
              <a:xfrm>
                <a:off x="1665" y="701"/>
                <a:ext cx="895" cy="590"/>
              </a:xfrm>
              <a:custGeom>
                <a:avLst/>
                <a:gdLst>
                  <a:gd name="T0" fmla="*/ 13 w 952"/>
                  <a:gd name="T1" fmla="*/ 149 h 589"/>
                  <a:gd name="T2" fmla="*/ 14 w 952"/>
                  <a:gd name="T3" fmla="*/ 173 h 589"/>
                  <a:gd name="T4" fmla="*/ 8 w 952"/>
                  <a:gd name="T5" fmla="*/ 178 h 589"/>
                  <a:gd name="T6" fmla="*/ 30 w 952"/>
                  <a:gd name="T7" fmla="*/ 204 h 589"/>
                  <a:gd name="T8" fmla="*/ 52 w 952"/>
                  <a:gd name="T9" fmla="*/ 275 h 589"/>
                  <a:gd name="T10" fmla="*/ 60 w 952"/>
                  <a:gd name="T11" fmla="*/ 342 h 589"/>
                  <a:gd name="T12" fmla="*/ 63 w 952"/>
                  <a:gd name="T13" fmla="*/ 376 h 589"/>
                  <a:gd name="T14" fmla="*/ 47 w 952"/>
                  <a:gd name="T15" fmla="*/ 409 h 589"/>
                  <a:gd name="T16" fmla="*/ 59 w 952"/>
                  <a:gd name="T17" fmla="*/ 423 h 589"/>
                  <a:gd name="T18" fmla="*/ 89 w 952"/>
                  <a:gd name="T19" fmla="*/ 402 h 589"/>
                  <a:gd name="T20" fmla="*/ 110 w 952"/>
                  <a:gd name="T21" fmla="*/ 514 h 589"/>
                  <a:gd name="T22" fmla="*/ 123 w 952"/>
                  <a:gd name="T23" fmla="*/ 520 h 589"/>
                  <a:gd name="T24" fmla="*/ 125 w 952"/>
                  <a:gd name="T25" fmla="*/ 553 h 589"/>
                  <a:gd name="T26" fmla="*/ 137 w 952"/>
                  <a:gd name="T27" fmla="*/ 567 h 589"/>
                  <a:gd name="T28" fmla="*/ 165 w 952"/>
                  <a:gd name="T29" fmla="*/ 566 h 589"/>
                  <a:gd name="T30" fmla="*/ 228 w 952"/>
                  <a:gd name="T31" fmla="*/ 566 h 589"/>
                  <a:gd name="T32" fmla="*/ 253 w 952"/>
                  <a:gd name="T33" fmla="*/ 580 h 589"/>
                  <a:gd name="T34" fmla="*/ 259 w 952"/>
                  <a:gd name="T35" fmla="*/ 522 h 589"/>
                  <a:gd name="T36" fmla="*/ 463 w 952"/>
                  <a:gd name="T37" fmla="*/ 561 h 589"/>
                  <a:gd name="T38" fmla="*/ 712 w 952"/>
                  <a:gd name="T39" fmla="*/ 593 h 589"/>
                  <a:gd name="T40" fmla="*/ 718 w 952"/>
                  <a:gd name="T41" fmla="*/ 486 h 589"/>
                  <a:gd name="T42" fmla="*/ 744 w 952"/>
                  <a:gd name="T43" fmla="*/ 138 h 589"/>
                  <a:gd name="T44" fmla="*/ 414 w 952"/>
                  <a:gd name="T45" fmla="*/ 89 h 589"/>
                  <a:gd name="T46" fmla="*/ 251 w 952"/>
                  <a:gd name="T47" fmla="*/ 57 h 589"/>
                  <a:gd name="T48" fmla="*/ 21 w 952"/>
                  <a:gd name="T49" fmla="*/ 0 h 589"/>
                  <a:gd name="T50" fmla="*/ 0 w 952"/>
                  <a:gd name="T51" fmla="*/ 110 h 589"/>
                  <a:gd name="T52" fmla="*/ 13 w 952"/>
                  <a:gd name="T53" fmla="*/ 149 h 589"/>
                  <a:gd name="T54" fmla="*/ 13 w 952"/>
                  <a:gd name="T55" fmla="*/ 149 h 5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89"/>
                  <a:gd name="T86" fmla="*/ 952 w 952"/>
                  <a:gd name="T87" fmla="*/ 589 h 58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89">
                    <a:moveTo>
                      <a:pt x="17" y="149"/>
                    </a:moveTo>
                    <a:lnTo>
                      <a:pt x="18" y="173"/>
                    </a:lnTo>
                    <a:lnTo>
                      <a:pt x="10" y="178"/>
                    </a:lnTo>
                    <a:lnTo>
                      <a:pt x="38" y="204"/>
                    </a:lnTo>
                    <a:lnTo>
                      <a:pt x="67" y="275"/>
                    </a:lnTo>
                    <a:lnTo>
                      <a:pt x="77" y="338"/>
                    </a:lnTo>
                    <a:lnTo>
                      <a:pt x="81" y="372"/>
                    </a:lnTo>
                    <a:lnTo>
                      <a:pt x="60" y="405"/>
                    </a:lnTo>
                    <a:lnTo>
                      <a:pt x="75" y="419"/>
                    </a:lnTo>
                    <a:lnTo>
                      <a:pt x="114" y="398"/>
                    </a:lnTo>
                    <a:lnTo>
                      <a:pt x="140" y="510"/>
                    </a:lnTo>
                    <a:lnTo>
                      <a:pt x="157" y="516"/>
                    </a:lnTo>
                    <a:lnTo>
                      <a:pt x="161" y="549"/>
                    </a:lnTo>
                    <a:lnTo>
                      <a:pt x="175" y="563"/>
                    </a:lnTo>
                    <a:lnTo>
                      <a:pt x="211" y="562"/>
                    </a:lnTo>
                    <a:lnTo>
                      <a:pt x="290" y="562"/>
                    </a:lnTo>
                    <a:lnTo>
                      <a:pt x="323" y="576"/>
                    </a:lnTo>
                    <a:lnTo>
                      <a:pt x="332" y="518"/>
                    </a:lnTo>
                    <a:lnTo>
                      <a:pt x="591" y="557"/>
                    </a:lnTo>
                    <a:lnTo>
                      <a:pt x="910" y="589"/>
                    </a:lnTo>
                    <a:lnTo>
                      <a:pt x="920" y="482"/>
                    </a:lnTo>
                    <a:lnTo>
                      <a:pt x="952" y="138"/>
                    </a:lnTo>
                    <a:lnTo>
                      <a:pt x="530" y="89"/>
                    </a:lnTo>
                    <a:lnTo>
                      <a:pt x="321" y="57"/>
                    </a:lnTo>
                    <a:lnTo>
                      <a:pt x="25" y="0"/>
                    </a:lnTo>
                    <a:lnTo>
                      <a:pt x="0" y="110"/>
                    </a:lnTo>
                    <a:lnTo>
                      <a:pt x="17" y="14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7" name="Freeform 93"/>
              <p:cNvSpPr>
                <a:spLocks/>
              </p:cNvSpPr>
              <p:nvPr/>
            </p:nvSpPr>
            <p:spPr bwMode="auto">
              <a:xfrm>
                <a:off x="1409" y="2078"/>
                <a:ext cx="596" cy="715"/>
              </a:xfrm>
              <a:custGeom>
                <a:avLst/>
                <a:gdLst>
                  <a:gd name="T0" fmla="*/ 33 w 635"/>
                  <a:gd name="T1" fmla="*/ 455 h 715"/>
                  <a:gd name="T2" fmla="*/ 21 w 635"/>
                  <a:gd name="T3" fmla="*/ 429 h 715"/>
                  <a:gd name="T4" fmla="*/ 25 w 635"/>
                  <a:gd name="T5" fmla="*/ 388 h 715"/>
                  <a:gd name="T6" fmla="*/ 59 w 635"/>
                  <a:gd name="T7" fmla="*/ 322 h 715"/>
                  <a:gd name="T8" fmla="*/ 83 w 635"/>
                  <a:gd name="T9" fmla="*/ 302 h 715"/>
                  <a:gd name="T10" fmla="*/ 69 w 635"/>
                  <a:gd name="T11" fmla="*/ 278 h 715"/>
                  <a:gd name="T12" fmla="*/ 60 w 635"/>
                  <a:gd name="T13" fmla="*/ 213 h 715"/>
                  <a:gd name="T14" fmla="*/ 70 w 635"/>
                  <a:gd name="T15" fmla="*/ 92 h 715"/>
                  <a:gd name="T16" fmla="*/ 86 w 635"/>
                  <a:gd name="T17" fmla="*/ 86 h 715"/>
                  <a:gd name="T18" fmla="*/ 114 w 635"/>
                  <a:gd name="T19" fmla="*/ 107 h 715"/>
                  <a:gd name="T20" fmla="*/ 138 w 635"/>
                  <a:gd name="T21" fmla="*/ 0 h 715"/>
                  <a:gd name="T22" fmla="*/ 495 w 635"/>
                  <a:gd name="T23" fmla="*/ 76 h 715"/>
                  <a:gd name="T24" fmla="*/ 422 w 635"/>
                  <a:gd name="T25" fmla="*/ 715 h 715"/>
                  <a:gd name="T26" fmla="*/ 312 w 635"/>
                  <a:gd name="T27" fmla="*/ 696 h 715"/>
                  <a:gd name="T28" fmla="*/ 244 w 635"/>
                  <a:gd name="T29" fmla="*/ 672 h 715"/>
                  <a:gd name="T30" fmla="*/ 103 w 635"/>
                  <a:gd name="T31" fmla="*/ 600 h 715"/>
                  <a:gd name="T32" fmla="*/ 0 w 635"/>
                  <a:gd name="T33" fmla="*/ 490 h 715"/>
                  <a:gd name="T34" fmla="*/ 33 w 635"/>
                  <a:gd name="T35" fmla="*/ 455 h 715"/>
                  <a:gd name="T36" fmla="*/ 33 w 635"/>
                  <a:gd name="T37" fmla="*/ 455 h 7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5"/>
                  <a:gd name="T58" fmla="*/ 0 h 715"/>
                  <a:gd name="T59" fmla="*/ 635 w 635"/>
                  <a:gd name="T60" fmla="*/ 715 h 7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5" h="715">
                    <a:moveTo>
                      <a:pt x="41" y="455"/>
                    </a:moveTo>
                    <a:lnTo>
                      <a:pt x="25" y="429"/>
                    </a:lnTo>
                    <a:lnTo>
                      <a:pt x="33" y="388"/>
                    </a:lnTo>
                    <a:lnTo>
                      <a:pt x="75" y="322"/>
                    </a:lnTo>
                    <a:lnTo>
                      <a:pt x="106" y="302"/>
                    </a:lnTo>
                    <a:lnTo>
                      <a:pt x="88" y="278"/>
                    </a:lnTo>
                    <a:lnTo>
                      <a:pt x="77" y="213"/>
                    </a:lnTo>
                    <a:lnTo>
                      <a:pt x="89" y="92"/>
                    </a:lnTo>
                    <a:lnTo>
                      <a:pt x="111" y="86"/>
                    </a:lnTo>
                    <a:lnTo>
                      <a:pt x="146" y="107"/>
                    </a:lnTo>
                    <a:lnTo>
                      <a:pt x="177" y="0"/>
                    </a:lnTo>
                    <a:lnTo>
                      <a:pt x="635" y="76"/>
                    </a:lnTo>
                    <a:lnTo>
                      <a:pt x="540" y="715"/>
                    </a:lnTo>
                    <a:lnTo>
                      <a:pt x="399" y="696"/>
                    </a:lnTo>
                    <a:lnTo>
                      <a:pt x="311" y="672"/>
                    </a:lnTo>
                    <a:lnTo>
                      <a:pt x="132" y="600"/>
                    </a:lnTo>
                    <a:lnTo>
                      <a:pt x="0" y="490"/>
                    </a:lnTo>
                    <a:lnTo>
                      <a:pt x="41" y="455"/>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8" name="Freeform 94"/>
              <p:cNvSpPr>
                <a:spLocks/>
              </p:cNvSpPr>
              <p:nvPr/>
            </p:nvSpPr>
            <p:spPr bwMode="auto">
              <a:xfrm>
                <a:off x="1905" y="1219"/>
                <a:ext cx="616" cy="529"/>
              </a:xfrm>
              <a:custGeom>
                <a:avLst/>
                <a:gdLst>
                  <a:gd name="T0" fmla="*/ 0 w 655"/>
                  <a:gd name="T1" fmla="*/ 456 h 528"/>
                  <a:gd name="T2" fmla="*/ 60 w 655"/>
                  <a:gd name="T3" fmla="*/ 0 h 528"/>
                  <a:gd name="T4" fmla="*/ 262 w 655"/>
                  <a:gd name="T5" fmla="*/ 39 h 528"/>
                  <a:gd name="T6" fmla="*/ 513 w 655"/>
                  <a:gd name="T7" fmla="*/ 71 h 528"/>
                  <a:gd name="T8" fmla="*/ 496 w 655"/>
                  <a:gd name="T9" fmla="*/ 303 h 528"/>
                  <a:gd name="T10" fmla="*/ 480 w 655"/>
                  <a:gd name="T11" fmla="*/ 532 h 528"/>
                  <a:gd name="T12" fmla="*/ 138 w 655"/>
                  <a:gd name="T13" fmla="*/ 483 h 528"/>
                  <a:gd name="T14" fmla="*/ 0 w 655"/>
                  <a:gd name="T15" fmla="*/ 456 h 528"/>
                  <a:gd name="T16" fmla="*/ 0 w 655"/>
                  <a:gd name="T17" fmla="*/ 456 h 5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5"/>
                  <a:gd name="T28" fmla="*/ 0 h 528"/>
                  <a:gd name="T29" fmla="*/ 655 w 655"/>
                  <a:gd name="T30" fmla="*/ 528 h 5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5" h="528">
                    <a:moveTo>
                      <a:pt x="0" y="452"/>
                    </a:moveTo>
                    <a:lnTo>
                      <a:pt x="77" y="0"/>
                    </a:lnTo>
                    <a:lnTo>
                      <a:pt x="336" y="39"/>
                    </a:lnTo>
                    <a:lnTo>
                      <a:pt x="655" y="71"/>
                    </a:lnTo>
                    <a:lnTo>
                      <a:pt x="633" y="299"/>
                    </a:lnTo>
                    <a:lnTo>
                      <a:pt x="612" y="528"/>
                    </a:lnTo>
                    <a:lnTo>
                      <a:pt x="176" y="479"/>
                    </a:lnTo>
                    <a:lnTo>
                      <a:pt x="0" y="45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9" name="Freeform 95"/>
              <p:cNvSpPr>
                <a:spLocks/>
              </p:cNvSpPr>
              <p:nvPr/>
            </p:nvSpPr>
            <p:spPr bwMode="auto">
              <a:xfrm>
                <a:off x="2005" y="1698"/>
                <a:ext cx="632" cy="522"/>
              </a:xfrm>
              <a:custGeom>
                <a:avLst/>
                <a:gdLst>
                  <a:gd name="T0" fmla="*/ 53 w 678"/>
                  <a:gd name="T1" fmla="*/ 0 h 521"/>
                  <a:gd name="T2" fmla="*/ 395 w 678"/>
                  <a:gd name="T3" fmla="*/ 49 h 521"/>
                  <a:gd name="T4" fmla="*/ 532 w 678"/>
                  <a:gd name="T5" fmla="*/ 63 h 521"/>
                  <a:gd name="T6" fmla="*/ 527 w 678"/>
                  <a:gd name="T7" fmla="*/ 176 h 521"/>
                  <a:gd name="T8" fmla="*/ 508 w 678"/>
                  <a:gd name="T9" fmla="*/ 525 h 521"/>
                  <a:gd name="T10" fmla="*/ 439 w 678"/>
                  <a:gd name="T11" fmla="*/ 519 h 521"/>
                  <a:gd name="T12" fmla="*/ 220 w 678"/>
                  <a:gd name="T13" fmla="*/ 494 h 521"/>
                  <a:gd name="T14" fmla="*/ 0 w 678"/>
                  <a:gd name="T15" fmla="*/ 459 h 521"/>
                  <a:gd name="T16" fmla="*/ 53 w 678"/>
                  <a:gd name="T17" fmla="*/ 0 h 521"/>
                  <a:gd name="T18" fmla="*/ 53 w 678"/>
                  <a:gd name="T19" fmla="*/ 0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8"/>
                  <a:gd name="T31" fmla="*/ 0 h 521"/>
                  <a:gd name="T32" fmla="*/ 678 w 678"/>
                  <a:gd name="T33" fmla="*/ 521 h 5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8" h="521">
                    <a:moveTo>
                      <a:pt x="68" y="0"/>
                    </a:moveTo>
                    <a:lnTo>
                      <a:pt x="504" y="49"/>
                    </a:lnTo>
                    <a:lnTo>
                      <a:pt x="678" y="63"/>
                    </a:lnTo>
                    <a:lnTo>
                      <a:pt x="672" y="176"/>
                    </a:lnTo>
                    <a:lnTo>
                      <a:pt x="648" y="521"/>
                    </a:lnTo>
                    <a:lnTo>
                      <a:pt x="559" y="515"/>
                    </a:lnTo>
                    <a:lnTo>
                      <a:pt x="282" y="490"/>
                    </a:lnTo>
                    <a:lnTo>
                      <a:pt x="0" y="455"/>
                    </a:lnTo>
                    <a:lnTo>
                      <a:pt x="68"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0" name="Freeform 96"/>
              <p:cNvSpPr>
                <a:spLocks/>
              </p:cNvSpPr>
              <p:nvPr/>
            </p:nvSpPr>
            <p:spPr bwMode="auto">
              <a:xfrm>
                <a:off x="1917" y="2154"/>
                <a:ext cx="615" cy="649"/>
              </a:xfrm>
              <a:custGeom>
                <a:avLst/>
                <a:gdLst>
                  <a:gd name="T0" fmla="*/ 64 w 654"/>
                  <a:gd name="T1" fmla="*/ 651 h 651"/>
                  <a:gd name="T2" fmla="*/ 71 w 654"/>
                  <a:gd name="T3" fmla="*/ 602 h 651"/>
                  <a:gd name="T4" fmla="*/ 199 w 654"/>
                  <a:gd name="T5" fmla="*/ 623 h 651"/>
                  <a:gd name="T6" fmla="*/ 193 w 654"/>
                  <a:gd name="T7" fmla="*/ 599 h 651"/>
                  <a:gd name="T8" fmla="*/ 468 w 654"/>
                  <a:gd name="T9" fmla="*/ 631 h 651"/>
                  <a:gd name="T10" fmla="*/ 512 w 654"/>
                  <a:gd name="T11" fmla="*/ 60 h 651"/>
                  <a:gd name="T12" fmla="*/ 295 w 654"/>
                  <a:gd name="T13" fmla="*/ 35 h 651"/>
                  <a:gd name="T14" fmla="*/ 74 w 654"/>
                  <a:gd name="T15" fmla="*/ 0 h 651"/>
                  <a:gd name="T16" fmla="*/ 0 w 654"/>
                  <a:gd name="T17" fmla="*/ 639 h 651"/>
                  <a:gd name="T18" fmla="*/ 64 w 654"/>
                  <a:gd name="T19" fmla="*/ 651 h 651"/>
                  <a:gd name="T20" fmla="*/ 64 w 654"/>
                  <a:gd name="T21" fmla="*/ 651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0" y="602"/>
                    </a:lnTo>
                    <a:lnTo>
                      <a:pt x="254" y="623"/>
                    </a:lnTo>
                    <a:lnTo>
                      <a:pt x="247" y="599"/>
                    </a:lnTo>
                    <a:lnTo>
                      <a:pt x="600" y="631"/>
                    </a:lnTo>
                    <a:lnTo>
                      <a:pt x="654" y="60"/>
                    </a:lnTo>
                    <a:lnTo>
                      <a:pt x="377" y="35"/>
                    </a:lnTo>
                    <a:lnTo>
                      <a:pt x="95" y="0"/>
                    </a:lnTo>
                    <a:lnTo>
                      <a:pt x="0" y="639"/>
                    </a:lnTo>
                    <a:lnTo>
                      <a:pt x="82" y="651"/>
                    </a:lnTo>
                    <a:close/>
                  </a:path>
                </a:pathLst>
              </a:custGeom>
              <a:solidFill>
                <a:schemeClr val="tx2">
                  <a:lumMod val="40000"/>
                  <a:lumOff val="60000"/>
                </a:schemeClr>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1" name="Freeform 97"/>
              <p:cNvSpPr>
                <a:spLocks/>
              </p:cNvSpPr>
              <p:nvPr/>
            </p:nvSpPr>
            <p:spPr bwMode="auto">
              <a:xfrm>
                <a:off x="2149" y="2274"/>
                <a:ext cx="1223" cy="1226"/>
              </a:xfrm>
              <a:custGeom>
                <a:avLst/>
                <a:gdLst>
                  <a:gd name="T0" fmla="*/ 0 w 1300"/>
                  <a:gd name="T1" fmla="*/ 479 h 1225"/>
                  <a:gd name="T2" fmla="*/ 277 w 1300"/>
                  <a:gd name="T3" fmla="*/ 511 h 1225"/>
                  <a:gd name="T4" fmla="*/ 315 w 1300"/>
                  <a:gd name="T5" fmla="*/ 0 h 1225"/>
                  <a:gd name="T6" fmla="*/ 535 w 1300"/>
                  <a:gd name="T7" fmla="*/ 16 h 1225"/>
                  <a:gd name="T8" fmla="*/ 528 w 1300"/>
                  <a:gd name="T9" fmla="*/ 236 h 1225"/>
                  <a:gd name="T10" fmla="*/ 548 w 1300"/>
                  <a:gd name="T11" fmla="*/ 259 h 1225"/>
                  <a:gd name="T12" fmla="*/ 569 w 1300"/>
                  <a:gd name="T13" fmla="*/ 259 h 1225"/>
                  <a:gd name="T14" fmla="*/ 586 w 1300"/>
                  <a:gd name="T15" fmla="*/ 280 h 1225"/>
                  <a:gd name="T16" fmla="*/ 619 w 1300"/>
                  <a:gd name="T17" fmla="*/ 289 h 1225"/>
                  <a:gd name="T18" fmla="*/ 686 w 1300"/>
                  <a:gd name="T19" fmla="*/ 327 h 1225"/>
                  <a:gd name="T20" fmla="*/ 697 w 1300"/>
                  <a:gd name="T21" fmla="*/ 310 h 1225"/>
                  <a:gd name="T22" fmla="*/ 740 w 1300"/>
                  <a:gd name="T23" fmla="*/ 343 h 1225"/>
                  <a:gd name="T24" fmla="*/ 799 w 1300"/>
                  <a:gd name="T25" fmla="*/ 341 h 1225"/>
                  <a:gd name="T26" fmla="*/ 837 w 1300"/>
                  <a:gd name="T27" fmla="*/ 327 h 1225"/>
                  <a:gd name="T28" fmla="*/ 892 w 1300"/>
                  <a:gd name="T29" fmla="*/ 314 h 1225"/>
                  <a:gd name="T30" fmla="*/ 942 w 1300"/>
                  <a:gd name="T31" fmla="*/ 348 h 1225"/>
                  <a:gd name="T32" fmla="*/ 949 w 1300"/>
                  <a:gd name="T33" fmla="*/ 359 h 1225"/>
                  <a:gd name="T34" fmla="*/ 976 w 1300"/>
                  <a:gd name="T35" fmla="*/ 359 h 1225"/>
                  <a:gd name="T36" fmla="*/ 980 w 1300"/>
                  <a:gd name="T37" fmla="*/ 540 h 1225"/>
                  <a:gd name="T38" fmla="*/ 1019 w 1300"/>
                  <a:gd name="T39" fmla="*/ 633 h 1225"/>
                  <a:gd name="T40" fmla="*/ 1006 w 1300"/>
                  <a:gd name="T41" fmla="*/ 703 h 1225"/>
                  <a:gd name="T42" fmla="*/ 1008 w 1300"/>
                  <a:gd name="T43" fmla="*/ 761 h 1225"/>
                  <a:gd name="T44" fmla="*/ 992 w 1300"/>
                  <a:gd name="T45" fmla="*/ 790 h 1225"/>
                  <a:gd name="T46" fmla="*/ 997 w 1300"/>
                  <a:gd name="T47" fmla="*/ 800 h 1225"/>
                  <a:gd name="T48" fmla="*/ 955 w 1300"/>
                  <a:gd name="T49" fmla="*/ 816 h 1225"/>
                  <a:gd name="T50" fmla="*/ 921 w 1300"/>
                  <a:gd name="T51" fmla="*/ 821 h 1225"/>
                  <a:gd name="T52" fmla="*/ 929 w 1300"/>
                  <a:gd name="T53" fmla="*/ 790 h 1225"/>
                  <a:gd name="T54" fmla="*/ 911 w 1300"/>
                  <a:gd name="T55" fmla="*/ 808 h 1225"/>
                  <a:gd name="T56" fmla="*/ 912 w 1300"/>
                  <a:gd name="T57" fmla="*/ 844 h 1225"/>
                  <a:gd name="T58" fmla="*/ 889 w 1300"/>
                  <a:gd name="T59" fmla="*/ 881 h 1225"/>
                  <a:gd name="T60" fmla="*/ 769 w 1300"/>
                  <a:gd name="T61" fmla="*/ 959 h 1225"/>
                  <a:gd name="T62" fmla="*/ 731 w 1300"/>
                  <a:gd name="T63" fmla="*/ 1009 h 1225"/>
                  <a:gd name="T64" fmla="*/ 695 w 1300"/>
                  <a:gd name="T65" fmla="*/ 1117 h 1225"/>
                  <a:gd name="T66" fmla="*/ 724 w 1300"/>
                  <a:gd name="T67" fmla="*/ 1229 h 1225"/>
                  <a:gd name="T68" fmla="*/ 695 w 1300"/>
                  <a:gd name="T69" fmla="*/ 1229 h 1225"/>
                  <a:gd name="T70" fmla="*/ 565 w 1300"/>
                  <a:gd name="T71" fmla="*/ 1171 h 1225"/>
                  <a:gd name="T72" fmla="*/ 552 w 1300"/>
                  <a:gd name="T73" fmla="*/ 1122 h 1225"/>
                  <a:gd name="T74" fmla="*/ 538 w 1300"/>
                  <a:gd name="T75" fmla="*/ 1101 h 1225"/>
                  <a:gd name="T76" fmla="*/ 534 w 1300"/>
                  <a:gd name="T77" fmla="*/ 1036 h 1225"/>
                  <a:gd name="T78" fmla="*/ 510 w 1300"/>
                  <a:gd name="T79" fmla="*/ 1014 h 1225"/>
                  <a:gd name="T80" fmla="*/ 439 w 1300"/>
                  <a:gd name="T81" fmla="*/ 842 h 1225"/>
                  <a:gd name="T82" fmla="*/ 405 w 1300"/>
                  <a:gd name="T83" fmla="*/ 810 h 1225"/>
                  <a:gd name="T84" fmla="*/ 395 w 1300"/>
                  <a:gd name="T85" fmla="*/ 782 h 1225"/>
                  <a:gd name="T86" fmla="*/ 292 w 1300"/>
                  <a:gd name="T87" fmla="*/ 776 h 1225"/>
                  <a:gd name="T88" fmla="*/ 237 w 1300"/>
                  <a:gd name="T89" fmla="*/ 857 h 1225"/>
                  <a:gd name="T90" fmla="*/ 145 w 1300"/>
                  <a:gd name="T91" fmla="*/ 772 h 1225"/>
                  <a:gd name="T92" fmla="*/ 117 w 1300"/>
                  <a:gd name="T93" fmla="*/ 656 h 1225"/>
                  <a:gd name="T94" fmla="*/ 28 w 1300"/>
                  <a:gd name="T95" fmla="*/ 544 h 1225"/>
                  <a:gd name="T96" fmla="*/ 19 w 1300"/>
                  <a:gd name="T97" fmla="*/ 508 h 1225"/>
                  <a:gd name="T98" fmla="*/ 7 w 1300"/>
                  <a:gd name="T99" fmla="*/ 503 h 1225"/>
                  <a:gd name="T100" fmla="*/ 0 w 1300"/>
                  <a:gd name="T101" fmla="*/ 479 h 1225"/>
                  <a:gd name="T102" fmla="*/ 0 w 1300"/>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0"/>
                  <a:gd name="T157" fmla="*/ 0 h 1225"/>
                  <a:gd name="T158" fmla="*/ 1300 w 1300"/>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0" h="1225">
                    <a:moveTo>
                      <a:pt x="0" y="479"/>
                    </a:moveTo>
                    <a:lnTo>
                      <a:pt x="353" y="511"/>
                    </a:lnTo>
                    <a:lnTo>
                      <a:pt x="402" y="0"/>
                    </a:lnTo>
                    <a:lnTo>
                      <a:pt x="684" y="16"/>
                    </a:lnTo>
                    <a:lnTo>
                      <a:pt x="674" y="236"/>
                    </a:lnTo>
                    <a:lnTo>
                      <a:pt x="701" y="259"/>
                    </a:lnTo>
                    <a:lnTo>
                      <a:pt x="727" y="259"/>
                    </a:lnTo>
                    <a:lnTo>
                      <a:pt x="748" y="280"/>
                    </a:lnTo>
                    <a:lnTo>
                      <a:pt x="790" y="289"/>
                    </a:lnTo>
                    <a:lnTo>
                      <a:pt x="876" y="327"/>
                    </a:lnTo>
                    <a:lnTo>
                      <a:pt x="891" y="310"/>
                    </a:lnTo>
                    <a:lnTo>
                      <a:pt x="946" y="343"/>
                    </a:lnTo>
                    <a:lnTo>
                      <a:pt x="1019" y="341"/>
                    </a:lnTo>
                    <a:lnTo>
                      <a:pt x="1069" y="327"/>
                    </a:lnTo>
                    <a:lnTo>
                      <a:pt x="1138" y="314"/>
                    </a:lnTo>
                    <a:lnTo>
                      <a:pt x="1202" y="348"/>
                    </a:lnTo>
                    <a:lnTo>
                      <a:pt x="1211" y="359"/>
                    </a:lnTo>
                    <a:lnTo>
                      <a:pt x="1245" y="359"/>
                    </a:lnTo>
                    <a:lnTo>
                      <a:pt x="1252" y="540"/>
                    </a:lnTo>
                    <a:lnTo>
                      <a:pt x="1300" y="629"/>
                    </a:lnTo>
                    <a:lnTo>
                      <a:pt x="1283" y="699"/>
                    </a:lnTo>
                    <a:lnTo>
                      <a:pt x="1286" y="757"/>
                    </a:lnTo>
                    <a:lnTo>
                      <a:pt x="1265" y="786"/>
                    </a:lnTo>
                    <a:lnTo>
                      <a:pt x="1273" y="796"/>
                    </a:lnTo>
                    <a:lnTo>
                      <a:pt x="1219" y="812"/>
                    </a:lnTo>
                    <a:lnTo>
                      <a:pt x="1177" y="817"/>
                    </a:lnTo>
                    <a:lnTo>
                      <a:pt x="1185" y="786"/>
                    </a:lnTo>
                    <a:lnTo>
                      <a:pt x="1163" y="804"/>
                    </a:lnTo>
                    <a:lnTo>
                      <a:pt x="1164" y="840"/>
                    </a:lnTo>
                    <a:lnTo>
                      <a:pt x="1135" y="877"/>
                    </a:lnTo>
                    <a:lnTo>
                      <a:pt x="981" y="955"/>
                    </a:lnTo>
                    <a:lnTo>
                      <a:pt x="933" y="1005"/>
                    </a:lnTo>
                    <a:lnTo>
                      <a:pt x="888" y="1113"/>
                    </a:lnTo>
                    <a:lnTo>
                      <a:pt x="925" y="1225"/>
                    </a:lnTo>
                    <a:lnTo>
                      <a:pt x="889" y="1225"/>
                    </a:lnTo>
                    <a:lnTo>
                      <a:pt x="722" y="1167"/>
                    </a:lnTo>
                    <a:lnTo>
                      <a:pt x="705" y="1118"/>
                    </a:lnTo>
                    <a:lnTo>
                      <a:pt x="687" y="1097"/>
                    </a:lnTo>
                    <a:lnTo>
                      <a:pt x="682" y="1032"/>
                    </a:lnTo>
                    <a:lnTo>
                      <a:pt x="650" y="1010"/>
                    </a:lnTo>
                    <a:lnTo>
                      <a:pt x="560" y="838"/>
                    </a:lnTo>
                    <a:lnTo>
                      <a:pt x="517" y="806"/>
                    </a:lnTo>
                    <a:lnTo>
                      <a:pt x="504" y="778"/>
                    </a:lnTo>
                    <a:lnTo>
                      <a:pt x="373" y="772"/>
                    </a:lnTo>
                    <a:lnTo>
                      <a:pt x="303" y="853"/>
                    </a:lnTo>
                    <a:lnTo>
                      <a:pt x="185" y="768"/>
                    </a:lnTo>
                    <a:lnTo>
                      <a:pt x="149" y="652"/>
                    </a:lnTo>
                    <a:lnTo>
                      <a:pt x="36" y="544"/>
                    </a:lnTo>
                    <a:lnTo>
                      <a:pt x="23" y="508"/>
                    </a:lnTo>
                    <a:lnTo>
                      <a:pt x="7" y="503"/>
                    </a:lnTo>
                    <a:lnTo>
                      <a:pt x="0" y="479"/>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2" name="Freeform 98"/>
              <p:cNvSpPr>
                <a:spLocks/>
              </p:cNvSpPr>
              <p:nvPr/>
            </p:nvSpPr>
            <p:spPr bwMode="auto">
              <a:xfrm>
                <a:off x="2531" y="839"/>
                <a:ext cx="578" cy="377"/>
              </a:xfrm>
              <a:custGeom>
                <a:avLst/>
                <a:gdLst>
                  <a:gd name="T0" fmla="*/ 24 w 612"/>
                  <a:gd name="T1" fmla="*/ 0 h 375"/>
                  <a:gd name="T2" fmla="*/ 444 w 612"/>
                  <a:gd name="T3" fmla="*/ 27 h 375"/>
                  <a:gd name="T4" fmla="*/ 446 w 612"/>
                  <a:gd name="T5" fmla="*/ 121 h 375"/>
                  <a:gd name="T6" fmla="*/ 465 w 612"/>
                  <a:gd name="T7" fmla="*/ 199 h 375"/>
                  <a:gd name="T8" fmla="*/ 468 w 612"/>
                  <a:gd name="T9" fmla="*/ 296 h 375"/>
                  <a:gd name="T10" fmla="*/ 480 w 612"/>
                  <a:gd name="T11" fmla="*/ 375 h 375"/>
                  <a:gd name="T12" fmla="*/ 228 w 612"/>
                  <a:gd name="T13" fmla="*/ 365 h 375"/>
                  <a:gd name="T14" fmla="*/ 0 w 612"/>
                  <a:gd name="T15" fmla="*/ 344 h 375"/>
                  <a:gd name="T16" fmla="*/ 24 w 612"/>
                  <a:gd name="T17" fmla="*/ 0 h 375"/>
                  <a:gd name="T18" fmla="*/ 24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2" y="0"/>
                    </a:moveTo>
                    <a:lnTo>
                      <a:pt x="565" y="27"/>
                    </a:lnTo>
                    <a:lnTo>
                      <a:pt x="568" y="121"/>
                    </a:lnTo>
                    <a:lnTo>
                      <a:pt x="593" y="199"/>
                    </a:lnTo>
                    <a:lnTo>
                      <a:pt x="596" y="296"/>
                    </a:lnTo>
                    <a:lnTo>
                      <a:pt x="612" y="375"/>
                    </a:lnTo>
                    <a:lnTo>
                      <a:pt x="290" y="365"/>
                    </a:lnTo>
                    <a:lnTo>
                      <a:pt x="0" y="344"/>
                    </a:lnTo>
                    <a:lnTo>
                      <a:pt x="32"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3" name="Freeform 99"/>
              <p:cNvSpPr>
                <a:spLocks/>
              </p:cNvSpPr>
              <p:nvPr/>
            </p:nvSpPr>
            <p:spPr bwMode="auto">
              <a:xfrm>
                <a:off x="2500" y="1184"/>
                <a:ext cx="615" cy="428"/>
              </a:xfrm>
              <a:custGeom>
                <a:avLst/>
                <a:gdLst>
                  <a:gd name="T0" fmla="*/ 24 w 654"/>
                  <a:gd name="T1" fmla="*/ 0 h 428"/>
                  <a:gd name="T2" fmla="*/ 252 w 654"/>
                  <a:gd name="T3" fmla="*/ 21 h 428"/>
                  <a:gd name="T4" fmla="*/ 504 w 654"/>
                  <a:gd name="T5" fmla="*/ 31 h 428"/>
                  <a:gd name="T6" fmla="*/ 487 w 654"/>
                  <a:gd name="T7" fmla="*/ 72 h 428"/>
                  <a:gd name="T8" fmla="*/ 512 w 654"/>
                  <a:gd name="T9" fmla="*/ 101 h 428"/>
                  <a:gd name="T10" fmla="*/ 510 w 654"/>
                  <a:gd name="T11" fmla="*/ 311 h 428"/>
                  <a:gd name="T12" fmla="*/ 499 w 654"/>
                  <a:gd name="T13" fmla="*/ 309 h 428"/>
                  <a:gd name="T14" fmla="*/ 501 w 654"/>
                  <a:gd name="T15" fmla="*/ 337 h 428"/>
                  <a:gd name="T16" fmla="*/ 510 w 654"/>
                  <a:gd name="T17" fmla="*/ 358 h 428"/>
                  <a:gd name="T18" fmla="*/ 504 w 654"/>
                  <a:gd name="T19" fmla="*/ 377 h 428"/>
                  <a:gd name="T20" fmla="*/ 510 w 654"/>
                  <a:gd name="T21" fmla="*/ 428 h 428"/>
                  <a:gd name="T22" fmla="*/ 497 w 654"/>
                  <a:gd name="T23" fmla="*/ 423 h 428"/>
                  <a:gd name="T24" fmla="*/ 484 w 654"/>
                  <a:gd name="T25" fmla="*/ 403 h 428"/>
                  <a:gd name="T26" fmla="*/ 439 w 654"/>
                  <a:gd name="T27" fmla="*/ 384 h 428"/>
                  <a:gd name="T28" fmla="*/ 395 w 654"/>
                  <a:gd name="T29" fmla="*/ 387 h 428"/>
                  <a:gd name="T30" fmla="*/ 370 w 654"/>
                  <a:gd name="T31" fmla="*/ 363 h 428"/>
                  <a:gd name="T32" fmla="*/ 0 w 654"/>
                  <a:gd name="T33" fmla="*/ 335 h 428"/>
                  <a:gd name="T34" fmla="*/ 24 w 654"/>
                  <a:gd name="T35" fmla="*/ 0 h 428"/>
                  <a:gd name="T36" fmla="*/ 24 w 654"/>
                  <a:gd name="T37" fmla="*/ 0 h 4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8"/>
                  <a:gd name="T59" fmla="*/ 654 w 654"/>
                  <a:gd name="T60" fmla="*/ 428 h 4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8">
                    <a:moveTo>
                      <a:pt x="32" y="0"/>
                    </a:moveTo>
                    <a:lnTo>
                      <a:pt x="322" y="21"/>
                    </a:lnTo>
                    <a:lnTo>
                      <a:pt x="644" y="31"/>
                    </a:lnTo>
                    <a:lnTo>
                      <a:pt x="623" y="72"/>
                    </a:lnTo>
                    <a:lnTo>
                      <a:pt x="654" y="101"/>
                    </a:lnTo>
                    <a:lnTo>
                      <a:pt x="652" y="311"/>
                    </a:lnTo>
                    <a:lnTo>
                      <a:pt x="639" y="309"/>
                    </a:lnTo>
                    <a:lnTo>
                      <a:pt x="641" y="337"/>
                    </a:lnTo>
                    <a:lnTo>
                      <a:pt x="651" y="358"/>
                    </a:lnTo>
                    <a:lnTo>
                      <a:pt x="644" y="377"/>
                    </a:lnTo>
                    <a:lnTo>
                      <a:pt x="651" y="428"/>
                    </a:lnTo>
                    <a:lnTo>
                      <a:pt x="636" y="423"/>
                    </a:lnTo>
                    <a:lnTo>
                      <a:pt x="620" y="403"/>
                    </a:lnTo>
                    <a:lnTo>
                      <a:pt x="561" y="384"/>
                    </a:lnTo>
                    <a:lnTo>
                      <a:pt x="505" y="387"/>
                    </a:lnTo>
                    <a:lnTo>
                      <a:pt x="472" y="363"/>
                    </a:lnTo>
                    <a:lnTo>
                      <a:pt x="0" y="335"/>
                    </a:lnTo>
                    <a:lnTo>
                      <a:pt x="32"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4" name="Freeform 100"/>
              <p:cNvSpPr>
                <a:spLocks/>
              </p:cNvSpPr>
              <p:nvPr/>
            </p:nvSpPr>
            <p:spPr bwMode="auto">
              <a:xfrm>
                <a:off x="2480" y="1518"/>
                <a:ext cx="723" cy="374"/>
              </a:xfrm>
              <a:custGeom>
                <a:avLst/>
                <a:gdLst>
                  <a:gd name="T0" fmla="*/ 17 w 767"/>
                  <a:gd name="T1" fmla="*/ 0 h 374"/>
                  <a:gd name="T2" fmla="*/ 387 w 767"/>
                  <a:gd name="T3" fmla="*/ 28 h 374"/>
                  <a:gd name="T4" fmla="*/ 413 w 767"/>
                  <a:gd name="T5" fmla="*/ 52 h 374"/>
                  <a:gd name="T6" fmla="*/ 457 w 767"/>
                  <a:gd name="T7" fmla="*/ 49 h 374"/>
                  <a:gd name="T8" fmla="*/ 504 w 767"/>
                  <a:gd name="T9" fmla="*/ 68 h 374"/>
                  <a:gd name="T10" fmla="*/ 516 w 767"/>
                  <a:gd name="T11" fmla="*/ 88 h 374"/>
                  <a:gd name="T12" fmla="*/ 528 w 767"/>
                  <a:gd name="T13" fmla="*/ 93 h 374"/>
                  <a:gd name="T14" fmla="*/ 548 w 767"/>
                  <a:gd name="T15" fmla="*/ 164 h 374"/>
                  <a:gd name="T16" fmla="*/ 548 w 767"/>
                  <a:gd name="T17" fmla="*/ 185 h 374"/>
                  <a:gd name="T18" fmla="*/ 562 w 767"/>
                  <a:gd name="T19" fmla="*/ 219 h 374"/>
                  <a:gd name="T20" fmla="*/ 568 w 767"/>
                  <a:gd name="T21" fmla="*/ 272 h 374"/>
                  <a:gd name="T22" fmla="*/ 564 w 767"/>
                  <a:gd name="T23" fmla="*/ 289 h 374"/>
                  <a:gd name="T24" fmla="*/ 573 w 767"/>
                  <a:gd name="T25" fmla="*/ 306 h 374"/>
                  <a:gd name="T26" fmla="*/ 602 w 767"/>
                  <a:gd name="T27" fmla="*/ 374 h 374"/>
                  <a:gd name="T28" fmla="*/ 334 w 767"/>
                  <a:gd name="T29" fmla="*/ 371 h 374"/>
                  <a:gd name="T30" fmla="*/ 132 w 767"/>
                  <a:gd name="T31" fmla="*/ 356 h 374"/>
                  <a:gd name="T32" fmla="*/ 136 w 767"/>
                  <a:gd name="T33" fmla="*/ 243 h 374"/>
                  <a:gd name="T34" fmla="*/ 0 w 767"/>
                  <a:gd name="T35" fmla="*/ 229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3" y="28"/>
                    </a:lnTo>
                    <a:lnTo>
                      <a:pt x="526" y="52"/>
                    </a:lnTo>
                    <a:lnTo>
                      <a:pt x="582" y="49"/>
                    </a:lnTo>
                    <a:lnTo>
                      <a:pt x="641" y="68"/>
                    </a:lnTo>
                    <a:lnTo>
                      <a:pt x="657" y="88"/>
                    </a:lnTo>
                    <a:lnTo>
                      <a:pt x="672" y="93"/>
                    </a:lnTo>
                    <a:lnTo>
                      <a:pt x="697" y="164"/>
                    </a:lnTo>
                    <a:lnTo>
                      <a:pt x="697" y="185"/>
                    </a:lnTo>
                    <a:lnTo>
                      <a:pt x="715" y="219"/>
                    </a:lnTo>
                    <a:lnTo>
                      <a:pt x="723" y="272"/>
                    </a:lnTo>
                    <a:lnTo>
                      <a:pt x="718" y="289"/>
                    </a:lnTo>
                    <a:lnTo>
                      <a:pt x="730" y="306"/>
                    </a:lnTo>
                    <a:lnTo>
                      <a:pt x="767" y="374"/>
                    </a:lnTo>
                    <a:lnTo>
                      <a:pt x="425" y="371"/>
                    </a:lnTo>
                    <a:lnTo>
                      <a:pt x="168" y="356"/>
                    </a:lnTo>
                    <a:lnTo>
                      <a:pt x="174" y="243"/>
                    </a:lnTo>
                    <a:lnTo>
                      <a:pt x="0" y="229"/>
                    </a:lnTo>
                    <a:lnTo>
                      <a:pt x="21"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5" name="Freeform 101"/>
              <p:cNvSpPr>
                <a:spLocks/>
              </p:cNvSpPr>
              <p:nvPr/>
            </p:nvSpPr>
            <p:spPr bwMode="auto">
              <a:xfrm>
                <a:off x="2616" y="1876"/>
                <a:ext cx="650" cy="363"/>
              </a:xfrm>
              <a:custGeom>
                <a:avLst/>
                <a:gdLst>
                  <a:gd name="T0" fmla="*/ 20 w 691"/>
                  <a:gd name="T1" fmla="*/ 0 h 363"/>
                  <a:gd name="T2" fmla="*/ 219 w 691"/>
                  <a:gd name="T3" fmla="*/ 15 h 363"/>
                  <a:gd name="T4" fmla="*/ 487 w 691"/>
                  <a:gd name="T5" fmla="*/ 18 h 363"/>
                  <a:gd name="T6" fmla="*/ 502 w 691"/>
                  <a:gd name="T7" fmla="*/ 34 h 363"/>
                  <a:gd name="T8" fmla="*/ 511 w 691"/>
                  <a:gd name="T9" fmla="*/ 31 h 363"/>
                  <a:gd name="T10" fmla="*/ 521 w 691"/>
                  <a:gd name="T11" fmla="*/ 49 h 363"/>
                  <a:gd name="T12" fmla="*/ 513 w 691"/>
                  <a:gd name="T13" fmla="*/ 49 h 363"/>
                  <a:gd name="T14" fmla="*/ 502 w 691"/>
                  <a:gd name="T15" fmla="*/ 73 h 363"/>
                  <a:gd name="T16" fmla="*/ 525 w 691"/>
                  <a:gd name="T17" fmla="*/ 112 h 363"/>
                  <a:gd name="T18" fmla="*/ 541 w 691"/>
                  <a:gd name="T19" fmla="*/ 117 h 363"/>
                  <a:gd name="T20" fmla="*/ 539 w 691"/>
                  <a:gd name="T21" fmla="*/ 361 h 363"/>
                  <a:gd name="T22" fmla="*/ 309 w 691"/>
                  <a:gd name="T23" fmla="*/ 363 h 363"/>
                  <a:gd name="T24" fmla="*/ 0 w 691"/>
                  <a:gd name="T25" fmla="*/ 345 h 363"/>
                  <a:gd name="T26" fmla="*/ 20 w 691"/>
                  <a:gd name="T27" fmla="*/ 0 h 363"/>
                  <a:gd name="T28" fmla="*/ 20 w 691"/>
                  <a:gd name="T29" fmla="*/ 0 h 3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3"/>
                  <a:gd name="T47" fmla="*/ 691 w 691"/>
                  <a:gd name="T48" fmla="*/ 363 h 3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3">
                    <a:moveTo>
                      <a:pt x="24" y="0"/>
                    </a:moveTo>
                    <a:lnTo>
                      <a:pt x="281" y="15"/>
                    </a:lnTo>
                    <a:lnTo>
                      <a:pt x="623" y="18"/>
                    </a:lnTo>
                    <a:lnTo>
                      <a:pt x="642" y="34"/>
                    </a:lnTo>
                    <a:lnTo>
                      <a:pt x="652" y="31"/>
                    </a:lnTo>
                    <a:lnTo>
                      <a:pt x="665" y="49"/>
                    </a:lnTo>
                    <a:lnTo>
                      <a:pt x="654" y="49"/>
                    </a:lnTo>
                    <a:lnTo>
                      <a:pt x="642" y="73"/>
                    </a:lnTo>
                    <a:lnTo>
                      <a:pt x="670" y="112"/>
                    </a:lnTo>
                    <a:lnTo>
                      <a:pt x="691" y="117"/>
                    </a:lnTo>
                    <a:lnTo>
                      <a:pt x="688" y="361"/>
                    </a:lnTo>
                    <a:lnTo>
                      <a:pt x="395" y="363"/>
                    </a:lnTo>
                    <a:lnTo>
                      <a:pt x="0" y="345"/>
                    </a:lnTo>
                    <a:lnTo>
                      <a:pt x="24"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6" name="Freeform 102"/>
              <p:cNvSpPr>
                <a:spLocks/>
              </p:cNvSpPr>
              <p:nvPr/>
            </p:nvSpPr>
            <p:spPr bwMode="auto">
              <a:xfrm>
                <a:off x="2527" y="2214"/>
                <a:ext cx="755" cy="408"/>
              </a:xfrm>
              <a:custGeom>
                <a:avLst/>
                <a:gdLst>
                  <a:gd name="T0" fmla="*/ 5 w 803"/>
                  <a:gd name="T1" fmla="*/ 0 h 408"/>
                  <a:gd name="T2" fmla="*/ 73 w 803"/>
                  <a:gd name="T3" fmla="*/ 6 h 408"/>
                  <a:gd name="T4" fmla="*/ 383 w 803"/>
                  <a:gd name="T5" fmla="*/ 24 h 408"/>
                  <a:gd name="T6" fmla="*/ 611 w 803"/>
                  <a:gd name="T7" fmla="*/ 22 h 408"/>
                  <a:gd name="T8" fmla="*/ 614 w 803"/>
                  <a:gd name="T9" fmla="*/ 82 h 408"/>
                  <a:gd name="T10" fmla="*/ 628 w 803"/>
                  <a:gd name="T11" fmla="*/ 210 h 408"/>
                  <a:gd name="T12" fmla="*/ 625 w 803"/>
                  <a:gd name="T13" fmla="*/ 408 h 408"/>
                  <a:gd name="T14" fmla="*/ 575 w 803"/>
                  <a:gd name="T15" fmla="*/ 374 h 408"/>
                  <a:gd name="T16" fmla="*/ 522 w 803"/>
                  <a:gd name="T17" fmla="*/ 387 h 408"/>
                  <a:gd name="T18" fmla="*/ 481 w 803"/>
                  <a:gd name="T19" fmla="*/ 401 h 408"/>
                  <a:gd name="T20" fmla="*/ 424 w 803"/>
                  <a:gd name="T21" fmla="*/ 403 h 408"/>
                  <a:gd name="T22" fmla="*/ 383 w 803"/>
                  <a:gd name="T23" fmla="*/ 370 h 408"/>
                  <a:gd name="T24" fmla="*/ 370 w 803"/>
                  <a:gd name="T25" fmla="*/ 387 h 408"/>
                  <a:gd name="T26" fmla="*/ 303 w 803"/>
                  <a:gd name="T27" fmla="*/ 349 h 408"/>
                  <a:gd name="T28" fmla="*/ 271 w 803"/>
                  <a:gd name="T29" fmla="*/ 340 h 408"/>
                  <a:gd name="T30" fmla="*/ 255 w 803"/>
                  <a:gd name="T31" fmla="*/ 320 h 408"/>
                  <a:gd name="T32" fmla="*/ 233 w 803"/>
                  <a:gd name="T33" fmla="*/ 319 h 408"/>
                  <a:gd name="T34" fmla="*/ 213 w 803"/>
                  <a:gd name="T35" fmla="*/ 296 h 408"/>
                  <a:gd name="T36" fmla="*/ 220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6"/>
                    </a:lnTo>
                    <a:lnTo>
                      <a:pt x="489" y="24"/>
                    </a:lnTo>
                    <a:lnTo>
                      <a:pt x="782" y="22"/>
                    </a:lnTo>
                    <a:lnTo>
                      <a:pt x="785" y="82"/>
                    </a:lnTo>
                    <a:lnTo>
                      <a:pt x="803" y="210"/>
                    </a:lnTo>
                    <a:lnTo>
                      <a:pt x="800" y="408"/>
                    </a:lnTo>
                    <a:lnTo>
                      <a:pt x="736" y="374"/>
                    </a:lnTo>
                    <a:lnTo>
                      <a:pt x="667" y="387"/>
                    </a:lnTo>
                    <a:lnTo>
                      <a:pt x="617" y="401"/>
                    </a:lnTo>
                    <a:lnTo>
                      <a:pt x="544" y="403"/>
                    </a:lnTo>
                    <a:lnTo>
                      <a:pt x="489" y="370"/>
                    </a:lnTo>
                    <a:lnTo>
                      <a:pt x="474" y="387"/>
                    </a:lnTo>
                    <a:lnTo>
                      <a:pt x="388" y="349"/>
                    </a:lnTo>
                    <a:lnTo>
                      <a:pt x="346" y="340"/>
                    </a:lnTo>
                    <a:lnTo>
                      <a:pt x="325" y="320"/>
                    </a:lnTo>
                    <a:lnTo>
                      <a:pt x="299" y="319"/>
                    </a:lnTo>
                    <a:lnTo>
                      <a:pt x="272" y="296"/>
                    </a:lnTo>
                    <a:lnTo>
                      <a:pt x="282" y="76"/>
                    </a:lnTo>
                    <a:lnTo>
                      <a:pt x="0" y="60"/>
                    </a:lnTo>
                    <a:lnTo>
                      <a:pt x="5" y="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7" name="Freeform 103"/>
              <p:cNvSpPr>
                <a:spLocks/>
              </p:cNvSpPr>
              <p:nvPr/>
            </p:nvSpPr>
            <p:spPr bwMode="auto">
              <a:xfrm>
                <a:off x="3062" y="835"/>
                <a:ext cx="569" cy="660"/>
              </a:xfrm>
              <a:custGeom>
                <a:avLst/>
                <a:gdLst>
                  <a:gd name="T0" fmla="*/ 3 w 606"/>
                  <a:gd name="T1" fmla="*/ 125 h 659"/>
                  <a:gd name="T2" fmla="*/ 22 w 606"/>
                  <a:gd name="T3" fmla="*/ 203 h 659"/>
                  <a:gd name="T4" fmla="*/ 23 w 606"/>
                  <a:gd name="T5" fmla="*/ 300 h 659"/>
                  <a:gd name="T6" fmla="*/ 36 w 606"/>
                  <a:gd name="T7" fmla="*/ 383 h 659"/>
                  <a:gd name="T8" fmla="*/ 21 w 606"/>
                  <a:gd name="T9" fmla="*/ 424 h 659"/>
                  <a:gd name="T10" fmla="*/ 45 w 606"/>
                  <a:gd name="T11" fmla="*/ 453 h 659"/>
                  <a:gd name="T12" fmla="*/ 43 w 606"/>
                  <a:gd name="T13" fmla="*/ 663 h 659"/>
                  <a:gd name="T14" fmla="*/ 386 w 606"/>
                  <a:gd name="T15" fmla="*/ 655 h 659"/>
                  <a:gd name="T16" fmla="*/ 382 w 606"/>
                  <a:gd name="T17" fmla="*/ 613 h 659"/>
                  <a:gd name="T18" fmla="*/ 344 w 606"/>
                  <a:gd name="T19" fmla="*/ 577 h 659"/>
                  <a:gd name="T20" fmla="*/ 325 w 606"/>
                  <a:gd name="T21" fmla="*/ 551 h 659"/>
                  <a:gd name="T22" fmla="*/ 279 w 606"/>
                  <a:gd name="T23" fmla="*/ 514 h 659"/>
                  <a:gd name="T24" fmla="*/ 281 w 606"/>
                  <a:gd name="T25" fmla="*/ 454 h 659"/>
                  <a:gd name="T26" fmla="*/ 270 w 606"/>
                  <a:gd name="T27" fmla="*/ 414 h 659"/>
                  <a:gd name="T28" fmla="*/ 309 w 606"/>
                  <a:gd name="T29" fmla="*/ 356 h 659"/>
                  <a:gd name="T30" fmla="*/ 305 w 606"/>
                  <a:gd name="T31" fmla="*/ 293 h 659"/>
                  <a:gd name="T32" fmla="*/ 368 w 606"/>
                  <a:gd name="T33" fmla="*/ 233 h 659"/>
                  <a:gd name="T34" fmla="*/ 384 w 606"/>
                  <a:gd name="T35" fmla="*/ 199 h 659"/>
                  <a:gd name="T36" fmla="*/ 470 w 606"/>
                  <a:gd name="T37" fmla="*/ 141 h 659"/>
                  <a:gd name="T38" fmla="*/ 431 w 606"/>
                  <a:gd name="T39" fmla="*/ 120 h 659"/>
                  <a:gd name="T40" fmla="*/ 398 w 606"/>
                  <a:gd name="T41" fmla="*/ 125 h 659"/>
                  <a:gd name="T42" fmla="*/ 390 w 606"/>
                  <a:gd name="T43" fmla="*/ 109 h 659"/>
                  <a:gd name="T44" fmla="*/ 327 w 606"/>
                  <a:gd name="T45" fmla="*/ 107 h 659"/>
                  <a:gd name="T46" fmla="*/ 286 w 606"/>
                  <a:gd name="T47" fmla="*/ 91 h 659"/>
                  <a:gd name="T48" fmla="*/ 198 w 606"/>
                  <a:gd name="T49" fmla="*/ 80 h 659"/>
                  <a:gd name="T50" fmla="*/ 186 w 606"/>
                  <a:gd name="T51" fmla="*/ 60 h 659"/>
                  <a:gd name="T52" fmla="*/ 151 w 606"/>
                  <a:gd name="T53" fmla="*/ 42 h 659"/>
                  <a:gd name="T54" fmla="*/ 145 w 606"/>
                  <a:gd name="T55" fmla="*/ 0 h 659"/>
                  <a:gd name="T56" fmla="*/ 123 w 606"/>
                  <a:gd name="T57" fmla="*/ 0 h 659"/>
                  <a:gd name="T58" fmla="*/ 123 w 606"/>
                  <a:gd name="T59" fmla="*/ 31 h 659"/>
                  <a:gd name="T60" fmla="*/ 0 w 606"/>
                  <a:gd name="T61" fmla="*/ 31 h 659"/>
                  <a:gd name="T62" fmla="*/ 3 w 606"/>
                  <a:gd name="T63" fmla="*/ 125 h 659"/>
                  <a:gd name="T64" fmla="*/ 3 w 606"/>
                  <a:gd name="T65" fmla="*/ 125 h 6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9"/>
                  <a:gd name="T101" fmla="*/ 606 w 606"/>
                  <a:gd name="T102" fmla="*/ 659 h 6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9">
                    <a:moveTo>
                      <a:pt x="3" y="125"/>
                    </a:moveTo>
                    <a:lnTo>
                      <a:pt x="28" y="203"/>
                    </a:lnTo>
                    <a:lnTo>
                      <a:pt x="31" y="300"/>
                    </a:lnTo>
                    <a:lnTo>
                      <a:pt x="47" y="379"/>
                    </a:lnTo>
                    <a:lnTo>
                      <a:pt x="26" y="420"/>
                    </a:lnTo>
                    <a:lnTo>
                      <a:pt x="57" y="449"/>
                    </a:lnTo>
                    <a:lnTo>
                      <a:pt x="55" y="659"/>
                    </a:lnTo>
                    <a:lnTo>
                      <a:pt x="497" y="651"/>
                    </a:lnTo>
                    <a:lnTo>
                      <a:pt x="491" y="609"/>
                    </a:lnTo>
                    <a:lnTo>
                      <a:pt x="442" y="573"/>
                    </a:lnTo>
                    <a:lnTo>
                      <a:pt x="419" y="547"/>
                    </a:lnTo>
                    <a:lnTo>
                      <a:pt x="359" y="510"/>
                    </a:lnTo>
                    <a:lnTo>
                      <a:pt x="361" y="450"/>
                    </a:lnTo>
                    <a:lnTo>
                      <a:pt x="348" y="410"/>
                    </a:lnTo>
                    <a:lnTo>
                      <a:pt x="397" y="352"/>
                    </a:lnTo>
                    <a:lnTo>
                      <a:pt x="393" y="293"/>
                    </a:lnTo>
                    <a:lnTo>
                      <a:pt x="474" y="233"/>
                    </a:lnTo>
                    <a:lnTo>
                      <a:pt x="494" y="199"/>
                    </a:lnTo>
                    <a:lnTo>
                      <a:pt x="606" y="141"/>
                    </a:lnTo>
                    <a:lnTo>
                      <a:pt x="555" y="120"/>
                    </a:lnTo>
                    <a:lnTo>
                      <a:pt x="512" y="125"/>
                    </a:lnTo>
                    <a:lnTo>
                      <a:pt x="502" y="109"/>
                    </a:lnTo>
                    <a:lnTo>
                      <a:pt x="421" y="107"/>
                    </a:lnTo>
                    <a:lnTo>
                      <a:pt x="368" y="91"/>
                    </a:lnTo>
                    <a:lnTo>
                      <a:pt x="256" y="80"/>
                    </a:lnTo>
                    <a:lnTo>
                      <a:pt x="240" y="60"/>
                    </a:lnTo>
                    <a:lnTo>
                      <a:pt x="194" y="42"/>
                    </a:lnTo>
                    <a:lnTo>
                      <a:pt x="186" y="0"/>
                    </a:lnTo>
                    <a:lnTo>
                      <a:pt x="159" y="0"/>
                    </a:lnTo>
                    <a:lnTo>
                      <a:pt x="159" y="31"/>
                    </a:lnTo>
                    <a:lnTo>
                      <a:pt x="0" y="31"/>
                    </a:lnTo>
                    <a:lnTo>
                      <a:pt x="3" y="125"/>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8" name="Freeform 104"/>
              <p:cNvSpPr>
                <a:spLocks/>
              </p:cNvSpPr>
              <p:nvPr/>
            </p:nvSpPr>
            <p:spPr bwMode="auto">
              <a:xfrm>
                <a:off x="3101" y="1487"/>
                <a:ext cx="522" cy="362"/>
              </a:xfrm>
              <a:custGeom>
                <a:avLst/>
                <a:gdLst>
                  <a:gd name="T0" fmla="*/ 2 w 555"/>
                  <a:gd name="T1" fmla="*/ 34 h 358"/>
                  <a:gd name="T2" fmla="*/ 8 w 555"/>
                  <a:gd name="T3" fmla="*/ 55 h 358"/>
                  <a:gd name="T4" fmla="*/ 5 w 555"/>
                  <a:gd name="T5" fmla="*/ 74 h 358"/>
                  <a:gd name="T6" fmla="*/ 8 w 555"/>
                  <a:gd name="T7" fmla="*/ 125 h 358"/>
                  <a:gd name="T8" fmla="*/ 29 w 555"/>
                  <a:gd name="T9" fmla="*/ 196 h 358"/>
                  <a:gd name="T10" fmla="*/ 29 w 555"/>
                  <a:gd name="T11" fmla="*/ 217 h 358"/>
                  <a:gd name="T12" fmla="*/ 43 w 555"/>
                  <a:gd name="T13" fmla="*/ 251 h 358"/>
                  <a:gd name="T14" fmla="*/ 49 w 555"/>
                  <a:gd name="T15" fmla="*/ 304 h 358"/>
                  <a:gd name="T16" fmla="*/ 46 w 555"/>
                  <a:gd name="T17" fmla="*/ 321 h 358"/>
                  <a:gd name="T18" fmla="*/ 55 w 555"/>
                  <a:gd name="T19" fmla="*/ 338 h 358"/>
                  <a:gd name="T20" fmla="*/ 335 w 555"/>
                  <a:gd name="T21" fmla="*/ 330 h 358"/>
                  <a:gd name="T22" fmla="*/ 356 w 555"/>
                  <a:gd name="T23" fmla="*/ 358 h 358"/>
                  <a:gd name="T24" fmla="*/ 385 w 555"/>
                  <a:gd name="T25" fmla="*/ 277 h 358"/>
                  <a:gd name="T26" fmla="*/ 376 w 555"/>
                  <a:gd name="T27" fmla="*/ 246 h 358"/>
                  <a:gd name="T28" fmla="*/ 426 w 555"/>
                  <a:gd name="T29" fmla="*/ 197 h 358"/>
                  <a:gd name="T30" fmla="*/ 435 w 555"/>
                  <a:gd name="T31" fmla="*/ 162 h 358"/>
                  <a:gd name="T32" fmla="*/ 399 w 555"/>
                  <a:gd name="T33" fmla="*/ 110 h 358"/>
                  <a:gd name="T34" fmla="*/ 364 w 555"/>
                  <a:gd name="T35" fmla="*/ 57 h 358"/>
                  <a:gd name="T36" fmla="*/ 356 w 555"/>
                  <a:gd name="T37" fmla="*/ 0 h 358"/>
                  <a:gd name="T38" fmla="*/ 9 w 555"/>
                  <a:gd name="T39" fmla="*/ 8 h 358"/>
                  <a:gd name="T40" fmla="*/ 0 w 555"/>
                  <a:gd name="T41" fmla="*/ 6 h 358"/>
                  <a:gd name="T42" fmla="*/ 2 w 555"/>
                  <a:gd name="T43" fmla="*/ 34 h 358"/>
                  <a:gd name="T44" fmla="*/ 2 w 555"/>
                  <a:gd name="T45" fmla="*/ 34 h 3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5"/>
                  <a:gd name="T70" fmla="*/ 0 h 358"/>
                  <a:gd name="T71" fmla="*/ 555 w 555"/>
                  <a:gd name="T72" fmla="*/ 358 h 3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5" h="358">
                    <a:moveTo>
                      <a:pt x="2" y="34"/>
                    </a:moveTo>
                    <a:lnTo>
                      <a:pt x="12" y="55"/>
                    </a:lnTo>
                    <a:lnTo>
                      <a:pt x="5" y="74"/>
                    </a:lnTo>
                    <a:lnTo>
                      <a:pt x="12" y="125"/>
                    </a:lnTo>
                    <a:lnTo>
                      <a:pt x="37" y="196"/>
                    </a:lnTo>
                    <a:lnTo>
                      <a:pt x="37" y="217"/>
                    </a:lnTo>
                    <a:lnTo>
                      <a:pt x="55" y="251"/>
                    </a:lnTo>
                    <a:lnTo>
                      <a:pt x="63" y="304"/>
                    </a:lnTo>
                    <a:lnTo>
                      <a:pt x="58" y="321"/>
                    </a:lnTo>
                    <a:lnTo>
                      <a:pt x="70" y="338"/>
                    </a:lnTo>
                    <a:lnTo>
                      <a:pt x="429" y="330"/>
                    </a:lnTo>
                    <a:lnTo>
                      <a:pt x="455" y="358"/>
                    </a:lnTo>
                    <a:lnTo>
                      <a:pt x="492" y="277"/>
                    </a:lnTo>
                    <a:lnTo>
                      <a:pt x="481" y="246"/>
                    </a:lnTo>
                    <a:lnTo>
                      <a:pt x="544" y="197"/>
                    </a:lnTo>
                    <a:lnTo>
                      <a:pt x="555" y="162"/>
                    </a:lnTo>
                    <a:lnTo>
                      <a:pt x="510" y="110"/>
                    </a:lnTo>
                    <a:lnTo>
                      <a:pt x="465" y="57"/>
                    </a:lnTo>
                    <a:lnTo>
                      <a:pt x="455" y="0"/>
                    </a:lnTo>
                    <a:lnTo>
                      <a:pt x="13" y="8"/>
                    </a:lnTo>
                    <a:lnTo>
                      <a:pt x="0" y="6"/>
                    </a:lnTo>
                    <a:lnTo>
                      <a:pt x="2" y="34"/>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9" name="Freeform 105"/>
              <p:cNvSpPr>
                <a:spLocks/>
              </p:cNvSpPr>
              <p:nvPr/>
            </p:nvSpPr>
            <p:spPr bwMode="auto">
              <a:xfrm>
                <a:off x="3167" y="1817"/>
                <a:ext cx="581" cy="525"/>
              </a:xfrm>
              <a:custGeom>
                <a:avLst/>
                <a:gdLst>
                  <a:gd name="T0" fmla="*/ 29 w 618"/>
                  <a:gd name="T1" fmla="*/ 76 h 525"/>
                  <a:gd name="T2" fmla="*/ 44 w 618"/>
                  <a:gd name="T3" fmla="*/ 92 h 525"/>
                  <a:gd name="T4" fmla="*/ 52 w 618"/>
                  <a:gd name="T5" fmla="*/ 89 h 525"/>
                  <a:gd name="T6" fmla="*/ 62 w 618"/>
                  <a:gd name="T7" fmla="*/ 107 h 525"/>
                  <a:gd name="T8" fmla="*/ 53 w 618"/>
                  <a:gd name="T9" fmla="*/ 107 h 525"/>
                  <a:gd name="T10" fmla="*/ 44 w 618"/>
                  <a:gd name="T11" fmla="*/ 131 h 525"/>
                  <a:gd name="T12" fmla="*/ 66 w 618"/>
                  <a:gd name="T13" fmla="*/ 170 h 525"/>
                  <a:gd name="T14" fmla="*/ 82 w 618"/>
                  <a:gd name="T15" fmla="*/ 175 h 525"/>
                  <a:gd name="T16" fmla="*/ 80 w 618"/>
                  <a:gd name="T17" fmla="*/ 419 h 525"/>
                  <a:gd name="T18" fmla="*/ 82 w 618"/>
                  <a:gd name="T19" fmla="*/ 479 h 525"/>
                  <a:gd name="T20" fmla="*/ 403 w 618"/>
                  <a:gd name="T21" fmla="*/ 466 h 525"/>
                  <a:gd name="T22" fmla="*/ 407 w 618"/>
                  <a:gd name="T23" fmla="*/ 502 h 525"/>
                  <a:gd name="T24" fmla="*/ 393 w 618"/>
                  <a:gd name="T25" fmla="*/ 525 h 525"/>
                  <a:gd name="T26" fmla="*/ 442 w 618"/>
                  <a:gd name="T27" fmla="*/ 521 h 525"/>
                  <a:gd name="T28" fmla="*/ 450 w 618"/>
                  <a:gd name="T29" fmla="*/ 502 h 525"/>
                  <a:gd name="T30" fmla="*/ 450 w 618"/>
                  <a:gd name="T31" fmla="*/ 479 h 525"/>
                  <a:gd name="T32" fmla="*/ 464 w 618"/>
                  <a:gd name="T33" fmla="*/ 463 h 525"/>
                  <a:gd name="T34" fmla="*/ 465 w 618"/>
                  <a:gd name="T35" fmla="*/ 445 h 525"/>
                  <a:gd name="T36" fmla="*/ 479 w 618"/>
                  <a:gd name="T37" fmla="*/ 444 h 525"/>
                  <a:gd name="T38" fmla="*/ 482 w 618"/>
                  <a:gd name="T39" fmla="*/ 408 h 525"/>
                  <a:gd name="T40" fmla="*/ 465 w 618"/>
                  <a:gd name="T41" fmla="*/ 403 h 525"/>
                  <a:gd name="T42" fmla="*/ 453 w 618"/>
                  <a:gd name="T43" fmla="*/ 377 h 525"/>
                  <a:gd name="T44" fmla="*/ 436 w 618"/>
                  <a:gd name="T45" fmla="*/ 314 h 525"/>
                  <a:gd name="T46" fmla="*/ 416 w 618"/>
                  <a:gd name="T47" fmla="*/ 306 h 525"/>
                  <a:gd name="T48" fmla="*/ 393 w 618"/>
                  <a:gd name="T49" fmla="*/ 282 h 525"/>
                  <a:gd name="T50" fmla="*/ 385 w 618"/>
                  <a:gd name="T51" fmla="*/ 249 h 525"/>
                  <a:gd name="T52" fmla="*/ 398 w 618"/>
                  <a:gd name="T53" fmla="*/ 199 h 525"/>
                  <a:gd name="T54" fmla="*/ 386 w 618"/>
                  <a:gd name="T55" fmla="*/ 190 h 525"/>
                  <a:gd name="T56" fmla="*/ 359 w 618"/>
                  <a:gd name="T57" fmla="*/ 190 h 525"/>
                  <a:gd name="T58" fmla="*/ 353 w 618"/>
                  <a:gd name="T59" fmla="*/ 159 h 525"/>
                  <a:gd name="T60" fmla="*/ 306 w 618"/>
                  <a:gd name="T61" fmla="*/ 97 h 525"/>
                  <a:gd name="T62" fmla="*/ 296 w 618"/>
                  <a:gd name="T63" fmla="*/ 47 h 525"/>
                  <a:gd name="T64" fmla="*/ 301 w 618"/>
                  <a:gd name="T65" fmla="*/ 28 h 525"/>
                  <a:gd name="T66" fmla="*/ 281 w 618"/>
                  <a:gd name="T67" fmla="*/ 0 h 525"/>
                  <a:gd name="T68" fmla="*/ 0 w 618"/>
                  <a:gd name="T69" fmla="*/ 8 h 525"/>
                  <a:gd name="T70" fmla="*/ 29 w 618"/>
                  <a:gd name="T71" fmla="*/ 76 h 525"/>
                  <a:gd name="T72" fmla="*/ 29 w 618"/>
                  <a:gd name="T73" fmla="*/ 76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8"/>
                  <a:gd name="T112" fmla="*/ 0 h 525"/>
                  <a:gd name="T113" fmla="*/ 618 w 618"/>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8" h="525">
                    <a:moveTo>
                      <a:pt x="37" y="76"/>
                    </a:moveTo>
                    <a:lnTo>
                      <a:pt x="56" y="92"/>
                    </a:lnTo>
                    <a:lnTo>
                      <a:pt x="66" y="89"/>
                    </a:lnTo>
                    <a:lnTo>
                      <a:pt x="79" y="107"/>
                    </a:lnTo>
                    <a:lnTo>
                      <a:pt x="68" y="107"/>
                    </a:lnTo>
                    <a:lnTo>
                      <a:pt x="56" y="131"/>
                    </a:lnTo>
                    <a:lnTo>
                      <a:pt x="84" y="170"/>
                    </a:lnTo>
                    <a:lnTo>
                      <a:pt x="105" y="175"/>
                    </a:lnTo>
                    <a:lnTo>
                      <a:pt x="102" y="419"/>
                    </a:lnTo>
                    <a:lnTo>
                      <a:pt x="105" y="479"/>
                    </a:lnTo>
                    <a:lnTo>
                      <a:pt x="516" y="466"/>
                    </a:lnTo>
                    <a:lnTo>
                      <a:pt x="521" y="502"/>
                    </a:lnTo>
                    <a:lnTo>
                      <a:pt x="503" y="525"/>
                    </a:lnTo>
                    <a:lnTo>
                      <a:pt x="566" y="521"/>
                    </a:lnTo>
                    <a:lnTo>
                      <a:pt x="578" y="502"/>
                    </a:lnTo>
                    <a:lnTo>
                      <a:pt x="578" y="479"/>
                    </a:lnTo>
                    <a:lnTo>
                      <a:pt x="594" y="463"/>
                    </a:lnTo>
                    <a:lnTo>
                      <a:pt x="597" y="445"/>
                    </a:lnTo>
                    <a:lnTo>
                      <a:pt x="613" y="444"/>
                    </a:lnTo>
                    <a:lnTo>
                      <a:pt x="618" y="408"/>
                    </a:lnTo>
                    <a:lnTo>
                      <a:pt x="596" y="403"/>
                    </a:lnTo>
                    <a:lnTo>
                      <a:pt x="581" y="377"/>
                    </a:lnTo>
                    <a:lnTo>
                      <a:pt x="558" y="314"/>
                    </a:lnTo>
                    <a:lnTo>
                      <a:pt x="532" y="306"/>
                    </a:lnTo>
                    <a:lnTo>
                      <a:pt x="503" y="282"/>
                    </a:lnTo>
                    <a:lnTo>
                      <a:pt x="492" y="249"/>
                    </a:lnTo>
                    <a:lnTo>
                      <a:pt x="510" y="199"/>
                    </a:lnTo>
                    <a:lnTo>
                      <a:pt x="495" y="190"/>
                    </a:lnTo>
                    <a:lnTo>
                      <a:pt x="460" y="190"/>
                    </a:lnTo>
                    <a:lnTo>
                      <a:pt x="451" y="159"/>
                    </a:lnTo>
                    <a:lnTo>
                      <a:pt x="393" y="97"/>
                    </a:lnTo>
                    <a:lnTo>
                      <a:pt x="379" y="47"/>
                    </a:lnTo>
                    <a:lnTo>
                      <a:pt x="385" y="28"/>
                    </a:lnTo>
                    <a:lnTo>
                      <a:pt x="359" y="0"/>
                    </a:lnTo>
                    <a:lnTo>
                      <a:pt x="0" y="8"/>
                    </a:lnTo>
                    <a:lnTo>
                      <a:pt x="37" y="76"/>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0" name="Freeform 106"/>
              <p:cNvSpPr>
                <a:spLocks/>
              </p:cNvSpPr>
              <p:nvPr/>
            </p:nvSpPr>
            <p:spPr bwMode="auto">
              <a:xfrm>
                <a:off x="3266" y="2283"/>
                <a:ext cx="442" cy="410"/>
              </a:xfrm>
              <a:custGeom>
                <a:avLst/>
                <a:gdLst>
                  <a:gd name="T0" fmla="*/ 14 w 470"/>
                  <a:gd name="T1" fmla="*/ 141 h 410"/>
                  <a:gd name="T2" fmla="*/ 11 w 470"/>
                  <a:gd name="T3" fmla="*/ 339 h 410"/>
                  <a:gd name="T4" fmla="*/ 20 w 470"/>
                  <a:gd name="T5" fmla="*/ 350 h 410"/>
                  <a:gd name="T6" fmla="*/ 46 w 470"/>
                  <a:gd name="T7" fmla="*/ 350 h 410"/>
                  <a:gd name="T8" fmla="*/ 47 w 470"/>
                  <a:gd name="T9" fmla="*/ 410 h 410"/>
                  <a:gd name="T10" fmla="*/ 264 w 470"/>
                  <a:gd name="T11" fmla="*/ 407 h 410"/>
                  <a:gd name="T12" fmla="*/ 260 w 470"/>
                  <a:gd name="T13" fmla="*/ 345 h 410"/>
                  <a:gd name="T14" fmla="*/ 278 w 470"/>
                  <a:gd name="T15" fmla="*/ 277 h 410"/>
                  <a:gd name="T16" fmla="*/ 307 w 470"/>
                  <a:gd name="T17" fmla="*/ 230 h 410"/>
                  <a:gd name="T18" fmla="*/ 305 w 470"/>
                  <a:gd name="T19" fmla="*/ 217 h 410"/>
                  <a:gd name="T20" fmla="*/ 324 w 470"/>
                  <a:gd name="T21" fmla="*/ 174 h 410"/>
                  <a:gd name="T22" fmla="*/ 335 w 470"/>
                  <a:gd name="T23" fmla="*/ 127 h 410"/>
                  <a:gd name="T24" fmla="*/ 332 w 470"/>
                  <a:gd name="T25" fmla="*/ 123 h 410"/>
                  <a:gd name="T26" fmla="*/ 349 w 470"/>
                  <a:gd name="T27" fmla="*/ 106 h 410"/>
                  <a:gd name="T28" fmla="*/ 368 w 470"/>
                  <a:gd name="T29" fmla="*/ 65 h 410"/>
                  <a:gd name="T30" fmla="*/ 361 w 470"/>
                  <a:gd name="T31" fmla="*/ 55 h 410"/>
                  <a:gd name="T32" fmla="*/ 311 w 470"/>
                  <a:gd name="T33" fmla="*/ 59 h 410"/>
                  <a:gd name="T34" fmla="*/ 325 w 470"/>
                  <a:gd name="T35" fmla="*/ 36 h 410"/>
                  <a:gd name="T36" fmla="*/ 322 w 470"/>
                  <a:gd name="T37" fmla="*/ 0 h 410"/>
                  <a:gd name="T38" fmla="*/ 0 w 470"/>
                  <a:gd name="T39" fmla="*/ 13 h 410"/>
                  <a:gd name="T40" fmla="*/ 14 w 470"/>
                  <a:gd name="T41" fmla="*/ 141 h 410"/>
                  <a:gd name="T42" fmla="*/ 14 w 470"/>
                  <a:gd name="T43" fmla="*/ 141 h 4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0"/>
                  <a:gd name="T67" fmla="*/ 0 h 410"/>
                  <a:gd name="T68" fmla="*/ 470 w 470"/>
                  <a:gd name="T69" fmla="*/ 410 h 4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0" h="410">
                    <a:moveTo>
                      <a:pt x="18" y="141"/>
                    </a:moveTo>
                    <a:lnTo>
                      <a:pt x="15" y="339"/>
                    </a:lnTo>
                    <a:lnTo>
                      <a:pt x="24" y="350"/>
                    </a:lnTo>
                    <a:lnTo>
                      <a:pt x="58" y="350"/>
                    </a:lnTo>
                    <a:lnTo>
                      <a:pt x="60" y="410"/>
                    </a:lnTo>
                    <a:lnTo>
                      <a:pt x="338" y="407"/>
                    </a:lnTo>
                    <a:lnTo>
                      <a:pt x="334" y="345"/>
                    </a:lnTo>
                    <a:lnTo>
                      <a:pt x="356" y="277"/>
                    </a:lnTo>
                    <a:lnTo>
                      <a:pt x="392" y="230"/>
                    </a:lnTo>
                    <a:lnTo>
                      <a:pt x="389" y="217"/>
                    </a:lnTo>
                    <a:lnTo>
                      <a:pt x="414" y="174"/>
                    </a:lnTo>
                    <a:lnTo>
                      <a:pt x="429" y="127"/>
                    </a:lnTo>
                    <a:lnTo>
                      <a:pt x="424" y="123"/>
                    </a:lnTo>
                    <a:lnTo>
                      <a:pt x="447" y="106"/>
                    </a:lnTo>
                    <a:lnTo>
                      <a:pt x="470" y="65"/>
                    </a:lnTo>
                    <a:lnTo>
                      <a:pt x="461" y="55"/>
                    </a:lnTo>
                    <a:lnTo>
                      <a:pt x="398" y="59"/>
                    </a:lnTo>
                    <a:lnTo>
                      <a:pt x="416" y="36"/>
                    </a:lnTo>
                    <a:lnTo>
                      <a:pt x="411" y="0"/>
                    </a:lnTo>
                    <a:lnTo>
                      <a:pt x="0" y="13"/>
                    </a:lnTo>
                    <a:lnTo>
                      <a:pt x="18" y="141"/>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1" name="Freeform 107"/>
              <p:cNvSpPr>
                <a:spLocks/>
              </p:cNvSpPr>
              <p:nvPr/>
            </p:nvSpPr>
            <p:spPr bwMode="auto">
              <a:xfrm>
                <a:off x="3323" y="2692"/>
                <a:ext cx="498" cy="448"/>
              </a:xfrm>
              <a:custGeom>
                <a:avLst/>
                <a:gdLst>
                  <a:gd name="T0" fmla="*/ 0 w 531"/>
                  <a:gd name="T1" fmla="*/ 3 h 450"/>
                  <a:gd name="T2" fmla="*/ 5 w 531"/>
                  <a:gd name="T3" fmla="*/ 124 h 450"/>
                  <a:gd name="T4" fmla="*/ 41 w 531"/>
                  <a:gd name="T5" fmla="*/ 213 h 450"/>
                  <a:gd name="T6" fmla="*/ 28 w 531"/>
                  <a:gd name="T7" fmla="*/ 287 h 450"/>
                  <a:gd name="T8" fmla="*/ 31 w 531"/>
                  <a:gd name="T9" fmla="*/ 345 h 450"/>
                  <a:gd name="T10" fmla="*/ 14 w 531"/>
                  <a:gd name="T11" fmla="*/ 374 h 450"/>
                  <a:gd name="T12" fmla="*/ 21 w 531"/>
                  <a:gd name="T13" fmla="*/ 384 h 450"/>
                  <a:gd name="T14" fmla="*/ 76 w 531"/>
                  <a:gd name="T15" fmla="*/ 376 h 450"/>
                  <a:gd name="T16" fmla="*/ 144 w 531"/>
                  <a:gd name="T17" fmla="*/ 399 h 450"/>
                  <a:gd name="T18" fmla="*/ 167 w 531"/>
                  <a:gd name="T19" fmla="*/ 376 h 450"/>
                  <a:gd name="T20" fmla="*/ 233 w 531"/>
                  <a:gd name="T21" fmla="*/ 412 h 450"/>
                  <a:gd name="T22" fmla="*/ 240 w 531"/>
                  <a:gd name="T23" fmla="*/ 431 h 450"/>
                  <a:gd name="T24" fmla="*/ 264 w 531"/>
                  <a:gd name="T25" fmla="*/ 446 h 450"/>
                  <a:gd name="T26" fmla="*/ 278 w 531"/>
                  <a:gd name="T27" fmla="*/ 428 h 450"/>
                  <a:gd name="T28" fmla="*/ 310 w 531"/>
                  <a:gd name="T29" fmla="*/ 444 h 450"/>
                  <a:gd name="T30" fmla="*/ 330 w 531"/>
                  <a:gd name="T31" fmla="*/ 431 h 450"/>
                  <a:gd name="T32" fmla="*/ 326 w 531"/>
                  <a:gd name="T33" fmla="*/ 405 h 450"/>
                  <a:gd name="T34" fmla="*/ 380 w 531"/>
                  <a:gd name="T35" fmla="*/ 428 h 450"/>
                  <a:gd name="T36" fmla="*/ 378 w 531"/>
                  <a:gd name="T37" fmla="*/ 454 h 450"/>
                  <a:gd name="T38" fmla="*/ 414 w 531"/>
                  <a:gd name="T39" fmla="*/ 421 h 450"/>
                  <a:gd name="T40" fmla="*/ 382 w 531"/>
                  <a:gd name="T41" fmla="*/ 416 h 450"/>
                  <a:gd name="T42" fmla="*/ 357 w 531"/>
                  <a:gd name="T43" fmla="*/ 382 h 450"/>
                  <a:gd name="T44" fmla="*/ 388 w 531"/>
                  <a:gd name="T45" fmla="*/ 340 h 450"/>
                  <a:gd name="T46" fmla="*/ 388 w 531"/>
                  <a:gd name="T47" fmla="*/ 316 h 450"/>
                  <a:gd name="T48" fmla="*/ 353 w 531"/>
                  <a:gd name="T49" fmla="*/ 352 h 450"/>
                  <a:gd name="T50" fmla="*/ 337 w 531"/>
                  <a:gd name="T51" fmla="*/ 340 h 450"/>
                  <a:gd name="T52" fmla="*/ 351 w 531"/>
                  <a:gd name="T53" fmla="*/ 321 h 450"/>
                  <a:gd name="T54" fmla="*/ 313 w 531"/>
                  <a:gd name="T55" fmla="*/ 335 h 450"/>
                  <a:gd name="T56" fmla="*/ 289 w 531"/>
                  <a:gd name="T57" fmla="*/ 323 h 450"/>
                  <a:gd name="T58" fmla="*/ 296 w 531"/>
                  <a:gd name="T59" fmla="*/ 301 h 450"/>
                  <a:gd name="T60" fmla="*/ 359 w 531"/>
                  <a:gd name="T61" fmla="*/ 316 h 450"/>
                  <a:gd name="T62" fmla="*/ 335 w 531"/>
                  <a:gd name="T63" fmla="*/ 263 h 450"/>
                  <a:gd name="T64" fmla="*/ 338 w 531"/>
                  <a:gd name="T65" fmla="*/ 220 h 450"/>
                  <a:gd name="T66" fmla="*/ 192 w 531"/>
                  <a:gd name="T67" fmla="*/ 232 h 450"/>
                  <a:gd name="T68" fmla="*/ 211 w 531"/>
                  <a:gd name="T69" fmla="*/ 144 h 450"/>
                  <a:gd name="T70" fmla="*/ 235 w 531"/>
                  <a:gd name="T71" fmla="*/ 102 h 450"/>
                  <a:gd name="T72" fmla="*/ 227 w 531"/>
                  <a:gd name="T73" fmla="*/ 90 h 450"/>
                  <a:gd name="T74" fmla="*/ 216 w 531"/>
                  <a:gd name="T75" fmla="*/ 0 h 450"/>
                  <a:gd name="T76" fmla="*/ 0 w 531"/>
                  <a:gd name="T77" fmla="*/ 3 h 450"/>
                  <a:gd name="T78" fmla="*/ 0 w 531"/>
                  <a:gd name="T79" fmla="*/ 3 h 450"/>
                  <a:gd name="T80" fmla="*/ 0 w 531"/>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1"/>
                  <a:gd name="T124" fmla="*/ 0 h 450"/>
                  <a:gd name="T125" fmla="*/ 531 w 531"/>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1" h="450">
                    <a:moveTo>
                      <a:pt x="0" y="3"/>
                    </a:moveTo>
                    <a:lnTo>
                      <a:pt x="5" y="124"/>
                    </a:lnTo>
                    <a:lnTo>
                      <a:pt x="53" y="213"/>
                    </a:lnTo>
                    <a:lnTo>
                      <a:pt x="36" y="283"/>
                    </a:lnTo>
                    <a:lnTo>
                      <a:pt x="39" y="341"/>
                    </a:lnTo>
                    <a:lnTo>
                      <a:pt x="18" y="370"/>
                    </a:lnTo>
                    <a:lnTo>
                      <a:pt x="26" y="380"/>
                    </a:lnTo>
                    <a:lnTo>
                      <a:pt x="97" y="372"/>
                    </a:lnTo>
                    <a:lnTo>
                      <a:pt x="184" y="395"/>
                    </a:lnTo>
                    <a:lnTo>
                      <a:pt x="214" y="372"/>
                    </a:lnTo>
                    <a:lnTo>
                      <a:pt x="299" y="408"/>
                    </a:lnTo>
                    <a:lnTo>
                      <a:pt x="306" y="427"/>
                    </a:lnTo>
                    <a:lnTo>
                      <a:pt x="338" y="442"/>
                    </a:lnTo>
                    <a:lnTo>
                      <a:pt x="356" y="424"/>
                    </a:lnTo>
                    <a:lnTo>
                      <a:pt x="397" y="440"/>
                    </a:lnTo>
                    <a:lnTo>
                      <a:pt x="422" y="427"/>
                    </a:lnTo>
                    <a:lnTo>
                      <a:pt x="418" y="401"/>
                    </a:lnTo>
                    <a:lnTo>
                      <a:pt x="487" y="424"/>
                    </a:lnTo>
                    <a:lnTo>
                      <a:pt x="484" y="450"/>
                    </a:lnTo>
                    <a:lnTo>
                      <a:pt x="531" y="417"/>
                    </a:lnTo>
                    <a:lnTo>
                      <a:pt x="489" y="412"/>
                    </a:lnTo>
                    <a:lnTo>
                      <a:pt x="458" y="378"/>
                    </a:lnTo>
                    <a:lnTo>
                      <a:pt x="497" y="336"/>
                    </a:lnTo>
                    <a:lnTo>
                      <a:pt x="497" y="312"/>
                    </a:lnTo>
                    <a:lnTo>
                      <a:pt x="453" y="348"/>
                    </a:lnTo>
                    <a:lnTo>
                      <a:pt x="432" y="336"/>
                    </a:lnTo>
                    <a:lnTo>
                      <a:pt x="450" y="317"/>
                    </a:lnTo>
                    <a:lnTo>
                      <a:pt x="401" y="331"/>
                    </a:lnTo>
                    <a:lnTo>
                      <a:pt x="371" y="319"/>
                    </a:lnTo>
                    <a:lnTo>
                      <a:pt x="379" y="297"/>
                    </a:lnTo>
                    <a:lnTo>
                      <a:pt x="461" y="312"/>
                    </a:lnTo>
                    <a:lnTo>
                      <a:pt x="429" y="259"/>
                    </a:lnTo>
                    <a:lnTo>
                      <a:pt x="434" y="220"/>
                    </a:lnTo>
                    <a:lnTo>
                      <a:pt x="246" y="228"/>
                    </a:lnTo>
                    <a:lnTo>
                      <a:pt x="269" y="144"/>
                    </a:lnTo>
                    <a:lnTo>
                      <a:pt x="301" y="102"/>
                    </a:lnTo>
                    <a:lnTo>
                      <a:pt x="291" y="90"/>
                    </a:lnTo>
                    <a:lnTo>
                      <a:pt x="278" y="0"/>
                    </a:lnTo>
                    <a:lnTo>
                      <a:pt x="0" y="3"/>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2" name="Freeform 108"/>
              <p:cNvSpPr>
                <a:spLocks/>
              </p:cNvSpPr>
              <p:nvPr/>
            </p:nvSpPr>
            <p:spPr bwMode="auto">
              <a:xfrm>
                <a:off x="3576" y="1020"/>
                <a:ext cx="498" cy="265"/>
              </a:xfrm>
              <a:custGeom>
                <a:avLst/>
                <a:gdLst>
                  <a:gd name="T0" fmla="*/ 148 w 530"/>
                  <a:gd name="T1" fmla="*/ 177 h 264"/>
                  <a:gd name="T2" fmla="*/ 154 w 530"/>
                  <a:gd name="T3" fmla="*/ 193 h 264"/>
                  <a:gd name="T4" fmla="*/ 168 w 530"/>
                  <a:gd name="T5" fmla="*/ 198 h 264"/>
                  <a:gd name="T6" fmla="*/ 188 w 530"/>
                  <a:gd name="T7" fmla="*/ 268 h 264"/>
                  <a:gd name="T8" fmla="*/ 226 w 530"/>
                  <a:gd name="T9" fmla="*/ 172 h 264"/>
                  <a:gd name="T10" fmla="*/ 243 w 530"/>
                  <a:gd name="T11" fmla="*/ 175 h 264"/>
                  <a:gd name="T12" fmla="*/ 268 w 530"/>
                  <a:gd name="T13" fmla="*/ 161 h 264"/>
                  <a:gd name="T14" fmla="*/ 307 w 530"/>
                  <a:gd name="T15" fmla="*/ 161 h 264"/>
                  <a:gd name="T16" fmla="*/ 321 w 530"/>
                  <a:gd name="T17" fmla="*/ 138 h 264"/>
                  <a:gd name="T18" fmla="*/ 397 w 530"/>
                  <a:gd name="T19" fmla="*/ 141 h 264"/>
                  <a:gd name="T20" fmla="*/ 413 w 530"/>
                  <a:gd name="T21" fmla="*/ 123 h 264"/>
                  <a:gd name="T22" fmla="*/ 387 w 530"/>
                  <a:gd name="T23" fmla="*/ 86 h 264"/>
                  <a:gd name="T24" fmla="*/ 341 w 530"/>
                  <a:gd name="T25" fmla="*/ 87 h 264"/>
                  <a:gd name="T26" fmla="*/ 303 w 530"/>
                  <a:gd name="T27" fmla="*/ 81 h 264"/>
                  <a:gd name="T28" fmla="*/ 255 w 530"/>
                  <a:gd name="T29" fmla="*/ 81 h 264"/>
                  <a:gd name="T30" fmla="*/ 240 w 530"/>
                  <a:gd name="T31" fmla="*/ 112 h 264"/>
                  <a:gd name="T32" fmla="*/ 214 w 530"/>
                  <a:gd name="T33" fmla="*/ 94 h 264"/>
                  <a:gd name="T34" fmla="*/ 189 w 530"/>
                  <a:gd name="T35" fmla="*/ 97 h 264"/>
                  <a:gd name="T36" fmla="*/ 181 w 530"/>
                  <a:gd name="T37" fmla="*/ 65 h 264"/>
                  <a:gd name="T38" fmla="*/ 126 w 530"/>
                  <a:gd name="T39" fmla="*/ 60 h 264"/>
                  <a:gd name="T40" fmla="*/ 120 w 530"/>
                  <a:gd name="T41" fmla="*/ 48 h 264"/>
                  <a:gd name="T42" fmla="*/ 144 w 530"/>
                  <a:gd name="T43" fmla="*/ 14 h 264"/>
                  <a:gd name="T44" fmla="*/ 164 w 530"/>
                  <a:gd name="T45" fmla="*/ 13 h 264"/>
                  <a:gd name="T46" fmla="*/ 144 w 530"/>
                  <a:gd name="T47" fmla="*/ 0 h 264"/>
                  <a:gd name="T48" fmla="*/ 114 w 530"/>
                  <a:gd name="T49" fmla="*/ 10 h 264"/>
                  <a:gd name="T50" fmla="*/ 63 w 530"/>
                  <a:gd name="T51" fmla="*/ 74 h 264"/>
                  <a:gd name="T52" fmla="*/ 38 w 530"/>
                  <a:gd name="T53" fmla="*/ 81 h 264"/>
                  <a:gd name="T54" fmla="*/ 0 w 530"/>
                  <a:gd name="T55" fmla="*/ 113 h 264"/>
                  <a:gd name="T56" fmla="*/ 148 w 530"/>
                  <a:gd name="T57" fmla="*/ 177 h 264"/>
                  <a:gd name="T58" fmla="*/ 148 w 530"/>
                  <a:gd name="T59" fmla="*/ 177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0"/>
                  <a:gd name="T91" fmla="*/ 0 h 264"/>
                  <a:gd name="T92" fmla="*/ 530 w 530"/>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0" h="264">
                    <a:moveTo>
                      <a:pt x="191" y="173"/>
                    </a:moveTo>
                    <a:lnTo>
                      <a:pt x="198" y="189"/>
                    </a:lnTo>
                    <a:lnTo>
                      <a:pt x="216" y="194"/>
                    </a:lnTo>
                    <a:lnTo>
                      <a:pt x="242" y="264"/>
                    </a:lnTo>
                    <a:lnTo>
                      <a:pt x="288" y="168"/>
                    </a:lnTo>
                    <a:lnTo>
                      <a:pt x="313" y="171"/>
                    </a:lnTo>
                    <a:lnTo>
                      <a:pt x="344" y="157"/>
                    </a:lnTo>
                    <a:lnTo>
                      <a:pt x="394" y="157"/>
                    </a:lnTo>
                    <a:lnTo>
                      <a:pt x="412" y="134"/>
                    </a:lnTo>
                    <a:lnTo>
                      <a:pt x="510" y="137"/>
                    </a:lnTo>
                    <a:lnTo>
                      <a:pt x="530" y="123"/>
                    </a:lnTo>
                    <a:lnTo>
                      <a:pt x="497" y="86"/>
                    </a:lnTo>
                    <a:lnTo>
                      <a:pt x="437" y="87"/>
                    </a:lnTo>
                    <a:lnTo>
                      <a:pt x="389" y="81"/>
                    </a:lnTo>
                    <a:lnTo>
                      <a:pt x="327" y="81"/>
                    </a:lnTo>
                    <a:lnTo>
                      <a:pt x="306" y="112"/>
                    </a:lnTo>
                    <a:lnTo>
                      <a:pt x="276" y="94"/>
                    </a:lnTo>
                    <a:lnTo>
                      <a:pt x="243" y="97"/>
                    </a:lnTo>
                    <a:lnTo>
                      <a:pt x="232" y="65"/>
                    </a:lnTo>
                    <a:lnTo>
                      <a:pt x="162" y="60"/>
                    </a:lnTo>
                    <a:lnTo>
                      <a:pt x="154" y="48"/>
                    </a:lnTo>
                    <a:lnTo>
                      <a:pt x="185" y="14"/>
                    </a:lnTo>
                    <a:lnTo>
                      <a:pt x="211" y="13"/>
                    </a:lnTo>
                    <a:lnTo>
                      <a:pt x="185" y="0"/>
                    </a:lnTo>
                    <a:lnTo>
                      <a:pt x="146" y="10"/>
                    </a:lnTo>
                    <a:lnTo>
                      <a:pt x="81" y="74"/>
                    </a:lnTo>
                    <a:lnTo>
                      <a:pt x="49" y="81"/>
                    </a:lnTo>
                    <a:lnTo>
                      <a:pt x="0" y="113"/>
                    </a:lnTo>
                    <a:lnTo>
                      <a:pt x="191" y="173"/>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3" name="Freeform 109"/>
              <p:cNvSpPr>
                <a:spLocks/>
              </p:cNvSpPr>
              <p:nvPr/>
            </p:nvSpPr>
            <p:spPr bwMode="auto">
              <a:xfrm>
                <a:off x="3897" y="1184"/>
                <a:ext cx="338" cy="475"/>
              </a:xfrm>
              <a:custGeom>
                <a:avLst/>
                <a:gdLst>
                  <a:gd name="T0" fmla="*/ 32 w 359"/>
                  <a:gd name="T1" fmla="*/ 395 h 476"/>
                  <a:gd name="T2" fmla="*/ 28 w 359"/>
                  <a:gd name="T3" fmla="*/ 316 h 476"/>
                  <a:gd name="T4" fmla="*/ 5 w 359"/>
                  <a:gd name="T5" fmla="*/ 258 h 476"/>
                  <a:gd name="T6" fmla="*/ 14 w 359"/>
                  <a:gd name="T7" fmla="*/ 136 h 476"/>
                  <a:gd name="T8" fmla="*/ 55 w 359"/>
                  <a:gd name="T9" fmla="*/ 73 h 476"/>
                  <a:gd name="T10" fmla="*/ 52 w 359"/>
                  <a:gd name="T11" fmla="*/ 120 h 476"/>
                  <a:gd name="T12" fmla="*/ 64 w 359"/>
                  <a:gd name="T13" fmla="*/ 110 h 476"/>
                  <a:gd name="T14" fmla="*/ 64 w 359"/>
                  <a:gd name="T15" fmla="*/ 72 h 476"/>
                  <a:gd name="T16" fmla="*/ 80 w 359"/>
                  <a:gd name="T17" fmla="*/ 49 h 476"/>
                  <a:gd name="T18" fmla="*/ 85 w 359"/>
                  <a:gd name="T19" fmla="*/ 7 h 476"/>
                  <a:gd name="T20" fmla="*/ 99 w 359"/>
                  <a:gd name="T21" fmla="*/ 0 h 476"/>
                  <a:gd name="T22" fmla="*/ 185 w 359"/>
                  <a:gd name="T23" fmla="*/ 38 h 476"/>
                  <a:gd name="T24" fmla="*/ 192 w 359"/>
                  <a:gd name="T25" fmla="*/ 68 h 476"/>
                  <a:gd name="T26" fmla="*/ 204 w 359"/>
                  <a:gd name="T27" fmla="*/ 97 h 476"/>
                  <a:gd name="T28" fmla="*/ 206 w 359"/>
                  <a:gd name="T29" fmla="*/ 149 h 476"/>
                  <a:gd name="T30" fmla="*/ 177 w 359"/>
                  <a:gd name="T31" fmla="*/ 195 h 476"/>
                  <a:gd name="T32" fmla="*/ 175 w 359"/>
                  <a:gd name="T33" fmla="*/ 229 h 476"/>
                  <a:gd name="T34" fmla="*/ 192 w 359"/>
                  <a:gd name="T35" fmla="*/ 240 h 476"/>
                  <a:gd name="T36" fmla="*/ 216 w 359"/>
                  <a:gd name="T37" fmla="*/ 193 h 476"/>
                  <a:gd name="T38" fmla="*/ 237 w 359"/>
                  <a:gd name="T39" fmla="*/ 177 h 476"/>
                  <a:gd name="T40" fmla="*/ 252 w 359"/>
                  <a:gd name="T41" fmla="*/ 186 h 476"/>
                  <a:gd name="T42" fmla="*/ 282 w 359"/>
                  <a:gd name="T43" fmla="*/ 292 h 476"/>
                  <a:gd name="T44" fmla="*/ 263 w 359"/>
                  <a:gd name="T45" fmla="*/ 337 h 476"/>
                  <a:gd name="T46" fmla="*/ 257 w 359"/>
                  <a:gd name="T47" fmla="*/ 369 h 476"/>
                  <a:gd name="T48" fmla="*/ 246 w 359"/>
                  <a:gd name="T49" fmla="*/ 379 h 476"/>
                  <a:gd name="T50" fmla="*/ 246 w 359"/>
                  <a:gd name="T51" fmla="*/ 408 h 476"/>
                  <a:gd name="T52" fmla="*/ 231 w 359"/>
                  <a:gd name="T53" fmla="*/ 447 h 476"/>
                  <a:gd name="T54" fmla="*/ 137 w 359"/>
                  <a:gd name="T55" fmla="*/ 463 h 476"/>
                  <a:gd name="T56" fmla="*/ 136 w 359"/>
                  <a:gd name="T57" fmla="*/ 457 h 476"/>
                  <a:gd name="T58" fmla="*/ 0 w 359"/>
                  <a:gd name="T59" fmla="*/ 476 h 476"/>
                  <a:gd name="T60" fmla="*/ 32 w 359"/>
                  <a:gd name="T61" fmla="*/ 395 h 476"/>
                  <a:gd name="T62" fmla="*/ 32 w 359"/>
                  <a:gd name="T63" fmla="*/ 395 h 4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9"/>
                  <a:gd name="T97" fmla="*/ 0 h 476"/>
                  <a:gd name="T98" fmla="*/ 359 w 359"/>
                  <a:gd name="T99" fmla="*/ 476 h 4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9" h="476">
                    <a:moveTo>
                      <a:pt x="40" y="395"/>
                    </a:moveTo>
                    <a:lnTo>
                      <a:pt x="36" y="316"/>
                    </a:lnTo>
                    <a:lnTo>
                      <a:pt x="5" y="258"/>
                    </a:lnTo>
                    <a:lnTo>
                      <a:pt x="18" y="136"/>
                    </a:lnTo>
                    <a:lnTo>
                      <a:pt x="70" y="73"/>
                    </a:lnTo>
                    <a:lnTo>
                      <a:pt x="66" y="120"/>
                    </a:lnTo>
                    <a:lnTo>
                      <a:pt x="82" y="110"/>
                    </a:lnTo>
                    <a:lnTo>
                      <a:pt x="82" y="72"/>
                    </a:lnTo>
                    <a:lnTo>
                      <a:pt x="102" y="49"/>
                    </a:lnTo>
                    <a:lnTo>
                      <a:pt x="108" y="7"/>
                    </a:lnTo>
                    <a:lnTo>
                      <a:pt x="126" y="0"/>
                    </a:lnTo>
                    <a:lnTo>
                      <a:pt x="235" y="38"/>
                    </a:lnTo>
                    <a:lnTo>
                      <a:pt x="244" y="68"/>
                    </a:lnTo>
                    <a:lnTo>
                      <a:pt x="259" y="97"/>
                    </a:lnTo>
                    <a:lnTo>
                      <a:pt x="262" y="149"/>
                    </a:lnTo>
                    <a:lnTo>
                      <a:pt x="225" y="195"/>
                    </a:lnTo>
                    <a:lnTo>
                      <a:pt x="223" y="229"/>
                    </a:lnTo>
                    <a:lnTo>
                      <a:pt x="244" y="240"/>
                    </a:lnTo>
                    <a:lnTo>
                      <a:pt x="274" y="193"/>
                    </a:lnTo>
                    <a:lnTo>
                      <a:pt x="303" y="177"/>
                    </a:lnTo>
                    <a:lnTo>
                      <a:pt x="322" y="186"/>
                    </a:lnTo>
                    <a:lnTo>
                      <a:pt x="359" y="292"/>
                    </a:lnTo>
                    <a:lnTo>
                      <a:pt x="333" y="337"/>
                    </a:lnTo>
                    <a:lnTo>
                      <a:pt x="327" y="369"/>
                    </a:lnTo>
                    <a:lnTo>
                      <a:pt x="312" y="379"/>
                    </a:lnTo>
                    <a:lnTo>
                      <a:pt x="312" y="408"/>
                    </a:lnTo>
                    <a:lnTo>
                      <a:pt x="293" y="447"/>
                    </a:lnTo>
                    <a:lnTo>
                      <a:pt x="175" y="463"/>
                    </a:lnTo>
                    <a:lnTo>
                      <a:pt x="172" y="457"/>
                    </a:lnTo>
                    <a:lnTo>
                      <a:pt x="0" y="476"/>
                    </a:lnTo>
                    <a:lnTo>
                      <a:pt x="40" y="395"/>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4" name="Freeform 110"/>
              <p:cNvSpPr>
                <a:spLocks/>
              </p:cNvSpPr>
              <p:nvPr/>
            </p:nvSpPr>
            <p:spPr bwMode="auto">
              <a:xfrm>
                <a:off x="3389" y="1093"/>
                <a:ext cx="459" cy="499"/>
              </a:xfrm>
              <a:custGeom>
                <a:avLst/>
                <a:gdLst>
                  <a:gd name="T0" fmla="*/ 9 w 492"/>
                  <a:gd name="T1" fmla="*/ 192 h 503"/>
                  <a:gd name="T2" fmla="*/ 8 w 492"/>
                  <a:gd name="T3" fmla="*/ 256 h 503"/>
                  <a:gd name="T4" fmla="*/ 55 w 492"/>
                  <a:gd name="T5" fmla="*/ 293 h 503"/>
                  <a:gd name="T6" fmla="*/ 73 w 492"/>
                  <a:gd name="T7" fmla="*/ 319 h 503"/>
                  <a:gd name="T8" fmla="*/ 111 w 492"/>
                  <a:gd name="T9" fmla="*/ 355 h 503"/>
                  <a:gd name="T10" fmla="*/ 116 w 492"/>
                  <a:gd name="T11" fmla="*/ 397 h 503"/>
                  <a:gd name="T12" fmla="*/ 123 w 492"/>
                  <a:gd name="T13" fmla="*/ 454 h 503"/>
                  <a:gd name="T14" fmla="*/ 159 w 492"/>
                  <a:gd name="T15" fmla="*/ 507 h 503"/>
                  <a:gd name="T16" fmla="*/ 349 w 492"/>
                  <a:gd name="T17" fmla="*/ 493 h 503"/>
                  <a:gd name="T18" fmla="*/ 339 w 492"/>
                  <a:gd name="T19" fmla="*/ 415 h 503"/>
                  <a:gd name="T20" fmla="*/ 355 w 492"/>
                  <a:gd name="T21" fmla="*/ 297 h 503"/>
                  <a:gd name="T22" fmla="*/ 355 w 492"/>
                  <a:gd name="T23" fmla="*/ 264 h 503"/>
                  <a:gd name="T24" fmla="*/ 383 w 492"/>
                  <a:gd name="T25" fmla="*/ 168 h 503"/>
                  <a:gd name="T26" fmla="*/ 376 w 492"/>
                  <a:gd name="T27" fmla="*/ 165 h 503"/>
                  <a:gd name="T28" fmla="*/ 358 w 492"/>
                  <a:gd name="T29" fmla="*/ 218 h 503"/>
                  <a:gd name="T30" fmla="*/ 343 w 492"/>
                  <a:gd name="T31" fmla="*/ 221 h 503"/>
                  <a:gd name="T32" fmla="*/ 336 w 492"/>
                  <a:gd name="T33" fmla="*/ 244 h 503"/>
                  <a:gd name="T34" fmla="*/ 319 w 492"/>
                  <a:gd name="T35" fmla="*/ 263 h 503"/>
                  <a:gd name="T36" fmla="*/ 331 w 492"/>
                  <a:gd name="T37" fmla="*/ 210 h 503"/>
                  <a:gd name="T38" fmla="*/ 343 w 492"/>
                  <a:gd name="T39" fmla="*/ 191 h 503"/>
                  <a:gd name="T40" fmla="*/ 323 w 492"/>
                  <a:gd name="T41" fmla="*/ 121 h 503"/>
                  <a:gd name="T42" fmla="*/ 309 w 492"/>
                  <a:gd name="T43" fmla="*/ 116 h 503"/>
                  <a:gd name="T44" fmla="*/ 303 w 492"/>
                  <a:gd name="T45" fmla="*/ 100 h 503"/>
                  <a:gd name="T46" fmla="*/ 155 w 492"/>
                  <a:gd name="T47" fmla="*/ 40 h 503"/>
                  <a:gd name="T48" fmla="*/ 136 w 492"/>
                  <a:gd name="T49" fmla="*/ 29 h 503"/>
                  <a:gd name="T50" fmla="*/ 126 w 492"/>
                  <a:gd name="T51" fmla="*/ 40 h 503"/>
                  <a:gd name="T52" fmla="*/ 122 w 492"/>
                  <a:gd name="T53" fmla="*/ 37 h 503"/>
                  <a:gd name="T54" fmla="*/ 128 w 492"/>
                  <a:gd name="T55" fmla="*/ 16 h 503"/>
                  <a:gd name="T56" fmla="*/ 131 w 492"/>
                  <a:gd name="T57" fmla="*/ 3 h 503"/>
                  <a:gd name="T58" fmla="*/ 126 w 492"/>
                  <a:gd name="T59" fmla="*/ 0 h 503"/>
                  <a:gd name="T60" fmla="*/ 65 w 492"/>
                  <a:gd name="T61" fmla="*/ 32 h 503"/>
                  <a:gd name="T62" fmla="*/ 59 w 492"/>
                  <a:gd name="T63" fmla="*/ 34 h 503"/>
                  <a:gd name="T64" fmla="*/ 47 w 492"/>
                  <a:gd name="T65" fmla="*/ 26 h 503"/>
                  <a:gd name="T66" fmla="*/ 35 w 492"/>
                  <a:gd name="T67" fmla="*/ 35 h 503"/>
                  <a:gd name="T68" fmla="*/ 38 w 492"/>
                  <a:gd name="T69" fmla="*/ 94 h 503"/>
                  <a:gd name="T70" fmla="*/ 0 w 492"/>
                  <a:gd name="T71" fmla="*/ 152 h 503"/>
                  <a:gd name="T72" fmla="*/ 9 w 492"/>
                  <a:gd name="T73" fmla="*/ 192 h 503"/>
                  <a:gd name="T74" fmla="*/ 9 w 492"/>
                  <a:gd name="T75" fmla="*/ 192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2"/>
                  <a:gd name="T115" fmla="*/ 0 h 503"/>
                  <a:gd name="T116" fmla="*/ 492 w 492"/>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2" h="503">
                    <a:moveTo>
                      <a:pt x="13" y="192"/>
                    </a:moveTo>
                    <a:lnTo>
                      <a:pt x="11" y="252"/>
                    </a:lnTo>
                    <a:lnTo>
                      <a:pt x="71" y="289"/>
                    </a:lnTo>
                    <a:lnTo>
                      <a:pt x="94" y="315"/>
                    </a:lnTo>
                    <a:lnTo>
                      <a:pt x="143" y="351"/>
                    </a:lnTo>
                    <a:lnTo>
                      <a:pt x="149" y="393"/>
                    </a:lnTo>
                    <a:lnTo>
                      <a:pt x="159" y="450"/>
                    </a:lnTo>
                    <a:lnTo>
                      <a:pt x="204" y="503"/>
                    </a:lnTo>
                    <a:lnTo>
                      <a:pt x="449" y="489"/>
                    </a:lnTo>
                    <a:lnTo>
                      <a:pt x="436" y="411"/>
                    </a:lnTo>
                    <a:lnTo>
                      <a:pt x="457" y="293"/>
                    </a:lnTo>
                    <a:lnTo>
                      <a:pt x="457" y="260"/>
                    </a:lnTo>
                    <a:lnTo>
                      <a:pt x="492" y="168"/>
                    </a:lnTo>
                    <a:lnTo>
                      <a:pt x="483" y="165"/>
                    </a:lnTo>
                    <a:lnTo>
                      <a:pt x="460" y="218"/>
                    </a:lnTo>
                    <a:lnTo>
                      <a:pt x="441" y="221"/>
                    </a:lnTo>
                    <a:lnTo>
                      <a:pt x="432" y="244"/>
                    </a:lnTo>
                    <a:lnTo>
                      <a:pt x="411" y="259"/>
                    </a:lnTo>
                    <a:lnTo>
                      <a:pt x="426" y="210"/>
                    </a:lnTo>
                    <a:lnTo>
                      <a:pt x="441" y="191"/>
                    </a:lnTo>
                    <a:lnTo>
                      <a:pt x="415" y="121"/>
                    </a:lnTo>
                    <a:lnTo>
                      <a:pt x="397" y="116"/>
                    </a:lnTo>
                    <a:lnTo>
                      <a:pt x="390" y="100"/>
                    </a:lnTo>
                    <a:lnTo>
                      <a:pt x="199" y="40"/>
                    </a:lnTo>
                    <a:lnTo>
                      <a:pt x="175" y="29"/>
                    </a:lnTo>
                    <a:lnTo>
                      <a:pt x="162" y="40"/>
                    </a:lnTo>
                    <a:lnTo>
                      <a:pt x="157" y="37"/>
                    </a:lnTo>
                    <a:lnTo>
                      <a:pt x="164" y="16"/>
                    </a:lnTo>
                    <a:lnTo>
                      <a:pt x="169" y="3"/>
                    </a:lnTo>
                    <a:lnTo>
                      <a:pt x="162" y="0"/>
                    </a:lnTo>
                    <a:lnTo>
                      <a:pt x="84" y="32"/>
                    </a:lnTo>
                    <a:lnTo>
                      <a:pt x="76" y="34"/>
                    </a:lnTo>
                    <a:lnTo>
                      <a:pt x="60" y="26"/>
                    </a:lnTo>
                    <a:lnTo>
                      <a:pt x="45" y="35"/>
                    </a:lnTo>
                    <a:lnTo>
                      <a:pt x="49" y="94"/>
                    </a:lnTo>
                    <a:lnTo>
                      <a:pt x="0" y="152"/>
                    </a:lnTo>
                    <a:lnTo>
                      <a:pt x="13" y="19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5" name="Freeform 111"/>
              <p:cNvSpPr>
                <a:spLocks/>
              </p:cNvSpPr>
              <p:nvPr/>
            </p:nvSpPr>
            <p:spPr bwMode="auto">
              <a:xfrm>
                <a:off x="3523" y="1582"/>
                <a:ext cx="344" cy="643"/>
              </a:xfrm>
              <a:custGeom>
                <a:avLst/>
                <a:gdLst>
                  <a:gd name="T0" fmla="*/ 6 w 366"/>
                  <a:gd name="T1" fmla="*/ 262 h 640"/>
                  <a:gd name="T2" fmla="*/ 34 w 366"/>
                  <a:gd name="T3" fmla="*/ 181 h 640"/>
                  <a:gd name="T4" fmla="*/ 24 w 366"/>
                  <a:gd name="T5" fmla="*/ 150 h 640"/>
                  <a:gd name="T6" fmla="*/ 74 w 366"/>
                  <a:gd name="T7" fmla="*/ 101 h 640"/>
                  <a:gd name="T8" fmla="*/ 83 w 366"/>
                  <a:gd name="T9" fmla="*/ 66 h 640"/>
                  <a:gd name="T10" fmla="*/ 48 w 366"/>
                  <a:gd name="T11" fmla="*/ 14 h 640"/>
                  <a:gd name="T12" fmla="*/ 240 w 366"/>
                  <a:gd name="T13" fmla="*/ 0 h 640"/>
                  <a:gd name="T14" fmla="*/ 242 w 366"/>
                  <a:gd name="T15" fmla="*/ 37 h 640"/>
                  <a:gd name="T16" fmla="*/ 262 w 366"/>
                  <a:gd name="T17" fmla="*/ 85 h 640"/>
                  <a:gd name="T18" fmla="*/ 279 w 366"/>
                  <a:gd name="T19" fmla="*/ 334 h 640"/>
                  <a:gd name="T20" fmla="*/ 275 w 366"/>
                  <a:gd name="T21" fmla="*/ 384 h 640"/>
                  <a:gd name="T22" fmla="*/ 286 w 366"/>
                  <a:gd name="T23" fmla="*/ 413 h 640"/>
                  <a:gd name="T24" fmla="*/ 274 w 366"/>
                  <a:gd name="T25" fmla="*/ 468 h 640"/>
                  <a:gd name="T26" fmla="*/ 258 w 366"/>
                  <a:gd name="T27" fmla="*/ 492 h 640"/>
                  <a:gd name="T28" fmla="*/ 252 w 366"/>
                  <a:gd name="T29" fmla="*/ 533 h 640"/>
                  <a:gd name="T30" fmla="*/ 259 w 366"/>
                  <a:gd name="T31" fmla="*/ 546 h 640"/>
                  <a:gd name="T32" fmla="*/ 253 w 366"/>
                  <a:gd name="T33" fmla="*/ 568 h 640"/>
                  <a:gd name="T34" fmla="*/ 256 w 366"/>
                  <a:gd name="T35" fmla="*/ 577 h 640"/>
                  <a:gd name="T36" fmla="*/ 233 w 366"/>
                  <a:gd name="T37" fmla="*/ 588 h 640"/>
                  <a:gd name="T38" fmla="*/ 227 w 366"/>
                  <a:gd name="T39" fmla="*/ 628 h 640"/>
                  <a:gd name="T40" fmla="*/ 196 w 366"/>
                  <a:gd name="T41" fmla="*/ 615 h 640"/>
                  <a:gd name="T42" fmla="*/ 180 w 366"/>
                  <a:gd name="T43" fmla="*/ 644 h 640"/>
                  <a:gd name="T44" fmla="*/ 169 w 366"/>
                  <a:gd name="T45" fmla="*/ 641 h 640"/>
                  <a:gd name="T46" fmla="*/ 158 w 366"/>
                  <a:gd name="T47" fmla="*/ 615 h 640"/>
                  <a:gd name="T48" fmla="*/ 140 w 366"/>
                  <a:gd name="T49" fmla="*/ 552 h 640"/>
                  <a:gd name="T50" fmla="*/ 97 w 366"/>
                  <a:gd name="T51" fmla="*/ 520 h 640"/>
                  <a:gd name="T52" fmla="*/ 88 w 366"/>
                  <a:gd name="T53" fmla="*/ 487 h 640"/>
                  <a:gd name="T54" fmla="*/ 102 w 366"/>
                  <a:gd name="T55" fmla="*/ 437 h 640"/>
                  <a:gd name="T56" fmla="*/ 90 w 366"/>
                  <a:gd name="T57" fmla="*/ 428 h 640"/>
                  <a:gd name="T58" fmla="*/ 63 w 366"/>
                  <a:gd name="T59" fmla="*/ 428 h 640"/>
                  <a:gd name="T60" fmla="*/ 56 w 366"/>
                  <a:gd name="T61" fmla="*/ 397 h 640"/>
                  <a:gd name="T62" fmla="*/ 10 w 366"/>
                  <a:gd name="T63" fmla="*/ 335 h 640"/>
                  <a:gd name="T64" fmla="*/ 0 w 366"/>
                  <a:gd name="T65" fmla="*/ 281 h 640"/>
                  <a:gd name="T66" fmla="*/ 6 w 366"/>
                  <a:gd name="T67" fmla="*/ 262 h 640"/>
                  <a:gd name="T68" fmla="*/ 6 w 366"/>
                  <a:gd name="T69" fmla="*/ 262 h 6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640"/>
                  <a:gd name="T107" fmla="*/ 366 w 366"/>
                  <a:gd name="T108" fmla="*/ 640 h 6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640">
                    <a:moveTo>
                      <a:pt x="6" y="262"/>
                    </a:moveTo>
                    <a:lnTo>
                      <a:pt x="43" y="181"/>
                    </a:lnTo>
                    <a:lnTo>
                      <a:pt x="32" y="150"/>
                    </a:lnTo>
                    <a:lnTo>
                      <a:pt x="95" y="101"/>
                    </a:lnTo>
                    <a:lnTo>
                      <a:pt x="106" y="66"/>
                    </a:lnTo>
                    <a:lnTo>
                      <a:pt x="61" y="14"/>
                    </a:lnTo>
                    <a:lnTo>
                      <a:pt x="306" y="0"/>
                    </a:lnTo>
                    <a:lnTo>
                      <a:pt x="312" y="37"/>
                    </a:lnTo>
                    <a:lnTo>
                      <a:pt x="336" y="85"/>
                    </a:lnTo>
                    <a:lnTo>
                      <a:pt x="357" y="330"/>
                    </a:lnTo>
                    <a:lnTo>
                      <a:pt x="353" y="380"/>
                    </a:lnTo>
                    <a:lnTo>
                      <a:pt x="366" y="409"/>
                    </a:lnTo>
                    <a:lnTo>
                      <a:pt x="351" y="464"/>
                    </a:lnTo>
                    <a:lnTo>
                      <a:pt x="332" y="488"/>
                    </a:lnTo>
                    <a:lnTo>
                      <a:pt x="322" y="529"/>
                    </a:lnTo>
                    <a:lnTo>
                      <a:pt x="333" y="542"/>
                    </a:lnTo>
                    <a:lnTo>
                      <a:pt x="323" y="564"/>
                    </a:lnTo>
                    <a:lnTo>
                      <a:pt x="328" y="573"/>
                    </a:lnTo>
                    <a:lnTo>
                      <a:pt x="299" y="584"/>
                    </a:lnTo>
                    <a:lnTo>
                      <a:pt x="293" y="624"/>
                    </a:lnTo>
                    <a:lnTo>
                      <a:pt x="251" y="611"/>
                    </a:lnTo>
                    <a:lnTo>
                      <a:pt x="230" y="640"/>
                    </a:lnTo>
                    <a:lnTo>
                      <a:pt x="217" y="637"/>
                    </a:lnTo>
                    <a:lnTo>
                      <a:pt x="202" y="611"/>
                    </a:lnTo>
                    <a:lnTo>
                      <a:pt x="179" y="548"/>
                    </a:lnTo>
                    <a:lnTo>
                      <a:pt x="124" y="516"/>
                    </a:lnTo>
                    <a:lnTo>
                      <a:pt x="113" y="483"/>
                    </a:lnTo>
                    <a:lnTo>
                      <a:pt x="131" y="433"/>
                    </a:lnTo>
                    <a:lnTo>
                      <a:pt x="116" y="424"/>
                    </a:lnTo>
                    <a:lnTo>
                      <a:pt x="81" y="424"/>
                    </a:lnTo>
                    <a:lnTo>
                      <a:pt x="72" y="393"/>
                    </a:lnTo>
                    <a:lnTo>
                      <a:pt x="14" y="331"/>
                    </a:lnTo>
                    <a:lnTo>
                      <a:pt x="0" y="281"/>
                    </a:lnTo>
                    <a:lnTo>
                      <a:pt x="6" y="26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6" name="Freeform 112"/>
              <p:cNvSpPr>
                <a:spLocks/>
              </p:cNvSpPr>
              <p:nvPr/>
            </p:nvSpPr>
            <p:spPr bwMode="auto">
              <a:xfrm>
                <a:off x="3826" y="1640"/>
                <a:ext cx="271" cy="483"/>
              </a:xfrm>
              <a:custGeom>
                <a:avLst/>
                <a:gdLst>
                  <a:gd name="T0" fmla="*/ 8 w 288"/>
                  <a:gd name="T1" fmla="*/ 486 h 482"/>
                  <a:gd name="T2" fmla="*/ 14 w 288"/>
                  <a:gd name="T3" fmla="*/ 472 h 482"/>
                  <a:gd name="T4" fmla="*/ 57 w 288"/>
                  <a:gd name="T5" fmla="*/ 468 h 482"/>
                  <a:gd name="T6" fmla="*/ 92 w 288"/>
                  <a:gd name="T7" fmla="*/ 454 h 482"/>
                  <a:gd name="T8" fmla="*/ 128 w 288"/>
                  <a:gd name="T9" fmla="*/ 426 h 482"/>
                  <a:gd name="T10" fmla="*/ 157 w 288"/>
                  <a:gd name="T11" fmla="*/ 425 h 482"/>
                  <a:gd name="T12" fmla="*/ 190 w 288"/>
                  <a:gd name="T13" fmla="*/ 355 h 482"/>
                  <a:gd name="T14" fmla="*/ 201 w 288"/>
                  <a:gd name="T15" fmla="*/ 360 h 482"/>
                  <a:gd name="T16" fmla="*/ 226 w 288"/>
                  <a:gd name="T17" fmla="*/ 336 h 482"/>
                  <a:gd name="T18" fmla="*/ 218 w 288"/>
                  <a:gd name="T19" fmla="*/ 318 h 482"/>
                  <a:gd name="T20" fmla="*/ 221 w 288"/>
                  <a:gd name="T21" fmla="*/ 308 h 482"/>
                  <a:gd name="T22" fmla="*/ 197 w 288"/>
                  <a:gd name="T23" fmla="*/ 6 h 482"/>
                  <a:gd name="T24" fmla="*/ 194 w 288"/>
                  <a:gd name="T25" fmla="*/ 0 h 482"/>
                  <a:gd name="T26" fmla="*/ 60 w 288"/>
                  <a:gd name="T27" fmla="*/ 19 h 482"/>
                  <a:gd name="T28" fmla="*/ 35 w 288"/>
                  <a:gd name="T29" fmla="*/ 35 h 482"/>
                  <a:gd name="T30" fmla="*/ 10 w 288"/>
                  <a:gd name="T31" fmla="*/ 27 h 482"/>
                  <a:gd name="T32" fmla="*/ 27 w 288"/>
                  <a:gd name="T33" fmla="*/ 276 h 482"/>
                  <a:gd name="T34" fmla="*/ 24 w 288"/>
                  <a:gd name="T35" fmla="*/ 326 h 482"/>
                  <a:gd name="T36" fmla="*/ 35 w 288"/>
                  <a:gd name="T37" fmla="*/ 355 h 482"/>
                  <a:gd name="T38" fmla="*/ 23 w 288"/>
                  <a:gd name="T39" fmla="*/ 410 h 482"/>
                  <a:gd name="T40" fmla="*/ 8 w 288"/>
                  <a:gd name="T41" fmla="*/ 434 h 482"/>
                  <a:gd name="T42" fmla="*/ 0 w 288"/>
                  <a:gd name="T43" fmla="*/ 475 h 482"/>
                  <a:gd name="T44" fmla="*/ 8 w 288"/>
                  <a:gd name="T45" fmla="*/ 486 h 482"/>
                  <a:gd name="T46" fmla="*/ 8 w 288"/>
                  <a:gd name="T47" fmla="*/ 486 h 48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2"/>
                  <a:gd name="T74" fmla="*/ 288 w 288"/>
                  <a:gd name="T75" fmla="*/ 482 h 48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2">
                    <a:moveTo>
                      <a:pt x="10" y="482"/>
                    </a:moveTo>
                    <a:lnTo>
                      <a:pt x="18" y="468"/>
                    </a:lnTo>
                    <a:lnTo>
                      <a:pt x="73" y="464"/>
                    </a:lnTo>
                    <a:lnTo>
                      <a:pt x="118" y="450"/>
                    </a:lnTo>
                    <a:lnTo>
                      <a:pt x="163" y="422"/>
                    </a:lnTo>
                    <a:lnTo>
                      <a:pt x="201" y="421"/>
                    </a:lnTo>
                    <a:lnTo>
                      <a:pt x="243" y="351"/>
                    </a:lnTo>
                    <a:lnTo>
                      <a:pt x="256" y="356"/>
                    </a:lnTo>
                    <a:lnTo>
                      <a:pt x="288" y="332"/>
                    </a:lnTo>
                    <a:lnTo>
                      <a:pt x="280" y="314"/>
                    </a:lnTo>
                    <a:lnTo>
                      <a:pt x="283" y="304"/>
                    </a:lnTo>
                    <a:lnTo>
                      <a:pt x="251" y="6"/>
                    </a:lnTo>
                    <a:lnTo>
                      <a:pt x="248" y="0"/>
                    </a:lnTo>
                    <a:lnTo>
                      <a:pt x="76" y="19"/>
                    </a:lnTo>
                    <a:lnTo>
                      <a:pt x="44" y="35"/>
                    </a:lnTo>
                    <a:lnTo>
                      <a:pt x="14" y="27"/>
                    </a:lnTo>
                    <a:lnTo>
                      <a:pt x="35" y="272"/>
                    </a:lnTo>
                    <a:lnTo>
                      <a:pt x="31" y="322"/>
                    </a:lnTo>
                    <a:lnTo>
                      <a:pt x="44" y="351"/>
                    </a:lnTo>
                    <a:lnTo>
                      <a:pt x="29" y="406"/>
                    </a:lnTo>
                    <a:lnTo>
                      <a:pt x="10" y="430"/>
                    </a:lnTo>
                    <a:lnTo>
                      <a:pt x="0" y="471"/>
                    </a:lnTo>
                    <a:lnTo>
                      <a:pt x="10" y="48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7" name="Freeform 113"/>
              <p:cNvSpPr>
                <a:spLocks/>
              </p:cNvSpPr>
              <p:nvPr/>
            </p:nvSpPr>
            <p:spPr bwMode="auto">
              <a:xfrm>
                <a:off x="3725" y="1943"/>
                <a:ext cx="633" cy="337"/>
              </a:xfrm>
              <a:custGeom>
                <a:avLst/>
                <a:gdLst>
                  <a:gd name="T0" fmla="*/ 3 w 673"/>
                  <a:gd name="T1" fmla="*/ 319 h 337"/>
                  <a:gd name="T2" fmla="*/ 15 w 673"/>
                  <a:gd name="T3" fmla="*/ 318 h 337"/>
                  <a:gd name="T4" fmla="*/ 20 w 673"/>
                  <a:gd name="T5" fmla="*/ 282 h 337"/>
                  <a:gd name="T6" fmla="*/ 11 w 673"/>
                  <a:gd name="T7" fmla="*/ 280 h 337"/>
                  <a:gd name="T8" fmla="*/ 28 w 673"/>
                  <a:gd name="T9" fmla="*/ 251 h 337"/>
                  <a:gd name="T10" fmla="*/ 61 w 673"/>
                  <a:gd name="T11" fmla="*/ 264 h 337"/>
                  <a:gd name="T12" fmla="*/ 66 w 673"/>
                  <a:gd name="T13" fmla="*/ 224 h 337"/>
                  <a:gd name="T14" fmla="*/ 88 w 673"/>
                  <a:gd name="T15" fmla="*/ 213 h 337"/>
                  <a:gd name="T16" fmla="*/ 85 w 673"/>
                  <a:gd name="T17" fmla="*/ 204 h 337"/>
                  <a:gd name="T18" fmla="*/ 98 w 673"/>
                  <a:gd name="T19" fmla="*/ 166 h 337"/>
                  <a:gd name="T20" fmla="*/ 141 w 673"/>
                  <a:gd name="T21" fmla="*/ 162 h 337"/>
                  <a:gd name="T22" fmla="*/ 176 w 673"/>
                  <a:gd name="T23" fmla="*/ 148 h 337"/>
                  <a:gd name="T24" fmla="*/ 199 w 673"/>
                  <a:gd name="T25" fmla="*/ 128 h 337"/>
                  <a:gd name="T26" fmla="*/ 212 w 673"/>
                  <a:gd name="T27" fmla="*/ 120 h 337"/>
                  <a:gd name="T28" fmla="*/ 242 w 673"/>
                  <a:gd name="T29" fmla="*/ 119 h 337"/>
                  <a:gd name="T30" fmla="*/ 274 w 673"/>
                  <a:gd name="T31" fmla="*/ 49 h 337"/>
                  <a:gd name="T32" fmla="*/ 284 w 673"/>
                  <a:gd name="T33" fmla="*/ 54 h 337"/>
                  <a:gd name="T34" fmla="*/ 309 w 673"/>
                  <a:gd name="T35" fmla="*/ 30 h 337"/>
                  <a:gd name="T36" fmla="*/ 303 w 673"/>
                  <a:gd name="T37" fmla="*/ 12 h 337"/>
                  <a:gd name="T38" fmla="*/ 305 w 673"/>
                  <a:gd name="T39" fmla="*/ 2 h 337"/>
                  <a:gd name="T40" fmla="*/ 328 w 673"/>
                  <a:gd name="T41" fmla="*/ 0 h 337"/>
                  <a:gd name="T42" fmla="*/ 343 w 673"/>
                  <a:gd name="T43" fmla="*/ 7 h 337"/>
                  <a:gd name="T44" fmla="*/ 388 w 673"/>
                  <a:gd name="T45" fmla="*/ 41 h 337"/>
                  <a:gd name="T46" fmla="*/ 422 w 673"/>
                  <a:gd name="T47" fmla="*/ 39 h 337"/>
                  <a:gd name="T48" fmla="*/ 438 w 673"/>
                  <a:gd name="T49" fmla="*/ 26 h 337"/>
                  <a:gd name="T50" fmla="*/ 473 w 673"/>
                  <a:gd name="T51" fmla="*/ 55 h 337"/>
                  <a:gd name="T52" fmla="*/ 484 w 673"/>
                  <a:gd name="T53" fmla="*/ 111 h 337"/>
                  <a:gd name="T54" fmla="*/ 527 w 673"/>
                  <a:gd name="T55" fmla="*/ 149 h 337"/>
                  <a:gd name="T56" fmla="*/ 507 w 673"/>
                  <a:gd name="T57" fmla="*/ 180 h 337"/>
                  <a:gd name="T58" fmla="*/ 470 w 673"/>
                  <a:gd name="T59" fmla="*/ 224 h 337"/>
                  <a:gd name="T60" fmla="*/ 469 w 673"/>
                  <a:gd name="T61" fmla="*/ 234 h 337"/>
                  <a:gd name="T62" fmla="*/ 418 w 673"/>
                  <a:gd name="T63" fmla="*/ 276 h 337"/>
                  <a:gd name="T64" fmla="*/ 127 w 673"/>
                  <a:gd name="T65" fmla="*/ 311 h 337"/>
                  <a:gd name="T66" fmla="*/ 95 w 673"/>
                  <a:gd name="T67" fmla="*/ 308 h 337"/>
                  <a:gd name="T68" fmla="*/ 97 w 673"/>
                  <a:gd name="T69" fmla="*/ 327 h 337"/>
                  <a:gd name="T70" fmla="*/ 0 w 673"/>
                  <a:gd name="T71" fmla="*/ 337 h 337"/>
                  <a:gd name="T72" fmla="*/ 3 w 673"/>
                  <a:gd name="T73" fmla="*/ 319 h 337"/>
                  <a:gd name="T74" fmla="*/ 3 w 673"/>
                  <a:gd name="T75" fmla="*/ 319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337"/>
                  <a:gd name="T116" fmla="*/ 673 w 673"/>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337">
                    <a:moveTo>
                      <a:pt x="3" y="319"/>
                    </a:moveTo>
                    <a:lnTo>
                      <a:pt x="19" y="318"/>
                    </a:lnTo>
                    <a:lnTo>
                      <a:pt x="24" y="282"/>
                    </a:lnTo>
                    <a:lnTo>
                      <a:pt x="15" y="280"/>
                    </a:lnTo>
                    <a:lnTo>
                      <a:pt x="36" y="251"/>
                    </a:lnTo>
                    <a:lnTo>
                      <a:pt x="78" y="264"/>
                    </a:lnTo>
                    <a:lnTo>
                      <a:pt x="84" y="224"/>
                    </a:lnTo>
                    <a:lnTo>
                      <a:pt x="113" y="213"/>
                    </a:lnTo>
                    <a:lnTo>
                      <a:pt x="108" y="204"/>
                    </a:lnTo>
                    <a:lnTo>
                      <a:pt x="125" y="166"/>
                    </a:lnTo>
                    <a:lnTo>
                      <a:pt x="180" y="162"/>
                    </a:lnTo>
                    <a:lnTo>
                      <a:pt x="225" y="148"/>
                    </a:lnTo>
                    <a:lnTo>
                      <a:pt x="254" y="128"/>
                    </a:lnTo>
                    <a:lnTo>
                      <a:pt x="270" y="120"/>
                    </a:lnTo>
                    <a:lnTo>
                      <a:pt x="308" y="119"/>
                    </a:lnTo>
                    <a:lnTo>
                      <a:pt x="350" y="49"/>
                    </a:lnTo>
                    <a:lnTo>
                      <a:pt x="363" y="54"/>
                    </a:lnTo>
                    <a:lnTo>
                      <a:pt x="395" y="30"/>
                    </a:lnTo>
                    <a:lnTo>
                      <a:pt x="387" y="12"/>
                    </a:lnTo>
                    <a:lnTo>
                      <a:pt x="390" y="2"/>
                    </a:lnTo>
                    <a:lnTo>
                      <a:pt x="419" y="0"/>
                    </a:lnTo>
                    <a:lnTo>
                      <a:pt x="439" y="7"/>
                    </a:lnTo>
                    <a:lnTo>
                      <a:pt x="497" y="41"/>
                    </a:lnTo>
                    <a:lnTo>
                      <a:pt x="539" y="39"/>
                    </a:lnTo>
                    <a:lnTo>
                      <a:pt x="559" y="26"/>
                    </a:lnTo>
                    <a:lnTo>
                      <a:pt x="605" y="55"/>
                    </a:lnTo>
                    <a:lnTo>
                      <a:pt x="620" y="111"/>
                    </a:lnTo>
                    <a:lnTo>
                      <a:pt x="673" y="149"/>
                    </a:lnTo>
                    <a:lnTo>
                      <a:pt x="648" y="180"/>
                    </a:lnTo>
                    <a:lnTo>
                      <a:pt x="602" y="224"/>
                    </a:lnTo>
                    <a:lnTo>
                      <a:pt x="601" y="234"/>
                    </a:lnTo>
                    <a:lnTo>
                      <a:pt x="534" y="276"/>
                    </a:lnTo>
                    <a:lnTo>
                      <a:pt x="162" y="311"/>
                    </a:lnTo>
                    <a:lnTo>
                      <a:pt x="121" y="308"/>
                    </a:lnTo>
                    <a:lnTo>
                      <a:pt x="123" y="327"/>
                    </a:lnTo>
                    <a:lnTo>
                      <a:pt x="0" y="337"/>
                    </a:lnTo>
                    <a:lnTo>
                      <a:pt x="3" y="319"/>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8" name="Freeform 114"/>
              <p:cNvSpPr>
                <a:spLocks/>
              </p:cNvSpPr>
              <p:nvPr/>
            </p:nvSpPr>
            <p:spPr bwMode="auto">
              <a:xfrm>
                <a:off x="3655" y="2194"/>
                <a:ext cx="744" cy="264"/>
              </a:xfrm>
              <a:custGeom>
                <a:avLst/>
                <a:gdLst>
                  <a:gd name="T0" fmla="*/ 11 w 794"/>
                  <a:gd name="T1" fmla="*/ 220 h 263"/>
                  <a:gd name="T2" fmla="*/ 8 w 794"/>
                  <a:gd name="T3" fmla="*/ 216 h 263"/>
                  <a:gd name="T4" fmla="*/ 25 w 794"/>
                  <a:gd name="T5" fmla="*/ 199 h 263"/>
                  <a:gd name="T6" fmla="*/ 44 w 794"/>
                  <a:gd name="T7" fmla="*/ 158 h 263"/>
                  <a:gd name="T8" fmla="*/ 37 w 794"/>
                  <a:gd name="T9" fmla="*/ 148 h 263"/>
                  <a:gd name="T10" fmla="*/ 46 w 794"/>
                  <a:gd name="T11" fmla="*/ 125 h 263"/>
                  <a:gd name="T12" fmla="*/ 46 w 794"/>
                  <a:gd name="T13" fmla="*/ 102 h 263"/>
                  <a:gd name="T14" fmla="*/ 58 w 794"/>
                  <a:gd name="T15" fmla="*/ 86 h 263"/>
                  <a:gd name="T16" fmla="*/ 154 w 794"/>
                  <a:gd name="T17" fmla="*/ 76 h 263"/>
                  <a:gd name="T18" fmla="*/ 153 w 794"/>
                  <a:gd name="T19" fmla="*/ 57 h 263"/>
                  <a:gd name="T20" fmla="*/ 185 w 794"/>
                  <a:gd name="T21" fmla="*/ 60 h 263"/>
                  <a:gd name="T22" fmla="*/ 474 w 794"/>
                  <a:gd name="T23" fmla="*/ 25 h 263"/>
                  <a:gd name="T24" fmla="*/ 619 w 794"/>
                  <a:gd name="T25" fmla="*/ 0 h 263"/>
                  <a:gd name="T26" fmla="*/ 593 w 794"/>
                  <a:gd name="T27" fmla="*/ 63 h 263"/>
                  <a:gd name="T28" fmla="*/ 554 w 794"/>
                  <a:gd name="T29" fmla="*/ 75 h 263"/>
                  <a:gd name="T30" fmla="*/ 535 w 794"/>
                  <a:gd name="T31" fmla="*/ 107 h 263"/>
                  <a:gd name="T32" fmla="*/ 464 w 794"/>
                  <a:gd name="T33" fmla="*/ 163 h 263"/>
                  <a:gd name="T34" fmla="*/ 460 w 794"/>
                  <a:gd name="T35" fmla="*/ 182 h 263"/>
                  <a:gd name="T36" fmla="*/ 444 w 794"/>
                  <a:gd name="T37" fmla="*/ 194 h 263"/>
                  <a:gd name="T38" fmla="*/ 444 w 794"/>
                  <a:gd name="T39" fmla="*/ 220 h 263"/>
                  <a:gd name="T40" fmla="*/ 348 w 794"/>
                  <a:gd name="T41" fmla="*/ 234 h 263"/>
                  <a:gd name="T42" fmla="*/ 156 w 794"/>
                  <a:gd name="T43" fmla="*/ 255 h 263"/>
                  <a:gd name="T44" fmla="*/ 0 w 794"/>
                  <a:gd name="T45" fmla="*/ 267 h 263"/>
                  <a:gd name="T46" fmla="*/ 11 w 794"/>
                  <a:gd name="T47" fmla="*/ 220 h 263"/>
                  <a:gd name="T48" fmla="*/ 11 w 794"/>
                  <a:gd name="T49" fmla="*/ 220 h 2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4"/>
                  <a:gd name="T76" fmla="*/ 0 h 263"/>
                  <a:gd name="T77" fmla="*/ 794 w 794"/>
                  <a:gd name="T78" fmla="*/ 263 h 2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4" h="263">
                    <a:moveTo>
                      <a:pt x="15" y="216"/>
                    </a:moveTo>
                    <a:lnTo>
                      <a:pt x="10" y="212"/>
                    </a:lnTo>
                    <a:lnTo>
                      <a:pt x="33" y="195"/>
                    </a:lnTo>
                    <a:lnTo>
                      <a:pt x="56" y="154"/>
                    </a:lnTo>
                    <a:lnTo>
                      <a:pt x="47" y="144"/>
                    </a:lnTo>
                    <a:lnTo>
                      <a:pt x="59" y="125"/>
                    </a:lnTo>
                    <a:lnTo>
                      <a:pt x="59" y="102"/>
                    </a:lnTo>
                    <a:lnTo>
                      <a:pt x="75" y="86"/>
                    </a:lnTo>
                    <a:lnTo>
                      <a:pt x="198" y="76"/>
                    </a:lnTo>
                    <a:lnTo>
                      <a:pt x="196" y="57"/>
                    </a:lnTo>
                    <a:lnTo>
                      <a:pt x="237" y="60"/>
                    </a:lnTo>
                    <a:lnTo>
                      <a:pt x="609" y="25"/>
                    </a:lnTo>
                    <a:lnTo>
                      <a:pt x="794" y="0"/>
                    </a:lnTo>
                    <a:lnTo>
                      <a:pt x="761" y="63"/>
                    </a:lnTo>
                    <a:lnTo>
                      <a:pt x="711" y="75"/>
                    </a:lnTo>
                    <a:lnTo>
                      <a:pt x="687" y="107"/>
                    </a:lnTo>
                    <a:lnTo>
                      <a:pt x="596" y="159"/>
                    </a:lnTo>
                    <a:lnTo>
                      <a:pt x="591" y="178"/>
                    </a:lnTo>
                    <a:lnTo>
                      <a:pt x="569" y="190"/>
                    </a:lnTo>
                    <a:lnTo>
                      <a:pt x="569" y="216"/>
                    </a:lnTo>
                    <a:lnTo>
                      <a:pt x="446" y="230"/>
                    </a:lnTo>
                    <a:lnTo>
                      <a:pt x="200" y="251"/>
                    </a:lnTo>
                    <a:lnTo>
                      <a:pt x="0" y="263"/>
                    </a:lnTo>
                    <a:lnTo>
                      <a:pt x="15" y="216"/>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9" name="Freeform 115"/>
              <p:cNvSpPr>
                <a:spLocks/>
              </p:cNvSpPr>
              <p:nvPr/>
            </p:nvSpPr>
            <p:spPr bwMode="auto">
              <a:xfrm>
                <a:off x="3553" y="2445"/>
                <a:ext cx="311" cy="558"/>
              </a:xfrm>
              <a:custGeom>
                <a:avLst/>
                <a:gdLst>
                  <a:gd name="T0" fmla="*/ 19 w 330"/>
                  <a:gd name="T1" fmla="*/ 393 h 557"/>
                  <a:gd name="T2" fmla="*/ 43 w 330"/>
                  <a:gd name="T3" fmla="*/ 351 h 557"/>
                  <a:gd name="T4" fmla="*/ 36 w 330"/>
                  <a:gd name="T5" fmla="*/ 339 h 557"/>
                  <a:gd name="T6" fmla="*/ 25 w 330"/>
                  <a:gd name="T7" fmla="*/ 245 h 557"/>
                  <a:gd name="T8" fmla="*/ 23 w 330"/>
                  <a:gd name="T9" fmla="*/ 183 h 557"/>
                  <a:gd name="T10" fmla="*/ 39 w 330"/>
                  <a:gd name="T11" fmla="*/ 115 h 557"/>
                  <a:gd name="T12" fmla="*/ 68 w 330"/>
                  <a:gd name="T13" fmla="*/ 68 h 557"/>
                  <a:gd name="T14" fmla="*/ 66 w 330"/>
                  <a:gd name="T15" fmla="*/ 55 h 557"/>
                  <a:gd name="T16" fmla="*/ 85 w 330"/>
                  <a:gd name="T17" fmla="*/ 12 h 557"/>
                  <a:gd name="T18" fmla="*/ 242 w 330"/>
                  <a:gd name="T19" fmla="*/ 0 h 557"/>
                  <a:gd name="T20" fmla="*/ 251 w 330"/>
                  <a:gd name="T21" fmla="*/ 10 h 557"/>
                  <a:gd name="T22" fmla="*/ 242 w 330"/>
                  <a:gd name="T23" fmla="*/ 360 h 557"/>
                  <a:gd name="T24" fmla="*/ 260 w 330"/>
                  <a:gd name="T25" fmla="*/ 527 h 557"/>
                  <a:gd name="T26" fmla="*/ 254 w 330"/>
                  <a:gd name="T27" fmla="*/ 535 h 557"/>
                  <a:gd name="T28" fmla="*/ 221 w 330"/>
                  <a:gd name="T29" fmla="*/ 525 h 557"/>
                  <a:gd name="T30" fmla="*/ 170 w 330"/>
                  <a:gd name="T31" fmla="*/ 561 h 557"/>
                  <a:gd name="T32" fmla="*/ 144 w 330"/>
                  <a:gd name="T33" fmla="*/ 508 h 557"/>
                  <a:gd name="T34" fmla="*/ 148 w 330"/>
                  <a:gd name="T35" fmla="*/ 469 h 557"/>
                  <a:gd name="T36" fmla="*/ 0 w 330"/>
                  <a:gd name="T37" fmla="*/ 477 h 557"/>
                  <a:gd name="T38" fmla="*/ 19 w 330"/>
                  <a:gd name="T39" fmla="*/ 393 h 557"/>
                  <a:gd name="T40" fmla="*/ 19 w 330"/>
                  <a:gd name="T41" fmla="*/ 393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557"/>
                  <a:gd name="T65" fmla="*/ 330 w 330"/>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557">
                    <a:moveTo>
                      <a:pt x="23" y="389"/>
                    </a:moveTo>
                    <a:lnTo>
                      <a:pt x="55" y="347"/>
                    </a:lnTo>
                    <a:lnTo>
                      <a:pt x="45" y="335"/>
                    </a:lnTo>
                    <a:lnTo>
                      <a:pt x="32" y="245"/>
                    </a:lnTo>
                    <a:lnTo>
                      <a:pt x="28" y="183"/>
                    </a:lnTo>
                    <a:lnTo>
                      <a:pt x="50" y="115"/>
                    </a:lnTo>
                    <a:lnTo>
                      <a:pt x="86" y="68"/>
                    </a:lnTo>
                    <a:lnTo>
                      <a:pt x="83" y="55"/>
                    </a:lnTo>
                    <a:lnTo>
                      <a:pt x="108" y="12"/>
                    </a:lnTo>
                    <a:lnTo>
                      <a:pt x="308" y="0"/>
                    </a:lnTo>
                    <a:lnTo>
                      <a:pt x="317" y="10"/>
                    </a:lnTo>
                    <a:lnTo>
                      <a:pt x="308" y="356"/>
                    </a:lnTo>
                    <a:lnTo>
                      <a:pt x="330" y="523"/>
                    </a:lnTo>
                    <a:lnTo>
                      <a:pt x="322" y="531"/>
                    </a:lnTo>
                    <a:lnTo>
                      <a:pt x="280" y="521"/>
                    </a:lnTo>
                    <a:lnTo>
                      <a:pt x="215" y="557"/>
                    </a:lnTo>
                    <a:lnTo>
                      <a:pt x="183" y="504"/>
                    </a:lnTo>
                    <a:lnTo>
                      <a:pt x="188" y="465"/>
                    </a:lnTo>
                    <a:lnTo>
                      <a:pt x="0" y="473"/>
                    </a:lnTo>
                    <a:lnTo>
                      <a:pt x="23" y="38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0" name="Freeform 116"/>
              <p:cNvSpPr>
                <a:spLocks/>
              </p:cNvSpPr>
              <p:nvPr/>
            </p:nvSpPr>
            <p:spPr bwMode="auto">
              <a:xfrm>
                <a:off x="3843" y="2424"/>
                <a:ext cx="333" cy="562"/>
              </a:xfrm>
              <a:custGeom>
                <a:avLst/>
                <a:gdLst>
                  <a:gd name="T0" fmla="*/ 8 w 354"/>
                  <a:gd name="T1" fmla="*/ 31 h 562"/>
                  <a:gd name="T2" fmla="*/ 0 w 354"/>
                  <a:gd name="T3" fmla="*/ 377 h 562"/>
                  <a:gd name="T4" fmla="*/ 18 w 354"/>
                  <a:gd name="T5" fmla="*/ 544 h 562"/>
                  <a:gd name="T6" fmla="*/ 37 w 354"/>
                  <a:gd name="T7" fmla="*/ 551 h 562"/>
                  <a:gd name="T8" fmla="*/ 54 w 354"/>
                  <a:gd name="T9" fmla="*/ 538 h 562"/>
                  <a:gd name="T10" fmla="*/ 64 w 354"/>
                  <a:gd name="T11" fmla="*/ 551 h 562"/>
                  <a:gd name="T12" fmla="*/ 49 w 354"/>
                  <a:gd name="T13" fmla="*/ 562 h 562"/>
                  <a:gd name="T14" fmla="*/ 87 w 354"/>
                  <a:gd name="T15" fmla="*/ 549 h 562"/>
                  <a:gd name="T16" fmla="*/ 95 w 354"/>
                  <a:gd name="T17" fmla="*/ 534 h 562"/>
                  <a:gd name="T18" fmla="*/ 90 w 354"/>
                  <a:gd name="T19" fmla="*/ 525 h 562"/>
                  <a:gd name="T20" fmla="*/ 92 w 354"/>
                  <a:gd name="T21" fmla="*/ 510 h 562"/>
                  <a:gd name="T22" fmla="*/ 74 w 354"/>
                  <a:gd name="T23" fmla="*/ 489 h 562"/>
                  <a:gd name="T24" fmla="*/ 74 w 354"/>
                  <a:gd name="T25" fmla="*/ 471 h 562"/>
                  <a:gd name="T26" fmla="*/ 277 w 354"/>
                  <a:gd name="T27" fmla="*/ 449 h 562"/>
                  <a:gd name="T28" fmla="*/ 261 w 354"/>
                  <a:gd name="T29" fmla="*/ 360 h 562"/>
                  <a:gd name="T30" fmla="*/ 271 w 354"/>
                  <a:gd name="T31" fmla="*/ 306 h 562"/>
                  <a:gd name="T32" fmla="*/ 246 w 354"/>
                  <a:gd name="T33" fmla="*/ 237 h 562"/>
                  <a:gd name="T34" fmla="*/ 192 w 354"/>
                  <a:gd name="T35" fmla="*/ 0 h 562"/>
                  <a:gd name="T36" fmla="*/ 0 w 354"/>
                  <a:gd name="T37" fmla="*/ 21 h 562"/>
                  <a:gd name="T38" fmla="*/ 8 w 354"/>
                  <a:gd name="T39" fmla="*/ 31 h 562"/>
                  <a:gd name="T40" fmla="*/ 8 w 354"/>
                  <a:gd name="T41" fmla="*/ 31 h 5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2"/>
                  <a:gd name="T65" fmla="*/ 354 w 354"/>
                  <a:gd name="T66" fmla="*/ 562 h 5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2">
                    <a:moveTo>
                      <a:pt x="9" y="31"/>
                    </a:moveTo>
                    <a:lnTo>
                      <a:pt x="0" y="377"/>
                    </a:lnTo>
                    <a:lnTo>
                      <a:pt x="22" y="544"/>
                    </a:lnTo>
                    <a:lnTo>
                      <a:pt x="47" y="551"/>
                    </a:lnTo>
                    <a:lnTo>
                      <a:pt x="69" y="538"/>
                    </a:lnTo>
                    <a:lnTo>
                      <a:pt x="82" y="551"/>
                    </a:lnTo>
                    <a:lnTo>
                      <a:pt x="63" y="562"/>
                    </a:lnTo>
                    <a:lnTo>
                      <a:pt x="111" y="549"/>
                    </a:lnTo>
                    <a:lnTo>
                      <a:pt x="121" y="534"/>
                    </a:lnTo>
                    <a:lnTo>
                      <a:pt x="115" y="525"/>
                    </a:lnTo>
                    <a:lnTo>
                      <a:pt x="118" y="510"/>
                    </a:lnTo>
                    <a:lnTo>
                      <a:pt x="95" y="489"/>
                    </a:lnTo>
                    <a:lnTo>
                      <a:pt x="95" y="471"/>
                    </a:lnTo>
                    <a:lnTo>
                      <a:pt x="354" y="449"/>
                    </a:lnTo>
                    <a:lnTo>
                      <a:pt x="333" y="360"/>
                    </a:lnTo>
                    <a:lnTo>
                      <a:pt x="346" y="306"/>
                    </a:lnTo>
                    <a:lnTo>
                      <a:pt x="314" y="237"/>
                    </a:lnTo>
                    <a:lnTo>
                      <a:pt x="246" y="0"/>
                    </a:lnTo>
                    <a:lnTo>
                      <a:pt x="0" y="21"/>
                    </a:lnTo>
                    <a:lnTo>
                      <a:pt x="9" y="3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1" name="Freeform 117"/>
              <p:cNvSpPr>
                <a:spLocks/>
              </p:cNvSpPr>
              <p:nvPr/>
            </p:nvSpPr>
            <p:spPr bwMode="auto">
              <a:xfrm>
                <a:off x="4074" y="2396"/>
                <a:ext cx="470" cy="513"/>
              </a:xfrm>
              <a:custGeom>
                <a:avLst/>
                <a:gdLst>
                  <a:gd name="T0" fmla="*/ 53 w 500"/>
                  <a:gd name="T1" fmla="*/ 266 h 513"/>
                  <a:gd name="T2" fmla="*/ 78 w 500"/>
                  <a:gd name="T3" fmla="*/ 335 h 513"/>
                  <a:gd name="T4" fmla="*/ 68 w 500"/>
                  <a:gd name="T5" fmla="*/ 389 h 513"/>
                  <a:gd name="T6" fmla="*/ 85 w 500"/>
                  <a:gd name="T7" fmla="*/ 478 h 513"/>
                  <a:gd name="T8" fmla="*/ 100 w 500"/>
                  <a:gd name="T9" fmla="*/ 507 h 513"/>
                  <a:gd name="T10" fmla="*/ 308 w 500"/>
                  <a:gd name="T11" fmla="*/ 492 h 513"/>
                  <a:gd name="T12" fmla="*/ 311 w 500"/>
                  <a:gd name="T13" fmla="*/ 510 h 513"/>
                  <a:gd name="T14" fmla="*/ 323 w 500"/>
                  <a:gd name="T15" fmla="*/ 513 h 513"/>
                  <a:gd name="T16" fmla="*/ 319 w 500"/>
                  <a:gd name="T17" fmla="*/ 469 h 513"/>
                  <a:gd name="T18" fmla="*/ 327 w 500"/>
                  <a:gd name="T19" fmla="*/ 458 h 513"/>
                  <a:gd name="T20" fmla="*/ 358 w 500"/>
                  <a:gd name="T21" fmla="*/ 466 h 513"/>
                  <a:gd name="T22" fmla="*/ 362 w 500"/>
                  <a:gd name="T23" fmla="*/ 435 h 513"/>
                  <a:gd name="T24" fmla="*/ 359 w 500"/>
                  <a:gd name="T25" fmla="*/ 395 h 513"/>
                  <a:gd name="T26" fmla="*/ 371 w 500"/>
                  <a:gd name="T27" fmla="*/ 384 h 513"/>
                  <a:gd name="T28" fmla="*/ 390 w 500"/>
                  <a:gd name="T29" fmla="*/ 306 h 513"/>
                  <a:gd name="T30" fmla="*/ 378 w 500"/>
                  <a:gd name="T31" fmla="*/ 303 h 513"/>
                  <a:gd name="T32" fmla="*/ 327 w 500"/>
                  <a:gd name="T33" fmla="*/ 202 h 513"/>
                  <a:gd name="T34" fmla="*/ 216 w 500"/>
                  <a:gd name="T35" fmla="*/ 76 h 513"/>
                  <a:gd name="T36" fmla="*/ 169 w 500"/>
                  <a:gd name="T37" fmla="*/ 37 h 513"/>
                  <a:gd name="T38" fmla="*/ 186 w 500"/>
                  <a:gd name="T39" fmla="*/ 0 h 513"/>
                  <a:gd name="T40" fmla="*/ 96 w 500"/>
                  <a:gd name="T41" fmla="*/ 15 h 513"/>
                  <a:gd name="T42" fmla="*/ 0 w 500"/>
                  <a:gd name="T43" fmla="*/ 29 h 513"/>
                  <a:gd name="T44" fmla="*/ 53 w 500"/>
                  <a:gd name="T45" fmla="*/ 266 h 513"/>
                  <a:gd name="T46" fmla="*/ 53 w 500"/>
                  <a:gd name="T47" fmla="*/ 266 h 5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3"/>
                  <a:gd name="T74" fmla="*/ 500 w 500"/>
                  <a:gd name="T75" fmla="*/ 513 h 5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3">
                    <a:moveTo>
                      <a:pt x="68" y="266"/>
                    </a:moveTo>
                    <a:lnTo>
                      <a:pt x="100" y="335"/>
                    </a:lnTo>
                    <a:lnTo>
                      <a:pt x="87" y="389"/>
                    </a:lnTo>
                    <a:lnTo>
                      <a:pt x="108" y="478"/>
                    </a:lnTo>
                    <a:lnTo>
                      <a:pt x="128" y="507"/>
                    </a:lnTo>
                    <a:lnTo>
                      <a:pt x="395" y="492"/>
                    </a:lnTo>
                    <a:lnTo>
                      <a:pt x="398" y="510"/>
                    </a:lnTo>
                    <a:lnTo>
                      <a:pt x="414" y="513"/>
                    </a:lnTo>
                    <a:lnTo>
                      <a:pt x="408" y="469"/>
                    </a:lnTo>
                    <a:lnTo>
                      <a:pt x="419" y="458"/>
                    </a:lnTo>
                    <a:lnTo>
                      <a:pt x="458" y="466"/>
                    </a:lnTo>
                    <a:lnTo>
                      <a:pt x="464" y="435"/>
                    </a:lnTo>
                    <a:lnTo>
                      <a:pt x="460" y="395"/>
                    </a:lnTo>
                    <a:lnTo>
                      <a:pt x="476" y="384"/>
                    </a:lnTo>
                    <a:lnTo>
                      <a:pt x="500" y="306"/>
                    </a:lnTo>
                    <a:lnTo>
                      <a:pt x="484" y="303"/>
                    </a:lnTo>
                    <a:lnTo>
                      <a:pt x="419" y="202"/>
                    </a:lnTo>
                    <a:lnTo>
                      <a:pt x="278" y="76"/>
                    </a:lnTo>
                    <a:lnTo>
                      <a:pt x="217" y="37"/>
                    </a:lnTo>
                    <a:lnTo>
                      <a:pt x="238" y="0"/>
                    </a:lnTo>
                    <a:lnTo>
                      <a:pt x="123" y="15"/>
                    </a:lnTo>
                    <a:lnTo>
                      <a:pt x="0" y="29"/>
                    </a:lnTo>
                    <a:lnTo>
                      <a:pt x="68" y="266"/>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2" name="Freeform 118"/>
              <p:cNvSpPr>
                <a:spLocks/>
              </p:cNvSpPr>
              <p:nvPr/>
            </p:nvSpPr>
            <p:spPr bwMode="auto">
              <a:xfrm>
                <a:off x="3932" y="2853"/>
                <a:ext cx="794" cy="623"/>
              </a:xfrm>
              <a:custGeom>
                <a:avLst/>
                <a:gdLst>
                  <a:gd name="T0" fmla="*/ 0 w 844"/>
                  <a:gd name="T1" fmla="*/ 60 h 623"/>
                  <a:gd name="T2" fmla="*/ 19 w 844"/>
                  <a:gd name="T3" fmla="*/ 81 h 623"/>
                  <a:gd name="T4" fmla="*/ 16 w 844"/>
                  <a:gd name="T5" fmla="*/ 96 h 623"/>
                  <a:gd name="T6" fmla="*/ 21 w 844"/>
                  <a:gd name="T7" fmla="*/ 105 h 623"/>
                  <a:gd name="T8" fmla="*/ 12 w 844"/>
                  <a:gd name="T9" fmla="*/ 120 h 623"/>
                  <a:gd name="T10" fmla="*/ 90 w 844"/>
                  <a:gd name="T11" fmla="*/ 86 h 623"/>
                  <a:gd name="T12" fmla="*/ 189 w 844"/>
                  <a:gd name="T13" fmla="*/ 165 h 623"/>
                  <a:gd name="T14" fmla="*/ 271 w 844"/>
                  <a:gd name="T15" fmla="*/ 110 h 623"/>
                  <a:gd name="T16" fmla="*/ 317 w 844"/>
                  <a:gd name="T17" fmla="*/ 123 h 623"/>
                  <a:gd name="T18" fmla="*/ 377 w 844"/>
                  <a:gd name="T19" fmla="*/ 198 h 623"/>
                  <a:gd name="T20" fmla="*/ 399 w 844"/>
                  <a:gd name="T21" fmla="*/ 198 h 623"/>
                  <a:gd name="T22" fmla="*/ 417 w 844"/>
                  <a:gd name="T23" fmla="*/ 249 h 623"/>
                  <a:gd name="T24" fmla="*/ 412 w 844"/>
                  <a:gd name="T25" fmla="*/ 352 h 623"/>
                  <a:gd name="T26" fmla="*/ 426 w 844"/>
                  <a:gd name="T27" fmla="*/ 363 h 623"/>
                  <a:gd name="T28" fmla="*/ 428 w 844"/>
                  <a:gd name="T29" fmla="*/ 346 h 623"/>
                  <a:gd name="T30" fmla="*/ 448 w 844"/>
                  <a:gd name="T31" fmla="*/ 346 h 623"/>
                  <a:gd name="T32" fmla="*/ 428 w 844"/>
                  <a:gd name="T33" fmla="*/ 393 h 623"/>
                  <a:gd name="T34" fmla="*/ 480 w 844"/>
                  <a:gd name="T35" fmla="*/ 457 h 623"/>
                  <a:gd name="T36" fmla="*/ 486 w 844"/>
                  <a:gd name="T37" fmla="*/ 440 h 623"/>
                  <a:gd name="T38" fmla="*/ 491 w 844"/>
                  <a:gd name="T39" fmla="*/ 485 h 623"/>
                  <a:gd name="T40" fmla="*/ 508 w 844"/>
                  <a:gd name="T41" fmla="*/ 495 h 623"/>
                  <a:gd name="T42" fmla="*/ 525 w 844"/>
                  <a:gd name="T43" fmla="*/ 550 h 623"/>
                  <a:gd name="T44" fmla="*/ 543 w 844"/>
                  <a:gd name="T45" fmla="*/ 550 h 623"/>
                  <a:gd name="T46" fmla="*/ 581 w 844"/>
                  <a:gd name="T47" fmla="*/ 601 h 623"/>
                  <a:gd name="T48" fmla="*/ 602 w 844"/>
                  <a:gd name="T49" fmla="*/ 605 h 623"/>
                  <a:gd name="T50" fmla="*/ 602 w 844"/>
                  <a:gd name="T51" fmla="*/ 613 h 623"/>
                  <a:gd name="T52" fmla="*/ 588 w 844"/>
                  <a:gd name="T53" fmla="*/ 627 h 623"/>
                  <a:gd name="T54" fmla="*/ 621 w 844"/>
                  <a:gd name="T55" fmla="*/ 621 h 623"/>
                  <a:gd name="T56" fmla="*/ 643 w 844"/>
                  <a:gd name="T57" fmla="*/ 609 h 623"/>
                  <a:gd name="T58" fmla="*/ 654 w 844"/>
                  <a:gd name="T59" fmla="*/ 537 h 623"/>
                  <a:gd name="T60" fmla="*/ 661 w 844"/>
                  <a:gd name="T61" fmla="*/ 540 h 623"/>
                  <a:gd name="T62" fmla="*/ 655 w 844"/>
                  <a:gd name="T63" fmla="*/ 440 h 623"/>
                  <a:gd name="T64" fmla="*/ 647 w 844"/>
                  <a:gd name="T65" fmla="*/ 410 h 623"/>
                  <a:gd name="T66" fmla="*/ 575 w 844"/>
                  <a:gd name="T67" fmla="*/ 261 h 623"/>
                  <a:gd name="T68" fmla="*/ 520 w 844"/>
                  <a:gd name="T69" fmla="*/ 123 h 623"/>
                  <a:gd name="T70" fmla="*/ 485 w 844"/>
                  <a:gd name="T71" fmla="*/ 10 h 623"/>
                  <a:gd name="T72" fmla="*/ 477 w 844"/>
                  <a:gd name="T73" fmla="*/ 8 h 623"/>
                  <a:gd name="T74" fmla="*/ 446 w 844"/>
                  <a:gd name="T75" fmla="*/ 0 h 623"/>
                  <a:gd name="T76" fmla="*/ 438 w 844"/>
                  <a:gd name="T77" fmla="*/ 11 h 623"/>
                  <a:gd name="T78" fmla="*/ 442 w 844"/>
                  <a:gd name="T79" fmla="*/ 55 h 623"/>
                  <a:gd name="T80" fmla="*/ 429 w 844"/>
                  <a:gd name="T81" fmla="*/ 52 h 623"/>
                  <a:gd name="T82" fmla="*/ 428 w 844"/>
                  <a:gd name="T83" fmla="*/ 34 h 623"/>
                  <a:gd name="T84" fmla="*/ 217 w 844"/>
                  <a:gd name="T85" fmla="*/ 49 h 623"/>
                  <a:gd name="T86" fmla="*/ 203 w 844"/>
                  <a:gd name="T87" fmla="*/ 20 h 623"/>
                  <a:gd name="T88" fmla="*/ 0 w 844"/>
                  <a:gd name="T89" fmla="*/ 42 h 623"/>
                  <a:gd name="T90" fmla="*/ 0 w 844"/>
                  <a:gd name="T91" fmla="*/ 60 h 623"/>
                  <a:gd name="T92" fmla="*/ 0 w 844"/>
                  <a:gd name="T93" fmla="*/ 60 h 6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4"/>
                  <a:gd name="T142" fmla="*/ 0 h 623"/>
                  <a:gd name="T143" fmla="*/ 844 w 844"/>
                  <a:gd name="T144" fmla="*/ 623 h 6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4" h="623">
                    <a:moveTo>
                      <a:pt x="0" y="60"/>
                    </a:moveTo>
                    <a:lnTo>
                      <a:pt x="23" y="81"/>
                    </a:lnTo>
                    <a:lnTo>
                      <a:pt x="20" y="96"/>
                    </a:lnTo>
                    <a:lnTo>
                      <a:pt x="26" y="105"/>
                    </a:lnTo>
                    <a:lnTo>
                      <a:pt x="16" y="120"/>
                    </a:lnTo>
                    <a:lnTo>
                      <a:pt x="115" y="86"/>
                    </a:lnTo>
                    <a:lnTo>
                      <a:pt x="241" y="165"/>
                    </a:lnTo>
                    <a:lnTo>
                      <a:pt x="345" y="110"/>
                    </a:lnTo>
                    <a:lnTo>
                      <a:pt x="405" y="123"/>
                    </a:lnTo>
                    <a:lnTo>
                      <a:pt x="481" y="198"/>
                    </a:lnTo>
                    <a:lnTo>
                      <a:pt x="509" y="198"/>
                    </a:lnTo>
                    <a:lnTo>
                      <a:pt x="533" y="249"/>
                    </a:lnTo>
                    <a:lnTo>
                      <a:pt x="526" y="348"/>
                    </a:lnTo>
                    <a:lnTo>
                      <a:pt x="544" y="359"/>
                    </a:lnTo>
                    <a:lnTo>
                      <a:pt x="547" y="342"/>
                    </a:lnTo>
                    <a:lnTo>
                      <a:pt x="572" y="342"/>
                    </a:lnTo>
                    <a:lnTo>
                      <a:pt x="547" y="389"/>
                    </a:lnTo>
                    <a:lnTo>
                      <a:pt x="612" y="453"/>
                    </a:lnTo>
                    <a:lnTo>
                      <a:pt x="622" y="436"/>
                    </a:lnTo>
                    <a:lnTo>
                      <a:pt x="627" y="481"/>
                    </a:lnTo>
                    <a:lnTo>
                      <a:pt x="648" y="491"/>
                    </a:lnTo>
                    <a:lnTo>
                      <a:pt x="670" y="546"/>
                    </a:lnTo>
                    <a:lnTo>
                      <a:pt x="693" y="546"/>
                    </a:lnTo>
                    <a:lnTo>
                      <a:pt x="742" y="597"/>
                    </a:lnTo>
                    <a:lnTo>
                      <a:pt x="769" y="601"/>
                    </a:lnTo>
                    <a:lnTo>
                      <a:pt x="769" y="609"/>
                    </a:lnTo>
                    <a:lnTo>
                      <a:pt x="750" y="623"/>
                    </a:lnTo>
                    <a:lnTo>
                      <a:pt x="793" y="617"/>
                    </a:lnTo>
                    <a:lnTo>
                      <a:pt x="821" y="605"/>
                    </a:lnTo>
                    <a:lnTo>
                      <a:pt x="836" y="533"/>
                    </a:lnTo>
                    <a:lnTo>
                      <a:pt x="844" y="536"/>
                    </a:lnTo>
                    <a:lnTo>
                      <a:pt x="837" y="436"/>
                    </a:lnTo>
                    <a:lnTo>
                      <a:pt x="826" y="406"/>
                    </a:lnTo>
                    <a:lnTo>
                      <a:pt x="735" y="261"/>
                    </a:lnTo>
                    <a:lnTo>
                      <a:pt x="664" y="123"/>
                    </a:lnTo>
                    <a:lnTo>
                      <a:pt x="620" y="10"/>
                    </a:lnTo>
                    <a:lnTo>
                      <a:pt x="609" y="8"/>
                    </a:lnTo>
                    <a:lnTo>
                      <a:pt x="570" y="0"/>
                    </a:lnTo>
                    <a:lnTo>
                      <a:pt x="559" y="11"/>
                    </a:lnTo>
                    <a:lnTo>
                      <a:pt x="565" y="55"/>
                    </a:lnTo>
                    <a:lnTo>
                      <a:pt x="549" y="52"/>
                    </a:lnTo>
                    <a:lnTo>
                      <a:pt x="546" y="34"/>
                    </a:lnTo>
                    <a:lnTo>
                      <a:pt x="279" y="49"/>
                    </a:lnTo>
                    <a:lnTo>
                      <a:pt x="259" y="20"/>
                    </a:lnTo>
                    <a:lnTo>
                      <a:pt x="0" y="42"/>
                    </a:lnTo>
                    <a:lnTo>
                      <a:pt x="0" y="6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3" name="Freeform 119"/>
              <p:cNvSpPr>
                <a:spLocks/>
              </p:cNvSpPr>
              <p:nvPr/>
            </p:nvSpPr>
            <p:spPr bwMode="auto">
              <a:xfrm>
                <a:off x="4062" y="1569"/>
                <a:ext cx="364" cy="429"/>
              </a:xfrm>
              <a:custGeom>
                <a:avLst/>
                <a:gdLst>
                  <a:gd name="T0" fmla="*/ 0 w 390"/>
                  <a:gd name="T1" fmla="*/ 77 h 428"/>
                  <a:gd name="T2" fmla="*/ 24 w 390"/>
                  <a:gd name="T3" fmla="*/ 379 h 428"/>
                  <a:gd name="T4" fmla="*/ 64 w 390"/>
                  <a:gd name="T5" fmla="*/ 384 h 428"/>
                  <a:gd name="T6" fmla="*/ 109 w 390"/>
                  <a:gd name="T7" fmla="*/ 418 h 428"/>
                  <a:gd name="T8" fmla="*/ 142 w 390"/>
                  <a:gd name="T9" fmla="*/ 416 h 428"/>
                  <a:gd name="T10" fmla="*/ 158 w 390"/>
                  <a:gd name="T11" fmla="*/ 403 h 428"/>
                  <a:gd name="T12" fmla="*/ 193 w 390"/>
                  <a:gd name="T13" fmla="*/ 432 h 428"/>
                  <a:gd name="T14" fmla="*/ 216 w 390"/>
                  <a:gd name="T15" fmla="*/ 408 h 428"/>
                  <a:gd name="T16" fmla="*/ 219 w 390"/>
                  <a:gd name="T17" fmla="*/ 361 h 428"/>
                  <a:gd name="T18" fmla="*/ 233 w 390"/>
                  <a:gd name="T19" fmla="*/ 371 h 428"/>
                  <a:gd name="T20" fmla="*/ 243 w 390"/>
                  <a:gd name="T21" fmla="*/ 332 h 428"/>
                  <a:gd name="T22" fmla="*/ 293 w 390"/>
                  <a:gd name="T23" fmla="*/ 275 h 428"/>
                  <a:gd name="T24" fmla="*/ 302 w 390"/>
                  <a:gd name="T25" fmla="*/ 179 h 428"/>
                  <a:gd name="T26" fmla="*/ 295 w 390"/>
                  <a:gd name="T27" fmla="*/ 160 h 428"/>
                  <a:gd name="T28" fmla="*/ 306 w 390"/>
                  <a:gd name="T29" fmla="*/ 150 h 428"/>
                  <a:gd name="T30" fmla="*/ 287 w 390"/>
                  <a:gd name="T31" fmla="*/ 0 h 428"/>
                  <a:gd name="T32" fmla="*/ 233 w 390"/>
                  <a:gd name="T33" fmla="*/ 34 h 428"/>
                  <a:gd name="T34" fmla="*/ 207 w 390"/>
                  <a:gd name="T35" fmla="*/ 69 h 428"/>
                  <a:gd name="T36" fmla="*/ 189 w 390"/>
                  <a:gd name="T37" fmla="*/ 71 h 428"/>
                  <a:gd name="T38" fmla="*/ 160 w 390"/>
                  <a:gd name="T39" fmla="*/ 90 h 428"/>
                  <a:gd name="T40" fmla="*/ 92 w 390"/>
                  <a:gd name="T41" fmla="*/ 61 h 428"/>
                  <a:gd name="T42" fmla="*/ 0 w 390"/>
                  <a:gd name="T43" fmla="*/ 77 h 428"/>
                  <a:gd name="T44" fmla="*/ 0 w 390"/>
                  <a:gd name="T45" fmla="*/ 77 h 4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8"/>
                  <a:gd name="T71" fmla="*/ 390 w 390"/>
                  <a:gd name="T72" fmla="*/ 428 h 4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8">
                    <a:moveTo>
                      <a:pt x="0" y="77"/>
                    </a:moveTo>
                    <a:lnTo>
                      <a:pt x="32" y="375"/>
                    </a:lnTo>
                    <a:lnTo>
                      <a:pt x="81" y="380"/>
                    </a:lnTo>
                    <a:lnTo>
                      <a:pt x="139" y="414"/>
                    </a:lnTo>
                    <a:lnTo>
                      <a:pt x="181" y="412"/>
                    </a:lnTo>
                    <a:lnTo>
                      <a:pt x="201" y="399"/>
                    </a:lnTo>
                    <a:lnTo>
                      <a:pt x="247" y="428"/>
                    </a:lnTo>
                    <a:lnTo>
                      <a:pt x="275" y="404"/>
                    </a:lnTo>
                    <a:lnTo>
                      <a:pt x="281" y="357"/>
                    </a:lnTo>
                    <a:lnTo>
                      <a:pt x="299" y="367"/>
                    </a:lnTo>
                    <a:lnTo>
                      <a:pt x="309" y="328"/>
                    </a:lnTo>
                    <a:lnTo>
                      <a:pt x="374" y="271"/>
                    </a:lnTo>
                    <a:lnTo>
                      <a:pt x="385" y="179"/>
                    </a:lnTo>
                    <a:lnTo>
                      <a:pt x="377" y="160"/>
                    </a:lnTo>
                    <a:lnTo>
                      <a:pt x="390" y="150"/>
                    </a:lnTo>
                    <a:lnTo>
                      <a:pt x="366" y="0"/>
                    </a:lnTo>
                    <a:lnTo>
                      <a:pt x="299" y="34"/>
                    </a:lnTo>
                    <a:lnTo>
                      <a:pt x="265" y="69"/>
                    </a:lnTo>
                    <a:lnTo>
                      <a:pt x="241" y="71"/>
                    </a:lnTo>
                    <a:lnTo>
                      <a:pt x="204" y="90"/>
                    </a:lnTo>
                    <a:lnTo>
                      <a:pt x="118" y="61"/>
                    </a:lnTo>
                    <a:lnTo>
                      <a:pt x="0" y="77"/>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4" name="Freeform 120"/>
              <p:cNvSpPr>
                <a:spLocks/>
              </p:cNvSpPr>
              <p:nvPr/>
            </p:nvSpPr>
            <p:spPr bwMode="auto">
              <a:xfrm>
                <a:off x="4294" y="1720"/>
                <a:ext cx="392" cy="403"/>
              </a:xfrm>
              <a:custGeom>
                <a:avLst/>
                <a:gdLst>
                  <a:gd name="T0" fmla="*/ 0 w 417"/>
                  <a:gd name="T1" fmla="*/ 278 h 403"/>
                  <a:gd name="T2" fmla="*/ 11 w 417"/>
                  <a:gd name="T3" fmla="*/ 334 h 403"/>
                  <a:gd name="T4" fmla="*/ 53 w 417"/>
                  <a:gd name="T5" fmla="*/ 372 h 403"/>
                  <a:gd name="T6" fmla="*/ 73 w 417"/>
                  <a:gd name="T7" fmla="*/ 403 h 403"/>
                  <a:gd name="T8" fmla="*/ 136 w 417"/>
                  <a:gd name="T9" fmla="*/ 371 h 403"/>
                  <a:gd name="T10" fmla="*/ 163 w 417"/>
                  <a:gd name="T11" fmla="*/ 366 h 403"/>
                  <a:gd name="T12" fmla="*/ 179 w 417"/>
                  <a:gd name="T13" fmla="*/ 342 h 403"/>
                  <a:gd name="T14" fmla="*/ 202 w 417"/>
                  <a:gd name="T15" fmla="*/ 220 h 403"/>
                  <a:gd name="T16" fmla="*/ 228 w 417"/>
                  <a:gd name="T17" fmla="*/ 235 h 403"/>
                  <a:gd name="T18" fmla="*/ 280 w 417"/>
                  <a:gd name="T19" fmla="*/ 104 h 403"/>
                  <a:gd name="T20" fmla="*/ 319 w 417"/>
                  <a:gd name="T21" fmla="*/ 131 h 403"/>
                  <a:gd name="T22" fmla="*/ 325 w 417"/>
                  <a:gd name="T23" fmla="*/ 109 h 403"/>
                  <a:gd name="T24" fmla="*/ 298 w 417"/>
                  <a:gd name="T25" fmla="*/ 79 h 403"/>
                  <a:gd name="T26" fmla="*/ 275 w 417"/>
                  <a:gd name="T27" fmla="*/ 83 h 403"/>
                  <a:gd name="T28" fmla="*/ 269 w 417"/>
                  <a:gd name="T29" fmla="*/ 97 h 403"/>
                  <a:gd name="T30" fmla="*/ 228 w 417"/>
                  <a:gd name="T31" fmla="*/ 112 h 403"/>
                  <a:gd name="T32" fmla="*/ 203 w 417"/>
                  <a:gd name="T33" fmla="*/ 147 h 403"/>
                  <a:gd name="T34" fmla="*/ 196 w 417"/>
                  <a:gd name="T35" fmla="*/ 91 h 403"/>
                  <a:gd name="T36" fmla="*/ 125 w 417"/>
                  <a:gd name="T37" fmla="*/ 105 h 403"/>
                  <a:gd name="T38" fmla="*/ 111 w 417"/>
                  <a:gd name="T39" fmla="*/ 0 h 403"/>
                  <a:gd name="T40" fmla="*/ 102 w 417"/>
                  <a:gd name="T41" fmla="*/ 10 h 403"/>
                  <a:gd name="T42" fmla="*/ 108 w 417"/>
                  <a:gd name="T43" fmla="*/ 29 h 403"/>
                  <a:gd name="T44" fmla="*/ 99 w 417"/>
                  <a:gd name="T45" fmla="*/ 121 h 403"/>
                  <a:gd name="T46" fmla="*/ 49 w 417"/>
                  <a:gd name="T47" fmla="*/ 178 h 403"/>
                  <a:gd name="T48" fmla="*/ 40 w 417"/>
                  <a:gd name="T49" fmla="*/ 217 h 403"/>
                  <a:gd name="T50" fmla="*/ 26 w 417"/>
                  <a:gd name="T51" fmla="*/ 207 h 403"/>
                  <a:gd name="T52" fmla="*/ 22 w 417"/>
                  <a:gd name="T53" fmla="*/ 254 h 403"/>
                  <a:gd name="T54" fmla="*/ 0 w 417"/>
                  <a:gd name="T55" fmla="*/ 278 h 403"/>
                  <a:gd name="T56" fmla="*/ 0 w 417"/>
                  <a:gd name="T57" fmla="*/ 278 h 403"/>
                  <a:gd name="T58" fmla="*/ 0 w 417"/>
                  <a:gd name="T59" fmla="*/ 278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403"/>
                  <a:gd name="T92" fmla="*/ 417 w 417"/>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403">
                    <a:moveTo>
                      <a:pt x="0" y="278"/>
                    </a:moveTo>
                    <a:lnTo>
                      <a:pt x="15" y="334"/>
                    </a:lnTo>
                    <a:lnTo>
                      <a:pt x="68" y="372"/>
                    </a:lnTo>
                    <a:lnTo>
                      <a:pt x="94" y="403"/>
                    </a:lnTo>
                    <a:lnTo>
                      <a:pt x="174" y="371"/>
                    </a:lnTo>
                    <a:lnTo>
                      <a:pt x="209" y="366"/>
                    </a:lnTo>
                    <a:lnTo>
                      <a:pt x="229" y="342"/>
                    </a:lnTo>
                    <a:lnTo>
                      <a:pt x="260" y="220"/>
                    </a:lnTo>
                    <a:lnTo>
                      <a:pt x="294" y="235"/>
                    </a:lnTo>
                    <a:lnTo>
                      <a:pt x="358" y="104"/>
                    </a:lnTo>
                    <a:lnTo>
                      <a:pt x="408" y="131"/>
                    </a:lnTo>
                    <a:lnTo>
                      <a:pt x="417" y="109"/>
                    </a:lnTo>
                    <a:lnTo>
                      <a:pt x="381" y="79"/>
                    </a:lnTo>
                    <a:lnTo>
                      <a:pt x="353" y="83"/>
                    </a:lnTo>
                    <a:lnTo>
                      <a:pt x="344" y="97"/>
                    </a:lnTo>
                    <a:lnTo>
                      <a:pt x="294" y="112"/>
                    </a:lnTo>
                    <a:lnTo>
                      <a:pt x="261" y="147"/>
                    </a:lnTo>
                    <a:lnTo>
                      <a:pt x="251" y="91"/>
                    </a:lnTo>
                    <a:lnTo>
                      <a:pt x="161" y="105"/>
                    </a:lnTo>
                    <a:lnTo>
                      <a:pt x="143" y="0"/>
                    </a:lnTo>
                    <a:lnTo>
                      <a:pt x="130" y="10"/>
                    </a:lnTo>
                    <a:lnTo>
                      <a:pt x="138" y="29"/>
                    </a:lnTo>
                    <a:lnTo>
                      <a:pt x="127" y="121"/>
                    </a:lnTo>
                    <a:lnTo>
                      <a:pt x="62" y="178"/>
                    </a:lnTo>
                    <a:lnTo>
                      <a:pt x="52" y="217"/>
                    </a:lnTo>
                    <a:lnTo>
                      <a:pt x="34" y="207"/>
                    </a:lnTo>
                    <a:lnTo>
                      <a:pt x="28" y="254"/>
                    </a:lnTo>
                    <a:lnTo>
                      <a:pt x="0" y="27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5" name="Freeform 121"/>
              <p:cNvSpPr>
                <a:spLocks/>
              </p:cNvSpPr>
              <p:nvPr/>
            </p:nvSpPr>
            <p:spPr bwMode="auto">
              <a:xfrm>
                <a:off x="4530" y="1749"/>
                <a:ext cx="398" cy="204"/>
              </a:xfrm>
              <a:custGeom>
                <a:avLst/>
                <a:gdLst>
                  <a:gd name="T0" fmla="*/ 0 w 423"/>
                  <a:gd name="T1" fmla="*/ 62 h 204"/>
                  <a:gd name="T2" fmla="*/ 8 w 423"/>
                  <a:gd name="T3" fmla="*/ 118 h 204"/>
                  <a:gd name="T4" fmla="*/ 34 w 423"/>
                  <a:gd name="T5" fmla="*/ 83 h 204"/>
                  <a:gd name="T6" fmla="*/ 73 w 423"/>
                  <a:gd name="T7" fmla="*/ 68 h 204"/>
                  <a:gd name="T8" fmla="*/ 80 w 423"/>
                  <a:gd name="T9" fmla="*/ 54 h 204"/>
                  <a:gd name="T10" fmla="*/ 102 w 423"/>
                  <a:gd name="T11" fmla="*/ 50 h 204"/>
                  <a:gd name="T12" fmla="*/ 130 w 423"/>
                  <a:gd name="T13" fmla="*/ 80 h 204"/>
                  <a:gd name="T14" fmla="*/ 149 w 423"/>
                  <a:gd name="T15" fmla="*/ 86 h 204"/>
                  <a:gd name="T16" fmla="*/ 184 w 423"/>
                  <a:gd name="T17" fmla="*/ 126 h 204"/>
                  <a:gd name="T18" fmla="*/ 172 w 423"/>
                  <a:gd name="T19" fmla="*/ 165 h 204"/>
                  <a:gd name="T20" fmla="*/ 176 w 423"/>
                  <a:gd name="T21" fmla="*/ 183 h 204"/>
                  <a:gd name="T22" fmla="*/ 192 w 423"/>
                  <a:gd name="T23" fmla="*/ 175 h 204"/>
                  <a:gd name="T24" fmla="*/ 205 w 423"/>
                  <a:gd name="T25" fmla="*/ 175 h 204"/>
                  <a:gd name="T26" fmla="*/ 214 w 423"/>
                  <a:gd name="T27" fmla="*/ 188 h 204"/>
                  <a:gd name="T28" fmla="*/ 231 w 423"/>
                  <a:gd name="T29" fmla="*/ 188 h 204"/>
                  <a:gd name="T30" fmla="*/ 236 w 423"/>
                  <a:gd name="T31" fmla="*/ 183 h 204"/>
                  <a:gd name="T32" fmla="*/ 227 w 423"/>
                  <a:gd name="T33" fmla="*/ 148 h 204"/>
                  <a:gd name="T34" fmla="*/ 223 w 423"/>
                  <a:gd name="T35" fmla="*/ 83 h 204"/>
                  <a:gd name="T36" fmla="*/ 211 w 423"/>
                  <a:gd name="T37" fmla="*/ 73 h 204"/>
                  <a:gd name="T38" fmla="*/ 236 w 423"/>
                  <a:gd name="T39" fmla="*/ 44 h 204"/>
                  <a:gd name="T40" fmla="*/ 237 w 423"/>
                  <a:gd name="T41" fmla="*/ 25 h 204"/>
                  <a:gd name="T42" fmla="*/ 254 w 423"/>
                  <a:gd name="T43" fmla="*/ 26 h 204"/>
                  <a:gd name="T44" fmla="*/ 232 w 423"/>
                  <a:gd name="T45" fmla="*/ 67 h 204"/>
                  <a:gd name="T46" fmla="*/ 247 w 423"/>
                  <a:gd name="T47" fmla="*/ 115 h 204"/>
                  <a:gd name="T48" fmla="*/ 249 w 423"/>
                  <a:gd name="T49" fmla="*/ 128 h 204"/>
                  <a:gd name="T50" fmla="*/ 259 w 423"/>
                  <a:gd name="T51" fmla="*/ 135 h 204"/>
                  <a:gd name="T52" fmla="*/ 244 w 423"/>
                  <a:gd name="T53" fmla="*/ 133 h 204"/>
                  <a:gd name="T54" fmla="*/ 247 w 423"/>
                  <a:gd name="T55" fmla="*/ 164 h 204"/>
                  <a:gd name="T56" fmla="*/ 275 w 423"/>
                  <a:gd name="T57" fmla="*/ 183 h 204"/>
                  <a:gd name="T58" fmla="*/ 280 w 423"/>
                  <a:gd name="T59" fmla="*/ 188 h 204"/>
                  <a:gd name="T60" fmla="*/ 289 w 423"/>
                  <a:gd name="T61" fmla="*/ 188 h 204"/>
                  <a:gd name="T62" fmla="*/ 285 w 423"/>
                  <a:gd name="T63" fmla="*/ 204 h 204"/>
                  <a:gd name="T64" fmla="*/ 317 w 423"/>
                  <a:gd name="T65" fmla="*/ 183 h 204"/>
                  <a:gd name="T66" fmla="*/ 324 w 423"/>
                  <a:gd name="T67" fmla="*/ 157 h 204"/>
                  <a:gd name="T68" fmla="*/ 331 w 423"/>
                  <a:gd name="T69" fmla="*/ 130 h 204"/>
                  <a:gd name="T70" fmla="*/ 285 w 423"/>
                  <a:gd name="T71" fmla="*/ 143 h 204"/>
                  <a:gd name="T72" fmla="*/ 254 w 423"/>
                  <a:gd name="T73" fmla="*/ 0 h 204"/>
                  <a:gd name="T74" fmla="*/ 0 w 423"/>
                  <a:gd name="T75" fmla="*/ 62 h 204"/>
                  <a:gd name="T76" fmla="*/ 0 w 423"/>
                  <a:gd name="T77" fmla="*/ 62 h 204"/>
                  <a:gd name="T78" fmla="*/ 0 w 423"/>
                  <a:gd name="T79" fmla="*/ 62 h 2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3"/>
                  <a:gd name="T121" fmla="*/ 0 h 204"/>
                  <a:gd name="T122" fmla="*/ 423 w 423"/>
                  <a:gd name="T123" fmla="*/ 204 h 2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3" h="204">
                    <a:moveTo>
                      <a:pt x="0" y="62"/>
                    </a:moveTo>
                    <a:lnTo>
                      <a:pt x="10" y="118"/>
                    </a:lnTo>
                    <a:lnTo>
                      <a:pt x="43" y="83"/>
                    </a:lnTo>
                    <a:lnTo>
                      <a:pt x="93" y="68"/>
                    </a:lnTo>
                    <a:lnTo>
                      <a:pt x="102" y="54"/>
                    </a:lnTo>
                    <a:lnTo>
                      <a:pt x="130" y="50"/>
                    </a:lnTo>
                    <a:lnTo>
                      <a:pt x="166" y="80"/>
                    </a:lnTo>
                    <a:lnTo>
                      <a:pt x="190" y="86"/>
                    </a:lnTo>
                    <a:lnTo>
                      <a:pt x="235" y="126"/>
                    </a:lnTo>
                    <a:lnTo>
                      <a:pt x="219" y="165"/>
                    </a:lnTo>
                    <a:lnTo>
                      <a:pt x="225" y="183"/>
                    </a:lnTo>
                    <a:lnTo>
                      <a:pt x="245" y="175"/>
                    </a:lnTo>
                    <a:lnTo>
                      <a:pt x="263" y="175"/>
                    </a:lnTo>
                    <a:lnTo>
                      <a:pt x="272" y="188"/>
                    </a:lnTo>
                    <a:lnTo>
                      <a:pt x="293" y="188"/>
                    </a:lnTo>
                    <a:lnTo>
                      <a:pt x="302" y="183"/>
                    </a:lnTo>
                    <a:lnTo>
                      <a:pt x="289" y="148"/>
                    </a:lnTo>
                    <a:lnTo>
                      <a:pt x="285" y="83"/>
                    </a:lnTo>
                    <a:lnTo>
                      <a:pt x="269" y="73"/>
                    </a:lnTo>
                    <a:lnTo>
                      <a:pt x="302" y="44"/>
                    </a:lnTo>
                    <a:lnTo>
                      <a:pt x="303" y="25"/>
                    </a:lnTo>
                    <a:lnTo>
                      <a:pt x="324" y="26"/>
                    </a:lnTo>
                    <a:lnTo>
                      <a:pt x="298" y="67"/>
                    </a:lnTo>
                    <a:lnTo>
                      <a:pt x="313" y="115"/>
                    </a:lnTo>
                    <a:lnTo>
                      <a:pt x="319" y="128"/>
                    </a:lnTo>
                    <a:lnTo>
                      <a:pt x="329" y="135"/>
                    </a:lnTo>
                    <a:lnTo>
                      <a:pt x="310" y="133"/>
                    </a:lnTo>
                    <a:lnTo>
                      <a:pt x="316" y="164"/>
                    </a:lnTo>
                    <a:lnTo>
                      <a:pt x="350" y="183"/>
                    </a:lnTo>
                    <a:lnTo>
                      <a:pt x="358" y="188"/>
                    </a:lnTo>
                    <a:lnTo>
                      <a:pt x="368" y="188"/>
                    </a:lnTo>
                    <a:lnTo>
                      <a:pt x="363" y="204"/>
                    </a:lnTo>
                    <a:lnTo>
                      <a:pt x="405" y="183"/>
                    </a:lnTo>
                    <a:lnTo>
                      <a:pt x="413" y="157"/>
                    </a:lnTo>
                    <a:lnTo>
                      <a:pt x="423" y="130"/>
                    </a:lnTo>
                    <a:lnTo>
                      <a:pt x="363" y="143"/>
                    </a:lnTo>
                    <a:lnTo>
                      <a:pt x="324" y="0"/>
                    </a:lnTo>
                    <a:lnTo>
                      <a:pt x="0" y="62"/>
                    </a:lnTo>
                    <a:close/>
                  </a:path>
                </a:pathLst>
              </a:custGeom>
              <a:solidFill>
                <a:srgbClr val="FFFF9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6" name="Freeform 122"/>
              <p:cNvSpPr>
                <a:spLocks/>
              </p:cNvSpPr>
              <p:nvPr/>
            </p:nvSpPr>
            <p:spPr bwMode="auto">
              <a:xfrm>
                <a:off x="4228" y="1824"/>
                <a:ext cx="676" cy="395"/>
              </a:xfrm>
              <a:custGeom>
                <a:avLst/>
                <a:gdLst>
                  <a:gd name="T0" fmla="*/ 52 w 719"/>
                  <a:gd name="T1" fmla="*/ 353 h 395"/>
                  <a:gd name="T2" fmla="*/ 53 w 719"/>
                  <a:gd name="T3" fmla="*/ 343 h 395"/>
                  <a:gd name="T4" fmla="*/ 89 w 719"/>
                  <a:gd name="T5" fmla="*/ 299 h 395"/>
                  <a:gd name="T6" fmla="*/ 109 w 719"/>
                  <a:gd name="T7" fmla="*/ 268 h 395"/>
                  <a:gd name="T8" fmla="*/ 129 w 719"/>
                  <a:gd name="T9" fmla="*/ 299 h 395"/>
                  <a:gd name="T10" fmla="*/ 191 w 719"/>
                  <a:gd name="T11" fmla="*/ 267 h 395"/>
                  <a:gd name="T12" fmla="*/ 218 w 719"/>
                  <a:gd name="T13" fmla="*/ 262 h 395"/>
                  <a:gd name="T14" fmla="*/ 234 w 719"/>
                  <a:gd name="T15" fmla="*/ 238 h 395"/>
                  <a:gd name="T16" fmla="*/ 259 w 719"/>
                  <a:gd name="T17" fmla="*/ 116 h 395"/>
                  <a:gd name="T18" fmla="*/ 285 w 719"/>
                  <a:gd name="T19" fmla="*/ 131 h 395"/>
                  <a:gd name="T20" fmla="*/ 335 w 719"/>
                  <a:gd name="T21" fmla="*/ 0 h 395"/>
                  <a:gd name="T22" fmla="*/ 374 w 719"/>
                  <a:gd name="T23" fmla="*/ 27 h 395"/>
                  <a:gd name="T24" fmla="*/ 382 w 719"/>
                  <a:gd name="T25" fmla="*/ 5 h 395"/>
                  <a:gd name="T26" fmla="*/ 400 w 719"/>
                  <a:gd name="T27" fmla="*/ 11 h 395"/>
                  <a:gd name="T28" fmla="*/ 436 w 719"/>
                  <a:gd name="T29" fmla="*/ 51 h 395"/>
                  <a:gd name="T30" fmla="*/ 423 w 719"/>
                  <a:gd name="T31" fmla="*/ 90 h 395"/>
                  <a:gd name="T32" fmla="*/ 427 w 719"/>
                  <a:gd name="T33" fmla="*/ 108 h 395"/>
                  <a:gd name="T34" fmla="*/ 443 w 719"/>
                  <a:gd name="T35" fmla="*/ 100 h 395"/>
                  <a:gd name="T36" fmla="*/ 453 w 719"/>
                  <a:gd name="T37" fmla="*/ 118 h 395"/>
                  <a:gd name="T38" fmla="*/ 509 w 719"/>
                  <a:gd name="T39" fmla="*/ 141 h 395"/>
                  <a:gd name="T40" fmla="*/ 458 w 719"/>
                  <a:gd name="T41" fmla="*/ 137 h 395"/>
                  <a:gd name="T42" fmla="*/ 511 w 719"/>
                  <a:gd name="T43" fmla="*/ 197 h 395"/>
                  <a:gd name="T44" fmla="*/ 479 w 719"/>
                  <a:gd name="T45" fmla="*/ 191 h 395"/>
                  <a:gd name="T46" fmla="*/ 545 w 719"/>
                  <a:gd name="T47" fmla="*/ 246 h 395"/>
                  <a:gd name="T48" fmla="*/ 562 w 719"/>
                  <a:gd name="T49" fmla="*/ 283 h 395"/>
                  <a:gd name="T50" fmla="*/ 551 w 719"/>
                  <a:gd name="T51" fmla="*/ 278 h 395"/>
                  <a:gd name="T52" fmla="*/ 548 w 719"/>
                  <a:gd name="T53" fmla="*/ 288 h 395"/>
                  <a:gd name="T54" fmla="*/ 328 w 719"/>
                  <a:gd name="T55" fmla="*/ 341 h 395"/>
                  <a:gd name="T56" fmla="*/ 145 w 719"/>
                  <a:gd name="T57" fmla="*/ 370 h 395"/>
                  <a:gd name="T58" fmla="*/ 0 w 719"/>
                  <a:gd name="T59" fmla="*/ 395 h 395"/>
                  <a:gd name="T60" fmla="*/ 52 w 719"/>
                  <a:gd name="T61" fmla="*/ 353 h 395"/>
                  <a:gd name="T62" fmla="*/ 52 w 719"/>
                  <a:gd name="T63" fmla="*/ 353 h 3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9"/>
                  <a:gd name="T97" fmla="*/ 0 h 395"/>
                  <a:gd name="T98" fmla="*/ 719 w 719"/>
                  <a:gd name="T99" fmla="*/ 395 h 3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9" h="395">
                    <a:moveTo>
                      <a:pt x="67" y="353"/>
                    </a:moveTo>
                    <a:lnTo>
                      <a:pt x="68" y="343"/>
                    </a:lnTo>
                    <a:lnTo>
                      <a:pt x="114" y="299"/>
                    </a:lnTo>
                    <a:lnTo>
                      <a:pt x="139" y="268"/>
                    </a:lnTo>
                    <a:lnTo>
                      <a:pt x="165" y="299"/>
                    </a:lnTo>
                    <a:lnTo>
                      <a:pt x="245" y="267"/>
                    </a:lnTo>
                    <a:lnTo>
                      <a:pt x="280" y="262"/>
                    </a:lnTo>
                    <a:lnTo>
                      <a:pt x="300" y="238"/>
                    </a:lnTo>
                    <a:lnTo>
                      <a:pt x="331" y="116"/>
                    </a:lnTo>
                    <a:lnTo>
                      <a:pt x="365" y="131"/>
                    </a:lnTo>
                    <a:lnTo>
                      <a:pt x="429" y="0"/>
                    </a:lnTo>
                    <a:lnTo>
                      <a:pt x="479" y="27"/>
                    </a:lnTo>
                    <a:lnTo>
                      <a:pt x="488" y="5"/>
                    </a:lnTo>
                    <a:lnTo>
                      <a:pt x="512" y="11"/>
                    </a:lnTo>
                    <a:lnTo>
                      <a:pt x="557" y="51"/>
                    </a:lnTo>
                    <a:lnTo>
                      <a:pt x="541" y="90"/>
                    </a:lnTo>
                    <a:lnTo>
                      <a:pt x="547" y="108"/>
                    </a:lnTo>
                    <a:lnTo>
                      <a:pt x="567" y="100"/>
                    </a:lnTo>
                    <a:lnTo>
                      <a:pt x="581" y="118"/>
                    </a:lnTo>
                    <a:lnTo>
                      <a:pt x="651" y="141"/>
                    </a:lnTo>
                    <a:lnTo>
                      <a:pt x="586" y="137"/>
                    </a:lnTo>
                    <a:lnTo>
                      <a:pt x="654" y="197"/>
                    </a:lnTo>
                    <a:lnTo>
                      <a:pt x="612" y="191"/>
                    </a:lnTo>
                    <a:lnTo>
                      <a:pt x="698" y="246"/>
                    </a:lnTo>
                    <a:lnTo>
                      <a:pt x="719" y="283"/>
                    </a:lnTo>
                    <a:lnTo>
                      <a:pt x="705" y="278"/>
                    </a:lnTo>
                    <a:lnTo>
                      <a:pt x="701" y="288"/>
                    </a:lnTo>
                    <a:lnTo>
                      <a:pt x="420" y="341"/>
                    </a:lnTo>
                    <a:lnTo>
                      <a:pt x="185" y="370"/>
                    </a:lnTo>
                    <a:lnTo>
                      <a:pt x="0" y="395"/>
                    </a:lnTo>
                    <a:lnTo>
                      <a:pt x="67" y="353"/>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7" name="Freeform 123"/>
              <p:cNvSpPr>
                <a:spLocks/>
              </p:cNvSpPr>
              <p:nvPr/>
            </p:nvSpPr>
            <p:spPr bwMode="auto">
              <a:xfrm>
                <a:off x="4874" y="1932"/>
                <a:ext cx="37" cy="99"/>
              </a:xfrm>
              <a:custGeom>
                <a:avLst/>
                <a:gdLst>
                  <a:gd name="T0" fmla="*/ 0 w 39"/>
                  <a:gd name="T1" fmla="*/ 99 h 99"/>
                  <a:gd name="T2" fmla="*/ 9 w 39"/>
                  <a:gd name="T3" fmla="*/ 71 h 99"/>
                  <a:gd name="T4" fmla="*/ 24 w 39"/>
                  <a:gd name="T5" fmla="*/ 55 h 99"/>
                  <a:gd name="T6" fmla="*/ 31 w 39"/>
                  <a:gd name="T7" fmla="*/ 0 h 99"/>
                  <a:gd name="T8" fmla="*/ 13 w 39"/>
                  <a:gd name="T9" fmla="*/ 13 h 99"/>
                  <a:gd name="T10" fmla="*/ 0 w 39"/>
                  <a:gd name="T11" fmla="*/ 65 h 99"/>
                  <a:gd name="T12" fmla="*/ 0 w 39"/>
                  <a:gd name="T13" fmla="*/ 99 h 99"/>
                  <a:gd name="T14" fmla="*/ 0 w 39"/>
                  <a:gd name="T15" fmla="*/ 99 h 99"/>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99"/>
                  <a:gd name="T26" fmla="*/ 39 w 39"/>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99">
                    <a:moveTo>
                      <a:pt x="0" y="99"/>
                    </a:moveTo>
                    <a:lnTo>
                      <a:pt x="13" y="71"/>
                    </a:lnTo>
                    <a:lnTo>
                      <a:pt x="28" y="55"/>
                    </a:lnTo>
                    <a:lnTo>
                      <a:pt x="39" y="0"/>
                    </a:lnTo>
                    <a:lnTo>
                      <a:pt x="17" y="13"/>
                    </a:lnTo>
                    <a:lnTo>
                      <a:pt x="0" y="65"/>
                    </a:lnTo>
                    <a:lnTo>
                      <a:pt x="0" y="99"/>
                    </a:lnTo>
                    <a:close/>
                  </a:path>
                </a:pathLst>
              </a:custGeom>
              <a:solidFill>
                <a:srgbClr val="FFFF9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8" name="Freeform 124"/>
              <p:cNvSpPr>
                <a:spLocks/>
              </p:cNvSpPr>
              <p:nvPr/>
            </p:nvSpPr>
            <p:spPr bwMode="auto">
              <a:xfrm>
                <a:off x="4190" y="2112"/>
                <a:ext cx="748" cy="347"/>
              </a:xfrm>
              <a:custGeom>
                <a:avLst/>
                <a:gdLst>
                  <a:gd name="T0" fmla="*/ 0 w 793"/>
                  <a:gd name="T1" fmla="*/ 302 h 346"/>
                  <a:gd name="T2" fmla="*/ 90 w 793"/>
                  <a:gd name="T3" fmla="*/ 287 h 346"/>
                  <a:gd name="T4" fmla="*/ 142 w 793"/>
                  <a:gd name="T5" fmla="*/ 255 h 346"/>
                  <a:gd name="T6" fmla="*/ 241 w 793"/>
                  <a:gd name="T7" fmla="*/ 242 h 346"/>
                  <a:gd name="T8" fmla="*/ 281 w 793"/>
                  <a:gd name="T9" fmla="*/ 274 h 346"/>
                  <a:gd name="T10" fmla="*/ 346 w 793"/>
                  <a:gd name="T11" fmla="*/ 263 h 346"/>
                  <a:gd name="T12" fmla="*/ 442 w 793"/>
                  <a:gd name="T13" fmla="*/ 350 h 346"/>
                  <a:gd name="T14" fmla="*/ 483 w 793"/>
                  <a:gd name="T15" fmla="*/ 339 h 346"/>
                  <a:gd name="T16" fmla="*/ 536 w 793"/>
                  <a:gd name="T17" fmla="*/ 238 h 346"/>
                  <a:gd name="T18" fmla="*/ 580 w 793"/>
                  <a:gd name="T19" fmla="*/ 217 h 346"/>
                  <a:gd name="T20" fmla="*/ 595 w 793"/>
                  <a:gd name="T21" fmla="*/ 188 h 346"/>
                  <a:gd name="T22" fmla="*/ 547 w 793"/>
                  <a:gd name="T23" fmla="*/ 200 h 346"/>
                  <a:gd name="T24" fmla="*/ 533 w 793"/>
                  <a:gd name="T25" fmla="*/ 179 h 346"/>
                  <a:gd name="T26" fmla="*/ 563 w 793"/>
                  <a:gd name="T27" fmla="*/ 165 h 346"/>
                  <a:gd name="T28" fmla="*/ 563 w 793"/>
                  <a:gd name="T29" fmla="*/ 152 h 346"/>
                  <a:gd name="T30" fmla="*/ 530 w 793"/>
                  <a:gd name="T31" fmla="*/ 137 h 346"/>
                  <a:gd name="T32" fmla="*/ 572 w 793"/>
                  <a:gd name="T33" fmla="*/ 118 h 346"/>
                  <a:gd name="T34" fmla="*/ 569 w 793"/>
                  <a:gd name="T35" fmla="*/ 139 h 346"/>
                  <a:gd name="T36" fmla="*/ 596 w 793"/>
                  <a:gd name="T37" fmla="*/ 139 h 346"/>
                  <a:gd name="T38" fmla="*/ 611 w 793"/>
                  <a:gd name="T39" fmla="*/ 103 h 346"/>
                  <a:gd name="T40" fmla="*/ 621 w 793"/>
                  <a:gd name="T41" fmla="*/ 102 h 346"/>
                  <a:gd name="T42" fmla="*/ 614 w 793"/>
                  <a:gd name="T43" fmla="*/ 69 h 346"/>
                  <a:gd name="T44" fmla="*/ 596 w 793"/>
                  <a:gd name="T45" fmla="*/ 102 h 346"/>
                  <a:gd name="T46" fmla="*/ 576 w 793"/>
                  <a:gd name="T47" fmla="*/ 31 h 346"/>
                  <a:gd name="T48" fmla="*/ 590 w 793"/>
                  <a:gd name="T49" fmla="*/ 27 h 346"/>
                  <a:gd name="T50" fmla="*/ 607 w 793"/>
                  <a:gd name="T51" fmla="*/ 47 h 346"/>
                  <a:gd name="T52" fmla="*/ 595 w 793"/>
                  <a:gd name="T53" fmla="*/ 14 h 346"/>
                  <a:gd name="T54" fmla="*/ 580 w 793"/>
                  <a:gd name="T55" fmla="*/ 0 h 346"/>
                  <a:gd name="T56" fmla="*/ 360 w 793"/>
                  <a:gd name="T57" fmla="*/ 53 h 346"/>
                  <a:gd name="T58" fmla="*/ 176 w 793"/>
                  <a:gd name="T59" fmla="*/ 82 h 346"/>
                  <a:gd name="T60" fmla="*/ 151 w 793"/>
                  <a:gd name="T61" fmla="*/ 145 h 346"/>
                  <a:gd name="T62" fmla="*/ 112 w 793"/>
                  <a:gd name="T63" fmla="*/ 157 h 346"/>
                  <a:gd name="T64" fmla="*/ 92 w 793"/>
                  <a:gd name="T65" fmla="*/ 193 h 346"/>
                  <a:gd name="T66" fmla="*/ 22 w 793"/>
                  <a:gd name="T67" fmla="*/ 245 h 346"/>
                  <a:gd name="T68" fmla="*/ 18 w 793"/>
                  <a:gd name="T69" fmla="*/ 264 h 346"/>
                  <a:gd name="T70" fmla="*/ 0 w 793"/>
                  <a:gd name="T71" fmla="*/ 276 h 346"/>
                  <a:gd name="T72" fmla="*/ 0 w 793"/>
                  <a:gd name="T73" fmla="*/ 302 h 346"/>
                  <a:gd name="T74" fmla="*/ 0 w 793"/>
                  <a:gd name="T75" fmla="*/ 302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5" y="283"/>
                    </a:lnTo>
                    <a:lnTo>
                      <a:pt x="181" y="251"/>
                    </a:lnTo>
                    <a:lnTo>
                      <a:pt x="307" y="238"/>
                    </a:lnTo>
                    <a:lnTo>
                      <a:pt x="359" y="270"/>
                    </a:lnTo>
                    <a:lnTo>
                      <a:pt x="442" y="259"/>
                    </a:lnTo>
                    <a:lnTo>
                      <a:pt x="566" y="346"/>
                    </a:lnTo>
                    <a:lnTo>
                      <a:pt x="615" y="335"/>
                    </a:lnTo>
                    <a:lnTo>
                      <a:pt x="685" y="234"/>
                    </a:lnTo>
                    <a:lnTo>
                      <a:pt x="741" y="213"/>
                    </a:lnTo>
                    <a:lnTo>
                      <a:pt x="759" y="184"/>
                    </a:lnTo>
                    <a:lnTo>
                      <a:pt x="698" y="196"/>
                    </a:lnTo>
                    <a:lnTo>
                      <a:pt x="681" y="175"/>
                    </a:lnTo>
                    <a:lnTo>
                      <a:pt x="719" y="165"/>
                    </a:lnTo>
                    <a:lnTo>
                      <a:pt x="719" y="152"/>
                    </a:lnTo>
                    <a:lnTo>
                      <a:pt x="677" y="137"/>
                    </a:lnTo>
                    <a:lnTo>
                      <a:pt x="730" y="118"/>
                    </a:lnTo>
                    <a:lnTo>
                      <a:pt x="727" y="139"/>
                    </a:lnTo>
                    <a:lnTo>
                      <a:pt x="761" y="139"/>
                    </a:lnTo>
                    <a:lnTo>
                      <a:pt x="780" y="103"/>
                    </a:lnTo>
                    <a:lnTo>
                      <a:pt x="793" y="102"/>
                    </a:lnTo>
                    <a:lnTo>
                      <a:pt x="785" y="69"/>
                    </a:lnTo>
                    <a:lnTo>
                      <a:pt x="761" y="102"/>
                    </a:lnTo>
                    <a:lnTo>
                      <a:pt x="736" y="31"/>
                    </a:lnTo>
                    <a:lnTo>
                      <a:pt x="753" y="27"/>
                    </a:lnTo>
                    <a:lnTo>
                      <a:pt x="775" y="47"/>
                    </a:lnTo>
                    <a:lnTo>
                      <a:pt x="759" y="14"/>
                    </a:lnTo>
                    <a:lnTo>
                      <a:pt x="741" y="0"/>
                    </a:lnTo>
                    <a:lnTo>
                      <a:pt x="460" y="53"/>
                    </a:lnTo>
                    <a:lnTo>
                      <a:pt x="225" y="82"/>
                    </a:lnTo>
                    <a:lnTo>
                      <a:pt x="192" y="145"/>
                    </a:lnTo>
                    <a:lnTo>
                      <a:pt x="142" y="157"/>
                    </a:lnTo>
                    <a:lnTo>
                      <a:pt x="118" y="189"/>
                    </a:lnTo>
                    <a:lnTo>
                      <a:pt x="27" y="241"/>
                    </a:lnTo>
                    <a:lnTo>
                      <a:pt x="22" y="260"/>
                    </a:lnTo>
                    <a:lnTo>
                      <a:pt x="0" y="272"/>
                    </a:lnTo>
                    <a:lnTo>
                      <a:pt x="0" y="29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9" name="Freeform 125"/>
              <p:cNvSpPr>
                <a:spLocks/>
              </p:cNvSpPr>
              <p:nvPr/>
            </p:nvSpPr>
            <p:spPr bwMode="auto">
              <a:xfrm>
                <a:off x="4279" y="2350"/>
                <a:ext cx="444" cy="352"/>
              </a:xfrm>
              <a:custGeom>
                <a:avLst/>
                <a:gdLst>
                  <a:gd name="T0" fmla="*/ 17 w 472"/>
                  <a:gd name="T1" fmla="*/ 45 h 351"/>
                  <a:gd name="T2" fmla="*/ 68 w 472"/>
                  <a:gd name="T3" fmla="*/ 13 h 351"/>
                  <a:gd name="T4" fmla="*/ 167 w 472"/>
                  <a:gd name="T5" fmla="*/ 0 h 351"/>
                  <a:gd name="T6" fmla="*/ 207 w 472"/>
                  <a:gd name="T7" fmla="*/ 32 h 351"/>
                  <a:gd name="T8" fmla="*/ 273 w 472"/>
                  <a:gd name="T9" fmla="*/ 21 h 351"/>
                  <a:gd name="T10" fmla="*/ 370 w 472"/>
                  <a:gd name="T11" fmla="*/ 108 h 351"/>
                  <a:gd name="T12" fmla="*/ 326 w 472"/>
                  <a:gd name="T13" fmla="*/ 175 h 351"/>
                  <a:gd name="T14" fmla="*/ 330 w 472"/>
                  <a:gd name="T15" fmla="*/ 208 h 351"/>
                  <a:gd name="T16" fmla="*/ 257 w 472"/>
                  <a:gd name="T17" fmla="*/ 293 h 351"/>
                  <a:gd name="T18" fmla="*/ 245 w 472"/>
                  <a:gd name="T19" fmla="*/ 297 h 351"/>
                  <a:gd name="T20" fmla="*/ 238 w 472"/>
                  <a:gd name="T21" fmla="*/ 323 h 351"/>
                  <a:gd name="T22" fmla="*/ 221 w 472"/>
                  <a:gd name="T23" fmla="*/ 308 h 351"/>
                  <a:gd name="T24" fmla="*/ 235 w 472"/>
                  <a:gd name="T25" fmla="*/ 332 h 351"/>
                  <a:gd name="T26" fmla="*/ 221 w 472"/>
                  <a:gd name="T27" fmla="*/ 355 h 351"/>
                  <a:gd name="T28" fmla="*/ 209 w 472"/>
                  <a:gd name="T29" fmla="*/ 352 h 351"/>
                  <a:gd name="T30" fmla="*/ 158 w 472"/>
                  <a:gd name="T31" fmla="*/ 251 h 351"/>
                  <a:gd name="T32" fmla="*/ 48 w 472"/>
                  <a:gd name="T33" fmla="*/ 121 h 351"/>
                  <a:gd name="T34" fmla="*/ 0 w 472"/>
                  <a:gd name="T35" fmla="*/ 82 h 351"/>
                  <a:gd name="T36" fmla="*/ 17 w 472"/>
                  <a:gd name="T37" fmla="*/ 45 h 351"/>
                  <a:gd name="T38" fmla="*/ 17 w 472"/>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2"/>
                  <a:gd name="T61" fmla="*/ 0 h 351"/>
                  <a:gd name="T62" fmla="*/ 472 w 472"/>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2" h="351">
                    <a:moveTo>
                      <a:pt x="21" y="45"/>
                    </a:moveTo>
                    <a:lnTo>
                      <a:pt x="87" y="13"/>
                    </a:lnTo>
                    <a:lnTo>
                      <a:pt x="213" y="0"/>
                    </a:lnTo>
                    <a:lnTo>
                      <a:pt x="265" y="32"/>
                    </a:lnTo>
                    <a:lnTo>
                      <a:pt x="348" y="21"/>
                    </a:lnTo>
                    <a:lnTo>
                      <a:pt x="472" y="108"/>
                    </a:lnTo>
                    <a:lnTo>
                      <a:pt x="417" y="175"/>
                    </a:lnTo>
                    <a:lnTo>
                      <a:pt x="421" y="204"/>
                    </a:lnTo>
                    <a:lnTo>
                      <a:pt x="327" y="289"/>
                    </a:lnTo>
                    <a:lnTo>
                      <a:pt x="311" y="293"/>
                    </a:lnTo>
                    <a:lnTo>
                      <a:pt x="304" y="319"/>
                    </a:lnTo>
                    <a:lnTo>
                      <a:pt x="283" y="304"/>
                    </a:lnTo>
                    <a:lnTo>
                      <a:pt x="301" y="328"/>
                    </a:lnTo>
                    <a:lnTo>
                      <a:pt x="283" y="351"/>
                    </a:lnTo>
                    <a:lnTo>
                      <a:pt x="267" y="348"/>
                    </a:lnTo>
                    <a:lnTo>
                      <a:pt x="202" y="247"/>
                    </a:lnTo>
                    <a:lnTo>
                      <a:pt x="61" y="121"/>
                    </a:lnTo>
                    <a:lnTo>
                      <a:pt x="0" y="82"/>
                    </a:lnTo>
                    <a:lnTo>
                      <a:pt x="21" y="45"/>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0" name="Freeform 126"/>
              <p:cNvSpPr>
                <a:spLocks/>
              </p:cNvSpPr>
              <p:nvPr/>
            </p:nvSpPr>
            <p:spPr bwMode="auto">
              <a:xfrm>
                <a:off x="4835" y="1735"/>
                <a:ext cx="93" cy="156"/>
              </a:xfrm>
              <a:custGeom>
                <a:avLst/>
                <a:gdLst>
                  <a:gd name="T0" fmla="*/ 0 w 99"/>
                  <a:gd name="T1" fmla="*/ 14 h 157"/>
                  <a:gd name="T2" fmla="*/ 11 w 99"/>
                  <a:gd name="T3" fmla="*/ 0 h 157"/>
                  <a:gd name="T4" fmla="*/ 25 w 99"/>
                  <a:gd name="T5" fmla="*/ 0 h 157"/>
                  <a:gd name="T6" fmla="*/ 21 w 99"/>
                  <a:gd name="T7" fmla="*/ 16 h 157"/>
                  <a:gd name="T8" fmla="*/ 17 w 99"/>
                  <a:gd name="T9" fmla="*/ 21 h 157"/>
                  <a:gd name="T10" fmla="*/ 21 w 99"/>
                  <a:gd name="T11" fmla="*/ 39 h 157"/>
                  <a:gd name="T12" fmla="*/ 38 w 99"/>
                  <a:gd name="T13" fmla="*/ 63 h 157"/>
                  <a:gd name="T14" fmla="*/ 42 w 99"/>
                  <a:gd name="T15" fmla="*/ 78 h 157"/>
                  <a:gd name="T16" fmla="*/ 57 w 99"/>
                  <a:gd name="T17" fmla="*/ 99 h 157"/>
                  <a:gd name="T18" fmla="*/ 69 w 99"/>
                  <a:gd name="T19" fmla="*/ 104 h 157"/>
                  <a:gd name="T20" fmla="*/ 73 w 99"/>
                  <a:gd name="T21" fmla="*/ 119 h 157"/>
                  <a:gd name="T22" fmla="*/ 63 w 99"/>
                  <a:gd name="T23" fmla="*/ 130 h 157"/>
                  <a:gd name="T24" fmla="*/ 75 w 99"/>
                  <a:gd name="T25" fmla="*/ 128 h 157"/>
                  <a:gd name="T26" fmla="*/ 77 w 99"/>
                  <a:gd name="T27" fmla="*/ 140 h 157"/>
                  <a:gd name="T28" fmla="*/ 31 w 99"/>
                  <a:gd name="T29" fmla="*/ 153 h 157"/>
                  <a:gd name="T30" fmla="*/ 0 w 99"/>
                  <a:gd name="T31" fmla="*/ 14 h 157"/>
                  <a:gd name="T32" fmla="*/ 0 w 99"/>
                  <a:gd name="T33" fmla="*/ 14 h 1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157"/>
                  <a:gd name="T53" fmla="*/ 99 w 99"/>
                  <a:gd name="T54" fmla="*/ 157 h 1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157">
                    <a:moveTo>
                      <a:pt x="0" y="14"/>
                    </a:moveTo>
                    <a:lnTo>
                      <a:pt x="15" y="0"/>
                    </a:lnTo>
                    <a:lnTo>
                      <a:pt x="33" y="0"/>
                    </a:lnTo>
                    <a:lnTo>
                      <a:pt x="26" y="16"/>
                    </a:lnTo>
                    <a:lnTo>
                      <a:pt x="21" y="21"/>
                    </a:lnTo>
                    <a:lnTo>
                      <a:pt x="26" y="39"/>
                    </a:lnTo>
                    <a:lnTo>
                      <a:pt x="49" y="63"/>
                    </a:lnTo>
                    <a:lnTo>
                      <a:pt x="54" y="82"/>
                    </a:lnTo>
                    <a:lnTo>
                      <a:pt x="73" y="103"/>
                    </a:lnTo>
                    <a:lnTo>
                      <a:pt x="88" y="108"/>
                    </a:lnTo>
                    <a:lnTo>
                      <a:pt x="94" y="123"/>
                    </a:lnTo>
                    <a:lnTo>
                      <a:pt x="81" y="134"/>
                    </a:lnTo>
                    <a:lnTo>
                      <a:pt x="96" y="132"/>
                    </a:lnTo>
                    <a:lnTo>
                      <a:pt x="99" y="144"/>
                    </a:lnTo>
                    <a:lnTo>
                      <a:pt x="39" y="157"/>
                    </a:lnTo>
                    <a:lnTo>
                      <a:pt x="0" y="14"/>
                    </a:lnTo>
                    <a:close/>
                  </a:path>
                </a:pathLst>
              </a:custGeom>
              <a:solidFill>
                <a:srgbClr val="FFFFFF"/>
              </a:solid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1" name="Freeform 127"/>
              <p:cNvSpPr>
                <a:spLocks/>
              </p:cNvSpPr>
              <p:nvPr/>
            </p:nvSpPr>
            <p:spPr bwMode="auto">
              <a:xfrm>
                <a:off x="4406" y="1487"/>
                <a:ext cx="508" cy="338"/>
              </a:xfrm>
              <a:custGeom>
                <a:avLst/>
                <a:gdLst>
                  <a:gd name="T0" fmla="*/ 34 w 540"/>
                  <a:gd name="T1" fmla="*/ 338 h 338"/>
                  <a:gd name="T2" fmla="*/ 103 w 540"/>
                  <a:gd name="T3" fmla="*/ 324 h 338"/>
                  <a:gd name="T4" fmla="*/ 357 w 540"/>
                  <a:gd name="T5" fmla="*/ 262 h 338"/>
                  <a:gd name="T6" fmla="*/ 369 w 540"/>
                  <a:gd name="T7" fmla="*/ 248 h 338"/>
                  <a:gd name="T8" fmla="*/ 383 w 540"/>
                  <a:gd name="T9" fmla="*/ 248 h 338"/>
                  <a:gd name="T10" fmla="*/ 400 w 540"/>
                  <a:gd name="T11" fmla="*/ 233 h 338"/>
                  <a:gd name="T12" fmla="*/ 423 w 540"/>
                  <a:gd name="T13" fmla="*/ 194 h 338"/>
                  <a:gd name="T14" fmla="*/ 381 w 540"/>
                  <a:gd name="T15" fmla="*/ 152 h 338"/>
                  <a:gd name="T16" fmla="*/ 380 w 540"/>
                  <a:gd name="T17" fmla="*/ 113 h 338"/>
                  <a:gd name="T18" fmla="*/ 400 w 540"/>
                  <a:gd name="T19" fmla="*/ 58 h 338"/>
                  <a:gd name="T20" fmla="*/ 372 w 540"/>
                  <a:gd name="T21" fmla="*/ 40 h 338"/>
                  <a:gd name="T22" fmla="*/ 341 w 540"/>
                  <a:gd name="T23" fmla="*/ 0 h 338"/>
                  <a:gd name="T24" fmla="*/ 59 w 540"/>
                  <a:gd name="T25" fmla="*/ 66 h 338"/>
                  <a:gd name="T26" fmla="*/ 46 w 540"/>
                  <a:gd name="T27" fmla="*/ 40 h 338"/>
                  <a:gd name="T28" fmla="*/ 0 w 540"/>
                  <a:gd name="T29" fmla="*/ 83 h 338"/>
                  <a:gd name="T30" fmla="*/ 34 w 540"/>
                  <a:gd name="T31" fmla="*/ 338 h 338"/>
                  <a:gd name="T32" fmla="*/ 34 w 540"/>
                  <a:gd name="T33" fmla="*/ 338 h 3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0"/>
                  <a:gd name="T52" fmla="*/ 0 h 338"/>
                  <a:gd name="T53" fmla="*/ 540 w 540"/>
                  <a:gd name="T54" fmla="*/ 338 h 3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0" h="338">
                    <a:moveTo>
                      <a:pt x="42" y="338"/>
                    </a:moveTo>
                    <a:lnTo>
                      <a:pt x="132" y="324"/>
                    </a:lnTo>
                    <a:lnTo>
                      <a:pt x="456" y="262"/>
                    </a:lnTo>
                    <a:lnTo>
                      <a:pt x="471" y="248"/>
                    </a:lnTo>
                    <a:lnTo>
                      <a:pt x="489" y="248"/>
                    </a:lnTo>
                    <a:lnTo>
                      <a:pt x="510" y="233"/>
                    </a:lnTo>
                    <a:lnTo>
                      <a:pt x="540" y="194"/>
                    </a:lnTo>
                    <a:lnTo>
                      <a:pt x="487" y="152"/>
                    </a:lnTo>
                    <a:lnTo>
                      <a:pt x="485" y="113"/>
                    </a:lnTo>
                    <a:lnTo>
                      <a:pt x="510" y="58"/>
                    </a:lnTo>
                    <a:lnTo>
                      <a:pt x="474" y="40"/>
                    </a:lnTo>
                    <a:lnTo>
                      <a:pt x="435" y="0"/>
                    </a:lnTo>
                    <a:lnTo>
                      <a:pt x="76" y="66"/>
                    </a:lnTo>
                    <a:lnTo>
                      <a:pt x="58" y="40"/>
                    </a:lnTo>
                    <a:lnTo>
                      <a:pt x="0" y="83"/>
                    </a:lnTo>
                    <a:lnTo>
                      <a:pt x="42" y="33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2" name="Freeform 128"/>
              <p:cNvSpPr>
                <a:spLocks/>
              </p:cNvSpPr>
              <p:nvPr/>
            </p:nvSpPr>
            <p:spPr bwMode="auto">
              <a:xfrm>
                <a:off x="4859" y="1545"/>
                <a:ext cx="110" cy="277"/>
              </a:xfrm>
              <a:custGeom>
                <a:avLst/>
                <a:gdLst>
                  <a:gd name="T0" fmla="*/ 7 w 117"/>
                  <a:gd name="T1" fmla="*/ 190 h 277"/>
                  <a:gd name="T2" fmla="*/ 22 w 117"/>
                  <a:gd name="T3" fmla="*/ 175 h 277"/>
                  <a:gd name="T4" fmla="*/ 46 w 117"/>
                  <a:gd name="T5" fmla="*/ 136 h 277"/>
                  <a:gd name="T6" fmla="*/ 5 w 117"/>
                  <a:gd name="T7" fmla="*/ 94 h 277"/>
                  <a:gd name="T8" fmla="*/ 3 w 117"/>
                  <a:gd name="T9" fmla="*/ 55 h 277"/>
                  <a:gd name="T10" fmla="*/ 22 w 117"/>
                  <a:gd name="T11" fmla="*/ 0 h 277"/>
                  <a:gd name="T12" fmla="*/ 84 w 117"/>
                  <a:gd name="T13" fmla="*/ 28 h 277"/>
                  <a:gd name="T14" fmla="*/ 85 w 117"/>
                  <a:gd name="T15" fmla="*/ 38 h 277"/>
                  <a:gd name="T16" fmla="*/ 77 w 117"/>
                  <a:gd name="T17" fmla="*/ 68 h 277"/>
                  <a:gd name="T18" fmla="*/ 71 w 117"/>
                  <a:gd name="T19" fmla="*/ 75 h 277"/>
                  <a:gd name="T20" fmla="*/ 70 w 117"/>
                  <a:gd name="T21" fmla="*/ 91 h 277"/>
                  <a:gd name="T22" fmla="*/ 76 w 117"/>
                  <a:gd name="T23" fmla="*/ 96 h 277"/>
                  <a:gd name="T24" fmla="*/ 91 w 117"/>
                  <a:gd name="T25" fmla="*/ 91 h 277"/>
                  <a:gd name="T26" fmla="*/ 91 w 117"/>
                  <a:gd name="T27" fmla="*/ 138 h 277"/>
                  <a:gd name="T28" fmla="*/ 91 w 117"/>
                  <a:gd name="T29" fmla="*/ 167 h 277"/>
                  <a:gd name="T30" fmla="*/ 91 w 117"/>
                  <a:gd name="T31" fmla="*/ 183 h 277"/>
                  <a:gd name="T32" fmla="*/ 86 w 117"/>
                  <a:gd name="T33" fmla="*/ 198 h 277"/>
                  <a:gd name="T34" fmla="*/ 80 w 117"/>
                  <a:gd name="T35" fmla="*/ 199 h 277"/>
                  <a:gd name="T36" fmla="*/ 82 w 117"/>
                  <a:gd name="T37" fmla="*/ 212 h 277"/>
                  <a:gd name="T38" fmla="*/ 59 w 117"/>
                  <a:gd name="T39" fmla="*/ 277 h 277"/>
                  <a:gd name="T40" fmla="*/ 55 w 117"/>
                  <a:gd name="T41" fmla="*/ 277 h 277"/>
                  <a:gd name="T42" fmla="*/ 52 w 117"/>
                  <a:gd name="T43" fmla="*/ 253 h 277"/>
                  <a:gd name="T44" fmla="*/ 37 w 117"/>
                  <a:gd name="T45" fmla="*/ 253 h 277"/>
                  <a:gd name="T46" fmla="*/ 7 w 117"/>
                  <a:gd name="T47" fmla="*/ 227 h 277"/>
                  <a:gd name="T48" fmla="*/ 0 w 117"/>
                  <a:gd name="T49" fmla="*/ 206 h 277"/>
                  <a:gd name="T50" fmla="*/ 7 w 117"/>
                  <a:gd name="T51" fmla="*/ 190 h 277"/>
                  <a:gd name="T52" fmla="*/ 7 w 117"/>
                  <a:gd name="T53" fmla="*/ 190 h 2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7"/>
                  <a:gd name="T83" fmla="*/ 117 w 117"/>
                  <a:gd name="T84" fmla="*/ 277 h 2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7">
                    <a:moveTo>
                      <a:pt x="7" y="190"/>
                    </a:moveTo>
                    <a:lnTo>
                      <a:pt x="28" y="175"/>
                    </a:lnTo>
                    <a:lnTo>
                      <a:pt x="58" y="136"/>
                    </a:lnTo>
                    <a:lnTo>
                      <a:pt x="5" y="94"/>
                    </a:lnTo>
                    <a:lnTo>
                      <a:pt x="3" y="55"/>
                    </a:lnTo>
                    <a:lnTo>
                      <a:pt x="28" y="0"/>
                    </a:lnTo>
                    <a:lnTo>
                      <a:pt x="107" y="28"/>
                    </a:lnTo>
                    <a:lnTo>
                      <a:pt x="109" y="38"/>
                    </a:lnTo>
                    <a:lnTo>
                      <a:pt x="99" y="68"/>
                    </a:lnTo>
                    <a:lnTo>
                      <a:pt x="91" y="75"/>
                    </a:lnTo>
                    <a:lnTo>
                      <a:pt x="89" y="91"/>
                    </a:lnTo>
                    <a:lnTo>
                      <a:pt x="97" y="96"/>
                    </a:lnTo>
                    <a:lnTo>
                      <a:pt x="117" y="91"/>
                    </a:lnTo>
                    <a:lnTo>
                      <a:pt x="117" y="138"/>
                    </a:lnTo>
                    <a:lnTo>
                      <a:pt x="117" y="167"/>
                    </a:lnTo>
                    <a:lnTo>
                      <a:pt x="117" y="183"/>
                    </a:lnTo>
                    <a:lnTo>
                      <a:pt x="110" y="198"/>
                    </a:lnTo>
                    <a:lnTo>
                      <a:pt x="102" y="199"/>
                    </a:lnTo>
                    <a:lnTo>
                      <a:pt x="105" y="212"/>
                    </a:lnTo>
                    <a:lnTo>
                      <a:pt x="76" y="277"/>
                    </a:lnTo>
                    <a:lnTo>
                      <a:pt x="70" y="277"/>
                    </a:lnTo>
                    <a:lnTo>
                      <a:pt x="67" y="253"/>
                    </a:lnTo>
                    <a:lnTo>
                      <a:pt x="47" y="253"/>
                    </a:lnTo>
                    <a:lnTo>
                      <a:pt x="7" y="227"/>
                    </a:lnTo>
                    <a:lnTo>
                      <a:pt x="0" y="206"/>
                    </a:lnTo>
                    <a:lnTo>
                      <a:pt x="7" y="19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3" name="Freeform 129"/>
              <p:cNvSpPr>
                <a:spLocks/>
              </p:cNvSpPr>
              <p:nvPr/>
            </p:nvSpPr>
            <p:spPr bwMode="auto">
              <a:xfrm>
                <a:off x="4461" y="1113"/>
                <a:ext cx="519" cy="481"/>
              </a:xfrm>
              <a:custGeom>
                <a:avLst/>
                <a:gdLst>
                  <a:gd name="T0" fmla="*/ 14 w 552"/>
                  <a:gd name="T1" fmla="*/ 440 h 481"/>
                  <a:gd name="T2" fmla="*/ 294 w 552"/>
                  <a:gd name="T3" fmla="*/ 374 h 481"/>
                  <a:gd name="T4" fmla="*/ 325 w 552"/>
                  <a:gd name="T5" fmla="*/ 414 h 481"/>
                  <a:gd name="T6" fmla="*/ 354 w 552"/>
                  <a:gd name="T7" fmla="*/ 432 h 481"/>
                  <a:gd name="T8" fmla="*/ 415 w 552"/>
                  <a:gd name="T9" fmla="*/ 460 h 481"/>
                  <a:gd name="T10" fmla="*/ 420 w 552"/>
                  <a:gd name="T11" fmla="*/ 481 h 481"/>
                  <a:gd name="T12" fmla="*/ 430 w 552"/>
                  <a:gd name="T13" fmla="*/ 452 h 481"/>
                  <a:gd name="T14" fmla="*/ 432 w 552"/>
                  <a:gd name="T15" fmla="*/ 411 h 481"/>
                  <a:gd name="T16" fmla="*/ 420 w 552"/>
                  <a:gd name="T17" fmla="*/ 334 h 481"/>
                  <a:gd name="T18" fmla="*/ 420 w 552"/>
                  <a:gd name="T19" fmla="*/ 253 h 481"/>
                  <a:gd name="T20" fmla="*/ 390 w 552"/>
                  <a:gd name="T21" fmla="*/ 134 h 481"/>
                  <a:gd name="T22" fmla="*/ 385 w 552"/>
                  <a:gd name="T23" fmla="*/ 83 h 481"/>
                  <a:gd name="T24" fmla="*/ 366 w 552"/>
                  <a:gd name="T25" fmla="*/ 0 h 481"/>
                  <a:gd name="T26" fmla="*/ 274 w 552"/>
                  <a:gd name="T27" fmla="*/ 28 h 481"/>
                  <a:gd name="T28" fmla="*/ 225 w 552"/>
                  <a:gd name="T29" fmla="*/ 96 h 481"/>
                  <a:gd name="T30" fmla="*/ 221 w 552"/>
                  <a:gd name="T31" fmla="*/ 113 h 481"/>
                  <a:gd name="T32" fmla="*/ 192 w 552"/>
                  <a:gd name="T33" fmla="*/ 154 h 481"/>
                  <a:gd name="T34" fmla="*/ 200 w 552"/>
                  <a:gd name="T35" fmla="*/ 168 h 481"/>
                  <a:gd name="T36" fmla="*/ 206 w 552"/>
                  <a:gd name="T37" fmla="*/ 180 h 481"/>
                  <a:gd name="T38" fmla="*/ 201 w 552"/>
                  <a:gd name="T39" fmla="*/ 183 h 481"/>
                  <a:gd name="T40" fmla="*/ 211 w 552"/>
                  <a:gd name="T41" fmla="*/ 199 h 481"/>
                  <a:gd name="T42" fmla="*/ 212 w 552"/>
                  <a:gd name="T43" fmla="*/ 214 h 481"/>
                  <a:gd name="T44" fmla="*/ 184 w 552"/>
                  <a:gd name="T45" fmla="*/ 248 h 481"/>
                  <a:gd name="T46" fmla="*/ 141 w 552"/>
                  <a:gd name="T47" fmla="*/ 262 h 481"/>
                  <a:gd name="T48" fmla="*/ 132 w 552"/>
                  <a:gd name="T49" fmla="*/ 272 h 481"/>
                  <a:gd name="T50" fmla="*/ 117 w 552"/>
                  <a:gd name="T51" fmla="*/ 264 h 481"/>
                  <a:gd name="T52" fmla="*/ 70 w 552"/>
                  <a:gd name="T53" fmla="*/ 270 h 481"/>
                  <a:gd name="T54" fmla="*/ 35 w 552"/>
                  <a:gd name="T55" fmla="*/ 288 h 481"/>
                  <a:gd name="T56" fmla="*/ 35 w 552"/>
                  <a:gd name="T57" fmla="*/ 311 h 481"/>
                  <a:gd name="T58" fmla="*/ 41 w 552"/>
                  <a:gd name="T59" fmla="*/ 325 h 481"/>
                  <a:gd name="T60" fmla="*/ 47 w 552"/>
                  <a:gd name="T61" fmla="*/ 325 h 481"/>
                  <a:gd name="T62" fmla="*/ 52 w 552"/>
                  <a:gd name="T63" fmla="*/ 343 h 481"/>
                  <a:gd name="T64" fmla="*/ 43 w 552"/>
                  <a:gd name="T65" fmla="*/ 353 h 481"/>
                  <a:gd name="T66" fmla="*/ 39 w 552"/>
                  <a:gd name="T67" fmla="*/ 369 h 481"/>
                  <a:gd name="T68" fmla="*/ 0 w 552"/>
                  <a:gd name="T69" fmla="*/ 414 h 481"/>
                  <a:gd name="T70" fmla="*/ 14 w 552"/>
                  <a:gd name="T71" fmla="*/ 440 h 481"/>
                  <a:gd name="T72" fmla="*/ 14 w 552"/>
                  <a:gd name="T73" fmla="*/ 440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0"/>
                    </a:moveTo>
                    <a:lnTo>
                      <a:pt x="377" y="374"/>
                    </a:lnTo>
                    <a:lnTo>
                      <a:pt x="416" y="414"/>
                    </a:lnTo>
                    <a:lnTo>
                      <a:pt x="452" y="432"/>
                    </a:lnTo>
                    <a:lnTo>
                      <a:pt x="531" y="460"/>
                    </a:lnTo>
                    <a:lnTo>
                      <a:pt x="537" y="481"/>
                    </a:lnTo>
                    <a:lnTo>
                      <a:pt x="550" y="452"/>
                    </a:lnTo>
                    <a:lnTo>
                      <a:pt x="552" y="411"/>
                    </a:lnTo>
                    <a:lnTo>
                      <a:pt x="537" y="334"/>
                    </a:lnTo>
                    <a:lnTo>
                      <a:pt x="537" y="253"/>
                    </a:lnTo>
                    <a:lnTo>
                      <a:pt x="499" y="134"/>
                    </a:lnTo>
                    <a:lnTo>
                      <a:pt x="492" y="83"/>
                    </a:lnTo>
                    <a:lnTo>
                      <a:pt x="468" y="0"/>
                    </a:lnTo>
                    <a:lnTo>
                      <a:pt x="351" y="28"/>
                    </a:lnTo>
                    <a:lnTo>
                      <a:pt x="287" y="96"/>
                    </a:lnTo>
                    <a:lnTo>
                      <a:pt x="283" y="113"/>
                    </a:lnTo>
                    <a:lnTo>
                      <a:pt x="246" y="154"/>
                    </a:lnTo>
                    <a:lnTo>
                      <a:pt x="256" y="168"/>
                    </a:lnTo>
                    <a:lnTo>
                      <a:pt x="264" y="180"/>
                    </a:lnTo>
                    <a:lnTo>
                      <a:pt x="257" y="183"/>
                    </a:lnTo>
                    <a:lnTo>
                      <a:pt x="269" y="199"/>
                    </a:lnTo>
                    <a:lnTo>
                      <a:pt x="270" y="214"/>
                    </a:lnTo>
                    <a:lnTo>
                      <a:pt x="235" y="248"/>
                    </a:lnTo>
                    <a:lnTo>
                      <a:pt x="181" y="262"/>
                    </a:lnTo>
                    <a:lnTo>
                      <a:pt x="168" y="272"/>
                    </a:lnTo>
                    <a:lnTo>
                      <a:pt x="149" y="264"/>
                    </a:lnTo>
                    <a:lnTo>
                      <a:pt x="89" y="270"/>
                    </a:lnTo>
                    <a:lnTo>
                      <a:pt x="45" y="288"/>
                    </a:lnTo>
                    <a:lnTo>
                      <a:pt x="45" y="311"/>
                    </a:lnTo>
                    <a:lnTo>
                      <a:pt x="53" y="325"/>
                    </a:lnTo>
                    <a:lnTo>
                      <a:pt x="60" y="325"/>
                    </a:lnTo>
                    <a:lnTo>
                      <a:pt x="66" y="343"/>
                    </a:lnTo>
                    <a:lnTo>
                      <a:pt x="55" y="353"/>
                    </a:lnTo>
                    <a:lnTo>
                      <a:pt x="50" y="369"/>
                    </a:lnTo>
                    <a:lnTo>
                      <a:pt x="0" y="414"/>
                    </a:lnTo>
                    <a:lnTo>
                      <a:pt x="18" y="44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4" name="Freeform 130"/>
              <p:cNvSpPr>
                <a:spLocks/>
              </p:cNvSpPr>
              <p:nvPr/>
            </p:nvSpPr>
            <p:spPr bwMode="auto">
              <a:xfrm>
                <a:off x="4943" y="1613"/>
                <a:ext cx="14" cy="22"/>
              </a:xfrm>
              <a:custGeom>
                <a:avLst/>
                <a:gdLst>
                  <a:gd name="T0" fmla="*/ 0 w 15"/>
                  <a:gd name="T1" fmla="*/ 19 h 23"/>
                  <a:gd name="T2" fmla="*/ 2 w 15"/>
                  <a:gd name="T3" fmla="*/ 7 h 23"/>
                  <a:gd name="T4" fmla="*/ 7 w 15"/>
                  <a:gd name="T5" fmla="*/ 0 h 23"/>
                  <a:gd name="T6" fmla="*/ 11 w 15"/>
                  <a:gd name="T7" fmla="*/ 5 h 23"/>
                  <a:gd name="T8" fmla="*/ 0 w 15"/>
                  <a:gd name="T9" fmla="*/ 19 h 23"/>
                  <a:gd name="T10" fmla="*/ 0 w 15"/>
                  <a:gd name="T11" fmla="*/ 19 h 23"/>
                  <a:gd name="T12" fmla="*/ 0 w 15"/>
                  <a:gd name="T13" fmla="*/ 19 h 23"/>
                  <a:gd name="T14" fmla="*/ 0 60000 65536"/>
                  <a:gd name="T15" fmla="*/ 0 60000 65536"/>
                  <a:gd name="T16" fmla="*/ 0 60000 65536"/>
                  <a:gd name="T17" fmla="*/ 0 60000 65536"/>
                  <a:gd name="T18" fmla="*/ 0 60000 65536"/>
                  <a:gd name="T19" fmla="*/ 0 60000 65536"/>
                  <a:gd name="T20" fmla="*/ 0 60000 65536"/>
                  <a:gd name="T21" fmla="*/ 0 w 15"/>
                  <a:gd name="T22" fmla="*/ 0 h 23"/>
                  <a:gd name="T23" fmla="*/ 15 w 15"/>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3">
                    <a:moveTo>
                      <a:pt x="0" y="23"/>
                    </a:moveTo>
                    <a:lnTo>
                      <a:pt x="2" y="7"/>
                    </a:lnTo>
                    <a:lnTo>
                      <a:pt x="10" y="0"/>
                    </a:lnTo>
                    <a:lnTo>
                      <a:pt x="15" y="5"/>
                    </a:lnTo>
                    <a:lnTo>
                      <a:pt x="0" y="23"/>
                    </a:lnTo>
                    <a:close/>
                  </a:path>
                </a:pathLst>
              </a:custGeom>
              <a:solidFill>
                <a:srgbClr val="A9EBD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5" name="Freeform 131"/>
              <p:cNvSpPr>
                <a:spLocks/>
              </p:cNvSpPr>
              <p:nvPr/>
            </p:nvSpPr>
            <p:spPr bwMode="auto">
              <a:xfrm>
                <a:off x="4958" y="1522"/>
                <a:ext cx="162" cy="97"/>
              </a:xfrm>
              <a:custGeom>
                <a:avLst/>
                <a:gdLst>
                  <a:gd name="T0" fmla="*/ 9 w 172"/>
                  <a:gd name="T1" fmla="*/ 102 h 98"/>
                  <a:gd name="T2" fmla="*/ 57 w 172"/>
                  <a:gd name="T3" fmla="*/ 68 h 98"/>
                  <a:gd name="T4" fmla="*/ 90 w 172"/>
                  <a:gd name="T5" fmla="*/ 45 h 98"/>
                  <a:gd name="T6" fmla="*/ 57 w 172"/>
                  <a:gd name="T7" fmla="*/ 80 h 98"/>
                  <a:gd name="T8" fmla="*/ 59 w 172"/>
                  <a:gd name="T9" fmla="*/ 81 h 98"/>
                  <a:gd name="T10" fmla="*/ 110 w 172"/>
                  <a:gd name="T11" fmla="*/ 34 h 98"/>
                  <a:gd name="T12" fmla="*/ 136 w 172"/>
                  <a:gd name="T13" fmla="*/ 4 h 98"/>
                  <a:gd name="T14" fmla="*/ 133 w 172"/>
                  <a:gd name="T15" fmla="*/ 0 h 98"/>
                  <a:gd name="T16" fmla="*/ 110 w 172"/>
                  <a:gd name="T17" fmla="*/ 16 h 98"/>
                  <a:gd name="T18" fmla="*/ 107 w 172"/>
                  <a:gd name="T19" fmla="*/ 14 h 98"/>
                  <a:gd name="T20" fmla="*/ 96 w 172"/>
                  <a:gd name="T21" fmla="*/ 34 h 98"/>
                  <a:gd name="T22" fmla="*/ 89 w 172"/>
                  <a:gd name="T23" fmla="*/ 34 h 98"/>
                  <a:gd name="T24" fmla="*/ 106 w 172"/>
                  <a:gd name="T25" fmla="*/ 0 h 98"/>
                  <a:gd name="T26" fmla="*/ 88 w 172"/>
                  <a:gd name="T27" fmla="*/ 26 h 98"/>
                  <a:gd name="T28" fmla="*/ 26 w 172"/>
                  <a:gd name="T29" fmla="*/ 55 h 98"/>
                  <a:gd name="T30" fmla="*/ 16 w 172"/>
                  <a:gd name="T31" fmla="*/ 75 h 98"/>
                  <a:gd name="T32" fmla="*/ 8 w 172"/>
                  <a:gd name="T33" fmla="*/ 78 h 98"/>
                  <a:gd name="T34" fmla="*/ 0 w 172"/>
                  <a:gd name="T35" fmla="*/ 93 h 98"/>
                  <a:gd name="T36" fmla="*/ 9 w 172"/>
                  <a:gd name="T37" fmla="*/ 102 h 98"/>
                  <a:gd name="T38" fmla="*/ 9 w 172"/>
                  <a:gd name="T39" fmla="*/ 102 h 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2"/>
                  <a:gd name="T61" fmla="*/ 0 h 98"/>
                  <a:gd name="T62" fmla="*/ 172 w 172"/>
                  <a:gd name="T63" fmla="*/ 98 h 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2" h="98">
                    <a:moveTo>
                      <a:pt x="13" y="98"/>
                    </a:moveTo>
                    <a:lnTo>
                      <a:pt x="73" y="64"/>
                    </a:lnTo>
                    <a:lnTo>
                      <a:pt x="115" y="45"/>
                    </a:lnTo>
                    <a:lnTo>
                      <a:pt x="72" y="76"/>
                    </a:lnTo>
                    <a:lnTo>
                      <a:pt x="75" y="77"/>
                    </a:lnTo>
                    <a:lnTo>
                      <a:pt x="140" y="34"/>
                    </a:lnTo>
                    <a:lnTo>
                      <a:pt x="172" y="4"/>
                    </a:lnTo>
                    <a:lnTo>
                      <a:pt x="169" y="0"/>
                    </a:lnTo>
                    <a:lnTo>
                      <a:pt x="140" y="16"/>
                    </a:lnTo>
                    <a:lnTo>
                      <a:pt x="136" y="14"/>
                    </a:lnTo>
                    <a:lnTo>
                      <a:pt x="122" y="34"/>
                    </a:lnTo>
                    <a:lnTo>
                      <a:pt x="114" y="34"/>
                    </a:lnTo>
                    <a:lnTo>
                      <a:pt x="135" y="0"/>
                    </a:lnTo>
                    <a:lnTo>
                      <a:pt x="112" y="26"/>
                    </a:lnTo>
                    <a:lnTo>
                      <a:pt x="34" y="51"/>
                    </a:lnTo>
                    <a:lnTo>
                      <a:pt x="20" y="71"/>
                    </a:lnTo>
                    <a:lnTo>
                      <a:pt x="8" y="74"/>
                    </a:lnTo>
                    <a:lnTo>
                      <a:pt x="0" y="89"/>
                    </a:lnTo>
                    <a:lnTo>
                      <a:pt x="13" y="9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6" name="Freeform 132"/>
              <p:cNvSpPr>
                <a:spLocks/>
              </p:cNvSpPr>
              <p:nvPr/>
            </p:nvSpPr>
            <p:spPr bwMode="auto">
              <a:xfrm>
                <a:off x="4966" y="1416"/>
                <a:ext cx="151" cy="149"/>
              </a:xfrm>
              <a:custGeom>
                <a:avLst/>
                <a:gdLst>
                  <a:gd name="T0" fmla="*/ 11 w 161"/>
                  <a:gd name="T1" fmla="*/ 108 h 149"/>
                  <a:gd name="T2" fmla="*/ 9 w 161"/>
                  <a:gd name="T3" fmla="*/ 149 h 149"/>
                  <a:gd name="T4" fmla="*/ 21 w 161"/>
                  <a:gd name="T5" fmla="*/ 145 h 149"/>
                  <a:gd name="T6" fmla="*/ 44 w 161"/>
                  <a:gd name="T7" fmla="*/ 123 h 149"/>
                  <a:gd name="T8" fmla="*/ 52 w 161"/>
                  <a:gd name="T9" fmla="*/ 103 h 149"/>
                  <a:gd name="T10" fmla="*/ 56 w 161"/>
                  <a:gd name="T11" fmla="*/ 108 h 149"/>
                  <a:gd name="T12" fmla="*/ 89 w 161"/>
                  <a:gd name="T13" fmla="*/ 97 h 149"/>
                  <a:gd name="T14" fmla="*/ 91 w 161"/>
                  <a:gd name="T15" fmla="*/ 89 h 149"/>
                  <a:gd name="T16" fmla="*/ 96 w 161"/>
                  <a:gd name="T17" fmla="*/ 92 h 149"/>
                  <a:gd name="T18" fmla="*/ 102 w 161"/>
                  <a:gd name="T19" fmla="*/ 86 h 149"/>
                  <a:gd name="T20" fmla="*/ 113 w 161"/>
                  <a:gd name="T21" fmla="*/ 84 h 149"/>
                  <a:gd name="T22" fmla="*/ 125 w 161"/>
                  <a:gd name="T23" fmla="*/ 76 h 149"/>
                  <a:gd name="T24" fmla="*/ 113 w 161"/>
                  <a:gd name="T25" fmla="*/ 0 h 149"/>
                  <a:gd name="T26" fmla="*/ 0 w 161"/>
                  <a:gd name="T27" fmla="*/ 31 h 149"/>
                  <a:gd name="T28" fmla="*/ 11 w 161"/>
                  <a:gd name="T29" fmla="*/ 108 h 149"/>
                  <a:gd name="T30" fmla="*/ 11 w 161"/>
                  <a:gd name="T31" fmla="*/ 108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1"/>
                  <a:gd name="T49" fmla="*/ 0 h 149"/>
                  <a:gd name="T50" fmla="*/ 161 w 161"/>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1" h="149">
                    <a:moveTo>
                      <a:pt x="15" y="108"/>
                    </a:moveTo>
                    <a:lnTo>
                      <a:pt x="13" y="149"/>
                    </a:lnTo>
                    <a:lnTo>
                      <a:pt x="26" y="145"/>
                    </a:lnTo>
                    <a:lnTo>
                      <a:pt x="57" y="123"/>
                    </a:lnTo>
                    <a:lnTo>
                      <a:pt x="67" y="103"/>
                    </a:lnTo>
                    <a:lnTo>
                      <a:pt x="73" y="108"/>
                    </a:lnTo>
                    <a:lnTo>
                      <a:pt x="115" y="97"/>
                    </a:lnTo>
                    <a:lnTo>
                      <a:pt x="117" y="89"/>
                    </a:lnTo>
                    <a:lnTo>
                      <a:pt x="124" y="92"/>
                    </a:lnTo>
                    <a:lnTo>
                      <a:pt x="132" y="86"/>
                    </a:lnTo>
                    <a:lnTo>
                      <a:pt x="145" y="84"/>
                    </a:lnTo>
                    <a:lnTo>
                      <a:pt x="161" y="76"/>
                    </a:lnTo>
                    <a:lnTo>
                      <a:pt x="145" y="0"/>
                    </a:lnTo>
                    <a:lnTo>
                      <a:pt x="0" y="31"/>
                    </a:lnTo>
                    <a:lnTo>
                      <a:pt x="15" y="10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7" name="Freeform 133"/>
              <p:cNvSpPr>
                <a:spLocks/>
              </p:cNvSpPr>
              <p:nvPr/>
            </p:nvSpPr>
            <p:spPr bwMode="auto">
              <a:xfrm>
                <a:off x="5102" y="1408"/>
                <a:ext cx="68" cy="84"/>
              </a:xfrm>
              <a:custGeom>
                <a:avLst/>
                <a:gdLst>
                  <a:gd name="T0" fmla="*/ 12 w 72"/>
                  <a:gd name="T1" fmla="*/ 84 h 84"/>
                  <a:gd name="T2" fmla="*/ 38 w 72"/>
                  <a:gd name="T3" fmla="*/ 73 h 84"/>
                  <a:gd name="T4" fmla="*/ 38 w 72"/>
                  <a:gd name="T5" fmla="*/ 39 h 84"/>
                  <a:gd name="T6" fmla="*/ 43 w 72"/>
                  <a:gd name="T7" fmla="*/ 47 h 84"/>
                  <a:gd name="T8" fmla="*/ 44 w 72"/>
                  <a:gd name="T9" fmla="*/ 63 h 84"/>
                  <a:gd name="T10" fmla="*/ 50 w 72"/>
                  <a:gd name="T11" fmla="*/ 63 h 84"/>
                  <a:gd name="T12" fmla="*/ 57 w 72"/>
                  <a:gd name="T13" fmla="*/ 47 h 84"/>
                  <a:gd name="T14" fmla="*/ 50 w 72"/>
                  <a:gd name="T15" fmla="*/ 29 h 84"/>
                  <a:gd name="T16" fmla="*/ 38 w 72"/>
                  <a:gd name="T17" fmla="*/ 26 h 84"/>
                  <a:gd name="T18" fmla="*/ 27 w 72"/>
                  <a:gd name="T19" fmla="*/ 3 h 84"/>
                  <a:gd name="T20" fmla="*/ 21 w 72"/>
                  <a:gd name="T21" fmla="*/ 0 h 84"/>
                  <a:gd name="T22" fmla="*/ 0 w 72"/>
                  <a:gd name="T23" fmla="*/ 8 h 84"/>
                  <a:gd name="T24" fmla="*/ 12 w 72"/>
                  <a:gd name="T25" fmla="*/ 84 h 84"/>
                  <a:gd name="T26" fmla="*/ 12 w 72"/>
                  <a:gd name="T27" fmla="*/ 84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
                  <a:gd name="T43" fmla="*/ 0 h 84"/>
                  <a:gd name="T44" fmla="*/ 72 w 72"/>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 h="84">
                    <a:moveTo>
                      <a:pt x="16" y="84"/>
                    </a:moveTo>
                    <a:lnTo>
                      <a:pt x="47" y="73"/>
                    </a:lnTo>
                    <a:lnTo>
                      <a:pt x="47" y="39"/>
                    </a:lnTo>
                    <a:lnTo>
                      <a:pt x="55" y="47"/>
                    </a:lnTo>
                    <a:lnTo>
                      <a:pt x="56" y="63"/>
                    </a:lnTo>
                    <a:lnTo>
                      <a:pt x="63" y="63"/>
                    </a:lnTo>
                    <a:lnTo>
                      <a:pt x="72" y="47"/>
                    </a:lnTo>
                    <a:lnTo>
                      <a:pt x="63" y="29"/>
                    </a:lnTo>
                    <a:lnTo>
                      <a:pt x="47" y="26"/>
                    </a:lnTo>
                    <a:lnTo>
                      <a:pt x="35" y="3"/>
                    </a:lnTo>
                    <a:lnTo>
                      <a:pt x="25" y="0"/>
                    </a:lnTo>
                    <a:lnTo>
                      <a:pt x="0" y="8"/>
                    </a:lnTo>
                    <a:lnTo>
                      <a:pt x="16" y="84"/>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8" name="Freeform 134"/>
              <p:cNvSpPr>
                <a:spLocks/>
              </p:cNvSpPr>
              <p:nvPr/>
            </p:nvSpPr>
            <p:spPr bwMode="auto">
              <a:xfrm>
                <a:off x="4966" y="1303"/>
                <a:ext cx="294" cy="152"/>
              </a:xfrm>
              <a:custGeom>
                <a:avLst/>
                <a:gdLst>
                  <a:gd name="T0" fmla="*/ 0 w 311"/>
                  <a:gd name="T1" fmla="*/ 140 h 153"/>
                  <a:gd name="T2" fmla="*/ 113 w 311"/>
                  <a:gd name="T3" fmla="*/ 109 h 153"/>
                  <a:gd name="T4" fmla="*/ 132 w 311"/>
                  <a:gd name="T5" fmla="*/ 101 h 153"/>
                  <a:gd name="T6" fmla="*/ 140 w 311"/>
                  <a:gd name="T7" fmla="*/ 104 h 153"/>
                  <a:gd name="T8" fmla="*/ 149 w 311"/>
                  <a:gd name="T9" fmla="*/ 127 h 153"/>
                  <a:gd name="T10" fmla="*/ 161 w 311"/>
                  <a:gd name="T11" fmla="*/ 130 h 153"/>
                  <a:gd name="T12" fmla="*/ 169 w 311"/>
                  <a:gd name="T13" fmla="*/ 148 h 153"/>
                  <a:gd name="T14" fmla="*/ 177 w 311"/>
                  <a:gd name="T15" fmla="*/ 149 h 153"/>
                  <a:gd name="T16" fmla="*/ 184 w 311"/>
                  <a:gd name="T17" fmla="*/ 131 h 153"/>
                  <a:gd name="T18" fmla="*/ 189 w 311"/>
                  <a:gd name="T19" fmla="*/ 117 h 153"/>
                  <a:gd name="T20" fmla="*/ 197 w 311"/>
                  <a:gd name="T21" fmla="*/ 136 h 153"/>
                  <a:gd name="T22" fmla="*/ 241 w 311"/>
                  <a:gd name="T23" fmla="*/ 119 h 153"/>
                  <a:gd name="T24" fmla="*/ 238 w 311"/>
                  <a:gd name="T25" fmla="*/ 97 h 153"/>
                  <a:gd name="T26" fmla="*/ 226 w 311"/>
                  <a:gd name="T27" fmla="*/ 74 h 153"/>
                  <a:gd name="T28" fmla="*/ 222 w 311"/>
                  <a:gd name="T29" fmla="*/ 71 h 153"/>
                  <a:gd name="T30" fmla="*/ 212 w 311"/>
                  <a:gd name="T31" fmla="*/ 72 h 153"/>
                  <a:gd name="T32" fmla="*/ 214 w 311"/>
                  <a:gd name="T33" fmla="*/ 76 h 153"/>
                  <a:gd name="T34" fmla="*/ 223 w 311"/>
                  <a:gd name="T35" fmla="*/ 76 h 153"/>
                  <a:gd name="T36" fmla="*/ 228 w 311"/>
                  <a:gd name="T37" fmla="*/ 101 h 153"/>
                  <a:gd name="T38" fmla="*/ 209 w 311"/>
                  <a:gd name="T39" fmla="*/ 110 h 153"/>
                  <a:gd name="T40" fmla="*/ 184 w 311"/>
                  <a:gd name="T41" fmla="*/ 89 h 153"/>
                  <a:gd name="T42" fmla="*/ 177 w 311"/>
                  <a:gd name="T43" fmla="*/ 71 h 153"/>
                  <a:gd name="T44" fmla="*/ 166 w 311"/>
                  <a:gd name="T45" fmla="*/ 64 h 153"/>
                  <a:gd name="T46" fmla="*/ 166 w 311"/>
                  <a:gd name="T47" fmla="*/ 71 h 153"/>
                  <a:gd name="T48" fmla="*/ 154 w 311"/>
                  <a:gd name="T49" fmla="*/ 58 h 153"/>
                  <a:gd name="T50" fmla="*/ 162 w 311"/>
                  <a:gd name="T51" fmla="*/ 42 h 153"/>
                  <a:gd name="T52" fmla="*/ 170 w 311"/>
                  <a:gd name="T53" fmla="*/ 27 h 153"/>
                  <a:gd name="T54" fmla="*/ 156 w 311"/>
                  <a:gd name="T55" fmla="*/ 0 h 153"/>
                  <a:gd name="T56" fmla="*/ 132 w 311"/>
                  <a:gd name="T57" fmla="*/ 22 h 153"/>
                  <a:gd name="T58" fmla="*/ 52 w 311"/>
                  <a:gd name="T59" fmla="*/ 48 h 153"/>
                  <a:gd name="T60" fmla="*/ 0 w 311"/>
                  <a:gd name="T61" fmla="*/ 63 h 153"/>
                  <a:gd name="T62" fmla="*/ 0 w 311"/>
                  <a:gd name="T63" fmla="*/ 140 h 153"/>
                  <a:gd name="T64" fmla="*/ 0 w 311"/>
                  <a:gd name="T65" fmla="*/ 14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3"/>
                  <a:gd name="T101" fmla="*/ 311 w 311"/>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3">
                    <a:moveTo>
                      <a:pt x="0" y="144"/>
                    </a:moveTo>
                    <a:lnTo>
                      <a:pt x="145" y="113"/>
                    </a:lnTo>
                    <a:lnTo>
                      <a:pt x="170" y="105"/>
                    </a:lnTo>
                    <a:lnTo>
                      <a:pt x="180" y="108"/>
                    </a:lnTo>
                    <a:lnTo>
                      <a:pt x="192" y="131"/>
                    </a:lnTo>
                    <a:lnTo>
                      <a:pt x="208" y="134"/>
                    </a:lnTo>
                    <a:lnTo>
                      <a:pt x="217" y="152"/>
                    </a:lnTo>
                    <a:lnTo>
                      <a:pt x="227" y="153"/>
                    </a:lnTo>
                    <a:lnTo>
                      <a:pt x="238" y="135"/>
                    </a:lnTo>
                    <a:lnTo>
                      <a:pt x="243" y="121"/>
                    </a:lnTo>
                    <a:lnTo>
                      <a:pt x="255" y="140"/>
                    </a:lnTo>
                    <a:lnTo>
                      <a:pt x="311" y="123"/>
                    </a:lnTo>
                    <a:lnTo>
                      <a:pt x="308" y="101"/>
                    </a:lnTo>
                    <a:lnTo>
                      <a:pt x="292" y="74"/>
                    </a:lnTo>
                    <a:lnTo>
                      <a:pt x="284" y="71"/>
                    </a:lnTo>
                    <a:lnTo>
                      <a:pt x="274" y="72"/>
                    </a:lnTo>
                    <a:lnTo>
                      <a:pt x="276" y="77"/>
                    </a:lnTo>
                    <a:lnTo>
                      <a:pt x="289" y="79"/>
                    </a:lnTo>
                    <a:lnTo>
                      <a:pt x="294" y="105"/>
                    </a:lnTo>
                    <a:lnTo>
                      <a:pt x="271" y="114"/>
                    </a:lnTo>
                    <a:lnTo>
                      <a:pt x="238" y="93"/>
                    </a:lnTo>
                    <a:lnTo>
                      <a:pt x="227" y="71"/>
                    </a:lnTo>
                    <a:lnTo>
                      <a:pt x="213" y="64"/>
                    </a:lnTo>
                    <a:lnTo>
                      <a:pt x="213" y="71"/>
                    </a:lnTo>
                    <a:lnTo>
                      <a:pt x="198" y="58"/>
                    </a:lnTo>
                    <a:lnTo>
                      <a:pt x="209" y="42"/>
                    </a:lnTo>
                    <a:lnTo>
                      <a:pt x="219" y="27"/>
                    </a:lnTo>
                    <a:lnTo>
                      <a:pt x="201" y="0"/>
                    </a:lnTo>
                    <a:lnTo>
                      <a:pt x="170" y="22"/>
                    </a:lnTo>
                    <a:lnTo>
                      <a:pt x="67" y="48"/>
                    </a:lnTo>
                    <a:lnTo>
                      <a:pt x="0" y="63"/>
                    </a:lnTo>
                    <a:lnTo>
                      <a:pt x="0" y="144"/>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9" name="Freeform 135"/>
              <p:cNvSpPr>
                <a:spLocks/>
              </p:cNvSpPr>
              <p:nvPr/>
            </p:nvSpPr>
            <p:spPr bwMode="auto">
              <a:xfrm>
                <a:off x="5199" y="1450"/>
                <a:ext cx="27" cy="24"/>
              </a:xfrm>
              <a:custGeom>
                <a:avLst/>
                <a:gdLst>
                  <a:gd name="T0" fmla="*/ 0 w 29"/>
                  <a:gd name="T1" fmla="*/ 27 h 23"/>
                  <a:gd name="T2" fmla="*/ 9 w 29"/>
                  <a:gd name="T3" fmla="*/ 0 h 23"/>
                  <a:gd name="T4" fmla="*/ 21 w 29"/>
                  <a:gd name="T5" fmla="*/ 10 h 23"/>
                  <a:gd name="T6" fmla="*/ 0 w 29"/>
                  <a:gd name="T7" fmla="*/ 27 h 23"/>
                  <a:gd name="T8" fmla="*/ 0 w 29"/>
                  <a:gd name="T9" fmla="*/ 27 h 23"/>
                  <a:gd name="T10" fmla="*/ 0 w 29"/>
                  <a:gd name="T11" fmla="*/ 27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0" y="23"/>
                    </a:moveTo>
                    <a:lnTo>
                      <a:pt x="13" y="0"/>
                    </a:lnTo>
                    <a:lnTo>
                      <a:pt x="29" y="10"/>
                    </a:lnTo>
                    <a:lnTo>
                      <a:pt x="0" y="23"/>
                    </a:lnTo>
                    <a:close/>
                  </a:path>
                </a:pathLst>
              </a:custGeom>
              <a:solidFill>
                <a:srgbClr val="FFFF9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0" name="Freeform 136"/>
              <p:cNvSpPr>
                <a:spLocks/>
              </p:cNvSpPr>
              <p:nvPr/>
            </p:nvSpPr>
            <p:spPr bwMode="auto">
              <a:xfrm>
                <a:off x="5248" y="1447"/>
                <a:ext cx="26" cy="16"/>
              </a:xfrm>
              <a:custGeom>
                <a:avLst/>
                <a:gdLst>
                  <a:gd name="T0" fmla="*/ 0 w 23"/>
                  <a:gd name="T1" fmla="*/ 16 h 16"/>
                  <a:gd name="T2" fmla="*/ 9 w 23"/>
                  <a:gd name="T3" fmla="*/ 0 h 16"/>
                  <a:gd name="T4" fmla="*/ 16 w 23"/>
                  <a:gd name="T5" fmla="*/ 12 h 16"/>
                  <a:gd name="T6" fmla="*/ 0 w 23"/>
                  <a:gd name="T7" fmla="*/ 16 h 16"/>
                  <a:gd name="T8" fmla="*/ 0 w 23"/>
                  <a:gd name="T9" fmla="*/ 16 h 16"/>
                  <a:gd name="T10" fmla="*/ 0 w 23"/>
                  <a:gd name="T11" fmla="*/ 16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0" y="16"/>
                    </a:moveTo>
                    <a:lnTo>
                      <a:pt x="13" y="0"/>
                    </a:lnTo>
                    <a:lnTo>
                      <a:pt x="23" y="12"/>
                    </a:lnTo>
                    <a:lnTo>
                      <a:pt x="0" y="16"/>
                    </a:lnTo>
                    <a:close/>
                  </a:path>
                </a:pathLst>
              </a:custGeom>
              <a:solidFill>
                <a:srgbClr val="FFFF9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1" name="Freeform 137"/>
              <p:cNvSpPr>
                <a:spLocks/>
              </p:cNvSpPr>
              <p:nvPr/>
            </p:nvSpPr>
            <p:spPr bwMode="auto">
              <a:xfrm>
                <a:off x="4901" y="1077"/>
                <a:ext cx="144" cy="286"/>
              </a:xfrm>
              <a:custGeom>
                <a:avLst/>
                <a:gdLst>
                  <a:gd name="T0" fmla="*/ 20 w 150"/>
                  <a:gd name="T1" fmla="*/ 118 h 288"/>
                  <a:gd name="T2" fmla="*/ 23 w 150"/>
                  <a:gd name="T3" fmla="*/ 173 h 288"/>
                  <a:gd name="T4" fmla="*/ 54 w 150"/>
                  <a:gd name="T5" fmla="*/ 292 h 288"/>
                  <a:gd name="T6" fmla="*/ 106 w 150"/>
                  <a:gd name="T7" fmla="*/ 277 h 288"/>
                  <a:gd name="T8" fmla="*/ 102 w 150"/>
                  <a:gd name="T9" fmla="*/ 105 h 288"/>
                  <a:gd name="T10" fmla="*/ 117 w 150"/>
                  <a:gd name="T11" fmla="*/ 72 h 288"/>
                  <a:gd name="T12" fmla="*/ 117 w 150"/>
                  <a:gd name="T13" fmla="*/ 0 h 288"/>
                  <a:gd name="T14" fmla="*/ 0 w 150"/>
                  <a:gd name="T15" fmla="*/ 35 h 288"/>
                  <a:gd name="T16" fmla="*/ 20 w 150"/>
                  <a:gd name="T17" fmla="*/ 118 h 288"/>
                  <a:gd name="T18" fmla="*/ 20 w 150"/>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288"/>
                  <a:gd name="T32" fmla="*/ 150 w 150"/>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288">
                    <a:moveTo>
                      <a:pt x="24" y="118"/>
                    </a:moveTo>
                    <a:lnTo>
                      <a:pt x="31" y="169"/>
                    </a:lnTo>
                    <a:lnTo>
                      <a:pt x="69" y="288"/>
                    </a:lnTo>
                    <a:lnTo>
                      <a:pt x="136" y="273"/>
                    </a:lnTo>
                    <a:lnTo>
                      <a:pt x="131" y="105"/>
                    </a:lnTo>
                    <a:lnTo>
                      <a:pt x="149" y="72"/>
                    </a:lnTo>
                    <a:lnTo>
                      <a:pt x="150" y="0"/>
                    </a:lnTo>
                    <a:lnTo>
                      <a:pt x="0" y="35"/>
                    </a:lnTo>
                    <a:lnTo>
                      <a:pt x="24" y="11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2" name="Freeform 138"/>
              <p:cNvSpPr>
                <a:spLocks/>
              </p:cNvSpPr>
              <p:nvPr/>
            </p:nvSpPr>
            <p:spPr bwMode="auto">
              <a:xfrm>
                <a:off x="5024" y="1034"/>
                <a:ext cx="131" cy="317"/>
              </a:xfrm>
              <a:custGeom>
                <a:avLst/>
                <a:gdLst>
                  <a:gd name="T0" fmla="*/ 0 w 139"/>
                  <a:gd name="T1" fmla="*/ 148 h 316"/>
                  <a:gd name="T2" fmla="*/ 14 w 139"/>
                  <a:gd name="T3" fmla="*/ 115 h 316"/>
                  <a:gd name="T4" fmla="*/ 15 w 139"/>
                  <a:gd name="T5" fmla="*/ 43 h 316"/>
                  <a:gd name="T6" fmla="*/ 14 w 139"/>
                  <a:gd name="T7" fmla="*/ 15 h 316"/>
                  <a:gd name="T8" fmla="*/ 36 w 139"/>
                  <a:gd name="T9" fmla="*/ 0 h 316"/>
                  <a:gd name="T10" fmla="*/ 85 w 139"/>
                  <a:gd name="T11" fmla="*/ 202 h 316"/>
                  <a:gd name="T12" fmla="*/ 109 w 139"/>
                  <a:gd name="T13" fmla="*/ 244 h 316"/>
                  <a:gd name="T14" fmla="*/ 109 w 139"/>
                  <a:gd name="T15" fmla="*/ 272 h 316"/>
                  <a:gd name="T16" fmla="*/ 85 w 139"/>
                  <a:gd name="T17" fmla="*/ 294 h 316"/>
                  <a:gd name="T18" fmla="*/ 5 w 139"/>
                  <a:gd name="T19" fmla="*/ 320 h 316"/>
                  <a:gd name="T20" fmla="*/ 0 w 139"/>
                  <a:gd name="T21" fmla="*/ 148 h 316"/>
                  <a:gd name="T22" fmla="*/ 0 w 139"/>
                  <a:gd name="T23" fmla="*/ 148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316"/>
                  <a:gd name="T38" fmla="*/ 139 w 139"/>
                  <a:gd name="T39" fmla="*/ 316 h 3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316">
                    <a:moveTo>
                      <a:pt x="0" y="148"/>
                    </a:moveTo>
                    <a:lnTo>
                      <a:pt x="18" y="115"/>
                    </a:lnTo>
                    <a:lnTo>
                      <a:pt x="19" y="43"/>
                    </a:lnTo>
                    <a:lnTo>
                      <a:pt x="18" y="15"/>
                    </a:lnTo>
                    <a:lnTo>
                      <a:pt x="45" y="0"/>
                    </a:lnTo>
                    <a:lnTo>
                      <a:pt x="108" y="198"/>
                    </a:lnTo>
                    <a:lnTo>
                      <a:pt x="139" y="240"/>
                    </a:lnTo>
                    <a:lnTo>
                      <a:pt x="139" y="268"/>
                    </a:lnTo>
                    <a:lnTo>
                      <a:pt x="108" y="290"/>
                    </a:lnTo>
                    <a:lnTo>
                      <a:pt x="5" y="316"/>
                    </a:lnTo>
                    <a:lnTo>
                      <a:pt x="0" y="14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3" name="Freeform 139"/>
              <p:cNvSpPr>
                <a:spLocks/>
              </p:cNvSpPr>
              <p:nvPr/>
            </p:nvSpPr>
            <p:spPr bwMode="auto">
              <a:xfrm>
                <a:off x="5066" y="754"/>
                <a:ext cx="320" cy="520"/>
              </a:xfrm>
              <a:custGeom>
                <a:avLst/>
                <a:gdLst>
                  <a:gd name="T0" fmla="*/ 0 w 340"/>
                  <a:gd name="T1" fmla="*/ 280 h 520"/>
                  <a:gd name="T2" fmla="*/ 16 w 340"/>
                  <a:gd name="T3" fmla="*/ 282 h 520"/>
                  <a:gd name="T4" fmla="*/ 17 w 340"/>
                  <a:gd name="T5" fmla="*/ 248 h 520"/>
                  <a:gd name="T6" fmla="*/ 36 w 340"/>
                  <a:gd name="T7" fmla="*/ 201 h 520"/>
                  <a:gd name="T8" fmla="*/ 26 w 340"/>
                  <a:gd name="T9" fmla="*/ 167 h 520"/>
                  <a:gd name="T10" fmla="*/ 65 w 340"/>
                  <a:gd name="T11" fmla="*/ 4 h 520"/>
                  <a:gd name="T12" fmla="*/ 73 w 340"/>
                  <a:gd name="T13" fmla="*/ 4 h 520"/>
                  <a:gd name="T14" fmla="*/ 76 w 340"/>
                  <a:gd name="T15" fmla="*/ 25 h 520"/>
                  <a:gd name="T16" fmla="*/ 114 w 340"/>
                  <a:gd name="T17" fmla="*/ 7 h 520"/>
                  <a:gd name="T18" fmla="*/ 116 w 340"/>
                  <a:gd name="T19" fmla="*/ 0 h 520"/>
                  <a:gd name="T20" fmla="*/ 147 w 340"/>
                  <a:gd name="T21" fmla="*/ 9 h 520"/>
                  <a:gd name="T22" fmla="*/ 196 w 340"/>
                  <a:gd name="T23" fmla="*/ 169 h 520"/>
                  <a:gd name="T24" fmla="*/ 219 w 340"/>
                  <a:gd name="T25" fmla="*/ 170 h 520"/>
                  <a:gd name="T26" fmla="*/ 261 w 340"/>
                  <a:gd name="T27" fmla="*/ 230 h 520"/>
                  <a:gd name="T28" fmla="*/ 254 w 340"/>
                  <a:gd name="T29" fmla="*/ 242 h 520"/>
                  <a:gd name="T30" fmla="*/ 266 w 340"/>
                  <a:gd name="T31" fmla="*/ 242 h 520"/>
                  <a:gd name="T32" fmla="*/ 259 w 340"/>
                  <a:gd name="T33" fmla="*/ 271 h 520"/>
                  <a:gd name="T34" fmla="*/ 237 w 340"/>
                  <a:gd name="T35" fmla="*/ 290 h 520"/>
                  <a:gd name="T36" fmla="*/ 216 w 340"/>
                  <a:gd name="T37" fmla="*/ 305 h 520"/>
                  <a:gd name="T38" fmla="*/ 213 w 340"/>
                  <a:gd name="T39" fmla="*/ 324 h 520"/>
                  <a:gd name="T40" fmla="*/ 200 w 340"/>
                  <a:gd name="T41" fmla="*/ 306 h 520"/>
                  <a:gd name="T42" fmla="*/ 180 w 340"/>
                  <a:gd name="T43" fmla="*/ 327 h 520"/>
                  <a:gd name="T44" fmla="*/ 169 w 340"/>
                  <a:gd name="T45" fmla="*/ 327 h 520"/>
                  <a:gd name="T46" fmla="*/ 160 w 340"/>
                  <a:gd name="T47" fmla="*/ 314 h 520"/>
                  <a:gd name="T48" fmla="*/ 155 w 340"/>
                  <a:gd name="T49" fmla="*/ 378 h 520"/>
                  <a:gd name="T50" fmla="*/ 136 w 340"/>
                  <a:gd name="T51" fmla="*/ 387 h 520"/>
                  <a:gd name="T52" fmla="*/ 127 w 340"/>
                  <a:gd name="T53" fmla="*/ 412 h 520"/>
                  <a:gd name="T54" fmla="*/ 116 w 340"/>
                  <a:gd name="T55" fmla="*/ 412 h 520"/>
                  <a:gd name="T56" fmla="*/ 89 w 340"/>
                  <a:gd name="T57" fmla="*/ 449 h 520"/>
                  <a:gd name="T58" fmla="*/ 88 w 340"/>
                  <a:gd name="T59" fmla="*/ 478 h 520"/>
                  <a:gd name="T60" fmla="*/ 82 w 340"/>
                  <a:gd name="T61" fmla="*/ 489 h 520"/>
                  <a:gd name="T62" fmla="*/ 73 w 340"/>
                  <a:gd name="T63" fmla="*/ 520 h 520"/>
                  <a:gd name="T64" fmla="*/ 50 w 340"/>
                  <a:gd name="T65" fmla="*/ 478 h 520"/>
                  <a:gd name="T66" fmla="*/ 0 w 340"/>
                  <a:gd name="T67" fmla="*/ 280 h 520"/>
                  <a:gd name="T68" fmla="*/ 0 w 340"/>
                  <a:gd name="T69" fmla="*/ 280 h 5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0"/>
                  <a:gd name="T107" fmla="*/ 340 w 340"/>
                  <a:gd name="T108" fmla="*/ 520 h 5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0">
                    <a:moveTo>
                      <a:pt x="0" y="280"/>
                    </a:moveTo>
                    <a:lnTo>
                      <a:pt x="20" y="282"/>
                    </a:lnTo>
                    <a:lnTo>
                      <a:pt x="21" y="248"/>
                    </a:lnTo>
                    <a:lnTo>
                      <a:pt x="46" y="201"/>
                    </a:lnTo>
                    <a:lnTo>
                      <a:pt x="34" y="167"/>
                    </a:lnTo>
                    <a:lnTo>
                      <a:pt x="83" y="4"/>
                    </a:lnTo>
                    <a:lnTo>
                      <a:pt x="94" y="4"/>
                    </a:lnTo>
                    <a:lnTo>
                      <a:pt x="97" y="25"/>
                    </a:lnTo>
                    <a:lnTo>
                      <a:pt x="146" y="7"/>
                    </a:lnTo>
                    <a:lnTo>
                      <a:pt x="148" y="0"/>
                    </a:lnTo>
                    <a:lnTo>
                      <a:pt x="187" y="9"/>
                    </a:lnTo>
                    <a:lnTo>
                      <a:pt x="250" y="169"/>
                    </a:lnTo>
                    <a:lnTo>
                      <a:pt x="279" y="170"/>
                    </a:lnTo>
                    <a:lnTo>
                      <a:pt x="332" y="230"/>
                    </a:lnTo>
                    <a:lnTo>
                      <a:pt x="324" y="242"/>
                    </a:lnTo>
                    <a:lnTo>
                      <a:pt x="340" y="242"/>
                    </a:lnTo>
                    <a:lnTo>
                      <a:pt x="329" y="271"/>
                    </a:lnTo>
                    <a:lnTo>
                      <a:pt x="303" y="290"/>
                    </a:lnTo>
                    <a:lnTo>
                      <a:pt x="274" y="305"/>
                    </a:lnTo>
                    <a:lnTo>
                      <a:pt x="271" y="324"/>
                    </a:lnTo>
                    <a:lnTo>
                      <a:pt x="255" y="306"/>
                    </a:lnTo>
                    <a:lnTo>
                      <a:pt x="229" y="327"/>
                    </a:lnTo>
                    <a:lnTo>
                      <a:pt x="216" y="327"/>
                    </a:lnTo>
                    <a:lnTo>
                      <a:pt x="204" y="314"/>
                    </a:lnTo>
                    <a:lnTo>
                      <a:pt x="198" y="378"/>
                    </a:lnTo>
                    <a:lnTo>
                      <a:pt x="174" y="387"/>
                    </a:lnTo>
                    <a:lnTo>
                      <a:pt x="162" y="412"/>
                    </a:lnTo>
                    <a:lnTo>
                      <a:pt x="148" y="412"/>
                    </a:lnTo>
                    <a:lnTo>
                      <a:pt x="114" y="449"/>
                    </a:lnTo>
                    <a:lnTo>
                      <a:pt x="112" y="478"/>
                    </a:lnTo>
                    <a:lnTo>
                      <a:pt x="104" y="489"/>
                    </a:lnTo>
                    <a:lnTo>
                      <a:pt x="94" y="520"/>
                    </a:lnTo>
                    <a:lnTo>
                      <a:pt x="63" y="478"/>
                    </a:lnTo>
                    <a:lnTo>
                      <a:pt x="0" y="280"/>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4" name="Text Box 140"/>
              <p:cNvSpPr txBox="1">
                <a:spLocks noChangeArrowheads="1"/>
              </p:cNvSpPr>
              <p:nvPr/>
            </p:nvSpPr>
            <p:spPr bwMode="auto">
              <a:xfrm>
                <a:off x="1563" y="2356"/>
                <a:ext cx="219" cy="15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AZ</a:t>
                </a:r>
              </a:p>
            </p:txBody>
          </p:sp>
          <p:sp>
            <p:nvSpPr>
              <p:cNvPr id="155" name="Text Box 141"/>
              <p:cNvSpPr txBox="1">
                <a:spLocks noChangeArrowheads="1"/>
              </p:cNvSpPr>
              <p:nvPr/>
            </p:nvSpPr>
            <p:spPr bwMode="auto">
              <a:xfrm>
                <a:off x="951" y="1958"/>
                <a:ext cx="228" cy="16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CA</a:t>
                </a:r>
              </a:p>
            </p:txBody>
          </p:sp>
          <p:sp>
            <p:nvSpPr>
              <p:cNvPr id="156" name="Text Box 142"/>
              <p:cNvSpPr txBox="1">
                <a:spLocks noChangeArrowheads="1"/>
              </p:cNvSpPr>
              <p:nvPr/>
            </p:nvSpPr>
            <p:spPr bwMode="auto">
              <a:xfrm>
                <a:off x="1674" y="1814"/>
                <a:ext cx="225" cy="156"/>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UT</a:t>
                </a:r>
              </a:p>
            </p:txBody>
          </p:sp>
          <p:sp>
            <p:nvSpPr>
              <p:cNvPr id="157" name="Text Box 143"/>
              <p:cNvSpPr txBox="1">
                <a:spLocks noChangeArrowheads="1"/>
              </p:cNvSpPr>
              <p:nvPr/>
            </p:nvSpPr>
            <p:spPr bwMode="auto">
              <a:xfrm>
                <a:off x="5194" y="1622"/>
                <a:ext cx="228" cy="15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CT</a:t>
                </a:r>
              </a:p>
            </p:txBody>
          </p:sp>
          <p:sp>
            <p:nvSpPr>
              <p:cNvPr id="158" name="Line 144"/>
              <p:cNvSpPr>
                <a:spLocks noChangeShapeType="1"/>
              </p:cNvSpPr>
              <p:nvPr/>
            </p:nvSpPr>
            <p:spPr bwMode="auto">
              <a:xfrm>
                <a:off x="5059" y="1456"/>
                <a:ext cx="180" cy="19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59" name="Text Box 145"/>
              <p:cNvSpPr txBox="1">
                <a:spLocks noChangeArrowheads="1"/>
              </p:cNvSpPr>
              <p:nvPr/>
            </p:nvSpPr>
            <p:spPr bwMode="auto">
              <a:xfrm>
                <a:off x="4427" y="3111"/>
                <a:ext cx="215"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FL</a:t>
                </a:r>
              </a:p>
            </p:txBody>
          </p:sp>
          <p:sp>
            <p:nvSpPr>
              <p:cNvPr id="160" name="Text Box 146"/>
              <p:cNvSpPr txBox="1">
                <a:spLocks noChangeArrowheads="1"/>
              </p:cNvSpPr>
              <p:nvPr/>
            </p:nvSpPr>
            <p:spPr bwMode="auto">
              <a:xfrm>
                <a:off x="4156" y="2582"/>
                <a:ext cx="229" cy="154"/>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GA</a:t>
                </a:r>
              </a:p>
            </p:txBody>
          </p:sp>
          <p:sp>
            <p:nvSpPr>
              <p:cNvPr id="161" name="Text Box 147"/>
              <p:cNvSpPr txBox="1">
                <a:spLocks noChangeArrowheads="1"/>
              </p:cNvSpPr>
              <p:nvPr/>
            </p:nvSpPr>
            <p:spPr bwMode="auto">
              <a:xfrm>
                <a:off x="3208" y="1574"/>
                <a:ext cx="192" cy="152"/>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IA</a:t>
                </a:r>
              </a:p>
            </p:txBody>
          </p:sp>
          <p:sp>
            <p:nvSpPr>
              <p:cNvPr id="162" name="Text Box 148"/>
              <p:cNvSpPr txBox="1">
                <a:spLocks noChangeArrowheads="1"/>
              </p:cNvSpPr>
              <p:nvPr/>
            </p:nvSpPr>
            <p:spPr bwMode="auto">
              <a:xfrm>
                <a:off x="3614" y="1814"/>
                <a:ext cx="183" cy="156"/>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IL</a:t>
                </a:r>
              </a:p>
            </p:txBody>
          </p:sp>
          <p:sp>
            <p:nvSpPr>
              <p:cNvPr id="163" name="Text Box 149"/>
              <p:cNvSpPr txBox="1">
                <a:spLocks noChangeArrowheads="1"/>
              </p:cNvSpPr>
              <p:nvPr/>
            </p:nvSpPr>
            <p:spPr bwMode="auto">
              <a:xfrm>
                <a:off x="2802" y="2006"/>
                <a:ext cx="226" cy="15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KS</a:t>
                </a:r>
              </a:p>
            </p:txBody>
          </p:sp>
          <p:sp>
            <p:nvSpPr>
              <p:cNvPr id="164" name="Text Box 150"/>
              <p:cNvSpPr txBox="1">
                <a:spLocks noChangeArrowheads="1"/>
              </p:cNvSpPr>
              <p:nvPr/>
            </p:nvSpPr>
            <p:spPr bwMode="auto">
              <a:xfrm>
                <a:off x="5284" y="1285"/>
                <a:ext cx="237" cy="16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MA</a:t>
                </a:r>
              </a:p>
            </p:txBody>
          </p:sp>
          <p:sp>
            <p:nvSpPr>
              <p:cNvPr id="165" name="Line 151"/>
              <p:cNvSpPr>
                <a:spLocks noChangeShapeType="1"/>
              </p:cNvSpPr>
              <p:nvPr/>
            </p:nvSpPr>
            <p:spPr bwMode="auto">
              <a:xfrm>
                <a:off x="5149" y="1361"/>
                <a:ext cx="178" cy="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6" name="Text Box 152"/>
              <p:cNvSpPr txBox="1">
                <a:spLocks noChangeArrowheads="1"/>
              </p:cNvSpPr>
              <p:nvPr/>
            </p:nvSpPr>
            <p:spPr bwMode="auto">
              <a:xfrm>
                <a:off x="4993" y="2167"/>
                <a:ext cx="243" cy="152"/>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MD</a:t>
                </a:r>
              </a:p>
            </p:txBody>
          </p:sp>
          <p:sp>
            <p:nvSpPr>
              <p:cNvPr id="167" name="Line 153"/>
              <p:cNvSpPr>
                <a:spLocks noChangeShapeType="1"/>
              </p:cNvSpPr>
              <p:nvPr/>
            </p:nvSpPr>
            <p:spPr bwMode="auto">
              <a:xfrm>
                <a:off x="4903" y="1954"/>
                <a:ext cx="135" cy="237"/>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8" name="Text Box 154"/>
              <p:cNvSpPr txBox="1">
                <a:spLocks noChangeArrowheads="1"/>
              </p:cNvSpPr>
              <p:nvPr/>
            </p:nvSpPr>
            <p:spPr bwMode="auto">
              <a:xfrm>
                <a:off x="3298" y="2006"/>
                <a:ext cx="247" cy="15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MO</a:t>
                </a:r>
              </a:p>
            </p:txBody>
          </p:sp>
          <p:sp>
            <p:nvSpPr>
              <p:cNvPr id="169" name="Line 155"/>
              <p:cNvSpPr>
                <a:spLocks noChangeShapeType="1"/>
              </p:cNvSpPr>
              <p:nvPr/>
            </p:nvSpPr>
            <p:spPr bwMode="auto">
              <a:xfrm>
                <a:off x="4923" y="1697"/>
                <a:ext cx="251" cy="163"/>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70" name="Text Box 156"/>
              <p:cNvSpPr txBox="1">
                <a:spLocks noChangeArrowheads="1"/>
              </p:cNvSpPr>
              <p:nvPr/>
            </p:nvSpPr>
            <p:spPr bwMode="auto">
              <a:xfrm>
                <a:off x="5128" y="1836"/>
                <a:ext cx="215" cy="16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NJ</a:t>
                </a:r>
              </a:p>
            </p:txBody>
          </p:sp>
          <p:sp>
            <p:nvSpPr>
              <p:cNvPr id="171" name="Text Box 157"/>
              <p:cNvSpPr txBox="1">
                <a:spLocks noChangeArrowheads="1"/>
              </p:cNvSpPr>
              <p:nvPr/>
            </p:nvSpPr>
            <p:spPr bwMode="auto">
              <a:xfrm>
                <a:off x="4653" y="1334"/>
                <a:ext cx="228"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NY</a:t>
                </a:r>
              </a:p>
            </p:txBody>
          </p:sp>
          <p:sp>
            <p:nvSpPr>
              <p:cNvPr id="172" name="Text Box 158"/>
              <p:cNvSpPr txBox="1">
                <a:spLocks noChangeArrowheads="1"/>
              </p:cNvSpPr>
              <p:nvPr/>
            </p:nvSpPr>
            <p:spPr bwMode="auto">
              <a:xfrm>
                <a:off x="1042" y="1142"/>
                <a:ext cx="238" cy="154"/>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OR</a:t>
                </a:r>
              </a:p>
            </p:txBody>
          </p:sp>
          <p:sp>
            <p:nvSpPr>
              <p:cNvPr id="173" name="Text Box 159"/>
              <p:cNvSpPr txBox="1">
                <a:spLocks noChangeArrowheads="1"/>
              </p:cNvSpPr>
              <p:nvPr/>
            </p:nvSpPr>
            <p:spPr bwMode="auto">
              <a:xfrm>
                <a:off x="4517" y="1574"/>
                <a:ext cx="223" cy="152"/>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PA</a:t>
                </a:r>
              </a:p>
            </p:txBody>
          </p:sp>
          <p:sp>
            <p:nvSpPr>
              <p:cNvPr id="174" name="Text Box 160"/>
              <p:cNvSpPr txBox="1">
                <a:spLocks noChangeArrowheads="1"/>
              </p:cNvSpPr>
              <p:nvPr/>
            </p:nvSpPr>
            <p:spPr bwMode="auto">
              <a:xfrm>
                <a:off x="4427" y="2438"/>
                <a:ext cx="228"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SC</a:t>
                </a:r>
              </a:p>
            </p:txBody>
          </p:sp>
          <p:sp>
            <p:nvSpPr>
              <p:cNvPr id="175" name="Text Box 161"/>
              <p:cNvSpPr txBox="1">
                <a:spLocks noChangeArrowheads="1"/>
              </p:cNvSpPr>
              <p:nvPr/>
            </p:nvSpPr>
            <p:spPr bwMode="auto">
              <a:xfrm>
                <a:off x="3795" y="2295"/>
                <a:ext cx="228" cy="15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TN</a:t>
                </a:r>
              </a:p>
            </p:txBody>
          </p:sp>
          <p:sp>
            <p:nvSpPr>
              <p:cNvPr id="176" name="Text Box 162"/>
              <p:cNvSpPr txBox="1">
                <a:spLocks noChangeArrowheads="1"/>
              </p:cNvSpPr>
              <p:nvPr/>
            </p:nvSpPr>
            <p:spPr bwMode="auto">
              <a:xfrm>
                <a:off x="2170" y="1910"/>
                <a:ext cx="240" cy="153"/>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CO</a:t>
                </a:r>
              </a:p>
            </p:txBody>
          </p:sp>
          <p:sp>
            <p:nvSpPr>
              <p:cNvPr id="177" name="Text Box 163"/>
              <p:cNvSpPr txBox="1">
                <a:spLocks noChangeArrowheads="1"/>
              </p:cNvSpPr>
              <p:nvPr/>
            </p:nvSpPr>
            <p:spPr bwMode="auto">
              <a:xfrm>
                <a:off x="1222" y="757"/>
                <a:ext cx="246" cy="156"/>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WA</a:t>
                </a:r>
              </a:p>
            </p:txBody>
          </p:sp>
          <p:sp>
            <p:nvSpPr>
              <p:cNvPr id="178" name="Text Box 164"/>
              <p:cNvSpPr txBox="1">
                <a:spLocks noChangeArrowheads="1"/>
              </p:cNvSpPr>
              <p:nvPr/>
            </p:nvSpPr>
            <p:spPr bwMode="auto">
              <a:xfrm>
                <a:off x="3503" y="1274"/>
                <a:ext cx="215" cy="157"/>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WI</a:t>
                </a:r>
              </a:p>
            </p:txBody>
          </p:sp>
          <p:sp>
            <p:nvSpPr>
              <p:cNvPr id="179" name="Text Box 165"/>
              <p:cNvSpPr txBox="1">
                <a:spLocks noChangeArrowheads="1"/>
              </p:cNvSpPr>
              <p:nvPr/>
            </p:nvSpPr>
            <p:spPr bwMode="auto">
              <a:xfrm>
                <a:off x="4517" y="1958"/>
                <a:ext cx="223" cy="16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VA</a:t>
                </a:r>
              </a:p>
            </p:txBody>
          </p:sp>
          <p:sp>
            <p:nvSpPr>
              <p:cNvPr id="180" name="Text Box 166"/>
              <p:cNvSpPr txBox="1">
                <a:spLocks noChangeArrowheads="1"/>
              </p:cNvSpPr>
              <p:nvPr/>
            </p:nvSpPr>
            <p:spPr bwMode="auto">
              <a:xfrm>
                <a:off x="5059" y="950"/>
                <a:ext cx="242" cy="15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ME</a:t>
                </a:r>
              </a:p>
            </p:txBody>
          </p:sp>
          <p:sp>
            <p:nvSpPr>
              <p:cNvPr id="181" name="Text Box 167"/>
              <p:cNvSpPr txBox="1">
                <a:spLocks noChangeArrowheads="1"/>
              </p:cNvSpPr>
              <p:nvPr/>
            </p:nvSpPr>
            <p:spPr bwMode="auto">
              <a:xfrm>
                <a:off x="3142" y="1082"/>
                <a:ext cx="243" cy="16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MN</a:t>
                </a:r>
              </a:p>
            </p:txBody>
          </p:sp>
          <p:sp>
            <p:nvSpPr>
              <p:cNvPr id="182" name="Text Box 168"/>
              <p:cNvSpPr txBox="1">
                <a:spLocks noChangeArrowheads="1"/>
              </p:cNvSpPr>
              <p:nvPr/>
            </p:nvSpPr>
            <p:spPr bwMode="auto">
              <a:xfrm>
                <a:off x="3930" y="1361"/>
                <a:ext cx="295" cy="150"/>
              </a:xfrm>
              <a:prstGeom prst="rect">
                <a:avLst/>
              </a:prstGeom>
              <a:noFill/>
              <a:ln w="9525">
                <a:noFill/>
                <a:miter lim="800000"/>
                <a:headEnd/>
                <a:tailEnd/>
              </a:ln>
            </p:spPr>
            <p:txBody>
              <a:bodyPr>
                <a:spAutoFit/>
              </a:bodyPr>
              <a:lstStyle/>
              <a:p>
                <a:pPr eaLnBrk="0" fontAlgn="auto" hangingPunct="0">
                  <a:spcBef>
                    <a:spcPts val="0"/>
                  </a:spcBef>
                  <a:spcAft>
                    <a:spcPts val="0"/>
                  </a:spcAft>
                  <a:defRPr/>
                </a:pPr>
                <a:r>
                  <a:rPr lang="en-US" sz="1000" kern="0" dirty="0">
                    <a:solidFill>
                      <a:sysClr val="windowText" lastClr="000000"/>
                    </a:solidFill>
                    <a:latin typeface="+mn-lt"/>
                  </a:rPr>
                  <a:t>MI</a:t>
                </a:r>
              </a:p>
            </p:txBody>
          </p:sp>
          <p:sp>
            <p:nvSpPr>
              <p:cNvPr id="183" name="Text Box 169"/>
              <p:cNvSpPr txBox="1">
                <a:spLocks noChangeArrowheads="1"/>
              </p:cNvSpPr>
              <p:nvPr/>
            </p:nvSpPr>
            <p:spPr bwMode="auto">
              <a:xfrm>
                <a:off x="4472" y="2231"/>
                <a:ext cx="233" cy="156"/>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NC</a:t>
                </a:r>
              </a:p>
            </p:txBody>
          </p:sp>
          <p:sp>
            <p:nvSpPr>
              <p:cNvPr id="184" name="Text Box 170"/>
              <p:cNvSpPr txBox="1">
                <a:spLocks noChangeArrowheads="1"/>
              </p:cNvSpPr>
              <p:nvPr/>
            </p:nvSpPr>
            <p:spPr bwMode="auto">
              <a:xfrm>
                <a:off x="2712" y="2807"/>
                <a:ext cx="219" cy="15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TX</a:t>
                </a:r>
              </a:p>
            </p:txBody>
          </p:sp>
          <p:sp>
            <p:nvSpPr>
              <p:cNvPr id="185" name="Text Box 171"/>
              <p:cNvSpPr txBox="1">
                <a:spLocks noChangeArrowheads="1"/>
              </p:cNvSpPr>
              <p:nvPr/>
            </p:nvSpPr>
            <p:spPr bwMode="auto">
              <a:xfrm>
                <a:off x="3955" y="2020"/>
                <a:ext cx="361" cy="144"/>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KY</a:t>
                </a:r>
              </a:p>
            </p:txBody>
          </p:sp>
          <p:sp>
            <p:nvSpPr>
              <p:cNvPr id="186" name="Text Box 172"/>
              <p:cNvSpPr txBox="1">
                <a:spLocks noChangeArrowheads="1"/>
              </p:cNvSpPr>
              <p:nvPr/>
            </p:nvSpPr>
            <p:spPr bwMode="auto">
              <a:xfrm>
                <a:off x="4271" y="1924"/>
                <a:ext cx="361" cy="144"/>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WV</a:t>
                </a:r>
              </a:p>
            </p:txBody>
          </p:sp>
          <p:sp>
            <p:nvSpPr>
              <p:cNvPr id="187" name="Text Box 173"/>
              <p:cNvSpPr txBox="1">
                <a:spLocks noChangeArrowheads="1"/>
              </p:cNvSpPr>
              <p:nvPr/>
            </p:nvSpPr>
            <p:spPr bwMode="auto">
              <a:xfrm>
                <a:off x="5309" y="1435"/>
                <a:ext cx="361" cy="144"/>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RI</a:t>
                </a:r>
              </a:p>
            </p:txBody>
          </p:sp>
          <p:sp>
            <p:nvSpPr>
              <p:cNvPr id="188" name="Line 174"/>
              <p:cNvSpPr>
                <a:spLocks noChangeShapeType="1"/>
              </p:cNvSpPr>
              <p:nvPr/>
            </p:nvSpPr>
            <p:spPr bwMode="auto">
              <a:xfrm>
                <a:off x="5128" y="1482"/>
                <a:ext cx="202" cy="48"/>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89" name="Rectangle 175"/>
              <p:cNvSpPr>
                <a:spLocks noChangeArrowheads="1"/>
              </p:cNvSpPr>
              <p:nvPr/>
            </p:nvSpPr>
            <p:spPr bwMode="auto">
              <a:xfrm>
                <a:off x="2736" y="1656"/>
                <a:ext cx="228" cy="151"/>
              </a:xfrm>
              <a:prstGeom prst="rect">
                <a:avLst/>
              </a:prstGeom>
              <a:noFill/>
              <a:ln w="12700">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NE</a:t>
                </a:r>
              </a:p>
            </p:txBody>
          </p:sp>
          <p:sp>
            <p:nvSpPr>
              <p:cNvPr id="190" name="Text Box 176"/>
              <p:cNvSpPr txBox="1">
                <a:spLocks noChangeArrowheads="1"/>
              </p:cNvSpPr>
              <p:nvPr/>
            </p:nvSpPr>
            <p:spPr bwMode="auto">
              <a:xfrm>
                <a:off x="4723" y="915"/>
                <a:ext cx="363" cy="143"/>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VT</a:t>
                </a:r>
              </a:p>
            </p:txBody>
          </p:sp>
          <p:sp>
            <p:nvSpPr>
              <p:cNvPr id="191" name="Line 177"/>
              <p:cNvSpPr>
                <a:spLocks noChangeShapeType="1"/>
              </p:cNvSpPr>
              <p:nvPr/>
            </p:nvSpPr>
            <p:spPr bwMode="auto">
              <a:xfrm>
                <a:off x="4903" y="1059"/>
                <a:ext cx="81" cy="144"/>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grpSp>
            <p:nvGrpSpPr>
              <p:cNvPr id="20634" name="Group 178"/>
              <p:cNvGrpSpPr>
                <a:grpSpLocks/>
              </p:cNvGrpSpPr>
              <p:nvPr/>
            </p:nvGrpSpPr>
            <p:grpSpPr bwMode="auto">
              <a:xfrm>
                <a:off x="1248" y="1151"/>
                <a:ext cx="4335" cy="1754"/>
                <a:chOff x="912" y="961"/>
                <a:chExt cx="4607" cy="1788"/>
              </a:xfrm>
            </p:grpSpPr>
            <p:sp>
              <p:nvSpPr>
                <p:cNvPr id="204" name="Text Box 179"/>
                <p:cNvSpPr txBox="1">
                  <a:spLocks noChangeArrowheads="1"/>
                </p:cNvSpPr>
                <p:nvPr/>
              </p:nvSpPr>
              <p:spPr bwMode="auto">
                <a:xfrm>
                  <a:off x="912" y="1536"/>
                  <a:ext cx="288" cy="157"/>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NV</a:t>
                  </a:r>
                </a:p>
              </p:txBody>
            </p:sp>
            <p:sp>
              <p:nvSpPr>
                <p:cNvPr id="205" name="Text Box 180"/>
                <p:cNvSpPr txBox="1">
                  <a:spLocks noChangeArrowheads="1"/>
                </p:cNvSpPr>
                <p:nvPr/>
              </p:nvSpPr>
              <p:spPr bwMode="auto">
                <a:xfrm>
                  <a:off x="3925" y="1541"/>
                  <a:ext cx="335" cy="155"/>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OH</a:t>
                  </a:r>
                </a:p>
              </p:txBody>
            </p:sp>
            <p:sp>
              <p:nvSpPr>
                <p:cNvPr id="206" name="Text Box 181"/>
                <p:cNvSpPr txBox="1">
                  <a:spLocks noChangeArrowheads="1"/>
                </p:cNvSpPr>
                <p:nvPr/>
              </p:nvSpPr>
              <p:spPr bwMode="auto">
                <a:xfrm>
                  <a:off x="2448" y="1160"/>
                  <a:ext cx="287" cy="155"/>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SD</a:t>
                  </a:r>
                </a:p>
              </p:txBody>
            </p:sp>
            <p:sp>
              <p:nvSpPr>
                <p:cNvPr id="207" name="Text Box 182"/>
                <p:cNvSpPr txBox="1">
                  <a:spLocks noChangeArrowheads="1"/>
                </p:cNvSpPr>
                <p:nvPr/>
              </p:nvSpPr>
              <p:spPr bwMode="auto">
                <a:xfrm>
                  <a:off x="3120" y="2592"/>
                  <a:ext cx="288" cy="157"/>
                </a:xfrm>
                <a:prstGeom prst="rect">
                  <a:avLst/>
                </a:prstGeom>
                <a:noFill/>
                <a:ln w="9525">
                  <a:noFill/>
                  <a:miter lim="800000"/>
                  <a:headEnd/>
                  <a:tailEnd/>
                </a:ln>
              </p:spPr>
              <p:txBody>
                <a:bodyPr>
                  <a:spAutoFit/>
                </a:bodyPr>
                <a:lstStyle/>
                <a:p>
                  <a:pPr fontAlgn="auto">
                    <a:spcBef>
                      <a:spcPct val="50000"/>
                    </a:spcBef>
                    <a:spcAft>
                      <a:spcPts val="0"/>
                    </a:spcAft>
                    <a:defRPr/>
                  </a:pPr>
                  <a:endParaRPr lang="en-US" sz="1000" kern="0" dirty="0">
                    <a:solidFill>
                      <a:srgbClr val="FFFFFF"/>
                    </a:solidFill>
                    <a:latin typeface="+mn-lt"/>
                  </a:endParaRPr>
                </a:p>
              </p:txBody>
            </p:sp>
            <p:sp>
              <p:nvSpPr>
                <p:cNvPr id="208" name="Text Box 183"/>
                <p:cNvSpPr txBox="1">
                  <a:spLocks noChangeArrowheads="1"/>
                </p:cNvSpPr>
                <p:nvPr/>
              </p:nvSpPr>
              <p:spPr bwMode="auto">
                <a:xfrm>
                  <a:off x="3120" y="2208"/>
                  <a:ext cx="288" cy="153"/>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AR</a:t>
                  </a:r>
                </a:p>
              </p:txBody>
            </p:sp>
            <p:sp>
              <p:nvSpPr>
                <p:cNvPr id="209" name="Text Box 184"/>
                <p:cNvSpPr txBox="1">
                  <a:spLocks noChangeArrowheads="1"/>
                </p:cNvSpPr>
                <p:nvPr/>
              </p:nvSpPr>
              <p:spPr bwMode="auto">
                <a:xfrm>
                  <a:off x="3648" y="1584"/>
                  <a:ext cx="287" cy="15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 IN</a:t>
                  </a:r>
                </a:p>
              </p:txBody>
            </p:sp>
            <p:sp>
              <p:nvSpPr>
                <p:cNvPr id="210" name="Text Box 185"/>
                <p:cNvSpPr txBox="1">
                  <a:spLocks noChangeArrowheads="1"/>
                </p:cNvSpPr>
                <p:nvPr/>
              </p:nvSpPr>
              <p:spPr bwMode="auto">
                <a:xfrm>
                  <a:off x="5228" y="961"/>
                  <a:ext cx="287" cy="157"/>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NH</a:t>
                  </a:r>
                </a:p>
              </p:txBody>
            </p:sp>
            <p:sp>
              <p:nvSpPr>
                <p:cNvPr id="211" name="Line 186"/>
                <p:cNvSpPr>
                  <a:spLocks noChangeShapeType="1"/>
                </p:cNvSpPr>
                <p:nvPr/>
              </p:nvSpPr>
              <p:spPr bwMode="auto">
                <a:xfrm flipV="1">
                  <a:off x="4988" y="1053"/>
                  <a:ext cx="287" cy="44"/>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grpSp>
          <p:sp>
            <p:nvSpPr>
              <p:cNvPr id="193" name="Text Box 207"/>
              <p:cNvSpPr txBox="1">
                <a:spLocks noChangeArrowheads="1"/>
              </p:cNvSpPr>
              <p:nvPr/>
            </p:nvSpPr>
            <p:spPr bwMode="auto">
              <a:xfrm>
                <a:off x="1924" y="915"/>
                <a:ext cx="361" cy="152"/>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MT</a:t>
                </a:r>
              </a:p>
            </p:txBody>
          </p:sp>
          <p:sp>
            <p:nvSpPr>
              <p:cNvPr id="194" name="Text Box 208"/>
              <p:cNvSpPr txBox="1">
                <a:spLocks noChangeArrowheads="1"/>
              </p:cNvSpPr>
              <p:nvPr/>
            </p:nvSpPr>
            <p:spPr bwMode="auto">
              <a:xfrm>
                <a:off x="1608" y="1246"/>
                <a:ext cx="271" cy="158"/>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ID</a:t>
                </a:r>
              </a:p>
            </p:txBody>
          </p:sp>
          <p:sp>
            <p:nvSpPr>
              <p:cNvPr id="195" name="Text Box 209"/>
              <p:cNvSpPr txBox="1">
                <a:spLocks noChangeArrowheads="1"/>
              </p:cNvSpPr>
              <p:nvPr/>
            </p:nvSpPr>
            <p:spPr bwMode="auto">
              <a:xfrm>
                <a:off x="2059" y="1387"/>
                <a:ext cx="310" cy="151"/>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WY</a:t>
                </a:r>
              </a:p>
            </p:txBody>
          </p:sp>
          <p:sp>
            <p:nvSpPr>
              <p:cNvPr id="196" name="Text Box 210"/>
              <p:cNvSpPr txBox="1">
                <a:spLocks noChangeArrowheads="1"/>
              </p:cNvSpPr>
              <p:nvPr/>
            </p:nvSpPr>
            <p:spPr bwMode="auto">
              <a:xfrm>
                <a:off x="2691" y="915"/>
                <a:ext cx="309" cy="152"/>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ND</a:t>
                </a:r>
              </a:p>
            </p:txBody>
          </p:sp>
          <p:sp>
            <p:nvSpPr>
              <p:cNvPr id="197" name="Text Box 211"/>
              <p:cNvSpPr txBox="1">
                <a:spLocks noChangeArrowheads="1"/>
              </p:cNvSpPr>
              <p:nvPr/>
            </p:nvSpPr>
            <p:spPr bwMode="auto">
              <a:xfrm>
                <a:off x="2059" y="2426"/>
                <a:ext cx="310" cy="156"/>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NM</a:t>
                </a:r>
              </a:p>
            </p:txBody>
          </p:sp>
          <p:sp>
            <p:nvSpPr>
              <p:cNvPr id="198" name="Text Box 212"/>
              <p:cNvSpPr txBox="1">
                <a:spLocks noChangeArrowheads="1"/>
              </p:cNvSpPr>
              <p:nvPr/>
            </p:nvSpPr>
            <p:spPr bwMode="auto">
              <a:xfrm>
                <a:off x="2917" y="2332"/>
                <a:ext cx="361" cy="156"/>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OK</a:t>
                </a:r>
              </a:p>
            </p:txBody>
          </p:sp>
          <p:sp>
            <p:nvSpPr>
              <p:cNvPr id="199" name="Text Box 213"/>
              <p:cNvSpPr txBox="1">
                <a:spLocks noChangeArrowheads="1"/>
              </p:cNvSpPr>
              <p:nvPr/>
            </p:nvSpPr>
            <p:spPr bwMode="auto">
              <a:xfrm>
                <a:off x="3323" y="2758"/>
                <a:ext cx="309" cy="153"/>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LA</a:t>
                </a:r>
              </a:p>
            </p:txBody>
          </p:sp>
          <p:sp>
            <p:nvSpPr>
              <p:cNvPr id="200" name="Text Box 214"/>
              <p:cNvSpPr txBox="1">
                <a:spLocks noChangeArrowheads="1"/>
              </p:cNvSpPr>
              <p:nvPr/>
            </p:nvSpPr>
            <p:spPr bwMode="auto">
              <a:xfrm>
                <a:off x="3594" y="2616"/>
                <a:ext cx="362" cy="161"/>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MS</a:t>
                </a:r>
              </a:p>
            </p:txBody>
          </p:sp>
          <p:sp>
            <p:nvSpPr>
              <p:cNvPr id="201" name="Text Box 215"/>
              <p:cNvSpPr txBox="1">
                <a:spLocks noChangeArrowheads="1"/>
              </p:cNvSpPr>
              <p:nvPr/>
            </p:nvSpPr>
            <p:spPr bwMode="auto">
              <a:xfrm>
                <a:off x="3865" y="2623"/>
                <a:ext cx="214" cy="153"/>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000" kern="0" dirty="0">
                    <a:solidFill>
                      <a:sysClr val="windowText" lastClr="000000"/>
                    </a:solidFill>
                    <a:latin typeface="+mn-lt"/>
                  </a:rPr>
                  <a:t>AL</a:t>
                </a:r>
              </a:p>
            </p:txBody>
          </p:sp>
          <p:sp>
            <p:nvSpPr>
              <p:cNvPr id="202" name="Line 216"/>
              <p:cNvSpPr>
                <a:spLocks noChangeShapeType="1"/>
              </p:cNvSpPr>
              <p:nvPr/>
            </p:nvSpPr>
            <p:spPr bwMode="auto">
              <a:xfrm>
                <a:off x="4903" y="1860"/>
                <a:ext cx="271" cy="189"/>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203" name="Text Box 217"/>
              <p:cNvSpPr txBox="1">
                <a:spLocks noChangeArrowheads="1"/>
              </p:cNvSpPr>
              <p:nvPr/>
            </p:nvSpPr>
            <p:spPr bwMode="auto">
              <a:xfrm>
                <a:off x="5174" y="2002"/>
                <a:ext cx="314" cy="156"/>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DE</a:t>
                </a:r>
              </a:p>
            </p:txBody>
          </p:sp>
        </p:grpSp>
      </p:grpSp>
      <p:sp>
        <p:nvSpPr>
          <p:cNvPr id="213" name="Title 212"/>
          <p:cNvSpPr>
            <a:spLocks noGrp="1"/>
          </p:cNvSpPr>
          <p:nvPr>
            <p:ph type="title"/>
          </p:nvPr>
        </p:nvSpPr>
        <p:spPr/>
        <p:txBody>
          <a:bodyPr/>
          <a:lstStyle/>
          <a:p>
            <a:r>
              <a:rPr lang="en-US" dirty="0" smtClean="0">
                <a:solidFill>
                  <a:srgbClr val="FFFF00"/>
                </a:solidFill>
              </a:rPr>
              <a:t>HCUP Partners Providing 2009 Inpatient </a:t>
            </a:r>
            <a:r>
              <a:rPr lang="en-US" dirty="0" smtClean="0">
                <a:solidFill>
                  <a:srgbClr val="FFFF00"/>
                </a:solidFill>
              </a:rPr>
              <a:t>Data</a:t>
            </a:r>
            <a:endParaRPr lang="en-US" dirty="0"/>
          </a:p>
        </p:txBody>
      </p:sp>
    </p:spTree>
  </p:cSld>
  <p:clrMapOvr>
    <a:masterClrMapping/>
  </p:clrMapOvr>
  <p:transition advClick="0"/>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22370" name="Rectangle 2"/>
          <p:cNvSpPr>
            <a:spLocks noGrp="1" noChangeArrowheads="1"/>
          </p:cNvSpPr>
          <p:nvPr>
            <p:ph type="title"/>
          </p:nvPr>
        </p:nvSpPr>
        <p:spPr>
          <a:xfrm>
            <a:off x="1608138" y="304800"/>
            <a:ext cx="6088062" cy="768350"/>
          </a:xfrm>
        </p:spPr>
        <p:txBody>
          <a:bodyPr/>
          <a:lstStyle/>
          <a:p>
            <a:pPr eaLnBrk="1" hangingPunct="1">
              <a:defRPr/>
            </a:pPr>
            <a:r>
              <a:rPr lang="en-US" sz="2800" dirty="0" smtClean="0"/>
              <a:t>Additional Requirement</a:t>
            </a:r>
            <a:r>
              <a:rPr lang="en-US" sz="2800" dirty="0"/>
              <a:t>:  </a:t>
            </a:r>
            <a:br>
              <a:rPr lang="en-US" sz="2800" dirty="0"/>
            </a:br>
            <a:r>
              <a:rPr lang="en-US" sz="2800" dirty="0"/>
              <a:t>Electronic DUA Course</a:t>
            </a:r>
          </a:p>
        </p:txBody>
      </p:sp>
      <p:sp>
        <p:nvSpPr>
          <p:cNvPr id="65539" name="Slide Number Placeholder 3"/>
          <p:cNvSpPr>
            <a:spLocks noGrp="1"/>
          </p:cNvSpPr>
          <p:nvPr>
            <p:ph type="sldNum" sz="quarter" idx="10"/>
          </p:nvPr>
        </p:nvSpPr>
        <p:spPr>
          <a:noFill/>
        </p:spPr>
        <p:txBody>
          <a:bodyPr/>
          <a:lstStyle/>
          <a:p>
            <a:fld id="{3C7336E1-0C0E-564E-946D-EB186C59496F}" type="slidenum">
              <a:rPr lang="en-US"/>
              <a:pPr/>
              <a:t>50</a:t>
            </a:fld>
            <a:endParaRPr lang="en-US"/>
          </a:p>
        </p:txBody>
      </p:sp>
      <p:grpSp>
        <p:nvGrpSpPr>
          <p:cNvPr id="10" name="Group 9"/>
          <p:cNvGrpSpPr/>
          <p:nvPr/>
        </p:nvGrpSpPr>
        <p:grpSpPr>
          <a:xfrm>
            <a:off x="228600" y="1676400"/>
            <a:ext cx="8534400" cy="5014913"/>
            <a:chOff x="228600" y="1676400"/>
            <a:chExt cx="8534400" cy="5014913"/>
          </a:xfrm>
        </p:grpSpPr>
        <p:grpSp>
          <p:nvGrpSpPr>
            <p:cNvPr id="65540" name="Group 3"/>
            <p:cNvGrpSpPr>
              <a:grpSpLocks/>
            </p:cNvGrpSpPr>
            <p:nvPr/>
          </p:nvGrpSpPr>
          <p:grpSpPr bwMode="auto">
            <a:xfrm>
              <a:off x="3886200" y="2286000"/>
              <a:ext cx="4876800" cy="3505200"/>
              <a:chOff x="2112" y="1248"/>
              <a:chExt cx="3264" cy="2304"/>
            </a:xfrm>
          </p:grpSpPr>
          <p:sp>
            <p:nvSpPr>
              <p:cNvPr id="65544" name="Rectangle 4"/>
              <p:cNvSpPr>
                <a:spLocks noChangeArrowheads="1"/>
              </p:cNvSpPr>
              <p:nvPr/>
            </p:nvSpPr>
            <p:spPr bwMode="auto">
              <a:xfrm>
                <a:off x="2112" y="1248"/>
                <a:ext cx="3264" cy="2304"/>
              </a:xfrm>
              <a:prstGeom prst="rect">
                <a:avLst/>
              </a:prstGeom>
              <a:solidFill>
                <a:schemeClr val="tx1"/>
              </a:solidFill>
              <a:ln w="9525">
                <a:solidFill>
                  <a:schemeClr val="tx1"/>
                </a:solidFill>
                <a:miter lim="800000"/>
                <a:headEnd/>
                <a:tailEnd/>
              </a:ln>
            </p:spPr>
            <p:txBody>
              <a:bodyPr wrap="none" anchor="ctr">
                <a:prstTxWarp prst="textNoShape">
                  <a:avLst/>
                </a:prstTxWarp>
              </a:bodyPr>
              <a:lstStyle/>
              <a:p>
                <a:endParaRPr lang="en-US"/>
              </a:p>
            </p:txBody>
          </p:sp>
          <p:pic>
            <p:nvPicPr>
              <p:cNvPr id="65545" name="Picture 5"/>
              <p:cNvPicPr>
                <a:picLocks noChangeAspect="1" noChangeArrowheads="1"/>
              </p:cNvPicPr>
              <p:nvPr/>
            </p:nvPicPr>
            <p:blipFill>
              <a:blip r:embed="rId3"/>
              <a:srcRect l="11636" t="15790" r="11389" b="13158"/>
              <a:stretch>
                <a:fillRect/>
              </a:stretch>
            </p:blipFill>
            <p:spPr bwMode="auto">
              <a:xfrm>
                <a:off x="2208" y="1344"/>
                <a:ext cx="3072" cy="2127"/>
              </a:xfrm>
              <a:prstGeom prst="rect">
                <a:avLst/>
              </a:prstGeom>
              <a:noFill/>
              <a:ln w="9525">
                <a:solidFill>
                  <a:schemeClr val="tx1"/>
                </a:solidFill>
                <a:miter lim="800000"/>
                <a:headEnd/>
                <a:tailEnd/>
              </a:ln>
            </p:spPr>
          </p:pic>
        </p:grpSp>
        <p:sp>
          <p:nvSpPr>
            <p:cNvPr id="45061" name="Text Box 6"/>
            <p:cNvSpPr txBox="1">
              <a:spLocks noChangeArrowheads="1"/>
            </p:cNvSpPr>
            <p:nvPr/>
          </p:nvSpPr>
          <p:spPr bwMode="auto">
            <a:xfrm>
              <a:off x="228600" y="1676400"/>
              <a:ext cx="3352800" cy="4278313"/>
            </a:xfrm>
            <a:prstGeom prst="rect">
              <a:avLst/>
            </a:prstGeom>
            <a:solidFill>
              <a:schemeClr val="accent5">
                <a:lumMod val="75000"/>
                <a:alpha val="20000"/>
              </a:schemeClr>
            </a:solidFill>
            <a:ln w="9525" algn="ctr">
              <a:solidFill>
                <a:schemeClr val="tx2"/>
              </a:solidFill>
              <a:miter lim="800000"/>
              <a:headEnd/>
              <a:tailEnd/>
            </a:ln>
          </p:spPr>
          <p:txBody>
            <a:bodyPr>
              <a:prstTxWarp prst="textNoShape">
                <a:avLst/>
              </a:prstTxWarp>
              <a:spAutoFit/>
            </a:bodyPr>
            <a:lstStyle/>
            <a:p>
              <a:pPr algn="l">
                <a:spcBef>
                  <a:spcPts val="600"/>
                </a:spcBef>
                <a:spcAft>
                  <a:spcPts val="600"/>
                </a:spcAft>
                <a:tabLst>
                  <a:tab pos="231775" algn="l"/>
                </a:tabLst>
              </a:pPr>
              <a:r>
                <a:rPr lang="en-US" sz="2200" b="1">
                  <a:effectLst>
                    <a:outerShdw blurRad="38100" dist="38100" dir="2700000" algn="tl">
                      <a:srgbClr val="000000"/>
                    </a:outerShdw>
                  </a:effectLst>
                </a:rPr>
                <a:t>PURPOSE OF THE COURSE</a:t>
              </a:r>
            </a:p>
            <a:p>
              <a:pPr algn="l">
                <a:spcBef>
                  <a:spcPts val="600"/>
                </a:spcBef>
                <a:spcAft>
                  <a:spcPts val="600"/>
                </a:spcAft>
                <a:buFontTx/>
                <a:buChar char="•"/>
                <a:tabLst>
                  <a:tab pos="231775" algn="l"/>
                </a:tabLst>
              </a:pPr>
              <a:r>
                <a:rPr lang="en-US" sz="2200" b="1">
                  <a:effectLst>
                    <a:outerShdw blurRad="38100" dist="38100" dir="2700000" algn="tl">
                      <a:srgbClr val="000000"/>
                    </a:outerShdw>
                  </a:effectLst>
                </a:rPr>
                <a:t>  Emphasize the 	importance of </a:t>
              </a:r>
              <a:r>
                <a:rPr lang="en-US" sz="2200" b="1">
                  <a:solidFill>
                    <a:schemeClr val="folHlink"/>
                  </a:solidFill>
                  <a:effectLst>
                    <a:outerShdw blurRad="38100" dist="38100" dir="2700000" algn="tl">
                      <a:srgbClr val="000000"/>
                    </a:outerShdw>
                  </a:effectLst>
                </a:rPr>
                <a:t>data 	protection </a:t>
              </a:r>
            </a:p>
            <a:p>
              <a:pPr algn="l">
                <a:spcBef>
                  <a:spcPts val="600"/>
                </a:spcBef>
                <a:spcAft>
                  <a:spcPts val="600"/>
                </a:spcAft>
                <a:buFont typeface="Wingdings" charset="2"/>
                <a:buChar char="§"/>
                <a:tabLst>
                  <a:tab pos="231775" algn="l"/>
                </a:tabLst>
              </a:pPr>
              <a:r>
                <a:rPr lang="en-US" sz="2200" b="1">
                  <a:effectLst>
                    <a:outerShdw blurRad="38100" dist="38100" dir="2700000" algn="tl">
                      <a:srgbClr val="000000"/>
                    </a:outerShdw>
                  </a:effectLst>
                </a:rPr>
                <a:t>  Reduce the risk of 	</a:t>
              </a:r>
              <a:r>
                <a:rPr lang="en-US" sz="2200" b="1">
                  <a:solidFill>
                    <a:schemeClr val="folHlink"/>
                  </a:solidFill>
                  <a:effectLst>
                    <a:outerShdw blurRad="38100" dist="38100" dir="2700000" algn="tl">
                      <a:srgbClr val="000000"/>
                    </a:outerShdw>
                  </a:effectLst>
                </a:rPr>
                <a:t>inadvertent violations</a:t>
              </a:r>
              <a:r>
                <a:rPr lang="en-US" sz="2200" b="1">
                  <a:effectLst>
                    <a:outerShdw blurRad="38100" dist="38100" dir="2700000" algn="tl">
                      <a:srgbClr val="000000"/>
                    </a:outerShdw>
                  </a:effectLst>
                </a:rPr>
                <a:t> </a:t>
              </a:r>
            </a:p>
            <a:p>
              <a:pPr algn="l">
                <a:spcBef>
                  <a:spcPts val="600"/>
                </a:spcBef>
                <a:spcAft>
                  <a:spcPts val="600"/>
                </a:spcAft>
                <a:buFont typeface="Wingdings" charset="2"/>
                <a:buChar char="§"/>
                <a:tabLst>
                  <a:tab pos="231775" algn="l"/>
                </a:tabLst>
              </a:pPr>
              <a:r>
                <a:rPr lang="en-US" sz="2200" b="1">
                  <a:effectLst>
                    <a:outerShdw blurRad="38100" dist="38100" dir="2700000" algn="tl">
                      <a:srgbClr val="000000"/>
                    </a:outerShdw>
                  </a:effectLst>
                </a:rPr>
                <a:t>  Describe your 	</a:t>
              </a:r>
              <a:r>
                <a:rPr lang="en-US" sz="2200" b="1">
                  <a:solidFill>
                    <a:schemeClr val="folHlink"/>
                  </a:solidFill>
                  <a:effectLst>
                    <a:outerShdw blurRad="38100" dist="38100" dir="2700000" algn="tl">
                      <a:srgbClr val="000000"/>
                    </a:outerShdw>
                  </a:effectLst>
                </a:rPr>
                <a:t>individual 	responsibility</a:t>
              </a:r>
              <a:r>
                <a:rPr lang="en-US" sz="2200" b="1">
                  <a:effectLst>
                    <a:outerShdw blurRad="38100" dist="38100" dir="2700000" algn="tl">
                      <a:srgbClr val="000000"/>
                    </a:outerShdw>
                  </a:effectLst>
                </a:rPr>
                <a:t> when 	using HCUP data</a:t>
              </a:r>
            </a:p>
          </p:txBody>
        </p:sp>
        <p:sp>
          <p:nvSpPr>
            <p:cNvPr id="45062" name="Rectangle 7"/>
            <p:cNvSpPr>
              <a:spLocks noChangeArrowheads="1"/>
            </p:cNvSpPr>
            <p:nvPr/>
          </p:nvSpPr>
          <p:spPr bwMode="auto">
            <a:xfrm>
              <a:off x="1066800" y="6229350"/>
              <a:ext cx="7331075" cy="461963"/>
            </a:xfrm>
            <a:prstGeom prst="rect">
              <a:avLst/>
            </a:prstGeom>
            <a:noFill/>
            <a:ln w="9525" algn="ctr">
              <a:noFill/>
              <a:miter lim="800000"/>
              <a:headEnd/>
              <a:tailEnd/>
            </a:ln>
          </p:spPr>
          <p:txBody>
            <a:bodyPr wrap="none">
              <a:spAutoFit/>
            </a:bodyPr>
            <a:lstStyle/>
            <a:p>
              <a:pPr algn="l">
                <a:defRPr/>
              </a:pPr>
              <a:r>
                <a:rPr lang="en-US" sz="2400" b="1" u="sng" dirty="0">
                  <a:solidFill>
                    <a:schemeClr val="tx2"/>
                  </a:solidFill>
                  <a:effectLst>
                    <a:outerShdw blurRad="38100" dist="38100" dir="2700000" algn="tl">
                      <a:srgbClr val="000000">
                        <a:alpha val="43137"/>
                      </a:srgbClr>
                    </a:outerShdw>
                  </a:effectLst>
                </a:rPr>
                <a:t>http://www.hcup-us.ahrq.gov/tech_assist/dua.jsp</a:t>
              </a:r>
            </a:p>
          </p:txBody>
        </p:sp>
        <p:sp>
          <p:nvSpPr>
            <p:cNvPr id="45063" name="Text Box 8"/>
            <p:cNvSpPr txBox="1">
              <a:spLocks noChangeArrowheads="1"/>
            </p:cNvSpPr>
            <p:nvPr/>
          </p:nvSpPr>
          <p:spPr bwMode="auto">
            <a:xfrm>
              <a:off x="4419600" y="1752600"/>
              <a:ext cx="4191000" cy="396875"/>
            </a:xfrm>
            <a:prstGeom prst="rect">
              <a:avLst/>
            </a:prstGeom>
            <a:noFill/>
            <a:ln w="9525" algn="ctr">
              <a:noFill/>
              <a:miter lim="800000"/>
              <a:headEnd/>
              <a:tailEnd/>
            </a:ln>
          </p:spPr>
          <p:txBody>
            <a:bodyPr>
              <a:spAutoFit/>
            </a:bodyPr>
            <a:lstStyle/>
            <a:p>
              <a:pPr algn="l">
                <a:spcBef>
                  <a:spcPct val="50000"/>
                </a:spcBef>
                <a:defRPr/>
              </a:pPr>
              <a:r>
                <a:rPr lang="en-US" sz="2000" b="1" dirty="0">
                  <a:effectLst>
                    <a:outerShdw blurRad="38100" dist="38100" dir="2700000" algn="tl">
                      <a:srgbClr val="000000">
                        <a:alpha val="43137"/>
                      </a:srgbClr>
                    </a:outerShdw>
                  </a:effectLst>
                </a:rPr>
                <a:t>Takes 15 minutes to Complete</a:t>
              </a:r>
            </a:p>
          </p:txBody>
        </p:sp>
      </p:grpSp>
    </p:spTree>
  </p:cSld>
  <p:clrMapOvr>
    <a:masterClrMapping/>
  </p:clrMapOvr>
  <p:transition spd="med" advClick="0">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68450" name="Rectangle 2"/>
          <p:cNvSpPr>
            <a:spLocks noGrp="1" noChangeArrowheads="1"/>
          </p:cNvSpPr>
          <p:nvPr>
            <p:ph type="title"/>
          </p:nvPr>
        </p:nvSpPr>
        <p:spPr/>
        <p:txBody>
          <a:bodyPr/>
          <a:lstStyle/>
          <a:p>
            <a:pPr>
              <a:defRPr/>
            </a:pPr>
            <a:r>
              <a:rPr lang="en-US" sz="3200" dirty="0" smtClean="0"/>
              <a:t>Pricing Information</a:t>
            </a:r>
            <a:br>
              <a:rPr lang="en-US" sz="3200" dirty="0" smtClean="0"/>
            </a:br>
            <a:r>
              <a:rPr lang="en-US" sz="3200" i="0" dirty="0" smtClean="0"/>
              <a:t>per Data Year</a:t>
            </a:r>
          </a:p>
        </p:txBody>
      </p:sp>
      <p:sp>
        <p:nvSpPr>
          <p:cNvPr id="1768451" name="Rectangle 3"/>
          <p:cNvSpPr>
            <a:spLocks noGrp="1" noChangeArrowheads="1"/>
          </p:cNvSpPr>
          <p:nvPr>
            <p:ph idx="1"/>
          </p:nvPr>
        </p:nvSpPr>
        <p:spPr>
          <a:xfrm>
            <a:off x="609600" y="1447800"/>
            <a:ext cx="7993063" cy="4038600"/>
          </a:xfrm>
        </p:spPr>
        <p:txBody>
          <a:bodyPr/>
          <a:lstStyle/>
          <a:p>
            <a:pPr>
              <a:buFont typeface="Wingdings" pitchFamily="2" charset="2"/>
              <a:buNone/>
              <a:defRPr/>
            </a:pPr>
            <a:r>
              <a:rPr lang="en-US" sz="2400" b="1" dirty="0" smtClean="0"/>
              <a:t>National Databases </a:t>
            </a:r>
            <a:r>
              <a:rPr lang="en-US" sz="2400" dirty="0" smtClean="0"/>
              <a:t>(NIS, KID, NEDS)</a:t>
            </a:r>
          </a:p>
          <a:p>
            <a:pPr lvl="1">
              <a:defRPr/>
            </a:pPr>
            <a:r>
              <a:rPr lang="en-US" sz="2000" dirty="0" smtClean="0"/>
              <a:t>NIS: $350 (CY2008-2007; student price $50)</a:t>
            </a:r>
          </a:p>
          <a:p>
            <a:pPr lvl="1">
              <a:buFontTx/>
              <a:buNone/>
              <a:defRPr/>
            </a:pPr>
            <a:r>
              <a:rPr lang="en-US" sz="2000" dirty="0" smtClean="0"/>
              <a:t>        $200 (CY2000-CY2006; student price $20)</a:t>
            </a:r>
            <a:endParaRPr lang="en-US" sz="2000" dirty="0" smtClean="0">
              <a:solidFill>
                <a:schemeClr val="tx1"/>
              </a:solidFill>
            </a:endParaRPr>
          </a:p>
          <a:p>
            <a:pPr lvl="1">
              <a:defRPr/>
            </a:pPr>
            <a:r>
              <a:rPr lang="en-US" sz="2000" dirty="0" smtClean="0">
                <a:solidFill>
                  <a:schemeClr val="tx1"/>
                </a:solidFill>
              </a:rPr>
              <a:t>KID: $200 (student price $20)</a:t>
            </a:r>
          </a:p>
          <a:p>
            <a:pPr lvl="1">
              <a:defRPr/>
            </a:pPr>
            <a:r>
              <a:rPr lang="en-US" sz="2000" dirty="0" smtClean="0">
                <a:solidFill>
                  <a:schemeClr val="tx1"/>
                </a:solidFill>
              </a:rPr>
              <a:t>NEDS: $500 (student price $75)</a:t>
            </a:r>
          </a:p>
          <a:p>
            <a:pPr lvl="1">
              <a:defRPr/>
            </a:pPr>
            <a:endParaRPr lang="en-US" sz="2000" b="1" dirty="0" smtClean="0">
              <a:solidFill>
                <a:schemeClr val="folHlink"/>
              </a:solidFill>
            </a:endParaRPr>
          </a:p>
          <a:p>
            <a:pPr lvl="1">
              <a:defRPr/>
            </a:pPr>
            <a:endParaRPr lang="en-US" sz="2000" dirty="0" smtClean="0"/>
          </a:p>
          <a:p>
            <a:pPr>
              <a:buFont typeface="Wingdings" pitchFamily="2" charset="2"/>
              <a:buChar char="n"/>
              <a:defRPr/>
            </a:pPr>
            <a:endParaRPr lang="en-US" sz="2000" dirty="0" smtClean="0"/>
          </a:p>
          <a:p>
            <a:pPr>
              <a:buFont typeface="Wingdings" pitchFamily="2" charset="2"/>
              <a:buNone/>
              <a:defRPr/>
            </a:pPr>
            <a:endParaRPr lang="en-US" sz="1400" dirty="0" smtClean="0"/>
          </a:p>
          <a:p>
            <a:pPr>
              <a:buFont typeface="Wingdings" pitchFamily="2" charset="2"/>
              <a:buNone/>
              <a:defRPr/>
            </a:pPr>
            <a:r>
              <a:rPr lang="en-US" sz="2400" b="1" dirty="0" smtClean="0"/>
              <a:t>State Databases </a:t>
            </a:r>
            <a:r>
              <a:rPr lang="en-US" sz="2400" dirty="0" smtClean="0"/>
              <a:t>(SID, SASD, SEDD)</a:t>
            </a:r>
          </a:p>
          <a:p>
            <a:pPr lvl="1">
              <a:defRPr/>
            </a:pPr>
            <a:r>
              <a:rPr lang="en-US" sz="2000" dirty="0" smtClean="0"/>
              <a:t>$35 - $3,000 (varies by state)</a:t>
            </a:r>
          </a:p>
        </p:txBody>
      </p:sp>
      <p:sp>
        <p:nvSpPr>
          <p:cNvPr id="66564" name="Slide Number Placeholder 3"/>
          <p:cNvSpPr>
            <a:spLocks noGrp="1"/>
          </p:cNvSpPr>
          <p:nvPr>
            <p:ph type="sldNum" sz="quarter" idx="10"/>
          </p:nvPr>
        </p:nvSpPr>
        <p:spPr>
          <a:xfrm>
            <a:off x="0" y="6629400"/>
            <a:ext cx="574675" cy="228600"/>
          </a:xfrm>
          <a:noFill/>
        </p:spPr>
        <p:txBody>
          <a:bodyPr/>
          <a:lstStyle/>
          <a:p>
            <a:fld id="{8EC513D1-FC9D-7A4E-B902-34DB544DCBE3}" type="slidenum">
              <a:rPr lang="en-US"/>
              <a:pPr/>
              <a:t>51</a:t>
            </a:fld>
            <a:endParaRPr lang="en-US"/>
          </a:p>
        </p:txBody>
      </p:sp>
      <p:sp>
        <p:nvSpPr>
          <p:cNvPr id="66568" name="Line 19"/>
          <p:cNvSpPr>
            <a:spLocks noChangeShapeType="1"/>
          </p:cNvSpPr>
          <p:nvPr/>
        </p:nvSpPr>
        <p:spPr bwMode="auto">
          <a:xfrm>
            <a:off x="304800" y="5562600"/>
            <a:ext cx="861060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66571" name="Line 26"/>
          <p:cNvSpPr>
            <a:spLocks noChangeShapeType="1"/>
          </p:cNvSpPr>
          <p:nvPr/>
        </p:nvSpPr>
        <p:spPr bwMode="auto">
          <a:xfrm>
            <a:off x="228600" y="4495800"/>
            <a:ext cx="861060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66572" name="Line 27"/>
          <p:cNvSpPr>
            <a:spLocks noChangeShapeType="1"/>
          </p:cNvSpPr>
          <p:nvPr/>
        </p:nvSpPr>
        <p:spPr bwMode="auto">
          <a:xfrm>
            <a:off x="228600" y="3352800"/>
            <a:ext cx="861060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66573" name="Line 28"/>
          <p:cNvSpPr>
            <a:spLocks noChangeShapeType="1"/>
          </p:cNvSpPr>
          <p:nvPr/>
        </p:nvSpPr>
        <p:spPr bwMode="auto">
          <a:xfrm>
            <a:off x="304800" y="6705600"/>
            <a:ext cx="861060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grpSp>
        <p:nvGrpSpPr>
          <p:cNvPr id="32" name="Group 31"/>
          <p:cNvGrpSpPr/>
          <p:nvPr/>
        </p:nvGrpSpPr>
        <p:grpSpPr>
          <a:xfrm>
            <a:off x="381000" y="3429000"/>
            <a:ext cx="8382000" cy="3200400"/>
            <a:chOff x="381000" y="3429000"/>
            <a:chExt cx="8382000" cy="3200400"/>
          </a:xfrm>
        </p:grpSpPr>
        <p:grpSp>
          <p:nvGrpSpPr>
            <p:cNvPr id="66565" name="Group 4"/>
            <p:cNvGrpSpPr>
              <a:grpSpLocks/>
            </p:cNvGrpSpPr>
            <p:nvPr/>
          </p:nvGrpSpPr>
          <p:grpSpPr bwMode="auto">
            <a:xfrm>
              <a:off x="381000" y="5637213"/>
              <a:ext cx="2684463" cy="990600"/>
              <a:chOff x="3643" y="2111"/>
              <a:chExt cx="2078" cy="988"/>
            </a:xfrm>
          </p:grpSpPr>
          <p:grpSp>
            <p:nvGrpSpPr>
              <p:cNvPr id="66588" name="Group 5"/>
              <p:cNvGrpSpPr>
                <a:grpSpLocks/>
              </p:cNvGrpSpPr>
              <p:nvPr/>
            </p:nvGrpSpPr>
            <p:grpSpPr bwMode="auto">
              <a:xfrm>
                <a:off x="3643" y="2111"/>
                <a:ext cx="2078" cy="988"/>
                <a:chOff x="336" y="2880"/>
                <a:chExt cx="3142" cy="940"/>
              </a:xfrm>
            </p:grpSpPr>
            <p:sp>
              <p:nvSpPr>
                <p:cNvPr id="1768454" name="AutoShape 6"/>
                <p:cNvSpPr>
                  <a:spLocks noChangeArrowheads="1"/>
                </p:cNvSpPr>
                <p:nvPr/>
              </p:nvSpPr>
              <p:spPr bwMode="auto">
                <a:xfrm>
                  <a:off x="358"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a:p>
              </p:txBody>
            </p:sp>
            <p:sp>
              <p:nvSpPr>
                <p:cNvPr id="66591" name="Text Box 7"/>
                <p:cNvSpPr txBox="1">
                  <a:spLocks noChangeArrowheads="1"/>
                </p:cNvSpPr>
                <p:nvPr/>
              </p:nvSpPr>
              <p:spPr bwMode="auto">
                <a:xfrm>
                  <a:off x="336" y="3216"/>
                  <a:ext cx="3072" cy="45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67613" name="Text Box 8"/>
              <p:cNvSpPr txBox="1">
                <a:spLocks noChangeArrowheads="1"/>
              </p:cNvSpPr>
              <p:nvPr/>
            </p:nvSpPr>
            <p:spPr bwMode="auto">
              <a:xfrm>
                <a:off x="3985" y="2592"/>
                <a:ext cx="1247" cy="399"/>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000" b="1" dirty="0"/>
                  <a:t>  </a:t>
                </a:r>
                <a:r>
                  <a:rPr lang="en-US" sz="2000" b="1" dirty="0">
                    <a:effectLst>
                      <a:outerShdw blurRad="38100" dist="38100" dir="2700000" algn="tl">
                        <a:srgbClr val="000000">
                          <a:alpha val="43137"/>
                        </a:srgbClr>
                      </a:outerShdw>
                    </a:effectLst>
                  </a:rPr>
                  <a:t>SID</a:t>
                </a:r>
              </a:p>
            </p:txBody>
          </p:sp>
        </p:grpSp>
        <p:grpSp>
          <p:nvGrpSpPr>
            <p:cNvPr id="66566" name="Group 9"/>
            <p:cNvGrpSpPr>
              <a:grpSpLocks/>
            </p:cNvGrpSpPr>
            <p:nvPr/>
          </p:nvGrpSpPr>
          <p:grpSpPr bwMode="auto">
            <a:xfrm>
              <a:off x="6172200" y="5638800"/>
              <a:ext cx="2590800" cy="990600"/>
              <a:chOff x="3888" y="2592"/>
              <a:chExt cx="1632" cy="720"/>
            </a:xfrm>
          </p:grpSpPr>
          <p:grpSp>
            <p:nvGrpSpPr>
              <p:cNvPr id="66584" name="Group 10"/>
              <p:cNvGrpSpPr>
                <a:grpSpLocks/>
              </p:cNvGrpSpPr>
              <p:nvPr/>
            </p:nvGrpSpPr>
            <p:grpSpPr bwMode="auto">
              <a:xfrm>
                <a:off x="3888" y="2592"/>
                <a:ext cx="1632" cy="720"/>
                <a:chOff x="336" y="2880"/>
                <a:chExt cx="3120" cy="940"/>
              </a:xfrm>
            </p:grpSpPr>
            <p:sp>
              <p:nvSpPr>
                <p:cNvPr id="66586" name="AutoShape 11"/>
                <p:cNvSpPr>
                  <a:spLocks noChangeArrowheads="1"/>
                </p:cNvSpPr>
                <p:nvPr/>
              </p:nvSpPr>
              <p:spPr bwMode="auto">
                <a:xfrm>
                  <a:off x="336" y="2880"/>
                  <a:ext cx="3120" cy="940"/>
                </a:xfrm>
                <a:prstGeom prst="flowChartMagneticDisk">
                  <a:avLst/>
                </a:prstGeom>
                <a:gradFill rotWithShape="1">
                  <a:gsLst>
                    <a:gs pos="0">
                      <a:srgbClr val="FF0000">
                        <a:alpha val="79999"/>
                      </a:srgbClr>
                    </a:gs>
                    <a:gs pos="100000">
                      <a:srgbClr val="7600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66587" name="Text Box 12"/>
                <p:cNvSpPr txBox="1">
                  <a:spLocks noChangeArrowheads="1"/>
                </p:cNvSpPr>
                <p:nvPr/>
              </p:nvSpPr>
              <p:spPr bwMode="auto">
                <a:xfrm>
                  <a:off x="336" y="3216"/>
                  <a:ext cx="3072" cy="45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67609" name="Rectangle 13"/>
              <p:cNvSpPr>
                <a:spLocks noChangeArrowheads="1"/>
              </p:cNvSpPr>
              <p:nvPr/>
            </p:nvSpPr>
            <p:spPr bwMode="auto">
              <a:xfrm>
                <a:off x="4224" y="2928"/>
                <a:ext cx="863" cy="288"/>
              </a:xfrm>
              <a:prstGeom prst="rect">
                <a:avLst/>
              </a:prstGeom>
              <a:noFill/>
              <a:ln w="9525" algn="ctr">
                <a:noFill/>
                <a:miter lim="800000"/>
                <a:headEnd/>
                <a:tailEnd/>
              </a:ln>
            </p:spPr>
            <p:txBody>
              <a:bodyPr>
                <a:spAutoFit/>
              </a:bodyPr>
              <a:lstStyle/>
              <a:p>
                <a:pPr>
                  <a:defRPr/>
                </a:pPr>
                <a:r>
                  <a:rPr lang="en-US" sz="2000" b="1" dirty="0"/>
                  <a:t>   </a:t>
                </a:r>
                <a:r>
                  <a:rPr lang="en-US" sz="2000" b="1" dirty="0">
                    <a:effectLst>
                      <a:outerShdw blurRad="38100" dist="38100" dir="2700000" algn="tl">
                        <a:srgbClr val="000000">
                          <a:alpha val="43137"/>
                        </a:srgbClr>
                      </a:outerShdw>
                    </a:effectLst>
                  </a:rPr>
                  <a:t>SEDD</a:t>
                </a:r>
              </a:p>
            </p:txBody>
          </p:sp>
        </p:grpSp>
        <p:grpSp>
          <p:nvGrpSpPr>
            <p:cNvPr id="66567" name="Group 14"/>
            <p:cNvGrpSpPr>
              <a:grpSpLocks/>
            </p:cNvGrpSpPr>
            <p:nvPr/>
          </p:nvGrpSpPr>
          <p:grpSpPr bwMode="auto">
            <a:xfrm>
              <a:off x="3276600" y="5638800"/>
              <a:ext cx="2667000" cy="990600"/>
              <a:chOff x="528" y="2772"/>
              <a:chExt cx="2064" cy="988"/>
            </a:xfrm>
          </p:grpSpPr>
          <p:grpSp>
            <p:nvGrpSpPr>
              <p:cNvPr id="66580" name="Group 15"/>
              <p:cNvGrpSpPr>
                <a:grpSpLocks/>
              </p:cNvGrpSpPr>
              <p:nvPr/>
            </p:nvGrpSpPr>
            <p:grpSpPr bwMode="auto">
              <a:xfrm>
                <a:off x="528" y="2772"/>
                <a:ext cx="2064" cy="988"/>
                <a:chOff x="336" y="3096"/>
                <a:chExt cx="3120" cy="940"/>
              </a:xfrm>
            </p:grpSpPr>
            <p:sp>
              <p:nvSpPr>
                <p:cNvPr id="66582" name="AutoShape 16"/>
                <p:cNvSpPr>
                  <a:spLocks noChangeArrowheads="1"/>
                </p:cNvSpPr>
                <p:nvPr/>
              </p:nvSpPr>
              <p:spPr bwMode="auto">
                <a:xfrm>
                  <a:off x="336" y="3096"/>
                  <a:ext cx="3120" cy="940"/>
                </a:xfrm>
                <a:prstGeom prst="flowChartMagneticDisk">
                  <a:avLst/>
                </a:prstGeom>
                <a:gradFill rotWithShape="1">
                  <a:gsLst>
                    <a:gs pos="0">
                      <a:srgbClr val="FF9900">
                        <a:alpha val="79999"/>
                      </a:srgbClr>
                    </a:gs>
                    <a:gs pos="100000">
                      <a:srgbClr val="7647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66583" name="Text Box 17"/>
                <p:cNvSpPr txBox="1">
                  <a:spLocks noChangeArrowheads="1"/>
                </p:cNvSpPr>
                <p:nvPr/>
              </p:nvSpPr>
              <p:spPr bwMode="auto">
                <a:xfrm>
                  <a:off x="336" y="3216"/>
                  <a:ext cx="3072" cy="45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67605" name="Rectangle 18"/>
              <p:cNvSpPr>
                <a:spLocks noChangeArrowheads="1"/>
              </p:cNvSpPr>
              <p:nvPr/>
            </p:nvSpPr>
            <p:spPr bwMode="auto">
              <a:xfrm>
                <a:off x="1045" y="3212"/>
                <a:ext cx="861" cy="396"/>
              </a:xfrm>
              <a:prstGeom prst="rect">
                <a:avLst/>
              </a:prstGeom>
              <a:noFill/>
              <a:ln w="9525" algn="ctr">
                <a:noFill/>
                <a:miter lim="800000"/>
                <a:headEnd/>
                <a:tailEnd/>
              </a:ln>
            </p:spPr>
            <p:txBody>
              <a:bodyPr>
                <a:spAutoFit/>
              </a:bodyPr>
              <a:lstStyle/>
              <a:p>
                <a:pPr>
                  <a:defRPr/>
                </a:pPr>
                <a:r>
                  <a:rPr lang="en-US" sz="2000" b="1" dirty="0">
                    <a:effectLst>
                      <a:outerShdw blurRad="38100" dist="38100" dir="2700000" algn="tl">
                        <a:srgbClr val="000000">
                          <a:alpha val="43137"/>
                        </a:srgbClr>
                      </a:outerShdw>
                    </a:effectLst>
                  </a:rPr>
                  <a:t>  SASD</a:t>
                </a:r>
              </a:p>
            </p:txBody>
          </p:sp>
        </p:grpSp>
        <p:grpSp>
          <p:nvGrpSpPr>
            <p:cNvPr id="66569" name="Group 20"/>
            <p:cNvGrpSpPr>
              <a:grpSpLocks/>
            </p:cNvGrpSpPr>
            <p:nvPr/>
          </p:nvGrpSpPr>
          <p:grpSpPr bwMode="auto">
            <a:xfrm>
              <a:off x="457200" y="3429000"/>
              <a:ext cx="2667000" cy="990600"/>
              <a:chOff x="288" y="3264"/>
              <a:chExt cx="1680" cy="768"/>
            </a:xfrm>
          </p:grpSpPr>
          <p:sp>
            <p:nvSpPr>
              <p:cNvPr id="66578" name="AutoShape 21"/>
              <p:cNvSpPr>
                <a:spLocks noChangeArrowheads="1"/>
              </p:cNvSpPr>
              <p:nvPr/>
            </p:nvSpPr>
            <p:spPr bwMode="auto">
              <a:xfrm>
                <a:off x="288" y="3264"/>
                <a:ext cx="1680" cy="768"/>
              </a:xfrm>
              <a:prstGeom prst="flowChartMagneticDisk">
                <a:avLst/>
              </a:prstGeom>
              <a:gradFill rotWithShape="1">
                <a:gsLst>
                  <a:gs pos="0">
                    <a:srgbClr val="FFFF00"/>
                  </a:gs>
                  <a:gs pos="100000">
                    <a:srgbClr val="7676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67603" name="Text Box 22"/>
              <p:cNvSpPr txBox="1">
                <a:spLocks noChangeArrowheads="1"/>
              </p:cNvSpPr>
              <p:nvPr/>
            </p:nvSpPr>
            <p:spPr bwMode="auto">
              <a:xfrm>
                <a:off x="348" y="3625"/>
                <a:ext cx="1535" cy="309"/>
              </a:xfrm>
              <a:prstGeom prst="rect">
                <a:avLst/>
              </a:prstGeom>
              <a:noFill/>
              <a:ln w="9525">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NIS</a:t>
                </a:r>
              </a:p>
            </p:txBody>
          </p:sp>
        </p:grpSp>
        <p:grpSp>
          <p:nvGrpSpPr>
            <p:cNvPr id="66570" name="Group 23"/>
            <p:cNvGrpSpPr>
              <a:grpSpLocks/>
            </p:cNvGrpSpPr>
            <p:nvPr/>
          </p:nvGrpSpPr>
          <p:grpSpPr bwMode="auto">
            <a:xfrm>
              <a:off x="3352800" y="3429000"/>
              <a:ext cx="2590800" cy="990600"/>
              <a:chOff x="3840" y="3360"/>
              <a:chExt cx="1680" cy="768"/>
            </a:xfrm>
          </p:grpSpPr>
          <p:sp>
            <p:nvSpPr>
              <p:cNvPr id="66576" name="AutoShape 24"/>
              <p:cNvSpPr>
                <a:spLocks noChangeArrowheads="1"/>
              </p:cNvSpPr>
              <p:nvPr/>
            </p:nvSpPr>
            <p:spPr bwMode="auto">
              <a:xfrm>
                <a:off x="3840" y="3360"/>
                <a:ext cx="1680" cy="768"/>
              </a:xfrm>
              <a:prstGeom prst="flowChartMagneticDisk">
                <a:avLst/>
              </a:prstGeom>
              <a:gradFill rotWithShape="1">
                <a:gsLst>
                  <a:gs pos="0">
                    <a:srgbClr val="CC66FF">
                      <a:alpha val="70000"/>
                    </a:srgbClr>
                  </a:gs>
                  <a:gs pos="100000">
                    <a:srgbClr val="5E2F76"/>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67601" name="Text Box 25"/>
              <p:cNvSpPr txBox="1">
                <a:spLocks noChangeArrowheads="1"/>
              </p:cNvSpPr>
              <p:nvPr/>
            </p:nvSpPr>
            <p:spPr bwMode="auto">
              <a:xfrm>
                <a:off x="3936" y="3696"/>
                <a:ext cx="1536" cy="308"/>
              </a:xfrm>
              <a:prstGeom prst="rect">
                <a:avLst/>
              </a:prstGeom>
              <a:noFill/>
              <a:ln w="9525">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KID</a:t>
                </a:r>
              </a:p>
            </p:txBody>
          </p:sp>
        </p:grpSp>
        <p:sp>
          <p:nvSpPr>
            <p:cNvPr id="66574" name="AutoShape 21"/>
            <p:cNvSpPr>
              <a:spLocks noChangeArrowheads="1"/>
            </p:cNvSpPr>
            <p:nvPr/>
          </p:nvSpPr>
          <p:spPr bwMode="auto">
            <a:xfrm>
              <a:off x="6019800" y="3429000"/>
              <a:ext cx="2667000" cy="990600"/>
            </a:xfrm>
            <a:prstGeom prst="flowChartMagneticDisk">
              <a:avLst/>
            </a:prstGeom>
            <a:gradFill rotWithShape="0">
              <a:gsLst>
                <a:gs pos="0">
                  <a:srgbClr val="FFF200"/>
                </a:gs>
                <a:gs pos="45000">
                  <a:srgbClr val="FF7A00"/>
                </a:gs>
                <a:gs pos="70000">
                  <a:srgbClr val="FF0300"/>
                </a:gs>
                <a:gs pos="100000">
                  <a:srgbClr val="4D0808"/>
                </a:gs>
              </a:gsLst>
              <a:lin ang="5400000"/>
            </a:gradFill>
            <a:ln w="9525">
              <a:solidFill>
                <a:schemeClr val="tx1"/>
              </a:solidFill>
              <a:round/>
              <a:headEnd/>
              <a:tailEnd/>
            </a:ln>
          </p:spPr>
          <p:txBody>
            <a:bodyPr wrap="none" anchor="ctr">
              <a:prstTxWarp prst="textNoShape">
                <a:avLst/>
              </a:prstTxWarp>
            </a:bodyPr>
            <a:lstStyle/>
            <a:p>
              <a:endParaRPr lang="en-US"/>
            </a:p>
          </p:txBody>
        </p:sp>
      </p:grpSp>
      <p:sp>
        <p:nvSpPr>
          <p:cNvPr id="67599" name="Text Box 25"/>
          <p:cNvSpPr txBox="1">
            <a:spLocks noChangeArrowheads="1"/>
          </p:cNvSpPr>
          <p:nvPr/>
        </p:nvSpPr>
        <p:spPr bwMode="auto">
          <a:xfrm>
            <a:off x="6172200" y="3870325"/>
            <a:ext cx="2368550" cy="396875"/>
          </a:xfrm>
          <a:prstGeom prst="rect">
            <a:avLst/>
          </a:prstGeom>
          <a:noFill/>
          <a:ln w="9525">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NEDS</a:t>
            </a:r>
          </a:p>
        </p:txBody>
      </p:sp>
    </p:spTree>
  </p:cSld>
  <p:clrMapOvr>
    <a:masterClrMapping/>
  </p:clrMapOvr>
  <p:transition spd="med" advClick="0">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1" name="Title 40"/>
          <p:cNvSpPr>
            <a:spLocks noGrp="1"/>
          </p:cNvSpPr>
          <p:nvPr>
            <p:ph type="title"/>
          </p:nvPr>
        </p:nvSpPr>
        <p:spPr/>
        <p:txBody>
          <a:bodyPr/>
          <a:lstStyle/>
          <a:p>
            <a:r>
              <a:rPr lang="en-US" sz="2800" dirty="0" smtClean="0">
                <a:effectLst>
                  <a:outerShdw blurRad="38100" dist="38100" dir="2700000" algn="tl">
                    <a:srgbClr val="000000">
                      <a:alpha val="43137"/>
                    </a:srgbClr>
                  </a:outerShdw>
                </a:effectLst>
              </a:rPr>
              <a:t>HCUP is a Family of </a:t>
            </a:r>
            <a:br>
              <a:rPr lang="en-US" sz="2800" dirty="0" smtClean="0">
                <a:effectLst>
                  <a:outerShdw blurRad="38100" dist="38100" dir="2700000" algn="tl">
                    <a:srgbClr val="000000">
                      <a:alpha val="43137"/>
                    </a:srgbClr>
                  </a:outerShdw>
                </a:effectLst>
              </a:rPr>
            </a:br>
            <a:r>
              <a:rPr lang="en-US" sz="2800" dirty="0" smtClean="0">
                <a:effectLst>
                  <a:outerShdw blurRad="38100" dist="38100" dir="2700000" algn="tl">
                    <a:srgbClr val="000000">
                      <a:alpha val="43137"/>
                    </a:srgbClr>
                  </a:outerShdw>
                </a:effectLst>
              </a:rPr>
              <a:t>Databases, Tools &amp; </a:t>
            </a:r>
            <a:r>
              <a:rPr lang="en-US" sz="2800" dirty="0" smtClean="0">
                <a:effectLst>
                  <a:outerShdw blurRad="38100" dist="38100" dir="2700000" algn="tl">
                    <a:srgbClr val="000000">
                      <a:alpha val="43137"/>
                    </a:srgbClr>
                  </a:outerShdw>
                </a:effectLst>
              </a:rPr>
              <a:t>Products</a:t>
            </a:r>
            <a:endParaRPr lang="en-US" sz="2800" dirty="0"/>
          </a:p>
        </p:txBody>
      </p:sp>
      <p:sp>
        <p:nvSpPr>
          <p:cNvPr id="67605" name="Slide Number Placeholder 42"/>
          <p:cNvSpPr>
            <a:spLocks noGrp="1"/>
          </p:cNvSpPr>
          <p:nvPr>
            <p:ph type="sldNum" sz="quarter" idx="10"/>
          </p:nvPr>
        </p:nvSpPr>
        <p:spPr>
          <a:noFill/>
        </p:spPr>
        <p:txBody>
          <a:bodyPr/>
          <a:lstStyle/>
          <a:p>
            <a:fld id="{A73BAF85-B853-3B40-8173-40CAEB0C3601}" type="slidenum">
              <a:rPr lang="en-US"/>
              <a:pPr/>
              <a:t>52</a:t>
            </a:fld>
            <a:endParaRPr lang="en-US"/>
          </a:p>
        </p:txBody>
      </p:sp>
      <p:grpSp>
        <p:nvGrpSpPr>
          <p:cNvPr id="45" name="Group 44"/>
          <p:cNvGrpSpPr/>
          <p:nvPr/>
        </p:nvGrpSpPr>
        <p:grpSpPr>
          <a:xfrm>
            <a:off x="152400" y="1447800"/>
            <a:ext cx="9296400" cy="5365750"/>
            <a:chOff x="152400" y="1447800"/>
            <a:chExt cx="9296400" cy="5365750"/>
          </a:xfrm>
        </p:grpSpPr>
        <p:sp>
          <p:nvSpPr>
            <p:cNvPr id="1138691" name="Line 3"/>
            <p:cNvSpPr>
              <a:spLocks noChangeShapeType="1"/>
            </p:cNvSpPr>
            <p:nvPr/>
          </p:nvSpPr>
          <p:spPr bwMode="auto">
            <a:xfrm rot="10800000" flipV="1">
              <a:off x="3886200" y="2316163"/>
              <a:ext cx="1981200" cy="46037"/>
            </a:xfrm>
            <a:prstGeom prst="line">
              <a:avLst/>
            </a:prstGeom>
            <a:noFill/>
            <a:ln w="76200">
              <a:solidFill>
                <a:schemeClr val="tx1"/>
              </a:solidFill>
              <a:round/>
              <a:headEnd type="stealth" w="med" len="med"/>
              <a:tailEnd/>
            </a:ln>
          </p:spPr>
          <p:txBody>
            <a:bodyPr wrap="none" anchor="ctr">
              <a:prstTxWarp prst="textNoShape">
                <a:avLst/>
              </a:prstTxWarp>
            </a:bodyPr>
            <a:lstStyle/>
            <a:p>
              <a:endParaRPr lang="en-US"/>
            </a:p>
          </p:txBody>
        </p:sp>
        <p:sp>
          <p:nvSpPr>
            <p:cNvPr id="67588" name="Line 4"/>
            <p:cNvSpPr>
              <a:spLocks noChangeShapeType="1"/>
            </p:cNvSpPr>
            <p:nvPr/>
          </p:nvSpPr>
          <p:spPr bwMode="auto">
            <a:xfrm>
              <a:off x="5334000" y="3429000"/>
              <a:ext cx="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1138693" name="Line 5"/>
            <p:cNvSpPr>
              <a:spLocks noChangeShapeType="1"/>
            </p:cNvSpPr>
            <p:nvPr/>
          </p:nvSpPr>
          <p:spPr bwMode="auto">
            <a:xfrm>
              <a:off x="3886200" y="3200400"/>
              <a:ext cx="1752600" cy="609600"/>
            </a:xfrm>
            <a:prstGeom prst="line">
              <a:avLst/>
            </a:prstGeom>
            <a:noFill/>
            <a:ln w="76200">
              <a:solidFill>
                <a:schemeClr val="tx2"/>
              </a:solidFill>
              <a:round/>
              <a:headEnd/>
              <a:tailEnd type="stealth" w="med" len="med"/>
            </a:ln>
          </p:spPr>
          <p:txBody>
            <a:bodyPr wrap="none" anchor="ctr">
              <a:prstTxWarp prst="textNoShape">
                <a:avLst/>
              </a:prstTxWarp>
            </a:bodyPr>
            <a:lstStyle/>
            <a:p>
              <a:endParaRPr lang="en-US"/>
            </a:p>
          </p:txBody>
        </p:sp>
        <p:sp>
          <p:nvSpPr>
            <p:cNvPr id="1138694" name="Line 6"/>
            <p:cNvSpPr>
              <a:spLocks noChangeShapeType="1"/>
            </p:cNvSpPr>
            <p:nvPr/>
          </p:nvSpPr>
          <p:spPr bwMode="auto">
            <a:xfrm>
              <a:off x="3124200" y="3886200"/>
              <a:ext cx="838200" cy="8382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5" name="Line 7"/>
            <p:cNvSpPr>
              <a:spLocks noChangeShapeType="1"/>
            </p:cNvSpPr>
            <p:nvPr/>
          </p:nvSpPr>
          <p:spPr bwMode="auto">
            <a:xfrm rot="19380657" flipH="1">
              <a:off x="1936750" y="4178300"/>
              <a:ext cx="182563" cy="671513"/>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67592" name="Picture 10" descr="HCUP Logo_lg"/>
            <p:cNvPicPr>
              <a:picLocks noChangeAspect="1" noChangeArrowheads="1"/>
            </p:cNvPicPr>
            <p:nvPr/>
          </p:nvPicPr>
          <p:blipFill>
            <a:blip r:embed="rId3"/>
            <a:srcRect/>
            <a:stretch>
              <a:fillRect/>
            </a:stretch>
          </p:blipFill>
          <p:spPr bwMode="auto">
            <a:xfrm>
              <a:off x="838200" y="1676400"/>
              <a:ext cx="2209800" cy="1957388"/>
            </a:xfrm>
            <a:prstGeom prst="rect">
              <a:avLst/>
            </a:prstGeom>
            <a:noFill/>
            <a:ln w="9525">
              <a:noFill/>
              <a:miter lim="800000"/>
              <a:headEnd/>
              <a:tailEnd/>
            </a:ln>
          </p:spPr>
        </p:pic>
        <p:sp>
          <p:nvSpPr>
            <p:cNvPr id="11273" name="Text Box 11"/>
            <p:cNvSpPr txBox="1">
              <a:spLocks noChangeArrowheads="1"/>
            </p:cNvSpPr>
            <p:nvPr/>
          </p:nvSpPr>
          <p:spPr bwMode="auto">
            <a:xfrm>
              <a:off x="5715000" y="2738438"/>
              <a:ext cx="37338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HCUP Databases</a:t>
              </a:r>
            </a:p>
          </p:txBody>
        </p:sp>
        <p:pic>
          <p:nvPicPr>
            <p:cNvPr id="1138700" name="Picture 12" descr="Compact"/>
            <p:cNvPicPr>
              <a:picLocks noChangeAspect="1" noChangeArrowheads="1"/>
            </p:cNvPicPr>
            <p:nvPr/>
          </p:nvPicPr>
          <p:blipFill>
            <a:blip r:embed="rId4"/>
            <a:srcRect/>
            <a:stretch>
              <a:fillRect/>
            </a:stretch>
          </p:blipFill>
          <p:spPr bwMode="auto">
            <a:xfrm>
              <a:off x="5715000" y="3657600"/>
              <a:ext cx="2136775" cy="1052513"/>
            </a:xfrm>
            <a:prstGeom prst="rect">
              <a:avLst/>
            </a:prstGeom>
            <a:noFill/>
            <a:effectLst>
              <a:outerShdw dist="17961" dir="2700000" algn="ctr" rotWithShape="0">
                <a:schemeClr val="tx1"/>
              </a:outerShdw>
            </a:effectLst>
          </p:spPr>
        </p:pic>
        <p:sp>
          <p:nvSpPr>
            <p:cNvPr id="11275" name="Text Box 13"/>
            <p:cNvSpPr txBox="1">
              <a:spLocks noChangeArrowheads="1"/>
            </p:cNvSpPr>
            <p:nvPr/>
          </p:nvSpPr>
          <p:spPr bwMode="auto">
            <a:xfrm>
              <a:off x="4038600" y="6443663"/>
              <a:ext cx="30480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Publications</a:t>
              </a:r>
            </a:p>
          </p:txBody>
        </p:sp>
        <p:sp>
          <p:nvSpPr>
            <p:cNvPr id="11276" name="Text Box 15"/>
            <p:cNvSpPr txBox="1">
              <a:spLocks noChangeArrowheads="1"/>
            </p:cNvSpPr>
            <p:nvPr/>
          </p:nvSpPr>
          <p:spPr bwMode="auto">
            <a:xfrm>
              <a:off x="609600" y="61722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User Support</a:t>
              </a:r>
            </a:p>
          </p:txBody>
        </p:sp>
        <p:sp>
          <p:nvSpPr>
            <p:cNvPr id="67597" name="Oval 16"/>
            <p:cNvSpPr>
              <a:spLocks noChangeArrowheads="1"/>
            </p:cNvSpPr>
            <p:nvPr/>
          </p:nvSpPr>
          <p:spPr bwMode="auto">
            <a:xfrm>
              <a:off x="152400" y="1447800"/>
              <a:ext cx="3657600" cy="2590800"/>
            </a:xfrm>
            <a:prstGeom prst="ellipse">
              <a:avLst/>
            </a:prstGeom>
            <a:noFill/>
            <a:ln w="38100">
              <a:solidFill>
                <a:schemeClr val="tx1"/>
              </a:solidFill>
              <a:round/>
              <a:headEnd/>
              <a:tailEnd/>
            </a:ln>
          </p:spPr>
          <p:txBody>
            <a:bodyPr wrap="none" anchor="ctr">
              <a:prstTxWarp prst="textNoShape">
                <a:avLst/>
              </a:prstTxWarp>
            </a:bodyPr>
            <a:lstStyle/>
            <a:p>
              <a:endParaRPr lang="en-US"/>
            </a:p>
          </p:txBody>
        </p:sp>
        <p:sp>
          <p:nvSpPr>
            <p:cNvPr id="11278" name="Text Box 17"/>
            <p:cNvSpPr txBox="1">
              <a:spLocks noChangeArrowheads="1"/>
            </p:cNvSpPr>
            <p:nvPr/>
          </p:nvSpPr>
          <p:spPr bwMode="auto">
            <a:xfrm>
              <a:off x="6400800" y="48768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Products</a:t>
              </a:r>
            </a:p>
          </p:txBody>
        </p:sp>
        <p:pic>
          <p:nvPicPr>
            <p:cNvPr id="67599" name="Picture 6" descr="http://c1.alamy.com/thumbs/4/%7b60DD16F9-2133-4FB8-8D02-A95B0FA08329%7d/A3JF3P.jpg"/>
            <p:cNvPicPr>
              <a:picLocks noChangeAspect="1" noChangeArrowheads="1"/>
            </p:cNvPicPr>
            <p:nvPr/>
          </p:nvPicPr>
          <p:blipFill>
            <a:blip r:embed="rId5"/>
            <a:srcRect/>
            <a:stretch>
              <a:fillRect/>
            </a:stretch>
          </p:blipFill>
          <p:spPr bwMode="auto">
            <a:xfrm>
              <a:off x="990600" y="4876800"/>
              <a:ext cx="1676400" cy="1262063"/>
            </a:xfrm>
            <a:prstGeom prst="rect">
              <a:avLst/>
            </a:prstGeom>
            <a:noFill/>
            <a:ln w="9525">
              <a:noFill/>
              <a:miter lim="800000"/>
              <a:headEnd/>
              <a:tailEnd/>
            </a:ln>
          </p:spPr>
        </p:pic>
        <p:pic>
          <p:nvPicPr>
            <p:cNvPr id="42" name="Picture 12" descr="Compact"/>
            <p:cNvPicPr>
              <a:picLocks noChangeAspect="1" noChangeArrowheads="1"/>
            </p:cNvPicPr>
            <p:nvPr/>
          </p:nvPicPr>
          <p:blipFill>
            <a:blip r:embed="rId4"/>
            <a:srcRect/>
            <a:stretch>
              <a:fillRect/>
            </a:stretch>
          </p:blipFill>
          <p:spPr bwMode="auto">
            <a:xfrm>
              <a:off x="6096000" y="3733800"/>
              <a:ext cx="2136775" cy="1052513"/>
            </a:xfrm>
            <a:prstGeom prst="rect">
              <a:avLst/>
            </a:prstGeom>
            <a:noFill/>
            <a:effectLst>
              <a:outerShdw dist="17961" dir="2700000" algn="ctr" rotWithShape="0">
                <a:schemeClr val="tx1"/>
              </a:outerShdw>
            </a:effectLst>
          </p:spPr>
        </p:pic>
        <p:pic>
          <p:nvPicPr>
            <p:cNvPr id="44" name="Picture 12" descr="Compact"/>
            <p:cNvPicPr>
              <a:picLocks noChangeAspect="1" noChangeArrowheads="1"/>
            </p:cNvPicPr>
            <p:nvPr/>
          </p:nvPicPr>
          <p:blipFill>
            <a:blip r:embed="rId4"/>
            <a:srcRect/>
            <a:stretch>
              <a:fillRect/>
            </a:stretch>
          </p:blipFill>
          <p:spPr bwMode="auto">
            <a:xfrm>
              <a:off x="6400800" y="3810000"/>
              <a:ext cx="2136775" cy="1052513"/>
            </a:xfrm>
            <a:prstGeom prst="rect">
              <a:avLst/>
            </a:prstGeom>
            <a:noFill/>
            <a:effectLst>
              <a:outerShdw dist="17961" dir="2700000" algn="ctr" rotWithShape="0">
                <a:schemeClr val="tx1"/>
              </a:outerShdw>
            </a:effectLst>
          </p:spPr>
        </p:pic>
        <p:pic>
          <p:nvPicPr>
            <p:cNvPr id="67602" name="Picture 12"/>
            <p:cNvPicPr>
              <a:picLocks noChangeAspect="1" noChangeArrowheads="1"/>
            </p:cNvPicPr>
            <p:nvPr/>
          </p:nvPicPr>
          <p:blipFill>
            <a:blip r:embed="rId6"/>
            <a:srcRect l="13429" t="13429" r="12857" b="10381"/>
            <a:stretch>
              <a:fillRect/>
            </a:stretch>
          </p:blipFill>
          <p:spPr bwMode="auto">
            <a:xfrm rot="608849" flipH="1">
              <a:off x="4195763" y="5100638"/>
              <a:ext cx="1524000" cy="1181100"/>
            </a:xfrm>
            <a:prstGeom prst="rect">
              <a:avLst/>
            </a:prstGeom>
            <a:noFill/>
            <a:ln w="9525">
              <a:noFill/>
              <a:miter lim="800000"/>
              <a:headEnd/>
              <a:tailEnd/>
            </a:ln>
          </p:spPr>
        </p:pic>
        <p:pic>
          <p:nvPicPr>
            <p:cNvPr id="67603" name="Picture 4"/>
            <p:cNvPicPr>
              <a:picLocks noChangeAspect="1" noChangeArrowheads="1"/>
            </p:cNvPicPr>
            <p:nvPr/>
          </p:nvPicPr>
          <p:blipFill>
            <a:blip r:embed="rId7"/>
            <a:srcRect l="51147" t="17282" r="7747" b="10425"/>
            <a:stretch>
              <a:fillRect/>
            </a:stretch>
          </p:blipFill>
          <p:spPr bwMode="auto">
            <a:xfrm>
              <a:off x="4043363" y="4567238"/>
              <a:ext cx="1208087" cy="1593850"/>
            </a:xfrm>
            <a:prstGeom prst="rect">
              <a:avLst/>
            </a:prstGeom>
            <a:noFill/>
            <a:ln w="9525">
              <a:solidFill>
                <a:schemeClr val="tx1"/>
              </a:solidFill>
              <a:miter lim="800000"/>
              <a:headEnd/>
              <a:tailEnd/>
            </a:ln>
          </p:spPr>
        </p:pic>
        <p:pic>
          <p:nvPicPr>
            <p:cNvPr id="67604" name="Picture 18"/>
            <p:cNvPicPr>
              <a:picLocks noChangeAspect="1" noChangeArrowheads="1"/>
            </p:cNvPicPr>
            <p:nvPr/>
          </p:nvPicPr>
          <p:blipFill>
            <a:blip r:embed="rId8"/>
            <a:srcRect l="32001" t="9143" r="31429" b="23048"/>
            <a:stretch>
              <a:fillRect/>
            </a:stretch>
          </p:blipFill>
          <p:spPr bwMode="auto">
            <a:xfrm rot="21194078">
              <a:off x="3509963" y="4795838"/>
              <a:ext cx="1295400" cy="1447800"/>
            </a:xfrm>
            <a:prstGeom prst="rect">
              <a:avLst/>
            </a:prstGeom>
            <a:noFill/>
            <a:ln w="9525">
              <a:noFill/>
              <a:miter lim="800000"/>
              <a:headEnd/>
              <a:tailEnd/>
            </a:ln>
          </p:spPr>
        </p:pic>
        <p:grpSp>
          <p:nvGrpSpPr>
            <p:cNvPr id="67606" name="Group 42"/>
            <p:cNvGrpSpPr>
              <a:grpSpLocks/>
            </p:cNvGrpSpPr>
            <p:nvPr/>
          </p:nvGrpSpPr>
          <p:grpSpPr bwMode="auto">
            <a:xfrm>
              <a:off x="6324600" y="1600200"/>
              <a:ext cx="2762250" cy="1084263"/>
              <a:chOff x="6324600" y="1600200"/>
              <a:chExt cx="2762208" cy="1084263"/>
            </a:xfrm>
          </p:grpSpPr>
          <p:sp>
            <p:nvSpPr>
              <p:cNvPr id="67607"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46" name="AutoShape 15"/>
              <p:cNvSpPr>
                <a:spLocks noChangeArrowheads="1"/>
              </p:cNvSpPr>
              <p:nvPr/>
            </p:nvSpPr>
            <p:spPr bwMode="auto">
              <a:xfrm>
                <a:off x="7696179" y="2362200"/>
                <a:ext cx="1219181" cy="304800"/>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67609"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67610"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67611" name="Group 69"/>
              <p:cNvGrpSpPr>
                <a:grpSpLocks/>
              </p:cNvGrpSpPr>
              <p:nvPr/>
            </p:nvGrpSpPr>
            <p:grpSpPr bwMode="auto">
              <a:xfrm>
                <a:off x="6477000" y="1804986"/>
                <a:ext cx="2514600" cy="879474"/>
                <a:chOff x="6629400" y="1576308"/>
                <a:chExt cx="2514600" cy="879843"/>
              </a:xfrm>
            </p:grpSpPr>
            <p:sp>
              <p:nvSpPr>
                <p:cNvPr id="67620"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7621" name="Text Box 11"/>
                <p:cNvSpPr txBox="1">
                  <a:spLocks noChangeArrowheads="1"/>
                </p:cNvSpPr>
                <p:nvPr/>
              </p:nvSpPr>
              <p:spPr bwMode="auto">
                <a:xfrm>
                  <a:off x="6629400" y="1828866"/>
                  <a:ext cx="736224" cy="246476"/>
                </a:xfrm>
                <a:prstGeom prst="rect">
                  <a:avLst/>
                </a:prstGeom>
                <a:noFill/>
                <a:ln w="9525">
                  <a:noFill/>
                  <a:miter lim="800000"/>
                  <a:headEnd/>
                  <a:tailEnd/>
                </a:ln>
              </p:spPr>
              <p:txBody>
                <a:bodyPr>
                  <a:prstTxWarp prst="textNoShape">
                    <a:avLst/>
                  </a:prstTxWarp>
                  <a:spAutoFit/>
                </a:bodyPr>
                <a:lstStyle/>
                <a:p>
                  <a:pPr>
                    <a:spcBef>
                      <a:spcPct val="50000"/>
                    </a:spcBef>
                  </a:pPr>
                  <a:r>
                    <a:rPr lang="en-US" sz="1000" b="1"/>
                    <a:t>SEDD</a:t>
                  </a:r>
                </a:p>
              </p:txBody>
            </p:sp>
            <p:sp>
              <p:nvSpPr>
                <p:cNvPr id="62" name="Text Box 14"/>
                <p:cNvSpPr txBox="1">
                  <a:spLocks noChangeArrowheads="1"/>
                </p:cNvSpPr>
                <p:nvPr/>
              </p:nvSpPr>
              <p:spPr bwMode="auto">
                <a:xfrm>
                  <a:off x="6857995" y="2209988"/>
                  <a:ext cx="633403"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NIS</a:t>
                  </a:r>
                </a:p>
              </p:txBody>
            </p:sp>
            <p:sp>
              <p:nvSpPr>
                <p:cNvPr id="67623"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4" name="Text Box 14"/>
                <p:cNvSpPr txBox="1">
                  <a:spLocks noChangeArrowheads="1"/>
                </p:cNvSpPr>
                <p:nvPr/>
              </p:nvSpPr>
              <p:spPr bwMode="auto">
                <a:xfrm>
                  <a:off x="8153375" y="2209988"/>
                  <a:ext cx="557205"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KID</a:t>
                  </a:r>
                </a:p>
              </p:txBody>
            </p:sp>
          </p:grpSp>
          <p:grpSp>
            <p:nvGrpSpPr>
              <p:cNvPr id="67612" name="Group 24"/>
              <p:cNvGrpSpPr>
                <a:grpSpLocks/>
              </p:cNvGrpSpPr>
              <p:nvPr/>
            </p:nvGrpSpPr>
            <p:grpSpPr bwMode="auto">
              <a:xfrm>
                <a:off x="7086600" y="1599741"/>
                <a:ext cx="1219200" cy="400515"/>
                <a:chOff x="3643" y="2465"/>
                <a:chExt cx="2064" cy="864"/>
              </a:xfrm>
            </p:grpSpPr>
            <p:grpSp>
              <p:nvGrpSpPr>
                <p:cNvPr id="67616" name="Group 25"/>
                <p:cNvGrpSpPr>
                  <a:grpSpLocks/>
                </p:cNvGrpSpPr>
                <p:nvPr/>
              </p:nvGrpSpPr>
              <p:grpSpPr bwMode="auto">
                <a:xfrm>
                  <a:off x="3643" y="2465"/>
                  <a:ext cx="2064" cy="825"/>
                  <a:chOff x="336" y="3217"/>
                  <a:chExt cx="3120" cy="785"/>
                </a:xfrm>
              </p:grpSpPr>
              <p:sp>
                <p:nvSpPr>
                  <p:cNvPr id="58" name="AutoShape 26"/>
                  <p:cNvSpPr>
                    <a:spLocks noChangeArrowheads="1"/>
                  </p:cNvSpPr>
                  <p:nvPr/>
                </p:nvSpPr>
                <p:spPr bwMode="auto">
                  <a:xfrm>
                    <a:off x="336" y="3374"/>
                    <a:ext cx="3120" cy="629"/>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67619"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7" name="Text Box 28"/>
                <p:cNvSpPr txBox="1">
                  <a:spLocks noChangeArrowheads="1"/>
                </p:cNvSpPr>
                <p:nvPr/>
              </p:nvSpPr>
              <p:spPr bwMode="auto">
                <a:xfrm>
                  <a:off x="4030" y="2795"/>
                  <a:ext cx="1250" cy="534"/>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SID</a:t>
                  </a:r>
                </a:p>
              </p:txBody>
            </p:sp>
          </p:grpSp>
          <p:sp>
            <p:nvSpPr>
              <p:cNvPr id="67613"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2" name="Text Box 28"/>
              <p:cNvSpPr txBox="1">
                <a:spLocks noChangeArrowheads="1"/>
              </p:cNvSpPr>
              <p:nvPr/>
            </p:nvSpPr>
            <p:spPr bwMode="auto">
              <a:xfrm>
                <a:off x="7315185" y="2133600"/>
                <a:ext cx="738177" cy="24765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NEDS</a:t>
                </a:r>
              </a:p>
            </p:txBody>
          </p:sp>
          <p:sp>
            <p:nvSpPr>
              <p:cNvPr id="53" name="Text Box 17"/>
              <p:cNvSpPr txBox="1">
                <a:spLocks noChangeArrowheads="1"/>
              </p:cNvSpPr>
              <p:nvPr/>
            </p:nvSpPr>
            <p:spPr bwMode="auto">
              <a:xfrm>
                <a:off x="8000975" y="2133600"/>
                <a:ext cx="1085833" cy="76200"/>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000" b="1"/>
              </a:p>
              <a:p>
                <a:pPr>
                  <a:spcBef>
                    <a:spcPct val="50000"/>
                  </a:spcBef>
                </a:pPr>
                <a:r>
                  <a:rPr lang="en-US" sz="1000" b="1">
                    <a:effectLst>
                      <a:outerShdw blurRad="38100" dist="38100" dir="2700000" algn="tl">
                        <a:srgbClr val="000000"/>
                      </a:outerShdw>
                    </a:effectLst>
                  </a:rPr>
                  <a:t>SASD</a:t>
                </a:r>
              </a:p>
              <a:p>
                <a:pPr>
                  <a:spcBef>
                    <a:spcPct val="50000"/>
                  </a:spcBef>
                </a:pPr>
                <a:endParaRPr lang="en-US" sz="1000" b="1"/>
              </a:p>
            </p:txBody>
          </p:sp>
        </p:grpSp>
      </p:grpSp>
    </p:spTree>
  </p:cSld>
  <p:clrMapOvr>
    <a:masterClrMapping/>
  </p:clrMapOvr>
  <p:transition spd="med" advClick="0">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74562" name="Rectangle 2"/>
          <p:cNvSpPr>
            <a:spLocks noGrp="1" noChangeArrowheads="1"/>
          </p:cNvSpPr>
          <p:nvPr>
            <p:ph type="title"/>
          </p:nvPr>
        </p:nvSpPr>
        <p:spPr>
          <a:xfrm>
            <a:off x="1455738" y="298450"/>
            <a:ext cx="6088062" cy="768350"/>
          </a:xfrm>
        </p:spPr>
        <p:txBody>
          <a:bodyPr/>
          <a:lstStyle/>
          <a:p>
            <a:pPr eaLnBrk="1" hangingPunct="1">
              <a:defRPr/>
            </a:pPr>
            <a:r>
              <a:rPr lang="en-US" sz="3200" dirty="0" smtClean="0"/>
              <a:t>HCUP Provides Many Data Tools and Research Products</a:t>
            </a:r>
          </a:p>
        </p:txBody>
      </p:sp>
      <p:sp>
        <p:nvSpPr>
          <p:cNvPr id="68611" name="Slide Number Placeholder 7"/>
          <p:cNvSpPr>
            <a:spLocks noGrp="1"/>
          </p:cNvSpPr>
          <p:nvPr>
            <p:ph type="sldNum" sz="quarter" idx="10"/>
          </p:nvPr>
        </p:nvSpPr>
        <p:spPr>
          <a:noFill/>
        </p:spPr>
        <p:txBody>
          <a:bodyPr/>
          <a:lstStyle/>
          <a:p>
            <a:fld id="{EF2E63AD-22B3-1441-9183-2E401BA02109}" type="slidenum">
              <a:rPr lang="en-US"/>
              <a:pPr/>
              <a:t>53</a:t>
            </a:fld>
            <a:endParaRPr lang="en-US"/>
          </a:p>
        </p:txBody>
      </p:sp>
      <p:sp>
        <p:nvSpPr>
          <p:cNvPr id="8" name="Rectangle 3"/>
          <p:cNvSpPr>
            <a:spLocks noGrp="1" noChangeArrowheads="1"/>
          </p:cNvSpPr>
          <p:nvPr>
            <p:ph idx="1"/>
          </p:nvPr>
        </p:nvSpPr>
        <p:spPr>
          <a:xfrm>
            <a:off x="609600" y="1676400"/>
            <a:ext cx="7993063" cy="4495800"/>
          </a:xfrm>
        </p:spPr>
        <p:txBody>
          <a:bodyPr/>
          <a:lstStyle/>
          <a:p>
            <a:pPr eaLnBrk="1" hangingPunct="1">
              <a:lnSpc>
                <a:spcPct val="80000"/>
              </a:lnSpc>
              <a:buFont typeface="Wingdings" pitchFamily="2" charset="2"/>
              <a:buChar char="n"/>
              <a:defRPr/>
            </a:pPr>
            <a:r>
              <a:rPr lang="en-US" sz="3200" b="1" dirty="0" smtClean="0"/>
              <a:t>Software Tools</a:t>
            </a:r>
          </a:p>
          <a:p>
            <a:pPr eaLnBrk="1" hangingPunct="1">
              <a:lnSpc>
                <a:spcPct val="80000"/>
              </a:lnSpc>
              <a:buFont typeface="Wingdings" pitchFamily="2" charset="2"/>
              <a:buChar char="n"/>
              <a:defRPr/>
            </a:pPr>
            <a:r>
              <a:rPr lang="en-US" sz="3200" b="1" dirty="0" smtClean="0"/>
              <a:t>Supplemental Files</a:t>
            </a:r>
          </a:p>
          <a:p>
            <a:pPr eaLnBrk="1" hangingPunct="1">
              <a:lnSpc>
                <a:spcPct val="80000"/>
              </a:lnSpc>
              <a:buFont typeface="Wingdings" pitchFamily="2" charset="2"/>
              <a:buChar char="n"/>
              <a:defRPr/>
            </a:pPr>
            <a:r>
              <a:rPr lang="en-US" sz="3200" b="1" dirty="0" smtClean="0"/>
              <a:t>Online Tools</a:t>
            </a:r>
          </a:p>
          <a:p>
            <a:pPr eaLnBrk="1" hangingPunct="1">
              <a:lnSpc>
                <a:spcPct val="80000"/>
              </a:lnSpc>
              <a:buFont typeface="Wingdings" pitchFamily="2" charset="2"/>
              <a:buChar char="n"/>
              <a:defRPr/>
            </a:pPr>
            <a:r>
              <a:rPr lang="en-US" sz="3200" b="1" dirty="0" smtClean="0"/>
              <a:t>Methods Reports</a:t>
            </a:r>
          </a:p>
          <a:p>
            <a:pPr eaLnBrk="1" hangingPunct="1">
              <a:lnSpc>
                <a:spcPct val="80000"/>
              </a:lnSpc>
              <a:buFont typeface="Wingdings" pitchFamily="2" charset="2"/>
              <a:buChar char="n"/>
              <a:defRPr/>
            </a:pPr>
            <a:r>
              <a:rPr lang="en-US" sz="3200" b="1" dirty="0" smtClean="0"/>
              <a:t>Statistical Briefs</a:t>
            </a:r>
          </a:p>
          <a:p>
            <a:pPr eaLnBrk="1" hangingPunct="1">
              <a:lnSpc>
                <a:spcPct val="80000"/>
              </a:lnSpc>
              <a:buFont typeface="Wingdings" pitchFamily="2" charset="2"/>
              <a:buChar char="n"/>
              <a:defRPr/>
            </a:pPr>
            <a:r>
              <a:rPr lang="en-US" sz="3200" b="1" dirty="0" smtClean="0"/>
              <a:t>Publications using HCUP Data </a:t>
            </a:r>
          </a:p>
          <a:p>
            <a:pPr marL="742950" lvl="1" indent="-285750" eaLnBrk="1" hangingPunct="1">
              <a:lnSpc>
                <a:spcPct val="80000"/>
              </a:lnSpc>
              <a:defRPr/>
            </a:pPr>
            <a:r>
              <a:rPr lang="en-US" sz="2800" b="1" dirty="0" smtClean="0"/>
              <a:t>with search feature</a:t>
            </a:r>
          </a:p>
        </p:txBody>
      </p:sp>
    </p:spTree>
  </p:cSld>
  <p:clrMapOvr>
    <a:masterClrMapping/>
  </p:clrMapOvr>
  <p:transition spd="med" advClick="0">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85826" name="Rectangle 2"/>
          <p:cNvSpPr>
            <a:spLocks noGrp="1" noChangeArrowheads="1"/>
          </p:cNvSpPr>
          <p:nvPr>
            <p:ph type="title"/>
          </p:nvPr>
        </p:nvSpPr>
        <p:spPr>
          <a:xfrm>
            <a:off x="1684338" y="304800"/>
            <a:ext cx="6088062" cy="768350"/>
          </a:xfrm>
        </p:spPr>
        <p:txBody>
          <a:bodyPr/>
          <a:lstStyle/>
          <a:p>
            <a:pPr eaLnBrk="1" hangingPunct="1">
              <a:defRPr/>
            </a:pPr>
            <a:r>
              <a:rPr lang="en-US" sz="2800" dirty="0" smtClean="0"/>
              <a:t>Most HCUP Tools can be applied to any Administrative Database</a:t>
            </a:r>
          </a:p>
        </p:txBody>
      </p:sp>
      <p:sp>
        <p:nvSpPr>
          <p:cNvPr id="69635" name="Slide Number Placeholder 28"/>
          <p:cNvSpPr>
            <a:spLocks noGrp="1"/>
          </p:cNvSpPr>
          <p:nvPr>
            <p:ph type="sldNum" sz="quarter" idx="10"/>
          </p:nvPr>
        </p:nvSpPr>
        <p:spPr>
          <a:xfrm>
            <a:off x="339725" y="6400800"/>
            <a:ext cx="574675" cy="228600"/>
          </a:xfrm>
          <a:noFill/>
        </p:spPr>
        <p:txBody>
          <a:bodyPr/>
          <a:lstStyle/>
          <a:p>
            <a:fld id="{98FB3421-D181-104D-B23D-246649A2F5F5}" type="slidenum">
              <a:rPr lang="en-US"/>
              <a:pPr/>
              <a:t>54</a:t>
            </a:fld>
            <a:endParaRPr lang="en-US"/>
          </a:p>
        </p:txBody>
      </p:sp>
      <p:grpSp>
        <p:nvGrpSpPr>
          <p:cNvPr id="34" name="Group 33"/>
          <p:cNvGrpSpPr/>
          <p:nvPr/>
        </p:nvGrpSpPr>
        <p:grpSpPr>
          <a:xfrm>
            <a:off x="-2286000" y="1219200"/>
            <a:ext cx="11430000" cy="5278438"/>
            <a:chOff x="-2286000" y="1219200"/>
            <a:chExt cx="11430000" cy="5278438"/>
          </a:xfrm>
        </p:grpSpPr>
        <p:grpSp>
          <p:nvGrpSpPr>
            <p:cNvPr id="69636" name="Group 23"/>
            <p:cNvGrpSpPr>
              <a:grpSpLocks/>
            </p:cNvGrpSpPr>
            <p:nvPr/>
          </p:nvGrpSpPr>
          <p:grpSpPr bwMode="auto">
            <a:xfrm>
              <a:off x="1066800" y="4572000"/>
              <a:ext cx="2230438" cy="1674813"/>
              <a:chOff x="3888" y="2160"/>
              <a:chExt cx="1405" cy="1055"/>
            </a:xfrm>
          </p:grpSpPr>
          <p:grpSp>
            <p:nvGrpSpPr>
              <p:cNvPr id="69657" name="Group 24"/>
              <p:cNvGrpSpPr>
                <a:grpSpLocks/>
              </p:cNvGrpSpPr>
              <p:nvPr/>
            </p:nvGrpSpPr>
            <p:grpSpPr bwMode="auto">
              <a:xfrm>
                <a:off x="3888" y="2160"/>
                <a:ext cx="1405" cy="1055"/>
                <a:chOff x="336" y="2880"/>
                <a:chExt cx="3120" cy="940"/>
              </a:xfrm>
            </p:grpSpPr>
            <p:sp>
              <p:nvSpPr>
                <p:cNvPr id="69659" name="AutoShape 25"/>
                <p:cNvSpPr>
                  <a:spLocks noChangeArrowheads="1"/>
                </p:cNvSpPr>
                <p:nvPr/>
              </p:nvSpPr>
              <p:spPr bwMode="auto">
                <a:xfrm>
                  <a:off x="336" y="2880"/>
                  <a:ext cx="3120" cy="940"/>
                </a:xfrm>
                <a:prstGeom prst="flowChartMagneticDisk">
                  <a:avLst/>
                </a:prstGeom>
                <a:gradFill rotWithShape="0">
                  <a:gsLst>
                    <a:gs pos="0">
                      <a:srgbClr val="FFF200"/>
                    </a:gs>
                    <a:gs pos="45000">
                      <a:srgbClr val="FF7A00"/>
                    </a:gs>
                    <a:gs pos="70000">
                      <a:srgbClr val="FF0300"/>
                    </a:gs>
                    <a:gs pos="100000">
                      <a:srgbClr val="4D0808"/>
                    </a:gs>
                  </a:gsLst>
                  <a:lin ang="5400000"/>
                </a:gradFill>
                <a:ln w="9525">
                  <a:solidFill>
                    <a:srgbClr val="000000"/>
                  </a:solidFill>
                  <a:round/>
                  <a:headEnd/>
                  <a:tailEnd/>
                </a:ln>
              </p:spPr>
              <p:txBody>
                <a:bodyPr wrap="none" anchor="ctr">
                  <a:prstTxWarp prst="textNoShape">
                    <a:avLst/>
                  </a:prstTxWarp>
                </a:bodyPr>
                <a:lstStyle/>
                <a:p>
                  <a:endParaRPr lang="en-US"/>
                </a:p>
              </p:txBody>
            </p:sp>
            <p:sp>
              <p:nvSpPr>
                <p:cNvPr id="69660" name="Text Box 26"/>
                <p:cNvSpPr txBox="1">
                  <a:spLocks noChangeArrowheads="1"/>
                </p:cNvSpPr>
                <p:nvPr/>
              </p:nvSpPr>
              <p:spPr bwMode="auto">
                <a:xfrm>
                  <a:off x="336" y="3217"/>
                  <a:ext cx="3071" cy="267"/>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10254" name="Text Box 27"/>
              <p:cNvSpPr txBox="1">
                <a:spLocks noChangeArrowheads="1"/>
              </p:cNvSpPr>
              <p:nvPr/>
            </p:nvSpPr>
            <p:spPr bwMode="auto">
              <a:xfrm>
                <a:off x="3936" y="2544"/>
                <a:ext cx="1292" cy="577"/>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Other Administrative Databases</a:t>
                </a:r>
              </a:p>
            </p:txBody>
          </p:sp>
        </p:grpSp>
        <p:sp>
          <p:nvSpPr>
            <p:cNvPr id="10249" name="AutoShape 28"/>
            <p:cNvSpPr>
              <a:spLocks/>
            </p:cNvSpPr>
            <p:nvPr/>
          </p:nvSpPr>
          <p:spPr bwMode="auto">
            <a:xfrm>
              <a:off x="4191000" y="1828800"/>
              <a:ext cx="533400" cy="4419600"/>
            </a:xfrm>
            <a:prstGeom prst="rightBrace">
              <a:avLst>
                <a:gd name="adj1" fmla="val 69048"/>
                <a:gd name="adj2" fmla="val 50000"/>
              </a:avLst>
            </a:prstGeom>
            <a:noFill/>
            <a:ln w="63500">
              <a:solidFill>
                <a:schemeClr val="tx1"/>
              </a:solidFill>
              <a:round/>
              <a:headEnd/>
              <a:tailEnd/>
            </a:ln>
          </p:spPr>
          <p:txBody>
            <a:bodyPr wrap="none" anchor="ctr"/>
            <a:lstStyle/>
            <a:p>
              <a:pPr>
                <a:defRPr/>
              </a:pPr>
              <a:endParaRPr lang="en-US">
                <a:effectLst>
                  <a:outerShdw blurRad="38100" dist="38100" dir="2700000" algn="tl">
                    <a:srgbClr val="000000">
                      <a:alpha val="43137"/>
                    </a:srgbClr>
                  </a:outerShdw>
                </a:effectLst>
              </a:endParaRPr>
            </a:p>
          </p:txBody>
        </p:sp>
        <p:sp>
          <p:nvSpPr>
            <p:cNvPr id="11274" name="Text Box 29"/>
            <p:cNvSpPr txBox="1">
              <a:spLocks noChangeArrowheads="1"/>
            </p:cNvSpPr>
            <p:nvPr/>
          </p:nvSpPr>
          <p:spPr bwMode="auto">
            <a:xfrm>
              <a:off x="4572000" y="1676400"/>
              <a:ext cx="4572000" cy="4821238"/>
            </a:xfrm>
            <a:prstGeom prst="rect">
              <a:avLst/>
            </a:prstGeom>
            <a:noFill/>
            <a:ln w="9525" algn="ctr">
              <a:noFill/>
              <a:miter lim="800000"/>
              <a:headEnd/>
              <a:tailEnd/>
            </a:ln>
          </p:spPr>
          <p:txBody>
            <a:bodyPr>
              <a:prstTxWarp prst="textNoShape">
                <a:avLst/>
              </a:prstTxWarp>
              <a:spAutoFit/>
            </a:bodyPr>
            <a:lstStyle/>
            <a:p>
              <a:pPr>
                <a:spcBef>
                  <a:spcPts val="1000"/>
                </a:spcBef>
                <a:spcAft>
                  <a:spcPts val="1000"/>
                </a:spcAft>
              </a:pPr>
              <a:r>
                <a:rPr lang="en-US" sz="2800" b="1">
                  <a:solidFill>
                    <a:srgbClr val="62ECDE"/>
                  </a:solidFill>
                  <a:effectLst>
                    <a:outerShdw blurRad="38100" dist="38100" dir="2700000" algn="tl">
                      <a:srgbClr val="000000"/>
                    </a:outerShdw>
                  </a:effectLst>
                </a:rPr>
                <a:t>Clinical Classification Software</a:t>
              </a:r>
            </a:p>
            <a:p>
              <a:pPr>
                <a:spcBef>
                  <a:spcPts val="1000"/>
                </a:spcBef>
                <a:spcAft>
                  <a:spcPts val="1000"/>
                </a:spcAft>
              </a:pPr>
              <a:r>
                <a:rPr lang="en-US" sz="2800" b="1">
                  <a:solidFill>
                    <a:srgbClr val="3DF30B"/>
                  </a:solidFill>
                  <a:effectLst>
                    <a:outerShdw blurRad="38100" dist="38100" dir="2700000" algn="tl">
                      <a:srgbClr val="000000"/>
                    </a:outerShdw>
                  </a:effectLst>
                </a:rPr>
                <a:t>Procedure Classes</a:t>
              </a:r>
            </a:p>
            <a:p>
              <a:pPr>
                <a:spcBef>
                  <a:spcPts val="1000"/>
                </a:spcBef>
                <a:spcAft>
                  <a:spcPts val="1000"/>
                </a:spcAft>
              </a:pPr>
              <a:r>
                <a:rPr lang="en-US" sz="2800" b="1">
                  <a:solidFill>
                    <a:schemeClr val="tx2"/>
                  </a:solidFill>
                  <a:effectLst>
                    <a:outerShdw blurRad="38100" dist="38100" dir="2700000" algn="tl">
                      <a:srgbClr val="000000"/>
                    </a:outerShdw>
                  </a:effectLst>
                </a:rPr>
                <a:t>Chronic Condition Indicator</a:t>
              </a:r>
            </a:p>
            <a:p>
              <a:pPr>
                <a:spcBef>
                  <a:spcPts val="1000"/>
                </a:spcBef>
                <a:spcAft>
                  <a:spcPts val="1000"/>
                </a:spcAft>
              </a:pPr>
              <a:r>
                <a:rPr lang="en-US" sz="2800" b="1">
                  <a:solidFill>
                    <a:srgbClr val="FF9900"/>
                  </a:solidFill>
                  <a:effectLst>
                    <a:outerShdw blurRad="38100" dist="38100" dir="2700000" algn="tl">
                      <a:srgbClr val="000000"/>
                    </a:outerShdw>
                  </a:effectLst>
                </a:rPr>
                <a:t>Comorbidity</a:t>
              </a:r>
            </a:p>
            <a:p>
              <a:pPr>
                <a:spcBef>
                  <a:spcPts val="1000"/>
                </a:spcBef>
                <a:spcAft>
                  <a:spcPts val="1000"/>
                </a:spcAft>
              </a:pPr>
              <a:r>
                <a:rPr lang="en-US" sz="2800" b="1">
                  <a:solidFill>
                    <a:srgbClr val="00007F"/>
                  </a:solidFill>
                  <a:effectLst>
                    <a:outerShdw blurRad="38100" dist="38100" dir="2700000" algn="tl">
                      <a:srgbClr val="000000"/>
                    </a:outerShdw>
                  </a:effectLst>
                </a:rPr>
                <a:t>Utilization Flags</a:t>
              </a:r>
            </a:p>
            <a:p>
              <a:pPr>
                <a:spcBef>
                  <a:spcPts val="1000"/>
                </a:spcBef>
                <a:spcAft>
                  <a:spcPts val="1000"/>
                </a:spcAft>
              </a:pPr>
              <a:r>
                <a:rPr lang="en-US" sz="2800" b="1">
                  <a:solidFill>
                    <a:srgbClr val="993300"/>
                  </a:solidFill>
                  <a:effectLst>
                    <a:outerShdw blurRad="38100" dist="38100" dir="2700000" algn="tl">
                      <a:srgbClr val="000000"/>
                    </a:outerShdw>
                  </a:effectLst>
                </a:rPr>
                <a:t>AHRQ QIs</a:t>
              </a:r>
            </a:p>
          </p:txBody>
        </p:sp>
        <p:grpSp>
          <p:nvGrpSpPr>
            <p:cNvPr id="69639" name="Group 8"/>
            <p:cNvGrpSpPr>
              <a:grpSpLocks/>
            </p:cNvGrpSpPr>
            <p:nvPr/>
          </p:nvGrpSpPr>
          <p:grpSpPr bwMode="auto">
            <a:xfrm>
              <a:off x="-2286000" y="1219200"/>
              <a:ext cx="4648200" cy="2819400"/>
              <a:chOff x="528" y="2898"/>
              <a:chExt cx="4751" cy="4569"/>
            </a:xfrm>
          </p:grpSpPr>
          <p:grpSp>
            <p:nvGrpSpPr>
              <p:cNvPr id="69653" name="Group 9"/>
              <p:cNvGrpSpPr>
                <a:grpSpLocks/>
              </p:cNvGrpSpPr>
              <p:nvPr/>
            </p:nvGrpSpPr>
            <p:grpSpPr bwMode="auto">
              <a:xfrm>
                <a:off x="528" y="2898"/>
                <a:ext cx="4751" cy="4569"/>
                <a:chOff x="336" y="3216"/>
                <a:chExt cx="7182" cy="4347"/>
              </a:xfrm>
            </p:grpSpPr>
            <p:sp>
              <p:nvSpPr>
                <p:cNvPr id="69655" name="AutoShape 10"/>
                <p:cNvSpPr>
                  <a:spLocks noChangeArrowheads="1"/>
                </p:cNvSpPr>
                <p:nvPr/>
              </p:nvSpPr>
              <p:spPr bwMode="auto">
                <a:xfrm>
                  <a:off x="4457" y="6271"/>
                  <a:ext cx="3061" cy="1292"/>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sp>
              <p:nvSpPr>
                <p:cNvPr id="69656" name="Text Box 11"/>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44" name="Rectangle 12"/>
              <p:cNvSpPr>
                <a:spLocks noChangeArrowheads="1"/>
              </p:cNvSpPr>
              <p:nvPr/>
            </p:nvSpPr>
            <p:spPr bwMode="auto">
              <a:xfrm>
                <a:off x="1015" y="2988"/>
                <a:ext cx="594" cy="849"/>
              </a:xfrm>
              <a:prstGeom prst="rect">
                <a:avLst/>
              </a:prstGeom>
              <a:noFill/>
              <a:ln w="9525" algn="ctr">
                <a:noFill/>
                <a:miter lim="800000"/>
                <a:headEnd/>
                <a:tailEnd/>
              </a:ln>
            </p:spPr>
            <p:txBody>
              <a:bodyPr wrap="none">
                <a:spAutoFit/>
              </a:bodyPr>
              <a:lstStyle/>
              <a:p>
                <a:pPr>
                  <a:defRPr/>
                </a:pPr>
                <a:r>
                  <a:rPr lang="en-US" sz="2800" b="1" dirty="0">
                    <a:effectLst>
                      <a:outerShdw blurRad="38100" dist="38100" dir="2700000" algn="tl">
                        <a:srgbClr val="000000">
                          <a:alpha val="43137"/>
                        </a:srgbClr>
                      </a:outerShdw>
                    </a:effectLst>
                  </a:rPr>
                  <a:t>   </a:t>
                </a:r>
              </a:p>
            </p:txBody>
          </p:sp>
        </p:grpSp>
        <p:sp>
          <p:nvSpPr>
            <p:cNvPr id="47" name="Text Box 8"/>
            <p:cNvSpPr txBox="1">
              <a:spLocks noChangeArrowheads="1"/>
            </p:cNvSpPr>
            <p:nvPr/>
          </p:nvSpPr>
          <p:spPr bwMode="auto">
            <a:xfrm>
              <a:off x="838200" y="3581400"/>
              <a:ext cx="1046163" cy="400050"/>
            </a:xfrm>
            <a:prstGeom prst="rect">
              <a:avLst/>
            </a:prstGeom>
            <a:noFill/>
            <a:ln w="9525" algn="ctr">
              <a:noFill/>
              <a:miter lim="800000"/>
              <a:headEnd/>
              <a:tailEnd/>
            </a:ln>
            <a:effectLst/>
          </p:spPr>
          <p:txBody>
            <a:bodyPr>
              <a:spAutoFit/>
            </a:bodyPr>
            <a:lstStyle/>
            <a:p>
              <a:pPr>
                <a:spcBef>
                  <a:spcPct val="50000"/>
                </a:spcBef>
                <a:defRPr/>
              </a:pPr>
              <a:r>
                <a:rPr lang="en-US" sz="2000" b="1" dirty="0">
                  <a:effectLst>
                    <a:outerShdw blurRad="38100" dist="38100" dir="2700000" algn="tl">
                      <a:srgbClr val="000000">
                        <a:alpha val="43137"/>
                      </a:srgbClr>
                    </a:outerShdw>
                  </a:effectLst>
                </a:rPr>
                <a:t>SEDD</a:t>
              </a:r>
            </a:p>
          </p:txBody>
        </p:sp>
        <p:grpSp>
          <p:nvGrpSpPr>
            <p:cNvPr id="69641" name="Group 15"/>
            <p:cNvGrpSpPr>
              <a:grpSpLocks/>
            </p:cNvGrpSpPr>
            <p:nvPr/>
          </p:nvGrpSpPr>
          <p:grpSpPr bwMode="auto">
            <a:xfrm>
              <a:off x="2286000" y="3124200"/>
              <a:ext cx="1981200" cy="990600"/>
              <a:chOff x="-772" y="1613"/>
              <a:chExt cx="1200" cy="809"/>
            </a:xfrm>
          </p:grpSpPr>
          <p:sp>
            <p:nvSpPr>
              <p:cNvPr id="69651" name="AutoShape 16"/>
              <p:cNvSpPr>
                <a:spLocks noChangeArrowheads="1"/>
              </p:cNvSpPr>
              <p:nvPr/>
            </p:nvSpPr>
            <p:spPr bwMode="auto">
              <a:xfrm>
                <a:off x="-772" y="1613"/>
                <a:ext cx="1200" cy="809"/>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10260" name="Text Box 17"/>
              <p:cNvSpPr txBox="1">
                <a:spLocks noChangeArrowheads="1"/>
              </p:cNvSpPr>
              <p:nvPr/>
            </p:nvSpPr>
            <p:spPr bwMode="auto">
              <a:xfrm>
                <a:off x="-587" y="2054"/>
                <a:ext cx="772" cy="268"/>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b="1"/>
              </a:p>
              <a:p>
                <a:pPr>
                  <a:spcBef>
                    <a:spcPct val="50000"/>
                  </a:spcBef>
                </a:pPr>
                <a:r>
                  <a:rPr lang="en-US" sz="2000" b="1">
                    <a:effectLst>
                      <a:outerShdw blurRad="38100" dist="38100" dir="2700000" algn="tl">
                        <a:srgbClr val="000000"/>
                      </a:outerShdw>
                    </a:effectLst>
                  </a:rPr>
                  <a:t>SASD</a:t>
                </a:r>
              </a:p>
              <a:p>
                <a:pPr>
                  <a:spcBef>
                    <a:spcPct val="50000"/>
                  </a:spcBef>
                </a:pPr>
                <a:endParaRPr lang="en-US" b="1"/>
              </a:p>
            </p:txBody>
          </p:sp>
        </p:grpSp>
        <p:grpSp>
          <p:nvGrpSpPr>
            <p:cNvPr id="69642" name="Group 27"/>
            <p:cNvGrpSpPr>
              <a:grpSpLocks/>
            </p:cNvGrpSpPr>
            <p:nvPr/>
          </p:nvGrpSpPr>
          <p:grpSpPr bwMode="auto">
            <a:xfrm>
              <a:off x="381000" y="2667000"/>
              <a:ext cx="1905000" cy="857250"/>
              <a:chOff x="1776" y="2496"/>
              <a:chExt cx="1488" cy="540"/>
            </a:xfrm>
          </p:grpSpPr>
          <p:sp>
            <p:nvSpPr>
              <p:cNvPr id="69649" name="AutoShape 18"/>
              <p:cNvSpPr>
                <a:spLocks noChangeArrowheads="1"/>
              </p:cNvSpPr>
              <p:nvPr/>
            </p:nvSpPr>
            <p:spPr bwMode="auto">
              <a:xfrm>
                <a:off x="1776" y="2496"/>
                <a:ext cx="1488" cy="528"/>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31" name="Rectangle 19"/>
              <p:cNvSpPr>
                <a:spLocks noChangeArrowheads="1"/>
              </p:cNvSpPr>
              <p:nvPr/>
            </p:nvSpPr>
            <p:spPr bwMode="auto">
              <a:xfrm>
                <a:off x="2304" y="2784"/>
                <a:ext cx="479" cy="252"/>
              </a:xfrm>
              <a:prstGeom prst="rect">
                <a:avLst/>
              </a:prstGeom>
              <a:noFill/>
              <a:ln w="9525" algn="ctr">
                <a:noFill/>
                <a:miter lim="800000"/>
                <a:headEnd/>
                <a:tailEnd/>
              </a:ln>
            </p:spPr>
            <p:txBody>
              <a:bodyPr wrap="none">
                <a:spAutoFit/>
              </a:bodyPr>
              <a:lstStyle/>
              <a:p>
                <a:pPr>
                  <a:spcBef>
                    <a:spcPct val="50000"/>
                  </a:spcBef>
                  <a:defRPr/>
                </a:pPr>
                <a:r>
                  <a:rPr lang="en-US" sz="2000" b="1" dirty="0">
                    <a:effectLst>
                      <a:outerShdw blurRad="38100" dist="38100" dir="2700000" algn="tl">
                        <a:srgbClr val="000000">
                          <a:alpha val="43137"/>
                        </a:srgbClr>
                      </a:outerShdw>
                    </a:effectLst>
                  </a:rPr>
                  <a:t>NIS</a:t>
                </a:r>
              </a:p>
            </p:txBody>
          </p:sp>
        </p:grpSp>
        <p:grpSp>
          <p:nvGrpSpPr>
            <p:cNvPr id="8" name="Group 12"/>
            <p:cNvGrpSpPr>
              <a:grpSpLocks/>
            </p:cNvGrpSpPr>
            <p:nvPr/>
          </p:nvGrpSpPr>
          <p:grpSpPr bwMode="auto">
            <a:xfrm>
              <a:off x="381000" y="2209800"/>
              <a:ext cx="1905000" cy="762000"/>
              <a:chOff x="3643" y="2112"/>
              <a:chExt cx="2064" cy="988"/>
            </a:xfrm>
            <a:effectLst>
              <a:outerShdw blurRad="50800" dist="50800" dir="5400000" algn="ctr" rotWithShape="0">
                <a:srgbClr val="000000">
                  <a:alpha val="52000"/>
                </a:srgbClr>
              </a:outerShdw>
            </a:effectLst>
          </p:grpSpPr>
          <p:grpSp>
            <p:nvGrpSpPr>
              <p:cNvPr id="9" name="Group 13"/>
              <p:cNvGrpSpPr>
                <a:grpSpLocks/>
              </p:cNvGrpSpPr>
              <p:nvPr/>
            </p:nvGrpSpPr>
            <p:grpSpPr bwMode="auto">
              <a:xfrm>
                <a:off x="3643" y="2112"/>
                <a:ext cx="2064" cy="988"/>
                <a:chOff x="336" y="2880"/>
                <a:chExt cx="3120" cy="940"/>
              </a:xfrm>
            </p:grpSpPr>
            <p:sp>
              <p:nvSpPr>
                <p:cNvPr id="40" name="AutoShape 14"/>
                <p:cNvSpPr>
                  <a:spLocks noChangeArrowheads="1"/>
                </p:cNvSpPr>
                <p:nvPr/>
              </p:nvSpPr>
              <p:spPr bwMode="auto">
                <a:xfrm>
                  <a:off x="336"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41" name="Text Box 15"/>
                <p:cNvSpPr txBox="1">
                  <a:spLocks noChangeArrowheads="1"/>
                </p:cNvSpPr>
                <p:nvPr/>
              </p:nvSpPr>
              <p:spPr bwMode="auto">
                <a:xfrm>
                  <a:off x="336" y="3218"/>
                  <a:ext cx="3074" cy="489"/>
                </a:xfrm>
                <a:prstGeom prst="rect">
                  <a:avLst/>
                </a:prstGeom>
                <a:noFill/>
                <a:ln w="9525">
                  <a:noFill/>
                  <a:miter lim="800000"/>
                  <a:headEnd/>
                  <a:tailEnd/>
                </a:ln>
              </p:spPr>
              <p:txBody>
                <a:bodyPr>
                  <a:spAutoFit/>
                </a:bodyPr>
                <a:lstStyle/>
                <a:p>
                  <a:pPr>
                    <a:lnSpc>
                      <a:spcPct val="90000"/>
                    </a:lnSpc>
                    <a:spcBef>
                      <a:spcPct val="50000"/>
                    </a:spcBef>
                    <a:defRPr/>
                  </a:pPr>
                  <a:r>
                    <a:rPr lang="en-US" sz="2800" b="1">
                      <a:solidFill>
                        <a:srgbClr val="000000"/>
                      </a:solidFill>
                    </a:rPr>
                    <a:t> </a:t>
                  </a:r>
                  <a:endParaRPr lang="en-US" sz="1800" b="1">
                    <a:solidFill>
                      <a:srgbClr val="000000"/>
                    </a:solidFill>
                  </a:endParaRPr>
                </a:p>
              </p:txBody>
            </p:sp>
          </p:grpSp>
          <p:sp>
            <p:nvSpPr>
              <p:cNvPr id="38" name="Text Box 16"/>
              <p:cNvSpPr txBox="1">
                <a:spLocks noChangeArrowheads="1"/>
              </p:cNvSpPr>
              <p:nvPr/>
            </p:nvSpPr>
            <p:spPr bwMode="auto">
              <a:xfrm>
                <a:off x="4056" y="2507"/>
                <a:ext cx="1249" cy="52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000" b="1" dirty="0">
                    <a:effectLst>
                      <a:outerShdw blurRad="38100" dist="38100" dir="2700000" algn="tl">
                        <a:srgbClr val="000000">
                          <a:alpha val="43137"/>
                        </a:srgbClr>
                      </a:outerShdw>
                    </a:effectLst>
                  </a:rPr>
                  <a:t>SID</a:t>
                </a:r>
              </a:p>
            </p:txBody>
          </p:sp>
        </p:grpSp>
        <p:grpSp>
          <p:nvGrpSpPr>
            <p:cNvPr id="69644" name="Group 23"/>
            <p:cNvGrpSpPr>
              <a:grpSpLocks/>
            </p:cNvGrpSpPr>
            <p:nvPr/>
          </p:nvGrpSpPr>
          <p:grpSpPr bwMode="auto">
            <a:xfrm>
              <a:off x="2286000" y="2743200"/>
              <a:ext cx="1981200" cy="762000"/>
              <a:chOff x="3504" y="1788"/>
              <a:chExt cx="1405" cy="513"/>
            </a:xfrm>
          </p:grpSpPr>
          <p:sp>
            <p:nvSpPr>
              <p:cNvPr id="33" name="AutoShape 24"/>
              <p:cNvSpPr>
                <a:spLocks noChangeArrowheads="1"/>
              </p:cNvSpPr>
              <p:nvPr/>
            </p:nvSpPr>
            <p:spPr bwMode="auto">
              <a:xfrm>
                <a:off x="3504" y="1788"/>
                <a:ext cx="1405" cy="513"/>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0256" name="Text Box 25"/>
              <p:cNvSpPr txBox="1">
                <a:spLocks noChangeArrowheads="1"/>
              </p:cNvSpPr>
              <p:nvPr/>
            </p:nvSpPr>
            <p:spPr bwMode="auto">
              <a:xfrm>
                <a:off x="3828" y="1993"/>
                <a:ext cx="703" cy="267"/>
              </a:xfrm>
              <a:prstGeom prst="rect">
                <a:avLst/>
              </a:prstGeom>
              <a:noFill/>
              <a:ln w="9525" algn="ctr">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KID</a:t>
                </a:r>
              </a:p>
            </p:txBody>
          </p:sp>
        </p:grpSp>
        <p:sp>
          <p:nvSpPr>
            <p:cNvPr id="69645" name="AutoShape 12"/>
            <p:cNvSpPr>
              <a:spLocks noChangeArrowheads="1"/>
            </p:cNvSpPr>
            <p:nvPr/>
          </p:nvSpPr>
          <p:spPr bwMode="auto">
            <a:xfrm>
              <a:off x="2286000" y="2209800"/>
              <a:ext cx="1981200" cy="7620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3" name="Text Box 16"/>
            <p:cNvSpPr txBox="1">
              <a:spLocks noChangeArrowheads="1"/>
            </p:cNvSpPr>
            <p:nvPr/>
          </p:nvSpPr>
          <p:spPr bwMode="auto">
            <a:xfrm>
              <a:off x="2743200" y="2514600"/>
              <a:ext cx="1152525" cy="401638"/>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000" b="1" dirty="0">
                  <a:effectLst>
                    <a:outerShdw blurRad="38100" dist="38100" dir="2700000" algn="tl">
                      <a:srgbClr val="000000">
                        <a:alpha val="43137"/>
                      </a:srgbClr>
                    </a:outerShdw>
                  </a:effectLst>
                </a:rPr>
                <a:t>NEDS</a:t>
              </a:r>
            </a:p>
          </p:txBody>
        </p:sp>
      </p:grpSp>
    </p:spTree>
  </p:cSld>
  <p:clrMapOvr>
    <a:masterClrMapping/>
  </p:clrMapOvr>
  <p:transition spd="med" advClick="0">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6946" name="Rectangle 2"/>
          <p:cNvSpPr>
            <a:spLocks noGrp="1" noChangeArrowheads="1"/>
          </p:cNvSpPr>
          <p:nvPr>
            <p:ph type="title"/>
          </p:nvPr>
        </p:nvSpPr>
        <p:spPr>
          <a:xfrm>
            <a:off x="1684338" y="381000"/>
            <a:ext cx="6088062" cy="768350"/>
          </a:xfrm>
        </p:spPr>
        <p:txBody>
          <a:bodyPr/>
          <a:lstStyle/>
          <a:p>
            <a:pPr>
              <a:defRPr/>
            </a:pPr>
            <a:r>
              <a:rPr lang="en-US" sz="2800" dirty="0"/>
              <a:t>Most Tools Based On Medical Coding Classifications</a:t>
            </a:r>
          </a:p>
        </p:txBody>
      </p:sp>
      <p:sp>
        <p:nvSpPr>
          <p:cNvPr id="1746947" name="Rectangle 3"/>
          <p:cNvSpPr>
            <a:spLocks noGrp="1" noChangeArrowheads="1"/>
          </p:cNvSpPr>
          <p:nvPr>
            <p:ph idx="1"/>
          </p:nvPr>
        </p:nvSpPr>
        <p:spPr/>
        <p:txBody>
          <a:bodyPr/>
          <a:lstStyle/>
          <a:p>
            <a:pPr>
              <a:lnSpc>
                <a:spcPct val="100000"/>
              </a:lnSpc>
              <a:spcBef>
                <a:spcPts val="800"/>
              </a:spcBef>
              <a:spcAft>
                <a:spcPts val="800"/>
              </a:spcAft>
            </a:pPr>
            <a:r>
              <a:rPr lang="en-US" sz="2600" dirty="0"/>
              <a:t>ICD-9-CM (ICD-10-CM soon)		</a:t>
            </a:r>
          </a:p>
          <a:p>
            <a:pPr>
              <a:lnSpc>
                <a:spcPct val="100000"/>
              </a:lnSpc>
              <a:spcBef>
                <a:spcPts val="800"/>
              </a:spcBef>
              <a:spcAft>
                <a:spcPts val="800"/>
              </a:spcAft>
            </a:pPr>
            <a:r>
              <a:rPr lang="en-US" sz="2600" dirty="0"/>
              <a:t>CPT</a:t>
            </a:r>
          </a:p>
          <a:p>
            <a:pPr>
              <a:lnSpc>
                <a:spcPct val="100000"/>
              </a:lnSpc>
              <a:spcBef>
                <a:spcPts val="800"/>
              </a:spcBef>
              <a:spcAft>
                <a:spcPts val="800"/>
              </a:spcAft>
            </a:pPr>
            <a:r>
              <a:rPr lang="en-US" sz="2600" dirty="0"/>
              <a:t>HCPCS</a:t>
            </a:r>
          </a:p>
          <a:p>
            <a:pPr>
              <a:lnSpc>
                <a:spcPct val="100000"/>
              </a:lnSpc>
              <a:spcBef>
                <a:spcPts val="800"/>
              </a:spcBef>
              <a:spcAft>
                <a:spcPts val="800"/>
              </a:spcAft>
            </a:pPr>
            <a:r>
              <a:rPr lang="en-US" sz="2600" dirty="0" err="1"/>
              <a:t>DRGs</a:t>
            </a:r>
            <a:endParaRPr lang="en-US" sz="2600" dirty="0"/>
          </a:p>
          <a:p>
            <a:pPr>
              <a:lnSpc>
                <a:spcPct val="100000"/>
              </a:lnSpc>
              <a:spcBef>
                <a:spcPts val="800"/>
              </a:spcBef>
              <a:spcAft>
                <a:spcPts val="800"/>
              </a:spcAft>
            </a:pPr>
            <a:r>
              <a:rPr lang="en-US" sz="2600" dirty="0"/>
              <a:t>MDC</a:t>
            </a:r>
          </a:p>
          <a:p>
            <a:pPr>
              <a:lnSpc>
                <a:spcPct val="100000"/>
              </a:lnSpc>
              <a:spcBef>
                <a:spcPts val="800"/>
              </a:spcBef>
              <a:spcAft>
                <a:spcPts val="800"/>
              </a:spcAft>
            </a:pPr>
            <a:r>
              <a:rPr lang="en-US" sz="2600" dirty="0"/>
              <a:t>CCS</a:t>
            </a:r>
          </a:p>
          <a:p>
            <a:pPr>
              <a:lnSpc>
                <a:spcPct val="100000"/>
              </a:lnSpc>
              <a:spcBef>
                <a:spcPts val="800"/>
              </a:spcBef>
              <a:spcAft>
                <a:spcPts val="800"/>
              </a:spcAft>
            </a:pPr>
            <a:endParaRPr lang="en-US" sz="2600" dirty="0"/>
          </a:p>
        </p:txBody>
      </p:sp>
      <p:sp>
        <p:nvSpPr>
          <p:cNvPr id="70661" name="Slide Number Placeholder 3"/>
          <p:cNvSpPr>
            <a:spLocks noGrp="1"/>
          </p:cNvSpPr>
          <p:nvPr>
            <p:ph type="sldNum" sz="quarter" idx="10"/>
          </p:nvPr>
        </p:nvSpPr>
        <p:spPr>
          <a:noFill/>
        </p:spPr>
        <p:txBody>
          <a:bodyPr/>
          <a:lstStyle/>
          <a:p>
            <a:fld id="{1FE59B59-2926-374E-8673-A930991B404E}" type="slidenum">
              <a:rPr lang="en-US"/>
              <a:pPr/>
              <a:t>55</a:t>
            </a:fld>
            <a:endParaRPr lang="en-US"/>
          </a:p>
        </p:txBody>
      </p:sp>
      <p:grpSp>
        <p:nvGrpSpPr>
          <p:cNvPr id="8" name="Group 7"/>
          <p:cNvGrpSpPr/>
          <p:nvPr/>
        </p:nvGrpSpPr>
        <p:grpSpPr>
          <a:xfrm>
            <a:off x="2516187" y="2133600"/>
            <a:ext cx="5408613" cy="4648200"/>
            <a:chOff x="2516187" y="2133600"/>
            <a:chExt cx="5408613" cy="4648200"/>
          </a:xfrm>
        </p:grpSpPr>
        <p:pic>
          <p:nvPicPr>
            <p:cNvPr id="70658" name="Picture 11"/>
            <p:cNvPicPr>
              <a:picLocks noChangeAspect="1" noChangeArrowheads="1"/>
            </p:cNvPicPr>
            <p:nvPr/>
          </p:nvPicPr>
          <p:blipFill>
            <a:blip r:embed="rId3"/>
            <a:srcRect l="16251" t="23000" r="43124" b="5000"/>
            <a:stretch>
              <a:fillRect/>
            </a:stretch>
          </p:blipFill>
          <p:spPr bwMode="auto">
            <a:xfrm>
              <a:off x="2516187" y="3200400"/>
              <a:ext cx="3095625" cy="3429000"/>
            </a:xfrm>
            <a:prstGeom prst="rect">
              <a:avLst/>
            </a:prstGeom>
            <a:noFill/>
            <a:ln w="9525">
              <a:noFill/>
              <a:miter lim="800000"/>
              <a:headEnd/>
              <a:tailEnd/>
            </a:ln>
          </p:spPr>
        </p:pic>
        <p:pic>
          <p:nvPicPr>
            <p:cNvPr id="70662" name="Picture 9"/>
            <p:cNvPicPr>
              <a:picLocks noChangeAspect="1" noChangeArrowheads="1"/>
            </p:cNvPicPr>
            <p:nvPr/>
          </p:nvPicPr>
          <p:blipFill>
            <a:blip r:embed="rId4"/>
            <a:srcRect l="14400" t="3200" r="16800" b="2400"/>
            <a:stretch>
              <a:fillRect/>
            </a:stretch>
          </p:blipFill>
          <p:spPr bwMode="auto">
            <a:xfrm>
              <a:off x="3735387" y="2133600"/>
              <a:ext cx="2554288" cy="3505200"/>
            </a:xfrm>
            <a:prstGeom prst="rect">
              <a:avLst/>
            </a:prstGeom>
            <a:noFill/>
            <a:ln w="9525">
              <a:noFill/>
              <a:miter lim="800000"/>
              <a:headEnd/>
              <a:tailEnd/>
            </a:ln>
          </p:spPr>
        </p:pic>
        <p:pic>
          <p:nvPicPr>
            <p:cNvPr id="70663" name="Picture 10"/>
            <p:cNvPicPr>
              <a:picLocks noChangeAspect="1" noChangeArrowheads="1"/>
            </p:cNvPicPr>
            <p:nvPr/>
          </p:nvPicPr>
          <p:blipFill>
            <a:blip r:embed="rId5"/>
            <a:srcRect l="10532"/>
            <a:stretch>
              <a:fillRect/>
            </a:stretch>
          </p:blipFill>
          <p:spPr bwMode="auto">
            <a:xfrm>
              <a:off x="5335587" y="3657600"/>
              <a:ext cx="2589213" cy="31242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61602" name="Rectangle 2"/>
          <p:cNvSpPr>
            <a:spLocks noGrp="1" noChangeArrowheads="1"/>
          </p:cNvSpPr>
          <p:nvPr>
            <p:ph type="title"/>
          </p:nvPr>
        </p:nvSpPr>
        <p:spPr>
          <a:xfrm>
            <a:off x="1684338" y="381000"/>
            <a:ext cx="6088062" cy="768350"/>
          </a:xfrm>
        </p:spPr>
        <p:txBody>
          <a:bodyPr/>
          <a:lstStyle/>
          <a:p>
            <a:pPr eaLnBrk="1" hangingPunct="1">
              <a:defRPr/>
            </a:pPr>
            <a:r>
              <a:rPr lang="en-US" sz="2800" dirty="0" smtClean="0"/>
              <a:t>What Codes Are Used in HCUP Data Files</a:t>
            </a:r>
          </a:p>
        </p:txBody>
      </p:sp>
      <p:sp>
        <p:nvSpPr>
          <p:cNvPr id="1561603" name="Rectangle 3"/>
          <p:cNvSpPr>
            <a:spLocks noGrp="1" noChangeArrowheads="1"/>
          </p:cNvSpPr>
          <p:nvPr>
            <p:ph idx="1"/>
          </p:nvPr>
        </p:nvSpPr>
        <p:spPr>
          <a:xfrm>
            <a:off x="152400" y="1905000"/>
            <a:ext cx="3352800" cy="2895600"/>
          </a:xfrm>
        </p:spPr>
        <p:txBody>
          <a:bodyPr/>
          <a:lstStyle/>
          <a:p>
            <a:pPr eaLnBrk="1" hangingPunct="1">
              <a:lnSpc>
                <a:spcPct val="70000"/>
              </a:lnSpc>
              <a:buFont typeface="Wingdings" charset="2"/>
              <a:buNone/>
            </a:pPr>
            <a:r>
              <a:rPr lang="en-US" sz="2600" b="1" u="sng" dirty="0"/>
              <a:t>DETAILED CODES</a:t>
            </a:r>
            <a:r>
              <a:rPr lang="en-US" sz="2600" b="1" dirty="0"/>
              <a:t> </a:t>
            </a:r>
          </a:p>
          <a:p>
            <a:pPr eaLnBrk="1" hangingPunct="1">
              <a:lnSpc>
                <a:spcPct val="70000"/>
              </a:lnSpc>
              <a:buFont typeface="Wingdings" charset="2"/>
              <a:buNone/>
            </a:pPr>
            <a:r>
              <a:rPr lang="en-US" sz="2000" dirty="0"/>
              <a:t>	</a:t>
            </a:r>
            <a:r>
              <a:rPr lang="en-US" sz="2400" dirty="0"/>
              <a:t>ICD-9-CM </a:t>
            </a:r>
          </a:p>
          <a:p>
            <a:pPr lvl="1" eaLnBrk="1" hangingPunct="1">
              <a:lnSpc>
                <a:spcPct val="70000"/>
              </a:lnSpc>
              <a:buFontTx/>
              <a:buNone/>
            </a:pPr>
            <a:r>
              <a:rPr lang="en-US" dirty="0"/>
              <a:t>  - </a:t>
            </a:r>
            <a:r>
              <a:rPr lang="en-US" sz="2200" dirty="0"/>
              <a:t>Diagnosis Codes</a:t>
            </a:r>
          </a:p>
          <a:p>
            <a:pPr lvl="1" eaLnBrk="1" hangingPunct="1">
              <a:lnSpc>
                <a:spcPct val="70000"/>
              </a:lnSpc>
              <a:buFontTx/>
              <a:buNone/>
            </a:pPr>
            <a:r>
              <a:rPr lang="en-US" sz="2200" dirty="0"/>
              <a:t>  - Procedure Codes</a:t>
            </a:r>
          </a:p>
          <a:p>
            <a:pPr eaLnBrk="1" hangingPunct="1">
              <a:lnSpc>
                <a:spcPct val="70000"/>
              </a:lnSpc>
              <a:buFont typeface="Wingdings" charset="2"/>
              <a:buNone/>
            </a:pPr>
            <a:r>
              <a:rPr lang="en-US" sz="2400" dirty="0"/>
              <a:t>	CPT</a:t>
            </a:r>
          </a:p>
          <a:p>
            <a:pPr eaLnBrk="1" hangingPunct="1">
              <a:lnSpc>
                <a:spcPct val="70000"/>
              </a:lnSpc>
              <a:buFont typeface="Wingdings" charset="2"/>
              <a:buNone/>
            </a:pPr>
            <a:r>
              <a:rPr lang="en-US" sz="2400" dirty="0"/>
              <a:t>	HCPCS</a:t>
            </a:r>
          </a:p>
          <a:p>
            <a:pPr eaLnBrk="1" hangingPunct="1">
              <a:lnSpc>
                <a:spcPct val="70000"/>
              </a:lnSpc>
              <a:buFont typeface="Wingdings" charset="2"/>
              <a:buNone/>
            </a:pPr>
            <a:endParaRPr lang="en-US" sz="1600" u="sng" dirty="0"/>
          </a:p>
          <a:p>
            <a:pPr eaLnBrk="1" hangingPunct="1">
              <a:lnSpc>
                <a:spcPct val="70000"/>
              </a:lnSpc>
              <a:buFont typeface="Wingdings" charset="2"/>
              <a:buNone/>
            </a:pPr>
            <a:endParaRPr lang="en-US" sz="1600" u="sng" dirty="0"/>
          </a:p>
          <a:p>
            <a:pPr eaLnBrk="1" hangingPunct="1">
              <a:lnSpc>
                <a:spcPct val="70000"/>
              </a:lnSpc>
              <a:buFont typeface="Wingdings" charset="2"/>
              <a:buNone/>
            </a:pPr>
            <a:r>
              <a:rPr lang="en-US" sz="2600" b="1" u="sng" dirty="0"/>
              <a:t>GROUPED CODES</a:t>
            </a:r>
            <a:r>
              <a:rPr lang="en-US" sz="2600" b="1" dirty="0"/>
              <a:t> </a:t>
            </a:r>
          </a:p>
          <a:p>
            <a:pPr eaLnBrk="1" hangingPunct="1">
              <a:lnSpc>
                <a:spcPct val="70000"/>
              </a:lnSpc>
              <a:buFont typeface="Wingdings" charset="2"/>
              <a:buNone/>
            </a:pPr>
            <a:r>
              <a:rPr lang="en-US" sz="2000" dirty="0"/>
              <a:t>	</a:t>
            </a:r>
            <a:r>
              <a:rPr lang="en-US" sz="2400" dirty="0"/>
              <a:t>DRG</a:t>
            </a:r>
          </a:p>
          <a:p>
            <a:pPr eaLnBrk="1" hangingPunct="1">
              <a:lnSpc>
                <a:spcPct val="70000"/>
              </a:lnSpc>
              <a:buFont typeface="Wingdings" charset="2"/>
              <a:buNone/>
            </a:pPr>
            <a:r>
              <a:rPr lang="en-US" sz="2400" dirty="0"/>
              <a:t>	MDC</a:t>
            </a:r>
          </a:p>
          <a:p>
            <a:pPr eaLnBrk="1" hangingPunct="1">
              <a:lnSpc>
                <a:spcPct val="70000"/>
              </a:lnSpc>
              <a:buFont typeface="Wingdings" charset="2"/>
              <a:buNone/>
            </a:pPr>
            <a:r>
              <a:rPr lang="en-US" sz="2400" dirty="0"/>
              <a:t>	CCS</a:t>
            </a:r>
          </a:p>
          <a:p>
            <a:pPr eaLnBrk="1" hangingPunct="1">
              <a:lnSpc>
                <a:spcPct val="70000"/>
              </a:lnSpc>
              <a:buFont typeface="Wingdings" charset="2"/>
              <a:buNone/>
            </a:pPr>
            <a:endParaRPr lang="en-US" sz="2000" dirty="0"/>
          </a:p>
          <a:p>
            <a:pPr eaLnBrk="1" hangingPunct="1">
              <a:lnSpc>
                <a:spcPct val="70000"/>
              </a:lnSpc>
              <a:buFont typeface="Wingdings" charset="2"/>
              <a:buNone/>
            </a:pPr>
            <a:endParaRPr lang="en-US" sz="2000" dirty="0"/>
          </a:p>
          <a:p>
            <a:pPr eaLnBrk="1" hangingPunct="1">
              <a:lnSpc>
                <a:spcPct val="70000"/>
              </a:lnSpc>
            </a:pPr>
            <a:endParaRPr lang="en-US" sz="2400" dirty="0"/>
          </a:p>
        </p:txBody>
      </p:sp>
      <p:sp>
        <p:nvSpPr>
          <p:cNvPr id="71684" name="Slide Number Placeholder 23"/>
          <p:cNvSpPr>
            <a:spLocks noGrp="1"/>
          </p:cNvSpPr>
          <p:nvPr>
            <p:ph type="sldNum" sz="quarter" idx="10"/>
          </p:nvPr>
        </p:nvSpPr>
        <p:spPr>
          <a:noFill/>
        </p:spPr>
        <p:txBody>
          <a:bodyPr/>
          <a:lstStyle/>
          <a:p>
            <a:fld id="{9BCF8246-9365-5848-AEA2-35F3BDA51C0B}" type="slidenum">
              <a:rPr lang="en-US"/>
              <a:pPr/>
              <a:t>56</a:t>
            </a:fld>
            <a:endParaRPr lang="en-US"/>
          </a:p>
        </p:txBody>
      </p:sp>
      <p:sp>
        <p:nvSpPr>
          <p:cNvPr id="19461" name="Text Box 4"/>
          <p:cNvSpPr txBox="1">
            <a:spLocks noChangeArrowheads="1"/>
          </p:cNvSpPr>
          <p:nvPr/>
        </p:nvSpPr>
        <p:spPr bwMode="auto">
          <a:xfrm>
            <a:off x="3429000" y="1447800"/>
            <a:ext cx="1981200" cy="5326063"/>
          </a:xfrm>
          <a:prstGeom prst="rect">
            <a:avLst/>
          </a:prstGeom>
          <a:solidFill>
            <a:schemeClr val="accent1">
              <a:alpha val="20000"/>
            </a:schemeClr>
          </a:solidFill>
          <a:ln w="9525" algn="ctr">
            <a:solidFill>
              <a:schemeClr val="tx1"/>
            </a:solidFill>
            <a:miter lim="800000"/>
            <a:headEnd/>
            <a:tailEnd/>
          </a:ln>
        </p:spPr>
        <p:txBody>
          <a:bodyPr>
            <a:spAutoFit/>
          </a:bodyPr>
          <a:lstStyle/>
          <a:p>
            <a:pPr>
              <a:spcBef>
                <a:spcPct val="50000"/>
              </a:spcBef>
              <a:defRPr/>
            </a:pPr>
            <a:r>
              <a:rPr lang="en-US" sz="2800" b="1" dirty="0">
                <a:solidFill>
                  <a:schemeClr val="tx2"/>
                </a:solidFill>
                <a:effectLst>
                  <a:outerShdw blurRad="38100" dist="38100" dir="2700000" algn="tl">
                    <a:srgbClr val="000000">
                      <a:alpha val="43137"/>
                    </a:srgbClr>
                  </a:outerShdw>
                </a:effectLst>
              </a:rPr>
              <a:t>Inpatient Databases</a:t>
            </a:r>
          </a:p>
          <a:p>
            <a:pPr>
              <a:spcBef>
                <a:spcPct val="50000"/>
              </a:spcBef>
              <a:defRPr/>
            </a:pPr>
            <a:r>
              <a:rPr lang="en-US" sz="1800" b="1" dirty="0">
                <a:effectLst>
                  <a:outerShdw blurRad="38100" dist="38100" dir="2700000" algn="tl">
                    <a:srgbClr val="000000">
                      <a:alpha val="43137"/>
                    </a:srgbClr>
                  </a:outerShdw>
                </a:effectLst>
              </a:rPr>
              <a:t>ICD-9-CM</a:t>
            </a:r>
          </a:p>
          <a:p>
            <a:pPr>
              <a:spcBef>
                <a:spcPct val="50000"/>
              </a:spcBef>
              <a:defRPr/>
            </a:pPr>
            <a:r>
              <a:rPr lang="en-US" sz="1800" b="1" dirty="0">
                <a:effectLst>
                  <a:outerShdw blurRad="38100" dist="38100" dir="2700000" algn="tl">
                    <a:srgbClr val="000000">
                      <a:alpha val="43137"/>
                    </a:srgbClr>
                  </a:outerShdw>
                </a:effectLst>
              </a:rPr>
              <a:t>DRG</a:t>
            </a:r>
          </a:p>
          <a:p>
            <a:pPr>
              <a:spcBef>
                <a:spcPct val="50000"/>
              </a:spcBef>
              <a:defRPr/>
            </a:pPr>
            <a:r>
              <a:rPr lang="en-US" sz="1800" b="1" dirty="0">
                <a:effectLst>
                  <a:outerShdw blurRad="38100" dist="38100" dir="2700000" algn="tl">
                    <a:srgbClr val="000000">
                      <a:alpha val="43137"/>
                    </a:srgbClr>
                  </a:outerShdw>
                </a:effectLst>
              </a:rPr>
              <a:t>MDC</a:t>
            </a:r>
          </a:p>
          <a:p>
            <a:pPr>
              <a:spcBef>
                <a:spcPct val="50000"/>
              </a:spcBef>
              <a:defRPr/>
            </a:pPr>
            <a:r>
              <a:rPr lang="en-US" sz="1800" b="1" dirty="0">
                <a:effectLst>
                  <a:outerShdw blurRad="38100" dist="38100" dir="2700000" algn="tl">
                    <a:srgbClr val="000000">
                      <a:alpha val="43137"/>
                    </a:srgbClr>
                  </a:outerShdw>
                </a:effectLst>
              </a:rPr>
              <a:t>CCS</a:t>
            </a:r>
          </a:p>
          <a:p>
            <a:pPr>
              <a:spcBef>
                <a:spcPct val="50000"/>
              </a:spcBef>
              <a:defRPr/>
            </a:pPr>
            <a:r>
              <a:rPr lang="en-US" sz="2800" b="1" dirty="0">
                <a:solidFill>
                  <a:schemeClr val="tx2"/>
                </a:solidFill>
                <a:effectLst>
                  <a:outerShdw blurRad="38100" dist="38100" dir="2700000" algn="tl">
                    <a:srgbClr val="000000">
                      <a:alpha val="43137"/>
                    </a:srgbClr>
                  </a:outerShdw>
                </a:effectLst>
              </a:rPr>
              <a:t>Outpatient Databases</a:t>
            </a:r>
          </a:p>
          <a:p>
            <a:pPr>
              <a:spcBef>
                <a:spcPct val="50000"/>
              </a:spcBef>
              <a:defRPr/>
            </a:pPr>
            <a:r>
              <a:rPr lang="en-US" sz="1800" b="1" dirty="0">
                <a:effectLst>
                  <a:outerShdw blurRad="38100" dist="38100" dir="2700000" algn="tl">
                    <a:srgbClr val="000000">
                      <a:alpha val="43137"/>
                    </a:srgbClr>
                  </a:outerShdw>
                </a:effectLst>
              </a:rPr>
              <a:t>ICD-9-CM</a:t>
            </a:r>
          </a:p>
          <a:p>
            <a:pPr>
              <a:spcBef>
                <a:spcPct val="50000"/>
              </a:spcBef>
              <a:defRPr/>
            </a:pPr>
            <a:r>
              <a:rPr lang="en-US" sz="1800" b="1" dirty="0">
                <a:effectLst>
                  <a:outerShdw blurRad="38100" dist="38100" dir="2700000" algn="tl">
                    <a:srgbClr val="000000">
                      <a:alpha val="43137"/>
                    </a:srgbClr>
                  </a:outerShdw>
                </a:effectLst>
              </a:rPr>
              <a:t>CPT</a:t>
            </a:r>
          </a:p>
          <a:p>
            <a:pPr>
              <a:spcBef>
                <a:spcPct val="50000"/>
              </a:spcBef>
              <a:defRPr/>
            </a:pPr>
            <a:r>
              <a:rPr lang="en-US" sz="1800" b="1" dirty="0">
                <a:effectLst>
                  <a:outerShdw blurRad="38100" dist="38100" dir="2700000" algn="tl">
                    <a:srgbClr val="000000">
                      <a:alpha val="43137"/>
                    </a:srgbClr>
                  </a:outerShdw>
                </a:effectLst>
              </a:rPr>
              <a:t>HCPCS</a:t>
            </a:r>
          </a:p>
          <a:p>
            <a:pPr>
              <a:spcBef>
                <a:spcPct val="50000"/>
              </a:spcBef>
              <a:defRPr/>
            </a:pPr>
            <a:r>
              <a:rPr lang="en-US" sz="1800" b="1" dirty="0">
                <a:effectLst>
                  <a:outerShdw blurRad="38100" dist="38100" dir="2700000" algn="tl">
                    <a:srgbClr val="000000">
                      <a:alpha val="43137"/>
                    </a:srgbClr>
                  </a:outerShdw>
                </a:effectLst>
              </a:rPr>
              <a:t>CCS</a:t>
            </a:r>
          </a:p>
        </p:txBody>
      </p:sp>
      <p:sp>
        <p:nvSpPr>
          <p:cNvPr id="71686" name="Text Box 5"/>
          <p:cNvSpPr txBox="1">
            <a:spLocks noChangeArrowheads="1"/>
          </p:cNvSpPr>
          <p:nvPr/>
        </p:nvSpPr>
        <p:spPr bwMode="auto">
          <a:xfrm>
            <a:off x="1066800" y="4598988"/>
            <a:ext cx="3225800" cy="476250"/>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nvGrpSpPr>
          <p:cNvPr id="26" name="Group 25"/>
          <p:cNvGrpSpPr/>
          <p:nvPr/>
        </p:nvGrpSpPr>
        <p:grpSpPr>
          <a:xfrm>
            <a:off x="5562600" y="1981200"/>
            <a:ext cx="3429000" cy="4387850"/>
            <a:chOff x="5562600" y="1981200"/>
            <a:chExt cx="3429000" cy="4387850"/>
          </a:xfrm>
        </p:grpSpPr>
        <p:grpSp>
          <p:nvGrpSpPr>
            <p:cNvPr id="71687" name="Group 6"/>
            <p:cNvGrpSpPr>
              <a:grpSpLocks/>
            </p:cNvGrpSpPr>
            <p:nvPr/>
          </p:nvGrpSpPr>
          <p:grpSpPr bwMode="auto">
            <a:xfrm>
              <a:off x="5638800" y="5105400"/>
              <a:ext cx="3352800" cy="1263650"/>
              <a:chOff x="3552" y="2976"/>
              <a:chExt cx="2208" cy="892"/>
            </a:xfrm>
          </p:grpSpPr>
          <p:grpSp>
            <p:nvGrpSpPr>
              <p:cNvPr id="71699" name="Group 7"/>
              <p:cNvGrpSpPr>
                <a:grpSpLocks/>
              </p:cNvGrpSpPr>
              <p:nvPr/>
            </p:nvGrpSpPr>
            <p:grpSpPr bwMode="auto">
              <a:xfrm>
                <a:off x="3552" y="2976"/>
                <a:ext cx="2208" cy="892"/>
                <a:chOff x="3552" y="2976"/>
                <a:chExt cx="2208" cy="892"/>
              </a:xfrm>
            </p:grpSpPr>
            <p:sp>
              <p:nvSpPr>
                <p:cNvPr id="71702" name="AutoShape 8"/>
                <p:cNvSpPr>
                  <a:spLocks noChangeArrowheads="1"/>
                </p:cNvSpPr>
                <p:nvPr/>
              </p:nvSpPr>
              <p:spPr bwMode="auto">
                <a:xfrm>
                  <a:off x="4224" y="3264"/>
                  <a:ext cx="1536" cy="604"/>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71703" name="Group 9"/>
                <p:cNvGrpSpPr>
                  <a:grpSpLocks/>
                </p:cNvGrpSpPr>
                <p:nvPr/>
              </p:nvGrpSpPr>
              <p:grpSpPr bwMode="auto">
                <a:xfrm>
                  <a:off x="3552" y="2976"/>
                  <a:ext cx="1536" cy="604"/>
                  <a:chOff x="336" y="2880"/>
                  <a:chExt cx="3120" cy="940"/>
                </a:xfrm>
              </p:grpSpPr>
              <p:sp>
                <p:nvSpPr>
                  <p:cNvPr id="71704" name="AutoShape 10"/>
                  <p:cNvSpPr>
                    <a:spLocks noChangeArrowheads="1"/>
                  </p:cNvSpPr>
                  <p:nvPr/>
                </p:nvSpPr>
                <p:spPr bwMode="auto">
                  <a:xfrm>
                    <a:off x="336" y="2880"/>
                    <a:ext cx="3120" cy="940"/>
                  </a:xfrm>
                  <a:prstGeom prst="flowChartMagneticDisk">
                    <a:avLst/>
                  </a:prstGeom>
                  <a:gradFill rotWithShape="1">
                    <a:gsLst>
                      <a:gs pos="0">
                        <a:srgbClr val="FFCC00"/>
                      </a:gs>
                      <a:gs pos="100000">
                        <a:srgbClr val="765E00"/>
                      </a:gs>
                    </a:gsLst>
                    <a:lin ang="5400000" scaled="1"/>
                  </a:gradFill>
                  <a:ln w="9525">
                    <a:solidFill>
                      <a:srgbClr val="000000"/>
                    </a:solidFill>
                    <a:round/>
                    <a:headEnd/>
                    <a:tailEnd/>
                  </a:ln>
                </p:spPr>
                <p:txBody>
                  <a:bodyPr wrap="none" anchor="ctr">
                    <a:prstTxWarp prst="textNoShape">
                      <a:avLst/>
                    </a:prstTxWarp>
                  </a:bodyPr>
                  <a:lstStyle/>
                  <a:p>
                    <a:endParaRPr lang="en-US"/>
                  </a:p>
                </p:txBody>
              </p:sp>
              <p:sp>
                <p:nvSpPr>
                  <p:cNvPr id="71705" name="Text Box 11"/>
                  <p:cNvSpPr txBox="1">
                    <a:spLocks noChangeArrowheads="1"/>
                  </p:cNvSpPr>
                  <p:nvPr/>
                </p:nvSpPr>
                <p:spPr bwMode="auto">
                  <a:xfrm>
                    <a:off x="336" y="3217"/>
                    <a:ext cx="3071" cy="523"/>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grpSp>
          <p:sp>
            <p:nvSpPr>
              <p:cNvPr id="19476" name="Text Box 12"/>
              <p:cNvSpPr txBox="1">
                <a:spLocks noChangeArrowheads="1"/>
              </p:cNvSpPr>
              <p:nvPr/>
            </p:nvSpPr>
            <p:spPr bwMode="auto">
              <a:xfrm>
                <a:off x="3936" y="3216"/>
                <a:ext cx="768" cy="259"/>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SASD</a:t>
                </a:r>
              </a:p>
            </p:txBody>
          </p:sp>
          <p:sp>
            <p:nvSpPr>
              <p:cNvPr id="19477" name="Text Box 13"/>
              <p:cNvSpPr txBox="1">
                <a:spLocks noChangeArrowheads="1"/>
              </p:cNvSpPr>
              <p:nvPr/>
            </p:nvSpPr>
            <p:spPr bwMode="auto">
              <a:xfrm>
                <a:off x="4656" y="3552"/>
                <a:ext cx="768" cy="259"/>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SEDD</a:t>
                </a:r>
              </a:p>
            </p:txBody>
          </p:sp>
        </p:grpSp>
        <p:grpSp>
          <p:nvGrpSpPr>
            <p:cNvPr id="71688" name="Group 14"/>
            <p:cNvGrpSpPr>
              <a:grpSpLocks/>
            </p:cNvGrpSpPr>
            <p:nvPr/>
          </p:nvGrpSpPr>
          <p:grpSpPr bwMode="auto">
            <a:xfrm>
              <a:off x="5562600" y="1981200"/>
              <a:ext cx="3276600" cy="1752600"/>
              <a:chOff x="3504" y="1056"/>
              <a:chExt cx="2256" cy="1344"/>
            </a:xfrm>
          </p:grpSpPr>
          <p:sp>
            <p:nvSpPr>
              <p:cNvPr id="1561615" name="AutoShape 15"/>
              <p:cNvSpPr>
                <a:spLocks noChangeArrowheads="1"/>
              </p:cNvSpPr>
              <p:nvPr/>
            </p:nvSpPr>
            <p:spPr bwMode="auto">
              <a:xfrm>
                <a:off x="3504" y="1775"/>
                <a:ext cx="1536" cy="625"/>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71692" name="AutoShape 16"/>
              <p:cNvSpPr>
                <a:spLocks noChangeArrowheads="1"/>
              </p:cNvSpPr>
              <p:nvPr/>
            </p:nvSpPr>
            <p:spPr bwMode="auto">
              <a:xfrm>
                <a:off x="4224" y="1440"/>
                <a:ext cx="1536" cy="672"/>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grpSp>
            <p:nvGrpSpPr>
              <p:cNvPr id="71693" name="Group 17"/>
              <p:cNvGrpSpPr>
                <a:grpSpLocks/>
              </p:cNvGrpSpPr>
              <p:nvPr/>
            </p:nvGrpSpPr>
            <p:grpSpPr bwMode="auto">
              <a:xfrm>
                <a:off x="3552" y="1056"/>
                <a:ext cx="1536" cy="652"/>
                <a:chOff x="336" y="2880"/>
                <a:chExt cx="3120" cy="940"/>
              </a:xfrm>
            </p:grpSpPr>
            <p:sp>
              <p:nvSpPr>
                <p:cNvPr id="1561618" name="AutoShape 18"/>
                <p:cNvSpPr>
                  <a:spLocks noChangeArrowheads="1"/>
                </p:cNvSpPr>
                <p:nvPr/>
              </p:nvSpPr>
              <p:spPr bwMode="auto">
                <a:xfrm>
                  <a:off x="336" y="2880"/>
                  <a:ext cx="3119" cy="944"/>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71698" name="Text Box 19"/>
                <p:cNvSpPr txBox="1">
                  <a:spLocks noChangeArrowheads="1"/>
                </p:cNvSpPr>
                <p:nvPr/>
              </p:nvSpPr>
              <p:spPr bwMode="auto">
                <a:xfrm>
                  <a:off x="336" y="3217"/>
                  <a:ext cx="3071" cy="526"/>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19470" name="Text Box 20"/>
              <p:cNvSpPr txBox="1">
                <a:spLocks noChangeArrowheads="1"/>
              </p:cNvSpPr>
              <p:nvPr/>
            </p:nvSpPr>
            <p:spPr bwMode="auto">
              <a:xfrm>
                <a:off x="3888" y="1345"/>
                <a:ext cx="768" cy="281"/>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SID</a:t>
                </a:r>
              </a:p>
            </p:txBody>
          </p:sp>
          <p:sp>
            <p:nvSpPr>
              <p:cNvPr id="19471" name="Text Box 21"/>
              <p:cNvSpPr txBox="1">
                <a:spLocks noChangeArrowheads="1"/>
              </p:cNvSpPr>
              <p:nvPr/>
            </p:nvSpPr>
            <p:spPr bwMode="auto">
              <a:xfrm>
                <a:off x="4608" y="1775"/>
                <a:ext cx="768" cy="280"/>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NIS</a:t>
                </a:r>
              </a:p>
            </p:txBody>
          </p:sp>
          <p:sp>
            <p:nvSpPr>
              <p:cNvPr id="19472" name="Text Box 22"/>
              <p:cNvSpPr txBox="1">
                <a:spLocks noChangeArrowheads="1"/>
              </p:cNvSpPr>
              <p:nvPr/>
            </p:nvSpPr>
            <p:spPr bwMode="auto">
              <a:xfrm>
                <a:off x="3888" y="2064"/>
                <a:ext cx="768" cy="281"/>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KID</a:t>
                </a:r>
              </a:p>
            </p:txBody>
          </p:sp>
        </p:grpSp>
        <p:sp>
          <p:nvSpPr>
            <p:cNvPr id="71689" name="AutoShape 12"/>
            <p:cNvSpPr>
              <a:spLocks noChangeArrowheads="1"/>
            </p:cNvSpPr>
            <p:nvPr/>
          </p:nvSpPr>
          <p:spPr bwMode="auto">
            <a:xfrm>
              <a:off x="6248400" y="3962400"/>
              <a:ext cx="2209800" cy="8382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grpSp>
      <p:sp>
        <p:nvSpPr>
          <p:cNvPr id="19466" name="Text Box 12"/>
          <p:cNvSpPr txBox="1">
            <a:spLocks noChangeArrowheads="1"/>
          </p:cNvSpPr>
          <p:nvPr/>
        </p:nvSpPr>
        <p:spPr bwMode="auto">
          <a:xfrm>
            <a:off x="6781800" y="4343400"/>
            <a:ext cx="1166813" cy="366713"/>
          </a:xfrm>
          <a:prstGeom prst="rect">
            <a:avLst/>
          </a:prstGeom>
          <a:noFill/>
          <a:ln w="9525" algn="ctr">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NEDS</a:t>
            </a:r>
          </a:p>
        </p:txBody>
      </p:sp>
    </p:spTree>
  </p:cSld>
  <p:clrMapOvr>
    <a:masterClrMapping/>
  </p:clrMapOvr>
  <p:transition spd="med" advClick="0">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hangingPunct="1">
              <a:defRPr/>
            </a:pPr>
            <a:endParaRPr lang="en-US" dirty="0"/>
          </a:p>
        </p:txBody>
      </p:sp>
      <p:sp>
        <p:nvSpPr>
          <p:cNvPr id="3" name="Text Placeholder 2"/>
          <p:cNvSpPr>
            <a:spLocks noGrp="1"/>
          </p:cNvSpPr>
          <p:nvPr>
            <p:ph type="body" sz="half" idx="1"/>
          </p:nvPr>
        </p:nvSpPr>
        <p:spPr/>
        <p:txBody>
          <a:bodyPr/>
          <a:lstStyle/>
          <a:p>
            <a:pPr eaLnBrk="1" hangingPunct="1">
              <a:buFont typeface="Wingdings" pitchFamily="2" charset="2"/>
              <a:buChar char="n"/>
              <a:defRPr/>
            </a:pPr>
            <a:endParaRPr lang="en-US"/>
          </a:p>
        </p:txBody>
      </p:sp>
      <p:pic>
        <p:nvPicPr>
          <p:cNvPr id="72708" name="ClipArt Placeholder 6" descr="slides.JPG"/>
          <p:cNvPicPr>
            <a:picLocks noGrp="1" noChangeAspect="1"/>
          </p:cNvPicPr>
          <p:nvPr>
            <p:ph type="clipArt" sz="half" idx="2"/>
          </p:nvPr>
        </p:nvPicPr>
        <p:blipFill>
          <a:blip r:embed="rId3"/>
          <a:srcRect/>
          <a:stretch>
            <a:fillRect/>
          </a:stretch>
        </p:blipFill>
        <p:spPr>
          <a:xfrm>
            <a:off x="0" y="0"/>
            <a:ext cx="9144000" cy="6858000"/>
          </a:xfrm>
        </p:spPr>
      </p:pic>
      <p:sp>
        <p:nvSpPr>
          <p:cNvPr id="72709" name="Slide Number Placeholder 4"/>
          <p:cNvSpPr>
            <a:spLocks noGrp="1"/>
          </p:cNvSpPr>
          <p:nvPr>
            <p:ph type="sldNum" sz="quarter" idx="10"/>
          </p:nvPr>
        </p:nvSpPr>
        <p:spPr>
          <a:noFill/>
        </p:spPr>
        <p:txBody>
          <a:bodyPr/>
          <a:lstStyle/>
          <a:p>
            <a:fld id="{497CC6EB-20EB-1748-B3A0-E6F6A34D15ED}" type="slidenum">
              <a:rPr lang="en-US"/>
              <a:pPr/>
              <a:t>57</a:t>
            </a:fld>
            <a:endParaRPr lang="en-US"/>
          </a:p>
        </p:txBody>
      </p:sp>
      <p:sp>
        <p:nvSpPr>
          <p:cNvPr id="115719" name="Text Box 7"/>
          <p:cNvSpPr txBox="1">
            <a:spLocks noChangeArrowheads="1"/>
          </p:cNvSpPr>
          <p:nvPr/>
        </p:nvSpPr>
        <p:spPr bwMode="auto">
          <a:xfrm>
            <a:off x="1671638" y="2743200"/>
            <a:ext cx="7145337" cy="466725"/>
          </a:xfrm>
          <a:prstGeom prst="rect">
            <a:avLst/>
          </a:prstGeom>
          <a:solidFill>
            <a:schemeClr val="accent2">
              <a:alpha val="49001"/>
            </a:schemeClr>
          </a:solidFill>
          <a:ln w="9525" algn="ctr">
            <a:solidFill>
              <a:srgbClr val="000000"/>
            </a:solidFill>
            <a:miter lim="800000"/>
            <a:headEnd/>
            <a:tailEnd/>
          </a:ln>
          <a:effectLst/>
        </p:spPr>
        <p:txBody>
          <a:bodyPr wrap="none">
            <a:spAutoFit/>
          </a:bodyPr>
          <a:lstStyle/>
          <a:p>
            <a:pPr>
              <a:defRPr/>
            </a:pPr>
            <a:r>
              <a:rPr lang="en-US" sz="2400" b="1">
                <a:solidFill>
                  <a:srgbClr val="000000"/>
                </a:solidFill>
                <a:effectLst>
                  <a:outerShdw blurRad="38100" dist="38100" dir="2700000" algn="tl">
                    <a:srgbClr val="FFFFFF"/>
                  </a:outerShdw>
                </a:effectLst>
              </a:rPr>
              <a:t>http://www.hcup-us.ahrq.gov/tools_software.jsp</a:t>
            </a:r>
          </a:p>
        </p:txBody>
      </p:sp>
    </p:spTree>
  </p:cSld>
  <p:clrMapOvr>
    <a:masterClrMapping/>
  </p:clrMapOvr>
  <p:transition spd="med" advClick="0">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369090" name="Rectangle 2"/>
          <p:cNvSpPr>
            <a:spLocks noGrp="1" noChangeArrowheads="1"/>
          </p:cNvSpPr>
          <p:nvPr>
            <p:ph type="title"/>
          </p:nvPr>
        </p:nvSpPr>
        <p:spPr>
          <a:xfrm>
            <a:off x="1760538" y="304800"/>
            <a:ext cx="6088062" cy="768350"/>
          </a:xfrm>
        </p:spPr>
        <p:txBody>
          <a:bodyPr/>
          <a:lstStyle/>
          <a:p>
            <a:pPr eaLnBrk="1" hangingPunct="1">
              <a:defRPr/>
            </a:pPr>
            <a:r>
              <a:rPr lang="en-US" sz="2800" dirty="0" smtClean="0"/>
              <a:t>Clinical Classifications Software (CCS) for ICD-9-CM</a:t>
            </a:r>
          </a:p>
        </p:txBody>
      </p:sp>
      <p:sp>
        <p:nvSpPr>
          <p:cNvPr id="73731" name="Slide Number Placeholder 32"/>
          <p:cNvSpPr>
            <a:spLocks noGrp="1"/>
          </p:cNvSpPr>
          <p:nvPr>
            <p:ph type="sldNum" sz="quarter" idx="10"/>
          </p:nvPr>
        </p:nvSpPr>
        <p:spPr>
          <a:noFill/>
        </p:spPr>
        <p:txBody>
          <a:bodyPr/>
          <a:lstStyle/>
          <a:p>
            <a:fld id="{F54F4E52-3D8F-2747-871D-17C68FB5569A}" type="slidenum">
              <a:rPr lang="en-US"/>
              <a:pPr/>
              <a:t>58</a:t>
            </a:fld>
            <a:endParaRPr lang="en-US"/>
          </a:p>
        </p:txBody>
      </p:sp>
      <p:grpSp>
        <p:nvGrpSpPr>
          <p:cNvPr id="35" name="Group 34"/>
          <p:cNvGrpSpPr/>
          <p:nvPr/>
        </p:nvGrpSpPr>
        <p:grpSpPr>
          <a:xfrm>
            <a:off x="381000" y="1447800"/>
            <a:ext cx="8763000" cy="4953000"/>
            <a:chOff x="381000" y="1447800"/>
            <a:chExt cx="8763000" cy="4953000"/>
          </a:xfrm>
        </p:grpSpPr>
        <p:pic>
          <p:nvPicPr>
            <p:cNvPr id="1369091" name="Picture 3" descr="Compact"/>
            <p:cNvPicPr>
              <a:picLocks noChangeAspect="1" noChangeArrowheads="1"/>
            </p:cNvPicPr>
            <p:nvPr/>
          </p:nvPicPr>
          <p:blipFill>
            <a:blip r:embed="rId3"/>
            <a:srcRect/>
            <a:stretch>
              <a:fillRect/>
            </a:stretch>
          </p:blipFill>
          <p:spPr bwMode="auto">
            <a:xfrm>
              <a:off x="533400" y="4191000"/>
              <a:ext cx="1735138" cy="846138"/>
            </a:xfrm>
            <a:prstGeom prst="rect">
              <a:avLst/>
            </a:prstGeom>
            <a:noFill/>
            <a:ln w="9525">
              <a:noFill/>
              <a:miter lim="800000"/>
              <a:headEnd/>
              <a:tailEnd/>
            </a:ln>
            <a:effectLst>
              <a:outerShdw dist="17961" dir="2700000" algn="ctr" rotWithShape="0">
                <a:schemeClr val="tx1"/>
              </a:outerShdw>
            </a:effectLst>
          </p:spPr>
        </p:pic>
        <p:sp>
          <p:nvSpPr>
            <p:cNvPr id="17413" name="Text Box 4"/>
            <p:cNvSpPr txBox="1">
              <a:spLocks noChangeArrowheads="1"/>
            </p:cNvSpPr>
            <p:nvPr/>
          </p:nvSpPr>
          <p:spPr bwMode="auto">
            <a:xfrm>
              <a:off x="381000" y="2979738"/>
              <a:ext cx="2286000" cy="769937"/>
            </a:xfrm>
            <a:prstGeom prst="rect">
              <a:avLst/>
            </a:prstGeom>
            <a:noFill/>
            <a:ln w="9525" algn="ctr">
              <a:noFill/>
              <a:miter lim="800000"/>
              <a:headEnd/>
              <a:tailEnd/>
            </a:ln>
          </p:spPr>
          <p:txBody>
            <a:bodyPr>
              <a:spAutoFit/>
            </a:bodyPr>
            <a:lstStyle/>
            <a:p>
              <a:pPr>
                <a:spcBef>
                  <a:spcPct val="50000"/>
                </a:spcBef>
                <a:defRPr/>
              </a:pPr>
              <a:r>
                <a:rPr lang="en-US" sz="2200" b="1" dirty="0"/>
                <a:t> </a:t>
              </a:r>
              <a:r>
                <a:rPr lang="en-US" sz="2200" b="1" dirty="0">
                  <a:effectLst>
                    <a:outerShdw blurRad="38100" dist="38100" dir="2700000" algn="tl">
                      <a:srgbClr val="000000">
                        <a:alpha val="43137"/>
                      </a:srgbClr>
                    </a:outerShdw>
                  </a:effectLst>
                </a:rPr>
                <a:t>CCS for              ICD-9-CM </a:t>
              </a:r>
            </a:p>
          </p:txBody>
        </p:sp>
        <p:sp>
          <p:nvSpPr>
            <p:cNvPr id="17414" name="Text Box 5"/>
            <p:cNvSpPr txBox="1">
              <a:spLocks noChangeArrowheads="1"/>
            </p:cNvSpPr>
            <p:nvPr/>
          </p:nvSpPr>
          <p:spPr bwMode="auto">
            <a:xfrm>
              <a:off x="5257800" y="2590800"/>
              <a:ext cx="1600200" cy="1824038"/>
            </a:xfrm>
            <a:prstGeom prst="rect">
              <a:avLst/>
            </a:prstGeom>
            <a:noFill/>
            <a:ln w="9525" algn="ctr">
              <a:no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ICD-9-CM Codes</a:t>
              </a:r>
            </a:p>
            <a:p>
              <a:pPr>
                <a:spcBef>
                  <a:spcPct val="50000"/>
                </a:spcBef>
                <a:defRPr/>
              </a:pPr>
              <a:r>
                <a:rPr lang="en-US" sz="1600" b="1" dirty="0">
                  <a:effectLst>
                    <a:outerShdw blurRad="38100" dist="38100" dir="2700000" algn="tl">
                      <a:srgbClr val="000000">
                        <a:alpha val="43137"/>
                      </a:srgbClr>
                    </a:outerShdw>
                  </a:effectLst>
                </a:rPr>
                <a:t> </a:t>
              </a:r>
            </a:p>
            <a:p>
              <a:pPr>
                <a:defRPr/>
              </a:pPr>
              <a:endParaRPr lang="en-US" sz="1600" b="1" dirty="0">
                <a:effectLst>
                  <a:outerShdw blurRad="38100" dist="38100" dir="2700000" algn="tl">
                    <a:srgbClr val="000000">
                      <a:alpha val="43137"/>
                    </a:srgbClr>
                  </a:outerShdw>
                </a:effectLst>
              </a:endParaRPr>
            </a:p>
            <a:p>
              <a:pPr>
                <a:defRPr/>
              </a:pPr>
              <a:r>
                <a:rPr lang="en-US" sz="1600" b="1" dirty="0">
                  <a:effectLst>
                    <a:outerShdw blurRad="38100" dist="38100" dir="2700000" algn="tl">
                      <a:srgbClr val="000000">
                        <a:alpha val="43137"/>
                      </a:srgbClr>
                    </a:outerShdw>
                  </a:effectLst>
                </a:rPr>
                <a:t> </a:t>
              </a:r>
            </a:p>
          </p:txBody>
        </p:sp>
        <p:sp>
          <p:nvSpPr>
            <p:cNvPr id="73735" name="AutoShape 6"/>
            <p:cNvSpPr>
              <a:spLocks/>
            </p:cNvSpPr>
            <p:nvPr/>
          </p:nvSpPr>
          <p:spPr bwMode="auto">
            <a:xfrm>
              <a:off x="6705600" y="3581400"/>
              <a:ext cx="609600" cy="838200"/>
            </a:xfrm>
            <a:prstGeom prst="rightBrace">
              <a:avLst>
                <a:gd name="adj1" fmla="val 11458"/>
                <a:gd name="adj2" fmla="val 50000"/>
              </a:avLst>
            </a:prstGeom>
            <a:noFill/>
            <a:ln w="9525">
              <a:solidFill>
                <a:schemeClr val="tx1"/>
              </a:solidFill>
              <a:round/>
              <a:headEnd/>
              <a:tailEnd/>
            </a:ln>
          </p:spPr>
          <p:txBody>
            <a:bodyPr wrap="none" anchor="ctr">
              <a:prstTxWarp prst="textNoShape">
                <a:avLst/>
              </a:prstTxWarp>
            </a:bodyPr>
            <a:lstStyle/>
            <a:p>
              <a:endParaRPr lang="en-US"/>
            </a:p>
          </p:txBody>
        </p:sp>
        <p:sp>
          <p:nvSpPr>
            <p:cNvPr id="73736" name="AutoShape 7"/>
            <p:cNvSpPr>
              <a:spLocks/>
            </p:cNvSpPr>
            <p:nvPr/>
          </p:nvSpPr>
          <p:spPr bwMode="auto">
            <a:xfrm>
              <a:off x="6705600" y="5164138"/>
              <a:ext cx="609600" cy="990600"/>
            </a:xfrm>
            <a:prstGeom prst="rightBrace">
              <a:avLst>
                <a:gd name="adj1" fmla="val 13542"/>
                <a:gd name="adj2" fmla="val 50000"/>
              </a:avLst>
            </a:prstGeom>
            <a:noFill/>
            <a:ln w="9525">
              <a:solidFill>
                <a:schemeClr val="tx1"/>
              </a:solidFill>
              <a:round/>
              <a:headEnd/>
              <a:tailEnd/>
            </a:ln>
          </p:spPr>
          <p:txBody>
            <a:bodyPr wrap="none" anchor="ctr">
              <a:prstTxWarp prst="textNoShape">
                <a:avLst/>
              </a:prstTxWarp>
            </a:bodyPr>
            <a:lstStyle/>
            <a:p>
              <a:endParaRPr lang="en-US"/>
            </a:p>
          </p:txBody>
        </p:sp>
        <p:sp>
          <p:nvSpPr>
            <p:cNvPr id="17417" name="Text Box 8"/>
            <p:cNvSpPr txBox="1">
              <a:spLocks noChangeArrowheads="1"/>
            </p:cNvSpPr>
            <p:nvPr/>
          </p:nvSpPr>
          <p:spPr bwMode="auto">
            <a:xfrm>
              <a:off x="1143000" y="1447800"/>
              <a:ext cx="6781800" cy="954088"/>
            </a:xfrm>
            <a:prstGeom prst="rect">
              <a:avLst/>
            </a:prstGeom>
            <a:solidFill>
              <a:schemeClr val="accent5">
                <a:lumMod val="75000"/>
                <a:alpha val="20000"/>
              </a:schemeClr>
            </a:solidFill>
            <a:ln w="9525" algn="ctr">
              <a:solidFill>
                <a:schemeClr val="tx1"/>
              </a:solidFill>
              <a:miter lim="800000"/>
              <a:headEnd/>
              <a:tailEnd/>
            </a:ln>
          </p:spPr>
          <p:txBody>
            <a:bodyPr>
              <a:spAutoFit/>
            </a:bodyPr>
            <a:lstStyle/>
            <a:p>
              <a:pPr>
                <a:spcBef>
                  <a:spcPct val="50000"/>
                </a:spcBef>
                <a:defRPr/>
              </a:pPr>
              <a:r>
                <a:rPr lang="en-US" sz="2800" b="1" dirty="0">
                  <a:effectLst>
                    <a:outerShdw blurRad="38100" dist="38100" dir="2700000" algn="tl">
                      <a:srgbClr val="000000">
                        <a:alpha val="43137"/>
                      </a:srgbClr>
                    </a:outerShdw>
                  </a:effectLst>
                </a:rPr>
                <a:t>Groups ICD-9-CM codes into clinically meaningful categories</a:t>
              </a:r>
            </a:p>
          </p:txBody>
        </p:sp>
        <p:sp>
          <p:nvSpPr>
            <p:cNvPr id="73738" name="Rectangle 9"/>
            <p:cNvSpPr>
              <a:spLocks noChangeArrowheads="1"/>
            </p:cNvSpPr>
            <p:nvPr/>
          </p:nvSpPr>
          <p:spPr bwMode="auto">
            <a:xfrm>
              <a:off x="7315200" y="2514600"/>
              <a:ext cx="1600200" cy="3886200"/>
            </a:xfrm>
            <a:prstGeom prst="rect">
              <a:avLst/>
            </a:prstGeom>
            <a:solidFill>
              <a:schemeClr val="accent1">
                <a:alpha val="20000"/>
              </a:schemeClr>
            </a:solidFill>
            <a:ln w="9525">
              <a:solidFill>
                <a:schemeClr val="tx1"/>
              </a:solidFill>
              <a:miter lim="800000"/>
              <a:headEnd/>
              <a:tailEnd/>
            </a:ln>
          </p:spPr>
          <p:txBody>
            <a:bodyPr wrap="none" anchor="ctr">
              <a:prstTxWarp prst="textNoShape">
                <a:avLst/>
              </a:prstTxWarp>
            </a:bodyPr>
            <a:lstStyle/>
            <a:p>
              <a:endParaRPr lang="en-US"/>
            </a:p>
          </p:txBody>
        </p:sp>
        <p:sp>
          <p:nvSpPr>
            <p:cNvPr id="17419" name="Text Box 10"/>
            <p:cNvSpPr txBox="1">
              <a:spLocks noChangeArrowheads="1"/>
            </p:cNvSpPr>
            <p:nvPr/>
          </p:nvSpPr>
          <p:spPr bwMode="auto">
            <a:xfrm>
              <a:off x="7239000" y="2590800"/>
              <a:ext cx="1905000" cy="769938"/>
            </a:xfrm>
            <a:prstGeom prst="rect">
              <a:avLst/>
            </a:prstGeom>
            <a:noFill/>
            <a:ln w="9525" algn="ctr">
              <a:no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CCS             Codes </a:t>
              </a:r>
            </a:p>
          </p:txBody>
        </p:sp>
        <p:sp>
          <p:nvSpPr>
            <p:cNvPr id="1369099" name="Text Box 11"/>
            <p:cNvSpPr txBox="1">
              <a:spLocks noChangeArrowheads="1"/>
            </p:cNvSpPr>
            <p:nvPr/>
          </p:nvSpPr>
          <p:spPr bwMode="auto">
            <a:xfrm>
              <a:off x="7315200" y="5105400"/>
              <a:ext cx="1582738" cy="769938"/>
            </a:xfrm>
            <a:prstGeom prst="rect">
              <a:avLst/>
            </a:prstGeom>
            <a:noFill/>
            <a:ln w="9525" algn="ctr">
              <a:noFill/>
              <a:miter lim="800000"/>
              <a:headEnd/>
              <a:tailEnd/>
            </a:ln>
            <a:effectLst/>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 </a:t>
              </a:r>
              <a:r>
                <a:rPr lang="en-US" sz="2200" b="1" dirty="0">
                  <a:solidFill>
                    <a:srgbClr val="66FF33"/>
                  </a:solidFill>
                  <a:effectLst>
                    <a:outerShdw blurRad="38100" dist="38100" dir="2700000" algn="tl">
                      <a:srgbClr val="000000">
                        <a:alpha val="43137"/>
                      </a:srgbClr>
                    </a:outerShdw>
                  </a:effectLst>
                </a:rPr>
                <a:t>CCS 6:                                     Hepatitis</a:t>
              </a:r>
            </a:p>
          </p:txBody>
        </p:sp>
        <p:sp>
          <p:nvSpPr>
            <p:cNvPr id="1369100" name="Text Box 12"/>
            <p:cNvSpPr txBox="1">
              <a:spLocks noChangeArrowheads="1"/>
            </p:cNvSpPr>
            <p:nvPr/>
          </p:nvSpPr>
          <p:spPr bwMode="auto">
            <a:xfrm>
              <a:off x="7315200" y="3581400"/>
              <a:ext cx="1671638" cy="762000"/>
            </a:xfrm>
            <a:prstGeom prst="rect">
              <a:avLst/>
            </a:prstGeom>
            <a:noFill/>
            <a:ln w="9525" algn="ctr">
              <a:noFill/>
              <a:miter lim="800000"/>
              <a:headEnd/>
              <a:tailEnd/>
            </a:ln>
            <a:effectLst/>
          </p:spPr>
          <p:txBody>
            <a:bodyPr>
              <a:spAutoFit/>
            </a:bodyPr>
            <a:lstStyle/>
            <a:p>
              <a:pPr>
                <a:spcBef>
                  <a:spcPct val="50000"/>
                </a:spcBef>
                <a:defRPr/>
              </a:pPr>
              <a:r>
                <a:rPr lang="en-US" sz="2200" b="1" dirty="0">
                  <a:solidFill>
                    <a:srgbClr val="66FF33"/>
                  </a:solidFill>
                  <a:effectLst>
                    <a:outerShdw blurRad="38100" dist="38100" dir="2700000" algn="tl">
                      <a:srgbClr val="000000">
                        <a:alpha val="43137"/>
                      </a:srgbClr>
                    </a:outerShdw>
                  </a:effectLst>
                </a:rPr>
                <a:t>CCS 2: Septicemia </a:t>
              </a:r>
            </a:p>
          </p:txBody>
        </p:sp>
        <p:sp>
          <p:nvSpPr>
            <p:cNvPr id="73742" name="AutoShape 13"/>
            <p:cNvSpPr>
              <a:spLocks noChangeArrowheads="1"/>
            </p:cNvSpPr>
            <p:nvPr/>
          </p:nvSpPr>
          <p:spPr bwMode="auto">
            <a:xfrm>
              <a:off x="4953000" y="4419600"/>
              <a:ext cx="457200" cy="304800"/>
            </a:xfrm>
            <a:prstGeom prst="rightArrow">
              <a:avLst>
                <a:gd name="adj1" fmla="val 50000"/>
                <a:gd name="adj2" fmla="val 37500"/>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a:p>
          </p:txBody>
        </p:sp>
        <p:sp>
          <p:nvSpPr>
            <p:cNvPr id="73743" name="AutoShape 14"/>
            <p:cNvSpPr>
              <a:spLocks noChangeArrowheads="1"/>
            </p:cNvSpPr>
            <p:nvPr/>
          </p:nvSpPr>
          <p:spPr bwMode="auto">
            <a:xfrm>
              <a:off x="2362200" y="4343400"/>
              <a:ext cx="457200" cy="304800"/>
            </a:xfrm>
            <a:prstGeom prst="rightArrow">
              <a:avLst>
                <a:gd name="adj1" fmla="val 50000"/>
                <a:gd name="adj2" fmla="val 37500"/>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a:p>
          </p:txBody>
        </p:sp>
        <p:grpSp>
          <p:nvGrpSpPr>
            <p:cNvPr id="73744" name="Group 15"/>
            <p:cNvGrpSpPr>
              <a:grpSpLocks/>
            </p:cNvGrpSpPr>
            <p:nvPr/>
          </p:nvGrpSpPr>
          <p:grpSpPr bwMode="auto">
            <a:xfrm>
              <a:off x="2895600" y="4953000"/>
              <a:ext cx="1981200" cy="608013"/>
              <a:chOff x="336" y="2784"/>
              <a:chExt cx="1200" cy="719"/>
            </a:xfrm>
          </p:grpSpPr>
          <p:sp>
            <p:nvSpPr>
              <p:cNvPr id="73761" name="AutoShape 16"/>
              <p:cNvSpPr>
                <a:spLocks noChangeArrowheads="1"/>
              </p:cNvSpPr>
              <p:nvPr/>
            </p:nvSpPr>
            <p:spPr bwMode="auto">
              <a:xfrm>
                <a:off x="336" y="2784"/>
                <a:ext cx="1200" cy="719"/>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73762" name="Text Box 17"/>
              <p:cNvSpPr txBox="1">
                <a:spLocks noChangeArrowheads="1"/>
              </p:cNvSpPr>
              <p:nvPr/>
            </p:nvSpPr>
            <p:spPr bwMode="auto">
              <a:xfrm>
                <a:off x="567" y="3144"/>
                <a:ext cx="772" cy="268"/>
              </a:xfrm>
              <a:prstGeom prst="rect">
                <a:avLst/>
              </a:prstGeom>
              <a:noFill/>
              <a:ln w="3175">
                <a:noFill/>
                <a:miter lim="800000"/>
                <a:headEnd/>
                <a:tailEnd/>
              </a:ln>
            </p:spPr>
            <p:txBody>
              <a:bodyPr wrap="none" anchor="ctr">
                <a:prstTxWarp prst="textNoShape">
                  <a:avLst/>
                </a:prstTxWarp>
              </a:bodyPr>
              <a:lstStyle/>
              <a:p>
                <a:pPr>
                  <a:spcBef>
                    <a:spcPct val="50000"/>
                  </a:spcBef>
                </a:pPr>
                <a:endParaRPr lang="en-US" b="1"/>
              </a:p>
              <a:p>
                <a:pPr>
                  <a:spcBef>
                    <a:spcPct val="50000"/>
                  </a:spcBef>
                </a:pPr>
                <a:r>
                  <a:rPr lang="en-US" sz="1800" b="1"/>
                  <a:t>SASD</a:t>
                </a:r>
              </a:p>
              <a:p>
                <a:pPr>
                  <a:spcBef>
                    <a:spcPct val="50000"/>
                  </a:spcBef>
                </a:pPr>
                <a:endParaRPr lang="en-US" b="1"/>
              </a:p>
            </p:txBody>
          </p:sp>
        </p:grpSp>
        <p:grpSp>
          <p:nvGrpSpPr>
            <p:cNvPr id="73745" name="Group 18"/>
            <p:cNvGrpSpPr>
              <a:grpSpLocks/>
            </p:cNvGrpSpPr>
            <p:nvPr/>
          </p:nvGrpSpPr>
          <p:grpSpPr bwMode="auto">
            <a:xfrm>
              <a:off x="2895600" y="4572000"/>
              <a:ext cx="1981200" cy="609600"/>
              <a:chOff x="864" y="2160"/>
              <a:chExt cx="672" cy="448"/>
            </a:xfrm>
          </p:grpSpPr>
          <p:sp>
            <p:nvSpPr>
              <p:cNvPr id="73759" name="AutoShape 19"/>
              <p:cNvSpPr>
                <a:spLocks noChangeArrowheads="1"/>
              </p:cNvSpPr>
              <p:nvPr/>
            </p:nvSpPr>
            <p:spPr bwMode="auto">
              <a:xfrm>
                <a:off x="864" y="2160"/>
                <a:ext cx="672" cy="448"/>
              </a:xfrm>
              <a:prstGeom prst="flowChartMagneticDisk">
                <a:avLst/>
              </a:prstGeom>
              <a:solidFill>
                <a:srgbClr val="CC0000"/>
              </a:solidFill>
              <a:ln w="3175">
                <a:solidFill>
                  <a:srgbClr val="000000"/>
                </a:solidFill>
                <a:round/>
                <a:headEnd/>
                <a:tailEnd/>
              </a:ln>
            </p:spPr>
            <p:txBody>
              <a:bodyPr wrap="none" anchor="ctr">
                <a:prstTxWarp prst="textNoShape">
                  <a:avLst/>
                </a:prstTxWarp>
              </a:bodyPr>
              <a:lstStyle/>
              <a:p>
                <a:endParaRPr lang="en-US"/>
              </a:p>
            </p:txBody>
          </p:sp>
          <p:sp>
            <p:nvSpPr>
              <p:cNvPr id="73760" name="Text Box 20"/>
              <p:cNvSpPr txBox="1">
                <a:spLocks noChangeArrowheads="1"/>
              </p:cNvSpPr>
              <p:nvPr/>
            </p:nvSpPr>
            <p:spPr bwMode="auto">
              <a:xfrm>
                <a:off x="993" y="2328"/>
                <a:ext cx="417" cy="272"/>
              </a:xfrm>
              <a:prstGeom prst="rect">
                <a:avLst/>
              </a:prstGeom>
              <a:solidFill>
                <a:srgbClr val="CC0000"/>
              </a:solidFill>
              <a:ln w="9525">
                <a:noFill/>
                <a:miter lim="800000"/>
                <a:headEnd/>
                <a:tailEnd/>
              </a:ln>
            </p:spPr>
            <p:txBody>
              <a:bodyPr lIns="92453" tIns="46226" rIns="92453" bIns="46226">
                <a:prstTxWarp prst="textNoShape">
                  <a:avLst/>
                </a:prstTxWarp>
                <a:spAutoFit/>
              </a:bodyPr>
              <a:lstStyle/>
              <a:p>
                <a:pPr>
                  <a:spcBef>
                    <a:spcPct val="50000"/>
                  </a:spcBef>
                </a:pPr>
                <a:r>
                  <a:rPr lang="en-US" sz="1800" b="1"/>
                  <a:t>SEDD</a:t>
                </a:r>
              </a:p>
            </p:txBody>
          </p:sp>
        </p:grpSp>
        <p:sp>
          <p:nvSpPr>
            <p:cNvPr id="17430" name="Text Box 32"/>
            <p:cNvSpPr txBox="1">
              <a:spLocks noChangeArrowheads="1"/>
            </p:cNvSpPr>
            <p:nvPr/>
          </p:nvSpPr>
          <p:spPr bwMode="auto">
            <a:xfrm>
              <a:off x="5334000" y="3429000"/>
              <a:ext cx="1524000" cy="2940050"/>
            </a:xfrm>
            <a:prstGeom prst="rect">
              <a:avLst/>
            </a:prstGeom>
            <a:noFill/>
            <a:ln w="9525" algn="ctr">
              <a:noFill/>
              <a:miter lim="800000"/>
              <a:headEnd/>
              <a:tailEnd/>
            </a:ln>
          </p:spPr>
          <p:txBody>
            <a:bodyPr>
              <a:spAutoFit/>
            </a:bodyPr>
            <a:lstStyle/>
            <a:p>
              <a:pPr>
                <a:spcBef>
                  <a:spcPct val="50000"/>
                </a:spcBef>
                <a:defRPr/>
              </a:pPr>
              <a:r>
                <a:rPr lang="en-US" sz="1000" dirty="0">
                  <a:effectLst>
                    <a:outerShdw blurRad="38100" dist="38100" dir="2700000" algn="tl">
                      <a:srgbClr val="000000">
                        <a:alpha val="43137"/>
                      </a:srgbClr>
                    </a:outerShdw>
                  </a:effectLst>
                </a:rPr>
                <a:t>0031 0202 0223 0362 0380 0381 03810 03811 03819 0382 0383 03840 03841 03842 03843 03844 03849 0388 0389 0545 449 7907</a:t>
              </a:r>
            </a:p>
            <a:p>
              <a:pPr>
                <a:spcBef>
                  <a:spcPct val="50000"/>
                </a:spcBef>
                <a:defRPr/>
              </a:pPr>
              <a:r>
                <a:rPr lang="en-US" sz="1000" dirty="0">
                  <a:effectLst>
                    <a:outerShdw blurRad="38100" dist="38100" dir="2700000" algn="tl">
                      <a:srgbClr val="000000">
                        <a:alpha val="43137"/>
                      </a:srgbClr>
                    </a:outerShdw>
                  </a:effectLst>
                </a:rPr>
                <a:t>0700 0701 0702 07020 07021 07022 07023 0703 07030 07031 07032 07033 0704 07041 07042 07043 07044 07049 0705 07051 07052 07053 07054 07059 0706 07070 07071 0709 57140 57141 57149 5731 5732 5733  </a:t>
              </a:r>
            </a:p>
          </p:txBody>
        </p:sp>
        <p:grpSp>
          <p:nvGrpSpPr>
            <p:cNvPr id="73747" name="Group 27"/>
            <p:cNvGrpSpPr>
              <a:grpSpLocks/>
            </p:cNvGrpSpPr>
            <p:nvPr/>
          </p:nvGrpSpPr>
          <p:grpSpPr bwMode="auto">
            <a:xfrm>
              <a:off x="2895600" y="4191000"/>
              <a:ext cx="1981200" cy="695325"/>
              <a:chOff x="3548" y="1248"/>
              <a:chExt cx="1405" cy="610"/>
            </a:xfrm>
          </p:grpSpPr>
          <p:grpSp>
            <p:nvGrpSpPr>
              <p:cNvPr id="73755" name="Group 28"/>
              <p:cNvGrpSpPr>
                <a:grpSpLocks/>
              </p:cNvGrpSpPr>
              <p:nvPr/>
            </p:nvGrpSpPr>
            <p:grpSpPr bwMode="auto">
              <a:xfrm>
                <a:off x="3548" y="1248"/>
                <a:ext cx="1405" cy="610"/>
                <a:chOff x="336" y="2880"/>
                <a:chExt cx="3120" cy="1069"/>
              </a:xfrm>
            </p:grpSpPr>
            <p:sp>
              <p:nvSpPr>
                <p:cNvPr id="1369117" name="AutoShape 29"/>
                <p:cNvSpPr>
                  <a:spLocks noChangeArrowheads="1"/>
                </p:cNvSpPr>
                <p:nvPr/>
              </p:nvSpPr>
              <p:spPr bwMode="auto">
                <a:xfrm>
                  <a:off x="336" y="2880"/>
                  <a:ext cx="3120" cy="937"/>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73758" name="Text Box 30"/>
                <p:cNvSpPr txBox="1">
                  <a:spLocks noChangeArrowheads="1"/>
                </p:cNvSpPr>
                <p:nvPr/>
              </p:nvSpPr>
              <p:spPr bwMode="auto">
                <a:xfrm>
                  <a:off x="336" y="3217"/>
                  <a:ext cx="3071" cy="73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73756" name="Text Box 31"/>
              <p:cNvSpPr txBox="1">
                <a:spLocks noChangeArrowheads="1"/>
              </p:cNvSpPr>
              <p:nvPr/>
            </p:nvSpPr>
            <p:spPr bwMode="auto">
              <a:xfrm>
                <a:off x="3888" y="1487"/>
                <a:ext cx="703" cy="322"/>
              </a:xfrm>
              <a:prstGeom prst="rect">
                <a:avLst/>
              </a:prstGeom>
              <a:noFill/>
              <a:ln w="9525">
                <a:noFill/>
                <a:miter lim="800000"/>
                <a:headEnd/>
                <a:tailEnd/>
              </a:ln>
            </p:spPr>
            <p:txBody>
              <a:bodyPr>
                <a:prstTxWarp prst="textNoShape">
                  <a:avLst/>
                </a:prstTxWarp>
                <a:spAutoFit/>
              </a:bodyPr>
              <a:lstStyle/>
              <a:p>
                <a:pPr>
                  <a:spcBef>
                    <a:spcPct val="50000"/>
                  </a:spcBef>
                </a:pPr>
                <a:r>
                  <a:rPr lang="en-US" sz="1800" b="1"/>
                  <a:t>SID</a:t>
                </a:r>
              </a:p>
            </p:txBody>
          </p:sp>
        </p:grpSp>
        <p:grpSp>
          <p:nvGrpSpPr>
            <p:cNvPr id="73748" name="Group 24"/>
            <p:cNvGrpSpPr>
              <a:grpSpLocks/>
            </p:cNvGrpSpPr>
            <p:nvPr/>
          </p:nvGrpSpPr>
          <p:grpSpPr bwMode="auto">
            <a:xfrm>
              <a:off x="2895600" y="3810000"/>
              <a:ext cx="1981200" cy="609600"/>
              <a:chOff x="1311" y="-462"/>
              <a:chExt cx="1405" cy="736"/>
            </a:xfrm>
          </p:grpSpPr>
          <p:sp>
            <p:nvSpPr>
              <p:cNvPr id="1369113" name="AutoShape 25"/>
              <p:cNvSpPr>
                <a:spLocks noChangeArrowheads="1"/>
              </p:cNvSpPr>
              <p:nvPr/>
            </p:nvSpPr>
            <p:spPr bwMode="auto">
              <a:xfrm>
                <a:off x="1311" y="-462"/>
                <a:ext cx="1405" cy="736"/>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73754" name="Text Box 26"/>
              <p:cNvSpPr txBox="1">
                <a:spLocks noChangeArrowheads="1"/>
              </p:cNvSpPr>
              <p:nvPr/>
            </p:nvSpPr>
            <p:spPr bwMode="auto">
              <a:xfrm>
                <a:off x="1632" y="-186"/>
                <a:ext cx="756" cy="443"/>
              </a:xfrm>
              <a:prstGeom prst="rect">
                <a:avLst/>
              </a:prstGeom>
              <a:noFill/>
              <a:ln w="9525">
                <a:noFill/>
                <a:miter lim="800000"/>
                <a:headEnd/>
                <a:tailEnd/>
              </a:ln>
            </p:spPr>
            <p:txBody>
              <a:bodyPr>
                <a:prstTxWarp prst="textNoShape">
                  <a:avLst/>
                </a:prstTxWarp>
                <a:spAutoFit/>
              </a:bodyPr>
              <a:lstStyle/>
              <a:p>
                <a:pPr>
                  <a:spcBef>
                    <a:spcPct val="50000"/>
                  </a:spcBef>
                </a:pPr>
                <a:r>
                  <a:rPr lang="en-US" sz="1800" b="1"/>
                  <a:t>KID</a:t>
                </a:r>
              </a:p>
            </p:txBody>
          </p:sp>
        </p:grpSp>
        <p:sp>
          <p:nvSpPr>
            <p:cNvPr id="73749" name="AutoShape 22"/>
            <p:cNvSpPr>
              <a:spLocks noChangeArrowheads="1"/>
            </p:cNvSpPr>
            <p:nvPr/>
          </p:nvSpPr>
          <p:spPr bwMode="auto">
            <a:xfrm>
              <a:off x="2895600" y="3429000"/>
              <a:ext cx="1981200" cy="6096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73750" name="Text Box 23"/>
            <p:cNvSpPr txBox="1">
              <a:spLocks noChangeArrowheads="1"/>
            </p:cNvSpPr>
            <p:nvPr/>
          </p:nvSpPr>
          <p:spPr bwMode="auto">
            <a:xfrm>
              <a:off x="3352800" y="3657600"/>
              <a:ext cx="1077913" cy="366713"/>
            </a:xfrm>
            <a:prstGeom prst="rect">
              <a:avLst/>
            </a:prstGeom>
            <a:noFill/>
            <a:ln w="9525">
              <a:noFill/>
              <a:miter lim="800000"/>
              <a:headEnd/>
              <a:tailEnd/>
            </a:ln>
          </p:spPr>
          <p:txBody>
            <a:bodyPr>
              <a:prstTxWarp prst="textNoShape">
                <a:avLst/>
              </a:prstTxWarp>
              <a:spAutoFit/>
            </a:bodyPr>
            <a:lstStyle/>
            <a:p>
              <a:pPr>
                <a:spcBef>
                  <a:spcPct val="50000"/>
                </a:spcBef>
              </a:pPr>
              <a:r>
                <a:rPr lang="en-US" sz="1800" b="1"/>
                <a:t>NIS</a:t>
              </a:r>
            </a:p>
          </p:txBody>
        </p:sp>
        <p:sp>
          <p:nvSpPr>
            <p:cNvPr id="73751" name="AutoShape 12"/>
            <p:cNvSpPr>
              <a:spLocks noChangeArrowheads="1"/>
            </p:cNvSpPr>
            <p:nvPr/>
          </p:nvSpPr>
          <p:spPr bwMode="auto">
            <a:xfrm>
              <a:off x="2895600" y="3048000"/>
              <a:ext cx="1981200" cy="6096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73752" name="Text Box 23"/>
            <p:cNvSpPr txBox="1">
              <a:spLocks noChangeArrowheads="1"/>
            </p:cNvSpPr>
            <p:nvPr/>
          </p:nvSpPr>
          <p:spPr bwMode="auto">
            <a:xfrm>
              <a:off x="3352800" y="3276600"/>
              <a:ext cx="1077913" cy="366713"/>
            </a:xfrm>
            <a:prstGeom prst="rect">
              <a:avLst/>
            </a:prstGeom>
            <a:noFill/>
            <a:ln w="9525">
              <a:noFill/>
              <a:miter lim="800000"/>
              <a:headEnd/>
              <a:tailEnd/>
            </a:ln>
          </p:spPr>
          <p:txBody>
            <a:bodyPr>
              <a:prstTxWarp prst="textNoShape">
                <a:avLst/>
              </a:prstTxWarp>
              <a:spAutoFit/>
            </a:bodyPr>
            <a:lstStyle/>
            <a:p>
              <a:pPr>
                <a:spcBef>
                  <a:spcPct val="50000"/>
                </a:spcBef>
              </a:pPr>
              <a:r>
                <a:rPr lang="en-US" sz="1800" b="1"/>
                <a:t>NEDS</a:t>
              </a:r>
            </a:p>
          </p:txBody>
        </p:sp>
      </p:grpSp>
    </p:spTree>
  </p:cSld>
  <p:clrMapOvr>
    <a:masterClrMapping/>
  </p:clrMapOvr>
  <p:transition spd="med" advClick="0">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pPr>
              <a:defRPr/>
            </a:pPr>
            <a:r>
              <a:rPr lang="en-US" sz="2800" dirty="0" smtClean="0"/>
              <a:t>Clinical Classification Software</a:t>
            </a:r>
            <a:br>
              <a:rPr lang="en-US" sz="2800" dirty="0" smtClean="0"/>
            </a:br>
            <a:r>
              <a:rPr lang="en-US" sz="2800" dirty="0" smtClean="0"/>
              <a:t>(CCS) for Services and </a:t>
            </a:r>
            <a:r>
              <a:rPr lang="en-US" sz="2800" dirty="0" smtClean="0"/>
              <a:t>Procedures</a:t>
            </a:r>
            <a:endParaRPr lang="en-US" sz="2800" dirty="0"/>
          </a:p>
        </p:txBody>
      </p:sp>
      <p:sp>
        <p:nvSpPr>
          <p:cNvPr id="74761" name="Slide Number Placeholder 10"/>
          <p:cNvSpPr>
            <a:spLocks noGrp="1"/>
          </p:cNvSpPr>
          <p:nvPr>
            <p:ph type="sldNum" sz="quarter" idx="10"/>
          </p:nvPr>
        </p:nvSpPr>
        <p:spPr>
          <a:noFill/>
        </p:spPr>
        <p:txBody>
          <a:bodyPr/>
          <a:lstStyle/>
          <a:p>
            <a:fld id="{A5F5D4A3-1839-FB47-8261-A7A411D54D94}" type="slidenum">
              <a:rPr lang="en-US"/>
              <a:pPr/>
              <a:t>59</a:t>
            </a:fld>
            <a:endParaRPr lang="en-US"/>
          </a:p>
        </p:txBody>
      </p:sp>
      <p:grpSp>
        <p:nvGrpSpPr>
          <p:cNvPr id="12" name="Group 11"/>
          <p:cNvGrpSpPr/>
          <p:nvPr/>
        </p:nvGrpSpPr>
        <p:grpSpPr>
          <a:xfrm>
            <a:off x="152400" y="1600200"/>
            <a:ext cx="8848725" cy="5141913"/>
            <a:chOff x="152400" y="1600200"/>
            <a:chExt cx="8848725" cy="5141913"/>
          </a:xfrm>
        </p:grpSpPr>
        <p:sp>
          <p:nvSpPr>
            <p:cNvPr id="18434" name="Text Box 2"/>
            <p:cNvSpPr txBox="1">
              <a:spLocks noChangeArrowheads="1"/>
            </p:cNvSpPr>
            <p:nvPr/>
          </p:nvSpPr>
          <p:spPr bwMode="auto">
            <a:xfrm>
              <a:off x="762000" y="4495800"/>
              <a:ext cx="7620000" cy="2246313"/>
            </a:xfrm>
            <a:prstGeom prst="rect">
              <a:avLst/>
            </a:prstGeom>
            <a:solidFill>
              <a:schemeClr val="accent1">
                <a:alpha val="20000"/>
              </a:schemeClr>
            </a:solidFill>
            <a:ln w="9525" algn="ctr">
              <a:solidFill>
                <a:schemeClr val="tx1"/>
              </a:solidFill>
              <a:miter lim="800000"/>
              <a:headEnd/>
              <a:tailEnd/>
            </a:ln>
          </p:spPr>
          <p:txBody>
            <a:bodyPr>
              <a:spAutoFit/>
            </a:bodyPr>
            <a:lstStyle/>
            <a:p>
              <a:pPr>
                <a:spcBef>
                  <a:spcPct val="50000"/>
                </a:spcBef>
                <a:defRPr/>
              </a:pPr>
              <a:r>
                <a:rPr lang="en-US" sz="2800" b="1" dirty="0">
                  <a:effectLst>
                    <a:outerShdw blurRad="38100" dist="38100" dir="2700000" algn="tl">
                      <a:srgbClr val="000000">
                        <a:alpha val="43137"/>
                      </a:srgbClr>
                    </a:outerShdw>
                  </a:effectLst>
                </a:rPr>
                <a:t>The CCS collapses CPT codes into a smaller number of clinically-meaningful categories that can be more useful for presenting descriptive statistics than are individual CPT or HCPCS codes</a:t>
              </a:r>
            </a:p>
          </p:txBody>
        </p:sp>
        <p:pic>
          <p:nvPicPr>
            <p:cNvPr id="1557508" name="Picture 4" descr="Compact"/>
            <p:cNvPicPr>
              <a:picLocks noChangeAspect="1" noChangeArrowheads="1"/>
            </p:cNvPicPr>
            <p:nvPr/>
          </p:nvPicPr>
          <p:blipFill>
            <a:blip r:embed="rId3"/>
            <a:srcRect/>
            <a:stretch>
              <a:fillRect/>
            </a:stretch>
          </p:blipFill>
          <p:spPr bwMode="auto">
            <a:xfrm>
              <a:off x="3429000" y="2286000"/>
              <a:ext cx="2527300" cy="1233488"/>
            </a:xfrm>
            <a:prstGeom prst="rect">
              <a:avLst/>
            </a:prstGeom>
            <a:noFill/>
            <a:effectLst>
              <a:outerShdw dist="17961" dir="2700000" algn="ctr" rotWithShape="0">
                <a:schemeClr val="tx1"/>
              </a:outerShdw>
            </a:effectLst>
          </p:spPr>
        </p:pic>
        <p:sp>
          <p:nvSpPr>
            <p:cNvPr id="74757" name="Oval 5"/>
            <p:cNvSpPr>
              <a:spLocks noChangeArrowheads="1"/>
            </p:cNvSpPr>
            <p:nvPr/>
          </p:nvSpPr>
          <p:spPr bwMode="auto">
            <a:xfrm>
              <a:off x="1295400" y="1600200"/>
              <a:ext cx="7239000" cy="1066800"/>
            </a:xfrm>
            <a:prstGeom prst="ellipse">
              <a:avLst/>
            </a:prstGeom>
            <a:noFill/>
            <a:ln w="9525">
              <a:noFill/>
              <a:round/>
              <a:headEnd/>
              <a:tailEnd/>
            </a:ln>
          </p:spPr>
          <p:txBody>
            <a:bodyPr wrap="none" lIns="92453" tIns="46226" rIns="92453" bIns="46226" anchor="ctr">
              <a:prstTxWarp prst="textNoShape">
                <a:avLst/>
              </a:prstTxWarp>
            </a:bodyPr>
            <a:lstStyle/>
            <a:p>
              <a:endParaRPr lang="en-US"/>
            </a:p>
          </p:txBody>
        </p:sp>
        <p:sp>
          <p:nvSpPr>
            <p:cNvPr id="18438" name="Text Box 6"/>
            <p:cNvSpPr txBox="1">
              <a:spLocks noChangeArrowheads="1"/>
            </p:cNvSpPr>
            <p:nvPr/>
          </p:nvSpPr>
          <p:spPr bwMode="auto">
            <a:xfrm>
              <a:off x="152400" y="1981200"/>
              <a:ext cx="2514600" cy="1446213"/>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9,000 CPT/HCPCS codes and 6,000 HCPCS codes</a:t>
              </a:r>
            </a:p>
          </p:txBody>
        </p:sp>
        <p:sp>
          <p:nvSpPr>
            <p:cNvPr id="74759" name="Line 7"/>
            <p:cNvSpPr>
              <a:spLocks noChangeShapeType="1"/>
            </p:cNvSpPr>
            <p:nvPr/>
          </p:nvSpPr>
          <p:spPr bwMode="auto">
            <a:xfrm>
              <a:off x="2743200" y="2971800"/>
              <a:ext cx="609600" cy="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sp>
          <p:nvSpPr>
            <p:cNvPr id="18441" name="Text Box 9"/>
            <p:cNvSpPr txBox="1">
              <a:spLocks noChangeArrowheads="1"/>
            </p:cNvSpPr>
            <p:nvPr/>
          </p:nvSpPr>
          <p:spPr bwMode="auto">
            <a:xfrm rot="10800000" flipV="1">
              <a:off x="6629400" y="2119313"/>
              <a:ext cx="2371725" cy="1446212"/>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244 Mutually Exclusive Clinical Classifications</a:t>
              </a:r>
            </a:p>
          </p:txBody>
        </p:sp>
        <p:sp>
          <p:nvSpPr>
            <p:cNvPr id="74762" name="Line 7"/>
            <p:cNvSpPr>
              <a:spLocks noChangeShapeType="1"/>
            </p:cNvSpPr>
            <p:nvPr/>
          </p:nvSpPr>
          <p:spPr bwMode="auto">
            <a:xfrm>
              <a:off x="5943600" y="3048000"/>
              <a:ext cx="609600" cy="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10" name="Group 209"/>
          <p:cNvGrpSpPr/>
          <p:nvPr/>
        </p:nvGrpSpPr>
        <p:grpSpPr>
          <a:xfrm>
            <a:off x="304800" y="1447800"/>
            <a:ext cx="8680450" cy="4924425"/>
            <a:chOff x="304800" y="1447800"/>
            <a:chExt cx="8680450" cy="4924425"/>
          </a:xfrm>
        </p:grpSpPr>
        <p:grpSp>
          <p:nvGrpSpPr>
            <p:cNvPr id="21507" name="Group 11"/>
            <p:cNvGrpSpPr>
              <a:grpSpLocks/>
            </p:cNvGrpSpPr>
            <p:nvPr/>
          </p:nvGrpSpPr>
          <p:grpSpPr bwMode="auto">
            <a:xfrm>
              <a:off x="1752600" y="5105400"/>
              <a:ext cx="949325" cy="941388"/>
              <a:chOff x="144" y="2832"/>
              <a:chExt cx="912" cy="672"/>
            </a:xfrm>
          </p:grpSpPr>
          <p:sp>
            <p:nvSpPr>
              <p:cNvPr id="4" name="Rectangle 12"/>
              <p:cNvSpPr>
                <a:spLocks noChangeArrowheads="1"/>
              </p:cNvSpPr>
              <p:nvPr/>
            </p:nvSpPr>
            <p:spPr bwMode="auto">
              <a:xfrm>
                <a:off x="144" y="2832"/>
                <a:ext cx="912" cy="672"/>
              </a:xfrm>
              <a:prstGeom prst="rect">
                <a:avLst/>
              </a:prstGeom>
              <a:noFill/>
              <a:ln w="12700" cmpd="dbl">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grpSp>
            <p:nvGrpSpPr>
              <p:cNvPr id="21696" name="Group 13"/>
              <p:cNvGrpSpPr>
                <a:grpSpLocks noChangeAspect="1"/>
              </p:cNvGrpSpPr>
              <p:nvPr/>
            </p:nvGrpSpPr>
            <p:grpSpPr bwMode="auto">
              <a:xfrm>
                <a:off x="190" y="2939"/>
                <a:ext cx="695" cy="474"/>
                <a:chOff x="240" y="3319"/>
                <a:chExt cx="869" cy="590"/>
              </a:xfrm>
            </p:grpSpPr>
            <p:sp>
              <p:nvSpPr>
                <p:cNvPr id="7" name="Freeform 14"/>
                <p:cNvSpPr>
                  <a:spLocks noChangeAspect="1"/>
                </p:cNvSpPr>
                <p:nvPr/>
              </p:nvSpPr>
              <p:spPr bwMode="auto">
                <a:xfrm>
                  <a:off x="894" y="3680"/>
                  <a:ext cx="215" cy="231"/>
                </a:xfrm>
                <a:custGeom>
                  <a:avLst/>
                  <a:gdLst>
                    <a:gd name="T0" fmla="*/ 1 w 860"/>
                    <a:gd name="T1" fmla="*/ 3 h 917"/>
                    <a:gd name="T2" fmla="*/ 1 w 860"/>
                    <a:gd name="T3" fmla="*/ 3 h 917"/>
                    <a:gd name="T4" fmla="*/ 1 w 860"/>
                    <a:gd name="T5" fmla="*/ 3 h 917"/>
                    <a:gd name="T6" fmla="*/ 2 w 860"/>
                    <a:gd name="T7" fmla="*/ 3 h 917"/>
                    <a:gd name="T8" fmla="*/ 2 w 860"/>
                    <a:gd name="T9" fmla="*/ 2 h 917"/>
                    <a:gd name="T10" fmla="*/ 2 w 860"/>
                    <a:gd name="T11" fmla="*/ 3 h 917"/>
                    <a:gd name="T12" fmla="*/ 3 w 860"/>
                    <a:gd name="T13" fmla="*/ 2 h 917"/>
                    <a:gd name="T14" fmla="*/ 3 w 860"/>
                    <a:gd name="T15" fmla="*/ 2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1 h 917"/>
                    <a:gd name="T28" fmla="*/ 3 w 860"/>
                    <a:gd name="T29" fmla="*/ 1 h 917"/>
                    <a:gd name="T30" fmla="*/ 3 w 860"/>
                    <a:gd name="T31" fmla="*/ 1 h 917"/>
                    <a:gd name="T32" fmla="*/ 2 w 860"/>
                    <a:gd name="T33" fmla="*/ 0 h 917"/>
                    <a:gd name="T34" fmla="*/ 2 w 860"/>
                    <a:gd name="T35" fmla="*/ 0 h 917"/>
                    <a:gd name="T36" fmla="*/ 2 w 860"/>
                    <a:gd name="T37" fmla="*/ 0 h 917"/>
                    <a:gd name="T38" fmla="*/ 1 w 860"/>
                    <a:gd name="T39" fmla="*/ 0 h 917"/>
                    <a:gd name="T40" fmla="*/ 1 w 860"/>
                    <a:gd name="T41" fmla="*/ 0 h 917"/>
                    <a:gd name="T42" fmla="*/ 1 w 860"/>
                    <a:gd name="T43" fmla="*/ 0 h 917"/>
                    <a:gd name="T44" fmla="*/ 1 w 860"/>
                    <a:gd name="T45" fmla="*/ 0 h 917"/>
                    <a:gd name="T46" fmla="*/ 1 w 860"/>
                    <a:gd name="T47" fmla="*/ 1 h 917"/>
                    <a:gd name="T48" fmla="*/ 1 w 860"/>
                    <a:gd name="T49" fmla="*/ 1 h 917"/>
                    <a:gd name="T50" fmla="*/ 1 w 860"/>
                    <a:gd name="T51" fmla="*/ 1 h 917"/>
                    <a:gd name="T52" fmla="*/ 0 w 860"/>
                    <a:gd name="T53" fmla="*/ 1 h 917"/>
                    <a:gd name="T54" fmla="*/ 0 w 860"/>
                    <a:gd name="T55" fmla="*/ 1 h 917"/>
                    <a:gd name="T56" fmla="*/ 1 w 860"/>
                    <a:gd name="T57" fmla="*/ 2 h 917"/>
                    <a:gd name="T58" fmla="*/ 1 w 860"/>
                    <a:gd name="T59" fmla="*/ 3 h 917"/>
                    <a:gd name="T60" fmla="*/ 1 w 860"/>
                    <a:gd name="T61" fmla="*/ 3 h 917"/>
                    <a:gd name="T62" fmla="*/ 1 w 860"/>
                    <a:gd name="T63" fmla="*/ 3 h 917"/>
                    <a:gd name="T64" fmla="*/ 1 w 860"/>
                    <a:gd name="T65" fmla="*/ 3 h 917"/>
                    <a:gd name="T66" fmla="*/ 1 w 860"/>
                    <a:gd name="T67" fmla="*/ 3 h 917"/>
                    <a:gd name="T68" fmla="*/ 1 w 860"/>
                    <a:gd name="T69" fmla="*/ 3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6" y="893"/>
                      </a:moveTo>
                      <a:lnTo>
                        <a:pt x="341" y="871"/>
                      </a:lnTo>
                      <a:lnTo>
                        <a:pt x="333" y="836"/>
                      </a:lnTo>
                      <a:lnTo>
                        <a:pt x="434" y="778"/>
                      </a:lnTo>
                      <a:lnTo>
                        <a:pt x="517" y="672"/>
                      </a:lnTo>
                      <a:lnTo>
                        <a:pt x="573" y="720"/>
                      </a:lnTo>
                      <a:lnTo>
                        <a:pt x="682" y="660"/>
                      </a:lnTo>
                      <a:lnTo>
                        <a:pt x="739" y="627"/>
                      </a:lnTo>
                      <a:lnTo>
                        <a:pt x="767" y="569"/>
                      </a:lnTo>
                      <a:lnTo>
                        <a:pt x="850" y="521"/>
                      </a:lnTo>
                      <a:lnTo>
                        <a:pt x="860" y="475"/>
                      </a:lnTo>
                      <a:lnTo>
                        <a:pt x="776" y="451"/>
                      </a:lnTo>
                      <a:lnTo>
                        <a:pt x="739" y="326"/>
                      </a:lnTo>
                      <a:lnTo>
                        <a:pt x="657" y="347"/>
                      </a:lnTo>
                      <a:lnTo>
                        <a:pt x="657" y="266"/>
                      </a:lnTo>
                      <a:lnTo>
                        <a:pt x="618" y="221"/>
                      </a:lnTo>
                      <a:lnTo>
                        <a:pt x="490" y="139"/>
                      </a:lnTo>
                      <a:lnTo>
                        <a:pt x="396" y="128"/>
                      </a:lnTo>
                      <a:lnTo>
                        <a:pt x="351" y="82"/>
                      </a:lnTo>
                      <a:lnTo>
                        <a:pt x="147" y="0"/>
                      </a:lnTo>
                      <a:lnTo>
                        <a:pt x="120" y="24"/>
                      </a:lnTo>
                      <a:lnTo>
                        <a:pt x="120" y="92"/>
                      </a:lnTo>
                      <a:lnTo>
                        <a:pt x="157" y="114"/>
                      </a:lnTo>
                      <a:lnTo>
                        <a:pt x="157" y="186"/>
                      </a:lnTo>
                      <a:lnTo>
                        <a:pt x="128" y="231"/>
                      </a:lnTo>
                      <a:lnTo>
                        <a:pt x="100" y="266"/>
                      </a:lnTo>
                      <a:lnTo>
                        <a:pt x="47" y="279"/>
                      </a:lnTo>
                      <a:lnTo>
                        <a:pt x="0" y="369"/>
                      </a:lnTo>
                      <a:lnTo>
                        <a:pt x="110" y="604"/>
                      </a:lnTo>
                      <a:lnTo>
                        <a:pt x="110" y="753"/>
                      </a:lnTo>
                      <a:lnTo>
                        <a:pt x="90" y="798"/>
                      </a:lnTo>
                      <a:lnTo>
                        <a:pt x="110" y="858"/>
                      </a:lnTo>
                      <a:lnTo>
                        <a:pt x="239" y="917"/>
                      </a:lnTo>
                      <a:lnTo>
                        <a:pt x="276" y="89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8" name="Freeform 15"/>
                <p:cNvSpPr>
                  <a:spLocks noChangeAspect="1"/>
                </p:cNvSpPr>
                <p:nvPr/>
              </p:nvSpPr>
              <p:spPr bwMode="auto">
                <a:xfrm>
                  <a:off x="776" y="3531"/>
                  <a:ext cx="128" cy="79"/>
                </a:xfrm>
                <a:custGeom>
                  <a:avLst/>
                  <a:gdLst>
                    <a:gd name="T0" fmla="*/ 2 w 510"/>
                    <a:gd name="T1" fmla="*/ 1 h 326"/>
                    <a:gd name="T2" fmla="*/ 2 w 510"/>
                    <a:gd name="T3" fmla="*/ 0 h 326"/>
                    <a:gd name="T4" fmla="*/ 1 w 510"/>
                    <a:gd name="T5" fmla="*/ 0 h 326"/>
                    <a:gd name="T6" fmla="*/ 1 w 510"/>
                    <a:gd name="T7" fmla="*/ 0 h 326"/>
                    <a:gd name="T8" fmla="*/ 1 w 510"/>
                    <a:gd name="T9" fmla="*/ 0 h 326"/>
                    <a:gd name="T10" fmla="*/ 1 w 510"/>
                    <a:gd name="T11" fmla="*/ 0 h 326"/>
                    <a:gd name="T12" fmla="*/ 1 w 510"/>
                    <a:gd name="T13" fmla="*/ 0 h 326"/>
                    <a:gd name="T14" fmla="*/ 0 w 510"/>
                    <a:gd name="T15" fmla="*/ 0 h 326"/>
                    <a:gd name="T16" fmla="*/ 0 w 510"/>
                    <a:gd name="T17" fmla="*/ 0 h 326"/>
                    <a:gd name="T18" fmla="*/ 0 w 510"/>
                    <a:gd name="T19" fmla="*/ 0 h 326"/>
                    <a:gd name="T20" fmla="*/ 0 w 510"/>
                    <a:gd name="T21" fmla="*/ 0 h 326"/>
                    <a:gd name="T22" fmla="*/ 0 w 510"/>
                    <a:gd name="T23" fmla="*/ 0 h 326"/>
                    <a:gd name="T24" fmla="*/ 0 w 510"/>
                    <a:gd name="T25" fmla="*/ 1 h 326"/>
                    <a:gd name="T26" fmla="*/ 1 w 510"/>
                    <a:gd name="T27" fmla="*/ 1 h 326"/>
                    <a:gd name="T28" fmla="*/ 0 w 510"/>
                    <a:gd name="T29" fmla="*/ 1 h 326"/>
                    <a:gd name="T30" fmla="*/ 1 w 510"/>
                    <a:gd name="T31" fmla="*/ 1 h 326"/>
                    <a:gd name="T32" fmla="*/ 1 w 510"/>
                    <a:gd name="T33" fmla="*/ 1 h 326"/>
                    <a:gd name="T34" fmla="*/ 2 w 510"/>
                    <a:gd name="T35" fmla="*/ 1 h 326"/>
                    <a:gd name="T36" fmla="*/ 2 w 510"/>
                    <a:gd name="T37" fmla="*/ 1 h 326"/>
                    <a:gd name="T38" fmla="*/ 2 w 510"/>
                    <a:gd name="T39" fmla="*/ 1 h 3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0"/>
                    <a:gd name="T61" fmla="*/ 0 h 326"/>
                    <a:gd name="T62" fmla="*/ 510 w 510"/>
                    <a:gd name="T63" fmla="*/ 326 h 3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0" h="326">
                      <a:moveTo>
                        <a:pt x="510" y="219"/>
                      </a:moveTo>
                      <a:lnTo>
                        <a:pt x="510" y="152"/>
                      </a:lnTo>
                      <a:lnTo>
                        <a:pt x="419" y="128"/>
                      </a:lnTo>
                      <a:lnTo>
                        <a:pt x="401" y="80"/>
                      </a:lnTo>
                      <a:lnTo>
                        <a:pt x="362" y="80"/>
                      </a:lnTo>
                      <a:lnTo>
                        <a:pt x="327" y="26"/>
                      </a:lnTo>
                      <a:lnTo>
                        <a:pt x="225" y="26"/>
                      </a:lnTo>
                      <a:lnTo>
                        <a:pt x="153" y="80"/>
                      </a:lnTo>
                      <a:lnTo>
                        <a:pt x="96" y="0"/>
                      </a:lnTo>
                      <a:lnTo>
                        <a:pt x="50" y="0"/>
                      </a:lnTo>
                      <a:lnTo>
                        <a:pt x="0" y="47"/>
                      </a:lnTo>
                      <a:lnTo>
                        <a:pt x="30" y="128"/>
                      </a:lnTo>
                      <a:lnTo>
                        <a:pt x="113" y="176"/>
                      </a:lnTo>
                      <a:lnTo>
                        <a:pt x="177" y="244"/>
                      </a:lnTo>
                      <a:lnTo>
                        <a:pt x="161" y="280"/>
                      </a:lnTo>
                      <a:lnTo>
                        <a:pt x="272" y="326"/>
                      </a:lnTo>
                      <a:lnTo>
                        <a:pt x="353" y="268"/>
                      </a:lnTo>
                      <a:lnTo>
                        <a:pt x="448" y="268"/>
                      </a:lnTo>
                      <a:lnTo>
                        <a:pt x="510" y="219"/>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9" name="Freeform 16"/>
                <p:cNvSpPr>
                  <a:spLocks noChangeAspect="1"/>
                </p:cNvSpPr>
                <p:nvPr/>
              </p:nvSpPr>
              <p:spPr bwMode="auto">
                <a:xfrm>
                  <a:off x="781" y="3595"/>
                  <a:ext cx="27" cy="30"/>
                </a:xfrm>
                <a:custGeom>
                  <a:avLst/>
                  <a:gdLst>
                    <a:gd name="T0" fmla="*/ 0 w 110"/>
                    <a:gd name="T1" fmla="*/ 1 h 116"/>
                    <a:gd name="T2" fmla="*/ 0 w 110"/>
                    <a:gd name="T3" fmla="*/ 0 h 116"/>
                    <a:gd name="T4" fmla="*/ 0 w 110"/>
                    <a:gd name="T5" fmla="*/ 1 h 116"/>
                    <a:gd name="T6" fmla="*/ 0 w 110"/>
                    <a:gd name="T7" fmla="*/ 1 h 116"/>
                    <a:gd name="T8" fmla="*/ 0 w 110"/>
                    <a:gd name="T9" fmla="*/ 1 h 116"/>
                    <a:gd name="T10" fmla="*/ 0 w 110"/>
                    <a:gd name="T11" fmla="*/ 1 h 116"/>
                    <a:gd name="T12" fmla="*/ 0 60000 65536"/>
                    <a:gd name="T13" fmla="*/ 0 60000 65536"/>
                    <a:gd name="T14" fmla="*/ 0 60000 65536"/>
                    <a:gd name="T15" fmla="*/ 0 60000 65536"/>
                    <a:gd name="T16" fmla="*/ 0 60000 65536"/>
                    <a:gd name="T17" fmla="*/ 0 60000 65536"/>
                    <a:gd name="T18" fmla="*/ 0 w 110"/>
                    <a:gd name="T19" fmla="*/ 0 h 116"/>
                    <a:gd name="T20" fmla="*/ 110 w 11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10" h="116">
                      <a:moveTo>
                        <a:pt x="110" y="108"/>
                      </a:moveTo>
                      <a:lnTo>
                        <a:pt x="92" y="0"/>
                      </a:lnTo>
                      <a:lnTo>
                        <a:pt x="0" y="91"/>
                      </a:lnTo>
                      <a:lnTo>
                        <a:pt x="9" y="116"/>
                      </a:lnTo>
                      <a:lnTo>
                        <a:pt x="110" y="108"/>
                      </a:lnTo>
                      <a:close/>
                    </a:path>
                  </a:pathLst>
                </a:custGeom>
                <a:solidFill>
                  <a:srgbClr val="99CC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0" name="Freeform 17"/>
                <p:cNvSpPr>
                  <a:spLocks noChangeAspect="1"/>
                </p:cNvSpPr>
                <p:nvPr/>
              </p:nvSpPr>
              <p:spPr bwMode="auto">
                <a:xfrm>
                  <a:off x="715" y="3543"/>
                  <a:ext cx="42" cy="41"/>
                </a:xfrm>
                <a:custGeom>
                  <a:avLst/>
                  <a:gdLst>
                    <a:gd name="T0" fmla="*/ 0 w 174"/>
                    <a:gd name="T1" fmla="*/ 1 h 163"/>
                    <a:gd name="T2" fmla="*/ 1 w 174"/>
                    <a:gd name="T3" fmla="*/ 1 h 163"/>
                    <a:gd name="T4" fmla="*/ 0 w 174"/>
                    <a:gd name="T5" fmla="*/ 0 h 163"/>
                    <a:gd name="T6" fmla="*/ 0 w 174"/>
                    <a:gd name="T7" fmla="*/ 0 h 163"/>
                    <a:gd name="T8" fmla="*/ 0 w 174"/>
                    <a:gd name="T9" fmla="*/ 0 h 163"/>
                    <a:gd name="T10" fmla="*/ 0 w 174"/>
                    <a:gd name="T11" fmla="*/ 0 h 163"/>
                    <a:gd name="T12" fmla="*/ 0 w 174"/>
                    <a:gd name="T13" fmla="*/ 1 h 163"/>
                    <a:gd name="T14" fmla="*/ 0 w 174"/>
                    <a:gd name="T15" fmla="*/ 1 h 163"/>
                    <a:gd name="T16" fmla="*/ 0 w 174"/>
                    <a:gd name="T17" fmla="*/ 1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3"/>
                    <a:gd name="T29" fmla="*/ 174 w 174"/>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3">
                      <a:moveTo>
                        <a:pt x="157" y="163"/>
                      </a:moveTo>
                      <a:lnTo>
                        <a:pt x="174" y="105"/>
                      </a:lnTo>
                      <a:lnTo>
                        <a:pt x="117" y="47"/>
                      </a:lnTo>
                      <a:lnTo>
                        <a:pt x="110" y="0"/>
                      </a:lnTo>
                      <a:lnTo>
                        <a:pt x="0" y="0"/>
                      </a:lnTo>
                      <a:lnTo>
                        <a:pt x="0" y="56"/>
                      </a:lnTo>
                      <a:lnTo>
                        <a:pt x="54" y="105"/>
                      </a:lnTo>
                      <a:lnTo>
                        <a:pt x="157" y="16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1" name="Freeform 18"/>
                <p:cNvSpPr>
                  <a:spLocks noChangeAspect="1"/>
                </p:cNvSpPr>
                <p:nvPr/>
              </p:nvSpPr>
              <p:spPr bwMode="auto">
                <a:xfrm>
                  <a:off x="673" y="3492"/>
                  <a:ext cx="101" cy="34"/>
                </a:xfrm>
                <a:custGeom>
                  <a:avLst/>
                  <a:gdLst>
                    <a:gd name="T0" fmla="*/ 2 w 406"/>
                    <a:gd name="T1" fmla="*/ 0 h 140"/>
                    <a:gd name="T2" fmla="*/ 2 w 406"/>
                    <a:gd name="T3" fmla="*/ 0 h 140"/>
                    <a:gd name="T4" fmla="*/ 1 w 406"/>
                    <a:gd name="T5" fmla="*/ 0 h 140"/>
                    <a:gd name="T6" fmla="*/ 0 w 406"/>
                    <a:gd name="T7" fmla="*/ 0 h 140"/>
                    <a:gd name="T8" fmla="*/ 0 w 406"/>
                    <a:gd name="T9" fmla="*/ 0 h 140"/>
                    <a:gd name="T10" fmla="*/ 0 w 406"/>
                    <a:gd name="T11" fmla="*/ 0 h 140"/>
                    <a:gd name="T12" fmla="*/ 1 w 406"/>
                    <a:gd name="T13" fmla="*/ 0 h 140"/>
                    <a:gd name="T14" fmla="*/ 1 w 406"/>
                    <a:gd name="T15" fmla="*/ 0 h 140"/>
                    <a:gd name="T16" fmla="*/ 1 w 406"/>
                    <a:gd name="T17" fmla="*/ 0 h 140"/>
                    <a:gd name="T18" fmla="*/ 1 w 406"/>
                    <a:gd name="T19" fmla="*/ 0 h 140"/>
                    <a:gd name="T20" fmla="*/ 2 w 406"/>
                    <a:gd name="T21" fmla="*/ 0 h 140"/>
                    <a:gd name="T22" fmla="*/ 2 w 406"/>
                    <a:gd name="T23" fmla="*/ 0 h 140"/>
                    <a:gd name="T24" fmla="*/ 2 w 406"/>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6"/>
                    <a:gd name="T40" fmla="*/ 0 h 140"/>
                    <a:gd name="T41" fmla="*/ 406 w 406"/>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6" h="140">
                      <a:moveTo>
                        <a:pt x="406" y="58"/>
                      </a:moveTo>
                      <a:lnTo>
                        <a:pt x="369" y="22"/>
                      </a:lnTo>
                      <a:lnTo>
                        <a:pt x="269" y="58"/>
                      </a:lnTo>
                      <a:lnTo>
                        <a:pt x="28" y="0"/>
                      </a:lnTo>
                      <a:lnTo>
                        <a:pt x="0" y="71"/>
                      </a:lnTo>
                      <a:lnTo>
                        <a:pt x="0" y="105"/>
                      </a:lnTo>
                      <a:lnTo>
                        <a:pt x="111" y="116"/>
                      </a:lnTo>
                      <a:lnTo>
                        <a:pt x="168" y="88"/>
                      </a:lnTo>
                      <a:lnTo>
                        <a:pt x="222" y="140"/>
                      </a:lnTo>
                      <a:lnTo>
                        <a:pt x="314" y="140"/>
                      </a:lnTo>
                      <a:lnTo>
                        <a:pt x="369" y="105"/>
                      </a:lnTo>
                      <a:lnTo>
                        <a:pt x="406" y="5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2" name="Freeform 19"/>
                <p:cNvSpPr>
                  <a:spLocks noChangeAspect="1"/>
                </p:cNvSpPr>
                <p:nvPr/>
              </p:nvSpPr>
              <p:spPr bwMode="auto">
                <a:xfrm>
                  <a:off x="503" y="3410"/>
                  <a:ext cx="109" cy="82"/>
                </a:xfrm>
                <a:custGeom>
                  <a:avLst/>
                  <a:gdLst>
                    <a:gd name="T0" fmla="*/ 2 w 435"/>
                    <a:gd name="T1" fmla="*/ 1 h 323"/>
                    <a:gd name="T2" fmla="*/ 2 w 435"/>
                    <a:gd name="T3" fmla="*/ 1 h 323"/>
                    <a:gd name="T4" fmla="*/ 2 w 435"/>
                    <a:gd name="T5" fmla="*/ 1 h 323"/>
                    <a:gd name="T6" fmla="*/ 2 w 435"/>
                    <a:gd name="T7" fmla="*/ 1 h 323"/>
                    <a:gd name="T8" fmla="*/ 2 w 435"/>
                    <a:gd name="T9" fmla="*/ 1 h 323"/>
                    <a:gd name="T10" fmla="*/ 1 w 435"/>
                    <a:gd name="T11" fmla="*/ 1 h 323"/>
                    <a:gd name="T12" fmla="*/ 1 w 435"/>
                    <a:gd name="T13" fmla="*/ 1 h 323"/>
                    <a:gd name="T14" fmla="*/ 1 w 435"/>
                    <a:gd name="T15" fmla="*/ 0 h 323"/>
                    <a:gd name="T16" fmla="*/ 1 w 435"/>
                    <a:gd name="T17" fmla="*/ 0 h 323"/>
                    <a:gd name="T18" fmla="*/ 1 w 435"/>
                    <a:gd name="T19" fmla="*/ 1 h 323"/>
                    <a:gd name="T20" fmla="*/ 0 w 435"/>
                    <a:gd name="T21" fmla="*/ 1 h 323"/>
                    <a:gd name="T22" fmla="*/ 0 w 435"/>
                    <a:gd name="T23" fmla="*/ 1 h 323"/>
                    <a:gd name="T24" fmla="*/ 1 w 435"/>
                    <a:gd name="T25" fmla="*/ 1 h 323"/>
                    <a:gd name="T26" fmla="*/ 1 w 435"/>
                    <a:gd name="T27" fmla="*/ 1 h 323"/>
                    <a:gd name="T28" fmla="*/ 1 w 435"/>
                    <a:gd name="T29" fmla="*/ 1 h 323"/>
                    <a:gd name="T30" fmla="*/ 1 w 435"/>
                    <a:gd name="T31" fmla="*/ 1 h 323"/>
                    <a:gd name="T32" fmla="*/ 1 w 435"/>
                    <a:gd name="T33" fmla="*/ 1 h 323"/>
                    <a:gd name="T34" fmla="*/ 1 w 435"/>
                    <a:gd name="T35" fmla="*/ 1 h 323"/>
                    <a:gd name="T36" fmla="*/ 2 w 435"/>
                    <a:gd name="T37" fmla="*/ 1 h 323"/>
                    <a:gd name="T38" fmla="*/ 2 w 435"/>
                    <a:gd name="T39" fmla="*/ 1 h 3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3"/>
                    <a:gd name="T62" fmla="*/ 435 w 435"/>
                    <a:gd name="T63" fmla="*/ 323 h 3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3">
                      <a:moveTo>
                        <a:pt x="427" y="288"/>
                      </a:moveTo>
                      <a:lnTo>
                        <a:pt x="435" y="252"/>
                      </a:lnTo>
                      <a:lnTo>
                        <a:pt x="389" y="242"/>
                      </a:lnTo>
                      <a:lnTo>
                        <a:pt x="389" y="161"/>
                      </a:lnTo>
                      <a:lnTo>
                        <a:pt x="343" y="195"/>
                      </a:lnTo>
                      <a:lnTo>
                        <a:pt x="297" y="115"/>
                      </a:lnTo>
                      <a:lnTo>
                        <a:pt x="332" y="115"/>
                      </a:lnTo>
                      <a:lnTo>
                        <a:pt x="241" y="0"/>
                      </a:lnTo>
                      <a:lnTo>
                        <a:pt x="185" y="0"/>
                      </a:lnTo>
                      <a:lnTo>
                        <a:pt x="129" y="92"/>
                      </a:lnTo>
                      <a:lnTo>
                        <a:pt x="0" y="92"/>
                      </a:lnTo>
                      <a:lnTo>
                        <a:pt x="49" y="208"/>
                      </a:lnTo>
                      <a:lnTo>
                        <a:pt x="101" y="299"/>
                      </a:lnTo>
                      <a:lnTo>
                        <a:pt x="223" y="299"/>
                      </a:lnTo>
                      <a:lnTo>
                        <a:pt x="195" y="252"/>
                      </a:lnTo>
                      <a:lnTo>
                        <a:pt x="258" y="252"/>
                      </a:lnTo>
                      <a:lnTo>
                        <a:pt x="287" y="267"/>
                      </a:lnTo>
                      <a:lnTo>
                        <a:pt x="323" y="323"/>
                      </a:lnTo>
                      <a:lnTo>
                        <a:pt x="427" y="28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3" name="Freeform 20"/>
                <p:cNvSpPr>
                  <a:spLocks noChangeAspect="1"/>
                </p:cNvSpPr>
                <p:nvPr/>
              </p:nvSpPr>
              <p:spPr bwMode="auto">
                <a:xfrm>
                  <a:off x="320" y="3324"/>
                  <a:ext cx="88" cy="72"/>
                </a:xfrm>
                <a:custGeom>
                  <a:avLst/>
                  <a:gdLst>
                    <a:gd name="T0" fmla="*/ 1 w 350"/>
                    <a:gd name="T1" fmla="*/ 1 h 291"/>
                    <a:gd name="T2" fmla="*/ 1 w 350"/>
                    <a:gd name="T3" fmla="*/ 1 h 291"/>
                    <a:gd name="T4" fmla="*/ 1 w 350"/>
                    <a:gd name="T5" fmla="*/ 1 h 291"/>
                    <a:gd name="T6" fmla="*/ 1 w 350"/>
                    <a:gd name="T7" fmla="*/ 1 h 291"/>
                    <a:gd name="T8" fmla="*/ 2 w 350"/>
                    <a:gd name="T9" fmla="*/ 1 h 291"/>
                    <a:gd name="T10" fmla="*/ 2 w 350"/>
                    <a:gd name="T11" fmla="*/ 0 h 291"/>
                    <a:gd name="T12" fmla="*/ 1 w 350"/>
                    <a:gd name="T13" fmla="*/ 0 h 291"/>
                    <a:gd name="T14" fmla="*/ 1 w 350"/>
                    <a:gd name="T15" fmla="*/ 0 h 291"/>
                    <a:gd name="T16" fmla="*/ 1 w 350"/>
                    <a:gd name="T17" fmla="*/ 0 h 291"/>
                    <a:gd name="T18" fmla="*/ 0 w 350"/>
                    <a:gd name="T19" fmla="*/ 0 h 291"/>
                    <a:gd name="T20" fmla="*/ 0 w 350"/>
                    <a:gd name="T21" fmla="*/ 1 h 291"/>
                    <a:gd name="T22" fmla="*/ 0 w 350"/>
                    <a:gd name="T23" fmla="*/ 1 h 291"/>
                    <a:gd name="T24" fmla="*/ 1 w 350"/>
                    <a:gd name="T25" fmla="*/ 1 h 291"/>
                    <a:gd name="T26" fmla="*/ 1 w 350"/>
                    <a:gd name="T27" fmla="*/ 1 h 291"/>
                    <a:gd name="T28" fmla="*/ 1 w 350"/>
                    <a:gd name="T29" fmla="*/ 1 h 291"/>
                    <a:gd name="T30" fmla="*/ 1 w 350"/>
                    <a:gd name="T31" fmla="*/ 1 h 291"/>
                    <a:gd name="T32" fmla="*/ 1 w 350"/>
                    <a:gd name="T33" fmla="*/ 1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0"/>
                    <a:gd name="T52" fmla="*/ 0 h 291"/>
                    <a:gd name="T53" fmla="*/ 350 w 350"/>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0" h="291">
                      <a:moveTo>
                        <a:pt x="240" y="255"/>
                      </a:moveTo>
                      <a:lnTo>
                        <a:pt x="268" y="223"/>
                      </a:lnTo>
                      <a:lnTo>
                        <a:pt x="284" y="199"/>
                      </a:lnTo>
                      <a:lnTo>
                        <a:pt x="284" y="140"/>
                      </a:lnTo>
                      <a:lnTo>
                        <a:pt x="350" y="104"/>
                      </a:lnTo>
                      <a:lnTo>
                        <a:pt x="350" y="49"/>
                      </a:lnTo>
                      <a:lnTo>
                        <a:pt x="313" y="0"/>
                      </a:lnTo>
                      <a:lnTo>
                        <a:pt x="212" y="0"/>
                      </a:lnTo>
                      <a:lnTo>
                        <a:pt x="164" y="11"/>
                      </a:lnTo>
                      <a:lnTo>
                        <a:pt x="46" y="59"/>
                      </a:lnTo>
                      <a:lnTo>
                        <a:pt x="0" y="128"/>
                      </a:lnTo>
                      <a:lnTo>
                        <a:pt x="0" y="209"/>
                      </a:lnTo>
                      <a:lnTo>
                        <a:pt x="119" y="223"/>
                      </a:lnTo>
                      <a:lnTo>
                        <a:pt x="156" y="291"/>
                      </a:lnTo>
                      <a:lnTo>
                        <a:pt x="212" y="265"/>
                      </a:lnTo>
                      <a:lnTo>
                        <a:pt x="240" y="255"/>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4" name="Freeform 21"/>
                <p:cNvSpPr>
                  <a:spLocks noChangeAspect="1"/>
                </p:cNvSpPr>
                <p:nvPr/>
              </p:nvSpPr>
              <p:spPr bwMode="auto">
                <a:xfrm>
                  <a:off x="244" y="3368"/>
                  <a:ext cx="40" cy="44"/>
                </a:xfrm>
                <a:custGeom>
                  <a:avLst/>
                  <a:gdLst>
                    <a:gd name="T0" fmla="*/ 0 w 156"/>
                    <a:gd name="T1" fmla="*/ 1 h 174"/>
                    <a:gd name="T2" fmla="*/ 0 w 156"/>
                    <a:gd name="T3" fmla="*/ 0 h 174"/>
                    <a:gd name="T4" fmla="*/ 1 w 156"/>
                    <a:gd name="T5" fmla="*/ 0 h 174"/>
                    <a:gd name="T6" fmla="*/ 1 w 156"/>
                    <a:gd name="T7" fmla="*/ 0 h 174"/>
                    <a:gd name="T8" fmla="*/ 1 w 156"/>
                    <a:gd name="T9" fmla="*/ 0 h 174"/>
                    <a:gd name="T10" fmla="*/ 0 w 156"/>
                    <a:gd name="T11" fmla="*/ 0 h 174"/>
                    <a:gd name="T12" fmla="*/ 0 w 156"/>
                    <a:gd name="T13" fmla="*/ 0 h 174"/>
                    <a:gd name="T14" fmla="*/ 0 w 156"/>
                    <a:gd name="T15" fmla="*/ 0 h 174"/>
                    <a:gd name="T16" fmla="*/ 0 w 156"/>
                    <a:gd name="T17" fmla="*/ 1 h 174"/>
                    <a:gd name="T18" fmla="*/ 0 w 156"/>
                    <a:gd name="T19" fmla="*/ 1 h 174"/>
                    <a:gd name="T20" fmla="*/ 0 w 156"/>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174"/>
                    <a:gd name="T35" fmla="*/ 156 w 156"/>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174">
                      <a:moveTo>
                        <a:pt x="19" y="174"/>
                      </a:moveTo>
                      <a:lnTo>
                        <a:pt x="43" y="104"/>
                      </a:lnTo>
                      <a:lnTo>
                        <a:pt x="119" y="71"/>
                      </a:lnTo>
                      <a:lnTo>
                        <a:pt x="119" y="49"/>
                      </a:lnTo>
                      <a:lnTo>
                        <a:pt x="156" y="0"/>
                      </a:lnTo>
                      <a:lnTo>
                        <a:pt x="100" y="0"/>
                      </a:lnTo>
                      <a:lnTo>
                        <a:pt x="64" y="59"/>
                      </a:lnTo>
                      <a:lnTo>
                        <a:pt x="7" y="71"/>
                      </a:lnTo>
                      <a:lnTo>
                        <a:pt x="0" y="174"/>
                      </a:lnTo>
                      <a:lnTo>
                        <a:pt x="19" y="174"/>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5" name="Freeform 22"/>
                <p:cNvSpPr>
                  <a:spLocks noChangeAspect="1"/>
                </p:cNvSpPr>
                <p:nvPr/>
              </p:nvSpPr>
              <p:spPr bwMode="auto">
                <a:xfrm>
                  <a:off x="890" y="3672"/>
                  <a:ext cx="215" cy="231"/>
                </a:xfrm>
                <a:custGeom>
                  <a:avLst/>
                  <a:gdLst>
                    <a:gd name="T0" fmla="*/ 1 w 860"/>
                    <a:gd name="T1" fmla="*/ 4 h 917"/>
                    <a:gd name="T2" fmla="*/ 1 w 860"/>
                    <a:gd name="T3" fmla="*/ 4 h 917"/>
                    <a:gd name="T4" fmla="*/ 1 w 860"/>
                    <a:gd name="T5" fmla="*/ 3 h 917"/>
                    <a:gd name="T6" fmla="*/ 2 w 860"/>
                    <a:gd name="T7" fmla="*/ 3 h 917"/>
                    <a:gd name="T8" fmla="*/ 2 w 860"/>
                    <a:gd name="T9" fmla="*/ 3 h 917"/>
                    <a:gd name="T10" fmla="*/ 2 w 860"/>
                    <a:gd name="T11" fmla="*/ 3 h 917"/>
                    <a:gd name="T12" fmla="*/ 3 w 860"/>
                    <a:gd name="T13" fmla="*/ 3 h 917"/>
                    <a:gd name="T14" fmla="*/ 3 w 860"/>
                    <a:gd name="T15" fmla="*/ 3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2 h 917"/>
                    <a:gd name="T28" fmla="*/ 3 w 860"/>
                    <a:gd name="T29" fmla="*/ 1 h 917"/>
                    <a:gd name="T30" fmla="*/ 3 w 860"/>
                    <a:gd name="T31" fmla="*/ 1 h 917"/>
                    <a:gd name="T32" fmla="*/ 2 w 860"/>
                    <a:gd name="T33" fmla="*/ 1 h 917"/>
                    <a:gd name="T34" fmla="*/ 2 w 860"/>
                    <a:gd name="T35" fmla="*/ 1 h 917"/>
                    <a:gd name="T36" fmla="*/ 2 w 860"/>
                    <a:gd name="T37" fmla="*/ 0 h 917"/>
                    <a:gd name="T38" fmla="*/ 1 w 860"/>
                    <a:gd name="T39" fmla="*/ 0 h 917"/>
                    <a:gd name="T40" fmla="*/ 1 w 860"/>
                    <a:gd name="T41" fmla="*/ 0 h 917"/>
                    <a:gd name="T42" fmla="*/ 1 w 860"/>
                    <a:gd name="T43" fmla="*/ 1 h 917"/>
                    <a:gd name="T44" fmla="*/ 1 w 860"/>
                    <a:gd name="T45" fmla="*/ 1 h 917"/>
                    <a:gd name="T46" fmla="*/ 1 w 860"/>
                    <a:gd name="T47" fmla="*/ 1 h 917"/>
                    <a:gd name="T48" fmla="*/ 1 w 860"/>
                    <a:gd name="T49" fmla="*/ 1 h 917"/>
                    <a:gd name="T50" fmla="*/ 1 w 860"/>
                    <a:gd name="T51" fmla="*/ 1 h 917"/>
                    <a:gd name="T52" fmla="*/ 0 w 860"/>
                    <a:gd name="T53" fmla="*/ 1 h 917"/>
                    <a:gd name="T54" fmla="*/ 0 w 860"/>
                    <a:gd name="T55" fmla="*/ 2 h 917"/>
                    <a:gd name="T56" fmla="*/ 1 w 860"/>
                    <a:gd name="T57" fmla="*/ 3 h 917"/>
                    <a:gd name="T58" fmla="*/ 1 w 860"/>
                    <a:gd name="T59" fmla="*/ 3 h 917"/>
                    <a:gd name="T60" fmla="*/ 1 w 860"/>
                    <a:gd name="T61" fmla="*/ 3 h 917"/>
                    <a:gd name="T62" fmla="*/ 1 w 860"/>
                    <a:gd name="T63" fmla="*/ 4 h 917"/>
                    <a:gd name="T64" fmla="*/ 1 w 860"/>
                    <a:gd name="T65" fmla="*/ 4 h 917"/>
                    <a:gd name="T66" fmla="*/ 1 w 860"/>
                    <a:gd name="T67" fmla="*/ 4 h 917"/>
                    <a:gd name="T68" fmla="*/ 1 w 860"/>
                    <a:gd name="T69" fmla="*/ 4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7" y="893"/>
                      </a:moveTo>
                      <a:lnTo>
                        <a:pt x="341" y="873"/>
                      </a:lnTo>
                      <a:lnTo>
                        <a:pt x="333" y="838"/>
                      </a:lnTo>
                      <a:lnTo>
                        <a:pt x="433" y="779"/>
                      </a:lnTo>
                      <a:lnTo>
                        <a:pt x="516" y="672"/>
                      </a:lnTo>
                      <a:lnTo>
                        <a:pt x="573" y="722"/>
                      </a:lnTo>
                      <a:lnTo>
                        <a:pt x="682" y="662"/>
                      </a:lnTo>
                      <a:lnTo>
                        <a:pt x="739" y="627"/>
                      </a:lnTo>
                      <a:lnTo>
                        <a:pt x="766" y="571"/>
                      </a:lnTo>
                      <a:lnTo>
                        <a:pt x="849" y="522"/>
                      </a:lnTo>
                      <a:lnTo>
                        <a:pt x="860" y="476"/>
                      </a:lnTo>
                      <a:lnTo>
                        <a:pt x="776" y="453"/>
                      </a:lnTo>
                      <a:lnTo>
                        <a:pt x="739" y="328"/>
                      </a:lnTo>
                      <a:lnTo>
                        <a:pt x="657" y="347"/>
                      </a:lnTo>
                      <a:lnTo>
                        <a:pt x="657" y="268"/>
                      </a:lnTo>
                      <a:lnTo>
                        <a:pt x="618" y="223"/>
                      </a:lnTo>
                      <a:lnTo>
                        <a:pt x="490" y="141"/>
                      </a:lnTo>
                      <a:lnTo>
                        <a:pt x="395" y="129"/>
                      </a:lnTo>
                      <a:lnTo>
                        <a:pt x="350" y="83"/>
                      </a:lnTo>
                      <a:lnTo>
                        <a:pt x="147" y="0"/>
                      </a:lnTo>
                      <a:lnTo>
                        <a:pt x="120" y="25"/>
                      </a:lnTo>
                      <a:lnTo>
                        <a:pt x="120" y="94"/>
                      </a:lnTo>
                      <a:lnTo>
                        <a:pt x="157" y="116"/>
                      </a:lnTo>
                      <a:lnTo>
                        <a:pt x="157" y="188"/>
                      </a:lnTo>
                      <a:lnTo>
                        <a:pt x="128" y="233"/>
                      </a:lnTo>
                      <a:lnTo>
                        <a:pt x="100" y="268"/>
                      </a:lnTo>
                      <a:lnTo>
                        <a:pt x="47" y="280"/>
                      </a:lnTo>
                      <a:lnTo>
                        <a:pt x="0" y="370"/>
                      </a:lnTo>
                      <a:lnTo>
                        <a:pt x="109" y="605"/>
                      </a:lnTo>
                      <a:lnTo>
                        <a:pt x="109" y="755"/>
                      </a:lnTo>
                      <a:lnTo>
                        <a:pt x="90" y="800"/>
                      </a:lnTo>
                      <a:lnTo>
                        <a:pt x="109" y="860"/>
                      </a:lnTo>
                      <a:lnTo>
                        <a:pt x="238" y="917"/>
                      </a:lnTo>
                      <a:lnTo>
                        <a:pt x="277" y="893"/>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6" name="Freeform 23"/>
                <p:cNvSpPr>
                  <a:spLocks noChangeAspect="1"/>
                </p:cNvSpPr>
                <p:nvPr/>
              </p:nvSpPr>
              <p:spPr bwMode="auto">
                <a:xfrm>
                  <a:off x="772" y="3526"/>
                  <a:ext cx="128" cy="80"/>
                </a:xfrm>
                <a:custGeom>
                  <a:avLst/>
                  <a:gdLst>
                    <a:gd name="T0" fmla="*/ 2 w 509"/>
                    <a:gd name="T1" fmla="*/ 1 h 325"/>
                    <a:gd name="T2" fmla="*/ 2 w 509"/>
                    <a:gd name="T3" fmla="*/ 0 h 325"/>
                    <a:gd name="T4" fmla="*/ 1 w 509"/>
                    <a:gd name="T5" fmla="*/ 0 h 325"/>
                    <a:gd name="T6" fmla="*/ 1 w 509"/>
                    <a:gd name="T7" fmla="*/ 0 h 325"/>
                    <a:gd name="T8" fmla="*/ 1 w 509"/>
                    <a:gd name="T9" fmla="*/ 0 h 325"/>
                    <a:gd name="T10" fmla="*/ 1 w 509"/>
                    <a:gd name="T11" fmla="*/ 0 h 325"/>
                    <a:gd name="T12" fmla="*/ 1 w 509"/>
                    <a:gd name="T13" fmla="*/ 0 h 325"/>
                    <a:gd name="T14" fmla="*/ 0 w 509"/>
                    <a:gd name="T15" fmla="*/ 0 h 325"/>
                    <a:gd name="T16" fmla="*/ 0 w 509"/>
                    <a:gd name="T17" fmla="*/ 0 h 325"/>
                    <a:gd name="T18" fmla="*/ 0 w 509"/>
                    <a:gd name="T19" fmla="*/ 0 h 325"/>
                    <a:gd name="T20" fmla="*/ 0 w 509"/>
                    <a:gd name="T21" fmla="*/ 0 h 325"/>
                    <a:gd name="T22" fmla="*/ 0 w 509"/>
                    <a:gd name="T23" fmla="*/ 0 h 325"/>
                    <a:gd name="T24" fmla="*/ 0 w 509"/>
                    <a:gd name="T25" fmla="*/ 1 h 325"/>
                    <a:gd name="T26" fmla="*/ 1 w 509"/>
                    <a:gd name="T27" fmla="*/ 1 h 325"/>
                    <a:gd name="T28" fmla="*/ 0 w 509"/>
                    <a:gd name="T29" fmla="*/ 1 h 325"/>
                    <a:gd name="T30" fmla="*/ 1 w 509"/>
                    <a:gd name="T31" fmla="*/ 1 h 325"/>
                    <a:gd name="T32" fmla="*/ 1 w 509"/>
                    <a:gd name="T33" fmla="*/ 1 h 325"/>
                    <a:gd name="T34" fmla="*/ 2 w 509"/>
                    <a:gd name="T35" fmla="*/ 1 h 325"/>
                    <a:gd name="T36" fmla="*/ 2 w 509"/>
                    <a:gd name="T37" fmla="*/ 1 h 325"/>
                    <a:gd name="T38" fmla="*/ 2 w 509"/>
                    <a:gd name="T39" fmla="*/ 1 h 3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9"/>
                    <a:gd name="T61" fmla="*/ 0 h 325"/>
                    <a:gd name="T62" fmla="*/ 509 w 509"/>
                    <a:gd name="T63" fmla="*/ 325 h 3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9" h="325">
                      <a:moveTo>
                        <a:pt x="509" y="219"/>
                      </a:moveTo>
                      <a:lnTo>
                        <a:pt x="509" y="152"/>
                      </a:lnTo>
                      <a:lnTo>
                        <a:pt x="417" y="128"/>
                      </a:lnTo>
                      <a:lnTo>
                        <a:pt x="400" y="80"/>
                      </a:lnTo>
                      <a:lnTo>
                        <a:pt x="361" y="80"/>
                      </a:lnTo>
                      <a:lnTo>
                        <a:pt x="325" y="27"/>
                      </a:lnTo>
                      <a:lnTo>
                        <a:pt x="224" y="27"/>
                      </a:lnTo>
                      <a:lnTo>
                        <a:pt x="151" y="80"/>
                      </a:lnTo>
                      <a:lnTo>
                        <a:pt x="95" y="0"/>
                      </a:lnTo>
                      <a:lnTo>
                        <a:pt x="49" y="0"/>
                      </a:lnTo>
                      <a:lnTo>
                        <a:pt x="0" y="48"/>
                      </a:lnTo>
                      <a:lnTo>
                        <a:pt x="30" y="128"/>
                      </a:lnTo>
                      <a:lnTo>
                        <a:pt x="112" y="177"/>
                      </a:lnTo>
                      <a:lnTo>
                        <a:pt x="175" y="245"/>
                      </a:lnTo>
                      <a:lnTo>
                        <a:pt x="159" y="280"/>
                      </a:lnTo>
                      <a:lnTo>
                        <a:pt x="271" y="325"/>
                      </a:lnTo>
                      <a:lnTo>
                        <a:pt x="352" y="269"/>
                      </a:lnTo>
                      <a:lnTo>
                        <a:pt x="447" y="269"/>
                      </a:lnTo>
                      <a:lnTo>
                        <a:pt x="509" y="219"/>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7" name="Freeform 24"/>
                <p:cNvSpPr>
                  <a:spLocks noChangeAspect="1"/>
                </p:cNvSpPr>
                <p:nvPr/>
              </p:nvSpPr>
              <p:spPr bwMode="auto">
                <a:xfrm>
                  <a:off x="776" y="3589"/>
                  <a:ext cx="29" cy="28"/>
                </a:xfrm>
                <a:custGeom>
                  <a:avLst/>
                  <a:gdLst>
                    <a:gd name="T0" fmla="*/ 1 w 111"/>
                    <a:gd name="T1" fmla="*/ 0 h 115"/>
                    <a:gd name="T2" fmla="*/ 1 w 111"/>
                    <a:gd name="T3" fmla="*/ 0 h 115"/>
                    <a:gd name="T4" fmla="*/ 0 w 111"/>
                    <a:gd name="T5" fmla="*/ 0 h 115"/>
                    <a:gd name="T6" fmla="*/ 0 w 111"/>
                    <a:gd name="T7" fmla="*/ 0 h 115"/>
                    <a:gd name="T8" fmla="*/ 1 w 111"/>
                    <a:gd name="T9" fmla="*/ 0 h 115"/>
                    <a:gd name="T10" fmla="*/ 1 w 111"/>
                    <a:gd name="T11" fmla="*/ 0 h 115"/>
                    <a:gd name="T12" fmla="*/ 0 60000 65536"/>
                    <a:gd name="T13" fmla="*/ 0 60000 65536"/>
                    <a:gd name="T14" fmla="*/ 0 60000 65536"/>
                    <a:gd name="T15" fmla="*/ 0 60000 65536"/>
                    <a:gd name="T16" fmla="*/ 0 60000 65536"/>
                    <a:gd name="T17" fmla="*/ 0 60000 65536"/>
                    <a:gd name="T18" fmla="*/ 0 w 111"/>
                    <a:gd name="T19" fmla="*/ 0 h 115"/>
                    <a:gd name="T20" fmla="*/ 111 w 111"/>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11" h="115">
                      <a:moveTo>
                        <a:pt x="111" y="107"/>
                      </a:moveTo>
                      <a:lnTo>
                        <a:pt x="92" y="0"/>
                      </a:lnTo>
                      <a:lnTo>
                        <a:pt x="0" y="91"/>
                      </a:lnTo>
                      <a:lnTo>
                        <a:pt x="10" y="115"/>
                      </a:lnTo>
                      <a:lnTo>
                        <a:pt x="111" y="107"/>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8" name="Freeform 25"/>
                <p:cNvSpPr>
                  <a:spLocks noChangeAspect="1"/>
                </p:cNvSpPr>
                <p:nvPr/>
              </p:nvSpPr>
              <p:spPr bwMode="auto">
                <a:xfrm>
                  <a:off x="711" y="3536"/>
                  <a:ext cx="42" cy="41"/>
                </a:xfrm>
                <a:custGeom>
                  <a:avLst/>
                  <a:gdLst>
                    <a:gd name="T0" fmla="*/ 0 w 174"/>
                    <a:gd name="T1" fmla="*/ 1 h 162"/>
                    <a:gd name="T2" fmla="*/ 1 w 174"/>
                    <a:gd name="T3" fmla="*/ 1 h 162"/>
                    <a:gd name="T4" fmla="*/ 0 w 174"/>
                    <a:gd name="T5" fmla="*/ 0 h 162"/>
                    <a:gd name="T6" fmla="*/ 0 w 174"/>
                    <a:gd name="T7" fmla="*/ 0 h 162"/>
                    <a:gd name="T8" fmla="*/ 0 w 174"/>
                    <a:gd name="T9" fmla="*/ 0 h 162"/>
                    <a:gd name="T10" fmla="*/ 0 w 174"/>
                    <a:gd name="T11" fmla="*/ 0 h 162"/>
                    <a:gd name="T12" fmla="*/ 0 w 174"/>
                    <a:gd name="T13" fmla="*/ 1 h 162"/>
                    <a:gd name="T14" fmla="*/ 0 w 174"/>
                    <a:gd name="T15" fmla="*/ 1 h 162"/>
                    <a:gd name="T16" fmla="*/ 0 w 174"/>
                    <a:gd name="T17" fmla="*/ 1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2"/>
                    <a:gd name="T29" fmla="*/ 174 w 17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2">
                      <a:moveTo>
                        <a:pt x="155" y="162"/>
                      </a:moveTo>
                      <a:lnTo>
                        <a:pt x="174" y="104"/>
                      </a:lnTo>
                      <a:lnTo>
                        <a:pt x="116" y="47"/>
                      </a:lnTo>
                      <a:lnTo>
                        <a:pt x="110" y="0"/>
                      </a:lnTo>
                      <a:lnTo>
                        <a:pt x="0" y="0"/>
                      </a:lnTo>
                      <a:lnTo>
                        <a:pt x="0" y="56"/>
                      </a:lnTo>
                      <a:lnTo>
                        <a:pt x="54" y="104"/>
                      </a:lnTo>
                      <a:lnTo>
                        <a:pt x="155" y="162"/>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9" name="Freeform 26"/>
                <p:cNvSpPr>
                  <a:spLocks noChangeAspect="1"/>
                </p:cNvSpPr>
                <p:nvPr/>
              </p:nvSpPr>
              <p:spPr bwMode="auto">
                <a:xfrm>
                  <a:off x="669" y="3485"/>
                  <a:ext cx="101" cy="34"/>
                </a:xfrm>
                <a:custGeom>
                  <a:avLst/>
                  <a:gdLst>
                    <a:gd name="T0" fmla="*/ 2 w 408"/>
                    <a:gd name="T1" fmla="*/ 0 h 139"/>
                    <a:gd name="T2" fmla="*/ 2 w 408"/>
                    <a:gd name="T3" fmla="*/ 0 h 139"/>
                    <a:gd name="T4" fmla="*/ 1 w 408"/>
                    <a:gd name="T5" fmla="*/ 0 h 139"/>
                    <a:gd name="T6" fmla="*/ 0 w 408"/>
                    <a:gd name="T7" fmla="*/ 0 h 139"/>
                    <a:gd name="T8" fmla="*/ 0 w 408"/>
                    <a:gd name="T9" fmla="*/ 0 h 139"/>
                    <a:gd name="T10" fmla="*/ 0 w 408"/>
                    <a:gd name="T11" fmla="*/ 1 h 139"/>
                    <a:gd name="T12" fmla="*/ 1 w 408"/>
                    <a:gd name="T13" fmla="*/ 1 h 139"/>
                    <a:gd name="T14" fmla="*/ 1 w 408"/>
                    <a:gd name="T15" fmla="*/ 1 h 139"/>
                    <a:gd name="T16" fmla="*/ 1 w 408"/>
                    <a:gd name="T17" fmla="*/ 1 h 139"/>
                    <a:gd name="T18" fmla="*/ 1 w 408"/>
                    <a:gd name="T19" fmla="*/ 1 h 139"/>
                    <a:gd name="T20" fmla="*/ 2 w 408"/>
                    <a:gd name="T21" fmla="*/ 1 h 139"/>
                    <a:gd name="T22" fmla="*/ 2 w 408"/>
                    <a:gd name="T23" fmla="*/ 0 h 139"/>
                    <a:gd name="T24" fmla="*/ 2 w 408"/>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8"/>
                    <a:gd name="T40" fmla="*/ 0 h 139"/>
                    <a:gd name="T41" fmla="*/ 408 w 408"/>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8" h="139">
                      <a:moveTo>
                        <a:pt x="408" y="58"/>
                      </a:moveTo>
                      <a:lnTo>
                        <a:pt x="370" y="22"/>
                      </a:lnTo>
                      <a:lnTo>
                        <a:pt x="270" y="58"/>
                      </a:lnTo>
                      <a:lnTo>
                        <a:pt x="29" y="0"/>
                      </a:lnTo>
                      <a:lnTo>
                        <a:pt x="0" y="70"/>
                      </a:lnTo>
                      <a:lnTo>
                        <a:pt x="0" y="105"/>
                      </a:lnTo>
                      <a:lnTo>
                        <a:pt x="113" y="115"/>
                      </a:lnTo>
                      <a:lnTo>
                        <a:pt x="170" y="88"/>
                      </a:lnTo>
                      <a:lnTo>
                        <a:pt x="224" y="139"/>
                      </a:lnTo>
                      <a:lnTo>
                        <a:pt x="315" y="139"/>
                      </a:lnTo>
                      <a:lnTo>
                        <a:pt x="370" y="105"/>
                      </a:lnTo>
                      <a:lnTo>
                        <a:pt x="408" y="58"/>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0" name="Freeform 27"/>
                <p:cNvSpPr>
                  <a:spLocks noChangeAspect="1"/>
                </p:cNvSpPr>
                <p:nvPr/>
              </p:nvSpPr>
              <p:spPr bwMode="auto">
                <a:xfrm>
                  <a:off x="499" y="3403"/>
                  <a:ext cx="109" cy="82"/>
                </a:xfrm>
                <a:custGeom>
                  <a:avLst/>
                  <a:gdLst>
                    <a:gd name="T0" fmla="*/ 2 w 435"/>
                    <a:gd name="T1" fmla="*/ 1 h 324"/>
                    <a:gd name="T2" fmla="*/ 2 w 435"/>
                    <a:gd name="T3" fmla="*/ 1 h 324"/>
                    <a:gd name="T4" fmla="*/ 2 w 435"/>
                    <a:gd name="T5" fmla="*/ 1 h 324"/>
                    <a:gd name="T6" fmla="*/ 2 w 435"/>
                    <a:gd name="T7" fmla="*/ 1 h 324"/>
                    <a:gd name="T8" fmla="*/ 2 w 435"/>
                    <a:gd name="T9" fmla="*/ 1 h 324"/>
                    <a:gd name="T10" fmla="*/ 1 w 435"/>
                    <a:gd name="T11" fmla="*/ 1 h 324"/>
                    <a:gd name="T12" fmla="*/ 1 w 435"/>
                    <a:gd name="T13" fmla="*/ 1 h 324"/>
                    <a:gd name="T14" fmla="*/ 1 w 435"/>
                    <a:gd name="T15" fmla="*/ 0 h 324"/>
                    <a:gd name="T16" fmla="*/ 1 w 435"/>
                    <a:gd name="T17" fmla="*/ 0 h 324"/>
                    <a:gd name="T18" fmla="*/ 1 w 435"/>
                    <a:gd name="T19" fmla="*/ 0 h 324"/>
                    <a:gd name="T20" fmla="*/ 0 w 435"/>
                    <a:gd name="T21" fmla="*/ 0 h 324"/>
                    <a:gd name="T22" fmla="*/ 0 w 435"/>
                    <a:gd name="T23" fmla="*/ 1 h 324"/>
                    <a:gd name="T24" fmla="*/ 1 w 435"/>
                    <a:gd name="T25" fmla="*/ 1 h 324"/>
                    <a:gd name="T26" fmla="*/ 1 w 435"/>
                    <a:gd name="T27" fmla="*/ 1 h 324"/>
                    <a:gd name="T28" fmla="*/ 1 w 435"/>
                    <a:gd name="T29" fmla="*/ 1 h 324"/>
                    <a:gd name="T30" fmla="*/ 1 w 435"/>
                    <a:gd name="T31" fmla="*/ 1 h 324"/>
                    <a:gd name="T32" fmla="*/ 1 w 435"/>
                    <a:gd name="T33" fmla="*/ 1 h 324"/>
                    <a:gd name="T34" fmla="*/ 1 w 435"/>
                    <a:gd name="T35" fmla="*/ 1 h 324"/>
                    <a:gd name="T36" fmla="*/ 2 w 435"/>
                    <a:gd name="T37" fmla="*/ 1 h 324"/>
                    <a:gd name="T38" fmla="*/ 2 w 435"/>
                    <a:gd name="T39" fmla="*/ 1 h 3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4"/>
                    <a:gd name="T62" fmla="*/ 435 w 435"/>
                    <a:gd name="T63" fmla="*/ 324 h 3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4">
                      <a:moveTo>
                        <a:pt x="426" y="288"/>
                      </a:moveTo>
                      <a:lnTo>
                        <a:pt x="435" y="253"/>
                      </a:lnTo>
                      <a:lnTo>
                        <a:pt x="390" y="242"/>
                      </a:lnTo>
                      <a:lnTo>
                        <a:pt x="390" y="162"/>
                      </a:lnTo>
                      <a:lnTo>
                        <a:pt x="342" y="196"/>
                      </a:lnTo>
                      <a:lnTo>
                        <a:pt x="297" y="115"/>
                      </a:lnTo>
                      <a:lnTo>
                        <a:pt x="333" y="115"/>
                      </a:lnTo>
                      <a:lnTo>
                        <a:pt x="241" y="0"/>
                      </a:lnTo>
                      <a:lnTo>
                        <a:pt x="184" y="0"/>
                      </a:lnTo>
                      <a:lnTo>
                        <a:pt x="129" y="92"/>
                      </a:lnTo>
                      <a:lnTo>
                        <a:pt x="0" y="92"/>
                      </a:lnTo>
                      <a:lnTo>
                        <a:pt x="48" y="208"/>
                      </a:lnTo>
                      <a:lnTo>
                        <a:pt x="100" y="300"/>
                      </a:lnTo>
                      <a:lnTo>
                        <a:pt x="222" y="300"/>
                      </a:lnTo>
                      <a:lnTo>
                        <a:pt x="196" y="253"/>
                      </a:lnTo>
                      <a:lnTo>
                        <a:pt x="259" y="253"/>
                      </a:lnTo>
                      <a:lnTo>
                        <a:pt x="287" y="268"/>
                      </a:lnTo>
                      <a:lnTo>
                        <a:pt x="323" y="324"/>
                      </a:lnTo>
                      <a:lnTo>
                        <a:pt x="426" y="288"/>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1" name="Freeform 28"/>
                <p:cNvSpPr>
                  <a:spLocks noChangeAspect="1"/>
                </p:cNvSpPr>
                <p:nvPr/>
              </p:nvSpPr>
              <p:spPr bwMode="auto">
                <a:xfrm>
                  <a:off x="316" y="3317"/>
                  <a:ext cx="88" cy="72"/>
                </a:xfrm>
                <a:custGeom>
                  <a:avLst/>
                  <a:gdLst>
                    <a:gd name="T0" fmla="*/ 1 w 352"/>
                    <a:gd name="T1" fmla="*/ 1 h 289"/>
                    <a:gd name="T2" fmla="*/ 1 w 352"/>
                    <a:gd name="T3" fmla="*/ 1 h 289"/>
                    <a:gd name="T4" fmla="*/ 1 w 352"/>
                    <a:gd name="T5" fmla="*/ 1 h 289"/>
                    <a:gd name="T6" fmla="*/ 1 w 352"/>
                    <a:gd name="T7" fmla="*/ 0 h 289"/>
                    <a:gd name="T8" fmla="*/ 1 w 352"/>
                    <a:gd name="T9" fmla="*/ 0 h 289"/>
                    <a:gd name="T10" fmla="*/ 1 w 352"/>
                    <a:gd name="T11" fmla="*/ 0 h 289"/>
                    <a:gd name="T12" fmla="*/ 1 w 352"/>
                    <a:gd name="T13" fmla="*/ 0 h 289"/>
                    <a:gd name="T14" fmla="*/ 1 w 352"/>
                    <a:gd name="T15" fmla="*/ 0 h 289"/>
                    <a:gd name="T16" fmla="*/ 1 w 352"/>
                    <a:gd name="T17" fmla="*/ 0 h 289"/>
                    <a:gd name="T18" fmla="*/ 0 w 352"/>
                    <a:gd name="T19" fmla="*/ 0 h 289"/>
                    <a:gd name="T20" fmla="*/ 0 w 352"/>
                    <a:gd name="T21" fmla="*/ 0 h 289"/>
                    <a:gd name="T22" fmla="*/ 0 w 352"/>
                    <a:gd name="T23" fmla="*/ 1 h 289"/>
                    <a:gd name="T24" fmla="*/ 1 w 352"/>
                    <a:gd name="T25" fmla="*/ 1 h 289"/>
                    <a:gd name="T26" fmla="*/ 1 w 352"/>
                    <a:gd name="T27" fmla="*/ 1 h 289"/>
                    <a:gd name="T28" fmla="*/ 1 w 352"/>
                    <a:gd name="T29" fmla="*/ 1 h 289"/>
                    <a:gd name="T30" fmla="*/ 1 w 352"/>
                    <a:gd name="T31" fmla="*/ 1 h 289"/>
                    <a:gd name="T32" fmla="*/ 1 w 352"/>
                    <a:gd name="T33" fmla="*/ 1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2"/>
                    <a:gd name="T52" fmla="*/ 0 h 289"/>
                    <a:gd name="T53" fmla="*/ 352 w 352"/>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2" h="289">
                      <a:moveTo>
                        <a:pt x="241" y="255"/>
                      </a:moveTo>
                      <a:lnTo>
                        <a:pt x="270" y="222"/>
                      </a:lnTo>
                      <a:lnTo>
                        <a:pt x="286" y="198"/>
                      </a:lnTo>
                      <a:lnTo>
                        <a:pt x="286" y="139"/>
                      </a:lnTo>
                      <a:lnTo>
                        <a:pt x="352" y="104"/>
                      </a:lnTo>
                      <a:lnTo>
                        <a:pt x="352" y="47"/>
                      </a:lnTo>
                      <a:lnTo>
                        <a:pt x="315" y="0"/>
                      </a:lnTo>
                      <a:lnTo>
                        <a:pt x="213" y="0"/>
                      </a:lnTo>
                      <a:lnTo>
                        <a:pt x="165" y="10"/>
                      </a:lnTo>
                      <a:lnTo>
                        <a:pt x="47" y="59"/>
                      </a:lnTo>
                      <a:lnTo>
                        <a:pt x="0" y="128"/>
                      </a:lnTo>
                      <a:lnTo>
                        <a:pt x="0" y="209"/>
                      </a:lnTo>
                      <a:lnTo>
                        <a:pt x="121" y="222"/>
                      </a:lnTo>
                      <a:lnTo>
                        <a:pt x="157" y="289"/>
                      </a:lnTo>
                      <a:lnTo>
                        <a:pt x="213" y="265"/>
                      </a:lnTo>
                      <a:lnTo>
                        <a:pt x="241" y="255"/>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2" name="Freeform 29"/>
                <p:cNvSpPr>
                  <a:spLocks noChangeAspect="1"/>
                </p:cNvSpPr>
                <p:nvPr/>
              </p:nvSpPr>
              <p:spPr bwMode="auto">
                <a:xfrm>
                  <a:off x="240" y="3361"/>
                  <a:ext cx="38" cy="45"/>
                </a:xfrm>
                <a:custGeom>
                  <a:avLst/>
                  <a:gdLst>
                    <a:gd name="T0" fmla="*/ 0 w 154"/>
                    <a:gd name="T1" fmla="*/ 1 h 174"/>
                    <a:gd name="T2" fmla="*/ 0 w 154"/>
                    <a:gd name="T3" fmla="*/ 1 h 174"/>
                    <a:gd name="T4" fmla="*/ 1 w 154"/>
                    <a:gd name="T5" fmla="*/ 0 h 174"/>
                    <a:gd name="T6" fmla="*/ 1 w 154"/>
                    <a:gd name="T7" fmla="*/ 0 h 174"/>
                    <a:gd name="T8" fmla="*/ 1 w 154"/>
                    <a:gd name="T9" fmla="*/ 0 h 174"/>
                    <a:gd name="T10" fmla="*/ 1 w 154"/>
                    <a:gd name="T11" fmla="*/ 0 h 174"/>
                    <a:gd name="T12" fmla="*/ 0 w 154"/>
                    <a:gd name="T13" fmla="*/ 0 h 174"/>
                    <a:gd name="T14" fmla="*/ 0 w 154"/>
                    <a:gd name="T15" fmla="*/ 0 h 174"/>
                    <a:gd name="T16" fmla="*/ 0 w 154"/>
                    <a:gd name="T17" fmla="*/ 1 h 174"/>
                    <a:gd name="T18" fmla="*/ 0 w 154"/>
                    <a:gd name="T19" fmla="*/ 1 h 174"/>
                    <a:gd name="T20" fmla="*/ 0 w 154"/>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174"/>
                    <a:gd name="T35" fmla="*/ 154 w 154"/>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174">
                      <a:moveTo>
                        <a:pt x="17" y="174"/>
                      </a:moveTo>
                      <a:lnTo>
                        <a:pt x="43" y="104"/>
                      </a:lnTo>
                      <a:lnTo>
                        <a:pt x="118" y="69"/>
                      </a:lnTo>
                      <a:lnTo>
                        <a:pt x="118" y="48"/>
                      </a:lnTo>
                      <a:lnTo>
                        <a:pt x="154" y="0"/>
                      </a:lnTo>
                      <a:lnTo>
                        <a:pt x="99" y="0"/>
                      </a:lnTo>
                      <a:lnTo>
                        <a:pt x="63" y="59"/>
                      </a:lnTo>
                      <a:lnTo>
                        <a:pt x="7" y="69"/>
                      </a:lnTo>
                      <a:lnTo>
                        <a:pt x="0" y="174"/>
                      </a:lnTo>
                      <a:lnTo>
                        <a:pt x="17" y="174"/>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6" name="Text Box 30"/>
              <p:cNvSpPr txBox="1">
                <a:spLocks noChangeArrowheads="1"/>
              </p:cNvSpPr>
              <p:nvPr/>
            </p:nvSpPr>
            <p:spPr bwMode="auto">
              <a:xfrm>
                <a:off x="191" y="3261"/>
                <a:ext cx="302" cy="177"/>
              </a:xfrm>
              <a:prstGeom prst="rect">
                <a:avLst/>
              </a:prstGeom>
              <a:noFill/>
              <a:ln w="3175">
                <a:solidFill>
                  <a:srgbClr val="000000"/>
                </a:solid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HI</a:t>
                </a:r>
              </a:p>
            </p:txBody>
          </p:sp>
        </p:grpSp>
        <p:grpSp>
          <p:nvGrpSpPr>
            <p:cNvPr id="21508" name="Group 188"/>
            <p:cNvGrpSpPr>
              <a:grpSpLocks/>
            </p:cNvGrpSpPr>
            <p:nvPr/>
          </p:nvGrpSpPr>
          <p:grpSpPr bwMode="auto">
            <a:xfrm>
              <a:off x="304800" y="4876800"/>
              <a:ext cx="1139825" cy="1150938"/>
              <a:chOff x="4" y="3976"/>
              <a:chExt cx="1253" cy="975"/>
            </a:xfrm>
          </p:grpSpPr>
          <p:grpSp>
            <p:nvGrpSpPr>
              <p:cNvPr id="21681" name="Group 191"/>
              <p:cNvGrpSpPr>
                <a:grpSpLocks/>
              </p:cNvGrpSpPr>
              <p:nvPr/>
            </p:nvGrpSpPr>
            <p:grpSpPr bwMode="auto">
              <a:xfrm>
                <a:off x="77" y="4073"/>
                <a:ext cx="1087" cy="711"/>
                <a:chOff x="77" y="4073"/>
                <a:chExt cx="1087" cy="711"/>
              </a:xfrm>
            </p:grpSpPr>
            <p:sp>
              <p:nvSpPr>
                <p:cNvPr id="36" name="Freeform 192"/>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7" name="Freeform 19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25" name="Rectangle 194"/>
              <p:cNvSpPr>
                <a:spLocks noChangeArrowheads="1"/>
              </p:cNvSpPr>
              <p:nvPr/>
            </p:nvSpPr>
            <p:spPr bwMode="auto">
              <a:xfrm>
                <a:off x="454" y="4240"/>
                <a:ext cx="133" cy="90"/>
              </a:xfrm>
              <a:prstGeom prst="rect">
                <a:avLst/>
              </a:prstGeom>
              <a:noFill/>
              <a:ln w="9525">
                <a:noFill/>
                <a:miter lim="800000"/>
                <a:headEnd/>
                <a:tailEnd/>
              </a:ln>
            </p:spPr>
            <p:txBody>
              <a:bodyPr wrap="none" lIns="0" tIns="0" rIns="0" bIns="0">
                <a:prstTxWarp prst="textNoShape">
                  <a:avLst/>
                </a:prstTxWarp>
                <a:spAutoFit/>
              </a:bodyPr>
              <a:lstStyle/>
              <a:p>
                <a:pPr eaLnBrk="0" hangingPunct="0">
                  <a:spcBef>
                    <a:spcPct val="0"/>
                  </a:spcBef>
                </a:pPr>
                <a:r>
                  <a:rPr lang="en-US" sz="800">
                    <a:solidFill>
                      <a:srgbClr val="000000"/>
                    </a:solidFill>
                    <a:ea typeface="Times New Roman" charset="0"/>
                    <a:cs typeface="Arial" charset="0"/>
                  </a:rPr>
                  <a:t>AK</a:t>
                </a:r>
                <a:endParaRPr lang="en-US">
                  <a:solidFill>
                    <a:srgbClr val="000000"/>
                  </a:solidFill>
                  <a:ea typeface="Times New Roman" charset="0"/>
                  <a:cs typeface="Arial" charset="0"/>
                </a:endParaRPr>
              </a:p>
            </p:txBody>
          </p:sp>
          <p:sp>
            <p:nvSpPr>
              <p:cNvPr id="26" name="Rectangle 195"/>
              <p:cNvSpPr>
                <a:spLocks noChangeArrowheads="1"/>
              </p:cNvSpPr>
              <p:nvPr/>
            </p:nvSpPr>
            <p:spPr bwMode="auto">
              <a:xfrm>
                <a:off x="4" y="3976"/>
                <a:ext cx="1253" cy="975"/>
              </a:xfrm>
              <a:prstGeom prst="rect">
                <a:avLst/>
              </a:prstGeom>
              <a:noFill/>
              <a:ln w="5715" cap="rnd">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nvGrpSpPr>
              <p:cNvPr id="21684" name="Group 196"/>
              <p:cNvGrpSpPr>
                <a:grpSpLocks/>
              </p:cNvGrpSpPr>
              <p:nvPr/>
            </p:nvGrpSpPr>
            <p:grpSpPr bwMode="auto">
              <a:xfrm>
                <a:off x="4" y="3976"/>
                <a:ext cx="1253" cy="975"/>
                <a:chOff x="4" y="3976"/>
                <a:chExt cx="1253" cy="975"/>
              </a:xfrm>
            </p:grpSpPr>
            <p:grpSp>
              <p:nvGrpSpPr>
                <p:cNvPr id="21685" name="Group 198"/>
                <p:cNvGrpSpPr>
                  <a:grpSpLocks/>
                </p:cNvGrpSpPr>
                <p:nvPr/>
              </p:nvGrpSpPr>
              <p:grpSpPr bwMode="auto">
                <a:xfrm>
                  <a:off x="77" y="4073"/>
                  <a:ext cx="1087" cy="711"/>
                  <a:chOff x="77" y="4073"/>
                  <a:chExt cx="1087" cy="711"/>
                </a:xfrm>
              </p:grpSpPr>
              <p:sp>
                <p:nvSpPr>
                  <p:cNvPr id="34" name="Freeform 199"/>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5" name="Freeform 200"/>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nvGrpSpPr>
                <p:cNvPr id="21686" name="Group 202"/>
                <p:cNvGrpSpPr>
                  <a:grpSpLocks/>
                </p:cNvGrpSpPr>
                <p:nvPr/>
              </p:nvGrpSpPr>
              <p:grpSpPr bwMode="auto">
                <a:xfrm>
                  <a:off x="77" y="4073"/>
                  <a:ext cx="1087" cy="711"/>
                  <a:chOff x="77" y="4073"/>
                  <a:chExt cx="1087" cy="711"/>
                </a:xfrm>
              </p:grpSpPr>
              <p:sp>
                <p:nvSpPr>
                  <p:cNvPr id="32" name="Freeform 20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3" name="Freeform 204"/>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30" name="Rectangle 205"/>
                <p:cNvSpPr>
                  <a:spLocks noChangeArrowheads="1"/>
                </p:cNvSpPr>
                <p:nvPr/>
              </p:nvSpPr>
              <p:spPr bwMode="auto">
                <a:xfrm>
                  <a:off x="454" y="4240"/>
                  <a:ext cx="208" cy="144"/>
                </a:xfrm>
                <a:prstGeom prst="rect">
                  <a:avLst/>
                </a:prstGeom>
                <a:noFill/>
                <a:ln w="9525">
                  <a:noFill/>
                  <a:miter lim="800000"/>
                  <a:headEnd/>
                  <a:tailEnd/>
                </a:ln>
              </p:spPr>
              <p:txBody>
                <a:bodyPr wrap="none" lIns="0" tIns="0" rIns="0" bIns="0">
                  <a:spAutoFit/>
                </a:bodyPr>
                <a:lstStyle/>
                <a:p>
                  <a:pPr eaLnBrk="0" fontAlgn="auto" hangingPunct="0">
                    <a:spcBef>
                      <a:spcPts val="0"/>
                    </a:spcBef>
                    <a:spcAft>
                      <a:spcPts val="0"/>
                    </a:spcAft>
                    <a:defRPr/>
                  </a:pPr>
                  <a:r>
                    <a:rPr lang="en-US" kern="0" dirty="0">
                      <a:solidFill>
                        <a:srgbClr val="000000"/>
                      </a:solidFill>
                      <a:latin typeface="+mn-lt"/>
                      <a:ea typeface="Times New Roman" pitchFamily="18" charset="0"/>
                      <a:cs typeface="Arial" charset="0"/>
                    </a:rPr>
                    <a:t>AK</a:t>
                  </a:r>
                  <a:endParaRPr lang="en-US" kern="0" dirty="0">
                    <a:solidFill>
                      <a:sysClr val="windowText" lastClr="000000"/>
                    </a:solidFill>
                    <a:latin typeface="+mn-lt"/>
                    <a:ea typeface="Times New Roman" pitchFamily="18" charset="0"/>
                    <a:cs typeface="Arial" charset="0"/>
                  </a:endParaRPr>
                </a:p>
              </p:txBody>
            </p:sp>
            <p:sp>
              <p:nvSpPr>
                <p:cNvPr id="31" name="Rectangle 206"/>
                <p:cNvSpPr>
                  <a:spLocks noChangeArrowheads="1"/>
                </p:cNvSpPr>
                <p:nvPr/>
              </p:nvSpPr>
              <p:spPr bwMode="auto">
                <a:xfrm>
                  <a:off x="4" y="3976"/>
                  <a:ext cx="1253" cy="975"/>
                </a:xfrm>
                <a:prstGeom prst="rect">
                  <a:avLst/>
                </a:prstGeom>
                <a:noFill/>
                <a:ln w="12700" cap="rnd" cmpd="dbl">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grpSp>
          <p:nvGrpSpPr>
            <p:cNvPr id="21509" name="Group 218"/>
            <p:cNvGrpSpPr>
              <a:grpSpLocks/>
            </p:cNvGrpSpPr>
            <p:nvPr/>
          </p:nvGrpSpPr>
          <p:grpSpPr bwMode="auto">
            <a:xfrm>
              <a:off x="7086600" y="5715000"/>
              <a:ext cx="1898650" cy="657225"/>
              <a:chOff x="4224" y="3744"/>
              <a:chExt cx="1440" cy="480"/>
            </a:xfrm>
          </p:grpSpPr>
          <p:sp>
            <p:nvSpPr>
              <p:cNvPr id="39" name="Rectangle 219"/>
              <p:cNvSpPr>
                <a:spLocks noChangeArrowheads="1"/>
              </p:cNvSpPr>
              <p:nvPr/>
            </p:nvSpPr>
            <p:spPr bwMode="auto">
              <a:xfrm>
                <a:off x="4224" y="3744"/>
                <a:ext cx="1440" cy="480"/>
              </a:xfrm>
              <a:prstGeom prst="rect">
                <a:avLst/>
              </a:prstGeom>
              <a:noFill/>
              <a:ln w="9525">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sp>
            <p:nvSpPr>
              <p:cNvPr id="40" name="Text Box 220"/>
              <p:cNvSpPr txBox="1">
                <a:spLocks noChangeArrowheads="1"/>
              </p:cNvSpPr>
              <p:nvPr/>
            </p:nvSpPr>
            <p:spPr bwMode="auto">
              <a:xfrm>
                <a:off x="4224" y="3792"/>
                <a:ext cx="427" cy="292"/>
              </a:xfrm>
              <a:prstGeom prst="rect">
                <a:avLst/>
              </a:prstGeom>
              <a:noFill/>
              <a:ln w="9525">
                <a:noFill/>
                <a:miter lim="800000"/>
                <a:headEnd/>
                <a:tailEnd/>
              </a:ln>
            </p:spPr>
            <p:txBody>
              <a:bodyPr wrap="none">
                <a:prstTxWarp prst="textNoShape">
                  <a:avLst/>
                </a:prstTxWarp>
                <a:spAutoFit/>
              </a:bodyPr>
              <a:lstStyle/>
              <a:p>
                <a:pPr eaLnBrk="0" hangingPunct="0">
                  <a:spcBef>
                    <a:spcPct val="0"/>
                  </a:spcBef>
                </a:pPr>
                <a:r>
                  <a:rPr lang="en-US" sz="1400">
                    <a:solidFill>
                      <a:srgbClr val="000000"/>
                    </a:solidFill>
                  </a:rPr>
                  <a:t>Key</a:t>
                </a:r>
                <a:r>
                  <a:rPr lang="en-US" sz="2000">
                    <a:solidFill>
                      <a:srgbClr val="000000"/>
                    </a:solidFill>
                  </a:rPr>
                  <a:t>:</a:t>
                </a:r>
                <a:endParaRPr lang="en-US">
                  <a:solidFill>
                    <a:srgbClr val="000000"/>
                  </a:solidFill>
                </a:endParaRPr>
              </a:p>
            </p:txBody>
          </p:sp>
          <p:sp>
            <p:nvSpPr>
              <p:cNvPr id="41" name="Rectangle 221"/>
              <p:cNvSpPr>
                <a:spLocks noChangeArrowheads="1"/>
              </p:cNvSpPr>
              <p:nvPr/>
            </p:nvSpPr>
            <p:spPr bwMode="auto">
              <a:xfrm>
                <a:off x="4656" y="3840"/>
                <a:ext cx="863" cy="144"/>
              </a:xfrm>
              <a:prstGeom prst="rect">
                <a:avLst/>
              </a:prstGeom>
              <a:solidFill>
                <a:srgbClr val="FF7C80"/>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Participating</a:t>
                </a:r>
              </a:p>
            </p:txBody>
          </p:sp>
          <p:sp>
            <p:nvSpPr>
              <p:cNvPr id="42" name="Rectangle 222"/>
              <p:cNvSpPr>
                <a:spLocks noChangeArrowheads="1"/>
              </p:cNvSpPr>
              <p:nvPr/>
            </p:nvSpPr>
            <p:spPr bwMode="auto">
              <a:xfrm>
                <a:off x="4656" y="4032"/>
                <a:ext cx="863" cy="145"/>
              </a:xfrm>
              <a:prstGeom prst="rect">
                <a:avLst/>
              </a:prstGeom>
              <a:solidFill>
                <a:srgbClr val="FFFFFF"/>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Non-participating</a:t>
                </a:r>
              </a:p>
            </p:txBody>
          </p:sp>
        </p:grpSp>
        <p:grpSp>
          <p:nvGrpSpPr>
            <p:cNvPr id="21510" name="Group 271"/>
            <p:cNvGrpSpPr>
              <a:grpSpLocks/>
            </p:cNvGrpSpPr>
            <p:nvPr/>
          </p:nvGrpSpPr>
          <p:grpSpPr bwMode="auto">
            <a:xfrm>
              <a:off x="990600" y="1447800"/>
              <a:ext cx="7132638" cy="4333875"/>
              <a:chOff x="816" y="624"/>
              <a:chExt cx="4944" cy="2946"/>
            </a:xfrm>
          </p:grpSpPr>
          <p:sp>
            <p:nvSpPr>
              <p:cNvPr id="44" name="Text Box 43"/>
              <p:cNvSpPr txBox="1">
                <a:spLocks noChangeArrowheads="1"/>
              </p:cNvSpPr>
              <p:nvPr/>
            </p:nvSpPr>
            <p:spPr bwMode="auto">
              <a:xfrm>
                <a:off x="5392" y="1482"/>
                <a:ext cx="368" cy="145"/>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RI</a:t>
                </a:r>
              </a:p>
            </p:txBody>
          </p:sp>
          <p:sp>
            <p:nvSpPr>
              <p:cNvPr id="45" name="Freeform 44"/>
              <p:cNvSpPr>
                <a:spLocks/>
              </p:cNvSpPr>
              <p:nvPr/>
            </p:nvSpPr>
            <p:spPr bwMode="auto">
              <a:xfrm>
                <a:off x="1062" y="649"/>
                <a:ext cx="592" cy="440"/>
              </a:xfrm>
              <a:custGeom>
                <a:avLst/>
                <a:gdLst>
                  <a:gd name="T0" fmla="*/ 19 w 622"/>
                  <a:gd name="T1" fmla="*/ 95 h 440"/>
                  <a:gd name="T2" fmla="*/ 11 w 622"/>
                  <a:gd name="T3" fmla="*/ 217 h 440"/>
                  <a:gd name="T4" fmla="*/ 26 w 622"/>
                  <a:gd name="T5" fmla="*/ 217 h 440"/>
                  <a:gd name="T6" fmla="*/ 17 w 622"/>
                  <a:gd name="T7" fmla="*/ 242 h 440"/>
                  <a:gd name="T8" fmla="*/ 10 w 622"/>
                  <a:gd name="T9" fmla="*/ 226 h 440"/>
                  <a:gd name="T10" fmla="*/ 0 w 622"/>
                  <a:gd name="T11" fmla="*/ 259 h 440"/>
                  <a:gd name="T12" fmla="*/ 36 w 622"/>
                  <a:gd name="T13" fmla="*/ 283 h 440"/>
                  <a:gd name="T14" fmla="*/ 38 w 622"/>
                  <a:gd name="T15" fmla="*/ 294 h 440"/>
                  <a:gd name="T16" fmla="*/ 49 w 622"/>
                  <a:gd name="T17" fmla="*/ 296 h 440"/>
                  <a:gd name="T18" fmla="*/ 96 w 622"/>
                  <a:gd name="T19" fmla="*/ 385 h 440"/>
                  <a:gd name="T20" fmla="*/ 149 w 622"/>
                  <a:gd name="T21" fmla="*/ 382 h 440"/>
                  <a:gd name="T22" fmla="*/ 189 w 622"/>
                  <a:gd name="T23" fmla="*/ 403 h 440"/>
                  <a:gd name="T24" fmla="*/ 209 w 622"/>
                  <a:gd name="T25" fmla="*/ 399 h 440"/>
                  <a:gd name="T26" fmla="*/ 328 w 622"/>
                  <a:gd name="T27" fmla="*/ 403 h 440"/>
                  <a:gd name="T28" fmla="*/ 465 w 622"/>
                  <a:gd name="T29" fmla="*/ 440 h 440"/>
                  <a:gd name="T30" fmla="*/ 468 w 622"/>
                  <a:gd name="T31" fmla="*/ 391 h 440"/>
                  <a:gd name="T32" fmla="*/ 524 w 622"/>
                  <a:gd name="T33" fmla="*/ 108 h 440"/>
                  <a:gd name="T34" fmla="*/ 161 w 622"/>
                  <a:gd name="T35" fmla="*/ 0 h 440"/>
                  <a:gd name="T36" fmla="*/ 165 w 622"/>
                  <a:gd name="T37" fmla="*/ 82 h 440"/>
                  <a:gd name="T38" fmla="*/ 147 w 622"/>
                  <a:gd name="T39" fmla="*/ 150 h 440"/>
                  <a:gd name="T40" fmla="*/ 143 w 622"/>
                  <a:gd name="T41" fmla="*/ 186 h 440"/>
                  <a:gd name="T42" fmla="*/ 105 w 622"/>
                  <a:gd name="T43" fmla="*/ 197 h 440"/>
                  <a:gd name="T44" fmla="*/ 103 w 622"/>
                  <a:gd name="T45" fmla="*/ 181 h 440"/>
                  <a:gd name="T46" fmla="*/ 134 w 622"/>
                  <a:gd name="T47" fmla="*/ 158 h 440"/>
                  <a:gd name="T48" fmla="*/ 131 w 622"/>
                  <a:gd name="T49" fmla="*/ 139 h 440"/>
                  <a:gd name="T50" fmla="*/ 103 w 622"/>
                  <a:gd name="T51" fmla="*/ 144 h 440"/>
                  <a:gd name="T52" fmla="*/ 125 w 622"/>
                  <a:gd name="T53" fmla="*/ 123 h 440"/>
                  <a:gd name="T54" fmla="*/ 140 w 622"/>
                  <a:gd name="T55" fmla="*/ 108 h 440"/>
                  <a:gd name="T56" fmla="*/ 22 w 622"/>
                  <a:gd name="T57" fmla="*/ 21 h 440"/>
                  <a:gd name="T58" fmla="*/ 11 w 622"/>
                  <a:gd name="T59" fmla="*/ 45 h 440"/>
                  <a:gd name="T60" fmla="*/ 19 w 622"/>
                  <a:gd name="T61" fmla="*/ 95 h 440"/>
                  <a:gd name="T62" fmla="*/ 19 w 622"/>
                  <a:gd name="T63" fmla="*/ 95 h 4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0"/>
                  <a:gd name="T98" fmla="*/ 622 w 622"/>
                  <a:gd name="T99" fmla="*/ 440 h 4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0">
                    <a:moveTo>
                      <a:pt x="23" y="95"/>
                    </a:moveTo>
                    <a:lnTo>
                      <a:pt x="15" y="217"/>
                    </a:lnTo>
                    <a:lnTo>
                      <a:pt x="30" y="217"/>
                    </a:lnTo>
                    <a:lnTo>
                      <a:pt x="21" y="242"/>
                    </a:lnTo>
                    <a:lnTo>
                      <a:pt x="10" y="226"/>
                    </a:lnTo>
                    <a:lnTo>
                      <a:pt x="0" y="259"/>
                    </a:lnTo>
                    <a:lnTo>
                      <a:pt x="44" y="283"/>
                    </a:lnTo>
                    <a:lnTo>
                      <a:pt x="46" y="294"/>
                    </a:lnTo>
                    <a:lnTo>
                      <a:pt x="57" y="296"/>
                    </a:lnTo>
                    <a:lnTo>
                      <a:pt x="114" y="385"/>
                    </a:lnTo>
                    <a:lnTo>
                      <a:pt x="177" y="382"/>
                    </a:lnTo>
                    <a:lnTo>
                      <a:pt x="224" y="403"/>
                    </a:lnTo>
                    <a:lnTo>
                      <a:pt x="247" y="399"/>
                    </a:lnTo>
                    <a:lnTo>
                      <a:pt x="389" y="403"/>
                    </a:lnTo>
                    <a:lnTo>
                      <a:pt x="551" y="440"/>
                    </a:lnTo>
                    <a:lnTo>
                      <a:pt x="554" y="391"/>
                    </a:lnTo>
                    <a:lnTo>
                      <a:pt x="622" y="108"/>
                    </a:lnTo>
                    <a:lnTo>
                      <a:pt x="191" y="0"/>
                    </a:lnTo>
                    <a:lnTo>
                      <a:pt x="195" y="82"/>
                    </a:lnTo>
                    <a:lnTo>
                      <a:pt x="174" y="150"/>
                    </a:lnTo>
                    <a:lnTo>
                      <a:pt x="170" y="186"/>
                    </a:lnTo>
                    <a:lnTo>
                      <a:pt x="125" y="197"/>
                    </a:lnTo>
                    <a:lnTo>
                      <a:pt x="122" y="181"/>
                    </a:lnTo>
                    <a:lnTo>
                      <a:pt x="159" y="158"/>
                    </a:lnTo>
                    <a:lnTo>
                      <a:pt x="156" y="139"/>
                    </a:lnTo>
                    <a:lnTo>
                      <a:pt x="122" y="144"/>
                    </a:lnTo>
                    <a:lnTo>
                      <a:pt x="148" y="123"/>
                    </a:lnTo>
                    <a:lnTo>
                      <a:pt x="166" y="108"/>
                    </a:lnTo>
                    <a:lnTo>
                      <a:pt x="26" y="21"/>
                    </a:lnTo>
                    <a:lnTo>
                      <a:pt x="15" y="45"/>
                    </a:lnTo>
                    <a:lnTo>
                      <a:pt x="23" y="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6" name="Freeform 45"/>
              <p:cNvSpPr>
                <a:spLocks/>
              </p:cNvSpPr>
              <p:nvPr/>
            </p:nvSpPr>
            <p:spPr bwMode="auto">
              <a:xfrm>
                <a:off x="1202" y="675"/>
                <a:ext cx="28" cy="32"/>
              </a:xfrm>
              <a:custGeom>
                <a:avLst/>
                <a:gdLst>
                  <a:gd name="T0" fmla="*/ 0 w 29"/>
                  <a:gd name="T1" fmla="*/ 14 h 32"/>
                  <a:gd name="T2" fmla="*/ 19 w 29"/>
                  <a:gd name="T3" fmla="*/ 0 h 32"/>
                  <a:gd name="T4" fmla="*/ 25 w 29"/>
                  <a:gd name="T5" fmla="*/ 14 h 32"/>
                  <a:gd name="T6" fmla="*/ 20 w 29"/>
                  <a:gd name="T7" fmla="*/ 32 h 32"/>
                  <a:gd name="T8" fmla="*/ 0 w 29"/>
                  <a:gd name="T9" fmla="*/ 14 h 32"/>
                  <a:gd name="T10" fmla="*/ 0 w 29"/>
                  <a:gd name="T11" fmla="*/ 14 h 32"/>
                  <a:gd name="T12" fmla="*/ 0 w 29"/>
                  <a:gd name="T13" fmla="*/ 14 h 32"/>
                  <a:gd name="T14" fmla="*/ 0 60000 65536"/>
                  <a:gd name="T15" fmla="*/ 0 60000 65536"/>
                  <a:gd name="T16" fmla="*/ 0 60000 65536"/>
                  <a:gd name="T17" fmla="*/ 0 60000 65536"/>
                  <a:gd name="T18" fmla="*/ 0 60000 65536"/>
                  <a:gd name="T19" fmla="*/ 0 60000 65536"/>
                  <a:gd name="T20" fmla="*/ 0 60000 65536"/>
                  <a:gd name="T21" fmla="*/ 0 w 29"/>
                  <a:gd name="T22" fmla="*/ 0 h 32"/>
                  <a:gd name="T23" fmla="*/ 29 w 2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2">
                    <a:moveTo>
                      <a:pt x="0" y="14"/>
                    </a:moveTo>
                    <a:lnTo>
                      <a:pt x="23" y="0"/>
                    </a:lnTo>
                    <a:lnTo>
                      <a:pt x="29" y="14"/>
                    </a:lnTo>
                    <a:lnTo>
                      <a:pt x="24" y="32"/>
                    </a:lnTo>
                    <a:lnTo>
                      <a:pt x="0" y="1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7" name="Freeform 46"/>
              <p:cNvSpPr>
                <a:spLocks/>
              </p:cNvSpPr>
              <p:nvPr/>
            </p:nvSpPr>
            <p:spPr bwMode="auto">
              <a:xfrm>
                <a:off x="1613" y="1584"/>
                <a:ext cx="504" cy="641"/>
              </a:xfrm>
              <a:custGeom>
                <a:avLst/>
                <a:gdLst>
                  <a:gd name="T0" fmla="*/ 96 w 526"/>
                  <a:gd name="T1" fmla="*/ 0 h 641"/>
                  <a:gd name="T2" fmla="*/ 311 w 526"/>
                  <a:gd name="T3" fmla="*/ 47 h 641"/>
                  <a:gd name="T4" fmla="*/ 295 w 526"/>
                  <a:gd name="T5" fmla="*/ 159 h 641"/>
                  <a:gd name="T6" fmla="*/ 444 w 526"/>
                  <a:gd name="T7" fmla="*/ 186 h 641"/>
                  <a:gd name="T8" fmla="*/ 386 w 526"/>
                  <a:gd name="T9" fmla="*/ 641 h 641"/>
                  <a:gd name="T10" fmla="*/ 0 w 526"/>
                  <a:gd name="T11" fmla="*/ 565 h 641"/>
                  <a:gd name="T12" fmla="*/ 96 w 526"/>
                  <a:gd name="T13" fmla="*/ 0 h 641"/>
                  <a:gd name="T14" fmla="*/ 96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4" y="0"/>
                    </a:moveTo>
                    <a:lnTo>
                      <a:pt x="369" y="47"/>
                    </a:lnTo>
                    <a:lnTo>
                      <a:pt x="350" y="159"/>
                    </a:lnTo>
                    <a:lnTo>
                      <a:pt x="526" y="186"/>
                    </a:lnTo>
                    <a:lnTo>
                      <a:pt x="458" y="641"/>
                    </a:lnTo>
                    <a:lnTo>
                      <a:pt x="0" y="565"/>
                    </a:lnTo>
                    <a:lnTo>
                      <a:pt x="114"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8" name="Freeform 47"/>
              <p:cNvSpPr>
                <a:spLocks/>
              </p:cNvSpPr>
              <p:nvPr/>
            </p:nvSpPr>
            <p:spPr bwMode="auto">
              <a:xfrm>
                <a:off x="906" y="918"/>
                <a:ext cx="710" cy="613"/>
              </a:xfrm>
              <a:custGeom>
                <a:avLst/>
                <a:gdLst>
                  <a:gd name="T0" fmla="*/ 0 w 741"/>
                  <a:gd name="T1" fmla="*/ 458 h 614"/>
                  <a:gd name="T2" fmla="*/ 28 w 741"/>
                  <a:gd name="T3" fmla="*/ 303 h 614"/>
                  <a:gd name="T4" fmla="*/ 58 w 741"/>
                  <a:gd name="T5" fmla="*/ 258 h 614"/>
                  <a:gd name="T6" fmla="*/ 135 w 741"/>
                  <a:gd name="T7" fmla="*/ 0 h 614"/>
                  <a:gd name="T8" fmla="*/ 174 w 741"/>
                  <a:gd name="T9" fmla="*/ 13 h 614"/>
                  <a:gd name="T10" fmla="*/ 176 w 741"/>
                  <a:gd name="T11" fmla="*/ 25 h 614"/>
                  <a:gd name="T12" fmla="*/ 186 w 741"/>
                  <a:gd name="T13" fmla="*/ 26 h 614"/>
                  <a:gd name="T14" fmla="*/ 233 w 741"/>
                  <a:gd name="T15" fmla="*/ 115 h 614"/>
                  <a:gd name="T16" fmla="*/ 286 w 741"/>
                  <a:gd name="T17" fmla="*/ 112 h 614"/>
                  <a:gd name="T18" fmla="*/ 326 w 741"/>
                  <a:gd name="T19" fmla="*/ 133 h 614"/>
                  <a:gd name="T20" fmla="*/ 346 w 741"/>
                  <a:gd name="T21" fmla="*/ 130 h 614"/>
                  <a:gd name="T22" fmla="*/ 466 w 741"/>
                  <a:gd name="T23" fmla="*/ 133 h 614"/>
                  <a:gd name="T24" fmla="*/ 602 w 741"/>
                  <a:gd name="T25" fmla="*/ 170 h 614"/>
                  <a:gd name="T26" fmla="*/ 608 w 741"/>
                  <a:gd name="T27" fmla="*/ 190 h 614"/>
                  <a:gd name="T28" fmla="*/ 625 w 741"/>
                  <a:gd name="T29" fmla="*/ 217 h 614"/>
                  <a:gd name="T30" fmla="*/ 579 w 741"/>
                  <a:gd name="T31" fmla="*/ 301 h 614"/>
                  <a:gd name="T32" fmla="*/ 549 w 741"/>
                  <a:gd name="T33" fmla="*/ 332 h 614"/>
                  <a:gd name="T34" fmla="*/ 544 w 741"/>
                  <a:gd name="T35" fmla="*/ 355 h 614"/>
                  <a:gd name="T36" fmla="*/ 561 w 741"/>
                  <a:gd name="T37" fmla="*/ 377 h 614"/>
                  <a:gd name="T38" fmla="*/ 542 w 741"/>
                  <a:gd name="T39" fmla="*/ 429 h 614"/>
                  <a:gd name="T40" fmla="*/ 505 w 741"/>
                  <a:gd name="T41" fmla="*/ 614 h 614"/>
                  <a:gd name="T42" fmla="*/ 293 w 741"/>
                  <a:gd name="T43" fmla="*/ 554 h 614"/>
                  <a:gd name="T44" fmla="*/ 0 w 741"/>
                  <a:gd name="T45" fmla="*/ 458 h 614"/>
                  <a:gd name="T46" fmla="*/ 0 w 741"/>
                  <a:gd name="T47" fmla="*/ 458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70" y="258"/>
                    </a:lnTo>
                    <a:lnTo>
                      <a:pt x="160" y="0"/>
                    </a:lnTo>
                    <a:lnTo>
                      <a:pt x="207" y="13"/>
                    </a:lnTo>
                    <a:lnTo>
                      <a:pt x="209" y="25"/>
                    </a:lnTo>
                    <a:lnTo>
                      <a:pt x="220" y="26"/>
                    </a:lnTo>
                    <a:lnTo>
                      <a:pt x="277" y="115"/>
                    </a:lnTo>
                    <a:lnTo>
                      <a:pt x="340" y="112"/>
                    </a:lnTo>
                    <a:lnTo>
                      <a:pt x="387" y="133"/>
                    </a:lnTo>
                    <a:lnTo>
                      <a:pt x="410" y="130"/>
                    </a:lnTo>
                    <a:lnTo>
                      <a:pt x="552" y="133"/>
                    </a:lnTo>
                    <a:lnTo>
                      <a:pt x="714" y="170"/>
                    </a:lnTo>
                    <a:lnTo>
                      <a:pt x="722" y="190"/>
                    </a:lnTo>
                    <a:lnTo>
                      <a:pt x="741" y="217"/>
                    </a:lnTo>
                    <a:lnTo>
                      <a:pt x="686" y="301"/>
                    </a:lnTo>
                    <a:lnTo>
                      <a:pt x="651" y="332"/>
                    </a:lnTo>
                    <a:lnTo>
                      <a:pt x="646" y="355"/>
                    </a:lnTo>
                    <a:lnTo>
                      <a:pt x="667" y="377"/>
                    </a:lnTo>
                    <a:lnTo>
                      <a:pt x="644" y="429"/>
                    </a:lnTo>
                    <a:lnTo>
                      <a:pt x="599" y="614"/>
                    </a:lnTo>
                    <a:lnTo>
                      <a:pt x="348" y="554"/>
                    </a:lnTo>
                    <a:lnTo>
                      <a:pt x="0" y="45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9" name="Freeform 48"/>
              <p:cNvSpPr>
                <a:spLocks/>
              </p:cNvSpPr>
              <p:nvPr/>
            </p:nvSpPr>
            <p:spPr bwMode="auto">
              <a:xfrm>
                <a:off x="838" y="1375"/>
                <a:ext cx="706" cy="1229"/>
              </a:xfrm>
              <a:custGeom>
                <a:avLst/>
                <a:gdLst>
                  <a:gd name="T0" fmla="*/ 22 w 738"/>
                  <a:gd name="T1" fmla="*/ 250 h 1229"/>
                  <a:gd name="T2" fmla="*/ 5 w 738"/>
                  <a:gd name="T3" fmla="*/ 345 h 1229"/>
                  <a:gd name="T4" fmla="*/ 64 w 738"/>
                  <a:gd name="T5" fmla="*/ 499 h 1229"/>
                  <a:gd name="T6" fmla="*/ 75 w 738"/>
                  <a:gd name="T7" fmla="*/ 489 h 1229"/>
                  <a:gd name="T8" fmla="*/ 93 w 738"/>
                  <a:gd name="T9" fmla="*/ 554 h 1229"/>
                  <a:gd name="T10" fmla="*/ 64 w 738"/>
                  <a:gd name="T11" fmla="*/ 509 h 1229"/>
                  <a:gd name="T12" fmla="*/ 57 w 738"/>
                  <a:gd name="T13" fmla="*/ 580 h 1229"/>
                  <a:gd name="T14" fmla="*/ 91 w 738"/>
                  <a:gd name="T15" fmla="*/ 624 h 1229"/>
                  <a:gd name="T16" fmla="*/ 69 w 738"/>
                  <a:gd name="T17" fmla="*/ 683 h 1229"/>
                  <a:gd name="T18" fmla="*/ 133 w 738"/>
                  <a:gd name="T19" fmla="*/ 847 h 1229"/>
                  <a:gd name="T20" fmla="*/ 119 w 738"/>
                  <a:gd name="T21" fmla="*/ 907 h 1229"/>
                  <a:gd name="T22" fmla="*/ 205 w 738"/>
                  <a:gd name="T23" fmla="*/ 954 h 1229"/>
                  <a:gd name="T24" fmla="*/ 236 w 738"/>
                  <a:gd name="T25" fmla="*/ 1002 h 1229"/>
                  <a:gd name="T26" fmla="*/ 271 w 738"/>
                  <a:gd name="T27" fmla="*/ 1018 h 1229"/>
                  <a:gd name="T28" fmla="*/ 272 w 738"/>
                  <a:gd name="T29" fmla="*/ 1048 h 1229"/>
                  <a:gd name="T30" fmla="*/ 295 w 738"/>
                  <a:gd name="T31" fmla="*/ 1054 h 1229"/>
                  <a:gd name="T32" fmla="*/ 346 w 738"/>
                  <a:gd name="T33" fmla="*/ 1148 h 1229"/>
                  <a:gd name="T34" fmla="*/ 346 w 738"/>
                  <a:gd name="T35" fmla="*/ 1214 h 1229"/>
                  <a:gd name="T36" fmla="*/ 567 w 738"/>
                  <a:gd name="T37" fmla="*/ 1229 h 1229"/>
                  <a:gd name="T38" fmla="*/ 554 w 738"/>
                  <a:gd name="T39" fmla="*/ 1201 h 1229"/>
                  <a:gd name="T40" fmla="*/ 559 w 738"/>
                  <a:gd name="T41" fmla="*/ 1163 h 1229"/>
                  <a:gd name="T42" fmla="*/ 596 w 738"/>
                  <a:gd name="T43" fmla="*/ 1095 h 1229"/>
                  <a:gd name="T44" fmla="*/ 622 w 738"/>
                  <a:gd name="T45" fmla="*/ 1077 h 1229"/>
                  <a:gd name="T46" fmla="*/ 606 w 738"/>
                  <a:gd name="T47" fmla="*/ 1052 h 1229"/>
                  <a:gd name="T48" fmla="*/ 596 w 738"/>
                  <a:gd name="T49" fmla="*/ 986 h 1229"/>
                  <a:gd name="T50" fmla="*/ 280 w 738"/>
                  <a:gd name="T51" fmla="*/ 423 h 1229"/>
                  <a:gd name="T52" fmla="*/ 353 w 738"/>
                  <a:gd name="T53" fmla="*/ 96 h 1229"/>
                  <a:gd name="T54" fmla="*/ 59 w 738"/>
                  <a:gd name="T55" fmla="*/ 0 h 1229"/>
                  <a:gd name="T56" fmla="*/ 52 w 738"/>
                  <a:gd name="T57" fmla="*/ 20 h 1229"/>
                  <a:gd name="T58" fmla="*/ 0 w 738"/>
                  <a:gd name="T59" fmla="*/ 164 h 1229"/>
                  <a:gd name="T60" fmla="*/ 22 w 738"/>
                  <a:gd name="T61" fmla="*/ 250 h 1229"/>
                  <a:gd name="T62" fmla="*/ 22 w 738"/>
                  <a:gd name="T63" fmla="*/ 250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8"/>
                  <a:gd name="T97" fmla="*/ 0 h 1229"/>
                  <a:gd name="T98" fmla="*/ 738 w 738"/>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8" h="1229">
                    <a:moveTo>
                      <a:pt x="26" y="250"/>
                    </a:moveTo>
                    <a:lnTo>
                      <a:pt x="5" y="345"/>
                    </a:lnTo>
                    <a:lnTo>
                      <a:pt x="76" y="499"/>
                    </a:lnTo>
                    <a:lnTo>
                      <a:pt x="89" y="489"/>
                    </a:lnTo>
                    <a:lnTo>
                      <a:pt x="110" y="554"/>
                    </a:lnTo>
                    <a:lnTo>
                      <a:pt x="76" y="509"/>
                    </a:lnTo>
                    <a:lnTo>
                      <a:pt x="68" y="580"/>
                    </a:lnTo>
                    <a:lnTo>
                      <a:pt x="107" y="624"/>
                    </a:lnTo>
                    <a:lnTo>
                      <a:pt x="81" y="683"/>
                    </a:lnTo>
                    <a:lnTo>
                      <a:pt x="158" y="847"/>
                    </a:lnTo>
                    <a:lnTo>
                      <a:pt x="141" y="907"/>
                    </a:lnTo>
                    <a:lnTo>
                      <a:pt x="243" y="954"/>
                    </a:lnTo>
                    <a:lnTo>
                      <a:pt x="280" y="1002"/>
                    </a:lnTo>
                    <a:lnTo>
                      <a:pt x="322" y="1018"/>
                    </a:lnTo>
                    <a:lnTo>
                      <a:pt x="323" y="1048"/>
                    </a:lnTo>
                    <a:lnTo>
                      <a:pt x="351" y="1054"/>
                    </a:lnTo>
                    <a:lnTo>
                      <a:pt x="411" y="1148"/>
                    </a:lnTo>
                    <a:lnTo>
                      <a:pt x="411" y="1214"/>
                    </a:lnTo>
                    <a:lnTo>
                      <a:pt x="673" y="1229"/>
                    </a:lnTo>
                    <a:lnTo>
                      <a:pt x="657" y="1201"/>
                    </a:lnTo>
                    <a:lnTo>
                      <a:pt x="665" y="1163"/>
                    </a:lnTo>
                    <a:lnTo>
                      <a:pt x="707" y="1095"/>
                    </a:lnTo>
                    <a:lnTo>
                      <a:pt x="738" y="1077"/>
                    </a:lnTo>
                    <a:lnTo>
                      <a:pt x="720" y="1052"/>
                    </a:lnTo>
                    <a:lnTo>
                      <a:pt x="707" y="986"/>
                    </a:lnTo>
                    <a:lnTo>
                      <a:pt x="332" y="423"/>
                    </a:lnTo>
                    <a:lnTo>
                      <a:pt x="419" y="96"/>
                    </a:lnTo>
                    <a:lnTo>
                      <a:pt x="71" y="0"/>
                    </a:lnTo>
                    <a:lnTo>
                      <a:pt x="61" y="20"/>
                    </a:lnTo>
                    <a:lnTo>
                      <a:pt x="0" y="164"/>
                    </a:lnTo>
                    <a:lnTo>
                      <a:pt x="26" y="2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0" name="Freeform 49"/>
              <p:cNvSpPr>
                <a:spLocks/>
              </p:cNvSpPr>
              <p:nvPr/>
            </p:nvSpPr>
            <p:spPr bwMode="auto">
              <a:xfrm>
                <a:off x="1156" y="1471"/>
                <a:ext cx="566" cy="890"/>
              </a:xfrm>
              <a:custGeom>
                <a:avLst/>
                <a:gdLst>
                  <a:gd name="T0" fmla="*/ 0 w 591"/>
                  <a:gd name="T1" fmla="*/ 327 h 890"/>
                  <a:gd name="T2" fmla="*/ 315 w 591"/>
                  <a:gd name="T3" fmla="*/ 890 h 890"/>
                  <a:gd name="T4" fmla="*/ 328 w 591"/>
                  <a:gd name="T5" fmla="*/ 770 h 890"/>
                  <a:gd name="T6" fmla="*/ 346 w 591"/>
                  <a:gd name="T7" fmla="*/ 764 h 890"/>
                  <a:gd name="T8" fmla="*/ 375 w 591"/>
                  <a:gd name="T9" fmla="*/ 785 h 890"/>
                  <a:gd name="T10" fmla="*/ 401 w 591"/>
                  <a:gd name="T11" fmla="*/ 678 h 890"/>
                  <a:gd name="T12" fmla="*/ 497 w 591"/>
                  <a:gd name="T13" fmla="*/ 113 h 890"/>
                  <a:gd name="T14" fmla="*/ 284 w 591"/>
                  <a:gd name="T15" fmla="*/ 60 h 890"/>
                  <a:gd name="T16" fmla="*/ 73 w 591"/>
                  <a:gd name="T17" fmla="*/ 0 h 890"/>
                  <a:gd name="T18" fmla="*/ 0 w 591"/>
                  <a:gd name="T19" fmla="*/ 327 h 890"/>
                  <a:gd name="T20" fmla="*/ 0 w 591"/>
                  <a:gd name="T21" fmla="*/ 327 h 8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1"/>
                  <a:gd name="T34" fmla="*/ 0 h 890"/>
                  <a:gd name="T35" fmla="*/ 591 w 591"/>
                  <a:gd name="T36" fmla="*/ 890 h 8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1" h="890">
                    <a:moveTo>
                      <a:pt x="0" y="327"/>
                    </a:moveTo>
                    <a:lnTo>
                      <a:pt x="375" y="890"/>
                    </a:lnTo>
                    <a:lnTo>
                      <a:pt x="390" y="770"/>
                    </a:lnTo>
                    <a:lnTo>
                      <a:pt x="411" y="764"/>
                    </a:lnTo>
                    <a:lnTo>
                      <a:pt x="446" y="785"/>
                    </a:lnTo>
                    <a:lnTo>
                      <a:pt x="477" y="678"/>
                    </a:lnTo>
                    <a:lnTo>
                      <a:pt x="591" y="113"/>
                    </a:lnTo>
                    <a:lnTo>
                      <a:pt x="338" y="60"/>
                    </a:lnTo>
                    <a:lnTo>
                      <a:pt x="87" y="0"/>
                    </a:lnTo>
                    <a:lnTo>
                      <a:pt x="0" y="32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1" name="Freeform 50"/>
              <p:cNvSpPr>
                <a:spLocks/>
              </p:cNvSpPr>
              <p:nvPr/>
            </p:nvSpPr>
            <p:spPr bwMode="auto">
              <a:xfrm>
                <a:off x="1480" y="757"/>
                <a:ext cx="537" cy="873"/>
              </a:xfrm>
              <a:custGeom>
                <a:avLst/>
                <a:gdLst>
                  <a:gd name="T0" fmla="*/ 0 w 557"/>
                  <a:gd name="T1" fmla="*/ 774 h 873"/>
                  <a:gd name="T2" fmla="*/ 37 w 557"/>
                  <a:gd name="T3" fmla="*/ 589 h 873"/>
                  <a:gd name="T4" fmla="*/ 56 w 557"/>
                  <a:gd name="T5" fmla="*/ 537 h 873"/>
                  <a:gd name="T6" fmla="*/ 39 w 557"/>
                  <a:gd name="T7" fmla="*/ 515 h 873"/>
                  <a:gd name="T8" fmla="*/ 44 w 557"/>
                  <a:gd name="T9" fmla="*/ 492 h 873"/>
                  <a:gd name="T10" fmla="*/ 73 w 557"/>
                  <a:gd name="T11" fmla="*/ 461 h 873"/>
                  <a:gd name="T12" fmla="*/ 119 w 557"/>
                  <a:gd name="T13" fmla="*/ 377 h 873"/>
                  <a:gd name="T14" fmla="*/ 103 w 557"/>
                  <a:gd name="T15" fmla="*/ 350 h 873"/>
                  <a:gd name="T16" fmla="*/ 96 w 557"/>
                  <a:gd name="T17" fmla="*/ 330 h 873"/>
                  <a:gd name="T18" fmla="*/ 99 w 557"/>
                  <a:gd name="T19" fmla="*/ 283 h 873"/>
                  <a:gd name="T20" fmla="*/ 156 w 557"/>
                  <a:gd name="T21" fmla="*/ 0 h 873"/>
                  <a:gd name="T22" fmla="*/ 217 w 557"/>
                  <a:gd name="T23" fmla="*/ 15 h 873"/>
                  <a:gd name="T24" fmla="*/ 197 w 557"/>
                  <a:gd name="T25" fmla="*/ 126 h 873"/>
                  <a:gd name="T26" fmla="*/ 211 w 557"/>
                  <a:gd name="T27" fmla="*/ 165 h 873"/>
                  <a:gd name="T28" fmla="*/ 212 w 557"/>
                  <a:gd name="T29" fmla="*/ 189 h 873"/>
                  <a:gd name="T30" fmla="*/ 204 w 557"/>
                  <a:gd name="T31" fmla="*/ 194 h 873"/>
                  <a:gd name="T32" fmla="*/ 228 w 557"/>
                  <a:gd name="T33" fmla="*/ 220 h 873"/>
                  <a:gd name="T34" fmla="*/ 253 w 557"/>
                  <a:gd name="T35" fmla="*/ 291 h 873"/>
                  <a:gd name="T36" fmla="*/ 261 w 557"/>
                  <a:gd name="T37" fmla="*/ 355 h 873"/>
                  <a:gd name="T38" fmla="*/ 265 w 557"/>
                  <a:gd name="T39" fmla="*/ 389 h 873"/>
                  <a:gd name="T40" fmla="*/ 247 w 557"/>
                  <a:gd name="T41" fmla="*/ 421 h 873"/>
                  <a:gd name="T42" fmla="*/ 259 w 557"/>
                  <a:gd name="T43" fmla="*/ 435 h 873"/>
                  <a:gd name="T44" fmla="*/ 292 w 557"/>
                  <a:gd name="T45" fmla="*/ 414 h 873"/>
                  <a:gd name="T46" fmla="*/ 314 w 557"/>
                  <a:gd name="T47" fmla="*/ 526 h 873"/>
                  <a:gd name="T48" fmla="*/ 329 w 557"/>
                  <a:gd name="T49" fmla="*/ 531 h 873"/>
                  <a:gd name="T50" fmla="*/ 331 w 557"/>
                  <a:gd name="T51" fmla="*/ 563 h 873"/>
                  <a:gd name="T52" fmla="*/ 373 w 557"/>
                  <a:gd name="T53" fmla="*/ 576 h 873"/>
                  <a:gd name="T54" fmla="*/ 437 w 557"/>
                  <a:gd name="T55" fmla="*/ 578 h 873"/>
                  <a:gd name="T56" fmla="*/ 467 w 557"/>
                  <a:gd name="T57" fmla="*/ 593 h 873"/>
                  <a:gd name="T58" fmla="*/ 426 w 557"/>
                  <a:gd name="T59" fmla="*/ 873 h 873"/>
                  <a:gd name="T60" fmla="*/ 212 w 557"/>
                  <a:gd name="T61" fmla="*/ 827 h 873"/>
                  <a:gd name="T62" fmla="*/ 0 w 557"/>
                  <a:gd name="T63" fmla="*/ 774 h 873"/>
                  <a:gd name="T64" fmla="*/ 0 w 557"/>
                  <a:gd name="T65" fmla="*/ 774 h 8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3"/>
                  <a:gd name="T101" fmla="*/ 557 w 557"/>
                  <a:gd name="T102" fmla="*/ 873 h 8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3">
                    <a:moveTo>
                      <a:pt x="0" y="774"/>
                    </a:moveTo>
                    <a:lnTo>
                      <a:pt x="45" y="589"/>
                    </a:lnTo>
                    <a:lnTo>
                      <a:pt x="68" y="537"/>
                    </a:lnTo>
                    <a:lnTo>
                      <a:pt x="47" y="515"/>
                    </a:lnTo>
                    <a:lnTo>
                      <a:pt x="52" y="492"/>
                    </a:lnTo>
                    <a:lnTo>
                      <a:pt x="87" y="461"/>
                    </a:lnTo>
                    <a:lnTo>
                      <a:pt x="142" y="377"/>
                    </a:lnTo>
                    <a:lnTo>
                      <a:pt x="123" y="350"/>
                    </a:lnTo>
                    <a:lnTo>
                      <a:pt x="115" y="330"/>
                    </a:lnTo>
                    <a:lnTo>
                      <a:pt x="118" y="283"/>
                    </a:lnTo>
                    <a:lnTo>
                      <a:pt x="186" y="0"/>
                    </a:lnTo>
                    <a:lnTo>
                      <a:pt x="259" y="15"/>
                    </a:lnTo>
                    <a:lnTo>
                      <a:pt x="235" y="126"/>
                    </a:lnTo>
                    <a:lnTo>
                      <a:pt x="251" y="165"/>
                    </a:lnTo>
                    <a:lnTo>
                      <a:pt x="253" y="189"/>
                    </a:lnTo>
                    <a:lnTo>
                      <a:pt x="244" y="194"/>
                    </a:lnTo>
                    <a:lnTo>
                      <a:pt x="272" y="220"/>
                    </a:lnTo>
                    <a:lnTo>
                      <a:pt x="301" y="291"/>
                    </a:lnTo>
                    <a:lnTo>
                      <a:pt x="311" y="355"/>
                    </a:lnTo>
                    <a:lnTo>
                      <a:pt x="316" y="389"/>
                    </a:lnTo>
                    <a:lnTo>
                      <a:pt x="295" y="421"/>
                    </a:lnTo>
                    <a:lnTo>
                      <a:pt x="309" y="435"/>
                    </a:lnTo>
                    <a:lnTo>
                      <a:pt x="348" y="414"/>
                    </a:lnTo>
                    <a:lnTo>
                      <a:pt x="374" y="526"/>
                    </a:lnTo>
                    <a:lnTo>
                      <a:pt x="392" y="531"/>
                    </a:lnTo>
                    <a:lnTo>
                      <a:pt x="395" y="563"/>
                    </a:lnTo>
                    <a:lnTo>
                      <a:pt x="445" y="576"/>
                    </a:lnTo>
                    <a:lnTo>
                      <a:pt x="523" y="578"/>
                    </a:lnTo>
                    <a:lnTo>
                      <a:pt x="557" y="593"/>
                    </a:lnTo>
                    <a:lnTo>
                      <a:pt x="508" y="873"/>
                    </a:lnTo>
                    <a:lnTo>
                      <a:pt x="253" y="827"/>
                    </a:lnTo>
                    <a:lnTo>
                      <a:pt x="0" y="77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2" name="Freeform 51"/>
              <p:cNvSpPr>
                <a:spLocks/>
              </p:cNvSpPr>
              <p:nvPr/>
            </p:nvSpPr>
            <p:spPr bwMode="auto">
              <a:xfrm>
                <a:off x="1705" y="772"/>
                <a:ext cx="912" cy="590"/>
              </a:xfrm>
              <a:custGeom>
                <a:avLst/>
                <a:gdLst>
                  <a:gd name="T0" fmla="*/ 12 w 952"/>
                  <a:gd name="T1" fmla="*/ 150 h 590"/>
                  <a:gd name="T2" fmla="*/ 14 w 952"/>
                  <a:gd name="T3" fmla="*/ 174 h 590"/>
                  <a:gd name="T4" fmla="*/ 9 w 952"/>
                  <a:gd name="T5" fmla="*/ 179 h 590"/>
                  <a:gd name="T6" fmla="*/ 32 w 952"/>
                  <a:gd name="T7" fmla="*/ 205 h 590"/>
                  <a:gd name="T8" fmla="*/ 55 w 952"/>
                  <a:gd name="T9" fmla="*/ 276 h 590"/>
                  <a:gd name="T10" fmla="*/ 64 w 952"/>
                  <a:gd name="T11" fmla="*/ 340 h 590"/>
                  <a:gd name="T12" fmla="*/ 69 w 952"/>
                  <a:gd name="T13" fmla="*/ 374 h 590"/>
                  <a:gd name="T14" fmla="*/ 51 w 952"/>
                  <a:gd name="T15" fmla="*/ 406 h 590"/>
                  <a:gd name="T16" fmla="*/ 62 w 952"/>
                  <a:gd name="T17" fmla="*/ 420 h 590"/>
                  <a:gd name="T18" fmla="*/ 95 w 952"/>
                  <a:gd name="T19" fmla="*/ 399 h 590"/>
                  <a:gd name="T20" fmla="*/ 117 w 952"/>
                  <a:gd name="T21" fmla="*/ 511 h 590"/>
                  <a:gd name="T22" fmla="*/ 132 w 952"/>
                  <a:gd name="T23" fmla="*/ 516 h 590"/>
                  <a:gd name="T24" fmla="*/ 135 w 952"/>
                  <a:gd name="T25" fmla="*/ 548 h 590"/>
                  <a:gd name="T26" fmla="*/ 146 w 952"/>
                  <a:gd name="T27" fmla="*/ 565 h 590"/>
                  <a:gd name="T28" fmla="*/ 177 w 952"/>
                  <a:gd name="T29" fmla="*/ 561 h 590"/>
                  <a:gd name="T30" fmla="*/ 242 w 952"/>
                  <a:gd name="T31" fmla="*/ 563 h 590"/>
                  <a:gd name="T32" fmla="*/ 271 w 952"/>
                  <a:gd name="T33" fmla="*/ 578 h 590"/>
                  <a:gd name="T34" fmla="*/ 280 w 952"/>
                  <a:gd name="T35" fmla="*/ 519 h 590"/>
                  <a:gd name="T36" fmla="*/ 497 w 952"/>
                  <a:gd name="T37" fmla="*/ 558 h 590"/>
                  <a:gd name="T38" fmla="*/ 764 w 952"/>
                  <a:gd name="T39" fmla="*/ 590 h 590"/>
                  <a:gd name="T40" fmla="*/ 774 w 952"/>
                  <a:gd name="T41" fmla="*/ 484 h 590"/>
                  <a:gd name="T42" fmla="*/ 802 w 952"/>
                  <a:gd name="T43" fmla="*/ 139 h 590"/>
                  <a:gd name="T44" fmla="*/ 446 w 952"/>
                  <a:gd name="T45" fmla="*/ 90 h 590"/>
                  <a:gd name="T46" fmla="*/ 270 w 952"/>
                  <a:gd name="T47" fmla="*/ 56 h 590"/>
                  <a:gd name="T48" fmla="*/ 20 w 952"/>
                  <a:gd name="T49" fmla="*/ 0 h 590"/>
                  <a:gd name="T50" fmla="*/ 0 w 952"/>
                  <a:gd name="T51" fmla="*/ 111 h 590"/>
                  <a:gd name="T52" fmla="*/ 12 w 952"/>
                  <a:gd name="T53" fmla="*/ 150 h 590"/>
                  <a:gd name="T54" fmla="*/ 12 w 952"/>
                  <a:gd name="T55" fmla="*/ 150 h 5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90"/>
                  <a:gd name="T86" fmla="*/ 952 w 952"/>
                  <a:gd name="T87" fmla="*/ 590 h 59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90">
                    <a:moveTo>
                      <a:pt x="16" y="150"/>
                    </a:moveTo>
                    <a:lnTo>
                      <a:pt x="18" y="174"/>
                    </a:lnTo>
                    <a:lnTo>
                      <a:pt x="9" y="179"/>
                    </a:lnTo>
                    <a:lnTo>
                      <a:pt x="37" y="205"/>
                    </a:lnTo>
                    <a:lnTo>
                      <a:pt x="66" y="276"/>
                    </a:lnTo>
                    <a:lnTo>
                      <a:pt x="76" y="340"/>
                    </a:lnTo>
                    <a:lnTo>
                      <a:pt x="81" y="374"/>
                    </a:lnTo>
                    <a:lnTo>
                      <a:pt x="60" y="406"/>
                    </a:lnTo>
                    <a:lnTo>
                      <a:pt x="74" y="420"/>
                    </a:lnTo>
                    <a:lnTo>
                      <a:pt x="113" y="399"/>
                    </a:lnTo>
                    <a:lnTo>
                      <a:pt x="139" y="511"/>
                    </a:lnTo>
                    <a:lnTo>
                      <a:pt x="157" y="516"/>
                    </a:lnTo>
                    <a:lnTo>
                      <a:pt x="160" y="548"/>
                    </a:lnTo>
                    <a:lnTo>
                      <a:pt x="173" y="565"/>
                    </a:lnTo>
                    <a:lnTo>
                      <a:pt x="210" y="561"/>
                    </a:lnTo>
                    <a:lnTo>
                      <a:pt x="288" y="563"/>
                    </a:lnTo>
                    <a:lnTo>
                      <a:pt x="322" y="578"/>
                    </a:lnTo>
                    <a:lnTo>
                      <a:pt x="332" y="519"/>
                    </a:lnTo>
                    <a:lnTo>
                      <a:pt x="591" y="558"/>
                    </a:lnTo>
                    <a:lnTo>
                      <a:pt x="908" y="590"/>
                    </a:lnTo>
                    <a:lnTo>
                      <a:pt x="919" y="484"/>
                    </a:lnTo>
                    <a:lnTo>
                      <a:pt x="952" y="139"/>
                    </a:lnTo>
                    <a:lnTo>
                      <a:pt x="529" y="90"/>
                    </a:lnTo>
                    <a:lnTo>
                      <a:pt x="320" y="56"/>
                    </a:lnTo>
                    <a:lnTo>
                      <a:pt x="24" y="0"/>
                    </a:lnTo>
                    <a:lnTo>
                      <a:pt x="0" y="111"/>
                    </a:lnTo>
                    <a:lnTo>
                      <a:pt x="16" y="1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3" name="Freeform 52"/>
              <p:cNvSpPr>
                <a:spLocks/>
              </p:cNvSpPr>
              <p:nvPr/>
            </p:nvSpPr>
            <p:spPr bwMode="auto">
              <a:xfrm>
                <a:off x="1444" y="2149"/>
                <a:ext cx="605" cy="719"/>
              </a:xfrm>
              <a:custGeom>
                <a:avLst/>
                <a:gdLst>
                  <a:gd name="T0" fmla="*/ 34 w 634"/>
                  <a:gd name="T1" fmla="*/ 455 h 716"/>
                  <a:gd name="T2" fmla="*/ 20 w 634"/>
                  <a:gd name="T3" fmla="*/ 427 h 716"/>
                  <a:gd name="T4" fmla="*/ 28 w 634"/>
                  <a:gd name="T5" fmla="*/ 389 h 716"/>
                  <a:gd name="T6" fmla="*/ 62 w 634"/>
                  <a:gd name="T7" fmla="*/ 321 h 716"/>
                  <a:gd name="T8" fmla="*/ 89 w 634"/>
                  <a:gd name="T9" fmla="*/ 303 h 716"/>
                  <a:gd name="T10" fmla="*/ 74 w 634"/>
                  <a:gd name="T11" fmla="*/ 278 h 716"/>
                  <a:gd name="T12" fmla="*/ 62 w 634"/>
                  <a:gd name="T13" fmla="*/ 212 h 716"/>
                  <a:gd name="T14" fmla="*/ 76 w 634"/>
                  <a:gd name="T15" fmla="*/ 92 h 716"/>
                  <a:gd name="T16" fmla="*/ 93 w 634"/>
                  <a:gd name="T17" fmla="*/ 86 h 716"/>
                  <a:gd name="T18" fmla="*/ 123 w 634"/>
                  <a:gd name="T19" fmla="*/ 107 h 716"/>
                  <a:gd name="T20" fmla="*/ 149 w 634"/>
                  <a:gd name="T21" fmla="*/ 0 h 716"/>
                  <a:gd name="T22" fmla="*/ 536 w 634"/>
                  <a:gd name="T23" fmla="*/ 76 h 716"/>
                  <a:gd name="T24" fmla="*/ 456 w 634"/>
                  <a:gd name="T25" fmla="*/ 716 h 716"/>
                  <a:gd name="T26" fmla="*/ 337 w 634"/>
                  <a:gd name="T27" fmla="*/ 696 h 716"/>
                  <a:gd name="T28" fmla="*/ 263 w 634"/>
                  <a:gd name="T29" fmla="*/ 672 h 716"/>
                  <a:gd name="T30" fmla="*/ 111 w 634"/>
                  <a:gd name="T31" fmla="*/ 601 h 716"/>
                  <a:gd name="T32" fmla="*/ 0 w 634"/>
                  <a:gd name="T33" fmla="*/ 491 h 716"/>
                  <a:gd name="T34" fmla="*/ 34 w 634"/>
                  <a:gd name="T35" fmla="*/ 455 h 716"/>
                  <a:gd name="T36" fmla="*/ 34 w 634"/>
                  <a:gd name="T37" fmla="*/ 455 h 7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4"/>
                  <a:gd name="T58" fmla="*/ 0 h 716"/>
                  <a:gd name="T59" fmla="*/ 634 w 634"/>
                  <a:gd name="T60" fmla="*/ 716 h 7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4" h="716">
                    <a:moveTo>
                      <a:pt x="40" y="455"/>
                    </a:moveTo>
                    <a:lnTo>
                      <a:pt x="24" y="427"/>
                    </a:lnTo>
                    <a:lnTo>
                      <a:pt x="32" y="389"/>
                    </a:lnTo>
                    <a:lnTo>
                      <a:pt x="74" y="321"/>
                    </a:lnTo>
                    <a:lnTo>
                      <a:pt x="105" y="303"/>
                    </a:lnTo>
                    <a:lnTo>
                      <a:pt x="87" y="278"/>
                    </a:lnTo>
                    <a:lnTo>
                      <a:pt x="74" y="212"/>
                    </a:lnTo>
                    <a:lnTo>
                      <a:pt x="89" y="92"/>
                    </a:lnTo>
                    <a:lnTo>
                      <a:pt x="110" y="86"/>
                    </a:lnTo>
                    <a:lnTo>
                      <a:pt x="145" y="107"/>
                    </a:lnTo>
                    <a:lnTo>
                      <a:pt x="176" y="0"/>
                    </a:lnTo>
                    <a:lnTo>
                      <a:pt x="634" y="76"/>
                    </a:lnTo>
                    <a:lnTo>
                      <a:pt x="539" y="716"/>
                    </a:lnTo>
                    <a:lnTo>
                      <a:pt x="398" y="696"/>
                    </a:lnTo>
                    <a:lnTo>
                      <a:pt x="311" y="672"/>
                    </a:lnTo>
                    <a:lnTo>
                      <a:pt x="131" y="601"/>
                    </a:lnTo>
                    <a:lnTo>
                      <a:pt x="0" y="491"/>
                    </a:lnTo>
                    <a:lnTo>
                      <a:pt x="40" y="4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4" name="Freeform 53"/>
              <p:cNvSpPr>
                <a:spLocks/>
              </p:cNvSpPr>
              <p:nvPr/>
            </p:nvSpPr>
            <p:spPr bwMode="auto">
              <a:xfrm>
                <a:off x="1948" y="1291"/>
                <a:ext cx="626" cy="527"/>
              </a:xfrm>
              <a:custGeom>
                <a:avLst/>
                <a:gdLst>
                  <a:gd name="T0" fmla="*/ 0 w 654"/>
                  <a:gd name="T1" fmla="*/ 452 h 526"/>
                  <a:gd name="T2" fmla="*/ 66 w 654"/>
                  <a:gd name="T3" fmla="*/ 0 h 526"/>
                  <a:gd name="T4" fmla="*/ 283 w 654"/>
                  <a:gd name="T5" fmla="*/ 39 h 526"/>
                  <a:gd name="T6" fmla="*/ 548 w 654"/>
                  <a:gd name="T7" fmla="*/ 71 h 526"/>
                  <a:gd name="T8" fmla="*/ 531 w 654"/>
                  <a:gd name="T9" fmla="*/ 300 h 526"/>
                  <a:gd name="T10" fmla="*/ 514 w 654"/>
                  <a:gd name="T11" fmla="*/ 526 h 526"/>
                  <a:gd name="T12" fmla="*/ 147 w 654"/>
                  <a:gd name="T13" fmla="*/ 479 h 526"/>
                  <a:gd name="T14" fmla="*/ 0 w 654"/>
                  <a:gd name="T15" fmla="*/ 452 h 526"/>
                  <a:gd name="T16" fmla="*/ 0 w 654"/>
                  <a:gd name="T17" fmla="*/ 452 h 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4"/>
                  <a:gd name="T28" fmla="*/ 0 h 526"/>
                  <a:gd name="T29" fmla="*/ 654 w 654"/>
                  <a:gd name="T30" fmla="*/ 526 h 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4" h="526">
                    <a:moveTo>
                      <a:pt x="0" y="452"/>
                    </a:moveTo>
                    <a:lnTo>
                      <a:pt x="78" y="0"/>
                    </a:lnTo>
                    <a:lnTo>
                      <a:pt x="337" y="39"/>
                    </a:lnTo>
                    <a:lnTo>
                      <a:pt x="654" y="71"/>
                    </a:lnTo>
                    <a:lnTo>
                      <a:pt x="633" y="300"/>
                    </a:lnTo>
                    <a:lnTo>
                      <a:pt x="612" y="526"/>
                    </a:lnTo>
                    <a:lnTo>
                      <a:pt x="176" y="479"/>
                    </a:lnTo>
                    <a:lnTo>
                      <a:pt x="0" y="45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5" name="Freeform 54"/>
              <p:cNvSpPr>
                <a:spLocks/>
              </p:cNvSpPr>
              <p:nvPr/>
            </p:nvSpPr>
            <p:spPr bwMode="auto">
              <a:xfrm>
                <a:off x="2052" y="1770"/>
                <a:ext cx="650" cy="522"/>
              </a:xfrm>
              <a:custGeom>
                <a:avLst/>
                <a:gdLst>
                  <a:gd name="T0" fmla="*/ 56 w 679"/>
                  <a:gd name="T1" fmla="*/ 0 h 522"/>
                  <a:gd name="T2" fmla="*/ 422 w 679"/>
                  <a:gd name="T3" fmla="*/ 47 h 522"/>
                  <a:gd name="T4" fmla="*/ 570 w 679"/>
                  <a:gd name="T5" fmla="*/ 63 h 522"/>
                  <a:gd name="T6" fmla="*/ 564 w 679"/>
                  <a:gd name="T7" fmla="*/ 175 h 522"/>
                  <a:gd name="T8" fmla="*/ 545 w 679"/>
                  <a:gd name="T9" fmla="*/ 522 h 522"/>
                  <a:gd name="T10" fmla="*/ 469 w 679"/>
                  <a:gd name="T11" fmla="*/ 515 h 522"/>
                  <a:gd name="T12" fmla="*/ 235 w 679"/>
                  <a:gd name="T13" fmla="*/ 491 h 522"/>
                  <a:gd name="T14" fmla="*/ 0 w 679"/>
                  <a:gd name="T15" fmla="*/ 455 h 522"/>
                  <a:gd name="T16" fmla="*/ 56 w 679"/>
                  <a:gd name="T17" fmla="*/ 0 h 522"/>
                  <a:gd name="T18" fmla="*/ 56 w 679"/>
                  <a:gd name="T19" fmla="*/ 0 h 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522"/>
                  <a:gd name="T32" fmla="*/ 679 w 679"/>
                  <a:gd name="T33" fmla="*/ 522 h 5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522">
                    <a:moveTo>
                      <a:pt x="68" y="0"/>
                    </a:moveTo>
                    <a:lnTo>
                      <a:pt x="504" y="47"/>
                    </a:lnTo>
                    <a:lnTo>
                      <a:pt x="679" y="63"/>
                    </a:lnTo>
                    <a:lnTo>
                      <a:pt x="671" y="175"/>
                    </a:lnTo>
                    <a:lnTo>
                      <a:pt x="648" y="522"/>
                    </a:lnTo>
                    <a:lnTo>
                      <a:pt x="559" y="515"/>
                    </a:lnTo>
                    <a:lnTo>
                      <a:pt x="280" y="491"/>
                    </a:lnTo>
                    <a:lnTo>
                      <a:pt x="0" y="455"/>
                    </a:lnTo>
                    <a:lnTo>
                      <a:pt x="68"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6" name="Freeform 55"/>
              <p:cNvSpPr>
                <a:spLocks/>
              </p:cNvSpPr>
              <p:nvPr/>
            </p:nvSpPr>
            <p:spPr bwMode="auto">
              <a:xfrm>
                <a:off x="1961" y="2225"/>
                <a:ext cx="625" cy="651"/>
              </a:xfrm>
              <a:custGeom>
                <a:avLst/>
                <a:gdLst>
                  <a:gd name="T0" fmla="*/ 69 w 654"/>
                  <a:gd name="T1" fmla="*/ 651 h 651"/>
                  <a:gd name="T2" fmla="*/ 76 w 654"/>
                  <a:gd name="T3" fmla="*/ 602 h 651"/>
                  <a:gd name="T4" fmla="*/ 213 w 654"/>
                  <a:gd name="T5" fmla="*/ 623 h 651"/>
                  <a:gd name="T6" fmla="*/ 206 w 654"/>
                  <a:gd name="T7" fmla="*/ 599 h 651"/>
                  <a:gd name="T8" fmla="*/ 503 w 654"/>
                  <a:gd name="T9" fmla="*/ 631 h 651"/>
                  <a:gd name="T10" fmla="*/ 548 w 654"/>
                  <a:gd name="T11" fmla="*/ 60 h 651"/>
                  <a:gd name="T12" fmla="*/ 315 w 654"/>
                  <a:gd name="T13" fmla="*/ 36 h 651"/>
                  <a:gd name="T14" fmla="*/ 79 w 654"/>
                  <a:gd name="T15" fmla="*/ 0 h 651"/>
                  <a:gd name="T16" fmla="*/ 0 w 654"/>
                  <a:gd name="T17" fmla="*/ 640 h 651"/>
                  <a:gd name="T18" fmla="*/ 69 w 654"/>
                  <a:gd name="T19" fmla="*/ 651 h 651"/>
                  <a:gd name="T20" fmla="*/ 69 w 654"/>
                  <a:gd name="T21" fmla="*/ 651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1" y="602"/>
                    </a:lnTo>
                    <a:lnTo>
                      <a:pt x="254" y="623"/>
                    </a:lnTo>
                    <a:lnTo>
                      <a:pt x="246" y="599"/>
                    </a:lnTo>
                    <a:lnTo>
                      <a:pt x="601" y="631"/>
                    </a:lnTo>
                    <a:lnTo>
                      <a:pt x="654" y="60"/>
                    </a:lnTo>
                    <a:lnTo>
                      <a:pt x="375" y="36"/>
                    </a:lnTo>
                    <a:lnTo>
                      <a:pt x="95" y="0"/>
                    </a:lnTo>
                    <a:lnTo>
                      <a:pt x="0" y="640"/>
                    </a:lnTo>
                    <a:lnTo>
                      <a:pt x="82" y="65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7" name="Freeform 56"/>
              <p:cNvSpPr>
                <a:spLocks/>
              </p:cNvSpPr>
              <p:nvPr/>
            </p:nvSpPr>
            <p:spPr bwMode="auto">
              <a:xfrm>
                <a:off x="2196" y="2345"/>
                <a:ext cx="1247" cy="1225"/>
              </a:xfrm>
              <a:custGeom>
                <a:avLst/>
                <a:gdLst>
                  <a:gd name="T0" fmla="*/ 0 w 1302"/>
                  <a:gd name="T1" fmla="*/ 479 h 1225"/>
                  <a:gd name="T2" fmla="*/ 299 w 1302"/>
                  <a:gd name="T3" fmla="*/ 511 h 1225"/>
                  <a:gd name="T4" fmla="*/ 339 w 1302"/>
                  <a:gd name="T5" fmla="*/ 0 h 1225"/>
                  <a:gd name="T6" fmla="*/ 576 w 1302"/>
                  <a:gd name="T7" fmla="*/ 16 h 1225"/>
                  <a:gd name="T8" fmla="*/ 568 w 1302"/>
                  <a:gd name="T9" fmla="*/ 236 h 1225"/>
                  <a:gd name="T10" fmla="*/ 592 w 1302"/>
                  <a:gd name="T11" fmla="*/ 259 h 1225"/>
                  <a:gd name="T12" fmla="*/ 614 w 1302"/>
                  <a:gd name="T13" fmla="*/ 259 h 1225"/>
                  <a:gd name="T14" fmla="*/ 631 w 1302"/>
                  <a:gd name="T15" fmla="*/ 280 h 1225"/>
                  <a:gd name="T16" fmla="*/ 667 w 1302"/>
                  <a:gd name="T17" fmla="*/ 290 h 1225"/>
                  <a:gd name="T18" fmla="*/ 737 w 1302"/>
                  <a:gd name="T19" fmla="*/ 327 h 1225"/>
                  <a:gd name="T20" fmla="*/ 750 w 1302"/>
                  <a:gd name="T21" fmla="*/ 311 h 1225"/>
                  <a:gd name="T22" fmla="*/ 797 w 1302"/>
                  <a:gd name="T23" fmla="*/ 341 h 1225"/>
                  <a:gd name="T24" fmla="*/ 858 w 1302"/>
                  <a:gd name="T25" fmla="*/ 341 h 1225"/>
                  <a:gd name="T26" fmla="*/ 901 w 1302"/>
                  <a:gd name="T27" fmla="*/ 327 h 1225"/>
                  <a:gd name="T28" fmla="*/ 958 w 1302"/>
                  <a:gd name="T29" fmla="*/ 314 h 1225"/>
                  <a:gd name="T30" fmla="*/ 1011 w 1302"/>
                  <a:gd name="T31" fmla="*/ 348 h 1225"/>
                  <a:gd name="T32" fmla="*/ 1021 w 1302"/>
                  <a:gd name="T33" fmla="*/ 359 h 1225"/>
                  <a:gd name="T34" fmla="*/ 1048 w 1302"/>
                  <a:gd name="T35" fmla="*/ 359 h 1225"/>
                  <a:gd name="T36" fmla="*/ 1054 w 1302"/>
                  <a:gd name="T37" fmla="*/ 541 h 1225"/>
                  <a:gd name="T38" fmla="*/ 1096 w 1302"/>
                  <a:gd name="T39" fmla="*/ 630 h 1225"/>
                  <a:gd name="T40" fmla="*/ 1080 w 1302"/>
                  <a:gd name="T41" fmla="*/ 699 h 1225"/>
                  <a:gd name="T42" fmla="*/ 1083 w 1302"/>
                  <a:gd name="T43" fmla="*/ 757 h 1225"/>
                  <a:gd name="T44" fmla="*/ 1064 w 1302"/>
                  <a:gd name="T45" fmla="*/ 787 h 1225"/>
                  <a:gd name="T46" fmla="*/ 1072 w 1302"/>
                  <a:gd name="T47" fmla="*/ 796 h 1225"/>
                  <a:gd name="T48" fmla="*/ 1028 w 1302"/>
                  <a:gd name="T49" fmla="*/ 812 h 1225"/>
                  <a:gd name="T50" fmla="*/ 991 w 1302"/>
                  <a:gd name="T51" fmla="*/ 817 h 1225"/>
                  <a:gd name="T52" fmla="*/ 999 w 1302"/>
                  <a:gd name="T53" fmla="*/ 785 h 1225"/>
                  <a:gd name="T54" fmla="*/ 978 w 1302"/>
                  <a:gd name="T55" fmla="*/ 803 h 1225"/>
                  <a:gd name="T56" fmla="*/ 980 w 1302"/>
                  <a:gd name="T57" fmla="*/ 840 h 1225"/>
                  <a:gd name="T58" fmla="*/ 956 w 1302"/>
                  <a:gd name="T59" fmla="*/ 877 h 1225"/>
                  <a:gd name="T60" fmla="*/ 827 w 1302"/>
                  <a:gd name="T61" fmla="*/ 955 h 1225"/>
                  <a:gd name="T62" fmla="*/ 785 w 1302"/>
                  <a:gd name="T63" fmla="*/ 1005 h 1225"/>
                  <a:gd name="T64" fmla="*/ 748 w 1302"/>
                  <a:gd name="T65" fmla="*/ 1112 h 1225"/>
                  <a:gd name="T66" fmla="*/ 780 w 1302"/>
                  <a:gd name="T67" fmla="*/ 1225 h 1225"/>
                  <a:gd name="T68" fmla="*/ 748 w 1302"/>
                  <a:gd name="T69" fmla="*/ 1225 h 1225"/>
                  <a:gd name="T70" fmla="*/ 609 w 1302"/>
                  <a:gd name="T71" fmla="*/ 1167 h 1225"/>
                  <a:gd name="T72" fmla="*/ 594 w 1302"/>
                  <a:gd name="T73" fmla="*/ 1118 h 1225"/>
                  <a:gd name="T74" fmla="*/ 578 w 1302"/>
                  <a:gd name="T75" fmla="*/ 1096 h 1225"/>
                  <a:gd name="T76" fmla="*/ 574 w 1302"/>
                  <a:gd name="T77" fmla="*/ 1033 h 1225"/>
                  <a:gd name="T78" fmla="*/ 549 w 1302"/>
                  <a:gd name="T79" fmla="*/ 1008 h 1225"/>
                  <a:gd name="T80" fmla="*/ 470 w 1302"/>
                  <a:gd name="T81" fmla="*/ 838 h 1225"/>
                  <a:gd name="T82" fmla="*/ 436 w 1302"/>
                  <a:gd name="T83" fmla="*/ 806 h 1225"/>
                  <a:gd name="T84" fmla="*/ 425 w 1302"/>
                  <a:gd name="T85" fmla="*/ 778 h 1225"/>
                  <a:gd name="T86" fmla="*/ 315 w 1302"/>
                  <a:gd name="T87" fmla="*/ 772 h 1225"/>
                  <a:gd name="T88" fmla="*/ 256 w 1302"/>
                  <a:gd name="T89" fmla="*/ 853 h 1225"/>
                  <a:gd name="T90" fmla="*/ 156 w 1302"/>
                  <a:gd name="T91" fmla="*/ 769 h 1225"/>
                  <a:gd name="T92" fmla="*/ 127 w 1302"/>
                  <a:gd name="T93" fmla="*/ 652 h 1225"/>
                  <a:gd name="T94" fmla="*/ 32 w 1302"/>
                  <a:gd name="T95" fmla="*/ 542 h 1225"/>
                  <a:gd name="T96" fmla="*/ 19 w 1302"/>
                  <a:gd name="T97" fmla="*/ 508 h 1225"/>
                  <a:gd name="T98" fmla="*/ 8 w 1302"/>
                  <a:gd name="T99" fmla="*/ 503 h 1225"/>
                  <a:gd name="T100" fmla="*/ 0 w 1302"/>
                  <a:gd name="T101" fmla="*/ 479 h 1225"/>
                  <a:gd name="T102" fmla="*/ 0 w 1302"/>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2"/>
                  <a:gd name="T157" fmla="*/ 0 h 1225"/>
                  <a:gd name="T158" fmla="*/ 1302 w 1302"/>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2" h="1225">
                    <a:moveTo>
                      <a:pt x="0" y="479"/>
                    </a:moveTo>
                    <a:lnTo>
                      <a:pt x="355" y="511"/>
                    </a:lnTo>
                    <a:lnTo>
                      <a:pt x="403" y="0"/>
                    </a:lnTo>
                    <a:lnTo>
                      <a:pt x="685" y="16"/>
                    </a:lnTo>
                    <a:lnTo>
                      <a:pt x="675" y="236"/>
                    </a:lnTo>
                    <a:lnTo>
                      <a:pt x="703" y="259"/>
                    </a:lnTo>
                    <a:lnTo>
                      <a:pt x="729" y="259"/>
                    </a:lnTo>
                    <a:lnTo>
                      <a:pt x="750" y="280"/>
                    </a:lnTo>
                    <a:lnTo>
                      <a:pt x="792" y="290"/>
                    </a:lnTo>
                    <a:lnTo>
                      <a:pt x="876" y="327"/>
                    </a:lnTo>
                    <a:lnTo>
                      <a:pt x="892" y="311"/>
                    </a:lnTo>
                    <a:lnTo>
                      <a:pt x="947" y="341"/>
                    </a:lnTo>
                    <a:lnTo>
                      <a:pt x="1020" y="341"/>
                    </a:lnTo>
                    <a:lnTo>
                      <a:pt x="1070" y="327"/>
                    </a:lnTo>
                    <a:lnTo>
                      <a:pt x="1138" y="314"/>
                    </a:lnTo>
                    <a:lnTo>
                      <a:pt x="1203" y="348"/>
                    </a:lnTo>
                    <a:lnTo>
                      <a:pt x="1213" y="359"/>
                    </a:lnTo>
                    <a:lnTo>
                      <a:pt x="1245" y="359"/>
                    </a:lnTo>
                    <a:lnTo>
                      <a:pt x="1253" y="541"/>
                    </a:lnTo>
                    <a:lnTo>
                      <a:pt x="1302" y="630"/>
                    </a:lnTo>
                    <a:lnTo>
                      <a:pt x="1284" y="699"/>
                    </a:lnTo>
                    <a:lnTo>
                      <a:pt x="1287" y="757"/>
                    </a:lnTo>
                    <a:lnTo>
                      <a:pt x="1264" y="787"/>
                    </a:lnTo>
                    <a:lnTo>
                      <a:pt x="1274" y="796"/>
                    </a:lnTo>
                    <a:lnTo>
                      <a:pt x="1221" y="812"/>
                    </a:lnTo>
                    <a:lnTo>
                      <a:pt x="1179" y="817"/>
                    </a:lnTo>
                    <a:lnTo>
                      <a:pt x="1187" y="785"/>
                    </a:lnTo>
                    <a:lnTo>
                      <a:pt x="1162" y="803"/>
                    </a:lnTo>
                    <a:lnTo>
                      <a:pt x="1164" y="840"/>
                    </a:lnTo>
                    <a:lnTo>
                      <a:pt x="1136" y="877"/>
                    </a:lnTo>
                    <a:lnTo>
                      <a:pt x="983" y="955"/>
                    </a:lnTo>
                    <a:lnTo>
                      <a:pt x="933" y="1005"/>
                    </a:lnTo>
                    <a:lnTo>
                      <a:pt x="889" y="1112"/>
                    </a:lnTo>
                    <a:lnTo>
                      <a:pt x="926" y="1225"/>
                    </a:lnTo>
                    <a:lnTo>
                      <a:pt x="889" y="1225"/>
                    </a:lnTo>
                    <a:lnTo>
                      <a:pt x="724" y="1167"/>
                    </a:lnTo>
                    <a:lnTo>
                      <a:pt x="706" y="1118"/>
                    </a:lnTo>
                    <a:lnTo>
                      <a:pt x="688" y="1096"/>
                    </a:lnTo>
                    <a:lnTo>
                      <a:pt x="682" y="1033"/>
                    </a:lnTo>
                    <a:lnTo>
                      <a:pt x="651" y="1008"/>
                    </a:lnTo>
                    <a:lnTo>
                      <a:pt x="560" y="838"/>
                    </a:lnTo>
                    <a:lnTo>
                      <a:pt x="518" y="806"/>
                    </a:lnTo>
                    <a:lnTo>
                      <a:pt x="505" y="778"/>
                    </a:lnTo>
                    <a:lnTo>
                      <a:pt x="374" y="772"/>
                    </a:lnTo>
                    <a:lnTo>
                      <a:pt x="304" y="853"/>
                    </a:lnTo>
                    <a:lnTo>
                      <a:pt x="185" y="769"/>
                    </a:lnTo>
                    <a:lnTo>
                      <a:pt x="151" y="652"/>
                    </a:lnTo>
                    <a:lnTo>
                      <a:pt x="37" y="542"/>
                    </a:lnTo>
                    <a:lnTo>
                      <a:pt x="23" y="508"/>
                    </a:lnTo>
                    <a:lnTo>
                      <a:pt x="8" y="503"/>
                    </a:lnTo>
                    <a:lnTo>
                      <a:pt x="0" y="47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8" name="Freeform 57"/>
              <p:cNvSpPr>
                <a:spLocks/>
              </p:cNvSpPr>
              <p:nvPr/>
            </p:nvSpPr>
            <p:spPr bwMode="auto">
              <a:xfrm>
                <a:off x="2585" y="911"/>
                <a:ext cx="582" cy="374"/>
              </a:xfrm>
              <a:custGeom>
                <a:avLst/>
                <a:gdLst>
                  <a:gd name="T0" fmla="*/ 29 w 612"/>
                  <a:gd name="T1" fmla="*/ 0 h 375"/>
                  <a:gd name="T2" fmla="*/ 475 w 612"/>
                  <a:gd name="T3" fmla="*/ 27 h 375"/>
                  <a:gd name="T4" fmla="*/ 479 w 612"/>
                  <a:gd name="T5" fmla="*/ 121 h 375"/>
                  <a:gd name="T6" fmla="*/ 499 w 612"/>
                  <a:gd name="T7" fmla="*/ 197 h 375"/>
                  <a:gd name="T8" fmla="*/ 502 w 612"/>
                  <a:gd name="T9" fmla="*/ 296 h 375"/>
                  <a:gd name="T10" fmla="*/ 514 w 612"/>
                  <a:gd name="T11" fmla="*/ 375 h 375"/>
                  <a:gd name="T12" fmla="*/ 244 w 612"/>
                  <a:gd name="T13" fmla="*/ 366 h 375"/>
                  <a:gd name="T14" fmla="*/ 0 w 612"/>
                  <a:gd name="T15" fmla="*/ 345 h 375"/>
                  <a:gd name="T16" fmla="*/ 29 w 612"/>
                  <a:gd name="T17" fmla="*/ 0 h 375"/>
                  <a:gd name="T18" fmla="*/ 29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3" y="0"/>
                    </a:moveTo>
                    <a:lnTo>
                      <a:pt x="565" y="27"/>
                    </a:lnTo>
                    <a:lnTo>
                      <a:pt x="569" y="121"/>
                    </a:lnTo>
                    <a:lnTo>
                      <a:pt x="593" y="197"/>
                    </a:lnTo>
                    <a:lnTo>
                      <a:pt x="596" y="296"/>
                    </a:lnTo>
                    <a:lnTo>
                      <a:pt x="612" y="375"/>
                    </a:lnTo>
                    <a:lnTo>
                      <a:pt x="290" y="366"/>
                    </a:lnTo>
                    <a:lnTo>
                      <a:pt x="0" y="345"/>
                    </a:lnTo>
                    <a:lnTo>
                      <a:pt x="3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9" name="Freeform 58"/>
              <p:cNvSpPr>
                <a:spLocks/>
              </p:cNvSpPr>
              <p:nvPr/>
            </p:nvSpPr>
            <p:spPr bwMode="auto">
              <a:xfrm>
                <a:off x="2553" y="1256"/>
                <a:ext cx="625" cy="425"/>
              </a:xfrm>
              <a:custGeom>
                <a:avLst/>
                <a:gdLst>
                  <a:gd name="T0" fmla="*/ 28 w 654"/>
                  <a:gd name="T1" fmla="*/ 0 h 427"/>
                  <a:gd name="T2" fmla="*/ 272 w 654"/>
                  <a:gd name="T3" fmla="*/ 21 h 427"/>
                  <a:gd name="T4" fmla="*/ 545 w 654"/>
                  <a:gd name="T5" fmla="*/ 30 h 427"/>
                  <a:gd name="T6" fmla="*/ 524 w 654"/>
                  <a:gd name="T7" fmla="*/ 71 h 427"/>
                  <a:gd name="T8" fmla="*/ 552 w 654"/>
                  <a:gd name="T9" fmla="*/ 100 h 427"/>
                  <a:gd name="T10" fmla="*/ 550 w 654"/>
                  <a:gd name="T11" fmla="*/ 310 h 427"/>
                  <a:gd name="T12" fmla="*/ 541 w 654"/>
                  <a:gd name="T13" fmla="*/ 309 h 427"/>
                  <a:gd name="T14" fmla="*/ 541 w 654"/>
                  <a:gd name="T15" fmla="*/ 336 h 427"/>
                  <a:gd name="T16" fmla="*/ 549 w 654"/>
                  <a:gd name="T17" fmla="*/ 356 h 427"/>
                  <a:gd name="T18" fmla="*/ 545 w 654"/>
                  <a:gd name="T19" fmla="*/ 377 h 427"/>
                  <a:gd name="T20" fmla="*/ 549 w 654"/>
                  <a:gd name="T21" fmla="*/ 427 h 427"/>
                  <a:gd name="T22" fmla="*/ 538 w 654"/>
                  <a:gd name="T23" fmla="*/ 420 h 427"/>
                  <a:gd name="T24" fmla="*/ 523 w 654"/>
                  <a:gd name="T25" fmla="*/ 403 h 427"/>
                  <a:gd name="T26" fmla="*/ 476 w 654"/>
                  <a:gd name="T27" fmla="*/ 383 h 427"/>
                  <a:gd name="T28" fmla="*/ 427 w 654"/>
                  <a:gd name="T29" fmla="*/ 386 h 427"/>
                  <a:gd name="T30" fmla="*/ 399 w 654"/>
                  <a:gd name="T31" fmla="*/ 362 h 427"/>
                  <a:gd name="T32" fmla="*/ 0 w 654"/>
                  <a:gd name="T33" fmla="*/ 335 h 427"/>
                  <a:gd name="T34" fmla="*/ 28 w 654"/>
                  <a:gd name="T35" fmla="*/ 0 h 427"/>
                  <a:gd name="T36" fmla="*/ 28 w 654"/>
                  <a:gd name="T37" fmla="*/ 0 h 4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7"/>
                  <a:gd name="T59" fmla="*/ 654 w 654"/>
                  <a:gd name="T60" fmla="*/ 427 h 4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7">
                    <a:moveTo>
                      <a:pt x="32" y="0"/>
                    </a:moveTo>
                    <a:lnTo>
                      <a:pt x="322" y="21"/>
                    </a:lnTo>
                    <a:lnTo>
                      <a:pt x="644" y="30"/>
                    </a:lnTo>
                    <a:lnTo>
                      <a:pt x="622" y="71"/>
                    </a:lnTo>
                    <a:lnTo>
                      <a:pt x="654" y="100"/>
                    </a:lnTo>
                    <a:lnTo>
                      <a:pt x="652" y="310"/>
                    </a:lnTo>
                    <a:lnTo>
                      <a:pt x="639" y="309"/>
                    </a:lnTo>
                    <a:lnTo>
                      <a:pt x="639" y="336"/>
                    </a:lnTo>
                    <a:lnTo>
                      <a:pt x="651" y="356"/>
                    </a:lnTo>
                    <a:lnTo>
                      <a:pt x="644" y="377"/>
                    </a:lnTo>
                    <a:lnTo>
                      <a:pt x="651" y="427"/>
                    </a:lnTo>
                    <a:lnTo>
                      <a:pt x="636" y="420"/>
                    </a:lnTo>
                    <a:lnTo>
                      <a:pt x="618" y="403"/>
                    </a:lnTo>
                    <a:lnTo>
                      <a:pt x="562" y="383"/>
                    </a:lnTo>
                    <a:lnTo>
                      <a:pt x="505" y="386"/>
                    </a:lnTo>
                    <a:lnTo>
                      <a:pt x="473" y="362"/>
                    </a:lnTo>
                    <a:lnTo>
                      <a:pt x="0" y="335"/>
                    </a:lnTo>
                    <a:lnTo>
                      <a:pt x="32"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0" name="Freeform 59"/>
              <p:cNvSpPr>
                <a:spLocks/>
              </p:cNvSpPr>
              <p:nvPr/>
            </p:nvSpPr>
            <p:spPr bwMode="auto">
              <a:xfrm>
                <a:off x="2534" y="1591"/>
                <a:ext cx="735" cy="374"/>
              </a:xfrm>
              <a:custGeom>
                <a:avLst/>
                <a:gdLst>
                  <a:gd name="T0" fmla="*/ 17 w 767"/>
                  <a:gd name="T1" fmla="*/ 0 h 374"/>
                  <a:gd name="T2" fmla="*/ 416 w 767"/>
                  <a:gd name="T3" fmla="*/ 27 h 374"/>
                  <a:gd name="T4" fmla="*/ 444 w 767"/>
                  <a:gd name="T5" fmla="*/ 51 h 374"/>
                  <a:gd name="T6" fmla="*/ 493 w 767"/>
                  <a:gd name="T7" fmla="*/ 48 h 374"/>
                  <a:gd name="T8" fmla="*/ 539 w 767"/>
                  <a:gd name="T9" fmla="*/ 68 h 374"/>
                  <a:gd name="T10" fmla="*/ 555 w 767"/>
                  <a:gd name="T11" fmla="*/ 85 h 374"/>
                  <a:gd name="T12" fmla="*/ 566 w 767"/>
                  <a:gd name="T13" fmla="*/ 92 h 374"/>
                  <a:gd name="T14" fmla="*/ 588 w 767"/>
                  <a:gd name="T15" fmla="*/ 163 h 374"/>
                  <a:gd name="T16" fmla="*/ 588 w 767"/>
                  <a:gd name="T17" fmla="*/ 184 h 374"/>
                  <a:gd name="T18" fmla="*/ 603 w 767"/>
                  <a:gd name="T19" fmla="*/ 218 h 374"/>
                  <a:gd name="T20" fmla="*/ 610 w 767"/>
                  <a:gd name="T21" fmla="*/ 272 h 374"/>
                  <a:gd name="T22" fmla="*/ 606 w 767"/>
                  <a:gd name="T23" fmla="*/ 288 h 374"/>
                  <a:gd name="T24" fmla="*/ 616 w 767"/>
                  <a:gd name="T25" fmla="*/ 306 h 374"/>
                  <a:gd name="T26" fmla="*/ 647 w 767"/>
                  <a:gd name="T27" fmla="*/ 374 h 374"/>
                  <a:gd name="T28" fmla="*/ 359 w 767"/>
                  <a:gd name="T29" fmla="*/ 370 h 374"/>
                  <a:gd name="T30" fmla="*/ 141 w 767"/>
                  <a:gd name="T31" fmla="*/ 354 h 374"/>
                  <a:gd name="T32" fmla="*/ 148 w 767"/>
                  <a:gd name="T33" fmla="*/ 242 h 374"/>
                  <a:gd name="T34" fmla="*/ 0 w 767"/>
                  <a:gd name="T35" fmla="*/ 226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4" y="27"/>
                    </a:lnTo>
                    <a:lnTo>
                      <a:pt x="526" y="51"/>
                    </a:lnTo>
                    <a:lnTo>
                      <a:pt x="583" y="48"/>
                    </a:lnTo>
                    <a:lnTo>
                      <a:pt x="639" y="68"/>
                    </a:lnTo>
                    <a:lnTo>
                      <a:pt x="657" y="85"/>
                    </a:lnTo>
                    <a:lnTo>
                      <a:pt x="672" y="92"/>
                    </a:lnTo>
                    <a:lnTo>
                      <a:pt x="698" y="163"/>
                    </a:lnTo>
                    <a:lnTo>
                      <a:pt x="698" y="184"/>
                    </a:lnTo>
                    <a:lnTo>
                      <a:pt x="715" y="218"/>
                    </a:lnTo>
                    <a:lnTo>
                      <a:pt x="724" y="272"/>
                    </a:lnTo>
                    <a:lnTo>
                      <a:pt x="719" y="288"/>
                    </a:lnTo>
                    <a:lnTo>
                      <a:pt x="730" y="306"/>
                    </a:lnTo>
                    <a:lnTo>
                      <a:pt x="767" y="374"/>
                    </a:lnTo>
                    <a:lnTo>
                      <a:pt x="426" y="370"/>
                    </a:lnTo>
                    <a:lnTo>
                      <a:pt x="167" y="354"/>
                    </a:lnTo>
                    <a:lnTo>
                      <a:pt x="175" y="242"/>
                    </a:lnTo>
                    <a:lnTo>
                      <a:pt x="0" y="226"/>
                    </a:lnTo>
                    <a:lnTo>
                      <a:pt x="21"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1" name="Freeform 60"/>
              <p:cNvSpPr>
                <a:spLocks/>
              </p:cNvSpPr>
              <p:nvPr/>
            </p:nvSpPr>
            <p:spPr bwMode="auto">
              <a:xfrm>
                <a:off x="2672" y="1945"/>
                <a:ext cx="659" cy="364"/>
              </a:xfrm>
              <a:custGeom>
                <a:avLst/>
                <a:gdLst>
                  <a:gd name="T0" fmla="*/ 19 w 691"/>
                  <a:gd name="T1" fmla="*/ 0 h 364"/>
                  <a:gd name="T2" fmla="*/ 238 w 691"/>
                  <a:gd name="T3" fmla="*/ 16 h 364"/>
                  <a:gd name="T4" fmla="*/ 525 w 691"/>
                  <a:gd name="T5" fmla="*/ 20 h 364"/>
                  <a:gd name="T6" fmla="*/ 539 w 691"/>
                  <a:gd name="T7" fmla="*/ 36 h 364"/>
                  <a:gd name="T8" fmla="*/ 550 w 691"/>
                  <a:gd name="T9" fmla="*/ 33 h 364"/>
                  <a:gd name="T10" fmla="*/ 559 w 691"/>
                  <a:gd name="T11" fmla="*/ 50 h 364"/>
                  <a:gd name="T12" fmla="*/ 552 w 691"/>
                  <a:gd name="T13" fmla="*/ 50 h 364"/>
                  <a:gd name="T14" fmla="*/ 541 w 691"/>
                  <a:gd name="T15" fmla="*/ 73 h 364"/>
                  <a:gd name="T16" fmla="*/ 564 w 691"/>
                  <a:gd name="T17" fmla="*/ 112 h 364"/>
                  <a:gd name="T18" fmla="*/ 582 w 691"/>
                  <a:gd name="T19" fmla="*/ 118 h 364"/>
                  <a:gd name="T20" fmla="*/ 580 w 691"/>
                  <a:gd name="T21" fmla="*/ 363 h 364"/>
                  <a:gd name="T22" fmla="*/ 332 w 691"/>
                  <a:gd name="T23" fmla="*/ 364 h 364"/>
                  <a:gd name="T24" fmla="*/ 0 w 691"/>
                  <a:gd name="T25" fmla="*/ 347 h 364"/>
                  <a:gd name="T26" fmla="*/ 19 w 691"/>
                  <a:gd name="T27" fmla="*/ 0 h 364"/>
                  <a:gd name="T28" fmla="*/ 19 w 691"/>
                  <a:gd name="T29" fmla="*/ 0 h 3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4"/>
                  <a:gd name="T47" fmla="*/ 691 w 691"/>
                  <a:gd name="T48" fmla="*/ 364 h 3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4">
                    <a:moveTo>
                      <a:pt x="23" y="0"/>
                    </a:moveTo>
                    <a:lnTo>
                      <a:pt x="282" y="16"/>
                    </a:lnTo>
                    <a:lnTo>
                      <a:pt x="623" y="20"/>
                    </a:lnTo>
                    <a:lnTo>
                      <a:pt x="641" y="36"/>
                    </a:lnTo>
                    <a:lnTo>
                      <a:pt x="652" y="33"/>
                    </a:lnTo>
                    <a:lnTo>
                      <a:pt x="665" y="50"/>
                    </a:lnTo>
                    <a:lnTo>
                      <a:pt x="654" y="50"/>
                    </a:lnTo>
                    <a:lnTo>
                      <a:pt x="643" y="73"/>
                    </a:lnTo>
                    <a:lnTo>
                      <a:pt x="670" y="112"/>
                    </a:lnTo>
                    <a:lnTo>
                      <a:pt x="691" y="118"/>
                    </a:lnTo>
                    <a:lnTo>
                      <a:pt x="688" y="363"/>
                    </a:lnTo>
                    <a:lnTo>
                      <a:pt x="395" y="364"/>
                    </a:lnTo>
                    <a:lnTo>
                      <a:pt x="0" y="347"/>
                    </a:lnTo>
                    <a:lnTo>
                      <a:pt x="2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2" name="Freeform 61"/>
              <p:cNvSpPr>
                <a:spLocks/>
              </p:cNvSpPr>
              <p:nvPr/>
            </p:nvSpPr>
            <p:spPr bwMode="auto">
              <a:xfrm>
                <a:off x="2582" y="2285"/>
                <a:ext cx="769" cy="408"/>
              </a:xfrm>
              <a:custGeom>
                <a:avLst/>
                <a:gdLst>
                  <a:gd name="T0" fmla="*/ 5 w 803"/>
                  <a:gd name="T1" fmla="*/ 0 h 408"/>
                  <a:gd name="T2" fmla="*/ 79 w 803"/>
                  <a:gd name="T3" fmla="*/ 7 h 408"/>
                  <a:gd name="T4" fmla="*/ 411 w 803"/>
                  <a:gd name="T5" fmla="*/ 24 h 408"/>
                  <a:gd name="T6" fmla="*/ 658 w 803"/>
                  <a:gd name="T7" fmla="*/ 23 h 408"/>
                  <a:gd name="T8" fmla="*/ 661 w 803"/>
                  <a:gd name="T9" fmla="*/ 83 h 408"/>
                  <a:gd name="T10" fmla="*/ 675 w 803"/>
                  <a:gd name="T11" fmla="*/ 209 h 408"/>
                  <a:gd name="T12" fmla="*/ 673 w 803"/>
                  <a:gd name="T13" fmla="*/ 408 h 408"/>
                  <a:gd name="T14" fmla="*/ 618 w 803"/>
                  <a:gd name="T15" fmla="*/ 374 h 408"/>
                  <a:gd name="T16" fmla="*/ 561 w 803"/>
                  <a:gd name="T17" fmla="*/ 387 h 408"/>
                  <a:gd name="T18" fmla="*/ 519 w 803"/>
                  <a:gd name="T19" fmla="*/ 401 h 408"/>
                  <a:gd name="T20" fmla="*/ 458 w 803"/>
                  <a:gd name="T21" fmla="*/ 401 h 408"/>
                  <a:gd name="T22" fmla="*/ 411 w 803"/>
                  <a:gd name="T23" fmla="*/ 371 h 408"/>
                  <a:gd name="T24" fmla="*/ 398 w 803"/>
                  <a:gd name="T25" fmla="*/ 387 h 408"/>
                  <a:gd name="T26" fmla="*/ 328 w 803"/>
                  <a:gd name="T27" fmla="*/ 350 h 408"/>
                  <a:gd name="T28" fmla="*/ 292 w 803"/>
                  <a:gd name="T29" fmla="*/ 340 h 408"/>
                  <a:gd name="T30" fmla="*/ 274 w 803"/>
                  <a:gd name="T31" fmla="*/ 319 h 408"/>
                  <a:gd name="T32" fmla="*/ 252 w 803"/>
                  <a:gd name="T33" fmla="*/ 319 h 408"/>
                  <a:gd name="T34" fmla="*/ 228 w 803"/>
                  <a:gd name="T35" fmla="*/ 296 h 408"/>
                  <a:gd name="T36" fmla="*/ 237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7"/>
                    </a:lnTo>
                    <a:lnTo>
                      <a:pt x="489" y="24"/>
                    </a:lnTo>
                    <a:lnTo>
                      <a:pt x="782" y="23"/>
                    </a:lnTo>
                    <a:lnTo>
                      <a:pt x="785" y="83"/>
                    </a:lnTo>
                    <a:lnTo>
                      <a:pt x="803" y="209"/>
                    </a:lnTo>
                    <a:lnTo>
                      <a:pt x="800" y="408"/>
                    </a:lnTo>
                    <a:lnTo>
                      <a:pt x="735" y="374"/>
                    </a:lnTo>
                    <a:lnTo>
                      <a:pt x="667" y="387"/>
                    </a:lnTo>
                    <a:lnTo>
                      <a:pt x="617" y="401"/>
                    </a:lnTo>
                    <a:lnTo>
                      <a:pt x="544" y="401"/>
                    </a:lnTo>
                    <a:lnTo>
                      <a:pt x="489" y="371"/>
                    </a:lnTo>
                    <a:lnTo>
                      <a:pt x="473" y="387"/>
                    </a:lnTo>
                    <a:lnTo>
                      <a:pt x="389" y="350"/>
                    </a:lnTo>
                    <a:lnTo>
                      <a:pt x="347" y="340"/>
                    </a:lnTo>
                    <a:lnTo>
                      <a:pt x="326" y="319"/>
                    </a:lnTo>
                    <a:lnTo>
                      <a:pt x="300" y="319"/>
                    </a:lnTo>
                    <a:lnTo>
                      <a:pt x="272" y="296"/>
                    </a:lnTo>
                    <a:lnTo>
                      <a:pt x="282" y="76"/>
                    </a:lnTo>
                    <a:lnTo>
                      <a:pt x="0" y="60"/>
                    </a:lnTo>
                    <a:lnTo>
                      <a:pt x="5"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3" name="Freeform 62"/>
              <p:cNvSpPr>
                <a:spLocks/>
              </p:cNvSpPr>
              <p:nvPr/>
            </p:nvSpPr>
            <p:spPr bwMode="auto">
              <a:xfrm>
                <a:off x="3126" y="908"/>
                <a:ext cx="581" cy="658"/>
              </a:xfrm>
              <a:custGeom>
                <a:avLst/>
                <a:gdLst>
                  <a:gd name="T0" fmla="*/ 4 w 606"/>
                  <a:gd name="T1" fmla="*/ 124 h 658"/>
                  <a:gd name="T2" fmla="*/ 24 w 606"/>
                  <a:gd name="T3" fmla="*/ 200 h 658"/>
                  <a:gd name="T4" fmla="*/ 27 w 606"/>
                  <a:gd name="T5" fmla="*/ 299 h 658"/>
                  <a:gd name="T6" fmla="*/ 39 w 606"/>
                  <a:gd name="T7" fmla="*/ 378 h 658"/>
                  <a:gd name="T8" fmla="*/ 21 w 606"/>
                  <a:gd name="T9" fmla="*/ 419 h 658"/>
                  <a:gd name="T10" fmla="*/ 49 w 606"/>
                  <a:gd name="T11" fmla="*/ 448 h 658"/>
                  <a:gd name="T12" fmla="*/ 47 w 606"/>
                  <a:gd name="T13" fmla="*/ 658 h 658"/>
                  <a:gd name="T14" fmla="*/ 419 w 606"/>
                  <a:gd name="T15" fmla="*/ 649 h 658"/>
                  <a:gd name="T16" fmla="*/ 413 w 606"/>
                  <a:gd name="T17" fmla="*/ 608 h 658"/>
                  <a:gd name="T18" fmla="*/ 374 w 606"/>
                  <a:gd name="T19" fmla="*/ 573 h 658"/>
                  <a:gd name="T20" fmla="*/ 353 w 606"/>
                  <a:gd name="T21" fmla="*/ 547 h 658"/>
                  <a:gd name="T22" fmla="*/ 302 w 606"/>
                  <a:gd name="T23" fmla="*/ 509 h 658"/>
                  <a:gd name="T24" fmla="*/ 304 w 606"/>
                  <a:gd name="T25" fmla="*/ 448 h 658"/>
                  <a:gd name="T26" fmla="*/ 293 w 606"/>
                  <a:gd name="T27" fmla="*/ 409 h 658"/>
                  <a:gd name="T28" fmla="*/ 336 w 606"/>
                  <a:gd name="T29" fmla="*/ 351 h 658"/>
                  <a:gd name="T30" fmla="*/ 333 w 606"/>
                  <a:gd name="T31" fmla="*/ 293 h 658"/>
                  <a:gd name="T32" fmla="*/ 401 w 606"/>
                  <a:gd name="T33" fmla="*/ 233 h 658"/>
                  <a:gd name="T34" fmla="*/ 417 w 606"/>
                  <a:gd name="T35" fmla="*/ 199 h 658"/>
                  <a:gd name="T36" fmla="*/ 512 w 606"/>
                  <a:gd name="T37" fmla="*/ 140 h 658"/>
                  <a:gd name="T38" fmla="*/ 470 w 606"/>
                  <a:gd name="T39" fmla="*/ 119 h 658"/>
                  <a:gd name="T40" fmla="*/ 433 w 606"/>
                  <a:gd name="T41" fmla="*/ 123 h 658"/>
                  <a:gd name="T42" fmla="*/ 424 w 606"/>
                  <a:gd name="T43" fmla="*/ 106 h 658"/>
                  <a:gd name="T44" fmla="*/ 356 w 606"/>
                  <a:gd name="T45" fmla="*/ 105 h 658"/>
                  <a:gd name="T46" fmla="*/ 311 w 606"/>
                  <a:gd name="T47" fmla="*/ 90 h 658"/>
                  <a:gd name="T48" fmla="*/ 216 w 606"/>
                  <a:gd name="T49" fmla="*/ 79 h 658"/>
                  <a:gd name="T50" fmla="*/ 203 w 606"/>
                  <a:gd name="T51" fmla="*/ 60 h 658"/>
                  <a:gd name="T52" fmla="*/ 165 w 606"/>
                  <a:gd name="T53" fmla="*/ 40 h 658"/>
                  <a:gd name="T54" fmla="*/ 158 w 606"/>
                  <a:gd name="T55" fmla="*/ 0 h 658"/>
                  <a:gd name="T56" fmla="*/ 133 w 606"/>
                  <a:gd name="T57" fmla="*/ 0 h 658"/>
                  <a:gd name="T58" fmla="*/ 133 w 606"/>
                  <a:gd name="T59" fmla="*/ 30 h 658"/>
                  <a:gd name="T60" fmla="*/ 0 w 606"/>
                  <a:gd name="T61" fmla="*/ 30 h 658"/>
                  <a:gd name="T62" fmla="*/ 4 w 606"/>
                  <a:gd name="T63" fmla="*/ 124 h 658"/>
                  <a:gd name="T64" fmla="*/ 4 w 606"/>
                  <a:gd name="T65" fmla="*/ 124 h 6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8"/>
                  <a:gd name="T101" fmla="*/ 606 w 606"/>
                  <a:gd name="T102" fmla="*/ 658 h 6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8">
                    <a:moveTo>
                      <a:pt x="4" y="124"/>
                    </a:moveTo>
                    <a:lnTo>
                      <a:pt x="28" y="200"/>
                    </a:lnTo>
                    <a:lnTo>
                      <a:pt x="31" y="299"/>
                    </a:lnTo>
                    <a:lnTo>
                      <a:pt x="47" y="378"/>
                    </a:lnTo>
                    <a:lnTo>
                      <a:pt x="25" y="419"/>
                    </a:lnTo>
                    <a:lnTo>
                      <a:pt x="57" y="448"/>
                    </a:lnTo>
                    <a:lnTo>
                      <a:pt x="55" y="658"/>
                    </a:lnTo>
                    <a:lnTo>
                      <a:pt x="497" y="649"/>
                    </a:lnTo>
                    <a:lnTo>
                      <a:pt x="489" y="608"/>
                    </a:lnTo>
                    <a:lnTo>
                      <a:pt x="442" y="573"/>
                    </a:lnTo>
                    <a:lnTo>
                      <a:pt x="418" y="547"/>
                    </a:lnTo>
                    <a:lnTo>
                      <a:pt x="358" y="509"/>
                    </a:lnTo>
                    <a:lnTo>
                      <a:pt x="360" y="448"/>
                    </a:lnTo>
                    <a:lnTo>
                      <a:pt x="347" y="409"/>
                    </a:lnTo>
                    <a:lnTo>
                      <a:pt x="397" y="351"/>
                    </a:lnTo>
                    <a:lnTo>
                      <a:pt x="394" y="293"/>
                    </a:lnTo>
                    <a:lnTo>
                      <a:pt x="475" y="233"/>
                    </a:lnTo>
                    <a:lnTo>
                      <a:pt x="494" y="199"/>
                    </a:lnTo>
                    <a:lnTo>
                      <a:pt x="606" y="140"/>
                    </a:lnTo>
                    <a:lnTo>
                      <a:pt x="556" y="119"/>
                    </a:lnTo>
                    <a:lnTo>
                      <a:pt x="512" y="123"/>
                    </a:lnTo>
                    <a:lnTo>
                      <a:pt x="502" y="106"/>
                    </a:lnTo>
                    <a:lnTo>
                      <a:pt x="421" y="105"/>
                    </a:lnTo>
                    <a:lnTo>
                      <a:pt x="368" y="90"/>
                    </a:lnTo>
                    <a:lnTo>
                      <a:pt x="256" y="79"/>
                    </a:lnTo>
                    <a:lnTo>
                      <a:pt x="240" y="60"/>
                    </a:lnTo>
                    <a:lnTo>
                      <a:pt x="195" y="40"/>
                    </a:lnTo>
                    <a:lnTo>
                      <a:pt x="187" y="0"/>
                    </a:lnTo>
                    <a:lnTo>
                      <a:pt x="157" y="0"/>
                    </a:lnTo>
                    <a:lnTo>
                      <a:pt x="157" y="30"/>
                    </a:lnTo>
                    <a:lnTo>
                      <a:pt x="0" y="30"/>
                    </a:lnTo>
                    <a:lnTo>
                      <a:pt x="4" y="12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4" name="Freeform 63"/>
              <p:cNvSpPr>
                <a:spLocks/>
              </p:cNvSpPr>
              <p:nvPr/>
            </p:nvSpPr>
            <p:spPr bwMode="auto">
              <a:xfrm>
                <a:off x="3166" y="1557"/>
                <a:ext cx="533" cy="355"/>
              </a:xfrm>
              <a:custGeom>
                <a:avLst/>
                <a:gdLst>
                  <a:gd name="T0" fmla="*/ 0 w 556"/>
                  <a:gd name="T1" fmla="*/ 35 h 359"/>
                  <a:gd name="T2" fmla="*/ 12 w 556"/>
                  <a:gd name="T3" fmla="*/ 55 h 359"/>
                  <a:gd name="T4" fmla="*/ 5 w 556"/>
                  <a:gd name="T5" fmla="*/ 76 h 359"/>
                  <a:gd name="T6" fmla="*/ 12 w 556"/>
                  <a:gd name="T7" fmla="*/ 126 h 359"/>
                  <a:gd name="T8" fmla="*/ 33 w 556"/>
                  <a:gd name="T9" fmla="*/ 197 h 359"/>
                  <a:gd name="T10" fmla="*/ 33 w 556"/>
                  <a:gd name="T11" fmla="*/ 218 h 359"/>
                  <a:gd name="T12" fmla="*/ 47 w 556"/>
                  <a:gd name="T13" fmla="*/ 252 h 359"/>
                  <a:gd name="T14" fmla="*/ 54 w 556"/>
                  <a:gd name="T15" fmla="*/ 306 h 359"/>
                  <a:gd name="T16" fmla="*/ 51 w 556"/>
                  <a:gd name="T17" fmla="*/ 322 h 359"/>
                  <a:gd name="T18" fmla="*/ 58 w 556"/>
                  <a:gd name="T19" fmla="*/ 340 h 359"/>
                  <a:gd name="T20" fmla="*/ 362 w 556"/>
                  <a:gd name="T21" fmla="*/ 331 h 359"/>
                  <a:gd name="T22" fmla="*/ 384 w 556"/>
                  <a:gd name="T23" fmla="*/ 359 h 359"/>
                  <a:gd name="T24" fmla="*/ 416 w 556"/>
                  <a:gd name="T25" fmla="*/ 278 h 359"/>
                  <a:gd name="T26" fmla="*/ 406 w 556"/>
                  <a:gd name="T27" fmla="*/ 247 h 359"/>
                  <a:gd name="T28" fmla="*/ 458 w 556"/>
                  <a:gd name="T29" fmla="*/ 199 h 359"/>
                  <a:gd name="T30" fmla="*/ 470 w 556"/>
                  <a:gd name="T31" fmla="*/ 163 h 359"/>
                  <a:gd name="T32" fmla="*/ 431 w 556"/>
                  <a:gd name="T33" fmla="*/ 111 h 359"/>
                  <a:gd name="T34" fmla="*/ 391 w 556"/>
                  <a:gd name="T35" fmla="*/ 58 h 359"/>
                  <a:gd name="T36" fmla="*/ 384 w 556"/>
                  <a:gd name="T37" fmla="*/ 0 h 359"/>
                  <a:gd name="T38" fmla="*/ 12 w 556"/>
                  <a:gd name="T39" fmla="*/ 9 h 359"/>
                  <a:gd name="T40" fmla="*/ 0 w 556"/>
                  <a:gd name="T41" fmla="*/ 8 h 359"/>
                  <a:gd name="T42" fmla="*/ 0 w 556"/>
                  <a:gd name="T43" fmla="*/ 35 h 359"/>
                  <a:gd name="T44" fmla="*/ 0 w 556"/>
                  <a:gd name="T45" fmla="*/ 35 h 3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6"/>
                  <a:gd name="T70" fmla="*/ 0 h 359"/>
                  <a:gd name="T71" fmla="*/ 556 w 556"/>
                  <a:gd name="T72" fmla="*/ 359 h 3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6" h="359">
                    <a:moveTo>
                      <a:pt x="0" y="35"/>
                    </a:moveTo>
                    <a:lnTo>
                      <a:pt x="12" y="55"/>
                    </a:lnTo>
                    <a:lnTo>
                      <a:pt x="5" y="76"/>
                    </a:lnTo>
                    <a:lnTo>
                      <a:pt x="12" y="126"/>
                    </a:lnTo>
                    <a:lnTo>
                      <a:pt x="38" y="197"/>
                    </a:lnTo>
                    <a:lnTo>
                      <a:pt x="38" y="218"/>
                    </a:lnTo>
                    <a:lnTo>
                      <a:pt x="55" y="252"/>
                    </a:lnTo>
                    <a:lnTo>
                      <a:pt x="64" y="306"/>
                    </a:lnTo>
                    <a:lnTo>
                      <a:pt x="59" y="322"/>
                    </a:lnTo>
                    <a:lnTo>
                      <a:pt x="70" y="340"/>
                    </a:lnTo>
                    <a:lnTo>
                      <a:pt x="429" y="331"/>
                    </a:lnTo>
                    <a:lnTo>
                      <a:pt x="455" y="359"/>
                    </a:lnTo>
                    <a:lnTo>
                      <a:pt x="493" y="278"/>
                    </a:lnTo>
                    <a:lnTo>
                      <a:pt x="481" y="247"/>
                    </a:lnTo>
                    <a:lnTo>
                      <a:pt x="543" y="199"/>
                    </a:lnTo>
                    <a:lnTo>
                      <a:pt x="556" y="163"/>
                    </a:lnTo>
                    <a:lnTo>
                      <a:pt x="510" y="111"/>
                    </a:lnTo>
                    <a:lnTo>
                      <a:pt x="463" y="58"/>
                    </a:lnTo>
                    <a:lnTo>
                      <a:pt x="455" y="0"/>
                    </a:lnTo>
                    <a:lnTo>
                      <a:pt x="13" y="9"/>
                    </a:lnTo>
                    <a:lnTo>
                      <a:pt x="0" y="8"/>
                    </a:lnTo>
                    <a:lnTo>
                      <a:pt x="0" y="3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5" name="Freeform 64"/>
              <p:cNvSpPr>
                <a:spLocks/>
              </p:cNvSpPr>
              <p:nvPr/>
            </p:nvSpPr>
            <p:spPr bwMode="auto">
              <a:xfrm>
                <a:off x="3234" y="1888"/>
                <a:ext cx="592" cy="530"/>
              </a:xfrm>
              <a:custGeom>
                <a:avLst/>
                <a:gdLst>
                  <a:gd name="T0" fmla="*/ 32 w 619"/>
                  <a:gd name="T1" fmla="*/ 77 h 525"/>
                  <a:gd name="T2" fmla="*/ 47 w 619"/>
                  <a:gd name="T3" fmla="*/ 93 h 525"/>
                  <a:gd name="T4" fmla="*/ 55 w 619"/>
                  <a:gd name="T5" fmla="*/ 90 h 525"/>
                  <a:gd name="T6" fmla="*/ 67 w 619"/>
                  <a:gd name="T7" fmla="*/ 107 h 525"/>
                  <a:gd name="T8" fmla="*/ 57 w 619"/>
                  <a:gd name="T9" fmla="*/ 107 h 525"/>
                  <a:gd name="T10" fmla="*/ 49 w 619"/>
                  <a:gd name="T11" fmla="*/ 130 h 525"/>
                  <a:gd name="T12" fmla="*/ 71 w 619"/>
                  <a:gd name="T13" fmla="*/ 169 h 525"/>
                  <a:gd name="T14" fmla="*/ 89 w 619"/>
                  <a:gd name="T15" fmla="*/ 175 h 525"/>
                  <a:gd name="T16" fmla="*/ 86 w 619"/>
                  <a:gd name="T17" fmla="*/ 420 h 525"/>
                  <a:gd name="T18" fmla="*/ 89 w 619"/>
                  <a:gd name="T19" fmla="*/ 480 h 525"/>
                  <a:gd name="T20" fmla="*/ 435 w 619"/>
                  <a:gd name="T21" fmla="*/ 467 h 525"/>
                  <a:gd name="T22" fmla="*/ 438 w 619"/>
                  <a:gd name="T23" fmla="*/ 502 h 525"/>
                  <a:gd name="T24" fmla="*/ 425 w 619"/>
                  <a:gd name="T25" fmla="*/ 525 h 525"/>
                  <a:gd name="T26" fmla="*/ 477 w 619"/>
                  <a:gd name="T27" fmla="*/ 522 h 525"/>
                  <a:gd name="T28" fmla="*/ 488 w 619"/>
                  <a:gd name="T29" fmla="*/ 502 h 525"/>
                  <a:gd name="T30" fmla="*/ 488 w 619"/>
                  <a:gd name="T31" fmla="*/ 480 h 525"/>
                  <a:gd name="T32" fmla="*/ 499 w 619"/>
                  <a:gd name="T33" fmla="*/ 463 h 525"/>
                  <a:gd name="T34" fmla="*/ 503 w 619"/>
                  <a:gd name="T35" fmla="*/ 446 h 525"/>
                  <a:gd name="T36" fmla="*/ 516 w 619"/>
                  <a:gd name="T37" fmla="*/ 444 h 525"/>
                  <a:gd name="T38" fmla="*/ 521 w 619"/>
                  <a:gd name="T39" fmla="*/ 408 h 525"/>
                  <a:gd name="T40" fmla="*/ 502 w 619"/>
                  <a:gd name="T41" fmla="*/ 404 h 525"/>
                  <a:gd name="T42" fmla="*/ 490 w 619"/>
                  <a:gd name="T43" fmla="*/ 378 h 525"/>
                  <a:gd name="T44" fmla="*/ 470 w 619"/>
                  <a:gd name="T45" fmla="*/ 315 h 525"/>
                  <a:gd name="T46" fmla="*/ 449 w 619"/>
                  <a:gd name="T47" fmla="*/ 305 h 525"/>
                  <a:gd name="T48" fmla="*/ 425 w 619"/>
                  <a:gd name="T49" fmla="*/ 282 h 525"/>
                  <a:gd name="T50" fmla="*/ 414 w 619"/>
                  <a:gd name="T51" fmla="*/ 250 h 525"/>
                  <a:gd name="T52" fmla="*/ 429 w 619"/>
                  <a:gd name="T53" fmla="*/ 200 h 525"/>
                  <a:gd name="T54" fmla="*/ 417 w 619"/>
                  <a:gd name="T55" fmla="*/ 190 h 525"/>
                  <a:gd name="T56" fmla="*/ 387 w 619"/>
                  <a:gd name="T57" fmla="*/ 190 h 525"/>
                  <a:gd name="T58" fmla="*/ 381 w 619"/>
                  <a:gd name="T59" fmla="*/ 159 h 525"/>
                  <a:gd name="T60" fmla="*/ 331 w 619"/>
                  <a:gd name="T61" fmla="*/ 98 h 525"/>
                  <a:gd name="T62" fmla="*/ 319 w 619"/>
                  <a:gd name="T63" fmla="*/ 47 h 525"/>
                  <a:gd name="T64" fmla="*/ 325 w 619"/>
                  <a:gd name="T65" fmla="*/ 28 h 525"/>
                  <a:gd name="T66" fmla="*/ 303 w 619"/>
                  <a:gd name="T67" fmla="*/ 0 h 525"/>
                  <a:gd name="T68" fmla="*/ 0 w 619"/>
                  <a:gd name="T69" fmla="*/ 9 h 525"/>
                  <a:gd name="T70" fmla="*/ 32 w 619"/>
                  <a:gd name="T71" fmla="*/ 77 h 525"/>
                  <a:gd name="T72" fmla="*/ 32 w 619"/>
                  <a:gd name="T73" fmla="*/ 77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9"/>
                  <a:gd name="T112" fmla="*/ 0 h 525"/>
                  <a:gd name="T113" fmla="*/ 619 w 619"/>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9" h="525">
                    <a:moveTo>
                      <a:pt x="37" y="77"/>
                    </a:moveTo>
                    <a:lnTo>
                      <a:pt x="55" y="93"/>
                    </a:lnTo>
                    <a:lnTo>
                      <a:pt x="66" y="90"/>
                    </a:lnTo>
                    <a:lnTo>
                      <a:pt x="79" y="107"/>
                    </a:lnTo>
                    <a:lnTo>
                      <a:pt x="68" y="107"/>
                    </a:lnTo>
                    <a:lnTo>
                      <a:pt x="57" y="130"/>
                    </a:lnTo>
                    <a:lnTo>
                      <a:pt x="84" y="169"/>
                    </a:lnTo>
                    <a:lnTo>
                      <a:pt x="105" y="175"/>
                    </a:lnTo>
                    <a:lnTo>
                      <a:pt x="102" y="420"/>
                    </a:lnTo>
                    <a:lnTo>
                      <a:pt x="105" y="480"/>
                    </a:lnTo>
                    <a:lnTo>
                      <a:pt x="517" y="467"/>
                    </a:lnTo>
                    <a:lnTo>
                      <a:pt x="520" y="502"/>
                    </a:lnTo>
                    <a:lnTo>
                      <a:pt x="504" y="525"/>
                    </a:lnTo>
                    <a:lnTo>
                      <a:pt x="567" y="522"/>
                    </a:lnTo>
                    <a:lnTo>
                      <a:pt x="578" y="502"/>
                    </a:lnTo>
                    <a:lnTo>
                      <a:pt x="578" y="480"/>
                    </a:lnTo>
                    <a:lnTo>
                      <a:pt x="593" y="463"/>
                    </a:lnTo>
                    <a:lnTo>
                      <a:pt x="597" y="446"/>
                    </a:lnTo>
                    <a:lnTo>
                      <a:pt x="614" y="444"/>
                    </a:lnTo>
                    <a:lnTo>
                      <a:pt x="619" y="408"/>
                    </a:lnTo>
                    <a:lnTo>
                      <a:pt x="596" y="404"/>
                    </a:lnTo>
                    <a:lnTo>
                      <a:pt x="581" y="378"/>
                    </a:lnTo>
                    <a:lnTo>
                      <a:pt x="559" y="315"/>
                    </a:lnTo>
                    <a:lnTo>
                      <a:pt x="533" y="305"/>
                    </a:lnTo>
                    <a:lnTo>
                      <a:pt x="504" y="282"/>
                    </a:lnTo>
                    <a:lnTo>
                      <a:pt x="492" y="250"/>
                    </a:lnTo>
                    <a:lnTo>
                      <a:pt x="510" y="200"/>
                    </a:lnTo>
                    <a:lnTo>
                      <a:pt x="495" y="190"/>
                    </a:lnTo>
                    <a:lnTo>
                      <a:pt x="460" y="190"/>
                    </a:lnTo>
                    <a:lnTo>
                      <a:pt x="452" y="159"/>
                    </a:lnTo>
                    <a:lnTo>
                      <a:pt x="392" y="98"/>
                    </a:lnTo>
                    <a:lnTo>
                      <a:pt x="379" y="47"/>
                    </a:lnTo>
                    <a:lnTo>
                      <a:pt x="385" y="28"/>
                    </a:lnTo>
                    <a:lnTo>
                      <a:pt x="359" y="0"/>
                    </a:lnTo>
                    <a:lnTo>
                      <a:pt x="0" y="9"/>
                    </a:lnTo>
                    <a:lnTo>
                      <a:pt x="37" y="7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6" name="Freeform 65"/>
              <p:cNvSpPr>
                <a:spLocks/>
              </p:cNvSpPr>
              <p:nvPr/>
            </p:nvSpPr>
            <p:spPr bwMode="auto">
              <a:xfrm>
                <a:off x="3334" y="2355"/>
                <a:ext cx="448" cy="409"/>
              </a:xfrm>
              <a:custGeom>
                <a:avLst/>
                <a:gdLst>
                  <a:gd name="T0" fmla="*/ 14 w 468"/>
                  <a:gd name="T1" fmla="*/ 139 h 409"/>
                  <a:gd name="T2" fmla="*/ 11 w 468"/>
                  <a:gd name="T3" fmla="*/ 338 h 409"/>
                  <a:gd name="T4" fmla="*/ 21 w 468"/>
                  <a:gd name="T5" fmla="*/ 349 h 409"/>
                  <a:gd name="T6" fmla="*/ 49 w 468"/>
                  <a:gd name="T7" fmla="*/ 349 h 409"/>
                  <a:gd name="T8" fmla="*/ 50 w 468"/>
                  <a:gd name="T9" fmla="*/ 409 h 409"/>
                  <a:gd name="T10" fmla="*/ 285 w 468"/>
                  <a:gd name="T11" fmla="*/ 406 h 409"/>
                  <a:gd name="T12" fmla="*/ 279 w 468"/>
                  <a:gd name="T13" fmla="*/ 344 h 409"/>
                  <a:gd name="T14" fmla="*/ 299 w 468"/>
                  <a:gd name="T15" fmla="*/ 276 h 409"/>
                  <a:gd name="T16" fmla="*/ 329 w 468"/>
                  <a:gd name="T17" fmla="*/ 228 h 409"/>
                  <a:gd name="T18" fmla="*/ 326 w 468"/>
                  <a:gd name="T19" fmla="*/ 215 h 409"/>
                  <a:gd name="T20" fmla="*/ 348 w 468"/>
                  <a:gd name="T21" fmla="*/ 173 h 409"/>
                  <a:gd name="T22" fmla="*/ 360 w 468"/>
                  <a:gd name="T23" fmla="*/ 126 h 409"/>
                  <a:gd name="T24" fmla="*/ 356 w 468"/>
                  <a:gd name="T25" fmla="*/ 123 h 409"/>
                  <a:gd name="T26" fmla="*/ 375 w 468"/>
                  <a:gd name="T27" fmla="*/ 105 h 409"/>
                  <a:gd name="T28" fmla="*/ 393 w 468"/>
                  <a:gd name="T29" fmla="*/ 64 h 409"/>
                  <a:gd name="T30" fmla="*/ 388 w 468"/>
                  <a:gd name="T31" fmla="*/ 55 h 409"/>
                  <a:gd name="T32" fmla="*/ 335 w 468"/>
                  <a:gd name="T33" fmla="*/ 58 h 409"/>
                  <a:gd name="T34" fmla="*/ 348 w 468"/>
                  <a:gd name="T35" fmla="*/ 35 h 409"/>
                  <a:gd name="T36" fmla="*/ 346 w 468"/>
                  <a:gd name="T37" fmla="*/ 0 h 409"/>
                  <a:gd name="T38" fmla="*/ 0 w 468"/>
                  <a:gd name="T39" fmla="*/ 13 h 409"/>
                  <a:gd name="T40" fmla="*/ 14 w 468"/>
                  <a:gd name="T41" fmla="*/ 139 h 409"/>
                  <a:gd name="T42" fmla="*/ 14 w 468"/>
                  <a:gd name="T43" fmla="*/ 139 h 4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8"/>
                  <a:gd name="T67" fmla="*/ 0 h 409"/>
                  <a:gd name="T68" fmla="*/ 468 w 468"/>
                  <a:gd name="T69" fmla="*/ 409 h 40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8" h="409">
                    <a:moveTo>
                      <a:pt x="18" y="139"/>
                    </a:moveTo>
                    <a:lnTo>
                      <a:pt x="15" y="338"/>
                    </a:lnTo>
                    <a:lnTo>
                      <a:pt x="25" y="349"/>
                    </a:lnTo>
                    <a:lnTo>
                      <a:pt x="57" y="349"/>
                    </a:lnTo>
                    <a:lnTo>
                      <a:pt x="59" y="409"/>
                    </a:lnTo>
                    <a:lnTo>
                      <a:pt x="339" y="406"/>
                    </a:lnTo>
                    <a:lnTo>
                      <a:pt x="332" y="344"/>
                    </a:lnTo>
                    <a:lnTo>
                      <a:pt x="356" y="276"/>
                    </a:lnTo>
                    <a:lnTo>
                      <a:pt x="392" y="228"/>
                    </a:lnTo>
                    <a:lnTo>
                      <a:pt x="389" y="215"/>
                    </a:lnTo>
                    <a:lnTo>
                      <a:pt x="415" y="173"/>
                    </a:lnTo>
                    <a:lnTo>
                      <a:pt x="429" y="126"/>
                    </a:lnTo>
                    <a:lnTo>
                      <a:pt x="424" y="123"/>
                    </a:lnTo>
                    <a:lnTo>
                      <a:pt x="447" y="105"/>
                    </a:lnTo>
                    <a:lnTo>
                      <a:pt x="468" y="64"/>
                    </a:lnTo>
                    <a:lnTo>
                      <a:pt x="462" y="55"/>
                    </a:lnTo>
                    <a:lnTo>
                      <a:pt x="399" y="58"/>
                    </a:lnTo>
                    <a:lnTo>
                      <a:pt x="415" y="35"/>
                    </a:lnTo>
                    <a:lnTo>
                      <a:pt x="412" y="0"/>
                    </a:lnTo>
                    <a:lnTo>
                      <a:pt x="0" y="13"/>
                    </a:lnTo>
                    <a:lnTo>
                      <a:pt x="18" y="1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7" name="Freeform 66"/>
              <p:cNvSpPr>
                <a:spLocks/>
              </p:cNvSpPr>
              <p:nvPr/>
            </p:nvSpPr>
            <p:spPr bwMode="auto">
              <a:xfrm>
                <a:off x="3390" y="2761"/>
                <a:ext cx="512" cy="450"/>
              </a:xfrm>
              <a:custGeom>
                <a:avLst/>
                <a:gdLst>
                  <a:gd name="T0" fmla="*/ 0 w 532"/>
                  <a:gd name="T1" fmla="*/ 3 h 450"/>
                  <a:gd name="T2" fmla="*/ 6 w 532"/>
                  <a:gd name="T3" fmla="*/ 125 h 450"/>
                  <a:gd name="T4" fmla="*/ 47 w 532"/>
                  <a:gd name="T5" fmla="*/ 214 h 450"/>
                  <a:gd name="T6" fmla="*/ 32 w 532"/>
                  <a:gd name="T7" fmla="*/ 283 h 450"/>
                  <a:gd name="T8" fmla="*/ 34 w 532"/>
                  <a:gd name="T9" fmla="*/ 341 h 450"/>
                  <a:gd name="T10" fmla="*/ 13 w 532"/>
                  <a:gd name="T11" fmla="*/ 371 h 450"/>
                  <a:gd name="T12" fmla="*/ 23 w 532"/>
                  <a:gd name="T13" fmla="*/ 380 h 450"/>
                  <a:gd name="T14" fmla="*/ 81 w 532"/>
                  <a:gd name="T15" fmla="*/ 371 h 450"/>
                  <a:gd name="T16" fmla="*/ 157 w 532"/>
                  <a:gd name="T17" fmla="*/ 395 h 450"/>
                  <a:gd name="T18" fmla="*/ 180 w 532"/>
                  <a:gd name="T19" fmla="*/ 372 h 450"/>
                  <a:gd name="T20" fmla="*/ 253 w 532"/>
                  <a:gd name="T21" fmla="*/ 408 h 450"/>
                  <a:gd name="T22" fmla="*/ 259 w 532"/>
                  <a:gd name="T23" fmla="*/ 427 h 450"/>
                  <a:gd name="T24" fmla="*/ 288 w 532"/>
                  <a:gd name="T25" fmla="*/ 442 h 450"/>
                  <a:gd name="T26" fmla="*/ 300 w 532"/>
                  <a:gd name="T27" fmla="*/ 424 h 450"/>
                  <a:gd name="T28" fmla="*/ 336 w 532"/>
                  <a:gd name="T29" fmla="*/ 440 h 450"/>
                  <a:gd name="T30" fmla="*/ 358 w 532"/>
                  <a:gd name="T31" fmla="*/ 427 h 450"/>
                  <a:gd name="T32" fmla="*/ 354 w 532"/>
                  <a:gd name="T33" fmla="*/ 401 h 450"/>
                  <a:gd name="T34" fmla="*/ 413 w 532"/>
                  <a:gd name="T35" fmla="*/ 424 h 450"/>
                  <a:gd name="T36" fmla="*/ 410 w 532"/>
                  <a:gd name="T37" fmla="*/ 450 h 450"/>
                  <a:gd name="T38" fmla="*/ 450 w 532"/>
                  <a:gd name="T39" fmla="*/ 416 h 450"/>
                  <a:gd name="T40" fmla="*/ 414 w 532"/>
                  <a:gd name="T41" fmla="*/ 411 h 450"/>
                  <a:gd name="T42" fmla="*/ 387 w 532"/>
                  <a:gd name="T43" fmla="*/ 379 h 450"/>
                  <a:gd name="T44" fmla="*/ 420 w 532"/>
                  <a:gd name="T45" fmla="*/ 337 h 450"/>
                  <a:gd name="T46" fmla="*/ 420 w 532"/>
                  <a:gd name="T47" fmla="*/ 312 h 450"/>
                  <a:gd name="T48" fmla="*/ 384 w 532"/>
                  <a:gd name="T49" fmla="*/ 348 h 450"/>
                  <a:gd name="T50" fmla="*/ 366 w 532"/>
                  <a:gd name="T51" fmla="*/ 337 h 450"/>
                  <a:gd name="T52" fmla="*/ 381 w 532"/>
                  <a:gd name="T53" fmla="*/ 316 h 450"/>
                  <a:gd name="T54" fmla="*/ 340 w 532"/>
                  <a:gd name="T55" fmla="*/ 330 h 450"/>
                  <a:gd name="T56" fmla="*/ 314 w 532"/>
                  <a:gd name="T57" fmla="*/ 317 h 450"/>
                  <a:gd name="T58" fmla="*/ 321 w 532"/>
                  <a:gd name="T59" fmla="*/ 296 h 450"/>
                  <a:gd name="T60" fmla="*/ 391 w 532"/>
                  <a:gd name="T61" fmla="*/ 312 h 450"/>
                  <a:gd name="T62" fmla="*/ 363 w 532"/>
                  <a:gd name="T63" fmla="*/ 259 h 450"/>
                  <a:gd name="T64" fmla="*/ 367 w 532"/>
                  <a:gd name="T65" fmla="*/ 220 h 450"/>
                  <a:gd name="T66" fmla="*/ 209 w 532"/>
                  <a:gd name="T67" fmla="*/ 228 h 450"/>
                  <a:gd name="T68" fmla="*/ 228 w 532"/>
                  <a:gd name="T69" fmla="*/ 144 h 450"/>
                  <a:gd name="T70" fmla="*/ 256 w 532"/>
                  <a:gd name="T71" fmla="*/ 100 h 450"/>
                  <a:gd name="T72" fmla="*/ 245 w 532"/>
                  <a:gd name="T73" fmla="*/ 89 h 450"/>
                  <a:gd name="T74" fmla="*/ 236 w 532"/>
                  <a:gd name="T75" fmla="*/ 0 h 450"/>
                  <a:gd name="T76" fmla="*/ 0 w 532"/>
                  <a:gd name="T77" fmla="*/ 3 h 450"/>
                  <a:gd name="T78" fmla="*/ 0 w 532"/>
                  <a:gd name="T79" fmla="*/ 3 h 450"/>
                  <a:gd name="T80" fmla="*/ 0 w 532"/>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2"/>
                  <a:gd name="T124" fmla="*/ 0 h 450"/>
                  <a:gd name="T125" fmla="*/ 532 w 532"/>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2" h="450">
                    <a:moveTo>
                      <a:pt x="0" y="3"/>
                    </a:moveTo>
                    <a:lnTo>
                      <a:pt x="6" y="125"/>
                    </a:lnTo>
                    <a:lnTo>
                      <a:pt x="55" y="214"/>
                    </a:lnTo>
                    <a:lnTo>
                      <a:pt x="37" y="283"/>
                    </a:lnTo>
                    <a:lnTo>
                      <a:pt x="40" y="341"/>
                    </a:lnTo>
                    <a:lnTo>
                      <a:pt x="17" y="371"/>
                    </a:lnTo>
                    <a:lnTo>
                      <a:pt x="27" y="380"/>
                    </a:lnTo>
                    <a:lnTo>
                      <a:pt x="97" y="371"/>
                    </a:lnTo>
                    <a:lnTo>
                      <a:pt x="186" y="395"/>
                    </a:lnTo>
                    <a:lnTo>
                      <a:pt x="213" y="372"/>
                    </a:lnTo>
                    <a:lnTo>
                      <a:pt x="299" y="408"/>
                    </a:lnTo>
                    <a:lnTo>
                      <a:pt x="307" y="427"/>
                    </a:lnTo>
                    <a:lnTo>
                      <a:pt x="340" y="442"/>
                    </a:lnTo>
                    <a:lnTo>
                      <a:pt x="356" y="424"/>
                    </a:lnTo>
                    <a:lnTo>
                      <a:pt x="398" y="440"/>
                    </a:lnTo>
                    <a:lnTo>
                      <a:pt x="424" y="427"/>
                    </a:lnTo>
                    <a:lnTo>
                      <a:pt x="419" y="401"/>
                    </a:lnTo>
                    <a:lnTo>
                      <a:pt x="489" y="424"/>
                    </a:lnTo>
                    <a:lnTo>
                      <a:pt x="485" y="450"/>
                    </a:lnTo>
                    <a:lnTo>
                      <a:pt x="532" y="416"/>
                    </a:lnTo>
                    <a:lnTo>
                      <a:pt x="490" y="411"/>
                    </a:lnTo>
                    <a:lnTo>
                      <a:pt x="458" y="379"/>
                    </a:lnTo>
                    <a:lnTo>
                      <a:pt x="498" y="337"/>
                    </a:lnTo>
                    <a:lnTo>
                      <a:pt x="498" y="312"/>
                    </a:lnTo>
                    <a:lnTo>
                      <a:pt x="455" y="348"/>
                    </a:lnTo>
                    <a:lnTo>
                      <a:pt x="433" y="337"/>
                    </a:lnTo>
                    <a:lnTo>
                      <a:pt x="451" y="316"/>
                    </a:lnTo>
                    <a:lnTo>
                      <a:pt x="403" y="330"/>
                    </a:lnTo>
                    <a:lnTo>
                      <a:pt x="372" y="317"/>
                    </a:lnTo>
                    <a:lnTo>
                      <a:pt x="380" y="296"/>
                    </a:lnTo>
                    <a:lnTo>
                      <a:pt x="463" y="312"/>
                    </a:lnTo>
                    <a:lnTo>
                      <a:pt x="430" y="259"/>
                    </a:lnTo>
                    <a:lnTo>
                      <a:pt x="435" y="220"/>
                    </a:lnTo>
                    <a:lnTo>
                      <a:pt x="247" y="228"/>
                    </a:lnTo>
                    <a:lnTo>
                      <a:pt x="270" y="144"/>
                    </a:lnTo>
                    <a:lnTo>
                      <a:pt x="302" y="100"/>
                    </a:lnTo>
                    <a:lnTo>
                      <a:pt x="291" y="89"/>
                    </a:lnTo>
                    <a:lnTo>
                      <a:pt x="280" y="0"/>
                    </a:lnTo>
                    <a:lnTo>
                      <a:pt x="0" y="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8" name="Freeform 67"/>
              <p:cNvSpPr>
                <a:spLocks/>
              </p:cNvSpPr>
              <p:nvPr/>
            </p:nvSpPr>
            <p:spPr bwMode="auto">
              <a:xfrm>
                <a:off x="3649" y="1092"/>
                <a:ext cx="505" cy="261"/>
              </a:xfrm>
              <a:custGeom>
                <a:avLst/>
                <a:gdLst>
                  <a:gd name="T0" fmla="*/ 161 w 529"/>
                  <a:gd name="T1" fmla="*/ 173 h 264"/>
                  <a:gd name="T2" fmla="*/ 168 w 529"/>
                  <a:gd name="T3" fmla="*/ 190 h 264"/>
                  <a:gd name="T4" fmla="*/ 183 w 529"/>
                  <a:gd name="T5" fmla="*/ 194 h 264"/>
                  <a:gd name="T6" fmla="*/ 205 w 529"/>
                  <a:gd name="T7" fmla="*/ 264 h 264"/>
                  <a:gd name="T8" fmla="*/ 244 w 529"/>
                  <a:gd name="T9" fmla="*/ 168 h 264"/>
                  <a:gd name="T10" fmla="*/ 265 w 529"/>
                  <a:gd name="T11" fmla="*/ 172 h 264"/>
                  <a:gd name="T12" fmla="*/ 289 w 529"/>
                  <a:gd name="T13" fmla="*/ 157 h 264"/>
                  <a:gd name="T14" fmla="*/ 334 w 529"/>
                  <a:gd name="T15" fmla="*/ 157 h 264"/>
                  <a:gd name="T16" fmla="*/ 349 w 529"/>
                  <a:gd name="T17" fmla="*/ 134 h 264"/>
                  <a:gd name="T18" fmla="*/ 432 w 529"/>
                  <a:gd name="T19" fmla="*/ 138 h 264"/>
                  <a:gd name="T20" fmla="*/ 447 w 529"/>
                  <a:gd name="T21" fmla="*/ 123 h 264"/>
                  <a:gd name="T22" fmla="*/ 421 w 529"/>
                  <a:gd name="T23" fmla="*/ 86 h 264"/>
                  <a:gd name="T24" fmla="*/ 369 w 529"/>
                  <a:gd name="T25" fmla="*/ 88 h 264"/>
                  <a:gd name="T26" fmla="*/ 329 w 529"/>
                  <a:gd name="T27" fmla="*/ 81 h 264"/>
                  <a:gd name="T28" fmla="*/ 277 w 529"/>
                  <a:gd name="T29" fmla="*/ 81 h 264"/>
                  <a:gd name="T30" fmla="*/ 260 w 529"/>
                  <a:gd name="T31" fmla="*/ 112 h 264"/>
                  <a:gd name="T32" fmla="*/ 233 w 529"/>
                  <a:gd name="T33" fmla="*/ 94 h 264"/>
                  <a:gd name="T34" fmla="*/ 206 w 529"/>
                  <a:gd name="T35" fmla="*/ 97 h 264"/>
                  <a:gd name="T36" fmla="*/ 195 w 529"/>
                  <a:gd name="T37" fmla="*/ 65 h 264"/>
                  <a:gd name="T38" fmla="*/ 138 w 529"/>
                  <a:gd name="T39" fmla="*/ 60 h 264"/>
                  <a:gd name="T40" fmla="*/ 131 w 529"/>
                  <a:gd name="T41" fmla="*/ 47 h 264"/>
                  <a:gd name="T42" fmla="*/ 157 w 529"/>
                  <a:gd name="T43" fmla="*/ 15 h 264"/>
                  <a:gd name="T44" fmla="*/ 177 w 529"/>
                  <a:gd name="T45" fmla="*/ 11 h 264"/>
                  <a:gd name="T46" fmla="*/ 157 w 529"/>
                  <a:gd name="T47" fmla="*/ 0 h 264"/>
                  <a:gd name="T48" fmla="*/ 124 w 529"/>
                  <a:gd name="T49" fmla="*/ 10 h 264"/>
                  <a:gd name="T50" fmla="*/ 71 w 529"/>
                  <a:gd name="T51" fmla="*/ 75 h 264"/>
                  <a:gd name="T52" fmla="*/ 42 w 529"/>
                  <a:gd name="T53" fmla="*/ 81 h 264"/>
                  <a:gd name="T54" fmla="*/ 0 w 529"/>
                  <a:gd name="T55" fmla="*/ 113 h 264"/>
                  <a:gd name="T56" fmla="*/ 161 w 529"/>
                  <a:gd name="T57" fmla="*/ 173 h 264"/>
                  <a:gd name="T58" fmla="*/ 161 w 529"/>
                  <a:gd name="T59" fmla="*/ 173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9"/>
                  <a:gd name="T91" fmla="*/ 0 h 264"/>
                  <a:gd name="T92" fmla="*/ 529 w 529"/>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9" h="264">
                    <a:moveTo>
                      <a:pt x="191" y="173"/>
                    </a:moveTo>
                    <a:lnTo>
                      <a:pt x="199" y="190"/>
                    </a:lnTo>
                    <a:lnTo>
                      <a:pt x="217" y="194"/>
                    </a:lnTo>
                    <a:lnTo>
                      <a:pt x="243" y="264"/>
                    </a:lnTo>
                    <a:lnTo>
                      <a:pt x="290" y="168"/>
                    </a:lnTo>
                    <a:lnTo>
                      <a:pt x="314" y="172"/>
                    </a:lnTo>
                    <a:lnTo>
                      <a:pt x="343" y="157"/>
                    </a:lnTo>
                    <a:lnTo>
                      <a:pt x="395" y="157"/>
                    </a:lnTo>
                    <a:lnTo>
                      <a:pt x="413" y="134"/>
                    </a:lnTo>
                    <a:lnTo>
                      <a:pt x="512" y="138"/>
                    </a:lnTo>
                    <a:lnTo>
                      <a:pt x="529" y="123"/>
                    </a:lnTo>
                    <a:lnTo>
                      <a:pt x="499" y="86"/>
                    </a:lnTo>
                    <a:lnTo>
                      <a:pt x="437" y="88"/>
                    </a:lnTo>
                    <a:lnTo>
                      <a:pt x="390" y="81"/>
                    </a:lnTo>
                    <a:lnTo>
                      <a:pt x="329" y="81"/>
                    </a:lnTo>
                    <a:lnTo>
                      <a:pt x="308" y="112"/>
                    </a:lnTo>
                    <a:lnTo>
                      <a:pt x="277" y="94"/>
                    </a:lnTo>
                    <a:lnTo>
                      <a:pt x="244" y="97"/>
                    </a:lnTo>
                    <a:lnTo>
                      <a:pt x="231" y="65"/>
                    </a:lnTo>
                    <a:lnTo>
                      <a:pt x="163" y="60"/>
                    </a:lnTo>
                    <a:lnTo>
                      <a:pt x="155" y="47"/>
                    </a:lnTo>
                    <a:lnTo>
                      <a:pt x="186" y="15"/>
                    </a:lnTo>
                    <a:lnTo>
                      <a:pt x="210" y="11"/>
                    </a:lnTo>
                    <a:lnTo>
                      <a:pt x="186" y="0"/>
                    </a:lnTo>
                    <a:lnTo>
                      <a:pt x="147" y="10"/>
                    </a:lnTo>
                    <a:lnTo>
                      <a:pt x="83" y="75"/>
                    </a:lnTo>
                    <a:lnTo>
                      <a:pt x="50" y="81"/>
                    </a:lnTo>
                    <a:lnTo>
                      <a:pt x="0" y="113"/>
                    </a:lnTo>
                    <a:lnTo>
                      <a:pt x="191" y="17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9" name="Freeform 68"/>
              <p:cNvSpPr>
                <a:spLocks/>
              </p:cNvSpPr>
              <p:nvPr/>
            </p:nvSpPr>
            <p:spPr bwMode="auto">
              <a:xfrm>
                <a:off x="3978" y="1256"/>
                <a:ext cx="340" cy="475"/>
              </a:xfrm>
              <a:custGeom>
                <a:avLst/>
                <a:gdLst>
                  <a:gd name="T0" fmla="*/ 33 w 358"/>
                  <a:gd name="T1" fmla="*/ 395 h 475"/>
                  <a:gd name="T2" fmla="*/ 29 w 358"/>
                  <a:gd name="T3" fmla="*/ 315 h 475"/>
                  <a:gd name="T4" fmla="*/ 5 w 358"/>
                  <a:gd name="T5" fmla="*/ 255 h 475"/>
                  <a:gd name="T6" fmla="*/ 14 w 358"/>
                  <a:gd name="T7" fmla="*/ 136 h 475"/>
                  <a:gd name="T8" fmla="*/ 58 w 358"/>
                  <a:gd name="T9" fmla="*/ 71 h 475"/>
                  <a:gd name="T10" fmla="*/ 55 w 358"/>
                  <a:gd name="T11" fmla="*/ 119 h 475"/>
                  <a:gd name="T12" fmla="*/ 69 w 358"/>
                  <a:gd name="T13" fmla="*/ 108 h 475"/>
                  <a:gd name="T14" fmla="*/ 69 w 358"/>
                  <a:gd name="T15" fmla="*/ 71 h 475"/>
                  <a:gd name="T16" fmla="*/ 85 w 358"/>
                  <a:gd name="T17" fmla="*/ 48 h 475"/>
                  <a:gd name="T18" fmla="*/ 91 w 358"/>
                  <a:gd name="T19" fmla="*/ 4 h 475"/>
                  <a:gd name="T20" fmla="*/ 105 w 358"/>
                  <a:gd name="T21" fmla="*/ 0 h 475"/>
                  <a:gd name="T22" fmla="*/ 195 w 358"/>
                  <a:gd name="T23" fmla="*/ 37 h 475"/>
                  <a:gd name="T24" fmla="*/ 204 w 358"/>
                  <a:gd name="T25" fmla="*/ 68 h 475"/>
                  <a:gd name="T26" fmla="*/ 215 w 358"/>
                  <a:gd name="T27" fmla="*/ 97 h 475"/>
                  <a:gd name="T28" fmla="*/ 218 w 358"/>
                  <a:gd name="T29" fmla="*/ 149 h 475"/>
                  <a:gd name="T30" fmla="*/ 187 w 358"/>
                  <a:gd name="T31" fmla="*/ 192 h 475"/>
                  <a:gd name="T32" fmla="*/ 186 w 358"/>
                  <a:gd name="T33" fmla="*/ 228 h 475"/>
                  <a:gd name="T34" fmla="*/ 204 w 358"/>
                  <a:gd name="T35" fmla="*/ 239 h 475"/>
                  <a:gd name="T36" fmla="*/ 228 w 358"/>
                  <a:gd name="T37" fmla="*/ 192 h 475"/>
                  <a:gd name="T38" fmla="*/ 252 w 358"/>
                  <a:gd name="T39" fmla="*/ 176 h 475"/>
                  <a:gd name="T40" fmla="*/ 268 w 358"/>
                  <a:gd name="T41" fmla="*/ 186 h 475"/>
                  <a:gd name="T42" fmla="*/ 298 w 358"/>
                  <a:gd name="T43" fmla="*/ 291 h 475"/>
                  <a:gd name="T44" fmla="*/ 278 w 358"/>
                  <a:gd name="T45" fmla="*/ 336 h 475"/>
                  <a:gd name="T46" fmla="*/ 272 w 358"/>
                  <a:gd name="T47" fmla="*/ 367 h 475"/>
                  <a:gd name="T48" fmla="*/ 261 w 358"/>
                  <a:gd name="T49" fmla="*/ 378 h 475"/>
                  <a:gd name="T50" fmla="*/ 259 w 358"/>
                  <a:gd name="T51" fmla="*/ 408 h 475"/>
                  <a:gd name="T52" fmla="*/ 244 w 358"/>
                  <a:gd name="T53" fmla="*/ 445 h 475"/>
                  <a:gd name="T54" fmla="*/ 146 w 358"/>
                  <a:gd name="T55" fmla="*/ 463 h 475"/>
                  <a:gd name="T56" fmla="*/ 143 w 358"/>
                  <a:gd name="T57" fmla="*/ 456 h 475"/>
                  <a:gd name="T58" fmla="*/ 0 w 358"/>
                  <a:gd name="T59" fmla="*/ 475 h 475"/>
                  <a:gd name="T60" fmla="*/ 33 w 358"/>
                  <a:gd name="T61" fmla="*/ 395 h 475"/>
                  <a:gd name="T62" fmla="*/ 33 w 358"/>
                  <a:gd name="T63" fmla="*/ 395 h 4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8"/>
                  <a:gd name="T97" fmla="*/ 0 h 475"/>
                  <a:gd name="T98" fmla="*/ 358 w 358"/>
                  <a:gd name="T99" fmla="*/ 475 h 4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8" h="475">
                    <a:moveTo>
                      <a:pt x="41" y="395"/>
                    </a:moveTo>
                    <a:lnTo>
                      <a:pt x="34" y="315"/>
                    </a:lnTo>
                    <a:lnTo>
                      <a:pt x="5" y="255"/>
                    </a:lnTo>
                    <a:lnTo>
                      <a:pt x="18" y="136"/>
                    </a:lnTo>
                    <a:lnTo>
                      <a:pt x="70" y="71"/>
                    </a:lnTo>
                    <a:lnTo>
                      <a:pt x="67" y="119"/>
                    </a:lnTo>
                    <a:lnTo>
                      <a:pt x="83" y="108"/>
                    </a:lnTo>
                    <a:lnTo>
                      <a:pt x="83" y="71"/>
                    </a:lnTo>
                    <a:lnTo>
                      <a:pt x="102" y="48"/>
                    </a:lnTo>
                    <a:lnTo>
                      <a:pt x="109" y="4"/>
                    </a:lnTo>
                    <a:lnTo>
                      <a:pt x="126" y="0"/>
                    </a:lnTo>
                    <a:lnTo>
                      <a:pt x="235" y="37"/>
                    </a:lnTo>
                    <a:lnTo>
                      <a:pt x="245" y="68"/>
                    </a:lnTo>
                    <a:lnTo>
                      <a:pt x="259" y="97"/>
                    </a:lnTo>
                    <a:lnTo>
                      <a:pt x="262" y="149"/>
                    </a:lnTo>
                    <a:lnTo>
                      <a:pt x="225" y="192"/>
                    </a:lnTo>
                    <a:lnTo>
                      <a:pt x="224" y="228"/>
                    </a:lnTo>
                    <a:lnTo>
                      <a:pt x="245" y="239"/>
                    </a:lnTo>
                    <a:lnTo>
                      <a:pt x="274" y="192"/>
                    </a:lnTo>
                    <a:lnTo>
                      <a:pt x="303" y="176"/>
                    </a:lnTo>
                    <a:lnTo>
                      <a:pt x="322" y="186"/>
                    </a:lnTo>
                    <a:lnTo>
                      <a:pt x="358" y="291"/>
                    </a:lnTo>
                    <a:lnTo>
                      <a:pt x="334" y="336"/>
                    </a:lnTo>
                    <a:lnTo>
                      <a:pt x="327" y="367"/>
                    </a:lnTo>
                    <a:lnTo>
                      <a:pt x="313" y="378"/>
                    </a:lnTo>
                    <a:lnTo>
                      <a:pt x="311" y="408"/>
                    </a:lnTo>
                    <a:lnTo>
                      <a:pt x="293" y="445"/>
                    </a:lnTo>
                    <a:lnTo>
                      <a:pt x="175" y="463"/>
                    </a:lnTo>
                    <a:lnTo>
                      <a:pt x="172" y="456"/>
                    </a:lnTo>
                    <a:lnTo>
                      <a:pt x="0" y="475"/>
                    </a:lnTo>
                    <a:lnTo>
                      <a:pt x="41" y="3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0" name="Freeform 69"/>
              <p:cNvSpPr>
                <a:spLocks/>
              </p:cNvSpPr>
              <p:nvPr/>
            </p:nvSpPr>
            <p:spPr bwMode="auto">
              <a:xfrm>
                <a:off x="3458" y="1165"/>
                <a:ext cx="474" cy="503"/>
              </a:xfrm>
              <a:custGeom>
                <a:avLst/>
                <a:gdLst>
                  <a:gd name="T0" fmla="*/ 12 w 494"/>
                  <a:gd name="T1" fmla="*/ 191 h 503"/>
                  <a:gd name="T2" fmla="*/ 11 w 494"/>
                  <a:gd name="T3" fmla="*/ 252 h 503"/>
                  <a:gd name="T4" fmla="*/ 59 w 494"/>
                  <a:gd name="T5" fmla="*/ 290 h 503"/>
                  <a:gd name="T6" fmla="*/ 80 w 494"/>
                  <a:gd name="T7" fmla="*/ 316 h 503"/>
                  <a:gd name="T8" fmla="*/ 120 w 494"/>
                  <a:gd name="T9" fmla="*/ 351 h 503"/>
                  <a:gd name="T10" fmla="*/ 127 w 494"/>
                  <a:gd name="T11" fmla="*/ 392 h 503"/>
                  <a:gd name="T12" fmla="*/ 134 w 494"/>
                  <a:gd name="T13" fmla="*/ 450 h 503"/>
                  <a:gd name="T14" fmla="*/ 174 w 494"/>
                  <a:gd name="T15" fmla="*/ 503 h 503"/>
                  <a:gd name="T16" fmla="*/ 382 w 494"/>
                  <a:gd name="T17" fmla="*/ 489 h 503"/>
                  <a:gd name="T18" fmla="*/ 368 w 494"/>
                  <a:gd name="T19" fmla="*/ 411 h 503"/>
                  <a:gd name="T20" fmla="*/ 388 w 494"/>
                  <a:gd name="T21" fmla="*/ 293 h 503"/>
                  <a:gd name="T22" fmla="*/ 387 w 494"/>
                  <a:gd name="T23" fmla="*/ 261 h 503"/>
                  <a:gd name="T24" fmla="*/ 419 w 494"/>
                  <a:gd name="T25" fmla="*/ 168 h 503"/>
                  <a:gd name="T26" fmla="*/ 410 w 494"/>
                  <a:gd name="T27" fmla="*/ 165 h 503"/>
                  <a:gd name="T28" fmla="*/ 391 w 494"/>
                  <a:gd name="T29" fmla="*/ 218 h 503"/>
                  <a:gd name="T30" fmla="*/ 375 w 494"/>
                  <a:gd name="T31" fmla="*/ 222 h 503"/>
                  <a:gd name="T32" fmla="*/ 367 w 494"/>
                  <a:gd name="T33" fmla="*/ 244 h 503"/>
                  <a:gd name="T34" fmla="*/ 350 w 494"/>
                  <a:gd name="T35" fmla="*/ 259 h 503"/>
                  <a:gd name="T36" fmla="*/ 362 w 494"/>
                  <a:gd name="T37" fmla="*/ 210 h 503"/>
                  <a:gd name="T38" fmla="*/ 375 w 494"/>
                  <a:gd name="T39" fmla="*/ 191 h 503"/>
                  <a:gd name="T40" fmla="*/ 352 w 494"/>
                  <a:gd name="T41" fmla="*/ 121 h 503"/>
                  <a:gd name="T42" fmla="*/ 338 w 494"/>
                  <a:gd name="T43" fmla="*/ 117 h 503"/>
                  <a:gd name="T44" fmla="*/ 330 w 494"/>
                  <a:gd name="T45" fmla="*/ 100 h 503"/>
                  <a:gd name="T46" fmla="*/ 169 w 494"/>
                  <a:gd name="T47" fmla="*/ 40 h 503"/>
                  <a:gd name="T48" fmla="*/ 149 w 494"/>
                  <a:gd name="T49" fmla="*/ 29 h 503"/>
                  <a:gd name="T50" fmla="*/ 137 w 494"/>
                  <a:gd name="T51" fmla="*/ 40 h 503"/>
                  <a:gd name="T52" fmla="*/ 133 w 494"/>
                  <a:gd name="T53" fmla="*/ 37 h 503"/>
                  <a:gd name="T54" fmla="*/ 140 w 494"/>
                  <a:gd name="T55" fmla="*/ 16 h 503"/>
                  <a:gd name="T56" fmla="*/ 144 w 494"/>
                  <a:gd name="T57" fmla="*/ 3 h 503"/>
                  <a:gd name="T58" fmla="*/ 138 w 494"/>
                  <a:gd name="T59" fmla="*/ 0 h 503"/>
                  <a:gd name="T60" fmla="*/ 74 w 494"/>
                  <a:gd name="T61" fmla="*/ 32 h 503"/>
                  <a:gd name="T62" fmla="*/ 64 w 494"/>
                  <a:gd name="T63" fmla="*/ 32 h 503"/>
                  <a:gd name="T64" fmla="*/ 53 w 494"/>
                  <a:gd name="T65" fmla="*/ 26 h 503"/>
                  <a:gd name="T66" fmla="*/ 39 w 494"/>
                  <a:gd name="T67" fmla="*/ 36 h 503"/>
                  <a:gd name="T68" fmla="*/ 42 w 494"/>
                  <a:gd name="T69" fmla="*/ 94 h 503"/>
                  <a:gd name="T70" fmla="*/ 0 w 494"/>
                  <a:gd name="T71" fmla="*/ 152 h 503"/>
                  <a:gd name="T72" fmla="*/ 12 w 494"/>
                  <a:gd name="T73" fmla="*/ 191 h 503"/>
                  <a:gd name="T74" fmla="*/ 12 w 494"/>
                  <a:gd name="T75" fmla="*/ 191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4"/>
                  <a:gd name="T115" fmla="*/ 0 h 503"/>
                  <a:gd name="T116" fmla="*/ 494 w 494"/>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4" h="503">
                    <a:moveTo>
                      <a:pt x="13" y="191"/>
                    </a:moveTo>
                    <a:lnTo>
                      <a:pt x="11" y="252"/>
                    </a:lnTo>
                    <a:lnTo>
                      <a:pt x="71" y="290"/>
                    </a:lnTo>
                    <a:lnTo>
                      <a:pt x="95" y="316"/>
                    </a:lnTo>
                    <a:lnTo>
                      <a:pt x="142" y="351"/>
                    </a:lnTo>
                    <a:lnTo>
                      <a:pt x="150" y="392"/>
                    </a:lnTo>
                    <a:lnTo>
                      <a:pt x="158" y="450"/>
                    </a:lnTo>
                    <a:lnTo>
                      <a:pt x="205" y="503"/>
                    </a:lnTo>
                    <a:lnTo>
                      <a:pt x="450" y="489"/>
                    </a:lnTo>
                    <a:lnTo>
                      <a:pt x="435" y="411"/>
                    </a:lnTo>
                    <a:lnTo>
                      <a:pt x="458" y="293"/>
                    </a:lnTo>
                    <a:lnTo>
                      <a:pt x="456" y="261"/>
                    </a:lnTo>
                    <a:lnTo>
                      <a:pt x="494" y="168"/>
                    </a:lnTo>
                    <a:lnTo>
                      <a:pt x="484" y="165"/>
                    </a:lnTo>
                    <a:lnTo>
                      <a:pt x="461" y="218"/>
                    </a:lnTo>
                    <a:lnTo>
                      <a:pt x="442" y="222"/>
                    </a:lnTo>
                    <a:lnTo>
                      <a:pt x="432" y="244"/>
                    </a:lnTo>
                    <a:lnTo>
                      <a:pt x="413" y="259"/>
                    </a:lnTo>
                    <a:lnTo>
                      <a:pt x="427" y="210"/>
                    </a:lnTo>
                    <a:lnTo>
                      <a:pt x="442" y="191"/>
                    </a:lnTo>
                    <a:lnTo>
                      <a:pt x="416" y="121"/>
                    </a:lnTo>
                    <a:lnTo>
                      <a:pt x="398" y="117"/>
                    </a:lnTo>
                    <a:lnTo>
                      <a:pt x="390" y="100"/>
                    </a:lnTo>
                    <a:lnTo>
                      <a:pt x="199" y="40"/>
                    </a:lnTo>
                    <a:lnTo>
                      <a:pt x="176" y="29"/>
                    </a:lnTo>
                    <a:lnTo>
                      <a:pt x="162" y="40"/>
                    </a:lnTo>
                    <a:lnTo>
                      <a:pt x="157" y="37"/>
                    </a:lnTo>
                    <a:lnTo>
                      <a:pt x="165" y="16"/>
                    </a:lnTo>
                    <a:lnTo>
                      <a:pt x="170" y="3"/>
                    </a:lnTo>
                    <a:lnTo>
                      <a:pt x="163" y="0"/>
                    </a:lnTo>
                    <a:lnTo>
                      <a:pt x="86" y="32"/>
                    </a:lnTo>
                    <a:lnTo>
                      <a:pt x="76" y="32"/>
                    </a:lnTo>
                    <a:lnTo>
                      <a:pt x="61" y="26"/>
                    </a:lnTo>
                    <a:lnTo>
                      <a:pt x="47" y="36"/>
                    </a:lnTo>
                    <a:lnTo>
                      <a:pt x="50" y="94"/>
                    </a:lnTo>
                    <a:lnTo>
                      <a:pt x="0" y="152"/>
                    </a:lnTo>
                    <a:lnTo>
                      <a:pt x="13" y="19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1" name="Freeform 70"/>
              <p:cNvSpPr>
                <a:spLocks/>
              </p:cNvSpPr>
              <p:nvPr/>
            </p:nvSpPr>
            <p:spPr bwMode="auto">
              <a:xfrm>
                <a:off x="3596" y="1653"/>
                <a:ext cx="350" cy="641"/>
              </a:xfrm>
              <a:custGeom>
                <a:avLst/>
                <a:gdLst>
                  <a:gd name="T0" fmla="*/ 6 w 364"/>
                  <a:gd name="T1" fmla="*/ 262 h 641"/>
                  <a:gd name="T2" fmla="*/ 36 w 364"/>
                  <a:gd name="T3" fmla="*/ 181 h 641"/>
                  <a:gd name="T4" fmla="*/ 28 w 364"/>
                  <a:gd name="T5" fmla="*/ 150 h 641"/>
                  <a:gd name="T6" fmla="*/ 79 w 364"/>
                  <a:gd name="T7" fmla="*/ 102 h 641"/>
                  <a:gd name="T8" fmla="*/ 91 w 364"/>
                  <a:gd name="T9" fmla="*/ 66 h 641"/>
                  <a:gd name="T10" fmla="*/ 52 w 364"/>
                  <a:gd name="T11" fmla="*/ 14 h 641"/>
                  <a:gd name="T12" fmla="*/ 258 w 364"/>
                  <a:gd name="T13" fmla="*/ 0 h 641"/>
                  <a:gd name="T14" fmla="*/ 263 w 364"/>
                  <a:gd name="T15" fmla="*/ 37 h 641"/>
                  <a:gd name="T16" fmla="*/ 285 w 364"/>
                  <a:gd name="T17" fmla="*/ 84 h 641"/>
                  <a:gd name="T18" fmla="*/ 302 w 364"/>
                  <a:gd name="T19" fmla="*/ 328 h 641"/>
                  <a:gd name="T20" fmla="*/ 298 w 364"/>
                  <a:gd name="T21" fmla="*/ 380 h 641"/>
                  <a:gd name="T22" fmla="*/ 308 w 364"/>
                  <a:gd name="T23" fmla="*/ 409 h 641"/>
                  <a:gd name="T24" fmla="*/ 297 w 364"/>
                  <a:gd name="T25" fmla="*/ 464 h 641"/>
                  <a:gd name="T26" fmla="*/ 280 w 364"/>
                  <a:gd name="T27" fmla="*/ 489 h 641"/>
                  <a:gd name="T28" fmla="*/ 272 w 364"/>
                  <a:gd name="T29" fmla="*/ 527 h 641"/>
                  <a:gd name="T30" fmla="*/ 281 w 364"/>
                  <a:gd name="T31" fmla="*/ 542 h 641"/>
                  <a:gd name="T32" fmla="*/ 274 w 364"/>
                  <a:gd name="T33" fmla="*/ 563 h 641"/>
                  <a:gd name="T34" fmla="*/ 278 w 364"/>
                  <a:gd name="T35" fmla="*/ 573 h 641"/>
                  <a:gd name="T36" fmla="*/ 253 w 364"/>
                  <a:gd name="T37" fmla="*/ 584 h 641"/>
                  <a:gd name="T38" fmla="*/ 247 w 364"/>
                  <a:gd name="T39" fmla="*/ 625 h 641"/>
                  <a:gd name="T40" fmla="*/ 212 w 364"/>
                  <a:gd name="T41" fmla="*/ 612 h 641"/>
                  <a:gd name="T42" fmla="*/ 195 w 364"/>
                  <a:gd name="T43" fmla="*/ 641 h 641"/>
                  <a:gd name="T44" fmla="*/ 183 w 364"/>
                  <a:gd name="T45" fmla="*/ 638 h 641"/>
                  <a:gd name="T46" fmla="*/ 171 w 364"/>
                  <a:gd name="T47" fmla="*/ 612 h 641"/>
                  <a:gd name="T48" fmla="*/ 152 w 364"/>
                  <a:gd name="T49" fmla="*/ 549 h 641"/>
                  <a:gd name="T50" fmla="*/ 105 w 364"/>
                  <a:gd name="T51" fmla="*/ 516 h 641"/>
                  <a:gd name="T52" fmla="*/ 96 w 364"/>
                  <a:gd name="T53" fmla="*/ 484 h 641"/>
                  <a:gd name="T54" fmla="*/ 111 w 364"/>
                  <a:gd name="T55" fmla="*/ 434 h 641"/>
                  <a:gd name="T56" fmla="*/ 98 w 364"/>
                  <a:gd name="T57" fmla="*/ 424 h 641"/>
                  <a:gd name="T58" fmla="*/ 69 w 364"/>
                  <a:gd name="T59" fmla="*/ 424 h 641"/>
                  <a:gd name="T60" fmla="*/ 61 w 364"/>
                  <a:gd name="T61" fmla="*/ 393 h 641"/>
                  <a:gd name="T62" fmla="*/ 12 w 364"/>
                  <a:gd name="T63" fmla="*/ 332 h 641"/>
                  <a:gd name="T64" fmla="*/ 0 w 364"/>
                  <a:gd name="T65" fmla="*/ 281 h 641"/>
                  <a:gd name="T66" fmla="*/ 6 w 364"/>
                  <a:gd name="T67" fmla="*/ 262 h 641"/>
                  <a:gd name="T68" fmla="*/ 6 w 364"/>
                  <a:gd name="T69" fmla="*/ 262 h 6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4"/>
                  <a:gd name="T106" fmla="*/ 0 h 641"/>
                  <a:gd name="T107" fmla="*/ 364 w 364"/>
                  <a:gd name="T108" fmla="*/ 641 h 6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4" h="641">
                    <a:moveTo>
                      <a:pt x="6" y="262"/>
                    </a:moveTo>
                    <a:lnTo>
                      <a:pt x="44" y="181"/>
                    </a:lnTo>
                    <a:lnTo>
                      <a:pt x="32" y="150"/>
                    </a:lnTo>
                    <a:lnTo>
                      <a:pt x="94" y="102"/>
                    </a:lnTo>
                    <a:lnTo>
                      <a:pt x="107" y="66"/>
                    </a:lnTo>
                    <a:lnTo>
                      <a:pt x="61" y="14"/>
                    </a:lnTo>
                    <a:lnTo>
                      <a:pt x="306" y="0"/>
                    </a:lnTo>
                    <a:lnTo>
                      <a:pt x="311" y="37"/>
                    </a:lnTo>
                    <a:lnTo>
                      <a:pt x="337" y="84"/>
                    </a:lnTo>
                    <a:lnTo>
                      <a:pt x="358" y="328"/>
                    </a:lnTo>
                    <a:lnTo>
                      <a:pt x="353" y="380"/>
                    </a:lnTo>
                    <a:lnTo>
                      <a:pt x="364" y="409"/>
                    </a:lnTo>
                    <a:lnTo>
                      <a:pt x="351" y="464"/>
                    </a:lnTo>
                    <a:lnTo>
                      <a:pt x="332" y="489"/>
                    </a:lnTo>
                    <a:lnTo>
                      <a:pt x="322" y="527"/>
                    </a:lnTo>
                    <a:lnTo>
                      <a:pt x="333" y="542"/>
                    </a:lnTo>
                    <a:lnTo>
                      <a:pt x="324" y="563"/>
                    </a:lnTo>
                    <a:lnTo>
                      <a:pt x="329" y="573"/>
                    </a:lnTo>
                    <a:lnTo>
                      <a:pt x="299" y="584"/>
                    </a:lnTo>
                    <a:lnTo>
                      <a:pt x="293" y="625"/>
                    </a:lnTo>
                    <a:lnTo>
                      <a:pt x="251" y="612"/>
                    </a:lnTo>
                    <a:lnTo>
                      <a:pt x="230" y="641"/>
                    </a:lnTo>
                    <a:lnTo>
                      <a:pt x="217" y="638"/>
                    </a:lnTo>
                    <a:lnTo>
                      <a:pt x="202" y="612"/>
                    </a:lnTo>
                    <a:lnTo>
                      <a:pt x="180" y="549"/>
                    </a:lnTo>
                    <a:lnTo>
                      <a:pt x="125" y="516"/>
                    </a:lnTo>
                    <a:lnTo>
                      <a:pt x="113" y="484"/>
                    </a:lnTo>
                    <a:lnTo>
                      <a:pt x="131" y="434"/>
                    </a:lnTo>
                    <a:lnTo>
                      <a:pt x="116" y="424"/>
                    </a:lnTo>
                    <a:lnTo>
                      <a:pt x="81" y="424"/>
                    </a:lnTo>
                    <a:lnTo>
                      <a:pt x="73" y="393"/>
                    </a:lnTo>
                    <a:lnTo>
                      <a:pt x="13" y="332"/>
                    </a:lnTo>
                    <a:lnTo>
                      <a:pt x="0" y="281"/>
                    </a:lnTo>
                    <a:lnTo>
                      <a:pt x="6" y="26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2" name="Freeform 71"/>
              <p:cNvSpPr>
                <a:spLocks/>
              </p:cNvSpPr>
              <p:nvPr/>
            </p:nvSpPr>
            <p:spPr bwMode="auto">
              <a:xfrm>
                <a:off x="3905" y="1712"/>
                <a:ext cx="276" cy="481"/>
              </a:xfrm>
              <a:custGeom>
                <a:avLst/>
                <a:gdLst>
                  <a:gd name="T0" fmla="*/ 10 w 288"/>
                  <a:gd name="T1" fmla="*/ 481 h 481"/>
                  <a:gd name="T2" fmla="*/ 14 w 288"/>
                  <a:gd name="T3" fmla="*/ 468 h 481"/>
                  <a:gd name="T4" fmla="*/ 61 w 288"/>
                  <a:gd name="T5" fmla="*/ 465 h 481"/>
                  <a:gd name="T6" fmla="*/ 99 w 288"/>
                  <a:gd name="T7" fmla="*/ 450 h 481"/>
                  <a:gd name="T8" fmla="*/ 137 w 288"/>
                  <a:gd name="T9" fmla="*/ 423 h 481"/>
                  <a:gd name="T10" fmla="*/ 168 w 288"/>
                  <a:gd name="T11" fmla="*/ 421 h 481"/>
                  <a:gd name="T12" fmla="*/ 205 w 288"/>
                  <a:gd name="T13" fmla="*/ 351 h 481"/>
                  <a:gd name="T14" fmla="*/ 216 w 288"/>
                  <a:gd name="T15" fmla="*/ 356 h 481"/>
                  <a:gd name="T16" fmla="*/ 243 w 288"/>
                  <a:gd name="T17" fmla="*/ 332 h 481"/>
                  <a:gd name="T18" fmla="*/ 236 w 288"/>
                  <a:gd name="T19" fmla="*/ 314 h 481"/>
                  <a:gd name="T20" fmla="*/ 239 w 288"/>
                  <a:gd name="T21" fmla="*/ 303 h 481"/>
                  <a:gd name="T22" fmla="*/ 212 w 288"/>
                  <a:gd name="T23" fmla="*/ 7 h 481"/>
                  <a:gd name="T24" fmla="*/ 209 w 288"/>
                  <a:gd name="T25" fmla="*/ 0 h 481"/>
                  <a:gd name="T26" fmla="*/ 64 w 288"/>
                  <a:gd name="T27" fmla="*/ 19 h 481"/>
                  <a:gd name="T28" fmla="*/ 36 w 288"/>
                  <a:gd name="T29" fmla="*/ 36 h 481"/>
                  <a:gd name="T30" fmla="*/ 11 w 288"/>
                  <a:gd name="T31" fmla="*/ 26 h 481"/>
                  <a:gd name="T32" fmla="*/ 32 w 288"/>
                  <a:gd name="T33" fmla="*/ 270 h 481"/>
                  <a:gd name="T34" fmla="*/ 27 w 288"/>
                  <a:gd name="T35" fmla="*/ 322 h 481"/>
                  <a:gd name="T36" fmla="*/ 35 w 288"/>
                  <a:gd name="T37" fmla="*/ 351 h 481"/>
                  <a:gd name="T38" fmla="*/ 25 w 288"/>
                  <a:gd name="T39" fmla="*/ 406 h 481"/>
                  <a:gd name="T40" fmla="*/ 10 w 288"/>
                  <a:gd name="T41" fmla="*/ 431 h 481"/>
                  <a:gd name="T42" fmla="*/ 0 w 288"/>
                  <a:gd name="T43" fmla="*/ 469 h 481"/>
                  <a:gd name="T44" fmla="*/ 10 w 288"/>
                  <a:gd name="T45" fmla="*/ 481 h 481"/>
                  <a:gd name="T46" fmla="*/ 10 w 288"/>
                  <a:gd name="T47" fmla="*/ 481 h 4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1"/>
                  <a:gd name="T74" fmla="*/ 288 w 288"/>
                  <a:gd name="T75" fmla="*/ 481 h 4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1">
                    <a:moveTo>
                      <a:pt x="10" y="481"/>
                    </a:moveTo>
                    <a:lnTo>
                      <a:pt x="18" y="468"/>
                    </a:lnTo>
                    <a:lnTo>
                      <a:pt x="73" y="465"/>
                    </a:lnTo>
                    <a:lnTo>
                      <a:pt x="118" y="450"/>
                    </a:lnTo>
                    <a:lnTo>
                      <a:pt x="162" y="423"/>
                    </a:lnTo>
                    <a:lnTo>
                      <a:pt x="199" y="421"/>
                    </a:lnTo>
                    <a:lnTo>
                      <a:pt x="243" y="351"/>
                    </a:lnTo>
                    <a:lnTo>
                      <a:pt x="256" y="356"/>
                    </a:lnTo>
                    <a:lnTo>
                      <a:pt x="288" y="332"/>
                    </a:lnTo>
                    <a:lnTo>
                      <a:pt x="280" y="314"/>
                    </a:lnTo>
                    <a:lnTo>
                      <a:pt x="283" y="303"/>
                    </a:lnTo>
                    <a:lnTo>
                      <a:pt x="251" y="7"/>
                    </a:lnTo>
                    <a:lnTo>
                      <a:pt x="248" y="0"/>
                    </a:lnTo>
                    <a:lnTo>
                      <a:pt x="76" y="19"/>
                    </a:lnTo>
                    <a:lnTo>
                      <a:pt x="44" y="36"/>
                    </a:lnTo>
                    <a:lnTo>
                      <a:pt x="15" y="26"/>
                    </a:lnTo>
                    <a:lnTo>
                      <a:pt x="36" y="270"/>
                    </a:lnTo>
                    <a:lnTo>
                      <a:pt x="31" y="322"/>
                    </a:lnTo>
                    <a:lnTo>
                      <a:pt x="42" y="351"/>
                    </a:lnTo>
                    <a:lnTo>
                      <a:pt x="29" y="406"/>
                    </a:lnTo>
                    <a:lnTo>
                      <a:pt x="10" y="431"/>
                    </a:lnTo>
                    <a:lnTo>
                      <a:pt x="0" y="469"/>
                    </a:lnTo>
                    <a:lnTo>
                      <a:pt x="10" y="48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3" name="Freeform 72"/>
              <p:cNvSpPr>
                <a:spLocks/>
              </p:cNvSpPr>
              <p:nvPr/>
            </p:nvSpPr>
            <p:spPr bwMode="auto">
              <a:xfrm>
                <a:off x="3801" y="2015"/>
                <a:ext cx="647" cy="336"/>
              </a:xfrm>
              <a:custGeom>
                <a:avLst/>
                <a:gdLst>
                  <a:gd name="T0" fmla="*/ 4 w 675"/>
                  <a:gd name="T1" fmla="*/ 319 h 336"/>
                  <a:gd name="T2" fmla="*/ 17 w 675"/>
                  <a:gd name="T3" fmla="*/ 317 h 336"/>
                  <a:gd name="T4" fmla="*/ 22 w 675"/>
                  <a:gd name="T5" fmla="*/ 281 h 336"/>
                  <a:gd name="T6" fmla="*/ 12 w 675"/>
                  <a:gd name="T7" fmla="*/ 280 h 336"/>
                  <a:gd name="T8" fmla="*/ 32 w 675"/>
                  <a:gd name="T9" fmla="*/ 251 h 336"/>
                  <a:gd name="T10" fmla="*/ 67 w 675"/>
                  <a:gd name="T11" fmla="*/ 264 h 336"/>
                  <a:gd name="T12" fmla="*/ 72 w 675"/>
                  <a:gd name="T13" fmla="*/ 223 h 336"/>
                  <a:gd name="T14" fmla="*/ 97 w 675"/>
                  <a:gd name="T15" fmla="*/ 212 h 336"/>
                  <a:gd name="T16" fmla="*/ 93 w 675"/>
                  <a:gd name="T17" fmla="*/ 202 h 336"/>
                  <a:gd name="T18" fmla="*/ 106 w 675"/>
                  <a:gd name="T19" fmla="*/ 165 h 336"/>
                  <a:gd name="T20" fmla="*/ 152 w 675"/>
                  <a:gd name="T21" fmla="*/ 162 h 336"/>
                  <a:gd name="T22" fmla="*/ 191 w 675"/>
                  <a:gd name="T23" fmla="*/ 147 h 336"/>
                  <a:gd name="T24" fmla="*/ 215 w 675"/>
                  <a:gd name="T25" fmla="*/ 128 h 336"/>
                  <a:gd name="T26" fmla="*/ 228 w 675"/>
                  <a:gd name="T27" fmla="*/ 120 h 336"/>
                  <a:gd name="T28" fmla="*/ 259 w 675"/>
                  <a:gd name="T29" fmla="*/ 118 h 336"/>
                  <a:gd name="T30" fmla="*/ 296 w 675"/>
                  <a:gd name="T31" fmla="*/ 48 h 336"/>
                  <a:gd name="T32" fmla="*/ 308 w 675"/>
                  <a:gd name="T33" fmla="*/ 53 h 336"/>
                  <a:gd name="T34" fmla="*/ 335 w 675"/>
                  <a:gd name="T35" fmla="*/ 29 h 336"/>
                  <a:gd name="T36" fmla="*/ 328 w 675"/>
                  <a:gd name="T37" fmla="*/ 11 h 336"/>
                  <a:gd name="T38" fmla="*/ 330 w 675"/>
                  <a:gd name="T39" fmla="*/ 0 h 336"/>
                  <a:gd name="T40" fmla="*/ 356 w 675"/>
                  <a:gd name="T41" fmla="*/ 0 h 336"/>
                  <a:gd name="T42" fmla="*/ 371 w 675"/>
                  <a:gd name="T43" fmla="*/ 6 h 336"/>
                  <a:gd name="T44" fmla="*/ 420 w 675"/>
                  <a:gd name="T45" fmla="*/ 40 h 336"/>
                  <a:gd name="T46" fmla="*/ 456 w 675"/>
                  <a:gd name="T47" fmla="*/ 39 h 336"/>
                  <a:gd name="T48" fmla="*/ 474 w 675"/>
                  <a:gd name="T49" fmla="*/ 26 h 336"/>
                  <a:gd name="T50" fmla="*/ 511 w 675"/>
                  <a:gd name="T51" fmla="*/ 55 h 336"/>
                  <a:gd name="T52" fmla="*/ 523 w 675"/>
                  <a:gd name="T53" fmla="*/ 110 h 336"/>
                  <a:gd name="T54" fmla="*/ 569 w 675"/>
                  <a:gd name="T55" fmla="*/ 149 h 336"/>
                  <a:gd name="T56" fmla="*/ 547 w 675"/>
                  <a:gd name="T57" fmla="*/ 178 h 336"/>
                  <a:gd name="T58" fmla="*/ 508 w 675"/>
                  <a:gd name="T59" fmla="*/ 223 h 336"/>
                  <a:gd name="T60" fmla="*/ 508 w 675"/>
                  <a:gd name="T61" fmla="*/ 233 h 336"/>
                  <a:gd name="T62" fmla="*/ 453 w 675"/>
                  <a:gd name="T63" fmla="*/ 275 h 336"/>
                  <a:gd name="T64" fmla="*/ 138 w 675"/>
                  <a:gd name="T65" fmla="*/ 309 h 336"/>
                  <a:gd name="T66" fmla="*/ 104 w 675"/>
                  <a:gd name="T67" fmla="*/ 307 h 336"/>
                  <a:gd name="T68" fmla="*/ 104 w 675"/>
                  <a:gd name="T69" fmla="*/ 327 h 336"/>
                  <a:gd name="T70" fmla="*/ 0 w 675"/>
                  <a:gd name="T71" fmla="*/ 336 h 336"/>
                  <a:gd name="T72" fmla="*/ 4 w 675"/>
                  <a:gd name="T73" fmla="*/ 319 h 336"/>
                  <a:gd name="T74" fmla="*/ 4 w 675"/>
                  <a:gd name="T75" fmla="*/ 319 h 3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5"/>
                  <a:gd name="T115" fmla="*/ 0 h 336"/>
                  <a:gd name="T116" fmla="*/ 675 w 675"/>
                  <a:gd name="T117" fmla="*/ 336 h 3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5" h="336">
                    <a:moveTo>
                      <a:pt x="4" y="319"/>
                    </a:moveTo>
                    <a:lnTo>
                      <a:pt x="21" y="317"/>
                    </a:lnTo>
                    <a:lnTo>
                      <a:pt x="26" y="281"/>
                    </a:lnTo>
                    <a:lnTo>
                      <a:pt x="16" y="280"/>
                    </a:lnTo>
                    <a:lnTo>
                      <a:pt x="37" y="251"/>
                    </a:lnTo>
                    <a:lnTo>
                      <a:pt x="79" y="264"/>
                    </a:lnTo>
                    <a:lnTo>
                      <a:pt x="85" y="223"/>
                    </a:lnTo>
                    <a:lnTo>
                      <a:pt x="115" y="212"/>
                    </a:lnTo>
                    <a:lnTo>
                      <a:pt x="110" y="202"/>
                    </a:lnTo>
                    <a:lnTo>
                      <a:pt x="126" y="165"/>
                    </a:lnTo>
                    <a:lnTo>
                      <a:pt x="181" y="162"/>
                    </a:lnTo>
                    <a:lnTo>
                      <a:pt x="226" y="147"/>
                    </a:lnTo>
                    <a:lnTo>
                      <a:pt x="255" y="128"/>
                    </a:lnTo>
                    <a:lnTo>
                      <a:pt x="270" y="120"/>
                    </a:lnTo>
                    <a:lnTo>
                      <a:pt x="307" y="118"/>
                    </a:lnTo>
                    <a:lnTo>
                      <a:pt x="351" y="48"/>
                    </a:lnTo>
                    <a:lnTo>
                      <a:pt x="364" y="53"/>
                    </a:lnTo>
                    <a:lnTo>
                      <a:pt x="396" y="29"/>
                    </a:lnTo>
                    <a:lnTo>
                      <a:pt x="388" y="11"/>
                    </a:lnTo>
                    <a:lnTo>
                      <a:pt x="391" y="0"/>
                    </a:lnTo>
                    <a:lnTo>
                      <a:pt x="421" y="0"/>
                    </a:lnTo>
                    <a:lnTo>
                      <a:pt x="440" y="6"/>
                    </a:lnTo>
                    <a:lnTo>
                      <a:pt x="498" y="40"/>
                    </a:lnTo>
                    <a:lnTo>
                      <a:pt x="540" y="39"/>
                    </a:lnTo>
                    <a:lnTo>
                      <a:pt x="560" y="26"/>
                    </a:lnTo>
                    <a:lnTo>
                      <a:pt x="605" y="55"/>
                    </a:lnTo>
                    <a:lnTo>
                      <a:pt x="621" y="110"/>
                    </a:lnTo>
                    <a:lnTo>
                      <a:pt x="675" y="149"/>
                    </a:lnTo>
                    <a:lnTo>
                      <a:pt x="649" y="178"/>
                    </a:lnTo>
                    <a:lnTo>
                      <a:pt x="602" y="223"/>
                    </a:lnTo>
                    <a:lnTo>
                      <a:pt x="602" y="233"/>
                    </a:lnTo>
                    <a:lnTo>
                      <a:pt x="536" y="275"/>
                    </a:lnTo>
                    <a:lnTo>
                      <a:pt x="163" y="309"/>
                    </a:lnTo>
                    <a:lnTo>
                      <a:pt x="123" y="307"/>
                    </a:lnTo>
                    <a:lnTo>
                      <a:pt x="124" y="327"/>
                    </a:lnTo>
                    <a:lnTo>
                      <a:pt x="0" y="336"/>
                    </a:lnTo>
                    <a:lnTo>
                      <a:pt x="4" y="31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4" name="Freeform 73"/>
              <p:cNvSpPr>
                <a:spLocks/>
              </p:cNvSpPr>
              <p:nvPr/>
            </p:nvSpPr>
            <p:spPr bwMode="auto">
              <a:xfrm>
                <a:off x="3731" y="2266"/>
                <a:ext cx="760" cy="260"/>
              </a:xfrm>
              <a:custGeom>
                <a:avLst/>
                <a:gdLst>
                  <a:gd name="T0" fmla="*/ 12 w 793"/>
                  <a:gd name="T1" fmla="*/ 215 h 262"/>
                  <a:gd name="T2" fmla="*/ 9 w 793"/>
                  <a:gd name="T3" fmla="*/ 212 h 262"/>
                  <a:gd name="T4" fmla="*/ 28 w 793"/>
                  <a:gd name="T5" fmla="*/ 194 h 262"/>
                  <a:gd name="T6" fmla="*/ 45 w 793"/>
                  <a:gd name="T7" fmla="*/ 153 h 262"/>
                  <a:gd name="T8" fmla="*/ 39 w 793"/>
                  <a:gd name="T9" fmla="*/ 144 h 262"/>
                  <a:gd name="T10" fmla="*/ 50 w 793"/>
                  <a:gd name="T11" fmla="*/ 124 h 262"/>
                  <a:gd name="T12" fmla="*/ 50 w 793"/>
                  <a:gd name="T13" fmla="*/ 102 h 262"/>
                  <a:gd name="T14" fmla="*/ 61 w 793"/>
                  <a:gd name="T15" fmla="*/ 85 h 262"/>
                  <a:gd name="T16" fmla="*/ 166 w 793"/>
                  <a:gd name="T17" fmla="*/ 76 h 262"/>
                  <a:gd name="T18" fmla="*/ 166 w 793"/>
                  <a:gd name="T19" fmla="*/ 56 h 262"/>
                  <a:gd name="T20" fmla="*/ 199 w 793"/>
                  <a:gd name="T21" fmla="*/ 58 h 262"/>
                  <a:gd name="T22" fmla="*/ 515 w 793"/>
                  <a:gd name="T23" fmla="*/ 24 h 262"/>
                  <a:gd name="T24" fmla="*/ 669 w 793"/>
                  <a:gd name="T25" fmla="*/ 0 h 262"/>
                  <a:gd name="T26" fmla="*/ 642 w 793"/>
                  <a:gd name="T27" fmla="*/ 63 h 262"/>
                  <a:gd name="T28" fmla="*/ 598 w 793"/>
                  <a:gd name="T29" fmla="*/ 74 h 262"/>
                  <a:gd name="T30" fmla="*/ 579 w 793"/>
                  <a:gd name="T31" fmla="*/ 105 h 262"/>
                  <a:gd name="T32" fmla="*/ 502 w 793"/>
                  <a:gd name="T33" fmla="*/ 158 h 262"/>
                  <a:gd name="T34" fmla="*/ 497 w 793"/>
                  <a:gd name="T35" fmla="*/ 178 h 262"/>
                  <a:gd name="T36" fmla="*/ 478 w 793"/>
                  <a:gd name="T37" fmla="*/ 189 h 262"/>
                  <a:gd name="T38" fmla="*/ 478 w 793"/>
                  <a:gd name="T39" fmla="*/ 215 h 262"/>
                  <a:gd name="T40" fmla="*/ 375 w 793"/>
                  <a:gd name="T41" fmla="*/ 228 h 262"/>
                  <a:gd name="T42" fmla="*/ 168 w 793"/>
                  <a:gd name="T43" fmla="*/ 251 h 262"/>
                  <a:gd name="T44" fmla="*/ 0 w 793"/>
                  <a:gd name="T45" fmla="*/ 262 h 262"/>
                  <a:gd name="T46" fmla="*/ 12 w 793"/>
                  <a:gd name="T47" fmla="*/ 215 h 262"/>
                  <a:gd name="T48" fmla="*/ 12 w 793"/>
                  <a:gd name="T49" fmla="*/ 215 h 2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3"/>
                  <a:gd name="T76" fmla="*/ 0 h 262"/>
                  <a:gd name="T77" fmla="*/ 793 w 793"/>
                  <a:gd name="T78" fmla="*/ 262 h 2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3" h="262">
                    <a:moveTo>
                      <a:pt x="14" y="215"/>
                    </a:moveTo>
                    <a:lnTo>
                      <a:pt x="9" y="212"/>
                    </a:lnTo>
                    <a:lnTo>
                      <a:pt x="32" y="194"/>
                    </a:lnTo>
                    <a:lnTo>
                      <a:pt x="53" y="153"/>
                    </a:lnTo>
                    <a:lnTo>
                      <a:pt x="47" y="144"/>
                    </a:lnTo>
                    <a:lnTo>
                      <a:pt x="58" y="124"/>
                    </a:lnTo>
                    <a:lnTo>
                      <a:pt x="58" y="102"/>
                    </a:lnTo>
                    <a:lnTo>
                      <a:pt x="73" y="85"/>
                    </a:lnTo>
                    <a:lnTo>
                      <a:pt x="197" y="76"/>
                    </a:lnTo>
                    <a:lnTo>
                      <a:pt x="196" y="56"/>
                    </a:lnTo>
                    <a:lnTo>
                      <a:pt x="236" y="58"/>
                    </a:lnTo>
                    <a:lnTo>
                      <a:pt x="609" y="24"/>
                    </a:lnTo>
                    <a:lnTo>
                      <a:pt x="793" y="0"/>
                    </a:lnTo>
                    <a:lnTo>
                      <a:pt x="761" y="63"/>
                    </a:lnTo>
                    <a:lnTo>
                      <a:pt x="709" y="74"/>
                    </a:lnTo>
                    <a:lnTo>
                      <a:pt x="686" y="105"/>
                    </a:lnTo>
                    <a:lnTo>
                      <a:pt x="596" y="158"/>
                    </a:lnTo>
                    <a:lnTo>
                      <a:pt x="591" y="178"/>
                    </a:lnTo>
                    <a:lnTo>
                      <a:pt x="568" y="189"/>
                    </a:lnTo>
                    <a:lnTo>
                      <a:pt x="568" y="215"/>
                    </a:lnTo>
                    <a:lnTo>
                      <a:pt x="445" y="228"/>
                    </a:lnTo>
                    <a:lnTo>
                      <a:pt x="199" y="251"/>
                    </a:lnTo>
                    <a:lnTo>
                      <a:pt x="0" y="262"/>
                    </a:lnTo>
                    <a:lnTo>
                      <a:pt x="14" y="2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5" name="Freeform 74"/>
              <p:cNvSpPr>
                <a:spLocks/>
              </p:cNvSpPr>
              <p:nvPr/>
            </p:nvSpPr>
            <p:spPr bwMode="auto">
              <a:xfrm>
                <a:off x="3627" y="2517"/>
                <a:ext cx="317" cy="556"/>
              </a:xfrm>
              <a:custGeom>
                <a:avLst/>
                <a:gdLst>
                  <a:gd name="T0" fmla="*/ 19 w 331"/>
                  <a:gd name="T1" fmla="*/ 388 h 556"/>
                  <a:gd name="T2" fmla="*/ 47 w 331"/>
                  <a:gd name="T3" fmla="*/ 344 h 556"/>
                  <a:gd name="T4" fmla="*/ 36 w 331"/>
                  <a:gd name="T5" fmla="*/ 333 h 556"/>
                  <a:gd name="T6" fmla="*/ 29 w 331"/>
                  <a:gd name="T7" fmla="*/ 244 h 556"/>
                  <a:gd name="T8" fmla="*/ 22 w 331"/>
                  <a:gd name="T9" fmla="*/ 182 h 556"/>
                  <a:gd name="T10" fmla="*/ 42 w 331"/>
                  <a:gd name="T11" fmla="*/ 114 h 556"/>
                  <a:gd name="T12" fmla="*/ 73 w 331"/>
                  <a:gd name="T13" fmla="*/ 66 h 556"/>
                  <a:gd name="T14" fmla="*/ 70 w 331"/>
                  <a:gd name="T15" fmla="*/ 53 h 556"/>
                  <a:gd name="T16" fmla="*/ 92 w 331"/>
                  <a:gd name="T17" fmla="*/ 11 h 556"/>
                  <a:gd name="T18" fmla="*/ 260 w 331"/>
                  <a:gd name="T19" fmla="*/ 0 h 556"/>
                  <a:gd name="T20" fmla="*/ 268 w 331"/>
                  <a:gd name="T21" fmla="*/ 9 h 556"/>
                  <a:gd name="T22" fmla="*/ 260 w 331"/>
                  <a:gd name="T23" fmla="*/ 356 h 556"/>
                  <a:gd name="T24" fmla="*/ 279 w 331"/>
                  <a:gd name="T25" fmla="*/ 522 h 556"/>
                  <a:gd name="T26" fmla="*/ 271 w 331"/>
                  <a:gd name="T27" fmla="*/ 530 h 556"/>
                  <a:gd name="T28" fmla="*/ 235 w 331"/>
                  <a:gd name="T29" fmla="*/ 521 h 556"/>
                  <a:gd name="T30" fmla="*/ 182 w 331"/>
                  <a:gd name="T31" fmla="*/ 556 h 556"/>
                  <a:gd name="T32" fmla="*/ 154 w 331"/>
                  <a:gd name="T33" fmla="*/ 503 h 556"/>
                  <a:gd name="T34" fmla="*/ 158 w 331"/>
                  <a:gd name="T35" fmla="*/ 464 h 556"/>
                  <a:gd name="T36" fmla="*/ 0 w 331"/>
                  <a:gd name="T37" fmla="*/ 472 h 556"/>
                  <a:gd name="T38" fmla="*/ 19 w 331"/>
                  <a:gd name="T39" fmla="*/ 388 h 556"/>
                  <a:gd name="T40" fmla="*/ 19 w 331"/>
                  <a:gd name="T41" fmla="*/ 388 h 5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556"/>
                  <a:gd name="T65" fmla="*/ 331 w 331"/>
                  <a:gd name="T66" fmla="*/ 556 h 5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556">
                    <a:moveTo>
                      <a:pt x="23" y="388"/>
                    </a:moveTo>
                    <a:lnTo>
                      <a:pt x="55" y="344"/>
                    </a:lnTo>
                    <a:lnTo>
                      <a:pt x="44" y="333"/>
                    </a:lnTo>
                    <a:lnTo>
                      <a:pt x="33" y="244"/>
                    </a:lnTo>
                    <a:lnTo>
                      <a:pt x="26" y="182"/>
                    </a:lnTo>
                    <a:lnTo>
                      <a:pt x="50" y="114"/>
                    </a:lnTo>
                    <a:lnTo>
                      <a:pt x="86" y="66"/>
                    </a:lnTo>
                    <a:lnTo>
                      <a:pt x="83" y="53"/>
                    </a:lnTo>
                    <a:lnTo>
                      <a:pt x="109" y="11"/>
                    </a:lnTo>
                    <a:lnTo>
                      <a:pt x="308" y="0"/>
                    </a:lnTo>
                    <a:lnTo>
                      <a:pt x="318" y="9"/>
                    </a:lnTo>
                    <a:lnTo>
                      <a:pt x="308" y="356"/>
                    </a:lnTo>
                    <a:lnTo>
                      <a:pt x="331" y="522"/>
                    </a:lnTo>
                    <a:lnTo>
                      <a:pt x="322" y="530"/>
                    </a:lnTo>
                    <a:lnTo>
                      <a:pt x="279" y="521"/>
                    </a:lnTo>
                    <a:lnTo>
                      <a:pt x="216" y="556"/>
                    </a:lnTo>
                    <a:lnTo>
                      <a:pt x="183" y="503"/>
                    </a:lnTo>
                    <a:lnTo>
                      <a:pt x="188" y="464"/>
                    </a:lnTo>
                    <a:lnTo>
                      <a:pt x="0" y="472"/>
                    </a:lnTo>
                    <a:lnTo>
                      <a:pt x="23" y="38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6" name="Freeform 75"/>
              <p:cNvSpPr>
                <a:spLocks/>
              </p:cNvSpPr>
              <p:nvPr/>
            </p:nvSpPr>
            <p:spPr bwMode="auto">
              <a:xfrm>
                <a:off x="3922" y="2494"/>
                <a:ext cx="339" cy="563"/>
              </a:xfrm>
              <a:custGeom>
                <a:avLst/>
                <a:gdLst>
                  <a:gd name="T0" fmla="*/ 10 w 354"/>
                  <a:gd name="T1" fmla="*/ 32 h 563"/>
                  <a:gd name="T2" fmla="*/ 0 w 354"/>
                  <a:gd name="T3" fmla="*/ 379 h 563"/>
                  <a:gd name="T4" fmla="*/ 19 w 354"/>
                  <a:gd name="T5" fmla="*/ 545 h 563"/>
                  <a:gd name="T6" fmla="*/ 39 w 354"/>
                  <a:gd name="T7" fmla="*/ 552 h 563"/>
                  <a:gd name="T8" fmla="*/ 56 w 354"/>
                  <a:gd name="T9" fmla="*/ 539 h 563"/>
                  <a:gd name="T10" fmla="*/ 70 w 354"/>
                  <a:gd name="T11" fmla="*/ 552 h 563"/>
                  <a:gd name="T12" fmla="*/ 52 w 354"/>
                  <a:gd name="T13" fmla="*/ 563 h 563"/>
                  <a:gd name="T14" fmla="*/ 94 w 354"/>
                  <a:gd name="T15" fmla="*/ 550 h 563"/>
                  <a:gd name="T16" fmla="*/ 102 w 354"/>
                  <a:gd name="T17" fmla="*/ 534 h 563"/>
                  <a:gd name="T18" fmla="*/ 97 w 354"/>
                  <a:gd name="T19" fmla="*/ 526 h 563"/>
                  <a:gd name="T20" fmla="*/ 99 w 354"/>
                  <a:gd name="T21" fmla="*/ 511 h 563"/>
                  <a:gd name="T22" fmla="*/ 79 w 354"/>
                  <a:gd name="T23" fmla="*/ 490 h 563"/>
                  <a:gd name="T24" fmla="*/ 79 w 354"/>
                  <a:gd name="T25" fmla="*/ 471 h 563"/>
                  <a:gd name="T26" fmla="*/ 298 w 354"/>
                  <a:gd name="T27" fmla="*/ 448 h 563"/>
                  <a:gd name="T28" fmla="*/ 280 w 354"/>
                  <a:gd name="T29" fmla="*/ 361 h 563"/>
                  <a:gd name="T30" fmla="*/ 291 w 354"/>
                  <a:gd name="T31" fmla="*/ 307 h 563"/>
                  <a:gd name="T32" fmla="*/ 262 w 354"/>
                  <a:gd name="T33" fmla="*/ 238 h 563"/>
                  <a:gd name="T34" fmla="*/ 207 w 354"/>
                  <a:gd name="T35" fmla="*/ 0 h 563"/>
                  <a:gd name="T36" fmla="*/ 0 w 354"/>
                  <a:gd name="T37" fmla="*/ 23 h 563"/>
                  <a:gd name="T38" fmla="*/ 10 w 354"/>
                  <a:gd name="T39" fmla="*/ 32 h 563"/>
                  <a:gd name="T40" fmla="*/ 10 w 354"/>
                  <a:gd name="T41" fmla="*/ 32 h 5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3"/>
                  <a:gd name="T65" fmla="*/ 354 w 354"/>
                  <a:gd name="T66" fmla="*/ 563 h 5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3">
                    <a:moveTo>
                      <a:pt x="10" y="32"/>
                    </a:moveTo>
                    <a:lnTo>
                      <a:pt x="0" y="379"/>
                    </a:lnTo>
                    <a:lnTo>
                      <a:pt x="23" y="545"/>
                    </a:lnTo>
                    <a:lnTo>
                      <a:pt x="47" y="552"/>
                    </a:lnTo>
                    <a:lnTo>
                      <a:pt x="68" y="539"/>
                    </a:lnTo>
                    <a:lnTo>
                      <a:pt x="82" y="552"/>
                    </a:lnTo>
                    <a:lnTo>
                      <a:pt x="61" y="563"/>
                    </a:lnTo>
                    <a:lnTo>
                      <a:pt x="112" y="550"/>
                    </a:lnTo>
                    <a:lnTo>
                      <a:pt x="121" y="534"/>
                    </a:lnTo>
                    <a:lnTo>
                      <a:pt x="115" y="526"/>
                    </a:lnTo>
                    <a:lnTo>
                      <a:pt x="118" y="511"/>
                    </a:lnTo>
                    <a:lnTo>
                      <a:pt x="94" y="490"/>
                    </a:lnTo>
                    <a:lnTo>
                      <a:pt x="95" y="471"/>
                    </a:lnTo>
                    <a:lnTo>
                      <a:pt x="354" y="448"/>
                    </a:lnTo>
                    <a:lnTo>
                      <a:pt x="332" y="361"/>
                    </a:lnTo>
                    <a:lnTo>
                      <a:pt x="346" y="307"/>
                    </a:lnTo>
                    <a:lnTo>
                      <a:pt x="312" y="238"/>
                    </a:lnTo>
                    <a:lnTo>
                      <a:pt x="246" y="0"/>
                    </a:lnTo>
                    <a:lnTo>
                      <a:pt x="0" y="23"/>
                    </a:lnTo>
                    <a:lnTo>
                      <a:pt x="10" y="3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7" name="Freeform 76"/>
              <p:cNvSpPr>
                <a:spLocks/>
              </p:cNvSpPr>
              <p:nvPr/>
            </p:nvSpPr>
            <p:spPr bwMode="auto">
              <a:xfrm>
                <a:off x="4158" y="2466"/>
                <a:ext cx="479" cy="512"/>
              </a:xfrm>
              <a:custGeom>
                <a:avLst/>
                <a:gdLst>
                  <a:gd name="T0" fmla="*/ 55 w 500"/>
                  <a:gd name="T1" fmla="*/ 266 h 512"/>
                  <a:gd name="T2" fmla="*/ 84 w 500"/>
                  <a:gd name="T3" fmla="*/ 335 h 512"/>
                  <a:gd name="T4" fmla="*/ 73 w 500"/>
                  <a:gd name="T5" fmla="*/ 389 h 512"/>
                  <a:gd name="T6" fmla="*/ 91 w 500"/>
                  <a:gd name="T7" fmla="*/ 476 h 512"/>
                  <a:gd name="T8" fmla="*/ 106 w 500"/>
                  <a:gd name="T9" fmla="*/ 507 h 512"/>
                  <a:gd name="T10" fmla="*/ 332 w 500"/>
                  <a:gd name="T11" fmla="*/ 491 h 512"/>
                  <a:gd name="T12" fmla="*/ 335 w 500"/>
                  <a:gd name="T13" fmla="*/ 510 h 512"/>
                  <a:gd name="T14" fmla="*/ 349 w 500"/>
                  <a:gd name="T15" fmla="*/ 512 h 512"/>
                  <a:gd name="T16" fmla="*/ 344 w 500"/>
                  <a:gd name="T17" fmla="*/ 470 h 512"/>
                  <a:gd name="T18" fmla="*/ 353 w 500"/>
                  <a:gd name="T19" fmla="*/ 458 h 512"/>
                  <a:gd name="T20" fmla="*/ 386 w 500"/>
                  <a:gd name="T21" fmla="*/ 465 h 512"/>
                  <a:gd name="T22" fmla="*/ 391 w 500"/>
                  <a:gd name="T23" fmla="*/ 436 h 512"/>
                  <a:gd name="T24" fmla="*/ 387 w 500"/>
                  <a:gd name="T25" fmla="*/ 395 h 512"/>
                  <a:gd name="T26" fmla="*/ 401 w 500"/>
                  <a:gd name="T27" fmla="*/ 384 h 512"/>
                  <a:gd name="T28" fmla="*/ 422 w 500"/>
                  <a:gd name="T29" fmla="*/ 306 h 512"/>
                  <a:gd name="T30" fmla="*/ 406 w 500"/>
                  <a:gd name="T31" fmla="*/ 303 h 512"/>
                  <a:gd name="T32" fmla="*/ 352 w 500"/>
                  <a:gd name="T33" fmla="*/ 203 h 512"/>
                  <a:gd name="T34" fmla="*/ 234 w 500"/>
                  <a:gd name="T35" fmla="*/ 76 h 512"/>
                  <a:gd name="T36" fmla="*/ 183 w 500"/>
                  <a:gd name="T37" fmla="*/ 38 h 512"/>
                  <a:gd name="T38" fmla="*/ 199 w 500"/>
                  <a:gd name="T39" fmla="*/ 0 h 512"/>
                  <a:gd name="T40" fmla="*/ 103 w 500"/>
                  <a:gd name="T41" fmla="*/ 15 h 512"/>
                  <a:gd name="T42" fmla="*/ 0 w 500"/>
                  <a:gd name="T43" fmla="*/ 28 h 512"/>
                  <a:gd name="T44" fmla="*/ 55 w 500"/>
                  <a:gd name="T45" fmla="*/ 266 h 512"/>
                  <a:gd name="T46" fmla="*/ 55 w 500"/>
                  <a:gd name="T47" fmla="*/ 266 h 5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2"/>
                  <a:gd name="T74" fmla="*/ 500 w 500"/>
                  <a:gd name="T75" fmla="*/ 512 h 5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2">
                    <a:moveTo>
                      <a:pt x="66" y="266"/>
                    </a:moveTo>
                    <a:lnTo>
                      <a:pt x="100" y="335"/>
                    </a:lnTo>
                    <a:lnTo>
                      <a:pt x="86" y="389"/>
                    </a:lnTo>
                    <a:lnTo>
                      <a:pt x="108" y="476"/>
                    </a:lnTo>
                    <a:lnTo>
                      <a:pt x="126" y="507"/>
                    </a:lnTo>
                    <a:lnTo>
                      <a:pt x="395" y="491"/>
                    </a:lnTo>
                    <a:lnTo>
                      <a:pt x="398" y="510"/>
                    </a:lnTo>
                    <a:lnTo>
                      <a:pt x="414" y="512"/>
                    </a:lnTo>
                    <a:lnTo>
                      <a:pt x="408" y="470"/>
                    </a:lnTo>
                    <a:lnTo>
                      <a:pt x="419" y="458"/>
                    </a:lnTo>
                    <a:lnTo>
                      <a:pt x="458" y="465"/>
                    </a:lnTo>
                    <a:lnTo>
                      <a:pt x="465" y="436"/>
                    </a:lnTo>
                    <a:lnTo>
                      <a:pt x="460" y="395"/>
                    </a:lnTo>
                    <a:lnTo>
                      <a:pt x="476" y="384"/>
                    </a:lnTo>
                    <a:lnTo>
                      <a:pt x="500" y="306"/>
                    </a:lnTo>
                    <a:lnTo>
                      <a:pt x="482" y="303"/>
                    </a:lnTo>
                    <a:lnTo>
                      <a:pt x="418" y="203"/>
                    </a:lnTo>
                    <a:lnTo>
                      <a:pt x="278" y="76"/>
                    </a:lnTo>
                    <a:lnTo>
                      <a:pt x="217" y="38"/>
                    </a:lnTo>
                    <a:lnTo>
                      <a:pt x="236" y="0"/>
                    </a:lnTo>
                    <a:lnTo>
                      <a:pt x="123" y="15"/>
                    </a:lnTo>
                    <a:lnTo>
                      <a:pt x="0" y="28"/>
                    </a:lnTo>
                    <a:lnTo>
                      <a:pt x="66" y="266"/>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8" name="Freeform 77"/>
              <p:cNvSpPr>
                <a:spLocks/>
              </p:cNvSpPr>
              <p:nvPr/>
            </p:nvSpPr>
            <p:spPr bwMode="auto">
              <a:xfrm>
                <a:off x="4011" y="2924"/>
                <a:ext cx="810" cy="626"/>
              </a:xfrm>
              <a:custGeom>
                <a:avLst/>
                <a:gdLst>
                  <a:gd name="T0" fmla="*/ 0 w 845"/>
                  <a:gd name="T1" fmla="*/ 60 h 622"/>
                  <a:gd name="T2" fmla="*/ 20 w 845"/>
                  <a:gd name="T3" fmla="*/ 81 h 622"/>
                  <a:gd name="T4" fmla="*/ 17 w 845"/>
                  <a:gd name="T5" fmla="*/ 96 h 622"/>
                  <a:gd name="T6" fmla="*/ 23 w 845"/>
                  <a:gd name="T7" fmla="*/ 104 h 622"/>
                  <a:gd name="T8" fmla="*/ 14 w 845"/>
                  <a:gd name="T9" fmla="*/ 120 h 622"/>
                  <a:gd name="T10" fmla="*/ 97 w 845"/>
                  <a:gd name="T11" fmla="*/ 86 h 622"/>
                  <a:gd name="T12" fmla="*/ 204 w 845"/>
                  <a:gd name="T13" fmla="*/ 165 h 622"/>
                  <a:gd name="T14" fmla="*/ 290 w 845"/>
                  <a:gd name="T15" fmla="*/ 110 h 622"/>
                  <a:gd name="T16" fmla="*/ 341 w 845"/>
                  <a:gd name="T17" fmla="*/ 123 h 622"/>
                  <a:gd name="T18" fmla="*/ 404 w 845"/>
                  <a:gd name="T19" fmla="*/ 198 h 622"/>
                  <a:gd name="T20" fmla="*/ 426 w 845"/>
                  <a:gd name="T21" fmla="*/ 198 h 622"/>
                  <a:gd name="T22" fmla="*/ 448 w 845"/>
                  <a:gd name="T23" fmla="*/ 250 h 622"/>
                  <a:gd name="T24" fmla="*/ 443 w 845"/>
                  <a:gd name="T25" fmla="*/ 348 h 622"/>
                  <a:gd name="T26" fmla="*/ 459 w 845"/>
                  <a:gd name="T27" fmla="*/ 360 h 622"/>
                  <a:gd name="T28" fmla="*/ 462 w 845"/>
                  <a:gd name="T29" fmla="*/ 342 h 622"/>
                  <a:gd name="T30" fmla="*/ 483 w 845"/>
                  <a:gd name="T31" fmla="*/ 342 h 622"/>
                  <a:gd name="T32" fmla="*/ 462 w 845"/>
                  <a:gd name="T33" fmla="*/ 389 h 622"/>
                  <a:gd name="T34" fmla="*/ 515 w 845"/>
                  <a:gd name="T35" fmla="*/ 454 h 622"/>
                  <a:gd name="T36" fmla="*/ 524 w 845"/>
                  <a:gd name="T37" fmla="*/ 434 h 622"/>
                  <a:gd name="T38" fmla="*/ 528 w 845"/>
                  <a:gd name="T39" fmla="*/ 481 h 622"/>
                  <a:gd name="T40" fmla="*/ 546 w 845"/>
                  <a:gd name="T41" fmla="*/ 491 h 622"/>
                  <a:gd name="T42" fmla="*/ 565 w 845"/>
                  <a:gd name="T43" fmla="*/ 546 h 622"/>
                  <a:gd name="T44" fmla="*/ 582 w 845"/>
                  <a:gd name="T45" fmla="*/ 546 h 622"/>
                  <a:gd name="T46" fmla="*/ 624 w 845"/>
                  <a:gd name="T47" fmla="*/ 598 h 622"/>
                  <a:gd name="T48" fmla="*/ 647 w 845"/>
                  <a:gd name="T49" fmla="*/ 601 h 622"/>
                  <a:gd name="T50" fmla="*/ 647 w 845"/>
                  <a:gd name="T51" fmla="*/ 609 h 622"/>
                  <a:gd name="T52" fmla="*/ 631 w 845"/>
                  <a:gd name="T53" fmla="*/ 622 h 622"/>
                  <a:gd name="T54" fmla="*/ 668 w 845"/>
                  <a:gd name="T55" fmla="*/ 617 h 622"/>
                  <a:gd name="T56" fmla="*/ 690 w 845"/>
                  <a:gd name="T57" fmla="*/ 604 h 622"/>
                  <a:gd name="T58" fmla="*/ 703 w 845"/>
                  <a:gd name="T59" fmla="*/ 533 h 622"/>
                  <a:gd name="T60" fmla="*/ 710 w 845"/>
                  <a:gd name="T61" fmla="*/ 536 h 622"/>
                  <a:gd name="T62" fmla="*/ 703 w 845"/>
                  <a:gd name="T63" fmla="*/ 436 h 622"/>
                  <a:gd name="T64" fmla="*/ 695 w 845"/>
                  <a:gd name="T65" fmla="*/ 407 h 622"/>
                  <a:gd name="T66" fmla="*/ 618 w 845"/>
                  <a:gd name="T67" fmla="*/ 261 h 622"/>
                  <a:gd name="T68" fmla="*/ 559 w 845"/>
                  <a:gd name="T69" fmla="*/ 123 h 622"/>
                  <a:gd name="T70" fmla="*/ 524 w 845"/>
                  <a:gd name="T71" fmla="*/ 10 h 622"/>
                  <a:gd name="T72" fmla="*/ 512 w 845"/>
                  <a:gd name="T73" fmla="*/ 7 h 622"/>
                  <a:gd name="T74" fmla="*/ 481 w 845"/>
                  <a:gd name="T75" fmla="*/ 0 h 622"/>
                  <a:gd name="T76" fmla="*/ 470 w 845"/>
                  <a:gd name="T77" fmla="*/ 12 h 622"/>
                  <a:gd name="T78" fmla="*/ 476 w 845"/>
                  <a:gd name="T79" fmla="*/ 54 h 622"/>
                  <a:gd name="T80" fmla="*/ 462 w 845"/>
                  <a:gd name="T81" fmla="*/ 52 h 622"/>
                  <a:gd name="T82" fmla="*/ 461 w 845"/>
                  <a:gd name="T83" fmla="*/ 33 h 622"/>
                  <a:gd name="T84" fmla="*/ 234 w 845"/>
                  <a:gd name="T85" fmla="*/ 49 h 622"/>
                  <a:gd name="T86" fmla="*/ 218 w 845"/>
                  <a:gd name="T87" fmla="*/ 18 h 622"/>
                  <a:gd name="T88" fmla="*/ 1 w 845"/>
                  <a:gd name="T89" fmla="*/ 41 h 622"/>
                  <a:gd name="T90" fmla="*/ 0 w 845"/>
                  <a:gd name="T91" fmla="*/ 60 h 622"/>
                  <a:gd name="T92" fmla="*/ 0 w 845"/>
                  <a:gd name="T93" fmla="*/ 60 h 6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5"/>
                  <a:gd name="T142" fmla="*/ 0 h 622"/>
                  <a:gd name="T143" fmla="*/ 845 w 845"/>
                  <a:gd name="T144" fmla="*/ 622 h 6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5" h="622">
                    <a:moveTo>
                      <a:pt x="0" y="60"/>
                    </a:moveTo>
                    <a:lnTo>
                      <a:pt x="24" y="81"/>
                    </a:lnTo>
                    <a:lnTo>
                      <a:pt x="21" y="96"/>
                    </a:lnTo>
                    <a:lnTo>
                      <a:pt x="27" y="104"/>
                    </a:lnTo>
                    <a:lnTo>
                      <a:pt x="18" y="120"/>
                    </a:lnTo>
                    <a:lnTo>
                      <a:pt x="116" y="86"/>
                    </a:lnTo>
                    <a:lnTo>
                      <a:pt x="243" y="165"/>
                    </a:lnTo>
                    <a:lnTo>
                      <a:pt x="346" y="110"/>
                    </a:lnTo>
                    <a:lnTo>
                      <a:pt x="406" y="123"/>
                    </a:lnTo>
                    <a:lnTo>
                      <a:pt x="482" y="198"/>
                    </a:lnTo>
                    <a:lnTo>
                      <a:pt x="508" y="198"/>
                    </a:lnTo>
                    <a:lnTo>
                      <a:pt x="534" y="250"/>
                    </a:lnTo>
                    <a:lnTo>
                      <a:pt x="528" y="348"/>
                    </a:lnTo>
                    <a:lnTo>
                      <a:pt x="545" y="360"/>
                    </a:lnTo>
                    <a:lnTo>
                      <a:pt x="549" y="342"/>
                    </a:lnTo>
                    <a:lnTo>
                      <a:pt x="573" y="342"/>
                    </a:lnTo>
                    <a:lnTo>
                      <a:pt x="549" y="389"/>
                    </a:lnTo>
                    <a:lnTo>
                      <a:pt x="613" y="454"/>
                    </a:lnTo>
                    <a:lnTo>
                      <a:pt x="623" y="434"/>
                    </a:lnTo>
                    <a:lnTo>
                      <a:pt x="628" y="481"/>
                    </a:lnTo>
                    <a:lnTo>
                      <a:pt x="649" y="491"/>
                    </a:lnTo>
                    <a:lnTo>
                      <a:pt x="672" y="546"/>
                    </a:lnTo>
                    <a:lnTo>
                      <a:pt x="693" y="546"/>
                    </a:lnTo>
                    <a:lnTo>
                      <a:pt x="743" y="598"/>
                    </a:lnTo>
                    <a:lnTo>
                      <a:pt x="770" y="601"/>
                    </a:lnTo>
                    <a:lnTo>
                      <a:pt x="770" y="609"/>
                    </a:lnTo>
                    <a:lnTo>
                      <a:pt x="751" y="622"/>
                    </a:lnTo>
                    <a:lnTo>
                      <a:pt x="795" y="617"/>
                    </a:lnTo>
                    <a:lnTo>
                      <a:pt x="822" y="604"/>
                    </a:lnTo>
                    <a:lnTo>
                      <a:pt x="837" y="533"/>
                    </a:lnTo>
                    <a:lnTo>
                      <a:pt x="845" y="536"/>
                    </a:lnTo>
                    <a:lnTo>
                      <a:pt x="837" y="436"/>
                    </a:lnTo>
                    <a:lnTo>
                      <a:pt x="827" y="407"/>
                    </a:lnTo>
                    <a:lnTo>
                      <a:pt x="736" y="261"/>
                    </a:lnTo>
                    <a:lnTo>
                      <a:pt x="665" y="123"/>
                    </a:lnTo>
                    <a:lnTo>
                      <a:pt x="622" y="10"/>
                    </a:lnTo>
                    <a:lnTo>
                      <a:pt x="610" y="7"/>
                    </a:lnTo>
                    <a:lnTo>
                      <a:pt x="571" y="0"/>
                    </a:lnTo>
                    <a:lnTo>
                      <a:pt x="560" y="12"/>
                    </a:lnTo>
                    <a:lnTo>
                      <a:pt x="566" y="54"/>
                    </a:lnTo>
                    <a:lnTo>
                      <a:pt x="550" y="52"/>
                    </a:lnTo>
                    <a:lnTo>
                      <a:pt x="547" y="33"/>
                    </a:lnTo>
                    <a:lnTo>
                      <a:pt x="278" y="49"/>
                    </a:lnTo>
                    <a:lnTo>
                      <a:pt x="260" y="18"/>
                    </a:lnTo>
                    <a:lnTo>
                      <a:pt x="1" y="41"/>
                    </a:lnTo>
                    <a:lnTo>
                      <a:pt x="0" y="6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9" name="Freeform 78"/>
              <p:cNvSpPr>
                <a:spLocks/>
              </p:cNvSpPr>
              <p:nvPr/>
            </p:nvSpPr>
            <p:spPr bwMode="auto">
              <a:xfrm>
                <a:off x="4145" y="1641"/>
                <a:ext cx="374" cy="429"/>
              </a:xfrm>
              <a:custGeom>
                <a:avLst/>
                <a:gdLst>
                  <a:gd name="T0" fmla="*/ 0 w 390"/>
                  <a:gd name="T1" fmla="*/ 78 h 429"/>
                  <a:gd name="T2" fmla="*/ 28 w 390"/>
                  <a:gd name="T3" fmla="*/ 374 h 429"/>
                  <a:gd name="T4" fmla="*/ 69 w 390"/>
                  <a:gd name="T5" fmla="*/ 380 h 429"/>
                  <a:gd name="T6" fmla="*/ 118 w 390"/>
                  <a:gd name="T7" fmla="*/ 414 h 429"/>
                  <a:gd name="T8" fmla="*/ 153 w 390"/>
                  <a:gd name="T9" fmla="*/ 413 h 429"/>
                  <a:gd name="T10" fmla="*/ 170 w 390"/>
                  <a:gd name="T11" fmla="*/ 400 h 429"/>
                  <a:gd name="T12" fmla="*/ 208 w 390"/>
                  <a:gd name="T13" fmla="*/ 429 h 429"/>
                  <a:gd name="T14" fmla="*/ 233 w 390"/>
                  <a:gd name="T15" fmla="*/ 403 h 429"/>
                  <a:gd name="T16" fmla="*/ 237 w 390"/>
                  <a:gd name="T17" fmla="*/ 358 h 429"/>
                  <a:gd name="T18" fmla="*/ 254 w 390"/>
                  <a:gd name="T19" fmla="*/ 366 h 429"/>
                  <a:gd name="T20" fmla="*/ 260 w 390"/>
                  <a:gd name="T21" fmla="*/ 328 h 429"/>
                  <a:gd name="T22" fmla="*/ 316 w 390"/>
                  <a:gd name="T23" fmla="*/ 272 h 429"/>
                  <a:gd name="T24" fmla="*/ 325 w 390"/>
                  <a:gd name="T25" fmla="*/ 178 h 429"/>
                  <a:gd name="T26" fmla="*/ 319 w 390"/>
                  <a:gd name="T27" fmla="*/ 158 h 429"/>
                  <a:gd name="T28" fmla="*/ 330 w 390"/>
                  <a:gd name="T29" fmla="*/ 149 h 429"/>
                  <a:gd name="T30" fmla="*/ 310 w 390"/>
                  <a:gd name="T31" fmla="*/ 0 h 429"/>
                  <a:gd name="T32" fmla="*/ 254 w 390"/>
                  <a:gd name="T33" fmla="*/ 34 h 429"/>
                  <a:gd name="T34" fmla="*/ 225 w 390"/>
                  <a:gd name="T35" fmla="*/ 69 h 429"/>
                  <a:gd name="T36" fmla="*/ 204 w 390"/>
                  <a:gd name="T37" fmla="*/ 71 h 429"/>
                  <a:gd name="T38" fmla="*/ 173 w 390"/>
                  <a:gd name="T39" fmla="*/ 90 h 429"/>
                  <a:gd name="T40" fmla="*/ 100 w 390"/>
                  <a:gd name="T41" fmla="*/ 60 h 429"/>
                  <a:gd name="T42" fmla="*/ 0 w 390"/>
                  <a:gd name="T43" fmla="*/ 78 h 429"/>
                  <a:gd name="T44" fmla="*/ 0 w 390"/>
                  <a:gd name="T45" fmla="*/ 78 h 4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9"/>
                  <a:gd name="T71" fmla="*/ 390 w 390"/>
                  <a:gd name="T72" fmla="*/ 429 h 4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9">
                    <a:moveTo>
                      <a:pt x="0" y="78"/>
                    </a:moveTo>
                    <a:lnTo>
                      <a:pt x="32" y="374"/>
                    </a:lnTo>
                    <a:lnTo>
                      <a:pt x="81" y="380"/>
                    </a:lnTo>
                    <a:lnTo>
                      <a:pt x="139" y="414"/>
                    </a:lnTo>
                    <a:lnTo>
                      <a:pt x="181" y="413"/>
                    </a:lnTo>
                    <a:lnTo>
                      <a:pt x="201" y="400"/>
                    </a:lnTo>
                    <a:lnTo>
                      <a:pt x="246" y="429"/>
                    </a:lnTo>
                    <a:lnTo>
                      <a:pt x="275" y="403"/>
                    </a:lnTo>
                    <a:lnTo>
                      <a:pt x="280" y="358"/>
                    </a:lnTo>
                    <a:lnTo>
                      <a:pt x="300" y="366"/>
                    </a:lnTo>
                    <a:lnTo>
                      <a:pt x="308" y="328"/>
                    </a:lnTo>
                    <a:lnTo>
                      <a:pt x="374" y="272"/>
                    </a:lnTo>
                    <a:lnTo>
                      <a:pt x="385" y="178"/>
                    </a:lnTo>
                    <a:lnTo>
                      <a:pt x="377" y="158"/>
                    </a:lnTo>
                    <a:lnTo>
                      <a:pt x="390" y="149"/>
                    </a:lnTo>
                    <a:lnTo>
                      <a:pt x="366" y="0"/>
                    </a:lnTo>
                    <a:lnTo>
                      <a:pt x="300" y="34"/>
                    </a:lnTo>
                    <a:lnTo>
                      <a:pt x="266" y="69"/>
                    </a:lnTo>
                    <a:lnTo>
                      <a:pt x="241" y="71"/>
                    </a:lnTo>
                    <a:lnTo>
                      <a:pt x="204" y="90"/>
                    </a:lnTo>
                    <a:lnTo>
                      <a:pt x="118" y="60"/>
                    </a:lnTo>
                    <a:lnTo>
                      <a:pt x="0" y="7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0" name="Freeform 79"/>
              <p:cNvSpPr>
                <a:spLocks/>
              </p:cNvSpPr>
              <p:nvPr/>
            </p:nvSpPr>
            <p:spPr bwMode="auto">
              <a:xfrm>
                <a:off x="4381" y="1791"/>
                <a:ext cx="397" cy="409"/>
              </a:xfrm>
              <a:custGeom>
                <a:avLst/>
                <a:gdLst>
                  <a:gd name="T0" fmla="*/ 0 w 418"/>
                  <a:gd name="T1" fmla="*/ 280 h 403"/>
                  <a:gd name="T2" fmla="*/ 12 w 418"/>
                  <a:gd name="T3" fmla="*/ 335 h 403"/>
                  <a:gd name="T4" fmla="*/ 58 w 418"/>
                  <a:gd name="T5" fmla="*/ 374 h 403"/>
                  <a:gd name="T6" fmla="*/ 80 w 418"/>
                  <a:gd name="T7" fmla="*/ 403 h 403"/>
                  <a:gd name="T8" fmla="*/ 146 w 418"/>
                  <a:gd name="T9" fmla="*/ 372 h 403"/>
                  <a:gd name="T10" fmla="*/ 177 w 418"/>
                  <a:gd name="T11" fmla="*/ 366 h 403"/>
                  <a:gd name="T12" fmla="*/ 193 w 418"/>
                  <a:gd name="T13" fmla="*/ 343 h 403"/>
                  <a:gd name="T14" fmla="*/ 219 w 418"/>
                  <a:gd name="T15" fmla="*/ 222 h 403"/>
                  <a:gd name="T16" fmla="*/ 247 w 418"/>
                  <a:gd name="T17" fmla="*/ 236 h 403"/>
                  <a:gd name="T18" fmla="*/ 301 w 418"/>
                  <a:gd name="T19" fmla="*/ 103 h 403"/>
                  <a:gd name="T20" fmla="*/ 344 w 418"/>
                  <a:gd name="T21" fmla="*/ 132 h 403"/>
                  <a:gd name="T22" fmla="*/ 351 w 418"/>
                  <a:gd name="T23" fmla="*/ 108 h 403"/>
                  <a:gd name="T24" fmla="*/ 321 w 418"/>
                  <a:gd name="T25" fmla="*/ 81 h 403"/>
                  <a:gd name="T26" fmla="*/ 298 w 418"/>
                  <a:gd name="T27" fmla="*/ 84 h 403"/>
                  <a:gd name="T28" fmla="*/ 289 w 418"/>
                  <a:gd name="T29" fmla="*/ 98 h 403"/>
                  <a:gd name="T30" fmla="*/ 247 w 418"/>
                  <a:gd name="T31" fmla="*/ 113 h 403"/>
                  <a:gd name="T32" fmla="*/ 220 w 418"/>
                  <a:gd name="T33" fmla="*/ 149 h 403"/>
                  <a:gd name="T34" fmla="*/ 211 w 418"/>
                  <a:gd name="T35" fmla="*/ 90 h 403"/>
                  <a:gd name="T36" fmla="*/ 136 w 418"/>
                  <a:gd name="T37" fmla="*/ 107 h 403"/>
                  <a:gd name="T38" fmla="*/ 121 w 418"/>
                  <a:gd name="T39" fmla="*/ 0 h 403"/>
                  <a:gd name="T40" fmla="*/ 110 w 418"/>
                  <a:gd name="T41" fmla="*/ 9 h 403"/>
                  <a:gd name="T42" fmla="*/ 117 w 418"/>
                  <a:gd name="T43" fmla="*/ 29 h 403"/>
                  <a:gd name="T44" fmla="*/ 107 w 418"/>
                  <a:gd name="T45" fmla="*/ 123 h 403"/>
                  <a:gd name="T46" fmla="*/ 52 w 418"/>
                  <a:gd name="T47" fmla="*/ 179 h 403"/>
                  <a:gd name="T48" fmla="*/ 46 w 418"/>
                  <a:gd name="T49" fmla="*/ 217 h 403"/>
                  <a:gd name="T50" fmla="*/ 30 w 418"/>
                  <a:gd name="T51" fmla="*/ 209 h 403"/>
                  <a:gd name="T52" fmla="*/ 25 w 418"/>
                  <a:gd name="T53" fmla="*/ 254 h 403"/>
                  <a:gd name="T54" fmla="*/ 0 w 418"/>
                  <a:gd name="T55" fmla="*/ 280 h 403"/>
                  <a:gd name="T56" fmla="*/ 0 w 418"/>
                  <a:gd name="T57" fmla="*/ 280 h 403"/>
                  <a:gd name="T58" fmla="*/ 0 w 418"/>
                  <a:gd name="T59" fmla="*/ 28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8"/>
                  <a:gd name="T91" fmla="*/ 0 h 403"/>
                  <a:gd name="T92" fmla="*/ 418 w 418"/>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8" h="403">
                    <a:moveTo>
                      <a:pt x="0" y="280"/>
                    </a:moveTo>
                    <a:lnTo>
                      <a:pt x="16" y="335"/>
                    </a:lnTo>
                    <a:lnTo>
                      <a:pt x="70" y="374"/>
                    </a:lnTo>
                    <a:lnTo>
                      <a:pt x="96" y="403"/>
                    </a:lnTo>
                    <a:lnTo>
                      <a:pt x="175" y="372"/>
                    </a:lnTo>
                    <a:lnTo>
                      <a:pt x="211" y="366"/>
                    </a:lnTo>
                    <a:lnTo>
                      <a:pt x="230" y="343"/>
                    </a:lnTo>
                    <a:lnTo>
                      <a:pt x="261" y="222"/>
                    </a:lnTo>
                    <a:lnTo>
                      <a:pt x="295" y="236"/>
                    </a:lnTo>
                    <a:lnTo>
                      <a:pt x="360" y="103"/>
                    </a:lnTo>
                    <a:lnTo>
                      <a:pt x="410" y="132"/>
                    </a:lnTo>
                    <a:lnTo>
                      <a:pt x="418" y="108"/>
                    </a:lnTo>
                    <a:lnTo>
                      <a:pt x="382" y="81"/>
                    </a:lnTo>
                    <a:lnTo>
                      <a:pt x="355" y="84"/>
                    </a:lnTo>
                    <a:lnTo>
                      <a:pt x="345" y="98"/>
                    </a:lnTo>
                    <a:lnTo>
                      <a:pt x="295" y="113"/>
                    </a:lnTo>
                    <a:lnTo>
                      <a:pt x="262" y="149"/>
                    </a:lnTo>
                    <a:lnTo>
                      <a:pt x="251" y="90"/>
                    </a:lnTo>
                    <a:lnTo>
                      <a:pt x="162" y="107"/>
                    </a:lnTo>
                    <a:lnTo>
                      <a:pt x="144" y="0"/>
                    </a:lnTo>
                    <a:lnTo>
                      <a:pt x="131" y="9"/>
                    </a:lnTo>
                    <a:lnTo>
                      <a:pt x="139" y="29"/>
                    </a:lnTo>
                    <a:lnTo>
                      <a:pt x="128" y="123"/>
                    </a:lnTo>
                    <a:lnTo>
                      <a:pt x="62" y="179"/>
                    </a:lnTo>
                    <a:lnTo>
                      <a:pt x="54" y="217"/>
                    </a:lnTo>
                    <a:lnTo>
                      <a:pt x="34" y="209"/>
                    </a:lnTo>
                    <a:lnTo>
                      <a:pt x="29" y="254"/>
                    </a:lnTo>
                    <a:lnTo>
                      <a:pt x="0" y="28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1" name="Freeform 80"/>
              <p:cNvSpPr>
                <a:spLocks/>
              </p:cNvSpPr>
              <p:nvPr/>
            </p:nvSpPr>
            <p:spPr bwMode="auto">
              <a:xfrm>
                <a:off x="4621" y="1821"/>
                <a:ext cx="406" cy="203"/>
              </a:xfrm>
              <a:custGeom>
                <a:avLst/>
                <a:gdLst>
                  <a:gd name="T0" fmla="*/ 0 w 424"/>
                  <a:gd name="T1" fmla="*/ 59 h 203"/>
                  <a:gd name="T2" fmla="*/ 11 w 424"/>
                  <a:gd name="T3" fmla="*/ 118 h 203"/>
                  <a:gd name="T4" fmla="*/ 36 w 424"/>
                  <a:gd name="T5" fmla="*/ 82 h 203"/>
                  <a:gd name="T6" fmla="*/ 79 w 424"/>
                  <a:gd name="T7" fmla="*/ 67 h 203"/>
                  <a:gd name="T8" fmla="*/ 88 w 424"/>
                  <a:gd name="T9" fmla="*/ 53 h 203"/>
                  <a:gd name="T10" fmla="*/ 110 w 424"/>
                  <a:gd name="T11" fmla="*/ 50 h 203"/>
                  <a:gd name="T12" fmla="*/ 141 w 424"/>
                  <a:gd name="T13" fmla="*/ 77 h 203"/>
                  <a:gd name="T14" fmla="*/ 161 w 424"/>
                  <a:gd name="T15" fmla="*/ 84 h 203"/>
                  <a:gd name="T16" fmla="*/ 198 w 424"/>
                  <a:gd name="T17" fmla="*/ 126 h 203"/>
                  <a:gd name="T18" fmla="*/ 185 w 424"/>
                  <a:gd name="T19" fmla="*/ 165 h 203"/>
                  <a:gd name="T20" fmla="*/ 191 w 424"/>
                  <a:gd name="T21" fmla="*/ 182 h 203"/>
                  <a:gd name="T22" fmla="*/ 207 w 424"/>
                  <a:gd name="T23" fmla="*/ 174 h 203"/>
                  <a:gd name="T24" fmla="*/ 222 w 424"/>
                  <a:gd name="T25" fmla="*/ 174 h 203"/>
                  <a:gd name="T26" fmla="*/ 230 w 424"/>
                  <a:gd name="T27" fmla="*/ 186 h 203"/>
                  <a:gd name="T28" fmla="*/ 248 w 424"/>
                  <a:gd name="T29" fmla="*/ 186 h 203"/>
                  <a:gd name="T30" fmla="*/ 255 w 424"/>
                  <a:gd name="T31" fmla="*/ 182 h 203"/>
                  <a:gd name="T32" fmla="*/ 242 w 424"/>
                  <a:gd name="T33" fmla="*/ 147 h 203"/>
                  <a:gd name="T34" fmla="*/ 241 w 424"/>
                  <a:gd name="T35" fmla="*/ 82 h 203"/>
                  <a:gd name="T36" fmla="*/ 227 w 424"/>
                  <a:gd name="T37" fmla="*/ 72 h 203"/>
                  <a:gd name="T38" fmla="*/ 255 w 424"/>
                  <a:gd name="T39" fmla="*/ 42 h 203"/>
                  <a:gd name="T40" fmla="*/ 256 w 424"/>
                  <a:gd name="T41" fmla="*/ 24 h 203"/>
                  <a:gd name="T42" fmla="*/ 272 w 424"/>
                  <a:gd name="T43" fmla="*/ 25 h 203"/>
                  <a:gd name="T44" fmla="*/ 252 w 424"/>
                  <a:gd name="T45" fmla="*/ 66 h 203"/>
                  <a:gd name="T46" fmla="*/ 264 w 424"/>
                  <a:gd name="T47" fmla="*/ 113 h 203"/>
                  <a:gd name="T48" fmla="*/ 270 w 424"/>
                  <a:gd name="T49" fmla="*/ 127 h 203"/>
                  <a:gd name="T50" fmla="*/ 278 w 424"/>
                  <a:gd name="T51" fmla="*/ 134 h 203"/>
                  <a:gd name="T52" fmla="*/ 261 w 424"/>
                  <a:gd name="T53" fmla="*/ 132 h 203"/>
                  <a:gd name="T54" fmla="*/ 267 w 424"/>
                  <a:gd name="T55" fmla="*/ 161 h 203"/>
                  <a:gd name="T56" fmla="*/ 295 w 424"/>
                  <a:gd name="T57" fmla="*/ 182 h 203"/>
                  <a:gd name="T58" fmla="*/ 303 w 424"/>
                  <a:gd name="T59" fmla="*/ 186 h 203"/>
                  <a:gd name="T60" fmla="*/ 310 w 424"/>
                  <a:gd name="T61" fmla="*/ 186 h 203"/>
                  <a:gd name="T62" fmla="*/ 306 w 424"/>
                  <a:gd name="T63" fmla="*/ 203 h 203"/>
                  <a:gd name="T64" fmla="*/ 341 w 424"/>
                  <a:gd name="T65" fmla="*/ 182 h 203"/>
                  <a:gd name="T66" fmla="*/ 349 w 424"/>
                  <a:gd name="T67" fmla="*/ 157 h 203"/>
                  <a:gd name="T68" fmla="*/ 356 w 424"/>
                  <a:gd name="T69" fmla="*/ 129 h 203"/>
                  <a:gd name="T70" fmla="*/ 306 w 424"/>
                  <a:gd name="T71" fmla="*/ 140 h 203"/>
                  <a:gd name="T72" fmla="*/ 274 w 424"/>
                  <a:gd name="T73" fmla="*/ 0 h 203"/>
                  <a:gd name="T74" fmla="*/ 0 w 424"/>
                  <a:gd name="T75" fmla="*/ 59 h 203"/>
                  <a:gd name="T76" fmla="*/ 0 w 424"/>
                  <a:gd name="T77" fmla="*/ 59 h 203"/>
                  <a:gd name="T78" fmla="*/ 0 w 424"/>
                  <a:gd name="T79" fmla="*/ 59 h 2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4"/>
                  <a:gd name="T121" fmla="*/ 0 h 203"/>
                  <a:gd name="T122" fmla="*/ 424 w 424"/>
                  <a:gd name="T123" fmla="*/ 203 h 2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4" h="203">
                    <a:moveTo>
                      <a:pt x="0" y="59"/>
                    </a:moveTo>
                    <a:lnTo>
                      <a:pt x="11" y="118"/>
                    </a:lnTo>
                    <a:lnTo>
                      <a:pt x="44" y="82"/>
                    </a:lnTo>
                    <a:lnTo>
                      <a:pt x="94" y="67"/>
                    </a:lnTo>
                    <a:lnTo>
                      <a:pt x="104" y="53"/>
                    </a:lnTo>
                    <a:lnTo>
                      <a:pt x="131" y="50"/>
                    </a:lnTo>
                    <a:lnTo>
                      <a:pt x="167" y="77"/>
                    </a:lnTo>
                    <a:lnTo>
                      <a:pt x="191" y="84"/>
                    </a:lnTo>
                    <a:lnTo>
                      <a:pt x="236" y="126"/>
                    </a:lnTo>
                    <a:lnTo>
                      <a:pt x="220" y="165"/>
                    </a:lnTo>
                    <a:lnTo>
                      <a:pt x="227" y="182"/>
                    </a:lnTo>
                    <a:lnTo>
                      <a:pt x="246" y="174"/>
                    </a:lnTo>
                    <a:lnTo>
                      <a:pt x="264" y="174"/>
                    </a:lnTo>
                    <a:lnTo>
                      <a:pt x="274" y="186"/>
                    </a:lnTo>
                    <a:lnTo>
                      <a:pt x="295" y="186"/>
                    </a:lnTo>
                    <a:lnTo>
                      <a:pt x="303" y="182"/>
                    </a:lnTo>
                    <a:lnTo>
                      <a:pt x="288" y="147"/>
                    </a:lnTo>
                    <a:lnTo>
                      <a:pt x="287" y="82"/>
                    </a:lnTo>
                    <a:lnTo>
                      <a:pt x="269" y="72"/>
                    </a:lnTo>
                    <a:lnTo>
                      <a:pt x="303" y="42"/>
                    </a:lnTo>
                    <a:lnTo>
                      <a:pt x="304" y="24"/>
                    </a:lnTo>
                    <a:lnTo>
                      <a:pt x="324" y="25"/>
                    </a:lnTo>
                    <a:lnTo>
                      <a:pt x="300" y="66"/>
                    </a:lnTo>
                    <a:lnTo>
                      <a:pt x="314" y="113"/>
                    </a:lnTo>
                    <a:lnTo>
                      <a:pt x="321" y="127"/>
                    </a:lnTo>
                    <a:lnTo>
                      <a:pt x="330" y="134"/>
                    </a:lnTo>
                    <a:lnTo>
                      <a:pt x="311" y="132"/>
                    </a:lnTo>
                    <a:lnTo>
                      <a:pt x="317" y="161"/>
                    </a:lnTo>
                    <a:lnTo>
                      <a:pt x="351" y="182"/>
                    </a:lnTo>
                    <a:lnTo>
                      <a:pt x="360" y="186"/>
                    </a:lnTo>
                    <a:lnTo>
                      <a:pt x="369" y="186"/>
                    </a:lnTo>
                    <a:lnTo>
                      <a:pt x="364" y="203"/>
                    </a:lnTo>
                    <a:lnTo>
                      <a:pt x="406" y="182"/>
                    </a:lnTo>
                    <a:lnTo>
                      <a:pt x="415" y="157"/>
                    </a:lnTo>
                    <a:lnTo>
                      <a:pt x="424" y="129"/>
                    </a:lnTo>
                    <a:lnTo>
                      <a:pt x="364" y="140"/>
                    </a:lnTo>
                    <a:lnTo>
                      <a:pt x="326" y="0"/>
                    </a:lnTo>
                    <a:lnTo>
                      <a:pt x="0" y="5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2" name="Freeform 81"/>
              <p:cNvSpPr>
                <a:spLocks/>
              </p:cNvSpPr>
              <p:nvPr/>
            </p:nvSpPr>
            <p:spPr bwMode="auto">
              <a:xfrm>
                <a:off x="4315" y="1893"/>
                <a:ext cx="687" cy="397"/>
              </a:xfrm>
              <a:custGeom>
                <a:avLst/>
                <a:gdLst>
                  <a:gd name="T0" fmla="*/ 55 w 718"/>
                  <a:gd name="T1" fmla="*/ 355 h 397"/>
                  <a:gd name="T2" fmla="*/ 55 w 718"/>
                  <a:gd name="T3" fmla="*/ 345 h 397"/>
                  <a:gd name="T4" fmla="*/ 95 w 718"/>
                  <a:gd name="T5" fmla="*/ 300 h 397"/>
                  <a:gd name="T6" fmla="*/ 117 w 718"/>
                  <a:gd name="T7" fmla="*/ 271 h 397"/>
                  <a:gd name="T8" fmla="*/ 138 w 718"/>
                  <a:gd name="T9" fmla="*/ 300 h 397"/>
                  <a:gd name="T10" fmla="*/ 204 w 718"/>
                  <a:gd name="T11" fmla="*/ 269 h 397"/>
                  <a:gd name="T12" fmla="*/ 234 w 718"/>
                  <a:gd name="T13" fmla="*/ 263 h 397"/>
                  <a:gd name="T14" fmla="*/ 251 w 718"/>
                  <a:gd name="T15" fmla="*/ 240 h 397"/>
                  <a:gd name="T16" fmla="*/ 277 w 718"/>
                  <a:gd name="T17" fmla="*/ 119 h 397"/>
                  <a:gd name="T18" fmla="*/ 305 w 718"/>
                  <a:gd name="T19" fmla="*/ 133 h 397"/>
                  <a:gd name="T20" fmla="*/ 359 w 718"/>
                  <a:gd name="T21" fmla="*/ 0 h 397"/>
                  <a:gd name="T22" fmla="*/ 401 w 718"/>
                  <a:gd name="T23" fmla="*/ 29 h 397"/>
                  <a:gd name="T24" fmla="*/ 409 w 718"/>
                  <a:gd name="T25" fmla="*/ 5 h 397"/>
                  <a:gd name="T26" fmla="*/ 429 w 718"/>
                  <a:gd name="T27" fmla="*/ 12 h 397"/>
                  <a:gd name="T28" fmla="*/ 466 w 718"/>
                  <a:gd name="T29" fmla="*/ 54 h 397"/>
                  <a:gd name="T30" fmla="*/ 454 w 718"/>
                  <a:gd name="T31" fmla="*/ 93 h 397"/>
                  <a:gd name="T32" fmla="*/ 457 w 718"/>
                  <a:gd name="T33" fmla="*/ 110 h 397"/>
                  <a:gd name="T34" fmla="*/ 476 w 718"/>
                  <a:gd name="T35" fmla="*/ 102 h 397"/>
                  <a:gd name="T36" fmla="*/ 487 w 718"/>
                  <a:gd name="T37" fmla="*/ 120 h 397"/>
                  <a:gd name="T38" fmla="*/ 544 w 718"/>
                  <a:gd name="T39" fmla="*/ 143 h 397"/>
                  <a:gd name="T40" fmla="*/ 492 w 718"/>
                  <a:gd name="T41" fmla="*/ 140 h 397"/>
                  <a:gd name="T42" fmla="*/ 548 w 718"/>
                  <a:gd name="T43" fmla="*/ 199 h 397"/>
                  <a:gd name="T44" fmla="*/ 512 w 718"/>
                  <a:gd name="T45" fmla="*/ 193 h 397"/>
                  <a:gd name="T46" fmla="*/ 584 w 718"/>
                  <a:gd name="T47" fmla="*/ 248 h 397"/>
                  <a:gd name="T48" fmla="*/ 602 w 718"/>
                  <a:gd name="T49" fmla="*/ 285 h 397"/>
                  <a:gd name="T50" fmla="*/ 590 w 718"/>
                  <a:gd name="T51" fmla="*/ 280 h 397"/>
                  <a:gd name="T52" fmla="*/ 587 w 718"/>
                  <a:gd name="T53" fmla="*/ 290 h 397"/>
                  <a:gd name="T54" fmla="*/ 350 w 718"/>
                  <a:gd name="T55" fmla="*/ 343 h 397"/>
                  <a:gd name="T56" fmla="*/ 154 w 718"/>
                  <a:gd name="T57" fmla="*/ 373 h 397"/>
                  <a:gd name="T58" fmla="*/ 0 w 718"/>
                  <a:gd name="T59" fmla="*/ 397 h 397"/>
                  <a:gd name="T60" fmla="*/ 55 w 718"/>
                  <a:gd name="T61" fmla="*/ 355 h 397"/>
                  <a:gd name="T62" fmla="*/ 55 w 718"/>
                  <a:gd name="T63" fmla="*/ 355 h 3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8"/>
                  <a:gd name="T97" fmla="*/ 0 h 397"/>
                  <a:gd name="T98" fmla="*/ 718 w 718"/>
                  <a:gd name="T99" fmla="*/ 397 h 3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8" h="397">
                    <a:moveTo>
                      <a:pt x="66" y="355"/>
                    </a:moveTo>
                    <a:lnTo>
                      <a:pt x="66" y="345"/>
                    </a:lnTo>
                    <a:lnTo>
                      <a:pt x="113" y="300"/>
                    </a:lnTo>
                    <a:lnTo>
                      <a:pt x="139" y="271"/>
                    </a:lnTo>
                    <a:lnTo>
                      <a:pt x="165" y="300"/>
                    </a:lnTo>
                    <a:lnTo>
                      <a:pt x="244" y="269"/>
                    </a:lnTo>
                    <a:lnTo>
                      <a:pt x="280" y="263"/>
                    </a:lnTo>
                    <a:lnTo>
                      <a:pt x="299" y="240"/>
                    </a:lnTo>
                    <a:lnTo>
                      <a:pt x="330" y="119"/>
                    </a:lnTo>
                    <a:lnTo>
                      <a:pt x="364" y="133"/>
                    </a:lnTo>
                    <a:lnTo>
                      <a:pt x="429" y="0"/>
                    </a:lnTo>
                    <a:lnTo>
                      <a:pt x="479" y="29"/>
                    </a:lnTo>
                    <a:lnTo>
                      <a:pt x="487" y="5"/>
                    </a:lnTo>
                    <a:lnTo>
                      <a:pt x="511" y="12"/>
                    </a:lnTo>
                    <a:lnTo>
                      <a:pt x="556" y="54"/>
                    </a:lnTo>
                    <a:lnTo>
                      <a:pt x="540" y="93"/>
                    </a:lnTo>
                    <a:lnTo>
                      <a:pt x="547" y="110"/>
                    </a:lnTo>
                    <a:lnTo>
                      <a:pt x="566" y="102"/>
                    </a:lnTo>
                    <a:lnTo>
                      <a:pt x="581" y="120"/>
                    </a:lnTo>
                    <a:lnTo>
                      <a:pt x="650" y="143"/>
                    </a:lnTo>
                    <a:lnTo>
                      <a:pt x="586" y="140"/>
                    </a:lnTo>
                    <a:lnTo>
                      <a:pt x="654" y="199"/>
                    </a:lnTo>
                    <a:lnTo>
                      <a:pt x="610" y="193"/>
                    </a:lnTo>
                    <a:lnTo>
                      <a:pt x="697" y="248"/>
                    </a:lnTo>
                    <a:lnTo>
                      <a:pt x="718" y="285"/>
                    </a:lnTo>
                    <a:lnTo>
                      <a:pt x="704" y="280"/>
                    </a:lnTo>
                    <a:lnTo>
                      <a:pt x="701" y="290"/>
                    </a:lnTo>
                    <a:lnTo>
                      <a:pt x="417" y="343"/>
                    </a:lnTo>
                    <a:lnTo>
                      <a:pt x="184" y="373"/>
                    </a:lnTo>
                    <a:lnTo>
                      <a:pt x="0" y="397"/>
                    </a:lnTo>
                    <a:lnTo>
                      <a:pt x="66" y="3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3" name="Freeform 82"/>
              <p:cNvSpPr>
                <a:spLocks/>
              </p:cNvSpPr>
              <p:nvPr/>
            </p:nvSpPr>
            <p:spPr bwMode="auto">
              <a:xfrm>
                <a:off x="4974" y="2003"/>
                <a:ext cx="35" cy="99"/>
              </a:xfrm>
              <a:custGeom>
                <a:avLst/>
                <a:gdLst>
                  <a:gd name="T0" fmla="*/ 0 w 38"/>
                  <a:gd name="T1" fmla="*/ 99 h 99"/>
                  <a:gd name="T2" fmla="*/ 9 w 38"/>
                  <a:gd name="T3" fmla="*/ 72 h 99"/>
                  <a:gd name="T4" fmla="*/ 23 w 38"/>
                  <a:gd name="T5" fmla="*/ 55 h 99"/>
                  <a:gd name="T6" fmla="*/ 30 w 38"/>
                  <a:gd name="T7" fmla="*/ 0 h 99"/>
                  <a:gd name="T8" fmla="*/ 10 w 38"/>
                  <a:gd name="T9" fmla="*/ 13 h 99"/>
                  <a:gd name="T10" fmla="*/ 0 w 38"/>
                  <a:gd name="T11" fmla="*/ 65 h 99"/>
                  <a:gd name="T12" fmla="*/ 0 w 38"/>
                  <a:gd name="T13" fmla="*/ 99 h 99"/>
                  <a:gd name="T14" fmla="*/ 0 w 38"/>
                  <a:gd name="T15" fmla="*/ 99 h 99"/>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99"/>
                  <a:gd name="T26" fmla="*/ 38 w 3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99">
                    <a:moveTo>
                      <a:pt x="0" y="99"/>
                    </a:moveTo>
                    <a:lnTo>
                      <a:pt x="13" y="72"/>
                    </a:lnTo>
                    <a:lnTo>
                      <a:pt x="27" y="55"/>
                    </a:lnTo>
                    <a:lnTo>
                      <a:pt x="38" y="0"/>
                    </a:lnTo>
                    <a:lnTo>
                      <a:pt x="14" y="13"/>
                    </a:lnTo>
                    <a:lnTo>
                      <a:pt x="0" y="65"/>
                    </a:lnTo>
                    <a:lnTo>
                      <a:pt x="0"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4" name="Freeform 83"/>
              <p:cNvSpPr>
                <a:spLocks/>
              </p:cNvSpPr>
              <p:nvPr/>
            </p:nvSpPr>
            <p:spPr bwMode="auto">
              <a:xfrm>
                <a:off x="4274" y="2183"/>
                <a:ext cx="757" cy="343"/>
              </a:xfrm>
              <a:custGeom>
                <a:avLst/>
                <a:gdLst>
                  <a:gd name="T0" fmla="*/ 0 w 793"/>
                  <a:gd name="T1" fmla="*/ 298 h 346"/>
                  <a:gd name="T2" fmla="*/ 96 w 793"/>
                  <a:gd name="T3" fmla="*/ 283 h 346"/>
                  <a:gd name="T4" fmla="*/ 152 w 793"/>
                  <a:gd name="T5" fmla="*/ 251 h 346"/>
                  <a:gd name="T6" fmla="*/ 260 w 793"/>
                  <a:gd name="T7" fmla="*/ 238 h 346"/>
                  <a:gd name="T8" fmla="*/ 303 w 793"/>
                  <a:gd name="T9" fmla="*/ 270 h 346"/>
                  <a:gd name="T10" fmla="*/ 373 w 793"/>
                  <a:gd name="T11" fmla="*/ 259 h 346"/>
                  <a:gd name="T12" fmla="*/ 477 w 793"/>
                  <a:gd name="T13" fmla="*/ 346 h 346"/>
                  <a:gd name="T14" fmla="*/ 518 w 793"/>
                  <a:gd name="T15" fmla="*/ 335 h 346"/>
                  <a:gd name="T16" fmla="*/ 578 w 793"/>
                  <a:gd name="T17" fmla="*/ 235 h 346"/>
                  <a:gd name="T18" fmla="*/ 626 w 793"/>
                  <a:gd name="T19" fmla="*/ 214 h 346"/>
                  <a:gd name="T20" fmla="*/ 639 w 793"/>
                  <a:gd name="T21" fmla="*/ 185 h 346"/>
                  <a:gd name="T22" fmla="*/ 588 w 793"/>
                  <a:gd name="T23" fmla="*/ 194 h 346"/>
                  <a:gd name="T24" fmla="*/ 576 w 793"/>
                  <a:gd name="T25" fmla="*/ 175 h 346"/>
                  <a:gd name="T26" fmla="*/ 607 w 793"/>
                  <a:gd name="T27" fmla="*/ 165 h 346"/>
                  <a:gd name="T28" fmla="*/ 605 w 793"/>
                  <a:gd name="T29" fmla="*/ 152 h 346"/>
                  <a:gd name="T30" fmla="*/ 571 w 793"/>
                  <a:gd name="T31" fmla="*/ 138 h 346"/>
                  <a:gd name="T32" fmla="*/ 616 w 793"/>
                  <a:gd name="T33" fmla="*/ 118 h 346"/>
                  <a:gd name="T34" fmla="*/ 613 w 793"/>
                  <a:gd name="T35" fmla="*/ 139 h 346"/>
                  <a:gd name="T36" fmla="*/ 642 w 793"/>
                  <a:gd name="T37" fmla="*/ 139 h 346"/>
                  <a:gd name="T38" fmla="*/ 658 w 793"/>
                  <a:gd name="T39" fmla="*/ 102 h 346"/>
                  <a:gd name="T40" fmla="*/ 669 w 793"/>
                  <a:gd name="T41" fmla="*/ 100 h 346"/>
                  <a:gd name="T42" fmla="*/ 662 w 793"/>
                  <a:gd name="T43" fmla="*/ 70 h 346"/>
                  <a:gd name="T44" fmla="*/ 642 w 793"/>
                  <a:gd name="T45" fmla="*/ 100 h 346"/>
                  <a:gd name="T46" fmla="*/ 622 w 793"/>
                  <a:gd name="T47" fmla="*/ 31 h 346"/>
                  <a:gd name="T48" fmla="*/ 635 w 793"/>
                  <a:gd name="T49" fmla="*/ 28 h 346"/>
                  <a:gd name="T50" fmla="*/ 655 w 793"/>
                  <a:gd name="T51" fmla="*/ 47 h 346"/>
                  <a:gd name="T52" fmla="*/ 640 w 793"/>
                  <a:gd name="T53" fmla="*/ 15 h 346"/>
                  <a:gd name="T54" fmla="*/ 626 w 793"/>
                  <a:gd name="T55" fmla="*/ 0 h 346"/>
                  <a:gd name="T56" fmla="*/ 386 w 793"/>
                  <a:gd name="T57" fmla="*/ 53 h 346"/>
                  <a:gd name="T58" fmla="*/ 190 w 793"/>
                  <a:gd name="T59" fmla="*/ 83 h 346"/>
                  <a:gd name="T60" fmla="*/ 163 w 793"/>
                  <a:gd name="T61" fmla="*/ 146 h 346"/>
                  <a:gd name="T62" fmla="*/ 119 w 793"/>
                  <a:gd name="T63" fmla="*/ 157 h 346"/>
                  <a:gd name="T64" fmla="*/ 100 w 793"/>
                  <a:gd name="T65" fmla="*/ 188 h 346"/>
                  <a:gd name="T66" fmla="*/ 24 w 793"/>
                  <a:gd name="T67" fmla="*/ 241 h 346"/>
                  <a:gd name="T68" fmla="*/ 19 w 793"/>
                  <a:gd name="T69" fmla="*/ 261 h 346"/>
                  <a:gd name="T70" fmla="*/ 0 w 793"/>
                  <a:gd name="T71" fmla="*/ 272 h 346"/>
                  <a:gd name="T72" fmla="*/ 0 w 793"/>
                  <a:gd name="T73" fmla="*/ 298 h 346"/>
                  <a:gd name="T74" fmla="*/ 0 w 793"/>
                  <a:gd name="T75" fmla="*/ 298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3" y="283"/>
                    </a:lnTo>
                    <a:lnTo>
                      <a:pt x="181" y="251"/>
                    </a:lnTo>
                    <a:lnTo>
                      <a:pt x="308" y="238"/>
                    </a:lnTo>
                    <a:lnTo>
                      <a:pt x="359" y="270"/>
                    </a:lnTo>
                    <a:lnTo>
                      <a:pt x="442" y="259"/>
                    </a:lnTo>
                    <a:lnTo>
                      <a:pt x="567" y="346"/>
                    </a:lnTo>
                    <a:lnTo>
                      <a:pt x="615" y="335"/>
                    </a:lnTo>
                    <a:lnTo>
                      <a:pt x="685" y="235"/>
                    </a:lnTo>
                    <a:lnTo>
                      <a:pt x="742" y="214"/>
                    </a:lnTo>
                    <a:lnTo>
                      <a:pt x="758" y="185"/>
                    </a:lnTo>
                    <a:lnTo>
                      <a:pt x="698" y="194"/>
                    </a:lnTo>
                    <a:lnTo>
                      <a:pt x="682" y="175"/>
                    </a:lnTo>
                    <a:lnTo>
                      <a:pt x="719" y="165"/>
                    </a:lnTo>
                    <a:lnTo>
                      <a:pt x="717" y="152"/>
                    </a:lnTo>
                    <a:lnTo>
                      <a:pt x="677" y="138"/>
                    </a:lnTo>
                    <a:lnTo>
                      <a:pt x="730" y="118"/>
                    </a:lnTo>
                    <a:lnTo>
                      <a:pt x="727" y="139"/>
                    </a:lnTo>
                    <a:lnTo>
                      <a:pt x="761" y="139"/>
                    </a:lnTo>
                    <a:lnTo>
                      <a:pt x="780" y="102"/>
                    </a:lnTo>
                    <a:lnTo>
                      <a:pt x="793" y="100"/>
                    </a:lnTo>
                    <a:lnTo>
                      <a:pt x="785" y="70"/>
                    </a:lnTo>
                    <a:lnTo>
                      <a:pt x="761" y="100"/>
                    </a:lnTo>
                    <a:lnTo>
                      <a:pt x="737" y="31"/>
                    </a:lnTo>
                    <a:lnTo>
                      <a:pt x="753" y="28"/>
                    </a:lnTo>
                    <a:lnTo>
                      <a:pt x="776" y="47"/>
                    </a:lnTo>
                    <a:lnTo>
                      <a:pt x="759" y="15"/>
                    </a:lnTo>
                    <a:lnTo>
                      <a:pt x="742" y="0"/>
                    </a:lnTo>
                    <a:lnTo>
                      <a:pt x="458" y="53"/>
                    </a:lnTo>
                    <a:lnTo>
                      <a:pt x="225" y="83"/>
                    </a:lnTo>
                    <a:lnTo>
                      <a:pt x="193" y="146"/>
                    </a:lnTo>
                    <a:lnTo>
                      <a:pt x="141" y="157"/>
                    </a:lnTo>
                    <a:lnTo>
                      <a:pt x="118" y="188"/>
                    </a:lnTo>
                    <a:lnTo>
                      <a:pt x="28" y="241"/>
                    </a:lnTo>
                    <a:lnTo>
                      <a:pt x="23" y="261"/>
                    </a:lnTo>
                    <a:lnTo>
                      <a:pt x="0" y="272"/>
                    </a:lnTo>
                    <a:lnTo>
                      <a:pt x="0" y="29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5" name="Freeform 84"/>
              <p:cNvSpPr>
                <a:spLocks/>
              </p:cNvSpPr>
              <p:nvPr/>
            </p:nvSpPr>
            <p:spPr bwMode="auto">
              <a:xfrm>
                <a:off x="4365" y="2421"/>
                <a:ext cx="454" cy="352"/>
              </a:xfrm>
              <a:custGeom>
                <a:avLst/>
                <a:gdLst>
                  <a:gd name="T0" fmla="*/ 15 w 473"/>
                  <a:gd name="T1" fmla="*/ 45 h 351"/>
                  <a:gd name="T2" fmla="*/ 75 w 473"/>
                  <a:gd name="T3" fmla="*/ 13 h 351"/>
                  <a:gd name="T4" fmla="*/ 181 w 473"/>
                  <a:gd name="T5" fmla="*/ 0 h 351"/>
                  <a:gd name="T6" fmla="*/ 225 w 473"/>
                  <a:gd name="T7" fmla="*/ 32 h 351"/>
                  <a:gd name="T8" fmla="*/ 296 w 473"/>
                  <a:gd name="T9" fmla="*/ 21 h 351"/>
                  <a:gd name="T10" fmla="*/ 401 w 473"/>
                  <a:gd name="T11" fmla="*/ 108 h 351"/>
                  <a:gd name="T12" fmla="*/ 355 w 473"/>
                  <a:gd name="T13" fmla="*/ 175 h 351"/>
                  <a:gd name="T14" fmla="*/ 357 w 473"/>
                  <a:gd name="T15" fmla="*/ 204 h 351"/>
                  <a:gd name="T16" fmla="*/ 275 w 473"/>
                  <a:gd name="T17" fmla="*/ 290 h 351"/>
                  <a:gd name="T18" fmla="*/ 264 w 473"/>
                  <a:gd name="T19" fmla="*/ 293 h 351"/>
                  <a:gd name="T20" fmla="*/ 257 w 473"/>
                  <a:gd name="T21" fmla="*/ 319 h 351"/>
                  <a:gd name="T22" fmla="*/ 241 w 473"/>
                  <a:gd name="T23" fmla="*/ 304 h 351"/>
                  <a:gd name="T24" fmla="*/ 255 w 473"/>
                  <a:gd name="T25" fmla="*/ 327 h 351"/>
                  <a:gd name="T26" fmla="*/ 241 w 473"/>
                  <a:gd name="T27" fmla="*/ 351 h 351"/>
                  <a:gd name="T28" fmla="*/ 225 w 473"/>
                  <a:gd name="T29" fmla="*/ 348 h 351"/>
                  <a:gd name="T30" fmla="*/ 171 w 473"/>
                  <a:gd name="T31" fmla="*/ 248 h 351"/>
                  <a:gd name="T32" fmla="*/ 53 w 473"/>
                  <a:gd name="T33" fmla="*/ 121 h 351"/>
                  <a:gd name="T34" fmla="*/ 0 w 473"/>
                  <a:gd name="T35" fmla="*/ 83 h 351"/>
                  <a:gd name="T36" fmla="*/ 15 w 473"/>
                  <a:gd name="T37" fmla="*/ 45 h 351"/>
                  <a:gd name="T38" fmla="*/ 15 w 473"/>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3"/>
                  <a:gd name="T61" fmla="*/ 0 h 351"/>
                  <a:gd name="T62" fmla="*/ 473 w 473"/>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3" h="351">
                    <a:moveTo>
                      <a:pt x="19" y="45"/>
                    </a:moveTo>
                    <a:lnTo>
                      <a:pt x="87" y="13"/>
                    </a:lnTo>
                    <a:lnTo>
                      <a:pt x="214" y="0"/>
                    </a:lnTo>
                    <a:lnTo>
                      <a:pt x="265" y="32"/>
                    </a:lnTo>
                    <a:lnTo>
                      <a:pt x="348" y="21"/>
                    </a:lnTo>
                    <a:lnTo>
                      <a:pt x="473" y="108"/>
                    </a:lnTo>
                    <a:lnTo>
                      <a:pt x="418" y="175"/>
                    </a:lnTo>
                    <a:lnTo>
                      <a:pt x="421" y="204"/>
                    </a:lnTo>
                    <a:lnTo>
                      <a:pt x="325" y="290"/>
                    </a:lnTo>
                    <a:lnTo>
                      <a:pt x="311" y="293"/>
                    </a:lnTo>
                    <a:lnTo>
                      <a:pt x="303" y="319"/>
                    </a:lnTo>
                    <a:lnTo>
                      <a:pt x="283" y="304"/>
                    </a:lnTo>
                    <a:lnTo>
                      <a:pt x="301" y="327"/>
                    </a:lnTo>
                    <a:lnTo>
                      <a:pt x="283" y="351"/>
                    </a:lnTo>
                    <a:lnTo>
                      <a:pt x="265" y="348"/>
                    </a:lnTo>
                    <a:lnTo>
                      <a:pt x="201" y="248"/>
                    </a:lnTo>
                    <a:lnTo>
                      <a:pt x="61" y="121"/>
                    </a:lnTo>
                    <a:lnTo>
                      <a:pt x="0" y="83"/>
                    </a:lnTo>
                    <a:lnTo>
                      <a:pt x="19" y="4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6" name="Freeform 85"/>
              <p:cNvSpPr>
                <a:spLocks/>
              </p:cNvSpPr>
              <p:nvPr/>
            </p:nvSpPr>
            <p:spPr bwMode="auto">
              <a:xfrm>
                <a:off x="4933" y="1806"/>
                <a:ext cx="99" cy="155"/>
              </a:xfrm>
              <a:custGeom>
                <a:avLst/>
                <a:gdLst>
                  <a:gd name="T0" fmla="*/ 0 w 98"/>
                  <a:gd name="T1" fmla="*/ 15 h 155"/>
                  <a:gd name="T2" fmla="*/ 12 w 98"/>
                  <a:gd name="T3" fmla="*/ 0 h 155"/>
                  <a:gd name="T4" fmla="*/ 28 w 98"/>
                  <a:gd name="T5" fmla="*/ 0 h 155"/>
                  <a:gd name="T6" fmla="*/ 21 w 98"/>
                  <a:gd name="T7" fmla="*/ 15 h 155"/>
                  <a:gd name="T8" fmla="*/ 17 w 98"/>
                  <a:gd name="T9" fmla="*/ 21 h 155"/>
                  <a:gd name="T10" fmla="*/ 20 w 98"/>
                  <a:gd name="T11" fmla="*/ 39 h 155"/>
                  <a:gd name="T12" fmla="*/ 40 w 98"/>
                  <a:gd name="T13" fmla="*/ 63 h 155"/>
                  <a:gd name="T14" fmla="*/ 43 w 98"/>
                  <a:gd name="T15" fmla="*/ 81 h 155"/>
                  <a:gd name="T16" fmla="*/ 59 w 98"/>
                  <a:gd name="T17" fmla="*/ 104 h 155"/>
                  <a:gd name="T18" fmla="*/ 74 w 98"/>
                  <a:gd name="T19" fmla="*/ 108 h 155"/>
                  <a:gd name="T20" fmla="*/ 79 w 98"/>
                  <a:gd name="T21" fmla="*/ 123 h 155"/>
                  <a:gd name="T22" fmla="*/ 68 w 98"/>
                  <a:gd name="T23" fmla="*/ 134 h 155"/>
                  <a:gd name="T24" fmla="*/ 79 w 98"/>
                  <a:gd name="T25" fmla="*/ 133 h 155"/>
                  <a:gd name="T26" fmla="*/ 82 w 98"/>
                  <a:gd name="T27" fmla="*/ 144 h 155"/>
                  <a:gd name="T28" fmla="*/ 33 w 98"/>
                  <a:gd name="T29" fmla="*/ 155 h 155"/>
                  <a:gd name="T30" fmla="*/ 0 w 98"/>
                  <a:gd name="T31" fmla="*/ 15 h 155"/>
                  <a:gd name="T32" fmla="*/ 0 w 98"/>
                  <a:gd name="T33" fmla="*/ 15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55"/>
                  <a:gd name="T53" fmla="*/ 98 w 98"/>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55">
                    <a:moveTo>
                      <a:pt x="0" y="15"/>
                    </a:moveTo>
                    <a:lnTo>
                      <a:pt x="12" y="0"/>
                    </a:lnTo>
                    <a:lnTo>
                      <a:pt x="32" y="0"/>
                    </a:lnTo>
                    <a:lnTo>
                      <a:pt x="25" y="15"/>
                    </a:lnTo>
                    <a:lnTo>
                      <a:pt x="21" y="21"/>
                    </a:lnTo>
                    <a:lnTo>
                      <a:pt x="24" y="39"/>
                    </a:lnTo>
                    <a:lnTo>
                      <a:pt x="48" y="63"/>
                    </a:lnTo>
                    <a:lnTo>
                      <a:pt x="51" y="81"/>
                    </a:lnTo>
                    <a:lnTo>
                      <a:pt x="71" y="104"/>
                    </a:lnTo>
                    <a:lnTo>
                      <a:pt x="87" y="108"/>
                    </a:lnTo>
                    <a:lnTo>
                      <a:pt x="93" y="123"/>
                    </a:lnTo>
                    <a:lnTo>
                      <a:pt x="80" y="134"/>
                    </a:lnTo>
                    <a:lnTo>
                      <a:pt x="93" y="133"/>
                    </a:lnTo>
                    <a:lnTo>
                      <a:pt x="98" y="144"/>
                    </a:lnTo>
                    <a:lnTo>
                      <a:pt x="38" y="155"/>
                    </a:lnTo>
                    <a:lnTo>
                      <a:pt x="0" y="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7" name="Freeform 86"/>
              <p:cNvSpPr>
                <a:spLocks/>
              </p:cNvSpPr>
              <p:nvPr/>
            </p:nvSpPr>
            <p:spPr bwMode="auto">
              <a:xfrm>
                <a:off x="4496" y="1559"/>
                <a:ext cx="516" cy="341"/>
              </a:xfrm>
              <a:custGeom>
                <a:avLst/>
                <a:gdLst>
                  <a:gd name="T0" fmla="*/ 34 w 539"/>
                  <a:gd name="T1" fmla="*/ 339 h 339"/>
                  <a:gd name="T2" fmla="*/ 110 w 539"/>
                  <a:gd name="T3" fmla="*/ 322 h 339"/>
                  <a:gd name="T4" fmla="*/ 383 w 539"/>
                  <a:gd name="T5" fmla="*/ 263 h 339"/>
                  <a:gd name="T6" fmla="*/ 394 w 539"/>
                  <a:gd name="T7" fmla="*/ 248 h 339"/>
                  <a:gd name="T8" fmla="*/ 411 w 539"/>
                  <a:gd name="T9" fmla="*/ 248 h 339"/>
                  <a:gd name="T10" fmla="*/ 428 w 539"/>
                  <a:gd name="T11" fmla="*/ 233 h 339"/>
                  <a:gd name="T12" fmla="*/ 453 w 539"/>
                  <a:gd name="T13" fmla="*/ 195 h 339"/>
                  <a:gd name="T14" fmla="*/ 409 w 539"/>
                  <a:gd name="T15" fmla="*/ 152 h 339"/>
                  <a:gd name="T16" fmla="*/ 408 w 539"/>
                  <a:gd name="T17" fmla="*/ 114 h 339"/>
                  <a:gd name="T18" fmla="*/ 428 w 539"/>
                  <a:gd name="T19" fmla="*/ 59 h 339"/>
                  <a:gd name="T20" fmla="*/ 398 w 539"/>
                  <a:gd name="T21" fmla="*/ 39 h 339"/>
                  <a:gd name="T22" fmla="*/ 365 w 539"/>
                  <a:gd name="T23" fmla="*/ 0 h 339"/>
                  <a:gd name="T24" fmla="*/ 64 w 539"/>
                  <a:gd name="T25" fmla="*/ 67 h 339"/>
                  <a:gd name="T26" fmla="*/ 50 w 539"/>
                  <a:gd name="T27" fmla="*/ 39 h 339"/>
                  <a:gd name="T28" fmla="*/ 0 w 539"/>
                  <a:gd name="T29" fmla="*/ 83 h 339"/>
                  <a:gd name="T30" fmla="*/ 34 w 539"/>
                  <a:gd name="T31" fmla="*/ 339 h 339"/>
                  <a:gd name="T32" fmla="*/ 34 w 539"/>
                  <a:gd name="T33" fmla="*/ 339 h 3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
                  <a:gd name="T52" fmla="*/ 0 h 339"/>
                  <a:gd name="T53" fmla="*/ 539 w 539"/>
                  <a:gd name="T54" fmla="*/ 339 h 3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 h="339">
                    <a:moveTo>
                      <a:pt x="42" y="339"/>
                    </a:moveTo>
                    <a:lnTo>
                      <a:pt x="131" y="322"/>
                    </a:lnTo>
                    <a:lnTo>
                      <a:pt x="457" y="263"/>
                    </a:lnTo>
                    <a:lnTo>
                      <a:pt x="469" y="248"/>
                    </a:lnTo>
                    <a:lnTo>
                      <a:pt x="489" y="248"/>
                    </a:lnTo>
                    <a:lnTo>
                      <a:pt x="510" y="233"/>
                    </a:lnTo>
                    <a:lnTo>
                      <a:pt x="539" y="195"/>
                    </a:lnTo>
                    <a:lnTo>
                      <a:pt x="487" y="152"/>
                    </a:lnTo>
                    <a:lnTo>
                      <a:pt x="486" y="114"/>
                    </a:lnTo>
                    <a:lnTo>
                      <a:pt x="510" y="59"/>
                    </a:lnTo>
                    <a:lnTo>
                      <a:pt x="474" y="39"/>
                    </a:lnTo>
                    <a:lnTo>
                      <a:pt x="435" y="0"/>
                    </a:lnTo>
                    <a:lnTo>
                      <a:pt x="76" y="67"/>
                    </a:lnTo>
                    <a:lnTo>
                      <a:pt x="58" y="39"/>
                    </a:lnTo>
                    <a:lnTo>
                      <a:pt x="0" y="83"/>
                    </a:lnTo>
                    <a:lnTo>
                      <a:pt x="42" y="3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8" name="Freeform 87"/>
              <p:cNvSpPr>
                <a:spLocks/>
              </p:cNvSpPr>
              <p:nvPr/>
            </p:nvSpPr>
            <p:spPr bwMode="auto">
              <a:xfrm>
                <a:off x="4957" y="1617"/>
                <a:ext cx="112" cy="276"/>
              </a:xfrm>
              <a:custGeom>
                <a:avLst/>
                <a:gdLst>
                  <a:gd name="T0" fmla="*/ 7 w 117"/>
                  <a:gd name="T1" fmla="*/ 189 h 276"/>
                  <a:gd name="T2" fmla="*/ 24 w 117"/>
                  <a:gd name="T3" fmla="*/ 174 h 276"/>
                  <a:gd name="T4" fmla="*/ 49 w 117"/>
                  <a:gd name="T5" fmla="*/ 136 h 276"/>
                  <a:gd name="T6" fmla="*/ 5 w 117"/>
                  <a:gd name="T7" fmla="*/ 93 h 276"/>
                  <a:gd name="T8" fmla="*/ 4 w 117"/>
                  <a:gd name="T9" fmla="*/ 55 h 276"/>
                  <a:gd name="T10" fmla="*/ 24 w 117"/>
                  <a:gd name="T11" fmla="*/ 0 h 276"/>
                  <a:gd name="T12" fmla="*/ 90 w 117"/>
                  <a:gd name="T13" fmla="*/ 25 h 276"/>
                  <a:gd name="T14" fmla="*/ 90 w 117"/>
                  <a:gd name="T15" fmla="*/ 37 h 276"/>
                  <a:gd name="T16" fmla="*/ 83 w 117"/>
                  <a:gd name="T17" fmla="*/ 68 h 276"/>
                  <a:gd name="T18" fmla="*/ 76 w 117"/>
                  <a:gd name="T19" fmla="*/ 74 h 276"/>
                  <a:gd name="T20" fmla="*/ 74 w 117"/>
                  <a:gd name="T21" fmla="*/ 90 h 276"/>
                  <a:gd name="T22" fmla="*/ 82 w 117"/>
                  <a:gd name="T23" fmla="*/ 95 h 276"/>
                  <a:gd name="T24" fmla="*/ 98 w 117"/>
                  <a:gd name="T25" fmla="*/ 90 h 276"/>
                  <a:gd name="T26" fmla="*/ 98 w 117"/>
                  <a:gd name="T27" fmla="*/ 137 h 276"/>
                  <a:gd name="T28" fmla="*/ 98 w 117"/>
                  <a:gd name="T29" fmla="*/ 166 h 276"/>
                  <a:gd name="T30" fmla="*/ 98 w 117"/>
                  <a:gd name="T31" fmla="*/ 182 h 276"/>
                  <a:gd name="T32" fmla="*/ 93 w 117"/>
                  <a:gd name="T33" fmla="*/ 197 h 276"/>
                  <a:gd name="T34" fmla="*/ 86 w 117"/>
                  <a:gd name="T35" fmla="*/ 197 h 276"/>
                  <a:gd name="T36" fmla="*/ 89 w 117"/>
                  <a:gd name="T37" fmla="*/ 212 h 276"/>
                  <a:gd name="T38" fmla="*/ 65 w 117"/>
                  <a:gd name="T39" fmla="*/ 276 h 276"/>
                  <a:gd name="T40" fmla="*/ 56 w 117"/>
                  <a:gd name="T41" fmla="*/ 276 h 276"/>
                  <a:gd name="T42" fmla="*/ 56 w 117"/>
                  <a:gd name="T43" fmla="*/ 252 h 276"/>
                  <a:gd name="T44" fmla="*/ 38 w 117"/>
                  <a:gd name="T45" fmla="*/ 252 h 276"/>
                  <a:gd name="T46" fmla="*/ 5 w 117"/>
                  <a:gd name="T47" fmla="*/ 226 h 276"/>
                  <a:gd name="T48" fmla="*/ 0 w 117"/>
                  <a:gd name="T49" fmla="*/ 204 h 276"/>
                  <a:gd name="T50" fmla="*/ 7 w 117"/>
                  <a:gd name="T51" fmla="*/ 189 h 276"/>
                  <a:gd name="T52" fmla="*/ 7 w 117"/>
                  <a:gd name="T53" fmla="*/ 189 h 2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6"/>
                  <a:gd name="T83" fmla="*/ 117 w 117"/>
                  <a:gd name="T84" fmla="*/ 276 h 2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6">
                    <a:moveTo>
                      <a:pt x="7" y="189"/>
                    </a:moveTo>
                    <a:lnTo>
                      <a:pt x="28" y="174"/>
                    </a:lnTo>
                    <a:lnTo>
                      <a:pt x="57" y="136"/>
                    </a:lnTo>
                    <a:lnTo>
                      <a:pt x="5" y="93"/>
                    </a:lnTo>
                    <a:lnTo>
                      <a:pt x="4" y="55"/>
                    </a:lnTo>
                    <a:lnTo>
                      <a:pt x="28" y="0"/>
                    </a:lnTo>
                    <a:lnTo>
                      <a:pt x="107" y="25"/>
                    </a:lnTo>
                    <a:lnTo>
                      <a:pt x="107" y="37"/>
                    </a:lnTo>
                    <a:lnTo>
                      <a:pt x="99" y="68"/>
                    </a:lnTo>
                    <a:lnTo>
                      <a:pt x="91" y="74"/>
                    </a:lnTo>
                    <a:lnTo>
                      <a:pt x="88" y="90"/>
                    </a:lnTo>
                    <a:lnTo>
                      <a:pt x="98" y="95"/>
                    </a:lnTo>
                    <a:lnTo>
                      <a:pt x="117" y="90"/>
                    </a:lnTo>
                    <a:lnTo>
                      <a:pt x="117" y="137"/>
                    </a:lnTo>
                    <a:lnTo>
                      <a:pt x="117" y="166"/>
                    </a:lnTo>
                    <a:lnTo>
                      <a:pt x="117" y="182"/>
                    </a:lnTo>
                    <a:lnTo>
                      <a:pt x="111" y="197"/>
                    </a:lnTo>
                    <a:lnTo>
                      <a:pt x="102" y="197"/>
                    </a:lnTo>
                    <a:lnTo>
                      <a:pt x="106" y="212"/>
                    </a:lnTo>
                    <a:lnTo>
                      <a:pt x="77" y="276"/>
                    </a:lnTo>
                    <a:lnTo>
                      <a:pt x="68" y="276"/>
                    </a:lnTo>
                    <a:lnTo>
                      <a:pt x="67" y="252"/>
                    </a:lnTo>
                    <a:lnTo>
                      <a:pt x="46" y="252"/>
                    </a:lnTo>
                    <a:lnTo>
                      <a:pt x="5" y="226"/>
                    </a:lnTo>
                    <a:lnTo>
                      <a:pt x="0" y="204"/>
                    </a:lnTo>
                    <a:lnTo>
                      <a:pt x="7" y="18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9" name="Freeform 88"/>
              <p:cNvSpPr>
                <a:spLocks/>
              </p:cNvSpPr>
              <p:nvPr/>
            </p:nvSpPr>
            <p:spPr bwMode="auto">
              <a:xfrm>
                <a:off x="4551" y="1184"/>
                <a:ext cx="529" cy="481"/>
              </a:xfrm>
              <a:custGeom>
                <a:avLst/>
                <a:gdLst>
                  <a:gd name="T0" fmla="*/ 14 w 552"/>
                  <a:gd name="T1" fmla="*/ 441 h 481"/>
                  <a:gd name="T2" fmla="*/ 318 w 552"/>
                  <a:gd name="T3" fmla="*/ 374 h 481"/>
                  <a:gd name="T4" fmla="*/ 351 w 552"/>
                  <a:gd name="T5" fmla="*/ 413 h 481"/>
                  <a:gd name="T6" fmla="*/ 381 w 552"/>
                  <a:gd name="T7" fmla="*/ 433 h 481"/>
                  <a:gd name="T8" fmla="*/ 448 w 552"/>
                  <a:gd name="T9" fmla="*/ 458 h 481"/>
                  <a:gd name="T10" fmla="*/ 454 w 552"/>
                  <a:gd name="T11" fmla="*/ 481 h 481"/>
                  <a:gd name="T12" fmla="*/ 465 w 552"/>
                  <a:gd name="T13" fmla="*/ 452 h 481"/>
                  <a:gd name="T14" fmla="*/ 466 w 552"/>
                  <a:gd name="T15" fmla="*/ 410 h 481"/>
                  <a:gd name="T16" fmla="*/ 454 w 552"/>
                  <a:gd name="T17" fmla="*/ 334 h 481"/>
                  <a:gd name="T18" fmla="*/ 452 w 552"/>
                  <a:gd name="T19" fmla="*/ 253 h 481"/>
                  <a:gd name="T20" fmla="*/ 421 w 552"/>
                  <a:gd name="T21" fmla="*/ 135 h 481"/>
                  <a:gd name="T22" fmla="*/ 414 w 552"/>
                  <a:gd name="T23" fmla="*/ 83 h 481"/>
                  <a:gd name="T24" fmla="*/ 394 w 552"/>
                  <a:gd name="T25" fmla="*/ 0 h 481"/>
                  <a:gd name="T26" fmla="*/ 297 w 552"/>
                  <a:gd name="T27" fmla="*/ 26 h 481"/>
                  <a:gd name="T28" fmla="*/ 242 w 552"/>
                  <a:gd name="T29" fmla="*/ 96 h 481"/>
                  <a:gd name="T30" fmla="*/ 240 w 552"/>
                  <a:gd name="T31" fmla="*/ 114 h 481"/>
                  <a:gd name="T32" fmla="*/ 208 w 552"/>
                  <a:gd name="T33" fmla="*/ 154 h 481"/>
                  <a:gd name="T34" fmla="*/ 216 w 552"/>
                  <a:gd name="T35" fmla="*/ 169 h 481"/>
                  <a:gd name="T36" fmla="*/ 221 w 552"/>
                  <a:gd name="T37" fmla="*/ 180 h 481"/>
                  <a:gd name="T38" fmla="*/ 218 w 552"/>
                  <a:gd name="T39" fmla="*/ 183 h 481"/>
                  <a:gd name="T40" fmla="*/ 227 w 552"/>
                  <a:gd name="T41" fmla="*/ 199 h 481"/>
                  <a:gd name="T42" fmla="*/ 229 w 552"/>
                  <a:gd name="T43" fmla="*/ 214 h 481"/>
                  <a:gd name="T44" fmla="*/ 198 w 552"/>
                  <a:gd name="T45" fmla="*/ 246 h 481"/>
                  <a:gd name="T46" fmla="*/ 153 w 552"/>
                  <a:gd name="T47" fmla="*/ 263 h 481"/>
                  <a:gd name="T48" fmla="*/ 143 w 552"/>
                  <a:gd name="T49" fmla="*/ 272 h 481"/>
                  <a:gd name="T50" fmla="*/ 125 w 552"/>
                  <a:gd name="T51" fmla="*/ 264 h 481"/>
                  <a:gd name="T52" fmla="*/ 75 w 552"/>
                  <a:gd name="T53" fmla="*/ 271 h 481"/>
                  <a:gd name="T54" fmla="*/ 36 w 552"/>
                  <a:gd name="T55" fmla="*/ 289 h 481"/>
                  <a:gd name="T56" fmla="*/ 36 w 552"/>
                  <a:gd name="T57" fmla="*/ 310 h 481"/>
                  <a:gd name="T58" fmla="*/ 46 w 552"/>
                  <a:gd name="T59" fmla="*/ 326 h 481"/>
                  <a:gd name="T60" fmla="*/ 51 w 552"/>
                  <a:gd name="T61" fmla="*/ 324 h 481"/>
                  <a:gd name="T62" fmla="*/ 56 w 552"/>
                  <a:gd name="T63" fmla="*/ 344 h 481"/>
                  <a:gd name="T64" fmla="*/ 47 w 552"/>
                  <a:gd name="T65" fmla="*/ 352 h 481"/>
                  <a:gd name="T66" fmla="*/ 41 w 552"/>
                  <a:gd name="T67" fmla="*/ 368 h 481"/>
                  <a:gd name="T68" fmla="*/ 0 w 552"/>
                  <a:gd name="T69" fmla="*/ 413 h 481"/>
                  <a:gd name="T70" fmla="*/ 14 w 552"/>
                  <a:gd name="T71" fmla="*/ 441 h 481"/>
                  <a:gd name="T72" fmla="*/ 14 w 552"/>
                  <a:gd name="T73" fmla="*/ 441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1"/>
                    </a:moveTo>
                    <a:lnTo>
                      <a:pt x="377" y="374"/>
                    </a:lnTo>
                    <a:lnTo>
                      <a:pt x="416" y="413"/>
                    </a:lnTo>
                    <a:lnTo>
                      <a:pt x="452" y="433"/>
                    </a:lnTo>
                    <a:lnTo>
                      <a:pt x="531" y="458"/>
                    </a:lnTo>
                    <a:lnTo>
                      <a:pt x="538" y="481"/>
                    </a:lnTo>
                    <a:lnTo>
                      <a:pt x="551" y="452"/>
                    </a:lnTo>
                    <a:lnTo>
                      <a:pt x="552" y="410"/>
                    </a:lnTo>
                    <a:lnTo>
                      <a:pt x="538" y="334"/>
                    </a:lnTo>
                    <a:lnTo>
                      <a:pt x="536" y="253"/>
                    </a:lnTo>
                    <a:lnTo>
                      <a:pt x="499" y="135"/>
                    </a:lnTo>
                    <a:lnTo>
                      <a:pt x="492" y="83"/>
                    </a:lnTo>
                    <a:lnTo>
                      <a:pt x="468" y="0"/>
                    </a:lnTo>
                    <a:lnTo>
                      <a:pt x="352" y="26"/>
                    </a:lnTo>
                    <a:lnTo>
                      <a:pt x="287" y="96"/>
                    </a:lnTo>
                    <a:lnTo>
                      <a:pt x="284" y="114"/>
                    </a:lnTo>
                    <a:lnTo>
                      <a:pt x="246" y="154"/>
                    </a:lnTo>
                    <a:lnTo>
                      <a:pt x="256" y="169"/>
                    </a:lnTo>
                    <a:lnTo>
                      <a:pt x="263" y="180"/>
                    </a:lnTo>
                    <a:lnTo>
                      <a:pt x="258" y="183"/>
                    </a:lnTo>
                    <a:lnTo>
                      <a:pt x="269" y="199"/>
                    </a:lnTo>
                    <a:lnTo>
                      <a:pt x="271" y="214"/>
                    </a:lnTo>
                    <a:lnTo>
                      <a:pt x="235" y="246"/>
                    </a:lnTo>
                    <a:lnTo>
                      <a:pt x="182" y="263"/>
                    </a:lnTo>
                    <a:lnTo>
                      <a:pt x="169" y="272"/>
                    </a:lnTo>
                    <a:lnTo>
                      <a:pt x="148" y="264"/>
                    </a:lnTo>
                    <a:lnTo>
                      <a:pt x="89" y="271"/>
                    </a:lnTo>
                    <a:lnTo>
                      <a:pt x="44" y="289"/>
                    </a:lnTo>
                    <a:lnTo>
                      <a:pt x="44" y="310"/>
                    </a:lnTo>
                    <a:lnTo>
                      <a:pt x="54" y="326"/>
                    </a:lnTo>
                    <a:lnTo>
                      <a:pt x="60" y="324"/>
                    </a:lnTo>
                    <a:lnTo>
                      <a:pt x="67" y="344"/>
                    </a:lnTo>
                    <a:lnTo>
                      <a:pt x="55" y="352"/>
                    </a:lnTo>
                    <a:lnTo>
                      <a:pt x="49" y="368"/>
                    </a:lnTo>
                    <a:lnTo>
                      <a:pt x="0" y="413"/>
                    </a:lnTo>
                    <a:lnTo>
                      <a:pt x="18" y="44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0" name="Freeform 89"/>
              <p:cNvSpPr>
                <a:spLocks/>
              </p:cNvSpPr>
              <p:nvPr/>
            </p:nvSpPr>
            <p:spPr bwMode="auto">
              <a:xfrm>
                <a:off x="5041" y="1685"/>
                <a:ext cx="11" cy="24"/>
              </a:xfrm>
              <a:custGeom>
                <a:avLst/>
                <a:gdLst>
                  <a:gd name="T0" fmla="*/ 0 w 16"/>
                  <a:gd name="T1" fmla="*/ 22 h 22"/>
                  <a:gd name="T2" fmla="*/ 3 w 16"/>
                  <a:gd name="T3" fmla="*/ 6 h 22"/>
                  <a:gd name="T4" fmla="*/ 8 w 16"/>
                  <a:gd name="T5" fmla="*/ 0 h 22"/>
                  <a:gd name="T6" fmla="*/ 12 w 16"/>
                  <a:gd name="T7" fmla="*/ 4 h 22"/>
                  <a:gd name="T8" fmla="*/ 0 w 16"/>
                  <a:gd name="T9" fmla="*/ 22 h 22"/>
                  <a:gd name="T10" fmla="*/ 0 w 16"/>
                  <a:gd name="T11" fmla="*/ 22 h 22"/>
                  <a:gd name="T12" fmla="*/ 0 w 16"/>
                  <a:gd name="T13" fmla="*/ 22 h 22"/>
                  <a:gd name="T14" fmla="*/ 0 60000 65536"/>
                  <a:gd name="T15" fmla="*/ 0 60000 65536"/>
                  <a:gd name="T16" fmla="*/ 0 60000 65536"/>
                  <a:gd name="T17" fmla="*/ 0 60000 65536"/>
                  <a:gd name="T18" fmla="*/ 0 60000 65536"/>
                  <a:gd name="T19" fmla="*/ 0 60000 65536"/>
                  <a:gd name="T20" fmla="*/ 0 60000 65536"/>
                  <a:gd name="T21" fmla="*/ 0 w 16"/>
                  <a:gd name="T22" fmla="*/ 0 h 22"/>
                  <a:gd name="T23" fmla="*/ 16 w 16"/>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2">
                    <a:moveTo>
                      <a:pt x="0" y="22"/>
                    </a:moveTo>
                    <a:lnTo>
                      <a:pt x="3" y="6"/>
                    </a:lnTo>
                    <a:lnTo>
                      <a:pt x="11" y="0"/>
                    </a:lnTo>
                    <a:lnTo>
                      <a:pt x="16" y="4"/>
                    </a:lnTo>
                    <a:lnTo>
                      <a:pt x="0" y="2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1" name="Freeform 90"/>
              <p:cNvSpPr>
                <a:spLocks/>
              </p:cNvSpPr>
              <p:nvPr/>
            </p:nvSpPr>
            <p:spPr bwMode="auto">
              <a:xfrm>
                <a:off x="5059" y="1594"/>
                <a:ext cx="164" cy="99"/>
              </a:xfrm>
              <a:custGeom>
                <a:avLst/>
                <a:gdLst>
                  <a:gd name="T0" fmla="*/ 12 w 171"/>
                  <a:gd name="T1" fmla="*/ 99 h 99"/>
                  <a:gd name="T2" fmla="*/ 61 w 171"/>
                  <a:gd name="T3" fmla="*/ 65 h 99"/>
                  <a:gd name="T4" fmla="*/ 96 w 171"/>
                  <a:gd name="T5" fmla="*/ 45 h 99"/>
                  <a:gd name="T6" fmla="*/ 59 w 171"/>
                  <a:gd name="T7" fmla="*/ 76 h 99"/>
                  <a:gd name="T8" fmla="*/ 62 w 171"/>
                  <a:gd name="T9" fmla="*/ 78 h 99"/>
                  <a:gd name="T10" fmla="*/ 118 w 171"/>
                  <a:gd name="T11" fmla="*/ 34 h 99"/>
                  <a:gd name="T12" fmla="*/ 145 w 171"/>
                  <a:gd name="T13" fmla="*/ 5 h 99"/>
                  <a:gd name="T14" fmla="*/ 142 w 171"/>
                  <a:gd name="T15" fmla="*/ 0 h 99"/>
                  <a:gd name="T16" fmla="*/ 118 w 171"/>
                  <a:gd name="T17" fmla="*/ 16 h 99"/>
                  <a:gd name="T18" fmla="*/ 115 w 171"/>
                  <a:gd name="T19" fmla="*/ 14 h 99"/>
                  <a:gd name="T20" fmla="*/ 102 w 171"/>
                  <a:gd name="T21" fmla="*/ 34 h 99"/>
                  <a:gd name="T22" fmla="*/ 94 w 171"/>
                  <a:gd name="T23" fmla="*/ 34 h 99"/>
                  <a:gd name="T24" fmla="*/ 114 w 171"/>
                  <a:gd name="T25" fmla="*/ 0 h 99"/>
                  <a:gd name="T26" fmla="*/ 94 w 171"/>
                  <a:gd name="T27" fmla="*/ 24 h 99"/>
                  <a:gd name="T28" fmla="*/ 30 w 171"/>
                  <a:gd name="T29" fmla="*/ 52 h 99"/>
                  <a:gd name="T30" fmla="*/ 15 w 171"/>
                  <a:gd name="T31" fmla="*/ 71 h 99"/>
                  <a:gd name="T32" fmla="*/ 6 w 171"/>
                  <a:gd name="T33" fmla="*/ 74 h 99"/>
                  <a:gd name="T34" fmla="*/ 0 w 171"/>
                  <a:gd name="T35" fmla="*/ 89 h 99"/>
                  <a:gd name="T36" fmla="*/ 12 w 171"/>
                  <a:gd name="T37" fmla="*/ 99 h 99"/>
                  <a:gd name="T38" fmla="*/ 12 w 171"/>
                  <a:gd name="T39" fmla="*/ 99 h 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9"/>
                  <a:gd name="T62" fmla="*/ 171 w 171"/>
                  <a:gd name="T63" fmla="*/ 99 h 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9">
                    <a:moveTo>
                      <a:pt x="13" y="99"/>
                    </a:moveTo>
                    <a:lnTo>
                      <a:pt x="73" y="65"/>
                    </a:lnTo>
                    <a:lnTo>
                      <a:pt x="113" y="45"/>
                    </a:lnTo>
                    <a:lnTo>
                      <a:pt x="71" y="76"/>
                    </a:lnTo>
                    <a:lnTo>
                      <a:pt x="74" y="78"/>
                    </a:lnTo>
                    <a:lnTo>
                      <a:pt x="139" y="34"/>
                    </a:lnTo>
                    <a:lnTo>
                      <a:pt x="171" y="5"/>
                    </a:lnTo>
                    <a:lnTo>
                      <a:pt x="168" y="0"/>
                    </a:lnTo>
                    <a:lnTo>
                      <a:pt x="139" y="16"/>
                    </a:lnTo>
                    <a:lnTo>
                      <a:pt x="136" y="14"/>
                    </a:lnTo>
                    <a:lnTo>
                      <a:pt x="121" y="34"/>
                    </a:lnTo>
                    <a:lnTo>
                      <a:pt x="111" y="34"/>
                    </a:lnTo>
                    <a:lnTo>
                      <a:pt x="134" y="0"/>
                    </a:lnTo>
                    <a:lnTo>
                      <a:pt x="111" y="24"/>
                    </a:lnTo>
                    <a:lnTo>
                      <a:pt x="34" y="52"/>
                    </a:lnTo>
                    <a:lnTo>
                      <a:pt x="19" y="71"/>
                    </a:lnTo>
                    <a:lnTo>
                      <a:pt x="6" y="74"/>
                    </a:lnTo>
                    <a:lnTo>
                      <a:pt x="0" y="89"/>
                    </a:lnTo>
                    <a:lnTo>
                      <a:pt x="13"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2" name="Freeform 91"/>
              <p:cNvSpPr>
                <a:spLocks/>
              </p:cNvSpPr>
              <p:nvPr/>
            </p:nvSpPr>
            <p:spPr bwMode="auto">
              <a:xfrm>
                <a:off x="5067" y="1487"/>
                <a:ext cx="153" cy="149"/>
              </a:xfrm>
              <a:custGeom>
                <a:avLst/>
                <a:gdLst>
                  <a:gd name="T0" fmla="*/ 11 w 160"/>
                  <a:gd name="T1" fmla="*/ 107 h 149"/>
                  <a:gd name="T2" fmla="*/ 11 w 160"/>
                  <a:gd name="T3" fmla="*/ 149 h 149"/>
                  <a:gd name="T4" fmla="*/ 22 w 160"/>
                  <a:gd name="T5" fmla="*/ 146 h 149"/>
                  <a:gd name="T6" fmla="*/ 48 w 160"/>
                  <a:gd name="T7" fmla="*/ 123 h 149"/>
                  <a:gd name="T8" fmla="*/ 55 w 160"/>
                  <a:gd name="T9" fmla="*/ 104 h 149"/>
                  <a:gd name="T10" fmla="*/ 61 w 160"/>
                  <a:gd name="T11" fmla="*/ 107 h 149"/>
                  <a:gd name="T12" fmla="*/ 96 w 160"/>
                  <a:gd name="T13" fmla="*/ 96 h 149"/>
                  <a:gd name="T14" fmla="*/ 96 w 160"/>
                  <a:gd name="T15" fmla="*/ 89 h 149"/>
                  <a:gd name="T16" fmla="*/ 103 w 160"/>
                  <a:gd name="T17" fmla="*/ 92 h 149"/>
                  <a:gd name="T18" fmla="*/ 110 w 160"/>
                  <a:gd name="T19" fmla="*/ 86 h 149"/>
                  <a:gd name="T20" fmla="*/ 119 w 160"/>
                  <a:gd name="T21" fmla="*/ 84 h 149"/>
                  <a:gd name="T22" fmla="*/ 134 w 160"/>
                  <a:gd name="T23" fmla="*/ 76 h 149"/>
                  <a:gd name="T24" fmla="*/ 120 w 160"/>
                  <a:gd name="T25" fmla="*/ 0 h 149"/>
                  <a:gd name="T26" fmla="*/ 0 w 160"/>
                  <a:gd name="T27" fmla="*/ 31 h 149"/>
                  <a:gd name="T28" fmla="*/ 11 w 160"/>
                  <a:gd name="T29" fmla="*/ 107 h 149"/>
                  <a:gd name="T30" fmla="*/ 11 w 160"/>
                  <a:gd name="T31" fmla="*/ 107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0"/>
                  <a:gd name="T49" fmla="*/ 0 h 149"/>
                  <a:gd name="T50" fmla="*/ 160 w 160"/>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0" h="149">
                    <a:moveTo>
                      <a:pt x="14" y="107"/>
                    </a:moveTo>
                    <a:lnTo>
                      <a:pt x="13" y="149"/>
                    </a:lnTo>
                    <a:lnTo>
                      <a:pt x="26" y="146"/>
                    </a:lnTo>
                    <a:lnTo>
                      <a:pt x="56" y="123"/>
                    </a:lnTo>
                    <a:lnTo>
                      <a:pt x="66" y="104"/>
                    </a:lnTo>
                    <a:lnTo>
                      <a:pt x="73" y="107"/>
                    </a:lnTo>
                    <a:lnTo>
                      <a:pt x="115" y="96"/>
                    </a:lnTo>
                    <a:lnTo>
                      <a:pt x="115" y="89"/>
                    </a:lnTo>
                    <a:lnTo>
                      <a:pt x="123" y="92"/>
                    </a:lnTo>
                    <a:lnTo>
                      <a:pt x="131" y="86"/>
                    </a:lnTo>
                    <a:lnTo>
                      <a:pt x="142" y="84"/>
                    </a:lnTo>
                    <a:lnTo>
                      <a:pt x="160" y="76"/>
                    </a:lnTo>
                    <a:lnTo>
                      <a:pt x="144" y="0"/>
                    </a:lnTo>
                    <a:lnTo>
                      <a:pt x="0" y="31"/>
                    </a:lnTo>
                    <a:lnTo>
                      <a:pt x="14" y="10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3" name="Freeform 92"/>
              <p:cNvSpPr>
                <a:spLocks/>
              </p:cNvSpPr>
              <p:nvPr/>
            </p:nvSpPr>
            <p:spPr bwMode="auto">
              <a:xfrm>
                <a:off x="5204" y="1479"/>
                <a:ext cx="68" cy="84"/>
              </a:xfrm>
              <a:custGeom>
                <a:avLst/>
                <a:gdLst>
                  <a:gd name="T0" fmla="*/ 12 w 71"/>
                  <a:gd name="T1" fmla="*/ 84 h 84"/>
                  <a:gd name="T2" fmla="*/ 37 w 71"/>
                  <a:gd name="T3" fmla="*/ 73 h 84"/>
                  <a:gd name="T4" fmla="*/ 39 w 71"/>
                  <a:gd name="T5" fmla="*/ 39 h 84"/>
                  <a:gd name="T6" fmla="*/ 47 w 71"/>
                  <a:gd name="T7" fmla="*/ 47 h 84"/>
                  <a:gd name="T8" fmla="*/ 49 w 71"/>
                  <a:gd name="T9" fmla="*/ 63 h 84"/>
                  <a:gd name="T10" fmla="*/ 53 w 71"/>
                  <a:gd name="T11" fmla="*/ 61 h 84"/>
                  <a:gd name="T12" fmla="*/ 59 w 71"/>
                  <a:gd name="T13" fmla="*/ 47 h 84"/>
                  <a:gd name="T14" fmla="*/ 53 w 71"/>
                  <a:gd name="T15" fmla="*/ 29 h 84"/>
                  <a:gd name="T16" fmla="*/ 39 w 71"/>
                  <a:gd name="T17" fmla="*/ 26 h 84"/>
                  <a:gd name="T18" fmla="*/ 31 w 71"/>
                  <a:gd name="T19" fmla="*/ 3 h 84"/>
                  <a:gd name="T20" fmla="*/ 22 w 71"/>
                  <a:gd name="T21" fmla="*/ 0 h 84"/>
                  <a:gd name="T22" fmla="*/ 0 w 71"/>
                  <a:gd name="T23" fmla="*/ 8 h 84"/>
                  <a:gd name="T24" fmla="*/ 12 w 71"/>
                  <a:gd name="T25" fmla="*/ 84 h 84"/>
                  <a:gd name="T26" fmla="*/ 12 w 71"/>
                  <a:gd name="T27" fmla="*/ 84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84"/>
                  <a:gd name="T44" fmla="*/ 71 w 71"/>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84">
                    <a:moveTo>
                      <a:pt x="16" y="84"/>
                    </a:moveTo>
                    <a:lnTo>
                      <a:pt x="45" y="73"/>
                    </a:lnTo>
                    <a:lnTo>
                      <a:pt x="47" y="39"/>
                    </a:lnTo>
                    <a:lnTo>
                      <a:pt x="55" y="47"/>
                    </a:lnTo>
                    <a:lnTo>
                      <a:pt x="57" y="63"/>
                    </a:lnTo>
                    <a:lnTo>
                      <a:pt x="63" y="61"/>
                    </a:lnTo>
                    <a:lnTo>
                      <a:pt x="71" y="47"/>
                    </a:lnTo>
                    <a:lnTo>
                      <a:pt x="63" y="29"/>
                    </a:lnTo>
                    <a:lnTo>
                      <a:pt x="47" y="26"/>
                    </a:lnTo>
                    <a:lnTo>
                      <a:pt x="35" y="3"/>
                    </a:lnTo>
                    <a:lnTo>
                      <a:pt x="26" y="0"/>
                    </a:lnTo>
                    <a:lnTo>
                      <a:pt x="0" y="8"/>
                    </a:lnTo>
                    <a:lnTo>
                      <a:pt x="16" y="8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4" name="Freeform 93"/>
              <p:cNvSpPr>
                <a:spLocks/>
              </p:cNvSpPr>
              <p:nvPr/>
            </p:nvSpPr>
            <p:spPr bwMode="auto">
              <a:xfrm>
                <a:off x="5065" y="1374"/>
                <a:ext cx="298" cy="152"/>
              </a:xfrm>
              <a:custGeom>
                <a:avLst/>
                <a:gdLst>
                  <a:gd name="T0" fmla="*/ 2 w 311"/>
                  <a:gd name="T1" fmla="*/ 144 h 152"/>
                  <a:gd name="T2" fmla="*/ 123 w 311"/>
                  <a:gd name="T3" fmla="*/ 113 h 152"/>
                  <a:gd name="T4" fmla="*/ 145 w 311"/>
                  <a:gd name="T5" fmla="*/ 105 h 152"/>
                  <a:gd name="T6" fmla="*/ 152 w 311"/>
                  <a:gd name="T7" fmla="*/ 108 h 152"/>
                  <a:gd name="T8" fmla="*/ 163 w 311"/>
                  <a:gd name="T9" fmla="*/ 131 h 152"/>
                  <a:gd name="T10" fmla="*/ 176 w 311"/>
                  <a:gd name="T11" fmla="*/ 134 h 152"/>
                  <a:gd name="T12" fmla="*/ 183 w 311"/>
                  <a:gd name="T13" fmla="*/ 152 h 152"/>
                  <a:gd name="T14" fmla="*/ 192 w 311"/>
                  <a:gd name="T15" fmla="*/ 152 h 152"/>
                  <a:gd name="T16" fmla="*/ 202 w 311"/>
                  <a:gd name="T17" fmla="*/ 136 h 152"/>
                  <a:gd name="T18" fmla="*/ 205 w 311"/>
                  <a:gd name="T19" fmla="*/ 121 h 152"/>
                  <a:gd name="T20" fmla="*/ 216 w 311"/>
                  <a:gd name="T21" fmla="*/ 141 h 152"/>
                  <a:gd name="T22" fmla="*/ 263 w 311"/>
                  <a:gd name="T23" fmla="*/ 123 h 152"/>
                  <a:gd name="T24" fmla="*/ 261 w 311"/>
                  <a:gd name="T25" fmla="*/ 102 h 152"/>
                  <a:gd name="T26" fmla="*/ 247 w 311"/>
                  <a:gd name="T27" fmla="*/ 74 h 152"/>
                  <a:gd name="T28" fmla="*/ 239 w 311"/>
                  <a:gd name="T29" fmla="*/ 71 h 152"/>
                  <a:gd name="T30" fmla="*/ 232 w 311"/>
                  <a:gd name="T31" fmla="*/ 71 h 152"/>
                  <a:gd name="T32" fmla="*/ 233 w 311"/>
                  <a:gd name="T33" fmla="*/ 77 h 152"/>
                  <a:gd name="T34" fmla="*/ 244 w 311"/>
                  <a:gd name="T35" fmla="*/ 79 h 152"/>
                  <a:gd name="T36" fmla="*/ 249 w 311"/>
                  <a:gd name="T37" fmla="*/ 105 h 152"/>
                  <a:gd name="T38" fmla="*/ 230 w 311"/>
                  <a:gd name="T39" fmla="*/ 115 h 152"/>
                  <a:gd name="T40" fmla="*/ 202 w 311"/>
                  <a:gd name="T41" fmla="*/ 94 h 152"/>
                  <a:gd name="T42" fmla="*/ 192 w 311"/>
                  <a:gd name="T43" fmla="*/ 71 h 152"/>
                  <a:gd name="T44" fmla="*/ 180 w 311"/>
                  <a:gd name="T45" fmla="*/ 63 h 152"/>
                  <a:gd name="T46" fmla="*/ 179 w 311"/>
                  <a:gd name="T47" fmla="*/ 71 h 152"/>
                  <a:gd name="T48" fmla="*/ 168 w 311"/>
                  <a:gd name="T49" fmla="*/ 58 h 152"/>
                  <a:gd name="T50" fmla="*/ 178 w 311"/>
                  <a:gd name="T51" fmla="*/ 42 h 152"/>
                  <a:gd name="T52" fmla="*/ 186 w 311"/>
                  <a:gd name="T53" fmla="*/ 26 h 152"/>
                  <a:gd name="T54" fmla="*/ 170 w 311"/>
                  <a:gd name="T55" fmla="*/ 0 h 152"/>
                  <a:gd name="T56" fmla="*/ 145 w 311"/>
                  <a:gd name="T57" fmla="*/ 21 h 152"/>
                  <a:gd name="T58" fmla="*/ 57 w 311"/>
                  <a:gd name="T59" fmla="*/ 48 h 152"/>
                  <a:gd name="T60" fmla="*/ 0 w 311"/>
                  <a:gd name="T61" fmla="*/ 63 h 152"/>
                  <a:gd name="T62" fmla="*/ 2 w 311"/>
                  <a:gd name="T63" fmla="*/ 144 h 152"/>
                  <a:gd name="T64" fmla="*/ 2 w 311"/>
                  <a:gd name="T65" fmla="*/ 144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2"/>
                  <a:gd name="T101" fmla="*/ 311 w 311"/>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2">
                    <a:moveTo>
                      <a:pt x="2" y="144"/>
                    </a:moveTo>
                    <a:lnTo>
                      <a:pt x="146" y="113"/>
                    </a:lnTo>
                    <a:lnTo>
                      <a:pt x="172" y="105"/>
                    </a:lnTo>
                    <a:lnTo>
                      <a:pt x="181" y="108"/>
                    </a:lnTo>
                    <a:lnTo>
                      <a:pt x="193" y="131"/>
                    </a:lnTo>
                    <a:lnTo>
                      <a:pt x="209" y="134"/>
                    </a:lnTo>
                    <a:lnTo>
                      <a:pt x="217" y="152"/>
                    </a:lnTo>
                    <a:lnTo>
                      <a:pt x="228" y="152"/>
                    </a:lnTo>
                    <a:lnTo>
                      <a:pt x="240" y="136"/>
                    </a:lnTo>
                    <a:lnTo>
                      <a:pt x="243" y="121"/>
                    </a:lnTo>
                    <a:lnTo>
                      <a:pt x="256" y="141"/>
                    </a:lnTo>
                    <a:lnTo>
                      <a:pt x="311" y="123"/>
                    </a:lnTo>
                    <a:lnTo>
                      <a:pt x="309" y="102"/>
                    </a:lnTo>
                    <a:lnTo>
                      <a:pt x="293" y="74"/>
                    </a:lnTo>
                    <a:lnTo>
                      <a:pt x="283" y="71"/>
                    </a:lnTo>
                    <a:lnTo>
                      <a:pt x="275" y="71"/>
                    </a:lnTo>
                    <a:lnTo>
                      <a:pt x="277" y="77"/>
                    </a:lnTo>
                    <a:lnTo>
                      <a:pt x="290" y="79"/>
                    </a:lnTo>
                    <a:lnTo>
                      <a:pt x="295" y="105"/>
                    </a:lnTo>
                    <a:lnTo>
                      <a:pt x="272" y="115"/>
                    </a:lnTo>
                    <a:lnTo>
                      <a:pt x="240" y="94"/>
                    </a:lnTo>
                    <a:lnTo>
                      <a:pt x="228" y="71"/>
                    </a:lnTo>
                    <a:lnTo>
                      <a:pt x="214" y="63"/>
                    </a:lnTo>
                    <a:lnTo>
                      <a:pt x="212" y="71"/>
                    </a:lnTo>
                    <a:lnTo>
                      <a:pt x="199" y="58"/>
                    </a:lnTo>
                    <a:lnTo>
                      <a:pt x="211" y="42"/>
                    </a:lnTo>
                    <a:lnTo>
                      <a:pt x="220" y="26"/>
                    </a:lnTo>
                    <a:lnTo>
                      <a:pt x="201" y="0"/>
                    </a:lnTo>
                    <a:lnTo>
                      <a:pt x="172" y="21"/>
                    </a:lnTo>
                    <a:lnTo>
                      <a:pt x="68" y="48"/>
                    </a:lnTo>
                    <a:lnTo>
                      <a:pt x="0" y="63"/>
                    </a:lnTo>
                    <a:lnTo>
                      <a:pt x="2" y="14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5" name="Freeform 94"/>
              <p:cNvSpPr>
                <a:spLocks/>
              </p:cNvSpPr>
              <p:nvPr/>
            </p:nvSpPr>
            <p:spPr bwMode="auto">
              <a:xfrm>
                <a:off x="5303" y="1523"/>
                <a:ext cx="23" cy="22"/>
              </a:xfrm>
              <a:custGeom>
                <a:avLst/>
                <a:gdLst>
                  <a:gd name="T0" fmla="*/ 0 w 28"/>
                  <a:gd name="T1" fmla="*/ 21 h 21"/>
                  <a:gd name="T2" fmla="*/ 12 w 28"/>
                  <a:gd name="T3" fmla="*/ 0 h 21"/>
                  <a:gd name="T4" fmla="*/ 24 w 28"/>
                  <a:gd name="T5" fmla="*/ 9 h 21"/>
                  <a:gd name="T6" fmla="*/ 0 w 28"/>
                  <a:gd name="T7" fmla="*/ 21 h 21"/>
                  <a:gd name="T8" fmla="*/ 0 w 28"/>
                  <a:gd name="T9" fmla="*/ 21 h 21"/>
                  <a:gd name="T10" fmla="*/ 0 w 28"/>
                  <a:gd name="T11" fmla="*/ 21 h 21"/>
                  <a:gd name="T12" fmla="*/ 0 60000 65536"/>
                  <a:gd name="T13" fmla="*/ 0 60000 65536"/>
                  <a:gd name="T14" fmla="*/ 0 60000 65536"/>
                  <a:gd name="T15" fmla="*/ 0 60000 65536"/>
                  <a:gd name="T16" fmla="*/ 0 60000 65536"/>
                  <a:gd name="T17" fmla="*/ 0 60000 65536"/>
                  <a:gd name="T18" fmla="*/ 0 w 28"/>
                  <a:gd name="T19" fmla="*/ 0 h 21"/>
                  <a:gd name="T20" fmla="*/ 28 w 2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8" h="21">
                    <a:moveTo>
                      <a:pt x="0" y="21"/>
                    </a:moveTo>
                    <a:lnTo>
                      <a:pt x="12" y="0"/>
                    </a:lnTo>
                    <a:lnTo>
                      <a:pt x="28" y="9"/>
                    </a:lnTo>
                    <a:lnTo>
                      <a:pt x="0" y="2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6" name="Freeform 95"/>
              <p:cNvSpPr>
                <a:spLocks/>
              </p:cNvSpPr>
              <p:nvPr/>
            </p:nvSpPr>
            <p:spPr bwMode="auto">
              <a:xfrm>
                <a:off x="5353" y="1519"/>
                <a:ext cx="22" cy="17"/>
              </a:xfrm>
              <a:custGeom>
                <a:avLst/>
                <a:gdLst>
                  <a:gd name="T0" fmla="*/ 0 w 23"/>
                  <a:gd name="T1" fmla="*/ 17 h 17"/>
                  <a:gd name="T2" fmla="*/ 11 w 23"/>
                  <a:gd name="T3" fmla="*/ 0 h 17"/>
                  <a:gd name="T4" fmla="*/ 19 w 23"/>
                  <a:gd name="T5" fmla="*/ 12 h 17"/>
                  <a:gd name="T6" fmla="*/ 0 w 23"/>
                  <a:gd name="T7" fmla="*/ 17 h 17"/>
                  <a:gd name="T8" fmla="*/ 0 w 23"/>
                  <a:gd name="T9" fmla="*/ 17 h 17"/>
                  <a:gd name="T10" fmla="*/ 0 w 23"/>
                  <a:gd name="T11" fmla="*/ 17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0" y="17"/>
                    </a:moveTo>
                    <a:lnTo>
                      <a:pt x="13" y="0"/>
                    </a:lnTo>
                    <a:lnTo>
                      <a:pt x="23" y="12"/>
                    </a:lnTo>
                    <a:lnTo>
                      <a:pt x="0" y="1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7" name="Freeform 96"/>
              <p:cNvSpPr>
                <a:spLocks/>
              </p:cNvSpPr>
              <p:nvPr/>
            </p:nvSpPr>
            <p:spPr bwMode="auto">
              <a:xfrm>
                <a:off x="5000" y="1150"/>
                <a:ext cx="144" cy="287"/>
              </a:xfrm>
              <a:custGeom>
                <a:avLst/>
                <a:gdLst>
                  <a:gd name="T0" fmla="*/ 20 w 151"/>
                  <a:gd name="T1" fmla="*/ 118 h 288"/>
                  <a:gd name="T2" fmla="*/ 27 w 151"/>
                  <a:gd name="T3" fmla="*/ 170 h 288"/>
                  <a:gd name="T4" fmla="*/ 56 w 151"/>
                  <a:gd name="T5" fmla="*/ 288 h 288"/>
                  <a:gd name="T6" fmla="*/ 113 w 151"/>
                  <a:gd name="T7" fmla="*/ 273 h 288"/>
                  <a:gd name="T8" fmla="*/ 108 w 151"/>
                  <a:gd name="T9" fmla="*/ 105 h 288"/>
                  <a:gd name="T10" fmla="*/ 122 w 151"/>
                  <a:gd name="T11" fmla="*/ 71 h 288"/>
                  <a:gd name="T12" fmla="*/ 125 w 151"/>
                  <a:gd name="T13" fmla="*/ 0 h 288"/>
                  <a:gd name="T14" fmla="*/ 0 w 151"/>
                  <a:gd name="T15" fmla="*/ 35 h 288"/>
                  <a:gd name="T16" fmla="*/ 20 w 151"/>
                  <a:gd name="T17" fmla="*/ 118 h 288"/>
                  <a:gd name="T18" fmla="*/ 20 w 151"/>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288"/>
                  <a:gd name="T32" fmla="*/ 151 w 151"/>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288">
                    <a:moveTo>
                      <a:pt x="24" y="118"/>
                    </a:moveTo>
                    <a:lnTo>
                      <a:pt x="31" y="170"/>
                    </a:lnTo>
                    <a:lnTo>
                      <a:pt x="68" y="288"/>
                    </a:lnTo>
                    <a:lnTo>
                      <a:pt x="136" y="273"/>
                    </a:lnTo>
                    <a:lnTo>
                      <a:pt x="131" y="105"/>
                    </a:lnTo>
                    <a:lnTo>
                      <a:pt x="147" y="71"/>
                    </a:lnTo>
                    <a:lnTo>
                      <a:pt x="151" y="0"/>
                    </a:lnTo>
                    <a:lnTo>
                      <a:pt x="0" y="35"/>
                    </a:lnTo>
                    <a:lnTo>
                      <a:pt x="24" y="11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8" name="Freeform 97"/>
              <p:cNvSpPr>
                <a:spLocks/>
              </p:cNvSpPr>
              <p:nvPr/>
            </p:nvSpPr>
            <p:spPr bwMode="auto">
              <a:xfrm>
                <a:off x="5125" y="1107"/>
                <a:ext cx="134" cy="314"/>
              </a:xfrm>
              <a:custGeom>
                <a:avLst/>
                <a:gdLst>
                  <a:gd name="T0" fmla="*/ 0 w 140"/>
                  <a:gd name="T1" fmla="*/ 147 h 315"/>
                  <a:gd name="T2" fmla="*/ 12 w 140"/>
                  <a:gd name="T3" fmla="*/ 113 h 315"/>
                  <a:gd name="T4" fmla="*/ 16 w 140"/>
                  <a:gd name="T5" fmla="*/ 42 h 315"/>
                  <a:gd name="T6" fmla="*/ 14 w 140"/>
                  <a:gd name="T7" fmla="*/ 14 h 315"/>
                  <a:gd name="T8" fmla="*/ 38 w 140"/>
                  <a:gd name="T9" fmla="*/ 0 h 315"/>
                  <a:gd name="T10" fmla="*/ 92 w 140"/>
                  <a:gd name="T11" fmla="*/ 197 h 315"/>
                  <a:gd name="T12" fmla="*/ 118 w 140"/>
                  <a:gd name="T13" fmla="*/ 239 h 315"/>
                  <a:gd name="T14" fmla="*/ 116 w 140"/>
                  <a:gd name="T15" fmla="*/ 267 h 315"/>
                  <a:gd name="T16" fmla="*/ 92 w 140"/>
                  <a:gd name="T17" fmla="*/ 288 h 315"/>
                  <a:gd name="T18" fmla="*/ 5 w 140"/>
                  <a:gd name="T19" fmla="*/ 315 h 315"/>
                  <a:gd name="T20" fmla="*/ 0 w 140"/>
                  <a:gd name="T21" fmla="*/ 147 h 315"/>
                  <a:gd name="T22" fmla="*/ 0 w 140"/>
                  <a:gd name="T23" fmla="*/ 147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315"/>
                  <a:gd name="T38" fmla="*/ 140 w 140"/>
                  <a:gd name="T39" fmla="*/ 315 h 3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315">
                    <a:moveTo>
                      <a:pt x="0" y="147"/>
                    </a:moveTo>
                    <a:lnTo>
                      <a:pt x="16" y="113"/>
                    </a:lnTo>
                    <a:lnTo>
                      <a:pt x="20" y="42"/>
                    </a:lnTo>
                    <a:lnTo>
                      <a:pt x="18" y="14"/>
                    </a:lnTo>
                    <a:lnTo>
                      <a:pt x="46" y="0"/>
                    </a:lnTo>
                    <a:lnTo>
                      <a:pt x="109" y="197"/>
                    </a:lnTo>
                    <a:lnTo>
                      <a:pt x="140" y="239"/>
                    </a:lnTo>
                    <a:lnTo>
                      <a:pt x="138" y="267"/>
                    </a:lnTo>
                    <a:lnTo>
                      <a:pt x="109" y="288"/>
                    </a:lnTo>
                    <a:lnTo>
                      <a:pt x="5" y="315"/>
                    </a:lnTo>
                    <a:lnTo>
                      <a:pt x="0" y="14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9" name="Freeform 98"/>
              <p:cNvSpPr>
                <a:spLocks/>
              </p:cNvSpPr>
              <p:nvPr/>
            </p:nvSpPr>
            <p:spPr bwMode="auto">
              <a:xfrm>
                <a:off x="5169" y="825"/>
                <a:ext cx="326" cy="521"/>
              </a:xfrm>
              <a:custGeom>
                <a:avLst/>
                <a:gdLst>
                  <a:gd name="T0" fmla="*/ 0 w 340"/>
                  <a:gd name="T1" fmla="*/ 282 h 521"/>
                  <a:gd name="T2" fmla="*/ 15 w 340"/>
                  <a:gd name="T3" fmla="*/ 283 h 521"/>
                  <a:gd name="T4" fmla="*/ 17 w 340"/>
                  <a:gd name="T5" fmla="*/ 249 h 521"/>
                  <a:gd name="T6" fmla="*/ 37 w 340"/>
                  <a:gd name="T7" fmla="*/ 202 h 521"/>
                  <a:gd name="T8" fmla="*/ 30 w 340"/>
                  <a:gd name="T9" fmla="*/ 168 h 521"/>
                  <a:gd name="T10" fmla="*/ 70 w 340"/>
                  <a:gd name="T11" fmla="*/ 5 h 521"/>
                  <a:gd name="T12" fmla="*/ 78 w 340"/>
                  <a:gd name="T13" fmla="*/ 5 h 521"/>
                  <a:gd name="T14" fmla="*/ 82 w 340"/>
                  <a:gd name="T15" fmla="*/ 26 h 521"/>
                  <a:gd name="T16" fmla="*/ 123 w 340"/>
                  <a:gd name="T17" fmla="*/ 8 h 521"/>
                  <a:gd name="T18" fmla="*/ 124 w 340"/>
                  <a:gd name="T19" fmla="*/ 0 h 521"/>
                  <a:gd name="T20" fmla="*/ 157 w 340"/>
                  <a:gd name="T21" fmla="*/ 8 h 521"/>
                  <a:gd name="T22" fmla="*/ 211 w 340"/>
                  <a:gd name="T23" fmla="*/ 170 h 521"/>
                  <a:gd name="T24" fmla="*/ 235 w 340"/>
                  <a:gd name="T25" fmla="*/ 172 h 521"/>
                  <a:gd name="T26" fmla="*/ 279 w 340"/>
                  <a:gd name="T27" fmla="*/ 232 h 521"/>
                  <a:gd name="T28" fmla="*/ 273 w 340"/>
                  <a:gd name="T29" fmla="*/ 243 h 521"/>
                  <a:gd name="T30" fmla="*/ 288 w 340"/>
                  <a:gd name="T31" fmla="*/ 243 h 521"/>
                  <a:gd name="T32" fmla="*/ 277 w 340"/>
                  <a:gd name="T33" fmla="*/ 272 h 521"/>
                  <a:gd name="T34" fmla="*/ 256 w 340"/>
                  <a:gd name="T35" fmla="*/ 290 h 521"/>
                  <a:gd name="T36" fmla="*/ 230 w 340"/>
                  <a:gd name="T37" fmla="*/ 306 h 521"/>
                  <a:gd name="T38" fmla="*/ 226 w 340"/>
                  <a:gd name="T39" fmla="*/ 325 h 521"/>
                  <a:gd name="T40" fmla="*/ 215 w 340"/>
                  <a:gd name="T41" fmla="*/ 308 h 521"/>
                  <a:gd name="T42" fmla="*/ 191 w 340"/>
                  <a:gd name="T43" fmla="*/ 329 h 521"/>
                  <a:gd name="T44" fmla="*/ 182 w 340"/>
                  <a:gd name="T45" fmla="*/ 329 h 521"/>
                  <a:gd name="T46" fmla="*/ 173 w 340"/>
                  <a:gd name="T47" fmla="*/ 316 h 521"/>
                  <a:gd name="T48" fmla="*/ 167 w 340"/>
                  <a:gd name="T49" fmla="*/ 379 h 521"/>
                  <a:gd name="T50" fmla="*/ 146 w 340"/>
                  <a:gd name="T51" fmla="*/ 389 h 521"/>
                  <a:gd name="T52" fmla="*/ 137 w 340"/>
                  <a:gd name="T53" fmla="*/ 413 h 521"/>
                  <a:gd name="T54" fmla="*/ 124 w 340"/>
                  <a:gd name="T55" fmla="*/ 413 h 521"/>
                  <a:gd name="T56" fmla="*/ 96 w 340"/>
                  <a:gd name="T57" fmla="*/ 448 h 521"/>
                  <a:gd name="T58" fmla="*/ 94 w 340"/>
                  <a:gd name="T59" fmla="*/ 478 h 521"/>
                  <a:gd name="T60" fmla="*/ 87 w 340"/>
                  <a:gd name="T61" fmla="*/ 489 h 521"/>
                  <a:gd name="T62" fmla="*/ 79 w 340"/>
                  <a:gd name="T63" fmla="*/ 521 h 521"/>
                  <a:gd name="T64" fmla="*/ 54 w 340"/>
                  <a:gd name="T65" fmla="*/ 479 h 521"/>
                  <a:gd name="T66" fmla="*/ 0 w 340"/>
                  <a:gd name="T67" fmla="*/ 282 h 521"/>
                  <a:gd name="T68" fmla="*/ 0 w 340"/>
                  <a:gd name="T69" fmla="*/ 282 h 5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1"/>
                  <a:gd name="T107" fmla="*/ 340 w 340"/>
                  <a:gd name="T108" fmla="*/ 521 h 5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1">
                    <a:moveTo>
                      <a:pt x="0" y="282"/>
                    </a:moveTo>
                    <a:lnTo>
                      <a:pt x="19" y="283"/>
                    </a:lnTo>
                    <a:lnTo>
                      <a:pt x="21" y="249"/>
                    </a:lnTo>
                    <a:lnTo>
                      <a:pt x="45" y="202"/>
                    </a:lnTo>
                    <a:lnTo>
                      <a:pt x="34" y="168"/>
                    </a:lnTo>
                    <a:lnTo>
                      <a:pt x="82" y="5"/>
                    </a:lnTo>
                    <a:lnTo>
                      <a:pt x="92" y="5"/>
                    </a:lnTo>
                    <a:lnTo>
                      <a:pt x="97" y="26"/>
                    </a:lnTo>
                    <a:lnTo>
                      <a:pt x="145" y="8"/>
                    </a:lnTo>
                    <a:lnTo>
                      <a:pt x="147" y="0"/>
                    </a:lnTo>
                    <a:lnTo>
                      <a:pt x="186" y="8"/>
                    </a:lnTo>
                    <a:lnTo>
                      <a:pt x="249" y="170"/>
                    </a:lnTo>
                    <a:lnTo>
                      <a:pt x="278" y="172"/>
                    </a:lnTo>
                    <a:lnTo>
                      <a:pt x="330" y="232"/>
                    </a:lnTo>
                    <a:lnTo>
                      <a:pt x="323" y="243"/>
                    </a:lnTo>
                    <a:lnTo>
                      <a:pt x="340" y="243"/>
                    </a:lnTo>
                    <a:lnTo>
                      <a:pt x="328" y="272"/>
                    </a:lnTo>
                    <a:lnTo>
                      <a:pt x="302" y="290"/>
                    </a:lnTo>
                    <a:lnTo>
                      <a:pt x="272" y="306"/>
                    </a:lnTo>
                    <a:lnTo>
                      <a:pt x="268" y="325"/>
                    </a:lnTo>
                    <a:lnTo>
                      <a:pt x="254" y="308"/>
                    </a:lnTo>
                    <a:lnTo>
                      <a:pt x="226" y="329"/>
                    </a:lnTo>
                    <a:lnTo>
                      <a:pt x="215" y="329"/>
                    </a:lnTo>
                    <a:lnTo>
                      <a:pt x="204" y="316"/>
                    </a:lnTo>
                    <a:lnTo>
                      <a:pt x="197" y="379"/>
                    </a:lnTo>
                    <a:lnTo>
                      <a:pt x="173" y="389"/>
                    </a:lnTo>
                    <a:lnTo>
                      <a:pt x="162" y="413"/>
                    </a:lnTo>
                    <a:lnTo>
                      <a:pt x="147" y="413"/>
                    </a:lnTo>
                    <a:lnTo>
                      <a:pt x="113" y="448"/>
                    </a:lnTo>
                    <a:lnTo>
                      <a:pt x="111" y="478"/>
                    </a:lnTo>
                    <a:lnTo>
                      <a:pt x="103" y="489"/>
                    </a:lnTo>
                    <a:lnTo>
                      <a:pt x="94" y="521"/>
                    </a:lnTo>
                    <a:lnTo>
                      <a:pt x="63" y="479"/>
                    </a:lnTo>
                    <a:lnTo>
                      <a:pt x="0" y="28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0" name="Freeform 99"/>
              <p:cNvSpPr>
                <a:spLocks/>
              </p:cNvSpPr>
              <p:nvPr/>
            </p:nvSpPr>
            <p:spPr bwMode="auto">
              <a:xfrm>
                <a:off x="1039" y="624"/>
                <a:ext cx="593" cy="441"/>
              </a:xfrm>
              <a:custGeom>
                <a:avLst/>
                <a:gdLst>
                  <a:gd name="T0" fmla="*/ 19 w 622"/>
                  <a:gd name="T1" fmla="*/ 96 h 441"/>
                  <a:gd name="T2" fmla="*/ 11 w 622"/>
                  <a:gd name="T3" fmla="*/ 217 h 441"/>
                  <a:gd name="T4" fmla="*/ 25 w 622"/>
                  <a:gd name="T5" fmla="*/ 217 h 441"/>
                  <a:gd name="T6" fmla="*/ 17 w 622"/>
                  <a:gd name="T7" fmla="*/ 243 h 441"/>
                  <a:gd name="T8" fmla="*/ 10 w 622"/>
                  <a:gd name="T9" fmla="*/ 229 h 441"/>
                  <a:gd name="T10" fmla="*/ 0 w 622"/>
                  <a:gd name="T11" fmla="*/ 259 h 441"/>
                  <a:gd name="T12" fmla="*/ 36 w 622"/>
                  <a:gd name="T13" fmla="*/ 284 h 441"/>
                  <a:gd name="T14" fmla="*/ 37 w 622"/>
                  <a:gd name="T15" fmla="*/ 295 h 441"/>
                  <a:gd name="T16" fmla="*/ 49 w 622"/>
                  <a:gd name="T17" fmla="*/ 297 h 441"/>
                  <a:gd name="T18" fmla="*/ 95 w 622"/>
                  <a:gd name="T19" fmla="*/ 386 h 441"/>
                  <a:gd name="T20" fmla="*/ 149 w 622"/>
                  <a:gd name="T21" fmla="*/ 382 h 441"/>
                  <a:gd name="T22" fmla="*/ 189 w 622"/>
                  <a:gd name="T23" fmla="*/ 403 h 441"/>
                  <a:gd name="T24" fmla="*/ 208 w 622"/>
                  <a:gd name="T25" fmla="*/ 400 h 441"/>
                  <a:gd name="T26" fmla="*/ 328 w 622"/>
                  <a:gd name="T27" fmla="*/ 403 h 441"/>
                  <a:gd name="T28" fmla="*/ 465 w 622"/>
                  <a:gd name="T29" fmla="*/ 441 h 441"/>
                  <a:gd name="T30" fmla="*/ 468 w 622"/>
                  <a:gd name="T31" fmla="*/ 392 h 441"/>
                  <a:gd name="T32" fmla="*/ 524 w 622"/>
                  <a:gd name="T33" fmla="*/ 110 h 441"/>
                  <a:gd name="T34" fmla="*/ 161 w 622"/>
                  <a:gd name="T35" fmla="*/ 0 h 441"/>
                  <a:gd name="T36" fmla="*/ 164 w 622"/>
                  <a:gd name="T37" fmla="*/ 83 h 441"/>
                  <a:gd name="T38" fmla="*/ 146 w 622"/>
                  <a:gd name="T39" fmla="*/ 151 h 441"/>
                  <a:gd name="T40" fmla="*/ 143 w 622"/>
                  <a:gd name="T41" fmla="*/ 187 h 441"/>
                  <a:gd name="T42" fmla="*/ 105 w 622"/>
                  <a:gd name="T43" fmla="*/ 199 h 441"/>
                  <a:gd name="T44" fmla="*/ 103 w 622"/>
                  <a:gd name="T45" fmla="*/ 182 h 441"/>
                  <a:gd name="T46" fmla="*/ 134 w 622"/>
                  <a:gd name="T47" fmla="*/ 159 h 441"/>
                  <a:gd name="T48" fmla="*/ 131 w 622"/>
                  <a:gd name="T49" fmla="*/ 141 h 441"/>
                  <a:gd name="T50" fmla="*/ 103 w 622"/>
                  <a:gd name="T51" fmla="*/ 144 h 441"/>
                  <a:gd name="T52" fmla="*/ 124 w 622"/>
                  <a:gd name="T53" fmla="*/ 123 h 441"/>
                  <a:gd name="T54" fmla="*/ 139 w 622"/>
                  <a:gd name="T55" fmla="*/ 109 h 441"/>
                  <a:gd name="T56" fmla="*/ 22 w 622"/>
                  <a:gd name="T57" fmla="*/ 21 h 441"/>
                  <a:gd name="T58" fmla="*/ 11 w 622"/>
                  <a:gd name="T59" fmla="*/ 46 h 441"/>
                  <a:gd name="T60" fmla="*/ 19 w 622"/>
                  <a:gd name="T61" fmla="*/ 96 h 441"/>
                  <a:gd name="T62" fmla="*/ 19 w 622"/>
                  <a:gd name="T63" fmla="*/ 96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1"/>
                  <a:gd name="T98" fmla="*/ 622 w 622"/>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1">
                    <a:moveTo>
                      <a:pt x="23" y="96"/>
                    </a:moveTo>
                    <a:lnTo>
                      <a:pt x="15" y="217"/>
                    </a:lnTo>
                    <a:lnTo>
                      <a:pt x="29" y="217"/>
                    </a:lnTo>
                    <a:lnTo>
                      <a:pt x="21" y="243"/>
                    </a:lnTo>
                    <a:lnTo>
                      <a:pt x="10" y="229"/>
                    </a:lnTo>
                    <a:lnTo>
                      <a:pt x="0" y="259"/>
                    </a:lnTo>
                    <a:lnTo>
                      <a:pt x="44" y="284"/>
                    </a:lnTo>
                    <a:lnTo>
                      <a:pt x="45" y="295"/>
                    </a:lnTo>
                    <a:lnTo>
                      <a:pt x="57" y="297"/>
                    </a:lnTo>
                    <a:lnTo>
                      <a:pt x="113" y="386"/>
                    </a:lnTo>
                    <a:lnTo>
                      <a:pt x="177" y="382"/>
                    </a:lnTo>
                    <a:lnTo>
                      <a:pt x="224" y="403"/>
                    </a:lnTo>
                    <a:lnTo>
                      <a:pt x="246" y="400"/>
                    </a:lnTo>
                    <a:lnTo>
                      <a:pt x="389" y="403"/>
                    </a:lnTo>
                    <a:lnTo>
                      <a:pt x="551" y="441"/>
                    </a:lnTo>
                    <a:lnTo>
                      <a:pt x="554" y="392"/>
                    </a:lnTo>
                    <a:lnTo>
                      <a:pt x="622" y="110"/>
                    </a:lnTo>
                    <a:lnTo>
                      <a:pt x="191" y="0"/>
                    </a:lnTo>
                    <a:lnTo>
                      <a:pt x="194" y="83"/>
                    </a:lnTo>
                    <a:lnTo>
                      <a:pt x="173" y="151"/>
                    </a:lnTo>
                    <a:lnTo>
                      <a:pt x="170" y="187"/>
                    </a:lnTo>
                    <a:lnTo>
                      <a:pt x="125" y="199"/>
                    </a:lnTo>
                    <a:lnTo>
                      <a:pt x="122" y="182"/>
                    </a:lnTo>
                    <a:lnTo>
                      <a:pt x="159" y="159"/>
                    </a:lnTo>
                    <a:lnTo>
                      <a:pt x="156" y="141"/>
                    </a:lnTo>
                    <a:lnTo>
                      <a:pt x="123" y="144"/>
                    </a:lnTo>
                    <a:lnTo>
                      <a:pt x="147" y="123"/>
                    </a:lnTo>
                    <a:lnTo>
                      <a:pt x="165" y="109"/>
                    </a:lnTo>
                    <a:lnTo>
                      <a:pt x="26" y="21"/>
                    </a:lnTo>
                    <a:lnTo>
                      <a:pt x="15" y="46"/>
                    </a:lnTo>
                    <a:lnTo>
                      <a:pt x="23" y="96"/>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1" name="Freeform 100"/>
              <p:cNvSpPr>
                <a:spLocks/>
              </p:cNvSpPr>
              <p:nvPr/>
            </p:nvSpPr>
            <p:spPr bwMode="auto">
              <a:xfrm>
                <a:off x="1590" y="1560"/>
                <a:ext cx="504" cy="641"/>
              </a:xfrm>
              <a:custGeom>
                <a:avLst/>
                <a:gdLst>
                  <a:gd name="T0" fmla="*/ 97 w 526"/>
                  <a:gd name="T1" fmla="*/ 0 h 641"/>
                  <a:gd name="T2" fmla="*/ 311 w 526"/>
                  <a:gd name="T3" fmla="*/ 47 h 641"/>
                  <a:gd name="T4" fmla="*/ 295 w 526"/>
                  <a:gd name="T5" fmla="*/ 159 h 641"/>
                  <a:gd name="T6" fmla="*/ 444 w 526"/>
                  <a:gd name="T7" fmla="*/ 186 h 641"/>
                  <a:gd name="T8" fmla="*/ 386 w 526"/>
                  <a:gd name="T9" fmla="*/ 641 h 641"/>
                  <a:gd name="T10" fmla="*/ 0 w 526"/>
                  <a:gd name="T11" fmla="*/ 565 h 641"/>
                  <a:gd name="T12" fmla="*/ 97 w 526"/>
                  <a:gd name="T13" fmla="*/ 0 h 641"/>
                  <a:gd name="T14" fmla="*/ 97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5" y="0"/>
                    </a:moveTo>
                    <a:lnTo>
                      <a:pt x="369" y="47"/>
                    </a:lnTo>
                    <a:lnTo>
                      <a:pt x="350" y="159"/>
                    </a:lnTo>
                    <a:lnTo>
                      <a:pt x="526" y="186"/>
                    </a:lnTo>
                    <a:lnTo>
                      <a:pt x="458" y="641"/>
                    </a:lnTo>
                    <a:lnTo>
                      <a:pt x="0" y="565"/>
                    </a:lnTo>
                    <a:lnTo>
                      <a:pt x="115" y="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2" name="Freeform 101"/>
              <p:cNvSpPr>
                <a:spLocks/>
              </p:cNvSpPr>
              <p:nvPr/>
            </p:nvSpPr>
            <p:spPr bwMode="auto">
              <a:xfrm>
                <a:off x="883" y="893"/>
                <a:ext cx="710" cy="614"/>
              </a:xfrm>
              <a:custGeom>
                <a:avLst/>
                <a:gdLst>
                  <a:gd name="T0" fmla="*/ 0 w 741"/>
                  <a:gd name="T1" fmla="*/ 458 h 614"/>
                  <a:gd name="T2" fmla="*/ 28 w 741"/>
                  <a:gd name="T3" fmla="*/ 303 h 614"/>
                  <a:gd name="T4" fmla="*/ 57 w 741"/>
                  <a:gd name="T5" fmla="*/ 257 h 614"/>
                  <a:gd name="T6" fmla="*/ 135 w 741"/>
                  <a:gd name="T7" fmla="*/ 0 h 614"/>
                  <a:gd name="T8" fmla="*/ 174 w 741"/>
                  <a:gd name="T9" fmla="*/ 13 h 614"/>
                  <a:gd name="T10" fmla="*/ 175 w 741"/>
                  <a:gd name="T11" fmla="*/ 24 h 614"/>
                  <a:gd name="T12" fmla="*/ 186 w 741"/>
                  <a:gd name="T13" fmla="*/ 26 h 614"/>
                  <a:gd name="T14" fmla="*/ 232 w 741"/>
                  <a:gd name="T15" fmla="*/ 115 h 614"/>
                  <a:gd name="T16" fmla="*/ 286 w 741"/>
                  <a:gd name="T17" fmla="*/ 113 h 614"/>
                  <a:gd name="T18" fmla="*/ 326 w 741"/>
                  <a:gd name="T19" fmla="*/ 134 h 614"/>
                  <a:gd name="T20" fmla="*/ 345 w 741"/>
                  <a:gd name="T21" fmla="*/ 130 h 614"/>
                  <a:gd name="T22" fmla="*/ 466 w 741"/>
                  <a:gd name="T23" fmla="*/ 134 h 614"/>
                  <a:gd name="T24" fmla="*/ 602 w 741"/>
                  <a:gd name="T25" fmla="*/ 170 h 614"/>
                  <a:gd name="T26" fmla="*/ 608 w 741"/>
                  <a:gd name="T27" fmla="*/ 191 h 614"/>
                  <a:gd name="T28" fmla="*/ 625 w 741"/>
                  <a:gd name="T29" fmla="*/ 219 h 614"/>
                  <a:gd name="T30" fmla="*/ 579 w 741"/>
                  <a:gd name="T31" fmla="*/ 301 h 614"/>
                  <a:gd name="T32" fmla="*/ 550 w 741"/>
                  <a:gd name="T33" fmla="*/ 332 h 614"/>
                  <a:gd name="T34" fmla="*/ 545 w 741"/>
                  <a:gd name="T35" fmla="*/ 355 h 614"/>
                  <a:gd name="T36" fmla="*/ 561 w 741"/>
                  <a:gd name="T37" fmla="*/ 379 h 614"/>
                  <a:gd name="T38" fmla="*/ 542 w 741"/>
                  <a:gd name="T39" fmla="*/ 429 h 614"/>
                  <a:gd name="T40" fmla="*/ 505 w 741"/>
                  <a:gd name="T41" fmla="*/ 614 h 614"/>
                  <a:gd name="T42" fmla="*/ 294 w 741"/>
                  <a:gd name="T43" fmla="*/ 554 h 614"/>
                  <a:gd name="T44" fmla="*/ 0 w 741"/>
                  <a:gd name="T45" fmla="*/ 458 h 614"/>
                  <a:gd name="T46" fmla="*/ 0 w 741"/>
                  <a:gd name="T47" fmla="*/ 458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69" y="257"/>
                    </a:lnTo>
                    <a:lnTo>
                      <a:pt x="160" y="0"/>
                    </a:lnTo>
                    <a:lnTo>
                      <a:pt x="207" y="13"/>
                    </a:lnTo>
                    <a:lnTo>
                      <a:pt x="208" y="24"/>
                    </a:lnTo>
                    <a:lnTo>
                      <a:pt x="220" y="26"/>
                    </a:lnTo>
                    <a:lnTo>
                      <a:pt x="276" y="115"/>
                    </a:lnTo>
                    <a:lnTo>
                      <a:pt x="340" y="113"/>
                    </a:lnTo>
                    <a:lnTo>
                      <a:pt x="387" y="134"/>
                    </a:lnTo>
                    <a:lnTo>
                      <a:pt x="409" y="130"/>
                    </a:lnTo>
                    <a:lnTo>
                      <a:pt x="552" y="134"/>
                    </a:lnTo>
                    <a:lnTo>
                      <a:pt x="714" y="170"/>
                    </a:lnTo>
                    <a:lnTo>
                      <a:pt x="722" y="191"/>
                    </a:lnTo>
                    <a:lnTo>
                      <a:pt x="741" y="219"/>
                    </a:lnTo>
                    <a:lnTo>
                      <a:pt x="686" y="301"/>
                    </a:lnTo>
                    <a:lnTo>
                      <a:pt x="652" y="332"/>
                    </a:lnTo>
                    <a:lnTo>
                      <a:pt x="647" y="355"/>
                    </a:lnTo>
                    <a:lnTo>
                      <a:pt x="667" y="379"/>
                    </a:lnTo>
                    <a:lnTo>
                      <a:pt x="644" y="429"/>
                    </a:lnTo>
                    <a:lnTo>
                      <a:pt x="599" y="614"/>
                    </a:lnTo>
                    <a:lnTo>
                      <a:pt x="349" y="554"/>
                    </a:lnTo>
                    <a:lnTo>
                      <a:pt x="0" y="45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3" name="Freeform 102"/>
              <p:cNvSpPr>
                <a:spLocks/>
              </p:cNvSpPr>
              <p:nvPr/>
            </p:nvSpPr>
            <p:spPr bwMode="auto">
              <a:xfrm>
                <a:off x="816" y="1351"/>
                <a:ext cx="706" cy="1229"/>
              </a:xfrm>
              <a:custGeom>
                <a:avLst/>
                <a:gdLst>
                  <a:gd name="T0" fmla="*/ 20 w 737"/>
                  <a:gd name="T1" fmla="*/ 249 h 1229"/>
                  <a:gd name="T2" fmla="*/ 3 w 737"/>
                  <a:gd name="T3" fmla="*/ 345 h 1229"/>
                  <a:gd name="T4" fmla="*/ 62 w 737"/>
                  <a:gd name="T5" fmla="*/ 499 h 1229"/>
                  <a:gd name="T6" fmla="*/ 74 w 737"/>
                  <a:gd name="T7" fmla="*/ 489 h 1229"/>
                  <a:gd name="T8" fmla="*/ 93 w 737"/>
                  <a:gd name="T9" fmla="*/ 554 h 1229"/>
                  <a:gd name="T10" fmla="*/ 62 w 737"/>
                  <a:gd name="T11" fmla="*/ 508 h 1229"/>
                  <a:gd name="T12" fmla="*/ 55 w 737"/>
                  <a:gd name="T13" fmla="*/ 580 h 1229"/>
                  <a:gd name="T14" fmla="*/ 90 w 737"/>
                  <a:gd name="T15" fmla="*/ 623 h 1229"/>
                  <a:gd name="T16" fmla="*/ 67 w 737"/>
                  <a:gd name="T17" fmla="*/ 683 h 1229"/>
                  <a:gd name="T18" fmla="*/ 132 w 737"/>
                  <a:gd name="T19" fmla="*/ 847 h 1229"/>
                  <a:gd name="T20" fmla="*/ 117 w 737"/>
                  <a:gd name="T21" fmla="*/ 907 h 1229"/>
                  <a:gd name="T22" fmla="*/ 203 w 737"/>
                  <a:gd name="T23" fmla="*/ 953 h 1229"/>
                  <a:gd name="T24" fmla="*/ 234 w 737"/>
                  <a:gd name="T25" fmla="*/ 1002 h 1229"/>
                  <a:gd name="T26" fmla="*/ 271 w 737"/>
                  <a:gd name="T27" fmla="*/ 1018 h 1229"/>
                  <a:gd name="T28" fmla="*/ 271 w 737"/>
                  <a:gd name="T29" fmla="*/ 1047 h 1229"/>
                  <a:gd name="T30" fmla="*/ 294 w 737"/>
                  <a:gd name="T31" fmla="*/ 1054 h 1229"/>
                  <a:gd name="T32" fmla="*/ 345 w 737"/>
                  <a:gd name="T33" fmla="*/ 1148 h 1229"/>
                  <a:gd name="T34" fmla="*/ 345 w 737"/>
                  <a:gd name="T35" fmla="*/ 1214 h 1229"/>
                  <a:gd name="T36" fmla="*/ 566 w 737"/>
                  <a:gd name="T37" fmla="*/ 1229 h 1229"/>
                  <a:gd name="T38" fmla="*/ 553 w 737"/>
                  <a:gd name="T39" fmla="*/ 1203 h 1229"/>
                  <a:gd name="T40" fmla="*/ 558 w 737"/>
                  <a:gd name="T41" fmla="*/ 1162 h 1229"/>
                  <a:gd name="T42" fmla="*/ 595 w 737"/>
                  <a:gd name="T43" fmla="*/ 1096 h 1229"/>
                  <a:gd name="T44" fmla="*/ 621 w 737"/>
                  <a:gd name="T45" fmla="*/ 1076 h 1229"/>
                  <a:gd name="T46" fmla="*/ 605 w 737"/>
                  <a:gd name="T47" fmla="*/ 1052 h 1229"/>
                  <a:gd name="T48" fmla="*/ 596 w 737"/>
                  <a:gd name="T49" fmla="*/ 987 h 1229"/>
                  <a:gd name="T50" fmla="*/ 278 w 737"/>
                  <a:gd name="T51" fmla="*/ 423 h 1229"/>
                  <a:gd name="T52" fmla="*/ 353 w 737"/>
                  <a:gd name="T53" fmla="*/ 96 h 1229"/>
                  <a:gd name="T54" fmla="*/ 58 w 737"/>
                  <a:gd name="T55" fmla="*/ 0 h 1229"/>
                  <a:gd name="T56" fmla="*/ 51 w 737"/>
                  <a:gd name="T57" fmla="*/ 20 h 1229"/>
                  <a:gd name="T58" fmla="*/ 0 w 737"/>
                  <a:gd name="T59" fmla="*/ 164 h 1229"/>
                  <a:gd name="T60" fmla="*/ 20 w 737"/>
                  <a:gd name="T61" fmla="*/ 249 h 1229"/>
                  <a:gd name="T62" fmla="*/ 20 w 737"/>
                  <a:gd name="T63" fmla="*/ 249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7"/>
                  <a:gd name="T97" fmla="*/ 0 h 1229"/>
                  <a:gd name="T98" fmla="*/ 737 w 737"/>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7" h="1229">
                    <a:moveTo>
                      <a:pt x="24" y="249"/>
                    </a:moveTo>
                    <a:lnTo>
                      <a:pt x="3" y="345"/>
                    </a:lnTo>
                    <a:lnTo>
                      <a:pt x="74" y="499"/>
                    </a:lnTo>
                    <a:lnTo>
                      <a:pt x="87" y="489"/>
                    </a:lnTo>
                    <a:lnTo>
                      <a:pt x="110" y="554"/>
                    </a:lnTo>
                    <a:lnTo>
                      <a:pt x="74" y="508"/>
                    </a:lnTo>
                    <a:lnTo>
                      <a:pt x="66" y="580"/>
                    </a:lnTo>
                    <a:lnTo>
                      <a:pt x="107" y="623"/>
                    </a:lnTo>
                    <a:lnTo>
                      <a:pt x="79" y="683"/>
                    </a:lnTo>
                    <a:lnTo>
                      <a:pt x="157" y="847"/>
                    </a:lnTo>
                    <a:lnTo>
                      <a:pt x="139" y="907"/>
                    </a:lnTo>
                    <a:lnTo>
                      <a:pt x="241" y="953"/>
                    </a:lnTo>
                    <a:lnTo>
                      <a:pt x="278" y="1002"/>
                    </a:lnTo>
                    <a:lnTo>
                      <a:pt x="322" y="1018"/>
                    </a:lnTo>
                    <a:lnTo>
                      <a:pt x="322" y="1047"/>
                    </a:lnTo>
                    <a:lnTo>
                      <a:pt x="350" y="1054"/>
                    </a:lnTo>
                    <a:lnTo>
                      <a:pt x="410" y="1148"/>
                    </a:lnTo>
                    <a:lnTo>
                      <a:pt x="410" y="1214"/>
                    </a:lnTo>
                    <a:lnTo>
                      <a:pt x="672" y="1229"/>
                    </a:lnTo>
                    <a:lnTo>
                      <a:pt x="656" y="1203"/>
                    </a:lnTo>
                    <a:lnTo>
                      <a:pt x="664" y="1162"/>
                    </a:lnTo>
                    <a:lnTo>
                      <a:pt x="706" y="1096"/>
                    </a:lnTo>
                    <a:lnTo>
                      <a:pt x="737" y="1076"/>
                    </a:lnTo>
                    <a:lnTo>
                      <a:pt x="719" y="1052"/>
                    </a:lnTo>
                    <a:lnTo>
                      <a:pt x="708" y="987"/>
                    </a:lnTo>
                    <a:lnTo>
                      <a:pt x="330" y="423"/>
                    </a:lnTo>
                    <a:lnTo>
                      <a:pt x="419" y="96"/>
                    </a:lnTo>
                    <a:lnTo>
                      <a:pt x="70" y="0"/>
                    </a:lnTo>
                    <a:lnTo>
                      <a:pt x="60" y="20"/>
                    </a:lnTo>
                    <a:lnTo>
                      <a:pt x="0" y="164"/>
                    </a:lnTo>
                    <a:lnTo>
                      <a:pt x="24" y="249"/>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4" name="Freeform 103"/>
              <p:cNvSpPr>
                <a:spLocks/>
              </p:cNvSpPr>
              <p:nvPr/>
            </p:nvSpPr>
            <p:spPr bwMode="auto">
              <a:xfrm>
                <a:off x="1132" y="1447"/>
                <a:ext cx="568" cy="888"/>
              </a:xfrm>
              <a:custGeom>
                <a:avLst/>
                <a:gdLst>
                  <a:gd name="T0" fmla="*/ 0 w 593"/>
                  <a:gd name="T1" fmla="*/ 327 h 891"/>
                  <a:gd name="T2" fmla="*/ 318 w 593"/>
                  <a:gd name="T3" fmla="*/ 891 h 891"/>
                  <a:gd name="T4" fmla="*/ 329 w 593"/>
                  <a:gd name="T5" fmla="*/ 770 h 891"/>
                  <a:gd name="T6" fmla="*/ 347 w 593"/>
                  <a:gd name="T7" fmla="*/ 764 h 891"/>
                  <a:gd name="T8" fmla="*/ 376 w 593"/>
                  <a:gd name="T9" fmla="*/ 785 h 891"/>
                  <a:gd name="T10" fmla="*/ 402 w 593"/>
                  <a:gd name="T11" fmla="*/ 678 h 891"/>
                  <a:gd name="T12" fmla="*/ 499 w 593"/>
                  <a:gd name="T13" fmla="*/ 113 h 891"/>
                  <a:gd name="T14" fmla="*/ 285 w 593"/>
                  <a:gd name="T15" fmla="*/ 60 h 891"/>
                  <a:gd name="T16" fmla="*/ 75 w 593"/>
                  <a:gd name="T17" fmla="*/ 0 h 891"/>
                  <a:gd name="T18" fmla="*/ 0 w 593"/>
                  <a:gd name="T19" fmla="*/ 327 h 891"/>
                  <a:gd name="T20" fmla="*/ 0 w 593"/>
                  <a:gd name="T21" fmla="*/ 327 h 8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3"/>
                  <a:gd name="T34" fmla="*/ 0 h 891"/>
                  <a:gd name="T35" fmla="*/ 593 w 593"/>
                  <a:gd name="T36" fmla="*/ 891 h 8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3" h="891">
                    <a:moveTo>
                      <a:pt x="0" y="327"/>
                    </a:moveTo>
                    <a:lnTo>
                      <a:pt x="378" y="891"/>
                    </a:lnTo>
                    <a:lnTo>
                      <a:pt x="390" y="770"/>
                    </a:lnTo>
                    <a:lnTo>
                      <a:pt x="412" y="764"/>
                    </a:lnTo>
                    <a:lnTo>
                      <a:pt x="447" y="785"/>
                    </a:lnTo>
                    <a:lnTo>
                      <a:pt x="478" y="678"/>
                    </a:lnTo>
                    <a:lnTo>
                      <a:pt x="593" y="113"/>
                    </a:lnTo>
                    <a:lnTo>
                      <a:pt x="339" y="60"/>
                    </a:lnTo>
                    <a:lnTo>
                      <a:pt x="89" y="0"/>
                    </a:lnTo>
                    <a:lnTo>
                      <a:pt x="0" y="327"/>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5" name="Freeform 104"/>
              <p:cNvSpPr>
                <a:spLocks/>
              </p:cNvSpPr>
              <p:nvPr/>
            </p:nvSpPr>
            <p:spPr bwMode="auto">
              <a:xfrm>
                <a:off x="1458" y="733"/>
                <a:ext cx="537" cy="874"/>
              </a:xfrm>
              <a:custGeom>
                <a:avLst/>
                <a:gdLst>
                  <a:gd name="T0" fmla="*/ 0 w 557"/>
                  <a:gd name="T1" fmla="*/ 774 h 874"/>
                  <a:gd name="T2" fmla="*/ 37 w 557"/>
                  <a:gd name="T3" fmla="*/ 589 h 874"/>
                  <a:gd name="T4" fmla="*/ 56 w 557"/>
                  <a:gd name="T5" fmla="*/ 539 h 874"/>
                  <a:gd name="T6" fmla="*/ 40 w 557"/>
                  <a:gd name="T7" fmla="*/ 515 h 874"/>
                  <a:gd name="T8" fmla="*/ 45 w 557"/>
                  <a:gd name="T9" fmla="*/ 492 h 874"/>
                  <a:gd name="T10" fmla="*/ 73 w 557"/>
                  <a:gd name="T11" fmla="*/ 461 h 874"/>
                  <a:gd name="T12" fmla="*/ 119 w 557"/>
                  <a:gd name="T13" fmla="*/ 379 h 874"/>
                  <a:gd name="T14" fmla="*/ 103 w 557"/>
                  <a:gd name="T15" fmla="*/ 351 h 874"/>
                  <a:gd name="T16" fmla="*/ 96 w 557"/>
                  <a:gd name="T17" fmla="*/ 330 h 874"/>
                  <a:gd name="T18" fmla="*/ 99 w 557"/>
                  <a:gd name="T19" fmla="*/ 283 h 874"/>
                  <a:gd name="T20" fmla="*/ 156 w 557"/>
                  <a:gd name="T21" fmla="*/ 0 h 874"/>
                  <a:gd name="T22" fmla="*/ 217 w 557"/>
                  <a:gd name="T23" fmla="*/ 16 h 874"/>
                  <a:gd name="T24" fmla="*/ 196 w 557"/>
                  <a:gd name="T25" fmla="*/ 126 h 874"/>
                  <a:gd name="T26" fmla="*/ 211 w 557"/>
                  <a:gd name="T27" fmla="*/ 165 h 874"/>
                  <a:gd name="T28" fmla="*/ 211 w 557"/>
                  <a:gd name="T29" fmla="*/ 189 h 874"/>
                  <a:gd name="T30" fmla="*/ 204 w 557"/>
                  <a:gd name="T31" fmla="*/ 194 h 874"/>
                  <a:gd name="T32" fmla="*/ 228 w 557"/>
                  <a:gd name="T33" fmla="*/ 220 h 874"/>
                  <a:gd name="T34" fmla="*/ 253 w 557"/>
                  <a:gd name="T35" fmla="*/ 291 h 874"/>
                  <a:gd name="T36" fmla="*/ 261 w 557"/>
                  <a:gd name="T37" fmla="*/ 354 h 874"/>
                  <a:gd name="T38" fmla="*/ 264 w 557"/>
                  <a:gd name="T39" fmla="*/ 388 h 874"/>
                  <a:gd name="T40" fmla="*/ 246 w 557"/>
                  <a:gd name="T41" fmla="*/ 421 h 874"/>
                  <a:gd name="T42" fmla="*/ 259 w 557"/>
                  <a:gd name="T43" fmla="*/ 435 h 874"/>
                  <a:gd name="T44" fmla="*/ 292 w 557"/>
                  <a:gd name="T45" fmla="*/ 414 h 874"/>
                  <a:gd name="T46" fmla="*/ 314 w 557"/>
                  <a:gd name="T47" fmla="*/ 526 h 874"/>
                  <a:gd name="T48" fmla="*/ 328 w 557"/>
                  <a:gd name="T49" fmla="*/ 532 h 874"/>
                  <a:gd name="T50" fmla="*/ 331 w 557"/>
                  <a:gd name="T51" fmla="*/ 565 h 874"/>
                  <a:gd name="T52" fmla="*/ 373 w 557"/>
                  <a:gd name="T53" fmla="*/ 578 h 874"/>
                  <a:gd name="T54" fmla="*/ 438 w 557"/>
                  <a:gd name="T55" fmla="*/ 578 h 874"/>
                  <a:gd name="T56" fmla="*/ 467 w 557"/>
                  <a:gd name="T57" fmla="*/ 592 h 874"/>
                  <a:gd name="T58" fmla="*/ 428 w 557"/>
                  <a:gd name="T59" fmla="*/ 874 h 874"/>
                  <a:gd name="T60" fmla="*/ 213 w 557"/>
                  <a:gd name="T61" fmla="*/ 827 h 874"/>
                  <a:gd name="T62" fmla="*/ 0 w 557"/>
                  <a:gd name="T63" fmla="*/ 774 h 874"/>
                  <a:gd name="T64" fmla="*/ 0 w 557"/>
                  <a:gd name="T65" fmla="*/ 774 h 8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4"/>
                  <a:gd name="T101" fmla="*/ 557 w 557"/>
                  <a:gd name="T102" fmla="*/ 874 h 8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4">
                    <a:moveTo>
                      <a:pt x="0" y="774"/>
                    </a:moveTo>
                    <a:lnTo>
                      <a:pt x="45" y="589"/>
                    </a:lnTo>
                    <a:lnTo>
                      <a:pt x="68" y="539"/>
                    </a:lnTo>
                    <a:lnTo>
                      <a:pt x="48" y="515"/>
                    </a:lnTo>
                    <a:lnTo>
                      <a:pt x="53" y="492"/>
                    </a:lnTo>
                    <a:lnTo>
                      <a:pt x="87" y="461"/>
                    </a:lnTo>
                    <a:lnTo>
                      <a:pt x="142" y="379"/>
                    </a:lnTo>
                    <a:lnTo>
                      <a:pt x="123" y="351"/>
                    </a:lnTo>
                    <a:lnTo>
                      <a:pt x="115" y="330"/>
                    </a:lnTo>
                    <a:lnTo>
                      <a:pt x="118" y="283"/>
                    </a:lnTo>
                    <a:lnTo>
                      <a:pt x="186" y="0"/>
                    </a:lnTo>
                    <a:lnTo>
                      <a:pt x="259" y="16"/>
                    </a:lnTo>
                    <a:lnTo>
                      <a:pt x="234" y="126"/>
                    </a:lnTo>
                    <a:lnTo>
                      <a:pt x="251" y="165"/>
                    </a:lnTo>
                    <a:lnTo>
                      <a:pt x="252" y="189"/>
                    </a:lnTo>
                    <a:lnTo>
                      <a:pt x="244" y="194"/>
                    </a:lnTo>
                    <a:lnTo>
                      <a:pt x="272" y="220"/>
                    </a:lnTo>
                    <a:lnTo>
                      <a:pt x="301" y="291"/>
                    </a:lnTo>
                    <a:lnTo>
                      <a:pt x="311" y="354"/>
                    </a:lnTo>
                    <a:lnTo>
                      <a:pt x="315" y="388"/>
                    </a:lnTo>
                    <a:lnTo>
                      <a:pt x="294" y="421"/>
                    </a:lnTo>
                    <a:lnTo>
                      <a:pt x="309" y="435"/>
                    </a:lnTo>
                    <a:lnTo>
                      <a:pt x="348" y="414"/>
                    </a:lnTo>
                    <a:lnTo>
                      <a:pt x="374" y="526"/>
                    </a:lnTo>
                    <a:lnTo>
                      <a:pt x="391" y="532"/>
                    </a:lnTo>
                    <a:lnTo>
                      <a:pt x="395" y="565"/>
                    </a:lnTo>
                    <a:lnTo>
                      <a:pt x="445" y="578"/>
                    </a:lnTo>
                    <a:lnTo>
                      <a:pt x="524" y="578"/>
                    </a:lnTo>
                    <a:lnTo>
                      <a:pt x="557" y="592"/>
                    </a:lnTo>
                    <a:lnTo>
                      <a:pt x="510" y="874"/>
                    </a:lnTo>
                    <a:lnTo>
                      <a:pt x="254" y="827"/>
                    </a:lnTo>
                    <a:lnTo>
                      <a:pt x="0" y="77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6" name="Freeform 105"/>
              <p:cNvSpPr>
                <a:spLocks/>
              </p:cNvSpPr>
              <p:nvPr/>
            </p:nvSpPr>
            <p:spPr bwMode="auto">
              <a:xfrm>
                <a:off x="1681" y="749"/>
                <a:ext cx="912" cy="589"/>
              </a:xfrm>
              <a:custGeom>
                <a:avLst/>
                <a:gdLst>
                  <a:gd name="T0" fmla="*/ 13 w 952"/>
                  <a:gd name="T1" fmla="*/ 149 h 589"/>
                  <a:gd name="T2" fmla="*/ 14 w 952"/>
                  <a:gd name="T3" fmla="*/ 173 h 589"/>
                  <a:gd name="T4" fmla="*/ 10 w 952"/>
                  <a:gd name="T5" fmla="*/ 178 h 589"/>
                  <a:gd name="T6" fmla="*/ 32 w 952"/>
                  <a:gd name="T7" fmla="*/ 204 h 589"/>
                  <a:gd name="T8" fmla="*/ 56 w 952"/>
                  <a:gd name="T9" fmla="*/ 275 h 589"/>
                  <a:gd name="T10" fmla="*/ 65 w 952"/>
                  <a:gd name="T11" fmla="*/ 338 h 589"/>
                  <a:gd name="T12" fmla="*/ 69 w 952"/>
                  <a:gd name="T13" fmla="*/ 372 h 589"/>
                  <a:gd name="T14" fmla="*/ 51 w 952"/>
                  <a:gd name="T15" fmla="*/ 405 h 589"/>
                  <a:gd name="T16" fmla="*/ 63 w 952"/>
                  <a:gd name="T17" fmla="*/ 419 h 589"/>
                  <a:gd name="T18" fmla="*/ 96 w 952"/>
                  <a:gd name="T19" fmla="*/ 398 h 589"/>
                  <a:gd name="T20" fmla="*/ 118 w 952"/>
                  <a:gd name="T21" fmla="*/ 510 h 589"/>
                  <a:gd name="T22" fmla="*/ 132 w 952"/>
                  <a:gd name="T23" fmla="*/ 516 h 589"/>
                  <a:gd name="T24" fmla="*/ 136 w 952"/>
                  <a:gd name="T25" fmla="*/ 549 h 589"/>
                  <a:gd name="T26" fmla="*/ 148 w 952"/>
                  <a:gd name="T27" fmla="*/ 563 h 589"/>
                  <a:gd name="T28" fmla="*/ 178 w 952"/>
                  <a:gd name="T29" fmla="*/ 562 h 589"/>
                  <a:gd name="T30" fmla="*/ 244 w 952"/>
                  <a:gd name="T31" fmla="*/ 562 h 589"/>
                  <a:gd name="T32" fmla="*/ 272 w 952"/>
                  <a:gd name="T33" fmla="*/ 576 h 589"/>
                  <a:gd name="T34" fmla="*/ 280 w 952"/>
                  <a:gd name="T35" fmla="*/ 518 h 589"/>
                  <a:gd name="T36" fmla="*/ 497 w 952"/>
                  <a:gd name="T37" fmla="*/ 557 h 589"/>
                  <a:gd name="T38" fmla="*/ 766 w 952"/>
                  <a:gd name="T39" fmla="*/ 589 h 589"/>
                  <a:gd name="T40" fmla="*/ 775 w 952"/>
                  <a:gd name="T41" fmla="*/ 482 h 589"/>
                  <a:gd name="T42" fmla="*/ 802 w 952"/>
                  <a:gd name="T43" fmla="*/ 138 h 589"/>
                  <a:gd name="T44" fmla="*/ 447 w 952"/>
                  <a:gd name="T45" fmla="*/ 89 h 589"/>
                  <a:gd name="T46" fmla="*/ 271 w 952"/>
                  <a:gd name="T47" fmla="*/ 57 h 589"/>
                  <a:gd name="T48" fmla="*/ 21 w 952"/>
                  <a:gd name="T49" fmla="*/ 0 h 589"/>
                  <a:gd name="T50" fmla="*/ 0 w 952"/>
                  <a:gd name="T51" fmla="*/ 110 h 589"/>
                  <a:gd name="T52" fmla="*/ 13 w 952"/>
                  <a:gd name="T53" fmla="*/ 149 h 589"/>
                  <a:gd name="T54" fmla="*/ 13 w 952"/>
                  <a:gd name="T55" fmla="*/ 149 h 5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89"/>
                  <a:gd name="T86" fmla="*/ 952 w 952"/>
                  <a:gd name="T87" fmla="*/ 589 h 58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89">
                    <a:moveTo>
                      <a:pt x="17" y="149"/>
                    </a:moveTo>
                    <a:lnTo>
                      <a:pt x="18" y="173"/>
                    </a:lnTo>
                    <a:lnTo>
                      <a:pt x="10" y="178"/>
                    </a:lnTo>
                    <a:lnTo>
                      <a:pt x="38" y="204"/>
                    </a:lnTo>
                    <a:lnTo>
                      <a:pt x="67" y="275"/>
                    </a:lnTo>
                    <a:lnTo>
                      <a:pt x="77" y="338"/>
                    </a:lnTo>
                    <a:lnTo>
                      <a:pt x="81" y="372"/>
                    </a:lnTo>
                    <a:lnTo>
                      <a:pt x="60" y="405"/>
                    </a:lnTo>
                    <a:lnTo>
                      <a:pt x="75" y="419"/>
                    </a:lnTo>
                    <a:lnTo>
                      <a:pt x="114" y="398"/>
                    </a:lnTo>
                    <a:lnTo>
                      <a:pt x="140" y="510"/>
                    </a:lnTo>
                    <a:lnTo>
                      <a:pt x="157" y="516"/>
                    </a:lnTo>
                    <a:lnTo>
                      <a:pt x="161" y="549"/>
                    </a:lnTo>
                    <a:lnTo>
                      <a:pt x="175" y="563"/>
                    </a:lnTo>
                    <a:lnTo>
                      <a:pt x="211" y="562"/>
                    </a:lnTo>
                    <a:lnTo>
                      <a:pt x="290" y="562"/>
                    </a:lnTo>
                    <a:lnTo>
                      <a:pt x="323" y="576"/>
                    </a:lnTo>
                    <a:lnTo>
                      <a:pt x="332" y="518"/>
                    </a:lnTo>
                    <a:lnTo>
                      <a:pt x="591" y="557"/>
                    </a:lnTo>
                    <a:lnTo>
                      <a:pt x="910" y="589"/>
                    </a:lnTo>
                    <a:lnTo>
                      <a:pt x="920" y="482"/>
                    </a:lnTo>
                    <a:lnTo>
                      <a:pt x="952" y="138"/>
                    </a:lnTo>
                    <a:lnTo>
                      <a:pt x="530" y="89"/>
                    </a:lnTo>
                    <a:lnTo>
                      <a:pt x="321" y="57"/>
                    </a:lnTo>
                    <a:lnTo>
                      <a:pt x="25" y="0"/>
                    </a:lnTo>
                    <a:lnTo>
                      <a:pt x="0" y="110"/>
                    </a:lnTo>
                    <a:lnTo>
                      <a:pt x="17" y="14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7" name="Freeform 106"/>
              <p:cNvSpPr>
                <a:spLocks/>
              </p:cNvSpPr>
              <p:nvPr/>
            </p:nvSpPr>
            <p:spPr bwMode="auto">
              <a:xfrm>
                <a:off x="1420" y="2125"/>
                <a:ext cx="609" cy="715"/>
              </a:xfrm>
              <a:custGeom>
                <a:avLst/>
                <a:gdLst>
                  <a:gd name="T0" fmla="*/ 34 w 635"/>
                  <a:gd name="T1" fmla="*/ 455 h 715"/>
                  <a:gd name="T2" fmla="*/ 21 w 635"/>
                  <a:gd name="T3" fmla="*/ 429 h 715"/>
                  <a:gd name="T4" fmla="*/ 29 w 635"/>
                  <a:gd name="T5" fmla="*/ 388 h 715"/>
                  <a:gd name="T6" fmla="*/ 63 w 635"/>
                  <a:gd name="T7" fmla="*/ 322 h 715"/>
                  <a:gd name="T8" fmla="*/ 90 w 635"/>
                  <a:gd name="T9" fmla="*/ 302 h 715"/>
                  <a:gd name="T10" fmla="*/ 75 w 635"/>
                  <a:gd name="T11" fmla="*/ 278 h 715"/>
                  <a:gd name="T12" fmla="*/ 65 w 635"/>
                  <a:gd name="T13" fmla="*/ 213 h 715"/>
                  <a:gd name="T14" fmla="*/ 76 w 635"/>
                  <a:gd name="T15" fmla="*/ 92 h 715"/>
                  <a:gd name="T16" fmla="*/ 94 w 635"/>
                  <a:gd name="T17" fmla="*/ 86 h 715"/>
                  <a:gd name="T18" fmla="*/ 124 w 635"/>
                  <a:gd name="T19" fmla="*/ 107 h 715"/>
                  <a:gd name="T20" fmla="*/ 150 w 635"/>
                  <a:gd name="T21" fmla="*/ 0 h 715"/>
                  <a:gd name="T22" fmla="*/ 537 w 635"/>
                  <a:gd name="T23" fmla="*/ 76 h 715"/>
                  <a:gd name="T24" fmla="*/ 457 w 635"/>
                  <a:gd name="T25" fmla="*/ 715 h 715"/>
                  <a:gd name="T26" fmla="*/ 338 w 635"/>
                  <a:gd name="T27" fmla="*/ 696 h 715"/>
                  <a:gd name="T28" fmla="*/ 263 w 635"/>
                  <a:gd name="T29" fmla="*/ 672 h 715"/>
                  <a:gd name="T30" fmla="*/ 112 w 635"/>
                  <a:gd name="T31" fmla="*/ 600 h 715"/>
                  <a:gd name="T32" fmla="*/ 0 w 635"/>
                  <a:gd name="T33" fmla="*/ 490 h 715"/>
                  <a:gd name="T34" fmla="*/ 34 w 635"/>
                  <a:gd name="T35" fmla="*/ 455 h 715"/>
                  <a:gd name="T36" fmla="*/ 34 w 635"/>
                  <a:gd name="T37" fmla="*/ 455 h 7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5"/>
                  <a:gd name="T58" fmla="*/ 0 h 715"/>
                  <a:gd name="T59" fmla="*/ 635 w 635"/>
                  <a:gd name="T60" fmla="*/ 715 h 7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5" h="715">
                    <a:moveTo>
                      <a:pt x="41" y="455"/>
                    </a:moveTo>
                    <a:lnTo>
                      <a:pt x="25" y="429"/>
                    </a:lnTo>
                    <a:lnTo>
                      <a:pt x="33" y="388"/>
                    </a:lnTo>
                    <a:lnTo>
                      <a:pt x="75" y="322"/>
                    </a:lnTo>
                    <a:lnTo>
                      <a:pt x="106" y="302"/>
                    </a:lnTo>
                    <a:lnTo>
                      <a:pt x="88" y="278"/>
                    </a:lnTo>
                    <a:lnTo>
                      <a:pt x="77" y="213"/>
                    </a:lnTo>
                    <a:lnTo>
                      <a:pt x="89" y="92"/>
                    </a:lnTo>
                    <a:lnTo>
                      <a:pt x="111" y="86"/>
                    </a:lnTo>
                    <a:lnTo>
                      <a:pt x="146" y="107"/>
                    </a:lnTo>
                    <a:lnTo>
                      <a:pt x="177" y="0"/>
                    </a:lnTo>
                    <a:lnTo>
                      <a:pt x="635" y="76"/>
                    </a:lnTo>
                    <a:lnTo>
                      <a:pt x="540" y="715"/>
                    </a:lnTo>
                    <a:lnTo>
                      <a:pt x="399" y="696"/>
                    </a:lnTo>
                    <a:lnTo>
                      <a:pt x="311" y="672"/>
                    </a:lnTo>
                    <a:lnTo>
                      <a:pt x="132" y="600"/>
                    </a:lnTo>
                    <a:lnTo>
                      <a:pt x="0" y="490"/>
                    </a:lnTo>
                    <a:lnTo>
                      <a:pt x="41" y="455"/>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8" name="Freeform 107"/>
              <p:cNvSpPr>
                <a:spLocks/>
              </p:cNvSpPr>
              <p:nvPr/>
            </p:nvSpPr>
            <p:spPr bwMode="auto">
              <a:xfrm>
                <a:off x="1925" y="1267"/>
                <a:ext cx="627" cy="528"/>
              </a:xfrm>
              <a:custGeom>
                <a:avLst/>
                <a:gdLst>
                  <a:gd name="T0" fmla="*/ 0 w 655"/>
                  <a:gd name="T1" fmla="*/ 452 h 528"/>
                  <a:gd name="T2" fmla="*/ 65 w 655"/>
                  <a:gd name="T3" fmla="*/ 0 h 528"/>
                  <a:gd name="T4" fmla="*/ 282 w 655"/>
                  <a:gd name="T5" fmla="*/ 39 h 528"/>
                  <a:gd name="T6" fmla="*/ 549 w 655"/>
                  <a:gd name="T7" fmla="*/ 71 h 528"/>
                  <a:gd name="T8" fmla="*/ 531 w 655"/>
                  <a:gd name="T9" fmla="*/ 299 h 528"/>
                  <a:gd name="T10" fmla="*/ 514 w 655"/>
                  <a:gd name="T11" fmla="*/ 528 h 528"/>
                  <a:gd name="T12" fmla="*/ 147 w 655"/>
                  <a:gd name="T13" fmla="*/ 479 h 528"/>
                  <a:gd name="T14" fmla="*/ 0 w 655"/>
                  <a:gd name="T15" fmla="*/ 452 h 528"/>
                  <a:gd name="T16" fmla="*/ 0 w 655"/>
                  <a:gd name="T17" fmla="*/ 452 h 5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5"/>
                  <a:gd name="T28" fmla="*/ 0 h 528"/>
                  <a:gd name="T29" fmla="*/ 655 w 655"/>
                  <a:gd name="T30" fmla="*/ 528 h 5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5" h="528">
                    <a:moveTo>
                      <a:pt x="0" y="452"/>
                    </a:moveTo>
                    <a:lnTo>
                      <a:pt x="77" y="0"/>
                    </a:lnTo>
                    <a:lnTo>
                      <a:pt x="336" y="39"/>
                    </a:lnTo>
                    <a:lnTo>
                      <a:pt x="655" y="71"/>
                    </a:lnTo>
                    <a:lnTo>
                      <a:pt x="633" y="299"/>
                    </a:lnTo>
                    <a:lnTo>
                      <a:pt x="612" y="528"/>
                    </a:lnTo>
                    <a:lnTo>
                      <a:pt x="176" y="479"/>
                    </a:lnTo>
                    <a:lnTo>
                      <a:pt x="0" y="452"/>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9" name="Freeform 108"/>
              <p:cNvSpPr>
                <a:spLocks/>
              </p:cNvSpPr>
              <p:nvPr/>
            </p:nvSpPr>
            <p:spPr bwMode="auto">
              <a:xfrm>
                <a:off x="2029" y="1746"/>
                <a:ext cx="649" cy="521"/>
              </a:xfrm>
              <a:custGeom>
                <a:avLst/>
                <a:gdLst>
                  <a:gd name="T0" fmla="*/ 56 w 678"/>
                  <a:gd name="T1" fmla="*/ 0 h 521"/>
                  <a:gd name="T2" fmla="*/ 422 w 678"/>
                  <a:gd name="T3" fmla="*/ 49 h 521"/>
                  <a:gd name="T4" fmla="*/ 569 w 678"/>
                  <a:gd name="T5" fmla="*/ 63 h 521"/>
                  <a:gd name="T6" fmla="*/ 564 w 678"/>
                  <a:gd name="T7" fmla="*/ 176 h 521"/>
                  <a:gd name="T8" fmla="*/ 544 w 678"/>
                  <a:gd name="T9" fmla="*/ 521 h 521"/>
                  <a:gd name="T10" fmla="*/ 469 w 678"/>
                  <a:gd name="T11" fmla="*/ 515 h 521"/>
                  <a:gd name="T12" fmla="*/ 236 w 678"/>
                  <a:gd name="T13" fmla="*/ 490 h 521"/>
                  <a:gd name="T14" fmla="*/ 0 w 678"/>
                  <a:gd name="T15" fmla="*/ 455 h 521"/>
                  <a:gd name="T16" fmla="*/ 56 w 678"/>
                  <a:gd name="T17" fmla="*/ 0 h 521"/>
                  <a:gd name="T18" fmla="*/ 56 w 678"/>
                  <a:gd name="T19" fmla="*/ 0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8"/>
                  <a:gd name="T31" fmla="*/ 0 h 521"/>
                  <a:gd name="T32" fmla="*/ 678 w 678"/>
                  <a:gd name="T33" fmla="*/ 521 h 5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8" h="521">
                    <a:moveTo>
                      <a:pt x="68" y="0"/>
                    </a:moveTo>
                    <a:lnTo>
                      <a:pt x="504" y="49"/>
                    </a:lnTo>
                    <a:lnTo>
                      <a:pt x="678" y="63"/>
                    </a:lnTo>
                    <a:lnTo>
                      <a:pt x="672" y="176"/>
                    </a:lnTo>
                    <a:lnTo>
                      <a:pt x="648" y="521"/>
                    </a:lnTo>
                    <a:lnTo>
                      <a:pt x="559" y="515"/>
                    </a:lnTo>
                    <a:lnTo>
                      <a:pt x="282" y="490"/>
                    </a:lnTo>
                    <a:lnTo>
                      <a:pt x="0" y="455"/>
                    </a:lnTo>
                    <a:lnTo>
                      <a:pt x="68"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0" name="Freeform 109"/>
              <p:cNvSpPr>
                <a:spLocks/>
              </p:cNvSpPr>
              <p:nvPr/>
            </p:nvSpPr>
            <p:spPr bwMode="auto">
              <a:xfrm>
                <a:off x="1938" y="2201"/>
                <a:ext cx="626" cy="653"/>
              </a:xfrm>
              <a:custGeom>
                <a:avLst/>
                <a:gdLst>
                  <a:gd name="T0" fmla="*/ 69 w 654"/>
                  <a:gd name="T1" fmla="*/ 651 h 651"/>
                  <a:gd name="T2" fmla="*/ 75 w 654"/>
                  <a:gd name="T3" fmla="*/ 602 h 651"/>
                  <a:gd name="T4" fmla="*/ 213 w 654"/>
                  <a:gd name="T5" fmla="*/ 623 h 651"/>
                  <a:gd name="T6" fmla="*/ 207 w 654"/>
                  <a:gd name="T7" fmla="*/ 599 h 651"/>
                  <a:gd name="T8" fmla="*/ 503 w 654"/>
                  <a:gd name="T9" fmla="*/ 631 h 651"/>
                  <a:gd name="T10" fmla="*/ 548 w 654"/>
                  <a:gd name="T11" fmla="*/ 60 h 651"/>
                  <a:gd name="T12" fmla="*/ 317 w 654"/>
                  <a:gd name="T13" fmla="*/ 35 h 651"/>
                  <a:gd name="T14" fmla="*/ 79 w 654"/>
                  <a:gd name="T15" fmla="*/ 0 h 651"/>
                  <a:gd name="T16" fmla="*/ 0 w 654"/>
                  <a:gd name="T17" fmla="*/ 639 h 651"/>
                  <a:gd name="T18" fmla="*/ 69 w 654"/>
                  <a:gd name="T19" fmla="*/ 651 h 651"/>
                  <a:gd name="T20" fmla="*/ 69 w 654"/>
                  <a:gd name="T21" fmla="*/ 651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0" y="602"/>
                    </a:lnTo>
                    <a:lnTo>
                      <a:pt x="254" y="623"/>
                    </a:lnTo>
                    <a:lnTo>
                      <a:pt x="247" y="599"/>
                    </a:lnTo>
                    <a:lnTo>
                      <a:pt x="600" y="631"/>
                    </a:lnTo>
                    <a:lnTo>
                      <a:pt x="654" y="60"/>
                    </a:lnTo>
                    <a:lnTo>
                      <a:pt x="377" y="35"/>
                    </a:lnTo>
                    <a:lnTo>
                      <a:pt x="95" y="0"/>
                    </a:lnTo>
                    <a:lnTo>
                      <a:pt x="0" y="639"/>
                    </a:lnTo>
                    <a:lnTo>
                      <a:pt x="82" y="65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1" name="Freeform 110"/>
              <p:cNvSpPr>
                <a:spLocks/>
              </p:cNvSpPr>
              <p:nvPr/>
            </p:nvSpPr>
            <p:spPr bwMode="auto">
              <a:xfrm>
                <a:off x="2174" y="2321"/>
                <a:ext cx="1246" cy="1225"/>
              </a:xfrm>
              <a:custGeom>
                <a:avLst/>
                <a:gdLst>
                  <a:gd name="T0" fmla="*/ 0 w 1300"/>
                  <a:gd name="T1" fmla="*/ 479 h 1225"/>
                  <a:gd name="T2" fmla="*/ 297 w 1300"/>
                  <a:gd name="T3" fmla="*/ 511 h 1225"/>
                  <a:gd name="T4" fmla="*/ 338 w 1300"/>
                  <a:gd name="T5" fmla="*/ 0 h 1225"/>
                  <a:gd name="T6" fmla="*/ 575 w 1300"/>
                  <a:gd name="T7" fmla="*/ 16 h 1225"/>
                  <a:gd name="T8" fmla="*/ 567 w 1300"/>
                  <a:gd name="T9" fmla="*/ 236 h 1225"/>
                  <a:gd name="T10" fmla="*/ 590 w 1300"/>
                  <a:gd name="T11" fmla="*/ 259 h 1225"/>
                  <a:gd name="T12" fmla="*/ 612 w 1300"/>
                  <a:gd name="T13" fmla="*/ 259 h 1225"/>
                  <a:gd name="T14" fmla="*/ 629 w 1300"/>
                  <a:gd name="T15" fmla="*/ 280 h 1225"/>
                  <a:gd name="T16" fmla="*/ 665 w 1300"/>
                  <a:gd name="T17" fmla="*/ 289 h 1225"/>
                  <a:gd name="T18" fmla="*/ 737 w 1300"/>
                  <a:gd name="T19" fmla="*/ 327 h 1225"/>
                  <a:gd name="T20" fmla="*/ 749 w 1300"/>
                  <a:gd name="T21" fmla="*/ 310 h 1225"/>
                  <a:gd name="T22" fmla="*/ 796 w 1300"/>
                  <a:gd name="T23" fmla="*/ 343 h 1225"/>
                  <a:gd name="T24" fmla="*/ 857 w 1300"/>
                  <a:gd name="T25" fmla="*/ 341 h 1225"/>
                  <a:gd name="T26" fmla="*/ 899 w 1300"/>
                  <a:gd name="T27" fmla="*/ 327 h 1225"/>
                  <a:gd name="T28" fmla="*/ 958 w 1300"/>
                  <a:gd name="T29" fmla="*/ 314 h 1225"/>
                  <a:gd name="T30" fmla="*/ 1010 w 1300"/>
                  <a:gd name="T31" fmla="*/ 348 h 1225"/>
                  <a:gd name="T32" fmla="*/ 1019 w 1300"/>
                  <a:gd name="T33" fmla="*/ 359 h 1225"/>
                  <a:gd name="T34" fmla="*/ 1048 w 1300"/>
                  <a:gd name="T35" fmla="*/ 359 h 1225"/>
                  <a:gd name="T36" fmla="*/ 1053 w 1300"/>
                  <a:gd name="T37" fmla="*/ 540 h 1225"/>
                  <a:gd name="T38" fmla="*/ 1094 w 1300"/>
                  <a:gd name="T39" fmla="*/ 629 h 1225"/>
                  <a:gd name="T40" fmla="*/ 1079 w 1300"/>
                  <a:gd name="T41" fmla="*/ 699 h 1225"/>
                  <a:gd name="T42" fmla="*/ 1082 w 1300"/>
                  <a:gd name="T43" fmla="*/ 757 h 1225"/>
                  <a:gd name="T44" fmla="*/ 1064 w 1300"/>
                  <a:gd name="T45" fmla="*/ 786 h 1225"/>
                  <a:gd name="T46" fmla="*/ 1071 w 1300"/>
                  <a:gd name="T47" fmla="*/ 796 h 1225"/>
                  <a:gd name="T48" fmla="*/ 1026 w 1300"/>
                  <a:gd name="T49" fmla="*/ 812 h 1225"/>
                  <a:gd name="T50" fmla="*/ 989 w 1300"/>
                  <a:gd name="T51" fmla="*/ 817 h 1225"/>
                  <a:gd name="T52" fmla="*/ 997 w 1300"/>
                  <a:gd name="T53" fmla="*/ 786 h 1225"/>
                  <a:gd name="T54" fmla="*/ 979 w 1300"/>
                  <a:gd name="T55" fmla="*/ 804 h 1225"/>
                  <a:gd name="T56" fmla="*/ 980 w 1300"/>
                  <a:gd name="T57" fmla="*/ 840 h 1225"/>
                  <a:gd name="T58" fmla="*/ 955 w 1300"/>
                  <a:gd name="T59" fmla="*/ 877 h 1225"/>
                  <a:gd name="T60" fmla="*/ 825 w 1300"/>
                  <a:gd name="T61" fmla="*/ 955 h 1225"/>
                  <a:gd name="T62" fmla="*/ 785 w 1300"/>
                  <a:gd name="T63" fmla="*/ 1005 h 1225"/>
                  <a:gd name="T64" fmla="*/ 747 w 1300"/>
                  <a:gd name="T65" fmla="*/ 1113 h 1225"/>
                  <a:gd name="T66" fmla="*/ 779 w 1300"/>
                  <a:gd name="T67" fmla="*/ 1225 h 1225"/>
                  <a:gd name="T68" fmla="*/ 748 w 1300"/>
                  <a:gd name="T69" fmla="*/ 1225 h 1225"/>
                  <a:gd name="T70" fmla="*/ 607 w 1300"/>
                  <a:gd name="T71" fmla="*/ 1167 h 1225"/>
                  <a:gd name="T72" fmla="*/ 593 w 1300"/>
                  <a:gd name="T73" fmla="*/ 1118 h 1225"/>
                  <a:gd name="T74" fmla="*/ 577 w 1300"/>
                  <a:gd name="T75" fmla="*/ 1097 h 1225"/>
                  <a:gd name="T76" fmla="*/ 574 w 1300"/>
                  <a:gd name="T77" fmla="*/ 1032 h 1225"/>
                  <a:gd name="T78" fmla="*/ 548 w 1300"/>
                  <a:gd name="T79" fmla="*/ 1010 h 1225"/>
                  <a:gd name="T80" fmla="*/ 470 w 1300"/>
                  <a:gd name="T81" fmla="*/ 838 h 1225"/>
                  <a:gd name="T82" fmla="*/ 435 w 1300"/>
                  <a:gd name="T83" fmla="*/ 806 h 1225"/>
                  <a:gd name="T84" fmla="*/ 424 w 1300"/>
                  <a:gd name="T85" fmla="*/ 778 h 1225"/>
                  <a:gd name="T86" fmla="*/ 314 w 1300"/>
                  <a:gd name="T87" fmla="*/ 772 h 1225"/>
                  <a:gd name="T88" fmla="*/ 255 w 1300"/>
                  <a:gd name="T89" fmla="*/ 853 h 1225"/>
                  <a:gd name="T90" fmla="*/ 156 w 1300"/>
                  <a:gd name="T91" fmla="*/ 768 h 1225"/>
                  <a:gd name="T92" fmla="*/ 125 w 1300"/>
                  <a:gd name="T93" fmla="*/ 652 h 1225"/>
                  <a:gd name="T94" fmla="*/ 31 w 1300"/>
                  <a:gd name="T95" fmla="*/ 544 h 1225"/>
                  <a:gd name="T96" fmla="*/ 19 w 1300"/>
                  <a:gd name="T97" fmla="*/ 508 h 1225"/>
                  <a:gd name="T98" fmla="*/ 7 w 1300"/>
                  <a:gd name="T99" fmla="*/ 503 h 1225"/>
                  <a:gd name="T100" fmla="*/ 0 w 1300"/>
                  <a:gd name="T101" fmla="*/ 479 h 1225"/>
                  <a:gd name="T102" fmla="*/ 0 w 1300"/>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0"/>
                  <a:gd name="T157" fmla="*/ 0 h 1225"/>
                  <a:gd name="T158" fmla="*/ 1300 w 1300"/>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0" h="1225">
                    <a:moveTo>
                      <a:pt x="0" y="479"/>
                    </a:moveTo>
                    <a:lnTo>
                      <a:pt x="353" y="511"/>
                    </a:lnTo>
                    <a:lnTo>
                      <a:pt x="402" y="0"/>
                    </a:lnTo>
                    <a:lnTo>
                      <a:pt x="684" y="16"/>
                    </a:lnTo>
                    <a:lnTo>
                      <a:pt x="674" y="236"/>
                    </a:lnTo>
                    <a:lnTo>
                      <a:pt x="701" y="259"/>
                    </a:lnTo>
                    <a:lnTo>
                      <a:pt x="727" y="259"/>
                    </a:lnTo>
                    <a:lnTo>
                      <a:pt x="748" y="280"/>
                    </a:lnTo>
                    <a:lnTo>
                      <a:pt x="790" y="289"/>
                    </a:lnTo>
                    <a:lnTo>
                      <a:pt x="876" y="327"/>
                    </a:lnTo>
                    <a:lnTo>
                      <a:pt x="891" y="310"/>
                    </a:lnTo>
                    <a:lnTo>
                      <a:pt x="946" y="343"/>
                    </a:lnTo>
                    <a:lnTo>
                      <a:pt x="1019" y="341"/>
                    </a:lnTo>
                    <a:lnTo>
                      <a:pt x="1069" y="327"/>
                    </a:lnTo>
                    <a:lnTo>
                      <a:pt x="1138" y="314"/>
                    </a:lnTo>
                    <a:lnTo>
                      <a:pt x="1202" y="348"/>
                    </a:lnTo>
                    <a:lnTo>
                      <a:pt x="1211" y="359"/>
                    </a:lnTo>
                    <a:lnTo>
                      <a:pt x="1245" y="359"/>
                    </a:lnTo>
                    <a:lnTo>
                      <a:pt x="1252" y="540"/>
                    </a:lnTo>
                    <a:lnTo>
                      <a:pt x="1300" y="629"/>
                    </a:lnTo>
                    <a:lnTo>
                      <a:pt x="1283" y="699"/>
                    </a:lnTo>
                    <a:lnTo>
                      <a:pt x="1286" y="757"/>
                    </a:lnTo>
                    <a:lnTo>
                      <a:pt x="1265" y="786"/>
                    </a:lnTo>
                    <a:lnTo>
                      <a:pt x="1273" y="796"/>
                    </a:lnTo>
                    <a:lnTo>
                      <a:pt x="1219" y="812"/>
                    </a:lnTo>
                    <a:lnTo>
                      <a:pt x="1177" y="817"/>
                    </a:lnTo>
                    <a:lnTo>
                      <a:pt x="1185" y="786"/>
                    </a:lnTo>
                    <a:lnTo>
                      <a:pt x="1163" y="804"/>
                    </a:lnTo>
                    <a:lnTo>
                      <a:pt x="1164" y="840"/>
                    </a:lnTo>
                    <a:lnTo>
                      <a:pt x="1135" y="877"/>
                    </a:lnTo>
                    <a:lnTo>
                      <a:pt x="981" y="955"/>
                    </a:lnTo>
                    <a:lnTo>
                      <a:pt x="933" y="1005"/>
                    </a:lnTo>
                    <a:lnTo>
                      <a:pt x="888" y="1113"/>
                    </a:lnTo>
                    <a:lnTo>
                      <a:pt x="925" y="1225"/>
                    </a:lnTo>
                    <a:lnTo>
                      <a:pt x="889" y="1225"/>
                    </a:lnTo>
                    <a:lnTo>
                      <a:pt x="722" y="1167"/>
                    </a:lnTo>
                    <a:lnTo>
                      <a:pt x="705" y="1118"/>
                    </a:lnTo>
                    <a:lnTo>
                      <a:pt x="687" y="1097"/>
                    </a:lnTo>
                    <a:lnTo>
                      <a:pt x="682" y="1032"/>
                    </a:lnTo>
                    <a:lnTo>
                      <a:pt x="650" y="1010"/>
                    </a:lnTo>
                    <a:lnTo>
                      <a:pt x="560" y="838"/>
                    </a:lnTo>
                    <a:lnTo>
                      <a:pt x="517" y="806"/>
                    </a:lnTo>
                    <a:lnTo>
                      <a:pt x="504" y="778"/>
                    </a:lnTo>
                    <a:lnTo>
                      <a:pt x="373" y="772"/>
                    </a:lnTo>
                    <a:lnTo>
                      <a:pt x="303" y="853"/>
                    </a:lnTo>
                    <a:lnTo>
                      <a:pt x="185" y="768"/>
                    </a:lnTo>
                    <a:lnTo>
                      <a:pt x="149" y="652"/>
                    </a:lnTo>
                    <a:lnTo>
                      <a:pt x="36" y="544"/>
                    </a:lnTo>
                    <a:lnTo>
                      <a:pt x="23" y="508"/>
                    </a:lnTo>
                    <a:lnTo>
                      <a:pt x="7" y="503"/>
                    </a:lnTo>
                    <a:lnTo>
                      <a:pt x="0" y="47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2" name="Freeform 111"/>
              <p:cNvSpPr>
                <a:spLocks/>
              </p:cNvSpPr>
              <p:nvPr/>
            </p:nvSpPr>
            <p:spPr bwMode="auto">
              <a:xfrm>
                <a:off x="2562" y="887"/>
                <a:ext cx="583" cy="371"/>
              </a:xfrm>
              <a:custGeom>
                <a:avLst/>
                <a:gdLst>
                  <a:gd name="T0" fmla="*/ 28 w 612"/>
                  <a:gd name="T1" fmla="*/ 0 h 375"/>
                  <a:gd name="T2" fmla="*/ 475 w 612"/>
                  <a:gd name="T3" fmla="*/ 27 h 375"/>
                  <a:gd name="T4" fmla="*/ 478 w 612"/>
                  <a:gd name="T5" fmla="*/ 121 h 375"/>
                  <a:gd name="T6" fmla="*/ 499 w 612"/>
                  <a:gd name="T7" fmla="*/ 199 h 375"/>
                  <a:gd name="T8" fmla="*/ 502 w 612"/>
                  <a:gd name="T9" fmla="*/ 296 h 375"/>
                  <a:gd name="T10" fmla="*/ 514 w 612"/>
                  <a:gd name="T11" fmla="*/ 375 h 375"/>
                  <a:gd name="T12" fmla="*/ 244 w 612"/>
                  <a:gd name="T13" fmla="*/ 365 h 375"/>
                  <a:gd name="T14" fmla="*/ 0 w 612"/>
                  <a:gd name="T15" fmla="*/ 344 h 375"/>
                  <a:gd name="T16" fmla="*/ 28 w 612"/>
                  <a:gd name="T17" fmla="*/ 0 h 375"/>
                  <a:gd name="T18" fmla="*/ 28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2" y="0"/>
                    </a:moveTo>
                    <a:lnTo>
                      <a:pt x="565" y="27"/>
                    </a:lnTo>
                    <a:lnTo>
                      <a:pt x="568" y="121"/>
                    </a:lnTo>
                    <a:lnTo>
                      <a:pt x="593" y="199"/>
                    </a:lnTo>
                    <a:lnTo>
                      <a:pt x="596" y="296"/>
                    </a:lnTo>
                    <a:lnTo>
                      <a:pt x="612" y="375"/>
                    </a:lnTo>
                    <a:lnTo>
                      <a:pt x="290" y="365"/>
                    </a:lnTo>
                    <a:lnTo>
                      <a:pt x="0" y="344"/>
                    </a:lnTo>
                    <a:lnTo>
                      <a:pt x="32"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3" name="Freeform 112"/>
              <p:cNvSpPr>
                <a:spLocks/>
              </p:cNvSpPr>
              <p:nvPr/>
            </p:nvSpPr>
            <p:spPr bwMode="auto">
              <a:xfrm>
                <a:off x="2531" y="1230"/>
                <a:ext cx="625" cy="423"/>
              </a:xfrm>
              <a:custGeom>
                <a:avLst/>
                <a:gdLst>
                  <a:gd name="T0" fmla="*/ 28 w 654"/>
                  <a:gd name="T1" fmla="*/ 0 h 428"/>
                  <a:gd name="T2" fmla="*/ 272 w 654"/>
                  <a:gd name="T3" fmla="*/ 21 h 428"/>
                  <a:gd name="T4" fmla="*/ 545 w 654"/>
                  <a:gd name="T5" fmla="*/ 31 h 428"/>
                  <a:gd name="T6" fmla="*/ 525 w 654"/>
                  <a:gd name="T7" fmla="*/ 72 h 428"/>
                  <a:gd name="T8" fmla="*/ 552 w 654"/>
                  <a:gd name="T9" fmla="*/ 101 h 428"/>
                  <a:gd name="T10" fmla="*/ 550 w 654"/>
                  <a:gd name="T11" fmla="*/ 311 h 428"/>
                  <a:gd name="T12" fmla="*/ 541 w 654"/>
                  <a:gd name="T13" fmla="*/ 309 h 428"/>
                  <a:gd name="T14" fmla="*/ 543 w 654"/>
                  <a:gd name="T15" fmla="*/ 337 h 428"/>
                  <a:gd name="T16" fmla="*/ 549 w 654"/>
                  <a:gd name="T17" fmla="*/ 358 h 428"/>
                  <a:gd name="T18" fmla="*/ 545 w 654"/>
                  <a:gd name="T19" fmla="*/ 377 h 428"/>
                  <a:gd name="T20" fmla="*/ 549 w 654"/>
                  <a:gd name="T21" fmla="*/ 428 h 428"/>
                  <a:gd name="T22" fmla="*/ 538 w 654"/>
                  <a:gd name="T23" fmla="*/ 423 h 428"/>
                  <a:gd name="T24" fmla="*/ 523 w 654"/>
                  <a:gd name="T25" fmla="*/ 403 h 428"/>
                  <a:gd name="T26" fmla="*/ 475 w 654"/>
                  <a:gd name="T27" fmla="*/ 384 h 428"/>
                  <a:gd name="T28" fmla="*/ 427 w 654"/>
                  <a:gd name="T29" fmla="*/ 387 h 428"/>
                  <a:gd name="T30" fmla="*/ 399 w 654"/>
                  <a:gd name="T31" fmla="*/ 363 h 428"/>
                  <a:gd name="T32" fmla="*/ 0 w 654"/>
                  <a:gd name="T33" fmla="*/ 335 h 428"/>
                  <a:gd name="T34" fmla="*/ 28 w 654"/>
                  <a:gd name="T35" fmla="*/ 0 h 428"/>
                  <a:gd name="T36" fmla="*/ 28 w 654"/>
                  <a:gd name="T37" fmla="*/ 0 h 4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8"/>
                  <a:gd name="T59" fmla="*/ 654 w 654"/>
                  <a:gd name="T60" fmla="*/ 428 h 4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8">
                    <a:moveTo>
                      <a:pt x="32" y="0"/>
                    </a:moveTo>
                    <a:lnTo>
                      <a:pt x="322" y="21"/>
                    </a:lnTo>
                    <a:lnTo>
                      <a:pt x="644" y="31"/>
                    </a:lnTo>
                    <a:lnTo>
                      <a:pt x="623" y="72"/>
                    </a:lnTo>
                    <a:lnTo>
                      <a:pt x="654" y="101"/>
                    </a:lnTo>
                    <a:lnTo>
                      <a:pt x="652" y="311"/>
                    </a:lnTo>
                    <a:lnTo>
                      <a:pt x="639" y="309"/>
                    </a:lnTo>
                    <a:lnTo>
                      <a:pt x="641" y="337"/>
                    </a:lnTo>
                    <a:lnTo>
                      <a:pt x="651" y="358"/>
                    </a:lnTo>
                    <a:lnTo>
                      <a:pt x="644" y="377"/>
                    </a:lnTo>
                    <a:lnTo>
                      <a:pt x="651" y="428"/>
                    </a:lnTo>
                    <a:lnTo>
                      <a:pt x="636" y="423"/>
                    </a:lnTo>
                    <a:lnTo>
                      <a:pt x="620" y="403"/>
                    </a:lnTo>
                    <a:lnTo>
                      <a:pt x="561" y="384"/>
                    </a:lnTo>
                    <a:lnTo>
                      <a:pt x="505" y="387"/>
                    </a:lnTo>
                    <a:lnTo>
                      <a:pt x="472" y="363"/>
                    </a:lnTo>
                    <a:lnTo>
                      <a:pt x="0" y="335"/>
                    </a:lnTo>
                    <a:lnTo>
                      <a:pt x="32" y="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4" name="Freeform 113"/>
              <p:cNvSpPr>
                <a:spLocks/>
              </p:cNvSpPr>
              <p:nvPr/>
            </p:nvSpPr>
            <p:spPr bwMode="auto">
              <a:xfrm>
                <a:off x="2511" y="1566"/>
                <a:ext cx="735" cy="374"/>
              </a:xfrm>
              <a:custGeom>
                <a:avLst/>
                <a:gdLst>
                  <a:gd name="T0" fmla="*/ 17 w 767"/>
                  <a:gd name="T1" fmla="*/ 0 h 374"/>
                  <a:gd name="T2" fmla="*/ 415 w 767"/>
                  <a:gd name="T3" fmla="*/ 28 h 374"/>
                  <a:gd name="T4" fmla="*/ 444 w 767"/>
                  <a:gd name="T5" fmla="*/ 52 h 374"/>
                  <a:gd name="T6" fmla="*/ 492 w 767"/>
                  <a:gd name="T7" fmla="*/ 49 h 374"/>
                  <a:gd name="T8" fmla="*/ 540 w 767"/>
                  <a:gd name="T9" fmla="*/ 68 h 374"/>
                  <a:gd name="T10" fmla="*/ 555 w 767"/>
                  <a:gd name="T11" fmla="*/ 88 h 374"/>
                  <a:gd name="T12" fmla="*/ 566 w 767"/>
                  <a:gd name="T13" fmla="*/ 93 h 374"/>
                  <a:gd name="T14" fmla="*/ 587 w 767"/>
                  <a:gd name="T15" fmla="*/ 164 h 374"/>
                  <a:gd name="T16" fmla="*/ 587 w 767"/>
                  <a:gd name="T17" fmla="*/ 185 h 374"/>
                  <a:gd name="T18" fmla="*/ 603 w 767"/>
                  <a:gd name="T19" fmla="*/ 219 h 374"/>
                  <a:gd name="T20" fmla="*/ 609 w 767"/>
                  <a:gd name="T21" fmla="*/ 272 h 374"/>
                  <a:gd name="T22" fmla="*/ 606 w 767"/>
                  <a:gd name="T23" fmla="*/ 289 h 374"/>
                  <a:gd name="T24" fmla="*/ 616 w 767"/>
                  <a:gd name="T25" fmla="*/ 306 h 374"/>
                  <a:gd name="T26" fmla="*/ 647 w 767"/>
                  <a:gd name="T27" fmla="*/ 374 h 374"/>
                  <a:gd name="T28" fmla="*/ 358 w 767"/>
                  <a:gd name="T29" fmla="*/ 371 h 374"/>
                  <a:gd name="T30" fmla="*/ 142 w 767"/>
                  <a:gd name="T31" fmla="*/ 356 h 374"/>
                  <a:gd name="T32" fmla="*/ 147 w 767"/>
                  <a:gd name="T33" fmla="*/ 243 h 374"/>
                  <a:gd name="T34" fmla="*/ 0 w 767"/>
                  <a:gd name="T35" fmla="*/ 229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3" y="28"/>
                    </a:lnTo>
                    <a:lnTo>
                      <a:pt x="526" y="52"/>
                    </a:lnTo>
                    <a:lnTo>
                      <a:pt x="582" y="49"/>
                    </a:lnTo>
                    <a:lnTo>
                      <a:pt x="641" y="68"/>
                    </a:lnTo>
                    <a:lnTo>
                      <a:pt x="657" y="88"/>
                    </a:lnTo>
                    <a:lnTo>
                      <a:pt x="672" y="93"/>
                    </a:lnTo>
                    <a:lnTo>
                      <a:pt x="697" y="164"/>
                    </a:lnTo>
                    <a:lnTo>
                      <a:pt x="697" y="185"/>
                    </a:lnTo>
                    <a:lnTo>
                      <a:pt x="715" y="219"/>
                    </a:lnTo>
                    <a:lnTo>
                      <a:pt x="723" y="272"/>
                    </a:lnTo>
                    <a:lnTo>
                      <a:pt x="718" y="289"/>
                    </a:lnTo>
                    <a:lnTo>
                      <a:pt x="730" y="306"/>
                    </a:lnTo>
                    <a:lnTo>
                      <a:pt x="767" y="374"/>
                    </a:lnTo>
                    <a:lnTo>
                      <a:pt x="425" y="371"/>
                    </a:lnTo>
                    <a:lnTo>
                      <a:pt x="168" y="356"/>
                    </a:lnTo>
                    <a:lnTo>
                      <a:pt x="174" y="243"/>
                    </a:lnTo>
                    <a:lnTo>
                      <a:pt x="0" y="229"/>
                    </a:lnTo>
                    <a:lnTo>
                      <a:pt x="21" y="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5" name="Freeform 114"/>
              <p:cNvSpPr>
                <a:spLocks/>
              </p:cNvSpPr>
              <p:nvPr/>
            </p:nvSpPr>
            <p:spPr bwMode="auto">
              <a:xfrm>
                <a:off x="2649" y="1922"/>
                <a:ext cx="660" cy="363"/>
              </a:xfrm>
              <a:custGeom>
                <a:avLst/>
                <a:gdLst>
                  <a:gd name="T0" fmla="*/ 20 w 691"/>
                  <a:gd name="T1" fmla="*/ 0 h 363"/>
                  <a:gd name="T2" fmla="*/ 237 w 691"/>
                  <a:gd name="T3" fmla="*/ 15 h 363"/>
                  <a:gd name="T4" fmla="*/ 525 w 691"/>
                  <a:gd name="T5" fmla="*/ 18 h 363"/>
                  <a:gd name="T6" fmla="*/ 540 w 691"/>
                  <a:gd name="T7" fmla="*/ 34 h 363"/>
                  <a:gd name="T8" fmla="*/ 550 w 691"/>
                  <a:gd name="T9" fmla="*/ 31 h 363"/>
                  <a:gd name="T10" fmla="*/ 559 w 691"/>
                  <a:gd name="T11" fmla="*/ 49 h 363"/>
                  <a:gd name="T12" fmla="*/ 552 w 691"/>
                  <a:gd name="T13" fmla="*/ 49 h 363"/>
                  <a:gd name="T14" fmla="*/ 540 w 691"/>
                  <a:gd name="T15" fmla="*/ 73 h 363"/>
                  <a:gd name="T16" fmla="*/ 564 w 691"/>
                  <a:gd name="T17" fmla="*/ 112 h 363"/>
                  <a:gd name="T18" fmla="*/ 582 w 691"/>
                  <a:gd name="T19" fmla="*/ 117 h 363"/>
                  <a:gd name="T20" fmla="*/ 580 w 691"/>
                  <a:gd name="T21" fmla="*/ 361 h 363"/>
                  <a:gd name="T22" fmla="*/ 332 w 691"/>
                  <a:gd name="T23" fmla="*/ 363 h 363"/>
                  <a:gd name="T24" fmla="*/ 0 w 691"/>
                  <a:gd name="T25" fmla="*/ 345 h 363"/>
                  <a:gd name="T26" fmla="*/ 20 w 691"/>
                  <a:gd name="T27" fmla="*/ 0 h 363"/>
                  <a:gd name="T28" fmla="*/ 20 w 691"/>
                  <a:gd name="T29" fmla="*/ 0 h 3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3"/>
                  <a:gd name="T47" fmla="*/ 691 w 691"/>
                  <a:gd name="T48" fmla="*/ 363 h 3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3">
                    <a:moveTo>
                      <a:pt x="24" y="0"/>
                    </a:moveTo>
                    <a:lnTo>
                      <a:pt x="281" y="15"/>
                    </a:lnTo>
                    <a:lnTo>
                      <a:pt x="623" y="18"/>
                    </a:lnTo>
                    <a:lnTo>
                      <a:pt x="642" y="34"/>
                    </a:lnTo>
                    <a:lnTo>
                      <a:pt x="652" y="31"/>
                    </a:lnTo>
                    <a:lnTo>
                      <a:pt x="665" y="49"/>
                    </a:lnTo>
                    <a:lnTo>
                      <a:pt x="654" y="49"/>
                    </a:lnTo>
                    <a:lnTo>
                      <a:pt x="642" y="73"/>
                    </a:lnTo>
                    <a:lnTo>
                      <a:pt x="670" y="112"/>
                    </a:lnTo>
                    <a:lnTo>
                      <a:pt x="691" y="117"/>
                    </a:lnTo>
                    <a:lnTo>
                      <a:pt x="688" y="361"/>
                    </a:lnTo>
                    <a:lnTo>
                      <a:pt x="395" y="363"/>
                    </a:lnTo>
                    <a:lnTo>
                      <a:pt x="0" y="345"/>
                    </a:lnTo>
                    <a:lnTo>
                      <a:pt x="24" y="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6" name="Freeform 115"/>
              <p:cNvSpPr>
                <a:spLocks/>
              </p:cNvSpPr>
              <p:nvPr/>
            </p:nvSpPr>
            <p:spPr bwMode="auto">
              <a:xfrm>
                <a:off x="2559" y="2261"/>
                <a:ext cx="769" cy="408"/>
              </a:xfrm>
              <a:custGeom>
                <a:avLst/>
                <a:gdLst>
                  <a:gd name="T0" fmla="*/ 5 w 803"/>
                  <a:gd name="T1" fmla="*/ 0 h 408"/>
                  <a:gd name="T2" fmla="*/ 79 w 803"/>
                  <a:gd name="T3" fmla="*/ 6 h 408"/>
                  <a:gd name="T4" fmla="*/ 411 w 803"/>
                  <a:gd name="T5" fmla="*/ 24 h 408"/>
                  <a:gd name="T6" fmla="*/ 658 w 803"/>
                  <a:gd name="T7" fmla="*/ 22 h 408"/>
                  <a:gd name="T8" fmla="*/ 661 w 803"/>
                  <a:gd name="T9" fmla="*/ 82 h 408"/>
                  <a:gd name="T10" fmla="*/ 675 w 803"/>
                  <a:gd name="T11" fmla="*/ 210 h 408"/>
                  <a:gd name="T12" fmla="*/ 673 w 803"/>
                  <a:gd name="T13" fmla="*/ 408 h 408"/>
                  <a:gd name="T14" fmla="*/ 619 w 803"/>
                  <a:gd name="T15" fmla="*/ 374 h 408"/>
                  <a:gd name="T16" fmla="*/ 561 w 803"/>
                  <a:gd name="T17" fmla="*/ 387 h 408"/>
                  <a:gd name="T18" fmla="*/ 519 w 803"/>
                  <a:gd name="T19" fmla="*/ 401 h 408"/>
                  <a:gd name="T20" fmla="*/ 458 w 803"/>
                  <a:gd name="T21" fmla="*/ 403 h 408"/>
                  <a:gd name="T22" fmla="*/ 411 w 803"/>
                  <a:gd name="T23" fmla="*/ 370 h 408"/>
                  <a:gd name="T24" fmla="*/ 399 w 803"/>
                  <a:gd name="T25" fmla="*/ 387 h 408"/>
                  <a:gd name="T26" fmla="*/ 327 w 803"/>
                  <a:gd name="T27" fmla="*/ 349 h 408"/>
                  <a:gd name="T28" fmla="*/ 291 w 803"/>
                  <a:gd name="T29" fmla="*/ 340 h 408"/>
                  <a:gd name="T30" fmla="*/ 273 w 803"/>
                  <a:gd name="T31" fmla="*/ 320 h 408"/>
                  <a:gd name="T32" fmla="*/ 251 w 803"/>
                  <a:gd name="T33" fmla="*/ 319 h 408"/>
                  <a:gd name="T34" fmla="*/ 228 w 803"/>
                  <a:gd name="T35" fmla="*/ 296 h 408"/>
                  <a:gd name="T36" fmla="*/ 237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6"/>
                    </a:lnTo>
                    <a:lnTo>
                      <a:pt x="489" y="24"/>
                    </a:lnTo>
                    <a:lnTo>
                      <a:pt x="782" y="22"/>
                    </a:lnTo>
                    <a:lnTo>
                      <a:pt x="785" y="82"/>
                    </a:lnTo>
                    <a:lnTo>
                      <a:pt x="803" y="210"/>
                    </a:lnTo>
                    <a:lnTo>
                      <a:pt x="800" y="408"/>
                    </a:lnTo>
                    <a:lnTo>
                      <a:pt x="736" y="374"/>
                    </a:lnTo>
                    <a:lnTo>
                      <a:pt x="667" y="387"/>
                    </a:lnTo>
                    <a:lnTo>
                      <a:pt x="617" y="401"/>
                    </a:lnTo>
                    <a:lnTo>
                      <a:pt x="544" y="403"/>
                    </a:lnTo>
                    <a:lnTo>
                      <a:pt x="489" y="370"/>
                    </a:lnTo>
                    <a:lnTo>
                      <a:pt x="474" y="387"/>
                    </a:lnTo>
                    <a:lnTo>
                      <a:pt x="388" y="349"/>
                    </a:lnTo>
                    <a:lnTo>
                      <a:pt x="346" y="340"/>
                    </a:lnTo>
                    <a:lnTo>
                      <a:pt x="325" y="320"/>
                    </a:lnTo>
                    <a:lnTo>
                      <a:pt x="299" y="319"/>
                    </a:lnTo>
                    <a:lnTo>
                      <a:pt x="272" y="296"/>
                    </a:lnTo>
                    <a:lnTo>
                      <a:pt x="282" y="76"/>
                    </a:lnTo>
                    <a:lnTo>
                      <a:pt x="0" y="60"/>
                    </a:lnTo>
                    <a:lnTo>
                      <a:pt x="5"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7" name="Freeform 116"/>
              <p:cNvSpPr>
                <a:spLocks/>
              </p:cNvSpPr>
              <p:nvPr/>
            </p:nvSpPr>
            <p:spPr bwMode="auto">
              <a:xfrm>
                <a:off x="3103" y="883"/>
                <a:ext cx="581" cy="659"/>
              </a:xfrm>
              <a:custGeom>
                <a:avLst/>
                <a:gdLst>
                  <a:gd name="T0" fmla="*/ 3 w 606"/>
                  <a:gd name="T1" fmla="*/ 125 h 659"/>
                  <a:gd name="T2" fmla="*/ 24 w 606"/>
                  <a:gd name="T3" fmla="*/ 203 h 659"/>
                  <a:gd name="T4" fmla="*/ 27 w 606"/>
                  <a:gd name="T5" fmla="*/ 300 h 659"/>
                  <a:gd name="T6" fmla="*/ 39 w 606"/>
                  <a:gd name="T7" fmla="*/ 379 h 659"/>
                  <a:gd name="T8" fmla="*/ 22 w 606"/>
                  <a:gd name="T9" fmla="*/ 420 h 659"/>
                  <a:gd name="T10" fmla="*/ 49 w 606"/>
                  <a:gd name="T11" fmla="*/ 449 h 659"/>
                  <a:gd name="T12" fmla="*/ 47 w 606"/>
                  <a:gd name="T13" fmla="*/ 659 h 659"/>
                  <a:gd name="T14" fmla="*/ 419 w 606"/>
                  <a:gd name="T15" fmla="*/ 651 h 659"/>
                  <a:gd name="T16" fmla="*/ 415 w 606"/>
                  <a:gd name="T17" fmla="*/ 609 h 659"/>
                  <a:gd name="T18" fmla="*/ 374 w 606"/>
                  <a:gd name="T19" fmla="*/ 573 h 659"/>
                  <a:gd name="T20" fmla="*/ 354 w 606"/>
                  <a:gd name="T21" fmla="*/ 547 h 659"/>
                  <a:gd name="T22" fmla="*/ 303 w 606"/>
                  <a:gd name="T23" fmla="*/ 510 h 659"/>
                  <a:gd name="T24" fmla="*/ 305 w 606"/>
                  <a:gd name="T25" fmla="*/ 450 h 659"/>
                  <a:gd name="T26" fmla="*/ 294 w 606"/>
                  <a:gd name="T27" fmla="*/ 410 h 659"/>
                  <a:gd name="T28" fmla="*/ 336 w 606"/>
                  <a:gd name="T29" fmla="*/ 352 h 659"/>
                  <a:gd name="T30" fmla="*/ 332 w 606"/>
                  <a:gd name="T31" fmla="*/ 293 h 659"/>
                  <a:gd name="T32" fmla="*/ 400 w 606"/>
                  <a:gd name="T33" fmla="*/ 233 h 659"/>
                  <a:gd name="T34" fmla="*/ 417 w 606"/>
                  <a:gd name="T35" fmla="*/ 199 h 659"/>
                  <a:gd name="T36" fmla="*/ 512 w 606"/>
                  <a:gd name="T37" fmla="*/ 141 h 659"/>
                  <a:gd name="T38" fmla="*/ 469 w 606"/>
                  <a:gd name="T39" fmla="*/ 120 h 659"/>
                  <a:gd name="T40" fmla="*/ 433 w 606"/>
                  <a:gd name="T41" fmla="*/ 125 h 659"/>
                  <a:gd name="T42" fmla="*/ 424 w 606"/>
                  <a:gd name="T43" fmla="*/ 109 h 659"/>
                  <a:gd name="T44" fmla="*/ 356 w 606"/>
                  <a:gd name="T45" fmla="*/ 107 h 659"/>
                  <a:gd name="T46" fmla="*/ 311 w 606"/>
                  <a:gd name="T47" fmla="*/ 91 h 659"/>
                  <a:gd name="T48" fmla="*/ 216 w 606"/>
                  <a:gd name="T49" fmla="*/ 80 h 659"/>
                  <a:gd name="T50" fmla="*/ 203 w 606"/>
                  <a:gd name="T51" fmla="*/ 60 h 659"/>
                  <a:gd name="T52" fmla="*/ 164 w 606"/>
                  <a:gd name="T53" fmla="*/ 42 h 659"/>
                  <a:gd name="T54" fmla="*/ 157 w 606"/>
                  <a:gd name="T55" fmla="*/ 0 h 659"/>
                  <a:gd name="T56" fmla="*/ 134 w 606"/>
                  <a:gd name="T57" fmla="*/ 0 h 659"/>
                  <a:gd name="T58" fmla="*/ 134 w 606"/>
                  <a:gd name="T59" fmla="*/ 31 h 659"/>
                  <a:gd name="T60" fmla="*/ 0 w 606"/>
                  <a:gd name="T61" fmla="*/ 31 h 659"/>
                  <a:gd name="T62" fmla="*/ 3 w 606"/>
                  <a:gd name="T63" fmla="*/ 125 h 659"/>
                  <a:gd name="T64" fmla="*/ 3 w 606"/>
                  <a:gd name="T65" fmla="*/ 125 h 6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9"/>
                  <a:gd name="T101" fmla="*/ 606 w 606"/>
                  <a:gd name="T102" fmla="*/ 659 h 6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9">
                    <a:moveTo>
                      <a:pt x="3" y="125"/>
                    </a:moveTo>
                    <a:lnTo>
                      <a:pt x="28" y="203"/>
                    </a:lnTo>
                    <a:lnTo>
                      <a:pt x="31" y="300"/>
                    </a:lnTo>
                    <a:lnTo>
                      <a:pt x="47" y="379"/>
                    </a:lnTo>
                    <a:lnTo>
                      <a:pt x="26" y="420"/>
                    </a:lnTo>
                    <a:lnTo>
                      <a:pt x="57" y="449"/>
                    </a:lnTo>
                    <a:lnTo>
                      <a:pt x="55" y="659"/>
                    </a:lnTo>
                    <a:lnTo>
                      <a:pt x="497" y="651"/>
                    </a:lnTo>
                    <a:lnTo>
                      <a:pt x="491" y="609"/>
                    </a:lnTo>
                    <a:lnTo>
                      <a:pt x="442" y="573"/>
                    </a:lnTo>
                    <a:lnTo>
                      <a:pt x="419" y="547"/>
                    </a:lnTo>
                    <a:lnTo>
                      <a:pt x="359" y="510"/>
                    </a:lnTo>
                    <a:lnTo>
                      <a:pt x="361" y="450"/>
                    </a:lnTo>
                    <a:lnTo>
                      <a:pt x="348" y="410"/>
                    </a:lnTo>
                    <a:lnTo>
                      <a:pt x="397" y="352"/>
                    </a:lnTo>
                    <a:lnTo>
                      <a:pt x="393" y="293"/>
                    </a:lnTo>
                    <a:lnTo>
                      <a:pt x="474" y="233"/>
                    </a:lnTo>
                    <a:lnTo>
                      <a:pt x="494" y="199"/>
                    </a:lnTo>
                    <a:lnTo>
                      <a:pt x="606" y="141"/>
                    </a:lnTo>
                    <a:lnTo>
                      <a:pt x="555" y="120"/>
                    </a:lnTo>
                    <a:lnTo>
                      <a:pt x="512" y="125"/>
                    </a:lnTo>
                    <a:lnTo>
                      <a:pt x="502" y="109"/>
                    </a:lnTo>
                    <a:lnTo>
                      <a:pt x="421" y="107"/>
                    </a:lnTo>
                    <a:lnTo>
                      <a:pt x="368" y="91"/>
                    </a:lnTo>
                    <a:lnTo>
                      <a:pt x="256" y="80"/>
                    </a:lnTo>
                    <a:lnTo>
                      <a:pt x="240" y="60"/>
                    </a:lnTo>
                    <a:lnTo>
                      <a:pt x="194" y="42"/>
                    </a:lnTo>
                    <a:lnTo>
                      <a:pt x="186" y="0"/>
                    </a:lnTo>
                    <a:lnTo>
                      <a:pt x="159" y="0"/>
                    </a:lnTo>
                    <a:lnTo>
                      <a:pt x="159" y="31"/>
                    </a:lnTo>
                    <a:lnTo>
                      <a:pt x="0" y="31"/>
                    </a:lnTo>
                    <a:lnTo>
                      <a:pt x="3" y="125"/>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8" name="Freeform 117"/>
              <p:cNvSpPr>
                <a:spLocks/>
              </p:cNvSpPr>
              <p:nvPr/>
            </p:nvSpPr>
            <p:spPr bwMode="auto">
              <a:xfrm>
                <a:off x="3143" y="1534"/>
                <a:ext cx="528" cy="358"/>
              </a:xfrm>
              <a:custGeom>
                <a:avLst/>
                <a:gdLst>
                  <a:gd name="T0" fmla="*/ 2 w 555"/>
                  <a:gd name="T1" fmla="*/ 34 h 358"/>
                  <a:gd name="T2" fmla="*/ 12 w 555"/>
                  <a:gd name="T3" fmla="*/ 55 h 358"/>
                  <a:gd name="T4" fmla="*/ 5 w 555"/>
                  <a:gd name="T5" fmla="*/ 74 h 358"/>
                  <a:gd name="T6" fmla="*/ 12 w 555"/>
                  <a:gd name="T7" fmla="*/ 125 h 358"/>
                  <a:gd name="T8" fmla="*/ 32 w 555"/>
                  <a:gd name="T9" fmla="*/ 196 h 358"/>
                  <a:gd name="T10" fmla="*/ 32 w 555"/>
                  <a:gd name="T11" fmla="*/ 217 h 358"/>
                  <a:gd name="T12" fmla="*/ 47 w 555"/>
                  <a:gd name="T13" fmla="*/ 251 h 358"/>
                  <a:gd name="T14" fmla="*/ 54 w 555"/>
                  <a:gd name="T15" fmla="*/ 304 h 358"/>
                  <a:gd name="T16" fmla="*/ 50 w 555"/>
                  <a:gd name="T17" fmla="*/ 321 h 358"/>
                  <a:gd name="T18" fmla="*/ 58 w 555"/>
                  <a:gd name="T19" fmla="*/ 338 h 358"/>
                  <a:gd name="T20" fmla="*/ 362 w 555"/>
                  <a:gd name="T21" fmla="*/ 330 h 358"/>
                  <a:gd name="T22" fmla="*/ 384 w 555"/>
                  <a:gd name="T23" fmla="*/ 358 h 358"/>
                  <a:gd name="T24" fmla="*/ 415 w 555"/>
                  <a:gd name="T25" fmla="*/ 277 h 358"/>
                  <a:gd name="T26" fmla="*/ 406 w 555"/>
                  <a:gd name="T27" fmla="*/ 246 h 358"/>
                  <a:gd name="T28" fmla="*/ 458 w 555"/>
                  <a:gd name="T29" fmla="*/ 197 h 358"/>
                  <a:gd name="T30" fmla="*/ 469 w 555"/>
                  <a:gd name="T31" fmla="*/ 162 h 358"/>
                  <a:gd name="T32" fmla="*/ 431 w 555"/>
                  <a:gd name="T33" fmla="*/ 110 h 358"/>
                  <a:gd name="T34" fmla="*/ 393 w 555"/>
                  <a:gd name="T35" fmla="*/ 57 h 358"/>
                  <a:gd name="T36" fmla="*/ 384 w 555"/>
                  <a:gd name="T37" fmla="*/ 0 h 358"/>
                  <a:gd name="T38" fmla="*/ 12 w 555"/>
                  <a:gd name="T39" fmla="*/ 8 h 358"/>
                  <a:gd name="T40" fmla="*/ 0 w 555"/>
                  <a:gd name="T41" fmla="*/ 6 h 358"/>
                  <a:gd name="T42" fmla="*/ 2 w 555"/>
                  <a:gd name="T43" fmla="*/ 34 h 358"/>
                  <a:gd name="T44" fmla="*/ 2 w 555"/>
                  <a:gd name="T45" fmla="*/ 34 h 3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5"/>
                  <a:gd name="T70" fmla="*/ 0 h 358"/>
                  <a:gd name="T71" fmla="*/ 555 w 555"/>
                  <a:gd name="T72" fmla="*/ 358 h 3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5" h="358">
                    <a:moveTo>
                      <a:pt x="2" y="34"/>
                    </a:moveTo>
                    <a:lnTo>
                      <a:pt x="12" y="55"/>
                    </a:lnTo>
                    <a:lnTo>
                      <a:pt x="5" y="74"/>
                    </a:lnTo>
                    <a:lnTo>
                      <a:pt x="12" y="125"/>
                    </a:lnTo>
                    <a:lnTo>
                      <a:pt x="37" y="196"/>
                    </a:lnTo>
                    <a:lnTo>
                      <a:pt x="37" y="217"/>
                    </a:lnTo>
                    <a:lnTo>
                      <a:pt x="55" y="251"/>
                    </a:lnTo>
                    <a:lnTo>
                      <a:pt x="63" y="304"/>
                    </a:lnTo>
                    <a:lnTo>
                      <a:pt x="58" y="321"/>
                    </a:lnTo>
                    <a:lnTo>
                      <a:pt x="70" y="338"/>
                    </a:lnTo>
                    <a:lnTo>
                      <a:pt x="429" y="330"/>
                    </a:lnTo>
                    <a:lnTo>
                      <a:pt x="455" y="358"/>
                    </a:lnTo>
                    <a:lnTo>
                      <a:pt x="492" y="277"/>
                    </a:lnTo>
                    <a:lnTo>
                      <a:pt x="481" y="246"/>
                    </a:lnTo>
                    <a:lnTo>
                      <a:pt x="544" y="197"/>
                    </a:lnTo>
                    <a:lnTo>
                      <a:pt x="555" y="162"/>
                    </a:lnTo>
                    <a:lnTo>
                      <a:pt x="510" y="110"/>
                    </a:lnTo>
                    <a:lnTo>
                      <a:pt x="465" y="57"/>
                    </a:lnTo>
                    <a:lnTo>
                      <a:pt x="455" y="0"/>
                    </a:lnTo>
                    <a:lnTo>
                      <a:pt x="13" y="8"/>
                    </a:lnTo>
                    <a:lnTo>
                      <a:pt x="0" y="6"/>
                    </a:lnTo>
                    <a:lnTo>
                      <a:pt x="2" y="34"/>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9" name="Freeform 118"/>
              <p:cNvSpPr>
                <a:spLocks/>
              </p:cNvSpPr>
              <p:nvPr/>
            </p:nvSpPr>
            <p:spPr bwMode="auto">
              <a:xfrm>
                <a:off x="3210" y="1864"/>
                <a:ext cx="592" cy="527"/>
              </a:xfrm>
              <a:custGeom>
                <a:avLst/>
                <a:gdLst>
                  <a:gd name="T0" fmla="*/ 32 w 618"/>
                  <a:gd name="T1" fmla="*/ 76 h 525"/>
                  <a:gd name="T2" fmla="*/ 48 w 618"/>
                  <a:gd name="T3" fmla="*/ 92 h 525"/>
                  <a:gd name="T4" fmla="*/ 55 w 618"/>
                  <a:gd name="T5" fmla="*/ 89 h 525"/>
                  <a:gd name="T6" fmla="*/ 67 w 618"/>
                  <a:gd name="T7" fmla="*/ 107 h 525"/>
                  <a:gd name="T8" fmla="*/ 57 w 618"/>
                  <a:gd name="T9" fmla="*/ 107 h 525"/>
                  <a:gd name="T10" fmla="*/ 48 w 618"/>
                  <a:gd name="T11" fmla="*/ 131 h 525"/>
                  <a:gd name="T12" fmla="*/ 71 w 618"/>
                  <a:gd name="T13" fmla="*/ 170 h 525"/>
                  <a:gd name="T14" fmla="*/ 89 w 618"/>
                  <a:gd name="T15" fmla="*/ 175 h 525"/>
                  <a:gd name="T16" fmla="*/ 86 w 618"/>
                  <a:gd name="T17" fmla="*/ 419 h 525"/>
                  <a:gd name="T18" fmla="*/ 89 w 618"/>
                  <a:gd name="T19" fmla="*/ 479 h 525"/>
                  <a:gd name="T20" fmla="*/ 434 w 618"/>
                  <a:gd name="T21" fmla="*/ 466 h 525"/>
                  <a:gd name="T22" fmla="*/ 439 w 618"/>
                  <a:gd name="T23" fmla="*/ 502 h 525"/>
                  <a:gd name="T24" fmla="*/ 424 w 618"/>
                  <a:gd name="T25" fmla="*/ 525 h 525"/>
                  <a:gd name="T26" fmla="*/ 476 w 618"/>
                  <a:gd name="T27" fmla="*/ 521 h 525"/>
                  <a:gd name="T28" fmla="*/ 488 w 618"/>
                  <a:gd name="T29" fmla="*/ 502 h 525"/>
                  <a:gd name="T30" fmla="*/ 488 w 618"/>
                  <a:gd name="T31" fmla="*/ 479 h 525"/>
                  <a:gd name="T32" fmla="*/ 500 w 618"/>
                  <a:gd name="T33" fmla="*/ 463 h 525"/>
                  <a:gd name="T34" fmla="*/ 503 w 618"/>
                  <a:gd name="T35" fmla="*/ 445 h 525"/>
                  <a:gd name="T36" fmla="*/ 515 w 618"/>
                  <a:gd name="T37" fmla="*/ 444 h 525"/>
                  <a:gd name="T38" fmla="*/ 520 w 618"/>
                  <a:gd name="T39" fmla="*/ 408 h 525"/>
                  <a:gd name="T40" fmla="*/ 502 w 618"/>
                  <a:gd name="T41" fmla="*/ 403 h 525"/>
                  <a:gd name="T42" fmla="*/ 490 w 618"/>
                  <a:gd name="T43" fmla="*/ 377 h 525"/>
                  <a:gd name="T44" fmla="*/ 469 w 618"/>
                  <a:gd name="T45" fmla="*/ 314 h 525"/>
                  <a:gd name="T46" fmla="*/ 448 w 618"/>
                  <a:gd name="T47" fmla="*/ 306 h 525"/>
                  <a:gd name="T48" fmla="*/ 424 w 618"/>
                  <a:gd name="T49" fmla="*/ 282 h 525"/>
                  <a:gd name="T50" fmla="*/ 414 w 618"/>
                  <a:gd name="T51" fmla="*/ 249 h 525"/>
                  <a:gd name="T52" fmla="*/ 429 w 618"/>
                  <a:gd name="T53" fmla="*/ 199 h 525"/>
                  <a:gd name="T54" fmla="*/ 417 w 618"/>
                  <a:gd name="T55" fmla="*/ 190 h 525"/>
                  <a:gd name="T56" fmla="*/ 387 w 618"/>
                  <a:gd name="T57" fmla="*/ 190 h 525"/>
                  <a:gd name="T58" fmla="*/ 380 w 618"/>
                  <a:gd name="T59" fmla="*/ 159 h 525"/>
                  <a:gd name="T60" fmla="*/ 330 w 618"/>
                  <a:gd name="T61" fmla="*/ 97 h 525"/>
                  <a:gd name="T62" fmla="*/ 319 w 618"/>
                  <a:gd name="T63" fmla="*/ 47 h 525"/>
                  <a:gd name="T64" fmla="*/ 324 w 618"/>
                  <a:gd name="T65" fmla="*/ 28 h 525"/>
                  <a:gd name="T66" fmla="*/ 303 w 618"/>
                  <a:gd name="T67" fmla="*/ 0 h 525"/>
                  <a:gd name="T68" fmla="*/ 0 w 618"/>
                  <a:gd name="T69" fmla="*/ 8 h 525"/>
                  <a:gd name="T70" fmla="*/ 32 w 618"/>
                  <a:gd name="T71" fmla="*/ 76 h 525"/>
                  <a:gd name="T72" fmla="*/ 32 w 618"/>
                  <a:gd name="T73" fmla="*/ 76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8"/>
                  <a:gd name="T112" fmla="*/ 0 h 525"/>
                  <a:gd name="T113" fmla="*/ 618 w 618"/>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8" h="525">
                    <a:moveTo>
                      <a:pt x="37" y="76"/>
                    </a:moveTo>
                    <a:lnTo>
                      <a:pt x="56" y="92"/>
                    </a:lnTo>
                    <a:lnTo>
                      <a:pt x="66" y="89"/>
                    </a:lnTo>
                    <a:lnTo>
                      <a:pt x="79" y="107"/>
                    </a:lnTo>
                    <a:lnTo>
                      <a:pt x="68" y="107"/>
                    </a:lnTo>
                    <a:lnTo>
                      <a:pt x="56" y="131"/>
                    </a:lnTo>
                    <a:lnTo>
                      <a:pt x="84" y="170"/>
                    </a:lnTo>
                    <a:lnTo>
                      <a:pt x="105" y="175"/>
                    </a:lnTo>
                    <a:lnTo>
                      <a:pt x="102" y="419"/>
                    </a:lnTo>
                    <a:lnTo>
                      <a:pt x="105" y="479"/>
                    </a:lnTo>
                    <a:lnTo>
                      <a:pt x="516" y="466"/>
                    </a:lnTo>
                    <a:lnTo>
                      <a:pt x="521" y="502"/>
                    </a:lnTo>
                    <a:lnTo>
                      <a:pt x="503" y="525"/>
                    </a:lnTo>
                    <a:lnTo>
                      <a:pt x="566" y="521"/>
                    </a:lnTo>
                    <a:lnTo>
                      <a:pt x="578" y="502"/>
                    </a:lnTo>
                    <a:lnTo>
                      <a:pt x="578" y="479"/>
                    </a:lnTo>
                    <a:lnTo>
                      <a:pt x="594" y="463"/>
                    </a:lnTo>
                    <a:lnTo>
                      <a:pt x="597" y="445"/>
                    </a:lnTo>
                    <a:lnTo>
                      <a:pt x="613" y="444"/>
                    </a:lnTo>
                    <a:lnTo>
                      <a:pt x="618" y="408"/>
                    </a:lnTo>
                    <a:lnTo>
                      <a:pt x="596" y="403"/>
                    </a:lnTo>
                    <a:lnTo>
                      <a:pt x="581" y="377"/>
                    </a:lnTo>
                    <a:lnTo>
                      <a:pt x="558" y="314"/>
                    </a:lnTo>
                    <a:lnTo>
                      <a:pt x="532" y="306"/>
                    </a:lnTo>
                    <a:lnTo>
                      <a:pt x="503" y="282"/>
                    </a:lnTo>
                    <a:lnTo>
                      <a:pt x="492" y="249"/>
                    </a:lnTo>
                    <a:lnTo>
                      <a:pt x="510" y="199"/>
                    </a:lnTo>
                    <a:lnTo>
                      <a:pt x="495" y="190"/>
                    </a:lnTo>
                    <a:lnTo>
                      <a:pt x="460" y="190"/>
                    </a:lnTo>
                    <a:lnTo>
                      <a:pt x="451" y="159"/>
                    </a:lnTo>
                    <a:lnTo>
                      <a:pt x="393" y="97"/>
                    </a:lnTo>
                    <a:lnTo>
                      <a:pt x="379" y="47"/>
                    </a:lnTo>
                    <a:lnTo>
                      <a:pt x="385" y="28"/>
                    </a:lnTo>
                    <a:lnTo>
                      <a:pt x="359" y="0"/>
                    </a:lnTo>
                    <a:lnTo>
                      <a:pt x="0" y="8"/>
                    </a:lnTo>
                    <a:lnTo>
                      <a:pt x="37" y="76"/>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0" name="Freeform 119"/>
              <p:cNvSpPr>
                <a:spLocks/>
              </p:cNvSpPr>
              <p:nvPr/>
            </p:nvSpPr>
            <p:spPr bwMode="auto">
              <a:xfrm>
                <a:off x="3311" y="2330"/>
                <a:ext cx="450" cy="410"/>
              </a:xfrm>
              <a:custGeom>
                <a:avLst/>
                <a:gdLst>
                  <a:gd name="T0" fmla="*/ 14 w 470"/>
                  <a:gd name="T1" fmla="*/ 141 h 410"/>
                  <a:gd name="T2" fmla="*/ 11 w 470"/>
                  <a:gd name="T3" fmla="*/ 339 h 410"/>
                  <a:gd name="T4" fmla="*/ 20 w 470"/>
                  <a:gd name="T5" fmla="*/ 350 h 410"/>
                  <a:gd name="T6" fmla="*/ 50 w 470"/>
                  <a:gd name="T7" fmla="*/ 350 h 410"/>
                  <a:gd name="T8" fmla="*/ 51 w 470"/>
                  <a:gd name="T9" fmla="*/ 410 h 410"/>
                  <a:gd name="T10" fmla="*/ 284 w 470"/>
                  <a:gd name="T11" fmla="*/ 407 h 410"/>
                  <a:gd name="T12" fmla="*/ 281 w 470"/>
                  <a:gd name="T13" fmla="*/ 345 h 410"/>
                  <a:gd name="T14" fmla="*/ 299 w 470"/>
                  <a:gd name="T15" fmla="*/ 277 h 410"/>
                  <a:gd name="T16" fmla="*/ 329 w 470"/>
                  <a:gd name="T17" fmla="*/ 230 h 410"/>
                  <a:gd name="T18" fmla="*/ 326 w 470"/>
                  <a:gd name="T19" fmla="*/ 217 h 410"/>
                  <a:gd name="T20" fmla="*/ 348 w 470"/>
                  <a:gd name="T21" fmla="*/ 174 h 410"/>
                  <a:gd name="T22" fmla="*/ 361 w 470"/>
                  <a:gd name="T23" fmla="*/ 127 h 410"/>
                  <a:gd name="T24" fmla="*/ 356 w 470"/>
                  <a:gd name="T25" fmla="*/ 123 h 410"/>
                  <a:gd name="T26" fmla="*/ 376 w 470"/>
                  <a:gd name="T27" fmla="*/ 106 h 410"/>
                  <a:gd name="T28" fmla="*/ 395 w 470"/>
                  <a:gd name="T29" fmla="*/ 65 h 410"/>
                  <a:gd name="T30" fmla="*/ 387 w 470"/>
                  <a:gd name="T31" fmla="*/ 55 h 410"/>
                  <a:gd name="T32" fmla="*/ 334 w 470"/>
                  <a:gd name="T33" fmla="*/ 59 h 410"/>
                  <a:gd name="T34" fmla="*/ 349 w 470"/>
                  <a:gd name="T35" fmla="*/ 36 h 410"/>
                  <a:gd name="T36" fmla="*/ 346 w 470"/>
                  <a:gd name="T37" fmla="*/ 0 h 410"/>
                  <a:gd name="T38" fmla="*/ 0 w 470"/>
                  <a:gd name="T39" fmla="*/ 13 h 410"/>
                  <a:gd name="T40" fmla="*/ 14 w 470"/>
                  <a:gd name="T41" fmla="*/ 141 h 410"/>
                  <a:gd name="T42" fmla="*/ 14 w 470"/>
                  <a:gd name="T43" fmla="*/ 141 h 4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0"/>
                  <a:gd name="T67" fmla="*/ 0 h 410"/>
                  <a:gd name="T68" fmla="*/ 470 w 470"/>
                  <a:gd name="T69" fmla="*/ 410 h 4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0" h="410">
                    <a:moveTo>
                      <a:pt x="18" y="141"/>
                    </a:moveTo>
                    <a:lnTo>
                      <a:pt x="15" y="339"/>
                    </a:lnTo>
                    <a:lnTo>
                      <a:pt x="24" y="350"/>
                    </a:lnTo>
                    <a:lnTo>
                      <a:pt x="58" y="350"/>
                    </a:lnTo>
                    <a:lnTo>
                      <a:pt x="60" y="410"/>
                    </a:lnTo>
                    <a:lnTo>
                      <a:pt x="338" y="407"/>
                    </a:lnTo>
                    <a:lnTo>
                      <a:pt x="334" y="345"/>
                    </a:lnTo>
                    <a:lnTo>
                      <a:pt x="356" y="277"/>
                    </a:lnTo>
                    <a:lnTo>
                      <a:pt x="392" y="230"/>
                    </a:lnTo>
                    <a:lnTo>
                      <a:pt x="389" y="217"/>
                    </a:lnTo>
                    <a:lnTo>
                      <a:pt x="414" y="174"/>
                    </a:lnTo>
                    <a:lnTo>
                      <a:pt x="429" y="127"/>
                    </a:lnTo>
                    <a:lnTo>
                      <a:pt x="424" y="123"/>
                    </a:lnTo>
                    <a:lnTo>
                      <a:pt x="447" y="106"/>
                    </a:lnTo>
                    <a:lnTo>
                      <a:pt x="470" y="65"/>
                    </a:lnTo>
                    <a:lnTo>
                      <a:pt x="461" y="55"/>
                    </a:lnTo>
                    <a:lnTo>
                      <a:pt x="398" y="59"/>
                    </a:lnTo>
                    <a:lnTo>
                      <a:pt x="416" y="36"/>
                    </a:lnTo>
                    <a:lnTo>
                      <a:pt x="411" y="0"/>
                    </a:lnTo>
                    <a:lnTo>
                      <a:pt x="0" y="13"/>
                    </a:lnTo>
                    <a:lnTo>
                      <a:pt x="18" y="14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1" name="Freeform 120"/>
              <p:cNvSpPr>
                <a:spLocks/>
              </p:cNvSpPr>
              <p:nvPr/>
            </p:nvSpPr>
            <p:spPr bwMode="auto">
              <a:xfrm>
                <a:off x="3369" y="2739"/>
                <a:ext cx="509" cy="450"/>
              </a:xfrm>
              <a:custGeom>
                <a:avLst/>
                <a:gdLst>
                  <a:gd name="T0" fmla="*/ 0 w 531"/>
                  <a:gd name="T1" fmla="*/ 3 h 450"/>
                  <a:gd name="T2" fmla="*/ 5 w 531"/>
                  <a:gd name="T3" fmla="*/ 124 h 450"/>
                  <a:gd name="T4" fmla="*/ 45 w 531"/>
                  <a:gd name="T5" fmla="*/ 213 h 450"/>
                  <a:gd name="T6" fmla="*/ 32 w 531"/>
                  <a:gd name="T7" fmla="*/ 283 h 450"/>
                  <a:gd name="T8" fmla="*/ 33 w 531"/>
                  <a:gd name="T9" fmla="*/ 341 h 450"/>
                  <a:gd name="T10" fmla="*/ 14 w 531"/>
                  <a:gd name="T11" fmla="*/ 370 h 450"/>
                  <a:gd name="T12" fmla="*/ 22 w 531"/>
                  <a:gd name="T13" fmla="*/ 380 h 450"/>
                  <a:gd name="T14" fmla="*/ 81 w 531"/>
                  <a:gd name="T15" fmla="*/ 372 h 450"/>
                  <a:gd name="T16" fmla="*/ 155 w 531"/>
                  <a:gd name="T17" fmla="*/ 395 h 450"/>
                  <a:gd name="T18" fmla="*/ 181 w 531"/>
                  <a:gd name="T19" fmla="*/ 372 h 450"/>
                  <a:gd name="T20" fmla="*/ 253 w 531"/>
                  <a:gd name="T21" fmla="*/ 408 h 450"/>
                  <a:gd name="T22" fmla="*/ 258 w 531"/>
                  <a:gd name="T23" fmla="*/ 427 h 450"/>
                  <a:gd name="T24" fmla="*/ 286 w 531"/>
                  <a:gd name="T25" fmla="*/ 442 h 450"/>
                  <a:gd name="T26" fmla="*/ 300 w 531"/>
                  <a:gd name="T27" fmla="*/ 424 h 450"/>
                  <a:gd name="T28" fmla="*/ 335 w 531"/>
                  <a:gd name="T29" fmla="*/ 440 h 450"/>
                  <a:gd name="T30" fmla="*/ 357 w 531"/>
                  <a:gd name="T31" fmla="*/ 427 h 450"/>
                  <a:gd name="T32" fmla="*/ 353 w 531"/>
                  <a:gd name="T33" fmla="*/ 401 h 450"/>
                  <a:gd name="T34" fmla="*/ 411 w 531"/>
                  <a:gd name="T35" fmla="*/ 424 h 450"/>
                  <a:gd name="T36" fmla="*/ 409 w 531"/>
                  <a:gd name="T37" fmla="*/ 450 h 450"/>
                  <a:gd name="T38" fmla="*/ 449 w 531"/>
                  <a:gd name="T39" fmla="*/ 417 h 450"/>
                  <a:gd name="T40" fmla="*/ 413 w 531"/>
                  <a:gd name="T41" fmla="*/ 412 h 450"/>
                  <a:gd name="T42" fmla="*/ 387 w 531"/>
                  <a:gd name="T43" fmla="*/ 378 h 450"/>
                  <a:gd name="T44" fmla="*/ 419 w 531"/>
                  <a:gd name="T45" fmla="*/ 336 h 450"/>
                  <a:gd name="T46" fmla="*/ 419 w 531"/>
                  <a:gd name="T47" fmla="*/ 312 h 450"/>
                  <a:gd name="T48" fmla="*/ 382 w 531"/>
                  <a:gd name="T49" fmla="*/ 348 h 450"/>
                  <a:gd name="T50" fmla="*/ 365 w 531"/>
                  <a:gd name="T51" fmla="*/ 336 h 450"/>
                  <a:gd name="T52" fmla="*/ 380 w 531"/>
                  <a:gd name="T53" fmla="*/ 317 h 450"/>
                  <a:gd name="T54" fmla="*/ 338 w 531"/>
                  <a:gd name="T55" fmla="*/ 331 h 450"/>
                  <a:gd name="T56" fmla="*/ 313 w 531"/>
                  <a:gd name="T57" fmla="*/ 319 h 450"/>
                  <a:gd name="T58" fmla="*/ 320 w 531"/>
                  <a:gd name="T59" fmla="*/ 297 h 450"/>
                  <a:gd name="T60" fmla="*/ 389 w 531"/>
                  <a:gd name="T61" fmla="*/ 312 h 450"/>
                  <a:gd name="T62" fmla="*/ 362 w 531"/>
                  <a:gd name="T63" fmla="*/ 259 h 450"/>
                  <a:gd name="T64" fmla="*/ 366 w 531"/>
                  <a:gd name="T65" fmla="*/ 220 h 450"/>
                  <a:gd name="T66" fmla="*/ 208 w 531"/>
                  <a:gd name="T67" fmla="*/ 228 h 450"/>
                  <a:gd name="T68" fmla="*/ 227 w 531"/>
                  <a:gd name="T69" fmla="*/ 144 h 450"/>
                  <a:gd name="T70" fmla="*/ 255 w 531"/>
                  <a:gd name="T71" fmla="*/ 102 h 450"/>
                  <a:gd name="T72" fmla="*/ 245 w 531"/>
                  <a:gd name="T73" fmla="*/ 90 h 450"/>
                  <a:gd name="T74" fmla="*/ 234 w 531"/>
                  <a:gd name="T75" fmla="*/ 0 h 450"/>
                  <a:gd name="T76" fmla="*/ 0 w 531"/>
                  <a:gd name="T77" fmla="*/ 3 h 450"/>
                  <a:gd name="T78" fmla="*/ 0 w 531"/>
                  <a:gd name="T79" fmla="*/ 3 h 450"/>
                  <a:gd name="T80" fmla="*/ 0 w 531"/>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1"/>
                  <a:gd name="T124" fmla="*/ 0 h 450"/>
                  <a:gd name="T125" fmla="*/ 531 w 531"/>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1" h="450">
                    <a:moveTo>
                      <a:pt x="0" y="3"/>
                    </a:moveTo>
                    <a:lnTo>
                      <a:pt x="5" y="124"/>
                    </a:lnTo>
                    <a:lnTo>
                      <a:pt x="53" y="213"/>
                    </a:lnTo>
                    <a:lnTo>
                      <a:pt x="36" y="283"/>
                    </a:lnTo>
                    <a:lnTo>
                      <a:pt x="39" y="341"/>
                    </a:lnTo>
                    <a:lnTo>
                      <a:pt x="18" y="370"/>
                    </a:lnTo>
                    <a:lnTo>
                      <a:pt x="26" y="380"/>
                    </a:lnTo>
                    <a:lnTo>
                      <a:pt x="97" y="372"/>
                    </a:lnTo>
                    <a:lnTo>
                      <a:pt x="184" y="395"/>
                    </a:lnTo>
                    <a:lnTo>
                      <a:pt x="214" y="372"/>
                    </a:lnTo>
                    <a:lnTo>
                      <a:pt x="299" y="408"/>
                    </a:lnTo>
                    <a:lnTo>
                      <a:pt x="306" y="427"/>
                    </a:lnTo>
                    <a:lnTo>
                      <a:pt x="338" y="442"/>
                    </a:lnTo>
                    <a:lnTo>
                      <a:pt x="356" y="424"/>
                    </a:lnTo>
                    <a:lnTo>
                      <a:pt x="397" y="440"/>
                    </a:lnTo>
                    <a:lnTo>
                      <a:pt x="422" y="427"/>
                    </a:lnTo>
                    <a:lnTo>
                      <a:pt x="418" y="401"/>
                    </a:lnTo>
                    <a:lnTo>
                      <a:pt x="487" y="424"/>
                    </a:lnTo>
                    <a:lnTo>
                      <a:pt x="484" y="450"/>
                    </a:lnTo>
                    <a:lnTo>
                      <a:pt x="531" y="417"/>
                    </a:lnTo>
                    <a:lnTo>
                      <a:pt x="489" y="412"/>
                    </a:lnTo>
                    <a:lnTo>
                      <a:pt x="458" y="378"/>
                    </a:lnTo>
                    <a:lnTo>
                      <a:pt x="497" y="336"/>
                    </a:lnTo>
                    <a:lnTo>
                      <a:pt x="497" y="312"/>
                    </a:lnTo>
                    <a:lnTo>
                      <a:pt x="453" y="348"/>
                    </a:lnTo>
                    <a:lnTo>
                      <a:pt x="432" y="336"/>
                    </a:lnTo>
                    <a:lnTo>
                      <a:pt x="450" y="317"/>
                    </a:lnTo>
                    <a:lnTo>
                      <a:pt x="401" y="331"/>
                    </a:lnTo>
                    <a:lnTo>
                      <a:pt x="371" y="319"/>
                    </a:lnTo>
                    <a:lnTo>
                      <a:pt x="379" y="297"/>
                    </a:lnTo>
                    <a:lnTo>
                      <a:pt x="461" y="312"/>
                    </a:lnTo>
                    <a:lnTo>
                      <a:pt x="429" y="259"/>
                    </a:lnTo>
                    <a:lnTo>
                      <a:pt x="434" y="220"/>
                    </a:lnTo>
                    <a:lnTo>
                      <a:pt x="246" y="228"/>
                    </a:lnTo>
                    <a:lnTo>
                      <a:pt x="269" y="144"/>
                    </a:lnTo>
                    <a:lnTo>
                      <a:pt x="301" y="102"/>
                    </a:lnTo>
                    <a:lnTo>
                      <a:pt x="291" y="90"/>
                    </a:lnTo>
                    <a:lnTo>
                      <a:pt x="278" y="0"/>
                    </a:lnTo>
                    <a:lnTo>
                      <a:pt x="0" y="3"/>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2" name="Freeform 121"/>
              <p:cNvSpPr>
                <a:spLocks/>
              </p:cNvSpPr>
              <p:nvPr/>
            </p:nvSpPr>
            <p:spPr bwMode="auto">
              <a:xfrm>
                <a:off x="3627" y="1068"/>
                <a:ext cx="505" cy="264"/>
              </a:xfrm>
              <a:custGeom>
                <a:avLst/>
                <a:gdLst>
                  <a:gd name="T0" fmla="*/ 161 w 530"/>
                  <a:gd name="T1" fmla="*/ 173 h 264"/>
                  <a:gd name="T2" fmla="*/ 167 w 530"/>
                  <a:gd name="T3" fmla="*/ 189 h 264"/>
                  <a:gd name="T4" fmla="*/ 182 w 530"/>
                  <a:gd name="T5" fmla="*/ 194 h 264"/>
                  <a:gd name="T6" fmla="*/ 204 w 530"/>
                  <a:gd name="T7" fmla="*/ 264 h 264"/>
                  <a:gd name="T8" fmla="*/ 243 w 530"/>
                  <a:gd name="T9" fmla="*/ 168 h 264"/>
                  <a:gd name="T10" fmla="*/ 265 w 530"/>
                  <a:gd name="T11" fmla="*/ 171 h 264"/>
                  <a:gd name="T12" fmla="*/ 290 w 530"/>
                  <a:gd name="T13" fmla="*/ 157 h 264"/>
                  <a:gd name="T14" fmla="*/ 333 w 530"/>
                  <a:gd name="T15" fmla="*/ 157 h 264"/>
                  <a:gd name="T16" fmla="*/ 348 w 530"/>
                  <a:gd name="T17" fmla="*/ 134 h 264"/>
                  <a:gd name="T18" fmla="*/ 431 w 530"/>
                  <a:gd name="T19" fmla="*/ 137 h 264"/>
                  <a:gd name="T20" fmla="*/ 448 w 530"/>
                  <a:gd name="T21" fmla="*/ 123 h 264"/>
                  <a:gd name="T22" fmla="*/ 419 w 530"/>
                  <a:gd name="T23" fmla="*/ 86 h 264"/>
                  <a:gd name="T24" fmla="*/ 369 w 530"/>
                  <a:gd name="T25" fmla="*/ 87 h 264"/>
                  <a:gd name="T26" fmla="*/ 329 w 530"/>
                  <a:gd name="T27" fmla="*/ 81 h 264"/>
                  <a:gd name="T28" fmla="*/ 276 w 530"/>
                  <a:gd name="T29" fmla="*/ 81 h 264"/>
                  <a:gd name="T30" fmla="*/ 258 w 530"/>
                  <a:gd name="T31" fmla="*/ 112 h 264"/>
                  <a:gd name="T32" fmla="*/ 233 w 530"/>
                  <a:gd name="T33" fmla="*/ 94 h 264"/>
                  <a:gd name="T34" fmla="*/ 205 w 530"/>
                  <a:gd name="T35" fmla="*/ 97 h 264"/>
                  <a:gd name="T36" fmla="*/ 196 w 530"/>
                  <a:gd name="T37" fmla="*/ 65 h 264"/>
                  <a:gd name="T38" fmla="*/ 137 w 530"/>
                  <a:gd name="T39" fmla="*/ 60 h 264"/>
                  <a:gd name="T40" fmla="*/ 130 w 530"/>
                  <a:gd name="T41" fmla="*/ 48 h 264"/>
                  <a:gd name="T42" fmla="*/ 156 w 530"/>
                  <a:gd name="T43" fmla="*/ 14 h 264"/>
                  <a:gd name="T44" fmla="*/ 178 w 530"/>
                  <a:gd name="T45" fmla="*/ 13 h 264"/>
                  <a:gd name="T46" fmla="*/ 156 w 530"/>
                  <a:gd name="T47" fmla="*/ 0 h 264"/>
                  <a:gd name="T48" fmla="*/ 123 w 530"/>
                  <a:gd name="T49" fmla="*/ 10 h 264"/>
                  <a:gd name="T50" fmla="*/ 69 w 530"/>
                  <a:gd name="T51" fmla="*/ 74 h 264"/>
                  <a:gd name="T52" fmla="*/ 41 w 530"/>
                  <a:gd name="T53" fmla="*/ 81 h 264"/>
                  <a:gd name="T54" fmla="*/ 0 w 530"/>
                  <a:gd name="T55" fmla="*/ 113 h 264"/>
                  <a:gd name="T56" fmla="*/ 161 w 530"/>
                  <a:gd name="T57" fmla="*/ 173 h 264"/>
                  <a:gd name="T58" fmla="*/ 161 w 530"/>
                  <a:gd name="T59" fmla="*/ 173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0"/>
                  <a:gd name="T91" fmla="*/ 0 h 264"/>
                  <a:gd name="T92" fmla="*/ 530 w 530"/>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0" h="264">
                    <a:moveTo>
                      <a:pt x="191" y="173"/>
                    </a:moveTo>
                    <a:lnTo>
                      <a:pt x="198" y="189"/>
                    </a:lnTo>
                    <a:lnTo>
                      <a:pt x="216" y="194"/>
                    </a:lnTo>
                    <a:lnTo>
                      <a:pt x="242" y="264"/>
                    </a:lnTo>
                    <a:lnTo>
                      <a:pt x="288" y="168"/>
                    </a:lnTo>
                    <a:lnTo>
                      <a:pt x="313" y="171"/>
                    </a:lnTo>
                    <a:lnTo>
                      <a:pt x="344" y="157"/>
                    </a:lnTo>
                    <a:lnTo>
                      <a:pt x="394" y="157"/>
                    </a:lnTo>
                    <a:lnTo>
                      <a:pt x="412" y="134"/>
                    </a:lnTo>
                    <a:lnTo>
                      <a:pt x="510" y="137"/>
                    </a:lnTo>
                    <a:lnTo>
                      <a:pt x="530" y="123"/>
                    </a:lnTo>
                    <a:lnTo>
                      <a:pt x="497" y="86"/>
                    </a:lnTo>
                    <a:lnTo>
                      <a:pt x="437" y="87"/>
                    </a:lnTo>
                    <a:lnTo>
                      <a:pt x="389" y="81"/>
                    </a:lnTo>
                    <a:lnTo>
                      <a:pt x="327" y="81"/>
                    </a:lnTo>
                    <a:lnTo>
                      <a:pt x="306" y="112"/>
                    </a:lnTo>
                    <a:lnTo>
                      <a:pt x="276" y="94"/>
                    </a:lnTo>
                    <a:lnTo>
                      <a:pt x="243" y="97"/>
                    </a:lnTo>
                    <a:lnTo>
                      <a:pt x="232" y="65"/>
                    </a:lnTo>
                    <a:lnTo>
                      <a:pt x="162" y="60"/>
                    </a:lnTo>
                    <a:lnTo>
                      <a:pt x="154" y="48"/>
                    </a:lnTo>
                    <a:lnTo>
                      <a:pt x="185" y="14"/>
                    </a:lnTo>
                    <a:lnTo>
                      <a:pt x="211" y="13"/>
                    </a:lnTo>
                    <a:lnTo>
                      <a:pt x="185" y="0"/>
                    </a:lnTo>
                    <a:lnTo>
                      <a:pt x="146" y="10"/>
                    </a:lnTo>
                    <a:lnTo>
                      <a:pt x="81" y="74"/>
                    </a:lnTo>
                    <a:lnTo>
                      <a:pt x="49" y="81"/>
                    </a:lnTo>
                    <a:lnTo>
                      <a:pt x="0" y="113"/>
                    </a:lnTo>
                    <a:lnTo>
                      <a:pt x="191" y="173"/>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3" name="Freeform 122"/>
              <p:cNvSpPr>
                <a:spLocks/>
              </p:cNvSpPr>
              <p:nvPr/>
            </p:nvSpPr>
            <p:spPr bwMode="auto">
              <a:xfrm>
                <a:off x="3955" y="1230"/>
                <a:ext cx="341" cy="477"/>
              </a:xfrm>
              <a:custGeom>
                <a:avLst/>
                <a:gdLst>
                  <a:gd name="T0" fmla="*/ 32 w 359"/>
                  <a:gd name="T1" fmla="*/ 395 h 476"/>
                  <a:gd name="T2" fmla="*/ 30 w 359"/>
                  <a:gd name="T3" fmla="*/ 316 h 476"/>
                  <a:gd name="T4" fmla="*/ 5 w 359"/>
                  <a:gd name="T5" fmla="*/ 258 h 476"/>
                  <a:gd name="T6" fmla="*/ 14 w 359"/>
                  <a:gd name="T7" fmla="*/ 136 h 476"/>
                  <a:gd name="T8" fmla="*/ 58 w 359"/>
                  <a:gd name="T9" fmla="*/ 73 h 476"/>
                  <a:gd name="T10" fmla="*/ 54 w 359"/>
                  <a:gd name="T11" fmla="*/ 120 h 476"/>
                  <a:gd name="T12" fmla="*/ 69 w 359"/>
                  <a:gd name="T13" fmla="*/ 110 h 476"/>
                  <a:gd name="T14" fmla="*/ 69 w 359"/>
                  <a:gd name="T15" fmla="*/ 72 h 476"/>
                  <a:gd name="T16" fmla="*/ 85 w 359"/>
                  <a:gd name="T17" fmla="*/ 49 h 476"/>
                  <a:gd name="T18" fmla="*/ 90 w 359"/>
                  <a:gd name="T19" fmla="*/ 7 h 476"/>
                  <a:gd name="T20" fmla="*/ 105 w 359"/>
                  <a:gd name="T21" fmla="*/ 0 h 476"/>
                  <a:gd name="T22" fmla="*/ 196 w 359"/>
                  <a:gd name="T23" fmla="*/ 38 h 476"/>
                  <a:gd name="T24" fmla="*/ 204 w 359"/>
                  <a:gd name="T25" fmla="*/ 68 h 476"/>
                  <a:gd name="T26" fmla="*/ 215 w 359"/>
                  <a:gd name="T27" fmla="*/ 97 h 476"/>
                  <a:gd name="T28" fmla="*/ 218 w 359"/>
                  <a:gd name="T29" fmla="*/ 149 h 476"/>
                  <a:gd name="T30" fmla="*/ 187 w 359"/>
                  <a:gd name="T31" fmla="*/ 195 h 476"/>
                  <a:gd name="T32" fmla="*/ 186 w 359"/>
                  <a:gd name="T33" fmla="*/ 229 h 476"/>
                  <a:gd name="T34" fmla="*/ 204 w 359"/>
                  <a:gd name="T35" fmla="*/ 240 h 476"/>
                  <a:gd name="T36" fmla="*/ 228 w 359"/>
                  <a:gd name="T37" fmla="*/ 193 h 476"/>
                  <a:gd name="T38" fmla="*/ 252 w 359"/>
                  <a:gd name="T39" fmla="*/ 177 h 476"/>
                  <a:gd name="T40" fmla="*/ 268 w 359"/>
                  <a:gd name="T41" fmla="*/ 186 h 476"/>
                  <a:gd name="T42" fmla="*/ 299 w 359"/>
                  <a:gd name="T43" fmla="*/ 292 h 476"/>
                  <a:gd name="T44" fmla="*/ 277 w 359"/>
                  <a:gd name="T45" fmla="*/ 337 h 476"/>
                  <a:gd name="T46" fmla="*/ 272 w 359"/>
                  <a:gd name="T47" fmla="*/ 369 h 476"/>
                  <a:gd name="T48" fmla="*/ 260 w 359"/>
                  <a:gd name="T49" fmla="*/ 379 h 476"/>
                  <a:gd name="T50" fmla="*/ 260 w 359"/>
                  <a:gd name="T51" fmla="*/ 408 h 476"/>
                  <a:gd name="T52" fmla="*/ 245 w 359"/>
                  <a:gd name="T53" fmla="*/ 447 h 476"/>
                  <a:gd name="T54" fmla="*/ 146 w 359"/>
                  <a:gd name="T55" fmla="*/ 463 h 476"/>
                  <a:gd name="T56" fmla="*/ 143 w 359"/>
                  <a:gd name="T57" fmla="*/ 457 h 476"/>
                  <a:gd name="T58" fmla="*/ 0 w 359"/>
                  <a:gd name="T59" fmla="*/ 476 h 476"/>
                  <a:gd name="T60" fmla="*/ 32 w 359"/>
                  <a:gd name="T61" fmla="*/ 395 h 476"/>
                  <a:gd name="T62" fmla="*/ 32 w 359"/>
                  <a:gd name="T63" fmla="*/ 395 h 4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9"/>
                  <a:gd name="T97" fmla="*/ 0 h 476"/>
                  <a:gd name="T98" fmla="*/ 359 w 359"/>
                  <a:gd name="T99" fmla="*/ 476 h 4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9" h="476">
                    <a:moveTo>
                      <a:pt x="40" y="395"/>
                    </a:moveTo>
                    <a:lnTo>
                      <a:pt x="36" y="316"/>
                    </a:lnTo>
                    <a:lnTo>
                      <a:pt x="5" y="258"/>
                    </a:lnTo>
                    <a:lnTo>
                      <a:pt x="18" y="136"/>
                    </a:lnTo>
                    <a:lnTo>
                      <a:pt x="70" y="73"/>
                    </a:lnTo>
                    <a:lnTo>
                      <a:pt x="66" y="120"/>
                    </a:lnTo>
                    <a:lnTo>
                      <a:pt x="82" y="110"/>
                    </a:lnTo>
                    <a:lnTo>
                      <a:pt x="82" y="72"/>
                    </a:lnTo>
                    <a:lnTo>
                      <a:pt x="102" y="49"/>
                    </a:lnTo>
                    <a:lnTo>
                      <a:pt x="108" y="7"/>
                    </a:lnTo>
                    <a:lnTo>
                      <a:pt x="126" y="0"/>
                    </a:lnTo>
                    <a:lnTo>
                      <a:pt x="235" y="38"/>
                    </a:lnTo>
                    <a:lnTo>
                      <a:pt x="244" y="68"/>
                    </a:lnTo>
                    <a:lnTo>
                      <a:pt x="259" y="97"/>
                    </a:lnTo>
                    <a:lnTo>
                      <a:pt x="262" y="149"/>
                    </a:lnTo>
                    <a:lnTo>
                      <a:pt x="225" y="195"/>
                    </a:lnTo>
                    <a:lnTo>
                      <a:pt x="223" y="229"/>
                    </a:lnTo>
                    <a:lnTo>
                      <a:pt x="244" y="240"/>
                    </a:lnTo>
                    <a:lnTo>
                      <a:pt x="274" y="193"/>
                    </a:lnTo>
                    <a:lnTo>
                      <a:pt x="303" y="177"/>
                    </a:lnTo>
                    <a:lnTo>
                      <a:pt x="322" y="186"/>
                    </a:lnTo>
                    <a:lnTo>
                      <a:pt x="359" y="292"/>
                    </a:lnTo>
                    <a:lnTo>
                      <a:pt x="333" y="337"/>
                    </a:lnTo>
                    <a:lnTo>
                      <a:pt x="327" y="369"/>
                    </a:lnTo>
                    <a:lnTo>
                      <a:pt x="312" y="379"/>
                    </a:lnTo>
                    <a:lnTo>
                      <a:pt x="312" y="408"/>
                    </a:lnTo>
                    <a:lnTo>
                      <a:pt x="293" y="447"/>
                    </a:lnTo>
                    <a:lnTo>
                      <a:pt x="175" y="463"/>
                    </a:lnTo>
                    <a:lnTo>
                      <a:pt x="172" y="457"/>
                    </a:lnTo>
                    <a:lnTo>
                      <a:pt x="0" y="476"/>
                    </a:lnTo>
                    <a:lnTo>
                      <a:pt x="40" y="395"/>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4" name="Freeform 123"/>
              <p:cNvSpPr>
                <a:spLocks/>
              </p:cNvSpPr>
              <p:nvPr/>
            </p:nvSpPr>
            <p:spPr bwMode="auto">
              <a:xfrm>
                <a:off x="3436" y="1141"/>
                <a:ext cx="472" cy="503"/>
              </a:xfrm>
              <a:custGeom>
                <a:avLst/>
                <a:gdLst>
                  <a:gd name="T0" fmla="*/ 12 w 492"/>
                  <a:gd name="T1" fmla="*/ 192 h 503"/>
                  <a:gd name="T2" fmla="*/ 11 w 492"/>
                  <a:gd name="T3" fmla="*/ 252 h 503"/>
                  <a:gd name="T4" fmla="*/ 59 w 492"/>
                  <a:gd name="T5" fmla="*/ 289 h 503"/>
                  <a:gd name="T6" fmla="*/ 80 w 492"/>
                  <a:gd name="T7" fmla="*/ 315 h 503"/>
                  <a:gd name="T8" fmla="*/ 121 w 492"/>
                  <a:gd name="T9" fmla="*/ 351 h 503"/>
                  <a:gd name="T10" fmla="*/ 126 w 492"/>
                  <a:gd name="T11" fmla="*/ 393 h 503"/>
                  <a:gd name="T12" fmla="*/ 135 w 492"/>
                  <a:gd name="T13" fmla="*/ 450 h 503"/>
                  <a:gd name="T14" fmla="*/ 173 w 492"/>
                  <a:gd name="T15" fmla="*/ 503 h 503"/>
                  <a:gd name="T16" fmla="*/ 380 w 492"/>
                  <a:gd name="T17" fmla="*/ 489 h 503"/>
                  <a:gd name="T18" fmla="*/ 369 w 492"/>
                  <a:gd name="T19" fmla="*/ 411 h 503"/>
                  <a:gd name="T20" fmla="*/ 387 w 492"/>
                  <a:gd name="T21" fmla="*/ 293 h 503"/>
                  <a:gd name="T22" fmla="*/ 387 w 492"/>
                  <a:gd name="T23" fmla="*/ 260 h 503"/>
                  <a:gd name="T24" fmla="*/ 417 w 492"/>
                  <a:gd name="T25" fmla="*/ 168 h 503"/>
                  <a:gd name="T26" fmla="*/ 409 w 492"/>
                  <a:gd name="T27" fmla="*/ 165 h 503"/>
                  <a:gd name="T28" fmla="*/ 389 w 492"/>
                  <a:gd name="T29" fmla="*/ 218 h 503"/>
                  <a:gd name="T30" fmla="*/ 373 w 492"/>
                  <a:gd name="T31" fmla="*/ 221 h 503"/>
                  <a:gd name="T32" fmla="*/ 366 w 492"/>
                  <a:gd name="T33" fmla="*/ 244 h 503"/>
                  <a:gd name="T34" fmla="*/ 348 w 492"/>
                  <a:gd name="T35" fmla="*/ 259 h 503"/>
                  <a:gd name="T36" fmla="*/ 361 w 492"/>
                  <a:gd name="T37" fmla="*/ 210 h 503"/>
                  <a:gd name="T38" fmla="*/ 373 w 492"/>
                  <a:gd name="T39" fmla="*/ 191 h 503"/>
                  <a:gd name="T40" fmla="*/ 351 w 492"/>
                  <a:gd name="T41" fmla="*/ 121 h 503"/>
                  <a:gd name="T42" fmla="*/ 337 w 492"/>
                  <a:gd name="T43" fmla="*/ 116 h 503"/>
                  <a:gd name="T44" fmla="*/ 330 w 492"/>
                  <a:gd name="T45" fmla="*/ 100 h 503"/>
                  <a:gd name="T46" fmla="*/ 169 w 492"/>
                  <a:gd name="T47" fmla="*/ 40 h 503"/>
                  <a:gd name="T48" fmla="*/ 148 w 492"/>
                  <a:gd name="T49" fmla="*/ 29 h 503"/>
                  <a:gd name="T50" fmla="*/ 137 w 492"/>
                  <a:gd name="T51" fmla="*/ 40 h 503"/>
                  <a:gd name="T52" fmla="*/ 133 w 492"/>
                  <a:gd name="T53" fmla="*/ 37 h 503"/>
                  <a:gd name="T54" fmla="*/ 139 w 492"/>
                  <a:gd name="T55" fmla="*/ 16 h 503"/>
                  <a:gd name="T56" fmla="*/ 143 w 492"/>
                  <a:gd name="T57" fmla="*/ 3 h 503"/>
                  <a:gd name="T58" fmla="*/ 137 w 492"/>
                  <a:gd name="T59" fmla="*/ 0 h 503"/>
                  <a:gd name="T60" fmla="*/ 72 w 492"/>
                  <a:gd name="T61" fmla="*/ 32 h 503"/>
                  <a:gd name="T62" fmla="*/ 64 w 492"/>
                  <a:gd name="T63" fmla="*/ 34 h 503"/>
                  <a:gd name="T64" fmla="*/ 52 w 492"/>
                  <a:gd name="T65" fmla="*/ 26 h 503"/>
                  <a:gd name="T66" fmla="*/ 37 w 492"/>
                  <a:gd name="T67" fmla="*/ 35 h 503"/>
                  <a:gd name="T68" fmla="*/ 41 w 492"/>
                  <a:gd name="T69" fmla="*/ 94 h 503"/>
                  <a:gd name="T70" fmla="*/ 0 w 492"/>
                  <a:gd name="T71" fmla="*/ 152 h 503"/>
                  <a:gd name="T72" fmla="*/ 12 w 492"/>
                  <a:gd name="T73" fmla="*/ 192 h 503"/>
                  <a:gd name="T74" fmla="*/ 12 w 492"/>
                  <a:gd name="T75" fmla="*/ 192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2"/>
                  <a:gd name="T115" fmla="*/ 0 h 503"/>
                  <a:gd name="T116" fmla="*/ 492 w 492"/>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2" h="503">
                    <a:moveTo>
                      <a:pt x="13" y="192"/>
                    </a:moveTo>
                    <a:lnTo>
                      <a:pt x="11" y="252"/>
                    </a:lnTo>
                    <a:lnTo>
                      <a:pt x="71" y="289"/>
                    </a:lnTo>
                    <a:lnTo>
                      <a:pt x="94" y="315"/>
                    </a:lnTo>
                    <a:lnTo>
                      <a:pt x="143" y="351"/>
                    </a:lnTo>
                    <a:lnTo>
                      <a:pt x="149" y="393"/>
                    </a:lnTo>
                    <a:lnTo>
                      <a:pt x="159" y="450"/>
                    </a:lnTo>
                    <a:lnTo>
                      <a:pt x="204" y="503"/>
                    </a:lnTo>
                    <a:lnTo>
                      <a:pt x="449" y="489"/>
                    </a:lnTo>
                    <a:lnTo>
                      <a:pt x="436" y="411"/>
                    </a:lnTo>
                    <a:lnTo>
                      <a:pt x="457" y="293"/>
                    </a:lnTo>
                    <a:lnTo>
                      <a:pt x="457" y="260"/>
                    </a:lnTo>
                    <a:lnTo>
                      <a:pt x="492" y="168"/>
                    </a:lnTo>
                    <a:lnTo>
                      <a:pt x="483" y="165"/>
                    </a:lnTo>
                    <a:lnTo>
                      <a:pt x="460" y="218"/>
                    </a:lnTo>
                    <a:lnTo>
                      <a:pt x="441" y="221"/>
                    </a:lnTo>
                    <a:lnTo>
                      <a:pt x="432" y="244"/>
                    </a:lnTo>
                    <a:lnTo>
                      <a:pt x="411" y="259"/>
                    </a:lnTo>
                    <a:lnTo>
                      <a:pt x="426" y="210"/>
                    </a:lnTo>
                    <a:lnTo>
                      <a:pt x="441" y="191"/>
                    </a:lnTo>
                    <a:lnTo>
                      <a:pt x="415" y="121"/>
                    </a:lnTo>
                    <a:lnTo>
                      <a:pt x="397" y="116"/>
                    </a:lnTo>
                    <a:lnTo>
                      <a:pt x="390" y="100"/>
                    </a:lnTo>
                    <a:lnTo>
                      <a:pt x="199" y="40"/>
                    </a:lnTo>
                    <a:lnTo>
                      <a:pt x="175" y="29"/>
                    </a:lnTo>
                    <a:lnTo>
                      <a:pt x="162" y="40"/>
                    </a:lnTo>
                    <a:lnTo>
                      <a:pt x="157" y="37"/>
                    </a:lnTo>
                    <a:lnTo>
                      <a:pt x="164" y="16"/>
                    </a:lnTo>
                    <a:lnTo>
                      <a:pt x="169" y="3"/>
                    </a:lnTo>
                    <a:lnTo>
                      <a:pt x="162" y="0"/>
                    </a:lnTo>
                    <a:lnTo>
                      <a:pt x="84" y="32"/>
                    </a:lnTo>
                    <a:lnTo>
                      <a:pt x="76" y="34"/>
                    </a:lnTo>
                    <a:lnTo>
                      <a:pt x="60" y="26"/>
                    </a:lnTo>
                    <a:lnTo>
                      <a:pt x="45" y="35"/>
                    </a:lnTo>
                    <a:lnTo>
                      <a:pt x="49" y="94"/>
                    </a:lnTo>
                    <a:lnTo>
                      <a:pt x="0" y="152"/>
                    </a:lnTo>
                    <a:lnTo>
                      <a:pt x="13" y="192"/>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5" name="Freeform 124"/>
              <p:cNvSpPr>
                <a:spLocks/>
              </p:cNvSpPr>
              <p:nvPr/>
            </p:nvSpPr>
            <p:spPr bwMode="auto">
              <a:xfrm>
                <a:off x="3574" y="1630"/>
                <a:ext cx="350" cy="640"/>
              </a:xfrm>
              <a:custGeom>
                <a:avLst/>
                <a:gdLst>
                  <a:gd name="T0" fmla="*/ 6 w 366"/>
                  <a:gd name="T1" fmla="*/ 262 h 640"/>
                  <a:gd name="T2" fmla="*/ 35 w 366"/>
                  <a:gd name="T3" fmla="*/ 181 h 640"/>
                  <a:gd name="T4" fmla="*/ 28 w 366"/>
                  <a:gd name="T5" fmla="*/ 150 h 640"/>
                  <a:gd name="T6" fmla="*/ 80 w 366"/>
                  <a:gd name="T7" fmla="*/ 101 h 640"/>
                  <a:gd name="T8" fmla="*/ 90 w 366"/>
                  <a:gd name="T9" fmla="*/ 66 h 640"/>
                  <a:gd name="T10" fmla="*/ 52 w 366"/>
                  <a:gd name="T11" fmla="*/ 14 h 640"/>
                  <a:gd name="T12" fmla="*/ 258 w 366"/>
                  <a:gd name="T13" fmla="*/ 0 h 640"/>
                  <a:gd name="T14" fmla="*/ 264 w 366"/>
                  <a:gd name="T15" fmla="*/ 37 h 640"/>
                  <a:gd name="T16" fmla="*/ 284 w 366"/>
                  <a:gd name="T17" fmla="*/ 85 h 640"/>
                  <a:gd name="T18" fmla="*/ 302 w 366"/>
                  <a:gd name="T19" fmla="*/ 330 h 640"/>
                  <a:gd name="T20" fmla="*/ 299 w 366"/>
                  <a:gd name="T21" fmla="*/ 380 h 640"/>
                  <a:gd name="T22" fmla="*/ 310 w 366"/>
                  <a:gd name="T23" fmla="*/ 409 h 640"/>
                  <a:gd name="T24" fmla="*/ 297 w 366"/>
                  <a:gd name="T25" fmla="*/ 464 h 640"/>
                  <a:gd name="T26" fmla="*/ 281 w 366"/>
                  <a:gd name="T27" fmla="*/ 488 h 640"/>
                  <a:gd name="T28" fmla="*/ 272 w 366"/>
                  <a:gd name="T29" fmla="*/ 529 h 640"/>
                  <a:gd name="T30" fmla="*/ 281 w 366"/>
                  <a:gd name="T31" fmla="*/ 542 h 640"/>
                  <a:gd name="T32" fmla="*/ 273 w 366"/>
                  <a:gd name="T33" fmla="*/ 564 h 640"/>
                  <a:gd name="T34" fmla="*/ 278 w 366"/>
                  <a:gd name="T35" fmla="*/ 573 h 640"/>
                  <a:gd name="T36" fmla="*/ 253 w 366"/>
                  <a:gd name="T37" fmla="*/ 584 h 640"/>
                  <a:gd name="T38" fmla="*/ 247 w 366"/>
                  <a:gd name="T39" fmla="*/ 624 h 640"/>
                  <a:gd name="T40" fmla="*/ 213 w 366"/>
                  <a:gd name="T41" fmla="*/ 611 h 640"/>
                  <a:gd name="T42" fmla="*/ 195 w 366"/>
                  <a:gd name="T43" fmla="*/ 640 h 640"/>
                  <a:gd name="T44" fmla="*/ 183 w 366"/>
                  <a:gd name="T45" fmla="*/ 637 h 640"/>
                  <a:gd name="T46" fmla="*/ 171 w 366"/>
                  <a:gd name="T47" fmla="*/ 611 h 640"/>
                  <a:gd name="T48" fmla="*/ 152 w 366"/>
                  <a:gd name="T49" fmla="*/ 548 h 640"/>
                  <a:gd name="T50" fmla="*/ 105 w 366"/>
                  <a:gd name="T51" fmla="*/ 516 h 640"/>
                  <a:gd name="T52" fmla="*/ 96 w 366"/>
                  <a:gd name="T53" fmla="*/ 483 h 640"/>
                  <a:gd name="T54" fmla="*/ 111 w 366"/>
                  <a:gd name="T55" fmla="*/ 433 h 640"/>
                  <a:gd name="T56" fmla="*/ 98 w 366"/>
                  <a:gd name="T57" fmla="*/ 424 h 640"/>
                  <a:gd name="T58" fmla="*/ 69 w 366"/>
                  <a:gd name="T59" fmla="*/ 424 h 640"/>
                  <a:gd name="T60" fmla="*/ 60 w 366"/>
                  <a:gd name="T61" fmla="*/ 393 h 640"/>
                  <a:gd name="T62" fmla="*/ 12 w 366"/>
                  <a:gd name="T63" fmla="*/ 331 h 640"/>
                  <a:gd name="T64" fmla="*/ 0 w 366"/>
                  <a:gd name="T65" fmla="*/ 281 h 640"/>
                  <a:gd name="T66" fmla="*/ 6 w 366"/>
                  <a:gd name="T67" fmla="*/ 262 h 640"/>
                  <a:gd name="T68" fmla="*/ 6 w 366"/>
                  <a:gd name="T69" fmla="*/ 262 h 6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640"/>
                  <a:gd name="T107" fmla="*/ 366 w 366"/>
                  <a:gd name="T108" fmla="*/ 640 h 6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640">
                    <a:moveTo>
                      <a:pt x="6" y="262"/>
                    </a:moveTo>
                    <a:lnTo>
                      <a:pt x="43" y="181"/>
                    </a:lnTo>
                    <a:lnTo>
                      <a:pt x="32" y="150"/>
                    </a:lnTo>
                    <a:lnTo>
                      <a:pt x="95" y="101"/>
                    </a:lnTo>
                    <a:lnTo>
                      <a:pt x="106" y="66"/>
                    </a:lnTo>
                    <a:lnTo>
                      <a:pt x="61" y="14"/>
                    </a:lnTo>
                    <a:lnTo>
                      <a:pt x="306" y="0"/>
                    </a:lnTo>
                    <a:lnTo>
                      <a:pt x="312" y="37"/>
                    </a:lnTo>
                    <a:lnTo>
                      <a:pt x="336" y="85"/>
                    </a:lnTo>
                    <a:lnTo>
                      <a:pt x="357" y="330"/>
                    </a:lnTo>
                    <a:lnTo>
                      <a:pt x="353" y="380"/>
                    </a:lnTo>
                    <a:lnTo>
                      <a:pt x="366" y="409"/>
                    </a:lnTo>
                    <a:lnTo>
                      <a:pt x="351" y="464"/>
                    </a:lnTo>
                    <a:lnTo>
                      <a:pt x="332" y="488"/>
                    </a:lnTo>
                    <a:lnTo>
                      <a:pt x="322" y="529"/>
                    </a:lnTo>
                    <a:lnTo>
                      <a:pt x="333" y="542"/>
                    </a:lnTo>
                    <a:lnTo>
                      <a:pt x="323" y="564"/>
                    </a:lnTo>
                    <a:lnTo>
                      <a:pt x="328" y="573"/>
                    </a:lnTo>
                    <a:lnTo>
                      <a:pt x="299" y="584"/>
                    </a:lnTo>
                    <a:lnTo>
                      <a:pt x="293" y="624"/>
                    </a:lnTo>
                    <a:lnTo>
                      <a:pt x="251" y="611"/>
                    </a:lnTo>
                    <a:lnTo>
                      <a:pt x="230" y="640"/>
                    </a:lnTo>
                    <a:lnTo>
                      <a:pt x="217" y="637"/>
                    </a:lnTo>
                    <a:lnTo>
                      <a:pt x="202" y="611"/>
                    </a:lnTo>
                    <a:lnTo>
                      <a:pt x="179" y="548"/>
                    </a:lnTo>
                    <a:lnTo>
                      <a:pt x="124" y="516"/>
                    </a:lnTo>
                    <a:lnTo>
                      <a:pt x="113" y="483"/>
                    </a:lnTo>
                    <a:lnTo>
                      <a:pt x="131" y="433"/>
                    </a:lnTo>
                    <a:lnTo>
                      <a:pt x="116" y="424"/>
                    </a:lnTo>
                    <a:lnTo>
                      <a:pt x="81" y="424"/>
                    </a:lnTo>
                    <a:lnTo>
                      <a:pt x="72" y="393"/>
                    </a:lnTo>
                    <a:lnTo>
                      <a:pt x="14" y="331"/>
                    </a:lnTo>
                    <a:lnTo>
                      <a:pt x="0" y="281"/>
                    </a:lnTo>
                    <a:lnTo>
                      <a:pt x="6" y="262"/>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6" name="Freeform 125"/>
              <p:cNvSpPr>
                <a:spLocks/>
              </p:cNvSpPr>
              <p:nvPr/>
            </p:nvSpPr>
            <p:spPr bwMode="auto">
              <a:xfrm>
                <a:off x="3882" y="1688"/>
                <a:ext cx="276" cy="482"/>
              </a:xfrm>
              <a:custGeom>
                <a:avLst/>
                <a:gdLst>
                  <a:gd name="T0" fmla="*/ 10 w 288"/>
                  <a:gd name="T1" fmla="*/ 482 h 482"/>
                  <a:gd name="T2" fmla="*/ 14 w 288"/>
                  <a:gd name="T3" fmla="*/ 468 h 482"/>
                  <a:gd name="T4" fmla="*/ 61 w 288"/>
                  <a:gd name="T5" fmla="*/ 464 h 482"/>
                  <a:gd name="T6" fmla="*/ 99 w 288"/>
                  <a:gd name="T7" fmla="*/ 450 h 482"/>
                  <a:gd name="T8" fmla="*/ 137 w 288"/>
                  <a:gd name="T9" fmla="*/ 422 h 482"/>
                  <a:gd name="T10" fmla="*/ 170 w 288"/>
                  <a:gd name="T11" fmla="*/ 421 h 482"/>
                  <a:gd name="T12" fmla="*/ 205 w 288"/>
                  <a:gd name="T13" fmla="*/ 351 h 482"/>
                  <a:gd name="T14" fmla="*/ 216 w 288"/>
                  <a:gd name="T15" fmla="*/ 356 h 482"/>
                  <a:gd name="T16" fmla="*/ 243 w 288"/>
                  <a:gd name="T17" fmla="*/ 332 h 482"/>
                  <a:gd name="T18" fmla="*/ 236 w 288"/>
                  <a:gd name="T19" fmla="*/ 314 h 482"/>
                  <a:gd name="T20" fmla="*/ 239 w 288"/>
                  <a:gd name="T21" fmla="*/ 304 h 482"/>
                  <a:gd name="T22" fmla="*/ 212 w 288"/>
                  <a:gd name="T23" fmla="*/ 6 h 482"/>
                  <a:gd name="T24" fmla="*/ 209 w 288"/>
                  <a:gd name="T25" fmla="*/ 0 h 482"/>
                  <a:gd name="T26" fmla="*/ 64 w 288"/>
                  <a:gd name="T27" fmla="*/ 19 h 482"/>
                  <a:gd name="T28" fmla="*/ 36 w 288"/>
                  <a:gd name="T29" fmla="*/ 35 h 482"/>
                  <a:gd name="T30" fmla="*/ 11 w 288"/>
                  <a:gd name="T31" fmla="*/ 27 h 482"/>
                  <a:gd name="T32" fmla="*/ 31 w 288"/>
                  <a:gd name="T33" fmla="*/ 272 h 482"/>
                  <a:gd name="T34" fmla="*/ 27 w 288"/>
                  <a:gd name="T35" fmla="*/ 322 h 482"/>
                  <a:gd name="T36" fmla="*/ 36 w 288"/>
                  <a:gd name="T37" fmla="*/ 351 h 482"/>
                  <a:gd name="T38" fmla="*/ 25 w 288"/>
                  <a:gd name="T39" fmla="*/ 406 h 482"/>
                  <a:gd name="T40" fmla="*/ 10 w 288"/>
                  <a:gd name="T41" fmla="*/ 430 h 482"/>
                  <a:gd name="T42" fmla="*/ 0 w 288"/>
                  <a:gd name="T43" fmla="*/ 471 h 482"/>
                  <a:gd name="T44" fmla="*/ 10 w 288"/>
                  <a:gd name="T45" fmla="*/ 482 h 482"/>
                  <a:gd name="T46" fmla="*/ 10 w 288"/>
                  <a:gd name="T47" fmla="*/ 482 h 48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2"/>
                  <a:gd name="T74" fmla="*/ 288 w 288"/>
                  <a:gd name="T75" fmla="*/ 482 h 48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2">
                    <a:moveTo>
                      <a:pt x="10" y="482"/>
                    </a:moveTo>
                    <a:lnTo>
                      <a:pt x="18" y="468"/>
                    </a:lnTo>
                    <a:lnTo>
                      <a:pt x="73" y="464"/>
                    </a:lnTo>
                    <a:lnTo>
                      <a:pt x="118" y="450"/>
                    </a:lnTo>
                    <a:lnTo>
                      <a:pt x="163" y="422"/>
                    </a:lnTo>
                    <a:lnTo>
                      <a:pt x="201" y="421"/>
                    </a:lnTo>
                    <a:lnTo>
                      <a:pt x="243" y="351"/>
                    </a:lnTo>
                    <a:lnTo>
                      <a:pt x="256" y="356"/>
                    </a:lnTo>
                    <a:lnTo>
                      <a:pt x="288" y="332"/>
                    </a:lnTo>
                    <a:lnTo>
                      <a:pt x="280" y="314"/>
                    </a:lnTo>
                    <a:lnTo>
                      <a:pt x="283" y="304"/>
                    </a:lnTo>
                    <a:lnTo>
                      <a:pt x="251" y="6"/>
                    </a:lnTo>
                    <a:lnTo>
                      <a:pt x="248" y="0"/>
                    </a:lnTo>
                    <a:lnTo>
                      <a:pt x="76" y="19"/>
                    </a:lnTo>
                    <a:lnTo>
                      <a:pt x="44" y="35"/>
                    </a:lnTo>
                    <a:lnTo>
                      <a:pt x="14" y="27"/>
                    </a:lnTo>
                    <a:lnTo>
                      <a:pt x="35" y="272"/>
                    </a:lnTo>
                    <a:lnTo>
                      <a:pt x="31" y="322"/>
                    </a:lnTo>
                    <a:lnTo>
                      <a:pt x="44" y="351"/>
                    </a:lnTo>
                    <a:lnTo>
                      <a:pt x="29" y="406"/>
                    </a:lnTo>
                    <a:lnTo>
                      <a:pt x="10" y="430"/>
                    </a:lnTo>
                    <a:lnTo>
                      <a:pt x="0" y="471"/>
                    </a:lnTo>
                    <a:lnTo>
                      <a:pt x="10" y="482"/>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7" name="Freeform 126"/>
              <p:cNvSpPr>
                <a:spLocks/>
              </p:cNvSpPr>
              <p:nvPr/>
            </p:nvSpPr>
            <p:spPr bwMode="auto">
              <a:xfrm>
                <a:off x="3779" y="1990"/>
                <a:ext cx="645" cy="337"/>
              </a:xfrm>
              <a:custGeom>
                <a:avLst/>
                <a:gdLst>
                  <a:gd name="T0" fmla="*/ 3 w 673"/>
                  <a:gd name="T1" fmla="*/ 319 h 337"/>
                  <a:gd name="T2" fmla="*/ 15 w 673"/>
                  <a:gd name="T3" fmla="*/ 318 h 337"/>
                  <a:gd name="T4" fmla="*/ 20 w 673"/>
                  <a:gd name="T5" fmla="*/ 282 h 337"/>
                  <a:gd name="T6" fmla="*/ 12 w 673"/>
                  <a:gd name="T7" fmla="*/ 280 h 337"/>
                  <a:gd name="T8" fmla="*/ 32 w 673"/>
                  <a:gd name="T9" fmla="*/ 251 h 337"/>
                  <a:gd name="T10" fmla="*/ 66 w 673"/>
                  <a:gd name="T11" fmla="*/ 264 h 337"/>
                  <a:gd name="T12" fmla="*/ 72 w 673"/>
                  <a:gd name="T13" fmla="*/ 224 h 337"/>
                  <a:gd name="T14" fmla="*/ 96 w 673"/>
                  <a:gd name="T15" fmla="*/ 213 h 337"/>
                  <a:gd name="T16" fmla="*/ 92 w 673"/>
                  <a:gd name="T17" fmla="*/ 204 h 337"/>
                  <a:gd name="T18" fmla="*/ 105 w 673"/>
                  <a:gd name="T19" fmla="*/ 166 h 337"/>
                  <a:gd name="T20" fmla="*/ 152 w 673"/>
                  <a:gd name="T21" fmla="*/ 162 h 337"/>
                  <a:gd name="T22" fmla="*/ 190 w 673"/>
                  <a:gd name="T23" fmla="*/ 148 h 337"/>
                  <a:gd name="T24" fmla="*/ 214 w 673"/>
                  <a:gd name="T25" fmla="*/ 128 h 337"/>
                  <a:gd name="T26" fmla="*/ 228 w 673"/>
                  <a:gd name="T27" fmla="*/ 120 h 337"/>
                  <a:gd name="T28" fmla="*/ 260 w 673"/>
                  <a:gd name="T29" fmla="*/ 119 h 337"/>
                  <a:gd name="T30" fmla="*/ 295 w 673"/>
                  <a:gd name="T31" fmla="*/ 49 h 337"/>
                  <a:gd name="T32" fmla="*/ 307 w 673"/>
                  <a:gd name="T33" fmla="*/ 54 h 337"/>
                  <a:gd name="T34" fmla="*/ 334 w 673"/>
                  <a:gd name="T35" fmla="*/ 30 h 337"/>
                  <a:gd name="T36" fmla="*/ 327 w 673"/>
                  <a:gd name="T37" fmla="*/ 12 h 337"/>
                  <a:gd name="T38" fmla="*/ 329 w 673"/>
                  <a:gd name="T39" fmla="*/ 2 h 337"/>
                  <a:gd name="T40" fmla="*/ 354 w 673"/>
                  <a:gd name="T41" fmla="*/ 0 h 337"/>
                  <a:gd name="T42" fmla="*/ 370 w 673"/>
                  <a:gd name="T43" fmla="*/ 7 h 337"/>
                  <a:gd name="T44" fmla="*/ 419 w 673"/>
                  <a:gd name="T45" fmla="*/ 41 h 337"/>
                  <a:gd name="T46" fmla="*/ 454 w 673"/>
                  <a:gd name="T47" fmla="*/ 39 h 337"/>
                  <a:gd name="T48" fmla="*/ 472 w 673"/>
                  <a:gd name="T49" fmla="*/ 26 h 337"/>
                  <a:gd name="T50" fmla="*/ 511 w 673"/>
                  <a:gd name="T51" fmla="*/ 55 h 337"/>
                  <a:gd name="T52" fmla="*/ 522 w 673"/>
                  <a:gd name="T53" fmla="*/ 111 h 337"/>
                  <a:gd name="T54" fmla="*/ 567 w 673"/>
                  <a:gd name="T55" fmla="*/ 149 h 337"/>
                  <a:gd name="T56" fmla="*/ 546 w 673"/>
                  <a:gd name="T57" fmla="*/ 180 h 337"/>
                  <a:gd name="T58" fmla="*/ 508 w 673"/>
                  <a:gd name="T59" fmla="*/ 224 h 337"/>
                  <a:gd name="T60" fmla="*/ 507 w 673"/>
                  <a:gd name="T61" fmla="*/ 234 h 337"/>
                  <a:gd name="T62" fmla="*/ 451 w 673"/>
                  <a:gd name="T63" fmla="*/ 276 h 337"/>
                  <a:gd name="T64" fmla="*/ 137 w 673"/>
                  <a:gd name="T65" fmla="*/ 311 h 337"/>
                  <a:gd name="T66" fmla="*/ 102 w 673"/>
                  <a:gd name="T67" fmla="*/ 308 h 337"/>
                  <a:gd name="T68" fmla="*/ 104 w 673"/>
                  <a:gd name="T69" fmla="*/ 327 h 337"/>
                  <a:gd name="T70" fmla="*/ 0 w 673"/>
                  <a:gd name="T71" fmla="*/ 337 h 337"/>
                  <a:gd name="T72" fmla="*/ 3 w 673"/>
                  <a:gd name="T73" fmla="*/ 319 h 337"/>
                  <a:gd name="T74" fmla="*/ 3 w 673"/>
                  <a:gd name="T75" fmla="*/ 319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337"/>
                  <a:gd name="T116" fmla="*/ 673 w 673"/>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337">
                    <a:moveTo>
                      <a:pt x="3" y="319"/>
                    </a:moveTo>
                    <a:lnTo>
                      <a:pt x="19" y="318"/>
                    </a:lnTo>
                    <a:lnTo>
                      <a:pt x="24" y="282"/>
                    </a:lnTo>
                    <a:lnTo>
                      <a:pt x="15" y="280"/>
                    </a:lnTo>
                    <a:lnTo>
                      <a:pt x="36" y="251"/>
                    </a:lnTo>
                    <a:lnTo>
                      <a:pt x="78" y="264"/>
                    </a:lnTo>
                    <a:lnTo>
                      <a:pt x="84" y="224"/>
                    </a:lnTo>
                    <a:lnTo>
                      <a:pt x="113" y="213"/>
                    </a:lnTo>
                    <a:lnTo>
                      <a:pt x="108" y="204"/>
                    </a:lnTo>
                    <a:lnTo>
                      <a:pt x="125" y="166"/>
                    </a:lnTo>
                    <a:lnTo>
                      <a:pt x="180" y="162"/>
                    </a:lnTo>
                    <a:lnTo>
                      <a:pt x="225" y="148"/>
                    </a:lnTo>
                    <a:lnTo>
                      <a:pt x="254" y="128"/>
                    </a:lnTo>
                    <a:lnTo>
                      <a:pt x="270" y="120"/>
                    </a:lnTo>
                    <a:lnTo>
                      <a:pt x="308" y="119"/>
                    </a:lnTo>
                    <a:lnTo>
                      <a:pt x="350" y="49"/>
                    </a:lnTo>
                    <a:lnTo>
                      <a:pt x="363" y="54"/>
                    </a:lnTo>
                    <a:lnTo>
                      <a:pt x="395" y="30"/>
                    </a:lnTo>
                    <a:lnTo>
                      <a:pt x="387" y="12"/>
                    </a:lnTo>
                    <a:lnTo>
                      <a:pt x="390" y="2"/>
                    </a:lnTo>
                    <a:lnTo>
                      <a:pt x="419" y="0"/>
                    </a:lnTo>
                    <a:lnTo>
                      <a:pt x="439" y="7"/>
                    </a:lnTo>
                    <a:lnTo>
                      <a:pt x="497" y="41"/>
                    </a:lnTo>
                    <a:lnTo>
                      <a:pt x="539" y="39"/>
                    </a:lnTo>
                    <a:lnTo>
                      <a:pt x="559" y="26"/>
                    </a:lnTo>
                    <a:lnTo>
                      <a:pt x="605" y="55"/>
                    </a:lnTo>
                    <a:lnTo>
                      <a:pt x="620" y="111"/>
                    </a:lnTo>
                    <a:lnTo>
                      <a:pt x="673" y="149"/>
                    </a:lnTo>
                    <a:lnTo>
                      <a:pt x="648" y="180"/>
                    </a:lnTo>
                    <a:lnTo>
                      <a:pt x="602" y="224"/>
                    </a:lnTo>
                    <a:lnTo>
                      <a:pt x="601" y="234"/>
                    </a:lnTo>
                    <a:lnTo>
                      <a:pt x="534" y="276"/>
                    </a:lnTo>
                    <a:lnTo>
                      <a:pt x="162" y="311"/>
                    </a:lnTo>
                    <a:lnTo>
                      <a:pt x="121" y="308"/>
                    </a:lnTo>
                    <a:lnTo>
                      <a:pt x="123" y="327"/>
                    </a:lnTo>
                    <a:lnTo>
                      <a:pt x="0" y="337"/>
                    </a:lnTo>
                    <a:lnTo>
                      <a:pt x="3" y="319"/>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8" name="Freeform 127"/>
              <p:cNvSpPr>
                <a:spLocks/>
              </p:cNvSpPr>
              <p:nvPr/>
            </p:nvSpPr>
            <p:spPr bwMode="auto">
              <a:xfrm>
                <a:off x="3708" y="2241"/>
                <a:ext cx="760" cy="263"/>
              </a:xfrm>
              <a:custGeom>
                <a:avLst/>
                <a:gdLst>
                  <a:gd name="T0" fmla="*/ 11 w 794"/>
                  <a:gd name="T1" fmla="*/ 216 h 263"/>
                  <a:gd name="T2" fmla="*/ 10 w 794"/>
                  <a:gd name="T3" fmla="*/ 212 h 263"/>
                  <a:gd name="T4" fmla="*/ 29 w 794"/>
                  <a:gd name="T5" fmla="*/ 195 h 263"/>
                  <a:gd name="T6" fmla="*/ 48 w 794"/>
                  <a:gd name="T7" fmla="*/ 154 h 263"/>
                  <a:gd name="T8" fmla="*/ 39 w 794"/>
                  <a:gd name="T9" fmla="*/ 144 h 263"/>
                  <a:gd name="T10" fmla="*/ 50 w 794"/>
                  <a:gd name="T11" fmla="*/ 125 h 263"/>
                  <a:gd name="T12" fmla="*/ 50 w 794"/>
                  <a:gd name="T13" fmla="*/ 102 h 263"/>
                  <a:gd name="T14" fmla="*/ 63 w 794"/>
                  <a:gd name="T15" fmla="*/ 86 h 263"/>
                  <a:gd name="T16" fmla="*/ 167 w 794"/>
                  <a:gd name="T17" fmla="*/ 76 h 263"/>
                  <a:gd name="T18" fmla="*/ 165 w 794"/>
                  <a:gd name="T19" fmla="*/ 57 h 263"/>
                  <a:gd name="T20" fmla="*/ 199 w 794"/>
                  <a:gd name="T21" fmla="*/ 60 h 263"/>
                  <a:gd name="T22" fmla="*/ 511 w 794"/>
                  <a:gd name="T23" fmla="*/ 25 h 263"/>
                  <a:gd name="T24" fmla="*/ 666 w 794"/>
                  <a:gd name="T25" fmla="*/ 0 h 263"/>
                  <a:gd name="T26" fmla="*/ 638 w 794"/>
                  <a:gd name="T27" fmla="*/ 63 h 263"/>
                  <a:gd name="T28" fmla="*/ 597 w 794"/>
                  <a:gd name="T29" fmla="*/ 75 h 263"/>
                  <a:gd name="T30" fmla="*/ 577 w 794"/>
                  <a:gd name="T31" fmla="*/ 107 h 263"/>
                  <a:gd name="T32" fmla="*/ 501 w 794"/>
                  <a:gd name="T33" fmla="*/ 159 h 263"/>
                  <a:gd name="T34" fmla="*/ 497 w 794"/>
                  <a:gd name="T35" fmla="*/ 178 h 263"/>
                  <a:gd name="T36" fmla="*/ 479 w 794"/>
                  <a:gd name="T37" fmla="*/ 190 h 263"/>
                  <a:gd name="T38" fmla="*/ 479 w 794"/>
                  <a:gd name="T39" fmla="*/ 216 h 263"/>
                  <a:gd name="T40" fmla="*/ 374 w 794"/>
                  <a:gd name="T41" fmla="*/ 230 h 263"/>
                  <a:gd name="T42" fmla="*/ 168 w 794"/>
                  <a:gd name="T43" fmla="*/ 251 h 263"/>
                  <a:gd name="T44" fmla="*/ 0 w 794"/>
                  <a:gd name="T45" fmla="*/ 263 h 263"/>
                  <a:gd name="T46" fmla="*/ 11 w 794"/>
                  <a:gd name="T47" fmla="*/ 216 h 263"/>
                  <a:gd name="T48" fmla="*/ 11 w 794"/>
                  <a:gd name="T49" fmla="*/ 216 h 2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4"/>
                  <a:gd name="T76" fmla="*/ 0 h 263"/>
                  <a:gd name="T77" fmla="*/ 794 w 794"/>
                  <a:gd name="T78" fmla="*/ 263 h 2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4" h="263">
                    <a:moveTo>
                      <a:pt x="15" y="216"/>
                    </a:moveTo>
                    <a:lnTo>
                      <a:pt x="10" y="212"/>
                    </a:lnTo>
                    <a:lnTo>
                      <a:pt x="33" y="195"/>
                    </a:lnTo>
                    <a:lnTo>
                      <a:pt x="56" y="154"/>
                    </a:lnTo>
                    <a:lnTo>
                      <a:pt x="47" y="144"/>
                    </a:lnTo>
                    <a:lnTo>
                      <a:pt x="59" y="125"/>
                    </a:lnTo>
                    <a:lnTo>
                      <a:pt x="59" y="102"/>
                    </a:lnTo>
                    <a:lnTo>
                      <a:pt x="75" y="86"/>
                    </a:lnTo>
                    <a:lnTo>
                      <a:pt x="198" y="76"/>
                    </a:lnTo>
                    <a:lnTo>
                      <a:pt x="196" y="57"/>
                    </a:lnTo>
                    <a:lnTo>
                      <a:pt x="237" y="60"/>
                    </a:lnTo>
                    <a:lnTo>
                      <a:pt x="609" y="25"/>
                    </a:lnTo>
                    <a:lnTo>
                      <a:pt x="794" y="0"/>
                    </a:lnTo>
                    <a:lnTo>
                      <a:pt x="761" y="63"/>
                    </a:lnTo>
                    <a:lnTo>
                      <a:pt x="711" y="75"/>
                    </a:lnTo>
                    <a:lnTo>
                      <a:pt x="687" y="107"/>
                    </a:lnTo>
                    <a:lnTo>
                      <a:pt x="596" y="159"/>
                    </a:lnTo>
                    <a:lnTo>
                      <a:pt x="591" y="178"/>
                    </a:lnTo>
                    <a:lnTo>
                      <a:pt x="569" y="190"/>
                    </a:lnTo>
                    <a:lnTo>
                      <a:pt x="569" y="216"/>
                    </a:lnTo>
                    <a:lnTo>
                      <a:pt x="446" y="230"/>
                    </a:lnTo>
                    <a:lnTo>
                      <a:pt x="200" y="251"/>
                    </a:lnTo>
                    <a:lnTo>
                      <a:pt x="0" y="263"/>
                    </a:lnTo>
                    <a:lnTo>
                      <a:pt x="15" y="216"/>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9" name="Freeform 128"/>
              <p:cNvSpPr>
                <a:spLocks/>
              </p:cNvSpPr>
              <p:nvPr/>
            </p:nvSpPr>
            <p:spPr bwMode="auto">
              <a:xfrm>
                <a:off x="3604" y="2492"/>
                <a:ext cx="316" cy="557"/>
              </a:xfrm>
              <a:custGeom>
                <a:avLst/>
                <a:gdLst>
                  <a:gd name="T0" fmla="*/ 19 w 330"/>
                  <a:gd name="T1" fmla="*/ 389 h 557"/>
                  <a:gd name="T2" fmla="*/ 47 w 330"/>
                  <a:gd name="T3" fmla="*/ 347 h 557"/>
                  <a:gd name="T4" fmla="*/ 37 w 330"/>
                  <a:gd name="T5" fmla="*/ 335 h 557"/>
                  <a:gd name="T6" fmla="*/ 28 w 330"/>
                  <a:gd name="T7" fmla="*/ 245 h 557"/>
                  <a:gd name="T8" fmla="*/ 24 w 330"/>
                  <a:gd name="T9" fmla="*/ 183 h 557"/>
                  <a:gd name="T10" fmla="*/ 42 w 330"/>
                  <a:gd name="T11" fmla="*/ 115 h 557"/>
                  <a:gd name="T12" fmla="*/ 73 w 330"/>
                  <a:gd name="T13" fmla="*/ 68 h 557"/>
                  <a:gd name="T14" fmla="*/ 70 w 330"/>
                  <a:gd name="T15" fmla="*/ 55 h 557"/>
                  <a:gd name="T16" fmla="*/ 91 w 330"/>
                  <a:gd name="T17" fmla="*/ 12 h 557"/>
                  <a:gd name="T18" fmla="*/ 259 w 330"/>
                  <a:gd name="T19" fmla="*/ 0 h 557"/>
                  <a:gd name="T20" fmla="*/ 267 w 330"/>
                  <a:gd name="T21" fmla="*/ 10 h 557"/>
                  <a:gd name="T22" fmla="*/ 259 w 330"/>
                  <a:gd name="T23" fmla="*/ 356 h 557"/>
                  <a:gd name="T24" fmla="*/ 278 w 330"/>
                  <a:gd name="T25" fmla="*/ 523 h 557"/>
                  <a:gd name="T26" fmla="*/ 270 w 330"/>
                  <a:gd name="T27" fmla="*/ 531 h 557"/>
                  <a:gd name="T28" fmla="*/ 236 w 330"/>
                  <a:gd name="T29" fmla="*/ 521 h 557"/>
                  <a:gd name="T30" fmla="*/ 181 w 330"/>
                  <a:gd name="T31" fmla="*/ 557 h 557"/>
                  <a:gd name="T32" fmla="*/ 154 w 330"/>
                  <a:gd name="T33" fmla="*/ 504 h 557"/>
                  <a:gd name="T34" fmla="*/ 158 w 330"/>
                  <a:gd name="T35" fmla="*/ 465 h 557"/>
                  <a:gd name="T36" fmla="*/ 0 w 330"/>
                  <a:gd name="T37" fmla="*/ 473 h 557"/>
                  <a:gd name="T38" fmla="*/ 19 w 330"/>
                  <a:gd name="T39" fmla="*/ 389 h 557"/>
                  <a:gd name="T40" fmla="*/ 19 w 330"/>
                  <a:gd name="T41" fmla="*/ 389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557"/>
                  <a:gd name="T65" fmla="*/ 330 w 330"/>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557">
                    <a:moveTo>
                      <a:pt x="23" y="389"/>
                    </a:moveTo>
                    <a:lnTo>
                      <a:pt x="55" y="347"/>
                    </a:lnTo>
                    <a:lnTo>
                      <a:pt x="45" y="335"/>
                    </a:lnTo>
                    <a:lnTo>
                      <a:pt x="32" y="245"/>
                    </a:lnTo>
                    <a:lnTo>
                      <a:pt x="28" y="183"/>
                    </a:lnTo>
                    <a:lnTo>
                      <a:pt x="50" y="115"/>
                    </a:lnTo>
                    <a:lnTo>
                      <a:pt x="86" y="68"/>
                    </a:lnTo>
                    <a:lnTo>
                      <a:pt x="83" y="55"/>
                    </a:lnTo>
                    <a:lnTo>
                      <a:pt x="108" y="12"/>
                    </a:lnTo>
                    <a:lnTo>
                      <a:pt x="308" y="0"/>
                    </a:lnTo>
                    <a:lnTo>
                      <a:pt x="317" y="10"/>
                    </a:lnTo>
                    <a:lnTo>
                      <a:pt x="308" y="356"/>
                    </a:lnTo>
                    <a:lnTo>
                      <a:pt x="330" y="523"/>
                    </a:lnTo>
                    <a:lnTo>
                      <a:pt x="322" y="531"/>
                    </a:lnTo>
                    <a:lnTo>
                      <a:pt x="280" y="521"/>
                    </a:lnTo>
                    <a:lnTo>
                      <a:pt x="215" y="557"/>
                    </a:lnTo>
                    <a:lnTo>
                      <a:pt x="183" y="504"/>
                    </a:lnTo>
                    <a:lnTo>
                      <a:pt x="188" y="465"/>
                    </a:lnTo>
                    <a:lnTo>
                      <a:pt x="0" y="473"/>
                    </a:lnTo>
                    <a:lnTo>
                      <a:pt x="23" y="38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0" name="Freeform 129"/>
              <p:cNvSpPr>
                <a:spLocks/>
              </p:cNvSpPr>
              <p:nvPr/>
            </p:nvSpPr>
            <p:spPr bwMode="auto">
              <a:xfrm>
                <a:off x="3899" y="2471"/>
                <a:ext cx="339" cy="560"/>
              </a:xfrm>
              <a:custGeom>
                <a:avLst/>
                <a:gdLst>
                  <a:gd name="T0" fmla="*/ 9 w 354"/>
                  <a:gd name="T1" fmla="*/ 31 h 562"/>
                  <a:gd name="T2" fmla="*/ 0 w 354"/>
                  <a:gd name="T3" fmla="*/ 377 h 562"/>
                  <a:gd name="T4" fmla="*/ 18 w 354"/>
                  <a:gd name="T5" fmla="*/ 544 h 562"/>
                  <a:gd name="T6" fmla="*/ 39 w 354"/>
                  <a:gd name="T7" fmla="*/ 551 h 562"/>
                  <a:gd name="T8" fmla="*/ 57 w 354"/>
                  <a:gd name="T9" fmla="*/ 538 h 562"/>
                  <a:gd name="T10" fmla="*/ 70 w 354"/>
                  <a:gd name="T11" fmla="*/ 551 h 562"/>
                  <a:gd name="T12" fmla="*/ 53 w 354"/>
                  <a:gd name="T13" fmla="*/ 562 h 562"/>
                  <a:gd name="T14" fmla="*/ 94 w 354"/>
                  <a:gd name="T15" fmla="*/ 549 h 562"/>
                  <a:gd name="T16" fmla="*/ 102 w 354"/>
                  <a:gd name="T17" fmla="*/ 534 h 562"/>
                  <a:gd name="T18" fmla="*/ 97 w 354"/>
                  <a:gd name="T19" fmla="*/ 525 h 562"/>
                  <a:gd name="T20" fmla="*/ 99 w 354"/>
                  <a:gd name="T21" fmla="*/ 510 h 562"/>
                  <a:gd name="T22" fmla="*/ 79 w 354"/>
                  <a:gd name="T23" fmla="*/ 489 h 562"/>
                  <a:gd name="T24" fmla="*/ 79 w 354"/>
                  <a:gd name="T25" fmla="*/ 471 h 562"/>
                  <a:gd name="T26" fmla="*/ 298 w 354"/>
                  <a:gd name="T27" fmla="*/ 449 h 562"/>
                  <a:gd name="T28" fmla="*/ 280 w 354"/>
                  <a:gd name="T29" fmla="*/ 360 h 562"/>
                  <a:gd name="T30" fmla="*/ 291 w 354"/>
                  <a:gd name="T31" fmla="*/ 306 h 562"/>
                  <a:gd name="T32" fmla="*/ 264 w 354"/>
                  <a:gd name="T33" fmla="*/ 237 h 562"/>
                  <a:gd name="T34" fmla="*/ 207 w 354"/>
                  <a:gd name="T35" fmla="*/ 0 h 562"/>
                  <a:gd name="T36" fmla="*/ 0 w 354"/>
                  <a:gd name="T37" fmla="*/ 21 h 562"/>
                  <a:gd name="T38" fmla="*/ 9 w 354"/>
                  <a:gd name="T39" fmla="*/ 31 h 562"/>
                  <a:gd name="T40" fmla="*/ 9 w 354"/>
                  <a:gd name="T41" fmla="*/ 31 h 5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2"/>
                  <a:gd name="T65" fmla="*/ 354 w 354"/>
                  <a:gd name="T66" fmla="*/ 562 h 5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2">
                    <a:moveTo>
                      <a:pt x="9" y="31"/>
                    </a:moveTo>
                    <a:lnTo>
                      <a:pt x="0" y="377"/>
                    </a:lnTo>
                    <a:lnTo>
                      <a:pt x="22" y="544"/>
                    </a:lnTo>
                    <a:lnTo>
                      <a:pt x="47" y="551"/>
                    </a:lnTo>
                    <a:lnTo>
                      <a:pt x="69" y="538"/>
                    </a:lnTo>
                    <a:lnTo>
                      <a:pt x="82" y="551"/>
                    </a:lnTo>
                    <a:lnTo>
                      <a:pt x="63" y="562"/>
                    </a:lnTo>
                    <a:lnTo>
                      <a:pt x="111" y="549"/>
                    </a:lnTo>
                    <a:lnTo>
                      <a:pt x="121" y="534"/>
                    </a:lnTo>
                    <a:lnTo>
                      <a:pt x="115" y="525"/>
                    </a:lnTo>
                    <a:lnTo>
                      <a:pt x="118" y="510"/>
                    </a:lnTo>
                    <a:lnTo>
                      <a:pt x="95" y="489"/>
                    </a:lnTo>
                    <a:lnTo>
                      <a:pt x="95" y="471"/>
                    </a:lnTo>
                    <a:lnTo>
                      <a:pt x="354" y="449"/>
                    </a:lnTo>
                    <a:lnTo>
                      <a:pt x="333" y="360"/>
                    </a:lnTo>
                    <a:lnTo>
                      <a:pt x="346" y="306"/>
                    </a:lnTo>
                    <a:lnTo>
                      <a:pt x="314" y="237"/>
                    </a:lnTo>
                    <a:lnTo>
                      <a:pt x="246" y="0"/>
                    </a:lnTo>
                    <a:lnTo>
                      <a:pt x="0" y="21"/>
                    </a:lnTo>
                    <a:lnTo>
                      <a:pt x="9" y="3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1" name="Freeform 130"/>
              <p:cNvSpPr>
                <a:spLocks/>
              </p:cNvSpPr>
              <p:nvPr/>
            </p:nvSpPr>
            <p:spPr bwMode="auto">
              <a:xfrm>
                <a:off x="4135" y="2442"/>
                <a:ext cx="480" cy="513"/>
              </a:xfrm>
              <a:custGeom>
                <a:avLst/>
                <a:gdLst>
                  <a:gd name="T0" fmla="*/ 57 w 500"/>
                  <a:gd name="T1" fmla="*/ 266 h 513"/>
                  <a:gd name="T2" fmla="*/ 84 w 500"/>
                  <a:gd name="T3" fmla="*/ 335 h 513"/>
                  <a:gd name="T4" fmla="*/ 74 w 500"/>
                  <a:gd name="T5" fmla="*/ 389 h 513"/>
                  <a:gd name="T6" fmla="*/ 91 w 500"/>
                  <a:gd name="T7" fmla="*/ 478 h 513"/>
                  <a:gd name="T8" fmla="*/ 108 w 500"/>
                  <a:gd name="T9" fmla="*/ 507 h 513"/>
                  <a:gd name="T10" fmla="*/ 332 w 500"/>
                  <a:gd name="T11" fmla="*/ 492 h 513"/>
                  <a:gd name="T12" fmla="*/ 335 w 500"/>
                  <a:gd name="T13" fmla="*/ 510 h 513"/>
                  <a:gd name="T14" fmla="*/ 349 w 500"/>
                  <a:gd name="T15" fmla="*/ 513 h 513"/>
                  <a:gd name="T16" fmla="*/ 344 w 500"/>
                  <a:gd name="T17" fmla="*/ 469 h 513"/>
                  <a:gd name="T18" fmla="*/ 353 w 500"/>
                  <a:gd name="T19" fmla="*/ 458 h 513"/>
                  <a:gd name="T20" fmla="*/ 386 w 500"/>
                  <a:gd name="T21" fmla="*/ 466 h 513"/>
                  <a:gd name="T22" fmla="*/ 391 w 500"/>
                  <a:gd name="T23" fmla="*/ 435 h 513"/>
                  <a:gd name="T24" fmla="*/ 387 w 500"/>
                  <a:gd name="T25" fmla="*/ 395 h 513"/>
                  <a:gd name="T26" fmla="*/ 401 w 500"/>
                  <a:gd name="T27" fmla="*/ 384 h 513"/>
                  <a:gd name="T28" fmla="*/ 422 w 500"/>
                  <a:gd name="T29" fmla="*/ 306 h 513"/>
                  <a:gd name="T30" fmla="*/ 408 w 500"/>
                  <a:gd name="T31" fmla="*/ 303 h 513"/>
                  <a:gd name="T32" fmla="*/ 353 w 500"/>
                  <a:gd name="T33" fmla="*/ 202 h 513"/>
                  <a:gd name="T34" fmla="*/ 234 w 500"/>
                  <a:gd name="T35" fmla="*/ 76 h 513"/>
                  <a:gd name="T36" fmla="*/ 183 w 500"/>
                  <a:gd name="T37" fmla="*/ 37 h 513"/>
                  <a:gd name="T38" fmla="*/ 200 w 500"/>
                  <a:gd name="T39" fmla="*/ 0 h 513"/>
                  <a:gd name="T40" fmla="*/ 103 w 500"/>
                  <a:gd name="T41" fmla="*/ 15 h 513"/>
                  <a:gd name="T42" fmla="*/ 0 w 500"/>
                  <a:gd name="T43" fmla="*/ 29 h 513"/>
                  <a:gd name="T44" fmla="*/ 57 w 500"/>
                  <a:gd name="T45" fmla="*/ 266 h 513"/>
                  <a:gd name="T46" fmla="*/ 57 w 500"/>
                  <a:gd name="T47" fmla="*/ 266 h 5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3"/>
                  <a:gd name="T74" fmla="*/ 500 w 500"/>
                  <a:gd name="T75" fmla="*/ 513 h 5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3">
                    <a:moveTo>
                      <a:pt x="68" y="266"/>
                    </a:moveTo>
                    <a:lnTo>
                      <a:pt x="100" y="335"/>
                    </a:lnTo>
                    <a:lnTo>
                      <a:pt x="87" y="389"/>
                    </a:lnTo>
                    <a:lnTo>
                      <a:pt x="108" y="478"/>
                    </a:lnTo>
                    <a:lnTo>
                      <a:pt x="128" y="507"/>
                    </a:lnTo>
                    <a:lnTo>
                      <a:pt x="395" y="492"/>
                    </a:lnTo>
                    <a:lnTo>
                      <a:pt x="398" y="510"/>
                    </a:lnTo>
                    <a:lnTo>
                      <a:pt x="414" y="513"/>
                    </a:lnTo>
                    <a:lnTo>
                      <a:pt x="408" y="469"/>
                    </a:lnTo>
                    <a:lnTo>
                      <a:pt x="419" y="458"/>
                    </a:lnTo>
                    <a:lnTo>
                      <a:pt x="458" y="466"/>
                    </a:lnTo>
                    <a:lnTo>
                      <a:pt x="464" y="435"/>
                    </a:lnTo>
                    <a:lnTo>
                      <a:pt x="460" y="395"/>
                    </a:lnTo>
                    <a:lnTo>
                      <a:pt x="476" y="384"/>
                    </a:lnTo>
                    <a:lnTo>
                      <a:pt x="500" y="306"/>
                    </a:lnTo>
                    <a:lnTo>
                      <a:pt x="484" y="303"/>
                    </a:lnTo>
                    <a:lnTo>
                      <a:pt x="419" y="202"/>
                    </a:lnTo>
                    <a:lnTo>
                      <a:pt x="278" y="76"/>
                    </a:lnTo>
                    <a:lnTo>
                      <a:pt x="217" y="37"/>
                    </a:lnTo>
                    <a:lnTo>
                      <a:pt x="238" y="0"/>
                    </a:lnTo>
                    <a:lnTo>
                      <a:pt x="123" y="15"/>
                    </a:lnTo>
                    <a:lnTo>
                      <a:pt x="0" y="29"/>
                    </a:lnTo>
                    <a:lnTo>
                      <a:pt x="68" y="266"/>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2" name="Freeform 131"/>
              <p:cNvSpPr>
                <a:spLocks/>
              </p:cNvSpPr>
              <p:nvPr/>
            </p:nvSpPr>
            <p:spPr bwMode="auto">
              <a:xfrm>
                <a:off x="3989" y="2900"/>
                <a:ext cx="809" cy="623"/>
              </a:xfrm>
              <a:custGeom>
                <a:avLst/>
                <a:gdLst>
                  <a:gd name="T0" fmla="*/ 0 w 844"/>
                  <a:gd name="T1" fmla="*/ 60 h 623"/>
                  <a:gd name="T2" fmla="*/ 19 w 844"/>
                  <a:gd name="T3" fmla="*/ 81 h 623"/>
                  <a:gd name="T4" fmla="*/ 16 w 844"/>
                  <a:gd name="T5" fmla="*/ 96 h 623"/>
                  <a:gd name="T6" fmla="*/ 22 w 844"/>
                  <a:gd name="T7" fmla="*/ 105 h 623"/>
                  <a:gd name="T8" fmla="*/ 12 w 844"/>
                  <a:gd name="T9" fmla="*/ 120 h 623"/>
                  <a:gd name="T10" fmla="*/ 97 w 844"/>
                  <a:gd name="T11" fmla="*/ 86 h 623"/>
                  <a:gd name="T12" fmla="*/ 203 w 844"/>
                  <a:gd name="T13" fmla="*/ 165 h 623"/>
                  <a:gd name="T14" fmla="*/ 290 w 844"/>
                  <a:gd name="T15" fmla="*/ 110 h 623"/>
                  <a:gd name="T16" fmla="*/ 340 w 844"/>
                  <a:gd name="T17" fmla="*/ 123 h 623"/>
                  <a:gd name="T18" fmla="*/ 403 w 844"/>
                  <a:gd name="T19" fmla="*/ 198 h 623"/>
                  <a:gd name="T20" fmla="*/ 427 w 844"/>
                  <a:gd name="T21" fmla="*/ 198 h 623"/>
                  <a:gd name="T22" fmla="*/ 447 w 844"/>
                  <a:gd name="T23" fmla="*/ 249 h 623"/>
                  <a:gd name="T24" fmla="*/ 442 w 844"/>
                  <a:gd name="T25" fmla="*/ 348 h 623"/>
                  <a:gd name="T26" fmla="*/ 458 w 844"/>
                  <a:gd name="T27" fmla="*/ 359 h 623"/>
                  <a:gd name="T28" fmla="*/ 460 w 844"/>
                  <a:gd name="T29" fmla="*/ 342 h 623"/>
                  <a:gd name="T30" fmla="*/ 482 w 844"/>
                  <a:gd name="T31" fmla="*/ 342 h 623"/>
                  <a:gd name="T32" fmla="*/ 460 w 844"/>
                  <a:gd name="T33" fmla="*/ 389 h 623"/>
                  <a:gd name="T34" fmla="*/ 514 w 844"/>
                  <a:gd name="T35" fmla="*/ 453 h 623"/>
                  <a:gd name="T36" fmla="*/ 523 w 844"/>
                  <a:gd name="T37" fmla="*/ 436 h 623"/>
                  <a:gd name="T38" fmla="*/ 527 w 844"/>
                  <a:gd name="T39" fmla="*/ 481 h 623"/>
                  <a:gd name="T40" fmla="*/ 545 w 844"/>
                  <a:gd name="T41" fmla="*/ 491 h 623"/>
                  <a:gd name="T42" fmla="*/ 563 w 844"/>
                  <a:gd name="T43" fmla="*/ 546 h 623"/>
                  <a:gd name="T44" fmla="*/ 582 w 844"/>
                  <a:gd name="T45" fmla="*/ 546 h 623"/>
                  <a:gd name="T46" fmla="*/ 623 w 844"/>
                  <a:gd name="T47" fmla="*/ 597 h 623"/>
                  <a:gd name="T48" fmla="*/ 646 w 844"/>
                  <a:gd name="T49" fmla="*/ 601 h 623"/>
                  <a:gd name="T50" fmla="*/ 646 w 844"/>
                  <a:gd name="T51" fmla="*/ 609 h 623"/>
                  <a:gd name="T52" fmla="*/ 630 w 844"/>
                  <a:gd name="T53" fmla="*/ 623 h 623"/>
                  <a:gd name="T54" fmla="*/ 666 w 844"/>
                  <a:gd name="T55" fmla="*/ 617 h 623"/>
                  <a:gd name="T56" fmla="*/ 689 w 844"/>
                  <a:gd name="T57" fmla="*/ 605 h 623"/>
                  <a:gd name="T58" fmla="*/ 702 w 844"/>
                  <a:gd name="T59" fmla="*/ 533 h 623"/>
                  <a:gd name="T60" fmla="*/ 709 w 844"/>
                  <a:gd name="T61" fmla="*/ 536 h 623"/>
                  <a:gd name="T62" fmla="*/ 703 w 844"/>
                  <a:gd name="T63" fmla="*/ 436 h 623"/>
                  <a:gd name="T64" fmla="*/ 694 w 844"/>
                  <a:gd name="T65" fmla="*/ 406 h 623"/>
                  <a:gd name="T66" fmla="*/ 617 w 844"/>
                  <a:gd name="T67" fmla="*/ 261 h 623"/>
                  <a:gd name="T68" fmla="*/ 558 w 844"/>
                  <a:gd name="T69" fmla="*/ 123 h 623"/>
                  <a:gd name="T70" fmla="*/ 522 w 844"/>
                  <a:gd name="T71" fmla="*/ 10 h 623"/>
                  <a:gd name="T72" fmla="*/ 511 w 844"/>
                  <a:gd name="T73" fmla="*/ 8 h 623"/>
                  <a:gd name="T74" fmla="*/ 480 w 844"/>
                  <a:gd name="T75" fmla="*/ 0 h 623"/>
                  <a:gd name="T76" fmla="*/ 469 w 844"/>
                  <a:gd name="T77" fmla="*/ 11 h 623"/>
                  <a:gd name="T78" fmla="*/ 475 w 844"/>
                  <a:gd name="T79" fmla="*/ 55 h 623"/>
                  <a:gd name="T80" fmla="*/ 462 w 844"/>
                  <a:gd name="T81" fmla="*/ 52 h 623"/>
                  <a:gd name="T82" fmla="*/ 460 w 844"/>
                  <a:gd name="T83" fmla="*/ 34 h 623"/>
                  <a:gd name="T84" fmla="*/ 235 w 844"/>
                  <a:gd name="T85" fmla="*/ 49 h 623"/>
                  <a:gd name="T86" fmla="*/ 217 w 844"/>
                  <a:gd name="T87" fmla="*/ 20 h 623"/>
                  <a:gd name="T88" fmla="*/ 0 w 844"/>
                  <a:gd name="T89" fmla="*/ 42 h 623"/>
                  <a:gd name="T90" fmla="*/ 0 w 844"/>
                  <a:gd name="T91" fmla="*/ 60 h 623"/>
                  <a:gd name="T92" fmla="*/ 0 w 844"/>
                  <a:gd name="T93" fmla="*/ 60 h 6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4"/>
                  <a:gd name="T142" fmla="*/ 0 h 623"/>
                  <a:gd name="T143" fmla="*/ 844 w 844"/>
                  <a:gd name="T144" fmla="*/ 623 h 6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4" h="623">
                    <a:moveTo>
                      <a:pt x="0" y="60"/>
                    </a:moveTo>
                    <a:lnTo>
                      <a:pt x="23" y="81"/>
                    </a:lnTo>
                    <a:lnTo>
                      <a:pt x="20" y="96"/>
                    </a:lnTo>
                    <a:lnTo>
                      <a:pt x="26" y="105"/>
                    </a:lnTo>
                    <a:lnTo>
                      <a:pt x="16" y="120"/>
                    </a:lnTo>
                    <a:lnTo>
                      <a:pt x="115" y="86"/>
                    </a:lnTo>
                    <a:lnTo>
                      <a:pt x="241" y="165"/>
                    </a:lnTo>
                    <a:lnTo>
                      <a:pt x="345" y="110"/>
                    </a:lnTo>
                    <a:lnTo>
                      <a:pt x="405" y="123"/>
                    </a:lnTo>
                    <a:lnTo>
                      <a:pt x="481" y="198"/>
                    </a:lnTo>
                    <a:lnTo>
                      <a:pt x="509" y="198"/>
                    </a:lnTo>
                    <a:lnTo>
                      <a:pt x="533" y="249"/>
                    </a:lnTo>
                    <a:lnTo>
                      <a:pt x="526" y="348"/>
                    </a:lnTo>
                    <a:lnTo>
                      <a:pt x="544" y="359"/>
                    </a:lnTo>
                    <a:lnTo>
                      <a:pt x="547" y="342"/>
                    </a:lnTo>
                    <a:lnTo>
                      <a:pt x="572" y="342"/>
                    </a:lnTo>
                    <a:lnTo>
                      <a:pt x="547" y="389"/>
                    </a:lnTo>
                    <a:lnTo>
                      <a:pt x="612" y="453"/>
                    </a:lnTo>
                    <a:lnTo>
                      <a:pt x="622" y="436"/>
                    </a:lnTo>
                    <a:lnTo>
                      <a:pt x="627" y="481"/>
                    </a:lnTo>
                    <a:lnTo>
                      <a:pt x="648" y="491"/>
                    </a:lnTo>
                    <a:lnTo>
                      <a:pt x="670" y="546"/>
                    </a:lnTo>
                    <a:lnTo>
                      <a:pt x="693" y="546"/>
                    </a:lnTo>
                    <a:lnTo>
                      <a:pt x="742" y="597"/>
                    </a:lnTo>
                    <a:lnTo>
                      <a:pt x="769" y="601"/>
                    </a:lnTo>
                    <a:lnTo>
                      <a:pt x="769" y="609"/>
                    </a:lnTo>
                    <a:lnTo>
                      <a:pt x="750" y="623"/>
                    </a:lnTo>
                    <a:lnTo>
                      <a:pt x="793" y="617"/>
                    </a:lnTo>
                    <a:lnTo>
                      <a:pt x="821" y="605"/>
                    </a:lnTo>
                    <a:lnTo>
                      <a:pt x="836" y="533"/>
                    </a:lnTo>
                    <a:lnTo>
                      <a:pt x="844" y="536"/>
                    </a:lnTo>
                    <a:lnTo>
                      <a:pt x="837" y="436"/>
                    </a:lnTo>
                    <a:lnTo>
                      <a:pt x="826" y="406"/>
                    </a:lnTo>
                    <a:lnTo>
                      <a:pt x="735" y="261"/>
                    </a:lnTo>
                    <a:lnTo>
                      <a:pt x="664" y="123"/>
                    </a:lnTo>
                    <a:lnTo>
                      <a:pt x="620" y="10"/>
                    </a:lnTo>
                    <a:lnTo>
                      <a:pt x="609" y="8"/>
                    </a:lnTo>
                    <a:lnTo>
                      <a:pt x="570" y="0"/>
                    </a:lnTo>
                    <a:lnTo>
                      <a:pt x="559" y="11"/>
                    </a:lnTo>
                    <a:lnTo>
                      <a:pt x="565" y="55"/>
                    </a:lnTo>
                    <a:lnTo>
                      <a:pt x="549" y="52"/>
                    </a:lnTo>
                    <a:lnTo>
                      <a:pt x="546" y="34"/>
                    </a:lnTo>
                    <a:lnTo>
                      <a:pt x="279" y="49"/>
                    </a:lnTo>
                    <a:lnTo>
                      <a:pt x="259" y="20"/>
                    </a:lnTo>
                    <a:lnTo>
                      <a:pt x="0" y="42"/>
                    </a:lnTo>
                    <a:lnTo>
                      <a:pt x="0" y="6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3" name="Freeform 132"/>
              <p:cNvSpPr>
                <a:spLocks/>
              </p:cNvSpPr>
              <p:nvPr/>
            </p:nvSpPr>
            <p:spPr bwMode="auto">
              <a:xfrm>
                <a:off x="4122" y="1617"/>
                <a:ext cx="374" cy="428"/>
              </a:xfrm>
              <a:custGeom>
                <a:avLst/>
                <a:gdLst>
                  <a:gd name="T0" fmla="*/ 0 w 390"/>
                  <a:gd name="T1" fmla="*/ 77 h 428"/>
                  <a:gd name="T2" fmla="*/ 28 w 390"/>
                  <a:gd name="T3" fmla="*/ 375 h 428"/>
                  <a:gd name="T4" fmla="*/ 69 w 390"/>
                  <a:gd name="T5" fmla="*/ 380 h 428"/>
                  <a:gd name="T6" fmla="*/ 118 w 390"/>
                  <a:gd name="T7" fmla="*/ 414 h 428"/>
                  <a:gd name="T8" fmla="*/ 153 w 390"/>
                  <a:gd name="T9" fmla="*/ 412 h 428"/>
                  <a:gd name="T10" fmla="*/ 170 w 390"/>
                  <a:gd name="T11" fmla="*/ 399 h 428"/>
                  <a:gd name="T12" fmla="*/ 209 w 390"/>
                  <a:gd name="T13" fmla="*/ 428 h 428"/>
                  <a:gd name="T14" fmla="*/ 233 w 390"/>
                  <a:gd name="T15" fmla="*/ 404 h 428"/>
                  <a:gd name="T16" fmla="*/ 237 w 390"/>
                  <a:gd name="T17" fmla="*/ 357 h 428"/>
                  <a:gd name="T18" fmla="*/ 253 w 390"/>
                  <a:gd name="T19" fmla="*/ 367 h 428"/>
                  <a:gd name="T20" fmla="*/ 261 w 390"/>
                  <a:gd name="T21" fmla="*/ 328 h 428"/>
                  <a:gd name="T22" fmla="*/ 316 w 390"/>
                  <a:gd name="T23" fmla="*/ 271 h 428"/>
                  <a:gd name="T24" fmla="*/ 325 w 390"/>
                  <a:gd name="T25" fmla="*/ 179 h 428"/>
                  <a:gd name="T26" fmla="*/ 319 w 390"/>
                  <a:gd name="T27" fmla="*/ 160 h 428"/>
                  <a:gd name="T28" fmla="*/ 330 w 390"/>
                  <a:gd name="T29" fmla="*/ 150 h 428"/>
                  <a:gd name="T30" fmla="*/ 310 w 390"/>
                  <a:gd name="T31" fmla="*/ 0 h 428"/>
                  <a:gd name="T32" fmla="*/ 253 w 390"/>
                  <a:gd name="T33" fmla="*/ 34 h 428"/>
                  <a:gd name="T34" fmla="*/ 224 w 390"/>
                  <a:gd name="T35" fmla="*/ 69 h 428"/>
                  <a:gd name="T36" fmla="*/ 204 w 390"/>
                  <a:gd name="T37" fmla="*/ 71 h 428"/>
                  <a:gd name="T38" fmla="*/ 173 w 390"/>
                  <a:gd name="T39" fmla="*/ 90 h 428"/>
                  <a:gd name="T40" fmla="*/ 100 w 390"/>
                  <a:gd name="T41" fmla="*/ 61 h 428"/>
                  <a:gd name="T42" fmla="*/ 0 w 390"/>
                  <a:gd name="T43" fmla="*/ 77 h 428"/>
                  <a:gd name="T44" fmla="*/ 0 w 390"/>
                  <a:gd name="T45" fmla="*/ 77 h 4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8"/>
                  <a:gd name="T71" fmla="*/ 390 w 390"/>
                  <a:gd name="T72" fmla="*/ 428 h 4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8">
                    <a:moveTo>
                      <a:pt x="0" y="77"/>
                    </a:moveTo>
                    <a:lnTo>
                      <a:pt x="32" y="375"/>
                    </a:lnTo>
                    <a:lnTo>
                      <a:pt x="81" y="380"/>
                    </a:lnTo>
                    <a:lnTo>
                      <a:pt x="139" y="414"/>
                    </a:lnTo>
                    <a:lnTo>
                      <a:pt x="181" y="412"/>
                    </a:lnTo>
                    <a:lnTo>
                      <a:pt x="201" y="399"/>
                    </a:lnTo>
                    <a:lnTo>
                      <a:pt x="247" y="428"/>
                    </a:lnTo>
                    <a:lnTo>
                      <a:pt x="275" y="404"/>
                    </a:lnTo>
                    <a:lnTo>
                      <a:pt x="281" y="357"/>
                    </a:lnTo>
                    <a:lnTo>
                      <a:pt x="299" y="367"/>
                    </a:lnTo>
                    <a:lnTo>
                      <a:pt x="309" y="328"/>
                    </a:lnTo>
                    <a:lnTo>
                      <a:pt x="374" y="271"/>
                    </a:lnTo>
                    <a:lnTo>
                      <a:pt x="385" y="179"/>
                    </a:lnTo>
                    <a:lnTo>
                      <a:pt x="377" y="160"/>
                    </a:lnTo>
                    <a:lnTo>
                      <a:pt x="390" y="150"/>
                    </a:lnTo>
                    <a:lnTo>
                      <a:pt x="366" y="0"/>
                    </a:lnTo>
                    <a:lnTo>
                      <a:pt x="299" y="34"/>
                    </a:lnTo>
                    <a:lnTo>
                      <a:pt x="265" y="69"/>
                    </a:lnTo>
                    <a:lnTo>
                      <a:pt x="241" y="71"/>
                    </a:lnTo>
                    <a:lnTo>
                      <a:pt x="204" y="90"/>
                    </a:lnTo>
                    <a:lnTo>
                      <a:pt x="118" y="61"/>
                    </a:lnTo>
                    <a:lnTo>
                      <a:pt x="0" y="77"/>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4" name="Freeform 133"/>
              <p:cNvSpPr>
                <a:spLocks/>
              </p:cNvSpPr>
              <p:nvPr/>
            </p:nvSpPr>
            <p:spPr bwMode="auto">
              <a:xfrm>
                <a:off x="4359" y="1767"/>
                <a:ext cx="397" cy="406"/>
              </a:xfrm>
              <a:custGeom>
                <a:avLst/>
                <a:gdLst>
                  <a:gd name="T0" fmla="*/ 0 w 417"/>
                  <a:gd name="T1" fmla="*/ 278 h 403"/>
                  <a:gd name="T2" fmla="*/ 11 w 417"/>
                  <a:gd name="T3" fmla="*/ 334 h 403"/>
                  <a:gd name="T4" fmla="*/ 56 w 417"/>
                  <a:gd name="T5" fmla="*/ 372 h 403"/>
                  <a:gd name="T6" fmla="*/ 78 w 417"/>
                  <a:gd name="T7" fmla="*/ 403 h 403"/>
                  <a:gd name="T8" fmla="*/ 145 w 417"/>
                  <a:gd name="T9" fmla="*/ 371 h 403"/>
                  <a:gd name="T10" fmla="*/ 175 w 417"/>
                  <a:gd name="T11" fmla="*/ 366 h 403"/>
                  <a:gd name="T12" fmla="*/ 192 w 417"/>
                  <a:gd name="T13" fmla="*/ 342 h 403"/>
                  <a:gd name="T14" fmla="*/ 218 w 417"/>
                  <a:gd name="T15" fmla="*/ 220 h 403"/>
                  <a:gd name="T16" fmla="*/ 246 w 417"/>
                  <a:gd name="T17" fmla="*/ 235 h 403"/>
                  <a:gd name="T18" fmla="*/ 300 w 417"/>
                  <a:gd name="T19" fmla="*/ 104 h 403"/>
                  <a:gd name="T20" fmla="*/ 342 w 417"/>
                  <a:gd name="T21" fmla="*/ 131 h 403"/>
                  <a:gd name="T22" fmla="*/ 350 w 417"/>
                  <a:gd name="T23" fmla="*/ 109 h 403"/>
                  <a:gd name="T24" fmla="*/ 320 w 417"/>
                  <a:gd name="T25" fmla="*/ 79 h 403"/>
                  <a:gd name="T26" fmla="*/ 296 w 417"/>
                  <a:gd name="T27" fmla="*/ 83 h 403"/>
                  <a:gd name="T28" fmla="*/ 288 w 417"/>
                  <a:gd name="T29" fmla="*/ 97 h 403"/>
                  <a:gd name="T30" fmla="*/ 246 w 417"/>
                  <a:gd name="T31" fmla="*/ 112 h 403"/>
                  <a:gd name="T32" fmla="*/ 219 w 417"/>
                  <a:gd name="T33" fmla="*/ 147 h 403"/>
                  <a:gd name="T34" fmla="*/ 211 w 417"/>
                  <a:gd name="T35" fmla="*/ 91 h 403"/>
                  <a:gd name="T36" fmla="*/ 135 w 417"/>
                  <a:gd name="T37" fmla="*/ 105 h 403"/>
                  <a:gd name="T38" fmla="*/ 120 w 417"/>
                  <a:gd name="T39" fmla="*/ 0 h 403"/>
                  <a:gd name="T40" fmla="*/ 109 w 417"/>
                  <a:gd name="T41" fmla="*/ 10 h 403"/>
                  <a:gd name="T42" fmla="*/ 116 w 417"/>
                  <a:gd name="T43" fmla="*/ 29 h 403"/>
                  <a:gd name="T44" fmla="*/ 107 w 417"/>
                  <a:gd name="T45" fmla="*/ 121 h 403"/>
                  <a:gd name="T46" fmla="*/ 52 w 417"/>
                  <a:gd name="T47" fmla="*/ 178 h 403"/>
                  <a:gd name="T48" fmla="*/ 44 w 417"/>
                  <a:gd name="T49" fmla="*/ 217 h 403"/>
                  <a:gd name="T50" fmla="*/ 30 w 417"/>
                  <a:gd name="T51" fmla="*/ 207 h 403"/>
                  <a:gd name="T52" fmla="*/ 24 w 417"/>
                  <a:gd name="T53" fmla="*/ 254 h 403"/>
                  <a:gd name="T54" fmla="*/ 0 w 417"/>
                  <a:gd name="T55" fmla="*/ 278 h 403"/>
                  <a:gd name="T56" fmla="*/ 0 w 417"/>
                  <a:gd name="T57" fmla="*/ 278 h 403"/>
                  <a:gd name="T58" fmla="*/ 0 w 417"/>
                  <a:gd name="T59" fmla="*/ 278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403"/>
                  <a:gd name="T92" fmla="*/ 417 w 417"/>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403">
                    <a:moveTo>
                      <a:pt x="0" y="278"/>
                    </a:moveTo>
                    <a:lnTo>
                      <a:pt x="15" y="334"/>
                    </a:lnTo>
                    <a:lnTo>
                      <a:pt x="68" y="372"/>
                    </a:lnTo>
                    <a:lnTo>
                      <a:pt x="94" y="403"/>
                    </a:lnTo>
                    <a:lnTo>
                      <a:pt x="174" y="371"/>
                    </a:lnTo>
                    <a:lnTo>
                      <a:pt x="209" y="366"/>
                    </a:lnTo>
                    <a:lnTo>
                      <a:pt x="229" y="342"/>
                    </a:lnTo>
                    <a:lnTo>
                      <a:pt x="260" y="220"/>
                    </a:lnTo>
                    <a:lnTo>
                      <a:pt x="294" y="235"/>
                    </a:lnTo>
                    <a:lnTo>
                      <a:pt x="358" y="104"/>
                    </a:lnTo>
                    <a:lnTo>
                      <a:pt x="408" y="131"/>
                    </a:lnTo>
                    <a:lnTo>
                      <a:pt x="417" y="109"/>
                    </a:lnTo>
                    <a:lnTo>
                      <a:pt x="381" y="79"/>
                    </a:lnTo>
                    <a:lnTo>
                      <a:pt x="353" y="83"/>
                    </a:lnTo>
                    <a:lnTo>
                      <a:pt x="344" y="97"/>
                    </a:lnTo>
                    <a:lnTo>
                      <a:pt x="294" y="112"/>
                    </a:lnTo>
                    <a:lnTo>
                      <a:pt x="261" y="147"/>
                    </a:lnTo>
                    <a:lnTo>
                      <a:pt x="251" y="91"/>
                    </a:lnTo>
                    <a:lnTo>
                      <a:pt x="161" y="105"/>
                    </a:lnTo>
                    <a:lnTo>
                      <a:pt x="143" y="0"/>
                    </a:lnTo>
                    <a:lnTo>
                      <a:pt x="130" y="10"/>
                    </a:lnTo>
                    <a:lnTo>
                      <a:pt x="138" y="29"/>
                    </a:lnTo>
                    <a:lnTo>
                      <a:pt x="127" y="121"/>
                    </a:lnTo>
                    <a:lnTo>
                      <a:pt x="62" y="178"/>
                    </a:lnTo>
                    <a:lnTo>
                      <a:pt x="52" y="217"/>
                    </a:lnTo>
                    <a:lnTo>
                      <a:pt x="34" y="207"/>
                    </a:lnTo>
                    <a:lnTo>
                      <a:pt x="28" y="254"/>
                    </a:lnTo>
                    <a:lnTo>
                      <a:pt x="0" y="27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5" name="Freeform 134"/>
              <p:cNvSpPr>
                <a:spLocks/>
              </p:cNvSpPr>
              <p:nvPr/>
            </p:nvSpPr>
            <p:spPr bwMode="auto">
              <a:xfrm>
                <a:off x="4599" y="1796"/>
                <a:ext cx="405" cy="204"/>
              </a:xfrm>
              <a:custGeom>
                <a:avLst/>
                <a:gdLst>
                  <a:gd name="T0" fmla="*/ 0 w 423"/>
                  <a:gd name="T1" fmla="*/ 62 h 204"/>
                  <a:gd name="T2" fmla="*/ 10 w 423"/>
                  <a:gd name="T3" fmla="*/ 118 h 204"/>
                  <a:gd name="T4" fmla="*/ 35 w 423"/>
                  <a:gd name="T5" fmla="*/ 83 h 204"/>
                  <a:gd name="T6" fmla="*/ 78 w 423"/>
                  <a:gd name="T7" fmla="*/ 68 h 204"/>
                  <a:gd name="T8" fmla="*/ 86 w 423"/>
                  <a:gd name="T9" fmla="*/ 54 h 204"/>
                  <a:gd name="T10" fmla="*/ 109 w 423"/>
                  <a:gd name="T11" fmla="*/ 50 h 204"/>
                  <a:gd name="T12" fmla="*/ 140 w 423"/>
                  <a:gd name="T13" fmla="*/ 80 h 204"/>
                  <a:gd name="T14" fmla="*/ 160 w 423"/>
                  <a:gd name="T15" fmla="*/ 86 h 204"/>
                  <a:gd name="T16" fmla="*/ 197 w 423"/>
                  <a:gd name="T17" fmla="*/ 126 h 204"/>
                  <a:gd name="T18" fmla="*/ 184 w 423"/>
                  <a:gd name="T19" fmla="*/ 165 h 204"/>
                  <a:gd name="T20" fmla="*/ 189 w 423"/>
                  <a:gd name="T21" fmla="*/ 183 h 204"/>
                  <a:gd name="T22" fmla="*/ 206 w 423"/>
                  <a:gd name="T23" fmla="*/ 175 h 204"/>
                  <a:gd name="T24" fmla="*/ 221 w 423"/>
                  <a:gd name="T25" fmla="*/ 175 h 204"/>
                  <a:gd name="T26" fmla="*/ 228 w 423"/>
                  <a:gd name="T27" fmla="*/ 188 h 204"/>
                  <a:gd name="T28" fmla="*/ 247 w 423"/>
                  <a:gd name="T29" fmla="*/ 188 h 204"/>
                  <a:gd name="T30" fmla="*/ 254 w 423"/>
                  <a:gd name="T31" fmla="*/ 183 h 204"/>
                  <a:gd name="T32" fmla="*/ 243 w 423"/>
                  <a:gd name="T33" fmla="*/ 148 h 204"/>
                  <a:gd name="T34" fmla="*/ 239 w 423"/>
                  <a:gd name="T35" fmla="*/ 83 h 204"/>
                  <a:gd name="T36" fmla="*/ 226 w 423"/>
                  <a:gd name="T37" fmla="*/ 73 h 204"/>
                  <a:gd name="T38" fmla="*/ 254 w 423"/>
                  <a:gd name="T39" fmla="*/ 44 h 204"/>
                  <a:gd name="T40" fmla="*/ 255 w 423"/>
                  <a:gd name="T41" fmla="*/ 25 h 204"/>
                  <a:gd name="T42" fmla="*/ 272 w 423"/>
                  <a:gd name="T43" fmla="*/ 26 h 204"/>
                  <a:gd name="T44" fmla="*/ 250 w 423"/>
                  <a:gd name="T45" fmla="*/ 67 h 204"/>
                  <a:gd name="T46" fmla="*/ 263 w 423"/>
                  <a:gd name="T47" fmla="*/ 115 h 204"/>
                  <a:gd name="T48" fmla="*/ 268 w 423"/>
                  <a:gd name="T49" fmla="*/ 128 h 204"/>
                  <a:gd name="T50" fmla="*/ 277 w 423"/>
                  <a:gd name="T51" fmla="*/ 135 h 204"/>
                  <a:gd name="T52" fmla="*/ 260 w 423"/>
                  <a:gd name="T53" fmla="*/ 133 h 204"/>
                  <a:gd name="T54" fmla="*/ 266 w 423"/>
                  <a:gd name="T55" fmla="*/ 164 h 204"/>
                  <a:gd name="T56" fmla="*/ 294 w 423"/>
                  <a:gd name="T57" fmla="*/ 183 h 204"/>
                  <a:gd name="T58" fmla="*/ 301 w 423"/>
                  <a:gd name="T59" fmla="*/ 188 h 204"/>
                  <a:gd name="T60" fmla="*/ 309 w 423"/>
                  <a:gd name="T61" fmla="*/ 188 h 204"/>
                  <a:gd name="T62" fmla="*/ 305 w 423"/>
                  <a:gd name="T63" fmla="*/ 204 h 204"/>
                  <a:gd name="T64" fmla="*/ 340 w 423"/>
                  <a:gd name="T65" fmla="*/ 183 h 204"/>
                  <a:gd name="T66" fmla="*/ 347 w 423"/>
                  <a:gd name="T67" fmla="*/ 157 h 204"/>
                  <a:gd name="T68" fmla="*/ 355 w 423"/>
                  <a:gd name="T69" fmla="*/ 130 h 204"/>
                  <a:gd name="T70" fmla="*/ 305 w 423"/>
                  <a:gd name="T71" fmla="*/ 143 h 204"/>
                  <a:gd name="T72" fmla="*/ 272 w 423"/>
                  <a:gd name="T73" fmla="*/ 0 h 204"/>
                  <a:gd name="T74" fmla="*/ 0 w 423"/>
                  <a:gd name="T75" fmla="*/ 62 h 204"/>
                  <a:gd name="T76" fmla="*/ 0 w 423"/>
                  <a:gd name="T77" fmla="*/ 62 h 204"/>
                  <a:gd name="T78" fmla="*/ 0 w 423"/>
                  <a:gd name="T79" fmla="*/ 62 h 2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3"/>
                  <a:gd name="T121" fmla="*/ 0 h 204"/>
                  <a:gd name="T122" fmla="*/ 423 w 423"/>
                  <a:gd name="T123" fmla="*/ 204 h 2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3" h="204">
                    <a:moveTo>
                      <a:pt x="0" y="62"/>
                    </a:moveTo>
                    <a:lnTo>
                      <a:pt x="10" y="118"/>
                    </a:lnTo>
                    <a:lnTo>
                      <a:pt x="43" y="83"/>
                    </a:lnTo>
                    <a:lnTo>
                      <a:pt x="93" y="68"/>
                    </a:lnTo>
                    <a:lnTo>
                      <a:pt x="102" y="54"/>
                    </a:lnTo>
                    <a:lnTo>
                      <a:pt x="130" y="50"/>
                    </a:lnTo>
                    <a:lnTo>
                      <a:pt x="166" y="80"/>
                    </a:lnTo>
                    <a:lnTo>
                      <a:pt x="190" y="86"/>
                    </a:lnTo>
                    <a:lnTo>
                      <a:pt x="235" y="126"/>
                    </a:lnTo>
                    <a:lnTo>
                      <a:pt x="219" y="165"/>
                    </a:lnTo>
                    <a:lnTo>
                      <a:pt x="225" y="183"/>
                    </a:lnTo>
                    <a:lnTo>
                      <a:pt x="245" y="175"/>
                    </a:lnTo>
                    <a:lnTo>
                      <a:pt x="263" y="175"/>
                    </a:lnTo>
                    <a:lnTo>
                      <a:pt x="272" y="188"/>
                    </a:lnTo>
                    <a:lnTo>
                      <a:pt x="293" y="188"/>
                    </a:lnTo>
                    <a:lnTo>
                      <a:pt x="302" y="183"/>
                    </a:lnTo>
                    <a:lnTo>
                      <a:pt x="289" y="148"/>
                    </a:lnTo>
                    <a:lnTo>
                      <a:pt x="285" y="83"/>
                    </a:lnTo>
                    <a:lnTo>
                      <a:pt x="269" y="73"/>
                    </a:lnTo>
                    <a:lnTo>
                      <a:pt x="302" y="44"/>
                    </a:lnTo>
                    <a:lnTo>
                      <a:pt x="303" y="25"/>
                    </a:lnTo>
                    <a:lnTo>
                      <a:pt x="324" y="26"/>
                    </a:lnTo>
                    <a:lnTo>
                      <a:pt x="298" y="67"/>
                    </a:lnTo>
                    <a:lnTo>
                      <a:pt x="313" y="115"/>
                    </a:lnTo>
                    <a:lnTo>
                      <a:pt x="319" y="128"/>
                    </a:lnTo>
                    <a:lnTo>
                      <a:pt x="329" y="135"/>
                    </a:lnTo>
                    <a:lnTo>
                      <a:pt x="310" y="133"/>
                    </a:lnTo>
                    <a:lnTo>
                      <a:pt x="316" y="164"/>
                    </a:lnTo>
                    <a:lnTo>
                      <a:pt x="350" y="183"/>
                    </a:lnTo>
                    <a:lnTo>
                      <a:pt x="358" y="188"/>
                    </a:lnTo>
                    <a:lnTo>
                      <a:pt x="368" y="188"/>
                    </a:lnTo>
                    <a:lnTo>
                      <a:pt x="363" y="204"/>
                    </a:lnTo>
                    <a:lnTo>
                      <a:pt x="405" y="183"/>
                    </a:lnTo>
                    <a:lnTo>
                      <a:pt x="413" y="157"/>
                    </a:lnTo>
                    <a:lnTo>
                      <a:pt x="423" y="130"/>
                    </a:lnTo>
                    <a:lnTo>
                      <a:pt x="363" y="143"/>
                    </a:lnTo>
                    <a:lnTo>
                      <a:pt x="324" y="0"/>
                    </a:lnTo>
                    <a:lnTo>
                      <a:pt x="0" y="62"/>
                    </a:lnTo>
                    <a:close/>
                  </a:path>
                </a:pathLst>
              </a:custGeom>
              <a:solidFill>
                <a:srgbClr val="FF7C8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6" name="Freeform 135"/>
              <p:cNvSpPr>
                <a:spLocks/>
              </p:cNvSpPr>
              <p:nvPr/>
            </p:nvSpPr>
            <p:spPr bwMode="auto">
              <a:xfrm>
                <a:off x="4291" y="1871"/>
                <a:ext cx="688" cy="395"/>
              </a:xfrm>
              <a:custGeom>
                <a:avLst/>
                <a:gdLst>
                  <a:gd name="T0" fmla="*/ 55 w 719"/>
                  <a:gd name="T1" fmla="*/ 353 h 395"/>
                  <a:gd name="T2" fmla="*/ 56 w 719"/>
                  <a:gd name="T3" fmla="*/ 343 h 395"/>
                  <a:gd name="T4" fmla="*/ 96 w 719"/>
                  <a:gd name="T5" fmla="*/ 299 h 395"/>
                  <a:gd name="T6" fmla="*/ 117 w 719"/>
                  <a:gd name="T7" fmla="*/ 268 h 395"/>
                  <a:gd name="T8" fmla="*/ 138 w 719"/>
                  <a:gd name="T9" fmla="*/ 299 h 395"/>
                  <a:gd name="T10" fmla="*/ 205 w 719"/>
                  <a:gd name="T11" fmla="*/ 267 h 395"/>
                  <a:gd name="T12" fmla="*/ 234 w 719"/>
                  <a:gd name="T13" fmla="*/ 262 h 395"/>
                  <a:gd name="T14" fmla="*/ 252 w 719"/>
                  <a:gd name="T15" fmla="*/ 238 h 395"/>
                  <a:gd name="T16" fmla="*/ 277 w 719"/>
                  <a:gd name="T17" fmla="*/ 116 h 395"/>
                  <a:gd name="T18" fmla="*/ 306 w 719"/>
                  <a:gd name="T19" fmla="*/ 131 h 395"/>
                  <a:gd name="T20" fmla="*/ 360 w 719"/>
                  <a:gd name="T21" fmla="*/ 0 h 395"/>
                  <a:gd name="T22" fmla="*/ 401 w 719"/>
                  <a:gd name="T23" fmla="*/ 27 h 395"/>
                  <a:gd name="T24" fmla="*/ 410 w 719"/>
                  <a:gd name="T25" fmla="*/ 5 h 395"/>
                  <a:gd name="T26" fmla="*/ 430 w 719"/>
                  <a:gd name="T27" fmla="*/ 11 h 395"/>
                  <a:gd name="T28" fmla="*/ 467 w 719"/>
                  <a:gd name="T29" fmla="*/ 51 h 395"/>
                  <a:gd name="T30" fmla="*/ 455 w 719"/>
                  <a:gd name="T31" fmla="*/ 90 h 395"/>
                  <a:gd name="T32" fmla="*/ 457 w 719"/>
                  <a:gd name="T33" fmla="*/ 108 h 395"/>
                  <a:gd name="T34" fmla="*/ 477 w 719"/>
                  <a:gd name="T35" fmla="*/ 100 h 395"/>
                  <a:gd name="T36" fmla="*/ 487 w 719"/>
                  <a:gd name="T37" fmla="*/ 118 h 395"/>
                  <a:gd name="T38" fmla="*/ 545 w 719"/>
                  <a:gd name="T39" fmla="*/ 141 h 395"/>
                  <a:gd name="T40" fmla="*/ 492 w 719"/>
                  <a:gd name="T41" fmla="*/ 137 h 395"/>
                  <a:gd name="T42" fmla="*/ 548 w 719"/>
                  <a:gd name="T43" fmla="*/ 197 h 395"/>
                  <a:gd name="T44" fmla="*/ 514 w 719"/>
                  <a:gd name="T45" fmla="*/ 191 h 395"/>
                  <a:gd name="T46" fmla="*/ 585 w 719"/>
                  <a:gd name="T47" fmla="*/ 246 h 395"/>
                  <a:gd name="T48" fmla="*/ 603 w 719"/>
                  <a:gd name="T49" fmla="*/ 283 h 395"/>
                  <a:gd name="T50" fmla="*/ 591 w 719"/>
                  <a:gd name="T51" fmla="*/ 278 h 395"/>
                  <a:gd name="T52" fmla="*/ 588 w 719"/>
                  <a:gd name="T53" fmla="*/ 288 h 395"/>
                  <a:gd name="T54" fmla="*/ 352 w 719"/>
                  <a:gd name="T55" fmla="*/ 341 h 395"/>
                  <a:gd name="T56" fmla="*/ 155 w 719"/>
                  <a:gd name="T57" fmla="*/ 370 h 395"/>
                  <a:gd name="T58" fmla="*/ 0 w 719"/>
                  <a:gd name="T59" fmla="*/ 395 h 395"/>
                  <a:gd name="T60" fmla="*/ 55 w 719"/>
                  <a:gd name="T61" fmla="*/ 353 h 395"/>
                  <a:gd name="T62" fmla="*/ 55 w 719"/>
                  <a:gd name="T63" fmla="*/ 353 h 3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9"/>
                  <a:gd name="T97" fmla="*/ 0 h 395"/>
                  <a:gd name="T98" fmla="*/ 719 w 719"/>
                  <a:gd name="T99" fmla="*/ 395 h 3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9" h="395">
                    <a:moveTo>
                      <a:pt x="67" y="353"/>
                    </a:moveTo>
                    <a:lnTo>
                      <a:pt x="68" y="343"/>
                    </a:lnTo>
                    <a:lnTo>
                      <a:pt x="114" y="299"/>
                    </a:lnTo>
                    <a:lnTo>
                      <a:pt x="139" y="268"/>
                    </a:lnTo>
                    <a:lnTo>
                      <a:pt x="165" y="299"/>
                    </a:lnTo>
                    <a:lnTo>
                      <a:pt x="245" y="267"/>
                    </a:lnTo>
                    <a:lnTo>
                      <a:pt x="280" y="262"/>
                    </a:lnTo>
                    <a:lnTo>
                      <a:pt x="300" y="238"/>
                    </a:lnTo>
                    <a:lnTo>
                      <a:pt x="331" y="116"/>
                    </a:lnTo>
                    <a:lnTo>
                      <a:pt x="365" y="131"/>
                    </a:lnTo>
                    <a:lnTo>
                      <a:pt x="429" y="0"/>
                    </a:lnTo>
                    <a:lnTo>
                      <a:pt x="479" y="27"/>
                    </a:lnTo>
                    <a:lnTo>
                      <a:pt x="488" y="5"/>
                    </a:lnTo>
                    <a:lnTo>
                      <a:pt x="512" y="11"/>
                    </a:lnTo>
                    <a:lnTo>
                      <a:pt x="557" y="51"/>
                    </a:lnTo>
                    <a:lnTo>
                      <a:pt x="541" y="90"/>
                    </a:lnTo>
                    <a:lnTo>
                      <a:pt x="547" y="108"/>
                    </a:lnTo>
                    <a:lnTo>
                      <a:pt x="567" y="100"/>
                    </a:lnTo>
                    <a:lnTo>
                      <a:pt x="581" y="118"/>
                    </a:lnTo>
                    <a:lnTo>
                      <a:pt x="651" y="141"/>
                    </a:lnTo>
                    <a:lnTo>
                      <a:pt x="586" y="137"/>
                    </a:lnTo>
                    <a:lnTo>
                      <a:pt x="654" y="197"/>
                    </a:lnTo>
                    <a:lnTo>
                      <a:pt x="612" y="191"/>
                    </a:lnTo>
                    <a:lnTo>
                      <a:pt x="698" y="246"/>
                    </a:lnTo>
                    <a:lnTo>
                      <a:pt x="719" y="283"/>
                    </a:lnTo>
                    <a:lnTo>
                      <a:pt x="705" y="278"/>
                    </a:lnTo>
                    <a:lnTo>
                      <a:pt x="701" y="288"/>
                    </a:lnTo>
                    <a:lnTo>
                      <a:pt x="420" y="341"/>
                    </a:lnTo>
                    <a:lnTo>
                      <a:pt x="185" y="370"/>
                    </a:lnTo>
                    <a:lnTo>
                      <a:pt x="0" y="395"/>
                    </a:lnTo>
                    <a:lnTo>
                      <a:pt x="67" y="353"/>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7" name="Freeform 136"/>
              <p:cNvSpPr>
                <a:spLocks/>
              </p:cNvSpPr>
              <p:nvPr/>
            </p:nvSpPr>
            <p:spPr bwMode="auto">
              <a:xfrm>
                <a:off x="4950" y="1979"/>
                <a:ext cx="37" cy="97"/>
              </a:xfrm>
              <a:custGeom>
                <a:avLst/>
                <a:gdLst>
                  <a:gd name="T0" fmla="*/ 0 w 39"/>
                  <a:gd name="T1" fmla="*/ 99 h 99"/>
                  <a:gd name="T2" fmla="*/ 9 w 39"/>
                  <a:gd name="T3" fmla="*/ 71 h 99"/>
                  <a:gd name="T4" fmla="*/ 24 w 39"/>
                  <a:gd name="T5" fmla="*/ 55 h 99"/>
                  <a:gd name="T6" fmla="*/ 31 w 39"/>
                  <a:gd name="T7" fmla="*/ 0 h 99"/>
                  <a:gd name="T8" fmla="*/ 13 w 39"/>
                  <a:gd name="T9" fmla="*/ 13 h 99"/>
                  <a:gd name="T10" fmla="*/ 0 w 39"/>
                  <a:gd name="T11" fmla="*/ 65 h 99"/>
                  <a:gd name="T12" fmla="*/ 0 w 39"/>
                  <a:gd name="T13" fmla="*/ 99 h 99"/>
                  <a:gd name="T14" fmla="*/ 0 w 39"/>
                  <a:gd name="T15" fmla="*/ 99 h 99"/>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99"/>
                  <a:gd name="T26" fmla="*/ 39 w 39"/>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99">
                    <a:moveTo>
                      <a:pt x="0" y="99"/>
                    </a:moveTo>
                    <a:lnTo>
                      <a:pt x="13" y="71"/>
                    </a:lnTo>
                    <a:lnTo>
                      <a:pt x="28" y="55"/>
                    </a:lnTo>
                    <a:lnTo>
                      <a:pt x="39" y="0"/>
                    </a:lnTo>
                    <a:lnTo>
                      <a:pt x="17" y="13"/>
                    </a:lnTo>
                    <a:lnTo>
                      <a:pt x="0" y="65"/>
                    </a:lnTo>
                    <a:lnTo>
                      <a:pt x="0" y="99"/>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8" name="Freeform 137"/>
              <p:cNvSpPr>
                <a:spLocks/>
              </p:cNvSpPr>
              <p:nvPr/>
            </p:nvSpPr>
            <p:spPr bwMode="auto">
              <a:xfrm>
                <a:off x="4252" y="2159"/>
                <a:ext cx="757" cy="346"/>
              </a:xfrm>
              <a:custGeom>
                <a:avLst/>
                <a:gdLst>
                  <a:gd name="T0" fmla="*/ 0 w 793"/>
                  <a:gd name="T1" fmla="*/ 298 h 346"/>
                  <a:gd name="T2" fmla="*/ 97 w 793"/>
                  <a:gd name="T3" fmla="*/ 283 h 346"/>
                  <a:gd name="T4" fmla="*/ 152 w 793"/>
                  <a:gd name="T5" fmla="*/ 251 h 346"/>
                  <a:gd name="T6" fmla="*/ 259 w 793"/>
                  <a:gd name="T7" fmla="*/ 238 h 346"/>
                  <a:gd name="T8" fmla="*/ 303 w 793"/>
                  <a:gd name="T9" fmla="*/ 270 h 346"/>
                  <a:gd name="T10" fmla="*/ 373 w 793"/>
                  <a:gd name="T11" fmla="*/ 259 h 346"/>
                  <a:gd name="T12" fmla="*/ 476 w 793"/>
                  <a:gd name="T13" fmla="*/ 346 h 346"/>
                  <a:gd name="T14" fmla="*/ 518 w 793"/>
                  <a:gd name="T15" fmla="*/ 335 h 346"/>
                  <a:gd name="T16" fmla="*/ 578 w 793"/>
                  <a:gd name="T17" fmla="*/ 234 h 346"/>
                  <a:gd name="T18" fmla="*/ 625 w 793"/>
                  <a:gd name="T19" fmla="*/ 213 h 346"/>
                  <a:gd name="T20" fmla="*/ 640 w 793"/>
                  <a:gd name="T21" fmla="*/ 184 h 346"/>
                  <a:gd name="T22" fmla="*/ 588 w 793"/>
                  <a:gd name="T23" fmla="*/ 196 h 346"/>
                  <a:gd name="T24" fmla="*/ 575 w 793"/>
                  <a:gd name="T25" fmla="*/ 175 h 346"/>
                  <a:gd name="T26" fmla="*/ 607 w 793"/>
                  <a:gd name="T27" fmla="*/ 165 h 346"/>
                  <a:gd name="T28" fmla="*/ 607 w 793"/>
                  <a:gd name="T29" fmla="*/ 152 h 346"/>
                  <a:gd name="T30" fmla="*/ 571 w 793"/>
                  <a:gd name="T31" fmla="*/ 137 h 346"/>
                  <a:gd name="T32" fmla="*/ 616 w 793"/>
                  <a:gd name="T33" fmla="*/ 118 h 346"/>
                  <a:gd name="T34" fmla="*/ 613 w 793"/>
                  <a:gd name="T35" fmla="*/ 139 h 346"/>
                  <a:gd name="T36" fmla="*/ 642 w 793"/>
                  <a:gd name="T37" fmla="*/ 139 h 346"/>
                  <a:gd name="T38" fmla="*/ 658 w 793"/>
                  <a:gd name="T39" fmla="*/ 103 h 346"/>
                  <a:gd name="T40" fmla="*/ 669 w 793"/>
                  <a:gd name="T41" fmla="*/ 102 h 346"/>
                  <a:gd name="T42" fmla="*/ 662 w 793"/>
                  <a:gd name="T43" fmla="*/ 69 h 346"/>
                  <a:gd name="T44" fmla="*/ 642 w 793"/>
                  <a:gd name="T45" fmla="*/ 102 h 346"/>
                  <a:gd name="T46" fmla="*/ 621 w 793"/>
                  <a:gd name="T47" fmla="*/ 31 h 346"/>
                  <a:gd name="T48" fmla="*/ 635 w 793"/>
                  <a:gd name="T49" fmla="*/ 27 h 346"/>
                  <a:gd name="T50" fmla="*/ 654 w 793"/>
                  <a:gd name="T51" fmla="*/ 47 h 346"/>
                  <a:gd name="T52" fmla="*/ 640 w 793"/>
                  <a:gd name="T53" fmla="*/ 14 h 346"/>
                  <a:gd name="T54" fmla="*/ 625 w 793"/>
                  <a:gd name="T55" fmla="*/ 0 h 346"/>
                  <a:gd name="T56" fmla="*/ 388 w 793"/>
                  <a:gd name="T57" fmla="*/ 53 h 346"/>
                  <a:gd name="T58" fmla="*/ 190 w 793"/>
                  <a:gd name="T59" fmla="*/ 82 h 346"/>
                  <a:gd name="T60" fmla="*/ 162 w 793"/>
                  <a:gd name="T61" fmla="*/ 145 h 346"/>
                  <a:gd name="T62" fmla="*/ 120 w 793"/>
                  <a:gd name="T63" fmla="*/ 157 h 346"/>
                  <a:gd name="T64" fmla="*/ 100 w 793"/>
                  <a:gd name="T65" fmla="*/ 189 h 346"/>
                  <a:gd name="T66" fmla="*/ 23 w 793"/>
                  <a:gd name="T67" fmla="*/ 241 h 346"/>
                  <a:gd name="T68" fmla="*/ 18 w 793"/>
                  <a:gd name="T69" fmla="*/ 260 h 346"/>
                  <a:gd name="T70" fmla="*/ 0 w 793"/>
                  <a:gd name="T71" fmla="*/ 272 h 346"/>
                  <a:gd name="T72" fmla="*/ 0 w 793"/>
                  <a:gd name="T73" fmla="*/ 298 h 346"/>
                  <a:gd name="T74" fmla="*/ 0 w 793"/>
                  <a:gd name="T75" fmla="*/ 298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5" y="283"/>
                    </a:lnTo>
                    <a:lnTo>
                      <a:pt x="181" y="251"/>
                    </a:lnTo>
                    <a:lnTo>
                      <a:pt x="307" y="238"/>
                    </a:lnTo>
                    <a:lnTo>
                      <a:pt x="359" y="270"/>
                    </a:lnTo>
                    <a:lnTo>
                      <a:pt x="442" y="259"/>
                    </a:lnTo>
                    <a:lnTo>
                      <a:pt x="566" y="346"/>
                    </a:lnTo>
                    <a:lnTo>
                      <a:pt x="615" y="335"/>
                    </a:lnTo>
                    <a:lnTo>
                      <a:pt x="685" y="234"/>
                    </a:lnTo>
                    <a:lnTo>
                      <a:pt x="741" y="213"/>
                    </a:lnTo>
                    <a:lnTo>
                      <a:pt x="759" y="184"/>
                    </a:lnTo>
                    <a:lnTo>
                      <a:pt x="698" y="196"/>
                    </a:lnTo>
                    <a:lnTo>
                      <a:pt x="681" y="175"/>
                    </a:lnTo>
                    <a:lnTo>
                      <a:pt x="719" y="165"/>
                    </a:lnTo>
                    <a:lnTo>
                      <a:pt x="719" y="152"/>
                    </a:lnTo>
                    <a:lnTo>
                      <a:pt x="677" y="137"/>
                    </a:lnTo>
                    <a:lnTo>
                      <a:pt x="730" y="118"/>
                    </a:lnTo>
                    <a:lnTo>
                      <a:pt x="727" y="139"/>
                    </a:lnTo>
                    <a:lnTo>
                      <a:pt x="761" y="139"/>
                    </a:lnTo>
                    <a:lnTo>
                      <a:pt x="780" y="103"/>
                    </a:lnTo>
                    <a:lnTo>
                      <a:pt x="793" y="102"/>
                    </a:lnTo>
                    <a:lnTo>
                      <a:pt x="785" y="69"/>
                    </a:lnTo>
                    <a:lnTo>
                      <a:pt x="761" y="102"/>
                    </a:lnTo>
                    <a:lnTo>
                      <a:pt x="736" y="31"/>
                    </a:lnTo>
                    <a:lnTo>
                      <a:pt x="753" y="27"/>
                    </a:lnTo>
                    <a:lnTo>
                      <a:pt x="775" y="47"/>
                    </a:lnTo>
                    <a:lnTo>
                      <a:pt x="759" y="14"/>
                    </a:lnTo>
                    <a:lnTo>
                      <a:pt x="741" y="0"/>
                    </a:lnTo>
                    <a:lnTo>
                      <a:pt x="460" y="53"/>
                    </a:lnTo>
                    <a:lnTo>
                      <a:pt x="225" y="82"/>
                    </a:lnTo>
                    <a:lnTo>
                      <a:pt x="192" y="145"/>
                    </a:lnTo>
                    <a:lnTo>
                      <a:pt x="142" y="157"/>
                    </a:lnTo>
                    <a:lnTo>
                      <a:pt x="118" y="189"/>
                    </a:lnTo>
                    <a:lnTo>
                      <a:pt x="27" y="241"/>
                    </a:lnTo>
                    <a:lnTo>
                      <a:pt x="22" y="260"/>
                    </a:lnTo>
                    <a:lnTo>
                      <a:pt x="0" y="272"/>
                    </a:lnTo>
                    <a:lnTo>
                      <a:pt x="0" y="298"/>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9" name="Freeform 138"/>
              <p:cNvSpPr>
                <a:spLocks/>
              </p:cNvSpPr>
              <p:nvPr/>
            </p:nvSpPr>
            <p:spPr bwMode="auto">
              <a:xfrm>
                <a:off x="4343" y="2397"/>
                <a:ext cx="452" cy="351"/>
              </a:xfrm>
              <a:custGeom>
                <a:avLst/>
                <a:gdLst>
                  <a:gd name="T0" fmla="*/ 17 w 472"/>
                  <a:gd name="T1" fmla="*/ 45 h 351"/>
                  <a:gd name="T2" fmla="*/ 73 w 472"/>
                  <a:gd name="T3" fmla="*/ 13 h 351"/>
                  <a:gd name="T4" fmla="*/ 179 w 472"/>
                  <a:gd name="T5" fmla="*/ 0 h 351"/>
                  <a:gd name="T6" fmla="*/ 223 w 472"/>
                  <a:gd name="T7" fmla="*/ 32 h 351"/>
                  <a:gd name="T8" fmla="*/ 292 w 472"/>
                  <a:gd name="T9" fmla="*/ 21 h 351"/>
                  <a:gd name="T10" fmla="*/ 397 w 472"/>
                  <a:gd name="T11" fmla="*/ 108 h 351"/>
                  <a:gd name="T12" fmla="*/ 350 w 472"/>
                  <a:gd name="T13" fmla="*/ 175 h 351"/>
                  <a:gd name="T14" fmla="*/ 354 w 472"/>
                  <a:gd name="T15" fmla="*/ 204 h 351"/>
                  <a:gd name="T16" fmla="*/ 275 w 472"/>
                  <a:gd name="T17" fmla="*/ 289 h 351"/>
                  <a:gd name="T18" fmla="*/ 261 w 472"/>
                  <a:gd name="T19" fmla="*/ 293 h 351"/>
                  <a:gd name="T20" fmla="*/ 256 w 472"/>
                  <a:gd name="T21" fmla="*/ 319 h 351"/>
                  <a:gd name="T22" fmla="*/ 238 w 472"/>
                  <a:gd name="T23" fmla="*/ 304 h 351"/>
                  <a:gd name="T24" fmla="*/ 253 w 472"/>
                  <a:gd name="T25" fmla="*/ 328 h 351"/>
                  <a:gd name="T26" fmla="*/ 238 w 472"/>
                  <a:gd name="T27" fmla="*/ 351 h 351"/>
                  <a:gd name="T28" fmla="*/ 225 w 472"/>
                  <a:gd name="T29" fmla="*/ 348 h 351"/>
                  <a:gd name="T30" fmla="*/ 170 w 472"/>
                  <a:gd name="T31" fmla="*/ 247 h 351"/>
                  <a:gd name="T32" fmla="*/ 52 w 472"/>
                  <a:gd name="T33" fmla="*/ 121 h 351"/>
                  <a:gd name="T34" fmla="*/ 0 w 472"/>
                  <a:gd name="T35" fmla="*/ 82 h 351"/>
                  <a:gd name="T36" fmla="*/ 17 w 472"/>
                  <a:gd name="T37" fmla="*/ 45 h 351"/>
                  <a:gd name="T38" fmla="*/ 17 w 472"/>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2"/>
                  <a:gd name="T61" fmla="*/ 0 h 351"/>
                  <a:gd name="T62" fmla="*/ 472 w 472"/>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2" h="351">
                    <a:moveTo>
                      <a:pt x="21" y="45"/>
                    </a:moveTo>
                    <a:lnTo>
                      <a:pt x="87" y="13"/>
                    </a:lnTo>
                    <a:lnTo>
                      <a:pt x="213" y="0"/>
                    </a:lnTo>
                    <a:lnTo>
                      <a:pt x="265" y="32"/>
                    </a:lnTo>
                    <a:lnTo>
                      <a:pt x="348" y="21"/>
                    </a:lnTo>
                    <a:lnTo>
                      <a:pt x="472" y="108"/>
                    </a:lnTo>
                    <a:lnTo>
                      <a:pt x="417" y="175"/>
                    </a:lnTo>
                    <a:lnTo>
                      <a:pt x="421" y="204"/>
                    </a:lnTo>
                    <a:lnTo>
                      <a:pt x="327" y="289"/>
                    </a:lnTo>
                    <a:lnTo>
                      <a:pt x="311" y="293"/>
                    </a:lnTo>
                    <a:lnTo>
                      <a:pt x="304" y="319"/>
                    </a:lnTo>
                    <a:lnTo>
                      <a:pt x="283" y="304"/>
                    </a:lnTo>
                    <a:lnTo>
                      <a:pt x="301" y="328"/>
                    </a:lnTo>
                    <a:lnTo>
                      <a:pt x="283" y="351"/>
                    </a:lnTo>
                    <a:lnTo>
                      <a:pt x="267" y="348"/>
                    </a:lnTo>
                    <a:lnTo>
                      <a:pt x="202" y="247"/>
                    </a:lnTo>
                    <a:lnTo>
                      <a:pt x="61" y="121"/>
                    </a:lnTo>
                    <a:lnTo>
                      <a:pt x="0" y="82"/>
                    </a:lnTo>
                    <a:lnTo>
                      <a:pt x="21" y="45"/>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0" name="Freeform 139"/>
              <p:cNvSpPr>
                <a:spLocks/>
              </p:cNvSpPr>
              <p:nvPr/>
            </p:nvSpPr>
            <p:spPr bwMode="auto">
              <a:xfrm>
                <a:off x="4911" y="1782"/>
                <a:ext cx="99" cy="159"/>
              </a:xfrm>
              <a:custGeom>
                <a:avLst/>
                <a:gdLst>
                  <a:gd name="T0" fmla="*/ 0 w 99"/>
                  <a:gd name="T1" fmla="*/ 14 h 157"/>
                  <a:gd name="T2" fmla="*/ 11 w 99"/>
                  <a:gd name="T3" fmla="*/ 0 h 157"/>
                  <a:gd name="T4" fmla="*/ 27 w 99"/>
                  <a:gd name="T5" fmla="*/ 0 h 157"/>
                  <a:gd name="T6" fmla="*/ 22 w 99"/>
                  <a:gd name="T7" fmla="*/ 16 h 157"/>
                  <a:gd name="T8" fmla="*/ 17 w 99"/>
                  <a:gd name="T9" fmla="*/ 21 h 157"/>
                  <a:gd name="T10" fmla="*/ 22 w 99"/>
                  <a:gd name="T11" fmla="*/ 39 h 157"/>
                  <a:gd name="T12" fmla="*/ 41 w 99"/>
                  <a:gd name="T13" fmla="*/ 63 h 157"/>
                  <a:gd name="T14" fmla="*/ 44 w 99"/>
                  <a:gd name="T15" fmla="*/ 82 h 157"/>
                  <a:gd name="T16" fmla="*/ 60 w 99"/>
                  <a:gd name="T17" fmla="*/ 103 h 157"/>
                  <a:gd name="T18" fmla="*/ 72 w 99"/>
                  <a:gd name="T19" fmla="*/ 108 h 157"/>
                  <a:gd name="T20" fmla="*/ 77 w 99"/>
                  <a:gd name="T21" fmla="*/ 123 h 157"/>
                  <a:gd name="T22" fmla="*/ 66 w 99"/>
                  <a:gd name="T23" fmla="*/ 134 h 157"/>
                  <a:gd name="T24" fmla="*/ 78 w 99"/>
                  <a:gd name="T25" fmla="*/ 132 h 157"/>
                  <a:gd name="T26" fmla="*/ 81 w 99"/>
                  <a:gd name="T27" fmla="*/ 144 h 157"/>
                  <a:gd name="T28" fmla="*/ 31 w 99"/>
                  <a:gd name="T29" fmla="*/ 157 h 157"/>
                  <a:gd name="T30" fmla="*/ 0 w 99"/>
                  <a:gd name="T31" fmla="*/ 14 h 157"/>
                  <a:gd name="T32" fmla="*/ 0 w 99"/>
                  <a:gd name="T33" fmla="*/ 14 h 1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157"/>
                  <a:gd name="T53" fmla="*/ 99 w 99"/>
                  <a:gd name="T54" fmla="*/ 157 h 1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157">
                    <a:moveTo>
                      <a:pt x="0" y="14"/>
                    </a:moveTo>
                    <a:lnTo>
                      <a:pt x="15" y="0"/>
                    </a:lnTo>
                    <a:lnTo>
                      <a:pt x="33" y="0"/>
                    </a:lnTo>
                    <a:lnTo>
                      <a:pt x="26" y="16"/>
                    </a:lnTo>
                    <a:lnTo>
                      <a:pt x="21" y="21"/>
                    </a:lnTo>
                    <a:lnTo>
                      <a:pt x="26" y="39"/>
                    </a:lnTo>
                    <a:lnTo>
                      <a:pt x="49" y="63"/>
                    </a:lnTo>
                    <a:lnTo>
                      <a:pt x="54" y="82"/>
                    </a:lnTo>
                    <a:lnTo>
                      <a:pt x="73" y="103"/>
                    </a:lnTo>
                    <a:lnTo>
                      <a:pt x="88" y="108"/>
                    </a:lnTo>
                    <a:lnTo>
                      <a:pt x="94" y="123"/>
                    </a:lnTo>
                    <a:lnTo>
                      <a:pt x="81" y="134"/>
                    </a:lnTo>
                    <a:lnTo>
                      <a:pt x="96" y="132"/>
                    </a:lnTo>
                    <a:lnTo>
                      <a:pt x="99" y="144"/>
                    </a:lnTo>
                    <a:lnTo>
                      <a:pt x="39" y="157"/>
                    </a:lnTo>
                    <a:lnTo>
                      <a:pt x="0" y="14"/>
                    </a:lnTo>
                    <a:close/>
                  </a:path>
                </a:pathLst>
              </a:custGeom>
              <a:solidFill>
                <a:srgbClr val="FFFFFF"/>
              </a:solid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1" name="Freeform 140"/>
              <p:cNvSpPr>
                <a:spLocks/>
              </p:cNvSpPr>
              <p:nvPr/>
            </p:nvSpPr>
            <p:spPr bwMode="auto">
              <a:xfrm>
                <a:off x="4473" y="1534"/>
                <a:ext cx="517" cy="338"/>
              </a:xfrm>
              <a:custGeom>
                <a:avLst/>
                <a:gdLst>
                  <a:gd name="T0" fmla="*/ 34 w 540"/>
                  <a:gd name="T1" fmla="*/ 338 h 338"/>
                  <a:gd name="T2" fmla="*/ 111 w 540"/>
                  <a:gd name="T3" fmla="*/ 324 h 338"/>
                  <a:gd name="T4" fmla="*/ 383 w 540"/>
                  <a:gd name="T5" fmla="*/ 262 h 338"/>
                  <a:gd name="T6" fmla="*/ 396 w 540"/>
                  <a:gd name="T7" fmla="*/ 248 h 338"/>
                  <a:gd name="T8" fmla="*/ 411 w 540"/>
                  <a:gd name="T9" fmla="*/ 248 h 338"/>
                  <a:gd name="T10" fmla="*/ 428 w 540"/>
                  <a:gd name="T11" fmla="*/ 233 h 338"/>
                  <a:gd name="T12" fmla="*/ 454 w 540"/>
                  <a:gd name="T13" fmla="*/ 194 h 338"/>
                  <a:gd name="T14" fmla="*/ 409 w 540"/>
                  <a:gd name="T15" fmla="*/ 152 h 338"/>
                  <a:gd name="T16" fmla="*/ 407 w 540"/>
                  <a:gd name="T17" fmla="*/ 113 h 338"/>
                  <a:gd name="T18" fmla="*/ 428 w 540"/>
                  <a:gd name="T19" fmla="*/ 58 h 338"/>
                  <a:gd name="T20" fmla="*/ 398 w 540"/>
                  <a:gd name="T21" fmla="*/ 40 h 338"/>
                  <a:gd name="T22" fmla="*/ 365 w 540"/>
                  <a:gd name="T23" fmla="*/ 0 h 338"/>
                  <a:gd name="T24" fmla="*/ 64 w 540"/>
                  <a:gd name="T25" fmla="*/ 66 h 338"/>
                  <a:gd name="T26" fmla="*/ 50 w 540"/>
                  <a:gd name="T27" fmla="*/ 40 h 338"/>
                  <a:gd name="T28" fmla="*/ 0 w 540"/>
                  <a:gd name="T29" fmla="*/ 83 h 338"/>
                  <a:gd name="T30" fmla="*/ 34 w 540"/>
                  <a:gd name="T31" fmla="*/ 338 h 338"/>
                  <a:gd name="T32" fmla="*/ 34 w 540"/>
                  <a:gd name="T33" fmla="*/ 338 h 3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0"/>
                  <a:gd name="T52" fmla="*/ 0 h 338"/>
                  <a:gd name="T53" fmla="*/ 540 w 540"/>
                  <a:gd name="T54" fmla="*/ 338 h 3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0" h="338">
                    <a:moveTo>
                      <a:pt x="42" y="338"/>
                    </a:moveTo>
                    <a:lnTo>
                      <a:pt x="132" y="324"/>
                    </a:lnTo>
                    <a:lnTo>
                      <a:pt x="456" y="262"/>
                    </a:lnTo>
                    <a:lnTo>
                      <a:pt x="471" y="248"/>
                    </a:lnTo>
                    <a:lnTo>
                      <a:pt x="489" y="248"/>
                    </a:lnTo>
                    <a:lnTo>
                      <a:pt x="510" y="233"/>
                    </a:lnTo>
                    <a:lnTo>
                      <a:pt x="540" y="194"/>
                    </a:lnTo>
                    <a:lnTo>
                      <a:pt x="487" y="152"/>
                    </a:lnTo>
                    <a:lnTo>
                      <a:pt x="485" y="113"/>
                    </a:lnTo>
                    <a:lnTo>
                      <a:pt x="510" y="58"/>
                    </a:lnTo>
                    <a:lnTo>
                      <a:pt x="474" y="40"/>
                    </a:lnTo>
                    <a:lnTo>
                      <a:pt x="435" y="0"/>
                    </a:lnTo>
                    <a:lnTo>
                      <a:pt x="76" y="66"/>
                    </a:lnTo>
                    <a:lnTo>
                      <a:pt x="58" y="40"/>
                    </a:lnTo>
                    <a:lnTo>
                      <a:pt x="0" y="83"/>
                    </a:lnTo>
                    <a:lnTo>
                      <a:pt x="42" y="33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2" name="Freeform 141"/>
              <p:cNvSpPr>
                <a:spLocks/>
              </p:cNvSpPr>
              <p:nvPr/>
            </p:nvSpPr>
            <p:spPr bwMode="auto">
              <a:xfrm>
                <a:off x="4934" y="1592"/>
                <a:ext cx="112" cy="277"/>
              </a:xfrm>
              <a:custGeom>
                <a:avLst/>
                <a:gdLst>
                  <a:gd name="T0" fmla="*/ 7 w 117"/>
                  <a:gd name="T1" fmla="*/ 190 h 277"/>
                  <a:gd name="T2" fmla="*/ 24 w 117"/>
                  <a:gd name="T3" fmla="*/ 175 h 277"/>
                  <a:gd name="T4" fmla="*/ 50 w 117"/>
                  <a:gd name="T5" fmla="*/ 136 h 277"/>
                  <a:gd name="T6" fmla="*/ 5 w 117"/>
                  <a:gd name="T7" fmla="*/ 94 h 277"/>
                  <a:gd name="T8" fmla="*/ 3 w 117"/>
                  <a:gd name="T9" fmla="*/ 55 h 277"/>
                  <a:gd name="T10" fmla="*/ 24 w 117"/>
                  <a:gd name="T11" fmla="*/ 0 h 277"/>
                  <a:gd name="T12" fmla="*/ 90 w 117"/>
                  <a:gd name="T13" fmla="*/ 28 h 277"/>
                  <a:gd name="T14" fmla="*/ 92 w 117"/>
                  <a:gd name="T15" fmla="*/ 38 h 277"/>
                  <a:gd name="T16" fmla="*/ 83 w 117"/>
                  <a:gd name="T17" fmla="*/ 68 h 277"/>
                  <a:gd name="T18" fmla="*/ 76 w 117"/>
                  <a:gd name="T19" fmla="*/ 75 h 277"/>
                  <a:gd name="T20" fmla="*/ 75 w 117"/>
                  <a:gd name="T21" fmla="*/ 91 h 277"/>
                  <a:gd name="T22" fmla="*/ 81 w 117"/>
                  <a:gd name="T23" fmla="*/ 96 h 277"/>
                  <a:gd name="T24" fmla="*/ 98 w 117"/>
                  <a:gd name="T25" fmla="*/ 91 h 277"/>
                  <a:gd name="T26" fmla="*/ 98 w 117"/>
                  <a:gd name="T27" fmla="*/ 138 h 277"/>
                  <a:gd name="T28" fmla="*/ 98 w 117"/>
                  <a:gd name="T29" fmla="*/ 167 h 277"/>
                  <a:gd name="T30" fmla="*/ 98 w 117"/>
                  <a:gd name="T31" fmla="*/ 183 h 277"/>
                  <a:gd name="T32" fmla="*/ 93 w 117"/>
                  <a:gd name="T33" fmla="*/ 198 h 277"/>
                  <a:gd name="T34" fmla="*/ 86 w 117"/>
                  <a:gd name="T35" fmla="*/ 199 h 277"/>
                  <a:gd name="T36" fmla="*/ 89 w 117"/>
                  <a:gd name="T37" fmla="*/ 212 h 277"/>
                  <a:gd name="T38" fmla="*/ 64 w 117"/>
                  <a:gd name="T39" fmla="*/ 277 h 277"/>
                  <a:gd name="T40" fmla="*/ 58 w 117"/>
                  <a:gd name="T41" fmla="*/ 277 h 277"/>
                  <a:gd name="T42" fmla="*/ 56 w 117"/>
                  <a:gd name="T43" fmla="*/ 253 h 277"/>
                  <a:gd name="T44" fmla="*/ 39 w 117"/>
                  <a:gd name="T45" fmla="*/ 253 h 277"/>
                  <a:gd name="T46" fmla="*/ 7 w 117"/>
                  <a:gd name="T47" fmla="*/ 227 h 277"/>
                  <a:gd name="T48" fmla="*/ 0 w 117"/>
                  <a:gd name="T49" fmla="*/ 206 h 277"/>
                  <a:gd name="T50" fmla="*/ 7 w 117"/>
                  <a:gd name="T51" fmla="*/ 190 h 277"/>
                  <a:gd name="T52" fmla="*/ 7 w 117"/>
                  <a:gd name="T53" fmla="*/ 190 h 2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7"/>
                  <a:gd name="T83" fmla="*/ 117 w 117"/>
                  <a:gd name="T84" fmla="*/ 277 h 2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7">
                    <a:moveTo>
                      <a:pt x="7" y="190"/>
                    </a:moveTo>
                    <a:lnTo>
                      <a:pt x="28" y="175"/>
                    </a:lnTo>
                    <a:lnTo>
                      <a:pt x="58" y="136"/>
                    </a:lnTo>
                    <a:lnTo>
                      <a:pt x="5" y="94"/>
                    </a:lnTo>
                    <a:lnTo>
                      <a:pt x="3" y="55"/>
                    </a:lnTo>
                    <a:lnTo>
                      <a:pt x="28" y="0"/>
                    </a:lnTo>
                    <a:lnTo>
                      <a:pt x="107" y="28"/>
                    </a:lnTo>
                    <a:lnTo>
                      <a:pt x="109" y="38"/>
                    </a:lnTo>
                    <a:lnTo>
                      <a:pt x="99" y="68"/>
                    </a:lnTo>
                    <a:lnTo>
                      <a:pt x="91" y="75"/>
                    </a:lnTo>
                    <a:lnTo>
                      <a:pt x="89" y="91"/>
                    </a:lnTo>
                    <a:lnTo>
                      <a:pt x="97" y="96"/>
                    </a:lnTo>
                    <a:lnTo>
                      <a:pt x="117" y="91"/>
                    </a:lnTo>
                    <a:lnTo>
                      <a:pt x="117" y="138"/>
                    </a:lnTo>
                    <a:lnTo>
                      <a:pt x="117" y="167"/>
                    </a:lnTo>
                    <a:lnTo>
                      <a:pt x="117" y="183"/>
                    </a:lnTo>
                    <a:lnTo>
                      <a:pt x="110" y="198"/>
                    </a:lnTo>
                    <a:lnTo>
                      <a:pt x="102" y="199"/>
                    </a:lnTo>
                    <a:lnTo>
                      <a:pt x="105" y="212"/>
                    </a:lnTo>
                    <a:lnTo>
                      <a:pt x="76" y="277"/>
                    </a:lnTo>
                    <a:lnTo>
                      <a:pt x="70" y="277"/>
                    </a:lnTo>
                    <a:lnTo>
                      <a:pt x="67" y="253"/>
                    </a:lnTo>
                    <a:lnTo>
                      <a:pt x="47" y="253"/>
                    </a:lnTo>
                    <a:lnTo>
                      <a:pt x="7" y="227"/>
                    </a:lnTo>
                    <a:lnTo>
                      <a:pt x="0" y="206"/>
                    </a:lnTo>
                    <a:lnTo>
                      <a:pt x="7" y="19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3" name="Freeform 142"/>
              <p:cNvSpPr>
                <a:spLocks/>
              </p:cNvSpPr>
              <p:nvPr/>
            </p:nvSpPr>
            <p:spPr bwMode="auto">
              <a:xfrm>
                <a:off x="4528" y="1160"/>
                <a:ext cx="529" cy="480"/>
              </a:xfrm>
              <a:custGeom>
                <a:avLst/>
                <a:gdLst>
                  <a:gd name="T0" fmla="*/ 14 w 552"/>
                  <a:gd name="T1" fmla="*/ 440 h 481"/>
                  <a:gd name="T2" fmla="*/ 318 w 552"/>
                  <a:gd name="T3" fmla="*/ 374 h 481"/>
                  <a:gd name="T4" fmla="*/ 351 w 552"/>
                  <a:gd name="T5" fmla="*/ 414 h 481"/>
                  <a:gd name="T6" fmla="*/ 381 w 552"/>
                  <a:gd name="T7" fmla="*/ 432 h 481"/>
                  <a:gd name="T8" fmla="*/ 448 w 552"/>
                  <a:gd name="T9" fmla="*/ 460 h 481"/>
                  <a:gd name="T10" fmla="*/ 453 w 552"/>
                  <a:gd name="T11" fmla="*/ 481 h 481"/>
                  <a:gd name="T12" fmla="*/ 464 w 552"/>
                  <a:gd name="T13" fmla="*/ 452 h 481"/>
                  <a:gd name="T14" fmla="*/ 466 w 552"/>
                  <a:gd name="T15" fmla="*/ 411 h 481"/>
                  <a:gd name="T16" fmla="*/ 453 w 552"/>
                  <a:gd name="T17" fmla="*/ 334 h 481"/>
                  <a:gd name="T18" fmla="*/ 453 w 552"/>
                  <a:gd name="T19" fmla="*/ 253 h 481"/>
                  <a:gd name="T20" fmla="*/ 421 w 552"/>
                  <a:gd name="T21" fmla="*/ 134 h 481"/>
                  <a:gd name="T22" fmla="*/ 414 w 552"/>
                  <a:gd name="T23" fmla="*/ 83 h 481"/>
                  <a:gd name="T24" fmla="*/ 394 w 552"/>
                  <a:gd name="T25" fmla="*/ 0 h 481"/>
                  <a:gd name="T26" fmla="*/ 296 w 552"/>
                  <a:gd name="T27" fmla="*/ 28 h 481"/>
                  <a:gd name="T28" fmla="*/ 242 w 552"/>
                  <a:gd name="T29" fmla="*/ 96 h 481"/>
                  <a:gd name="T30" fmla="*/ 239 w 552"/>
                  <a:gd name="T31" fmla="*/ 113 h 481"/>
                  <a:gd name="T32" fmla="*/ 208 w 552"/>
                  <a:gd name="T33" fmla="*/ 154 h 481"/>
                  <a:gd name="T34" fmla="*/ 216 w 552"/>
                  <a:gd name="T35" fmla="*/ 168 h 481"/>
                  <a:gd name="T36" fmla="*/ 222 w 552"/>
                  <a:gd name="T37" fmla="*/ 180 h 481"/>
                  <a:gd name="T38" fmla="*/ 217 w 552"/>
                  <a:gd name="T39" fmla="*/ 183 h 481"/>
                  <a:gd name="T40" fmla="*/ 227 w 552"/>
                  <a:gd name="T41" fmla="*/ 199 h 481"/>
                  <a:gd name="T42" fmla="*/ 228 w 552"/>
                  <a:gd name="T43" fmla="*/ 214 h 481"/>
                  <a:gd name="T44" fmla="*/ 198 w 552"/>
                  <a:gd name="T45" fmla="*/ 248 h 481"/>
                  <a:gd name="T46" fmla="*/ 152 w 552"/>
                  <a:gd name="T47" fmla="*/ 262 h 481"/>
                  <a:gd name="T48" fmla="*/ 142 w 552"/>
                  <a:gd name="T49" fmla="*/ 272 h 481"/>
                  <a:gd name="T50" fmla="*/ 126 w 552"/>
                  <a:gd name="T51" fmla="*/ 264 h 481"/>
                  <a:gd name="T52" fmla="*/ 75 w 552"/>
                  <a:gd name="T53" fmla="*/ 270 h 481"/>
                  <a:gd name="T54" fmla="*/ 37 w 552"/>
                  <a:gd name="T55" fmla="*/ 288 h 481"/>
                  <a:gd name="T56" fmla="*/ 37 w 552"/>
                  <a:gd name="T57" fmla="*/ 311 h 481"/>
                  <a:gd name="T58" fmla="*/ 45 w 552"/>
                  <a:gd name="T59" fmla="*/ 325 h 481"/>
                  <a:gd name="T60" fmla="*/ 51 w 552"/>
                  <a:gd name="T61" fmla="*/ 325 h 481"/>
                  <a:gd name="T62" fmla="*/ 55 w 552"/>
                  <a:gd name="T63" fmla="*/ 343 h 481"/>
                  <a:gd name="T64" fmla="*/ 47 w 552"/>
                  <a:gd name="T65" fmla="*/ 353 h 481"/>
                  <a:gd name="T66" fmla="*/ 42 w 552"/>
                  <a:gd name="T67" fmla="*/ 369 h 481"/>
                  <a:gd name="T68" fmla="*/ 0 w 552"/>
                  <a:gd name="T69" fmla="*/ 414 h 481"/>
                  <a:gd name="T70" fmla="*/ 14 w 552"/>
                  <a:gd name="T71" fmla="*/ 440 h 481"/>
                  <a:gd name="T72" fmla="*/ 14 w 552"/>
                  <a:gd name="T73" fmla="*/ 440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0"/>
                    </a:moveTo>
                    <a:lnTo>
                      <a:pt x="377" y="374"/>
                    </a:lnTo>
                    <a:lnTo>
                      <a:pt x="416" y="414"/>
                    </a:lnTo>
                    <a:lnTo>
                      <a:pt x="452" y="432"/>
                    </a:lnTo>
                    <a:lnTo>
                      <a:pt x="531" y="460"/>
                    </a:lnTo>
                    <a:lnTo>
                      <a:pt x="537" y="481"/>
                    </a:lnTo>
                    <a:lnTo>
                      <a:pt x="550" y="452"/>
                    </a:lnTo>
                    <a:lnTo>
                      <a:pt x="552" y="411"/>
                    </a:lnTo>
                    <a:lnTo>
                      <a:pt x="537" y="334"/>
                    </a:lnTo>
                    <a:lnTo>
                      <a:pt x="537" y="253"/>
                    </a:lnTo>
                    <a:lnTo>
                      <a:pt x="499" y="134"/>
                    </a:lnTo>
                    <a:lnTo>
                      <a:pt x="492" y="83"/>
                    </a:lnTo>
                    <a:lnTo>
                      <a:pt x="468" y="0"/>
                    </a:lnTo>
                    <a:lnTo>
                      <a:pt x="351" y="28"/>
                    </a:lnTo>
                    <a:lnTo>
                      <a:pt x="287" y="96"/>
                    </a:lnTo>
                    <a:lnTo>
                      <a:pt x="283" y="113"/>
                    </a:lnTo>
                    <a:lnTo>
                      <a:pt x="246" y="154"/>
                    </a:lnTo>
                    <a:lnTo>
                      <a:pt x="256" y="168"/>
                    </a:lnTo>
                    <a:lnTo>
                      <a:pt x="264" y="180"/>
                    </a:lnTo>
                    <a:lnTo>
                      <a:pt x="257" y="183"/>
                    </a:lnTo>
                    <a:lnTo>
                      <a:pt x="269" y="199"/>
                    </a:lnTo>
                    <a:lnTo>
                      <a:pt x="270" y="214"/>
                    </a:lnTo>
                    <a:lnTo>
                      <a:pt x="235" y="248"/>
                    </a:lnTo>
                    <a:lnTo>
                      <a:pt x="181" y="262"/>
                    </a:lnTo>
                    <a:lnTo>
                      <a:pt x="168" y="272"/>
                    </a:lnTo>
                    <a:lnTo>
                      <a:pt x="149" y="264"/>
                    </a:lnTo>
                    <a:lnTo>
                      <a:pt x="89" y="270"/>
                    </a:lnTo>
                    <a:lnTo>
                      <a:pt x="45" y="288"/>
                    </a:lnTo>
                    <a:lnTo>
                      <a:pt x="45" y="311"/>
                    </a:lnTo>
                    <a:lnTo>
                      <a:pt x="53" y="325"/>
                    </a:lnTo>
                    <a:lnTo>
                      <a:pt x="60" y="325"/>
                    </a:lnTo>
                    <a:lnTo>
                      <a:pt x="66" y="343"/>
                    </a:lnTo>
                    <a:lnTo>
                      <a:pt x="55" y="353"/>
                    </a:lnTo>
                    <a:lnTo>
                      <a:pt x="50" y="369"/>
                    </a:lnTo>
                    <a:lnTo>
                      <a:pt x="0" y="414"/>
                    </a:lnTo>
                    <a:lnTo>
                      <a:pt x="18" y="44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4" name="Freeform 143"/>
              <p:cNvSpPr>
                <a:spLocks/>
              </p:cNvSpPr>
              <p:nvPr/>
            </p:nvSpPr>
            <p:spPr bwMode="auto">
              <a:xfrm>
                <a:off x="5021" y="1660"/>
                <a:ext cx="13" cy="23"/>
              </a:xfrm>
              <a:custGeom>
                <a:avLst/>
                <a:gdLst>
                  <a:gd name="T0" fmla="*/ 0 w 15"/>
                  <a:gd name="T1" fmla="*/ 23 h 23"/>
                  <a:gd name="T2" fmla="*/ 2 w 15"/>
                  <a:gd name="T3" fmla="*/ 7 h 23"/>
                  <a:gd name="T4" fmla="*/ 7 w 15"/>
                  <a:gd name="T5" fmla="*/ 0 h 23"/>
                  <a:gd name="T6" fmla="*/ 11 w 15"/>
                  <a:gd name="T7" fmla="*/ 5 h 23"/>
                  <a:gd name="T8" fmla="*/ 0 w 15"/>
                  <a:gd name="T9" fmla="*/ 23 h 23"/>
                  <a:gd name="T10" fmla="*/ 0 w 15"/>
                  <a:gd name="T11" fmla="*/ 23 h 23"/>
                  <a:gd name="T12" fmla="*/ 0 w 15"/>
                  <a:gd name="T13" fmla="*/ 23 h 23"/>
                  <a:gd name="T14" fmla="*/ 0 60000 65536"/>
                  <a:gd name="T15" fmla="*/ 0 60000 65536"/>
                  <a:gd name="T16" fmla="*/ 0 60000 65536"/>
                  <a:gd name="T17" fmla="*/ 0 60000 65536"/>
                  <a:gd name="T18" fmla="*/ 0 60000 65536"/>
                  <a:gd name="T19" fmla="*/ 0 60000 65536"/>
                  <a:gd name="T20" fmla="*/ 0 60000 65536"/>
                  <a:gd name="T21" fmla="*/ 0 w 15"/>
                  <a:gd name="T22" fmla="*/ 0 h 23"/>
                  <a:gd name="T23" fmla="*/ 15 w 15"/>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3">
                    <a:moveTo>
                      <a:pt x="0" y="23"/>
                    </a:moveTo>
                    <a:lnTo>
                      <a:pt x="2" y="7"/>
                    </a:lnTo>
                    <a:lnTo>
                      <a:pt x="10" y="0"/>
                    </a:lnTo>
                    <a:lnTo>
                      <a:pt x="15" y="5"/>
                    </a:lnTo>
                    <a:lnTo>
                      <a:pt x="0" y="23"/>
                    </a:lnTo>
                    <a:close/>
                  </a:path>
                </a:pathLst>
              </a:custGeom>
              <a:solidFill>
                <a:srgbClr val="A9EBD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5" name="Freeform 144"/>
              <p:cNvSpPr>
                <a:spLocks/>
              </p:cNvSpPr>
              <p:nvPr/>
            </p:nvSpPr>
            <p:spPr bwMode="auto">
              <a:xfrm>
                <a:off x="5035" y="1570"/>
                <a:ext cx="165" cy="97"/>
              </a:xfrm>
              <a:custGeom>
                <a:avLst/>
                <a:gdLst>
                  <a:gd name="T0" fmla="*/ 12 w 172"/>
                  <a:gd name="T1" fmla="*/ 98 h 98"/>
                  <a:gd name="T2" fmla="*/ 61 w 172"/>
                  <a:gd name="T3" fmla="*/ 64 h 98"/>
                  <a:gd name="T4" fmla="*/ 98 w 172"/>
                  <a:gd name="T5" fmla="*/ 45 h 98"/>
                  <a:gd name="T6" fmla="*/ 60 w 172"/>
                  <a:gd name="T7" fmla="*/ 76 h 98"/>
                  <a:gd name="T8" fmla="*/ 63 w 172"/>
                  <a:gd name="T9" fmla="*/ 77 h 98"/>
                  <a:gd name="T10" fmla="*/ 119 w 172"/>
                  <a:gd name="T11" fmla="*/ 34 h 98"/>
                  <a:gd name="T12" fmla="*/ 146 w 172"/>
                  <a:gd name="T13" fmla="*/ 4 h 98"/>
                  <a:gd name="T14" fmla="*/ 143 w 172"/>
                  <a:gd name="T15" fmla="*/ 0 h 98"/>
                  <a:gd name="T16" fmla="*/ 119 w 172"/>
                  <a:gd name="T17" fmla="*/ 16 h 98"/>
                  <a:gd name="T18" fmla="*/ 115 w 172"/>
                  <a:gd name="T19" fmla="*/ 14 h 98"/>
                  <a:gd name="T20" fmla="*/ 103 w 172"/>
                  <a:gd name="T21" fmla="*/ 34 h 98"/>
                  <a:gd name="T22" fmla="*/ 97 w 172"/>
                  <a:gd name="T23" fmla="*/ 34 h 98"/>
                  <a:gd name="T24" fmla="*/ 115 w 172"/>
                  <a:gd name="T25" fmla="*/ 0 h 98"/>
                  <a:gd name="T26" fmla="*/ 95 w 172"/>
                  <a:gd name="T27" fmla="*/ 26 h 98"/>
                  <a:gd name="T28" fmla="*/ 30 w 172"/>
                  <a:gd name="T29" fmla="*/ 51 h 98"/>
                  <a:gd name="T30" fmla="*/ 16 w 172"/>
                  <a:gd name="T31" fmla="*/ 71 h 98"/>
                  <a:gd name="T32" fmla="*/ 8 w 172"/>
                  <a:gd name="T33" fmla="*/ 74 h 98"/>
                  <a:gd name="T34" fmla="*/ 0 w 172"/>
                  <a:gd name="T35" fmla="*/ 89 h 98"/>
                  <a:gd name="T36" fmla="*/ 12 w 172"/>
                  <a:gd name="T37" fmla="*/ 98 h 98"/>
                  <a:gd name="T38" fmla="*/ 12 w 172"/>
                  <a:gd name="T39" fmla="*/ 98 h 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2"/>
                  <a:gd name="T61" fmla="*/ 0 h 98"/>
                  <a:gd name="T62" fmla="*/ 172 w 172"/>
                  <a:gd name="T63" fmla="*/ 98 h 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2" h="98">
                    <a:moveTo>
                      <a:pt x="13" y="98"/>
                    </a:moveTo>
                    <a:lnTo>
                      <a:pt x="73" y="64"/>
                    </a:lnTo>
                    <a:lnTo>
                      <a:pt x="115" y="45"/>
                    </a:lnTo>
                    <a:lnTo>
                      <a:pt x="72" y="76"/>
                    </a:lnTo>
                    <a:lnTo>
                      <a:pt x="75" y="77"/>
                    </a:lnTo>
                    <a:lnTo>
                      <a:pt x="140" y="34"/>
                    </a:lnTo>
                    <a:lnTo>
                      <a:pt x="172" y="4"/>
                    </a:lnTo>
                    <a:lnTo>
                      <a:pt x="169" y="0"/>
                    </a:lnTo>
                    <a:lnTo>
                      <a:pt x="140" y="16"/>
                    </a:lnTo>
                    <a:lnTo>
                      <a:pt x="136" y="14"/>
                    </a:lnTo>
                    <a:lnTo>
                      <a:pt x="122" y="34"/>
                    </a:lnTo>
                    <a:lnTo>
                      <a:pt x="114" y="34"/>
                    </a:lnTo>
                    <a:lnTo>
                      <a:pt x="135" y="0"/>
                    </a:lnTo>
                    <a:lnTo>
                      <a:pt x="112" y="26"/>
                    </a:lnTo>
                    <a:lnTo>
                      <a:pt x="34" y="51"/>
                    </a:lnTo>
                    <a:lnTo>
                      <a:pt x="20" y="71"/>
                    </a:lnTo>
                    <a:lnTo>
                      <a:pt x="8" y="74"/>
                    </a:lnTo>
                    <a:lnTo>
                      <a:pt x="0" y="89"/>
                    </a:lnTo>
                    <a:lnTo>
                      <a:pt x="13" y="98"/>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6" name="Freeform 145"/>
              <p:cNvSpPr>
                <a:spLocks/>
              </p:cNvSpPr>
              <p:nvPr/>
            </p:nvSpPr>
            <p:spPr bwMode="auto">
              <a:xfrm>
                <a:off x="5043" y="1462"/>
                <a:ext cx="154" cy="150"/>
              </a:xfrm>
              <a:custGeom>
                <a:avLst/>
                <a:gdLst>
                  <a:gd name="T0" fmla="*/ 11 w 161"/>
                  <a:gd name="T1" fmla="*/ 108 h 149"/>
                  <a:gd name="T2" fmla="*/ 11 w 161"/>
                  <a:gd name="T3" fmla="*/ 149 h 149"/>
                  <a:gd name="T4" fmla="*/ 22 w 161"/>
                  <a:gd name="T5" fmla="*/ 145 h 149"/>
                  <a:gd name="T6" fmla="*/ 49 w 161"/>
                  <a:gd name="T7" fmla="*/ 123 h 149"/>
                  <a:gd name="T8" fmla="*/ 55 w 161"/>
                  <a:gd name="T9" fmla="*/ 103 h 149"/>
                  <a:gd name="T10" fmla="*/ 61 w 161"/>
                  <a:gd name="T11" fmla="*/ 108 h 149"/>
                  <a:gd name="T12" fmla="*/ 96 w 161"/>
                  <a:gd name="T13" fmla="*/ 97 h 149"/>
                  <a:gd name="T14" fmla="*/ 98 w 161"/>
                  <a:gd name="T15" fmla="*/ 89 h 149"/>
                  <a:gd name="T16" fmla="*/ 104 w 161"/>
                  <a:gd name="T17" fmla="*/ 92 h 149"/>
                  <a:gd name="T18" fmla="*/ 111 w 161"/>
                  <a:gd name="T19" fmla="*/ 86 h 149"/>
                  <a:gd name="T20" fmla="*/ 121 w 161"/>
                  <a:gd name="T21" fmla="*/ 84 h 149"/>
                  <a:gd name="T22" fmla="*/ 135 w 161"/>
                  <a:gd name="T23" fmla="*/ 76 h 149"/>
                  <a:gd name="T24" fmla="*/ 121 w 161"/>
                  <a:gd name="T25" fmla="*/ 0 h 149"/>
                  <a:gd name="T26" fmla="*/ 0 w 161"/>
                  <a:gd name="T27" fmla="*/ 31 h 149"/>
                  <a:gd name="T28" fmla="*/ 11 w 161"/>
                  <a:gd name="T29" fmla="*/ 108 h 149"/>
                  <a:gd name="T30" fmla="*/ 11 w 161"/>
                  <a:gd name="T31" fmla="*/ 108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1"/>
                  <a:gd name="T49" fmla="*/ 0 h 149"/>
                  <a:gd name="T50" fmla="*/ 161 w 161"/>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1" h="149">
                    <a:moveTo>
                      <a:pt x="15" y="108"/>
                    </a:moveTo>
                    <a:lnTo>
                      <a:pt x="13" y="149"/>
                    </a:lnTo>
                    <a:lnTo>
                      <a:pt x="26" y="145"/>
                    </a:lnTo>
                    <a:lnTo>
                      <a:pt x="57" y="123"/>
                    </a:lnTo>
                    <a:lnTo>
                      <a:pt x="67" y="103"/>
                    </a:lnTo>
                    <a:lnTo>
                      <a:pt x="73" y="108"/>
                    </a:lnTo>
                    <a:lnTo>
                      <a:pt x="115" y="97"/>
                    </a:lnTo>
                    <a:lnTo>
                      <a:pt x="117" y="89"/>
                    </a:lnTo>
                    <a:lnTo>
                      <a:pt x="124" y="92"/>
                    </a:lnTo>
                    <a:lnTo>
                      <a:pt x="132" y="86"/>
                    </a:lnTo>
                    <a:lnTo>
                      <a:pt x="145" y="84"/>
                    </a:lnTo>
                    <a:lnTo>
                      <a:pt x="161" y="76"/>
                    </a:lnTo>
                    <a:lnTo>
                      <a:pt x="145" y="0"/>
                    </a:lnTo>
                    <a:lnTo>
                      <a:pt x="0" y="31"/>
                    </a:lnTo>
                    <a:lnTo>
                      <a:pt x="15" y="108"/>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7" name="Freeform 146"/>
              <p:cNvSpPr>
                <a:spLocks/>
              </p:cNvSpPr>
              <p:nvPr/>
            </p:nvSpPr>
            <p:spPr bwMode="auto">
              <a:xfrm>
                <a:off x="5182" y="1455"/>
                <a:ext cx="68" cy="84"/>
              </a:xfrm>
              <a:custGeom>
                <a:avLst/>
                <a:gdLst>
                  <a:gd name="T0" fmla="*/ 12 w 72"/>
                  <a:gd name="T1" fmla="*/ 84 h 84"/>
                  <a:gd name="T2" fmla="*/ 38 w 72"/>
                  <a:gd name="T3" fmla="*/ 73 h 84"/>
                  <a:gd name="T4" fmla="*/ 38 w 72"/>
                  <a:gd name="T5" fmla="*/ 39 h 84"/>
                  <a:gd name="T6" fmla="*/ 43 w 72"/>
                  <a:gd name="T7" fmla="*/ 47 h 84"/>
                  <a:gd name="T8" fmla="*/ 44 w 72"/>
                  <a:gd name="T9" fmla="*/ 63 h 84"/>
                  <a:gd name="T10" fmla="*/ 50 w 72"/>
                  <a:gd name="T11" fmla="*/ 63 h 84"/>
                  <a:gd name="T12" fmla="*/ 57 w 72"/>
                  <a:gd name="T13" fmla="*/ 47 h 84"/>
                  <a:gd name="T14" fmla="*/ 50 w 72"/>
                  <a:gd name="T15" fmla="*/ 29 h 84"/>
                  <a:gd name="T16" fmla="*/ 38 w 72"/>
                  <a:gd name="T17" fmla="*/ 26 h 84"/>
                  <a:gd name="T18" fmla="*/ 27 w 72"/>
                  <a:gd name="T19" fmla="*/ 3 h 84"/>
                  <a:gd name="T20" fmla="*/ 21 w 72"/>
                  <a:gd name="T21" fmla="*/ 0 h 84"/>
                  <a:gd name="T22" fmla="*/ 0 w 72"/>
                  <a:gd name="T23" fmla="*/ 8 h 84"/>
                  <a:gd name="T24" fmla="*/ 12 w 72"/>
                  <a:gd name="T25" fmla="*/ 84 h 84"/>
                  <a:gd name="T26" fmla="*/ 12 w 72"/>
                  <a:gd name="T27" fmla="*/ 84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
                  <a:gd name="T43" fmla="*/ 0 h 84"/>
                  <a:gd name="T44" fmla="*/ 72 w 72"/>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 h="84">
                    <a:moveTo>
                      <a:pt x="16" y="84"/>
                    </a:moveTo>
                    <a:lnTo>
                      <a:pt x="47" y="73"/>
                    </a:lnTo>
                    <a:lnTo>
                      <a:pt x="47" y="39"/>
                    </a:lnTo>
                    <a:lnTo>
                      <a:pt x="55" y="47"/>
                    </a:lnTo>
                    <a:lnTo>
                      <a:pt x="56" y="63"/>
                    </a:lnTo>
                    <a:lnTo>
                      <a:pt x="63" y="63"/>
                    </a:lnTo>
                    <a:lnTo>
                      <a:pt x="72" y="47"/>
                    </a:lnTo>
                    <a:lnTo>
                      <a:pt x="63" y="29"/>
                    </a:lnTo>
                    <a:lnTo>
                      <a:pt x="47" y="26"/>
                    </a:lnTo>
                    <a:lnTo>
                      <a:pt x="35" y="3"/>
                    </a:lnTo>
                    <a:lnTo>
                      <a:pt x="25" y="0"/>
                    </a:lnTo>
                    <a:lnTo>
                      <a:pt x="0" y="8"/>
                    </a:lnTo>
                    <a:lnTo>
                      <a:pt x="16" y="84"/>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8" name="Freeform 147"/>
              <p:cNvSpPr>
                <a:spLocks/>
              </p:cNvSpPr>
              <p:nvPr/>
            </p:nvSpPr>
            <p:spPr bwMode="auto">
              <a:xfrm>
                <a:off x="5040" y="1344"/>
                <a:ext cx="297" cy="153"/>
              </a:xfrm>
              <a:custGeom>
                <a:avLst/>
                <a:gdLst>
                  <a:gd name="T0" fmla="*/ 0 w 311"/>
                  <a:gd name="T1" fmla="*/ 144 h 153"/>
                  <a:gd name="T2" fmla="*/ 120 w 311"/>
                  <a:gd name="T3" fmla="*/ 113 h 153"/>
                  <a:gd name="T4" fmla="*/ 141 w 311"/>
                  <a:gd name="T5" fmla="*/ 105 h 153"/>
                  <a:gd name="T6" fmla="*/ 150 w 311"/>
                  <a:gd name="T7" fmla="*/ 108 h 153"/>
                  <a:gd name="T8" fmla="*/ 159 w 311"/>
                  <a:gd name="T9" fmla="*/ 131 h 153"/>
                  <a:gd name="T10" fmla="*/ 173 w 311"/>
                  <a:gd name="T11" fmla="*/ 134 h 153"/>
                  <a:gd name="T12" fmla="*/ 180 w 311"/>
                  <a:gd name="T13" fmla="*/ 152 h 153"/>
                  <a:gd name="T14" fmla="*/ 189 w 311"/>
                  <a:gd name="T15" fmla="*/ 153 h 153"/>
                  <a:gd name="T16" fmla="*/ 198 w 311"/>
                  <a:gd name="T17" fmla="*/ 135 h 153"/>
                  <a:gd name="T18" fmla="*/ 202 w 311"/>
                  <a:gd name="T19" fmla="*/ 121 h 153"/>
                  <a:gd name="T20" fmla="*/ 213 w 311"/>
                  <a:gd name="T21" fmla="*/ 140 h 153"/>
                  <a:gd name="T22" fmla="*/ 259 w 311"/>
                  <a:gd name="T23" fmla="*/ 123 h 153"/>
                  <a:gd name="T24" fmla="*/ 256 w 311"/>
                  <a:gd name="T25" fmla="*/ 101 h 153"/>
                  <a:gd name="T26" fmla="*/ 243 w 311"/>
                  <a:gd name="T27" fmla="*/ 74 h 153"/>
                  <a:gd name="T28" fmla="*/ 236 w 311"/>
                  <a:gd name="T29" fmla="*/ 71 h 153"/>
                  <a:gd name="T30" fmla="*/ 228 w 311"/>
                  <a:gd name="T31" fmla="*/ 72 h 153"/>
                  <a:gd name="T32" fmla="*/ 230 w 311"/>
                  <a:gd name="T33" fmla="*/ 77 h 153"/>
                  <a:gd name="T34" fmla="*/ 241 w 311"/>
                  <a:gd name="T35" fmla="*/ 79 h 153"/>
                  <a:gd name="T36" fmla="*/ 244 w 311"/>
                  <a:gd name="T37" fmla="*/ 105 h 153"/>
                  <a:gd name="T38" fmla="*/ 225 w 311"/>
                  <a:gd name="T39" fmla="*/ 114 h 153"/>
                  <a:gd name="T40" fmla="*/ 198 w 311"/>
                  <a:gd name="T41" fmla="*/ 93 h 153"/>
                  <a:gd name="T42" fmla="*/ 189 w 311"/>
                  <a:gd name="T43" fmla="*/ 71 h 153"/>
                  <a:gd name="T44" fmla="*/ 177 w 311"/>
                  <a:gd name="T45" fmla="*/ 64 h 153"/>
                  <a:gd name="T46" fmla="*/ 177 w 311"/>
                  <a:gd name="T47" fmla="*/ 71 h 153"/>
                  <a:gd name="T48" fmla="*/ 164 w 311"/>
                  <a:gd name="T49" fmla="*/ 58 h 153"/>
                  <a:gd name="T50" fmla="*/ 174 w 311"/>
                  <a:gd name="T51" fmla="*/ 42 h 153"/>
                  <a:gd name="T52" fmla="*/ 182 w 311"/>
                  <a:gd name="T53" fmla="*/ 27 h 153"/>
                  <a:gd name="T54" fmla="*/ 167 w 311"/>
                  <a:gd name="T55" fmla="*/ 0 h 153"/>
                  <a:gd name="T56" fmla="*/ 141 w 311"/>
                  <a:gd name="T57" fmla="*/ 22 h 153"/>
                  <a:gd name="T58" fmla="*/ 55 w 311"/>
                  <a:gd name="T59" fmla="*/ 48 h 153"/>
                  <a:gd name="T60" fmla="*/ 0 w 311"/>
                  <a:gd name="T61" fmla="*/ 63 h 153"/>
                  <a:gd name="T62" fmla="*/ 0 w 311"/>
                  <a:gd name="T63" fmla="*/ 144 h 153"/>
                  <a:gd name="T64" fmla="*/ 0 w 311"/>
                  <a:gd name="T65" fmla="*/ 144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3"/>
                  <a:gd name="T101" fmla="*/ 311 w 311"/>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3">
                    <a:moveTo>
                      <a:pt x="0" y="144"/>
                    </a:moveTo>
                    <a:lnTo>
                      <a:pt x="145" y="113"/>
                    </a:lnTo>
                    <a:lnTo>
                      <a:pt x="170" y="105"/>
                    </a:lnTo>
                    <a:lnTo>
                      <a:pt x="180" y="108"/>
                    </a:lnTo>
                    <a:lnTo>
                      <a:pt x="192" y="131"/>
                    </a:lnTo>
                    <a:lnTo>
                      <a:pt x="208" y="134"/>
                    </a:lnTo>
                    <a:lnTo>
                      <a:pt x="217" y="152"/>
                    </a:lnTo>
                    <a:lnTo>
                      <a:pt x="227" y="153"/>
                    </a:lnTo>
                    <a:lnTo>
                      <a:pt x="238" y="135"/>
                    </a:lnTo>
                    <a:lnTo>
                      <a:pt x="243" y="121"/>
                    </a:lnTo>
                    <a:lnTo>
                      <a:pt x="255" y="140"/>
                    </a:lnTo>
                    <a:lnTo>
                      <a:pt x="311" y="123"/>
                    </a:lnTo>
                    <a:lnTo>
                      <a:pt x="308" y="101"/>
                    </a:lnTo>
                    <a:lnTo>
                      <a:pt x="292" y="74"/>
                    </a:lnTo>
                    <a:lnTo>
                      <a:pt x="284" y="71"/>
                    </a:lnTo>
                    <a:lnTo>
                      <a:pt x="274" y="72"/>
                    </a:lnTo>
                    <a:lnTo>
                      <a:pt x="276" y="77"/>
                    </a:lnTo>
                    <a:lnTo>
                      <a:pt x="289" y="79"/>
                    </a:lnTo>
                    <a:lnTo>
                      <a:pt x="294" y="105"/>
                    </a:lnTo>
                    <a:lnTo>
                      <a:pt x="271" y="114"/>
                    </a:lnTo>
                    <a:lnTo>
                      <a:pt x="238" y="93"/>
                    </a:lnTo>
                    <a:lnTo>
                      <a:pt x="227" y="71"/>
                    </a:lnTo>
                    <a:lnTo>
                      <a:pt x="213" y="64"/>
                    </a:lnTo>
                    <a:lnTo>
                      <a:pt x="213" y="71"/>
                    </a:lnTo>
                    <a:lnTo>
                      <a:pt x="198" y="58"/>
                    </a:lnTo>
                    <a:lnTo>
                      <a:pt x="209" y="42"/>
                    </a:lnTo>
                    <a:lnTo>
                      <a:pt x="219" y="27"/>
                    </a:lnTo>
                    <a:lnTo>
                      <a:pt x="201" y="0"/>
                    </a:lnTo>
                    <a:lnTo>
                      <a:pt x="170" y="22"/>
                    </a:lnTo>
                    <a:lnTo>
                      <a:pt x="67" y="48"/>
                    </a:lnTo>
                    <a:lnTo>
                      <a:pt x="0" y="63"/>
                    </a:lnTo>
                    <a:lnTo>
                      <a:pt x="0" y="144"/>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9" name="Freeform 148"/>
              <p:cNvSpPr>
                <a:spLocks/>
              </p:cNvSpPr>
              <p:nvPr/>
            </p:nvSpPr>
            <p:spPr bwMode="auto">
              <a:xfrm>
                <a:off x="5280" y="1498"/>
                <a:ext cx="28" cy="23"/>
              </a:xfrm>
              <a:custGeom>
                <a:avLst/>
                <a:gdLst>
                  <a:gd name="T0" fmla="*/ 0 w 29"/>
                  <a:gd name="T1" fmla="*/ 23 h 23"/>
                  <a:gd name="T2" fmla="*/ 13 w 29"/>
                  <a:gd name="T3" fmla="*/ 0 h 23"/>
                  <a:gd name="T4" fmla="*/ 25 w 29"/>
                  <a:gd name="T5" fmla="*/ 10 h 23"/>
                  <a:gd name="T6" fmla="*/ 0 w 29"/>
                  <a:gd name="T7" fmla="*/ 23 h 23"/>
                  <a:gd name="T8" fmla="*/ 0 w 29"/>
                  <a:gd name="T9" fmla="*/ 23 h 23"/>
                  <a:gd name="T10" fmla="*/ 0 w 29"/>
                  <a:gd name="T11" fmla="*/ 23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0" y="23"/>
                    </a:moveTo>
                    <a:lnTo>
                      <a:pt x="13" y="0"/>
                    </a:lnTo>
                    <a:lnTo>
                      <a:pt x="29" y="10"/>
                    </a:lnTo>
                    <a:lnTo>
                      <a:pt x="0" y="23"/>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0" name="Freeform 149"/>
              <p:cNvSpPr>
                <a:spLocks/>
              </p:cNvSpPr>
              <p:nvPr/>
            </p:nvSpPr>
            <p:spPr bwMode="auto">
              <a:xfrm>
                <a:off x="5330" y="1495"/>
                <a:ext cx="22" cy="16"/>
              </a:xfrm>
              <a:custGeom>
                <a:avLst/>
                <a:gdLst>
                  <a:gd name="T0" fmla="*/ 0 w 23"/>
                  <a:gd name="T1" fmla="*/ 16 h 16"/>
                  <a:gd name="T2" fmla="*/ 11 w 23"/>
                  <a:gd name="T3" fmla="*/ 0 h 16"/>
                  <a:gd name="T4" fmla="*/ 19 w 23"/>
                  <a:gd name="T5" fmla="*/ 12 h 16"/>
                  <a:gd name="T6" fmla="*/ 0 w 23"/>
                  <a:gd name="T7" fmla="*/ 16 h 16"/>
                  <a:gd name="T8" fmla="*/ 0 w 23"/>
                  <a:gd name="T9" fmla="*/ 16 h 16"/>
                  <a:gd name="T10" fmla="*/ 0 w 23"/>
                  <a:gd name="T11" fmla="*/ 16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0" y="16"/>
                    </a:moveTo>
                    <a:lnTo>
                      <a:pt x="13" y="0"/>
                    </a:lnTo>
                    <a:lnTo>
                      <a:pt x="23" y="12"/>
                    </a:lnTo>
                    <a:lnTo>
                      <a:pt x="0" y="16"/>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1" name="Freeform 150"/>
              <p:cNvSpPr>
                <a:spLocks/>
              </p:cNvSpPr>
              <p:nvPr/>
            </p:nvSpPr>
            <p:spPr bwMode="auto">
              <a:xfrm>
                <a:off x="4977" y="1125"/>
                <a:ext cx="143" cy="288"/>
              </a:xfrm>
              <a:custGeom>
                <a:avLst/>
                <a:gdLst>
                  <a:gd name="T0" fmla="*/ 20 w 150"/>
                  <a:gd name="T1" fmla="*/ 118 h 288"/>
                  <a:gd name="T2" fmla="*/ 27 w 150"/>
                  <a:gd name="T3" fmla="*/ 169 h 288"/>
                  <a:gd name="T4" fmla="*/ 57 w 150"/>
                  <a:gd name="T5" fmla="*/ 288 h 288"/>
                  <a:gd name="T6" fmla="*/ 112 w 150"/>
                  <a:gd name="T7" fmla="*/ 273 h 288"/>
                  <a:gd name="T8" fmla="*/ 108 w 150"/>
                  <a:gd name="T9" fmla="*/ 105 h 288"/>
                  <a:gd name="T10" fmla="*/ 123 w 150"/>
                  <a:gd name="T11" fmla="*/ 72 h 288"/>
                  <a:gd name="T12" fmla="*/ 124 w 150"/>
                  <a:gd name="T13" fmla="*/ 0 h 288"/>
                  <a:gd name="T14" fmla="*/ 0 w 150"/>
                  <a:gd name="T15" fmla="*/ 35 h 288"/>
                  <a:gd name="T16" fmla="*/ 20 w 150"/>
                  <a:gd name="T17" fmla="*/ 118 h 288"/>
                  <a:gd name="T18" fmla="*/ 20 w 150"/>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288"/>
                  <a:gd name="T32" fmla="*/ 150 w 150"/>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288">
                    <a:moveTo>
                      <a:pt x="24" y="118"/>
                    </a:moveTo>
                    <a:lnTo>
                      <a:pt x="31" y="169"/>
                    </a:lnTo>
                    <a:lnTo>
                      <a:pt x="69" y="288"/>
                    </a:lnTo>
                    <a:lnTo>
                      <a:pt x="136" y="273"/>
                    </a:lnTo>
                    <a:lnTo>
                      <a:pt x="131" y="105"/>
                    </a:lnTo>
                    <a:lnTo>
                      <a:pt x="149" y="72"/>
                    </a:lnTo>
                    <a:lnTo>
                      <a:pt x="150" y="0"/>
                    </a:lnTo>
                    <a:lnTo>
                      <a:pt x="0" y="35"/>
                    </a:lnTo>
                    <a:lnTo>
                      <a:pt x="24" y="118"/>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2" name="Freeform 151"/>
              <p:cNvSpPr>
                <a:spLocks/>
              </p:cNvSpPr>
              <p:nvPr/>
            </p:nvSpPr>
            <p:spPr bwMode="auto">
              <a:xfrm>
                <a:off x="5102" y="1082"/>
                <a:ext cx="133" cy="316"/>
              </a:xfrm>
              <a:custGeom>
                <a:avLst/>
                <a:gdLst>
                  <a:gd name="T0" fmla="*/ 0 w 139"/>
                  <a:gd name="T1" fmla="*/ 148 h 316"/>
                  <a:gd name="T2" fmla="*/ 14 w 139"/>
                  <a:gd name="T3" fmla="*/ 115 h 316"/>
                  <a:gd name="T4" fmla="*/ 15 w 139"/>
                  <a:gd name="T5" fmla="*/ 43 h 316"/>
                  <a:gd name="T6" fmla="*/ 14 w 139"/>
                  <a:gd name="T7" fmla="*/ 15 h 316"/>
                  <a:gd name="T8" fmla="*/ 37 w 139"/>
                  <a:gd name="T9" fmla="*/ 0 h 316"/>
                  <a:gd name="T10" fmla="*/ 91 w 139"/>
                  <a:gd name="T11" fmla="*/ 198 h 316"/>
                  <a:gd name="T12" fmla="*/ 117 w 139"/>
                  <a:gd name="T13" fmla="*/ 240 h 316"/>
                  <a:gd name="T14" fmla="*/ 117 w 139"/>
                  <a:gd name="T15" fmla="*/ 268 h 316"/>
                  <a:gd name="T16" fmla="*/ 91 w 139"/>
                  <a:gd name="T17" fmla="*/ 290 h 316"/>
                  <a:gd name="T18" fmla="*/ 5 w 139"/>
                  <a:gd name="T19" fmla="*/ 316 h 316"/>
                  <a:gd name="T20" fmla="*/ 0 w 139"/>
                  <a:gd name="T21" fmla="*/ 148 h 316"/>
                  <a:gd name="T22" fmla="*/ 0 w 139"/>
                  <a:gd name="T23" fmla="*/ 148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316"/>
                  <a:gd name="T38" fmla="*/ 139 w 139"/>
                  <a:gd name="T39" fmla="*/ 316 h 3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316">
                    <a:moveTo>
                      <a:pt x="0" y="148"/>
                    </a:moveTo>
                    <a:lnTo>
                      <a:pt x="18" y="115"/>
                    </a:lnTo>
                    <a:lnTo>
                      <a:pt x="19" y="43"/>
                    </a:lnTo>
                    <a:lnTo>
                      <a:pt x="18" y="15"/>
                    </a:lnTo>
                    <a:lnTo>
                      <a:pt x="45" y="0"/>
                    </a:lnTo>
                    <a:lnTo>
                      <a:pt x="108" y="198"/>
                    </a:lnTo>
                    <a:lnTo>
                      <a:pt x="139" y="240"/>
                    </a:lnTo>
                    <a:lnTo>
                      <a:pt x="139" y="268"/>
                    </a:lnTo>
                    <a:lnTo>
                      <a:pt x="108" y="290"/>
                    </a:lnTo>
                    <a:lnTo>
                      <a:pt x="5" y="316"/>
                    </a:lnTo>
                    <a:lnTo>
                      <a:pt x="0" y="148"/>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3" name="Freeform 152"/>
              <p:cNvSpPr>
                <a:spLocks/>
              </p:cNvSpPr>
              <p:nvPr/>
            </p:nvSpPr>
            <p:spPr bwMode="auto">
              <a:xfrm>
                <a:off x="5145" y="802"/>
                <a:ext cx="326" cy="520"/>
              </a:xfrm>
              <a:custGeom>
                <a:avLst/>
                <a:gdLst>
                  <a:gd name="T0" fmla="*/ 0 w 340"/>
                  <a:gd name="T1" fmla="*/ 280 h 520"/>
                  <a:gd name="T2" fmla="*/ 16 w 340"/>
                  <a:gd name="T3" fmla="*/ 282 h 520"/>
                  <a:gd name="T4" fmla="*/ 17 w 340"/>
                  <a:gd name="T5" fmla="*/ 248 h 520"/>
                  <a:gd name="T6" fmla="*/ 38 w 340"/>
                  <a:gd name="T7" fmla="*/ 201 h 520"/>
                  <a:gd name="T8" fmla="*/ 30 w 340"/>
                  <a:gd name="T9" fmla="*/ 167 h 520"/>
                  <a:gd name="T10" fmla="*/ 71 w 340"/>
                  <a:gd name="T11" fmla="*/ 4 h 520"/>
                  <a:gd name="T12" fmla="*/ 79 w 340"/>
                  <a:gd name="T13" fmla="*/ 4 h 520"/>
                  <a:gd name="T14" fmla="*/ 82 w 340"/>
                  <a:gd name="T15" fmla="*/ 25 h 520"/>
                  <a:gd name="T16" fmla="*/ 123 w 340"/>
                  <a:gd name="T17" fmla="*/ 7 h 520"/>
                  <a:gd name="T18" fmla="*/ 125 w 340"/>
                  <a:gd name="T19" fmla="*/ 0 h 520"/>
                  <a:gd name="T20" fmla="*/ 158 w 340"/>
                  <a:gd name="T21" fmla="*/ 9 h 520"/>
                  <a:gd name="T22" fmla="*/ 212 w 340"/>
                  <a:gd name="T23" fmla="*/ 169 h 520"/>
                  <a:gd name="T24" fmla="*/ 236 w 340"/>
                  <a:gd name="T25" fmla="*/ 170 h 520"/>
                  <a:gd name="T26" fmla="*/ 280 w 340"/>
                  <a:gd name="T27" fmla="*/ 230 h 520"/>
                  <a:gd name="T28" fmla="*/ 274 w 340"/>
                  <a:gd name="T29" fmla="*/ 242 h 520"/>
                  <a:gd name="T30" fmla="*/ 288 w 340"/>
                  <a:gd name="T31" fmla="*/ 242 h 520"/>
                  <a:gd name="T32" fmla="*/ 278 w 340"/>
                  <a:gd name="T33" fmla="*/ 271 h 520"/>
                  <a:gd name="T34" fmla="*/ 257 w 340"/>
                  <a:gd name="T35" fmla="*/ 290 h 520"/>
                  <a:gd name="T36" fmla="*/ 232 w 340"/>
                  <a:gd name="T37" fmla="*/ 305 h 520"/>
                  <a:gd name="T38" fmla="*/ 229 w 340"/>
                  <a:gd name="T39" fmla="*/ 324 h 520"/>
                  <a:gd name="T40" fmla="*/ 215 w 340"/>
                  <a:gd name="T41" fmla="*/ 306 h 520"/>
                  <a:gd name="T42" fmla="*/ 194 w 340"/>
                  <a:gd name="T43" fmla="*/ 327 h 520"/>
                  <a:gd name="T44" fmla="*/ 182 w 340"/>
                  <a:gd name="T45" fmla="*/ 327 h 520"/>
                  <a:gd name="T46" fmla="*/ 173 w 340"/>
                  <a:gd name="T47" fmla="*/ 314 h 520"/>
                  <a:gd name="T48" fmla="*/ 168 w 340"/>
                  <a:gd name="T49" fmla="*/ 378 h 520"/>
                  <a:gd name="T50" fmla="*/ 147 w 340"/>
                  <a:gd name="T51" fmla="*/ 387 h 520"/>
                  <a:gd name="T52" fmla="*/ 137 w 340"/>
                  <a:gd name="T53" fmla="*/ 412 h 520"/>
                  <a:gd name="T54" fmla="*/ 125 w 340"/>
                  <a:gd name="T55" fmla="*/ 412 h 520"/>
                  <a:gd name="T56" fmla="*/ 97 w 340"/>
                  <a:gd name="T57" fmla="*/ 449 h 520"/>
                  <a:gd name="T58" fmla="*/ 95 w 340"/>
                  <a:gd name="T59" fmla="*/ 478 h 520"/>
                  <a:gd name="T60" fmla="*/ 88 w 340"/>
                  <a:gd name="T61" fmla="*/ 489 h 520"/>
                  <a:gd name="T62" fmla="*/ 79 w 340"/>
                  <a:gd name="T63" fmla="*/ 520 h 520"/>
                  <a:gd name="T64" fmla="*/ 54 w 340"/>
                  <a:gd name="T65" fmla="*/ 478 h 520"/>
                  <a:gd name="T66" fmla="*/ 0 w 340"/>
                  <a:gd name="T67" fmla="*/ 280 h 520"/>
                  <a:gd name="T68" fmla="*/ 0 w 340"/>
                  <a:gd name="T69" fmla="*/ 280 h 5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0"/>
                  <a:gd name="T107" fmla="*/ 340 w 340"/>
                  <a:gd name="T108" fmla="*/ 520 h 5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0">
                    <a:moveTo>
                      <a:pt x="0" y="280"/>
                    </a:moveTo>
                    <a:lnTo>
                      <a:pt x="20" y="282"/>
                    </a:lnTo>
                    <a:lnTo>
                      <a:pt x="21" y="248"/>
                    </a:lnTo>
                    <a:lnTo>
                      <a:pt x="46" y="201"/>
                    </a:lnTo>
                    <a:lnTo>
                      <a:pt x="34" y="167"/>
                    </a:lnTo>
                    <a:lnTo>
                      <a:pt x="83" y="4"/>
                    </a:lnTo>
                    <a:lnTo>
                      <a:pt x="94" y="4"/>
                    </a:lnTo>
                    <a:lnTo>
                      <a:pt x="97" y="25"/>
                    </a:lnTo>
                    <a:lnTo>
                      <a:pt x="146" y="7"/>
                    </a:lnTo>
                    <a:lnTo>
                      <a:pt x="148" y="0"/>
                    </a:lnTo>
                    <a:lnTo>
                      <a:pt x="187" y="9"/>
                    </a:lnTo>
                    <a:lnTo>
                      <a:pt x="250" y="169"/>
                    </a:lnTo>
                    <a:lnTo>
                      <a:pt x="279" y="170"/>
                    </a:lnTo>
                    <a:lnTo>
                      <a:pt x="332" y="230"/>
                    </a:lnTo>
                    <a:lnTo>
                      <a:pt x="324" y="242"/>
                    </a:lnTo>
                    <a:lnTo>
                      <a:pt x="340" y="242"/>
                    </a:lnTo>
                    <a:lnTo>
                      <a:pt x="329" y="271"/>
                    </a:lnTo>
                    <a:lnTo>
                      <a:pt x="303" y="290"/>
                    </a:lnTo>
                    <a:lnTo>
                      <a:pt x="274" y="305"/>
                    </a:lnTo>
                    <a:lnTo>
                      <a:pt x="271" y="324"/>
                    </a:lnTo>
                    <a:lnTo>
                      <a:pt x="255" y="306"/>
                    </a:lnTo>
                    <a:lnTo>
                      <a:pt x="229" y="327"/>
                    </a:lnTo>
                    <a:lnTo>
                      <a:pt x="216" y="327"/>
                    </a:lnTo>
                    <a:lnTo>
                      <a:pt x="204" y="314"/>
                    </a:lnTo>
                    <a:lnTo>
                      <a:pt x="198" y="378"/>
                    </a:lnTo>
                    <a:lnTo>
                      <a:pt x="174" y="387"/>
                    </a:lnTo>
                    <a:lnTo>
                      <a:pt x="162" y="412"/>
                    </a:lnTo>
                    <a:lnTo>
                      <a:pt x="148" y="412"/>
                    </a:lnTo>
                    <a:lnTo>
                      <a:pt x="114" y="449"/>
                    </a:lnTo>
                    <a:lnTo>
                      <a:pt x="112" y="478"/>
                    </a:lnTo>
                    <a:lnTo>
                      <a:pt x="104" y="489"/>
                    </a:lnTo>
                    <a:lnTo>
                      <a:pt x="94" y="520"/>
                    </a:lnTo>
                    <a:lnTo>
                      <a:pt x="63" y="478"/>
                    </a:lnTo>
                    <a:lnTo>
                      <a:pt x="0" y="280"/>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4" name="Text Box 153"/>
              <p:cNvSpPr txBox="1">
                <a:spLocks noChangeArrowheads="1"/>
              </p:cNvSpPr>
              <p:nvPr/>
            </p:nvSpPr>
            <p:spPr bwMode="auto">
              <a:xfrm>
                <a:off x="1632" y="2400"/>
                <a:ext cx="219" cy="153"/>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AZ</a:t>
                </a:r>
              </a:p>
            </p:txBody>
          </p:sp>
          <p:sp>
            <p:nvSpPr>
              <p:cNvPr id="155" name="Text Box 154"/>
              <p:cNvSpPr txBox="1">
                <a:spLocks noChangeArrowheads="1"/>
              </p:cNvSpPr>
              <p:nvPr/>
            </p:nvSpPr>
            <p:spPr bwMode="auto">
              <a:xfrm>
                <a:off x="954" y="2005"/>
                <a:ext cx="230" cy="153"/>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CA</a:t>
                </a:r>
              </a:p>
            </p:txBody>
          </p:sp>
          <p:sp>
            <p:nvSpPr>
              <p:cNvPr id="156" name="Text Box 155"/>
              <p:cNvSpPr txBox="1">
                <a:spLocks noChangeArrowheads="1"/>
              </p:cNvSpPr>
              <p:nvPr/>
            </p:nvSpPr>
            <p:spPr bwMode="auto">
              <a:xfrm>
                <a:off x="1689" y="1861"/>
                <a:ext cx="224"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UT</a:t>
                </a:r>
              </a:p>
            </p:txBody>
          </p:sp>
          <p:sp>
            <p:nvSpPr>
              <p:cNvPr id="157" name="Text Box 156"/>
              <p:cNvSpPr txBox="1">
                <a:spLocks noChangeArrowheads="1"/>
              </p:cNvSpPr>
              <p:nvPr/>
            </p:nvSpPr>
            <p:spPr bwMode="auto">
              <a:xfrm>
                <a:off x="5275" y="1669"/>
                <a:ext cx="224"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CT</a:t>
                </a:r>
              </a:p>
            </p:txBody>
          </p:sp>
          <p:sp>
            <p:nvSpPr>
              <p:cNvPr id="158" name="Line 157"/>
              <p:cNvSpPr>
                <a:spLocks noChangeShapeType="1"/>
              </p:cNvSpPr>
              <p:nvPr/>
            </p:nvSpPr>
            <p:spPr bwMode="auto">
              <a:xfrm>
                <a:off x="5137" y="1503"/>
                <a:ext cx="184" cy="191"/>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59" name="Text Box 158"/>
              <p:cNvSpPr txBox="1">
                <a:spLocks noChangeArrowheads="1"/>
              </p:cNvSpPr>
              <p:nvPr/>
            </p:nvSpPr>
            <p:spPr bwMode="auto">
              <a:xfrm>
                <a:off x="4493" y="3157"/>
                <a:ext cx="209"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FL</a:t>
                </a:r>
              </a:p>
            </p:txBody>
          </p:sp>
          <p:sp>
            <p:nvSpPr>
              <p:cNvPr id="160" name="Text Box 159"/>
              <p:cNvSpPr txBox="1">
                <a:spLocks noChangeArrowheads="1"/>
              </p:cNvSpPr>
              <p:nvPr/>
            </p:nvSpPr>
            <p:spPr bwMode="auto">
              <a:xfrm>
                <a:off x="4218" y="2629"/>
                <a:ext cx="232"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GA</a:t>
                </a:r>
              </a:p>
            </p:txBody>
          </p:sp>
          <p:sp>
            <p:nvSpPr>
              <p:cNvPr id="161" name="Text Box 160"/>
              <p:cNvSpPr txBox="1">
                <a:spLocks noChangeArrowheads="1"/>
              </p:cNvSpPr>
              <p:nvPr/>
            </p:nvSpPr>
            <p:spPr bwMode="auto">
              <a:xfrm>
                <a:off x="3253" y="1621"/>
                <a:ext cx="188"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IA</a:t>
                </a:r>
              </a:p>
            </p:txBody>
          </p:sp>
          <p:sp>
            <p:nvSpPr>
              <p:cNvPr id="162" name="Text Box 161"/>
              <p:cNvSpPr txBox="1">
                <a:spLocks noChangeArrowheads="1"/>
              </p:cNvSpPr>
              <p:nvPr/>
            </p:nvSpPr>
            <p:spPr bwMode="auto">
              <a:xfrm>
                <a:off x="3666" y="1861"/>
                <a:ext cx="183"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IL</a:t>
                </a:r>
              </a:p>
            </p:txBody>
          </p:sp>
          <p:sp>
            <p:nvSpPr>
              <p:cNvPr id="163" name="Text Box 162"/>
              <p:cNvSpPr txBox="1">
                <a:spLocks noChangeArrowheads="1"/>
              </p:cNvSpPr>
              <p:nvPr/>
            </p:nvSpPr>
            <p:spPr bwMode="auto">
              <a:xfrm>
                <a:off x="2838" y="2053"/>
                <a:ext cx="219"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KS</a:t>
                </a:r>
              </a:p>
            </p:txBody>
          </p:sp>
          <p:sp>
            <p:nvSpPr>
              <p:cNvPr id="164" name="Text Box 163"/>
              <p:cNvSpPr txBox="1">
                <a:spLocks noChangeArrowheads="1"/>
              </p:cNvSpPr>
              <p:nvPr/>
            </p:nvSpPr>
            <p:spPr bwMode="auto">
              <a:xfrm>
                <a:off x="5368" y="1333"/>
                <a:ext cx="237"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MA</a:t>
                </a:r>
              </a:p>
            </p:txBody>
          </p:sp>
          <p:sp>
            <p:nvSpPr>
              <p:cNvPr id="165" name="Line 164"/>
              <p:cNvSpPr>
                <a:spLocks noChangeShapeType="1"/>
              </p:cNvSpPr>
              <p:nvPr/>
            </p:nvSpPr>
            <p:spPr bwMode="auto">
              <a:xfrm>
                <a:off x="5229" y="1409"/>
                <a:ext cx="186" cy="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6" name="Text Box 165"/>
              <p:cNvSpPr txBox="1">
                <a:spLocks noChangeArrowheads="1"/>
              </p:cNvSpPr>
              <p:nvPr/>
            </p:nvSpPr>
            <p:spPr bwMode="auto">
              <a:xfrm>
                <a:off x="5070" y="2212"/>
                <a:ext cx="243"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MD</a:t>
                </a:r>
              </a:p>
            </p:txBody>
          </p:sp>
          <p:sp>
            <p:nvSpPr>
              <p:cNvPr id="167" name="Line 166"/>
              <p:cNvSpPr>
                <a:spLocks noChangeShapeType="1"/>
              </p:cNvSpPr>
              <p:nvPr/>
            </p:nvSpPr>
            <p:spPr bwMode="auto">
              <a:xfrm>
                <a:off x="4978" y="2002"/>
                <a:ext cx="141" cy="236"/>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8" name="Text Box 167"/>
              <p:cNvSpPr txBox="1">
                <a:spLocks noChangeArrowheads="1"/>
              </p:cNvSpPr>
              <p:nvPr/>
            </p:nvSpPr>
            <p:spPr bwMode="auto">
              <a:xfrm>
                <a:off x="3345" y="2053"/>
                <a:ext cx="250"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MO</a:t>
                </a:r>
              </a:p>
            </p:txBody>
          </p:sp>
          <p:sp>
            <p:nvSpPr>
              <p:cNvPr id="169" name="Line 168"/>
              <p:cNvSpPr>
                <a:spLocks noChangeShapeType="1"/>
              </p:cNvSpPr>
              <p:nvPr/>
            </p:nvSpPr>
            <p:spPr bwMode="auto">
              <a:xfrm>
                <a:off x="5000" y="1744"/>
                <a:ext cx="254" cy="163"/>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70" name="Text Box 169"/>
              <p:cNvSpPr txBox="1">
                <a:spLocks noChangeArrowheads="1"/>
              </p:cNvSpPr>
              <p:nvPr/>
            </p:nvSpPr>
            <p:spPr bwMode="auto">
              <a:xfrm>
                <a:off x="5208" y="1883"/>
                <a:ext cx="218" cy="152"/>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NJ</a:t>
                </a:r>
              </a:p>
            </p:txBody>
          </p:sp>
          <p:sp>
            <p:nvSpPr>
              <p:cNvPr id="171" name="Text Box 170"/>
              <p:cNvSpPr txBox="1">
                <a:spLocks noChangeArrowheads="1"/>
              </p:cNvSpPr>
              <p:nvPr/>
            </p:nvSpPr>
            <p:spPr bwMode="auto">
              <a:xfrm>
                <a:off x="4725" y="1380"/>
                <a:ext cx="230"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NY</a:t>
                </a:r>
              </a:p>
            </p:txBody>
          </p:sp>
          <p:sp>
            <p:nvSpPr>
              <p:cNvPr id="172" name="Text Box 171"/>
              <p:cNvSpPr txBox="1">
                <a:spLocks noChangeArrowheads="1"/>
              </p:cNvSpPr>
              <p:nvPr/>
            </p:nvSpPr>
            <p:spPr bwMode="auto">
              <a:xfrm>
                <a:off x="1046" y="1189"/>
                <a:ext cx="237" cy="151"/>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OR</a:t>
                </a:r>
              </a:p>
            </p:txBody>
          </p:sp>
          <p:sp>
            <p:nvSpPr>
              <p:cNvPr id="173" name="Text Box 172"/>
              <p:cNvSpPr txBox="1">
                <a:spLocks noChangeArrowheads="1"/>
              </p:cNvSpPr>
              <p:nvPr/>
            </p:nvSpPr>
            <p:spPr bwMode="auto">
              <a:xfrm>
                <a:off x="4586" y="1621"/>
                <a:ext cx="223"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PA</a:t>
                </a:r>
              </a:p>
            </p:txBody>
          </p:sp>
          <p:sp>
            <p:nvSpPr>
              <p:cNvPr id="174" name="Text Box 173"/>
              <p:cNvSpPr txBox="1">
                <a:spLocks noChangeArrowheads="1"/>
              </p:cNvSpPr>
              <p:nvPr/>
            </p:nvSpPr>
            <p:spPr bwMode="auto">
              <a:xfrm>
                <a:off x="4493" y="2485"/>
                <a:ext cx="229"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SC</a:t>
                </a:r>
              </a:p>
            </p:txBody>
          </p:sp>
          <p:sp>
            <p:nvSpPr>
              <p:cNvPr id="175" name="Text Box 174"/>
              <p:cNvSpPr txBox="1">
                <a:spLocks noChangeArrowheads="1"/>
              </p:cNvSpPr>
              <p:nvPr/>
            </p:nvSpPr>
            <p:spPr bwMode="auto">
              <a:xfrm>
                <a:off x="3850" y="2341"/>
                <a:ext cx="224"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TN</a:t>
                </a:r>
              </a:p>
            </p:txBody>
          </p:sp>
          <p:sp>
            <p:nvSpPr>
              <p:cNvPr id="176" name="Text Box 175"/>
              <p:cNvSpPr txBox="1">
                <a:spLocks noChangeArrowheads="1"/>
              </p:cNvSpPr>
              <p:nvPr/>
            </p:nvSpPr>
            <p:spPr bwMode="auto">
              <a:xfrm>
                <a:off x="2195" y="1957"/>
                <a:ext cx="238"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CO</a:t>
                </a:r>
              </a:p>
            </p:txBody>
          </p:sp>
          <p:sp>
            <p:nvSpPr>
              <p:cNvPr id="177" name="Text Box 176"/>
              <p:cNvSpPr txBox="1">
                <a:spLocks noChangeArrowheads="1"/>
              </p:cNvSpPr>
              <p:nvPr/>
            </p:nvSpPr>
            <p:spPr bwMode="auto">
              <a:xfrm>
                <a:off x="1230" y="805"/>
                <a:ext cx="250" cy="153"/>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WA</a:t>
                </a:r>
              </a:p>
            </p:txBody>
          </p:sp>
          <p:sp>
            <p:nvSpPr>
              <p:cNvPr id="178" name="Text Box 177"/>
              <p:cNvSpPr txBox="1">
                <a:spLocks noChangeArrowheads="1"/>
              </p:cNvSpPr>
              <p:nvPr/>
            </p:nvSpPr>
            <p:spPr bwMode="auto">
              <a:xfrm>
                <a:off x="3553" y="1322"/>
                <a:ext cx="218" cy="154"/>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WI</a:t>
                </a:r>
              </a:p>
            </p:txBody>
          </p:sp>
          <p:sp>
            <p:nvSpPr>
              <p:cNvPr id="179" name="Text Box 178"/>
              <p:cNvSpPr txBox="1">
                <a:spLocks noChangeArrowheads="1"/>
              </p:cNvSpPr>
              <p:nvPr/>
            </p:nvSpPr>
            <p:spPr bwMode="auto">
              <a:xfrm>
                <a:off x="4586" y="2005"/>
                <a:ext cx="223" cy="153"/>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VA</a:t>
                </a:r>
              </a:p>
            </p:txBody>
          </p:sp>
          <p:sp>
            <p:nvSpPr>
              <p:cNvPr id="180" name="Text Box 179"/>
              <p:cNvSpPr txBox="1">
                <a:spLocks noChangeArrowheads="1"/>
              </p:cNvSpPr>
              <p:nvPr/>
            </p:nvSpPr>
            <p:spPr bwMode="auto">
              <a:xfrm>
                <a:off x="5137" y="997"/>
                <a:ext cx="237" cy="152"/>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ME</a:t>
                </a:r>
              </a:p>
            </p:txBody>
          </p:sp>
          <p:sp>
            <p:nvSpPr>
              <p:cNvPr id="181" name="Text Box 180"/>
              <p:cNvSpPr txBox="1">
                <a:spLocks noChangeArrowheads="1"/>
              </p:cNvSpPr>
              <p:nvPr/>
            </p:nvSpPr>
            <p:spPr bwMode="auto">
              <a:xfrm>
                <a:off x="3186" y="1130"/>
                <a:ext cx="243" cy="155"/>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MN</a:t>
                </a:r>
              </a:p>
            </p:txBody>
          </p:sp>
          <p:sp>
            <p:nvSpPr>
              <p:cNvPr id="182" name="Text Box 181"/>
              <p:cNvSpPr txBox="1">
                <a:spLocks noChangeArrowheads="1"/>
              </p:cNvSpPr>
              <p:nvPr/>
            </p:nvSpPr>
            <p:spPr bwMode="auto">
              <a:xfrm>
                <a:off x="3988" y="1409"/>
                <a:ext cx="297" cy="154"/>
              </a:xfrm>
              <a:prstGeom prst="rect">
                <a:avLst/>
              </a:prstGeom>
              <a:noFill/>
              <a:ln w="9525">
                <a:noFill/>
                <a:miter lim="800000"/>
                <a:headEnd/>
                <a:tailEnd/>
              </a:ln>
            </p:spPr>
            <p:txBody>
              <a:bodyPr>
                <a:spAutoFit/>
              </a:bodyPr>
              <a:lstStyle/>
              <a:p>
                <a:pPr eaLnBrk="0" fontAlgn="auto" hangingPunct="0">
                  <a:spcBef>
                    <a:spcPts val="0"/>
                  </a:spcBef>
                  <a:spcAft>
                    <a:spcPts val="0"/>
                  </a:spcAft>
                  <a:defRPr/>
                </a:pPr>
                <a:r>
                  <a:rPr lang="en-US" sz="1000" kern="0" dirty="0">
                    <a:solidFill>
                      <a:sysClr val="windowText" lastClr="000000"/>
                    </a:solidFill>
                    <a:latin typeface="+mn-lt"/>
                  </a:rPr>
                  <a:t>MI</a:t>
                </a:r>
              </a:p>
            </p:txBody>
          </p:sp>
          <p:sp>
            <p:nvSpPr>
              <p:cNvPr id="183" name="Text Box 182"/>
              <p:cNvSpPr txBox="1">
                <a:spLocks noChangeArrowheads="1"/>
              </p:cNvSpPr>
              <p:nvPr/>
            </p:nvSpPr>
            <p:spPr bwMode="auto">
              <a:xfrm>
                <a:off x="4540" y="2277"/>
                <a:ext cx="233" cy="154"/>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NC</a:t>
                </a:r>
              </a:p>
            </p:txBody>
          </p:sp>
          <p:sp>
            <p:nvSpPr>
              <p:cNvPr id="184" name="Text Box 183"/>
              <p:cNvSpPr txBox="1">
                <a:spLocks noChangeArrowheads="1"/>
              </p:cNvSpPr>
              <p:nvPr/>
            </p:nvSpPr>
            <p:spPr bwMode="auto">
              <a:xfrm>
                <a:off x="2747" y="2853"/>
                <a:ext cx="219" cy="15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TX</a:t>
                </a:r>
              </a:p>
            </p:txBody>
          </p:sp>
          <p:sp>
            <p:nvSpPr>
              <p:cNvPr id="185" name="Text Box 184"/>
              <p:cNvSpPr txBox="1">
                <a:spLocks noChangeArrowheads="1"/>
              </p:cNvSpPr>
              <p:nvPr/>
            </p:nvSpPr>
            <p:spPr bwMode="auto">
              <a:xfrm>
                <a:off x="4013" y="2067"/>
                <a:ext cx="372" cy="146"/>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KY</a:t>
                </a:r>
              </a:p>
            </p:txBody>
          </p:sp>
          <p:sp>
            <p:nvSpPr>
              <p:cNvPr id="186" name="Text Box 185"/>
              <p:cNvSpPr txBox="1">
                <a:spLocks noChangeArrowheads="1"/>
              </p:cNvSpPr>
              <p:nvPr/>
            </p:nvSpPr>
            <p:spPr bwMode="auto">
              <a:xfrm>
                <a:off x="4335" y="1971"/>
                <a:ext cx="368" cy="14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WV</a:t>
                </a:r>
              </a:p>
            </p:txBody>
          </p:sp>
          <p:sp>
            <p:nvSpPr>
              <p:cNvPr id="187" name="Line 186"/>
              <p:cNvSpPr>
                <a:spLocks noChangeShapeType="1"/>
              </p:cNvSpPr>
              <p:nvPr/>
            </p:nvSpPr>
            <p:spPr bwMode="auto">
              <a:xfrm>
                <a:off x="5185" y="1536"/>
                <a:ext cx="208" cy="50"/>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88" name="Rectangle 187"/>
              <p:cNvSpPr>
                <a:spLocks noChangeArrowheads="1"/>
              </p:cNvSpPr>
              <p:nvPr/>
            </p:nvSpPr>
            <p:spPr bwMode="auto">
              <a:xfrm>
                <a:off x="2772" y="1704"/>
                <a:ext cx="228" cy="154"/>
              </a:xfrm>
              <a:prstGeom prst="rect">
                <a:avLst/>
              </a:prstGeom>
              <a:noFill/>
              <a:ln w="12700">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NE</a:t>
                </a:r>
              </a:p>
            </p:txBody>
          </p:sp>
          <p:sp>
            <p:nvSpPr>
              <p:cNvPr id="189" name="Text Box 188"/>
              <p:cNvSpPr txBox="1">
                <a:spLocks noChangeArrowheads="1"/>
              </p:cNvSpPr>
              <p:nvPr/>
            </p:nvSpPr>
            <p:spPr bwMode="auto">
              <a:xfrm>
                <a:off x="4795" y="962"/>
                <a:ext cx="368" cy="14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VT</a:t>
                </a:r>
              </a:p>
            </p:txBody>
          </p:sp>
          <p:sp>
            <p:nvSpPr>
              <p:cNvPr id="190" name="Line 189"/>
              <p:cNvSpPr>
                <a:spLocks noChangeShapeType="1"/>
              </p:cNvSpPr>
              <p:nvPr/>
            </p:nvSpPr>
            <p:spPr bwMode="auto">
              <a:xfrm>
                <a:off x="4978" y="1107"/>
                <a:ext cx="86" cy="144"/>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91" name="Text Box 191"/>
              <p:cNvSpPr txBox="1">
                <a:spLocks noChangeArrowheads="1"/>
              </p:cNvSpPr>
              <p:nvPr/>
            </p:nvSpPr>
            <p:spPr bwMode="auto">
              <a:xfrm>
                <a:off x="1255" y="1718"/>
                <a:ext cx="277" cy="153"/>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NV</a:t>
                </a:r>
              </a:p>
            </p:txBody>
          </p:sp>
          <p:sp>
            <p:nvSpPr>
              <p:cNvPr id="192" name="Text Box 192"/>
              <p:cNvSpPr txBox="1">
                <a:spLocks noChangeArrowheads="1"/>
              </p:cNvSpPr>
              <p:nvPr/>
            </p:nvSpPr>
            <p:spPr bwMode="auto">
              <a:xfrm>
                <a:off x="4151" y="1765"/>
                <a:ext cx="320" cy="155"/>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OH</a:t>
                </a:r>
              </a:p>
            </p:txBody>
          </p:sp>
          <p:sp>
            <p:nvSpPr>
              <p:cNvPr id="193" name="Text Box 193"/>
              <p:cNvSpPr txBox="1">
                <a:spLocks noChangeArrowheads="1"/>
              </p:cNvSpPr>
              <p:nvPr/>
            </p:nvSpPr>
            <p:spPr bwMode="auto">
              <a:xfrm>
                <a:off x="2726" y="1347"/>
                <a:ext cx="276" cy="155"/>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SD</a:t>
                </a:r>
              </a:p>
            </p:txBody>
          </p:sp>
          <p:sp>
            <p:nvSpPr>
              <p:cNvPr id="194" name="Text Box 194"/>
              <p:cNvSpPr txBox="1">
                <a:spLocks noChangeArrowheads="1"/>
              </p:cNvSpPr>
              <p:nvPr/>
            </p:nvSpPr>
            <p:spPr bwMode="auto">
              <a:xfrm>
                <a:off x="3370" y="2759"/>
                <a:ext cx="275" cy="154"/>
              </a:xfrm>
              <a:prstGeom prst="rect">
                <a:avLst/>
              </a:prstGeom>
              <a:noFill/>
              <a:ln w="9525">
                <a:noFill/>
                <a:miter lim="800000"/>
                <a:headEnd/>
                <a:tailEnd/>
              </a:ln>
            </p:spPr>
            <p:txBody>
              <a:bodyPr>
                <a:spAutoFit/>
              </a:bodyPr>
              <a:lstStyle/>
              <a:p>
                <a:pPr fontAlgn="auto">
                  <a:spcBef>
                    <a:spcPct val="50000"/>
                  </a:spcBef>
                  <a:spcAft>
                    <a:spcPts val="0"/>
                  </a:spcAft>
                  <a:defRPr/>
                </a:pPr>
                <a:endParaRPr lang="en-US" sz="1000" kern="0" dirty="0">
                  <a:solidFill>
                    <a:srgbClr val="FFFFFF"/>
                  </a:solidFill>
                  <a:latin typeface="+mn-lt"/>
                </a:endParaRPr>
              </a:p>
            </p:txBody>
          </p:sp>
          <p:sp>
            <p:nvSpPr>
              <p:cNvPr id="195" name="Text Box 195"/>
              <p:cNvSpPr txBox="1">
                <a:spLocks noChangeArrowheads="1"/>
              </p:cNvSpPr>
              <p:nvPr/>
            </p:nvSpPr>
            <p:spPr bwMode="auto">
              <a:xfrm>
                <a:off x="3351" y="2437"/>
                <a:ext cx="275"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AR</a:t>
                </a:r>
              </a:p>
            </p:txBody>
          </p:sp>
          <p:sp>
            <p:nvSpPr>
              <p:cNvPr id="196" name="Text Box 196"/>
              <p:cNvSpPr txBox="1">
                <a:spLocks noChangeArrowheads="1"/>
              </p:cNvSpPr>
              <p:nvPr/>
            </p:nvSpPr>
            <p:spPr bwMode="auto">
              <a:xfrm>
                <a:off x="3879" y="1815"/>
                <a:ext cx="275" cy="152"/>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 IN</a:t>
                </a:r>
              </a:p>
            </p:txBody>
          </p:sp>
          <p:sp>
            <p:nvSpPr>
              <p:cNvPr id="197" name="Text Box 197"/>
              <p:cNvSpPr txBox="1">
                <a:spLocks noChangeArrowheads="1"/>
              </p:cNvSpPr>
              <p:nvPr/>
            </p:nvSpPr>
            <p:spPr bwMode="auto">
              <a:xfrm>
                <a:off x="5392" y="1151"/>
                <a:ext cx="274"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NH</a:t>
                </a:r>
              </a:p>
            </p:txBody>
          </p:sp>
          <p:sp>
            <p:nvSpPr>
              <p:cNvPr id="198" name="Line 198"/>
              <p:cNvSpPr>
                <a:spLocks noChangeShapeType="1"/>
              </p:cNvSpPr>
              <p:nvPr/>
            </p:nvSpPr>
            <p:spPr bwMode="auto">
              <a:xfrm flipV="1">
                <a:off x="5162" y="1246"/>
                <a:ext cx="274" cy="47"/>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99" name="Text Box 199"/>
              <p:cNvSpPr txBox="1">
                <a:spLocks noChangeArrowheads="1"/>
              </p:cNvSpPr>
              <p:nvPr/>
            </p:nvSpPr>
            <p:spPr bwMode="auto">
              <a:xfrm>
                <a:off x="1944" y="962"/>
                <a:ext cx="369"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MT</a:t>
                </a:r>
              </a:p>
            </p:txBody>
          </p:sp>
          <p:sp>
            <p:nvSpPr>
              <p:cNvPr id="200" name="Text Box 200"/>
              <p:cNvSpPr txBox="1">
                <a:spLocks noChangeArrowheads="1"/>
              </p:cNvSpPr>
              <p:nvPr/>
            </p:nvSpPr>
            <p:spPr bwMode="auto">
              <a:xfrm>
                <a:off x="1621" y="1293"/>
                <a:ext cx="274"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ID</a:t>
                </a:r>
              </a:p>
            </p:txBody>
          </p:sp>
          <p:sp>
            <p:nvSpPr>
              <p:cNvPr id="201" name="Text Box 201"/>
              <p:cNvSpPr txBox="1">
                <a:spLocks noChangeArrowheads="1"/>
              </p:cNvSpPr>
              <p:nvPr/>
            </p:nvSpPr>
            <p:spPr bwMode="auto">
              <a:xfrm>
                <a:off x="2083" y="1435"/>
                <a:ext cx="321" cy="150"/>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WY</a:t>
                </a:r>
              </a:p>
            </p:txBody>
          </p:sp>
          <p:sp>
            <p:nvSpPr>
              <p:cNvPr id="202" name="Text Box 202"/>
              <p:cNvSpPr txBox="1">
                <a:spLocks noChangeArrowheads="1"/>
              </p:cNvSpPr>
              <p:nvPr/>
            </p:nvSpPr>
            <p:spPr bwMode="auto">
              <a:xfrm>
                <a:off x="2726" y="962"/>
                <a:ext cx="320"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ND</a:t>
                </a:r>
              </a:p>
            </p:txBody>
          </p:sp>
          <p:sp>
            <p:nvSpPr>
              <p:cNvPr id="203" name="Text Box 203"/>
              <p:cNvSpPr txBox="1">
                <a:spLocks noChangeArrowheads="1"/>
              </p:cNvSpPr>
              <p:nvPr/>
            </p:nvSpPr>
            <p:spPr bwMode="auto">
              <a:xfrm>
                <a:off x="2083" y="2474"/>
                <a:ext cx="321"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NM</a:t>
                </a:r>
              </a:p>
            </p:txBody>
          </p:sp>
          <p:sp>
            <p:nvSpPr>
              <p:cNvPr id="204" name="Text Box 204"/>
              <p:cNvSpPr txBox="1">
                <a:spLocks noChangeArrowheads="1"/>
              </p:cNvSpPr>
              <p:nvPr/>
            </p:nvSpPr>
            <p:spPr bwMode="auto">
              <a:xfrm>
                <a:off x="2956" y="2379"/>
                <a:ext cx="364"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OK</a:t>
                </a:r>
              </a:p>
            </p:txBody>
          </p:sp>
          <p:sp>
            <p:nvSpPr>
              <p:cNvPr id="205" name="Text Box 205"/>
              <p:cNvSpPr txBox="1">
                <a:spLocks noChangeArrowheads="1"/>
              </p:cNvSpPr>
              <p:nvPr/>
            </p:nvSpPr>
            <p:spPr bwMode="auto">
              <a:xfrm>
                <a:off x="3369" y="2804"/>
                <a:ext cx="322" cy="155"/>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LA</a:t>
                </a:r>
              </a:p>
            </p:txBody>
          </p:sp>
          <p:sp>
            <p:nvSpPr>
              <p:cNvPr id="206" name="Text Box 206"/>
              <p:cNvSpPr txBox="1">
                <a:spLocks noChangeArrowheads="1"/>
              </p:cNvSpPr>
              <p:nvPr/>
            </p:nvSpPr>
            <p:spPr bwMode="auto">
              <a:xfrm>
                <a:off x="3645" y="2664"/>
                <a:ext cx="368" cy="154"/>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MS</a:t>
                </a:r>
              </a:p>
            </p:txBody>
          </p:sp>
          <p:sp>
            <p:nvSpPr>
              <p:cNvPr id="207" name="Text Box 207"/>
              <p:cNvSpPr txBox="1">
                <a:spLocks noChangeArrowheads="1"/>
              </p:cNvSpPr>
              <p:nvPr/>
            </p:nvSpPr>
            <p:spPr bwMode="auto">
              <a:xfrm>
                <a:off x="3921" y="2670"/>
                <a:ext cx="211" cy="155"/>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000" kern="0" dirty="0">
                    <a:solidFill>
                      <a:sysClr val="windowText" lastClr="000000"/>
                    </a:solidFill>
                    <a:latin typeface="+mn-lt"/>
                  </a:rPr>
                  <a:t>AL</a:t>
                </a:r>
              </a:p>
            </p:txBody>
          </p:sp>
          <p:sp>
            <p:nvSpPr>
              <p:cNvPr id="208" name="Line 208"/>
              <p:cNvSpPr>
                <a:spLocks noChangeShapeType="1"/>
              </p:cNvSpPr>
              <p:nvPr/>
            </p:nvSpPr>
            <p:spPr bwMode="auto">
              <a:xfrm>
                <a:off x="4978" y="1907"/>
                <a:ext cx="276" cy="189"/>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209" name="Text Box 209"/>
              <p:cNvSpPr txBox="1">
                <a:spLocks noChangeArrowheads="1"/>
              </p:cNvSpPr>
              <p:nvPr/>
            </p:nvSpPr>
            <p:spPr bwMode="auto">
              <a:xfrm>
                <a:off x="5254" y="2050"/>
                <a:ext cx="322" cy="154"/>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DE</a:t>
                </a:r>
              </a:p>
            </p:txBody>
          </p:sp>
        </p:grpSp>
      </p:grpSp>
      <p:sp>
        <p:nvSpPr>
          <p:cNvPr id="211" name="Title 210"/>
          <p:cNvSpPr>
            <a:spLocks noGrp="1"/>
          </p:cNvSpPr>
          <p:nvPr>
            <p:ph type="title"/>
          </p:nvPr>
        </p:nvSpPr>
        <p:spPr/>
        <p:txBody>
          <a:bodyPr/>
          <a:lstStyle/>
          <a:p>
            <a:r>
              <a:rPr lang="en-US" sz="3000" dirty="0" smtClean="0"/>
              <a:t>HCUP Partners Providing 2009 Emergency Department </a:t>
            </a:r>
            <a:r>
              <a:rPr lang="en-US" sz="3000" dirty="0" smtClean="0"/>
              <a:t>Data</a:t>
            </a:r>
            <a:endParaRPr lang="en-US" sz="3000" dirty="0"/>
          </a:p>
        </p:txBody>
      </p:sp>
    </p:spTree>
  </p:cSld>
  <p:clrMapOvr>
    <a:masterClrMapping/>
  </p:clrMapOvr>
  <p:transition advClick="0"/>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90274" name="Rectangle 2"/>
          <p:cNvSpPr>
            <a:spLocks noGrp="1" noChangeArrowheads="1"/>
          </p:cNvSpPr>
          <p:nvPr>
            <p:ph type="title"/>
          </p:nvPr>
        </p:nvSpPr>
        <p:spPr>
          <a:xfrm>
            <a:off x="1760538" y="222250"/>
            <a:ext cx="6088062" cy="768350"/>
          </a:xfrm>
        </p:spPr>
        <p:txBody>
          <a:bodyPr/>
          <a:lstStyle/>
          <a:p>
            <a:pPr eaLnBrk="1" hangingPunct="1">
              <a:defRPr/>
            </a:pPr>
            <a:r>
              <a:rPr lang="en-US" sz="2800" dirty="0" smtClean="0"/>
              <a:t>Procedure Classes</a:t>
            </a:r>
          </a:p>
        </p:txBody>
      </p:sp>
      <p:sp>
        <p:nvSpPr>
          <p:cNvPr id="75779" name="Slide Number Placeholder 15"/>
          <p:cNvSpPr>
            <a:spLocks noGrp="1"/>
          </p:cNvSpPr>
          <p:nvPr>
            <p:ph type="sldNum" sz="quarter" idx="10"/>
          </p:nvPr>
        </p:nvSpPr>
        <p:spPr>
          <a:xfrm>
            <a:off x="304800" y="6553200"/>
            <a:ext cx="574675" cy="228600"/>
          </a:xfrm>
          <a:noFill/>
        </p:spPr>
        <p:txBody>
          <a:bodyPr/>
          <a:lstStyle/>
          <a:p>
            <a:fld id="{878B7116-7483-9444-8D4C-0E6D00C10EB9}" type="slidenum">
              <a:rPr lang="en-US"/>
              <a:pPr/>
              <a:t>60</a:t>
            </a:fld>
            <a:endParaRPr lang="en-US"/>
          </a:p>
        </p:txBody>
      </p:sp>
      <p:grpSp>
        <p:nvGrpSpPr>
          <p:cNvPr id="16" name="Group 15"/>
          <p:cNvGrpSpPr/>
          <p:nvPr/>
        </p:nvGrpSpPr>
        <p:grpSpPr>
          <a:xfrm>
            <a:off x="214313" y="1454150"/>
            <a:ext cx="8853487" cy="5037138"/>
            <a:chOff x="214313" y="1454150"/>
            <a:chExt cx="8853487" cy="5037138"/>
          </a:xfrm>
        </p:grpSpPr>
        <p:sp>
          <p:nvSpPr>
            <p:cNvPr id="20484" name="Text Box 3"/>
            <p:cNvSpPr txBox="1">
              <a:spLocks noChangeArrowheads="1"/>
            </p:cNvSpPr>
            <p:nvPr/>
          </p:nvSpPr>
          <p:spPr bwMode="auto">
            <a:xfrm>
              <a:off x="228600" y="5629275"/>
              <a:ext cx="8839200" cy="862013"/>
            </a:xfrm>
            <a:prstGeom prst="rect">
              <a:avLst/>
            </a:prstGeom>
            <a:solidFill>
              <a:schemeClr val="accent1">
                <a:alpha val="20000"/>
              </a:schemeClr>
            </a:solidFill>
            <a:ln w="9525" algn="ctr">
              <a:solidFill>
                <a:schemeClr val="tx1"/>
              </a:solidFill>
              <a:miter lim="800000"/>
              <a:headEnd/>
              <a:tailEnd/>
            </a:ln>
          </p:spPr>
          <p:txBody>
            <a:bodyPr>
              <a:spAutoFit/>
            </a:bodyPr>
            <a:lstStyle/>
            <a:p>
              <a:pPr>
                <a:spcBef>
                  <a:spcPct val="50000"/>
                </a:spcBef>
                <a:defRPr/>
              </a:pPr>
              <a:r>
                <a:rPr lang="en-US" sz="2500" b="1" dirty="0">
                  <a:effectLst>
                    <a:outerShdw blurRad="38100" dist="38100" dir="2700000" algn="tl">
                      <a:srgbClr val="000000">
                        <a:alpha val="43137"/>
                      </a:srgbClr>
                    </a:outerShdw>
                  </a:effectLst>
                </a:rPr>
                <a:t>Groups ICD-9-CM Codes into One of Four Categories to Distinguish Between Diagnostic/Therapeutic Procedures</a:t>
              </a:r>
            </a:p>
          </p:txBody>
        </p:sp>
        <p:grpSp>
          <p:nvGrpSpPr>
            <p:cNvPr id="75781" name="Group 4"/>
            <p:cNvGrpSpPr>
              <a:grpSpLocks/>
            </p:cNvGrpSpPr>
            <p:nvPr/>
          </p:nvGrpSpPr>
          <p:grpSpPr bwMode="auto">
            <a:xfrm>
              <a:off x="214313" y="1454150"/>
              <a:ext cx="8759825" cy="3894138"/>
              <a:chOff x="144" y="1056"/>
              <a:chExt cx="5518" cy="2453"/>
            </a:xfrm>
          </p:grpSpPr>
          <p:sp>
            <p:nvSpPr>
              <p:cNvPr id="75782" name="Line 5"/>
              <p:cNvSpPr>
                <a:spLocks noChangeShapeType="1"/>
              </p:cNvSpPr>
              <p:nvPr/>
            </p:nvSpPr>
            <p:spPr bwMode="auto">
              <a:xfrm flipH="1">
                <a:off x="1488" y="2160"/>
                <a:ext cx="480" cy="48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75783" name="Oval 6"/>
              <p:cNvSpPr>
                <a:spLocks noChangeArrowheads="1"/>
              </p:cNvSpPr>
              <p:nvPr/>
            </p:nvSpPr>
            <p:spPr bwMode="auto">
              <a:xfrm>
                <a:off x="1728" y="1056"/>
                <a:ext cx="2304" cy="1392"/>
              </a:xfrm>
              <a:prstGeom prst="ellipse">
                <a:avLst/>
              </a:prstGeom>
              <a:solidFill>
                <a:schemeClr val="accent1">
                  <a:alpha val="20000"/>
                </a:schemeClr>
              </a:solidFill>
              <a:ln w="50800">
                <a:solidFill>
                  <a:schemeClr val="tx1"/>
                </a:solidFill>
                <a:round/>
                <a:headEnd/>
                <a:tailEnd/>
              </a:ln>
            </p:spPr>
            <p:txBody>
              <a:bodyPr wrap="none" anchor="ctr">
                <a:prstTxWarp prst="textNoShape">
                  <a:avLst/>
                </a:prstTxWarp>
              </a:bodyPr>
              <a:lstStyle/>
              <a:p>
                <a:endParaRPr lang="en-US"/>
              </a:p>
            </p:txBody>
          </p:sp>
          <p:sp>
            <p:nvSpPr>
              <p:cNvPr id="20488" name="Text Box 7"/>
              <p:cNvSpPr txBox="1">
                <a:spLocks noChangeArrowheads="1"/>
              </p:cNvSpPr>
              <p:nvPr/>
            </p:nvSpPr>
            <p:spPr bwMode="auto">
              <a:xfrm>
                <a:off x="2208" y="1344"/>
                <a:ext cx="1392" cy="989"/>
              </a:xfrm>
              <a:prstGeom prst="rect">
                <a:avLst/>
              </a:prstGeom>
              <a:noFill/>
              <a:ln w="9525" algn="ctr">
                <a:noFill/>
                <a:miter lim="800000"/>
                <a:headEnd/>
                <a:tailEnd/>
              </a:ln>
            </p:spPr>
            <p:txBody>
              <a:bodyPr>
                <a:spAutoFit/>
              </a:bodyPr>
              <a:lstStyle/>
              <a:p>
                <a:pPr>
                  <a:spcBef>
                    <a:spcPct val="50000"/>
                  </a:spcBef>
                  <a:defRPr/>
                </a:pPr>
                <a:r>
                  <a:rPr lang="en-US" sz="3200" b="1" dirty="0">
                    <a:effectLst>
                      <a:outerShdw blurRad="38100" dist="38100" dir="2700000" algn="tl">
                        <a:srgbClr val="000000">
                          <a:alpha val="43137"/>
                        </a:srgbClr>
                      </a:outerShdw>
                    </a:effectLst>
                  </a:rPr>
                  <a:t>ICD-9-CM Procedure Codes</a:t>
                </a:r>
              </a:p>
            </p:txBody>
          </p:sp>
          <p:sp>
            <p:nvSpPr>
              <p:cNvPr id="75785" name="Line 8"/>
              <p:cNvSpPr>
                <a:spLocks noChangeShapeType="1"/>
              </p:cNvSpPr>
              <p:nvPr/>
            </p:nvSpPr>
            <p:spPr bwMode="auto">
              <a:xfrm flipH="1">
                <a:off x="2400" y="2436"/>
                <a:ext cx="192" cy="54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75786" name="Line 9"/>
              <p:cNvSpPr>
                <a:spLocks noChangeShapeType="1"/>
              </p:cNvSpPr>
              <p:nvPr/>
            </p:nvSpPr>
            <p:spPr bwMode="auto">
              <a:xfrm>
                <a:off x="3648" y="2256"/>
                <a:ext cx="576" cy="384"/>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75787" name="Line 10"/>
              <p:cNvSpPr>
                <a:spLocks noChangeShapeType="1"/>
              </p:cNvSpPr>
              <p:nvPr/>
            </p:nvSpPr>
            <p:spPr bwMode="auto">
              <a:xfrm>
                <a:off x="3360" y="2400"/>
                <a:ext cx="144" cy="528"/>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20492" name="Text Box 11"/>
              <p:cNvSpPr txBox="1">
                <a:spLocks noChangeArrowheads="1"/>
              </p:cNvSpPr>
              <p:nvPr/>
            </p:nvSpPr>
            <p:spPr bwMode="auto">
              <a:xfrm>
                <a:off x="144" y="2448"/>
                <a:ext cx="1200" cy="485"/>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Minor Diagnostic</a:t>
                </a:r>
              </a:p>
            </p:txBody>
          </p:sp>
          <p:sp>
            <p:nvSpPr>
              <p:cNvPr id="20493" name="Text Box 12"/>
              <p:cNvSpPr txBox="1">
                <a:spLocks noChangeArrowheads="1"/>
              </p:cNvSpPr>
              <p:nvPr/>
            </p:nvSpPr>
            <p:spPr bwMode="auto">
              <a:xfrm>
                <a:off x="1488" y="3024"/>
                <a:ext cx="1296" cy="485"/>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Minor Therapeutic</a:t>
                </a:r>
              </a:p>
            </p:txBody>
          </p:sp>
          <p:sp>
            <p:nvSpPr>
              <p:cNvPr id="20494" name="Text Box 13"/>
              <p:cNvSpPr txBox="1">
                <a:spLocks noChangeArrowheads="1"/>
              </p:cNvSpPr>
              <p:nvPr/>
            </p:nvSpPr>
            <p:spPr bwMode="auto">
              <a:xfrm>
                <a:off x="3072" y="3024"/>
                <a:ext cx="1200" cy="485"/>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Major Diagnostic</a:t>
                </a:r>
              </a:p>
            </p:txBody>
          </p:sp>
          <p:sp>
            <p:nvSpPr>
              <p:cNvPr id="20495" name="Text Box 14"/>
              <p:cNvSpPr txBox="1">
                <a:spLocks noChangeArrowheads="1"/>
              </p:cNvSpPr>
              <p:nvPr/>
            </p:nvSpPr>
            <p:spPr bwMode="auto">
              <a:xfrm>
                <a:off x="4318" y="2448"/>
                <a:ext cx="1344" cy="485"/>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Major Therapeutic</a:t>
                </a:r>
              </a:p>
            </p:txBody>
          </p:sp>
        </p:grpSp>
      </p:grpSp>
    </p:spTree>
  </p:cSld>
  <p:clrMapOvr>
    <a:masterClrMapping/>
  </p:clrMapOvr>
  <p:transition spd="med" advClick="0">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84130" name="Rectangle 2"/>
          <p:cNvSpPr>
            <a:spLocks noGrp="1" noChangeArrowheads="1"/>
          </p:cNvSpPr>
          <p:nvPr>
            <p:ph type="title"/>
          </p:nvPr>
        </p:nvSpPr>
        <p:spPr>
          <a:xfrm>
            <a:off x="1760538" y="152400"/>
            <a:ext cx="6088062" cy="768350"/>
          </a:xfrm>
        </p:spPr>
        <p:txBody>
          <a:bodyPr/>
          <a:lstStyle/>
          <a:p>
            <a:pPr eaLnBrk="1" hangingPunct="1">
              <a:defRPr/>
            </a:pPr>
            <a:r>
              <a:rPr lang="en-US" sz="2800" dirty="0" smtClean="0"/>
              <a:t>Chronic Condition Indicator (CCI)</a:t>
            </a:r>
          </a:p>
        </p:txBody>
      </p:sp>
      <p:sp>
        <p:nvSpPr>
          <p:cNvPr id="76803" name="Slide Number Placeholder 10"/>
          <p:cNvSpPr>
            <a:spLocks noGrp="1"/>
          </p:cNvSpPr>
          <p:nvPr>
            <p:ph type="sldNum" sz="quarter" idx="10"/>
          </p:nvPr>
        </p:nvSpPr>
        <p:spPr>
          <a:noFill/>
        </p:spPr>
        <p:txBody>
          <a:bodyPr/>
          <a:lstStyle/>
          <a:p>
            <a:fld id="{ADD254D2-F654-974B-9667-6099FECA306B}" type="slidenum">
              <a:rPr lang="en-US"/>
              <a:pPr/>
              <a:t>61</a:t>
            </a:fld>
            <a:endParaRPr lang="en-US"/>
          </a:p>
        </p:txBody>
      </p:sp>
      <p:grpSp>
        <p:nvGrpSpPr>
          <p:cNvPr id="11" name="Group 10"/>
          <p:cNvGrpSpPr/>
          <p:nvPr/>
        </p:nvGrpSpPr>
        <p:grpSpPr>
          <a:xfrm>
            <a:off x="762000" y="1676400"/>
            <a:ext cx="7848600" cy="4916488"/>
            <a:chOff x="762000" y="1676400"/>
            <a:chExt cx="7848600" cy="4916488"/>
          </a:xfrm>
        </p:grpSpPr>
        <p:sp>
          <p:nvSpPr>
            <p:cNvPr id="76804" name="Oval 3"/>
            <p:cNvSpPr>
              <a:spLocks noChangeArrowheads="1"/>
            </p:cNvSpPr>
            <p:nvPr/>
          </p:nvSpPr>
          <p:spPr bwMode="auto">
            <a:xfrm>
              <a:off x="2743200" y="1676400"/>
              <a:ext cx="3657600" cy="2209800"/>
            </a:xfrm>
            <a:prstGeom prst="ellipse">
              <a:avLst/>
            </a:prstGeom>
            <a:solidFill>
              <a:schemeClr val="accent1">
                <a:alpha val="20000"/>
              </a:schemeClr>
            </a:solidFill>
            <a:ln w="50800">
              <a:solidFill>
                <a:schemeClr val="tx1"/>
              </a:solidFill>
              <a:round/>
              <a:headEnd/>
              <a:tailEnd/>
            </a:ln>
          </p:spPr>
          <p:txBody>
            <a:bodyPr wrap="none" anchor="ctr">
              <a:prstTxWarp prst="textNoShape">
                <a:avLst/>
              </a:prstTxWarp>
            </a:bodyPr>
            <a:lstStyle/>
            <a:p>
              <a:endParaRPr lang="en-US" sz="2200"/>
            </a:p>
          </p:txBody>
        </p:sp>
        <p:sp>
          <p:nvSpPr>
            <p:cNvPr id="23557" name="Text Box 4"/>
            <p:cNvSpPr txBox="1">
              <a:spLocks noChangeArrowheads="1"/>
            </p:cNvSpPr>
            <p:nvPr/>
          </p:nvSpPr>
          <p:spPr bwMode="auto">
            <a:xfrm>
              <a:off x="3505200" y="2133600"/>
              <a:ext cx="2209800" cy="1292225"/>
            </a:xfrm>
            <a:prstGeom prst="rect">
              <a:avLst/>
            </a:prstGeom>
            <a:noFill/>
            <a:ln w="9525" algn="ctr">
              <a:noFill/>
              <a:miter lim="800000"/>
              <a:headEnd/>
              <a:tailEnd/>
            </a:ln>
          </p:spPr>
          <p:txBody>
            <a:bodyPr>
              <a:spAutoFit/>
            </a:bodyPr>
            <a:lstStyle/>
            <a:p>
              <a:pPr>
                <a:spcBef>
                  <a:spcPct val="50000"/>
                </a:spcBef>
                <a:defRPr/>
              </a:pPr>
              <a:r>
                <a:rPr lang="en-US" sz="2600" b="1" dirty="0">
                  <a:effectLst>
                    <a:outerShdw blurRad="38100" dist="38100" dir="2700000" algn="tl">
                      <a:srgbClr val="000000">
                        <a:alpha val="43137"/>
                      </a:srgbClr>
                    </a:outerShdw>
                  </a:effectLst>
                </a:rPr>
                <a:t>ICD-9-CM Diagnosis Codes</a:t>
              </a:r>
            </a:p>
          </p:txBody>
        </p:sp>
        <p:sp>
          <p:nvSpPr>
            <p:cNvPr id="76806" name="Line 5"/>
            <p:cNvSpPr>
              <a:spLocks noChangeShapeType="1"/>
            </p:cNvSpPr>
            <p:nvPr/>
          </p:nvSpPr>
          <p:spPr bwMode="auto">
            <a:xfrm flipH="1">
              <a:off x="2895600" y="3657600"/>
              <a:ext cx="533400" cy="8382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76807" name="Line 6"/>
            <p:cNvSpPr>
              <a:spLocks noChangeShapeType="1"/>
            </p:cNvSpPr>
            <p:nvPr/>
          </p:nvSpPr>
          <p:spPr bwMode="auto">
            <a:xfrm>
              <a:off x="5791200" y="3657600"/>
              <a:ext cx="533400" cy="7620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23560" name="Text Box 7"/>
            <p:cNvSpPr txBox="1">
              <a:spLocks noChangeArrowheads="1"/>
            </p:cNvSpPr>
            <p:nvPr/>
          </p:nvSpPr>
          <p:spPr bwMode="auto">
            <a:xfrm>
              <a:off x="1828800" y="4648200"/>
              <a:ext cx="2057400" cy="430213"/>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Chronic</a:t>
              </a:r>
            </a:p>
          </p:txBody>
        </p:sp>
        <p:sp>
          <p:nvSpPr>
            <p:cNvPr id="23561" name="Text Box 8"/>
            <p:cNvSpPr txBox="1">
              <a:spLocks noChangeArrowheads="1"/>
            </p:cNvSpPr>
            <p:nvPr/>
          </p:nvSpPr>
          <p:spPr bwMode="auto">
            <a:xfrm>
              <a:off x="5943600" y="4495800"/>
              <a:ext cx="1905000" cy="430213"/>
            </a:xfrm>
            <a:prstGeom prst="rect">
              <a:avLst/>
            </a:prstGeom>
            <a:noFill/>
            <a:ln w="9525" algn="ctr">
              <a:solidFill>
                <a:schemeClr val="tx1"/>
              </a:solidFill>
              <a:miter lim="800000"/>
              <a:headEnd/>
              <a:tailEnd/>
            </a:ln>
          </p:spPr>
          <p:txBody>
            <a:bodyPr>
              <a:spAutoFit/>
            </a:bodyPr>
            <a:lstStyle/>
            <a:p>
              <a:pPr>
                <a:spcBef>
                  <a:spcPct val="50000"/>
                </a:spcBef>
                <a:defRPr/>
              </a:pPr>
              <a:r>
                <a:rPr lang="en-US" sz="2200" b="1" dirty="0">
                  <a:solidFill>
                    <a:schemeClr val="folHlink"/>
                  </a:solidFill>
                  <a:effectLst>
                    <a:outerShdw blurRad="38100" dist="38100" dir="2700000" algn="tl">
                      <a:srgbClr val="000000">
                        <a:alpha val="43137"/>
                      </a:srgbClr>
                    </a:outerShdw>
                  </a:effectLst>
                </a:rPr>
                <a:t>Non-Chronic</a:t>
              </a:r>
            </a:p>
          </p:txBody>
        </p:sp>
        <p:sp>
          <p:nvSpPr>
            <p:cNvPr id="23562" name="Text Box 9"/>
            <p:cNvSpPr txBox="1">
              <a:spLocks noChangeArrowheads="1"/>
            </p:cNvSpPr>
            <p:nvPr/>
          </p:nvSpPr>
          <p:spPr bwMode="auto">
            <a:xfrm>
              <a:off x="762000" y="5638800"/>
              <a:ext cx="7848600" cy="954088"/>
            </a:xfrm>
            <a:prstGeom prst="rect">
              <a:avLst/>
            </a:prstGeom>
            <a:noFill/>
            <a:ln w="9525" algn="ctr">
              <a:solidFill>
                <a:schemeClr val="tx1"/>
              </a:solidFill>
              <a:miter lim="800000"/>
              <a:headEnd/>
              <a:tailEnd/>
            </a:ln>
          </p:spPr>
          <p:txBody>
            <a:bodyPr>
              <a:spAutoFit/>
            </a:bodyPr>
            <a:lstStyle/>
            <a:p>
              <a:pPr>
                <a:spcBef>
                  <a:spcPct val="50000"/>
                </a:spcBef>
                <a:defRPr/>
              </a:pPr>
              <a:r>
                <a:rPr lang="en-US" sz="2800" b="1" dirty="0">
                  <a:effectLst>
                    <a:outerShdw blurRad="38100" dist="38100" dir="2700000" algn="tl">
                      <a:srgbClr val="000000">
                        <a:alpha val="43137"/>
                      </a:srgbClr>
                    </a:outerShdw>
                  </a:effectLst>
                </a:rPr>
                <a:t>Groups ICD-9-CM Diagnosis Codes into Chronic or Non-Chronic Categories</a:t>
              </a:r>
            </a:p>
          </p:txBody>
        </p:sp>
      </p:grpSp>
    </p:spTree>
  </p:cSld>
  <p:clrMapOvr>
    <a:masterClrMapping/>
  </p:clrMapOvr>
  <p:transition spd="med" advClick="0">
    <p:fade/>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14" name="Group 13"/>
          <p:cNvGrpSpPr/>
          <p:nvPr/>
        </p:nvGrpSpPr>
        <p:grpSpPr>
          <a:xfrm>
            <a:off x="152400" y="1600200"/>
            <a:ext cx="8839200" cy="5138738"/>
            <a:chOff x="152400" y="1600200"/>
            <a:chExt cx="8839200" cy="5138738"/>
          </a:xfrm>
        </p:grpSpPr>
        <p:sp>
          <p:nvSpPr>
            <p:cNvPr id="26626" name="Text Box 2"/>
            <p:cNvSpPr txBox="1">
              <a:spLocks noChangeArrowheads="1"/>
            </p:cNvSpPr>
            <p:nvPr/>
          </p:nvSpPr>
          <p:spPr bwMode="auto">
            <a:xfrm>
              <a:off x="914400" y="4800600"/>
              <a:ext cx="7543800" cy="1938338"/>
            </a:xfrm>
            <a:prstGeom prst="rect">
              <a:avLst/>
            </a:prstGeom>
            <a:noFill/>
            <a:ln w="9525" algn="ctr">
              <a:solidFill>
                <a:schemeClr val="tx1"/>
              </a:solidFill>
              <a:miter lim="800000"/>
              <a:headEnd/>
              <a:tailEnd/>
            </a:ln>
          </p:spPr>
          <p:txBody>
            <a:bodyPr>
              <a:prstTxWarp prst="textNoShape">
                <a:avLst/>
              </a:prstTxWarp>
              <a:spAutoFit/>
            </a:bodyPr>
            <a:lstStyle/>
            <a:p>
              <a:r>
                <a:rPr lang="en-US" sz="2800" b="1">
                  <a:effectLst>
                    <a:outerShdw blurRad="38100" dist="38100" dir="2700000" algn="tl">
                      <a:srgbClr val="000000"/>
                    </a:outerShdw>
                  </a:effectLst>
                </a:rPr>
                <a:t>The Comorbidity Software is based on the ICD-9-CM coding scheme. Creates 29 variables that identify major comorbidities.</a:t>
              </a:r>
            </a:p>
            <a:p>
              <a:r>
                <a:rPr lang="en-US" sz="2800" b="1">
                  <a:effectLst>
                    <a:outerShdw blurRad="38100" dist="38100" dir="2700000" algn="tl">
                      <a:srgbClr val="000000"/>
                    </a:outerShdw>
                  </a:effectLst>
                </a:rPr>
                <a:t>* Elixhauser et al., </a:t>
              </a:r>
              <a:r>
                <a:rPr lang="en-US" sz="2800" b="1" i="1">
                  <a:effectLst>
                    <a:outerShdw blurRad="38100" dist="38100" dir="2700000" algn="tl">
                      <a:srgbClr val="000000"/>
                    </a:outerShdw>
                  </a:effectLst>
                </a:rPr>
                <a:t>Medical Care, 1998</a:t>
              </a:r>
              <a:endParaRPr lang="en-US" sz="2800" b="1">
                <a:effectLst>
                  <a:outerShdw blurRad="38100" dist="38100" dir="2700000" algn="tl">
                    <a:srgbClr val="000000"/>
                  </a:outerShdw>
                </a:effectLst>
              </a:endParaRPr>
            </a:p>
          </p:txBody>
        </p:sp>
        <p:pic>
          <p:nvPicPr>
            <p:cNvPr id="1734660" name="Picture 4" descr="Compact"/>
            <p:cNvPicPr>
              <a:picLocks noChangeAspect="1" noChangeArrowheads="1"/>
            </p:cNvPicPr>
            <p:nvPr/>
          </p:nvPicPr>
          <p:blipFill>
            <a:blip r:embed="rId3"/>
            <a:srcRect/>
            <a:stretch>
              <a:fillRect/>
            </a:stretch>
          </p:blipFill>
          <p:spPr bwMode="auto">
            <a:xfrm>
              <a:off x="3276600" y="2667000"/>
              <a:ext cx="2527300" cy="1233488"/>
            </a:xfrm>
            <a:prstGeom prst="rect">
              <a:avLst/>
            </a:prstGeom>
            <a:noFill/>
            <a:effectLst>
              <a:outerShdw dist="17961" dir="2700000" algn="ctr" rotWithShape="0">
                <a:schemeClr val="tx1"/>
              </a:outerShdw>
            </a:effectLst>
          </p:spPr>
        </p:pic>
        <p:sp>
          <p:nvSpPr>
            <p:cNvPr id="77829" name="Oval 5"/>
            <p:cNvSpPr>
              <a:spLocks noChangeArrowheads="1"/>
            </p:cNvSpPr>
            <p:nvPr/>
          </p:nvSpPr>
          <p:spPr bwMode="auto">
            <a:xfrm>
              <a:off x="1295400" y="1600200"/>
              <a:ext cx="7239000" cy="1066800"/>
            </a:xfrm>
            <a:prstGeom prst="ellipse">
              <a:avLst/>
            </a:prstGeom>
            <a:noFill/>
            <a:ln w="9525">
              <a:noFill/>
              <a:round/>
              <a:headEnd/>
              <a:tailEnd/>
            </a:ln>
          </p:spPr>
          <p:txBody>
            <a:bodyPr wrap="none" lIns="92453" tIns="46226" rIns="92453" bIns="46226" anchor="ctr">
              <a:prstTxWarp prst="textNoShape">
                <a:avLst/>
              </a:prstTxWarp>
            </a:bodyPr>
            <a:lstStyle/>
            <a:p>
              <a:endParaRPr lang="en-US"/>
            </a:p>
          </p:txBody>
        </p:sp>
        <p:sp>
          <p:nvSpPr>
            <p:cNvPr id="26630" name="Text Box 6"/>
            <p:cNvSpPr txBox="1">
              <a:spLocks noChangeArrowheads="1"/>
            </p:cNvSpPr>
            <p:nvPr/>
          </p:nvSpPr>
          <p:spPr bwMode="auto">
            <a:xfrm>
              <a:off x="152400" y="2819400"/>
              <a:ext cx="3048000" cy="1108075"/>
            </a:xfrm>
            <a:prstGeom prst="rect">
              <a:avLst/>
            </a:prstGeom>
            <a:noFill/>
            <a:ln w="9525" algn="ctr">
              <a:no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ICD-9-CM Codes, DRGs on Administrative Data</a:t>
              </a:r>
            </a:p>
          </p:txBody>
        </p:sp>
        <p:sp>
          <p:nvSpPr>
            <p:cNvPr id="77831" name="Line 7"/>
            <p:cNvSpPr>
              <a:spLocks noChangeShapeType="1"/>
            </p:cNvSpPr>
            <p:nvPr/>
          </p:nvSpPr>
          <p:spPr bwMode="auto">
            <a:xfrm>
              <a:off x="2590800" y="3276600"/>
              <a:ext cx="609600" cy="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sp>
          <p:nvSpPr>
            <p:cNvPr id="26632" name="Text Box 8"/>
            <p:cNvSpPr txBox="1">
              <a:spLocks noChangeArrowheads="1"/>
            </p:cNvSpPr>
            <p:nvPr/>
          </p:nvSpPr>
          <p:spPr bwMode="auto">
            <a:xfrm>
              <a:off x="3505200" y="1828800"/>
              <a:ext cx="2057400" cy="830263"/>
            </a:xfrm>
            <a:prstGeom prst="rect">
              <a:avLst/>
            </a:prstGeom>
            <a:noFill/>
            <a:ln w="9525" algn="ctr">
              <a:noFill/>
              <a:miter lim="800000"/>
              <a:headEnd/>
              <a:tailEnd/>
            </a:ln>
          </p:spPr>
          <p:txBody>
            <a:bodyPr>
              <a:spAutoFit/>
            </a:bodyPr>
            <a:lstStyle/>
            <a:p>
              <a:pPr>
                <a:spcBef>
                  <a:spcPct val="50000"/>
                </a:spcBef>
                <a:defRPr/>
              </a:pPr>
              <a:r>
                <a:rPr lang="en-US" sz="2400" b="1" dirty="0" err="1">
                  <a:effectLst>
                    <a:outerShdw blurRad="38100" dist="38100" dir="2700000" algn="tl">
                      <a:srgbClr val="000000">
                        <a:alpha val="43137"/>
                      </a:srgbClr>
                    </a:outerShdw>
                  </a:effectLst>
                </a:rPr>
                <a:t>Comorbidity</a:t>
              </a:r>
              <a:r>
                <a:rPr lang="en-US" sz="2400" b="1" dirty="0">
                  <a:effectLst>
                    <a:outerShdw blurRad="38100" dist="38100" dir="2700000" algn="tl">
                      <a:srgbClr val="000000">
                        <a:alpha val="43137"/>
                      </a:srgbClr>
                    </a:outerShdw>
                  </a:effectLst>
                </a:rPr>
                <a:t> Software</a:t>
              </a:r>
            </a:p>
          </p:txBody>
        </p:sp>
        <p:sp>
          <p:nvSpPr>
            <p:cNvPr id="77833" name="Line 9"/>
            <p:cNvSpPr>
              <a:spLocks noChangeShapeType="1"/>
            </p:cNvSpPr>
            <p:nvPr/>
          </p:nvSpPr>
          <p:spPr bwMode="auto">
            <a:xfrm flipV="1">
              <a:off x="5943600" y="2743200"/>
              <a:ext cx="685800" cy="38100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sp>
          <p:nvSpPr>
            <p:cNvPr id="77834" name="Line 10"/>
            <p:cNvSpPr>
              <a:spLocks noChangeShapeType="1"/>
            </p:cNvSpPr>
            <p:nvPr/>
          </p:nvSpPr>
          <p:spPr bwMode="auto">
            <a:xfrm flipV="1">
              <a:off x="5943600" y="3200400"/>
              <a:ext cx="685800" cy="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sp>
          <p:nvSpPr>
            <p:cNvPr id="77835" name="Line 11"/>
            <p:cNvSpPr>
              <a:spLocks noChangeShapeType="1"/>
            </p:cNvSpPr>
            <p:nvPr/>
          </p:nvSpPr>
          <p:spPr bwMode="auto">
            <a:xfrm>
              <a:off x="5943600" y="3276600"/>
              <a:ext cx="685800" cy="381000"/>
            </a:xfrm>
            <a:prstGeom prst="line">
              <a:avLst/>
            </a:prstGeom>
            <a:noFill/>
            <a:ln w="9525">
              <a:solidFill>
                <a:schemeClr val="tx1"/>
              </a:solidFill>
              <a:round/>
              <a:headEnd/>
              <a:tailEnd type="triangle" w="med" len="med"/>
            </a:ln>
          </p:spPr>
          <p:txBody>
            <a:bodyPr wrap="none" anchor="ctr">
              <a:prstTxWarp prst="textNoShape">
                <a:avLst/>
              </a:prstTxWarp>
            </a:bodyPr>
            <a:lstStyle/>
            <a:p>
              <a:endParaRPr lang="en-US"/>
            </a:p>
          </p:txBody>
        </p:sp>
        <p:sp>
          <p:nvSpPr>
            <p:cNvPr id="26636" name="Text Box 12"/>
            <p:cNvSpPr txBox="1">
              <a:spLocks noChangeArrowheads="1"/>
            </p:cNvSpPr>
            <p:nvPr/>
          </p:nvSpPr>
          <p:spPr bwMode="auto">
            <a:xfrm rot="10800000" flipV="1">
              <a:off x="6553200" y="2851150"/>
              <a:ext cx="2438400" cy="768350"/>
            </a:xfrm>
            <a:prstGeom prst="rect">
              <a:avLst/>
            </a:prstGeom>
            <a:noFill/>
            <a:ln w="9525" algn="ctr">
              <a:noFill/>
              <a:miter lim="800000"/>
              <a:headEnd/>
              <a:tailEnd/>
            </a:ln>
          </p:spPr>
          <p:txBody>
            <a:bodyPr>
              <a:spAutoFit/>
            </a:bodyPr>
            <a:lstStyle/>
            <a:p>
              <a:pPr>
                <a:spcBef>
                  <a:spcPct val="50000"/>
                </a:spcBef>
                <a:defRPr/>
              </a:pPr>
              <a:r>
                <a:rPr lang="en-US" sz="2200" b="1" dirty="0">
                  <a:effectLst>
                    <a:outerShdw blurRad="38100" dist="38100" dir="2700000" algn="tl">
                      <a:srgbClr val="000000">
                        <a:alpha val="43137"/>
                      </a:srgbClr>
                    </a:outerShdw>
                  </a:effectLst>
                </a:rPr>
                <a:t>29 </a:t>
              </a:r>
              <a:r>
                <a:rPr lang="en-US" sz="2200" b="1" dirty="0" err="1">
                  <a:effectLst>
                    <a:outerShdw blurRad="38100" dist="38100" dir="2700000" algn="tl">
                      <a:srgbClr val="000000">
                        <a:alpha val="43137"/>
                      </a:srgbClr>
                    </a:outerShdw>
                  </a:effectLst>
                </a:rPr>
                <a:t>Comorbidity</a:t>
              </a:r>
              <a:r>
                <a:rPr lang="en-US" sz="2200" b="1" dirty="0">
                  <a:effectLst>
                    <a:outerShdw blurRad="38100" dist="38100" dir="2700000" algn="tl">
                      <a:srgbClr val="000000">
                        <a:alpha val="43137"/>
                      </a:srgbClr>
                    </a:outerShdw>
                  </a:effectLst>
                </a:rPr>
                <a:t> Classifications</a:t>
              </a:r>
            </a:p>
          </p:txBody>
        </p:sp>
      </p:grpSp>
      <p:sp>
        <p:nvSpPr>
          <p:cNvPr id="15" name="Title 14"/>
          <p:cNvSpPr>
            <a:spLocks noGrp="1"/>
          </p:cNvSpPr>
          <p:nvPr>
            <p:ph type="title"/>
          </p:nvPr>
        </p:nvSpPr>
        <p:spPr/>
        <p:txBody>
          <a:bodyPr/>
          <a:lstStyle/>
          <a:p>
            <a:r>
              <a:rPr lang="en-US" dirty="0" err="1" smtClean="0"/>
              <a:t>Comorbidity</a:t>
            </a:r>
            <a:r>
              <a:rPr lang="en-US" dirty="0" smtClean="0"/>
              <a:t> </a:t>
            </a:r>
            <a:r>
              <a:rPr lang="en-US" dirty="0" smtClean="0"/>
              <a:t>Software</a:t>
            </a:r>
            <a:endParaRPr lang="en-US" dirty="0"/>
          </a:p>
        </p:txBody>
      </p:sp>
      <p:sp>
        <p:nvSpPr>
          <p:cNvPr id="77837" name="Slide Number Placeholder 13"/>
          <p:cNvSpPr>
            <a:spLocks noGrp="1"/>
          </p:cNvSpPr>
          <p:nvPr>
            <p:ph type="sldNum" sz="quarter" idx="10"/>
          </p:nvPr>
        </p:nvSpPr>
        <p:spPr>
          <a:noFill/>
        </p:spPr>
        <p:txBody>
          <a:bodyPr/>
          <a:lstStyle/>
          <a:p>
            <a:fld id="{45AA781A-260B-1147-8002-09B27504041F}" type="slidenum">
              <a:rPr lang="en-US"/>
              <a:pPr/>
              <a:t>62</a:t>
            </a:fld>
            <a:endParaRPr lang="en-US"/>
          </a:p>
        </p:txBody>
      </p:sp>
    </p:spTree>
  </p:cSld>
  <p:clrMapOvr>
    <a:masterClrMapping/>
  </p:clrMapOvr>
  <p:transition spd="med" advClick="0">
    <p:fade/>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02562" name="Rectangle 2"/>
          <p:cNvSpPr>
            <a:spLocks noGrp="1" noChangeArrowheads="1"/>
          </p:cNvSpPr>
          <p:nvPr>
            <p:ph type="title"/>
          </p:nvPr>
        </p:nvSpPr>
        <p:spPr>
          <a:xfrm>
            <a:off x="1524000" y="228600"/>
            <a:ext cx="6088063" cy="768350"/>
          </a:xfrm>
        </p:spPr>
        <p:txBody>
          <a:bodyPr/>
          <a:lstStyle/>
          <a:p>
            <a:pPr eaLnBrk="1" hangingPunct="1">
              <a:defRPr/>
            </a:pPr>
            <a:r>
              <a:rPr lang="en-US" sz="2800" dirty="0" smtClean="0"/>
              <a:t>Utilization Flags</a:t>
            </a:r>
          </a:p>
        </p:txBody>
      </p:sp>
      <p:sp>
        <p:nvSpPr>
          <p:cNvPr id="78851" name="Slide Number Placeholder 23"/>
          <p:cNvSpPr>
            <a:spLocks noGrp="1"/>
          </p:cNvSpPr>
          <p:nvPr>
            <p:ph type="sldNum" sz="quarter" idx="10"/>
          </p:nvPr>
        </p:nvSpPr>
        <p:spPr>
          <a:noFill/>
        </p:spPr>
        <p:txBody>
          <a:bodyPr/>
          <a:lstStyle/>
          <a:p>
            <a:fld id="{AE429B2F-0919-AE4A-BB2F-A8F05A5F06CC}" type="slidenum">
              <a:rPr lang="en-US"/>
              <a:pPr/>
              <a:t>63</a:t>
            </a:fld>
            <a:endParaRPr lang="en-US"/>
          </a:p>
        </p:txBody>
      </p:sp>
      <p:grpSp>
        <p:nvGrpSpPr>
          <p:cNvPr id="23" name="Group 22"/>
          <p:cNvGrpSpPr/>
          <p:nvPr/>
        </p:nvGrpSpPr>
        <p:grpSpPr>
          <a:xfrm>
            <a:off x="228600" y="1524000"/>
            <a:ext cx="8763000" cy="4800600"/>
            <a:chOff x="228600" y="1524000"/>
            <a:chExt cx="8763000" cy="4800600"/>
          </a:xfrm>
        </p:grpSpPr>
        <p:pic>
          <p:nvPicPr>
            <p:cNvPr id="1602564" name="Picture 4" descr="Compact"/>
            <p:cNvPicPr>
              <a:picLocks noChangeAspect="1" noChangeArrowheads="1"/>
            </p:cNvPicPr>
            <p:nvPr/>
          </p:nvPicPr>
          <p:blipFill>
            <a:blip r:embed="rId3"/>
            <a:srcRect/>
            <a:stretch>
              <a:fillRect/>
            </a:stretch>
          </p:blipFill>
          <p:spPr bwMode="auto">
            <a:xfrm>
              <a:off x="228600" y="4191000"/>
              <a:ext cx="2047875" cy="998538"/>
            </a:xfrm>
            <a:prstGeom prst="rect">
              <a:avLst/>
            </a:prstGeom>
            <a:noFill/>
            <a:ln w="9525">
              <a:noFill/>
              <a:miter lim="800000"/>
              <a:headEnd/>
              <a:tailEnd/>
            </a:ln>
            <a:effectLst>
              <a:outerShdw dist="17961" dir="2700000" algn="ctr" rotWithShape="0">
                <a:schemeClr val="tx1"/>
              </a:outerShdw>
            </a:effectLst>
          </p:spPr>
        </p:pic>
        <p:sp>
          <p:nvSpPr>
            <p:cNvPr id="29701" name="Text Box 5"/>
            <p:cNvSpPr txBox="1">
              <a:spLocks noChangeArrowheads="1"/>
            </p:cNvSpPr>
            <p:nvPr/>
          </p:nvSpPr>
          <p:spPr bwMode="auto">
            <a:xfrm>
              <a:off x="228600" y="2819400"/>
              <a:ext cx="2286000" cy="769938"/>
            </a:xfrm>
            <a:prstGeom prst="rect">
              <a:avLst/>
            </a:prstGeom>
            <a:noFill/>
            <a:ln w="9525" algn="ctr">
              <a:noFill/>
              <a:miter lim="800000"/>
              <a:headEnd/>
              <a:tailEnd/>
            </a:ln>
          </p:spPr>
          <p:txBody>
            <a:bodyPr>
              <a:spAutoFit/>
            </a:bodyPr>
            <a:lstStyle/>
            <a:p>
              <a:pPr>
                <a:spcBef>
                  <a:spcPct val="50000"/>
                </a:spcBef>
                <a:defRPr/>
              </a:pPr>
              <a:r>
                <a:rPr lang="en-US" sz="2200" b="1">
                  <a:effectLst>
                    <a:outerShdw blurRad="38100" dist="38100" dir="2700000" algn="tl">
                      <a:srgbClr val="000000">
                        <a:alpha val="43137"/>
                      </a:srgbClr>
                    </a:outerShdw>
                  </a:effectLst>
                </a:rPr>
                <a:t>Utilization Flag Software</a:t>
              </a:r>
            </a:p>
          </p:txBody>
        </p:sp>
        <p:sp>
          <p:nvSpPr>
            <p:cNvPr id="29702" name="Text Box 6"/>
            <p:cNvSpPr txBox="1">
              <a:spLocks noChangeArrowheads="1"/>
            </p:cNvSpPr>
            <p:nvPr/>
          </p:nvSpPr>
          <p:spPr bwMode="auto">
            <a:xfrm>
              <a:off x="5257800" y="3200400"/>
              <a:ext cx="1600200" cy="2495550"/>
            </a:xfrm>
            <a:prstGeom prst="rect">
              <a:avLst/>
            </a:prstGeom>
            <a:noFill/>
            <a:ln w="9525" algn="ctr">
              <a:noFill/>
              <a:miter lim="800000"/>
              <a:headEnd/>
              <a:tailEnd/>
            </a:ln>
          </p:spPr>
          <p:txBody>
            <a:bodyPr>
              <a:prstTxWarp prst="textNoShape">
                <a:avLst/>
              </a:prstTxWarp>
              <a:spAutoFit/>
            </a:bodyPr>
            <a:lstStyle/>
            <a:p>
              <a:pPr>
                <a:spcBef>
                  <a:spcPct val="50000"/>
                </a:spcBef>
              </a:pPr>
              <a:r>
                <a:rPr lang="en-US" sz="2200" b="1">
                  <a:effectLst>
                    <a:outerShdw blurRad="38100" dist="38100" dir="2700000" algn="tl">
                      <a:srgbClr val="000000"/>
                    </a:outerShdw>
                  </a:effectLst>
                </a:rPr>
                <a:t>ICD-9-CM codes</a:t>
              </a:r>
            </a:p>
            <a:p>
              <a:pPr>
                <a:spcBef>
                  <a:spcPct val="50000"/>
                </a:spcBef>
              </a:pPr>
              <a:r>
                <a:rPr lang="en-US" sz="2200" b="1">
                  <a:effectLst>
                    <a:outerShdw blurRad="38100" dist="38100" dir="2700000" algn="tl">
                      <a:srgbClr val="000000"/>
                    </a:outerShdw>
                  </a:effectLst>
                </a:rPr>
                <a:t>+</a:t>
              </a:r>
            </a:p>
            <a:p>
              <a:r>
                <a:rPr lang="en-US" sz="2200" b="1">
                  <a:effectLst>
                    <a:outerShdw blurRad="38100" dist="38100" dir="2700000" algn="tl">
                      <a:srgbClr val="000000"/>
                    </a:outerShdw>
                  </a:effectLst>
                </a:rPr>
                <a:t>UB-04 codes</a:t>
              </a:r>
            </a:p>
            <a:p>
              <a:endParaRPr lang="en-US" sz="2200" b="1"/>
            </a:p>
          </p:txBody>
        </p:sp>
        <p:sp>
          <p:nvSpPr>
            <p:cNvPr id="29703" name="Text Box 9"/>
            <p:cNvSpPr txBox="1">
              <a:spLocks noChangeArrowheads="1"/>
            </p:cNvSpPr>
            <p:nvPr/>
          </p:nvSpPr>
          <p:spPr bwMode="auto">
            <a:xfrm>
              <a:off x="762000" y="1524000"/>
              <a:ext cx="6629400" cy="892175"/>
            </a:xfrm>
            <a:prstGeom prst="rect">
              <a:avLst/>
            </a:prstGeom>
            <a:solidFill>
              <a:schemeClr val="accent1">
                <a:alpha val="20000"/>
              </a:schemeClr>
            </a:solidFill>
            <a:ln w="9525" algn="ctr">
              <a:solidFill>
                <a:schemeClr val="tx1"/>
              </a:solidFill>
              <a:miter lim="800000"/>
              <a:headEnd/>
              <a:tailEnd/>
            </a:ln>
          </p:spPr>
          <p:txBody>
            <a:bodyPr>
              <a:spAutoFit/>
            </a:bodyPr>
            <a:lstStyle/>
            <a:p>
              <a:pPr>
                <a:spcBef>
                  <a:spcPct val="50000"/>
                </a:spcBef>
                <a:defRPr/>
              </a:pPr>
              <a:r>
                <a:rPr lang="en-US" sz="2600" b="1" dirty="0">
                  <a:effectLst>
                    <a:outerShdw blurRad="38100" dist="38100" dir="2700000" algn="tl">
                      <a:srgbClr val="000000">
                        <a:alpha val="43137"/>
                      </a:srgbClr>
                    </a:outerShdw>
                  </a:effectLst>
                </a:rPr>
                <a:t>Reveals additional information about use of health care services </a:t>
              </a:r>
            </a:p>
          </p:txBody>
        </p:sp>
        <p:sp>
          <p:nvSpPr>
            <p:cNvPr id="78856" name="Rectangle 10"/>
            <p:cNvSpPr>
              <a:spLocks noChangeArrowheads="1"/>
            </p:cNvSpPr>
            <p:nvPr/>
          </p:nvSpPr>
          <p:spPr bwMode="auto">
            <a:xfrm>
              <a:off x="7315200" y="2667000"/>
              <a:ext cx="1671638" cy="3657600"/>
            </a:xfrm>
            <a:prstGeom prst="rect">
              <a:avLst/>
            </a:prstGeom>
            <a:solidFill>
              <a:schemeClr val="accent1">
                <a:alpha val="20000"/>
              </a:schemeClr>
            </a:solidFill>
            <a:ln w="9525">
              <a:solidFill>
                <a:schemeClr val="tx1"/>
              </a:solidFill>
              <a:miter lim="800000"/>
              <a:headEnd/>
              <a:tailEnd/>
            </a:ln>
          </p:spPr>
          <p:txBody>
            <a:bodyPr wrap="none" anchor="ctr">
              <a:prstTxWarp prst="textNoShape">
                <a:avLst/>
              </a:prstTxWarp>
            </a:bodyPr>
            <a:lstStyle/>
            <a:p>
              <a:endParaRPr lang="en-US"/>
            </a:p>
          </p:txBody>
        </p:sp>
        <p:sp>
          <p:nvSpPr>
            <p:cNvPr id="29705" name="Text Box 12"/>
            <p:cNvSpPr txBox="1">
              <a:spLocks noChangeArrowheads="1"/>
            </p:cNvSpPr>
            <p:nvPr/>
          </p:nvSpPr>
          <p:spPr bwMode="auto">
            <a:xfrm>
              <a:off x="7315200" y="2514600"/>
              <a:ext cx="1676400" cy="3292475"/>
            </a:xfrm>
            <a:prstGeom prst="rect">
              <a:avLst/>
            </a:prstGeom>
            <a:noFill/>
            <a:ln w="9525" algn="ctr">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  Emergency</a:t>
              </a:r>
              <a:r>
                <a:rPr lang="en-US" b="1" dirty="0">
                  <a:effectLst>
                    <a:outerShdw blurRad="38100" dist="38100" dir="2700000" algn="tl">
                      <a:srgbClr val="000000">
                        <a:alpha val="43137"/>
                      </a:srgbClr>
                    </a:outerShdw>
                  </a:effectLst>
                </a:rPr>
                <a:t> </a:t>
              </a:r>
              <a:r>
                <a:rPr lang="en-US" sz="2000" b="1" dirty="0">
                  <a:effectLst>
                    <a:outerShdw blurRad="38100" dist="38100" dir="2700000" algn="tl">
                      <a:srgbClr val="000000">
                        <a:alpha val="43137"/>
                      </a:srgbClr>
                    </a:outerShdw>
                  </a:effectLst>
                </a:rPr>
                <a:t>Room</a:t>
              </a:r>
            </a:p>
            <a:p>
              <a:pPr>
                <a:spcBef>
                  <a:spcPct val="50000"/>
                </a:spcBef>
                <a:defRPr/>
              </a:pPr>
              <a:endParaRPr lang="en-US" sz="800" b="1" dirty="0">
                <a:effectLst>
                  <a:outerShdw blurRad="38100" dist="38100" dir="2700000" algn="tl">
                    <a:srgbClr val="000000">
                      <a:alpha val="43137"/>
                    </a:srgbClr>
                  </a:outerShdw>
                </a:effectLst>
              </a:endParaRPr>
            </a:p>
            <a:p>
              <a:pPr>
                <a:spcBef>
                  <a:spcPct val="50000"/>
                </a:spcBef>
                <a:defRPr/>
              </a:pPr>
              <a:r>
                <a:rPr lang="en-US" sz="2000" b="1" dirty="0">
                  <a:effectLst>
                    <a:outerShdw blurRad="38100" dist="38100" dir="2700000" algn="tl">
                      <a:srgbClr val="000000">
                        <a:alpha val="43137"/>
                      </a:srgbClr>
                    </a:outerShdw>
                  </a:effectLst>
                </a:rPr>
                <a:t>Chest                       X-ray /                   CT Scan</a:t>
              </a:r>
            </a:p>
            <a:p>
              <a:pPr>
                <a:spcBef>
                  <a:spcPct val="50000"/>
                </a:spcBef>
                <a:defRPr/>
              </a:pPr>
              <a:endParaRPr lang="en-US" sz="800" b="1" dirty="0">
                <a:effectLst>
                  <a:outerShdw blurRad="38100" dist="38100" dir="2700000" algn="tl">
                    <a:srgbClr val="000000">
                      <a:alpha val="43137"/>
                    </a:srgbClr>
                  </a:outerShdw>
                </a:effectLst>
              </a:endParaRPr>
            </a:p>
            <a:p>
              <a:pPr>
                <a:spcBef>
                  <a:spcPct val="50000"/>
                </a:spcBef>
                <a:defRPr/>
              </a:pPr>
              <a:r>
                <a:rPr lang="en-US" sz="2000" b="1" dirty="0">
                  <a:effectLst>
                    <a:outerShdw blurRad="38100" dist="38100" dir="2700000" algn="tl">
                      <a:srgbClr val="000000">
                        <a:alpha val="43137"/>
                      </a:srgbClr>
                    </a:outerShdw>
                  </a:effectLst>
                </a:rPr>
                <a:t> Intensive Care Unit</a:t>
              </a:r>
            </a:p>
          </p:txBody>
        </p:sp>
        <p:sp>
          <p:nvSpPr>
            <p:cNvPr id="29706" name="AutoShape 13"/>
            <p:cNvSpPr>
              <a:spLocks noChangeArrowheads="1"/>
            </p:cNvSpPr>
            <p:nvPr/>
          </p:nvSpPr>
          <p:spPr bwMode="auto">
            <a:xfrm>
              <a:off x="5105400" y="4495800"/>
              <a:ext cx="457200" cy="304800"/>
            </a:xfrm>
            <a:prstGeom prst="rightArrow">
              <a:avLst>
                <a:gd name="adj1" fmla="val 50000"/>
                <a:gd name="adj2" fmla="val 37500"/>
              </a:avLst>
            </a:prstGeom>
            <a:solidFill>
              <a:schemeClr val="accent1">
                <a:alpha val="30196"/>
              </a:schemeClr>
            </a:solidFill>
            <a:ln w="9525" algn="ctr">
              <a:solidFill>
                <a:schemeClr val="tx1"/>
              </a:solidFill>
              <a:miter lim="800000"/>
              <a:headEnd/>
              <a:tailEnd/>
            </a:ln>
          </p:spPr>
          <p:txBody>
            <a:bodyPr wrap="none" anchor="ctr"/>
            <a:lstStyle/>
            <a:p>
              <a:pPr>
                <a:defRPr/>
              </a:pPr>
              <a:endParaRPr lang="en-US">
                <a:effectLst>
                  <a:outerShdw blurRad="38100" dist="38100" dir="2700000" algn="tl">
                    <a:srgbClr val="000000">
                      <a:alpha val="43137"/>
                    </a:srgbClr>
                  </a:outerShdw>
                </a:effectLst>
              </a:endParaRPr>
            </a:p>
          </p:txBody>
        </p:sp>
        <p:sp>
          <p:nvSpPr>
            <p:cNvPr id="29707" name="AutoShape 14"/>
            <p:cNvSpPr>
              <a:spLocks noChangeArrowheads="1"/>
            </p:cNvSpPr>
            <p:nvPr/>
          </p:nvSpPr>
          <p:spPr bwMode="auto">
            <a:xfrm>
              <a:off x="2362200" y="4495800"/>
              <a:ext cx="457200" cy="304800"/>
            </a:xfrm>
            <a:prstGeom prst="rightArrow">
              <a:avLst>
                <a:gd name="adj1" fmla="val 50000"/>
                <a:gd name="adj2" fmla="val 37500"/>
              </a:avLst>
            </a:prstGeom>
            <a:solidFill>
              <a:schemeClr val="accent1">
                <a:alpha val="30196"/>
              </a:schemeClr>
            </a:solidFill>
            <a:ln w="9525" algn="ctr">
              <a:solidFill>
                <a:schemeClr val="tx1"/>
              </a:solidFill>
              <a:miter lim="800000"/>
              <a:headEnd/>
              <a:tailEnd/>
            </a:ln>
          </p:spPr>
          <p:txBody>
            <a:bodyPr wrap="none" anchor="ctr"/>
            <a:lstStyle/>
            <a:p>
              <a:pPr>
                <a:defRPr/>
              </a:pPr>
              <a:endParaRPr lang="en-US">
                <a:effectLst>
                  <a:outerShdw blurRad="38100" dist="38100" dir="2700000" algn="tl">
                    <a:srgbClr val="000000">
                      <a:alpha val="43137"/>
                    </a:srgbClr>
                  </a:outerShdw>
                </a:effectLst>
              </a:endParaRPr>
            </a:p>
          </p:txBody>
        </p:sp>
        <p:grpSp>
          <p:nvGrpSpPr>
            <p:cNvPr id="78860" name="Group 15"/>
            <p:cNvGrpSpPr>
              <a:grpSpLocks/>
            </p:cNvGrpSpPr>
            <p:nvPr/>
          </p:nvGrpSpPr>
          <p:grpSpPr bwMode="auto">
            <a:xfrm>
              <a:off x="3048000" y="4648200"/>
              <a:ext cx="1905000" cy="1141413"/>
              <a:chOff x="336" y="2784"/>
              <a:chExt cx="1200" cy="719"/>
            </a:xfrm>
          </p:grpSpPr>
          <p:sp>
            <p:nvSpPr>
              <p:cNvPr id="78869" name="AutoShape 16"/>
              <p:cNvSpPr>
                <a:spLocks noChangeArrowheads="1"/>
              </p:cNvSpPr>
              <p:nvPr/>
            </p:nvSpPr>
            <p:spPr bwMode="auto">
              <a:xfrm>
                <a:off x="336" y="2784"/>
                <a:ext cx="1200" cy="719"/>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29719" name="Text Box 17"/>
              <p:cNvSpPr txBox="1">
                <a:spLocks noChangeArrowheads="1"/>
              </p:cNvSpPr>
              <p:nvPr/>
            </p:nvSpPr>
            <p:spPr bwMode="auto">
              <a:xfrm>
                <a:off x="528" y="3120"/>
                <a:ext cx="772" cy="268"/>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b="1"/>
              </a:p>
              <a:p>
                <a:pPr>
                  <a:spcBef>
                    <a:spcPct val="50000"/>
                  </a:spcBef>
                </a:pPr>
                <a:r>
                  <a:rPr lang="en-US" b="1">
                    <a:effectLst>
                      <a:outerShdw blurRad="38100" dist="38100" dir="2700000" algn="tl">
                        <a:srgbClr val="000000"/>
                      </a:outerShdw>
                    </a:effectLst>
                  </a:rPr>
                  <a:t>SASD</a:t>
                </a:r>
              </a:p>
              <a:p>
                <a:pPr>
                  <a:spcBef>
                    <a:spcPct val="50000"/>
                  </a:spcBef>
                </a:pPr>
                <a:endParaRPr lang="en-US" b="1"/>
              </a:p>
            </p:txBody>
          </p:sp>
        </p:grpSp>
        <p:sp>
          <p:nvSpPr>
            <p:cNvPr id="29710" name="AutoShape 22"/>
            <p:cNvSpPr>
              <a:spLocks noChangeArrowheads="1"/>
            </p:cNvSpPr>
            <p:nvPr/>
          </p:nvSpPr>
          <p:spPr bwMode="auto">
            <a:xfrm>
              <a:off x="6553200" y="4495800"/>
              <a:ext cx="457200" cy="304800"/>
            </a:xfrm>
            <a:prstGeom prst="rightArrow">
              <a:avLst>
                <a:gd name="adj1" fmla="val 50000"/>
                <a:gd name="adj2" fmla="val 37500"/>
              </a:avLst>
            </a:prstGeom>
            <a:solidFill>
              <a:schemeClr val="accent1">
                <a:alpha val="30196"/>
              </a:schemeClr>
            </a:solidFill>
            <a:ln w="9525" algn="ctr">
              <a:solidFill>
                <a:schemeClr val="tx1"/>
              </a:solidFill>
              <a:miter lim="800000"/>
              <a:headEnd/>
              <a:tailEnd/>
            </a:ln>
          </p:spPr>
          <p:txBody>
            <a:bodyPr wrap="none" anchor="ctr"/>
            <a:lstStyle/>
            <a:p>
              <a:pPr>
                <a:defRPr/>
              </a:pPr>
              <a:endParaRPr lang="en-US">
                <a:effectLst>
                  <a:outerShdw blurRad="38100" dist="38100" dir="2700000" algn="tl">
                    <a:srgbClr val="000000">
                      <a:alpha val="43137"/>
                    </a:srgbClr>
                  </a:outerShdw>
                </a:effectLst>
              </a:endParaRPr>
            </a:p>
          </p:txBody>
        </p:sp>
        <p:sp>
          <p:nvSpPr>
            <p:cNvPr id="78862" name="AutoShape 8"/>
            <p:cNvSpPr>
              <a:spLocks noChangeArrowheads="1"/>
            </p:cNvSpPr>
            <p:nvPr/>
          </p:nvSpPr>
          <p:spPr bwMode="auto">
            <a:xfrm>
              <a:off x="3048000" y="3886200"/>
              <a:ext cx="1905000" cy="11430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78863" name="Group 24"/>
            <p:cNvGrpSpPr>
              <a:grpSpLocks/>
            </p:cNvGrpSpPr>
            <p:nvPr/>
          </p:nvGrpSpPr>
          <p:grpSpPr bwMode="auto">
            <a:xfrm>
              <a:off x="3048000" y="3124200"/>
              <a:ext cx="1905000" cy="1143000"/>
              <a:chOff x="3643" y="2112"/>
              <a:chExt cx="2064" cy="988"/>
            </a:xfrm>
          </p:grpSpPr>
          <p:grpSp>
            <p:nvGrpSpPr>
              <p:cNvPr id="78865" name="Group 25"/>
              <p:cNvGrpSpPr>
                <a:grpSpLocks/>
              </p:cNvGrpSpPr>
              <p:nvPr/>
            </p:nvGrpSpPr>
            <p:grpSpPr bwMode="auto">
              <a:xfrm>
                <a:off x="3643" y="2112"/>
                <a:ext cx="2064" cy="988"/>
                <a:chOff x="336" y="2880"/>
                <a:chExt cx="3120" cy="940"/>
              </a:xfrm>
            </p:grpSpPr>
            <p:sp>
              <p:nvSpPr>
                <p:cNvPr id="1602586" name="AutoShape 26"/>
                <p:cNvSpPr>
                  <a:spLocks noChangeArrowheads="1"/>
                </p:cNvSpPr>
                <p:nvPr/>
              </p:nvSpPr>
              <p:spPr bwMode="auto">
                <a:xfrm>
                  <a:off x="336"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78868"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3" name="Text Box 28"/>
              <p:cNvSpPr txBox="1">
                <a:spLocks noChangeArrowheads="1"/>
              </p:cNvSpPr>
              <p:nvPr/>
            </p:nvSpPr>
            <p:spPr bwMode="auto">
              <a:xfrm>
                <a:off x="4056" y="2573"/>
                <a:ext cx="1249" cy="399"/>
              </a:xfrm>
              <a:prstGeom prst="rect">
                <a:avLst/>
              </a:prstGeom>
              <a:noFill/>
              <a:ln w="9525" algn="ctr">
                <a:noFill/>
                <a:miter lim="800000"/>
                <a:headEnd/>
                <a:tailEnd/>
              </a:ln>
            </p:spPr>
            <p:txBody>
              <a:bodyPr lIns="92453" tIns="46226" rIns="92453" bIns="46226">
                <a:spAutoFit/>
              </a:bodyPr>
              <a:lstStyle/>
              <a:p>
                <a:pPr>
                  <a:spcBef>
                    <a:spcPct val="50000"/>
                  </a:spcBef>
                  <a:defRPr/>
                </a:pPr>
                <a:r>
                  <a:rPr lang="en-US" b="1" dirty="0">
                    <a:effectLst>
                      <a:outerShdw blurRad="38100" dist="38100" dir="2700000" algn="tl">
                        <a:srgbClr val="000000">
                          <a:alpha val="43137"/>
                        </a:srgbClr>
                      </a:outerShdw>
                    </a:effectLst>
                  </a:rPr>
                  <a:t>SID</a:t>
                </a:r>
              </a:p>
            </p:txBody>
          </p:sp>
        </p:grpSp>
        <p:sp>
          <p:nvSpPr>
            <p:cNvPr id="25" name="Text Box 28"/>
            <p:cNvSpPr txBox="1">
              <a:spLocks noChangeArrowheads="1"/>
            </p:cNvSpPr>
            <p:nvPr/>
          </p:nvSpPr>
          <p:spPr bwMode="auto">
            <a:xfrm>
              <a:off x="3429000" y="4419600"/>
              <a:ext cx="1152525" cy="461963"/>
            </a:xfrm>
            <a:prstGeom prst="rect">
              <a:avLst/>
            </a:prstGeom>
            <a:noFill/>
            <a:ln w="9525" algn="ctr">
              <a:noFill/>
              <a:miter lim="800000"/>
              <a:headEnd/>
              <a:tailEnd/>
            </a:ln>
          </p:spPr>
          <p:txBody>
            <a:bodyPr lIns="92453" tIns="46226" rIns="92453" bIns="46226">
              <a:spAutoFit/>
            </a:bodyPr>
            <a:lstStyle/>
            <a:p>
              <a:pPr>
                <a:spcBef>
                  <a:spcPct val="50000"/>
                </a:spcBef>
                <a:defRPr/>
              </a:pPr>
              <a:r>
                <a:rPr lang="en-US" b="1" dirty="0">
                  <a:effectLst>
                    <a:outerShdw blurRad="38100" dist="38100" dir="2700000" algn="tl">
                      <a:srgbClr val="000000">
                        <a:alpha val="43137"/>
                      </a:srgbClr>
                    </a:outerShdw>
                  </a:effectLst>
                </a:rPr>
                <a:t>SEDD</a:t>
              </a:r>
            </a:p>
          </p:txBody>
        </p:sp>
      </p:grpSp>
    </p:spTree>
  </p:cSld>
  <p:clrMapOvr>
    <a:masterClrMapping/>
  </p:clrMapOvr>
  <p:transition spd="med" advClick="0">
    <p:fade/>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40802" name="Rectangle 2"/>
          <p:cNvSpPr>
            <a:spLocks noGrp="1" noChangeArrowheads="1"/>
          </p:cNvSpPr>
          <p:nvPr>
            <p:ph type="title"/>
          </p:nvPr>
        </p:nvSpPr>
        <p:spPr>
          <a:xfrm>
            <a:off x="1455738" y="228600"/>
            <a:ext cx="6088062" cy="768350"/>
          </a:xfrm>
        </p:spPr>
        <p:txBody>
          <a:bodyPr/>
          <a:lstStyle/>
          <a:p>
            <a:pPr eaLnBrk="1" hangingPunct="1">
              <a:defRPr/>
            </a:pPr>
            <a:r>
              <a:rPr lang="en-US" sz="2900" dirty="0" smtClean="0"/>
              <a:t>30 Utilization Flags</a:t>
            </a:r>
          </a:p>
        </p:txBody>
      </p:sp>
      <p:sp>
        <p:nvSpPr>
          <p:cNvPr id="79875" name="Slide Number Placeholder 5"/>
          <p:cNvSpPr>
            <a:spLocks noGrp="1"/>
          </p:cNvSpPr>
          <p:nvPr>
            <p:ph type="sldNum" sz="quarter" idx="10"/>
          </p:nvPr>
        </p:nvSpPr>
        <p:spPr>
          <a:noFill/>
        </p:spPr>
        <p:txBody>
          <a:bodyPr/>
          <a:lstStyle/>
          <a:p>
            <a:fld id="{0BC69A36-283A-EA4C-98B0-475ABC16B6AF}" type="slidenum">
              <a:rPr lang="en-US"/>
              <a:pPr/>
              <a:t>64</a:t>
            </a:fld>
            <a:endParaRPr lang="en-US"/>
          </a:p>
        </p:txBody>
      </p:sp>
      <p:grpSp>
        <p:nvGrpSpPr>
          <p:cNvPr id="6" name="Group 5"/>
          <p:cNvGrpSpPr/>
          <p:nvPr/>
        </p:nvGrpSpPr>
        <p:grpSpPr>
          <a:xfrm>
            <a:off x="304800" y="1600200"/>
            <a:ext cx="8305800" cy="4656138"/>
            <a:chOff x="304800" y="1600200"/>
            <a:chExt cx="8305800" cy="4656138"/>
          </a:xfrm>
        </p:grpSpPr>
        <p:sp>
          <p:nvSpPr>
            <p:cNvPr id="30725" name="Text Box 5"/>
            <p:cNvSpPr txBox="1">
              <a:spLocks noChangeArrowheads="1"/>
            </p:cNvSpPr>
            <p:nvPr/>
          </p:nvSpPr>
          <p:spPr bwMode="auto">
            <a:xfrm>
              <a:off x="5638800" y="1981200"/>
              <a:ext cx="2971800" cy="3694113"/>
            </a:xfrm>
            <a:prstGeom prst="rect">
              <a:avLst/>
            </a:prstGeom>
            <a:solidFill>
              <a:schemeClr val="accent1">
                <a:alpha val="20000"/>
              </a:schemeClr>
            </a:solidFill>
            <a:ln w="9525" algn="ctr">
              <a:solidFill>
                <a:schemeClr val="tx1"/>
              </a:solidFill>
              <a:prstDash val="solid"/>
              <a:miter lim="800000"/>
              <a:headEnd/>
              <a:tailEnd/>
            </a:ln>
          </p:spPr>
          <p:txBody>
            <a:bodyPr>
              <a:spAutoFit/>
            </a:bodyPr>
            <a:lstStyle/>
            <a:p>
              <a:pPr>
                <a:spcBef>
                  <a:spcPct val="50000"/>
                </a:spcBef>
                <a:defRPr/>
              </a:pPr>
              <a:r>
                <a:rPr lang="en-US" sz="2600" b="1" dirty="0">
                  <a:effectLst>
                    <a:outerShdw blurRad="38100" dist="38100" dir="2700000" algn="tl">
                      <a:srgbClr val="000000">
                        <a:alpha val="43137"/>
                      </a:srgbClr>
                    </a:outerShdw>
                  </a:effectLst>
                </a:rPr>
                <a:t>There are not  ICD-9-CM codes for all services.  Concern exists that some diagnostic procedures may be under-reported</a:t>
              </a:r>
            </a:p>
          </p:txBody>
        </p:sp>
        <p:pic>
          <p:nvPicPr>
            <p:cNvPr id="79877" name="Picture 5" descr="untitled3.JPG"/>
            <p:cNvPicPr>
              <a:picLocks noChangeAspect="1"/>
            </p:cNvPicPr>
            <p:nvPr/>
          </p:nvPicPr>
          <p:blipFill>
            <a:blip r:embed="rId3"/>
            <a:srcRect/>
            <a:stretch>
              <a:fillRect/>
            </a:stretch>
          </p:blipFill>
          <p:spPr bwMode="auto">
            <a:xfrm>
              <a:off x="304800" y="1600200"/>
              <a:ext cx="5029200" cy="4656138"/>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31" name="AutoShape 15"/>
          <p:cNvSpPr>
            <a:spLocks noChangeArrowheads="1"/>
          </p:cNvSpPr>
          <p:nvPr/>
        </p:nvSpPr>
        <p:spPr bwMode="auto">
          <a:xfrm>
            <a:off x="3048000" y="5181600"/>
            <a:ext cx="1905000" cy="1143000"/>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sz="2200" dirty="0"/>
          </a:p>
        </p:txBody>
      </p:sp>
      <p:sp>
        <p:nvSpPr>
          <p:cNvPr id="80899" name="AutoShape 16"/>
          <p:cNvSpPr>
            <a:spLocks noChangeArrowheads="1"/>
          </p:cNvSpPr>
          <p:nvPr/>
        </p:nvSpPr>
        <p:spPr bwMode="auto">
          <a:xfrm>
            <a:off x="3048000" y="4191000"/>
            <a:ext cx="1905000" cy="11430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sz="2200"/>
          </a:p>
        </p:txBody>
      </p:sp>
      <p:sp>
        <p:nvSpPr>
          <p:cNvPr id="1565698" name="Rectangle 2"/>
          <p:cNvSpPr>
            <a:spLocks noGrp="1" noChangeArrowheads="1"/>
          </p:cNvSpPr>
          <p:nvPr>
            <p:ph type="title"/>
          </p:nvPr>
        </p:nvSpPr>
        <p:spPr>
          <a:xfrm>
            <a:off x="1455738" y="228600"/>
            <a:ext cx="6088062" cy="768350"/>
          </a:xfrm>
        </p:spPr>
        <p:txBody>
          <a:bodyPr/>
          <a:lstStyle/>
          <a:p>
            <a:pPr eaLnBrk="1" hangingPunct="1">
              <a:defRPr/>
            </a:pPr>
            <a:r>
              <a:rPr lang="en-US" sz="2800" dirty="0" smtClean="0"/>
              <a:t>AHRQ Quality Indicator Software</a:t>
            </a:r>
          </a:p>
        </p:txBody>
      </p:sp>
      <p:pic>
        <p:nvPicPr>
          <p:cNvPr id="1565710" name="Picture 14" descr="Compact"/>
          <p:cNvPicPr>
            <a:picLocks noGrp="1" noChangeAspect="1" noChangeArrowheads="1"/>
          </p:cNvPicPr>
          <p:nvPr>
            <p:ph idx="1"/>
          </p:nvPr>
        </p:nvPicPr>
        <p:blipFill>
          <a:blip r:embed="rId3"/>
          <a:srcRect/>
          <a:stretch>
            <a:fillRect/>
          </a:stretch>
        </p:blipFill>
        <p:spPr>
          <a:xfrm>
            <a:off x="228600" y="4419600"/>
            <a:ext cx="1735138" cy="846138"/>
          </a:xfrm>
          <a:effectLst>
            <a:outerShdw blurRad="63500" dist="17961" dir="2700000" algn="ctr" rotWithShape="0">
              <a:schemeClr val="tx1"/>
            </a:outerShdw>
          </a:effectLst>
        </p:spPr>
      </p:pic>
      <p:sp>
        <p:nvSpPr>
          <p:cNvPr id="80902" name="Slide Number Placeholder 23"/>
          <p:cNvSpPr>
            <a:spLocks noGrp="1"/>
          </p:cNvSpPr>
          <p:nvPr>
            <p:ph type="sldNum" sz="quarter" idx="10"/>
          </p:nvPr>
        </p:nvSpPr>
        <p:spPr>
          <a:noFill/>
        </p:spPr>
        <p:txBody>
          <a:bodyPr/>
          <a:lstStyle/>
          <a:p>
            <a:fld id="{1C8F2CB0-EA66-054D-A8D7-EEE77211C3BB}" type="slidenum">
              <a:rPr lang="en-US"/>
              <a:pPr/>
              <a:t>65</a:t>
            </a:fld>
            <a:endParaRPr lang="en-US"/>
          </a:p>
        </p:txBody>
      </p:sp>
      <p:sp>
        <p:nvSpPr>
          <p:cNvPr id="31749" name="Text Box 3"/>
          <p:cNvSpPr txBox="1">
            <a:spLocks noChangeArrowheads="1"/>
          </p:cNvSpPr>
          <p:nvPr/>
        </p:nvSpPr>
        <p:spPr bwMode="auto">
          <a:xfrm>
            <a:off x="914400" y="1752600"/>
            <a:ext cx="7010400" cy="892175"/>
          </a:xfrm>
          <a:prstGeom prst="rect">
            <a:avLst/>
          </a:prstGeom>
          <a:solidFill>
            <a:schemeClr val="accent1">
              <a:alpha val="20000"/>
            </a:schemeClr>
          </a:solidFill>
          <a:ln w="9525" algn="ctr">
            <a:solidFill>
              <a:schemeClr val="tx1"/>
            </a:solidFill>
            <a:miter lim="800000"/>
            <a:headEnd/>
            <a:tailEnd/>
          </a:ln>
        </p:spPr>
        <p:txBody>
          <a:bodyPr>
            <a:spAutoFit/>
          </a:bodyPr>
          <a:lstStyle/>
          <a:p>
            <a:pPr>
              <a:spcBef>
                <a:spcPct val="50000"/>
              </a:spcBef>
              <a:defRPr/>
            </a:pPr>
            <a:r>
              <a:rPr lang="en-US" sz="2600" b="1" dirty="0">
                <a:effectLst>
                  <a:outerShdw blurRad="38100" dist="38100" dir="2700000" algn="tl">
                    <a:srgbClr val="000000">
                      <a:alpha val="43137"/>
                    </a:srgbClr>
                  </a:outerShdw>
                </a:effectLst>
              </a:rPr>
              <a:t>Creates Measures of Health Care Quality Using Inpatient Administrative Data</a:t>
            </a:r>
          </a:p>
        </p:txBody>
      </p:sp>
      <p:sp>
        <p:nvSpPr>
          <p:cNvPr id="80904" name="AutoShape 13"/>
          <p:cNvSpPr>
            <a:spLocks noChangeArrowheads="1"/>
          </p:cNvSpPr>
          <p:nvPr/>
        </p:nvSpPr>
        <p:spPr bwMode="auto">
          <a:xfrm>
            <a:off x="2057400" y="4648200"/>
            <a:ext cx="838200" cy="304800"/>
          </a:xfrm>
          <a:prstGeom prst="rightArrow">
            <a:avLst>
              <a:gd name="adj1" fmla="val 50000"/>
              <a:gd name="adj2" fmla="val 68750"/>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sz="2200"/>
          </a:p>
        </p:txBody>
      </p:sp>
      <p:sp>
        <p:nvSpPr>
          <p:cNvPr id="80905" name="AutoShape 15"/>
          <p:cNvSpPr>
            <a:spLocks noChangeArrowheads="1"/>
          </p:cNvSpPr>
          <p:nvPr/>
        </p:nvSpPr>
        <p:spPr bwMode="auto">
          <a:xfrm rot="-1308084">
            <a:off x="4953000" y="3657600"/>
            <a:ext cx="1371600" cy="293688"/>
          </a:xfrm>
          <a:prstGeom prst="rightArrow">
            <a:avLst>
              <a:gd name="adj1" fmla="val 50000"/>
              <a:gd name="adj2" fmla="val 116757"/>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sz="2200"/>
          </a:p>
        </p:txBody>
      </p:sp>
      <p:sp>
        <p:nvSpPr>
          <p:cNvPr id="80906" name="AutoShape 16"/>
          <p:cNvSpPr>
            <a:spLocks noChangeArrowheads="1"/>
          </p:cNvSpPr>
          <p:nvPr/>
        </p:nvSpPr>
        <p:spPr bwMode="auto">
          <a:xfrm>
            <a:off x="5029200" y="4724400"/>
            <a:ext cx="1143000" cy="304800"/>
          </a:xfrm>
          <a:prstGeom prst="rightArrow">
            <a:avLst>
              <a:gd name="adj1" fmla="val 50000"/>
              <a:gd name="adj2" fmla="val 93750"/>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sz="2200"/>
          </a:p>
        </p:txBody>
      </p:sp>
      <p:sp>
        <p:nvSpPr>
          <p:cNvPr id="31756" name="Text Box 17"/>
          <p:cNvSpPr txBox="1">
            <a:spLocks noChangeArrowheads="1"/>
          </p:cNvSpPr>
          <p:nvPr/>
        </p:nvSpPr>
        <p:spPr bwMode="auto">
          <a:xfrm>
            <a:off x="0" y="3886200"/>
            <a:ext cx="2209800" cy="430213"/>
          </a:xfrm>
          <a:prstGeom prst="rect">
            <a:avLst/>
          </a:prstGeom>
          <a:noFill/>
          <a:ln w="9525" algn="ctr">
            <a:noFill/>
            <a:miter lim="800000"/>
            <a:headEnd/>
            <a:tailEnd/>
          </a:ln>
        </p:spPr>
        <p:txBody>
          <a:bodyPr>
            <a:spAutoFit/>
          </a:bodyPr>
          <a:lstStyle/>
          <a:p>
            <a:pPr>
              <a:spcBef>
                <a:spcPct val="50000"/>
              </a:spcBef>
              <a:defRPr/>
            </a:pPr>
            <a:r>
              <a:rPr lang="en-US" sz="2200" dirty="0"/>
              <a:t>  </a:t>
            </a:r>
            <a:r>
              <a:rPr lang="en-US" sz="2200" b="1" dirty="0">
                <a:effectLst>
                  <a:outerShdw blurRad="38100" dist="38100" dir="2700000" algn="tl">
                    <a:srgbClr val="000000">
                      <a:alpha val="43137"/>
                    </a:srgbClr>
                  </a:outerShdw>
                </a:effectLst>
              </a:rPr>
              <a:t>QI Software</a:t>
            </a:r>
          </a:p>
        </p:txBody>
      </p:sp>
      <p:sp>
        <p:nvSpPr>
          <p:cNvPr id="31757" name="Text Box 18"/>
          <p:cNvSpPr txBox="1">
            <a:spLocks noChangeArrowheads="1"/>
          </p:cNvSpPr>
          <p:nvPr/>
        </p:nvSpPr>
        <p:spPr bwMode="auto">
          <a:xfrm>
            <a:off x="6324600" y="2743200"/>
            <a:ext cx="2590800" cy="769938"/>
          </a:xfrm>
          <a:prstGeom prst="rect">
            <a:avLst/>
          </a:prstGeom>
          <a:noFill/>
          <a:ln w="9525" algn="ctr">
            <a:solidFill>
              <a:schemeClr val="tx1"/>
            </a:solidFill>
            <a:miter lim="800000"/>
            <a:headEnd/>
            <a:tailEnd/>
          </a:ln>
        </p:spPr>
        <p:txBody>
          <a:bodyPr>
            <a:spAutoFit/>
          </a:bodyPr>
          <a:lstStyle/>
          <a:p>
            <a:pPr>
              <a:spcBef>
                <a:spcPct val="50000"/>
              </a:spcBef>
              <a:defRPr/>
            </a:pPr>
            <a:r>
              <a:rPr lang="en-US" sz="2200" dirty="0">
                <a:effectLst>
                  <a:outerShdw blurRad="38100" dist="38100" dir="2700000" algn="tl">
                    <a:srgbClr val="000000">
                      <a:alpha val="43137"/>
                    </a:srgbClr>
                  </a:outerShdw>
                </a:effectLst>
              </a:rPr>
              <a:t>Prevention Quality Indicators</a:t>
            </a:r>
          </a:p>
        </p:txBody>
      </p:sp>
      <p:sp>
        <p:nvSpPr>
          <p:cNvPr id="31758" name="Text Box 19"/>
          <p:cNvSpPr txBox="1">
            <a:spLocks noChangeArrowheads="1"/>
          </p:cNvSpPr>
          <p:nvPr/>
        </p:nvSpPr>
        <p:spPr bwMode="auto">
          <a:xfrm>
            <a:off x="6324600" y="3810000"/>
            <a:ext cx="2590800" cy="769938"/>
          </a:xfrm>
          <a:prstGeom prst="rect">
            <a:avLst/>
          </a:prstGeom>
          <a:noFill/>
          <a:ln w="9525" algn="ctr">
            <a:solidFill>
              <a:schemeClr val="tx1"/>
            </a:solidFill>
            <a:miter lim="800000"/>
            <a:headEnd/>
            <a:tailEnd/>
          </a:ln>
        </p:spPr>
        <p:txBody>
          <a:bodyPr>
            <a:spAutoFit/>
          </a:bodyPr>
          <a:lstStyle/>
          <a:p>
            <a:pPr>
              <a:spcBef>
                <a:spcPct val="50000"/>
              </a:spcBef>
              <a:defRPr/>
            </a:pPr>
            <a:r>
              <a:rPr lang="en-US" sz="2200">
                <a:effectLst>
                  <a:outerShdw blurRad="38100" dist="38100" dir="2700000" algn="tl">
                    <a:srgbClr val="000000"/>
                  </a:outerShdw>
                </a:effectLst>
              </a:rPr>
              <a:t>Inpatient Quality Indicators</a:t>
            </a:r>
          </a:p>
        </p:txBody>
      </p:sp>
      <p:sp>
        <p:nvSpPr>
          <p:cNvPr id="31759" name="Text Box 20"/>
          <p:cNvSpPr txBox="1">
            <a:spLocks noChangeArrowheads="1"/>
          </p:cNvSpPr>
          <p:nvPr/>
        </p:nvSpPr>
        <p:spPr bwMode="auto">
          <a:xfrm>
            <a:off x="6324600" y="4876800"/>
            <a:ext cx="2590800" cy="769938"/>
          </a:xfrm>
          <a:prstGeom prst="rect">
            <a:avLst/>
          </a:prstGeom>
          <a:noFill/>
          <a:ln w="9525" algn="ctr">
            <a:solidFill>
              <a:schemeClr val="tx1"/>
            </a:solidFill>
            <a:miter lim="800000"/>
            <a:headEnd/>
            <a:tailEnd/>
          </a:ln>
        </p:spPr>
        <p:txBody>
          <a:bodyPr>
            <a:spAutoFit/>
          </a:bodyPr>
          <a:lstStyle/>
          <a:p>
            <a:pPr>
              <a:spcBef>
                <a:spcPct val="50000"/>
              </a:spcBef>
              <a:defRPr/>
            </a:pPr>
            <a:r>
              <a:rPr lang="en-US" sz="2200" dirty="0">
                <a:effectLst>
                  <a:outerShdw blurRad="38100" dist="38100" dir="2700000" algn="tl">
                    <a:srgbClr val="000000">
                      <a:alpha val="43137"/>
                    </a:srgbClr>
                  </a:outerShdw>
                </a:effectLst>
              </a:rPr>
              <a:t>Patient Safety Indicators</a:t>
            </a:r>
          </a:p>
        </p:txBody>
      </p:sp>
      <p:sp>
        <p:nvSpPr>
          <p:cNvPr id="80911" name="AutoShape 21"/>
          <p:cNvSpPr>
            <a:spLocks noChangeArrowheads="1"/>
          </p:cNvSpPr>
          <p:nvPr/>
        </p:nvSpPr>
        <p:spPr bwMode="auto">
          <a:xfrm rot="1140889">
            <a:off x="5029200" y="5715000"/>
            <a:ext cx="1295400" cy="293688"/>
          </a:xfrm>
          <a:prstGeom prst="rightArrow">
            <a:avLst>
              <a:gd name="adj1" fmla="val 50000"/>
              <a:gd name="adj2" fmla="val 110270"/>
            </a:avLst>
          </a:prstGeom>
          <a:solidFill>
            <a:schemeClr val="accent1">
              <a:alpha val="30196"/>
            </a:schemeClr>
          </a:solidFill>
          <a:ln w="9525">
            <a:solidFill>
              <a:schemeClr val="tx1"/>
            </a:solidFill>
            <a:miter lim="800000"/>
            <a:headEnd/>
            <a:tailEnd/>
          </a:ln>
        </p:spPr>
        <p:txBody>
          <a:bodyPr wrap="none" anchor="ctr">
            <a:prstTxWarp prst="textNoShape">
              <a:avLst/>
            </a:prstTxWarp>
          </a:bodyPr>
          <a:lstStyle/>
          <a:p>
            <a:endParaRPr lang="en-US" sz="2200"/>
          </a:p>
        </p:txBody>
      </p:sp>
      <p:sp>
        <p:nvSpPr>
          <p:cNvPr id="31761" name="Text Box 22"/>
          <p:cNvSpPr txBox="1">
            <a:spLocks noChangeArrowheads="1"/>
          </p:cNvSpPr>
          <p:nvPr/>
        </p:nvSpPr>
        <p:spPr bwMode="auto">
          <a:xfrm>
            <a:off x="6324600" y="5867400"/>
            <a:ext cx="2590800" cy="430213"/>
          </a:xfrm>
          <a:prstGeom prst="rect">
            <a:avLst/>
          </a:prstGeom>
          <a:noFill/>
          <a:ln w="9525" algn="ctr">
            <a:solidFill>
              <a:schemeClr val="tx1"/>
            </a:solidFill>
            <a:miter lim="800000"/>
            <a:headEnd/>
            <a:tailEnd/>
          </a:ln>
        </p:spPr>
        <p:txBody>
          <a:bodyPr>
            <a:spAutoFit/>
          </a:bodyPr>
          <a:lstStyle/>
          <a:p>
            <a:pPr>
              <a:spcBef>
                <a:spcPct val="50000"/>
              </a:spcBef>
              <a:defRPr/>
            </a:pPr>
            <a:r>
              <a:rPr lang="en-US" sz="2200" dirty="0">
                <a:effectLst>
                  <a:outerShdw blurRad="38100" dist="38100" dir="2700000" algn="tl">
                    <a:srgbClr val="000000">
                      <a:alpha val="43137"/>
                    </a:srgbClr>
                  </a:outerShdw>
                </a:effectLst>
              </a:rPr>
              <a:t>Pediatric Indicators</a:t>
            </a:r>
          </a:p>
        </p:txBody>
      </p:sp>
      <p:sp>
        <p:nvSpPr>
          <p:cNvPr id="27" name="AutoShape 26"/>
          <p:cNvSpPr>
            <a:spLocks noChangeArrowheads="1"/>
          </p:cNvSpPr>
          <p:nvPr/>
        </p:nvSpPr>
        <p:spPr bwMode="auto">
          <a:xfrm>
            <a:off x="3048130" y="3200400"/>
            <a:ext cx="1904870" cy="114300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sz="2200" dirty="0"/>
          </a:p>
        </p:txBody>
      </p:sp>
      <p:sp>
        <p:nvSpPr>
          <p:cNvPr id="26" name="Text Box 28"/>
          <p:cNvSpPr txBox="1">
            <a:spLocks noChangeArrowheads="1"/>
          </p:cNvSpPr>
          <p:nvPr/>
        </p:nvSpPr>
        <p:spPr bwMode="auto">
          <a:xfrm>
            <a:off x="3429452" y="3659682"/>
            <a:ext cx="1150736" cy="431517"/>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200" b="1" dirty="0">
                <a:effectLst>
                  <a:outerShdw blurRad="38100" dist="38100" dir="2700000" algn="tl">
                    <a:srgbClr val="000000">
                      <a:alpha val="43137"/>
                    </a:srgbClr>
                  </a:outerShdw>
                </a:effectLst>
              </a:rPr>
              <a:t>SID</a:t>
            </a:r>
          </a:p>
        </p:txBody>
      </p:sp>
      <p:sp>
        <p:nvSpPr>
          <p:cNvPr id="30" name="Text Box 28"/>
          <p:cNvSpPr txBox="1">
            <a:spLocks noChangeArrowheads="1"/>
          </p:cNvSpPr>
          <p:nvPr/>
        </p:nvSpPr>
        <p:spPr bwMode="auto">
          <a:xfrm>
            <a:off x="3429000" y="4724400"/>
            <a:ext cx="1152525" cy="43180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200" b="1" dirty="0">
                <a:effectLst>
                  <a:outerShdw blurRad="38100" dist="38100" dir="2700000" algn="tl">
                    <a:srgbClr val="000000">
                      <a:alpha val="43137"/>
                    </a:srgbClr>
                  </a:outerShdw>
                </a:effectLst>
              </a:rPr>
              <a:t>NIS</a:t>
            </a:r>
          </a:p>
        </p:txBody>
      </p:sp>
      <p:sp>
        <p:nvSpPr>
          <p:cNvPr id="32" name="Text Box 28"/>
          <p:cNvSpPr txBox="1">
            <a:spLocks noChangeArrowheads="1"/>
          </p:cNvSpPr>
          <p:nvPr/>
        </p:nvSpPr>
        <p:spPr bwMode="auto">
          <a:xfrm>
            <a:off x="3429000" y="5715000"/>
            <a:ext cx="1152525" cy="43180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200" b="1" dirty="0">
                <a:effectLst>
                  <a:outerShdw blurRad="38100" dist="38100" dir="2700000" algn="tl">
                    <a:srgbClr val="000000">
                      <a:alpha val="43137"/>
                    </a:srgbClr>
                  </a:outerShdw>
                </a:effectLst>
              </a:rPr>
              <a:t>KID</a:t>
            </a:r>
          </a:p>
        </p:txBody>
      </p:sp>
    </p:spTree>
  </p:cSld>
  <p:clrMapOvr>
    <a:masterClrMapping/>
  </p:clrMapOvr>
  <p:transition spd="med" advClick="0">
    <p:fade/>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67747" name="Rectangle 3"/>
          <p:cNvSpPr>
            <a:spLocks noGrp="1" noChangeArrowheads="1"/>
          </p:cNvSpPr>
          <p:nvPr>
            <p:ph type="title"/>
          </p:nvPr>
        </p:nvSpPr>
        <p:spPr/>
        <p:txBody>
          <a:bodyPr/>
          <a:lstStyle/>
          <a:p>
            <a:pPr eaLnBrk="1" hangingPunct="1">
              <a:defRPr/>
            </a:pPr>
            <a:r>
              <a:rPr lang="en-US" sz="2800" dirty="0" smtClean="0"/>
              <a:t>Prevention Quality Indicators (PQI)</a:t>
            </a:r>
          </a:p>
        </p:txBody>
      </p:sp>
      <p:sp>
        <p:nvSpPr>
          <p:cNvPr id="6" name="Vertical Text Placeholder 5"/>
          <p:cNvSpPr>
            <a:spLocks noGrp="1"/>
          </p:cNvSpPr>
          <p:nvPr>
            <p:ph type="body" orient="vert" idx="1"/>
          </p:nvPr>
        </p:nvSpPr>
        <p:spPr>
          <a:xfrm>
            <a:off x="4419600" y="1905000"/>
            <a:ext cx="4183063" cy="3886200"/>
          </a:xfrm>
          <a:solidFill>
            <a:srgbClr val="8CF4EA">
              <a:alpha val="30000"/>
            </a:srgbClr>
          </a:solidFill>
          <a:ln>
            <a:solidFill>
              <a:srgbClr val="FFFFFF"/>
            </a:solidFill>
          </a:ln>
        </p:spPr>
        <p:txBody>
          <a:bodyPr vert="horz" anchor="t"/>
          <a:lstStyle/>
          <a:p>
            <a:pPr>
              <a:buNone/>
              <a:defRPr/>
            </a:pPr>
            <a:r>
              <a:rPr lang="en-US" sz="2400" b="1" dirty="0" smtClean="0"/>
              <a:t>Examples of PQI Measures</a:t>
            </a:r>
          </a:p>
          <a:p>
            <a:pPr>
              <a:buClr>
                <a:srgbClr val="FFFF00"/>
              </a:buClr>
              <a:buNone/>
              <a:defRPr/>
            </a:pPr>
            <a:r>
              <a:rPr lang="en-US" sz="2000" b="1" dirty="0" smtClean="0"/>
              <a:t>Admission rates for:</a:t>
            </a:r>
          </a:p>
          <a:p>
            <a:pPr marL="742950" lvl="1" indent="-285750">
              <a:buClr>
                <a:srgbClr val="FFFF00"/>
              </a:buClr>
              <a:buFont typeface="Wingdings" pitchFamily="2" charset="2"/>
              <a:buChar char="§"/>
              <a:defRPr/>
            </a:pPr>
            <a:r>
              <a:rPr lang="en-US" sz="2000" b="1" dirty="0" smtClean="0"/>
              <a:t> Diabetes Long-term Complications </a:t>
            </a:r>
          </a:p>
          <a:p>
            <a:pPr marL="742950" lvl="1" indent="-285750">
              <a:buClr>
                <a:srgbClr val="FFFF00"/>
              </a:buClr>
              <a:buFont typeface="Wingdings" pitchFamily="2" charset="2"/>
              <a:buChar char="§"/>
              <a:defRPr/>
            </a:pPr>
            <a:r>
              <a:rPr lang="en-US" sz="2000" b="1" dirty="0" smtClean="0"/>
              <a:t> Diabetes Short-term Complications</a:t>
            </a:r>
          </a:p>
          <a:p>
            <a:pPr marL="742950" lvl="1" indent="-285750">
              <a:buClr>
                <a:srgbClr val="FFFF00"/>
              </a:buClr>
              <a:buFont typeface="Wingdings" pitchFamily="2" charset="2"/>
              <a:buChar char="§"/>
              <a:defRPr/>
            </a:pPr>
            <a:r>
              <a:rPr lang="en-US" sz="2000" b="1" dirty="0" smtClean="0"/>
              <a:t> Pediatric Asthma 	</a:t>
            </a:r>
          </a:p>
          <a:p>
            <a:pPr marL="742950" lvl="1" indent="-285750">
              <a:buClr>
                <a:srgbClr val="FFFF00"/>
              </a:buClr>
              <a:buFont typeface="Wingdings" pitchFamily="2" charset="2"/>
              <a:buChar char="§"/>
              <a:defRPr/>
            </a:pPr>
            <a:r>
              <a:rPr lang="en-US" sz="2000" b="1" dirty="0" smtClean="0"/>
              <a:t> Chronic Obstructive Pulmonary Disease  	</a:t>
            </a:r>
          </a:p>
          <a:p>
            <a:pPr marL="742950" lvl="1" indent="-285750">
              <a:buClr>
                <a:srgbClr val="FFFF00"/>
              </a:buClr>
              <a:buFont typeface="Wingdings" pitchFamily="2" charset="2"/>
              <a:buChar char="§"/>
              <a:defRPr/>
            </a:pPr>
            <a:r>
              <a:rPr lang="en-US" sz="2000" b="1" dirty="0" smtClean="0"/>
              <a:t> Pediatric Gastroenteritis </a:t>
            </a:r>
            <a:r>
              <a:rPr lang="en-US" sz="2000" b="1" dirty="0" smtClean="0"/>
              <a:t> </a:t>
            </a:r>
          </a:p>
          <a:p>
            <a:pPr marL="742950" lvl="1" indent="-285750">
              <a:buClr>
                <a:srgbClr val="FFFF00"/>
              </a:buClr>
              <a:buFont typeface="Wingdings" pitchFamily="2" charset="2"/>
              <a:buChar char="§"/>
              <a:defRPr/>
            </a:pPr>
            <a:r>
              <a:rPr lang="en-US" sz="2000" b="1" dirty="0" smtClean="0"/>
              <a:t> Hypertension </a:t>
            </a:r>
            <a:endParaRPr lang="en-US" dirty="0"/>
          </a:p>
        </p:txBody>
      </p:sp>
      <p:sp>
        <p:nvSpPr>
          <p:cNvPr id="81925" name="Slide Number Placeholder 5"/>
          <p:cNvSpPr>
            <a:spLocks noGrp="1"/>
          </p:cNvSpPr>
          <p:nvPr>
            <p:ph type="sldNum" sz="quarter" idx="10"/>
          </p:nvPr>
        </p:nvSpPr>
        <p:spPr>
          <a:noFill/>
        </p:spPr>
        <p:txBody>
          <a:bodyPr/>
          <a:lstStyle/>
          <a:p>
            <a:fld id="{ABE0F8EC-7074-444D-85C4-D2B8CAF3D376}" type="slidenum">
              <a:rPr lang="en-US"/>
              <a:pPr/>
              <a:t>66</a:t>
            </a:fld>
            <a:endParaRPr lang="en-US"/>
          </a:p>
        </p:txBody>
      </p:sp>
      <p:pic>
        <p:nvPicPr>
          <p:cNvPr id="81924" name="Picture 4"/>
          <p:cNvPicPr>
            <a:picLocks noGrp="1" noChangeAspect="1" noChangeArrowheads="1"/>
          </p:cNvPicPr>
          <p:nvPr>
            <p:ph idx="4294967295"/>
          </p:nvPr>
        </p:nvPicPr>
        <p:blipFill>
          <a:blip r:embed="rId3"/>
          <a:srcRect l="34334" t="32567" r="34868" b="13158"/>
          <a:stretch>
            <a:fillRect/>
          </a:stretch>
        </p:blipFill>
        <p:spPr>
          <a:xfrm>
            <a:off x="600075" y="1905000"/>
            <a:ext cx="3286125" cy="4343400"/>
          </a:xfrm>
          <a:noFill/>
        </p:spPr>
      </p:pic>
    </p:spTree>
  </p:cSld>
  <p:clrMapOvr>
    <a:masterClrMapping/>
  </p:clrMapOvr>
  <p:transition spd="med" advClick="0">
    <p:fade/>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69795" name="Rectangle 3"/>
          <p:cNvSpPr>
            <a:spLocks noGrp="1" noChangeArrowheads="1"/>
          </p:cNvSpPr>
          <p:nvPr>
            <p:ph type="title"/>
          </p:nvPr>
        </p:nvSpPr>
        <p:spPr/>
        <p:txBody>
          <a:bodyPr/>
          <a:lstStyle/>
          <a:p>
            <a:pPr eaLnBrk="1" hangingPunct="1">
              <a:defRPr/>
            </a:pPr>
            <a:r>
              <a:rPr lang="en-US" sz="2800" dirty="0" smtClean="0"/>
              <a:t>Inpatient Quality Indicators (IQI)</a:t>
            </a:r>
          </a:p>
        </p:txBody>
      </p:sp>
      <p:sp>
        <p:nvSpPr>
          <p:cNvPr id="7" name="Vertical Text Placeholder 6"/>
          <p:cNvSpPr>
            <a:spLocks noGrp="1"/>
          </p:cNvSpPr>
          <p:nvPr>
            <p:ph type="body" orient="vert" idx="1"/>
          </p:nvPr>
        </p:nvSpPr>
        <p:spPr>
          <a:xfrm>
            <a:off x="3657600" y="1676400"/>
            <a:ext cx="5181600" cy="5181600"/>
          </a:xfrm>
          <a:solidFill>
            <a:srgbClr val="8CF4EA">
              <a:alpha val="30000"/>
            </a:srgbClr>
          </a:solidFill>
          <a:ln>
            <a:solidFill>
              <a:srgbClr val="FFFFFF"/>
            </a:solidFill>
          </a:ln>
        </p:spPr>
        <p:txBody>
          <a:bodyPr vert="horz"/>
          <a:lstStyle/>
          <a:p>
            <a:pPr>
              <a:spcBef>
                <a:spcPct val="50000"/>
              </a:spcBef>
              <a:buNone/>
            </a:pPr>
            <a:r>
              <a:rPr lang="en-US" sz="2400" b="1" dirty="0" smtClean="0"/>
              <a:t>Examples of IQI Measures</a:t>
            </a:r>
          </a:p>
          <a:p>
            <a:pPr>
              <a:spcBef>
                <a:spcPct val="50000"/>
              </a:spcBef>
              <a:buClr>
                <a:srgbClr val="FFFF00"/>
              </a:buClr>
              <a:buNone/>
            </a:pPr>
            <a:r>
              <a:rPr lang="en-US" sz="2000" b="1" dirty="0" smtClean="0"/>
              <a:t>Mortality – medical conditions</a:t>
            </a:r>
          </a:p>
          <a:p>
            <a:pPr marL="742950" lvl="1" indent="-285750">
              <a:spcBef>
                <a:spcPct val="50000"/>
              </a:spcBef>
              <a:buClr>
                <a:srgbClr val="FFFF00"/>
              </a:buClr>
              <a:buFont typeface="Wingdings" charset="2"/>
              <a:buChar char="§"/>
            </a:pPr>
            <a:r>
              <a:rPr lang="en-US" sz="2000" b="1" dirty="0" smtClean="0"/>
              <a:t>AMI</a:t>
            </a:r>
          </a:p>
          <a:p>
            <a:pPr marL="742950" lvl="1" indent="-285750">
              <a:spcBef>
                <a:spcPct val="50000"/>
              </a:spcBef>
              <a:buClr>
                <a:srgbClr val="FFFF00"/>
              </a:buClr>
              <a:buFont typeface="Wingdings" charset="2"/>
              <a:buChar char="§"/>
            </a:pPr>
            <a:r>
              <a:rPr lang="en-US" sz="2000" b="1" dirty="0" smtClean="0"/>
              <a:t>Pneumonia</a:t>
            </a:r>
          </a:p>
          <a:p>
            <a:pPr>
              <a:spcBef>
                <a:spcPct val="50000"/>
              </a:spcBef>
              <a:buClr>
                <a:srgbClr val="FFFF00"/>
              </a:buClr>
              <a:buNone/>
            </a:pPr>
            <a:r>
              <a:rPr lang="en-US" sz="2000" b="1" dirty="0" smtClean="0"/>
              <a:t>Mortality – procedures</a:t>
            </a:r>
          </a:p>
          <a:p>
            <a:pPr marL="742950" lvl="1" indent="-285750">
              <a:spcBef>
                <a:spcPct val="50000"/>
              </a:spcBef>
              <a:buClr>
                <a:srgbClr val="FFFF00"/>
              </a:buClr>
              <a:buFont typeface="Wingdings" charset="2"/>
              <a:buChar char="§"/>
            </a:pPr>
            <a:r>
              <a:rPr lang="en-US" sz="2000" b="1" dirty="0" smtClean="0"/>
              <a:t>Hip replacement</a:t>
            </a:r>
          </a:p>
          <a:p>
            <a:pPr>
              <a:spcBef>
                <a:spcPct val="50000"/>
              </a:spcBef>
              <a:buClr>
                <a:srgbClr val="FFFF00"/>
              </a:buClr>
              <a:buNone/>
            </a:pPr>
            <a:r>
              <a:rPr lang="en-US" sz="2000" b="1" dirty="0" smtClean="0"/>
              <a:t>Hospital-level utilization</a:t>
            </a:r>
          </a:p>
          <a:p>
            <a:pPr marL="742950" lvl="1" indent="-285750">
              <a:spcBef>
                <a:spcPct val="50000"/>
              </a:spcBef>
              <a:buClr>
                <a:srgbClr val="FFFF00"/>
              </a:buClr>
              <a:buFont typeface="Wingdings" charset="2"/>
              <a:buChar char="§"/>
            </a:pPr>
            <a:r>
              <a:rPr lang="en-US" sz="2000" b="1" dirty="0" smtClean="0"/>
              <a:t>C-section</a:t>
            </a:r>
          </a:p>
          <a:p>
            <a:pPr>
              <a:spcBef>
                <a:spcPct val="50000"/>
              </a:spcBef>
              <a:buClr>
                <a:srgbClr val="FFFF00"/>
              </a:buClr>
              <a:buNone/>
            </a:pPr>
            <a:r>
              <a:rPr lang="en-US" sz="2000" b="1" dirty="0" smtClean="0"/>
              <a:t>Area-level utilization</a:t>
            </a:r>
          </a:p>
          <a:p>
            <a:pPr marL="742950" lvl="1" indent="-285750">
              <a:spcBef>
                <a:spcPct val="50000"/>
              </a:spcBef>
              <a:buClr>
                <a:srgbClr val="FFFF00"/>
              </a:buClr>
              <a:buFont typeface="Wingdings" charset="2"/>
              <a:buChar char="§"/>
            </a:pPr>
            <a:r>
              <a:rPr lang="en-US" sz="2000" b="1" dirty="0" smtClean="0"/>
              <a:t>Hysterectomy</a:t>
            </a:r>
          </a:p>
          <a:p>
            <a:pPr>
              <a:spcBef>
                <a:spcPct val="50000"/>
              </a:spcBef>
              <a:buClr>
                <a:srgbClr val="FFFF00"/>
              </a:buClr>
              <a:buNone/>
            </a:pPr>
            <a:r>
              <a:rPr lang="en-US" sz="2000" b="1" dirty="0" smtClean="0"/>
              <a:t>Volume </a:t>
            </a:r>
          </a:p>
          <a:p>
            <a:pPr marL="742950" lvl="1" indent="-285750">
              <a:spcBef>
                <a:spcPct val="50000"/>
              </a:spcBef>
              <a:buClr>
                <a:srgbClr val="FFFF00"/>
              </a:buClr>
              <a:buFont typeface="Wingdings" charset="2"/>
              <a:buChar char="§"/>
            </a:pPr>
            <a:r>
              <a:rPr lang="en-US" sz="2000" b="1" dirty="0" smtClean="0"/>
              <a:t>Abdominal aortic aneurysm repair</a:t>
            </a:r>
          </a:p>
          <a:p>
            <a:pPr>
              <a:buNone/>
            </a:pPr>
            <a:endParaRPr lang="en-US" dirty="0"/>
          </a:p>
        </p:txBody>
      </p:sp>
      <p:sp>
        <p:nvSpPr>
          <p:cNvPr id="82949" name="Slide Number Placeholder 5"/>
          <p:cNvSpPr>
            <a:spLocks noGrp="1"/>
          </p:cNvSpPr>
          <p:nvPr>
            <p:ph type="sldNum" sz="quarter" idx="10"/>
          </p:nvPr>
        </p:nvSpPr>
        <p:spPr>
          <a:noFill/>
        </p:spPr>
        <p:txBody>
          <a:bodyPr/>
          <a:lstStyle/>
          <a:p>
            <a:fld id="{48BF7BA7-FA8D-B54C-A0A2-C8ADD71A6DE1}" type="slidenum">
              <a:rPr lang="en-US"/>
              <a:pPr/>
              <a:t>67</a:t>
            </a:fld>
            <a:endParaRPr lang="en-US"/>
          </a:p>
        </p:txBody>
      </p:sp>
      <p:pic>
        <p:nvPicPr>
          <p:cNvPr id="82948" name="Picture 4"/>
          <p:cNvPicPr>
            <a:picLocks noGrp="1" noChangeAspect="1" noChangeArrowheads="1"/>
          </p:cNvPicPr>
          <p:nvPr>
            <p:ph idx="4294967295"/>
          </p:nvPr>
        </p:nvPicPr>
        <p:blipFill>
          <a:blip r:embed="rId3"/>
          <a:srcRect l="29399" t="23685" r="29152" b="5263"/>
          <a:stretch>
            <a:fillRect/>
          </a:stretch>
        </p:blipFill>
        <p:spPr>
          <a:xfrm>
            <a:off x="228600" y="1752600"/>
            <a:ext cx="3259138" cy="4191000"/>
          </a:xfrm>
          <a:noFill/>
        </p:spPr>
      </p:pic>
    </p:spTree>
  </p:cSld>
  <p:clrMapOvr>
    <a:masterClrMapping/>
  </p:clrMapOvr>
  <p:transition spd="med" advClick="0">
    <p:fade/>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71843" name="Rectangle 3"/>
          <p:cNvSpPr>
            <a:spLocks noGrp="1" noChangeArrowheads="1"/>
          </p:cNvSpPr>
          <p:nvPr>
            <p:ph type="title"/>
          </p:nvPr>
        </p:nvSpPr>
        <p:spPr/>
        <p:txBody>
          <a:bodyPr/>
          <a:lstStyle/>
          <a:p>
            <a:pPr eaLnBrk="1" hangingPunct="1">
              <a:defRPr/>
            </a:pPr>
            <a:r>
              <a:rPr lang="en-US" sz="2800" dirty="0" smtClean="0"/>
              <a:t>Patient Safety Indicators (PSI)</a:t>
            </a:r>
          </a:p>
        </p:txBody>
      </p:sp>
      <p:sp>
        <p:nvSpPr>
          <p:cNvPr id="6" name="Vertical Text Placeholder 5"/>
          <p:cNvSpPr>
            <a:spLocks noGrp="1"/>
          </p:cNvSpPr>
          <p:nvPr>
            <p:ph type="body" orient="vert" idx="1"/>
          </p:nvPr>
        </p:nvSpPr>
        <p:spPr>
          <a:xfrm>
            <a:off x="3962400" y="1676400"/>
            <a:ext cx="4640263" cy="4267200"/>
          </a:xfrm>
          <a:solidFill>
            <a:srgbClr val="8CF4EA">
              <a:alpha val="30000"/>
            </a:srgbClr>
          </a:solidFill>
          <a:ln>
            <a:solidFill>
              <a:srgbClr val="FFFFFF"/>
            </a:solidFill>
          </a:ln>
        </p:spPr>
        <p:txBody>
          <a:bodyPr vert="horz"/>
          <a:lstStyle/>
          <a:p>
            <a:pPr>
              <a:buNone/>
              <a:defRPr/>
            </a:pPr>
            <a:r>
              <a:rPr lang="en-US" sz="2400" b="1" dirty="0" smtClean="0"/>
              <a:t>Examples of PSI Measures</a:t>
            </a:r>
            <a:endParaRPr lang="en-US" sz="2400" b="1" dirty="0" smtClean="0"/>
          </a:p>
          <a:p>
            <a:pPr>
              <a:buClr>
                <a:srgbClr val="FFFF66"/>
              </a:buClr>
              <a:buFont typeface="Wingdings" pitchFamily="2" charset="2"/>
              <a:buChar char="§"/>
              <a:defRPr/>
            </a:pPr>
            <a:r>
              <a:rPr lang="en-US" sz="2000" b="1" dirty="0" smtClean="0"/>
              <a:t>Foreign </a:t>
            </a:r>
            <a:r>
              <a:rPr lang="en-US" sz="2000" b="1" dirty="0" smtClean="0"/>
              <a:t>Body Left During Procedure </a:t>
            </a:r>
            <a:endParaRPr lang="en-US" sz="2000" b="1" dirty="0" smtClean="0"/>
          </a:p>
          <a:p>
            <a:pPr>
              <a:buClr>
                <a:srgbClr val="FFFF66"/>
              </a:buClr>
              <a:buFont typeface="Wingdings" pitchFamily="2" charset="2"/>
              <a:buChar char="§"/>
              <a:defRPr/>
            </a:pPr>
            <a:r>
              <a:rPr lang="en-US" sz="2000" b="1" dirty="0" smtClean="0"/>
              <a:t>Iatrogenic </a:t>
            </a:r>
            <a:r>
              <a:rPr lang="en-US" sz="2000" b="1" dirty="0" err="1" smtClean="0"/>
              <a:t>Pneumothorax</a:t>
            </a:r>
            <a:r>
              <a:rPr lang="en-US" sz="2000" b="1" dirty="0" smtClean="0"/>
              <a:t> </a:t>
            </a:r>
            <a:endParaRPr lang="en-US" sz="2000" b="1" dirty="0" smtClean="0"/>
          </a:p>
          <a:p>
            <a:pPr>
              <a:buClr>
                <a:srgbClr val="FFFF66"/>
              </a:buClr>
              <a:buFont typeface="Wingdings" pitchFamily="2" charset="2"/>
              <a:buChar char="§"/>
              <a:defRPr/>
            </a:pPr>
            <a:r>
              <a:rPr lang="en-US" sz="2000" b="1" dirty="0" smtClean="0"/>
              <a:t>Central </a:t>
            </a:r>
            <a:r>
              <a:rPr lang="en-US" sz="2000" b="1" dirty="0" smtClean="0"/>
              <a:t>Venous Catheter Blood Stream Infection </a:t>
            </a:r>
            <a:endParaRPr lang="en-US" sz="2000" b="1" dirty="0" smtClean="0"/>
          </a:p>
          <a:p>
            <a:pPr>
              <a:buClr>
                <a:srgbClr val="FFFF66"/>
              </a:buClr>
              <a:buFont typeface="Wingdings" pitchFamily="2" charset="2"/>
              <a:buChar char="§"/>
              <a:defRPr/>
            </a:pPr>
            <a:r>
              <a:rPr lang="en-US" sz="2000" b="1" dirty="0" err="1" smtClean="0"/>
              <a:t>Postop</a:t>
            </a:r>
            <a:r>
              <a:rPr lang="en-US" sz="2000" b="1" dirty="0" smtClean="0"/>
              <a:t> </a:t>
            </a:r>
            <a:r>
              <a:rPr lang="en-US" sz="2000" b="1" dirty="0" smtClean="0"/>
              <a:t>Hip Fracture </a:t>
            </a:r>
            <a:endParaRPr lang="en-US" sz="2000" b="1" dirty="0" smtClean="0"/>
          </a:p>
          <a:p>
            <a:pPr>
              <a:buClr>
                <a:srgbClr val="FFFF66"/>
              </a:buClr>
              <a:buFont typeface="Wingdings" pitchFamily="2" charset="2"/>
              <a:buChar char="§"/>
              <a:defRPr/>
            </a:pPr>
            <a:r>
              <a:rPr lang="en-US" sz="2000" b="1" dirty="0" err="1" smtClean="0"/>
              <a:t>Postop</a:t>
            </a:r>
            <a:r>
              <a:rPr lang="en-US" sz="2000" b="1" dirty="0" smtClean="0"/>
              <a:t> </a:t>
            </a:r>
            <a:r>
              <a:rPr lang="en-US" sz="2000" b="1" dirty="0" smtClean="0"/>
              <a:t>Hemorrhage or Hematoma </a:t>
            </a:r>
            <a:endParaRPr lang="en-US" sz="2000" b="1" dirty="0" smtClean="0"/>
          </a:p>
          <a:p>
            <a:pPr>
              <a:buClr>
                <a:srgbClr val="FFFF66"/>
              </a:buClr>
              <a:buFont typeface="Wingdings" pitchFamily="2" charset="2"/>
              <a:buChar char="§"/>
              <a:defRPr/>
            </a:pPr>
            <a:r>
              <a:rPr lang="en-US" sz="2000" b="1" dirty="0" err="1" smtClean="0"/>
              <a:t>Postop</a:t>
            </a:r>
            <a:r>
              <a:rPr lang="en-US" sz="2000" b="1" dirty="0" smtClean="0"/>
              <a:t> </a:t>
            </a:r>
            <a:r>
              <a:rPr lang="en-US" sz="2000" b="1" dirty="0" smtClean="0"/>
              <a:t>Physiologic and Metabolic Derangements </a:t>
            </a:r>
            <a:endParaRPr lang="en-US" sz="2000" b="1" dirty="0" smtClean="0"/>
          </a:p>
          <a:p>
            <a:pPr>
              <a:buClr>
                <a:srgbClr val="FFFF66"/>
              </a:buClr>
              <a:buFont typeface="Wingdings" pitchFamily="2" charset="2"/>
              <a:buChar char="§"/>
              <a:defRPr/>
            </a:pPr>
            <a:r>
              <a:rPr lang="en-US" sz="2000" b="1" dirty="0" smtClean="0"/>
              <a:t>Death </a:t>
            </a:r>
            <a:r>
              <a:rPr lang="en-US" sz="2000" b="1" dirty="0" smtClean="0"/>
              <a:t>among surgical inpatients</a:t>
            </a:r>
          </a:p>
          <a:p>
            <a:pPr>
              <a:buNone/>
            </a:pPr>
            <a:endParaRPr lang="en-US" dirty="0"/>
          </a:p>
        </p:txBody>
      </p:sp>
      <p:sp>
        <p:nvSpPr>
          <p:cNvPr id="83973" name="Slide Number Placeholder 5"/>
          <p:cNvSpPr>
            <a:spLocks noGrp="1"/>
          </p:cNvSpPr>
          <p:nvPr>
            <p:ph type="sldNum" sz="quarter" idx="10"/>
          </p:nvPr>
        </p:nvSpPr>
        <p:spPr>
          <a:noFill/>
        </p:spPr>
        <p:txBody>
          <a:bodyPr/>
          <a:lstStyle/>
          <a:p>
            <a:fld id="{CFF07C55-73B8-5E47-830B-4EFD235EECF4}" type="slidenum">
              <a:rPr lang="en-US"/>
              <a:pPr/>
              <a:t>68</a:t>
            </a:fld>
            <a:endParaRPr lang="en-US"/>
          </a:p>
        </p:txBody>
      </p:sp>
      <p:pic>
        <p:nvPicPr>
          <p:cNvPr id="83972" name="Picture 4"/>
          <p:cNvPicPr>
            <a:picLocks noGrp="1" noChangeAspect="1" noChangeArrowheads="1"/>
          </p:cNvPicPr>
          <p:nvPr>
            <p:ph idx="4294967295"/>
          </p:nvPr>
        </p:nvPicPr>
        <p:blipFill>
          <a:blip r:embed="rId3"/>
          <a:srcRect l="31374" t="27861" r="31866" b="9384"/>
          <a:stretch>
            <a:fillRect/>
          </a:stretch>
        </p:blipFill>
        <p:spPr>
          <a:xfrm>
            <a:off x="246062" y="1752600"/>
            <a:ext cx="3335338" cy="4244975"/>
          </a:xfrm>
          <a:noFill/>
        </p:spPr>
      </p:pic>
    </p:spTree>
  </p:cSld>
  <p:clrMapOvr>
    <a:masterClrMapping/>
  </p:clrMapOvr>
  <p:transition spd="med" advClick="0">
    <p:fade/>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84994" name="Picture 9"/>
          <p:cNvPicPr>
            <a:picLocks noChangeAspect="1" noChangeArrowheads="1"/>
          </p:cNvPicPr>
          <p:nvPr/>
        </p:nvPicPr>
        <p:blipFill>
          <a:blip r:embed="rId3"/>
          <a:srcRect l="17827"/>
          <a:stretch>
            <a:fillRect/>
          </a:stretch>
        </p:blipFill>
        <p:spPr bwMode="auto">
          <a:xfrm>
            <a:off x="5486400" y="2209800"/>
            <a:ext cx="2546350" cy="2943225"/>
          </a:xfrm>
          <a:prstGeom prst="rect">
            <a:avLst/>
          </a:prstGeom>
          <a:noFill/>
          <a:ln w="9525">
            <a:noFill/>
            <a:miter lim="800000"/>
            <a:headEnd/>
            <a:tailEnd/>
          </a:ln>
        </p:spPr>
      </p:pic>
      <p:sp>
        <p:nvSpPr>
          <p:cNvPr id="1573891" name="Rectangle 3"/>
          <p:cNvSpPr>
            <a:spLocks noGrp="1" noChangeArrowheads="1"/>
          </p:cNvSpPr>
          <p:nvPr>
            <p:ph type="title"/>
          </p:nvPr>
        </p:nvSpPr>
        <p:spPr/>
        <p:txBody>
          <a:bodyPr/>
          <a:lstStyle/>
          <a:p>
            <a:pPr eaLnBrk="1" hangingPunct="1">
              <a:defRPr/>
            </a:pPr>
            <a:r>
              <a:rPr lang="en-US" sz="2800" dirty="0" smtClean="0"/>
              <a:t>Pediatric Quality Indicators (PDI)</a:t>
            </a:r>
          </a:p>
        </p:txBody>
      </p:sp>
      <p:sp>
        <p:nvSpPr>
          <p:cNvPr id="7" name="Vertical Text Placeholder 6"/>
          <p:cNvSpPr>
            <a:spLocks noGrp="1"/>
          </p:cNvSpPr>
          <p:nvPr>
            <p:ph type="body" orient="vert" idx="1"/>
          </p:nvPr>
        </p:nvSpPr>
        <p:spPr>
          <a:xfrm>
            <a:off x="609601" y="1676400"/>
            <a:ext cx="4267200" cy="3962400"/>
          </a:xfrm>
          <a:solidFill>
            <a:srgbClr val="8CF4EA">
              <a:alpha val="30000"/>
            </a:srgbClr>
          </a:solidFill>
          <a:ln>
            <a:solidFill>
              <a:srgbClr val="FFFFFF"/>
            </a:solidFill>
          </a:ln>
        </p:spPr>
        <p:txBody>
          <a:bodyPr vert="horz"/>
          <a:lstStyle/>
          <a:p>
            <a:pPr>
              <a:buNone/>
              <a:defRPr/>
            </a:pPr>
            <a:r>
              <a:rPr lang="en-US" sz="2400" b="1" u="sng" dirty="0" smtClean="0"/>
              <a:t>Examples of PDI Measures</a:t>
            </a:r>
            <a:endParaRPr lang="en-US" sz="2400" b="1" dirty="0" smtClean="0"/>
          </a:p>
          <a:p>
            <a:pPr>
              <a:buClr>
                <a:srgbClr val="FFFF66"/>
              </a:buClr>
              <a:buFont typeface="Wingdings" pitchFamily="2" charset="2"/>
              <a:buChar char="§"/>
              <a:defRPr/>
            </a:pPr>
            <a:r>
              <a:rPr lang="en-US" sz="2000" b="1" dirty="0" smtClean="0"/>
              <a:t>Accidental Puncture or Laceration</a:t>
            </a:r>
          </a:p>
          <a:p>
            <a:pPr>
              <a:buClr>
                <a:srgbClr val="FFFF66"/>
              </a:buClr>
              <a:buFont typeface="Wingdings" pitchFamily="2" charset="2"/>
              <a:buChar char="§"/>
              <a:defRPr/>
            </a:pPr>
            <a:r>
              <a:rPr lang="en-US" sz="2000" b="1" dirty="0" err="1" smtClean="0"/>
              <a:t>Decubitus</a:t>
            </a:r>
            <a:r>
              <a:rPr lang="en-US" sz="2000" b="1" dirty="0" smtClean="0"/>
              <a:t> Ulcer</a:t>
            </a:r>
          </a:p>
          <a:p>
            <a:pPr>
              <a:buClr>
                <a:srgbClr val="FFFF66"/>
              </a:buClr>
              <a:buFont typeface="Wingdings" pitchFamily="2" charset="2"/>
              <a:buChar char="§"/>
              <a:defRPr/>
            </a:pPr>
            <a:r>
              <a:rPr lang="en-US" sz="2000" b="1" dirty="0" smtClean="0"/>
              <a:t>Foreign Body Left During Procedure </a:t>
            </a:r>
          </a:p>
          <a:p>
            <a:pPr>
              <a:buClr>
                <a:srgbClr val="FFFF66"/>
              </a:buClr>
              <a:buFont typeface="Wingdings" pitchFamily="2" charset="2"/>
              <a:buChar char="§"/>
              <a:defRPr/>
            </a:pPr>
            <a:r>
              <a:rPr lang="en-US" sz="2000" b="1" dirty="0" smtClean="0"/>
              <a:t>Pediatric Heart Surgery Mortality </a:t>
            </a:r>
          </a:p>
          <a:p>
            <a:pPr>
              <a:buClr>
                <a:srgbClr val="FFFF66"/>
              </a:buClr>
              <a:buFont typeface="Wingdings" pitchFamily="2" charset="2"/>
              <a:buChar char="§"/>
              <a:defRPr/>
            </a:pPr>
            <a:r>
              <a:rPr lang="en-US" sz="2000" b="1" dirty="0" err="1" smtClean="0"/>
              <a:t>Postop</a:t>
            </a:r>
            <a:r>
              <a:rPr lang="en-US" sz="2000" b="1" dirty="0" smtClean="0"/>
              <a:t> Hemorrhage or Hematoma</a:t>
            </a:r>
          </a:p>
          <a:p>
            <a:pPr>
              <a:buClr>
                <a:srgbClr val="FFFF66"/>
              </a:buClr>
              <a:buFont typeface="Wingdings" pitchFamily="2" charset="2"/>
              <a:buChar char="§"/>
              <a:defRPr/>
            </a:pPr>
            <a:r>
              <a:rPr lang="en-US" sz="2000" b="1" dirty="0" err="1" smtClean="0"/>
              <a:t>Postop</a:t>
            </a:r>
            <a:r>
              <a:rPr lang="en-US" sz="2000" b="1" dirty="0" smtClean="0"/>
              <a:t> Sepsis</a:t>
            </a:r>
          </a:p>
          <a:p>
            <a:pPr>
              <a:buNone/>
            </a:pPr>
            <a:endParaRPr lang="en-US" dirty="0"/>
          </a:p>
        </p:txBody>
      </p:sp>
      <p:sp>
        <p:nvSpPr>
          <p:cNvPr id="84997" name="Slide Number Placeholder 6"/>
          <p:cNvSpPr>
            <a:spLocks noGrp="1"/>
          </p:cNvSpPr>
          <p:nvPr>
            <p:ph type="sldNum" sz="quarter" idx="10"/>
          </p:nvPr>
        </p:nvSpPr>
        <p:spPr>
          <a:noFill/>
        </p:spPr>
        <p:txBody>
          <a:bodyPr/>
          <a:lstStyle/>
          <a:p>
            <a:fld id="{7DD3818B-FA26-A540-A6A6-68816E2237F4}" type="slidenum">
              <a:rPr lang="en-US"/>
              <a:pPr/>
              <a:t>69</a:t>
            </a:fld>
            <a:endParaRPr lang="en-US"/>
          </a:p>
        </p:txBody>
      </p:sp>
      <p:pic>
        <p:nvPicPr>
          <p:cNvPr id="84998" name="Picture 8"/>
          <p:cNvPicPr>
            <a:picLocks noChangeAspect="1" noChangeArrowheads="1"/>
          </p:cNvPicPr>
          <p:nvPr/>
        </p:nvPicPr>
        <p:blipFill>
          <a:blip r:embed="rId4"/>
          <a:srcRect/>
          <a:stretch>
            <a:fillRect/>
          </a:stretch>
        </p:blipFill>
        <p:spPr bwMode="auto">
          <a:xfrm>
            <a:off x="6172200" y="4545013"/>
            <a:ext cx="2686050" cy="1779587"/>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10" name="Group 209"/>
          <p:cNvGrpSpPr/>
          <p:nvPr/>
        </p:nvGrpSpPr>
        <p:grpSpPr>
          <a:xfrm>
            <a:off x="304800" y="1447800"/>
            <a:ext cx="8680450" cy="4924425"/>
            <a:chOff x="304800" y="1447800"/>
            <a:chExt cx="8680450" cy="4924425"/>
          </a:xfrm>
        </p:grpSpPr>
        <p:grpSp>
          <p:nvGrpSpPr>
            <p:cNvPr id="22531" name="Group 11"/>
            <p:cNvGrpSpPr>
              <a:grpSpLocks/>
            </p:cNvGrpSpPr>
            <p:nvPr/>
          </p:nvGrpSpPr>
          <p:grpSpPr bwMode="auto">
            <a:xfrm>
              <a:off x="1752600" y="5105400"/>
              <a:ext cx="949325" cy="941388"/>
              <a:chOff x="144" y="2832"/>
              <a:chExt cx="912" cy="672"/>
            </a:xfrm>
          </p:grpSpPr>
          <p:sp>
            <p:nvSpPr>
              <p:cNvPr id="4" name="Rectangle 12"/>
              <p:cNvSpPr>
                <a:spLocks noChangeArrowheads="1"/>
              </p:cNvSpPr>
              <p:nvPr/>
            </p:nvSpPr>
            <p:spPr bwMode="auto">
              <a:xfrm>
                <a:off x="144" y="2832"/>
                <a:ext cx="912" cy="672"/>
              </a:xfrm>
              <a:prstGeom prst="rect">
                <a:avLst/>
              </a:prstGeom>
              <a:noFill/>
              <a:ln w="12700" cmpd="dbl">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grpSp>
            <p:nvGrpSpPr>
              <p:cNvPr id="22720" name="Group 13"/>
              <p:cNvGrpSpPr>
                <a:grpSpLocks noChangeAspect="1"/>
              </p:cNvGrpSpPr>
              <p:nvPr/>
            </p:nvGrpSpPr>
            <p:grpSpPr bwMode="auto">
              <a:xfrm>
                <a:off x="190" y="2939"/>
                <a:ext cx="695" cy="474"/>
                <a:chOff x="240" y="3319"/>
                <a:chExt cx="869" cy="590"/>
              </a:xfrm>
            </p:grpSpPr>
            <p:sp>
              <p:nvSpPr>
                <p:cNvPr id="7" name="Freeform 14"/>
                <p:cNvSpPr>
                  <a:spLocks noChangeAspect="1"/>
                </p:cNvSpPr>
                <p:nvPr/>
              </p:nvSpPr>
              <p:spPr bwMode="auto">
                <a:xfrm>
                  <a:off x="894" y="3680"/>
                  <a:ext cx="215" cy="231"/>
                </a:xfrm>
                <a:custGeom>
                  <a:avLst/>
                  <a:gdLst>
                    <a:gd name="T0" fmla="*/ 1 w 860"/>
                    <a:gd name="T1" fmla="*/ 3 h 917"/>
                    <a:gd name="T2" fmla="*/ 1 w 860"/>
                    <a:gd name="T3" fmla="*/ 3 h 917"/>
                    <a:gd name="T4" fmla="*/ 1 w 860"/>
                    <a:gd name="T5" fmla="*/ 3 h 917"/>
                    <a:gd name="T6" fmla="*/ 2 w 860"/>
                    <a:gd name="T7" fmla="*/ 3 h 917"/>
                    <a:gd name="T8" fmla="*/ 2 w 860"/>
                    <a:gd name="T9" fmla="*/ 2 h 917"/>
                    <a:gd name="T10" fmla="*/ 2 w 860"/>
                    <a:gd name="T11" fmla="*/ 3 h 917"/>
                    <a:gd name="T12" fmla="*/ 3 w 860"/>
                    <a:gd name="T13" fmla="*/ 2 h 917"/>
                    <a:gd name="T14" fmla="*/ 3 w 860"/>
                    <a:gd name="T15" fmla="*/ 2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1 h 917"/>
                    <a:gd name="T28" fmla="*/ 3 w 860"/>
                    <a:gd name="T29" fmla="*/ 1 h 917"/>
                    <a:gd name="T30" fmla="*/ 3 w 860"/>
                    <a:gd name="T31" fmla="*/ 1 h 917"/>
                    <a:gd name="T32" fmla="*/ 2 w 860"/>
                    <a:gd name="T33" fmla="*/ 0 h 917"/>
                    <a:gd name="T34" fmla="*/ 2 w 860"/>
                    <a:gd name="T35" fmla="*/ 0 h 917"/>
                    <a:gd name="T36" fmla="*/ 2 w 860"/>
                    <a:gd name="T37" fmla="*/ 0 h 917"/>
                    <a:gd name="T38" fmla="*/ 1 w 860"/>
                    <a:gd name="T39" fmla="*/ 0 h 917"/>
                    <a:gd name="T40" fmla="*/ 1 w 860"/>
                    <a:gd name="T41" fmla="*/ 0 h 917"/>
                    <a:gd name="T42" fmla="*/ 1 w 860"/>
                    <a:gd name="T43" fmla="*/ 0 h 917"/>
                    <a:gd name="T44" fmla="*/ 1 w 860"/>
                    <a:gd name="T45" fmla="*/ 0 h 917"/>
                    <a:gd name="T46" fmla="*/ 1 w 860"/>
                    <a:gd name="T47" fmla="*/ 1 h 917"/>
                    <a:gd name="T48" fmla="*/ 1 w 860"/>
                    <a:gd name="T49" fmla="*/ 1 h 917"/>
                    <a:gd name="T50" fmla="*/ 1 w 860"/>
                    <a:gd name="T51" fmla="*/ 1 h 917"/>
                    <a:gd name="T52" fmla="*/ 0 w 860"/>
                    <a:gd name="T53" fmla="*/ 1 h 917"/>
                    <a:gd name="T54" fmla="*/ 0 w 860"/>
                    <a:gd name="T55" fmla="*/ 1 h 917"/>
                    <a:gd name="T56" fmla="*/ 1 w 860"/>
                    <a:gd name="T57" fmla="*/ 2 h 917"/>
                    <a:gd name="T58" fmla="*/ 1 w 860"/>
                    <a:gd name="T59" fmla="*/ 3 h 917"/>
                    <a:gd name="T60" fmla="*/ 1 w 860"/>
                    <a:gd name="T61" fmla="*/ 3 h 917"/>
                    <a:gd name="T62" fmla="*/ 1 w 860"/>
                    <a:gd name="T63" fmla="*/ 3 h 917"/>
                    <a:gd name="T64" fmla="*/ 1 w 860"/>
                    <a:gd name="T65" fmla="*/ 3 h 917"/>
                    <a:gd name="T66" fmla="*/ 1 w 860"/>
                    <a:gd name="T67" fmla="*/ 3 h 917"/>
                    <a:gd name="T68" fmla="*/ 1 w 860"/>
                    <a:gd name="T69" fmla="*/ 3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6" y="893"/>
                      </a:moveTo>
                      <a:lnTo>
                        <a:pt x="341" y="871"/>
                      </a:lnTo>
                      <a:lnTo>
                        <a:pt x="333" y="836"/>
                      </a:lnTo>
                      <a:lnTo>
                        <a:pt x="434" y="778"/>
                      </a:lnTo>
                      <a:lnTo>
                        <a:pt x="517" y="672"/>
                      </a:lnTo>
                      <a:lnTo>
                        <a:pt x="573" y="720"/>
                      </a:lnTo>
                      <a:lnTo>
                        <a:pt x="682" y="660"/>
                      </a:lnTo>
                      <a:lnTo>
                        <a:pt x="739" y="627"/>
                      </a:lnTo>
                      <a:lnTo>
                        <a:pt x="767" y="569"/>
                      </a:lnTo>
                      <a:lnTo>
                        <a:pt x="850" y="521"/>
                      </a:lnTo>
                      <a:lnTo>
                        <a:pt x="860" y="475"/>
                      </a:lnTo>
                      <a:lnTo>
                        <a:pt x="776" y="451"/>
                      </a:lnTo>
                      <a:lnTo>
                        <a:pt x="739" y="326"/>
                      </a:lnTo>
                      <a:lnTo>
                        <a:pt x="657" y="347"/>
                      </a:lnTo>
                      <a:lnTo>
                        <a:pt x="657" y="266"/>
                      </a:lnTo>
                      <a:lnTo>
                        <a:pt x="618" y="221"/>
                      </a:lnTo>
                      <a:lnTo>
                        <a:pt x="490" y="139"/>
                      </a:lnTo>
                      <a:lnTo>
                        <a:pt x="396" y="128"/>
                      </a:lnTo>
                      <a:lnTo>
                        <a:pt x="351" y="82"/>
                      </a:lnTo>
                      <a:lnTo>
                        <a:pt x="147" y="0"/>
                      </a:lnTo>
                      <a:lnTo>
                        <a:pt x="120" y="24"/>
                      </a:lnTo>
                      <a:lnTo>
                        <a:pt x="120" y="92"/>
                      </a:lnTo>
                      <a:lnTo>
                        <a:pt x="157" y="114"/>
                      </a:lnTo>
                      <a:lnTo>
                        <a:pt x="157" y="186"/>
                      </a:lnTo>
                      <a:lnTo>
                        <a:pt x="128" y="231"/>
                      </a:lnTo>
                      <a:lnTo>
                        <a:pt x="100" y="266"/>
                      </a:lnTo>
                      <a:lnTo>
                        <a:pt x="47" y="279"/>
                      </a:lnTo>
                      <a:lnTo>
                        <a:pt x="0" y="369"/>
                      </a:lnTo>
                      <a:lnTo>
                        <a:pt x="110" y="604"/>
                      </a:lnTo>
                      <a:lnTo>
                        <a:pt x="110" y="753"/>
                      </a:lnTo>
                      <a:lnTo>
                        <a:pt x="90" y="798"/>
                      </a:lnTo>
                      <a:lnTo>
                        <a:pt x="110" y="858"/>
                      </a:lnTo>
                      <a:lnTo>
                        <a:pt x="239" y="917"/>
                      </a:lnTo>
                      <a:lnTo>
                        <a:pt x="276" y="89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8" name="Freeform 15"/>
                <p:cNvSpPr>
                  <a:spLocks noChangeAspect="1"/>
                </p:cNvSpPr>
                <p:nvPr/>
              </p:nvSpPr>
              <p:spPr bwMode="auto">
                <a:xfrm>
                  <a:off x="776" y="3531"/>
                  <a:ext cx="128" cy="79"/>
                </a:xfrm>
                <a:custGeom>
                  <a:avLst/>
                  <a:gdLst>
                    <a:gd name="T0" fmla="*/ 2 w 510"/>
                    <a:gd name="T1" fmla="*/ 1 h 326"/>
                    <a:gd name="T2" fmla="*/ 2 w 510"/>
                    <a:gd name="T3" fmla="*/ 0 h 326"/>
                    <a:gd name="T4" fmla="*/ 1 w 510"/>
                    <a:gd name="T5" fmla="*/ 0 h 326"/>
                    <a:gd name="T6" fmla="*/ 1 w 510"/>
                    <a:gd name="T7" fmla="*/ 0 h 326"/>
                    <a:gd name="T8" fmla="*/ 1 w 510"/>
                    <a:gd name="T9" fmla="*/ 0 h 326"/>
                    <a:gd name="T10" fmla="*/ 1 w 510"/>
                    <a:gd name="T11" fmla="*/ 0 h 326"/>
                    <a:gd name="T12" fmla="*/ 1 w 510"/>
                    <a:gd name="T13" fmla="*/ 0 h 326"/>
                    <a:gd name="T14" fmla="*/ 0 w 510"/>
                    <a:gd name="T15" fmla="*/ 0 h 326"/>
                    <a:gd name="T16" fmla="*/ 0 w 510"/>
                    <a:gd name="T17" fmla="*/ 0 h 326"/>
                    <a:gd name="T18" fmla="*/ 0 w 510"/>
                    <a:gd name="T19" fmla="*/ 0 h 326"/>
                    <a:gd name="T20" fmla="*/ 0 w 510"/>
                    <a:gd name="T21" fmla="*/ 0 h 326"/>
                    <a:gd name="T22" fmla="*/ 0 w 510"/>
                    <a:gd name="T23" fmla="*/ 0 h 326"/>
                    <a:gd name="T24" fmla="*/ 0 w 510"/>
                    <a:gd name="T25" fmla="*/ 1 h 326"/>
                    <a:gd name="T26" fmla="*/ 1 w 510"/>
                    <a:gd name="T27" fmla="*/ 1 h 326"/>
                    <a:gd name="T28" fmla="*/ 0 w 510"/>
                    <a:gd name="T29" fmla="*/ 1 h 326"/>
                    <a:gd name="T30" fmla="*/ 1 w 510"/>
                    <a:gd name="T31" fmla="*/ 1 h 326"/>
                    <a:gd name="T32" fmla="*/ 1 w 510"/>
                    <a:gd name="T33" fmla="*/ 1 h 326"/>
                    <a:gd name="T34" fmla="*/ 2 w 510"/>
                    <a:gd name="T35" fmla="*/ 1 h 326"/>
                    <a:gd name="T36" fmla="*/ 2 w 510"/>
                    <a:gd name="T37" fmla="*/ 1 h 326"/>
                    <a:gd name="T38" fmla="*/ 2 w 510"/>
                    <a:gd name="T39" fmla="*/ 1 h 3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0"/>
                    <a:gd name="T61" fmla="*/ 0 h 326"/>
                    <a:gd name="T62" fmla="*/ 510 w 510"/>
                    <a:gd name="T63" fmla="*/ 326 h 3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0" h="326">
                      <a:moveTo>
                        <a:pt x="510" y="219"/>
                      </a:moveTo>
                      <a:lnTo>
                        <a:pt x="510" y="152"/>
                      </a:lnTo>
                      <a:lnTo>
                        <a:pt x="419" y="128"/>
                      </a:lnTo>
                      <a:lnTo>
                        <a:pt x="401" y="80"/>
                      </a:lnTo>
                      <a:lnTo>
                        <a:pt x="362" y="80"/>
                      </a:lnTo>
                      <a:lnTo>
                        <a:pt x="327" y="26"/>
                      </a:lnTo>
                      <a:lnTo>
                        <a:pt x="225" y="26"/>
                      </a:lnTo>
                      <a:lnTo>
                        <a:pt x="153" y="80"/>
                      </a:lnTo>
                      <a:lnTo>
                        <a:pt x="96" y="0"/>
                      </a:lnTo>
                      <a:lnTo>
                        <a:pt x="50" y="0"/>
                      </a:lnTo>
                      <a:lnTo>
                        <a:pt x="0" y="47"/>
                      </a:lnTo>
                      <a:lnTo>
                        <a:pt x="30" y="128"/>
                      </a:lnTo>
                      <a:lnTo>
                        <a:pt x="113" y="176"/>
                      </a:lnTo>
                      <a:lnTo>
                        <a:pt x="177" y="244"/>
                      </a:lnTo>
                      <a:lnTo>
                        <a:pt x="161" y="280"/>
                      </a:lnTo>
                      <a:lnTo>
                        <a:pt x="272" y="326"/>
                      </a:lnTo>
                      <a:lnTo>
                        <a:pt x="353" y="268"/>
                      </a:lnTo>
                      <a:lnTo>
                        <a:pt x="448" y="268"/>
                      </a:lnTo>
                      <a:lnTo>
                        <a:pt x="510" y="219"/>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9" name="Freeform 16"/>
                <p:cNvSpPr>
                  <a:spLocks noChangeAspect="1"/>
                </p:cNvSpPr>
                <p:nvPr/>
              </p:nvSpPr>
              <p:spPr bwMode="auto">
                <a:xfrm>
                  <a:off x="781" y="3595"/>
                  <a:ext cx="27" cy="30"/>
                </a:xfrm>
                <a:custGeom>
                  <a:avLst/>
                  <a:gdLst>
                    <a:gd name="T0" fmla="*/ 0 w 110"/>
                    <a:gd name="T1" fmla="*/ 1 h 116"/>
                    <a:gd name="T2" fmla="*/ 0 w 110"/>
                    <a:gd name="T3" fmla="*/ 0 h 116"/>
                    <a:gd name="T4" fmla="*/ 0 w 110"/>
                    <a:gd name="T5" fmla="*/ 1 h 116"/>
                    <a:gd name="T6" fmla="*/ 0 w 110"/>
                    <a:gd name="T7" fmla="*/ 1 h 116"/>
                    <a:gd name="T8" fmla="*/ 0 w 110"/>
                    <a:gd name="T9" fmla="*/ 1 h 116"/>
                    <a:gd name="T10" fmla="*/ 0 w 110"/>
                    <a:gd name="T11" fmla="*/ 1 h 116"/>
                    <a:gd name="T12" fmla="*/ 0 60000 65536"/>
                    <a:gd name="T13" fmla="*/ 0 60000 65536"/>
                    <a:gd name="T14" fmla="*/ 0 60000 65536"/>
                    <a:gd name="T15" fmla="*/ 0 60000 65536"/>
                    <a:gd name="T16" fmla="*/ 0 60000 65536"/>
                    <a:gd name="T17" fmla="*/ 0 60000 65536"/>
                    <a:gd name="T18" fmla="*/ 0 w 110"/>
                    <a:gd name="T19" fmla="*/ 0 h 116"/>
                    <a:gd name="T20" fmla="*/ 110 w 11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10" h="116">
                      <a:moveTo>
                        <a:pt x="110" y="108"/>
                      </a:moveTo>
                      <a:lnTo>
                        <a:pt x="92" y="0"/>
                      </a:lnTo>
                      <a:lnTo>
                        <a:pt x="0" y="91"/>
                      </a:lnTo>
                      <a:lnTo>
                        <a:pt x="9" y="116"/>
                      </a:lnTo>
                      <a:lnTo>
                        <a:pt x="110" y="108"/>
                      </a:lnTo>
                      <a:close/>
                    </a:path>
                  </a:pathLst>
                </a:custGeom>
                <a:solidFill>
                  <a:srgbClr val="99CC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0" name="Freeform 17"/>
                <p:cNvSpPr>
                  <a:spLocks noChangeAspect="1"/>
                </p:cNvSpPr>
                <p:nvPr/>
              </p:nvSpPr>
              <p:spPr bwMode="auto">
                <a:xfrm>
                  <a:off x="715" y="3543"/>
                  <a:ext cx="42" cy="41"/>
                </a:xfrm>
                <a:custGeom>
                  <a:avLst/>
                  <a:gdLst>
                    <a:gd name="T0" fmla="*/ 0 w 174"/>
                    <a:gd name="T1" fmla="*/ 1 h 163"/>
                    <a:gd name="T2" fmla="*/ 1 w 174"/>
                    <a:gd name="T3" fmla="*/ 1 h 163"/>
                    <a:gd name="T4" fmla="*/ 0 w 174"/>
                    <a:gd name="T5" fmla="*/ 0 h 163"/>
                    <a:gd name="T6" fmla="*/ 0 w 174"/>
                    <a:gd name="T7" fmla="*/ 0 h 163"/>
                    <a:gd name="T8" fmla="*/ 0 w 174"/>
                    <a:gd name="T9" fmla="*/ 0 h 163"/>
                    <a:gd name="T10" fmla="*/ 0 w 174"/>
                    <a:gd name="T11" fmla="*/ 0 h 163"/>
                    <a:gd name="T12" fmla="*/ 0 w 174"/>
                    <a:gd name="T13" fmla="*/ 1 h 163"/>
                    <a:gd name="T14" fmla="*/ 0 w 174"/>
                    <a:gd name="T15" fmla="*/ 1 h 163"/>
                    <a:gd name="T16" fmla="*/ 0 w 174"/>
                    <a:gd name="T17" fmla="*/ 1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3"/>
                    <a:gd name="T29" fmla="*/ 174 w 174"/>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3">
                      <a:moveTo>
                        <a:pt x="157" y="163"/>
                      </a:moveTo>
                      <a:lnTo>
                        <a:pt x="174" y="105"/>
                      </a:lnTo>
                      <a:lnTo>
                        <a:pt x="117" y="47"/>
                      </a:lnTo>
                      <a:lnTo>
                        <a:pt x="110" y="0"/>
                      </a:lnTo>
                      <a:lnTo>
                        <a:pt x="0" y="0"/>
                      </a:lnTo>
                      <a:lnTo>
                        <a:pt x="0" y="56"/>
                      </a:lnTo>
                      <a:lnTo>
                        <a:pt x="54" y="105"/>
                      </a:lnTo>
                      <a:lnTo>
                        <a:pt x="157" y="16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1" name="Freeform 18"/>
                <p:cNvSpPr>
                  <a:spLocks noChangeAspect="1"/>
                </p:cNvSpPr>
                <p:nvPr/>
              </p:nvSpPr>
              <p:spPr bwMode="auto">
                <a:xfrm>
                  <a:off x="673" y="3492"/>
                  <a:ext cx="101" cy="34"/>
                </a:xfrm>
                <a:custGeom>
                  <a:avLst/>
                  <a:gdLst>
                    <a:gd name="T0" fmla="*/ 2 w 406"/>
                    <a:gd name="T1" fmla="*/ 0 h 140"/>
                    <a:gd name="T2" fmla="*/ 2 w 406"/>
                    <a:gd name="T3" fmla="*/ 0 h 140"/>
                    <a:gd name="T4" fmla="*/ 1 w 406"/>
                    <a:gd name="T5" fmla="*/ 0 h 140"/>
                    <a:gd name="T6" fmla="*/ 0 w 406"/>
                    <a:gd name="T7" fmla="*/ 0 h 140"/>
                    <a:gd name="T8" fmla="*/ 0 w 406"/>
                    <a:gd name="T9" fmla="*/ 0 h 140"/>
                    <a:gd name="T10" fmla="*/ 0 w 406"/>
                    <a:gd name="T11" fmla="*/ 0 h 140"/>
                    <a:gd name="T12" fmla="*/ 1 w 406"/>
                    <a:gd name="T13" fmla="*/ 0 h 140"/>
                    <a:gd name="T14" fmla="*/ 1 w 406"/>
                    <a:gd name="T15" fmla="*/ 0 h 140"/>
                    <a:gd name="T16" fmla="*/ 1 w 406"/>
                    <a:gd name="T17" fmla="*/ 0 h 140"/>
                    <a:gd name="T18" fmla="*/ 1 w 406"/>
                    <a:gd name="T19" fmla="*/ 0 h 140"/>
                    <a:gd name="T20" fmla="*/ 2 w 406"/>
                    <a:gd name="T21" fmla="*/ 0 h 140"/>
                    <a:gd name="T22" fmla="*/ 2 w 406"/>
                    <a:gd name="T23" fmla="*/ 0 h 140"/>
                    <a:gd name="T24" fmla="*/ 2 w 406"/>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6"/>
                    <a:gd name="T40" fmla="*/ 0 h 140"/>
                    <a:gd name="T41" fmla="*/ 406 w 406"/>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6" h="140">
                      <a:moveTo>
                        <a:pt x="406" y="58"/>
                      </a:moveTo>
                      <a:lnTo>
                        <a:pt x="369" y="22"/>
                      </a:lnTo>
                      <a:lnTo>
                        <a:pt x="269" y="58"/>
                      </a:lnTo>
                      <a:lnTo>
                        <a:pt x="28" y="0"/>
                      </a:lnTo>
                      <a:lnTo>
                        <a:pt x="0" y="71"/>
                      </a:lnTo>
                      <a:lnTo>
                        <a:pt x="0" y="105"/>
                      </a:lnTo>
                      <a:lnTo>
                        <a:pt x="111" y="116"/>
                      </a:lnTo>
                      <a:lnTo>
                        <a:pt x="168" y="88"/>
                      </a:lnTo>
                      <a:lnTo>
                        <a:pt x="222" y="140"/>
                      </a:lnTo>
                      <a:lnTo>
                        <a:pt x="314" y="140"/>
                      </a:lnTo>
                      <a:lnTo>
                        <a:pt x="369" y="105"/>
                      </a:lnTo>
                      <a:lnTo>
                        <a:pt x="406" y="5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2" name="Freeform 19"/>
                <p:cNvSpPr>
                  <a:spLocks noChangeAspect="1"/>
                </p:cNvSpPr>
                <p:nvPr/>
              </p:nvSpPr>
              <p:spPr bwMode="auto">
                <a:xfrm>
                  <a:off x="503" y="3410"/>
                  <a:ext cx="109" cy="82"/>
                </a:xfrm>
                <a:custGeom>
                  <a:avLst/>
                  <a:gdLst>
                    <a:gd name="T0" fmla="*/ 2 w 435"/>
                    <a:gd name="T1" fmla="*/ 1 h 323"/>
                    <a:gd name="T2" fmla="*/ 2 w 435"/>
                    <a:gd name="T3" fmla="*/ 1 h 323"/>
                    <a:gd name="T4" fmla="*/ 2 w 435"/>
                    <a:gd name="T5" fmla="*/ 1 h 323"/>
                    <a:gd name="T6" fmla="*/ 2 w 435"/>
                    <a:gd name="T7" fmla="*/ 1 h 323"/>
                    <a:gd name="T8" fmla="*/ 2 w 435"/>
                    <a:gd name="T9" fmla="*/ 1 h 323"/>
                    <a:gd name="T10" fmla="*/ 1 w 435"/>
                    <a:gd name="T11" fmla="*/ 1 h 323"/>
                    <a:gd name="T12" fmla="*/ 1 w 435"/>
                    <a:gd name="T13" fmla="*/ 1 h 323"/>
                    <a:gd name="T14" fmla="*/ 1 w 435"/>
                    <a:gd name="T15" fmla="*/ 0 h 323"/>
                    <a:gd name="T16" fmla="*/ 1 w 435"/>
                    <a:gd name="T17" fmla="*/ 0 h 323"/>
                    <a:gd name="T18" fmla="*/ 1 w 435"/>
                    <a:gd name="T19" fmla="*/ 1 h 323"/>
                    <a:gd name="T20" fmla="*/ 0 w 435"/>
                    <a:gd name="T21" fmla="*/ 1 h 323"/>
                    <a:gd name="T22" fmla="*/ 0 w 435"/>
                    <a:gd name="T23" fmla="*/ 1 h 323"/>
                    <a:gd name="T24" fmla="*/ 1 w 435"/>
                    <a:gd name="T25" fmla="*/ 1 h 323"/>
                    <a:gd name="T26" fmla="*/ 1 w 435"/>
                    <a:gd name="T27" fmla="*/ 1 h 323"/>
                    <a:gd name="T28" fmla="*/ 1 w 435"/>
                    <a:gd name="T29" fmla="*/ 1 h 323"/>
                    <a:gd name="T30" fmla="*/ 1 w 435"/>
                    <a:gd name="T31" fmla="*/ 1 h 323"/>
                    <a:gd name="T32" fmla="*/ 1 w 435"/>
                    <a:gd name="T33" fmla="*/ 1 h 323"/>
                    <a:gd name="T34" fmla="*/ 1 w 435"/>
                    <a:gd name="T35" fmla="*/ 1 h 323"/>
                    <a:gd name="T36" fmla="*/ 2 w 435"/>
                    <a:gd name="T37" fmla="*/ 1 h 323"/>
                    <a:gd name="T38" fmla="*/ 2 w 435"/>
                    <a:gd name="T39" fmla="*/ 1 h 3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3"/>
                    <a:gd name="T62" fmla="*/ 435 w 435"/>
                    <a:gd name="T63" fmla="*/ 323 h 3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3">
                      <a:moveTo>
                        <a:pt x="427" y="288"/>
                      </a:moveTo>
                      <a:lnTo>
                        <a:pt x="435" y="252"/>
                      </a:lnTo>
                      <a:lnTo>
                        <a:pt x="389" y="242"/>
                      </a:lnTo>
                      <a:lnTo>
                        <a:pt x="389" y="161"/>
                      </a:lnTo>
                      <a:lnTo>
                        <a:pt x="343" y="195"/>
                      </a:lnTo>
                      <a:lnTo>
                        <a:pt x="297" y="115"/>
                      </a:lnTo>
                      <a:lnTo>
                        <a:pt x="332" y="115"/>
                      </a:lnTo>
                      <a:lnTo>
                        <a:pt x="241" y="0"/>
                      </a:lnTo>
                      <a:lnTo>
                        <a:pt x="185" y="0"/>
                      </a:lnTo>
                      <a:lnTo>
                        <a:pt x="129" y="92"/>
                      </a:lnTo>
                      <a:lnTo>
                        <a:pt x="0" y="92"/>
                      </a:lnTo>
                      <a:lnTo>
                        <a:pt x="49" y="208"/>
                      </a:lnTo>
                      <a:lnTo>
                        <a:pt x="101" y="299"/>
                      </a:lnTo>
                      <a:lnTo>
                        <a:pt x="223" y="299"/>
                      </a:lnTo>
                      <a:lnTo>
                        <a:pt x="195" y="252"/>
                      </a:lnTo>
                      <a:lnTo>
                        <a:pt x="258" y="252"/>
                      </a:lnTo>
                      <a:lnTo>
                        <a:pt x="287" y="267"/>
                      </a:lnTo>
                      <a:lnTo>
                        <a:pt x="323" y="323"/>
                      </a:lnTo>
                      <a:lnTo>
                        <a:pt x="427" y="28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3" name="Freeform 20"/>
                <p:cNvSpPr>
                  <a:spLocks noChangeAspect="1"/>
                </p:cNvSpPr>
                <p:nvPr/>
              </p:nvSpPr>
              <p:spPr bwMode="auto">
                <a:xfrm>
                  <a:off x="320" y="3324"/>
                  <a:ext cx="88" cy="72"/>
                </a:xfrm>
                <a:custGeom>
                  <a:avLst/>
                  <a:gdLst>
                    <a:gd name="T0" fmla="*/ 1 w 350"/>
                    <a:gd name="T1" fmla="*/ 1 h 291"/>
                    <a:gd name="T2" fmla="*/ 1 w 350"/>
                    <a:gd name="T3" fmla="*/ 1 h 291"/>
                    <a:gd name="T4" fmla="*/ 1 w 350"/>
                    <a:gd name="T5" fmla="*/ 1 h 291"/>
                    <a:gd name="T6" fmla="*/ 1 w 350"/>
                    <a:gd name="T7" fmla="*/ 1 h 291"/>
                    <a:gd name="T8" fmla="*/ 2 w 350"/>
                    <a:gd name="T9" fmla="*/ 1 h 291"/>
                    <a:gd name="T10" fmla="*/ 2 w 350"/>
                    <a:gd name="T11" fmla="*/ 0 h 291"/>
                    <a:gd name="T12" fmla="*/ 1 w 350"/>
                    <a:gd name="T13" fmla="*/ 0 h 291"/>
                    <a:gd name="T14" fmla="*/ 1 w 350"/>
                    <a:gd name="T15" fmla="*/ 0 h 291"/>
                    <a:gd name="T16" fmla="*/ 1 w 350"/>
                    <a:gd name="T17" fmla="*/ 0 h 291"/>
                    <a:gd name="T18" fmla="*/ 0 w 350"/>
                    <a:gd name="T19" fmla="*/ 0 h 291"/>
                    <a:gd name="T20" fmla="*/ 0 w 350"/>
                    <a:gd name="T21" fmla="*/ 1 h 291"/>
                    <a:gd name="T22" fmla="*/ 0 w 350"/>
                    <a:gd name="T23" fmla="*/ 1 h 291"/>
                    <a:gd name="T24" fmla="*/ 1 w 350"/>
                    <a:gd name="T25" fmla="*/ 1 h 291"/>
                    <a:gd name="T26" fmla="*/ 1 w 350"/>
                    <a:gd name="T27" fmla="*/ 1 h 291"/>
                    <a:gd name="T28" fmla="*/ 1 w 350"/>
                    <a:gd name="T29" fmla="*/ 1 h 291"/>
                    <a:gd name="T30" fmla="*/ 1 w 350"/>
                    <a:gd name="T31" fmla="*/ 1 h 291"/>
                    <a:gd name="T32" fmla="*/ 1 w 350"/>
                    <a:gd name="T33" fmla="*/ 1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0"/>
                    <a:gd name="T52" fmla="*/ 0 h 291"/>
                    <a:gd name="T53" fmla="*/ 350 w 350"/>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0" h="291">
                      <a:moveTo>
                        <a:pt x="240" y="255"/>
                      </a:moveTo>
                      <a:lnTo>
                        <a:pt x="268" y="223"/>
                      </a:lnTo>
                      <a:lnTo>
                        <a:pt x="284" y="199"/>
                      </a:lnTo>
                      <a:lnTo>
                        <a:pt x="284" y="140"/>
                      </a:lnTo>
                      <a:lnTo>
                        <a:pt x="350" y="104"/>
                      </a:lnTo>
                      <a:lnTo>
                        <a:pt x="350" y="49"/>
                      </a:lnTo>
                      <a:lnTo>
                        <a:pt x="313" y="0"/>
                      </a:lnTo>
                      <a:lnTo>
                        <a:pt x="212" y="0"/>
                      </a:lnTo>
                      <a:lnTo>
                        <a:pt x="164" y="11"/>
                      </a:lnTo>
                      <a:lnTo>
                        <a:pt x="46" y="59"/>
                      </a:lnTo>
                      <a:lnTo>
                        <a:pt x="0" y="128"/>
                      </a:lnTo>
                      <a:lnTo>
                        <a:pt x="0" y="209"/>
                      </a:lnTo>
                      <a:lnTo>
                        <a:pt x="119" y="223"/>
                      </a:lnTo>
                      <a:lnTo>
                        <a:pt x="156" y="291"/>
                      </a:lnTo>
                      <a:lnTo>
                        <a:pt x="212" y="265"/>
                      </a:lnTo>
                      <a:lnTo>
                        <a:pt x="240" y="255"/>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4" name="Freeform 21"/>
                <p:cNvSpPr>
                  <a:spLocks noChangeAspect="1"/>
                </p:cNvSpPr>
                <p:nvPr/>
              </p:nvSpPr>
              <p:spPr bwMode="auto">
                <a:xfrm>
                  <a:off x="244" y="3368"/>
                  <a:ext cx="40" cy="44"/>
                </a:xfrm>
                <a:custGeom>
                  <a:avLst/>
                  <a:gdLst>
                    <a:gd name="T0" fmla="*/ 0 w 156"/>
                    <a:gd name="T1" fmla="*/ 1 h 174"/>
                    <a:gd name="T2" fmla="*/ 0 w 156"/>
                    <a:gd name="T3" fmla="*/ 0 h 174"/>
                    <a:gd name="T4" fmla="*/ 1 w 156"/>
                    <a:gd name="T5" fmla="*/ 0 h 174"/>
                    <a:gd name="T6" fmla="*/ 1 w 156"/>
                    <a:gd name="T7" fmla="*/ 0 h 174"/>
                    <a:gd name="T8" fmla="*/ 1 w 156"/>
                    <a:gd name="T9" fmla="*/ 0 h 174"/>
                    <a:gd name="T10" fmla="*/ 0 w 156"/>
                    <a:gd name="T11" fmla="*/ 0 h 174"/>
                    <a:gd name="T12" fmla="*/ 0 w 156"/>
                    <a:gd name="T13" fmla="*/ 0 h 174"/>
                    <a:gd name="T14" fmla="*/ 0 w 156"/>
                    <a:gd name="T15" fmla="*/ 0 h 174"/>
                    <a:gd name="T16" fmla="*/ 0 w 156"/>
                    <a:gd name="T17" fmla="*/ 1 h 174"/>
                    <a:gd name="T18" fmla="*/ 0 w 156"/>
                    <a:gd name="T19" fmla="*/ 1 h 174"/>
                    <a:gd name="T20" fmla="*/ 0 w 156"/>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174"/>
                    <a:gd name="T35" fmla="*/ 156 w 156"/>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174">
                      <a:moveTo>
                        <a:pt x="19" y="174"/>
                      </a:moveTo>
                      <a:lnTo>
                        <a:pt x="43" y="104"/>
                      </a:lnTo>
                      <a:lnTo>
                        <a:pt x="119" y="71"/>
                      </a:lnTo>
                      <a:lnTo>
                        <a:pt x="119" y="49"/>
                      </a:lnTo>
                      <a:lnTo>
                        <a:pt x="156" y="0"/>
                      </a:lnTo>
                      <a:lnTo>
                        <a:pt x="100" y="0"/>
                      </a:lnTo>
                      <a:lnTo>
                        <a:pt x="64" y="59"/>
                      </a:lnTo>
                      <a:lnTo>
                        <a:pt x="7" y="71"/>
                      </a:lnTo>
                      <a:lnTo>
                        <a:pt x="0" y="174"/>
                      </a:lnTo>
                      <a:lnTo>
                        <a:pt x="19" y="174"/>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5" name="Freeform 22"/>
                <p:cNvSpPr>
                  <a:spLocks noChangeAspect="1"/>
                </p:cNvSpPr>
                <p:nvPr/>
              </p:nvSpPr>
              <p:spPr bwMode="auto">
                <a:xfrm>
                  <a:off x="890" y="3672"/>
                  <a:ext cx="215" cy="231"/>
                </a:xfrm>
                <a:custGeom>
                  <a:avLst/>
                  <a:gdLst>
                    <a:gd name="T0" fmla="*/ 1 w 860"/>
                    <a:gd name="T1" fmla="*/ 4 h 917"/>
                    <a:gd name="T2" fmla="*/ 1 w 860"/>
                    <a:gd name="T3" fmla="*/ 4 h 917"/>
                    <a:gd name="T4" fmla="*/ 1 w 860"/>
                    <a:gd name="T5" fmla="*/ 3 h 917"/>
                    <a:gd name="T6" fmla="*/ 2 w 860"/>
                    <a:gd name="T7" fmla="*/ 3 h 917"/>
                    <a:gd name="T8" fmla="*/ 2 w 860"/>
                    <a:gd name="T9" fmla="*/ 3 h 917"/>
                    <a:gd name="T10" fmla="*/ 2 w 860"/>
                    <a:gd name="T11" fmla="*/ 3 h 917"/>
                    <a:gd name="T12" fmla="*/ 3 w 860"/>
                    <a:gd name="T13" fmla="*/ 3 h 917"/>
                    <a:gd name="T14" fmla="*/ 3 w 860"/>
                    <a:gd name="T15" fmla="*/ 3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2 h 917"/>
                    <a:gd name="T28" fmla="*/ 3 w 860"/>
                    <a:gd name="T29" fmla="*/ 1 h 917"/>
                    <a:gd name="T30" fmla="*/ 3 w 860"/>
                    <a:gd name="T31" fmla="*/ 1 h 917"/>
                    <a:gd name="T32" fmla="*/ 2 w 860"/>
                    <a:gd name="T33" fmla="*/ 1 h 917"/>
                    <a:gd name="T34" fmla="*/ 2 w 860"/>
                    <a:gd name="T35" fmla="*/ 1 h 917"/>
                    <a:gd name="T36" fmla="*/ 2 w 860"/>
                    <a:gd name="T37" fmla="*/ 0 h 917"/>
                    <a:gd name="T38" fmla="*/ 1 w 860"/>
                    <a:gd name="T39" fmla="*/ 0 h 917"/>
                    <a:gd name="T40" fmla="*/ 1 w 860"/>
                    <a:gd name="T41" fmla="*/ 0 h 917"/>
                    <a:gd name="T42" fmla="*/ 1 w 860"/>
                    <a:gd name="T43" fmla="*/ 1 h 917"/>
                    <a:gd name="T44" fmla="*/ 1 w 860"/>
                    <a:gd name="T45" fmla="*/ 1 h 917"/>
                    <a:gd name="T46" fmla="*/ 1 w 860"/>
                    <a:gd name="T47" fmla="*/ 1 h 917"/>
                    <a:gd name="T48" fmla="*/ 1 w 860"/>
                    <a:gd name="T49" fmla="*/ 1 h 917"/>
                    <a:gd name="T50" fmla="*/ 1 w 860"/>
                    <a:gd name="T51" fmla="*/ 1 h 917"/>
                    <a:gd name="T52" fmla="*/ 0 w 860"/>
                    <a:gd name="T53" fmla="*/ 1 h 917"/>
                    <a:gd name="T54" fmla="*/ 0 w 860"/>
                    <a:gd name="T55" fmla="*/ 2 h 917"/>
                    <a:gd name="T56" fmla="*/ 1 w 860"/>
                    <a:gd name="T57" fmla="*/ 3 h 917"/>
                    <a:gd name="T58" fmla="*/ 1 w 860"/>
                    <a:gd name="T59" fmla="*/ 3 h 917"/>
                    <a:gd name="T60" fmla="*/ 1 w 860"/>
                    <a:gd name="T61" fmla="*/ 3 h 917"/>
                    <a:gd name="T62" fmla="*/ 1 w 860"/>
                    <a:gd name="T63" fmla="*/ 4 h 917"/>
                    <a:gd name="T64" fmla="*/ 1 w 860"/>
                    <a:gd name="T65" fmla="*/ 4 h 917"/>
                    <a:gd name="T66" fmla="*/ 1 w 860"/>
                    <a:gd name="T67" fmla="*/ 4 h 917"/>
                    <a:gd name="T68" fmla="*/ 1 w 860"/>
                    <a:gd name="T69" fmla="*/ 4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7" y="893"/>
                      </a:moveTo>
                      <a:lnTo>
                        <a:pt x="341" y="873"/>
                      </a:lnTo>
                      <a:lnTo>
                        <a:pt x="333" y="838"/>
                      </a:lnTo>
                      <a:lnTo>
                        <a:pt x="433" y="779"/>
                      </a:lnTo>
                      <a:lnTo>
                        <a:pt x="516" y="672"/>
                      </a:lnTo>
                      <a:lnTo>
                        <a:pt x="573" y="722"/>
                      </a:lnTo>
                      <a:lnTo>
                        <a:pt x="682" y="662"/>
                      </a:lnTo>
                      <a:lnTo>
                        <a:pt x="739" y="627"/>
                      </a:lnTo>
                      <a:lnTo>
                        <a:pt x="766" y="571"/>
                      </a:lnTo>
                      <a:lnTo>
                        <a:pt x="849" y="522"/>
                      </a:lnTo>
                      <a:lnTo>
                        <a:pt x="860" y="476"/>
                      </a:lnTo>
                      <a:lnTo>
                        <a:pt x="776" y="453"/>
                      </a:lnTo>
                      <a:lnTo>
                        <a:pt x="739" y="328"/>
                      </a:lnTo>
                      <a:lnTo>
                        <a:pt x="657" y="347"/>
                      </a:lnTo>
                      <a:lnTo>
                        <a:pt x="657" y="268"/>
                      </a:lnTo>
                      <a:lnTo>
                        <a:pt x="618" y="223"/>
                      </a:lnTo>
                      <a:lnTo>
                        <a:pt x="490" y="141"/>
                      </a:lnTo>
                      <a:lnTo>
                        <a:pt x="395" y="129"/>
                      </a:lnTo>
                      <a:lnTo>
                        <a:pt x="350" y="83"/>
                      </a:lnTo>
                      <a:lnTo>
                        <a:pt x="147" y="0"/>
                      </a:lnTo>
                      <a:lnTo>
                        <a:pt x="120" y="25"/>
                      </a:lnTo>
                      <a:lnTo>
                        <a:pt x="120" y="94"/>
                      </a:lnTo>
                      <a:lnTo>
                        <a:pt x="157" y="116"/>
                      </a:lnTo>
                      <a:lnTo>
                        <a:pt x="157" y="188"/>
                      </a:lnTo>
                      <a:lnTo>
                        <a:pt x="128" y="233"/>
                      </a:lnTo>
                      <a:lnTo>
                        <a:pt x="100" y="268"/>
                      </a:lnTo>
                      <a:lnTo>
                        <a:pt x="47" y="280"/>
                      </a:lnTo>
                      <a:lnTo>
                        <a:pt x="0" y="370"/>
                      </a:lnTo>
                      <a:lnTo>
                        <a:pt x="109" y="605"/>
                      </a:lnTo>
                      <a:lnTo>
                        <a:pt x="109" y="755"/>
                      </a:lnTo>
                      <a:lnTo>
                        <a:pt x="90" y="800"/>
                      </a:lnTo>
                      <a:lnTo>
                        <a:pt x="109" y="860"/>
                      </a:lnTo>
                      <a:lnTo>
                        <a:pt x="238" y="917"/>
                      </a:lnTo>
                      <a:lnTo>
                        <a:pt x="277" y="893"/>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6" name="Freeform 23"/>
                <p:cNvSpPr>
                  <a:spLocks noChangeAspect="1"/>
                </p:cNvSpPr>
                <p:nvPr/>
              </p:nvSpPr>
              <p:spPr bwMode="auto">
                <a:xfrm>
                  <a:off x="772" y="3526"/>
                  <a:ext cx="128" cy="80"/>
                </a:xfrm>
                <a:custGeom>
                  <a:avLst/>
                  <a:gdLst>
                    <a:gd name="T0" fmla="*/ 2 w 509"/>
                    <a:gd name="T1" fmla="*/ 1 h 325"/>
                    <a:gd name="T2" fmla="*/ 2 w 509"/>
                    <a:gd name="T3" fmla="*/ 0 h 325"/>
                    <a:gd name="T4" fmla="*/ 1 w 509"/>
                    <a:gd name="T5" fmla="*/ 0 h 325"/>
                    <a:gd name="T6" fmla="*/ 1 w 509"/>
                    <a:gd name="T7" fmla="*/ 0 h 325"/>
                    <a:gd name="T8" fmla="*/ 1 w 509"/>
                    <a:gd name="T9" fmla="*/ 0 h 325"/>
                    <a:gd name="T10" fmla="*/ 1 w 509"/>
                    <a:gd name="T11" fmla="*/ 0 h 325"/>
                    <a:gd name="T12" fmla="*/ 1 w 509"/>
                    <a:gd name="T13" fmla="*/ 0 h 325"/>
                    <a:gd name="T14" fmla="*/ 0 w 509"/>
                    <a:gd name="T15" fmla="*/ 0 h 325"/>
                    <a:gd name="T16" fmla="*/ 0 w 509"/>
                    <a:gd name="T17" fmla="*/ 0 h 325"/>
                    <a:gd name="T18" fmla="*/ 0 w 509"/>
                    <a:gd name="T19" fmla="*/ 0 h 325"/>
                    <a:gd name="T20" fmla="*/ 0 w 509"/>
                    <a:gd name="T21" fmla="*/ 0 h 325"/>
                    <a:gd name="T22" fmla="*/ 0 w 509"/>
                    <a:gd name="T23" fmla="*/ 0 h 325"/>
                    <a:gd name="T24" fmla="*/ 0 w 509"/>
                    <a:gd name="T25" fmla="*/ 1 h 325"/>
                    <a:gd name="T26" fmla="*/ 1 w 509"/>
                    <a:gd name="T27" fmla="*/ 1 h 325"/>
                    <a:gd name="T28" fmla="*/ 0 w 509"/>
                    <a:gd name="T29" fmla="*/ 1 h 325"/>
                    <a:gd name="T30" fmla="*/ 1 w 509"/>
                    <a:gd name="T31" fmla="*/ 1 h 325"/>
                    <a:gd name="T32" fmla="*/ 1 w 509"/>
                    <a:gd name="T33" fmla="*/ 1 h 325"/>
                    <a:gd name="T34" fmla="*/ 2 w 509"/>
                    <a:gd name="T35" fmla="*/ 1 h 325"/>
                    <a:gd name="T36" fmla="*/ 2 w 509"/>
                    <a:gd name="T37" fmla="*/ 1 h 325"/>
                    <a:gd name="T38" fmla="*/ 2 w 509"/>
                    <a:gd name="T39" fmla="*/ 1 h 3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9"/>
                    <a:gd name="T61" fmla="*/ 0 h 325"/>
                    <a:gd name="T62" fmla="*/ 509 w 509"/>
                    <a:gd name="T63" fmla="*/ 325 h 3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9" h="325">
                      <a:moveTo>
                        <a:pt x="509" y="219"/>
                      </a:moveTo>
                      <a:lnTo>
                        <a:pt x="509" y="152"/>
                      </a:lnTo>
                      <a:lnTo>
                        <a:pt x="417" y="128"/>
                      </a:lnTo>
                      <a:lnTo>
                        <a:pt x="400" y="80"/>
                      </a:lnTo>
                      <a:lnTo>
                        <a:pt x="361" y="80"/>
                      </a:lnTo>
                      <a:lnTo>
                        <a:pt x="325" y="27"/>
                      </a:lnTo>
                      <a:lnTo>
                        <a:pt x="224" y="27"/>
                      </a:lnTo>
                      <a:lnTo>
                        <a:pt x="151" y="80"/>
                      </a:lnTo>
                      <a:lnTo>
                        <a:pt x="95" y="0"/>
                      </a:lnTo>
                      <a:lnTo>
                        <a:pt x="49" y="0"/>
                      </a:lnTo>
                      <a:lnTo>
                        <a:pt x="0" y="48"/>
                      </a:lnTo>
                      <a:lnTo>
                        <a:pt x="30" y="128"/>
                      </a:lnTo>
                      <a:lnTo>
                        <a:pt x="112" y="177"/>
                      </a:lnTo>
                      <a:lnTo>
                        <a:pt x="175" y="245"/>
                      </a:lnTo>
                      <a:lnTo>
                        <a:pt x="159" y="280"/>
                      </a:lnTo>
                      <a:lnTo>
                        <a:pt x="271" y="325"/>
                      </a:lnTo>
                      <a:lnTo>
                        <a:pt x="352" y="269"/>
                      </a:lnTo>
                      <a:lnTo>
                        <a:pt x="447" y="269"/>
                      </a:lnTo>
                      <a:lnTo>
                        <a:pt x="509" y="219"/>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7" name="Freeform 24"/>
                <p:cNvSpPr>
                  <a:spLocks noChangeAspect="1"/>
                </p:cNvSpPr>
                <p:nvPr/>
              </p:nvSpPr>
              <p:spPr bwMode="auto">
                <a:xfrm>
                  <a:off x="776" y="3589"/>
                  <a:ext cx="29" cy="28"/>
                </a:xfrm>
                <a:custGeom>
                  <a:avLst/>
                  <a:gdLst>
                    <a:gd name="T0" fmla="*/ 1 w 111"/>
                    <a:gd name="T1" fmla="*/ 0 h 115"/>
                    <a:gd name="T2" fmla="*/ 1 w 111"/>
                    <a:gd name="T3" fmla="*/ 0 h 115"/>
                    <a:gd name="T4" fmla="*/ 0 w 111"/>
                    <a:gd name="T5" fmla="*/ 0 h 115"/>
                    <a:gd name="T6" fmla="*/ 0 w 111"/>
                    <a:gd name="T7" fmla="*/ 0 h 115"/>
                    <a:gd name="T8" fmla="*/ 1 w 111"/>
                    <a:gd name="T9" fmla="*/ 0 h 115"/>
                    <a:gd name="T10" fmla="*/ 1 w 111"/>
                    <a:gd name="T11" fmla="*/ 0 h 115"/>
                    <a:gd name="T12" fmla="*/ 0 60000 65536"/>
                    <a:gd name="T13" fmla="*/ 0 60000 65536"/>
                    <a:gd name="T14" fmla="*/ 0 60000 65536"/>
                    <a:gd name="T15" fmla="*/ 0 60000 65536"/>
                    <a:gd name="T16" fmla="*/ 0 60000 65536"/>
                    <a:gd name="T17" fmla="*/ 0 60000 65536"/>
                    <a:gd name="T18" fmla="*/ 0 w 111"/>
                    <a:gd name="T19" fmla="*/ 0 h 115"/>
                    <a:gd name="T20" fmla="*/ 111 w 111"/>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11" h="115">
                      <a:moveTo>
                        <a:pt x="111" y="107"/>
                      </a:moveTo>
                      <a:lnTo>
                        <a:pt x="92" y="0"/>
                      </a:lnTo>
                      <a:lnTo>
                        <a:pt x="0" y="91"/>
                      </a:lnTo>
                      <a:lnTo>
                        <a:pt x="10" y="115"/>
                      </a:lnTo>
                      <a:lnTo>
                        <a:pt x="111" y="107"/>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8" name="Freeform 25"/>
                <p:cNvSpPr>
                  <a:spLocks noChangeAspect="1"/>
                </p:cNvSpPr>
                <p:nvPr/>
              </p:nvSpPr>
              <p:spPr bwMode="auto">
                <a:xfrm>
                  <a:off x="711" y="3536"/>
                  <a:ext cx="42" cy="41"/>
                </a:xfrm>
                <a:custGeom>
                  <a:avLst/>
                  <a:gdLst>
                    <a:gd name="T0" fmla="*/ 0 w 174"/>
                    <a:gd name="T1" fmla="*/ 1 h 162"/>
                    <a:gd name="T2" fmla="*/ 1 w 174"/>
                    <a:gd name="T3" fmla="*/ 1 h 162"/>
                    <a:gd name="T4" fmla="*/ 0 w 174"/>
                    <a:gd name="T5" fmla="*/ 0 h 162"/>
                    <a:gd name="T6" fmla="*/ 0 w 174"/>
                    <a:gd name="T7" fmla="*/ 0 h 162"/>
                    <a:gd name="T8" fmla="*/ 0 w 174"/>
                    <a:gd name="T9" fmla="*/ 0 h 162"/>
                    <a:gd name="T10" fmla="*/ 0 w 174"/>
                    <a:gd name="T11" fmla="*/ 0 h 162"/>
                    <a:gd name="T12" fmla="*/ 0 w 174"/>
                    <a:gd name="T13" fmla="*/ 1 h 162"/>
                    <a:gd name="T14" fmla="*/ 0 w 174"/>
                    <a:gd name="T15" fmla="*/ 1 h 162"/>
                    <a:gd name="T16" fmla="*/ 0 w 174"/>
                    <a:gd name="T17" fmla="*/ 1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2"/>
                    <a:gd name="T29" fmla="*/ 174 w 17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2">
                      <a:moveTo>
                        <a:pt x="155" y="162"/>
                      </a:moveTo>
                      <a:lnTo>
                        <a:pt x="174" y="104"/>
                      </a:lnTo>
                      <a:lnTo>
                        <a:pt x="116" y="47"/>
                      </a:lnTo>
                      <a:lnTo>
                        <a:pt x="110" y="0"/>
                      </a:lnTo>
                      <a:lnTo>
                        <a:pt x="0" y="0"/>
                      </a:lnTo>
                      <a:lnTo>
                        <a:pt x="0" y="56"/>
                      </a:lnTo>
                      <a:lnTo>
                        <a:pt x="54" y="104"/>
                      </a:lnTo>
                      <a:lnTo>
                        <a:pt x="155" y="162"/>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9" name="Freeform 26"/>
                <p:cNvSpPr>
                  <a:spLocks noChangeAspect="1"/>
                </p:cNvSpPr>
                <p:nvPr/>
              </p:nvSpPr>
              <p:spPr bwMode="auto">
                <a:xfrm>
                  <a:off x="669" y="3485"/>
                  <a:ext cx="101" cy="34"/>
                </a:xfrm>
                <a:custGeom>
                  <a:avLst/>
                  <a:gdLst>
                    <a:gd name="T0" fmla="*/ 2 w 408"/>
                    <a:gd name="T1" fmla="*/ 0 h 139"/>
                    <a:gd name="T2" fmla="*/ 2 w 408"/>
                    <a:gd name="T3" fmla="*/ 0 h 139"/>
                    <a:gd name="T4" fmla="*/ 1 w 408"/>
                    <a:gd name="T5" fmla="*/ 0 h 139"/>
                    <a:gd name="T6" fmla="*/ 0 w 408"/>
                    <a:gd name="T7" fmla="*/ 0 h 139"/>
                    <a:gd name="T8" fmla="*/ 0 w 408"/>
                    <a:gd name="T9" fmla="*/ 0 h 139"/>
                    <a:gd name="T10" fmla="*/ 0 w 408"/>
                    <a:gd name="T11" fmla="*/ 1 h 139"/>
                    <a:gd name="T12" fmla="*/ 1 w 408"/>
                    <a:gd name="T13" fmla="*/ 1 h 139"/>
                    <a:gd name="T14" fmla="*/ 1 w 408"/>
                    <a:gd name="T15" fmla="*/ 1 h 139"/>
                    <a:gd name="T16" fmla="*/ 1 w 408"/>
                    <a:gd name="T17" fmla="*/ 1 h 139"/>
                    <a:gd name="T18" fmla="*/ 1 w 408"/>
                    <a:gd name="T19" fmla="*/ 1 h 139"/>
                    <a:gd name="T20" fmla="*/ 2 w 408"/>
                    <a:gd name="T21" fmla="*/ 1 h 139"/>
                    <a:gd name="T22" fmla="*/ 2 w 408"/>
                    <a:gd name="T23" fmla="*/ 0 h 139"/>
                    <a:gd name="T24" fmla="*/ 2 w 408"/>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8"/>
                    <a:gd name="T40" fmla="*/ 0 h 139"/>
                    <a:gd name="T41" fmla="*/ 408 w 408"/>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8" h="139">
                      <a:moveTo>
                        <a:pt x="408" y="58"/>
                      </a:moveTo>
                      <a:lnTo>
                        <a:pt x="370" y="22"/>
                      </a:lnTo>
                      <a:lnTo>
                        <a:pt x="270" y="58"/>
                      </a:lnTo>
                      <a:lnTo>
                        <a:pt x="29" y="0"/>
                      </a:lnTo>
                      <a:lnTo>
                        <a:pt x="0" y="70"/>
                      </a:lnTo>
                      <a:lnTo>
                        <a:pt x="0" y="105"/>
                      </a:lnTo>
                      <a:lnTo>
                        <a:pt x="113" y="115"/>
                      </a:lnTo>
                      <a:lnTo>
                        <a:pt x="170" y="88"/>
                      </a:lnTo>
                      <a:lnTo>
                        <a:pt x="224" y="139"/>
                      </a:lnTo>
                      <a:lnTo>
                        <a:pt x="315" y="139"/>
                      </a:lnTo>
                      <a:lnTo>
                        <a:pt x="370" y="105"/>
                      </a:lnTo>
                      <a:lnTo>
                        <a:pt x="408" y="58"/>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0" name="Freeform 27"/>
                <p:cNvSpPr>
                  <a:spLocks noChangeAspect="1"/>
                </p:cNvSpPr>
                <p:nvPr/>
              </p:nvSpPr>
              <p:spPr bwMode="auto">
                <a:xfrm>
                  <a:off x="499" y="3403"/>
                  <a:ext cx="109" cy="82"/>
                </a:xfrm>
                <a:custGeom>
                  <a:avLst/>
                  <a:gdLst>
                    <a:gd name="T0" fmla="*/ 2 w 435"/>
                    <a:gd name="T1" fmla="*/ 1 h 324"/>
                    <a:gd name="T2" fmla="*/ 2 w 435"/>
                    <a:gd name="T3" fmla="*/ 1 h 324"/>
                    <a:gd name="T4" fmla="*/ 2 w 435"/>
                    <a:gd name="T5" fmla="*/ 1 h 324"/>
                    <a:gd name="T6" fmla="*/ 2 w 435"/>
                    <a:gd name="T7" fmla="*/ 1 h 324"/>
                    <a:gd name="T8" fmla="*/ 2 w 435"/>
                    <a:gd name="T9" fmla="*/ 1 h 324"/>
                    <a:gd name="T10" fmla="*/ 1 w 435"/>
                    <a:gd name="T11" fmla="*/ 1 h 324"/>
                    <a:gd name="T12" fmla="*/ 1 w 435"/>
                    <a:gd name="T13" fmla="*/ 1 h 324"/>
                    <a:gd name="T14" fmla="*/ 1 w 435"/>
                    <a:gd name="T15" fmla="*/ 0 h 324"/>
                    <a:gd name="T16" fmla="*/ 1 w 435"/>
                    <a:gd name="T17" fmla="*/ 0 h 324"/>
                    <a:gd name="T18" fmla="*/ 1 w 435"/>
                    <a:gd name="T19" fmla="*/ 0 h 324"/>
                    <a:gd name="T20" fmla="*/ 0 w 435"/>
                    <a:gd name="T21" fmla="*/ 0 h 324"/>
                    <a:gd name="T22" fmla="*/ 0 w 435"/>
                    <a:gd name="T23" fmla="*/ 1 h 324"/>
                    <a:gd name="T24" fmla="*/ 1 w 435"/>
                    <a:gd name="T25" fmla="*/ 1 h 324"/>
                    <a:gd name="T26" fmla="*/ 1 w 435"/>
                    <a:gd name="T27" fmla="*/ 1 h 324"/>
                    <a:gd name="T28" fmla="*/ 1 w 435"/>
                    <a:gd name="T29" fmla="*/ 1 h 324"/>
                    <a:gd name="T30" fmla="*/ 1 w 435"/>
                    <a:gd name="T31" fmla="*/ 1 h 324"/>
                    <a:gd name="T32" fmla="*/ 1 w 435"/>
                    <a:gd name="T33" fmla="*/ 1 h 324"/>
                    <a:gd name="T34" fmla="*/ 1 w 435"/>
                    <a:gd name="T35" fmla="*/ 1 h 324"/>
                    <a:gd name="T36" fmla="*/ 2 w 435"/>
                    <a:gd name="T37" fmla="*/ 1 h 324"/>
                    <a:gd name="T38" fmla="*/ 2 w 435"/>
                    <a:gd name="T39" fmla="*/ 1 h 3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4"/>
                    <a:gd name="T62" fmla="*/ 435 w 435"/>
                    <a:gd name="T63" fmla="*/ 324 h 3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4">
                      <a:moveTo>
                        <a:pt x="426" y="288"/>
                      </a:moveTo>
                      <a:lnTo>
                        <a:pt x="435" y="253"/>
                      </a:lnTo>
                      <a:lnTo>
                        <a:pt x="390" y="242"/>
                      </a:lnTo>
                      <a:lnTo>
                        <a:pt x="390" y="162"/>
                      </a:lnTo>
                      <a:lnTo>
                        <a:pt x="342" y="196"/>
                      </a:lnTo>
                      <a:lnTo>
                        <a:pt x="297" y="115"/>
                      </a:lnTo>
                      <a:lnTo>
                        <a:pt x="333" y="115"/>
                      </a:lnTo>
                      <a:lnTo>
                        <a:pt x="241" y="0"/>
                      </a:lnTo>
                      <a:lnTo>
                        <a:pt x="184" y="0"/>
                      </a:lnTo>
                      <a:lnTo>
                        <a:pt x="129" y="92"/>
                      </a:lnTo>
                      <a:lnTo>
                        <a:pt x="0" y="92"/>
                      </a:lnTo>
                      <a:lnTo>
                        <a:pt x="48" y="208"/>
                      </a:lnTo>
                      <a:lnTo>
                        <a:pt x="100" y="300"/>
                      </a:lnTo>
                      <a:lnTo>
                        <a:pt x="222" y="300"/>
                      </a:lnTo>
                      <a:lnTo>
                        <a:pt x="196" y="253"/>
                      </a:lnTo>
                      <a:lnTo>
                        <a:pt x="259" y="253"/>
                      </a:lnTo>
                      <a:lnTo>
                        <a:pt x="287" y="268"/>
                      </a:lnTo>
                      <a:lnTo>
                        <a:pt x="323" y="324"/>
                      </a:lnTo>
                      <a:lnTo>
                        <a:pt x="426" y="288"/>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1" name="Freeform 28"/>
                <p:cNvSpPr>
                  <a:spLocks noChangeAspect="1"/>
                </p:cNvSpPr>
                <p:nvPr/>
              </p:nvSpPr>
              <p:spPr bwMode="auto">
                <a:xfrm>
                  <a:off x="316" y="3317"/>
                  <a:ext cx="88" cy="72"/>
                </a:xfrm>
                <a:custGeom>
                  <a:avLst/>
                  <a:gdLst>
                    <a:gd name="T0" fmla="*/ 1 w 352"/>
                    <a:gd name="T1" fmla="*/ 1 h 289"/>
                    <a:gd name="T2" fmla="*/ 1 w 352"/>
                    <a:gd name="T3" fmla="*/ 1 h 289"/>
                    <a:gd name="T4" fmla="*/ 1 w 352"/>
                    <a:gd name="T5" fmla="*/ 1 h 289"/>
                    <a:gd name="T6" fmla="*/ 1 w 352"/>
                    <a:gd name="T7" fmla="*/ 0 h 289"/>
                    <a:gd name="T8" fmla="*/ 1 w 352"/>
                    <a:gd name="T9" fmla="*/ 0 h 289"/>
                    <a:gd name="T10" fmla="*/ 1 w 352"/>
                    <a:gd name="T11" fmla="*/ 0 h 289"/>
                    <a:gd name="T12" fmla="*/ 1 w 352"/>
                    <a:gd name="T13" fmla="*/ 0 h 289"/>
                    <a:gd name="T14" fmla="*/ 1 w 352"/>
                    <a:gd name="T15" fmla="*/ 0 h 289"/>
                    <a:gd name="T16" fmla="*/ 1 w 352"/>
                    <a:gd name="T17" fmla="*/ 0 h 289"/>
                    <a:gd name="T18" fmla="*/ 0 w 352"/>
                    <a:gd name="T19" fmla="*/ 0 h 289"/>
                    <a:gd name="T20" fmla="*/ 0 w 352"/>
                    <a:gd name="T21" fmla="*/ 0 h 289"/>
                    <a:gd name="T22" fmla="*/ 0 w 352"/>
                    <a:gd name="T23" fmla="*/ 1 h 289"/>
                    <a:gd name="T24" fmla="*/ 1 w 352"/>
                    <a:gd name="T25" fmla="*/ 1 h 289"/>
                    <a:gd name="T26" fmla="*/ 1 w 352"/>
                    <a:gd name="T27" fmla="*/ 1 h 289"/>
                    <a:gd name="T28" fmla="*/ 1 w 352"/>
                    <a:gd name="T29" fmla="*/ 1 h 289"/>
                    <a:gd name="T30" fmla="*/ 1 w 352"/>
                    <a:gd name="T31" fmla="*/ 1 h 289"/>
                    <a:gd name="T32" fmla="*/ 1 w 352"/>
                    <a:gd name="T33" fmla="*/ 1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2"/>
                    <a:gd name="T52" fmla="*/ 0 h 289"/>
                    <a:gd name="T53" fmla="*/ 352 w 352"/>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2" h="289">
                      <a:moveTo>
                        <a:pt x="241" y="255"/>
                      </a:moveTo>
                      <a:lnTo>
                        <a:pt x="270" y="222"/>
                      </a:lnTo>
                      <a:lnTo>
                        <a:pt x="286" y="198"/>
                      </a:lnTo>
                      <a:lnTo>
                        <a:pt x="286" y="139"/>
                      </a:lnTo>
                      <a:lnTo>
                        <a:pt x="352" y="104"/>
                      </a:lnTo>
                      <a:lnTo>
                        <a:pt x="352" y="47"/>
                      </a:lnTo>
                      <a:lnTo>
                        <a:pt x="315" y="0"/>
                      </a:lnTo>
                      <a:lnTo>
                        <a:pt x="213" y="0"/>
                      </a:lnTo>
                      <a:lnTo>
                        <a:pt x="165" y="10"/>
                      </a:lnTo>
                      <a:lnTo>
                        <a:pt x="47" y="59"/>
                      </a:lnTo>
                      <a:lnTo>
                        <a:pt x="0" y="128"/>
                      </a:lnTo>
                      <a:lnTo>
                        <a:pt x="0" y="209"/>
                      </a:lnTo>
                      <a:lnTo>
                        <a:pt x="121" y="222"/>
                      </a:lnTo>
                      <a:lnTo>
                        <a:pt x="157" y="289"/>
                      </a:lnTo>
                      <a:lnTo>
                        <a:pt x="213" y="265"/>
                      </a:lnTo>
                      <a:lnTo>
                        <a:pt x="241" y="255"/>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2" name="Freeform 29"/>
                <p:cNvSpPr>
                  <a:spLocks noChangeAspect="1"/>
                </p:cNvSpPr>
                <p:nvPr/>
              </p:nvSpPr>
              <p:spPr bwMode="auto">
                <a:xfrm>
                  <a:off x="240" y="3361"/>
                  <a:ext cx="38" cy="45"/>
                </a:xfrm>
                <a:custGeom>
                  <a:avLst/>
                  <a:gdLst>
                    <a:gd name="T0" fmla="*/ 0 w 154"/>
                    <a:gd name="T1" fmla="*/ 1 h 174"/>
                    <a:gd name="T2" fmla="*/ 0 w 154"/>
                    <a:gd name="T3" fmla="*/ 1 h 174"/>
                    <a:gd name="T4" fmla="*/ 1 w 154"/>
                    <a:gd name="T5" fmla="*/ 0 h 174"/>
                    <a:gd name="T6" fmla="*/ 1 w 154"/>
                    <a:gd name="T7" fmla="*/ 0 h 174"/>
                    <a:gd name="T8" fmla="*/ 1 w 154"/>
                    <a:gd name="T9" fmla="*/ 0 h 174"/>
                    <a:gd name="T10" fmla="*/ 1 w 154"/>
                    <a:gd name="T11" fmla="*/ 0 h 174"/>
                    <a:gd name="T12" fmla="*/ 0 w 154"/>
                    <a:gd name="T13" fmla="*/ 0 h 174"/>
                    <a:gd name="T14" fmla="*/ 0 w 154"/>
                    <a:gd name="T15" fmla="*/ 0 h 174"/>
                    <a:gd name="T16" fmla="*/ 0 w 154"/>
                    <a:gd name="T17" fmla="*/ 1 h 174"/>
                    <a:gd name="T18" fmla="*/ 0 w 154"/>
                    <a:gd name="T19" fmla="*/ 1 h 174"/>
                    <a:gd name="T20" fmla="*/ 0 w 154"/>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174"/>
                    <a:gd name="T35" fmla="*/ 154 w 154"/>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174">
                      <a:moveTo>
                        <a:pt x="17" y="174"/>
                      </a:moveTo>
                      <a:lnTo>
                        <a:pt x="43" y="104"/>
                      </a:lnTo>
                      <a:lnTo>
                        <a:pt x="118" y="69"/>
                      </a:lnTo>
                      <a:lnTo>
                        <a:pt x="118" y="48"/>
                      </a:lnTo>
                      <a:lnTo>
                        <a:pt x="154" y="0"/>
                      </a:lnTo>
                      <a:lnTo>
                        <a:pt x="99" y="0"/>
                      </a:lnTo>
                      <a:lnTo>
                        <a:pt x="63" y="59"/>
                      </a:lnTo>
                      <a:lnTo>
                        <a:pt x="7" y="69"/>
                      </a:lnTo>
                      <a:lnTo>
                        <a:pt x="0" y="174"/>
                      </a:lnTo>
                      <a:lnTo>
                        <a:pt x="17" y="174"/>
                      </a:lnTo>
                      <a:close/>
                    </a:path>
                  </a:pathLst>
                </a:custGeom>
                <a:solidFill>
                  <a:srgbClr val="FF990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6" name="Text Box 30"/>
              <p:cNvSpPr txBox="1">
                <a:spLocks noChangeArrowheads="1"/>
              </p:cNvSpPr>
              <p:nvPr/>
            </p:nvSpPr>
            <p:spPr bwMode="auto">
              <a:xfrm>
                <a:off x="191" y="3261"/>
                <a:ext cx="302" cy="177"/>
              </a:xfrm>
              <a:prstGeom prst="rect">
                <a:avLst/>
              </a:prstGeom>
              <a:noFill/>
              <a:ln w="3175">
                <a:solidFill>
                  <a:srgbClr val="000000"/>
                </a:solid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HI</a:t>
                </a:r>
              </a:p>
            </p:txBody>
          </p:sp>
        </p:grpSp>
        <p:grpSp>
          <p:nvGrpSpPr>
            <p:cNvPr id="22532" name="Group 188"/>
            <p:cNvGrpSpPr>
              <a:grpSpLocks/>
            </p:cNvGrpSpPr>
            <p:nvPr/>
          </p:nvGrpSpPr>
          <p:grpSpPr bwMode="auto">
            <a:xfrm>
              <a:off x="304800" y="4876800"/>
              <a:ext cx="1139825" cy="1150938"/>
              <a:chOff x="4" y="3976"/>
              <a:chExt cx="1253" cy="975"/>
            </a:xfrm>
          </p:grpSpPr>
          <p:grpSp>
            <p:nvGrpSpPr>
              <p:cNvPr id="22705" name="Group 191"/>
              <p:cNvGrpSpPr>
                <a:grpSpLocks/>
              </p:cNvGrpSpPr>
              <p:nvPr/>
            </p:nvGrpSpPr>
            <p:grpSpPr bwMode="auto">
              <a:xfrm>
                <a:off x="77" y="4073"/>
                <a:ext cx="1087" cy="711"/>
                <a:chOff x="77" y="4073"/>
                <a:chExt cx="1087" cy="711"/>
              </a:xfrm>
            </p:grpSpPr>
            <p:sp>
              <p:nvSpPr>
                <p:cNvPr id="36" name="Freeform 192"/>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7" name="Freeform 19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25" name="Rectangle 194"/>
              <p:cNvSpPr>
                <a:spLocks noChangeArrowheads="1"/>
              </p:cNvSpPr>
              <p:nvPr/>
            </p:nvSpPr>
            <p:spPr bwMode="auto">
              <a:xfrm>
                <a:off x="454" y="4240"/>
                <a:ext cx="133" cy="90"/>
              </a:xfrm>
              <a:prstGeom prst="rect">
                <a:avLst/>
              </a:prstGeom>
              <a:noFill/>
              <a:ln w="9525">
                <a:noFill/>
                <a:miter lim="800000"/>
                <a:headEnd/>
                <a:tailEnd/>
              </a:ln>
            </p:spPr>
            <p:txBody>
              <a:bodyPr wrap="none" lIns="0" tIns="0" rIns="0" bIns="0">
                <a:prstTxWarp prst="textNoShape">
                  <a:avLst/>
                </a:prstTxWarp>
                <a:spAutoFit/>
              </a:bodyPr>
              <a:lstStyle/>
              <a:p>
                <a:pPr eaLnBrk="0" hangingPunct="0">
                  <a:spcBef>
                    <a:spcPct val="0"/>
                  </a:spcBef>
                </a:pPr>
                <a:r>
                  <a:rPr lang="en-US" sz="800">
                    <a:solidFill>
                      <a:srgbClr val="000000"/>
                    </a:solidFill>
                    <a:ea typeface="Times New Roman" charset="0"/>
                    <a:cs typeface="Arial" charset="0"/>
                  </a:rPr>
                  <a:t>AK</a:t>
                </a:r>
                <a:endParaRPr lang="en-US">
                  <a:solidFill>
                    <a:srgbClr val="000000"/>
                  </a:solidFill>
                  <a:ea typeface="Times New Roman" charset="0"/>
                  <a:cs typeface="Arial" charset="0"/>
                </a:endParaRPr>
              </a:p>
            </p:txBody>
          </p:sp>
          <p:sp>
            <p:nvSpPr>
              <p:cNvPr id="26" name="Rectangle 195"/>
              <p:cNvSpPr>
                <a:spLocks noChangeArrowheads="1"/>
              </p:cNvSpPr>
              <p:nvPr/>
            </p:nvSpPr>
            <p:spPr bwMode="auto">
              <a:xfrm>
                <a:off x="4" y="3976"/>
                <a:ext cx="1253" cy="975"/>
              </a:xfrm>
              <a:prstGeom prst="rect">
                <a:avLst/>
              </a:prstGeom>
              <a:noFill/>
              <a:ln w="5715" cap="rnd">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nvGrpSpPr>
              <p:cNvPr id="22708" name="Group 196"/>
              <p:cNvGrpSpPr>
                <a:grpSpLocks/>
              </p:cNvGrpSpPr>
              <p:nvPr/>
            </p:nvGrpSpPr>
            <p:grpSpPr bwMode="auto">
              <a:xfrm>
                <a:off x="4" y="3976"/>
                <a:ext cx="1253" cy="975"/>
                <a:chOff x="4" y="3976"/>
                <a:chExt cx="1253" cy="975"/>
              </a:xfrm>
            </p:grpSpPr>
            <p:grpSp>
              <p:nvGrpSpPr>
                <p:cNvPr id="22709" name="Group 198"/>
                <p:cNvGrpSpPr>
                  <a:grpSpLocks/>
                </p:cNvGrpSpPr>
                <p:nvPr/>
              </p:nvGrpSpPr>
              <p:grpSpPr bwMode="auto">
                <a:xfrm>
                  <a:off x="77" y="4073"/>
                  <a:ext cx="1087" cy="711"/>
                  <a:chOff x="77" y="4073"/>
                  <a:chExt cx="1087" cy="711"/>
                </a:xfrm>
              </p:grpSpPr>
              <p:sp>
                <p:nvSpPr>
                  <p:cNvPr id="34" name="Freeform 199"/>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5" name="Freeform 200"/>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nvGrpSpPr>
                <p:cNvPr id="22710" name="Group 202"/>
                <p:cNvGrpSpPr>
                  <a:grpSpLocks/>
                </p:cNvGrpSpPr>
                <p:nvPr/>
              </p:nvGrpSpPr>
              <p:grpSpPr bwMode="auto">
                <a:xfrm>
                  <a:off x="77" y="4073"/>
                  <a:ext cx="1087" cy="711"/>
                  <a:chOff x="77" y="4073"/>
                  <a:chExt cx="1087" cy="711"/>
                </a:xfrm>
              </p:grpSpPr>
              <p:sp>
                <p:nvSpPr>
                  <p:cNvPr id="32" name="Freeform 203"/>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3" name="Freeform 204"/>
                  <p:cNvSpPr>
                    <a:spLocks/>
                  </p:cNvSpPr>
                  <p:nvPr/>
                </p:nvSpPr>
                <p:spPr bwMode="auto">
                  <a:xfrm>
                    <a:off x="77" y="4073"/>
                    <a:ext cx="1087" cy="711"/>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30" name="Rectangle 205"/>
                <p:cNvSpPr>
                  <a:spLocks noChangeArrowheads="1"/>
                </p:cNvSpPr>
                <p:nvPr/>
              </p:nvSpPr>
              <p:spPr bwMode="auto">
                <a:xfrm>
                  <a:off x="454" y="4240"/>
                  <a:ext cx="208" cy="144"/>
                </a:xfrm>
                <a:prstGeom prst="rect">
                  <a:avLst/>
                </a:prstGeom>
                <a:noFill/>
                <a:ln w="9525">
                  <a:noFill/>
                  <a:miter lim="800000"/>
                  <a:headEnd/>
                  <a:tailEnd/>
                </a:ln>
              </p:spPr>
              <p:txBody>
                <a:bodyPr wrap="none" lIns="0" tIns="0" rIns="0" bIns="0">
                  <a:spAutoFit/>
                </a:bodyPr>
                <a:lstStyle/>
                <a:p>
                  <a:pPr eaLnBrk="0" fontAlgn="auto" hangingPunct="0">
                    <a:spcBef>
                      <a:spcPts val="0"/>
                    </a:spcBef>
                    <a:spcAft>
                      <a:spcPts val="0"/>
                    </a:spcAft>
                    <a:defRPr/>
                  </a:pPr>
                  <a:r>
                    <a:rPr lang="en-US" kern="0" dirty="0">
                      <a:solidFill>
                        <a:srgbClr val="000000"/>
                      </a:solidFill>
                      <a:latin typeface="+mn-lt"/>
                      <a:ea typeface="Times New Roman" pitchFamily="18" charset="0"/>
                      <a:cs typeface="Arial" charset="0"/>
                    </a:rPr>
                    <a:t>AK</a:t>
                  </a:r>
                  <a:endParaRPr lang="en-US" kern="0" dirty="0">
                    <a:solidFill>
                      <a:sysClr val="windowText" lastClr="000000"/>
                    </a:solidFill>
                    <a:latin typeface="+mn-lt"/>
                    <a:ea typeface="Times New Roman" pitchFamily="18" charset="0"/>
                    <a:cs typeface="Arial" charset="0"/>
                  </a:endParaRPr>
                </a:p>
              </p:txBody>
            </p:sp>
            <p:sp>
              <p:nvSpPr>
                <p:cNvPr id="31" name="Rectangle 206"/>
                <p:cNvSpPr>
                  <a:spLocks noChangeArrowheads="1"/>
                </p:cNvSpPr>
                <p:nvPr/>
              </p:nvSpPr>
              <p:spPr bwMode="auto">
                <a:xfrm>
                  <a:off x="4" y="3976"/>
                  <a:ext cx="1253" cy="975"/>
                </a:xfrm>
                <a:prstGeom prst="rect">
                  <a:avLst/>
                </a:prstGeom>
                <a:noFill/>
                <a:ln w="12700" cap="rnd" cmpd="dbl">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grpSp>
          <p:nvGrpSpPr>
            <p:cNvPr id="22533" name="Group 218"/>
            <p:cNvGrpSpPr>
              <a:grpSpLocks/>
            </p:cNvGrpSpPr>
            <p:nvPr/>
          </p:nvGrpSpPr>
          <p:grpSpPr bwMode="auto">
            <a:xfrm>
              <a:off x="7086600" y="5715000"/>
              <a:ext cx="1898650" cy="657225"/>
              <a:chOff x="4224" y="3744"/>
              <a:chExt cx="1440" cy="480"/>
            </a:xfrm>
          </p:grpSpPr>
          <p:sp>
            <p:nvSpPr>
              <p:cNvPr id="39" name="Rectangle 219"/>
              <p:cNvSpPr>
                <a:spLocks noChangeArrowheads="1"/>
              </p:cNvSpPr>
              <p:nvPr/>
            </p:nvSpPr>
            <p:spPr bwMode="auto">
              <a:xfrm>
                <a:off x="4224" y="3744"/>
                <a:ext cx="1440" cy="480"/>
              </a:xfrm>
              <a:prstGeom prst="rect">
                <a:avLst/>
              </a:prstGeom>
              <a:noFill/>
              <a:ln w="9525">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sp>
            <p:nvSpPr>
              <p:cNvPr id="40" name="Text Box 220"/>
              <p:cNvSpPr txBox="1">
                <a:spLocks noChangeArrowheads="1"/>
              </p:cNvSpPr>
              <p:nvPr/>
            </p:nvSpPr>
            <p:spPr bwMode="auto">
              <a:xfrm>
                <a:off x="4224" y="3792"/>
                <a:ext cx="427" cy="292"/>
              </a:xfrm>
              <a:prstGeom prst="rect">
                <a:avLst/>
              </a:prstGeom>
              <a:noFill/>
              <a:ln w="9525">
                <a:noFill/>
                <a:miter lim="800000"/>
                <a:headEnd/>
                <a:tailEnd/>
              </a:ln>
            </p:spPr>
            <p:txBody>
              <a:bodyPr wrap="none">
                <a:prstTxWarp prst="textNoShape">
                  <a:avLst/>
                </a:prstTxWarp>
                <a:spAutoFit/>
              </a:bodyPr>
              <a:lstStyle/>
              <a:p>
                <a:pPr eaLnBrk="0" hangingPunct="0">
                  <a:spcBef>
                    <a:spcPct val="0"/>
                  </a:spcBef>
                </a:pPr>
                <a:r>
                  <a:rPr lang="en-US" sz="1400">
                    <a:solidFill>
                      <a:srgbClr val="000000"/>
                    </a:solidFill>
                  </a:rPr>
                  <a:t>Key</a:t>
                </a:r>
                <a:r>
                  <a:rPr lang="en-US" sz="2000">
                    <a:solidFill>
                      <a:srgbClr val="000000"/>
                    </a:solidFill>
                  </a:rPr>
                  <a:t>:</a:t>
                </a:r>
                <a:endParaRPr lang="en-US">
                  <a:solidFill>
                    <a:srgbClr val="000000"/>
                  </a:solidFill>
                </a:endParaRPr>
              </a:p>
            </p:txBody>
          </p:sp>
          <p:sp>
            <p:nvSpPr>
              <p:cNvPr id="41" name="Rectangle 221"/>
              <p:cNvSpPr>
                <a:spLocks noChangeArrowheads="1"/>
              </p:cNvSpPr>
              <p:nvPr/>
            </p:nvSpPr>
            <p:spPr bwMode="auto">
              <a:xfrm>
                <a:off x="4656" y="3840"/>
                <a:ext cx="863" cy="144"/>
              </a:xfrm>
              <a:prstGeom prst="rect">
                <a:avLst/>
              </a:prstGeom>
              <a:solidFill>
                <a:srgbClr val="FF9900"/>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Participating</a:t>
                </a:r>
              </a:p>
            </p:txBody>
          </p:sp>
          <p:sp>
            <p:nvSpPr>
              <p:cNvPr id="42" name="Rectangle 222"/>
              <p:cNvSpPr>
                <a:spLocks noChangeArrowheads="1"/>
              </p:cNvSpPr>
              <p:nvPr/>
            </p:nvSpPr>
            <p:spPr bwMode="auto">
              <a:xfrm>
                <a:off x="4656" y="4032"/>
                <a:ext cx="863" cy="145"/>
              </a:xfrm>
              <a:prstGeom prst="rect">
                <a:avLst/>
              </a:prstGeom>
              <a:solidFill>
                <a:srgbClr val="FFFFFF"/>
              </a:solidFill>
              <a:ln w="9525">
                <a:solidFill>
                  <a:srgbClr val="000000"/>
                </a:solidFill>
                <a:miter lim="800000"/>
                <a:headEnd/>
                <a:tailEnd/>
              </a:ln>
            </p:spPr>
            <p:txBody>
              <a:bodyPr wrap="none" anchor="ctr"/>
              <a:lstStyle/>
              <a:p>
                <a:pPr eaLnBrk="0" fontAlgn="auto" hangingPunct="0">
                  <a:spcBef>
                    <a:spcPts val="0"/>
                  </a:spcBef>
                  <a:spcAft>
                    <a:spcPts val="0"/>
                  </a:spcAft>
                  <a:defRPr/>
                </a:pPr>
                <a:r>
                  <a:rPr lang="en-US" kern="0" dirty="0">
                    <a:solidFill>
                      <a:sysClr val="windowText" lastClr="000000"/>
                    </a:solidFill>
                    <a:latin typeface="+mn-lt"/>
                  </a:rPr>
                  <a:t>Non-participating</a:t>
                </a:r>
              </a:p>
            </p:txBody>
          </p:sp>
        </p:grpSp>
        <p:grpSp>
          <p:nvGrpSpPr>
            <p:cNvPr id="22534" name="Group 1165"/>
            <p:cNvGrpSpPr>
              <a:grpSpLocks noChangeAspect="1"/>
            </p:cNvGrpSpPr>
            <p:nvPr/>
          </p:nvGrpSpPr>
          <p:grpSpPr bwMode="auto">
            <a:xfrm>
              <a:off x="990600" y="1447800"/>
              <a:ext cx="7132638" cy="4332288"/>
              <a:chOff x="839788" y="839788"/>
              <a:chExt cx="7704137" cy="4679950"/>
            </a:xfrm>
          </p:grpSpPr>
          <p:sp>
            <p:nvSpPr>
              <p:cNvPr id="44" name="Text Box 166"/>
              <p:cNvSpPr txBox="1">
                <a:spLocks noChangeArrowheads="1"/>
              </p:cNvSpPr>
              <p:nvPr/>
            </p:nvSpPr>
            <p:spPr bwMode="auto">
              <a:xfrm>
                <a:off x="7971216" y="2201415"/>
                <a:ext cx="572709" cy="229796"/>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RI</a:t>
                </a:r>
              </a:p>
            </p:txBody>
          </p:sp>
          <p:sp>
            <p:nvSpPr>
              <p:cNvPr id="45" name="Freeform 24"/>
              <p:cNvSpPr>
                <a:spLocks/>
              </p:cNvSpPr>
              <p:nvPr/>
            </p:nvSpPr>
            <p:spPr bwMode="auto">
              <a:xfrm>
                <a:off x="1223880" y="879231"/>
                <a:ext cx="929366" cy="699677"/>
              </a:xfrm>
              <a:custGeom>
                <a:avLst/>
                <a:gdLst>
                  <a:gd name="T0" fmla="*/ 19 w 622"/>
                  <a:gd name="T1" fmla="*/ 95 h 440"/>
                  <a:gd name="T2" fmla="*/ 11 w 622"/>
                  <a:gd name="T3" fmla="*/ 217 h 440"/>
                  <a:gd name="T4" fmla="*/ 23 w 622"/>
                  <a:gd name="T5" fmla="*/ 217 h 440"/>
                  <a:gd name="T6" fmla="*/ 17 w 622"/>
                  <a:gd name="T7" fmla="*/ 246 h 440"/>
                  <a:gd name="T8" fmla="*/ 8 w 622"/>
                  <a:gd name="T9" fmla="*/ 230 h 440"/>
                  <a:gd name="T10" fmla="*/ 0 w 622"/>
                  <a:gd name="T11" fmla="*/ 263 h 440"/>
                  <a:gd name="T12" fmla="*/ 35 w 622"/>
                  <a:gd name="T13" fmla="*/ 287 h 440"/>
                  <a:gd name="T14" fmla="*/ 36 w 622"/>
                  <a:gd name="T15" fmla="*/ 298 h 440"/>
                  <a:gd name="T16" fmla="*/ 45 w 622"/>
                  <a:gd name="T17" fmla="*/ 300 h 440"/>
                  <a:gd name="T18" fmla="*/ 89 w 622"/>
                  <a:gd name="T19" fmla="*/ 389 h 440"/>
                  <a:gd name="T20" fmla="*/ 138 w 622"/>
                  <a:gd name="T21" fmla="*/ 386 h 440"/>
                  <a:gd name="T22" fmla="*/ 175 w 622"/>
                  <a:gd name="T23" fmla="*/ 407 h 440"/>
                  <a:gd name="T24" fmla="*/ 193 w 622"/>
                  <a:gd name="T25" fmla="*/ 403 h 440"/>
                  <a:gd name="T26" fmla="*/ 305 w 622"/>
                  <a:gd name="T27" fmla="*/ 407 h 440"/>
                  <a:gd name="T28" fmla="*/ 431 w 622"/>
                  <a:gd name="T29" fmla="*/ 444 h 440"/>
                  <a:gd name="T30" fmla="*/ 434 w 622"/>
                  <a:gd name="T31" fmla="*/ 395 h 440"/>
                  <a:gd name="T32" fmla="*/ 486 w 622"/>
                  <a:gd name="T33" fmla="*/ 108 h 440"/>
                  <a:gd name="T34" fmla="*/ 150 w 622"/>
                  <a:gd name="T35" fmla="*/ 0 h 440"/>
                  <a:gd name="T36" fmla="*/ 152 w 622"/>
                  <a:gd name="T37" fmla="*/ 82 h 440"/>
                  <a:gd name="T38" fmla="*/ 136 w 622"/>
                  <a:gd name="T39" fmla="*/ 150 h 440"/>
                  <a:gd name="T40" fmla="*/ 133 w 622"/>
                  <a:gd name="T41" fmla="*/ 186 h 440"/>
                  <a:gd name="T42" fmla="*/ 98 w 622"/>
                  <a:gd name="T43" fmla="*/ 197 h 440"/>
                  <a:gd name="T44" fmla="*/ 96 w 622"/>
                  <a:gd name="T45" fmla="*/ 181 h 440"/>
                  <a:gd name="T46" fmla="*/ 125 w 622"/>
                  <a:gd name="T47" fmla="*/ 158 h 440"/>
                  <a:gd name="T48" fmla="*/ 122 w 622"/>
                  <a:gd name="T49" fmla="*/ 139 h 440"/>
                  <a:gd name="T50" fmla="*/ 96 w 622"/>
                  <a:gd name="T51" fmla="*/ 144 h 440"/>
                  <a:gd name="T52" fmla="*/ 116 w 622"/>
                  <a:gd name="T53" fmla="*/ 123 h 440"/>
                  <a:gd name="T54" fmla="*/ 130 w 622"/>
                  <a:gd name="T55" fmla="*/ 108 h 440"/>
                  <a:gd name="T56" fmla="*/ 21 w 622"/>
                  <a:gd name="T57" fmla="*/ 21 h 440"/>
                  <a:gd name="T58" fmla="*/ 11 w 622"/>
                  <a:gd name="T59" fmla="*/ 45 h 440"/>
                  <a:gd name="T60" fmla="*/ 19 w 622"/>
                  <a:gd name="T61" fmla="*/ 95 h 440"/>
                  <a:gd name="T62" fmla="*/ 19 w 622"/>
                  <a:gd name="T63" fmla="*/ 95 h 4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0"/>
                  <a:gd name="T98" fmla="*/ 622 w 622"/>
                  <a:gd name="T99" fmla="*/ 440 h 4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0">
                    <a:moveTo>
                      <a:pt x="23" y="95"/>
                    </a:moveTo>
                    <a:lnTo>
                      <a:pt x="15" y="217"/>
                    </a:lnTo>
                    <a:lnTo>
                      <a:pt x="30" y="217"/>
                    </a:lnTo>
                    <a:lnTo>
                      <a:pt x="21" y="242"/>
                    </a:lnTo>
                    <a:lnTo>
                      <a:pt x="10" y="226"/>
                    </a:lnTo>
                    <a:lnTo>
                      <a:pt x="0" y="259"/>
                    </a:lnTo>
                    <a:lnTo>
                      <a:pt x="44" y="283"/>
                    </a:lnTo>
                    <a:lnTo>
                      <a:pt x="46" y="294"/>
                    </a:lnTo>
                    <a:lnTo>
                      <a:pt x="57" y="296"/>
                    </a:lnTo>
                    <a:lnTo>
                      <a:pt x="114" y="385"/>
                    </a:lnTo>
                    <a:lnTo>
                      <a:pt x="177" y="382"/>
                    </a:lnTo>
                    <a:lnTo>
                      <a:pt x="224" y="403"/>
                    </a:lnTo>
                    <a:lnTo>
                      <a:pt x="247" y="399"/>
                    </a:lnTo>
                    <a:lnTo>
                      <a:pt x="389" y="403"/>
                    </a:lnTo>
                    <a:lnTo>
                      <a:pt x="551" y="440"/>
                    </a:lnTo>
                    <a:lnTo>
                      <a:pt x="554" y="391"/>
                    </a:lnTo>
                    <a:lnTo>
                      <a:pt x="622" y="108"/>
                    </a:lnTo>
                    <a:lnTo>
                      <a:pt x="191" y="0"/>
                    </a:lnTo>
                    <a:lnTo>
                      <a:pt x="195" y="82"/>
                    </a:lnTo>
                    <a:lnTo>
                      <a:pt x="174" y="150"/>
                    </a:lnTo>
                    <a:lnTo>
                      <a:pt x="170" y="186"/>
                    </a:lnTo>
                    <a:lnTo>
                      <a:pt x="125" y="197"/>
                    </a:lnTo>
                    <a:lnTo>
                      <a:pt x="122" y="181"/>
                    </a:lnTo>
                    <a:lnTo>
                      <a:pt x="159" y="158"/>
                    </a:lnTo>
                    <a:lnTo>
                      <a:pt x="156" y="139"/>
                    </a:lnTo>
                    <a:lnTo>
                      <a:pt x="122" y="144"/>
                    </a:lnTo>
                    <a:lnTo>
                      <a:pt x="148" y="123"/>
                    </a:lnTo>
                    <a:lnTo>
                      <a:pt x="166" y="108"/>
                    </a:lnTo>
                    <a:lnTo>
                      <a:pt x="26" y="21"/>
                    </a:lnTo>
                    <a:lnTo>
                      <a:pt x="15" y="45"/>
                    </a:lnTo>
                    <a:lnTo>
                      <a:pt x="23" y="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6" name="Freeform 25"/>
              <p:cNvSpPr>
                <a:spLocks/>
              </p:cNvSpPr>
              <p:nvPr/>
            </p:nvSpPr>
            <p:spPr bwMode="auto">
              <a:xfrm>
                <a:off x="1441647" y="920389"/>
                <a:ext cx="42867" cy="51447"/>
              </a:xfrm>
              <a:custGeom>
                <a:avLst/>
                <a:gdLst>
                  <a:gd name="T0" fmla="*/ 0 w 29"/>
                  <a:gd name="T1" fmla="*/ 14 h 32"/>
                  <a:gd name="T2" fmla="*/ 18 w 29"/>
                  <a:gd name="T3" fmla="*/ 0 h 32"/>
                  <a:gd name="T4" fmla="*/ 21 w 29"/>
                  <a:gd name="T5" fmla="*/ 14 h 32"/>
                  <a:gd name="T6" fmla="*/ 18 w 29"/>
                  <a:gd name="T7" fmla="*/ 32 h 32"/>
                  <a:gd name="T8" fmla="*/ 0 w 29"/>
                  <a:gd name="T9" fmla="*/ 14 h 32"/>
                  <a:gd name="T10" fmla="*/ 0 w 29"/>
                  <a:gd name="T11" fmla="*/ 14 h 32"/>
                  <a:gd name="T12" fmla="*/ 0 w 29"/>
                  <a:gd name="T13" fmla="*/ 14 h 32"/>
                  <a:gd name="T14" fmla="*/ 0 60000 65536"/>
                  <a:gd name="T15" fmla="*/ 0 60000 65536"/>
                  <a:gd name="T16" fmla="*/ 0 60000 65536"/>
                  <a:gd name="T17" fmla="*/ 0 60000 65536"/>
                  <a:gd name="T18" fmla="*/ 0 60000 65536"/>
                  <a:gd name="T19" fmla="*/ 0 60000 65536"/>
                  <a:gd name="T20" fmla="*/ 0 60000 65536"/>
                  <a:gd name="T21" fmla="*/ 0 w 29"/>
                  <a:gd name="T22" fmla="*/ 0 h 32"/>
                  <a:gd name="T23" fmla="*/ 29 w 2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2">
                    <a:moveTo>
                      <a:pt x="0" y="14"/>
                    </a:moveTo>
                    <a:lnTo>
                      <a:pt x="23" y="0"/>
                    </a:lnTo>
                    <a:lnTo>
                      <a:pt x="29" y="14"/>
                    </a:lnTo>
                    <a:lnTo>
                      <a:pt x="24" y="32"/>
                    </a:lnTo>
                    <a:lnTo>
                      <a:pt x="0" y="1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7" name="Freeform 26"/>
              <p:cNvSpPr>
                <a:spLocks/>
              </p:cNvSpPr>
              <p:nvPr/>
            </p:nvSpPr>
            <p:spPr bwMode="auto">
              <a:xfrm>
                <a:off x="2081229" y="2366045"/>
                <a:ext cx="785332" cy="1016933"/>
              </a:xfrm>
              <a:custGeom>
                <a:avLst/>
                <a:gdLst>
                  <a:gd name="T0" fmla="*/ 89 w 526"/>
                  <a:gd name="T1" fmla="*/ 0 h 641"/>
                  <a:gd name="T2" fmla="*/ 290 w 526"/>
                  <a:gd name="T3" fmla="*/ 47 h 641"/>
                  <a:gd name="T4" fmla="*/ 275 w 526"/>
                  <a:gd name="T5" fmla="*/ 159 h 641"/>
                  <a:gd name="T6" fmla="*/ 413 w 526"/>
                  <a:gd name="T7" fmla="*/ 186 h 641"/>
                  <a:gd name="T8" fmla="*/ 359 w 526"/>
                  <a:gd name="T9" fmla="*/ 641 h 641"/>
                  <a:gd name="T10" fmla="*/ 0 w 526"/>
                  <a:gd name="T11" fmla="*/ 565 h 641"/>
                  <a:gd name="T12" fmla="*/ 89 w 526"/>
                  <a:gd name="T13" fmla="*/ 0 h 641"/>
                  <a:gd name="T14" fmla="*/ 89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4" y="0"/>
                    </a:moveTo>
                    <a:lnTo>
                      <a:pt x="369" y="47"/>
                    </a:lnTo>
                    <a:lnTo>
                      <a:pt x="350" y="159"/>
                    </a:lnTo>
                    <a:lnTo>
                      <a:pt x="526" y="186"/>
                    </a:lnTo>
                    <a:lnTo>
                      <a:pt x="458" y="641"/>
                    </a:lnTo>
                    <a:lnTo>
                      <a:pt x="0" y="565"/>
                    </a:lnTo>
                    <a:lnTo>
                      <a:pt x="114"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8" name="Freeform 27"/>
              <p:cNvSpPr>
                <a:spLocks/>
              </p:cNvSpPr>
              <p:nvPr/>
            </p:nvSpPr>
            <p:spPr bwMode="auto">
              <a:xfrm>
                <a:off x="978679" y="1304525"/>
                <a:ext cx="1107695" cy="977490"/>
              </a:xfrm>
              <a:custGeom>
                <a:avLst/>
                <a:gdLst>
                  <a:gd name="T0" fmla="*/ 0 w 741"/>
                  <a:gd name="T1" fmla="*/ 462 h 614"/>
                  <a:gd name="T2" fmla="*/ 24 w 741"/>
                  <a:gd name="T3" fmla="*/ 303 h 614"/>
                  <a:gd name="T4" fmla="*/ 55 w 741"/>
                  <a:gd name="T5" fmla="*/ 258 h 614"/>
                  <a:gd name="T6" fmla="*/ 125 w 741"/>
                  <a:gd name="T7" fmla="*/ 0 h 614"/>
                  <a:gd name="T8" fmla="*/ 162 w 741"/>
                  <a:gd name="T9" fmla="*/ 13 h 614"/>
                  <a:gd name="T10" fmla="*/ 164 w 741"/>
                  <a:gd name="T11" fmla="*/ 25 h 614"/>
                  <a:gd name="T12" fmla="*/ 172 w 741"/>
                  <a:gd name="T13" fmla="*/ 26 h 614"/>
                  <a:gd name="T14" fmla="*/ 217 w 741"/>
                  <a:gd name="T15" fmla="*/ 115 h 614"/>
                  <a:gd name="T16" fmla="*/ 266 w 741"/>
                  <a:gd name="T17" fmla="*/ 112 h 614"/>
                  <a:gd name="T18" fmla="*/ 303 w 741"/>
                  <a:gd name="T19" fmla="*/ 133 h 614"/>
                  <a:gd name="T20" fmla="*/ 321 w 741"/>
                  <a:gd name="T21" fmla="*/ 130 h 614"/>
                  <a:gd name="T22" fmla="*/ 432 w 741"/>
                  <a:gd name="T23" fmla="*/ 133 h 614"/>
                  <a:gd name="T24" fmla="*/ 559 w 741"/>
                  <a:gd name="T25" fmla="*/ 170 h 614"/>
                  <a:gd name="T26" fmla="*/ 565 w 741"/>
                  <a:gd name="T27" fmla="*/ 190 h 614"/>
                  <a:gd name="T28" fmla="*/ 580 w 741"/>
                  <a:gd name="T29" fmla="*/ 217 h 614"/>
                  <a:gd name="T30" fmla="*/ 537 w 741"/>
                  <a:gd name="T31" fmla="*/ 301 h 614"/>
                  <a:gd name="T32" fmla="*/ 510 w 741"/>
                  <a:gd name="T33" fmla="*/ 336 h 614"/>
                  <a:gd name="T34" fmla="*/ 506 w 741"/>
                  <a:gd name="T35" fmla="*/ 359 h 614"/>
                  <a:gd name="T36" fmla="*/ 522 w 741"/>
                  <a:gd name="T37" fmla="*/ 381 h 614"/>
                  <a:gd name="T38" fmla="*/ 504 w 741"/>
                  <a:gd name="T39" fmla="*/ 433 h 614"/>
                  <a:gd name="T40" fmla="*/ 469 w 741"/>
                  <a:gd name="T41" fmla="*/ 618 h 614"/>
                  <a:gd name="T42" fmla="*/ 273 w 741"/>
                  <a:gd name="T43" fmla="*/ 558 h 614"/>
                  <a:gd name="T44" fmla="*/ 0 w 741"/>
                  <a:gd name="T45" fmla="*/ 462 h 614"/>
                  <a:gd name="T46" fmla="*/ 0 w 741"/>
                  <a:gd name="T47" fmla="*/ 462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70" y="258"/>
                    </a:lnTo>
                    <a:lnTo>
                      <a:pt x="160" y="0"/>
                    </a:lnTo>
                    <a:lnTo>
                      <a:pt x="207" y="13"/>
                    </a:lnTo>
                    <a:lnTo>
                      <a:pt x="209" y="25"/>
                    </a:lnTo>
                    <a:lnTo>
                      <a:pt x="220" y="26"/>
                    </a:lnTo>
                    <a:lnTo>
                      <a:pt x="277" y="115"/>
                    </a:lnTo>
                    <a:lnTo>
                      <a:pt x="340" y="112"/>
                    </a:lnTo>
                    <a:lnTo>
                      <a:pt x="387" y="133"/>
                    </a:lnTo>
                    <a:lnTo>
                      <a:pt x="410" y="130"/>
                    </a:lnTo>
                    <a:lnTo>
                      <a:pt x="552" y="133"/>
                    </a:lnTo>
                    <a:lnTo>
                      <a:pt x="714" y="170"/>
                    </a:lnTo>
                    <a:lnTo>
                      <a:pt x="722" y="190"/>
                    </a:lnTo>
                    <a:lnTo>
                      <a:pt x="741" y="217"/>
                    </a:lnTo>
                    <a:lnTo>
                      <a:pt x="686" y="301"/>
                    </a:lnTo>
                    <a:lnTo>
                      <a:pt x="651" y="332"/>
                    </a:lnTo>
                    <a:lnTo>
                      <a:pt x="646" y="355"/>
                    </a:lnTo>
                    <a:lnTo>
                      <a:pt x="667" y="377"/>
                    </a:lnTo>
                    <a:lnTo>
                      <a:pt x="644" y="429"/>
                    </a:lnTo>
                    <a:lnTo>
                      <a:pt x="599" y="614"/>
                    </a:lnTo>
                    <a:lnTo>
                      <a:pt x="348" y="554"/>
                    </a:lnTo>
                    <a:lnTo>
                      <a:pt x="0" y="45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49" name="Freeform 28"/>
              <p:cNvSpPr>
                <a:spLocks/>
              </p:cNvSpPr>
              <p:nvPr/>
            </p:nvSpPr>
            <p:spPr bwMode="auto">
              <a:xfrm>
                <a:off x="874082" y="2031641"/>
                <a:ext cx="1102551" cy="1953265"/>
              </a:xfrm>
              <a:custGeom>
                <a:avLst/>
                <a:gdLst>
                  <a:gd name="T0" fmla="*/ 21 w 738"/>
                  <a:gd name="T1" fmla="*/ 250 h 1229"/>
                  <a:gd name="T2" fmla="*/ 5 w 738"/>
                  <a:gd name="T3" fmla="*/ 345 h 1229"/>
                  <a:gd name="T4" fmla="*/ 59 w 738"/>
                  <a:gd name="T5" fmla="*/ 499 h 1229"/>
                  <a:gd name="T6" fmla="*/ 70 w 738"/>
                  <a:gd name="T7" fmla="*/ 489 h 1229"/>
                  <a:gd name="T8" fmla="*/ 86 w 738"/>
                  <a:gd name="T9" fmla="*/ 554 h 1229"/>
                  <a:gd name="T10" fmla="*/ 59 w 738"/>
                  <a:gd name="T11" fmla="*/ 509 h 1229"/>
                  <a:gd name="T12" fmla="*/ 53 w 738"/>
                  <a:gd name="T13" fmla="*/ 580 h 1229"/>
                  <a:gd name="T14" fmla="*/ 84 w 738"/>
                  <a:gd name="T15" fmla="*/ 628 h 1229"/>
                  <a:gd name="T16" fmla="*/ 63 w 738"/>
                  <a:gd name="T17" fmla="*/ 687 h 1229"/>
                  <a:gd name="T18" fmla="*/ 124 w 738"/>
                  <a:gd name="T19" fmla="*/ 851 h 1229"/>
                  <a:gd name="T20" fmla="*/ 111 w 738"/>
                  <a:gd name="T21" fmla="*/ 911 h 1229"/>
                  <a:gd name="T22" fmla="*/ 190 w 738"/>
                  <a:gd name="T23" fmla="*/ 958 h 1229"/>
                  <a:gd name="T24" fmla="*/ 218 w 738"/>
                  <a:gd name="T25" fmla="*/ 1006 h 1229"/>
                  <a:gd name="T26" fmla="*/ 252 w 738"/>
                  <a:gd name="T27" fmla="*/ 1022 h 1229"/>
                  <a:gd name="T28" fmla="*/ 253 w 738"/>
                  <a:gd name="T29" fmla="*/ 1052 h 1229"/>
                  <a:gd name="T30" fmla="*/ 275 w 738"/>
                  <a:gd name="T31" fmla="*/ 1058 h 1229"/>
                  <a:gd name="T32" fmla="*/ 321 w 738"/>
                  <a:gd name="T33" fmla="*/ 1152 h 1229"/>
                  <a:gd name="T34" fmla="*/ 321 w 738"/>
                  <a:gd name="T35" fmla="*/ 1218 h 1229"/>
                  <a:gd name="T36" fmla="*/ 527 w 738"/>
                  <a:gd name="T37" fmla="*/ 1233 h 1229"/>
                  <a:gd name="T38" fmla="*/ 513 w 738"/>
                  <a:gd name="T39" fmla="*/ 1205 h 1229"/>
                  <a:gd name="T40" fmla="*/ 520 w 738"/>
                  <a:gd name="T41" fmla="*/ 1167 h 1229"/>
                  <a:gd name="T42" fmla="*/ 553 w 738"/>
                  <a:gd name="T43" fmla="*/ 1099 h 1229"/>
                  <a:gd name="T44" fmla="*/ 577 w 738"/>
                  <a:gd name="T45" fmla="*/ 1081 h 1229"/>
                  <a:gd name="T46" fmla="*/ 563 w 738"/>
                  <a:gd name="T47" fmla="*/ 1056 h 1229"/>
                  <a:gd name="T48" fmla="*/ 553 w 738"/>
                  <a:gd name="T49" fmla="*/ 990 h 1229"/>
                  <a:gd name="T50" fmla="*/ 260 w 738"/>
                  <a:gd name="T51" fmla="*/ 423 h 1229"/>
                  <a:gd name="T52" fmla="*/ 328 w 738"/>
                  <a:gd name="T53" fmla="*/ 96 h 1229"/>
                  <a:gd name="T54" fmla="*/ 55 w 738"/>
                  <a:gd name="T55" fmla="*/ 0 h 1229"/>
                  <a:gd name="T56" fmla="*/ 48 w 738"/>
                  <a:gd name="T57" fmla="*/ 20 h 1229"/>
                  <a:gd name="T58" fmla="*/ 0 w 738"/>
                  <a:gd name="T59" fmla="*/ 164 h 1229"/>
                  <a:gd name="T60" fmla="*/ 21 w 738"/>
                  <a:gd name="T61" fmla="*/ 250 h 1229"/>
                  <a:gd name="T62" fmla="*/ 21 w 738"/>
                  <a:gd name="T63" fmla="*/ 250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8"/>
                  <a:gd name="T97" fmla="*/ 0 h 1229"/>
                  <a:gd name="T98" fmla="*/ 738 w 738"/>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8" h="1229">
                    <a:moveTo>
                      <a:pt x="26" y="250"/>
                    </a:moveTo>
                    <a:lnTo>
                      <a:pt x="5" y="345"/>
                    </a:lnTo>
                    <a:lnTo>
                      <a:pt x="76" y="499"/>
                    </a:lnTo>
                    <a:lnTo>
                      <a:pt x="89" y="489"/>
                    </a:lnTo>
                    <a:lnTo>
                      <a:pt x="110" y="554"/>
                    </a:lnTo>
                    <a:lnTo>
                      <a:pt x="76" y="509"/>
                    </a:lnTo>
                    <a:lnTo>
                      <a:pt x="68" y="580"/>
                    </a:lnTo>
                    <a:lnTo>
                      <a:pt x="107" y="624"/>
                    </a:lnTo>
                    <a:lnTo>
                      <a:pt x="81" y="683"/>
                    </a:lnTo>
                    <a:lnTo>
                      <a:pt x="158" y="847"/>
                    </a:lnTo>
                    <a:lnTo>
                      <a:pt x="141" y="907"/>
                    </a:lnTo>
                    <a:lnTo>
                      <a:pt x="243" y="954"/>
                    </a:lnTo>
                    <a:lnTo>
                      <a:pt x="280" y="1002"/>
                    </a:lnTo>
                    <a:lnTo>
                      <a:pt x="322" y="1018"/>
                    </a:lnTo>
                    <a:lnTo>
                      <a:pt x="323" y="1048"/>
                    </a:lnTo>
                    <a:lnTo>
                      <a:pt x="351" y="1054"/>
                    </a:lnTo>
                    <a:lnTo>
                      <a:pt x="411" y="1148"/>
                    </a:lnTo>
                    <a:lnTo>
                      <a:pt x="411" y="1214"/>
                    </a:lnTo>
                    <a:lnTo>
                      <a:pt x="673" y="1229"/>
                    </a:lnTo>
                    <a:lnTo>
                      <a:pt x="657" y="1201"/>
                    </a:lnTo>
                    <a:lnTo>
                      <a:pt x="665" y="1163"/>
                    </a:lnTo>
                    <a:lnTo>
                      <a:pt x="707" y="1095"/>
                    </a:lnTo>
                    <a:lnTo>
                      <a:pt x="738" y="1077"/>
                    </a:lnTo>
                    <a:lnTo>
                      <a:pt x="720" y="1052"/>
                    </a:lnTo>
                    <a:lnTo>
                      <a:pt x="707" y="986"/>
                    </a:lnTo>
                    <a:lnTo>
                      <a:pt x="332" y="423"/>
                    </a:lnTo>
                    <a:lnTo>
                      <a:pt x="419" y="96"/>
                    </a:lnTo>
                    <a:lnTo>
                      <a:pt x="71" y="0"/>
                    </a:lnTo>
                    <a:lnTo>
                      <a:pt x="61" y="20"/>
                    </a:lnTo>
                    <a:lnTo>
                      <a:pt x="0" y="164"/>
                    </a:lnTo>
                    <a:lnTo>
                      <a:pt x="26" y="2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0" name="Freeform 29"/>
              <p:cNvSpPr>
                <a:spLocks/>
              </p:cNvSpPr>
              <p:nvPr/>
            </p:nvSpPr>
            <p:spPr bwMode="auto">
              <a:xfrm>
                <a:off x="1369630" y="2185981"/>
                <a:ext cx="883069" cy="1413074"/>
              </a:xfrm>
              <a:custGeom>
                <a:avLst/>
                <a:gdLst>
                  <a:gd name="T0" fmla="*/ 0 w 591"/>
                  <a:gd name="T1" fmla="*/ 327 h 890"/>
                  <a:gd name="T2" fmla="*/ 294 w 591"/>
                  <a:gd name="T3" fmla="*/ 890 h 890"/>
                  <a:gd name="T4" fmla="*/ 306 w 591"/>
                  <a:gd name="T5" fmla="*/ 770 h 890"/>
                  <a:gd name="T6" fmla="*/ 322 w 591"/>
                  <a:gd name="T7" fmla="*/ 764 h 890"/>
                  <a:gd name="T8" fmla="*/ 350 w 591"/>
                  <a:gd name="T9" fmla="*/ 785 h 890"/>
                  <a:gd name="T10" fmla="*/ 373 w 591"/>
                  <a:gd name="T11" fmla="*/ 678 h 890"/>
                  <a:gd name="T12" fmla="*/ 463 w 591"/>
                  <a:gd name="T13" fmla="*/ 113 h 890"/>
                  <a:gd name="T14" fmla="*/ 264 w 591"/>
                  <a:gd name="T15" fmla="*/ 60 h 890"/>
                  <a:gd name="T16" fmla="*/ 68 w 591"/>
                  <a:gd name="T17" fmla="*/ 0 h 890"/>
                  <a:gd name="T18" fmla="*/ 0 w 591"/>
                  <a:gd name="T19" fmla="*/ 327 h 890"/>
                  <a:gd name="T20" fmla="*/ 0 w 591"/>
                  <a:gd name="T21" fmla="*/ 327 h 8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1"/>
                  <a:gd name="T34" fmla="*/ 0 h 890"/>
                  <a:gd name="T35" fmla="*/ 591 w 591"/>
                  <a:gd name="T36" fmla="*/ 890 h 8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1" h="890">
                    <a:moveTo>
                      <a:pt x="0" y="327"/>
                    </a:moveTo>
                    <a:lnTo>
                      <a:pt x="375" y="890"/>
                    </a:lnTo>
                    <a:lnTo>
                      <a:pt x="390" y="770"/>
                    </a:lnTo>
                    <a:lnTo>
                      <a:pt x="411" y="764"/>
                    </a:lnTo>
                    <a:lnTo>
                      <a:pt x="446" y="785"/>
                    </a:lnTo>
                    <a:lnTo>
                      <a:pt x="477" y="678"/>
                    </a:lnTo>
                    <a:lnTo>
                      <a:pt x="591" y="113"/>
                    </a:lnTo>
                    <a:lnTo>
                      <a:pt x="338" y="60"/>
                    </a:lnTo>
                    <a:lnTo>
                      <a:pt x="87" y="0"/>
                    </a:lnTo>
                    <a:lnTo>
                      <a:pt x="0" y="32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1" name="Freeform 30"/>
              <p:cNvSpPr>
                <a:spLocks/>
              </p:cNvSpPr>
              <p:nvPr/>
            </p:nvSpPr>
            <p:spPr bwMode="auto">
              <a:xfrm>
                <a:off x="1875465" y="1050721"/>
                <a:ext cx="829914" cy="1385635"/>
              </a:xfrm>
              <a:custGeom>
                <a:avLst/>
                <a:gdLst>
                  <a:gd name="T0" fmla="*/ 0 w 557"/>
                  <a:gd name="T1" fmla="*/ 774 h 873"/>
                  <a:gd name="T2" fmla="*/ 35 w 557"/>
                  <a:gd name="T3" fmla="*/ 589 h 873"/>
                  <a:gd name="T4" fmla="*/ 53 w 557"/>
                  <a:gd name="T5" fmla="*/ 537 h 873"/>
                  <a:gd name="T6" fmla="*/ 36 w 557"/>
                  <a:gd name="T7" fmla="*/ 515 h 873"/>
                  <a:gd name="T8" fmla="*/ 40 w 557"/>
                  <a:gd name="T9" fmla="*/ 492 h 873"/>
                  <a:gd name="T10" fmla="*/ 68 w 557"/>
                  <a:gd name="T11" fmla="*/ 461 h 873"/>
                  <a:gd name="T12" fmla="*/ 110 w 557"/>
                  <a:gd name="T13" fmla="*/ 377 h 873"/>
                  <a:gd name="T14" fmla="*/ 95 w 557"/>
                  <a:gd name="T15" fmla="*/ 350 h 873"/>
                  <a:gd name="T16" fmla="*/ 89 w 557"/>
                  <a:gd name="T17" fmla="*/ 330 h 873"/>
                  <a:gd name="T18" fmla="*/ 92 w 557"/>
                  <a:gd name="T19" fmla="*/ 283 h 873"/>
                  <a:gd name="T20" fmla="*/ 145 w 557"/>
                  <a:gd name="T21" fmla="*/ 0 h 873"/>
                  <a:gd name="T22" fmla="*/ 201 w 557"/>
                  <a:gd name="T23" fmla="*/ 15 h 873"/>
                  <a:gd name="T24" fmla="*/ 183 w 557"/>
                  <a:gd name="T25" fmla="*/ 126 h 873"/>
                  <a:gd name="T26" fmla="*/ 195 w 557"/>
                  <a:gd name="T27" fmla="*/ 165 h 873"/>
                  <a:gd name="T28" fmla="*/ 196 w 557"/>
                  <a:gd name="T29" fmla="*/ 189 h 873"/>
                  <a:gd name="T30" fmla="*/ 190 w 557"/>
                  <a:gd name="T31" fmla="*/ 194 h 873"/>
                  <a:gd name="T32" fmla="*/ 210 w 557"/>
                  <a:gd name="T33" fmla="*/ 220 h 873"/>
                  <a:gd name="T34" fmla="*/ 235 w 557"/>
                  <a:gd name="T35" fmla="*/ 291 h 873"/>
                  <a:gd name="T36" fmla="*/ 241 w 557"/>
                  <a:gd name="T37" fmla="*/ 355 h 873"/>
                  <a:gd name="T38" fmla="*/ 246 w 557"/>
                  <a:gd name="T39" fmla="*/ 389 h 873"/>
                  <a:gd name="T40" fmla="*/ 229 w 557"/>
                  <a:gd name="T41" fmla="*/ 421 h 873"/>
                  <a:gd name="T42" fmla="*/ 239 w 557"/>
                  <a:gd name="T43" fmla="*/ 435 h 873"/>
                  <a:gd name="T44" fmla="*/ 270 w 557"/>
                  <a:gd name="T45" fmla="*/ 414 h 873"/>
                  <a:gd name="T46" fmla="*/ 291 w 557"/>
                  <a:gd name="T47" fmla="*/ 526 h 873"/>
                  <a:gd name="T48" fmla="*/ 305 w 557"/>
                  <a:gd name="T49" fmla="*/ 531 h 873"/>
                  <a:gd name="T50" fmla="*/ 307 w 557"/>
                  <a:gd name="T51" fmla="*/ 563 h 873"/>
                  <a:gd name="T52" fmla="*/ 346 w 557"/>
                  <a:gd name="T53" fmla="*/ 576 h 873"/>
                  <a:gd name="T54" fmla="*/ 407 w 557"/>
                  <a:gd name="T55" fmla="*/ 578 h 873"/>
                  <a:gd name="T56" fmla="*/ 433 w 557"/>
                  <a:gd name="T57" fmla="*/ 593 h 873"/>
                  <a:gd name="T58" fmla="*/ 395 w 557"/>
                  <a:gd name="T59" fmla="*/ 873 h 873"/>
                  <a:gd name="T60" fmla="*/ 196 w 557"/>
                  <a:gd name="T61" fmla="*/ 827 h 873"/>
                  <a:gd name="T62" fmla="*/ 0 w 557"/>
                  <a:gd name="T63" fmla="*/ 774 h 873"/>
                  <a:gd name="T64" fmla="*/ 0 w 557"/>
                  <a:gd name="T65" fmla="*/ 774 h 8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3"/>
                  <a:gd name="T101" fmla="*/ 557 w 557"/>
                  <a:gd name="T102" fmla="*/ 873 h 8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3">
                    <a:moveTo>
                      <a:pt x="0" y="774"/>
                    </a:moveTo>
                    <a:lnTo>
                      <a:pt x="45" y="589"/>
                    </a:lnTo>
                    <a:lnTo>
                      <a:pt x="68" y="537"/>
                    </a:lnTo>
                    <a:lnTo>
                      <a:pt x="47" y="515"/>
                    </a:lnTo>
                    <a:lnTo>
                      <a:pt x="52" y="492"/>
                    </a:lnTo>
                    <a:lnTo>
                      <a:pt x="87" y="461"/>
                    </a:lnTo>
                    <a:lnTo>
                      <a:pt x="142" y="377"/>
                    </a:lnTo>
                    <a:lnTo>
                      <a:pt x="123" y="350"/>
                    </a:lnTo>
                    <a:lnTo>
                      <a:pt x="115" y="330"/>
                    </a:lnTo>
                    <a:lnTo>
                      <a:pt x="118" y="283"/>
                    </a:lnTo>
                    <a:lnTo>
                      <a:pt x="186" y="0"/>
                    </a:lnTo>
                    <a:lnTo>
                      <a:pt x="259" y="15"/>
                    </a:lnTo>
                    <a:lnTo>
                      <a:pt x="235" y="126"/>
                    </a:lnTo>
                    <a:lnTo>
                      <a:pt x="251" y="165"/>
                    </a:lnTo>
                    <a:lnTo>
                      <a:pt x="253" y="189"/>
                    </a:lnTo>
                    <a:lnTo>
                      <a:pt x="244" y="194"/>
                    </a:lnTo>
                    <a:lnTo>
                      <a:pt x="272" y="220"/>
                    </a:lnTo>
                    <a:lnTo>
                      <a:pt x="301" y="291"/>
                    </a:lnTo>
                    <a:lnTo>
                      <a:pt x="311" y="355"/>
                    </a:lnTo>
                    <a:lnTo>
                      <a:pt x="316" y="389"/>
                    </a:lnTo>
                    <a:lnTo>
                      <a:pt x="295" y="421"/>
                    </a:lnTo>
                    <a:lnTo>
                      <a:pt x="309" y="435"/>
                    </a:lnTo>
                    <a:lnTo>
                      <a:pt x="348" y="414"/>
                    </a:lnTo>
                    <a:lnTo>
                      <a:pt x="374" y="526"/>
                    </a:lnTo>
                    <a:lnTo>
                      <a:pt x="392" y="531"/>
                    </a:lnTo>
                    <a:lnTo>
                      <a:pt x="395" y="563"/>
                    </a:lnTo>
                    <a:lnTo>
                      <a:pt x="445" y="576"/>
                    </a:lnTo>
                    <a:lnTo>
                      <a:pt x="523" y="578"/>
                    </a:lnTo>
                    <a:lnTo>
                      <a:pt x="557" y="593"/>
                    </a:lnTo>
                    <a:lnTo>
                      <a:pt x="508" y="873"/>
                    </a:lnTo>
                    <a:lnTo>
                      <a:pt x="253" y="827"/>
                    </a:lnTo>
                    <a:lnTo>
                      <a:pt x="0" y="77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2" name="Freeform 31"/>
              <p:cNvSpPr>
                <a:spLocks/>
              </p:cNvSpPr>
              <p:nvPr/>
            </p:nvSpPr>
            <p:spPr bwMode="auto">
              <a:xfrm>
                <a:off x="2225264" y="1074729"/>
                <a:ext cx="1421485" cy="936333"/>
              </a:xfrm>
              <a:custGeom>
                <a:avLst/>
                <a:gdLst>
                  <a:gd name="T0" fmla="*/ 12 w 952"/>
                  <a:gd name="T1" fmla="*/ 150 h 590"/>
                  <a:gd name="T2" fmla="*/ 14 w 952"/>
                  <a:gd name="T3" fmla="*/ 174 h 590"/>
                  <a:gd name="T4" fmla="*/ 8 w 952"/>
                  <a:gd name="T5" fmla="*/ 179 h 590"/>
                  <a:gd name="T6" fmla="*/ 29 w 952"/>
                  <a:gd name="T7" fmla="*/ 205 h 590"/>
                  <a:gd name="T8" fmla="*/ 52 w 952"/>
                  <a:gd name="T9" fmla="*/ 276 h 590"/>
                  <a:gd name="T10" fmla="*/ 59 w 952"/>
                  <a:gd name="T11" fmla="*/ 340 h 590"/>
                  <a:gd name="T12" fmla="*/ 63 w 952"/>
                  <a:gd name="T13" fmla="*/ 374 h 590"/>
                  <a:gd name="T14" fmla="*/ 47 w 952"/>
                  <a:gd name="T15" fmla="*/ 406 h 590"/>
                  <a:gd name="T16" fmla="*/ 58 w 952"/>
                  <a:gd name="T17" fmla="*/ 420 h 590"/>
                  <a:gd name="T18" fmla="*/ 88 w 952"/>
                  <a:gd name="T19" fmla="*/ 399 h 590"/>
                  <a:gd name="T20" fmla="*/ 109 w 952"/>
                  <a:gd name="T21" fmla="*/ 511 h 590"/>
                  <a:gd name="T22" fmla="*/ 123 w 952"/>
                  <a:gd name="T23" fmla="*/ 516 h 590"/>
                  <a:gd name="T24" fmla="*/ 125 w 952"/>
                  <a:gd name="T25" fmla="*/ 548 h 590"/>
                  <a:gd name="T26" fmla="*/ 135 w 952"/>
                  <a:gd name="T27" fmla="*/ 565 h 590"/>
                  <a:gd name="T28" fmla="*/ 164 w 952"/>
                  <a:gd name="T29" fmla="*/ 561 h 590"/>
                  <a:gd name="T30" fmla="*/ 226 w 952"/>
                  <a:gd name="T31" fmla="*/ 563 h 590"/>
                  <a:gd name="T32" fmla="*/ 252 w 952"/>
                  <a:gd name="T33" fmla="*/ 578 h 590"/>
                  <a:gd name="T34" fmla="*/ 259 w 952"/>
                  <a:gd name="T35" fmla="*/ 519 h 590"/>
                  <a:gd name="T36" fmla="*/ 463 w 952"/>
                  <a:gd name="T37" fmla="*/ 558 h 590"/>
                  <a:gd name="T38" fmla="*/ 710 w 952"/>
                  <a:gd name="T39" fmla="*/ 590 h 590"/>
                  <a:gd name="T40" fmla="*/ 717 w 952"/>
                  <a:gd name="T41" fmla="*/ 484 h 590"/>
                  <a:gd name="T42" fmla="*/ 744 w 952"/>
                  <a:gd name="T43" fmla="*/ 139 h 590"/>
                  <a:gd name="T44" fmla="*/ 413 w 952"/>
                  <a:gd name="T45" fmla="*/ 90 h 590"/>
                  <a:gd name="T46" fmla="*/ 250 w 952"/>
                  <a:gd name="T47" fmla="*/ 56 h 590"/>
                  <a:gd name="T48" fmla="*/ 20 w 952"/>
                  <a:gd name="T49" fmla="*/ 0 h 590"/>
                  <a:gd name="T50" fmla="*/ 0 w 952"/>
                  <a:gd name="T51" fmla="*/ 111 h 590"/>
                  <a:gd name="T52" fmla="*/ 12 w 952"/>
                  <a:gd name="T53" fmla="*/ 150 h 590"/>
                  <a:gd name="T54" fmla="*/ 12 w 952"/>
                  <a:gd name="T55" fmla="*/ 150 h 5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90"/>
                  <a:gd name="T86" fmla="*/ 952 w 952"/>
                  <a:gd name="T87" fmla="*/ 590 h 59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90">
                    <a:moveTo>
                      <a:pt x="16" y="150"/>
                    </a:moveTo>
                    <a:lnTo>
                      <a:pt x="18" y="174"/>
                    </a:lnTo>
                    <a:lnTo>
                      <a:pt x="9" y="179"/>
                    </a:lnTo>
                    <a:lnTo>
                      <a:pt x="37" y="205"/>
                    </a:lnTo>
                    <a:lnTo>
                      <a:pt x="66" y="276"/>
                    </a:lnTo>
                    <a:lnTo>
                      <a:pt x="76" y="340"/>
                    </a:lnTo>
                    <a:lnTo>
                      <a:pt x="81" y="374"/>
                    </a:lnTo>
                    <a:lnTo>
                      <a:pt x="60" y="406"/>
                    </a:lnTo>
                    <a:lnTo>
                      <a:pt x="74" y="420"/>
                    </a:lnTo>
                    <a:lnTo>
                      <a:pt x="113" y="399"/>
                    </a:lnTo>
                    <a:lnTo>
                      <a:pt x="139" y="511"/>
                    </a:lnTo>
                    <a:lnTo>
                      <a:pt x="157" y="516"/>
                    </a:lnTo>
                    <a:lnTo>
                      <a:pt x="160" y="548"/>
                    </a:lnTo>
                    <a:lnTo>
                      <a:pt x="173" y="565"/>
                    </a:lnTo>
                    <a:lnTo>
                      <a:pt x="210" y="561"/>
                    </a:lnTo>
                    <a:lnTo>
                      <a:pt x="288" y="563"/>
                    </a:lnTo>
                    <a:lnTo>
                      <a:pt x="322" y="578"/>
                    </a:lnTo>
                    <a:lnTo>
                      <a:pt x="332" y="519"/>
                    </a:lnTo>
                    <a:lnTo>
                      <a:pt x="591" y="558"/>
                    </a:lnTo>
                    <a:lnTo>
                      <a:pt x="908" y="590"/>
                    </a:lnTo>
                    <a:lnTo>
                      <a:pt x="919" y="484"/>
                    </a:lnTo>
                    <a:lnTo>
                      <a:pt x="952" y="139"/>
                    </a:lnTo>
                    <a:lnTo>
                      <a:pt x="529" y="90"/>
                    </a:lnTo>
                    <a:lnTo>
                      <a:pt x="320" y="56"/>
                    </a:lnTo>
                    <a:lnTo>
                      <a:pt x="24" y="0"/>
                    </a:lnTo>
                    <a:lnTo>
                      <a:pt x="0" y="111"/>
                    </a:lnTo>
                    <a:lnTo>
                      <a:pt x="16" y="1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3" name="Freeform 32"/>
              <p:cNvSpPr>
                <a:spLocks/>
              </p:cNvSpPr>
              <p:nvPr/>
            </p:nvSpPr>
            <p:spPr bwMode="auto">
              <a:xfrm>
                <a:off x="1818881" y="3262936"/>
                <a:ext cx="946513" cy="1136975"/>
              </a:xfrm>
              <a:custGeom>
                <a:avLst/>
                <a:gdLst>
                  <a:gd name="T0" fmla="*/ 32 w 634"/>
                  <a:gd name="T1" fmla="*/ 459 h 716"/>
                  <a:gd name="T2" fmla="*/ 20 w 634"/>
                  <a:gd name="T3" fmla="*/ 431 h 716"/>
                  <a:gd name="T4" fmla="*/ 24 w 634"/>
                  <a:gd name="T5" fmla="*/ 393 h 716"/>
                  <a:gd name="T6" fmla="*/ 58 w 634"/>
                  <a:gd name="T7" fmla="*/ 321 h 716"/>
                  <a:gd name="T8" fmla="*/ 82 w 634"/>
                  <a:gd name="T9" fmla="*/ 303 h 716"/>
                  <a:gd name="T10" fmla="*/ 68 w 634"/>
                  <a:gd name="T11" fmla="*/ 278 h 716"/>
                  <a:gd name="T12" fmla="*/ 58 w 634"/>
                  <a:gd name="T13" fmla="*/ 212 h 716"/>
                  <a:gd name="T14" fmla="*/ 70 w 634"/>
                  <a:gd name="T15" fmla="*/ 92 h 716"/>
                  <a:gd name="T16" fmla="*/ 86 w 634"/>
                  <a:gd name="T17" fmla="*/ 86 h 716"/>
                  <a:gd name="T18" fmla="*/ 113 w 634"/>
                  <a:gd name="T19" fmla="*/ 107 h 716"/>
                  <a:gd name="T20" fmla="*/ 137 w 634"/>
                  <a:gd name="T21" fmla="*/ 0 h 716"/>
                  <a:gd name="T22" fmla="*/ 494 w 634"/>
                  <a:gd name="T23" fmla="*/ 76 h 716"/>
                  <a:gd name="T24" fmla="*/ 421 w 634"/>
                  <a:gd name="T25" fmla="*/ 720 h 716"/>
                  <a:gd name="T26" fmla="*/ 311 w 634"/>
                  <a:gd name="T27" fmla="*/ 700 h 716"/>
                  <a:gd name="T28" fmla="*/ 243 w 634"/>
                  <a:gd name="T29" fmla="*/ 676 h 716"/>
                  <a:gd name="T30" fmla="*/ 102 w 634"/>
                  <a:gd name="T31" fmla="*/ 605 h 716"/>
                  <a:gd name="T32" fmla="*/ 0 w 634"/>
                  <a:gd name="T33" fmla="*/ 495 h 716"/>
                  <a:gd name="T34" fmla="*/ 32 w 634"/>
                  <a:gd name="T35" fmla="*/ 459 h 716"/>
                  <a:gd name="T36" fmla="*/ 32 w 634"/>
                  <a:gd name="T37" fmla="*/ 459 h 7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4"/>
                  <a:gd name="T58" fmla="*/ 0 h 716"/>
                  <a:gd name="T59" fmla="*/ 634 w 634"/>
                  <a:gd name="T60" fmla="*/ 716 h 7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4" h="716">
                    <a:moveTo>
                      <a:pt x="40" y="455"/>
                    </a:moveTo>
                    <a:lnTo>
                      <a:pt x="24" y="427"/>
                    </a:lnTo>
                    <a:lnTo>
                      <a:pt x="32" y="389"/>
                    </a:lnTo>
                    <a:lnTo>
                      <a:pt x="74" y="321"/>
                    </a:lnTo>
                    <a:lnTo>
                      <a:pt x="105" y="303"/>
                    </a:lnTo>
                    <a:lnTo>
                      <a:pt x="87" y="278"/>
                    </a:lnTo>
                    <a:lnTo>
                      <a:pt x="74" y="212"/>
                    </a:lnTo>
                    <a:lnTo>
                      <a:pt x="89" y="92"/>
                    </a:lnTo>
                    <a:lnTo>
                      <a:pt x="110" y="86"/>
                    </a:lnTo>
                    <a:lnTo>
                      <a:pt x="145" y="107"/>
                    </a:lnTo>
                    <a:lnTo>
                      <a:pt x="176" y="0"/>
                    </a:lnTo>
                    <a:lnTo>
                      <a:pt x="634" y="76"/>
                    </a:lnTo>
                    <a:lnTo>
                      <a:pt x="539" y="716"/>
                    </a:lnTo>
                    <a:lnTo>
                      <a:pt x="398" y="696"/>
                    </a:lnTo>
                    <a:lnTo>
                      <a:pt x="311" y="672"/>
                    </a:lnTo>
                    <a:lnTo>
                      <a:pt x="131" y="601"/>
                    </a:lnTo>
                    <a:lnTo>
                      <a:pt x="0" y="491"/>
                    </a:lnTo>
                    <a:lnTo>
                      <a:pt x="40" y="4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4" name="Freeform 33"/>
              <p:cNvSpPr>
                <a:spLocks/>
              </p:cNvSpPr>
              <p:nvPr/>
            </p:nvSpPr>
            <p:spPr bwMode="auto">
              <a:xfrm>
                <a:off x="2604212" y="1899593"/>
                <a:ext cx="975662" cy="833439"/>
              </a:xfrm>
              <a:custGeom>
                <a:avLst/>
                <a:gdLst>
                  <a:gd name="T0" fmla="*/ 0 w 654"/>
                  <a:gd name="T1" fmla="*/ 448 h 526"/>
                  <a:gd name="T2" fmla="*/ 61 w 654"/>
                  <a:gd name="T3" fmla="*/ 0 h 526"/>
                  <a:gd name="T4" fmla="*/ 263 w 654"/>
                  <a:gd name="T5" fmla="*/ 39 h 526"/>
                  <a:gd name="T6" fmla="*/ 512 w 654"/>
                  <a:gd name="T7" fmla="*/ 71 h 526"/>
                  <a:gd name="T8" fmla="*/ 496 w 654"/>
                  <a:gd name="T9" fmla="*/ 296 h 526"/>
                  <a:gd name="T10" fmla="*/ 480 w 654"/>
                  <a:gd name="T11" fmla="*/ 522 h 526"/>
                  <a:gd name="T12" fmla="*/ 138 w 654"/>
                  <a:gd name="T13" fmla="*/ 475 h 526"/>
                  <a:gd name="T14" fmla="*/ 0 w 654"/>
                  <a:gd name="T15" fmla="*/ 448 h 526"/>
                  <a:gd name="T16" fmla="*/ 0 w 654"/>
                  <a:gd name="T17" fmla="*/ 448 h 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4"/>
                  <a:gd name="T28" fmla="*/ 0 h 526"/>
                  <a:gd name="T29" fmla="*/ 654 w 654"/>
                  <a:gd name="T30" fmla="*/ 526 h 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4" h="526">
                    <a:moveTo>
                      <a:pt x="0" y="452"/>
                    </a:moveTo>
                    <a:lnTo>
                      <a:pt x="78" y="0"/>
                    </a:lnTo>
                    <a:lnTo>
                      <a:pt x="337" y="39"/>
                    </a:lnTo>
                    <a:lnTo>
                      <a:pt x="654" y="71"/>
                    </a:lnTo>
                    <a:lnTo>
                      <a:pt x="633" y="300"/>
                    </a:lnTo>
                    <a:lnTo>
                      <a:pt x="612" y="526"/>
                    </a:lnTo>
                    <a:lnTo>
                      <a:pt x="176" y="479"/>
                    </a:lnTo>
                    <a:lnTo>
                      <a:pt x="0" y="45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5" name="Freeform 34"/>
              <p:cNvSpPr>
                <a:spLocks/>
              </p:cNvSpPr>
              <p:nvPr/>
            </p:nvSpPr>
            <p:spPr bwMode="auto">
              <a:xfrm>
                <a:off x="2765394" y="2661007"/>
                <a:ext cx="1015101" cy="828295"/>
              </a:xfrm>
              <a:custGeom>
                <a:avLst/>
                <a:gdLst>
                  <a:gd name="T0" fmla="*/ 53 w 679"/>
                  <a:gd name="T1" fmla="*/ 0 h 522"/>
                  <a:gd name="T2" fmla="*/ 395 w 679"/>
                  <a:gd name="T3" fmla="*/ 47 h 522"/>
                  <a:gd name="T4" fmla="*/ 533 w 679"/>
                  <a:gd name="T5" fmla="*/ 63 h 522"/>
                  <a:gd name="T6" fmla="*/ 526 w 679"/>
                  <a:gd name="T7" fmla="*/ 175 h 522"/>
                  <a:gd name="T8" fmla="*/ 508 w 679"/>
                  <a:gd name="T9" fmla="*/ 522 h 522"/>
                  <a:gd name="T10" fmla="*/ 439 w 679"/>
                  <a:gd name="T11" fmla="*/ 515 h 522"/>
                  <a:gd name="T12" fmla="*/ 219 w 679"/>
                  <a:gd name="T13" fmla="*/ 491 h 522"/>
                  <a:gd name="T14" fmla="*/ 0 w 679"/>
                  <a:gd name="T15" fmla="*/ 455 h 522"/>
                  <a:gd name="T16" fmla="*/ 53 w 679"/>
                  <a:gd name="T17" fmla="*/ 0 h 522"/>
                  <a:gd name="T18" fmla="*/ 53 w 679"/>
                  <a:gd name="T19" fmla="*/ 0 h 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522"/>
                  <a:gd name="T32" fmla="*/ 679 w 679"/>
                  <a:gd name="T33" fmla="*/ 522 h 5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522">
                    <a:moveTo>
                      <a:pt x="68" y="0"/>
                    </a:moveTo>
                    <a:lnTo>
                      <a:pt x="504" y="47"/>
                    </a:lnTo>
                    <a:lnTo>
                      <a:pt x="679" y="63"/>
                    </a:lnTo>
                    <a:lnTo>
                      <a:pt x="671" y="175"/>
                    </a:lnTo>
                    <a:lnTo>
                      <a:pt x="648" y="522"/>
                    </a:lnTo>
                    <a:lnTo>
                      <a:pt x="559" y="515"/>
                    </a:lnTo>
                    <a:lnTo>
                      <a:pt x="280" y="491"/>
                    </a:lnTo>
                    <a:lnTo>
                      <a:pt x="0" y="455"/>
                    </a:lnTo>
                    <a:lnTo>
                      <a:pt x="68"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6" name="Freeform 35"/>
              <p:cNvSpPr>
                <a:spLocks/>
              </p:cNvSpPr>
              <p:nvPr/>
            </p:nvSpPr>
            <p:spPr bwMode="auto">
              <a:xfrm>
                <a:off x="2624789" y="3382978"/>
                <a:ext cx="975662" cy="1035797"/>
              </a:xfrm>
              <a:custGeom>
                <a:avLst/>
                <a:gdLst>
                  <a:gd name="T0" fmla="*/ 64 w 654"/>
                  <a:gd name="T1" fmla="*/ 655 h 651"/>
                  <a:gd name="T2" fmla="*/ 71 w 654"/>
                  <a:gd name="T3" fmla="*/ 606 h 651"/>
                  <a:gd name="T4" fmla="*/ 199 w 654"/>
                  <a:gd name="T5" fmla="*/ 627 h 651"/>
                  <a:gd name="T6" fmla="*/ 192 w 654"/>
                  <a:gd name="T7" fmla="*/ 603 h 651"/>
                  <a:gd name="T8" fmla="*/ 469 w 654"/>
                  <a:gd name="T9" fmla="*/ 635 h 651"/>
                  <a:gd name="T10" fmla="*/ 512 w 654"/>
                  <a:gd name="T11" fmla="*/ 60 h 651"/>
                  <a:gd name="T12" fmla="*/ 293 w 654"/>
                  <a:gd name="T13" fmla="*/ 36 h 651"/>
                  <a:gd name="T14" fmla="*/ 74 w 654"/>
                  <a:gd name="T15" fmla="*/ 0 h 651"/>
                  <a:gd name="T16" fmla="*/ 0 w 654"/>
                  <a:gd name="T17" fmla="*/ 644 h 651"/>
                  <a:gd name="T18" fmla="*/ 64 w 654"/>
                  <a:gd name="T19" fmla="*/ 655 h 651"/>
                  <a:gd name="T20" fmla="*/ 64 w 654"/>
                  <a:gd name="T21" fmla="*/ 655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1" y="602"/>
                    </a:lnTo>
                    <a:lnTo>
                      <a:pt x="254" y="623"/>
                    </a:lnTo>
                    <a:lnTo>
                      <a:pt x="246" y="599"/>
                    </a:lnTo>
                    <a:lnTo>
                      <a:pt x="601" y="631"/>
                    </a:lnTo>
                    <a:lnTo>
                      <a:pt x="654" y="60"/>
                    </a:lnTo>
                    <a:lnTo>
                      <a:pt x="375" y="36"/>
                    </a:lnTo>
                    <a:lnTo>
                      <a:pt x="95" y="0"/>
                    </a:lnTo>
                    <a:lnTo>
                      <a:pt x="0" y="640"/>
                    </a:lnTo>
                    <a:lnTo>
                      <a:pt x="82" y="65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7" name="Freeform 36"/>
              <p:cNvSpPr>
                <a:spLocks/>
              </p:cNvSpPr>
              <p:nvPr/>
            </p:nvSpPr>
            <p:spPr bwMode="auto">
              <a:xfrm>
                <a:off x="2990019" y="3573331"/>
                <a:ext cx="1944467" cy="1946407"/>
              </a:xfrm>
              <a:custGeom>
                <a:avLst/>
                <a:gdLst>
                  <a:gd name="T0" fmla="*/ 0 w 1302"/>
                  <a:gd name="T1" fmla="*/ 479 h 1225"/>
                  <a:gd name="T2" fmla="*/ 277 w 1302"/>
                  <a:gd name="T3" fmla="*/ 511 h 1225"/>
                  <a:gd name="T4" fmla="*/ 315 w 1302"/>
                  <a:gd name="T5" fmla="*/ 0 h 1225"/>
                  <a:gd name="T6" fmla="*/ 535 w 1302"/>
                  <a:gd name="T7" fmla="*/ 16 h 1225"/>
                  <a:gd name="T8" fmla="*/ 527 w 1302"/>
                  <a:gd name="T9" fmla="*/ 236 h 1225"/>
                  <a:gd name="T10" fmla="*/ 549 w 1302"/>
                  <a:gd name="T11" fmla="*/ 259 h 1225"/>
                  <a:gd name="T12" fmla="*/ 569 w 1302"/>
                  <a:gd name="T13" fmla="*/ 259 h 1225"/>
                  <a:gd name="T14" fmla="*/ 586 w 1302"/>
                  <a:gd name="T15" fmla="*/ 280 h 1225"/>
                  <a:gd name="T16" fmla="*/ 619 w 1302"/>
                  <a:gd name="T17" fmla="*/ 290 h 1225"/>
                  <a:gd name="T18" fmla="*/ 685 w 1302"/>
                  <a:gd name="T19" fmla="*/ 327 h 1225"/>
                  <a:gd name="T20" fmla="*/ 698 w 1302"/>
                  <a:gd name="T21" fmla="*/ 311 h 1225"/>
                  <a:gd name="T22" fmla="*/ 740 w 1302"/>
                  <a:gd name="T23" fmla="*/ 341 h 1225"/>
                  <a:gd name="T24" fmla="*/ 797 w 1302"/>
                  <a:gd name="T25" fmla="*/ 341 h 1225"/>
                  <a:gd name="T26" fmla="*/ 836 w 1302"/>
                  <a:gd name="T27" fmla="*/ 327 h 1225"/>
                  <a:gd name="T28" fmla="*/ 889 w 1302"/>
                  <a:gd name="T29" fmla="*/ 314 h 1225"/>
                  <a:gd name="T30" fmla="*/ 939 w 1302"/>
                  <a:gd name="T31" fmla="*/ 348 h 1225"/>
                  <a:gd name="T32" fmla="*/ 948 w 1302"/>
                  <a:gd name="T33" fmla="*/ 359 h 1225"/>
                  <a:gd name="T34" fmla="*/ 972 w 1302"/>
                  <a:gd name="T35" fmla="*/ 359 h 1225"/>
                  <a:gd name="T36" fmla="*/ 979 w 1302"/>
                  <a:gd name="T37" fmla="*/ 541 h 1225"/>
                  <a:gd name="T38" fmla="*/ 1017 w 1302"/>
                  <a:gd name="T39" fmla="*/ 634 h 1225"/>
                  <a:gd name="T40" fmla="*/ 1003 w 1302"/>
                  <a:gd name="T41" fmla="*/ 703 h 1225"/>
                  <a:gd name="T42" fmla="*/ 1006 w 1302"/>
                  <a:gd name="T43" fmla="*/ 761 h 1225"/>
                  <a:gd name="T44" fmla="*/ 987 w 1302"/>
                  <a:gd name="T45" fmla="*/ 791 h 1225"/>
                  <a:gd name="T46" fmla="*/ 996 w 1302"/>
                  <a:gd name="T47" fmla="*/ 800 h 1225"/>
                  <a:gd name="T48" fmla="*/ 953 w 1302"/>
                  <a:gd name="T49" fmla="*/ 816 h 1225"/>
                  <a:gd name="T50" fmla="*/ 921 w 1302"/>
                  <a:gd name="T51" fmla="*/ 821 h 1225"/>
                  <a:gd name="T52" fmla="*/ 927 w 1302"/>
                  <a:gd name="T53" fmla="*/ 789 h 1225"/>
                  <a:gd name="T54" fmla="*/ 907 w 1302"/>
                  <a:gd name="T55" fmla="*/ 807 h 1225"/>
                  <a:gd name="T56" fmla="*/ 908 w 1302"/>
                  <a:gd name="T57" fmla="*/ 844 h 1225"/>
                  <a:gd name="T58" fmla="*/ 887 w 1302"/>
                  <a:gd name="T59" fmla="*/ 881 h 1225"/>
                  <a:gd name="T60" fmla="*/ 768 w 1302"/>
                  <a:gd name="T61" fmla="*/ 959 h 1225"/>
                  <a:gd name="T62" fmla="*/ 729 w 1302"/>
                  <a:gd name="T63" fmla="*/ 1009 h 1225"/>
                  <a:gd name="T64" fmla="*/ 695 w 1302"/>
                  <a:gd name="T65" fmla="*/ 1116 h 1225"/>
                  <a:gd name="T66" fmla="*/ 724 w 1302"/>
                  <a:gd name="T67" fmla="*/ 1229 h 1225"/>
                  <a:gd name="T68" fmla="*/ 695 w 1302"/>
                  <a:gd name="T69" fmla="*/ 1229 h 1225"/>
                  <a:gd name="T70" fmla="*/ 566 w 1302"/>
                  <a:gd name="T71" fmla="*/ 1171 h 1225"/>
                  <a:gd name="T72" fmla="*/ 552 w 1302"/>
                  <a:gd name="T73" fmla="*/ 1122 h 1225"/>
                  <a:gd name="T74" fmla="*/ 538 w 1302"/>
                  <a:gd name="T75" fmla="*/ 1100 h 1225"/>
                  <a:gd name="T76" fmla="*/ 533 w 1302"/>
                  <a:gd name="T77" fmla="*/ 1037 h 1225"/>
                  <a:gd name="T78" fmla="*/ 509 w 1302"/>
                  <a:gd name="T79" fmla="*/ 1012 h 1225"/>
                  <a:gd name="T80" fmla="*/ 436 w 1302"/>
                  <a:gd name="T81" fmla="*/ 842 h 1225"/>
                  <a:gd name="T82" fmla="*/ 405 w 1302"/>
                  <a:gd name="T83" fmla="*/ 810 h 1225"/>
                  <a:gd name="T84" fmla="*/ 395 w 1302"/>
                  <a:gd name="T85" fmla="*/ 782 h 1225"/>
                  <a:gd name="T86" fmla="*/ 292 w 1302"/>
                  <a:gd name="T87" fmla="*/ 776 h 1225"/>
                  <a:gd name="T88" fmla="*/ 238 w 1302"/>
                  <a:gd name="T89" fmla="*/ 857 h 1225"/>
                  <a:gd name="T90" fmla="*/ 145 w 1302"/>
                  <a:gd name="T91" fmla="*/ 773 h 1225"/>
                  <a:gd name="T92" fmla="*/ 118 w 1302"/>
                  <a:gd name="T93" fmla="*/ 656 h 1225"/>
                  <a:gd name="T94" fmla="*/ 29 w 1302"/>
                  <a:gd name="T95" fmla="*/ 542 h 1225"/>
                  <a:gd name="T96" fmla="*/ 19 w 1302"/>
                  <a:gd name="T97" fmla="*/ 508 h 1225"/>
                  <a:gd name="T98" fmla="*/ 8 w 1302"/>
                  <a:gd name="T99" fmla="*/ 503 h 1225"/>
                  <a:gd name="T100" fmla="*/ 0 w 1302"/>
                  <a:gd name="T101" fmla="*/ 479 h 1225"/>
                  <a:gd name="T102" fmla="*/ 0 w 1302"/>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2"/>
                  <a:gd name="T157" fmla="*/ 0 h 1225"/>
                  <a:gd name="T158" fmla="*/ 1302 w 1302"/>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2" h="1225">
                    <a:moveTo>
                      <a:pt x="0" y="479"/>
                    </a:moveTo>
                    <a:lnTo>
                      <a:pt x="355" y="511"/>
                    </a:lnTo>
                    <a:lnTo>
                      <a:pt x="403" y="0"/>
                    </a:lnTo>
                    <a:lnTo>
                      <a:pt x="685" y="16"/>
                    </a:lnTo>
                    <a:lnTo>
                      <a:pt x="675" y="236"/>
                    </a:lnTo>
                    <a:lnTo>
                      <a:pt x="703" y="259"/>
                    </a:lnTo>
                    <a:lnTo>
                      <a:pt x="729" y="259"/>
                    </a:lnTo>
                    <a:lnTo>
                      <a:pt x="750" y="280"/>
                    </a:lnTo>
                    <a:lnTo>
                      <a:pt x="792" y="290"/>
                    </a:lnTo>
                    <a:lnTo>
                      <a:pt x="876" y="327"/>
                    </a:lnTo>
                    <a:lnTo>
                      <a:pt x="892" y="311"/>
                    </a:lnTo>
                    <a:lnTo>
                      <a:pt x="947" y="341"/>
                    </a:lnTo>
                    <a:lnTo>
                      <a:pt x="1020" y="341"/>
                    </a:lnTo>
                    <a:lnTo>
                      <a:pt x="1070" y="327"/>
                    </a:lnTo>
                    <a:lnTo>
                      <a:pt x="1138" y="314"/>
                    </a:lnTo>
                    <a:lnTo>
                      <a:pt x="1203" y="348"/>
                    </a:lnTo>
                    <a:lnTo>
                      <a:pt x="1213" y="359"/>
                    </a:lnTo>
                    <a:lnTo>
                      <a:pt x="1245" y="359"/>
                    </a:lnTo>
                    <a:lnTo>
                      <a:pt x="1253" y="541"/>
                    </a:lnTo>
                    <a:lnTo>
                      <a:pt x="1302" y="630"/>
                    </a:lnTo>
                    <a:lnTo>
                      <a:pt x="1284" y="699"/>
                    </a:lnTo>
                    <a:lnTo>
                      <a:pt x="1287" y="757"/>
                    </a:lnTo>
                    <a:lnTo>
                      <a:pt x="1264" y="787"/>
                    </a:lnTo>
                    <a:lnTo>
                      <a:pt x="1274" y="796"/>
                    </a:lnTo>
                    <a:lnTo>
                      <a:pt x="1221" y="812"/>
                    </a:lnTo>
                    <a:lnTo>
                      <a:pt x="1179" y="817"/>
                    </a:lnTo>
                    <a:lnTo>
                      <a:pt x="1187" y="785"/>
                    </a:lnTo>
                    <a:lnTo>
                      <a:pt x="1162" y="803"/>
                    </a:lnTo>
                    <a:lnTo>
                      <a:pt x="1164" y="840"/>
                    </a:lnTo>
                    <a:lnTo>
                      <a:pt x="1136" y="877"/>
                    </a:lnTo>
                    <a:lnTo>
                      <a:pt x="983" y="955"/>
                    </a:lnTo>
                    <a:lnTo>
                      <a:pt x="933" y="1005"/>
                    </a:lnTo>
                    <a:lnTo>
                      <a:pt x="889" y="1112"/>
                    </a:lnTo>
                    <a:lnTo>
                      <a:pt x="926" y="1225"/>
                    </a:lnTo>
                    <a:lnTo>
                      <a:pt x="889" y="1225"/>
                    </a:lnTo>
                    <a:lnTo>
                      <a:pt x="724" y="1167"/>
                    </a:lnTo>
                    <a:lnTo>
                      <a:pt x="706" y="1118"/>
                    </a:lnTo>
                    <a:lnTo>
                      <a:pt x="688" y="1096"/>
                    </a:lnTo>
                    <a:lnTo>
                      <a:pt x="682" y="1033"/>
                    </a:lnTo>
                    <a:lnTo>
                      <a:pt x="651" y="1008"/>
                    </a:lnTo>
                    <a:lnTo>
                      <a:pt x="560" y="838"/>
                    </a:lnTo>
                    <a:lnTo>
                      <a:pt x="518" y="806"/>
                    </a:lnTo>
                    <a:lnTo>
                      <a:pt x="505" y="778"/>
                    </a:lnTo>
                    <a:lnTo>
                      <a:pt x="374" y="772"/>
                    </a:lnTo>
                    <a:lnTo>
                      <a:pt x="304" y="853"/>
                    </a:lnTo>
                    <a:lnTo>
                      <a:pt x="185" y="769"/>
                    </a:lnTo>
                    <a:lnTo>
                      <a:pt x="151" y="652"/>
                    </a:lnTo>
                    <a:lnTo>
                      <a:pt x="37" y="542"/>
                    </a:lnTo>
                    <a:lnTo>
                      <a:pt x="23" y="508"/>
                    </a:lnTo>
                    <a:lnTo>
                      <a:pt x="8" y="503"/>
                    </a:lnTo>
                    <a:lnTo>
                      <a:pt x="0" y="47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8" name="Freeform 37"/>
              <p:cNvSpPr>
                <a:spLocks/>
              </p:cNvSpPr>
              <p:nvPr/>
            </p:nvSpPr>
            <p:spPr bwMode="auto">
              <a:xfrm>
                <a:off x="3597022" y="1297666"/>
                <a:ext cx="912219" cy="595068"/>
              </a:xfrm>
              <a:custGeom>
                <a:avLst/>
                <a:gdLst>
                  <a:gd name="T0" fmla="*/ 25 w 612"/>
                  <a:gd name="T1" fmla="*/ 0 h 375"/>
                  <a:gd name="T2" fmla="*/ 441 w 612"/>
                  <a:gd name="T3" fmla="*/ 27 h 375"/>
                  <a:gd name="T4" fmla="*/ 444 w 612"/>
                  <a:gd name="T5" fmla="*/ 121 h 375"/>
                  <a:gd name="T6" fmla="*/ 461 w 612"/>
                  <a:gd name="T7" fmla="*/ 197 h 375"/>
                  <a:gd name="T8" fmla="*/ 464 w 612"/>
                  <a:gd name="T9" fmla="*/ 296 h 375"/>
                  <a:gd name="T10" fmla="*/ 476 w 612"/>
                  <a:gd name="T11" fmla="*/ 375 h 375"/>
                  <a:gd name="T12" fmla="*/ 226 w 612"/>
                  <a:gd name="T13" fmla="*/ 366 h 375"/>
                  <a:gd name="T14" fmla="*/ 0 w 612"/>
                  <a:gd name="T15" fmla="*/ 345 h 375"/>
                  <a:gd name="T16" fmla="*/ 25 w 612"/>
                  <a:gd name="T17" fmla="*/ 0 h 375"/>
                  <a:gd name="T18" fmla="*/ 25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3" y="0"/>
                    </a:moveTo>
                    <a:lnTo>
                      <a:pt x="565" y="27"/>
                    </a:lnTo>
                    <a:lnTo>
                      <a:pt x="569" y="121"/>
                    </a:lnTo>
                    <a:lnTo>
                      <a:pt x="593" y="197"/>
                    </a:lnTo>
                    <a:lnTo>
                      <a:pt x="596" y="296"/>
                    </a:lnTo>
                    <a:lnTo>
                      <a:pt x="612" y="375"/>
                    </a:lnTo>
                    <a:lnTo>
                      <a:pt x="290" y="366"/>
                    </a:lnTo>
                    <a:lnTo>
                      <a:pt x="0" y="345"/>
                    </a:lnTo>
                    <a:lnTo>
                      <a:pt x="3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59" name="Freeform 38"/>
              <p:cNvSpPr>
                <a:spLocks/>
              </p:cNvSpPr>
              <p:nvPr/>
            </p:nvSpPr>
            <p:spPr bwMode="auto">
              <a:xfrm>
                <a:off x="3549010" y="1843002"/>
                <a:ext cx="977378" cy="677383"/>
              </a:xfrm>
              <a:custGeom>
                <a:avLst/>
                <a:gdLst>
                  <a:gd name="T0" fmla="*/ 24 w 654"/>
                  <a:gd name="T1" fmla="*/ 0 h 427"/>
                  <a:gd name="T2" fmla="*/ 252 w 654"/>
                  <a:gd name="T3" fmla="*/ 21 h 427"/>
                  <a:gd name="T4" fmla="*/ 504 w 654"/>
                  <a:gd name="T5" fmla="*/ 30 h 427"/>
                  <a:gd name="T6" fmla="*/ 486 w 654"/>
                  <a:gd name="T7" fmla="*/ 71 h 427"/>
                  <a:gd name="T8" fmla="*/ 512 w 654"/>
                  <a:gd name="T9" fmla="*/ 100 h 427"/>
                  <a:gd name="T10" fmla="*/ 510 w 654"/>
                  <a:gd name="T11" fmla="*/ 310 h 427"/>
                  <a:gd name="T12" fmla="*/ 499 w 654"/>
                  <a:gd name="T13" fmla="*/ 309 h 427"/>
                  <a:gd name="T14" fmla="*/ 499 w 654"/>
                  <a:gd name="T15" fmla="*/ 336 h 427"/>
                  <a:gd name="T16" fmla="*/ 510 w 654"/>
                  <a:gd name="T17" fmla="*/ 356 h 427"/>
                  <a:gd name="T18" fmla="*/ 504 w 654"/>
                  <a:gd name="T19" fmla="*/ 377 h 427"/>
                  <a:gd name="T20" fmla="*/ 510 w 654"/>
                  <a:gd name="T21" fmla="*/ 427 h 427"/>
                  <a:gd name="T22" fmla="*/ 497 w 654"/>
                  <a:gd name="T23" fmla="*/ 420 h 427"/>
                  <a:gd name="T24" fmla="*/ 482 w 654"/>
                  <a:gd name="T25" fmla="*/ 403 h 427"/>
                  <a:gd name="T26" fmla="*/ 439 w 654"/>
                  <a:gd name="T27" fmla="*/ 383 h 427"/>
                  <a:gd name="T28" fmla="*/ 395 w 654"/>
                  <a:gd name="T29" fmla="*/ 386 h 427"/>
                  <a:gd name="T30" fmla="*/ 370 w 654"/>
                  <a:gd name="T31" fmla="*/ 362 h 427"/>
                  <a:gd name="T32" fmla="*/ 0 w 654"/>
                  <a:gd name="T33" fmla="*/ 335 h 427"/>
                  <a:gd name="T34" fmla="*/ 24 w 654"/>
                  <a:gd name="T35" fmla="*/ 0 h 427"/>
                  <a:gd name="T36" fmla="*/ 24 w 654"/>
                  <a:gd name="T37" fmla="*/ 0 h 4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7"/>
                  <a:gd name="T59" fmla="*/ 654 w 654"/>
                  <a:gd name="T60" fmla="*/ 427 h 4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7">
                    <a:moveTo>
                      <a:pt x="32" y="0"/>
                    </a:moveTo>
                    <a:lnTo>
                      <a:pt x="322" y="21"/>
                    </a:lnTo>
                    <a:lnTo>
                      <a:pt x="644" y="30"/>
                    </a:lnTo>
                    <a:lnTo>
                      <a:pt x="622" y="71"/>
                    </a:lnTo>
                    <a:lnTo>
                      <a:pt x="654" y="100"/>
                    </a:lnTo>
                    <a:lnTo>
                      <a:pt x="652" y="310"/>
                    </a:lnTo>
                    <a:lnTo>
                      <a:pt x="639" y="309"/>
                    </a:lnTo>
                    <a:lnTo>
                      <a:pt x="639" y="336"/>
                    </a:lnTo>
                    <a:lnTo>
                      <a:pt x="651" y="356"/>
                    </a:lnTo>
                    <a:lnTo>
                      <a:pt x="644" y="377"/>
                    </a:lnTo>
                    <a:lnTo>
                      <a:pt x="651" y="427"/>
                    </a:lnTo>
                    <a:lnTo>
                      <a:pt x="636" y="420"/>
                    </a:lnTo>
                    <a:lnTo>
                      <a:pt x="618" y="403"/>
                    </a:lnTo>
                    <a:lnTo>
                      <a:pt x="562" y="383"/>
                    </a:lnTo>
                    <a:lnTo>
                      <a:pt x="505" y="386"/>
                    </a:lnTo>
                    <a:lnTo>
                      <a:pt x="473" y="362"/>
                    </a:lnTo>
                    <a:lnTo>
                      <a:pt x="0" y="335"/>
                    </a:lnTo>
                    <a:lnTo>
                      <a:pt x="32"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0" name="Freeform 39"/>
              <p:cNvSpPr>
                <a:spLocks/>
              </p:cNvSpPr>
              <p:nvPr/>
            </p:nvSpPr>
            <p:spPr bwMode="auto">
              <a:xfrm>
                <a:off x="3518146" y="2376334"/>
                <a:ext cx="1143704" cy="593354"/>
              </a:xfrm>
              <a:custGeom>
                <a:avLst/>
                <a:gdLst>
                  <a:gd name="T0" fmla="*/ 17 w 767"/>
                  <a:gd name="T1" fmla="*/ 0 h 374"/>
                  <a:gd name="T2" fmla="*/ 385 w 767"/>
                  <a:gd name="T3" fmla="*/ 27 h 374"/>
                  <a:gd name="T4" fmla="*/ 410 w 767"/>
                  <a:gd name="T5" fmla="*/ 51 h 374"/>
                  <a:gd name="T6" fmla="*/ 455 w 767"/>
                  <a:gd name="T7" fmla="*/ 48 h 374"/>
                  <a:gd name="T8" fmla="*/ 499 w 767"/>
                  <a:gd name="T9" fmla="*/ 68 h 374"/>
                  <a:gd name="T10" fmla="*/ 513 w 767"/>
                  <a:gd name="T11" fmla="*/ 85 h 374"/>
                  <a:gd name="T12" fmla="*/ 525 w 767"/>
                  <a:gd name="T13" fmla="*/ 92 h 374"/>
                  <a:gd name="T14" fmla="*/ 545 w 767"/>
                  <a:gd name="T15" fmla="*/ 163 h 374"/>
                  <a:gd name="T16" fmla="*/ 545 w 767"/>
                  <a:gd name="T17" fmla="*/ 184 h 374"/>
                  <a:gd name="T18" fmla="*/ 558 w 767"/>
                  <a:gd name="T19" fmla="*/ 218 h 374"/>
                  <a:gd name="T20" fmla="*/ 566 w 767"/>
                  <a:gd name="T21" fmla="*/ 272 h 374"/>
                  <a:gd name="T22" fmla="*/ 561 w 767"/>
                  <a:gd name="T23" fmla="*/ 288 h 374"/>
                  <a:gd name="T24" fmla="*/ 570 w 767"/>
                  <a:gd name="T25" fmla="*/ 306 h 374"/>
                  <a:gd name="T26" fmla="*/ 599 w 767"/>
                  <a:gd name="T27" fmla="*/ 374 h 374"/>
                  <a:gd name="T28" fmla="*/ 332 w 767"/>
                  <a:gd name="T29" fmla="*/ 370 h 374"/>
                  <a:gd name="T30" fmla="*/ 131 w 767"/>
                  <a:gd name="T31" fmla="*/ 354 h 374"/>
                  <a:gd name="T32" fmla="*/ 137 w 767"/>
                  <a:gd name="T33" fmla="*/ 242 h 374"/>
                  <a:gd name="T34" fmla="*/ 0 w 767"/>
                  <a:gd name="T35" fmla="*/ 226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4" y="27"/>
                    </a:lnTo>
                    <a:lnTo>
                      <a:pt x="526" y="51"/>
                    </a:lnTo>
                    <a:lnTo>
                      <a:pt x="583" y="48"/>
                    </a:lnTo>
                    <a:lnTo>
                      <a:pt x="639" y="68"/>
                    </a:lnTo>
                    <a:lnTo>
                      <a:pt x="657" y="85"/>
                    </a:lnTo>
                    <a:lnTo>
                      <a:pt x="672" y="92"/>
                    </a:lnTo>
                    <a:lnTo>
                      <a:pt x="698" y="163"/>
                    </a:lnTo>
                    <a:lnTo>
                      <a:pt x="698" y="184"/>
                    </a:lnTo>
                    <a:lnTo>
                      <a:pt x="715" y="218"/>
                    </a:lnTo>
                    <a:lnTo>
                      <a:pt x="724" y="272"/>
                    </a:lnTo>
                    <a:lnTo>
                      <a:pt x="719" y="288"/>
                    </a:lnTo>
                    <a:lnTo>
                      <a:pt x="730" y="306"/>
                    </a:lnTo>
                    <a:lnTo>
                      <a:pt x="767" y="374"/>
                    </a:lnTo>
                    <a:lnTo>
                      <a:pt x="426" y="370"/>
                    </a:lnTo>
                    <a:lnTo>
                      <a:pt x="167" y="354"/>
                    </a:lnTo>
                    <a:lnTo>
                      <a:pt x="175" y="242"/>
                    </a:lnTo>
                    <a:lnTo>
                      <a:pt x="0" y="226"/>
                    </a:lnTo>
                    <a:lnTo>
                      <a:pt x="21"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1" name="Freeform 40"/>
              <p:cNvSpPr>
                <a:spLocks/>
              </p:cNvSpPr>
              <p:nvPr/>
            </p:nvSpPr>
            <p:spPr bwMode="auto">
              <a:xfrm>
                <a:off x="3732483" y="2938820"/>
                <a:ext cx="1032248" cy="577920"/>
              </a:xfrm>
              <a:custGeom>
                <a:avLst/>
                <a:gdLst>
                  <a:gd name="T0" fmla="*/ 19 w 691"/>
                  <a:gd name="T1" fmla="*/ 0 h 364"/>
                  <a:gd name="T2" fmla="*/ 220 w 691"/>
                  <a:gd name="T3" fmla="*/ 16 h 364"/>
                  <a:gd name="T4" fmla="*/ 487 w 691"/>
                  <a:gd name="T5" fmla="*/ 20 h 364"/>
                  <a:gd name="T6" fmla="*/ 501 w 691"/>
                  <a:gd name="T7" fmla="*/ 36 h 364"/>
                  <a:gd name="T8" fmla="*/ 511 w 691"/>
                  <a:gd name="T9" fmla="*/ 33 h 364"/>
                  <a:gd name="T10" fmla="*/ 521 w 691"/>
                  <a:gd name="T11" fmla="*/ 50 h 364"/>
                  <a:gd name="T12" fmla="*/ 513 w 691"/>
                  <a:gd name="T13" fmla="*/ 50 h 364"/>
                  <a:gd name="T14" fmla="*/ 503 w 691"/>
                  <a:gd name="T15" fmla="*/ 73 h 364"/>
                  <a:gd name="T16" fmla="*/ 525 w 691"/>
                  <a:gd name="T17" fmla="*/ 112 h 364"/>
                  <a:gd name="T18" fmla="*/ 541 w 691"/>
                  <a:gd name="T19" fmla="*/ 118 h 364"/>
                  <a:gd name="T20" fmla="*/ 539 w 691"/>
                  <a:gd name="T21" fmla="*/ 363 h 364"/>
                  <a:gd name="T22" fmla="*/ 309 w 691"/>
                  <a:gd name="T23" fmla="*/ 364 h 364"/>
                  <a:gd name="T24" fmla="*/ 0 w 691"/>
                  <a:gd name="T25" fmla="*/ 347 h 364"/>
                  <a:gd name="T26" fmla="*/ 19 w 691"/>
                  <a:gd name="T27" fmla="*/ 0 h 364"/>
                  <a:gd name="T28" fmla="*/ 19 w 691"/>
                  <a:gd name="T29" fmla="*/ 0 h 3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4"/>
                  <a:gd name="T47" fmla="*/ 691 w 691"/>
                  <a:gd name="T48" fmla="*/ 364 h 3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4">
                    <a:moveTo>
                      <a:pt x="23" y="0"/>
                    </a:moveTo>
                    <a:lnTo>
                      <a:pt x="282" y="16"/>
                    </a:lnTo>
                    <a:lnTo>
                      <a:pt x="623" y="20"/>
                    </a:lnTo>
                    <a:lnTo>
                      <a:pt x="641" y="36"/>
                    </a:lnTo>
                    <a:lnTo>
                      <a:pt x="652" y="33"/>
                    </a:lnTo>
                    <a:lnTo>
                      <a:pt x="665" y="50"/>
                    </a:lnTo>
                    <a:lnTo>
                      <a:pt x="654" y="50"/>
                    </a:lnTo>
                    <a:lnTo>
                      <a:pt x="643" y="73"/>
                    </a:lnTo>
                    <a:lnTo>
                      <a:pt x="670" y="112"/>
                    </a:lnTo>
                    <a:lnTo>
                      <a:pt x="691" y="118"/>
                    </a:lnTo>
                    <a:lnTo>
                      <a:pt x="688" y="363"/>
                    </a:lnTo>
                    <a:lnTo>
                      <a:pt x="395" y="364"/>
                    </a:lnTo>
                    <a:lnTo>
                      <a:pt x="0" y="347"/>
                    </a:lnTo>
                    <a:lnTo>
                      <a:pt x="2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2" name="Freeform 41"/>
              <p:cNvSpPr>
                <a:spLocks/>
              </p:cNvSpPr>
              <p:nvPr/>
            </p:nvSpPr>
            <p:spPr bwMode="auto">
              <a:xfrm>
                <a:off x="3591878" y="3479013"/>
                <a:ext cx="1198573" cy="648230"/>
              </a:xfrm>
              <a:custGeom>
                <a:avLst/>
                <a:gdLst>
                  <a:gd name="T0" fmla="*/ 5 w 803"/>
                  <a:gd name="T1" fmla="*/ 0 h 408"/>
                  <a:gd name="T2" fmla="*/ 73 w 803"/>
                  <a:gd name="T3" fmla="*/ 7 h 408"/>
                  <a:gd name="T4" fmla="*/ 383 w 803"/>
                  <a:gd name="T5" fmla="*/ 24 h 408"/>
                  <a:gd name="T6" fmla="*/ 611 w 803"/>
                  <a:gd name="T7" fmla="*/ 23 h 408"/>
                  <a:gd name="T8" fmla="*/ 614 w 803"/>
                  <a:gd name="T9" fmla="*/ 83 h 408"/>
                  <a:gd name="T10" fmla="*/ 628 w 803"/>
                  <a:gd name="T11" fmla="*/ 213 h 408"/>
                  <a:gd name="T12" fmla="*/ 625 w 803"/>
                  <a:gd name="T13" fmla="*/ 412 h 408"/>
                  <a:gd name="T14" fmla="*/ 574 w 803"/>
                  <a:gd name="T15" fmla="*/ 378 h 408"/>
                  <a:gd name="T16" fmla="*/ 522 w 803"/>
                  <a:gd name="T17" fmla="*/ 391 h 408"/>
                  <a:gd name="T18" fmla="*/ 481 w 803"/>
                  <a:gd name="T19" fmla="*/ 405 h 408"/>
                  <a:gd name="T20" fmla="*/ 424 w 803"/>
                  <a:gd name="T21" fmla="*/ 405 h 408"/>
                  <a:gd name="T22" fmla="*/ 383 w 803"/>
                  <a:gd name="T23" fmla="*/ 375 h 408"/>
                  <a:gd name="T24" fmla="*/ 370 w 803"/>
                  <a:gd name="T25" fmla="*/ 391 h 408"/>
                  <a:gd name="T26" fmla="*/ 304 w 803"/>
                  <a:gd name="T27" fmla="*/ 354 h 408"/>
                  <a:gd name="T28" fmla="*/ 272 w 803"/>
                  <a:gd name="T29" fmla="*/ 344 h 408"/>
                  <a:gd name="T30" fmla="*/ 256 w 803"/>
                  <a:gd name="T31" fmla="*/ 323 h 408"/>
                  <a:gd name="T32" fmla="*/ 234 w 803"/>
                  <a:gd name="T33" fmla="*/ 323 h 408"/>
                  <a:gd name="T34" fmla="*/ 213 w 803"/>
                  <a:gd name="T35" fmla="*/ 300 h 408"/>
                  <a:gd name="T36" fmla="*/ 220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7"/>
                    </a:lnTo>
                    <a:lnTo>
                      <a:pt x="489" y="24"/>
                    </a:lnTo>
                    <a:lnTo>
                      <a:pt x="782" y="23"/>
                    </a:lnTo>
                    <a:lnTo>
                      <a:pt x="785" y="83"/>
                    </a:lnTo>
                    <a:lnTo>
                      <a:pt x="803" y="209"/>
                    </a:lnTo>
                    <a:lnTo>
                      <a:pt x="800" y="408"/>
                    </a:lnTo>
                    <a:lnTo>
                      <a:pt x="735" y="374"/>
                    </a:lnTo>
                    <a:lnTo>
                      <a:pt x="667" y="387"/>
                    </a:lnTo>
                    <a:lnTo>
                      <a:pt x="617" y="401"/>
                    </a:lnTo>
                    <a:lnTo>
                      <a:pt x="544" y="401"/>
                    </a:lnTo>
                    <a:lnTo>
                      <a:pt x="489" y="371"/>
                    </a:lnTo>
                    <a:lnTo>
                      <a:pt x="473" y="387"/>
                    </a:lnTo>
                    <a:lnTo>
                      <a:pt x="389" y="350"/>
                    </a:lnTo>
                    <a:lnTo>
                      <a:pt x="347" y="340"/>
                    </a:lnTo>
                    <a:lnTo>
                      <a:pt x="326" y="319"/>
                    </a:lnTo>
                    <a:lnTo>
                      <a:pt x="300" y="319"/>
                    </a:lnTo>
                    <a:lnTo>
                      <a:pt x="272" y="296"/>
                    </a:lnTo>
                    <a:lnTo>
                      <a:pt x="282" y="76"/>
                    </a:lnTo>
                    <a:lnTo>
                      <a:pt x="0" y="60"/>
                    </a:lnTo>
                    <a:lnTo>
                      <a:pt x="5"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3" name="Freeform 42"/>
              <p:cNvSpPr>
                <a:spLocks/>
              </p:cNvSpPr>
              <p:nvPr/>
            </p:nvSpPr>
            <p:spPr bwMode="auto">
              <a:xfrm>
                <a:off x="4440653" y="1292520"/>
                <a:ext cx="903646" cy="1042656"/>
              </a:xfrm>
              <a:custGeom>
                <a:avLst/>
                <a:gdLst>
                  <a:gd name="T0" fmla="*/ 4 w 606"/>
                  <a:gd name="T1" fmla="*/ 124 h 658"/>
                  <a:gd name="T2" fmla="*/ 22 w 606"/>
                  <a:gd name="T3" fmla="*/ 200 h 658"/>
                  <a:gd name="T4" fmla="*/ 24 w 606"/>
                  <a:gd name="T5" fmla="*/ 299 h 658"/>
                  <a:gd name="T6" fmla="*/ 37 w 606"/>
                  <a:gd name="T7" fmla="*/ 374 h 658"/>
                  <a:gd name="T8" fmla="*/ 21 w 606"/>
                  <a:gd name="T9" fmla="*/ 415 h 658"/>
                  <a:gd name="T10" fmla="*/ 45 w 606"/>
                  <a:gd name="T11" fmla="*/ 444 h 658"/>
                  <a:gd name="T12" fmla="*/ 43 w 606"/>
                  <a:gd name="T13" fmla="*/ 654 h 658"/>
                  <a:gd name="T14" fmla="*/ 388 w 606"/>
                  <a:gd name="T15" fmla="*/ 645 h 658"/>
                  <a:gd name="T16" fmla="*/ 383 w 606"/>
                  <a:gd name="T17" fmla="*/ 604 h 658"/>
                  <a:gd name="T18" fmla="*/ 346 w 606"/>
                  <a:gd name="T19" fmla="*/ 569 h 658"/>
                  <a:gd name="T20" fmla="*/ 327 w 606"/>
                  <a:gd name="T21" fmla="*/ 543 h 658"/>
                  <a:gd name="T22" fmla="*/ 280 w 606"/>
                  <a:gd name="T23" fmla="*/ 505 h 658"/>
                  <a:gd name="T24" fmla="*/ 282 w 606"/>
                  <a:gd name="T25" fmla="*/ 444 h 658"/>
                  <a:gd name="T26" fmla="*/ 272 w 606"/>
                  <a:gd name="T27" fmla="*/ 405 h 658"/>
                  <a:gd name="T28" fmla="*/ 310 w 606"/>
                  <a:gd name="T29" fmla="*/ 347 h 658"/>
                  <a:gd name="T30" fmla="*/ 309 w 606"/>
                  <a:gd name="T31" fmla="*/ 293 h 658"/>
                  <a:gd name="T32" fmla="*/ 372 w 606"/>
                  <a:gd name="T33" fmla="*/ 233 h 658"/>
                  <a:gd name="T34" fmla="*/ 387 w 606"/>
                  <a:gd name="T35" fmla="*/ 199 h 658"/>
                  <a:gd name="T36" fmla="*/ 474 w 606"/>
                  <a:gd name="T37" fmla="*/ 140 h 658"/>
                  <a:gd name="T38" fmla="*/ 435 w 606"/>
                  <a:gd name="T39" fmla="*/ 119 h 658"/>
                  <a:gd name="T40" fmla="*/ 401 w 606"/>
                  <a:gd name="T41" fmla="*/ 123 h 658"/>
                  <a:gd name="T42" fmla="*/ 393 w 606"/>
                  <a:gd name="T43" fmla="*/ 106 h 658"/>
                  <a:gd name="T44" fmla="*/ 329 w 606"/>
                  <a:gd name="T45" fmla="*/ 105 h 658"/>
                  <a:gd name="T46" fmla="*/ 288 w 606"/>
                  <a:gd name="T47" fmla="*/ 90 h 658"/>
                  <a:gd name="T48" fmla="*/ 201 w 606"/>
                  <a:gd name="T49" fmla="*/ 79 h 658"/>
                  <a:gd name="T50" fmla="*/ 188 w 606"/>
                  <a:gd name="T51" fmla="*/ 60 h 658"/>
                  <a:gd name="T52" fmla="*/ 152 w 606"/>
                  <a:gd name="T53" fmla="*/ 40 h 658"/>
                  <a:gd name="T54" fmla="*/ 147 w 606"/>
                  <a:gd name="T55" fmla="*/ 0 h 658"/>
                  <a:gd name="T56" fmla="*/ 123 w 606"/>
                  <a:gd name="T57" fmla="*/ 0 h 658"/>
                  <a:gd name="T58" fmla="*/ 123 w 606"/>
                  <a:gd name="T59" fmla="*/ 30 h 658"/>
                  <a:gd name="T60" fmla="*/ 0 w 606"/>
                  <a:gd name="T61" fmla="*/ 30 h 658"/>
                  <a:gd name="T62" fmla="*/ 4 w 606"/>
                  <a:gd name="T63" fmla="*/ 124 h 658"/>
                  <a:gd name="T64" fmla="*/ 4 w 606"/>
                  <a:gd name="T65" fmla="*/ 124 h 6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8"/>
                  <a:gd name="T101" fmla="*/ 606 w 606"/>
                  <a:gd name="T102" fmla="*/ 658 h 6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8">
                    <a:moveTo>
                      <a:pt x="4" y="124"/>
                    </a:moveTo>
                    <a:lnTo>
                      <a:pt x="28" y="200"/>
                    </a:lnTo>
                    <a:lnTo>
                      <a:pt x="31" y="299"/>
                    </a:lnTo>
                    <a:lnTo>
                      <a:pt x="47" y="378"/>
                    </a:lnTo>
                    <a:lnTo>
                      <a:pt x="25" y="419"/>
                    </a:lnTo>
                    <a:lnTo>
                      <a:pt x="57" y="448"/>
                    </a:lnTo>
                    <a:lnTo>
                      <a:pt x="55" y="658"/>
                    </a:lnTo>
                    <a:lnTo>
                      <a:pt x="497" y="649"/>
                    </a:lnTo>
                    <a:lnTo>
                      <a:pt x="489" y="608"/>
                    </a:lnTo>
                    <a:lnTo>
                      <a:pt x="442" y="573"/>
                    </a:lnTo>
                    <a:lnTo>
                      <a:pt x="418" y="547"/>
                    </a:lnTo>
                    <a:lnTo>
                      <a:pt x="358" y="509"/>
                    </a:lnTo>
                    <a:lnTo>
                      <a:pt x="360" y="448"/>
                    </a:lnTo>
                    <a:lnTo>
                      <a:pt x="347" y="409"/>
                    </a:lnTo>
                    <a:lnTo>
                      <a:pt x="397" y="351"/>
                    </a:lnTo>
                    <a:lnTo>
                      <a:pt x="394" y="293"/>
                    </a:lnTo>
                    <a:lnTo>
                      <a:pt x="475" y="233"/>
                    </a:lnTo>
                    <a:lnTo>
                      <a:pt x="494" y="199"/>
                    </a:lnTo>
                    <a:lnTo>
                      <a:pt x="606" y="140"/>
                    </a:lnTo>
                    <a:lnTo>
                      <a:pt x="556" y="119"/>
                    </a:lnTo>
                    <a:lnTo>
                      <a:pt x="512" y="123"/>
                    </a:lnTo>
                    <a:lnTo>
                      <a:pt x="502" y="106"/>
                    </a:lnTo>
                    <a:lnTo>
                      <a:pt x="421" y="105"/>
                    </a:lnTo>
                    <a:lnTo>
                      <a:pt x="368" y="90"/>
                    </a:lnTo>
                    <a:lnTo>
                      <a:pt x="256" y="79"/>
                    </a:lnTo>
                    <a:lnTo>
                      <a:pt x="240" y="60"/>
                    </a:lnTo>
                    <a:lnTo>
                      <a:pt x="195" y="40"/>
                    </a:lnTo>
                    <a:lnTo>
                      <a:pt x="187" y="0"/>
                    </a:lnTo>
                    <a:lnTo>
                      <a:pt x="157" y="0"/>
                    </a:lnTo>
                    <a:lnTo>
                      <a:pt x="157" y="30"/>
                    </a:lnTo>
                    <a:lnTo>
                      <a:pt x="0" y="30"/>
                    </a:lnTo>
                    <a:lnTo>
                      <a:pt x="4" y="12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4" name="Freeform 43"/>
              <p:cNvSpPr>
                <a:spLocks/>
              </p:cNvSpPr>
              <p:nvPr/>
            </p:nvSpPr>
            <p:spPr bwMode="auto">
              <a:xfrm>
                <a:off x="4504097" y="2321458"/>
                <a:ext cx="828198" cy="571061"/>
              </a:xfrm>
              <a:custGeom>
                <a:avLst/>
                <a:gdLst>
                  <a:gd name="T0" fmla="*/ 0 w 556"/>
                  <a:gd name="T1" fmla="*/ 35 h 359"/>
                  <a:gd name="T2" fmla="*/ 8 w 556"/>
                  <a:gd name="T3" fmla="*/ 55 h 359"/>
                  <a:gd name="T4" fmla="*/ 5 w 556"/>
                  <a:gd name="T5" fmla="*/ 76 h 359"/>
                  <a:gd name="T6" fmla="*/ 8 w 556"/>
                  <a:gd name="T7" fmla="*/ 126 h 359"/>
                  <a:gd name="T8" fmla="*/ 30 w 556"/>
                  <a:gd name="T9" fmla="*/ 201 h 359"/>
                  <a:gd name="T10" fmla="*/ 30 w 556"/>
                  <a:gd name="T11" fmla="*/ 222 h 359"/>
                  <a:gd name="T12" fmla="*/ 43 w 556"/>
                  <a:gd name="T13" fmla="*/ 256 h 359"/>
                  <a:gd name="T14" fmla="*/ 50 w 556"/>
                  <a:gd name="T15" fmla="*/ 310 h 359"/>
                  <a:gd name="T16" fmla="*/ 46 w 556"/>
                  <a:gd name="T17" fmla="*/ 326 h 359"/>
                  <a:gd name="T18" fmla="*/ 54 w 556"/>
                  <a:gd name="T19" fmla="*/ 344 h 359"/>
                  <a:gd name="T20" fmla="*/ 333 w 556"/>
                  <a:gd name="T21" fmla="*/ 335 h 359"/>
                  <a:gd name="T22" fmla="*/ 353 w 556"/>
                  <a:gd name="T23" fmla="*/ 363 h 359"/>
                  <a:gd name="T24" fmla="*/ 383 w 556"/>
                  <a:gd name="T25" fmla="*/ 282 h 359"/>
                  <a:gd name="T26" fmla="*/ 374 w 556"/>
                  <a:gd name="T27" fmla="*/ 251 h 359"/>
                  <a:gd name="T28" fmla="*/ 422 w 556"/>
                  <a:gd name="T29" fmla="*/ 203 h 359"/>
                  <a:gd name="T30" fmla="*/ 432 w 556"/>
                  <a:gd name="T31" fmla="*/ 163 h 359"/>
                  <a:gd name="T32" fmla="*/ 396 w 556"/>
                  <a:gd name="T33" fmla="*/ 111 h 359"/>
                  <a:gd name="T34" fmla="*/ 360 w 556"/>
                  <a:gd name="T35" fmla="*/ 58 h 359"/>
                  <a:gd name="T36" fmla="*/ 353 w 556"/>
                  <a:gd name="T37" fmla="*/ 0 h 359"/>
                  <a:gd name="T38" fmla="*/ 9 w 556"/>
                  <a:gd name="T39" fmla="*/ 9 h 359"/>
                  <a:gd name="T40" fmla="*/ 0 w 556"/>
                  <a:gd name="T41" fmla="*/ 8 h 359"/>
                  <a:gd name="T42" fmla="*/ 0 w 556"/>
                  <a:gd name="T43" fmla="*/ 35 h 359"/>
                  <a:gd name="T44" fmla="*/ 0 w 556"/>
                  <a:gd name="T45" fmla="*/ 35 h 3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6"/>
                  <a:gd name="T70" fmla="*/ 0 h 359"/>
                  <a:gd name="T71" fmla="*/ 556 w 556"/>
                  <a:gd name="T72" fmla="*/ 359 h 3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6" h="359">
                    <a:moveTo>
                      <a:pt x="0" y="35"/>
                    </a:moveTo>
                    <a:lnTo>
                      <a:pt x="12" y="55"/>
                    </a:lnTo>
                    <a:lnTo>
                      <a:pt x="5" y="76"/>
                    </a:lnTo>
                    <a:lnTo>
                      <a:pt x="12" y="126"/>
                    </a:lnTo>
                    <a:lnTo>
                      <a:pt x="38" y="197"/>
                    </a:lnTo>
                    <a:lnTo>
                      <a:pt x="38" y="218"/>
                    </a:lnTo>
                    <a:lnTo>
                      <a:pt x="55" y="252"/>
                    </a:lnTo>
                    <a:lnTo>
                      <a:pt x="64" y="306"/>
                    </a:lnTo>
                    <a:lnTo>
                      <a:pt x="59" y="322"/>
                    </a:lnTo>
                    <a:lnTo>
                      <a:pt x="70" y="340"/>
                    </a:lnTo>
                    <a:lnTo>
                      <a:pt x="429" y="331"/>
                    </a:lnTo>
                    <a:lnTo>
                      <a:pt x="455" y="359"/>
                    </a:lnTo>
                    <a:lnTo>
                      <a:pt x="493" y="278"/>
                    </a:lnTo>
                    <a:lnTo>
                      <a:pt x="481" y="247"/>
                    </a:lnTo>
                    <a:lnTo>
                      <a:pt x="543" y="199"/>
                    </a:lnTo>
                    <a:lnTo>
                      <a:pt x="556" y="163"/>
                    </a:lnTo>
                    <a:lnTo>
                      <a:pt x="510" y="111"/>
                    </a:lnTo>
                    <a:lnTo>
                      <a:pt x="463" y="58"/>
                    </a:lnTo>
                    <a:lnTo>
                      <a:pt x="455" y="0"/>
                    </a:lnTo>
                    <a:lnTo>
                      <a:pt x="13" y="9"/>
                    </a:lnTo>
                    <a:lnTo>
                      <a:pt x="0" y="8"/>
                    </a:lnTo>
                    <a:lnTo>
                      <a:pt x="0" y="3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5" name="Freeform 44"/>
              <p:cNvSpPr>
                <a:spLocks/>
              </p:cNvSpPr>
              <p:nvPr/>
            </p:nvSpPr>
            <p:spPr bwMode="auto">
              <a:xfrm>
                <a:off x="4606979" y="2847931"/>
                <a:ext cx="924221" cy="833439"/>
              </a:xfrm>
              <a:custGeom>
                <a:avLst/>
                <a:gdLst>
                  <a:gd name="T0" fmla="*/ 29 w 619"/>
                  <a:gd name="T1" fmla="*/ 77 h 525"/>
                  <a:gd name="T2" fmla="*/ 43 w 619"/>
                  <a:gd name="T3" fmla="*/ 93 h 525"/>
                  <a:gd name="T4" fmla="*/ 52 w 619"/>
                  <a:gd name="T5" fmla="*/ 90 h 525"/>
                  <a:gd name="T6" fmla="*/ 62 w 619"/>
                  <a:gd name="T7" fmla="*/ 107 h 525"/>
                  <a:gd name="T8" fmla="*/ 53 w 619"/>
                  <a:gd name="T9" fmla="*/ 107 h 525"/>
                  <a:gd name="T10" fmla="*/ 45 w 619"/>
                  <a:gd name="T11" fmla="*/ 130 h 525"/>
                  <a:gd name="T12" fmla="*/ 66 w 619"/>
                  <a:gd name="T13" fmla="*/ 169 h 525"/>
                  <a:gd name="T14" fmla="*/ 82 w 619"/>
                  <a:gd name="T15" fmla="*/ 175 h 525"/>
                  <a:gd name="T16" fmla="*/ 80 w 619"/>
                  <a:gd name="T17" fmla="*/ 420 h 525"/>
                  <a:gd name="T18" fmla="*/ 82 w 619"/>
                  <a:gd name="T19" fmla="*/ 480 h 525"/>
                  <a:gd name="T20" fmla="*/ 404 w 619"/>
                  <a:gd name="T21" fmla="*/ 467 h 525"/>
                  <a:gd name="T22" fmla="*/ 407 w 619"/>
                  <a:gd name="T23" fmla="*/ 502 h 525"/>
                  <a:gd name="T24" fmla="*/ 394 w 619"/>
                  <a:gd name="T25" fmla="*/ 525 h 525"/>
                  <a:gd name="T26" fmla="*/ 443 w 619"/>
                  <a:gd name="T27" fmla="*/ 522 h 525"/>
                  <a:gd name="T28" fmla="*/ 451 w 619"/>
                  <a:gd name="T29" fmla="*/ 502 h 525"/>
                  <a:gd name="T30" fmla="*/ 451 w 619"/>
                  <a:gd name="T31" fmla="*/ 480 h 525"/>
                  <a:gd name="T32" fmla="*/ 464 w 619"/>
                  <a:gd name="T33" fmla="*/ 463 h 525"/>
                  <a:gd name="T34" fmla="*/ 465 w 619"/>
                  <a:gd name="T35" fmla="*/ 446 h 525"/>
                  <a:gd name="T36" fmla="*/ 480 w 619"/>
                  <a:gd name="T37" fmla="*/ 444 h 525"/>
                  <a:gd name="T38" fmla="*/ 483 w 619"/>
                  <a:gd name="T39" fmla="*/ 408 h 525"/>
                  <a:gd name="T40" fmla="*/ 465 w 619"/>
                  <a:gd name="T41" fmla="*/ 404 h 525"/>
                  <a:gd name="T42" fmla="*/ 453 w 619"/>
                  <a:gd name="T43" fmla="*/ 378 h 525"/>
                  <a:gd name="T44" fmla="*/ 437 w 619"/>
                  <a:gd name="T45" fmla="*/ 315 h 525"/>
                  <a:gd name="T46" fmla="*/ 417 w 619"/>
                  <a:gd name="T47" fmla="*/ 305 h 525"/>
                  <a:gd name="T48" fmla="*/ 394 w 619"/>
                  <a:gd name="T49" fmla="*/ 282 h 525"/>
                  <a:gd name="T50" fmla="*/ 385 w 619"/>
                  <a:gd name="T51" fmla="*/ 250 h 525"/>
                  <a:gd name="T52" fmla="*/ 399 w 619"/>
                  <a:gd name="T53" fmla="*/ 200 h 525"/>
                  <a:gd name="T54" fmla="*/ 386 w 619"/>
                  <a:gd name="T55" fmla="*/ 190 h 525"/>
                  <a:gd name="T56" fmla="*/ 360 w 619"/>
                  <a:gd name="T57" fmla="*/ 190 h 525"/>
                  <a:gd name="T58" fmla="*/ 354 w 619"/>
                  <a:gd name="T59" fmla="*/ 159 h 525"/>
                  <a:gd name="T60" fmla="*/ 307 w 619"/>
                  <a:gd name="T61" fmla="*/ 98 h 525"/>
                  <a:gd name="T62" fmla="*/ 296 w 619"/>
                  <a:gd name="T63" fmla="*/ 47 h 525"/>
                  <a:gd name="T64" fmla="*/ 301 w 619"/>
                  <a:gd name="T65" fmla="*/ 28 h 525"/>
                  <a:gd name="T66" fmla="*/ 281 w 619"/>
                  <a:gd name="T67" fmla="*/ 0 h 525"/>
                  <a:gd name="T68" fmla="*/ 0 w 619"/>
                  <a:gd name="T69" fmla="*/ 9 h 525"/>
                  <a:gd name="T70" fmla="*/ 29 w 619"/>
                  <a:gd name="T71" fmla="*/ 77 h 525"/>
                  <a:gd name="T72" fmla="*/ 29 w 619"/>
                  <a:gd name="T73" fmla="*/ 77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9"/>
                  <a:gd name="T112" fmla="*/ 0 h 525"/>
                  <a:gd name="T113" fmla="*/ 619 w 619"/>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9" h="525">
                    <a:moveTo>
                      <a:pt x="37" y="77"/>
                    </a:moveTo>
                    <a:lnTo>
                      <a:pt x="55" y="93"/>
                    </a:lnTo>
                    <a:lnTo>
                      <a:pt x="66" y="90"/>
                    </a:lnTo>
                    <a:lnTo>
                      <a:pt x="79" y="107"/>
                    </a:lnTo>
                    <a:lnTo>
                      <a:pt x="68" y="107"/>
                    </a:lnTo>
                    <a:lnTo>
                      <a:pt x="57" y="130"/>
                    </a:lnTo>
                    <a:lnTo>
                      <a:pt x="84" y="169"/>
                    </a:lnTo>
                    <a:lnTo>
                      <a:pt x="105" y="175"/>
                    </a:lnTo>
                    <a:lnTo>
                      <a:pt x="102" y="420"/>
                    </a:lnTo>
                    <a:lnTo>
                      <a:pt x="105" y="480"/>
                    </a:lnTo>
                    <a:lnTo>
                      <a:pt x="517" y="467"/>
                    </a:lnTo>
                    <a:lnTo>
                      <a:pt x="520" y="502"/>
                    </a:lnTo>
                    <a:lnTo>
                      <a:pt x="504" y="525"/>
                    </a:lnTo>
                    <a:lnTo>
                      <a:pt x="567" y="522"/>
                    </a:lnTo>
                    <a:lnTo>
                      <a:pt x="578" y="502"/>
                    </a:lnTo>
                    <a:lnTo>
                      <a:pt x="578" y="480"/>
                    </a:lnTo>
                    <a:lnTo>
                      <a:pt x="593" y="463"/>
                    </a:lnTo>
                    <a:lnTo>
                      <a:pt x="597" y="446"/>
                    </a:lnTo>
                    <a:lnTo>
                      <a:pt x="614" y="444"/>
                    </a:lnTo>
                    <a:lnTo>
                      <a:pt x="619" y="408"/>
                    </a:lnTo>
                    <a:lnTo>
                      <a:pt x="596" y="404"/>
                    </a:lnTo>
                    <a:lnTo>
                      <a:pt x="581" y="378"/>
                    </a:lnTo>
                    <a:lnTo>
                      <a:pt x="559" y="315"/>
                    </a:lnTo>
                    <a:lnTo>
                      <a:pt x="533" y="305"/>
                    </a:lnTo>
                    <a:lnTo>
                      <a:pt x="504" y="282"/>
                    </a:lnTo>
                    <a:lnTo>
                      <a:pt x="492" y="250"/>
                    </a:lnTo>
                    <a:lnTo>
                      <a:pt x="510" y="200"/>
                    </a:lnTo>
                    <a:lnTo>
                      <a:pt x="495" y="190"/>
                    </a:lnTo>
                    <a:lnTo>
                      <a:pt x="460" y="190"/>
                    </a:lnTo>
                    <a:lnTo>
                      <a:pt x="452" y="159"/>
                    </a:lnTo>
                    <a:lnTo>
                      <a:pt x="392" y="98"/>
                    </a:lnTo>
                    <a:lnTo>
                      <a:pt x="379" y="47"/>
                    </a:lnTo>
                    <a:lnTo>
                      <a:pt x="385" y="28"/>
                    </a:lnTo>
                    <a:lnTo>
                      <a:pt x="359" y="0"/>
                    </a:lnTo>
                    <a:lnTo>
                      <a:pt x="0" y="9"/>
                    </a:lnTo>
                    <a:lnTo>
                      <a:pt x="37" y="7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6" name="Freeform 45"/>
              <p:cNvSpPr>
                <a:spLocks/>
              </p:cNvSpPr>
              <p:nvPr/>
            </p:nvSpPr>
            <p:spPr bwMode="auto">
              <a:xfrm>
                <a:off x="4764731" y="3588766"/>
                <a:ext cx="697881" cy="651660"/>
              </a:xfrm>
              <a:custGeom>
                <a:avLst/>
                <a:gdLst>
                  <a:gd name="T0" fmla="*/ 14 w 468"/>
                  <a:gd name="T1" fmla="*/ 139 h 409"/>
                  <a:gd name="T2" fmla="*/ 11 w 468"/>
                  <a:gd name="T3" fmla="*/ 342 h 409"/>
                  <a:gd name="T4" fmla="*/ 21 w 468"/>
                  <a:gd name="T5" fmla="*/ 353 h 409"/>
                  <a:gd name="T6" fmla="*/ 45 w 468"/>
                  <a:gd name="T7" fmla="*/ 353 h 409"/>
                  <a:gd name="T8" fmla="*/ 46 w 468"/>
                  <a:gd name="T9" fmla="*/ 413 h 409"/>
                  <a:gd name="T10" fmla="*/ 265 w 468"/>
                  <a:gd name="T11" fmla="*/ 410 h 409"/>
                  <a:gd name="T12" fmla="*/ 259 w 468"/>
                  <a:gd name="T13" fmla="*/ 348 h 409"/>
                  <a:gd name="T14" fmla="*/ 278 w 468"/>
                  <a:gd name="T15" fmla="*/ 280 h 409"/>
                  <a:gd name="T16" fmla="*/ 306 w 468"/>
                  <a:gd name="T17" fmla="*/ 232 h 409"/>
                  <a:gd name="T18" fmla="*/ 304 w 468"/>
                  <a:gd name="T19" fmla="*/ 219 h 409"/>
                  <a:gd name="T20" fmla="*/ 324 w 468"/>
                  <a:gd name="T21" fmla="*/ 173 h 409"/>
                  <a:gd name="T22" fmla="*/ 335 w 468"/>
                  <a:gd name="T23" fmla="*/ 126 h 409"/>
                  <a:gd name="T24" fmla="*/ 332 w 468"/>
                  <a:gd name="T25" fmla="*/ 123 h 409"/>
                  <a:gd name="T26" fmla="*/ 349 w 468"/>
                  <a:gd name="T27" fmla="*/ 105 h 409"/>
                  <a:gd name="T28" fmla="*/ 366 w 468"/>
                  <a:gd name="T29" fmla="*/ 64 h 409"/>
                  <a:gd name="T30" fmla="*/ 361 w 468"/>
                  <a:gd name="T31" fmla="*/ 55 h 409"/>
                  <a:gd name="T32" fmla="*/ 312 w 468"/>
                  <a:gd name="T33" fmla="*/ 58 h 409"/>
                  <a:gd name="T34" fmla="*/ 324 w 468"/>
                  <a:gd name="T35" fmla="*/ 35 h 409"/>
                  <a:gd name="T36" fmla="*/ 322 w 468"/>
                  <a:gd name="T37" fmla="*/ 0 h 409"/>
                  <a:gd name="T38" fmla="*/ 0 w 468"/>
                  <a:gd name="T39" fmla="*/ 13 h 409"/>
                  <a:gd name="T40" fmla="*/ 14 w 468"/>
                  <a:gd name="T41" fmla="*/ 139 h 409"/>
                  <a:gd name="T42" fmla="*/ 14 w 468"/>
                  <a:gd name="T43" fmla="*/ 139 h 4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8"/>
                  <a:gd name="T67" fmla="*/ 0 h 409"/>
                  <a:gd name="T68" fmla="*/ 468 w 468"/>
                  <a:gd name="T69" fmla="*/ 409 h 40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8" h="409">
                    <a:moveTo>
                      <a:pt x="18" y="139"/>
                    </a:moveTo>
                    <a:lnTo>
                      <a:pt x="15" y="338"/>
                    </a:lnTo>
                    <a:lnTo>
                      <a:pt x="25" y="349"/>
                    </a:lnTo>
                    <a:lnTo>
                      <a:pt x="57" y="349"/>
                    </a:lnTo>
                    <a:lnTo>
                      <a:pt x="59" y="409"/>
                    </a:lnTo>
                    <a:lnTo>
                      <a:pt x="339" y="406"/>
                    </a:lnTo>
                    <a:lnTo>
                      <a:pt x="332" y="344"/>
                    </a:lnTo>
                    <a:lnTo>
                      <a:pt x="356" y="276"/>
                    </a:lnTo>
                    <a:lnTo>
                      <a:pt x="392" y="228"/>
                    </a:lnTo>
                    <a:lnTo>
                      <a:pt x="389" y="215"/>
                    </a:lnTo>
                    <a:lnTo>
                      <a:pt x="415" y="173"/>
                    </a:lnTo>
                    <a:lnTo>
                      <a:pt x="429" y="126"/>
                    </a:lnTo>
                    <a:lnTo>
                      <a:pt x="424" y="123"/>
                    </a:lnTo>
                    <a:lnTo>
                      <a:pt x="447" y="105"/>
                    </a:lnTo>
                    <a:lnTo>
                      <a:pt x="468" y="64"/>
                    </a:lnTo>
                    <a:lnTo>
                      <a:pt x="462" y="55"/>
                    </a:lnTo>
                    <a:lnTo>
                      <a:pt x="399" y="58"/>
                    </a:lnTo>
                    <a:lnTo>
                      <a:pt x="415" y="35"/>
                    </a:lnTo>
                    <a:lnTo>
                      <a:pt x="412" y="0"/>
                    </a:lnTo>
                    <a:lnTo>
                      <a:pt x="0" y="13"/>
                    </a:lnTo>
                    <a:lnTo>
                      <a:pt x="18" y="1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7" name="Freeform 46"/>
              <p:cNvSpPr>
                <a:spLocks/>
              </p:cNvSpPr>
              <p:nvPr/>
            </p:nvSpPr>
            <p:spPr bwMode="auto">
              <a:xfrm>
                <a:off x="4852180" y="4235281"/>
                <a:ext cx="793906" cy="715112"/>
              </a:xfrm>
              <a:custGeom>
                <a:avLst/>
                <a:gdLst>
                  <a:gd name="T0" fmla="*/ 0 w 532"/>
                  <a:gd name="T1" fmla="*/ 3 h 450"/>
                  <a:gd name="T2" fmla="*/ 6 w 532"/>
                  <a:gd name="T3" fmla="*/ 125 h 450"/>
                  <a:gd name="T4" fmla="*/ 43 w 532"/>
                  <a:gd name="T5" fmla="*/ 214 h 450"/>
                  <a:gd name="T6" fmla="*/ 29 w 532"/>
                  <a:gd name="T7" fmla="*/ 283 h 450"/>
                  <a:gd name="T8" fmla="*/ 32 w 532"/>
                  <a:gd name="T9" fmla="*/ 341 h 450"/>
                  <a:gd name="T10" fmla="*/ 13 w 532"/>
                  <a:gd name="T11" fmla="*/ 371 h 450"/>
                  <a:gd name="T12" fmla="*/ 21 w 532"/>
                  <a:gd name="T13" fmla="*/ 380 h 450"/>
                  <a:gd name="T14" fmla="*/ 76 w 532"/>
                  <a:gd name="T15" fmla="*/ 371 h 450"/>
                  <a:gd name="T16" fmla="*/ 145 w 532"/>
                  <a:gd name="T17" fmla="*/ 395 h 450"/>
                  <a:gd name="T18" fmla="*/ 166 w 532"/>
                  <a:gd name="T19" fmla="*/ 372 h 450"/>
                  <a:gd name="T20" fmla="*/ 233 w 532"/>
                  <a:gd name="T21" fmla="*/ 408 h 450"/>
                  <a:gd name="T22" fmla="*/ 241 w 532"/>
                  <a:gd name="T23" fmla="*/ 427 h 450"/>
                  <a:gd name="T24" fmla="*/ 266 w 532"/>
                  <a:gd name="T25" fmla="*/ 442 h 450"/>
                  <a:gd name="T26" fmla="*/ 278 w 532"/>
                  <a:gd name="T27" fmla="*/ 424 h 450"/>
                  <a:gd name="T28" fmla="*/ 311 w 532"/>
                  <a:gd name="T29" fmla="*/ 440 h 450"/>
                  <a:gd name="T30" fmla="*/ 331 w 532"/>
                  <a:gd name="T31" fmla="*/ 427 h 450"/>
                  <a:gd name="T32" fmla="*/ 327 w 532"/>
                  <a:gd name="T33" fmla="*/ 401 h 450"/>
                  <a:gd name="T34" fmla="*/ 382 w 532"/>
                  <a:gd name="T35" fmla="*/ 424 h 450"/>
                  <a:gd name="T36" fmla="*/ 379 w 532"/>
                  <a:gd name="T37" fmla="*/ 450 h 450"/>
                  <a:gd name="T38" fmla="*/ 415 w 532"/>
                  <a:gd name="T39" fmla="*/ 416 h 450"/>
                  <a:gd name="T40" fmla="*/ 383 w 532"/>
                  <a:gd name="T41" fmla="*/ 411 h 450"/>
                  <a:gd name="T42" fmla="*/ 357 w 532"/>
                  <a:gd name="T43" fmla="*/ 379 h 450"/>
                  <a:gd name="T44" fmla="*/ 389 w 532"/>
                  <a:gd name="T45" fmla="*/ 337 h 450"/>
                  <a:gd name="T46" fmla="*/ 389 w 532"/>
                  <a:gd name="T47" fmla="*/ 312 h 450"/>
                  <a:gd name="T48" fmla="*/ 355 w 532"/>
                  <a:gd name="T49" fmla="*/ 348 h 450"/>
                  <a:gd name="T50" fmla="*/ 338 w 532"/>
                  <a:gd name="T51" fmla="*/ 337 h 450"/>
                  <a:gd name="T52" fmla="*/ 352 w 532"/>
                  <a:gd name="T53" fmla="*/ 316 h 450"/>
                  <a:gd name="T54" fmla="*/ 315 w 532"/>
                  <a:gd name="T55" fmla="*/ 330 h 450"/>
                  <a:gd name="T56" fmla="*/ 290 w 532"/>
                  <a:gd name="T57" fmla="*/ 317 h 450"/>
                  <a:gd name="T58" fmla="*/ 297 w 532"/>
                  <a:gd name="T59" fmla="*/ 296 h 450"/>
                  <a:gd name="T60" fmla="*/ 361 w 532"/>
                  <a:gd name="T61" fmla="*/ 312 h 450"/>
                  <a:gd name="T62" fmla="*/ 336 w 532"/>
                  <a:gd name="T63" fmla="*/ 259 h 450"/>
                  <a:gd name="T64" fmla="*/ 339 w 532"/>
                  <a:gd name="T65" fmla="*/ 220 h 450"/>
                  <a:gd name="T66" fmla="*/ 193 w 532"/>
                  <a:gd name="T67" fmla="*/ 228 h 450"/>
                  <a:gd name="T68" fmla="*/ 211 w 532"/>
                  <a:gd name="T69" fmla="*/ 144 h 450"/>
                  <a:gd name="T70" fmla="*/ 236 w 532"/>
                  <a:gd name="T71" fmla="*/ 100 h 450"/>
                  <a:gd name="T72" fmla="*/ 227 w 532"/>
                  <a:gd name="T73" fmla="*/ 89 h 450"/>
                  <a:gd name="T74" fmla="*/ 218 w 532"/>
                  <a:gd name="T75" fmla="*/ 0 h 450"/>
                  <a:gd name="T76" fmla="*/ 0 w 532"/>
                  <a:gd name="T77" fmla="*/ 3 h 450"/>
                  <a:gd name="T78" fmla="*/ 0 w 532"/>
                  <a:gd name="T79" fmla="*/ 3 h 450"/>
                  <a:gd name="T80" fmla="*/ 0 w 532"/>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2"/>
                  <a:gd name="T124" fmla="*/ 0 h 450"/>
                  <a:gd name="T125" fmla="*/ 532 w 532"/>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2" h="450">
                    <a:moveTo>
                      <a:pt x="0" y="3"/>
                    </a:moveTo>
                    <a:lnTo>
                      <a:pt x="6" y="125"/>
                    </a:lnTo>
                    <a:lnTo>
                      <a:pt x="55" y="214"/>
                    </a:lnTo>
                    <a:lnTo>
                      <a:pt x="37" y="283"/>
                    </a:lnTo>
                    <a:lnTo>
                      <a:pt x="40" y="341"/>
                    </a:lnTo>
                    <a:lnTo>
                      <a:pt x="17" y="371"/>
                    </a:lnTo>
                    <a:lnTo>
                      <a:pt x="27" y="380"/>
                    </a:lnTo>
                    <a:lnTo>
                      <a:pt x="97" y="371"/>
                    </a:lnTo>
                    <a:lnTo>
                      <a:pt x="186" y="395"/>
                    </a:lnTo>
                    <a:lnTo>
                      <a:pt x="213" y="372"/>
                    </a:lnTo>
                    <a:lnTo>
                      <a:pt x="299" y="408"/>
                    </a:lnTo>
                    <a:lnTo>
                      <a:pt x="307" y="427"/>
                    </a:lnTo>
                    <a:lnTo>
                      <a:pt x="340" y="442"/>
                    </a:lnTo>
                    <a:lnTo>
                      <a:pt x="356" y="424"/>
                    </a:lnTo>
                    <a:lnTo>
                      <a:pt x="398" y="440"/>
                    </a:lnTo>
                    <a:lnTo>
                      <a:pt x="424" y="427"/>
                    </a:lnTo>
                    <a:lnTo>
                      <a:pt x="419" y="401"/>
                    </a:lnTo>
                    <a:lnTo>
                      <a:pt x="489" y="424"/>
                    </a:lnTo>
                    <a:lnTo>
                      <a:pt x="485" y="450"/>
                    </a:lnTo>
                    <a:lnTo>
                      <a:pt x="532" y="416"/>
                    </a:lnTo>
                    <a:lnTo>
                      <a:pt x="490" y="411"/>
                    </a:lnTo>
                    <a:lnTo>
                      <a:pt x="458" y="379"/>
                    </a:lnTo>
                    <a:lnTo>
                      <a:pt x="498" y="337"/>
                    </a:lnTo>
                    <a:lnTo>
                      <a:pt x="498" y="312"/>
                    </a:lnTo>
                    <a:lnTo>
                      <a:pt x="455" y="348"/>
                    </a:lnTo>
                    <a:lnTo>
                      <a:pt x="433" y="337"/>
                    </a:lnTo>
                    <a:lnTo>
                      <a:pt x="451" y="316"/>
                    </a:lnTo>
                    <a:lnTo>
                      <a:pt x="403" y="330"/>
                    </a:lnTo>
                    <a:lnTo>
                      <a:pt x="372" y="317"/>
                    </a:lnTo>
                    <a:lnTo>
                      <a:pt x="380" y="296"/>
                    </a:lnTo>
                    <a:lnTo>
                      <a:pt x="463" y="312"/>
                    </a:lnTo>
                    <a:lnTo>
                      <a:pt x="430" y="259"/>
                    </a:lnTo>
                    <a:lnTo>
                      <a:pt x="435" y="220"/>
                    </a:lnTo>
                    <a:lnTo>
                      <a:pt x="247" y="228"/>
                    </a:lnTo>
                    <a:lnTo>
                      <a:pt x="270" y="144"/>
                    </a:lnTo>
                    <a:lnTo>
                      <a:pt x="302" y="100"/>
                    </a:lnTo>
                    <a:lnTo>
                      <a:pt x="291" y="89"/>
                    </a:lnTo>
                    <a:lnTo>
                      <a:pt x="280" y="0"/>
                    </a:lnTo>
                    <a:lnTo>
                      <a:pt x="0" y="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8" name="Freeform 47"/>
              <p:cNvSpPr>
                <a:spLocks/>
              </p:cNvSpPr>
              <p:nvPr/>
            </p:nvSpPr>
            <p:spPr bwMode="auto">
              <a:xfrm>
                <a:off x="5256849" y="1584053"/>
                <a:ext cx="788761" cy="420150"/>
              </a:xfrm>
              <a:custGeom>
                <a:avLst/>
                <a:gdLst>
                  <a:gd name="T0" fmla="*/ 148 w 529"/>
                  <a:gd name="T1" fmla="*/ 173 h 264"/>
                  <a:gd name="T2" fmla="*/ 155 w 529"/>
                  <a:gd name="T3" fmla="*/ 190 h 264"/>
                  <a:gd name="T4" fmla="*/ 169 w 529"/>
                  <a:gd name="T5" fmla="*/ 194 h 264"/>
                  <a:gd name="T6" fmla="*/ 189 w 529"/>
                  <a:gd name="T7" fmla="*/ 264 h 264"/>
                  <a:gd name="T8" fmla="*/ 226 w 529"/>
                  <a:gd name="T9" fmla="*/ 168 h 264"/>
                  <a:gd name="T10" fmla="*/ 244 w 529"/>
                  <a:gd name="T11" fmla="*/ 172 h 264"/>
                  <a:gd name="T12" fmla="*/ 268 w 529"/>
                  <a:gd name="T13" fmla="*/ 157 h 264"/>
                  <a:gd name="T14" fmla="*/ 308 w 529"/>
                  <a:gd name="T15" fmla="*/ 157 h 264"/>
                  <a:gd name="T16" fmla="*/ 322 w 529"/>
                  <a:gd name="T17" fmla="*/ 134 h 264"/>
                  <a:gd name="T18" fmla="*/ 399 w 529"/>
                  <a:gd name="T19" fmla="*/ 138 h 264"/>
                  <a:gd name="T20" fmla="*/ 412 w 529"/>
                  <a:gd name="T21" fmla="*/ 123 h 264"/>
                  <a:gd name="T22" fmla="*/ 389 w 529"/>
                  <a:gd name="T23" fmla="*/ 86 h 264"/>
                  <a:gd name="T24" fmla="*/ 341 w 529"/>
                  <a:gd name="T25" fmla="*/ 88 h 264"/>
                  <a:gd name="T26" fmla="*/ 303 w 529"/>
                  <a:gd name="T27" fmla="*/ 81 h 264"/>
                  <a:gd name="T28" fmla="*/ 256 w 529"/>
                  <a:gd name="T29" fmla="*/ 81 h 264"/>
                  <a:gd name="T30" fmla="*/ 241 w 529"/>
                  <a:gd name="T31" fmla="*/ 112 h 264"/>
                  <a:gd name="T32" fmla="*/ 215 w 529"/>
                  <a:gd name="T33" fmla="*/ 94 h 264"/>
                  <a:gd name="T34" fmla="*/ 190 w 529"/>
                  <a:gd name="T35" fmla="*/ 97 h 264"/>
                  <a:gd name="T36" fmla="*/ 180 w 529"/>
                  <a:gd name="T37" fmla="*/ 65 h 264"/>
                  <a:gd name="T38" fmla="*/ 127 w 529"/>
                  <a:gd name="T39" fmla="*/ 60 h 264"/>
                  <a:gd name="T40" fmla="*/ 121 w 529"/>
                  <a:gd name="T41" fmla="*/ 47 h 264"/>
                  <a:gd name="T42" fmla="*/ 145 w 529"/>
                  <a:gd name="T43" fmla="*/ 15 h 264"/>
                  <a:gd name="T44" fmla="*/ 163 w 529"/>
                  <a:gd name="T45" fmla="*/ 11 h 264"/>
                  <a:gd name="T46" fmla="*/ 145 w 529"/>
                  <a:gd name="T47" fmla="*/ 0 h 264"/>
                  <a:gd name="T48" fmla="*/ 115 w 529"/>
                  <a:gd name="T49" fmla="*/ 10 h 264"/>
                  <a:gd name="T50" fmla="*/ 65 w 529"/>
                  <a:gd name="T51" fmla="*/ 75 h 264"/>
                  <a:gd name="T52" fmla="*/ 39 w 529"/>
                  <a:gd name="T53" fmla="*/ 81 h 264"/>
                  <a:gd name="T54" fmla="*/ 0 w 529"/>
                  <a:gd name="T55" fmla="*/ 113 h 264"/>
                  <a:gd name="T56" fmla="*/ 148 w 529"/>
                  <a:gd name="T57" fmla="*/ 173 h 264"/>
                  <a:gd name="T58" fmla="*/ 148 w 529"/>
                  <a:gd name="T59" fmla="*/ 173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9"/>
                  <a:gd name="T91" fmla="*/ 0 h 264"/>
                  <a:gd name="T92" fmla="*/ 529 w 529"/>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9" h="264">
                    <a:moveTo>
                      <a:pt x="191" y="173"/>
                    </a:moveTo>
                    <a:lnTo>
                      <a:pt x="199" y="190"/>
                    </a:lnTo>
                    <a:lnTo>
                      <a:pt x="217" y="194"/>
                    </a:lnTo>
                    <a:lnTo>
                      <a:pt x="243" y="264"/>
                    </a:lnTo>
                    <a:lnTo>
                      <a:pt x="290" y="168"/>
                    </a:lnTo>
                    <a:lnTo>
                      <a:pt x="314" y="172"/>
                    </a:lnTo>
                    <a:lnTo>
                      <a:pt x="343" y="157"/>
                    </a:lnTo>
                    <a:lnTo>
                      <a:pt x="395" y="157"/>
                    </a:lnTo>
                    <a:lnTo>
                      <a:pt x="413" y="134"/>
                    </a:lnTo>
                    <a:lnTo>
                      <a:pt x="512" y="138"/>
                    </a:lnTo>
                    <a:lnTo>
                      <a:pt x="529" y="123"/>
                    </a:lnTo>
                    <a:lnTo>
                      <a:pt x="499" y="86"/>
                    </a:lnTo>
                    <a:lnTo>
                      <a:pt x="437" y="88"/>
                    </a:lnTo>
                    <a:lnTo>
                      <a:pt x="390" y="81"/>
                    </a:lnTo>
                    <a:lnTo>
                      <a:pt x="329" y="81"/>
                    </a:lnTo>
                    <a:lnTo>
                      <a:pt x="308" y="112"/>
                    </a:lnTo>
                    <a:lnTo>
                      <a:pt x="277" y="94"/>
                    </a:lnTo>
                    <a:lnTo>
                      <a:pt x="244" y="97"/>
                    </a:lnTo>
                    <a:lnTo>
                      <a:pt x="231" y="65"/>
                    </a:lnTo>
                    <a:lnTo>
                      <a:pt x="163" y="60"/>
                    </a:lnTo>
                    <a:lnTo>
                      <a:pt x="155" y="47"/>
                    </a:lnTo>
                    <a:lnTo>
                      <a:pt x="186" y="15"/>
                    </a:lnTo>
                    <a:lnTo>
                      <a:pt x="210" y="11"/>
                    </a:lnTo>
                    <a:lnTo>
                      <a:pt x="186" y="0"/>
                    </a:lnTo>
                    <a:lnTo>
                      <a:pt x="147" y="10"/>
                    </a:lnTo>
                    <a:lnTo>
                      <a:pt x="83" y="75"/>
                    </a:lnTo>
                    <a:lnTo>
                      <a:pt x="50" y="81"/>
                    </a:lnTo>
                    <a:lnTo>
                      <a:pt x="0" y="113"/>
                    </a:lnTo>
                    <a:lnTo>
                      <a:pt x="191" y="17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69" name="Freeform 48"/>
              <p:cNvSpPr>
                <a:spLocks/>
              </p:cNvSpPr>
              <p:nvPr/>
            </p:nvSpPr>
            <p:spPr bwMode="auto">
              <a:xfrm>
                <a:off x="5767829" y="1843002"/>
                <a:ext cx="534986" cy="756268"/>
              </a:xfrm>
              <a:custGeom>
                <a:avLst/>
                <a:gdLst>
                  <a:gd name="T0" fmla="*/ 33 w 358"/>
                  <a:gd name="T1" fmla="*/ 399 h 475"/>
                  <a:gd name="T2" fmla="*/ 26 w 358"/>
                  <a:gd name="T3" fmla="*/ 319 h 475"/>
                  <a:gd name="T4" fmla="*/ 5 w 358"/>
                  <a:gd name="T5" fmla="*/ 259 h 475"/>
                  <a:gd name="T6" fmla="*/ 14 w 358"/>
                  <a:gd name="T7" fmla="*/ 136 h 475"/>
                  <a:gd name="T8" fmla="*/ 55 w 358"/>
                  <a:gd name="T9" fmla="*/ 71 h 475"/>
                  <a:gd name="T10" fmla="*/ 53 w 358"/>
                  <a:gd name="T11" fmla="*/ 119 h 475"/>
                  <a:gd name="T12" fmla="*/ 65 w 358"/>
                  <a:gd name="T13" fmla="*/ 108 h 475"/>
                  <a:gd name="T14" fmla="*/ 65 w 358"/>
                  <a:gd name="T15" fmla="*/ 71 h 475"/>
                  <a:gd name="T16" fmla="*/ 80 w 358"/>
                  <a:gd name="T17" fmla="*/ 48 h 475"/>
                  <a:gd name="T18" fmla="*/ 86 w 358"/>
                  <a:gd name="T19" fmla="*/ 4 h 475"/>
                  <a:gd name="T20" fmla="*/ 99 w 358"/>
                  <a:gd name="T21" fmla="*/ 0 h 475"/>
                  <a:gd name="T22" fmla="*/ 185 w 358"/>
                  <a:gd name="T23" fmla="*/ 37 h 475"/>
                  <a:gd name="T24" fmla="*/ 192 w 358"/>
                  <a:gd name="T25" fmla="*/ 68 h 475"/>
                  <a:gd name="T26" fmla="*/ 204 w 358"/>
                  <a:gd name="T27" fmla="*/ 97 h 475"/>
                  <a:gd name="T28" fmla="*/ 206 w 358"/>
                  <a:gd name="T29" fmla="*/ 149 h 475"/>
                  <a:gd name="T30" fmla="*/ 177 w 358"/>
                  <a:gd name="T31" fmla="*/ 192 h 475"/>
                  <a:gd name="T32" fmla="*/ 176 w 358"/>
                  <a:gd name="T33" fmla="*/ 228 h 475"/>
                  <a:gd name="T34" fmla="*/ 192 w 358"/>
                  <a:gd name="T35" fmla="*/ 243 h 475"/>
                  <a:gd name="T36" fmla="*/ 216 w 358"/>
                  <a:gd name="T37" fmla="*/ 192 h 475"/>
                  <a:gd name="T38" fmla="*/ 237 w 358"/>
                  <a:gd name="T39" fmla="*/ 176 h 475"/>
                  <a:gd name="T40" fmla="*/ 252 w 358"/>
                  <a:gd name="T41" fmla="*/ 186 h 475"/>
                  <a:gd name="T42" fmla="*/ 281 w 358"/>
                  <a:gd name="T43" fmla="*/ 295 h 475"/>
                  <a:gd name="T44" fmla="*/ 263 w 358"/>
                  <a:gd name="T45" fmla="*/ 340 h 475"/>
                  <a:gd name="T46" fmla="*/ 257 w 358"/>
                  <a:gd name="T47" fmla="*/ 371 h 475"/>
                  <a:gd name="T48" fmla="*/ 247 w 358"/>
                  <a:gd name="T49" fmla="*/ 382 h 475"/>
                  <a:gd name="T50" fmla="*/ 245 w 358"/>
                  <a:gd name="T51" fmla="*/ 412 h 475"/>
                  <a:gd name="T52" fmla="*/ 231 w 358"/>
                  <a:gd name="T53" fmla="*/ 449 h 475"/>
                  <a:gd name="T54" fmla="*/ 137 w 358"/>
                  <a:gd name="T55" fmla="*/ 467 h 475"/>
                  <a:gd name="T56" fmla="*/ 135 w 358"/>
                  <a:gd name="T57" fmla="*/ 460 h 475"/>
                  <a:gd name="T58" fmla="*/ 0 w 358"/>
                  <a:gd name="T59" fmla="*/ 479 h 475"/>
                  <a:gd name="T60" fmla="*/ 33 w 358"/>
                  <a:gd name="T61" fmla="*/ 399 h 475"/>
                  <a:gd name="T62" fmla="*/ 33 w 358"/>
                  <a:gd name="T63" fmla="*/ 399 h 4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8"/>
                  <a:gd name="T97" fmla="*/ 0 h 475"/>
                  <a:gd name="T98" fmla="*/ 358 w 358"/>
                  <a:gd name="T99" fmla="*/ 475 h 4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8" h="475">
                    <a:moveTo>
                      <a:pt x="41" y="395"/>
                    </a:moveTo>
                    <a:lnTo>
                      <a:pt x="34" y="315"/>
                    </a:lnTo>
                    <a:lnTo>
                      <a:pt x="5" y="255"/>
                    </a:lnTo>
                    <a:lnTo>
                      <a:pt x="18" y="136"/>
                    </a:lnTo>
                    <a:lnTo>
                      <a:pt x="70" y="71"/>
                    </a:lnTo>
                    <a:lnTo>
                      <a:pt x="67" y="119"/>
                    </a:lnTo>
                    <a:lnTo>
                      <a:pt x="83" y="108"/>
                    </a:lnTo>
                    <a:lnTo>
                      <a:pt x="83" y="71"/>
                    </a:lnTo>
                    <a:lnTo>
                      <a:pt x="102" y="48"/>
                    </a:lnTo>
                    <a:lnTo>
                      <a:pt x="109" y="4"/>
                    </a:lnTo>
                    <a:lnTo>
                      <a:pt x="126" y="0"/>
                    </a:lnTo>
                    <a:lnTo>
                      <a:pt x="235" y="37"/>
                    </a:lnTo>
                    <a:lnTo>
                      <a:pt x="245" y="68"/>
                    </a:lnTo>
                    <a:lnTo>
                      <a:pt x="259" y="97"/>
                    </a:lnTo>
                    <a:lnTo>
                      <a:pt x="262" y="149"/>
                    </a:lnTo>
                    <a:lnTo>
                      <a:pt x="225" y="192"/>
                    </a:lnTo>
                    <a:lnTo>
                      <a:pt x="224" y="228"/>
                    </a:lnTo>
                    <a:lnTo>
                      <a:pt x="245" y="239"/>
                    </a:lnTo>
                    <a:lnTo>
                      <a:pt x="274" y="192"/>
                    </a:lnTo>
                    <a:lnTo>
                      <a:pt x="303" y="176"/>
                    </a:lnTo>
                    <a:lnTo>
                      <a:pt x="322" y="186"/>
                    </a:lnTo>
                    <a:lnTo>
                      <a:pt x="358" y="291"/>
                    </a:lnTo>
                    <a:lnTo>
                      <a:pt x="334" y="336"/>
                    </a:lnTo>
                    <a:lnTo>
                      <a:pt x="327" y="367"/>
                    </a:lnTo>
                    <a:lnTo>
                      <a:pt x="313" y="378"/>
                    </a:lnTo>
                    <a:lnTo>
                      <a:pt x="311" y="408"/>
                    </a:lnTo>
                    <a:lnTo>
                      <a:pt x="293" y="445"/>
                    </a:lnTo>
                    <a:lnTo>
                      <a:pt x="175" y="463"/>
                    </a:lnTo>
                    <a:lnTo>
                      <a:pt x="172" y="456"/>
                    </a:lnTo>
                    <a:lnTo>
                      <a:pt x="0" y="475"/>
                    </a:lnTo>
                    <a:lnTo>
                      <a:pt x="41" y="3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0" name="Freeform 49"/>
              <p:cNvSpPr>
                <a:spLocks/>
              </p:cNvSpPr>
              <p:nvPr/>
            </p:nvSpPr>
            <p:spPr bwMode="auto">
              <a:xfrm>
                <a:off x="4958492" y="1700665"/>
                <a:ext cx="737320" cy="797427"/>
              </a:xfrm>
              <a:custGeom>
                <a:avLst/>
                <a:gdLst>
                  <a:gd name="T0" fmla="*/ 9 w 494"/>
                  <a:gd name="T1" fmla="*/ 191 h 503"/>
                  <a:gd name="T2" fmla="*/ 8 w 494"/>
                  <a:gd name="T3" fmla="*/ 252 h 503"/>
                  <a:gd name="T4" fmla="*/ 56 w 494"/>
                  <a:gd name="T5" fmla="*/ 290 h 503"/>
                  <a:gd name="T6" fmla="*/ 74 w 494"/>
                  <a:gd name="T7" fmla="*/ 316 h 503"/>
                  <a:gd name="T8" fmla="*/ 112 w 494"/>
                  <a:gd name="T9" fmla="*/ 351 h 503"/>
                  <a:gd name="T10" fmla="*/ 118 w 494"/>
                  <a:gd name="T11" fmla="*/ 392 h 503"/>
                  <a:gd name="T12" fmla="*/ 124 w 494"/>
                  <a:gd name="T13" fmla="*/ 450 h 503"/>
                  <a:gd name="T14" fmla="*/ 161 w 494"/>
                  <a:gd name="T15" fmla="*/ 503 h 503"/>
                  <a:gd name="T16" fmla="*/ 354 w 494"/>
                  <a:gd name="T17" fmla="*/ 489 h 503"/>
                  <a:gd name="T18" fmla="*/ 341 w 494"/>
                  <a:gd name="T19" fmla="*/ 411 h 503"/>
                  <a:gd name="T20" fmla="*/ 360 w 494"/>
                  <a:gd name="T21" fmla="*/ 293 h 503"/>
                  <a:gd name="T22" fmla="*/ 358 w 494"/>
                  <a:gd name="T23" fmla="*/ 261 h 503"/>
                  <a:gd name="T24" fmla="*/ 388 w 494"/>
                  <a:gd name="T25" fmla="*/ 168 h 503"/>
                  <a:gd name="T26" fmla="*/ 380 w 494"/>
                  <a:gd name="T27" fmla="*/ 165 h 503"/>
                  <a:gd name="T28" fmla="*/ 362 w 494"/>
                  <a:gd name="T29" fmla="*/ 218 h 503"/>
                  <a:gd name="T30" fmla="*/ 347 w 494"/>
                  <a:gd name="T31" fmla="*/ 222 h 503"/>
                  <a:gd name="T32" fmla="*/ 340 w 494"/>
                  <a:gd name="T33" fmla="*/ 244 h 503"/>
                  <a:gd name="T34" fmla="*/ 325 w 494"/>
                  <a:gd name="T35" fmla="*/ 259 h 503"/>
                  <a:gd name="T36" fmla="*/ 335 w 494"/>
                  <a:gd name="T37" fmla="*/ 210 h 503"/>
                  <a:gd name="T38" fmla="*/ 347 w 494"/>
                  <a:gd name="T39" fmla="*/ 191 h 503"/>
                  <a:gd name="T40" fmla="*/ 327 w 494"/>
                  <a:gd name="T41" fmla="*/ 121 h 503"/>
                  <a:gd name="T42" fmla="*/ 313 w 494"/>
                  <a:gd name="T43" fmla="*/ 117 h 503"/>
                  <a:gd name="T44" fmla="*/ 306 w 494"/>
                  <a:gd name="T45" fmla="*/ 100 h 503"/>
                  <a:gd name="T46" fmla="*/ 156 w 494"/>
                  <a:gd name="T47" fmla="*/ 40 h 503"/>
                  <a:gd name="T48" fmla="*/ 138 w 494"/>
                  <a:gd name="T49" fmla="*/ 29 h 503"/>
                  <a:gd name="T50" fmla="*/ 127 w 494"/>
                  <a:gd name="T51" fmla="*/ 40 h 503"/>
                  <a:gd name="T52" fmla="*/ 123 w 494"/>
                  <a:gd name="T53" fmla="*/ 37 h 503"/>
                  <a:gd name="T54" fmla="*/ 129 w 494"/>
                  <a:gd name="T55" fmla="*/ 16 h 503"/>
                  <a:gd name="T56" fmla="*/ 134 w 494"/>
                  <a:gd name="T57" fmla="*/ 3 h 503"/>
                  <a:gd name="T58" fmla="*/ 128 w 494"/>
                  <a:gd name="T59" fmla="*/ 0 h 503"/>
                  <a:gd name="T60" fmla="*/ 68 w 494"/>
                  <a:gd name="T61" fmla="*/ 32 h 503"/>
                  <a:gd name="T62" fmla="*/ 60 w 494"/>
                  <a:gd name="T63" fmla="*/ 32 h 503"/>
                  <a:gd name="T64" fmla="*/ 48 w 494"/>
                  <a:gd name="T65" fmla="*/ 26 h 503"/>
                  <a:gd name="T66" fmla="*/ 37 w 494"/>
                  <a:gd name="T67" fmla="*/ 36 h 503"/>
                  <a:gd name="T68" fmla="*/ 39 w 494"/>
                  <a:gd name="T69" fmla="*/ 94 h 503"/>
                  <a:gd name="T70" fmla="*/ 0 w 494"/>
                  <a:gd name="T71" fmla="*/ 152 h 503"/>
                  <a:gd name="T72" fmla="*/ 9 w 494"/>
                  <a:gd name="T73" fmla="*/ 191 h 503"/>
                  <a:gd name="T74" fmla="*/ 9 w 494"/>
                  <a:gd name="T75" fmla="*/ 191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4"/>
                  <a:gd name="T115" fmla="*/ 0 h 503"/>
                  <a:gd name="T116" fmla="*/ 494 w 494"/>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4" h="503">
                    <a:moveTo>
                      <a:pt x="13" y="191"/>
                    </a:moveTo>
                    <a:lnTo>
                      <a:pt x="11" y="252"/>
                    </a:lnTo>
                    <a:lnTo>
                      <a:pt x="71" y="290"/>
                    </a:lnTo>
                    <a:lnTo>
                      <a:pt x="95" y="316"/>
                    </a:lnTo>
                    <a:lnTo>
                      <a:pt x="142" y="351"/>
                    </a:lnTo>
                    <a:lnTo>
                      <a:pt x="150" y="392"/>
                    </a:lnTo>
                    <a:lnTo>
                      <a:pt x="158" y="450"/>
                    </a:lnTo>
                    <a:lnTo>
                      <a:pt x="205" y="503"/>
                    </a:lnTo>
                    <a:lnTo>
                      <a:pt x="450" y="489"/>
                    </a:lnTo>
                    <a:lnTo>
                      <a:pt x="435" y="411"/>
                    </a:lnTo>
                    <a:lnTo>
                      <a:pt x="458" y="293"/>
                    </a:lnTo>
                    <a:lnTo>
                      <a:pt x="456" y="261"/>
                    </a:lnTo>
                    <a:lnTo>
                      <a:pt x="494" y="168"/>
                    </a:lnTo>
                    <a:lnTo>
                      <a:pt x="484" y="165"/>
                    </a:lnTo>
                    <a:lnTo>
                      <a:pt x="461" y="218"/>
                    </a:lnTo>
                    <a:lnTo>
                      <a:pt x="442" y="222"/>
                    </a:lnTo>
                    <a:lnTo>
                      <a:pt x="432" y="244"/>
                    </a:lnTo>
                    <a:lnTo>
                      <a:pt x="413" y="259"/>
                    </a:lnTo>
                    <a:lnTo>
                      <a:pt x="427" y="210"/>
                    </a:lnTo>
                    <a:lnTo>
                      <a:pt x="442" y="191"/>
                    </a:lnTo>
                    <a:lnTo>
                      <a:pt x="416" y="121"/>
                    </a:lnTo>
                    <a:lnTo>
                      <a:pt x="398" y="117"/>
                    </a:lnTo>
                    <a:lnTo>
                      <a:pt x="390" y="100"/>
                    </a:lnTo>
                    <a:lnTo>
                      <a:pt x="199" y="40"/>
                    </a:lnTo>
                    <a:lnTo>
                      <a:pt x="176" y="29"/>
                    </a:lnTo>
                    <a:lnTo>
                      <a:pt x="162" y="40"/>
                    </a:lnTo>
                    <a:lnTo>
                      <a:pt x="157" y="37"/>
                    </a:lnTo>
                    <a:lnTo>
                      <a:pt x="165" y="16"/>
                    </a:lnTo>
                    <a:lnTo>
                      <a:pt x="170" y="3"/>
                    </a:lnTo>
                    <a:lnTo>
                      <a:pt x="163" y="0"/>
                    </a:lnTo>
                    <a:lnTo>
                      <a:pt x="86" y="32"/>
                    </a:lnTo>
                    <a:lnTo>
                      <a:pt x="76" y="32"/>
                    </a:lnTo>
                    <a:lnTo>
                      <a:pt x="61" y="26"/>
                    </a:lnTo>
                    <a:lnTo>
                      <a:pt x="47" y="36"/>
                    </a:lnTo>
                    <a:lnTo>
                      <a:pt x="50" y="94"/>
                    </a:lnTo>
                    <a:lnTo>
                      <a:pt x="0" y="152"/>
                    </a:lnTo>
                    <a:lnTo>
                      <a:pt x="13" y="19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1" name="Freeform 50"/>
              <p:cNvSpPr>
                <a:spLocks/>
              </p:cNvSpPr>
              <p:nvPr/>
            </p:nvSpPr>
            <p:spPr bwMode="auto">
              <a:xfrm>
                <a:off x="5172829" y="2475798"/>
                <a:ext cx="543559" cy="1018648"/>
              </a:xfrm>
              <a:custGeom>
                <a:avLst/>
                <a:gdLst>
                  <a:gd name="T0" fmla="*/ 6 w 364"/>
                  <a:gd name="T1" fmla="*/ 262 h 641"/>
                  <a:gd name="T2" fmla="*/ 35 w 364"/>
                  <a:gd name="T3" fmla="*/ 181 h 641"/>
                  <a:gd name="T4" fmla="*/ 24 w 364"/>
                  <a:gd name="T5" fmla="*/ 150 h 641"/>
                  <a:gd name="T6" fmla="*/ 73 w 364"/>
                  <a:gd name="T7" fmla="*/ 102 h 641"/>
                  <a:gd name="T8" fmla="*/ 84 w 364"/>
                  <a:gd name="T9" fmla="*/ 66 h 641"/>
                  <a:gd name="T10" fmla="*/ 48 w 364"/>
                  <a:gd name="T11" fmla="*/ 14 h 641"/>
                  <a:gd name="T12" fmla="*/ 240 w 364"/>
                  <a:gd name="T13" fmla="*/ 0 h 641"/>
                  <a:gd name="T14" fmla="*/ 241 w 364"/>
                  <a:gd name="T15" fmla="*/ 37 h 641"/>
                  <a:gd name="T16" fmla="*/ 263 w 364"/>
                  <a:gd name="T17" fmla="*/ 84 h 641"/>
                  <a:gd name="T18" fmla="*/ 279 w 364"/>
                  <a:gd name="T19" fmla="*/ 328 h 641"/>
                  <a:gd name="T20" fmla="*/ 275 w 364"/>
                  <a:gd name="T21" fmla="*/ 380 h 641"/>
                  <a:gd name="T22" fmla="*/ 284 w 364"/>
                  <a:gd name="T23" fmla="*/ 409 h 641"/>
                  <a:gd name="T24" fmla="*/ 273 w 364"/>
                  <a:gd name="T25" fmla="*/ 464 h 641"/>
                  <a:gd name="T26" fmla="*/ 258 w 364"/>
                  <a:gd name="T27" fmla="*/ 489 h 641"/>
                  <a:gd name="T28" fmla="*/ 252 w 364"/>
                  <a:gd name="T29" fmla="*/ 527 h 641"/>
                  <a:gd name="T30" fmla="*/ 259 w 364"/>
                  <a:gd name="T31" fmla="*/ 542 h 641"/>
                  <a:gd name="T32" fmla="*/ 253 w 364"/>
                  <a:gd name="T33" fmla="*/ 563 h 641"/>
                  <a:gd name="T34" fmla="*/ 256 w 364"/>
                  <a:gd name="T35" fmla="*/ 573 h 641"/>
                  <a:gd name="T36" fmla="*/ 233 w 364"/>
                  <a:gd name="T37" fmla="*/ 584 h 641"/>
                  <a:gd name="T38" fmla="*/ 227 w 364"/>
                  <a:gd name="T39" fmla="*/ 625 h 641"/>
                  <a:gd name="T40" fmla="*/ 196 w 364"/>
                  <a:gd name="T41" fmla="*/ 612 h 641"/>
                  <a:gd name="T42" fmla="*/ 179 w 364"/>
                  <a:gd name="T43" fmla="*/ 641 h 641"/>
                  <a:gd name="T44" fmla="*/ 169 w 364"/>
                  <a:gd name="T45" fmla="*/ 638 h 641"/>
                  <a:gd name="T46" fmla="*/ 158 w 364"/>
                  <a:gd name="T47" fmla="*/ 612 h 641"/>
                  <a:gd name="T48" fmla="*/ 140 w 364"/>
                  <a:gd name="T49" fmla="*/ 549 h 641"/>
                  <a:gd name="T50" fmla="*/ 97 w 364"/>
                  <a:gd name="T51" fmla="*/ 516 h 641"/>
                  <a:gd name="T52" fmla="*/ 88 w 364"/>
                  <a:gd name="T53" fmla="*/ 484 h 641"/>
                  <a:gd name="T54" fmla="*/ 102 w 364"/>
                  <a:gd name="T55" fmla="*/ 434 h 641"/>
                  <a:gd name="T56" fmla="*/ 90 w 364"/>
                  <a:gd name="T57" fmla="*/ 424 h 641"/>
                  <a:gd name="T58" fmla="*/ 63 w 364"/>
                  <a:gd name="T59" fmla="*/ 424 h 641"/>
                  <a:gd name="T60" fmla="*/ 57 w 364"/>
                  <a:gd name="T61" fmla="*/ 393 h 641"/>
                  <a:gd name="T62" fmla="*/ 9 w 364"/>
                  <a:gd name="T63" fmla="*/ 332 h 641"/>
                  <a:gd name="T64" fmla="*/ 0 w 364"/>
                  <a:gd name="T65" fmla="*/ 281 h 641"/>
                  <a:gd name="T66" fmla="*/ 6 w 364"/>
                  <a:gd name="T67" fmla="*/ 262 h 641"/>
                  <a:gd name="T68" fmla="*/ 6 w 364"/>
                  <a:gd name="T69" fmla="*/ 262 h 6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4"/>
                  <a:gd name="T106" fmla="*/ 0 h 641"/>
                  <a:gd name="T107" fmla="*/ 364 w 364"/>
                  <a:gd name="T108" fmla="*/ 641 h 6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4" h="641">
                    <a:moveTo>
                      <a:pt x="6" y="262"/>
                    </a:moveTo>
                    <a:lnTo>
                      <a:pt x="44" y="181"/>
                    </a:lnTo>
                    <a:lnTo>
                      <a:pt x="32" y="150"/>
                    </a:lnTo>
                    <a:lnTo>
                      <a:pt x="94" y="102"/>
                    </a:lnTo>
                    <a:lnTo>
                      <a:pt x="107" y="66"/>
                    </a:lnTo>
                    <a:lnTo>
                      <a:pt x="61" y="14"/>
                    </a:lnTo>
                    <a:lnTo>
                      <a:pt x="306" y="0"/>
                    </a:lnTo>
                    <a:lnTo>
                      <a:pt x="311" y="37"/>
                    </a:lnTo>
                    <a:lnTo>
                      <a:pt x="337" y="84"/>
                    </a:lnTo>
                    <a:lnTo>
                      <a:pt x="358" y="328"/>
                    </a:lnTo>
                    <a:lnTo>
                      <a:pt x="353" y="380"/>
                    </a:lnTo>
                    <a:lnTo>
                      <a:pt x="364" y="409"/>
                    </a:lnTo>
                    <a:lnTo>
                      <a:pt x="351" y="464"/>
                    </a:lnTo>
                    <a:lnTo>
                      <a:pt x="332" y="489"/>
                    </a:lnTo>
                    <a:lnTo>
                      <a:pt x="322" y="527"/>
                    </a:lnTo>
                    <a:lnTo>
                      <a:pt x="333" y="542"/>
                    </a:lnTo>
                    <a:lnTo>
                      <a:pt x="324" y="563"/>
                    </a:lnTo>
                    <a:lnTo>
                      <a:pt x="329" y="573"/>
                    </a:lnTo>
                    <a:lnTo>
                      <a:pt x="299" y="584"/>
                    </a:lnTo>
                    <a:lnTo>
                      <a:pt x="293" y="625"/>
                    </a:lnTo>
                    <a:lnTo>
                      <a:pt x="251" y="612"/>
                    </a:lnTo>
                    <a:lnTo>
                      <a:pt x="230" y="641"/>
                    </a:lnTo>
                    <a:lnTo>
                      <a:pt x="217" y="638"/>
                    </a:lnTo>
                    <a:lnTo>
                      <a:pt x="202" y="612"/>
                    </a:lnTo>
                    <a:lnTo>
                      <a:pt x="180" y="549"/>
                    </a:lnTo>
                    <a:lnTo>
                      <a:pt x="125" y="516"/>
                    </a:lnTo>
                    <a:lnTo>
                      <a:pt x="113" y="484"/>
                    </a:lnTo>
                    <a:lnTo>
                      <a:pt x="131" y="434"/>
                    </a:lnTo>
                    <a:lnTo>
                      <a:pt x="116" y="424"/>
                    </a:lnTo>
                    <a:lnTo>
                      <a:pt x="81" y="424"/>
                    </a:lnTo>
                    <a:lnTo>
                      <a:pt x="73" y="393"/>
                    </a:lnTo>
                    <a:lnTo>
                      <a:pt x="13" y="332"/>
                    </a:lnTo>
                    <a:lnTo>
                      <a:pt x="0" y="281"/>
                    </a:lnTo>
                    <a:lnTo>
                      <a:pt x="6" y="26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2" name="Freeform 51"/>
              <p:cNvSpPr>
                <a:spLocks/>
              </p:cNvSpPr>
              <p:nvPr/>
            </p:nvSpPr>
            <p:spPr bwMode="auto">
              <a:xfrm>
                <a:off x="5654659" y="2568403"/>
                <a:ext cx="428674" cy="763129"/>
              </a:xfrm>
              <a:custGeom>
                <a:avLst/>
                <a:gdLst>
                  <a:gd name="T0" fmla="*/ 8 w 288"/>
                  <a:gd name="T1" fmla="*/ 481 h 481"/>
                  <a:gd name="T2" fmla="*/ 14 w 288"/>
                  <a:gd name="T3" fmla="*/ 468 h 481"/>
                  <a:gd name="T4" fmla="*/ 56 w 288"/>
                  <a:gd name="T5" fmla="*/ 465 h 481"/>
                  <a:gd name="T6" fmla="*/ 91 w 288"/>
                  <a:gd name="T7" fmla="*/ 450 h 481"/>
                  <a:gd name="T8" fmla="*/ 125 w 288"/>
                  <a:gd name="T9" fmla="*/ 423 h 481"/>
                  <a:gd name="T10" fmla="*/ 154 w 288"/>
                  <a:gd name="T11" fmla="*/ 421 h 481"/>
                  <a:gd name="T12" fmla="*/ 188 w 288"/>
                  <a:gd name="T13" fmla="*/ 351 h 481"/>
                  <a:gd name="T14" fmla="*/ 198 w 288"/>
                  <a:gd name="T15" fmla="*/ 356 h 481"/>
                  <a:gd name="T16" fmla="*/ 222 w 288"/>
                  <a:gd name="T17" fmla="*/ 332 h 481"/>
                  <a:gd name="T18" fmla="*/ 217 w 288"/>
                  <a:gd name="T19" fmla="*/ 314 h 481"/>
                  <a:gd name="T20" fmla="*/ 217 w 288"/>
                  <a:gd name="T21" fmla="*/ 303 h 481"/>
                  <a:gd name="T22" fmla="*/ 193 w 288"/>
                  <a:gd name="T23" fmla="*/ 7 h 481"/>
                  <a:gd name="T24" fmla="*/ 190 w 288"/>
                  <a:gd name="T25" fmla="*/ 0 h 481"/>
                  <a:gd name="T26" fmla="*/ 59 w 288"/>
                  <a:gd name="T27" fmla="*/ 19 h 481"/>
                  <a:gd name="T28" fmla="*/ 34 w 288"/>
                  <a:gd name="T29" fmla="*/ 36 h 481"/>
                  <a:gd name="T30" fmla="*/ 11 w 288"/>
                  <a:gd name="T31" fmla="*/ 26 h 481"/>
                  <a:gd name="T32" fmla="*/ 28 w 288"/>
                  <a:gd name="T33" fmla="*/ 270 h 481"/>
                  <a:gd name="T34" fmla="*/ 23 w 288"/>
                  <a:gd name="T35" fmla="*/ 322 h 481"/>
                  <a:gd name="T36" fmla="*/ 33 w 288"/>
                  <a:gd name="T37" fmla="*/ 351 h 481"/>
                  <a:gd name="T38" fmla="*/ 22 w 288"/>
                  <a:gd name="T39" fmla="*/ 406 h 481"/>
                  <a:gd name="T40" fmla="*/ 8 w 288"/>
                  <a:gd name="T41" fmla="*/ 431 h 481"/>
                  <a:gd name="T42" fmla="*/ 0 w 288"/>
                  <a:gd name="T43" fmla="*/ 469 h 481"/>
                  <a:gd name="T44" fmla="*/ 8 w 288"/>
                  <a:gd name="T45" fmla="*/ 481 h 481"/>
                  <a:gd name="T46" fmla="*/ 8 w 288"/>
                  <a:gd name="T47" fmla="*/ 481 h 4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1"/>
                  <a:gd name="T74" fmla="*/ 288 w 288"/>
                  <a:gd name="T75" fmla="*/ 481 h 4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1">
                    <a:moveTo>
                      <a:pt x="10" y="481"/>
                    </a:moveTo>
                    <a:lnTo>
                      <a:pt x="18" y="468"/>
                    </a:lnTo>
                    <a:lnTo>
                      <a:pt x="73" y="465"/>
                    </a:lnTo>
                    <a:lnTo>
                      <a:pt x="118" y="450"/>
                    </a:lnTo>
                    <a:lnTo>
                      <a:pt x="162" y="423"/>
                    </a:lnTo>
                    <a:lnTo>
                      <a:pt x="199" y="421"/>
                    </a:lnTo>
                    <a:lnTo>
                      <a:pt x="243" y="351"/>
                    </a:lnTo>
                    <a:lnTo>
                      <a:pt x="256" y="356"/>
                    </a:lnTo>
                    <a:lnTo>
                      <a:pt x="288" y="332"/>
                    </a:lnTo>
                    <a:lnTo>
                      <a:pt x="280" y="314"/>
                    </a:lnTo>
                    <a:lnTo>
                      <a:pt x="283" y="303"/>
                    </a:lnTo>
                    <a:lnTo>
                      <a:pt x="251" y="7"/>
                    </a:lnTo>
                    <a:lnTo>
                      <a:pt x="248" y="0"/>
                    </a:lnTo>
                    <a:lnTo>
                      <a:pt x="76" y="19"/>
                    </a:lnTo>
                    <a:lnTo>
                      <a:pt x="44" y="36"/>
                    </a:lnTo>
                    <a:lnTo>
                      <a:pt x="15" y="26"/>
                    </a:lnTo>
                    <a:lnTo>
                      <a:pt x="36" y="270"/>
                    </a:lnTo>
                    <a:lnTo>
                      <a:pt x="31" y="322"/>
                    </a:lnTo>
                    <a:lnTo>
                      <a:pt x="42" y="351"/>
                    </a:lnTo>
                    <a:lnTo>
                      <a:pt x="29" y="406"/>
                    </a:lnTo>
                    <a:lnTo>
                      <a:pt x="10" y="431"/>
                    </a:lnTo>
                    <a:lnTo>
                      <a:pt x="0" y="469"/>
                    </a:lnTo>
                    <a:lnTo>
                      <a:pt x="10" y="48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3" name="Freeform 52"/>
              <p:cNvSpPr>
                <a:spLocks/>
              </p:cNvSpPr>
              <p:nvPr/>
            </p:nvSpPr>
            <p:spPr bwMode="auto">
              <a:xfrm>
                <a:off x="5493477" y="3050289"/>
                <a:ext cx="1006528" cy="533332"/>
              </a:xfrm>
              <a:custGeom>
                <a:avLst/>
                <a:gdLst>
                  <a:gd name="T0" fmla="*/ 4 w 675"/>
                  <a:gd name="T1" fmla="*/ 319 h 336"/>
                  <a:gd name="T2" fmla="*/ 17 w 675"/>
                  <a:gd name="T3" fmla="*/ 317 h 336"/>
                  <a:gd name="T4" fmla="*/ 21 w 675"/>
                  <a:gd name="T5" fmla="*/ 281 h 336"/>
                  <a:gd name="T6" fmla="*/ 12 w 675"/>
                  <a:gd name="T7" fmla="*/ 280 h 336"/>
                  <a:gd name="T8" fmla="*/ 29 w 675"/>
                  <a:gd name="T9" fmla="*/ 251 h 336"/>
                  <a:gd name="T10" fmla="*/ 62 w 675"/>
                  <a:gd name="T11" fmla="*/ 264 h 336"/>
                  <a:gd name="T12" fmla="*/ 67 w 675"/>
                  <a:gd name="T13" fmla="*/ 223 h 336"/>
                  <a:gd name="T14" fmla="*/ 90 w 675"/>
                  <a:gd name="T15" fmla="*/ 212 h 336"/>
                  <a:gd name="T16" fmla="*/ 86 w 675"/>
                  <a:gd name="T17" fmla="*/ 202 h 336"/>
                  <a:gd name="T18" fmla="*/ 99 w 675"/>
                  <a:gd name="T19" fmla="*/ 165 h 336"/>
                  <a:gd name="T20" fmla="*/ 142 w 675"/>
                  <a:gd name="T21" fmla="*/ 162 h 336"/>
                  <a:gd name="T22" fmla="*/ 177 w 675"/>
                  <a:gd name="T23" fmla="*/ 147 h 336"/>
                  <a:gd name="T24" fmla="*/ 200 w 675"/>
                  <a:gd name="T25" fmla="*/ 128 h 336"/>
                  <a:gd name="T26" fmla="*/ 212 w 675"/>
                  <a:gd name="T27" fmla="*/ 120 h 336"/>
                  <a:gd name="T28" fmla="*/ 241 w 675"/>
                  <a:gd name="T29" fmla="*/ 118 h 336"/>
                  <a:gd name="T30" fmla="*/ 275 w 675"/>
                  <a:gd name="T31" fmla="*/ 48 h 336"/>
                  <a:gd name="T32" fmla="*/ 285 w 675"/>
                  <a:gd name="T33" fmla="*/ 53 h 336"/>
                  <a:gd name="T34" fmla="*/ 310 w 675"/>
                  <a:gd name="T35" fmla="*/ 29 h 336"/>
                  <a:gd name="T36" fmla="*/ 304 w 675"/>
                  <a:gd name="T37" fmla="*/ 11 h 336"/>
                  <a:gd name="T38" fmla="*/ 306 w 675"/>
                  <a:gd name="T39" fmla="*/ 0 h 336"/>
                  <a:gd name="T40" fmla="*/ 330 w 675"/>
                  <a:gd name="T41" fmla="*/ 0 h 336"/>
                  <a:gd name="T42" fmla="*/ 344 w 675"/>
                  <a:gd name="T43" fmla="*/ 6 h 336"/>
                  <a:gd name="T44" fmla="*/ 389 w 675"/>
                  <a:gd name="T45" fmla="*/ 40 h 336"/>
                  <a:gd name="T46" fmla="*/ 423 w 675"/>
                  <a:gd name="T47" fmla="*/ 39 h 336"/>
                  <a:gd name="T48" fmla="*/ 439 w 675"/>
                  <a:gd name="T49" fmla="*/ 26 h 336"/>
                  <a:gd name="T50" fmla="*/ 473 w 675"/>
                  <a:gd name="T51" fmla="*/ 55 h 336"/>
                  <a:gd name="T52" fmla="*/ 485 w 675"/>
                  <a:gd name="T53" fmla="*/ 110 h 336"/>
                  <a:gd name="T54" fmla="*/ 529 w 675"/>
                  <a:gd name="T55" fmla="*/ 149 h 336"/>
                  <a:gd name="T56" fmla="*/ 509 w 675"/>
                  <a:gd name="T57" fmla="*/ 178 h 336"/>
                  <a:gd name="T58" fmla="*/ 470 w 675"/>
                  <a:gd name="T59" fmla="*/ 223 h 336"/>
                  <a:gd name="T60" fmla="*/ 470 w 675"/>
                  <a:gd name="T61" fmla="*/ 233 h 336"/>
                  <a:gd name="T62" fmla="*/ 420 w 675"/>
                  <a:gd name="T63" fmla="*/ 275 h 336"/>
                  <a:gd name="T64" fmla="*/ 127 w 675"/>
                  <a:gd name="T65" fmla="*/ 309 h 336"/>
                  <a:gd name="T66" fmla="*/ 97 w 675"/>
                  <a:gd name="T67" fmla="*/ 307 h 336"/>
                  <a:gd name="T68" fmla="*/ 97 w 675"/>
                  <a:gd name="T69" fmla="*/ 327 h 336"/>
                  <a:gd name="T70" fmla="*/ 0 w 675"/>
                  <a:gd name="T71" fmla="*/ 336 h 336"/>
                  <a:gd name="T72" fmla="*/ 4 w 675"/>
                  <a:gd name="T73" fmla="*/ 319 h 336"/>
                  <a:gd name="T74" fmla="*/ 4 w 675"/>
                  <a:gd name="T75" fmla="*/ 319 h 3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5"/>
                  <a:gd name="T115" fmla="*/ 0 h 336"/>
                  <a:gd name="T116" fmla="*/ 675 w 675"/>
                  <a:gd name="T117" fmla="*/ 336 h 3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5" h="336">
                    <a:moveTo>
                      <a:pt x="4" y="319"/>
                    </a:moveTo>
                    <a:lnTo>
                      <a:pt x="21" y="317"/>
                    </a:lnTo>
                    <a:lnTo>
                      <a:pt x="26" y="281"/>
                    </a:lnTo>
                    <a:lnTo>
                      <a:pt x="16" y="280"/>
                    </a:lnTo>
                    <a:lnTo>
                      <a:pt x="37" y="251"/>
                    </a:lnTo>
                    <a:lnTo>
                      <a:pt x="79" y="264"/>
                    </a:lnTo>
                    <a:lnTo>
                      <a:pt x="85" y="223"/>
                    </a:lnTo>
                    <a:lnTo>
                      <a:pt x="115" y="212"/>
                    </a:lnTo>
                    <a:lnTo>
                      <a:pt x="110" y="202"/>
                    </a:lnTo>
                    <a:lnTo>
                      <a:pt x="126" y="165"/>
                    </a:lnTo>
                    <a:lnTo>
                      <a:pt x="181" y="162"/>
                    </a:lnTo>
                    <a:lnTo>
                      <a:pt x="226" y="147"/>
                    </a:lnTo>
                    <a:lnTo>
                      <a:pt x="255" y="128"/>
                    </a:lnTo>
                    <a:lnTo>
                      <a:pt x="270" y="120"/>
                    </a:lnTo>
                    <a:lnTo>
                      <a:pt x="307" y="118"/>
                    </a:lnTo>
                    <a:lnTo>
                      <a:pt x="351" y="48"/>
                    </a:lnTo>
                    <a:lnTo>
                      <a:pt x="364" y="53"/>
                    </a:lnTo>
                    <a:lnTo>
                      <a:pt x="396" y="29"/>
                    </a:lnTo>
                    <a:lnTo>
                      <a:pt x="388" y="11"/>
                    </a:lnTo>
                    <a:lnTo>
                      <a:pt x="391" y="0"/>
                    </a:lnTo>
                    <a:lnTo>
                      <a:pt x="421" y="0"/>
                    </a:lnTo>
                    <a:lnTo>
                      <a:pt x="440" y="6"/>
                    </a:lnTo>
                    <a:lnTo>
                      <a:pt x="498" y="40"/>
                    </a:lnTo>
                    <a:lnTo>
                      <a:pt x="540" y="39"/>
                    </a:lnTo>
                    <a:lnTo>
                      <a:pt x="560" y="26"/>
                    </a:lnTo>
                    <a:lnTo>
                      <a:pt x="605" y="55"/>
                    </a:lnTo>
                    <a:lnTo>
                      <a:pt x="621" y="110"/>
                    </a:lnTo>
                    <a:lnTo>
                      <a:pt x="675" y="149"/>
                    </a:lnTo>
                    <a:lnTo>
                      <a:pt x="649" y="178"/>
                    </a:lnTo>
                    <a:lnTo>
                      <a:pt x="602" y="223"/>
                    </a:lnTo>
                    <a:lnTo>
                      <a:pt x="602" y="233"/>
                    </a:lnTo>
                    <a:lnTo>
                      <a:pt x="536" y="275"/>
                    </a:lnTo>
                    <a:lnTo>
                      <a:pt x="163" y="309"/>
                    </a:lnTo>
                    <a:lnTo>
                      <a:pt x="123" y="307"/>
                    </a:lnTo>
                    <a:lnTo>
                      <a:pt x="124" y="327"/>
                    </a:lnTo>
                    <a:lnTo>
                      <a:pt x="0" y="336"/>
                    </a:lnTo>
                    <a:lnTo>
                      <a:pt x="4" y="31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4" name="Freeform 53"/>
              <p:cNvSpPr>
                <a:spLocks/>
              </p:cNvSpPr>
              <p:nvPr/>
            </p:nvSpPr>
            <p:spPr bwMode="auto">
              <a:xfrm>
                <a:off x="5383737" y="3448144"/>
                <a:ext cx="1183141" cy="415005"/>
              </a:xfrm>
              <a:custGeom>
                <a:avLst/>
                <a:gdLst>
                  <a:gd name="T0" fmla="*/ 10 w 793"/>
                  <a:gd name="T1" fmla="*/ 215 h 262"/>
                  <a:gd name="T2" fmla="*/ 8 w 793"/>
                  <a:gd name="T3" fmla="*/ 212 h 262"/>
                  <a:gd name="T4" fmla="*/ 24 w 793"/>
                  <a:gd name="T5" fmla="*/ 194 h 262"/>
                  <a:gd name="T6" fmla="*/ 41 w 793"/>
                  <a:gd name="T7" fmla="*/ 153 h 262"/>
                  <a:gd name="T8" fmla="*/ 37 w 793"/>
                  <a:gd name="T9" fmla="*/ 144 h 262"/>
                  <a:gd name="T10" fmla="*/ 46 w 793"/>
                  <a:gd name="T11" fmla="*/ 124 h 262"/>
                  <a:gd name="T12" fmla="*/ 46 w 793"/>
                  <a:gd name="T13" fmla="*/ 102 h 262"/>
                  <a:gd name="T14" fmla="*/ 57 w 793"/>
                  <a:gd name="T15" fmla="*/ 85 h 262"/>
                  <a:gd name="T16" fmla="*/ 154 w 793"/>
                  <a:gd name="T17" fmla="*/ 76 h 262"/>
                  <a:gd name="T18" fmla="*/ 153 w 793"/>
                  <a:gd name="T19" fmla="*/ 56 h 262"/>
                  <a:gd name="T20" fmla="*/ 185 w 793"/>
                  <a:gd name="T21" fmla="*/ 58 h 262"/>
                  <a:gd name="T22" fmla="*/ 477 w 793"/>
                  <a:gd name="T23" fmla="*/ 24 h 262"/>
                  <a:gd name="T24" fmla="*/ 621 w 793"/>
                  <a:gd name="T25" fmla="*/ 0 h 262"/>
                  <a:gd name="T26" fmla="*/ 596 w 793"/>
                  <a:gd name="T27" fmla="*/ 63 h 262"/>
                  <a:gd name="T28" fmla="*/ 555 w 793"/>
                  <a:gd name="T29" fmla="*/ 74 h 262"/>
                  <a:gd name="T30" fmla="*/ 537 w 793"/>
                  <a:gd name="T31" fmla="*/ 105 h 262"/>
                  <a:gd name="T32" fmla="*/ 468 w 793"/>
                  <a:gd name="T33" fmla="*/ 158 h 262"/>
                  <a:gd name="T34" fmla="*/ 463 w 793"/>
                  <a:gd name="T35" fmla="*/ 178 h 262"/>
                  <a:gd name="T36" fmla="*/ 444 w 793"/>
                  <a:gd name="T37" fmla="*/ 189 h 262"/>
                  <a:gd name="T38" fmla="*/ 444 w 793"/>
                  <a:gd name="T39" fmla="*/ 215 h 262"/>
                  <a:gd name="T40" fmla="*/ 349 w 793"/>
                  <a:gd name="T41" fmla="*/ 228 h 262"/>
                  <a:gd name="T42" fmla="*/ 156 w 793"/>
                  <a:gd name="T43" fmla="*/ 251 h 262"/>
                  <a:gd name="T44" fmla="*/ 0 w 793"/>
                  <a:gd name="T45" fmla="*/ 262 h 262"/>
                  <a:gd name="T46" fmla="*/ 10 w 793"/>
                  <a:gd name="T47" fmla="*/ 215 h 262"/>
                  <a:gd name="T48" fmla="*/ 10 w 793"/>
                  <a:gd name="T49" fmla="*/ 215 h 2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3"/>
                  <a:gd name="T76" fmla="*/ 0 h 262"/>
                  <a:gd name="T77" fmla="*/ 793 w 793"/>
                  <a:gd name="T78" fmla="*/ 262 h 2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3" h="262">
                    <a:moveTo>
                      <a:pt x="14" y="215"/>
                    </a:moveTo>
                    <a:lnTo>
                      <a:pt x="9" y="212"/>
                    </a:lnTo>
                    <a:lnTo>
                      <a:pt x="32" y="194"/>
                    </a:lnTo>
                    <a:lnTo>
                      <a:pt x="53" y="153"/>
                    </a:lnTo>
                    <a:lnTo>
                      <a:pt x="47" y="144"/>
                    </a:lnTo>
                    <a:lnTo>
                      <a:pt x="58" y="124"/>
                    </a:lnTo>
                    <a:lnTo>
                      <a:pt x="58" y="102"/>
                    </a:lnTo>
                    <a:lnTo>
                      <a:pt x="73" y="85"/>
                    </a:lnTo>
                    <a:lnTo>
                      <a:pt x="197" y="76"/>
                    </a:lnTo>
                    <a:lnTo>
                      <a:pt x="196" y="56"/>
                    </a:lnTo>
                    <a:lnTo>
                      <a:pt x="236" y="58"/>
                    </a:lnTo>
                    <a:lnTo>
                      <a:pt x="609" y="24"/>
                    </a:lnTo>
                    <a:lnTo>
                      <a:pt x="793" y="0"/>
                    </a:lnTo>
                    <a:lnTo>
                      <a:pt x="761" y="63"/>
                    </a:lnTo>
                    <a:lnTo>
                      <a:pt x="709" y="74"/>
                    </a:lnTo>
                    <a:lnTo>
                      <a:pt x="686" y="105"/>
                    </a:lnTo>
                    <a:lnTo>
                      <a:pt x="596" y="158"/>
                    </a:lnTo>
                    <a:lnTo>
                      <a:pt x="591" y="178"/>
                    </a:lnTo>
                    <a:lnTo>
                      <a:pt x="568" y="189"/>
                    </a:lnTo>
                    <a:lnTo>
                      <a:pt x="568" y="215"/>
                    </a:lnTo>
                    <a:lnTo>
                      <a:pt x="445" y="228"/>
                    </a:lnTo>
                    <a:lnTo>
                      <a:pt x="199" y="251"/>
                    </a:lnTo>
                    <a:lnTo>
                      <a:pt x="0" y="262"/>
                    </a:lnTo>
                    <a:lnTo>
                      <a:pt x="14" y="2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5" name="Freeform 54"/>
              <p:cNvSpPr>
                <a:spLocks/>
              </p:cNvSpPr>
              <p:nvPr/>
            </p:nvSpPr>
            <p:spPr bwMode="auto">
              <a:xfrm>
                <a:off x="5220841" y="3846000"/>
                <a:ext cx="493833" cy="884886"/>
              </a:xfrm>
              <a:custGeom>
                <a:avLst/>
                <a:gdLst>
                  <a:gd name="T0" fmla="*/ 19 w 331"/>
                  <a:gd name="T1" fmla="*/ 392 h 556"/>
                  <a:gd name="T2" fmla="*/ 43 w 331"/>
                  <a:gd name="T3" fmla="*/ 348 h 556"/>
                  <a:gd name="T4" fmla="*/ 35 w 331"/>
                  <a:gd name="T5" fmla="*/ 337 h 556"/>
                  <a:gd name="T6" fmla="*/ 25 w 331"/>
                  <a:gd name="T7" fmla="*/ 244 h 556"/>
                  <a:gd name="T8" fmla="*/ 21 w 331"/>
                  <a:gd name="T9" fmla="*/ 182 h 556"/>
                  <a:gd name="T10" fmla="*/ 39 w 331"/>
                  <a:gd name="T11" fmla="*/ 114 h 556"/>
                  <a:gd name="T12" fmla="*/ 67 w 331"/>
                  <a:gd name="T13" fmla="*/ 66 h 556"/>
                  <a:gd name="T14" fmla="*/ 65 w 331"/>
                  <a:gd name="T15" fmla="*/ 53 h 556"/>
                  <a:gd name="T16" fmla="*/ 85 w 331"/>
                  <a:gd name="T17" fmla="*/ 11 h 556"/>
                  <a:gd name="T18" fmla="*/ 241 w 331"/>
                  <a:gd name="T19" fmla="*/ 0 h 556"/>
                  <a:gd name="T20" fmla="*/ 248 w 331"/>
                  <a:gd name="T21" fmla="*/ 9 h 556"/>
                  <a:gd name="T22" fmla="*/ 241 w 331"/>
                  <a:gd name="T23" fmla="*/ 360 h 556"/>
                  <a:gd name="T24" fmla="*/ 257 w 331"/>
                  <a:gd name="T25" fmla="*/ 526 h 556"/>
                  <a:gd name="T26" fmla="*/ 252 w 331"/>
                  <a:gd name="T27" fmla="*/ 534 h 556"/>
                  <a:gd name="T28" fmla="*/ 217 w 331"/>
                  <a:gd name="T29" fmla="*/ 525 h 556"/>
                  <a:gd name="T30" fmla="*/ 168 w 331"/>
                  <a:gd name="T31" fmla="*/ 560 h 556"/>
                  <a:gd name="T32" fmla="*/ 143 w 331"/>
                  <a:gd name="T33" fmla="*/ 507 h 556"/>
                  <a:gd name="T34" fmla="*/ 147 w 331"/>
                  <a:gd name="T35" fmla="*/ 468 h 556"/>
                  <a:gd name="T36" fmla="*/ 0 w 331"/>
                  <a:gd name="T37" fmla="*/ 476 h 556"/>
                  <a:gd name="T38" fmla="*/ 19 w 331"/>
                  <a:gd name="T39" fmla="*/ 392 h 556"/>
                  <a:gd name="T40" fmla="*/ 19 w 331"/>
                  <a:gd name="T41" fmla="*/ 392 h 5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556"/>
                  <a:gd name="T65" fmla="*/ 331 w 331"/>
                  <a:gd name="T66" fmla="*/ 556 h 5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556">
                    <a:moveTo>
                      <a:pt x="23" y="388"/>
                    </a:moveTo>
                    <a:lnTo>
                      <a:pt x="55" y="344"/>
                    </a:lnTo>
                    <a:lnTo>
                      <a:pt x="44" y="333"/>
                    </a:lnTo>
                    <a:lnTo>
                      <a:pt x="33" y="244"/>
                    </a:lnTo>
                    <a:lnTo>
                      <a:pt x="26" y="182"/>
                    </a:lnTo>
                    <a:lnTo>
                      <a:pt x="50" y="114"/>
                    </a:lnTo>
                    <a:lnTo>
                      <a:pt x="86" y="66"/>
                    </a:lnTo>
                    <a:lnTo>
                      <a:pt x="83" y="53"/>
                    </a:lnTo>
                    <a:lnTo>
                      <a:pt x="109" y="11"/>
                    </a:lnTo>
                    <a:lnTo>
                      <a:pt x="308" y="0"/>
                    </a:lnTo>
                    <a:lnTo>
                      <a:pt x="318" y="9"/>
                    </a:lnTo>
                    <a:lnTo>
                      <a:pt x="308" y="356"/>
                    </a:lnTo>
                    <a:lnTo>
                      <a:pt x="331" y="522"/>
                    </a:lnTo>
                    <a:lnTo>
                      <a:pt x="322" y="530"/>
                    </a:lnTo>
                    <a:lnTo>
                      <a:pt x="279" y="521"/>
                    </a:lnTo>
                    <a:lnTo>
                      <a:pt x="216" y="556"/>
                    </a:lnTo>
                    <a:lnTo>
                      <a:pt x="183" y="503"/>
                    </a:lnTo>
                    <a:lnTo>
                      <a:pt x="188" y="464"/>
                    </a:lnTo>
                    <a:lnTo>
                      <a:pt x="0" y="472"/>
                    </a:lnTo>
                    <a:lnTo>
                      <a:pt x="23" y="38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6" name="Freeform 55"/>
              <p:cNvSpPr>
                <a:spLocks/>
              </p:cNvSpPr>
              <p:nvPr/>
            </p:nvSpPr>
            <p:spPr bwMode="auto">
              <a:xfrm>
                <a:off x="5682094" y="3809987"/>
                <a:ext cx="526413" cy="895175"/>
              </a:xfrm>
              <a:custGeom>
                <a:avLst/>
                <a:gdLst>
                  <a:gd name="T0" fmla="*/ 8 w 354"/>
                  <a:gd name="T1" fmla="*/ 32 h 563"/>
                  <a:gd name="T2" fmla="*/ 0 w 354"/>
                  <a:gd name="T3" fmla="*/ 383 h 563"/>
                  <a:gd name="T4" fmla="*/ 19 w 354"/>
                  <a:gd name="T5" fmla="*/ 549 h 563"/>
                  <a:gd name="T6" fmla="*/ 36 w 354"/>
                  <a:gd name="T7" fmla="*/ 556 h 563"/>
                  <a:gd name="T8" fmla="*/ 53 w 354"/>
                  <a:gd name="T9" fmla="*/ 543 h 563"/>
                  <a:gd name="T10" fmla="*/ 64 w 354"/>
                  <a:gd name="T11" fmla="*/ 556 h 563"/>
                  <a:gd name="T12" fmla="*/ 47 w 354"/>
                  <a:gd name="T13" fmla="*/ 567 h 563"/>
                  <a:gd name="T14" fmla="*/ 86 w 354"/>
                  <a:gd name="T15" fmla="*/ 554 h 563"/>
                  <a:gd name="T16" fmla="*/ 93 w 354"/>
                  <a:gd name="T17" fmla="*/ 538 h 563"/>
                  <a:gd name="T18" fmla="*/ 89 w 354"/>
                  <a:gd name="T19" fmla="*/ 530 h 563"/>
                  <a:gd name="T20" fmla="*/ 92 w 354"/>
                  <a:gd name="T21" fmla="*/ 515 h 563"/>
                  <a:gd name="T22" fmla="*/ 73 w 354"/>
                  <a:gd name="T23" fmla="*/ 494 h 563"/>
                  <a:gd name="T24" fmla="*/ 73 w 354"/>
                  <a:gd name="T25" fmla="*/ 475 h 563"/>
                  <a:gd name="T26" fmla="*/ 274 w 354"/>
                  <a:gd name="T27" fmla="*/ 452 h 563"/>
                  <a:gd name="T28" fmla="*/ 257 w 354"/>
                  <a:gd name="T29" fmla="*/ 365 h 563"/>
                  <a:gd name="T30" fmla="*/ 267 w 354"/>
                  <a:gd name="T31" fmla="*/ 311 h 563"/>
                  <a:gd name="T32" fmla="*/ 242 w 354"/>
                  <a:gd name="T33" fmla="*/ 238 h 563"/>
                  <a:gd name="T34" fmla="*/ 191 w 354"/>
                  <a:gd name="T35" fmla="*/ 0 h 563"/>
                  <a:gd name="T36" fmla="*/ 0 w 354"/>
                  <a:gd name="T37" fmla="*/ 23 h 563"/>
                  <a:gd name="T38" fmla="*/ 8 w 354"/>
                  <a:gd name="T39" fmla="*/ 32 h 563"/>
                  <a:gd name="T40" fmla="*/ 8 w 354"/>
                  <a:gd name="T41" fmla="*/ 32 h 5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3"/>
                  <a:gd name="T65" fmla="*/ 354 w 354"/>
                  <a:gd name="T66" fmla="*/ 563 h 5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3">
                    <a:moveTo>
                      <a:pt x="10" y="32"/>
                    </a:moveTo>
                    <a:lnTo>
                      <a:pt x="0" y="379"/>
                    </a:lnTo>
                    <a:lnTo>
                      <a:pt x="23" y="545"/>
                    </a:lnTo>
                    <a:lnTo>
                      <a:pt x="47" y="552"/>
                    </a:lnTo>
                    <a:lnTo>
                      <a:pt x="68" y="539"/>
                    </a:lnTo>
                    <a:lnTo>
                      <a:pt x="82" y="552"/>
                    </a:lnTo>
                    <a:lnTo>
                      <a:pt x="61" y="563"/>
                    </a:lnTo>
                    <a:lnTo>
                      <a:pt x="112" y="550"/>
                    </a:lnTo>
                    <a:lnTo>
                      <a:pt x="121" y="534"/>
                    </a:lnTo>
                    <a:lnTo>
                      <a:pt x="115" y="526"/>
                    </a:lnTo>
                    <a:lnTo>
                      <a:pt x="118" y="511"/>
                    </a:lnTo>
                    <a:lnTo>
                      <a:pt x="94" y="490"/>
                    </a:lnTo>
                    <a:lnTo>
                      <a:pt x="95" y="471"/>
                    </a:lnTo>
                    <a:lnTo>
                      <a:pt x="354" y="448"/>
                    </a:lnTo>
                    <a:lnTo>
                      <a:pt x="332" y="361"/>
                    </a:lnTo>
                    <a:lnTo>
                      <a:pt x="346" y="307"/>
                    </a:lnTo>
                    <a:lnTo>
                      <a:pt x="312" y="238"/>
                    </a:lnTo>
                    <a:lnTo>
                      <a:pt x="246" y="0"/>
                    </a:lnTo>
                    <a:lnTo>
                      <a:pt x="0" y="23"/>
                    </a:lnTo>
                    <a:lnTo>
                      <a:pt x="10" y="3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7" name="Freeform 56"/>
              <p:cNvSpPr>
                <a:spLocks/>
              </p:cNvSpPr>
              <p:nvPr/>
            </p:nvSpPr>
            <p:spPr bwMode="auto">
              <a:xfrm>
                <a:off x="6049039" y="3765399"/>
                <a:ext cx="745894" cy="812860"/>
              </a:xfrm>
              <a:custGeom>
                <a:avLst/>
                <a:gdLst>
                  <a:gd name="T0" fmla="*/ 52 w 500"/>
                  <a:gd name="T1" fmla="*/ 266 h 512"/>
                  <a:gd name="T2" fmla="*/ 78 w 500"/>
                  <a:gd name="T3" fmla="*/ 335 h 512"/>
                  <a:gd name="T4" fmla="*/ 67 w 500"/>
                  <a:gd name="T5" fmla="*/ 389 h 512"/>
                  <a:gd name="T6" fmla="*/ 85 w 500"/>
                  <a:gd name="T7" fmla="*/ 476 h 512"/>
                  <a:gd name="T8" fmla="*/ 98 w 500"/>
                  <a:gd name="T9" fmla="*/ 507 h 512"/>
                  <a:gd name="T10" fmla="*/ 308 w 500"/>
                  <a:gd name="T11" fmla="*/ 491 h 512"/>
                  <a:gd name="T12" fmla="*/ 311 w 500"/>
                  <a:gd name="T13" fmla="*/ 510 h 512"/>
                  <a:gd name="T14" fmla="*/ 323 w 500"/>
                  <a:gd name="T15" fmla="*/ 512 h 512"/>
                  <a:gd name="T16" fmla="*/ 319 w 500"/>
                  <a:gd name="T17" fmla="*/ 470 h 512"/>
                  <a:gd name="T18" fmla="*/ 327 w 500"/>
                  <a:gd name="T19" fmla="*/ 458 h 512"/>
                  <a:gd name="T20" fmla="*/ 358 w 500"/>
                  <a:gd name="T21" fmla="*/ 465 h 512"/>
                  <a:gd name="T22" fmla="*/ 363 w 500"/>
                  <a:gd name="T23" fmla="*/ 436 h 512"/>
                  <a:gd name="T24" fmla="*/ 359 w 500"/>
                  <a:gd name="T25" fmla="*/ 395 h 512"/>
                  <a:gd name="T26" fmla="*/ 371 w 500"/>
                  <a:gd name="T27" fmla="*/ 384 h 512"/>
                  <a:gd name="T28" fmla="*/ 390 w 500"/>
                  <a:gd name="T29" fmla="*/ 306 h 512"/>
                  <a:gd name="T30" fmla="*/ 376 w 500"/>
                  <a:gd name="T31" fmla="*/ 303 h 512"/>
                  <a:gd name="T32" fmla="*/ 326 w 500"/>
                  <a:gd name="T33" fmla="*/ 203 h 512"/>
                  <a:gd name="T34" fmla="*/ 216 w 500"/>
                  <a:gd name="T35" fmla="*/ 76 h 512"/>
                  <a:gd name="T36" fmla="*/ 169 w 500"/>
                  <a:gd name="T37" fmla="*/ 38 h 512"/>
                  <a:gd name="T38" fmla="*/ 184 w 500"/>
                  <a:gd name="T39" fmla="*/ 0 h 512"/>
                  <a:gd name="T40" fmla="*/ 96 w 500"/>
                  <a:gd name="T41" fmla="*/ 15 h 512"/>
                  <a:gd name="T42" fmla="*/ 0 w 500"/>
                  <a:gd name="T43" fmla="*/ 28 h 512"/>
                  <a:gd name="T44" fmla="*/ 52 w 500"/>
                  <a:gd name="T45" fmla="*/ 266 h 512"/>
                  <a:gd name="T46" fmla="*/ 52 w 500"/>
                  <a:gd name="T47" fmla="*/ 266 h 5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2"/>
                  <a:gd name="T74" fmla="*/ 500 w 500"/>
                  <a:gd name="T75" fmla="*/ 512 h 5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2">
                    <a:moveTo>
                      <a:pt x="66" y="266"/>
                    </a:moveTo>
                    <a:lnTo>
                      <a:pt x="100" y="335"/>
                    </a:lnTo>
                    <a:lnTo>
                      <a:pt x="86" y="389"/>
                    </a:lnTo>
                    <a:lnTo>
                      <a:pt x="108" y="476"/>
                    </a:lnTo>
                    <a:lnTo>
                      <a:pt x="126" y="507"/>
                    </a:lnTo>
                    <a:lnTo>
                      <a:pt x="395" y="491"/>
                    </a:lnTo>
                    <a:lnTo>
                      <a:pt x="398" y="510"/>
                    </a:lnTo>
                    <a:lnTo>
                      <a:pt x="414" y="512"/>
                    </a:lnTo>
                    <a:lnTo>
                      <a:pt x="408" y="470"/>
                    </a:lnTo>
                    <a:lnTo>
                      <a:pt x="419" y="458"/>
                    </a:lnTo>
                    <a:lnTo>
                      <a:pt x="458" y="465"/>
                    </a:lnTo>
                    <a:lnTo>
                      <a:pt x="465" y="436"/>
                    </a:lnTo>
                    <a:lnTo>
                      <a:pt x="460" y="395"/>
                    </a:lnTo>
                    <a:lnTo>
                      <a:pt x="476" y="384"/>
                    </a:lnTo>
                    <a:lnTo>
                      <a:pt x="500" y="306"/>
                    </a:lnTo>
                    <a:lnTo>
                      <a:pt x="482" y="303"/>
                    </a:lnTo>
                    <a:lnTo>
                      <a:pt x="418" y="203"/>
                    </a:lnTo>
                    <a:lnTo>
                      <a:pt x="278" y="76"/>
                    </a:lnTo>
                    <a:lnTo>
                      <a:pt x="217" y="38"/>
                    </a:lnTo>
                    <a:lnTo>
                      <a:pt x="236" y="0"/>
                    </a:lnTo>
                    <a:lnTo>
                      <a:pt x="123" y="15"/>
                    </a:lnTo>
                    <a:lnTo>
                      <a:pt x="0" y="28"/>
                    </a:lnTo>
                    <a:lnTo>
                      <a:pt x="66" y="266"/>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8" name="Freeform 57"/>
              <p:cNvSpPr>
                <a:spLocks/>
              </p:cNvSpPr>
              <p:nvPr/>
            </p:nvSpPr>
            <p:spPr bwMode="auto">
              <a:xfrm>
                <a:off x="5820985" y="4492515"/>
                <a:ext cx="1260302" cy="989495"/>
              </a:xfrm>
              <a:custGeom>
                <a:avLst/>
                <a:gdLst>
                  <a:gd name="T0" fmla="*/ 0 w 845"/>
                  <a:gd name="T1" fmla="*/ 60 h 622"/>
                  <a:gd name="T2" fmla="*/ 20 w 845"/>
                  <a:gd name="T3" fmla="*/ 81 h 622"/>
                  <a:gd name="T4" fmla="*/ 17 w 845"/>
                  <a:gd name="T5" fmla="*/ 96 h 622"/>
                  <a:gd name="T6" fmla="*/ 21 w 845"/>
                  <a:gd name="T7" fmla="*/ 104 h 622"/>
                  <a:gd name="T8" fmla="*/ 14 w 845"/>
                  <a:gd name="T9" fmla="*/ 120 h 622"/>
                  <a:gd name="T10" fmla="*/ 90 w 845"/>
                  <a:gd name="T11" fmla="*/ 86 h 622"/>
                  <a:gd name="T12" fmla="*/ 189 w 845"/>
                  <a:gd name="T13" fmla="*/ 165 h 622"/>
                  <a:gd name="T14" fmla="*/ 270 w 845"/>
                  <a:gd name="T15" fmla="*/ 110 h 622"/>
                  <a:gd name="T16" fmla="*/ 316 w 845"/>
                  <a:gd name="T17" fmla="*/ 123 h 622"/>
                  <a:gd name="T18" fmla="*/ 376 w 845"/>
                  <a:gd name="T19" fmla="*/ 198 h 622"/>
                  <a:gd name="T20" fmla="*/ 396 w 845"/>
                  <a:gd name="T21" fmla="*/ 198 h 622"/>
                  <a:gd name="T22" fmla="*/ 417 w 845"/>
                  <a:gd name="T23" fmla="*/ 250 h 622"/>
                  <a:gd name="T24" fmla="*/ 412 w 845"/>
                  <a:gd name="T25" fmla="*/ 352 h 622"/>
                  <a:gd name="T26" fmla="*/ 425 w 845"/>
                  <a:gd name="T27" fmla="*/ 364 h 622"/>
                  <a:gd name="T28" fmla="*/ 428 w 845"/>
                  <a:gd name="T29" fmla="*/ 346 h 622"/>
                  <a:gd name="T30" fmla="*/ 446 w 845"/>
                  <a:gd name="T31" fmla="*/ 346 h 622"/>
                  <a:gd name="T32" fmla="*/ 428 w 845"/>
                  <a:gd name="T33" fmla="*/ 393 h 622"/>
                  <a:gd name="T34" fmla="*/ 477 w 845"/>
                  <a:gd name="T35" fmla="*/ 458 h 622"/>
                  <a:gd name="T36" fmla="*/ 486 w 845"/>
                  <a:gd name="T37" fmla="*/ 438 h 622"/>
                  <a:gd name="T38" fmla="*/ 490 w 845"/>
                  <a:gd name="T39" fmla="*/ 485 h 622"/>
                  <a:gd name="T40" fmla="*/ 506 w 845"/>
                  <a:gd name="T41" fmla="*/ 495 h 622"/>
                  <a:gd name="T42" fmla="*/ 523 w 845"/>
                  <a:gd name="T43" fmla="*/ 550 h 622"/>
                  <a:gd name="T44" fmla="*/ 540 w 845"/>
                  <a:gd name="T45" fmla="*/ 550 h 622"/>
                  <a:gd name="T46" fmla="*/ 579 w 845"/>
                  <a:gd name="T47" fmla="*/ 602 h 622"/>
                  <a:gd name="T48" fmla="*/ 600 w 845"/>
                  <a:gd name="T49" fmla="*/ 605 h 622"/>
                  <a:gd name="T50" fmla="*/ 600 w 845"/>
                  <a:gd name="T51" fmla="*/ 613 h 622"/>
                  <a:gd name="T52" fmla="*/ 585 w 845"/>
                  <a:gd name="T53" fmla="*/ 626 h 622"/>
                  <a:gd name="T54" fmla="*/ 620 w 845"/>
                  <a:gd name="T55" fmla="*/ 621 h 622"/>
                  <a:gd name="T56" fmla="*/ 640 w 845"/>
                  <a:gd name="T57" fmla="*/ 608 h 622"/>
                  <a:gd name="T58" fmla="*/ 652 w 845"/>
                  <a:gd name="T59" fmla="*/ 537 h 622"/>
                  <a:gd name="T60" fmla="*/ 659 w 845"/>
                  <a:gd name="T61" fmla="*/ 540 h 622"/>
                  <a:gd name="T62" fmla="*/ 652 w 845"/>
                  <a:gd name="T63" fmla="*/ 440 h 622"/>
                  <a:gd name="T64" fmla="*/ 645 w 845"/>
                  <a:gd name="T65" fmla="*/ 411 h 622"/>
                  <a:gd name="T66" fmla="*/ 574 w 845"/>
                  <a:gd name="T67" fmla="*/ 261 h 622"/>
                  <a:gd name="T68" fmla="*/ 519 w 845"/>
                  <a:gd name="T69" fmla="*/ 123 h 622"/>
                  <a:gd name="T70" fmla="*/ 485 w 845"/>
                  <a:gd name="T71" fmla="*/ 10 h 622"/>
                  <a:gd name="T72" fmla="*/ 475 w 845"/>
                  <a:gd name="T73" fmla="*/ 7 h 622"/>
                  <a:gd name="T74" fmla="*/ 446 w 845"/>
                  <a:gd name="T75" fmla="*/ 0 h 622"/>
                  <a:gd name="T76" fmla="*/ 436 w 845"/>
                  <a:gd name="T77" fmla="*/ 12 h 622"/>
                  <a:gd name="T78" fmla="*/ 442 w 845"/>
                  <a:gd name="T79" fmla="*/ 54 h 622"/>
                  <a:gd name="T80" fmla="*/ 429 w 845"/>
                  <a:gd name="T81" fmla="*/ 52 h 622"/>
                  <a:gd name="T82" fmla="*/ 427 w 845"/>
                  <a:gd name="T83" fmla="*/ 33 h 622"/>
                  <a:gd name="T84" fmla="*/ 216 w 845"/>
                  <a:gd name="T85" fmla="*/ 49 h 622"/>
                  <a:gd name="T86" fmla="*/ 202 w 845"/>
                  <a:gd name="T87" fmla="*/ 18 h 622"/>
                  <a:gd name="T88" fmla="*/ 1 w 845"/>
                  <a:gd name="T89" fmla="*/ 41 h 622"/>
                  <a:gd name="T90" fmla="*/ 0 w 845"/>
                  <a:gd name="T91" fmla="*/ 60 h 622"/>
                  <a:gd name="T92" fmla="*/ 0 w 845"/>
                  <a:gd name="T93" fmla="*/ 60 h 6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5"/>
                  <a:gd name="T142" fmla="*/ 0 h 622"/>
                  <a:gd name="T143" fmla="*/ 845 w 845"/>
                  <a:gd name="T144" fmla="*/ 622 h 6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5" h="622">
                    <a:moveTo>
                      <a:pt x="0" y="60"/>
                    </a:moveTo>
                    <a:lnTo>
                      <a:pt x="24" y="81"/>
                    </a:lnTo>
                    <a:lnTo>
                      <a:pt x="21" y="96"/>
                    </a:lnTo>
                    <a:lnTo>
                      <a:pt x="27" y="104"/>
                    </a:lnTo>
                    <a:lnTo>
                      <a:pt x="18" y="120"/>
                    </a:lnTo>
                    <a:lnTo>
                      <a:pt x="116" y="86"/>
                    </a:lnTo>
                    <a:lnTo>
                      <a:pt x="243" y="165"/>
                    </a:lnTo>
                    <a:lnTo>
                      <a:pt x="346" y="110"/>
                    </a:lnTo>
                    <a:lnTo>
                      <a:pt x="406" y="123"/>
                    </a:lnTo>
                    <a:lnTo>
                      <a:pt x="482" y="198"/>
                    </a:lnTo>
                    <a:lnTo>
                      <a:pt x="508" y="198"/>
                    </a:lnTo>
                    <a:lnTo>
                      <a:pt x="534" y="250"/>
                    </a:lnTo>
                    <a:lnTo>
                      <a:pt x="528" y="348"/>
                    </a:lnTo>
                    <a:lnTo>
                      <a:pt x="545" y="360"/>
                    </a:lnTo>
                    <a:lnTo>
                      <a:pt x="549" y="342"/>
                    </a:lnTo>
                    <a:lnTo>
                      <a:pt x="573" y="342"/>
                    </a:lnTo>
                    <a:lnTo>
                      <a:pt x="549" y="389"/>
                    </a:lnTo>
                    <a:lnTo>
                      <a:pt x="613" y="454"/>
                    </a:lnTo>
                    <a:lnTo>
                      <a:pt x="623" y="434"/>
                    </a:lnTo>
                    <a:lnTo>
                      <a:pt x="628" y="481"/>
                    </a:lnTo>
                    <a:lnTo>
                      <a:pt x="649" y="491"/>
                    </a:lnTo>
                    <a:lnTo>
                      <a:pt x="672" y="546"/>
                    </a:lnTo>
                    <a:lnTo>
                      <a:pt x="693" y="546"/>
                    </a:lnTo>
                    <a:lnTo>
                      <a:pt x="743" y="598"/>
                    </a:lnTo>
                    <a:lnTo>
                      <a:pt x="770" y="601"/>
                    </a:lnTo>
                    <a:lnTo>
                      <a:pt x="770" y="609"/>
                    </a:lnTo>
                    <a:lnTo>
                      <a:pt x="751" y="622"/>
                    </a:lnTo>
                    <a:lnTo>
                      <a:pt x="795" y="617"/>
                    </a:lnTo>
                    <a:lnTo>
                      <a:pt x="822" y="604"/>
                    </a:lnTo>
                    <a:lnTo>
                      <a:pt x="837" y="533"/>
                    </a:lnTo>
                    <a:lnTo>
                      <a:pt x="845" y="536"/>
                    </a:lnTo>
                    <a:lnTo>
                      <a:pt x="837" y="436"/>
                    </a:lnTo>
                    <a:lnTo>
                      <a:pt x="827" y="407"/>
                    </a:lnTo>
                    <a:lnTo>
                      <a:pt x="736" y="261"/>
                    </a:lnTo>
                    <a:lnTo>
                      <a:pt x="665" y="123"/>
                    </a:lnTo>
                    <a:lnTo>
                      <a:pt x="622" y="10"/>
                    </a:lnTo>
                    <a:lnTo>
                      <a:pt x="610" y="7"/>
                    </a:lnTo>
                    <a:lnTo>
                      <a:pt x="571" y="0"/>
                    </a:lnTo>
                    <a:lnTo>
                      <a:pt x="560" y="12"/>
                    </a:lnTo>
                    <a:lnTo>
                      <a:pt x="566" y="54"/>
                    </a:lnTo>
                    <a:lnTo>
                      <a:pt x="550" y="52"/>
                    </a:lnTo>
                    <a:lnTo>
                      <a:pt x="547" y="33"/>
                    </a:lnTo>
                    <a:lnTo>
                      <a:pt x="278" y="49"/>
                    </a:lnTo>
                    <a:lnTo>
                      <a:pt x="260" y="18"/>
                    </a:lnTo>
                    <a:lnTo>
                      <a:pt x="1" y="41"/>
                    </a:lnTo>
                    <a:lnTo>
                      <a:pt x="0" y="6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79" name="Freeform 58"/>
              <p:cNvSpPr>
                <a:spLocks/>
              </p:cNvSpPr>
              <p:nvPr/>
            </p:nvSpPr>
            <p:spPr bwMode="auto">
              <a:xfrm>
                <a:off x="6030178" y="2455219"/>
                <a:ext cx="579568" cy="682528"/>
              </a:xfrm>
              <a:custGeom>
                <a:avLst/>
                <a:gdLst>
                  <a:gd name="T0" fmla="*/ 0 w 390"/>
                  <a:gd name="T1" fmla="*/ 78 h 429"/>
                  <a:gd name="T2" fmla="*/ 24 w 390"/>
                  <a:gd name="T3" fmla="*/ 374 h 429"/>
                  <a:gd name="T4" fmla="*/ 63 w 390"/>
                  <a:gd name="T5" fmla="*/ 380 h 429"/>
                  <a:gd name="T6" fmla="*/ 107 w 390"/>
                  <a:gd name="T7" fmla="*/ 414 h 429"/>
                  <a:gd name="T8" fmla="*/ 141 w 390"/>
                  <a:gd name="T9" fmla="*/ 413 h 429"/>
                  <a:gd name="T10" fmla="*/ 156 w 390"/>
                  <a:gd name="T11" fmla="*/ 400 h 429"/>
                  <a:gd name="T12" fmla="*/ 191 w 390"/>
                  <a:gd name="T13" fmla="*/ 429 h 429"/>
                  <a:gd name="T14" fmla="*/ 213 w 390"/>
                  <a:gd name="T15" fmla="*/ 403 h 429"/>
                  <a:gd name="T16" fmla="*/ 218 w 390"/>
                  <a:gd name="T17" fmla="*/ 358 h 429"/>
                  <a:gd name="T18" fmla="*/ 234 w 390"/>
                  <a:gd name="T19" fmla="*/ 366 h 429"/>
                  <a:gd name="T20" fmla="*/ 238 w 390"/>
                  <a:gd name="T21" fmla="*/ 328 h 429"/>
                  <a:gd name="T22" fmla="*/ 290 w 390"/>
                  <a:gd name="T23" fmla="*/ 272 h 429"/>
                  <a:gd name="T24" fmla="*/ 298 w 390"/>
                  <a:gd name="T25" fmla="*/ 178 h 429"/>
                  <a:gd name="T26" fmla="*/ 293 w 390"/>
                  <a:gd name="T27" fmla="*/ 158 h 429"/>
                  <a:gd name="T28" fmla="*/ 302 w 390"/>
                  <a:gd name="T29" fmla="*/ 149 h 429"/>
                  <a:gd name="T30" fmla="*/ 283 w 390"/>
                  <a:gd name="T31" fmla="*/ 0 h 429"/>
                  <a:gd name="T32" fmla="*/ 234 w 390"/>
                  <a:gd name="T33" fmla="*/ 34 h 429"/>
                  <a:gd name="T34" fmla="*/ 207 w 390"/>
                  <a:gd name="T35" fmla="*/ 69 h 429"/>
                  <a:gd name="T36" fmla="*/ 187 w 390"/>
                  <a:gd name="T37" fmla="*/ 71 h 429"/>
                  <a:gd name="T38" fmla="*/ 158 w 390"/>
                  <a:gd name="T39" fmla="*/ 90 h 429"/>
                  <a:gd name="T40" fmla="*/ 92 w 390"/>
                  <a:gd name="T41" fmla="*/ 60 h 429"/>
                  <a:gd name="T42" fmla="*/ 0 w 390"/>
                  <a:gd name="T43" fmla="*/ 78 h 429"/>
                  <a:gd name="T44" fmla="*/ 0 w 390"/>
                  <a:gd name="T45" fmla="*/ 78 h 4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9"/>
                  <a:gd name="T71" fmla="*/ 390 w 390"/>
                  <a:gd name="T72" fmla="*/ 429 h 4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9">
                    <a:moveTo>
                      <a:pt x="0" y="78"/>
                    </a:moveTo>
                    <a:lnTo>
                      <a:pt x="32" y="374"/>
                    </a:lnTo>
                    <a:lnTo>
                      <a:pt x="81" y="380"/>
                    </a:lnTo>
                    <a:lnTo>
                      <a:pt x="139" y="414"/>
                    </a:lnTo>
                    <a:lnTo>
                      <a:pt x="181" y="413"/>
                    </a:lnTo>
                    <a:lnTo>
                      <a:pt x="201" y="400"/>
                    </a:lnTo>
                    <a:lnTo>
                      <a:pt x="246" y="429"/>
                    </a:lnTo>
                    <a:lnTo>
                      <a:pt x="275" y="403"/>
                    </a:lnTo>
                    <a:lnTo>
                      <a:pt x="280" y="358"/>
                    </a:lnTo>
                    <a:lnTo>
                      <a:pt x="300" y="366"/>
                    </a:lnTo>
                    <a:lnTo>
                      <a:pt x="308" y="328"/>
                    </a:lnTo>
                    <a:lnTo>
                      <a:pt x="374" y="272"/>
                    </a:lnTo>
                    <a:lnTo>
                      <a:pt x="385" y="178"/>
                    </a:lnTo>
                    <a:lnTo>
                      <a:pt x="377" y="158"/>
                    </a:lnTo>
                    <a:lnTo>
                      <a:pt x="390" y="149"/>
                    </a:lnTo>
                    <a:lnTo>
                      <a:pt x="366" y="0"/>
                    </a:lnTo>
                    <a:lnTo>
                      <a:pt x="300" y="34"/>
                    </a:lnTo>
                    <a:lnTo>
                      <a:pt x="266" y="69"/>
                    </a:lnTo>
                    <a:lnTo>
                      <a:pt x="241" y="71"/>
                    </a:lnTo>
                    <a:lnTo>
                      <a:pt x="204" y="90"/>
                    </a:lnTo>
                    <a:lnTo>
                      <a:pt x="118" y="60"/>
                    </a:lnTo>
                    <a:lnTo>
                      <a:pt x="0" y="7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0" name="Freeform 59"/>
              <p:cNvSpPr>
                <a:spLocks/>
              </p:cNvSpPr>
              <p:nvPr/>
            </p:nvSpPr>
            <p:spPr bwMode="auto">
              <a:xfrm>
                <a:off x="6395408" y="2691875"/>
                <a:ext cx="624150" cy="639657"/>
              </a:xfrm>
              <a:custGeom>
                <a:avLst/>
                <a:gdLst>
                  <a:gd name="T0" fmla="*/ 0 w 418"/>
                  <a:gd name="T1" fmla="*/ 280 h 403"/>
                  <a:gd name="T2" fmla="*/ 12 w 418"/>
                  <a:gd name="T3" fmla="*/ 335 h 403"/>
                  <a:gd name="T4" fmla="*/ 55 w 418"/>
                  <a:gd name="T5" fmla="*/ 374 h 403"/>
                  <a:gd name="T6" fmla="*/ 75 w 418"/>
                  <a:gd name="T7" fmla="*/ 403 h 403"/>
                  <a:gd name="T8" fmla="*/ 137 w 418"/>
                  <a:gd name="T9" fmla="*/ 372 h 403"/>
                  <a:gd name="T10" fmla="*/ 165 w 418"/>
                  <a:gd name="T11" fmla="*/ 366 h 403"/>
                  <a:gd name="T12" fmla="*/ 180 w 418"/>
                  <a:gd name="T13" fmla="*/ 343 h 403"/>
                  <a:gd name="T14" fmla="*/ 203 w 418"/>
                  <a:gd name="T15" fmla="*/ 222 h 403"/>
                  <a:gd name="T16" fmla="*/ 229 w 418"/>
                  <a:gd name="T17" fmla="*/ 236 h 403"/>
                  <a:gd name="T18" fmla="*/ 281 w 418"/>
                  <a:gd name="T19" fmla="*/ 103 h 403"/>
                  <a:gd name="T20" fmla="*/ 320 w 418"/>
                  <a:gd name="T21" fmla="*/ 132 h 403"/>
                  <a:gd name="T22" fmla="*/ 326 w 418"/>
                  <a:gd name="T23" fmla="*/ 108 h 403"/>
                  <a:gd name="T24" fmla="*/ 299 w 418"/>
                  <a:gd name="T25" fmla="*/ 81 h 403"/>
                  <a:gd name="T26" fmla="*/ 277 w 418"/>
                  <a:gd name="T27" fmla="*/ 84 h 403"/>
                  <a:gd name="T28" fmla="*/ 270 w 418"/>
                  <a:gd name="T29" fmla="*/ 98 h 403"/>
                  <a:gd name="T30" fmla="*/ 229 w 418"/>
                  <a:gd name="T31" fmla="*/ 113 h 403"/>
                  <a:gd name="T32" fmla="*/ 204 w 418"/>
                  <a:gd name="T33" fmla="*/ 149 h 403"/>
                  <a:gd name="T34" fmla="*/ 197 w 418"/>
                  <a:gd name="T35" fmla="*/ 90 h 403"/>
                  <a:gd name="T36" fmla="*/ 126 w 418"/>
                  <a:gd name="T37" fmla="*/ 107 h 403"/>
                  <a:gd name="T38" fmla="*/ 112 w 418"/>
                  <a:gd name="T39" fmla="*/ 0 h 403"/>
                  <a:gd name="T40" fmla="*/ 102 w 418"/>
                  <a:gd name="T41" fmla="*/ 9 h 403"/>
                  <a:gd name="T42" fmla="*/ 109 w 418"/>
                  <a:gd name="T43" fmla="*/ 29 h 403"/>
                  <a:gd name="T44" fmla="*/ 100 w 418"/>
                  <a:gd name="T45" fmla="*/ 123 h 403"/>
                  <a:gd name="T46" fmla="*/ 49 w 418"/>
                  <a:gd name="T47" fmla="*/ 179 h 403"/>
                  <a:gd name="T48" fmla="*/ 42 w 418"/>
                  <a:gd name="T49" fmla="*/ 217 h 403"/>
                  <a:gd name="T50" fmla="*/ 26 w 418"/>
                  <a:gd name="T51" fmla="*/ 209 h 403"/>
                  <a:gd name="T52" fmla="*/ 23 w 418"/>
                  <a:gd name="T53" fmla="*/ 254 h 403"/>
                  <a:gd name="T54" fmla="*/ 0 w 418"/>
                  <a:gd name="T55" fmla="*/ 280 h 403"/>
                  <a:gd name="T56" fmla="*/ 0 w 418"/>
                  <a:gd name="T57" fmla="*/ 280 h 403"/>
                  <a:gd name="T58" fmla="*/ 0 w 418"/>
                  <a:gd name="T59" fmla="*/ 280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8"/>
                  <a:gd name="T91" fmla="*/ 0 h 403"/>
                  <a:gd name="T92" fmla="*/ 418 w 418"/>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8" h="403">
                    <a:moveTo>
                      <a:pt x="0" y="280"/>
                    </a:moveTo>
                    <a:lnTo>
                      <a:pt x="16" y="335"/>
                    </a:lnTo>
                    <a:lnTo>
                      <a:pt x="70" y="374"/>
                    </a:lnTo>
                    <a:lnTo>
                      <a:pt x="96" y="403"/>
                    </a:lnTo>
                    <a:lnTo>
                      <a:pt x="175" y="372"/>
                    </a:lnTo>
                    <a:lnTo>
                      <a:pt x="211" y="366"/>
                    </a:lnTo>
                    <a:lnTo>
                      <a:pt x="230" y="343"/>
                    </a:lnTo>
                    <a:lnTo>
                      <a:pt x="261" y="222"/>
                    </a:lnTo>
                    <a:lnTo>
                      <a:pt x="295" y="236"/>
                    </a:lnTo>
                    <a:lnTo>
                      <a:pt x="360" y="103"/>
                    </a:lnTo>
                    <a:lnTo>
                      <a:pt x="410" y="132"/>
                    </a:lnTo>
                    <a:lnTo>
                      <a:pt x="418" y="108"/>
                    </a:lnTo>
                    <a:lnTo>
                      <a:pt x="382" y="81"/>
                    </a:lnTo>
                    <a:lnTo>
                      <a:pt x="355" y="84"/>
                    </a:lnTo>
                    <a:lnTo>
                      <a:pt x="345" y="98"/>
                    </a:lnTo>
                    <a:lnTo>
                      <a:pt x="295" y="113"/>
                    </a:lnTo>
                    <a:lnTo>
                      <a:pt x="262" y="149"/>
                    </a:lnTo>
                    <a:lnTo>
                      <a:pt x="251" y="90"/>
                    </a:lnTo>
                    <a:lnTo>
                      <a:pt x="162" y="107"/>
                    </a:lnTo>
                    <a:lnTo>
                      <a:pt x="144" y="0"/>
                    </a:lnTo>
                    <a:lnTo>
                      <a:pt x="131" y="9"/>
                    </a:lnTo>
                    <a:lnTo>
                      <a:pt x="139" y="29"/>
                    </a:lnTo>
                    <a:lnTo>
                      <a:pt x="128" y="123"/>
                    </a:lnTo>
                    <a:lnTo>
                      <a:pt x="62" y="179"/>
                    </a:lnTo>
                    <a:lnTo>
                      <a:pt x="54" y="217"/>
                    </a:lnTo>
                    <a:lnTo>
                      <a:pt x="34" y="209"/>
                    </a:lnTo>
                    <a:lnTo>
                      <a:pt x="29" y="254"/>
                    </a:lnTo>
                    <a:lnTo>
                      <a:pt x="0" y="28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1" name="Freeform 60"/>
              <p:cNvSpPr>
                <a:spLocks/>
              </p:cNvSpPr>
              <p:nvPr/>
            </p:nvSpPr>
            <p:spPr bwMode="auto">
              <a:xfrm>
                <a:off x="6770928" y="2741608"/>
                <a:ext cx="632723" cy="322400"/>
              </a:xfrm>
              <a:custGeom>
                <a:avLst/>
                <a:gdLst>
                  <a:gd name="T0" fmla="*/ 0 w 424"/>
                  <a:gd name="T1" fmla="*/ 59 h 203"/>
                  <a:gd name="T2" fmla="*/ 8 w 424"/>
                  <a:gd name="T3" fmla="*/ 118 h 203"/>
                  <a:gd name="T4" fmla="*/ 35 w 424"/>
                  <a:gd name="T5" fmla="*/ 82 h 203"/>
                  <a:gd name="T6" fmla="*/ 73 w 424"/>
                  <a:gd name="T7" fmla="*/ 67 h 203"/>
                  <a:gd name="T8" fmla="*/ 82 w 424"/>
                  <a:gd name="T9" fmla="*/ 53 h 203"/>
                  <a:gd name="T10" fmla="*/ 103 w 424"/>
                  <a:gd name="T11" fmla="*/ 50 h 203"/>
                  <a:gd name="T12" fmla="*/ 131 w 424"/>
                  <a:gd name="T13" fmla="*/ 77 h 203"/>
                  <a:gd name="T14" fmla="*/ 150 w 424"/>
                  <a:gd name="T15" fmla="*/ 84 h 203"/>
                  <a:gd name="T16" fmla="*/ 185 w 424"/>
                  <a:gd name="T17" fmla="*/ 126 h 203"/>
                  <a:gd name="T18" fmla="*/ 173 w 424"/>
                  <a:gd name="T19" fmla="*/ 165 h 203"/>
                  <a:gd name="T20" fmla="*/ 178 w 424"/>
                  <a:gd name="T21" fmla="*/ 182 h 203"/>
                  <a:gd name="T22" fmla="*/ 192 w 424"/>
                  <a:gd name="T23" fmla="*/ 174 h 203"/>
                  <a:gd name="T24" fmla="*/ 206 w 424"/>
                  <a:gd name="T25" fmla="*/ 174 h 203"/>
                  <a:gd name="T26" fmla="*/ 215 w 424"/>
                  <a:gd name="T27" fmla="*/ 186 h 203"/>
                  <a:gd name="T28" fmla="*/ 232 w 424"/>
                  <a:gd name="T29" fmla="*/ 186 h 203"/>
                  <a:gd name="T30" fmla="*/ 237 w 424"/>
                  <a:gd name="T31" fmla="*/ 182 h 203"/>
                  <a:gd name="T32" fmla="*/ 226 w 424"/>
                  <a:gd name="T33" fmla="*/ 147 h 203"/>
                  <a:gd name="T34" fmla="*/ 225 w 424"/>
                  <a:gd name="T35" fmla="*/ 82 h 203"/>
                  <a:gd name="T36" fmla="*/ 211 w 424"/>
                  <a:gd name="T37" fmla="*/ 72 h 203"/>
                  <a:gd name="T38" fmla="*/ 237 w 424"/>
                  <a:gd name="T39" fmla="*/ 42 h 203"/>
                  <a:gd name="T40" fmla="*/ 238 w 424"/>
                  <a:gd name="T41" fmla="*/ 24 h 203"/>
                  <a:gd name="T42" fmla="*/ 254 w 424"/>
                  <a:gd name="T43" fmla="*/ 25 h 203"/>
                  <a:gd name="T44" fmla="*/ 234 w 424"/>
                  <a:gd name="T45" fmla="*/ 66 h 203"/>
                  <a:gd name="T46" fmla="*/ 247 w 424"/>
                  <a:gd name="T47" fmla="*/ 113 h 203"/>
                  <a:gd name="T48" fmla="*/ 251 w 424"/>
                  <a:gd name="T49" fmla="*/ 127 h 203"/>
                  <a:gd name="T50" fmla="*/ 260 w 424"/>
                  <a:gd name="T51" fmla="*/ 134 h 203"/>
                  <a:gd name="T52" fmla="*/ 245 w 424"/>
                  <a:gd name="T53" fmla="*/ 132 h 203"/>
                  <a:gd name="T54" fmla="*/ 247 w 424"/>
                  <a:gd name="T55" fmla="*/ 161 h 203"/>
                  <a:gd name="T56" fmla="*/ 276 w 424"/>
                  <a:gd name="T57" fmla="*/ 182 h 203"/>
                  <a:gd name="T58" fmla="*/ 282 w 424"/>
                  <a:gd name="T59" fmla="*/ 186 h 203"/>
                  <a:gd name="T60" fmla="*/ 290 w 424"/>
                  <a:gd name="T61" fmla="*/ 186 h 203"/>
                  <a:gd name="T62" fmla="*/ 286 w 424"/>
                  <a:gd name="T63" fmla="*/ 203 h 203"/>
                  <a:gd name="T64" fmla="*/ 318 w 424"/>
                  <a:gd name="T65" fmla="*/ 182 h 203"/>
                  <a:gd name="T66" fmla="*/ 326 w 424"/>
                  <a:gd name="T67" fmla="*/ 157 h 203"/>
                  <a:gd name="T68" fmla="*/ 332 w 424"/>
                  <a:gd name="T69" fmla="*/ 129 h 203"/>
                  <a:gd name="T70" fmla="*/ 286 w 424"/>
                  <a:gd name="T71" fmla="*/ 140 h 203"/>
                  <a:gd name="T72" fmla="*/ 256 w 424"/>
                  <a:gd name="T73" fmla="*/ 0 h 203"/>
                  <a:gd name="T74" fmla="*/ 0 w 424"/>
                  <a:gd name="T75" fmla="*/ 59 h 203"/>
                  <a:gd name="T76" fmla="*/ 0 w 424"/>
                  <a:gd name="T77" fmla="*/ 59 h 203"/>
                  <a:gd name="T78" fmla="*/ 0 w 424"/>
                  <a:gd name="T79" fmla="*/ 59 h 2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4"/>
                  <a:gd name="T121" fmla="*/ 0 h 203"/>
                  <a:gd name="T122" fmla="*/ 424 w 424"/>
                  <a:gd name="T123" fmla="*/ 203 h 2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4" h="203">
                    <a:moveTo>
                      <a:pt x="0" y="59"/>
                    </a:moveTo>
                    <a:lnTo>
                      <a:pt x="11" y="118"/>
                    </a:lnTo>
                    <a:lnTo>
                      <a:pt x="44" y="82"/>
                    </a:lnTo>
                    <a:lnTo>
                      <a:pt x="94" y="67"/>
                    </a:lnTo>
                    <a:lnTo>
                      <a:pt x="104" y="53"/>
                    </a:lnTo>
                    <a:lnTo>
                      <a:pt x="131" y="50"/>
                    </a:lnTo>
                    <a:lnTo>
                      <a:pt x="167" y="77"/>
                    </a:lnTo>
                    <a:lnTo>
                      <a:pt x="191" y="84"/>
                    </a:lnTo>
                    <a:lnTo>
                      <a:pt x="236" y="126"/>
                    </a:lnTo>
                    <a:lnTo>
                      <a:pt x="220" y="165"/>
                    </a:lnTo>
                    <a:lnTo>
                      <a:pt x="227" y="182"/>
                    </a:lnTo>
                    <a:lnTo>
                      <a:pt x="246" y="174"/>
                    </a:lnTo>
                    <a:lnTo>
                      <a:pt x="264" y="174"/>
                    </a:lnTo>
                    <a:lnTo>
                      <a:pt x="274" y="186"/>
                    </a:lnTo>
                    <a:lnTo>
                      <a:pt x="295" y="186"/>
                    </a:lnTo>
                    <a:lnTo>
                      <a:pt x="303" y="182"/>
                    </a:lnTo>
                    <a:lnTo>
                      <a:pt x="288" y="147"/>
                    </a:lnTo>
                    <a:lnTo>
                      <a:pt x="287" y="82"/>
                    </a:lnTo>
                    <a:lnTo>
                      <a:pt x="269" y="72"/>
                    </a:lnTo>
                    <a:lnTo>
                      <a:pt x="303" y="42"/>
                    </a:lnTo>
                    <a:lnTo>
                      <a:pt x="304" y="24"/>
                    </a:lnTo>
                    <a:lnTo>
                      <a:pt x="324" y="25"/>
                    </a:lnTo>
                    <a:lnTo>
                      <a:pt x="300" y="66"/>
                    </a:lnTo>
                    <a:lnTo>
                      <a:pt x="314" y="113"/>
                    </a:lnTo>
                    <a:lnTo>
                      <a:pt x="321" y="127"/>
                    </a:lnTo>
                    <a:lnTo>
                      <a:pt x="330" y="134"/>
                    </a:lnTo>
                    <a:lnTo>
                      <a:pt x="311" y="132"/>
                    </a:lnTo>
                    <a:lnTo>
                      <a:pt x="317" y="161"/>
                    </a:lnTo>
                    <a:lnTo>
                      <a:pt x="351" y="182"/>
                    </a:lnTo>
                    <a:lnTo>
                      <a:pt x="360" y="186"/>
                    </a:lnTo>
                    <a:lnTo>
                      <a:pt x="369" y="186"/>
                    </a:lnTo>
                    <a:lnTo>
                      <a:pt x="364" y="203"/>
                    </a:lnTo>
                    <a:lnTo>
                      <a:pt x="406" y="182"/>
                    </a:lnTo>
                    <a:lnTo>
                      <a:pt x="415" y="157"/>
                    </a:lnTo>
                    <a:lnTo>
                      <a:pt x="424" y="129"/>
                    </a:lnTo>
                    <a:lnTo>
                      <a:pt x="364" y="140"/>
                    </a:lnTo>
                    <a:lnTo>
                      <a:pt x="326" y="0"/>
                    </a:lnTo>
                    <a:lnTo>
                      <a:pt x="0" y="5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2" name="Freeform 61"/>
              <p:cNvSpPr>
                <a:spLocks/>
              </p:cNvSpPr>
              <p:nvPr/>
            </p:nvSpPr>
            <p:spPr bwMode="auto">
              <a:xfrm>
                <a:off x="6292526" y="2856505"/>
                <a:ext cx="1071687" cy="629367"/>
              </a:xfrm>
              <a:custGeom>
                <a:avLst/>
                <a:gdLst>
                  <a:gd name="T0" fmla="*/ 52 w 718"/>
                  <a:gd name="T1" fmla="*/ 355 h 397"/>
                  <a:gd name="T2" fmla="*/ 52 w 718"/>
                  <a:gd name="T3" fmla="*/ 345 h 397"/>
                  <a:gd name="T4" fmla="*/ 88 w 718"/>
                  <a:gd name="T5" fmla="*/ 300 h 397"/>
                  <a:gd name="T6" fmla="*/ 109 w 718"/>
                  <a:gd name="T7" fmla="*/ 271 h 397"/>
                  <a:gd name="T8" fmla="*/ 129 w 718"/>
                  <a:gd name="T9" fmla="*/ 300 h 397"/>
                  <a:gd name="T10" fmla="*/ 190 w 718"/>
                  <a:gd name="T11" fmla="*/ 269 h 397"/>
                  <a:gd name="T12" fmla="*/ 218 w 718"/>
                  <a:gd name="T13" fmla="*/ 263 h 397"/>
                  <a:gd name="T14" fmla="*/ 233 w 718"/>
                  <a:gd name="T15" fmla="*/ 240 h 397"/>
                  <a:gd name="T16" fmla="*/ 258 w 718"/>
                  <a:gd name="T17" fmla="*/ 119 h 397"/>
                  <a:gd name="T18" fmla="*/ 285 w 718"/>
                  <a:gd name="T19" fmla="*/ 133 h 397"/>
                  <a:gd name="T20" fmla="*/ 335 w 718"/>
                  <a:gd name="T21" fmla="*/ 0 h 397"/>
                  <a:gd name="T22" fmla="*/ 374 w 718"/>
                  <a:gd name="T23" fmla="*/ 29 h 397"/>
                  <a:gd name="T24" fmla="*/ 381 w 718"/>
                  <a:gd name="T25" fmla="*/ 5 h 397"/>
                  <a:gd name="T26" fmla="*/ 399 w 718"/>
                  <a:gd name="T27" fmla="*/ 12 h 397"/>
                  <a:gd name="T28" fmla="*/ 435 w 718"/>
                  <a:gd name="T29" fmla="*/ 54 h 397"/>
                  <a:gd name="T30" fmla="*/ 422 w 718"/>
                  <a:gd name="T31" fmla="*/ 93 h 397"/>
                  <a:gd name="T32" fmla="*/ 427 w 718"/>
                  <a:gd name="T33" fmla="*/ 110 h 397"/>
                  <a:gd name="T34" fmla="*/ 442 w 718"/>
                  <a:gd name="T35" fmla="*/ 102 h 397"/>
                  <a:gd name="T36" fmla="*/ 453 w 718"/>
                  <a:gd name="T37" fmla="*/ 120 h 397"/>
                  <a:gd name="T38" fmla="*/ 508 w 718"/>
                  <a:gd name="T39" fmla="*/ 143 h 397"/>
                  <a:gd name="T40" fmla="*/ 458 w 718"/>
                  <a:gd name="T41" fmla="*/ 140 h 397"/>
                  <a:gd name="T42" fmla="*/ 510 w 718"/>
                  <a:gd name="T43" fmla="*/ 199 h 397"/>
                  <a:gd name="T44" fmla="*/ 477 w 718"/>
                  <a:gd name="T45" fmla="*/ 193 h 397"/>
                  <a:gd name="T46" fmla="*/ 544 w 718"/>
                  <a:gd name="T47" fmla="*/ 248 h 397"/>
                  <a:gd name="T48" fmla="*/ 561 w 718"/>
                  <a:gd name="T49" fmla="*/ 285 h 397"/>
                  <a:gd name="T50" fmla="*/ 550 w 718"/>
                  <a:gd name="T51" fmla="*/ 280 h 397"/>
                  <a:gd name="T52" fmla="*/ 548 w 718"/>
                  <a:gd name="T53" fmla="*/ 290 h 397"/>
                  <a:gd name="T54" fmla="*/ 326 w 718"/>
                  <a:gd name="T55" fmla="*/ 343 h 397"/>
                  <a:gd name="T56" fmla="*/ 144 w 718"/>
                  <a:gd name="T57" fmla="*/ 373 h 397"/>
                  <a:gd name="T58" fmla="*/ 0 w 718"/>
                  <a:gd name="T59" fmla="*/ 397 h 397"/>
                  <a:gd name="T60" fmla="*/ 52 w 718"/>
                  <a:gd name="T61" fmla="*/ 355 h 397"/>
                  <a:gd name="T62" fmla="*/ 52 w 718"/>
                  <a:gd name="T63" fmla="*/ 355 h 3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8"/>
                  <a:gd name="T97" fmla="*/ 0 h 397"/>
                  <a:gd name="T98" fmla="*/ 718 w 718"/>
                  <a:gd name="T99" fmla="*/ 397 h 3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8" h="397">
                    <a:moveTo>
                      <a:pt x="66" y="355"/>
                    </a:moveTo>
                    <a:lnTo>
                      <a:pt x="66" y="345"/>
                    </a:lnTo>
                    <a:lnTo>
                      <a:pt x="113" y="300"/>
                    </a:lnTo>
                    <a:lnTo>
                      <a:pt x="139" y="271"/>
                    </a:lnTo>
                    <a:lnTo>
                      <a:pt x="165" y="300"/>
                    </a:lnTo>
                    <a:lnTo>
                      <a:pt x="244" y="269"/>
                    </a:lnTo>
                    <a:lnTo>
                      <a:pt x="280" y="263"/>
                    </a:lnTo>
                    <a:lnTo>
                      <a:pt x="299" y="240"/>
                    </a:lnTo>
                    <a:lnTo>
                      <a:pt x="330" y="119"/>
                    </a:lnTo>
                    <a:lnTo>
                      <a:pt x="364" y="133"/>
                    </a:lnTo>
                    <a:lnTo>
                      <a:pt x="429" y="0"/>
                    </a:lnTo>
                    <a:lnTo>
                      <a:pt x="479" y="29"/>
                    </a:lnTo>
                    <a:lnTo>
                      <a:pt x="487" y="5"/>
                    </a:lnTo>
                    <a:lnTo>
                      <a:pt x="511" y="12"/>
                    </a:lnTo>
                    <a:lnTo>
                      <a:pt x="556" y="54"/>
                    </a:lnTo>
                    <a:lnTo>
                      <a:pt x="540" y="93"/>
                    </a:lnTo>
                    <a:lnTo>
                      <a:pt x="547" y="110"/>
                    </a:lnTo>
                    <a:lnTo>
                      <a:pt x="566" y="102"/>
                    </a:lnTo>
                    <a:lnTo>
                      <a:pt x="581" y="120"/>
                    </a:lnTo>
                    <a:lnTo>
                      <a:pt x="650" y="143"/>
                    </a:lnTo>
                    <a:lnTo>
                      <a:pt x="586" y="140"/>
                    </a:lnTo>
                    <a:lnTo>
                      <a:pt x="654" y="199"/>
                    </a:lnTo>
                    <a:lnTo>
                      <a:pt x="610" y="193"/>
                    </a:lnTo>
                    <a:lnTo>
                      <a:pt x="697" y="248"/>
                    </a:lnTo>
                    <a:lnTo>
                      <a:pt x="718" y="285"/>
                    </a:lnTo>
                    <a:lnTo>
                      <a:pt x="704" y="280"/>
                    </a:lnTo>
                    <a:lnTo>
                      <a:pt x="701" y="290"/>
                    </a:lnTo>
                    <a:lnTo>
                      <a:pt x="417" y="343"/>
                    </a:lnTo>
                    <a:lnTo>
                      <a:pt x="184" y="373"/>
                    </a:lnTo>
                    <a:lnTo>
                      <a:pt x="0" y="397"/>
                    </a:lnTo>
                    <a:lnTo>
                      <a:pt x="66" y="3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3" name="Freeform 62"/>
              <p:cNvSpPr>
                <a:spLocks/>
              </p:cNvSpPr>
              <p:nvPr/>
            </p:nvSpPr>
            <p:spPr bwMode="auto">
              <a:xfrm>
                <a:off x="7319631" y="3029710"/>
                <a:ext cx="58300" cy="157770"/>
              </a:xfrm>
              <a:custGeom>
                <a:avLst/>
                <a:gdLst>
                  <a:gd name="T0" fmla="*/ 0 w 38"/>
                  <a:gd name="T1" fmla="*/ 103 h 99"/>
                  <a:gd name="T2" fmla="*/ 9 w 38"/>
                  <a:gd name="T3" fmla="*/ 76 h 99"/>
                  <a:gd name="T4" fmla="*/ 23 w 38"/>
                  <a:gd name="T5" fmla="*/ 59 h 99"/>
                  <a:gd name="T6" fmla="*/ 30 w 38"/>
                  <a:gd name="T7" fmla="*/ 0 h 99"/>
                  <a:gd name="T8" fmla="*/ 10 w 38"/>
                  <a:gd name="T9" fmla="*/ 13 h 99"/>
                  <a:gd name="T10" fmla="*/ 0 w 38"/>
                  <a:gd name="T11" fmla="*/ 69 h 99"/>
                  <a:gd name="T12" fmla="*/ 0 w 38"/>
                  <a:gd name="T13" fmla="*/ 103 h 99"/>
                  <a:gd name="T14" fmla="*/ 0 w 38"/>
                  <a:gd name="T15" fmla="*/ 103 h 99"/>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99"/>
                  <a:gd name="T26" fmla="*/ 38 w 3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99">
                    <a:moveTo>
                      <a:pt x="0" y="99"/>
                    </a:moveTo>
                    <a:lnTo>
                      <a:pt x="13" y="72"/>
                    </a:lnTo>
                    <a:lnTo>
                      <a:pt x="27" y="55"/>
                    </a:lnTo>
                    <a:lnTo>
                      <a:pt x="38" y="0"/>
                    </a:lnTo>
                    <a:lnTo>
                      <a:pt x="14" y="13"/>
                    </a:lnTo>
                    <a:lnTo>
                      <a:pt x="0" y="65"/>
                    </a:lnTo>
                    <a:lnTo>
                      <a:pt x="0"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4" name="Freeform 63"/>
              <p:cNvSpPr>
                <a:spLocks/>
              </p:cNvSpPr>
              <p:nvPr/>
            </p:nvSpPr>
            <p:spPr bwMode="auto">
              <a:xfrm>
                <a:off x="6230797" y="3316097"/>
                <a:ext cx="1184857" cy="548767"/>
              </a:xfrm>
              <a:custGeom>
                <a:avLst/>
                <a:gdLst>
                  <a:gd name="T0" fmla="*/ 0 w 793"/>
                  <a:gd name="T1" fmla="*/ 298 h 346"/>
                  <a:gd name="T2" fmla="*/ 88 w 793"/>
                  <a:gd name="T3" fmla="*/ 283 h 346"/>
                  <a:gd name="T4" fmla="*/ 142 w 793"/>
                  <a:gd name="T5" fmla="*/ 251 h 346"/>
                  <a:gd name="T6" fmla="*/ 242 w 793"/>
                  <a:gd name="T7" fmla="*/ 238 h 346"/>
                  <a:gd name="T8" fmla="*/ 281 w 793"/>
                  <a:gd name="T9" fmla="*/ 270 h 346"/>
                  <a:gd name="T10" fmla="*/ 346 w 793"/>
                  <a:gd name="T11" fmla="*/ 259 h 346"/>
                  <a:gd name="T12" fmla="*/ 443 w 793"/>
                  <a:gd name="T13" fmla="*/ 346 h 346"/>
                  <a:gd name="T14" fmla="*/ 483 w 793"/>
                  <a:gd name="T15" fmla="*/ 335 h 346"/>
                  <a:gd name="T16" fmla="*/ 536 w 793"/>
                  <a:gd name="T17" fmla="*/ 235 h 346"/>
                  <a:gd name="T18" fmla="*/ 581 w 793"/>
                  <a:gd name="T19" fmla="*/ 214 h 346"/>
                  <a:gd name="T20" fmla="*/ 594 w 793"/>
                  <a:gd name="T21" fmla="*/ 185 h 346"/>
                  <a:gd name="T22" fmla="*/ 547 w 793"/>
                  <a:gd name="T23" fmla="*/ 194 h 346"/>
                  <a:gd name="T24" fmla="*/ 534 w 793"/>
                  <a:gd name="T25" fmla="*/ 175 h 346"/>
                  <a:gd name="T26" fmla="*/ 563 w 793"/>
                  <a:gd name="T27" fmla="*/ 165 h 346"/>
                  <a:gd name="T28" fmla="*/ 562 w 793"/>
                  <a:gd name="T29" fmla="*/ 152 h 346"/>
                  <a:gd name="T30" fmla="*/ 530 w 793"/>
                  <a:gd name="T31" fmla="*/ 138 h 346"/>
                  <a:gd name="T32" fmla="*/ 572 w 793"/>
                  <a:gd name="T33" fmla="*/ 118 h 346"/>
                  <a:gd name="T34" fmla="*/ 569 w 793"/>
                  <a:gd name="T35" fmla="*/ 139 h 346"/>
                  <a:gd name="T36" fmla="*/ 596 w 793"/>
                  <a:gd name="T37" fmla="*/ 139 h 346"/>
                  <a:gd name="T38" fmla="*/ 611 w 793"/>
                  <a:gd name="T39" fmla="*/ 102 h 346"/>
                  <a:gd name="T40" fmla="*/ 621 w 793"/>
                  <a:gd name="T41" fmla="*/ 100 h 346"/>
                  <a:gd name="T42" fmla="*/ 614 w 793"/>
                  <a:gd name="T43" fmla="*/ 70 h 346"/>
                  <a:gd name="T44" fmla="*/ 596 w 793"/>
                  <a:gd name="T45" fmla="*/ 100 h 346"/>
                  <a:gd name="T46" fmla="*/ 577 w 793"/>
                  <a:gd name="T47" fmla="*/ 31 h 346"/>
                  <a:gd name="T48" fmla="*/ 590 w 793"/>
                  <a:gd name="T49" fmla="*/ 28 h 346"/>
                  <a:gd name="T50" fmla="*/ 608 w 793"/>
                  <a:gd name="T51" fmla="*/ 47 h 346"/>
                  <a:gd name="T52" fmla="*/ 595 w 793"/>
                  <a:gd name="T53" fmla="*/ 15 h 346"/>
                  <a:gd name="T54" fmla="*/ 581 w 793"/>
                  <a:gd name="T55" fmla="*/ 0 h 346"/>
                  <a:gd name="T56" fmla="*/ 358 w 793"/>
                  <a:gd name="T57" fmla="*/ 53 h 346"/>
                  <a:gd name="T58" fmla="*/ 176 w 793"/>
                  <a:gd name="T59" fmla="*/ 83 h 346"/>
                  <a:gd name="T60" fmla="*/ 151 w 793"/>
                  <a:gd name="T61" fmla="*/ 146 h 346"/>
                  <a:gd name="T62" fmla="*/ 111 w 793"/>
                  <a:gd name="T63" fmla="*/ 157 h 346"/>
                  <a:gd name="T64" fmla="*/ 92 w 793"/>
                  <a:gd name="T65" fmla="*/ 188 h 346"/>
                  <a:gd name="T66" fmla="*/ 22 w 793"/>
                  <a:gd name="T67" fmla="*/ 241 h 346"/>
                  <a:gd name="T68" fmla="*/ 19 w 793"/>
                  <a:gd name="T69" fmla="*/ 261 h 346"/>
                  <a:gd name="T70" fmla="*/ 0 w 793"/>
                  <a:gd name="T71" fmla="*/ 272 h 346"/>
                  <a:gd name="T72" fmla="*/ 0 w 793"/>
                  <a:gd name="T73" fmla="*/ 298 h 346"/>
                  <a:gd name="T74" fmla="*/ 0 w 793"/>
                  <a:gd name="T75" fmla="*/ 298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3" y="283"/>
                    </a:lnTo>
                    <a:lnTo>
                      <a:pt x="181" y="251"/>
                    </a:lnTo>
                    <a:lnTo>
                      <a:pt x="308" y="238"/>
                    </a:lnTo>
                    <a:lnTo>
                      <a:pt x="359" y="270"/>
                    </a:lnTo>
                    <a:lnTo>
                      <a:pt x="442" y="259"/>
                    </a:lnTo>
                    <a:lnTo>
                      <a:pt x="567" y="346"/>
                    </a:lnTo>
                    <a:lnTo>
                      <a:pt x="615" y="335"/>
                    </a:lnTo>
                    <a:lnTo>
                      <a:pt x="685" y="235"/>
                    </a:lnTo>
                    <a:lnTo>
                      <a:pt x="742" y="214"/>
                    </a:lnTo>
                    <a:lnTo>
                      <a:pt x="758" y="185"/>
                    </a:lnTo>
                    <a:lnTo>
                      <a:pt x="698" y="194"/>
                    </a:lnTo>
                    <a:lnTo>
                      <a:pt x="682" y="175"/>
                    </a:lnTo>
                    <a:lnTo>
                      <a:pt x="719" y="165"/>
                    </a:lnTo>
                    <a:lnTo>
                      <a:pt x="717" y="152"/>
                    </a:lnTo>
                    <a:lnTo>
                      <a:pt x="677" y="138"/>
                    </a:lnTo>
                    <a:lnTo>
                      <a:pt x="730" y="118"/>
                    </a:lnTo>
                    <a:lnTo>
                      <a:pt x="727" y="139"/>
                    </a:lnTo>
                    <a:lnTo>
                      <a:pt x="761" y="139"/>
                    </a:lnTo>
                    <a:lnTo>
                      <a:pt x="780" y="102"/>
                    </a:lnTo>
                    <a:lnTo>
                      <a:pt x="793" y="100"/>
                    </a:lnTo>
                    <a:lnTo>
                      <a:pt x="785" y="70"/>
                    </a:lnTo>
                    <a:lnTo>
                      <a:pt x="761" y="100"/>
                    </a:lnTo>
                    <a:lnTo>
                      <a:pt x="737" y="31"/>
                    </a:lnTo>
                    <a:lnTo>
                      <a:pt x="753" y="28"/>
                    </a:lnTo>
                    <a:lnTo>
                      <a:pt x="776" y="47"/>
                    </a:lnTo>
                    <a:lnTo>
                      <a:pt x="759" y="15"/>
                    </a:lnTo>
                    <a:lnTo>
                      <a:pt x="742" y="0"/>
                    </a:lnTo>
                    <a:lnTo>
                      <a:pt x="458" y="53"/>
                    </a:lnTo>
                    <a:lnTo>
                      <a:pt x="225" y="83"/>
                    </a:lnTo>
                    <a:lnTo>
                      <a:pt x="193" y="146"/>
                    </a:lnTo>
                    <a:lnTo>
                      <a:pt x="141" y="157"/>
                    </a:lnTo>
                    <a:lnTo>
                      <a:pt x="118" y="188"/>
                    </a:lnTo>
                    <a:lnTo>
                      <a:pt x="28" y="241"/>
                    </a:lnTo>
                    <a:lnTo>
                      <a:pt x="23" y="261"/>
                    </a:lnTo>
                    <a:lnTo>
                      <a:pt x="0" y="272"/>
                    </a:lnTo>
                    <a:lnTo>
                      <a:pt x="0" y="29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5" name="Freeform 64"/>
              <p:cNvSpPr>
                <a:spLocks/>
              </p:cNvSpPr>
              <p:nvPr/>
            </p:nvSpPr>
            <p:spPr bwMode="auto">
              <a:xfrm>
                <a:off x="6371403" y="3693374"/>
                <a:ext cx="706455" cy="557342"/>
              </a:xfrm>
              <a:custGeom>
                <a:avLst/>
                <a:gdLst>
                  <a:gd name="T0" fmla="*/ 15 w 473"/>
                  <a:gd name="T1" fmla="*/ 45 h 351"/>
                  <a:gd name="T2" fmla="*/ 68 w 473"/>
                  <a:gd name="T3" fmla="*/ 13 h 351"/>
                  <a:gd name="T4" fmla="*/ 167 w 473"/>
                  <a:gd name="T5" fmla="*/ 0 h 351"/>
                  <a:gd name="T6" fmla="*/ 207 w 473"/>
                  <a:gd name="T7" fmla="*/ 32 h 351"/>
                  <a:gd name="T8" fmla="*/ 273 w 473"/>
                  <a:gd name="T9" fmla="*/ 21 h 351"/>
                  <a:gd name="T10" fmla="*/ 371 w 473"/>
                  <a:gd name="T11" fmla="*/ 108 h 351"/>
                  <a:gd name="T12" fmla="*/ 327 w 473"/>
                  <a:gd name="T13" fmla="*/ 175 h 351"/>
                  <a:gd name="T14" fmla="*/ 330 w 473"/>
                  <a:gd name="T15" fmla="*/ 204 h 351"/>
                  <a:gd name="T16" fmla="*/ 255 w 473"/>
                  <a:gd name="T17" fmla="*/ 290 h 351"/>
                  <a:gd name="T18" fmla="*/ 245 w 473"/>
                  <a:gd name="T19" fmla="*/ 293 h 351"/>
                  <a:gd name="T20" fmla="*/ 237 w 473"/>
                  <a:gd name="T21" fmla="*/ 319 h 351"/>
                  <a:gd name="T22" fmla="*/ 221 w 473"/>
                  <a:gd name="T23" fmla="*/ 304 h 351"/>
                  <a:gd name="T24" fmla="*/ 235 w 473"/>
                  <a:gd name="T25" fmla="*/ 327 h 351"/>
                  <a:gd name="T26" fmla="*/ 221 w 473"/>
                  <a:gd name="T27" fmla="*/ 351 h 351"/>
                  <a:gd name="T28" fmla="*/ 207 w 473"/>
                  <a:gd name="T29" fmla="*/ 348 h 351"/>
                  <a:gd name="T30" fmla="*/ 157 w 473"/>
                  <a:gd name="T31" fmla="*/ 248 h 351"/>
                  <a:gd name="T32" fmla="*/ 48 w 473"/>
                  <a:gd name="T33" fmla="*/ 121 h 351"/>
                  <a:gd name="T34" fmla="*/ 0 w 473"/>
                  <a:gd name="T35" fmla="*/ 83 h 351"/>
                  <a:gd name="T36" fmla="*/ 15 w 473"/>
                  <a:gd name="T37" fmla="*/ 45 h 351"/>
                  <a:gd name="T38" fmla="*/ 15 w 473"/>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3"/>
                  <a:gd name="T61" fmla="*/ 0 h 351"/>
                  <a:gd name="T62" fmla="*/ 473 w 473"/>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3" h="351">
                    <a:moveTo>
                      <a:pt x="19" y="45"/>
                    </a:moveTo>
                    <a:lnTo>
                      <a:pt x="87" y="13"/>
                    </a:lnTo>
                    <a:lnTo>
                      <a:pt x="214" y="0"/>
                    </a:lnTo>
                    <a:lnTo>
                      <a:pt x="265" y="32"/>
                    </a:lnTo>
                    <a:lnTo>
                      <a:pt x="348" y="21"/>
                    </a:lnTo>
                    <a:lnTo>
                      <a:pt x="473" y="108"/>
                    </a:lnTo>
                    <a:lnTo>
                      <a:pt x="418" y="175"/>
                    </a:lnTo>
                    <a:lnTo>
                      <a:pt x="421" y="204"/>
                    </a:lnTo>
                    <a:lnTo>
                      <a:pt x="325" y="290"/>
                    </a:lnTo>
                    <a:lnTo>
                      <a:pt x="311" y="293"/>
                    </a:lnTo>
                    <a:lnTo>
                      <a:pt x="303" y="319"/>
                    </a:lnTo>
                    <a:lnTo>
                      <a:pt x="283" y="304"/>
                    </a:lnTo>
                    <a:lnTo>
                      <a:pt x="301" y="327"/>
                    </a:lnTo>
                    <a:lnTo>
                      <a:pt x="283" y="351"/>
                    </a:lnTo>
                    <a:lnTo>
                      <a:pt x="265" y="348"/>
                    </a:lnTo>
                    <a:lnTo>
                      <a:pt x="201" y="248"/>
                    </a:lnTo>
                    <a:lnTo>
                      <a:pt x="61" y="121"/>
                    </a:lnTo>
                    <a:lnTo>
                      <a:pt x="0" y="83"/>
                    </a:lnTo>
                    <a:lnTo>
                      <a:pt x="19" y="4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6" name="Freeform 65"/>
              <p:cNvSpPr>
                <a:spLocks/>
              </p:cNvSpPr>
              <p:nvPr/>
            </p:nvSpPr>
            <p:spPr bwMode="auto">
              <a:xfrm>
                <a:off x="7256187" y="2717599"/>
                <a:ext cx="147464" cy="246945"/>
              </a:xfrm>
              <a:custGeom>
                <a:avLst/>
                <a:gdLst>
                  <a:gd name="T0" fmla="*/ 0 w 98"/>
                  <a:gd name="T1" fmla="*/ 15 h 155"/>
                  <a:gd name="T2" fmla="*/ 9 w 98"/>
                  <a:gd name="T3" fmla="*/ 0 h 155"/>
                  <a:gd name="T4" fmla="*/ 26 w 98"/>
                  <a:gd name="T5" fmla="*/ 0 h 155"/>
                  <a:gd name="T6" fmla="*/ 21 w 98"/>
                  <a:gd name="T7" fmla="*/ 15 h 155"/>
                  <a:gd name="T8" fmla="*/ 17 w 98"/>
                  <a:gd name="T9" fmla="*/ 21 h 155"/>
                  <a:gd name="T10" fmla="*/ 20 w 98"/>
                  <a:gd name="T11" fmla="*/ 39 h 155"/>
                  <a:gd name="T12" fmla="*/ 40 w 98"/>
                  <a:gd name="T13" fmla="*/ 63 h 155"/>
                  <a:gd name="T14" fmla="*/ 42 w 98"/>
                  <a:gd name="T15" fmla="*/ 81 h 155"/>
                  <a:gd name="T16" fmla="*/ 58 w 98"/>
                  <a:gd name="T17" fmla="*/ 104 h 155"/>
                  <a:gd name="T18" fmla="*/ 71 w 98"/>
                  <a:gd name="T19" fmla="*/ 108 h 155"/>
                  <a:gd name="T20" fmla="*/ 76 w 98"/>
                  <a:gd name="T21" fmla="*/ 123 h 155"/>
                  <a:gd name="T22" fmla="*/ 65 w 98"/>
                  <a:gd name="T23" fmla="*/ 134 h 155"/>
                  <a:gd name="T24" fmla="*/ 76 w 98"/>
                  <a:gd name="T25" fmla="*/ 133 h 155"/>
                  <a:gd name="T26" fmla="*/ 80 w 98"/>
                  <a:gd name="T27" fmla="*/ 144 h 155"/>
                  <a:gd name="T28" fmla="*/ 30 w 98"/>
                  <a:gd name="T29" fmla="*/ 155 h 155"/>
                  <a:gd name="T30" fmla="*/ 0 w 98"/>
                  <a:gd name="T31" fmla="*/ 15 h 155"/>
                  <a:gd name="T32" fmla="*/ 0 w 98"/>
                  <a:gd name="T33" fmla="*/ 15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55"/>
                  <a:gd name="T53" fmla="*/ 98 w 98"/>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55">
                    <a:moveTo>
                      <a:pt x="0" y="15"/>
                    </a:moveTo>
                    <a:lnTo>
                      <a:pt x="12" y="0"/>
                    </a:lnTo>
                    <a:lnTo>
                      <a:pt x="32" y="0"/>
                    </a:lnTo>
                    <a:lnTo>
                      <a:pt x="25" y="15"/>
                    </a:lnTo>
                    <a:lnTo>
                      <a:pt x="21" y="21"/>
                    </a:lnTo>
                    <a:lnTo>
                      <a:pt x="24" y="39"/>
                    </a:lnTo>
                    <a:lnTo>
                      <a:pt x="48" y="63"/>
                    </a:lnTo>
                    <a:lnTo>
                      <a:pt x="51" y="81"/>
                    </a:lnTo>
                    <a:lnTo>
                      <a:pt x="71" y="104"/>
                    </a:lnTo>
                    <a:lnTo>
                      <a:pt x="87" y="108"/>
                    </a:lnTo>
                    <a:lnTo>
                      <a:pt x="93" y="123"/>
                    </a:lnTo>
                    <a:lnTo>
                      <a:pt x="80" y="134"/>
                    </a:lnTo>
                    <a:lnTo>
                      <a:pt x="93" y="133"/>
                    </a:lnTo>
                    <a:lnTo>
                      <a:pt x="98" y="144"/>
                    </a:lnTo>
                    <a:lnTo>
                      <a:pt x="38" y="155"/>
                    </a:lnTo>
                    <a:lnTo>
                      <a:pt x="0" y="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7" name="Freeform 66"/>
              <p:cNvSpPr>
                <a:spLocks/>
              </p:cNvSpPr>
              <p:nvPr/>
            </p:nvSpPr>
            <p:spPr bwMode="auto">
              <a:xfrm>
                <a:off x="6575452" y="2323173"/>
                <a:ext cx="804193" cy="538477"/>
              </a:xfrm>
              <a:custGeom>
                <a:avLst/>
                <a:gdLst>
                  <a:gd name="T0" fmla="*/ 34 w 539"/>
                  <a:gd name="T1" fmla="*/ 343 h 339"/>
                  <a:gd name="T2" fmla="*/ 103 w 539"/>
                  <a:gd name="T3" fmla="*/ 326 h 339"/>
                  <a:gd name="T4" fmla="*/ 357 w 539"/>
                  <a:gd name="T5" fmla="*/ 267 h 339"/>
                  <a:gd name="T6" fmla="*/ 367 w 539"/>
                  <a:gd name="T7" fmla="*/ 252 h 339"/>
                  <a:gd name="T8" fmla="*/ 383 w 539"/>
                  <a:gd name="T9" fmla="*/ 252 h 339"/>
                  <a:gd name="T10" fmla="*/ 400 w 539"/>
                  <a:gd name="T11" fmla="*/ 237 h 339"/>
                  <a:gd name="T12" fmla="*/ 422 w 539"/>
                  <a:gd name="T13" fmla="*/ 199 h 339"/>
                  <a:gd name="T14" fmla="*/ 381 w 539"/>
                  <a:gd name="T15" fmla="*/ 152 h 339"/>
                  <a:gd name="T16" fmla="*/ 380 w 539"/>
                  <a:gd name="T17" fmla="*/ 114 h 339"/>
                  <a:gd name="T18" fmla="*/ 400 w 539"/>
                  <a:gd name="T19" fmla="*/ 59 h 339"/>
                  <a:gd name="T20" fmla="*/ 372 w 539"/>
                  <a:gd name="T21" fmla="*/ 39 h 339"/>
                  <a:gd name="T22" fmla="*/ 341 w 539"/>
                  <a:gd name="T23" fmla="*/ 0 h 339"/>
                  <a:gd name="T24" fmla="*/ 59 w 539"/>
                  <a:gd name="T25" fmla="*/ 67 h 339"/>
                  <a:gd name="T26" fmla="*/ 46 w 539"/>
                  <a:gd name="T27" fmla="*/ 39 h 339"/>
                  <a:gd name="T28" fmla="*/ 0 w 539"/>
                  <a:gd name="T29" fmla="*/ 83 h 339"/>
                  <a:gd name="T30" fmla="*/ 34 w 539"/>
                  <a:gd name="T31" fmla="*/ 343 h 339"/>
                  <a:gd name="T32" fmla="*/ 34 w 539"/>
                  <a:gd name="T33" fmla="*/ 343 h 3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
                  <a:gd name="T52" fmla="*/ 0 h 339"/>
                  <a:gd name="T53" fmla="*/ 539 w 539"/>
                  <a:gd name="T54" fmla="*/ 339 h 3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 h="339">
                    <a:moveTo>
                      <a:pt x="42" y="339"/>
                    </a:moveTo>
                    <a:lnTo>
                      <a:pt x="131" y="322"/>
                    </a:lnTo>
                    <a:lnTo>
                      <a:pt x="457" y="263"/>
                    </a:lnTo>
                    <a:lnTo>
                      <a:pt x="469" y="248"/>
                    </a:lnTo>
                    <a:lnTo>
                      <a:pt x="489" y="248"/>
                    </a:lnTo>
                    <a:lnTo>
                      <a:pt x="510" y="233"/>
                    </a:lnTo>
                    <a:lnTo>
                      <a:pt x="539" y="195"/>
                    </a:lnTo>
                    <a:lnTo>
                      <a:pt x="487" y="152"/>
                    </a:lnTo>
                    <a:lnTo>
                      <a:pt x="486" y="114"/>
                    </a:lnTo>
                    <a:lnTo>
                      <a:pt x="510" y="59"/>
                    </a:lnTo>
                    <a:lnTo>
                      <a:pt x="474" y="39"/>
                    </a:lnTo>
                    <a:lnTo>
                      <a:pt x="435" y="0"/>
                    </a:lnTo>
                    <a:lnTo>
                      <a:pt x="76" y="67"/>
                    </a:lnTo>
                    <a:lnTo>
                      <a:pt x="58" y="39"/>
                    </a:lnTo>
                    <a:lnTo>
                      <a:pt x="0" y="83"/>
                    </a:lnTo>
                    <a:lnTo>
                      <a:pt x="42" y="3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8" name="Freeform 67"/>
              <p:cNvSpPr>
                <a:spLocks/>
              </p:cNvSpPr>
              <p:nvPr/>
            </p:nvSpPr>
            <p:spPr bwMode="auto">
              <a:xfrm>
                <a:off x="7293910" y="2415777"/>
                <a:ext cx="174899" cy="440728"/>
              </a:xfrm>
              <a:custGeom>
                <a:avLst/>
                <a:gdLst>
                  <a:gd name="T0" fmla="*/ 7 w 117"/>
                  <a:gd name="T1" fmla="*/ 193 h 276"/>
                  <a:gd name="T2" fmla="*/ 22 w 117"/>
                  <a:gd name="T3" fmla="*/ 178 h 276"/>
                  <a:gd name="T4" fmla="*/ 45 w 117"/>
                  <a:gd name="T5" fmla="*/ 136 h 276"/>
                  <a:gd name="T6" fmla="*/ 5 w 117"/>
                  <a:gd name="T7" fmla="*/ 93 h 276"/>
                  <a:gd name="T8" fmla="*/ 4 w 117"/>
                  <a:gd name="T9" fmla="*/ 55 h 276"/>
                  <a:gd name="T10" fmla="*/ 22 w 117"/>
                  <a:gd name="T11" fmla="*/ 0 h 276"/>
                  <a:gd name="T12" fmla="*/ 84 w 117"/>
                  <a:gd name="T13" fmla="*/ 25 h 276"/>
                  <a:gd name="T14" fmla="*/ 84 w 117"/>
                  <a:gd name="T15" fmla="*/ 37 h 276"/>
                  <a:gd name="T16" fmla="*/ 77 w 117"/>
                  <a:gd name="T17" fmla="*/ 68 h 276"/>
                  <a:gd name="T18" fmla="*/ 71 w 117"/>
                  <a:gd name="T19" fmla="*/ 74 h 276"/>
                  <a:gd name="T20" fmla="*/ 69 w 117"/>
                  <a:gd name="T21" fmla="*/ 90 h 276"/>
                  <a:gd name="T22" fmla="*/ 76 w 117"/>
                  <a:gd name="T23" fmla="*/ 95 h 276"/>
                  <a:gd name="T24" fmla="*/ 91 w 117"/>
                  <a:gd name="T25" fmla="*/ 90 h 276"/>
                  <a:gd name="T26" fmla="*/ 91 w 117"/>
                  <a:gd name="T27" fmla="*/ 137 h 276"/>
                  <a:gd name="T28" fmla="*/ 91 w 117"/>
                  <a:gd name="T29" fmla="*/ 170 h 276"/>
                  <a:gd name="T30" fmla="*/ 91 w 117"/>
                  <a:gd name="T31" fmla="*/ 186 h 276"/>
                  <a:gd name="T32" fmla="*/ 86 w 117"/>
                  <a:gd name="T33" fmla="*/ 201 h 276"/>
                  <a:gd name="T34" fmla="*/ 80 w 117"/>
                  <a:gd name="T35" fmla="*/ 201 h 276"/>
                  <a:gd name="T36" fmla="*/ 83 w 117"/>
                  <a:gd name="T37" fmla="*/ 216 h 276"/>
                  <a:gd name="T38" fmla="*/ 60 w 117"/>
                  <a:gd name="T39" fmla="*/ 280 h 276"/>
                  <a:gd name="T40" fmla="*/ 53 w 117"/>
                  <a:gd name="T41" fmla="*/ 280 h 276"/>
                  <a:gd name="T42" fmla="*/ 52 w 117"/>
                  <a:gd name="T43" fmla="*/ 256 h 276"/>
                  <a:gd name="T44" fmla="*/ 36 w 117"/>
                  <a:gd name="T45" fmla="*/ 256 h 276"/>
                  <a:gd name="T46" fmla="*/ 5 w 117"/>
                  <a:gd name="T47" fmla="*/ 230 h 276"/>
                  <a:gd name="T48" fmla="*/ 0 w 117"/>
                  <a:gd name="T49" fmla="*/ 208 h 276"/>
                  <a:gd name="T50" fmla="*/ 7 w 117"/>
                  <a:gd name="T51" fmla="*/ 193 h 276"/>
                  <a:gd name="T52" fmla="*/ 7 w 117"/>
                  <a:gd name="T53" fmla="*/ 193 h 2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6"/>
                  <a:gd name="T83" fmla="*/ 117 w 117"/>
                  <a:gd name="T84" fmla="*/ 276 h 2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6">
                    <a:moveTo>
                      <a:pt x="7" y="189"/>
                    </a:moveTo>
                    <a:lnTo>
                      <a:pt x="28" y="174"/>
                    </a:lnTo>
                    <a:lnTo>
                      <a:pt x="57" y="136"/>
                    </a:lnTo>
                    <a:lnTo>
                      <a:pt x="5" y="93"/>
                    </a:lnTo>
                    <a:lnTo>
                      <a:pt x="4" y="55"/>
                    </a:lnTo>
                    <a:lnTo>
                      <a:pt x="28" y="0"/>
                    </a:lnTo>
                    <a:lnTo>
                      <a:pt x="107" y="25"/>
                    </a:lnTo>
                    <a:lnTo>
                      <a:pt x="107" y="37"/>
                    </a:lnTo>
                    <a:lnTo>
                      <a:pt x="99" y="68"/>
                    </a:lnTo>
                    <a:lnTo>
                      <a:pt x="91" y="74"/>
                    </a:lnTo>
                    <a:lnTo>
                      <a:pt x="88" y="90"/>
                    </a:lnTo>
                    <a:lnTo>
                      <a:pt x="98" y="95"/>
                    </a:lnTo>
                    <a:lnTo>
                      <a:pt x="117" y="90"/>
                    </a:lnTo>
                    <a:lnTo>
                      <a:pt x="117" y="137"/>
                    </a:lnTo>
                    <a:lnTo>
                      <a:pt x="117" y="166"/>
                    </a:lnTo>
                    <a:lnTo>
                      <a:pt x="117" y="182"/>
                    </a:lnTo>
                    <a:lnTo>
                      <a:pt x="111" y="197"/>
                    </a:lnTo>
                    <a:lnTo>
                      <a:pt x="102" y="197"/>
                    </a:lnTo>
                    <a:lnTo>
                      <a:pt x="106" y="212"/>
                    </a:lnTo>
                    <a:lnTo>
                      <a:pt x="77" y="276"/>
                    </a:lnTo>
                    <a:lnTo>
                      <a:pt x="68" y="276"/>
                    </a:lnTo>
                    <a:lnTo>
                      <a:pt x="67" y="252"/>
                    </a:lnTo>
                    <a:lnTo>
                      <a:pt x="46" y="252"/>
                    </a:lnTo>
                    <a:lnTo>
                      <a:pt x="5" y="226"/>
                    </a:lnTo>
                    <a:lnTo>
                      <a:pt x="0" y="204"/>
                    </a:lnTo>
                    <a:lnTo>
                      <a:pt x="7" y="18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89" name="Freeform 68"/>
              <p:cNvSpPr>
                <a:spLocks/>
              </p:cNvSpPr>
              <p:nvPr/>
            </p:nvSpPr>
            <p:spPr bwMode="auto">
              <a:xfrm>
                <a:off x="6661187" y="1728104"/>
                <a:ext cx="823055" cy="766559"/>
              </a:xfrm>
              <a:custGeom>
                <a:avLst/>
                <a:gdLst>
                  <a:gd name="T0" fmla="*/ 14 w 552"/>
                  <a:gd name="T1" fmla="*/ 445 h 481"/>
                  <a:gd name="T2" fmla="*/ 294 w 552"/>
                  <a:gd name="T3" fmla="*/ 378 h 481"/>
                  <a:gd name="T4" fmla="*/ 325 w 552"/>
                  <a:gd name="T5" fmla="*/ 417 h 481"/>
                  <a:gd name="T6" fmla="*/ 354 w 552"/>
                  <a:gd name="T7" fmla="*/ 437 h 481"/>
                  <a:gd name="T8" fmla="*/ 415 w 552"/>
                  <a:gd name="T9" fmla="*/ 462 h 481"/>
                  <a:gd name="T10" fmla="*/ 421 w 552"/>
                  <a:gd name="T11" fmla="*/ 485 h 481"/>
                  <a:gd name="T12" fmla="*/ 431 w 552"/>
                  <a:gd name="T13" fmla="*/ 456 h 481"/>
                  <a:gd name="T14" fmla="*/ 432 w 552"/>
                  <a:gd name="T15" fmla="*/ 414 h 481"/>
                  <a:gd name="T16" fmla="*/ 421 w 552"/>
                  <a:gd name="T17" fmla="*/ 338 h 481"/>
                  <a:gd name="T18" fmla="*/ 419 w 552"/>
                  <a:gd name="T19" fmla="*/ 257 h 481"/>
                  <a:gd name="T20" fmla="*/ 390 w 552"/>
                  <a:gd name="T21" fmla="*/ 135 h 481"/>
                  <a:gd name="T22" fmla="*/ 385 w 552"/>
                  <a:gd name="T23" fmla="*/ 83 h 481"/>
                  <a:gd name="T24" fmla="*/ 366 w 552"/>
                  <a:gd name="T25" fmla="*/ 0 h 481"/>
                  <a:gd name="T26" fmla="*/ 275 w 552"/>
                  <a:gd name="T27" fmla="*/ 26 h 481"/>
                  <a:gd name="T28" fmla="*/ 225 w 552"/>
                  <a:gd name="T29" fmla="*/ 96 h 481"/>
                  <a:gd name="T30" fmla="*/ 222 w 552"/>
                  <a:gd name="T31" fmla="*/ 114 h 481"/>
                  <a:gd name="T32" fmla="*/ 192 w 552"/>
                  <a:gd name="T33" fmla="*/ 154 h 481"/>
                  <a:gd name="T34" fmla="*/ 200 w 552"/>
                  <a:gd name="T35" fmla="*/ 169 h 481"/>
                  <a:gd name="T36" fmla="*/ 205 w 552"/>
                  <a:gd name="T37" fmla="*/ 180 h 481"/>
                  <a:gd name="T38" fmla="*/ 201 w 552"/>
                  <a:gd name="T39" fmla="*/ 183 h 481"/>
                  <a:gd name="T40" fmla="*/ 211 w 552"/>
                  <a:gd name="T41" fmla="*/ 199 h 481"/>
                  <a:gd name="T42" fmla="*/ 212 w 552"/>
                  <a:gd name="T43" fmla="*/ 214 h 481"/>
                  <a:gd name="T44" fmla="*/ 184 w 552"/>
                  <a:gd name="T45" fmla="*/ 250 h 481"/>
                  <a:gd name="T46" fmla="*/ 142 w 552"/>
                  <a:gd name="T47" fmla="*/ 267 h 481"/>
                  <a:gd name="T48" fmla="*/ 132 w 552"/>
                  <a:gd name="T49" fmla="*/ 276 h 481"/>
                  <a:gd name="T50" fmla="*/ 116 w 552"/>
                  <a:gd name="T51" fmla="*/ 268 h 481"/>
                  <a:gd name="T52" fmla="*/ 70 w 552"/>
                  <a:gd name="T53" fmla="*/ 275 h 481"/>
                  <a:gd name="T54" fmla="*/ 35 w 552"/>
                  <a:gd name="T55" fmla="*/ 293 h 481"/>
                  <a:gd name="T56" fmla="*/ 35 w 552"/>
                  <a:gd name="T57" fmla="*/ 314 h 481"/>
                  <a:gd name="T58" fmla="*/ 42 w 552"/>
                  <a:gd name="T59" fmla="*/ 330 h 481"/>
                  <a:gd name="T60" fmla="*/ 47 w 552"/>
                  <a:gd name="T61" fmla="*/ 328 h 481"/>
                  <a:gd name="T62" fmla="*/ 52 w 552"/>
                  <a:gd name="T63" fmla="*/ 348 h 481"/>
                  <a:gd name="T64" fmla="*/ 43 w 552"/>
                  <a:gd name="T65" fmla="*/ 356 h 481"/>
                  <a:gd name="T66" fmla="*/ 38 w 552"/>
                  <a:gd name="T67" fmla="*/ 372 h 481"/>
                  <a:gd name="T68" fmla="*/ 0 w 552"/>
                  <a:gd name="T69" fmla="*/ 417 h 481"/>
                  <a:gd name="T70" fmla="*/ 14 w 552"/>
                  <a:gd name="T71" fmla="*/ 445 h 481"/>
                  <a:gd name="T72" fmla="*/ 14 w 552"/>
                  <a:gd name="T73" fmla="*/ 445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1"/>
                    </a:moveTo>
                    <a:lnTo>
                      <a:pt x="377" y="374"/>
                    </a:lnTo>
                    <a:lnTo>
                      <a:pt x="416" y="413"/>
                    </a:lnTo>
                    <a:lnTo>
                      <a:pt x="452" y="433"/>
                    </a:lnTo>
                    <a:lnTo>
                      <a:pt x="531" y="458"/>
                    </a:lnTo>
                    <a:lnTo>
                      <a:pt x="538" y="481"/>
                    </a:lnTo>
                    <a:lnTo>
                      <a:pt x="551" y="452"/>
                    </a:lnTo>
                    <a:lnTo>
                      <a:pt x="552" y="410"/>
                    </a:lnTo>
                    <a:lnTo>
                      <a:pt x="538" y="334"/>
                    </a:lnTo>
                    <a:lnTo>
                      <a:pt x="536" y="253"/>
                    </a:lnTo>
                    <a:lnTo>
                      <a:pt x="499" y="135"/>
                    </a:lnTo>
                    <a:lnTo>
                      <a:pt x="492" y="83"/>
                    </a:lnTo>
                    <a:lnTo>
                      <a:pt x="468" y="0"/>
                    </a:lnTo>
                    <a:lnTo>
                      <a:pt x="352" y="26"/>
                    </a:lnTo>
                    <a:lnTo>
                      <a:pt x="287" y="96"/>
                    </a:lnTo>
                    <a:lnTo>
                      <a:pt x="284" y="114"/>
                    </a:lnTo>
                    <a:lnTo>
                      <a:pt x="246" y="154"/>
                    </a:lnTo>
                    <a:lnTo>
                      <a:pt x="256" y="169"/>
                    </a:lnTo>
                    <a:lnTo>
                      <a:pt x="263" y="180"/>
                    </a:lnTo>
                    <a:lnTo>
                      <a:pt x="258" y="183"/>
                    </a:lnTo>
                    <a:lnTo>
                      <a:pt x="269" y="199"/>
                    </a:lnTo>
                    <a:lnTo>
                      <a:pt x="271" y="214"/>
                    </a:lnTo>
                    <a:lnTo>
                      <a:pt x="235" y="246"/>
                    </a:lnTo>
                    <a:lnTo>
                      <a:pt x="182" y="263"/>
                    </a:lnTo>
                    <a:lnTo>
                      <a:pt x="169" y="272"/>
                    </a:lnTo>
                    <a:lnTo>
                      <a:pt x="148" y="264"/>
                    </a:lnTo>
                    <a:lnTo>
                      <a:pt x="89" y="271"/>
                    </a:lnTo>
                    <a:lnTo>
                      <a:pt x="44" y="289"/>
                    </a:lnTo>
                    <a:lnTo>
                      <a:pt x="44" y="310"/>
                    </a:lnTo>
                    <a:lnTo>
                      <a:pt x="54" y="326"/>
                    </a:lnTo>
                    <a:lnTo>
                      <a:pt x="60" y="324"/>
                    </a:lnTo>
                    <a:lnTo>
                      <a:pt x="67" y="344"/>
                    </a:lnTo>
                    <a:lnTo>
                      <a:pt x="55" y="352"/>
                    </a:lnTo>
                    <a:lnTo>
                      <a:pt x="49" y="368"/>
                    </a:lnTo>
                    <a:lnTo>
                      <a:pt x="0" y="413"/>
                    </a:lnTo>
                    <a:lnTo>
                      <a:pt x="18" y="44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0" name="Freeform 69"/>
              <p:cNvSpPr>
                <a:spLocks/>
              </p:cNvSpPr>
              <p:nvPr/>
            </p:nvSpPr>
            <p:spPr bwMode="auto">
              <a:xfrm>
                <a:off x="7425942" y="2523815"/>
                <a:ext cx="24006" cy="36013"/>
              </a:xfrm>
              <a:custGeom>
                <a:avLst/>
                <a:gdLst>
                  <a:gd name="T0" fmla="*/ 0 w 16"/>
                  <a:gd name="T1" fmla="*/ 26 h 22"/>
                  <a:gd name="T2" fmla="*/ 3 w 16"/>
                  <a:gd name="T3" fmla="*/ 6 h 22"/>
                  <a:gd name="T4" fmla="*/ 8 w 16"/>
                  <a:gd name="T5" fmla="*/ 0 h 22"/>
                  <a:gd name="T6" fmla="*/ 12 w 16"/>
                  <a:gd name="T7" fmla="*/ 4 h 22"/>
                  <a:gd name="T8" fmla="*/ 0 w 16"/>
                  <a:gd name="T9" fmla="*/ 26 h 22"/>
                  <a:gd name="T10" fmla="*/ 0 w 16"/>
                  <a:gd name="T11" fmla="*/ 26 h 22"/>
                  <a:gd name="T12" fmla="*/ 0 w 16"/>
                  <a:gd name="T13" fmla="*/ 26 h 22"/>
                  <a:gd name="T14" fmla="*/ 0 60000 65536"/>
                  <a:gd name="T15" fmla="*/ 0 60000 65536"/>
                  <a:gd name="T16" fmla="*/ 0 60000 65536"/>
                  <a:gd name="T17" fmla="*/ 0 60000 65536"/>
                  <a:gd name="T18" fmla="*/ 0 60000 65536"/>
                  <a:gd name="T19" fmla="*/ 0 60000 65536"/>
                  <a:gd name="T20" fmla="*/ 0 60000 65536"/>
                  <a:gd name="T21" fmla="*/ 0 w 16"/>
                  <a:gd name="T22" fmla="*/ 0 h 22"/>
                  <a:gd name="T23" fmla="*/ 16 w 16"/>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2">
                    <a:moveTo>
                      <a:pt x="0" y="22"/>
                    </a:moveTo>
                    <a:lnTo>
                      <a:pt x="3" y="6"/>
                    </a:lnTo>
                    <a:lnTo>
                      <a:pt x="11" y="0"/>
                    </a:lnTo>
                    <a:lnTo>
                      <a:pt x="16" y="4"/>
                    </a:lnTo>
                    <a:lnTo>
                      <a:pt x="0" y="2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1" name="Freeform 70"/>
              <p:cNvSpPr>
                <a:spLocks/>
              </p:cNvSpPr>
              <p:nvPr/>
            </p:nvSpPr>
            <p:spPr bwMode="auto">
              <a:xfrm>
                <a:off x="7453377" y="2381479"/>
                <a:ext cx="253775" cy="156055"/>
              </a:xfrm>
              <a:custGeom>
                <a:avLst/>
                <a:gdLst>
                  <a:gd name="T0" fmla="*/ 9 w 171"/>
                  <a:gd name="T1" fmla="*/ 95 h 99"/>
                  <a:gd name="T2" fmla="*/ 56 w 171"/>
                  <a:gd name="T3" fmla="*/ 61 h 99"/>
                  <a:gd name="T4" fmla="*/ 87 w 171"/>
                  <a:gd name="T5" fmla="*/ 45 h 99"/>
                  <a:gd name="T6" fmla="*/ 54 w 171"/>
                  <a:gd name="T7" fmla="*/ 72 h 99"/>
                  <a:gd name="T8" fmla="*/ 57 w 171"/>
                  <a:gd name="T9" fmla="*/ 74 h 99"/>
                  <a:gd name="T10" fmla="*/ 107 w 171"/>
                  <a:gd name="T11" fmla="*/ 34 h 99"/>
                  <a:gd name="T12" fmla="*/ 131 w 171"/>
                  <a:gd name="T13" fmla="*/ 5 h 99"/>
                  <a:gd name="T14" fmla="*/ 129 w 171"/>
                  <a:gd name="T15" fmla="*/ 0 h 99"/>
                  <a:gd name="T16" fmla="*/ 107 w 171"/>
                  <a:gd name="T17" fmla="*/ 16 h 99"/>
                  <a:gd name="T18" fmla="*/ 104 w 171"/>
                  <a:gd name="T19" fmla="*/ 14 h 99"/>
                  <a:gd name="T20" fmla="*/ 93 w 171"/>
                  <a:gd name="T21" fmla="*/ 34 h 99"/>
                  <a:gd name="T22" fmla="*/ 85 w 171"/>
                  <a:gd name="T23" fmla="*/ 34 h 99"/>
                  <a:gd name="T24" fmla="*/ 102 w 171"/>
                  <a:gd name="T25" fmla="*/ 0 h 99"/>
                  <a:gd name="T26" fmla="*/ 85 w 171"/>
                  <a:gd name="T27" fmla="*/ 24 h 99"/>
                  <a:gd name="T28" fmla="*/ 26 w 171"/>
                  <a:gd name="T29" fmla="*/ 49 h 99"/>
                  <a:gd name="T30" fmla="*/ 15 w 171"/>
                  <a:gd name="T31" fmla="*/ 67 h 99"/>
                  <a:gd name="T32" fmla="*/ 6 w 171"/>
                  <a:gd name="T33" fmla="*/ 70 h 99"/>
                  <a:gd name="T34" fmla="*/ 0 w 171"/>
                  <a:gd name="T35" fmla="*/ 85 h 99"/>
                  <a:gd name="T36" fmla="*/ 9 w 171"/>
                  <a:gd name="T37" fmla="*/ 95 h 99"/>
                  <a:gd name="T38" fmla="*/ 9 w 171"/>
                  <a:gd name="T39" fmla="*/ 95 h 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9"/>
                  <a:gd name="T62" fmla="*/ 171 w 171"/>
                  <a:gd name="T63" fmla="*/ 99 h 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9">
                    <a:moveTo>
                      <a:pt x="13" y="99"/>
                    </a:moveTo>
                    <a:lnTo>
                      <a:pt x="73" y="65"/>
                    </a:lnTo>
                    <a:lnTo>
                      <a:pt x="113" y="45"/>
                    </a:lnTo>
                    <a:lnTo>
                      <a:pt x="71" y="76"/>
                    </a:lnTo>
                    <a:lnTo>
                      <a:pt x="74" y="78"/>
                    </a:lnTo>
                    <a:lnTo>
                      <a:pt x="139" y="34"/>
                    </a:lnTo>
                    <a:lnTo>
                      <a:pt x="171" y="5"/>
                    </a:lnTo>
                    <a:lnTo>
                      <a:pt x="168" y="0"/>
                    </a:lnTo>
                    <a:lnTo>
                      <a:pt x="139" y="16"/>
                    </a:lnTo>
                    <a:lnTo>
                      <a:pt x="136" y="14"/>
                    </a:lnTo>
                    <a:lnTo>
                      <a:pt x="121" y="34"/>
                    </a:lnTo>
                    <a:lnTo>
                      <a:pt x="111" y="34"/>
                    </a:lnTo>
                    <a:lnTo>
                      <a:pt x="134" y="0"/>
                    </a:lnTo>
                    <a:lnTo>
                      <a:pt x="111" y="24"/>
                    </a:lnTo>
                    <a:lnTo>
                      <a:pt x="34" y="52"/>
                    </a:lnTo>
                    <a:lnTo>
                      <a:pt x="19" y="71"/>
                    </a:lnTo>
                    <a:lnTo>
                      <a:pt x="6" y="74"/>
                    </a:lnTo>
                    <a:lnTo>
                      <a:pt x="0" y="89"/>
                    </a:lnTo>
                    <a:lnTo>
                      <a:pt x="13"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2" name="Freeform 71"/>
              <p:cNvSpPr>
                <a:spLocks/>
              </p:cNvSpPr>
              <p:nvPr/>
            </p:nvSpPr>
            <p:spPr bwMode="auto">
              <a:xfrm>
                <a:off x="7463665" y="2211704"/>
                <a:ext cx="240058" cy="234941"/>
              </a:xfrm>
              <a:custGeom>
                <a:avLst/>
                <a:gdLst>
                  <a:gd name="T0" fmla="*/ 10 w 160"/>
                  <a:gd name="T1" fmla="*/ 103 h 149"/>
                  <a:gd name="T2" fmla="*/ 9 w 160"/>
                  <a:gd name="T3" fmla="*/ 145 h 149"/>
                  <a:gd name="T4" fmla="*/ 22 w 160"/>
                  <a:gd name="T5" fmla="*/ 142 h 149"/>
                  <a:gd name="T6" fmla="*/ 44 w 160"/>
                  <a:gd name="T7" fmla="*/ 119 h 149"/>
                  <a:gd name="T8" fmla="*/ 53 w 160"/>
                  <a:gd name="T9" fmla="*/ 100 h 149"/>
                  <a:gd name="T10" fmla="*/ 58 w 160"/>
                  <a:gd name="T11" fmla="*/ 103 h 149"/>
                  <a:gd name="T12" fmla="*/ 92 w 160"/>
                  <a:gd name="T13" fmla="*/ 92 h 149"/>
                  <a:gd name="T14" fmla="*/ 92 w 160"/>
                  <a:gd name="T15" fmla="*/ 85 h 149"/>
                  <a:gd name="T16" fmla="*/ 97 w 160"/>
                  <a:gd name="T17" fmla="*/ 88 h 149"/>
                  <a:gd name="T18" fmla="*/ 104 w 160"/>
                  <a:gd name="T19" fmla="*/ 82 h 149"/>
                  <a:gd name="T20" fmla="*/ 112 w 160"/>
                  <a:gd name="T21" fmla="*/ 80 h 149"/>
                  <a:gd name="T22" fmla="*/ 127 w 160"/>
                  <a:gd name="T23" fmla="*/ 74 h 149"/>
                  <a:gd name="T24" fmla="*/ 114 w 160"/>
                  <a:gd name="T25" fmla="*/ 0 h 149"/>
                  <a:gd name="T26" fmla="*/ 0 w 160"/>
                  <a:gd name="T27" fmla="*/ 31 h 149"/>
                  <a:gd name="T28" fmla="*/ 10 w 160"/>
                  <a:gd name="T29" fmla="*/ 103 h 149"/>
                  <a:gd name="T30" fmla="*/ 10 w 160"/>
                  <a:gd name="T31" fmla="*/ 103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0"/>
                  <a:gd name="T49" fmla="*/ 0 h 149"/>
                  <a:gd name="T50" fmla="*/ 160 w 160"/>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0" h="149">
                    <a:moveTo>
                      <a:pt x="14" y="107"/>
                    </a:moveTo>
                    <a:lnTo>
                      <a:pt x="13" y="149"/>
                    </a:lnTo>
                    <a:lnTo>
                      <a:pt x="26" y="146"/>
                    </a:lnTo>
                    <a:lnTo>
                      <a:pt x="56" y="123"/>
                    </a:lnTo>
                    <a:lnTo>
                      <a:pt x="66" y="104"/>
                    </a:lnTo>
                    <a:lnTo>
                      <a:pt x="73" y="107"/>
                    </a:lnTo>
                    <a:lnTo>
                      <a:pt x="115" y="96"/>
                    </a:lnTo>
                    <a:lnTo>
                      <a:pt x="115" y="89"/>
                    </a:lnTo>
                    <a:lnTo>
                      <a:pt x="123" y="92"/>
                    </a:lnTo>
                    <a:lnTo>
                      <a:pt x="131" y="86"/>
                    </a:lnTo>
                    <a:lnTo>
                      <a:pt x="142" y="84"/>
                    </a:lnTo>
                    <a:lnTo>
                      <a:pt x="160" y="76"/>
                    </a:lnTo>
                    <a:lnTo>
                      <a:pt x="144" y="0"/>
                    </a:lnTo>
                    <a:lnTo>
                      <a:pt x="0" y="31"/>
                    </a:lnTo>
                    <a:lnTo>
                      <a:pt x="14" y="10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3" name="Freeform 72"/>
              <p:cNvSpPr>
                <a:spLocks/>
              </p:cNvSpPr>
              <p:nvPr/>
            </p:nvSpPr>
            <p:spPr bwMode="auto">
              <a:xfrm>
                <a:off x="7679717" y="2197985"/>
                <a:ext cx="104596" cy="132047"/>
              </a:xfrm>
              <a:custGeom>
                <a:avLst/>
                <a:gdLst>
                  <a:gd name="T0" fmla="*/ 12 w 71"/>
                  <a:gd name="T1" fmla="*/ 80 h 84"/>
                  <a:gd name="T2" fmla="*/ 33 w 71"/>
                  <a:gd name="T3" fmla="*/ 69 h 84"/>
                  <a:gd name="T4" fmla="*/ 35 w 71"/>
                  <a:gd name="T5" fmla="*/ 39 h 84"/>
                  <a:gd name="T6" fmla="*/ 41 w 71"/>
                  <a:gd name="T7" fmla="*/ 43 h 84"/>
                  <a:gd name="T8" fmla="*/ 43 w 71"/>
                  <a:gd name="T9" fmla="*/ 59 h 84"/>
                  <a:gd name="T10" fmla="*/ 47 w 71"/>
                  <a:gd name="T11" fmla="*/ 57 h 84"/>
                  <a:gd name="T12" fmla="*/ 53 w 71"/>
                  <a:gd name="T13" fmla="*/ 43 h 84"/>
                  <a:gd name="T14" fmla="*/ 47 w 71"/>
                  <a:gd name="T15" fmla="*/ 29 h 84"/>
                  <a:gd name="T16" fmla="*/ 35 w 71"/>
                  <a:gd name="T17" fmla="*/ 26 h 84"/>
                  <a:gd name="T18" fmla="*/ 27 w 71"/>
                  <a:gd name="T19" fmla="*/ 3 h 84"/>
                  <a:gd name="T20" fmla="*/ 19 w 71"/>
                  <a:gd name="T21" fmla="*/ 0 h 84"/>
                  <a:gd name="T22" fmla="*/ 0 w 71"/>
                  <a:gd name="T23" fmla="*/ 8 h 84"/>
                  <a:gd name="T24" fmla="*/ 12 w 71"/>
                  <a:gd name="T25" fmla="*/ 80 h 84"/>
                  <a:gd name="T26" fmla="*/ 12 w 71"/>
                  <a:gd name="T27" fmla="*/ 8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84"/>
                  <a:gd name="T44" fmla="*/ 71 w 71"/>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84">
                    <a:moveTo>
                      <a:pt x="16" y="84"/>
                    </a:moveTo>
                    <a:lnTo>
                      <a:pt x="45" y="73"/>
                    </a:lnTo>
                    <a:lnTo>
                      <a:pt x="47" y="39"/>
                    </a:lnTo>
                    <a:lnTo>
                      <a:pt x="55" y="47"/>
                    </a:lnTo>
                    <a:lnTo>
                      <a:pt x="57" y="63"/>
                    </a:lnTo>
                    <a:lnTo>
                      <a:pt x="63" y="61"/>
                    </a:lnTo>
                    <a:lnTo>
                      <a:pt x="71" y="47"/>
                    </a:lnTo>
                    <a:lnTo>
                      <a:pt x="63" y="29"/>
                    </a:lnTo>
                    <a:lnTo>
                      <a:pt x="47" y="26"/>
                    </a:lnTo>
                    <a:lnTo>
                      <a:pt x="35" y="3"/>
                    </a:lnTo>
                    <a:lnTo>
                      <a:pt x="26" y="0"/>
                    </a:lnTo>
                    <a:lnTo>
                      <a:pt x="0" y="8"/>
                    </a:lnTo>
                    <a:lnTo>
                      <a:pt x="16" y="8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4" name="Freeform 73"/>
              <p:cNvSpPr>
                <a:spLocks/>
              </p:cNvSpPr>
              <p:nvPr/>
            </p:nvSpPr>
            <p:spPr bwMode="auto">
              <a:xfrm>
                <a:off x="7461950" y="2029925"/>
                <a:ext cx="464684" cy="243515"/>
              </a:xfrm>
              <a:custGeom>
                <a:avLst/>
                <a:gdLst>
                  <a:gd name="T0" fmla="*/ 2 w 311"/>
                  <a:gd name="T1" fmla="*/ 148 h 152"/>
                  <a:gd name="T2" fmla="*/ 115 w 311"/>
                  <a:gd name="T3" fmla="*/ 117 h 152"/>
                  <a:gd name="T4" fmla="*/ 136 w 311"/>
                  <a:gd name="T5" fmla="*/ 109 h 152"/>
                  <a:gd name="T6" fmla="*/ 143 w 311"/>
                  <a:gd name="T7" fmla="*/ 112 h 152"/>
                  <a:gd name="T8" fmla="*/ 152 w 311"/>
                  <a:gd name="T9" fmla="*/ 135 h 152"/>
                  <a:gd name="T10" fmla="*/ 165 w 311"/>
                  <a:gd name="T11" fmla="*/ 138 h 152"/>
                  <a:gd name="T12" fmla="*/ 171 w 311"/>
                  <a:gd name="T13" fmla="*/ 156 h 152"/>
                  <a:gd name="T14" fmla="*/ 180 w 311"/>
                  <a:gd name="T15" fmla="*/ 156 h 152"/>
                  <a:gd name="T16" fmla="*/ 189 w 311"/>
                  <a:gd name="T17" fmla="*/ 140 h 152"/>
                  <a:gd name="T18" fmla="*/ 191 w 311"/>
                  <a:gd name="T19" fmla="*/ 125 h 152"/>
                  <a:gd name="T20" fmla="*/ 202 w 311"/>
                  <a:gd name="T21" fmla="*/ 145 h 152"/>
                  <a:gd name="T22" fmla="*/ 245 w 311"/>
                  <a:gd name="T23" fmla="*/ 127 h 152"/>
                  <a:gd name="T24" fmla="*/ 243 w 311"/>
                  <a:gd name="T25" fmla="*/ 106 h 152"/>
                  <a:gd name="T26" fmla="*/ 231 w 311"/>
                  <a:gd name="T27" fmla="*/ 74 h 152"/>
                  <a:gd name="T28" fmla="*/ 223 w 311"/>
                  <a:gd name="T29" fmla="*/ 71 h 152"/>
                  <a:gd name="T30" fmla="*/ 217 w 311"/>
                  <a:gd name="T31" fmla="*/ 71 h 152"/>
                  <a:gd name="T32" fmla="*/ 219 w 311"/>
                  <a:gd name="T33" fmla="*/ 81 h 152"/>
                  <a:gd name="T34" fmla="*/ 228 w 311"/>
                  <a:gd name="T35" fmla="*/ 83 h 152"/>
                  <a:gd name="T36" fmla="*/ 233 w 311"/>
                  <a:gd name="T37" fmla="*/ 109 h 152"/>
                  <a:gd name="T38" fmla="*/ 214 w 311"/>
                  <a:gd name="T39" fmla="*/ 119 h 152"/>
                  <a:gd name="T40" fmla="*/ 189 w 311"/>
                  <a:gd name="T41" fmla="*/ 98 h 152"/>
                  <a:gd name="T42" fmla="*/ 180 w 311"/>
                  <a:gd name="T43" fmla="*/ 71 h 152"/>
                  <a:gd name="T44" fmla="*/ 169 w 311"/>
                  <a:gd name="T45" fmla="*/ 63 h 152"/>
                  <a:gd name="T46" fmla="*/ 167 w 311"/>
                  <a:gd name="T47" fmla="*/ 71 h 152"/>
                  <a:gd name="T48" fmla="*/ 156 w 311"/>
                  <a:gd name="T49" fmla="*/ 58 h 152"/>
                  <a:gd name="T50" fmla="*/ 166 w 311"/>
                  <a:gd name="T51" fmla="*/ 42 h 152"/>
                  <a:gd name="T52" fmla="*/ 173 w 311"/>
                  <a:gd name="T53" fmla="*/ 26 h 152"/>
                  <a:gd name="T54" fmla="*/ 158 w 311"/>
                  <a:gd name="T55" fmla="*/ 0 h 152"/>
                  <a:gd name="T56" fmla="*/ 136 w 311"/>
                  <a:gd name="T57" fmla="*/ 21 h 152"/>
                  <a:gd name="T58" fmla="*/ 54 w 311"/>
                  <a:gd name="T59" fmla="*/ 48 h 152"/>
                  <a:gd name="T60" fmla="*/ 0 w 311"/>
                  <a:gd name="T61" fmla="*/ 63 h 152"/>
                  <a:gd name="T62" fmla="*/ 2 w 311"/>
                  <a:gd name="T63" fmla="*/ 148 h 152"/>
                  <a:gd name="T64" fmla="*/ 2 w 311"/>
                  <a:gd name="T65" fmla="*/ 148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2"/>
                  <a:gd name="T101" fmla="*/ 311 w 311"/>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2">
                    <a:moveTo>
                      <a:pt x="2" y="144"/>
                    </a:moveTo>
                    <a:lnTo>
                      <a:pt x="146" y="113"/>
                    </a:lnTo>
                    <a:lnTo>
                      <a:pt x="172" y="105"/>
                    </a:lnTo>
                    <a:lnTo>
                      <a:pt x="181" y="108"/>
                    </a:lnTo>
                    <a:lnTo>
                      <a:pt x="193" y="131"/>
                    </a:lnTo>
                    <a:lnTo>
                      <a:pt x="209" y="134"/>
                    </a:lnTo>
                    <a:lnTo>
                      <a:pt x="217" y="152"/>
                    </a:lnTo>
                    <a:lnTo>
                      <a:pt x="228" y="152"/>
                    </a:lnTo>
                    <a:lnTo>
                      <a:pt x="240" y="136"/>
                    </a:lnTo>
                    <a:lnTo>
                      <a:pt x="243" y="121"/>
                    </a:lnTo>
                    <a:lnTo>
                      <a:pt x="256" y="141"/>
                    </a:lnTo>
                    <a:lnTo>
                      <a:pt x="311" y="123"/>
                    </a:lnTo>
                    <a:lnTo>
                      <a:pt x="309" y="102"/>
                    </a:lnTo>
                    <a:lnTo>
                      <a:pt x="293" y="74"/>
                    </a:lnTo>
                    <a:lnTo>
                      <a:pt x="283" y="71"/>
                    </a:lnTo>
                    <a:lnTo>
                      <a:pt x="275" y="71"/>
                    </a:lnTo>
                    <a:lnTo>
                      <a:pt x="277" y="77"/>
                    </a:lnTo>
                    <a:lnTo>
                      <a:pt x="290" y="79"/>
                    </a:lnTo>
                    <a:lnTo>
                      <a:pt x="295" y="105"/>
                    </a:lnTo>
                    <a:lnTo>
                      <a:pt x="272" y="115"/>
                    </a:lnTo>
                    <a:lnTo>
                      <a:pt x="240" y="94"/>
                    </a:lnTo>
                    <a:lnTo>
                      <a:pt x="228" y="71"/>
                    </a:lnTo>
                    <a:lnTo>
                      <a:pt x="214" y="63"/>
                    </a:lnTo>
                    <a:lnTo>
                      <a:pt x="212" y="71"/>
                    </a:lnTo>
                    <a:lnTo>
                      <a:pt x="199" y="58"/>
                    </a:lnTo>
                    <a:lnTo>
                      <a:pt x="211" y="42"/>
                    </a:lnTo>
                    <a:lnTo>
                      <a:pt x="220" y="26"/>
                    </a:lnTo>
                    <a:lnTo>
                      <a:pt x="201" y="0"/>
                    </a:lnTo>
                    <a:lnTo>
                      <a:pt x="172" y="21"/>
                    </a:lnTo>
                    <a:lnTo>
                      <a:pt x="68" y="48"/>
                    </a:lnTo>
                    <a:lnTo>
                      <a:pt x="0" y="63"/>
                    </a:lnTo>
                    <a:lnTo>
                      <a:pt x="2" y="14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5" name="Freeform 74"/>
              <p:cNvSpPr>
                <a:spLocks/>
              </p:cNvSpPr>
              <p:nvPr/>
            </p:nvSpPr>
            <p:spPr bwMode="auto">
              <a:xfrm>
                <a:off x="7832325" y="2268296"/>
                <a:ext cx="42868" cy="34298"/>
              </a:xfrm>
              <a:custGeom>
                <a:avLst/>
                <a:gdLst>
                  <a:gd name="T0" fmla="*/ 0 w 28"/>
                  <a:gd name="T1" fmla="*/ 21 h 21"/>
                  <a:gd name="T2" fmla="*/ 12 w 28"/>
                  <a:gd name="T3" fmla="*/ 0 h 21"/>
                  <a:gd name="T4" fmla="*/ 24 w 28"/>
                  <a:gd name="T5" fmla="*/ 9 h 21"/>
                  <a:gd name="T6" fmla="*/ 0 w 28"/>
                  <a:gd name="T7" fmla="*/ 21 h 21"/>
                  <a:gd name="T8" fmla="*/ 0 w 28"/>
                  <a:gd name="T9" fmla="*/ 21 h 21"/>
                  <a:gd name="T10" fmla="*/ 0 w 28"/>
                  <a:gd name="T11" fmla="*/ 21 h 21"/>
                  <a:gd name="T12" fmla="*/ 0 60000 65536"/>
                  <a:gd name="T13" fmla="*/ 0 60000 65536"/>
                  <a:gd name="T14" fmla="*/ 0 60000 65536"/>
                  <a:gd name="T15" fmla="*/ 0 60000 65536"/>
                  <a:gd name="T16" fmla="*/ 0 60000 65536"/>
                  <a:gd name="T17" fmla="*/ 0 60000 65536"/>
                  <a:gd name="T18" fmla="*/ 0 w 28"/>
                  <a:gd name="T19" fmla="*/ 0 h 21"/>
                  <a:gd name="T20" fmla="*/ 28 w 2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8" h="21">
                    <a:moveTo>
                      <a:pt x="0" y="21"/>
                    </a:moveTo>
                    <a:lnTo>
                      <a:pt x="12" y="0"/>
                    </a:lnTo>
                    <a:lnTo>
                      <a:pt x="28" y="9"/>
                    </a:lnTo>
                    <a:lnTo>
                      <a:pt x="0" y="2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6" name="Freeform 75"/>
              <p:cNvSpPr>
                <a:spLocks/>
              </p:cNvSpPr>
              <p:nvPr/>
            </p:nvSpPr>
            <p:spPr bwMode="auto">
              <a:xfrm>
                <a:off x="7911201" y="2261437"/>
                <a:ext cx="34294" cy="27438"/>
              </a:xfrm>
              <a:custGeom>
                <a:avLst/>
                <a:gdLst>
                  <a:gd name="T0" fmla="*/ 0 w 23"/>
                  <a:gd name="T1" fmla="*/ 17 h 17"/>
                  <a:gd name="T2" fmla="*/ 11 w 23"/>
                  <a:gd name="T3" fmla="*/ 0 h 17"/>
                  <a:gd name="T4" fmla="*/ 19 w 23"/>
                  <a:gd name="T5" fmla="*/ 12 h 17"/>
                  <a:gd name="T6" fmla="*/ 0 w 23"/>
                  <a:gd name="T7" fmla="*/ 17 h 17"/>
                  <a:gd name="T8" fmla="*/ 0 w 23"/>
                  <a:gd name="T9" fmla="*/ 17 h 17"/>
                  <a:gd name="T10" fmla="*/ 0 w 23"/>
                  <a:gd name="T11" fmla="*/ 17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0" y="17"/>
                    </a:moveTo>
                    <a:lnTo>
                      <a:pt x="13" y="0"/>
                    </a:lnTo>
                    <a:lnTo>
                      <a:pt x="23" y="12"/>
                    </a:lnTo>
                    <a:lnTo>
                      <a:pt x="0" y="1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7" name="Freeform 76"/>
              <p:cNvSpPr>
                <a:spLocks/>
              </p:cNvSpPr>
              <p:nvPr/>
            </p:nvSpPr>
            <p:spPr bwMode="auto">
              <a:xfrm>
                <a:off x="7359068" y="1674943"/>
                <a:ext cx="226340" cy="456162"/>
              </a:xfrm>
              <a:custGeom>
                <a:avLst/>
                <a:gdLst>
                  <a:gd name="T0" fmla="*/ 20 w 151"/>
                  <a:gd name="T1" fmla="*/ 118 h 288"/>
                  <a:gd name="T2" fmla="*/ 24 w 151"/>
                  <a:gd name="T3" fmla="*/ 166 h 288"/>
                  <a:gd name="T4" fmla="*/ 53 w 151"/>
                  <a:gd name="T5" fmla="*/ 284 h 288"/>
                  <a:gd name="T6" fmla="*/ 106 w 151"/>
                  <a:gd name="T7" fmla="*/ 269 h 288"/>
                  <a:gd name="T8" fmla="*/ 103 w 151"/>
                  <a:gd name="T9" fmla="*/ 105 h 288"/>
                  <a:gd name="T10" fmla="*/ 115 w 151"/>
                  <a:gd name="T11" fmla="*/ 71 h 288"/>
                  <a:gd name="T12" fmla="*/ 118 w 151"/>
                  <a:gd name="T13" fmla="*/ 0 h 288"/>
                  <a:gd name="T14" fmla="*/ 0 w 151"/>
                  <a:gd name="T15" fmla="*/ 35 h 288"/>
                  <a:gd name="T16" fmla="*/ 20 w 151"/>
                  <a:gd name="T17" fmla="*/ 118 h 288"/>
                  <a:gd name="T18" fmla="*/ 20 w 151"/>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288"/>
                  <a:gd name="T32" fmla="*/ 151 w 151"/>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288">
                    <a:moveTo>
                      <a:pt x="24" y="118"/>
                    </a:moveTo>
                    <a:lnTo>
                      <a:pt x="31" y="170"/>
                    </a:lnTo>
                    <a:lnTo>
                      <a:pt x="68" y="288"/>
                    </a:lnTo>
                    <a:lnTo>
                      <a:pt x="136" y="273"/>
                    </a:lnTo>
                    <a:lnTo>
                      <a:pt x="131" y="105"/>
                    </a:lnTo>
                    <a:lnTo>
                      <a:pt x="147" y="71"/>
                    </a:lnTo>
                    <a:lnTo>
                      <a:pt x="151" y="0"/>
                    </a:lnTo>
                    <a:lnTo>
                      <a:pt x="0" y="35"/>
                    </a:lnTo>
                    <a:lnTo>
                      <a:pt x="24" y="11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8" name="Freeform 77"/>
              <p:cNvSpPr>
                <a:spLocks/>
              </p:cNvSpPr>
              <p:nvPr/>
            </p:nvSpPr>
            <p:spPr bwMode="auto">
              <a:xfrm>
                <a:off x="7556259" y="1606347"/>
                <a:ext cx="207478" cy="502464"/>
              </a:xfrm>
              <a:custGeom>
                <a:avLst/>
                <a:gdLst>
                  <a:gd name="T0" fmla="*/ 0 w 140"/>
                  <a:gd name="T1" fmla="*/ 147 h 315"/>
                  <a:gd name="T2" fmla="*/ 12 w 140"/>
                  <a:gd name="T3" fmla="*/ 113 h 315"/>
                  <a:gd name="T4" fmla="*/ 16 w 140"/>
                  <a:gd name="T5" fmla="*/ 42 h 315"/>
                  <a:gd name="T6" fmla="*/ 14 w 140"/>
                  <a:gd name="T7" fmla="*/ 14 h 315"/>
                  <a:gd name="T8" fmla="*/ 35 w 140"/>
                  <a:gd name="T9" fmla="*/ 0 h 315"/>
                  <a:gd name="T10" fmla="*/ 83 w 140"/>
                  <a:gd name="T11" fmla="*/ 201 h 315"/>
                  <a:gd name="T12" fmla="*/ 108 w 140"/>
                  <a:gd name="T13" fmla="*/ 243 h 315"/>
                  <a:gd name="T14" fmla="*/ 106 w 140"/>
                  <a:gd name="T15" fmla="*/ 271 h 315"/>
                  <a:gd name="T16" fmla="*/ 83 w 140"/>
                  <a:gd name="T17" fmla="*/ 292 h 315"/>
                  <a:gd name="T18" fmla="*/ 5 w 140"/>
                  <a:gd name="T19" fmla="*/ 319 h 315"/>
                  <a:gd name="T20" fmla="*/ 0 w 140"/>
                  <a:gd name="T21" fmla="*/ 147 h 315"/>
                  <a:gd name="T22" fmla="*/ 0 w 140"/>
                  <a:gd name="T23" fmla="*/ 147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315"/>
                  <a:gd name="T38" fmla="*/ 140 w 140"/>
                  <a:gd name="T39" fmla="*/ 315 h 3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315">
                    <a:moveTo>
                      <a:pt x="0" y="147"/>
                    </a:moveTo>
                    <a:lnTo>
                      <a:pt x="16" y="113"/>
                    </a:lnTo>
                    <a:lnTo>
                      <a:pt x="20" y="42"/>
                    </a:lnTo>
                    <a:lnTo>
                      <a:pt x="18" y="14"/>
                    </a:lnTo>
                    <a:lnTo>
                      <a:pt x="46" y="0"/>
                    </a:lnTo>
                    <a:lnTo>
                      <a:pt x="109" y="197"/>
                    </a:lnTo>
                    <a:lnTo>
                      <a:pt x="140" y="239"/>
                    </a:lnTo>
                    <a:lnTo>
                      <a:pt x="138" y="267"/>
                    </a:lnTo>
                    <a:lnTo>
                      <a:pt x="109" y="288"/>
                    </a:lnTo>
                    <a:lnTo>
                      <a:pt x="5" y="315"/>
                    </a:lnTo>
                    <a:lnTo>
                      <a:pt x="0" y="14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99" name="Freeform 78"/>
              <p:cNvSpPr>
                <a:spLocks/>
              </p:cNvSpPr>
              <p:nvPr/>
            </p:nvSpPr>
            <p:spPr bwMode="auto">
              <a:xfrm>
                <a:off x="7624847" y="1158759"/>
                <a:ext cx="507550" cy="828295"/>
              </a:xfrm>
              <a:custGeom>
                <a:avLst/>
                <a:gdLst>
                  <a:gd name="T0" fmla="*/ 0 w 340"/>
                  <a:gd name="T1" fmla="*/ 286 h 521"/>
                  <a:gd name="T2" fmla="*/ 15 w 340"/>
                  <a:gd name="T3" fmla="*/ 287 h 521"/>
                  <a:gd name="T4" fmla="*/ 17 w 340"/>
                  <a:gd name="T5" fmla="*/ 249 h 521"/>
                  <a:gd name="T6" fmla="*/ 36 w 340"/>
                  <a:gd name="T7" fmla="*/ 202 h 521"/>
                  <a:gd name="T8" fmla="*/ 26 w 340"/>
                  <a:gd name="T9" fmla="*/ 168 h 521"/>
                  <a:gd name="T10" fmla="*/ 64 w 340"/>
                  <a:gd name="T11" fmla="*/ 5 h 521"/>
                  <a:gd name="T12" fmla="*/ 72 w 340"/>
                  <a:gd name="T13" fmla="*/ 5 h 521"/>
                  <a:gd name="T14" fmla="*/ 76 w 340"/>
                  <a:gd name="T15" fmla="*/ 26 h 521"/>
                  <a:gd name="T16" fmla="*/ 113 w 340"/>
                  <a:gd name="T17" fmla="*/ 8 h 521"/>
                  <a:gd name="T18" fmla="*/ 115 w 340"/>
                  <a:gd name="T19" fmla="*/ 0 h 521"/>
                  <a:gd name="T20" fmla="*/ 146 w 340"/>
                  <a:gd name="T21" fmla="*/ 8 h 521"/>
                  <a:gd name="T22" fmla="*/ 195 w 340"/>
                  <a:gd name="T23" fmla="*/ 170 h 521"/>
                  <a:gd name="T24" fmla="*/ 218 w 340"/>
                  <a:gd name="T25" fmla="*/ 172 h 521"/>
                  <a:gd name="T26" fmla="*/ 260 w 340"/>
                  <a:gd name="T27" fmla="*/ 232 h 521"/>
                  <a:gd name="T28" fmla="*/ 253 w 340"/>
                  <a:gd name="T29" fmla="*/ 243 h 521"/>
                  <a:gd name="T30" fmla="*/ 266 w 340"/>
                  <a:gd name="T31" fmla="*/ 243 h 521"/>
                  <a:gd name="T32" fmla="*/ 258 w 340"/>
                  <a:gd name="T33" fmla="*/ 276 h 521"/>
                  <a:gd name="T34" fmla="*/ 236 w 340"/>
                  <a:gd name="T35" fmla="*/ 294 h 521"/>
                  <a:gd name="T36" fmla="*/ 214 w 340"/>
                  <a:gd name="T37" fmla="*/ 310 h 521"/>
                  <a:gd name="T38" fmla="*/ 210 w 340"/>
                  <a:gd name="T39" fmla="*/ 329 h 521"/>
                  <a:gd name="T40" fmla="*/ 200 w 340"/>
                  <a:gd name="T41" fmla="*/ 312 h 521"/>
                  <a:gd name="T42" fmla="*/ 177 w 340"/>
                  <a:gd name="T43" fmla="*/ 333 h 521"/>
                  <a:gd name="T44" fmla="*/ 168 w 340"/>
                  <a:gd name="T45" fmla="*/ 333 h 521"/>
                  <a:gd name="T46" fmla="*/ 160 w 340"/>
                  <a:gd name="T47" fmla="*/ 320 h 521"/>
                  <a:gd name="T48" fmla="*/ 154 w 340"/>
                  <a:gd name="T49" fmla="*/ 383 h 521"/>
                  <a:gd name="T50" fmla="*/ 136 w 340"/>
                  <a:gd name="T51" fmla="*/ 393 h 521"/>
                  <a:gd name="T52" fmla="*/ 127 w 340"/>
                  <a:gd name="T53" fmla="*/ 417 h 521"/>
                  <a:gd name="T54" fmla="*/ 115 w 340"/>
                  <a:gd name="T55" fmla="*/ 417 h 521"/>
                  <a:gd name="T56" fmla="*/ 88 w 340"/>
                  <a:gd name="T57" fmla="*/ 452 h 521"/>
                  <a:gd name="T58" fmla="*/ 87 w 340"/>
                  <a:gd name="T59" fmla="*/ 482 h 521"/>
                  <a:gd name="T60" fmla="*/ 81 w 340"/>
                  <a:gd name="T61" fmla="*/ 493 h 521"/>
                  <a:gd name="T62" fmla="*/ 73 w 340"/>
                  <a:gd name="T63" fmla="*/ 525 h 521"/>
                  <a:gd name="T64" fmla="*/ 50 w 340"/>
                  <a:gd name="T65" fmla="*/ 483 h 521"/>
                  <a:gd name="T66" fmla="*/ 0 w 340"/>
                  <a:gd name="T67" fmla="*/ 286 h 521"/>
                  <a:gd name="T68" fmla="*/ 0 w 340"/>
                  <a:gd name="T69" fmla="*/ 286 h 5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1"/>
                  <a:gd name="T107" fmla="*/ 340 w 340"/>
                  <a:gd name="T108" fmla="*/ 521 h 5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1">
                    <a:moveTo>
                      <a:pt x="0" y="282"/>
                    </a:moveTo>
                    <a:lnTo>
                      <a:pt x="19" y="283"/>
                    </a:lnTo>
                    <a:lnTo>
                      <a:pt x="21" y="249"/>
                    </a:lnTo>
                    <a:lnTo>
                      <a:pt x="45" y="202"/>
                    </a:lnTo>
                    <a:lnTo>
                      <a:pt x="34" y="168"/>
                    </a:lnTo>
                    <a:lnTo>
                      <a:pt x="82" y="5"/>
                    </a:lnTo>
                    <a:lnTo>
                      <a:pt x="92" y="5"/>
                    </a:lnTo>
                    <a:lnTo>
                      <a:pt x="97" y="26"/>
                    </a:lnTo>
                    <a:lnTo>
                      <a:pt x="145" y="8"/>
                    </a:lnTo>
                    <a:lnTo>
                      <a:pt x="147" y="0"/>
                    </a:lnTo>
                    <a:lnTo>
                      <a:pt x="186" y="8"/>
                    </a:lnTo>
                    <a:lnTo>
                      <a:pt x="249" y="170"/>
                    </a:lnTo>
                    <a:lnTo>
                      <a:pt x="278" y="172"/>
                    </a:lnTo>
                    <a:lnTo>
                      <a:pt x="330" y="232"/>
                    </a:lnTo>
                    <a:lnTo>
                      <a:pt x="323" y="243"/>
                    </a:lnTo>
                    <a:lnTo>
                      <a:pt x="340" y="243"/>
                    </a:lnTo>
                    <a:lnTo>
                      <a:pt x="328" y="272"/>
                    </a:lnTo>
                    <a:lnTo>
                      <a:pt x="302" y="290"/>
                    </a:lnTo>
                    <a:lnTo>
                      <a:pt x="272" y="306"/>
                    </a:lnTo>
                    <a:lnTo>
                      <a:pt x="268" y="325"/>
                    </a:lnTo>
                    <a:lnTo>
                      <a:pt x="254" y="308"/>
                    </a:lnTo>
                    <a:lnTo>
                      <a:pt x="226" y="329"/>
                    </a:lnTo>
                    <a:lnTo>
                      <a:pt x="215" y="329"/>
                    </a:lnTo>
                    <a:lnTo>
                      <a:pt x="204" y="316"/>
                    </a:lnTo>
                    <a:lnTo>
                      <a:pt x="197" y="379"/>
                    </a:lnTo>
                    <a:lnTo>
                      <a:pt x="173" y="389"/>
                    </a:lnTo>
                    <a:lnTo>
                      <a:pt x="162" y="413"/>
                    </a:lnTo>
                    <a:lnTo>
                      <a:pt x="147" y="413"/>
                    </a:lnTo>
                    <a:lnTo>
                      <a:pt x="113" y="448"/>
                    </a:lnTo>
                    <a:lnTo>
                      <a:pt x="111" y="478"/>
                    </a:lnTo>
                    <a:lnTo>
                      <a:pt x="103" y="489"/>
                    </a:lnTo>
                    <a:lnTo>
                      <a:pt x="94" y="521"/>
                    </a:lnTo>
                    <a:lnTo>
                      <a:pt x="63" y="479"/>
                    </a:lnTo>
                    <a:lnTo>
                      <a:pt x="0" y="28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0" name="Freeform 79"/>
              <p:cNvSpPr>
                <a:spLocks/>
              </p:cNvSpPr>
              <p:nvPr/>
            </p:nvSpPr>
            <p:spPr bwMode="auto">
              <a:xfrm>
                <a:off x="1187872" y="839788"/>
                <a:ext cx="927651" cy="699677"/>
              </a:xfrm>
              <a:custGeom>
                <a:avLst/>
                <a:gdLst>
                  <a:gd name="T0" fmla="*/ 19 w 622"/>
                  <a:gd name="T1" fmla="*/ 96 h 441"/>
                  <a:gd name="T2" fmla="*/ 11 w 622"/>
                  <a:gd name="T3" fmla="*/ 217 h 441"/>
                  <a:gd name="T4" fmla="*/ 23 w 622"/>
                  <a:gd name="T5" fmla="*/ 217 h 441"/>
                  <a:gd name="T6" fmla="*/ 17 w 622"/>
                  <a:gd name="T7" fmla="*/ 243 h 441"/>
                  <a:gd name="T8" fmla="*/ 8 w 622"/>
                  <a:gd name="T9" fmla="*/ 229 h 441"/>
                  <a:gd name="T10" fmla="*/ 0 w 622"/>
                  <a:gd name="T11" fmla="*/ 259 h 441"/>
                  <a:gd name="T12" fmla="*/ 35 w 622"/>
                  <a:gd name="T13" fmla="*/ 284 h 441"/>
                  <a:gd name="T14" fmla="*/ 36 w 622"/>
                  <a:gd name="T15" fmla="*/ 295 h 441"/>
                  <a:gd name="T16" fmla="*/ 45 w 622"/>
                  <a:gd name="T17" fmla="*/ 297 h 441"/>
                  <a:gd name="T18" fmla="*/ 88 w 622"/>
                  <a:gd name="T19" fmla="*/ 386 h 441"/>
                  <a:gd name="T20" fmla="*/ 138 w 622"/>
                  <a:gd name="T21" fmla="*/ 382 h 441"/>
                  <a:gd name="T22" fmla="*/ 175 w 622"/>
                  <a:gd name="T23" fmla="*/ 403 h 441"/>
                  <a:gd name="T24" fmla="*/ 192 w 622"/>
                  <a:gd name="T25" fmla="*/ 400 h 441"/>
                  <a:gd name="T26" fmla="*/ 305 w 622"/>
                  <a:gd name="T27" fmla="*/ 403 h 441"/>
                  <a:gd name="T28" fmla="*/ 431 w 622"/>
                  <a:gd name="T29" fmla="*/ 441 h 441"/>
                  <a:gd name="T30" fmla="*/ 434 w 622"/>
                  <a:gd name="T31" fmla="*/ 392 h 441"/>
                  <a:gd name="T32" fmla="*/ 486 w 622"/>
                  <a:gd name="T33" fmla="*/ 110 h 441"/>
                  <a:gd name="T34" fmla="*/ 150 w 622"/>
                  <a:gd name="T35" fmla="*/ 0 h 441"/>
                  <a:gd name="T36" fmla="*/ 151 w 622"/>
                  <a:gd name="T37" fmla="*/ 83 h 441"/>
                  <a:gd name="T38" fmla="*/ 135 w 622"/>
                  <a:gd name="T39" fmla="*/ 151 h 441"/>
                  <a:gd name="T40" fmla="*/ 133 w 622"/>
                  <a:gd name="T41" fmla="*/ 187 h 441"/>
                  <a:gd name="T42" fmla="*/ 98 w 622"/>
                  <a:gd name="T43" fmla="*/ 199 h 441"/>
                  <a:gd name="T44" fmla="*/ 96 w 622"/>
                  <a:gd name="T45" fmla="*/ 182 h 441"/>
                  <a:gd name="T46" fmla="*/ 125 w 622"/>
                  <a:gd name="T47" fmla="*/ 159 h 441"/>
                  <a:gd name="T48" fmla="*/ 122 w 622"/>
                  <a:gd name="T49" fmla="*/ 141 h 441"/>
                  <a:gd name="T50" fmla="*/ 97 w 622"/>
                  <a:gd name="T51" fmla="*/ 144 h 441"/>
                  <a:gd name="T52" fmla="*/ 115 w 622"/>
                  <a:gd name="T53" fmla="*/ 123 h 441"/>
                  <a:gd name="T54" fmla="*/ 129 w 622"/>
                  <a:gd name="T55" fmla="*/ 109 h 441"/>
                  <a:gd name="T56" fmla="*/ 21 w 622"/>
                  <a:gd name="T57" fmla="*/ 21 h 441"/>
                  <a:gd name="T58" fmla="*/ 11 w 622"/>
                  <a:gd name="T59" fmla="*/ 46 h 441"/>
                  <a:gd name="T60" fmla="*/ 19 w 622"/>
                  <a:gd name="T61" fmla="*/ 96 h 441"/>
                  <a:gd name="T62" fmla="*/ 19 w 622"/>
                  <a:gd name="T63" fmla="*/ 96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1"/>
                  <a:gd name="T98" fmla="*/ 622 w 622"/>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1">
                    <a:moveTo>
                      <a:pt x="23" y="96"/>
                    </a:moveTo>
                    <a:lnTo>
                      <a:pt x="15" y="217"/>
                    </a:lnTo>
                    <a:lnTo>
                      <a:pt x="29" y="217"/>
                    </a:lnTo>
                    <a:lnTo>
                      <a:pt x="21" y="243"/>
                    </a:lnTo>
                    <a:lnTo>
                      <a:pt x="10" y="229"/>
                    </a:lnTo>
                    <a:lnTo>
                      <a:pt x="0" y="259"/>
                    </a:lnTo>
                    <a:lnTo>
                      <a:pt x="44" y="284"/>
                    </a:lnTo>
                    <a:lnTo>
                      <a:pt x="45" y="295"/>
                    </a:lnTo>
                    <a:lnTo>
                      <a:pt x="57" y="297"/>
                    </a:lnTo>
                    <a:lnTo>
                      <a:pt x="113" y="386"/>
                    </a:lnTo>
                    <a:lnTo>
                      <a:pt x="177" y="382"/>
                    </a:lnTo>
                    <a:lnTo>
                      <a:pt x="224" y="403"/>
                    </a:lnTo>
                    <a:lnTo>
                      <a:pt x="246" y="400"/>
                    </a:lnTo>
                    <a:lnTo>
                      <a:pt x="389" y="403"/>
                    </a:lnTo>
                    <a:lnTo>
                      <a:pt x="551" y="441"/>
                    </a:lnTo>
                    <a:lnTo>
                      <a:pt x="554" y="392"/>
                    </a:lnTo>
                    <a:lnTo>
                      <a:pt x="622" y="110"/>
                    </a:lnTo>
                    <a:lnTo>
                      <a:pt x="191" y="0"/>
                    </a:lnTo>
                    <a:lnTo>
                      <a:pt x="194" y="83"/>
                    </a:lnTo>
                    <a:lnTo>
                      <a:pt x="173" y="151"/>
                    </a:lnTo>
                    <a:lnTo>
                      <a:pt x="170" y="187"/>
                    </a:lnTo>
                    <a:lnTo>
                      <a:pt x="125" y="199"/>
                    </a:lnTo>
                    <a:lnTo>
                      <a:pt x="122" y="182"/>
                    </a:lnTo>
                    <a:lnTo>
                      <a:pt x="159" y="159"/>
                    </a:lnTo>
                    <a:lnTo>
                      <a:pt x="156" y="141"/>
                    </a:lnTo>
                    <a:lnTo>
                      <a:pt x="123" y="144"/>
                    </a:lnTo>
                    <a:lnTo>
                      <a:pt x="147" y="123"/>
                    </a:lnTo>
                    <a:lnTo>
                      <a:pt x="165" y="109"/>
                    </a:lnTo>
                    <a:lnTo>
                      <a:pt x="26" y="21"/>
                    </a:lnTo>
                    <a:lnTo>
                      <a:pt x="15" y="46"/>
                    </a:lnTo>
                    <a:lnTo>
                      <a:pt x="23" y="96"/>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1" name="Freeform 80"/>
              <p:cNvSpPr>
                <a:spLocks/>
              </p:cNvSpPr>
              <p:nvPr/>
            </p:nvSpPr>
            <p:spPr bwMode="auto">
              <a:xfrm>
                <a:off x="2046935" y="2324887"/>
                <a:ext cx="783617" cy="1020363"/>
              </a:xfrm>
              <a:custGeom>
                <a:avLst/>
                <a:gdLst>
                  <a:gd name="T0" fmla="*/ 89 w 526"/>
                  <a:gd name="T1" fmla="*/ 0 h 641"/>
                  <a:gd name="T2" fmla="*/ 287 w 526"/>
                  <a:gd name="T3" fmla="*/ 47 h 641"/>
                  <a:gd name="T4" fmla="*/ 272 w 526"/>
                  <a:gd name="T5" fmla="*/ 159 h 641"/>
                  <a:gd name="T6" fmla="*/ 409 w 526"/>
                  <a:gd name="T7" fmla="*/ 186 h 641"/>
                  <a:gd name="T8" fmla="*/ 356 w 526"/>
                  <a:gd name="T9" fmla="*/ 645 h 641"/>
                  <a:gd name="T10" fmla="*/ 0 w 526"/>
                  <a:gd name="T11" fmla="*/ 569 h 641"/>
                  <a:gd name="T12" fmla="*/ 89 w 526"/>
                  <a:gd name="T13" fmla="*/ 0 h 641"/>
                  <a:gd name="T14" fmla="*/ 89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5" y="0"/>
                    </a:moveTo>
                    <a:lnTo>
                      <a:pt x="369" y="47"/>
                    </a:lnTo>
                    <a:lnTo>
                      <a:pt x="350" y="159"/>
                    </a:lnTo>
                    <a:lnTo>
                      <a:pt x="526" y="186"/>
                    </a:lnTo>
                    <a:lnTo>
                      <a:pt x="458" y="641"/>
                    </a:lnTo>
                    <a:lnTo>
                      <a:pt x="0" y="565"/>
                    </a:lnTo>
                    <a:lnTo>
                      <a:pt x="115"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2" name="Freeform 81"/>
              <p:cNvSpPr>
                <a:spLocks/>
              </p:cNvSpPr>
              <p:nvPr/>
            </p:nvSpPr>
            <p:spPr bwMode="auto">
              <a:xfrm>
                <a:off x="944385" y="1266797"/>
                <a:ext cx="1105979" cy="974061"/>
              </a:xfrm>
              <a:custGeom>
                <a:avLst/>
                <a:gdLst>
                  <a:gd name="T0" fmla="*/ 0 w 741"/>
                  <a:gd name="T1" fmla="*/ 458 h 614"/>
                  <a:gd name="T2" fmla="*/ 24 w 741"/>
                  <a:gd name="T3" fmla="*/ 303 h 614"/>
                  <a:gd name="T4" fmla="*/ 54 w 741"/>
                  <a:gd name="T5" fmla="*/ 257 h 614"/>
                  <a:gd name="T6" fmla="*/ 125 w 741"/>
                  <a:gd name="T7" fmla="*/ 0 h 614"/>
                  <a:gd name="T8" fmla="*/ 162 w 741"/>
                  <a:gd name="T9" fmla="*/ 13 h 614"/>
                  <a:gd name="T10" fmla="*/ 163 w 741"/>
                  <a:gd name="T11" fmla="*/ 24 h 614"/>
                  <a:gd name="T12" fmla="*/ 172 w 741"/>
                  <a:gd name="T13" fmla="*/ 26 h 614"/>
                  <a:gd name="T14" fmla="*/ 216 w 741"/>
                  <a:gd name="T15" fmla="*/ 115 h 614"/>
                  <a:gd name="T16" fmla="*/ 266 w 741"/>
                  <a:gd name="T17" fmla="*/ 113 h 614"/>
                  <a:gd name="T18" fmla="*/ 303 w 741"/>
                  <a:gd name="T19" fmla="*/ 134 h 614"/>
                  <a:gd name="T20" fmla="*/ 321 w 741"/>
                  <a:gd name="T21" fmla="*/ 130 h 614"/>
                  <a:gd name="T22" fmla="*/ 432 w 741"/>
                  <a:gd name="T23" fmla="*/ 134 h 614"/>
                  <a:gd name="T24" fmla="*/ 559 w 741"/>
                  <a:gd name="T25" fmla="*/ 170 h 614"/>
                  <a:gd name="T26" fmla="*/ 565 w 741"/>
                  <a:gd name="T27" fmla="*/ 191 h 614"/>
                  <a:gd name="T28" fmla="*/ 580 w 741"/>
                  <a:gd name="T29" fmla="*/ 219 h 614"/>
                  <a:gd name="T30" fmla="*/ 537 w 741"/>
                  <a:gd name="T31" fmla="*/ 301 h 614"/>
                  <a:gd name="T32" fmla="*/ 511 w 741"/>
                  <a:gd name="T33" fmla="*/ 332 h 614"/>
                  <a:gd name="T34" fmla="*/ 507 w 741"/>
                  <a:gd name="T35" fmla="*/ 355 h 614"/>
                  <a:gd name="T36" fmla="*/ 522 w 741"/>
                  <a:gd name="T37" fmla="*/ 379 h 614"/>
                  <a:gd name="T38" fmla="*/ 504 w 741"/>
                  <a:gd name="T39" fmla="*/ 429 h 614"/>
                  <a:gd name="T40" fmla="*/ 469 w 741"/>
                  <a:gd name="T41" fmla="*/ 614 h 614"/>
                  <a:gd name="T42" fmla="*/ 274 w 741"/>
                  <a:gd name="T43" fmla="*/ 554 h 614"/>
                  <a:gd name="T44" fmla="*/ 0 w 741"/>
                  <a:gd name="T45" fmla="*/ 458 h 614"/>
                  <a:gd name="T46" fmla="*/ 0 w 741"/>
                  <a:gd name="T47" fmla="*/ 458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69" y="257"/>
                    </a:lnTo>
                    <a:lnTo>
                      <a:pt x="160" y="0"/>
                    </a:lnTo>
                    <a:lnTo>
                      <a:pt x="207" y="13"/>
                    </a:lnTo>
                    <a:lnTo>
                      <a:pt x="208" y="24"/>
                    </a:lnTo>
                    <a:lnTo>
                      <a:pt x="220" y="26"/>
                    </a:lnTo>
                    <a:lnTo>
                      <a:pt x="276" y="115"/>
                    </a:lnTo>
                    <a:lnTo>
                      <a:pt x="340" y="113"/>
                    </a:lnTo>
                    <a:lnTo>
                      <a:pt x="387" y="134"/>
                    </a:lnTo>
                    <a:lnTo>
                      <a:pt x="409" y="130"/>
                    </a:lnTo>
                    <a:lnTo>
                      <a:pt x="552" y="134"/>
                    </a:lnTo>
                    <a:lnTo>
                      <a:pt x="714" y="170"/>
                    </a:lnTo>
                    <a:lnTo>
                      <a:pt x="722" y="191"/>
                    </a:lnTo>
                    <a:lnTo>
                      <a:pt x="741" y="219"/>
                    </a:lnTo>
                    <a:lnTo>
                      <a:pt x="686" y="301"/>
                    </a:lnTo>
                    <a:lnTo>
                      <a:pt x="652" y="332"/>
                    </a:lnTo>
                    <a:lnTo>
                      <a:pt x="647" y="355"/>
                    </a:lnTo>
                    <a:lnTo>
                      <a:pt x="667" y="379"/>
                    </a:lnTo>
                    <a:lnTo>
                      <a:pt x="644" y="429"/>
                    </a:lnTo>
                    <a:lnTo>
                      <a:pt x="599" y="614"/>
                    </a:lnTo>
                    <a:lnTo>
                      <a:pt x="349" y="554"/>
                    </a:lnTo>
                    <a:lnTo>
                      <a:pt x="0" y="45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3" name="Freeform 82"/>
              <p:cNvSpPr>
                <a:spLocks/>
              </p:cNvSpPr>
              <p:nvPr/>
            </p:nvSpPr>
            <p:spPr bwMode="auto">
              <a:xfrm>
                <a:off x="839788" y="1995627"/>
                <a:ext cx="1100836" cy="1951551"/>
              </a:xfrm>
              <a:custGeom>
                <a:avLst/>
                <a:gdLst>
                  <a:gd name="T0" fmla="*/ 20 w 737"/>
                  <a:gd name="T1" fmla="*/ 249 h 1229"/>
                  <a:gd name="T2" fmla="*/ 3 w 737"/>
                  <a:gd name="T3" fmla="*/ 345 h 1229"/>
                  <a:gd name="T4" fmla="*/ 58 w 737"/>
                  <a:gd name="T5" fmla="*/ 499 h 1229"/>
                  <a:gd name="T6" fmla="*/ 68 w 737"/>
                  <a:gd name="T7" fmla="*/ 489 h 1229"/>
                  <a:gd name="T8" fmla="*/ 86 w 737"/>
                  <a:gd name="T9" fmla="*/ 554 h 1229"/>
                  <a:gd name="T10" fmla="*/ 58 w 737"/>
                  <a:gd name="T11" fmla="*/ 508 h 1229"/>
                  <a:gd name="T12" fmla="*/ 52 w 737"/>
                  <a:gd name="T13" fmla="*/ 580 h 1229"/>
                  <a:gd name="T14" fmla="*/ 84 w 737"/>
                  <a:gd name="T15" fmla="*/ 623 h 1229"/>
                  <a:gd name="T16" fmla="*/ 62 w 737"/>
                  <a:gd name="T17" fmla="*/ 683 h 1229"/>
                  <a:gd name="T18" fmla="*/ 123 w 737"/>
                  <a:gd name="T19" fmla="*/ 847 h 1229"/>
                  <a:gd name="T20" fmla="*/ 109 w 737"/>
                  <a:gd name="T21" fmla="*/ 907 h 1229"/>
                  <a:gd name="T22" fmla="*/ 188 w 737"/>
                  <a:gd name="T23" fmla="*/ 953 h 1229"/>
                  <a:gd name="T24" fmla="*/ 216 w 737"/>
                  <a:gd name="T25" fmla="*/ 1002 h 1229"/>
                  <a:gd name="T26" fmla="*/ 252 w 737"/>
                  <a:gd name="T27" fmla="*/ 1018 h 1229"/>
                  <a:gd name="T28" fmla="*/ 252 w 737"/>
                  <a:gd name="T29" fmla="*/ 1047 h 1229"/>
                  <a:gd name="T30" fmla="*/ 274 w 737"/>
                  <a:gd name="T31" fmla="*/ 1054 h 1229"/>
                  <a:gd name="T32" fmla="*/ 321 w 737"/>
                  <a:gd name="T33" fmla="*/ 1148 h 1229"/>
                  <a:gd name="T34" fmla="*/ 321 w 737"/>
                  <a:gd name="T35" fmla="*/ 1214 h 1229"/>
                  <a:gd name="T36" fmla="*/ 526 w 737"/>
                  <a:gd name="T37" fmla="*/ 1229 h 1229"/>
                  <a:gd name="T38" fmla="*/ 512 w 737"/>
                  <a:gd name="T39" fmla="*/ 1203 h 1229"/>
                  <a:gd name="T40" fmla="*/ 519 w 737"/>
                  <a:gd name="T41" fmla="*/ 1162 h 1229"/>
                  <a:gd name="T42" fmla="*/ 552 w 737"/>
                  <a:gd name="T43" fmla="*/ 1096 h 1229"/>
                  <a:gd name="T44" fmla="*/ 576 w 737"/>
                  <a:gd name="T45" fmla="*/ 1076 h 1229"/>
                  <a:gd name="T46" fmla="*/ 562 w 737"/>
                  <a:gd name="T47" fmla="*/ 1052 h 1229"/>
                  <a:gd name="T48" fmla="*/ 554 w 737"/>
                  <a:gd name="T49" fmla="*/ 987 h 1229"/>
                  <a:gd name="T50" fmla="*/ 258 w 737"/>
                  <a:gd name="T51" fmla="*/ 423 h 1229"/>
                  <a:gd name="T52" fmla="*/ 327 w 737"/>
                  <a:gd name="T53" fmla="*/ 96 h 1229"/>
                  <a:gd name="T54" fmla="*/ 55 w 737"/>
                  <a:gd name="T55" fmla="*/ 0 h 1229"/>
                  <a:gd name="T56" fmla="*/ 47 w 737"/>
                  <a:gd name="T57" fmla="*/ 20 h 1229"/>
                  <a:gd name="T58" fmla="*/ 0 w 737"/>
                  <a:gd name="T59" fmla="*/ 164 h 1229"/>
                  <a:gd name="T60" fmla="*/ 20 w 737"/>
                  <a:gd name="T61" fmla="*/ 249 h 1229"/>
                  <a:gd name="T62" fmla="*/ 20 w 737"/>
                  <a:gd name="T63" fmla="*/ 249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7"/>
                  <a:gd name="T97" fmla="*/ 0 h 1229"/>
                  <a:gd name="T98" fmla="*/ 737 w 737"/>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7" h="1229">
                    <a:moveTo>
                      <a:pt x="24" y="249"/>
                    </a:moveTo>
                    <a:lnTo>
                      <a:pt x="3" y="345"/>
                    </a:lnTo>
                    <a:lnTo>
                      <a:pt x="74" y="499"/>
                    </a:lnTo>
                    <a:lnTo>
                      <a:pt x="87" y="489"/>
                    </a:lnTo>
                    <a:lnTo>
                      <a:pt x="110" y="554"/>
                    </a:lnTo>
                    <a:lnTo>
                      <a:pt x="74" y="508"/>
                    </a:lnTo>
                    <a:lnTo>
                      <a:pt x="66" y="580"/>
                    </a:lnTo>
                    <a:lnTo>
                      <a:pt x="107" y="623"/>
                    </a:lnTo>
                    <a:lnTo>
                      <a:pt x="79" y="683"/>
                    </a:lnTo>
                    <a:lnTo>
                      <a:pt x="157" y="847"/>
                    </a:lnTo>
                    <a:lnTo>
                      <a:pt x="139" y="907"/>
                    </a:lnTo>
                    <a:lnTo>
                      <a:pt x="241" y="953"/>
                    </a:lnTo>
                    <a:lnTo>
                      <a:pt x="278" y="1002"/>
                    </a:lnTo>
                    <a:lnTo>
                      <a:pt x="322" y="1018"/>
                    </a:lnTo>
                    <a:lnTo>
                      <a:pt x="322" y="1047"/>
                    </a:lnTo>
                    <a:lnTo>
                      <a:pt x="350" y="1054"/>
                    </a:lnTo>
                    <a:lnTo>
                      <a:pt x="410" y="1148"/>
                    </a:lnTo>
                    <a:lnTo>
                      <a:pt x="410" y="1214"/>
                    </a:lnTo>
                    <a:lnTo>
                      <a:pt x="672" y="1229"/>
                    </a:lnTo>
                    <a:lnTo>
                      <a:pt x="656" y="1203"/>
                    </a:lnTo>
                    <a:lnTo>
                      <a:pt x="664" y="1162"/>
                    </a:lnTo>
                    <a:lnTo>
                      <a:pt x="706" y="1096"/>
                    </a:lnTo>
                    <a:lnTo>
                      <a:pt x="737" y="1076"/>
                    </a:lnTo>
                    <a:lnTo>
                      <a:pt x="719" y="1052"/>
                    </a:lnTo>
                    <a:lnTo>
                      <a:pt x="708" y="987"/>
                    </a:lnTo>
                    <a:lnTo>
                      <a:pt x="330" y="423"/>
                    </a:lnTo>
                    <a:lnTo>
                      <a:pt x="419" y="96"/>
                    </a:lnTo>
                    <a:lnTo>
                      <a:pt x="70" y="0"/>
                    </a:lnTo>
                    <a:lnTo>
                      <a:pt x="60" y="20"/>
                    </a:lnTo>
                    <a:lnTo>
                      <a:pt x="0" y="164"/>
                    </a:lnTo>
                    <a:lnTo>
                      <a:pt x="24" y="249"/>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4" name="Freeform 83"/>
              <p:cNvSpPr>
                <a:spLocks/>
              </p:cNvSpPr>
              <p:nvPr/>
            </p:nvSpPr>
            <p:spPr bwMode="auto">
              <a:xfrm>
                <a:off x="1331907" y="2146538"/>
                <a:ext cx="886498" cy="1416504"/>
              </a:xfrm>
              <a:custGeom>
                <a:avLst/>
                <a:gdLst>
                  <a:gd name="T0" fmla="*/ 0 w 593"/>
                  <a:gd name="T1" fmla="*/ 327 h 891"/>
                  <a:gd name="T2" fmla="*/ 296 w 593"/>
                  <a:gd name="T3" fmla="*/ 895 h 891"/>
                  <a:gd name="T4" fmla="*/ 306 w 593"/>
                  <a:gd name="T5" fmla="*/ 774 h 891"/>
                  <a:gd name="T6" fmla="*/ 323 w 593"/>
                  <a:gd name="T7" fmla="*/ 768 h 891"/>
                  <a:gd name="T8" fmla="*/ 351 w 593"/>
                  <a:gd name="T9" fmla="*/ 789 h 891"/>
                  <a:gd name="T10" fmla="*/ 375 w 593"/>
                  <a:gd name="T11" fmla="*/ 682 h 891"/>
                  <a:gd name="T12" fmla="*/ 465 w 593"/>
                  <a:gd name="T13" fmla="*/ 113 h 891"/>
                  <a:gd name="T14" fmla="*/ 265 w 593"/>
                  <a:gd name="T15" fmla="*/ 60 h 891"/>
                  <a:gd name="T16" fmla="*/ 70 w 593"/>
                  <a:gd name="T17" fmla="*/ 0 h 891"/>
                  <a:gd name="T18" fmla="*/ 0 w 593"/>
                  <a:gd name="T19" fmla="*/ 327 h 891"/>
                  <a:gd name="T20" fmla="*/ 0 w 593"/>
                  <a:gd name="T21" fmla="*/ 327 h 8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3"/>
                  <a:gd name="T34" fmla="*/ 0 h 891"/>
                  <a:gd name="T35" fmla="*/ 593 w 593"/>
                  <a:gd name="T36" fmla="*/ 891 h 8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3" h="891">
                    <a:moveTo>
                      <a:pt x="0" y="327"/>
                    </a:moveTo>
                    <a:lnTo>
                      <a:pt x="378" y="891"/>
                    </a:lnTo>
                    <a:lnTo>
                      <a:pt x="390" y="770"/>
                    </a:lnTo>
                    <a:lnTo>
                      <a:pt x="412" y="764"/>
                    </a:lnTo>
                    <a:lnTo>
                      <a:pt x="447" y="785"/>
                    </a:lnTo>
                    <a:lnTo>
                      <a:pt x="478" y="678"/>
                    </a:lnTo>
                    <a:lnTo>
                      <a:pt x="593" y="113"/>
                    </a:lnTo>
                    <a:lnTo>
                      <a:pt x="339" y="60"/>
                    </a:lnTo>
                    <a:lnTo>
                      <a:pt x="89" y="0"/>
                    </a:lnTo>
                    <a:lnTo>
                      <a:pt x="0" y="327"/>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5" name="Freeform 84"/>
              <p:cNvSpPr>
                <a:spLocks/>
              </p:cNvSpPr>
              <p:nvPr/>
            </p:nvSpPr>
            <p:spPr bwMode="auto">
              <a:xfrm>
                <a:off x="1837742" y="1012993"/>
                <a:ext cx="831629" cy="1389065"/>
              </a:xfrm>
              <a:custGeom>
                <a:avLst/>
                <a:gdLst>
                  <a:gd name="T0" fmla="*/ 0 w 557"/>
                  <a:gd name="T1" fmla="*/ 778 h 874"/>
                  <a:gd name="T2" fmla="*/ 36 w 557"/>
                  <a:gd name="T3" fmla="*/ 593 h 874"/>
                  <a:gd name="T4" fmla="*/ 53 w 557"/>
                  <a:gd name="T5" fmla="*/ 543 h 874"/>
                  <a:gd name="T6" fmla="*/ 38 w 557"/>
                  <a:gd name="T7" fmla="*/ 519 h 874"/>
                  <a:gd name="T8" fmla="*/ 41 w 557"/>
                  <a:gd name="T9" fmla="*/ 496 h 874"/>
                  <a:gd name="T10" fmla="*/ 68 w 557"/>
                  <a:gd name="T11" fmla="*/ 465 h 874"/>
                  <a:gd name="T12" fmla="*/ 112 w 557"/>
                  <a:gd name="T13" fmla="*/ 379 h 874"/>
                  <a:gd name="T14" fmla="*/ 97 w 557"/>
                  <a:gd name="T15" fmla="*/ 351 h 874"/>
                  <a:gd name="T16" fmla="*/ 90 w 557"/>
                  <a:gd name="T17" fmla="*/ 330 h 874"/>
                  <a:gd name="T18" fmla="*/ 92 w 557"/>
                  <a:gd name="T19" fmla="*/ 283 h 874"/>
                  <a:gd name="T20" fmla="*/ 146 w 557"/>
                  <a:gd name="T21" fmla="*/ 0 h 874"/>
                  <a:gd name="T22" fmla="*/ 203 w 557"/>
                  <a:gd name="T23" fmla="*/ 16 h 874"/>
                  <a:gd name="T24" fmla="*/ 183 w 557"/>
                  <a:gd name="T25" fmla="*/ 126 h 874"/>
                  <a:gd name="T26" fmla="*/ 197 w 557"/>
                  <a:gd name="T27" fmla="*/ 165 h 874"/>
                  <a:gd name="T28" fmla="*/ 198 w 557"/>
                  <a:gd name="T29" fmla="*/ 189 h 874"/>
                  <a:gd name="T30" fmla="*/ 191 w 557"/>
                  <a:gd name="T31" fmla="*/ 194 h 874"/>
                  <a:gd name="T32" fmla="*/ 214 w 557"/>
                  <a:gd name="T33" fmla="*/ 220 h 874"/>
                  <a:gd name="T34" fmla="*/ 235 w 557"/>
                  <a:gd name="T35" fmla="*/ 291 h 874"/>
                  <a:gd name="T36" fmla="*/ 245 w 557"/>
                  <a:gd name="T37" fmla="*/ 354 h 874"/>
                  <a:gd name="T38" fmla="*/ 246 w 557"/>
                  <a:gd name="T39" fmla="*/ 388 h 874"/>
                  <a:gd name="T40" fmla="*/ 231 w 557"/>
                  <a:gd name="T41" fmla="*/ 421 h 874"/>
                  <a:gd name="T42" fmla="*/ 243 w 557"/>
                  <a:gd name="T43" fmla="*/ 435 h 874"/>
                  <a:gd name="T44" fmla="*/ 273 w 557"/>
                  <a:gd name="T45" fmla="*/ 414 h 874"/>
                  <a:gd name="T46" fmla="*/ 293 w 557"/>
                  <a:gd name="T47" fmla="*/ 530 h 874"/>
                  <a:gd name="T48" fmla="*/ 307 w 557"/>
                  <a:gd name="T49" fmla="*/ 536 h 874"/>
                  <a:gd name="T50" fmla="*/ 310 w 557"/>
                  <a:gd name="T51" fmla="*/ 569 h 874"/>
                  <a:gd name="T52" fmla="*/ 349 w 557"/>
                  <a:gd name="T53" fmla="*/ 582 h 874"/>
                  <a:gd name="T54" fmla="*/ 411 w 557"/>
                  <a:gd name="T55" fmla="*/ 582 h 874"/>
                  <a:gd name="T56" fmla="*/ 437 w 557"/>
                  <a:gd name="T57" fmla="*/ 596 h 874"/>
                  <a:gd name="T58" fmla="*/ 400 w 557"/>
                  <a:gd name="T59" fmla="*/ 878 h 874"/>
                  <a:gd name="T60" fmla="*/ 199 w 557"/>
                  <a:gd name="T61" fmla="*/ 831 h 874"/>
                  <a:gd name="T62" fmla="*/ 0 w 557"/>
                  <a:gd name="T63" fmla="*/ 778 h 874"/>
                  <a:gd name="T64" fmla="*/ 0 w 557"/>
                  <a:gd name="T65" fmla="*/ 778 h 8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4"/>
                  <a:gd name="T101" fmla="*/ 557 w 557"/>
                  <a:gd name="T102" fmla="*/ 874 h 8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4">
                    <a:moveTo>
                      <a:pt x="0" y="774"/>
                    </a:moveTo>
                    <a:lnTo>
                      <a:pt x="45" y="589"/>
                    </a:lnTo>
                    <a:lnTo>
                      <a:pt x="68" y="539"/>
                    </a:lnTo>
                    <a:lnTo>
                      <a:pt x="48" y="515"/>
                    </a:lnTo>
                    <a:lnTo>
                      <a:pt x="53" y="492"/>
                    </a:lnTo>
                    <a:lnTo>
                      <a:pt x="87" y="461"/>
                    </a:lnTo>
                    <a:lnTo>
                      <a:pt x="142" y="379"/>
                    </a:lnTo>
                    <a:lnTo>
                      <a:pt x="123" y="351"/>
                    </a:lnTo>
                    <a:lnTo>
                      <a:pt x="115" y="330"/>
                    </a:lnTo>
                    <a:lnTo>
                      <a:pt x="118" y="283"/>
                    </a:lnTo>
                    <a:lnTo>
                      <a:pt x="186" y="0"/>
                    </a:lnTo>
                    <a:lnTo>
                      <a:pt x="259" y="16"/>
                    </a:lnTo>
                    <a:lnTo>
                      <a:pt x="234" y="126"/>
                    </a:lnTo>
                    <a:lnTo>
                      <a:pt x="251" y="165"/>
                    </a:lnTo>
                    <a:lnTo>
                      <a:pt x="252" y="189"/>
                    </a:lnTo>
                    <a:lnTo>
                      <a:pt x="244" y="194"/>
                    </a:lnTo>
                    <a:lnTo>
                      <a:pt x="272" y="220"/>
                    </a:lnTo>
                    <a:lnTo>
                      <a:pt x="301" y="291"/>
                    </a:lnTo>
                    <a:lnTo>
                      <a:pt x="311" y="354"/>
                    </a:lnTo>
                    <a:lnTo>
                      <a:pt x="315" y="388"/>
                    </a:lnTo>
                    <a:lnTo>
                      <a:pt x="294" y="421"/>
                    </a:lnTo>
                    <a:lnTo>
                      <a:pt x="309" y="435"/>
                    </a:lnTo>
                    <a:lnTo>
                      <a:pt x="348" y="414"/>
                    </a:lnTo>
                    <a:lnTo>
                      <a:pt x="374" y="526"/>
                    </a:lnTo>
                    <a:lnTo>
                      <a:pt x="391" y="532"/>
                    </a:lnTo>
                    <a:lnTo>
                      <a:pt x="395" y="565"/>
                    </a:lnTo>
                    <a:lnTo>
                      <a:pt x="445" y="578"/>
                    </a:lnTo>
                    <a:lnTo>
                      <a:pt x="524" y="578"/>
                    </a:lnTo>
                    <a:lnTo>
                      <a:pt x="557" y="592"/>
                    </a:lnTo>
                    <a:lnTo>
                      <a:pt x="510" y="874"/>
                    </a:lnTo>
                    <a:lnTo>
                      <a:pt x="254" y="827"/>
                    </a:lnTo>
                    <a:lnTo>
                      <a:pt x="0" y="77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6" name="Freeform 85"/>
              <p:cNvSpPr>
                <a:spLocks/>
              </p:cNvSpPr>
              <p:nvPr/>
            </p:nvSpPr>
            <p:spPr bwMode="auto">
              <a:xfrm>
                <a:off x="2187540" y="1038716"/>
                <a:ext cx="1421485" cy="936333"/>
              </a:xfrm>
              <a:custGeom>
                <a:avLst/>
                <a:gdLst>
                  <a:gd name="T0" fmla="*/ 13 w 952"/>
                  <a:gd name="T1" fmla="*/ 149 h 589"/>
                  <a:gd name="T2" fmla="*/ 14 w 952"/>
                  <a:gd name="T3" fmla="*/ 173 h 589"/>
                  <a:gd name="T4" fmla="*/ 8 w 952"/>
                  <a:gd name="T5" fmla="*/ 178 h 589"/>
                  <a:gd name="T6" fmla="*/ 30 w 952"/>
                  <a:gd name="T7" fmla="*/ 204 h 589"/>
                  <a:gd name="T8" fmla="*/ 52 w 952"/>
                  <a:gd name="T9" fmla="*/ 275 h 589"/>
                  <a:gd name="T10" fmla="*/ 60 w 952"/>
                  <a:gd name="T11" fmla="*/ 342 h 589"/>
                  <a:gd name="T12" fmla="*/ 63 w 952"/>
                  <a:gd name="T13" fmla="*/ 376 h 589"/>
                  <a:gd name="T14" fmla="*/ 47 w 952"/>
                  <a:gd name="T15" fmla="*/ 409 h 589"/>
                  <a:gd name="T16" fmla="*/ 59 w 952"/>
                  <a:gd name="T17" fmla="*/ 423 h 589"/>
                  <a:gd name="T18" fmla="*/ 89 w 952"/>
                  <a:gd name="T19" fmla="*/ 402 h 589"/>
                  <a:gd name="T20" fmla="*/ 110 w 952"/>
                  <a:gd name="T21" fmla="*/ 514 h 589"/>
                  <a:gd name="T22" fmla="*/ 123 w 952"/>
                  <a:gd name="T23" fmla="*/ 520 h 589"/>
                  <a:gd name="T24" fmla="*/ 125 w 952"/>
                  <a:gd name="T25" fmla="*/ 553 h 589"/>
                  <a:gd name="T26" fmla="*/ 137 w 952"/>
                  <a:gd name="T27" fmla="*/ 567 h 589"/>
                  <a:gd name="T28" fmla="*/ 165 w 952"/>
                  <a:gd name="T29" fmla="*/ 566 h 589"/>
                  <a:gd name="T30" fmla="*/ 228 w 952"/>
                  <a:gd name="T31" fmla="*/ 566 h 589"/>
                  <a:gd name="T32" fmla="*/ 253 w 952"/>
                  <a:gd name="T33" fmla="*/ 580 h 589"/>
                  <a:gd name="T34" fmla="*/ 259 w 952"/>
                  <a:gd name="T35" fmla="*/ 522 h 589"/>
                  <a:gd name="T36" fmla="*/ 463 w 952"/>
                  <a:gd name="T37" fmla="*/ 561 h 589"/>
                  <a:gd name="T38" fmla="*/ 712 w 952"/>
                  <a:gd name="T39" fmla="*/ 593 h 589"/>
                  <a:gd name="T40" fmla="*/ 718 w 952"/>
                  <a:gd name="T41" fmla="*/ 486 h 589"/>
                  <a:gd name="T42" fmla="*/ 744 w 952"/>
                  <a:gd name="T43" fmla="*/ 138 h 589"/>
                  <a:gd name="T44" fmla="*/ 414 w 952"/>
                  <a:gd name="T45" fmla="*/ 89 h 589"/>
                  <a:gd name="T46" fmla="*/ 251 w 952"/>
                  <a:gd name="T47" fmla="*/ 57 h 589"/>
                  <a:gd name="T48" fmla="*/ 21 w 952"/>
                  <a:gd name="T49" fmla="*/ 0 h 589"/>
                  <a:gd name="T50" fmla="*/ 0 w 952"/>
                  <a:gd name="T51" fmla="*/ 110 h 589"/>
                  <a:gd name="T52" fmla="*/ 13 w 952"/>
                  <a:gd name="T53" fmla="*/ 149 h 589"/>
                  <a:gd name="T54" fmla="*/ 13 w 952"/>
                  <a:gd name="T55" fmla="*/ 149 h 5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89"/>
                  <a:gd name="T86" fmla="*/ 952 w 952"/>
                  <a:gd name="T87" fmla="*/ 589 h 58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89">
                    <a:moveTo>
                      <a:pt x="17" y="149"/>
                    </a:moveTo>
                    <a:lnTo>
                      <a:pt x="18" y="173"/>
                    </a:lnTo>
                    <a:lnTo>
                      <a:pt x="10" y="178"/>
                    </a:lnTo>
                    <a:lnTo>
                      <a:pt x="38" y="204"/>
                    </a:lnTo>
                    <a:lnTo>
                      <a:pt x="67" y="275"/>
                    </a:lnTo>
                    <a:lnTo>
                      <a:pt x="77" y="338"/>
                    </a:lnTo>
                    <a:lnTo>
                      <a:pt x="81" y="372"/>
                    </a:lnTo>
                    <a:lnTo>
                      <a:pt x="60" y="405"/>
                    </a:lnTo>
                    <a:lnTo>
                      <a:pt x="75" y="419"/>
                    </a:lnTo>
                    <a:lnTo>
                      <a:pt x="114" y="398"/>
                    </a:lnTo>
                    <a:lnTo>
                      <a:pt x="140" y="510"/>
                    </a:lnTo>
                    <a:lnTo>
                      <a:pt x="157" y="516"/>
                    </a:lnTo>
                    <a:lnTo>
                      <a:pt x="161" y="549"/>
                    </a:lnTo>
                    <a:lnTo>
                      <a:pt x="175" y="563"/>
                    </a:lnTo>
                    <a:lnTo>
                      <a:pt x="211" y="562"/>
                    </a:lnTo>
                    <a:lnTo>
                      <a:pt x="290" y="562"/>
                    </a:lnTo>
                    <a:lnTo>
                      <a:pt x="323" y="576"/>
                    </a:lnTo>
                    <a:lnTo>
                      <a:pt x="332" y="518"/>
                    </a:lnTo>
                    <a:lnTo>
                      <a:pt x="591" y="557"/>
                    </a:lnTo>
                    <a:lnTo>
                      <a:pt x="910" y="589"/>
                    </a:lnTo>
                    <a:lnTo>
                      <a:pt x="920" y="482"/>
                    </a:lnTo>
                    <a:lnTo>
                      <a:pt x="952" y="138"/>
                    </a:lnTo>
                    <a:lnTo>
                      <a:pt x="530" y="89"/>
                    </a:lnTo>
                    <a:lnTo>
                      <a:pt x="321" y="57"/>
                    </a:lnTo>
                    <a:lnTo>
                      <a:pt x="25" y="0"/>
                    </a:lnTo>
                    <a:lnTo>
                      <a:pt x="0" y="110"/>
                    </a:lnTo>
                    <a:lnTo>
                      <a:pt x="17" y="14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7" name="Freeform 86"/>
              <p:cNvSpPr>
                <a:spLocks/>
              </p:cNvSpPr>
              <p:nvPr/>
            </p:nvSpPr>
            <p:spPr bwMode="auto">
              <a:xfrm>
                <a:off x="1781158" y="3223493"/>
                <a:ext cx="948227" cy="1135261"/>
              </a:xfrm>
              <a:custGeom>
                <a:avLst/>
                <a:gdLst>
                  <a:gd name="T0" fmla="*/ 33 w 635"/>
                  <a:gd name="T1" fmla="*/ 455 h 715"/>
                  <a:gd name="T2" fmla="*/ 21 w 635"/>
                  <a:gd name="T3" fmla="*/ 429 h 715"/>
                  <a:gd name="T4" fmla="*/ 25 w 635"/>
                  <a:gd name="T5" fmla="*/ 388 h 715"/>
                  <a:gd name="T6" fmla="*/ 59 w 635"/>
                  <a:gd name="T7" fmla="*/ 322 h 715"/>
                  <a:gd name="T8" fmla="*/ 83 w 635"/>
                  <a:gd name="T9" fmla="*/ 302 h 715"/>
                  <a:gd name="T10" fmla="*/ 69 w 635"/>
                  <a:gd name="T11" fmla="*/ 278 h 715"/>
                  <a:gd name="T12" fmla="*/ 60 w 635"/>
                  <a:gd name="T13" fmla="*/ 213 h 715"/>
                  <a:gd name="T14" fmla="*/ 70 w 635"/>
                  <a:gd name="T15" fmla="*/ 92 h 715"/>
                  <a:gd name="T16" fmla="*/ 86 w 635"/>
                  <a:gd name="T17" fmla="*/ 86 h 715"/>
                  <a:gd name="T18" fmla="*/ 114 w 635"/>
                  <a:gd name="T19" fmla="*/ 107 h 715"/>
                  <a:gd name="T20" fmla="*/ 138 w 635"/>
                  <a:gd name="T21" fmla="*/ 0 h 715"/>
                  <a:gd name="T22" fmla="*/ 495 w 635"/>
                  <a:gd name="T23" fmla="*/ 76 h 715"/>
                  <a:gd name="T24" fmla="*/ 422 w 635"/>
                  <a:gd name="T25" fmla="*/ 715 h 715"/>
                  <a:gd name="T26" fmla="*/ 312 w 635"/>
                  <a:gd name="T27" fmla="*/ 696 h 715"/>
                  <a:gd name="T28" fmla="*/ 244 w 635"/>
                  <a:gd name="T29" fmla="*/ 672 h 715"/>
                  <a:gd name="T30" fmla="*/ 103 w 635"/>
                  <a:gd name="T31" fmla="*/ 600 h 715"/>
                  <a:gd name="T32" fmla="*/ 0 w 635"/>
                  <a:gd name="T33" fmla="*/ 490 h 715"/>
                  <a:gd name="T34" fmla="*/ 33 w 635"/>
                  <a:gd name="T35" fmla="*/ 455 h 715"/>
                  <a:gd name="T36" fmla="*/ 33 w 635"/>
                  <a:gd name="T37" fmla="*/ 455 h 7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5"/>
                  <a:gd name="T58" fmla="*/ 0 h 715"/>
                  <a:gd name="T59" fmla="*/ 635 w 635"/>
                  <a:gd name="T60" fmla="*/ 715 h 7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5" h="715">
                    <a:moveTo>
                      <a:pt x="41" y="455"/>
                    </a:moveTo>
                    <a:lnTo>
                      <a:pt x="25" y="429"/>
                    </a:lnTo>
                    <a:lnTo>
                      <a:pt x="33" y="388"/>
                    </a:lnTo>
                    <a:lnTo>
                      <a:pt x="75" y="322"/>
                    </a:lnTo>
                    <a:lnTo>
                      <a:pt x="106" y="302"/>
                    </a:lnTo>
                    <a:lnTo>
                      <a:pt x="88" y="278"/>
                    </a:lnTo>
                    <a:lnTo>
                      <a:pt x="77" y="213"/>
                    </a:lnTo>
                    <a:lnTo>
                      <a:pt x="89" y="92"/>
                    </a:lnTo>
                    <a:lnTo>
                      <a:pt x="111" y="86"/>
                    </a:lnTo>
                    <a:lnTo>
                      <a:pt x="146" y="107"/>
                    </a:lnTo>
                    <a:lnTo>
                      <a:pt x="177" y="0"/>
                    </a:lnTo>
                    <a:lnTo>
                      <a:pt x="635" y="76"/>
                    </a:lnTo>
                    <a:lnTo>
                      <a:pt x="540" y="715"/>
                    </a:lnTo>
                    <a:lnTo>
                      <a:pt x="399" y="696"/>
                    </a:lnTo>
                    <a:lnTo>
                      <a:pt x="311" y="672"/>
                    </a:lnTo>
                    <a:lnTo>
                      <a:pt x="132" y="600"/>
                    </a:lnTo>
                    <a:lnTo>
                      <a:pt x="0" y="490"/>
                    </a:lnTo>
                    <a:lnTo>
                      <a:pt x="41" y="455"/>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8" name="Freeform 87"/>
              <p:cNvSpPr>
                <a:spLocks/>
              </p:cNvSpPr>
              <p:nvPr/>
            </p:nvSpPr>
            <p:spPr bwMode="auto">
              <a:xfrm>
                <a:off x="2568203" y="1860151"/>
                <a:ext cx="979093" cy="840299"/>
              </a:xfrm>
              <a:custGeom>
                <a:avLst/>
                <a:gdLst>
                  <a:gd name="T0" fmla="*/ 0 w 655"/>
                  <a:gd name="T1" fmla="*/ 456 h 528"/>
                  <a:gd name="T2" fmla="*/ 60 w 655"/>
                  <a:gd name="T3" fmla="*/ 0 h 528"/>
                  <a:gd name="T4" fmla="*/ 262 w 655"/>
                  <a:gd name="T5" fmla="*/ 39 h 528"/>
                  <a:gd name="T6" fmla="*/ 513 w 655"/>
                  <a:gd name="T7" fmla="*/ 71 h 528"/>
                  <a:gd name="T8" fmla="*/ 496 w 655"/>
                  <a:gd name="T9" fmla="*/ 303 h 528"/>
                  <a:gd name="T10" fmla="*/ 480 w 655"/>
                  <a:gd name="T11" fmla="*/ 532 h 528"/>
                  <a:gd name="T12" fmla="*/ 138 w 655"/>
                  <a:gd name="T13" fmla="*/ 483 h 528"/>
                  <a:gd name="T14" fmla="*/ 0 w 655"/>
                  <a:gd name="T15" fmla="*/ 456 h 528"/>
                  <a:gd name="T16" fmla="*/ 0 w 655"/>
                  <a:gd name="T17" fmla="*/ 456 h 5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5"/>
                  <a:gd name="T28" fmla="*/ 0 h 528"/>
                  <a:gd name="T29" fmla="*/ 655 w 655"/>
                  <a:gd name="T30" fmla="*/ 528 h 5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5" h="528">
                    <a:moveTo>
                      <a:pt x="0" y="452"/>
                    </a:moveTo>
                    <a:lnTo>
                      <a:pt x="77" y="0"/>
                    </a:lnTo>
                    <a:lnTo>
                      <a:pt x="336" y="39"/>
                    </a:lnTo>
                    <a:lnTo>
                      <a:pt x="655" y="71"/>
                    </a:lnTo>
                    <a:lnTo>
                      <a:pt x="633" y="299"/>
                    </a:lnTo>
                    <a:lnTo>
                      <a:pt x="612" y="528"/>
                    </a:lnTo>
                    <a:lnTo>
                      <a:pt x="176" y="479"/>
                    </a:lnTo>
                    <a:lnTo>
                      <a:pt x="0" y="452"/>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09" name="Freeform 88"/>
              <p:cNvSpPr>
                <a:spLocks/>
              </p:cNvSpPr>
              <p:nvPr/>
            </p:nvSpPr>
            <p:spPr bwMode="auto">
              <a:xfrm>
                <a:off x="2729385" y="2621565"/>
                <a:ext cx="1011672" cy="828294"/>
              </a:xfrm>
              <a:custGeom>
                <a:avLst/>
                <a:gdLst>
                  <a:gd name="T0" fmla="*/ 53 w 678"/>
                  <a:gd name="T1" fmla="*/ 0 h 521"/>
                  <a:gd name="T2" fmla="*/ 395 w 678"/>
                  <a:gd name="T3" fmla="*/ 49 h 521"/>
                  <a:gd name="T4" fmla="*/ 532 w 678"/>
                  <a:gd name="T5" fmla="*/ 63 h 521"/>
                  <a:gd name="T6" fmla="*/ 527 w 678"/>
                  <a:gd name="T7" fmla="*/ 176 h 521"/>
                  <a:gd name="T8" fmla="*/ 508 w 678"/>
                  <a:gd name="T9" fmla="*/ 525 h 521"/>
                  <a:gd name="T10" fmla="*/ 439 w 678"/>
                  <a:gd name="T11" fmla="*/ 519 h 521"/>
                  <a:gd name="T12" fmla="*/ 220 w 678"/>
                  <a:gd name="T13" fmla="*/ 494 h 521"/>
                  <a:gd name="T14" fmla="*/ 0 w 678"/>
                  <a:gd name="T15" fmla="*/ 459 h 521"/>
                  <a:gd name="T16" fmla="*/ 53 w 678"/>
                  <a:gd name="T17" fmla="*/ 0 h 521"/>
                  <a:gd name="T18" fmla="*/ 53 w 678"/>
                  <a:gd name="T19" fmla="*/ 0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8"/>
                  <a:gd name="T31" fmla="*/ 0 h 521"/>
                  <a:gd name="T32" fmla="*/ 678 w 678"/>
                  <a:gd name="T33" fmla="*/ 521 h 5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8" h="521">
                    <a:moveTo>
                      <a:pt x="68" y="0"/>
                    </a:moveTo>
                    <a:lnTo>
                      <a:pt x="504" y="49"/>
                    </a:lnTo>
                    <a:lnTo>
                      <a:pt x="678" y="63"/>
                    </a:lnTo>
                    <a:lnTo>
                      <a:pt x="672" y="176"/>
                    </a:lnTo>
                    <a:lnTo>
                      <a:pt x="648" y="521"/>
                    </a:lnTo>
                    <a:lnTo>
                      <a:pt x="559" y="515"/>
                    </a:lnTo>
                    <a:lnTo>
                      <a:pt x="282" y="490"/>
                    </a:lnTo>
                    <a:lnTo>
                      <a:pt x="0" y="455"/>
                    </a:lnTo>
                    <a:lnTo>
                      <a:pt x="68"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0" name="Freeform 89"/>
              <p:cNvSpPr>
                <a:spLocks/>
              </p:cNvSpPr>
              <p:nvPr/>
            </p:nvSpPr>
            <p:spPr bwMode="auto">
              <a:xfrm>
                <a:off x="2587065" y="3345251"/>
                <a:ext cx="977378" cy="1032367"/>
              </a:xfrm>
              <a:custGeom>
                <a:avLst/>
                <a:gdLst>
                  <a:gd name="T0" fmla="*/ 64 w 654"/>
                  <a:gd name="T1" fmla="*/ 651 h 651"/>
                  <a:gd name="T2" fmla="*/ 71 w 654"/>
                  <a:gd name="T3" fmla="*/ 602 h 651"/>
                  <a:gd name="T4" fmla="*/ 199 w 654"/>
                  <a:gd name="T5" fmla="*/ 623 h 651"/>
                  <a:gd name="T6" fmla="*/ 193 w 654"/>
                  <a:gd name="T7" fmla="*/ 599 h 651"/>
                  <a:gd name="T8" fmla="*/ 468 w 654"/>
                  <a:gd name="T9" fmla="*/ 631 h 651"/>
                  <a:gd name="T10" fmla="*/ 512 w 654"/>
                  <a:gd name="T11" fmla="*/ 60 h 651"/>
                  <a:gd name="T12" fmla="*/ 295 w 654"/>
                  <a:gd name="T13" fmla="*/ 35 h 651"/>
                  <a:gd name="T14" fmla="*/ 74 w 654"/>
                  <a:gd name="T15" fmla="*/ 0 h 651"/>
                  <a:gd name="T16" fmla="*/ 0 w 654"/>
                  <a:gd name="T17" fmla="*/ 639 h 651"/>
                  <a:gd name="T18" fmla="*/ 64 w 654"/>
                  <a:gd name="T19" fmla="*/ 651 h 651"/>
                  <a:gd name="T20" fmla="*/ 64 w 654"/>
                  <a:gd name="T21" fmla="*/ 651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0" y="602"/>
                    </a:lnTo>
                    <a:lnTo>
                      <a:pt x="254" y="623"/>
                    </a:lnTo>
                    <a:lnTo>
                      <a:pt x="247" y="599"/>
                    </a:lnTo>
                    <a:lnTo>
                      <a:pt x="600" y="631"/>
                    </a:lnTo>
                    <a:lnTo>
                      <a:pt x="654" y="60"/>
                    </a:lnTo>
                    <a:lnTo>
                      <a:pt x="377" y="35"/>
                    </a:lnTo>
                    <a:lnTo>
                      <a:pt x="95" y="0"/>
                    </a:lnTo>
                    <a:lnTo>
                      <a:pt x="0" y="639"/>
                    </a:lnTo>
                    <a:lnTo>
                      <a:pt x="82" y="65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1" name="Freeform 90"/>
              <p:cNvSpPr>
                <a:spLocks/>
              </p:cNvSpPr>
              <p:nvPr/>
            </p:nvSpPr>
            <p:spPr bwMode="auto">
              <a:xfrm>
                <a:off x="2955725" y="3535604"/>
                <a:ext cx="1941038" cy="1946407"/>
              </a:xfrm>
              <a:custGeom>
                <a:avLst/>
                <a:gdLst>
                  <a:gd name="T0" fmla="*/ 0 w 1300"/>
                  <a:gd name="T1" fmla="*/ 479 h 1225"/>
                  <a:gd name="T2" fmla="*/ 277 w 1300"/>
                  <a:gd name="T3" fmla="*/ 511 h 1225"/>
                  <a:gd name="T4" fmla="*/ 315 w 1300"/>
                  <a:gd name="T5" fmla="*/ 0 h 1225"/>
                  <a:gd name="T6" fmla="*/ 535 w 1300"/>
                  <a:gd name="T7" fmla="*/ 16 h 1225"/>
                  <a:gd name="T8" fmla="*/ 528 w 1300"/>
                  <a:gd name="T9" fmla="*/ 236 h 1225"/>
                  <a:gd name="T10" fmla="*/ 548 w 1300"/>
                  <a:gd name="T11" fmla="*/ 259 h 1225"/>
                  <a:gd name="T12" fmla="*/ 569 w 1300"/>
                  <a:gd name="T13" fmla="*/ 259 h 1225"/>
                  <a:gd name="T14" fmla="*/ 586 w 1300"/>
                  <a:gd name="T15" fmla="*/ 280 h 1225"/>
                  <a:gd name="T16" fmla="*/ 619 w 1300"/>
                  <a:gd name="T17" fmla="*/ 289 h 1225"/>
                  <a:gd name="T18" fmla="*/ 686 w 1300"/>
                  <a:gd name="T19" fmla="*/ 327 h 1225"/>
                  <a:gd name="T20" fmla="*/ 697 w 1300"/>
                  <a:gd name="T21" fmla="*/ 310 h 1225"/>
                  <a:gd name="T22" fmla="*/ 740 w 1300"/>
                  <a:gd name="T23" fmla="*/ 343 h 1225"/>
                  <a:gd name="T24" fmla="*/ 799 w 1300"/>
                  <a:gd name="T25" fmla="*/ 341 h 1225"/>
                  <a:gd name="T26" fmla="*/ 837 w 1300"/>
                  <a:gd name="T27" fmla="*/ 327 h 1225"/>
                  <a:gd name="T28" fmla="*/ 892 w 1300"/>
                  <a:gd name="T29" fmla="*/ 314 h 1225"/>
                  <a:gd name="T30" fmla="*/ 942 w 1300"/>
                  <a:gd name="T31" fmla="*/ 348 h 1225"/>
                  <a:gd name="T32" fmla="*/ 949 w 1300"/>
                  <a:gd name="T33" fmla="*/ 359 h 1225"/>
                  <a:gd name="T34" fmla="*/ 976 w 1300"/>
                  <a:gd name="T35" fmla="*/ 359 h 1225"/>
                  <a:gd name="T36" fmla="*/ 980 w 1300"/>
                  <a:gd name="T37" fmla="*/ 540 h 1225"/>
                  <a:gd name="T38" fmla="*/ 1019 w 1300"/>
                  <a:gd name="T39" fmla="*/ 633 h 1225"/>
                  <a:gd name="T40" fmla="*/ 1006 w 1300"/>
                  <a:gd name="T41" fmla="*/ 703 h 1225"/>
                  <a:gd name="T42" fmla="*/ 1008 w 1300"/>
                  <a:gd name="T43" fmla="*/ 761 h 1225"/>
                  <a:gd name="T44" fmla="*/ 992 w 1300"/>
                  <a:gd name="T45" fmla="*/ 790 h 1225"/>
                  <a:gd name="T46" fmla="*/ 997 w 1300"/>
                  <a:gd name="T47" fmla="*/ 800 h 1225"/>
                  <a:gd name="T48" fmla="*/ 955 w 1300"/>
                  <a:gd name="T49" fmla="*/ 816 h 1225"/>
                  <a:gd name="T50" fmla="*/ 921 w 1300"/>
                  <a:gd name="T51" fmla="*/ 821 h 1225"/>
                  <a:gd name="T52" fmla="*/ 929 w 1300"/>
                  <a:gd name="T53" fmla="*/ 790 h 1225"/>
                  <a:gd name="T54" fmla="*/ 911 w 1300"/>
                  <a:gd name="T55" fmla="*/ 808 h 1225"/>
                  <a:gd name="T56" fmla="*/ 912 w 1300"/>
                  <a:gd name="T57" fmla="*/ 844 h 1225"/>
                  <a:gd name="T58" fmla="*/ 889 w 1300"/>
                  <a:gd name="T59" fmla="*/ 881 h 1225"/>
                  <a:gd name="T60" fmla="*/ 769 w 1300"/>
                  <a:gd name="T61" fmla="*/ 959 h 1225"/>
                  <a:gd name="T62" fmla="*/ 731 w 1300"/>
                  <a:gd name="T63" fmla="*/ 1009 h 1225"/>
                  <a:gd name="T64" fmla="*/ 695 w 1300"/>
                  <a:gd name="T65" fmla="*/ 1117 h 1225"/>
                  <a:gd name="T66" fmla="*/ 724 w 1300"/>
                  <a:gd name="T67" fmla="*/ 1229 h 1225"/>
                  <a:gd name="T68" fmla="*/ 695 w 1300"/>
                  <a:gd name="T69" fmla="*/ 1229 h 1225"/>
                  <a:gd name="T70" fmla="*/ 565 w 1300"/>
                  <a:gd name="T71" fmla="*/ 1171 h 1225"/>
                  <a:gd name="T72" fmla="*/ 552 w 1300"/>
                  <a:gd name="T73" fmla="*/ 1122 h 1225"/>
                  <a:gd name="T74" fmla="*/ 538 w 1300"/>
                  <a:gd name="T75" fmla="*/ 1101 h 1225"/>
                  <a:gd name="T76" fmla="*/ 534 w 1300"/>
                  <a:gd name="T77" fmla="*/ 1036 h 1225"/>
                  <a:gd name="T78" fmla="*/ 510 w 1300"/>
                  <a:gd name="T79" fmla="*/ 1014 h 1225"/>
                  <a:gd name="T80" fmla="*/ 439 w 1300"/>
                  <a:gd name="T81" fmla="*/ 842 h 1225"/>
                  <a:gd name="T82" fmla="*/ 405 w 1300"/>
                  <a:gd name="T83" fmla="*/ 810 h 1225"/>
                  <a:gd name="T84" fmla="*/ 395 w 1300"/>
                  <a:gd name="T85" fmla="*/ 782 h 1225"/>
                  <a:gd name="T86" fmla="*/ 292 w 1300"/>
                  <a:gd name="T87" fmla="*/ 776 h 1225"/>
                  <a:gd name="T88" fmla="*/ 237 w 1300"/>
                  <a:gd name="T89" fmla="*/ 857 h 1225"/>
                  <a:gd name="T90" fmla="*/ 145 w 1300"/>
                  <a:gd name="T91" fmla="*/ 772 h 1225"/>
                  <a:gd name="T92" fmla="*/ 117 w 1300"/>
                  <a:gd name="T93" fmla="*/ 656 h 1225"/>
                  <a:gd name="T94" fmla="*/ 28 w 1300"/>
                  <a:gd name="T95" fmla="*/ 544 h 1225"/>
                  <a:gd name="T96" fmla="*/ 19 w 1300"/>
                  <a:gd name="T97" fmla="*/ 508 h 1225"/>
                  <a:gd name="T98" fmla="*/ 7 w 1300"/>
                  <a:gd name="T99" fmla="*/ 503 h 1225"/>
                  <a:gd name="T100" fmla="*/ 0 w 1300"/>
                  <a:gd name="T101" fmla="*/ 479 h 1225"/>
                  <a:gd name="T102" fmla="*/ 0 w 1300"/>
                  <a:gd name="T103" fmla="*/ 479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0"/>
                  <a:gd name="T157" fmla="*/ 0 h 1225"/>
                  <a:gd name="T158" fmla="*/ 1300 w 1300"/>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0" h="1225">
                    <a:moveTo>
                      <a:pt x="0" y="479"/>
                    </a:moveTo>
                    <a:lnTo>
                      <a:pt x="353" y="511"/>
                    </a:lnTo>
                    <a:lnTo>
                      <a:pt x="402" y="0"/>
                    </a:lnTo>
                    <a:lnTo>
                      <a:pt x="684" y="16"/>
                    </a:lnTo>
                    <a:lnTo>
                      <a:pt x="674" y="236"/>
                    </a:lnTo>
                    <a:lnTo>
                      <a:pt x="701" y="259"/>
                    </a:lnTo>
                    <a:lnTo>
                      <a:pt x="727" y="259"/>
                    </a:lnTo>
                    <a:lnTo>
                      <a:pt x="748" y="280"/>
                    </a:lnTo>
                    <a:lnTo>
                      <a:pt x="790" y="289"/>
                    </a:lnTo>
                    <a:lnTo>
                      <a:pt x="876" y="327"/>
                    </a:lnTo>
                    <a:lnTo>
                      <a:pt x="891" y="310"/>
                    </a:lnTo>
                    <a:lnTo>
                      <a:pt x="946" y="343"/>
                    </a:lnTo>
                    <a:lnTo>
                      <a:pt x="1019" y="341"/>
                    </a:lnTo>
                    <a:lnTo>
                      <a:pt x="1069" y="327"/>
                    </a:lnTo>
                    <a:lnTo>
                      <a:pt x="1138" y="314"/>
                    </a:lnTo>
                    <a:lnTo>
                      <a:pt x="1202" y="348"/>
                    </a:lnTo>
                    <a:lnTo>
                      <a:pt x="1211" y="359"/>
                    </a:lnTo>
                    <a:lnTo>
                      <a:pt x="1245" y="359"/>
                    </a:lnTo>
                    <a:lnTo>
                      <a:pt x="1252" y="540"/>
                    </a:lnTo>
                    <a:lnTo>
                      <a:pt x="1300" y="629"/>
                    </a:lnTo>
                    <a:lnTo>
                      <a:pt x="1283" y="699"/>
                    </a:lnTo>
                    <a:lnTo>
                      <a:pt x="1286" y="757"/>
                    </a:lnTo>
                    <a:lnTo>
                      <a:pt x="1265" y="786"/>
                    </a:lnTo>
                    <a:lnTo>
                      <a:pt x="1273" y="796"/>
                    </a:lnTo>
                    <a:lnTo>
                      <a:pt x="1219" y="812"/>
                    </a:lnTo>
                    <a:lnTo>
                      <a:pt x="1177" y="817"/>
                    </a:lnTo>
                    <a:lnTo>
                      <a:pt x="1185" y="786"/>
                    </a:lnTo>
                    <a:lnTo>
                      <a:pt x="1163" y="804"/>
                    </a:lnTo>
                    <a:lnTo>
                      <a:pt x="1164" y="840"/>
                    </a:lnTo>
                    <a:lnTo>
                      <a:pt x="1135" y="877"/>
                    </a:lnTo>
                    <a:lnTo>
                      <a:pt x="981" y="955"/>
                    </a:lnTo>
                    <a:lnTo>
                      <a:pt x="933" y="1005"/>
                    </a:lnTo>
                    <a:lnTo>
                      <a:pt x="888" y="1113"/>
                    </a:lnTo>
                    <a:lnTo>
                      <a:pt x="925" y="1225"/>
                    </a:lnTo>
                    <a:lnTo>
                      <a:pt x="889" y="1225"/>
                    </a:lnTo>
                    <a:lnTo>
                      <a:pt x="722" y="1167"/>
                    </a:lnTo>
                    <a:lnTo>
                      <a:pt x="705" y="1118"/>
                    </a:lnTo>
                    <a:lnTo>
                      <a:pt x="687" y="1097"/>
                    </a:lnTo>
                    <a:lnTo>
                      <a:pt x="682" y="1032"/>
                    </a:lnTo>
                    <a:lnTo>
                      <a:pt x="650" y="1010"/>
                    </a:lnTo>
                    <a:lnTo>
                      <a:pt x="560" y="838"/>
                    </a:lnTo>
                    <a:lnTo>
                      <a:pt x="517" y="806"/>
                    </a:lnTo>
                    <a:lnTo>
                      <a:pt x="504" y="778"/>
                    </a:lnTo>
                    <a:lnTo>
                      <a:pt x="373" y="772"/>
                    </a:lnTo>
                    <a:lnTo>
                      <a:pt x="303" y="853"/>
                    </a:lnTo>
                    <a:lnTo>
                      <a:pt x="185" y="768"/>
                    </a:lnTo>
                    <a:lnTo>
                      <a:pt x="149" y="652"/>
                    </a:lnTo>
                    <a:lnTo>
                      <a:pt x="36" y="544"/>
                    </a:lnTo>
                    <a:lnTo>
                      <a:pt x="23" y="508"/>
                    </a:lnTo>
                    <a:lnTo>
                      <a:pt x="7" y="503"/>
                    </a:lnTo>
                    <a:lnTo>
                      <a:pt x="0" y="47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2" name="Freeform 91"/>
              <p:cNvSpPr>
                <a:spLocks/>
              </p:cNvSpPr>
              <p:nvPr/>
            </p:nvSpPr>
            <p:spPr bwMode="auto">
              <a:xfrm>
                <a:off x="3561014" y="1256508"/>
                <a:ext cx="913933" cy="596784"/>
              </a:xfrm>
              <a:custGeom>
                <a:avLst/>
                <a:gdLst>
                  <a:gd name="T0" fmla="*/ 24 w 612"/>
                  <a:gd name="T1" fmla="*/ 0 h 375"/>
                  <a:gd name="T2" fmla="*/ 444 w 612"/>
                  <a:gd name="T3" fmla="*/ 27 h 375"/>
                  <a:gd name="T4" fmla="*/ 446 w 612"/>
                  <a:gd name="T5" fmla="*/ 121 h 375"/>
                  <a:gd name="T6" fmla="*/ 465 w 612"/>
                  <a:gd name="T7" fmla="*/ 199 h 375"/>
                  <a:gd name="T8" fmla="*/ 468 w 612"/>
                  <a:gd name="T9" fmla="*/ 296 h 375"/>
                  <a:gd name="T10" fmla="*/ 480 w 612"/>
                  <a:gd name="T11" fmla="*/ 375 h 375"/>
                  <a:gd name="T12" fmla="*/ 228 w 612"/>
                  <a:gd name="T13" fmla="*/ 365 h 375"/>
                  <a:gd name="T14" fmla="*/ 0 w 612"/>
                  <a:gd name="T15" fmla="*/ 344 h 375"/>
                  <a:gd name="T16" fmla="*/ 24 w 612"/>
                  <a:gd name="T17" fmla="*/ 0 h 375"/>
                  <a:gd name="T18" fmla="*/ 24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2" y="0"/>
                    </a:moveTo>
                    <a:lnTo>
                      <a:pt x="565" y="27"/>
                    </a:lnTo>
                    <a:lnTo>
                      <a:pt x="568" y="121"/>
                    </a:lnTo>
                    <a:lnTo>
                      <a:pt x="593" y="199"/>
                    </a:lnTo>
                    <a:lnTo>
                      <a:pt x="596" y="296"/>
                    </a:lnTo>
                    <a:lnTo>
                      <a:pt x="612" y="375"/>
                    </a:lnTo>
                    <a:lnTo>
                      <a:pt x="290" y="365"/>
                    </a:lnTo>
                    <a:lnTo>
                      <a:pt x="0" y="344"/>
                    </a:lnTo>
                    <a:lnTo>
                      <a:pt x="32"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3" name="Freeform 92"/>
              <p:cNvSpPr>
                <a:spLocks/>
              </p:cNvSpPr>
              <p:nvPr/>
            </p:nvSpPr>
            <p:spPr bwMode="auto">
              <a:xfrm>
                <a:off x="3513002" y="1805275"/>
                <a:ext cx="975662" cy="679099"/>
              </a:xfrm>
              <a:custGeom>
                <a:avLst/>
                <a:gdLst>
                  <a:gd name="T0" fmla="*/ 24 w 654"/>
                  <a:gd name="T1" fmla="*/ 0 h 428"/>
                  <a:gd name="T2" fmla="*/ 252 w 654"/>
                  <a:gd name="T3" fmla="*/ 21 h 428"/>
                  <a:gd name="T4" fmla="*/ 504 w 654"/>
                  <a:gd name="T5" fmla="*/ 31 h 428"/>
                  <a:gd name="T6" fmla="*/ 487 w 654"/>
                  <a:gd name="T7" fmla="*/ 72 h 428"/>
                  <a:gd name="T8" fmla="*/ 512 w 654"/>
                  <a:gd name="T9" fmla="*/ 101 h 428"/>
                  <a:gd name="T10" fmla="*/ 510 w 654"/>
                  <a:gd name="T11" fmla="*/ 311 h 428"/>
                  <a:gd name="T12" fmla="*/ 499 w 654"/>
                  <a:gd name="T13" fmla="*/ 309 h 428"/>
                  <a:gd name="T14" fmla="*/ 501 w 654"/>
                  <a:gd name="T15" fmla="*/ 337 h 428"/>
                  <a:gd name="T16" fmla="*/ 510 w 654"/>
                  <a:gd name="T17" fmla="*/ 358 h 428"/>
                  <a:gd name="T18" fmla="*/ 504 w 654"/>
                  <a:gd name="T19" fmla="*/ 377 h 428"/>
                  <a:gd name="T20" fmla="*/ 510 w 654"/>
                  <a:gd name="T21" fmla="*/ 428 h 428"/>
                  <a:gd name="T22" fmla="*/ 497 w 654"/>
                  <a:gd name="T23" fmla="*/ 423 h 428"/>
                  <a:gd name="T24" fmla="*/ 484 w 654"/>
                  <a:gd name="T25" fmla="*/ 403 h 428"/>
                  <a:gd name="T26" fmla="*/ 439 w 654"/>
                  <a:gd name="T27" fmla="*/ 384 h 428"/>
                  <a:gd name="T28" fmla="*/ 395 w 654"/>
                  <a:gd name="T29" fmla="*/ 387 h 428"/>
                  <a:gd name="T30" fmla="*/ 370 w 654"/>
                  <a:gd name="T31" fmla="*/ 363 h 428"/>
                  <a:gd name="T32" fmla="*/ 0 w 654"/>
                  <a:gd name="T33" fmla="*/ 335 h 428"/>
                  <a:gd name="T34" fmla="*/ 24 w 654"/>
                  <a:gd name="T35" fmla="*/ 0 h 428"/>
                  <a:gd name="T36" fmla="*/ 24 w 654"/>
                  <a:gd name="T37" fmla="*/ 0 h 4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8"/>
                  <a:gd name="T59" fmla="*/ 654 w 654"/>
                  <a:gd name="T60" fmla="*/ 428 h 4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8">
                    <a:moveTo>
                      <a:pt x="32" y="0"/>
                    </a:moveTo>
                    <a:lnTo>
                      <a:pt x="322" y="21"/>
                    </a:lnTo>
                    <a:lnTo>
                      <a:pt x="644" y="31"/>
                    </a:lnTo>
                    <a:lnTo>
                      <a:pt x="623" y="72"/>
                    </a:lnTo>
                    <a:lnTo>
                      <a:pt x="654" y="101"/>
                    </a:lnTo>
                    <a:lnTo>
                      <a:pt x="652" y="311"/>
                    </a:lnTo>
                    <a:lnTo>
                      <a:pt x="639" y="309"/>
                    </a:lnTo>
                    <a:lnTo>
                      <a:pt x="641" y="337"/>
                    </a:lnTo>
                    <a:lnTo>
                      <a:pt x="651" y="358"/>
                    </a:lnTo>
                    <a:lnTo>
                      <a:pt x="644" y="377"/>
                    </a:lnTo>
                    <a:lnTo>
                      <a:pt x="651" y="428"/>
                    </a:lnTo>
                    <a:lnTo>
                      <a:pt x="636" y="423"/>
                    </a:lnTo>
                    <a:lnTo>
                      <a:pt x="620" y="403"/>
                    </a:lnTo>
                    <a:lnTo>
                      <a:pt x="561" y="384"/>
                    </a:lnTo>
                    <a:lnTo>
                      <a:pt x="505" y="387"/>
                    </a:lnTo>
                    <a:lnTo>
                      <a:pt x="472" y="363"/>
                    </a:lnTo>
                    <a:lnTo>
                      <a:pt x="0" y="335"/>
                    </a:lnTo>
                    <a:lnTo>
                      <a:pt x="32"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4" name="Freeform 93"/>
              <p:cNvSpPr>
                <a:spLocks/>
              </p:cNvSpPr>
              <p:nvPr/>
            </p:nvSpPr>
            <p:spPr bwMode="auto">
              <a:xfrm>
                <a:off x="3482138" y="2335177"/>
                <a:ext cx="1145418" cy="593354"/>
              </a:xfrm>
              <a:custGeom>
                <a:avLst/>
                <a:gdLst>
                  <a:gd name="T0" fmla="*/ 17 w 767"/>
                  <a:gd name="T1" fmla="*/ 0 h 374"/>
                  <a:gd name="T2" fmla="*/ 387 w 767"/>
                  <a:gd name="T3" fmla="*/ 28 h 374"/>
                  <a:gd name="T4" fmla="*/ 413 w 767"/>
                  <a:gd name="T5" fmla="*/ 52 h 374"/>
                  <a:gd name="T6" fmla="*/ 457 w 767"/>
                  <a:gd name="T7" fmla="*/ 49 h 374"/>
                  <a:gd name="T8" fmla="*/ 504 w 767"/>
                  <a:gd name="T9" fmla="*/ 68 h 374"/>
                  <a:gd name="T10" fmla="*/ 516 w 767"/>
                  <a:gd name="T11" fmla="*/ 88 h 374"/>
                  <a:gd name="T12" fmla="*/ 528 w 767"/>
                  <a:gd name="T13" fmla="*/ 93 h 374"/>
                  <a:gd name="T14" fmla="*/ 548 w 767"/>
                  <a:gd name="T15" fmla="*/ 164 h 374"/>
                  <a:gd name="T16" fmla="*/ 548 w 767"/>
                  <a:gd name="T17" fmla="*/ 185 h 374"/>
                  <a:gd name="T18" fmla="*/ 562 w 767"/>
                  <a:gd name="T19" fmla="*/ 219 h 374"/>
                  <a:gd name="T20" fmla="*/ 568 w 767"/>
                  <a:gd name="T21" fmla="*/ 272 h 374"/>
                  <a:gd name="T22" fmla="*/ 564 w 767"/>
                  <a:gd name="T23" fmla="*/ 289 h 374"/>
                  <a:gd name="T24" fmla="*/ 573 w 767"/>
                  <a:gd name="T25" fmla="*/ 306 h 374"/>
                  <a:gd name="T26" fmla="*/ 602 w 767"/>
                  <a:gd name="T27" fmla="*/ 374 h 374"/>
                  <a:gd name="T28" fmla="*/ 334 w 767"/>
                  <a:gd name="T29" fmla="*/ 371 h 374"/>
                  <a:gd name="T30" fmla="*/ 132 w 767"/>
                  <a:gd name="T31" fmla="*/ 356 h 374"/>
                  <a:gd name="T32" fmla="*/ 136 w 767"/>
                  <a:gd name="T33" fmla="*/ 243 h 374"/>
                  <a:gd name="T34" fmla="*/ 0 w 767"/>
                  <a:gd name="T35" fmla="*/ 229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3" y="28"/>
                    </a:lnTo>
                    <a:lnTo>
                      <a:pt x="526" y="52"/>
                    </a:lnTo>
                    <a:lnTo>
                      <a:pt x="582" y="49"/>
                    </a:lnTo>
                    <a:lnTo>
                      <a:pt x="641" y="68"/>
                    </a:lnTo>
                    <a:lnTo>
                      <a:pt x="657" y="88"/>
                    </a:lnTo>
                    <a:lnTo>
                      <a:pt x="672" y="93"/>
                    </a:lnTo>
                    <a:lnTo>
                      <a:pt x="697" y="164"/>
                    </a:lnTo>
                    <a:lnTo>
                      <a:pt x="697" y="185"/>
                    </a:lnTo>
                    <a:lnTo>
                      <a:pt x="715" y="219"/>
                    </a:lnTo>
                    <a:lnTo>
                      <a:pt x="723" y="272"/>
                    </a:lnTo>
                    <a:lnTo>
                      <a:pt x="718" y="289"/>
                    </a:lnTo>
                    <a:lnTo>
                      <a:pt x="730" y="306"/>
                    </a:lnTo>
                    <a:lnTo>
                      <a:pt x="767" y="374"/>
                    </a:lnTo>
                    <a:lnTo>
                      <a:pt x="425" y="371"/>
                    </a:lnTo>
                    <a:lnTo>
                      <a:pt x="168" y="356"/>
                    </a:lnTo>
                    <a:lnTo>
                      <a:pt x="174" y="243"/>
                    </a:lnTo>
                    <a:lnTo>
                      <a:pt x="0" y="229"/>
                    </a:lnTo>
                    <a:lnTo>
                      <a:pt x="21"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5" name="Freeform 94"/>
              <p:cNvSpPr>
                <a:spLocks/>
              </p:cNvSpPr>
              <p:nvPr/>
            </p:nvSpPr>
            <p:spPr bwMode="auto">
              <a:xfrm>
                <a:off x="3696474" y="2902808"/>
                <a:ext cx="1032248" cy="576205"/>
              </a:xfrm>
              <a:custGeom>
                <a:avLst/>
                <a:gdLst>
                  <a:gd name="T0" fmla="*/ 20 w 691"/>
                  <a:gd name="T1" fmla="*/ 0 h 363"/>
                  <a:gd name="T2" fmla="*/ 219 w 691"/>
                  <a:gd name="T3" fmla="*/ 15 h 363"/>
                  <a:gd name="T4" fmla="*/ 487 w 691"/>
                  <a:gd name="T5" fmla="*/ 18 h 363"/>
                  <a:gd name="T6" fmla="*/ 502 w 691"/>
                  <a:gd name="T7" fmla="*/ 34 h 363"/>
                  <a:gd name="T8" fmla="*/ 511 w 691"/>
                  <a:gd name="T9" fmla="*/ 31 h 363"/>
                  <a:gd name="T10" fmla="*/ 521 w 691"/>
                  <a:gd name="T11" fmla="*/ 49 h 363"/>
                  <a:gd name="T12" fmla="*/ 513 w 691"/>
                  <a:gd name="T13" fmla="*/ 49 h 363"/>
                  <a:gd name="T14" fmla="*/ 502 w 691"/>
                  <a:gd name="T15" fmla="*/ 73 h 363"/>
                  <a:gd name="T16" fmla="*/ 525 w 691"/>
                  <a:gd name="T17" fmla="*/ 112 h 363"/>
                  <a:gd name="T18" fmla="*/ 541 w 691"/>
                  <a:gd name="T19" fmla="*/ 117 h 363"/>
                  <a:gd name="T20" fmla="*/ 539 w 691"/>
                  <a:gd name="T21" fmla="*/ 361 h 363"/>
                  <a:gd name="T22" fmla="*/ 309 w 691"/>
                  <a:gd name="T23" fmla="*/ 363 h 363"/>
                  <a:gd name="T24" fmla="*/ 0 w 691"/>
                  <a:gd name="T25" fmla="*/ 345 h 363"/>
                  <a:gd name="T26" fmla="*/ 20 w 691"/>
                  <a:gd name="T27" fmla="*/ 0 h 363"/>
                  <a:gd name="T28" fmla="*/ 20 w 691"/>
                  <a:gd name="T29" fmla="*/ 0 h 3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3"/>
                  <a:gd name="T47" fmla="*/ 691 w 691"/>
                  <a:gd name="T48" fmla="*/ 363 h 3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3">
                    <a:moveTo>
                      <a:pt x="24" y="0"/>
                    </a:moveTo>
                    <a:lnTo>
                      <a:pt x="281" y="15"/>
                    </a:lnTo>
                    <a:lnTo>
                      <a:pt x="623" y="18"/>
                    </a:lnTo>
                    <a:lnTo>
                      <a:pt x="642" y="34"/>
                    </a:lnTo>
                    <a:lnTo>
                      <a:pt x="652" y="31"/>
                    </a:lnTo>
                    <a:lnTo>
                      <a:pt x="665" y="49"/>
                    </a:lnTo>
                    <a:lnTo>
                      <a:pt x="654" y="49"/>
                    </a:lnTo>
                    <a:lnTo>
                      <a:pt x="642" y="73"/>
                    </a:lnTo>
                    <a:lnTo>
                      <a:pt x="670" y="112"/>
                    </a:lnTo>
                    <a:lnTo>
                      <a:pt x="691" y="117"/>
                    </a:lnTo>
                    <a:lnTo>
                      <a:pt x="688" y="361"/>
                    </a:lnTo>
                    <a:lnTo>
                      <a:pt x="395" y="363"/>
                    </a:lnTo>
                    <a:lnTo>
                      <a:pt x="0" y="345"/>
                    </a:lnTo>
                    <a:lnTo>
                      <a:pt x="24"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6" name="Freeform 95"/>
              <p:cNvSpPr>
                <a:spLocks/>
              </p:cNvSpPr>
              <p:nvPr/>
            </p:nvSpPr>
            <p:spPr bwMode="auto">
              <a:xfrm>
                <a:off x="3555869" y="3439569"/>
                <a:ext cx="1198574" cy="648230"/>
              </a:xfrm>
              <a:custGeom>
                <a:avLst/>
                <a:gdLst>
                  <a:gd name="T0" fmla="*/ 5 w 803"/>
                  <a:gd name="T1" fmla="*/ 0 h 408"/>
                  <a:gd name="T2" fmla="*/ 73 w 803"/>
                  <a:gd name="T3" fmla="*/ 6 h 408"/>
                  <a:gd name="T4" fmla="*/ 383 w 803"/>
                  <a:gd name="T5" fmla="*/ 24 h 408"/>
                  <a:gd name="T6" fmla="*/ 611 w 803"/>
                  <a:gd name="T7" fmla="*/ 22 h 408"/>
                  <a:gd name="T8" fmla="*/ 614 w 803"/>
                  <a:gd name="T9" fmla="*/ 82 h 408"/>
                  <a:gd name="T10" fmla="*/ 628 w 803"/>
                  <a:gd name="T11" fmla="*/ 210 h 408"/>
                  <a:gd name="T12" fmla="*/ 625 w 803"/>
                  <a:gd name="T13" fmla="*/ 408 h 408"/>
                  <a:gd name="T14" fmla="*/ 575 w 803"/>
                  <a:gd name="T15" fmla="*/ 374 h 408"/>
                  <a:gd name="T16" fmla="*/ 522 w 803"/>
                  <a:gd name="T17" fmla="*/ 387 h 408"/>
                  <a:gd name="T18" fmla="*/ 481 w 803"/>
                  <a:gd name="T19" fmla="*/ 401 h 408"/>
                  <a:gd name="T20" fmla="*/ 424 w 803"/>
                  <a:gd name="T21" fmla="*/ 403 h 408"/>
                  <a:gd name="T22" fmla="*/ 383 w 803"/>
                  <a:gd name="T23" fmla="*/ 370 h 408"/>
                  <a:gd name="T24" fmla="*/ 370 w 803"/>
                  <a:gd name="T25" fmla="*/ 387 h 408"/>
                  <a:gd name="T26" fmla="*/ 303 w 803"/>
                  <a:gd name="T27" fmla="*/ 349 h 408"/>
                  <a:gd name="T28" fmla="*/ 271 w 803"/>
                  <a:gd name="T29" fmla="*/ 340 h 408"/>
                  <a:gd name="T30" fmla="*/ 255 w 803"/>
                  <a:gd name="T31" fmla="*/ 320 h 408"/>
                  <a:gd name="T32" fmla="*/ 233 w 803"/>
                  <a:gd name="T33" fmla="*/ 319 h 408"/>
                  <a:gd name="T34" fmla="*/ 213 w 803"/>
                  <a:gd name="T35" fmla="*/ 296 h 408"/>
                  <a:gd name="T36" fmla="*/ 220 w 803"/>
                  <a:gd name="T37" fmla="*/ 76 h 408"/>
                  <a:gd name="T38" fmla="*/ 0 w 803"/>
                  <a:gd name="T39" fmla="*/ 60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6"/>
                    </a:lnTo>
                    <a:lnTo>
                      <a:pt x="489" y="24"/>
                    </a:lnTo>
                    <a:lnTo>
                      <a:pt x="782" y="22"/>
                    </a:lnTo>
                    <a:lnTo>
                      <a:pt x="785" y="82"/>
                    </a:lnTo>
                    <a:lnTo>
                      <a:pt x="803" y="210"/>
                    </a:lnTo>
                    <a:lnTo>
                      <a:pt x="800" y="408"/>
                    </a:lnTo>
                    <a:lnTo>
                      <a:pt x="736" y="374"/>
                    </a:lnTo>
                    <a:lnTo>
                      <a:pt x="667" y="387"/>
                    </a:lnTo>
                    <a:lnTo>
                      <a:pt x="617" y="401"/>
                    </a:lnTo>
                    <a:lnTo>
                      <a:pt x="544" y="403"/>
                    </a:lnTo>
                    <a:lnTo>
                      <a:pt x="489" y="370"/>
                    </a:lnTo>
                    <a:lnTo>
                      <a:pt x="474" y="387"/>
                    </a:lnTo>
                    <a:lnTo>
                      <a:pt x="388" y="349"/>
                    </a:lnTo>
                    <a:lnTo>
                      <a:pt x="346" y="340"/>
                    </a:lnTo>
                    <a:lnTo>
                      <a:pt x="325" y="320"/>
                    </a:lnTo>
                    <a:lnTo>
                      <a:pt x="299" y="319"/>
                    </a:lnTo>
                    <a:lnTo>
                      <a:pt x="272" y="296"/>
                    </a:lnTo>
                    <a:lnTo>
                      <a:pt x="282" y="76"/>
                    </a:lnTo>
                    <a:lnTo>
                      <a:pt x="0" y="60"/>
                    </a:lnTo>
                    <a:lnTo>
                      <a:pt x="5"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7" name="Freeform 96"/>
              <p:cNvSpPr>
                <a:spLocks/>
              </p:cNvSpPr>
              <p:nvPr/>
            </p:nvSpPr>
            <p:spPr bwMode="auto">
              <a:xfrm>
                <a:off x="4404645" y="1251363"/>
                <a:ext cx="903645" cy="1047802"/>
              </a:xfrm>
              <a:custGeom>
                <a:avLst/>
                <a:gdLst>
                  <a:gd name="T0" fmla="*/ 3 w 606"/>
                  <a:gd name="T1" fmla="*/ 125 h 659"/>
                  <a:gd name="T2" fmla="*/ 22 w 606"/>
                  <a:gd name="T3" fmla="*/ 203 h 659"/>
                  <a:gd name="T4" fmla="*/ 23 w 606"/>
                  <a:gd name="T5" fmla="*/ 300 h 659"/>
                  <a:gd name="T6" fmla="*/ 36 w 606"/>
                  <a:gd name="T7" fmla="*/ 383 h 659"/>
                  <a:gd name="T8" fmla="*/ 21 w 606"/>
                  <a:gd name="T9" fmla="*/ 424 h 659"/>
                  <a:gd name="T10" fmla="*/ 45 w 606"/>
                  <a:gd name="T11" fmla="*/ 453 h 659"/>
                  <a:gd name="T12" fmla="*/ 43 w 606"/>
                  <a:gd name="T13" fmla="*/ 663 h 659"/>
                  <a:gd name="T14" fmla="*/ 386 w 606"/>
                  <a:gd name="T15" fmla="*/ 655 h 659"/>
                  <a:gd name="T16" fmla="*/ 382 w 606"/>
                  <a:gd name="T17" fmla="*/ 613 h 659"/>
                  <a:gd name="T18" fmla="*/ 344 w 606"/>
                  <a:gd name="T19" fmla="*/ 577 h 659"/>
                  <a:gd name="T20" fmla="*/ 325 w 606"/>
                  <a:gd name="T21" fmla="*/ 551 h 659"/>
                  <a:gd name="T22" fmla="*/ 279 w 606"/>
                  <a:gd name="T23" fmla="*/ 514 h 659"/>
                  <a:gd name="T24" fmla="*/ 281 w 606"/>
                  <a:gd name="T25" fmla="*/ 454 h 659"/>
                  <a:gd name="T26" fmla="*/ 270 w 606"/>
                  <a:gd name="T27" fmla="*/ 414 h 659"/>
                  <a:gd name="T28" fmla="*/ 309 w 606"/>
                  <a:gd name="T29" fmla="*/ 356 h 659"/>
                  <a:gd name="T30" fmla="*/ 305 w 606"/>
                  <a:gd name="T31" fmla="*/ 293 h 659"/>
                  <a:gd name="T32" fmla="*/ 368 w 606"/>
                  <a:gd name="T33" fmla="*/ 233 h 659"/>
                  <a:gd name="T34" fmla="*/ 384 w 606"/>
                  <a:gd name="T35" fmla="*/ 199 h 659"/>
                  <a:gd name="T36" fmla="*/ 470 w 606"/>
                  <a:gd name="T37" fmla="*/ 141 h 659"/>
                  <a:gd name="T38" fmla="*/ 431 w 606"/>
                  <a:gd name="T39" fmla="*/ 120 h 659"/>
                  <a:gd name="T40" fmla="*/ 398 w 606"/>
                  <a:gd name="T41" fmla="*/ 125 h 659"/>
                  <a:gd name="T42" fmla="*/ 390 w 606"/>
                  <a:gd name="T43" fmla="*/ 109 h 659"/>
                  <a:gd name="T44" fmla="*/ 327 w 606"/>
                  <a:gd name="T45" fmla="*/ 107 h 659"/>
                  <a:gd name="T46" fmla="*/ 286 w 606"/>
                  <a:gd name="T47" fmla="*/ 91 h 659"/>
                  <a:gd name="T48" fmla="*/ 198 w 606"/>
                  <a:gd name="T49" fmla="*/ 80 h 659"/>
                  <a:gd name="T50" fmla="*/ 186 w 606"/>
                  <a:gd name="T51" fmla="*/ 60 h 659"/>
                  <a:gd name="T52" fmla="*/ 151 w 606"/>
                  <a:gd name="T53" fmla="*/ 42 h 659"/>
                  <a:gd name="T54" fmla="*/ 145 w 606"/>
                  <a:gd name="T55" fmla="*/ 0 h 659"/>
                  <a:gd name="T56" fmla="*/ 123 w 606"/>
                  <a:gd name="T57" fmla="*/ 0 h 659"/>
                  <a:gd name="T58" fmla="*/ 123 w 606"/>
                  <a:gd name="T59" fmla="*/ 31 h 659"/>
                  <a:gd name="T60" fmla="*/ 0 w 606"/>
                  <a:gd name="T61" fmla="*/ 31 h 659"/>
                  <a:gd name="T62" fmla="*/ 3 w 606"/>
                  <a:gd name="T63" fmla="*/ 125 h 659"/>
                  <a:gd name="T64" fmla="*/ 3 w 606"/>
                  <a:gd name="T65" fmla="*/ 125 h 6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9"/>
                  <a:gd name="T101" fmla="*/ 606 w 606"/>
                  <a:gd name="T102" fmla="*/ 659 h 6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9">
                    <a:moveTo>
                      <a:pt x="3" y="125"/>
                    </a:moveTo>
                    <a:lnTo>
                      <a:pt x="28" y="203"/>
                    </a:lnTo>
                    <a:lnTo>
                      <a:pt x="31" y="300"/>
                    </a:lnTo>
                    <a:lnTo>
                      <a:pt x="47" y="379"/>
                    </a:lnTo>
                    <a:lnTo>
                      <a:pt x="26" y="420"/>
                    </a:lnTo>
                    <a:lnTo>
                      <a:pt x="57" y="449"/>
                    </a:lnTo>
                    <a:lnTo>
                      <a:pt x="55" y="659"/>
                    </a:lnTo>
                    <a:lnTo>
                      <a:pt x="497" y="651"/>
                    </a:lnTo>
                    <a:lnTo>
                      <a:pt x="491" y="609"/>
                    </a:lnTo>
                    <a:lnTo>
                      <a:pt x="442" y="573"/>
                    </a:lnTo>
                    <a:lnTo>
                      <a:pt x="419" y="547"/>
                    </a:lnTo>
                    <a:lnTo>
                      <a:pt x="359" y="510"/>
                    </a:lnTo>
                    <a:lnTo>
                      <a:pt x="361" y="450"/>
                    </a:lnTo>
                    <a:lnTo>
                      <a:pt x="348" y="410"/>
                    </a:lnTo>
                    <a:lnTo>
                      <a:pt x="397" y="352"/>
                    </a:lnTo>
                    <a:lnTo>
                      <a:pt x="393" y="293"/>
                    </a:lnTo>
                    <a:lnTo>
                      <a:pt x="474" y="233"/>
                    </a:lnTo>
                    <a:lnTo>
                      <a:pt x="494" y="199"/>
                    </a:lnTo>
                    <a:lnTo>
                      <a:pt x="606" y="141"/>
                    </a:lnTo>
                    <a:lnTo>
                      <a:pt x="555" y="120"/>
                    </a:lnTo>
                    <a:lnTo>
                      <a:pt x="512" y="125"/>
                    </a:lnTo>
                    <a:lnTo>
                      <a:pt x="502" y="109"/>
                    </a:lnTo>
                    <a:lnTo>
                      <a:pt x="421" y="107"/>
                    </a:lnTo>
                    <a:lnTo>
                      <a:pt x="368" y="91"/>
                    </a:lnTo>
                    <a:lnTo>
                      <a:pt x="256" y="80"/>
                    </a:lnTo>
                    <a:lnTo>
                      <a:pt x="240" y="60"/>
                    </a:lnTo>
                    <a:lnTo>
                      <a:pt x="194" y="42"/>
                    </a:lnTo>
                    <a:lnTo>
                      <a:pt x="186" y="0"/>
                    </a:lnTo>
                    <a:lnTo>
                      <a:pt x="159" y="0"/>
                    </a:lnTo>
                    <a:lnTo>
                      <a:pt x="159" y="31"/>
                    </a:lnTo>
                    <a:lnTo>
                      <a:pt x="0" y="31"/>
                    </a:lnTo>
                    <a:lnTo>
                      <a:pt x="3" y="125"/>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8" name="Freeform 97"/>
              <p:cNvSpPr>
                <a:spLocks/>
              </p:cNvSpPr>
              <p:nvPr/>
            </p:nvSpPr>
            <p:spPr bwMode="auto">
              <a:xfrm>
                <a:off x="4466374" y="2285445"/>
                <a:ext cx="829914" cy="569345"/>
              </a:xfrm>
              <a:custGeom>
                <a:avLst/>
                <a:gdLst>
                  <a:gd name="T0" fmla="*/ 2 w 555"/>
                  <a:gd name="T1" fmla="*/ 34 h 358"/>
                  <a:gd name="T2" fmla="*/ 8 w 555"/>
                  <a:gd name="T3" fmla="*/ 55 h 358"/>
                  <a:gd name="T4" fmla="*/ 5 w 555"/>
                  <a:gd name="T5" fmla="*/ 74 h 358"/>
                  <a:gd name="T6" fmla="*/ 8 w 555"/>
                  <a:gd name="T7" fmla="*/ 125 h 358"/>
                  <a:gd name="T8" fmla="*/ 29 w 555"/>
                  <a:gd name="T9" fmla="*/ 196 h 358"/>
                  <a:gd name="T10" fmla="*/ 29 w 555"/>
                  <a:gd name="T11" fmla="*/ 217 h 358"/>
                  <a:gd name="T12" fmla="*/ 43 w 555"/>
                  <a:gd name="T13" fmla="*/ 251 h 358"/>
                  <a:gd name="T14" fmla="*/ 49 w 555"/>
                  <a:gd name="T15" fmla="*/ 304 h 358"/>
                  <a:gd name="T16" fmla="*/ 46 w 555"/>
                  <a:gd name="T17" fmla="*/ 321 h 358"/>
                  <a:gd name="T18" fmla="*/ 55 w 555"/>
                  <a:gd name="T19" fmla="*/ 338 h 358"/>
                  <a:gd name="T20" fmla="*/ 335 w 555"/>
                  <a:gd name="T21" fmla="*/ 330 h 358"/>
                  <a:gd name="T22" fmla="*/ 356 w 555"/>
                  <a:gd name="T23" fmla="*/ 358 h 358"/>
                  <a:gd name="T24" fmla="*/ 385 w 555"/>
                  <a:gd name="T25" fmla="*/ 277 h 358"/>
                  <a:gd name="T26" fmla="*/ 376 w 555"/>
                  <a:gd name="T27" fmla="*/ 246 h 358"/>
                  <a:gd name="T28" fmla="*/ 426 w 555"/>
                  <a:gd name="T29" fmla="*/ 197 h 358"/>
                  <a:gd name="T30" fmla="*/ 435 w 555"/>
                  <a:gd name="T31" fmla="*/ 162 h 358"/>
                  <a:gd name="T32" fmla="*/ 399 w 555"/>
                  <a:gd name="T33" fmla="*/ 110 h 358"/>
                  <a:gd name="T34" fmla="*/ 364 w 555"/>
                  <a:gd name="T35" fmla="*/ 57 h 358"/>
                  <a:gd name="T36" fmla="*/ 356 w 555"/>
                  <a:gd name="T37" fmla="*/ 0 h 358"/>
                  <a:gd name="T38" fmla="*/ 9 w 555"/>
                  <a:gd name="T39" fmla="*/ 8 h 358"/>
                  <a:gd name="T40" fmla="*/ 0 w 555"/>
                  <a:gd name="T41" fmla="*/ 6 h 358"/>
                  <a:gd name="T42" fmla="*/ 2 w 555"/>
                  <a:gd name="T43" fmla="*/ 34 h 358"/>
                  <a:gd name="T44" fmla="*/ 2 w 555"/>
                  <a:gd name="T45" fmla="*/ 34 h 3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5"/>
                  <a:gd name="T70" fmla="*/ 0 h 358"/>
                  <a:gd name="T71" fmla="*/ 555 w 555"/>
                  <a:gd name="T72" fmla="*/ 358 h 3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5" h="358">
                    <a:moveTo>
                      <a:pt x="2" y="34"/>
                    </a:moveTo>
                    <a:lnTo>
                      <a:pt x="12" y="55"/>
                    </a:lnTo>
                    <a:lnTo>
                      <a:pt x="5" y="74"/>
                    </a:lnTo>
                    <a:lnTo>
                      <a:pt x="12" y="125"/>
                    </a:lnTo>
                    <a:lnTo>
                      <a:pt x="37" y="196"/>
                    </a:lnTo>
                    <a:lnTo>
                      <a:pt x="37" y="217"/>
                    </a:lnTo>
                    <a:lnTo>
                      <a:pt x="55" y="251"/>
                    </a:lnTo>
                    <a:lnTo>
                      <a:pt x="63" y="304"/>
                    </a:lnTo>
                    <a:lnTo>
                      <a:pt x="58" y="321"/>
                    </a:lnTo>
                    <a:lnTo>
                      <a:pt x="70" y="338"/>
                    </a:lnTo>
                    <a:lnTo>
                      <a:pt x="429" y="330"/>
                    </a:lnTo>
                    <a:lnTo>
                      <a:pt x="455" y="358"/>
                    </a:lnTo>
                    <a:lnTo>
                      <a:pt x="492" y="277"/>
                    </a:lnTo>
                    <a:lnTo>
                      <a:pt x="481" y="246"/>
                    </a:lnTo>
                    <a:lnTo>
                      <a:pt x="544" y="197"/>
                    </a:lnTo>
                    <a:lnTo>
                      <a:pt x="555" y="162"/>
                    </a:lnTo>
                    <a:lnTo>
                      <a:pt x="510" y="110"/>
                    </a:lnTo>
                    <a:lnTo>
                      <a:pt x="465" y="57"/>
                    </a:lnTo>
                    <a:lnTo>
                      <a:pt x="455" y="0"/>
                    </a:lnTo>
                    <a:lnTo>
                      <a:pt x="13" y="8"/>
                    </a:lnTo>
                    <a:lnTo>
                      <a:pt x="0" y="6"/>
                    </a:lnTo>
                    <a:lnTo>
                      <a:pt x="2" y="34"/>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19" name="Freeform 98"/>
              <p:cNvSpPr>
                <a:spLocks/>
              </p:cNvSpPr>
              <p:nvPr/>
            </p:nvSpPr>
            <p:spPr bwMode="auto">
              <a:xfrm>
                <a:off x="4572685" y="2810203"/>
                <a:ext cx="922507" cy="833439"/>
              </a:xfrm>
              <a:custGeom>
                <a:avLst/>
                <a:gdLst>
                  <a:gd name="T0" fmla="*/ 29 w 618"/>
                  <a:gd name="T1" fmla="*/ 76 h 525"/>
                  <a:gd name="T2" fmla="*/ 44 w 618"/>
                  <a:gd name="T3" fmla="*/ 92 h 525"/>
                  <a:gd name="T4" fmla="*/ 52 w 618"/>
                  <a:gd name="T5" fmla="*/ 89 h 525"/>
                  <a:gd name="T6" fmla="*/ 62 w 618"/>
                  <a:gd name="T7" fmla="*/ 107 h 525"/>
                  <a:gd name="T8" fmla="*/ 53 w 618"/>
                  <a:gd name="T9" fmla="*/ 107 h 525"/>
                  <a:gd name="T10" fmla="*/ 44 w 618"/>
                  <a:gd name="T11" fmla="*/ 131 h 525"/>
                  <a:gd name="T12" fmla="*/ 66 w 618"/>
                  <a:gd name="T13" fmla="*/ 170 h 525"/>
                  <a:gd name="T14" fmla="*/ 82 w 618"/>
                  <a:gd name="T15" fmla="*/ 175 h 525"/>
                  <a:gd name="T16" fmla="*/ 80 w 618"/>
                  <a:gd name="T17" fmla="*/ 419 h 525"/>
                  <a:gd name="T18" fmla="*/ 82 w 618"/>
                  <a:gd name="T19" fmla="*/ 479 h 525"/>
                  <a:gd name="T20" fmla="*/ 403 w 618"/>
                  <a:gd name="T21" fmla="*/ 466 h 525"/>
                  <a:gd name="T22" fmla="*/ 407 w 618"/>
                  <a:gd name="T23" fmla="*/ 502 h 525"/>
                  <a:gd name="T24" fmla="*/ 393 w 618"/>
                  <a:gd name="T25" fmla="*/ 525 h 525"/>
                  <a:gd name="T26" fmla="*/ 442 w 618"/>
                  <a:gd name="T27" fmla="*/ 521 h 525"/>
                  <a:gd name="T28" fmla="*/ 450 w 618"/>
                  <a:gd name="T29" fmla="*/ 502 h 525"/>
                  <a:gd name="T30" fmla="*/ 450 w 618"/>
                  <a:gd name="T31" fmla="*/ 479 h 525"/>
                  <a:gd name="T32" fmla="*/ 464 w 618"/>
                  <a:gd name="T33" fmla="*/ 463 h 525"/>
                  <a:gd name="T34" fmla="*/ 465 w 618"/>
                  <a:gd name="T35" fmla="*/ 445 h 525"/>
                  <a:gd name="T36" fmla="*/ 479 w 618"/>
                  <a:gd name="T37" fmla="*/ 444 h 525"/>
                  <a:gd name="T38" fmla="*/ 482 w 618"/>
                  <a:gd name="T39" fmla="*/ 408 h 525"/>
                  <a:gd name="T40" fmla="*/ 465 w 618"/>
                  <a:gd name="T41" fmla="*/ 403 h 525"/>
                  <a:gd name="T42" fmla="*/ 453 w 618"/>
                  <a:gd name="T43" fmla="*/ 377 h 525"/>
                  <a:gd name="T44" fmla="*/ 436 w 618"/>
                  <a:gd name="T45" fmla="*/ 314 h 525"/>
                  <a:gd name="T46" fmla="*/ 416 w 618"/>
                  <a:gd name="T47" fmla="*/ 306 h 525"/>
                  <a:gd name="T48" fmla="*/ 393 w 618"/>
                  <a:gd name="T49" fmla="*/ 282 h 525"/>
                  <a:gd name="T50" fmla="*/ 385 w 618"/>
                  <a:gd name="T51" fmla="*/ 249 h 525"/>
                  <a:gd name="T52" fmla="*/ 398 w 618"/>
                  <a:gd name="T53" fmla="*/ 199 h 525"/>
                  <a:gd name="T54" fmla="*/ 386 w 618"/>
                  <a:gd name="T55" fmla="*/ 190 h 525"/>
                  <a:gd name="T56" fmla="*/ 359 w 618"/>
                  <a:gd name="T57" fmla="*/ 190 h 525"/>
                  <a:gd name="T58" fmla="*/ 353 w 618"/>
                  <a:gd name="T59" fmla="*/ 159 h 525"/>
                  <a:gd name="T60" fmla="*/ 306 w 618"/>
                  <a:gd name="T61" fmla="*/ 97 h 525"/>
                  <a:gd name="T62" fmla="*/ 296 w 618"/>
                  <a:gd name="T63" fmla="*/ 47 h 525"/>
                  <a:gd name="T64" fmla="*/ 301 w 618"/>
                  <a:gd name="T65" fmla="*/ 28 h 525"/>
                  <a:gd name="T66" fmla="*/ 281 w 618"/>
                  <a:gd name="T67" fmla="*/ 0 h 525"/>
                  <a:gd name="T68" fmla="*/ 0 w 618"/>
                  <a:gd name="T69" fmla="*/ 8 h 525"/>
                  <a:gd name="T70" fmla="*/ 29 w 618"/>
                  <a:gd name="T71" fmla="*/ 76 h 525"/>
                  <a:gd name="T72" fmla="*/ 29 w 618"/>
                  <a:gd name="T73" fmla="*/ 76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8"/>
                  <a:gd name="T112" fmla="*/ 0 h 525"/>
                  <a:gd name="T113" fmla="*/ 618 w 618"/>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8" h="525">
                    <a:moveTo>
                      <a:pt x="37" y="76"/>
                    </a:moveTo>
                    <a:lnTo>
                      <a:pt x="56" y="92"/>
                    </a:lnTo>
                    <a:lnTo>
                      <a:pt x="66" y="89"/>
                    </a:lnTo>
                    <a:lnTo>
                      <a:pt x="79" y="107"/>
                    </a:lnTo>
                    <a:lnTo>
                      <a:pt x="68" y="107"/>
                    </a:lnTo>
                    <a:lnTo>
                      <a:pt x="56" y="131"/>
                    </a:lnTo>
                    <a:lnTo>
                      <a:pt x="84" y="170"/>
                    </a:lnTo>
                    <a:lnTo>
                      <a:pt x="105" y="175"/>
                    </a:lnTo>
                    <a:lnTo>
                      <a:pt x="102" y="419"/>
                    </a:lnTo>
                    <a:lnTo>
                      <a:pt x="105" y="479"/>
                    </a:lnTo>
                    <a:lnTo>
                      <a:pt x="516" y="466"/>
                    </a:lnTo>
                    <a:lnTo>
                      <a:pt x="521" y="502"/>
                    </a:lnTo>
                    <a:lnTo>
                      <a:pt x="503" y="525"/>
                    </a:lnTo>
                    <a:lnTo>
                      <a:pt x="566" y="521"/>
                    </a:lnTo>
                    <a:lnTo>
                      <a:pt x="578" y="502"/>
                    </a:lnTo>
                    <a:lnTo>
                      <a:pt x="578" y="479"/>
                    </a:lnTo>
                    <a:lnTo>
                      <a:pt x="594" y="463"/>
                    </a:lnTo>
                    <a:lnTo>
                      <a:pt x="597" y="445"/>
                    </a:lnTo>
                    <a:lnTo>
                      <a:pt x="613" y="444"/>
                    </a:lnTo>
                    <a:lnTo>
                      <a:pt x="618" y="408"/>
                    </a:lnTo>
                    <a:lnTo>
                      <a:pt x="596" y="403"/>
                    </a:lnTo>
                    <a:lnTo>
                      <a:pt x="581" y="377"/>
                    </a:lnTo>
                    <a:lnTo>
                      <a:pt x="558" y="314"/>
                    </a:lnTo>
                    <a:lnTo>
                      <a:pt x="532" y="306"/>
                    </a:lnTo>
                    <a:lnTo>
                      <a:pt x="503" y="282"/>
                    </a:lnTo>
                    <a:lnTo>
                      <a:pt x="492" y="249"/>
                    </a:lnTo>
                    <a:lnTo>
                      <a:pt x="510" y="199"/>
                    </a:lnTo>
                    <a:lnTo>
                      <a:pt x="495" y="190"/>
                    </a:lnTo>
                    <a:lnTo>
                      <a:pt x="460" y="190"/>
                    </a:lnTo>
                    <a:lnTo>
                      <a:pt x="451" y="159"/>
                    </a:lnTo>
                    <a:lnTo>
                      <a:pt x="393" y="97"/>
                    </a:lnTo>
                    <a:lnTo>
                      <a:pt x="379" y="47"/>
                    </a:lnTo>
                    <a:lnTo>
                      <a:pt x="385" y="28"/>
                    </a:lnTo>
                    <a:lnTo>
                      <a:pt x="359" y="0"/>
                    </a:lnTo>
                    <a:lnTo>
                      <a:pt x="0" y="8"/>
                    </a:lnTo>
                    <a:lnTo>
                      <a:pt x="37" y="76"/>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0" name="Freeform 99"/>
              <p:cNvSpPr>
                <a:spLocks/>
              </p:cNvSpPr>
              <p:nvPr/>
            </p:nvSpPr>
            <p:spPr bwMode="auto">
              <a:xfrm>
                <a:off x="4728722" y="3549323"/>
                <a:ext cx="701312" cy="651660"/>
              </a:xfrm>
              <a:custGeom>
                <a:avLst/>
                <a:gdLst>
                  <a:gd name="T0" fmla="*/ 14 w 470"/>
                  <a:gd name="T1" fmla="*/ 141 h 410"/>
                  <a:gd name="T2" fmla="*/ 11 w 470"/>
                  <a:gd name="T3" fmla="*/ 339 h 410"/>
                  <a:gd name="T4" fmla="*/ 20 w 470"/>
                  <a:gd name="T5" fmla="*/ 350 h 410"/>
                  <a:gd name="T6" fmla="*/ 46 w 470"/>
                  <a:gd name="T7" fmla="*/ 350 h 410"/>
                  <a:gd name="T8" fmla="*/ 47 w 470"/>
                  <a:gd name="T9" fmla="*/ 410 h 410"/>
                  <a:gd name="T10" fmla="*/ 264 w 470"/>
                  <a:gd name="T11" fmla="*/ 407 h 410"/>
                  <a:gd name="T12" fmla="*/ 260 w 470"/>
                  <a:gd name="T13" fmla="*/ 345 h 410"/>
                  <a:gd name="T14" fmla="*/ 278 w 470"/>
                  <a:gd name="T15" fmla="*/ 277 h 410"/>
                  <a:gd name="T16" fmla="*/ 307 w 470"/>
                  <a:gd name="T17" fmla="*/ 230 h 410"/>
                  <a:gd name="T18" fmla="*/ 305 w 470"/>
                  <a:gd name="T19" fmla="*/ 217 h 410"/>
                  <a:gd name="T20" fmla="*/ 324 w 470"/>
                  <a:gd name="T21" fmla="*/ 174 h 410"/>
                  <a:gd name="T22" fmla="*/ 335 w 470"/>
                  <a:gd name="T23" fmla="*/ 127 h 410"/>
                  <a:gd name="T24" fmla="*/ 332 w 470"/>
                  <a:gd name="T25" fmla="*/ 123 h 410"/>
                  <a:gd name="T26" fmla="*/ 349 w 470"/>
                  <a:gd name="T27" fmla="*/ 106 h 410"/>
                  <a:gd name="T28" fmla="*/ 368 w 470"/>
                  <a:gd name="T29" fmla="*/ 65 h 410"/>
                  <a:gd name="T30" fmla="*/ 361 w 470"/>
                  <a:gd name="T31" fmla="*/ 55 h 410"/>
                  <a:gd name="T32" fmla="*/ 311 w 470"/>
                  <a:gd name="T33" fmla="*/ 59 h 410"/>
                  <a:gd name="T34" fmla="*/ 325 w 470"/>
                  <a:gd name="T35" fmla="*/ 36 h 410"/>
                  <a:gd name="T36" fmla="*/ 322 w 470"/>
                  <a:gd name="T37" fmla="*/ 0 h 410"/>
                  <a:gd name="T38" fmla="*/ 0 w 470"/>
                  <a:gd name="T39" fmla="*/ 13 h 410"/>
                  <a:gd name="T40" fmla="*/ 14 w 470"/>
                  <a:gd name="T41" fmla="*/ 141 h 410"/>
                  <a:gd name="T42" fmla="*/ 14 w 470"/>
                  <a:gd name="T43" fmla="*/ 141 h 4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0"/>
                  <a:gd name="T67" fmla="*/ 0 h 410"/>
                  <a:gd name="T68" fmla="*/ 470 w 470"/>
                  <a:gd name="T69" fmla="*/ 410 h 4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0" h="410">
                    <a:moveTo>
                      <a:pt x="18" y="141"/>
                    </a:moveTo>
                    <a:lnTo>
                      <a:pt x="15" y="339"/>
                    </a:lnTo>
                    <a:lnTo>
                      <a:pt x="24" y="350"/>
                    </a:lnTo>
                    <a:lnTo>
                      <a:pt x="58" y="350"/>
                    </a:lnTo>
                    <a:lnTo>
                      <a:pt x="60" y="410"/>
                    </a:lnTo>
                    <a:lnTo>
                      <a:pt x="338" y="407"/>
                    </a:lnTo>
                    <a:lnTo>
                      <a:pt x="334" y="345"/>
                    </a:lnTo>
                    <a:lnTo>
                      <a:pt x="356" y="277"/>
                    </a:lnTo>
                    <a:lnTo>
                      <a:pt x="392" y="230"/>
                    </a:lnTo>
                    <a:lnTo>
                      <a:pt x="389" y="217"/>
                    </a:lnTo>
                    <a:lnTo>
                      <a:pt x="414" y="174"/>
                    </a:lnTo>
                    <a:lnTo>
                      <a:pt x="429" y="127"/>
                    </a:lnTo>
                    <a:lnTo>
                      <a:pt x="424" y="123"/>
                    </a:lnTo>
                    <a:lnTo>
                      <a:pt x="447" y="106"/>
                    </a:lnTo>
                    <a:lnTo>
                      <a:pt x="470" y="65"/>
                    </a:lnTo>
                    <a:lnTo>
                      <a:pt x="461" y="55"/>
                    </a:lnTo>
                    <a:lnTo>
                      <a:pt x="398" y="59"/>
                    </a:lnTo>
                    <a:lnTo>
                      <a:pt x="416" y="36"/>
                    </a:lnTo>
                    <a:lnTo>
                      <a:pt x="411" y="0"/>
                    </a:lnTo>
                    <a:lnTo>
                      <a:pt x="0" y="13"/>
                    </a:lnTo>
                    <a:lnTo>
                      <a:pt x="18" y="14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1" name="Freeform 100"/>
              <p:cNvSpPr>
                <a:spLocks/>
              </p:cNvSpPr>
              <p:nvPr/>
            </p:nvSpPr>
            <p:spPr bwMode="auto">
              <a:xfrm>
                <a:off x="4819602" y="4199269"/>
                <a:ext cx="792190" cy="715111"/>
              </a:xfrm>
              <a:custGeom>
                <a:avLst/>
                <a:gdLst>
                  <a:gd name="T0" fmla="*/ 0 w 531"/>
                  <a:gd name="T1" fmla="*/ 3 h 450"/>
                  <a:gd name="T2" fmla="*/ 5 w 531"/>
                  <a:gd name="T3" fmla="*/ 124 h 450"/>
                  <a:gd name="T4" fmla="*/ 41 w 531"/>
                  <a:gd name="T5" fmla="*/ 213 h 450"/>
                  <a:gd name="T6" fmla="*/ 28 w 531"/>
                  <a:gd name="T7" fmla="*/ 287 h 450"/>
                  <a:gd name="T8" fmla="*/ 31 w 531"/>
                  <a:gd name="T9" fmla="*/ 345 h 450"/>
                  <a:gd name="T10" fmla="*/ 14 w 531"/>
                  <a:gd name="T11" fmla="*/ 374 h 450"/>
                  <a:gd name="T12" fmla="*/ 21 w 531"/>
                  <a:gd name="T13" fmla="*/ 384 h 450"/>
                  <a:gd name="T14" fmla="*/ 76 w 531"/>
                  <a:gd name="T15" fmla="*/ 376 h 450"/>
                  <a:gd name="T16" fmla="*/ 144 w 531"/>
                  <a:gd name="T17" fmla="*/ 399 h 450"/>
                  <a:gd name="T18" fmla="*/ 167 w 531"/>
                  <a:gd name="T19" fmla="*/ 376 h 450"/>
                  <a:gd name="T20" fmla="*/ 233 w 531"/>
                  <a:gd name="T21" fmla="*/ 412 h 450"/>
                  <a:gd name="T22" fmla="*/ 240 w 531"/>
                  <a:gd name="T23" fmla="*/ 431 h 450"/>
                  <a:gd name="T24" fmla="*/ 264 w 531"/>
                  <a:gd name="T25" fmla="*/ 446 h 450"/>
                  <a:gd name="T26" fmla="*/ 278 w 531"/>
                  <a:gd name="T27" fmla="*/ 428 h 450"/>
                  <a:gd name="T28" fmla="*/ 310 w 531"/>
                  <a:gd name="T29" fmla="*/ 444 h 450"/>
                  <a:gd name="T30" fmla="*/ 330 w 531"/>
                  <a:gd name="T31" fmla="*/ 431 h 450"/>
                  <a:gd name="T32" fmla="*/ 326 w 531"/>
                  <a:gd name="T33" fmla="*/ 405 h 450"/>
                  <a:gd name="T34" fmla="*/ 380 w 531"/>
                  <a:gd name="T35" fmla="*/ 428 h 450"/>
                  <a:gd name="T36" fmla="*/ 378 w 531"/>
                  <a:gd name="T37" fmla="*/ 454 h 450"/>
                  <a:gd name="T38" fmla="*/ 414 w 531"/>
                  <a:gd name="T39" fmla="*/ 421 h 450"/>
                  <a:gd name="T40" fmla="*/ 382 w 531"/>
                  <a:gd name="T41" fmla="*/ 416 h 450"/>
                  <a:gd name="T42" fmla="*/ 357 w 531"/>
                  <a:gd name="T43" fmla="*/ 382 h 450"/>
                  <a:gd name="T44" fmla="*/ 388 w 531"/>
                  <a:gd name="T45" fmla="*/ 340 h 450"/>
                  <a:gd name="T46" fmla="*/ 388 w 531"/>
                  <a:gd name="T47" fmla="*/ 316 h 450"/>
                  <a:gd name="T48" fmla="*/ 353 w 531"/>
                  <a:gd name="T49" fmla="*/ 352 h 450"/>
                  <a:gd name="T50" fmla="*/ 337 w 531"/>
                  <a:gd name="T51" fmla="*/ 340 h 450"/>
                  <a:gd name="T52" fmla="*/ 351 w 531"/>
                  <a:gd name="T53" fmla="*/ 321 h 450"/>
                  <a:gd name="T54" fmla="*/ 313 w 531"/>
                  <a:gd name="T55" fmla="*/ 335 h 450"/>
                  <a:gd name="T56" fmla="*/ 289 w 531"/>
                  <a:gd name="T57" fmla="*/ 323 h 450"/>
                  <a:gd name="T58" fmla="*/ 296 w 531"/>
                  <a:gd name="T59" fmla="*/ 301 h 450"/>
                  <a:gd name="T60" fmla="*/ 359 w 531"/>
                  <a:gd name="T61" fmla="*/ 316 h 450"/>
                  <a:gd name="T62" fmla="*/ 335 w 531"/>
                  <a:gd name="T63" fmla="*/ 263 h 450"/>
                  <a:gd name="T64" fmla="*/ 338 w 531"/>
                  <a:gd name="T65" fmla="*/ 220 h 450"/>
                  <a:gd name="T66" fmla="*/ 192 w 531"/>
                  <a:gd name="T67" fmla="*/ 232 h 450"/>
                  <a:gd name="T68" fmla="*/ 211 w 531"/>
                  <a:gd name="T69" fmla="*/ 144 h 450"/>
                  <a:gd name="T70" fmla="*/ 235 w 531"/>
                  <a:gd name="T71" fmla="*/ 102 h 450"/>
                  <a:gd name="T72" fmla="*/ 227 w 531"/>
                  <a:gd name="T73" fmla="*/ 90 h 450"/>
                  <a:gd name="T74" fmla="*/ 216 w 531"/>
                  <a:gd name="T75" fmla="*/ 0 h 450"/>
                  <a:gd name="T76" fmla="*/ 0 w 531"/>
                  <a:gd name="T77" fmla="*/ 3 h 450"/>
                  <a:gd name="T78" fmla="*/ 0 w 531"/>
                  <a:gd name="T79" fmla="*/ 3 h 450"/>
                  <a:gd name="T80" fmla="*/ 0 w 531"/>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1"/>
                  <a:gd name="T124" fmla="*/ 0 h 450"/>
                  <a:gd name="T125" fmla="*/ 531 w 531"/>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1" h="450">
                    <a:moveTo>
                      <a:pt x="0" y="3"/>
                    </a:moveTo>
                    <a:lnTo>
                      <a:pt x="5" y="124"/>
                    </a:lnTo>
                    <a:lnTo>
                      <a:pt x="53" y="213"/>
                    </a:lnTo>
                    <a:lnTo>
                      <a:pt x="36" y="283"/>
                    </a:lnTo>
                    <a:lnTo>
                      <a:pt x="39" y="341"/>
                    </a:lnTo>
                    <a:lnTo>
                      <a:pt x="18" y="370"/>
                    </a:lnTo>
                    <a:lnTo>
                      <a:pt x="26" y="380"/>
                    </a:lnTo>
                    <a:lnTo>
                      <a:pt x="97" y="372"/>
                    </a:lnTo>
                    <a:lnTo>
                      <a:pt x="184" y="395"/>
                    </a:lnTo>
                    <a:lnTo>
                      <a:pt x="214" y="372"/>
                    </a:lnTo>
                    <a:lnTo>
                      <a:pt x="299" y="408"/>
                    </a:lnTo>
                    <a:lnTo>
                      <a:pt x="306" y="427"/>
                    </a:lnTo>
                    <a:lnTo>
                      <a:pt x="338" y="442"/>
                    </a:lnTo>
                    <a:lnTo>
                      <a:pt x="356" y="424"/>
                    </a:lnTo>
                    <a:lnTo>
                      <a:pt x="397" y="440"/>
                    </a:lnTo>
                    <a:lnTo>
                      <a:pt x="422" y="427"/>
                    </a:lnTo>
                    <a:lnTo>
                      <a:pt x="418" y="401"/>
                    </a:lnTo>
                    <a:lnTo>
                      <a:pt x="487" y="424"/>
                    </a:lnTo>
                    <a:lnTo>
                      <a:pt x="484" y="450"/>
                    </a:lnTo>
                    <a:lnTo>
                      <a:pt x="531" y="417"/>
                    </a:lnTo>
                    <a:lnTo>
                      <a:pt x="489" y="412"/>
                    </a:lnTo>
                    <a:lnTo>
                      <a:pt x="458" y="378"/>
                    </a:lnTo>
                    <a:lnTo>
                      <a:pt x="497" y="336"/>
                    </a:lnTo>
                    <a:lnTo>
                      <a:pt x="497" y="312"/>
                    </a:lnTo>
                    <a:lnTo>
                      <a:pt x="453" y="348"/>
                    </a:lnTo>
                    <a:lnTo>
                      <a:pt x="432" y="336"/>
                    </a:lnTo>
                    <a:lnTo>
                      <a:pt x="450" y="317"/>
                    </a:lnTo>
                    <a:lnTo>
                      <a:pt x="401" y="331"/>
                    </a:lnTo>
                    <a:lnTo>
                      <a:pt x="371" y="319"/>
                    </a:lnTo>
                    <a:lnTo>
                      <a:pt x="379" y="297"/>
                    </a:lnTo>
                    <a:lnTo>
                      <a:pt x="461" y="312"/>
                    </a:lnTo>
                    <a:lnTo>
                      <a:pt x="429" y="259"/>
                    </a:lnTo>
                    <a:lnTo>
                      <a:pt x="434" y="220"/>
                    </a:lnTo>
                    <a:lnTo>
                      <a:pt x="246" y="228"/>
                    </a:lnTo>
                    <a:lnTo>
                      <a:pt x="269" y="144"/>
                    </a:lnTo>
                    <a:lnTo>
                      <a:pt x="301" y="102"/>
                    </a:lnTo>
                    <a:lnTo>
                      <a:pt x="291" y="90"/>
                    </a:lnTo>
                    <a:lnTo>
                      <a:pt x="278" y="0"/>
                    </a:lnTo>
                    <a:lnTo>
                      <a:pt x="0" y="3"/>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2" name="Freeform 101"/>
              <p:cNvSpPr>
                <a:spLocks/>
              </p:cNvSpPr>
              <p:nvPr/>
            </p:nvSpPr>
            <p:spPr bwMode="auto">
              <a:xfrm>
                <a:off x="5220841" y="1544611"/>
                <a:ext cx="790475" cy="420149"/>
              </a:xfrm>
              <a:custGeom>
                <a:avLst/>
                <a:gdLst>
                  <a:gd name="T0" fmla="*/ 148 w 530"/>
                  <a:gd name="T1" fmla="*/ 177 h 264"/>
                  <a:gd name="T2" fmla="*/ 154 w 530"/>
                  <a:gd name="T3" fmla="*/ 193 h 264"/>
                  <a:gd name="T4" fmla="*/ 168 w 530"/>
                  <a:gd name="T5" fmla="*/ 198 h 264"/>
                  <a:gd name="T6" fmla="*/ 188 w 530"/>
                  <a:gd name="T7" fmla="*/ 268 h 264"/>
                  <a:gd name="T8" fmla="*/ 226 w 530"/>
                  <a:gd name="T9" fmla="*/ 172 h 264"/>
                  <a:gd name="T10" fmla="*/ 243 w 530"/>
                  <a:gd name="T11" fmla="*/ 175 h 264"/>
                  <a:gd name="T12" fmla="*/ 268 w 530"/>
                  <a:gd name="T13" fmla="*/ 161 h 264"/>
                  <a:gd name="T14" fmla="*/ 307 w 530"/>
                  <a:gd name="T15" fmla="*/ 161 h 264"/>
                  <a:gd name="T16" fmla="*/ 321 w 530"/>
                  <a:gd name="T17" fmla="*/ 138 h 264"/>
                  <a:gd name="T18" fmla="*/ 397 w 530"/>
                  <a:gd name="T19" fmla="*/ 141 h 264"/>
                  <a:gd name="T20" fmla="*/ 413 w 530"/>
                  <a:gd name="T21" fmla="*/ 123 h 264"/>
                  <a:gd name="T22" fmla="*/ 387 w 530"/>
                  <a:gd name="T23" fmla="*/ 86 h 264"/>
                  <a:gd name="T24" fmla="*/ 341 w 530"/>
                  <a:gd name="T25" fmla="*/ 87 h 264"/>
                  <a:gd name="T26" fmla="*/ 303 w 530"/>
                  <a:gd name="T27" fmla="*/ 81 h 264"/>
                  <a:gd name="T28" fmla="*/ 255 w 530"/>
                  <a:gd name="T29" fmla="*/ 81 h 264"/>
                  <a:gd name="T30" fmla="*/ 240 w 530"/>
                  <a:gd name="T31" fmla="*/ 112 h 264"/>
                  <a:gd name="T32" fmla="*/ 214 w 530"/>
                  <a:gd name="T33" fmla="*/ 94 h 264"/>
                  <a:gd name="T34" fmla="*/ 189 w 530"/>
                  <a:gd name="T35" fmla="*/ 97 h 264"/>
                  <a:gd name="T36" fmla="*/ 181 w 530"/>
                  <a:gd name="T37" fmla="*/ 65 h 264"/>
                  <a:gd name="T38" fmla="*/ 126 w 530"/>
                  <a:gd name="T39" fmla="*/ 60 h 264"/>
                  <a:gd name="T40" fmla="*/ 120 w 530"/>
                  <a:gd name="T41" fmla="*/ 48 h 264"/>
                  <a:gd name="T42" fmla="*/ 144 w 530"/>
                  <a:gd name="T43" fmla="*/ 14 h 264"/>
                  <a:gd name="T44" fmla="*/ 164 w 530"/>
                  <a:gd name="T45" fmla="*/ 13 h 264"/>
                  <a:gd name="T46" fmla="*/ 144 w 530"/>
                  <a:gd name="T47" fmla="*/ 0 h 264"/>
                  <a:gd name="T48" fmla="*/ 114 w 530"/>
                  <a:gd name="T49" fmla="*/ 10 h 264"/>
                  <a:gd name="T50" fmla="*/ 63 w 530"/>
                  <a:gd name="T51" fmla="*/ 74 h 264"/>
                  <a:gd name="T52" fmla="*/ 38 w 530"/>
                  <a:gd name="T53" fmla="*/ 81 h 264"/>
                  <a:gd name="T54" fmla="*/ 0 w 530"/>
                  <a:gd name="T55" fmla="*/ 113 h 264"/>
                  <a:gd name="T56" fmla="*/ 148 w 530"/>
                  <a:gd name="T57" fmla="*/ 177 h 264"/>
                  <a:gd name="T58" fmla="*/ 148 w 530"/>
                  <a:gd name="T59" fmla="*/ 177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0"/>
                  <a:gd name="T91" fmla="*/ 0 h 264"/>
                  <a:gd name="T92" fmla="*/ 530 w 530"/>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0" h="264">
                    <a:moveTo>
                      <a:pt x="191" y="173"/>
                    </a:moveTo>
                    <a:lnTo>
                      <a:pt x="198" y="189"/>
                    </a:lnTo>
                    <a:lnTo>
                      <a:pt x="216" y="194"/>
                    </a:lnTo>
                    <a:lnTo>
                      <a:pt x="242" y="264"/>
                    </a:lnTo>
                    <a:lnTo>
                      <a:pt x="288" y="168"/>
                    </a:lnTo>
                    <a:lnTo>
                      <a:pt x="313" y="171"/>
                    </a:lnTo>
                    <a:lnTo>
                      <a:pt x="344" y="157"/>
                    </a:lnTo>
                    <a:lnTo>
                      <a:pt x="394" y="157"/>
                    </a:lnTo>
                    <a:lnTo>
                      <a:pt x="412" y="134"/>
                    </a:lnTo>
                    <a:lnTo>
                      <a:pt x="510" y="137"/>
                    </a:lnTo>
                    <a:lnTo>
                      <a:pt x="530" y="123"/>
                    </a:lnTo>
                    <a:lnTo>
                      <a:pt x="497" y="86"/>
                    </a:lnTo>
                    <a:lnTo>
                      <a:pt x="437" y="87"/>
                    </a:lnTo>
                    <a:lnTo>
                      <a:pt x="389" y="81"/>
                    </a:lnTo>
                    <a:lnTo>
                      <a:pt x="327" y="81"/>
                    </a:lnTo>
                    <a:lnTo>
                      <a:pt x="306" y="112"/>
                    </a:lnTo>
                    <a:lnTo>
                      <a:pt x="276" y="94"/>
                    </a:lnTo>
                    <a:lnTo>
                      <a:pt x="243" y="97"/>
                    </a:lnTo>
                    <a:lnTo>
                      <a:pt x="232" y="65"/>
                    </a:lnTo>
                    <a:lnTo>
                      <a:pt x="162" y="60"/>
                    </a:lnTo>
                    <a:lnTo>
                      <a:pt x="154" y="48"/>
                    </a:lnTo>
                    <a:lnTo>
                      <a:pt x="185" y="14"/>
                    </a:lnTo>
                    <a:lnTo>
                      <a:pt x="211" y="13"/>
                    </a:lnTo>
                    <a:lnTo>
                      <a:pt x="185" y="0"/>
                    </a:lnTo>
                    <a:lnTo>
                      <a:pt x="146" y="10"/>
                    </a:lnTo>
                    <a:lnTo>
                      <a:pt x="81" y="74"/>
                    </a:lnTo>
                    <a:lnTo>
                      <a:pt x="49" y="81"/>
                    </a:lnTo>
                    <a:lnTo>
                      <a:pt x="0" y="113"/>
                    </a:lnTo>
                    <a:lnTo>
                      <a:pt x="191" y="173"/>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3" name="Freeform 102"/>
              <p:cNvSpPr>
                <a:spLocks/>
              </p:cNvSpPr>
              <p:nvPr/>
            </p:nvSpPr>
            <p:spPr bwMode="auto">
              <a:xfrm>
                <a:off x="5730106" y="1805275"/>
                <a:ext cx="536701" cy="754554"/>
              </a:xfrm>
              <a:custGeom>
                <a:avLst/>
                <a:gdLst>
                  <a:gd name="T0" fmla="*/ 32 w 359"/>
                  <a:gd name="T1" fmla="*/ 395 h 476"/>
                  <a:gd name="T2" fmla="*/ 28 w 359"/>
                  <a:gd name="T3" fmla="*/ 316 h 476"/>
                  <a:gd name="T4" fmla="*/ 5 w 359"/>
                  <a:gd name="T5" fmla="*/ 258 h 476"/>
                  <a:gd name="T6" fmla="*/ 14 w 359"/>
                  <a:gd name="T7" fmla="*/ 136 h 476"/>
                  <a:gd name="T8" fmla="*/ 55 w 359"/>
                  <a:gd name="T9" fmla="*/ 73 h 476"/>
                  <a:gd name="T10" fmla="*/ 52 w 359"/>
                  <a:gd name="T11" fmla="*/ 120 h 476"/>
                  <a:gd name="T12" fmla="*/ 64 w 359"/>
                  <a:gd name="T13" fmla="*/ 110 h 476"/>
                  <a:gd name="T14" fmla="*/ 64 w 359"/>
                  <a:gd name="T15" fmla="*/ 72 h 476"/>
                  <a:gd name="T16" fmla="*/ 80 w 359"/>
                  <a:gd name="T17" fmla="*/ 49 h 476"/>
                  <a:gd name="T18" fmla="*/ 85 w 359"/>
                  <a:gd name="T19" fmla="*/ 7 h 476"/>
                  <a:gd name="T20" fmla="*/ 99 w 359"/>
                  <a:gd name="T21" fmla="*/ 0 h 476"/>
                  <a:gd name="T22" fmla="*/ 185 w 359"/>
                  <a:gd name="T23" fmla="*/ 38 h 476"/>
                  <a:gd name="T24" fmla="*/ 192 w 359"/>
                  <a:gd name="T25" fmla="*/ 68 h 476"/>
                  <a:gd name="T26" fmla="*/ 204 w 359"/>
                  <a:gd name="T27" fmla="*/ 97 h 476"/>
                  <a:gd name="T28" fmla="*/ 206 w 359"/>
                  <a:gd name="T29" fmla="*/ 149 h 476"/>
                  <a:gd name="T30" fmla="*/ 177 w 359"/>
                  <a:gd name="T31" fmla="*/ 195 h 476"/>
                  <a:gd name="T32" fmla="*/ 175 w 359"/>
                  <a:gd name="T33" fmla="*/ 229 h 476"/>
                  <a:gd name="T34" fmla="*/ 192 w 359"/>
                  <a:gd name="T35" fmla="*/ 240 h 476"/>
                  <a:gd name="T36" fmla="*/ 216 w 359"/>
                  <a:gd name="T37" fmla="*/ 193 h 476"/>
                  <a:gd name="T38" fmla="*/ 237 w 359"/>
                  <a:gd name="T39" fmla="*/ 177 h 476"/>
                  <a:gd name="T40" fmla="*/ 252 w 359"/>
                  <a:gd name="T41" fmla="*/ 186 h 476"/>
                  <a:gd name="T42" fmla="*/ 282 w 359"/>
                  <a:gd name="T43" fmla="*/ 292 h 476"/>
                  <a:gd name="T44" fmla="*/ 263 w 359"/>
                  <a:gd name="T45" fmla="*/ 337 h 476"/>
                  <a:gd name="T46" fmla="*/ 257 w 359"/>
                  <a:gd name="T47" fmla="*/ 369 h 476"/>
                  <a:gd name="T48" fmla="*/ 246 w 359"/>
                  <a:gd name="T49" fmla="*/ 379 h 476"/>
                  <a:gd name="T50" fmla="*/ 246 w 359"/>
                  <a:gd name="T51" fmla="*/ 408 h 476"/>
                  <a:gd name="T52" fmla="*/ 231 w 359"/>
                  <a:gd name="T53" fmla="*/ 447 h 476"/>
                  <a:gd name="T54" fmla="*/ 137 w 359"/>
                  <a:gd name="T55" fmla="*/ 463 h 476"/>
                  <a:gd name="T56" fmla="*/ 136 w 359"/>
                  <a:gd name="T57" fmla="*/ 457 h 476"/>
                  <a:gd name="T58" fmla="*/ 0 w 359"/>
                  <a:gd name="T59" fmla="*/ 476 h 476"/>
                  <a:gd name="T60" fmla="*/ 32 w 359"/>
                  <a:gd name="T61" fmla="*/ 395 h 476"/>
                  <a:gd name="T62" fmla="*/ 32 w 359"/>
                  <a:gd name="T63" fmla="*/ 395 h 4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9"/>
                  <a:gd name="T97" fmla="*/ 0 h 476"/>
                  <a:gd name="T98" fmla="*/ 359 w 359"/>
                  <a:gd name="T99" fmla="*/ 476 h 4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9" h="476">
                    <a:moveTo>
                      <a:pt x="40" y="395"/>
                    </a:moveTo>
                    <a:lnTo>
                      <a:pt x="36" y="316"/>
                    </a:lnTo>
                    <a:lnTo>
                      <a:pt x="5" y="258"/>
                    </a:lnTo>
                    <a:lnTo>
                      <a:pt x="18" y="136"/>
                    </a:lnTo>
                    <a:lnTo>
                      <a:pt x="70" y="73"/>
                    </a:lnTo>
                    <a:lnTo>
                      <a:pt x="66" y="120"/>
                    </a:lnTo>
                    <a:lnTo>
                      <a:pt x="82" y="110"/>
                    </a:lnTo>
                    <a:lnTo>
                      <a:pt x="82" y="72"/>
                    </a:lnTo>
                    <a:lnTo>
                      <a:pt x="102" y="49"/>
                    </a:lnTo>
                    <a:lnTo>
                      <a:pt x="108" y="7"/>
                    </a:lnTo>
                    <a:lnTo>
                      <a:pt x="126" y="0"/>
                    </a:lnTo>
                    <a:lnTo>
                      <a:pt x="235" y="38"/>
                    </a:lnTo>
                    <a:lnTo>
                      <a:pt x="244" y="68"/>
                    </a:lnTo>
                    <a:lnTo>
                      <a:pt x="259" y="97"/>
                    </a:lnTo>
                    <a:lnTo>
                      <a:pt x="262" y="149"/>
                    </a:lnTo>
                    <a:lnTo>
                      <a:pt x="225" y="195"/>
                    </a:lnTo>
                    <a:lnTo>
                      <a:pt x="223" y="229"/>
                    </a:lnTo>
                    <a:lnTo>
                      <a:pt x="244" y="240"/>
                    </a:lnTo>
                    <a:lnTo>
                      <a:pt x="274" y="193"/>
                    </a:lnTo>
                    <a:lnTo>
                      <a:pt x="303" y="177"/>
                    </a:lnTo>
                    <a:lnTo>
                      <a:pt x="322" y="186"/>
                    </a:lnTo>
                    <a:lnTo>
                      <a:pt x="359" y="292"/>
                    </a:lnTo>
                    <a:lnTo>
                      <a:pt x="333" y="337"/>
                    </a:lnTo>
                    <a:lnTo>
                      <a:pt x="327" y="369"/>
                    </a:lnTo>
                    <a:lnTo>
                      <a:pt x="312" y="379"/>
                    </a:lnTo>
                    <a:lnTo>
                      <a:pt x="312" y="408"/>
                    </a:lnTo>
                    <a:lnTo>
                      <a:pt x="293" y="447"/>
                    </a:lnTo>
                    <a:lnTo>
                      <a:pt x="175" y="463"/>
                    </a:lnTo>
                    <a:lnTo>
                      <a:pt x="172" y="457"/>
                    </a:lnTo>
                    <a:lnTo>
                      <a:pt x="0" y="476"/>
                    </a:lnTo>
                    <a:lnTo>
                      <a:pt x="40" y="395"/>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4" name="Freeform 103"/>
              <p:cNvSpPr>
                <a:spLocks/>
              </p:cNvSpPr>
              <p:nvPr/>
            </p:nvSpPr>
            <p:spPr bwMode="auto">
              <a:xfrm>
                <a:off x="4924198" y="1661223"/>
                <a:ext cx="733891" cy="799141"/>
              </a:xfrm>
              <a:custGeom>
                <a:avLst/>
                <a:gdLst>
                  <a:gd name="T0" fmla="*/ 9 w 492"/>
                  <a:gd name="T1" fmla="*/ 192 h 503"/>
                  <a:gd name="T2" fmla="*/ 8 w 492"/>
                  <a:gd name="T3" fmla="*/ 256 h 503"/>
                  <a:gd name="T4" fmla="*/ 55 w 492"/>
                  <a:gd name="T5" fmla="*/ 293 h 503"/>
                  <a:gd name="T6" fmla="*/ 73 w 492"/>
                  <a:gd name="T7" fmla="*/ 319 h 503"/>
                  <a:gd name="T8" fmla="*/ 111 w 492"/>
                  <a:gd name="T9" fmla="*/ 355 h 503"/>
                  <a:gd name="T10" fmla="*/ 116 w 492"/>
                  <a:gd name="T11" fmla="*/ 397 h 503"/>
                  <a:gd name="T12" fmla="*/ 123 w 492"/>
                  <a:gd name="T13" fmla="*/ 454 h 503"/>
                  <a:gd name="T14" fmla="*/ 159 w 492"/>
                  <a:gd name="T15" fmla="*/ 507 h 503"/>
                  <a:gd name="T16" fmla="*/ 349 w 492"/>
                  <a:gd name="T17" fmla="*/ 493 h 503"/>
                  <a:gd name="T18" fmla="*/ 339 w 492"/>
                  <a:gd name="T19" fmla="*/ 415 h 503"/>
                  <a:gd name="T20" fmla="*/ 355 w 492"/>
                  <a:gd name="T21" fmla="*/ 297 h 503"/>
                  <a:gd name="T22" fmla="*/ 355 w 492"/>
                  <a:gd name="T23" fmla="*/ 264 h 503"/>
                  <a:gd name="T24" fmla="*/ 383 w 492"/>
                  <a:gd name="T25" fmla="*/ 168 h 503"/>
                  <a:gd name="T26" fmla="*/ 376 w 492"/>
                  <a:gd name="T27" fmla="*/ 165 h 503"/>
                  <a:gd name="T28" fmla="*/ 358 w 492"/>
                  <a:gd name="T29" fmla="*/ 218 h 503"/>
                  <a:gd name="T30" fmla="*/ 343 w 492"/>
                  <a:gd name="T31" fmla="*/ 221 h 503"/>
                  <a:gd name="T32" fmla="*/ 336 w 492"/>
                  <a:gd name="T33" fmla="*/ 244 h 503"/>
                  <a:gd name="T34" fmla="*/ 319 w 492"/>
                  <a:gd name="T35" fmla="*/ 263 h 503"/>
                  <a:gd name="T36" fmla="*/ 331 w 492"/>
                  <a:gd name="T37" fmla="*/ 210 h 503"/>
                  <a:gd name="T38" fmla="*/ 343 w 492"/>
                  <a:gd name="T39" fmla="*/ 191 h 503"/>
                  <a:gd name="T40" fmla="*/ 323 w 492"/>
                  <a:gd name="T41" fmla="*/ 121 h 503"/>
                  <a:gd name="T42" fmla="*/ 309 w 492"/>
                  <a:gd name="T43" fmla="*/ 116 h 503"/>
                  <a:gd name="T44" fmla="*/ 303 w 492"/>
                  <a:gd name="T45" fmla="*/ 100 h 503"/>
                  <a:gd name="T46" fmla="*/ 155 w 492"/>
                  <a:gd name="T47" fmla="*/ 40 h 503"/>
                  <a:gd name="T48" fmla="*/ 136 w 492"/>
                  <a:gd name="T49" fmla="*/ 29 h 503"/>
                  <a:gd name="T50" fmla="*/ 126 w 492"/>
                  <a:gd name="T51" fmla="*/ 40 h 503"/>
                  <a:gd name="T52" fmla="*/ 122 w 492"/>
                  <a:gd name="T53" fmla="*/ 37 h 503"/>
                  <a:gd name="T54" fmla="*/ 128 w 492"/>
                  <a:gd name="T55" fmla="*/ 16 h 503"/>
                  <a:gd name="T56" fmla="*/ 131 w 492"/>
                  <a:gd name="T57" fmla="*/ 3 h 503"/>
                  <a:gd name="T58" fmla="*/ 126 w 492"/>
                  <a:gd name="T59" fmla="*/ 0 h 503"/>
                  <a:gd name="T60" fmla="*/ 65 w 492"/>
                  <a:gd name="T61" fmla="*/ 32 h 503"/>
                  <a:gd name="T62" fmla="*/ 59 w 492"/>
                  <a:gd name="T63" fmla="*/ 34 h 503"/>
                  <a:gd name="T64" fmla="*/ 47 w 492"/>
                  <a:gd name="T65" fmla="*/ 26 h 503"/>
                  <a:gd name="T66" fmla="*/ 35 w 492"/>
                  <a:gd name="T67" fmla="*/ 35 h 503"/>
                  <a:gd name="T68" fmla="*/ 38 w 492"/>
                  <a:gd name="T69" fmla="*/ 94 h 503"/>
                  <a:gd name="T70" fmla="*/ 0 w 492"/>
                  <a:gd name="T71" fmla="*/ 152 h 503"/>
                  <a:gd name="T72" fmla="*/ 9 w 492"/>
                  <a:gd name="T73" fmla="*/ 192 h 503"/>
                  <a:gd name="T74" fmla="*/ 9 w 492"/>
                  <a:gd name="T75" fmla="*/ 192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2"/>
                  <a:gd name="T115" fmla="*/ 0 h 503"/>
                  <a:gd name="T116" fmla="*/ 492 w 492"/>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2" h="503">
                    <a:moveTo>
                      <a:pt x="13" y="192"/>
                    </a:moveTo>
                    <a:lnTo>
                      <a:pt x="11" y="252"/>
                    </a:lnTo>
                    <a:lnTo>
                      <a:pt x="71" y="289"/>
                    </a:lnTo>
                    <a:lnTo>
                      <a:pt x="94" y="315"/>
                    </a:lnTo>
                    <a:lnTo>
                      <a:pt x="143" y="351"/>
                    </a:lnTo>
                    <a:lnTo>
                      <a:pt x="149" y="393"/>
                    </a:lnTo>
                    <a:lnTo>
                      <a:pt x="159" y="450"/>
                    </a:lnTo>
                    <a:lnTo>
                      <a:pt x="204" y="503"/>
                    </a:lnTo>
                    <a:lnTo>
                      <a:pt x="449" y="489"/>
                    </a:lnTo>
                    <a:lnTo>
                      <a:pt x="436" y="411"/>
                    </a:lnTo>
                    <a:lnTo>
                      <a:pt x="457" y="293"/>
                    </a:lnTo>
                    <a:lnTo>
                      <a:pt x="457" y="260"/>
                    </a:lnTo>
                    <a:lnTo>
                      <a:pt x="492" y="168"/>
                    </a:lnTo>
                    <a:lnTo>
                      <a:pt x="483" y="165"/>
                    </a:lnTo>
                    <a:lnTo>
                      <a:pt x="460" y="218"/>
                    </a:lnTo>
                    <a:lnTo>
                      <a:pt x="441" y="221"/>
                    </a:lnTo>
                    <a:lnTo>
                      <a:pt x="432" y="244"/>
                    </a:lnTo>
                    <a:lnTo>
                      <a:pt x="411" y="259"/>
                    </a:lnTo>
                    <a:lnTo>
                      <a:pt x="426" y="210"/>
                    </a:lnTo>
                    <a:lnTo>
                      <a:pt x="441" y="191"/>
                    </a:lnTo>
                    <a:lnTo>
                      <a:pt x="415" y="121"/>
                    </a:lnTo>
                    <a:lnTo>
                      <a:pt x="397" y="116"/>
                    </a:lnTo>
                    <a:lnTo>
                      <a:pt x="390" y="100"/>
                    </a:lnTo>
                    <a:lnTo>
                      <a:pt x="199" y="40"/>
                    </a:lnTo>
                    <a:lnTo>
                      <a:pt x="175" y="29"/>
                    </a:lnTo>
                    <a:lnTo>
                      <a:pt x="162" y="40"/>
                    </a:lnTo>
                    <a:lnTo>
                      <a:pt x="157" y="37"/>
                    </a:lnTo>
                    <a:lnTo>
                      <a:pt x="164" y="16"/>
                    </a:lnTo>
                    <a:lnTo>
                      <a:pt x="169" y="3"/>
                    </a:lnTo>
                    <a:lnTo>
                      <a:pt x="162" y="0"/>
                    </a:lnTo>
                    <a:lnTo>
                      <a:pt x="84" y="32"/>
                    </a:lnTo>
                    <a:lnTo>
                      <a:pt x="76" y="34"/>
                    </a:lnTo>
                    <a:lnTo>
                      <a:pt x="60" y="26"/>
                    </a:lnTo>
                    <a:lnTo>
                      <a:pt x="45" y="35"/>
                    </a:lnTo>
                    <a:lnTo>
                      <a:pt x="49" y="94"/>
                    </a:lnTo>
                    <a:lnTo>
                      <a:pt x="0" y="152"/>
                    </a:lnTo>
                    <a:lnTo>
                      <a:pt x="13" y="192"/>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5" name="Freeform 104"/>
              <p:cNvSpPr>
                <a:spLocks/>
              </p:cNvSpPr>
              <p:nvPr/>
            </p:nvSpPr>
            <p:spPr bwMode="auto">
              <a:xfrm>
                <a:off x="5136820" y="2436356"/>
                <a:ext cx="546989" cy="1018648"/>
              </a:xfrm>
              <a:custGeom>
                <a:avLst/>
                <a:gdLst>
                  <a:gd name="T0" fmla="*/ 6 w 366"/>
                  <a:gd name="T1" fmla="*/ 262 h 640"/>
                  <a:gd name="T2" fmla="*/ 34 w 366"/>
                  <a:gd name="T3" fmla="*/ 181 h 640"/>
                  <a:gd name="T4" fmla="*/ 24 w 366"/>
                  <a:gd name="T5" fmla="*/ 150 h 640"/>
                  <a:gd name="T6" fmla="*/ 74 w 366"/>
                  <a:gd name="T7" fmla="*/ 101 h 640"/>
                  <a:gd name="T8" fmla="*/ 83 w 366"/>
                  <a:gd name="T9" fmla="*/ 66 h 640"/>
                  <a:gd name="T10" fmla="*/ 48 w 366"/>
                  <a:gd name="T11" fmla="*/ 14 h 640"/>
                  <a:gd name="T12" fmla="*/ 240 w 366"/>
                  <a:gd name="T13" fmla="*/ 0 h 640"/>
                  <a:gd name="T14" fmla="*/ 242 w 366"/>
                  <a:gd name="T15" fmla="*/ 37 h 640"/>
                  <a:gd name="T16" fmla="*/ 262 w 366"/>
                  <a:gd name="T17" fmla="*/ 85 h 640"/>
                  <a:gd name="T18" fmla="*/ 279 w 366"/>
                  <a:gd name="T19" fmla="*/ 334 h 640"/>
                  <a:gd name="T20" fmla="*/ 275 w 366"/>
                  <a:gd name="T21" fmla="*/ 384 h 640"/>
                  <a:gd name="T22" fmla="*/ 286 w 366"/>
                  <a:gd name="T23" fmla="*/ 413 h 640"/>
                  <a:gd name="T24" fmla="*/ 274 w 366"/>
                  <a:gd name="T25" fmla="*/ 468 h 640"/>
                  <a:gd name="T26" fmla="*/ 258 w 366"/>
                  <a:gd name="T27" fmla="*/ 492 h 640"/>
                  <a:gd name="T28" fmla="*/ 252 w 366"/>
                  <a:gd name="T29" fmla="*/ 533 h 640"/>
                  <a:gd name="T30" fmla="*/ 259 w 366"/>
                  <a:gd name="T31" fmla="*/ 546 h 640"/>
                  <a:gd name="T32" fmla="*/ 253 w 366"/>
                  <a:gd name="T33" fmla="*/ 568 h 640"/>
                  <a:gd name="T34" fmla="*/ 256 w 366"/>
                  <a:gd name="T35" fmla="*/ 577 h 640"/>
                  <a:gd name="T36" fmla="*/ 233 w 366"/>
                  <a:gd name="T37" fmla="*/ 588 h 640"/>
                  <a:gd name="T38" fmla="*/ 227 w 366"/>
                  <a:gd name="T39" fmla="*/ 628 h 640"/>
                  <a:gd name="T40" fmla="*/ 196 w 366"/>
                  <a:gd name="T41" fmla="*/ 615 h 640"/>
                  <a:gd name="T42" fmla="*/ 180 w 366"/>
                  <a:gd name="T43" fmla="*/ 644 h 640"/>
                  <a:gd name="T44" fmla="*/ 169 w 366"/>
                  <a:gd name="T45" fmla="*/ 641 h 640"/>
                  <a:gd name="T46" fmla="*/ 158 w 366"/>
                  <a:gd name="T47" fmla="*/ 615 h 640"/>
                  <a:gd name="T48" fmla="*/ 140 w 366"/>
                  <a:gd name="T49" fmla="*/ 552 h 640"/>
                  <a:gd name="T50" fmla="*/ 97 w 366"/>
                  <a:gd name="T51" fmla="*/ 520 h 640"/>
                  <a:gd name="T52" fmla="*/ 88 w 366"/>
                  <a:gd name="T53" fmla="*/ 487 h 640"/>
                  <a:gd name="T54" fmla="*/ 102 w 366"/>
                  <a:gd name="T55" fmla="*/ 437 h 640"/>
                  <a:gd name="T56" fmla="*/ 90 w 366"/>
                  <a:gd name="T57" fmla="*/ 428 h 640"/>
                  <a:gd name="T58" fmla="*/ 63 w 366"/>
                  <a:gd name="T59" fmla="*/ 428 h 640"/>
                  <a:gd name="T60" fmla="*/ 56 w 366"/>
                  <a:gd name="T61" fmla="*/ 397 h 640"/>
                  <a:gd name="T62" fmla="*/ 10 w 366"/>
                  <a:gd name="T63" fmla="*/ 335 h 640"/>
                  <a:gd name="T64" fmla="*/ 0 w 366"/>
                  <a:gd name="T65" fmla="*/ 281 h 640"/>
                  <a:gd name="T66" fmla="*/ 6 w 366"/>
                  <a:gd name="T67" fmla="*/ 262 h 640"/>
                  <a:gd name="T68" fmla="*/ 6 w 366"/>
                  <a:gd name="T69" fmla="*/ 262 h 6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640"/>
                  <a:gd name="T107" fmla="*/ 366 w 366"/>
                  <a:gd name="T108" fmla="*/ 640 h 6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640">
                    <a:moveTo>
                      <a:pt x="6" y="262"/>
                    </a:moveTo>
                    <a:lnTo>
                      <a:pt x="43" y="181"/>
                    </a:lnTo>
                    <a:lnTo>
                      <a:pt x="32" y="150"/>
                    </a:lnTo>
                    <a:lnTo>
                      <a:pt x="95" y="101"/>
                    </a:lnTo>
                    <a:lnTo>
                      <a:pt x="106" y="66"/>
                    </a:lnTo>
                    <a:lnTo>
                      <a:pt x="61" y="14"/>
                    </a:lnTo>
                    <a:lnTo>
                      <a:pt x="306" y="0"/>
                    </a:lnTo>
                    <a:lnTo>
                      <a:pt x="312" y="37"/>
                    </a:lnTo>
                    <a:lnTo>
                      <a:pt x="336" y="85"/>
                    </a:lnTo>
                    <a:lnTo>
                      <a:pt x="357" y="330"/>
                    </a:lnTo>
                    <a:lnTo>
                      <a:pt x="353" y="380"/>
                    </a:lnTo>
                    <a:lnTo>
                      <a:pt x="366" y="409"/>
                    </a:lnTo>
                    <a:lnTo>
                      <a:pt x="351" y="464"/>
                    </a:lnTo>
                    <a:lnTo>
                      <a:pt x="332" y="488"/>
                    </a:lnTo>
                    <a:lnTo>
                      <a:pt x="322" y="529"/>
                    </a:lnTo>
                    <a:lnTo>
                      <a:pt x="333" y="542"/>
                    </a:lnTo>
                    <a:lnTo>
                      <a:pt x="323" y="564"/>
                    </a:lnTo>
                    <a:lnTo>
                      <a:pt x="328" y="573"/>
                    </a:lnTo>
                    <a:lnTo>
                      <a:pt x="299" y="584"/>
                    </a:lnTo>
                    <a:lnTo>
                      <a:pt x="293" y="624"/>
                    </a:lnTo>
                    <a:lnTo>
                      <a:pt x="251" y="611"/>
                    </a:lnTo>
                    <a:lnTo>
                      <a:pt x="230" y="640"/>
                    </a:lnTo>
                    <a:lnTo>
                      <a:pt x="217" y="637"/>
                    </a:lnTo>
                    <a:lnTo>
                      <a:pt x="202" y="611"/>
                    </a:lnTo>
                    <a:lnTo>
                      <a:pt x="179" y="548"/>
                    </a:lnTo>
                    <a:lnTo>
                      <a:pt x="124" y="516"/>
                    </a:lnTo>
                    <a:lnTo>
                      <a:pt x="113" y="483"/>
                    </a:lnTo>
                    <a:lnTo>
                      <a:pt x="131" y="433"/>
                    </a:lnTo>
                    <a:lnTo>
                      <a:pt x="116" y="424"/>
                    </a:lnTo>
                    <a:lnTo>
                      <a:pt x="81" y="424"/>
                    </a:lnTo>
                    <a:lnTo>
                      <a:pt x="72" y="393"/>
                    </a:lnTo>
                    <a:lnTo>
                      <a:pt x="14" y="331"/>
                    </a:lnTo>
                    <a:lnTo>
                      <a:pt x="0" y="281"/>
                    </a:lnTo>
                    <a:lnTo>
                      <a:pt x="6" y="262"/>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6" name="Freeform 105"/>
              <p:cNvSpPr>
                <a:spLocks/>
              </p:cNvSpPr>
              <p:nvPr/>
            </p:nvSpPr>
            <p:spPr bwMode="auto">
              <a:xfrm>
                <a:off x="5618651" y="2528960"/>
                <a:ext cx="430389" cy="766558"/>
              </a:xfrm>
              <a:custGeom>
                <a:avLst/>
                <a:gdLst>
                  <a:gd name="T0" fmla="*/ 8 w 288"/>
                  <a:gd name="T1" fmla="*/ 486 h 482"/>
                  <a:gd name="T2" fmla="*/ 14 w 288"/>
                  <a:gd name="T3" fmla="*/ 472 h 482"/>
                  <a:gd name="T4" fmla="*/ 57 w 288"/>
                  <a:gd name="T5" fmla="*/ 468 h 482"/>
                  <a:gd name="T6" fmla="*/ 92 w 288"/>
                  <a:gd name="T7" fmla="*/ 454 h 482"/>
                  <a:gd name="T8" fmla="*/ 128 w 288"/>
                  <a:gd name="T9" fmla="*/ 426 h 482"/>
                  <a:gd name="T10" fmla="*/ 157 w 288"/>
                  <a:gd name="T11" fmla="*/ 425 h 482"/>
                  <a:gd name="T12" fmla="*/ 190 w 288"/>
                  <a:gd name="T13" fmla="*/ 355 h 482"/>
                  <a:gd name="T14" fmla="*/ 201 w 288"/>
                  <a:gd name="T15" fmla="*/ 360 h 482"/>
                  <a:gd name="T16" fmla="*/ 226 w 288"/>
                  <a:gd name="T17" fmla="*/ 336 h 482"/>
                  <a:gd name="T18" fmla="*/ 218 w 288"/>
                  <a:gd name="T19" fmla="*/ 318 h 482"/>
                  <a:gd name="T20" fmla="*/ 221 w 288"/>
                  <a:gd name="T21" fmla="*/ 308 h 482"/>
                  <a:gd name="T22" fmla="*/ 197 w 288"/>
                  <a:gd name="T23" fmla="*/ 6 h 482"/>
                  <a:gd name="T24" fmla="*/ 194 w 288"/>
                  <a:gd name="T25" fmla="*/ 0 h 482"/>
                  <a:gd name="T26" fmla="*/ 60 w 288"/>
                  <a:gd name="T27" fmla="*/ 19 h 482"/>
                  <a:gd name="T28" fmla="*/ 35 w 288"/>
                  <a:gd name="T29" fmla="*/ 35 h 482"/>
                  <a:gd name="T30" fmla="*/ 10 w 288"/>
                  <a:gd name="T31" fmla="*/ 27 h 482"/>
                  <a:gd name="T32" fmla="*/ 27 w 288"/>
                  <a:gd name="T33" fmla="*/ 276 h 482"/>
                  <a:gd name="T34" fmla="*/ 24 w 288"/>
                  <a:gd name="T35" fmla="*/ 326 h 482"/>
                  <a:gd name="T36" fmla="*/ 35 w 288"/>
                  <a:gd name="T37" fmla="*/ 355 h 482"/>
                  <a:gd name="T38" fmla="*/ 23 w 288"/>
                  <a:gd name="T39" fmla="*/ 410 h 482"/>
                  <a:gd name="T40" fmla="*/ 8 w 288"/>
                  <a:gd name="T41" fmla="*/ 434 h 482"/>
                  <a:gd name="T42" fmla="*/ 0 w 288"/>
                  <a:gd name="T43" fmla="*/ 475 h 482"/>
                  <a:gd name="T44" fmla="*/ 8 w 288"/>
                  <a:gd name="T45" fmla="*/ 486 h 482"/>
                  <a:gd name="T46" fmla="*/ 8 w 288"/>
                  <a:gd name="T47" fmla="*/ 486 h 48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2"/>
                  <a:gd name="T74" fmla="*/ 288 w 288"/>
                  <a:gd name="T75" fmla="*/ 482 h 48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2">
                    <a:moveTo>
                      <a:pt x="10" y="482"/>
                    </a:moveTo>
                    <a:lnTo>
                      <a:pt x="18" y="468"/>
                    </a:lnTo>
                    <a:lnTo>
                      <a:pt x="73" y="464"/>
                    </a:lnTo>
                    <a:lnTo>
                      <a:pt x="118" y="450"/>
                    </a:lnTo>
                    <a:lnTo>
                      <a:pt x="163" y="422"/>
                    </a:lnTo>
                    <a:lnTo>
                      <a:pt x="201" y="421"/>
                    </a:lnTo>
                    <a:lnTo>
                      <a:pt x="243" y="351"/>
                    </a:lnTo>
                    <a:lnTo>
                      <a:pt x="256" y="356"/>
                    </a:lnTo>
                    <a:lnTo>
                      <a:pt x="288" y="332"/>
                    </a:lnTo>
                    <a:lnTo>
                      <a:pt x="280" y="314"/>
                    </a:lnTo>
                    <a:lnTo>
                      <a:pt x="283" y="304"/>
                    </a:lnTo>
                    <a:lnTo>
                      <a:pt x="251" y="6"/>
                    </a:lnTo>
                    <a:lnTo>
                      <a:pt x="248" y="0"/>
                    </a:lnTo>
                    <a:lnTo>
                      <a:pt x="76" y="19"/>
                    </a:lnTo>
                    <a:lnTo>
                      <a:pt x="44" y="35"/>
                    </a:lnTo>
                    <a:lnTo>
                      <a:pt x="14" y="27"/>
                    </a:lnTo>
                    <a:lnTo>
                      <a:pt x="35" y="272"/>
                    </a:lnTo>
                    <a:lnTo>
                      <a:pt x="31" y="322"/>
                    </a:lnTo>
                    <a:lnTo>
                      <a:pt x="44" y="351"/>
                    </a:lnTo>
                    <a:lnTo>
                      <a:pt x="29" y="406"/>
                    </a:lnTo>
                    <a:lnTo>
                      <a:pt x="10" y="430"/>
                    </a:lnTo>
                    <a:lnTo>
                      <a:pt x="0" y="471"/>
                    </a:lnTo>
                    <a:lnTo>
                      <a:pt x="10" y="482"/>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7" name="Freeform 106"/>
              <p:cNvSpPr>
                <a:spLocks/>
              </p:cNvSpPr>
              <p:nvPr/>
            </p:nvSpPr>
            <p:spPr bwMode="auto">
              <a:xfrm>
                <a:off x="5457469" y="3009131"/>
                <a:ext cx="1004813" cy="535047"/>
              </a:xfrm>
              <a:custGeom>
                <a:avLst/>
                <a:gdLst>
                  <a:gd name="T0" fmla="*/ 3 w 673"/>
                  <a:gd name="T1" fmla="*/ 319 h 337"/>
                  <a:gd name="T2" fmla="*/ 15 w 673"/>
                  <a:gd name="T3" fmla="*/ 318 h 337"/>
                  <a:gd name="T4" fmla="*/ 20 w 673"/>
                  <a:gd name="T5" fmla="*/ 282 h 337"/>
                  <a:gd name="T6" fmla="*/ 11 w 673"/>
                  <a:gd name="T7" fmla="*/ 280 h 337"/>
                  <a:gd name="T8" fmla="*/ 28 w 673"/>
                  <a:gd name="T9" fmla="*/ 251 h 337"/>
                  <a:gd name="T10" fmla="*/ 61 w 673"/>
                  <a:gd name="T11" fmla="*/ 264 h 337"/>
                  <a:gd name="T12" fmla="*/ 66 w 673"/>
                  <a:gd name="T13" fmla="*/ 224 h 337"/>
                  <a:gd name="T14" fmla="*/ 88 w 673"/>
                  <a:gd name="T15" fmla="*/ 213 h 337"/>
                  <a:gd name="T16" fmla="*/ 85 w 673"/>
                  <a:gd name="T17" fmla="*/ 204 h 337"/>
                  <a:gd name="T18" fmla="*/ 98 w 673"/>
                  <a:gd name="T19" fmla="*/ 166 h 337"/>
                  <a:gd name="T20" fmla="*/ 141 w 673"/>
                  <a:gd name="T21" fmla="*/ 162 h 337"/>
                  <a:gd name="T22" fmla="*/ 176 w 673"/>
                  <a:gd name="T23" fmla="*/ 148 h 337"/>
                  <a:gd name="T24" fmla="*/ 199 w 673"/>
                  <a:gd name="T25" fmla="*/ 128 h 337"/>
                  <a:gd name="T26" fmla="*/ 212 w 673"/>
                  <a:gd name="T27" fmla="*/ 120 h 337"/>
                  <a:gd name="T28" fmla="*/ 242 w 673"/>
                  <a:gd name="T29" fmla="*/ 119 h 337"/>
                  <a:gd name="T30" fmla="*/ 274 w 673"/>
                  <a:gd name="T31" fmla="*/ 49 h 337"/>
                  <a:gd name="T32" fmla="*/ 284 w 673"/>
                  <a:gd name="T33" fmla="*/ 54 h 337"/>
                  <a:gd name="T34" fmla="*/ 309 w 673"/>
                  <a:gd name="T35" fmla="*/ 30 h 337"/>
                  <a:gd name="T36" fmla="*/ 303 w 673"/>
                  <a:gd name="T37" fmla="*/ 12 h 337"/>
                  <a:gd name="T38" fmla="*/ 305 w 673"/>
                  <a:gd name="T39" fmla="*/ 2 h 337"/>
                  <a:gd name="T40" fmla="*/ 328 w 673"/>
                  <a:gd name="T41" fmla="*/ 0 h 337"/>
                  <a:gd name="T42" fmla="*/ 343 w 673"/>
                  <a:gd name="T43" fmla="*/ 7 h 337"/>
                  <a:gd name="T44" fmla="*/ 388 w 673"/>
                  <a:gd name="T45" fmla="*/ 41 h 337"/>
                  <a:gd name="T46" fmla="*/ 422 w 673"/>
                  <a:gd name="T47" fmla="*/ 39 h 337"/>
                  <a:gd name="T48" fmla="*/ 438 w 673"/>
                  <a:gd name="T49" fmla="*/ 26 h 337"/>
                  <a:gd name="T50" fmla="*/ 473 w 673"/>
                  <a:gd name="T51" fmla="*/ 55 h 337"/>
                  <a:gd name="T52" fmla="*/ 484 w 673"/>
                  <a:gd name="T53" fmla="*/ 111 h 337"/>
                  <a:gd name="T54" fmla="*/ 527 w 673"/>
                  <a:gd name="T55" fmla="*/ 149 h 337"/>
                  <a:gd name="T56" fmla="*/ 507 w 673"/>
                  <a:gd name="T57" fmla="*/ 180 h 337"/>
                  <a:gd name="T58" fmla="*/ 470 w 673"/>
                  <a:gd name="T59" fmla="*/ 224 h 337"/>
                  <a:gd name="T60" fmla="*/ 469 w 673"/>
                  <a:gd name="T61" fmla="*/ 234 h 337"/>
                  <a:gd name="T62" fmla="*/ 418 w 673"/>
                  <a:gd name="T63" fmla="*/ 276 h 337"/>
                  <a:gd name="T64" fmla="*/ 127 w 673"/>
                  <a:gd name="T65" fmla="*/ 311 h 337"/>
                  <a:gd name="T66" fmla="*/ 95 w 673"/>
                  <a:gd name="T67" fmla="*/ 308 h 337"/>
                  <a:gd name="T68" fmla="*/ 97 w 673"/>
                  <a:gd name="T69" fmla="*/ 327 h 337"/>
                  <a:gd name="T70" fmla="*/ 0 w 673"/>
                  <a:gd name="T71" fmla="*/ 337 h 337"/>
                  <a:gd name="T72" fmla="*/ 3 w 673"/>
                  <a:gd name="T73" fmla="*/ 319 h 337"/>
                  <a:gd name="T74" fmla="*/ 3 w 673"/>
                  <a:gd name="T75" fmla="*/ 319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337"/>
                  <a:gd name="T116" fmla="*/ 673 w 673"/>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337">
                    <a:moveTo>
                      <a:pt x="3" y="319"/>
                    </a:moveTo>
                    <a:lnTo>
                      <a:pt x="19" y="318"/>
                    </a:lnTo>
                    <a:lnTo>
                      <a:pt x="24" y="282"/>
                    </a:lnTo>
                    <a:lnTo>
                      <a:pt x="15" y="280"/>
                    </a:lnTo>
                    <a:lnTo>
                      <a:pt x="36" y="251"/>
                    </a:lnTo>
                    <a:lnTo>
                      <a:pt x="78" y="264"/>
                    </a:lnTo>
                    <a:lnTo>
                      <a:pt x="84" y="224"/>
                    </a:lnTo>
                    <a:lnTo>
                      <a:pt x="113" y="213"/>
                    </a:lnTo>
                    <a:lnTo>
                      <a:pt x="108" y="204"/>
                    </a:lnTo>
                    <a:lnTo>
                      <a:pt x="125" y="166"/>
                    </a:lnTo>
                    <a:lnTo>
                      <a:pt x="180" y="162"/>
                    </a:lnTo>
                    <a:lnTo>
                      <a:pt x="225" y="148"/>
                    </a:lnTo>
                    <a:lnTo>
                      <a:pt x="254" y="128"/>
                    </a:lnTo>
                    <a:lnTo>
                      <a:pt x="270" y="120"/>
                    </a:lnTo>
                    <a:lnTo>
                      <a:pt x="308" y="119"/>
                    </a:lnTo>
                    <a:lnTo>
                      <a:pt x="350" y="49"/>
                    </a:lnTo>
                    <a:lnTo>
                      <a:pt x="363" y="54"/>
                    </a:lnTo>
                    <a:lnTo>
                      <a:pt x="395" y="30"/>
                    </a:lnTo>
                    <a:lnTo>
                      <a:pt x="387" y="12"/>
                    </a:lnTo>
                    <a:lnTo>
                      <a:pt x="390" y="2"/>
                    </a:lnTo>
                    <a:lnTo>
                      <a:pt x="419" y="0"/>
                    </a:lnTo>
                    <a:lnTo>
                      <a:pt x="439" y="7"/>
                    </a:lnTo>
                    <a:lnTo>
                      <a:pt x="497" y="41"/>
                    </a:lnTo>
                    <a:lnTo>
                      <a:pt x="539" y="39"/>
                    </a:lnTo>
                    <a:lnTo>
                      <a:pt x="559" y="26"/>
                    </a:lnTo>
                    <a:lnTo>
                      <a:pt x="605" y="55"/>
                    </a:lnTo>
                    <a:lnTo>
                      <a:pt x="620" y="111"/>
                    </a:lnTo>
                    <a:lnTo>
                      <a:pt x="673" y="149"/>
                    </a:lnTo>
                    <a:lnTo>
                      <a:pt x="648" y="180"/>
                    </a:lnTo>
                    <a:lnTo>
                      <a:pt x="602" y="224"/>
                    </a:lnTo>
                    <a:lnTo>
                      <a:pt x="601" y="234"/>
                    </a:lnTo>
                    <a:lnTo>
                      <a:pt x="534" y="276"/>
                    </a:lnTo>
                    <a:lnTo>
                      <a:pt x="162" y="311"/>
                    </a:lnTo>
                    <a:lnTo>
                      <a:pt x="121" y="308"/>
                    </a:lnTo>
                    <a:lnTo>
                      <a:pt x="123" y="327"/>
                    </a:lnTo>
                    <a:lnTo>
                      <a:pt x="0" y="337"/>
                    </a:lnTo>
                    <a:lnTo>
                      <a:pt x="3" y="319"/>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8" name="Freeform 107"/>
              <p:cNvSpPr>
                <a:spLocks/>
              </p:cNvSpPr>
              <p:nvPr/>
            </p:nvSpPr>
            <p:spPr bwMode="auto">
              <a:xfrm>
                <a:off x="5346013" y="3408701"/>
                <a:ext cx="1184857" cy="418434"/>
              </a:xfrm>
              <a:custGeom>
                <a:avLst/>
                <a:gdLst>
                  <a:gd name="T0" fmla="*/ 11 w 794"/>
                  <a:gd name="T1" fmla="*/ 220 h 263"/>
                  <a:gd name="T2" fmla="*/ 8 w 794"/>
                  <a:gd name="T3" fmla="*/ 216 h 263"/>
                  <a:gd name="T4" fmla="*/ 25 w 794"/>
                  <a:gd name="T5" fmla="*/ 199 h 263"/>
                  <a:gd name="T6" fmla="*/ 44 w 794"/>
                  <a:gd name="T7" fmla="*/ 158 h 263"/>
                  <a:gd name="T8" fmla="*/ 37 w 794"/>
                  <a:gd name="T9" fmla="*/ 148 h 263"/>
                  <a:gd name="T10" fmla="*/ 46 w 794"/>
                  <a:gd name="T11" fmla="*/ 125 h 263"/>
                  <a:gd name="T12" fmla="*/ 46 w 794"/>
                  <a:gd name="T13" fmla="*/ 102 h 263"/>
                  <a:gd name="T14" fmla="*/ 58 w 794"/>
                  <a:gd name="T15" fmla="*/ 86 h 263"/>
                  <a:gd name="T16" fmla="*/ 154 w 794"/>
                  <a:gd name="T17" fmla="*/ 76 h 263"/>
                  <a:gd name="T18" fmla="*/ 153 w 794"/>
                  <a:gd name="T19" fmla="*/ 57 h 263"/>
                  <a:gd name="T20" fmla="*/ 185 w 794"/>
                  <a:gd name="T21" fmla="*/ 60 h 263"/>
                  <a:gd name="T22" fmla="*/ 474 w 794"/>
                  <a:gd name="T23" fmla="*/ 25 h 263"/>
                  <a:gd name="T24" fmla="*/ 619 w 794"/>
                  <a:gd name="T25" fmla="*/ 0 h 263"/>
                  <a:gd name="T26" fmla="*/ 593 w 794"/>
                  <a:gd name="T27" fmla="*/ 63 h 263"/>
                  <a:gd name="T28" fmla="*/ 554 w 794"/>
                  <a:gd name="T29" fmla="*/ 75 h 263"/>
                  <a:gd name="T30" fmla="*/ 535 w 794"/>
                  <a:gd name="T31" fmla="*/ 107 h 263"/>
                  <a:gd name="T32" fmla="*/ 464 w 794"/>
                  <a:gd name="T33" fmla="*/ 163 h 263"/>
                  <a:gd name="T34" fmla="*/ 460 w 794"/>
                  <a:gd name="T35" fmla="*/ 182 h 263"/>
                  <a:gd name="T36" fmla="*/ 444 w 794"/>
                  <a:gd name="T37" fmla="*/ 194 h 263"/>
                  <a:gd name="T38" fmla="*/ 444 w 794"/>
                  <a:gd name="T39" fmla="*/ 220 h 263"/>
                  <a:gd name="T40" fmla="*/ 348 w 794"/>
                  <a:gd name="T41" fmla="*/ 234 h 263"/>
                  <a:gd name="T42" fmla="*/ 156 w 794"/>
                  <a:gd name="T43" fmla="*/ 255 h 263"/>
                  <a:gd name="T44" fmla="*/ 0 w 794"/>
                  <a:gd name="T45" fmla="*/ 267 h 263"/>
                  <a:gd name="T46" fmla="*/ 11 w 794"/>
                  <a:gd name="T47" fmla="*/ 220 h 263"/>
                  <a:gd name="T48" fmla="*/ 11 w 794"/>
                  <a:gd name="T49" fmla="*/ 220 h 2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4"/>
                  <a:gd name="T76" fmla="*/ 0 h 263"/>
                  <a:gd name="T77" fmla="*/ 794 w 794"/>
                  <a:gd name="T78" fmla="*/ 263 h 2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4" h="263">
                    <a:moveTo>
                      <a:pt x="15" y="216"/>
                    </a:moveTo>
                    <a:lnTo>
                      <a:pt x="10" y="212"/>
                    </a:lnTo>
                    <a:lnTo>
                      <a:pt x="33" y="195"/>
                    </a:lnTo>
                    <a:lnTo>
                      <a:pt x="56" y="154"/>
                    </a:lnTo>
                    <a:lnTo>
                      <a:pt x="47" y="144"/>
                    </a:lnTo>
                    <a:lnTo>
                      <a:pt x="59" y="125"/>
                    </a:lnTo>
                    <a:lnTo>
                      <a:pt x="59" y="102"/>
                    </a:lnTo>
                    <a:lnTo>
                      <a:pt x="75" y="86"/>
                    </a:lnTo>
                    <a:lnTo>
                      <a:pt x="198" y="76"/>
                    </a:lnTo>
                    <a:lnTo>
                      <a:pt x="196" y="57"/>
                    </a:lnTo>
                    <a:lnTo>
                      <a:pt x="237" y="60"/>
                    </a:lnTo>
                    <a:lnTo>
                      <a:pt x="609" y="25"/>
                    </a:lnTo>
                    <a:lnTo>
                      <a:pt x="794" y="0"/>
                    </a:lnTo>
                    <a:lnTo>
                      <a:pt x="761" y="63"/>
                    </a:lnTo>
                    <a:lnTo>
                      <a:pt x="711" y="75"/>
                    </a:lnTo>
                    <a:lnTo>
                      <a:pt x="687" y="107"/>
                    </a:lnTo>
                    <a:lnTo>
                      <a:pt x="596" y="159"/>
                    </a:lnTo>
                    <a:lnTo>
                      <a:pt x="591" y="178"/>
                    </a:lnTo>
                    <a:lnTo>
                      <a:pt x="569" y="190"/>
                    </a:lnTo>
                    <a:lnTo>
                      <a:pt x="569" y="216"/>
                    </a:lnTo>
                    <a:lnTo>
                      <a:pt x="446" y="230"/>
                    </a:lnTo>
                    <a:lnTo>
                      <a:pt x="200" y="251"/>
                    </a:lnTo>
                    <a:lnTo>
                      <a:pt x="0" y="263"/>
                    </a:lnTo>
                    <a:lnTo>
                      <a:pt x="15" y="216"/>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29" name="Freeform 108"/>
              <p:cNvSpPr>
                <a:spLocks/>
              </p:cNvSpPr>
              <p:nvPr/>
            </p:nvSpPr>
            <p:spPr bwMode="auto">
              <a:xfrm>
                <a:off x="5184832" y="3806557"/>
                <a:ext cx="493833" cy="886601"/>
              </a:xfrm>
              <a:custGeom>
                <a:avLst/>
                <a:gdLst>
                  <a:gd name="T0" fmla="*/ 19 w 330"/>
                  <a:gd name="T1" fmla="*/ 393 h 557"/>
                  <a:gd name="T2" fmla="*/ 43 w 330"/>
                  <a:gd name="T3" fmla="*/ 351 h 557"/>
                  <a:gd name="T4" fmla="*/ 36 w 330"/>
                  <a:gd name="T5" fmla="*/ 339 h 557"/>
                  <a:gd name="T6" fmla="*/ 25 w 330"/>
                  <a:gd name="T7" fmla="*/ 245 h 557"/>
                  <a:gd name="T8" fmla="*/ 23 w 330"/>
                  <a:gd name="T9" fmla="*/ 183 h 557"/>
                  <a:gd name="T10" fmla="*/ 39 w 330"/>
                  <a:gd name="T11" fmla="*/ 115 h 557"/>
                  <a:gd name="T12" fmla="*/ 68 w 330"/>
                  <a:gd name="T13" fmla="*/ 68 h 557"/>
                  <a:gd name="T14" fmla="*/ 66 w 330"/>
                  <a:gd name="T15" fmla="*/ 55 h 557"/>
                  <a:gd name="T16" fmla="*/ 85 w 330"/>
                  <a:gd name="T17" fmla="*/ 12 h 557"/>
                  <a:gd name="T18" fmla="*/ 242 w 330"/>
                  <a:gd name="T19" fmla="*/ 0 h 557"/>
                  <a:gd name="T20" fmla="*/ 251 w 330"/>
                  <a:gd name="T21" fmla="*/ 10 h 557"/>
                  <a:gd name="T22" fmla="*/ 242 w 330"/>
                  <a:gd name="T23" fmla="*/ 360 h 557"/>
                  <a:gd name="T24" fmla="*/ 260 w 330"/>
                  <a:gd name="T25" fmla="*/ 527 h 557"/>
                  <a:gd name="T26" fmla="*/ 254 w 330"/>
                  <a:gd name="T27" fmla="*/ 535 h 557"/>
                  <a:gd name="T28" fmla="*/ 221 w 330"/>
                  <a:gd name="T29" fmla="*/ 525 h 557"/>
                  <a:gd name="T30" fmla="*/ 170 w 330"/>
                  <a:gd name="T31" fmla="*/ 561 h 557"/>
                  <a:gd name="T32" fmla="*/ 144 w 330"/>
                  <a:gd name="T33" fmla="*/ 508 h 557"/>
                  <a:gd name="T34" fmla="*/ 148 w 330"/>
                  <a:gd name="T35" fmla="*/ 469 h 557"/>
                  <a:gd name="T36" fmla="*/ 0 w 330"/>
                  <a:gd name="T37" fmla="*/ 477 h 557"/>
                  <a:gd name="T38" fmla="*/ 19 w 330"/>
                  <a:gd name="T39" fmla="*/ 393 h 557"/>
                  <a:gd name="T40" fmla="*/ 19 w 330"/>
                  <a:gd name="T41" fmla="*/ 393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557"/>
                  <a:gd name="T65" fmla="*/ 330 w 330"/>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557">
                    <a:moveTo>
                      <a:pt x="23" y="389"/>
                    </a:moveTo>
                    <a:lnTo>
                      <a:pt x="55" y="347"/>
                    </a:lnTo>
                    <a:lnTo>
                      <a:pt x="45" y="335"/>
                    </a:lnTo>
                    <a:lnTo>
                      <a:pt x="32" y="245"/>
                    </a:lnTo>
                    <a:lnTo>
                      <a:pt x="28" y="183"/>
                    </a:lnTo>
                    <a:lnTo>
                      <a:pt x="50" y="115"/>
                    </a:lnTo>
                    <a:lnTo>
                      <a:pt x="86" y="68"/>
                    </a:lnTo>
                    <a:lnTo>
                      <a:pt x="83" y="55"/>
                    </a:lnTo>
                    <a:lnTo>
                      <a:pt x="108" y="12"/>
                    </a:lnTo>
                    <a:lnTo>
                      <a:pt x="308" y="0"/>
                    </a:lnTo>
                    <a:lnTo>
                      <a:pt x="317" y="10"/>
                    </a:lnTo>
                    <a:lnTo>
                      <a:pt x="308" y="356"/>
                    </a:lnTo>
                    <a:lnTo>
                      <a:pt x="330" y="523"/>
                    </a:lnTo>
                    <a:lnTo>
                      <a:pt x="322" y="531"/>
                    </a:lnTo>
                    <a:lnTo>
                      <a:pt x="280" y="521"/>
                    </a:lnTo>
                    <a:lnTo>
                      <a:pt x="215" y="557"/>
                    </a:lnTo>
                    <a:lnTo>
                      <a:pt x="183" y="504"/>
                    </a:lnTo>
                    <a:lnTo>
                      <a:pt x="188" y="465"/>
                    </a:lnTo>
                    <a:lnTo>
                      <a:pt x="0" y="473"/>
                    </a:lnTo>
                    <a:lnTo>
                      <a:pt x="23" y="38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0" name="Freeform 109"/>
              <p:cNvSpPr>
                <a:spLocks/>
              </p:cNvSpPr>
              <p:nvPr/>
            </p:nvSpPr>
            <p:spPr bwMode="auto">
              <a:xfrm>
                <a:off x="5644371" y="3773975"/>
                <a:ext cx="529842" cy="891746"/>
              </a:xfrm>
              <a:custGeom>
                <a:avLst/>
                <a:gdLst>
                  <a:gd name="T0" fmla="*/ 8 w 354"/>
                  <a:gd name="T1" fmla="*/ 31 h 562"/>
                  <a:gd name="T2" fmla="*/ 0 w 354"/>
                  <a:gd name="T3" fmla="*/ 377 h 562"/>
                  <a:gd name="T4" fmla="*/ 18 w 354"/>
                  <a:gd name="T5" fmla="*/ 544 h 562"/>
                  <a:gd name="T6" fmla="*/ 37 w 354"/>
                  <a:gd name="T7" fmla="*/ 551 h 562"/>
                  <a:gd name="T8" fmla="*/ 54 w 354"/>
                  <a:gd name="T9" fmla="*/ 538 h 562"/>
                  <a:gd name="T10" fmla="*/ 64 w 354"/>
                  <a:gd name="T11" fmla="*/ 551 h 562"/>
                  <a:gd name="T12" fmla="*/ 49 w 354"/>
                  <a:gd name="T13" fmla="*/ 562 h 562"/>
                  <a:gd name="T14" fmla="*/ 87 w 354"/>
                  <a:gd name="T15" fmla="*/ 549 h 562"/>
                  <a:gd name="T16" fmla="*/ 95 w 354"/>
                  <a:gd name="T17" fmla="*/ 534 h 562"/>
                  <a:gd name="T18" fmla="*/ 90 w 354"/>
                  <a:gd name="T19" fmla="*/ 525 h 562"/>
                  <a:gd name="T20" fmla="*/ 92 w 354"/>
                  <a:gd name="T21" fmla="*/ 510 h 562"/>
                  <a:gd name="T22" fmla="*/ 74 w 354"/>
                  <a:gd name="T23" fmla="*/ 489 h 562"/>
                  <a:gd name="T24" fmla="*/ 74 w 354"/>
                  <a:gd name="T25" fmla="*/ 471 h 562"/>
                  <a:gd name="T26" fmla="*/ 277 w 354"/>
                  <a:gd name="T27" fmla="*/ 449 h 562"/>
                  <a:gd name="T28" fmla="*/ 261 w 354"/>
                  <a:gd name="T29" fmla="*/ 360 h 562"/>
                  <a:gd name="T30" fmla="*/ 271 w 354"/>
                  <a:gd name="T31" fmla="*/ 306 h 562"/>
                  <a:gd name="T32" fmla="*/ 246 w 354"/>
                  <a:gd name="T33" fmla="*/ 237 h 562"/>
                  <a:gd name="T34" fmla="*/ 192 w 354"/>
                  <a:gd name="T35" fmla="*/ 0 h 562"/>
                  <a:gd name="T36" fmla="*/ 0 w 354"/>
                  <a:gd name="T37" fmla="*/ 21 h 562"/>
                  <a:gd name="T38" fmla="*/ 8 w 354"/>
                  <a:gd name="T39" fmla="*/ 31 h 562"/>
                  <a:gd name="T40" fmla="*/ 8 w 354"/>
                  <a:gd name="T41" fmla="*/ 31 h 5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2"/>
                  <a:gd name="T65" fmla="*/ 354 w 354"/>
                  <a:gd name="T66" fmla="*/ 562 h 5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2">
                    <a:moveTo>
                      <a:pt x="9" y="31"/>
                    </a:moveTo>
                    <a:lnTo>
                      <a:pt x="0" y="377"/>
                    </a:lnTo>
                    <a:lnTo>
                      <a:pt x="22" y="544"/>
                    </a:lnTo>
                    <a:lnTo>
                      <a:pt x="47" y="551"/>
                    </a:lnTo>
                    <a:lnTo>
                      <a:pt x="69" y="538"/>
                    </a:lnTo>
                    <a:lnTo>
                      <a:pt x="82" y="551"/>
                    </a:lnTo>
                    <a:lnTo>
                      <a:pt x="63" y="562"/>
                    </a:lnTo>
                    <a:lnTo>
                      <a:pt x="111" y="549"/>
                    </a:lnTo>
                    <a:lnTo>
                      <a:pt x="121" y="534"/>
                    </a:lnTo>
                    <a:lnTo>
                      <a:pt x="115" y="525"/>
                    </a:lnTo>
                    <a:lnTo>
                      <a:pt x="118" y="510"/>
                    </a:lnTo>
                    <a:lnTo>
                      <a:pt x="95" y="489"/>
                    </a:lnTo>
                    <a:lnTo>
                      <a:pt x="95" y="471"/>
                    </a:lnTo>
                    <a:lnTo>
                      <a:pt x="354" y="449"/>
                    </a:lnTo>
                    <a:lnTo>
                      <a:pt x="333" y="360"/>
                    </a:lnTo>
                    <a:lnTo>
                      <a:pt x="346" y="306"/>
                    </a:lnTo>
                    <a:lnTo>
                      <a:pt x="314" y="237"/>
                    </a:lnTo>
                    <a:lnTo>
                      <a:pt x="246" y="0"/>
                    </a:lnTo>
                    <a:lnTo>
                      <a:pt x="0" y="21"/>
                    </a:lnTo>
                    <a:lnTo>
                      <a:pt x="9" y="3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1" name="Freeform 110"/>
              <p:cNvSpPr>
                <a:spLocks/>
              </p:cNvSpPr>
              <p:nvPr/>
            </p:nvSpPr>
            <p:spPr bwMode="auto">
              <a:xfrm>
                <a:off x="6011316" y="3729387"/>
                <a:ext cx="745894" cy="814575"/>
              </a:xfrm>
              <a:custGeom>
                <a:avLst/>
                <a:gdLst>
                  <a:gd name="T0" fmla="*/ 53 w 500"/>
                  <a:gd name="T1" fmla="*/ 266 h 513"/>
                  <a:gd name="T2" fmla="*/ 78 w 500"/>
                  <a:gd name="T3" fmla="*/ 335 h 513"/>
                  <a:gd name="T4" fmla="*/ 68 w 500"/>
                  <a:gd name="T5" fmla="*/ 389 h 513"/>
                  <a:gd name="T6" fmla="*/ 85 w 500"/>
                  <a:gd name="T7" fmla="*/ 478 h 513"/>
                  <a:gd name="T8" fmla="*/ 100 w 500"/>
                  <a:gd name="T9" fmla="*/ 507 h 513"/>
                  <a:gd name="T10" fmla="*/ 308 w 500"/>
                  <a:gd name="T11" fmla="*/ 492 h 513"/>
                  <a:gd name="T12" fmla="*/ 311 w 500"/>
                  <a:gd name="T13" fmla="*/ 510 h 513"/>
                  <a:gd name="T14" fmla="*/ 323 w 500"/>
                  <a:gd name="T15" fmla="*/ 513 h 513"/>
                  <a:gd name="T16" fmla="*/ 319 w 500"/>
                  <a:gd name="T17" fmla="*/ 469 h 513"/>
                  <a:gd name="T18" fmla="*/ 327 w 500"/>
                  <a:gd name="T19" fmla="*/ 458 h 513"/>
                  <a:gd name="T20" fmla="*/ 358 w 500"/>
                  <a:gd name="T21" fmla="*/ 466 h 513"/>
                  <a:gd name="T22" fmla="*/ 362 w 500"/>
                  <a:gd name="T23" fmla="*/ 435 h 513"/>
                  <a:gd name="T24" fmla="*/ 359 w 500"/>
                  <a:gd name="T25" fmla="*/ 395 h 513"/>
                  <a:gd name="T26" fmla="*/ 371 w 500"/>
                  <a:gd name="T27" fmla="*/ 384 h 513"/>
                  <a:gd name="T28" fmla="*/ 390 w 500"/>
                  <a:gd name="T29" fmla="*/ 306 h 513"/>
                  <a:gd name="T30" fmla="*/ 378 w 500"/>
                  <a:gd name="T31" fmla="*/ 303 h 513"/>
                  <a:gd name="T32" fmla="*/ 327 w 500"/>
                  <a:gd name="T33" fmla="*/ 202 h 513"/>
                  <a:gd name="T34" fmla="*/ 216 w 500"/>
                  <a:gd name="T35" fmla="*/ 76 h 513"/>
                  <a:gd name="T36" fmla="*/ 169 w 500"/>
                  <a:gd name="T37" fmla="*/ 37 h 513"/>
                  <a:gd name="T38" fmla="*/ 186 w 500"/>
                  <a:gd name="T39" fmla="*/ 0 h 513"/>
                  <a:gd name="T40" fmla="*/ 96 w 500"/>
                  <a:gd name="T41" fmla="*/ 15 h 513"/>
                  <a:gd name="T42" fmla="*/ 0 w 500"/>
                  <a:gd name="T43" fmla="*/ 29 h 513"/>
                  <a:gd name="T44" fmla="*/ 53 w 500"/>
                  <a:gd name="T45" fmla="*/ 266 h 513"/>
                  <a:gd name="T46" fmla="*/ 53 w 500"/>
                  <a:gd name="T47" fmla="*/ 266 h 5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3"/>
                  <a:gd name="T74" fmla="*/ 500 w 500"/>
                  <a:gd name="T75" fmla="*/ 513 h 5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3">
                    <a:moveTo>
                      <a:pt x="68" y="266"/>
                    </a:moveTo>
                    <a:lnTo>
                      <a:pt x="100" y="335"/>
                    </a:lnTo>
                    <a:lnTo>
                      <a:pt x="87" y="389"/>
                    </a:lnTo>
                    <a:lnTo>
                      <a:pt x="108" y="478"/>
                    </a:lnTo>
                    <a:lnTo>
                      <a:pt x="128" y="507"/>
                    </a:lnTo>
                    <a:lnTo>
                      <a:pt x="395" y="492"/>
                    </a:lnTo>
                    <a:lnTo>
                      <a:pt x="398" y="510"/>
                    </a:lnTo>
                    <a:lnTo>
                      <a:pt x="414" y="513"/>
                    </a:lnTo>
                    <a:lnTo>
                      <a:pt x="408" y="469"/>
                    </a:lnTo>
                    <a:lnTo>
                      <a:pt x="419" y="458"/>
                    </a:lnTo>
                    <a:lnTo>
                      <a:pt x="458" y="466"/>
                    </a:lnTo>
                    <a:lnTo>
                      <a:pt x="464" y="435"/>
                    </a:lnTo>
                    <a:lnTo>
                      <a:pt x="460" y="395"/>
                    </a:lnTo>
                    <a:lnTo>
                      <a:pt x="476" y="384"/>
                    </a:lnTo>
                    <a:lnTo>
                      <a:pt x="500" y="306"/>
                    </a:lnTo>
                    <a:lnTo>
                      <a:pt x="484" y="303"/>
                    </a:lnTo>
                    <a:lnTo>
                      <a:pt x="419" y="202"/>
                    </a:lnTo>
                    <a:lnTo>
                      <a:pt x="278" y="76"/>
                    </a:lnTo>
                    <a:lnTo>
                      <a:pt x="217" y="37"/>
                    </a:lnTo>
                    <a:lnTo>
                      <a:pt x="238" y="0"/>
                    </a:lnTo>
                    <a:lnTo>
                      <a:pt x="123" y="15"/>
                    </a:lnTo>
                    <a:lnTo>
                      <a:pt x="0" y="29"/>
                    </a:lnTo>
                    <a:lnTo>
                      <a:pt x="68" y="266"/>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2" name="Freeform 111"/>
              <p:cNvSpPr>
                <a:spLocks/>
              </p:cNvSpPr>
              <p:nvPr/>
            </p:nvSpPr>
            <p:spPr bwMode="auto">
              <a:xfrm>
                <a:off x="5786691" y="4454787"/>
                <a:ext cx="1260302" cy="989495"/>
              </a:xfrm>
              <a:custGeom>
                <a:avLst/>
                <a:gdLst>
                  <a:gd name="T0" fmla="*/ 0 w 844"/>
                  <a:gd name="T1" fmla="*/ 60 h 623"/>
                  <a:gd name="T2" fmla="*/ 19 w 844"/>
                  <a:gd name="T3" fmla="*/ 81 h 623"/>
                  <a:gd name="T4" fmla="*/ 16 w 844"/>
                  <a:gd name="T5" fmla="*/ 96 h 623"/>
                  <a:gd name="T6" fmla="*/ 21 w 844"/>
                  <a:gd name="T7" fmla="*/ 105 h 623"/>
                  <a:gd name="T8" fmla="*/ 12 w 844"/>
                  <a:gd name="T9" fmla="*/ 120 h 623"/>
                  <a:gd name="T10" fmla="*/ 90 w 844"/>
                  <a:gd name="T11" fmla="*/ 86 h 623"/>
                  <a:gd name="T12" fmla="*/ 189 w 844"/>
                  <a:gd name="T13" fmla="*/ 165 h 623"/>
                  <a:gd name="T14" fmla="*/ 271 w 844"/>
                  <a:gd name="T15" fmla="*/ 110 h 623"/>
                  <a:gd name="T16" fmla="*/ 317 w 844"/>
                  <a:gd name="T17" fmla="*/ 123 h 623"/>
                  <a:gd name="T18" fmla="*/ 377 w 844"/>
                  <a:gd name="T19" fmla="*/ 198 h 623"/>
                  <a:gd name="T20" fmla="*/ 399 w 844"/>
                  <a:gd name="T21" fmla="*/ 198 h 623"/>
                  <a:gd name="T22" fmla="*/ 417 w 844"/>
                  <a:gd name="T23" fmla="*/ 249 h 623"/>
                  <a:gd name="T24" fmla="*/ 412 w 844"/>
                  <a:gd name="T25" fmla="*/ 352 h 623"/>
                  <a:gd name="T26" fmla="*/ 426 w 844"/>
                  <a:gd name="T27" fmla="*/ 363 h 623"/>
                  <a:gd name="T28" fmla="*/ 428 w 844"/>
                  <a:gd name="T29" fmla="*/ 346 h 623"/>
                  <a:gd name="T30" fmla="*/ 448 w 844"/>
                  <a:gd name="T31" fmla="*/ 346 h 623"/>
                  <a:gd name="T32" fmla="*/ 428 w 844"/>
                  <a:gd name="T33" fmla="*/ 393 h 623"/>
                  <a:gd name="T34" fmla="*/ 480 w 844"/>
                  <a:gd name="T35" fmla="*/ 457 h 623"/>
                  <a:gd name="T36" fmla="*/ 486 w 844"/>
                  <a:gd name="T37" fmla="*/ 440 h 623"/>
                  <a:gd name="T38" fmla="*/ 491 w 844"/>
                  <a:gd name="T39" fmla="*/ 485 h 623"/>
                  <a:gd name="T40" fmla="*/ 508 w 844"/>
                  <a:gd name="T41" fmla="*/ 495 h 623"/>
                  <a:gd name="T42" fmla="*/ 525 w 844"/>
                  <a:gd name="T43" fmla="*/ 550 h 623"/>
                  <a:gd name="T44" fmla="*/ 543 w 844"/>
                  <a:gd name="T45" fmla="*/ 550 h 623"/>
                  <a:gd name="T46" fmla="*/ 581 w 844"/>
                  <a:gd name="T47" fmla="*/ 601 h 623"/>
                  <a:gd name="T48" fmla="*/ 602 w 844"/>
                  <a:gd name="T49" fmla="*/ 605 h 623"/>
                  <a:gd name="T50" fmla="*/ 602 w 844"/>
                  <a:gd name="T51" fmla="*/ 613 h 623"/>
                  <a:gd name="T52" fmla="*/ 588 w 844"/>
                  <a:gd name="T53" fmla="*/ 627 h 623"/>
                  <a:gd name="T54" fmla="*/ 621 w 844"/>
                  <a:gd name="T55" fmla="*/ 621 h 623"/>
                  <a:gd name="T56" fmla="*/ 643 w 844"/>
                  <a:gd name="T57" fmla="*/ 609 h 623"/>
                  <a:gd name="T58" fmla="*/ 654 w 844"/>
                  <a:gd name="T59" fmla="*/ 537 h 623"/>
                  <a:gd name="T60" fmla="*/ 661 w 844"/>
                  <a:gd name="T61" fmla="*/ 540 h 623"/>
                  <a:gd name="T62" fmla="*/ 655 w 844"/>
                  <a:gd name="T63" fmla="*/ 440 h 623"/>
                  <a:gd name="T64" fmla="*/ 647 w 844"/>
                  <a:gd name="T65" fmla="*/ 410 h 623"/>
                  <a:gd name="T66" fmla="*/ 575 w 844"/>
                  <a:gd name="T67" fmla="*/ 261 h 623"/>
                  <a:gd name="T68" fmla="*/ 520 w 844"/>
                  <a:gd name="T69" fmla="*/ 123 h 623"/>
                  <a:gd name="T70" fmla="*/ 485 w 844"/>
                  <a:gd name="T71" fmla="*/ 10 h 623"/>
                  <a:gd name="T72" fmla="*/ 477 w 844"/>
                  <a:gd name="T73" fmla="*/ 8 h 623"/>
                  <a:gd name="T74" fmla="*/ 446 w 844"/>
                  <a:gd name="T75" fmla="*/ 0 h 623"/>
                  <a:gd name="T76" fmla="*/ 438 w 844"/>
                  <a:gd name="T77" fmla="*/ 11 h 623"/>
                  <a:gd name="T78" fmla="*/ 442 w 844"/>
                  <a:gd name="T79" fmla="*/ 55 h 623"/>
                  <a:gd name="T80" fmla="*/ 429 w 844"/>
                  <a:gd name="T81" fmla="*/ 52 h 623"/>
                  <a:gd name="T82" fmla="*/ 428 w 844"/>
                  <a:gd name="T83" fmla="*/ 34 h 623"/>
                  <a:gd name="T84" fmla="*/ 217 w 844"/>
                  <a:gd name="T85" fmla="*/ 49 h 623"/>
                  <a:gd name="T86" fmla="*/ 203 w 844"/>
                  <a:gd name="T87" fmla="*/ 20 h 623"/>
                  <a:gd name="T88" fmla="*/ 0 w 844"/>
                  <a:gd name="T89" fmla="*/ 42 h 623"/>
                  <a:gd name="T90" fmla="*/ 0 w 844"/>
                  <a:gd name="T91" fmla="*/ 60 h 623"/>
                  <a:gd name="T92" fmla="*/ 0 w 844"/>
                  <a:gd name="T93" fmla="*/ 60 h 6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4"/>
                  <a:gd name="T142" fmla="*/ 0 h 623"/>
                  <a:gd name="T143" fmla="*/ 844 w 844"/>
                  <a:gd name="T144" fmla="*/ 623 h 6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4" h="623">
                    <a:moveTo>
                      <a:pt x="0" y="60"/>
                    </a:moveTo>
                    <a:lnTo>
                      <a:pt x="23" y="81"/>
                    </a:lnTo>
                    <a:lnTo>
                      <a:pt x="20" y="96"/>
                    </a:lnTo>
                    <a:lnTo>
                      <a:pt x="26" y="105"/>
                    </a:lnTo>
                    <a:lnTo>
                      <a:pt x="16" y="120"/>
                    </a:lnTo>
                    <a:lnTo>
                      <a:pt x="115" y="86"/>
                    </a:lnTo>
                    <a:lnTo>
                      <a:pt x="241" y="165"/>
                    </a:lnTo>
                    <a:lnTo>
                      <a:pt x="345" y="110"/>
                    </a:lnTo>
                    <a:lnTo>
                      <a:pt x="405" y="123"/>
                    </a:lnTo>
                    <a:lnTo>
                      <a:pt x="481" y="198"/>
                    </a:lnTo>
                    <a:lnTo>
                      <a:pt x="509" y="198"/>
                    </a:lnTo>
                    <a:lnTo>
                      <a:pt x="533" y="249"/>
                    </a:lnTo>
                    <a:lnTo>
                      <a:pt x="526" y="348"/>
                    </a:lnTo>
                    <a:lnTo>
                      <a:pt x="544" y="359"/>
                    </a:lnTo>
                    <a:lnTo>
                      <a:pt x="547" y="342"/>
                    </a:lnTo>
                    <a:lnTo>
                      <a:pt x="572" y="342"/>
                    </a:lnTo>
                    <a:lnTo>
                      <a:pt x="547" y="389"/>
                    </a:lnTo>
                    <a:lnTo>
                      <a:pt x="612" y="453"/>
                    </a:lnTo>
                    <a:lnTo>
                      <a:pt x="622" y="436"/>
                    </a:lnTo>
                    <a:lnTo>
                      <a:pt x="627" y="481"/>
                    </a:lnTo>
                    <a:lnTo>
                      <a:pt x="648" y="491"/>
                    </a:lnTo>
                    <a:lnTo>
                      <a:pt x="670" y="546"/>
                    </a:lnTo>
                    <a:lnTo>
                      <a:pt x="693" y="546"/>
                    </a:lnTo>
                    <a:lnTo>
                      <a:pt x="742" y="597"/>
                    </a:lnTo>
                    <a:lnTo>
                      <a:pt x="769" y="601"/>
                    </a:lnTo>
                    <a:lnTo>
                      <a:pt x="769" y="609"/>
                    </a:lnTo>
                    <a:lnTo>
                      <a:pt x="750" y="623"/>
                    </a:lnTo>
                    <a:lnTo>
                      <a:pt x="793" y="617"/>
                    </a:lnTo>
                    <a:lnTo>
                      <a:pt x="821" y="605"/>
                    </a:lnTo>
                    <a:lnTo>
                      <a:pt x="836" y="533"/>
                    </a:lnTo>
                    <a:lnTo>
                      <a:pt x="844" y="536"/>
                    </a:lnTo>
                    <a:lnTo>
                      <a:pt x="837" y="436"/>
                    </a:lnTo>
                    <a:lnTo>
                      <a:pt x="826" y="406"/>
                    </a:lnTo>
                    <a:lnTo>
                      <a:pt x="735" y="261"/>
                    </a:lnTo>
                    <a:lnTo>
                      <a:pt x="664" y="123"/>
                    </a:lnTo>
                    <a:lnTo>
                      <a:pt x="620" y="10"/>
                    </a:lnTo>
                    <a:lnTo>
                      <a:pt x="609" y="8"/>
                    </a:lnTo>
                    <a:lnTo>
                      <a:pt x="570" y="0"/>
                    </a:lnTo>
                    <a:lnTo>
                      <a:pt x="559" y="11"/>
                    </a:lnTo>
                    <a:lnTo>
                      <a:pt x="565" y="55"/>
                    </a:lnTo>
                    <a:lnTo>
                      <a:pt x="549" y="52"/>
                    </a:lnTo>
                    <a:lnTo>
                      <a:pt x="546" y="34"/>
                    </a:lnTo>
                    <a:lnTo>
                      <a:pt x="279" y="49"/>
                    </a:lnTo>
                    <a:lnTo>
                      <a:pt x="259" y="20"/>
                    </a:lnTo>
                    <a:lnTo>
                      <a:pt x="0" y="42"/>
                    </a:lnTo>
                    <a:lnTo>
                      <a:pt x="0" y="6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3" name="Freeform 112"/>
              <p:cNvSpPr>
                <a:spLocks/>
              </p:cNvSpPr>
              <p:nvPr/>
            </p:nvSpPr>
            <p:spPr bwMode="auto">
              <a:xfrm>
                <a:off x="5992455" y="2415777"/>
                <a:ext cx="582997" cy="680813"/>
              </a:xfrm>
              <a:custGeom>
                <a:avLst/>
                <a:gdLst>
                  <a:gd name="T0" fmla="*/ 0 w 390"/>
                  <a:gd name="T1" fmla="*/ 77 h 428"/>
                  <a:gd name="T2" fmla="*/ 24 w 390"/>
                  <a:gd name="T3" fmla="*/ 379 h 428"/>
                  <a:gd name="T4" fmla="*/ 64 w 390"/>
                  <a:gd name="T5" fmla="*/ 384 h 428"/>
                  <a:gd name="T6" fmla="*/ 109 w 390"/>
                  <a:gd name="T7" fmla="*/ 418 h 428"/>
                  <a:gd name="T8" fmla="*/ 142 w 390"/>
                  <a:gd name="T9" fmla="*/ 416 h 428"/>
                  <a:gd name="T10" fmla="*/ 158 w 390"/>
                  <a:gd name="T11" fmla="*/ 403 h 428"/>
                  <a:gd name="T12" fmla="*/ 193 w 390"/>
                  <a:gd name="T13" fmla="*/ 432 h 428"/>
                  <a:gd name="T14" fmla="*/ 216 w 390"/>
                  <a:gd name="T15" fmla="*/ 408 h 428"/>
                  <a:gd name="T16" fmla="*/ 219 w 390"/>
                  <a:gd name="T17" fmla="*/ 361 h 428"/>
                  <a:gd name="T18" fmla="*/ 233 w 390"/>
                  <a:gd name="T19" fmla="*/ 371 h 428"/>
                  <a:gd name="T20" fmla="*/ 243 w 390"/>
                  <a:gd name="T21" fmla="*/ 332 h 428"/>
                  <a:gd name="T22" fmla="*/ 293 w 390"/>
                  <a:gd name="T23" fmla="*/ 275 h 428"/>
                  <a:gd name="T24" fmla="*/ 302 w 390"/>
                  <a:gd name="T25" fmla="*/ 179 h 428"/>
                  <a:gd name="T26" fmla="*/ 295 w 390"/>
                  <a:gd name="T27" fmla="*/ 160 h 428"/>
                  <a:gd name="T28" fmla="*/ 306 w 390"/>
                  <a:gd name="T29" fmla="*/ 150 h 428"/>
                  <a:gd name="T30" fmla="*/ 287 w 390"/>
                  <a:gd name="T31" fmla="*/ 0 h 428"/>
                  <a:gd name="T32" fmla="*/ 233 w 390"/>
                  <a:gd name="T33" fmla="*/ 34 h 428"/>
                  <a:gd name="T34" fmla="*/ 207 w 390"/>
                  <a:gd name="T35" fmla="*/ 69 h 428"/>
                  <a:gd name="T36" fmla="*/ 189 w 390"/>
                  <a:gd name="T37" fmla="*/ 71 h 428"/>
                  <a:gd name="T38" fmla="*/ 160 w 390"/>
                  <a:gd name="T39" fmla="*/ 90 h 428"/>
                  <a:gd name="T40" fmla="*/ 92 w 390"/>
                  <a:gd name="T41" fmla="*/ 61 h 428"/>
                  <a:gd name="T42" fmla="*/ 0 w 390"/>
                  <a:gd name="T43" fmla="*/ 77 h 428"/>
                  <a:gd name="T44" fmla="*/ 0 w 390"/>
                  <a:gd name="T45" fmla="*/ 77 h 4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8"/>
                  <a:gd name="T71" fmla="*/ 390 w 390"/>
                  <a:gd name="T72" fmla="*/ 428 h 4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8">
                    <a:moveTo>
                      <a:pt x="0" y="77"/>
                    </a:moveTo>
                    <a:lnTo>
                      <a:pt x="32" y="375"/>
                    </a:lnTo>
                    <a:lnTo>
                      <a:pt x="81" y="380"/>
                    </a:lnTo>
                    <a:lnTo>
                      <a:pt x="139" y="414"/>
                    </a:lnTo>
                    <a:lnTo>
                      <a:pt x="181" y="412"/>
                    </a:lnTo>
                    <a:lnTo>
                      <a:pt x="201" y="399"/>
                    </a:lnTo>
                    <a:lnTo>
                      <a:pt x="247" y="428"/>
                    </a:lnTo>
                    <a:lnTo>
                      <a:pt x="275" y="404"/>
                    </a:lnTo>
                    <a:lnTo>
                      <a:pt x="281" y="357"/>
                    </a:lnTo>
                    <a:lnTo>
                      <a:pt x="299" y="367"/>
                    </a:lnTo>
                    <a:lnTo>
                      <a:pt x="309" y="328"/>
                    </a:lnTo>
                    <a:lnTo>
                      <a:pt x="374" y="271"/>
                    </a:lnTo>
                    <a:lnTo>
                      <a:pt x="385" y="179"/>
                    </a:lnTo>
                    <a:lnTo>
                      <a:pt x="377" y="160"/>
                    </a:lnTo>
                    <a:lnTo>
                      <a:pt x="390" y="150"/>
                    </a:lnTo>
                    <a:lnTo>
                      <a:pt x="366" y="0"/>
                    </a:lnTo>
                    <a:lnTo>
                      <a:pt x="299" y="34"/>
                    </a:lnTo>
                    <a:lnTo>
                      <a:pt x="265" y="69"/>
                    </a:lnTo>
                    <a:lnTo>
                      <a:pt x="241" y="71"/>
                    </a:lnTo>
                    <a:lnTo>
                      <a:pt x="204" y="90"/>
                    </a:lnTo>
                    <a:lnTo>
                      <a:pt x="118" y="61"/>
                    </a:lnTo>
                    <a:lnTo>
                      <a:pt x="0" y="77"/>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4" name="Freeform 113"/>
              <p:cNvSpPr>
                <a:spLocks/>
              </p:cNvSpPr>
              <p:nvPr/>
            </p:nvSpPr>
            <p:spPr bwMode="auto">
              <a:xfrm>
                <a:off x="6361114" y="2655863"/>
                <a:ext cx="622436" cy="639655"/>
              </a:xfrm>
              <a:custGeom>
                <a:avLst/>
                <a:gdLst>
                  <a:gd name="T0" fmla="*/ 0 w 417"/>
                  <a:gd name="T1" fmla="*/ 278 h 403"/>
                  <a:gd name="T2" fmla="*/ 11 w 417"/>
                  <a:gd name="T3" fmla="*/ 334 h 403"/>
                  <a:gd name="T4" fmla="*/ 53 w 417"/>
                  <a:gd name="T5" fmla="*/ 372 h 403"/>
                  <a:gd name="T6" fmla="*/ 73 w 417"/>
                  <a:gd name="T7" fmla="*/ 403 h 403"/>
                  <a:gd name="T8" fmla="*/ 136 w 417"/>
                  <a:gd name="T9" fmla="*/ 371 h 403"/>
                  <a:gd name="T10" fmla="*/ 163 w 417"/>
                  <a:gd name="T11" fmla="*/ 366 h 403"/>
                  <a:gd name="T12" fmla="*/ 179 w 417"/>
                  <a:gd name="T13" fmla="*/ 342 h 403"/>
                  <a:gd name="T14" fmla="*/ 202 w 417"/>
                  <a:gd name="T15" fmla="*/ 220 h 403"/>
                  <a:gd name="T16" fmla="*/ 228 w 417"/>
                  <a:gd name="T17" fmla="*/ 235 h 403"/>
                  <a:gd name="T18" fmla="*/ 280 w 417"/>
                  <a:gd name="T19" fmla="*/ 104 h 403"/>
                  <a:gd name="T20" fmla="*/ 319 w 417"/>
                  <a:gd name="T21" fmla="*/ 131 h 403"/>
                  <a:gd name="T22" fmla="*/ 325 w 417"/>
                  <a:gd name="T23" fmla="*/ 109 h 403"/>
                  <a:gd name="T24" fmla="*/ 298 w 417"/>
                  <a:gd name="T25" fmla="*/ 79 h 403"/>
                  <a:gd name="T26" fmla="*/ 275 w 417"/>
                  <a:gd name="T27" fmla="*/ 83 h 403"/>
                  <a:gd name="T28" fmla="*/ 269 w 417"/>
                  <a:gd name="T29" fmla="*/ 97 h 403"/>
                  <a:gd name="T30" fmla="*/ 228 w 417"/>
                  <a:gd name="T31" fmla="*/ 112 h 403"/>
                  <a:gd name="T32" fmla="*/ 203 w 417"/>
                  <a:gd name="T33" fmla="*/ 147 h 403"/>
                  <a:gd name="T34" fmla="*/ 196 w 417"/>
                  <a:gd name="T35" fmla="*/ 91 h 403"/>
                  <a:gd name="T36" fmla="*/ 125 w 417"/>
                  <a:gd name="T37" fmla="*/ 105 h 403"/>
                  <a:gd name="T38" fmla="*/ 111 w 417"/>
                  <a:gd name="T39" fmla="*/ 0 h 403"/>
                  <a:gd name="T40" fmla="*/ 102 w 417"/>
                  <a:gd name="T41" fmla="*/ 10 h 403"/>
                  <a:gd name="T42" fmla="*/ 108 w 417"/>
                  <a:gd name="T43" fmla="*/ 29 h 403"/>
                  <a:gd name="T44" fmla="*/ 99 w 417"/>
                  <a:gd name="T45" fmla="*/ 121 h 403"/>
                  <a:gd name="T46" fmla="*/ 49 w 417"/>
                  <a:gd name="T47" fmla="*/ 178 h 403"/>
                  <a:gd name="T48" fmla="*/ 40 w 417"/>
                  <a:gd name="T49" fmla="*/ 217 h 403"/>
                  <a:gd name="T50" fmla="*/ 26 w 417"/>
                  <a:gd name="T51" fmla="*/ 207 h 403"/>
                  <a:gd name="T52" fmla="*/ 22 w 417"/>
                  <a:gd name="T53" fmla="*/ 254 h 403"/>
                  <a:gd name="T54" fmla="*/ 0 w 417"/>
                  <a:gd name="T55" fmla="*/ 278 h 403"/>
                  <a:gd name="T56" fmla="*/ 0 w 417"/>
                  <a:gd name="T57" fmla="*/ 278 h 403"/>
                  <a:gd name="T58" fmla="*/ 0 w 417"/>
                  <a:gd name="T59" fmla="*/ 278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403"/>
                  <a:gd name="T92" fmla="*/ 417 w 417"/>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403">
                    <a:moveTo>
                      <a:pt x="0" y="278"/>
                    </a:moveTo>
                    <a:lnTo>
                      <a:pt x="15" y="334"/>
                    </a:lnTo>
                    <a:lnTo>
                      <a:pt x="68" y="372"/>
                    </a:lnTo>
                    <a:lnTo>
                      <a:pt x="94" y="403"/>
                    </a:lnTo>
                    <a:lnTo>
                      <a:pt x="174" y="371"/>
                    </a:lnTo>
                    <a:lnTo>
                      <a:pt x="209" y="366"/>
                    </a:lnTo>
                    <a:lnTo>
                      <a:pt x="229" y="342"/>
                    </a:lnTo>
                    <a:lnTo>
                      <a:pt x="260" y="220"/>
                    </a:lnTo>
                    <a:lnTo>
                      <a:pt x="294" y="235"/>
                    </a:lnTo>
                    <a:lnTo>
                      <a:pt x="358" y="104"/>
                    </a:lnTo>
                    <a:lnTo>
                      <a:pt x="408" y="131"/>
                    </a:lnTo>
                    <a:lnTo>
                      <a:pt x="417" y="109"/>
                    </a:lnTo>
                    <a:lnTo>
                      <a:pt x="381" y="79"/>
                    </a:lnTo>
                    <a:lnTo>
                      <a:pt x="353" y="83"/>
                    </a:lnTo>
                    <a:lnTo>
                      <a:pt x="344" y="97"/>
                    </a:lnTo>
                    <a:lnTo>
                      <a:pt x="294" y="112"/>
                    </a:lnTo>
                    <a:lnTo>
                      <a:pt x="261" y="147"/>
                    </a:lnTo>
                    <a:lnTo>
                      <a:pt x="251" y="91"/>
                    </a:lnTo>
                    <a:lnTo>
                      <a:pt x="161" y="105"/>
                    </a:lnTo>
                    <a:lnTo>
                      <a:pt x="143" y="0"/>
                    </a:lnTo>
                    <a:lnTo>
                      <a:pt x="130" y="10"/>
                    </a:lnTo>
                    <a:lnTo>
                      <a:pt x="138" y="29"/>
                    </a:lnTo>
                    <a:lnTo>
                      <a:pt x="127" y="121"/>
                    </a:lnTo>
                    <a:lnTo>
                      <a:pt x="62" y="178"/>
                    </a:lnTo>
                    <a:lnTo>
                      <a:pt x="52" y="217"/>
                    </a:lnTo>
                    <a:lnTo>
                      <a:pt x="34" y="207"/>
                    </a:lnTo>
                    <a:lnTo>
                      <a:pt x="28" y="254"/>
                    </a:lnTo>
                    <a:lnTo>
                      <a:pt x="0" y="27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5" name="Freeform 114"/>
              <p:cNvSpPr>
                <a:spLocks/>
              </p:cNvSpPr>
              <p:nvPr/>
            </p:nvSpPr>
            <p:spPr bwMode="auto">
              <a:xfrm>
                <a:off x="6734918" y="2702164"/>
                <a:ext cx="632724" cy="324116"/>
              </a:xfrm>
              <a:custGeom>
                <a:avLst/>
                <a:gdLst>
                  <a:gd name="T0" fmla="*/ 0 w 423"/>
                  <a:gd name="T1" fmla="*/ 62 h 204"/>
                  <a:gd name="T2" fmla="*/ 8 w 423"/>
                  <a:gd name="T3" fmla="*/ 118 h 204"/>
                  <a:gd name="T4" fmla="*/ 34 w 423"/>
                  <a:gd name="T5" fmla="*/ 83 h 204"/>
                  <a:gd name="T6" fmla="*/ 73 w 423"/>
                  <a:gd name="T7" fmla="*/ 68 h 204"/>
                  <a:gd name="T8" fmla="*/ 80 w 423"/>
                  <a:gd name="T9" fmla="*/ 54 h 204"/>
                  <a:gd name="T10" fmla="*/ 102 w 423"/>
                  <a:gd name="T11" fmla="*/ 50 h 204"/>
                  <a:gd name="T12" fmla="*/ 130 w 423"/>
                  <a:gd name="T13" fmla="*/ 80 h 204"/>
                  <a:gd name="T14" fmla="*/ 149 w 423"/>
                  <a:gd name="T15" fmla="*/ 86 h 204"/>
                  <a:gd name="T16" fmla="*/ 184 w 423"/>
                  <a:gd name="T17" fmla="*/ 126 h 204"/>
                  <a:gd name="T18" fmla="*/ 172 w 423"/>
                  <a:gd name="T19" fmla="*/ 165 h 204"/>
                  <a:gd name="T20" fmla="*/ 176 w 423"/>
                  <a:gd name="T21" fmla="*/ 183 h 204"/>
                  <a:gd name="T22" fmla="*/ 192 w 423"/>
                  <a:gd name="T23" fmla="*/ 175 h 204"/>
                  <a:gd name="T24" fmla="*/ 205 w 423"/>
                  <a:gd name="T25" fmla="*/ 175 h 204"/>
                  <a:gd name="T26" fmla="*/ 214 w 423"/>
                  <a:gd name="T27" fmla="*/ 188 h 204"/>
                  <a:gd name="T28" fmla="*/ 231 w 423"/>
                  <a:gd name="T29" fmla="*/ 188 h 204"/>
                  <a:gd name="T30" fmla="*/ 236 w 423"/>
                  <a:gd name="T31" fmla="*/ 183 h 204"/>
                  <a:gd name="T32" fmla="*/ 227 w 423"/>
                  <a:gd name="T33" fmla="*/ 148 h 204"/>
                  <a:gd name="T34" fmla="*/ 223 w 423"/>
                  <a:gd name="T35" fmla="*/ 83 h 204"/>
                  <a:gd name="T36" fmla="*/ 211 w 423"/>
                  <a:gd name="T37" fmla="*/ 73 h 204"/>
                  <a:gd name="T38" fmla="*/ 236 w 423"/>
                  <a:gd name="T39" fmla="*/ 44 h 204"/>
                  <a:gd name="T40" fmla="*/ 237 w 423"/>
                  <a:gd name="T41" fmla="*/ 25 h 204"/>
                  <a:gd name="T42" fmla="*/ 254 w 423"/>
                  <a:gd name="T43" fmla="*/ 26 h 204"/>
                  <a:gd name="T44" fmla="*/ 232 w 423"/>
                  <a:gd name="T45" fmla="*/ 67 h 204"/>
                  <a:gd name="T46" fmla="*/ 247 w 423"/>
                  <a:gd name="T47" fmla="*/ 115 h 204"/>
                  <a:gd name="T48" fmla="*/ 249 w 423"/>
                  <a:gd name="T49" fmla="*/ 128 h 204"/>
                  <a:gd name="T50" fmla="*/ 259 w 423"/>
                  <a:gd name="T51" fmla="*/ 135 h 204"/>
                  <a:gd name="T52" fmla="*/ 244 w 423"/>
                  <a:gd name="T53" fmla="*/ 133 h 204"/>
                  <a:gd name="T54" fmla="*/ 247 w 423"/>
                  <a:gd name="T55" fmla="*/ 164 h 204"/>
                  <a:gd name="T56" fmla="*/ 275 w 423"/>
                  <a:gd name="T57" fmla="*/ 183 h 204"/>
                  <a:gd name="T58" fmla="*/ 280 w 423"/>
                  <a:gd name="T59" fmla="*/ 188 h 204"/>
                  <a:gd name="T60" fmla="*/ 289 w 423"/>
                  <a:gd name="T61" fmla="*/ 188 h 204"/>
                  <a:gd name="T62" fmla="*/ 285 w 423"/>
                  <a:gd name="T63" fmla="*/ 204 h 204"/>
                  <a:gd name="T64" fmla="*/ 317 w 423"/>
                  <a:gd name="T65" fmla="*/ 183 h 204"/>
                  <a:gd name="T66" fmla="*/ 324 w 423"/>
                  <a:gd name="T67" fmla="*/ 157 h 204"/>
                  <a:gd name="T68" fmla="*/ 331 w 423"/>
                  <a:gd name="T69" fmla="*/ 130 h 204"/>
                  <a:gd name="T70" fmla="*/ 285 w 423"/>
                  <a:gd name="T71" fmla="*/ 143 h 204"/>
                  <a:gd name="T72" fmla="*/ 254 w 423"/>
                  <a:gd name="T73" fmla="*/ 0 h 204"/>
                  <a:gd name="T74" fmla="*/ 0 w 423"/>
                  <a:gd name="T75" fmla="*/ 62 h 204"/>
                  <a:gd name="T76" fmla="*/ 0 w 423"/>
                  <a:gd name="T77" fmla="*/ 62 h 204"/>
                  <a:gd name="T78" fmla="*/ 0 w 423"/>
                  <a:gd name="T79" fmla="*/ 62 h 2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3"/>
                  <a:gd name="T121" fmla="*/ 0 h 204"/>
                  <a:gd name="T122" fmla="*/ 423 w 423"/>
                  <a:gd name="T123" fmla="*/ 204 h 2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3" h="204">
                    <a:moveTo>
                      <a:pt x="0" y="62"/>
                    </a:moveTo>
                    <a:lnTo>
                      <a:pt x="10" y="118"/>
                    </a:lnTo>
                    <a:lnTo>
                      <a:pt x="43" y="83"/>
                    </a:lnTo>
                    <a:lnTo>
                      <a:pt x="93" y="68"/>
                    </a:lnTo>
                    <a:lnTo>
                      <a:pt x="102" y="54"/>
                    </a:lnTo>
                    <a:lnTo>
                      <a:pt x="130" y="50"/>
                    </a:lnTo>
                    <a:lnTo>
                      <a:pt x="166" y="80"/>
                    </a:lnTo>
                    <a:lnTo>
                      <a:pt x="190" y="86"/>
                    </a:lnTo>
                    <a:lnTo>
                      <a:pt x="235" y="126"/>
                    </a:lnTo>
                    <a:lnTo>
                      <a:pt x="219" y="165"/>
                    </a:lnTo>
                    <a:lnTo>
                      <a:pt x="225" y="183"/>
                    </a:lnTo>
                    <a:lnTo>
                      <a:pt x="245" y="175"/>
                    </a:lnTo>
                    <a:lnTo>
                      <a:pt x="263" y="175"/>
                    </a:lnTo>
                    <a:lnTo>
                      <a:pt x="272" y="188"/>
                    </a:lnTo>
                    <a:lnTo>
                      <a:pt x="293" y="188"/>
                    </a:lnTo>
                    <a:lnTo>
                      <a:pt x="302" y="183"/>
                    </a:lnTo>
                    <a:lnTo>
                      <a:pt x="289" y="148"/>
                    </a:lnTo>
                    <a:lnTo>
                      <a:pt x="285" y="83"/>
                    </a:lnTo>
                    <a:lnTo>
                      <a:pt x="269" y="73"/>
                    </a:lnTo>
                    <a:lnTo>
                      <a:pt x="302" y="44"/>
                    </a:lnTo>
                    <a:lnTo>
                      <a:pt x="303" y="25"/>
                    </a:lnTo>
                    <a:lnTo>
                      <a:pt x="324" y="26"/>
                    </a:lnTo>
                    <a:lnTo>
                      <a:pt x="298" y="67"/>
                    </a:lnTo>
                    <a:lnTo>
                      <a:pt x="313" y="115"/>
                    </a:lnTo>
                    <a:lnTo>
                      <a:pt x="319" y="128"/>
                    </a:lnTo>
                    <a:lnTo>
                      <a:pt x="329" y="135"/>
                    </a:lnTo>
                    <a:lnTo>
                      <a:pt x="310" y="133"/>
                    </a:lnTo>
                    <a:lnTo>
                      <a:pt x="316" y="164"/>
                    </a:lnTo>
                    <a:lnTo>
                      <a:pt x="350" y="183"/>
                    </a:lnTo>
                    <a:lnTo>
                      <a:pt x="358" y="188"/>
                    </a:lnTo>
                    <a:lnTo>
                      <a:pt x="368" y="188"/>
                    </a:lnTo>
                    <a:lnTo>
                      <a:pt x="363" y="204"/>
                    </a:lnTo>
                    <a:lnTo>
                      <a:pt x="405" y="183"/>
                    </a:lnTo>
                    <a:lnTo>
                      <a:pt x="413" y="157"/>
                    </a:lnTo>
                    <a:lnTo>
                      <a:pt x="423" y="130"/>
                    </a:lnTo>
                    <a:lnTo>
                      <a:pt x="363" y="143"/>
                    </a:lnTo>
                    <a:lnTo>
                      <a:pt x="324" y="0"/>
                    </a:lnTo>
                    <a:lnTo>
                      <a:pt x="0" y="62"/>
                    </a:lnTo>
                    <a:close/>
                  </a:path>
                </a:pathLst>
              </a:custGeom>
              <a:solidFill>
                <a:srgbClr val="FF9900"/>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6" name="Freeform 115"/>
              <p:cNvSpPr>
                <a:spLocks/>
              </p:cNvSpPr>
              <p:nvPr/>
            </p:nvSpPr>
            <p:spPr bwMode="auto">
              <a:xfrm>
                <a:off x="6256518" y="2820493"/>
                <a:ext cx="1073401" cy="627652"/>
              </a:xfrm>
              <a:custGeom>
                <a:avLst/>
                <a:gdLst>
                  <a:gd name="T0" fmla="*/ 52 w 719"/>
                  <a:gd name="T1" fmla="*/ 353 h 395"/>
                  <a:gd name="T2" fmla="*/ 53 w 719"/>
                  <a:gd name="T3" fmla="*/ 343 h 395"/>
                  <a:gd name="T4" fmla="*/ 89 w 719"/>
                  <a:gd name="T5" fmla="*/ 299 h 395"/>
                  <a:gd name="T6" fmla="*/ 109 w 719"/>
                  <a:gd name="T7" fmla="*/ 268 h 395"/>
                  <a:gd name="T8" fmla="*/ 129 w 719"/>
                  <a:gd name="T9" fmla="*/ 299 h 395"/>
                  <a:gd name="T10" fmla="*/ 191 w 719"/>
                  <a:gd name="T11" fmla="*/ 267 h 395"/>
                  <a:gd name="T12" fmla="*/ 218 w 719"/>
                  <a:gd name="T13" fmla="*/ 262 h 395"/>
                  <a:gd name="T14" fmla="*/ 234 w 719"/>
                  <a:gd name="T15" fmla="*/ 238 h 395"/>
                  <a:gd name="T16" fmla="*/ 259 w 719"/>
                  <a:gd name="T17" fmla="*/ 116 h 395"/>
                  <a:gd name="T18" fmla="*/ 285 w 719"/>
                  <a:gd name="T19" fmla="*/ 131 h 395"/>
                  <a:gd name="T20" fmla="*/ 335 w 719"/>
                  <a:gd name="T21" fmla="*/ 0 h 395"/>
                  <a:gd name="T22" fmla="*/ 374 w 719"/>
                  <a:gd name="T23" fmla="*/ 27 h 395"/>
                  <a:gd name="T24" fmla="*/ 382 w 719"/>
                  <a:gd name="T25" fmla="*/ 5 h 395"/>
                  <a:gd name="T26" fmla="*/ 400 w 719"/>
                  <a:gd name="T27" fmla="*/ 11 h 395"/>
                  <a:gd name="T28" fmla="*/ 436 w 719"/>
                  <a:gd name="T29" fmla="*/ 51 h 395"/>
                  <a:gd name="T30" fmla="*/ 423 w 719"/>
                  <a:gd name="T31" fmla="*/ 90 h 395"/>
                  <a:gd name="T32" fmla="*/ 427 w 719"/>
                  <a:gd name="T33" fmla="*/ 108 h 395"/>
                  <a:gd name="T34" fmla="*/ 443 w 719"/>
                  <a:gd name="T35" fmla="*/ 100 h 395"/>
                  <a:gd name="T36" fmla="*/ 453 w 719"/>
                  <a:gd name="T37" fmla="*/ 118 h 395"/>
                  <a:gd name="T38" fmla="*/ 509 w 719"/>
                  <a:gd name="T39" fmla="*/ 141 h 395"/>
                  <a:gd name="T40" fmla="*/ 458 w 719"/>
                  <a:gd name="T41" fmla="*/ 137 h 395"/>
                  <a:gd name="T42" fmla="*/ 511 w 719"/>
                  <a:gd name="T43" fmla="*/ 197 h 395"/>
                  <a:gd name="T44" fmla="*/ 479 w 719"/>
                  <a:gd name="T45" fmla="*/ 191 h 395"/>
                  <a:gd name="T46" fmla="*/ 545 w 719"/>
                  <a:gd name="T47" fmla="*/ 246 h 395"/>
                  <a:gd name="T48" fmla="*/ 562 w 719"/>
                  <a:gd name="T49" fmla="*/ 283 h 395"/>
                  <a:gd name="T50" fmla="*/ 551 w 719"/>
                  <a:gd name="T51" fmla="*/ 278 h 395"/>
                  <a:gd name="T52" fmla="*/ 548 w 719"/>
                  <a:gd name="T53" fmla="*/ 288 h 395"/>
                  <a:gd name="T54" fmla="*/ 328 w 719"/>
                  <a:gd name="T55" fmla="*/ 341 h 395"/>
                  <a:gd name="T56" fmla="*/ 145 w 719"/>
                  <a:gd name="T57" fmla="*/ 370 h 395"/>
                  <a:gd name="T58" fmla="*/ 0 w 719"/>
                  <a:gd name="T59" fmla="*/ 395 h 395"/>
                  <a:gd name="T60" fmla="*/ 52 w 719"/>
                  <a:gd name="T61" fmla="*/ 353 h 395"/>
                  <a:gd name="T62" fmla="*/ 52 w 719"/>
                  <a:gd name="T63" fmla="*/ 353 h 3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9"/>
                  <a:gd name="T97" fmla="*/ 0 h 395"/>
                  <a:gd name="T98" fmla="*/ 719 w 719"/>
                  <a:gd name="T99" fmla="*/ 395 h 3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9" h="395">
                    <a:moveTo>
                      <a:pt x="67" y="353"/>
                    </a:moveTo>
                    <a:lnTo>
                      <a:pt x="68" y="343"/>
                    </a:lnTo>
                    <a:lnTo>
                      <a:pt x="114" y="299"/>
                    </a:lnTo>
                    <a:lnTo>
                      <a:pt x="139" y="268"/>
                    </a:lnTo>
                    <a:lnTo>
                      <a:pt x="165" y="299"/>
                    </a:lnTo>
                    <a:lnTo>
                      <a:pt x="245" y="267"/>
                    </a:lnTo>
                    <a:lnTo>
                      <a:pt x="280" y="262"/>
                    </a:lnTo>
                    <a:lnTo>
                      <a:pt x="300" y="238"/>
                    </a:lnTo>
                    <a:lnTo>
                      <a:pt x="331" y="116"/>
                    </a:lnTo>
                    <a:lnTo>
                      <a:pt x="365" y="131"/>
                    </a:lnTo>
                    <a:lnTo>
                      <a:pt x="429" y="0"/>
                    </a:lnTo>
                    <a:lnTo>
                      <a:pt x="479" y="27"/>
                    </a:lnTo>
                    <a:lnTo>
                      <a:pt x="488" y="5"/>
                    </a:lnTo>
                    <a:lnTo>
                      <a:pt x="512" y="11"/>
                    </a:lnTo>
                    <a:lnTo>
                      <a:pt x="557" y="51"/>
                    </a:lnTo>
                    <a:lnTo>
                      <a:pt x="541" y="90"/>
                    </a:lnTo>
                    <a:lnTo>
                      <a:pt x="547" y="108"/>
                    </a:lnTo>
                    <a:lnTo>
                      <a:pt x="567" y="100"/>
                    </a:lnTo>
                    <a:lnTo>
                      <a:pt x="581" y="118"/>
                    </a:lnTo>
                    <a:lnTo>
                      <a:pt x="651" y="141"/>
                    </a:lnTo>
                    <a:lnTo>
                      <a:pt x="586" y="137"/>
                    </a:lnTo>
                    <a:lnTo>
                      <a:pt x="654" y="197"/>
                    </a:lnTo>
                    <a:lnTo>
                      <a:pt x="612" y="191"/>
                    </a:lnTo>
                    <a:lnTo>
                      <a:pt x="698" y="246"/>
                    </a:lnTo>
                    <a:lnTo>
                      <a:pt x="719" y="283"/>
                    </a:lnTo>
                    <a:lnTo>
                      <a:pt x="705" y="278"/>
                    </a:lnTo>
                    <a:lnTo>
                      <a:pt x="701" y="288"/>
                    </a:lnTo>
                    <a:lnTo>
                      <a:pt x="420" y="341"/>
                    </a:lnTo>
                    <a:lnTo>
                      <a:pt x="185" y="370"/>
                    </a:lnTo>
                    <a:lnTo>
                      <a:pt x="0" y="395"/>
                    </a:lnTo>
                    <a:lnTo>
                      <a:pt x="67" y="353"/>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7" name="Freeform 116"/>
              <p:cNvSpPr>
                <a:spLocks/>
              </p:cNvSpPr>
              <p:nvPr/>
            </p:nvSpPr>
            <p:spPr bwMode="auto">
              <a:xfrm>
                <a:off x="7281908" y="2991982"/>
                <a:ext cx="58300" cy="157770"/>
              </a:xfrm>
              <a:custGeom>
                <a:avLst/>
                <a:gdLst>
                  <a:gd name="T0" fmla="*/ 0 w 39"/>
                  <a:gd name="T1" fmla="*/ 99 h 99"/>
                  <a:gd name="T2" fmla="*/ 9 w 39"/>
                  <a:gd name="T3" fmla="*/ 71 h 99"/>
                  <a:gd name="T4" fmla="*/ 24 w 39"/>
                  <a:gd name="T5" fmla="*/ 55 h 99"/>
                  <a:gd name="T6" fmla="*/ 31 w 39"/>
                  <a:gd name="T7" fmla="*/ 0 h 99"/>
                  <a:gd name="T8" fmla="*/ 13 w 39"/>
                  <a:gd name="T9" fmla="*/ 13 h 99"/>
                  <a:gd name="T10" fmla="*/ 0 w 39"/>
                  <a:gd name="T11" fmla="*/ 65 h 99"/>
                  <a:gd name="T12" fmla="*/ 0 w 39"/>
                  <a:gd name="T13" fmla="*/ 99 h 99"/>
                  <a:gd name="T14" fmla="*/ 0 w 39"/>
                  <a:gd name="T15" fmla="*/ 99 h 99"/>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99"/>
                  <a:gd name="T26" fmla="*/ 39 w 39"/>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99">
                    <a:moveTo>
                      <a:pt x="0" y="99"/>
                    </a:moveTo>
                    <a:lnTo>
                      <a:pt x="13" y="71"/>
                    </a:lnTo>
                    <a:lnTo>
                      <a:pt x="28" y="55"/>
                    </a:lnTo>
                    <a:lnTo>
                      <a:pt x="39" y="0"/>
                    </a:lnTo>
                    <a:lnTo>
                      <a:pt x="17" y="13"/>
                    </a:lnTo>
                    <a:lnTo>
                      <a:pt x="0" y="65"/>
                    </a:lnTo>
                    <a:lnTo>
                      <a:pt x="0" y="99"/>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8" name="Freeform 117"/>
              <p:cNvSpPr>
                <a:spLocks/>
              </p:cNvSpPr>
              <p:nvPr/>
            </p:nvSpPr>
            <p:spPr bwMode="auto">
              <a:xfrm>
                <a:off x="6196503" y="3278369"/>
                <a:ext cx="1183141" cy="550482"/>
              </a:xfrm>
              <a:custGeom>
                <a:avLst/>
                <a:gdLst>
                  <a:gd name="T0" fmla="*/ 0 w 793"/>
                  <a:gd name="T1" fmla="*/ 302 h 346"/>
                  <a:gd name="T2" fmla="*/ 90 w 793"/>
                  <a:gd name="T3" fmla="*/ 287 h 346"/>
                  <a:gd name="T4" fmla="*/ 142 w 793"/>
                  <a:gd name="T5" fmla="*/ 255 h 346"/>
                  <a:gd name="T6" fmla="*/ 241 w 793"/>
                  <a:gd name="T7" fmla="*/ 242 h 346"/>
                  <a:gd name="T8" fmla="*/ 281 w 793"/>
                  <a:gd name="T9" fmla="*/ 274 h 346"/>
                  <a:gd name="T10" fmla="*/ 346 w 793"/>
                  <a:gd name="T11" fmla="*/ 263 h 346"/>
                  <a:gd name="T12" fmla="*/ 442 w 793"/>
                  <a:gd name="T13" fmla="*/ 350 h 346"/>
                  <a:gd name="T14" fmla="*/ 483 w 793"/>
                  <a:gd name="T15" fmla="*/ 339 h 346"/>
                  <a:gd name="T16" fmla="*/ 536 w 793"/>
                  <a:gd name="T17" fmla="*/ 238 h 346"/>
                  <a:gd name="T18" fmla="*/ 580 w 793"/>
                  <a:gd name="T19" fmla="*/ 217 h 346"/>
                  <a:gd name="T20" fmla="*/ 595 w 793"/>
                  <a:gd name="T21" fmla="*/ 188 h 346"/>
                  <a:gd name="T22" fmla="*/ 547 w 793"/>
                  <a:gd name="T23" fmla="*/ 200 h 346"/>
                  <a:gd name="T24" fmla="*/ 533 w 793"/>
                  <a:gd name="T25" fmla="*/ 179 h 346"/>
                  <a:gd name="T26" fmla="*/ 563 w 793"/>
                  <a:gd name="T27" fmla="*/ 165 h 346"/>
                  <a:gd name="T28" fmla="*/ 563 w 793"/>
                  <a:gd name="T29" fmla="*/ 152 h 346"/>
                  <a:gd name="T30" fmla="*/ 530 w 793"/>
                  <a:gd name="T31" fmla="*/ 137 h 346"/>
                  <a:gd name="T32" fmla="*/ 572 w 793"/>
                  <a:gd name="T33" fmla="*/ 118 h 346"/>
                  <a:gd name="T34" fmla="*/ 569 w 793"/>
                  <a:gd name="T35" fmla="*/ 139 h 346"/>
                  <a:gd name="T36" fmla="*/ 596 w 793"/>
                  <a:gd name="T37" fmla="*/ 139 h 346"/>
                  <a:gd name="T38" fmla="*/ 611 w 793"/>
                  <a:gd name="T39" fmla="*/ 103 h 346"/>
                  <a:gd name="T40" fmla="*/ 621 w 793"/>
                  <a:gd name="T41" fmla="*/ 102 h 346"/>
                  <a:gd name="T42" fmla="*/ 614 w 793"/>
                  <a:gd name="T43" fmla="*/ 69 h 346"/>
                  <a:gd name="T44" fmla="*/ 596 w 793"/>
                  <a:gd name="T45" fmla="*/ 102 h 346"/>
                  <a:gd name="T46" fmla="*/ 576 w 793"/>
                  <a:gd name="T47" fmla="*/ 31 h 346"/>
                  <a:gd name="T48" fmla="*/ 590 w 793"/>
                  <a:gd name="T49" fmla="*/ 27 h 346"/>
                  <a:gd name="T50" fmla="*/ 607 w 793"/>
                  <a:gd name="T51" fmla="*/ 47 h 346"/>
                  <a:gd name="T52" fmla="*/ 595 w 793"/>
                  <a:gd name="T53" fmla="*/ 14 h 346"/>
                  <a:gd name="T54" fmla="*/ 580 w 793"/>
                  <a:gd name="T55" fmla="*/ 0 h 346"/>
                  <a:gd name="T56" fmla="*/ 360 w 793"/>
                  <a:gd name="T57" fmla="*/ 53 h 346"/>
                  <a:gd name="T58" fmla="*/ 176 w 793"/>
                  <a:gd name="T59" fmla="*/ 82 h 346"/>
                  <a:gd name="T60" fmla="*/ 151 w 793"/>
                  <a:gd name="T61" fmla="*/ 145 h 346"/>
                  <a:gd name="T62" fmla="*/ 112 w 793"/>
                  <a:gd name="T63" fmla="*/ 157 h 346"/>
                  <a:gd name="T64" fmla="*/ 92 w 793"/>
                  <a:gd name="T65" fmla="*/ 193 h 346"/>
                  <a:gd name="T66" fmla="*/ 22 w 793"/>
                  <a:gd name="T67" fmla="*/ 245 h 346"/>
                  <a:gd name="T68" fmla="*/ 18 w 793"/>
                  <a:gd name="T69" fmla="*/ 264 h 346"/>
                  <a:gd name="T70" fmla="*/ 0 w 793"/>
                  <a:gd name="T71" fmla="*/ 276 h 346"/>
                  <a:gd name="T72" fmla="*/ 0 w 793"/>
                  <a:gd name="T73" fmla="*/ 302 h 346"/>
                  <a:gd name="T74" fmla="*/ 0 w 793"/>
                  <a:gd name="T75" fmla="*/ 302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5" y="283"/>
                    </a:lnTo>
                    <a:lnTo>
                      <a:pt x="181" y="251"/>
                    </a:lnTo>
                    <a:lnTo>
                      <a:pt x="307" y="238"/>
                    </a:lnTo>
                    <a:lnTo>
                      <a:pt x="359" y="270"/>
                    </a:lnTo>
                    <a:lnTo>
                      <a:pt x="442" y="259"/>
                    </a:lnTo>
                    <a:lnTo>
                      <a:pt x="566" y="346"/>
                    </a:lnTo>
                    <a:lnTo>
                      <a:pt x="615" y="335"/>
                    </a:lnTo>
                    <a:lnTo>
                      <a:pt x="685" y="234"/>
                    </a:lnTo>
                    <a:lnTo>
                      <a:pt x="741" y="213"/>
                    </a:lnTo>
                    <a:lnTo>
                      <a:pt x="759" y="184"/>
                    </a:lnTo>
                    <a:lnTo>
                      <a:pt x="698" y="196"/>
                    </a:lnTo>
                    <a:lnTo>
                      <a:pt x="681" y="175"/>
                    </a:lnTo>
                    <a:lnTo>
                      <a:pt x="719" y="165"/>
                    </a:lnTo>
                    <a:lnTo>
                      <a:pt x="719" y="152"/>
                    </a:lnTo>
                    <a:lnTo>
                      <a:pt x="677" y="137"/>
                    </a:lnTo>
                    <a:lnTo>
                      <a:pt x="730" y="118"/>
                    </a:lnTo>
                    <a:lnTo>
                      <a:pt x="727" y="139"/>
                    </a:lnTo>
                    <a:lnTo>
                      <a:pt x="761" y="139"/>
                    </a:lnTo>
                    <a:lnTo>
                      <a:pt x="780" y="103"/>
                    </a:lnTo>
                    <a:lnTo>
                      <a:pt x="793" y="102"/>
                    </a:lnTo>
                    <a:lnTo>
                      <a:pt x="785" y="69"/>
                    </a:lnTo>
                    <a:lnTo>
                      <a:pt x="761" y="102"/>
                    </a:lnTo>
                    <a:lnTo>
                      <a:pt x="736" y="31"/>
                    </a:lnTo>
                    <a:lnTo>
                      <a:pt x="753" y="27"/>
                    </a:lnTo>
                    <a:lnTo>
                      <a:pt x="775" y="47"/>
                    </a:lnTo>
                    <a:lnTo>
                      <a:pt x="759" y="14"/>
                    </a:lnTo>
                    <a:lnTo>
                      <a:pt x="741" y="0"/>
                    </a:lnTo>
                    <a:lnTo>
                      <a:pt x="460" y="53"/>
                    </a:lnTo>
                    <a:lnTo>
                      <a:pt x="225" y="82"/>
                    </a:lnTo>
                    <a:lnTo>
                      <a:pt x="192" y="145"/>
                    </a:lnTo>
                    <a:lnTo>
                      <a:pt x="142" y="157"/>
                    </a:lnTo>
                    <a:lnTo>
                      <a:pt x="118" y="189"/>
                    </a:lnTo>
                    <a:lnTo>
                      <a:pt x="27" y="241"/>
                    </a:lnTo>
                    <a:lnTo>
                      <a:pt x="22" y="260"/>
                    </a:lnTo>
                    <a:lnTo>
                      <a:pt x="0" y="272"/>
                    </a:lnTo>
                    <a:lnTo>
                      <a:pt x="0" y="298"/>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39" name="Freeform 118"/>
              <p:cNvSpPr>
                <a:spLocks/>
              </p:cNvSpPr>
              <p:nvPr/>
            </p:nvSpPr>
            <p:spPr bwMode="auto">
              <a:xfrm>
                <a:off x="6335394" y="3655646"/>
                <a:ext cx="704740" cy="559056"/>
              </a:xfrm>
              <a:custGeom>
                <a:avLst/>
                <a:gdLst>
                  <a:gd name="T0" fmla="*/ 17 w 472"/>
                  <a:gd name="T1" fmla="*/ 45 h 351"/>
                  <a:gd name="T2" fmla="*/ 68 w 472"/>
                  <a:gd name="T3" fmla="*/ 13 h 351"/>
                  <a:gd name="T4" fmla="*/ 167 w 472"/>
                  <a:gd name="T5" fmla="*/ 0 h 351"/>
                  <a:gd name="T6" fmla="*/ 207 w 472"/>
                  <a:gd name="T7" fmla="*/ 32 h 351"/>
                  <a:gd name="T8" fmla="*/ 273 w 472"/>
                  <a:gd name="T9" fmla="*/ 21 h 351"/>
                  <a:gd name="T10" fmla="*/ 370 w 472"/>
                  <a:gd name="T11" fmla="*/ 108 h 351"/>
                  <a:gd name="T12" fmla="*/ 326 w 472"/>
                  <a:gd name="T13" fmla="*/ 175 h 351"/>
                  <a:gd name="T14" fmla="*/ 330 w 472"/>
                  <a:gd name="T15" fmla="*/ 208 h 351"/>
                  <a:gd name="T16" fmla="*/ 257 w 472"/>
                  <a:gd name="T17" fmla="*/ 293 h 351"/>
                  <a:gd name="T18" fmla="*/ 245 w 472"/>
                  <a:gd name="T19" fmla="*/ 297 h 351"/>
                  <a:gd name="T20" fmla="*/ 238 w 472"/>
                  <a:gd name="T21" fmla="*/ 323 h 351"/>
                  <a:gd name="T22" fmla="*/ 221 w 472"/>
                  <a:gd name="T23" fmla="*/ 308 h 351"/>
                  <a:gd name="T24" fmla="*/ 235 w 472"/>
                  <a:gd name="T25" fmla="*/ 332 h 351"/>
                  <a:gd name="T26" fmla="*/ 221 w 472"/>
                  <a:gd name="T27" fmla="*/ 355 h 351"/>
                  <a:gd name="T28" fmla="*/ 209 w 472"/>
                  <a:gd name="T29" fmla="*/ 352 h 351"/>
                  <a:gd name="T30" fmla="*/ 158 w 472"/>
                  <a:gd name="T31" fmla="*/ 251 h 351"/>
                  <a:gd name="T32" fmla="*/ 48 w 472"/>
                  <a:gd name="T33" fmla="*/ 121 h 351"/>
                  <a:gd name="T34" fmla="*/ 0 w 472"/>
                  <a:gd name="T35" fmla="*/ 82 h 351"/>
                  <a:gd name="T36" fmla="*/ 17 w 472"/>
                  <a:gd name="T37" fmla="*/ 45 h 351"/>
                  <a:gd name="T38" fmla="*/ 17 w 472"/>
                  <a:gd name="T39" fmla="*/ 45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2"/>
                  <a:gd name="T61" fmla="*/ 0 h 351"/>
                  <a:gd name="T62" fmla="*/ 472 w 472"/>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2" h="351">
                    <a:moveTo>
                      <a:pt x="21" y="45"/>
                    </a:moveTo>
                    <a:lnTo>
                      <a:pt x="87" y="13"/>
                    </a:lnTo>
                    <a:lnTo>
                      <a:pt x="213" y="0"/>
                    </a:lnTo>
                    <a:lnTo>
                      <a:pt x="265" y="32"/>
                    </a:lnTo>
                    <a:lnTo>
                      <a:pt x="348" y="21"/>
                    </a:lnTo>
                    <a:lnTo>
                      <a:pt x="472" y="108"/>
                    </a:lnTo>
                    <a:lnTo>
                      <a:pt x="417" y="175"/>
                    </a:lnTo>
                    <a:lnTo>
                      <a:pt x="421" y="204"/>
                    </a:lnTo>
                    <a:lnTo>
                      <a:pt x="327" y="289"/>
                    </a:lnTo>
                    <a:lnTo>
                      <a:pt x="311" y="293"/>
                    </a:lnTo>
                    <a:lnTo>
                      <a:pt x="304" y="319"/>
                    </a:lnTo>
                    <a:lnTo>
                      <a:pt x="283" y="304"/>
                    </a:lnTo>
                    <a:lnTo>
                      <a:pt x="301" y="328"/>
                    </a:lnTo>
                    <a:lnTo>
                      <a:pt x="283" y="351"/>
                    </a:lnTo>
                    <a:lnTo>
                      <a:pt x="267" y="348"/>
                    </a:lnTo>
                    <a:lnTo>
                      <a:pt x="202" y="247"/>
                    </a:lnTo>
                    <a:lnTo>
                      <a:pt x="61" y="121"/>
                    </a:lnTo>
                    <a:lnTo>
                      <a:pt x="0" y="82"/>
                    </a:lnTo>
                    <a:lnTo>
                      <a:pt x="21" y="45"/>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0" name="Freeform 119"/>
              <p:cNvSpPr>
                <a:spLocks/>
              </p:cNvSpPr>
              <p:nvPr/>
            </p:nvSpPr>
            <p:spPr bwMode="auto">
              <a:xfrm>
                <a:off x="7220178" y="2679871"/>
                <a:ext cx="147464" cy="246945"/>
              </a:xfrm>
              <a:custGeom>
                <a:avLst/>
                <a:gdLst>
                  <a:gd name="T0" fmla="*/ 0 w 99"/>
                  <a:gd name="T1" fmla="*/ 14 h 157"/>
                  <a:gd name="T2" fmla="*/ 11 w 99"/>
                  <a:gd name="T3" fmla="*/ 0 h 157"/>
                  <a:gd name="T4" fmla="*/ 25 w 99"/>
                  <a:gd name="T5" fmla="*/ 0 h 157"/>
                  <a:gd name="T6" fmla="*/ 21 w 99"/>
                  <a:gd name="T7" fmla="*/ 16 h 157"/>
                  <a:gd name="T8" fmla="*/ 17 w 99"/>
                  <a:gd name="T9" fmla="*/ 21 h 157"/>
                  <a:gd name="T10" fmla="*/ 21 w 99"/>
                  <a:gd name="T11" fmla="*/ 39 h 157"/>
                  <a:gd name="T12" fmla="*/ 38 w 99"/>
                  <a:gd name="T13" fmla="*/ 63 h 157"/>
                  <a:gd name="T14" fmla="*/ 42 w 99"/>
                  <a:gd name="T15" fmla="*/ 78 h 157"/>
                  <a:gd name="T16" fmla="*/ 57 w 99"/>
                  <a:gd name="T17" fmla="*/ 99 h 157"/>
                  <a:gd name="T18" fmla="*/ 69 w 99"/>
                  <a:gd name="T19" fmla="*/ 104 h 157"/>
                  <a:gd name="T20" fmla="*/ 73 w 99"/>
                  <a:gd name="T21" fmla="*/ 119 h 157"/>
                  <a:gd name="T22" fmla="*/ 63 w 99"/>
                  <a:gd name="T23" fmla="*/ 130 h 157"/>
                  <a:gd name="T24" fmla="*/ 75 w 99"/>
                  <a:gd name="T25" fmla="*/ 128 h 157"/>
                  <a:gd name="T26" fmla="*/ 77 w 99"/>
                  <a:gd name="T27" fmla="*/ 140 h 157"/>
                  <a:gd name="T28" fmla="*/ 31 w 99"/>
                  <a:gd name="T29" fmla="*/ 153 h 157"/>
                  <a:gd name="T30" fmla="*/ 0 w 99"/>
                  <a:gd name="T31" fmla="*/ 14 h 157"/>
                  <a:gd name="T32" fmla="*/ 0 w 99"/>
                  <a:gd name="T33" fmla="*/ 14 h 1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157"/>
                  <a:gd name="T53" fmla="*/ 99 w 99"/>
                  <a:gd name="T54" fmla="*/ 157 h 1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157">
                    <a:moveTo>
                      <a:pt x="0" y="14"/>
                    </a:moveTo>
                    <a:lnTo>
                      <a:pt x="15" y="0"/>
                    </a:lnTo>
                    <a:lnTo>
                      <a:pt x="33" y="0"/>
                    </a:lnTo>
                    <a:lnTo>
                      <a:pt x="26" y="16"/>
                    </a:lnTo>
                    <a:lnTo>
                      <a:pt x="21" y="21"/>
                    </a:lnTo>
                    <a:lnTo>
                      <a:pt x="26" y="39"/>
                    </a:lnTo>
                    <a:lnTo>
                      <a:pt x="49" y="63"/>
                    </a:lnTo>
                    <a:lnTo>
                      <a:pt x="54" y="82"/>
                    </a:lnTo>
                    <a:lnTo>
                      <a:pt x="73" y="103"/>
                    </a:lnTo>
                    <a:lnTo>
                      <a:pt x="88" y="108"/>
                    </a:lnTo>
                    <a:lnTo>
                      <a:pt x="94" y="123"/>
                    </a:lnTo>
                    <a:lnTo>
                      <a:pt x="81" y="134"/>
                    </a:lnTo>
                    <a:lnTo>
                      <a:pt x="96" y="132"/>
                    </a:lnTo>
                    <a:lnTo>
                      <a:pt x="99" y="144"/>
                    </a:lnTo>
                    <a:lnTo>
                      <a:pt x="39" y="157"/>
                    </a:lnTo>
                    <a:lnTo>
                      <a:pt x="0" y="14"/>
                    </a:lnTo>
                    <a:close/>
                  </a:path>
                </a:pathLst>
              </a:custGeom>
              <a:solidFill>
                <a:srgbClr val="FFFFFF"/>
              </a:solid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1" name="Freeform 120"/>
              <p:cNvSpPr>
                <a:spLocks/>
              </p:cNvSpPr>
              <p:nvPr/>
            </p:nvSpPr>
            <p:spPr bwMode="auto">
              <a:xfrm>
                <a:off x="6539443" y="2285445"/>
                <a:ext cx="805908" cy="536762"/>
              </a:xfrm>
              <a:custGeom>
                <a:avLst/>
                <a:gdLst>
                  <a:gd name="T0" fmla="*/ 34 w 540"/>
                  <a:gd name="T1" fmla="*/ 338 h 338"/>
                  <a:gd name="T2" fmla="*/ 103 w 540"/>
                  <a:gd name="T3" fmla="*/ 324 h 338"/>
                  <a:gd name="T4" fmla="*/ 357 w 540"/>
                  <a:gd name="T5" fmla="*/ 262 h 338"/>
                  <a:gd name="T6" fmla="*/ 369 w 540"/>
                  <a:gd name="T7" fmla="*/ 248 h 338"/>
                  <a:gd name="T8" fmla="*/ 383 w 540"/>
                  <a:gd name="T9" fmla="*/ 248 h 338"/>
                  <a:gd name="T10" fmla="*/ 400 w 540"/>
                  <a:gd name="T11" fmla="*/ 233 h 338"/>
                  <a:gd name="T12" fmla="*/ 423 w 540"/>
                  <a:gd name="T13" fmla="*/ 194 h 338"/>
                  <a:gd name="T14" fmla="*/ 381 w 540"/>
                  <a:gd name="T15" fmla="*/ 152 h 338"/>
                  <a:gd name="T16" fmla="*/ 380 w 540"/>
                  <a:gd name="T17" fmla="*/ 113 h 338"/>
                  <a:gd name="T18" fmla="*/ 400 w 540"/>
                  <a:gd name="T19" fmla="*/ 58 h 338"/>
                  <a:gd name="T20" fmla="*/ 372 w 540"/>
                  <a:gd name="T21" fmla="*/ 40 h 338"/>
                  <a:gd name="T22" fmla="*/ 341 w 540"/>
                  <a:gd name="T23" fmla="*/ 0 h 338"/>
                  <a:gd name="T24" fmla="*/ 59 w 540"/>
                  <a:gd name="T25" fmla="*/ 66 h 338"/>
                  <a:gd name="T26" fmla="*/ 46 w 540"/>
                  <a:gd name="T27" fmla="*/ 40 h 338"/>
                  <a:gd name="T28" fmla="*/ 0 w 540"/>
                  <a:gd name="T29" fmla="*/ 83 h 338"/>
                  <a:gd name="T30" fmla="*/ 34 w 540"/>
                  <a:gd name="T31" fmla="*/ 338 h 338"/>
                  <a:gd name="T32" fmla="*/ 34 w 540"/>
                  <a:gd name="T33" fmla="*/ 338 h 3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0"/>
                  <a:gd name="T52" fmla="*/ 0 h 338"/>
                  <a:gd name="T53" fmla="*/ 540 w 540"/>
                  <a:gd name="T54" fmla="*/ 338 h 3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0" h="338">
                    <a:moveTo>
                      <a:pt x="42" y="338"/>
                    </a:moveTo>
                    <a:lnTo>
                      <a:pt x="132" y="324"/>
                    </a:lnTo>
                    <a:lnTo>
                      <a:pt x="456" y="262"/>
                    </a:lnTo>
                    <a:lnTo>
                      <a:pt x="471" y="248"/>
                    </a:lnTo>
                    <a:lnTo>
                      <a:pt x="489" y="248"/>
                    </a:lnTo>
                    <a:lnTo>
                      <a:pt x="510" y="233"/>
                    </a:lnTo>
                    <a:lnTo>
                      <a:pt x="540" y="194"/>
                    </a:lnTo>
                    <a:lnTo>
                      <a:pt x="487" y="152"/>
                    </a:lnTo>
                    <a:lnTo>
                      <a:pt x="485" y="113"/>
                    </a:lnTo>
                    <a:lnTo>
                      <a:pt x="510" y="58"/>
                    </a:lnTo>
                    <a:lnTo>
                      <a:pt x="474" y="40"/>
                    </a:lnTo>
                    <a:lnTo>
                      <a:pt x="435" y="0"/>
                    </a:lnTo>
                    <a:lnTo>
                      <a:pt x="76" y="66"/>
                    </a:lnTo>
                    <a:lnTo>
                      <a:pt x="58" y="40"/>
                    </a:lnTo>
                    <a:lnTo>
                      <a:pt x="0" y="83"/>
                    </a:lnTo>
                    <a:lnTo>
                      <a:pt x="42" y="338"/>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2" name="Freeform 121"/>
              <p:cNvSpPr>
                <a:spLocks/>
              </p:cNvSpPr>
              <p:nvPr/>
            </p:nvSpPr>
            <p:spPr bwMode="auto">
              <a:xfrm>
                <a:off x="7257902" y="2378050"/>
                <a:ext cx="174899" cy="439013"/>
              </a:xfrm>
              <a:custGeom>
                <a:avLst/>
                <a:gdLst>
                  <a:gd name="T0" fmla="*/ 7 w 117"/>
                  <a:gd name="T1" fmla="*/ 190 h 277"/>
                  <a:gd name="T2" fmla="*/ 22 w 117"/>
                  <a:gd name="T3" fmla="*/ 175 h 277"/>
                  <a:gd name="T4" fmla="*/ 46 w 117"/>
                  <a:gd name="T5" fmla="*/ 136 h 277"/>
                  <a:gd name="T6" fmla="*/ 5 w 117"/>
                  <a:gd name="T7" fmla="*/ 94 h 277"/>
                  <a:gd name="T8" fmla="*/ 3 w 117"/>
                  <a:gd name="T9" fmla="*/ 55 h 277"/>
                  <a:gd name="T10" fmla="*/ 22 w 117"/>
                  <a:gd name="T11" fmla="*/ 0 h 277"/>
                  <a:gd name="T12" fmla="*/ 84 w 117"/>
                  <a:gd name="T13" fmla="*/ 28 h 277"/>
                  <a:gd name="T14" fmla="*/ 85 w 117"/>
                  <a:gd name="T15" fmla="*/ 38 h 277"/>
                  <a:gd name="T16" fmla="*/ 77 w 117"/>
                  <a:gd name="T17" fmla="*/ 68 h 277"/>
                  <a:gd name="T18" fmla="*/ 71 w 117"/>
                  <a:gd name="T19" fmla="*/ 75 h 277"/>
                  <a:gd name="T20" fmla="*/ 70 w 117"/>
                  <a:gd name="T21" fmla="*/ 91 h 277"/>
                  <a:gd name="T22" fmla="*/ 76 w 117"/>
                  <a:gd name="T23" fmla="*/ 96 h 277"/>
                  <a:gd name="T24" fmla="*/ 91 w 117"/>
                  <a:gd name="T25" fmla="*/ 91 h 277"/>
                  <a:gd name="T26" fmla="*/ 91 w 117"/>
                  <a:gd name="T27" fmla="*/ 138 h 277"/>
                  <a:gd name="T28" fmla="*/ 91 w 117"/>
                  <a:gd name="T29" fmla="*/ 167 h 277"/>
                  <a:gd name="T30" fmla="*/ 91 w 117"/>
                  <a:gd name="T31" fmla="*/ 183 h 277"/>
                  <a:gd name="T32" fmla="*/ 86 w 117"/>
                  <a:gd name="T33" fmla="*/ 198 h 277"/>
                  <a:gd name="T34" fmla="*/ 80 w 117"/>
                  <a:gd name="T35" fmla="*/ 199 h 277"/>
                  <a:gd name="T36" fmla="*/ 82 w 117"/>
                  <a:gd name="T37" fmla="*/ 212 h 277"/>
                  <a:gd name="T38" fmla="*/ 59 w 117"/>
                  <a:gd name="T39" fmla="*/ 277 h 277"/>
                  <a:gd name="T40" fmla="*/ 55 w 117"/>
                  <a:gd name="T41" fmla="*/ 277 h 277"/>
                  <a:gd name="T42" fmla="*/ 52 w 117"/>
                  <a:gd name="T43" fmla="*/ 253 h 277"/>
                  <a:gd name="T44" fmla="*/ 37 w 117"/>
                  <a:gd name="T45" fmla="*/ 253 h 277"/>
                  <a:gd name="T46" fmla="*/ 7 w 117"/>
                  <a:gd name="T47" fmla="*/ 227 h 277"/>
                  <a:gd name="T48" fmla="*/ 0 w 117"/>
                  <a:gd name="T49" fmla="*/ 206 h 277"/>
                  <a:gd name="T50" fmla="*/ 7 w 117"/>
                  <a:gd name="T51" fmla="*/ 190 h 277"/>
                  <a:gd name="T52" fmla="*/ 7 w 117"/>
                  <a:gd name="T53" fmla="*/ 190 h 2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7"/>
                  <a:gd name="T83" fmla="*/ 117 w 117"/>
                  <a:gd name="T84" fmla="*/ 277 h 2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7">
                    <a:moveTo>
                      <a:pt x="7" y="190"/>
                    </a:moveTo>
                    <a:lnTo>
                      <a:pt x="28" y="175"/>
                    </a:lnTo>
                    <a:lnTo>
                      <a:pt x="58" y="136"/>
                    </a:lnTo>
                    <a:lnTo>
                      <a:pt x="5" y="94"/>
                    </a:lnTo>
                    <a:lnTo>
                      <a:pt x="3" y="55"/>
                    </a:lnTo>
                    <a:lnTo>
                      <a:pt x="28" y="0"/>
                    </a:lnTo>
                    <a:lnTo>
                      <a:pt x="107" y="28"/>
                    </a:lnTo>
                    <a:lnTo>
                      <a:pt x="109" y="38"/>
                    </a:lnTo>
                    <a:lnTo>
                      <a:pt x="99" y="68"/>
                    </a:lnTo>
                    <a:lnTo>
                      <a:pt x="91" y="75"/>
                    </a:lnTo>
                    <a:lnTo>
                      <a:pt x="89" y="91"/>
                    </a:lnTo>
                    <a:lnTo>
                      <a:pt x="97" y="96"/>
                    </a:lnTo>
                    <a:lnTo>
                      <a:pt x="117" y="91"/>
                    </a:lnTo>
                    <a:lnTo>
                      <a:pt x="117" y="138"/>
                    </a:lnTo>
                    <a:lnTo>
                      <a:pt x="117" y="167"/>
                    </a:lnTo>
                    <a:lnTo>
                      <a:pt x="117" y="183"/>
                    </a:lnTo>
                    <a:lnTo>
                      <a:pt x="110" y="198"/>
                    </a:lnTo>
                    <a:lnTo>
                      <a:pt x="102" y="199"/>
                    </a:lnTo>
                    <a:lnTo>
                      <a:pt x="105" y="212"/>
                    </a:lnTo>
                    <a:lnTo>
                      <a:pt x="76" y="277"/>
                    </a:lnTo>
                    <a:lnTo>
                      <a:pt x="70" y="277"/>
                    </a:lnTo>
                    <a:lnTo>
                      <a:pt x="67" y="253"/>
                    </a:lnTo>
                    <a:lnTo>
                      <a:pt x="47" y="253"/>
                    </a:lnTo>
                    <a:lnTo>
                      <a:pt x="7" y="227"/>
                    </a:lnTo>
                    <a:lnTo>
                      <a:pt x="0" y="206"/>
                    </a:lnTo>
                    <a:lnTo>
                      <a:pt x="7" y="19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3" name="Freeform 122"/>
              <p:cNvSpPr>
                <a:spLocks/>
              </p:cNvSpPr>
              <p:nvPr/>
            </p:nvSpPr>
            <p:spPr bwMode="auto">
              <a:xfrm>
                <a:off x="6626893" y="1692092"/>
                <a:ext cx="823055" cy="763128"/>
              </a:xfrm>
              <a:custGeom>
                <a:avLst/>
                <a:gdLst>
                  <a:gd name="T0" fmla="*/ 14 w 552"/>
                  <a:gd name="T1" fmla="*/ 440 h 481"/>
                  <a:gd name="T2" fmla="*/ 294 w 552"/>
                  <a:gd name="T3" fmla="*/ 374 h 481"/>
                  <a:gd name="T4" fmla="*/ 325 w 552"/>
                  <a:gd name="T5" fmla="*/ 414 h 481"/>
                  <a:gd name="T6" fmla="*/ 354 w 552"/>
                  <a:gd name="T7" fmla="*/ 432 h 481"/>
                  <a:gd name="T8" fmla="*/ 415 w 552"/>
                  <a:gd name="T9" fmla="*/ 460 h 481"/>
                  <a:gd name="T10" fmla="*/ 420 w 552"/>
                  <a:gd name="T11" fmla="*/ 481 h 481"/>
                  <a:gd name="T12" fmla="*/ 430 w 552"/>
                  <a:gd name="T13" fmla="*/ 452 h 481"/>
                  <a:gd name="T14" fmla="*/ 432 w 552"/>
                  <a:gd name="T15" fmla="*/ 411 h 481"/>
                  <a:gd name="T16" fmla="*/ 420 w 552"/>
                  <a:gd name="T17" fmla="*/ 334 h 481"/>
                  <a:gd name="T18" fmla="*/ 420 w 552"/>
                  <a:gd name="T19" fmla="*/ 253 h 481"/>
                  <a:gd name="T20" fmla="*/ 390 w 552"/>
                  <a:gd name="T21" fmla="*/ 134 h 481"/>
                  <a:gd name="T22" fmla="*/ 385 w 552"/>
                  <a:gd name="T23" fmla="*/ 83 h 481"/>
                  <a:gd name="T24" fmla="*/ 366 w 552"/>
                  <a:gd name="T25" fmla="*/ 0 h 481"/>
                  <a:gd name="T26" fmla="*/ 274 w 552"/>
                  <a:gd name="T27" fmla="*/ 28 h 481"/>
                  <a:gd name="T28" fmla="*/ 225 w 552"/>
                  <a:gd name="T29" fmla="*/ 96 h 481"/>
                  <a:gd name="T30" fmla="*/ 221 w 552"/>
                  <a:gd name="T31" fmla="*/ 113 h 481"/>
                  <a:gd name="T32" fmla="*/ 192 w 552"/>
                  <a:gd name="T33" fmla="*/ 154 h 481"/>
                  <a:gd name="T34" fmla="*/ 200 w 552"/>
                  <a:gd name="T35" fmla="*/ 168 h 481"/>
                  <a:gd name="T36" fmla="*/ 206 w 552"/>
                  <a:gd name="T37" fmla="*/ 180 h 481"/>
                  <a:gd name="T38" fmla="*/ 201 w 552"/>
                  <a:gd name="T39" fmla="*/ 183 h 481"/>
                  <a:gd name="T40" fmla="*/ 211 w 552"/>
                  <a:gd name="T41" fmla="*/ 199 h 481"/>
                  <a:gd name="T42" fmla="*/ 212 w 552"/>
                  <a:gd name="T43" fmla="*/ 214 h 481"/>
                  <a:gd name="T44" fmla="*/ 184 w 552"/>
                  <a:gd name="T45" fmla="*/ 248 h 481"/>
                  <a:gd name="T46" fmla="*/ 141 w 552"/>
                  <a:gd name="T47" fmla="*/ 262 h 481"/>
                  <a:gd name="T48" fmla="*/ 132 w 552"/>
                  <a:gd name="T49" fmla="*/ 272 h 481"/>
                  <a:gd name="T50" fmla="*/ 117 w 552"/>
                  <a:gd name="T51" fmla="*/ 264 h 481"/>
                  <a:gd name="T52" fmla="*/ 70 w 552"/>
                  <a:gd name="T53" fmla="*/ 270 h 481"/>
                  <a:gd name="T54" fmla="*/ 35 w 552"/>
                  <a:gd name="T55" fmla="*/ 288 h 481"/>
                  <a:gd name="T56" fmla="*/ 35 w 552"/>
                  <a:gd name="T57" fmla="*/ 311 h 481"/>
                  <a:gd name="T58" fmla="*/ 41 w 552"/>
                  <a:gd name="T59" fmla="*/ 325 h 481"/>
                  <a:gd name="T60" fmla="*/ 47 w 552"/>
                  <a:gd name="T61" fmla="*/ 325 h 481"/>
                  <a:gd name="T62" fmla="*/ 52 w 552"/>
                  <a:gd name="T63" fmla="*/ 343 h 481"/>
                  <a:gd name="T64" fmla="*/ 43 w 552"/>
                  <a:gd name="T65" fmla="*/ 353 h 481"/>
                  <a:gd name="T66" fmla="*/ 39 w 552"/>
                  <a:gd name="T67" fmla="*/ 369 h 481"/>
                  <a:gd name="T68" fmla="*/ 0 w 552"/>
                  <a:gd name="T69" fmla="*/ 414 h 481"/>
                  <a:gd name="T70" fmla="*/ 14 w 552"/>
                  <a:gd name="T71" fmla="*/ 440 h 481"/>
                  <a:gd name="T72" fmla="*/ 14 w 552"/>
                  <a:gd name="T73" fmla="*/ 440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0"/>
                    </a:moveTo>
                    <a:lnTo>
                      <a:pt x="377" y="374"/>
                    </a:lnTo>
                    <a:lnTo>
                      <a:pt x="416" y="414"/>
                    </a:lnTo>
                    <a:lnTo>
                      <a:pt x="452" y="432"/>
                    </a:lnTo>
                    <a:lnTo>
                      <a:pt x="531" y="460"/>
                    </a:lnTo>
                    <a:lnTo>
                      <a:pt x="537" y="481"/>
                    </a:lnTo>
                    <a:lnTo>
                      <a:pt x="550" y="452"/>
                    </a:lnTo>
                    <a:lnTo>
                      <a:pt x="552" y="411"/>
                    </a:lnTo>
                    <a:lnTo>
                      <a:pt x="537" y="334"/>
                    </a:lnTo>
                    <a:lnTo>
                      <a:pt x="537" y="253"/>
                    </a:lnTo>
                    <a:lnTo>
                      <a:pt x="499" y="134"/>
                    </a:lnTo>
                    <a:lnTo>
                      <a:pt x="492" y="83"/>
                    </a:lnTo>
                    <a:lnTo>
                      <a:pt x="468" y="0"/>
                    </a:lnTo>
                    <a:lnTo>
                      <a:pt x="351" y="28"/>
                    </a:lnTo>
                    <a:lnTo>
                      <a:pt x="287" y="96"/>
                    </a:lnTo>
                    <a:lnTo>
                      <a:pt x="283" y="113"/>
                    </a:lnTo>
                    <a:lnTo>
                      <a:pt x="246" y="154"/>
                    </a:lnTo>
                    <a:lnTo>
                      <a:pt x="256" y="168"/>
                    </a:lnTo>
                    <a:lnTo>
                      <a:pt x="264" y="180"/>
                    </a:lnTo>
                    <a:lnTo>
                      <a:pt x="257" y="183"/>
                    </a:lnTo>
                    <a:lnTo>
                      <a:pt x="269" y="199"/>
                    </a:lnTo>
                    <a:lnTo>
                      <a:pt x="270" y="214"/>
                    </a:lnTo>
                    <a:lnTo>
                      <a:pt x="235" y="248"/>
                    </a:lnTo>
                    <a:lnTo>
                      <a:pt x="181" y="262"/>
                    </a:lnTo>
                    <a:lnTo>
                      <a:pt x="168" y="272"/>
                    </a:lnTo>
                    <a:lnTo>
                      <a:pt x="149" y="264"/>
                    </a:lnTo>
                    <a:lnTo>
                      <a:pt x="89" y="270"/>
                    </a:lnTo>
                    <a:lnTo>
                      <a:pt x="45" y="288"/>
                    </a:lnTo>
                    <a:lnTo>
                      <a:pt x="45" y="311"/>
                    </a:lnTo>
                    <a:lnTo>
                      <a:pt x="53" y="325"/>
                    </a:lnTo>
                    <a:lnTo>
                      <a:pt x="60" y="325"/>
                    </a:lnTo>
                    <a:lnTo>
                      <a:pt x="66" y="343"/>
                    </a:lnTo>
                    <a:lnTo>
                      <a:pt x="55" y="353"/>
                    </a:lnTo>
                    <a:lnTo>
                      <a:pt x="50" y="369"/>
                    </a:lnTo>
                    <a:lnTo>
                      <a:pt x="0" y="414"/>
                    </a:lnTo>
                    <a:lnTo>
                      <a:pt x="18" y="44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4" name="Freeform 123"/>
              <p:cNvSpPr>
                <a:spLocks/>
              </p:cNvSpPr>
              <p:nvPr/>
            </p:nvSpPr>
            <p:spPr bwMode="auto">
              <a:xfrm>
                <a:off x="7391648" y="2486088"/>
                <a:ext cx="22291" cy="34298"/>
              </a:xfrm>
              <a:custGeom>
                <a:avLst/>
                <a:gdLst>
                  <a:gd name="T0" fmla="*/ 0 w 15"/>
                  <a:gd name="T1" fmla="*/ 19 h 23"/>
                  <a:gd name="T2" fmla="*/ 2 w 15"/>
                  <a:gd name="T3" fmla="*/ 7 h 23"/>
                  <a:gd name="T4" fmla="*/ 7 w 15"/>
                  <a:gd name="T5" fmla="*/ 0 h 23"/>
                  <a:gd name="T6" fmla="*/ 11 w 15"/>
                  <a:gd name="T7" fmla="*/ 5 h 23"/>
                  <a:gd name="T8" fmla="*/ 0 w 15"/>
                  <a:gd name="T9" fmla="*/ 19 h 23"/>
                  <a:gd name="T10" fmla="*/ 0 w 15"/>
                  <a:gd name="T11" fmla="*/ 19 h 23"/>
                  <a:gd name="T12" fmla="*/ 0 w 15"/>
                  <a:gd name="T13" fmla="*/ 19 h 23"/>
                  <a:gd name="T14" fmla="*/ 0 60000 65536"/>
                  <a:gd name="T15" fmla="*/ 0 60000 65536"/>
                  <a:gd name="T16" fmla="*/ 0 60000 65536"/>
                  <a:gd name="T17" fmla="*/ 0 60000 65536"/>
                  <a:gd name="T18" fmla="*/ 0 60000 65536"/>
                  <a:gd name="T19" fmla="*/ 0 60000 65536"/>
                  <a:gd name="T20" fmla="*/ 0 60000 65536"/>
                  <a:gd name="T21" fmla="*/ 0 w 15"/>
                  <a:gd name="T22" fmla="*/ 0 h 23"/>
                  <a:gd name="T23" fmla="*/ 15 w 15"/>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3">
                    <a:moveTo>
                      <a:pt x="0" y="23"/>
                    </a:moveTo>
                    <a:lnTo>
                      <a:pt x="2" y="7"/>
                    </a:lnTo>
                    <a:lnTo>
                      <a:pt x="10" y="0"/>
                    </a:lnTo>
                    <a:lnTo>
                      <a:pt x="15" y="5"/>
                    </a:lnTo>
                    <a:lnTo>
                      <a:pt x="0" y="23"/>
                    </a:lnTo>
                    <a:close/>
                  </a:path>
                </a:pathLst>
              </a:custGeom>
              <a:solidFill>
                <a:srgbClr val="A9EBD9"/>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5" name="Freeform 124"/>
              <p:cNvSpPr>
                <a:spLocks/>
              </p:cNvSpPr>
              <p:nvPr/>
            </p:nvSpPr>
            <p:spPr bwMode="auto">
              <a:xfrm>
                <a:off x="7415654" y="2342036"/>
                <a:ext cx="257205" cy="156056"/>
              </a:xfrm>
              <a:custGeom>
                <a:avLst/>
                <a:gdLst>
                  <a:gd name="T0" fmla="*/ 9 w 172"/>
                  <a:gd name="T1" fmla="*/ 102 h 98"/>
                  <a:gd name="T2" fmla="*/ 57 w 172"/>
                  <a:gd name="T3" fmla="*/ 68 h 98"/>
                  <a:gd name="T4" fmla="*/ 90 w 172"/>
                  <a:gd name="T5" fmla="*/ 45 h 98"/>
                  <a:gd name="T6" fmla="*/ 57 w 172"/>
                  <a:gd name="T7" fmla="*/ 80 h 98"/>
                  <a:gd name="T8" fmla="*/ 59 w 172"/>
                  <a:gd name="T9" fmla="*/ 81 h 98"/>
                  <a:gd name="T10" fmla="*/ 110 w 172"/>
                  <a:gd name="T11" fmla="*/ 34 h 98"/>
                  <a:gd name="T12" fmla="*/ 136 w 172"/>
                  <a:gd name="T13" fmla="*/ 4 h 98"/>
                  <a:gd name="T14" fmla="*/ 133 w 172"/>
                  <a:gd name="T15" fmla="*/ 0 h 98"/>
                  <a:gd name="T16" fmla="*/ 110 w 172"/>
                  <a:gd name="T17" fmla="*/ 16 h 98"/>
                  <a:gd name="T18" fmla="*/ 107 w 172"/>
                  <a:gd name="T19" fmla="*/ 14 h 98"/>
                  <a:gd name="T20" fmla="*/ 96 w 172"/>
                  <a:gd name="T21" fmla="*/ 34 h 98"/>
                  <a:gd name="T22" fmla="*/ 89 w 172"/>
                  <a:gd name="T23" fmla="*/ 34 h 98"/>
                  <a:gd name="T24" fmla="*/ 106 w 172"/>
                  <a:gd name="T25" fmla="*/ 0 h 98"/>
                  <a:gd name="T26" fmla="*/ 88 w 172"/>
                  <a:gd name="T27" fmla="*/ 26 h 98"/>
                  <a:gd name="T28" fmla="*/ 26 w 172"/>
                  <a:gd name="T29" fmla="*/ 55 h 98"/>
                  <a:gd name="T30" fmla="*/ 16 w 172"/>
                  <a:gd name="T31" fmla="*/ 75 h 98"/>
                  <a:gd name="T32" fmla="*/ 8 w 172"/>
                  <a:gd name="T33" fmla="*/ 78 h 98"/>
                  <a:gd name="T34" fmla="*/ 0 w 172"/>
                  <a:gd name="T35" fmla="*/ 93 h 98"/>
                  <a:gd name="T36" fmla="*/ 9 w 172"/>
                  <a:gd name="T37" fmla="*/ 102 h 98"/>
                  <a:gd name="T38" fmla="*/ 9 w 172"/>
                  <a:gd name="T39" fmla="*/ 102 h 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2"/>
                  <a:gd name="T61" fmla="*/ 0 h 98"/>
                  <a:gd name="T62" fmla="*/ 172 w 172"/>
                  <a:gd name="T63" fmla="*/ 98 h 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2" h="98">
                    <a:moveTo>
                      <a:pt x="13" y="98"/>
                    </a:moveTo>
                    <a:lnTo>
                      <a:pt x="73" y="64"/>
                    </a:lnTo>
                    <a:lnTo>
                      <a:pt x="115" y="45"/>
                    </a:lnTo>
                    <a:lnTo>
                      <a:pt x="72" y="76"/>
                    </a:lnTo>
                    <a:lnTo>
                      <a:pt x="75" y="77"/>
                    </a:lnTo>
                    <a:lnTo>
                      <a:pt x="140" y="34"/>
                    </a:lnTo>
                    <a:lnTo>
                      <a:pt x="172" y="4"/>
                    </a:lnTo>
                    <a:lnTo>
                      <a:pt x="169" y="0"/>
                    </a:lnTo>
                    <a:lnTo>
                      <a:pt x="140" y="16"/>
                    </a:lnTo>
                    <a:lnTo>
                      <a:pt x="136" y="14"/>
                    </a:lnTo>
                    <a:lnTo>
                      <a:pt x="122" y="34"/>
                    </a:lnTo>
                    <a:lnTo>
                      <a:pt x="114" y="34"/>
                    </a:lnTo>
                    <a:lnTo>
                      <a:pt x="135" y="0"/>
                    </a:lnTo>
                    <a:lnTo>
                      <a:pt x="112" y="26"/>
                    </a:lnTo>
                    <a:lnTo>
                      <a:pt x="34" y="51"/>
                    </a:lnTo>
                    <a:lnTo>
                      <a:pt x="20" y="71"/>
                    </a:lnTo>
                    <a:lnTo>
                      <a:pt x="8" y="74"/>
                    </a:lnTo>
                    <a:lnTo>
                      <a:pt x="0" y="89"/>
                    </a:lnTo>
                    <a:lnTo>
                      <a:pt x="13" y="98"/>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6" name="Freeform 125"/>
              <p:cNvSpPr>
                <a:spLocks/>
              </p:cNvSpPr>
              <p:nvPr/>
            </p:nvSpPr>
            <p:spPr bwMode="auto">
              <a:xfrm>
                <a:off x="7427656" y="2173977"/>
                <a:ext cx="240058" cy="236656"/>
              </a:xfrm>
              <a:custGeom>
                <a:avLst/>
                <a:gdLst>
                  <a:gd name="T0" fmla="*/ 11 w 161"/>
                  <a:gd name="T1" fmla="*/ 108 h 149"/>
                  <a:gd name="T2" fmla="*/ 9 w 161"/>
                  <a:gd name="T3" fmla="*/ 149 h 149"/>
                  <a:gd name="T4" fmla="*/ 21 w 161"/>
                  <a:gd name="T5" fmla="*/ 145 h 149"/>
                  <a:gd name="T6" fmla="*/ 44 w 161"/>
                  <a:gd name="T7" fmla="*/ 123 h 149"/>
                  <a:gd name="T8" fmla="*/ 52 w 161"/>
                  <a:gd name="T9" fmla="*/ 103 h 149"/>
                  <a:gd name="T10" fmla="*/ 56 w 161"/>
                  <a:gd name="T11" fmla="*/ 108 h 149"/>
                  <a:gd name="T12" fmla="*/ 89 w 161"/>
                  <a:gd name="T13" fmla="*/ 97 h 149"/>
                  <a:gd name="T14" fmla="*/ 91 w 161"/>
                  <a:gd name="T15" fmla="*/ 89 h 149"/>
                  <a:gd name="T16" fmla="*/ 96 w 161"/>
                  <a:gd name="T17" fmla="*/ 92 h 149"/>
                  <a:gd name="T18" fmla="*/ 102 w 161"/>
                  <a:gd name="T19" fmla="*/ 86 h 149"/>
                  <a:gd name="T20" fmla="*/ 113 w 161"/>
                  <a:gd name="T21" fmla="*/ 84 h 149"/>
                  <a:gd name="T22" fmla="*/ 125 w 161"/>
                  <a:gd name="T23" fmla="*/ 76 h 149"/>
                  <a:gd name="T24" fmla="*/ 113 w 161"/>
                  <a:gd name="T25" fmla="*/ 0 h 149"/>
                  <a:gd name="T26" fmla="*/ 0 w 161"/>
                  <a:gd name="T27" fmla="*/ 31 h 149"/>
                  <a:gd name="T28" fmla="*/ 11 w 161"/>
                  <a:gd name="T29" fmla="*/ 108 h 149"/>
                  <a:gd name="T30" fmla="*/ 11 w 161"/>
                  <a:gd name="T31" fmla="*/ 108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1"/>
                  <a:gd name="T49" fmla="*/ 0 h 149"/>
                  <a:gd name="T50" fmla="*/ 161 w 161"/>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1" h="149">
                    <a:moveTo>
                      <a:pt x="15" y="108"/>
                    </a:moveTo>
                    <a:lnTo>
                      <a:pt x="13" y="149"/>
                    </a:lnTo>
                    <a:lnTo>
                      <a:pt x="26" y="145"/>
                    </a:lnTo>
                    <a:lnTo>
                      <a:pt x="57" y="123"/>
                    </a:lnTo>
                    <a:lnTo>
                      <a:pt x="67" y="103"/>
                    </a:lnTo>
                    <a:lnTo>
                      <a:pt x="73" y="108"/>
                    </a:lnTo>
                    <a:lnTo>
                      <a:pt x="115" y="97"/>
                    </a:lnTo>
                    <a:lnTo>
                      <a:pt x="117" y="89"/>
                    </a:lnTo>
                    <a:lnTo>
                      <a:pt x="124" y="92"/>
                    </a:lnTo>
                    <a:lnTo>
                      <a:pt x="132" y="86"/>
                    </a:lnTo>
                    <a:lnTo>
                      <a:pt x="145" y="84"/>
                    </a:lnTo>
                    <a:lnTo>
                      <a:pt x="161" y="76"/>
                    </a:lnTo>
                    <a:lnTo>
                      <a:pt x="145" y="0"/>
                    </a:lnTo>
                    <a:lnTo>
                      <a:pt x="0" y="31"/>
                    </a:lnTo>
                    <a:lnTo>
                      <a:pt x="15" y="108"/>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7" name="Freeform 126"/>
              <p:cNvSpPr>
                <a:spLocks/>
              </p:cNvSpPr>
              <p:nvPr/>
            </p:nvSpPr>
            <p:spPr bwMode="auto">
              <a:xfrm>
                <a:off x="7643708" y="2160257"/>
                <a:ext cx="108026" cy="133762"/>
              </a:xfrm>
              <a:custGeom>
                <a:avLst/>
                <a:gdLst>
                  <a:gd name="T0" fmla="*/ 12 w 72"/>
                  <a:gd name="T1" fmla="*/ 84 h 84"/>
                  <a:gd name="T2" fmla="*/ 38 w 72"/>
                  <a:gd name="T3" fmla="*/ 73 h 84"/>
                  <a:gd name="T4" fmla="*/ 38 w 72"/>
                  <a:gd name="T5" fmla="*/ 39 h 84"/>
                  <a:gd name="T6" fmla="*/ 43 w 72"/>
                  <a:gd name="T7" fmla="*/ 47 h 84"/>
                  <a:gd name="T8" fmla="*/ 44 w 72"/>
                  <a:gd name="T9" fmla="*/ 63 h 84"/>
                  <a:gd name="T10" fmla="*/ 50 w 72"/>
                  <a:gd name="T11" fmla="*/ 63 h 84"/>
                  <a:gd name="T12" fmla="*/ 57 w 72"/>
                  <a:gd name="T13" fmla="*/ 47 h 84"/>
                  <a:gd name="T14" fmla="*/ 50 w 72"/>
                  <a:gd name="T15" fmla="*/ 29 h 84"/>
                  <a:gd name="T16" fmla="*/ 38 w 72"/>
                  <a:gd name="T17" fmla="*/ 26 h 84"/>
                  <a:gd name="T18" fmla="*/ 27 w 72"/>
                  <a:gd name="T19" fmla="*/ 3 h 84"/>
                  <a:gd name="T20" fmla="*/ 21 w 72"/>
                  <a:gd name="T21" fmla="*/ 0 h 84"/>
                  <a:gd name="T22" fmla="*/ 0 w 72"/>
                  <a:gd name="T23" fmla="*/ 8 h 84"/>
                  <a:gd name="T24" fmla="*/ 12 w 72"/>
                  <a:gd name="T25" fmla="*/ 84 h 84"/>
                  <a:gd name="T26" fmla="*/ 12 w 72"/>
                  <a:gd name="T27" fmla="*/ 84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
                  <a:gd name="T43" fmla="*/ 0 h 84"/>
                  <a:gd name="T44" fmla="*/ 72 w 72"/>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 h="84">
                    <a:moveTo>
                      <a:pt x="16" y="84"/>
                    </a:moveTo>
                    <a:lnTo>
                      <a:pt x="47" y="73"/>
                    </a:lnTo>
                    <a:lnTo>
                      <a:pt x="47" y="39"/>
                    </a:lnTo>
                    <a:lnTo>
                      <a:pt x="55" y="47"/>
                    </a:lnTo>
                    <a:lnTo>
                      <a:pt x="56" y="63"/>
                    </a:lnTo>
                    <a:lnTo>
                      <a:pt x="63" y="63"/>
                    </a:lnTo>
                    <a:lnTo>
                      <a:pt x="72" y="47"/>
                    </a:lnTo>
                    <a:lnTo>
                      <a:pt x="63" y="29"/>
                    </a:lnTo>
                    <a:lnTo>
                      <a:pt x="47" y="26"/>
                    </a:lnTo>
                    <a:lnTo>
                      <a:pt x="35" y="3"/>
                    </a:lnTo>
                    <a:lnTo>
                      <a:pt x="25" y="0"/>
                    </a:lnTo>
                    <a:lnTo>
                      <a:pt x="0" y="8"/>
                    </a:lnTo>
                    <a:lnTo>
                      <a:pt x="16" y="8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8" name="Freeform 127"/>
              <p:cNvSpPr>
                <a:spLocks/>
              </p:cNvSpPr>
              <p:nvPr/>
            </p:nvSpPr>
            <p:spPr bwMode="auto">
              <a:xfrm>
                <a:off x="7427656" y="1993913"/>
                <a:ext cx="462968" cy="241800"/>
              </a:xfrm>
              <a:custGeom>
                <a:avLst/>
                <a:gdLst>
                  <a:gd name="T0" fmla="*/ 0 w 311"/>
                  <a:gd name="T1" fmla="*/ 140 h 153"/>
                  <a:gd name="T2" fmla="*/ 113 w 311"/>
                  <a:gd name="T3" fmla="*/ 109 h 153"/>
                  <a:gd name="T4" fmla="*/ 132 w 311"/>
                  <a:gd name="T5" fmla="*/ 101 h 153"/>
                  <a:gd name="T6" fmla="*/ 140 w 311"/>
                  <a:gd name="T7" fmla="*/ 104 h 153"/>
                  <a:gd name="T8" fmla="*/ 149 w 311"/>
                  <a:gd name="T9" fmla="*/ 127 h 153"/>
                  <a:gd name="T10" fmla="*/ 161 w 311"/>
                  <a:gd name="T11" fmla="*/ 130 h 153"/>
                  <a:gd name="T12" fmla="*/ 169 w 311"/>
                  <a:gd name="T13" fmla="*/ 148 h 153"/>
                  <a:gd name="T14" fmla="*/ 177 w 311"/>
                  <a:gd name="T15" fmla="*/ 149 h 153"/>
                  <a:gd name="T16" fmla="*/ 184 w 311"/>
                  <a:gd name="T17" fmla="*/ 131 h 153"/>
                  <a:gd name="T18" fmla="*/ 189 w 311"/>
                  <a:gd name="T19" fmla="*/ 117 h 153"/>
                  <a:gd name="T20" fmla="*/ 197 w 311"/>
                  <a:gd name="T21" fmla="*/ 136 h 153"/>
                  <a:gd name="T22" fmla="*/ 241 w 311"/>
                  <a:gd name="T23" fmla="*/ 119 h 153"/>
                  <a:gd name="T24" fmla="*/ 238 w 311"/>
                  <a:gd name="T25" fmla="*/ 97 h 153"/>
                  <a:gd name="T26" fmla="*/ 226 w 311"/>
                  <a:gd name="T27" fmla="*/ 74 h 153"/>
                  <a:gd name="T28" fmla="*/ 222 w 311"/>
                  <a:gd name="T29" fmla="*/ 71 h 153"/>
                  <a:gd name="T30" fmla="*/ 212 w 311"/>
                  <a:gd name="T31" fmla="*/ 72 h 153"/>
                  <a:gd name="T32" fmla="*/ 214 w 311"/>
                  <a:gd name="T33" fmla="*/ 76 h 153"/>
                  <a:gd name="T34" fmla="*/ 223 w 311"/>
                  <a:gd name="T35" fmla="*/ 76 h 153"/>
                  <a:gd name="T36" fmla="*/ 228 w 311"/>
                  <a:gd name="T37" fmla="*/ 101 h 153"/>
                  <a:gd name="T38" fmla="*/ 209 w 311"/>
                  <a:gd name="T39" fmla="*/ 110 h 153"/>
                  <a:gd name="T40" fmla="*/ 184 w 311"/>
                  <a:gd name="T41" fmla="*/ 89 h 153"/>
                  <a:gd name="T42" fmla="*/ 177 w 311"/>
                  <a:gd name="T43" fmla="*/ 71 h 153"/>
                  <a:gd name="T44" fmla="*/ 166 w 311"/>
                  <a:gd name="T45" fmla="*/ 64 h 153"/>
                  <a:gd name="T46" fmla="*/ 166 w 311"/>
                  <a:gd name="T47" fmla="*/ 71 h 153"/>
                  <a:gd name="T48" fmla="*/ 154 w 311"/>
                  <a:gd name="T49" fmla="*/ 58 h 153"/>
                  <a:gd name="T50" fmla="*/ 162 w 311"/>
                  <a:gd name="T51" fmla="*/ 42 h 153"/>
                  <a:gd name="T52" fmla="*/ 170 w 311"/>
                  <a:gd name="T53" fmla="*/ 27 h 153"/>
                  <a:gd name="T54" fmla="*/ 156 w 311"/>
                  <a:gd name="T55" fmla="*/ 0 h 153"/>
                  <a:gd name="T56" fmla="*/ 132 w 311"/>
                  <a:gd name="T57" fmla="*/ 22 h 153"/>
                  <a:gd name="T58" fmla="*/ 52 w 311"/>
                  <a:gd name="T59" fmla="*/ 48 h 153"/>
                  <a:gd name="T60" fmla="*/ 0 w 311"/>
                  <a:gd name="T61" fmla="*/ 63 h 153"/>
                  <a:gd name="T62" fmla="*/ 0 w 311"/>
                  <a:gd name="T63" fmla="*/ 140 h 153"/>
                  <a:gd name="T64" fmla="*/ 0 w 311"/>
                  <a:gd name="T65" fmla="*/ 140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3"/>
                  <a:gd name="T101" fmla="*/ 311 w 311"/>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3">
                    <a:moveTo>
                      <a:pt x="0" y="144"/>
                    </a:moveTo>
                    <a:lnTo>
                      <a:pt x="145" y="113"/>
                    </a:lnTo>
                    <a:lnTo>
                      <a:pt x="170" y="105"/>
                    </a:lnTo>
                    <a:lnTo>
                      <a:pt x="180" y="108"/>
                    </a:lnTo>
                    <a:lnTo>
                      <a:pt x="192" y="131"/>
                    </a:lnTo>
                    <a:lnTo>
                      <a:pt x="208" y="134"/>
                    </a:lnTo>
                    <a:lnTo>
                      <a:pt x="217" y="152"/>
                    </a:lnTo>
                    <a:lnTo>
                      <a:pt x="227" y="153"/>
                    </a:lnTo>
                    <a:lnTo>
                      <a:pt x="238" y="135"/>
                    </a:lnTo>
                    <a:lnTo>
                      <a:pt x="243" y="121"/>
                    </a:lnTo>
                    <a:lnTo>
                      <a:pt x="255" y="140"/>
                    </a:lnTo>
                    <a:lnTo>
                      <a:pt x="311" y="123"/>
                    </a:lnTo>
                    <a:lnTo>
                      <a:pt x="308" y="101"/>
                    </a:lnTo>
                    <a:lnTo>
                      <a:pt x="292" y="74"/>
                    </a:lnTo>
                    <a:lnTo>
                      <a:pt x="284" y="71"/>
                    </a:lnTo>
                    <a:lnTo>
                      <a:pt x="274" y="72"/>
                    </a:lnTo>
                    <a:lnTo>
                      <a:pt x="276" y="77"/>
                    </a:lnTo>
                    <a:lnTo>
                      <a:pt x="289" y="79"/>
                    </a:lnTo>
                    <a:lnTo>
                      <a:pt x="294" y="105"/>
                    </a:lnTo>
                    <a:lnTo>
                      <a:pt x="271" y="114"/>
                    </a:lnTo>
                    <a:lnTo>
                      <a:pt x="238" y="93"/>
                    </a:lnTo>
                    <a:lnTo>
                      <a:pt x="227" y="71"/>
                    </a:lnTo>
                    <a:lnTo>
                      <a:pt x="213" y="64"/>
                    </a:lnTo>
                    <a:lnTo>
                      <a:pt x="213" y="71"/>
                    </a:lnTo>
                    <a:lnTo>
                      <a:pt x="198" y="58"/>
                    </a:lnTo>
                    <a:lnTo>
                      <a:pt x="209" y="42"/>
                    </a:lnTo>
                    <a:lnTo>
                      <a:pt x="219" y="27"/>
                    </a:lnTo>
                    <a:lnTo>
                      <a:pt x="201" y="0"/>
                    </a:lnTo>
                    <a:lnTo>
                      <a:pt x="170" y="22"/>
                    </a:lnTo>
                    <a:lnTo>
                      <a:pt x="67" y="48"/>
                    </a:lnTo>
                    <a:lnTo>
                      <a:pt x="0" y="63"/>
                    </a:lnTo>
                    <a:lnTo>
                      <a:pt x="0" y="14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49" name="Freeform 128"/>
              <p:cNvSpPr>
                <a:spLocks/>
              </p:cNvSpPr>
              <p:nvPr/>
            </p:nvSpPr>
            <p:spPr bwMode="auto">
              <a:xfrm>
                <a:off x="7798031" y="2227139"/>
                <a:ext cx="42868" cy="37728"/>
              </a:xfrm>
              <a:custGeom>
                <a:avLst/>
                <a:gdLst>
                  <a:gd name="T0" fmla="*/ 0 w 29"/>
                  <a:gd name="T1" fmla="*/ 27 h 23"/>
                  <a:gd name="T2" fmla="*/ 9 w 29"/>
                  <a:gd name="T3" fmla="*/ 0 h 23"/>
                  <a:gd name="T4" fmla="*/ 21 w 29"/>
                  <a:gd name="T5" fmla="*/ 10 h 23"/>
                  <a:gd name="T6" fmla="*/ 0 w 29"/>
                  <a:gd name="T7" fmla="*/ 27 h 23"/>
                  <a:gd name="T8" fmla="*/ 0 w 29"/>
                  <a:gd name="T9" fmla="*/ 27 h 23"/>
                  <a:gd name="T10" fmla="*/ 0 w 29"/>
                  <a:gd name="T11" fmla="*/ 27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0" y="23"/>
                    </a:moveTo>
                    <a:lnTo>
                      <a:pt x="13" y="0"/>
                    </a:lnTo>
                    <a:lnTo>
                      <a:pt x="29" y="10"/>
                    </a:lnTo>
                    <a:lnTo>
                      <a:pt x="0" y="23"/>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0" name="Freeform 129"/>
              <p:cNvSpPr>
                <a:spLocks/>
              </p:cNvSpPr>
              <p:nvPr/>
            </p:nvSpPr>
            <p:spPr bwMode="auto">
              <a:xfrm>
                <a:off x="7875193" y="2221994"/>
                <a:ext cx="34294" cy="25724"/>
              </a:xfrm>
              <a:custGeom>
                <a:avLst/>
                <a:gdLst>
                  <a:gd name="T0" fmla="*/ 0 w 23"/>
                  <a:gd name="T1" fmla="*/ 16 h 16"/>
                  <a:gd name="T2" fmla="*/ 9 w 23"/>
                  <a:gd name="T3" fmla="*/ 0 h 16"/>
                  <a:gd name="T4" fmla="*/ 16 w 23"/>
                  <a:gd name="T5" fmla="*/ 12 h 16"/>
                  <a:gd name="T6" fmla="*/ 0 w 23"/>
                  <a:gd name="T7" fmla="*/ 16 h 16"/>
                  <a:gd name="T8" fmla="*/ 0 w 23"/>
                  <a:gd name="T9" fmla="*/ 16 h 16"/>
                  <a:gd name="T10" fmla="*/ 0 w 23"/>
                  <a:gd name="T11" fmla="*/ 16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0" y="16"/>
                    </a:moveTo>
                    <a:lnTo>
                      <a:pt x="13" y="0"/>
                    </a:lnTo>
                    <a:lnTo>
                      <a:pt x="23" y="12"/>
                    </a:lnTo>
                    <a:lnTo>
                      <a:pt x="0" y="16"/>
                    </a:lnTo>
                    <a:close/>
                  </a:path>
                </a:pathLst>
              </a:custGeom>
              <a:solidFill>
                <a:srgbClr val="FFFFFF"/>
              </a:solidFill>
              <a:ln w="9525">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1" name="Freeform 130"/>
              <p:cNvSpPr>
                <a:spLocks/>
              </p:cNvSpPr>
              <p:nvPr/>
            </p:nvSpPr>
            <p:spPr bwMode="auto">
              <a:xfrm>
                <a:off x="7324774" y="1635499"/>
                <a:ext cx="224626" cy="457878"/>
              </a:xfrm>
              <a:custGeom>
                <a:avLst/>
                <a:gdLst>
                  <a:gd name="T0" fmla="*/ 20 w 150"/>
                  <a:gd name="T1" fmla="*/ 118 h 288"/>
                  <a:gd name="T2" fmla="*/ 23 w 150"/>
                  <a:gd name="T3" fmla="*/ 173 h 288"/>
                  <a:gd name="T4" fmla="*/ 54 w 150"/>
                  <a:gd name="T5" fmla="*/ 292 h 288"/>
                  <a:gd name="T6" fmla="*/ 106 w 150"/>
                  <a:gd name="T7" fmla="*/ 277 h 288"/>
                  <a:gd name="T8" fmla="*/ 102 w 150"/>
                  <a:gd name="T9" fmla="*/ 105 h 288"/>
                  <a:gd name="T10" fmla="*/ 117 w 150"/>
                  <a:gd name="T11" fmla="*/ 72 h 288"/>
                  <a:gd name="T12" fmla="*/ 117 w 150"/>
                  <a:gd name="T13" fmla="*/ 0 h 288"/>
                  <a:gd name="T14" fmla="*/ 0 w 150"/>
                  <a:gd name="T15" fmla="*/ 35 h 288"/>
                  <a:gd name="T16" fmla="*/ 20 w 150"/>
                  <a:gd name="T17" fmla="*/ 118 h 288"/>
                  <a:gd name="T18" fmla="*/ 20 w 150"/>
                  <a:gd name="T19" fmla="*/ 11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288"/>
                  <a:gd name="T32" fmla="*/ 150 w 150"/>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288">
                    <a:moveTo>
                      <a:pt x="24" y="118"/>
                    </a:moveTo>
                    <a:lnTo>
                      <a:pt x="31" y="169"/>
                    </a:lnTo>
                    <a:lnTo>
                      <a:pt x="69" y="288"/>
                    </a:lnTo>
                    <a:lnTo>
                      <a:pt x="136" y="273"/>
                    </a:lnTo>
                    <a:lnTo>
                      <a:pt x="131" y="105"/>
                    </a:lnTo>
                    <a:lnTo>
                      <a:pt x="149" y="72"/>
                    </a:lnTo>
                    <a:lnTo>
                      <a:pt x="150" y="0"/>
                    </a:lnTo>
                    <a:lnTo>
                      <a:pt x="0" y="35"/>
                    </a:lnTo>
                    <a:lnTo>
                      <a:pt x="24" y="118"/>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2" name="Freeform 131"/>
              <p:cNvSpPr>
                <a:spLocks/>
              </p:cNvSpPr>
              <p:nvPr/>
            </p:nvSpPr>
            <p:spPr bwMode="auto">
              <a:xfrm>
                <a:off x="7520250" y="1566904"/>
                <a:ext cx="207479" cy="502465"/>
              </a:xfrm>
              <a:custGeom>
                <a:avLst/>
                <a:gdLst>
                  <a:gd name="T0" fmla="*/ 0 w 139"/>
                  <a:gd name="T1" fmla="*/ 148 h 316"/>
                  <a:gd name="T2" fmla="*/ 14 w 139"/>
                  <a:gd name="T3" fmla="*/ 115 h 316"/>
                  <a:gd name="T4" fmla="*/ 15 w 139"/>
                  <a:gd name="T5" fmla="*/ 43 h 316"/>
                  <a:gd name="T6" fmla="*/ 14 w 139"/>
                  <a:gd name="T7" fmla="*/ 15 h 316"/>
                  <a:gd name="T8" fmla="*/ 36 w 139"/>
                  <a:gd name="T9" fmla="*/ 0 h 316"/>
                  <a:gd name="T10" fmla="*/ 85 w 139"/>
                  <a:gd name="T11" fmla="*/ 202 h 316"/>
                  <a:gd name="T12" fmla="*/ 109 w 139"/>
                  <a:gd name="T13" fmla="*/ 244 h 316"/>
                  <a:gd name="T14" fmla="*/ 109 w 139"/>
                  <a:gd name="T15" fmla="*/ 272 h 316"/>
                  <a:gd name="T16" fmla="*/ 85 w 139"/>
                  <a:gd name="T17" fmla="*/ 294 h 316"/>
                  <a:gd name="T18" fmla="*/ 5 w 139"/>
                  <a:gd name="T19" fmla="*/ 320 h 316"/>
                  <a:gd name="T20" fmla="*/ 0 w 139"/>
                  <a:gd name="T21" fmla="*/ 148 h 316"/>
                  <a:gd name="T22" fmla="*/ 0 w 139"/>
                  <a:gd name="T23" fmla="*/ 148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316"/>
                  <a:gd name="T38" fmla="*/ 139 w 139"/>
                  <a:gd name="T39" fmla="*/ 316 h 3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316">
                    <a:moveTo>
                      <a:pt x="0" y="148"/>
                    </a:moveTo>
                    <a:lnTo>
                      <a:pt x="18" y="115"/>
                    </a:lnTo>
                    <a:lnTo>
                      <a:pt x="19" y="43"/>
                    </a:lnTo>
                    <a:lnTo>
                      <a:pt x="18" y="15"/>
                    </a:lnTo>
                    <a:lnTo>
                      <a:pt x="45" y="0"/>
                    </a:lnTo>
                    <a:lnTo>
                      <a:pt x="108" y="198"/>
                    </a:lnTo>
                    <a:lnTo>
                      <a:pt x="139" y="240"/>
                    </a:lnTo>
                    <a:lnTo>
                      <a:pt x="139" y="268"/>
                    </a:lnTo>
                    <a:lnTo>
                      <a:pt x="108" y="290"/>
                    </a:lnTo>
                    <a:lnTo>
                      <a:pt x="5" y="316"/>
                    </a:lnTo>
                    <a:lnTo>
                      <a:pt x="0" y="148"/>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3" name="Freeform 132"/>
              <p:cNvSpPr>
                <a:spLocks/>
              </p:cNvSpPr>
              <p:nvPr/>
            </p:nvSpPr>
            <p:spPr bwMode="auto">
              <a:xfrm>
                <a:off x="7587124" y="1122746"/>
                <a:ext cx="507550" cy="824864"/>
              </a:xfrm>
              <a:custGeom>
                <a:avLst/>
                <a:gdLst>
                  <a:gd name="T0" fmla="*/ 0 w 340"/>
                  <a:gd name="T1" fmla="*/ 280 h 520"/>
                  <a:gd name="T2" fmla="*/ 16 w 340"/>
                  <a:gd name="T3" fmla="*/ 282 h 520"/>
                  <a:gd name="T4" fmla="*/ 17 w 340"/>
                  <a:gd name="T5" fmla="*/ 248 h 520"/>
                  <a:gd name="T6" fmla="*/ 36 w 340"/>
                  <a:gd name="T7" fmla="*/ 201 h 520"/>
                  <a:gd name="T8" fmla="*/ 26 w 340"/>
                  <a:gd name="T9" fmla="*/ 167 h 520"/>
                  <a:gd name="T10" fmla="*/ 65 w 340"/>
                  <a:gd name="T11" fmla="*/ 4 h 520"/>
                  <a:gd name="T12" fmla="*/ 73 w 340"/>
                  <a:gd name="T13" fmla="*/ 4 h 520"/>
                  <a:gd name="T14" fmla="*/ 76 w 340"/>
                  <a:gd name="T15" fmla="*/ 25 h 520"/>
                  <a:gd name="T16" fmla="*/ 114 w 340"/>
                  <a:gd name="T17" fmla="*/ 7 h 520"/>
                  <a:gd name="T18" fmla="*/ 116 w 340"/>
                  <a:gd name="T19" fmla="*/ 0 h 520"/>
                  <a:gd name="T20" fmla="*/ 147 w 340"/>
                  <a:gd name="T21" fmla="*/ 9 h 520"/>
                  <a:gd name="T22" fmla="*/ 196 w 340"/>
                  <a:gd name="T23" fmla="*/ 169 h 520"/>
                  <a:gd name="T24" fmla="*/ 219 w 340"/>
                  <a:gd name="T25" fmla="*/ 170 h 520"/>
                  <a:gd name="T26" fmla="*/ 261 w 340"/>
                  <a:gd name="T27" fmla="*/ 230 h 520"/>
                  <a:gd name="T28" fmla="*/ 254 w 340"/>
                  <a:gd name="T29" fmla="*/ 242 h 520"/>
                  <a:gd name="T30" fmla="*/ 266 w 340"/>
                  <a:gd name="T31" fmla="*/ 242 h 520"/>
                  <a:gd name="T32" fmla="*/ 259 w 340"/>
                  <a:gd name="T33" fmla="*/ 271 h 520"/>
                  <a:gd name="T34" fmla="*/ 237 w 340"/>
                  <a:gd name="T35" fmla="*/ 290 h 520"/>
                  <a:gd name="T36" fmla="*/ 216 w 340"/>
                  <a:gd name="T37" fmla="*/ 305 h 520"/>
                  <a:gd name="T38" fmla="*/ 213 w 340"/>
                  <a:gd name="T39" fmla="*/ 324 h 520"/>
                  <a:gd name="T40" fmla="*/ 200 w 340"/>
                  <a:gd name="T41" fmla="*/ 306 h 520"/>
                  <a:gd name="T42" fmla="*/ 180 w 340"/>
                  <a:gd name="T43" fmla="*/ 327 h 520"/>
                  <a:gd name="T44" fmla="*/ 169 w 340"/>
                  <a:gd name="T45" fmla="*/ 327 h 520"/>
                  <a:gd name="T46" fmla="*/ 160 w 340"/>
                  <a:gd name="T47" fmla="*/ 314 h 520"/>
                  <a:gd name="T48" fmla="*/ 155 w 340"/>
                  <a:gd name="T49" fmla="*/ 378 h 520"/>
                  <a:gd name="T50" fmla="*/ 136 w 340"/>
                  <a:gd name="T51" fmla="*/ 387 h 520"/>
                  <a:gd name="T52" fmla="*/ 127 w 340"/>
                  <a:gd name="T53" fmla="*/ 412 h 520"/>
                  <a:gd name="T54" fmla="*/ 116 w 340"/>
                  <a:gd name="T55" fmla="*/ 412 h 520"/>
                  <a:gd name="T56" fmla="*/ 89 w 340"/>
                  <a:gd name="T57" fmla="*/ 449 h 520"/>
                  <a:gd name="T58" fmla="*/ 88 w 340"/>
                  <a:gd name="T59" fmla="*/ 478 h 520"/>
                  <a:gd name="T60" fmla="*/ 82 w 340"/>
                  <a:gd name="T61" fmla="*/ 489 h 520"/>
                  <a:gd name="T62" fmla="*/ 73 w 340"/>
                  <a:gd name="T63" fmla="*/ 520 h 520"/>
                  <a:gd name="T64" fmla="*/ 50 w 340"/>
                  <a:gd name="T65" fmla="*/ 478 h 520"/>
                  <a:gd name="T66" fmla="*/ 0 w 340"/>
                  <a:gd name="T67" fmla="*/ 280 h 520"/>
                  <a:gd name="T68" fmla="*/ 0 w 340"/>
                  <a:gd name="T69" fmla="*/ 280 h 5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0"/>
                  <a:gd name="T107" fmla="*/ 340 w 340"/>
                  <a:gd name="T108" fmla="*/ 520 h 5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0">
                    <a:moveTo>
                      <a:pt x="0" y="280"/>
                    </a:moveTo>
                    <a:lnTo>
                      <a:pt x="20" y="282"/>
                    </a:lnTo>
                    <a:lnTo>
                      <a:pt x="21" y="248"/>
                    </a:lnTo>
                    <a:lnTo>
                      <a:pt x="46" y="201"/>
                    </a:lnTo>
                    <a:lnTo>
                      <a:pt x="34" y="167"/>
                    </a:lnTo>
                    <a:lnTo>
                      <a:pt x="83" y="4"/>
                    </a:lnTo>
                    <a:lnTo>
                      <a:pt x="94" y="4"/>
                    </a:lnTo>
                    <a:lnTo>
                      <a:pt x="97" y="25"/>
                    </a:lnTo>
                    <a:lnTo>
                      <a:pt x="146" y="7"/>
                    </a:lnTo>
                    <a:lnTo>
                      <a:pt x="148" y="0"/>
                    </a:lnTo>
                    <a:lnTo>
                      <a:pt x="187" y="9"/>
                    </a:lnTo>
                    <a:lnTo>
                      <a:pt x="250" y="169"/>
                    </a:lnTo>
                    <a:lnTo>
                      <a:pt x="279" y="170"/>
                    </a:lnTo>
                    <a:lnTo>
                      <a:pt x="332" y="230"/>
                    </a:lnTo>
                    <a:lnTo>
                      <a:pt x="324" y="242"/>
                    </a:lnTo>
                    <a:lnTo>
                      <a:pt x="340" y="242"/>
                    </a:lnTo>
                    <a:lnTo>
                      <a:pt x="329" y="271"/>
                    </a:lnTo>
                    <a:lnTo>
                      <a:pt x="303" y="290"/>
                    </a:lnTo>
                    <a:lnTo>
                      <a:pt x="274" y="305"/>
                    </a:lnTo>
                    <a:lnTo>
                      <a:pt x="271" y="324"/>
                    </a:lnTo>
                    <a:lnTo>
                      <a:pt x="255" y="306"/>
                    </a:lnTo>
                    <a:lnTo>
                      <a:pt x="229" y="327"/>
                    </a:lnTo>
                    <a:lnTo>
                      <a:pt x="216" y="327"/>
                    </a:lnTo>
                    <a:lnTo>
                      <a:pt x="204" y="314"/>
                    </a:lnTo>
                    <a:lnTo>
                      <a:pt x="198" y="378"/>
                    </a:lnTo>
                    <a:lnTo>
                      <a:pt x="174" y="387"/>
                    </a:lnTo>
                    <a:lnTo>
                      <a:pt x="162" y="412"/>
                    </a:lnTo>
                    <a:lnTo>
                      <a:pt x="148" y="412"/>
                    </a:lnTo>
                    <a:lnTo>
                      <a:pt x="114" y="449"/>
                    </a:lnTo>
                    <a:lnTo>
                      <a:pt x="112" y="478"/>
                    </a:lnTo>
                    <a:lnTo>
                      <a:pt x="104" y="489"/>
                    </a:lnTo>
                    <a:lnTo>
                      <a:pt x="94" y="520"/>
                    </a:lnTo>
                    <a:lnTo>
                      <a:pt x="63" y="478"/>
                    </a:lnTo>
                    <a:lnTo>
                      <a:pt x="0" y="28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54" name="Text Box 133"/>
              <p:cNvSpPr txBox="1">
                <a:spLocks noChangeArrowheads="1"/>
              </p:cNvSpPr>
              <p:nvPr/>
            </p:nvSpPr>
            <p:spPr bwMode="auto">
              <a:xfrm>
                <a:off x="2026359" y="3665936"/>
                <a:ext cx="375519"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AZ</a:t>
                </a:r>
              </a:p>
            </p:txBody>
          </p:sp>
          <p:sp>
            <p:nvSpPr>
              <p:cNvPr id="155" name="Text Box 134"/>
              <p:cNvSpPr txBox="1">
                <a:spLocks noChangeArrowheads="1"/>
              </p:cNvSpPr>
              <p:nvPr/>
            </p:nvSpPr>
            <p:spPr bwMode="auto">
              <a:xfrm>
                <a:off x="1054126" y="3033140"/>
                <a:ext cx="390951"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CA</a:t>
                </a:r>
              </a:p>
            </p:txBody>
          </p:sp>
          <p:sp>
            <p:nvSpPr>
              <p:cNvPr id="156" name="Text Box 135"/>
              <p:cNvSpPr txBox="1">
                <a:spLocks noChangeArrowheads="1"/>
              </p:cNvSpPr>
              <p:nvPr/>
            </p:nvSpPr>
            <p:spPr bwMode="auto">
              <a:xfrm>
                <a:off x="2201258" y="2805058"/>
                <a:ext cx="385808"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UT</a:t>
                </a:r>
              </a:p>
            </p:txBody>
          </p:sp>
          <p:sp>
            <p:nvSpPr>
              <p:cNvPr id="157" name="Text Box 136"/>
              <p:cNvSpPr txBox="1">
                <a:spLocks noChangeArrowheads="1"/>
              </p:cNvSpPr>
              <p:nvPr/>
            </p:nvSpPr>
            <p:spPr bwMode="auto">
              <a:xfrm>
                <a:off x="7789458" y="2499807"/>
                <a:ext cx="385806"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CT</a:t>
                </a:r>
              </a:p>
            </p:txBody>
          </p:sp>
          <p:sp>
            <p:nvSpPr>
              <p:cNvPr id="158" name="Line 137"/>
              <p:cNvSpPr>
                <a:spLocks noChangeShapeType="1"/>
              </p:cNvSpPr>
              <p:nvPr/>
            </p:nvSpPr>
            <p:spPr bwMode="auto">
              <a:xfrm>
                <a:off x="7575120" y="2237428"/>
                <a:ext cx="286355" cy="303536"/>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59" name="Text Box 138"/>
              <p:cNvSpPr txBox="1">
                <a:spLocks noChangeArrowheads="1"/>
              </p:cNvSpPr>
              <p:nvPr/>
            </p:nvSpPr>
            <p:spPr bwMode="auto">
              <a:xfrm>
                <a:off x="6572023" y="4864648"/>
                <a:ext cx="360087"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FL</a:t>
                </a:r>
              </a:p>
            </p:txBody>
          </p:sp>
          <p:sp>
            <p:nvSpPr>
              <p:cNvPr id="160" name="Text Box 139"/>
              <p:cNvSpPr txBox="1">
                <a:spLocks noChangeArrowheads="1"/>
              </p:cNvSpPr>
              <p:nvPr/>
            </p:nvSpPr>
            <p:spPr bwMode="auto">
              <a:xfrm>
                <a:off x="6141633" y="4024349"/>
                <a:ext cx="399525"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GA</a:t>
                </a:r>
              </a:p>
            </p:txBody>
          </p:sp>
          <p:sp>
            <p:nvSpPr>
              <p:cNvPr id="161" name="Text Box 140"/>
              <p:cNvSpPr txBox="1">
                <a:spLocks noChangeArrowheads="1"/>
              </p:cNvSpPr>
              <p:nvPr/>
            </p:nvSpPr>
            <p:spPr bwMode="auto">
              <a:xfrm>
                <a:off x="4637844" y="2424351"/>
                <a:ext cx="329222"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IA</a:t>
                </a:r>
              </a:p>
            </p:txBody>
          </p:sp>
          <p:sp>
            <p:nvSpPr>
              <p:cNvPr id="162" name="Text Box 141"/>
              <p:cNvSpPr txBox="1">
                <a:spLocks noChangeArrowheads="1"/>
              </p:cNvSpPr>
              <p:nvPr/>
            </p:nvSpPr>
            <p:spPr bwMode="auto">
              <a:xfrm>
                <a:off x="5280855" y="2805058"/>
                <a:ext cx="313790"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IL</a:t>
                </a:r>
              </a:p>
            </p:txBody>
          </p:sp>
          <p:sp>
            <p:nvSpPr>
              <p:cNvPr id="163" name="Text Box 142"/>
              <p:cNvSpPr txBox="1">
                <a:spLocks noChangeArrowheads="1"/>
              </p:cNvSpPr>
              <p:nvPr/>
            </p:nvSpPr>
            <p:spPr bwMode="auto">
              <a:xfrm>
                <a:off x="3993117" y="3110309"/>
                <a:ext cx="382377"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KS</a:t>
                </a:r>
              </a:p>
            </p:txBody>
          </p:sp>
          <p:sp>
            <p:nvSpPr>
              <p:cNvPr id="164" name="Text Box 143"/>
              <p:cNvSpPr txBox="1">
                <a:spLocks noChangeArrowheads="1"/>
              </p:cNvSpPr>
              <p:nvPr/>
            </p:nvSpPr>
            <p:spPr bwMode="auto">
              <a:xfrm>
                <a:off x="7933493" y="1964759"/>
                <a:ext cx="406383"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MA</a:t>
                </a:r>
              </a:p>
            </p:txBody>
          </p:sp>
          <p:sp>
            <p:nvSpPr>
              <p:cNvPr id="165" name="Line 144"/>
              <p:cNvSpPr>
                <a:spLocks noChangeShapeType="1"/>
              </p:cNvSpPr>
              <p:nvPr/>
            </p:nvSpPr>
            <p:spPr bwMode="auto">
              <a:xfrm>
                <a:off x="7719155" y="2086517"/>
                <a:ext cx="286355" cy="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6" name="Text Box 145"/>
              <p:cNvSpPr txBox="1">
                <a:spLocks noChangeArrowheads="1"/>
              </p:cNvSpPr>
              <p:nvPr/>
            </p:nvSpPr>
            <p:spPr bwMode="auto">
              <a:xfrm>
                <a:off x="7470524" y="3365829"/>
                <a:ext cx="416671"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MD</a:t>
                </a:r>
              </a:p>
            </p:txBody>
          </p:sp>
          <p:sp>
            <p:nvSpPr>
              <p:cNvPr id="167" name="Line 146"/>
              <p:cNvSpPr>
                <a:spLocks noChangeShapeType="1"/>
              </p:cNvSpPr>
              <p:nvPr/>
            </p:nvSpPr>
            <p:spPr bwMode="auto">
              <a:xfrm>
                <a:off x="7328204" y="3027994"/>
                <a:ext cx="214338" cy="375563"/>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68" name="Text Box 147"/>
              <p:cNvSpPr txBox="1">
                <a:spLocks noChangeArrowheads="1"/>
              </p:cNvSpPr>
              <p:nvPr/>
            </p:nvSpPr>
            <p:spPr bwMode="auto">
              <a:xfrm>
                <a:off x="4780163" y="3110309"/>
                <a:ext cx="421816"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MO</a:t>
                </a:r>
              </a:p>
            </p:txBody>
          </p:sp>
          <p:sp>
            <p:nvSpPr>
              <p:cNvPr id="169" name="Line 148"/>
              <p:cNvSpPr>
                <a:spLocks noChangeShapeType="1"/>
              </p:cNvSpPr>
              <p:nvPr/>
            </p:nvSpPr>
            <p:spPr bwMode="auto">
              <a:xfrm>
                <a:off x="7359068" y="2619849"/>
                <a:ext cx="399525" cy="25895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1000" kern="0" dirty="0">
                  <a:solidFill>
                    <a:sysClr val="windowText" lastClr="000000"/>
                  </a:solidFill>
                  <a:latin typeface="+mn-lt"/>
                </a:endParaRPr>
              </a:p>
            </p:txBody>
          </p:sp>
          <p:sp>
            <p:nvSpPr>
              <p:cNvPr id="170" name="Text Box 149"/>
              <p:cNvSpPr txBox="1">
                <a:spLocks noChangeArrowheads="1"/>
              </p:cNvSpPr>
              <p:nvPr/>
            </p:nvSpPr>
            <p:spPr bwMode="auto">
              <a:xfrm>
                <a:off x="7684861" y="2839356"/>
                <a:ext cx="368661"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rgbClr val="000000"/>
                    </a:solidFill>
                    <a:latin typeface="+mn-lt"/>
                  </a:rPr>
                  <a:t>NJ</a:t>
                </a:r>
              </a:p>
            </p:txBody>
          </p:sp>
          <p:sp>
            <p:nvSpPr>
              <p:cNvPr id="171" name="Text Box 150"/>
              <p:cNvSpPr txBox="1">
                <a:spLocks noChangeArrowheads="1"/>
              </p:cNvSpPr>
              <p:nvPr/>
            </p:nvSpPr>
            <p:spPr bwMode="auto">
              <a:xfrm>
                <a:off x="6930394" y="2043645"/>
                <a:ext cx="392666"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NY</a:t>
                </a:r>
              </a:p>
            </p:txBody>
          </p:sp>
          <p:sp>
            <p:nvSpPr>
              <p:cNvPr id="172" name="Text Box 151"/>
              <p:cNvSpPr txBox="1">
                <a:spLocks noChangeArrowheads="1"/>
              </p:cNvSpPr>
              <p:nvPr/>
            </p:nvSpPr>
            <p:spPr bwMode="auto">
              <a:xfrm>
                <a:off x="1198160" y="1738393"/>
                <a:ext cx="408098"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OR</a:t>
                </a:r>
              </a:p>
            </p:txBody>
          </p:sp>
          <p:sp>
            <p:nvSpPr>
              <p:cNvPr id="173" name="Text Box 152"/>
              <p:cNvSpPr txBox="1">
                <a:spLocks noChangeArrowheads="1"/>
              </p:cNvSpPr>
              <p:nvPr/>
            </p:nvSpPr>
            <p:spPr bwMode="auto">
              <a:xfrm>
                <a:off x="6714342" y="2424351"/>
                <a:ext cx="384092"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PA</a:t>
                </a:r>
              </a:p>
            </p:txBody>
          </p:sp>
          <p:sp>
            <p:nvSpPr>
              <p:cNvPr id="174" name="Text Box 153"/>
              <p:cNvSpPr txBox="1">
                <a:spLocks noChangeArrowheads="1"/>
              </p:cNvSpPr>
              <p:nvPr/>
            </p:nvSpPr>
            <p:spPr bwMode="auto">
              <a:xfrm>
                <a:off x="6572023" y="3796268"/>
                <a:ext cx="392665"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SC</a:t>
                </a:r>
              </a:p>
            </p:txBody>
          </p:sp>
          <p:sp>
            <p:nvSpPr>
              <p:cNvPr id="175" name="Text Box 154"/>
              <p:cNvSpPr txBox="1">
                <a:spLocks noChangeArrowheads="1"/>
              </p:cNvSpPr>
              <p:nvPr/>
            </p:nvSpPr>
            <p:spPr bwMode="auto">
              <a:xfrm>
                <a:off x="5568924" y="3568187"/>
                <a:ext cx="384092"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TN</a:t>
                </a:r>
              </a:p>
            </p:txBody>
          </p:sp>
          <p:sp>
            <p:nvSpPr>
              <p:cNvPr id="176" name="Text Box 155"/>
              <p:cNvSpPr txBox="1">
                <a:spLocks noChangeArrowheads="1"/>
              </p:cNvSpPr>
              <p:nvPr/>
            </p:nvSpPr>
            <p:spPr bwMode="auto">
              <a:xfrm>
                <a:off x="2990019" y="2957684"/>
                <a:ext cx="406384"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CO</a:t>
                </a:r>
              </a:p>
            </p:txBody>
          </p:sp>
          <p:sp>
            <p:nvSpPr>
              <p:cNvPr id="177" name="Text Box 156"/>
              <p:cNvSpPr txBox="1">
                <a:spLocks noChangeArrowheads="1"/>
              </p:cNvSpPr>
              <p:nvPr/>
            </p:nvSpPr>
            <p:spPr bwMode="auto">
              <a:xfrm>
                <a:off x="1484514" y="1127890"/>
                <a:ext cx="421816" cy="267524"/>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WA</a:t>
                </a:r>
              </a:p>
            </p:txBody>
          </p:sp>
          <p:sp>
            <p:nvSpPr>
              <p:cNvPr id="178" name="Text Box 157"/>
              <p:cNvSpPr txBox="1">
                <a:spLocks noChangeArrowheads="1"/>
              </p:cNvSpPr>
              <p:nvPr/>
            </p:nvSpPr>
            <p:spPr bwMode="auto">
              <a:xfrm>
                <a:off x="5105956" y="1947610"/>
                <a:ext cx="368661"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WI</a:t>
                </a:r>
              </a:p>
            </p:txBody>
          </p:sp>
          <p:sp>
            <p:nvSpPr>
              <p:cNvPr id="179" name="Text Box 158"/>
              <p:cNvSpPr txBox="1">
                <a:spLocks noChangeArrowheads="1"/>
              </p:cNvSpPr>
              <p:nvPr/>
            </p:nvSpPr>
            <p:spPr bwMode="auto">
              <a:xfrm>
                <a:off x="6714342" y="3033140"/>
                <a:ext cx="384092"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VA</a:t>
                </a:r>
              </a:p>
            </p:txBody>
          </p:sp>
          <p:sp>
            <p:nvSpPr>
              <p:cNvPr id="180" name="Text Box 159"/>
              <p:cNvSpPr txBox="1">
                <a:spLocks noChangeArrowheads="1"/>
              </p:cNvSpPr>
              <p:nvPr/>
            </p:nvSpPr>
            <p:spPr bwMode="auto">
              <a:xfrm>
                <a:off x="7575120" y="1433142"/>
                <a:ext cx="408098"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ME</a:t>
                </a:r>
              </a:p>
            </p:txBody>
          </p:sp>
          <p:sp>
            <p:nvSpPr>
              <p:cNvPr id="181" name="Text Box 160"/>
              <p:cNvSpPr txBox="1">
                <a:spLocks noChangeArrowheads="1"/>
              </p:cNvSpPr>
              <p:nvPr/>
            </p:nvSpPr>
            <p:spPr bwMode="auto">
              <a:xfrm>
                <a:off x="4531533" y="1642359"/>
                <a:ext cx="416671"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MN</a:t>
                </a:r>
              </a:p>
            </p:txBody>
          </p:sp>
          <p:sp>
            <p:nvSpPr>
              <p:cNvPr id="182" name="Text Box 161"/>
              <p:cNvSpPr txBox="1">
                <a:spLocks noChangeArrowheads="1"/>
              </p:cNvSpPr>
              <p:nvPr/>
            </p:nvSpPr>
            <p:spPr bwMode="auto">
              <a:xfrm>
                <a:off x="5783262" y="2086517"/>
                <a:ext cx="464683" cy="265808"/>
              </a:xfrm>
              <a:prstGeom prst="rect">
                <a:avLst/>
              </a:prstGeom>
              <a:noFill/>
              <a:ln w="9525">
                <a:noFill/>
                <a:miter lim="800000"/>
                <a:headEnd/>
                <a:tailEnd/>
              </a:ln>
            </p:spPr>
            <p:txBody>
              <a:bodyPr>
                <a:spAutoFit/>
              </a:bodyPr>
              <a:lstStyle/>
              <a:p>
                <a:pPr eaLnBrk="0" fontAlgn="auto" hangingPunct="0">
                  <a:spcBef>
                    <a:spcPts val="0"/>
                  </a:spcBef>
                  <a:spcAft>
                    <a:spcPts val="0"/>
                  </a:spcAft>
                  <a:defRPr/>
                </a:pPr>
                <a:r>
                  <a:rPr lang="en-US" sz="1000" kern="0" dirty="0">
                    <a:solidFill>
                      <a:sysClr val="windowText" lastClr="000000"/>
                    </a:solidFill>
                    <a:latin typeface="+mn-lt"/>
                  </a:rPr>
                  <a:t>MI</a:t>
                </a:r>
              </a:p>
            </p:txBody>
          </p:sp>
          <p:sp>
            <p:nvSpPr>
              <p:cNvPr id="183" name="Text Box 162"/>
              <p:cNvSpPr txBox="1">
                <a:spLocks noChangeArrowheads="1"/>
              </p:cNvSpPr>
              <p:nvPr/>
            </p:nvSpPr>
            <p:spPr bwMode="auto">
              <a:xfrm>
                <a:off x="6644040" y="3467008"/>
                <a:ext cx="399524" cy="26580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NC</a:t>
                </a:r>
              </a:p>
            </p:txBody>
          </p:sp>
          <p:sp>
            <p:nvSpPr>
              <p:cNvPr id="184" name="Text Box 163"/>
              <p:cNvSpPr txBox="1">
                <a:spLocks noChangeArrowheads="1"/>
              </p:cNvSpPr>
              <p:nvPr/>
            </p:nvSpPr>
            <p:spPr bwMode="auto">
              <a:xfrm>
                <a:off x="3849083" y="4381047"/>
                <a:ext cx="377233" cy="265808"/>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TX</a:t>
                </a:r>
              </a:p>
            </p:txBody>
          </p:sp>
          <p:sp>
            <p:nvSpPr>
              <p:cNvPr id="185" name="Text Box 164"/>
              <p:cNvSpPr txBox="1">
                <a:spLocks noChangeArrowheads="1"/>
              </p:cNvSpPr>
              <p:nvPr/>
            </p:nvSpPr>
            <p:spPr bwMode="auto">
              <a:xfrm>
                <a:off x="5822699" y="3132604"/>
                <a:ext cx="572709" cy="228081"/>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KY</a:t>
                </a:r>
              </a:p>
            </p:txBody>
          </p:sp>
          <p:sp>
            <p:nvSpPr>
              <p:cNvPr id="186" name="Text Box 165"/>
              <p:cNvSpPr txBox="1">
                <a:spLocks noChangeArrowheads="1"/>
              </p:cNvSpPr>
              <p:nvPr/>
            </p:nvSpPr>
            <p:spPr bwMode="auto">
              <a:xfrm>
                <a:off x="6325106" y="2979977"/>
                <a:ext cx="572709" cy="228082"/>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ysClr val="windowText" lastClr="000000"/>
                    </a:solidFill>
                    <a:latin typeface="+mn-lt"/>
                  </a:rPr>
                  <a:t>WV</a:t>
                </a:r>
              </a:p>
            </p:txBody>
          </p:sp>
          <p:sp>
            <p:nvSpPr>
              <p:cNvPr id="187" name="Line 167"/>
              <p:cNvSpPr>
                <a:spLocks noChangeShapeType="1"/>
              </p:cNvSpPr>
              <p:nvPr/>
            </p:nvSpPr>
            <p:spPr bwMode="auto">
              <a:xfrm>
                <a:off x="7684861" y="2278586"/>
                <a:ext cx="320649" cy="75455"/>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88" name="Rectangle 168"/>
              <p:cNvSpPr>
                <a:spLocks noChangeArrowheads="1"/>
              </p:cNvSpPr>
              <p:nvPr/>
            </p:nvSpPr>
            <p:spPr bwMode="auto">
              <a:xfrm>
                <a:off x="3888520" y="2554683"/>
                <a:ext cx="390951" cy="265809"/>
              </a:xfrm>
              <a:prstGeom prst="rect">
                <a:avLst/>
              </a:prstGeom>
              <a:noFill/>
              <a:ln w="12700">
                <a:noFill/>
                <a:miter lim="800000"/>
                <a:headEnd/>
                <a:tailEnd/>
              </a:ln>
            </p:spPr>
            <p:txBody>
              <a:bodyPr wrap="none">
                <a:spAutoFit/>
              </a:bodyPr>
              <a:lstStyle/>
              <a:p>
                <a:pPr eaLnBrk="0" fontAlgn="auto" hangingPunct="0">
                  <a:spcBef>
                    <a:spcPts val="0"/>
                  </a:spcBef>
                  <a:spcAft>
                    <a:spcPts val="0"/>
                  </a:spcAft>
                  <a:defRPr/>
                </a:pPr>
                <a:r>
                  <a:rPr lang="en-US" sz="1000" kern="0" dirty="0">
                    <a:solidFill>
                      <a:sysClr val="windowText" lastClr="000000"/>
                    </a:solidFill>
                    <a:latin typeface="+mn-lt"/>
                  </a:rPr>
                  <a:t>NE</a:t>
                </a:r>
              </a:p>
            </p:txBody>
          </p:sp>
          <p:sp>
            <p:nvSpPr>
              <p:cNvPr id="189" name="Text Box 169"/>
              <p:cNvSpPr txBox="1">
                <a:spLocks noChangeArrowheads="1"/>
              </p:cNvSpPr>
              <p:nvPr/>
            </p:nvSpPr>
            <p:spPr bwMode="auto">
              <a:xfrm>
                <a:off x="7040135" y="1378265"/>
                <a:ext cx="572709" cy="226366"/>
              </a:xfrm>
              <a:prstGeom prst="rect">
                <a:avLst/>
              </a:prstGeom>
              <a:noFill/>
              <a:ln w="12700">
                <a:noFill/>
                <a:miter lim="800000"/>
                <a:headEnd/>
                <a:tailEnd/>
              </a:ln>
            </p:spPr>
            <p:txBody>
              <a:bodyPr/>
              <a:lstStyle/>
              <a:p>
                <a:pPr eaLnBrk="0" fontAlgn="auto" hangingPunct="0">
                  <a:spcBef>
                    <a:spcPct val="50000"/>
                  </a:spcBef>
                  <a:spcAft>
                    <a:spcPts val="0"/>
                  </a:spcAft>
                  <a:defRPr/>
                </a:pPr>
                <a:r>
                  <a:rPr lang="en-US" sz="1000" kern="0" dirty="0">
                    <a:solidFill>
                      <a:srgbClr val="000000"/>
                    </a:solidFill>
                    <a:latin typeface="+mn-lt"/>
                  </a:rPr>
                  <a:t>VT</a:t>
                </a:r>
              </a:p>
            </p:txBody>
          </p:sp>
          <p:sp>
            <p:nvSpPr>
              <p:cNvPr id="190" name="Line 170"/>
              <p:cNvSpPr>
                <a:spLocks noChangeShapeType="1"/>
              </p:cNvSpPr>
              <p:nvPr/>
            </p:nvSpPr>
            <p:spPr bwMode="auto">
              <a:xfrm>
                <a:off x="7328204" y="1606347"/>
                <a:ext cx="128603" cy="228081"/>
              </a:xfrm>
              <a:prstGeom prst="line">
                <a:avLst/>
              </a:prstGeom>
              <a:noFill/>
              <a:ln w="1270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91" name="Text Box 172"/>
              <p:cNvSpPr txBox="1">
                <a:spLocks noChangeArrowheads="1"/>
              </p:cNvSpPr>
              <p:nvPr/>
            </p:nvSpPr>
            <p:spPr bwMode="auto">
              <a:xfrm>
                <a:off x="1523953" y="2652433"/>
                <a:ext cx="430389" cy="265808"/>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NV</a:t>
                </a:r>
              </a:p>
            </p:txBody>
          </p:sp>
          <p:sp>
            <p:nvSpPr>
              <p:cNvPr id="192" name="Text Box 173"/>
              <p:cNvSpPr txBox="1">
                <a:spLocks noChangeArrowheads="1"/>
              </p:cNvSpPr>
              <p:nvPr/>
            </p:nvSpPr>
            <p:spPr bwMode="auto">
              <a:xfrm>
                <a:off x="6025034" y="2650718"/>
                <a:ext cx="500692" cy="265809"/>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OH</a:t>
                </a:r>
              </a:p>
            </p:txBody>
          </p:sp>
          <p:sp>
            <p:nvSpPr>
              <p:cNvPr id="193" name="Text Box 174"/>
              <p:cNvSpPr txBox="1">
                <a:spLocks noChangeArrowheads="1"/>
              </p:cNvSpPr>
              <p:nvPr/>
            </p:nvSpPr>
            <p:spPr bwMode="auto">
              <a:xfrm>
                <a:off x="3816503" y="2064223"/>
                <a:ext cx="430390" cy="265809"/>
              </a:xfrm>
              <a:prstGeom prst="rect">
                <a:avLst/>
              </a:prstGeom>
              <a:noFill/>
              <a:ln w="9525">
                <a:noFill/>
                <a:miter lim="800000"/>
                <a:headEnd/>
                <a:tailEnd/>
              </a:ln>
            </p:spPr>
            <p:txBody>
              <a:bodyPr>
                <a:spAutoFit/>
              </a:bodyPr>
              <a:lstStyle/>
              <a:p>
                <a:pPr fontAlgn="auto">
                  <a:spcBef>
                    <a:spcPts val="0"/>
                  </a:spcBef>
                  <a:spcAft>
                    <a:spcPts val="0"/>
                  </a:spcAft>
                  <a:defRPr/>
                </a:pPr>
                <a:r>
                  <a:rPr lang="en-US" sz="1000" kern="0" dirty="0">
                    <a:solidFill>
                      <a:sysClr val="windowText" lastClr="000000"/>
                    </a:solidFill>
                    <a:latin typeface="+mn-lt"/>
                  </a:rPr>
                  <a:t>SD</a:t>
                </a:r>
              </a:p>
            </p:txBody>
          </p:sp>
          <p:sp>
            <p:nvSpPr>
              <p:cNvPr id="194" name="Text Box 175"/>
              <p:cNvSpPr txBox="1">
                <a:spLocks noChangeArrowheads="1"/>
              </p:cNvSpPr>
              <p:nvPr/>
            </p:nvSpPr>
            <p:spPr bwMode="auto">
              <a:xfrm>
                <a:off x="4819602" y="4303877"/>
                <a:ext cx="430389" cy="265809"/>
              </a:xfrm>
              <a:prstGeom prst="rect">
                <a:avLst/>
              </a:prstGeom>
              <a:noFill/>
              <a:ln w="9525">
                <a:noFill/>
                <a:miter lim="800000"/>
                <a:headEnd/>
                <a:tailEnd/>
              </a:ln>
            </p:spPr>
            <p:txBody>
              <a:bodyPr>
                <a:spAutoFit/>
              </a:bodyPr>
              <a:lstStyle/>
              <a:p>
                <a:pPr fontAlgn="auto">
                  <a:spcBef>
                    <a:spcPct val="50000"/>
                  </a:spcBef>
                  <a:spcAft>
                    <a:spcPts val="0"/>
                  </a:spcAft>
                  <a:defRPr/>
                </a:pPr>
                <a:endParaRPr lang="en-US" sz="1000" kern="0" dirty="0">
                  <a:solidFill>
                    <a:srgbClr val="FFFFFF"/>
                  </a:solidFill>
                  <a:latin typeface="+mn-lt"/>
                </a:endParaRPr>
              </a:p>
            </p:txBody>
          </p:sp>
          <p:sp>
            <p:nvSpPr>
              <p:cNvPr id="195" name="Text Box 176"/>
              <p:cNvSpPr txBox="1">
                <a:spLocks noChangeArrowheads="1"/>
              </p:cNvSpPr>
              <p:nvPr/>
            </p:nvSpPr>
            <p:spPr bwMode="auto">
              <a:xfrm>
                <a:off x="4819602" y="3703663"/>
                <a:ext cx="430389"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AR</a:t>
                </a:r>
              </a:p>
            </p:txBody>
          </p:sp>
          <p:sp>
            <p:nvSpPr>
              <p:cNvPr id="196" name="Text Box 177"/>
              <p:cNvSpPr txBox="1">
                <a:spLocks noChangeArrowheads="1"/>
              </p:cNvSpPr>
              <p:nvPr/>
            </p:nvSpPr>
            <p:spPr bwMode="auto">
              <a:xfrm>
                <a:off x="5608363" y="2727888"/>
                <a:ext cx="430389" cy="265808"/>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 IN</a:t>
                </a:r>
              </a:p>
            </p:txBody>
          </p:sp>
          <p:sp>
            <p:nvSpPr>
              <p:cNvPr id="197" name="Text Box 178"/>
              <p:cNvSpPr txBox="1">
                <a:spLocks noChangeArrowheads="1"/>
              </p:cNvSpPr>
              <p:nvPr/>
            </p:nvSpPr>
            <p:spPr bwMode="auto">
              <a:xfrm>
                <a:off x="7972930" y="1752112"/>
                <a:ext cx="430390"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NH</a:t>
                </a:r>
              </a:p>
            </p:txBody>
          </p:sp>
          <p:sp>
            <p:nvSpPr>
              <p:cNvPr id="198" name="Line 179"/>
              <p:cNvSpPr>
                <a:spLocks noChangeShapeType="1"/>
              </p:cNvSpPr>
              <p:nvPr/>
            </p:nvSpPr>
            <p:spPr bwMode="auto">
              <a:xfrm flipV="1">
                <a:off x="7614559" y="1903023"/>
                <a:ext cx="428674" cy="75455"/>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199" name="Text Box 199"/>
              <p:cNvSpPr txBox="1">
                <a:spLocks noChangeArrowheads="1"/>
              </p:cNvSpPr>
              <p:nvPr/>
            </p:nvSpPr>
            <p:spPr bwMode="auto">
              <a:xfrm>
                <a:off x="2599068" y="1378265"/>
                <a:ext cx="572709"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MT</a:t>
                </a:r>
              </a:p>
            </p:txBody>
          </p:sp>
          <p:sp>
            <p:nvSpPr>
              <p:cNvPr id="200" name="Text Box 200"/>
              <p:cNvSpPr txBox="1">
                <a:spLocks noChangeArrowheads="1"/>
              </p:cNvSpPr>
              <p:nvPr/>
            </p:nvSpPr>
            <p:spPr bwMode="auto">
              <a:xfrm>
                <a:off x="2096662" y="1903023"/>
                <a:ext cx="430389"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ID</a:t>
                </a:r>
              </a:p>
            </p:txBody>
          </p:sp>
          <p:sp>
            <p:nvSpPr>
              <p:cNvPr id="201" name="Text Box 201"/>
              <p:cNvSpPr txBox="1">
                <a:spLocks noChangeArrowheads="1"/>
              </p:cNvSpPr>
              <p:nvPr/>
            </p:nvSpPr>
            <p:spPr bwMode="auto">
              <a:xfrm>
                <a:off x="2813406" y="2127675"/>
                <a:ext cx="500692" cy="265808"/>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WY</a:t>
                </a:r>
              </a:p>
            </p:txBody>
          </p:sp>
          <p:sp>
            <p:nvSpPr>
              <p:cNvPr id="202" name="Text Box 202"/>
              <p:cNvSpPr txBox="1">
                <a:spLocks noChangeArrowheads="1"/>
              </p:cNvSpPr>
              <p:nvPr/>
            </p:nvSpPr>
            <p:spPr bwMode="auto">
              <a:xfrm>
                <a:off x="3816503" y="1378265"/>
                <a:ext cx="500692"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ND</a:t>
                </a:r>
              </a:p>
            </p:txBody>
          </p:sp>
          <p:sp>
            <p:nvSpPr>
              <p:cNvPr id="203" name="Text Box 203"/>
              <p:cNvSpPr txBox="1">
                <a:spLocks noChangeArrowheads="1"/>
              </p:cNvSpPr>
              <p:nvPr/>
            </p:nvSpPr>
            <p:spPr bwMode="auto">
              <a:xfrm>
                <a:off x="2813406" y="3777404"/>
                <a:ext cx="500692" cy="267524"/>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NM</a:t>
                </a:r>
              </a:p>
            </p:txBody>
          </p:sp>
          <p:sp>
            <p:nvSpPr>
              <p:cNvPr id="204" name="Text Box 204"/>
              <p:cNvSpPr txBox="1">
                <a:spLocks noChangeArrowheads="1"/>
              </p:cNvSpPr>
              <p:nvPr/>
            </p:nvSpPr>
            <p:spPr bwMode="auto">
              <a:xfrm>
                <a:off x="4174875" y="3628208"/>
                <a:ext cx="572709" cy="267524"/>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OK</a:t>
                </a:r>
              </a:p>
            </p:txBody>
          </p:sp>
          <p:sp>
            <p:nvSpPr>
              <p:cNvPr id="205" name="Text Box 205"/>
              <p:cNvSpPr txBox="1">
                <a:spLocks noChangeArrowheads="1"/>
              </p:cNvSpPr>
              <p:nvPr/>
            </p:nvSpPr>
            <p:spPr bwMode="auto">
              <a:xfrm>
                <a:off x="4819602" y="4303877"/>
                <a:ext cx="502406"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LA</a:t>
                </a:r>
              </a:p>
            </p:txBody>
          </p:sp>
          <p:sp>
            <p:nvSpPr>
              <p:cNvPr id="206" name="Text Box 206"/>
              <p:cNvSpPr txBox="1">
                <a:spLocks noChangeArrowheads="1"/>
              </p:cNvSpPr>
              <p:nvPr/>
            </p:nvSpPr>
            <p:spPr bwMode="auto">
              <a:xfrm>
                <a:off x="5249990" y="4077510"/>
                <a:ext cx="572709" cy="267524"/>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MS</a:t>
                </a:r>
              </a:p>
            </p:txBody>
          </p:sp>
          <p:sp>
            <p:nvSpPr>
              <p:cNvPr id="207" name="Text Box 207"/>
              <p:cNvSpPr txBox="1">
                <a:spLocks noChangeArrowheads="1"/>
              </p:cNvSpPr>
              <p:nvPr/>
            </p:nvSpPr>
            <p:spPr bwMode="auto">
              <a:xfrm>
                <a:off x="5680380" y="4089515"/>
                <a:ext cx="366945" cy="265808"/>
              </a:xfrm>
              <a:prstGeom prst="rect">
                <a:avLst/>
              </a:prstGeom>
              <a:noFill/>
              <a:ln w="9525">
                <a:noFill/>
                <a:miter lim="800000"/>
                <a:headEnd/>
                <a:tailEnd/>
              </a:ln>
            </p:spPr>
            <p:txBody>
              <a:bodyPr wrap="none">
                <a:spAutoFit/>
              </a:bodyPr>
              <a:lstStyle/>
              <a:p>
                <a:pPr fontAlgn="auto">
                  <a:spcBef>
                    <a:spcPts val="0"/>
                  </a:spcBef>
                  <a:spcAft>
                    <a:spcPts val="0"/>
                  </a:spcAft>
                  <a:defRPr/>
                </a:pPr>
                <a:r>
                  <a:rPr lang="en-US" sz="1000" kern="0" dirty="0">
                    <a:solidFill>
                      <a:sysClr val="windowText" lastClr="000000"/>
                    </a:solidFill>
                    <a:latin typeface="+mn-lt"/>
                  </a:rPr>
                  <a:t>AL</a:t>
                </a:r>
              </a:p>
            </p:txBody>
          </p:sp>
          <p:sp>
            <p:nvSpPr>
              <p:cNvPr id="208" name="Line 208"/>
              <p:cNvSpPr>
                <a:spLocks noChangeShapeType="1"/>
              </p:cNvSpPr>
              <p:nvPr/>
            </p:nvSpPr>
            <p:spPr bwMode="auto">
              <a:xfrm>
                <a:off x="7328204" y="2878799"/>
                <a:ext cx="430390" cy="300106"/>
              </a:xfrm>
              <a:prstGeom prst="line">
                <a:avLst/>
              </a:prstGeom>
              <a:noFill/>
              <a:ln w="19050">
                <a:solidFill>
                  <a:srgbClr val="000000"/>
                </a:solidFill>
                <a:round/>
                <a:headEnd/>
                <a:tailEnd/>
              </a:ln>
            </p:spPr>
            <p:txBody>
              <a:bodyPr/>
              <a:lstStyle/>
              <a:p>
                <a:pPr fontAlgn="auto">
                  <a:spcBef>
                    <a:spcPts val="0"/>
                  </a:spcBef>
                  <a:spcAft>
                    <a:spcPts val="0"/>
                  </a:spcAft>
                  <a:defRPr/>
                </a:pPr>
                <a:endParaRPr lang="en-US" sz="1000" kern="0" dirty="0">
                  <a:solidFill>
                    <a:sysClr val="windowText" lastClr="000000"/>
                  </a:solidFill>
                  <a:latin typeface="+mn-lt"/>
                </a:endParaRPr>
              </a:p>
            </p:txBody>
          </p:sp>
          <p:sp>
            <p:nvSpPr>
              <p:cNvPr id="209" name="Text Box 209"/>
              <p:cNvSpPr txBox="1">
                <a:spLocks noChangeArrowheads="1"/>
              </p:cNvSpPr>
              <p:nvPr/>
            </p:nvSpPr>
            <p:spPr bwMode="auto">
              <a:xfrm>
                <a:off x="7758593" y="3103450"/>
                <a:ext cx="498976" cy="265809"/>
              </a:xfrm>
              <a:prstGeom prst="rect">
                <a:avLst/>
              </a:prstGeom>
              <a:noFill/>
              <a:ln w="9525">
                <a:noFill/>
                <a:miter lim="800000"/>
                <a:headEnd/>
                <a:tailEnd/>
              </a:ln>
            </p:spPr>
            <p:txBody>
              <a:bodyPr>
                <a:spAutoFit/>
              </a:bodyPr>
              <a:lstStyle/>
              <a:p>
                <a:pPr fontAlgn="auto">
                  <a:spcBef>
                    <a:spcPct val="50000"/>
                  </a:spcBef>
                  <a:spcAft>
                    <a:spcPts val="0"/>
                  </a:spcAft>
                  <a:defRPr/>
                </a:pPr>
                <a:r>
                  <a:rPr lang="en-US" sz="1000" kern="0" dirty="0">
                    <a:solidFill>
                      <a:sysClr val="windowText" lastClr="000000"/>
                    </a:solidFill>
                    <a:latin typeface="+mn-lt"/>
                  </a:rPr>
                  <a:t>DE</a:t>
                </a:r>
              </a:p>
            </p:txBody>
          </p:sp>
        </p:grpSp>
      </p:grpSp>
      <p:sp>
        <p:nvSpPr>
          <p:cNvPr id="211" name="Title 210"/>
          <p:cNvSpPr>
            <a:spLocks noGrp="1"/>
          </p:cNvSpPr>
          <p:nvPr>
            <p:ph type="title"/>
          </p:nvPr>
        </p:nvSpPr>
        <p:spPr/>
        <p:txBody>
          <a:bodyPr/>
          <a:lstStyle/>
          <a:p>
            <a:r>
              <a:rPr lang="en-US" sz="3000" dirty="0" smtClean="0"/>
              <a:t>HCUP Partners Providing 2009 Ambulatory Surgery </a:t>
            </a:r>
            <a:r>
              <a:rPr lang="en-US" sz="3000" dirty="0" smtClean="0"/>
              <a:t>Data</a:t>
            </a:r>
            <a:endParaRPr lang="en-US" sz="3000" dirty="0"/>
          </a:p>
        </p:txBody>
      </p:sp>
    </p:spTree>
  </p:cSld>
  <p:clrMapOvr>
    <a:masterClrMapping/>
  </p:clrMapOvr>
  <p:transition advClick="0"/>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86018" name="Slide Number Placeholder 3"/>
          <p:cNvSpPr>
            <a:spLocks noGrp="1"/>
          </p:cNvSpPr>
          <p:nvPr>
            <p:ph type="sldNum" sz="quarter" idx="10"/>
          </p:nvPr>
        </p:nvSpPr>
        <p:spPr>
          <a:noFill/>
        </p:spPr>
        <p:txBody>
          <a:bodyPr/>
          <a:lstStyle/>
          <a:p>
            <a:fld id="{421F59F6-35B2-964C-AF9A-B9E888F5418F}" type="slidenum">
              <a:rPr lang="en-US"/>
              <a:pPr/>
              <a:t>70</a:t>
            </a:fld>
            <a:endParaRPr lang="en-US"/>
          </a:p>
        </p:txBody>
      </p:sp>
      <p:pic>
        <p:nvPicPr>
          <p:cNvPr id="86019" name="Picture 3" descr="untitled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86020" name="Text Box 6"/>
          <p:cNvSpPr txBox="1">
            <a:spLocks noChangeArrowheads="1"/>
          </p:cNvSpPr>
          <p:nvPr/>
        </p:nvSpPr>
        <p:spPr bwMode="auto">
          <a:xfrm>
            <a:off x="3438525" y="3703638"/>
            <a:ext cx="285750" cy="260350"/>
          </a:xfrm>
          <a:prstGeom prst="rect">
            <a:avLst/>
          </a:prstGeom>
          <a:noFill/>
          <a:ln w="9525">
            <a:noFill/>
            <a:miter lim="800000"/>
            <a:headEnd/>
            <a:tailEnd/>
          </a:ln>
        </p:spPr>
        <p:txBody>
          <a:bodyPr wrap="none">
            <a:prstTxWarp prst="textNoShape">
              <a:avLst/>
            </a:prstTxWarp>
            <a:spAutoFit/>
          </a:bodyPr>
          <a:lstStyle/>
          <a:p>
            <a:r>
              <a:rPr lang="en-US"/>
              <a:t>w</a:t>
            </a:r>
          </a:p>
        </p:txBody>
      </p:sp>
      <p:sp>
        <p:nvSpPr>
          <p:cNvPr id="102407" name="Text Box 7"/>
          <p:cNvSpPr txBox="1">
            <a:spLocks noChangeArrowheads="1"/>
          </p:cNvSpPr>
          <p:nvPr/>
        </p:nvSpPr>
        <p:spPr bwMode="auto">
          <a:xfrm>
            <a:off x="3124200" y="4572000"/>
            <a:ext cx="5676900" cy="466725"/>
          </a:xfrm>
          <a:prstGeom prst="rect">
            <a:avLst/>
          </a:prstGeom>
          <a:solidFill>
            <a:schemeClr val="accent2">
              <a:alpha val="50000"/>
            </a:schemeClr>
          </a:solidFill>
          <a:ln w="9525" algn="ctr">
            <a:solidFill>
              <a:srgbClr val="000000"/>
            </a:solidFill>
            <a:miter lim="800000"/>
            <a:headEnd/>
            <a:tailEnd/>
          </a:ln>
          <a:effectLst/>
        </p:spPr>
        <p:txBody>
          <a:bodyPr wrap="none">
            <a:prstTxWarp prst="textNoShape">
              <a:avLst/>
            </a:prstTxWarp>
            <a:spAutoFit/>
          </a:bodyPr>
          <a:lstStyle/>
          <a:p>
            <a:r>
              <a:rPr lang="en-US" sz="2400" b="1">
                <a:solidFill>
                  <a:srgbClr val="000000"/>
                </a:solidFill>
              </a:rPr>
              <a:t>http://</a:t>
            </a:r>
            <a:r>
              <a:rPr lang="en-US" sz="2400" b="1">
                <a:solidFill>
                  <a:srgbClr val="000000"/>
                </a:solidFill>
                <a:effectLst>
                  <a:outerShdw blurRad="38100" dist="38100" dir="2700000" algn="tl">
                    <a:srgbClr val="FFFFFF"/>
                  </a:outerShdw>
                </a:effectLst>
              </a:rPr>
              <a:t>www.qualityindicators.ahrq.gov</a:t>
            </a:r>
            <a:r>
              <a:rPr lang="en-US" b="1">
                <a:solidFill>
                  <a:srgbClr val="000000"/>
                </a:solidFill>
              </a:rPr>
              <a:t>/</a:t>
            </a:r>
            <a:endParaRPr lang="en-US" sz="2400"/>
          </a:p>
        </p:txBody>
      </p:sp>
    </p:spTree>
  </p:cSld>
  <p:clrMapOvr>
    <a:masterClrMapping/>
  </p:clrMapOvr>
  <p:transition spd="med" advClick="0">
    <p:fade/>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513474" name="Rectangle 2"/>
          <p:cNvSpPr>
            <a:spLocks noGrp="1" noChangeArrowheads="1"/>
          </p:cNvSpPr>
          <p:nvPr>
            <p:ph type="title"/>
          </p:nvPr>
        </p:nvSpPr>
        <p:spPr>
          <a:xfrm>
            <a:off x="1447800" y="304800"/>
            <a:ext cx="6697663" cy="768350"/>
          </a:xfrm>
        </p:spPr>
        <p:txBody>
          <a:bodyPr/>
          <a:lstStyle/>
          <a:p>
            <a:pPr eaLnBrk="1" hangingPunct="1">
              <a:defRPr/>
            </a:pPr>
            <a:r>
              <a:rPr lang="en-US" sz="2500" dirty="0" smtClean="0"/>
              <a:t>HCUP Supplemental Files can only be applied to HCUP Databases</a:t>
            </a:r>
          </a:p>
        </p:txBody>
      </p:sp>
      <p:sp>
        <p:nvSpPr>
          <p:cNvPr id="87044" name="Slide Number Placeholder 25"/>
          <p:cNvSpPr>
            <a:spLocks noGrp="1"/>
          </p:cNvSpPr>
          <p:nvPr>
            <p:ph type="sldNum" sz="quarter" idx="10"/>
          </p:nvPr>
        </p:nvSpPr>
        <p:spPr>
          <a:noFill/>
        </p:spPr>
        <p:txBody>
          <a:bodyPr/>
          <a:lstStyle/>
          <a:p>
            <a:fld id="{F3FA11BC-51F9-FD41-944F-CEBBA9350668}" type="slidenum">
              <a:rPr lang="en-US"/>
              <a:pPr/>
              <a:t>71</a:t>
            </a:fld>
            <a:endParaRPr lang="en-US"/>
          </a:p>
        </p:txBody>
      </p:sp>
      <p:grpSp>
        <p:nvGrpSpPr>
          <p:cNvPr id="29" name="Group 28"/>
          <p:cNvGrpSpPr/>
          <p:nvPr/>
        </p:nvGrpSpPr>
        <p:grpSpPr>
          <a:xfrm>
            <a:off x="-2286000" y="1524000"/>
            <a:ext cx="11430000" cy="4953000"/>
            <a:chOff x="-2286000" y="1524000"/>
            <a:chExt cx="11430000" cy="4953000"/>
          </a:xfrm>
        </p:grpSpPr>
        <p:grpSp>
          <p:nvGrpSpPr>
            <p:cNvPr id="87042" name="Group 8"/>
            <p:cNvGrpSpPr>
              <a:grpSpLocks/>
            </p:cNvGrpSpPr>
            <p:nvPr/>
          </p:nvGrpSpPr>
          <p:grpSpPr bwMode="auto">
            <a:xfrm>
              <a:off x="-2286000" y="1752600"/>
              <a:ext cx="4648200" cy="2819400"/>
              <a:chOff x="528" y="2898"/>
              <a:chExt cx="4751" cy="4569"/>
            </a:xfrm>
          </p:grpSpPr>
          <p:grpSp>
            <p:nvGrpSpPr>
              <p:cNvPr id="87060" name="Group 9"/>
              <p:cNvGrpSpPr>
                <a:grpSpLocks/>
              </p:cNvGrpSpPr>
              <p:nvPr/>
            </p:nvGrpSpPr>
            <p:grpSpPr bwMode="auto">
              <a:xfrm>
                <a:off x="528" y="2898"/>
                <a:ext cx="4751" cy="4569"/>
                <a:chOff x="336" y="3216"/>
                <a:chExt cx="7182" cy="4347"/>
              </a:xfrm>
            </p:grpSpPr>
            <p:sp>
              <p:nvSpPr>
                <p:cNvPr id="87062" name="AutoShape 10"/>
                <p:cNvSpPr>
                  <a:spLocks noChangeArrowheads="1"/>
                </p:cNvSpPr>
                <p:nvPr/>
              </p:nvSpPr>
              <p:spPr bwMode="auto">
                <a:xfrm>
                  <a:off x="4457" y="6271"/>
                  <a:ext cx="3061" cy="1292"/>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sp>
              <p:nvSpPr>
                <p:cNvPr id="87063" name="Text Box 11"/>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1" name="Rectangle 12"/>
              <p:cNvSpPr>
                <a:spLocks noChangeArrowheads="1"/>
              </p:cNvSpPr>
              <p:nvPr/>
            </p:nvSpPr>
            <p:spPr bwMode="auto">
              <a:xfrm>
                <a:off x="1015" y="2988"/>
                <a:ext cx="594" cy="849"/>
              </a:xfrm>
              <a:prstGeom prst="rect">
                <a:avLst/>
              </a:prstGeom>
              <a:noFill/>
              <a:ln w="9525" algn="ctr">
                <a:noFill/>
                <a:miter lim="800000"/>
                <a:headEnd/>
                <a:tailEnd/>
              </a:ln>
            </p:spPr>
            <p:txBody>
              <a:bodyPr wrap="none">
                <a:spAutoFit/>
              </a:bodyPr>
              <a:lstStyle/>
              <a:p>
                <a:pPr>
                  <a:defRPr/>
                </a:pPr>
                <a:r>
                  <a:rPr lang="en-US" sz="2800" b="1" dirty="0">
                    <a:effectLst>
                      <a:outerShdw blurRad="38100" dist="38100" dir="2700000" algn="tl">
                        <a:srgbClr val="000000">
                          <a:alpha val="43137"/>
                        </a:srgbClr>
                      </a:outerShdw>
                    </a:effectLst>
                  </a:rPr>
                  <a:t>   </a:t>
                </a:r>
              </a:p>
            </p:txBody>
          </p:sp>
        </p:grpSp>
        <p:grpSp>
          <p:nvGrpSpPr>
            <p:cNvPr id="28" name="Group 27"/>
            <p:cNvGrpSpPr/>
            <p:nvPr/>
          </p:nvGrpSpPr>
          <p:grpSpPr>
            <a:xfrm>
              <a:off x="381000" y="1524000"/>
              <a:ext cx="8763000" cy="4953000"/>
              <a:chOff x="381000" y="1524000"/>
              <a:chExt cx="8763000" cy="4953000"/>
            </a:xfrm>
          </p:grpSpPr>
          <p:sp>
            <p:nvSpPr>
              <p:cNvPr id="87045" name="AutoShape 28"/>
              <p:cNvSpPr>
                <a:spLocks/>
              </p:cNvSpPr>
              <p:nvPr/>
            </p:nvSpPr>
            <p:spPr bwMode="auto">
              <a:xfrm>
                <a:off x="4191000" y="1524000"/>
                <a:ext cx="533400" cy="4953000"/>
              </a:xfrm>
              <a:prstGeom prst="rightBrace">
                <a:avLst>
                  <a:gd name="adj1" fmla="val 55972"/>
                  <a:gd name="adj2" fmla="val 50000"/>
                </a:avLst>
              </a:prstGeom>
              <a:noFill/>
              <a:ln w="63500">
                <a:solidFill>
                  <a:schemeClr val="tx1"/>
                </a:solidFill>
                <a:round/>
                <a:headEnd/>
                <a:tailEnd/>
              </a:ln>
            </p:spPr>
            <p:txBody>
              <a:bodyPr wrap="none" anchor="ctr">
                <a:prstTxWarp prst="textNoShape">
                  <a:avLst/>
                </a:prstTxWarp>
              </a:bodyPr>
              <a:lstStyle/>
              <a:p>
                <a:endParaRPr lang="en-US"/>
              </a:p>
            </p:txBody>
          </p:sp>
          <p:sp>
            <p:nvSpPr>
              <p:cNvPr id="2" name="Text Box 29"/>
              <p:cNvSpPr txBox="1">
                <a:spLocks noChangeArrowheads="1"/>
              </p:cNvSpPr>
              <p:nvPr/>
            </p:nvSpPr>
            <p:spPr bwMode="auto">
              <a:xfrm>
                <a:off x="4724400" y="1981200"/>
                <a:ext cx="4419600" cy="4116388"/>
              </a:xfrm>
              <a:prstGeom prst="rect">
                <a:avLst/>
              </a:prstGeom>
              <a:noFill/>
              <a:ln w="9525" algn="ctr">
                <a:noFill/>
                <a:miter lim="800000"/>
                <a:headEnd/>
                <a:tailEnd/>
              </a:ln>
            </p:spPr>
            <p:txBody>
              <a:bodyPr>
                <a:prstTxWarp prst="textNoShape">
                  <a:avLst/>
                </a:prstTxWarp>
                <a:spAutoFit/>
              </a:bodyPr>
              <a:lstStyle/>
              <a:p>
                <a:pPr>
                  <a:spcBef>
                    <a:spcPct val="50000"/>
                  </a:spcBef>
                </a:pPr>
                <a:r>
                  <a:rPr lang="en-US" sz="2200" b="1" dirty="0">
                    <a:solidFill>
                      <a:srgbClr val="62ECDE"/>
                    </a:solidFill>
                    <a:effectLst>
                      <a:outerShdw blurRad="38100" dist="38100" dir="2700000" algn="tl">
                        <a:srgbClr val="000000"/>
                      </a:outerShdw>
                    </a:effectLst>
                  </a:rPr>
                  <a:t>Cost-to-Charge Ratios</a:t>
                </a:r>
              </a:p>
              <a:p>
                <a:pPr>
                  <a:spcBef>
                    <a:spcPct val="50000"/>
                  </a:spcBef>
                </a:pPr>
                <a:r>
                  <a:rPr lang="en-US" sz="2200" b="1" dirty="0">
                    <a:solidFill>
                      <a:srgbClr val="FF9933"/>
                    </a:solidFill>
                    <a:effectLst>
                      <a:outerShdw blurRad="38100" dist="38100" dir="2700000" algn="tl">
                        <a:srgbClr val="000000"/>
                      </a:outerShdw>
                    </a:effectLst>
                  </a:rPr>
                  <a:t>Hospital Market</a:t>
                </a:r>
              </a:p>
              <a:p>
                <a:pPr>
                  <a:spcBef>
                    <a:spcPct val="50000"/>
                  </a:spcBef>
                </a:pPr>
                <a:r>
                  <a:rPr lang="en-US" sz="2200" b="1" dirty="0">
                    <a:solidFill>
                      <a:srgbClr val="66FF33"/>
                    </a:solidFill>
                    <a:effectLst>
                      <a:outerShdw blurRad="38100" dist="38100" dir="2700000" algn="tl">
                        <a:srgbClr val="000000"/>
                      </a:outerShdw>
                    </a:effectLst>
                  </a:rPr>
                  <a:t>Revisit Analyses</a:t>
                </a:r>
              </a:p>
              <a:p>
                <a:pPr>
                  <a:spcBef>
                    <a:spcPct val="50000"/>
                  </a:spcBef>
                </a:pPr>
                <a:r>
                  <a:rPr lang="en-US" sz="2200" b="1" dirty="0">
                    <a:solidFill>
                      <a:srgbClr val="FFFF66"/>
                    </a:solidFill>
                    <a:effectLst>
                      <a:outerShdw blurRad="38100" dist="38100" dir="2700000" algn="tl">
                        <a:srgbClr val="000000"/>
                      </a:outerShdw>
                    </a:effectLst>
                  </a:rPr>
                  <a:t>NIS Hospital Ownership</a:t>
                </a:r>
              </a:p>
              <a:p>
                <a:pPr>
                  <a:spcBef>
                    <a:spcPct val="50000"/>
                  </a:spcBef>
                </a:pPr>
                <a:r>
                  <a:rPr lang="en-US" sz="2200" b="1" dirty="0">
                    <a:solidFill>
                      <a:srgbClr val="A50021"/>
                    </a:solidFill>
                    <a:effectLst>
                      <a:outerShdw blurRad="38100" dist="38100" dir="2700000" algn="tl">
                        <a:srgbClr val="000000"/>
                      </a:outerShdw>
                    </a:effectLst>
                  </a:rPr>
                  <a:t>American Hospital Association (AHA) Linkage</a:t>
                </a:r>
              </a:p>
              <a:p>
                <a:pPr>
                  <a:spcBef>
                    <a:spcPct val="50000"/>
                  </a:spcBef>
                </a:pPr>
                <a:r>
                  <a:rPr lang="fr-FR" sz="2200" b="1" dirty="0">
                    <a:solidFill>
                      <a:srgbClr val="FF66FF"/>
                    </a:solidFill>
                    <a:effectLst>
                      <a:outerShdw blurRad="38100" dist="38100" dir="2700000" algn="tl">
                        <a:srgbClr val="000000"/>
                      </a:outerShdw>
                    </a:effectLst>
                  </a:rPr>
                  <a:t>NIS Trends</a:t>
                </a:r>
              </a:p>
              <a:p>
                <a:pPr>
                  <a:spcBef>
                    <a:spcPct val="50000"/>
                  </a:spcBef>
                </a:pPr>
                <a:r>
                  <a:rPr lang="en-US" sz="2200" b="1" dirty="0">
                    <a:solidFill>
                      <a:srgbClr val="0000D5"/>
                    </a:solidFill>
                    <a:effectLst>
                      <a:outerShdw blurRad="38100" dist="38100" dir="2700000" algn="tl">
                        <a:srgbClr val="000000"/>
                      </a:outerShdw>
                    </a:effectLst>
                  </a:rPr>
                  <a:t>KID Trends</a:t>
                </a:r>
                <a:r>
                  <a:rPr lang="en-US" sz="2200" b="1" dirty="0">
                    <a:effectLst>
                      <a:outerShdw blurRad="38100" dist="38100" dir="2700000" algn="tl">
                        <a:srgbClr val="000000"/>
                      </a:outerShdw>
                    </a:effectLst>
                  </a:rPr>
                  <a:t/>
                </a:r>
                <a:br>
                  <a:rPr lang="en-US" sz="2200" b="1" dirty="0">
                    <a:effectLst>
                      <a:outerShdw blurRad="38100" dist="38100" dir="2700000" algn="tl">
                        <a:srgbClr val="000000"/>
                      </a:outerShdw>
                    </a:effectLst>
                  </a:rPr>
                </a:br>
                <a:endParaRPr lang="en-US" sz="2200" b="1" dirty="0">
                  <a:solidFill>
                    <a:schemeClr val="tx2"/>
                  </a:solidFill>
                  <a:effectLst>
                    <a:outerShdw blurRad="38100" dist="38100" dir="2700000" algn="tl">
                      <a:srgbClr val="000000"/>
                    </a:outerShdw>
                  </a:effectLst>
                </a:endParaRPr>
              </a:p>
            </p:txBody>
          </p:sp>
          <p:sp>
            <p:nvSpPr>
              <p:cNvPr id="25" name="Text Box 8"/>
              <p:cNvSpPr txBox="1">
                <a:spLocks noChangeArrowheads="1"/>
              </p:cNvSpPr>
              <p:nvPr/>
            </p:nvSpPr>
            <p:spPr bwMode="auto">
              <a:xfrm>
                <a:off x="838200" y="4038600"/>
                <a:ext cx="1046163" cy="400050"/>
              </a:xfrm>
              <a:prstGeom prst="rect">
                <a:avLst/>
              </a:prstGeom>
              <a:noFill/>
              <a:ln w="9525" algn="ctr">
                <a:noFill/>
                <a:miter lim="800000"/>
                <a:headEnd/>
                <a:tailEnd/>
              </a:ln>
              <a:effectLst/>
            </p:spPr>
            <p:txBody>
              <a:bodyPr>
                <a:spAutoFit/>
              </a:bodyPr>
              <a:lstStyle/>
              <a:p>
                <a:pPr>
                  <a:spcBef>
                    <a:spcPct val="50000"/>
                  </a:spcBef>
                  <a:defRPr/>
                </a:pPr>
                <a:r>
                  <a:rPr lang="en-US" sz="2000" b="1" dirty="0">
                    <a:effectLst>
                      <a:outerShdw blurRad="38100" dist="38100" dir="2700000" algn="tl">
                        <a:srgbClr val="000000">
                          <a:alpha val="43137"/>
                        </a:srgbClr>
                      </a:outerShdw>
                    </a:effectLst>
                  </a:rPr>
                  <a:t>SEDD</a:t>
                </a:r>
              </a:p>
            </p:txBody>
          </p:sp>
          <p:grpSp>
            <p:nvGrpSpPr>
              <p:cNvPr id="87048" name="Group 15"/>
              <p:cNvGrpSpPr>
                <a:grpSpLocks/>
              </p:cNvGrpSpPr>
              <p:nvPr/>
            </p:nvGrpSpPr>
            <p:grpSpPr bwMode="auto">
              <a:xfrm>
                <a:off x="2286000" y="3581400"/>
                <a:ext cx="1981200" cy="990600"/>
                <a:chOff x="-772" y="1613"/>
                <a:chExt cx="1200" cy="809"/>
              </a:xfrm>
            </p:grpSpPr>
            <p:sp>
              <p:nvSpPr>
                <p:cNvPr id="87058" name="AutoShape 16"/>
                <p:cNvSpPr>
                  <a:spLocks noChangeArrowheads="1"/>
                </p:cNvSpPr>
                <p:nvPr/>
              </p:nvSpPr>
              <p:spPr bwMode="auto">
                <a:xfrm>
                  <a:off x="-772" y="1613"/>
                  <a:ext cx="1200" cy="809"/>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30" name="Text Box 17"/>
                <p:cNvSpPr txBox="1">
                  <a:spLocks noChangeArrowheads="1"/>
                </p:cNvSpPr>
                <p:nvPr/>
              </p:nvSpPr>
              <p:spPr bwMode="auto">
                <a:xfrm>
                  <a:off x="-587" y="2054"/>
                  <a:ext cx="772" cy="268"/>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b="1"/>
                </a:p>
                <a:p>
                  <a:pPr>
                    <a:spcBef>
                      <a:spcPct val="50000"/>
                    </a:spcBef>
                  </a:pPr>
                  <a:r>
                    <a:rPr lang="en-US" sz="2000" b="1">
                      <a:effectLst>
                        <a:outerShdw blurRad="38100" dist="38100" dir="2700000" algn="tl">
                          <a:srgbClr val="000000"/>
                        </a:outerShdw>
                      </a:effectLst>
                    </a:rPr>
                    <a:t>SASD</a:t>
                  </a:r>
                </a:p>
                <a:p>
                  <a:pPr>
                    <a:spcBef>
                      <a:spcPct val="50000"/>
                    </a:spcBef>
                  </a:pPr>
                  <a:endParaRPr lang="en-US" b="1"/>
                </a:p>
              </p:txBody>
            </p:sp>
          </p:grpSp>
          <p:grpSp>
            <p:nvGrpSpPr>
              <p:cNvPr id="87049" name="Group 27"/>
              <p:cNvGrpSpPr>
                <a:grpSpLocks/>
              </p:cNvGrpSpPr>
              <p:nvPr/>
            </p:nvGrpSpPr>
            <p:grpSpPr bwMode="auto">
              <a:xfrm>
                <a:off x="381000" y="3124200"/>
                <a:ext cx="1905000" cy="857250"/>
                <a:chOff x="1776" y="2496"/>
                <a:chExt cx="1488" cy="540"/>
              </a:xfrm>
            </p:grpSpPr>
            <p:sp>
              <p:nvSpPr>
                <p:cNvPr id="87056" name="AutoShape 18"/>
                <p:cNvSpPr>
                  <a:spLocks noChangeArrowheads="1"/>
                </p:cNvSpPr>
                <p:nvPr/>
              </p:nvSpPr>
              <p:spPr bwMode="auto">
                <a:xfrm>
                  <a:off x="1776" y="2496"/>
                  <a:ext cx="1488" cy="528"/>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37" name="Rectangle 19"/>
                <p:cNvSpPr>
                  <a:spLocks noChangeArrowheads="1"/>
                </p:cNvSpPr>
                <p:nvPr/>
              </p:nvSpPr>
              <p:spPr bwMode="auto">
                <a:xfrm>
                  <a:off x="2304" y="2784"/>
                  <a:ext cx="479" cy="252"/>
                </a:xfrm>
                <a:prstGeom prst="rect">
                  <a:avLst/>
                </a:prstGeom>
                <a:noFill/>
                <a:ln w="9525" algn="ctr">
                  <a:noFill/>
                  <a:miter lim="800000"/>
                  <a:headEnd/>
                  <a:tailEnd/>
                </a:ln>
              </p:spPr>
              <p:txBody>
                <a:bodyPr wrap="none">
                  <a:spAutoFit/>
                </a:bodyPr>
                <a:lstStyle/>
                <a:p>
                  <a:pPr>
                    <a:spcBef>
                      <a:spcPct val="50000"/>
                    </a:spcBef>
                    <a:defRPr/>
                  </a:pPr>
                  <a:r>
                    <a:rPr lang="en-US" sz="2000" b="1" dirty="0">
                      <a:effectLst>
                        <a:outerShdw blurRad="38100" dist="38100" dir="2700000" algn="tl">
                          <a:srgbClr val="000000">
                            <a:alpha val="43137"/>
                          </a:srgbClr>
                        </a:outerShdw>
                      </a:effectLst>
                    </a:rPr>
                    <a:t>NIS</a:t>
                  </a:r>
                </a:p>
              </p:txBody>
            </p:sp>
          </p:grpSp>
          <p:grpSp>
            <p:nvGrpSpPr>
              <p:cNvPr id="7" name="Group 12"/>
              <p:cNvGrpSpPr>
                <a:grpSpLocks/>
              </p:cNvGrpSpPr>
              <p:nvPr/>
            </p:nvGrpSpPr>
            <p:grpSpPr bwMode="auto">
              <a:xfrm>
                <a:off x="381000" y="2667000"/>
                <a:ext cx="1905000" cy="762000"/>
                <a:chOff x="3643" y="2112"/>
                <a:chExt cx="2064" cy="988"/>
              </a:xfrm>
              <a:effectLst>
                <a:outerShdw blurRad="50800" dist="50800" dir="5400000" algn="ctr" rotWithShape="0">
                  <a:srgbClr val="000000">
                    <a:alpha val="52000"/>
                  </a:srgbClr>
                </a:outerShdw>
              </a:effectLst>
            </p:grpSpPr>
            <p:grpSp>
              <p:nvGrpSpPr>
                <p:cNvPr id="8" name="Group 13"/>
                <p:cNvGrpSpPr>
                  <a:grpSpLocks/>
                </p:cNvGrpSpPr>
                <p:nvPr/>
              </p:nvGrpSpPr>
              <p:grpSpPr bwMode="auto">
                <a:xfrm>
                  <a:off x="3643" y="2112"/>
                  <a:ext cx="2064" cy="988"/>
                  <a:chOff x="336" y="2880"/>
                  <a:chExt cx="3120" cy="940"/>
                </a:xfrm>
              </p:grpSpPr>
              <p:sp>
                <p:nvSpPr>
                  <p:cNvPr id="42" name="AutoShape 14"/>
                  <p:cNvSpPr>
                    <a:spLocks noChangeArrowheads="1"/>
                  </p:cNvSpPr>
                  <p:nvPr/>
                </p:nvSpPr>
                <p:spPr bwMode="auto">
                  <a:xfrm>
                    <a:off x="336"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43" name="Text Box 15"/>
                  <p:cNvSpPr txBox="1">
                    <a:spLocks noChangeArrowheads="1"/>
                  </p:cNvSpPr>
                  <p:nvPr/>
                </p:nvSpPr>
                <p:spPr bwMode="auto">
                  <a:xfrm>
                    <a:off x="336" y="3218"/>
                    <a:ext cx="3074" cy="489"/>
                  </a:xfrm>
                  <a:prstGeom prst="rect">
                    <a:avLst/>
                  </a:prstGeom>
                  <a:noFill/>
                  <a:ln w="9525">
                    <a:noFill/>
                    <a:miter lim="800000"/>
                    <a:headEnd/>
                    <a:tailEnd/>
                  </a:ln>
                </p:spPr>
                <p:txBody>
                  <a:bodyPr>
                    <a:spAutoFit/>
                  </a:bodyPr>
                  <a:lstStyle/>
                  <a:p>
                    <a:pPr>
                      <a:lnSpc>
                        <a:spcPct val="90000"/>
                      </a:lnSpc>
                      <a:spcBef>
                        <a:spcPct val="50000"/>
                      </a:spcBef>
                      <a:defRPr/>
                    </a:pPr>
                    <a:r>
                      <a:rPr lang="en-US" sz="2800" b="1">
                        <a:solidFill>
                          <a:srgbClr val="000000"/>
                        </a:solidFill>
                      </a:rPr>
                      <a:t> </a:t>
                    </a:r>
                    <a:endParaRPr lang="en-US" sz="1800" b="1">
                      <a:solidFill>
                        <a:srgbClr val="000000"/>
                      </a:solidFill>
                    </a:endParaRPr>
                  </a:p>
                </p:txBody>
              </p:sp>
            </p:grpSp>
            <p:sp>
              <p:nvSpPr>
                <p:cNvPr id="41" name="Text Box 16"/>
                <p:cNvSpPr txBox="1">
                  <a:spLocks noChangeArrowheads="1"/>
                </p:cNvSpPr>
                <p:nvPr/>
              </p:nvSpPr>
              <p:spPr bwMode="auto">
                <a:xfrm>
                  <a:off x="4056" y="2507"/>
                  <a:ext cx="1249" cy="52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000" b="1" dirty="0">
                      <a:effectLst>
                        <a:outerShdw blurRad="38100" dist="38100" dir="2700000" algn="tl">
                          <a:srgbClr val="000000">
                            <a:alpha val="43137"/>
                          </a:srgbClr>
                        </a:outerShdw>
                      </a:effectLst>
                    </a:rPr>
                    <a:t>SID</a:t>
                  </a:r>
                </a:p>
              </p:txBody>
            </p:sp>
          </p:grpSp>
          <p:grpSp>
            <p:nvGrpSpPr>
              <p:cNvPr id="87051" name="Group 23"/>
              <p:cNvGrpSpPr>
                <a:grpSpLocks/>
              </p:cNvGrpSpPr>
              <p:nvPr/>
            </p:nvGrpSpPr>
            <p:grpSpPr bwMode="auto">
              <a:xfrm>
                <a:off x="2286000" y="3200400"/>
                <a:ext cx="1981200" cy="762000"/>
                <a:chOff x="3504" y="1788"/>
                <a:chExt cx="1405" cy="513"/>
              </a:xfrm>
            </p:grpSpPr>
            <p:sp>
              <p:nvSpPr>
                <p:cNvPr id="45" name="AutoShape 24"/>
                <p:cNvSpPr>
                  <a:spLocks noChangeArrowheads="1"/>
                </p:cNvSpPr>
                <p:nvPr/>
              </p:nvSpPr>
              <p:spPr bwMode="auto">
                <a:xfrm>
                  <a:off x="3504" y="1788"/>
                  <a:ext cx="1405" cy="513"/>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46" name="Text Box 25"/>
                <p:cNvSpPr txBox="1">
                  <a:spLocks noChangeArrowheads="1"/>
                </p:cNvSpPr>
                <p:nvPr/>
              </p:nvSpPr>
              <p:spPr bwMode="auto">
                <a:xfrm>
                  <a:off x="3828" y="1993"/>
                  <a:ext cx="703" cy="267"/>
                </a:xfrm>
                <a:prstGeom prst="rect">
                  <a:avLst/>
                </a:prstGeom>
                <a:noFill/>
                <a:ln w="9525" algn="ctr">
                  <a:noFill/>
                  <a:miter lim="800000"/>
                  <a:headEnd/>
                  <a:tailEnd/>
                </a:ln>
              </p:spPr>
              <p:txBody>
                <a:bodyPr>
                  <a:spAutoFit/>
                </a:bodyPr>
                <a:lstStyle/>
                <a:p>
                  <a:pPr>
                    <a:spcBef>
                      <a:spcPct val="50000"/>
                    </a:spcBef>
                    <a:defRPr/>
                  </a:pPr>
                  <a:r>
                    <a:rPr lang="en-US" sz="2000" b="1" dirty="0">
                      <a:effectLst>
                        <a:outerShdw blurRad="38100" dist="38100" dir="2700000" algn="tl">
                          <a:srgbClr val="000000">
                            <a:alpha val="43137"/>
                          </a:srgbClr>
                        </a:outerShdw>
                      </a:effectLst>
                    </a:rPr>
                    <a:t>KID</a:t>
                  </a:r>
                </a:p>
              </p:txBody>
            </p:sp>
          </p:grpSp>
          <p:sp>
            <p:nvSpPr>
              <p:cNvPr id="87052" name="AutoShape 12"/>
              <p:cNvSpPr>
                <a:spLocks noChangeArrowheads="1"/>
              </p:cNvSpPr>
              <p:nvPr/>
            </p:nvSpPr>
            <p:spPr bwMode="auto">
              <a:xfrm>
                <a:off x="2286000" y="2667000"/>
                <a:ext cx="1981200" cy="7620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48" name="Text Box 16"/>
              <p:cNvSpPr txBox="1">
                <a:spLocks noChangeArrowheads="1"/>
              </p:cNvSpPr>
              <p:nvPr/>
            </p:nvSpPr>
            <p:spPr bwMode="auto">
              <a:xfrm>
                <a:off x="2743200" y="2971800"/>
                <a:ext cx="1152525" cy="401638"/>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000" b="1" dirty="0">
                    <a:effectLst>
                      <a:outerShdw blurRad="38100" dist="38100" dir="2700000" algn="tl">
                        <a:srgbClr val="000000">
                          <a:alpha val="43137"/>
                        </a:srgbClr>
                      </a:outerShdw>
                    </a:effectLst>
                  </a:rPr>
                  <a:t>NEDS</a:t>
                </a:r>
              </a:p>
            </p:txBody>
          </p:sp>
        </p:grpSp>
      </p:grpSp>
    </p:spTree>
  </p:cSld>
  <p:clrMapOvr>
    <a:masterClrMapping/>
  </p:clrMapOvr>
  <p:transition spd="med" advClick="0">
    <p:fade/>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 name="Title 15"/>
          <p:cNvSpPr>
            <a:spLocks noGrp="1"/>
          </p:cNvSpPr>
          <p:nvPr>
            <p:ph type="title"/>
          </p:nvPr>
        </p:nvSpPr>
        <p:spPr/>
        <p:txBody>
          <a:bodyPr/>
          <a:lstStyle/>
          <a:p>
            <a:r>
              <a:rPr lang="en-US" dirty="0" smtClean="0"/>
              <a:t>Cost-to-Charge Ratio </a:t>
            </a:r>
            <a:r>
              <a:rPr lang="en-US" dirty="0" smtClean="0"/>
              <a:t>Files</a:t>
            </a:r>
            <a:endParaRPr lang="en-US" dirty="0"/>
          </a:p>
        </p:txBody>
      </p:sp>
      <p:sp>
        <p:nvSpPr>
          <p:cNvPr id="88066" name="Slide Number Placeholder 1"/>
          <p:cNvSpPr>
            <a:spLocks noGrp="1"/>
          </p:cNvSpPr>
          <p:nvPr>
            <p:ph type="sldNum" sz="quarter" idx="10"/>
          </p:nvPr>
        </p:nvSpPr>
        <p:spPr>
          <a:noFill/>
        </p:spPr>
        <p:txBody>
          <a:bodyPr/>
          <a:lstStyle/>
          <a:p>
            <a:fld id="{330D92A4-F112-BA4B-BFDC-319929498B38}" type="slidenum">
              <a:rPr lang="en-US"/>
              <a:pPr/>
              <a:t>72</a:t>
            </a:fld>
            <a:endParaRPr lang="en-US"/>
          </a:p>
        </p:txBody>
      </p:sp>
      <p:grpSp>
        <p:nvGrpSpPr>
          <p:cNvPr id="15" name="Group 14"/>
          <p:cNvGrpSpPr/>
          <p:nvPr/>
        </p:nvGrpSpPr>
        <p:grpSpPr>
          <a:xfrm>
            <a:off x="381000" y="1600200"/>
            <a:ext cx="8763000" cy="4556125"/>
            <a:chOff x="381000" y="1600200"/>
            <a:chExt cx="8763000" cy="4556125"/>
          </a:xfrm>
        </p:grpSpPr>
        <p:sp>
          <p:nvSpPr>
            <p:cNvPr id="88068" name="Oval 3"/>
            <p:cNvSpPr>
              <a:spLocks noChangeArrowheads="1"/>
            </p:cNvSpPr>
            <p:nvPr/>
          </p:nvSpPr>
          <p:spPr bwMode="auto">
            <a:xfrm>
              <a:off x="1295400" y="1600200"/>
              <a:ext cx="7239000" cy="1066800"/>
            </a:xfrm>
            <a:prstGeom prst="ellipse">
              <a:avLst/>
            </a:prstGeom>
            <a:noFill/>
            <a:ln w="9525">
              <a:noFill/>
              <a:round/>
              <a:headEnd/>
              <a:tailEnd/>
            </a:ln>
          </p:spPr>
          <p:txBody>
            <a:bodyPr wrap="none" lIns="92453" tIns="46226" rIns="92453" bIns="46226" anchor="ctr">
              <a:prstTxWarp prst="textNoShape">
                <a:avLst/>
              </a:prstTxWarp>
            </a:bodyPr>
            <a:lstStyle/>
            <a:p>
              <a:endParaRPr lang="en-US"/>
            </a:p>
          </p:txBody>
        </p:sp>
        <p:sp>
          <p:nvSpPr>
            <p:cNvPr id="48133" name="Text Box 4"/>
            <p:cNvSpPr txBox="1">
              <a:spLocks noChangeArrowheads="1"/>
            </p:cNvSpPr>
            <p:nvPr/>
          </p:nvSpPr>
          <p:spPr bwMode="auto">
            <a:xfrm>
              <a:off x="381000" y="4678363"/>
              <a:ext cx="8458200" cy="1477962"/>
            </a:xfrm>
            <a:prstGeom prst="rect">
              <a:avLst/>
            </a:prstGeom>
            <a:solidFill>
              <a:schemeClr val="accent1">
                <a:alpha val="20000"/>
              </a:schemeClr>
            </a:solidFill>
            <a:ln w="9525" algn="ctr">
              <a:solidFill>
                <a:schemeClr val="tx1"/>
              </a:solidFill>
              <a:miter lim="800000"/>
              <a:headEnd/>
              <a:tailEnd/>
            </a:ln>
          </p:spPr>
          <p:txBody>
            <a:bodyPr>
              <a:spAutoFit/>
            </a:bodyPr>
            <a:lstStyle/>
            <a:p>
              <a:pPr>
                <a:defRPr/>
              </a:pPr>
              <a:r>
                <a:rPr lang="en-US" sz="3000" b="1" dirty="0">
                  <a:effectLst>
                    <a:outerShdw blurRad="38100" dist="38100" dir="2700000" algn="tl">
                      <a:srgbClr val="000000">
                        <a:alpha val="43137"/>
                      </a:srgbClr>
                    </a:outerShdw>
                  </a:effectLst>
                </a:rPr>
                <a:t>The Cost-to-Charge Ratio Files enable conversion of charge data to cost data on the NIS, KID, and SID</a:t>
              </a:r>
            </a:p>
          </p:txBody>
        </p:sp>
        <p:pic>
          <p:nvPicPr>
            <p:cNvPr id="88070" name="Picture 5" descr="j0205462"/>
            <p:cNvPicPr>
              <a:picLocks noChangeAspect="1" noChangeArrowheads="1"/>
            </p:cNvPicPr>
            <p:nvPr/>
          </p:nvPicPr>
          <p:blipFill>
            <a:blip r:embed="rId3"/>
            <a:srcRect/>
            <a:stretch>
              <a:fillRect/>
            </a:stretch>
          </p:blipFill>
          <p:spPr bwMode="auto">
            <a:xfrm>
              <a:off x="914400" y="2057400"/>
              <a:ext cx="1819275" cy="1809750"/>
            </a:xfrm>
            <a:prstGeom prst="rect">
              <a:avLst/>
            </a:prstGeom>
            <a:noFill/>
            <a:ln w="9525">
              <a:noFill/>
              <a:miter lim="800000"/>
              <a:headEnd/>
              <a:tailEnd/>
            </a:ln>
          </p:spPr>
        </p:pic>
        <p:sp>
          <p:nvSpPr>
            <p:cNvPr id="48135" name="Text Box 6"/>
            <p:cNvSpPr txBox="1">
              <a:spLocks noChangeArrowheads="1"/>
            </p:cNvSpPr>
            <p:nvPr/>
          </p:nvSpPr>
          <p:spPr bwMode="auto">
            <a:xfrm>
              <a:off x="609600" y="3886200"/>
              <a:ext cx="2590800" cy="581025"/>
            </a:xfrm>
            <a:prstGeom prst="rect">
              <a:avLst/>
            </a:prstGeom>
            <a:noFill/>
            <a:ln w="9525" algn="ctr">
              <a:noFill/>
              <a:miter lim="800000"/>
              <a:headEnd/>
              <a:tailEnd/>
            </a:ln>
          </p:spPr>
          <p:txBody>
            <a:bodyPr>
              <a:spAutoFit/>
            </a:bodyPr>
            <a:lstStyle/>
            <a:p>
              <a:pPr>
                <a:spcBef>
                  <a:spcPct val="50000"/>
                </a:spcBef>
                <a:defRPr/>
              </a:pPr>
              <a:r>
                <a:rPr lang="en-US" sz="1600" b="1" dirty="0">
                  <a:effectLst>
                    <a:outerShdw blurRad="38100" dist="38100" dir="2700000" algn="tl">
                      <a:srgbClr val="000000">
                        <a:alpha val="43137"/>
                      </a:srgbClr>
                    </a:outerShdw>
                  </a:effectLst>
                </a:rPr>
                <a:t>Hospital-Level      NIS/SID Data </a:t>
              </a:r>
            </a:p>
          </p:txBody>
        </p:sp>
        <p:sp>
          <p:nvSpPr>
            <p:cNvPr id="88072" name="Line 7"/>
            <p:cNvSpPr>
              <a:spLocks noChangeShapeType="1"/>
            </p:cNvSpPr>
            <p:nvPr/>
          </p:nvSpPr>
          <p:spPr bwMode="auto">
            <a:xfrm>
              <a:off x="3124200" y="2971800"/>
              <a:ext cx="609600" cy="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05481" name="Text Box 8"/>
            <p:cNvSpPr txBox="1">
              <a:spLocks noChangeArrowheads="1"/>
            </p:cNvSpPr>
            <p:nvPr/>
          </p:nvSpPr>
          <p:spPr bwMode="auto">
            <a:xfrm>
              <a:off x="3810000" y="3886200"/>
              <a:ext cx="2590800" cy="336550"/>
            </a:xfrm>
            <a:prstGeom prst="rect">
              <a:avLst/>
            </a:prstGeom>
            <a:noFill/>
            <a:ln w="9525" algn="ctr">
              <a:noFill/>
              <a:miter lim="800000"/>
              <a:headEnd/>
              <a:tailEnd/>
            </a:ln>
          </p:spPr>
          <p:txBody>
            <a:bodyPr>
              <a:spAutoFit/>
            </a:bodyPr>
            <a:lstStyle/>
            <a:p>
              <a:pPr>
                <a:spcBef>
                  <a:spcPct val="50000"/>
                </a:spcBef>
                <a:defRPr/>
              </a:pPr>
              <a:r>
                <a:rPr lang="en-US" sz="1600" b="1">
                  <a:effectLst>
                    <a:outerShdw blurRad="38100" dist="38100" dir="2700000" algn="tl">
                      <a:srgbClr val="000000"/>
                    </a:outerShdw>
                  </a:effectLst>
                </a:rPr>
                <a:t>Apply Ratios</a:t>
              </a:r>
            </a:p>
          </p:txBody>
        </p:sp>
        <p:sp>
          <p:nvSpPr>
            <p:cNvPr id="88074" name="Line 9"/>
            <p:cNvSpPr>
              <a:spLocks noChangeShapeType="1"/>
            </p:cNvSpPr>
            <p:nvPr/>
          </p:nvSpPr>
          <p:spPr bwMode="auto">
            <a:xfrm>
              <a:off x="6553200" y="3048000"/>
              <a:ext cx="609600" cy="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88075" name="Text Box 10"/>
            <p:cNvSpPr txBox="1">
              <a:spLocks noChangeArrowheads="1"/>
            </p:cNvSpPr>
            <p:nvPr/>
          </p:nvSpPr>
          <p:spPr bwMode="auto">
            <a:xfrm>
              <a:off x="7315200" y="2438400"/>
              <a:ext cx="1219200" cy="1108075"/>
            </a:xfrm>
            <a:prstGeom prst="rect">
              <a:avLst/>
            </a:prstGeom>
            <a:noFill/>
            <a:ln w="9525">
              <a:solidFill>
                <a:schemeClr val="tx1"/>
              </a:solidFill>
              <a:miter lim="800000"/>
              <a:headEnd/>
              <a:tailEnd/>
            </a:ln>
          </p:spPr>
          <p:txBody>
            <a:bodyPr>
              <a:prstTxWarp prst="textNoShape">
                <a:avLst/>
              </a:prstTxWarp>
              <a:spAutoFit/>
            </a:bodyPr>
            <a:lstStyle/>
            <a:p>
              <a:pPr>
                <a:spcBef>
                  <a:spcPct val="50000"/>
                </a:spcBef>
              </a:pPr>
              <a:r>
                <a:rPr lang="en-US" sz="6600">
                  <a:solidFill>
                    <a:schemeClr val="folHlink"/>
                  </a:solidFill>
                </a:rPr>
                <a:t>$</a:t>
              </a:r>
            </a:p>
          </p:txBody>
        </p:sp>
        <p:sp>
          <p:nvSpPr>
            <p:cNvPr id="105484" name="Text Box 11"/>
            <p:cNvSpPr txBox="1">
              <a:spLocks noChangeArrowheads="1"/>
            </p:cNvSpPr>
            <p:nvPr/>
          </p:nvSpPr>
          <p:spPr bwMode="auto">
            <a:xfrm>
              <a:off x="6553200" y="3886200"/>
              <a:ext cx="2590800" cy="581025"/>
            </a:xfrm>
            <a:prstGeom prst="rect">
              <a:avLst/>
            </a:prstGeom>
            <a:noFill/>
            <a:ln w="9525" algn="ctr">
              <a:noFill/>
              <a:miter lim="800000"/>
              <a:headEnd/>
              <a:tailEnd/>
            </a:ln>
          </p:spPr>
          <p:txBody>
            <a:bodyPr>
              <a:spAutoFit/>
            </a:bodyPr>
            <a:lstStyle/>
            <a:p>
              <a:pPr>
                <a:spcBef>
                  <a:spcPct val="50000"/>
                </a:spcBef>
                <a:defRPr/>
              </a:pPr>
              <a:r>
                <a:rPr lang="en-US" sz="1600" b="1"/>
                <a:t> </a:t>
              </a:r>
              <a:r>
                <a:rPr lang="en-US" sz="1600" b="1">
                  <a:effectLst>
                    <a:outerShdw blurRad="38100" dist="38100" dir="2700000" algn="tl">
                      <a:srgbClr val="000000"/>
                    </a:outerShdw>
                  </a:effectLst>
                </a:rPr>
                <a:t>Convert Charges to Costs</a:t>
              </a:r>
            </a:p>
          </p:txBody>
        </p:sp>
        <p:sp>
          <p:nvSpPr>
            <p:cNvPr id="88077" name="Line 12"/>
            <p:cNvSpPr>
              <a:spLocks noChangeShapeType="1"/>
            </p:cNvSpPr>
            <p:nvPr/>
          </p:nvSpPr>
          <p:spPr bwMode="auto">
            <a:xfrm>
              <a:off x="838200" y="3886200"/>
              <a:ext cx="792480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pic>
          <p:nvPicPr>
            <p:cNvPr id="88078" name="Picture 13"/>
            <p:cNvPicPr>
              <a:picLocks noChangeAspect="1" noChangeArrowheads="1"/>
            </p:cNvPicPr>
            <p:nvPr/>
          </p:nvPicPr>
          <p:blipFill>
            <a:blip r:embed="rId4"/>
            <a:srcRect t="23958" r="78125" b="58333"/>
            <a:stretch>
              <a:fillRect/>
            </a:stretch>
          </p:blipFill>
          <p:spPr bwMode="auto">
            <a:xfrm>
              <a:off x="4114800" y="2438400"/>
              <a:ext cx="2133600" cy="12954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67074" name="Rectangle 2"/>
          <p:cNvSpPr>
            <a:spLocks noGrp="1" noChangeArrowheads="1"/>
          </p:cNvSpPr>
          <p:nvPr>
            <p:ph type="title"/>
          </p:nvPr>
        </p:nvSpPr>
        <p:spPr>
          <a:xfrm>
            <a:off x="1760538" y="228600"/>
            <a:ext cx="6088062" cy="768350"/>
          </a:xfrm>
        </p:spPr>
        <p:txBody>
          <a:bodyPr/>
          <a:lstStyle/>
          <a:p>
            <a:pPr eaLnBrk="1" hangingPunct="1">
              <a:defRPr/>
            </a:pPr>
            <a:r>
              <a:rPr lang="en-US" sz="2800" dirty="0" smtClean="0"/>
              <a:t>Charges vs. Costs vs. Price </a:t>
            </a:r>
          </a:p>
        </p:txBody>
      </p:sp>
      <p:graphicFrame>
        <p:nvGraphicFramePr>
          <p:cNvPr id="1667115" name="Group 43"/>
          <p:cNvGraphicFramePr>
            <a:graphicFrameLocks noGrp="1"/>
          </p:cNvGraphicFramePr>
          <p:nvPr>
            <p:ph sz="half" idx="2"/>
          </p:nvPr>
        </p:nvGraphicFramePr>
        <p:xfrm>
          <a:off x="609600" y="1828800"/>
          <a:ext cx="7993063" cy="2446845"/>
        </p:xfrm>
        <a:graphic>
          <a:graphicData uri="http://schemas.openxmlformats.org/drawingml/2006/table">
            <a:tbl>
              <a:tblPr/>
              <a:tblGrid>
                <a:gridCol w="1828800"/>
                <a:gridCol w="6164263"/>
              </a:tblGrid>
              <a:tr h="741363">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chemeClr val="folHlink"/>
                          </a:solidFill>
                          <a:effectLst>
                            <a:outerShdw blurRad="38100" dist="38100" dir="2700000" algn="tl">
                              <a:srgbClr val="000000"/>
                            </a:outerShdw>
                          </a:effectLst>
                          <a:latin typeface="Arial" charset="0"/>
                        </a:rPr>
                        <a:t>Charges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rgbClr val="FFFFFF"/>
                          </a:solidFill>
                          <a:effectLst>
                            <a:outerShdw blurRad="38100" dist="38100" dir="2700000" algn="tl">
                              <a:srgbClr val="000000"/>
                            </a:outerShdw>
                          </a:effectLst>
                          <a:latin typeface="Arial" charset="0"/>
                        </a:rPr>
                        <a:t>What the hospital charged for the care </a:t>
                      </a:r>
                      <a:r>
                        <a:rPr kumimoji="0" lang="en-US" sz="1800" b="0" i="0" u="none" strike="noStrike" cap="none" normalizeH="0" baseline="0" dirty="0" smtClean="0">
                          <a:ln>
                            <a:noFill/>
                          </a:ln>
                          <a:solidFill>
                            <a:srgbClr val="FFFFFF"/>
                          </a:solidFill>
                          <a:effectLst>
                            <a:outerShdw blurRad="38100" dist="38100" dir="2700000" algn="tl">
                              <a:srgbClr val="000000"/>
                            </a:outerShdw>
                          </a:effectLst>
                          <a:latin typeface="Arial" charset="0"/>
                        </a:rPr>
                        <a:t>(</a:t>
                      </a:r>
                      <a:r>
                        <a:rPr kumimoji="0" lang="en-US" sz="1800" b="0" i="1" u="none" strike="noStrike" cap="none" normalizeH="0" baseline="0" dirty="0" smtClean="0">
                          <a:ln>
                            <a:noFill/>
                          </a:ln>
                          <a:solidFill>
                            <a:srgbClr val="FFFFFF"/>
                          </a:solidFill>
                          <a:effectLst>
                            <a:outerShdw blurRad="38100" dist="38100" dir="2700000" algn="tl">
                              <a:srgbClr val="000000"/>
                            </a:outerShdw>
                          </a:effectLst>
                          <a:latin typeface="Arial" charset="0"/>
                        </a:rPr>
                        <a:t>includes charge BEFORE discount</a:t>
                      </a:r>
                      <a:r>
                        <a:rPr kumimoji="0" lang="en-US" sz="1800" b="0" i="0" u="none" strike="noStrike" cap="none" normalizeH="0" baseline="0" dirty="0" smtClean="0">
                          <a:ln>
                            <a:noFill/>
                          </a:ln>
                          <a:solidFill>
                            <a:srgbClr val="FFFFFF"/>
                          </a:solidFill>
                          <a:effectLst>
                            <a:outerShdw blurRad="38100" dist="38100" dir="2700000" algn="tl">
                              <a:srgbClr val="000000"/>
                            </a:outerShdw>
                          </a:effectLst>
                          <a:latin typeface="Arial" charset="0"/>
                        </a:rPr>
                        <a: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741363">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chemeClr val="folHlink"/>
                          </a:solidFill>
                          <a:effectLst>
                            <a:outerShdw blurRad="38100" dist="38100" dir="2700000" algn="tl">
                              <a:srgbClr val="000000"/>
                            </a:outerShdw>
                          </a:effectLst>
                          <a:latin typeface="Arial" charset="0"/>
                        </a:rPr>
                        <a:t>Costs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rgbClr val="FFFFFF"/>
                          </a:solidFill>
                          <a:effectLst>
                            <a:outerShdw blurRad="38100" dist="38100" dir="2700000" algn="tl">
                              <a:srgbClr val="000000"/>
                            </a:outerShdw>
                          </a:effectLst>
                          <a:latin typeface="Arial" charset="0"/>
                        </a:rPr>
                        <a:t>What it cost the hospital to provide the care</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55675">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chemeClr val="folHlink"/>
                          </a:solidFill>
                          <a:effectLst>
                            <a:outerShdw blurRad="38100" dist="38100" dir="2700000" algn="tl">
                              <a:srgbClr val="000000"/>
                            </a:outerShdw>
                          </a:effectLst>
                          <a:latin typeface="Arial" charset="0"/>
                        </a:rPr>
                        <a:t>Price (Payment)</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pitchFamily="2" charset="2"/>
                        <a:buNone/>
                        <a:tabLst/>
                      </a:pPr>
                      <a:r>
                        <a:rPr kumimoji="0" lang="en-US" sz="2400" b="1" i="0" u="none" strike="noStrike" cap="none" normalizeH="0" baseline="0" dirty="0" smtClean="0">
                          <a:ln>
                            <a:noFill/>
                          </a:ln>
                          <a:solidFill>
                            <a:srgbClr val="FFFFFF"/>
                          </a:solidFill>
                          <a:effectLst>
                            <a:outerShdw blurRad="38100" dist="38100" dir="2700000" algn="tl">
                              <a:srgbClr val="000000"/>
                            </a:outerShdw>
                          </a:effectLst>
                          <a:latin typeface="Arial" charset="0"/>
                        </a:rPr>
                        <a:t>What the insurer/individual paid for the care </a:t>
                      </a:r>
                      <a:r>
                        <a:rPr kumimoji="0" lang="en-US" sz="1800" b="0" i="0" u="none" strike="noStrike" cap="none" normalizeH="0" baseline="0" dirty="0" smtClean="0">
                          <a:ln>
                            <a:noFill/>
                          </a:ln>
                          <a:solidFill>
                            <a:srgbClr val="FFFFFF"/>
                          </a:solidFill>
                          <a:effectLst>
                            <a:outerShdw blurRad="38100" dist="38100" dir="2700000" algn="tl">
                              <a:srgbClr val="000000"/>
                            </a:outerShdw>
                          </a:effectLst>
                          <a:latin typeface="Arial" charset="0"/>
                        </a:rPr>
                        <a:t>(</a:t>
                      </a:r>
                      <a:r>
                        <a:rPr kumimoji="0" lang="en-US" sz="1800" b="0" i="1" u="none" strike="noStrike" cap="none" normalizeH="0" baseline="0" dirty="0" smtClean="0">
                          <a:ln>
                            <a:noFill/>
                          </a:ln>
                          <a:solidFill>
                            <a:srgbClr val="FFFFFF"/>
                          </a:solidFill>
                          <a:effectLst>
                            <a:outerShdw blurRad="38100" dist="38100" dir="2700000" algn="tl">
                              <a:srgbClr val="000000"/>
                            </a:outerShdw>
                          </a:effectLst>
                          <a:latin typeface="Arial" charset="0"/>
                        </a:rPr>
                        <a:t>includes negotiated/discounted charges</a:t>
                      </a:r>
                      <a:r>
                        <a:rPr kumimoji="0" lang="en-US" sz="1800" b="0" i="0" u="none" strike="noStrike" cap="none" normalizeH="0" baseline="0" dirty="0" smtClean="0">
                          <a:ln>
                            <a:noFill/>
                          </a:ln>
                          <a:solidFill>
                            <a:srgbClr val="FFFFFF"/>
                          </a:solidFill>
                          <a:effectLst>
                            <a:outerShdw blurRad="38100" dist="38100" dir="2700000" algn="tl">
                              <a:srgbClr val="000000"/>
                            </a:outerShdw>
                          </a:effectLst>
                          <a:latin typeface="Arial" charset="0"/>
                        </a:rPr>
                        <a:t>)</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89105" name="Slide Number Placeholder 4"/>
          <p:cNvSpPr>
            <a:spLocks noGrp="1"/>
          </p:cNvSpPr>
          <p:nvPr>
            <p:ph type="sldNum" sz="quarter" idx="10"/>
          </p:nvPr>
        </p:nvSpPr>
        <p:spPr>
          <a:noFill/>
        </p:spPr>
        <p:txBody>
          <a:bodyPr/>
          <a:lstStyle/>
          <a:p>
            <a:fld id="{08918537-44EA-9446-B2E5-A44303750D2D}" type="slidenum">
              <a:rPr lang="en-US"/>
              <a:pPr/>
              <a:t>73</a:t>
            </a:fld>
            <a:endParaRPr lang="en-US"/>
          </a:p>
        </p:txBody>
      </p:sp>
      <p:sp>
        <p:nvSpPr>
          <p:cNvPr id="1667111" name="Text Box 39"/>
          <p:cNvSpPr txBox="1">
            <a:spLocks noChangeArrowheads="1"/>
          </p:cNvSpPr>
          <p:nvPr/>
        </p:nvSpPr>
        <p:spPr bwMode="auto">
          <a:xfrm>
            <a:off x="228600" y="4800600"/>
            <a:ext cx="8686800" cy="1016000"/>
          </a:xfrm>
          <a:prstGeom prst="rect">
            <a:avLst/>
          </a:prstGeom>
          <a:solidFill>
            <a:schemeClr val="accent1">
              <a:alpha val="20000"/>
            </a:schemeClr>
          </a:solidFill>
          <a:ln w="9525" algn="ctr">
            <a:solidFill>
              <a:schemeClr val="tx1"/>
            </a:solidFill>
            <a:prstDash val="solid"/>
            <a:miter lim="800000"/>
            <a:headEnd/>
            <a:tailEnd/>
          </a:ln>
          <a:effectLst/>
        </p:spPr>
        <p:txBody>
          <a:bodyPr>
            <a:spAutoFit/>
          </a:bodyPr>
          <a:lstStyle/>
          <a:p>
            <a:pPr>
              <a:spcBef>
                <a:spcPts val="0"/>
              </a:spcBef>
              <a:defRPr/>
            </a:pPr>
            <a:r>
              <a:rPr lang="en-US" sz="3000" b="1" dirty="0">
                <a:effectLst>
                  <a:outerShdw blurRad="38100" dist="38100" dir="2700000" algn="tl">
                    <a:srgbClr val="000000">
                      <a:alpha val="43137"/>
                    </a:srgbClr>
                  </a:outerShdw>
                </a:effectLst>
              </a:rPr>
              <a:t>HCUP Databases include </a:t>
            </a:r>
            <a:r>
              <a:rPr lang="en-US" sz="3000" b="1" dirty="0">
                <a:solidFill>
                  <a:schemeClr val="folHlink"/>
                </a:solidFill>
                <a:effectLst>
                  <a:outerShdw blurRad="38100" dist="38100" dir="2700000" algn="tl">
                    <a:srgbClr val="000000">
                      <a:alpha val="43137"/>
                    </a:srgbClr>
                  </a:outerShdw>
                </a:effectLst>
              </a:rPr>
              <a:t>CHARGE </a:t>
            </a:r>
            <a:r>
              <a:rPr lang="en-US" sz="3000" b="1" dirty="0">
                <a:effectLst>
                  <a:outerShdw blurRad="38100" dist="38100" dir="2700000" algn="tl">
                    <a:srgbClr val="000000">
                      <a:alpha val="43137"/>
                    </a:srgbClr>
                  </a:outerShdw>
                </a:effectLst>
              </a:rPr>
              <a:t>information</a:t>
            </a:r>
          </a:p>
          <a:p>
            <a:pPr>
              <a:spcBef>
                <a:spcPts val="0"/>
              </a:spcBef>
              <a:defRPr/>
            </a:pPr>
            <a:r>
              <a:rPr lang="en-US" sz="3000" b="1" dirty="0">
                <a:solidFill>
                  <a:srgbClr val="C4330C"/>
                </a:solidFill>
                <a:effectLst>
                  <a:outerShdw blurRad="38100" dist="38100" dir="2700000" algn="tl">
                    <a:srgbClr val="000000">
                      <a:alpha val="43137"/>
                    </a:srgbClr>
                  </a:outerShdw>
                </a:effectLst>
              </a:rPr>
              <a:t>COST</a:t>
            </a:r>
            <a:r>
              <a:rPr lang="en-US" sz="3000" b="1" dirty="0">
                <a:effectLst>
                  <a:outerShdw blurRad="38100" dist="38100" dir="2700000" algn="tl">
                    <a:srgbClr val="000000">
                      <a:alpha val="43137"/>
                    </a:srgbClr>
                  </a:outerShdw>
                </a:effectLst>
              </a:rPr>
              <a:t> information can be estimated</a:t>
            </a:r>
          </a:p>
        </p:txBody>
      </p:sp>
    </p:spTree>
  </p:cSld>
  <p:clrMapOvr>
    <a:masterClrMapping/>
  </p:clrMapOvr>
  <p:transition spd="med" advClick="0">
    <p:fade/>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87874" name="Rectangle 2"/>
          <p:cNvSpPr>
            <a:spLocks noGrp="1" noChangeArrowheads="1"/>
          </p:cNvSpPr>
          <p:nvPr>
            <p:ph type="title"/>
          </p:nvPr>
        </p:nvSpPr>
        <p:spPr/>
        <p:txBody>
          <a:bodyPr/>
          <a:lstStyle/>
          <a:p>
            <a:pPr eaLnBrk="1" hangingPunct="1">
              <a:defRPr/>
            </a:pPr>
            <a:r>
              <a:rPr lang="en-US" sz="2800" dirty="0" smtClean="0"/>
              <a:t>Hospital Market Structure (HMS)* Files</a:t>
            </a:r>
          </a:p>
        </p:txBody>
      </p:sp>
      <p:pic>
        <p:nvPicPr>
          <p:cNvPr id="90115" name="Picture 3" descr="j0235319"/>
          <p:cNvPicPr>
            <a:picLocks noGrp="1" noChangeAspect="1" noChangeArrowheads="1"/>
          </p:cNvPicPr>
          <p:nvPr>
            <p:ph type="clipArt" sz="half" idx="1"/>
          </p:nvPr>
        </p:nvPicPr>
        <p:blipFill>
          <a:blip r:embed="rId3"/>
          <a:srcRect l="-19111" r="-19111"/>
          <a:stretch>
            <a:fillRect/>
          </a:stretch>
        </p:blipFill>
        <p:spPr>
          <a:xfrm>
            <a:off x="0" y="2209800"/>
            <a:ext cx="2991226" cy="2209800"/>
          </a:xfrm>
          <a:noFill/>
        </p:spPr>
      </p:pic>
      <p:sp>
        <p:nvSpPr>
          <p:cNvPr id="11" name="Text Placeholder 10"/>
          <p:cNvSpPr>
            <a:spLocks noGrp="1"/>
          </p:cNvSpPr>
          <p:nvPr>
            <p:ph type="body" sz="half" idx="2"/>
          </p:nvPr>
        </p:nvSpPr>
        <p:spPr>
          <a:xfrm>
            <a:off x="4681538" y="1676400"/>
            <a:ext cx="3921125" cy="4038600"/>
          </a:xfrm>
          <a:solidFill>
            <a:srgbClr val="8CF4EA">
              <a:alpha val="30000"/>
            </a:srgbClr>
          </a:solidFill>
          <a:ln>
            <a:solidFill>
              <a:srgbClr val="FFFFFF"/>
            </a:solidFill>
          </a:ln>
        </p:spPr>
        <p:txBody>
          <a:bodyPr/>
          <a:lstStyle/>
          <a:p>
            <a:pPr algn="ctr">
              <a:spcBef>
                <a:spcPct val="50000"/>
              </a:spcBef>
              <a:buNone/>
            </a:pPr>
            <a:r>
              <a:rPr lang="en-US" sz="2400" b="1" dirty="0" smtClean="0"/>
              <a:t>The </a:t>
            </a:r>
            <a:r>
              <a:rPr lang="en-US" sz="2400" b="1" dirty="0" smtClean="0"/>
              <a:t>HMS Files contain  measures of hospital market competition.   Available free-of-charge from the HCUP Central Distributor.</a:t>
            </a:r>
          </a:p>
          <a:p>
            <a:pPr algn="ctr">
              <a:spcBef>
                <a:spcPct val="50000"/>
              </a:spcBef>
              <a:buNone/>
            </a:pPr>
            <a:endParaRPr lang="en-US" sz="2400" b="1" dirty="0" smtClean="0"/>
          </a:p>
          <a:p>
            <a:pPr algn="ctr">
              <a:spcBef>
                <a:spcPct val="50000"/>
              </a:spcBef>
              <a:buNone/>
            </a:pPr>
            <a:r>
              <a:rPr lang="en-US" sz="2400" b="1" dirty="0" smtClean="0"/>
              <a:t>*Wong and Mutter, </a:t>
            </a:r>
            <a:r>
              <a:rPr lang="en-US" sz="2400" b="1" i="1" dirty="0" smtClean="0"/>
              <a:t>Review of Industrial Organization, 2005</a:t>
            </a:r>
            <a:endParaRPr lang="en-US" sz="2400" b="1" dirty="0" smtClean="0"/>
          </a:p>
          <a:p>
            <a:pPr>
              <a:buNone/>
            </a:pPr>
            <a:endParaRPr lang="en-US" dirty="0"/>
          </a:p>
        </p:txBody>
      </p:sp>
      <p:sp>
        <p:nvSpPr>
          <p:cNvPr id="90118" name="Slide Number Placeholder 7"/>
          <p:cNvSpPr>
            <a:spLocks noGrp="1"/>
          </p:cNvSpPr>
          <p:nvPr>
            <p:ph type="sldNum" sz="quarter" idx="10"/>
          </p:nvPr>
        </p:nvSpPr>
        <p:spPr>
          <a:noFill/>
        </p:spPr>
        <p:txBody>
          <a:bodyPr/>
          <a:lstStyle/>
          <a:p>
            <a:fld id="{5BD60926-EF3F-3D46-8D35-4A9E8D920FB6}" type="slidenum">
              <a:rPr lang="en-US"/>
              <a:pPr/>
              <a:t>74</a:t>
            </a:fld>
            <a:endParaRPr lang="en-US"/>
          </a:p>
        </p:txBody>
      </p:sp>
      <p:pic>
        <p:nvPicPr>
          <p:cNvPr id="90116" name="Picture 4" descr="MCj03910800000[1]"/>
          <p:cNvPicPr>
            <a:picLocks noGrp="1" noChangeAspect="1" noChangeArrowheads="1"/>
          </p:cNvPicPr>
          <p:nvPr>
            <p:ph sz="quarter" idx="4294967295"/>
          </p:nvPr>
        </p:nvPicPr>
        <p:blipFill>
          <a:blip r:embed="rId4"/>
          <a:srcRect/>
          <a:stretch>
            <a:fillRect/>
          </a:stretch>
        </p:blipFill>
        <p:spPr>
          <a:xfrm>
            <a:off x="2667000" y="2590800"/>
            <a:ext cx="1474788" cy="1371600"/>
          </a:xfrm>
          <a:noFill/>
        </p:spPr>
      </p:pic>
      <p:pic>
        <p:nvPicPr>
          <p:cNvPr id="90117" name="Picture 7" descr="MCj04114060000[1]"/>
          <p:cNvPicPr>
            <a:picLocks noGrp="1" noChangeAspect="1" noChangeArrowheads="1"/>
          </p:cNvPicPr>
          <p:nvPr>
            <p:ph sz="quarter" idx="4294967295"/>
          </p:nvPr>
        </p:nvPicPr>
        <p:blipFill>
          <a:blip r:embed="rId5"/>
          <a:srcRect/>
          <a:stretch>
            <a:fillRect/>
          </a:stretch>
        </p:blipFill>
        <p:spPr>
          <a:xfrm>
            <a:off x="1600200" y="3581400"/>
            <a:ext cx="1420813" cy="1371600"/>
          </a:xfrm>
          <a:noFill/>
        </p:spPr>
      </p:pic>
    </p:spTree>
  </p:cSld>
  <p:clrMapOvr>
    <a:masterClrMapping/>
  </p:clrMapOvr>
  <p:transition spd="med" advClick="0">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87874" name="Rectangle 2"/>
          <p:cNvSpPr>
            <a:spLocks noGrp="1" noChangeArrowheads="1"/>
          </p:cNvSpPr>
          <p:nvPr>
            <p:ph type="title"/>
          </p:nvPr>
        </p:nvSpPr>
        <p:spPr/>
        <p:txBody>
          <a:bodyPr/>
          <a:lstStyle/>
          <a:p>
            <a:pPr>
              <a:spcBef>
                <a:spcPct val="50000"/>
              </a:spcBef>
              <a:defRPr/>
            </a:pPr>
            <a:r>
              <a:rPr lang="en-US" sz="2800" dirty="0" smtClean="0">
                <a:solidFill>
                  <a:srgbClr val="FFFF66"/>
                </a:solidFill>
              </a:rPr>
              <a:t>HCUP Supplemental Files for Revisit Analyses</a:t>
            </a:r>
          </a:p>
        </p:txBody>
      </p:sp>
      <p:pic>
        <p:nvPicPr>
          <p:cNvPr id="91142" name="Picture 3" descr="j0235319"/>
          <p:cNvPicPr>
            <a:picLocks noGrp="1" noChangeAspect="1" noChangeArrowheads="1"/>
          </p:cNvPicPr>
          <p:nvPr>
            <p:ph type="clipArt" sz="half" idx="1"/>
          </p:nvPr>
        </p:nvPicPr>
        <p:blipFill>
          <a:blip r:embed="rId3"/>
          <a:srcRect l="-19111" r="-19111"/>
          <a:stretch>
            <a:fillRect/>
          </a:stretch>
        </p:blipFill>
        <p:spPr>
          <a:xfrm>
            <a:off x="-457200" y="1600200"/>
            <a:ext cx="3200400" cy="2364329"/>
          </a:xfrm>
          <a:noFill/>
        </p:spPr>
      </p:pic>
      <p:sp>
        <p:nvSpPr>
          <p:cNvPr id="10" name="Text Placeholder 9"/>
          <p:cNvSpPr>
            <a:spLocks noGrp="1"/>
          </p:cNvSpPr>
          <p:nvPr>
            <p:ph type="body" sz="half" idx="2"/>
          </p:nvPr>
        </p:nvSpPr>
        <p:spPr>
          <a:xfrm>
            <a:off x="4681538" y="1676400"/>
            <a:ext cx="3921125" cy="4800600"/>
          </a:xfrm>
          <a:solidFill>
            <a:srgbClr val="8CF4EA">
              <a:alpha val="30000"/>
            </a:srgbClr>
          </a:solidFill>
          <a:ln>
            <a:solidFill>
              <a:srgbClr val="FFFFFF"/>
            </a:solidFill>
          </a:ln>
        </p:spPr>
        <p:txBody>
          <a:bodyPr/>
          <a:lstStyle/>
          <a:p>
            <a:pPr>
              <a:spcBef>
                <a:spcPct val="50000"/>
              </a:spcBef>
              <a:buNone/>
            </a:pPr>
            <a:r>
              <a:rPr lang="en-US" sz="1400" b="1" dirty="0" smtClean="0"/>
              <a:t>	</a:t>
            </a:r>
            <a:r>
              <a:rPr lang="en-US" b="1" dirty="0" smtClean="0"/>
              <a:t>The </a:t>
            </a:r>
            <a:r>
              <a:rPr lang="en-US" b="1" dirty="0" smtClean="0"/>
              <a:t>HCUP Supplemental Files for Revisit Analyses are discharge-level files designed to facilitate analyses that need to track patients across time and hospital settings in the SID, SASD, and SEDD  </a:t>
            </a:r>
          </a:p>
          <a:p>
            <a:pPr>
              <a:buNone/>
            </a:pPr>
            <a:endParaRPr lang="en-US" dirty="0"/>
          </a:p>
        </p:txBody>
      </p:sp>
      <p:sp>
        <p:nvSpPr>
          <p:cNvPr id="91140" name="Slide Number Placeholder 7"/>
          <p:cNvSpPr>
            <a:spLocks noGrp="1"/>
          </p:cNvSpPr>
          <p:nvPr>
            <p:ph type="sldNum" sz="quarter" idx="10"/>
          </p:nvPr>
        </p:nvSpPr>
        <p:spPr>
          <a:noFill/>
        </p:spPr>
        <p:txBody>
          <a:bodyPr/>
          <a:lstStyle/>
          <a:p>
            <a:fld id="{07AB79F4-876D-7748-B058-78AE8CF5EC6A}" type="slidenum">
              <a:rPr lang="en-US"/>
              <a:pPr/>
              <a:t>75</a:t>
            </a:fld>
            <a:endParaRPr lang="en-US"/>
          </a:p>
        </p:txBody>
      </p:sp>
      <p:pic>
        <p:nvPicPr>
          <p:cNvPr id="91138" name="Picture 4" descr="MCj03910800000[1]"/>
          <p:cNvPicPr>
            <a:picLocks noGrp="1" noChangeAspect="1" noChangeArrowheads="1"/>
          </p:cNvPicPr>
          <p:nvPr>
            <p:ph sz="quarter" idx="4294967295"/>
          </p:nvPr>
        </p:nvPicPr>
        <p:blipFill>
          <a:blip r:embed="rId4"/>
          <a:srcRect/>
          <a:stretch>
            <a:fillRect/>
          </a:stretch>
        </p:blipFill>
        <p:spPr>
          <a:xfrm>
            <a:off x="2743200" y="2209800"/>
            <a:ext cx="1474788" cy="1371600"/>
          </a:xfrm>
          <a:noFill/>
        </p:spPr>
      </p:pic>
      <p:pic>
        <p:nvPicPr>
          <p:cNvPr id="91143" name="Picture 5" descr="http://blog.cleveland.com/health_impact/2009/08/large_readmit.jpg"/>
          <p:cNvPicPr>
            <a:picLocks noChangeAspect="1" noChangeArrowheads="1"/>
          </p:cNvPicPr>
          <p:nvPr/>
        </p:nvPicPr>
        <p:blipFill>
          <a:blip r:embed="rId5"/>
          <a:srcRect/>
          <a:stretch>
            <a:fillRect/>
          </a:stretch>
        </p:blipFill>
        <p:spPr bwMode="auto">
          <a:xfrm>
            <a:off x="1219200" y="4191000"/>
            <a:ext cx="2667000" cy="1965325"/>
          </a:xfrm>
          <a:prstGeom prst="rect">
            <a:avLst/>
          </a:prstGeom>
          <a:noFill/>
          <a:ln w="9525">
            <a:noFill/>
            <a:miter lim="800000"/>
            <a:headEnd/>
            <a:tailEnd/>
          </a:ln>
        </p:spPr>
      </p:pic>
      <p:pic>
        <p:nvPicPr>
          <p:cNvPr id="91144" name="Picture 2" descr="C:\Documents and Settings\u0095472\Local Settings\Temporary Internet Files\Content.IE5\HFMTJ49Q\dglxasset[1].aspx"/>
          <p:cNvPicPr>
            <a:picLocks noChangeAspect="1" noChangeArrowheads="1"/>
          </p:cNvPicPr>
          <p:nvPr/>
        </p:nvPicPr>
        <p:blipFill>
          <a:blip r:embed="rId6"/>
          <a:srcRect/>
          <a:stretch>
            <a:fillRect/>
          </a:stretch>
        </p:blipFill>
        <p:spPr bwMode="auto">
          <a:xfrm>
            <a:off x="1371600" y="3048000"/>
            <a:ext cx="1795463" cy="1833563"/>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483778" name="Rectangle 2"/>
          <p:cNvSpPr>
            <a:spLocks noGrp="1" noChangeArrowheads="1"/>
          </p:cNvSpPr>
          <p:nvPr>
            <p:ph type="title"/>
          </p:nvPr>
        </p:nvSpPr>
        <p:spPr>
          <a:xfrm>
            <a:off x="1455738" y="603250"/>
            <a:ext cx="6469062" cy="692150"/>
          </a:xfrm>
        </p:spPr>
        <p:txBody>
          <a:bodyPr/>
          <a:lstStyle/>
          <a:p>
            <a:pPr eaLnBrk="1" hangingPunct="1">
              <a:defRPr/>
            </a:pPr>
            <a:r>
              <a:rPr lang="en-US" sz="2800" dirty="0" smtClean="0"/>
              <a:t>HCUP Databases</a:t>
            </a:r>
            <a:br>
              <a:rPr lang="en-US" sz="2800" dirty="0" smtClean="0"/>
            </a:br>
            <a:r>
              <a:rPr lang="en-US" sz="2800" dirty="0" smtClean="0"/>
              <a:t>can be combined to provide a more complete picture </a:t>
            </a:r>
          </a:p>
        </p:txBody>
      </p:sp>
      <p:sp>
        <p:nvSpPr>
          <p:cNvPr id="92163" name="Slide Number Placeholder 3"/>
          <p:cNvSpPr>
            <a:spLocks noGrp="1"/>
          </p:cNvSpPr>
          <p:nvPr>
            <p:ph type="sldNum" sz="quarter" idx="10"/>
          </p:nvPr>
        </p:nvSpPr>
        <p:spPr>
          <a:noFill/>
        </p:spPr>
        <p:txBody>
          <a:bodyPr/>
          <a:lstStyle/>
          <a:p>
            <a:fld id="{B3790FAD-1A3F-EB46-BAB8-8584C8C3F59D}" type="slidenum">
              <a:rPr lang="en-US"/>
              <a:pPr/>
              <a:t>76</a:t>
            </a:fld>
            <a:endParaRPr lang="en-US"/>
          </a:p>
        </p:txBody>
      </p:sp>
      <p:grpSp>
        <p:nvGrpSpPr>
          <p:cNvPr id="23" name="Group 22"/>
          <p:cNvGrpSpPr/>
          <p:nvPr/>
        </p:nvGrpSpPr>
        <p:grpSpPr>
          <a:xfrm>
            <a:off x="228600" y="1600200"/>
            <a:ext cx="8686800" cy="5116513"/>
            <a:chOff x="228600" y="1600200"/>
            <a:chExt cx="8686800" cy="5116513"/>
          </a:xfrm>
        </p:grpSpPr>
        <p:grpSp>
          <p:nvGrpSpPr>
            <p:cNvPr id="92164" name="Group 3"/>
            <p:cNvGrpSpPr>
              <a:grpSpLocks/>
            </p:cNvGrpSpPr>
            <p:nvPr/>
          </p:nvGrpSpPr>
          <p:grpSpPr bwMode="auto">
            <a:xfrm>
              <a:off x="2895600" y="1600200"/>
              <a:ext cx="3276600" cy="1568450"/>
              <a:chOff x="3643" y="2112"/>
              <a:chExt cx="2064" cy="988"/>
            </a:xfrm>
          </p:grpSpPr>
          <p:grpSp>
            <p:nvGrpSpPr>
              <p:cNvPr id="92179" name="Group 4"/>
              <p:cNvGrpSpPr>
                <a:grpSpLocks/>
              </p:cNvGrpSpPr>
              <p:nvPr/>
            </p:nvGrpSpPr>
            <p:grpSpPr bwMode="auto">
              <a:xfrm>
                <a:off x="3643" y="2112"/>
                <a:ext cx="2064" cy="988"/>
                <a:chOff x="336" y="2880"/>
                <a:chExt cx="3120" cy="940"/>
              </a:xfrm>
            </p:grpSpPr>
            <p:sp>
              <p:nvSpPr>
                <p:cNvPr id="1483781" name="AutoShape 5"/>
                <p:cNvSpPr>
                  <a:spLocks noChangeArrowheads="1"/>
                </p:cNvSpPr>
                <p:nvPr/>
              </p:nvSpPr>
              <p:spPr bwMode="auto">
                <a:xfrm>
                  <a:off x="336" y="2880"/>
                  <a:ext cx="3120" cy="940"/>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chemeClr val="tx1"/>
                  </a:solidFill>
                  <a:round/>
                  <a:headEnd/>
                  <a:tailEnd/>
                </a:ln>
                <a:effectLst/>
              </p:spPr>
              <p:txBody>
                <a:bodyPr wrap="none" anchor="ctr"/>
                <a:lstStyle/>
                <a:p>
                  <a:pPr>
                    <a:defRPr/>
                  </a:pPr>
                  <a:endParaRPr lang="en-US" dirty="0"/>
                </a:p>
              </p:txBody>
            </p:sp>
            <p:sp>
              <p:nvSpPr>
                <p:cNvPr id="92182" name="Text Box 6"/>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43028" name="Text Box 7"/>
              <p:cNvSpPr txBox="1">
                <a:spLocks noChangeArrowheads="1"/>
              </p:cNvSpPr>
              <p:nvPr/>
            </p:nvSpPr>
            <p:spPr bwMode="auto">
              <a:xfrm>
                <a:off x="3984" y="2592"/>
                <a:ext cx="1248" cy="33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2800" b="1" dirty="0"/>
                  <a:t>  </a:t>
                </a:r>
                <a:r>
                  <a:rPr lang="en-US" sz="2800" b="1" dirty="0">
                    <a:effectLst>
                      <a:outerShdw blurRad="38100" dist="38100" dir="2700000" algn="tl">
                        <a:srgbClr val="000000">
                          <a:alpha val="43137"/>
                        </a:srgbClr>
                      </a:outerShdw>
                    </a:effectLst>
                  </a:rPr>
                  <a:t>SID</a:t>
                </a:r>
              </a:p>
            </p:txBody>
          </p:sp>
        </p:grpSp>
        <p:grpSp>
          <p:nvGrpSpPr>
            <p:cNvPr id="92165" name="Group 8"/>
            <p:cNvGrpSpPr>
              <a:grpSpLocks/>
            </p:cNvGrpSpPr>
            <p:nvPr/>
          </p:nvGrpSpPr>
          <p:grpSpPr bwMode="auto">
            <a:xfrm>
              <a:off x="5638800" y="3505200"/>
              <a:ext cx="3276600" cy="1568450"/>
              <a:chOff x="528" y="2544"/>
              <a:chExt cx="2064" cy="988"/>
            </a:xfrm>
          </p:grpSpPr>
          <p:grpSp>
            <p:nvGrpSpPr>
              <p:cNvPr id="92175" name="Group 9"/>
              <p:cNvGrpSpPr>
                <a:grpSpLocks/>
              </p:cNvGrpSpPr>
              <p:nvPr/>
            </p:nvGrpSpPr>
            <p:grpSpPr bwMode="auto">
              <a:xfrm>
                <a:off x="528" y="2544"/>
                <a:ext cx="2064" cy="988"/>
                <a:chOff x="336" y="2880"/>
                <a:chExt cx="3120" cy="940"/>
              </a:xfrm>
            </p:grpSpPr>
            <p:sp>
              <p:nvSpPr>
                <p:cNvPr id="92177" name="AutoShape 10"/>
                <p:cNvSpPr>
                  <a:spLocks noChangeArrowheads="1"/>
                </p:cNvSpPr>
                <p:nvPr/>
              </p:nvSpPr>
              <p:spPr bwMode="auto">
                <a:xfrm>
                  <a:off x="336" y="2880"/>
                  <a:ext cx="3120" cy="940"/>
                </a:xfrm>
                <a:prstGeom prst="flowChartMagneticDisk">
                  <a:avLst/>
                </a:prstGeom>
                <a:gradFill rotWithShape="1">
                  <a:gsLst>
                    <a:gs pos="0">
                      <a:srgbClr val="FF0000">
                        <a:alpha val="79999"/>
                      </a:srgbClr>
                    </a:gs>
                    <a:gs pos="100000">
                      <a:srgbClr val="7600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92178" name="Text Box 11"/>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43024" name="Rectangle 12"/>
              <p:cNvSpPr>
                <a:spLocks noChangeArrowheads="1"/>
              </p:cNvSpPr>
              <p:nvPr/>
            </p:nvSpPr>
            <p:spPr bwMode="auto">
              <a:xfrm>
                <a:off x="1014" y="2988"/>
                <a:ext cx="924" cy="327"/>
              </a:xfrm>
              <a:prstGeom prst="rect">
                <a:avLst/>
              </a:prstGeom>
              <a:noFill/>
              <a:ln w="9525" algn="ctr">
                <a:noFill/>
                <a:miter lim="800000"/>
                <a:headEnd/>
                <a:tailEnd/>
              </a:ln>
            </p:spPr>
            <p:txBody>
              <a:bodyPr wrap="none">
                <a:spAutoFit/>
              </a:bodyPr>
              <a:lstStyle/>
              <a:p>
                <a:pPr>
                  <a:defRPr/>
                </a:pPr>
                <a:r>
                  <a:rPr lang="en-US" sz="2800" b="1" dirty="0">
                    <a:effectLst>
                      <a:outerShdw blurRad="38100" dist="38100" dir="2700000" algn="tl">
                        <a:srgbClr val="000000">
                          <a:alpha val="43137"/>
                        </a:srgbClr>
                      </a:outerShdw>
                    </a:effectLst>
                  </a:rPr>
                  <a:t>   SEDD</a:t>
                </a:r>
              </a:p>
            </p:txBody>
          </p:sp>
        </p:grpSp>
        <p:sp>
          <p:nvSpPr>
            <p:cNvPr id="1483789" name="Line 13"/>
            <p:cNvSpPr>
              <a:spLocks noChangeShapeType="1"/>
            </p:cNvSpPr>
            <p:nvPr/>
          </p:nvSpPr>
          <p:spPr bwMode="auto">
            <a:xfrm flipV="1">
              <a:off x="1676400" y="2667000"/>
              <a:ext cx="914400" cy="533400"/>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43015" name="Text Box 14"/>
            <p:cNvSpPr txBox="1">
              <a:spLocks noChangeArrowheads="1"/>
            </p:cNvSpPr>
            <p:nvPr/>
          </p:nvSpPr>
          <p:spPr bwMode="auto">
            <a:xfrm>
              <a:off x="990600" y="5334000"/>
              <a:ext cx="7391400" cy="1382713"/>
            </a:xfrm>
            <a:prstGeom prst="rect">
              <a:avLst/>
            </a:prstGeom>
            <a:solidFill>
              <a:srgbClr val="CCECFF">
                <a:alpha val="30196"/>
              </a:srgbClr>
            </a:solidFill>
            <a:ln w="9525" algn="ctr">
              <a:solidFill>
                <a:schemeClr val="tx1"/>
              </a:solidFill>
              <a:miter lim="800000"/>
              <a:headEnd/>
              <a:tailEnd/>
            </a:ln>
          </p:spPr>
          <p:txBody>
            <a:bodyPr lIns="92453" tIns="46226" rIns="92453" bIns="46226">
              <a:spAutoFit/>
            </a:bodyPr>
            <a:lstStyle/>
            <a:p>
              <a:pPr>
                <a:spcBef>
                  <a:spcPct val="50000"/>
                </a:spcBef>
                <a:defRPr/>
              </a:pPr>
              <a:r>
                <a:rPr lang="en-US" sz="2800" b="1">
                  <a:effectLst>
                    <a:outerShdw blurRad="38100" dist="38100" dir="2700000" algn="tl">
                      <a:srgbClr val="000000"/>
                    </a:outerShdw>
                  </a:effectLst>
                </a:rPr>
                <a:t>Researchers can link or combine the HCUP databases to track patients across time and settings</a:t>
              </a:r>
            </a:p>
          </p:txBody>
        </p:sp>
        <p:grpSp>
          <p:nvGrpSpPr>
            <p:cNvPr id="92168" name="Group 15"/>
            <p:cNvGrpSpPr>
              <a:grpSpLocks/>
            </p:cNvGrpSpPr>
            <p:nvPr/>
          </p:nvGrpSpPr>
          <p:grpSpPr bwMode="auto">
            <a:xfrm>
              <a:off x="228600" y="3581400"/>
              <a:ext cx="3276600" cy="1568450"/>
              <a:chOff x="528" y="2544"/>
              <a:chExt cx="2064" cy="988"/>
            </a:xfrm>
          </p:grpSpPr>
          <p:grpSp>
            <p:nvGrpSpPr>
              <p:cNvPr id="92171" name="Group 16"/>
              <p:cNvGrpSpPr>
                <a:grpSpLocks/>
              </p:cNvGrpSpPr>
              <p:nvPr/>
            </p:nvGrpSpPr>
            <p:grpSpPr bwMode="auto">
              <a:xfrm>
                <a:off x="528" y="2544"/>
                <a:ext cx="2064" cy="988"/>
                <a:chOff x="336" y="2880"/>
                <a:chExt cx="3120" cy="940"/>
              </a:xfrm>
            </p:grpSpPr>
            <p:sp>
              <p:nvSpPr>
                <p:cNvPr id="92173" name="AutoShape 17"/>
                <p:cNvSpPr>
                  <a:spLocks noChangeArrowheads="1"/>
                </p:cNvSpPr>
                <p:nvPr/>
              </p:nvSpPr>
              <p:spPr bwMode="auto">
                <a:xfrm>
                  <a:off x="336" y="2880"/>
                  <a:ext cx="3120" cy="940"/>
                </a:xfrm>
                <a:prstGeom prst="flowChartMagneticDisk">
                  <a:avLst/>
                </a:prstGeom>
                <a:gradFill rotWithShape="1">
                  <a:gsLst>
                    <a:gs pos="0">
                      <a:srgbClr val="FF9900">
                        <a:alpha val="79999"/>
                      </a:srgbClr>
                    </a:gs>
                    <a:gs pos="100000">
                      <a:srgbClr val="764700"/>
                    </a:gs>
                  </a:gsLst>
                  <a:lin ang="5400000" scaled="1"/>
                </a:gradFill>
                <a:ln w="9525">
                  <a:solidFill>
                    <a:schemeClr val="tx1"/>
                  </a:solidFill>
                  <a:round/>
                  <a:headEnd/>
                  <a:tailEnd/>
                </a:ln>
              </p:spPr>
              <p:txBody>
                <a:bodyPr wrap="none" anchor="ctr">
                  <a:prstTxWarp prst="textNoShape">
                    <a:avLst/>
                  </a:prstTxWarp>
                </a:bodyPr>
                <a:lstStyle/>
                <a:p>
                  <a:endParaRPr lang="en-US"/>
                </a:p>
              </p:txBody>
            </p:sp>
            <p:sp>
              <p:nvSpPr>
                <p:cNvPr id="92174" name="Text Box 18"/>
                <p:cNvSpPr txBox="1">
                  <a:spLocks noChangeArrowheads="1"/>
                </p:cNvSpPr>
                <p:nvPr/>
              </p:nvSpPr>
              <p:spPr bwMode="auto">
                <a:xfrm>
                  <a:off x="336" y="3216"/>
                  <a:ext cx="3072" cy="28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43020" name="Rectangle 19"/>
              <p:cNvSpPr>
                <a:spLocks noChangeArrowheads="1"/>
              </p:cNvSpPr>
              <p:nvPr/>
            </p:nvSpPr>
            <p:spPr bwMode="auto">
              <a:xfrm>
                <a:off x="1045" y="2988"/>
                <a:ext cx="862" cy="327"/>
              </a:xfrm>
              <a:prstGeom prst="rect">
                <a:avLst/>
              </a:prstGeom>
              <a:noFill/>
              <a:ln w="9525" algn="ctr">
                <a:noFill/>
                <a:miter lim="800000"/>
                <a:headEnd/>
                <a:tailEnd/>
              </a:ln>
            </p:spPr>
            <p:txBody>
              <a:bodyPr wrap="none">
                <a:spAutoFit/>
              </a:bodyPr>
              <a:lstStyle/>
              <a:p>
                <a:pPr>
                  <a:defRPr/>
                </a:pPr>
                <a:r>
                  <a:rPr lang="en-US" sz="2800" b="1" dirty="0">
                    <a:effectLst>
                      <a:outerShdw blurRad="38100" dist="38100" dir="2700000" algn="tl">
                        <a:srgbClr val="000000">
                          <a:alpha val="43137"/>
                        </a:srgbClr>
                      </a:outerShdw>
                    </a:effectLst>
                  </a:rPr>
                  <a:t>  SASD</a:t>
                </a:r>
              </a:p>
            </p:txBody>
          </p:sp>
        </p:grpSp>
        <p:sp>
          <p:nvSpPr>
            <p:cNvPr id="1483796" name="Line 20"/>
            <p:cNvSpPr>
              <a:spLocks noChangeShapeType="1"/>
            </p:cNvSpPr>
            <p:nvPr/>
          </p:nvSpPr>
          <p:spPr bwMode="auto">
            <a:xfrm>
              <a:off x="6477000" y="2667000"/>
              <a:ext cx="990600" cy="533400"/>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sp>
          <p:nvSpPr>
            <p:cNvPr id="1483797" name="Line 21"/>
            <p:cNvSpPr>
              <a:spLocks noChangeShapeType="1"/>
            </p:cNvSpPr>
            <p:nvPr/>
          </p:nvSpPr>
          <p:spPr bwMode="auto">
            <a:xfrm>
              <a:off x="3906838" y="4495800"/>
              <a:ext cx="1371600" cy="0"/>
            </a:xfrm>
            <a:prstGeom prst="line">
              <a:avLst/>
            </a:prstGeom>
            <a:noFill/>
            <a:ln w="76200">
              <a:solidFill>
                <a:schemeClr val="tx1"/>
              </a:solidFill>
              <a:prstDash val="sysDot"/>
              <a:round/>
              <a:headEnd type="stealth" w="med" len="med"/>
              <a:tailEnd type="stealth" w="med" len="med"/>
            </a:ln>
          </p:spPr>
          <p:txBody>
            <a:bodyPr lIns="92453" tIns="46226" rIns="92453" bIns="46226">
              <a:prstTxWarp prst="textNoShape">
                <a:avLst/>
              </a:prstTxWarp>
            </a:bodyPr>
            <a:lstStyle/>
            <a:p>
              <a:endParaRPr lang="en-US"/>
            </a:p>
          </p:txBody>
        </p:sp>
      </p:grpSp>
    </p:spTree>
  </p:cSld>
  <p:clrMapOvr>
    <a:masterClrMapping/>
  </p:clrMapOvr>
  <p:transition spd="med" advClick="0">
    <p:fade/>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36706" name="Rectangle 2"/>
          <p:cNvSpPr>
            <a:spLocks noGrp="1" noChangeArrowheads="1"/>
          </p:cNvSpPr>
          <p:nvPr>
            <p:ph type="title"/>
          </p:nvPr>
        </p:nvSpPr>
        <p:spPr>
          <a:xfrm>
            <a:off x="1676400" y="374650"/>
            <a:ext cx="6088063" cy="768350"/>
          </a:xfrm>
        </p:spPr>
        <p:txBody>
          <a:bodyPr/>
          <a:lstStyle/>
          <a:p>
            <a:pPr eaLnBrk="1" hangingPunct="1">
              <a:defRPr/>
            </a:pPr>
            <a:r>
              <a:rPr lang="en-US" sz="2800" dirty="0" smtClean="0"/>
              <a:t>Additional HCUP Supplemental Files</a:t>
            </a:r>
            <a:endParaRPr lang="en-US" sz="2800" dirty="0"/>
          </a:p>
        </p:txBody>
      </p:sp>
      <p:sp>
        <p:nvSpPr>
          <p:cNvPr id="10" name="Content Placeholder 9"/>
          <p:cNvSpPr>
            <a:spLocks noGrp="1"/>
          </p:cNvSpPr>
          <p:nvPr>
            <p:ph idx="1"/>
          </p:nvPr>
        </p:nvSpPr>
        <p:spPr>
          <a:xfrm>
            <a:off x="617538" y="1752600"/>
            <a:ext cx="7993062" cy="2895600"/>
          </a:xfrm>
        </p:spPr>
        <p:txBody>
          <a:bodyPr/>
          <a:lstStyle/>
          <a:p>
            <a:pPr eaLnBrk="1" hangingPunct="1"/>
            <a:r>
              <a:rPr lang="en-US" b="1" dirty="0"/>
              <a:t>Trends Files (NIS &amp; KID)</a:t>
            </a:r>
          </a:p>
          <a:p>
            <a:pPr lvl="1" eaLnBrk="1" hangingPunct="1"/>
            <a:r>
              <a:rPr lang="en-US" dirty="0"/>
              <a:t>Discharge-level files that provide the data user with  trend weights and data elements that are consistently defined across data years</a:t>
            </a:r>
          </a:p>
          <a:p>
            <a:pPr eaLnBrk="1" hangingPunct="1"/>
            <a:r>
              <a:rPr lang="en-US" b="1" dirty="0"/>
              <a:t>NIS Hospital Ownership File</a:t>
            </a:r>
          </a:p>
          <a:p>
            <a:pPr lvl="1" eaLnBrk="1" hangingPunct="1"/>
            <a:r>
              <a:rPr lang="en-US" dirty="0"/>
              <a:t>Hospital-level files designed to facilitate analysis of the NIS by hospital ownership categories</a:t>
            </a:r>
          </a:p>
          <a:p>
            <a:pPr eaLnBrk="1" hangingPunct="1"/>
            <a:r>
              <a:rPr lang="en-US" b="1" dirty="0"/>
              <a:t>AHA Linkage Files</a:t>
            </a:r>
          </a:p>
          <a:p>
            <a:pPr lvl="1" eaLnBrk="1" hangingPunct="1"/>
            <a:r>
              <a:rPr lang="en-US" dirty="0"/>
              <a:t>Enable researchers to link hospital identifiers in some State databases to the AHA Annual Survey Databases</a:t>
            </a:r>
          </a:p>
          <a:p>
            <a:pPr lvl="1" eaLnBrk="1" hangingPunct="1"/>
            <a:endParaRPr lang="en-US" sz="1000" dirty="0"/>
          </a:p>
        </p:txBody>
      </p:sp>
      <p:sp>
        <p:nvSpPr>
          <p:cNvPr id="93188" name="Slide Number Placeholder 4"/>
          <p:cNvSpPr>
            <a:spLocks noGrp="1"/>
          </p:cNvSpPr>
          <p:nvPr>
            <p:ph type="sldNum" sz="quarter" idx="10"/>
          </p:nvPr>
        </p:nvSpPr>
        <p:spPr>
          <a:noFill/>
        </p:spPr>
        <p:txBody>
          <a:bodyPr/>
          <a:lstStyle/>
          <a:p>
            <a:fld id="{8209E62A-9CD5-F045-91E2-268828B376D7}" type="slidenum">
              <a:rPr lang="en-US"/>
              <a:pPr/>
              <a:t>77</a:t>
            </a:fld>
            <a:endParaRPr lang="en-US"/>
          </a:p>
        </p:txBody>
      </p:sp>
    </p:spTree>
  </p:cSld>
  <p:clrMapOvr>
    <a:masterClrMapping/>
  </p:clrMapOvr>
  <p:transition spd="med" advClick="0">
    <p:fade/>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36706" name="Rectangle 2"/>
          <p:cNvSpPr>
            <a:spLocks noGrp="1" noChangeArrowheads="1"/>
          </p:cNvSpPr>
          <p:nvPr>
            <p:ph type="title"/>
          </p:nvPr>
        </p:nvSpPr>
        <p:spPr>
          <a:xfrm>
            <a:off x="1455738" y="228600"/>
            <a:ext cx="6088062" cy="768350"/>
          </a:xfrm>
        </p:spPr>
        <p:txBody>
          <a:bodyPr/>
          <a:lstStyle/>
          <a:p>
            <a:pPr eaLnBrk="1" hangingPunct="1">
              <a:defRPr/>
            </a:pPr>
            <a:r>
              <a:rPr lang="en-US" sz="2800" dirty="0" smtClean="0"/>
              <a:t>Online Tools</a:t>
            </a:r>
            <a:endParaRPr lang="en-US" sz="2800" dirty="0"/>
          </a:p>
        </p:txBody>
      </p:sp>
      <p:sp>
        <p:nvSpPr>
          <p:cNvPr id="10" name="Content Placeholder 9"/>
          <p:cNvSpPr>
            <a:spLocks noGrp="1"/>
          </p:cNvSpPr>
          <p:nvPr>
            <p:ph idx="1"/>
          </p:nvPr>
        </p:nvSpPr>
        <p:spPr/>
        <p:txBody>
          <a:bodyPr/>
          <a:lstStyle/>
          <a:p>
            <a:pPr eaLnBrk="1" hangingPunct="1"/>
            <a:r>
              <a:rPr lang="en-US" b="1" dirty="0"/>
              <a:t>MONAHRQ</a:t>
            </a:r>
          </a:p>
          <a:p>
            <a:pPr lvl="1" eaLnBrk="1" hangingPunct="1"/>
            <a:r>
              <a:rPr lang="en-US" dirty="0"/>
              <a:t>A web-based software tool that enables organizations to input their own hospital administrative data and generate a data-driven website</a:t>
            </a:r>
          </a:p>
          <a:p>
            <a:pPr eaLnBrk="1" hangingPunct="1"/>
            <a:endParaRPr lang="en-US" b="1" dirty="0"/>
          </a:p>
          <a:p>
            <a:pPr eaLnBrk="1" hangingPunct="1"/>
            <a:endParaRPr lang="en-US" b="1" dirty="0"/>
          </a:p>
          <a:p>
            <a:pPr eaLnBrk="1" hangingPunct="1"/>
            <a:r>
              <a:rPr lang="en-US" b="1" dirty="0" err="1"/>
              <a:t>HCUPnet</a:t>
            </a:r>
            <a:endParaRPr lang="en-US" b="1" dirty="0"/>
          </a:p>
          <a:p>
            <a:pPr lvl="1" eaLnBrk="1" hangingPunct="1"/>
            <a:r>
              <a:rPr lang="en-US" dirty="0"/>
              <a:t>Free, interactive online query system</a:t>
            </a:r>
          </a:p>
          <a:p>
            <a:pPr lvl="1" eaLnBrk="1" hangingPunct="1"/>
            <a:r>
              <a:rPr lang="en-US" b="1" u="sng" dirty="0">
                <a:solidFill>
                  <a:schemeClr val="tx2"/>
                </a:solidFill>
              </a:rPr>
              <a:t>http://</a:t>
            </a:r>
            <a:r>
              <a:rPr lang="en-US" b="1" u="sng" dirty="0" err="1">
                <a:solidFill>
                  <a:schemeClr val="tx2"/>
                </a:solidFill>
              </a:rPr>
              <a:t>hcup.ahrq.gov/hcupnet</a:t>
            </a:r>
            <a:endParaRPr lang="en-US" b="1" u="sng" dirty="0">
              <a:solidFill>
                <a:schemeClr val="tx2"/>
              </a:solidFill>
            </a:endParaRPr>
          </a:p>
          <a:p>
            <a:pPr eaLnBrk="1" hangingPunct="1"/>
            <a:endParaRPr lang="en-US" dirty="0"/>
          </a:p>
          <a:p>
            <a:pPr lvl="1" eaLnBrk="1" hangingPunct="1"/>
            <a:endParaRPr lang="en-US" dirty="0"/>
          </a:p>
          <a:p>
            <a:pPr lvl="1" eaLnBrk="1" hangingPunct="1"/>
            <a:endParaRPr lang="en-US" dirty="0"/>
          </a:p>
        </p:txBody>
      </p:sp>
      <p:sp>
        <p:nvSpPr>
          <p:cNvPr id="94212" name="Slide Number Placeholder 4"/>
          <p:cNvSpPr>
            <a:spLocks noGrp="1"/>
          </p:cNvSpPr>
          <p:nvPr>
            <p:ph type="sldNum" sz="quarter" idx="10"/>
          </p:nvPr>
        </p:nvSpPr>
        <p:spPr>
          <a:noFill/>
        </p:spPr>
        <p:txBody>
          <a:bodyPr/>
          <a:lstStyle/>
          <a:p>
            <a:fld id="{61FB4B86-3C24-6642-AF6F-959761C22A02}" type="slidenum">
              <a:rPr lang="en-US"/>
              <a:pPr/>
              <a:t>78</a:t>
            </a:fld>
            <a:endParaRPr lang="en-US"/>
          </a:p>
        </p:txBody>
      </p:sp>
      <p:pic>
        <p:nvPicPr>
          <p:cNvPr id="94213" name="Picture 16" descr="MONAHRQ_logo_tagline"/>
          <p:cNvPicPr>
            <a:picLocks noChangeAspect="1" noChangeArrowheads="1"/>
          </p:cNvPicPr>
          <p:nvPr/>
        </p:nvPicPr>
        <p:blipFill>
          <a:blip r:embed="rId3"/>
          <a:srcRect/>
          <a:stretch>
            <a:fillRect/>
          </a:stretch>
        </p:blipFill>
        <p:spPr bwMode="auto">
          <a:xfrm>
            <a:off x="4953000" y="2630488"/>
            <a:ext cx="4076700" cy="1712912"/>
          </a:xfrm>
          <a:prstGeom prst="rect">
            <a:avLst/>
          </a:prstGeom>
          <a:noFill/>
          <a:ln w="9525">
            <a:noFill/>
            <a:miter lim="800000"/>
            <a:headEnd/>
            <a:tailEnd/>
          </a:ln>
        </p:spPr>
      </p:pic>
      <p:pic>
        <p:nvPicPr>
          <p:cNvPr id="94214" name="Picture 8"/>
          <p:cNvPicPr>
            <a:picLocks noChangeAspect="1" noChangeArrowheads="1"/>
          </p:cNvPicPr>
          <p:nvPr/>
        </p:nvPicPr>
        <p:blipFill>
          <a:blip r:embed="rId4"/>
          <a:srcRect/>
          <a:stretch>
            <a:fillRect/>
          </a:stretch>
        </p:blipFill>
        <p:spPr bwMode="auto">
          <a:xfrm>
            <a:off x="6934200" y="4800600"/>
            <a:ext cx="1420813" cy="139065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pic>
        <p:nvPicPr>
          <p:cNvPr id="95254" name="Picture 803" descr="MONAHRQ_logo"/>
          <p:cNvPicPr>
            <a:picLocks noChangeAspect="1" noChangeArrowheads="1"/>
          </p:cNvPicPr>
          <p:nvPr/>
        </p:nvPicPr>
        <p:blipFill>
          <a:blip r:embed="rId3"/>
          <a:srcRect/>
          <a:stretch>
            <a:fillRect/>
          </a:stretch>
        </p:blipFill>
        <p:spPr bwMode="auto">
          <a:xfrm>
            <a:off x="4953000" y="76200"/>
            <a:ext cx="2684463" cy="931863"/>
          </a:xfrm>
          <a:prstGeom prst="rect">
            <a:avLst/>
          </a:prstGeom>
          <a:noFill/>
          <a:ln w="9525">
            <a:noFill/>
            <a:miter lim="800000"/>
            <a:headEnd/>
            <a:tailEnd/>
          </a:ln>
        </p:spPr>
      </p:pic>
      <p:sp>
        <p:nvSpPr>
          <p:cNvPr id="26" name="Title 25"/>
          <p:cNvSpPr>
            <a:spLocks noGrp="1"/>
          </p:cNvSpPr>
          <p:nvPr>
            <p:ph type="title"/>
          </p:nvPr>
        </p:nvSpPr>
        <p:spPr>
          <a:xfrm>
            <a:off x="1371600" y="374650"/>
            <a:ext cx="6088062" cy="768350"/>
          </a:xfrm>
        </p:spPr>
        <p:txBody>
          <a:bodyPr/>
          <a:lstStyle/>
          <a:p>
            <a:r>
              <a:rPr lang="en-US" sz="3200" dirty="0" smtClean="0"/>
              <a:t>Key features of                    </a:t>
            </a:r>
            <a:r>
              <a:rPr lang="en-US" sz="3200" dirty="0" smtClean="0"/>
              <a:t> </a:t>
            </a:r>
            <a:endParaRPr lang="en-US" sz="3200" dirty="0"/>
          </a:p>
        </p:txBody>
      </p:sp>
      <p:sp>
        <p:nvSpPr>
          <p:cNvPr id="95256" name="Slide Number Placeholder 24"/>
          <p:cNvSpPr>
            <a:spLocks noGrp="1"/>
          </p:cNvSpPr>
          <p:nvPr>
            <p:ph type="sldNum" sz="quarter" idx="10"/>
          </p:nvPr>
        </p:nvSpPr>
        <p:spPr>
          <a:noFill/>
        </p:spPr>
        <p:txBody>
          <a:bodyPr/>
          <a:lstStyle/>
          <a:p>
            <a:fld id="{8A53AC8C-216E-2C46-903F-F02553757F6D}" type="slidenum">
              <a:rPr lang="en-US"/>
              <a:pPr/>
              <a:t>79</a:t>
            </a:fld>
            <a:endParaRPr lang="en-US"/>
          </a:p>
        </p:txBody>
      </p:sp>
      <p:grpSp>
        <p:nvGrpSpPr>
          <p:cNvPr id="27" name="Group 26"/>
          <p:cNvGrpSpPr/>
          <p:nvPr/>
        </p:nvGrpSpPr>
        <p:grpSpPr>
          <a:xfrm>
            <a:off x="123825" y="1352550"/>
            <a:ext cx="9096375" cy="5659438"/>
            <a:chOff x="123825" y="1352550"/>
            <a:chExt cx="9096375" cy="5659438"/>
          </a:xfrm>
        </p:grpSpPr>
        <p:sp>
          <p:nvSpPr>
            <p:cNvPr id="95234" name="Freeform 2"/>
            <p:cNvSpPr>
              <a:spLocks/>
            </p:cNvSpPr>
            <p:nvPr/>
          </p:nvSpPr>
          <p:spPr bwMode="auto">
            <a:xfrm>
              <a:off x="228600" y="2476500"/>
              <a:ext cx="8610600" cy="3352800"/>
            </a:xfrm>
            <a:custGeom>
              <a:avLst/>
              <a:gdLst>
                <a:gd name="T0" fmla="*/ 0 w 5792"/>
                <a:gd name="T1" fmla="*/ 2147483647 h 2480"/>
                <a:gd name="T2" fmla="*/ 2147483647 w 5792"/>
                <a:gd name="T3" fmla="*/ 2147483647 h 2480"/>
                <a:gd name="T4" fmla="*/ 2147483647 w 5792"/>
                <a:gd name="T5" fmla="*/ 2147483647 h 2480"/>
                <a:gd name="T6" fmla="*/ 2147483647 w 5792"/>
                <a:gd name="T7" fmla="*/ 2147483647 h 2480"/>
                <a:gd name="T8" fmla="*/ 2147483647 w 5792"/>
                <a:gd name="T9" fmla="*/ 2147483647 h 2480"/>
                <a:gd name="T10" fmla="*/ 0 60000 65536"/>
                <a:gd name="T11" fmla="*/ 0 60000 65536"/>
                <a:gd name="T12" fmla="*/ 0 60000 65536"/>
                <a:gd name="T13" fmla="*/ 0 60000 65536"/>
                <a:gd name="T14" fmla="*/ 0 60000 65536"/>
                <a:gd name="T15" fmla="*/ 0 w 5792"/>
                <a:gd name="T16" fmla="*/ 0 h 2480"/>
                <a:gd name="T17" fmla="*/ 5792 w 5792"/>
                <a:gd name="T18" fmla="*/ 2480 h 2480"/>
              </a:gdLst>
              <a:ahLst/>
              <a:cxnLst>
                <a:cxn ang="T10">
                  <a:pos x="T0" y="T1"/>
                </a:cxn>
                <a:cxn ang="T11">
                  <a:pos x="T2" y="T3"/>
                </a:cxn>
                <a:cxn ang="T12">
                  <a:pos x="T4" y="T5"/>
                </a:cxn>
                <a:cxn ang="T13">
                  <a:pos x="T6" y="T7"/>
                </a:cxn>
                <a:cxn ang="T14">
                  <a:pos x="T8" y="T9"/>
                </a:cxn>
              </a:cxnLst>
              <a:rect l="T15" t="T16" r="T17" b="T18"/>
              <a:pathLst>
                <a:path w="5792" h="2480">
                  <a:moveTo>
                    <a:pt x="0" y="56"/>
                  </a:moveTo>
                  <a:cubicBezTo>
                    <a:pt x="2144" y="28"/>
                    <a:pt x="4288" y="0"/>
                    <a:pt x="5040" y="248"/>
                  </a:cubicBezTo>
                  <a:cubicBezTo>
                    <a:pt x="5792" y="496"/>
                    <a:pt x="4920" y="1192"/>
                    <a:pt x="4512" y="1544"/>
                  </a:cubicBezTo>
                  <a:cubicBezTo>
                    <a:pt x="4104" y="1896"/>
                    <a:pt x="3056" y="2240"/>
                    <a:pt x="2592" y="2360"/>
                  </a:cubicBezTo>
                  <a:cubicBezTo>
                    <a:pt x="2128" y="2480"/>
                    <a:pt x="1928" y="2372"/>
                    <a:pt x="1728" y="2264"/>
                  </a:cubicBezTo>
                </a:path>
              </a:pathLst>
            </a:cu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67940" name="Text Box 4"/>
            <p:cNvSpPr txBox="1">
              <a:spLocks noChangeArrowheads="1"/>
            </p:cNvSpPr>
            <p:nvPr/>
          </p:nvSpPr>
          <p:spPr bwMode="auto">
            <a:xfrm>
              <a:off x="609600" y="1411288"/>
              <a:ext cx="2819400" cy="646112"/>
            </a:xfrm>
            <a:prstGeom prst="rect">
              <a:avLst/>
            </a:prstGeom>
            <a:noFill/>
            <a:ln w="12700">
              <a:noFill/>
              <a:miter lim="800000"/>
              <a:headEnd/>
              <a:tailEnd/>
            </a:ln>
            <a:effectLst/>
          </p:spPr>
          <p:txBody>
            <a:bodyPr>
              <a:spAutoFit/>
            </a:bodyPr>
            <a:lstStyle/>
            <a:p>
              <a:pPr eaLnBrk="0" hangingPunct="0">
                <a:defRPr/>
              </a:pPr>
              <a:r>
                <a:rPr lang="en-US" sz="1800" b="1" i="1" dirty="0">
                  <a:effectLst>
                    <a:outerShdw blurRad="38100" dist="38100" dir="2700000" algn="tl">
                      <a:srgbClr val="000000"/>
                    </a:outerShdw>
                  </a:effectLst>
                </a:rPr>
                <a:t>Currently based on hospital discharge data</a:t>
              </a:r>
            </a:p>
          </p:txBody>
        </p:sp>
        <p:sp>
          <p:nvSpPr>
            <p:cNvPr id="95237" name="Text Box 5"/>
            <p:cNvSpPr txBox="1">
              <a:spLocks noChangeArrowheads="1"/>
            </p:cNvSpPr>
            <p:nvPr/>
          </p:nvSpPr>
          <p:spPr bwMode="auto">
            <a:xfrm>
              <a:off x="381000" y="4343400"/>
              <a:ext cx="2133600" cy="366713"/>
            </a:xfrm>
            <a:prstGeom prst="rect">
              <a:avLst/>
            </a:prstGeom>
            <a:noFill/>
            <a:ln w="9525">
              <a:noFill/>
              <a:miter lim="800000"/>
              <a:headEnd/>
              <a:tailEnd/>
            </a:ln>
          </p:spPr>
          <p:txBody>
            <a:bodyPr>
              <a:prstTxWarp prst="textNoShape">
                <a:avLst/>
              </a:prstTxWarp>
              <a:spAutoFit/>
            </a:bodyPr>
            <a:lstStyle/>
            <a:p>
              <a:pPr>
                <a:spcBef>
                  <a:spcPct val="50000"/>
                </a:spcBef>
              </a:pPr>
              <a:endParaRPr lang="en-US"/>
            </a:p>
          </p:txBody>
        </p:sp>
        <p:sp>
          <p:nvSpPr>
            <p:cNvPr id="167942" name="Rectangle 6"/>
            <p:cNvSpPr>
              <a:spLocks noChangeArrowheads="1"/>
            </p:cNvSpPr>
            <p:nvPr/>
          </p:nvSpPr>
          <p:spPr bwMode="auto">
            <a:xfrm>
              <a:off x="4724400" y="1352550"/>
              <a:ext cx="3130550" cy="923925"/>
            </a:xfrm>
            <a:prstGeom prst="rect">
              <a:avLst/>
            </a:prstGeom>
            <a:noFill/>
            <a:ln w="9525">
              <a:noFill/>
              <a:miter lim="800000"/>
              <a:headEnd/>
              <a:tailEnd/>
            </a:ln>
            <a:effectLst/>
          </p:spPr>
          <p:txBody>
            <a:bodyPr>
              <a:spAutoFit/>
            </a:bodyPr>
            <a:lstStyle/>
            <a:p>
              <a:pPr>
                <a:defRPr/>
              </a:pPr>
              <a:r>
                <a:rPr lang="en-US" sz="1800" b="1" i="1" dirty="0">
                  <a:effectLst>
                    <a:outerShdw blurRad="38100" dist="38100" dir="2700000" algn="tl">
                      <a:srgbClr val="000000"/>
                    </a:outerShdw>
                  </a:effectLst>
                </a:rPr>
                <a:t>Host user downloads MONAHRQ software from AHRQ website</a:t>
              </a:r>
            </a:p>
          </p:txBody>
        </p:sp>
        <p:sp>
          <p:nvSpPr>
            <p:cNvPr id="167943" name="Rectangle 7"/>
            <p:cNvSpPr>
              <a:spLocks noChangeArrowheads="1"/>
            </p:cNvSpPr>
            <p:nvPr/>
          </p:nvSpPr>
          <p:spPr bwMode="auto">
            <a:xfrm>
              <a:off x="7858125" y="3124200"/>
              <a:ext cx="1362075" cy="1754188"/>
            </a:xfrm>
            <a:prstGeom prst="rect">
              <a:avLst/>
            </a:prstGeom>
            <a:noFill/>
            <a:ln w="9525">
              <a:noFill/>
              <a:miter lim="800000"/>
              <a:headEnd/>
              <a:tailEnd/>
            </a:ln>
            <a:effectLst/>
          </p:spPr>
          <p:txBody>
            <a:bodyPr>
              <a:spAutoFit/>
            </a:bodyPr>
            <a:lstStyle/>
            <a:p>
              <a:pPr>
                <a:defRPr/>
              </a:pPr>
              <a:r>
                <a:rPr lang="en-US" sz="1800" b="1" i="1" dirty="0">
                  <a:effectLst>
                    <a:outerShdw blurRad="38100" dist="38100" dir="2700000" algn="tl">
                      <a:srgbClr val="000000"/>
                    </a:outerShdw>
                  </a:effectLst>
                </a:rPr>
                <a:t>Host user applies software to own data locally</a:t>
              </a:r>
            </a:p>
          </p:txBody>
        </p:sp>
        <p:sp>
          <p:nvSpPr>
            <p:cNvPr id="95240" name="Line 14"/>
            <p:cNvSpPr>
              <a:spLocks noChangeShapeType="1"/>
            </p:cNvSpPr>
            <p:nvPr/>
          </p:nvSpPr>
          <p:spPr bwMode="auto">
            <a:xfrm>
              <a:off x="4876800" y="2209800"/>
              <a:ext cx="76200" cy="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95241" name="Line 15"/>
            <p:cNvSpPr>
              <a:spLocks noChangeShapeType="1"/>
            </p:cNvSpPr>
            <p:nvPr/>
          </p:nvSpPr>
          <p:spPr bwMode="auto">
            <a:xfrm flipH="1">
              <a:off x="7724775" y="3562350"/>
              <a:ext cx="304800" cy="32385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95242" name="Oval 764"/>
            <p:cNvSpPr>
              <a:spLocks noChangeArrowheads="1"/>
            </p:cNvSpPr>
            <p:nvPr/>
          </p:nvSpPr>
          <p:spPr bwMode="auto">
            <a:xfrm>
              <a:off x="6915150" y="2019300"/>
              <a:ext cx="1428750" cy="1428750"/>
            </a:xfrm>
            <a:prstGeom prst="ellipse">
              <a:avLst/>
            </a:prstGeom>
            <a:solidFill>
              <a:schemeClr val="accent1">
                <a:alpha val="20000"/>
              </a:schemeClr>
            </a:solidFill>
            <a:ln w="9525">
              <a:solidFill>
                <a:schemeClr val="tx1"/>
              </a:solidFill>
              <a:round/>
              <a:headEnd/>
              <a:tailEnd/>
            </a:ln>
          </p:spPr>
          <p:txBody>
            <a:bodyPr wrap="none" anchor="ctr">
              <a:prstTxWarp prst="textNoShape">
                <a:avLst/>
              </a:prstTxWarp>
            </a:bodyPr>
            <a:lstStyle/>
            <a:p>
              <a:endParaRPr lang="en-US"/>
            </a:p>
          </p:txBody>
        </p:sp>
        <p:sp>
          <p:nvSpPr>
            <p:cNvPr id="168698" name="Text Box 762"/>
            <p:cNvSpPr txBox="1">
              <a:spLocks noChangeArrowheads="1"/>
            </p:cNvSpPr>
            <p:nvPr/>
          </p:nvSpPr>
          <p:spPr bwMode="auto">
            <a:xfrm>
              <a:off x="7080250" y="2109788"/>
              <a:ext cx="1143000" cy="274637"/>
            </a:xfrm>
            <a:prstGeom prst="rect">
              <a:avLst/>
            </a:prstGeom>
            <a:noFill/>
            <a:ln w="9525">
              <a:noFill/>
              <a:miter lim="800000"/>
              <a:headEnd/>
              <a:tailEnd/>
            </a:ln>
            <a:effectLst/>
          </p:spPr>
          <p:txBody>
            <a:bodyPr>
              <a:spAutoFit/>
            </a:bodyPr>
            <a:lstStyle/>
            <a:p>
              <a:pPr>
                <a:spcBef>
                  <a:spcPct val="50000"/>
                </a:spcBef>
                <a:defRPr/>
              </a:pPr>
              <a:r>
                <a:rPr lang="en-US" sz="1200" b="1">
                  <a:effectLst>
                    <a:outerShdw blurRad="38100" dist="38100" dir="2700000" algn="tl">
                      <a:srgbClr val="000000"/>
                    </a:outerShdw>
                  </a:effectLst>
                </a:rPr>
                <a:t>Software</a:t>
              </a:r>
            </a:p>
          </p:txBody>
        </p:sp>
        <p:sp>
          <p:nvSpPr>
            <p:cNvPr id="168717" name="Text Box 781"/>
            <p:cNvSpPr txBox="1">
              <a:spLocks noChangeArrowheads="1"/>
            </p:cNvSpPr>
            <p:nvPr/>
          </p:nvSpPr>
          <p:spPr bwMode="auto">
            <a:xfrm>
              <a:off x="6553200" y="5241925"/>
              <a:ext cx="1895475" cy="1477963"/>
            </a:xfrm>
            <a:prstGeom prst="rect">
              <a:avLst/>
            </a:prstGeom>
            <a:noFill/>
            <a:ln w="9525">
              <a:noFill/>
              <a:miter lim="800000"/>
              <a:headEnd/>
              <a:tailEnd/>
            </a:ln>
            <a:effectLst/>
          </p:spPr>
          <p:txBody>
            <a:bodyPr>
              <a:spAutoFit/>
            </a:bodyPr>
            <a:lstStyle/>
            <a:p>
              <a:pPr>
                <a:spcBef>
                  <a:spcPct val="50000"/>
                </a:spcBef>
                <a:defRPr/>
              </a:pPr>
              <a:r>
                <a:rPr lang="en-US" sz="1800" b="1" i="1" dirty="0">
                  <a:effectLst>
                    <a:outerShdw blurRad="38100" dist="38100" dir="2700000" algn="tl">
                      <a:srgbClr val="000000"/>
                    </a:outerShdw>
                  </a:effectLst>
                </a:rPr>
                <a:t>Host user creates local website on their own server</a:t>
              </a:r>
            </a:p>
          </p:txBody>
        </p:sp>
        <p:sp>
          <p:nvSpPr>
            <p:cNvPr id="95245" name="Line 783"/>
            <p:cNvSpPr>
              <a:spLocks noChangeShapeType="1"/>
            </p:cNvSpPr>
            <p:nvPr/>
          </p:nvSpPr>
          <p:spPr bwMode="auto">
            <a:xfrm flipH="1">
              <a:off x="6010275" y="4876800"/>
              <a:ext cx="390525" cy="161925"/>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95246" name="Line 784"/>
            <p:cNvSpPr>
              <a:spLocks noChangeShapeType="1"/>
            </p:cNvSpPr>
            <p:nvPr/>
          </p:nvSpPr>
          <p:spPr bwMode="auto">
            <a:xfrm>
              <a:off x="3352800" y="2524125"/>
              <a:ext cx="409575" cy="9525"/>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95247" name="Picture 786" descr="AWPNXJ"/>
            <p:cNvPicPr>
              <a:picLocks noChangeAspect="1" noChangeArrowheads="1"/>
            </p:cNvPicPr>
            <p:nvPr/>
          </p:nvPicPr>
          <p:blipFill>
            <a:blip r:embed="rId4"/>
            <a:srcRect/>
            <a:stretch>
              <a:fillRect/>
            </a:stretch>
          </p:blipFill>
          <p:spPr bwMode="auto">
            <a:xfrm>
              <a:off x="1314450" y="2124075"/>
              <a:ext cx="1646238" cy="1112838"/>
            </a:xfrm>
            <a:prstGeom prst="rect">
              <a:avLst/>
            </a:prstGeom>
            <a:noFill/>
            <a:ln w="9525">
              <a:solidFill>
                <a:schemeClr val="tx1"/>
              </a:solidFill>
              <a:miter lim="800000"/>
              <a:headEnd/>
              <a:tailEnd/>
            </a:ln>
          </p:spPr>
        </p:pic>
        <p:pic>
          <p:nvPicPr>
            <p:cNvPr id="95248" name="Picture 9"/>
            <p:cNvPicPr>
              <a:picLocks noChangeAspect="1" noChangeArrowheads="1"/>
            </p:cNvPicPr>
            <p:nvPr/>
          </p:nvPicPr>
          <p:blipFill>
            <a:blip r:embed="rId5"/>
            <a:srcRect/>
            <a:stretch>
              <a:fillRect/>
            </a:stretch>
          </p:blipFill>
          <p:spPr bwMode="auto">
            <a:xfrm rot="21295039">
              <a:off x="3944938" y="1879600"/>
              <a:ext cx="1449387" cy="1449388"/>
            </a:xfrm>
            <a:prstGeom prst="rect">
              <a:avLst/>
            </a:prstGeom>
            <a:noFill/>
            <a:ln w="9525">
              <a:noFill/>
              <a:miter lim="800000"/>
              <a:headEnd/>
              <a:tailEnd/>
            </a:ln>
          </p:spPr>
        </p:pic>
        <p:sp>
          <p:nvSpPr>
            <p:cNvPr id="95249" name="Line 787"/>
            <p:cNvSpPr>
              <a:spLocks noChangeShapeType="1"/>
            </p:cNvSpPr>
            <p:nvPr/>
          </p:nvSpPr>
          <p:spPr bwMode="auto">
            <a:xfrm>
              <a:off x="447675" y="2552700"/>
              <a:ext cx="390525" cy="9525"/>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95250" name="Line 788"/>
            <p:cNvSpPr>
              <a:spLocks noChangeShapeType="1"/>
            </p:cNvSpPr>
            <p:nvPr/>
          </p:nvSpPr>
          <p:spPr bwMode="auto">
            <a:xfrm>
              <a:off x="6067425" y="2590800"/>
              <a:ext cx="428625" cy="28575"/>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95251" name="Picture 798" descr="MPj04018150000[1]"/>
            <p:cNvPicPr>
              <a:picLocks noChangeAspect="1" noChangeArrowheads="1"/>
            </p:cNvPicPr>
            <p:nvPr/>
          </p:nvPicPr>
          <p:blipFill>
            <a:blip r:embed="rId6"/>
            <a:srcRect/>
            <a:stretch>
              <a:fillRect/>
            </a:stretch>
          </p:blipFill>
          <p:spPr bwMode="auto">
            <a:xfrm>
              <a:off x="6478588" y="4275138"/>
              <a:ext cx="1311275" cy="873125"/>
            </a:xfrm>
            <a:prstGeom prst="rect">
              <a:avLst/>
            </a:prstGeom>
            <a:noFill/>
            <a:ln w="9525">
              <a:noFill/>
              <a:miter lim="800000"/>
              <a:headEnd/>
              <a:tailEnd/>
            </a:ln>
          </p:spPr>
        </p:pic>
        <p:sp>
          <p:nvSpPr>
            <p:cNvPr id="168735" name="Text Box 799"/>
            <p:cNvSpPr txBox="1">
              <a:spLocks noChangeArrowheads="1"/>
            </p:cNvSpPr>
            <p:nvPr/>
          </p:nvSpPr>
          <p:spPr bwMode="auto">
            <a:xfrm>
              <a:off x="3752850" y="5689600"/>
              <a:ext cx="2047875" cy="923925"/>
            </a:xfrm>
            <a:prstGeom prst="rect">
              <a:avLst/>
            </a:prstGeom>
            <a:noFill/>
            <a:ln w="9525">
              <a:noFill/>
              <a:miter lim="800000"/>
              <a:headEnd/>
              <a:tailEnd/>
            </a:ln>
            <a:effectLst/>
          </p:spPr>
          <p:txBody>
            <a:bodyPr>
              <a:spAutoFit/>
            </a:bodyPr>
            <a:lstStyle/>
            <a:p>
              <a:pPr>
                <a:spcBef>
                  <a:spcPct val="50000"/>
                </a:spcBef>
                <a:defRPr/>
              </a:pPr>
              <a:r>
                <a:rPr lang="en-US" sz="1800" b="1" i="1" dirty="0">
                  <a:effectLst>
                    <a:outerShdw blurRad="38100" dist="38100" dir="2700000" algn="tl">
                      <a:srgbClr val="000000"/>
                    </a:outerShdw>
                  </a:effectLst>
                </a:rPr>
                <a:t>Host user makes website available  </a:t>
              </a:r>
            </a:p>
          </p:txBody>
        </p:sp>
        <p:sp>
          <p:nvSpPr>
            <p:cNvPr id="168737" name="Text Box 801"/>
            <p:cNvSpPr txBox="1">
              <a:spLocks noChangeArrowheads="1"/>
            </p:cNvSpPr>
            <p:nvPr/>
          </p:nvSpPr>
          <p:spPr bwMode="auto">
            <a:xfrm>
              <a:off x="123825" y="3733800"/>
              <a:ext cx="3305175" cy="3278188"/>
            </a:xfrm>
            <a:prstGeom prst="rect">
              <a:avLst/>
            </a:prstGeom>
            <a:noFill/>
            <a:ln w="9525">
              <a:noFill/>
              <a:miter lim="800000"/>
              <a:headEnd/>
              <a:tailEnd/>
            </a:ln>
            <a:effectLst/>
          </p:spPr>
          <p:txBody>
            <a:bodyPr>
              <a:prstTxWarp prst="textNoShape">
                <a:avLst/>
              </a:prstTxWarp>
              <a:spAutoFit/>
            </a:bodyPr>
            <a:lstStyle/>
            <a:p>
              <a:pPr>
                <a:spcBef>
                  <a:spcPct val="50000"/>
                </a:spcBef>
                <a:buFontTx/>
                <a:buChar char="•"/>
              </a:pPr>
              <a:r>
                <a:rPr lang="en-US" sz="1800" b="1" i="1">
                  <a:effectLst>
                    <a:outerShdw blurRad="38100" dist="38100" dir="2700000" algn="tl">
                      <a:srgbClr val="000000"/>
                    </a:outerShdw>
                  </a:effectLst>
                </a:rPr>
                <a:t> </a:t>
              </a:r>
              <a:r>
                <a:rPr lang="en-US" sz="1800" b="1">
                  <a:solidFill>
                    <a:schemeClr val="tx2"/>
                  </a:solidFill>
                  <a:effectLst>
                    <a:outerShdw blurRad="38100" dist="38100" dir="2700000" algn="tl">
                      <a:srgbClr val="000000"/>
                    </a:outerShdw>
                  </a:effectLst>
                </a:rPr>
                <a:t>Internally</a:t>
              </a:r>
              <a:r>
                <a:rPr lang="en-US" sz="1800" b="1" i="1">
                  <a:effectLst>
                    <a:outerShdw blurRad="38100" dist="38100" dir="2700000" algn="tl">
                      <a:srgbClr val="000000"/>
                    </a:outerShdw>
                  </a:effectLst>
                </a:rPr>
                <a:t> to better understand own data and to answer questions</a:t>
              </a:r>
            </a:p>
            <a:p>
              <a:pPr>
                <a:spcBef>
                  <a:spcPct val="50000"/>
                </a:spcBef>
                <a:buFontTx/>
                <a:buChar char="•"/>
              </a:pPr>
              <a:r>
                <a:rPr lang="en-US" sz="1800" b="1" i="1">
                  <a:effectLst>
                    <a:outerShdw blurRad="38100" dist="38100" dir="2700000" algn="tl">
                      <a:srgbClr val="000000"/>
                    </a:outerShdw>
                  </a:effectLst>
                </a:rPr>
                <a:t> </a:t>
              </a:r>
              <a:r>
                <a:rPr lang="en-US" sz="1800" b="1">
                  <a:solidFill>
                    <a:schemeClr val="tx2"/>
                  </a:solidFill>
                  <a:effectLst>
                    <a:outerShdw blurRad="38100" dist="38100" dir="2700000" algn="tl">
                      <a:srgbClr val="000000"/>
                    </a:outerShdw>
                  </a:effectLst>
                </a:rPr>
                <a:t>To member organizations</a:t>
              </a:r>
              <a:r>
                <a:rPr lang="en-US" sz="1800" b="1" i="1">
                  <a:effectLst>
                    <a:outerShdw blurRad="38100" dist="38100" dir="2700000" algn="tl">
                      <a:srgbClr val="000000"/>
                    </a:outerShdw>
                  </a:effectLst>
                </a:rPr>
                <a:t>, e.g., through a password protected site</a:t>
              </a:r>
            </a:p>
            <a:p>
              <a:pPr>
                <a:spcBef>
                  <a:spcPct val="50000"/>
                </a:spcBef>
                <a:buFontTx/>
                <a:buChar char="•"/>
              </a:pPr>
              <a:r>
                <a:rPr lang="en-US" sz="1800" b="1">
                  <a:effectLst>
                    <a:outerShdw blurRad="38100" dist="38100" dir="2700000" algn="tl">
                      <a:srgbClr val="000000"/>
                    </a:outerShdw>
                  </a:effectLst>
                </a:rPr>
                <a:t> </a:t>
              </a:r>
              <a:r>
                <a:rPr lang="en-US" sz="1800" b="1">
                  <a:solidFill>
                    <a:schemeClr val="tx2"/>
                  </a:solidFill>
                  <a:effectLst>
                    <a:outerShdw blurRad="38100" dist="38100" dir="2700000" algn="tl">
                      <a:srgbClr val="000000"/>
                    </a:outerShdw>
                  </a:effectLst>
                </a:rPr>
                <a:t>Publicly</a:t>
              </a:r>
              <a:r>
                <a:rPr lang="en-US" sz="1800" b="1" i="1">
                  <a:solidFill>
                    <a:schemeClr val="tx2"/>
                  </a:solidFill>
                  <a:effectLst>
                    <a:outerShdw blurRad="38100" dist="38100" dir="2700000" algn="tl">
                      <a:srgbClr val="000000"/>
                    </a:outerShdw>
                  </a:effectLst>
                </a:rPr>
                <a:t> </a:t>
              </a:r>
              <a:r>
                <a:rPr lang="en-US" sz="1800" b="1" i="1">
                  <a:effectLst>
                    <a:outerShdw blurRad="38100" dist="38100" dir="2700000" algn="tl">
                      <a:srgbClr val="000000"/>
                    </a:outerShdw>
                  </a:effectLst>
                </a:rPr>
                <a:t>to provide information to the community</a:t>
              </a:r>
            </a:p>
            <a:p>
              <a:pPr>
                <a:spcBef>
                  <a:spcPct val="50000"/>
                </a:spcBef>
                <a:buFontTx/>
                <a:buChar char="•"/>
              </a:pPr>
              <a:endParaRPr lang="en-US" sz="1800" b="1" i="1">
                <a:effectLst>
                  <a:outerShdw blurRad="38100" dist="38100" dir="2700000" algn="tl">
                    <a:srgbClr val="000000"/>
                  </a:outerShdw>
                </a:effectLst>
              </a:endParaRPr>
            </a:p>
          </p:txBody>
        </p:sp>
        <p:pic>
          <p:nvPicPr>
            <p:cNvPr id="95255" name="Picture 817"/>
            <p:cNvPicPr>
              <a:picLocks noChangeAspect="1" noChangeArrowheads="1"/>
            </p:cNvPicPr>
            <p:nvPr/>
          </p:nvPicPr>
          <p:blipFill>
            <a:blip r:embed="rId7"/>
            <a:srcRect/>
            <a:stretch>
              <a:fillRect/>
            </a:stretch>
          </p:blipFill>
          <p:spPr bwMode="auto">
            <a:xfrm>
              <a:off x="7040563" y="2381250"/>
              <a:ext cx="1174750" cy="781050"/>
            </a:xfrm>
            <a:prstGeom prst="rect">
              <a:avLst/>
            </a:prstGeom>
            <a:noFill/>
            <a:ln w="9525">
              <a:noFill/>
              <a:miter lim="800000"/>
              <a:headEnd/>
              <a:tailEnd/>
            </a:ln>
          </p:spPr>
        </p:pic>
        <p:sp>
          <p:nvSpPr>
            <p:cNvPr id="117786" name="Text Box 26"/>
            <p:cNvSpPr txBox="1">
              <a:spLocks noChangeArrowheads="1"/>
            </p:cNvSpPr>
            <p:nvPr/>
          </p:nvSpPr>
          <p:spPr bwMode="auto">
            <a:xfrm>
              <a:off x="2908300" y="3378200"/>
              <a:ext cx="4244975" cy="528638"/>
            </a:xfrm>
            <a:prstGeom prst="rect">
              <a:avLst/>
            </a:prstGeom>
            <a:solidFill>
              <a:schemeClr val="accent2">
                <a:alpha val="50000"/>
              </a:schemeClr>
            </a:solidFill>
            <a:ln w="9525" algn="ctr">
              <a:solidFill>
                <a:srgbClr val="000000"/>
              </a:solidFill>
              <a:miter lim="800000"/>
              <a:headEnd/>
              <a:tailEnd/>
            </a:ln>
            <a:effectLst/>
          </p:spPr>
          <p:txBody>
            <a:bodyPr wrap="none">
              <a:spAutoFit/>
            </a:bodyPr>
            <a:lstStyle/>
            <a:p>
              <a:pPr>
                <a:defRPr/>
              </a:pPr>
              <a:r>
                <a:rPr lang="en-US" sz="2800" b="1">
                  <a:solidFill>
                    <a:srgbClr val="000000"/>
                  </a:solidFill>
                  <a:effectLst>
                    <a:outerShdw blurRad="38100" dist="38100" dir="2700000" algn="tl">
                      <a:srgbClr val="FFFFFF"/>
                    </a:outerShdw>
                  </a:effectLst>
                </a:rPr>
                <a:t>www.monahrq.ahrq.gov</a:t>
              </a:r>
            </a:p>
          </p:txBody>
        </p:sp>
      </p:grpSp>
    </p:spTree>
  </p:cSld>
  <p:clrMapOvr>
    <a:masterClrMapping/>
  </p:clrMapOvr>
  <p:transition spd="med" advClick="0">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grpSp>
        <p:nvGrpSpPr>
          <p:cNvPr id="213" name="Group 212"/>
          <p:cNvGrpSpPr/>
          <p:nvPr/>
        </p:nvGrpSpPr>
        <p:grpSpPr>
          <a:xfrm>
            <a:off x="228600" y="1646238"/>
            <a:ext cx="8763000" cy="4735512"/>
            <a:chOff x="228600" y="1646238"/>
            <a:chExt cx="8763000" cy="4735512"/>
          </a:xfrm>
        </p:grpSpPr>
        <p:grpSp>
          <p:nvGrpSpPr>
            <p:cNvPr id="23555" name="Group 11"/>
            <p:cNvGrpSpPr>
              <a:grpSpLocks/>
            </p:cNvGrpSpPr>
            <p:nvPr/>
          </p:nvGrpSpPr>
          <p:grpSpPr bwMode="auto">
            <a:xfrm>
              <a:off x="1447800" y="4508500"/>
              <a:ext cx="949325" cy="942975"/>
              <a:chOff x="144" y="2789"/>
              <a:chExt cx="912" cy="672"/>
            </a:xfrm>
          </p:grpSpPr>
          <p:sp>
            <p:nvSpPr>
              <p:cNvPr id="4" name="Rectangle 12"/>
              <p:cNvSpPr>
                <a:spLocks noChangeArrowheads="1"/>
              </p:cNvSpPr>
              <p:nvPr/>
            </p:nvSpPr>
            <p:spPr bwMode="auto">
              <a:xfrm>
                <a:off x="144" y="2789"/>
                <a:ext cx="912" cy="672"/>
              </a:xfrm>
              <a:prstGeom prst="rect">
                <a:avLst/>
              </a:prstGeom>
              <a:noFill/>
              <a:ln w="12700" cmpd="dbl">
                <a:solidFill>
                  <a:srgbClr val="000000"/>
                </a:solidFill>
                <a:miter lim="800000"/>
                <a:headEnd/>
                <a:tailEnd/>
              </a:ln>
              <a:effectLst>
                <a:outerShdw dist="35921" dir="2700000" algn="ctr" rotWithShape="0">
                  <a:srgbClr val="808080"/>
                </a:outerShdw>
              </a:effectLst>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grpSp>
            <p:nvGrpSpPr>
              <p:cNvPr id="23747" name="Group 13"/>
              <p:cNvGrpSpPr>
                <a:grpSpLocks noChangeAspect="1"/>
              </p:cNvGrpSpPr>
              <p:nvPr/>
            </p:nvGrpSpPr>
            <p:grpSpPr bwMode="auto">
              <a:xfrm>
                <a:off x="190" y="2940"/>
                <a:ext cx="695" cy="475"/>
                <a:chOff x="240" y="3318"/>
                <a:chExt cx="869" cy="591"/>
              </a:xfrm>
            </p:grpSpPr>
            <p:sp>
              <p:nvSpPr>
                <p:cNvPr id="7" name="Freeform 14"/>
                <p:cNvSpPr>
                  <a:spLocks noChangeAspect="1"/>
                </p:cNvSpPr>
                <p:nvPr/>
              </p:nvSpPr>
              <p:spPr bwMode="auto">
                <a:xfrm>
                  <a:off x="894" y="3679"/>
                  <a:ext cx="215" cy="228"/>
                </a:xfrm>
                <a:custGeom>
                  <a:avLst/>
                  <a:gdLst>
                    <a:gd name="T0" fmla="*/ 1 w 860"/>
                    <a:gd name="T1" fmla="*/ 3 h 917"/>
                    <a:gd name="T2" fmla="*/ 1 w 860"/>
                    <a:gd name="T3" fmla="*/ 3 h 917"/>
                    <a:gd name="T4" fmla="*/ 1 w 860"/>
                    <a:gd name="T5" fmla="*/ 3 h 917"/>
                    <a:gd name="T6" fmla="*/ 2 w 860"/>
                    <a:gd name="T7" fmla="*/ 3 h 917"/>
                    <a:gd name="T8" fmla="*/ 2 w 860"/>
                    <a:gd name="T9" fmla="*/ 2 h 917"/>
                    <a:gd name="T10" fmla="*/ 2 w 860"/>
                    <a:gd name="T11" fmla="*/ 3 h 917"/>
                    <a:gd name="T12" fmla="*/ 3 w 860"/>
                    <a:gd name="T13" fmla="*/ 2 h 917"/>
                    <a:gd name="T14" fmla="*/ 3 w 860"/>
                    <a:gd name="T15" fmla="*/ 2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1 h 917"/>
                    <a:gd name="T28" fmla="*/ 3 w 860"/>
                    <a:gd name="T29" fmla="*/ 1 h 917"/>
                    <a:gd name="T30" fmla="*/ 3 w 860"/>
                    <a:gd name="T31" fmla="*/ 1 h 917"/>
                    <a:gd name="T32" fmla="*/ 2 w 860"/>
                    <a:gd name="T33" fmla="*/ 0 h 917"/>
                    <a:gd name="T34" fmla="*/ 2 w 860"/>
                    <a:gd name="T35" fmla="*/ 0 h 917"/>
                    <a:gd name="T36" fmla="*/ 2 w 860"/>
                    <a:gd name="T37" fmla="*/ 0 h 917"/>
                    <a:gd name="T38" fmla="*/ 1 w 860"/>
                    <a:gd name="T39" fmla="*/ 0 h 917"/>
                    <a:gd name="T40" fmla="*/ 1 w 860"/>
                    <a:gd name="T41" fmla="*/ 0 h 917"/>
                    <a:gd name="T42" fmla="*/ 1 w 860"/>
                    <a:gd name="T43" fmla="*/ 0 h 917"/>
                    <a:gd name="T44" fmla="*/ 1 w 860"/>
                    <a:gd name="T45" fmla="*/ 0 h 917"/>
                    <a:gd name="T46" fmla="*/ 1 w 860"/>
                    <a:gd name="T47" fmla="*/ 1 h 917"/>
                    <a:gd name="T48" fmla="*/ 1 w 860"/>
                    <a:gd name="T49" fmla="*/ 1 h 917"/>
                    <a:gd name="T50" fmla="*/ 1 w 860"/>
                    <a:gd name="T51" fmla="*/ 1 h 917"/>
                    <a:gd name="T52" fmla="*/ 0 w 860"/>
                    <a:gd name="T53" fmla="*/ 1 h 917"/>
                    <a:gd name="T54" fmla="*/ 0 w 860"/>
                    <a:gd name="T55" fmla="*/ 1 h 917"/>
                    <a:gd name="T56" fmla="*/ 1 w 860"/>
                    <a:gd name="T57" fmla="*/ 2 h 917"/>
                    <a:gd name="T58" fmla="*/ 1 w 860"/>
                    <a:gd name="T59" fmla="*/ 3 h 917"/>
                    <a:gd name="T60" fmla="*/ 1 w 860"/>
                    <a:gd name="T61" fmla="*/ 3 h 917"/>
                    <a:gd name="T62" fmla="*/ 1 w 860"/>
                    <a:gd name="T63" fmla="*/ 3 h 917"/>
                    <a:gd name="T64" fmla="*/ 1 w 860"/>
                    <a:gd name="T65" fmla="*/ 3 h 917"/>
                    <a:gd name="T66" fmla="*/ 1 w 860"/>
                    <a:gd name="T67" fmla="*/ 3 h 917"/>
                    <a:gd name="T68" fmla="*/ 1 w 860"/>
                    <a:gd name="T69" fmla="*/ 3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6" y="893"/>
                      </a:moveTo>
                      <a:lnTo>
                        <a:pt x="341" y="871"/>
                      </a:lnTo>
                      <a:lnTo>
                        <a:pt x="333" y="836"/>
                      </a:lnTo>
                      <a:lnTo>
                        <a:pt x="434" y="778"/>
                      </a:lnTo>
                      <a:lnTo>
                        <a:pt x="517" y="672"/>
                      </a:lnTo>
                      <a:lnTo>
                        <a:pt x="573" y="720"/>
                      </a:lnTo>
                      <a:lnTo>
                        <a:pt x="682" y="660"/>
                      </a:lnTo>
                      <a:lnTo>
                        <a:pt x="739" y="627"/>
                      </a:lnTo>
                      <a:lnTo>
                        <a:pt x="767" y="569"/>
                      </a:lnTo>
                      <a:lnTo>
                        <a:pt x="850" y="521"/>
                      </a:lnTo>
                      <a:lnTo>
                        <a:pt x="860" y="475"/>
                      </a:lnTo>
                      <a:lnTo>
                        <a:pt x="776" y="451"/>
                      </a:lnTo>
                      <a:lnTo>
                        <a:pt x="739" y="326"/>
                      </a:lnTo>
                      <a:lnTo>
                        <a:pt x="657" y="347"/>
                      </a:lnTo>
                      <a:lnTo>
                        <a:pt x="657" y="266"/>
                      </a:lnTo>
                      <a:lnTo>
                        <a:pt x="618" y="221"/>
                      </a:lnTo>
                      <a:lnTo>
                        <a:pt x="490" y="139"/>
                      </a:lnTo>
                      <a:lnTo>
                        <a:pt x="396" y="128"/>
                      </a:lnTo>
                      <a:lnTo>
                        <a:pt x="351" y="82"/>
                      </a:lnTo>
                      <a:lnTo>
                        <a:pt x="147" y="0"/>
                      </a:lnTo>
                      <a:lnTo>
                        <a:pt x="120" y="24"/>
                      </a:lnTo>
                      <a:lnTo>
                        <a:pt x="120" y="92"/>
                      </a:lnTo>
                      <a:lnTo>
                        <a:pt x="157" y="114"/>
                      </a:lnTo>
                      <a:lnTo>
                        <a:pt x="157" y="186"/>
                      </a:lnTo>
                      <a:lnTo>
                        <a:pt x="128" y="231"/>
                      </a:lnTo>
                      <a:lnTo>
                        <a:pt x="100" y="266"/>
                      </a:lnTo>
                      <a:lnTo>
                        <a:pt x="47" y="279"/>
                      </a:lnTo>
                      <a:lnTo>
                        <a:pt x="0" y="369"/>
                      </a:lnTo>
                      <a:lnTo>
                        <a:pt x="110" y="604"/>
                      </a:lnTo>
                      <a:lnTo>
                        <a:pt x="110" y="753"/>
                      </a:lnTo>
                      <a:lnTo>
                        <a:pt x="90" y="798"/>
                      </a:lnTo>
                      <a:lnTo>
                        <a:pt x="110" y="858"/>
                      </a:lnTo>
                      <a:lnTo>
                        <a:pt x="239" y="917"/>
                      </a:lnTo>
                      <a:lnTo>
                        <a:pt x="276" y="89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8" name="Freeform 15"/>
                <p:cNvSpPr>
                  <a:spLocks noChangeAspect="1"/>
                </p:cNvSpPr>
                <p:nvPr/>
              </p:nvSpPr>
              <p:spPr bwMode="auto">
                <a:xfrm>
                  <a:off x="776" y="3530"/>
                  <a:ext cx="128" cy="83"/>
                </a:xfrm>
                <a:custGeom>
                  <a:avLst/>
                  <a:gdLst>
                    <a:gd name="T0" fmla="*/ 2 w 510"/>
                    <a:gd name="T1" fmla="*/ 1 h 326"/>
                    <a:gd name="T2" fmla="*/ 2 w 510"/>
                    <a:gd name="T3" fmla="*/ 0 h 326"/>
                    <a:gd name="T4" fmla="*/ 1 w 510"/>
                    <a:gd name="T5" fmla="*/ 0 h 326"/>
                    <a:gd name="T6" fmla="*/ 1 w 510"/>
                    <a:gd name="T7" fmla="*/ 0 h 326"/>
                    <a:gd name="T8" fmla="*/ 1 w 510"/>
                    <a:gd name="T9" fmla="*/ 0 h 326"/>
                    <a:gd name="T10" fmla="*/ 1 w 510"/>
                    <a:gd name="T11" fmla="*/ 0 h 326"/>
                    <a:gd name="T12" fmla="*/ 1 w 510"/>
                    <a:gd name="T13" fmla="*/ 0 h 326"/>
                    <a:gd name="T14" fmla="*/ 0 w 510"/>
                    <a:gd name="T15" fmla="*/ 0 h 326"/>
                    <a:gd name="T16" fmla="*/ 0 w 510"/>
                    <a:gd name="T17" fmla="*/ 0 h 326"/>
                    <a:gd name="T18" fmla="*/ 0 w 510"/>
                    <a:gd name="T19" fmla="*/ 0 h 326"/>
                    <a:gd name="T20" fmla="*/ 0 w 510"/>
                    <a:gd name="T21" fmla="*/ 0 h 326"/>
                    <a:gd name="T22" fmla="*/ 0 w 510"/>
                    <a:gd name="T23" fmla="*/ 0 h 326"/>
                    <a:gd name="T24" fmla="*/ 0 w 510"/>
                    <a:gd name="T25" fmla="*/ 1 h 326"/>
                    <a:gd name="T26" fmla="*/ 1 w 510"/>
                    <a:gd name="T27" fmla="*/ 1 h 326"/>
                    <a:gd name="T28" fmla="*/ 0 w 510"/>
                    <a:gd name="T29" fmla="*/ 1 h 326"/>
                    <a:gd name="T30" fmla="*/ 1 w 510"/>
                    <a:gd name="T31" fmla="*/ 1 h 326"/>
                    <a:gd name="T32" fmla="*/ 1 w 510"/>
                    <a:gd name="T33" fmla="*/ 1 h 326"/>
                    <a:gd name="T34" fmla="*/ 2 w 510"/>
                    <a:gd name="T35" fmla="*/ 1 h 326"/>
                    <a:gd name="T36" fmla="*/ 2 w 510"/>
                    <a:gd name="T37" fmla="*/ 1 h 326"/>
                    <a:gd name="T38" fmla="*/ 2 w 510"/>
                    <a:gd name="T39" fmla="*/ 1 h 3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0"/>
                    <a:gd name="T61" fmla="*/ 0 h 326"/>
                    <a:gd name="T62" fmla="*/ 510 w 510"/>
                    <a:gd name="T63" fmla="*/ 326 h 3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0" h="326">
                      <a:moveTo>
                        <a:pt x="510" y="219"/>
                      </a:moveTo>
                      <a:lnTo>
                        <a:pt x="510" y="152"/>
                      </a:lnTo>
                      <a:lnTo>
                        <a:pt x="419" y="128"/>
                      </a:lnTo>
                      <a:lnTo>
                        <a:pt x="401" y="80"/>
                      </a:lnTo>
                      <a:lnTo>
                        <a:pt x="362" y="80"/>
                      </a:lnTo>
                      <a:lnTo>
                        <a:pt x="327" y="26"/>
                      </a:lnTo>
                      <a:lnTo>
                        <a:pt x="225" y="26"/>
                      </a:lnTo>
                      <a:lnTo>
                        <a:pt x="153" y="80"/>
                      </a:lnTo>
                      <a:lnTo>
                        <a:pt x="96" y="0"/>
                      </a:lnTo>
                      <a:lnTo>
                        <a:pt x="50" y="0"/>
                      </a:lnTo>
                      <a:lnTo>
                        <a:pt x="0" y="47"/>
                      </a:lnTo>
                      <a:lnTo>
                        <a:pt x="30" y="128"/>
                      </a:lnTo>
                      <a:lnTo>
                        <a:pt x="113" y="176"/>
                      </a:lnTo>
                      <a:lnTo>
                        <a:pt x="177" y="244"/>
                      </a:lnTo>
                      <a:lnTo>
                        <a:pt x="161" y="280"/>
                      </a:lnTo>
                      <a:lnTo>
                        <a:pt x="272" y="326"/>
                      </a:lnTo>
                      <a:lnTo>
                        <a:pt x="353" y="268"/>
                      </a:lnTo>
                      <a:lnTo>
                        <a:pt x="448" y="268"/>
                      </a:lnTo>
                      <a:lnTo>
                        <a:pt x="510" y="219"/>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9" name="Freeform 16"/>
                <p:cNvSpPr>
                  <a:spLocks noChangeAspect="1"/>
                </p:cNvSpPr>
                <p:nvPr/>
              </p:nvSpPr>
              <p:spPr bwMode="auto">
                <a:xfrm>
                  <a:off x="781" y="3596"/>
                  <a:ext cx="27" cy="27"/>
                </a:xfrm>
                <a:custGeom>
                  <a:avLst/>
                  <a:gdLst>
                    <a:gd name="T0" fmla="*/ 0 w 110"/>
                    <a:gd name="T1" fmla="*/ 1 h 116"/>
                    <a:gd name="T2" fmla="*/ 0 w 110"/>
                    <a:gd name="T3" fmla="*/ 0 h 116"/>
                    <a:gd name="T4" fmla="*/ 0 w 110"/>
                    <a:gd name="T5" fmla="*/ 1 h 116"/>
                    <a:gd name="T6" fmla="*/ 0 w 110"/>
                    <a:gd name="T7" fmla="*/ 1 h 116"/>
                    <a:gd name="T8" fmla="*/ 0 w 110"/>
                    <a:gd name="T9" fmla="*/ 1 h 116"/>
                    <a:gd name="T10" fmla="*/ 0 w 110"/>
                    <a:gd name="T11" fmla="*/ 1 h 116"/>
                    <a:gd name="T12" fmla="*/ 0 60000 65536"/>
                    <a:gd name="T13" fmla="*/ 0 60000 65536"/>
                    <a:gd name="T14" fmla="*/ 0 60000 65536"/>
                    <a:gd name="T15" fmla="*/ 0 60000 65536"/>
                    <a:gd name="T16" fmla="*/ 0 60000 65536"/>
                    <a:gd name="T17" fmla="*/ 0 60000 65536"/>
                    <a:gd name="T18" fmla="*/ 0 w 110"/>
                    <a:gd name="T19" fmla="*/ 0 h 116"/>
                    <a:gd name="T20" fmla="*/ 110 w 110"/>
                    <a:gd name="T21" fmla="*/ 116 h 116"/>
                  </a:gdLst>
                  <a:ahLst/>
                  <a:cxnLst>
                    <a:cxn ang="T12">
                      <a:pos x="T0" y="T1"/>
                    </a:cxn>
                    <a:cxn ang="T13">
                      <a:pos x="T2" y="T3"/>
                    </a:cxn>
                    <a:cxn ang="T14">
                      <a:pos x="T4" y="T5"/>
                    </a:cxn>
                    <a:cxn ang="T15">
                      <a:pos x="T6" y="T7"/>
                    </a:cxn>
                    <a:cxn ang="T16">
                      <a:pos x="T8" y="T9"/>
                    </a:cxn>
                    <a:cxn ang="T17">
                      <a:pos x="T10" y="T11"/>
                    </a:cxn>
                  </a:cxnLst>
                  <a:rect l="T18" t="T19" r="T20" b="T21"/>
                  <a:pathLst>
                    <a:path w="110" h="116">
                      <a:moveTo>
                        <a:pt x="110" y="108"/>
                      </a:moveTo>
                      <a:lnTo>
                        <a:pt x="92" y="0"/>
                      </a:lnTo>
                      <a:lnTo>
                        <a:pt x="0" y="91"/>
                      </a:lnTo>
                      <a:lnTo>
                        <a:pt x="9" y="116"/>
                      </a:lnTo>
                      <a:lnTo>
                        <a:pt x="110" y="108"/>
                      </a:lnTo>
                      <a:close/>
                    </a:path>
                  </a:pathLst>
                </a:custGeom>
                <a:solidFill>
                  <a:srgbClr val="99CC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0" name="Freeform 17"/>
                <p:cNvSpPr>
                  <a:spLocks noChangeAspect="1"/>
                </p:cNvSpPr>
                <p:nvPr/>
              </p:nvSpPr>
              <p:spPr bwMode="auto">
                <a:xfrm>
                  <a:off x="715" y="3544"/>
                  <a:ext cx="42" cy="41"/>
                </a:xfrm>
                <a:custGeom>
                  <a:avLst/>
                  <a:gdLst>
                    <a:gd name="T0" fmla="*/ 0 w 174"/>
                    <a:gd name="T1" fmla="*/ 1 h 163"/>
                    <a:gd name="T2" fmla="*/ 1 w 174"/>
                    <a:gd name="T3" fmla="*/ 1 h 163"/>
                    <a:gd name="T4" fmla="*/ 0 w 174"/>
                    <a:gd name="T5" fmla="*/ 0 h 163"/>
                    <a:gd name="T6" fmla="*/ 0 w 174"/>
                    <a:gd name="T7" fmla="*/ 0 h 163"/>
                    <a:gd name="T8" fmla="*/ 0 w 174"/>
                    <a:gd name="T9" fmla="*/ 0 h 163"/>
                    <a:gd name="T10" fmla="*/ 0 w 174"/>
                    <a:gd name="T11" fmla="*/ 0 h 163"/>
                    <a:gd name="T12" fmla="*/ 0 w 174"/>
                    <a:gd name="T13" fmla="*/ 1 h 163"/>
                    <a:gd name="T14" fmla="*/ 0 w 174"/>
                    <a:gd name="T15" fmla="*/ 1 h 163"/>
                    <a:gd name="T16" fmla="*/ 0 w 174"/>
                    <a:gd name="T17" fmla="*/ 1 h 1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3"/>
                    <a:gd name="T29" fmla="*/ 174 w 174"/>
                    <a:gd name="T30" fmla="*/ 163 h 1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3">
                      <a:moveTo>
                        <a:pt x="157" y="163"/>
                      </a:moveTo>
                      <a:lnTo>
                        <a:pt x="174" y="105"/>
                      </a:lnTo>
                      <a:lnTo>
                        <a:pt x="117" y="47"/>
                      </a:lnTo>
                      <a:lnTo>
                        <a:pt x="110" y="0"/>
                      </a:lnTo>
                      <a:lnTo>
                        <a:pt x="0" y="0"/>
                      </a:lnTo>
                      <a:lnTo>
                        <a:pt x="0" y="56"/>
                      </a:lnTo>
                      <a:lnTo>
                        <a:pt x="54" y="105"/>
                      </a:lnTo>
                      <a:lnTo>
                        <a:pt x="157" y="163"/>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1" name="Freeform 18"/>
                <p:cNvSpPr>
                  <a:spLocks noChangeAspect="1"/>
                </p:cNvSpPr>
                <p:nvPr/>
              </p:nvSpPr>
              <p:spPr bwMode="auto">
                <a:xfrm>
                  <a:off x="673" y="3492"/>
                  <a:ext cx="101" cy="34"/>
                </a:xfrm>
                <a:custGeom>
                  <a:avLst/>
                  <a:gdLst>
                    <a:gd name="T0" fmla="*/ 2 w 406"/>
                    <a:gd name="T1" fmla="*/ 0 h 140"/>
                    <a:gd name="T2" fmla="*/ 2 w 406"/>
                    <a:gd name="T3" fmla="*/ 0 h 140"/>
                    <a:gd name="T4" fmla="*/ 1 w 406"/>
                    <a:gd name="T5" fmla="*/ 0 h 140"/>
                    <a:gd name="T6" fmla="*/ 0 w 406"/>
                    <a:gd name="T7" fmla="*/ 0 h 140"/>
                    <a:gd name="T8" fmla="*/ 0 w 406"/>
                    <a:gd name="T9" fmla="*/ 0 h 140"/>
                    <a:gd name="T10" fmla="*/ 0 w 406"/>
                    <a:gd name="T11" fmla="*/ 0 h 140"/>
                    <a:gd name="T12" fmla="*/ 1 w 406"/>
                    <a:gd name="T13" fmla="*/ 0 h 140"/>
                    <a:gd name="T14" fmla="*/ 1 w 406"/>
                    <a:gd name="T15" fmla="*/ 0 h 140"/>
                    <a:gd name="T16" fmla="*/ 1 w 406"/>
                    <a:gd name="T17" fmla="*/ 0 h 140"/>
                    <a:gd name="T18" fmla="*/ 1 w 406"/>
                    <a:gd name="T19" fmla="*/ 0 h 140"/>
                    <a:gd name="T20" fmla="*/ 2 w 406"/>
                    <a:gd name="T21" fmla="*/ 0 h 140"/>
                    <a:gd name="T22" fmla="*/ 2 w 406"/>
                    <a:gd name="T23" fmla="*/ 0 h 140"/>
                    <a:gd name="T24" fmla="*/ 2 w 406"/>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6"/>
                    <a:gd name="T40" fmla="*/ 0 h 140"/>
                    <a:gd name="T41" fmla="*/ 406 w 406"/>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6" h="140">
                      <a:moveTo>
                        <a:pt x="406" y="58"/>
                      </a:moveTo>
                      <a:lnTo>
                        <a:pt x="369" y="22"/>
                      </a:lnTo>
                      <a:lnTo>
                        <a:pt x="269" y="58"/>
                      </a:lnTo>
                      <a:lnTo>
                        <a:pt x="28" y="0"/>
                      </a:lnTo>
                      <a:lnTo>
                        <a:pt x="0" y="71"/>
                      </a:lnTo>
                      <a:lnTo>
                        <a:pt x="0" y="105"/>
                      </a:lnTo>
                      <a:lnTo>
                        <a:pt x="111" y="116"/>
                      </a:lnTo>
                      <a:lnTo>
                        <a:pt x="168" y="88"/>
                      </a:lnTo>
                      <a:lnTo>
                        <a:pt x="222" y="140"/>
                      </a:lnTo>
                      <a:lnTo>
                        <a:pt x="314" y="140"/>
                      </a:lnTo>
                      <a:lnTo>
                        <a:pt x="369" y="105"/>
                      </a:lnTo>
                      <a:lnTo>
                        <a:pt x="406" y="5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2" name="Freeform 19"/>
                <p:cNvSpPr>
                  <a:spLocks noChangeAspect="1"/>
                </p:cNvSpPr>
                <p:nvPr/>
              </p:nvSpPr>
              <p:spPr bwMode="auto">
                <a:xfrm>
                  <a:off x="503" y="3409"/>
                  <a:ext cx="109" cy="83"/>
                </a:xfrm>
                <a:custGeom>
                  <a:avLst/>
                  <a:gdLst>
                    <a:gd name="T0" fmla="*/ 2 w 435"/>
                    <a:gd name="T1" fmla="*/ 1 h 323"/>
                    <a:gd name="T2" fmla="*/ 2 w 435"/>
                    <a:gd name="T3" fmla="*/ 1 h 323"/>
                    <a:gd name="T4" fmla="*/ 2 w 435"/>
                    <a:gd name="T5" fmla="*/ 1 h 323"/>
                    <a:gd name="T6" fmla="*/ 2 w 435"/>
                    <a:gd name="T7" fmla="*/ 1 h 323"/>
                    <a:gd name="T8" fmla="*/ 2 w 435"/>
                    <a:gd name="T9" fmla="*/ 1 h 323"/>
                    <a:gd name="T10" fmla="*/ 1 w 435"/>
                    <a:gd name="T11" fmla="*/ 1 h 323"/>
                    <a:gd name="T12" fmla="*/ 1 w 435"/>
                    <a:gd name="T13" fmla="*/ 1 h 323"/>
                    <a:gd name="T14" fmla="*/ 1 w 435"/>
                    <a:gd name="T15" fmla="*/ 0 h 323"/>
                    <a:gd name="T16" fmla="*/ 1 w 435"/>
                    <a:gd name="T17" fmla="*/ 0 h 323"/>
                    <a:gd name="T18" fmla="*/ 1 w 435"/>
                    <a:gd name="T19" fmla="*/ 1 h 323"/>
                    <a:gd name="T20" fmla="*/ 0 w 435"/>
                    <a:gd name="T21" fmla="*/ 1 h 323"/>
                    <a:gd name="T22" fmla="*/ 0 w 435"/>
                    <a:gd name="T23" fmla="*/ 1 h 323"/>
                    <a:gd name="T24" fmla="*/ 1 w 435"/>
                    <a:gd name="T25" fmla="*/ 1 h 323"/>
                    <a:gd name="T26" fmla="*/ 1 w 435"/>
                    <a:gd name="T27" fmla="*/ 1 h 323"/>
                    <a:gd name="T28" fmla="*/ 1 w 435"/>
                    <a:gd name="T29" fmla="*/ 1 h 323"/>
                    <a:gd name="T30" fmla="*/ 1 w 435"/>
                    <a:gd name="T31" fmla="*/ 1 h 323"/>
                    <a:gd name="T32" fmla="*/ 1 w 435"/>
                    <a:gd name="T33" fmla="*/ 1 h 323"/>
                    <a:gd name="T34" fmla="*/ 1 w 435"/>
                    <a:gd name="T35" fmla="*/ 1 h 323"/>
                    <a:gd name="T36" fmla="*/ 2 w 435"/>
                    <a:gd name="T37" fmla="*/ 1 h 323"/>
                    <a:gd name="T38" fmla="*/ 2 w 435"/>
                    <a:gd name="T39" fmla="*/ 1 h 3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3"/>
                    <a:gd name="T62" fmla="*/ 435 w 435"/>
                    <a:gd name="T63" fmla="*/ 323 h 3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3">
                      <a:moveTo>
                        <a:pt x="427" y="288"/>
                      </a:moveTo>
                      <a:lnTo>
                        <a:pt x="435" y="252"/>
                      </a:lnTo>
                      <a:lnTo>
                        <a:pt x="389" y="242"/>
                      </a:lnTo>
                      <a:lnTo>
                        <a:pt x="389" y="161"/>
                      </a:lnTo>
                      <a:lnTo>
                        <a:pt x="343" y="195"/>
                      </a:lnTo>
                      <a:lnTo>
                        <a:pt x="297" y="115"/>
                      </a:lnTo>
                      <a:lnTo>
                        <a:pt x="332" y="115"/>
                      </a:lnTo>
                      <a:lnTo>
                        <a:pt x="241" y="0"/>
                      </a:lnTo>
                      <a:lnTo>
                        <a:pt x="185" y="0"/>
                      </a:lnTo>
                      <a:lnTo>
                        <a:pt x="129" y="92"/>
                      </a:lnTo>
                      <a:lnTo>
                        <a:pt x="0" y="92"/>
                      </a:lnTo>
                      <a:lnTo>
                        <a:pt x="49" y="208"/>
                      </a:lnTo>
                      <a:lnTo>
                        <a:pt x="101" y="299"/>
                      </a:lnTo>
                      <a:lnTo>
                        <a:pt x="223" y="299"/>
                      </a:lnTo>
                      <a:lnTo>
                        <a:pt x="195" y="252"/>
                      </a:lnTo>
                      <a:lnTo>
                        <a:pt x="258" y="252"/>
                      </a:lnTo>
                      <a:lnTo>
                        <a:pt x="287" y="267"/>
                      </a:lnTo>
                      <a:lnTo>
                        <a:pt x="323" y="323"/>
                      </a:lnTo>
                      <a:lnTo>
                        <a:pt x="427" y="288"/>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3" name="Freeform 20"/>
                <p:cNvSpPr>
                  <a:spLocks noChangeAspect="1"/>
                </p:cNvSpPr>
                <p:nvPr/>
              </p:nvSpPr>
              <p:spPr bwMode="auto">
                <a:xfrm>
                  <a:off x="320" y="3323"/>
                  <a:ext cx="88" cy="72"/>
                </a:xfrm>
                <a:custGeom>
                  <a:avLst/>
                  <a:gdLst>
                    <a:gd name="T0" fmla="*/ 1 w 350"/>
                    <a:gd name="T1" fmla="*/ 1 h 291"/>
                    <a:gd name="T2" fmla="*/ 1 w 350"/>
                    <a:gd name="T3" fmla="*/ 1 h 291"/>
                    <a:gd name="T4" fmla="*/ 1 w 350"/>
                    <a:gd name="T5" fmla="*/ 1 h 291"/>
                    <a:gd name="T6" fmla="*/ 1 w 350"/>
                    <a:gd name="T7" fmla="*/ 1 h 291"/>
                    <a:gd name="T8" fmla="*/ 2 w 350"/>
                    <a:gd name="T9" fmla="*/ 1 h 291"/>
                    <a:gd name="T10" fmla="*/ 2 w 350"/>
                    <a:gd name="T11" fmla="*/ 0 h 291"/>
                    <a:gd name="T12" fmla="*/ 1 w 350"/>
                    <a:gd name="T13" fmla="*/ 0 h 291"/>
                    <a:gd name="T14" fmla="*/ 1 w 350"/>
                    <a:gd name="T15" fmla="*/ 0 h 291"/>
                    <a:gd name="T16" fmla="*/ 1 w 350"/>
                    <a:gd name="T17" fmla="*/ 0 h 291"/>
                    <a:gd name="T18" fmla="*/ 0 w 350"/>
                    <a:gd name="T19" fmla="*/ 0 h 291"/>
                    <a:gd name="T20" fmla="*/ 0 w 350"/>
                    <a:gd name="T21" fmla="*/ 1 h 291"/>
                    <a:gd name="T22" fmla="*/ 0 w 350"/>
                    <a:gd name="T23" fmla="*/ 1 h 291"/>
                    <a:gd name="T24" fmla="*/ 1 w 350"/>
                    <a:gd name="T25" fmla="*/ 1 h 291"/>
                    <a:gd name="T26" fmla="*/ 1 w 350"/>
                    <a:gd name="T27" fmla="*/ 1 h 291"/>
                    <a:gd name="T28" fmla="*/ 1 w 350"/>
                    <a:gd name="T29" fmla="*/ 1 h 291"/>
                    <a:gd name="T30" fmla="*/ 1 w 350"/>
                    <a:gd name="T31" fmla="*/ 1 h 291"/>
                    <a:gd name="T32" fmla="*/ 1 w 350"/>
                    <a:gd name="T33" fmla="*/ 1 h 2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0"/>
                    <a:gd name="T52" fmla="*/ 0 h 291"/>
                    <a:gd name="T53" fmla="*/ 350 w 350"/>
                    <a:gd name="T54" fmla="*/ 291 h 29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0" h="291">
                      <a:moveTo>
                        <a:pt x="240" y="255"/>
                      </a:moveTo>
                      <a:lnTo>
                        <a:pt x="268" y="223"/>
                      </a:lnTo>
                      <a:lnTo>
                        <a:pt x="284" y="199"/>
                      </a:lnTo>
                      <a:lnTo>
                        <a:pt x="284" y="140"/>
                      </a:lnTo>
                      <a:lnTo>
                        <a:pt x="350" y="104"/>
                      </a:lnTo>
                      <a:lnTo>
                        <a:pt x="350" y="49"/>
                      </a:lnTo>
                      <a:lnTo>
                        <a:pt x="313" y="0"/>
                      </a:lnTo>
                      <a:lnTo>
                        <a:pt x="212" y="0"/>
                      </a:lnTo>
                      <a:lnTo>
                        <a:pt x="164" y="11"/>
                      </a:lnTo>
                      <a:lnTo>
                        <a:pt x="46" y="59"/>
                      </a:lnTo>
                      <a:lnTo>
                        <a:pt x="0" y="128"/>
                      </a:lnTo>
                      <a:lnTo>
                        <a:pt x="0" y="209"/>
                      </a:lnTo>
                      <a:lnTo>
                        <a:pt x="119" y="223"/>
                      </a:lnTo>
                      <a:lnTo>
                        <a:pt x="156" y="291"/>
                      </a:lnTo>
                      <a:lnTo>
                        <a:pt x="212" y="265"/>
                      </a:lnTo>
                      <a:lnTo>
                        <a:pt x="240" y="255"/>
                      </a:lnTo>
                      <a:close/>
                    </a:path>
                  </a:pathLst>
                </a:custGeom>
                <a:solidFill>
                  <a:srgbClr val="0000FF"/>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4" name="Freeform 21"/>
                <p:cNvSpPr>
                  <a:spLocks noChangeAspect="1"/>
                </p:cNvSpPr>
                <p:nvPr/>
              </p:nvSpPr>
              <p:spPr bwMode="auto">
                <a:xfrm>
                  <a:off x="244" y="3368"/>
                  <a:ext cx="40" cy="41"/>
                </a:xfrm>
                <a:custGeom>
                  <a:avLst/>
                  <a:gdLst>
                    <a:gd name="T0" fmla="*/ 0 w 156"/>
                    <a:gd name="T1" fmla="*/ 1 h 174"/>
                    <a:gd name="T2" fmla="*/ 0 w 156"/>
                    <a:gd name="T3" fmla="*/ 0 h 174"/>
                    <a:gd name="T4" fmla="*/ 1 w 156"/>
                    <a:gd name="T5" fmla="*/ 0 h 174"/>
                    <a:gd name="T6" fmla="*/ 1 w 156"/>
                    <a:gd name="T7" fmla="*/ 0 h 174"/>
                    <a:gd name="T8" fmla="*/ 1 w 156"/>
                    <a:gd name="T9" fmla="*/ 0 h 174"/>
                    <a:gd name="T10" fmla="*/ 0 w 156"/>
                    <a:gd name="T11" fmla="*/ 0 h 174"/>
                    <a:gd name="T12" fmla="*/ 0 w 156"/>
                    <a:gd name="T13" fmla="*/ 0 h 174"/>
                    <a:gd name="T14" fmla="*/ 0 w 156"/>
                    <a:gd name="T15" fmla="*/ 0 h 174"/>
                    <a:gd name="T16" fmla="*/ 0 w 156"/>
                    <a:gd name="T17" fmla="*/ 1 h 174"/>
                    <a:gd name="T18" fmla="*/ 0 w 156"/>
                    <a:gd name="T19" fmla="*/ 1 h 174"/>
                    <a:gd name="T20" fmla="*/ 0 w 156"/>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174"/>
                    <a:gd name="T35" fmla="*/ 156 w 156"/>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174">
                      <a:moveTo>
                        <a:pt x="19" y="174"/>
                      </a:moveTo>
                      <a:lnTo>
                        <a:pt x="43" y="104"/>
                      </a:lnTo>
                      <a:lnTo>
                        <a:pt x="119" y="71"/>
                      </a:lnTo>
                      <a:lnTo>
                        <a:pt x="119" y="49"/>
                      </a:lnTo>
                      <a:lnTo>
                        <a:pt x="156" y="0"/>
                      </a:lnTo>
                      <a:lnTo>
                        <a:pt x="100" y="0"/>
                      </a:lnTo>
                      <a:lnTo>
                        <a:pt x="64" y="59"/>
                      </a:lnTo>
                      <a:lnTo>
                        <a:pt x="7" y="71"/>
                      </a:lnTo>
                      <a:lnTo>
                        <a:pt x="0" y="174"/>
                      </a:lnTo>
                      <a:lnTo>
                        <a:pt x="19" y="174"/>
                      </a:lnTo>
                      <a:close/>
                    </a:path>
                  </a:pathLst>
                </a:custGeom>
                <a:solidFill>
                  <a:srgbClr val="FF7C80"/>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5" name="Freeform 22"/>
                <p:cNvSpPr>
                  <a:spLocks noChangeAspect="1"/>
                </p:cNvSpPr>
                <p:nvPr/>
              </p:nvSpPr>
              <p:spPr bwMode="auto">
                <a:xfrm>
                  <a:off x="890" y="3672"/>
                  <a:ext cx="215" cy="231"/>
                </a:xfrm>
                <a:custGeom>
                  <a:avLst/>
                  <a:gdLst>
                    <a:gd name="T0" fmla="*/ 1 w 860"/>
                    <a:gd name="T1" fmla="*/ 4 h 917"/>
                    <a:gd name="T2" fmla="*/ 1 w 860"/>
                    <a:gd name="T3" fmla="*/ 4 h 917"/>
                    <a:gd name="T4" fmla="*/ 1 w 860"/>
                    <a:gd name="T5" fmla="*/ 3 h 917"/>
                    <a:gd name="T6" fmla="*/ 2 w 860"/>
                    <a:gd name="T7" fmla="*/ 3 h 917"/>
                    <a:gd name="T8" fmla="*/ 2 w 860"/>
                    <a:gd name="T9" fmla="*/ 3 h 917"/>
                    <a:gd name="T10" fmla="*/ 2 w 860"/>
                    <a:gd name="T11" fmla="*/ 3 h 917"/>
                    <a:gd name="T12" fmla="*/ 3 w 860"/>
                    <a:gd name="T13" fmla="*/ 3 h 917"/>
                    <a:gd name="T14" fmla="*/ 3 w 860"/>
                    <a:gd name="T15" fmla="*/ 3 h 917"/>
                    <a:gd name="T16" fmla="*/ 3 w 860"/>
                    <a:gd name="T17" fmla="*/ 2 h 917"/>
                    <a:gd name="T18" fmla="*/ 3 w 860"/>
                    <a:gd name="T19" fmla="*/ 2 h 917"/>
                    <a:gd name="T20" fmla="*/ 3 w 860"/>
                    <a:gd name="T21" fmla="*/ 2 h 917"/>
                    <a:gd name="T22" fmla="*/ 3 w 860"/>
                    <a:gd name="T23" fmla="*/ 2 h 917"/>
                    <a:gd name="T24" fmla="*/ 3 w 860"/>
                    <a:gd name="T25" fmla="*/ 1 h 917"/>
                    <a:gd name="T26" fmla="*/ 3 w 860"/>
                    <a:gd name="T27" fmla="*/ 2 h 917"/>
                    <a:gd name="T28" fmla="*/ 3 w 860"/>
                    <a:gd name="T29" fmla="*/ 1 h 917"/>
                    <a:gd name="T30" fmla="*/ 3 w 860"/>
                    <a:gd name="T31" fmla="*/ 1 h 917"/>
                    <a:gd name="T32" fmla="*/ 2 w 860"/>
                    <a:gd name="T33" fmla="*/ 1 h 917"/>
                    <a:gd name="T34" fmla="*/ 2 w 860"/>
                    <a:gd name="T35" fmla="*/ 1 h 917"/>
                    <a:gd name="T36" fmla="*/ 2 w 860"/>
                    <a:gd name="T37" fmla="*/ 0 h 917"/>
                    <a:gd name="T38" fmla="*/ 1 w 860"/>
                    <a:gd name="T39" fmla="*/ 0 h 917"/>
                    <a:gd name="T40" fmla="*/ 1 w 860"/>
                    <a:gd name="T41" fmla="*/ 0 h 917"/>
                    <a:gd name="T42" fmla="*/ 1 w 860"/>
                    <a:gd name="T43" fmla="*/ 1 h 917"/>
                    <a:gd name="T44" fmla="*/ 1 w 860"/>
                    <a:gd name="T45" fmla="*/ 1 h 917"/>
                    <a:gd name="T46" fmla="*/ 1 w 860"/>
                    <a:gd name="T47" fmla="*/ 1 h 917"/>
                    <a:gd name="T48" fmla="*/ 1 w 860"/>
                    <a:gd name="T49" fmla="*/ 1 h 917"/>
                    <a:gd name="T50" fmla="*/ 1 w 860"/>
                    <a:gd name="T51" fmla="*/ 1 h 917"/>
                    <a:gd name="T52" fmla="*/ 0 w 860"/>
                    <a:gd name="T53" fmla="*/ 1 h 917"/>
                    <a:gd name="T54" fmla="*/ 0 w 860"/>
                    <a:gd name="T55" fmla="*/ 2 h 917"/>
                    <a:gd name="T56" fmla="*/ 1 w 860"/>
                    <a:gd name="T57" fmla="*/ 3 h 917"/>
                    <a:gd name="T58" fmla="*/ 1 w 860"/>
                    <a:gd name="T59" fmla="*/ 3 h 917"/>
                    <a:gd name="T60" fmla="*/ 1 w 860"/>
                    <a:gd name="T61" fmla="*/ 3 h 917"/>
                    <a:gd name="T62" fmla="*/ 1 w 860"/>
                    <a:gd name="T63" fmla="*/ 4 h 917"/>
                    <a:gd name="T64" fmla="*/ 1 w 860"/>
                    <a:gd name="T65" fmla="*/ 4 h 917"/>
                    <a:gd name="T66" fmla="*/ 1 w 860"/>
                    <a:gd name="T67" fmla="*/ 4 h 917"/>
                    <a:gd name="T68" fmla="*/ 1 w 860"/>
                    <a:gd name="T69" fmla="*/ 4 h 9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0"/>
                    <a:gd name="T106" fmla="*/ 0 h 917"/>
                    <a:gd name="T107" fmla="*/ 860 w 860"/>
                    <a:gd name="T108" fmla="*/ 917 h 9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0" h="917">
                      <a:moveTo>
                        <a:pt x="277" y="893"/>
                      </a:moveTo>
                      <a:lnTo>
                        <a:pt x="341" y="873"/>
                      </a:lnTo>
                      <a:lnTo>
                        <a:pt x="333" y="838"/>
                      </a:lnTo>
                      <a:lnTo>
                        <a:pt x="433" y="779"/>
                      </a:lnTo>
                      <a:lnTo>
                        <a:pt x="516" y="672"/>
                      </a:lnTo>
                      <a:lnTo>
                        <a:pt x="573" y="722"/>
                      </a:lnTo>
                      <a:lnTo>
                        <a:pt x="682" y="662"/>
                      </a:lnTo>
                      <a:lnTo>
                        <a:pt x="739" y="627"/>
                      </a:lnTo>
                      <a:lnTo>
                        <a:pt x="766" y="571"/>
                      </a:lnTo>
                      <a:lnTo>
                        <a:pt x="849" y="522"/>
                      </a:lnTo>
                      <a:lnTo>
                        <a:pt x="860" y="476"/>
                      </a:lnTo>
                      <a:lnTo>
                        <a:pt x="776" y="453"/>
                      </a:lnTo>
                      <a:lnTo>
                        <a:pt x="739" y="328"/>
                      </a:lnTo>
                      <a:lnTo>
                        <a:pt x="657" y="347"/>
                      </a:lnTo>
                      <a:lnTo>
                        <a:pt x="657" y="268"/>
                      </a:lnTo>
                      <a:lnTo>
                        <a:pt x="618" y="223"/>
                      </a:lnTo>
                      <a:lnTo>
                        <a:pt x="490" y="141"/>
                      </a:lnTo>
                      <a:lnTo>
                        <a:pt x="395" y="129"/>
                      </a:lnTo>
                      <a:lnTo>
                        <a:pt x="350" y="83"/>
                      </a:lnTo>
                      <a:lnTo>
                        <a:pt x="147" y="0"/>
                      </a:lnTo>
                      <a:lnTo>
                        <a:pt x="120" y="25"/>
                      </a:lnTo>
                      <a:lnTo>
                        <a:pt x="120" y="94"/>
                      </a:lnTo>
                      <a:lnTo>
                        <a:pt x="157" y="116"/>
                      </a:lnTo>
                      <a:lnTo>
                        <a:pt x="157" y="188"/>
                      </a:lnTo>
                      <a:lnTo>
                        <a:pt x="128" y="233"/>
                      </a:lnTo>
                      <a:lnTo>
                        <a:pt x="100" y="268"/>
                      </a:lnTo>
                      <a:lnTo>
                        <a:pt x="47" y="280"/>
                      </a:lnTo>
                      <a:lnTo>
                        <a:pt x="0" y="370"/>
                      </a:lnTo>
                      <a:lnTo>
                        <a:pt x="109" y="605"/>
                      </a:lnTo>
                      <a:lnTo>
                        <a:pt x="109" y="755"/>
                      </a:lnTo>
                      <a:lnTo>
                        <a:pt x="90" y="800"/>
                      </a:lnTo>
                      <a:lnTo>
                        <a:pt x="109" y="860"/>
                      </a:lnTo>
                      <a:lnTo>
                        <a:pt x="238" y="917"/>
                      </a:lnTo>
                      <a:lnTo>
                        <a:pt x="277" y="893"/>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6" name="Freeform 23"/>
                <p:cNvSpPr>
                  <a:spLocks noChangeAspect="1"/>
                </p:cNvSpPr>
                <p:nvPr/>
              </p:nvSpPr>
              <p:spPr bwMode="auto">
                <a:xfrm>
                  <a:off x="772" y="3523"/>
                  <a:ext cx="128" cy="83"/>
                </a:xfrm>
                <a:custGeom>
                  <a:avLst/>
                  <a:gdLst>
                    <a:gd name="T0" fmla="*/ 2 w 509"/>
                    <a:gd name="T1" fmla="*/ 1 h 325"/>
                    <a:gd name="T2" fmla="*/ 2 w 509"/>
                    <a:gd name="T3" fmla="*/ 0 h 325"/>
                    <a:gd name="T4" fmla="*/ 1 w 509"/>
                    <a:gd name="T5" fmla="*/ 0 h 325"/>
                    <a:gd name="T6" fmla="*/ 1 w 509"/>
                    <a:gd name="T7" fmla="*/ 0 h 325"/>
                    <a:gd name="T8" fmla="*/ 1 w 509"/>
                    <a:gd name="T9" fmla="*/ 0 h 325"/>
                    <a:gd name="T10" fmla="*/ 1 w 509"/>
                    <a:gd name="T11" fmla="*/ 0 h 325"/>
                    <a:gd name="T12" fmla="*/ 1 w 509"/>
                    <a:gd name="T13" fmla="*/ 0 h 325"/>
                    <a:gd name="T14" fmla="*/ 0 w 509"/>
                    <a:gd name="T15" fmla="*/ 0 h 325"/>
                    <a:gd name="T16" fmla="*/ 0 w 509"/>
                    <a:gd name="T17" fmla="*/ 0 h 325"/>
                    <a:gd name="T18" fmla="*/ 0 w 509"/>
                    <a:gd name="T19" fmla="*/ 0 h 325"/>
                    <a:gd name="T20" fmla="*/ 0 w 509"/>
                    <a:gd name="T21" fmla="*/ 0 h 325"/>
                    <a:gd name="T22" fmla="*/ 0 w 509"/>
                    <a:gd name="T23" fmla="*/ 0 h 325"/>
                    <a:gd name="T24" fmla="*/ 0 w 509"/>
                    <a:gd name="T25" fmla="*/ 1 h 325"/>
                    <a:gd name="T26" fmla="*/ 1 w 509"/>
                    <a:gd name="T27" fmla="*/ 1 h 325"/>
                    <a:gd name="T28" fmla="*/ 0 w 509"/>
                    <a:gd name="T29" fmla="*/ 1 h 325"/>
                    <a:gd name="T30" fmla="*/ 1 w 509"/>
                    <a:gd name="T31" fmla="*/ 1 h 325"/>
                    <a:gd name="T32" fmla="*/ 1 w 509"/>
                    <a:gd name="T33" fmla="*/ 1 h 325"/>
                    <a:gd name="T34" fmla="*/ 2 w 509"/>
                    <a:gd name="T35" fmla="*/ 1 h 325"/>
                    <a:gd name="T36" fmla="*/ 2 w 509"/>
                    <a:gd name="T37" fmla="*/ 1 h 325"/>
                    <a:gd name="T38" fmla="*/ 2 w 509"/>
                    <a:gd name="T39" fmla="*/ 1 h 32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9"/>
                    <a:gd name="T61" fmla="*/ 0 h 325"/>
                    <a:gd name="T62" fmla="*/ 509 w 509"/>
                    <a:gd name="T63" fmla="*/ 325 h 32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9" h="325">
                      <a:moveTo>
                        <a:pt x="509" y="219"/>
                      </a:moveTo>
                      <a:lnTo>
                        <a:pt x="509" y="152"/>
                      </a:lnTo>
                      <a:lnTo>
                        <a:pt x="417" y="128"/>
                      </a:lnTo>
                      <a:lnTo>
                        <a:pt x="400" y="80"/>
                      </a:lnTo>
                      <a:lnTo>
                        <a:pt x="361" y="80"/>
                      </a:lnTo>
                      <a:lnTo>
                        <a:pt x="325" y="27"/>
                      </a:lnTo>
                      <a:lnTo>
                        <a:pt x="224" y="27"/>
                      </a:lnTo>
                      <a:lnTo>
                        <a:pt x="151" y="80"/>
                      </a:lnTo>
                      <a:lnTo>
                        <a:pt x="95" y="0"/>
                      </a:lnTo>
                      <a:lnTo>
                        <a:pt x="49" y="0"/>
                      </a:lnTo>
                      <a:lnTo>
                        <a:pt x="0" y="48"/>
                      </a:lnTo>
                      <a:lnTo>
                        <a:pt x="30" y="128"/>
                      </a:lnTo>
                      <a:lnTo>
                        <a:pt x="112" y="177"/>
                      </a:lnTo>
                      <a:lnTo>
                        <a:pt x="175" y="245"/>
                      </a:lnTo>
                      <a:lnTo>
                        <a:pt x="159" y="280"/>
                      </a:lnTo>
                      <a:lnTo>
                        <a:pt x="271" y="325"/>
                      </a:lnTo>
                      <a:lnTo>
                        <a:pt x="352" y="269"/>
                      </a:lnTo>
                      <a:lnTo>
                        <a:pt x="447" y="269"/>
                      </a:lnTo>
                      <a:lnTo>
                        <a:pt x="509" y="219"/>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7" name="Freeform 24"/>
                <p:cNvSpPr>
                  <a:spLocks noChangeAspect="1"/>
                </p:cNvSpPr>
                <p:nvPr/>
              </p:nvSpPr>
              <p:spPr bwMode="auto">
                <a:xfrm>
                  <a:off x="776" y="3589"/>
                  <a:ext cx="29" cy="27"/>
                </a:xfrm>
                <a:custGeom>
                  <a:avLst/>
                  <a:gdLst>
                    <a:gd name="T0" fmla="*/ 1 w 111"/>
                    <a:gd name="T1" fmla="*/ 0 h 115"/>
                    <a:gd name="T2" fmla="*/ 1 w 111"/>
                    <a:gd name="T3" fmla="*/ 0 h 115"/>
                    <a:gd name="T4" fmla="*/ 0 w 111"/>
                    <a:gd name="T5" fmla="*/ 0 h 115"/>
                    <a:gd name="T6" fmla="*/ 0 w 111"/>
                    <a:gd name="T7" fmla="*/ 0 h 115"/>
                    <a:gd name="T8" fmla="*/ 1 w 111"/>
                    <a:gd name="T9" fmla="*/ 0 h 115"/>
                    <a:gd name="T10" fmla="*/ 1 w 111"/>
                    <a:gd name="T11" fmla="*/ 0 h 115"/>
                    <a:gd name="T12" fmla="*/ 0 60000 65536"/>
                    <a:gd name="T13" fmla="*/ 0 60000 65536"/>
                    <a:gd name="T14" fmla="*/ 0 60000 65536"/>
                    <a:gd name="T15" fmla="*/ 0 60000 65536"/>
                    <a:gd name="T16" fmla="*/ 0 60000 65536"/>
                    <a:gd name="T17" fmla="*/ 0 60000 65536"/>
                    <a:gd name="T18" fmla="*/ 0 w 111"/>
                    <a:gd name="T19" fmla="*/ 0 h 115"/>
                    <a:gd name="T20" fmla="*/ 111 w 111"/>
                    <a:gd name="T21" fmla="*/ 115 h 115"/>
                  </a:gdLst>
                  <a:ahLst/>
                  <a:cxnLst>
                    <a:cxn ang="T12">
                      <a:pos x="T0" y="T1"/>
                    </a:cxn>
                    <a:cxn ang="T13">
                      <a:pos x="T2" y="T3"/>
                    </a:cxn>
                    <a:cxn ang="T14">
                      <a:pos x="T4" y="T5"/>
                    </a:cxn>
                    <a:cxn ang="T15">
                      <a:pos x="T6" y="T7"/>
                    </a:cxn>
                    <a:cxn ang="T16">
                      <a:pos x="T8" y="T9"/>
                    </a:cxn>
                    <a:cxn ang="T17">
                      <a:pos x="T10" y="T11"/>
                    </a:cxn>
                  </a:cxnLst>
                  <a:rect l="T18" t="T19" r="T20" b="T21"/>
                  <a:pathLst>
                    <a:path w="111" h="115">
                      <a:moveTo>
                        <a:pt x="111" y="107"/>
                      </a:moveTo>
                      <a:lnTo>
                        <a:pt x="92" y="0"/>
                      </a:lnTo>
                      <a:lnTo>
                        <a:pt x="0" y="91"/>
                      </a:lnTo>
                      <a:lnTo>
                        <a:pt x="10" y="115"/>
                      </a:lnTo>
                      <a:lnTo>
                        <a:pt x="111" y="107"/>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8" name="Freeform 25"/>
                <p:cNvSpPr>
                  <a:spLocks noChangeAspect="1"/>
                </p:cNvSpPr>
                <p:nvPr/>
              </p:nvSpPr>
              <p:spPr bwMode="auto">
                <a:xfrm>
                  <a:off x="711" y="3537"/>
                  <a:ext cx="42" cy="41"/>
                </a:xfrm>
                <a:custGeom>
                  <a:avLst/>
                  <a:gdLst>
                    <a:gd name="T0" fmla="*/ 0 w 174"/>
                    <a:gd name="T1" fmla="*/ 1 h 162"/>
                    <a:gd name="T2" fmla="*/ 1 w 174"/>
                    <a:gd name="T3" fmla="*/ 1 h 162"/>
                    <a:gd name="T4" fmla="*/ 0 w 174"/>
                    <a:gd name="T5" fmla="*/ 0 h 162"/>
                    <a:gd name="T6" fmla="*/ 0 w 174"/>
                    <a:gd name="T7" fmla="*/ 0 h 162"/>
                    <a:gd name="T8" fmla="*/ 0 w 174"/>
                    <a:gd name="T9" fmla="*/ 0 h 162"/>
                    <a:gd name="T10" fmla="*/ 0 w 174"/>
                    <a:gd name="T11" fmla="*/ 0 h 162"/>
                    <a:gd name="T12" fmla="*/ 0 w 174"/>
                    <a:gd name="T13" fmla="*/ 1 h 162"/>
                    <a:gd name="T14" fmla="*/ 0 w 174"/>
                    <a:gd name="T15" fmla="*/ 1 h 162"/>
                    <a:gd name="T16" fmla="*/ 0 w 174"/>
                    <a:gd name="T17" fmla="*/ 1 h 1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162"/>
                    <a:gd name="T29" fmla="*/ 174 w 174"/>
                    <a:gd name="T30" fmla="*/ 162 h 1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162">
                      <a:moveTo>
                        <a:pt x="155" y="162"/>
                      </a:moveTo>
                      <a:lnTo>
                        <a:pt x="174" y="104"/>
                      </a:lnTo>
                      <a:lnTo>
                        <a:pt x="116" y="47"/>
                      </a:lnTo>
                      <a:lnTo>
                        <a:pt x="110" y="0"/>
                      </a:lnTo>
                      <a:lnTo>
                        <a:pt x="0" y="0"/>
                      </a:lnTo>
                      <a:lnTo>
                        <a:pt x="0" y="56"/>
                      </a:lnTo>
                      <a:lnTo>
                        <a:pt x="54" y="104"/>
                      </a:lnTo>
                      <a:lnTo>
                        <a:pt x="155" y="162"/>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19" name="Freeform 26"/>
                <p:cNvSpPr>
                  <a:spLocks noChangeAspect="1"/>
                </p:cNvSpPr>
                <p:nvPr/>
              </p:nvSpPr>
              <p:spPr bwMode="auto">
                <a:xfrm>
                  <a:off x="669" y="3485"/>
                  <a:ext cx="101" cy="35"/>
                </a:xfrm>
                <a:custGeom>
                  <a:avLst/>
                  <a:gdLst>
                    <a:gd name="T0" fmla="*/ 2 w 408"/>
                    <a:gd name="T1" fmla="*/ 0 h 139"/>
                    <a:gd name="T2" fmla="*/ 2 w 408"/>
                    <a:gd name="T3" fmla="*/ 0 h 139"/>
                    <a:gd name="T4" fmla="*/ 1 w 408"/>
                    <a:gd name="T5" fmla="*/ 0 h 139"/>
                    <a:gd name="T6" fmla="*/ 0 w 408"/>
                    <a:gd name="T7" fmla="*/ 0 h 139"/>
                    <a:gd name="T8" fmla="*/ 0 w 408"/>
                    <a:gd name="T9" fmla="*/ 0 h 139"/>
                    <a:gd name="T10" fmla="*/ 0 w 408"/>
                    <a:gd name="T11" fmla="*/ 1 h 139"/>
                    <a:gd name="T12" fmla="*/ 1 w 408"/>
                    <a:gd name="T13" fmla="*/ 1 h 139"/>
                    <a:gd name="T14" fmla="*/ 1 w 408"/>
                    <a:gd name="T15" fmla="*/ 1 h 139"/>
                    <a:gd name="T16" fmla="*/ 1 w 408"/>
                    <a:gd name="T17" fmla="*/ 1 h 139"/>
                    <a:gd name="T18" fmla="*/ 1 w 408"/>
                    <a:gd name="T19" fmla="*/ 1 h 139"/>
                    <a:gd name="T20" fmla="*/ 2 w 408"/>
                    <a:gd name="T21" fmla="*/ 1 h 139"/>
                    <a:gd name="T22" fmla="*/ 2 w 408"/>
                    <a:gd name="T23" fmla="*/ 0 h 139"/>
                    <a:gd name="T24" fmla="*/ 2 w 408"/>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8"/>
                    <a:gd name="T40" fmla="*/ 0 h 139"/>
                    <a:gd name="T41" fmla="*/ 408 w 408"/>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8" h="139">
                      <a:moveTo>
                        <a:pt x="408" y="58"/>
                      </a:moveTo>
                      <a:lnTo>
                        <a:pt x="370" y="22"/>
                      </a:lnTo>
                      <a:lnTo>
                        <a:pt x="270" y="58"/>
                      </a:lnTo>
                      <a:lnTo>
                        <a:pt x="29" y="0"/>
                      </a:lnTo>
                      <a:lnTo>
                        <a:pt x="0" y="70"/>
                      </a:lnTo>
                      <a:lnTo>
                        <a:pt x="0" y="105"/>
                      </a:lnTo>
                      <a:lnTo>
                        <a:pt x="113" y="115"/>
                      </a:lnTo>
                      <a:lnTo>
                        <a:pt x="170" y="88"/>
                      </a:lnTo>
                      <a:lnTo>
                        <a:pt x="224" y="139"/>
                      </a:lnTo>
                      <a:lnTo>
                        <a:pt x="315" y="139"/>
                      </a:lnTo>
                      <a:lnTo>
                        <a:pt x="370" y="105"/>
                      </a:lnTo>
                      <a:lnTo>
                        <a:pt x="408" y="58"/>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0" name="Freeform 27"/>
                <p:cNvSpPr>
                  <a:spLocks noChangeAspect="1"/>
                </p:cNvSpPr>
                <p:nvPr/>
              </p:nvSpPr>
              <p:spPr bwMode="auto">
                <a:xfrm>
                  <a:off x="499" y="3402"/>
                  <a:ext cx="109" cy="83"/>
                </a:xfrm>
                <a:custGeom>
                  <a:avLst/>
                  <a:gdLst>
                    <a:gd name="T0" fmla="*/ 2 w 435"/>
                    <a:gd name="T1" fmla="*/ 1 h 324"/>
                    <a:gd name="T2" fmla="*/ 2 w 435"/>
                    <a:gd name="T3" fmla="*/ 1 h 324"/>
                    <a:gd name="T4" fmla="*/ 2 w 435"/>
                    <a:gd name="T5" fmla="*/ 1 h 324"/>
                    <a:gd name="T6" fmla="*/ 2 w 435"/>
                    <a:gd name="T7" fmla="*/ 1 h 324"/>
                    <a:gd name="T8" fmla="*/ 2 w 435"/>
                    <a:gd name="T9" fmla="*/ 1 h 324"/>
                    <a:gd name="T10" fmla="*/ 1 w 435"/>
                    <a:gd name="T11" fmla="*/ 1 h 324"/>
                    <a:gd name="T12" fmla="*/ 1 w 435"/>
                    <a:gd name="T13" fmla="*/ 1 h 324"/>
                    <a:gd name="T14" fmla="*/ 1 w 435"/>
                    <a:gd name="T15" fmla="*/ 0 h 324"/>
                    <a:gd name="T16" fmla="*/ 1 w 435"/>
                    <a:gd name="T17" fmla="*/ 0 h 324"/>
                    <a:gd name="T18" fmla="*/ 1 w 435"/>
                    <a:gd name="T19" fmla="*/ 0 h 324"/>
                    <a:gd name="T20" fmla="*/ 0 w 435"/>
                    <a:gd name="T21" fmla="*/ 0 h 324"/>
                    <a:gd name="T22" fmla="*/ 0 w 435"/>
                    <a:gd name="T23" fmla="*/ 1 h 324"/>
                    <a:gd name="T24" fmla="*/ 1 w 435"/>
                    <a:gd name="T25" fmla="*/ 1 h 324"/>
                    <a:gd name="T26" fmla="*/ 1 w 435"/>
                    <a:gd name="T27" fmla="*/ 1 h 324"/>
                    <a:gd name="T28" fmla="*/ 1 w 435"/>
                    <a:gd name="T29" fmla="*/ 1 h 324"/>
                    <a:gd name="T30" fmla="*/ 1 w 435"/>
                    <a:gd name="T31" fmla="*/ 1 h 324"/>
                    <a:gd name="T32" fmla="*/ 1 w 435"/>
                    <a:gd name="T33" fmla="*/ 1 h 324"/>
                    <a:gd name="T34" fmla="*/ 1 w 435"/>
                    <a:gd name="T35" fmla="*/ 1 h 324"/>
                    <a:gd name="T36" fmla="*/ 2 w 435"/>
                    <a:gd name="T37" fmla="*/ 1 h 324"/>
                    <a:gd name="T38" fmla="*/ 2 w 435"/>
                    <a:gd name="T39" fmla="*/ 1 h 32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35"/>
                    <a:gd name="T61" fmla="*/ 0 h 324"/>
                    <a:gd name="T62" fmla="*/ 435 w 435"/>
                    <a:gd name="T63" fmla="*/ 324 h 32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35" h="324">
                      <a:moveTo>
                        <a:pt x="426" y="288"/>
                      </a:moveTo>
                      <a:lnTo>
                        <a:pt x="435" y="253"/>
                      </a:lnTo>
                      <a:lnTo>
                        <a:pt x="390" y="242"/>
                      </a:lnTo>
                      <a:lnTo>
                        <a:pt x="390" y="162"/>
                      </a:lnTo>
                      <a:lnTo>
                        <a:pt x="342" y="196"/>
                      </a:lnTo>
                      <a:lnTo>
                        <a:pt x="297" y="115"/>
                      </a:lnTo>
                      <a:lnTo>
                        <a:pt x="333" y="115"/>
                      </a:lnTo>
                      <a:lnTo>
                        <a:pt x="241" y="0"/>
                      </a:lnTo>
                      <a:lnTo>
                        <a:pt x="184" y="0"/>
                      </a:lnTo>
                      <a:lnTo>
                        <a:pt x="129" y="92"/>
                      </a:lnTo>
                      <a:lnTo>
                        <a:pt x="0" y="92"/>
                      </a:lnTo>
                      <a:lnTo>
                        <a:pt x="48" y="208"/>
                      </a:lnTo>
                      <a:lnTo>
                        <a:pt x="100" y="300"/>
                      </a:lnTo>
                      <a:lnTo>
                        <a:pt x="222" y="300"/>
                      </a:lnTo>
                      <a:lnTo>
                        <a:pt x="196" y="253"/>
                      </a:lnTo>
                      <a:lnTo>
                        <a:pt x="259" y="253"/>
                      </a:lnTo>
                      <a:lnTo>
                        <a:pt x="287" y="268"/>
                      </a:lnTo>
                      <a:lnTo>
                        <a:pt x="323" y="324"/>
                      </a:lnTo>
                      <a:lnTo>
                        <a:pt x="426" y="288"/>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1" name="Freeform 28"/>
                <p:cNvSpPr>
                  <a:spLocks noChangeAspect="1"/>
                </p:cNvSpPr>
                <p:nvPr/>
              </p:nvSpPr>
              <p:spPr bwMode="auto">
                <a:xfrm>
                  <a:off x="316" y="3316"/>
                  <a:ext cx="88" cy="72"/>
                </a:xfrm>
                <a:custGeom>
                  <a:avLst/>
                  <a:gdLst>
                    <a:gd name="T0" fmla="*/ 1 w 352"/>
                    <a:gd name="T1" fmla="*/ 1 h 289"/>
                    <a:gd name="T2" fmla="*/ 1 w 352"/>
                    <a:gd name="T3" fmla="*/ 1 h 289"/>
                    <a:gd name="T4" fmla="*/ 1 w 352"/>
                    <a:gd name="T5" fmla="*/ 1 h 289"/>
                    <a:gd name="T6" fmla="*/ 1 w 352"/>
                    <a:gd name="T7" fmla="*/ 0 h 289"/>
                    <a:gd name="T8" fmla="*/ 1 w 352"/>
                    <a:gd name="T9" fmla="*/ 0 h 289"/>
                    <a:gd name="T10" fmla="*/ 1 w 352"/>
                    <a:gd name="T11" fmla="*/ 0 h 289"/>
                    <a:gd name="T12" fmla="*/ 1 w 352"/>
                    <a:gd name="T13" fmla="*/ 0 h 289"/>
                    <a:gd name="T14" fmla="*/ 1 w 352"/>
                    <a:gd name="T15" fmla="*/ 0 h 289"/>
                    <a:gd name="T16" fmla="*/ 1 w 352"/>
                    <a:gd name="T17" fmla="*/ 0 h 289"/>
                    <a:gd name="T18" fmla="*/ 0 w 352"/>
                    <a:gd name="T19" fmla="*/ 0 h 289"/>
                    <a:gd name="T20" fmla="*/ 0 w 352"/>
                    <a:gd name="T21" fmla="*/ 0 h 289"/>
                    <a:gd name="T22" fmla="*/ 0 w 352"/>
                    <a:gd name="T23" fmla="*/ 1 h 289"/>
                    <a:gd name="T24" fmla="*/ 1 w 352"/>
                    <a:gd name="T25" fmla="*/ 1 h 289"/>
                    <a:gd name="T26" fmla="*/ 1 w 352"/>
                    <a:gd name="T27" fmla="*/ 1 h 289"/>
                    <a:gd name="T28" fmla="*/ 1 w 352"/>
                    <a:gd name="T29" fmla="*/ 1 h 289"/>
                    <a:gd name="T30" fmla="*/ 1 w 352"/>
                    <a:gd name="T31" fmla="*/ 1 h 289"/>
                    <a:gd name="T32" fmla="*/ 1 w 352"/>
                    <a:gd name="T33" fmla="*/ 1 h 28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2"/>
                    <a:gd name="T52" fmla="*/ 0 h 289"/>
                    <a:gd name="T53" fmla="*/ 352 w 352"/>
                    <a:gd name="T54" fmla="*/ 289 h 28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2" h="289">
                      <a:moveTo>
                        <a:pt x="241" y="255"/>
                      </a:moveTo>
                      <a:lnTo>
                        <a:pt x="270" y="222"/>
                      </a:lnTo>
                      <a:lnTo>
                        <a:pt x="286" y="198"/>
                      </a:lnTo>
                      <a:lnTo>
                        <a:pt x="286" y="139"/>
                      </a:lnTo>
                      <a:lnTo>
                        <a:pt x="352" y="104"/>
                      </a:lnTo>
                      <a:lnTo>
                        <a:pt x="352" y="47"/>
                      </a:lnTo>
                      <a:lnTo>
                        <a:pt x="315" y="0"/>
                      </a:lnTo>
                      <a:lnTo>
                        <a:pt x="213" y="0"/>
                      </a:lnTo>
                      <a:lnTo>
                        <a:pt x="165" y="10"/>
                      </a:lnTo>
                      <a:lnTo>
                        <a:pt x="47" y="59"/>
                      </a:lnTo>
                      <a:lnTo>
                        <a:pt x="0" y="128"/>
                      </a:lnTo>
                      <a:lnTo>
                        <a:pt x="0" y="209"/>
                      </a:lnTo>
                      <a:lnTo>
                        <a:pt x="121" y="222"/>
                      </a:lnTo>
                      <a:lnTo>
                        <a:pt x="157" y="289"/>
                      </a:lnTo>
                      <a:lnTo>
                        <a:pt x="213" y="265"/>
                      </a:lnTo>
                      <a:lnTo>
                        <a:pt x="241" y="255"/>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22" name="Freeform 29"/>
                <p:cNvSpPr>
                  <a:spLocks noChangeAspect="1"/>
                </p:cNvSpPr>
                <p:nvPr/>
              </p:nvSpPr>
              <p:spPr bwMode="auto">
                <a:xfrm>
                  <a:off x="240" y="3361"/>
                  <a:ext cx="38" cy="45"/>
                </a:xfrm>
                <a:custGeom>
                  <a:avLst/>
                  <a:gdLst>
                    <a:gd name="T0" fmla="*/ 0 w 154"/>
                    <a:gd name="T1" fmla="*/ 1 h 174"/>
                    <a:gd name="T2" fmla="*/ 0 w 154"/>
                    <a:gd name="T3" fmla="*/ 1 h 174"/>
                    <a:gd name="T4" fmla="*/ 1 w 154"/>
                    <a:gd name="T5" fmla="*/ 0 h 174"/>
                    <a:gd name="T6" fmla="*/ 1 w 154"/>
                    <a:gd name="T7" fmla="*/ 0 h 174"/>
                    <a:gd name="T8" fmla="*/ 1 w 154"/>
                    <a:gd name="T9" fmla="*/ 0 h 174"/>
                    <a:gd name="T10" fmla="*/ 1 w 154"/>
                    <a:gd name="T11" fmla="*/ 0 h 174"/>
                    <a:gd name="T12" fmla="*/ 0 w 154"/>
                    <a:gd name="T13" fmla="*/ 0 h 174"/>
                    <a:gd name="T14" fmla="*/ 0 w 154"/>
                    <a:gd name="T15" fmla="*/ 0 h 174"/>
                    <a:gd name="T16" fmla="*/ 0 w 154"/>
                    <a:gd name="T17" fmla="*/ 1 h 174"/>
                    <a:gd name="T18" fmla="*/ 0 w 154"/>
                    <a:gd name="T19" fmla="*/ 1 h 174"/>
                    <a:gd name="T20" fmla="*/ 0 w 154"/>
                    <a:gd name="T21" fmla="*/ 1 h 1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174"/>
                    <a:gd name="T35" fmla="*/ 154 w 154"/>
                    <a:gd name="T36" fmla="*/ 174 h 17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174">
                      <a:moveTo>
                        <a:pt x="17" y="174"/>
                      </a:moveTo>
                      <a:lnTo>
                        <a:pt x="43" y="104"/>
                      </a:lnTo>
                      <a:lnTo>
                        <a:pt x="118" y="69"/>
                      </a:lnTo>
                      <a:lnTo>
                        <a:pt x="118" y="48"/>
                      </a:lnTo>
                      <a:lnTo>
                        <a:pt x="154" y="0"/>
                      </a:lnTo>
                      <a:lnTo>
                        <a:pt x="99" y="0"/>
                      </a:lnTo>
                      <a:lnTo>
                        <a:pt x="63" y="59"/>
                      </a:lnTo>
                      <a:lnTo>
                        <a:pt x="7" y="69"/>
                      </a:lnTo>
                      <a:lnTo>
                        <a:pt x="0" y="174"/>
                      </a:lnTo>
                      <a:lnTo>
                        <a:pt x="17" y="174"/>
                      </a:lnTo>
                      <a:close/>
                    </a:path>
                  </a:pathLst>
                </a:custGeom>
                <a:solidFill>
                  <a:srgbClr val="CC0066"/>
                </a:solidFill>
                <a:ln w="3175">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6" name="Text Box 30"/>
              <p:cNvSpPr txBox="1">
                <a:spLocks noChangeArrowheads="1"/>
              </p:cNvSpPr>
              <p:nvPr/>
            </p:nvSpPr>
            <p:spPr bwMode="auto">
              <a:xfrm>
                <a:off x="191" y="3262"/>
                <a:ext cx="302" cy="176"/>
              </a:xfrm>
              <a:prstGeom prst="rect">
                <a:avLst/>
              </a:prstGeom>
              <a:noFill/>
              <a:ln w="3175">
                <a:solidFill>
                  <a:srgbClr val="000000"/>
                </a:solidFill>
                <a:miter lim="800000"/>
                <a:headEnd/>
                <a:tailEnd/>
              </a:ln>
            </p:spPr>
            <p:txBody>
              <a:bodyPr wrap="none">
                <a:spAutoFit/>
              </a:bodyPr>
              <a:lstStyle/>
              <a:p>
                <a:pPr eaLnBrk="0" fontAlgn="auto" hangingPunct="0">
                  <a:spcBef>
                    <a:spcPts val="0"/>
                  </a:spcBef>
                  <a:spcAft>
                    <a:spcPts val="0"/>
                  </a:spcAft>
                  <a:defRPr/>
                </a:pPr>
                <a:r>
                  <a:rPr lang="en-US" sz="950" kern="0" dirty="0">
                    <a:solidFill>
                      <a:srgbClr val="000000"/>
                    </a:solidFill>
                    <a:latin typeface="+mn-lt"/>
                  </a:rPr>
                  <a:t>HI</a:t>
                </a:r>
              </a:p>
            </p:txBody>
          </p:sp>
        </p:grpSp>
        <p:grpSp>
          <p:nvGrpSpPr>
            <p:cNvPr id="23556" name="Group 188"/>
            <p:cNvGrpSpPr>
              <a:grpSpLocks/>
            </p:cNvGrpSpPr>
            <p:nvPr/>
          </p:nvGrpSpPr>
          <p:grpSpPr bwMode="auto">
            <a:xfrm>
              <a:off x="228600" y="4297363"/>
              <a:ext cx="1139825" cy="1152525"/>
              <a:chOff x="4" y="3976"/>
              <a:chExt cx="1253" cy="975"/>
            </a:xfrm>
          </p:grpSpPr>
          <p:grpSp>
            <p:nvGrpSpPr>
              <p:cNvPr id="23733" name="Group 191"/>
              <p:cNvGrpSpPr>
                <a:grpSpLocks/>
              </p:cNvGrpSpPr>
              <p:nvPr/>
            </p:nvGrpSpPr>
            <p:grpSpPr bwMode="auto">
              <a:xfrm>
                <a:off x="77" y="4073"/>
                <a:ext cx="1087" cy="712"/>
                <a:chOff x="77" y="4073"/>
                <a:chExt cx="1087" cy="712"/>
              </a:xfrm>
            </p:grpSpPr>
            <p:sp>
              <p:nvSpPr>
                <p:cNvPr id="35" name="Freeform 192"/>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6" name="Freeform 193"/>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25" name="Rectangle 194"/>
              <p:cNvSpPr>
                <a:spLocks noChangeArrowheads="1"/>
              </p:cNvSpPr>
              <p:nvPr/>
            </p:nvSpPr>
            <p:spPr bwMode="auto">
              <a:xfrm>
                <a:off x="454" y="4241"/>
                <a:ext cx="133" cy="90"/>
              </a:xfrm>
              <a:prstGeom prst="rect">
                <a:avLst/>
              </a:prstGeom>
              <a:noFill/>
              <a:ln w="9525">
                <a:noFill/>
                <a:miter lim="800000"/>
                <a:headEnd/>
                <a:tailEnd/>
              </a:ln>
            </p:spPr>
            <p:txBody>
              <a:bodyPr wrap="none" lIns="0" tIns="0" rIns="0" bIns="0">
                <a:prstTxWarp prst="textNoShape">
                  <a:avLst/>
                </a:prstTxWarp>
                <a:spAutoFit/>
              </a:bodyPr>
              <a:lstStyle/>
              <a:p>
                <a:pPr eaLnBrk="0" hangingPunct="0">
                  <a:spcBef>
                    <a:spcPct val="0"/>
                  </a:spcBef>
                </a:pPr>
                <a:r>
                  <a:rPr lang="en-US" sz="800">
                    <a:solidFill>
                      <a:srgbClr val="000000"/>
                    </a:solidFill>
                    <a:ea typeface="Times New Roman" charset="0"/>
                    <a:cs typeface="Arial" charset="0"/>
                  </a:rPr>
                  <a:t>AK</a:t>
                </a:r>
                <a:endParaRPr lang="en-US">
                  <a:solidFill>
                    <a:srgbClr val="000000"/>
                  </a:solidFill>
                  <a:ea typeface="Times New Roman" charset="0"/>
                  <a:cs typeface="Arial" charset="0"/>
                </a:endParaRPr>
              </a:p>
            </p:txBody>
          </p:sp>
          <p:sp>
            <p:nvSpPr>
              <p:cNvPr id="26" name="Rectangle 195"/>
              <p:cNvSpPr>
                <a:spLocks noChangeArrowheads="1"/>
              </p:cNvSpPr>
              <p:nvPr/>
            </p:nvSpPr>
            <p:spPr bwMode="auto">
              <a:xfrm>
                <a:off x="4" y="3976"/>
                <a:ext cx="1253" cy="975"/>
              </a:xfrm>
              <a:prstGeom prst="rect">
                <a:avLst/>
              </a:prstGeom>
              <a:noFill/>
              <a:ln w="5715" cap="rnd">
                <a:solidFill>
                  <a:srgbClr val="000000"/>
                </a:solidFill>
                <a:miter lim="800000"/>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nvGrpSpPr>
              <p:cNvPr id="23736" name="Group 196"/>
              <p:cNvGrpSpPr>
                <a:grpSpLocks/>
              </p:cNvGrpSpPr>
              <p:nvPr/>
            </p:nvGrpSpPr>
            <p:grpSpPr bwMode="auto">
              <a:xfrm>
                <a:off x="77" y="4073"/>
                <a:ext cx="1087" cy="712"/>
                <a:chOff x="77" y="4073"/>
                <a:chExt cx="1087" cy="712"/>
              </a:xfrm>
            </p:grpSpPr>
            <p:grpSp>
              <p:nvGrpSpPr>
                <p:cNvPr id="23737" name="Group 198"/>
                <p:cNvGrpSpPr>
                  <a:grpSpLocks/>
                </p:cNvGrpSpPr>
                <p:nvPr/>
              </p:nvGrpSpPr>
              <p:grpSpPr bwMode="auto">
                <a:xfrm>
                  <a:off x="77" y="4073"/>
                  <a:ext cx="1087" cy="712"/>
                  <a:chOff x="77" y="4073"/>
                  <a:chExt cx="1087" cy="712"/>
                </a:xfrm>
              </p:grpSpPr>
              <p:sp>
                <p:nvSpPr>
                  <p:cNvPr id="33" name="Freeform 199"/>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4" name="Freeform 200"/>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grpSp>
              <p:nvGrpSpPr>
                <p:cNvPr id="23738" name="Group 202"/>
                <p:cNvGrpSpPr>
                  <a:grpSpLocks/>
                </p:cNvGrpSpPr>
                <p:nvPr/>
              </p:nvGrpSpPr>
              <p:grpSpPr bwMode="auto">
                <a:xfrm>
                  <a:off x="77" y="4073"/>
                  <a:ext cx="1087" cy="712"/>
                  <a:chOff x="77" y="4073"/>
                  <a:chExt cx="1087" cy="712"/>
                </a:xfrm>
              </p:grpSpPr>
              <p:sp>
                <p:nvSpPr>
                  <p:cNvPr id="31" name="Freeform 203"/>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close/>
                      </a:path>
                    </a:pathLst>
                  </a:custGeom>
                  <a:solidFill>
                    <a:srgbClr val="FFFFFF"/>
                  </a:solidFill>
                  <a:ln w="9525">
                    <a:no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sp>
                <p:nvSpPr>
                  <p:cNvPr id="32" name="Freeform 204"/>
                  <p:cNvSpPr>
                    <a:spLocks/>
                  </p:cNvSpPr>
                  <p:nvPr/>
                </p:nvSpPr>
                <p:spPr bwMode="auto">
                  <a:xfrm>
                    <a:off x="77" y="4073"/>
                    <a:ext cx="1087" cy="712"/>
                  </a:xfrm>
                  <a:custGeom>
                    <a:avLst/>
                    <a:gdLst>
                      <a:gd name="T0" fmla="*/ 173 w 1086"/>
                      <a:gd name="T1" fmla="*/ 106 h 711"/>
                      <a:gd name="T2" fmla="*/ 392 w 1086"/>
                      <a:gd name="T3" fmla="*/ 0 h 711"/>
                      <a:gd name="T4" fmla="*/ 496 w 1086"/>
                      <a:gd name="T5" fmla="*/ 19 h 711"/>
                      <a:gd name="T6" fmla="*/ 547 w 1086"/>
                      <a:gd name="T7" fmla="*/ 53 h 711"/>
                      <a:gd name="T8" fmla="*/ 752 w 1086"/>
                      <a:gd name="T9" fmla="*/ 66 h 711"/>
                      <a:gd name="T10" fmla="*/ 758 w 1086"/>
                      <a:gd name="T11" fmla="*/ 418 h 711"/>
                      <a:gd name="T12" fmla="*/ 825 w 1086"/>
                      <a:gd name="T13" fmla="*/ 429 h 711"/>
                      <a:gd name="T14" fmla="*/ 855 w 1086"/>
                      <a:gd name="T15" fmla="*/ 471 h 711"/>
                      <a:gd name="T16" fmla="*/ 903 w 1086"/>
                      <a:gd name="T17" fmla="*/ 456 h 711"/>
                      <a:gd name="T18" fmla="*/ 1001 w 1086"/>
                      <a:gd name="T19" fmla="*/ 551 h 711"/>
                      <a:gd name="T20" fmla="*/ 1086 w 1086"/>
                      <a:gd name="T21" fmla="*/ 596 h 711"/>
                      <a:gd name="T22" fmla="*/ 1083 w 1086"/>
                      <a:gd name="T23" fmla="*/ 634 h 711"/>
                      <a:gd name="T24" fmla="*/ 977 w 1086"/>
                      <a:gd name="T25" fmla="*/ 638 h 711"/>
                      <a:gd name="T26" fmla="*/ 929 w 1086"/>
                      <a:gd name="T27" fmla="*/ 522 h 711"/>
                      <a:gd name="T28" fmla="*/ 591 w 1086"/>
                      <a:gd name="T29" fmla="*/ 407 h 711"/>
                      <a:gd name="T30" fmla="*/ 601 w 1086"/>
                      <a:gd name="T31" fmla="*/ 444 h 711"/>
                      <a:gd name="T32" fmla="*/ 523 w 1086"/>
                      <a:gd name="T33" fmla="*/ 490 h 711"/>
                      <a:gd name="T34" fmla="*/ 511 w 1086"/>
                      <a:gd name="T35" fmla="*/ 473 h 711"/>
                      <a:gd name="T36" fmla="*/ 489 w 1086"/>
                      <a:gd name="T37" fmla="*/ 473 h 711"/>
                      <a:gd name="T38" fmla="*/ 429 w 1086"/>
                      <a:gd name="T39" fmla="*/ 570 h 711"/>
                      <a:gd name="T40" fmla="*/ 240 w 1086"/>
                      <a:gd name="T41" fmla="*/ 665 h 711"/>
                      <a:gd name="T42" fmla="*/ 52 w 1086"/>
                      <a:gd name="T43" fmla="*/ 711 h 711"/>
                      <a:gd name="T44" fmla="*/ 0 w 1086"/>
                      <a:gd name="T45" fmla="*/ 705 h 711"/>
                      <a:gd name="T46" fmla="*/ 213 w 1086"/>
                      <a:gd name="T47" fmla="*/ 624 h 711"/>
                      <a:gd name="T48" fmla="*/ 240 w 1086"/>
                      <a:gd name="T49" fmla="*/ 624 h 711"/>
                      <a:gd name="T50" fmla="*/ 318 w 1086"/>
                      <a:gd name="T51" fmla="*/ 560 h 711"/>
                      <a:gd name="T52" fmla="*/ 353 w 1086"/>
                      <a:gd name="T53" fmla="*/ 557 h 711"/>
                      <a:gd name="T54" fmla="*/ 407 w 1086"/>
                      <a:gd name="T55" fmla="*/ 509 h 711"/>
                      <a:gd name="T56" fmla="*/ 388 w 1086"/>
                      <a:gd name="T57" fmla="*/ 487 h 711"/>
                      <a:gd name="T58" fmla="*/ 275 w 1086"/>
                      <a:gd name="T59" fmla="*/ 498 h 711"/>
                      <a:gd name="T60" fmla="*/ 195 w 1086"/>
                      <a:gd name="T61" fmla="*/ 377 h 711"/>
                      <a:gd name="T62" fmla="*/ 240 w 1086"/>
                      <a:gd name="T63" fmla="*/ 322 h 711"/>
                      <a:gd name="T64" fmla="*/ 312 w 1086"/>
                      <a:gd name="T65" fmla="*/ 303 h 711"/>
                      <a:gd name="T66" fmla="*/ 286 w 1086"/>
                      <a:gd name="T67" fmla="*/ 255 h 711"/>
                      <a:gd name="T68" fmla="*/ 211 w 1086"/>
                      <a:gd name="T69" fmla="*/ 277 h 711"/>
                      <a:gd name="T70" fmla="*/ 155 w 1086"/>
                      <a:gd name="T71" fmla="*/ 207 h 711"/>
                      <a:gd name="T72" fmla="*/ 217 w 1086"/>
                      <a:gd name="T73" fmla="*/ 191 h 711"/>
                      <a:gd name="T74" fmla="*/ 275 w 1086"/>
                      <a:gd name="T75" fmla="*/ 210 h 711"/>
                      <a:gd name="T76" fmla="*/ 300 w 1086"/>
                      <a:gd name="T77" fmla="*/ 199 h 711"/>
                      <a:gd name="T78" fmla="*/ 252 w 1086"/>
                      <a:gd name="T79" fmla="*/ 140 h 711"/>
                      <a:gd name="T80" fmla="*/ 170 w 1086"/>
                      <a:gd name="T81" fmla="*/ 135 h 711"/>
                      <a:gd name="T82" fmla="*/ 173 w 1086"/>
                      <a:gd name="T83" fmla="*/ 106 h 7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6"/>
                      <a:gd name="T127" fmla="*/ 0 h 711"/>
                      <a:gd name="T128" fmla="*/ 1086 w 1086"/>
                      <a:gd name="T129" fmla="*/ 711 h 7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6" h="711">
                        <a:moveTo>
                          <a:pt x="173" y="106"/>
                        </a:moveTo>
                        <a:lnTo>
                          <a:pt x="392" y="0"/>
                        </a:lnTo>
                        <a:lnTo>
                          <a:pt x="496" y="19"/>
                        </a:lnTo>
                        <a:lnTo>
                          <a:pt x="547" y="53"/>
                        </a:lnTo>
                        <a:lnTo>
                          <a:pt x="752" y="66"/>
                        </a:lnTo>
                        <a:lnTo>
                          <a:pt x="758" y="418"/>
                        </a:lnTo>
                        <a:lnTo>
                          <a:pt x="825" y="429"/>
                        </a:lnTo>
                        <a:lnTo>
                          <a:pt x="855" y="471"/>
                        </a:lnTo>
                        <a:lnTo>
                          <a:pt x="903" y="456"/>
                        </a:lnTo>
                        <a:lnTo>
                          <a:pt x="1001" y="551"/>
                        </a:lnTo>
                        <a:lnTo>
                          <a:pt x="1086" y="596"/>
                        </a:lnTo>
                        <a:lnTo>
                          <a:pt x="1083" y="634"/>
                        </a:lnTo>
                        <a:lnTo>
                          <a:pt x="977" y="638"/>
                        </a:lnTo>
                        <a:lnTo>
                          <a:pt x="929" y="522"/>
                        </a:lnTo>
                        <a:lnTo>
                          <a:pt x="591" y="407"/>
                        </a:lnTo>
                        <a:lnTo>
                          <a:pt x="601" y="444"/>
                        </a:lnTo>
                        <a:lnTo>
                          <a:pt x="523" y="490"/>
                        </a:lnTo>
                        <a:lnTo>
                          <a:pt x="511" y="473"/>
                        </a:lnTo>
                        <a:lnTo>
                          <a:pt x="489" y="473"/>
                        </a:lnTo>
                        <a:lnTo>
                          <a:pt x="429" y="570"/>
                        </a:lnTo>
                        <a:lnTo>
                          <a:pt x="240" y="665"/>
                        </a:lnTo>
                        <a:lnTo>
                          <a:pt x="52" y="711"/>
                        </a:lnTo>
                        <a:lnTo>
                          <a:pt x="0" y="705"/>
                        </a:lnTo>
                        <a:lnTo>
                          <a:pt x="213" y="624"/>
                        </a:lnTo>
                        <a:lnTo>
                          <a:pt x="240" y="624"/>
                        </a:lnTo>
                        <a:lnTo>
                          <a:pt x="318" y="560"/>
                        </a:lnTo>
                        <a:lnTo>
                          <a:pt x="353" y="557"/>
                        </a:lnTo>
                        <a:lnTo>
                          <a:pt x="407" y="509"/>
                        </a:lnTo>
                        <a:lnTo>
                          <a:pt x="388" y="487"/>
                        </a:lnTo>
                        <a:lnTo>
                          <a:pt x="275" y="498"/>
                        </a:lnTo>
                        <a:lnTo>
                          <a:pt x="195" y="377"/>
                        </a:lnTo>
                        <a:lnTo>
                          <a:pt x="240" y="322"/>
                        </a:lnTo>
                        <a:lnTo>
                          <a:pt x="312" y="303"/>
                        </a:lnTo>
                        <a:lnTo>
                          <a:pt x="286" y="255"/>
                        </a:lnTo>
                        <a:lnTo>
                          <a:pt x="211" y="277"/>
                        </a:lnTo>
                        <a:lnTo>
                          <a:pt x="155" y="207"/>
                        </a:lnTo>
                        <a:lnTo>
                          <a:pt x="217" y="191"/>
                        </a:lnTo>
                        <a:lnTo>
                          <a:pt x="275" y="210"/>
                        </a:lnTo>
                        <a:lnTo>
                          <a:pt x="300" y="199"/>
                        </a:lnTo>
                        <a:lnTo>
                          <a:pt x="252" y="140"/>
                        </a:lnTo>
                        <a:lnTo>
                          <a:pt x="170" y="135"/>
                        </a:lnTo>
                        <a:lnTo>
                          <a:pt x="173" y="106"/>
                        </a:lnTo>
                      </a:path>
                    </a:pathLst>
                  </a:custGeom>
                  <a:noFill/>
                  <a:ln w="5715" cap="rnd">
                    <a:solidFill>
                      <a:srgbClr val="000000"/>
                    </a:solidFill>
                    <a:round/>
                    <a:headEnd/>
                    <a:tailEnd/>
                  </a:ln>
                </p:spPr>
                <p:txBody>
                  <a:bodyPr/>
                  <a:lstStyle/>
                  <a:p>
                    <a:pPr fontAlgn="auto">
                      <a:spcBef>
                        <a:spcPts val="0"/>
                      </a:spcBef>
                      <a:spcAft>
                        <a:spcPts val="0"/>
                      </a:spcAft>
                      <a:defRPr/>
                    </a:pPr>
                    <a:endParaRPr lang="en-US" kern="0" dirty="0">
                      <a:solidFill>
                        <a:sysClr val="windowText" lastClr="000000"/>
                      </a:solidFill>
                      <a:latin typeface="+mn-lt"/>
                    </a:endParaRPr>
                  </a:p>
                </p:txBody>
              </p:sp>
            </p:grpSp>
            <p:sp>
              <p:nvSpPr>
                <p:cNvPr id="30" name="Rectangle 205"/>
                <p:cNvSpPr>
                  <a:spLocks noChangeArrowheads="1"/>
                </p:cNvSpPr>
                <p:nvPr/>
              </p:nvSpPr>
              <p:spPr bwMode="auto">
                <a:xfrm>
                  <a:off x="454" y="4239"/>
                  <a:ext cx="180" cy="125"/>
                </a:xfrm>
                <a:prstGeom prst="rect">
                  <a:avLst/>
                </a:prstGeom>
                <a:noFill/>
                <a:ln w="9525">
                  <a:noFill/>
                  <a:miter lim="800000"/>
                  <a:headEnd/>
                  <a:tailEnd/>
                </a:ln>
              </p:spPr>
              <p:txBody>
                <a:bodyPr wrap="none" lIns="0" tIns="0" rIns="0" bIns="0">
                  <a:spAutoFit/>
                </a:bodyPr>
                <a:lstStyle/>
                <a:p>
                  <a:pPr eaLnBrk="0" fontAlgn="auto" hangingPunct="0">
                    <a:spcBef>
                      <a:spcPts val="0"/>
                    </a:spcBef>
                    <a:spcAft>
                      <a:spcPts val="0"/>
                    </a:spcAft>
                    <a:defRPr/>
                  </a:pPr>
                  <a:r>
                    <a:rPr lang="en-US" sz="950" kern="0" dirty="0">
                      <a:solidFill>
                        <a:srgbClr val="000000"/>
                      </a:solidFill>
                      <a:latin typeface="+mn-lt"/>
                      <a:ea typeface="Times New Roman" pitchFamily="18" charset="0"/>
                      <a:cs typeface="Arial" charset="0"/>
                    </a:rPr>
                    <a:t>AK</a:t>
                  </a:r>
                  <a:endParaRPr lang="en-US" sz="950" kern="0" dirty="0">
                    <a:solidFill>
                      <a:sysClr val="windowText" lastClr="000000"/>
                    </a:solidFill>
                    <a:latin typeface="+mn-lt"/>
                    <a:ea typeface="Times New Roman" pitchFamily="18" charset="0"/>
                    <a:cs typeface="Arial" charset="0"/>
                  </a:endParaRPr>
                </a:p>
              </p:txBody>
            </p:sp>
          </p:grpSp>
        </p:grpSp>
        <p:grpSp>
          <p:nvGrpSpPr>
            <p:cNvPr id="23557" name="Group 1840"/>
            <p:cNvGrpSpPr>
              <a:grpSpLocks noChangeAspect="1"/>
            </p:cNvGrpSpPr>
            <p:nvPr/>
          </p:nvGrpSpPr>
          <p:grpSpPr bwMode="auto">
            <a:xfrm>
              <a:off x="1371600" y="1646238"/>
              <a:ext cx="6400800" cy="3924300"/>
              <a:chOff x="874" y="624"/>
              <a:chExt cx="4790" cy="2802"/>
            </a:xfrm>
          </p:grpSpPr>
          <p:sp>
            <p:nvSpPr>
              <p:cNvPr id="38" name="Text Box 173"/>
              <p:cNvSpPr txBox="1">
                <a:spLocks noChangeArrowheads="1"/>
              </p:cNvSpPr>
              <p:nvPr/>
            </p:nvSpPr>
            <p:spPr bwMode="auto">
              <a:xfrm>
                <a:off x="5377" y="1440"/>
                <a:ext cx="287" cy="14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950" kern="0" dirty="0">
                    <a:solidFill>
                      <a:srgbClr val="000000"/>
                    </a:solidFill>
                    <a:latin typeface="+mn-lt"/>
                  </a:rPr>
                  <a:t>RI</a:t>
                </a:r>
              </a:p>
            </p:txBody>
          </p:sp>
          <p:sp>
            <p:nvSpPr>
              <p:cNvPr id="39" name="Freeform 31"/>
              <p:cNvSpPr>
                <a:spLocks/>
              </p:cNvSpPr>
              <p:nvPr/>
            </p:nvSpPr>
            <p:spPr bwMode="auto">
              <a:xfrm>
                <a:off x="1118" y="647"/>
                <a:ext cx="587" cy="423"/>
              </a:xfrm>
              <a:custGeom>
                <a:avLst/>
                <a:gdLst>
                  <a:gd name="T0" fmla="*/ 19 w 622"/>
                  <a:gd name="T1" fmla="*/ 79 h 440"/>
                  <a:gd name="T2" fmla="*/ 11 w 622"/>
                  <a:gd name="T3" fmla="*/ 180 h 440"/>
                  <a:gd name="T4" fmla="*/ 24 w 622"/>
                  <a:gd name="T5" fmla="*/ 180 h 440"/>
                  <a:gd name="T6" fmla="*/ 17 w 622"/>
                  <a:gd name="T7" fmla="*/ 200 h 440"/>
                  <a:gd name="T8" fmla="*/ 9 w 622"/>
                  <a:gd name="T9" fmla="*/ 188 h 440"/>
                  <a:gd name="T10" fmla="*/ 0 w 622"/>
                  <a:gd name="T11" fmla="*/ 215 h 440"/>
                  <a:gd name="T12" fmla="*/ 36 w 622"/>
                  <a:gd name="T13" fmla="*/ 235 h 440"/>
                  <a:gd name="T14" fmla="*/ 37 w 622"/>
                  <a:gd name="T15" fmla="*/ 244 h 440"/>
                  <a:gd name="T16" fmla="*/ 45 w 622"/>
                  <a:gd name="T17" fmla="*/ 246 h 440"/>
                  <a:gd name="T18" fmla="*/ 91 w 622"/>
                  <a:gd name="T19" fmla="*/ 320 h 440"/>
                  <a:gd name="T20" fmla="*/ 141 w 622"/>
                  <a:gd name="T21" fmla="*/ 317 h 440"/>
                  <a:gd name="T22" fmla="*/ 179 w 622"/>
                  <a:gd name="T23" fmla="*/ 335 h 440"/>
                  <a:gd name="T24" fmla="*/ 197 w 622"/>
                  <a:gd name="T25" fmla="*/ 331 h 440"/>
                  <a:gd name="T26" fmla="*/ 311 w 622"/>
                  <a:gd name="T27" fmla="*/ 335 h 440"/>
                  <a:gd name="T28" fmla="*/ 441 w 622"/>
                  <a:gd name="T29" fmla="*/ 366 h 440"/>
                  <a:gd name="T30" fmla="*/ 442 w 622"/>
                  <a:gd name="T31" fmla="*/ 325 h 440"/>
                  <a:gd name="T32" fmla="*/ 497 w 622"/>
                  <a:gd name="T33" fmla="*/ 90 h 440"/>
                  <a:gd name="T34" fmla="*/ 153 w 622"/>
                  <a:gd name="T35" fmla="*/ 0 h 440"/>
                  <a:gd name="T36" fmla="*/ 155 w 622"/>
                  <a:gd name="T37" fmla="*/ 68 h 440"/>
                  <a:gd name="T38" fmla="*/ 139 w 622"/>
                  <a:gd name="T39" fmla="*/ 125 h 440"/>
                  <a:gd name="T40" fmla="*/ 136 w 622"/>
                  <a:gd name="T41" fmla="*/ 155 h 440"/>
                  <a:gd name="T42" fmla="*/ 100 w 622"/>
                  <a:gd name="T43" fmla="*/ 163 h 440"/>
                  <a:gd name="T44" fmla="*/ 97 w 622"/>
                  <a:gd name="T45" fmla="*/ 151 h 440"/>
                  <a:gd name="T46" fmla="*/ 127 w 622"/>
                  <a:gd name="T47" fmla="*/ 131 h 440"/>
                  <a:gd name="T48" fmla="*/ 124 w 622"/>
                  <a:gd name="T49" fmla="*/ 115 h 440"/>
                  <a:gd name="T50" fmla="*/ 97 w 622"/>
                  <a:gd name="T51" fmla="*/ 119 h 440"/>
                  <a:gd name="T52" fmla="*/ 118 w 622"/>
                  <a:gd name="T53" fmla="*/ 102 h 440"/>
                  <a:gd name="T54" fmla="*/ 132 w 622"/>
                  <a:gd name="T55" fmla="*/ 90 h 440"/>
                  <a:gd name="T56" fmla="*/ 22 w 622"/>
                  <a:gd name="T57" fmla="*/ 17 h 440"/>
                  <a:gd name="T58" fmla="*/ 11 w 622"/>
                  <a:gd name="T59" fmla="*/ 37 h 440"/>
                  <a:gd name="T60" fmla="*/ 19 w 622"/>
                  <a:gd name="T61" fmla="*/ 79 h 440"/>
                  <a:gd name="T62" fmla="*/ 19 w 622"/>
                  <a:gd name="T63" fmla="*/ 79 h 4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0"/>
                  <a:gd name="T98" fmla="*/ 622 w 622"/>
                  <a:gd name="T99" fmla="*/ 440 h 44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0">
                    <a:moveTo>
                      <a:pt x="23" y="95"/>
                    </a:moveTo>
                    <a:lnTo>
                      <a:pt x="15" y="217"/>
                    </a:lnTo>
                    <a:lnTo>
                      <a:pt x="30" y="217"/>
                    </a:lnTo>
                    <a:lnTo>
                      <a:pt x="21" y="242"/>
                    </a:lnTo>
                    <a:lnTo>
                      <a:pt x="10" y="226"/>
                    </a:lnTo>
                    <a:lnTo>
                      <a:pt x="0" y="259"/>
                    </a:lnTo>
                    <a:lnTo>
                      <a:pt x="44" y="283"/>
                    </a:lnTo>
                    <a:lnTo>
                      <a:pt x="46" y="294"/>
                    </a:lnTo>
                    <a:lnTo>
                      <a:pt x="57" y="296"/>
                    </a:lnTo>
                    <a:lnTo>
                      <a:pt x="114" y="385"/>
                    </a:lnTo>
                    <a:lnTo>
                      <a:pt x="177" y="382"/>
                    </a:lnTo>
                    <a:lnTo>
                      <a:pt x="224" y="403"/>
                    </a:lnTo>
                    <a:lnTo>
                      <a:pt x="247" y="399"/>
                    </a:lnTo>
                    <a:lnTo>
                      <a:pt x="389" y="403"/>
                    </a:lnTo>
                    <a:lnTo>
                      <a:pt x="551" y="440"/>
                    </a:lnTo>
                    <a:lnTo>
                      <a:pt x="554" y="391"/>
                    </a:lnTo>
                    <a:lnTo>
                      <a:pt x="622" y="108"/>
                    </a:lnTo>
                    <a:lnTo>
                      <a:pt x="191" y="0"/>
                    </a:lnTo>
                    <a:lnTo>
                      <a:pt x="195" y="82"/>
                    </a:lnTo>
                    <a:lnTo>
                      <a:pt x="174" y="150"/>
                    </a:lnTo>
                    <a:lnTo>
                      <a:pt x="170" y="186"/>
                    </a:lnTo>
                    <a:lnTo>
                      <a:pt x="125" y="197"/>
                    </a:lnTo>
                    <a:lnTo>
                      <a:pt x="122" y="181"/>
                    </a:lnTo>
                    <a:lnTo>
                      <a:pt x="159" y="158"/>
                    </a:lnTo>
                    <a:lnTo>
                      <a:pt x="156" y="139"/>
                    </a:lnTo>
                    <a:lnTo>
                      <a:pt x="122" y="144"/>
                    </a:lnTo>
                    <a:lnTo>
                      <a:pt x="148" y="123"/>
                    </a:lnTo>
                    <a:lnTo>
                      <a:pt x="166" y="108"/>
                    </a:lnTo>
                    <a:lnTo>
                      <a:pt x="26" y="21"/>
                    </a:lnTo>
                    <a:lnTo>
                      <a:pt x="15" y="45"/>
                    </a:lnTo>
                    <a:lnTo>
                      <a:pt x="23" y="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0" name="Freeform 32"/>
              <p:cNvSpPr>
                <a:spLocks/>
              </p:cNvSpPr>
              <p:nvPr/>
            </p:nvSpPr>
            <p:spPr bwMode="auto">
              <a:xfrm>
                <a:off x="1255" y="673"/>
                <a:ext cx="26" cy="32"/>
              </a:xfrm>
              <a:custGeom>
                <a:avLst/>
                <a:gdLst>
                  <a:gd name="T0" fmla="*/ 0 w 29"/>
                  <a:gd name="T1" fmla="*/ 10 h 32"/>
                  <a:gd name="T2" fmla="*/ 19 w 29"/>
                  <a:gd name="T3" fmla="*/ 0 h 32"/>
                  <a:gd name="T4" fmla="*/ 25 w 29"/>
                  <a:gd name="T5" fmla="*/ 10 h 32"/>
                  <a:gd name="T6" fmla="*/ 20 w 29"/>
                  <a:gd name="T7" fmla="*/ 24 h 32"/>
                  <a:gd name="T8" fmla="*/ 0 w 29"/>
                  <a:gd name="T9" fmla="*/ 10 h 32"/>
                  <a:gd name="T10" fmla="*/ 0 w 29"/>
                  <a:gd name="T11" fmla="*/ 10 h 32"/>
                  <a:gd name="T12" fmla="*/ 0 w 29"/>
                  <a:gd name="T13" fmla="*/ 10 h 32"/>
                  <a:gd name="T14" fmla="*/ 0 60000 65536"/>
                  <a:gd name="T15" fmla="*/ 0 60000 65536"/>
                  <a:gd name="T16" fmla="*/ 0 60000 65536"/>
                  <a:gd name="T17" fmla="*/ 0 60000 65536"/>
                  <a:gd name="T18" fmla="*/ 0 60000 65536"/>
                  <a:gd name="T19" fmla="*/ 0 60000 65536"/>
                  <a:gd name="T20" fmla="*/ 0 60000 65536"/>
                  <a:gd name="T21" fmla="*/ 0 w 29"/>
                  <a:gd name="T22" fmla="*/ 0 h 32"/>
                  <a:gd name="T23" fmla="*/ 29 w 29"/>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32">
                    <a:moveTo>
                      <a:pt x="0" y="14"/>
                    </a:moveTo>
                    <a:lnTo>
                      <a:pt x="23" y="0"/>
                    </a:lnTo>
                    <a:lnTo>
                      <a:pt x="29" y="14"/>
                    </a:lnTo>
                    <a:lnTo>
                      <a:pt x="24" y="32"/>
                    </a:lnTo>
                    <a:lnTo>
                      <a:pt x="0" y="1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1" name="Freeform 33"/>
              <p:cNvSpPr>
                <a:spLocks/>
              </p:cNvSpPr>
              <p:nvPr/>
            </p:nvSpPr>
            <p:spPr bwMode="auto">
              <a:xfrm>
                <a:off x="1660" y="1538"/>
                <a:ext cx="498" cy="611"/>
              </a:xfrm>
              <a:custGeom>
                <a:avLst/>
                <a:gdLst>
                  <a:gd name="T0" fmla="*/ 91 w 526"/>
                  <a:gd name="T1" fmla="*/ 0 h 641"/>
                  <a:gd name="T2" fmla="*/ 295 w 526"/>
                  <a:gd name="T3" fmla="*/ 39 h 641"/>
                  <a:gd name="T4" fmla="*/ 280 w 526"/>
                  <a:gd name="T5" fmla="*/ 129 h 641"/>
                  <a:gd name="T6" fmla="*/ 420 w 526"/>
                  <a:gd name="T7" fmla="*/ 152 h 641"/>
                  <a:gd name="T8" fmla="*/ 365 w 526"/>
                  <a:gd name="T9" fmla="*/ 523 h 641"/>
                  <a:gd name="T10" fmla="*/ 0 w 526"/>
                  <a:gd name="T11" fmla="*/ 461 h 641"/>
                  <a:gd name="T12" fmla="*/ 91 w 526"/>
                  <a:gd name="T13" fmla="*/ 0 h 641"/>
                  <a:gd name="T14" fmla="*/ 91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4" y="0"/>
                    </a:moveTo>
                    <a:lnTo>
                      <a:pt x="369" y="47"/>
                    </a:lnTo>
                    <a:lnTo>
                      <a:pt x="350" y="159"/>
                    </a:lnTo>
                    <a:lnTo>
                      <a:pt x="526" y="186"/>
                    </a:lnTo>
                    <a:lnTo>
                      <a:pt x="458" y="641"/>
                    </a:lnTo>
                    <a:lnTo>
                      <a:pt x="0" y="565"/>
                    </a:lnTo>
                    <a:lnTo>
                      <a:pt x="114"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2" name="Freeform 34"/>
              <p:cNvSpPr>
                <a:spLocks/>
              </p:cNvSpPr>
              <p:nvPr/>
            </p:nvSpPr>
            <p:spPr bwMode="auto">
              <a:xfrm>
                <a:off x="963" y="903"/>
                <a:ext cx="701" cy="584"/>
              </a:xfrm>
              <a:custGeom>
                <a:avLst/>
                <a:gdLst>
                  <a:gd name="T0" fmla="*/ 0 w 741"/>
                  <a:gd name="T1" fmla="*/ 376 h 614"/>
                  <a:gd name="T2" fmla="*/ 25 w 741"/>
                  <a:gd name="T3" fmla="*/ 248 h 614"/>
                  <a:gd name="T4" fmla="*/ 56 w 741"/>
                  <a:gd name="T5" fmla="*/ 211 h 614"/>
                  <a:gd name="T6" fmla="*/ 128 w 741"/>
                  <a:gd name="T7" fmla="*/ 0 h 614"/>
                  <a:gd name="T8" fmla="*/ 166 w 741"/>
                  <a:gd name="T9" fmla="*/ 10 h 614"/>
                  <a:gd name="T10" fmla="*/ 167 w 741"/>
                  <a:gd name="T11" fmla="*/ 21 h 614"/>
                  <a:gd name="T12" fmla="*/ 176 w 741"/>
                  <a:gd name="T13" fmla="*/ 22 h 614"/>
                  <a:gd name="T14" fmla="*/ 222 w 741"/>
                  <a:gd name="T15" fmla="*/ 94 h 614"/>
                  <a:gd name="T16" fmla="*/ 273 w 741"/>
                  <a:gd name="T17" fmla="*/ 92 h 614"/>
                  <a:gd name="T18" fmla="*/ 309 w 741"/>
                  <a:gd name="T19" fmla="*/ 109 h 614"/>
                  <a:gd name="T20" fmla="*/ 328 w 741"/>
                  <a:gd name="T21" fmla="*/ 107 h 614"/>
                  <a:gd name="T22" fmla="*/ 442 w 741"/>
                  <a:gd name="T23" fmla="*/ 109 h 614"/>
                  <a:gd name="T24" fmla="*/ 572 w 741"/>
                  <a:gd name="T25" fmla="*/ 139 h 614"/>
                  <a:gd name="T26" fmla="*/ 578 w 741"/>
                  <a:gd name="T27" fmla="*/ 156 h 614"/>
                  <a:gd name="T28" fmla="*/ 593 w 741"/>
                  <a:gd name="T29" fmla="*/ 177 h 614"/>
                  <a:gd name="T30" fmla="*/ 550 w 741"/>
                  <a:gd name="T31" fmla="*/ 246 h 614"/>
                  <a:gd name="T32" fmla="*/ 522 w 741"/>
                  <a:gd name="T33" fmla="*/ 272 h 614"/>
                  <a:gd name="T34" fmla="*/ 517 w 741"/>
                  <a:gd name="T35" fmla="*/ 290 h 614"/>
                  <a:gd name="T36" fmla="*/ 535 w 741"/>
                  <a:gd name="T37" fmla="*/ 308 h 614"/>
                  <a:gd name="T38" fmla="*/ 516 w 741"/>
                  <a:gd name="T39" fmla="*/ 351 h 614"/>
                  <a:gd name="T40" fmla="*/ 480 w 741"/>
                  <a:gd name="T41" fmla="*/ 502 h 614"/>
                  <a:gd name="T42" fmla="*/ 278 w 741"/>
                  <a:gd name="T43" fmla="*/ 454 h 614"/>
                  <a:gd name="T44" fmla="*/ 0 w 741"/>
                  <a:gd name="T45" fmla="*/ 376 h 614"/>
                  <a:gd name="T46" fmla="*/ 0 w 741"/>
                  <a:gd name="T47" fmla="*/ 376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70" y="258"/>
                    </a:lnTo>
                    <a:lnTo>
                      <a:pt x="160" y="0"/>
                    </a:lnTo>
                    <a:lnTo>
                      <a:pt x="207" y="13"/>
                    </a:lnTo>
                    <a:lnTo>
                      <a:pt x="209" y="25"/>
                    </a:lnTo>
                    <a:lnTo>
                      <a:pt x="220" y="26"/>
                    </a:lnTo>
                    <a:lnTo>
                      <a:pt x="277" y="115"/>
                    </a:lnTo>
                    <a:lnTo>
                      <a:pt x="340" y="112"/>
                    </a:lnTo>
                    <a:lnTo>
                      <a:pt x="387" y="133"/>
                    </a:lnTo>
                    <a:lnTo>
                      <a:pt x="410" y="130"/>
                    </a:lnTo>
                    <a:lnTo>
                      <a:pt x="552" y="133"/>
                    </a:lnTo>
                    <a:lnTo>
                      <a:pt x="714" y="170"/>
                    </a:lnTo>
                    <a:lnTo>
                      <a:pt x="722" y="190"/>
                    </a:lnTo>
                    <a:lnTo>
                      <a:pt x="741" y="217"/>
                    </a:lnTo>
                    <a:lnTo>
                      <a:pt x="686" y="301"/>
                    </a:lnTo>
                    <a:lnTo>
                      <a:pt x="651" y="332"/>
                    </a:lnTo>
                    <a:lnTo>
                      <a:pt x="646" y="355"/>
                    </a:lnTo>
                    <a:lnTo>
                      <a:pt x="667" y="377"/>
                    </a:lnTo>
                    <a:lnTo>
                      <a:pt x="644" y="429"/>
                    </a:lnTo>
                    <a:lnTo>
                      <a:pt x="599" y="614"/>
                    </a:lnTo>
                    <a:lnTo>
                      <a:pt x="348" y="554"/>
                    </a:lnTo>
                    <a:lnTo>
                      <a:pt x="0" y="45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3" name="Freeform 35"/>
              <p:cNvSpPr>
                <a:spLocks/>
              </p:cNvSpPr>
              <p:nvPr/>
            </p:nvSpPr>
            <p:spPr bwMode="auto">
              <a:xfrm>
                <a:off x="897" y="1338"/>
                <a:ext cx="697" cy="1169"/>
              </a:xfrm>
              <a:custGeom>
                <a:avLst/>
                <a:gdLst>
                  <a:gd name="T0" fmla="*/ 22 w 738"/>
                  <a:gd name="T1" fmla="*/ 205 h 1229"/>
                  <a:gd name="T2" fmla="*/ 5 w 738"/>
                  <a:gd name="T3" fmla="*/ 283 h 1229"/>
                  <a:gd name="T4" fmla="*/ 61 w 738"/>
                  <a:gd name="T5" fmla="*/ 409 h 1229"/>
                  <a:gd name="T6" fmla="*/ 71 w 738"/>
                  <a:gd name="T7" fmla="*/ 399 h 1229"/>
                  <a:gd name="T8" fmla="*/ 88 w 738"/>
                  <a:gd name="T9" fmla="*/ 454 h 1229"/>
                  <a:gd name="T10" fmla="*/ 61 w 738"/>
                  <a:gd name="T11" fmla="*/ 417 h 1229"/>
                  <a:gd name="T12" fmla="*/ 55 w 738"/>
                  <a:gd name="T13" fmla="*/ 475 h 1229"/>
                  <a:gd name="T14" fmla="*/ 86 w 738"/>
                  <a:gd name="T15" fmla="*/ 511 h 1229"/>
                  <a:gd name="T16" fmla="*/ 65 w 738"/>
                  <a:gd name="T17" fmla="*/ 559 h 1229"/>
                  <a:gd name="T18" fmla="*/ 126 w 738"/>
                  <a:gd name="T19" fmla="*/ 694 h 1229"/>
                  <a:gd name="T20" fmla="*/ 113 w 738"/>
                  <a:gd name="T21" fmla="*/ 743 h 1229"/>
                  <a:gd name="T22" fmla="*/ 195 w 738"/>
                  <a:gd name="T23" fmla="*/ 781 h 1229"/>
                  <a:gd name="T24" fmla="*/ 224 w 738"/>
                  <a:gd name="T25" fmla="*/ 820 h 1229"/>
                  <a:gd name="T26" fmla="*/ 257 w 738"/>
                  <a:gd name="T27" fmla="*/ 833 h 1229"/>
                  <a:gd name="T28" fmla="*/ 257 w 738"/>
                  <a:gd name="T29" fmla="*/ 858 h 1229"/>
                  <a:gd name="T30" fmla="*/ 281 w 738"/>
                  <a:gd name="T31" fmla="*/ 863 h 1229"/>
                  <a:gd name="T32" fmla="*/ 329 w 738"/>
                  <a:gd name="T33" fmla="*/ 940 h 1229"/>
                  <a:gd name="T34" fmla="*/ 329 w 738"/>
                  <a:gd name="T35" fmla="*/ 994 h 1229"/>
                  <a:gd name="T36" fmla="*/ 538 w 738"/>
                  <a:gd name="T37" fmla="*/ 1006 h 1229"/>
                  <a:gd name="T38" fmla="*/ 525 w 738"/>
                  <a:gd name="T39" fmla="*/ 983 h 1229"/>
                  <a:gd name="T40" fmla="*/ 532 w 738"/>
                  <a:gd name="T41" fmla="*/ 952 h 1229"/>
                  <a:gd name="T42" fmla="*/ 567 w 738"/>
                  <a:gd name="T43" fmla="*/ 897 h 1229"/>
                  <a:gd name="T44" fmla="*/ 590 w 738"/>
                  <a:gd name="T45" fmla="*/ 881 h 1229"/>
                  <a:gd name="T46" fmla="*/ 576 w 738"/>
                  <a:gd name="T47" fmla="*/ 862 h 1229"/>
                  <a:gd name="T48" fmla="*/ 567 w 738"/>
                  <a:gd name="T49" fmla="*/ 807 h 1229"/>
                  <a:gd name="T50" fmla="*/ 266 w 738"/>
                  <a:gd name="T51" fmla="*/ 345 h 1229"/>
                  <a:gd name="T52" fmla="*/ 336 w 738"/>
                  <a:gd name="T53" fmla="*/ 79 h 1229"/>
                  <a:gd name="T54" fmla="*/ 57 w 738"/>
                  <a:gd name="T55" fmla="*/ 0 h 1229"/>
                  <a:gd name="T56" fmla="*/ 49 w 738"/>
                  <a:gd name="T57" fmla="*/ 16 h 1229"/>
                  <a:gd name="T58" fmla="*/ 0 w 738"/>
                  <a:gd name="T59" fmla="*/ 134 h 1229"/>
                  <a:gd name="T60" fmla="*/ 22 w 738"/>
                  <a:gd name="T61" fmla="*/ 205 h 1229"/>
                  <a:gd name="T62" fmla="*/ 22 w 738"/>
                  <a:gd name="T63" fmla="*/ 205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8"/>
                  <a:gd name="T97" fmla="*/ 0 h 1229"/>
                  <a:gd name="T98" fmla="*/ 738 w 738"/>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8" h="1229">
                    <a:moveTo>
                      <a:pt x="26" y="250"/>
                    </a:moveTo>
                    <a:lnTo>
                      <a:pt x="5" y="345"/>
                    </a:lnTo>
                    <a:lnTo>
                      <a:pt x="76" y="499"/>
                    </a:lnTo>
                    <a:lnTo>
                      <a:pt x="89" y="489"/>
                    </a:lnTo>
                    <a:lnTo>
                      <a:pt x="110" y="554"/>
                    </a:lnTo>
                    <a:lnTo>
                      <a:pt x="76" y="509"/>
                    </a:lnTo>
                    <a:lnTo>
                      <a:pt x="68" y="580"/>
                    </a:lnTo>
                    <a:lnTo>
                      <a:pt x="107" y="624"/>
                    </a:lnTo>
                    <a:lnTo>
                      <a:pt x="81" y="683"/>
                    </a:lnTo>
                    <a:lnTo>
                      <a:pt x="158" y="847"/>
                    </a:lnTo>
                    <a:lnTo>
                      <a:pt x="141" y="907"/>
                    </a:lnTo>
                    <a:lnTo>
                      <a:pt x="243" y="954"/>
                    </a:lnTo>
                    <a:lnTo>
                      <a:pt x="280" y="1002"/>
                    </a:lnTo>
                    <a:lnTo>
                      <a:pt x="322" y="1018"/>
                    </a:lnTo>
                    <a:lnTo>
                      <a:pt x="323" y="1048"/>
                    </a:lnTo>
                    <a:lnTo>
                      <a:pt x="351" y="1054"/>
                    </a:lnTo>
                    <a:lnTo>
                      <a:pt x="411" y="1148"/>
                    </a:lnTo>
                    <a:lnTo>
                      <a:pt x="411" y="1214"/>
                    </a:lnTo>
                    <a:lnTo>
                      <a:pt x="673" y="1229"/>
                    </a:lnTo>
                    <a:lnTo>
                      <a:pt x="657" y="1201"/>
                    </a:lnTo>
                    <a:lnTo>
                      <a:pt x="665" y="1163"/>
                    </a:lnTo>
                    <a:lnTo>
                      <a:pt x="707" y="1095"/>
                    </a:lnTo>
                    <a:lnTo>
                      <a:pt x="738" y="1077"/>
                    </a:lnTo>
                    <a:lnTo>
                      <a:pt x="720" y="1052"/>
                    </a:lnTo>
                    <a:lnTo>
                      <a:pt x="707" y="986"/>
                    </a:lnTo>
                    <a:lnTo>
                      <a:pt x="332" y="423"/>
                    </a:lnTo>
                    <a:lnTo>
                      <a:pt x="419" y="96"/>
                    </a:lnTo>
                    <a:lnTo>
                      <a:pt x="71" y="0"/>
                    </a:lnTo>
                    <a:lnTo>
                      <a:pt x="61" y="20"/>
                    </a:lnTo>
                    <a:lnTo>
                      <a:pt x="0" y="164"/>
                    </a:lnTo>
                    <a:lnTo>
                      <a:pt x="26" y="2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4" name="Freeform 36"/>
              <p:cNvSpPr>
                <a:spLocks/>
              </p:cNvSpPr>
              <p:nvPr/>
            </p:nvSpPr>
            <p:spPr bwMode="auto">
              <a:xfrm>
                <a:off x="1210" y="1430"/>
                <a:ext cx="558" cy="846"/>
              </a:xfrm>
              <a:custGeom>
                <a:avLst/>
                <a:gdLst>
                  <a:gd name="T0" fmla="*/ 0 w 591"/>
                  <a:gd name="T1" fmla="*/ 267 h 890"/>
                  <a:gd name="T2" fmla="*/ 301 w 591"/>
                  <a:gd name="T3" fmla="*/ 726 h 890"/>
                  <a:gd name="T4" fmla="*/ 312 w 591"/>
                  <a:gd name="T5" fmla="*/ 629 h 890"/>
                  <a:gd name="T6" fmla="*/ 329 w 591"/>
                  <a:gd name="T7" fmla="*/ 624 h 890"/>
                  <a:gd name="T8" fmla="*/ 357 w 591"/>
                  <a:gd name="T9" fmla="*/ 641 h 890"/>
                  <a:gd name="T10" fmla="*/ 382 w 591"/>
                  <a:gd name="T11" fmla="*/ 553 h 890"/>
                  <a:gd name="T12" fmla="*/ 473 w 591"/>
                  <a:gd name="T13" fmla="*/ 92 h 890"/>
                  <a:gd name="T14" fmla="*/ 271 w 591"/>
                  <a:gd name="T15" fmla="*/ 48 h 890"/>
                  <a:gd name="T16" fmla="*/ 70 w 591"/>
                  <a:gd name="T17" fmla="*/ 0 h 890"/>
                  <a:gd name="T18" fmla="*/ 0 w 591"/>
                  <a:gd name="T19" fmla="*/ 267 h 890"/>
                  <a:gd name="T20" fmla="*/ 0 w 591"/>
                  <a:gd name="T21" fmla="*/ 267 h 8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1"/>
                  <a:gd name="T34" fmla="*/ 0 h 890"/>
                  <a:gd name="T35" fmla="*/ 591 w 591"/>
                  <a:gd name="T36" fmla="*/ 890 h 89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1" h="890">
                    <a:moveTo>
                      <a:pt x="0" y="327"/>
                    </a:moveTo>
                    <a:lnTo>
                      <a:pt x="375" y="890"/>
                    </a:lnTo>
                    <a:lnTo>
                      <a:pt x="390" y="770"/>
                    </a:lnTo>
                    <a:lnTo>
                      <a:pt x="411" y="764"/>
                    </a:lnTo>
                    <a:lnTo>
                      <a:pt x="446" y="785"/>
                    </a:lnTo>
                    <a:lnTo>
                      <a:pt x="477" y="678"/>
                    </a:lnTo>
                    <a:lnTo>
                      <a:pt x="591" y="113"/>
                    </a:lnTo>
                    <a:lnTo>
                      <a:pt x="338" y="60"/>
                    </a:lnTo>
                    <a:lnTo>
                      <a:pt x="87" y="0"/>
                    </a:lnTo>
                    <a:lnTo>
                      <a:pt x="0" y="32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5" name="Freeform 37"/>
              <p:cNvSpPr>
                <a:spLocks/>
              </p:cNvSpPr>
              <p:nvPr/>
            </p:nvSpPr>
            <p:spPr bwMode="auto">
              <a:xfrm>
                <a:off x="1530" y="750"/>
                <a:ext cx="526" cy="831"/>
              </a:xfrm>
              <a:custGeom>
                <a:avLst/>
                <a:gdLst>
                  <a:gd name="T0" fmla="*/ 0 w 557"/>
                  <a:gd name="T1" fmla="*/ 636 h 873"/>
                  <a:gd name="T2" fmla="*/ 36 w 557"/>
                  <a:gd name="T3" fmla="*/ 484 h 873"/>
                  <a:gd name="T4" fmla="*/ 54 w 557"/>
                  <a:gd name="T5" fmla="*/ 441 h 873"/>
                  <a:gd name="T6" fmla="*/ 38 w 557"/>
                  <a:gd name="T7" fmla="*/ 423 h 873"/>
                  <a:gd name="T8" fmla="*/ 41 w 557"/>
                  <a:gd name="T9" fmla="*/ 404 h 873"/>
                  <a:gd name="T10" fmla="*/ 69 w 557"/>
                  <a:gd name="T11" fmla="*/ 379 h 873"/>
                  <a:gd name="T12" fmla="*/ 113 w 557"/>
                  <a:gd name="T13" fmla="*/ 310 h 873"/>
                  <a:gd name="T14" fmla="*/ 98 w 557"/>
                  <a:gd name="T15" fmla="*/ 287 h 873"/>
                  <a:gd name="T16" fmla="*/ 92 w 557"/>
                  <a:gd name="T17" fmla="*/ 271 h 873"/>
                  <a:gd name="T18" fmla="*/ 93 w 557"/>
                  <a:gd name="T19" fmla="*/ 232 h 873"/>
                  <a:gd name="T20" fmla="*/ 148 w 557"/>
                  <a:gd name="T21" fmla="*/ 0 h 873"/>
                  <a:gd name="T22" fmla="*/ 206 w 557"/>
                  <a:gd name="T23" fmla="*/ 11 h 873"/>
                  <a:gd name="T24" fmla="*/ 187 w 557"/>
                  <a:gd name="T25" fmla="*/ 104 h 873"/>
                  <a:gd name="T26" fmla="*/ 200 w 557"/>
                  <a:gd name="T27" fmla="*/ 135 h 873"/>
                  <a:gd name="T28" fmla="*/ 201 w 557"/>
                  <a:gd name="T29" fmla="*/ 155 h 873"/>
                  <a:gd name="T30" fmla="*/ 194 w 557"/>
                  <a:gd name="T31" fmla="*/ 160 h 873"/>
                  <a:gd name="T32" fmla="*/ 216 w 557"/>
                  <a:gd name="T33" fmla="*/ 180 h 873"/>
                  <a:gd name="T34" fmla="*/ 239 w 557"/>
                  <a:gd name="T35" fmla="*/ 239 h 873"/>
                  <a:gd name="T36" fmla="*/ 248 w 557"/>
                  <a:gd name="T37" fmla="*/ 292 h 873"/>
                  <a:gd name="T38" fmla="*/ 250 w 557"/>
                  <a:gd name="T39" fmla="*/ 319 h 873"/>
                  <a:gd name="T40" fmla="*/ 234 w 557"/>
                  <a:gd name="T41" fmla="*/ 346 h 873"/>
                  <a:gd name="T42" fmla="*/ 246 w 557"/>
                  <a:gd name="T43" fmla="*/ 357 h 873"/>
                  <a:gd name="T44" fmla="*/ 278 w 557"/>
                  <a:gd name="T45" fmla="*/ 340 h 873"/>
                  <a:gd name="T46" fmla="*/ 297 w 557"/>
                  <a:gd name="T47" fmla="*/ 432 h 873"/>
                  <a:gd name="T48" fmla="*/ 312 w 557"/>
                  <a:gd name="T49" fmla="*/ 436 h 873"/>
                  <a:gd name="T50" fmla="*/ 314 w 557"/>
                  <a:gd name="T51" fmla="*/ 462 h 873"/>
                  <a:gd name="T52" fmla="*/ 354 w 557"/>
                  <a:gd name="T53" fmla="*/ 473 h 873"/>
                  <a:gd name="T54" fmla="*/ 416 w 557"/>
                  <a:gd name="T55" fmla="*/ 475 h 873"/>
                  <a:gd name="T56" fmla="*/ 443 w 557"/>
                  <a:gd name="T57" fmla="*/ 486 h 873"/>
                  <a:gd name="T58" fmla="*/ 404 w 557"/>
                  <a:gd name="T59" fmla="*/ 717 h 873"/>
                  <a:gd name="T60" fmla="*/ 201 w 557"/>
                  <a:gd name="T61" fmla="*/ 679 h 873"/>
                  <a:gd name="T62" fmla="*/ 0 w 557"/>
                  <a:gd name="T63" fmla="*/ 636 h 873"/>
                  <a:gd name="T64" fmla="*/ 0 w 557"/>
                  <a:gd name="T65" fmla="*/ 636 h 87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3"/>
                  <a:gd name="T101" fmla="*/ 557 w 557"/>
                  <a:gd name="T102" fmla="*/ 873 h 87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3">
                    <a:moveTo>
                      <a:pt x="0" y="774"/>
                    </a:moveTo>
                    <a:lnTo>
                      <a:pt x="45" y="589"/>
                    </a:lnTo>
                    <a:lnTo>
                      <a:pt x="68" y="537"/>
                    </a:lnTo>
                    <a:lnTo>
                      <a:pt x="47" y="515"/>
                    </a:lnTo>
                    <a:lnTo>
                      <a:pt x="52" y="492"/>
                    </a:lnTo>
                    <a:lnTo>
                      <a:pt x="87" y="461"/>
                    </a:lnTo>
                    <a:lnTo>
                      <a:pt x="142" y="377"/>
                    </a:lnTo>
                    <a:lnTo>
                      <a:pt x="123" y="350"/>
                    </a:lnTo>
                    <a:lnTo>
                      <a:pt x="115" y="330"/>
                    </a:lnTo>
                    <a:lnTo>
                      <a:pt x="118" y="283"/>
                    </a:lnTo>
                    <a:lnTo>
                      <a:pt x="186" y="0"/>
                    </a:lnTo>
                    <a:lnTo>
                      <a:pt x="259" y="15"/>
                    </a:lnTo>
                    <a:lnTo>
                      <a:pt x="235" y="126"/>
                    </a:lnTo>
                    <a:lnTo>
                      <a:pt x="251" y="165"/>
                    </a:lnTo>
                    <a:lnTo>
                      <a:pt x="253" y="189"/>
                    </a:lnTo>
                    <a:lnTo>
                      <a:pt x="244" y="194"/>
                    </a:lnTo>
                    <a:lnTo>
                      <a:pt x="272" y="220"/>
                    </a:lnTo>
                    <a:lnTo>
                      <a:pt x="301" y="291"/>
                    </a:lnTo>
                    <a:lnTo>
                      <a:pt x="311" y="355"/>
                    </a:lnTo>
                    <a:lnTo>
                      <a:pt x="316" y="389"/>
                    </a:lnTo>
                    <a:lnTo>
                      <a:pt x="295" y="421"/>
                    </a:lnTo>
                    <a:lnTo>
                      <a:pt x="309" y="435"/>
                    </a:lnTo>
                    <a:lnTo>
                      <a:pt x="348" y="414"/>
                    </a:lnTo>
                    <a:lnTo>
                      <a:pt x="374" y="526"/>
                    </a:lnTo>
                    <a:lnTo>
                      <a:pt x="392" y="531"/>
                    </a:lnTo>
                    <a:lnTo>
                      <a:pt x="395" y="563"/>
                    </a:lnTo>
                    <a:lnTo>
                      <a:pt x="445" y="576"/>
                    </a:lnTo>
                    <a:lnTo>
                      <a:pt x="523" y="578"/>
                    </a:lnTo>
                    <a:lnTo>
                      <a:pt x="557" y="593"/>
                    </a:lnTo>
                    <a:lnTo>
                      <a:pt x="508" y="873"/>
                    </a:lnTo>
                    <a:lnTo>
                      <a:pt x="253" y="827"/>
                    </a:lnTo>
                    <a:lnTo>
                      <a:pt x="0" y="77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6" name="Freeform 38"/>
              <p:cNvSpPr>
                <a:spLocks/>
              </p:cNvSpPr>
              <p:nvPr/>
            </p:nvSpPr>
            <p:spPr bwMode="auto">
              <a:xfrm>
                <a:off x="1752" y="765"/>
                <a:ext cx="901" cy="561"/>
              </a:xfrm>
              <a:custGeom>
                <a:avLst/>
                <a:gdLst>
                  <a:gd name="T0" fmla="*/ 12 w 952"/>
                  <a:gd name="T1" fmla="*/ 124 h 590"/>
                  <a:gd name="T2" fmla="*/ 14 w 952"/>
                  <a:gd name="T3" fmla="*/ 144 h 590"/>
                  <a:gd name="T4" fmla="*/ 9 w 952"/>
                  <a:gd name="T5" fmla="*/ 148 h 590"/>
                  <a:gd name="T6" fmla="*/ 29 w 952"/>
                  <a:gd name="T7" fmla="*/ 169 h 590"/>
                  <a:gd name="T8" fmla="*/ 53 w 952"/>
                  <a:gd name="T9" fmla="*/ 228 h 590"/>
                  <a:gd name="T10" fmla="*/ 61 w 952"/>
                  <a:gd name="T11" fmla="*/ 280 h 590"/>
                  <a:gd name="T12" fmla="*/ 65 w 952"/>
                  <a:gd name="T13" fmla="*/ 308 h 590"/>
                  <a:gd name="T14" fmla="*/ 48 w 952"/>
                  <a:gd name="T15" fmla="*/ 334 h 590"/>
                  <a:gd name="T16" fmla="*/ 59 w 952"/>
                  <a:gd name="T17" fmla="*/ 346 h 590"/>
                  <a:gd name="T18" fmla="*/ 90 w 952"/>
                  <a:gd name="T19" fmla="*/ 329 h 590"/>
                  <a:gd name="T20" fmla="*/ 111 w 952"/>
                  <a:gd name="T21" fmla="*/ 421 h 590"/>
                  <a:gd name="T22" fmla="*/ 125 w 952"/>
                  <a:gd name="T23" fmla="*/ 426 h 590"/>
                  <a:gd name="T24" fmla="*/ 128 w 952"/>
                  <a:gd name="T25" fmla="*/ 451 h 590"/>
                  <a:gd name="T26" fmla="*/ 139 w 952"/>
                  <a:gd name="T27" fmla="*/ 465 h 590"/>
                  <a:gd name="T28" fmla="*/ 168 w 952"/>
                  <a:gd name="T29" fmla="*/ 462 h 590"/>
                  <a:gd name="T30" fmla="*/ 230 w 952"/>
                  <a:gd name="T31" fmla="*/ 464 h 590"/>
                  <a:gd name="T32" fmla="*/ 256 w 952"/>
                  <a:gd name="T33" fmla="*/ 476 h 590"/>
                  <a:gd name="T34" fmla="*/ 266 w 952"/>
                  <a:gd name="T35" fmla="*/ 428 h 590"/>
                  <a:gd name="T36" fmla="*/ 472 w 952"/>
                  <a:gd name="T37" fmla="*/ 460 h 590"/>
                  <a:gd name="T38" fmla="*/ 725 w 952"/>
                  <a:gd name="T39" fmla="*/ 486 h 590"/>
                  <a:gd name="T40" fmla="*/ 735 w 952"/>
                  <a:gd name="T41" fmla="*/ 398 h 590"/>
                  <a:gd name="T42" fmla="*/ 761 w 952"/>
                  <a:gd name="T43" fmla="*/ 114 h 590"/>
                  <a:gd name="T44" fmla="*/ 423 w 952"/>
                  <a:gd name="T45" fmla="*/ 74 h 590"/>
                  <a:gd name="T46" fmla="*/ 255 w 952"/>
                  <a:gd name="T47" fmla="*/ 46 h 590"/>
                  <a:gd name="T48" fmla="*/ 20 w 952"/>
                  <a:gd name="T49" fmla="*/ 0 h 590"/>
                  <a:gd name="T50" fmla="*/ 0 w 952"/>
                  <a:gd name="T51" fmla="*/ 91 h 590"/>
                  <a:gd name="T52" fmla="*/ 12 w 952"/>
                  <a:gd name="T53" fmla="*/ 124 h 590"/>
                  <a:gd name="T54" fmla="*/ 12 w 952"/>
                  <a:gd name="T55" fmla="*/ 124 h 59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90"/>
                  <a:gd name="T86" fmla="*/ 952 w 952"/>
                  <a:gd name="T87" fmla="*/ 590 h 59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90">
                    <a:moveTo>
                      <a:pt x="16" y="150"/>
                    </a:moveTo>
                    <a:lnTo>
                      <a:pt x="18" y="174"/>
                    </a:lnTo>
                    <a:lnTo>
                      <a:pt x="9" y="179"/>
                    </a:lnTo>
                    <a:lnTo>
                      <a:pt x="37" y="205"/>
                    </a:lnTo>
                    <a:lnTo>
                      <a:pt x="66" y="276"/>
                    </a:lnTo>
                    <a:lnTo>
                      <a:pt x="76" y="340"/>
                    </a:lnTo>
                    <a:lnTo>
                      <a:pt x="81" y="374"/>
                    </a:lnTo>
                    <a:lnTo>
                      <a:pt x="60" y="406"/>
                    </a:lnTo>
                    <a:lnTo>
                      <a:pt x="74" y="420"/>
                    </a:lnTo>
                    <a:lnTo>
                      <a:pt x="113" y="399"/>
                    </a:lnTo>
                    <a:lnTo>
                      <a:pt x="139" y="511"/>
                    </a:lnTo>
                    <a:lnTo>
                      <a:pt x="157" y="516"/>
                    </a:lnTo>
                    <a:lnTo>
                      <a:pt x="160" y="548"/>
                    </a:lnTo>
                    <a:lnTo>
                      <a:pt x="173" y="565"/>
                    </a:lnTo>
                    <a:lnTo>
                      <a:pt x="210" y="561"/>
                    </a:lnTo>
                    <a:lnTo>
                      <a:pt x="288" y="563"/>
                    </a:lnTo>
                    <a:lnTo>
                      <a:pt x="322" y="578"/>
                    </a:lnTo>
                    <a:lnTo>
                      <a:pt x="332" y="519"/>
                    </a:lnTo>
                    <a:lnTo>
                      <a:pt x="591" y="558"/>
                    </a:lnTo>
                    <a:lnTo>
                      <a:pt x="908" y="590"/>
                    </a:lnTo>
                    <a:lnTo>
                      <a:pt x="919" y="484"/>
                    </a:lnTo>
                    <a:lnTo>
                      <a:pt x="952" y="139"/>
                    </a:lnTo>
                    <a:lnTo>
                      <a:pt x="529" y="90"/>
                    </a:lnTo>
                    <a:lnTo>
                      <a:pt x="320" y="56"/>
                    </a:lnTo>
                    <a:lnTo>
                      <a:pt x="24" y="0"/>
                    </a:lnTo>
                    <a:lnTo>
                      <a:pt x="0" y="111"/>
                    </a:lnTo>
                    <a:lnTo>
                      <a:pt x="16" y="15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7" name="Freeform 39"/>
              <p:cNvSpPr>
                <a:spLocks/>
              </p:cNvSpPr>
              <p:nvPr/>
            </p:nvSpPr>
            <p:spPr bwMode="auto">
              <a:xfrm>
                <a:off x="1495" y="2075"/>
                <a:ext cx="599" cy="681"/>
              </a:xfrm>
              <a:custGeom>
                <a:avLst/>
                <a:gdLst>
                  <a:gd name="T0" fmla="*/ 32 w 634"/>
                  <a:gd name="T1" fmla="*/ 373 h 716"/>
                  <a:gd name="T2" fmla="*/ 20 w 634"/>
                  <a:gd name="T3" fmla="*/ 349 h 716"/>
                  <a:gd name="T4" fmla="*/ 25 w 634"/>
                  <a:gd name="T5" fmla="*/ 319 h 716"/>
                  <a:gd name="T6" fmla="*/ 59 w 634"/>
                  <a:gd name="T7" fmla="*/ 263 h 716"/>
                  <a:gd name="T8" fmla="*/ 84 w 634"/>
                  <a:gd name="T9" fmla="*/ 248 h 716"/>
                  <a:gd name="T10" fmla="*/ 69 w 634"/>
                  <a:gd name="T11" fmla="*/ 227 h 716"/>
                  <a:gd name="T12" fmla="*/ 59 w 634"/>
                  <a:gd name="T13" fmla="*/ 174 h 716"/>
                  <a:gd name="T14" fmla="*/ 71 w 634"/>
                  <a:gd name="T15" fmla="*/ 76 h 716"/>
                  <a:gd name="T16" fmla="*/ 88 w 634"/>
                  <a:gd name="T17" fmla="*/ 70 h 716"/>
                  <a:gd name="T18" fmla="*/ 115 w 634"/>
                  <a:gd name="T19" fmla="*/ 88 h 716"/>
                  <a:gd name="T20" fmla="*/ 140 w 634"/>
                  <a:gd name="T21" fmla="*/ 0 h 716"/>
                  <a:gd name="T22" fmla="*/ 505 w 634"/>
                  <a:gd name="T23" fmla="*/ 62 h 716"/>
                  <a:gd name="T24" fmla="*/ 429 w 634"/>
                  <a:gd name="T25" fmla="*/ 586 h 716"/>
                  <a:gd name="T26" fmla="*/ 317 w 634"/>
                  <a:gd name="T27" fmla="*/ 570 h 716"/>
                  <a:gd name="T28" fmla="*/ 248 w 634"/>
                  <a:gd name="T29" fmla="*/ 550 h 716"/>
                  <a:gd name="T30" fmla="*/ 105 w 634"/>
                  <a:gd name="T31" fmla="*/ 492 h 716"/>
                  <a:gd name="T32" fmla="*/ 0 w 634"/>
                  <a:gd name="T33" fmla="*/ 401 h 716"/>
                  <a:gd name="T34" fmla="*/ 32 w 634"/>
                  <a:gd name="T35" fmla="*/ 373 h 716"/>
                  <a:gd name="T36" fmla="*/ 32 w 634"/>
                  <a:gd name="T37" fmla="*/ 373 h 7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4"/>
                  <a:gd name="T58" fmla="*/ 0 h 716"/>
                  <a:gd name="T59" fmla="*/ 634 w 634"/>
                  <a:gd name="T60" fmla="*/ 716 h 7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4" h="716">
                    <a:moveTo>
                      <a:pt x="40" y="455"/>
                    </a:moveTo>
                    <a:lnTo>
                      <a:pt x="24" y="427"/>
                    </a:lnTo>
                    <a:lnTo>
                      <a:pt x="32" y="389"/>
                    </a:lnTo>
                    <a:lnTo>
                      <a:pt x="74" y="321"/>
                    </a:lnTo>
                    <a:lnTo>
                      <a:pt x="105" y="303"/>
                    </a:lnTo>
                    <a:lnTo>
                      <a:pt x="87" y="278"/>
                    </a:lnTo>
                    <a:lnTo>
                      <a:pt x="74" y="212"/>
                    </a:lnTo>
                    <a:lnTo>
                      <a:pt x="89" y="92"/>
                    </a:lnTo>
                    <a:lnTo>
                      <a:pt x="110" y="86"/>
                    </a:lnTo>
                    <a:lnTo>
                      <a:pt x="145" y="107"/>
                    </a:lnTo>
                    <a:lnTo>
                      <a:pt x="176" y="0"/>
                    </a:lnTo>
                    <a:lnTo>
                      <a:pt x="634" y="76"/>
                    </a:lnTo>
                    <a:lnTo>
                      <a:pt x="539" y="716"/>
                    </a:lnTo>
                    <a:lnTo>
                      <a:pt x="398" y="696"/>
                    </a:lnTo>
                    <a:lnTo>
                      <a:pt x="311" y="672"/>
                    </a:lnTo>
                    <a:lnTo>
                      <a:pt x="131" y="601"/>
                    </a:lnTo>
                    <a:lnTo>
                      <a:pt x="0" y="491"/>
                    </a:lnTo>
                    <a:lnTo>
                      <a:pt x="40" y="4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8" name="Freeform 40"/>
              <p:cNvSpPr>
                <a:spLocks/>
              </p:cNvSpPr>
              <p:nvPr/>
            </p:nvSpPr>
            <p:spPr bwMode="auto">
              <a:xfrm>
                <a:off x="1992" y="1259"/>
                <a:ext cx="618" cy="499"/>
              </a:xfrm>
              <a:custGeom>
                <a:avLst/>
                <a:gdLst>
                  <a:gd name="T0" fmla="*/ 0 w 654"/>
                  <a:gd name="T1" fmla="*/ 366 h 526"/>
                  <a:gd name="T2" fmla="*/ 62 w 654"/>
                  <a:gd name="T3" fmla="*/ 0 h 526"/>
                  <a:gd name="T4" fmla="*/ 267 w 654"/>
                  <a:gd name="T5" fmla="*/ 31 h 526"/>
                  <a:gd name="T6" fmla="*/ 522 w 654"/>
                  <a:gd name="T7" fmla="*/ 58 h 526"/>
                  <a:gd name="T8" fmla="*/ 505 w 654"/>
                  <a:gd name="T9" fmla="*/ 243 h 526"/>
                  <a:gd name="T10" fmla="*/ 488 w 654"/>
                  <a:gd name="T11" fmla="*/ 426 h 526"/>
                  <a:gd name="T12" fmla="*/ 140 w 654"/>
                  <a:gd name="T13" fmla="*/ 388 h 526"/>
                  <a:gd name="T14" fmla="*/ 0 w 654"/>
                  <a:gd name="T15" fmla="*/ 366 h 526"/>
                  <a:gd name="T16" fmla="*/ 0 w 654"/>
                  <a:gd name="T17" fmla="*/ 366 h 5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4"/>
                  <a:gd name="T28" fmla="*/ 0 h 526"/>
                  <a:gd name="T29" fmla="*/ 654 w 654"/>
                  <a:gd name="T30" fmla="*/ 526 h 5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4" h="526">
                    <a:moveTo>
                      <a:pt x="0" y="452"/>
                    </a:moveTo>
                    <a:lnTo>
                      <a:pt x="78" y="0"/>
                    </a:lnTo>
                    <a:lnTo>
                      <a:pt x="337" y="39"/>
                    </a:lnTo>
                    <a:lnTo>
                      <a:pt x="654" y="71"/>
                    </a:lnTo>
                    <a:lnTo>
                      <a:pt x="633" y="300"/>
                    </a:lnTo>
                    <a:lnTo>
                      <a:pt x="612" y="526"/>
                    </a:lnTo>
                    <a:lnTo>
                      <a:pt x="176" y="479"/>
                    </a:lnTo>
                    <a:lnTo>
                      <a:pt x="0" y="45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49" name="Freeform 41"/>
              <p:cNvSpPr>
                <a:spLocks/>
              </p:cNvSpPr>
              <p:nvPr/>
            </p:nvSpPr>
            <p:spPr bwMode="auto">
              <a:xfrm>
                <a:off x="2094" y="1714"/>
                <a:ext cx="642" cy="493"/>
              </a:xfrm>
              <a:custGeom>
                <a:avLst/>
                <a:gdLst>
                  <a:gd name="T0" fmla="*/ 55 w 679"/>
                  <a:gd name="T1" fmla="*/ 0 h 522"/>
                  <a:gd name="T2" fmla="*/ 403 w 679"/>
                  <a:gd name="T3" fmla="*/ 39 h 522"/>
                  <a:gd name="T4" fmla="*/ 543 w 679"/>
                  <a:gd name="T5" fmla="*/ 51 h 522"/>
                  <a:gd name="T6" fmla="*/ 535 w 679"/>
                  <a:gd name="T7" fmla="*/ 144 h 522"/>
                  <a:gd name="T8" fmla="*/ 518 w 679"/>
                  <a:gd name="T9" fmla="*/ 428 h 522"/>
                  <a:gd name="T10" fmla="*/ 447 w 679"/>
                  <a:gd name="T11" fmla="*/ 424 h 522"/>
                  <a:gd name="T12" fmla="*/ 224 w 679"/>
                  <a:gd name="T13" fmla="*/ 404 h 522"/>
                  <a:gd name="T14" fmla="*/ 0 w 679"/>
                  <a:gd name="T15" fmla="*/ 373 h 522"/>
                  <a:gd name="T16" fmla="*/ 55 w 679"/>
                  <a:gd name="T17" fmla="*/ 0 h 522"/>
                  <a:gd name="T18" fmla="*/ 55 w 679"/>
                  <a:gd name="T19" fmla="*/ 0 h 5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9"/>
                  <a:gd name="T31" fmla="*/ 0 h 522"/>
                  <a:gd name="T32" fmla="*/ 679 w 679"/>
                  <a:gd name="T33" fmla="*/ 522 h 5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9" h="522">
                    <a:moveTo>
                      <a:pt x="68" y="0"/>
                    </a:moveTo>
                    <a:lnTo>
                      <a:pt x="504" y="47"/>
                    </a:lnTo>
                    <a:lnTo>
                      <a:pt x="679" y="63"/>
                    </a:lnTo>
                    <a:lnTo>
                      <a:pt x="671" y="175"/>
                    </a:lnTo>
                    <a:lnTo>
                      <a:pt x="648" y="522"/>
                    </a:lnTo>
                    <a:lnTo>
                      <a:pt x="559" y="515"/>
                    </a:lnTo>
                    <a:lnTo>
                      <a:pt x="280" y="491"/>
                    </a:lnTo>
                    <a:lnTo>
                      <a:pt x="0" y="455"/>
                    </a:lnTo>
                    <a:lnTo>
                      <a:pt x="68"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0" name="Freeform 42"/>
              <p:cNvSpPr>
                <a:spLocks/>
              </p:cNvSpPr>
              <p:nvPr/>
            </p:nvSpPr>
            <p:spPr bwMode="auto">
              <a:xfrm>
                <a:off x="2004" y="2147"/>
                <a:ext cx="618" cy="620"/>
              </a:xfrm>
              <a:custGeom>
                <a:avLst/>
                <a:gdLst>
                  <a:gd name="T0" fmla="*/ 65 w 654"/>
                  <a:gd name="T1" fmla="*/ 535 h 651"/>
                  <a:gd name="T2" fmla="*/ 73 w 654"/>
                  <a:gd name="T3" fmla="*/ 495 h 651"/>
                  <a:gd name="T4" fmla="*/ 203 w 654"/>
                  <a:gd name="T5" fmla="*/ 512 h 651"/>
                  <a:gd name="T6" fmla="*/ 196 w 654"/>
                  <a:gd name="T7" fmla="*/ 492 h 651"/>
                  <a:gd name="T8" fmla="*/ 479 w 654"/>
                  <a:gd name="T9" fmla="*/ 519 h 651"/>
                  <a:gd name="T10" fmla="*/ 522 w 654"/>
                  <a:gd name="T11" fmla="*/ 49 h 651"/>
                  <a:gd name="T12" fmla="*/ 300 w 654"/>
                  <a:gd name="T13" fmla="*/ 29 h 651"/>
                  <a:gd name="T14" fmla="*/ 76 w 654"/>
                  <a:gd name="T15" fmla="*/ 0 h 651"/>
                  <a:gd name="T16" fmla="*/ 0 w 654"/>
                  <a:gd name="T17" fmla="*/ 527 h 651"/>
                  <a:gd name="T18" fmla="*/ 65 w 654"/>
                  <a:gd name="T19" fmla="*/ 535 h 651"/>
                  <a:gd name="T20" fmla="*/ 65 w 654"/>
                  <a:gd name="T21" fmla="*/ 535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1" y="602"/>
                    </a:lnTo>
                    <a:lnTo>
                      <a:pt x="254" y="623"/>
                    </a:lnTo>
                    <a:lnTo>
                      <a:pt x="246" y="599"/>
                    </a:lnTo>
                    <a:lnTo>
                      <a:pt x="601" y="631"/>
                    </a:lnTo>
                    <a:lnTo>
                      <a:pt x="654" y="60"/>
                    </a:lnTo>
                    <a:lnTo>
                      <a:pt x="375" y="36"/>
                    </a:lnTo>
                    <a:lnTo>
                      <a:pt x="95" y="0"/>
                    </a:lnTo>
                    <a:lnTo>
                      <a:pt x="0" y="640"/>
                    </a:lnTo>
                    <a:lnTo>
                      <a:pt x="82" y="65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1" name="Freeform 43"/>
              <p:cNvSpPr>
                <a:spLocks/>
              </p:cNvSpPr>
              <p:nvPr/>
            </p:nvSpPr>
            <p:spPr bwMode="auto">
              <a:xfrm>
                <a:off x="2237" y="2261"/>
                <a:ext cx="1232" cy="1165"/>
              </a:xfrm>
              <a:custGeom>
                <a:avLst/>
                <a:gdLst>
                  <a:gd name="T0" fmla="*/ 0 w 1302"/>
                  <a:gd name="T1" fmla="*/ 393 h 1225"/>
                  <a:gd name="T2" fmla="*/ 285 w 1302"/>
                  <a:gd name="T3" fmla="*/ 417 h 1225"/>
                  <a:gd name="T4" fmla="*/ 321 w 1302"/>
                  <a:gd name="T5" fmla="*/ 0 h 1225"/>
                  <a:gd name="T6" fmla="*/ 548 w 1302"/>
                  <a:gd name="T7" fmla="*/ 12 h 1225"/>
                  <a:gd name="T8" fmla="*/ 539 w 1302"/>
                  <a:gd name="T9" fmla="*/ 193 h 1225"/>
                  <a:gd name="T10" fmla="*/ 563 w 1302"/>
                  <a:gd name="T11" fmla="*/ 212 h 1225"/>
                  <a:gd name="T12" fmla="*/ 582 w 1302"/>
                  <a:gd name="T13" fmla="*/ 212 h 1225"/>
                  <a:gd name="T14" fmla="*/ 598 w 1302"/>
                  <a:gd name="T15" fmla="*/ 229 h 1225"/>
                  <a:gd name="T16" fmla="*/ 633 w 1302"/>
                  <a:gd name="T17" fmla="*/ 237 h 1225"/>
                  <a:gd name="T18" fmla="*/ 700 w 1302"/>
                  <a:gd name="T19" fmla="*/ 268 h 1225"/>
                  <a:gd name="T20" fmla="*/ 713 w 1302"/>
                  <a:gd name="T21" fmla="*/ 255 h 1225"/>
                  <a:gd name="T22" fmla="*/ 756 w 1302"/>
                  <a:gd name="T23" fmla="*/ 279 h 1225"/>
                  <a:gd name="T24" fmla="*/ 814 w 1302"/>
                  <a:gd name="T25" fmla="*/ 279 h 1225"/>
                  <a:gd name="T26" fmla="*/ 856 w 1302"/>
                  <a:gd name="T27" fmla="*/ 268 h 1225"/>
                  <a:gd name="T28" fmla="*/ 910 w 1302"/>
                  <a:gd name="T29" fmla="*/ 257 h 1225"/>
                  <a:gd name="T30" fmla="*/ 961 w 1302"/>
                  <a:gd name="T31" fmla="*/ 285 h 1225"/>
                  <a:gd name="T32" fmla="*/ 969 w 1302"/>
                  <a:gd name="T33" fmla="*/ 293 h 1225"/>
                  <a:gd name="T34" fmla="*/ 995 w 1302"/>
                  <a:gd name="T35" fmla="*/ 293 h 1225"/>
                  <a:gd name="T36" fmla="*/ 1001 w 1302"/>
                  <a:gd name="T37" fmla="*/ 443 h 1225"/>
                  <a:gd name="T38" fmla="*/ 1041 w 1302"/>
                  <a:gd name="T39" fmla="*/ 515 h 1225"/>
                  <a:gd name="T40" fmla="*/ 1026 w 1302"/>
                  <a:gd name="T41" fmla="*/ 572 h 1225"/>
                  <a:gd name="T42" fmla="*/ 1029 w 1302"/>
                  <a:gd name="T43" fmla="*/ 619 h 1225"/>
                  <a:gd name="T44" fmla="*/ 1010 w 1302"/>
                  <a:gd name="T45" fmla="*/ 643 h 1225"/>
                  <a:gd name="T46" fmla="*/ 1018 w 1302"/>
                  <a:gd name="T47" fmla="*/ 651 h 1225"/>
                  <a:gd name="T48" fmla="*/ 976 w 1302"/>
                  <a:gd name="T49" fmla="*/ 664 h 1225"/>
                  <a:gd name="T50" fmla="*/ 943 w 1302"/>
                  <a:gd name="T51" fmla="*/ 669 h 1225"/>
                  <a:gd name="T52" fmla="*/ 948 w 1302"/>
                  <a:gd name="T53" fmla="*/ 642 h 1225"/>
                  <a:gd name="T54" fmla="*/ 928 w 1302"/>
                  <a:gd name="T55" fmla="*/ 657 h 1225"/>
                  <a:gd name="T56" fmla="*/ 930 w 1302"/>
                  <a:gd name="T57" fmla="*/ 688 h 1225"/>
                  <a:gd name="T58" fmla="*/ 908 w 1302"/>
                  <a:gd name="T59" fmla="*/ 717 h 1225"/>
                  <a:gd name="T60" fmla="*/ 785 w 1302"/>
                  <a:gd name="T61" fmla="*/ 782 h 1225"/>
                  <a:gd name="T62" fmla="*/ 746 w 1302"/>
                  <a:gd name="T63" fmla="*/ 822 h 1225"/>
                  <a:gd name="T64" fmla="*/ 711 w 1302"/>
                  <a:gd name="T65" fmla="*/ 910 h 1225"/>
                  <a:gd name="T66" fmla="*/ 740 w 1302"/>
                  <a:gd name="T67" fmla="*/ 1002 h 1225"/>
                  <a:gd name="T68" fmla="*/ 711 w 1302"/>
                  <a:gd name="T69" fmla="*/ 1002 h 1225"/>
                  <a:gd name="T70" fmla="*/ 580 w 1302"/>
                  <a:gd name="T71" fmla="*/ 955 h 1225"/>
                  <a:gd name="T72" fmla="*/ 565 w 1302"/>
                  <a:gd name="T73" fmla="*/ 914 h 1225"/>
                  <a:gd name="T74" fmla="*/ 549 w 1302"/>
                  <a:gd name="T75" fmla="*/ 896 h 1225"/>
                  <a:gd name="T76" fmla="*/ 546 w 1302"/>
                  <a:gd name="T77" fmla="*/ 845 h 1225"/>
                  <a:gd name="T78" fmla="*/ 520 w 1302"/>
                  <a:gd name="T79" fmla="*/ 825 h 1225"/>
                  <a:gd name="T80" fmla="*/ 447 w 1302"/>
                  <a:gd name="T81" fmla="*/ 686 h 1225"/>
                  <a:gd name="T82" fmla="*/ 414 w 1302"/>
                  <a:gd name="T83" fmla="*/ 659 h 1225"/>
                  <a:gd name="T84" fmla="*/ 403 w 1302"/>
                  <a:gd name="T85" fmla="*/ 637 h 1225"/>
                  <a:gd name="T86" fmla="*/ 300 w 1302"/>
                  <a:gd name="T87" fmla="*/ 631 h 1225"/>
                  <a:gd name="T88" fmla="*/ 242 w 1302"/>
                  <a:gd name="T89" fmla="*/ 697 h 1225"/>
                  <a:gd name="T90" fmla="*/ 147 w 1302"/>
                  <a:gd name="T91" fmla="*/ 629 h 1225"/>
                  <a:gd name="T92" fmla="*/ 121 w 1302"/>
                  <a:gd name="T93" fmla="*/ 534 h 1225"/>
                  <a:gd name="T94" fmla="*/ 29 w 1302"/>
                  <a:gd name="T95" fmla="*/ 443 h 1225"/>
                  <a:gd name="T96" fmla="*/ 19 w 1302"/>
                  <a:gd name="T97" fmla="*/ 416 h 1225"/>
                  <a:gd name="T98" fmla="*/ 8 w 1302"/>
                  <a:gd name="T99" fmla="*/ 412 h 1225"/>
                  <a:gd name="T100" fmla="*/ 0 w 1302"/>
                  <a:gd name="T101" fmla="*/ 393 h 1225"/>
                  <a:gd name="T102" fmla="*/ 0 w 1302"/>
                  <a:gd name="T103" fmla="*/ 393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2"/>
                  <a:gd name="T157" fmla="*/ 0 h 1225"/>
                  <a:gd name="T158" fmla="*/ 1302 w 1302"/>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2" h="1225">
                    <a:moveTo>
                      <a:pt x="0" y="479"/>
                    </a:moveTo>
                    <a:lnTo>
                      <a:pt x="355" y="511"/>
                    </a:lnTo>
                    <a:lnTo>
                      <a:pt x="403" y="0"/>
                    </a:lnTo>
                    <a:lnTo>
                      <a:pt x="685" y="16"/>
                    </a:lnTo>
                    <a:lnTo>
                      <a:pt x="675" y="236"/>
                    </a:lnTo>
                    <a:lnTo>
                      <a:pt x="703" y="259"/>
                    </a:lnTo>
                    <a:lnTo>
                      <a:pt x="729" y="259"/>
                    </a:lnTo>
                    <a:lnTo>
                      <a:pt x="750" y="280"/>
                    </a:lnTo>
                    <a:lnTo>
                      <a:pt x="792" y="290"/>
                    </a:lnTo>
                    <a:lnTo>
                      <a:pt x="876" y="327"/>
                    </a:lnTo>
                    <a:lnTo>
                      <a:pt x="892" y="311"/>
                    </a:lnTo>
                    <a:lnTo>
                      <a:pt x="947" y="341"/>
                    </a:lnTo>
                    <a:lnTo>
                      <a:pt x="1020" y="341"/>
                    </a:lnTo>
                    <a:lnTo>
                      <a:pt x="1070" y="327"/>
                    </a:lnTo>
                    <a:lnTo>
                      <a:pt x="1138" y="314"/>
                    </a:lnTo>
                    <a:lnTo>
                      <a:pt x="1203" y="348"/>
                    </a:lnTo>
                    <a:lnTo>
                      <a:pt x="1213" y="359"/>
                    </a:lnTo>
                    <a:lnTo>
                      <a:pt x="1245" y="359"/>
                    </a:lnTo>
                    <a:lnTo>
                      <a:pt x="1253" y="541"/>
                    </a:lnTo>
                    <a:lnTo>
                      <a:pt x="1302" y="630"/>
                    </a:lnTo>
                    <a:lnTo>
                      <a:pt x="1284" y="699"/>
                    </a:lnTo>
                    <a:lnTo>
                      <a:pt x="1287" y="757"/>
                    </a:lnTo>
                    <a:lnTo>
                      <a:pt x="1264" y="787"/>
                    </a:lnTo>
                    <a:lnTo>
                      <a:pt x="1274" y="796"/>
                    </a:lnTo>
                    <a:lnTo>
                      <a:pt x="1221" y="812"/>
                    </a:lnTo>
                    <a:lnTo>
                      <a:pt x="1179" y="817"/>
                    </a:lnTo>
                    <a:lnTo>
                      <a:pt x="1187" y="785"/>
                    </a:lnTo>
                    <a:lnTo>
                      <a:pt x="1162" y="803"/>
                    </a:lnTo>
                    <a:lnTo>
                      <a:pt x="1164" y="840"/>
                    </a:lnTo>
                    <a:lnTo>
                      <a:pt x="1136" y="877"/>
                    </a:lnTo>
                    <a:lnTo>
                      <a:pt x="983" y="955"/>
                    </a:lnTo>
                    <a:lnTo>
                      <a:pt x="933" y="1005"/>
                    </a:lnTo>
                    <a:lnTo>
                      <a:pt x="889" y="1112"/>
                    </a:lnTo>
                    <a:lnTo>
                      <a:pt x="926" y="1225"/>
                    </a:lnTo>
                    <a:lnTo>
                      <a:pt x="889" y="1225"/>
                    </a:lnTo>
                    <a:lnTo>
                      <a:pt x="724" y="1167"/>
                    </a:lnTo>
                    <a:lnTo>
                      <a:pt x="706" y="1118"/>
                    </a:lnTo>
                    <a:lnTo>
                      <a:pt x="688" y="1096"/>
                    </a:lnTo>
                    <a:lnTo>
                      <a:pt x="682" y="1033"/>
                    </a:lnTo>
                    <a:lnTo>
                      <a:pt x="651" y="1008"/>
                    </a:lnTo>
                    <a:lnTo>
                      <a:pt x="560" y="838"/>
                    </a:lnTo>
                    <a:lnTo>
                      <a:pt x="518" y="806"/>
                    </a:lnTo>
                    <a:lnTo>
                      <a:pt x="505" y="778"/>
                    </a:lnTo>
                    <a:lnTo>
                      <a:pt x="374" y="772"/>
                    </a:lnTo>
                    <a:lnTo>
                      <a:pt x="304" y="853"/>
                    </a:lnTo>
                    <a:lnTo>
                      <a:pt x="185" y="769"/>
                    </a:lnTo>
                    <a:lnTo>
                      <a:pt x="151" y="652"/>
                    </a:lnTo>
                    <a:lnTo>
                      <a:pt x="37" y="542"/>
                    </a:lnTo>
                    <a:lnTo>
                      <a:pt x="23" y="508"/>
                    </a:lnTo>
                    <a:lnTo>
                      <a:pt x="8" y="503"/>
                    </a:lnTo>
                    <a:lnTo>
                      <a:pt x="0" y="47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2" name="Freeform 44"/>
              <p:cNvSpPr>
                <a:spLocks/>
              </p:cNvSpPr>
              <p:nvPr/>
            </p:nvSpPr>
            <p:spPr bwMode="auto">
              <a:xfrm>
                <a:off x="2622" y="897"/>
                <a:ext cx="577" cy="357"/>
              </a:xfrm>
              <a:custGeom>
                <a:avLst/>
                <a:gdLst>
                  <a:gd name="T0" fmla="*/ 25 w 612"/>
                  <a:gd name="T1" fmla="*/ 0 h 375"/>
                  <a:gd name="T2" fmla="*/ 450 w 612"/>
                  <a:gd name="T3" fmla="*/ 23 h 375"/>
                  <a:gd name="T4" fmla="*/ 452 w 612"/>
                  <a:gd name="T5" fmla="*/ 99 h 375"/>
                  <a:gd name="T6" fmla="*/ 472 w 612"/>
                  <a:gd name="T7" fmla="*/ 162 h 375"/>
                  <a:gd name="T8" fmla="*/ 474 w 612"/>
                  <a:gd name="T9" fmla="*/ 243 h 375"/>
                  <a:gd name="T10" fmla="*/ 487 w 612"/>
                  <a:gd name="T11" fmla="*/ 308 h 375"/>
                  <a:gd name="T12" fmla="*/ 231 w 612"/>
                  <a:gd name="T13" fmla="*/ 300 h 375"/>
                  <a:gd name="T14" fmla="*/ 0 w 612"/>
                  <a:gd name="T15" fmla="*/ 283 h 375"/>
                  <a:gd name="T16" fmla="*/ 25 w 612"/>
                  <a:gd name="T17" fmla="*/ 0 h 375"/>
                  <a:gd name="T18" fmla="*/ 25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3" y="0"/>
                    </a:moveTo>
                    <a:lnTo>
                      <a:pt x="565" y="27"/>
                    </a:lnTo>
                    <a:lnTo>
                      <a:pt x="569" y="121"/>
                    </a:lnTo>
                    <a:lnTo>
                      <a:pt x="593" y="197"/>
                    </a:lnTo>
                    <a:lnTo>
                      <a:pt x="596" y="296"/>
                    </a:lnTo>
                    <a:lnTo>
                      <a:pt x="612" y="375"/>
                    </a:lnTo>
                    <a:lnTo>
                      <a:pt x="290" y="366"/>
                    </a:lnTo>
                    <a:lnTo>
                      <a:pt x="0" y="345"/>
                    </a:lnTo>
                    <a:lnTo>
                      <a:pt x="3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3" name="Freeform 45"/>
              <p:cNvSpPr>
                <a:spLocks/>
              </p:cNvSpPr>
              <p:nvPr/>
            </p:nvSpPr>
            <p:spPr bwMode="auto">
              <a:xfrm>
                <a:off x="2589" y="1225"/>
                <a:ext cx="619" cy="406"/>
              </a:xfrm>
              <a:custGeom>
                <a:avLst/>
                <a:gdLst>
                  <a:gd name="T0" fmla="*/ 26 w 654"/>
                  <a:gd name="T1" fmla="*/ 0 h 427"/>
                  <a:gd name="T2" fmla="*/ 259 w 654"/>
                  <a:gd name="T3" fmla="*/ 17 h 427"/>
                  <a:gd name="T4" fmla="*/ 517 w 654"/>
                  <a:gd name="T5" fmla="*/ 26 h 427"/>
                  <a:gd name="T6" fmla="*/ 499 w 654"/>
                  <a:gd name="T7" fmla="*/ 59 h 427"/>
                  <a:gd name="T8" fmla="*/ 525 w 654"/>
                  <a:gd name="T9" fmla="*/ 82 h 427"/>
                  <a:gd name="T10" fmla="*/ 523 w 654"/>
                  <a:gd name="T11" fmla="*/ 253 h 427"/>
                  <a:gd name="T12" fmla="*/ 513 w 654"/>
                  <a:gd name="T13" fmla="*/ 253 h 427"/>
                  <a:gd name="T14" fmla="*/ 513 w 654"/>
                  <a:gd name="T15" fmla="*/ 274 h 427"/>
                  <a:gd name="T16" fmla="*/ 522 w 654"/>
                  <a:gd name="T17" fmla="*/ 290 h 427"/>
                  <a:gd name="T18" fmla="*/ 517 w 654"/>
                  <a:gd name="T19" fmla="*/ 307 h 427"/>
                  <a:gd name="T20" fmla="*/ 522 w 654"/>
                  <a:gd name="T21" fmla="*/ 349 h 427"/>
                  <a:gd name="T22" fmla="*/ 510 w 654"/>
                  <a:gd name="T23" fmla="*/ 342 h 427"/>
                  <a:gd name="T24" fmla="*/ 496 w 654"/>
                  <a:gd name="T25" fmla="*/ 329 h 427"/>
                  <a:gd name="T26" fmla="*/ 451 w 654"/>
                  <a:gd name="T27" fmla="*/ 313 h 427"/>
                  <a:gd name="T28" fmla="*/ 405 w 654"/>
                  <a:gd name="T29" fmla="*/ 316 h 427"/>
                  <a:gd name="T30" fmla="*/ 380 w 654"/>
                  <a:gd name="T31" fmla="*/ 296 h 427"/>
                  <a:gd name="T32" fmla="*/ 0 w 654"/>
                  <a:gd name="T33" fmla="*/ 274 h 427"/>
                  <a:gd name="T34" fmla="*/ 26 w 654"/>
                  <a:gd name="T35" fmla="*/ 0 h 427"/>
                  <a:gd name="T36" fmla="*/ 26 w 654"/>
                  <a:gd name="T37" fmla="*/ 0 h 4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7"/>
                  <a:gd name="T59" fmla="*/ 654 w 654"/>
                  <a:gd name="T60" fmla="*/ 427 h 4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7">
                    <a:moveTo>
                      <a:pt x="32" y="0"/>
                    </a:moveTo>
                    <a:lnTo>
                      <a:pt x="322" y="21"/>
                    </a:lnTo>
                    <a:lnTo>
                      <a:pt x="644" y="30"/>
                    </a:lnTo>
                    <a:lnTo>
                      <a:pt x="622" y="71"/>
                    </a:lnTo>
                    <a:lnTo>
                      <a:pt x="654" y="100"/>
                    </a:lnTo>
                    <a:lnTo>
                      <a:pt x="652" y="310"/>
                    </a:lnTo>
                    <a:lnTo>
                      <a:pt x="639" y="309"/>
                    </a:lnTo>
                    <a:lnTo>
                      <a:pt x="639" y="336"/>
                    </a:lnTo>
                    <a:lnTo>
                      <a:pt x="651" y="356"/>
                    </a:lnTo>
                    <a:lnTo>
                      <a:pt x="644" y="377"/>
                    </a:lnTo>
                    <a:lnTo>
                      <a:pt x="651" y="427"/>
                    </a:lnTo>
                    <a:lnTo>
                      <a:pt x="636" y="420"/>
                    </a:lnTo>
                    <a:lnTo>
                      <a:pt x="618" y="403"/>
                    </a:lnTo>
                    <a:lnTo>
                      <a:pt x="562" y="383"/>
                    </a:lnTo>
                    <a:lnTo>
                      <a:pt x="505" y="386"/>
                    </a:lnTo>
                    <a:lnTo>
                      <a:pt x="473" y="362"/>
                    </a:lnTo>
                    <a:lnTo>
                      <a:pt x="0" y="335"/>
                    </a:lnTo>
                    <a:lnTo>
                      <a:pt x="32"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4" name="Freeform 46"/>
              <p:cNvSpPr>
                <a:spLocks/>
              </p:cNvSpPr>
              <p:nvPr/>
            </p:nvSpPr>
            <p:spPr bwMode="auto">
              <a:xfrm>
                <a:off x="2570" y="1544"/>
                <a:ext cx="726" cy="356"/>
              </a:xfrm>
              <a:custGeom>
                <a:avLst/>
                <a:gdLst>
                  <a:gd name="T0" fmla="*/ 17 w 767"/>
                  <a:gd name="T1" fmla="*/ 0 h 374"/>
                  <a:gd name="T2" fmla="*/ 397 w 767"/>
                  <a:gd name="T3" fmla="*/ 23 h 374"/>
                  <a:gd name="T4" fmla="*/ 422 w 767"/>
                  <a:gd name="T5" fmla="*/ 43 h 374"/>
                  <a:gd name="T6" fmla="*/ 468 w 767"/>
                  <a:gd name="T7" fmla="*/ 40 h 374"/>
                  <a:gd name="T8" fmla="*/ 513 w 767"/>
                  <a:gd name="T9" fmla="*/ 56 h 374"/>
                  <a:gd name="T10" fmla="*/ 528 w 767"/>
                  <a:gd name="T11" fmla="*/ 69 h 374"/>
                  <a:gd name="T12" fmla="*/ 540 w 767"/>
                  <a:gd name="T13" fmla="*/ 76 h 374"/>
                  <a:gd name="T14" fmla="*/ 561 w 767"/>
                  <a:gd name="T15" fmla="*/ 134 h 374"/>
                  <a:gd name="T16" fmla="*/ 561 w 767"/>
                  <a:gd name="T17" fmla="*/ 151 h 374"/>
                  <a:gd name="T18" fmla="*/ 575 w 767"/>
                  <a:gd name="T19" fmla="*/ 179 h 374"/>
                  <a:gd name="T20" fmla="*/ 580 w 767"/>
                  <a:gd name="T21" fmla="*/ 224 h 374"/>
                  <a:gd name="T22" fmla="*/ 578 w 767"/>
                  <a:gd name="T23" fmla="*/ 236 h 374"/>
                  <a:gd name="T24" fmla="*/ 586 w 767"/>
                  <a:gd name="T25" fmla="*/ 251 h 374"/>
                  <a:gd name="T26" fmla="*/ 615 w 767"/>
                  <a:gd name="T27" fmla="*/ 307 h 374"/>
                  <a:gd name="T28" fmla="*/ 342 w 767"/>
                  <a:gd name="T29" fmla="*/ 304 h 374"/>
                  <a:gd name="T30" fmla="*/ 134 w 767"/>
                  <a:gd name="T31" fmla="*/ 291 h 374"/>
                  <a:gd name="T32" fmla="*/ 141 w 767"/>
                  <a:gd name="T33" fmla="*/ 198 h 374"/>
                  <a:gd name="T34" fmla="*/ 0 w 767"/>
                  <a:gd name="T35" fmla="*/ 186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4" y="27"/>
                    </a:lnTo>
                    <a:lnTo>
                      <a:pt x="526" y="51"/>
                    </a:lnTo>
                    <a:lnTo>
                      <a:pt x="583" y="48"/>
                    </a:lnTo>
                    <a:lnTo>
                      <a:pt x="639" y="68"/>
                    </a:lnTo>
                    <a:lnTo>
                      <a:pt x="657" y="85"/>
                    </a:lnTo>
                    <a:lnTo>
                      <a:pt x="672" y="92"/>
                    </a:lnTo>
                    <a:lnTo>
                      <a:pt x="698" y="163"/>
                    </a:lnTo>
                    <a:lnTo>
                      <a:pt x="698" y="184"/>
                    </a:lnTo>
                    <a:lnTo>
                      <a:pt x="715" y="218"/>
                    </a:lnTo>
                    <a:lnTo>
                      <a:pt x="724" y="272"/>
                    </a:lnTo>
                    <a:lnTo>
                      <a:pt x="719" y="288"/>
                    </a:lnTo>
                    <a:lnTo>
                      <a:pt x="730" y="306"/>
                    </a:lnTo>
                    <a:lnTo>
                      <a:pt x="767" y="374"/>
                    </a:lnTo>
                    <a:lnTo>
                      <a:pt x="426" y="370"/>
                    </a:lnTo>
                    <a:lnTo>
                      <a:pt x="167" y="354"/>
                    </a:lnTo>
                    <a:lnTo>
                      <a:pt x="175" y="242"/>
                    </a:lnTo>
                    <a:lnTo>
                      <a:pt x="0" y="226"/>
                    </a:lnTo>
                    <a:lnTo>
                      <a:pt x="21"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5" name="Freeform 47"/>
              <p:cNvSpPr>
                <a:spLocks/>
              </p:cNvSpPr>
              <p:nvPr/>
            </p:nvSpPr>
            <p:spPr bwMode="auto">
              <a:xfrm>
                <a:off x="2707" y="1881"/>
                <a:ext cx="653" cy="345"/>
              </a:xfrm>
              <a:custGeom>
                <a:avLst/>
                <a:gdLst>
                  <a:gd name="T0" fmla="*/ 19 w 691"/>
                  <a:gd name="T1" fmla="*/ 0 h 364"/>
                  <a:gd name="T2" fmla="*/ 224 w 691"/>
                  <a:gd name="T3" fmla="*/ 12 h 364"/>
                  <a:gd name="T4" fmla="*/ 497 w 691"/>
                  <a:gd name="T5" fmla="*/ 16 h 364"/>
                  <a:gd name="T6" fmla="*/ 511 w 691"/>
                  <a:gd name="T7" fmla="*/ 28 h 364"/>
                  <a:gd name="T8" fmla="*/ 520 w 691"/>
                  <a:gd name="T9" fmla="*/ 26 h 364"/>
                  <a:gd name="T10" fmla="*/ 529 w 691"/>
                  <a:gd name="T11" fmla="*/ 41 h 364"/>
                  <a:gd name="T12" fmla="*/ 522 w 691"/>
                  <a:gd name="T13" fmla="*/ 41 h 364"/>
                  <a:gd name="T14" fmla="*/ 513 w 691"/>
                  <a:gd name="T15" fmla="*/ 59 h 364"/>
                  <a:gd name="T16" fmla="*/ 534 w 691"/>
                  <a:gd name="T17" fmla="*/ 90 h 364"/>
                  <a:gd name="T18" fmla="*/ 551 w 691"/>
                  <a:gd name="T19" fmla="*/ 95 h 364"/>
                  <a:gd name="T20" fmla="*/ 548 w 691"/>
                  <a:gd name="T21" fmla="*/ 293 h 364"/>
                  <a:gd name="T22" fmla="*/ 315 w 691"/>
                  <a:gd name="T23" fmla="*/ 294 h 364"/>
                  <a:gd name="T24" fmla="*/ 0 w 691"/>
                  <a:gd name="T25" fmla="*/ 281 h 364"/>
                  <a:gd name="T26" fmla="*/ 19 w 691"/>
                  <a:gd name="T27" fmla="*/ 0 h 364"/>
                  <a:gd name="T28" fmla="*/ 19 w 691"/>
                  <a:gd name="T29" fmla="*/ 0 h 3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4"/>
                  <a:gd name="T47" fmla="*/ 691 w 691"/>
                  <a:gd name="T48" fmla="*/ 364 h 3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4">
                    <a:moveTo>
                      <a:pt x="23" y="0"/>
                    </a:moveTo>
                    <a:lnTo>
                      <a:pt x="282" y="16"/>
                    </a:lnTo>
                    <a:lnTo>
                      <a:pt x="623" y="20"/>
                    </a:lnTo>
                    <a:lnTo>
                      <a:pt x="641" y="36"/>
                    </a:lnTo>
                    <a:lnTo>
                      <a:pt x="652" y="33"/>
                    </a:lnTo>
                    <a:lnTo>
                      <a:pt x="665" y="50"/>
                    </a:lnTo>
                    <a:lnTo>
                      <a:pt x="654" y="50"/>
                    </a:lnTo>
                    <a:lnTo>
                      <a:pt x="643" y="73"/>
                    </a:lnTo>
                    <a:lnTo>
                      <a:pt x="670" y="112"/>
                    </a:lnTo>
                    <a:lnTo>
                      <a:pt x="691" y="118"/>
                    </a:lnTo>
                    <a:lnTo>
                      <a:pt x="688" y="363"/>
                    </a:lnTo>
                    <a:lnTo>
                      <a:pt x="395" y="364"/>
                    </a:lnTo>
                    <a:lnTo>
                      <a:pt x="0" y="347"/>
                    </a:lnTo>
                    <a:lnTo>
                      <a:pt x="23"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6" name="Freeform 48"/>
              <p:cNvSpPr>
                <a:spLocks/>
              </p:cNvSpPr>
              <p:nvPr/>
            </p:nvSpPr>
            <p:spPr bwMode="auto">
              <a:xfrm>
                <a:off x="2618" y="2204"/>
                <a:ext cx="759" cy="388"/>
              </a:xfrm>
              <a:custGeom>
                <a:avLst/>
                <a:gdLst>
                  <a:gd name="T0" fmla="*/ 5 w 803"/>
                  <a:gd name="T1" fmla="*/ 0 h 408"/>
                  <a:gd name="T2" fmla="*/ 75 w 803"/>
                  <a:gd name="T3" fmla="*/ 7 h 408"/>
                  <a:gd name="T4" fmla="*/ 390 w 803"/>
                  <a:gd name="T5" fmla="*/ 20 h 408"/>
                  <a:gd name="T6" fmla="*/ 625 w 803"/>
                  <a:gd name="T7" fmla="*/ 19 h 408"/>
                  <a:gd name="T8" fmla="*/ 627 w 803"/>
                  <a:gd name="T9" fmla="*/ 68 h 408"/>
                  <a:gd name="T10" fmla="*/ 641 w 803"/>
                  <a:gd name="T11" fmla="*/ 171 h 408"/>
                  <a:gd name="T12" fmla="*/ 639 w 803"/>
                  <a:gd name="T13" fmla="*/ 334 h 408"/>
                  <a:gd name="T14" fmla="*/ 587 w 803"/>
                  <a:gd name="T15" fmla="*/ 306 h 408"/>
                  <a:gd name="T16" fmla="*/ 531 w 803"/>
                  <a:gd name="T17" fmla="*/ 317 h 408"/>
                  <a:gd name="T18" fmla="*/ 492 w 803"/>
                  <a:gd name="T19" fmla="*/ 327 h 408"/>
                  <a:gd name="T20" fmla="*/ 434 w 803"/>
                  <a:gd name="T21" fmla="*/ 327 h 408"/>
                  <a:gd name="T22" fmla="*/ 390 w 803"/>
                  <a:gd name="T23" fmla="*/ 304 h 408"/>
                  <a:gd name="T24" fmla="*/ 378 w 803"/>
                  <a:gd name="T25" fmla="*/ 317 h 408"/>
                  <a:gd name="T26" fmla="*/ 311 w 803"/>
                  <a:gd name="T27" fmla="*/ 286 h 408"/>
                  <a:gd name="T28" fmla="*/ 277 w 803"/>
                  <a:gd name="T29" fmla="*/ 278 h 408"/>
                  <a:gd name="T30" fmla="*/ 260 w 803"/>
                  <a:gd name="T31" fmla="*/ 261 h 408"/>
                  <a:gd name="T32" fmla="*/ 239 w 803"/>
                  <a:gd name="T33" fmla="*/ 261 h 408"/>
                  <a:gd name="T34" fmla="*/ 217 w 803"/>
                  <a:gd name="T35" fmla="*/ 242 h 408"/>
                  <a:gd name="T36" fmla="*/ 225 w 803"/>
                  <a:gd name="T37" fmla="*/ 62 h 408"/>
                  <a:gd name="T38" fmla="*/ 0 w 803"/>
                  <a:gd name="T39" fmla="*/ 49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7"/>
                    </a:lnTo>
                    <a:lnTo>
                      <a:pt x="489" y="24"/>
                    </a:lnTo>
                    <a:lnTo>
                      <a:pt x="782" y="23"/>
                    </a:lnTo>
                    <a:lnTo>
                      <a:pt x="785" y="83"/>
                    </a:lnTo>
                    <a:lnTo>
                      <a:pt x="803" y="209"/>
                    </a:lnTo>
                    <a:lnTo>
                      <a:pt x="800" y="408"/>
                    </a:lnTo>
                    <a:lnTo>
                      <a:pt x="735" y="374"/>
                    </a:lnTo>
                    <a:lnTo>
                      <a:pt x="667" y="387"/>
                    </a:lnTo>
                    <a:lnTo>
                      <a:pt x="617" y="401"/>
                    </a:lnTo>
                    <a:lnTo>
                      <a:pt x="544" y="401"/>
                    </a:lnTo>
                    <a:lnTo>
                      <a:pt x="489" y="371"/>
                    </a:lnTo>
                    <a:lnTo>
                      <a:pt x="473" y="387"/>
                    </a:lnTo>
                    <a:lnTo>
                      <a:pt x="389" y="350"/>
                    </a:lnTo>
                    <a:lnTo>
                      <a:pt x="347" y="340"/>
                    </a:lnTo>
                    <a:lnTo>
                      <a:pt x="326" y="319"/>
                    </a:lnTo>
                    <a:lnTo>
                      <a:pt x="300" y="319"/>
                    </a:lnTo>
                    <a:lnTo>
                      <a:pt x="272" y="296"/>
                    </a:lnTo>
                    <a:lnTo>
                      <a:pt x="282" y="76"/>
                    </a:lnTo>
                    <a:lnTo>
                      <a:pt x="0" y="60"/>
                    </a:lnTo>
                    <a:lnTo>
                      <a:pt x="5" y="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7" name="Freeform 49"/>
              <p:cNvSpPr>
                <a:spLocks/>
              </p:cNvSpPr>
              <p:nvPr/>
            </p:nvSpPr>
            <p:spPr bwMode="auto">
              <a:xfrm>
                <a:off x="3155" y="895"/>
                <a:ext cx="573" cy="625"/>
              </a:xfrm>
              <a:custGeom>
                <a:avLst/>
                <a:gdLst>
                  <a:gd name="T0" fmla="*/ 4 w 606"/>
                  <a:gd name="T1" fmla="*/ 101 h 658"/>
                  <a:gd name="T2" fmla="*/ 23 w 606"/>
                  <a:gd name="T3" fmla="*/ 162 h 658"/>
                  <a:gd name="T4" fmla="*/ 25 w 606"/>
                  <a:gd name="T5" fmla="*/ 243 h 658"/>
                  <a:gd name="T6" fmla="*/ 38 w 606"/>
                  <a:gd name="T7" fmla="*/ 308 h 658"/>
                  <a:gd name="T8" fmla="*/ 21 w 606"/>
                  <a:gd name="T9" fmla="*/ 341 h 658"/>
                  <a:gd name="T10" fmla="*/ 45 w 606"/>
                  <a:gd name="T11" fmla="*/ 366 h 658"/>
                  <a:gd name="T12" fmla="*/ 43 w 606"/>
                  <a:gd name="T13" fmla="*/ 536 h 658"/>
                  <a:gd name="T14" fmla="*/ 397 w 606"/>
                  <a:gd name="T15" fmla="*/ 528 h 658"/>
                  <a:gd name="T16" fmla="*/ 391 w 606"/>
                  <a:gd name="T17" fmla="*/ 495 h 658"/>
                  <a:gd name="T18" fmla="*/ 353 w 606"/>
                  <a:gd name="T19" fmla="*/ 466 h 658"/>
                  <a:gd name="T20" fmla="*/ 334 w 606"/>
                  <a:gd name="T21" fmla="*/ 445 h 658"/>
                  <a:gd name="T22" fmla="*/ 287 w 606"/>
                  <a:gd name="T23" fmla="*/ 414 h 658"/>
                  <a:gd name="T24" fmla="*/ 287 w 606"/>
                  <a:gd name="T25" fmla="*/ 366 h 658"/>
                  <a:gd name="T26" fmla="*/ 277 w 606"/>
                  <a:gd name="T27" fmla="*/ 332 h 658"/>
                  <a:gd name="T28" fmla="*/ 318 w 606"/>
                  <a:gd name="T29" fmla="*/ 285 h 658"/>
                  <a:gd name="T30" fmla="*/ 316 w 606"/>
                  <a:gd name="T31" fmla="*/ 238 h 658"/>
                  <a:gd name="T32" fmla="*/ 380 w 606"/>
                  <a:gd name="T33" fmla="*/ 189 h 658"/>
                  <a:gd name="T34" fmla="*/ 395 w 606"/>
                  <a:gd name="T35" fmla="*/ 162 h 658"/>
                  <a:gd name="T36" fmla="*/ 484 w 606"/>
                  <a:gd name="T37" fmla="*/ 114 h 658"/>
                  <a:gd name="T38" fmla="*/ 444 w 606"/>
                  <a:gd name="T39" fmla="*/ 97 h 658"/>
                  <a:gd name="T40" fmla="*/ 409 w 606"/>
                  <a:gd name="T41" fmla="*/ 100 h 658"/>
                  <a:gd name="T42" fmla="*/ 402 w 606"/>
                  <a:gd name="T43" fmla="*/ 86 h 658"/>
                  <a:gd name="T44" fmla="*/ 337 w 606"/>
                  <a:gd name="T45" fmla="*/ 85 h 658"/>
                  <a:gd name="T46" fmla="*/ 294 w 606"/>
                  <a:gd name="T47" fmla="*/ 73 h 658"/>
                  <a:gd name="T48" fmla="*/ 205 w 606"/>
                  <a:gd name="T49" fmla="*/ 64 h 658"/>
                  <a:gd name="T50" fmla="*/ 192 w 606"/>
                  <a:gd name="T51" fmla="*/ 48 h 658"/>
                  <a:gd name="T52" fmla="*/ 156 w 606"/>
                  <a:gd name="T53" fmla="*/ 32 h 658"/>
                  <a:gd name="T54" fmla="*/ 149 w 606"/>
                  <a:gd name="T55" fmla="*/ 0 h 658"/>
                  <a:gd name="T56" fmla="*/ 125 w 606"/>
                  <a:gd name="T57" fmla="*/ 0 h 658"/>
                  <a:gd name="T58" fmla="*/ 125 w 606"/>
                  <a:gd name="T59" fmla="*/ 25 h 658"/>
                  <a:gd name="T60" fmla="*/ 0 w 606"/>
                  <a:gd name="T61" fmla="*/ 25 h 658"/>
                  <a:gd name="T62" fmla="*/ 4 w 606"/>
                  <a:gd name="T63" fmla="*/ 101 h 658"/>
                  <a:gd name="T64" fmla="*/ 4 w 606"/>
                  <a:gd name="T65" fmla="*/ 101 h 6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8"/>
                  <a:gd name="T101" fmla="*/ 606 w 606"/>
                  <a:gd name="T102" fmla="*/ 658 h 6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8">
                    <a:moveTo>
                      <a:pt x="4" y="124"/>
                    </a:moveTo>
                    <a:lnTo>
                      <a:pt x="28" y="200"/>
                    </a:lnTo>
                    <a:lnTo>
                      <a:pt x="31" y="299"/>
                    </a:lnTo>
                    <a:lnTo>
                      <a:pt x="47" y="378"/>
                    </a:lnTo>
                    <a:lnTo>
                      <a:pt x="25" y="419"/>
                    </a:lnTo>
                    <a:lnTo>
                      <a:pt x="57" y="448"/>
                    </a:lnTo>
                    <a:lnTo>
                      <a:pt x="55" y="658"/>
                    </a:lnTo>
                    <a:lnTo>
                      <a:pt x="497" y="649"/>
                    </a:lnTo>
                    <a:lnTo>
                      <a:pt x="489" y="608"/>
                    </a:lnTo>
                    <a:lnTo>
                      <a:pt x="442" y="573"/>
                    </a:lnTo>
                    <a:lnTo>
                      <a:pt x="418" y="547"/>
                    </a:lnTo>
                    <a:lnTo>
                      <a:pt x="358" y="509"/>
                    </a:lnTo>
                    <a:lnTo>
                      <a:pt x="360" y="448"/>
                    </a:lnTo>
                    <a:lnTo>
                      <a:pt x="347" y="409"/>
                    </a:lnTo>
                    <a:lnTo>
                      <a:pt x="397" y="351"/>
                    </a:lnTo>
                    <a:lnTo>
                      <a:pt x="394" y="293"/>
                    </a:lnTo>
                    <a:lnTo>
                      <a:pt x="475" y="233"/>
                    </a:lnTo>
                    <a:lnTo>
                      <a:pt x="494" y="199"/>
                    </a:lnTo>
                    <a:lnTo>
                      <a:pt x="606" y="140"/>
                    </a:lnTo>
                    <a:lnTo>
                      <a:pt x="556" y="119"/>
                    </a:lnTo>
                    <a:lnTo>
                      <a:pt x="512" y="123"/>
                    </a:lnTo>
                    <a:lnTo>
                      <a:pt x="502" y="106"/>
                    </a:lnTo>
                    <a:lnTo>
                      <a:pt x="421" y="105"/>
                    </a:lnTo>
                    <a:lnTo>
                      <a:pt x="368" y="90"/>
                    </a:lnTo>
                    <a:lnTo>
                      <a:pt x="256" y="79"/>
                    </a:lnTo>
                    <a:lnTo>
                      <a:pt x="240" y="60"/>
                    </a:lnTo>
                    <a:lnTo>
                      <a:pt x="195" y="40"/>
                    </a:lnTo>
                    <a:lnTo>
                      <a:pt x="187" y="0"/>
                    </a:lnTo>
                    <a:lnTo>
                      <a:pt x="157" y="0"/>
                    </a:lnTo>
                    <a:lnTo>
                      <a:pt x="157" y="30"/>
                    </a:lnTo>
                    <a:lnTo>
                      <a:pt x="0" y="30"/>
                    </a:lnTo>
                    <a:lnTo>
                      <a:pt x="4" y="12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8" name="Freeform 50"/>
              <p:cNvSpPr>
                <a:spLocks/>
              </p:cNvSpPr>
              <p:nvPr/>
            </p:nvSpPr>
            <p:spPr bwMode="auto">
              <a:xfrm>
                <a:off x="3194" y="1512"/>
                <a:ext cx="526" cy="341"/>
              </a:xfrm>
              <a:custGeom>
                <a:avLst/>
                <a:gdLst>
                  <a:gd name="T0" fmla="*/ 0 w 556"/>
                  <a:gd name="T1" fmla="*/ 29 h 359"/>
                  <a:gd name="T2" fmla="*/ 9 w 556"/>
                  <a:gd name="T3" fmla="*/ 46 h 359"/>
                  <a:gd name="T4" fmla="*/ 5 w 556"/>
                  <a:gd name="T5" fmla="*/ 63 h 359"/>
                  <a:gd name="T6" fmla="*/ 9 w 556"/>
                  <a:gd name="T7" fmla="*/ 104 h 359"/>
                  <a:gd name="T8" fmla="*/ 30 w 556"/>
                  <a:gd name="T9" fmla="*/ 163 h 359"/>
                  <a:gd name="T10" fmla="*/ 30 w 556"/>
                  <a:gd name="T11" fmla="*/ 180 h 359"/>
                  <a:gd name="T12" fmla="*/ 44 w 556"/>
                  <a:gd name="T13" fmla="*/ 208 h 359"/>
                  <a:gd name="T14" fmla="*/ 52 w 556"/>
                  <a:gd name="T15" fmla="*/ 252 h 359"/>
                  <a:gd name="T16" fmla="*/ 47 w 556"/>
                  <a:gd name="T17" fmla="*/ 265 h 359"/>
                  <a:gd name="T18" fmla="*/ 56 w 556"/>
                  <a:gd name="T19" fmla="*/ 280 h 359"/>
                  <a:gd name="T20" fmla="*/ 343 w 556"/>
                  <a:gd name="T21" fmla="*/ 272 h 359"/>
                  <a:gd name="T22" fmla="*/ 364 w 556"/>
                  <a:gd name="T23" fmla="*/ 296 h 359"/>
                  <a:gd name="T24" fmla="*/ 394 w 556"/>
                  <a:gd name="T25" fmla="*/ 229 h 359"/>
                  <a:gd name="T26" fmla="*/ 385 w 556"/>
                  <a:gd name="T27" fmla="*/ 203 h 359"/>
                  <a:gd name="T28" fmla="*/ 435 w 556"/>
                  <a:gd name="T29" fmla="*/ 164 h 359"/>
                  <a:gd name="T30" fmla="*/ 446 w 556"/>
                  <a:gd name="T31" fmla="*/ 134 h 359"/>
                  <a:gd name="T32" fmla="*/ 408 w 556"/>
                  <a:gd name="T33" fmla="*/ 91 h 359"/>
                  <a:gd name="T34" fmla="*/ 371 w 556"/>
                  <a:gd name="T35" fmla="*/ 48 h 359"/>
                  <a:gd name="T36" fmla="*/ 364 w 556"/>
                  <a:gd name="T37" fmla="*/ 0 h 359"/>
                  <a:gd name="T38" fmla="*/ 9 w 556"/>
                  <a:gd name="T39" fmla="*/ 9 h 359"/>
                  <a:gd name="T40" fmla="*/ 0 w 556"/>
                  <a:gd name="T41" fmla="*/ 8 h 359"/>
                  <a:gd name="T42" fmla="*/ 0 w 556"/>
                  <a:gd name="T43" fmla="*/ 29 h 359"/>
                  <a:gd name="T44" fmla="*/ 0 w 556"/>
                  <a:gd name="T45" fmla="*/ 29 h 3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6"/>
                  <a:gd name="T70" fmla="*/ 0 h 359"/>
                  <a:gd name="T71" fmla="*/ 556 w 556"/>
                  <a:gd name="T72" fmla="*/ 359 h 35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6" h="359">
                    <a:moveTo>
                      <a:pt x="0" y="35"/>
                    </a:moveTo>
                    <a:lnTo>
                      <a:pt x="12" y="55"/>
                    </a:lnTo>
                    <a:lnTo>
                      <a:pt x="5" y="76"/>
                    </a:lnTo>
                    <a:lnTo>
                      <a:pt x="12" y="126"/>
                    </a:lnTo>
                    <a:lnTo>
                      <a:pt x="38" y="197"/>
                    </a:lnTo>
                    <a:lnTo>
                      <a:pt x="38" y="218"/>
                    </a:lnTo>
                    <a:lnTo>
                      <a:pt x="55" y="252"/>
                    </a:lnTo>
                    <a:lnTo>
                      <a:pt x="64" y="306"/>
                    </a:lnTo>
                    <a:lnTo>
                      <a:pt x="59" y="322"/>
                    </a:lnTo>
                    <a:lnTo>
                      <a:pt x="70" y="340"/>
                    </a:lnTo>
                    <a:lnTo>
                      <a:pt x="429" y="331"/>
                    </a:lnTo>
                    <a:lnTo>
                      <a:pt x="455" y="359"/>
                    </a:lnTo>
                    <a:lnTo>
                      <a:pt x="493" y="278"/>
                    </a:lnTo>
                    <a:lnTo>
                      <a:pt x="481" y="247"/>
                    </a:lnTo>
                    <a:lnTo>
                      <a:pt x="543" y="199"/>
                    </a:lnTo>
                    <a:lnTo>
                      <a:pt x="556" y="163"/>
                    </a:lnTo>
                    <a:lnTo>
                      <a:pt x="510" y="111"/>
                    </a:lnTo>
                    <a:lnTo>
                      <a:pt x="463" y="58"/>
                    </a:lnTo>
                    <a:lnTo>
                      <a:pt x="455" y="0"/>
                    </a:lnTo>
                    <a:lnTo>
                      <a:pt x="13" y="9"/>
                    </a:lnTo>
                    <a:lnTo>
                      <a:pt x="0" y="8"/>
                    </a:lnTo>
                    <a:lnTo>
                      <a:pt x="0" y="3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59" name="Freeform 51"/>
              <p:cNvSpPr>
                <a:spLocks/>
              </p:cNvSpPr>
              <p:nvPr/>
            </p:nvSpPr>
            <p:spPr bwMode="auto">
              <a:xfrm>
                <a:off x="3261" y="1827"/>
                <a:ext cx="587" cy="500"/>
              </a:xfrm>
              <a:custGeom>
                <a:avLst/>
                <a:gdLst>
                  <a:gd name="T0" fmla="*/ 29 w 619"/>
                  <a:gd name="T1" fmla="*/ 63 h 525"/>
                  <a:gd name="T2" fmla="*/ 43 w 619"/>
                  <a:gd name="T3" fmla="*/ 76 h 525"/>
                  <a:gd name="T4" fmla="*/ 53 w 619"/>
                  <a:gd name="T5" fmla="*/ 74 h 525"/>
                  <a:gd name="T6" fmla="*/ 63 w 619"/>
                  <a:gd name="T7" fmla="*/ 87 h 525"/>
                  <a:gd name="T8" fmla="*/ 54 w 619"/>
                  <a:gd name="T9" fmla="*/ 87 h 525"/>
                  <a:gd name="T10" fmla="*/ 45 w 619"/>
                  <a:gd name="T11" fmla="*/ 106 h 525"/>
                  <a:gd name="T12" fmla="*/ 67 w 619"/>
                  <a:gd name="T13" fmla="*/ 138 h 525"/>
                  <a:gd name="T14" fmla="*/ 84 w 619"/>
                  <a:gd name="T15" fmla="*/ 143 h 525"/>
                  <a:gd name="T16" fmla="*/ 81 w 619"/>
                  <a:gd name="T17" fmla="*/ 342 h 525"/>
                  <a:gd name="T18" fmla="*/ 84 w 619"/>
                  <a:gd name="T19" fmla="*/ 392 h 525"/>
                  <a:gd name="T20" fmla="*/ 413 w 619"/>
                  <a:gd name="T21" fmla="*/ 381 h 525"/>
                  <a:gd name="T22" fmla="*/ 415 w 619"/>
                  <a:gd name="T23" fmla="*/ 410 h 525"/>
                  <a:gd name="T24" fmla="*/ 402 w 619"/>
                  <a:gd name="T25" fmla="*/ 429 h 525"/>
                  <a:gd name="T26" fmla="*/ 453 w 619"/>
                  <a:gd name="T27" fmla="*/ 426 h 525"/>
                  <a:gd name="T28" fmla="*/ 461 w 619"/>
                  <a:gd name="T29" fmla="*/ 410 h 525"/>
                  <a:gd name="T30" fmla="*/ 461 w 619"/>
                  <a:gd name="T31" fmla="*/ 392 h 525"/>
                  <a:gd name="T32" fmla="*/ 473 w 619"/>
                  <a:gd name="T33" fmla="*/ 377 h 525"/>
                  <a:gd name="T34" fmla="*/ 476 w 619"/>
                  <a:gd name="T35" fmla="*/ 364 h 525"/>
                  <a:gd name="T36" fmla="*/ 490 w 619"/>
                  <a:gd name="T37" fmla="*/ 362 h 525"/>
                  <a:gd name="T38" fmla="*/ 494 w 619"/>
                  <a:gd name="T39" fmla="*/ 334 h 525"/>
                  <a:gd name="T40" fmla="*/ 475 w 619"/>
                  <a:gd name="T41" fmla="*/ 330 h 525"/>
                  <a:gd name="T42" fmla="*/ 463 w 619"/>
                  <a:gd name="T43" fmla="*/ 308 h 525"/>
                  <a:gd name="T44" fmla="*/ 446 w 619"/>
                  <a:gd name="T45" fmla="*/ 257 h 525"/>
                  <a:gd name="T46" fmla="*/ 425 w 619"/>
                  <a:gd name="T47" fmla="*/ 249 h 525"/>
                  <a:gd name="T48" fmla="*/ 402 w 619"/>
                  <a:gd name="T49" fmla="*/ 230 h 525"/>
                  <a:gd name="T50" fmla="*/ 392 w 619"/>
                  <a:gd name="T51" fmla="*/ 204 h 525"/>
                  <a:gd name="T52" fmla="*/ 407 w 619"/>
                  <a:gd name="T53" fmla="*/ 163 h 525"/>
                  <a:gd name="T54" fmla="*/ 395 w 619"/>
                  <a:gd name="T55" fmla="*/ 155 h 525"/>
                  <a:gd name="T56" fmla="*/ 367 w 619"/>
                  <a:gd name="T57" fmla="*/ 155 h 525"/>
                  <a:gd name="T58" fmla="*/ 361 w 619"/>
                  <a:gd name="T59" fmla="*/ 130 h 525"/>
                  <a:gd name="T60" fmla="*/ 313 w 619"/>
                  <a:gd name="T61" fmla="*/ 80 h 525"/>
                  <a:gd name="T62" fmla="*/ 301 w 619"/>
                  <a:gd name="T63" fmla="*/ 39 h 525"/>
                  <a:gd name="T64" fmla="*/ 307 w 619"/>
                  <a:gd name="T65" fmla="*/ 24 h 525"/>
                  <a:gd name="T66" fmla="*/ 285 w 619"/>
                  <a:gd name="T67" fmla="*/ 0 h 525"/>
                  <a:gd name="T68" fmla="*/ 0 w 619"/>
                  <a:gd name="T69" fmla="*/ 9 h 525"/>
                  <a:gd name="T70" fmla="*/ 29 w 619"/>
                  <a:gd name="T71" fmla="*/ 63 h 525"/>
                  <a:gd name="T72" fmla="*/ 29 w 619"/>
                  <a:gd name="T73" fmla="*/ 63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9"/>
                  <a:gd name="T112" fmla="*/ 0 h 525"/>
                  <a:gd name="T113" fmla="*/ 619 w 619"/>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9" h="525">
                    <a:moveTo>
                      <a:pt x="37" y="77"/>
                    </a:moveTo>
                    <a:lnTo>
                      <a:pt x="55" y="93"/>
                    </a:lnTo>
                    <a:lnTo>
                      <a:pt x="66" y="90"/>
                    </a:lnTo>
                    <a:lnTo>
                      <a:pt x="79" y="107"/>
                    </a:lnTo>
                    <a:lnTo>
                      <a:pt x="68" y="107"/>
                    </a:lnTo>
                    <a:lnTo>
                      <a:pt x="57" y="130"/>
                    </a:lnTo>
                    <a:lnTo>
                      <a:pt x="84" y="169"/>
                    </a:lnTo>
                    <a:lnTo>
                      <a:pt x="105" y="175"/>
                    </a:lnTo>
                    <a:lnTo>
                      <a:pt x="102" y="420"/>
                    </a:lnTo>
                    <a:lnTo>
                      <a:pt x="105" y="480"/>
                    </a:lnTo>
                    <a:lnTo>
                      <a:pt x="517" y="467"/>
                    </a:lnTo>
                    <a:lnTo>
                      <a:pt x="520" y="502"/>
                    </a:lnTo>
                    <a:lnTo>
                      <a:pt x="504" y="525"/>
                    </a:lnTo>
                    <a:lnTo>
                      <a:pt x="567" y="522"/>
                    </a:lnTo>
                    <a:lnTo>
                      <a:pt x="578" y="502"/>
                    </a:lnTo>
                    <a:lnTo>
                      <a:pt x="578" y="480"/>
                    </a:lnTo>
                    <a:lnTo>
                      <a:pt x="593" y="463"/>
                    </a:lnTo>
                    <a:lnTo>
                      <a:pt x="597" y="446"/>
                    </a:lnTo>
                    <a:lnTo>
                      <a:pt x="614" y="444"/>
                    </a:lnTo>
                    <a:lnTo>
                      <a:pt x="619" y="408"/>
                    </a:lnTo>
                    <a:lnTo>
                      <a:pt x="596" y="404"/>
                    </a:lnTo>
                    <a:lnTo>
                      <a:pt x="581" y="378"/>
                    </a:lnTo>
                    <a:lnTo>
                      <a:pt x="559" y="315"/>
                    </a:lnTo>
                    <a:lnTo>
                      <a:pt x="533" y="305"/>
                    </a:lnTo>
                    <a:lnTo>
                      <a:pt x="504" y="282"/>
                    </a:lnTo>
                    <a:lnTo>
                      <a:pt x="492" y="250"/>
                    </a:lnTo>
                    <a:lnTo>
                      <a:pt x="510" y="200"/>
                    </a:lnTo>
                    <a:lnTo>
                      <a:pt x="495" y="190"/>
                    </a:lnTo>
                    <a:lnTo>
                      <a:pt x="460" y="190"/>
                    </a:lnTo>
                    <a:lnTo>
                      <a:pt x="452" y="159"/>
                    </a:lnTo>
                    <a:lnTo>
                      <a:pt x="392" y="98"/>
                    </a:lnTo>
                    <a:lnTo>
                      <a:pt x="379" y="47"/>
                    </a:lnTo>
                    <a:lnTo>
                      <a:pt x="385" y="28"/>
                    </a:lnTo>
                    <a:lnTo>
                      <a:pt x="359" y="0"/>
                    </a:lnTo>
                    <a:lnTo>
                      <a:pt x="0" y="9"/>
                    </a:lnTo>
                    <a:lnTo>
                      <a:pt x="37" y="7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0" name="Freeform 52"/>
              <p:cNvSpPr>
                <a:spLocks/>
              </p:cNvSpPr>
              <p:nvPr/>
            </p:nvSpPr>
            <p:spPr bwMode="auto">
              <a:xfrm>
                <a:off x="3360" y="2270"/>
                <a:ext cx="442" cy="390"/>
              </a:xfrm>
              <a:custGeom>
                <a:avLst/>
                <a:gdLst>
                  <a:gd name="T0" fmla="*/ 14 w 468"/>
                  <a:gd name="T1" fmla="*/ 115 h 409"/>
                  <a:gd name="T2" fmla="*/ 11 w 468"/>
                  <a:gd name="T3" fmla="*/ 279 h 409"/>
                  <a:gd name="T4" fmla="*/ 21 w 468"/>
                  <a:gd name="T5" fmla="*/ 289 h 409"/>
                  <a:gd name="T6" fmla="*/ 45 w 468"/>
                  <a:gd name="T7" fmla="*/ 289 h 409"/>
                  <a:gd name="T8" fmla="*/ 47 w 468"/>
                  <a:gd name="T9" fmla="*/ 339 h 409"/>
                  <a:gd name="T10" fmla="*/ 269 w 468"/>
                  <a:gd name="T11" fmla="*/ 336 h 409"/>
                  <a:gd name="T12" fmla="*/ 265 w 468"/>
                  <a:gd name="T13" fmla="*/ 284 h 409"/>
                  <a:gd name="T14" fmla="*/ 282 w 468"/>
                  <a:gd name="T15" fmla="*/ 228 h 409"/>
                  <a:gd name="T16" fmla="*/ 312 w 468"/>
                  <a:gd name="T17" fmla="*/ 188 h 409"/>
                  <a:gd name="T18" fmla="*/ 310 w 468"/>
                  <a:gd name="T19" fmla="*/ 177 h 409"/>
                  <a:gd name="T20" fmla="*/ 330 w 468"/>
                  <a:gd name="T21" fmla="*/ 143 h 409"/>
                  <a:gd name="T22" fmla="*/ 342 w 468"/>
                  <a:gd name="T23" fmla="*/ 104 h 409"/>
                  <a:gd name="T24" fmla="*/ 337 w 468"/>
                  <a:gd name="T25" fmla="*/ 102 h 409"/>
                  <a:gd name="T26" fmla="*/ 356 w 468"/>
                  <a:gd name="T27" fmla="*/ 87 h 409"/>
                  <a:gd name="T28" fmla="*/ 372 w 468"/>
                  <a:gd name="T29" fmla="*/ 52 h 409"/>
                  <a:gd name="T30" fmla="*/ 367 w 468"/>
                  <a:gd name="T31" fmla="*/ 46 h 409"/>
                  <a:gd name="T32" fmla="*/ 317 w 468"/>
                  <a:gd name="T33" fmla="*/ 48 h 409"/>
                  <a:gd name="T34" fmla="*/ 330 w 468"/>
                  <a:gd name="T35" fmla="*/ 29 h 409"/>
                  <a:gd name="T36" fmla="*/ 328 w 468"/>
                  <a:gd name="T37" fmla="*/ 0 h 409"/>
                  <a:gd name="T38" fmla="*/ 0 w 468"/>
                  <a:gd name="T39" fmla="*/ 10 h 409"/>
                  <a:gd name="T40" fmla="*/ 14 w 468"/>
                  <a:gd name="T41" fmla="*/ 115 h 409"/>
                  <a:gd name="T42" fmla="*/ 14 w 468"/>
                  <a:gd name="T43" fmla="*/ 115 h 4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8"/>
                  <a:gd name="T67" fmla="*/ 0 h 409"/>
                  <a:gd name="T68" fmla="*/ 468 w 468"/>
                  <a:gd name="T69" fmla="*/ 409 h 40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8" h="409">
                    <a:moveTo>
                      <a:pt x="18" y="139"/>
                    </a:moveTo>
                    <a:lnTo>
                      <a:pt x="15" y="338"/>
                    </a:lnTo>
                    <a:lnTo>
                      <a:pt x="25" y="349"/>
                    </a:lnTo>
                    <a:lnTo>
                      <a:pt x="57" y="349"/>
                    </a:lnTo>
                    <a:lnTo>
                      <a:pt x="59" y="409"/>
                    </a:lnTo>
                    <a:lnTo>
                      <a:pt x="339" y="406"/>
                    </a:lnTo>
                    <a:lnTo>
                      <a:pt x="332" y="344"/>
                    </a:lnTo>
                    <a:lnTo>
                      <a:pt x="356" y="276"/>
                    </a:lnTo>
                    <a:lnTo>
                      <a:pt x="392" y="228"/>
                    </a:lnTo>
                    <a:lnTo>
                      <a:pt x="389" y="215"/>
                    </a:lnTo>
                    <a:lnTo>
                      <a:pt x="415" y="173"/>
                    </a:lnTo>
                    <a:lnTo>
                      <a:pt x="429" y="126"/>
                    </a:lnTo>
                    <a:lnTo>
                      <a:pt x="424" y="123"/>
                    </a:lnTo>
                    <a:lnTo>
                      <a:pt x="447" y="105"/>
                    </a:lnTo>
                    <a:lnTo>
                      <a:pt x="468" y="64"/>
                    </a:lnTo>
                    <a:lnTo>
                      <a:pt x="462" y="55"/>
                    </a:lnTo>
                    <a:lnTo>
                      <a:pt x="399" y="58"/>
                    </a:lnTo>
                    <a:lnTo>
                      <a:pt x="415" y="35"/>
                    </a:lnTo>
                    <a:lnTo>
                      <a:pt x="412" y="0"/>
                    </a:lnTo>
                    <a:lnTo>
                      <a:pt x="0" y="13"/>
                    </a:lnTo>
                    <a:lnTo>
                      <a:pt x="18" y="1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1" name="Freeform 53"/>
              <p:cNvSpPr>
                <a:spLocks/>
              </p:cNvSpPr>
              <p:nvPr/>
            </p:nvSpPr>
            <p:spPr bwMode="auto">
              <a:xfrm>
                <a:off x="3416" y="2657"/>
                <a:ext cx="503" cy="425"/>
              </a:xfrm>
              <a:custGeom>
                <a:avLst/>
                <a:gdLst>
                  <a:gd name="T0" fmla="*/ 0 w 532"/>
                  <a:gd name="T1" fmla="*/ 3 h 450"/>
                  <a:gd name="T2" fmla="*/ 6 w 532"/>
                  <a:gd name="T3" fmla="*/ 102 h 450"/>
                  <a:gd name="T4" fmla="*/ 43 w 532"/>
                  <a:gd name="T5" fmla="*/ 176 h 450"/>
                  <a:gd name="T6" fmla="*/ 29 w 532"/>
                  <a:gd name="T7" fmla="*/ 231 h 450"/>
                  <a:gd name="T8" fmla="*/ 32 w 532"/>
                  <a:gd name="T9" fmla="*/ 279 h 450"/>
                  <a:gd name="T10" fmla="*/ 13 w 532"/>
                  <a:gd name="T11" fmla="*/ 304 h 450"/>
                  <a:gd name="T12" fmla="*/ 23 w 532"/>
                  <a:gd name="T13" fmla="*/ 310 h 450"/>
                  <a:gd name="T14" fmla="*/ 78 w 532"/>
                  <a:gd name="T15" fmla="*/ 304 h 450"/>
                  <a:gd name="T16" fmla="*/ 148 w 532"/>
                  <a:gd name="T17" fmla="*/ 323 h 450"/>
                  <a:gd name="T18" fmla="*/ 170 w 532"/>
                  <a:gd name="T19" fmla="*/ 305 h 450"/>
                  <a:gd name="T20" fmla="*/ 239 w 532"/>
                  <a:gd name="T21" fmla="*/ 334 h 450"/>
                  <a:gd name="T22" fmla="*/ 245 w 532"/>
                  <a:gd name="T23" fmla="*/ 349 h 450"/>
                  <a:gd name="T24" fmla="*/ 271 w 532"/>
                  <a:gd name="T25" fmla="*/ 360 h 450"/>
                  <a:gd name="T26" fmla="*/ 286 w 532"/>
                  <a:gd name="T27" fmla="*/ 346 h 450"/>
                  <a:gd name="T28" fmla="*/ 319 w 532"/>
                  <a:gd name="T29" fmla="*/ 360 h 450"/>
                  <a:gd name="T30" fmla="*/ 338 w 532"/>
                  <a:gd name="T31" fmla="*/ 349 h 450"/>
                  <a:gd name="T32" fmla="*/ 335 w 532"/>
                  <a:gd name="T33" fmla="*/ 327 h 450"/>
                  <a:gd name="T34" fmla="*/ 390 w 532"/>
                  <a:gd name="T35" fmla="*/ 346 h 450"/>
                  <a:gd name="T36" fmla="*/ 388 w 532"/>
                  <a:gd name="T37" fmla="*/ 368 h 450"/>
                  <a:gd name="T38" fmla="*/ 425 w 532"/>
                  <a:gd name="T39" fmla="*/ 341 h 450"/>
                  <a:gd name="T40" fmla="*/ 391 w 532"/>
                  <a:gd name="T41" fmla="*/ 337 h 450"/>
                  <a:gd name="T42" fmla="*/ 366 w 532"/>
                  <a:gd name="T43" fmla="*/ 309 h 450"/>
                  <a:gd name="T44" fmla="*/ 398 w 532"/>
                  <a:gd name="T45" fmla="*/ 276 h 450"/>
                  <a:gd name="T46" fmla="*/ 398 w 532"/>
                  <a:gd name="T47" fmla="*/ 255 h 450"/>
                  <a:gd name="T48" fmla="*/ 364 w 532"/>
                  <a:gd name="T49" fmla="*/ 285 h 450"/>
                  <a:gd name="T50" fmla="*/ 346 w 532"/>
                  <a:gd name="T51" fmla="*/ 276 h 450"/>
                  <a:gd name="T52" fmla="*/ 360 w 532"/>
                  <a:gd name="T53" fmla="*/ 259 h 450"/>
                  <a:gd name="T54" fmla="*/ 321 w 532"/>
                  <a:gd name="T55" fmla="*/ 270 h 450"/>
                  <a:gd name="T56" fmla="*/ 298 w 532"/>
                  <a:gd name="T57" fmla="*/ 260 h 450"/>
                  <a:gd name="T58" fmla="*/ 304 w 532"/>
                  <a:gd name="T59" fmla="*/ 243 h 450"/>
                  <a:gd name="T60" fmla="*/ 370 w 532"/>
                  <a:gd name="T61" fmla="*/ 255 h 450"/>
                  <a:gd name="T62" fmla="*/ 344 w 532"/>
                  <a:gd name="T63" fmla="*/ 212 h 450"/>
                  <a:gd name="T64" fmla="*/ 348 w 532"/>
                  <a:gd name="T65" fmla="*/ 180 h 450"/>
                  <a:gd name="T66" fmla="*/ 198 w 532"/>
                  <a:gd name="T67" fmla="*/ 186 h 450"/>
                  <a:gd name="T68" fmla="*/ 216 w 532"/>
                  <a:gd name="T69" fmla="*/ 118 h 450"/>
                  <a:gd name="T70" fmla="*/ 241 w 532"/>
                  <a:gd name="T71" fmla="*/ 82 h 450"/>
                  <a:gd name="T72" fmla="*/ 233 w 532"/>
                  <a:gd name="T73" fmla="*/ 73 h 450"/>
                  <a:gd name="T74" fmla="*/ 224 w 532"/>
                  <a:gd name="T75" fmla="*/ 0 h 450"/>
                  <a:gd name="T76" fmla="*/ 0 w 532"/>
                  <a:gd name="T77" fmla="*/ 3 h 450"/>
                  <a:gd name="T78" fmla="*/ 0 w 532"/>
                  <a:gd name="T79" fmla="*/ 3 h 450"/>
                  <a:gd name="T80" fmla="*/ 0 w 532"/>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2"/>
                  <a:gd name="T124" fmla="*/ 0 h 450"/>
                  <a:gd name="T125" fmla="*/ 532 w 532"/>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2" h="450">
                    <a:moveTo>
                      <a:pt x="0" y="3"/>
                    </a:moveTo>
                    <a:lnTo>
                      <a:pt x="6" y="125"/>
                    </a:lnTo>
                    <a:lnTo>
                      <a:pt x="55" y="214"/>
                    </a:lnTo>
                    <a:lnTo>
                      <a:pt x="37" y="283"/>
                    </a:lnTo>
                    <a:lnTo>
                      <a:pt x="40" y="341"/>
                    </a:lnTo>
                    <a:lnTo>
                      <a:pt x="17" y="371"/>
                    </a:lnTo>
                    <a:lnTo>
                      <a:pt x="27" y="380"/>
                    </a:lnTo>
                    <a:lnTo>
                      <a:pt x="97" y="371"/>
                    </a:lnTo>
                    <a:lnTo>
                      <a:pt x="186" y="395"/>
                    </a:lnTo>
                    <a:lnTo>
                      <a:pt x="213" y="372"/>
                    </a:lnTo>
                    <a:lnTo>
                      <a:pt x="299" y="408"/>
                    </a:lnTo>
                    <a:lnTo>
                      <a:pt x="307" y="427"/>
                    </a:lnTo>
                    <a:lnTo>
                      <a:pt x="340" y="442"/>
                    </a:lnTo>
                    <a:lnTo>
                      <a:pt x="356" y="424"/>
                    </a:lnTo>
                    <a:lnTo>
                      <a:pt x="398" y="440"/>
                    </a:lnTo>
                    <a:lnTo>
                      <a:pt x="424" y="427"/>
                    </a:lnTo>
                    <a:lnTo>
                      <a:pt x="419" y="401"/>
                    </a:lnTo>
                    <a:lnTo>
                      <a:pt x="489" y="424"/>
                    </a:lnTo>
                    <a:lnTo>
                      <a:pt x="485" y="450"/>
                    </a:lnTo>
                    <a:lnTo>
                      <a:pt x="532" y="416"/>
                    </a:lnTo>
                    <a:lnTo>
                      <a:pt x="490" y="411"/>
                    </a:lnTo>
                    <a:lnTo>
                      <a:pt x="458" y="379"/>
                    </a:lnTo>
                    <a:lnTo>
                      <a:pt x="498" y="337"/>
                    </a:lnTo>
                    <a:lnTo>
                      <a:pt x="498" y="312"/>
                    </a:lnTo>
                    <a:lnTo>
                      <a:pt x="455" y="348"/>
                    </a:lnTo>
                    <a:lnTo>
                      <a:pt x="433" y="337"/>
                    </a:lnTo>
                    <a:lnTo>
                      <a:pt x="451" y="316"/>
                    </a:lnTo>
                    <a:lnTo>
                      <a:pt x="403" y="330"/>
                    </a:lnTo>
                    <a:lnTo>
                      <a:pt x="372" y="317"/>
                    </a:lnTo>
                    <a:lnTo>
                      <a:pt x="380" y="296"/>
                    </a:lnTo>
                    <a:lnTo>
                      <a:pt x="463" y="312"/>
                    </a:lnTo>
                    <a:lnTo>
                      <a:pt x="430" y="259"/>
                    </a:lnTo>
                    <a:lnTo>
                      <a:pt x="435" y="220"/>
                    </a:lnTo>
                    <a:lnTo>
                      <a:pt x="247" y="228"/>
                    </a:lnTo>
                    <a:lnTo>
                      <a:pt x="270" y="144"/>
                    </a:lnTo>
                    <a:lnTo>
                      <a:pt x="302" y="100"/>
                    </a:lnTo>
                    <a:lnTo>
                      <a:pt x="291" y="89"/>
                    </a:lnTo>
                    <a:lnTo>
                      <a:pt x="280" y="0"/>
                    </a:lnTo>
                    <a:lnTo>
                      <a:pt x="0" y="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2" name="Freeform 54"/>
              <p:cNvSpPr>
                <a:spLocks/>
              </p:cNvSpPr>
              <p:nvPr/>
            </p:nvSpPr>
            <p:spPr bwMode="auto">
              <a:xfrm>
                <a:off x="3671" y="1069"/>
                <a:ext cx="500" cy="251"/>
              </a:xfrm>
              <a:custGeom>
                <a:avLst/>
                <a:gdLst>
                  <a:gd name="T0" fmla="*/ 153 w 529"/>
                  <a:gd name="T1" fmla="*/ 139 h 264"/>
                  <a:gd name="T2" fmla="*/ 159 w 529"/>
                  <a:gd name="T3" fmla="*/ 152 h 264"/>
                  <a:gd name="T4" fmla="*/ 173 w 529"/>
                  <a:gd name="T5" fmla="*/ 156 h 264"/>
                  <a:gd name="T6" fmla="*/ 194 w 529"/>
                  <a:gd name="T7" fmla="*/ 212 h 264"/>
                  <a:gd name="T8" fmla="*/ 232 w 529"/>
                  <a:gd name="T9" fmla="*/ 135 h 264"/>
                  <a:gd name="T10" fmla="*/ 251 w 529"/>
                  <a:gd name="T11" fmla="*/ 138 h 264"/>
                  <a:gd name="T12" fmla="*/ 273 w 529"/>
                  <a:gd name="T13" fmla="*/ 127 h 264"/>
                  <a:gd name="T14" fmla="*/ 316 w 529"/>
                  <a:gd name="T15" fmla="*/ 127 h 264"/>
                  <a:gd name="T16" fmla="*/ 330 w 529"/>
                  <a:gd name="T17" fmla="*/ 108 h 264"/>
                  <a:gd name="T18" fmla="*/ 408 w 529"/>
                  <a:gd name="T19" fmla="*/ 111 h 264"/>
                  <a:gd name="T20" fmla="*/ 422 w 529"/>
                  <a:gd name="T21" fmla="*/ 98 h 264"/>
                  <a:gd name="T22" fmla="*/ 399 w 529"/>
                  <a:gd name="T23" fmla="*/ 69 h 264"/>
                  <a:gd name="T24" fmla="*/ 349 w 529"/>
                  <a:gd name="T25" fmla="*/ 71 h 264"/>
                  <a:gd name="T26" fmla="*/ 312 w 529"/>
                  <a:gd name="T27" fmla="*/ 65 h 264"/>
                  <a:gd name="T28" fmla="*/ 263 w 529"/>
                  <a:gd name="T29" fmla="*/ 65 h 264"/>
                  <a:gd name="T30" fmla="*/ 246 w 529"/>
                  <a:gd name="T31" fmla="*/ 90 h 264"/>
                  <a:gd name="T32" fmla="*/ 221 w 529"/>
                  <a:gd name="T33" fmla="*/ 76 h 264"/>
                  <a:gd name="T34" fmla="*/ 195 w 529"/>
                  <a:gd name="T35" fmla="*/ 78 h 264"/>
                  <a:gd name="T36" fmla="*/ 184 w 529"/>
                  <a:gd name="T37" fmla="*/ 53 h 264"/>
                  <a:gd name="T38" fmla="*/ 130 w 529"/>
                  <a:gd name="T39" fmla="*/ 48 h 264"/>
                  <a:gd name="T40" fmla="*/ 124 w 529"/>
                  <a:gd name="T41" fmla="*/ 39 h 264"/>
                  <a:gd name="T42" fmla="*/ 148 w 529"/>
                  <a:gd name="T43" fmla="*/ 11 h 264"/>
                  <a:gd name="T44" fmla="*/ 167 w 529"/>
                  <a:gd name="T45" fmla="*/ 9 h 264"/>
                  <a:gd name="T46" fmla="*/ 148 w 529"/>
                  <a:gd name="T47" fmla="*/ 0 h 264"/>
                  <a:gd name="T48" fmla="*/ 117 w 529"/>
                  <a:gd name="T49" fmla="*/ 9 h 264"/>
                  <a:gd name="T50" fmla="*/ 66 w 529"/>
                  <a:gd name="T51" fmla="*/ 60 h 264"/>
                  <a:gd name="T52" fmla="*/ 40 w 529"/>
                  <a:gd name="T53" fmla="*/ 65 h 264"/>
                  <a:gd name="T54" fmla="*/ 0 w 529"/>
                  <a:gd name="T55" fmla="*/ 91 h 264"/>
                  <a:gd name="T56" fmla="*/ 153 w 529"/>
                  <a:gd name="T57" fmla="*/ 139 h 264"/>
                  <a:gd name="T58" fmla="*/ 153 w 529"/>
                  <a:gd name="T59" fmla="*/ 139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9"/>
                  <a:gd name="T91" fmla="*/ 0 h 264"/>
                  <a:gd name="T92" fmla="*/ 529 w 529"/>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9" h="264">
                    <a:moveTo>
                      <a:pt x="191" y="173"/>
                    </a:moveTo>
                    <a:lnTo>
                      <a:pt x="199" y="190"/>
                    </a:lnTo>
                    <a:lnTo>
                      <a:pt x="217" y="194"/>
                    </a:lnTo>
                    <a:lnTo>
                      <a:pt x="243" y="264"/>
                    </a:lnTo>
                    <a:lnTo>
                      <a:pt x="290" y="168"/>
                    </a:lnTo>
                    <a:lnTo>
                      <a:pt x="314" y="172"/>
                    </a:lnTo>
                    <a:lnTo>
                      <a:pt x="343" y="157"/>
                    </a:lnTo>
                    <a:lnTo>
                      <a:pt x="395" y="157"/>
                    </a:lnTo>
                    <a:lnTo>
                      <a:pt x="413" y="134"/>
                    </a:lnTo>
                    <a:lnTo>
                      <a:pt x="512" y="138"/>
                    </a:lnTo>
                    <a:lnTo>
                      <a:pt x="529" y="123"/>
                    </a:lnTo>
                    <a:lnTo>
                      <a:pt x="499" y="86"/>
                    </a:lnTo>
                    <a:lnTo>
                      <a:pt x="437" y="88"/>
                    </a:lnTo>
                    <a:lnTo>
                      <a:pt x="390" y="81"/>
                    </a:lnTo>
                    <a:lnTo>
                      <a:pt x="329" y="81"/>
                    </a:lnTo>
                    <a:lnTo>
                      <a:pt x="308" y="112"/>
                    </a:lnTo>
                    <a:lnTo>
                      <a:pt x="277" y="94"/>
                    </a:lnTo>
                    <a:lnTo>
                      <a:pt x="244" y="97"/>
                    </a:lnTo>
                    <a:lnTo>
                      <a:pt x="231" y="65"/>
                    </a:lnTo>
                    <a:lnTo>
                      <a:pt x="163" y="60"/>
                    </a:lnTo>
                    <a:lnTo>
                      <a:pt x="155" y="47"/>
                    </a:lnTo>
                    <a:lnTo>
                      <a:pt x="186" y="15"/>
                    </a:lnTo>
                    <a:lnTo>
                      <a:pt x="210" y="11"/>
                    </a:lnTo>
                    <a:lnTo>
                      <a:pt x="186" y="0"/>
                    </a:lnTo>
                    <a:lnTo>
                      <a:pt x="147" y="10"/>
                    </a:lnTo>
                    <a:lnTo>
                      <a:pt x="83" y="75"/>
                    </a:lnTo>
                    <a:lnTo>
                      <a:pt x="50" y="81"/>
                    </a:lnTo>
                    <a:lnTo>
                      <a:pt x="0" y="113"/>
                    </a:lnTo>
                    <a:lnTo>
                      <a:pt x="191" y="173"/>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3" name="Freeform 55"/>
              <p:cNvSpPr>
                <a:spLocks/>
              </p:cNvSpPr>
              <p:nvPr/>
            </p:nvSpPr>
            <p:spPr bwMode="auto">
              <a:xfrm>
                <a:off x="3995" y="1225"/>
                <a:ext cx="339" cy="452"/>
              </a:xfrm>
              <a:custGeom>
                <a:avLst/>
                <a:gdLst>
                  <a:gd name="T0" fmla="*/ 33 w 358"/>
                  <a:gd name="T1" fmla="*/ 324 h 475"/>
                  <a:gd name="T2" fmla="*/ 27 w 358"/>
                  <a:gd name="T3" fmla="*/ 258 h 475"/>
                  <a:gd name="T4" fmla="*/ 5 w 358"/>
                  <a:gd name="T5" fmla="*/ 209 h 475"/>
                  <a:gd name="T6" fmla="*/ 14 w 358"/>
                  <a:gd name="T7" fmla="*/ 111 h 475"/>
                  <a:gd name="T8" fmla="*/ 56 w 358"/>
                  <a:gd name="T9" fmla="*/ 59 h 475"/>
                  <a:gd name="T10" fmla="*/ 54 w 358"/>
                  <a:gd name="T11" fmla="*/ 98 h 475"/>
                  <a:gd name="T12" fmla="*/ 67 w 358"/>
                  <a:gd name="T13" fmla="*/ 88 h 475"/>
                  <a:gd name="T14" fmla="*/ 67 w 358"/>
                  <a:gd name="T15" fmla="*/ 59 h 475"/>
                  <a:gd name="T16" fmla="*/ 82 w 358"/>
                  <a:gd name="T17" fmla="*/ 40 h 475"/>
                  <a:gd name="T18" fmla="*/ 88 w 358"/>
                  <a:gd name="T19" fmla="*/ 4 h 475"/>
                  <a:gd name="T20" fmla="*/ 101 w 358"/>
                  <a:gd name="T21" fmla="*/ 0 h 475"/>
                  <a:gd name="T22" fmla="*/ 189 w 358"/>
                  <a:gd name="T23" fmla="*/ 29 h 475"/>
                  <a:gd name="T24" fmla="*/ 197 w 358"/>
                  <a:gd name="T25" fmla="*/ 56 h 475"/>
                  <a:gd name="T26" fmla="*/ 208 w 358"/>
                  <a:gd name="T27" fmla="*/ 80 h 475"/>
                  <a:gd name="T28" fmla="*/ 211 w 358"/>
                  <a:gd name="T29" fmla="*/ 122 h 475"/>
                  <a:gd name="T30" fmla="*/ 181 w 358"/>
                  <a:gd name="T31" fmla="*/ 158 h 475"/>
                  <a:gd name="T32" fmla="*/ 180 w 358"/>
                  <a:gd name="T33" fmla="*/ 187 h 475"/>
                  <a:gd name="T34" fmla="*/ 197 w 358"/>
                  <a:gd name="T35" fmla="*/ 196 h 475"/>
                  <a:gd name="T36" fmla="*/ 220 w 358"/>
                  <a:gd name="T37" fmla="*/ 158 h 475"/>
                  <a:gd name="T38" fmla="*/ 244 w 358"/>
                  <a:gd name="T39" fmla="*/ 144 h 475"/>
                  <a:gd name="T40" fmla="*/ 259 w 358"/>
                  <a:gd name="T41" fmla="*/ 152 h 475"/>
                  <a:gd name="T42" fmla="*/ 288 w 358"/>
                  <a:gd name="T43" fmla="*/ 239 h 475"/>
                  <a:gd name="T44" fmla="*/ 268 w 358"/>
                  <a:gd name="T45" fmla="*/ 276 h 475"/>
                  <a:gd name="T46" fmla="*/ 263 w 358"/>
                  <a:gd name="T47" fmla="*/ 301 h 475"/>
                  <a:gd name="T48" fmla="*/ 251 w 358"/>
                  <a:gd name="T49" fmla="*/ 310 h 475"/>
                  <a:gd name="T50" fmla="*/ 249 w 358"/>
                  <a:gd name="T51" fmla="*/ 334 h 475"/>
                  <a:gd name="T52" fmla="*/ 235 w 358"/>
                  <a:gd name="T53" fmla="*/ 364 h 475"/>
                  <a:gd name="T54" fmla="*/ 141 w 358"/>
                  <a:gd name="T55" fmla="*/ 381 h 475"/>
                  <a:gd name="T56" fmla="*/ 138 w 358"/>
                  <a:gd name="T57" fmla="*/ 374 h 475"/>
                  <a:gd name="T58" fmla="*/ 0 w 358"/>
                  <a:gd name="T59" fmla="*/ 389 h 475"/>
                  <a:gd name="T60" fmla="*/ 33 w 358"/>
                  <a:gd name="T61" fmla="*/ 324 h 475"/>
                  <a:gd name="T62" fmla="*/ 33 w 358"/>
                  <a:gd name="T63" fmla="*/ 324 h 4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8"/>
                  <a:gd name="T97" fmla="*/ 0 h 475"/>
                  <a:gd name="T98" fmla="*/ 358 w 358"/>
                  <a:gd name="T99" fmla="*/ 475 h 4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8" h="475">
                    <a:moveTo>
                      <a:pt x="41" y="395"/>
                    </a:moveTo>
                    <a:lnTo>
                      <a:pt x="34" y="315"/>
                    </a:lnTo>
                    <a:lnTo>
                      <a:pt x="5" y="255"/>
                    </a:lnTo>
                    <a:lnTo>
                      <a:pt x="18" y="136"/>
                    </a:lnTo>
                    <a:lnTo>
                      <a:pt x="70" y="71"/>
                    </a:lnTo>
                    <a:lnTo>
                      <a:pt x="67" y="119"/>
                    </a:lnTo>
                    <a:lnTo>
                      <a:pt x="83" y="108"/>
                    </a:lnTo>
                    <a:lnTo>
                      <a:pt x="83" y="71"/>
                    </a:lnTo>
                    <a:lnTo>
                      <a:pt x="102" y="48"/>
                    </a:lnTo>
                    <a:lnTo>
                      <a:pt x="109" y="4"/>
                    </a:lnTo>
                    <a:lnTo>
                      <a:pt x="126" y="0"/>
                    </a:lnTo>
                    <a:lnTo>
                      <a:pt x="235" y="37"/>
                    </a:lnTo>
                    <a:lnTo>
                      <a:pt x="245" y="68"/>
                    </a:lnTo>
                    <a:lnTo>
                      <a:pt x="259" y="97"/>
                    </a:lnTo>
                    <a:lnTo>
                      <a:pt x="262" y="149"/>
                    </a:lnTo>
                    <a:lnTo>
                      <a:pt x="225" y="192"/>
                    </a:lnTo>
                    <a:lnTo>
                      <a:pt x="224" y="228"/>
                    </a:lnTo>
                    <a:lnTo>
                      <a:pt x="245" y="239"/>
                    </a:lnTo>
                    <a:lnTo>
                      <a:pt x="274" y="192"/>
                    </a:lnTo>
                    <a:lnTo>
                      <a:pt x="303" y="176"/>
                    </a:lnTo>
                    <a:lnTo>
                      <a:pt x="322" y="186"/>
                    </a:lnTo>
                    <a:lnTo>
                      <a:pt x="358" y="291"/>
                    </a:lnTo>
                    <a:lnTo>
                      <a:pt x="334" y="336"/>
                    </a:lnTo>
                    <a:lnTo>
                      <a:pt x="327" y="367"/>
                    </a:lnTo>
                    <a:lnTo>
                      <a:pt x="313" y="378"/>
                    </a:lnTo>
                    <a:lnTo>
                      <a:pt x="311" y="408"/>
                    </a:lnTo>
                    <a:lnTo>
                      <a:pt x="293" y="445"/>
                    </a:lnTo>
                    <a:lnTo>
                      <a:pt x="175" y="463"/>
                    </a:lnTo>
                    <a:lnTo>
                      <a:pt x="172" y="456"/>
                    </a:lnTo>
                    <a:lnTo>
                      <a:pt x="0" y="475"/>
                    </a:lnTo>
                    <a:lnTo>
                      <a:pt x="41" y="39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4" name="Freeform 56"/>
              <p:cNvSpPr>
                <a:spLocks/>
              </p:cNvSpPr>
              <p:nvPr/>
            </p:nvSpPr>
            <p:spPr bwMode="auto">
              <a:xfrm>
                <a:off x="3483" y="1139"/>
                <a:ext cx="467" cy="478"/>
              </a:xfrm>
              <a:custGeom>
                <a:avLst/>
                <a:gdLst>
                  <a:gd name="T0" fmla="*/ 9 w 494"/>
                  <a:gd name="T1" fmla="*/ 156 h 503"/>
                  <a:gd name="T2" fmla="*/ 9 w 494"/>
                  <a:gd name="T3" fmla="*/ 205 h 503"/>
                  <a:gd name="T4" fmla="*/ 57 w 494"/>
                  <a:gd name="T5" fmla="*/ 237 h 503"/>
                  <a:gd name="T6" fmla="*/ 76 w 494"/>
                  <a:gd name="T7" fmla="*/ 258 h 503"/>
                  <a:gd name="T8" fmla="*/ 113 w 494"/>
                  <a:gd name="T9" fmla="*/ 286 h 503"/>
                  <a:gd name="T10" fmla="*/ 120 w 494"/>
                  <a:gd name="T11" fmla="*/ 319 h 503"/>
                  <a:gd name="T12" fmla="*/ 126 w 494"/>
                  <a:gd name="T13" fmla="*/ 368 h 503"/>
                  <a:gd name="T14" fmla="*/ 164 w 494"/>
                  <a:gd name="T15" fmla="*/ 410 h 503"/>
                  <a:gd name="T16" fmla="*/ 359 w 494"/>
                  <a:gd name="T17" fmla="*/ 399 h 503"/>
                  <a:gd name="T18" fmla="*/ 348 w 494"/>
                  <a:gd name="T19" fmla="*/ 336 h 503"/>
                  <a:gd name="T20" fmla="*/ 366 w 494"/>
                  <a:gd name="T21" fmla="*/ 239 h 503"/>
                  <a:gd name="T22" fmla="*/ 364 w 494"/>
                  <a:gd name="T23" fmla="*/ 213 h 503"/>
                  <a:gd name="T24" fmla="*/ 394 w 494"/>
                  <a:gd name="T25" fmla="*/ 137 h 503"/>
                  <a:gd name="T26" fmla="*/ 387 w 494"/>
                  <a:gd name="T27" fmla="*/ 135 h 503"/>
                  <a:gd name="T28" fmla="*/ 368 w 494"/>
                  <a:gd name="T29" fmla="*/ 178 h 503"/>
                  <a:gd name="T30" fmla="*/ 353 w 494"/>
                  <a:gd name="T31" fmla="*/ 182 h 503"/>
                  <a:gd name="T32" fmla="*/ 345 w 494"/>
                  <a:gd name="T33" fmla="*/ 199 h 503"/>
                  <a:gd name="T34" fmla="*/ 330 w 494"/>
                  <a:gd name="T35" fmla="*/ 211 h 503"/>
                  <a:gd name="T36" fmla="*/ 341 w 494"/>
                  <a:gd name="T37" fmla="*/ 172 h 503"/>
                  <a:gd name="T38" fmla="*/ 353 w 494"/>
                  <a:gd name="T39" fmla="*/ 156 h 503"/>
                  <a:gd name="T40" fmla="*/ 333 w 494"/>
                  <a:gd name="T41" fmla="*/ 99 h 503"/>
                  <a:gd name="T42" fmla="*/ 318 w 494"/>
                  <a:gd name="T43" fmla="*/ 95 h 503"/>
                  <a:gd name="T44" fmla="*/ 312 w 494"/>
                  <a:gd name="T45" fmla="*/ 82 h 503"/>
                  <a:gd name="T46" fmla="*/ 159 w 494"/>
                  <a:gd name="T47" fmla="*/ 32 h 503"/>
                  <a:gd name="T48" fmla="*/ 140 w 494"/>
                  <a:gd name="T49" fmla="*/ 25 h 503"/>
                  <a:gd name="T50" fmla="*/ 130 w 494"/>
                  <a:gd name="T51" fmla="*/ 32 h 503"/>
                  <a:gd name="T52" fmla="*/ 125 w 494"/>
                  <a:gd name="T53" fmla="*/ 29 h 503"/>
                  <a:gd name="T54" fmla="*/ 131 w 494"/>
                  <a:gd name="T55" fmla="*/ 12 h 503"/>
                  <a:gd name="T56" fmla="*/ 136 w 494"/>
                  <a:gd name="T57" fmla="*/ 3 h 503"/>
                  <a:gd name="T58" fmla="*/ 130 w 494"/>
                  <a:gd name="T59" fmla="*/ 0 h 503"/>
                  <a:gd name="T60" fmla="*/ 69 w 494"/>
                  <a:gd name="T61" fmla="*/ 27 h 503"/>
                  <a:gd name="T62" fmla="*/ 61 w 494"/>
                  <a:gd name="T63" fmla="*/ 27 h 503"/>
                  <a:gd name="T64" fmla="*/ 49 w 494"/>
                  <a:gd name="T65" fmla="*/ 22 h 503"/>
                  <a:gd name="T66" fmla="*/ 38 w 494"/>
                  <a:gd name="T67" fmla="*/ 29 h 503"/>
                  <a:gd name="T68" fmla="*/ 40 w 494"/>
                  <a:gd name="T69" fmla="*/ 77 h 503"/>
                  <a:gd name="T70" fmla="*/ 0 w 494"/>
                  <a:gd name="T71" fmla="*/ 124 h 503"/>
                  <a:gd name="T72" fmla="*/ 9 w 494"/>
                  <a:gd name="T73" fmla="*/ 156 h 503"/>
                  <a:gd name="T74" fmla="*/ 9 w 494"/>
                  <a:gd name="T75" fmla="*/ 156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4"/>
                  <a:gd name="T115" fmla="*/ 0 h 503"/>
                  <a:gd name="T116" fmla="*/ 494 w 494"/>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4" h="503">
                    <a:moveTo>
                      <a:pt x="13" y="191"/>
                    </a:moveTo>
                    <a:lnTo>
                      <a:pt x="11" y="252"/>
                    </a:lnTo>
                    <a:lnTo>
                      <a:pt x="71" y="290"/>
                    </a:lnTo>
                    <a:lnTo>
                      <a:pt x="95" y="316"/>
                    </a:lnTo>
                    <a:lnTo>
                      <a:pt x="142" y="351"/>
                    </a:lnTo>
                    <a:lnTo>
                      <a:pt x="150" y="392"/>
                    </a:lnTo>
                    <a:lnTo>
                      <a:pt x="158" y="450"/>
                    </a:lnTo>
                    <a:lnTo>
                      <a:pt x="205" y="503"/>
                    </a:lnTo>
                    <a:lnTo>
                      <a:pt x="450" y="489"/>
                    </a:lnTo>
                    <a:lnTo>
                      <a:pt x="435" y="411"/>
                    </a:lnTo>
                    <a:lnTo>
                      <a:pt x="458" y="293"/>
                    </a:lnTo>
                    <a:lnTo>
                      <a:pt x="456" y="261"/>
                    </a:lnTo>
                    <a:lnTo>
                      <a:pt x="494" y="168"/>
                    </a:lnTo>
                    <a:lnTo>
                      <a:pt x="484" y="165"/>
                    </a:lnTo>
                    <a:lnTo>
                      <a:pt x="461" y="218"/>
                    </a:lnTo>
                    <a:lnTo>
                      <a:pt x="442" y="222"/>
                    </a:lnTo>
                    <a:lnTo>
                      <a:pt x="432" y="244"/>
                    </a:lnTo>
                    <a:lnTo>
                      <a:pt x="413" y="259"/>
                    </a:lnTo>
                    <a:lnTo>
                      <a:pt x="427" y="210"/>
                    </a:lnTo>
                    <a:lnTo>
                      <a:pt x="442" y="191"/>
                    </a:lnTo>
                    <a:lnTo>
                      <a:pt x="416" y="121"/>
                    </a:lnTo>
                    <a:lnTo>
                      <a:pt x="398" y="117"/>
                    </a:lnTo>
                    <a:lnTo>
                      <a:pt x="390" y="100"/>
                    </a:lnTo>
                    <a:lnTo>
                      <a:pt x="199" y="40"/>
                    </a:lnTo>
                    <a:lnTo>
                      <a:pt x="176" y="29"/>
                    </a:lnTo>
                    <a:lnTo>
                      <a:pt x="162" y="40"/>
                    </a:lnTo>
                    <a:lnTo>
                      <a:pt x="157" y="37"/>
                    </a:lnTo>
                    <a:lnTo>
                      <a:pt x="165" y="16"/>
                    </a:lnTo>
                    <a:lnTo>
                      <a:pt x="170" y="3"/>
                    </a:lnTo>
                    <a:lnTo>
                      <a:pt x="163" y="0"/>
                    </a:lnTo>
                    <a:lnTo>
                      <a:pt x="86" y="32"/>
                    </a:lnTo>
                    <a:lnTo>
                      <a:pt x="76" y="32"/>
                    </a:lnTo>
                    <a:lnTo>
                      <a:pt x="61" y="26"/>
                    </a:lnTo>
                    <a:lnTo>
                      <a:pt x="47" y="36"/>
                    </a:lnTo>
                    <a:lnTo>
                      <a:pt x="50" y="94"/>
                    </a:lnTo>
                    <a:lnTo>
                      <a:pt x="0" y="152"/>
                    </a:lnTo>
                    <a:lnTo>
                      <a:pt x="13" y="19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5" name="Freeform 57"/>
              <p:cNvSpPr>
                <a:spLocks/>
              </p:cNvSpPr>
              <p:nvPr/>
            </p:nvSpPr>
            <p:spPr bwMode="auto">
              <a:xfrm>
                <a:off x="3619" y="1604"/>
                <a:ext cx="341" cy="609"/>
              </a:xfrm>
              <a:custGeom>
                <a:avLst/>
                <a:gdLst>
                  <a:gd name="T0" fmla="*/ 6 w 364"/>
                  <a:gd name="T1" fmla="*/ 214 h 641"/>
                  <a:gd name="T2" fmla="*/ 36 w 364"/>
                  <a:gd name="T3" fmla="*/ 147 h 641"/>
                  <a:gd name="T4" fmla="*/ 25 w 364"/>
                  <a:gd name="T5" fmla="*/ 123 h 641"/>
                  <a:gd name="T6" fmla="*/ 75 w 364"/>
                  <a:gd name="T7" fmla="*/ 83 h 641"/>
                  <a:gd name="T8" fmla="*/ 85 w 364"/>
                  <a:gd name="T9" fmla="*/ 54 h 641"/>
                  <a:gd name="T10" fmla="*/ 49 w 364"/>
                  <a:gd name="T11" fmla="*/ 10 h 641"/>
                  <a:gd name="T12" fmla="*/ 244 w 364"/>
                  <a:gd name="T13" fmla="*/ 0 h 641"/>
                  <a:gd name="T14" fmla="*/ 249 w 364"/>
                  <a:gd name="T15" fmla="*/ 29 h 641"/>
                  <a:gd name="T16" fmla="*/ 268 w 364"/>
                  <a:gd name="T17" fmla="*/ 68 h 641"/>
                  <a:gd name="T18" fmla="*/ 284 w 364"/>
                  <a:gd name="T19" fmla="*/ 267 h 641"/>
                  <a:gd name="T20" fmla="*/ 283 w 364"/>
                  <a:gd name="T21" fmla="*/ 310 h 641"/>
                  <a:gd name="T22" fmla="*/ 290 w 364"/>
                  <a:gd name="T23" fmla="*/ 334 h 641"/>
                  <a:gd name="T24" fmla="*/ 281 w 364"/>
                  <a:gd name="T25" fmla="*/ 378 h 641"/>
                  <a:gd name="T26" fmla="*/ 266 w 364"/>
                  <a:gd name="T27" fmla="*/ 399 h 641"/>
                  <a:gd name="T28" fmla="*/ 256 w 364"/>
                  <a:gd name="T29" fmla="*/ 429 h 641"/>
                  <a:gd name="T30" fmla="*/ 267 w 364"/>
                  <a:gd name="T31" fmla="*/ 442 h 641"/>
                  <a:gd name="T32" fmla="*/ 258 w 364"/>
                  <a:gd name="T33" fmla="*/ 459 h 641"/>
                  <a:gd name="T34" fmla="*/ 263 w 364"/>
                  <a:gd name="T35" fmla="*/ 466 h 641"/>
                  <a:gd name="T36" fmla="*/ 238 w 364"/>
                  <a:gd name="T37" fmla="*/ 476 h 641"/>
                  <a:gd name="T38" fmla="*/ 234 w 364"/>
                  <a:gd name="T39" fmla="*/ 509 h 641"/>
                  <a:gd name="T40" fmla="*/ 200 w 364"/>
                  <a:gd name="T41" fmla="*/ 498 h 641"/>
                  <a:gd name="T42" fmla="*/ 183 w 364"/>
                  <a:gd name="T43" fmla="*/ 523 h 641"/>
                  <a:gd name="T44" fmla="*/ 173 w 364"/>
                  <a:gd name="T45" fmla="*/ 520 h 641"/>
                  <a:gd name="T46" fmla="*/ 162 w 364"/>
                  <a:gd name="T47" fmla="*/ 498 h 641"/>
                  <a:gd name="T48" fmla="*/ 144 w 364"/>
                  <a:gd name="T49" fmla="*/ 447 h 641"/>
                  <a:gd name="T50" fmla="*/ 100 w 364"/>
                  <a:gd name="T51" fmla="*/ 421 h 641"/>
                  <a:gd name="T52" fmla="*/ 90 w 364"/>
                  <a:gd name="T53" fmla="*/ 394 h 641"/>
                  <a:gd name="T54" fmla="*/ 105 w 364"/>
                  <a:gd name="T55" fmla="*/ 352 h 641"/>
                  <a:gd name="T56" fmla="*/ 93 w 364"/>
                  <a:gd name="T57" fmla="*/ 346 h 641"/>
                  <a:gd name="T58" fmla="*/ 65 w 364"/>
                  <a:gd name="T59" fmla="*/ 346 h 641"/>
                  <a:gd name="T60" fmla="*/ 58 w 364"/>
                  <a:gd name="T61" fmla="*/ 319 h 641"/>
                  <a:gd name="T62" fmla="*/ 9 w 364"/>
                  <a:gd name="T63" fmla="*/ 270 h 641"/>
                  <a:gd name="T64" fmla="*/ 0 w 364"/>
                  <a:gd name="T65" fmla="*/ 229 h 641"/>
                  <a:gd name="T66" fmla="*/ 6 w 364"/>
                  <a:gd name="T67" fmla="*/ 214 h 641"/>
                  <a:gd name="T68" fmla="*/ 6 w 364"/>
                  <a:gd name="T69" fmla="*/ 214 h 6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4"/>
                  <a:gd name="T106" fmla="*/ 0 h 641"/>
                  <a:gd name="T107" fmla="*/ 364 w 364"/>
                  <a:gd name="T108" fmla="*/ 641 h 64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4" h="641">
                    <a:moveTo>
                      <a:pt x="6" y="262"/>
                    </a:moveTo>
                    <a:lnTo>
                      <a:pt x="44" y="181"/>
                    </a:lnTo>
                    <a:lnTo>
                      <a:pt x="32" y="150"/>
                    </a:lnTo>
                    <a:lnTo>
                      <a:pt x="94" y="102"/>
                    </a:lnTo>
                    <a:lnTo>
                      <a:pt x="107" y="66"/>
                    </a:lnTo>
                    <a:lnTo>
                      <a:pt x="61" y="14"/>
                    </a:lnTo>
                    <a:lnTo>
                      <a:pt x="306" y="0"/>
                    </a:lnTo>
                    <a:lnTo>
                      <a:pt x="311" y="37"/>
                    </a:lnTo>
                    <a:lnTo>
                      <a:pt x="337" y="84"/>
                    </a:lnTo>
                    <a:lnTo>
                      <a:pt x="358" y="328"/>
                    </a:lnTo>
                    <a:lnTo>
                      <a:pt x="353" y="380"/>
                    </a:lnTo>
                    <a:lnTo>
                      <a:pt x="364" y="409"/>
                    </a:lnTo>
                    <a:lnTo>
                      <a:pt x="351" y="464"/>
                    </a:lnTo>
                    <a:lnTo>
                      <a:pt x="332" y="489"/>
                    </a:lnTo>
                    <a:lnTo>
                      <a:pt x="322" y="527"/>
                    </a:lnTo>
                    <a:lnTo>
                      <a:pt x="333" y="542"/>
                    </a:lnTo>
                    <a:lnTo>
                      <a:pt x="324" y="563"/>
                    </a:lnTo>
                    <a:lnTo>
                      <a:pt x="329" y="573"/>
                    </a:lnTo>
                    <a:lnTo>
                      <a:pt x="299" y="584"/>
                    </a:lnTo>
                    <a:lnTo>
                      <a:pt x="293" y="625"/>
                    </a:lnTo>
                    <a:lnTo>
                      <a:pt x="251" y="612"/>
                    </a:lnTo>
                    <a:lnTo>
                      <a:pt x="230" y="641"/>
                    </a:lnTo>
                    <a:lnTo>
                      <a:pt x="217" y="638"/>
                    </a:lnTo>
                    <a:lnTo>
                      <a:pt x="202" y="612"/>
                    </a:lnTo>
                    <a:lnTo>
                      <a:pt x="180" y="549"/>
                    </a:lnTo>
                    <a:lnTo>
                      <a:pt x="125" y="516"/>
                    </a:lnTo>
                    <a:lnTo>
                      <a:pt x="113" y="484"/>
                    </a:lnTo>
                    <a:lnTo>
                      <a:pt x="131" y="434"/>
                    </a:lnTo>
                    <a:lnTo>
                      <a:pt x="116" y="424"/>
                    </a:lnTo>
                    <a:lnTo>
                      <a:pt x="81" y="424"/>
                    </a:lnTo>
                    <a:lnTo>
                      <a:pt x="73" y="393"/>
                    </a:lnTo>
                    <a:lnTo>
                      <a:pt x="13" y="332"/>
                    </a:lnTo>
                    <a:lnTo>
                      <a:pt x="0" y="281"/>
                    </a:lnTo>
                    <a:lnTo>
                      <a:pt x="6" y="26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6" name="Freeform 58"/>
              <p:cNvSpPr>
                <a:spLocks/>
              </p:cNvSpPr>
              <p:nvPr/>
            </p:nvSpPr>
            <p:spPr bwMode="auto">
              <a:xfrm>
                <a:off x="3924" y="1659"/>
                <a:ext cx="272" cy="458"/>
              </a:xfrm>
              <a:custGeom>
                <a:avLst/>
                <a:gdLst>
                  <a:gd name="T0" fmla="*/ 9 w 288"/>
                  <a:gd name="T1" fmla="*/ 395 h 481"/>
                  <a:gd name="T2" fmla="*/ 14 w 288"/>
                  <a:gd name="T3" fmla="*/ 386 h 481"/>
                  <a:gd name="T4" fmla="*/ 59 w 288"/>
                  <a:gd name="T5" fmla="*/ 383 h 481"/>
                  <a:gd name="T6" fmla="*/ 95 w 288"/>
                  <a:gd name="T7" fmla="*/ 369 h 481"/>
                  <a:gd name="T8" fmla="*/ 131 w 288"/>
                  <a:gd name="T9" fmla="*/ 348 h 481"/>
                  <a:gd name="T10" fmla="*/ 161 w 288"/>
                  <a:gd name="T11" fmla="*/ 347 h 481"/>
                  <a:gd name="T12" fmla="*/ 196 w 288"/>
                  <a:gd name="T13" fmla="*/ 289 h 481"/>
                  <a:gd name="T14" fmla="*/ 207 w 288"/>
                  <a:gd name="T15" fmla="*/ 293 h 481"/>
                  <a:gd name="T16" fmla="*/ 233 w 288"/>
                  <a:gd name="T17" fmla="*/ 273 h 481"/>
                  <a:gd name="T18" fmla="*/ 226 w 288"/>
                  <a:gd name="T19" fmla="*/ 258 h 481"/>
                  <a:gd name="T20" fmla="*/ 228 w 288"/>
                  <a:gd name="T21" fmla="*/ 249 h 481"/>
                  <a:gd name="T22" fmla="*/ 203 w 288"/>
                  <a:gd name="T23" fmla="*/ 7 h 481"/>
                  <a:gd name="T24" fmla="*/ 200 w 288"/>
                  <a:gd name="T25" fmla="*/ 0 h 481"/>
                  <a:gd name="T26" fmla="*/ 61 w 288"/>
                  <a:gd name="T27" fmla="*/ 15 h 481"/>
                  <a:gd name="T28" fmla="*/ 36 w 288"/>
                  <a:gd name="T29" fmla="*/ 29 h 481"/>
                  <a:gd name="T30" fmla="*/ 11 w 288"/>
                  <a:gd name="T31" fmla="*/ 22 h 481"/>
                  <a:gd name="T32" fmla="*/ 28 w 288"/>
                  <a:gd name="T33" fmla="*/ 222 h 481"/>
                  <a:gd name="T34" fmla="*/ 25 w 288"/>
                  <a:gd name="T35" fmla="*/ 265 h 481"/>
                  <a:gd name="T36" fmla="*/ 34 w 288"/>
                  <a:gd name="T37" fmla="*/ 289 h 481"/>
                  <a:gd name="T38" fmla="*/ 24 w 288"/>
                  <a:gd name="T39" fmla="*/ 333 h 481"/>
                  <a:gd name="T40" fmla="*/ 9 w 288"/>
                  <a:gd name="T41" fmla="*/ 353 h 481"/>
                  <a:gd name="T42" fmla="*/ 0 w 288"/>
                  <a:gd name="T43" fmla="*/ 387 h 481"/>
                  <a:gd name="T44" fmla="*/ 9 w 288"/>
                  <a:gd name="T45" fmla="*/ 395 h 481"/>
                  <a:gd name="T46" fmla="*/ 9 w 288"/>
                  <a:gd name="T47" fmla="*/ 395 h 4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1"/>
                  <a:gd name="T74" fmla="*/ 288 w 288"/>
                  <a:gd name="T75" fmla="*/ 481 h 48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1">
                    <a:moveTo>
                      <a:pt x="10" y="481"/>
                    </a:moveTo>
                    <a:lnTo>
                      <a:pt x="18" y="468"/>
                    </a:lnTo>
                    <a:lnTo>
                      <a:pt x="73" y="465"/>
                    </a:lnTo>
                    <a:lnTo>
                      <a:pt x="118" y="450"/>
                    </a:lnTo>
                    <a:lnTo>
                      <a:pt x="162" y="423"/>
                    </a:lnTo>
                    <a:lnTo>
                      <a:pt x="199" y="421"/>
                    </a:lnTo>
                    <a:lnTo>
                      <a:pt x="243" y="351"/>
                    </a:lnTo>
                    <a:lnTo>
                      <a:pt x="256" y="356"/>
                    </a:lnTo>
                    <a:lnTo>
                      <a:pt x="288" y="332"/>
                    </a:lnTo>
                    <a:lnTo>
                      <a:pt x="280" y="314"/>
                    </a:lnTo>
                    <a:lnTo>
                      <a:pt x="283" y="303"/>
                    </a:lnTo>
                    <a:lnTo>
                      <a:pt x="251" y="7"/>
                    </a:lnTo>
                    <a:lnTo>
                      <a:pt x="248" y="0"/>
                    </a:lnTo>
                    <a:lnTo>
                      <a:pt x="76" y="19"/>
                    </a:lnTo>
                    <a:lnTo>
                      <a:pt x="44" y="36"/>
                    </a:lnTo>
                    <a:lnTo>
                      <a:pt x="15" y="26"/>
                    </a:lnTo>
                    <a:lnTo>
                      <a:pt x="36" y="270"/>
                    </a:lnTo>
                    <a:lnTo>
                      <a:pt x="31" y="322"/>
                    </a:lnTo>
                    <a:lnTo>
                      <a:pt x="42" y="351"/>
                    </a:lnTo>
                    <a:lnTo>
                      <a:pt x="29" y="406"/>
                    </a:lnTo>
                    <a:lnTo>
                      <a:pt x="10" y="431"/>
                    </a:lnTo>
                    <a:lnTo>
                      <a:pt x="0" y="469"/>
                    </a:lnTo>
                    <a:lnTo>
                      <a:pt x="10" y="48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7" name="Freeform 59"/>
              <p:cNvSpPr>
                <a:spLocks/>
              </p:cNvSpPr>
              <p:nvPr/>
            </p:nvSpPr>
            <p:spPr bwMode="auto">
              <a:xfrm>
                <a:off x="3821" y="1948"/>
                <a:ext cx="638" cy="319"/>
              </a:xfrm>
              <a:custGeom>
                <a:avLst/>
                <a:gdLst>
                  <a:gd name="T0" fmla="*/ 4 w 675"/>
                  <a:gd name="T1" fmla="*/ 259 h 336"/>
                  <a:gd name="T2" fmla="*/ 17 w 675"/>
                  <a:gd name="T3" fmla="*/ 258 h 336"/>
                  <a:gd name="T4" fmla="*/ 22 w 675"/>
                  <a:gd name="T5" fmla="*/ 228 h 336"/>
                  <a:gd name="T6" fmla="*/ 12 w 675"/>
                  <a:gd name="T7" fmla="*/ 228 h 336"/>
                  <a:gd name="T8" fmla="*/ 29 w 675"/>
                  <a:gd name="T9" fmla="*/ 204 h 336"/>
                  <a:gd name="T10" fmla="*/ 63 w 675"/>
                  <a:gd name="T11" fmla="*/ 215 h 336"/>
                  <a:gd name="T12" fmla="*/ 68 w 675"/>
                  <a:gd name="T13" fmla="*/ 181 h 336"/>
                  <a:gd name="T14" fmla="*/ 92 w 675"/>
                  <a:gd name="T15" fmla="*/ 172 h 336"/>
                  <a:gd name="T16" fmla="*/ 88 w 675"/>
                  <a:gd name="T17" fmla="*/ 164 h 336"/>
                  <a:gd name="T18" fmla="*/ 100 w 675"/>
                  <a:gd name="T19" fmla="*/ 134 h 336"/>
                  <a:gd name="T20" fmla="*/ 145 w 675"/>
                  <a:gd name="T21" fmla="*/ 132 h 336"/>
                  <a:gd name="T22" fmla="*/ 181 w 675"/>
                  <a:gd name="T23" fmla="*/ 120 h 336"/>
                  <a:gd name="T24" fmla="*/ 204 w 675"/>
                  <a:gd name="T25" fmla="*/ 104 h 336"/>
                  <a:gd name="T26" fmla="*/ 216 w 675"/>
                  <a:gd name="T27" fmla="*/ 98 h 336"/>
                  <a:gd name="T28" fmla="*/ 245 w 675"/>
                  <a:gd name="T29" fmla="*/ 96 h 336"/>
                  <a:gd name="T30" fmla="*/ 281 w 675"/>
                  <a:gd name="T31" fmla="*/ 40 h 336"/>
                  <a:gd name="T32" fmla="*/ 290 w 675"/>
                  <a:gd name="T33" fmla="*/ 43 h 336"/>
                  <a:gd name="T34" fmla="*/ 316 w 675"/>
                  <a:gd name="T35" fmla="*/ 25 h 336"/>
                  <a:gd name="T36" fmla="*/ 310 w 675"/>
                  <a:gd name="T37" fmla="*/ 9 h 336"/>
                  <a:gd name="T38" fmla="*/ 313 w 675"/>
                  <a:gd name="T39" fmla="*/ 0 h 336"/>
                  <a:gd name="T40" fmla="*/ 336 w 675"/>
                  <a:gd name="T41" fmla="*/ 0 h 336"/>
                  <a:gd name="T42" fmla="*/ 351 w 675"/>
                  <a:gd name="T43" fmla="*/ 6 h 336"/>
                  <a:gd name="T44" fmla="*/ 398 w 675"/>
                  <a:gd name="T45" fmla="*/ 32 h 336"/>
                  <a:gd name="T46" fmla="*/ 431 w 675"/>
                  <a:gd name="T47" fmla="*/ 31 h 336"/>
                  <a:gd name="T48" fmla="*/ 447 w 675"/>
                  <a:gd name="T49" fmla="*/ 22 h 336"/>
                  <a:gd name="T50" fmla="*/ 483 w 675"/>
                  <a:gd name="T51" fmla="*/ 45 h 336"/>
                  <a:gd name="T52" fmla="*/ 496 w 675"/>
                  <a:gd name="T53" fmla="*/ 89 h 336"/>
                  <a:gd name="T54" fmla="*/ 539 w 675"/>
                  <a:gd name="T55" fmla="*/ 121 h 336"/>
                  <a:gd name="T56" fmla="*/ 517 w 675"/>
                  <a:gd name="T57" fmla="*/ 144 h 336"/>
                  <a:gd name="T58" fmla="*/ 481 w 675"/>
                  <a:gd name="T59" fmla="*/ 181 h 336"/>
                  <a:gd name="T60" fmla="*/ 481 w 675"/>
                  <a:gd name="T61" fmla="*/ 189 h 336"/>
                  <a:gd name="T62" fmla="*/ 428 w 675"/>
                  <a:gd name="T63" fmla="*/ 223 h 336"/>
                  <a:gd name="T64" fmla="*/ 130 w 675"/>
                  <a:gd name="T65" fmla="*/ 251 h 336"/>
                  <a:gd name="T66" fmla="*/ 98 w 675"/>
                  <a:gd name="T67" fmla="*/ 249 h 336"/>
                  <a:gd name="T68" fmla="*/ 99 w 675"/>
                  <a:gd name="T69" fmla="*/ 265 h 336"/>
                  <a:gd name="T70" fmla="*/ 0 w 675"/>
                  <a:gd name="T71" fmla="*/ 273 h 336"/>
                  <a:gd name="T72" fmla="*/ 4 w 675"/>
                  <a:gd name="T73" fmla="*/ 259 h 336"/>
                  <a:gd name="T74" fmla="*/ 4 w 675"/>
                  <a:gd name="T75" fmla="*/ 259 h 3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5"/>
                  <a:gd name="T115" fmla="*/ 0 h 336"/>
                  <a:gd name="T116" fmla="*/ 675 w 675"/>
                  <a:gd name="T117" fmla="*/ 336 h 3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5" h="336">
                    <a:moveTo>
                      <a:pt x="4" y="319"/>
                    </a:moveTo>
                    <a:lnTo>
                      <a:pt x="21" y="317"/>
                    </a:lnTo>
                    <a:lnTo>
                      <a:pt x="26" y="281"/>
                    </a:lnTo>
                    <a:lnTo>
                      <a:pt x="16" y="280"/>
                    </a:lnTo>
                    <a:lnTo>
                      <a:pt x="37" y="251"/>
                    </a:lnTo>
                    <a:lnTo>
                      <a:pt x="79" y="264"/>
                    </a:lnTo>
                    <a:lnTo>
                      <a:pt x="85" y="223"/>
                    </a:lnTo>
                    <a:lnTo>
                      <a:pt x="115" y="212"/>
                    </a:lnTo>
                    <a:lnTo>
                      <a:pt x="110" y="202"/>
                    </a:lnTo>
                    <a:lnTo>
                      <a:pt x="126" y="165"/>
                    </a:lnTo>
                    <a:lnTo>
                      <a:pt x="181" y="162"/>
                    </a:lnTo>
                    <a:lnTo>
                      <a:pt x="226" y="147"/>
                    </a:lnTo>
                    <a:lnTo>
                      <a:pt x="255" y="128"/>
                    </a:lnTo>
                    <a:lnTo>
                      <a:pt x="270" y="120"/>
                    </a:lnTo>
                    <a:lnTo>
                      <a:pt x="307" y="118"/>
                    </a:lnTo>
                    <a:lnTo>
                      <a:pt x="351" y="48"/>
                    </a:lnTo>
                    <a:lnTo>
                      <a:pt x="364" y="53"/>
                    </a:lnTo>
                    <a:lnTo>
                      <a:pt x="396" y="29"/>
                    </a:lnTo>
                    <a:lnTo>
                      <a:pt x="388" y="11"/>
                    </a:lnTo>
                    <a:lnTo>
                      <a:pt x="391" y="0"/>
                    </a:lnTo>
                    <a:lnTo>
                      <a:pt x="421" y="0"/>
                    </a:lnTo>
                    <a:lnTo>
                      <a:pt x="440" y="6"/>
                    </a:lnTo>
                    <a:lnTo>
                      <a:pt x="498" y="40"/>
                    </a:lnTo>
                    <a:lnTo>
                      <a:pt x="540" y="39"/>
                    </a:lnTo>
                    <a:lnTo>
                      <a:pt x="560" y="26"/>
                    </a:lnTo>
                    <a:lnTo>
                      <a:pt x="605" y="55"/>
                    </a:lnTo>
                    <a:lnTo>
                      <a:pt x="621" y="110"/>
                    </a:lnTo>
                    <a:lnTo>
                      <a:pt x="675" y="149"/>
                    </a:lnTo>
                    <a:lnTo>
                      <a:pt x="649" y="178"/>
                    </a:lnTo>
                    <a:lnTo>
                      <a:pt x="602" y="223"/>
                    </a:lnTo>
                    <a:lnTo>
                      <a:pt x="602" y="233"/>
                    </a:lnTo>
                    <a:lnTo>
                      <a:pt x="536" y="275"/>
                    </a:lnTo>
                    <a:lnTo>
                      <a:pt x="163" y="309"/>
                    </a:lnTo>
                    <a:lnTo>
                      <a:pt x="123" y="307"/>
                    </a:lnTo>
                    <a:lnTo>
                      <a:pt x="124" y="327"/>
                    </a:lnTo>
                    <a:lnTo>
                      <a:pt x="0" y="336"/>
                    </a:lnTo>
                    <a:lnTo>
                      <a:pt x="4" y="31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8" name="Freeform 60"/>
              <p:cNvSpPr>
                <a:spLocks/>
              </p:cNvSpPr>
              <p:nvPr/>
            </p:nvSpPr>
            <p:spPr bwMode="auto">
              <a:xfrm>
                <a:off x="3753" y="2186"/>
                <a:ext cx="752" cy="249"/>
              </a:xfrm>
              <a:custGeom>
                <a:avLst/>
                <a:gdLst>
                  <a:gd name="T0" fmla="*/ 10 w 793"/>
                  <a:gd name="T1" fmla="*/ 175 h 262"/>
                  <a:gd name="T2" fmla="*/ 9 w 793"/>
                  <a:gd name="T3" fmla="*/ 173 h 262"/>
                  <a:gd name="T4" fmla="*/ 25 w 793"/>
                  <a:gd name="T5" fmla="*/ 158 h 262"/>
                  <a:gd name="T6" fmla="*/ 42 w 793"/>
                  <a:gd name="T7" fmla="*/ 125 h 262"/>
                  <a:gd name="T8" fmla="*/ 38 w 793"/>
                  <a:gd name="T9" fmla="*/ 118 h 262"/>
                  <a:gd name="T10" fmla="*/ 46 w 793"/>
                  <a:gd name="T11" fmla="*/ 101 h 262"/>
                  <a:gd name="T12" fmla="*/ 46 w 793"/>
                  <a:gd name="T13" fmla="*/ 83 h 262"/>
                  <a:gd name="T14" fmla="*/ 58 w 793"/>
                  <a:gd name="T15" fmla="*/ 69 h 262"/>
                  <a:gd name="T16" fmla="*/ 157 w 793"/>
                  <a:gd name="T17" fmla="*/ 62 h 262"/>
                  <a:gd name="T18" fmla="*/ 157 w 793"/>
                  <a:gd name="T19" fmla="*/ 46 h 262"/>
                  <a:gd name="T20" fmla="*/ 189 w 793"/>
                  <a:gd name="T21" fmla="*/ 47 h 262"/>
                  <a:gd name="T22" fmla="*/ 487 w 793"/>
                  <a:gd name="T23" fmla="*/ 20 h 262"/>
                  <a:gd name="T24" fmla="*/ 635 w 793"/>
                  <a:gd name="T25" fmla="*/ 0 h 262"/>
                  <a:gd name="T26" fmla="*/ 609 w 793"/>
                  <a:gd name="T27" fmla="*/ 51 h 262"/>
                  <a:gd name="T28" fmla="*/ 568 w 793"/>
                  <a:gd name="T29" fmla="*/ 61 h 262"/>
                  <a:gd name="T30" fmla="*/ 549 w 793"/>
                  <a:gd name="T31" fmla="*/ 86 h 262"/>
                  <a:gd name="T32" fmla="*/ 477 w 793"/>
                  <a:gd name="T33" fmla="*/ 129 h 262"/>
                  <a:gd name="T34" fmla="*/ 473 w 793"/>
                  <a:gd name="T35" fmla="*/ 145 h 262"/>
                  <a:gd name="T36" fmla="*/ 454 w 793"/>
                  <a:gd name="T37" fmla="*/ 155 h 262"/>
                  <a:gd name="T38" fmla="*/ 454 w 793"/>
                  <a:gd name="T39" fmla="*/ 175 h 262"/>
                  <a:gd name="T40" fmla="*/ 356 w 793"/>
                  <a:gd name="T41" fmla="*/ 186 h 262"/>
                  <a:gd name="T42" fmla="*/ 159 w 793"/>
                  <a:gd name="T43" fmla="*/ 205 h 262"/>
                  <a:gd name="T44" fmla="*/ 0 w 793"/>
                  <a:gd name="T45" fmla="*/ 214 h 262"/>
                  <a:gd name="T46" fmla="*/ 10 w 793"/>
                  <a:gd name="T47" fmla="*/ 175 h 262"/>
                  <a:gd name="T48" fmla="*/ 10 w 793"/>
                  <a:gd name="T49" fmla="*/ 175 h 2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3"/>
                  <a:gd name="T76" fmla="*/ 0 h 262"/>
                  <a:gd name="T77" fmla="*/ 793 w 793"/>
                  <a:gd name="T78" fmla="*/ 262 h 26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3" h="262">
                    <a:moveTo>
                      <a:pt x="14" y="215"/>
                    </a:moveTo>
                    <a:lnTo>
                      <a:pt x="9" y="212"/>
                    </a:lnTo>
                    <a:lnTo>
                      <a:pt x="32" y="194"/>
                    </a:lnTo>
                    <a:lnTo>
                      <a:pt x="53" y="153"/>
                    </a:lnTo>
                    <a:lnTo>
                      <a:pt x="47" y="144"/>
                    </a:lnTo>
                    <a:lnTo>
                      <a:pt x="58" y="124"/>
                    </a:lnTo>
                    <a:lnTo>
                      <a:pt x="58" y="102"/>
                    </a:lnTo>
                    <a:lnTo>
                      <a:pt x="73" y="85"/>
                    </a:lnTo>
                    <a:lnTo>
                      <a:pt x="197" y="76"/>
                    </a:lnTo>
                    <a:lnTo>
                      <a:pt x="196" y="56"/>
                    </a:lnTo>
                    <a:lnTo>
                      <a:pt x="236" y="58"/>
                    </a:lnTo>
                    <a:lnTo>
                      <a:pt x="609" y="24"/>
                    </a:lnTo>
                    <a:lnTo>
                      <a:pt x="793" y="0"/>
                    </a:lnTo>
                    <a:lnTo>
                      <a:pt x="761" y="63"/>
                    </a:lnTo>
                    <a:lnTo>
                      <a:pt x="709" y="74"/>
                    </a:lnTo>
                    <a:lnTo>
                      <a:pt x="686" y="105"/>
                    </a:lnTo>
                    <a:lnTo>
                      <a:pt x="596" y="158"/>
                    </a:lnTo>
                    <a:lnTo>
                      <a:pt x="591" y="178"/>
                    </a:lnTo>
                    <a:lnTo>
                      <a:pt x="568" y="189"/>
                    </a:lnTo>
                    <a:lnTo>
                      <a:pt x="568" y="215"/>
                    </a:lnTo>
                    <a:lnTo>
                      <a:pt x="445" y="228"/>
                    </a:lnTo>
                    <a:lnTo>
                      <a:pt x="199" y="251"/>
                    </a:lnTo>
                    <a:lnTo>
                      <a:pt x="0" y="262"/>
                    </a:lnTo>
                    <a:lnTo>
                      <a:pt x="14" y="2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69" name="Freeform 61"/>
              <p:cNvSpPr>
                <a:spLocks/>
              </p:cNvSpPr>
              <p:nvPr/>
            </p:nvSpPr>
            <p:spPr bwMode="auto">
              <a:xfrm>
                <a:off x="3649" y="2425"/>
                <a:ext cx="311" cy="529"/>
              </a:xfrm>
              <a:custGeom>
                <a:avLst/>
                <a:gdLst>
                  <a:gd name="T0" fmla="*/ 19 w 331"/>
                  <a:gd name="T1" fmla="*/ 318 h 556"/>
                  <a:gd name="T2" fmla="*/ 43 w 331"/>
                  <a:gd name="T3" fmla="*/ 282 h 556"/>
                  <a:gd name="T4" fmla="*/ 36 w 331"/>
                  <a:gd name="T5" fmla="*/ 273 h 556"/>
                  <a:gd name="T6" fmla="*/ 26 w 331"/>
                  <a:gd name="T7" fmla="*/ 200 h 556"/>
                  <a:gd name="T8" fmla="*/ 22 w 331"/>
                  <a:gd name="T9" fmla="*/ 149 h 556"/>
                  <a:gd name="T10" fmla="*/ 40 w 331"/>
                  <a:gd name="T11" fmla="*/ 93 h 556"/>
                  <a:gd name="T12" fmla="*/ 69 w 331"/>
                  <a:gd name="T13" fmla="*/ 54 h 556"/>
                  <a:gd name="T14" fmla="*/ 66 w 331"/>
                  <a:gd name="T15" fmla="*/ 44 h 556"/>
                  <a:gd name="T16" fmla="*/ 87 w 331"/>
                  <a:gd name="T17" fmla="*/ 10 h 556"/>
                  <a:gd name="T18" fmla="*/ 246 w 331"/>
                  <a:gd name="T19" fmla="*/ 0 h 556"/>
                  <a:gd name="T20" fmla="*/ 255 w 331"/>
                  <a:gd name="T21" fmla="*/ 9 h 556"/>
                  <a:gd name="T22" fmla="*/ 246 w 331"/>
                  <a:gd name="T23" fmla="*/ 292 h 556"/>
                  <a:gd name="T24" fmla="*/ 265 w 331"/>
                  <a:gd name="T25" fmla="*/ 428 h 556"/>
                  <a:gd name="T26" fmla="*/ 256 w 331"/>
                  <a:gd name="T27" fmla="*/ 435 h 556"/>
                  <a:gd name="T28" fmla="*/ 223 w 331"/>
                  <a:gd name="T29" fmla="*/ 427 h 556"/>
                  <a:gd name="T30" fmla="*/ 173 w 331"/>
                  <a:gd name="T31" fmla="*/ 456 h 556"/>
                  <a:gd name="T32" fmla="*/ 147 w 331"/>
                  <a:gd name="T33" fmla="*/ 413 h 556"/>
                  <a:gd name="T34" fmla="*/ 150 w 331"/>
                  <a:gd name="T35" fmla="*/ 381 h 556"/>
                  <a:gd name="T36" fmla="*/ 0 w 331"/>
                  <a:gd name="T37" fmla="*/ 386 h 556"/>
                  <a:gd name="T38" fmla="*/ 19 w 331"/>
                  <a:gd name="T39" fmla="*/ 318 h 556"/>
                  <a:gd name="T40" fmla="*/ 19 w 331"/>
                  <a:gd name="T41" fmla="*/ 318 h 5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556"/>
                  <a:gd name="T65" fmla="*/ 331 w 331"/>
                  <a:gd name="T66" fmla="*/ 556 h 55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556">
                    <a:moveTo>
                      <a:pt x="23" y="388"/>
                    </a:moveTo>
                    <a:lnTo>
                      <a:pt x="55" y="344"/>
                    </a:lnTo>
                    <a:lnTo>
                      <a:pt x="44" y="333"/>
                    </a:lnTo>
                    <a:lnTo>
                      <a:pt x="33" y="244"/>
                    </a:lnTo>
                    <a:lnTo>
                      <a:pt x="26" y="182"/>
                    </a:lnTo>
                    <a:lnTo>
                      <a:pt x="50" y="114"/>
                    </a:lnTo>
                    <a:lnTo>
                      <a:pt x="86" y="66"/>
                    </a:lnTo>
                    <a:lnTo>
                      <a:pt x="83" y="53"/>
                    </a:lnTo>
                    <a:lnTo>
                      <a:pt x="109" y="11"/>
                    </a:lnTo>
                    <a:lnTo>
                      <a:pt x="308" y="0"/>
                    </a:lnTo>
                    <a:lnTo>
                      <a:pt x="318" y="9"/>
                    </a:lnTo>
                    <a:lnTo>
                      <a:pt x="308" y="356"/>
                    </a:lnTo>
                    <a:lnTo>
                      <a:pt x="331" y="522"/>
                    </a:lnTo>
                    <a:lnTo>
                      <a:pt x="322" y="530"/>
                    </a:lnTo>
                    <a:lnTo>
                      <a:pt x="279" y="521"/>
                    </a:lnTo>
                    <a:lnTo>
                      <a:pt x="216" y="556"/>
                    </a:lnTo>
                    <a:lnTo>
                      <a:pt x="183" y="503"/>
                    </a:lnTo>
                    <a:lnTo>
                      <a:pt x="188" y="464"/>
                    </a:lnTo>
                    <a:lnTo>
                      <a:pt x="0" y="472"/>
                    </a:lnTo>
                    <a:lnTo>
                      <a:pt x="23" y="38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0" name="Freeform 62"/>
              <p:cNvSpPr>
                <a:spLocks/>
              </p:cNvSpPr>
              <p:nvPr/>
            </p:nvSpPr>
            <p:spPr bwMode="auto">
              <a:xfrm>
                <a:off x="3940" y="2402"/>
                <a:ext cx="335" cy="535"/>
              </a:xfrm>
              <a:custGeom>
                <a:avLst/>
                <a:gdLst>
                  <a:gd name="T0" fmla="*/ 9 w 354"/>
                  <a:gd name="T1" fmla="*/ 28 h 563"/>
                  <a:gd name="T2" fmla="*/ 0 w 354"/>
                  <a:gd name="T3" fmla="*/ 313 h 563"/>
                  <a:gd name="T4" fmla="*/ 19 w 354"/>
                  <a:gd name="T5" fmla="*/ 451 h 563"/>
                  <a:gd name="T6" fmla="*/ 38 w 354"/>
                  <a:gd name="T7" fmla="*/ 458 h 563"/>
                  <a:gd name="T8" fmla="*/ 55 w 354"/>
                  <a:gd name="T9" fmla="*/ 445 h 563"/>
                  <a:gd name="T10" fmla="*/ 66 w 354"/>
                  <a:gd name="T11" fmla="*/ 458 h 563"/>
                  <a:gd name="T12" fmla="*/ 49 w 354"/>
                  <a:gd name="T13" fmla="*/ 465 h 563"/>
                  <a:gd name="T14" fmla="*/ 90 w 354"/>
                  <a:gd name="T15" fmla="*/ 456 h 563"/>
                  <a:gd name="T16" fmla="*/ 97 w 354"/>
                  <a:gd name="T17" fmla="*/ 442 h 563"/>
                  <a:gd name="T18" fmla="*/ 92 w 354"/>
                  <a:gd name="T19" fmla="*/ 436 h 563"/>
                  <a:gd name="T20" fmla="*/ 95 w 354"/>
                  <a:gd name="T21" fmla="*/ 423 h 563"/>
                  <a:gd name="T22" fmla="*/ 75 w 354"/>
                  <a:gd name="T23" fmla="*/ 404 h 563"/>
                  <a:gd name="T24" fmla="*/ 76 w 354"/>
                  <a:gd name="T25" fmla="*/ 389 h 563"/>
                  <a:gd name="T26" fmla="*/ 284 w 354"/>
                  <a:gd name="T27" fmla="*/ 370 h 563"/>
                  <a:gd name="T28" fmla="*/ 266 w 354"/>
                  <a:gd name="T29" fmla="*/ 299 h 563"/>
                  <a:gd name="T30" fmla="*/ 276 w 354"/>
                  <a:gd name="T31" fmla="*/ 254 h 563"/>
                  <a:gd name="T32" fmla="*/ 250 w 354"/>
                  <a:gd name="T33" fmla="*/ 197 h 563"/>
                  <a:gd name="T34" fmla="*/ 197 w 354"/>
                  <a:gd name="T35" fmla="*/ 0 h 563"/>
                  <a:gd name="T36" fmla="*/ 0 w 354"/>
                  <a:gd name="T37" fmla="*/ 19 h 563"/>
                  <a:gd name="T38" fmla="*/ 9 w 354"/>
                  <a:gd name="T39" fmla="*/ 28 h 563"/>
                  <a:gd name="T40" fmla="*/ 9 w 354"/>
                  <a:gd name="T41" fmla="*/ 28 h 5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3"/>
                  <a:gd name="T65" fmla="*/ 354 w 354"/>
                  <a:gd name="T66" fmla="*/ 563 h 5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3">
                    <a:moveTo>
                      <a:pt x="10" y="32"/>
                    </a:moveTo>
                    <a:lnTo>
                      <a:pt x="0" y="379"/>
                    </a:lnTo>
                    <a:lnTo>
                      <a:pt x="23" y="545"/>
                    </a:lnTo>
                    <a:lnTo>
                      <a:pt x="47" y="552"/>
                    </a:lnTo>
                    <a:lnTo>
                      <a:pt x="68" y="539"/>
                    </a:lnTo>
                    <a:lnTo>
                      <a:pt x="82" y="552"/>
                    </a:lnTo>
                    <a:lnTo>
                      <a:pt x="61" y="563"/>
                    </a:lnTo>
                    <a:lnTo>
                      <a:pt x="112" y="550"/>
                    </a:lnTo>
                    <a:lnTo>
                      <a:pt x="121" y="534"/>
                    </a:lnTo>
                    <a:lnTo>
                      <a:pt x="115" y="526"/>
                    </a:lnTo>
                    <a:lnTo>
                      <a:pt x="118" y="511"/>
                    </a:lnTo>
                    <a:lnTo>
                      <a:pt x="94" y="490"/>
                    </a:lnTo>
                    <a:lnTo>
                      <a:pt x="95" y="471"/>
                    </a:lnTo>
                    <a:lnTo>
                      <a:pt x="354" y="448"/>
                    </a:lnTo>
                    <a:lnTo>
                      <a:pt x="332" y="361"/>
                    </a:lnTo>
                    <a:lnTo>
                      <a:pt x="346" y="307"/>
                    </a:lnTo>
                    <a:lnTo>
                      <a:pt x="312" y="238"/>
                    </a:lnTo>
                    <a:lnTo>
                      <a:pt x="246" y="0"/>
                    </a:lnTo>
                    <a:lnTo>
                      <a:pt x="0" y="23"/>
                    </a:lnTo>
                    <a:lnTo>
                      <a:pt x="10" y="3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1" name="Freeform 63"/>
              <p:cNvSpPr>
                <a:spLocks/>
              </p:cNvSpPr>
              <p:nvPr/>
            </p:nvSpPr>
            <p:spPr bwMode="auto">
              <a:xfrm>
                <a:off x="4173" y="2376"/>
                <a:ext cx="473" cy="485"/>
              </a:xfrm>
              <a:custGeom>
                <a:avLst/>
                <a:gdLst>
                  <a:gd name="T0" fmla="*/ 53 w 500"/>
                  <a:gd name="T1" fmla="*/ 218 h 512"/>
                  <a:gd name="T2" fmla="*/ 80 w 500"/>
                  <a:gd name="T3" fmla="*/ 274 h 512"/>
                  <a:gd name="T4" fmla="*/ 69 w 500"/>
                  <a:gd name="T5" fmla="*/ 319 h 512"/>
                  <a:gd name="T6" fmla="*/ 86 w 500"/>
                  <a:gd name="T7" fmla="*/ 390 h 512"/>
                  <a:gd name="T8" fmla="*/ 101 w 500"/>
                  <a:gd name="T9" fmla="*/ 415 h 512"/>
                  <a:gd name="T10" fmla="*/ 317 w 500"/>
                  <a:gd name="T11" fmla="*/ 401 h 512"/>
                  <a:gd name="T12" fmla="*/ 320 w 500"/>
                  <a:gd name="T13" fmla="*/ 417 h 512"/>
                  <a:gd name="T14" fmla="*/ 332 w 500"/>
                  <a:gd name="T15" fmla="*/ 419 h 512"/>
                  <a:gd name="T16" fmla="*/ 326 w 500"/>
                  <a:gd name="T17" fmla="*/ 384 h 512"/>
                  <a:gd name="T18" fmla="*/ 336 w 500"/>
                  <a:gd name="T19" fmla="*/ 376 h 512"/>
                  <a:gd name="T20" fmla="*/ 367 w 500"/>
                  <a:gd name="T21" fmla="*/ 380 h 512"/>
                  <a:gd name="T22" fmla="*/ 373 w 500"/>
                  <a:gd name="T23" fmla="*/ 358 h 512"/>
                  <a:gd name="T24" fmla="*/ 369 w 500"/>
                  <a:gd name="T25" fmla="*/ 324 h 512"/>
                  <a:gd name="T26" fmla="*/ 381 w 500"/>
                  <a:gd name="T27" fmla="*/ 314 h 512"/>
                  <a:gd name="T28" fmla="*/ 400 w 500"/>
                  <a:gd name="T29" fmla="*/ 250 h 512"/>
                  <a:gd name="T30" fmla="*/ 386 w 500"/>
                  <a:gd name="T31" fmla="*/ 248 h 512"/>
                  <a:gd name="T32" fmla="*/ 335 w 500"/>
                  <a:gd name="T33" fmla="*/ 166 h 512"/>
                  <a:gd name="T34" fmla="*/ 223 w 500"/>
                  <a:gd name="T35" fmla="*/ 62 h 512"/>
                  <a:gd name="T36" fmla="*/ 174 w 500"/>
                  <a:gd name="T37" fmla="*/ 30 h 512"/>
                  <a:gd name="T38" fmla="*/ 189 w 500"/>
                  <a:gd name="T39" fmla="*/ 0 h 512"/>
                  <a:gd name="T40" fmla="*/ 98 w 500"/>
                  <a:gd name="T41" fmla="*/ 11 h 512"/>
                  <a:gd name="T42" fmla="*/ 0 w 500"/>
                  <a:gd name="T43" fmla="*/ 24 h 512"/>
                  <a:gd name="T44" fmla="*/ 53 w 500"/>
                  <a:gd name="T45" fmla="*/ 218 h 512"/>
                  <a:gd name="T46" fmla="*/ 53 w 500"/>
                  <a:gd name="T47" fmla="*/ 218 h 5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2"/>
                  <a:gd name="T74" fmla="*/ 500 w 500"/>
                  <a:gd name="T75" fmla="*/ 512 h 5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2">
                    <a:moveTo>
                      <a:pt x="66" y="266"/>
                    </a:moveTo>
                    <a:lnTo>
                      <a:pt x="100" y="335"/>
                    </a:lnTo>
                    <a:lnTo>
                      <a:pt x="86" y="389"/>
                    </a:lnTo>
                    <a:lnTo>
                      <a:pt x="108" y="476"/>
                    </a:lnTo>
                    <a:lnTo>
                      <a:pt x="126" y="507"/>
                    </a:lnTo>
                    <a:lnTo>
                      <a:pt x="395" y="491"/>
                    </a:lnTo>
                    <a:lnTo>
                      <a:pt x="398" y="510"/>
                    </a:lnTo>
                    <a:lnTo>
                      <a:pt x="414" y="512"/>
                    </a:lnTo>
                    <a:lnTo>
                      <a:pt x="408" y="470"/>
                    </a:lnTo>
                    <a:lnTo>
                      <a:pt x="419" y="458"/>
                    </a:lnTo>
                    <a:lnTo>
                      <a:pt x="458" y="465"/>
                    </a:lnTo>
                    <a:lnTo>
                      <a:pt x="465" y="436"/>
                    </a:lnTo>
                    <a:lnTo>
                      <a:pt x="460" y="395"/>
                    </a:lnTo>
                    <a:lnTo>
                      <a:pt x="476" y="384"/>
                    </a:lnTo>
                    <a:lnTo>
                      <a:pt x="500" y="306"/>
                    </a:lnTo>
                    <a:lnTo>
                      <a:pt x="482" y="303"/>
                    </a:lnTo>
                    <a:lnTo>
                      <a:pt x="418" y="203"/>
                    </a:lnTo>
                    <a:lnTo>
                      <a:pt x="278" y="76"/>
                    </a:lnTo>
                    <a:lnTo>
                      <a:pt x="217" y="38"/>
                    </a:lnTo>
                    <a:lnTo>
                      <a:pt x="236" y="0"/>
                    </a:lnTo>
                    <a:lnTo>
                      <a:pt x="123" y="15"/>
                    </a:lnTo>
                    <a:lnTo>
                      <a:pt x="0" y="28"/>
                    </a:lnTo>
                    <a:lnTo>
                      <a:pt x="66" y="266"/>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2" name="Freeform 64"/>
              <p:cNvSpPr>
                <a:spLocks/>
              </p:cNvSpPr>
              <p:nvPr/>
            </p:nvSpPr>
            <p:spPr bwMode="auto">
              <a:xfrm>
                <a:off x="4029" y="2811"/>
                <a:ext cx="797" cy="594"/>
              </a:xfrm>
              <a:custGeom>
                <a:avLst/>
                <a:gdLst>
                  <a:gd name="T0" fmla="*/ 0 w 845"/>
                  <a:gd name="T1" fmla="*/ 49 h 622"/>
                  <a:gd name="T2" fmla="*/ 20 w 845"/>
                  <a:gd name="T3" fmla="*/ 67 h 622"/>
                  <a:gd name="T4" fmla="*/ 17 w 845"/>
                  <a:gd name="T5" fmla="*/ 80 h 622"/>
                  <a:gd name="T6" fmla="*/ 23 w 845"/>
                  <a:gd name="T7" fmla="*/ 86 h 622"/>
                  <a:gd name="T8" fmla="*/ 14 w 845"/>
                  <a:gd name="T9" fmla="*/ 99 h 622"/>
                  <a:gd name="T10" fmla="*/ 93 w 845"/>
                  <a:gd name="T11" fmla="*/ 71 h 622"/>
                  <a:gd name="T12" fmla="*/ 194 w 845"/>
                  <a:gd name="T13" fmla="*/ 136 h 622"/>
                  <a:gd name="T14" fmla="*/ 276 w 845"/>
                  <a:gd name="T15" fmla="*/ 91 h 622"/>
                  <a:gd name="T16" fmla="*/ 324 w 845"/>
                  <a:gd name="T17" fmla="*/ 102 h 622"/>
                  <a:gd name="T18" fmla="*/ 386 w 845"/>
                  <a:gd name="T19" fmla="*/ 164 h 622"/>
                  <a:gd name="T20" fmla="*/ 406 w 845"/>
                  <a:gd name="T21" fmla="*/ 164 h 622"/>
                  <a:gd name="T22" fmla="*/ 427 w 845"/>
                  <a:gd name="T23" fmla="*/ 206 h 622"/>
                  <a:gd name="T24" fmla="*/ 422 w 845"/>
                  <a:gd name="T25" fmla="*/ 288 h 622"/>
                  <a:gd name="T26" fmla="*/ 435 w 845"/>
                  <a:gd name="T27" fmla="*/ 297 h 622"/>
                  <a:gd name="T28" fmla="*/ 439 w 845"/>
                  <a:gd name="T29" fmla="*/ 283 h 622"/>
                  <a:gd name="T30" fmla="*/ 458 w 845"/>
                  <a:gd name="T31" fmla="*/ 283 h 622"/>
                  <a:gd name="T32" fmla="*/ 439 w 845"/>
                  <a:gd name="T33" fmla="*/ 321 h 622"/>
                  <a:gd name="T34" fmla="*/ 490 w 845"/>
                  <a:gd name="T35" fmla="*/ 376 h 622"/>
                  <a:gd name="T36" fmla="*/ 498 w 845"/>
                  <a:gd name="T37" fmla="*/ 359 h 622"/>
                  <a:gd name="T38" fmla="*/ 502 w 845"/>
                  <a:gd name="T39" fmla="*/ 399 h 622"/>
                  <a:gd name="T40" fmla="*/ 519 w 845"/>
                  <a:gd name="T41" fmla="*/ 405 h 622"/>
                  <a:gd name="T42" fmla="*/ 536 w 845"/>
                  <a:gd name="T43" fmla="*/ 452 h 622"/>
                  <a:gd name="T44" fmla="*/ 553 w 845"/>
                  <a:gd name="T45" fmla="*/ 452 h 622"/>
                  <a:gd name="T46" fmla="*/ 595 w 845"/>
                  <a:gd name="T47" fmla="*/ 494 h 622"/>
                  <a:gd name="T48" fmla="*/ 616 w 845"/>
                  <a:gd name="T49" fmla="*/ 497 h 622"/>
                  <a:gd name="T50" fmla="*/ 616 w 845"/>
                  <a:gd name="T51" fmla="*/ 503 h 622"/>
                  <a:gd name="T52" fmla="*/ 599 w 845"/>
                  <a:gd name="T53" fmla="*/ 514 h 622"/>
                  <a:gd name="T54" fmla="*/ 635 w 845"/>
                  <a:gd name="T55" fmla="*/ 510 h 622"/>
                  <a:gd name="T56" fmla="*/ 657 w 845"/>
                  <a:gd name="T57" fmla="*/ 499 h 622"/>
                  <a:gd name="T58" fmla="*/ 669 w 845"/>
                  <a:gd name="T59" fmla="*/ 440 h 622"/>
                  <a:gd name="T60" fmla="*/ 676 w 845"/>
                  <a:gd name="T61" fmla="*/ 442 h 622"/>
                  <a:gd name="T62" fmla="*/ 669 w 845"/>
                  <a:gd name="T63" fmla="*/ 360 h 622"/>
                  <a:gd name="T64" fmla="*/ 661 w 845"/>
                  <a:gd name="T65" fmla="*/ 337 h 622"/>
                  <a:gd name="T66" fmla="*/ 588 w 845"/>
                  <a:gd name="T67" fmla="*/ 215 h 622"/>
                  <a:gd name="T68" fmla="*/ 532 w 845"/>
                  <a:gd name="T69" fmla="*/ 102 h 622"/>
                  <a:gd name="T70" fmla="*/ 497 w 845"/>
                  <a:gd name="T71" fmla="*/ 10 h 622"/>
                  <a:gd name="T72" fmla="*/ 488 w 845"/>
                  <a:gd name="T73" fmla="*/ 7 h 622"/>
                  <a:gd name="T74" fmla="*/ 457 w 845"/>
                  <a:gd name="T75" fmla="*/ 0 h 622"/>
                  <a:gd name="T76" fmla="*/ 448 w 845"/>
                  <a:gd name="T77" fmla="*/ 10 h 622"/>
                  <a:gd name="T78" fmla="*/ 452 w 845"/>
                  <a:gd name="T79" fmla="*/ 45 h 622"/>
                  <a:gd name="T80" fmla="*/ 440 w 845"/>
                  <a:gd name="T81" fmla="*/ 44 h 622"/>
                  <a:gd name="T82" fmla="*/ 437 w 845"/>
                  <a:gd name="T83" fmla="*/ 28 h 622"/>
                  <a:gd name="T84" fmla="*/ 222 w 845"/>
                  <a:gd name="T85" fmla="*/ 41 h 622"/>
                  <a:gd name="T86" fmla="*/ 208 w 845"/>
                  <a:gd name="T87" fmla="*/ 14 h 622"/>
                  <a:gd name="T88" fmla="*/ 1 w 845"/>
                  <a:gd name="T89" fmla="*/ 33 h 622"/>
                  <a:gd name="T90" fmla="*/ 0 w 845"/>
                  <a:gd name="T91" fmla="*/ 49 h 622"/>
                  <a:gd name="T92" fmla="*/ 0 w 845"/>
                  <a:gd name="T93" fmla="*/ 49 h 6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5"/>
                  <a:gd name="T142" fmla="*/ 0 h 622"/>
                  <a:gd name="T143" fmla="*/ 845 w 845"/>
                  <a:gd name="T144" fmla="*/ 622 h 6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5" h="622">
                    <a:moveTo>
                      <a:pt x="0" y="60"/>
                    </a:moveTo>
                    <a:lnTo>
                      <a:pt x="24" y="81"/>
                    </a:lnTo>
                    <a:lnTo>
                      <a:pt x="21" y="96"/>
                    </a:lnTo>
                    <a:lnTo>
                      <a:pt x="27" y="104"/>
                    </a:lnTo>
                    <a:lnTo>
                      <a:pt x="18" y="120"/>
                    </a:lnTo>
                    <a:lnTo>
                      <a:pt x="116" y="86"/>
                    </a:lnTo>
                    <a:lnTo>
                      <a:pt x="243" y="165"/>
                    </a:lnTo>
                    <a:lnTo>
                      <a:pt x="346" y="110"/>
                    </a:lnTo>
                    <a:lnTo>
                      <a:pt x="406" y="123"/>
                    </a:lnTo>
                    <a:lnTo>
                      <a:pt x="482" y="198"/>
                    </a:lnTo>
                    <a:lnTo>
                      <a:pt x="508" y="198"/>
                    </a:lnTo>
                    <a:lnTo>
                      <a:pt x="534" y="250"/>
                    </a:lnTo>
                    <a:lnTo>
                      <a:pt x="528" y="348"/>
                    </a:lnTo>
                    <a:lnTo>
                      <a:pt x="545" y="360"/>
                    </a:lnTo>
                    <a:lnTo>
                      <a:pt x="549" y="342"/>
                    </a:lnTo>
                    <a:lnTo>
                      <a:pt x="573" y="342"/>
                    </a:lnTo>
                    <a:lnTo>
                      <a:pt x="549" y="389"/>
                    </a:lnTo>
                    <a:lnTo>
                      <a:pt x="613" y="454"/>
                    </a:lnTo>
                    <a:lnTo>
                      <a:pt x="623" y="434"/>
                    </a:lnTo>
                    <a:lnTo>
                      <a:pt x="628" y="481"/>
                    </a:lnTo>
                    <a:lnTo>
                      <a:pt x="649" y="491"/>
                    </a:lnTo>
                    <a:lnTo>
                      <a:pt x="672" y="546"/>
                    </a:lnTo>
                    <a:lnTo>
                      <a:pt x="693" y="546"/>
                    </a:lnTo>
                    <a:lnTo>
                      <a:pt x="743" y="598"/>
                    </a:lnTo>
                    <a:lnTo>
                      <a:pt x="770" y="601"/>
                    </a:lnTo>
                    <a:lnTo>
                      <a:pt x="770" y="609"/>
                    </a:lnTo>
                    <a:lnTo>
                      <a:pt x="751" y="622"/>
                    </a:lnTo>
                    <a:lnTo>
                      <a:pt x="795" y="617"/>
                    </a:lnTo>
                    <a:lnTo>
                      <a:pt x="822" y="604"/>
                    </a:lnTo>
                    <a:lnTo>
                      <a:pt x="837" y="533"/>
                    </a:lnTo>
                    <a:lnTo>
                      <a:pt x="845" y="536"/>
                    </a:lnTo>
                    <a:lnTo>
                      <a:pt x="837" y="436"/>
                    </a:lnTo>
                    <a:lnTo>
                      <a:pt x="827" y="407"/>
                    </a:lnTo>
                    <a:lnTo>
                      <a:pt x="736" y="261"/>
                    </a:lnTo>
                    <a:lnTo>
                      <a:pt x="665" y="123"/>
                    </a:lnTo>
                    <a:lnTo>
                      <a:pt x="622" y="10"/>
                    </a:lnTo>
                    <a:lnTo>
                      <a:pt x="610" y="7"/>
                    </a:lnTo>
                    <a:lnTo>
                      <a:pt x="571" y="0"/>
                    </a:lnTo>
                    <a:lnTo>
                      <a:pt x="560" y="12"/>
                    </a:lnTo>
                    <a:lnTo>
                      <a:pt x="566" y="54"/>
                    </a:lnTo>
                    <a:lnTo>
                      <a:pt x="550" y="52"/>
                    </a:lnTo>
                    <a:lnTo>
                      <a:pt x="547" y="33"/>
                    </a:lnTo>
                    <a:lnTo>
                      <a:pt x="278" y="49"/>
                    </a:lnTo>
                    <a:lnTo>
                      <a:pt x="260" y="18"/>
                    </a:lnTo>
                    <a:lnTo>
                      <a:pt x="1" y="41"/>
                    </a:lnTo>
                    <a:lnTo>
                      <a:pt x="0" y="6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3" name="Freeform 65"/>
              <p:cNvSpPr>
                <a:spLocks/>
              </p:cNvSpPr>
              <p:nvPr/>
            </p:nvSpPr>
            <p:spPr bwMode="auto">
              <a:xfrm>
                <a:off x="4161" y="1592"/>
                <a:ext cx="368" cy="408"/>
              </a:xfrm>
              <a:custGeom>
                <a:avLst/>
                <a:gdLst>
                  <a:gd name="T0" fmla="*/ 0 w 390"/>
                  <a:gd name="T1" fmla="*/ 64 h 429"/>
                  <a:gd name="T2" fmla="*/ 25 w 390"/>
                  <a:gd name="T3" fmla="*/ 306 h 429"/>
                  <a:gd name="T4" fmla="*/ 64 w 390"/>
                  <a:gd name="T5" fmla="*/ 310 h 429"/>
                  <a:gd name="T6" fmla="*/ 110 w 390"/>
                  <a:gd name="T7" fmla="*/ 340 h 429"/>
                  <a:gd name="T8" fmla="*/ 143 w 390"/>
                  <a:gd name="T9" fmla="*/ 339 h 429"/>
                  <a:gd name="T10" fmla="*/ 159 w 390"/>
                  <a:gd name="T11" fmla="*/ 326 h 429"/>
                  <a:gd name="T12" fmla="*/ 195 w 390"/>
                  <a:gd name="T13" fmla="*/ 351 h 429"/>
                  <a:gd name="T14" fmla="*/ 217 w 390"/>
                  <a:gd name="T15" fmla="*/ 329 h 429"/>
                  <a:gd name="T16" fmla="*/ 222 w 390"/>
                  <a:gd name="T17" fmla="*/ 292 h 429"/>
                  <a:gd name="T18" fmla="*/ 238 w 390"/>
                  <a:gd name="T19" fmla="*/ 300 h 429"/>
                  <a:gd name="T20" fmla="*/ 244 w 390"/>
                  <a:gd name="T21" fmla="*/ 268 h 429"/>
                  <a:gd name="T22" fmla="*/ 296 w 390"/>
                  <a:gd name="T23" fmla="*/ 223 h 429"/>
                  <a:gd name="T24" fmla="*/ 306 w 390"/>
                  <a:gd name="T25" fmla="*/ 146 h 429"/>
                  <a:gd name="T26" fmla="*/ 299 w 390"/>
                  <a:gd name="T27" fmla="*/ 129 h 429"/>
                  <a:gd name="T28" fmla="*/ 309 w 390"/>
                  <a:gd name="T29" fmla="*/ 122 h 429"/>
                  <a:gd name="T30" fmla="*/ 291 w 390"/>
                  <a:gd name="T31" fmla="*/ 0 h 429"/>
                  <a:gd name="T32" fmla="*/ 238 w 390"/>
                  <a:gd name="T33" fmla="*/ 28 h 429"/>
                  <a:gd name="T34" fmla="*/ 211 w 390"/>
                  <a:gd name="T35" fmla="*/ 57 h 429"/>
                  <a:gd name="T36" fmla="*/ 191 w 390"/>
                  <a:gd name="T37" fmla="*/ 59 h 429"/>
                  <a:gd name="T38" fmla="*/ 161 w 390"/>
                  <a:gd name="T39" fmla="*/ 74 h 429"/>
                  <a:gd name="T40" fmla="*/ 93 w 390"/>
                  <a:gd name="T41" fmla="*/ 49 h 429"/>
                  <a:gd name="T42" fmla="*/ 0 w 390"/>
                  <a:gd name="T43" fmla="*/ 64 h 429"/>
                  <a:gd name="T44" fmla="*/ 0 w 390"/>
                  <a:gd name="T45" fmla="*/ 64 h 4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9"/>
                  <a:gd name="T71" fmla="*/ 390 w 390"/>
                  <a:gd name="T72" fmla="*/ 429 h 4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9">
                    <a:moveTo>
                      <a:pt x="0" y="78"/>
                    </a:moveTo>
                    <a:lnTo>
                      <a:pt x="32" y="374"/>
                    </a:lnTo>
                    <a:lnTo>
                      <a:pt x="81" y="380"/>
                    </a:lnTo>
                    <a:lnTo>
                      <a:pt x="139" y="414"/>
                    </a:lnTo>
                    <a:lnTo>
                      <a:pt x="181" y="413"/>
                    </a:lnTo>
                    <a:lnTo>
                      <a:pt x="201" y="400"/>
                    </a:lnTo>
                    <a:lnTo>
                      <a:pt x="246" y="429"/>
                    </a:lnTo>
                    <a:lnTo>
                      <a:pt x="275" y="403"/>
                    </a:lnTo>
                    <a:lnTo>
                      <a:pt x="280" y="358"/>
                    </a:lnTo>
                    <a:lnTo>
                      <a:pt x="300" y="366"/>
                    </a:lnTo>
                    <a:lnTo>
                      <a:pt x="308" y="328"/>
                    </a:lnTo>
                    <a:lnTo>
                      <a:pt x="374" y="272"/>
                    </a:lnTo>
                    <a:lnTo>
                      <a:pt x="385" y="178"/>
                    </a:lnTo>
                    <a:lnTo>
                      <a:pt x="377" y="158"/>
                    </a:lnTo>
                    <a:lnTo>
                      <a:pt x="390" y="149"/>
                    </a:lnTo>
                    <a:lnTo>
                      <a:pt x="366" y="0"/>
                    </a:lnTo>
                    <a:lnTo>
                      <a:pt x="300" y="34"/>
                    </a:lnTo>
                    <a:lnTo>
                      <a:pt x="266" y="69"/>
                    </a:lnTo>
                    <a:lnTo>
                      <a:pt x="241" y="71"/>
                    </a:lnTo>
                    <a:lnTo>
                      <a:pt x="204" y="90"/>
                    </a:lnTo>
                    <a:lnTo>
                      <a:pt x="118" y="60"/>
                    </a:lnTo>
                    <a:lnTo>
                      <a:pt x="0" y="7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4" name="Freeform 66"/>
              <p:cNvSpPr>
                <a:spLocks/>
              </p:cNvSpPr>
              <p:nvPr/>
            </p:nvSpPr>
            <p:spPr bwMode="auto">
              <a:xfrm>
                <a:off x="4393" y="1733"/>
                <a:ext cx="396" cy="384"/>
              </a:xfrm>
              <a:custGeom>
                <a:avLst/>
                <a:gdLst>
                  <a:gd name="T0" fmla="*/ 0 w 418"/>
                  <a:gd name="T1" fmla="*/ 231 h 403"/>
                  <a:gd name="T2" fmla="*/ 12 w 418"/>
                  <a:gd name="T3" fmla="*/ 276 h 403"/>
                  <a:gd name="T4" fmla="*/ 57 w 418"/>
                  <a:gd name="T5" fmla="*/ 308 h 403"/>
                  <a:gd name="T6" fmla="*/ 77 w 418"/>
                  <a:gd name="T7" fmla="*/ 333 h 403"/>
                  <a:gd name="T8" fmla="*/ 141 w 418"/>
                  <a:gd name="T9" fmla="*/ 306 h 403"/>
                  <a:gd name="T10" fmla="*/ 170 w 418"/>
                  <a:gd name="T11" fmla="*/ 302 h 403"/>
                  <a:gd name="T12" fmla="*/ 186 w 418"/>
                  <a:gd name="T13" fmla="*/ 283 h 403"/>
                  <a:gd name="T14" fmla="*/ 210 w 418"/>
                  <a:gd name="T15" fmla="*/ 183 h 403"/>
                  <a:gd name="T16" fmla="*/ 237 w 418"/>
                  <a:gd name="T17" fmla="*/ 194 h 403"/>
                  <a:gd name="T18" fmla="*/ 290 w 418"/>
                  <a:gd name="T19" fmla="*/ 85 h 403"/>
                  <a:gd name="T20" fmla="*/ 331 w 418"/>
                  <a:gd name="T21" fmla="*/ 109 h 403"/>
                  <a:gd name="T22" fmla="*/ 336 w 418"/>
                  <a:gd name="T23" fmla="*/ 89 h 403"/>
                  <a:gd name="T24" fmla="*/ 308 w 418"/>
                  <a:gd name="T25" fmla="*/ 67 h 403"/>
                  <a:gd name="T26" fmla="*/ 285 w 418"/>
                  <a:gd name="T27" fmla="*/ 69 h 403"/>
                  <a:gd name="T28" fmla="*/ 279 w 418"/>
                  <a:gd name="T29" fmla="*/ 81 h 403"/>
                  <a:gd name="T30" fmla="*/ 237 w 418"/>
                  <a:gd name="T31" fmla="*/ 93 h 403"/>
                  <a:gd name="T32" fmla="*/ 211 w 418"/>
                  <a:gd name="T33" fmla="*/ 123 h 403"/>
                  <a:gd name="T34" fmla="*/ 202 w 418"/>
                  <a:gd name="T35" fmla="*/ 74 h 403"/>
                  <a:gd name="T36" fmla="*/ 130 w 418"/>
                  <a:gd name="T37" fmla="*/ 88 h 403"/>
                  <a:gd name="T38" fmla="*/ 116 w 418"/>
                  <a:gd name="T39" fmla="*/ 0 h 403"/>
                  <a:gd name="T40" fmla="*/ 105 w 418"/>
                  <a:gd name="T41" fmla="*/ 9 h 403"/>
                  <a:gd name="T42" fmla="*/ 112 w 418"/>
                  <a:gd name="T43" fmla="*/ 25 h 403"/>
                  <a:gd name="T44" fmla="*/ 103 w 418"/>
                  <a:gd name="T45" fmla="*/ 101 h 403"/>
                  <a:gd name="T46" fmla="*/ 50 w 418"/>
                  <a:gd name="T47" fmla="*/ 148 h 403"/>
                  <a:gd name="T48" fmla="*/ 43 w 418"/>
                  <a:gd name="T49" fmla="*/ 179 h 403"/>
                  <a:gd name="T50" fmla="*/ 27 w 418"/>
                  <a:gd name="T51" fmla="*/ 172 h 403"/>
                  <a:gd name="T52" fmla="*/ 24 w 418"/>
                  <a:gd name="T53" fmla="*/ 210 h 403"/>
                  <a:gd name="T54" fmla="*/ 0 w 418"/>
                  <a:gd name="T55" fmla="*/ 231 h 403"/>
                  <a:gd name="T56" fmla="*/ 0 w 418"/>
                  <a:gd name="T57" fmla="*/ 231 h 403"/>
                  <a:gd name="T58" fmla="*/ 0 w 418"/>
                  <a:gd name="T59" fmla="*/ 231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8"/>
                  <a:gd name="T91" fmla="*/ 0 h 403"/>
                  <a:gd name="T92" fmla="*/ 418 w 418"/>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8" h="403">
                    <a:moveTo>
                      <a:pt x="0" y="280"/>
                    </a:moveTo>
                    <a:lnTo>
                      <a:pt x="16" y="335"/>
                    </a:lnTo>
                    <a:lnTo>
                      <a:pt x="70" y="374"/>
                    </a:lnTo>
                    <a:lnTo>
                      <a:pt x="96" y="403"/>
                    </a:lnTo>
                    <a:lnTo>
                      <a:pt x="175" y="372"/>
                    </a:lnTo>
                    <a:lnTo>
                      <a:pt x="211" y="366"/>
                    </a:lnTo>
                    <a:lnTo>
                      <a:pt x="230" y="343"/>
                    </a:lnTo>
                    <a:lnTo>
                      <a:pt x="261" y="222"/>
                    </a:lnTo>
                    <a:lnTo>
                      <a:pt x="295" y="236"/>
                    </a:lnTo>
                    <a:lnTo>
                      <a:pt x="360" y="103"/>
                    </a:lnTo>
                    <a:lnTo>
                      <a:pt x="410" y="132"/>
                    </a:lnTo>
                    <a:lnTo>
                      <a:pt x="418" y="108"/>
                    </a:lnTo>
                    <a:lnTo>
                      <a:pt x="382" y="81"/>
                    </a:lnTo>
                    <a:lnTo>
                      <a:pt x="355" y="84"/>
                    </a:lnTo>
                    <a:lnTo>
                      <a:pt x="345" y="98"/>
                    </a:lnTo>
                    <a:lnTo>
                      <a:pt x="295" y="113"/>
                    </a:lnTo>
                    <a:lnTo>
                      <a:pt x="262" y="149"/>
                    </a:lnTo>
                    <a:lnTo>
                      <a:pt x="251" y="90"/>
                    </a:lnTo>
                    <a:lnTo>
                      <a:pt x="162" y="107"/>
                    </a:lnTo>
                    <a:lnTo>
                      <a:pt x="144" y="0"/>
                    </a:lnTo>
                    <a:lnTo>
                      <a:pt x="131" y="9"/>
                    </a:lnTo>
                    <a:lnTo>
                      <a:pt x="139" y="29"/>
                    </a:lnTo>
                    <a:lnTo>
                      <a:pt x="128" y="123"/>
                    </a:lnTo>
                    <a:lnTo>
                      <a:pt x="62" y="179"/>
                    </a:lnTo>
                    <a:lnTo>
                      <a:pt x="54" y="217"/>
                    </a:lnTo>
                    <a:lnTo>
                      <a:pt x="34" y="209"/>
                    </a:lnTo>
                    <a:lnTo>
                      <a:pt x="29" y="254"/>
                    </a:lnTo>
                    <a:lnTo>
                      <a:pt x="0" y="280"/>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5" name="Freeform 67"/>
              <p:cNvSpPr>
                <a:spLocks/>
              </p:cNvSpPr>
              <p:nvPr/>
            </p:nvSpPr>
            <p:spPr bwMode="auto">
              <a:xfrm>
                <a:off x="4630" y="1763"/>
                <a:ext cx="398" cy="193"/>
              </a:xfrm>
              <a:custGeom>
                <a:avLst/>
                <a:gdLst>
                  <a:gd name="T0" fmla="*/ 0 w 424"/>
                  <a:gd name="T1" fmla="*/ 48 h 203"/>
                  <a:gd name="T2" fmla="*/ 8 w 424"/>
                  <a:gd name="T3" fmla="*/ 96 h 203"/>
                  <a:gd name="T4" fmla="*/ 36 w 424"/>
                  <a:gd name="T5" fmla="*/ 67 h 203"/>
                  <a:gd name="T6" fmla="*/ 75 w 424"/>
                  <a:gd name="T7" fmla="*/ 55 h 203"/>
                  <a:gd name="T8" fmla="*/ 82 w 424"/>
                  <a:gd name="T9" fmla="*/ 44 h 203"/>
                  <a:gd name="T10" fmla="*/ 104 w 424"/>
                  <a:gd name="T11" fmla="*/ 42 h 203"/>
                  <a:gd name="T12" fmla="*/ 133 w 424"/>
                  <a:gd name="T13" fmla="*/ 63 h 203"/>
                  <a:gd name="T14" fmla="*/ 151 w 424"/>
                  <a:gd name="T15" fmla="*/ 68 h 203"/>
                  <a:gd name="T16" fmla="*/ 187 w 424"/>
                  <a:gd name="T17" fmla="*/ 103 h 203"/>
                  <a:gd name="T18" fmla="*/ 175 w 424"/>
                  <a:gd name="T19" fmla="*/ 135 h 203"/>
                  <a:gd name="T20" fmla="*/ 180 w 424"/>
                  <a:gd name="T21" fmla="*/ 148 h 203"/>
                  <a:gd name="T22" fmla="*/ 195 w 424"/>
                  <a:gd name="T23" fmla="*/ 142 h 203"/>
                  <a:gd name="T24" fmla="*/ 209 w 424"/>
                  <a:gd name="T25" fmla="*/ 142 h 203"/>
                  <a:gd name="T26" fmla="*/ 216 w 424"/>
                  <a:gd name="T27" fmla="*/ 152 h 203"/>
                  <a:gd name="T28" fmla="*/ 233 w 424"/>
                  <a:gd name="T29" fmla="*/ 152 h 203"/>
                  <a:gd name="T30" fmla="*/ 241 w 424"/>
                  <a:gd name="T31" fmla="*/ 148 h 203"/>
                  <a:gd name="T32" fmla="*/ 228 w 424"/>
                  <a:gd name="T33" fmla="*/ 120 h 203"/>
                  <a:gd name="T34" fmla="*/ 228 w 424"/>
                  <a:gd name="T35" fmla="*/ 67 h 203"/>
                  <a:gd name="T36" fmla="*/ 213 w 424"/>
                  <a:gd name="T37" fmla="*/ 59 h 203"/>
                  <a:gd name="T38" fmla="*/ 241 w 424"/>
                  <a:gd name="T39" fmla="*/ 34 h 203"/>
                  <a:gd name="T40" fmla="*/ 242 w 424"/>
                  <a:gd name="T41" fmla="*/ 20 h 203"/>
                  <a:gd name="T42" fmla="*/ 258 w 424"/>
                  <a:gd name="T43" fmla="*/ 21 h 203"/>
                  <a:gd name="T44" fmla="*/ 238 w 424"/>
                  <a:gd name="T45" fmla="*/ 54 h 203"/>
                  <a:gd name="T46" fmla="*/ 248 w 424"/>
                  <a:gd name="T47" fmla="*/ 92 h 203"/>
                  <a:gd name="T48" fmla="*/ 255 w 424"/>
                  <a:gd name="T49" fmla="*/ 104 h 203"/>
                  <a:gd name="T50" fmla="*/ 260 w 424"/>
                  <a:gd name="T51" fmla="*/ 109 h 203"/>
                  <a:gd name="T52" fmla="*/ 245 w 424"/>
                  <a:gd name="T53" fmla="*/ 107 h 203"/>
                  <a:gd name="T54" fmla="*/ 251 w 424"/>
                  <a:gd name="T55" fmla="*/ 131 h 203"/>
                  <a:gd name="T56" fmla="*/ 277 w 424"/>
                  <a:gd name="T57" fmla="*/ 148 h 203"/>
                  <a:gd name="T58" fmla="*/ 286 w 424"/>
                  <a:gd name="T59" fmla="*/ 152 h 203"/>
                  <a:gd name="T60" fmla="*/ 292 w 424"/>
                  <a:gd name="T61" fmla="*/ 152 h 203"/>
                  <a:gd name="T62" fmla="*/ 289 w 424"/>
                  <a:gd name="T63" fmla="*/ 165 h 203"/>
                  <a:gd name="T64" fmla="*/ 322 w 424"/>
                  <a:gd name="T65" fmla="*/ 148 h 203"/>
                  <a:gd name="T66" fmla="*/ 329 w 424"/>
                  <a:gd name="T67" fmla="*/ 128 h 203"/>
                  <a:gd name="T68" fmla="*/ 336 w 424"/>
                  <a:gd name="T69" fmla="*/ 106 h 203"/>
                  <a:gd name="T70" fmla="*/ 289 w 424"/>
                  <a:gd name="T71" fmla="*/ 114 h 203"/>
                  <a:gd name="T72" fmla="*/ 259 w 424"/>
                  <a:gd name="T73" fmla="*/ 0 h 203"/>
                  <a:gd name="T74" fmla="*/ 0 w 424"/>
                  <a:gd name="T75" fmla="*/ 48 h 203"/>
                  <a:gd name="T76" fmla="*/ 0 w 424"/>
                  <a:gd name="T77" fmla="*/ 48 h 203"/>
                  <a:gd name="T78" fmla="*/ 0 w 424"/>
                  <a:gd name="T79" fmla="*/ 48 h 2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4"/>
                  <a:gd name="T121" fmla="*/ 0 h 203"/>
                  <a:gd name="T122" fmla="*/ 424 w 424"/>
                  <a:gd name="T123" fmla="*/ 203 h 2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4" h="203">
                    <a:moveTo>
                      <a:pt x="0" y="59"/>
                    </a:moveTo>
                    <a:lnTo>
                      <a:pt x="11" y="118"/>
                    </a:lnTo>
                    <a:lnTo>
                      <a:pt x="44" y="82"/>
                    </a:lnTo>
                    <a:lnTo>
                      <a:pt x="94" y="67"/>
                    </a:lnTo>
                    <a:lnTo>
                      <a:pt x="104" y="53"/>
                    </a:lnTo>
                    <a:lnTo>
                      <a:pt x="131" y="50"/>
                    </a:lnTo>
                    <a:lnTo>
                      <a:pt x="167" y="77"/>
                    </a:lnTo>
                    <a:lnTo>
                      <a:pt x="191" y="84"/>
                    </a:lnTo>
                    <a:lnTo>
                      <a:pt x="236" y="126"/>
                    </a:lnTo>
                    <a:lnTo>
                      <a:pt x="220" y="165"/>
                    </a:lnTo>
                    <a:lnTo>
                      <a:pt x="227" y="182"/>
                    </a:lnTo>
                    <a:lnTo>
                      <a:pt x="246" y="174"/>
                    </a:lnTo>
                    <a:lnTo>
                      <a:pt x="264" y="174"/>
                    </a:lnTo>
                    <a:lnTo>
                      <a:pt x="274" y="186"/>
                    </a:lnTo>
                    <a:lnTo>
                      <a:pt x="295" y="186"/>
                    </a:lnTo>
                    <a:lnTo>
                      <a:pt x="303" y="182"/>
                    </a:lnTo>
                    <a:lnTo>
                      <a:pt x="288" y="147"/>
                    </a:lnTo>
                    <a:lnTo>
                      <a:pt x="287" y="82"/>
                    </a:lnTo>
                    <a:lnTo>
                      <a:pt x="269" y="72"/>
                    </a:lnTo>
                    <a:lnTo>
                      <a:pt x="303" y="42"/>
                    </a:lnTo>
                    <a:lnTo>
                      <a:pt x="304" y="24"/>
                    </a:lnTo>
                    <a:lnTo>
                      <a:pt x="324" y="25"/>
                    </a:lnTo>
                    <a:lnTo>
                      <a:pt x="300" y="66"/>
                    </a:lnTo>
                    <a:lnTo>
                      <a:pt x="314" y="113"/>
                    </a:lnTo>
                    <a:lnTo>
                      <a:pt x="321" y="127"/>
                    </a:lnTo>
                    <a:lnTo>
                      <a:pt x="330" y="134"/>
                    </a:lnTo>
                    <a:lnTo>
                      <a:pt x="311" y="132"/>
                    </a:lnTo>
                    <a:lnTo>
                      <a:pt x="317" y="161"/>
                    </a:lnTo>
                    <a:lnTo>
                      <a:pt x="351" y="182"/>
                    </a:lnTo>
                    <a:lnTo>
                      <a:pt x="360" y="186"/>
                    </a:lnTo>
                    <a:lnTo>
                      <a:pt x="369" y="186"/>
                    </a:lnTo>
                    <a:lnTo>
                      <a:pt x="364" y="203"/>
                    </a:lnTo>
                    <a:lnTo>
                      <a:pt x="406" y="182"/>
                    </a:lnTo>
                    <a:lnTo>
                      <a:pt x="415" y="157"/>
                    </a:lnTo>
                    <a:lnTo>
                      <a:pt x="424" y="129"/>
                    </a:lnTo>
                    <a:lnTo>
                      <a:pt x="364" y="140"/>
                    </a:lnTo>
                    <a:lnTo>
                      <a:pt x="326" y="0"/>
                    </a:lnTo>
                    <a:lnTo>
                      <a:pt x="0" y="5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6" name="Freeform 68"/>
              <p:cNvSpPr>
                <a:spLocks/>
              </p:cNvSpPr>
              <p:nvPr/>
            </p:nvSpPr>
            <p:spPr bwMode="auto">
              <a:xfrm>
                <a:off x="4328" y="1831"/>
                <a:ext cx="682" cy="376"/>
              </a:xfrm>
              <a:custGeom>
                <a:avLst/>
                <a:gdLst>
                  <a:gd name="T0" fmla="*/ 53 w 718"/>
                  <a:gd name="T1" fmla="*/ 292 h 397"/>
                  <a:gd name="T2" fmla="*/ 53 w 718"/>
                  <a:gd name="T3" fmla="*/ 283 h 397"/>
                  <a:gd name="T4" fmla="*/ 91 w 718"/>
                  <a:gd name="T5" fmla="*/ 247 h 397"/>
                  <a:gd name="T6" fmla="*/ 111 w 718"/>
                  <a:gd name="T7" fmla="*/ 223 h 397"/>
                  <a:gd name="T8" fmla="*/ 132 w 718"/>
                  <a:gd name="T9" fmla="*/ 247 h 397"/>
                  <a:gd name="T10" fmla="*/ 195 w 718"/>
                  <a:gd name="T11" fmla="*/ 221 h 397"/>
                  <a:gd name="T12" fmla="*/ 224 w 718"/>
                  <a:gd name="T13" fmla="*/ 216 h 397"/>
                  <a:gd name="T14" fmla="*/ 239 w 718"/>
                  <a:gd name="T15" fmla="*/ 198 h 397"/>
                  <a:gd name="T16" fmla="*/ 264 w 718"/>
                  <a:gd name="T17" fmla="*/ 98 h 397"/>
                  <a:gd name="T18" fmla="*/ 290 w 718"/>
                  <a:gd name="T19" fmla="*/ 109 h 397"/>
                  <a:gd name="T20" fmla="*/ 343 w 718"/>
                  <a:gd name="T21" fmla="*/ 0 h 397"/>
                  <a:gd name="T22" fmla="*/ 383 w 718"/>
                  <a:gd name="T23" fmla="*/ 25 h 397"/>
                  <a:gd name="T24" fmla="*/ 390 w 718"/>
                  <a:gd name="T25" fmla="*/ 5 h 397"/>
                  <a:gd name="T26" fmla="*/ 409 w 718"/>
                  <a:gd name="T27" fmla="*/ 10 h 397"/>
                  <a:gd name="T28" fmla="*/ 444 w 718"/>
                  <a:gd name="T29" fmla="*/ 45 h 397"/>
                  <a:gd name="T30" fmla="*/ 432 w 718"/>
                  <a:gd name="T31" fmla="*/ 77 h 397"/>
                  <a:gd name="T32" fmla="*/ 437 w 718"/>
                  <a:gd name="T33" fmla="*/ 90 h 397"/>
                  <a:gd name="T34" fmla="*/ 453 w 718"/>
                  <a:gd name="T35" fmla="*/ 84 h 397"/>
                  <a:gd name="T36" fmla="*/ 464 w 718"/>
                  <a:gd name="T37" fmla="*/ 99 h 397"/>
                  <a:gd name="T38" fmla="*/ 520 w 718"/>
                  <a:gd name="T39" fmla="*/ 117 h 397"/>
                  <a:gd name="T40" fmla="*/ 469 w 718"/>
                  <a:gd name="T41" fmla="*/ 115 h 397"/>
                  <a:gd name="T42" fmla="*/ 522 w 718"/>
                  <a:gd name="T43" fmla="*/ 163 h 397"/>
                  <a:gd name="T44" fmla="*/ 488 w 718"/>
                  <a:gd name="T45" fmla="*/ 159 h 397"/>
                  <a:gd name="T46" fmla="*/ 557 w 718"/>
                  <a:gd name="T47" fmla="*/ 204 h 397"/>
                  <a:gd name="T48" fmla="*/ 574 w 718"/>
                  <a:gd name="T49" fmla="*/ 234 h 397"/>
                  <a:gd name="T50" fmla="*/ 564 w 718"/>
                  <a:gd name="T51" fmla="*/ 230 h 397"/>
                  <a:gd name="T52" fmla="*/ 561 w 718"/>
                  <a:gd name="T53" fmla="*/ 238 h 397"/>
                  <a:gd name="T54" fmla="*/ 334 w 718"/>
                  <a:gd name="T55" fmla="*/ 282 h 397"/>
                  <a:gd name="T56" fmla="*/ 148 w 718"/>
                  <a:gd name="T57" fmla="*/ 307 h 397"/>
                  <a:gd name="T58" fmla="*/ 0 w 718"/>
                  <a:gd name="T59" fmla="*/ 327 h 397"/>
                  <a:gd name="T60" fmla="*/ 53 w 718"/>
                  <a:gd name="T61" fmla="*/ 292 h 397"/>
                  <a:gd name="T62" fmla="*/ 53 w 718"/>
                  <a:gd name="T63" fmla="*/ 292 h 39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8"/>
                  <a:gd name="T97" fmla="*/ 0 h 397"/>
                  <a:gd name="T98" fmla="*/ 718 w 718"/>
                  <a:gd name="T99" fmla="*/ 397 h 39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8" h="397">
                    <a:moveTo>
                      <a:pt x="66" y="355"/>
                    </a:moveTo>
                    <a:lnTo>
                      <a:pt x="66" y="345"/>
                    </a:lnTo>
                    <a:lnTo>
                      <a:pt x="113" y="300"/>
                    </a:lnTo>
                    <a:lnTo>
                      <a:pt x="139" y="271"/>
                    </a:lnTo>
                    <a:lnTo>
                      <a:pt x="165" y="300"/>
                    </a:lnTo>
                    <a:lnTo>
                      <a:pt x="244" y="269"/>
                    </a:lnTo>
                    <a:lnTo>
                      <a:pt x="280" y="263"/>
                    </a:lnTo>
                    <a:lnTo>
                      <a:pt x="299" y="240"/>
                    </a:lnTo>
                    <a:lnTo>
                      <a:pt x="330" y="119"/>
                    </a:lnTo>
                    <a:lnTo>
                      <a:pt x="364" y="133"/>
                    </a:lnTo>
                    <a:lnTo>
                      <a:pt x="429" y="0"/>
                    </a:lnTo>
                    <a:lnTo>
                      <a:pt x="479" y="29"/>
                    </a:lnTo>
                    <a:lnTo>
                      <a:pt x="487" y="5"/>
                    </a:lnTo>
                    <a:lnTo>
                      <a:pt x="511" y="12"/>
                    </a:lnTo>
                    <a:lnTo>
                      <a:pt x="556" y="54"/>
                    </a:lnTo>
                    <a:lnTo>
                      <a:pt x="540" y="93"/>
                    </a:lnTo>
                    <a:lnTo>
                      <a:pt x="547" y="110"/>
                    </a:lnTo>
                    <a:lnTo>
                      <a:pt x="566" y="102"/>
                    </a:lnTo>
                    <a:lnTo>
                      <a:pt x="581" y="120"/>
                    </a:lnTo>
                    <a:lnTo>
                      <a:pt x="650" y="143"/>
                    </a:lnTo>
                    <a:lnTo>
                      <a:pt x="586" y="140"/>
                    </a:lnTo>
                    <a:lnTo>
                      <a:pt x="654" y="199"/>
                    </a:lnTo>
                    <a:lnTo>
                      <a:pt x="610" y="193"/>
                    </a:lnTo>
                    <a:lnTo>
                      <a:pt x="697" y="248"/>
                    </a:lnTo>
                    <a:lnTo>
                      <a:pt x="718" y="285"/>
                    </a:lnTo>
                    <a:lnTo>
                      <a:pt x="704" y="280"/>
                    </a:lnTo>
                    <a:lnTo>
                      <a:pt x="701" y="290"/>
                    </a:lnTo>
                    <a:lnTo>
                      <a:pt x="417" y="343"/>
                    </a:lnTo>
                    <a:lnTo>
                      <a:pt x="184" y="373"/>
                    </a:lnTo>
                    <a:lnTo>
                      <a:pt x="0" y="397"/>
                    </a:lnTo>
                    <a:lnTo>
                      <a:pt x="66" y="35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7" name="Freeform 69"/>
              <p:cNvSpPr>
                <a:spLocks/>
              </p:cNvSpPr>
              <p:nvPr/>
            </p:nvSpPr>
            <p:spPr bwMode="auto">
              <a:xfrm>
                <a:off x="4979" y="1935"/>
                <a:ext cx="38" cy="94"/>
              </a:xfrm>
              <a:custGeom>
                <a:avLst/>
                <a:gdLst>
                  <a:gd name="T0" fmla="*/ 0 w 38"/>
                  <a:gd name="T1" fmla="*/ 83 h 99"/>
                  <a:gd name="T2" fmla="*/ 9 w 38"/>
                  <a:gd name="T3" fmla="*/ 60 h 99"/>
                  <a:gd name="T4" fmla="*/ 19 w 38"/>
                  <a:gd name="T5" fmla="*/ 47 h 99"/>
                  <a:gd name="T6" fmla="*/ 27 w 38"/>
                  <a:gd name="T7" fmla="*/ 0 h 99"/>
                  <a:gd name="T8" fmla="*/ 10 w 38"/>
                  <a:gd name="T9" fmla="*/ 12 h 99"/>
                  <a:gd name="T10" fmla="*/ 0 w 38"/>
                  <a:gd name="T11" fmla="*/ 55 h 99"/>
                  <a:gd name="T12" fmla="*/ 0 w 38"/>
                  <a:gd name="T13" fmla="*/ 83 h 99"/>
                  <a:gd name="T14" fmla="*/ 0 w 38"/>
                  <a:gd name="T15" fmla="*/ 83 h 99"/>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99"/>
                  <a:gd name="T26" fmla="*/ 38 w 38"/>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99">
                    <a:moveTo>
                      <a:pt x="0" y="99"/>
                    </a:moveTo>
                    <a:lnTo>
                      <a:pt x="13" y="72"/>
                    </a:lnTo>
                    <a:lnTo>
                      <a:pt x="27" y="55"/>
                    </a:lnTo>
                    <a:lnTo>
                      <a:pt x="38" y="0"/>
                    </a:lnTo>
                    <a:lnTo>
                      <a:pt x="14" y="13"/>
                    </a:lnTo>
                    <a:lnTo>
                      <a:pt x="0" y="65"/>
                    </a:lnTo>
                    <a:lnTo>
                      <a:pt x="0"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8" name="Freeform 70"/>
              <p:cNvSpPr>
                <a:spLocks/>
              </p:cNvSpPr>
              <p:nvPr/>
            </p:nvSpPr>
            <p:spPr bwMode="auto">
              <a:xfrm>
                <a:off x="4289" y="2107"/>
                <a:ext cx="750" cy="330"/>
              </a:xfrm>
              <a:custGeom>
                <a:avLst/>
                <a:gdLst>
                  <a:gd name="T0" fmla="*/ 0 w 793"/>
                  <a:gd name="T1" fmla="*/ 243 h 346"/>
                  <a:gd name="T2" fmla="*/ 91 w 793"/>
                  <a:gd name="T3" fmla="*/ 231 h 346"/>
                  <a:gd name="T4" fmla="*/ 145 w 793"/>
                  <a:gd name="T5" fmla="*/ 205 h 346"/>
                  <a:gd name="T6" fmla="*/ 246 w 793"/>
                  <a:gd name="T7" fmla="*/ 194 h 346"/>
                  <a:gd name="T8" fmla="*/ 288 w 793"/>
                  <a:gd name="T9" fmla="*/ 221 h 346"/>
                  <a:gd name="T10" fmla="*/ 354 w 793"/>
                  <a:gd name="T11" fmla="*/ 212 h 346"/>
                  <a:gd name="T12" fmla="*/ 454 w 793"/>
                  <a:gd name="T13" fmla="*/ 283 h 346"/>
                  <a:gd name="T14" fmla="*/ 492 w 793"/>
                  <a:gd name="T15" fmla="*/ 274 h 346"/>
                  <a:gd name="T16" fmla="*/ 549 w 793"/>
                  <a:gd name="T17" fmla="*/ 192 h 346"/>
                  <a:gd name="T18" fmla="*/ 594 w 793"/>
                  <a:gd name="T19" fmla="*/ 175 h 346"/>
                  <a:gd name="T20" fmla="*/ 606 w 793"/>
                  <a:gd name="T21" fmla="*/ 151 h 346"/>
                  <a:gd name="T22" fmla="*/ 558 w 793"/>
                  <a:gd name="T23" fmla="*/ 158 h 346"/>
                  <a:gd name="T24" fmla="*/ 546 w 793"/>
                  <a:gd name="T25" fmla="*/ 143 h 346"/>
                  <a:gd name="T26" fmla="*/ 575 w 793"/>
                  <a:gd name="T27" fmla="*/ 135 h 346"/>
                  <a:gd name="T28" fmla="*/ 573 w 793"/>
                  <a:gd name="T29" fmla="*/ 125 h 346"/>
                  <a:gd name="T30" fmla="*/ 541 w 793"/>
                  <a:gd name="T31" fmla="*/ 113 h 346"/>
                  <a:gd name="T32" fmla="*/ 584 w 793"/>
                  <a:gd name="T33" fmla="*/ 96 h 346"/>
                  <a:gd name="T34" fmla="*/ 583 w 793"/>
                  <a:gd name="T35" fmla="*/ 114 h 346"/>
                  <a:gd name="T36" fmla="*/ 609 w 793"/>
                  <a:gd name="T37" fmla="*/ 114 h 346"/>
                  <a:gd name="T38" fmla="*/ 624 w 793"/>
                  <a:gd name="T39" fmla="*/ 83 h 346"/>
                  <a:gd name="T40" fmla="*/ 635 w 793"/>
                  <a:gd name="T41" fmla="*/ 82 h 346"/>
                  <a:gd name="T42" fmla="*/ 628 w 793"/>
                  <a:gd name="T43" fmla="*/ 58 h 346"/>
                  <a:gd name="T44" fmla="*/ 609 w 793"/>
                  <a:gd name="T45" fmla="*/ 82 h 346"/>
                  <a:gd name="T46" fmla="*/ 589 w 793"/>
                  <a:gd name="T47" fmla="*/ 26 h 346"/>
                  <a:gd name="T48" fmla="*/ 602 w 793"/>
                  <a:gd name="T49" fmla="*/ 24 h 346"/>
                  <a:gd name="T50" fmla="*/ 620 w 793"/>
                  <a:gd name="T51" fmla="*/ 39 h 346"/>
                  <a:gd name="T52" fmla="*/ 607 w 793"/>
                  <a:gd name="T53" fmla="*/ 11 h 346"/>
                  <a:gd name="T54" fmla="*/ 594 w 793"/>
                  <a:gd name="T55" fmla="*/ 0 h 346"/>
                  <a:gd name="T56" fmla="*/ 367 w 793"/>
                  <a:gd name="T57" fmla="*/ 44 h 346"/>
                  <a:gd name="T58" fmla="*/ 180 w 793"/>
                  <a:gd name="T59" fmla="*/ 68 h 346"/>
                  <a:gd name="T60" fmla="*/ 155 w 793"/>
                  <a:gd name="T61" fmla="*/ 120 h 346"/>
                  <a:gd name="T62" fmla="*/ 113 w 793"/>
                  <a:gd name="T63" fmla="*/ 128 h 346"/>
                  <a:gd name="T64" fmla="*/ 95 w 793"/>
                  <a:gd name="T65" fmla="*/ 154 h 346"/>
                  <a:gd name="T66" fmla="*/ 23 w 793"/>
                  <a:gd name="T67" fmla="*/ 197 h 346"/>
                  <a:gd name="T68" fmla="*/ 19 w 793"/>
                  <a:gd name="T69" fmla="*/ 213 h 346"/>
                  <a:gd name="T70" fmla="*/ 0 w 793"/>
                  <a:gd name="T71" fmla="*/ 223 h 346"/>
                  <a:gd name="T72" fmla="*/ 0 w 793"/>
                  <a:gd name="T73" fmla="*/ 243 h 346"/>
                  <a:gd name="T74" fmla="*/ 0 w 793"/>
                  <a:gd name="T75" fmla="*/ 243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3" y="283"/>
                    </a:lnTo>
                    <a:lnTo>
                      <a:pt x="181" y="251"/>
                    </a:lnTo>
                    <a:lnTo>
                      <a:pt x="308" y="238"/>
                    </a:lnTo>
                    <a:lnTo>
                      <a:pt x="359" y="270"/>
                    </a:lnTo>
                    <a:lnTo>
                      <a:pt x="442" y="259"/>
                    </a:lnTo>
                    <a:lnTo>
                      <a:pt x="567" y="346"/>
                    </a:lnTo>
                    <a:lnTo>
                      <a:pt x="615" y="335"/>
                    </a:lnTo>
                    <a:lnTo>
                      <a:pt x="685" y="235"/>
                    </a:lnTo>
                    <a:lnTo>
                      <a:pt x="742" y="214"/>
                    </a:lnTo>
                    <a:lnTo>
                      <a:pt x="758" y="185"/>
                    </a:lnTo>
                    <a:lnTo>
                      <a:pt x="698" y="194"/>
                    </a:lnTo>
                    <a:lnTo>
                      <a:pt x="682" y="175"/>
                    </a:lnTo>
                    <a:lnTo>
                      <a:pt x="719" y="165"/>
                    </a:lnTo>
                    <a:lnTo>
                      <a:pt x="717" y="152"/>
                    </a:lnTo>
                    <a:lnTo>
                      <a:pt x="677" y="138"/>
                    </a:lnTo>
                    <a:lnTo>
                      <a:pt x="730" y="118"/>
                    </a:lnTo>
                    <a:lnTo>
                      <a:pt x="727" y="139"/>
                    </a:lnTo>
                    <a:lnTo>
                      <a:pt x="761" y="139"/>
                    </a:lnTo>
                    <a:lnTo>
                      <a:pt x="780" y="102"/>
                    </a:lnTo>
                    <a:lnTo>
                      <a:pt x="793" y="100"/>
                    </a:lnTo>
                    <a:lnTo>
                      <a:pt x="785" y="70"/>
                    </a:lnTo>
                    <a:lnTo>
                      <a:pt x="761" y="100"/>
                    </a:lnTo>
                    <a:lnTo>
                      <a:pt x="737" y="31"/>
                    </a:lnTo>
                    <a:lnTo>
                      <a:pt x="753" y="28"/>
                    </a:lnTo>
                    <a:lnTo>
                      <a:pt x="776" y="47"/>
                    </a:lnTo>
                    <a:lnTo>
                      <a:pt x="759" y="15"/>
                    </a:lnTo>
                    <a:lnTo>
                      <a:pt x="742" y="0"/>
                    </a:lnTo>
                    <a:lnTo>
                      <a:pt x="458" y="53"/>
                    </a:lnTo>
                    <a:lnTo>
                      <a:pt x="225" y="83"/>
                    </a:lnTo>
                    <a:lnTo>
                      <a:pt x="193" y="146"/>
                    </a:lnTo>
                    <a:lnTo>
                      <a:pt x="141" y="157"/>
                    </a:lnTo>
                    <a:lnTo>
                      <a:pt x="118" y="188"/>
                    </a:lnTo>
                    <a:lnTo>
                      <a:pt x="28" y="241"/>
                    </a:lnTo>
                    <a:lnTo>
                      <a:pt x="23" y="261"/>
                    </a:lnTo>
                    <a:lnTo>
                      <a:pt x="0" y="272"/>
                    </a:lnTo>
                    <a:lnTo>
                      <a:pt x="0" y="29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79" name="Freeform 71"/>
              <p:cNvSpPr>
                <a:spLocks/>
              </p:cNvSpPr>
              <p:nvPr/>
            </p:nvSpPr>
            <p:spPr bwMode="auto">
              <a:xfrm>
                <a:off x="4379" y="2333"/>
                <a:ext cx="448" cy="333"/>
              </a:xfrm>
              <a:custGeom>
                <a:avLst/>
                <a:gdLst>
                  <a:gd name="T0" fmla="*/ 15 w 473"/>
                  <a:gd name="T1" fmla="*/ 37 h 351"/>
                  <a:gd name="T2" fmla="*/ 69 w 473"/>
                  <a:gd name="T3" fmla="*/ 10 h 351"/>
                  <a:gd name="T4" fmla="*/ 171 w 473"/>
                  <a:gd name="T5" fmla="*/ 0 h 351"/>
                  <a:gd name="T6" fmla="*/ 211 w 473"/>
                  <a:gd name="T7" fmla="*/ 27 h 351"/>
                  <a:gd name="T8" fmla="*/ 278 w 473"/>
                  <a:gd name="T9" fmla="*/ 17 h 351"/>
                  <a:gd name="T10" fmla="*/ 377 w 473"/>
                  <a:gd name="T11" fmla="*/ 88 h 351"/>
                  <a:gd name="T12" fmla="*/ 333 w 473"/>
                  <a:gd name="T13" fmla="*/ 144 h 351"/>
                  <a:gd name="T14" fmla="*/ 335 w 473"/>
                  <a:gd name="T15" fmla="*/ 167 h 351"/>
                  <a:gd name="T16" fmla="*/ 259 w 473"/>
                  <a:gd name="T17" fmla="*/ 238 h 351"/>
                  <a:gd name="T18" fmla="*/ 249 w 473"/>
                  <a:gd name="T19" fmla="*/ 240 h 351"/>
                  <a:gd name="T20" fmla="*/ 241 w 473"/>
                  <a:gd name="T21" fmla="*/ 262 h 351"/>
                  <a:gd name="T22" fmla="*/ 225 w 473"/>
                  <a:gd name="T23" fmla="*/ 249 h 351"/>
                  <a:gd name="T24" fmla="*/ 239 w 473"/>
                  <a:gd name="T25" fmla="*/ 268 h 351"/>
                  <a:gd name="T26" fmla="*/ 225 w 473"/>
                  <a:gd name="T27" fmla="*/ 288 h 351"/>
                  <a:gd name="T28" fmla="*/ 211 w 473"/>
                  <a:gd name="T29" fmla="*/ 285 h 351"/>
                  <a:gd name="T30" fmla="*/ 161 w 473"/>
                  <a:gd name="T31" fmla="*/ 204 h 351"/>
                  <a:gd name="T32" fmla="*/ 49 w 473"/>
                  <a:gd name="T33" fmla="*/ 99 h 351"/>
                  <a:gd name="T34" fmla="*/ 0 w 473"/>
                  <a:gd name="T35" fmla="*/ 68 h 351"/>
                  <a:gd name="T36" fmla="*/ 15 w 473"/>
                  <a:gd name="T37" fmla="*/ 37 h 351"/>
                  <a:gd name="T38" fmla="*/ 15 w 473"/>
                  <a:gd name="T39" fmla="*/ 37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3"/>
                  <a:gd name="T61" fmla="*/ 0 h 351"/>
                  <a:gd name="T62" fmla="*/ 473 w 473"/>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3" h="351">
                    <a:moveTo>
                      <a:pt x="19" y="45"/>
                    </a:moveTo>
                    <a:lnTo>
                      <a:pt x="87" y="13"/>
                    </a:lnTo>
                    <a:lnTo>
                      <a:pt x="214" y="0"/>
                    </a:lnTo>
                    <a:lnTo>
                      <a:pt x="265" y="32"/>
                    </a:lnTo>
                    <a:lnTo>
                      <a:pt x="348" y="21"/>
                    </a:lnTo>
                    <a:lnTo>
                      <a:pt x="473" y="108"/>
                    </a:lnTo>
                    <a:lnTo>
                      <a:pt x="418" y="175"/>
                    </a:lnTo>
                    <a:lnTo>
                      <a:pt x="421" y="204"/>
                    </a:lnTo>
                    <a:lnTo>
                      <a:pt x="325" y="290"/>
                    </a:lnTo>
                    <a:lnTo>
                      <a:pt x="311" y="293"/>
                    </a:lnTo>
                    <a:lnTo>
                      <a:pt x="303" y="319"/>
                    </a:lnTo>
                    <a:lnTo>
                      <a:pt x="283" y="304"/>
                    </a:lnTo>
                    <a:lnTo>
                      <a:pt x="301" y="327"/>
                    </a:lnTo>
                    <a:lnTo>
                      <a:pt x="283" y="351"/>
                    </a:lnTo>
                    <a:lnTo>
                      <a:pt x="265" y="348"/>
                    </a:lnTo>
                    <a:lnTo>
                      <a:pt x="201" y="248"/>
                    </a:lnTo>
                    <a:lnTo>
                      <a:pt x="61" y="121"/>
                    </a:lnTo>
                    <a:lnTo>
                      <a:pt x="0" y="83"/>
                    </a:lnTo>
                    <a:lnTo>
                      <a:pt x="19" y="4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0" name="Freeform 72"/>
              <p:cNvSpPr>
                <a:spLocks/>
              </p:cNvSpPr>
              <p:nvPr/>
            </p:nvSpPr>
            <p:spPr bwMode="auto">
              <a:xfrm>
                <a:off x="4939" y="1748"/>
                <a:ext cx="89" cy="145"/>
              </a:xfrm>
              <a:custGeom>
                <a:avLst/>
                <a:gdLst>
                  <a:gd name="T0" fmla="*/ 0 w 98"/>
                  <a:gd name="T1" fmla="*/ 11 h 155"/>
                  <a:gd name="T2" fmla="*/ 8 w 98"/>
                  <a:gd name="T3" fmla="*/ 0 h 155"/>
                  <a:gd name="T4" fmla="*/ 24 w 98"/>
                  <a:gd name="T5" fmla="*/ 0 h 155"/>
                  <a:gd name="T6" fmla="*/ 20 w 98"/>
                  <a:gd name="T7" fmla="*/ 11 h 155"/>
                  <a:gd name="T8" fmla="*/ 17 w 98"/>
                  <a:gd name="T9" fmla="*/ 17 h 155"/>
                  <a:gd name="T10" fmla="*/ 20 w 98"/>
                  <a:gd name="T11" fmla="*/ 32 h 155"/>
                  <a:gd name="T12" fmla="*/ 37 w 98"/>
                  <a:gd name="T13" fmla="*/ 52 h 155"/>
                  <a:gd name="T14" fmla="*/ 39 w 98"/>
                  <a:gd name="T15" fmla="*/ 68 h 155"/>
                  <a:gd name="T16" fmla="*/ 55 w 98"/>
                  <a:gd name="T17" fmla="*/ 87 h 155"/>
                  <a:gd name="T18" fmla="*/ 68 w 98"/>
                  <a:gd name="T19" fmla="*/ 90 h 155"/>
                  <a:gd name="T20" fmla="*/ 72 w 98"/>
                  <a:gd name="T21" fmla="*/ 102 h 155"/>
                  <a:gd name="T22" fmla="*/ 62 w 98"/>
                  <a:gd name="T23" fmla="*/ 111 h 155"/>
                  <a:gd name="T24" fmla="*/ 72 w 98"/>
                  <a:gd name="T25" fmla="*/ 111 h 155"/>
                  <a:gd name="T26" fmla="*/ 76 w 98"/>
                  <a:gd name="T27" fmla="*/ 119 h 155"/>
                  <a:gd name="T28" fmla="*/ 30 w 98"/>
                  <a:gd name="T29" fmla="*/ 129 h 155"/>
                  <a:gd name="T30" fmla="*/ 0 w 98"/>
                  <a:gd name="T31" fmla="*/ 11 h 155"/>
                  <a:gd name="T32" fmla="*/ 0 w 98"/>
                  <a:gd name="T33" fmla="*/ 11 h 1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155"/>
                  <a:gd name="T53" fmla="*/ 98 w 98"/>
                  <a:gd name="T54" fmla="*/ 155 h 1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155">
                    <a:moveTo>
                      <a:pt x="0" y="15"/>
                    </a:moveTo>
                    <a:lnTo>
                      <a:pt x="12" y="0"/>
                    </a:lnTo>
                    <a:lnTo>
                      <a:pt x="32" y="0"/>
                    </a:lnTo>
                    <a:lnTo>
                      <a:pt x="25" y="15"/>
                    </a:lnTo>
                    <a:lnTo>
                      <a:pt x="21" y="21"/>
                    </a:lnTo>
                    <a:lnTo>
                      <a:pt x="24" y="39"/>
                    </a:lnTo>
                    <a:lnTo>
                      <a:pt x="48" y="63"/>
                    </a:lnTo>
                    <a:lnTo>
                      <a:pt x="51" y="81"/>
                    </a:lnTo>
                    <a:lnTo>
                      <a:pt x="71" y="104"/>
                    </a:lnTo>
                    <a:lnTo>
                      <a:pt x="87" y="108"/>
                    </a:lnTo>
                    <a:lnTo>
                      <a:pt x="93" y="123"/>
                    </a:lnTo>
                    <a:lnTo>
                      <a:pt x="80" y="134"/>
                    </a:lnTo>
                    <a:lnTo>
                      <a:pt x="93" y="133"/>
                    </a:lnTo>
                    <a:lnTo>
                      <a:pt x="98" y="144"/>
                    </a:lnTo>
                    <a:lnTo>
                      <a:pt x="38" y="155"/>
                    </a:lnTo>
                    <a:lnTo>
                      <a:pt x="0" y="15"/>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1" name="Freeform 73"/>
              <p:cNvSpPr>
                <a:spLocks/>
              </p:cNvSpPr>
              <p:nvPr/>
            </p:nvSpPr>
            <p:spPr bwMode="auto">
              <a:xfrm>
                <a:off x="4507" y="1512"/>
                <a:ext cx="510" cy="323"/>
              </a:xfrm>
              <a:custGeom>
                <a:avLst/>
                <a:gdLst>
                  <a:gd name="T0" fmla="*/ 34 w 539"/>
                  <a:gd name="T1" fmla="*/ 279 h 339"/>
                  <a:gd name="T2" fmla="*/ 104 w 539"/>
                  <a:gd name="T3" fmla="*/ 266 h 339"/>
                  <a:gd name="T4" fmla="*/ 364 w 539"/>
                  <a:gd name="T5" fmla="*/ 217 h 339"/>
                  <a:gd name="T6" fmla="*/ 373 w 539"/>
                  <a:gd name="T7" fmla="*/ 204 h 339"/>
                  <a:gd name="T8" fmla="*/ 389 w 539"/>
                  <a:gd name="T9" fmla="*/ 204 h 339"/>
                  <a:gd name="T10" fmla="*/ 406 w 539"/>
                  <a:gd name="T11" fmla="*/ 192 h 339"/>
                  <a:gd name="T12" fmla="*/ 429 w 539"/>
                  <a:gd name="T13" fmla="*/ 161 h 339"/>
                  <a:gd name="T14" fmla="*/ 387 w 539"/>
                  <a:gd name="T15" fmla="*/ 125 h 339"/>
                  <a:gd name="T16" fmla="*/ 386 w 539"/>
                  <a:gd name="T17" fmla="*/ 94 h 339"/>
                  <a:gd name="T18" fmla="*/ 406 w 539"/>
                  <a:gd name="T19" fmla="*/ 48 h 339"/>
                  <a:gd name="T20" fmla="*/ 377 w 539"/>
                  <a:gd name="T21" fmla="*/ 31 h 339"/>
                  <a:gd name="T22" fmla="*/ 346 w 539"/>
                  <a:gd name="T23" fmla="*/ 0 h 339"/>
                  <a:gd name="T24" fmla="*/ 60 w 539"/>
                  <a:gd name="T25" fmla="*/ 55 h 339"/>
                  <a:gd name="T26" fmla="*/ 46 w 539"/>
                  <a:gd name="T27" fmla="*/ 31 h 339"/>
                  <a:gd name="T28" fmla="*/ 0 w 539"/>
                  <a:gd name="T29" fmla="*/ 68 h 339"/>
                  <a:gd name="T30" fmla="*/ 34 w 539"/>
                  <a:gd name="T31" fmla="*/ 279 h 339"/>
                  <a:gd name="T32" fmla="*/ 34 w 539"/>
                  <a:gd name="T33" fmla="*/ 279 h 3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9"/>
                  <a:gd name="T52" fmla="*/ 0 h 339"/>
                  <a:gd name="T53" fmla="*/ 539 w 539"/>
                  <a:gd name="T54" fmla="*/ 339 h 3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9" h="339">
                    <a:moveTo>
                      <a:pt x="42" y="339"/>
                    </a:moveTo>
                    <a:lnTo>
                      <a:pt x="131" y="322"/>
                    </a:lnTo>
                    <a:lnTo>
                      <a:pt x="457" y="263"/>
                    </a:lnTo>
                    <a:lnTo>
                      <a:pt x="469" y="248"/>
                    </a:lnTo>
                    <a:lnTo>
                      <a:pt x="489" y="248"/>
                    </a:lnTo>
                    <a:lnTo>
                      <a:pt x="510" y="233"/>
                    </a:lnTo>
                    <a:lnTo>
                      <a:pt x="539" y="195"/>
                    </a:lnTo>
                    <a:lnTo>
                      <a:pt x="487" y="152"/>
                    </a:lnTo>
                    <a:lnTo>
                      <a:pt x="486" y="114"/>
                    </a:lnTo>
                    <a:lnTo>
                      <a:pt x="510" y="59"/>
                    </a:lnTo>
                    <a:lnTo>
                      <a:pt x="474" y="39"/>
                    </a:lnTo>
                    <a:lnTo>
                      <a:pt x="435" y="0"/>
                    </a:lnTo>
                    <a:lnTo>
                      <a:pt x="76" y="67"/>
                    </a:lnTo>
                    <a:lnTo>
                      <a:pt x="58" y="39"/>
                    </a:lnTo>
                    <a:lnTo>
                      <a:pt x="0" y="83"/>
                    </a:lnTo>
                    <a:lnTo>
                      <a:pt x="42" y="33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2" name="Freeform 74"/>
              <p:cNvSpPr>
                <a:spLocks/>
              </p:cNvSpPr>
              <p:nvPr/>
            </p:nvSpPr>
            <p:spPr bwMode="auto">
              <a:xfrm>
                <a:off x="4962" y="1568"/>
                <a:ext cx="112" cy="263"/>
              </a:xfrm>
              <a:custGeom>
                <a:avLst/>
                <a:gdLst>
                  <a:gd name="T0" fmla="*/ 7 w 117"/>
                  <a:gd name="T1" fmla="*/ 156 h 276"/>
                  <a:gd name="T2" fmla="*/ 24 w 117"/>
                  <a:gd name="T3" fmla="*/ 144 h 276"/>
                  <a:gd name="T4" fmla="*/ 46 w 117"/>
                  <a:gd name="T5" fmla="*/ 112 h 276"/>
                  <a:gd name="T6" fmla="*/ 5 w 117"/>
                  <a:gd name="T7" fmla="*/ 77 h 276"/>
                  <a:gd name="T8" fmla="*/ 4 w 117"/>
                  <a:gd name="T9" fmla="*/ 46 h 276"/>
                  <a:gd name="T10" fmla="*/ 24 w 117"/>
                  <a:gd name="T11" fmla="*/ 0 h 276"/>
                  <a:gd name="T12" fmla="*/ 87 w 117"/>
                  <a:gd name="T13" fmla="*/ 21 h 276"/>
                  <a:gd name="T14" fmla="*/ 87 w 117"/>
                  <a:gd name="T15" fmla="*/ 30 h 276"/>
                  <a:gd name="T16" fmla="*/ 80 w 117"/>
                  <a:gd name="T17" fmla="*/ 56 h 276"/>
                  <a:gd name="T18" fmla="*/ 74 w 117"/>
                  <a:gd name="T19" fmla="*/ 62 h 276"/>
                  <a:gd name="T20" fmla="*/ 71 w 117"/>
                  <a:gd name="T21" fmla="*/ 74 h 276"/>
                  <a:gd name="T22" fmla="*/ 79 w 117"/>
                  <a:gd name="T23" fmla="*/ 79 h 276"/>
                  <a:gd name="T24" fmla="*/ 95 w 117"/>
                  <a:gd name="T25" fmla="*/ 74 h 276"/>
                  <a:gd name="T26" fmla="*/ 95 w 117"/>
                  <a:gd name="T27" fmla="*/ 113 h 276"/>
                  <a:gd name="T28" fmla="*/ 95 w 117"/>
                  <a:gd name="T29" fmla="*/ 137 h 276"/>
                  <a:gd name="T30" fmla="*/ 95 w 117"/>
                  <a:gd name="T31" fmla="*/ 150 h 276"/>
                  <a:gd name="T32" fmla="*/ 90 w 117"/>
                  <a:gd name="T33" fmla="*/ 163 h 276"/>
                  <a:gd name="T34" fmla="*/ 83 w 117"/>
                  <a:gd name="T35" fmla="*/ 163 h 276"/>
                  <a:gd name="T36" fmla="*/ 86 w 117"/>
                  <a:gd name="T37" fmla="*/ 174 h 276"/>
                  <a:gd name="T38" fmla="*/ 62 w 117"/>
                  <a:gd name="T39" fmla="*/ 228 h 276"/>
                  <a:gd name="T40" fmla="*/ 56 w 117"/>
                  <a:gd name="T41" fmla="*/ 228 h 276"/>
                  <a:gd name="T42" fmla="*/ 55 w 117"/>
                  <a:gd name="T43" fmla="*/ 208 h 276"/>
                  <a:gd name="T44" fmla="*/ 38 w 117"/>
                  <a:gd name="T45" fmla="*/ 208 h 276"/>
                  <a:gd name="T46" fmla="*/ 5 w 117"/>
                  <a:gd name="T47" fmla="*/ 186 h 276"/>
                  <a:gd name="T48" fmla="*/ 0 w 117"/>
                  <a:gd name="T49" fmla="*/ 168 h 276"/>
                  <a:gd name="T50" fmla="*/ 7 w 117"/>
                  <a:gd name="T51" fmla="*/ 156 h 276"/>
                  <a:gd name="T52" fmla="*/ 7 w 117"/>
                  <a:gd name="T53" fmla="*/ 156 h 27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6"/>
                  <a:gd name="T83" fmla="*/ 117 w 117"/>
                  <a:gd name="T84" fmla="*/ 276 h 27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6">
                    <a:moveTo>
                      <a:pt x="7" y="189"/>
                    </a:moveTo>
                    <a:lnTo>
                      <a:pt x="28" y="174"/>
                    </a:lnTo>
                    <a:lnTo>
                      <a:pt x="57" y="136"/>
                    </a:lnTo>
                    <a:lnTo>
                      <a:pt x="5" y="93"/>
                    </a:lnTo>
                    <a:lnTo>
                      <a:pt x="4" y="55"/>
                    </a:lnTo>
                    <a:lnTo>
                      <a:pt x="28" y="0"/>
                    </a:lnTo>
                    <a:lnTo>
                      <a:pt x="107" y="25"/>
                    </a:lnTo>
                    <a:lnTo>
                      <a:pt x="107" y="37"/>
                    </a:lnTo>
                    <a:lnTo>
                      <a:pt x="99" y="68"/>
                    </a:lnTo>
                    <a:lnTo>
                      <a:pt x="91" y="74"/>
                    </a:lnTo>
                    <a:lnTo>
                      <a:pt x="88" y="90"/>
                    </a:lnTo>
                    <a:lnTo>
                      <a:pt x="98" y="95"/>
                    </a:lnTo>
                    <a:lnTo>
                      <a:pt x="117" y="90"/>
                    </a:lnTo>
                    <a:lnTo>
                      <a:pt x="117" y="137"/>
                    </a:lnTo>
                    <a:lnTo>
                      <a:pt x="117" y="166"/>
                    </a:lnTo>
                    <a:lnTo>
                      <a:pt x="117" y="182"/>
                    </a:lnTo>
                    <a:lnTo>
                      <a:pt x="111" y="197"/>
                    </a:lnTo>
                    <a:lnTo>
                      <a:pt x="102" y="197"/>
                    </a:lnTo>
                    <a:lnTo>
                      <a:pt x="106" y="212"/>
                    </a:lnTo>
                    <a:lnTo>
                      <a:pt x="77" y="276"/>
                    </a:lnTo>
                    <a:lnTo>
                      <a:pt x="68" y="276"/>
                    </a:lnTo>
                    <a:lnTo>
                      <a:pt x="67" y="252"/>
                    </a:lnTo>
                    <a:lnTo>
                      <a:pt x="46" y="252"/>
                    </a:lnTo>
                    <a:lnTo>
                      <a:pt x="5" y="226"/>
                    </a:lnTo>
                    <a:lnTo>
                      <a:pt x="0" y="204"/>
                    </a:lnTo>
                    <a:lnTo>
                      <a:pt x="7" y="18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3" name="Freeform 75"/>
              <p:cNvSpPr>
                <a:spLocks/>
              </p:cNvSpPr>
              <p:nvPr/>
            </p:nvSpPr>
            <p:spPr bwMode="auto">
              <a:xfrm>
                <a:off x="4562" y="1157"/>
                <a:ext cx="524" cy="457"/>
              </a:xfrm>
              <a:custGeom>
                <a:avLst/>
                <a:gdLst>
                  <a:gd name="T0" fmla="*/ 14 w 552"/>
                  <a:gd name="T1" fmla="*/ 359 h 481"/>
                  <a:gd name="T2" fmla="*/ 299 w 552"/>
                  <a:gd name="T3" fmla="*/ 304 h 481"/>
                  <a:gd name="T4" fmla="*/ 330 w 552"/>
                  <a:gd name="T5" fmla="*/ 335 h 481"/>
                  <a:gd name="T6" fmla="*/ 359 w 552"/>
                  <a:gd name="T7" fmla="*/ 352 h 481"/>
                  <a:gd name="T8" fmla="*/ 421 w 552"/>
                  <a:gd name="T9" fmla="*/ 372 h 481"/>
                  <a:gd name="T10" fmla="*/ 427 w 552"/>
                  <a:gd name="T11" fmla="*/ 391 h 481"/>
                  <a:gd name="T12" fmla="*/ 437 w 552"/>
                  <a:gd name="T13" fmla="*/ 369 h 481"/>
                  <a:gd name="T14" fmla="*/ 438 w 552"/>
                  <a:gd name="T15" fmla="*/ 334 h 481"/>
                  <a:gd name="T16" fmla="*/ 427 w 552"/>
                  <a:gd name="T17" fmla="*/ 272 h 481"/>
                  <a:gd name="T18" fmla="*/ 426 w 552"/>
                  <a:gd name="T19" fmla="*/ 206 h 481"/>
                  <a:gd name="T20" fmla="*/ 396 w 552"/>
                  <a:gd name="T21" fmla="*/ 110 h 481"/>
                  <a:gd name="T22" fmla="*/ 390 w 552"/>
                  <a:gd name="T23" fmla="*/ 67 h 481"/>
                  <a:gd name="T24" fmla="*/ 372 w 552"/>
                  <a:gd name="T25" fmla="*/ 0 h 481"/>
                  <a:gd name="T26" fmla="*/ 278 w 552"/>
                  <a:gd name="T27" fmla="*/ 22 h 481"/>
                  <a:gd name="T28" fmla="*/ 228 w 552"/>
                  <a:gd name="T29" fmla="*/ 78 h 481"/>
                  <a:gd name="T30" fmla="*/ 226 w 552"/>
                  <a:gd name="T31" fmla="*/ 93 h 481"/>
                  <a:gd name="T32" fmla="*/ 195 w 552"/>
                  <a:gd name="T33" fmla="*/ 125 h 481"/>
                  <a:gd name="T34" fmla="*/ 203 w 552"/>
                  <a:gd name="T35" fmla="*/ 138 h 481"/>
                  <a:gd name="T36" fmla="*/ 209 w 552"/>
                  <a:gd name="T37" fmla="*/ 146 h 481"/>
                  <a:gd name="T38" fmla="*/ 205 w 552"/>
                  <a:gd name="T39" fmla="*/ 149 h 481"/>
                  <a:gd name="T40" fmla="*/ 214 w 552"/>
                  <a:gd name="T41" fmla="*/ 162 h 481"/>
                  <a:gd name="T42" fmla="*/ 215 w 552"/>
                  <a:gd name="T43" fmla="*/ 174 h 481"/>
                  <a:gd name="T44" fmla="*/ 187 w 552"/>
                  <a:gd name="T45" fmla="*/ 200 h 481"/>
                  <a:gd name="T46" fmla="*/ 144 w 552"/>
                  <a:gd name="T47" fmla="*/ 215 h 481"/>
                  <a:gd name="T48" fmla="*/ 135 w 552"/>
                  <a:gd name="T49" fmla="*/ 221 h 481"/>
                  <a:gd name="T50" fmla="*/ 118 w 552"/>
                  <a:gd name="T51" fmla="*/ 215 h 481"/>
                  <a:gd name="T52" fmla="*/ 71 w 552"/>
                  <a:gd name="T53" fmla="*/ 220 h 481"/>
                  <a:gd name="T54" fmla="*/ 36 w 552"/>
                  <a:gd name="T55" fmla="*/ 236 h 481"/>
                  <a:gd name="T56" fmla="*/ 36 w 552"/>
                  <a:gd name="T57" fmla="*/ 253 h 481"/>
                  <a:gd name="T58" fmla="*/ 42 w 552"/>
                  <a:gd name="T59" fmla="*/ 266 h 481"/>
                  <a:gd name="T60" fmla="*/ 48 w 552"/>
                  <a:gd name="T61" fmla="*/ 264 h 481"/>
                  <a:gd name="T62" fmla="*/ 53 w 552"/>
                  <a:gd name="T63" fmla="*/ 280 h 481"/>
                  <a:gd name="T64" fmla="*/ 43 w 552"/>
                  <a:gd name="T65" fmla="*/ 286 h 481"/>
                  <a:gd name="T66" fmla="*/ 39 w 552"/>
                  <a:gd name="T67" fmla="*/ 300 h 481"/>
                  <a:gd name="T68" fmla="*/ 0 w 552"/>
                  <a:gd name="T69" fmla="*/ 335 h 481"/>
                  <a:gd name="T70" fmla="*/ 14 w 552"/>
                  <a:gd name="T71" fmla="*/ 359 h 481"/>
                  <a:gd name="T72" fmla="*/ 14 w 552"/>
                  <a:gd name="T73" fmla="*/ 359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1"/>
                    </a:moveTo>
                    <a:lnTo>
                      <a:pt x="377" y="374"/>
                    </a:lnTo>
                    <a:lnTo>
                      <a:pt x="416" y="413"/>
                    </a:lnTo>
                    <a:lnTo>
                      <a:pt x="452" y="433"/>
                    </a:lnTo>
                    <a:lnTo>
                      <a:pt x="531" y="458"/>
                    </a:lnTo>
                    <a:lnTo>
                      <a:pt x="538" y="481"/>
                    </a:lnTo>
                    <a:lnTo>
                      <a:pt x="551" y="452"/>
                    </a:lnTo>
                    <a:lnTo>
                      <a:pt x="552" y="410"/>
                    </a:lnTo>
                    <a:lnTo>
                      <a:pt x="538" y="334"/>
                    </a:lnTo>
                    <a:lnTo>
                      <a:pt x="536" y="253"/>
                    </a:lnTo>
                    <a:lnTo>
                      <a:pt x="499" y="135"/>
                    </a:lnTo>
                    <a:lnTo>
                      <a:pt x="492" y="83"/>
                    </a:lnTo>
                    <a:lnTo>
                      <a:pt x="468" y="0"/>
                    </a:lnTo>
                    <a:lnTo>
                      <a:pt x="352" y="26"/>
                    </a:lnTo>
                    <a:lnTo>
                      <a:pt x="287" y="96"/>
                    </a:lnTo>
                    <a:lnTo>
                      <a:pt x="284" y="114"/>
                    </a:lnTo>
                    <a:lnTo>
                      <a:pt x="246" y="154"/>
                    </a:lnTo>
                    <a:lnTo>
                      <a:pt x="256" y="169"/>
                    </a:lnTo>
                    <a:lnTo>
                      <a:pt x="263" y="180"/>
                    </a:lnTo>
                    <a:lnTo>
                      <a:pt x="258" y="183"/>
                    </a:lnTo>
                    <a:lnTo>
                      <a:pt x="269" y="199"/>
                    </a:lnTo>
                    <a:lnTo>
                      <a:pt x="271" y="214"/>
                    </a:lnTo>
                    <a:lnTo>
                      <a:pt x="235" y="246"/>
                    </a:lnTo>
                    <a:lnTo>
                      <a:pt x="182" y="263"/>
                    </a:lnTo>
                    <a:lnTo>
                      <a:pt x="169" y="272"/>
                    </a:lnTo>
                    <a:lnTo>
                      <a:pt x="148" y="264"/>
                    </a:lnTo>
                    <a:lnTo>
                      <a:pt x="89" y="271"/>
                    </a:lnTo>
                    <a:lnTo>
                      <a:pt x="44" y="289"/>
                    </a:lnTo>
                    <a:lnTo>
                      <a:pt x="44" y="310"/>
                    </a:lnTo>
                    <a:lnTo>
                      <a:pt x="54" y="326"/>
                    </a:lnTo>
                    <a:lnTo>
                      <a:pt x="60" y="324"/>
                    </a:lnTo>
                    <a:lnTo>
                      <a:pt x="67" y="344"/>
                    </a:lnTo>
                    <a:lnTo>
                      <a:pt x="55" y="352"/>
                    </a:lnTo>
                    <a:lnTo>
                      <a:pt x="49" y="368"/>
                    </a:lnTo>
                    <a:lnTo>
                      <a:pt x="0" y="413"/>
                    </a:lnTo>
                    <a:lnTo>
                      <a:pt x="18" y="44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4" name="Freeform 76"/>
              <p:cNvSpPr>
                <a:spLocks/>
              </p:cNvSpPr>
              <p:nvPr/>
            </p:nvSpPr>
            <p:spPr bwMode="auto">
              <a:xfrm>
                <a:off x="5046" y="1633"/>
                <a:ext cx="14" cy="23"/>
              </a:xfrm>
              <a:custGeom>
                <a:avLst/>
                <a:gdLst>
                  <a:gd name="T0" fmla="*/ 0 w 16"/>
                  <a:gd name="T1" fmla="*/ 22 h 22"/>
                  <a:gd name="T2" fmla="*/ 3 w 16"/>
                  <a:gd name="T3" fmla="*/ 6 h 22"/>
                  <a:gd name="T4" fmla="*/ 8 w 16"/>
                  <a:gd name="T5" fmla="*/ 0 h 22"/>
                  <a:gd name="T6" fmla="*/ 12 w 16"/>
                  <a:gd name="T7" fmla="*/ 4 h 22"/>
                  <a:gd name="T8" fmla="*/ 0 w 16"/>
                  <a:gd name="T9" fmla="*/ 22 h 22"/>
                  <a:gd name="T10" fmla="*/ 0 w 16"/>
                  <a:gd name="T11" fmla="*/ 22 h 22"/>
                  <a:gd name="T12" fmla="*/ 0 w 16"/>
                  <a:gd name="T13" fmla="*/ 22 h 22"/>
                  <a:gd name="T14" fmla="*/ 0 60000 65536"/>
                  <a:gd name="T15" fmla="*/ 0 60000 65536"/>
                  <a:gd name="T16" fmla="*/ 0 60000 65536"/>
                  <a:gd name="T17" fmla="*/ 0 60000 65536"/>
                  <a:gd name="T18" fmla="*/ 0 60000 65536"/>
                  <a:gd name="T19" fmla="*/ 0 60000 65536"/>
                  <a:gd name="T20" fmla="*/ 0 60000 65536"/>
                  <a:gd name="T21" fmla="*/ 0 w 16"/>
                  <a:gd name="T22" fmla="*/ 0 h 22"/>
                  <a:gd name="T23" fmla="*/ 16 w 16"/>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22">
                    <a:moveTo>
                      <a:pt x="0" y="22"/>
                    </a:moveTo>
                    <a:lnTo>
                      <a:pt x="3" y="6"/>
                    </a:lnTo>
                    <a:lnTo>
                      <a:pt x="11" y="0"/>
                    </a:lnTo>
                    <a:lnTo>
                      <a:pt x="16" y="4"/>
                    </a:lnTo>
                    <a:lnTo>
                      <a:pt x="0" y="2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5" name="Freeform 77"/>
              <p:cNvSpPr>
                <a:spLocks/>
              </p:cNvSpPr>
              <p:nvPr/>
            </p:nvSpPr>
            <p:spPr bwMode="auto">
              <a:xfrm>
                <a:off x="5063" y="1547"/>
                <a:ext cx="162" cy="94"/>
              </a:xfrm>
              <a:custGeom>
                <a:avLst/>
                <a:gdLst>
                  <a:gd name="T0" fmla="*/ 9 w 171"/>
                  <a:gd name="T1" fmla="*/ 81 h 99"/>
                  <a:gd name="T2" fmla="*/ 57 w 171"/>
                  <a:gd name="T3" fmla="*/ 53 h 99"/>
                  <a:gd name="T4" fmla="*/ 89 w 171"/>
                  <a:gd name="T5" fmla="*/ 37 h 99"/>
                  <a:gd name="T6" fmla="*/ 56 w 171"/>
                  <a:gd name="T7" fmla="*/ 62 h 99"/>
                  <a:gd name="T8" fmla="*/ 58 w 171"/>
                  <a:gd name="T9" fmla="*/ 63 h 99"/>
                  <a:gd name="T10" fmla="*/ 109 w 171"/>
                  <a:gd name="T11" fmla="*/ 27 h 99"/>
                  <a:gd name="T12" fmla="*/ 135 w 171"/>
                  <a:gd name="T13" fmla="*/ 5 h 99"/>
                  <a:gd name="T14" fmla="*/ 132 w 171"/>
                  <a:gd name="T15" fmla="*/ 0 h 99"/>
                  <a:gd name="T16" fmla="*/ 109 w 171"/>
                  <a:gd name="T17" fmla="*/ 12 h 99"/>
                  <a:gd name="T18" fmla="*/ 107 w 171"/>
                  <a:gd name="T19" fmla="*/ 10 h 99"/>
                  <a:gd name="T20" fmla="*/ 95 w 171"/>
                  <a:gd name="T21" fmla="*/ 27 h 99"/>
                  <a:gd name="T22" fmla="*/ 88 w 171"/>
                  <a:gd name="T23" fmla="*/ 27 h 99"/>
                  <a:gd name="T24" fmla="*/ 105 w 171"/>
                  <a:gd name="T25" fmla="*/ 0 h 99"/>
                  <a:gd name="T26" fmla="*/ 88 w 171"/>
                  <a:gd name="T27" fmla="*/ 20 h 99"/>
                  <a:gd name="T28" fmla="*/ 26 w 171"/>
                  <a:gd name="T29" fmla="*/ 43 h 99"/>
                  <a:gd name="T30" fmla="*/ 15 w 171"/>
                  <a:gd name="T31" fmla="*/ 58 h 99"/>
                  <a:gd name="T32" fmla="*/ 6 w 171"/>
                  <a:gd name="T33" fmla="*/ 60 h 99"/>
                  <a:gd name="T34" fmla="*/ 0 w 171"/>
                  <a:gd name="T35" fmla="*/ 73 h 99"/>
                  <a:gd name="T36" fmla="*/ 9 w 171"/>
                  <a:gd name="T37" fmla="*/ 81 h 99"/>
                  <a:gd name="T38" fmla="*/ 9 w 171"/>
                  <a:gd name="T39" fmla="*/ 81 h 9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1"/>
                  <a:gd name="T61" fmla="*/ 0 h 99"/>
                  <a:gd name="T62" fmla="*/ 171 w 171"/>
                  <a:gd name="T63" fmla="*/ 99 h 9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1" h="99">
                    <a:moveTo>
                      <a:pt x="13" y="99"/>
                    </a:moveTo>
                    <a:lnTo>
                      <a:pt x="73" y="65"/>
                    </a:lnTo>
                    <a:lnTo>
                      <a:pt x="113" y="45"/>
                    </a:lnTo>
                    <a:lnTo>
                      <a:pt x="71" y="76"/>
                    </a:lnTo>
                    <a:lnTo>
                      <a:pt x="74" y="78"/>
                    </a:lnTo>
                    <a:lnTo>
                      <a:pt x="139" y="34"/>
                    </a:lnTo>
                    <a:lnTo>
                      <a:pt x="171" y="5"/>
                    </a:lnTo>
                    <a:lnTo>
                      <a:pt x="168" y="0"/>
                    </a:lnTo>
                    <a:lnTo>
                      <a:pt x="139" y="16"/>
                    </a:lnTo>
                    <a:lnTo>
                      <a:pt x="136" y="14"/>
                    </a:lnTo>
                    <a:lnTo>
                      <a:pt x="121" y="34"/>
                    </a:lnTo>
                    <a:lnTo>
                      <a:pt x="111" y="34"/>
                    </a:lnTo>
                    <a:lnTo>
                      <a:pt x="134" y="0"/>
                    </a:lnTo>
                    <a:lnTo>
                      <a:pt x="111" y="24"/>
                    </a:lnTo>
                    <a:lnTo>
                      <a:pt x="34" y="52"/>
                    </a:lnTo>
                    <a:lnTo>
                      <a:pt x="19" y="71"/>
                    </a:lnTo>
                    <a:lnTo>
                      <a:pt x="6" y="74"/>
                    </a:lnTo>
                    <a:lnTo>
                      <a:pt x="0" y="89"/>
                    </a:lnTo>
                    <a:lnTo>
                      <a:pt x="13" y="99"/>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6" name="Freeform 78"/>
              <p:cNvSpPr>
                <a:spLocks/>
              </p:cNvSpPr>
              <p:nvPr/>
            </p:nvSpPr>
            <p:spPr bwMode="auto">
              <a:xfrm>
                <a:off x="5070" y="1445"/>
                <a:ext cx="152" cy="143"/>
              </a:xfrm>
              <a:custGeom>
                <a:avLst/>
                <a:gdLst>
                  <a:gd name="T0" fmla="*/ 10 w 160"/>
                  <a:gd name="T1" fmla="*/ 86 h 149"/>
                  <a:gd name="T2" fmla="*/ 10 w 160"/>
                  <a:gd name="T3" fmla="*/ 119 h 149"/>
                  <a:gd name="T4" fmla="*/ 22 w 160"/>
                  <a:gd name="T5" fmla="*/ 117 h 149"/>
                  <a:gd name="T6" fmla="*/ 45 w 160"/>
                  <a:gd name="T7" fmla="*/ 98 h 149"/>
                  <a:gd name="T8" fmla="*/ 54 w 160"/>
                  <a:gd name="T9" fmla="*/ 83 h 149"/>
                  <a:gd name="T10" fmla="*/ 60 w 160"/>
                  <a:gd name="T11" fmla="*/ 86 h 149"/>
                  <a:gd name="T12" fmla="*/ 94 w 160"/>
                  <a:gd name="T13" fmla="*/ 77 h 149"/>
                  <a:gd name="T14" fmla="*/ 94 w 160"/>
                  <a:gd name="T15" fmla="*/ 71 h 149"/>
                  <a:gd name="T16" fmla="*/ 100 w 160"/>
                  <a:gd name="T17" fmla="*/ 74 h 149"/>
                  <a:gd name="T18" fmla="*/ 106 w 160"/>
                  <a:gd name="T19" fmla="*/ 69 h 149"/>
                  <a:gd name="T20" fmla="*/ 116 w 160"/>
                  <a:gd name="T21" fmla="*/ 67 h 149"/>
                  <a:gd name="T22" fmla="*/ 130 w 160"/>
                  <a:gd name="T23" fmla="*/ 61 h 149"/>
                  <a:gd name="T24" fmla="*/ 118 w 160"/>
                  <a:gd name="T25" fmla="*/ 0 h 149"/>
                  <a:gd name="T26" fmla="*/ 0 w 160"/>
                  <a:gd name="T27" fmla="*/ 25 h 149"/>
                  <a:gd name="T28" fmla="*/ 10 w 160"/>
                  <a:gd name="T29" fmla="*/ 86 h 149"/>
                  <a:gd name="T30" fmla="*/ 10 w 160"/>
                  <a:gd name="T31" fmla="*/ 86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0"/>
                  <a:gd name="T49" fmla="*/ 0 h 149"/>
                  <a:gd name="T50" fmla="*/ 160 w 160"/>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0" h="149">
                    <a:moveTo>
                      <a:pt x="14" y="107"/>
                    </a:moveTo>
                    <a:lnTo>
                      <a:pt x="13" y="149"/>
                    </a:lnTo>
                    <a:lnTo>
                      <a:pt x="26" y="146"/>
                    </a:lnTo>
                    <a:lnTo>
                      <a:pt x="56" y="123"/>
                    </a:lnTo>
                    <a:lnTo>
                      <a:pt x="66" y="104"/>
                    </a:lnTo>
                    <a:lnTo>
                      <a:pt x="73" y="107"/>
                    </a:lnTo>
                    <a:lnTo>
                      <a:pt x="115" y="96"/>
                    </a:lnTo>
                    <a:lnTo>
                      <a:pt x="115" y="89"/>
                    </a:lnTo>
                    <a:lnTo>
                      <a:pt x="123" y="92"/>
                    </a:lnTo>
                    <a:lnTo>
                      <a:pt x="131" y="86"/>
                    </a:lnTo>
                    <a:lnTo>
                      <a:pt x="142" y="84"/>
                    </a:lnTo>
                    <a:lnTo>
                      <a:pt x="160" y="76"/>
                    </a:lnTo>
                    <a:lnTo>
                      <a:pt x="144" y="0"/>
                    </a:lnTo>
                    <a:lnTo>
                      <a:pt x="0" y="31"/>
                    </a:lnTo>
                    <a:lnTo>
                      <a:pt x="14" y="10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7" name="Freeform 79"/>
              <p:cNvSpPr>
                <a:spLocks/>
              </p:cNvSpPr>
              <p:nvPr/>
            </p:nvSpPr>
            <p:spPr bwMode="auto">
              <a:xfrm>
                <a:off x="5205" y="1437"/>
                <a:ext cx="69" cy="80"/>
              </a:xfrm>
              <a:custGeom>
                <a:avLst/>
                <a:gdLst>
                  <a:gd name="T0" fmla="*/ 12 w 71"/>
                  <a:gd name="T1" fmla="*/ 69 h 84"/>
                  <a:gd name="T2" fmla="*/ 37 w 71"/>
                  <a:gd name="T3" fmla="*/ 61 h 84"/>
                  <a:gd name="T4" fmla="*/ 39 w 71"/>
                  <a:gd name="T5" fmla="*/ 31 h 84"/>
                  <a:gd name="T6" fmla="*/ 47 w 71"/>
                  <a:gd name="T7" fmla="*/ 39 h 84"/>
                  <a:gd name="T8" fmla="*/ 49 w 71"/>
                  <a:gd name="T9" fmla="*/ 51 h 84"/>
                  <a:gd name="T10" fmla="*/ 53 w 71"/>
                  <a:gd name="T11" fmla="*/ 50 h 84"/>
                  <a:gd name="T12" fmla="*/ 59 w 71"/>
                  <a:gd name="T13" fmla="*/ 39 h 84"/>
                  <a:gd name="T14" fmla="*/ 53 w 71"/>
                  <a:gd name="T15" fmla="*/ 25 h 84"/>
                  <a:gd name="T16" fmla="*/ 39 w 71"/>
                  <a:gd name="T17" fmla="*/ 22 h 84"/>
                  <a:gd name="T18" fmla="*/ 31 w 71"/>
                  <a:gd name="T19" fmla="*/ 3 h 84"/>
                  <a:gd name="T20" fmla="*/ 22 w 71"/>
                  <a:gd name="T21" fmla="*/ 0 h 84"/>
                  <a:gd name="T22" fmla="*/ 0 w 71"/>
                  <a:gd name="T23" fmla="*/ 8 h 84"/>
                  <a:gd name="T24" fmla="*/ 12 w 71"/>
                  <a:gd name="T25" fmla="*/ 69 h 84"/>
                  <a:gd name="T26" fmla="*/ 12 w 71"/>
                  <a:gd name="T27" fmla="*/ 69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1"/>
                  <a:gd name="T43" fmla="*/ 0 h 84"/>
                  <a:gd name="T44" fmla="*/ 71 w 71"/>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1" h="84">
                    <a:moveTo>
                      <a:pt x="16" y="84"/>
                    </a:moveTo>
                    <a:lnTo>
                      <a:pt x="45" y="73"/>
                    </a:lnTo>
                    <a:lnTo>
                      <a:pt x="47" y="39"/>
                    </a:lnTo>
                    <a:lnTo>
                      <a:pt x="55" y="47"/>
                    </a:lnTo>
                    <a:lnTo>
                      <a:pt x="57" y="63"/>
                    </a:lnTo>
                    <a:lnTo>
                      <a:pt x="63" y="61"/>
                    </a:lnTo>
                    <a:lnTo>
                      <a:pt x="71" y="47"/>
                    </a:lnTo>
                    <a:lnTo>
                      <a:pt x="63" y="29"/>
                    </a:lnTo>
                    <a:lnTo>
                      <a:pt x="47" y="26"/>
                    </a:lnTo>
                    <a:lnTo>
                      <a:pt x="35" y="3"/>
                    </a:lnTo>
                    <a:lnTo>
                      <a:pt x="26" y="0"/>
                    </a:lnTo>
                    <a:lnTo>
                      <a:pt x="0" y="8"/>
                    </a:lnTo>
                    <a:lnTo>
                      <a:pt x="16" y="8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8" name="Freeform 80"/>
              <p:cNvSpPr>
                <a:spLocks/>
              </p:cNvSpPr>
              <p:nvPr/>
            </p:nvSpPr>
            <p:spPr bwMode="auto">
              <a:xfrm>
                <a:off x="5068" y="1337"/>
                <a:ext cx="296" cy="145"/>
              </a:xfrm>
              <a:custGeom>
                <a:avLst/>
                <a:gdLst>
                  <a:gd name="T0" fmla="*/ 2 w 311"/>
                  <a:gd name="T1" fmla="*/ 119 h 152"/>
                  <a:gd name="T2" fmla="*/ 116 w 311"/>
                  <a:gd name="T3" fmla="*/ 93 h 152"/>
                  <a:gd name="T4" fmla="*/ 138 w 311"/>
                  <a:gd name="T5" fmla="*/ 87 h 152"/>
                  <a:gd name="T6" fmla="*/ 145 w 311"/>
                  <a:gd name="T7" fmla="*/ 89 h 152"/>
                  <a:gd name="T8" fmla="*/ 154 w 311"/>
                  <a:gd name="T9" fmla="*/ 109 h 152"/>
                  <a:gd name="T10" fmla="*/ 167 w 311"/>
                  <a:gd name="T11" fmla="*/ 111 h 152"/>
                  <a:gd name="T12" fmla="*/ 173 w 311"/>
                  <a:gd name="T13" fmla="*/ 126 h 152"/>
                  <a:gd name="T14" fmla="*/ 182 w 311"/>
                  <a:gd name="T15" fmla="*/ 126 h 152"/>
                  <a:gd name="T16" fmla="*/ 192 w 311"/>
                  <a:gd name="T17" fmla="*/ 113 h 152"/>
                  <a:gd name="T18" fmla="*/ 194 w 311"/>
                  <a:gd name="T19" fmla="*/ 100 h 152"/>
                  <a:gd name="T20" fmla="*/ 204 w 311"/>
                  <a:gd name="T21" fmla="*/ 117 h 152"/>
                  <a:gd name="T22" fmla="*/ 249 w 311"/>
                  <a:gd name="T23" fmla="*/ 102 h 152"/>
                  <a:gd name="T24" fmla="*/ 247 w 311"/>
                  <a:gd name="T25" fmla="*/ 85 h 152"/>
                  <a:gd name="T26" fmla="*/ 234 w 311"/>
                  <a:gd name="T27" fmla="*/ 62 h 152"/>
                  <a:gd name="T28" fmla="*/ 226 w 311"/>
                  <a:gd name="T29" fmla="*/ 59 h 152"/>
                  <a:gd name="T30" fmla="*/ 220 w 311"/>
                  <a:gd name="T31" fmla="*/ 59 h 152"/>
                  <a:gd name="T32" fmla="*/ 221 w 311"/>
                  <a:gd name="T33" fmla="*/ 64 h 152"/>
                  <a:gd name="T34" fmla="*/ 232 w 311"/>
                  <a:gd name="T35" fmla="*/ 66 h 152"/>
                  <a:gd name="T36" fmla="*/ 236 w 311"/>
                  <a:gd name="T37" fmla="*/ 87 h 152"/>
                  <a:gd name="T38" fmla="*/ 217 w 311"/>
                  <a:gd name="T39" fmla="*/ 95 h 152"/>
                  <a:gd name="T40" fmla="*/ 192 w 311"/>
                  <a:gd name="T41" fmla="*/ 78 h 152"/>
                  <a:gd name="T42" fmla="*/ 182 w 311"/>
                  <a:gd name="T43" fmla="*/ 59 h 152"/>
                  <a:gd name="T44" fmla="*/ 171 w 311"/>
                  <a:gd name="T45" fmla="*/ 52 h 152"/>
                  <a:gd name="T46" fmla="*/ 169 w 311"/>
                  <a:gd name="T47" fmla="*/ 59 h 152"/>
                  <a:gd name="T48" fmla="*/ 159 w 311"/>
                  <a:gd name="T49" fmla="*/ 48 h 152"/>
                  <a:gd name="T50" fmla="*/ 168 w 311"/>
                  <a:gd name="T51" fmla="*/ 34 h 152"/>
                  <a:gd name="T52" fmla="*/ 176 w 311"/>
                  <a:gd name="T53" fmla="*/ 22 h 152"/>
                  <a:gd name="T54" fmla="*/ 161 w 311"/>
                  <a:gd name="T55" fmla="*/ 0 h 152"/>
                  <a:gd name="T56" fmla="*/ 138 w 311"/>
                  <a:gd name="T57" fmla="*/ 17 h 152"/>
                  <a:gd name="T58" fmla="*/ 55 w 311"/>
                  <a:gd name="T59" fmla="*/ 40 h 152"/>
                  <a:gd name="T60" fmla="*/ 0 w 311"/>
                  <a:gd name="T61" fmla="*/ 52 h 152"/>
                  <a:gd name="T62" fmla="*/ 2 w 311"/>
                  <a:gd name="T63" fmla="*/ 119 h 152"/>
                  <a:gd name="T64" fmla="*/ 2 w 311"/>
                  <a:gd name="T65" fmla="*/ 119 h 1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2"/>
                  <a:gd name="T101" fmla="*/ 311 w 311"/>
                  <a:gd name="T102" fmla="*/ 152 h 1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2">
                    <a:moveTo>
                      <a:pt x="2" y="144"/>
                    </a:moveTo>
                    <a:lnTo>
                      <a:pt x="146" y="113"/>
                    </a:lnTo>
                    <a:lnTo>
                      <a:pt x="172" y="105"/>
                    </a:lnTo>
                    <a:lnTo>
                      <a:pt x="181" y="108"/>
                    </a:lnTo>
                    <a:lnTo>
                      <a:pt x="193" y="131"/>
                    </a:lnTo>
                    <a:lnTo>
                      <a:pt x="209" y="134"/>
                    </a:lnTo>
                    <a:lnTo>
                      <a:pt x="217" y="152"/>
                    </a:lnTo>
                    <a:lnTo>
                      <a:pt x="228" y="152"/>
                    </a:lnTo>
                    <a:lnTo>
                      <a:pt x="240" y="136"/>
                    </a:lnTo>
                    <a:lnTo>
                      <a:pt x="243" y="121"/>
                    </a:lnTo>
                    <a:lnTo>
                      <a:pt x="256" y="141"/>
                    </a:lnTo>
                    <a:lnTo>
                      <a:pt x="311" y="123"/>
                    </a:lnTo>
                    <a:lnTo>
                      <a:pt x="309" y="102"/>
                    </a:lnTo>
                    <a:lnTo>
                      <a:pt x="293" y="74"/>
                    </a:lnTo>
                    <a:lnTo>
                      <a:pt x="283" y="71"/>
                    </a:lnTo>
                    <a:lnTo>
                      <a:pt x="275" y="71"/>
                    </a:lnTo>
                    <a:lnTo>
                      <a:pt x="277" y="77"/>
                    </a:lnTo>
                    <a:lnTo>
                      <a:pt x="290" y="79"/>
                    </a:lnTo>
                    <a:lnTo>
                      <a:pt x="295" y="105"/>
                    </a:lnTo>
                    <a:lnTo>
                      <a:pt x="272" y="115"/>
                    </a:lnTo>
                    <a:lnTo>
                      <a:pt x="240" y="94"/>
                    </a:lnTo>
                    <a:lnTo>
                      <a:pt x="228" y="71"/>
                    </a:lnTo>
                    <a:lnTo>
                      <a:pt x="214" y="63"/>
                    </a:lnTo>
                    <a:lnTo>
                      <a:pt x="212" y="71"/>
                    </a:lnTo>
                    <a:lnTo>
                      <a:pt x="199" y="58"/>
                    </a:lnTo>
                    <a:lnTo>
                      <a:pt x="211" y="42"/>
                    </a:lnTo>
                    <a:lnTo>
                      <a:pt x="220" y="26"/>
                    </a:lnTo>
                    <a:lnTo>
                      <a:pt x="201" y="0"/>
                    </a:lnTo>
                    <a:lnTo>
                      <a:pt x="172" y="21"/>
                    </a:lnTo>
                    <a:lnTo>
                      <a:pt x="68" y="48"/>
                    </a:lnTo>
                    <a:lnTo>
                      <a:pt x="0" y="63"/>
                    </a:lnTo>
                    <a:lnTo>
                      <a:pt x="2" y="144"/>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89" name="Freeform 81"/>
              <p:cNvSpPr>
                <a:spLocks/>
              </p:cNvSpPr>
              <p:nvPr/>
            </p:nvSpPr>
            <p:spPr bwMode="auto">
              <a:xfrm>
                <a:off x="5304" y="1480"/>
                <a:ext cx="26" cy="19"/>
              </a:xfrm>
              <a:custGeom>
                <a:avLst/>
                <a:gdLst>
                  <a:gd name="T0" fmla="*/ 0 w 28"/>
                  <a:gd name="T1" fmla="*/ 14 h 21"/>
                  <a:gd name="T2" fmla="*/ 8 w 28"/>
                  <a:gd name="T3" fmla="*/ 0 h 21"/>
                  <a:gd name="T4" fmla="*/ 20 w 28"/>
                  <a:gd name="T5" fmla="*/ 5 h 21"/>
                  <a:gd name="T6" fmla="*/ 0 w 28"/>
                  <a:gd name="T7" fmla="*/ 14 h 21"/>
                  <a:gd name="T8" fmla="*/ 0 w 28"/>
                  <a:gd name="T9" fmla="*/ 14 h 21"/>
                  <a:gd name="T10" fmla="*/ 0 w 28"/>
                  <a:gd name="T11" fmla="*/ 14 h 21"/>
                  <a:gd name="T12" fmla="*/ 0 60000 65536"/>
                  <a:gd name="T13" fmla="*/ 0 60000 65536"/>
                  <a:gd name="T14" fmla="*/ 0 60000 65536"/>
                  <a:gd name="T15" fmla="*/ 0 60000 65536"/>
                  <a:gd name="T16" fmla="*/ 0 60000 65536"/>
                  <a:gd name="T17" fmla="*/ 0 60000 65536"/>
                  <a:gd name="T18" fmla="*/ 0 w 28"/>
                  <a:gd name="T19" fmla="*/ 0 h 21"/>
                  <a:gd name="T20" fmla="*/ 28 w 2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28" h="21">
                    <a:moveTo>
                      <a:pt x="0" y="21"/>
                    </a:moveTo>
                    <a:lnTo>
                      <a:pt x="12" y="0"/>
                    </a:lnTo>
                    <a:lnTo>
                      <a:pt x="28" y="9"/>
                    </a:lnTo>
                    <a:lnTo>
                      <a:pt x="0" y="21"/>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0" name="Freeform 82"/>
              <p:cNvSpPr>
                <a:spLocks/>
              </p:cNvSpPr>
              <p:nvPr/>
            </p:nvSpPr>
            <p:spPr bwMode="auto">
              <a:xfrm>
                <a:off x="5353" y="1476"/>
                <a:ext cx="24" cy="16"/>
              </a:xfrm>
              <a:custGeom>
                <a:avLst/>
                <a:gdLst>
                  <a:gd name="T0" fmla="*/ 0 w 23"/>
                  <a:gd name="T1" fmla="*/ 13 h 17"/>
                  <a:gd name="T2" fmla="*/ 11 w 23"/>
                  <a:gd name="T3" fmla="*/ 0 h 17"/>
                  <a:gd name="T4" fmla="*/ 19 w 23"/>
                  <a:gd name="T5" fmla="*/ 8 h 17"/>
                  <a:gd name="T6" fmla="*/ 0 w 23"/>
                  <a:gd name="T7" fmla="*/ 13 h 17"/>
                  <a:gd name="T8" fmla="*/ 0 w 23"/>
                  <a:gd name="T9" fmla="*/ 13 h 17"/>
                  <a:gd name="T10" fmla="*/ 0 w 23"/>
                  <a:gd name="T11" fmla="*/ 13 h 17"/>
                  <a:gd name="T12" fmla="*/ 0 60000 65536"/>
                  <a:gd name="T13" fmla="*/ 0 60000 65536"/>
                  <a:gd name="T14" fmla="*/ 0 60000 65536"/>
                  <a:gd name="T15" fmla="*/ 0 60000 65536"/>
                  <a:gd name="T16" fmla="*/ 0 60000 65536"/>
                  <a:gd name="T17" fmla="*/ 0 60000 65536"/>
                  <a:gd name="T18" fmla="*/ 0 w 23"/>
                  <a:gd name="T19" fmla="*/ 0 h 17"/>
                  <a:gd name="T20" fmla="*/ 23 w 23"/>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23" h="17">
                    <a:moveTo>
                      <a:pt x="0" y="17"/>
                    </a:moveTo>
                    <a:lnTo>
                      <a:pt x="13" y="0"/>
                    </a:lnTo>
                    <a:lnTo>
                      <a:pt x="23" y="12"/>
                    </a:lnTo>
                    <a:lnTo>
                      <a:pt x="0" y="1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1" name="Freeform 83"/>
              <p:cNvSpPr>
                <a:spLocks/>
              </p:cNvSpPr>
              <p:nvPr/>
            </p:nvSpPr>
            <p:spPr bwMode="auto">
              <a:xfrm>
                <a:off x="5003" y="1124"/>
                <a:ext cx="144" cy="273"/>
              </a:xfrm>
              <a:custGeom>
                <a:avLst/>
                <a:gdLst>
                  <a:gd name="T0" fmla="*/ 20 w 151"/>
                  <a:gd name="T1" fmla="*/ 95 h 288"/>
                  <a:gd name="T2" fmla="*/ 25 w 151"/>
                  <a:gd name="T3" fmla="*/ 137 h 288"/>
                  <a:gd name="T4" fmla="*/ 55 w 151"/>
                  <a:gd name="T5" fmla="*/ 233 h 288"/>
                  <a:gd name="T6" fmla="*/ 110 w 151"/>
                  <a:gd name="T7" fmla="*/ 221 h 288"/>
                  <a:gd name="T8" fmla="*/ 105 w 151"/>
                  <a:gd name="T9" fmla="*/ 85 h 288"/>
                  <a:gd name="T10" fmla="*/ 118 w 151"/>
                  <a:gd name="T11" fmla="*/ 58 h 288"/>
                  <a:gd name="T12" fmla="*/ 121 w 151"/>
                  <a:gd name="T13" fmla="*/ 0 h 288"/>
                  <a:gd name="T14" fmla="*/ 0 w 151"/>
                  <a:gd name="T15" fmla="*/ 27 h 288"/>
                  <a:gd name="T16" fmla="*/ 20 w 151"/>
                  <a:gd name="T17" fmla="*/ 95 h 288"/>
                  <a:gd name="T18" fmla="*/ 20 w 151"/>
                  <a:gd name="T19" fmla="*/ 95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1"/>
                  <a:gd name="T31" fmla="*/ 0 h 288"/>
                  <a:gd name="T32" fmla="*/ 151 w 151"/>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1" h="288">
                    <a:moveTo>
                      <a:pt x="24" y="118"/>
                    </a:moveTo>
                    <a:lnTo>
                      <a:pt x="31" y="170"/>
                    </a:lnTo>
                    <a:lnTo>
                      <a:pt x="68" y="288"/>
                    </a:lnTo>
                    <a:lnTo>
                      <a:pt x="136" y="273"/>
                    </a:lnTo>
                    <a:lnTo>
                      <a:pt x="131" y="105"/>
                    </a:lnTo>
                    <a:lnTo>
                      <a:pt x="147" y="71"/>
                    </a:lnTo>
                    <a:lnTo>
                      <a:pt x="151" y="0"/>
                    </a:lnTo>
                    <a:lnTo>
                      <a:pt x="0" y="35"/>
                    </a:lnTo>
                    <a:lnTo>
                      <a:pt x="24" y="118"/>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2" name="Freeform 84"/>
              <p:cNvSpPr>
                <a:spLocks/>
              </p:cNvSpPr>
              <p:nvPr/>
            </p:nvSpPr>
            <p:spPr bwMode="auto">
              <a:xfrm>
                <a:off x="5128" y="1084"/>
                <a:ext cx="132" cy="299"/>
              </a:xfrm>
              <a:custGeom>
                <a:avLst/>
                <a:gdLst>
                  <a:gd name="T0" fmla="*/ 0 w 140"/>
                  <a:gd name="T1" fmla="*/ 120 h 315"/>
                  <a:gd name="T2" fmla="*/ 12 w 140"/>
                  <a:gd name="T3" fmla="*/ 92 h 315"/>
                  <a:gd name="T4" fmla="*/ 16 w 140"/>
                  <a:gd name="T5" fmla="*/ 34 h 315"/>
                  <a:gd name="T6" fmla="*/ 14 w 140"/>
                  <a:gd name="T7" fmla="*/ 10 h 315"/>
                  <a:gd name="T8" fmla="*/ 37 w 140"/>
                  <a:gd name="T9" fmla="*/ 0 h 315"/>
                  <a:gd name="T10" fmla="*/ 86 w 140"/>
                  <a:gd name="T11" fmla="*/ 160 h 315"/>
                  <a:gd name="T12" fmla="*/ 110 w 140"/>
                  <a:gd name="T13" fmla="*/ 194 h 315"/>
                  <a:gd name="T14" fmla="*/ 109 w 140"/>
                  <a:gd name="T15" fmla="*/ 216 h 315"/>
                  <a:gd name="T16" fmla="*/ 86 w 140"/>
                  <a:gd name="T17" fmla="*/ 234 h 315"/>
                  <a:gd name="T18" fmla="*/ 5 w 140"/>
                  <a:gd name="T19" fmla="*/ 256 h 315"/>
                  <a:gd name="T20" fmla="*/ 0 w 140"/>
                  <a:gd name="T21" fmla="*/ 120 h 315"/>
                  <a:gd name="T22" fmla="*/ 0 w 140"/>
                  <a:gd name="T23" fmla="*/ 120 h 3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315"/>
                  <a:gd name="T38" fmla="*/ 140 w 140"/>
                  <a:gd name="T39" fmla="*/ 315 h 3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315">
                    <a:moveTo>
                      <a:pt x="0" y="147"/>
                    </a:moveTo>
                    <a:lnTo>
                      <a:pt x="16" y="113"/>
                    </a:lnTo>
                    <a:lnTo>
                      <a:pt x="20" y="42"/>
                    </a:lnTo>
                    <a:lnTo>
                      <a:pt x="18" y="14"/>
                    </a:lnTo>
                    <a:lnTo>
                      <a:pt x="46" y="0"/>
                    </a:lnTo>
                    <a:lnTo>
                      <a:pt x="109" y="197"/>
                    </a:lnTo>
                    <a:lnTo>
                      <a:pt x="140" y="239"/>
                    </a:lnTo>
                    <a:lnTo>
                      <a:pt x="138" y="267"/>
                    </a:lnTo>
                    <a:lnTo>
                      <a:pt x="109" y="288"/>
                    </a:lnTo>
                    <a:lnTo>
                      <a:pt x="5" y="315"/>
                    </a:lnTo>
                    <a:lnTo>
                      <a:pt x="0" y="147"/>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3" name="Freeform 85"/>
              <p:cNvSpPr>
                <a:spLocks/>
              </p:cNvSpPr>
              <p:nvPr/>
            </p:nvSpPr>
            <p:spPr bwMode="auto">
              <a:xfrm>
                <a:off x="5171" y="816"/>
                <a:ext cx="322" cy="495"/>
              </a:xfrm>
              <a:custGeom>
                <a:avLst/>
                <a:gdLst>
                  <a:gd name="T0" fmla="*/ 0 w 340"/>
                  <a:gd name="T1" fmla="*/ 231 h 521"/>
                  <a:gd name="T2" fmla="*/ 15 w 340"/>
                  <a:gd name="T3" fmla="*/ 232 h 521"/>
                  <a:gd name="T4" fmla="*/ 17 w 340"/>
                  <a:gd name="T5" fmla="*/ 205 h 521"/>
                  <a:gd name="T6" fmla="*/ 37 w 340"/>
                  <a:gd name="T7" fmla="*/ 166 h 521"/>
                  <a:gd name="T8" fmla="*/ 27 w 340"/>
                  <a:gd name="T9" fmla="*/ 138 h 521"/>
                  <a:gd name="T10" fmla="*/ 66 w 340"/>
                  <a:gd name="T11" fmla="*/ 5 h 521"/>
                  <a:gd name="T12" fmla="*/ 74 w 340"/>
                  <a:gd name="T13" fmla="*/ 5 h 521"/>
                  <a:gd name="T14" fmla="*/ 78 w 340"/>
                  <a:gd name="T15" fmla="*/ 22 h 521"/>
                  <a:gd name="T16" fmla="*/ 116 w 340"/>
                  <a:gd name="T17" fmla="*/ 8 h 521"/>
                  <a:gd name="T18" fmla="*/ 118 w 340"/>
                  <a:gd name="T19" fmla="*/ 0 h 521"/>
                  <a:gd name="T20" fmla="*/ 150 w 340"/>
                  <a:gd name="T21" fmla="*/ 8 h 521"/>
                  <a:gd name="T22" fmla="*/ 201 w 340"/>
                  <a:gd name="T23" fmla="*/ 140 h 521"/>
                  <a:gd name="T24" fmla="*/ 224 w 340"/>
                  <a:gd name="T25" fmla="*/ 142 h 521"/>
                  <a:gd name="T26" fmla="*/ 265 w 340"/>
                  <a:gd name="T27" fmla="*/ 190 h 521"/>
                  <a:gd name="T28" fmla="*/ 260 w 340"/>
                  <a:gd name="T29" fmla="*/ 199 h 521"/>
                  <a:gd name="T30" fmla="*/ 274 w 340"/>
                  <a:gd name="T31" fmla="*/ 199 h 521"/>
                  <a:gd name="T32" fmla="*/ 264 w 340"/>
                  <a:gd name="T33" fmla="*/ 224 h 521"/>
                  <a:gd name="T34" fmla="*/ 243 w 340"/>
                  <a:gd name="T35" fmla="*/ 238 h 521"/>
                  <a:gd name="T36" fmla="*/ 219 w 340"/>
                  <a:gd name="T37" fmla="*/ 251 h 521"/>
                  <a:gd name="T38" fmla="*/ 216 w 340"/>
                  <a:gd name="T39" fmla="*/ 267 h 521"/>
                  <a:gd name="T40" fmla="*/ 205 w 340"/>
                  <a:gd name="T41" fmla="*/ 253 h 521"/>
                  <a:gd name="T42" fmla="*/ 182 w 340"/>
                  <a:gd name="T43" fmla="*/ 270 h 521"/>
                  <a:gd name="T44" fmla="*/ 173 w 340"/>
                  <a:gd name="T45" fmla="*/ 270 h 521"/>
                  <a:gd name="T46" fmla="*/ 164 w 340"/>
                  <a:gd name="T47" fmla="*/ 260 h 521"/>
                  <a:gd name="T48" fmla="*/ 159 w 340"/>
                  <a:gd name="T49" fmla="*/ 311 h 521"/>
                  <a:gd name="T50" fmla="*/ 139 w 340"/>
                  <a:gd name="T51" fmla="*/ 319 h 521"/>
                  <a:gd name="T52" fmla="*/ 130 w 340"/>
                  <a:gd name="T53" fmla="*/ 339 h 521"/>
                  <a:gd name="T54" fmla="*/ 118 w 340"/>
                  <a:gd name="T55" fmla="*/ 339 h 521"/>
                  <a:gd name="T56" fmla="*/ 91 w 340"/>
                  <a:gd name="T57" fmla="*/ 368 h 521"/>
                  <a:gd name="T58" fmla="*/ 89 w 340"/>
                  <a:gd name="T59" fmla="*/ 392 h 521"/>
                  <a:gd name="T60" fmla="*/ 83 w 340"/>
                  <a:gd name="T61" fmla="*/ 403 h 521"/>
                  <a:gd name="T62" fmla="*/ 76 w 340"/>
                  <a:gd name="T63" fmla="*/ 427 h 521"/>
                  <a:gd name="T64" fmla="*/ 51 w 340"/>
                  <a:gd name="T65" fmla="*/ 393 h 521"/>
                  <a:gd name="T66" fmla="*/ 0 w 340"/>
                  <a:gd name="T67" fmla="*/ 231 h 521"/>
                  <a:gd name="T68" fmla="*/ 0 w 340"/>
                  <a:gd name="T69" fmla="*/ 231 h 5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1"/>
                  <a:gd name="T107" fmla="*/ 340 w 340"/>
                  <a:gd name="T108" fmla="*/ 521 h 52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1">
                    <a:moveTo>
                      <a:pt x="0" y="282"/>
                    </a:moveTo>
                    <a:lnTo>
                      <a:pt x="19" y="283"/>
                    </a:lnTo>
                    <a:lnTo>
                      <a:pt x="21" y="249"/>
                    </a:lnTo>
                    <a:lnTo>
                      <a:pt x="45" y="202"/>
                    </a:lnTo>
                    <a:lnTo>
                      <a:pt x="34" y="168"/>
                    </a:lnTo>
                    <a:lnTo>
                      <a:pt x="82" y="5"/>
                    </a:lnTo>
                    <a:lnTo>
                      <a:pt x="92" y="5"/>
                    </a:lnTo>
                    <a:lnTo>
                      <a:pt x="97" y="26"/>
                    </a:lnTo>
                    <a:lnTo>
                      <a:pt x="145" y="8"/>
                    </a:lnTo>
                    <a:lnTo>
                      <a:pt x="147" y="0"/>
                    </a:lnTo>
                    <a:lnTo>
                      <a:pt x="186" y="8"/>
                    </a:lnTo>
                    <a:lnTo>
                      <a:pt x="249" y="170"/>
                    </a:lnTo>
                    <a:lnTo>
                      <a:pt x="278" y="172"/>
                    </a:lnTo>
                    <a:lnTo>
                      <a:pt x="330" y="232"/>
                    </a:lnTo>
                    <a:lnTo>
                      <a:pt x="323" y="243"/>
                    </a:lnTo>
                    <a:lnTo>
                      <a:pt x="340" y="243"/>
                    </a:lnTo>
                    <a:lnTo>
                      <a:pt x="328" y="272"/>
                    </a:lnTo>
                    <a:lnTo>
                      <a:pt x="302" y="290"/>
                    </a:lnTo>
                    <a:lnTo>
                      <a:pt x="272" y="306"/>
                    </a:lnTo>
                    <a:lnTo>
                      <a:pt x="268" y="325"/>
                    </a:lnTo>
                    <a:lnTo>
                      <a:pt x="254" y="308"/>
                    </a:lnTo>
                    <a:lnTo>
                      <a:pt x="226" y="329"/>
                    </a:lnTo>
                    <a:lnTo>
                      <a:pt x="215" y="329"/>
                    </a:lnTo>
                    <a:lnTo>
                      <a:pt x="204" y="316"/>
                    </a:lnTo>
                    <a:lnTo>
                      <a:pt x="197" y="379"/>
                    </a:lnTo>
                    <a:lnTo>
                      <a:pt x="173" y="389"/>
                    </a:lnTo>
                    <a:lnTo>
                      <a:pt x="162" y="413"/>
                    </a:lnTo>
                    <a:lnTo>
                      <a:pt x="147" y="413"/>
                    </a:lnTo>
                    <a:lnTo>
                      <a:pt x="113" y="448"/>
                    </a:lnTo>
                    <a:lnTo>
                      <a:pt x="111" y="478"/>
                    </a:lnTo>
                    <a:lnTo>
                      <a:pt x="103" y="489"/>
                    </a:lnTo>
                    <a:lnTo>
                      <a:pt x="94" y="521"/>
                    </a:lnTo>
                    <a:lnTo>
                      <a:pt x="63" y="479"/>
                    </a:lnTo>
                    <a:lnTo>
                      <a:pt x="0" y="282"/>
                    </a:lnTo>
                    <a:close/>
                  </a:path>
                </a:pathLst>
              </a:custGeom>
              <a:solidFill>
                <a:srgbClr val="000000"/>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4" name="Freeform 86"/>
              <p:cNvSpPr>
                <a:spLocks/>
              </p:cNvSpPr>
              <p:nvPr/>
            </p:nvSpPr>
            <p:spPr bwMode="auto">
              <a:xfrm>
                <a:off x="1095" y="624"/>
                <a:ext cx="588" cy="419"/>
              </a:xfrm>
              <a:custGeom>
                <a:avLst/>
                <a:gdLst>
                  <a:gd name="T0" fmla="*/ 19 w 622"/>
                  <a:gd name="T1" fmla="*/ 78 h 441"/>
                  <a:gd name="T2" fmla="*/ 11 w 622"/>
                  <a:gd name="T3" fmla="*/ 177 h 441"/>
                  <a:gd name="T4" fmla="*/ 24 w 622"/>
                  <a:gd name="T5" fmla="*/ 177 h 441"/>
                  <a:gd name="T6" fmla="*/ 17 w 622"/>
                  <a:gd name="T7" fmla="*/ 198 h 441"/>
                  <a:gd name="T8" fmla="*/ 9 w 622"/>
                  <a:gd name="T9" fmla="*/ 187 h 441"/>
                  <a:gd name="T10" fmla="*/ 0 w 622"/>
                  <a:gd name="T11" fmla="*/ 211 h 441"/>
                  <a:gd name="T12" fmla="*/ 36 w 622"/>
                  <a:gd name="T13" fmla="*/ 232 h 441"/>
                  <a:gd name="T14" fmla="*/ 37 w 622"/>
                  <a:gd name="T15" fmla="*/ 240 h 441"/>
                  <a:gd name="T16" fmla="*/ 45 w 622"/>
                  <a:gd name="T17" fmla="*/ 242 h 441"/>
                  <a:gd name="T18" fmla="*/ 90 w 622"/>
                  <a:gd name="T19" fmla="*/ 315 h 441"/>
                  <a:gd name="T20" fmla="*/ 141 w 622"/>
                  <a:gd name="T21" fmla="*/ 312 h 441"/>
                  <a:gd name="T22" fmla="*/ 179 w 622"/>
                  <a:gd name="T23" fmla="*/ 329 h 441"/>
                  <a:gd name="T24" fmla="*/ 197 w 622"/>
                  <a:gd name="T25" fmla="*/ 326 h 441"/>
                  <a:gd name="T26" fmla="*/ 311 w 622"/>
                  <a:gd name="T27" fmla="*/ 329 h 441"/>
                  <a:gd name="T28" fmla="*/ 441 w 622"/>
                  <a:gd name="T29" fmla="*/ 359 h 441"/>
                  <a:gd name="T30" fmla="*/ 442 w 622"/>
                  <a:gd name="T31" fmla="*/ 318 h 441"/>
                  <a:gd name="T32" fmla="*/ 497 w 622"/>
                  <a:gd name="T33" fmla="*/ 90 h 441"/>
                  <a:gd name="T34" fmla="*/ 153 w 622"/>
                  <a:gd name="T35" fmla="*/ 0 h 441"/>
                  <a:gd name="T36" fmla="*/ 155 w 622"/>
                  <a:gd name="T37" fmla="*/ 67 h 441"/>
                  <a:gd name="T38" fmla="*/ 139 w 622"/>
                  <a:gd name="T39" fmla="*/ 123 h 441"/>
                  <a:gd name="T40" fmla="*/ 136 w 622"/>
                  <a:gd name="T41" fmla="*/ 153 h 441"/>
                  <a:gd name="T42" fmla="*/ 100 w 622"/>
                  <a:gd name="T43" fmla="*/ 162 h 441"/>
                  <a:gd name="T44" fmla="*/ 97 w 622"/>
                  <a:gd name="T45" fmla="*/ 148 h 441"/>
                  <a:gd name="T46" fmla="*/ 127 w 622"/>
                  <a:gd name="T47" fmla="*/ 129 h 441"/>
                  <a:gd name="T48" fmla="*/ 124 w 622"/>
                  <a:gd name="T49" fmla="*/ 115 h 441"/>
                  <a:gd name="T50" fmla="*/ 98 w 622"/>
                  <a:gd name="T51" fmla="*/ 118 h 441"/>
                  <a:gd name="T52" fmla="*/ 117 w 622"/>
                  <a:gd name="T53" fmla="*/ 100 h 441"/>
                  <a:gd name="T54" fmla="*/ 131 w 622"/>
                  <a:gd name="T55" fmla="*/ 89 h 441"/>
                  <a:gd name="T56" fmla="*/ 22 w 622"/>
                  <a:gd name="T57" fmla="*/ 17 h 441"/>
                  <a:gd name="T58" fmla="*/ 11 w 622"/>
                  <a:gd name="T59" fmla="*/ 38 h 441"/>
                  <a:gd name="T60" fmla="*/ 19 w 622"/>
                  <a:gd name="T61" fmla="*/ 78 h 441"/>
                  <a:gd name="T62" fmla="*/ 19 w 622"/>
                  <a:gd name="T63" fmla="*/ 78 h 4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2"/>
                  <a:gd name="T97" fmla="*/ 0 h 441"/>
                  <a:gd name="T98" fmla="*/ 622 w 622"/>
                  <a:gd name="T99" fmla="*/ 441 h 4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2" h="441">
                    <a:moveTo>
                      <a:pt x="23" y="96"/>
                    </a:moveTo>
                    <a:lnTo>
                      <a:pt x="15" y="217"/>
                    </a:lnTo>
                    <a:lnTo>
                      <a:pt x="29" y="217"/>
                    </a:lnTo>
                    <a:lnTo>
                      <a:pt x="21" y="243"/>
                    </a:lnTo>
                    <a:lnTo>
                      <a:pt x="10" y="229"/>
                    </a:lnTo>
                    <a:lnTo>
                      <a:pt x="0" y="259"/>
                    </a:lnTo>
                    <a:lnTo>
                      <a:pt x="44" y="284"/>
                    </a:lnTo>
                    <a:lnTo>
                      <a:pt x="45" y="295"/>
                    </a:lnTo>
                    <a:lnTo>
                      <a:pt x="57" y="297"/>
                    </a:lnTo>
                    <a:lnTo>
                      <a:pt x="113" y="386"/>
                    </a:lnTo>
                    <a:lnTo>
                      <a:pt x="177" y="382"/>
                    </a:lnTo>
                    <a:lnTo>
                      <a:pt x="224" y="403"/>
                    </a:lnTo>
                    <a:lnTo>
                      <a:pt x="246" y="400"/>
                    </a:lnTo>
                    <a:lnTo>
                      <a:pt x="389" y="403"/>
                    </a:lnTo>
                    <a:lnTo>
                      <a:pt x="551" y="441"/>
                    </a:lnTo>
                    <a:lnTo>
                      <a:pt x="554" y="392"/>
                    </a:lnTo>
                    <a:lnTo>
                      <a:pt x="622" y="110"/>
                    </a:lnTo>
                    <a:lnTo>
                      <a:pt x="191" y="0"/>
                    </a:lnTo>
                    <a:lnTo>
                      <a:pt x="194" y="83"/>
                    </a:lnTo>
                    <a:lnTo>
                      <a:pt x="173" y="151"/>
                    </a:lnTo>
                    <a:lnTo>
                      <a:pt x="170" y="187"/>
                    </a:lnTo>
                    <a:lnTo>
                      <a:pt x="125" y="199"/>
                    </a:lnTo>
                    <a:lnTo>
                      <a:pt x="122" y="182"/>
                    </a:lnTo>
                    <a:lnTo>
                      <a:pt x="159" y="159"/>
                    </a:lnTo>
                    <a:lnTo>
                      <a:pt x="156" y="141"/>
                    </a:lnTo>
                    <a:lnTo>
                      <a:pt x="123" y="144"/>
                    </a:lnTo>
                    <a:lnTo>
                      <a:pt x="147" y="123"/>
                    </a:lnTo>
                    <a:lnTo>
                      <a:pt x="165" y="109"/>
                    </a:lnTo>
                    <a:lnTo>
                      <a:pt x="26" y="21"/>
                    </a:lnTo>
                    <a:lnTo>
                      <a:pt x="15" y="46"/>
                    </a:lnTo>
                    <a:lnTo>
                      <a:pt x="23" y="96"/>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5" name="Freeform 87"/>
              <p:cNvSpPr>
                <a:spLocks/>
              </p:cNvSpPr>
              <p:nvPr/>
            </p:nvSpPr>
            <p:spPr bwMode="auto">
              <a:xfrm>
                <a:off x="1638" y="1514"/>
                <a:ext cx="498" cy="610"/>
              </a:xfrm>
              <a:custGeom>
                <a:avLst/>
                <a:gdLst>
                  <a:gd name="T0" fmla="*/ 93 w 526"/>
                  <a:gd name="T1" fmla="*/ 0 h 641"/>
                  <a:gd name="T2" fmla="*/ 295 w 526"/>
                  <a:gd name="T3" fmla="*/ 39 h 641"/>
                  <a:gd name="T4" fmla="*/ 280 w 526"/>
                  <a:gd name="T5" fmla="*/ 130 h 641"/>
                  <a:gd name="T6" fmla="*/ 422 w 526"/>
                  <a:gd name="T7" fmla="*/ 152 h 641"/>
                  <a:gd name="T8" fmla="*/ 368 w 526"/>
                  <a:gd name="T9" fmla="*/ 525 h 641"/>
                  <a:gd name="T10" fmla="*/ 0 w 526"/>
                  <a:gd name="T11" fmla="*/ 463 h 641"/>
                  <a:gd name="T12" fmla="*/ 93 w 526"/>
                  <a:gd name="T13" fmla="*/ 0 h 641"/>
                  <a:gd name="T14" fmla="*/ 93 w 526"/>
                  <a:gd name="T15" fmla="*/ 0 h 641"/>
                  <a:gd name="T16" fmla="*/ 0 60000 65536"/>
                  <a:gd name="T17" fmla="*/ 0 60000 65536"/>
                  <a:gd name="T18" fmla="*/ 0 60000 65536"/>
                  <a:gd name="T19" fmla="*/ 0 60000 65536"/>
                  <a:gd name="T20" fmla="*/ 0 60000 65536"/>
                  <a:gd name="T21" fmla="*/ 0 60000 65536"/>
                  <a:gd name="T22" fmla="*/ 0 60000 65536"/>
                  <a:gd name="T23" fmla="*/ 0 60000 65536"/>
                  <a:gd name="T24" fmla="*/ 0 w 526"/>
                  <a:gd name="T25" fmla="*/ 0 h 641"/>
                  <a:gd name="T26" fmla="*/ 526 w 526"/>
                  <a:gd name="T27" fmla="*/ 641 h 6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6" h="641">
                    <a:moveTo>
                      <a:pt x="115" y="0"/>
                    </a:moveTo>
                    <a:lnTo>
                      <a:pt x="369" y="47"/>
                    </a:lnTo>
                    <a:lnTo>
                      <a:pt x="350" y="159"/>
                    </a:lnTo>
                    <a:lnTo>
                      <a:pt x="526" y="186"/>
                    </a:lnTo>
                    <a:lnTo>
                      <a:pt x="458" y="641"/>
                    </a:lnTo>
                    <a:lnTo>
                      <a:pt x="0" y="565"/>
                    </a:lnTo>
                    <a:lnTo>
                      <a:pt x="115" y="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6" name="Freeform 88"/>
              <p:cNvSpPr>
                <a:spLocks/>
              </p:cNvSpPr>
              <p:nvPr/>
            </p:nvSpPr>
            <p:spPr bwMode="auto">
              <a:xfrm>
                <a:off x="941" y="880"/>
                <a:ext cx="701" cy="584"/>
              </a:xfrm>
              <a:custGeom>
                <a:avLst/>
                <a:gdLst>
                  <a:gd name="T0" fmla="*/ 0 w 741"/>
                  <a:gd name="T1" fmla="*/ 376 h 614"/>
                  <a:gd name="T2" fmla="*/ 25 w 741"/>
                  <a:gd name="T3" fmla="*/ 248 h 614"/>
                  <a:gd name="T4" fmla="*/ 55 w 741"/>
                  <a:gd name="T5" fmla="*/ 210 h 614"/>
                  <a:gd name="T6" fmla="*/ 128 w 741"/>
                  <a:gd name="T7" fmla="*/ 0 h 614"/>
                  <a:gd name="T8" fmla="*/ 165 w 741"/>
                  <a:gd name="T9" fmla="*/ 10 h 614"/>
                  <a:gd name="T10" fmla="*/ 165 w 741"/>
                  <a:gd name="T11" fmla="*/ 20 h 614"/>
                  <a:gd name="T12" fmla="*/ 175 w 741"/>
                  <a:gd name="T13" fmla="*/ 22 h 614"/>
                  <a:gd name="T14" fmla="*/ 220 w 741"/>
                  <a:gd name="T15" fmla="*/ 94 h 614"/>
                  <a:gd name="T16" fmla="*/ 270 w 741"/>
                  <a:gd name="T17" fmla="*/ 92 h 614"/>
                  <a:gd name="T18" fmla="*/ 309 w 741"/>
                  <a:gd name="T19" fmla="*/ 109 h 614"/>
                  <a:gd name="T20" fmla="*/ 326 w 741"/>
                  <a:gd name="T21" fmla="*/ 107 h 614"/>
                  <a:gd name="T22" fmla="*/ 439 w 741"/>
                  <a:gd name="T23" fmla="*/ 109 h 614"/>
                  <a:gd name="T24" fmla="*/ 569 w 741"/>
                  <a:gd name="T25" fmla="*/ 139 h 614"/>
                  <a:gd name="T26" fmla="*/ 574 w 741"/>
                  <a:gd name="T27" fmla="*/ 157 h 614"/>
                  <a:gd name="T28" fmla="*/ 589 w 741"/>
                  <a:gd name="T29" fmla="*/ 179 h 614"/>
                  <a:gd name="T30" fmla="*/ 546 w 741"/>
                  <a:gd name="T31" fmla="*/ 246 h 614"/>
                  <a:gd name="T32" fmla="*/ 520 w 741"/>
                  <a:gd name="T33" fmla="*/ 272 h 614"/>
                  <a:gd name="T34" fmla="*/ 515 w 741"/>
                  <a:gd name="T35" fmla="*/ 290 h 614"/>
                  <a:gd name="T36" fmla="*/ 531 w 741"/>
                  <a:gd name="T37" fmla="*/ 309 h 614"/>
                  <a:gd name="T38" fmla="*/ 512 w 741"/>
                  <a:gd name="T39" fmla="*/ 351 h 614"/>
                  <a:gd name="T40" fmla="*/ 477 w 741"/>
                  <a:gd name="T41" fmla="*/ 502 h 614"/>
                  <a:gd name="T42" fmla="*/ 279 w 741"/>
                  <a:gd name="T43" fmla="*/ 454 h 614"/>
                  <a:gd name="T44" fmla="*/ 0 w 741"/>
                  <a:gd name="T45" fmla="*/ 376 h 614"/>
                  <a:gd name="T46" fmla="*/ 0 w 741"/>
                  <a:gd name="T47" fmla="*/ 376 h 6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1"/>
                  <a:gd name="T73" fmla="*/ 0 h 614"/>
                  <a:gd name="T74" fmla="*/ 741 w 741"/>
                  <a:gd name="T75" fmla="*/ 614 h 61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1" h="614">
                    <a:moveTo>
                      <a:pt x="0" y="458"/>
                    </a:moveTo>
                    <a:lnTo>
                      <a:pt x="32" y="303"/>
                    </a:lnTo>
                    <a:lnTo>
                      <a:pt x="69" y="257"/>
                    </a:lnTo>
                    <a:lnTo>
                      <a:pt x="160" y="0"/>
                    </a:lnTo>
                    <a:lnTo>
                      <a:pt x="207" y="13"/>
                    </a:lnTo>
                    <a:lnTo>
                      <a:pt x="208" y="24"/>
                    </a:lnTo>
                    <a:lnTo>
                      <a:pt x="220" y="26"/>
                    </a:lnTo>
                    <a:lnTo>
                      <a:pt x="276" y="115"/>
                    </a:lnTo>
                    <a:lnTo>
                      <a:pt x="340" y="113"/>
                    </a:lnTo>
                    <a:lnTo>
                      <a:pt x="387" y="134"/>
                    </a:lnTo>
                    <a:lnTo>
                      <a:pt x="409" y="130"/>
                    </a:lnTo>
                    <a:lnTo>
                      <a:pt x="552" y="134"/>
                    </a:lnTo>
                    <a:lnTo>
                      <a:pt x="714" y="170"/>
                    </a:lnTo>
                    <a:lnTo>
                      <a:pt x="722" y="191"/>
                    </a:lnTo>
                    <a:lnTo>
                      <a:pt x="741" y="219"/>
                    </a:lnTo>
                    <a:lnTo>
                      <a:pt x="686" y="301"/>
                    </a:lnTo>
                    <a:lnTo>
                      <a:pt x="652" y="332"/>
                    </a:lnTo>
                    <a:lnTo>
                      <a:pt x="647" y="355"/>
                    </a:lnTo>
                    <a:lnTo>
                      <a:pt x="667" y="379"/>
                    </a:lnTo>
                    <a:lnTo>
                      <a:pt x="644" y="429"/>
                    </a:lnTo>
                    <a:lnTo>
                      <a:pt x="599" y="614"/>
                    </a:lnTo>
                    <a:lnTo>
                      <a:pt x="349" y="554"/>
                    </a:lnTo>
                    <a:lnTo>
                      <a:pt x="0" y="45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7" name="Freeform 89"/>
              <p:cNvSpPr>
                <a:spLocks/>
              </p:cNvSpPr>
              <p:nvPr/>
            </p:nvSpPr>
            <p:spPr bwMode="auto">
              <a:xfrm>
                <a:off x="874" y="1317"/>
                <a:ext cx="697" cy="1171"/>
              </a:xfrm>
              <a:custGeom>
                <a:avLst/>
                <a:gdLst>
                  <a:gd name="T0" fmla="*/ 20 w 737"/>
                  <a:gd name="T1" fmla="*/ 204 h 1229"/>
                  <a:gd name="T2" fmla="*/ 3 w 737"/>
                  <a:gd name="T3" fmla="*/ 283 h 1229"/>
                  <a:gd name="T4" fmla="*/ 59 w 737"/>
                  <a:gd name="T5" fmla="*/ 409 h 1229"/>
                  <a:gd name="T6" fmla="*/ 70 w 737"/>
                  <a:gd name="T7" fmla="*/ 399 h 1229"/>
                  <a:gd name="T8" fmla="*/ 88 w 737"/>
                  <a:gd name="T9" fmla="*/ 454 h 1229"/>
                  <a:gd name="T10" fmla="*/ 59 w 737"/>
                  <a:gd name="T11" fmla="*/ 416 h 1229"/>
                  <a:gd name="T12" fmla="*/ 53 w 737"/>
                  <a:gd name="T13" fmla="*/ 475 h 1229"/>
                  <a:gd name="T14" fmla="*/ 86 w 737"/>
                  <a:gd name="T15" fmla="*/ 510 h 1229"/>
                  <a:gd name="T16" fmla="*/ 63 w 737"/>
                  <a:gd name="T17" fmla="*/ 559 h 1229"/>
                  <a:gd name="T18" fmla="*/ 125 w 737"/>
                  <a:gd name="T19" fmla="*/ 694 h 1229"/>
                  <a:gd name="T20" fmla="*/ 111 w 737"/>
                  <a:gd name="T21" fmla="*/ 743 h 1229"/>
                  <a:gd name="T22" fmla="*/ 193 w 737"/>
                  <a:gd name="T23" fmla="*/ 780 h 1229"/>
                  <a:gd name="T24" fmla="*/ 222 w 737"/>
                  <a:gd name="T25" fmla="*/ 820 h 1229"/>
                  <a:gd name="T26" fmla="*/ 257 w 737"/>
                  <a:gd name="T27" fmla="*/ 833 h 1229"/>
                  <a:gd name="T28" fmla="*/ 257 w 737"/>
                  <a:gd name="T29" fmla="*/ 857 h 1229"/>
                  <a:gd name="T30" fmla="*/ 280 w 737"/>
                  <a:gd name="T31" fmla="*/ 863 h 1229"/>
                  <a:gd name="T32" fmla="*/ 328 w 737"/>
                  <a:gd name="T33" fmla="*/ 940 h 1229"/>
                  <a:gd name="T34" fmla="*/ 328 w 737"/>
                  <a:gd name="T35" fmla="*/ 994 h 1229"/>
                  <a:gd name="T36" fmla="*/ 537 w 737"/>
                  <a:gd name="T37" fmla="*/ 1006 h 1229"/>
                  <a:gd name="T38" fmla="*/ 524 w 737"/>
                  <a:gd name="T39" fmla="*/ 984 h 1229"/>
                  <a:gd name="T40" fmla="*/ 531 w 737"/>
                  <a:gd name="T41" fmla="*/ 951 h 1229"/>
                  <a:gd name="T42" fmla="*/ 566 w 737"/>
                  <a:gd name="T43" fmla="*/ 897 h 1229"/>
                  <a:gd name="T44" fmla="*/ 589 w 737"/>
                  <a:gd name="T45" fmla="*/ 880 h 1229"/>
                  <a:gd name="T46" fmla="*/ 575 w 737"/>
                  <a:gd name="T47" fmla="*/ 862 h 1229"/>
                  <a:gd name="T48" fmla="*/ 567 w 737"/>
                  <a:gd name="T49" fmla="*/ 808 h 1229"/>
                  <a:gd name="T50" fmla="*/ 264 w 737"/>
                  <a:gd name="T51" fmla="*/ 345 h 1229"/>
                  <a:gd name="T52" fmla="*/ 336 w 737"/>
                  <a:gd name="T53" fmla="*/ 79 h 1229"/>
                  <a:gd name="T54" fmla="*/ 56 w 737"/>
                  <a:gd name="T55" fmla="*/ 0 h 1229"/>
                  <a:gd name="T56" fmla="*/ 48 w 737"/>
                  <a:gd name="T57" fmla="*/ 16 h 1229"/>
                  <a:gd name="T58" fmla="*/ 0 w 737"/>
                  <a:gd name="T59" fmla="*/ 134 h 1229"/>
                  <a:gd name="T60" fmla="*/ 20 w 737"/>
                  <a:gd name="T61" fmla="*/ 204 h 1229"/>
                  <a:gd name="T62" fmla="*/ 20 w 737"/>
                  <a:gd name="T63" fmla="*/ 204 h 12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37"/>
                  <a:gd name="T97" fmla="*/ 0 h 1229"/>
                  <a:gd name="T98" fmla="*/ 737 w 737"/>
                  <a:gd name="T99" fmla="*/ 1229 h 12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37" h="1229">
                    <a:moveTo>
                      <a:pt x="24" y="249"/>
                    </a:moveTo>
                    <a:lnTo>
                      <a:pt x="3" y="345"/>
                    </a:lnTo>
                    <a:lnTo>
                      <a:pt x="74" y="499"/>
                    </a:lnTo>
                    <a:lnTo>
                      <a:pt x="87" y="489"/>
                    </a:lnTo>
                    <a:lnTo>
                      <a:pt x="110" y="554"/>
                    </a:lnTo>
                    <a:lnTo>
                      <a:pt x="74" y="508"/>
                    </a:lnTo>
                    <a:lnTo>
                      <a:pt x="66" y="580"/>
                    </a:lnTo>
                    <a:lnTo>
                      <a:pt x="107" y="623"/>
                    </a:lnTo>
                    <a:lnTo>
                      <a:pt x="79" y="683"/>
                    </a:lnTo>
                    <a:lnTo>
                      <a:pt x="157" y="847"/>
                    </a:lnTo>
                    <a:lnTo>
                      <a:pt x="139" y="907"/>
                    </a:lnTo>
                    <a:lnTo>
                      <a:pt x="241" y="953"/>
                    </a:lnTo>
                    <a:lnTo>
                      <a:pt x="278" y="1002"/>
                    </a:lnTo>
                    <a:lnTo>
                      <a:pt x="322" y="1018"/>
                    </a:lnTo>
                    <a:lnTo>
                      <a:pt x="322" y="1047"/>
                    </a:lnTo>
                    <a:lnTo>
                      <a:pt x="350" y="1054"/>
                    </a:lnTo>
                    <a:lnTo>
                      <a:pt x="410" y="1148"/>
                    </a:lnTo>
                    <a:lnTo>
                      <a:pt x="410" y="1214"/>
                    </a:lnTo>
                    <a:lnTo>
                      <a:pt x="672" y="1229"/>
                    </a:lnTo>
                    <a:lnTo>
                      <a:pt x="656" y="1203"/>
                    </a:lnTo>
                    <a:lnTo>
                      <a:pt x="664" y="1162"/>
                    </a:lnTo>
                    <a:lnTo>
                      <a:pt x="706" y="1096"/>
                    </a:lnTo>
                    <a:lnTo>
                      <a:pt x="737" y="1076"/>
                    </a:lnTo>
                    <a:lnTo>
                      <a:pt x="719" y="1052"/>
                    </a:lnTo>
                    <a:lnTo>
                      <a:pt x="708" y="987"/>
                    </a:lnTo>
                    <a:lnTo>
                      <a:pt x="330" y="423"/>
                    </a:lnTo>
                    <a:lnTo>
                      <a:pt x="419" y="96"/>
                    </a:lnTo>
                    <a:lnTo>
                      <a:pt x="70" y="0"/>
                    </a:lnTo>
                    <a:lnTo>
                      <a:pt x="60" y="20"/>
                    </a:lnTo>
                    <a:lnTo>
                      <a:pt x="0" y="164"/>
                    </a:lnTo>
                    <a:lnTo>
                      <a:pt x="24" y="249"/>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8" name="Freeform 90"/>
              <p:cNvSpPr>
                <a:spLocks/>
              </p:cNvSpPr>
              <p:nvPr/>
            </p:nvSpPr>
            <p:spPr bwMode="auto">
              <a:xfrm>
                <a:off x="1186" y="1407"/>
                <a:ext cx="561" cy="848"/>
              </a:xfrm>
              <a:custGeom>
                <a:avLst/>
                <a:gdLst>
                  <a:gd name="T0" fmla="*/ 0 w 593"/>
                  <a:gd name="T1" fmla="*/ 268 h 891"/>
                  <a:gd name="T2" fmla="*/ 304 w 593"/>
                  <a:gd name="T3" fmla="*/ 731 h 891"/>
                  <a:gd name="T4" fmla="*/ 312 w 593"/>
                  <a:gd name="T5" fmla="*/ 632 h 891"/>
                  <a:gd name="T6" fmla="*/ 330 w 593"/>
                  <a:gd name="T7" fmla="*/ 627 h 891"/>
                  <a:gd name="T8" fmla="*/ 358 w 593"/>
                  <a:gd name="T9" fmla="*/ 644 h 891"/>
                  <a:gd name="T10" fmla="*/ 383 w 593"/>
                  <a:gd name="T11" fmla="*/ 556 h 891"/>
                  <a:gd name="T12" fmla="*/ 475 w 593"/>
                  <a:gd name="T13" fmla="*/ 93 h 891"/>
                  <a:gd name="T14" fmla="*/ 272 w 593"/>
                  <a:gd name="T15" fmla="*/ 49 h 891"/>
                  <a:gd name="T16" fmla="*/ 71 w 593"/>
                  <a:gd name="T17" fmla="*/ 0 h 891"/>
                  <a:gd name="T18" fmla="*/ 0 w 593"/>
                  <a:gd name="T19" fmla="*/ 268 h 891"/>
                  <a:gd name="T20" fmla="*/ 0 w 593"/>
                  <a:gd name="T21" fmla="*/ 268 h 8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3"/>
                  <a:gd name="T34" fmla="*/ 0 h 891"/>
                  <a:gd name="T35" fmla="*/ 593 w 593"/>
                  <a:gd name="T36" fmla="*/ 891 h 89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3" h="891">
                    <a:moveTo>
                      <a:pt x="0" y="327"/>
                    </a:moveTo>
                    <a:lnTo>
                      <a:pt x="378" y="891"/>
                    </a:lnTo>
                    <a:lnTo>
                      <a:pt x="390" y="770"/>
                    </a:lnTo>
                    <a:lnTo>
                      <a:pt x="412" y="764"/>
                    </a:lnTo>
                    <a:lnTo>
                      <a:pt x="447" y="785"/>
                    </a:lnTo>
                    <a:lnTo>
                      <a:pt x="478" y="678"/>
                    </a:lnTo>
                    <a:lnTo>
                      <a:pt x="593" y="113"/>
                    </a:lnTo>
                    <a:lnTo>
                      <a:pt x="339" y="60"/>
                    </a:lnTo>
                    <a:lnTo>
                      <a:pt x="89" y="0"/>
                    </a:lnTo>
                    <a:lnTo>
                      <a:pt x="0" y="327"/>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99" name="Freeform 91"/>
              <p:cNvSpPr>
                <a:spLocks/>
              </p:cNvSpPr>
              <p:nvPr/>
            </p:nvSpPr>
            <p:spPr bwMode="auto">
              <a:xfrm>
                <a:off x="1507" y="728"/>
                <a:ext cx="526" cy="831"/>
              </a:xfrm>
              <a:custGeom>
                <a:avLst/>
                <a:gdLst>
                  <a:gd name="T0" fmla="*/ 0 w 557"/>
                  <a:gd name="T1" fmla="*/ 633 h 874"/>
                  <a:gd name="T2" fmla="*/ 36 w 557"/>
                  <a:gd name="T3" fmla="*/ 481 h 874"/>
                  <a:gd name="T4" fmla="*/ 54 w 557"/>
                  <a:gd name="T5" fmla="*/ 440 h 874"/>
                  <a:gd name="T6" fmla="*/ 38 w 557"/>
                  <a:gd name="T7" fmla="*/ 421 h 874"/>
                  <a:gd name="T8" fmla="*/ 42 w 557"/>
                  <a:gd name="T9" fmla="*/ 402 h 874"/>
                  <a:gd name="T10" fmla="*/ 69 w 557"/>
                  <a:gd name="T11" fmla="*/ 377 h 874"/>
                  <a:gd name="T12" fmla="*/ 113 w 557"/>
                  <a:gd name="T13" fmla="*/ 309 h 874"/>
                  <a:gd name="T14" fmla="*/ 98 w 557"/>
                  <a:gd name="T15" fmla="*/ 287 h 874"/>
                  <a:gd name="T16" fmla="*/ 92 w 557"/>
                  <a:gd name="T17" fmla="*/ 270 h 874"/>
                  <a:gd name="T18" fmla="*/ 93 w 557"/>
                  <a:gd name="T19" fmla="*/ 231 h 874"/>
                  <a:gd name="T20" fmla="*/ 148 w 557"/>
                  <a:gd name="T21" fmla="*/ 0 h 874"/>
                  <a:gd name="T22" fmla="*/ 206 w 557"/>
                  <a:gd name="T23" fmla="*/ 12 h 874"/>
                  <a:gd name="T24" fmla="*/ 186 w 557"/>
                  <a:gd name="T25" fmla="*/ 103 h 874"/>
                  <a:gd name="T26" fmla="*/ 200 w 557"/>
                  <a:gd name="T27" fmla="*/ 135 h 874"/>
                  <a:gd name="T28" fmla="*/ 200 w 557"/>
                  <a:gd name="T29" fmla="*/ 155 h 874"/>
                  <a:gd name="T30" fmla="*/ 194 w 557"/>
                  <a:gd name="T31" fmla="*/ 158 h 874"/>
                  <a:gd name="T32" fmla="*/ 216 w 557"/>
                  <a:gd name="T33" fmla="*/ 180 h 874"/>
                  <a:gd name="T34" fmla="*/ 239 w 557"/>
                  <a:gd name="T35" fmla="*/ 238 h 874"/>
                  <a:gd name="T36" fmla="*/ 248 w 557"/>
                  <a:gd name="T37" fmla="*/ 289 h 874"/>
                  <a:gd name="T38" fmla="*/ 249 w 557"/>
                  <a:gd name="T39" fmla="*/ 318 h 874"/>
                  <a:gd name="T40" fmla="*/ 234 w 557"/>
                  <a:gd name="T41" fmla="*/ 343 h 874"/>
                  <a:gd name="T42" fmla="*/ 246 w 557"/>
                  <a:gd name="T43" fmla="*/ 357 h 874"/>
                  <a:gd name="T44" fmla="*/ 278 w 557"/>
                  <a:gd name="T45" fmla="*/ 339 h 874"/>
                  <a:gd name="T46" fmla="*/ 297 w 557"/>
                  <a:gd name="T47" fmla="*/ 430 h 874"/>
                  <a:gd name="T48" fmla="*/ 311 w 557"/>
                  <a:gd name="T49" fmla="*/ 435 h 874"/>
                  <a:gd name="T50" fmla="*/ 314 w 557"/>
                  <a:gd name="T51" fmla="*/ 462 h 874"/>
                  <a:gd name="T52" fmla="*/ 354 w 557"/>
                  <a:gd name="T53" fmla="*/ 473 h 874"/>
                  <a:gd name="T54" fmla="*/ 416 w 557"/>
                  <a:gd name="T55" fmla="*/ 473 h 874"/>
                  <a:gd name="T56" fmla="*/ 443 w 557"/>
                  <a:gd name="T57" fmla="*/ 484 h 874"/>
                  <a:gd name="T58" fmla="*/ 406 w 557"/>
                  <a:gd name="T59" fmla="*/ 714 h 874"/>
                  <a:gd name="T60" fmla="*/ 202 w 557"/>
                  <a:gd name="T61" fmla="*/ 675 h 874"/>
                  <a:gd name="T62" fmla="*/ 0 w 557"/>
                  <a:gd name="T63" fmla="*/ 633 h 874"/>
                  <a:gd name="T64" fmla="*/ 0 w 557"/>
                  <a:gd name="T65" fmla="*/ 633 h 8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57"/>
                  <a:gd name="T100" fmla="*/ 0 h 874"/>
                  <a:gd name="T101" fmla="*/ 557 w 557"/>
                  <a:gd name="T102" fmla="*/ 874 h 8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57" h="874">
                    <a:moveTo>
                      <a:pt x="0" y="774"/>
                    </a:moveTo>
                    <a:lnTo>
                      <a:pt x="45" y="589"/>
                    </a:lnTo>
                    <a:lnTo>
                      <a:pt x="68" y="539"/>
                    </a:lnTo>
                    <a:lnTo>
                      <a:pt x="48" y="515"/>
                    </a:lnTo>
                    <a:lnTo>
                      <a:pt x="53" y="492"/>
                    </a:lnTo>
                    <a:lnTo>
                      <a:pt x="87" y="461"/>
                    </a:lnTo>
                    <a:lnTo>
                      <a:pt x="142" y="379"/>
                    </a:lnTo>
                    <a:lnTo>
                      <a:pt x="123" y="351"/>
                    </a:lnTo>
                    <a:lnTo>
                      <a:pt x="115" y="330"/>
                    </a:lnTo>
                    <a:lnTo>
                      <a:pt x="118" y="283"/>
                    </a:lnTo>
                    <a:lnTo>
                      <a:pt x="186" y="0"/>
                    </a:lnTo>
                    <a:lnTo>
                      <a:pt x="259" y="16"/>
                    </a:lnTo>
                    <a:lnTo>
                      <a:pt x="234" y="126"/>
                    </a:lnTo>
                    <a:lnTo>
                      <a:pt x="251" y="165"/>
                    </a:lnTo>
                    <a:lnTo>
                      <a:pt x="252" y="189"/>
                    </a:lnTo>
                    <a:lnTo>
                      <a:pt x="244" y="194"/>
                    </a:lnTo>
                    <a:lnTo>
                      <a:pt x="272" y="220"/>
                    </a:lnTo>
                    <a:lnTo>
                      <a:pt x="301" y="291"/>
                    </a:lnTo>
                    <a:lnTo>
                      <a:pt x="311" y="354"/>
                    </a:lnTo>
                    <a:lnTo>
                      <a:pt x="315" y="388"/>
                    </a:lnTo>
                    <a:lnTo>
                      <a:pt x="294" y="421"/>
                    </a:lnTo>
                    <a:lnTo>
                      <a:pt x="309" y="435"/>
                    </a:lnTo>
                    <a:lnTo>
                      <a:pt x="348" y="414"/>
                    </a:lnTo>
                    <a:lnTo>
                      <a:pt x="374" y="526"/>
                    </a:lnTo>
                    <a:lnTo>
                      <a:pt x="391" y="532"/>
                    </a:lnTo>
                    <a:lnTo>
                      <a:pt x="395" y="565"/>
                    </a:lnTo>
                    <a:lnTo>
                      <a:pt x="445" y="578"/>
                    </a:lnTo>
                    <a:lnTo>
                      <a:pt x="524" y="578"/>
                    </a:lnTo>
                    <a:lnTo>
                      <a:pt x="557" y="592"/>
                    </a:lnTo>
                    <a:lnTo>
                      <a:pt x="510" y="874"/>
                    </a:lnTo>
                    <a:lnTo>
                      <a:pt x="254" y="827"/>
                    </a:lnTo>
                    <a:lnTo>
                      <a:pt x="0" y="774"/>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0" name="Freeform 92"/>
              <p:cNvSpPr>
                <a:spLocks/>
              </p:cNvSpPr>
              <p:nvPr/>
            </p:nvSpPr>
            <p:spPr bwMode="auto">
              <a:xfrm>
                <a:off x="1728" y="743"/>
                <a:ext cx="899" cy="561"/>
              </a:xfrm>
              <a:custGeom>
                <a:avLst/>
                <a:gdLst>
                  <a:gd name="T0" fmla="*/ 13 w 952"/>
                  <a:gd name="T1" fmla="*/ 123 h 589"/>
                  <a:gd name="T2" fmla="*/ 14 w 952"/>
                  <a:gd name="T3" fmla="*/ 143 h 589"/>
                  <a:gd name="T4" fmla="*/ 9 w 952"/>
                  <a:gd name="T5" fmla="*/ 147 h 589"/>
                  <a:gd name="T6" fmla="*/ 30 w 952"/>
                  <a:gd name="T7" fmla="*/ 168 h 589"/>
                  <a:gd name="T8" fmla="*/ 54 w 952"/>
                  <a:gd name="T9" fmla="*/ 227 h 589"/>
                  <a:gd name="T10" fmla="*/ 61 w 952"/>
                  <a:gd name="T11" fmla="*/ 278 h 589"/>
                  <a:gd name="T12" fmla="*/ 65 w 952"/>
                  <a:gd name="T13" fmla="*/ 306 h 589"/>
                  <a:gd name="T14" fmla="*/ 48 w 952"/>
                  <a:gd name="T15" fmla="*/ 334 h 589"/>
                  <a:gd name="T16" fmla="*/ 60 w 952"/>
                  <a:gd name="T17" fmla="*/ 345 h 589"/>
                  <a:gd name="T18" fmla="*/ 91 w 952"/>
                  <a:gd name="T19" fmla="*/ 328 h 589"/>
                  <a:gd name="T20" fmla="*/ 112 w 952"/>
                  <a:gd name="T21" fmla="*/ 420 h 589"/>
                  <a:gd name="T22" fmla="*/ 125 w 952"/>
                  <a:gd name="T23" fmla="*/ 425 h 589"/>
                  <a:gd name="T24" fmla="*/ 129 w 952"/>
                  <a:gd name="T25" fmla="*/ 451 h 589"/>
                  <a:gd name="T26" fmla="*/ 139 w 952"/>
                  <a:gd name="T27" fmla="*/ 464 h 589"/>
                  <a:gd name="T28" fmla="*/ 168 w 952"/>
                  <a:gd name="T29" fmla="*/ 463 h 589"/>
                  <a:gd name="T30" fmla="*/ 232 w 952"/>
                  <a:gd name="T31" fmla="*/ 463 h 589"/>
                  <a:gd name="T32" fmla="*/ 257 w 952"/>
                  <a:gd name="T33" fmla="*/ 474 h 589"/>
                  <a:gd name="T34" fmla="*/ 266 w 952"/>
                  <a:gd name="T35" fmla="*/ 427 h 589"/>
                  <a:gd name="T36" fmla="*/ 472 w 952"/>
                  <a:gd name="T37" fmla="*/ 459 h 589"/>
                  <a:gd name="T38" fmla="*/ 727 w 952"/>
                  <a:gd name="T39" fmla="*/ 485 h 589"/>
                  <a:gd name="T40" fmla="*/ 735 w 952"/>
                  <a:gd name="T41" fmla="*/ 396 h 589"/>
                  <a:gd name="T42" fmla="*/ 761 w 952"/>
                  <a:gd name="T43" fmla="*/ 113 h 589"/>
                  <a:gd name="T44" fmla="*/ 424 w 952"/>
                  <a:gd name="T45" fmla="*/ 73 h 589"/>
                  <a:gd name="T46" fmla="*/ 255 w 952"/>
                  <a:gd name="T47" fmla="*/ 47 h 589"/>
                  <a:gd name="T48" fmla="*/ 21 w 952"/>
                  <a:gd name="T49" fmla="*/ 0 h 589"/>
                  <a:gd name="T50" fmla="*/ 0 w 952"/>
                  <a:gd name="T51" fmla="*/ 90 h 589"/>
                  <a:gd name="T52" fmla="*/ 13 w 952"/>
                  <a:gd name="T53" fmla="*/ 123 h 589"/>
                  <a:gd name="T54" fmla="*/ 13 w 952"/>
                  <a:gd name="T55" fmla="*/ 123 h 5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52"/>
                  <a:gd name="T85" fmla="*/ 0 h 589"/>
                  <a:gd name="T86" fmla="*/ 952 w 952"/>
                  <a:gd name="T87" fmla="*/ 589 h 58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52" h="589">
                    <a:moveTo>
                      <a:pt x="17" y="149"/>
                    </a:moveTo>
                    <a:lnTo>
                      <a:pt x="18" y="173"/>
                    </a:lnTo>
                    <a:lnTo>
                      <a:pt x="10" y="178"/>
                    </a:lnTo>
                    <a:lnTo>
                      <a:pt x="38" y="204"/>
                    </a:lnTo>
                    <a:lnTo>
                      <a:pt x="67" y="275"/>
                    </a:lnTo>
                    <a:lnTo>
                      <a:pt x="77" y="338"/>
                    </a:lnTo>
                    <a:lnTo>
                      <a:pt x="81" y="372"/>
                    </a:lnTo>
                    <a:lnTo>
                      <a:pt x="60" y="405"/>
                    </a:lnTo>
                    <a:lnTo>
                      <a:pt x="75" y="419"/>
                    </a:lnTo>
                    <a:lnTo>
                      <a:pt x="114" y="398"/>
                    </a:lnTo>
                    <a:lnTo>
                      <a:pt x="140" y="510"/>
                    </a:lnTo>
                    <a:lnTo>
                      <a:pt x="157" y="516"/>
                    </a:lnTo>
                    <a:lnTo>
                      <a:pt x="161" y="549"/>
                    </a:lnTo>
                    <a:lnTo>
                      <a:pt x="175" y="563"/>
                    </a:lnTo>
                    <a:lnTo>
                      <a:pt x="211" y="562"/>
                    </a:lnTo>
                    <a:lnTo>
                      <a:pt x="290" y="562"/>
                    </a:lnTo>
                    <a:lnTo>
                      <a:pt x="323" y="576"/>
                    </a:lnTo>
                    <a:lnTo>
                      <a:pt x="332" y="518"/>
                    </a:lnTo>
                    <a:lnTo>
                      <a:pt x="591" y="557"/>
                    </a:lnTo>
                    <a:lnTo>
                      <a:pt x="910" y="589"/>
                    </a:lnTo>
                    <a:lnTo>
                      <a:pt x="920" y="482"/>
                    </a:lnTo>
                    <a:lnTo>
                      <a:pt x="952" y="138"/>
                    </a:lnTo>
                    <a:lnTo>
                      <a:pt x="530" y="89"/>
                    </a:lnTo>
                    <a:lnTo>
                      <a:pt x="321" y="57"/>
                    </a:lnTo>
                    <a:lnTo>
                      <a:pt x="25" y="0"/>
                    </a:lnTo>
                    <a:lnTo>
                      <a:pt x="0" y="110"/>
                    </a:lnTo>
                    <a:lnTo>
                      <a:pt x="17" y="14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1" name="Freeform 93"/>
              <p:cNvSpPr>
                <a:spLocks/>
              </p:cNvSpPr>
              <p:nvPr/>
            </p:nvSpPr>
            <p:spPr bwMode="auto">
              <a:xfrm>
                <a:off x="1472" y="2051"/>
                <a:ext cx="600" cy="681"/>
              </a:xfrm>
              <a:custGeom>
                <a:avLst/>
                <a:gdLst>
                  <a:gd name="T0" fmla="*/ 33 w 635"/>
                  <a:gd name="T1" fmla="*/ 373 h 715"/>
                  <a:gd name="T2" fmla="*/ 21 w 635"/>
                  <a:gd name="T3" fmla="*/ 353 h 715"/>
                  <a:gd name="T4" fmla="*/ 26 w 635"/>
                  <a:gd name="T5" fmla="*/ 319 h 715"/>
                  <a:gd name="T6" fmla="*/ 60 w 635"/>
                  <a:gd name="T7" fmla="*/ 265 h 715"/>
                  <a:gd name="T8" fmla="*/ 84 w 635"/>
                  <a:gd name="T9" fmla="*/ 249 h 715"/>
                  <a:gd name="T10" fmla="*/ 70 w 635"/>
                  <a:gd name="T11" fmla="*/ 229 h 715"/>
                  <a:gd name="T12" fmla="*/ 61 w 635"/>
                  <a:gd name="T13" fmla="*/ 175 h 715"/>
                  <a:gd name="T14" fmla="*/ 71 w 635"/>
                  <a:gd name="T15" fmla="*/ 76 h 715"/>
                  <a:gd name="T16" fmla="*/ 89 w 635"/>
                  <a:gd name="T17" fmla="*/ 70 h 715"/>
                  <a:gd name="T18" fmla="*/ 116 w 635"/>
                  <a:gd name="T19" fmla="*/ 88 h 715"/>
                  <a:gd name="T20" fmla="*/ 141 w 635"/>
                  <a:gd name="T21" fmla="*/ 0 h 715"/>
                  <a:gd name="T22" fmla="*/ 506 w 635"/>
                  <a:gd name="T23" fmla="*/ 63 h 715"/>
                  <a:gd name="T24" fmla="*/ 430 w 635"/>
                  <a:gd name="T25" fmla="*/ 589 h 715"/>
                  <a:gd name="T26" fmla="*/ 317 w 635"/>
                  <a:gd name="T27" fmla="*/ 572 h 715"/>
                  <a:gd name="T28" fmla="*/ 249 w 635"/>
                  <a:gd name="T29" fmla="*/ 553 h 715"/>
                  <a:gd name="T30" fmla="*/ 105 w 635"/>
                  <a:gd name="T31" fmla="*/ 493 h 715"/>
                  <a:gd name="T32" fmla="*/ 0 w 635"/>
                  <a:gd name="T33" fmla="*/ 404 h 715"/>
                  <a:gd name="T34" fmla="*/ 33 w 635"/>
                  <a:gd name="T35" fmla="*/ 373 h 715"/>
                  <a:gd name="T36" fmla="*/ 33 w 635"/>
                  <a:gd name="T37" fmla="*/ 373 h 7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5"/>
                  <a:gd name="T58" fmla="*/ 0 h 715"/>
                  <a:gd name="T59" fmla="*/ 635 w 635"/>
                  <a:gd name="T60" fmla="*/ 715 h 7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5" h="715">
                    <a:moveTo>
                      <a:pt x="41" y="455"/>
                    </a:moveTo>
                    <a:lnTo>
                      <a:pt x="25" y="429"/>
                    </a:lnTo>
                    <a:lnTo>
                      <a:pt x="33" y="388"/>
                    </a:lnTo>
                    <a:lnTo>
                      <a:pt x="75" y="322"/>
                    </a:lnTo>
                    <a:lnTo>
                      <a:pt x="106" y="302"/>
                    </a:lnTo>
                    <a:lnTo>
                      <a:pt x="88" y="278"/>
                    </a:lnTo>
                    <a:lnTo>
                      <a:pt x="77" y="213"/>
                    </a:lnTo>
                    <a:lnTo>
                      <a:pt x="89" y="92"/>
                    </a:lnTo>
                    <a:lnTo>
                      <a:pt x="111" y="86"/>
                    </a:lnTo>
                    <a:lnTo>
                      <a:pt x="146" y="107"/>
                    </a:lnTo>
                    <a:lnTo>
                      <a:pt x="177" y="0"/>
                    </a:lnTo>
                    <a:lnTo>
                      <a:pt x="635" y="76"/>
                    </a:lnTo>
                    <a:lnTo>
                      <a:pt x="540" y="715"/>
                    </a:lnTo>
                    <a:lnTo>
                      <a:pt x="399" y="696"/>
                    </a:lnTo>
                    <a:lnTo>
                      <a:pt x="311" y="672"/>
                    </a:lnTo>
                    <a:lnTo>
                      <a:pt x="132" y="600"/>
                    </a:lnTo>
                    <a:lnTo>
                      <a:pt x="0" y="490"/>
                    </a:lnTo>
                    <a:lnTo>
                      <a:pt x="41" y="455"/>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2" name="Freeform 94"/>
              <p:cNvSpPr>
                <a:spLocks/>
              </p:cNvSpPr>
              <p:nvPr/>
            </p:nvSpPr>
            <p:spPr bwMode="auto">
              <a:xfrm>
                <a:off x="1969" y="1235"/>
                <a:ext cx="619" cy="503"/>
              </a:xfrm>
              <a:custGeom>
                <a:avLst/>
                <a:gdLst>
                  <a:gd name="T0" fmla="*/ 0 w 655"/>
                  <a:gd name="T1" fmla="*/ 373 h 528"/>
                  <a:gd name="T2" fmla="*/ 61 w 655"/>
                  <a:gd name="T3" fmla="*/ 0 h 528"/>
                  <a:gd name="T4" fmla="*/ 268 w 655"/>
                  <a:gd name="T5" fmla="*/ 31 h 528"/>
                  <a:gd name="T6" fmla="*/ 523 w 655"/>
                  <a:gd name="T7" fmla="*/ 59 h 528"/>
                  <a:gd name="T8" fmla="*/ 505 w 655"/>
                  <a:gd name="T9" fmla="*/ 247 h 528"/>
                  <a:gd name="T10" fmla="*/ 488 w 655"/>
                  <a:gd name="T11" fmla="*/ 434 h 528"/>
                  <a:gd name="T12" fmla="*/ 140 w 655"/>
                  <a:gd name="T13" fmla="*/ 393 h 528"/>
                  <a:gd name="T14" fmla="*/ 0 w 655"/>
                  <a:gd name="T15" fmla="*/ 373 h 528"/>
                  <a:gd name="T16" fmla="*/ 0 w 655"/>
                  <a:gd name="T17" fmla="*/ 373 h 5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55"/>
                  <a:gd name="T28" fmla="*/ 0 h 528"/>
                  <a:gd name="T29" fmla="*/ 655 w 655"/>
                  <a:gd name="T30" fmla="*/ 528 h 5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55" h="528">
                    <a:moveTo>
                      <a:pt x="0" y="452"/>
                    </a:moveTo>
                    <a:lnTo>
                      <a:pt x="77" y="0"/>
                    </a:lnTo>
                    <a:lnTo>
                      <a:pt x="336" y="39"/>
                    </a:lnTo>
                    <a:lnTo>
                      <a:pt x="655" y="71"/>
                    </a:lnTo>
                    <a:lnTo>
                      <a:pt x="633" y="299"/>
                    </a:lnTo>
                    <a:lnTo>
                      <a:pt x="612" y="528"/>
                    </a:lnTo>
                    <a:lnTo>
                      <a:pt x="176" y="479"/>
                    </a:lnTo>
                    <a:lnTo>
                      <a:pt x="0" y="45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3" name="Freeform 95"/>
              <p:cNvSpPr>
                <a:spLocks/>
              </p:cNvSpPr>
              <p:nvPr/>
            </p:nvSpPr>
            <p:spPr bwMode="auto">
              <a:xfrm>
                <a:off x="2071" y="1691"/>
                <a:ext cx="638" cy="496"/>
              </a:xfrm>
              <a:custGeom>
                <a:avLst/>
                <a:gdLst>
                  <a:gd name="T0" fmla="*/ 55 w 678"/>
                  <a:gd name="T1" fmla="*/ 0 h 521"/>
                  <a:gd name="T2" fmla="*/ 402 w 678"/>
                  <a:gd name="T3" fmla="*/ 41 h 521"/>
                  <a:gd name="T4" fmla="*/ 542 w 678"/>
                  <a:gd name="T5" fmla="*/ 51 h 521"/>
                  <a:gd name="T6" fmla="*/ 536 w 678"/>
                  <a:gd name="T7" fmla="*/ 145 h 521"/>
                  <a:gd name="T8" fmla="*/ 518 w 678"/>
                  <a:gd name="T9" fmla="*/ 427 h 521"/>
                  <a:gd name="T10" fmla="*/ 446 w 678"/>
                  <a:gd name="T11" fmla="*/ 423 h 521"/>
                  <a:gd name="T12" fmla="*/ 225 w 678"/>
                  <a:gd name="T13" fmla="*/ 403 h 521"/>
                  <a:gd name="T14" fmla="*/ 0 w 678"/>
                  <a:gd name="T15" fmla="*/ 373 h 521"/>
                  <a:gd name="T16" fmla="*/ 55 w 678"/>
                  <a:gd name="T17" fmla="*/ 0 h 521"/>
                  <a:gd name="T18" fmla="*/ 55 w 678"/>
                  <a:gd name="T19" fmla="*/ 0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8"/>
                  <a:gd name="T31" fmla="*/ 0 h 521"/>
                  <a:gd name="T32" fmla="*/ 678 w 678"/>
                  <a:gd name="T33" fmla="*/ 521 h 5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8" h="521">
                    <a:moveTo>
                      <a:pt x="68" y="0"/>
                    </a:moveTo>
                    <a:lnTo>
                      <a:pt x="504" y="49"/>
                    </a:lnTo>
                    <a:lnTo>
                      <a:pt x="678" y="63"/>
                    </a:lnTo>
                    <a:lnTo>
                      <a:pt x="672" y="176"/>
                    </a:lnTo>
                    <a:lnTo>
                      <a:pt x="648" y="521"/>
                    </a:lnTo>
                    <a:lnTo>
                      <a:pt x="559" y="515"/>
                    </a:lnTo>
                    <a:lnTo>
                      <a:pt x="282" y="490"/>
                    </a:lnTo>
                    <a:lnTo>
                      <a:pt x="0" y="455"/>
                    </a:lnTo>
                    <a:lnTo>
                      <a:pt x="68"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4" name="Freeform 96"/>
              <p:cNvSpPr>
                <a:spLocks/>
              </p:cNvSpPr>
              <p:nvPr/>
            </p:nvSpPr>
            <p:spPr bwMode="auto">
              <a:xfrm>
                <a:off x="1981" y="2124"/>
                <a:ext cx="619" cy="619"/>
              </a:xfrm>
              <a:custGeom>
                <a:avLst/>
                <a:gdLst>
                  <a:gd name="T0" fmla="*/ 66 w 654"/>
                  <a:gd name="T1" fmla="*/ 532 h 651"/>
                  <a:gd name="T2" fmla="*/ 72 w 654"/>
                  <a:gd name="T3" fmla="*/ 492 h 651"/>
                  <a:gd name="T4" fmla="*/ 203 w 654"/>
                  <a:gd name="T5" fmla="*/ 509 h 651"/>
                  <a:gd name="T6" fmla="*/ 198 w 654"/>
                  <a:gd name="T7" fmla="*/ 490 h 651"/>
                  <a:gd name="T8" fmla="*/ 482 w 654"/>
                  <a:gd name="T9" fmla="*/ 516 h 651"/>
                  <a:gd name="T10" fmla="*/ 525 w 654"/>
                  <a:gd name="T11" fmla="*/ 48 h 651"/>
                  <a:gd name="T12" fmla="*/ 303 w 654"/>
                  <a:gd name="T13" fmla="*/ 28 h 651"/>
                  <a:gd name="T14" fmla="*/ 76 w 654"/>
                  <a:gd name="T15" fmla="*/ 0 h 651"/>
                  <a:gd name="T16" fmla="*/ 0 w 654"/>
                  <a:gd name="T17" fmla="*/ 523 h 651"/>
                  <a:gd name="T18" fmla="*/ 66 w 654"/>
                  <a:gd name="T19" fmla="*/ 532 h 651"/>
                  <a:gd name="T20" fmla="*/ 66 w 654"/>
                  <a:gd name="T21" fmla="*/ 532 h 6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54"/>
                  <a:gd name="T34" fmla="*/ 0 h 651"/>
                  <a:gd name="T35" fmla="*/ 654 w 654"/>
                  <a:gd name="T36" fmla="*/ 651 h 65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54" h="651">
                    <a:moveTo>
                      <a:pt x="82" y="651"/>
                    </a:moveTo>
                    <a:lnTo>
                      <a:pt x="90" y="602"/>
                    </a:lnTo>
                    <a:lnTo>
                      <a:pt x="254" y="623"/>
                    </a:lnTo>
                    <a:lnTo>
                      <a:pt x="247" y="599"/>
                    </a:lnTo>
                    <a:lnTo>
                      <a:pt x="600" y="631"/>
                    </a:lnTo>
                    <a:lnTo>
                      <a:pt x="654" y="60"/>
                    </a:lnTo>
                    <a:lnTo>
                      <a:pt x="377" y="35"/>
                    </a:lnTo>
                    <a:lnTo>
                      <a:pt x="95" y="0"/>
                    </a:lnTo>
                    <a:lnTo>
                      <a:pt x="0" y="639"/>
                    </a:lnTo>
                    <a:lnTo>
                      <a:pt x="82" y="651"/>
                    </a:lnTo>
                    <a:close/>
                  </a:path>
                </a:pathLst>
              </a:custGeom>
              <a:solidFill>
                <a:schemeClr val="tx2">
                  <a:lumMod val="40000"/>
                  <a:lumOff val="60000"/>
                </a:schemeClr>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5" name="Freeform 97"/>
              <p:cNvSpPr>
                <a:spLocks/>
              </p:cNvSpPr>
              <p:nvPr/>
            </p:nvSpPr>
            <p:spPr bwMode="auto">
              <a:xfrm>
                <a:off x="2215" y="2239"/>
                <a:ext cx="1227" cy="1165"/>
              </a:xfrm>
              <a:custGeom>
                <a:avLst/>
                <a:gdLst>
                  <a:gd name="T0" fmla="*/ 0 w 1300"/>
                  <a:gd name="T1" fmla="*/ 393 h 1225"/>
                  <a:gd name="T2" fmla="*/ 283 w 1300"/>
                  <a:gd name="T3" fmla="*/ 417 h 1225"/>
                  <a:gd name="T4" fmla="*/ 320 w 1300"/>
                  <a:gd name="T5" fmla="*/ 0 h 1225"/>
                  <a:gd name="T6" fmla="*/ 547 w 1300"/>
                  <a:gd name="T7" fmla="*/ 12 h 1225"/>
                  <a:gd name="T8" fmla="*/ 538 w 1300"/>
                  <a:gd name="T9" fmla="*/ 193 h 1225"/>
                  <a:gd name="T10" fmla="*/ 561 w 1300"/>
                  <a:gd name="T11" fmla="*/ 212 h 1225"/>
                  <a:gd name="T12" fmla="*/ 580 w 1300"/>
                  <a:gd name="T13" fmla="*/ 212 h 1225"/>
                  <a:gd name="T14" fmla="*/ 597 w 1300"/>
                  <a:gd name="T15" fmla="*/ 229 h 1225"/>
                  <a:gd name="T16" fmla="*/ 631 w 1300"/>
                  <a:gd name="T17" fmla="*/ 237 h 1225"/>
                  <a:gd name="T18" fmla="*/ 700 w 1300"/>
                  <a:gd name="T19" fmla="*/ 268 h 1225"/>
                  <a:gd name="T20" fmla="*/ 712 w 1300"/>
                  <a:gd name="T21" fmla="*/ 254 h 1225"/>
                  <a:gd name="T22" fmla="*/ 755 w 1300"/>
                  <a:gd name="T23" fmla="*/ 281 h 1225"/>
                  <a:gd name="T24" fmla="*/ 813 w 1300"/>
                  <a:gd name="T25" fmla="*/ 279 h 1225"/>
                  <a:gd name="T26" fmla="*/ 855 w 1300"/>
                  <a:gd name="T27" fmla="*/ 268 h 1225"/>
                  <a:gd name="T28" fmla="*/ 909 w 1300"/>
                  <a:gd name="T29" fmla="*/ 257 h 1225"/>
                  <a:gd name="T30" fmla="*/ 960 w 1300"/>
                  <a:gd name="T31" fmla="*/ 285 h 1225"/>
                  <a:gd name="T32" fmla="*/ 967 w 1300"/>
                  <a:gd name="T33" fmla="*/ 293 h 1225"/>
                  <a:gd name="T34" fmla="*/ 995 w 1300"/>
                  <a:gd name="T35" fmla="*/ 293 h 1225"/>
                  <a:gd name="T36" fmla="*/ 1000 w 1300"/>
                  <a:gd name="T37" fmla="*/ 442 h 1225"/>
                  <a:gd name="T38" fmla="*/ 1039 w 1300"/>
                  <a:gd name="T39" fmla="*/ 515 h 1225"/>
                  <a:gd name="T40" fmla="*/ 1025 w 1300"/>
                  <a:gd name="T41" fmla="*/ 572 h 1225"/>
                  <a:gd name="T42" fmla="*/ 1028 w 1300"/>
                  <a:gd name="T43" fmla="*/ 619 h 1225"/>
                  <a:gd name="T44" fmla="*/ 1011 w 1300"/>
                  <a:gd name="T45" fmla="*/ 643 h 1225"/>
                  <a:gd name="T46" fmla="*/ 1016 w 1300"/>
                  <a:gd name="T47" fmla="*/ 651 h 1225"/>
                  <a:gd name="T48" fmla="*/ 974 w 1300"/>
                  <a:gd name="T49" fmla="*/ 664 h 1225"/>
                  <a:gd name="T50" fmla="*/ 941 w 1300"/>
                  <a:gd name="T51" fmla="*/ 669 h 1225"/>
                  <a:gd name="T52" fmla="*/ 946 w 1300"/>
                  <a:gd name="T53" fmla="*/ 643 h 1225"/>
                  <a:gd name="T54" fmla="*/ 928 w 1300"/>
                  <a:gd name="T55" fmla="*/ 658 h 1225"/>
                  <a:gd name="T56" fmla="*/ 929 w 1300"/>
                  <a:gd name="T57" fmla="*/ 688 h 1225"/>
                  <a:gd name="T58" fmla="*/ 907 w 1300"/>
                  <a:gd name="T59" fmla="*/ 717 h 1225"/>
                  <a:gd name="T60" fmla="*/ 783 w 1300"/>
                  <a:gd name="T61" fmla="*/ 782 h 1225"/>
                  <a:gd name="T62" fmla="*/ 745 w 1300"/>
                  <a:gd name="T63" fmla="*/ 822 h 1225"/>
                  <a:gd name="T64" fmla="*/ 710 w 1300"/>
                  <a:gd name="T65" fmla="*/ 910 h 1225"/>
                  <a:gd name="T66" fmla="*/ 738 w 1300"/>
                  <a:gd name="T67" fmla="*/ 1002 h 1225"/>
                  <a:gd name="T68" fmla="*/ 710 w 1300"/>
                  <a:gd name="T69" fmla="*/ 1002 h 1225"/>
                  <a:gd name="T70" fmla="*/ 578 w 1300"/>
                  <a:gd name="T71" fmla="*/ 955 h 1225"/>
                  <a:gd name="T72" fmla="*/ 563 w 1300"/>
                  <a:gd name="T73" fmla="*/ 914 h 1225"/>
                  <a:gd name="T74" fmla="*/ 548 w 1300"/>
                  <a:gd name="T75" fmla="*/ 897 h 1225"/>
                  <a:gd name="T76" fmla="*/ 545 w 1300"/>
                  <a:gd name="T77" fmla="*/ 844 h 1225"/>
                  <a:gd name="T78" fmla="*/ 519 w 1300"/>
                  <a:gd name="T79" fmla="*/ 826 h 1225"/>
                  <a:gd name="T80" fmla="*/ 447 w 1300"/>
                  <a:gd name="T81" fmla="*/ 686 h 1225"/>
                  <a:gd name="T82" fmla="*/ 413 w 1300"/>
                  <a:gd name="T83" fmla="*/ 659 h 1225"/>
                  <a:gd name="T84" fmla="*/ 402 w 1300"/>
                  <a:gd name="T85" fmla="*/ 637 h 1225"/>
                  <a:gd name="T86" fmla="*/ 299 w 1300"/>
                  <a:gd name="T87" fmla="*/ 631 h 1225"/>
                  <a:gd name="T88" fmla="*/ 241 w 1300"/>
                  <a:gd name="T89" fmla="*/ 697 h 1225"/>
                  <a:gd name="T90" fmla="*/ 147 w 1300"/>
                  <a:gd name="T91" fmla="*/ 628 h 1225"/>
                  <a:gd name="T92" fmla="*/ 119 w 1300"/>
                  <a:gd name="T93" fmla="*/ 534 h 1225"/>
                  <a:gd name="T94" fmla="*/ 28 w 1300"/>
                  <a:gd name="T95" fmla="*/ 445 h 1225"/>
                  <a:gd name="T96" fmla="*/ 19 w 1300"/>
                  <a:gd name="T97" fmla="*/ 416 h 1225"/>
                  <a:gd name="T98" fmla="*/ 7 w 1300"/>
                  <a:gd name="T99" fmla="*/ 412 h 1225"/>
                  <a:gd name="T100" fmla="*/ 0 w 1300"/>
                  <a:gd name="T101" fmla="*/ 393 h 1225"/>
                  <a:gd name="T102" fmla="*/ 0 w 1300"/>
                  <a:gd name="T103" fmla="*/ 393 h 12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00"/>
                  <a:gd name="T157" fmla="*/ 0 h 1225"/>
                  <a:gd name="T158" fmla="*/ 1300 w 1300"/>
                  <a:gd name="T159" fmla="*/ 1225 h 12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00" h="1225">
                    <a:moveTo>
                      <a:pt x="0" y="479"/>
                    </a:moveTo>
                    <a:lnTo>
                      <a:pt x="353" y="511"/>
                    </a:lnTo>
                    <a:lnTo>
                      <a:pt x="402" y="0"/>
                    </a:lnTo>
                    <a:lnTo>
                      <a:pt x="684" y="16"/>
                    </a:lnTo>
                    <a:lnTo>
                      <a:pt x="674" y="236"/>
                    </a:lnTo>
                    <a:lnTo>
                      <a:pt x="701" y="259"/>
                    </a:lnTo>
                    <a:lnTo>
                      <a:pt x="727" y="259"/>
                    </a:lnTo>
                    <a:lnTo>
                      <a:pt x="748" y="280"/>
                    </a:lnTo>
                    <a:lnTo>
                      <a:pt x="790" y="289"/>
                    </a:lnTo>
                    <a:lnTo>
                      <a:pt x="876" y="327"/>
                    </a:lnTo>
                    <a:lnTo>
                      <a:pt x="891" y="310"/>
                    </a:lnTo>
                    <a:lnTo>
                      <a:pt x="946" y="343"/>
                    </a:lnTo>
                    <a:lnTo>
                      <a:pt x="1019" y="341"/>
                    </a:lnTo>
                    <a:lnTo>
                      <a:pt x="1069" y="327"/>
                    </a:lnTo>
                    <a:lnTo>
                      <a:pt x="1138" y="314"/>
                    </a:lnTo>
                    <a:lnTo>
                      <a:pt x="1202" y="348"/>
                    </a:lnTo>
                    <a:lnTo>
                      <a:pt x="1211" y="359"/>
                    </a:lnTo>
                    <a:lnTo>
                      <a:pt x="1245" y="359"/>
                    </a:lnTo>
                    <a:lnTo>
                      <a:pt x="1252" y="540"/>
                    </a:lnTo>
                    <a:lnTo>
                      <a:pt x="1300" y="629"/>
                    </a:lnTo>
                    <a:lnTo>
                      <a:pt x="1283" y="699"/>
                    </a:lnTo>
                    <a:lnTo>
                      <a:pt x="1286" y="757"/>
                    </a:lnTo>
                    <a:lnTo>
                      <a:pt x="1265" y="786"/>
                    </a:lnTo>
                    <a:lnTo>
                      <a:pt x="1273" y="796"/>
                    </a:lnTo>
                    <a:lnTo>
                      <a:pt x="1219" y="812"/>
                    </a:lnTo>
                    <a:lnTo>
                      <a:pt x="1177" y="817"/>
                    </a:lnTo>
                    <a:lnTo>
                      <a:pt x="1185" y="786"/>
                    </a:lnTo>
                    <a:lnTo>
                      <a:pt x="1163" y="804"/>
                    </a:lnTo>
                    <a:lnTo>
                      <a:pt x="1164" y="840"/>
                    </a:lnTo>
                    <a:lnTo>
                      <a:pt x="1135" y="877"/>
                    </a:lnTo>
                    <a:lnTo>
                      <a:pt x="981" y="955"/>
                    </a:lnTo>
                    <a:lnTo>
                      <a:pt x="933" y="1005"/>
                    </a:lnTo>
                    <a:lnTo>
                      <a:pt x="888" y="1113"/>
                    </a:lnTo>
                    <a:lnTo>
                      <a:pt x="925" y="1225"/>
                    </a:lnTo>
                    <a:lnTo>
                      <a:pt x="889" y="1225"/>
                    </a:lnTo>
                    <a:lnTo>
                      <a:pt x="722" y="1167"/>
                    </a:lnTo>
                    <a:lnTo>
                      <a:pt x="705" y="1118"/>
                    </a:lnTo>
                    <a:lnTo>
                      <a:pt x="687" y="1097"/>
                    </a:lnTo>
                    <a:lnTo>
                      <a:pt x="682" y="1032"/>
                    </a:lnTo>
                    <a:lnTo>
                      <a:pt x="650" y="1010"/>
                    </a:lnTo>
                    <a:lnTo>
                      <a:pt x="560" y="838"/>
                    </a:lnTo>
                    <a:lnTo>
                      <a:pt x="517" y="806"/>
                    </a:lnTo>
                    <a:lnTo>
                      <a:pt x="504" y="778"/>
                    </a:lnTo>
                    <a:lnTo>
                      <a:pt x="373" y="772"/>
                    </a:lnTo>
                    <a:lnTo>
                      <a:pt x="303" y="853"/>
                    </a:lnTo>
                    <a:lnTo>
                      <a:pt x="185" y="768"/>
                    </a:lnTo>
                    <a:lnTo>
                      <a:pt x="149" y="652"/>
                    </a:lnTo>
                    <a:lnTo>
                      <a:pt x="36" y="544"/>
                    </a:lnTo>
                    <a:lnTo>
                      <a:pt x="23" y="508"/>
                    </a:lnTo>
                    <a:lnTo>
                      <a:pt x="7" y="503"/>
                    </a:lnTo>
                    <a:lnTo>
                      <a:pt x="0" y="479"/>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6" name="Freeform 98"/>
              <p:cNvSpPr>
                <a:spLocks/>
              </p:cNvSpPr>
              <p:nvPr/>
            </p:nvSpPr>
            <p:spPr bwMode="auto">
              <a:xfrm>
                <a:off x="2598" y="875"/>
                <a:ext cx="580" cy="357"/>
              </a:xfrm>
              <a:custGeom>
                <a:avLst/>
                <a:gdLst>
                  <a:gd name="T0" fmla="*/ 25 w 612"/>
                  <a:gd name="T1" fmla="*/ 0 h 375"/>
                  <a:gd name="T2" fmla="*/ 453 w 612"/>
                  <a:gd name="T3" fmla="*/ 23 h 375"/>
                  <a:gd name="T4" fmla="*/ 455 w 612"/>
                  <a:gd name="T5" fmla="*/ 99 h 375"/>
                  <a:gd name="T6" fmla="*/ 475 w 612"/>
                  <a:gd name="T7" fmla="*/ 163 h 375"/>
                  <a:gd name="T8" fmla="*/ 478 w 612"/>
                  <a:gd name="T9" fmla="*/ 243 h 375"/>
                  <a:gd name="T10" fmla="*/ 490 w 612"/>
                  <a:gd name="T11" fmla="*/ 308 h 375"/>
                  <a:gd name="T12" fmla="*/ 232 w 612"/>
                  <a:gd name="T13" fmla="*/ 299 h 375"/>
                  <a:gd name="T14" fmla="*/ 0 w 612"/>
                  <a:gd name="T15" fmla="*/ 282 h 375"/>
                  <a:gd name="T16" fmla="*/ 25 w 612"/>
                  <a:gd name="T17" fmla="*/ 0 h 375"/>
                  <a:gd name="T18" fmla="*/ 25 w 612"/>
                  <a:gd name="T19" fmla="*/ 0 h 3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2"/>
                  <a:gd name="T31" fmla="*/ 0 h 375"/>
                  <a:gd name="T32" fmla="*/ 612 w 612"/>
                  <a:gd name="T33" fmla="*/ 375 h 3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2" h="375">
                    <a:moveTo>
                      <a:pt x="32" y="0"/>
                    </a:moveTo>
                    <a:lnTo>
                      <a:pt x="565" y="27"/>
                    </a:lnTo>
                    <a:lnTo>
                      <a:pt x="568" y="121"/>
                    </a:lnTo>
                    <a:lnTo>
                      <a:pt x="593" y="199"/>
                    </a:lnTo>
                    <a:lnTo>
                      <a:pt x="596" y="296"/>
                    </a:lnTo>
                    <a:lnTo>
                      <a:pt x="612" y="375"/>
                    </a:lnTo>
                    <a:lnTo>
                      <a:pt x="290" y="365"/>
                    </a:lnTo>
                    <a:lnTo>
                      <a:pt x="0" y="344"/>
                    </a:lnTo>
                    <a:lnTo>
                      <a:pt x="32" y="0"/>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7" name="Freeform 99"/>
              <p:cNvSpPr>
                <a:spLocks/>
              </p:cNvSpPr>
              <p:nvPr/>
            </p:nvSpPr>
            <p:spPr bwMode="auto">
              <a:xfrm>
                <a:off x="2568" y="1202"/>
                <a:ext cx="618" cy="407"/>
              </a:xfrm>
              <a:custGeom>
                <a:avLst/>
                <a:gdLst>
                  <a:gd name="T0" fmla="*/ 25 w 654"/>
                  <a:gd name="T1" fmla="*/ 0 h 428"/>
                  <a:gd name="T2" fmla="*/ 256 w 654"/>
                  <a:gd name="T3" fmla="*/ 17 h 428"/>
                  <a:gd name="T4" fmla="*/ 513 w 654"/>
                  <a:gd name="T5" fmla="*/ 26 h 428"/>
                  <a:gd name="T6" fmla="*/ 497 w 654"/>
                  <a:gd name="T7" fmla="*/ 59 h 428"/>
                  <a:gd name="T8" fmla="*/ 522 w 654"/>
                  <a:gd name="T9" fmla="*/ 83 h 428"/>
                  <a:gd name="T10" fmla="*/ 520 w 654"/>
                  <a:gd name="T11" fmla="*/ 254 h 428"/>
                  <a:gd name="T12" fmla="*/ 510 w 654"/>
                  <a:gd name="T13" fmla="*/ 253 h 428"/>
                  <a:gd name="T14" fmla="*/ 511 w 654"/>
                  <a:gd name="T15" fmla="*/ 275 h 428"/>
                  <a:gd name="T16" fmla="*/ 519 w 654"/>
                  <a:gd name="T17" fmla="*/ 292 h 428"/>
                  <a:gd name="T18" fmla="*/ 513 w 654"/>
                  <a:gd name="T19" fmla="*/ 308 h 428"/>
                  <a:gd name="T20" fmla="*/ 519 w 654"/>
                  <a:gd name="T21" fmla="*/ 350 h 428"/>
                  <a:gd name="T22" fmla="*/ 507 w 654"/>
                  <a:gd name="T23" fmla="*/ 345 h 428"/>
                  <a:gd name="T24" fmla="*/ 495 w 654"/>
                  <a:gd name="T25" fmla="*/ 329 h 428"/>
                  <a:gd name="T26" fmla="*/ 447 w 654"/>
                  <a:gd name="T27" fmla="*/ 314 h 428"/>
                  <a:gd name="T28" fmla="*/ 403 w 654"/>
                  <a:gd name="T29" fmla="*/ 317 h 428"/>
                  <a:gd name="T30" fmla="*/ 376 w 654"/>
                  <a:gd name="T31" fmla="*/ 297 h 428"/>
                  <a:gd name="T32" fmla="*/ 0 w 654"/>
                  <a:gd name="T33" fmla="*/ 274 h 428"/>
                  <a:gd name="T34" fmla="*/ 25 w 654"/>
                  <a:gd name="T35" fmla="*/ 0 h 428"/>
                  <a:gd name="T36" fmla="*/ 25 w 654"/>
                  <a:gd name="T37" fmla="*/ 0 h 4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4"/>
                  <a:gd name="T58" fmla="*/ 0 h 428"/>
                  <a:gd name="T59" fmla="*/ 654 w 654"/>
                  <a:gd name="T60" fmla="*/ 428 h 4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4" h="428">
                    <a:moveTo>
                      <a:pt x="32" y="0"/>
                    </a:moveTo>
                    <a:lnTo>
                      <a:pt x="322" y="21"/>
                    </a:lnTo>
                    <a:lnTo>
                      <a:pt x="644" y="31"/>
                    </a:lnTo>
                    <a:lnTo>
                      <a:pt x="623" y="72"/>
                    </a:lnTo>
                    <a:lnTo>
                      <a:pt x="654" y="101"/>
                    </a:lnTo>
                    <a:lnTo>
                      <a:pt x="652" y="311"/>
                    </a:lnTo>
                    <a:lnTo>
                      <a:pt x="639" y="309"/>
                    </a:lnTo>
                    <a:lnTo>
                      <a:pt x="641" y="337"/>
                    </a:lnTo>
                    <a:lnTo>
                      <a:pt x="651" y="358"/>
                    </a:lnTo>
                    <a:lnTo>
                      <a:pt x="644" y="377"/>
                    </a:lnTo>
                    <a:lnTo>
                      <a:pt x="651" y="428"/>
                    </a:lnTo>
                    <a:lnTo>
                      <a:pt x="636" y="423"/>
                    </a:lnTo>
                    <a:lnTo>
                      <a:pt x="620" y="403"/>
                    </a:lnTo>
                    <a:lnTo>
                      <a:pt x="561" y="384"/>
                    </a:lnTo>
                    <a:lnTo>
                      <a:pt x="505" y="387"/>
                    </a:lnTo>
                    <a:lnTo>
                      <a:pt x="472" y="363"/>
                    </a:lnTo>
                    <a:lnTo>
                      <a:pt x="0" y="335"/>
                    </a:lnTo>
                    <a:lnTo>
                      <a:pt x="32" y="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8" name="Freeform 100"/>
              <p:cNvSpPr>
                <a:spLocks/>
              </p:cNvSpPr>
              <p:nvPr/>
            </p:nvSpPr>
            <p:spPr bwMode="auto">
              <a:xfrm>
                <a:off x="2548" y="1519"/>
                <a:ext cx="725" cy="356"/>
              </a:xfrm>
              <a:custGeom>
                <a:avLst/>
                <a:gdLst>
                  <a:gd name="T0" fmla="*/ 17 w 767"/>
                  <a:gd name="T1" fmla="*/ 0 h 374"/>
                  <a:gd name="T2" fmla="*/ 393 w 767"/>
                  <a:gd name="T3" fmla="*/ 24 h 374"/>
                  <a:gd name="T4" fmla="*/ 420 w 767"/>
                  <a:gd name="T5" fmla="*/ 43 h 374"/>
                  <a:gd name="T6" fmla="*/ 465 w 767"/>
                  <a:gd name="T7" fmla="*/ 41 h 374"/>
                  <a:gd name="T8" fmla="*/ 512 w 767"/>
                  <a:gd name="T9" fmla="*/ 56 h 374"/>
                  <a:gd name="T10" fmla="*/ 525 w 767"/>
                  <a:gd name="T11" fmla="*/ 72 h 374"/>
                  <a:gd name="T12" fmla="*/ 536 w 767"/>
                  <a:gd name="T13" fmla="*/ 76 h 374"/>
                  <a:gd name="T14" fmla="*/ 557 w 767"/>
                  <a:gd name="T15" fmla="*/ 133 h 374"/>
                  <a:gd name="T16" fmla="*/ 557 w 767"/>
                  <a:gd name="T17" fmla="*/ 151 h 374"/>
                  <a:gd name="T18" fmla="*/ 571 w 767"/>
                  <a:gd name="T19" fmla="*/ 178 h 374"/>
                  <a:gd name="T20" fmla="*/ 578 w 767"/>
                  <a:gd name="T21" fmla="*/ 221 h 374"/>
                  <a:gd name="T22" fmla="*/ 574 w 767"/>
                  <a:gd name="T23" fmla="*/ 234 h 374"/>
                  <a:gd name="T24" fmla="*/ 582 w 767"/>
                  <a:gd name="T25" fmla="*/ 248 h 374"/>
                  <a:gd name="T26" fmla="*/ 612 w 767"/>
                  <a:gd name="T27" fmla="*/ 304 h 374"/>
                  <a:gd name="T28" fmla="*/ 339 w 767"/>
                  <a:gd name="T29" fmla="*/ 301 h 374"/>
                  <a:gd name="T30" fmla="*/ 134 w 767"/>
                  <a:gd name="T31" fmla="*/ 290 h 374"/>
                  <a:gd name="T32" fmla="*/ 139 w 767"/>
                  <a:gd name="T33" fmla="*/ 197 h 374"/>
                  <a:gd name="T34" fmla="*/ 0 w 767"/>
                  <a:gd name="T35" fmla="*/ 186 h 374"/>
                  <a:gd name="T36" fmla="*/ 17 w 767"/>
                  <a:gd name="T37" fmla="*/ 0 h 374"/>
                  <a:gd name="T38" fmla="*/ 17 w 767"/>
                  <a:gd name="T39" fmla="*/ 0 h 37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67"/>
                  <a:gd name="T61" fmla="*/ 0 h 374"/>
                  <a:gd name="T62" fmla="*/ 767 w 767"/>
                  <a:gd name="T63" fmla="*/ 374 h 37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67" h="374">
                    <a:moveTo>
                      <a:pt x="21" y="0"/>
                    </a:moveTo>
                    <a:lnTo>
                      <a:pt x="493" y="28"/>
                    </a:lnTo>
                    <a:lnTo>
                      <a:pt x="526" y="52"/>
                    </a:lnTo>
                    <a:lnTo>
                      <a:pt x="582" y="49"/>
                    </a:lnTo>
                    <a:lnTo>
                      <a:pt x="641" y="68"/>
                    </a:lnTo>
                    <a:lnTo>
                      <a:pt x="657" y="88"/>
                    </a:lnTo>
                    <a:lnTo>
                      <a:pt x="672" y="93"/>
                    </a:lnTo>
                    <a:lnTo>
                      <a:pt x="697" y="164"/>
                    </a:lnTo>
                    <a:lnTo>
                      <a:pt x="697" y="185"/>
                    </a:lnTo>
                    <a:lnTo>
                      <a:pt x="715" y="219"/>
                    </a:lnTo>
                    <a:lnTo>
                      <a:pt x="723" y="272"/>
                    </a:lnTo>
                    <a:lnTo>
                      <a:pt x="718" y="289"/>
                    </a:lnTo>
                    <a:lnTo>
                      <a:pt x="730" y="306"/>
                    </a:lnTo>
                    <a:lnTo>
                      <a:pt x="767" y="374"/>
                    </a:lnTo>
                    <a:lnTo>
                      <a:pt x="425" y="371"/>
                    </a:lnTo>
                    <a:lnTo>
                      <a:pt x="168" y="356"/>
                    </a:lnTo>
                    <a:lnTo>
                      <a:pt x="174" y="243"/>
                    </a:lnTo>
                    <a:lnTo>
                      <a:pt x="0" y="229"/>
                    </a:lnTo>
                    <a:lnTo>
                      <a:pt x="21" y="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09" name="Freeform 101"/>
              <p:cNvSpPr>
                <a:spLocks/>
              </p:cNvSpPr>
              <p:nvPr/>
            </p:nvSpPr>
            <p:spPr bwMode="auto">
              <a:xfrm>
                <a:off x="2685" y="1860"/>
                <a:ext cx="652" cy="348"/>
              </a:xfrm>
              <a:custGeom>
                <a:avLst/>
                <a:gdLst>
                  <a:gd name="T0" fmla="*/ 20 w 691"/>
                  <a:gd name="T1" fmla="*/ 0 h 363"/>
                  <a:gd name="T2" fmla="*/ 224 w 691"/>
                  <a:gd name="T3" fmla="*/ 11 h 363"/>
                  <a:gd name="T4" fmla="*/ 497 w 691"/>
                  <a:gd name="T5" fmla="*/ 14 h 363"/>
                  <a:gd name="T6" fmla="*/ 512 w 691"/>
                  <a:gd name="T7" fmla="*/ 28 h 363"/>
                  <a:gd name="T8" fmla="*/ 520 w 691"/>
                  <a:gd name="T9" fmla="*/ 26 h 363"/>
                  <a:gd name="T10" fmla="*/ 529 w 691"/>
                  <a:gd name="T11" fmla="*/ 41 h 363"/>
                  <a:gd name="T12" fmla="*/ 522 w 691"/>
                  <a:gd name="T13" fmla="*/ 41 h 363"/>
                  <a:gd name="T14" fmla="*/ 512 w 691"/>
                  <a:gd name="T15" fmla="*/ 60 h 363"/>
                  <a:gd name="T16" fmla="*/ 534 w 691"/>
                  <a:gd name="T17" fmla="*/ 91 h 363"/>
                  <a:gd name="T18" fmla="*/ 551 w 691"/>
                  <a:gd name="T19" fmla="*/ 95 h 363"/>
                  <a:gd name="T20" fmla="*/ 548 w 691"/>
                  <a:gd name="T21" fmla="*/ 295 h 363"/>
                  <a:gd name="T22" fmla="*/ 315 w 691"/>
                  <a:gd name="T23" fmla="*/ 297 h 363"/>
                  <a:gd name="T24" fmla="*/ 0 w 691"/>
                  <a:gd name="T25" fmla="*/ 282 h 363"/>
                  <a:gd name="T26" fmla="*/ 20 w 691"/>
                  <a:gd name="T27" fmla="*/ 0 h 363"/>
                  <a:gd name="T28" fmla="*/ 20 w 691"/>
                  <a:gd name="T29" fmla="*/ 0 h 36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91"/>
                  <a:gd name="T46" fmla="*/ 0 h 363"/>
                  <a:gd name="T47" fmla="*/ 691 w 691"/>
                  <a:gd name="T48" fmla="*/ 363 h 36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91" h="363">
                    <a:moveTo>
                      <a:pt x="24" y="0"/>
                    </a:moveTo>
                    <a:lnTo>
                      <a:pt x="281" y="15"/>
                    </a:lnTo>
                    <a:lnTo>
                      <a:pt x="623" y="18"/>
                    </a:lnTo>
                    <a:lnTo>
                      <a:pt x="642" y="34"/>
                    </a:lnTo>
                    <a:lnTo>
                      <a:pt x="652" y="31"/>
                    </a:lnTo>
                    <a:lnTo>
                      <a:pt x="665" y="49"/>
                    </a:lnTo>
                    <a:lnTo>
                      <a:pt x="654" y="49"/>
                    </a:lnTo>
                    <a:lnTo>
                      <a:pt x="642" y="73"/>
                    </a:lnTo>
                    <a:lnTo>
                      <a:pt x="670" y="112"/>
                    </a:lnTo>
                    <a:lnTo>
                      <a:pt x="691" y="117"/>
                    </a:lnTo>
                    <a:lnTo>
                      <a:pt x="688" y="361"/>
                    </a:lnTo>
                    <a:lnTo>
                      <a:pt x="395" y="363"/>
                    </a:lnTo>
                    <a:lnTo>
                      <a:pt x="0" y="345"/>
                    </a:lnTo>
                    <a:lnTo>
                      <a:pt x="24" y="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0" name="Freeform 102"/>
              <p:cNvSpPr>
                <a:spLocks/>
              </p:cNvSpPr>
              <p:nvPr/>
            </p:nvSpPr>
            <p:spPr bwMode="auto">
              <a:xfrm>
                <a:off x="2595" y="2183"/>
                <a:ext cx="759" cy="390"/>
              </a:xfrm>
              <a:custGeom>
                <a:avLst/>
                <a:gdLst>
                  <a:gd name="T0" fmla="*/ 5 w 803"/>
                  <a:gd name="T1" fmla="*/ 0 h 408"/>
                  <a:gd name="T2" fmla="*/ 75 w 803"/>
                  <a:gd name="T3" fmla="*/ 6 h 408"/>
                  <a:gd name="T4" fmla="*/ 390 w 803"/>
                  <a:gd name="T5" fmla="*/ 20 h 408"/>
                  <a:gd name="T6" fmla="*/ 625 w 803"/>
                  <a:gd name="T7" fmla="*/ 18 h 408"/>
                  <a:gd name="T8" fmla="*/ 627 w 803"/>
                  <a:gd name="T9" fmla="*/ 66 h 408"/>
                  <a:gd name="T10" fmla="*/ 641 w 803"/>
                  <a:gd name="T11" fmla="*/ 170 h 408"/>
                  <a:gd name="T12" fmla="*/ 639 w 803"/>
                  <a:gd name="T13" fmla="*/ 330 h 408"/>
                  <a:gd name="T14" fmla="*/ 588 w 803"/>
                  <a:gd name="T15" fmla="*/ 304 h 408"/>
                  <a:gd name="T16" fmla="*/ 531 w 803"/>
                  <a:gd name="T17" fmla="*/ 313 h 408"/>
                  <a:gd name="T18" fmla="*/ 492 w 803"/>
                  <a:gd name="T19" fmla="*/ 323 h 408"/>
                  <a:gd name="T20" fmla="*/ 434 w 803"/>
                  <a:gd name="T21" fmla="*/ 325 h 408"/>
                  <a:gd name="T22" fmla="*/ 390 w 803"/>
                  <a:gd name="T23" fmla="*/ 300 h 408"/>
                  <a:gd name="T24" fmla="*/ 378 w 803"/>
                  <a:gd name="T25" fmla="*/ 313 h 408"/>
                  <a:gd name="T26" fmla="*/ 310 w 803"/>
                  <a:gd name="T27" fmla="*/ 283 h 408"/>
                  <a:gd name="T28" fmla="*/ 276 w 803"/>
                  <a:gd name="T29" fmla="*/ 275 h 408"/>
                  <a:gd name="T30" fmla="*/ 259 w 803"/>
                  <a:gd name="T31" fmla="*/ 259 h 408"/>
                  <a:gd name="T32" fmla="*/ 238 w 803"/>
                  <a:gd name="T33" fmla="*/ 258 h 408"/>
                  <a:gd name="T34" fmla="*/ 217 w 803"/>
                  <a:gd name="T35" fmla="*/ 240 h 408"/>
                  <a:gd name="T36" fmla="*/ 225 w 803"/>
                  <a:gd name="T37" fmla="*/ 62 h 408"/>
                  <a:gd name="T38" fmla="*/ 0 w 803"/>
                  <a:gd name="T39" fmla="*/ 48 h 408"/>
                  <a:gd name="T40" fmla="*/ 5 w 803"/>
                  <a:gd name="T41" fmla="*/ 0 h 408"/>
                  <a:gd name="T42" fmla="*/ 5 w 803"/>
                  <a:gd name="T43" fmla="*/ 0 h 4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3"/>
                  <a:gd name="T67" fmla="*/ 0 h 408"/>
                  <a:gd name="T68" fmla="*/ 803 w 803"/>
                  <a:gd name="T69" fmla="*/ 408 h 4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3" h="408">
                    <a:moveTo>
                      <a:pt x="5" y="0"/>
                    </a:moveTo>
                    <a:lnTo>
                      <a:pt x="94" y="6"/>
                    </a:lnTo>
                    <a:lnTo>
                      <a:pt x="489" y="24"/>
                    </a:lnTo>
                    <a:lnTo>
                      <a:pt x="782" y="22"/>
                    </a:lnTo>
                    <a:lnTo>
                      <a:pt x="785" y="82"/>
                    </a:lnTo>
                    <a:lnTo>
                      <a:pt x="803" y="210"/>
                    </a:lnTo>
                    <a:lnTo>
                      <a:pt x="800" y="408"/>
                    </a:lnTo>
                    <a:lnTo>
                      <a:pt x="736" y="374"/>
                    </a:lnTo>
                    <a:lnTo>
                      <a:pt x="667" y="387"/>
                    </a:lnTo>
                    <a:lnTo>
                      <a:pt x="617" y="401"/>
                    </a:lnTo>
                    <a:lnTo>
                      <a:pt x="544" y="403"/>
                    </a:lnTo>
                    <a:lnTo>
                      <a:pt x="489" y="370"/>
                    </a:lnTo>
                    <a:lnTo>
                      <a:pt x="474" y="387"/>
                    </a:lnTo>
                    <a:lnTo>
                      <a:pt x="388" y="349"/>
                    </a:lnTo>
                    <a:lnTo>
                      <a:pt x="346" y="340"/>
                    </a:lnTo>
                    <a:lnTo>
                      <a:pt x="325" y="320"/>
                    </a:lnTo>
                    <a:lnTo>
                      <a:pt x="299" y="319"/>
                    </a:lnTo>
                    <a:lnTo>
                      <a:pt x="272" y="296"/>
                    </a:lnTo>
                    <a:lnTo>
                      <a:pt x="282" y="76"/>
                    </a:lnTo>
                    <a:lnTo>
                      <a:pt x="0" y="60"/>
                    </a:lnTo>
                    <a:lnTo>
                      <a:pt x="5" y="0"/>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1" name="Freeform 103"/>
              <p:cNvSpPr>
                <a:spLocks/>
              </p:cNvSpPr>
              <p:nvPr/>
            </p:nvSpPr>
            <p:spPr bwMode="auto">
              <a:xfrm>
                <a:off x="3132" y="870"/>
                <a:ext cx="573" cy="627"/>
              </a:xfrm>
              <a:custGeom>
                <a:avLst/>
                <a:gdLst>
                  <a:gd name="T0" fmla="*/ 3 w 606"/>
                  <a:gd name="T1" fmla="*/ 103 h 659"/>
                  <a:gd name="T2" fmla="*/ 23 w 606"/>
                  <a:gd name="T3" fmla="*/ 167 h 659"/>
                  <a:gd name="T4" fmla="*/ 25 w 606"/>
                  <a:gd name="T5" fmla="*/ 245 h 659"/>
                  <a:gd name="T6" fmla="*/ 38 w 606"/>
                  <a:gd name="T7" fmla="*/ 310 h 659"/>
                  <a:gd name="T8" fmla="*/ 22 w 606"/>
                  <a:gd name="T9" fmla="*/ 344 h 659"/>
                  <a:gd name="T10" fmla="*/ 45 w 606"/>
                  <a:gd name="T11" fmla="*/ 367 h 659"/>
                  <a:gd name="T12" fmla="*/ 43 w 606"/>
                  <a:gd name="T13" fmla="*/ 540 h 659"/>
                  <a:gd name="T14" fmla="*/ 397 w 606"/>
                  <a:gd name="T15" fmla="*/ 533 h 659"/>
                  <a:gd name="T16" fmla="*/ 392 w 606"/>
                  <a:gd name="T17" fmla="*/ 499 h 659"/>
                  <a:gd name="T18" fmla="*/ 353 w 606"/>
                  <a:gd name="T19" fmla="*/ 470 h 659"/>
                  <a:gd name="T20" fmla="*/ 335 w 606"/>
                  <a:gd name="T21" fmla="*/ 448 h 659"/>
                  <a:gd name="T22" fmla="*/ 287 w 606"/>
                  <a:gd name="T23" fmla="*/ 418 h 659"/>
                  <a:gd name="T24" fmla="*/ 287 w 606"/>
                  <a:gd name="T25" fmla="*/ 368 h 659"/>
                  <a:gd name="T26" fmla="*/ 278 w 606"/>
                  <a:gd name="T27" fmla="*/ 336 h 659"/>
                  <a:gd name="T28" fmla="*/ 318 w 606"/>
                  <a:gd name="T29" fmla="*/ 289 h 659"/>
                  <a:gd name="T30" fmla="*/ 315 w 606"/>
                  <a:gd name="T31" fmla="*/ 240 h 659"/>
                  <a:gd name="T32" fmla="*/ 379 w 606"/>
                  <a:gd name="T33" fmla="*/ 191 h 659"/>
                  <a:gd name="T34" fmla="*/ 395 w 606"/>
                  <a:gd name="T35" fmla="*/ 163 h 659"/>
                  <a:gd name="T36" fmla="*/ 484 w 606"/>
                  <a:gd name="T37" fmla="*/ 115 h 659"/>
                  <a:gd name="T38" fmla="*/ 443 w 606"/>
                  <a:gd name="T39" fmla="*/ 98 h 659"/>
                  <a:gd name="T40" fmla="*/ 409 w 606"/>
                  <a:gd name="T41" fmla="*/ 103 h 659"/>
                  <a:gd name="T42" fmla="*/ 402 w 606"/>
                  <a:gd name="T43" fmla="*/ 89 h 659"/>
                  <a:gd name="T44" fmla="*/ 337 w 606"/>
                  <a:gd name="T45" fmla="*/ 88 h 659"/>
                  <a:gd name="T46" fmla="*/ 294 w 606"/>
                  <a:gd name="T47" fmla="*/ 75 h 659"/>
                  <a:gd name="T48" fmla="*/ 205 w 606"/>
                  <a:gd name="T49" fmla="*/ 66 h 659"/>
                  <a:gd name="T50" fmla="*/ 192 w 606"/>
                  <a:gd name="T51" fmla="*/ 49 h 659"/>
                  <a:gd name="T52" fmla="*/ 155 w 606"/>
                  <a:gd name="T53" fmla="*/ 34 h 659"/>
                  <a:gd name="T54" fmla="*/ 148 w 606"/>
                  <a:gd name="T55" fmla="*/ 0 h 659"/>
                  <a:gd name="T56" fmla="*/ 127 w 606"/>
                  <a:gd name="T57" fmla="*/ 0 h 659"/>
                  <a:gd name="T58" fmla="*/ 127 w 606"/>
                  <a:gd name="T59" fmla="*/ 26 h 659"/>
                  <a:gd name="T60" fmla="*/ 0 w 606"/>
                  <a:gd name="T61" fmla="*/ 26 h 659"/>
                  <a:gd name="T62" fmla="*/ 3 w 606"/>
                  <a:gd name="T63" fmla="*/ 103 h 659"/>
                  <a:gd name="T64" fmla="*/ 3 w 606"/>
                  <a:gd name="T65" fmla="*/ 103 h 65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06"/>
                  <a:gd name="T100" fmla="*/ 0 h 659"/>
                  <a:gd name="T101" fmla="*/ 606 w 606"/>
                  <a:gd name="T102" fmla="*/ 659 h 65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06" h="659">
                    <a:moveTo>
                      <a:pt x="3" y="125"/>
                    </a:moveTo>
                    <a:lnTo>
                      <a:pt x="28" y="203"/>
                    </a:lnTo>
                    <a:lnTo>
                      <a:pt x="31" y="300"/>
                    </a:lnTo>
                    <a:lnTo>
                      <a:pt x="47" y="379"/>
                    </a:lnTo>
                    <a:lnTo>
                      <a:pt x="26" y="420"/>
                    </a:lnTo>
                    <a:lnTo>
                      <a:pt x="57" y="449"/>
                    </a:lnTo>
                    <a:lnTo>
                      <a:pt x="55" y="659"/>
                    </a:lnTo>
                    <a:lnTo>
                      <a:pt x="497" y="651"/>
                    </a:lnTo>
                    <a:lnTo>
                      <a:pt x="491" y="609"/>
                    </a:lnTo>
                    <a:lnTo>
                      <a:pt x="442" y="573"/>
                    </a:lnTo>
                    <a:lnTo>
                      <a:pt x="419" y="547"/>
                    </a:lnTo>
                    <a:lnTo>
                      <a:pt x="359" y="510"/>
                    </a:lnTo>
                    <a:lnTo>
                      <a:pt x="361" y="450"/>
                    </a:lnTo>
                    <a:lnTo>
                      <a:pt x="348" y="410"/>
                    </a:lnTo>
                    <a:lnTo>
                      <a:pt x="397" y="352"/>
                    </a:lnTo>
                    <a:lnTo>
                      <a:pt x="393" y="293"/>
                    </a:lnTo>
                    <a:lnTo>
                      <a:pt x="474" y="233"/>
                    </a:lnTo>
                    <a:lnTo>
                      <a:pt x="494" y="199"/>
                    </a:lnTo>
                    <a:lnTo>
                      <a:pt x="606" y="141"/>
                    </a:lnTo>
                    <a:lnTo>
                      <a:pt x="555" y="120"/>
                    </a:lnTo>
                    <a:lnTo>
                      <a:pt x="512" y="125"/>
                    </a:lnTo>
                    <a:lnTo>
                      <a:pt x="502" y="109"/>
                    </a:lnTo>
                    <a:lnTo>
                      <a:pt x="421" y="107"/>
                    </a:lnTo>
                    <a:lnTo>
                      <a:pt x="368" y="91"/>
                    </a:lnTo>
                    <a:lnTo>
                      <a:pt x="256" y="80"/>
                    </a:lnTo>
                    <a:lnTo>
                      <a:pt x="240" y="60"/>
                    </a:lnTo>
                    <a:lnTo>
                      <a:pt x="194" y="42"/>
                    </a:lnTo>
                    <a:lnTo>
                      <a:pt x="186" y="0"/>
                    </a:lnTo>
                    <a:lnTo>
                      <a:pt x="159" y="0"/>
                    </a:lnTo>
                    <a:lnTo>
                      <a:pt x="159" y="31"/>
                    </a:lnTo>
                    <a:lnTo>
                      <a:pt x="0" y="31"/>
                    </a:lnTo>
                    <a:lnTo>
                      <a:pt x="3" y="125"/>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2" name="Freeform 104"/>
              <p:cNvSpPr>
                <a:spLocks/>
              </p:cNvSpPr>
              <p:nvPr/>
            </p:nvSpPr>
            <p:spPr bwMode="auto">
              <a:xfrm>
                <a:off x="3172" y="1490"/>
                <a:ext cx="525" cy="341"/>
              </a:xfrm>
              <a:custGeom>
                <a:avLst/>
                <a:gdLst>
                  <a:gd name="T0" fmla="*/ 2 w 555"/>
                  <a:gd name="T1" fmla="*/ 28 h 358"/>
                  <a:gd name="T2" fmla="*/ 9 w 555"/>
                  <a:gd name="T3" fmla="*/ 46 h 358"/>
                  <a:gd name="T4" fmla="*/ 5 w 555"/>
                  <a:gd name="T5" fmla="*/ 61 h 358"/>
                  <a:gd name="T6" fmla="*/ 9 w 555"/>
                  <a:gd name="T7" fmla="*/ 103 h 358"/>
                  <a:gd name="T8" fmla="*/ 29 w 555"/>
                  <a:gd name="T9" fmla="*/ 162 h 358"/>
                  <a:gd name="T10" fmla="*/ 29 w 555"/>
                  <a:gd name="T11" fmla="*/ 179 h 358"/>
                  <a:gd name="T12" fmla="*/ 44 w 555"/>
                  <a:gd name="T13" fmla="*/ 207 h 358"/>
                  <a:gd name="T14" fmla="*/ 51 w 555"/>
                  <a:gd name="T15" fmla="*/ 251 h 358"/>
                  <a:gd name="T16" fmla="*/ 46 w 555"/>
                  <a:gd name="T17" fmla="*/ 264 h 358"/>
                  <a:gd name="T18" fmla="*/ 56 w 555"/>
                  <a:gd name="T19" fmla="*/ 278 h 358"/>
                  <a:gd name="T20" fmla="*/ 343 w 555"/>
                  <a:gd name="T21" fmla="*/ 271 h 358"/>
                  <a:gd name="T22" fmla="*/ 364 w 555"/>
                  <a:gd name="T23" fmla="*/ 295 h 358"/>
                  <a:gd name="T24" fmla="*/ 394 w 555"/>
                  <a:gd name="T25" fmla="*/ 228 h 358"/>
                  <a:gd name="T26" fmla="*/ 385 w 555"/>
                  <a:gd name="T27" fmla="*/ 202 h 358"/>
                  <a:gd name="T28" fmla="*/ 436 w 555"/>
                  <a:gd name="T29" fmla="*/ 163 h 358"/>
                  <a:gd name="T30" fmla="*/ 445 w 555"/>
                  <a:gd name="T31" fmla="*/ 133 h 358"/>
                  <a:gd name="T32" fmla="*/ 408 w 555"/>
                  <a:gd name="T33" fmla="*/ 90 h 358"/>
                  <a:gd name="T34" fmla="*/ 373 w 555"/>
                  <a:gd name="T35" fmla="*/ 47 h 358"/>
                  <a:gd name="T36" fmla="*/ 364 w 555"/>
                  <a:gd name="T37" fmla="*/ 0 h 358"/>
                  <a:gd name="T38" fmla="*/ 9 w 555"/>
                  <a:gd name="T39" fmla="*/ 8 h 358"/>
                  <a:gd name="T40" fmla="*/ 0 w 555"/>
                  <a:gd name="T41" fmla="*/ 6 h 358"/>
                  <a:gd name="T42" fmla="*/ 2 w 555"/>
                  <a:gd name="T43" fmla="*/ 28 h 358"/>
                  <a:gd name="T44" fmla="*/ 2 w 555"/>
                  <a:gd name="T45" fmla="*/ 28 h 3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55"/>
                  <a:gd name="T70" fmla="*/ 0 h 358"/>
                  <a:gd name="T71" fmla="*/ 555 w 555"/>
                  <a:gd name="T72" fmla="*/ 358 h 3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55" h="358">
                    <a:moveTo>
                      <a:pt x="2" y="34"/>
                    </a:moveTo>
                    <a:lnTo>
                      <a:pt x="12" y="55"/>
                    </a:lnTo>
                    <a:lnTo>
                      <a:pt x="5" y="74"/>
                    </a:lnTo>
                    <a:lnTo>
                      <a:pt x="12" y="125"/>
                    </a:lnTo>
                    <a:lnTo>
                      <a:pt x="37" y="196"/>
                    </a:lnTo>
                    <a:lnTo>
                      <a:pt x="37" y="217"/>
                    </a:lnTo>
                    <a:lnTo>
                      <a:pt x="55" y="251"/>
                    </a:lnTo>
                    <a:lnTo>
                      <a:pt x="63" y="304"/>
                    </a:lnTo>
                    <a:lnTo>
                      <a:pt x="58" y="321"/>
                    </a:lnTo>
                    <a:lnTo>
                      <a:pt x="70" y="338"/>
                    </a:lnTo>
                    <a:lnTo>
                      <a:pt x="429" y="330"/>
                    </a:lnTo>
                    <a:lnTo>
                      <a:pt x="455" y="358"/>
                    </a:lnTo>
                    <a:lnTo>
                      <a:pt x="492" y="277"/>
                    </a:lnTo>
                    <a:lnTo>
                      <a:pt x="481" y="246"/>
                    </a:lnTo>
                    <a:lnTo>
                      <a:pt x="544" y="197"/>
                    </a:lnTo>
                    <a:lnTo>
                      <a:pt x="555" y="162"/>
                    </a:lnTo>
                    <a:lnTo>
                      <a:pt x="510" y="110"/>
                    </a:lnTo>
                    <a:lnTo>
                      <a:pt x="465" y="57"/>
                    </a:lnTo>
                    <a:lnTo>
                      <a:pt x="455" y="0"/>
                    </a:lnTo>
                    <a:lnTo>
                      <a:pt x="13" y="8"/>
                    </a:lnTo>
                    <a:lnTo>
                      <a:pt x="0" y="6"/>
                    </a:lnTo>
                    <a:lnTo>
                      <a:pt x="2" y="34"/>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3" name="Freeform 105"/>
              <p:cNvSpPr>
                <a:spLocks/>
              </p:cNvSpPr>
              <p:nvPr/>
            </p:nvSpPr>
            <p:spPr bwMode="auto">
              <a:xfrm>
                <a:off x="3238" y="1803"/>
                <a:ext cx="583" cy="500"/>
              </a:xfrm>
              <a:custGeom>
                <a:avLst/>
                <a:gdLst>
                  <a:gd name="T0" fmla="*/ 29 w 618"/>
                  <a:gd name="T1" fmla="*/ 63 h 525"/>
                  <a:gd name="T2" fmla="*/ 44 w 618"/>
                  <a:gd name="T3" fmla="*/ 76 h 525"/>
                  <a:gd name="T4" fmla="*/ 53 w 618"/>
                  <a:gd name="T5" fmla="*/ 73 h 525"/>
                  <a:gd name="T6" fmla="*/ 63 w 618"/>
                  <a:gd name="T7" fmla="*/ 88 h 525"/>
                  <a:gd name="T8" fmla="*/ 54 w 618"/>
                  <a:gd name="T9" fmla="*/ 88 h 525"/>
                  <a:gd name="T10" fmla="*/ 44 w 618"/>
                  <a:gd name="T11" fmla="*/ 108 h 525"/>
                  <a:gd name="T12" fmla="*/ 67 w 618"/>
                  <a:gd name="T13" fmla="*/ 140 h 525"/>
                  <a:gd name="T14" fmla="*/ 84 w 618"/>
                  <a:gd name="T15" fmla="*/ 144 h 525"/>
                  <a:gd name="T16" fmla="*/ 81 w 618"/>
                  <a:gd name="T17" fmla="*/ 345 h 525"/>
                  <a:gd name="T18" fmla="*/ 84 w 618"/>
                  <a:gd name="T19" fmla="*/ 393 h 525"/>
                  <a:gd name="T20" fmla="*/ 412 w 618"/>
                  <a:gd name="T21" fmla="*/ 384 h 525"/>
                  <a:gd name="T22" fmla="*/ 415 w 618"/>
                  <a:gd name="T23" fmla="*/ 412 h 525"/>
                  <a:gd name="T24" fmla="*/ 401 w 618"/>
                  <a:gd name="T25" fmla="*/ 431 h 525"/>
                  <a:gd name="T26" fmla="*/ 452 w 618"/>
                  <a:gd name="T27" fmla="*/ 429 h 525"/>
                  <a:gd name="T28" fmla="*/ 461 w 618"/>
                  <a:gd name="T29" fmla="*/ 412 h 525"/>
                  <a:gd name="T30" fmla="*/ 461 w 618"/>
                  <a:gd name="T31" fmla="*/ 393 h 525"/>
                  <a:gd name="T32" fmla="*/ 473 w 618"/>
                  <a:gd name="T33" fmla="*/ 381 h 525"/>
                  <a:gd name="T34" fmla="*/ 476 w 618"/>
                  <a:gd name="T35" fmla="*/ 367 h 525"/>
                  <a:gd name="T36" fmla="*/ 489 w 618"/>
                  <a:gd name="T37" fmla="*/ 366 h 525"/>
                  <a:gd name="T38" fmla="*/ 493 w 618"/>
                  <a:gd name="T39" fmla="*/ 335 h 525"/>
                  <a:gd name="T40" fmla="*/ 475 w 618"/>
                  <a:gd name="T41" fmla="*/ 332 h 525"/>
                  <a:gd name="T42" fmla="*/ 463 w 618"/>
                  <a:gd name="T43" fmla="*/ 310 h 525"/>
                  <a:gd name="T44" fmla="*/ 445 w 618"/>
                  <a:gd name="T45" fmla="*/ 258 h 525"/>
                  <a:gd name="T46" fmla="*/ 424 w 618"/>
                  <a:gd name="T47" fmla="*/ 251 h 525"/>
                  <a:gd name="T48" fmla="*/ 401 w 618"/>
                  <a:gd name="T49" fmla="*/ 232 h 525"/>
                  <a:gd name="T50" fmla="*/ 392 w 618"/>
                  <a:gd name="T51" fmla="*/ 205 h 525"/>
                  <a:gd name="T52" fmla="*/ 406 w 618"/>
                  <a:gd name="T53" fmla="*/ 164 h 525"/>
                  <a:gd name="T54" fmla="*/ 395 w 618"/>
                  <a:gd name="T55" fmla="*/ 156 h 525"/>
                  <a:gd name="T56" fmla="*/ 367 w 618"/>
                  <a:gd name="T57" fmla="*/ 156 h 525"/>
                  <a:gd name="T58" fmla="*/ 360 w 618"/>
                  <a:gd name="T59" fmla="*/ 130 h 525"/>
                  <a:gd name="T60" fmla="*/ 314 w 618"/>
                  <a:gd name="T61" fmla="*/ 80 h 525"/>
                  <a:gd name="T62" fmla="*/ 301 w 618"/>
                  <a:gd name="T63" fmla="*/ 39 h 525"/>
                  <a:gd name="T64" fmla="*/ 307 w 618"/>
                  <a:gd name="T65" fmla="*/ 24 h 525"/>
                  <a:gd name="T66" fmla="*/ 285 w 618"/>
                  <a:gd name="T67" fmla="*/ 0 h 525"/>
                  <a:gd name="T68" fmla="*/ 0 w 618"/>
                  <a:gd name="T69" fmla="*/ 8 h 525"/>
                  <a:gd name="T70" fmla="*/ 29 w 618"/>
                  <a:gd name="T71" fmla="*/ 63 h 525"/>
                  <a:gd name="T72" fmla="*/ 29 w 618"/>
                  <a:gd name="T73" fmla="*/ 63 h 5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8"/>
                  <a:gd name="T112" fmla="*/ 0 h 525"/>
                  <a:gd name="T113" fmla="*/ 618 w 618"/>
                  <a:gd name="T114" fmla="*/ 525 h 5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8" h="525">
                    <a:moveTo>
                      <a:pt x="37" y="76"/>
                    </a:moveTo>
                    <a:lnTo>
                      <a:pt x="56" y="92"/>
                    </a:lnTo>
                    <a:lnTo>
                      <a:pt x="66" y="89"/>
                    </a:lnTo>
                    <a:lnTo>
                      <a:pt x="79" y="107"/>
                    </a:lnTo>
                    <a:lnTo>
                      <a:pt x="68" y="107"/>
                    </a:lnTo>
                    <a:lnTo>
                      <a:pt x="56" y="131"/>
                    </a:lnTo>
                    <a:lnTo>
                      <a:pt x="84" y="170"/>
                    </a:lnTo>
                    <a:lnTo>
                      <a:pt x="105" y="175"/>
                    </a:lnTo>
                    <a:lnTo>
                      <a:pt x="102" y="419"/>
                    </a:lnTo>
                    <a:lnTo>
                      <a:pt x="105" y="479"/>
                    </a:lnTo>
                    <a:lnTo>
                      <a:pt x="516" y="466"/>
                    </a:lnTo>
                    <a:lnTo>
                      <a:pt x="521" y="502"/>
                    </a:lnTo>
                    <a:lnTo>
                      <a:pt x="503" y="525"/>
                    </a:lnTo>
                    <a:lnTo>
                      <a:pt x="566" y="521"/>
                    </a:lnTo>
                    <a:lnTo>
                      <a:pt x="578" y="502"/>
                    </a:lnTo>
                    <a:lnTo>
                      <a:pt x="578" y="479"/>
                    </a:lnTo>
                    <a:lnTo>
                      <a:pt x="594" y="463"/>
                    </a:lnTo>
                    <a:lnTo>
                      <a:pt x="597" y="445"/>
                    </a:lnTo>
                    <a:lnTo>
                      <a:pt x="613" y="444"/>
                    </a:lnTo>
                    <a:lnTo>
                      <a:pt x="618" y="408"/>
                    </a:lnTo>
                    <a:lnTo>
                      <a:pt x="596" y="403"/>
                    </a:lnTo>
                    <a:lnTo>
                      <a:pt x="581" y="377"/>
                    </a:lnTo>
                    <a:lnTo>
                      <a:pt x="558" y="314"/>
                    </a:lnTo>
                    <a:lnTo>
                      <a:pt x="532" y="306"/>
                    </a:lnTo>
                    <a:lnTo>
                      <a:pt x="503" y="282"/>
                    </a:lnTo>
                    <a:lnTo>
                      <a:pt x="492" y="249"/>
                    </a:lnTo>
                    <a:lnTo>
                      <a:pt x="510" y="199"/>
                    </a:lnTo>
                    <a:lnTo>
                      <a:pt x="495" y="190"/>
                    </a:lnTo>
                    <a:lnTo>
                      <a:pt x="460" y="190"/>
                    </a:lnTo>
                    <a:lnTo>
                      <a:pt x="451" y="159"/>
                    </a:lnTo>
                    <a:lnTo>
                      <a:pt x="393" y="97"/>
                    </a:lnTo>
                    <a:lnTo>
                      <a:pt x="379" y="47"/>
                    </a:lnTo>
                    <a:lnTo>
                      <a:pt x="385" y="28"/>
                    </a:lnTo>
                    <a:lnTo>
                      <a:pt x="359" y="0"/>
                    </a:lnTo>
                    <a:lnTo>
                      <a:pt x="0" y="8"/>
                    </a:lnTo>
                    <a:lnTo>
                      <a:pt x="37" y="76"/>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4" name="Freeform 106"/>
              <p:cNvSpPr>
                <a:spLocks/>
              </p:cNvSpPr>
              <p:nvPr/>
            </p:nvSpPr>
            <p:spPr bwMode="auto">
              <a:xfrm>
                <a:off x="3337" y="2247"/>
                <a:ext cx="445" cy="389"/>
              </a:xfrm>
              <a:custGeom>
                <a:avLst/>
                <a:gdLst>
                  <a:gd name="T0" fmla="*/ 14 w 470"/>
                  <a:gd name="T1" fmla="*/ 114 h 410"/>
                  <a:gd name="T2" fmla="*/ 11 w 470"/>
                  <a:gd name="T3" fmla="*/ 275 h 410"/>
                  <a:gd name="T4" fmla="*/ 20 w 470"/>
                  <a:gd name="T5" fmla="*/ 284 h 410"/>
                  <a:gd name="T6" fmla="*/ 46 w 470"/>
                  <a:gd name="T7" fmla="*/ 284 h 410"/>
                  <a:gd name="T8" fmla="*/ 48 w 470"/>
                  <a:gd name="T9" fmla="*/ 332 h 410"/>
                  <a:gd name="T10" fmla="*/ 272 w 470"/>
                  <a:gd name="T11" fmla="*/ 329 h 410"/>
                  <a:gd name="T12" fmla="*/ 268 w 470"/>
                  <a:gd name="T13" fmla="*/ 279 h 410"/>
                  <a:gd name="T14" fmla="*/ 286 w 470"/>
                  <a:gd name="T15" fmla="*/ 225 h 410"/>
                  <a:gd name="T16" fmla="*/ 314 w 470"/>
                  <a:gd name="T17" fmla="*/ 186 h 410"/>
                  <a:gd name="T18" fmla="*/ 312 w 470"/>
                  <a:gd name="T19" fmla="*/ 176 h 410"/>
                  <a:gd name="T20" fmla="*/ 332 w 470"/>
                  <a:gd name="T21" fmla="*/ 141 h 410"/>
                  <a:gd name="T22" fmla="*/ 345 w 470"/>
                  <a:gd name="T23" fmla="*/ 102 h 410"/>
                  <a:gd name="T24" fmla="*/ 341 w 470"/>
                  <a:gd name="T25" fmla="*/ 100 h 410"/>
                  <a:gd name="T26" fmla="*/ 360 w 470"/>
                  <a:gd name="T27" fmla="*/ 86 h 410"/>
                  <a:gd name="T28" fmla="*/ 378 w 470"/>
                  <a:gd name="T29" fmla="*/ 53 h 410"/>
                  <a:gd name="T30" fmla="*/ 370 w 470"/>
                  <a:gd name="T31" fmla="*/ 44 h 410"/>
                  <a:gd name="T32" fmla="*/ 320 w 470"/>
                  <a:gd name="T33" fmla="*/ 47 h 410"/>
                  <a:gd name="T34" fmla="*/ 334 w 470"/>
                  <a:gd name="T35" fmla="*/ 28 h 410"/>
                  <a:gd name="T36" fmla="*/ 329 w 470"/>
                  <a:gd name="T37" fmla="*/ 0 h 410"/>
                  <a:gd name="T38" fmla="*/ 0 w 470"/>
                  <a:gd name="T39" fmla="*/ 9 h 410"/>
                  <a:gd name="T40" fmla="*/ 14 w 470"/>
                  <a:gd name="T41" fmla="*/ 114 h 410"/>
                  <a:gd name="T42" fmla="*/ 14 w 470"/>
                  <a:gd name="T43" fmla="*/ 114 h 4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0"/>
                  <a:gd name="T67" fmla="*/ 0 h 410"/>
                  <a:gd name="T68" fmla="*/ 470 w 470"/>
                  <a:gd name="T69" fmla="*/ 410 h 4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0" h="410">
                    <a:moveTo>
                      <a:pt x="18" y="141"/>
                    </a:moveTo>
                    <a:lnTo>
                      <a:pt x="15" y="339"/>
                    </a:lnTo>
                    <a:lnTo>
                      <a:pt x="24" y="350"/>
                    </a:lnTo>
                    <a:lnTo>
                      <a:pt x="58" y="350"/>
                    </a:lnTo>
                    <a:lnTo>
                      <a:pt x="60" y="410"/>
                    </a:lnTo>
                    <a:lnTo>
                      <a:pt x="338" y="407"/>
                    </a:lnTo>
                    <a:lnTo>
                      <a:pt x="334" y="345"/>
                    </a:lnTo>
                    <a:lnTo>
                      <a:pt x="356" y="277"/>
                    </a:lnTo>
                    <a:lnTo>
                      <a:pt x="392" y="230"/>
                    </a:lnTo>
                    <a:lnTo>
                      <a:pt x="389" y="217"/>
                    </a:lnTo>
                    <a:lnTo>
                      <a:pt x="414" y="174"/>
                    </a:lnTo>
                    <a:lnTo>
                      <a:pt x="429" y="127"/>
                    </a:lnTo>
                    <a:lnTo>
                      <a:pt x="424" y="123"/>
                    </a:lnTo>
                    <a:lnTo>
                      <a:pt x="447" y="106"/>
                    </a:lnTo>
                    <a:lnTo>
                      <a:pt x="470" y="65"/>
                    </a:lnTo>
                    <a:lnTo>
                      <a:pt x="461" y="55"/>
                    </a:lnTo>
                    <a:lnTo>
                      <a:pt x="398" y="59"/>
                    </a:lnTo>
                    <a:lnTo>
                      <a:pt x="416" y="36"/>
                    </a:lnTo>
                    <a:lnTo>
                      <a:pt x="411" y="0"/>
                    </a:lnTo>
                    <a:lnTo>
                      <a:pt x="0" y="13"/>
                    </a:lnTo>
                    <a:lnTo>
                      <a:pt x="18" y="141"/>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5" name="Freeform 107"/>
              <p:cNvSpPr>
                <a:spLocks/>
              </p:cNvSpPr>
              <p:nvPr/>
            </p:nvSpPr>
            <p:spPr bwMode="auto">
              <a:xfrm>
                <a:off x="3395" y="2636"/>
                <a:ext cx="503" cy="428"/>
              </a:xfrm>
              <a:custGeom>
                <a:avLst/>
                <a:gdLst>
                  <a:gd name="T0" fmla="*/ 0 w 531"/>
                  <a:gd name="T1" fmla="*/ 3 h 450"/>
                  <a:gd name="T2" fmla="*/ 5 w 531"/>
                  <a:gd name="T3" fmla="*/ 102 h 450"/>
                  <a:gd name="T4" fmla="*/ 42 w 531"/>
                  <a:gd name="T5" fmla="*/ 175 h 450"/>
                  <a:gd name="T6" fmla="*/ 28 w 531"/>
                  <a:gd name="T7" fmla="*/ 231 h 450"/>
                  <a:gd name="T8" fmla="*/ 31 w 531"/>
                  <a:gd name="T9" fmla="*/ 279 h 450"/>
                  <a:gd name="T10" fmla="*/ 14 w 531"/>
                  <a:gd name="T11" fmla="*/ 303 h 450"/>
                  <a:gd name="T12" fmla="*/ 22 w 531"/>
                  <a:gd name="T13" fmla="*/ 310 h 450"/>
                  <a:gd name="T14" fmla="*/ 78 w 531"/>
                  <a:gd name="T15" fmla="*/ 305 h 450"/>
                  <a:gd name="T16" fmla="*/ 147 w 531"/>
                  <a:gd name="T17" fmla="*/ 323 h 450"/>
                  <a:gd name="T18" fmla="*/ 171 w 531"/>
                  <a:gd name="T19" fmla="*/ 305 h 450"/>
                  <a:gd name="T20" fmla="*/ 239 w 531"/>
                  <a:gd name="T21" fmla="*/ 334 h 450"/>
                  <a:gd name="T22" fmla="*/ 244 w 531"/>
                  <a:gd name="T23" fmla="*/ 349 h 450"/>
                  <a:gd name="T24" fmla="*/ 270 w 531"/>
                  <a:gd name="T25" fmla="*/ 360 h 450"/>
                  <a:gd name="T26" fmla="*/ 286 w 531"/>
                  <a:gd name="T27" fmla="*/ 346 h 450"/>
                  <a:gd name="T28" fmla="*/ 318 w 531"/>
                  <a:gd name="T29" fmla="*/ 360 h 450"/>
                  <a:gd name="T30" fmla="*/ 337 w 531"/>
                  <a:gd name="T31" fmla="*/ 349 h 450"/>
                  <a:gd name="T32" fmla="*/ 334 w 531"/>
                  <a:gd name="T33" fmla="*/ 327 h 450"/>
                  <a:gd name="T34" fmla="*/ 389 w 531"/>
                  <a:gd name="T35" fmla="*/ 346 h 450"/>
                  <a:gd name="T36" fmla="*/ 387 w 531"/>
                  <a:gd name="T37" fmla="*/ 368 h 450"/>
                  <a:gd name="T38" fmla="*/ 424 w 531"/>
                  <a:gd name="T39" fmla="*/ 342 h 450"/>
                  <a:gd name="T40" fmla="*/ 390 w 531"/>
                  <a:gd name="T41" fmla="*/ 338 h 450"/>
                  <a:gd name="T42" fmla="*/ 366 w 531"/>
                  <a:gd name="T43" fmla="*/ 309 h 450"/>
                  <a:gd name="T44" fmla="*/ 397 w 531"/>
                  <a:gd name="T45" fmla="*/ 275 h 450"/>
                  <a:gd name="T46" fmla="*/ 397 w 531"/>
                  <a:gd name="T47" fmla="*/ 255 h 450"/>
                  <a:gd name="T48" fmla="*/ 362 w 531"/>
                  <a:gd name="T49" fmla="*/ 285 h 450"/>
                  <a:gd name="T50" fmla="*/ 345 w 531"/>
                  <a:gd name="T51" fmla="*/ 275 h 450"/>
                  <a:gd name="T52" fmla="*/ 359 w 531"/>
                  <a:gd name="T53" fmla="*/ 260 h 450"/>
                  <a:gd name="T54" fmla="*/ 320 w 531"/>
                  <a:gd name="T55" fmla="*/ 271 h 450"/>
                  <a:gd name="T56" fmla="*/ 297 w 531"/>
                  <a:gd name="T57" fmla="*/ 261 h 450"/>
                  <a:gd name="T58" fmla="*/ 303 w 531"/>
                  <a:gd name="T59" fmla="*/ 243 h 450"/>
                  <a:gd name="T60" fmla="*/ 368 w 531"/>
                  <a:gd name="T61" fmla="*/ 255 h 450"/>
                  <a:gd name="T62" fmla="*/ 343 w 531"/>
                  <a:gd name="T63" fmla="*/ 212 h 450"/>
                  <a:gd name="T64" fmla="*/ 347 w 531"/>
                  <a:gd name="T65" fmla="*/ 180 h 450"/>
                  <a:gd name="T66" fmla="*/ 197 w 531"/>
                  <a:gd name="T67" fmla="*/ 186 h 450"/>
                  <a:gd name="T68" fmla="*/ 215 w 531"/>
                  <a:gd name="T69" fmla="*/ 118 h 450"/>
                  <a:gd name="T70" fmla="*/ 240 w 531"/>
                  <a:gd name="T71" fmla="*/ 84 h 450"/>
                  <a:gd name="T72" fmla="*/ 233 w 531"/>
                  <a:gd name="T73" fmla="*/ 74 h 450"/>
                  <a:gd name="T74" fmla="*/ 222 w 531"/>
                  <a:gd name="T75" fmla="*/ 0 h 450"/>
                  <a:gd name="T76" fmla="*/ 0 w 531"/>
                  <a:gd name="T77" fmla="*/ 3 h 450"/>
                  <a:gd name="T78" fmla="*/ 0 w 531"/>
                  <a:gd name="T79" fmla="*/ 3 h 450"/>
                  <a:gd name="T80" fmla="*/ 0 w 531"/>
                  <a:gd name="T81" fmla="*/ 3 h 4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31"/>
                  <a:gd name="T124" fmla="*/ 0 h 450"/>
                  <a:gd name="T125" fmla="*/ 531 w 531"/>
                  <a:gd name="T126" fmla="*/ 450 h 45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31" h="450">
                    <a:moveTo>
                      <a:pt x="0" y="3"/>
                    </a:moveTo>
                    <a:lnTo>
                      <a:pt x="5" y="124"/>
                    </a:lnTo>
                    <a:lnTo>
                      <a:pt x="53" y="213"/>
                    </a:lnTo>
                    <a:lnTo>
                      <a:pt x="36" y="283"/>
                    </a:lnTo>
                    <a:lnTo>
                      <a:pt x="39" y="341"/>
                    </a:lnTo>
                    <a:lnTo>
                      <a:pt x="18" y="370"/>
                    </a:lnTo>
                    <a:lnTo>
                      <a:pt x="26" y="380"/>
                    </a:lnTo>
                    <a:lnTo>
                      <a:pt x="97" y="372"/>
                    </a:lnTo>
                    <a:lnTo>
                      <a:pt x="184" y="395"/>
                    </a:lnTo>
                    <a:lnTo>
                      <a:pt x="214" y="372"/>
                    </a:lnTo>
                    <a:lnTo>
                      <a:pt x="299" y="408"/>
                    </a:lnTo>
                    <a:lnTo>
                      <a:pt x="306" y="427"/>
                    </a:lnTo>
                    <a:lnTo>
                      <a:pt x="338" y="442"/>
                    </a:lnTo>
                    <a:lnTo>
                      <a:pt x="356" y="424"/>
                    </a:lnTo>
                    <a:lnTo>
                      <a:pt x="397" y="440"/>
                    </a:lnTo>
                    <a:lnTo>
                      <a:pt x="422" y="427"/>
                    </a:lnTo>
                    <a:lnTo>
                      <a:pt x="418" y="401"/>
                    </a:lnTo>
                    <a:lnTo>
                      <a:pt x="487" y="424"/>
                    </a:lnTo>
                    <a:lnTo>
                      <a:pt x="484" y="450"/>
                    </a:lnTo>
                    <a:lnTo>
                      <a:pt x="531" y="417"/>
                    </a:lnTo>
                    <a:lnTo>
                      <a:pt x="489" y="412"/>
                    </a:lnTo>
                    <a:lnTo>
                      <a:pt x="458" y="378"/>
                    </a:lnTo>
                    <a:lnTo>
                      <a:pt x="497" y="336"/>
                    </a:lnTo>
                    <a:lnTo>
                      <a:pt x="497" y="312"/>
                    </a:lnTo>
                    <a:lnTo>
                      <a:pt x="453" y="348"/>
                    </a:lnTo>
                    <a:lnTo>
                      <a:pt x="432" y="336"/>
                    </a:lnTo>
                    <a:lnTo>
                      <a:pt x="450" y="317"/>
                    </a:lnTo>
                    <a:lnTo>
                      <a:pt x="401" y="331"/>
                    </a:lnTo>
                    <a:lnTo>
                      <a:pt x="371" y="319"/>
                    </a:lnTo>
                    <a:lnTo>
                      <a:pt x="379" y="297"/>
                    </a:lnTo>
                    <a:lnTo>
                      <a:pt x="461" y="312"/>
                    </a:lnTo>
                    <a:lnTo>
                      <a:pt x="429" y="259"/>
                    </a:lnTo>
                    <a:lnTo>
                      <a:pt x="434" y="220"/>
                    </a:lnTo>
                    <a:lnTo>
                      <a:pt x="246" y="228"/>
                    </a:lnTo>
                    <a:lnTo>
                      <a:pt x="269" y="144"/>
                    </a:lnTo>
                    <a:lnTo>
                      <a:pt x="301" y="102"/>
                    </a:lnTo>
                    <a:lnTo>
                      <a:pt x="291" y="90"/>
                    </a:lnTo>
                    <a:lnTo>
                      <a:pt x="278" y="0"/>
                    </a:lnTo>
                    <a:lnTo>
                      <a:pt x="0" y="3"/>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6" name="Freeform 108"/>
              <p:cNvSpPr>
                <a:spLocks/>
              </p:cNvSpPr>
              <p:nvPr/>
            </p:nvSpPr>
            <p:spPr bwMode="auto">
              <a:xfrm>
                <a:off x="3649" y="1046"/>
                <a:ext cx="501" cy="254"/>
              </a:xfrm>
              <a:custGeom>
                <a:avLst/>
                <a:gdLst>
                  <a:gd name="T0" fmla="*/ 153 w 530"/>
                  <a:gd name="T1" fmla="*/ 143 h 264"/>
                  <a:gd name="T2" fmla="*/ 158 w 530"/>
                  <a:gd name="T3" fmla="*/ 157 h 264"/>
                  <a:gd name="T4" fmla="*/ 172 w 530"/>
                  <a:gd name="T5" fmla="*/ 161 h 264"/>
                  <a:gd name="T6" fmla="*/ 193 w 530"/>
                  <a:gd name="T7" fmla="*/ 220 h 264"/>
                  <a:gd name="T8" fmla="*/ 230 w 530"/>
                  <a:gd name="T9" fmla="*/ 139 h 264"/>
                  <a:gd name="T10" fmla="*/ 251 w 530"/>
                  <a:gd name="T11" fmla="*/ 142 h 264"/>
                  <a:gd name="T12" fmla="*/ 274 w 530"/>
                  <a:gd name="T13" fmla="*/ 130 h 264"/>
                  <a:gd name="T14" fmla="*/ 315 w 530"/>
                  <a:gd name="T15" fmla="*/ 130 h 264"/>
                  <a:gd name="T16" fmla="*/ 329 w 530"/>
                  <a:gd name="T17" fmla="*/ 111 h 264"/>
                  <a:gd name="T18" fmla="*/ 407 w 530"/>
                  <a:gd name="T19" fmla="*/ 114 h 264"/>
                  <a:gd name="T20" fmla="*/ 423 w 530"/>
                  <a:gd name="T21" fmla="*/ 102 h 264"/>
                  <a:gd name="T22" fmla="*/ 397 w 530"/>
                  <a:gd name="T23" fmla="*/ 71 h 264"/>
                  <a:gd name="T24" fmla="*/ 349 w 530"/>
                  <a:gd name="T25" fmla="*/ 72 h 264"/>
                  <a:gd name="T26" fmla="*/ 311 w 530"/>
                  <a:gd name="T27" fmla="*/ 67 h 264"/>
                  <a:gd name="T28" fmla="*/ 261 w 530"/>
                  <a:gd name="T29" fmla="*/ 67 h 264"/>
                  <a:gd name="T30" fmla="*/ 244 w 530"/>
                  <a:gd name="T31" fmla="*/ 93 h 264"/>
                  <a:gd name="T32" fmla="*/ 220 w 530"/>
                  <a:gd name="T33" fmla="*/ 78 h 264"/>
                  <a:gd name="T34" fmla="*/ 194 w 530"/>
                  <a:gd name="T35" fmla="*/ 81 h 264"/>
                  <a:gd name="T36" fmla="*/ 185 w 530"/>
                  <a:gd name="T37" fmla="*/ 53 h 264"/>
                  <a:gd name="T38" fmla="*/ 130 w 530"/>
                  <a:gd name="T39" fmla="*/ 50 h 264"/>
                  <a:gd name="T40" fmla="*/ 123 w 530"/>
                  <a:gd name="T41" fmla="*/ 40 h 264"/>
                  <a:gd name="T42" fmla="*/ 147 w 530"/>
                  <a:gd name="T43" fmla="*/ 10 h 264"/>
                  <a:gd name="T44" fmla="*/ 168 w 530"/>
                  <a:gd name="T45" fmla="*/ 10 h 264"/>
                  <a:gd name="T46" fmla="*/ 147 w 530"/>
                  <a:gd name="T47" fmla="*/ 0 h 264"/>
                  <a:gd name="T48" fmla="*/ 116 w 530"/>
                  <a:gd name="T49" fmla="*/ 10 h 264"/>
                  <a:gd name="T50" fmla="*/ 65 w 530"/>
                  <a:gd name="T51" fmla="*/ 62 h 264"/>
                  <a:gd name="T52" fmla="*/ 39 w 530"/>
                  <a:gd name="T53" fmla="*/ 67 h 264"/>
                  <a:gd name="T54" fmla="*/ 0 w 530"/>
                  <a:gd name="T55" fmla="*/ 94 h 264"/>
                  <a:gd name="T56" fmla="*/ 153 w 530"/>
                  <a:gd name="T57" fmla="*/ 143 h 264"/>
                  <a:gd name="T58" fmla="*/ 153 w 530"/>
                  <a:gd name="T59" fmla="*/ 143 h 2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0"/>
                  <a:gd name="T91" fmla="*/ 0 h 264"/>
                  <a:gd name="T92" fmla="*/ 530 w 530"/>
                  <a:gd name="T93" fmla="*/ 264 h 2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0" h="264">
                    <a:moveTo>
                      <a:pt x="191" y="173"/>
                    </a:moveTo>
                    <a:lnTo>
                      <a:pt x="198" y="189"/>
                    </a:lnTo>
                    <a:lnTo>
                      <a:pt x="216" y="194"/>
                    </a:lnTo>
                    <a:lnTo>
                      <a:pt x="242" y="264"/>
                    </a:lnTo>
                    <a:lnTo>
                      <a:pt x="288" y="168"/>
                    </a:lnTo>
                    <a:lnTo>
                      <a:pt x="313" y="171"/>
                    </a:lnTo>
                    <a:lnTo>
                      <a:pt x="344" y="157"/>
                    </a:lnTo>
                    <a:lnTo>
                      <a:pt x="394" y="157"/>
                    </a:lnTo>
                    <a:lnTo>
                      <a:pt x="412" y="134"/>
                    </a:lnTo>
                    <a:lnTo>
                      <a:pt x="510" y="137"/>
                    </a:lnTo>
                    <a:lnTo>
                      <a:pt x="530" y="123"/>
                    </a:lnTo>
                    <a:lnTo>
                      <a:pt x="497" y="86"/>
                    </a:lnTo>
                    <a:lnTo>
                      <a:pt x="437" y="87"/>
                    </a:lnTo>
                    <a:lnTo>
                      <a:pt x="389" y="81"/>
                    </a:lnTo>
                    <a:lnTo>
                      <a:pt x="327" y="81"/>
                    </a:lnTo>
                    <a:lnTo>
                      <a:pt x="306" y="112"/>
                    </a:lnTo>
                    <a:lnTo>
                      <a:pt x="276" y="94"/>
                    </a:lnTo>
                    <a:lnTo>
                      <a:pt x="243" y="97"/>
                    </a:lnTo>
                    <a:lnTo>
                      <a:pt x="232" y="65"/>
                    </a:lnTo>
                    <a:lnTo>
                      <a:pt x="162" y="60"/>
                    </a:lnTo>
                    <a:lnTo>
                      <a:pt x="154" y="48"/>
                    </a:lnTo>
                    <a:lnTo>
                      <a:pt x="185" y="14"/>
                    </a:lnTo>
                    <a:lnTo>
                      <a:pt x="211" y="13"/>
                    </a:lnTo>
                    <a:lnTo>
                      <a:pt x="185" y="0"/>
                    </a:lnTo>
                    <a:lnTo>
                      <a:pt x="146" y="10"/>
                    </a:lnTo>
                    <a:lnTo>
                      <a:pt x="81" y="74"/>
                    </a:lnTo>
                    <a:lnTo>
                      <a:pt x="49" y="81"/>
                    </a:lnTo>
                    <a:lnTo>
                      <a:pt x="0" y="113"/>
                    </a:lnTo>
                    <a:lnTo>
                      <a:pt x="191" y="173"/>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7" name="Freeform 109"/>
              <p:cNvSpPr>
                <a:spLocks/>
              </p:cNvSpPr>
              <p:nvPr/>
            </p:nvSpPr>
            <p:spPr bwMode="auto">
              <a:xfrm>
                <a:off x="3973" y="1202"/>
                <a:ext cx="339" cy="453"/>
              </a:xfrm>
              <a:custGeom>
                <a:avLst/>
                <a:gdLst>
                  <a:gd name="T0" fmla="*/ 32 w 359"/>
                  <a:gd name="T1" fmla="*/ 325 h 476"/>
                  <a:gd name="T2" fmla="*/ 28 w 359"/>
                  <a:gd name="T3" fmla="*/ 259 h 476"/>
                  <a:gd name="T4" fmla="*/ 5 w 359"/>
                  <a:gd name="T5" fmla="*/ 212 h 476"/>
                  <a:gd name="T6" fmla="*/ 14 w 359"/>
                  <a:gd name="T7" fmla="*/ 111 h 476"/>
                  <a:gd name="T8" fmla="*/ 56 w 359"/>
                  <a:gd name="T9" fmla="*/ 60 h 476"/>
                  <a:gd name="T10" fmla="*/ 53 w 359"/>
                  <a:gd name="T11" fmla="*/ 98 h 476"/>
                  <a:gd name="T12" fmla="*/ 65 w 359"/>
                  <a:gd name="T13" fmla="*/ 90 h 476"/>
                  <a:gd name="T14" fmla="*/ 65 w 359"/>
                  <a:gd name="T15" fmla="*/ 60 h 476"/>
                  <a:gd name="T16" fmla="*/ 81 w 359"/>
                  <a:gd name="T17" fmla="*/ 41 h 476"/>
                  <a:gd name="T18" fmla="*/ 86 w 359"/>
                  <a:gd name="T19" fmla="*/ 7 h 476"/>
                  <a:gd name="T20" fmla="*/ 100 w 359"/>
                  <a:gd name="T21" fmla="*/ 0 h 476"/>
                  <a:gd name="T22" fmla="*/ 187 w 359"/>
                  <a:gd name="T23" fmla="*/ 30 h 476"/>
                  <a:gd name="T24" fmla="*/ 194 w 359"/>
                  <a:gd name="T25" fmla="*/ 56 h 476"/>
                  <a:gd name="T26" fmla="*/ 206 w 359"/>
                  <a:gd name="T27" fmla="*/ 80 h 476"/>
                  <a:gd name="T28" fmla="*/ 208 w 359"/>
                  <a:gd name="T29" fmla="*/ 122 h 476"/>
                  <a:gd name="T30" fmla="*/ 178 w 359"/>
                  <a:gd name="T31" fmla="*/ 160 h 476"/>
                  <a:gd name="T32" fmla="*/ 178 w 359"/>
                  <a:gd name="T33" fmla="*/ 187 h 476"/>
                  <a:gd name="T34" fmla="*/ 194 w 359"/>
                  <a:gd name="T35" fmla="*/ 197 h 476"/>
                  <a:gd name="T36" fmla="*/ 218 w 359"/>
                  <a:gd name="T37" fmla="*/ 159 h 476"/>
                  <a:gd name="T38" fmla="*/ 241 w 359"/>
                  <a:gd name="T39" fmla="*/ 145 h 476"/>
                  <a:gd name="T40" fmla="*/ 256 w 359"/>
                  <a:gd name="T41" fmla="*/ 152 h 476"/>
                  <a:gd name="T42" fmla="*/ 285 w 359"/>
                  <a:gd name="T43" fmla="*/ 240 h 476"/>
                  <a:gd name="T44" fmla="*/ 264 w 359"/>
                  <a:gd name="T45" fmla="*/ 276 h 476"/>
                  <a:gd name="T46" fmla="*/ 261 w 359"/>
                  <a:gd name="T47" fmla="*/ 303 h 476"/>
                  <a:gd name="T48" fmla="*/ 248 w 359"/>
                  <a:gd name="T49" fmla="*/ 311 h 476"/>
                  <a:gd name="T50" fmla="*/ 248 w 359"/>
                  <a:gd name="T51" fmla="*/ 334 h 476"/>
                  <a:gd name="T52" fmla="*/ 233 w 359"/>
                  <a:gd name="T53" fmla="*/ 365 h 476"/>
                  <a:gd name="T54" fmla="*/ 139 w 359"/>
                  <a:gd name="T55" fmla="*/ 381 h 476"/>
                  <a:gd name="T56" fmla="*/ 136 w 359"/>
                  <a:gd name="T57" fmla="*/ 375 h 476"/>
                  <a:gd name="T58" fmla="*/ 0 w 359"/>
                  <a:gd name="T59" fmla="*/ 390 h 476"/>
                  <a:gd name="T60" fmla="*/ 32 w 359"/>
                  <a:gd name="T61" fmla="*/ 325 h 476"/>
                  <a:gd name="T62" fmla="*/ 32 w 359"/>
                  <a:gd name="T63" fmla="*/ 325 h 4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59"/>
                  <a:gd name="T97" fmla="*/ 0 h 476"/>
                  <a:gd name="T98" fmla="*/ 359 w 359"/>
                  <a:gd name="T99" fmla="*/ 476 h 4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59" h="476">
                    <a:moveTo>
                      <a:pt x="40" y="395"/>
                    </a:moveTo>
                    <a:lnTo>
                      <a:pt x="36" y="316"/>
                    </a:lnTo>
                    <a:lnTo>
                      <a:pt x="5" y="258"/>
                    </a:lnTo>
                    <a:lnTo>
                      <a:pt x="18" y="136"/>
                    </a:lnTo>
                    <a:lnTo>
                      <a:pt x="70" y="73"/>
                    </a:lnTo>
                    <a:lnTo>
                      <a:pt x="66" y="120"/>
                    </a:lnTo>
                    <a:lnTo>
                      <a:pt x="82" y="110"/>
                    </a:lnTo>
                    <a:lnTo>
                      <a:pt x="82" y="72"/>
                    </a:lnTo>
                    <a:lnTo>
                      <a:pt x="102" y="49"/>
                    </a:lnTo>
                    <a:lnTo>
                      <a:pt x="108" y="7"/>
                    </a:lnTo>
                    <a:lnTo>
                      <a:pt x="126" y="0"/>
                    </a:lnTo>
                    <a:lnTo>
                      <a:pt x="235" y="38"/>
                    </a:lnTo>
                    <a:lnTo>
                      <a:pt x="244" y="68"/>
                    </a:lnTo>
                    <a:lnTo>
                      <a:pt x="259" y="97"/>
                    </a:lnTo>
                    <a:lnTo>
                      <a:pt x="262" y="149"/>
                    </a:lnTo>
                    <a:lnTo>
                      <a:pt x="225" y="195"/>
                    </a:lnTo>
                    <a:lnTo>
                      <a:pt x="223" y="229"/>
                    </a:lnTo>
                    <a:lnTo>
                      <a:pt x="244" y="240"/>
                    </a:lnTo>
                    <a:lnTo>
                      <a:pt x="274" y="193"/>
                    </a:lnTo>
                    <a:lnTo>
                      <a:pt x="303" y="177"/>
                    </a:lnTo>
                    <a:lnTo>
                      <a:pt x="322" y="186"/>
                    </a:lnTo>
                    <a:lnTo>
                      <a:pt x="359" y="292"/>
                    </a:lnTo>
                    <a:lnTo>
                      <a:pt x="333" y="337"/>
                    </a:lnTo>
                    <a:lnTo>
                      <a:pt x="327" y="369"/>
                    </a:lnTo>
                    <a:lnTo>
                      <a:pt x="312" y="379"/>
                    </a:lnTo>
                    <a:lnTo>
                      <a:pt x="312" y="408"/>
                    </a:lnTo>
                    <a:lnTo>
                      <a:pt x="293" y="447"/>
                    </a:lnTo>
                    <a:lnTo>
                      <a:pt x="175" y="463"/>
                    </a:lnTo>
                    <a:lnTo>
                      <a:pt x="172" y="457"/>
                    </a:lnTo>
                    <a:lnTo>
                      <a:pt x="0" y="476"/>
                    </a:lnTo>
                    <a:lnTo>
                      <a:pt x="40" y="395"/>
                    </a:lnTo>
                    <a:close/>
                  </a:path>
                </a:pathLst>
              </a:custGeom>
              <a:solidFill>
                <a:srgbClr val="FF990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8" name="Freeform 110"/>
              <p:cNvSpPr>
                <a:spLocks/>
              </p:cNvSpPr>
              <p:nvPr/>
            </p:nvSpPr>
            <p:spPr bwMode="auto">
              <a:xfrm>
                <a:off x="3461" y="1115"/>
                <a:ext cx="465" cy="482"/>
              </a:xfrm>
              <a:custGeom>
                <a:avLst/>
                <a:gdLst>
                  <a:gd name="T0" fmla="*/ 9 w 492"/>
                  <a:gd name="T1" fmla="*/ 159 h 503"/>
                  <a:gd name="T2" fmla="*/ 9 w 492"/>
                  <a:gd name="T3" fmla="*/ 209 h 503"/>
                  <a:gd name="T4" fmla="*/ 57 w 492"/>
                  <a:gd name="T5" fmla="*/ 240 h 503"/>
                  <a:gd name="T6" fmla="*/ 75 w 492"/>
                  <a:gd name="T7" fmla="*/ 261 h 503"/>
                  <a:gd name="T8" fmla="*/ 114 w 492"/>
                  <a:gd name="T9" fmla="*/ 291 h 503"/>
                  <a:gd name="T10" fmla="*/ 119 w 492"/>
                  <a:gd name="T11" fmla="*/ 326 h 503"/>
                  <a:gd name="T12" fmla="*/ 127 w 492"/>
                  <a:gd name="T13" fmla="*/ 372 h 503"/>
                  <a:gd name="T14" fmla="*/ 163 w 492"/>
                  <a:gd name="T15" fmla="*/ 417 h 503"/>
                  <a:gd name="T16" fmla="*/ 358 w 492"/>
                  <a:gd name="T17" fmla="*/ 407 h 503"/>
                  <a:gd name="T18" fmla="*/ 348 w 492"/>
                  <a:gd name="T19" fmla="*/ 341 h 503"/>
                  <a:gd name="T20" fmla="*/ 365 w 492"/>
                  <a:gd name="T21" fmla="*/ 243 h 503"/>
                  <a:gd name="T22" fmla="*/ 365 w 492"/>
                  <a:gd name="T23" fmla="*/ 216 h 503"/>
                  <a:gd name="T24" fmla="*/ 392 w 492"/>
                  <a:gd name="T25" fmla="*/ 139 h 503"/>
                  <a:gd name="T26" fmla="*/ 385 w 492"/>
                  <a:gd name="T27" fmla="*/ 136 h 503"/>
                  <a:gd name="T28" fmla="*/ 367 w 492"/>
                  <a:gd name="T29" fmla="*/ 180 h 503"/>
                  <a:gd name="T30" fmla="*/ 352 w 492"/>
                  <a:gd name="T31" fmla="*/ 183 h 503"/>
                  <a:gd name="T32" fmla="*/ 345 w 492"/>
                  <a:gd name="T33" fmla="*/ 202 h 503"/>
                  <a:gd name="T34" fmla="*/ 328 w 492"/>
                  <a:gd name="T35" fmla="*/ 215 h 503"/>
                  <a:gd name="T36" fmla="*/ 340 w 492"/>
                  <a:gd name="T37" fmla="*/ 174 h 503"/>
                  <a:gd name="T38" fmla="*/ 352 w 492"/>
                  <a:gd name="T39" fmla="*/ 158 h 503"/>
                  <a:gd name="T40" fmla="*/ 331 w 492"/>
                  <a:gd name="T41" fmla="*/ 100 h 503"/>
                  <a:gd name="T42" fmla="*/ 317 w 492"/>
                  <a:gd name="T43" fmla="*/ 96 h 503"/>
                  <a:gd name="T44" fmla="*/ 312 w 492"/>
                  <a:gd name="T45" fmla="*/ 83 h 503"/>
                  <a:gd name="T46" fmla="*/ 159 w 492"/>
                  <a:gd name="T47" fmla="*/ 32 h 503"/>
                  <a:gd name="T48" fmla="*/ 139 w 492"/>
                  <a:gd name="T49" fmla="*/ 25 h 503"/>
                  <a:gd name="T50" fmla="*/ 129 w 492"/>
                  <a:gd name="T51" fmla="*/ 32 h 503"/>
                  <a:gd name="T52" fmla="*/ 125 w 492"/>
                  <a:gd name="T53" fmla="*/ 30 h 503"/>
                  <a:gd name="T54" fmla="*/ 130 w 492"/>
                  <a:gd name="T55" fmla="*/ 12 h 503"/>
                  <a:gd name="T56" fmla="*/ 135 w 492"/>
                  <a:gd name="T57" fmla="*/ 3 h 503"/>
                  <a:gd name="T58" fmla="*/ 129 w 492"/>
                  <a:gd name="T59" fmla="*/ 0 h 503"/>
                  <a:gd name="T60" fmla="*/ 67 w 492"/>
                  <a:gd name="T61" fmla="*/ 28 h 503"/>
                  <a:gd name="T62" fmla="*/ 60 w 492"/>
                  <a:gd name="T63" fmla="*/ 29 h 503"/>
                  <a:gd name="T64" fmla="*/ 48 w 492"/>
                  <a:gd name="T65" fmla="*/ 22 h 503"/>
                  <a:gd name="T66" fmla="*/ 37 w 492"/>
                  <a:gd name="T67" fmla="*/ 29 h 503"/>
                  <a:gd name="T68" fmla="*/ 39 w 492"/>
                  <a:gd name="T69" fmla="*/ 78 h 503"/>
                  <a:gd name="T70" fmla="*/ 0 w 492"/>
                  <a:gd name="T71" fmla="*/ 126 h 503"/>
                  <a:gd name="T72" fmla="*/ 9 w 492"/>
                  <a:gd name="T73" fmla="*/ 159 h 503"/>
                  <a:gd name="T74" fmla="*/ 9 w 492"/>
                  <a:gd name="T75" fmla="*/ 159 h 5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92"/>
                  <a:gd name="T115" fmla="*/ 0 h 503"/>
                  <a:gd name="T116" fmla="*/ 492 w 492"/>
                  <a:gd name="T117" fmla="*/ 503 h 5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92" h="503">
                    <a:moveTo>
                      <a:pt x="13" y="192"/>
                    </a:moveTo>
                    <a:lnTo>
                      <a:pt x="11" y="252"/>
                    </a:lnTo>
                    <a:lnTo>
                      <a:pt x="71" y="289"/>
                    </a:lnTo>
                    <a:lnTo>
                      <a:pt x="94" y="315"/>
                    </a:lnTo>
                    <a:lnTo>
                      <a:pt x="143" y="351"/>
                    </a:lnTo>
                    <a:lnTo>
                      <a:pt x="149" y="393"/>
                    </a:lnTo>
                    <a:lnTo>
                      <a:pt x="159" y="450"/>
                    </a:lnTo>
                    <a:lnTo>
                      <a:pt x="204" y="503"/>
                    </a:lnTo>
                    <a:lnTo>
                      <a:pt x="449" y="489"/>
                    </a:lnTo>
                    <a:lnTo>
                      <a:pt x="436" y="411"/>
                    </a:lnTo>
                    <a:lnTo>
                      <a:pt x="457" y="293"/>
                    </a:lnTo>
                    <a:lnTo>
                      <a:pt x="457" y="260"/>
                    </a:lnTo>
                    <a:lnTo>
                      <a:pt x="492" y="168"/>
                    </a:lnTo>
                    <a:lnTo>
                      <a:pt x="483" y="165"/>
                    </a:lnTo>
                    <a:lnTo>
                      <a:pt x="460" y="218"/>
                    </a:lnTo>
                    <a:lnTo>
                      <a:pt x="441" y="221"/>
                    </a:lnTo>
                    <a:lnTo>
                      <a:pt x="432" y="244"/>
                    </a:lnTo>
                    <a:lnTo>
                      <a:pt x="411" y="259"/>
                    </a:lnTo>
                    <a:lnTo>
                      <a:pt x="426" y="210"/>
                    </a:lnTo>
                    <a:lnTo>
                      <a:pt x="441" y="191"/>
                    </a:lnTo>
                    <a:lnTo>
                      <a:pt x="415" y="121"/>
                    </a:lnTo>
                    <a:lnTo>
                      <a:pt x="397" y="116"/>
                    </a:lnTo>
                    <a:lnTo>
                      <a:pt x="390" y="100"/>
                    </a:lnTo>
                    <a:lnTo>
                      <a:pt x="199" y="40"/>
                    </a:lnTo>
                    <a:lnTo>
                      <a:pt x="175" y="29"/>
                    </a:lnTo>
                    <a:lnTo>
                      <a:pt x="162" y="40"/>
                    </a:lnTo>
                    <a:lnTo>
                      <a:pt x="157" y="37"/>
                    </a:lnTo>
                    <a:lnTo>
                      <a:pt x="164" y="16"/>
                    </a:lnTo>
                    <a:lnTo>
                      <a:pt x="169" y="3"/>
                    </a:lnTo>
                    <a:lnTo>
                      <a:pt x="162" y="0"/>
                    </a:lnTo>
                    <a:lnTo>
                      <a:pt x="84" y="32"/>
                    </a:lnTo>
                    <a:lnTo>
                      <a:pt x="76" y="34"/>
                    </a:lnTo>
                    <a:lnTo>
                      <a:pt x="60" y="26"/>
                    </a:lnTo>
                    <a:lnTo>
                      <a:pt x="45" y="35"/>
                    </a:lnTo>
                    <a:lnTo>
                      <a:pt x="49" y="94"/>
                    </a:lnTo>
                    <a:lnTo>
                      <a:pt x="0" y="152"/>
                    </a:lnTo>
                    <a:lnTo>
                      <a:pt x="13" y="192"/>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19" name="Freeform 111"/>
              <p:cNvSpPr>
                <a:spLocks/>
              </p:cNvSpPr>
              <p:nvPr/>
            </p:nvSpPr>
            <p:spPr bwMode="auto">
              <a:xfrm>
                <a:off x="3596" y="1581"/>
                <a:ext cx="347" cy="610"/>
              </a:xfrm>
              <a:custGeom>
                <a:avLst/>
                <a:gdLst>
                  <a:gd name="T0" fmla="*/ 6 w 366"/>
                  <a:gd name="T1" fmla="*/ 215 h 640"/>
                  <a:gd name="T2" fmla="*/ 35 w 366"/>
                  <a:gd name="T3" fmla="*/ 148 h 640"/>
                  <a:gd name="T4" fmla="*/ 25 w 366"/>
                  <a:gd name="T5" fmla="*/ 123 h 640"/>
                  <a:gd name="T6" fmla="*/ 76 w 366"/>
                  <a:gd name="T7" fmla="*/ 83 h 640"/>
                  <a:gd name="T8" fmla="*/ 85 w 366"/>
                  <a:gd name="T9" fmla="*/ 54 h 640"/>
                  <a:gd name="T10" fmla="*/ 49 w 366"/>
                  <a:gd name="T11" fmla="*/ 10 h 640"/>
                  <a:gd name="T12" fmla="*/ 244 w 366"/>
                  <a:gd name="T13" fmla="*/ 0 h 640"/>
                  <a:gd name="T14" fmla="*/ 250 w 366"/>
                  <a:gd name="T15" fmla="*/ 29 h 640"/>
                  <a:gd name="T16" fmla="*/ 269 w 366"/>
                  <a:gd name="T17" fmla="*/ 69 h 640"/>
                  <a:gd name="T18" fmla="*/ 285 w 366"/>
                  <a:gd name="T19" fmla="*/ 271 h 640"/>
                  <a:gd name="T20" fmla="*/ 283 w 366"/>
                  <a:gd name="T21" fmla="*/ 311 h 640"/>
                  <a:gd name="T22" fmla="*/ 292 w 366"/>
                  <a:gd name="T23" fmla="*/ 335 h 640"/>
                  <a:gd name="T24" fmla="*/ 281 w 366"/>
                  <a:gd name="T25" fmla="*/ 382 h 640"/>
                  <a:gd name="T26" fmla="*/ 266 w 366"/>
                  <a:gd name="T27" fmla="*/ 401 h 640"/>
                  <a:gd name="T28" fmla="*/ 256 w 366"/>
                  <a:gd name="T29" fmla="*/ 434 h 640"/>
                  <a:gd name="T30" fmla="*/ 267 w 366"/>
                  <a:gd name="T31" fmla="*/ 444 h 640"/>
                  <a:gd name="T32" fmla="*/ 257 w 366"/>
                  <a:gd name="T33" fmla="*/ 462 h 640"/>
                  <a:gd name="T34" fmla="*/ 262 w 366"/>
                  <a:gd name="T35" fmla="*/ 470 h 640"/>
                  <a:gd name="T36" fmla="*/ 239 w 366"/>
                  <a:gd name="T37" fmla="*/ 479 h 640"/>
                  <a:gd name="T38" fmla="*/ 234 w 366"/>
                  <a:gd name="T39" fmla="*/ 512 h 640"/>
                  <a:gd name="T40" fmla="*/ 200 w 366"/>
                  <a:gd name="T41" fmla="*/ 501 h 640"/>
                  <a:gd name="T42" fmla="*/ 183 w 366"/>
                  <a:gd name="T43" fmla="*/ 525 h 640"/>
                  <a:gd name="T44" fmla="*/ 173 w 366"/>
                  <a:gd name="T45" fmla="*/ 522 h 640"/>
                  <a:gd name="T46" fmla="*/ 162 w 366"/>
                  <a:gd name="T47" fmla="*/ 501 h 640"/>
                  <a:gd name="T48" fmla="*/ 143 w 366"/>
                  <a:gd name="T49" fmla="*/ 449 h 640"/>
                  <a:gd name="T50" fmla="*/ 99 w 366"/>
                  <a:gd name="T51" fmla="*/ 422 h 640"/>
                  <a:gd name="T52" fmla="*/ 90 w 366"/>
                  <a:gd name="T53" fmla="*/ 397 h 640"/>
                  <a:gd name="T54" fmla="*/ 105 w 366"/>
                  <a:gd name="T55" fmla="*/ 355 h 640"/>
                  <a:gd name="T56" fmla="*/ 93 w 366"/>
                  <a:gd name="T57" fmla="*/ 346 h 640"/>
                  <a:gd name="T58" fmla="*/ 65 w 366"/>
                  <a:gd name="T59" fmla="*/ 346 h 640"/>
                  <a:gd name="T60" fmla="*/ 58 w 366"/>
                  <a:gd name="T61" fmla="*/ 323 h 640"/>
                  <a:gd name="T62" fmla="*/ 10 w 366"/>
                  <a:gd name="T63" fmla="*/ 271 h 640"/>
                  <a:gd name="T64" fmla="*/ 0 w 366"/>
                  <a:gd name="T65" fmla="*/ 230 h 640"/>
                  <a:gd name="T66" fmla="*/ 6 w 366"/>
                  <a:gd name="T67" fmla="*/ 215 h 640"/>
                  <a:gd name="T68" fmla="*/ 6 w 366"/>
                  <a:gd name="T69" fmla="*/ 215 h 6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640"/>
                  <a:gd name="T107" fmla="*/ 366 w 366"/>
                  <a:gd name="T108" fmla="*/ 640 h 6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640">
                    <a:moveTo>
                      <a:pt x="6" y="262"/>
                    </a:moveTo>
                    <a:lnTo>
                      <a:pt x="43" y="181"/>
                    </a:lnTo>
                    <a:lnTo>
                      <a:pt x="32" y="150"/>
                    </a:lnTo>
                    <a:lnTo>
                      <a:pt x="95" y="101"/>
                    </a:lnTo>
                    <a:lnTo>
                      <a:pt x="106" y="66"/>
                    </a:lnTo>
                    <a:lnTo>
                      <a:pt x="61" y="14"/>
                    </a:lnTo>
                    <a:lnTo>
                      <a:pt x="306" y="0"/>
                    </a:lnTo>
                    <a:lnTo>
                      <a:pt x="312" y="37"/>
                    </a:lnTo>
                    <a:lnTo>
                      <a:pt x="336" y="85"/>
                    </a:lnTo>
                    <a:lnTo>
                      <a:pt x="357" y="330"/>
                    </a:lnTo>
                    <a:lnTo>
                      <a:pt x="353" y="380"/>
                    </a:lnTo>
                    <a:lnTo>
                      <a:pt x="366" y="409"/>
                    </a:lnTo>
                    <a:lnTo>
                      <a:pt x="351" y="464"/>
                    </a:lnTo>
                    <a:lnTo>
                      <a:pt x="332" y="488"/>
                    </a:lnTo>
                    <a:lnTo>
                      <a:pt x="322" y="529"/>
                    </a:lnTo>
                    <a:lnTo>
                      <a:pt x="333" y="542"/>
                    </a:lnTo>
                    <a:lnTo>
                      <a:pt x="323" y="564"/>
                    </a:lnTo>
                    <a:lnTo>
                      <a:pt x="328" y="573"/>
                    </a:lnTo>
                    <a:lnTo>
                      <a:pt x="299" y="584"/>
                    </a:lnTo>
                    <a:lnTo>
                      <a:pt x="293" y="624"/>
                    </a:lnTo>
                    <a:lnTo>
                      <a:pt x="251" y="611"/>
                    </a:lnTo>
                    <a:lnTo>
                      <a:pt x="230" y="640"/>
                    </a:lnTo>
                    <a:lnTo>
                      <a:pt x="217" y="637"/>
                    </a:lnTo>
                    <a:lnTo>
                      <a:pt x="202" y="611"/>
                    </a:lnTo>
                    <a:lnTo>
                      <a:pt x="179" y="548"/>
                    </a:lnTo>
                    <a:lnTo>
                      <a:pt x="124" y="516"/>
                    </a:lnTo>
                    <a:lnTo>
                      <a:pt x="113" y="483"/>
                    </a:lnTo>
                    <a:lnTo>
                      <a:pt x="131" y="433"/>
                    </a:lnTo>
                    <a:lnTo>
                      <a:pt x="116" y="424"/>
                    </a:lnTo>
                    <a:lnTo>
                      <a:pt x="81" y="424"/>
                    </a:lnTo>
                    <a:lnTo>
                      <a:pt x="72" y="393"/>
                    </a:lnTo>
                    <a:lnTo>
                      <a:pt x="14" y="331"/>
                    </a:lnTo>
                    <a:lnTo>
                      <a:pt x="0" y="281"/>
                    </a:lnTo>
                    <a:lnTo>
                      <a:pt x="6" y="262"/>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0" name="Freeform 112"/>
              <p:cNvSpPr>
                <a:spLocks/>
              </p:cNvSpPr>
              <p:nvPr/>
            </p:nvSpPr>
            <p:spPr bwMode="auto">
              <a:xfrm>
                <a:off x="3901" y="1636"/>
                <a:ext cx="272" cy="458"/>
              </a:xfrm>
              <a:custGeom>
                <a:avLst/>
                <a:gdLst>
                  <a:gd name="T0" fmla="*/ 9 w 288"/>
                  <a:gd name="T1" fmla="*/ 392 h 482"/>
                  <a:gd name="T2" fmla="*/ 14 w 288"/>
                  <a:gd name="T3" fmla="*/ 382 h 482"/>
                  <a:gd name="T4" fmla="*/ 58 w 288"/>
                  <a:gd name="T5" fmla="*/ 378 h 482"/>
                  <a:gd name="T6" fmla="*/ 93 w 288"/>
                  <a:gd name="T7" fmla="*/ 368 h 482"/>
                  <a:gd name="T8" fmla="*/ 129 w 288"/>
                  <a:gd name="T9" fmla="*/ 344 h 482"/>
                  <a:gd name="T10" fmla="*/ 160 w 288"/>
                  <a:gd name="T11" fmla="*/ 343 h 482"/>
                  <a:gd name="T12" fmla="*/ 193 w 288"/>
                  <a:gd name="T13" fmla="*/ 286 h 482"/>
                  <a:gd name="T14" fmla="*/ 204 w 288"/>
                  <a:gd name="T15" fmla="*/ 290 h 482"/>
                  <a:gd name="T16" fmla="*/ 229 w 288"/>
                  <a:gd name="T17" fmla="*/ 270 h 482"/>
                  <a:gd name="T18" fmla="*/ 222 w 288"/>
                  <a:gd name="T19" fmla="*/ 256 h 482"/>
                  <a:gd name="T20" fmla="*/ 225 w 288"/>
                  <a:gd name="T21" fmla="*/ 248 h 482"/>
                  <a:gd name="T22" fmla="*/ 200 w 288"/>
                  <a:gd name="T23" fmla="*/ 6 h 482"/>
                  <a:gd name="T24" fmla="*/ 197 w 288"/>
                  <a:gd name="T25" fmla="*/ 0 h 482"/>
                  <a:gd name="T26" fmla="*/ 60 w 288"/>
                  <a:gd name="T27" fmla="*/ 15 h 482"/>
                  <a:gd name="T28" fmla="*/ 36 w 288"/>
                  <a:gd name="T29" fmla="*/ 28 h 482"/>
                  <a:gd name="T30" fmla="*/ 10 w 288"/>
                  <a:gd name="T31" fmla="*/ 23 h 482"/>
                  <a:gd name="T32" fmla="*/ 27 w 288"/>
                  <a:gd name="T33" fmla="*/ 221 h 482"/>
                  <a:gd name="T34" fmla="*/ 24 w 288"/>
                  <a:gd name="T35" fmla="*/ 263 h 482"/>
                  <a:gd name="T36" fmla="*/ 36 w 288"/>
                  <a:gd name="T37" fmla="*/ 286 h 482"/>
                  <a:gd name="T38" fmla="*/ 23 w 288"/>
                  <a:gd name="T39" fmla="*/ 332 h 482"/>
                  <a:gd name="T40" fmla="*/ 9 w 288"/>
                  <a:gd name="T41" fmla="*/ 352 h 482"/>
                  <a:gd name="T42" fmla="*/ 0 w 288"/>
                  <a:gd name="T43" fmla="*/ 385 h 482"/>
                  <a:gd name="T44" fmla="*/ 9 w 288"/>
                  <a:gd name="T45" fmla="*/ 392 h 482"/>
                  <a:gd name="T46" fmla="*/ 9 w 288"/>
                  <a:gd name="T47" fmla="*/ 392 h 48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88"/>
                  <a:gd name="T73" fmla="*/ 0 h 482"/>
                  <a:gd name="T74" fmla="*/ 288 w 288"/>
                  <a:gd name="T75" fmla="*/ 482 h 48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88" h="482">
                    <a:moveTo>
                      <a:pt x="10" y="482"/>
                    </a:moveTo>
                    <a:lnTo>
                      <a:pt x="18" y="468"/>
                    </a:lnTo>
                    <a:lnTo>
                      <a:pt x="73" y="464"/>
                    </a:lnTo>
                    <a:lnTo>
                      <a:pt x="118" y="450"/>
                    </a:lnTo>
                    <a:lnTo>
                      <a:pt x="163" y="422"/>
                    </a:lnTo>
                    <a:lnTo>
                      <a:pt x="201" y="421"/>
                    </a:lnTo>
                    <a:lnTo>
                      <a:pt x="243" y="351"/>
                    </a:lnTo>
                    <a:lnTo>
                      <a:pt x="256" y="356"/>
                    </a:lnTo>
                    <a:lnTo>
                      <a:pt x="288" y="332"/>
                    </a:lnTo>
                    <a:lnTo>
                      <a:pt x="280" y="314"/>
                    </a:lnTo>
                    <a:lnTo>
                      <a:pt x="283" y="304"/>
                    </a:lnTo>
                    <a:lnTo>
                      <a:pt x="251" y="6"/>
                    </a:lnTo>
                    <a:lnTo>
                      <a:pt x="248" y="0"/>
                    </a:lnTo>
                    <a:lnTo>
                      <a:pt x="76" y="19"/>
                    </a:lnTo>
                    <a:lnTo>
                      <a:pt x="44" y="35"/>
                    </a:lnTo>
                    <a:lnTo>
                      <a:pt x="14" y="27"/>
                    </a:lnTo>
                    <a:lnTo>
                      <a:pt x="35" y="272"/>
                    </a:lnTo>
                    <a:lnTo>
                      <a:pt x="31" y="322"/>
                    </a:lnTo>
                    <a:lnTo>
                      <a:pt x="44" y="351"/>
                    </a:lnTo>
                    <a:lnTo>
                      <a:pt x="29" y="406"/>
                    </a:lnTo>
                    <a:lnTo>
                      <a:pt x="10" y="430"/>
                    </a:lnTo>
                    <a:lnTo>
                      <a:pt x="0" y="471"/>
                    </a:lnTo>
                    <a:lnTo>
                      <a:pt x="10" y="482"/>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1" name="Freeform 113"/>
              <p:cNvSpPr>
                <a:spLocks/>
              </p:cNvSpPr>
              <p:nvPr/>
            </p:nvSpPr>
            <p:spPr bwMode="auto">
              <a:xfrm>
                <a:off x="3800" y="1923"/>
                <a:ext cx="636" cy="321"/>
              </a:xfrm>
              <a:custGeom>
                <a:avLst/>
                <a:gdLst>
                  <a:gd name="T0" fmla="*/ 3 w 673"/>
                  <a:gd name="T1" fmla="*/ 263 h 337"/>
                  <a:gd name="T2" fmla="*/ 15 w 673"/>
                  <a:gd name="T3" fmla="*/ 262 h 337"/>
                  <a:gd name="T4" fmla="*/ 20 w 673"/>
                  <a:gd name="T5" fmla="*/ 232 h 337"/>
                  <a:gd name="T6" fmla="*/ 11 w 673"/>
                  <a:gd name="T7" fmla="*/ 231 h 337"/>
                  <a:gd name="T8" fmla="*/ 28 w 673"/>
                  <a:gd name="T9" fmla="*/ 207 h 337"/>
                  <a:gd name="T10" fmla="*/ 62 w 673"/>
                  <a:gd name="T11" fmla="*/ 217 h 337"/>
                  <a:gd name="T12" fmla="*/ 67 w 673"/>
                  <a:gd name="T13" fmla="*/ 184 h 337"/>
                  <a:gd name="T14" fmla="*/ 90 w 673"/>
                  <a:gd name="T15" fmla="*/ 175 h 337"/>
                  <a:gd name="T16" fmla="*/ 86 w 673"/>
                  <a:gd name="T17" fmla="*/ 168 h 337"/>
                  <a:gd name="T18" fmla="*/ 100 w 673"/>
                  <a:gd name="T19" fmla="*/ 136 h 337"/>
                  <a:gd name="T20" fmla="*/ 144 w 673"/>
                  <a:gd name="T21" fmla="*/ 133 h 337"/>
                  <a:gd name="T22" fmla="*/ 180 w 673"/>
                  <a:gd name="T23" fmla="*/ 122 h 337"/>
                  <a:gd name="T24" fmla="*/ 203 w 673"/>
                  <a:gd name="T25" fmla="*/ 105 h 337"/>
                  <a:gd name="T26" fmla="*/ 215 w 673"/>
                  <a:gd name="T27" fmla="*/ 99 h 337"/>
                  <a:gd name="T28" fmla="*/ 246 w 673"/>
                  <a:gd name="T29" fmla="*/ 98 h 337"/>
                  <a:gd name="T30" fmla="*/ 280 w 673"/>
                  <a:gd name="T31" fmla="*/ 41 h 337"/>
                  <a:gd name="T32" fmla="*/ 289 w 673"/>
                  <a:gd name="T33" fmla="*/ 45 h 337"/>
                  <a:gd name="T34" fmla="*/ 315 w 673"/>
                  <a:gd name="T35" fmla="*/ 26 h 337"/>
                  <a:gd name="T36" fmla="*/ 309 w 673"/>
                  <a:gd name="T37" fmla="*/ 10 h 337"/>
                  <a:gd name="T38" fmla="*/ 312 w 673"/>
                  <a:gd name="T39" fmla="*/ 2 h 337"/>
                  <a:gd name="T40" fmla="*/ 334 w 673"/>
                  <a:gd name="T41" fmla="*/ 0 h 337"/>
                  <a:gd name="T42" fmla="*/ 350 w 673"/>
                  <a:gd name="T43" fmla="*/ 7 h 337"/>
                  <a:gd name="T44" fmla="*/ 397 w 673"/>
                  <a:gd name="T45" fmla="*/ 33 h 337"/>
                  <a:gd name="T46" fmla="*/ 430 w 673"/>
                  <a:gd name="T47" fmla="*/ 31 h 337"/>
                  <a:gd name="T48" fmla="*/ 446 w 673"/>
                  <a:gd name="T49" fmla="*/ 22 h 337"/>
                  <a:gd name="T50" fmla="*/ 483 w 673"/>
                  <a:gd name="T51" fmla="*/ 46 h 337"/>
                  <a:gd name="T52" fmla="*/ 495 w 673"/>
                  <a:gd name="T53" fmla="*/ 91 h 337"/>
                  <a:gd name="T54" fmla="*/ 537 w 673"/>
                  <a:gd name="T55" fmla="*/ 123 h 337"/>
                  <a:gd name="T56" fmla="*/ 516 w 673"/>
                  <a:gd name="T57" fmla="*/ 148 h 337"/>
                  <a:gd name="T58" fmla="*/ 480 w 673"/>
                  <a:gd name="T59" fmla="*/ 184 h 337"/>
                  <a:gd name="T60" fmla="*/ 479 w 673"/>
                  <a:gd name="T61" fmla="*/ 192 h 337"/>
                  <a:gd name="T62" fmla="*/ 426 w 673"/>
                  <a:gd name="T63" fmla="*/ 228 h 337"/>
                  <a:gd name="T64" fmla="*/ 129 w 673"/>
                  <a:gd name="T65" fmla="*/ 256 h 337"/>
                  <a:gd name="T66" fmla="*/ 96 w 673"/>
                  <a:gd name="T67" fmla="*/ 253 h 337"/>
                  <a:gd name="T68" fmla="*/ 98 w 673"/>
                  <a:gd name="T69" fmla="*/ 269 h 337"/>
                  <a:gd name="T70" fmla="*/ 0 w 673"/>
                  <a:gd name="T71" fmla="*/ 277 h 337"/>
                  <a:gd name="T72" fmla="*/ 3 w 673"/>
                  <a:gd name="T73" fmla="*/ 263 h 337"/>
                  <a:gd name="T74" fmla="*/ 3 w 673"/>
                  <a:gd name="T75" fmla="*/ 263 h 3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3"/>
                  <a:gd name="T115" fmla="*/ 0 h 337"/>
                  <a:gd name="T116" fmla="*/ 673 w 673"/>
                  <a:gd name="T117" fmla="*/ 337 h 33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3" h="337">
                    <a:moveTo>
                      <a:pt x="3" y="319"/>
                    </a:moveTo>
                    <a:lnTo>
                      <a:pt x="19" y="318"/>
                    </a:lnTo>
                    <a:lnTo>
                      <a:pt x="24" y="282"/>
                    </a:lnTo>
                    <a:lnTo>
                      <a:pt x="15" y="280"/>
                    </a:lnTo>
                    <a:lnTo>
                      <a:pt x="36" y="251"/>
                    </a:lnTo>
                    <a:lnTo>
                      <a:pt x="78" y="264"/>
                    </a:lnTo>
                    <a:lnTo>
                      <a:pt x="84" y="224"/>
                    </a:lnTo>
                    <a:lnTo>
                      <a:pt x="113" y="213"/>
                    </a:lnTo>
                    <a:lnTo>
                      <a:pt x="108" y="204"/>
                    </a:lnTo>
                    <a:lnTo>
                      <a:pt x="125" y="166"/>
                    </a:lnTo>
                    <a:lnTo>
                      <a:pt x="180" y="162"/>
                    </a:lnTo>
                    <a:lnTo>
                      <a:pt x="225" y="148"/>
                    </a:lnTo>
                    <a:lnTo>
                      <a:pt x="254" y="128"/>
                    </a:lnTo>
                    <a:lnTo>
                      <a:pt x="270" y="120"/>
                    </a:lnTo>
                    <a:lnTo>
                      <a:pt x="308" y="119"/>
                    </a:lnTo>
                    <a:lnTo>
                      <a:pt x="350" y="49"/>
                    </a:lnTo>
                    <a:lnTo>
                      <a:pt x="363" y="54"/>
                    </a:lnTo>
                    <a:lnTo>
                      <a:pt x="395" y="30"/>
                    </a:lnTo>
                    <a:lnTo>
                      <a:pt x="387" y="12"/>
                    </a:lnTo>
                    <a:lnTo>
                      <a:pt x="390" y="2"/>
                    </a:lnTo>
                    <a:lnTo>
                      <a:pt x="419" y="0"/>
                    </a:lnTo>
                    <a:lnTo>
                      <a:pt x="439" y="7"/>
                    </a:lnTo>
                    <a:lnTo>
                      <a:pt x="497" y="41"/>
                    </a:lnTo>
                    <a:lnTo>
                      <a:pt x="539" y="39"/>
                    </a:lnTo>
                    <a:lnTo>
                      <a:pt x="559" y="26"/>
                    </a:lnTo>
                    <a:lnTo>
                      <a:pt x="605" y="55"/>
                    </a:lnTo>
                    <a:lnTo>
                      <a:pt x="620" y="111"/>
                    </a:lnTo>
                    <a:lnTo>
                      <a:pt x="673" y="149"/>
                    </a:lnTo>
                    <a:lnTo>
                      <a:pt x="648" y="180"/>
                    </a:lnTo>
                    <a:lnTo>
                      <a:pt x="602" y="224"/>
                    </a:lnTo>
                    <a:lnTo>
                      <a:pt x="601" y="234"/>
                    </a:lnTo>
                    <a:lnTo>
                      <a:pt x="534" y="276"/>
                    </a:lnTo>
                    <a:lnTo>
                      <a:pt x="162" y="311"/>
                    </a:lnTo>
                    <a:lnTo>
                      <a:pt x="121" y="308"/>
                    </a:lnTo>
                    <a:lnTo>
                      <a:pt x="123" y="327"/>
                    </a:lnTo>
                    <a:lnTo>
                      <a:pt x="0" y="337"/>
                    </a:lnTo>
                    <a:lnTo>
                      <a:pt x="3" y="319"/>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2" name="Freeform 114"/>
              <p:cNvSpPr>
                <a:spLocks/>
              </p:cNvSpPr>
              <p:nvPr/>
            </p:nvSpPr>
            <p:spPr bwMode="auto">
              <a:xfrm>
                <a:off x="3729" y="2162"/>
                <a:ext cx="751" cy="251"/>
              </a:xfrm>
              <a:custGeom>
                <a:avLst/>
                <a:gdLst>
                  <a:gd name="T0" fmla="*/ 11 w 794"/>
                  <a:gd name="T1" fmla="*/ 179 h 263"/>
                  <a:gd name="T2" fmla="*/ 9 w 794"/>
                  <a:gd name="T3" fmla="*/ 176 h 263"/>
                  <a:gd name="T4" fmla="*/ 26 w 794"/>
                  <a:gd name="T5" fmla="*/ 162 h 263"/>
                  <a:gd name="T6" fmla="*/ 44 w 794"/>
                  <a:gd name="T7" fmla="*/ 128 h 263"/>
                  <a:gd name="T8" fmla="*/ 38 w 794"/>
                  <a:gd name="T9" fmla="*/ 119 h 263"/>
                  <a:gd name="T10" fmla="*/ 47 w 794"/>
                  <a:gd name="T11" fmla="*/ 104 h 263"/>
                  <a:gd name="T12" fmla="*/ 47 w 794"/>
                  <a:gd name="T13" fmla="*/ 85 h 263"/>
                  <a:gd name="T14" fmla="*/ 60 w 794"/>
                  <a:gd name="T15" fmla="*/ 71 h 263"/>
                  <a:gd name="T16" fmla="*/ 158 w 794"/>
                  <a:gd name="T17" fmla="*/ 64 h 263"/>
                  <a:gd name="T18" fmla="*/ 156 w 794"/>
                  <a:gd name="T19" fmla="*/ 48 h 263"/>
                  <a:gd name="T20" fmla="*/ 189 w 794"/>
                  <a:gd name="T21" fmla="*/ 50 h 263"/>
                  <a:gd name="T22" fmla="*/ 485 w 794"/>
                  <a:gd name="T23" fmla="*/ 21 h 263"/>
                  <a:gd name="T24" fmla="*/ 632 w 794"/>
                  <a:gd name="T25" fmla="*/ 0 h 263"/>
                  <a:gd name="T26" fmla="*/ 605 w 794"/>
                  <a:gd name="T27" fmla="*/ 52 h 263"/>
                  <a:gd name="T28" fmla="*/ 567 w 794"/>
                  <a:gd name="T29" fmla="*/ 63 h 263"/>
                  <a:gd name="T30" fmla="*/ 547 w 794"/>
                  <a:gd name="T31" fmla="*/ 89 h 263"/>
                  <a:gd name="T32" fmla="*/ 475 w 794"/>
                  <a:gd name="T33" fmla="*/ 132 h 263"/>
                  <a:gd name="T34" fmla="*/ 470 w 794"/>
                  <a:gd name="T35" fmla="*/ 148 h 263"/>
                  <a:gd name="T36" fmla="*/ 452 w 794"/>
                  <a:gd name="T37" fmla="*/ 157 h 263"/>
                  <a:gd name="T38" fmla="*/ 452 w 794"/>
                  <a:gd name="T39" fmla="*/ 179 h 263"/>
                  <a:gd name="T40" fmla="*/ 355 w 794"/>
                  <a:gd name="T41" fmla="*/ 191 h 263"/>
                  <a:gd name="T42" fmla="*/ 160 w 794"/>
                  <a:gd name="T43" fmla="*/ 209 h 263"/>
                  <a:gd name="T44" fmla="*/ 0 w 794"/>
                  <a:gd name="T45" fmla="*/ 219 h 263"/>
                  <a:gd name="T46" fmla="*/ 11 w 794"/>
                  <a:gd name="T47" fmla="*/ 179 h 263"/>
                  <a:gd name="T48" fmla="*/ 11 w 794"/>
                  <a:gd name="T49" fmla="*/ 179 h 2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4"/>
                  <a:gd name="T76" fmla="*/ 0 h 263"/>
                  <a:gd name="T77" fmla="*/ 794 w 794"/>
                  <a:gd name="T78" fmla="*/ 263 h 26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4" h="263">
                    <a:moveTo>
                      <a:pt x="15" y="216"/>
                    </a:moveTo>
                    <a:lnTo>
                      <a:pt x="10" y="212"/>
                    </a:lnTo>
                    <a:lnTo>
                      <a:pt x="33" y="195"/>
                    </a:lnTo>
                    <a:lnTo>
                      <a:pt x="56" y="154"/>
                    </a:lnTo>
                    <a:lnTo>
                      <a:pt x="47" y="144"/>
                    </a:lnTo>
                    <a:lnTo>
                      <a:pt x="59" y="125"/>
                    </a:lnTo>
                    <a:lnTo>
                      <a:pt x="59" y="102"/>
                    </a:lnTo>
                    <a:lnTo>
                      <a:pt x="75" y="86"/>
                    </a:lnTo>
                    <a:lnTo>
                      <a:pt x="198" y="76"/>
                    </a:lnTo>
                    <a:lnTo>
                      <a:pt x="196" y="57"/>
                    </a:lnTo>
                    <a:lnTo>
                      <a:pt x="237" y="60"/>
                    </a:lnTo>
                    <a:lnTo>
                      <a:pt x="609" y="25"/>
                    </a:lnTo>
                    <a:lnTo>
                      <a:pt x="794" y="0"/>
                    </a:lnTo>
                    <a:lnTo>
                      <a:pt x="761" y="63"/>
                    </a:lnTo>
                    <a:lnTo>
                      <a:pt x="711" y="75"/>
                    </a:lnTo>
                    <a:lnTo>
                      <a:pt x="687" y="107"/>
                    </a:lnTo>
                    <a:lnTo>
                      <a:pt x="596" y="159"/>
                    </a:lnTo>
                    <a:lnTo>
                      <a:pt x="591" y="178"/>
                    </a:lnTo>
                    <a:lnTo>
                      <a:pt x="569" y="190"/>
                    </a:lnTo>
                    <a:lnTo>
                      <a:pt x="569" y="216"/>
                    </a:lnTo>
                    <a:lnTo>
                      <a:pt x="446" y="230"/>
                    </a:lnTo>
                    <a:lnTo>
                      <a:pt x="200" y="251"/>
                    </a:lnTo>
                    <a:lnTo>
                      <a:pt x="0" y="263"/>
                    </a:lnTo>
                    <a:lnTo>
                      <a:pt x="15" y="216"/>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3" name="Freeform 115"/>
              <p:cNvSpPr>
                <a:spLocks/>
              </p:cNvSpPr>
              <p:nvPr/>
            </p:nvSpPr>
            <p:spPr bwMode="auto">
              <a:xfrm>
                <a:off x="3627" y="2401"/>
                <a:ext cx="312" cy="528"/>
              </a:xfrm>
              <a:custGeom>
                <a:avLst/>
                <a:gdLst>
                  <a:gd name="T0" fmla="*/ 19 w 330"/>
                  <a:gd name="T1" fmla="*/ 319 h 557"/>
                  <a:gd name="T2" fmla="*/ 43 w 330"/>
                  <a:gd name="T3" fmla="*/ 285 h 557"/>
                  <a:gd name="T4" fmla="*/ 37 w 330"/>
                  <a:gd name="T5" fmla="*/ 275 h 557"/>
                  <a:gd name="T6" fmla="*/ 25 w 330"/>
                  <a:gd name="T7" fmla="*/ 201 h 557"/>
                  <a:gd name="T8" fmla="*/ 23 w 330"/>
                  <a:gd name="T9" fmla="*/ 150 h 557"/>
                  <a:gd name="T10" fmla="*/ 40 w 330"/>
                  <a:gd name="T11" fmla="*/ 94 h 557"/>
                  <a:gd name="T12" fmla="*/ 69 w 330"/>
                  <a:gd name="T13" fmla="*/ 56 h 557"/>
                  <a:gd name="T14" fmla="*/ 66 w 330"/>
                  <a:gd name="T15" fmla="*/ 45 h 557"/>
                  <a:gd name="T16" fmla="*/ 86 w 330"/>
                  <a:gd name="T17" fmla="*/ 10 h 557"/>
                  <a:gd name="T18" fmla="*/ 246 w 330"/>
                  <a:gd name="T19" fmla="*/ 0 h 557"/>
                  <a:gd name="T20" fmla="*/ 254 w 330"/>
                  <a:gd name="T21" fmla="*/ 10 h 557"/>
                  <a:gd name="T22" fmla="*/ 246 w 330"/>
                  <a:gd name="T23" fmla="*/ 292 h 557"/>
                  <a:gd name="T24" fmla="*/ 264 w 330"/>
                  <a:gd name="T25" fmla="*/ 429 h 557"/>
                  <a:gd name="T26" fmla="*/ 256 w 330"/>
                  <a:gd name="T27" fmla="*/ 436 h 557"/>
                  <a:gd name="T28" fmla="*/ 224 w 330"/>
                  <a:gd name="T29" fmla="*/ 427 h 557"/>
                  <a:gd name="T30" fmla="*/ 172 w 330"/>
                  <a:gd name="T31" fmla="*/ 457 h 557"/>
                  <a:gd name="T32" fmla="*/ 147 w 330"/>
                  <a:gd name="T33" fmla="*/ 414 h 557"/>
                  <a:gd name="T34" fmla="*/ 150 w 330"/>
                  <a:gd name="T35" fmla="*/ 382 h 557"/>
                  <a:gd name="T36" fmla="*/ 0 w 330"/>
                  <a:gd name="T37" fmla="*/ 387 h 557"/>
                  <a:gd name="T38" fmla="*/ 19 w 330"/>
                  <a:gd name="T39" fmla="*/ 319 h 557"/>
                  <a:gd name="T40" fmla="*/ 19 w 330"/>
                  <a:gd name="T41" fmla="*/ 319 h 55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0"/>
                  <a:gd name="T64" fmla="*/ 0 h 557"/>
                  <a:gd name="T65" fmla="*/ 330 w 330"/>
                  <a:gd name="T66" fmla="*/ 557 h 55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0" h="557">
                    <a:moveTo>
                      <a:pt x="23" y="389"/>
                    </a:moveTo>
                    <a:lnTo>
                      <a:pt x="55" y="347"/>
                    </a:lnTo>
                    <a:lnTo>
                      <a:pt x="45" y="335"/>
                    </a:lnTo>
                    <a:lnTo>
                      <a:pt x="32" y="245"/>
                    </a:lnTo>
                    <a:lnTo>
                      <a:pt x="28" y="183"/>
                    </a:lnTo>
                    <a:lnTo>
                      <a:pt x="50" y="115"/>
                    </a:lnTo>
                    <a:lnTo>
                      <a:pt x="86" y="68"/>
                    </a:lnTo>
                    <a:lnTo>
                      <a:pt x="83" y="55"/>
                    </a:lnTo>
                    <a:lnTo>
                      <a:pt x="108" y="12"/>
                    </a:lnTo>
                    <a:lnTo>
                      <a:pt x="308" y="0"/>
                    </a:lnTo>
                    <a:lnTo>
                      <a:pt x="317" y="10"/>
                    </a:lnTo>
                    <a:lnTo>
                      <a:pt x="308" y="356"/>
                    </a:lnTo>
                    <a:lnTo>
                      <a:pt x="330" y="523"/>
                    </a:lnTo>
                    <a:lnTo>
                      <a:pt x="322" y="531"/>
                    </a:lnTo>
                    <a:lnTo>
                      <a:pt x="280" y="521"/>
                    </a:lnTo>
                    <a:lnTo>
                      <a:pt x="215" y="557"/>
                    </a:lnTo>
                    <a:lnTo>
                      <a:pt x="183" y="504"/>
                    </a:lnTo>
                    <a:lnTo>
                      <a:pt x="188" y="465"/>
                    </a:lnTo>
                    <a:lnTo>
                      <a:pt x="0" y="473"/>
                    </a:lnTo>
                    <a:lnTo>
                      <a:pt x="23" y="389"/>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4" name="Freeform 116"/>
              <p:cNvSpPr>
                <a:spLocks/>
              </p:cNvSpPr>
              <p:nvPr/>
            </p:nvSpPr>
            <p:spPr bwMode="auto">
              <a:xfrm>
                <a:off x="3918" y="2381"/>
                <a:ext cx="334" cy="534"/>
              </a:xfrm>
              <a:custGeom>
                <a:avLst/>
                <a:gdLst>
                  <a:gd name="T0" fmla="*/ 8 w 354"/>
                  <a:gd name="T1" fmla="*/ 26 h 562"/>
                  <a:gd name="T2" fmla="*/ 0 w 354"/>
                  <a:gd name="T3" fmla="*/ 307 h 562"/>
                  <a:gd name="T4" fmla="*/ 18 w 354"/>
                  <a:gd name="T5" fmla="*/ 444 h 562"/>
                  <a:gd name="T6" fmla="*/ 38 w 354"/>
                  <a:gd name="T7" fmla="*/ 449 h 562"/>
                  <a:gd name="T8" fmla="*/ 55 w 354"/>
                  <a:gd name="T9" fmla="*/ 439 h 562"/>
                  <a:gd name="T10" fmla="*/ 65 w 354"/>
                  <a:gd name="T11" fmla="*/ 449 h 562"/>
                  <a:gd name="T12" fmla="*/ 50 w 354"/>
                  <a:gd name="T13" fmla="*/ 458 h 562"/>
                  <a:gd name="T14" fmla="*/ 88 w 354"/>
                  <a:gd name="T15" fmla="*/ 448 h 562"/>
                  <a:gd name="T16" fmla="*/ 96 w 354"/>
                  <a:gd name="T17" fmla="*/ 435 h 562"/>
                  <a:gd name="T18" fmla="*/ 92 w 354"/>
                  <a:gd name="T19" fmla="*/ 428 h 562"/>
                  <a:gd name="T20" fmla="*/ 93 w 354"/>
                  <a:gd name="T21" fmla="*/ 416 h 562"/>
                  <a:gd name="T22" fmla="*/ 75 w 354"/>
                  <a:gd name="T23" fmla="*/ 399 h 562"/>
                  <a:gd name="T24" fmla="*/ 75 w 354"/>
                  <a:gd name="T25" fmla="*/ 385 h 562"/>
                  <a:gd name="T26" fmla="*/ 280 w 354"/>
                  <a:gd name="T27" fmla="*/ 367 h 562"/>
                  <a:gd name="T28" fmla="*/ 263 w 354"/>
                  <a:gd name="T29" fmla="*/ 294 h 562"/>
                  <a:gd name="T30" fmla="*/ 275 w 354"/>
                  <a:gd name="T31" fmla="*/ 250 h 562"/>
                  <a:gd name="T32" fmla="*/ 248 w 354"/>
                  <a:gd name="T33" fmla="*/ 193 h 562"/>
                  <a:gd name="T34" fmla="*/ 195 w 354"/>
                  <a:gd name="T35" fmla="*/ 0 h 562"/>
                  <a:gd name="T36" fmla="*/ 0 w 354"/>
                  <a:gd name="T37" fmla="*/ 17 h 562"/>
                  <a:gd name="T38" fmla="*/ 8 w 354"/>
                  <a:gd name="T39" fmla="*/ 26 h 562"/>
                  <a:gd name="T40" fmla="*/ 8 w 354"/>
                  <a:gd name="T41" fmla="*/ 26 h 5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4"/>
                  <a:gd name="T64" fmla="*/ 0 h 562"/>
                  <a:gd name="T65" fmla="*/ 354 w 354"/>
                  <a:gd name="T66" fmla="*/ 562 h 5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4" h="562">
                    <a:moveTo>
                      <a:pt x="9" y="31"/>
                    </a:moveTo>
                    <a:lnTo>
                      <a:pt x="0" y="377"/>
                    </a:lnTo>
                    <a:lnTo>
                      <a:pt x="22" y="544"/>
                    </a:lnTo>
                    <a:lnTo>
                      <a:pt x="47" y="551"/>
                    </a:lnTo>
                    <a:lnTo>
                      <a:pt x="69" y="538"/>
                    </a:lnTo>
                    <a:lnTo>
                      <a:pt x="82" y="551"/>
                    </a:lnTo>
                    <a:lnTo>
                      <a:pt x="63" y="562"/>
                    </a:lnTo>
                    <a:lnTo>
                      <a:pt x="111" y="549"/>
                    </a:lnTo>
                    <a:lnTo>
                      <a:pt x="121" y="534"/>
                    </a:lnTo>
                    <a:lnTo>
                      <a:pt x="115" y="525"/>
                    </a:lnTo>
                    <a:lnTo>
                      <a:pt x="118" y="510"/>
                    </a:lnTo>
                    <a:lnTo>
                      <a:pt x="95" y="489"/>
                    </a:lnTo>
                    <a:lnTo>
                      <a:pt x="95" y="471"/>
                    </a:lnTo>
                    <a:lnTo>
                      <a:pt x="354" y="449"/>
                    </a:lnTo>
                    <a:lnTo>
                      <a:pt x="333" y="360"/>
                    </a:lnTo>
                    <a:lnTo>
                      <a:pt x="346" y="306"/>
                    </a:lnTo>
                    <a:lnTo>
                      <a:pt x="314" y="237"/>
                    </a:lnTo>
                    <a:lnTo>
                      <a:pt x="246" y="0"/>
                    </a:lnTo>
                    <a:lnTo>
                      <a:pt x="0" y="21"/>
                    </a:lnTo>
                    <a:lnTo>
                      <a:pt x="9" y="31"/>
                    </a:lnTo>
                    <a:close/>
                  </a:path>
                </a:pathLst>
              </a:custGeom>
              <a:solidFill>
                <a:srgbClr val="FFFFFF"/>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5" name="Freeform 117"/>
              <p:cNvSpPr>
                <a:spLocks/>
              </p:cNvSpPr>
              <p:nvPr/>
            </p:nvSpPr>
            <p:spPr bwMode="auto">
              <a:xfrm>
                <a:off x="4150" y="2354"/>
                <a:ext cx="473" cy="487"/>
              </a:xfrm>
              <a:custGeom>
                <a:avLst/>
                <a:gdLst>
                  <a:gd name="T0" fmla="*/ 55 w 500"/>
                  <a:gd name="T1" fmla="*/ 216 h 513"/>
                  <a:gd name="T2" fmla="*/ 80 w 500"/>
                  <a:gd name="T3" fmla="*/ 272 h 513"/>
                  <a:gd name="T4" fmla="*/ 70 w 500"/>
                  <a:gd name="T5" fmla="*/ 315 h 513"/>
                  <a:gd name="T6" fmla="*/ 86 w 500"/>
                  <a:gd name="T7" fmla="*/ 388 h 513"/>
                  <a:gd name="T8" fmla="*/ 102 w 500"/>
                  <a:gd name="T9" fmla="*/ 412 h 513"/>
                  <a:gd name="T10" fmla="*/ 317 w 500"/>
                  <a:gd name="T11" fmla="*/ 400 h 513"/>
                  <a:gd name="T12" fmla="*/ 320 w 500"/>
                  <a:gd name="T13" fmla="*/ 414 h 513"/>
                  <a:gd name="T14" fmla="*/ 332 w 500"/>
                  <a:gd name="T15" fmla="*/ 417 h 513"/>
                  <a:gd name="T16" fmla="*/ 326 w 500"/>
                  <a:gd name="T17" fmla="*/ 381 h 513"/>
                  <a:gd name="T18" fmla="*/ 336 w 500"/>
                  <a:gd name="T19" fmla="*/ 372 h 513"/>
                  <a:gd name="T20" fmla="*/ 367 w 500"/>
                  <a:gd name="T21" fmla="*/ 379 h 513"/>
                  <a:gd name="T22" fmla="*/ 372 w 500"/>
                  <a:gd name="T23" fmla="*/ 353 h 513"/>
                  <a:gd name="T24" fmla="*/ 369 w 500"/>
                  <a:gd name="T25" fmla="*/ 321 h 513"/>
                  <a:gd name="T26" fmla="*/ 381 w 500"/>
                  <a:gd name="T27" fmla="*/ 312 h 513"/>
                  <a:gd name="T28" fmla="*/ 400 w 500"/>
                  <a:gd name="T29" fmla="*/ 248 h 513"/>
                  <a:gd name="T30" fmla="*/ 388 w 500"/>
                  <a:gd name="T31" fmla="*/ 246 h 513"/>
                  <a:gd name="T32" fmla="*/ 336 w 500"/>
                  <a:gd name="T33" fmla="*/ 164 h 513"/>
                  <a:gd name="T34" fmla="*/ 223 w 500"/>
                  <a:gd name="T35" fmla="*/ 62 h 513"/>
                  <a:gd name="T36" fmla="*/ 174 w 500"/>
                  <a:gd name="T37" fmla="*/ 29 h 513"/>
                  <a:gd name="T38" fmla="*/ 190 w 500"/>
                  <a:gd name="T39" fmla="*/ 0 h 513"/>
                  <a:gd name="T40" fmla="*/ 98 w 500"/>
                  <a:gd name="T41" fmla="*/ 11 h 513"/>
                  <a:gd name="T42" fmla="*/ 0 w 500"/>
                  <a:gd name="T43" fmla="*/ 25 h 513"/>
                  <a:gd name="T44" fmla="*/ 55 w 500"/>
                  <a:gd name="T45" fmla="*/ 216 h 513"/>
                  <a:gd name="T46" fmla="*/ 55 w 500"/>
                  <a:gd name="T47" fmla="*/ 216 h 5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00"/>
                  <a:gd name="T73" fmla="*/ 0 h 513"/>
                  <a:gd name="T74" fmla="*/ 500 w 500"/>
                  <a:gd name="T75" fmla="*/ 513 h 5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00" h="513">
                    <a:moveTo>
                      <a:pt x="68" y="266"/>
                    </a:moveTo>
                    <a:lnTo>
                      <a:pt x="100" y="335"/>
                    </a:lnTo>
                    <a:lnTo>
                      <a:pt x="87" y="389"/>
                    </a:lnTo>
                    <a:lnTo>
                      <a:pt x="108" y="478"/>
                    </a:lnTo>
                    <a:lnTo>
                      <a:pt x="128" y="507"/>
                    </a:lnTo>
                    <a:lnTo>
                      <a:pt x="395" y="492"/>
                    </a:lnTo>
                    <a:lnTo>
                      <a:pt x="398" y="510"/>
                    </a:lnTo>
                    <a:lnTo>
                      <a:pt x="414" y="513"/>
                    </a:lnTo>
                    <a:lnTo>
                      <a:pt x="408" y="469"/>
                    </a:lnTo>
                    <a:lnTo>
                      <a:pt x="419" y="458"/>
                    </a:lnTo>
                    <a:lnTo>
                      <a:pt x="458" y="466"/>
                    </a:lnTo>
                    <a:lnTo>
                      <a:pt x="464" y="435"/>
                    </a:lnTo>
                    <a:lnTo>
                      <a:pt x="460" y="395"/>
                    </a:lnTo>
                    <a:lnTo>
                      <a:pt x="476" y="384"/>
                    </a:lnTo>
                    <a:lnTo>
                      <a:pt x="500" y="306"/>
                    </a:lnTo>
                    <a:lnTo>
                      <a:pt x="484" y="303"/>
                    </a:lnTo>
                    <a:lnTo>
                      <a:pt x="419" y="202"/>
                    </a:lnTo>
                    <a:lnTo>
                      <a:pt x="278" y="76"/>
                    </a:lnTo>
                    <a:lnTo>
                      <a:pt x="217" y="37"/>
                    </a:lnTo>
                    <a:lnTo>
                      <a:pt x="238" y="0"/>
                    </a:lnTo>
                    <a:lnTo>
                      <a:pt x="123" y="15"/>
                    </a:lnTo>
                    <a:lnTo>
                      <a:pt x="0" y="29"/>
                    </a:lnTo>
                    <a:lnTo>
                      <a:pt x="68" y="266"/>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6" name="Freeform 118"/>
              <p:cNvSpPr>
                <a:spLocks/>
              </p:cNvSpPr>
              <p:nvPr/>
            </p:nvSpPr>
            <p:spPr bwMode="auto">
              <a:xfrm>
                <a:off x="4008" y="2789"/>
                <a:ext cx="798" cy="593"/>
              </a:xfrm>
              <a:custGeom>
                <a:avLst/>
                <a:gdLst>
                  <a:gd name="T0" fmla="*/ 0 w 844"/>
                  <a:gd name="T1" fmla="*/ 49 h 623"/>
                  <a:gd name="T2" fmla="*/ 19 w 844"/>
                  <a:gd name="T3" fmla="*/ 66 h 623"/>
                  <a:gd name="T4" fmla="*/ 16 w 844"/>
                  <a:gd name="T5" fmla="*/ 79 h 623"/>
                  <a:gd name="T6" fmla="*/ 22 w 844"/>
                  <a:gd name="T7" fmla="*/ 86 h 623"/>
                  <a:gd name="T8" fmla="*/ 12 w 844"/>
                  <a:gd name="T9" fmla="*/ 99 h 623"/>
                  <a:gd name="T10" fmla="*/ 92 w 844"/>
                  <a:gd name="T11" fmla="*/ 70 h 623"/>
                  <a:gd name="T12" fmla="*/ 193 w 844"/>
                  <a:gd name="T13" fmla="*/ 135 h 623"/>
                  <a:gd name="T14" fmla="*/ 275 w 844"/>
                  <a:gd name="T15" fmla="*/ 90 h 623"/>
                  <a:gd name="T16" fmla="*/ 323 w 844"/>
                  <a:gd name="T17" fmla="*/ 101 h 623"/>
                  <a:gd name="T18" fmla="*/ 385 w 844"/>
                  <a:gd name="T19" fmla="*/ 162 h 623"/>
                  <a:gd name="T20" fmla="*/ 407 w 844"/>
                  <a:gd name="T21" fmla="*/ 162 h 623"/>
                  <a:gd name="T22" fmla="*/ 426 w 844"/>
                  <a:gd name="T23" fmla="*/ 205 h 623"/>
                  <a:gd name="T24" fmla="*/ 420 w 844"/>
                  <a:gd name="T25" fmla="*/ 286 h 623"/>
                  <a:gd name="T26" fmla="*/ 435 w 844"/>
                  <a:gd name="T27" fmla="*/ 295 h 623"/>
                  <a:gd name="T28" fmla="*/ 437 w 844"/>
                  <a:gd name="T29" fmla="*/ 281 h 623"/>
                  <a:gd name="T30" fmla="*/ 458 w 844"/>
                  <a:gd name="T31" fmla="*/ 281 h 623"/>
                  <a:gd name="T32" fmla="*/ 437 w 844"/>
                  <a:gd name="T33" fmla="*/ 319 h 623"/>
                  <a:gd name="T34" fmla="*/ 489 w 844"/>
                  <a:gd name="T35" fmla="*/ 371 h 623"/>
                  <a:gd name="T36" fmla="*/ 497 w 844"/>
                  <a:gd name="T37" fmla="*/ 358 h 623"/>
                  <a:gd name="T38" fmla="*/ 501 w 844"/>
                  <a:gd name="T39" fmla="*/ 395 h 623"/>
                  <a:gd name="T40" fmla="*/ 518 w 844"/>
                  <a:gd name="T41" fmla="*/ 404 h 623"/>
                  <a:gd name="T42" fmla="*/ 535 w 844"/>
                  <a:gd name="T43" fmla="*/ 448 h 623"/>
                  <a:gd name="T44" fmla="*/ 553 w 844"/>
                  <a:gd name="T45" fmla="*/ 448 h 623"/>
                  <a:gd name="T46" fmla="*/ 594 w 844"/>
                  <a:gd name="T47" fmla="*/ 490 h 623"/>
                  <a:gd name="T48" fmla="*/ 615 w 844"/>
                  <a:gd name="T49" fmla="*/ 493 h 623"/>
                  <a:gd name="T50" fmla="*/ 615 w 844"/>
                  <a:gd name="T51" fmla="*/ 500 h 623"/>
                  <a:gd name="T52" fmla="*/ 599 w 844"/>
                  <a:gd name="T53" fmla="*/ 511 h 623"/>
                  <a:gd name="T54" fmla="*/ 633 w 844"/>
                  <a:gd name="T55" fmla="*/ 506 h 623"/>
                  <a:gd name="T56" fmla="*/ 656 w 844"/>
                  <a:gd name="T57" fmla="*/ 497 h 623"/>
                  <a:gd name="T58" fmla="*/ 668 w 844"/>
                  <a:gd name="T59" fmla="*/ 438 h 623"/>
                  <a:gd name="T60" fmla="*/ 675 w 844"/>
                  <a:gd name="T61" fmla="*/ 440 h 623"/>
                  <a:gd name="T62" fmla="*/ 668 w 844"/>
                  <a:gd name="T63" fmla="*/ 358 h 623"/>
                  <a:gd name="T64" fmla="*/ 660 w 844"/>
                  <a:gd name="T65" fmla="*/ 332 h 623"/>
                  <a:gd name="T66" fmla="*/ 587 w 844"/>
                  <a:gd name="T67" fmla="*/ 214 h 623"/>
                  <a:gd name="T68" fmla="*/ 531 w 844"/>
                  <a:gd name="T69" fmla="*/ 101 h 623"/>
                  <a:gd name="T70" fmla="*/ 495 w 844"/>
                  <a:gd name="T71" fmla="*/ 10 h 623"/>
                  <a:gd name="T72" fmla="*/ 487 w 844"/>
                  <a:gd name="T73" fmla="*/ 8 h 623"/>
                  <a:gd name="T74" fmla="*/ 456 w 844"/>
                  <a:gd name="T75" fmla="*/ 0 h 623"/>
                  <a:gd name="T76" fmla="*/ 447 w 844"/>
                  <a:gd name="T77" fmla="*/ 10 h 623"/>
                  <a:gd name="T78" fmla="*/ 451 w 844"/>
                  <a:gd name="T79" fmla="*/ 45 h 623"/>
                  <a:gd name="T80" fmla="*/ 439 w 844"/>
                  <a:gd name="T81" fmla="*/ 43 h 623"/>
                  <a:gd name="T82" fmla="*/ 436 w 844"/>
                  <a:gd name="T83" fmla="*/ 28 h 623"/>
                  <a:gd name="T84" fmla="*/ 223 w 844"/>
                  <a:gd name="T85" fmla="*/ 41 h 623"/>
                  <a:gd name="T86" fmla="*/ 207 w 844"/>
                  <a:gd name="T87" fmla="*/ 16 h 623"/>
                  <a:gd name="T88" fmla="*/ 0 w 844"/>
                  <a:gd name="T89" fmla="*/ 34 h 623"/>
                  <a:gd name="T90" fmla="*/ 0 w 844"/>
                  <a:gd name="T91" fmla="*/ 49 h 623"/>
                  <a:gd name="T92" fmla="*/ 0 w 844"/>
                  <a:gd name="T93" fmla="*/ 49 h 6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44"/>
                  <a:gd name="T142" fmla="*/ 0 h 623"/>
                  <a:gd name="T143" fmla="*/ 844 w 844"/>
                  <a:gd name="T144" fmla="*/ 623 h 62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44" h="623">
                    <a:moveTo>
                      <a:pt x="0" y="60"/>
                    </a:moveTo>
                    <a:lnTo>
                      <a:pt x="23" y="81"/>
                    </a:lnTo>
                    <a:lnTo>
                      <a:pt x="20" y="96"/>
                    </a:lnTo>
                    <a:lnTo>
                      <a:pt x="26" y="105"/>
                    </a:lnTo>
                    <a:lnTo>
                      <a:pt x="16" y="120"/>
                    </a:lnTo>
                    <a:lnTo>
                      <a:pt x="115" y="86"/>
                    </a:lnTo>
                    <a:lnTo>
                      <a:pt x="241" y="165"/>
                    </a:lnTo>
                    <a:lnTo>
                      <a:pt x="345" y="110"/>
                    </a:lnTo>
                    <a:lnTo>
                      <a:pt x="405" y="123"/>
                    </a:lnTo>
                    <a:lnTo>
                      <a:pt x="481" y="198"/>
                    </a:lnTo>
                    <a:lnTo>
                      <a:pt x="509" y="198"/>
                    </a:lnTo>
                    <a:lnTo>
                      <a:pt x="533" y="249"/>
                    </a:lnTo>
                    <a:lnTo>
                      <a:pt x="526" y="348"/>
                    </a:lnTo>
                    <a:lnTo>
                      <a:pt x="544" y="359"/>
                    </a:lnTo>
                    <a:lnTo>
                      <a:pt x="547" y="342"/>
                    </a:lnTo>
                    <a:lnTo>
                      <a:pt x="572" y="342"/>
                    </a:lnTo>
                    <a:lnTo>
                      <a:pt x="547" y="389"/>
                    </a:lnTo>
                    <a:lnTo>
                      <a:pt x="612" y="453"/>
                    </a:lnTo>
                    <a:lnTo>
                      <a:pt x="622" y="436"/>
                    </a:lnTo>
                    <a:lnTo>
                      <a:pt x="627" y="481"/>
                    </a:lnTo>
                    <a:lnTo>
                      <a:pt x="648" y="491"/>
                    </a:lnTo>
                    <a:lnTo>
                      <a:pt x="670" y="546"/>
                    </a:lnTo>
                    <a:lnTo>
                      <a:pt x="693" y="546"/>
                    </a:lnTo>
                    <a:lnTo>
                      <a:pt x="742" y="597"/>
                    </a:lnTo>
                    <a:lnTo>
                      <a:pt x="769" y="601"/>
                    </a:lnTo>
                    <a:lnTo>
                      <a:pt x="769" y="609"/>
                    </a:lnTo>
                    <a:lnTo>
                      <a:pt x="750" y="623"/>
                    </a:lnTo>
                    <a:lnTo>
                      <a:pt x="793" y="617"/>
                    </a:lnTo>
                    <a:lnTo>
                      <a:pt x="821" y="605"/>
                    </a:lnTo>
                    <a:lnTo>
                      <a:pt x="836" y="533"/>
                    </a:lnTo>
                    <a:lnTo>
                      <a:pt x="844" y="536"/>
                    </a:lnTo>
                    <a:lnTo>
                      <a:pt x="837" y="436"/>
                    </a:lnTo>
                    <a:lnTo>
                      <a:pt x="826" y="406"/>
                    </a:lnTo>
                    <a:lnTo>
                      <a:pt x="735" y="261"/>
                    </a:lnTo>
                    <a:lnTo>
                      <a:pt x="664" y="123"/>
                    </a:lnTo>
                    <a:lnTo>
                      <a:pt x="620" y="10"/>
                    </a:lnTo>
                    <a:lnTo>
                      <a:pt x="609" y="8"/>
                    </a:lnTo>
                    <a:lnTo>
                      <a:pt x="570" y="0"/>
                    </a:lnTo>
                    <a:lnTo>
                      <a:pt x="559" y="11"/>
                    </a:lnTo>
                    <a:lnTo>
                      <a:pt x="565" y="55"/>
                    </a:lnTo>
                    <a:lnTo>
                      <a:pt x="549" y="52"/>
                    </a:lnTo>
                    <a:lnTo>
                      <a:pt x="546" y="34"/>
                    </a:lnTo>
                    <a:lnTo>
                      <a:pt x="279" y="49"/>
                    </a:lnTo>
                    <a:lnTo>
                      <a:pt x="259" y="20"/>
                    </a:lnTo>
                    <a:lnTo>
                      <a:pt x="0" y="42"/>
                    </a:lnTo>
                    <a:lnTo>
                      <a:pt x="0" y="6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7" name="Freeform 119"/>
              <p:cNvSpPr>
                <a:spLocks/>
              </p:cNvSpPr>
              <p:nvPr/>
            </p:nvSpPr>
            <p:spPr bwMode="auto">
              <a:xfrm>
                <a:off x="4137" y="1568"/>
                <a:ext cx="367" cy="408"/>
              </a:xfrm>
              <a:custGeom>
                <a:avLst/>
                <a:gdLst>
                  <a:gd name="T0" fmla="*/ 0 w 390"/>
                  <a:gd name="T1" fmla="*/ 64 h 428"/>
                  <a:gd name="T2" fmla="*/ 25 w 390"/>
                  <a:gd name="T3" fmla="*/ 309 h 428"/>
                  <a:gd name="T4" fmla="*/ 65 w 390"/>
                  <a:gd name="T5" fmla="*/ 314 h 428"/>
                  <a:gd name="T6" fmla="*/ 112 w 390"/>
                  <a:gd name="T7" fmla="*/ 342 h 428"/>
                  <a:gd name="T8" fmla="*/ 145 w 390"/>
                  <a:gd name="T9" fmla="*/ 340 h 428"/>
                  <a:gd name="T10" fmla="*/ 161 w 390"/>
                  <a:gd name="T11" fmla="*/ 329 h 428"/>
                  <a:gd name="T12" fmla="*/ 198 w 390"/>
                  <a:gd name="T13" fmla="*/ 354 h 428"/>
                  <a:gd name="T14" fmla="*/ 220 w 390"/>
                  <a:gd name="T15" fmla="*/ 334 h 428"/>
                  <a:gd name="T16" fmla="*/ 225 w 390"/>
                  <a:gd name="T17" fmla="*/ 295 h 428"/>
                  <a:gd name="T18" fmla="*/ 240 w 390"/>
                  <a:gd name="T19" fmla="*/ 303 h 428"/>
                  <a:gd name="T20" fmla="*/ 247 w 390"/>
                  <a:gd name="T21" fmla="*/ 271 h 428"/>
                  <a:gd name="T22" fmla="*/ 300 w 390"/>
                  <a:gd name="T23" fmla="*/ 224 h 428"/>
                  <a:gd name="T24" fmla="*/ 308 w 390"/>
                  <a:gd name="T25" fmla="*/ 148 h 428"/>
                  <a:gd name="T26" fmla="*/ 303 w 390"/>
                  <a:gd name="T27" fmla="*/ 133 h 428"/>
                  <a:gd name="T28" fmla="*/ 312 w 390"/>
                  <a:gd name="T29" fmla="*/ 124 h 428"/>
                  <a:gd name="T30" fmla="*/ 292 w 390"/>
                  <a:gd name="T31" fmla="*/ 0 h 428"/>
                  <a:gd name="T32" fmla="*/ 240 w 390"/>
                  <a:gd name="T33" fmla="*/ 29 h 428"/>
                  <a:gd name="T34" fmla="*/ 212 w 390"/>
                  <a:gd name="T35" fmla="*/ 57 h 428"/>
                  <a:gd name="T36" fmla="*/ 193 w 390"/>
                  <a:gd name="T37" fmla="*/ 59 h 428"/>
                  <a:gd name="T38" fmla="*/ 164 w 390"/>
                  <a:gd name="T39" fmla="*/ 74 h 428"/>
                  <a:gd name="T40" fmla="*/ 95 w 390"/>
                  <a:gd name="T41" fmla="*/ 50 h 428"/>
                  <a:gd name="T42" fmla="*/ 0 w 390"/>
                  <a:gd name="T43" fmla="*/ 64 h 428"/>
                  <a:gd name="T44" fmla="*/ 0 w 390"/>
                  <a:gd name="T45" fmla="*/ 64 h 4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0"/>
                  <a:gd name="T70" fmla="*/ 0 h 428"/>
                  <a:gd name="T71" fmla="*/ 390 w 390"/>
                  <a:gd name="T72" fmla="*/ 428 h 42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0" h="428">
                    <a:moveTo>
                      <a:pt x="0" y="77"/>
                    </a:moveTo>
                    <a:lnTo>
                      <a:pt x="32" y="375"/>
                    </a:lnTo>
                    <a:lnTo>
                      <a:pt x="81" y="380"/>
                    </a:lnTo>
                    <a:lnTo>
                      <a:pt x="139" y="414"/>
                    </a:lnTo>
                    <a:lnTo>
                      <a:pt x="181" y="412"/>
                    </a:lnTo>
                    <a:lnTo>
                      <a:pt x="201" y="399"/>
                    </a:lnTo>
                    <a:lnTo>
                      <a:pt x="247" y="428"/>
                    </a:lnTo>
                    <a:lnTo>
                      <a:pt x="275" y="404"/>
                    </a:lnTo>
                    <a:lnTo>
                      <a:pt x="281" y="357"/>
                    </a:lnTo>
                    <a:lnTo>
                      <a:pt x="299" y="367"/>
                    </a:lnTo>
                    <a:lnTo>
                      <a:pt x="309" y="328"/>
                    </a:lnTo>
                    <a:lnTo>
                      <a:pt x="374" y="271"/>
                    </a:lnTo>
                    <a:lnTo>
                      <a:pt x="385" y="179"/>
                    </a:lnTo>
                    <a:lnTo>
                      <a:pt x="377" y="160"/>
                    </a:lnTo>
                    <a:lnTo>
                      <a:pt x="390" y="150"/>
                    </a:lnTo>
                    <a:lnTo>
                      <a:pt x="366" y="0"/>
                    </a:lnTo>
                    <a:lnTo>
                      <a:pt x="299" y="34"/>
                    </a:lnTo>
                    <a:lnTo>
                      <a:pt x="265" y="69"/>
                    </a:lnTo>
                    <a:lnTo>
                      <a:pt x="241" y="71"/>
                    </a:lnTo>
                    <a:lnTo>
                      <a:pt x="204" y="90"/>
                    </a:lnTo>
                    <a:lnTo>
                      <a:pt x="118" y="61"/>
                    </a:lnTo>
                    <a:lnTo>
                      <a:pt x="0" y="77"/>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8" name="Freeform 120"/>
              <p:cNvSpPr>
                <a:spLocks/>
              </p:cNvSpPr>
              <p:nvPr/>
            </p:nvSpPr>
            <p:spPr bwMode="auto">
              <a:xfrm>
                <a:off x="4371" y="1712"/>
                <a:ext cx="392" cy="382"/>
              </a:xfrm>
              <a:custGeom>
                <a:avLst/>
                <a:gdLst>
                  <a:gd name="T0" fmla="*/ 0 w 417"/>
                  <a:gd name="T1" fmla="*/ 225 h 403"/>
                  <a:gd name="T2" fmla="*/ 11 w 417"/>
                  <a:gd name="T3" fmla="*/ 269 h 403"/>
                  <a:gd name="T4" fmla="*/ 54 w 417"/>
                  <a:gd name="T5" fmla="*/ 301 h 403"/>
                  <a:gd name="T6" fmla="*/ 75 w 417"/>
                  <a:gd name="T7" fmla="*/ 325 h 403"/>
                  <a:gd name="T8" fmla="*/ 138 w 417"/>
                  <a:gd name="T9" fmla="*/ 300 h 403"/>
                  <a:gd name="T10" fmla="*/ 166 w 417"/>
                  <a:gd name="T11" fmla="*/ 296 h 403"/>
                  <a:gd name="T12" fmla="*/ 182 w 417"/>
                  <a:gd name="T13" fmla="*/ 276 h 403"/>
                  <a:gd name="T14" fmla="*/ 207 w 417"/>
                  <a:gd name="T15" fmla="*/ 178 h 403"/>
                  <a:gd name="T16" fmla="*/ 234 w 417"/>
                  <a:gd name="T17" fmla="*/ 190 h 403"/>
                  <a:gd name="T18" fmla="*/ 284 w 417"/>
                  <a:gd name="T19" fmla="*/ 84 h 403"/>
                  <a:gd name="T20" fmla="*/ 325 w 417"/>
                  <a:gd name="T21" fmla="*/ 106 h 403"/>
                  <a:gd name="T22" fmla="*/ 332 w 417"/>
                  <a:gd name="T23" fmla="*/ 88 h 403"/>
                  <a:gd name="T24" fmla="*/ 303 w 417"/>
                  <a:gd name="T25" fmla="*/ 64 h 403"/>
                  <a:gd name="T26" fmla="*/ 283 w 417"/>
                  <a:gd name="T27" fmla="*/ 67 h 403"/>
                  <a:gd name="T28" fmla="*/ 274 w 417"/>
                  <a:gd name="T29" fmla="*/ 78 h 403"/>
                  <a:gd name="T30" fmla="*/ 234 w 417"/>
                  <a:gd name="T31" fmla="*/ 90 h 403"/>
                  <a:gd name="T32" fmla="*/ 208 w 417"/>
                  <a:gd name="T33" fmla="*/ 118 h 403"/>
                  <a:gd name="T34" fmla="*/ 200 w 417"/>
                  <a:gd name="T35" fmla="*/ 74 h 403"/>
                  <a:gd name="T36" fmla="*/ 128 w 417"/>
                  <a:gd name="T37" fmla="*/ 85 h 403"/>
                  <a:gd name="T38" fmla="*/ 114 w 417"/>
                  <a:gd name="T39" fmla="*/ 0 h 403"/>
                  <a:gd name="T40" fmla="*/ 104 w 417"/>
                  <a:gd name="T41" fmla="*/ 9 h 403"/>
                  <a:gd name="T42" fmla="*/ 110 w 417"/>
                  <a:gd name="T43" fmla="*/ 24 h 403"/>
                  <a:gd name="T44" fmla="*/ 101 w 417"/>
                  <a:gd name="T45" fmla="*/ 98 h 403"/>
                  <a:gd name="T46" fmla="*/ 50 w 417"/>
                  <a:gd name="T47" fmla="*/ 144 h 403"/>
                  <a:gd name="T48" fmla="*/ 41 w 417"/>
                  <a:gd name="T49" fmla="*/ 175 h 403"/>
                  <a:gd name="T50" fmla="*/ 26 w 417"/>
                  <a:gd name="T51" fmla="*/ 167 h 403"/>
                  <a:gd name="T52" fmla="*/ 23 w 417"/>
                  <a:gd name="T53" fmla="*/ 205 h 403"/>
                  <a:gd name="T54" fmla="*/ 0 w 417"/>
                  <a:gd name="T55" fmla="*/ 225 h 403"/>
                  <a:gd name="T56" fmla="*/ 0 w 417"/>
                  <a:gd name="T57" fmla="*/ 225 h 403"/>
                  <a:gd name="T58" fmla="*/ 0 w 417"/>
                  <a:gd name="T59" fmla="*/ 225 h 4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7"/>
                  <a:gd name="T91" fmla="*/ 0 h 403"/>
                  <a:gd name="T92" fmla="*/ 417 w 417"/>
                  <a:gd name="T93" fmla="*/ 403 h 4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7" h="403">
                    <a:moveTo>
                      <a:pt x="0" y="278"/>
                    </a:moveTo>
                    <a:lnTo>
                      <a:pt x="15" y="334"/>
                    </a:lnTo>
                    <a:lnTo>
                      <a:pt x="68" y="372"/>
                    </a:lnTo>
                    <a:lnTo>
                      <a:pt x="94" y="403"/>
                    </a:lnTo>
                    <a:lnTo>
                      <a:pt x="174" y="371"/>
                    </a:lnTo>
                    <a:lnTo>
                      <a:pt x="209" y="366"/>
                    </a:lnTo>
                    <a:lnTo>
                      <a:pt x="229" y="342"/>
                    </a:lnTo>
                    <a:lnTo>
                      <a:pt x="260" y="220"/>
                    </a:lnTo>
                    <a:lnTo>
                      <a:pt x="294" y="235"/>
                    </a:lnTo>
                    <a:lnTo>
                      <a:pt x="358" y="104"/>
                    </a:lnTo>
                    <a:lnTo>
                      <a:pt x="408" y="131"/>
                    </a:lnTo>
                    <a:lnTo>
                      <a:pt x="417" y="109"/>
                    </a:lnTo>
                    <a:lnTo>
                      <a:pt x="381" y="79"/>
                    </a:lnTo>
                    <a:lnTo>
                      <a:pt x="353" y="83"/>
                    </a:lnTo>
                    <a:lnTo>
                      <a:pt x="344" y="97"/>
                    </a:lnTo>
                    <a:lnTo>
                      <a:pt x="294" y="112"/>
                    </a:lnTo>
                    <a:lnTo>
                      <a:pt x="261" y="147"/>
                    </a:lnTo>
                    <a:lnTo>
                      <a:pt x="251" y="91"/>
                    </a:lnTo>
                    <a:lnTo>
                      <a:pt x="161" y="105"/>
                    </a:lnTo>
                    <a:lnTo>
                      <a:pt x="143" y="0"/>
                    </a:lnTo>
                    <a:lnTo>
                      <a:pt x="130" y="10"/>
                    </a:lnTo>
                    <a:lnTo>
                      <a:pt x="138" y="29"/>
                    </a:lnTo>
                    <a:lnTo>
                      <a:pt x="127" y="121"/>
                    </a:lnTo>
                    <a:lnTo>
                      <a:pt x="62" y="178"/>
                    </a:lnTo>
                    <a:lnTo>
                      <a:pt x="52" y="217"/>
                    </a:lnTo>
                    <a:lnTo>
                      <a:pt x="34" y="207"/>
                    </a:lnTo>
                    <a:lnTo>
                      <a:pt x="28" y="254"/>
                    </a:lnTo>
                    <a:lnTo>
                      <a:pt x="0" y="27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29" name="Freeform 121"/>
              <p:cNvSpPr>
                <a:spLocks/>
              </p:cNvSpPr>
              <p:nvPr/>
            </p:nvSpPr>
            <p:spPr bwMode="auto">
              <a:xfrm>
                <a:off x="4609" y="1739"/>
                <a:ext cx="400" cy="194"/>
              </a:xfrm>
              <a:custGeom>
                <a:avLst/>
                <a:gdLst>
                  <a:gd name="T0" fmla="*/ 0 w 423"/>
                  <a:gd name="T1" fmla="*/ 50 h 204"/>
                  <a:gd name="T2" fmla="*/ 9 w 423"/>
                  <a:gd name="T3" fmla="*/ 97 h 204"/>
                  <a:gd name="T4" fmla="*/ 35 w 423"/>
                  <a:gd name="T5" fmla="*/ 68 h 204"/>
                  <a:gd name="T6" fmla="*/ 74 w 423"/>
                  <a:gd name="T7" fmla="*/ 56 h 204"/>
                  <a:gd name="T8" fmla="*/ 81 w 423"/>
                  <a:gd name="T9" fmla="*/ 45 h 204"/>
                  <a:gd name="T10" fmla="*/ 104 w 423"/>
                  <a:gd name="T11" fmla="*/ 42 h 204"/>
                  <a:gd name="T12" fmla="*/ 132 w 423"/>
                  <a:gd name="T13" fmla="*/ 65 h 204"/>
                  <a:gd name="T14" fmla="*/ 152 w 423"/>
                  <a:gd name="T15" fmla="*/ 70 h 204"/>
                  <a:gd name="T16" fmla="*/ 188 w 423"/>
                  <a:gd name="T17" fmla="*/ 103 h 204"/>
                  <a:gd name="T18" fmla="*/ 175 w 423"/>
                  <a:gd name="T19" fmla="*/ 135 h 204"/>
                  <a:gd name="T20" fmla="*/ 180 w 423"/>
                  <a:gd name="T21" fmla="*/ 149 h 204"/>
                  <a:gd name="T22" fmla="*/ 196 w 423"/>
                  <a:gd name="T23" fmla="*/ 143 h 204"/>
                  <a:gd name="T24" fmla="*/ 210 w 423"/>
                  <a:gd name="T25" fmla="*/ 143 h 204"/>
                  <a:gd name="T26" fmla="*/ 217 w 423"/>
                  <a:gd name="T27" fmla="*/ 154 h 204"/>
                  <a:gd name="T28" fmla="*/ 235 w 423"/>
                  <a:gd name="T29" fmla="*/ 154 h 204"/>
                  <a:gd name="T30" fmla="*/ 241 w 423"/>
                  <a:gd name="T31" fmla="*/ 149 h 204"/>
                  <a:gd name="T32" fmla="*/ 231 w 423"/>
                  <a:gd name="T33" fmla="*/ 121 h 204"/>
                  <a:gd name="T34" fmla="*/ 228 w 423"/>
                  <a:gd name="T35" fmla="*/ 68 h 204"/>
                  <a:gd name="T36" fmla="*/ 215 w 423"/>
                  <a:gd name="T37" fmla="*/ 60 h 204"/>
                  <a:gd name="T38" fmla="*/ 241 w 423"/>
                  <a:gd name="T39" fmla="*/ 36 h 204"/>
                  <a:gd name="T40" fmla="*/ 242 w 423"/>
                  <a:gd name="T41" fmla="*/ 21 h 204"/>
                  <a:gd name="T42" fmla="*/ 258 w 423"/>
                  <a:gd name="T43" fmla="*/ 22 h 204"/>
                  <a:gd name="T44" fmla="*/ 238 w 423"/>
                  <a:gd name="T45" fmla="*/ 55 h 204"/>
                  <a:gd name="T46" fmla="*/ 251 w 423"/>
                  <a:gd name="T47" fmla="*/ 94 h 204"/>
                  <a:gd name="T48" fmla="*/ 255 w 423"/>
                  <a:gd name="T49" fmla="*/ 105 h 204"/>
                  <a:gd name="T50" fmla="*/ 263 w 423"/>
                  <a:gd name="T51" fmla="*/ 110 h 204"/>
                  <a:gd name="T52" fmla="*/ 248 w 423"/>
                  <a:gd name="T53" fmla="*/ 108 h 204"/>
                  <a:gd name="T54" fmla="*/ 253 w 423"/>
                  <a:gd name="T55" fmla="*/ 134 h 204"/>
                  <a:gd name="T56" fmla="*/ 280 w 423"/>
                  <a:gd name="T57" fmla="*/ 149 h 204"/>
                  <a:gd name="T58" fmla="*/ 287 w 423"/>
                  <a:gd name="T59" fmla="*/ 154 h 204"/>
                  <a:gd name="T60" fmla="*/ 294 w 423"/>
                  <a:gd name="T61" fmla="*/ 154 h 204"/>
                  <a:gd name="T62" fmla="*/ 289 w 423"/>
                  <a:gd name="T63" fmla="*/ 166 h 204"/>
                  <a:gd name="T64" fmla="*/ 323 w 423"/>
                  <a:gd name="T65" fmla="*/ 149 h 204"/>
                  <a:gd name="T66" fmla="*/ 331 w 423"/>
                  <a:gd name="T67" fmla="*/ 128 h 204"/>
                  <a:gd name="T68" fmla="*/ 338 w 423"/>
                  <a:gd name="T69" fmla="*/ 107 h 204"/>
                  <a:gd name="T70" fmla="*/ 289 w 423"/>
                  <a:gd name="T71" fmla="*/ 117 h 204"/>
                  <a:gd name="T72" fmla="*/ 258 w 423"/>
                  <a:gd name="T73" fmla="*/ 0 h 204"/>
                  <a:gd name="T74" fmla="*/ 0 w 423"/>
                  <a:gd name="T75" fmla="*/ 50 h 204"/>
                  <a:gd name="T76" fmla="*/ 0 w 423"/>
                  <a:gd name="T77" fmla="*/ 50 h 204"/>
                  <a:gd name="T78" fmla="*/ 0 w 423"/>
                  <a:gd name="T79" fmla="*/ 50 h 20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3"/>
                  <a:gd name="T121" fmla="*/ 0 h 204"/>
                  <a:gd name="T122" fmla="*/ 423 w 423"/>
                  <a:gd name="T123" fmla="*/ 204 h 20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3" h="204">
                    <a:moveTo>
                      <a:pt x="0" y="62"/>
                    </a:moveTo>
                    <a:lnTo>
                      <a:pt x="10" y="118"/>
                    </a:lnTo>
                    <a:lnTo>
                      <a:pt x="43" y="83"/>
                    </a:lnTo>
                    <a:lnTo>
                      <a:pt x="93" y="68"/>
                    </a:lnTo>
                    <a:lnTo>
                      <a:pt x="102" y="54"/>
                    </a:lnTo>
                    <a:lnTo>
                      <a:pt x="130" y="50"/>
                    </a:lnTo>
                    <a:lnTo>
                      <a:pt x="166" y="80"/>
                    </a:lnTo>
                    <a:lnTo>
                      <a:pt x="190" y="86"/>
                    </a:lnTo>
                    <a:lnTo>
                      <a:pt x="235" y="126"/>
                    </a:lnTo>
                    <a:lnTo>
                      <a:pt x="219" y="165"/>
                    </a:lnTo>
                    <a:lnTo>
                      <a:pt x="225" y="183"/>
                    </a:lnTo>
                    <a:lnTo>
                      <a:pt x="245" y="175"/>
                    </a:lnTo>
                    <a:lnTo>
                      <a:pt x="263" y="175"/>
                    </a:lnTo>
                    <a:lnTo>
                      <a:pt x="272" y="188"/>
                    </a:lnTo>
                    <a:lnTo>
                      <a:pt x="293" y="188"/>
                    </a:lnTo>
                    <a:lnTo>
                      <a:pt x="302" y="183"/>
                    </a:lnTo>
                    <a:lnTo>
                      <a:pt x="289" y="148"/>
                    </a:lnTo>
                    <a:lnTo>
                      <a:pt x="285" y="83"/>
                    </a:lnTo>
                    <a:lnTo>
                      <a:pt x="269" y="73"/>
                    </a:lnTo>
                    <a:lnTo>
                      <a:pt x="302" y="44"/>
                    </a:lnTo>
                    <a:lnTo>
                      <a:pt x="303" y="25"/>
                    </a:lnTo>
                    <a:lnTo>
                      <a:pt x="324" y="26"/>
                    </a:lnTo>
                    <a:lnTo>
                      <a:pt x="298" y="67"/>
                    </a:lnTo>
                    <a:lnTo>
                      <a:pt x="313" y="115"/>
                    </a:lnTo>
                    <a:lnTo>
                      <a:pt x="319" y="128"/>
                    </a:lnTo>
                    <a:lnTo>
                      <a:pt x="329" y="135"/>
                    </a:lnTo>
                    <a:lnTo>
                      <a:pt x="310" y="133"/>
                    </a:lnTo>
                    <a:lnTo>
                      <a:pt x="316" y="164"/>
                    </a:lnTo>
                    <a:lnTo>
                      <a:pt x="350" y="183"/>
                    </a:lnTo>
                    <a:lnTo>
                      <a:pt x="358" y="188"/>
                    </a:lnTo>
                    <a:lnTo>
                      <a:pt x="368" y="188"/>
                    </a:lnTo>
                    <a:lnTo>
                      <a:pt x="363" y="204"/>
                    </a:lnTo>
                    <a:lnTo>
                      <a:pt x="405" y="183"/>
                    </a:lnTo>
                    <a:lnTo>
                      <a:pt x="413" y="157"/>
                    </a:lnTo>
                    <a:lnTo>
                      <a:pt x="423" y="130"/>
                    </a:lnTo>
                    <a:lnTo>
                      <a:pt x="363" y="143"/>
                    </a:lnTo>
                    <a:lnTo>
                      <a:pt x="324" y="0"/>
                    </a:lnTo>
                    <a:lnTo>
                      <a:pt x="0" y="62"/>
                    </a:lnTo>
                    <a:close/>
                  </a:path>
                </a:pathLst>
              </a:custGeom>
              <a:solidFill>
                <a:srgbClr val="CC0066"/>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0" name="Freeform 122"/>
              <p:cNvSpPr>
                <a:spLocks/>
              </p:cNvSpPr>
              <p:nvPr/>
            </p:nvSpPr>
            <p:spPr bwMode="auto">
              <a:xfrm>
                <a:off x="4304" y="1810"/>
                <a:ext cx="681" cy="376"/>
              </a:xfrm>
              <a:custGeom>
                <a:avLst/>
                <a:gdLst>
                  <a:gd name="T0" fmla="*/ 54 w 719"/>
                  <a:gd name="T1" fmla="*/ 290 h 395"/>
                  <a:gd name="T2" fmla="*/ 55 w 719"/>
                  <a:gd name="T3" fmla="*/ 282 h 395"/>
                  <a:gd name="T4" fmla="*/ 91 w 719"/>
                  <a:gd name="T5" fmla="*/ 246 h 395"/>
                  <a:gd name="T6" fmla="*/ 111 w 719"/>
                  <a:gd name="T7" fmla="*/ 220 h 395"/>
                  <a:gd name="T8" fmla="*/ 132 w 719"/>
                  <a:gd name="T9" fmla="*/ 246 h 395"/>
                  <a:gd name="T10" fmla="*/ 196 w 719"/>
                  <a:gd name="T11" fmla="*/ 219 h 395"/>
                  <a:gd name="T12" fmla="*/ 224 w 719"/>
                  <a:gd name="T13" fmla="*/ 215 h 395"/>
                  <a:gd name="T14" fmla="*/ 240 w 719"/>
                  <a:gd name="T15" fmla="*/ 196 h 395"/>
                  <a:gd name="T16" fmla="*/ 265 w 719"/>
                  <a:gd name="T17" fmla="*/ 95 h 395"/>
                  <a:gd name="T18" fmla="*/ 291 w 719"/>
                  <a:gd name="T19" fmla="*/ 108 h 395"/>
                  <a:gd name="T20" fmla="*/ 343 w 719"/>
                  <a:gd name="T21" fmla="*/ 0 h 395"/>
                  <a:gd name="T22" fmla="*/ 383 w 719"/>
                  <a:gd name="T23" fmla="*/ 23 h 395"/>
                  <a:gd name="T24" fmla="*/ 391 w 719"/>
                  <a:gd name="T25" fmla="*/ 5 h 395"/>
                  <a:gd name="T26" fmla="*/ 410 w 719"/>
                  <a:gd name="T27" fmla="*/ 10 h 395"/>
                  <a:gd name="T28" fmla="*/ 445 w 719"/>
                  <a:gd name="T29" fmla="*/ 43 h 395"/>
                  <a:gd name="T30" fmla="*/ 433 w 719"/>
                  <a:gd name="T31" fmla="*/ 74 h 395"/>
                  <a:gd name="T32" fmla="*/ 437 w 719"/>
                  <a:gd name="T33" fmla="*/ 89 h 395"/>
                  <a:gd name="T34" fmla="*/ 453 w 719"/>
                  <a:gd name="T35" fmla="*/ 82 h 395"/>
                  <a:gd name="T36" fmla="*/ 464 w 719"/>
                  <a:gd name="T37" fmla="*/ 97 h 395"/>
                  <a:gd name="T38" fmla="*/ 521 w 719"/>
                  <a:gd name="T39" fmla="*/ 116 h 395"/>
                  <a:gd name="T40" fmla="*/ 469 w 719"/>
                  <a:gd name="T41" fmla="*/ 112 h 395"/>
                  <a:gd name="T42" fmla="*/ 523 w 719"/>
                  <a:gd name="T43" fmla="*/ 162 h 395"/>
                  <a:gd name="T44" fmla="*/ 490 w 719"/>
                  <a:gd name="T45" fmla="*/ 157 h 395"/>
                  <a:gd name="T46" fmla="*/ 558 w 719"/>
                  <a:gd name="T47" fmla="*/ 202 h 395"/>
                  <a:gd name="T48" fmla="*/ 575 w 719"/>
                  <a:gd name="T49" fmla="*/ 232 h 395"/>
                  <a:gd name="T50" fmla="*/ 565 w 719"/>
                  <a:gd name="T51" fmla="*/ 228 h 395"/>
                  <a:gd name="T52" fmla="*/ 561 w 719"/>
                  <a:gd name="T53" fmla="*/ 236 h 395"/>
                  <a:gd name="T54" fmla="*/ 336 w 719"/>
                  <a:gd name="T55" fmla="*/ 280 h 395"/>
                  <a:gd name="T56" fmla="*/ 148 w 719"/>
                  <a:gd name="T57" fmla="*/ 304 h 395"/>
                  <a:gd name="T58" fmla="*/ 0 w 719"/>
                  <a:gd name="T59" fmla="*/ 325 h 395"/>
                  <a:gd name="T60" fmla="*/ 54 w 719"/>
                  <a:gd name="T61" fmla="*/ 290 h 395"/>
                  <a:gd name="T62" fmla="*/ 54 w 719"/>
                  <a:gd name="T63" fmla="*/ 290 h 3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19"/>
                  <a:gd name="T97" fmla="*/ 0 h 395"/>
                  <a:gd name="T98" fmla="*/ 719 w 719"/>
                  <a:gd name="T99" fmla="*/ 395 h 39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19" h="395">
                    <a:moveTo>
                      <a:pt x="67" y="353"/>
                    </a:moveTo>
                    <a:lnTo>
                      <a:pt x="68" y="343"/>
                    </a:lnTo>
                    <a:lnTo>
                      <a:pt x="114" y="299"/>
                    </a:lnTo>
                    <a:lnTo>
                      <a:pt x="139" y="268"/>
                    </a:lnTo>
                    <a:lnTo>
                      <a:pt x="165" y="299"/>
                    </a:lnTo>
                    <a:lnTo>
                      <a:pt x="245" y="267"/>
                    </a:lnTo>
                    <a:lnTo>
                      <a:pt x="280" y="262"/>
                    </a:lnTo>
                    <a:lnTo>
                      <a:pt x="300" y="238"/>
                    </a:lnTo>
                    <a:lnTo>
                      <a:pt x="331" y="116"/>
                    </a:lnTo>
                    <a:lnTo>
                      <a:pt x="365" y="131"/>
                    </a:lnTo>
                    <a:lnTo>
                      <a:pt x="429" y="0"/>
                    </a:lnTo>
                    <a:lnTo>
                      <a:pt x="479" y="27"/>
                    </a:lnTo>
                    <a:lnTo>
                      <a:pt x="488" y="5"/>
                    </a:lnTo>
                    <a:lnTo>
                      <a:pt x="512" y="11"/>
                    </a:lnTo>
                    <a:lnTo>
                      <a:pt x="557" y="51"/>
                    </a:lnTo>
                    <a:lnTo>
                      <a:pt x="541" y="90"/>
                    </a:lnTo>
                    <a:lnTo>
                      <a:pt x="547" y="108"/>
                    </a:lnTo>
                    <a:lnTo>
                      <a:pt x="567" y="100"/>
                    </a:lnTo>
                    <a:lnTo>
                      <a:pt x="581" y="118"/>
                    </a:lnTo>
                    <a:lnTo>
                      <a:pt x="651" y="141"/>
                    </a:lnTo>
                    <a:lnTo>
                      <a:pt x="586" y="137"/>
                    </a:lnTo>
                    <a:lnTo>
                      <a:pt x="654" y="197"/>
                    </a:lnTo>
                    <a:lnTo>
                      <a:pt x="612" y="191"/>
                    </a:lnTo>
                    <a:lnTo>
                      <a:pt x="698" y="246"/>
                    </a:lnTo>
                    <a:lnTo>
                      <a:pt x="719" y="283"/>
                    </a:lnTo>
                    <a:lnTo>
                      <a:pt x="705" y="278"/>
                    </a:lnTo>
                    <a:lnTo>
                      <a:pt x="701" y="288"/>
                    </a:lnTo>
                    <a:lnTo>
                      <a:pt x="420" y="341"/>
                    </a:lnTo>
                    <a:lnTo>
                      <a:pt x="185" y="370"/>
                    </a:lnTo>
                    <a:lnTo>
                      <a:pt x="0" y="395"/>
                    </a:lnTo>
                    <a:lnTo>
                      <a:pt x="67" y="353"/>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1" name="Freeform 123"/>
              <p:cNvSpPr>
                <a:spLocks/>
              </p:cNvSpPr>
              <p:nvPr/>
            </p:nvSpPr>
            <p:spPr bwMode="auto">
              <a:xfrm>
                <a:off x="4955" y="1913"/>
                <a:ext cx="37" cy="94"/>
              </a:xfrm>
              <a:custGeom>
                <a:avLst/>
                <a:gdLst>
                  <a:gd name="T0" fmla="*/ 0 w 39"/>
                  <a:gd name="T1" fmla="*/ 81 h 99"/>
                  <a:gd name="T2" fmla="*/ 9 w 39"/>
                  <a:gd name="T3" fmla="*/ 58 h 99"/>
                  <a:gd name="T4" fmla="*/ 24 w 39"/>
                  <a:gd name="T5" fmla="*/ 45 h 99"/>
                  <a:gd name="T6" fmla="*/ 31 w 39"/>
                  <a:gd name="T7" fmla="*/ 0 h 99"/>
                  <a:gd name="T8" fmla="*/ 13 w 39"/>
                  <a:gd name="T9" fmla="*/ 9 h 99"/>
                  <a:gd name="T10" fmla="*/ 0 w 39"/>
                  <a:gd name="T11" fmla="*/ 53 h 99"/>
                  <a:gd name="T12" fmla="*/ 0 w 39"/>
                  <a:gd name="T13" fmla="*/ 81 h 99"/>
                  <a:gd name="T14" fmla="*/ 0 w 39"/>
                  <a:gd name="T15" fmla="*/ 81 h 99"/>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99"/>
                  <a:gd name="T26" fmla="*/ 39 w 39"/>
                  <a:gd name="T27" fmla="*/ 99 h 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99">
                    <a:moveTo>
                      <a:pt x="0" y="99"/>
                    </a:moveTo>
                    <a:lnTo>
                      <a:pt x="13" y="71"/>
                    </a:lnTo>
                    <a:lnTo>
                      <a:pt x="28" y="55"/>
                    </a:lnTo>
                    <a:lnTo>
                      <a:pt x="39" y="0"/>
                    </a:lnTo>
                    <a:lnTo>
                      <a:pt x="17" y="13"/>
                    </a:lnTo>
                    <a:lnTo>
                      <a:pt x="0" y="65"/>
                    </a:lnTo>
                    <a:lnTo>
                      <a:pt x="0" y="99"/>
                    </a:lnTo>
                    <a:close/>
                  </a:path>
                </a:pathLst>
              </a:custGeom>
              <a:solidFill>
                <a:srgbClr val="CC0066"/>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2" name="Freeform 124"/>
              <p:cNvSpPr>
                <a:spLocks/>
              </p:cNvSpPr>
              <p:nvPr/>
            </p:nvSpPr>
            <p:spPr bwMode="auto">
              <a:xfrm>
                <a:off x="4267" y="2084"/>
                <a:ext cx="750" cy="330"/>
              </a:xfrm>
              <a:custGeom>
                <a:avLst/>
                <a:gdLst>
                  <a:gd name="T0" fmla="*/ 0 w 793"/>
                  <a:gd name="T1" fmla="*/ 246 h 346"/>
                  <a:gd name="T2" fmla="*/ 92 w 793"/>
                  <a:gd name="T3" fmla="*/ 235 h 346"/>
                  <a:gd name="T4" fmla="*/ 145 w 793"/>
                  <a:gd name="T5" fmla="*/ 207 h 346"/>
                  <a:gd name="T6" fmla="*/ 245 w 793"/>
                  <a:gd name="T7" fmla="*/ 197 h 346"/>
                  <a:gd name="T8" fmla="*/ 285 w 793"/>
                  <a:gd name="T9" fmla="*/ 224 h 346"/>
                  <a:gd name="T10" fmla="*/ 351 w 793"/>
                  <a:gd name="T11" fmla="*/ 215 h 346"/>
                  <a:gd name="T12" fmla="*/ 451 w 793"/>
                  <a:gd name="T13" fmla="*/ 286 h 346"/>
                  <a:gd name="T14" fmla="*/ 490 w 793"/>
                  <a:gd name="T15" fmla="*/ 278 h 346"/>
                  <a:gd name="T16" fmla="*/ 545 w 793"/>
                  <a:gd name="T17" fmla="*/ 194 h 346"/>
                  <a:gd name="T18" fmla="*/ 589 w 793"/>
                  <a:gd name="T19" fmla="*/ 176 h 346"/>
                  <a:gd name="T20" fmla="*/ 604 w 793"/>
                  <a:gd name="T21" fmla="*/ 152 h 346"/>
                  <a:gd name="T22" fmla="*/ 554 w 793"/>
                  <a:gd name="T23" fmla="*/ 162 h 346"/>
                  <a:gd name="T24" fmla="*/ 541 w 793"/>
                  <a:gd name="T25" fmla="*/ 145 h 346"/>
                  <a:gd name="T26" fmla="*/ 571 w 793"/>
                  <a:gd name="T27" fmla="*/ 136 h 346"/>
                  <a:gd name="T28" fmla="*/ 571 w 793"/>
                  <a:gd name="T29" fmla="*/ 126 h 346"/>
                  <a:gd name="T30" fmla="*/ 538 w 793"/>
                  <a:gd name="T31" fmla="*/ 113 h 346"/>
                  <a:gd name="T32" fmla="*/ 581 w 793"/>
                  <a:gd name="T33" fmla="*/ 98 h 346"/>
                  <a:gd name="T34" fmla="*/ 579 w 793"/>
                  <a:gd name="T35" fmla="*/ 115 h 346"/>
                  <a:gd name="T36" fmla="*/ 605 w 793"/>
                  <a:gd name="T37" fmla="*/ 115 h 346"/>
                  <a:gd name="T38" fmla="*/ 621 w 793"/>
                  <a:gd name="T39" fmla="*/ 85 h 346"/>
                  <a:gd name="T40" fmla="*/ 631 w 793"/>
                  <a:gd name="T41" fmla="*/ 85 h 346"/>
                  <a:gd name="T42" fmla="*/ 624 w 793"/>
                  <a:gd name="T43" fmla="*/ 57 h 346"/>
                  <a:gd name="T44" fmla="*/ 605 w 793"/>
                  <a:gd name="T45" fmla="*/ 85 h 346"/>
                  <a:gd name="T46" fmla="*/ 586 w 793"/>
                  <a:gd name="T47" fmla="*/ 27 h 346"/>
                  <a:gd name="T48" fmla="*/ 600 w 793"/>
                  <a:gd name="T49" fmla="*/ 23 h 346"/>
                  <a:gd name="T50" fmla="*/ 617 w 793"/>
                  <a:gd name="T51" fmla="*/ 39 h 346"/>
                  <a:gd name="T52" fmla="*/ 604 w 793"/>
                  <a:gd name="T53" fmla="*/ 10 h 346"/>
                  <a:gd name="T54" fmla="*/ 589 w 793"/>
                  <a:gd name="T55" fmla="*/ 0 h 346"/>
                  <a:gd name="T56" fmla="*/ 366 w 793"/>
                  <a:gd name="T57" fmla="*/ 45 h 346"/>
                  <a:gd name="T58" fmla="*/ 179 w 793"/>
                  <a:gd name="T59" fmla="*/ 68 h 346"/>
                  <a:gd name="T60" fmla="*/ 153 w 793"/>
                  <a:gd name="T61" fmla="*/ 120 h 346"/>
                  <a:gd name="T62" fmla="*/ 113 w 793"/>
                  <a:gd name="T63" fmla="*/ 130 h 346"/>
                  <a:gd name="T64" fmla="*/ 94 w 793"/>
                  <a:gd name="T65" fmla="*/ 156 h 346"/>
                  <a:gd name="T66" fmla="*/ 23 w 793"/>
                  <a:gd name="T67" fmla="*/ 199 h 346"/>
                  <a:gd name="T68" fmla="*/ 18 w 793"/>
                  <a:gd name="T69" fmla="*/ 216 h 346"/>
                  <a:gd name="T70" fmla="*/ 0 w 793"/>
                  <a:gd name="T71" fmla="*/ 225 h 346"/>
                  <a:gd name="T72" fmla="*/ 0 w 793"/>
                  <a:gd name="T73" fmla="*/ 246 h 346"/>
                  <a:gd name="T74" fmla="*/ 0 w 793"/>
                  <a:gd name="T75" fmla="*/ 246 h 3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93"/>
                  <a:gd name="T115" fmla="*/ 0 h 346"/>
                  <a:gd name="T116" fmla="*/ 793 w 793"/>
                  <a:gd name="T117" fmla="*/ 346 h 3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93" h="346">
                    <a:moveTo>
                      <a:pt x="0" y="298"/>
                    </a:moveTo>
                    <a:lnTo>
                      <a:pt x="115" y="283"/>
                    </a:lnTo>
                    <a:lnTo>
                      <a:pt x="181" y="251"/>
                    </a:lnTo>
                    <a:lnTo>
                      <a:pt x="307" y="238"/>
                    </a:lnTo>
                    <a:lnTo>
                      <a:pt x="359" y="270"/>
                    </a:lnTo>
                    <a:lnTo>
                      <a:pt x="442" y="259"/>
                    </a:lnTo>
                    <a:lnTo>
                      <a:pt x="566" y="346"/>
                    </a:lnTo>
                    <a:lnTo>
                      <a:pt x="615" y="335"/>
                    </a:lnTo>
                    <a:lnTo>
                      <a:pt x="685" y="234"/>
                    </a:lnTo>
                    <a:lnTo>
                      <a:pt x="741" y="213"/>
                    </a:lnTo>
                    <a:lnTo>
                      <a:pt x="759" y="184"/>
                    </a:lnTo>
                    <a:lnTo>
                      <a:pt x="698" y="196"/>
                    </a:lnTo>
                    <a:lnTo>
                      <a:pt x="681" y="175"/>
                    </a:lnTo>
                    <a:lnTo>
                      <a:pt x="719" y="165"/>
                    </a:lnTo>
                    <a:lnTo>
                      <a:pt x="719" y="152"/>
                    </a:lnTo>
                    <a:lnTo>
                      <a:pt x="677" y="137"/>
                    </a:lnTo>
                    <a:lnTo>
                      <a:pt x="730" y="118"/>
                    </a:lnTo>
                    <a:lnTo>
                      <a:pt x="727" y="139"/>
                    </a:lnTo>
                    <a:lnTo>
                      <a:pt x="761" y="139"/>
                    </a:lnTo>
                    <a:lnTo>
                      <a:pt x="780" y="103"/>
                    </a:lnTo>
                    <a:lnTo>
                      <a:pt x="793" y="102"/>
                    </a:lnTo>
                    <a:lnTo>
                      <a:pt x="785" y="69"/>
                    </a:lnTo>
                    <a:lnTo>
                      <a:pt x="761" y="102"/>
                    </a:lnTo>
                    <a:lnTo>
                      <a:pt x="736" y="31"/>
                    </a:lnTo>
                    <a:lnTo>
                      <a:pt x="753" y="27"/>
                    </a:lnTo>
                    <a:lnTo>
                      <a:pt x="775" y="47"/>
                    </a:lnTo>
                    <a:lnTo>
                      <a:pt x="759" y="14"/>
                    </a:lnTo>
                    <a:lnTo>
                      <a:pt x="741" y="0"/>
                    </a:lnTo>
                    <a:lnTo>
                      <a:pt x="460" y="53"/>
                    </a:lnTo>
                    <a:lnTo>
                      <a:pt x="225" y="82"/>
                    </a:lnTo>
                    <a:lnTo>
                      <a:pt x="192" y="145"/>
                    </a:lnTo>
                    <a:lnTo>
                      <a:pt x="142" y="157"/>
                    </a:lnTo>
                    <a:lnTo>
                      <a:pt x="118" y="189"/>
                    </a:lnTo>
                    <a:lnTo>
                      <a:pt x="27" y="241"/>
                    </a:lnTo>
                    <a:lnTo>
                      <a:pt x="22" y="260"/>
                    </a:lnTo>
                    <a:lnTo>
                      <a:pt x="0" y="272"/>
                    </a:lnTo>
                    <a:lnTo>
                      <a:pt x="0" y="298"/>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3" name="Freeform 125"/>
              <p:cNvSpPr>
                <a:spLocks/>
              </p:cNvSpPr>
              <p:nvPr/>
            </p:nvSpPr>
            <p:spPr bwMode="auto">
              <a:xfrm>
                <a:off x="4355" y="2311"/>
                <a:ext cx="447" cy="334"/>
              </a:xfrm>
              <a:custGeom>
                <a:avLst/>
                <a:gdLst>
                  <a:gd name="T0" fmla="*/ 17 w 472"/>
                  <a:gd name="T1" fmla="*/ 37 h 351"/>
                  <a:gd name="T2" fmla="*/ 70 w 472"/>
                  <a:gd name="T3" fmla="*/ 10 h 351"/>
                  <a:gd name="T4" fmla="*/ 171 w 472"/>
                  <a:gd name="T5" fmla="*/ 0 h 351"/>
                  <a:gd name="T6" fmla="*/ 213 w 472"/>
                  <a:gd name="T7" fmla="*/ 27 h 351"/>
                  <a:gd name="T8" fmla="*/ 280 w 472"/>
                  <a:gd name="T9" fmla="*/ 17 h 351"/>
                  <a:gd name="T10" fmla="*/ 380 w 472"/>
                  <a:gd name="T11" fmla="*/ 88 h 351"/>
                  <a:gd name="T12" fmla="*/ 335 w 472"/>
                  <a:gd name="T13" fmla="*/ 144 h 351"/>
                  <a:gd name="T14" fmla="*/ 339 w 472"/>
                  <a:gd name="T15" fmla="*/ 167 h 351"/>
                  <a:gd name="T16" fmla="*/ 263 w 472"/>
                  <a:gd name="T17" fmla="*/ 237 h 351"/>
                  <a:gd name="T18" fmla="*/ 250 w 472"/>
                  <a:gd name="T19" fmla="*/ 240 h 351"/>
                  <a:gd name="T20" fmla="*/ 245 w 472"/>
                  <a:gd name="T21" fmla="*/ 262 h 351"/>
                  <a:gd name="T22" fmla="*/ 228 w 472"/>
                  <a:gd name="T23" fmla="*/ 249 h 351"/>
                  <a:gd name="T24" fmla="*/ 242 w 472"/>
                  <a:gd name="T25" fmla="*/ 269 h 351"/>
                  <a:gd name="T26" fmla="*/ 228 w 472"/>
                  <a:gd name="T27" fmla="*/ 288 h 351"/>
                  <a:gd name="T28" fmla="*/ 215 w 472"/>
                  <a:gd name="T29" fmla="*/ 285 h 351"/>
                  <a:gd name="T30" fmla="*/ 162 w 472"/>
                  <a:gd name="T31" fmla="*/ 203 h 351"/>
                  <a:gd name="T32" fmla="*/ 49 w 472"/>
                  <a:gd name="T33" fmla="*/ 99 h 351"/>
                  <a:gd name="T34" fmla="*/ 0 w 472"/>
                  <a:gd name="T35" fmla="*/ 67 h 351"/>
                  <a:gd name="T36" fmla="*/ 17 w 472"/>
                  <a:gd name="T37" fmla="*/ 37 h 351"/>
                  <a:gd name="T38" fmla="*/ 17 w 472"/>
                  <a:gd name="T39" fmla="*/ 37 h 3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2"/>
                  <a:gd name="T61" fmla="*/ 0 h 351"/>
                  <a:gd name="T62" fmla="*/ 472 w 472"/>
                  <a:gd name="T63" fmla="*/ 351 h 35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2" h="351">
                    <a:moveTo>
                      <a:pt x="21" y="45"/>
                    </a:moveTo>
                    <a:lnTo>
                      <a:pt x="87" y="13"/>
                    </a:lnTo>
                    <a:lnTo>
                      <a:pt x="213" y="0"/>
                    </a:lnTo>
                    <a:lnTo>
                      <a:pt x="265" y="32"/>
                    </a:lnTo>
                    <a:lnTo>
                      <a:pt x="348" y="21"/>
                    </a:lnTo>
                    <a:lnTo>
                      <a:pt x="472" y="108"/>
                    </a:lnTo>
                    <a:lnTo>
                      <a:pt x="417" y="175"/>
                    </a:lnTo>
                    <a:lnTo>
                      <a:pt x="421" y="204"/>
                    </a:lnTo>
                    <a:lnTo>
                      <a:pt x="327" y="289"/>
                    </a:lnTo>
                    <a:lnTo>
                      <a:pt x="311" y="293"/>
                    </a:lnTo>
                    <a:lnTo>
                      <a:pt x="304" y="319"/>
                    </a:lnTo>
                    <a:lnTo>
                      <a:pt x="283" y="304"/>
                    </a:lnTo>
                    <a:lnTo>
                      <a:pt x="301" y="328"/>
                    </a:lnTo>
                    <a:lnTo>
                      <a:pt x="283" y="351"/>
                    </a:lnTo>
                    <a:lnTo>
                      <a:pt x="267" y="348"/>
                    </a:lnTo>
                    <a:lnTo>
                      <a:pt x="202" y="247"/>
                    </a:lnTo>
                    <a:lnTo>
                      <a:pt x="61" y="121"/>
                    </a:lnTo>
                    <a:lnTo>
                      <a:pt x="0" y="82"/>
                    </a:lnTo>
                    <a:lnTo>
                      <a:pt x="21" y="45"/>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4" name="Freeform 126"/>
              <p:cNvSpPr>
                <a:spLocks/>
              </p:cNvSpPr>
              <p:nvPr/>
            </p:nvSpPr>
            <p:spPr bwMode="auto">
              <a:xfrm>
                <a:off x="4916" y="1726"/>
                <a:ext cx="94" cy="151"/>
              </a:xfrm>
              <a:custGeom>
                <a:avLst/>
                <a:gdLst>
                  <a:gd name="T0" fmla="*/ 0 w 99"/>
                  <a:gd name="T1" fmla="*/ 10 h 157"/>
                  <a:gd name="T2" fmla="*/ 11 w 99"/>
                  <a:gd name="T3" fmla="*/ 0 h 157"/>
                  <a:gd name="T4" fmla="*/ 27 w 99"/>
                  <a:gd name="T5" fmla="*/ 0 h 157"/>
                  <a:gd name="T6" fmla="*/ 22 w 99"/>
                  <a:gd name="T7" fmla="*/ 12 h 157"/>
                  <a:gd name="T8" fmla="*/ 17 w 99"/>
                  <a:gd name="T9" fmla="*/ 17 h 157"/>
                  <a:gd name="T10" fmla="*/ 22 w 99"/>
                  <a:gd name="T11" fmla="*/ 31 h 157"/>
                  <a:gd name="T12" fmla="*/ 41 w 99"/>
                  <a:gd name="T13" fmla="*/ 51 h 157"/>
                  <a:gd name="T14" fmla="*/ 44 w 99"/>
                  <a:gd name="T15" fmla="*/ 66 h 157"/>
                  <a:gd name="T16" fmla="*/ 60 w 99"/>
                  <a:gd name="T17" fmla="*/ 84 h 157"/>
                  <a:gd name="T18" fmla="*/ 72 w 99"/>
                  <a:gd name="T19" fmla="*/ 87 h 157"/>
                  <a:gd name="T20" fmla="*/ 77 w 99"/>
                  <a:gd name="T21" fmla="*/ 100 h 157"/>
                  <a:gd name="T22" fmla="*/ 66 w 99"/>
                  <a:gd name="T23" fmla="*/ 109 h 157"/>
                  <a:gd name="T24" fmla="*/ 78 w 99"/>
                  <a:gd name="T25" fmla="*/ 107 h 157"/>
                  <a:gd name="T26" fmla="*/ 81 w 99"/>
                  <a:gd name="T27" fmla="*/ 117 h 157"/>
                  <a:gd name="T28" fmla="*/ 31 w 99"/>
                  <a:gd name="T29" fmla="*/ 127 h 157"/>
                  <a:gd name="T30" fmla="*/ 0 w 99"/>
                  <a:gd name="T31" fmla="*/ 10 h 157"/>
                  <a:gd name="T32" fmla="*/ 0 w 99"/>
                  <a:gd name="T33" fmla="*/ 10 h 1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9"/>
                  <a:gd name="T52" fmla="*/ 0 h 157"/>
                  <a:gd name="T53" fmla="*/ 99 w 99"/>
                  <a:gd name="T54" fmla="*/ 157 h 1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9" h="157">
                    <a:moveTo>
                      <a:pt x="0" y="14"/>
                    </a:moveTo>
                    <a:lnTo>
                      <a:pt x="15" y="0"/>
                    </a:lnTo>
                    <a:lnTo>
                      <a:pt x="33" y="0"/>
                    </a:lnTo>
                    <a:lnTo>
                      <a:pt x="26" y="16"/>
                    </a:lnTo>
                    <a:lnTo>
                      <a:pt x="21" y="21"/>
                    </a:lnTo>
                    <a:lnTo>
                      <a:pt x="26" y="39"/>
                    </a:lnTo>
                    <a:lnTo>
                      <a:pt x="49" y="63"/>
                    </a:lnTo>
                    <a:lnTo>
                      <a:pt x="54" y="82"/>
                    </a:lnTo>
                    <a:lnTo>
                      <a:pt x="73" y="103"/>
                    </a:lnTo>
                    <a:lnTo>
                      <a:pt x="88" y="108"/>
                    </a:lnTo>
                    <a:lnTo>
                      <a:pt x="94" y="123"/>
                    </a:lnTo>
                    <a:lnTo>
                      <a:pt x="81" y="134"/>
                    </a:lnTo>
                    <a:lnTo>
                      <a:pt x="96" y="132"/>
                    </a:lnTo>
                    <a:lnTo>
                      <a:pt x="99" y="144"/>
                    </a:lnTo>
                    <a:lnTo>
                      <a:pt x="39" y="157"/>
                    </a:lnTo>
                    <a:lnTo>
                      <a:pt x="0" y="14"/>
                    </a:lnTo>
                    <a:close/>
                  </a:path>
                </a:pathLst>
              </a:custGeom>
              <a:solidFill>
                <a:srgbClr val="FFFFFF"/>
              </a:solidFill>
              <a:ln w="1270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5" name="Freeform 127"/>
              <p:cNvSpPr>
                <a:spLocks/>
              </p:cNvSpPr>
              <p:nvPr/>
            </p:nvSpPr>
            <p:spPr bwMode="auto">
              <a:xfrm>
                <a:off x="4484" y="1490"/>
                <a:ext cx="511" cy="321"/>
              </a:xfrm>
              <a:custGeom>
                <a:avLst/>
                <a:gdLst>
                  <a:gd name="T0" fmla="*/ 34 w 540"/>
                  <a:gd name="T1" fmla="*/ 275 h 338"/>
                  <a:gd name="T2" fmla="*/ 106 w 540"/>
                  <a:gd name="T3" fmla="*/ 264 h 338"/>
                  <a:gd name="T4" fmla="*/ 366 w 540"/>
                  <a:gd name="T5" fmla="*/ 213 h 338"/>
                  <a:gd name="T6" fmla="*/ 378 w 540"/>
                  <a:gd name="T7" fmla="*/ 202 h 338"/>
                  <a:gd name="T8" fmla="*/ 392 w 540"/>
                  <a:gd name="T9" fmla="*/ 202 h 338"/>
                  <a:gd name="T10" fmla="*/ 409 w 540"/>
                  <a:gd name="T11" fmla="*/ 189 h 338"/>
                  <a:gd name="T12" fmla="*/ 433 w 540"/>
                  <a:gd name="T13" fmla="*/ 158 h 338"/>
                  <a:gd name="T14" fmla="*/ 391 w 540"/>
                  <a:gd name="T15" fmla="*/ 123 h 338"/>
                  <a:gd name="T16" fmla="*/ 389 w 540"/>
                  <a:gd name="T17" fmla="*/ 92 h 338"/>
                  <a:gd name="T18" fmla="*/ 409 w 540"/>
                  <a:gd name="T19" fmla="*/ 47 h 338"/>
                  <a:gd name="T20" fmla="*/ 380 w 540"/>
                  <a:gd name="T21" fmla="*/ 32 h 338"/>
                  <a:gd name="T22" fmla="*/ 349 w 540"/>
                  <a:gd name="T23" fmla="*/ 0 h 338"/>
                  <a:gd name="T24" fmla="*/ 61 w 540"/>
                  <a:gd name="T25" fmla="*/ 54 h 338"/>
                  <a:gd name="T26" fmla="*/ 46 w 540"/>
                  <a:gd name="T27" fmla="*/ 32 h 338"/>
                  <a:gd name="T28" fmla="*/ 0 w 540"/>
                  <a:gd name="T29" fmla="*/ 67 h 338"/>
                  <a:gd name="T30" fmla="*/ 34 w 540"/>
                  <a:gd name="T31" fmla="*/ 275 h 338"/>
                  <a:gd name="T32" fmla="*/ 34 w 540"/>
                  <a:gd name="T33" fmla="*/ 275 h 3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0"/>
                  <a:gd name="T52" fmla="*/ 0 h 338"/>
                  <a:gd name="T53" fmla="*/ 540 w 540"/>
                  <a:gd name="T54" fmla="*/ 338 h 33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0" h="338">
                    <a:moveTo>
                      <a:pt x="42" y="338"/>
                    </a:moveTo>
                    <a:lnTo>
                      <a:pt x="132" y="324"/>
                    </a:lnTo>
                    <a:lnTo>
                      <a:pt x="456" y="262"/>
                    </a:lnTo>
                    <a:lnTo>
                      <a:pt x="471" y="248"/>
                    </a:lnTo>
                    <a:lnTo>
                      <a:pt x="489" y="248"/>
                    </a:lnTo>
                    <a:lnTo>
                      <a:pt x="510" y="233"/>
                    </a:lnTo>
                    <a:lnTo>
                      <a:pt x="540" y="194"/>
                    </a:lnTo>
                    <a:lnTo>
                      <a:pt x="487" y="152"/>
                    </a:lnTo>
                    <a:lnTo>
                      <a:pt x="485" y="113"/>
                    </a:lnTo>
                    <a:lnTo>
                      <a:pt x="510" y="58"/>
                    </a:lnTo>
                    <a:lnTo>
                      <a:pt x="474" y="40"/>
                    </a:lnTo>
                    <a:lnTo>
                      <a:pt x="435" y="0"/>
                    </a:lnTo>
                    <a:lnTo>
                      <a:pt x="76" y="66"/>
                    </a:lnTo>
                    <a:lnTo>
                      <a:pt x="58" y="40"/>
                    </a:lnTo>
                    <a:lnTo>
                      <a:pt x="0" y="83"/>
                    </a:lnTo>
                    <a:lnTo>
                      <a:pt x="42" y="338"/>
                    </a:lnTo>
                    <a:close/>
                  </a:path>
                </a:pathLst>
              </a:custGeom>
              <a:solidFill>
                <a:srgbClr val="FFFF99"/>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6" name="Freeform 128"/>
              <p:cNvSpPr>
                <a:spLocks/>
              </p:cNvSpPr>
              <p:nvPr/>
            </p:nvSpPr>
            <p:spPr bwMode="auto">
              <a:xfrm>
                <a:off x="4941" y="1546"/>
                <a:ext cx="109" cy="263"/>
              </a:xfrm>
              <a:custGeom>
                <a:avLst/>
                <a:gdLst>
                  <a:gd name="T0" fmla="*/ 7 w 117"/>
                  <a:gd name="T1" fmla="*/ 154 h 277"/>
                  <a:gd name="T2" fmla="*/ 22 w 117"/>
                  <a:gd name="T3" fmla="*/ 142 h 277"/>
                  <a:gd name="T4" fmla="*/ 46 w 117"/>
                  <a:gd name="T5" fmla="*/ 110 h 277"/>
                  <a:gd name="T6" fmla="*/ 5 w 117"/>
                  <a:gd name="T7" fmla="*/ 77 h 277"/>
                  <a:gd name="T8" fmla="*/ 3 w 117"/>
                  <a:gd name="T9" fmla="*/ 45 h 277"/>
                  <a:gd name="T10" fmla="*/ 22 w 117"/>
                  <a:gd name="T11" fmla="*/ 0 h 277"/>
                  <a:gd name="T12" fmla="*/ 84 w 117"/>
                  <a:gd name="T13" fmla="*/ 24 h 277"/>
                  <a:gd name="T14" fmla="*/ 85 w 117"/>
                  <a:gd name="T15" fmla="*/ 30 h 277"/>
                  <a:gd name="T16" fmla="*/ 77 w 117"/>
                  <a:gd name="T17" fmla="*/ 56 h 277"/>
                  <a:gd name="T18" fmla="*/ 71 w 117"/>
                  <a:gd name="T19" fmla="*/ 61 h 277"/>
                  <a:gd name="T20" fmla="*/ 70 w 117"/>
                  <a:gd name="T21" fmla="*/ 74 h 277"/>
                  <a:gd name="T22" fmla="*/ 76 w 117"/>
                  <a:gd name="T23" fmla="*/ 78 h 277"/>
                  <a:gd name="T24" fmla="*/ 91 w 117"/>
                  <a:gd name="T25" fmla="*/ 74 h 277"/>
                  <a:gd name="T26" fmla="*/ 91 w 117"/>
                  <a:gd name="T27" fmla="*/ 112 h 277"/>
                  <a:gd name="T28" fmla="*/ 91 w 117"/>
                  <a:gd name="T29" fmla="*/ 136 h 277"/>
                  <a:gd name="T30" fmla="*/ 91 w 117"/>
                  <a:gd name="T31" fmla="*/ 149 h 277"/>
                  <a:gd name="T32" fmla="*/ 86 w 117"/>
                  <a:gd name="T33" fmla="*/ 160 h 277"/>
                  <a:gd name="T34" fmla="*/ 80 w 117"/>
                  <a:gd name="T35" fmla="*/ 161 h 277"/>
                  <a:gd name="T36" fmla="*/ 82 w 117"/>
                  <a:gd name="T37" fmla="*/ 172 h 277"/>
                  <a:gd name="T38" fmla="*/ 59 w 117"/>
                  <a:gd name="T39" fmla="*/ 225 h 277"/>
                  <a:gd name="T40" fmla="*/ 55 w 117"/>
                  <a:gd name="T41" fmla="*/ 225 h 277"/>
                  <a:gd name="T42" fmla="*/ 52 w 117"/>
                  <a:gd name="T43" fmla="*/ 205 h 277"/>
                  <a:gd name="T44" fmla="*/ 37 w 117"/>
                  <a:gd name="T45" fmla="*/ 205 h 277"/>
                  <a:gd name="T46" fmla="*/ 7 w 117"/>
                  <a:gd name="T47" fmla="*/ 185 h 277"/>
                  <a:gd name="T48" fmla="*/ 0 w 117"/>
                  <a:gd name="T49" fmla="*/ 168 h 277"/>
                  <a:gd name="T50" fmla="*/ 7 w 117"/>
                  <a:gd name="T51" fmla="*/ 154 h 277"/>
                  <a:gd name="T52" fmla="*/ 7 w 117"/>
                  <a:gd name="T53" fmla="*/ 154 h 2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17"/>
                  <a:gd name="T82" fmla="*/ 0 h 277"/>
                  <a:gd name="T83" fmla="*/ 117 w 117"/>
                  <a:gd name="T84" fmla="*/ 277 h 27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17" h="277">
                    <a:moveTo>
                      <a:pt x="7" y="190"/>
                    </a:moveTo>
                    <a:lnTo>
                      <a:pt x="28" y="175"/>
                    </a:lnTo>
                    <a:lnTo>
                      <a:pt x="58" y="136"/>
                    </a:lnTo>
                    <a:lnTo>
                      <a:pt x="5" y="94"/>
                    </a:lnTo>
                    <a:lnTo>
                      <a:pt x="3" y="55"/>
                    </a:lnTo>
                    <a:lnTo>
                      <a:pt x="28" y="0"/>
                    </a:lnTo>
                    <a:lnTo>
                      <a:pt x="107" y="28"/>
                    </a:lnTo>
                    <a:lnTo>
                      <a:pt x="109" y="38"/>
                    </a:lnTo>
                    <a:lnTo>
                      <a:pt x="99" y="68"/>
                    </a:lnTo>
                    <a:lnTo>
                      <a:pt x="91" y="75"/>
                    </a:lnTo>
                    <a:lnTo>
                      <a:pt x="89" y="91"/>
                    </a:lnTo>
                    <a:lnTo>
                      <a:pt x="97" y="96"/>
                    </a:lnTo>
                    <a:lnTo>
                      <a:pt x="117" y="91"/>
                    </a:lnTo>
                    <a:lnTo>
                      <a:pt x="117" y="138"/>
                    </a:lnTo>
                    <a:lnTo>
                      <a:pt x="117" y="167"/>
                    </a:lnTo>
                    <a:lnTo>
                      <a:pt x="117" y="183"/>
                    </a:lnTo>
                    <a:lnTo>
                      <a:pt x="110" y="198"/>
                    </a:lnTo>
                    <a:lnTo>
                      <a:pt x="102" y="199"/>
                    </a:lnTo>
                    <a:lnTo>
                      <a:pt x="105" y="212"/>
                    </a:lnTo>
                    <a:lnTo>
                      <a:pt x="76" y="277"/>
                    </a:lnTo>
                    <a:lnTo>
                      <a:pt x="70" y="277"/>
                    </a:lnTo>
                    <a:lnTo>
                      <a:pt x="67" y="253"/>
                    </a:lnTo>
                    <a:lnTo>
                      <a:pt x="47" y="253"/>
                    </a:lnTo>
                    <a:lnTo>
                      <a:pt x="7" y="227"/>
                    </a:lnTo>
                    <a:lnTo>
                      <a:pt x="0" y="206"/>
                    </a:lnTo>
                    <a:lnTo>
                      <a:pt x="7" y="19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7" name="Freeform 129"/>
              <p:cNvSpPr>
                <a:spLocks/>
              </p:cNvSpPr>
              <p:nvPr/>
            </p:nvSpPr>
            <p:spPr bwMode="auto">
              <a:xfrm>
                <a:off x="4539" y="1134"/>
                <a:ext cx="522" cy="458"/>
              </a:xfrm>
              <a:custGeom>
                <a:avLst/>
                <a:gdLst>
                  <a:gd name="T0" fmla="*/ 14 w 552"/>
                  <a:gd name="T1" fmla="*/ 362 h 481"/>
                  <a:gd name="T2" fmla="*/ 303 w 552"/>
                  <a:gd name="T3" fmla="*/ 308 h 481"/>
                  <a:gd name="T4" fmla="*/ 333 w 552"/>
                  <a:gd name="T5" fmla="*/ 340 h 481"/>
                  <a:gd name="T6" fmla="*/ 361 w 552"/>
                  <a:gd name="T7" fmla="*/ 354 h 481"/>
                  <a:gd name="T8" fmla="*/ 425 w 552"/>
                  <a:gd name="T9" fmla="*/ 378 h 481"/>
                  <a:gd name="T10" fmla="*/ 429 w 552"/>
                  <a:gd name="T11" fmla="*/ 395 h 481"/>
                  <a:gd name="T12" fmla="*/ 440 w 552"/>
                  <a:gd name="T13" fmla="*/ 370 h 481"/>
                  <a:gd name="T14" fmla="*/ 442 w 552"/>
                  <a:gd name="T15" fmla="*/ 337 h 481"/>
                  <a:gd name="T16" fmla="*/ 429 w 552"/>
                  <a:gd name="T17" fmla="*/ 275 h 481"/>
                  <a:gd name="T18" fmla="*/ 429 w 552"/>
                  <a:gd name="T19" fmla="*/ 208 h 481"/>
                  <a:gd name="T20" fmla="*/ 399 w 552"/>
                  <a:gd name="T21" fmla="*/ 110 h 481"/>
                  <a:gd name="T22" fmla="*/ 393 w 552"/>
                  <a:gd name="T23" fmla="*/ 68 h 481"/>
                  <a:gd name="T24" fmla="*/ 374 w 552"/>
                  <a:gd name="T25" fmla="*/ 0 h 481"/>
                  <a:gd name="T26" fmla="*/ 281 w 552"/>
                  <a:gd name="T27" fmla="*/ 24 h 481"/>
                  <a:gd name="T28" fmla="*/ 229 w 552"/>
                  <a:gd name="T29" fmla="*/ 79 h 481"/>
                  <a:gd name="T30" fmla="*/ 226 w 552"/>
                  <a:gd name="T31" fmla="*/ 93 h 481"/>
                  <a:gd name="T32" fmla="*/ 197 w 552"/>
                  <a:gd name="T33" fmla="*/ 127 h 481"/>
                  <a:gd name="T34" fmla="*/ 205 w 552"/>
                  <a:gd name="T35" fmla="*/ 138 h 481"/>
                  <a:gd name="T36" fmla="*/ 211 w 552"/>
                  <a:gd name="T37" fmla="*/ 148 h 481"/>
                  <a:gd name="T38" fmla="*/ 205 w 552"/>
                  <a:gd name="T39" fmla="*/ 150 h 481"/>
                  <a:gd name="T40" fmla="*/ 215 w 552"/>
                  <a:gd name="T41" fmla="*/ 163 h 481"/>
                  <a:gd name="T42" fmla="*/ 216 w 552"/>
                  <a:gd name="T43" fmla="*/ 176 h 481"/>
                  <a:gd name="T44" fmla="*/ 188 w 552"/>
                  <a:gd name="T45" fmla="*/ 204 h 481"/>
                  <a:gd name="T46" fmla="*/ 145 w 552"/>
                  <a:gd name="T47" fmla="*/ 215 h 481"/>
                  <a:gd name="T48" fmla="*/ 134 w 552"/>
                  <a:gd name="T49" fmla="*/ 224 h 481"/>
                  <a:gd name="T50" fmla="*/ 119 w 552"/>
                  <a:gd name="T51" fmla="*/ 217 h 481"/>
                  <a:gd name="T52" fmla="*/ 71 w 552"/>
                  <a:gd name="T53" fmla="*/ 222 h 481"/>
                  <a:gd name="T54" fmla="*/ 37 w 552"/>
                  <a:gd name="T55" fmla="*/ 237 h 481"/>
                  <a:gd name="T56" fmla="*/ 37 w 552"/>
                  <a:gd name="T57" fmla="*/ 256 h 481"/>
                  <a:gd name="T58" fmla="*/ 42 w 552"/>
                  <a:gd name="T59" fmla="*/ 267 h 481"/>
                  <a:gd name="T60" fmla="*/ 48 w 552"/>
                  <a:gd name="T61" fmla="*/ 267 h 481"/>
                  <a:gd name="T62" fmla="*/ 53 w 552"/>
                  <a:gd name="T63" fmla="*/ 282 h 481"/>
                  <a:gd name="T64" fmla="*/ 43 w 552"/>
                  <a:gd name="T65" fmla="*/ 290 h 481"/>
                  <a:gd name="T66" fmla="*/ 40 w 552"/>
                  <a:gd name="T67" fmla="*/ 303 h 481"/>
                  <a:gd name="T68" fmla="*/ 0 w 552"/>
                  <a:gd name="T69" fmla="*/ 340 h 481"/>
                  <a:gd name="T70" fmla="*/ 14 w 552"/>
                  <a:gd name="T71" fmla="*/ 362 h 481"/>
                  <a:gd name="T72" fmla="*/ 14 w 552"/>
                  <a:gd name="T73" fmla="*/ 362 h 4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52"/>
                  <a:gd name="T112" fmla="*/ 0 h 481"/>
                  <a:gd name="T113" fmla="*/ 552 w 552"/>
                  <a:gd name="T114" fmla="*/ 481 h 4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52" h="481">
                    <a:moveTo>
                      <a:pt x="18" y="440"/>
                    </a:moveTo>
                    <a:lnTo>
                      <a:pt x="377" y="374"/>
                    </a:lnTo>
                    <a:lnTo>
                      <a:pt x="416" y="414"/>
                    </a:lnTo>
                    <a:lnTo>
                      <a:pt x="452" y="432"/>
                    </a:lnTo>
                    <a:lnTo>
                      <a:pt x="531" y="460"/>
                    </a:lnTo>
                    <a:lnTo>
                      <a:pt x="537" y="481"/>
                    </a:lnTo>
                    <a:lnTo>
                      <a:pt x="550" y="452"/>
                    </a:lnTo>
                    <a:lnTo>
                      <a:pt x="552" y="411"/>
                    </a:lnTo>
                    <a:lnTo>
                      <a:pt x="537" y="334"/>
                    </a:lnTo>
                    <a:lnTo>
                      <a:pt x="537" y="253"/>
                    </a:lnTo>
                    <a:lnTo>
                      <a:pt x="499" y="134"/>
                    </a:lnTo>
                    <a:lnTo>
                      <a:pt x="492" y="83"/>
                    </a:lnTo>
                    <a:lnTo>
                      <a:pt x="468" y="0"/>
                    </a:lnTo>
                    <a:lnTo>
                      <a:pt x="351" y="28"/>
                    </a:lnTo>
                    <a:lnTo>
                      <a:pt x="287" y="96"/>
                    </a:lnTo>
                    <a:lnTo>
                      <a:pt x="283" y="113"/>
                    </a:lnTo>
                    <a:lnTo>
                      <a:pt x="246" y="154"/>
                    </a:lnTo>
                    <a:lnTo>
                      <a:pt x="256" y="168"/>
                    </a:lnTo>
                    <a:lnTo>
                      <a:pt x="264" y="180"/>
                    </a:lnTo>
                    <a:lnTo>
                      <a:pt x="257" y="183"/>
                    </a:lnTo>
                    <a:lnTo>
                      <a:pt x="269" y="199"/>
                    </a:lnTo>
                    <a:lnTo>
                      <a:pt x="270" y="214"/>
                    </a:lnTo>
                    <a:lnTo>
                      <a:pt x="235" y="248"/>
                    </a:lnTo>
                    <a:lnTo>
                      <a:pt x="181" y="262"/>
                    </a:lnTo>
                    <a:lnTo>
                      <a:pt x="168" y="272"/>
                    </a:lnTo>
                    <a:lnTo>
                      <a:pt x="149" y="264"/>
                    </a:lnTo>
                    <a:lnTo>
                      <a:pt x="89" y="270"/>
                    </a:lnTo>
                    <a:lnTo>
                      <a:pt x="45" y="288"/>
                    </a:lnTo>
                    <a:lnTo>
                      <a:pt x="45" y="311"/>
                    </a:lnTo>
                    <a:lnTo>
                      <a:pt x="53" y="325"/>
                    </a:lnTo>
                    <a:lnTo>
                      <a:pt x="60" y="325"/>
                    </a:lnTo>
                    <a:lnTo>
                      <a:pt x="66" y="343"/>
                    </a:lnTo>
                    <a:lnTo>
                      <a:pt x="55" y="353"/>
                    </a:lnTo>
                    <a:lnTo>
                      <a:pt x="50" y="369"/>
                    </a:lnTo>
                    <a:lnTo>
                      <a:pt x="0" y="414"/>
                    </a:lnTo>
                    <a:lnTo>
                      <a:pt x="18" y="44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8" name="Freeform 130"/>
              <p:cNvSpPr>
                <a:spLocks/>
              </p:cNvSpPr>
              <p:nvPr/>
            </p:nvSpPr>
            <p:spPr bwMode="auto">
              <a:xfrm>
                <a:off x="5024" y="1610"/>
                <a:ext cx="14" cy="20"/>
              </a:xfrm>
              <a:custGeom>
                <a:avLst/>
                <a:gdLst>
                  <a:gd name="T0" fmla="*/ 0 w 15"/>
                  <a:gd name="T1" fmla="*/ 16 h 23"/>
                  <a:gd name="T2" fmla="*/ 2 w 15"/>
                  <a:gd name="T3" fmla="*/ 5 h 23"/>
                  <a:gd name="T4" fmla="*/ 7 w 15"/>
                  <a:gd name="T5" fmla="*/ 0 h 23"/>
                  <a:gd name="T6" fmla="*/ 11 w 15"/>
                  <a:gd name="T7" fmla="*/ 5 h 23"/>
                  <a:gd name="T8" fmla="*/ 0 w 15"/>
                  <a:gd name="T9" fmla="*/ 16 h 23"/>
                  <a:gd name="T10" fmla="*/ 0 w 15"/>
                  <a:gd name="T11" fmla="*/ 16 h 23"/>
                  <a:gd name="T12" fmla="*/ 0 w 15"/>
                  <a:gd name="T13" fmla="*/ 16 h 23"/>
                  <a:gd name="T14" fmla="*/ 0 60000 65536"/>
                  <a:gd name="T15" fmla="*/ 0 60000 65536"/>
                  <a:gd name="T16" fmla="*/ 0 60000 65536"/>
                  <a:gd name="T17" fmla="*/ 0 60000 65536"/>
                  <a:gd name="T18" fmla="*/ 0 60000 65536"/>
                  <a:gd name="T19" fmla="*/ 0 60000 65536"/>
                  <a:gd name="T20" fmla="*/ 0 60000 65536"/>
                  <a:gd name="T21" fmla="*/ 0 w 15"/>
                  <a:gd name="T22" fmla="*/ 0 h 23"/>
                  <a:gd name="T23" fmla="*/ 15 w 15"/>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23">
                    <a:moveTo>
                      <a:pt x="0" y="23"/>
                    </a:moveTo>
                    <a:lnTo>
                      <a:pt x="2" y="7"/>
                    </a:lnTo>
                    <a:lnTo>
                      <a:pt x="10" y="0"/>
                    </a:lnTo>
                    <a:lnTo>
                      <a:pt x="15" y="5"/>
                    </a:lnTo>
                    <a:lnTo>
                      <a:pt x="0" y="23"/>
                    </a:lnTo>
                    <a:close/>
                  </a:path>
                </a:pathLst>
              </a:custGeom>
              <a:solidFill>
                <a:srgbClr val="A9EBD9"/>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39" name="Freeform 131"/>
              <p:cNvSpPr>
                <a:spLocks/>
              </p:cNvSpPr>
              <p:nvPr/>
            </p:nvSpPr>
            <p:spPr bwMode="auto">
              <a:xfrm>
                <a:off x="5039" y="1524"/>
                <a:ext cx="163" cy="93"/>
              </a:xfrm>
              <a:custGeom>
                <a:avLst/>
                <a:gdLst>
                  <a:gd name="T0" fmla="*/ 9 w 172"/>
                  <a:gd name="T1" fmla="*/ 80 h 98"/>
                  <a:gd name="T2" fmla="*/ 59 w 172"/>
                  <a:gd name="T3" fmla="*/ 52 h 98"/>
                  <a:gd name="T4" fmla="*/ 93 w 172"/>
                  <a:gd name="T5" fmla="*/ 37 h 98"/>
                  <a:gd name="T6" fmla="*/ 58 w 172"/>
                  <a:gd name="T7" fmla="*/ 62 h 98"/>
                  <a:gd name="T8" fmla="*/ 60 w 172"/>
                  <a:gd name="T9" fmla="*/ 62 h 98"/>
                  <a:gd name="T10" fmla="*/ 113 w 172"/>
                  <a:gd name="T11" fmla="*/ 27 h 98"/>
                  <a:gd name="T12" fmla="*/ 138 w 172"/>
                  <a:gd name="T13" fmla="*/ 4 h 98"/>
                  <a:gd name="T14" fmla="*/ 136 w 172"/>
                  <a:gd name="T15" fmla="*/ 0 h 98"/>
                  <a:gd name="T16" fmla="*/ 113 w 172"/>
                  <a:gd name="T17" fmla="*/ 12 h 98"/>
                  <a:gd name="T18" fmla="*/ 110 w 172"/>
                  <a:gd name="T19" fmla="*/ 10 h 98"/>
                  <a:gd name="T20" fmla="*/ 99 w 172"/>
                  <a:gd name="T21" fmla="*/ 27 h 98"/>
                  <a:gd name="T22" fmla="*/ 92 w 172"/>
                  <a:gd name="T23" fmla="*/ 27 h 98"/>
                  <a:gd name="T24" fmla="*/ 109 w 172"/>
                  <a:gd name="T25" fmla="*/ 0 h 98"/>
                  <a:gd name="T26" fmla="*/ 90 w 172"/>
                  <a:gd name="T27" fmla="*/ 22 h 98"/>
                  <a:gd name="T28" fmla="*/ 27 w 172"/>
                  <a:gd name="T29" fmla="*/ 42 h 98"/>
                  <a:gd name="T30" fmla="*/ 16 w 172"/>
                  <a:gd name="T31" fmla="*/ 58 h 98"/>
                  <a:gd name="T32" fmla="*/ 8 w 172"/>
                  <a:gd name="T33" fmla="*/ 60 h 98"/>
                  <a:gd name="T34" fmla="*/ 0 w 172"/>
                  <a:gd name="T35" fmla="*/ 72 h 98"/>
                  <a:gd name="T36" fmla="*/ 9 w 172"/>
                  <a:gd name="T37" fmla="*/ 80 h 98"/>
                  <a:gd name="T38" fmla="*/ 9 w 172"/>
                  <a:gd name="T39" fmla="*/ 80 h 9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72"/>
                  <a:gd name="T61" fmla="*/ 0 h 98"/>
                  <a:gd name="T62" fmla="*/ 172 w 172"/>
                  <a:gd name="T63" fmla="*/ 98 h 9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72" h="98">
                    <a:moveTo>
                      <a:pt x="13" y="98"/>
                    </a:moveTo>
                    <a:lnTo>
                      <a:pt x="73" y="64"/>
                    </a:lnTo>
                    <a:lnTo>
                      <a:pt x="115" y="45"/>
                    </a:lnTo>
                    <a:lnTo>
                      <a:pt x="72" y="76"/>
                    </a:lnTo>
                    <a:lnTo>
                      <a:pt x="75" y="77"/>
                    </a:lnTo>
                    <a:lnTo>
                      <a:pt x="140" y="34"/>
                    </a:lnTo>
                    <a:lnTo>
                      <a:pt x="172" y="4"/>
                    </a:lnTo>
                    <a:lnTo>
                      <a:pt x="169" y="0"/>
                    </a:lnTo>
                    <a:lnTo>
                      <a:pt x="140" y="16"/>
                    </a:lnTo>
                    <a:lnTo>
                      <a:pt x="136" y="14"/>
                    </a:lnTo>
                    <a:lnTo>
                      <a:pt x="122" y="34"/>
                    </a:lnTo>
                    <a:lnTo>
                      <a:pt x="114" y="34"/>
                    </a:lnTo>
                    <a:lnTo>
                      <a:pt x="135" y="0"/>
                    </a:lnTo>
                    <a:lnTo>
                      <a:pt x="112" y="26"/>
                    </a:lnTo>
                    <a:lnTo>
                      <a:pt x="34" y="51"/>
                    </a:lnTo>
                    <a:lnTo>
                      <a:pt x="20" y="71"/>
                    </a:lnTo>
                    <a:lnTo>
                      <a:pt x="8" y="74"/>
                    </a:lnTo>
                    <a:lnTo>
                      <a:pt x="0" y="89"/>
                    </a:lnTo>
                    <a:lnTo>
                      <a:pt x="13" y="98"/>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0" name="Freeform 132"/>
              <p:cNvSpPr>
                <a:spLocks/>
              </p:cNvSpPr>
              <p:nvPr/>
            </p:nvSpPr>
            <p:spPr bwMode="auto">
              <a:xfrm>
                <a:off x="5047" y="1422"/>
                <a:ext cx="152" cy="142"/>
              </a:xfrm>
              <a:custGeom>
                <a:avLst/>
                <a:gdLst>
                  <a:gd name="T0" fmla="*/ 11 w 161"/>
                  <a:gd name="T1" fmla="*/ 89 h 149"/>
                  <a:gd name="T2" fmla="*/ 9 w 161"/>
                  <a:gd name="T3" fmla="*/ 123 h 149"/>
                  <a:gd name="T4" fmla="*/ 22 w 161"/>
                  <a:gd name="T5" fmla="*/ 120 h 149"/>
                  <a:gd name="T6" fmla="*/ 45 w 161"/>
                  <a:gd name="T7" fmla="*/ 102 h 149"/>
                  <a:gd name="T8" fmla="*/ 53 w 161"/>
                  <a:gd name="T9" fmla="*/ 85 h 149"/>
                  <a:gd name="T10" fmla="*/ 58 w 161"/>
                  <a:gd name="T11" fmla="*/ 89 h 149"/>
                  <a:gd name="T12" fmla="*/ 92 w 161"/>
                  <a:gd name="T13" fmla="*/ 80 h 149"/>
                  <a:gd name="T14" fmla="*/ 93 w 161"/>
                  <a:gd name="T15" fmla="*/ 73 h 149"/>
                  <a:gd name="T16" fmla="*/ 98 w 161"/>
                  <a:gd name="T17" fmla="*/ 76 h 149"/>
                  <a:gd name="T18" fmla="*/ 105 w 161"/>
                  <a:gd name="T19" fmla="*/ 71 h 149"/>
                  <a:gd name="T20" fmla="*/ 115 w 161"/>
                  <a:gd name="T21" fmla="*/ 69 h 149"/>
                  <a:gd name="T22" fmla="*/ 128 w 161"/>
                  <a:gd name="T23" fmla="*/ 63 h 149"/>
                  <a:gd name="T24" fmla="*/ 115 w 161"/>
                  <a:gd name="T25" fmla="*/ 0 h 149"/>
                  <a:gd name="T26" fmla="*/ 0 w 161"/>
                  <a:gd name="T27" fmla="*/ 27 h 149"/>
                  <a:gd name="T28" fmla="*/ 11 w 161"/>
                  <a:gd name="T29" fmla="*/ 89 h 149"/>
                  <a:gd name="T30" fmla="*/ 11 w 161"/>
                  <a:gd name="T31" fmla="*/ 8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1"/>
                  <a:gd name="T49" fmla="*/ 0 h 149"/>
                  <a:gd name="T50" fmla="*/ 161 w 161"/>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1" h="149">
                    <a:moveTo>
                      <a:pt x="15" y="108"/>
                    </a:moveTo>
                    <a:lnTo>
                      <a:pt x="13" y="149"/>
                    </a:lnTo>
                    <a:lnTo>
                      <a:pt x="26" y="145"/>
                    </a:lnTo>
                    <a:lnTo>
                      <a:pt x="57" y="123"/>
                    </a:lnTo>
                    <a:lnTo>
                      <a:pt x="67" y="103"/>
                    </a:lnTo>
                    <a:lnTo>
                      <a:pt x="73" y="108"/>
                    </a:lnTo>
                    <a:lnTo>
                      <a:pt x="115" y="97"/>
                    </a:lnTo>
                    <a:lnTo>
                      <a:pt x="117" y="89"/>
                    </a:lnTo>
                    <a:lnTo>
                      <a:pt x="124" y="92"/>
                    </a:lnTo>
                    <a:lnTo>
                      <a:pt x="132" y="86"/>
                    </a:lnTo>
                    <a:lnTo>
                      <a:pt x="145" y="84"/>
                    </a:lnTo>
                    <a:lnTo>
                      <a:pt x="161" y="76"/>
                    </a:lnTo>
                    <a:lnTo>
                      <a:pt x="145" y="0"/>
                    </a:lnTo>
                    <a:lnTo>
                      <a:pt x="0" y="31"/>
                    </a:lnTo>
                    <a:lnTo>
                      <a:pt x="15" y="108"/>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1" name="Freeform 133"/>
              <p:cNvSpPr>
                <a:spLocks/>
              </p:cNvSpPr>
              <p:nvPr/>
            </p:nvSpPr>
            <p:spPr bwMode="auto">
              <a:xfrm>
                <a:off x="5184" y="1415"/>
                <a:ext cx="68" cy="79"/>
              </a:xfrm>
              <a:custGeom>
                <a:avLst/>
                <a:gdLst>
                  <a:gd name="T0" fmla="*/ 12 w 72"/>
                  <a:gd name="T1" fmla="*/ 66 h 84"/>
                  <a:gd name="T2" fmla="*/ 38 w 72"/>
                  <a:gd name="T3" fmla="*/ 57 h 84"/>
                  <a:gd name="T4" fmla="*/ 38 w 72"/>
                  <a:gd name="T5" fmla="*/ 31 h 84"/>
                  <a:gd name="T6" fmla="*/ 43 w 72"/>
                  <a:gd name="T7" fmla="*/ 37 h 84"/>
                  <a:gd name="T8" fmla="*/ 44 w 72"/>
                  <a:gd name="T9" fmla="*/ 49 h 84"/>
                  <a:gd name="T10" fmla="*/ 50 w 72"/>
                  <a:gd name="T11" fmla="*/ 49 h 84"/>
                  <a:gd name="T12" fmla="*/ 57 w 72"/>
                  <a:gd name="T13" fmla="*/ 37 h 84"/>
                  <a:gd name="T14" fmla="*/ 50 w 72"/>
                  <a:gd name="T15" fmla="*/ 23 h 84"/>
                  <a:gd name="T16" fmla="*/ 38 w 72"/>
                  <a:gd name="T17" fmla="*/ 21 h 84"/>
                  <a:gd name="T18" fmla="*/ 27 w 72"/>
                  <a:gd name="T19" fmla="*/ 3 h 84"/>
                  <a:gd name="T20" fmla="*/ 21 w 72"/>
                  <a:gd name="T21" fmla="*/ 0 h 84"/>
                  <a:gd name="T22" fmla="*/ 0 w 72"/>
                  <a:gd name="T23" fmla="*/ 8 h 84"/>
                  <a:gd name="T24" fmla="*/ 12 w 72"/>
                  <a:gd name="T25" fmla="*/ 66 h 84"/>
                  <a:gd name="T26" fmla="*/ 12 w 72"/>
                  <a:gd name="T27" fmla="*/ 66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2"/>
                  <a:gd name="T43" fmla="*/ 0 h 84"/>
                  <a:gd name="T44" fmla="*/ 72 w 72"/>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2" h="84">
                    <a:moveTo>
                      <a:pt x="16" y="84"/>
                    </a:moveTo>
                    <a:lnTo>
                      <a:pt x="47" y="73"/>
                    </a:lnTo>
                    <a:lnTo>
                      <a:pt x="47" y="39"/>
                    </a:lnTo>
                    <a:lnTo>
                      <a:pt x="55" y="47"/>
                    </a:lnTo>
                    <a:lnTo>
                      <a:pt x="56" y="63"/>
                    </a:lnTo>
                    <a:lnTo>
                      <a:pt x="63" y="63"/>
                    </a:lnTo>
                    <a:lnTo>
                      <a:pt x="72" y="47"/>
                    </a:lnTo>
                    <a:lnTo>
                      <a:pt x="63" y="29"/>
                    </a:lnTo>
                    <a:lnTo>
                      <a:pt x="47" y="26"/>
                    </a:lnTo>
                    <a:lnTo>
                      <a:pt x="35" y="3"/>
                    </a:lnTo>
                    <a:lnTo>
                      <a:pt x="25" y="0"/>
                    </a:lnTo>
                    <a:lnTo>
                      <a:pt x="0" y="8"/>
                    </a:lnTo>
                    <a:lnTo>
                      <a:pt x="16" y="84"/>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2" name="Freeform 134"/>
              <p:cNvSpPr>
                <a:spLocks/>
              </p:cNvSpPr>
              <p:nvPr/>
            </p:nvSpPr>
            <p:spPr bwMode="auto">
              <a:xfrm>
                <a:off x="5047" y="1315"/>
                <a:ext cx="291" cy="145"/>
              </a:xfrm>
              <a:custGeom>
                <a:avLst/>
                <a:gdLst>
                  <a:gd name="T0" fmla="*/ 0 w 311"/>
                  <a:gd name="T1" fmla="*/ 116 h 153"/>
                  <a:gd name="T2" fmla="*/ 116 w 311"/>
                  <a:gd name="T3" fmla="*/ 91 h 153"/>
                  <a:gd name="T4" fmla="*/ 136 w 311"/>
                  <a:gd name="T5" fmla="*/ 85 h 153"/>
                  <a:gd name="T6" fmla="*/ 144 w 311"/>
                  <a:gd name="T7" fmla="*/ 87 h 153"/>
                  <a:gd name="T8" fmla="*/ 154 w 311"/>
                  <a:gd name="T9" fmla="*/ 106 h 153"/>
                  <a:gd name="T10" fmla="*/ 166 w 311"/>
                  <a:gd name="T11" fmla="*/ 108 h 153"/>
                  <a:gd name="T12" fmla="*/ 173 w 311"/>
                  <a:gd name="T13" fmla="*/ 122 h 153"/>
                  <a:gd name="T14" fmla="*/ 182 w 311"/>
                  <a:gd name="T15" fmla="*/ 123 h 153"/>
                  <a:gd name="T16" fmla="*/ 190 w 311"/>
                  <a:gd name="T17" fmla="*/ 109 h 153"/>
                  <a:gd name="T18" fmla="*/ 194 w 311"/>
                  <a:gd name="T19" fmla="*/ 98 h 153"/>
                  <a:gd name="T20" fmla="*/ 204 w 311"/>
                  <a:gd name="T21" fmla="*/ 113 h 153"/>
                  <a:gd name="T22" fmla="*/ 249 w 311"/>
                  <a:gd name="T23" fmla="*/ 100 h 153"/>
                  <a:gd name="T24" fmla="*/ 246 w 311"/>
                  <a:gd name="T25" fmla="*/ 82 h 153"/>
                  <a:gd name="T26" fmla="*/ 233 w 311"/>
                  <a:gd name="T27" fmla="*/ 60 h 153"/>
                  <a:gd name="T28" fmla="*/ 226 w 311"/>
                  <a:gd name="T29" fmla="*/ 57 h 153"/>
                  <a:gd name="T30" fmla="*/ 219 w 311"/>
                  <a:gd name="T31" fmla="*/ 58 h 153"/>
                  <a:gd name="T32" fmla="*/ 220 w 311"/>
                  <a:gd name="T33" fmla="*/ 62 h 153"/>
                  <a:gd name="T34" fmla="*/ 231 w 311"/>
                  <a:gd name="T35" fmla="*/ 63 h 153"/>
                  <a:gd name="T36" fmla="*/ 235 w 311"/>
                  <a:gd name="T37" fmla="*/ 85 h 153"/>
                  <a:gd name="T38" fmla="*/ 216 w 311"/>
                  <a:gd name="T39" fmla="*/ 92 h 153"/>
                  <a:gd name="T40" fmla="*/ 190 w 311"/>
                  <a:gd name="T41" fmla="*/ 75 h 153"/>
                  <a:gd name="T42" fmla="*/ 182 w 311"/>
                  <a:gd name="T43" fmla="*/ 57 h 153"/>
                  <a:gd name="T44" fmla="*/ 170 w 311"/>
                  <a:gd name="T45" fmla="*/ 52 h 153"/>
                  <a:gd name="T46" fmla="*/ 170 w 311"/>
                  <a:gd name="T47" fmla="*/ 57 h 153"/>
                  <a:gd name="T48" fmla="*/ 158 w 311"/>
                  <a:gd name="T49" fmla="*/ 46 h 153"/>
                  <a:gd name="T50" fmla="*/ 167 w 311"/>
                  <a:gd name="T51" fmla="*/ 34 h 153"/>
                  <a:gd name="T52" fmla="*/ 175 w 311"/>
                  <a:gd name="T53" fmla="*/ 23 h 153"/>
                  <a:gd name="T54" fmla="*/ 161 w 311"/>
                  <a:gd name="T55" fmla="*/ 0 h 153"/>
                  <a:gd name="T56" fmla="*/ 136 w 311"/>
                  <a:gd name="T57" fmla="*/ 18 h 153"/>
                  <a:gd name="T58" fmla="*/ 54 w 311"/>
                  <a:gd name="T59" fmla="*/ 39 h 153"/>
                  <a:gd name="T60" fmla="*/ 0 w 311"/>
                  <a:gd name="T61" fmla="*/ 51 h 153"/>
                  <a:gd name="T62" fmla="*/ 0 w 311"/>
                  <a:gd name="T63" fmla="*/ 116 h 153"/>
                  <a:gd name="T64" fmla="*/ 0 w 311"/>
                  <a:gd name="T65" fmla="*/ 116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11"/>
                  <a:gd name="T100" fmla="*/ 0 h 153"/>
                  <a:gd name="T101" fmla="*/ 311 w 311"/>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11" h="153">
                    <a:moveTo>
                      <a:pt x="0" y="144"/>
                    </a:moveTo>
                    <a:lnTo>
                      <a:pt x="145" y="113"/>
                    </a:lnTo>
                    <a:lnTo>
                      <a:pt x="170" y="105"/>
                    </a:lnTo>
                    <a:lnTo>
                      <a:pt x="180" y="108"/>
                    </a:lnTo>
                    <a:lnTo>
                      <a:pt x="192" y="131"/>
                    </a:lnTo>
                    <a:lnTo>
                      <a:pt x="208" y="134"/>
                    </a:lnTo>
                    <a:lnTo>
                      <a:pt x="217" y="152"/>
                    </a:lnTo>
                    <a:lnTo>
                      <a:pt x="227" y="153"/>
                    </a:lnTo>
                    <a:lnTo>
                      <a:pt x="238" y="135"/>
                    </a:lnTo>
                    <a:lnTo>
                      <a:pt x="243" y="121"/>
                    </a:lnTo>
                    <a:lnTo>
                      <a:pt x="255" y="140"/>
                    </a:lnTo>
                    <a:lnTo>
                      <a:pt x="311" y="123"/>
                    </a:lnTo>
                    <a:lnTo>
                      <a:pt x="308" y="101"/>
                    </a:lnTo>
                    <a:lnTo>
                      <a:pt x="292" y="74"/>
                    </a:lnTo>
                    <a:lnTo>
                      <a:pt x="284" y="71"/>
                    </a:lnTo>
                    <a:lnTo>
                      <a:pt x="274" y="72"/>
                    </a:lnTo>
                    <a:lnTo>
                      <a:pt x="276" y="77"/>
                    </a:lnTo>
                    <a:lnTo>
                      <a:pt x="289" y="79"/>
                    </a:lnTo>
                    <a:lnTo>
                      <a:pt x="294" y="105"/>
                    </a:lnTo>
                    <a:lnTo>
                      <a:pt x="271" y="114"/>
                    </a:lnTo>
                    <a:lnTo>
                      <a:pt x="238" y="93"/>
                    </a:lnTo>
                    <a:lnTo>
                      <a:pt x="227" y="71"/>
                    </a:lnTo>
                    <a:lnTo>
                      <a:pt x="213" y="64"/>
                    </a:lnTo>
                    <a:lnTo>
                      <a:pt x="213" y="71"/>
                    </a:lnTo>
                    <a:lnTo>
                      <a:pt x="198" y="58"/>
                    </a:lnTo>
                    <a:lnTo>
                      <a:pt x="209" y="42"/>
                    </a:lnTo>
                    <a:lnTo>
                      <a:pt x="219" y="27"/>
                    </a:lnTo>
                    <a:lnTo>
                      <a:pt x="201" y="0"/>
                    </a:lnTo>
                    <a:lnTo>
                      <a:pt x="170" y="22"/>
                    </a:lnTo>
                    <a:lnTo>
                      <a:pt x="67" y="48"/>
                    </a:lnTo>
                    <a:lnTo>
                      <a:pt x="0" y="63"/>
                    </a:lnTo>
                    <a:lnTo>
                      <a:pt x="0" y="144"/>
                    </a:lnTo>
                    <a:close/>
                  </a:path>
                </a:pathLst>
              </a:custGeom>
              <a:solidFill>
                <a:srgbClr val="FF7C80"/>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3" name="Freeform 135"/>
              <p:cNvSpPr>
                <a:spLocks/>
              </p:cNvSpPr>
              <p:nvPr/>
            </p:nvSpPr>
            <p:spPr bwMode="auto">
              <a:xfrm>
                <a:off x="5281" y="1455"/>
                <a:ext cx="25" cy="23"/>
              </a:xfrm>
              <a:custGeom>
                <a:avLst/>
                <a:gdLst>
                  <a:gd name="T0" fmla="*/ 0 w 29"/>
                  <a:gd name="T1" fmla="*/ 23 h 23"/>
                  <a:gd name="T2" fmla="*/ 13 w 29"/>
                  <a:gd name="T3" fmla="*/ 0 h 23"/>
                  <a:gd name="T4" fmla="*/ 25 w 29"/>
                  <a:gd name="T5" fmla="*/ 10 h 23"/>
                  <a:gd name="T6" fmla="*/ 0 w 29"/>
                  <a:gd name="T7" fmla="*/ 23 h 23"/>
                  <a:gd name="T8" fmla="*/ 0 w 29"/>
                  <a:gd name="T9" fmla="*/ 23 h 23"/>
                  <a:gd name="T10" fmla="*/ 0 w 29"/>
                  <a:gd name="T11" fmla="*/ 23 h 23"/>
                  <a:gd name="T12" fmla="*/ 0 60000 65536"/>
                  <a:gd name="T13" fmla="*/ 0 60000 65536"/>
                  <a:gd name="T14" fmla="*/ 0 60000 65536"/>
                  <a:gd name="T15" fmla="*/ 0 60000 65536"/>
                  <a:gd name="T16" fmla="*/ 0 60000 65536"/>
                  <a:gd name="T17" fmla="*/ 0 60000 65536"/>
                  <a:gd name="T18" fmla="*/ 0 w 29"/>
                  <a:gd name="T19" fmla="*/ 0 h 23"/>
                  <a:gd name="T20" fmla="*/ 29 w 29"/>
                  <a:gd name="T21" fmla="*/ 23 h 23"/>
                </a:gdLst>
                <a:ahLst/>
                <a:cxnLst>
                  <a:cxn ang="T12">
                    <a:pos x="T0" y="T1"/>
                  </a:cxn>
                  <a:cxn ang="T13">
                    <a:pos x="T2" y="T3"/>
                  </a:cxn>
                  <a:cxn ang="T14">
                    <a:pos x="T4" y="T5"/>
                  </a:cxn>
                  <a:cxn ang="T15">
                    <a:pos x="T6" y="T7"/>
                  </a:cxn>
                  <a:cxn ang="T16">
                    <a:pos x="T8" y="T9"/>
                  </a:cxn>
                  <a:cxn ang="T17">
                    <a:pos x="T10" y="T11"/>
                  </a:cxn>
                </a:cxnLst>
                <a:rect l="T18" t="T19" r="T20" b="T21"/>
                <a:pathLst>
                  <a:path w="29" h="23">
                    <a:moveTo>
                      <a:pt x="0" y="23"/>
                    </a:moveTo>
                    <a:lnTo>
                      <a:pt x="13" y="0"/>
                    </a:lnTo>
                    <a:lnTo>
                      <a:pt x="29" y="10"/>
                    </a:lnTo>
                    <a:lnTo>
                      <a:pt x="0" y="23"/>
                    </a:lnTo>
                    <a:close/>
                  </a:path>
                </a:pathLst>
              </a:custGeom>
              <a:solidFill>
                <a:srgbClr val="FFFF99"/>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4" name="Freeform 136"/>
              <p:cNvSpPr>
                <a:spLocks/>
              </p:cNvSpPr>
              <p:nvPr/>
            </p:nvSpPr>
            <p:spPr bwMode="auto">
              <a:xfrm>
                <a:off x="5330" y="1451"/>
                <a:ext cx="21" cy="16"/>
              </a:xfrm>
              <a:custGeom>
                <a:avLst/>
                <a:gdLst>
                  <a:gd name="T0" fmla="*/ 0 w 23"/>
                  <a:gd name="T1" fmla="*/ 12 h 16"/>
                  <a:gd name="T2" fmla="*/ 11 w 23"/>
                  <a:gd name="T3" fmla="*/ 0 h 16"/>
                  <a:gd name="T4" fmla="*/ 19 w 23"/>
                  <a:gd name="T5" fmla="*/ 8 h 16"/>
                  <a:gd name="T6" fmla="*/ 0 w 23"/>
                  <a:gd name="T7" fmla="*/ 12 h 16"/>
                  <a:gd name="T8" fmla="*/ 0 w 23"/>
                  <a:gd name="T9" fmla="*/ 12 h 16"/>
                  <a:gd name="T10" fmla="*/ 0 w 23"/>
                  <a:gd name="T11" fmla="*/ 12 h 16"/>
                  <a:gd name="T12" fmla="*/ 0 60000 65536"/>
                  <a:gd name="T13" fmla="*/ 0 60000 65536"/>
                  <a:gd name="T14" fmla="*/ 0 60000 65536"/>
                  <a:gd name="T15" fmla="*/ 0 60000 65536"/>
                  <a:gd name="T16" fmla="*/ 0 60000 65536"/>
                  <a:gd name="T17" fmla="*/ 0 60000 65536"/>
                  <a:gd name="T18" fmla="*/ 0 w 23"/>
                  <a:gd name="T19" fmla="*/ 0 h 16"/>
                  <a:gd name="T20" fmla="*/ 23 w 23"/>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23" h="16">
                    <a:moveTo>
                      <a:pt x="0" y="16"/>
                    </a:moveTo>
                    <a:lnTo>
                      <a:pt x="13" y="0"/>
                    </a:lnTo>
                    <a:lnTo>
                      <a:pt x="23" y="12"/>
                    </a:lnTo>
                    <a:lnTo>
                      <a:pt x="0" y="16"/>
                    </a:lnTo>
                    <a:close/>
                  </a:path>
                </a:pathLst>
              </a:custGeom>
              <a:solidFill>
                <a:srgbClr val="B8FFB8"/>
              </a:solidFill>
              <a:ln w="9525">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5" name="Freeform 137"/>
              <p:cNvSpPr>
                <a:spLocks/>
              </p:cNvSpPr>
              <p:nvPr/>
            </p:nvSpPr>
            <p:spPr bwMode="auto">
              <a:xfrm>
                <a:off x="4981" y="1100"/>
                <a:ext cx="143" cy="275"/>
              </a:xfrm>
              <a:custGeom>
                <a:avLst/>
                <a:gdLst>
                  <a:gd name="T0" fmla="*/ 20 w 150"/>
                  <a:gd name="T1" fmla="*/ 98 h 288"/>
                  <a:gd name="T2" fmla="*/ 25 w 150"/>
                  <a:gd name="T3" fmla="*/ 140 h 288"/>
                  <a:gd name="T4" fmla="*/ 56 w 150"/>
                  <a:gd name="T5" fmla="*/ 240 h 288"/>
                  <a:gd name="T6" fmla="*/ 109 w 150"/>
                  <a:gd name="T7" fmla="*/ 227 h 288"/>
                  <a:gd name="T8" fmla="*/ 105 w 150"/>
                  <a:gd name="T9" fmla="*/ 87 h 288"/>
                  <a:gd name="T10" fmla="*/ 119 w 150"/>
                  <a:gd name="T11" fmla="*/ 60 h 288"/>
                  <a:gd name="T12" fmla="*/ 120 w 150"/>
                  <a:gd name="T13" fmla="*/ 0 h 288"/>
                  <a:gd name="T14" fmla="*/ 0 w 150"/>
                  <a:gd name="T15" fmla="*/ 30 h 288"/>
                  <a:gd name="T16" fmla="*/ 20 w 150"/>
                  <a:gd name="T17" fmla="*/ 98 h 288"/>
                  <a:gd name="T18" fmla="*/ 20 w 150"/>
                  <a:gd name="T19" fmla="*/ 98 h 2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0"/>
                  <a:gd name="T31" fmla="*/ 0 h 288"/>
                  <a:gd name="T32" fmla="*/ 150 w 150"/>
                  <a:gd name="T33" fmla="*/ 288 h 2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0" h="288">
                    <a:moveTo>
                      <a:pt x="24" y="118"/>
                    </a:moveTo>
                    <a:lnTo>
                      <a:pt x="31" y="169"/>
                    </a:lnTo>
                    <a:lnTo>
                      <a:pt x="69" y="288"/>
                    </a:lnTo>
                    <a:lnTo>
                      <a:pt x="136" y="273"/>
                    </a:lnTo>
                    <a:lnTo>
                      <a:pt x="131" y="105"/>
                    </a:lnTo>
                    <a:lnTo>
                      <a:pt x="149" y="72"/>
                    </a:lnTo>
                    <a:lnTo>
                      <a:pt x="150" y="0"/>
                    </a:lnTo>
                    <a:lnTo>
                      <a:pt x="0" y="35"/>
                    </a:lnTo>
                    <a:lnTo>
                      <a:pt x="24" y="118"/>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6" name="Freeform 138"/>
              <p:cNvSpPr>
                <a:spLocks/>
              </p:cNvSpPr>
              <p:nvPr/>
            </p:nvSpPr>
            <p:spPr bwMode="auto">
              <a:xfrm>
                <a:off x="5104" y="1059"/>
                <a:ext cx="133" cy="302"/>
              </a:xfrm>
              <a:custGeom>
                <a:avLst/>
                <a:gdLst>
                  <a:gd name="T0" fmla="*/ 0 w 139"/>
                  <a:gd name="T1" fmla="*/ 123 h 316"/>
                  <a:gd name="T2" fmla="*/ 14 w 139"/>
                  <a:gd name="T3" fmla="*/ 96 h 316"/>
                  <a:gd name="T4" fmla="*/ 15 w 139"/>
                  <a:gd name="T5" fmla="*/ 35 h 316"/>
                  <a:gd name="T6" fmla="*/ 14 w 139"/>
                  <a:gd name="T7" fmla="*/ 11 h 316"/>
                  <a:gd name="T8" fmla="*/ 37 w 139"/>
                  <a:gd name="T9" fmla="*/ 0 h 316"/>
                  <a:gd name="T10" fmla="*/ 88 w 139"/>
                  <a:gd name="T11" fmla="*/ 165 h 316"/>
                  <a:gd name="T12" fmla="*/ 113 w 139"/>
                  <a:gd name="T13" fmla="*/ 200 h 316"/>
                  <a:gd name="T14" fmla="*/ 113 w 139"/>
                  <a:gd name="T15" fmla="*/ 224 h 316"/>
                  <a:gd name="T16" fmla="*/ 88 w 139"/>
                  <a:gd name="T17" fmla="*/ 242 h 316"/>
                  <a:gd name="T18" fmla="*/ 5 w 139"/>
                  <a:gd name="T19" fmla="*/ 264 h 316"/>
                  <a:gd name="T20" fmla="*/ 0 w 139"/>
                  <a:gd name="T21" fmla="*/ 123 h 316"/>
                  <a:gd name="T22" fmla="*/ 0 w 139"/>
                  <a:gd name="T23" fmla="*/ 123 h 3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316"/>
                  <a:gd name="T38" fmla="*/ 139 w 139"/>
                  <a:gd name="T39" fmla="*/ 316 h 3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316">
                    <a:moveTo>
                      <a:pt x="0" y="148"/>
                    </a:moveTo>
                    <a:lnTo>
                      <a:pt x="18" y="115"/>
                    </a:lnTo>
                    <a:lnTo>
                      <a:pt x="19" y="43"/>
                    </a:lnTo>
                    <a:lnTo>
                      <a:pt x="18" y="15"/>
                    </a:lnTo>
                    <a:lnTo>
                      <a:pt x="45" y="0"/>
                    </a:lnTo>
                    <a:lnTo>
                      <a:pt x="108" y="198"/>
                    </a:lnTo>
                    <a:lnTo>
                      <a:pt x="139" y="240"/>
                    </a:lnTo>
                    <a:lnTo>
                      <a:pt x="139" y="268"/>
                    </a:lnTo>
                    <a:lnTo>
                      <a:pt x="108" y="290"/>
                    </a:lnTo>
                    <a:lnTo>
                      <a:pt x="5" y="316"/>
                    </a:lnTo>
                    <a:lnTo>
                      <a:pt x="0" y="148"/>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7" name="Freeform 139"/>
              <p:cNvSpPr>
                <a:spLocks/>
              </p:cNvSpPr>
              <p:nvPr/>
            </p:nvSpPr>
            <p:spPr bwMode="auto">
              <a:xfrm>
                <a:off x="5148" y="793"/>
                <a:ext cx="321" cy="495"/>
              </a:xfrm>
              <a:custGeom>
                <a:avLst/>
                <a:gdLst>
                  <a:gd name="T0" fmla="*/ 0 w 340"/>
                  <a:gd name="T1" fmla="*/ 230 h 520"/>
                  <a:gd name="T2" fmla="*/ 16 w 340"/>
                  <a:gd name="T3" fmla="*/ 231 h 520"/>
                  <a:gd name="T4" fmla="*/ 17 w 340"/>
                  <a:gd name="T5" fmla="*/ 204 h 520"/>
                  <a:gd name="T6" fmla="*/ 37 w 340"/>
                  <a:gd name="T7" fmla="*/ 165 h 520"/>
                  <a:gd name="T8" fmla="*/ 26 w 340"/>
                  <a:gd name="T9" fmla="*/ 137 h 520"/>
                  <a:gd name="T10" fmla="*/ 66 w 340"/>
                  <a:gd name="T11" fmla="*/ 4 h 520"/>
                  <a:gd name="T12" fmla="*/ 75 w 340"/>
                  <a:gd name="T13" fmla="*/ 4 h 520"/>
                  <a:gd name="T14" fmla="*/ 77 w 340"/>
                  <a:gd name="T15" fmla="*/ 21 h 520"/>
                  <a:gd name="T16" fmla="*/ 116 w 340"/>
                  <a:gd name="T17" fmla="*/ 7 h 520"/>
                  <a:gd name="T18" fmla="*/ 118 w 340"/>
                  <a:gd name="T19" fmla="*/ 0 h 520"/>
                  <a:gd name="T20" fmla="*/ 149 w 340"/>
                  <a:gd name="T21" fmla="*/ 9 h 520"/>
                  <a:gd name="T22" fmla="*/ 199 w 340"/>
                  <a:gd name="T23" fmla="*/ 139 h 520"/>
                  <a:gd name="T24" fmla="*/ 221 w 340"/>
                  <a:gd name="T25" fmla="*/ 140 h 520"/>
                  <a:gd name="T26" fmla="*/ 263 w 340"/>
                  <a:gd name="T27" fmla="*/ 188 h 520"/>
                  <a:gd name="T28" fmla="*/ 258 w 340"/>
                  <a:gd name="T29" fmla="*/ 198 h 520"/>
                  <a:gd name="T30" fmla="*/ 270 w 340"/>
                  <a:gd name="T31" fmla="*/ 198 h 520"/>
                  <a:gd name="T32" fmla="*/ 262 w 340"/>
                  <a:gd name="T33" fmla="*/ 223 h 520"/>
                  <a:gd name="T34" fmla="*/ 241 w 340"/>
                  <a:gd name="T35" fmla="*/ 238 h 520"/>
                  <a:gd name="T36" fmla="*/ 218 w 340"/>
                  <a:gd name="T37" fmla="*/ 250 h 520"/>
                  <a:gd name="T38" fmla="*/ 215 w 340"/>
                  <a:gd name="T39" fmla="*/ 266 h 520"/>
                  <a:gd name="T40" fmla="*/ 203 w 340"/>
                  <a:gd name="T41" fmla="*/ 251 h 520"/>
                  <a:gd name="T42" fmla="*/ 182 w 340"/>
                  <a:gd name="T43" fmla="*/ 268 h 520"/>
                  <a:gd name="T44" fmla="*/ 172 w 340"/>
                  <a:gd name="T45" fmla="*/ 268 h 520"/>
                  <a:gd name="T46" fmla="*/ 162 w 340"/>
                  <a:gd name="T47" fmla="*/ 258 h 520"/>
                  <a:gd name="T48" fmla="*/ 158 w 340"/>
                  <a:gd name="T49" fmla="*/ 311 h 520"/>
                  <a:gd name="T50" fmla="*/ 138 w 340"/>
                  <a:gd name="T51" fmla="*/ 317 h 520"/>
                  <a:gd name="T52" fmla="*/ 128 w 340"/>
                  <a:gd name="T53" fmla="*/ 338 h 520"/>
                  <a:gd name="T54" fmla="*/ 118 w 340"/>
                  <a:gd name="T55" fmla="*/ 338 h 520"/>
                  <a:gd name="T56" fmla="*/ 91 w 340"/>
                  <a:gd name="T57" fmla="*/ 367 h 520"/>
                  <a:gd name="T58" fmla="*/ 89 w 340"/>
                  <a:gd name="T59" fmla="*/ 392 h 520"/>
                  <a:gd name="T60" fmla="*/ 83 w 340"/>
                  <a:gd name="T61" fmla="*/ 402 h 520"/>
                  <a:gd name="T62" fmla="*/ 75 w 340"/>
                  <a:gd name="T63" fmla="*/ 426 h 520"/>
                  <a:gd name="T64" fmla="*/ 50 w 340"/>
                  <a:gd name="T65" fmla="*/ 392 h 520"/>
                  <a:gd name="T66" fmla="*/ 0 w 340"/>
                  <a:gd name="T67" fmla="*/ 230 h 520"/>
                  <a:gd name="T68" fmla="*/ 0 w 340"/>
                  <a:gd name="T69" fmla="*/ 230 h 5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0"/>
                  <a:gd name="T106" fmla="*/ 0 h 520"/>
                  <a:gd name="T107" fmla="*/ 340 w 340"/>
                  <a:gd name="T108" fmla="*/ 520 h 5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0" h="520">
                    <a:moveTo>
                      <a:pt x="0" y="280"/>
                    </a:moveTo>
                    <a:lnTo>
                      <a:pt x="20" y="282"/>
                    </a:lnTo>
                    <a:lnTo>
                      <a:pt x="21" y="248"/>
                    </a:lnTo>
                    <a:lnTo>
                      <a:pt x="46" y="201"/>
                    </a:lnTo>
                    <a:lnTo>
                      <a:pt x="34" y="167"/>
                    </a:lnTo>
                    <a:lnTo>
                      <a:pt x="83" y="4"/>
                    </a:lnTo>
                    <a:lnTo>
                      <a:pt x="94" y="4"/>
                    </a:lnTo>
                    <a:lnTo>
                      <a:pt x="97" y="25"/>
                    </a:lnTo>
                    <a:lnTo>
                      <a:pt x="146" y="7"/>
                    </a:lnTo>
                    <a:lnTo>
                      <a:pt x="148" y="0"/>
                    </a:lnTo>
                    <a:lnTo>
                      <a:pt x="187" y="9"/>
                    </a:lnTo>
                    <a:lnTo>
                      <a:pt x="250" y="169"/>
                    </a:lnTo>
                    <a:lnTo>
                      <a:pt x="279" y="170"/>
                    </a:lnTo>
                    <a:lnTo>
                      <a:pt x="332" y="230"/>
                    </a:lnTo>
                    <a:lnTo>
                      <a:pt x="324" y="242"/>
                    </a:lnTo>
                    <a:lnTo>
                      <a:pt x="340" y="242"/>
                    </a:lnTo>
                    <a:lnTo>
                      <a:pt x="329" y="271"/>
                    </a:lnTo>
                    <a:lnTo>
                      <a:pt x="303" y="290"/>
                    </a:lnTo>
                    <a:lnTo>
                      <a:pt x="274" y="305"/>
                    </a:lnTo>
                    <a:lnTo>
                      <a:pt x="271" y="324"/>
                    </a:lnTo>
                    <a:lnTo>
                      <a:pt x="255" y="306"/>
                    </a:lnTo>
                    <a:lnTo>
                      <a:pt x="229" y="327"/>
                    </a:lnTo>
                    <a:lnTo>
                      <a:pt x="216" y="327"/>
                    </a:lnTo>
                    <a:lnTo>
                      <a:pt x="204" y="314"/>
                    </a:lnTo>
                    <a:lnTo>
                      <a:pt x="198" y="378"/>
                    </a:lnTo>
                    <a:lnTo>
                      <a:pt x="174" y="387"/>
                    </a:lnTo>
                    <a:lnTo>
                      <a:pt x="162" y="412"/>
                    </a:lnTo>
                    <a:lnTo>
                      <a:pt x="148" y="412"/>
                    </a:lnTo>
                    <a:lnTo>
                      <a:pt x="114" y="449"/>
                    </a:lnTo>
                    <a:lnTo>
                      <a:pt x="112" y="478"/>
                    </a:lnTo>
                    <a:lnTo>
                      <a:pt x="104" y="489"/>
                    </a:lnTo>
                    <a:lnTo>
                      <a:pt x="94" y="520"/>
                    </a:lnTo>
                    <a:lnTo>
                      <a:pt x="63" y="478"/>
                    </a:lnTo>
                    <a:lnTo>
                      <a:pt x="0" y="280"/>
                    </a:lnTo>
                    <a:close/>
                  </a:path>
                </a:pathLst>
              </a:custGeom>
              <a:solidFill>
                <a:srgbClr val="CC0066"/>
              </a:solid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48" name="Text Box 140"/>
              <p:cNvSpPr txBox="1">
                <a:spLocks noChangeArrowheads="1"/>
              </p:cNvSpPr>
              <p:nvPr/>
            </p:nvSpPr>
            <p:spPr bwMode="auto">
              <a:xfrm>
                <a:off x="1652" y="2306"/>
                <a:ext cx="255"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AZ</a:t>
                </a:r>
              </a:p>
            </p:txBody>
          </p:sp>
          <p:sp>
            <p:nvSpPr>
              <p:cNvPr id="149" name="Text Box 141"/>
              <p:cNvSpPr txBox="1">
                <a:spLocks noChangeArrowheads="1"/>
              </p:cNvSpPr>
              <p:nvPr/>
            </p:nvSpPr>
            <p:spPr bwMode="auto">
              <a:xfrm>
                <a:off x="1009" y="1939"/>
                <a:ext cx="266"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CA</a:t>
                </a:r>
              </a:p>
            </p:txBody>
          </p:sp>
          <p:sp>
            <p:nvSpPr>
              <p:cNvPr id="150" name="Text Box 142"/>
              <p:cNvSpPr txBox="1">
                <a:spLocks noChangeArrowheads="1"/>
              </p:cNvSpPr>
              <p:nvPr/>
            </p:nvSpPr>
            <p:spPr bwMode="auto">
              <a:xfrm>
                <a:off x="1736" y="1802"/>
                <a:ext cx="259"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UT</a:t>
                </a:r>
              </a:p>
            </p:txBody>
          </p:sp>
          <p:sp>
            <p:nvSpPr>
              <p:cNvPr id="151" name="Text Box 143"/>
              <p:cNvSpPr txBox="1">
                <a:spLocks noChangeArrowheads="1"/>
              </p:cNvSpPr>
              <p:nvPr/>
            </p:nvSpPr>
            <p:spPr bwMode="auto">
              <a:xfrm>
                <a:off x="5277" y="1620"/>
                <a:ext cx="259"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rgbClr val="000000"/>
                    </a:solidFill>
                    <a:latin typeface="+mn-lt"/>
                  </a:rPr>
                  <a:t>CT</a:t>
                </a:r>
              </a:p>
            </p:txBody>
          </p:sp>
          <p:sp>
            <p:nvSpPr>
              <p:cNvPr id="152" name="Line 144"/>
              <p:cNvSpPr>
                <a:spLocks noChangeShapeType="1"/>
              </p:cNvSpPr>
              <p:nvPr/>
            </p:nvSpPr>
            <p:spPr bwMode="auto">
              <a:xfrm>
                <a:off x="5140" y="1461"/>
                <a:ext cx="182" cy="182"/>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950" kern="0" dirty="0">
                  <a:solidFill>
                    <a:sysClr val="windowText" lastClr="000000"/>
                  </a:solidFill>
                  <a:latin typeface="+mn-lt"/>
                </a:endParaRPr>
              </a:p>
            </p:txBody>
          </p:sp>
          <p:sp>
            <p:nvSpPr>
              <p:cNvPr id="153" name="Text Box 145"/>
              <p:cNvSpPr txBox="1">
                <a:spLocks noChangeArrowheads="1"/>
              </p:cNvSpPr>
              <p:nvPr/>
            </p:nvSpPr>
            <p:spPr bwMode="auto">
              <a:xfrm>
                <a:off x="4505" y="3035"/>
                <a:ext cx="246"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FL</a:t>
                </a:r>
              </a:p>
            </p:txBody>
          </p:sp>
          <p:sp>
            <p:nvSpPr>
              <p:cNvPr id="154" name="Text Box 146"/>
              <p:cNvSpPr txBox="1">
                <a:spLocks noChangeArrowheads="1"/>
              </p:cNvSpPr>
              <p:nvPr/>
            </p:nvSpPr>
            <p:spPr bwMode="auto">
              <a:xfrm>
                <a:off x="4232" y="2532"/>
                <a:ext cx="271"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GA</a:t>
                </a:r>
              </a:p>
            </p:txBody>
          </p:sp>
          <p:sp>
            <p:nvSpPr>
              <p:cNvPr id="155" name="Text Box 147"/>
              <p:cNvSpPr txBox="1">
                <a:spLocks noChangeArrowheads="1"/>
              </p:cNvSpPr>
              <p:nvPr/>
            </p:nvSpPr>
            <p:spPr bwMode="auto">
              <a:xfrm>
                <a:off x="3280" y="1574"/>
                <a:ext cx="226"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IA</a:t>
                </a:r>
              </a:p>
            </p:txBody>
          </p:sp>
          <p:sp>
            <p:nvSpPr>
              <p:cNvPr id="156" name="Text Box 148"/>
              <p:cNvSpPr txBox="1">
                <a:spLocks noChangeArrowheads="1"/>
              </p:cNvSpPr>
              <p:nvPr/>
            </p:nvSpPr>
            <p:spPr bwMode="auto">
              <a:xfrm>
                <a:off x="3688" y="1802"/>
                <a:ext cx="214"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IL</a:t>
                </a:r>
              </a:p>
            </p:txBody>
          </p:sp>
          <p:sp>
            <p:nvSpPr>
              <p:cNvPr id="157" name="Text Box 149"/>
              <p:cNvSpPr txBox="1">
                <a:spLocks noChangeArrowheads="1"/>
              </p:cNvSpPr>
              <p:nvPr/>
            </p:nvSpPr>
            <p:spPr bwMode="auto">
              <a:xfrm>
                <a:off x="2871" y="1985"/>
                <a:ext cx="261"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KS</a:t>
                </a:r>
              </a:p>
            </p:txBody>
          </p:sp>
          <p:sp>
            <p:nvSpPr>
              <p:cNvPr id="158" name="Text Box 150"/>
              <p:cNvSpPr txBox="1">
                <a:spLocks noChangeArrowheads="1"/>
              </p:cNvSpPr>
              <p:nvPr/>
            </p:nvSpPr>
            <p:spPr bwMode="auto">
              <a:xfrm>
                <a:off x="5377" y="1296"/>
                <a:ext cx="274"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rgbClr val="000000"/>
                    </a:solidFill>
                    <a:latin typeface="+mn-lt"/>
                  </a:rPr>
                  <a:t>MA</a:t>
                </a:r>
              </a:p>
            </p:txBody>
          </p:sp>
          <p:sp>
            <p:nvSpPr>
              <p:cNvPr id="159" name="Line 151"/>
              <p:cNvSpPr>
                <a:spLocks noChangeShapeType="1"/>
              </p:cNvSpPr>
              <p:nvPr/>
            </p:nvSpPr>
            <p:spPr bwMode="auto">
              <a:xfrm>
                <a:off x="5232" y="1370"/>
                <a:ext cx="183" cy="0"/>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950" kern="0" dirty="0">
                  <a:solidFill>
                    <a:sysClr val="windowText" lastClr="000000"/>
                  </a:solidFill>
                  <a:latin typeface="+mn-lt"/>
                </a:endParaRPr>
              </a:p>
            </p:txBody>
          </p:sp>
          <p:sp>
            <p:nvSpPr>
              <p:cNvPr id="160" name="Text Box 152"/>
              <p:cNvSpPr txBox="1">
                <a:spLocks noChangeArrowheads="1"/>
              </p:cNvSpPr>
              <p:nvPr/>
            </p:nvSpPr>
            <p:spPr bwMode="auto">
              <a:xfrm>
                <a:off x="5074" y="2137"/>
                <a:ext cx="280"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rgbClr val="000000"/>
                    </a:solidFill>
                    <a:latin typeface="+mn-lt"/>
                  </a:rPr>
                  <a:t>MD</a:t>
                </a:r>
              </a:p>
            </p:txBody>
          </p:sp>
          <p:sp>
            <p:nvSpPr>
              <p:cNvPr id="161" name="Line 153"/>
              <p:cNvSpPr>
                <a:spLocks noChangeShapeType="1"/>
              </p:cNvSpPr>
              <p:nvPr/>
            </p:nvSpPr>
            <p:spPr bwMode="auto">
              <a:xfrm>
                <a:off x="4983" y="1934"/>
                <a:ext cx="134" cy="222"/>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950" kern="0" dirty="0">
                  <a:solidFill>
                    <a:sysClr val="windowText" lastClr="000000"/>
                  </a:solidFill>
                  <a:latin typeface="+mn-lt"/>
                </a:endParaRPr>
              </a:p>
            </p:txBody>
          </p:sp>
          <p:sp>
            <p:nvSpPr>
              <p:cNvPr id="162" name="Text Box 154"/>
              <p:cNvSpPr txBox="1">
                <a:spLocks noChangeArrowheads="1"/>
              </p:cNvSpPr>
              <p:nvPr/>
            </p:nvSpPr>
            <p:spPr bwMode="auto">
              <a:xfrm>
                <a:off x="3370" y="1985"/>
                <a:ext cx="285"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MO</a:t>
                </a:r>
              </a:p>
            </p:txBody>
          </p:sp>
          <p:sp>
            <p:nvSpPr>
              <p:cNvPr id="163" name="Line 155"/>
              <p:cNvSpPr>
                <a:spLocks noChangeShapeType="1"/>
              </p:cNvSpPr>
              <p:nvPr/>
            </p:nvSpPr>
            <p:spPr bwMode="auto">
              <a:xfrm>
                <a:off x="5003" y="1689"/>
                <a:ext cx="253" cy="153"/>
              </a:xfrm>
              <a:prstGeom prst="line">
                <a:avLst/>
              </a:prstGeom>
              <a:noFill/>
              <a:ln w="19050">
                <a:solidFill>
                  <a:srgbClr val="000000"/>
                </a:solidFill>
                <a:round/>
                <a:headEnd/>
                <a:tailEnd/>
              </a:ln>
            </p:spPr>
            <p:txBody>
              <a:bodyPr wrap="none" anchor="ctr"/>
              <a:lstStyle/>
              <a:p>
                <a:pPr fontAlgn="auto">
                  <a:spcBef>
                    <a:spcPts val="0"/>
                  </a:spcBef>
                  <a:spcAft>
                    <a:spcPts val="0"/>
                  </a:spcAft>
                  <a:defRPr/>
                </a:pPr>
                <a:endParaRPr lang="en-US" sz="950" kern="0" dirty="0">
                  <a:solidFill>
                    <a:sysClr val="windowText" lastClr="000000"/>
                  </a:solidFill>
                  <a:latin typeface="+mn-lt"/>
                </a:endParaRPr>
              </a:p>
            </p:txBody>
          </p:sp>
          <p:sp>
            <p:nvSpPr>
              <p:cNvPr id="164" name="Text Box 156"/>
              <p:cNvSpPr txBox="1">
                <a:spLocks noChangeArrowheads="1"/>
              </p:cNvSpPr>
              <p:nvPr/>
            </p:nvSpPr>
            <p:spPr bwMode="auto">
              <a:xfrm>
                <a:off x="5210" y="1823"/>
                <a:ext cx="248"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rgbClr val="000000"/>
                    </a:solidFill>
                    <a:latin typeface="+mn-lt"/>
                  </a:rPr>
                  <a:t>NJ</a:t>
                </a:r>
              </a:p>
            </p:txBody>
          </p:sp>
          <p:sp>
            <p:nvSpPr>
              <p:cNvPr id="165" name="Text Box 157"/>
              <p:cNvSpPr txBox="1">
                <a:spLocks noChangeArrowheads="1"/>
              </p:cNvSpPr>
              <p:nvPr/>
            </p:nvSpPr>
            <p:spPr bwMode="auto">
              <a:xfrm>
                <a:off x="4731" y="1345"/>
                <a:ext cx="266"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NY</a:t>
                </a:r>
              </a:p>
            </p:txBody>
          </p:sp>
          <p:sp>
            <p:nvSpPr>
              <p:cNvPr id="166" name="Text Box 158"/>
              <p:cNvSpPr txBox="1">
                <a:spLocks noChangeArrowheads="1"/>
              </p:cNvSpPr>
              <p:nvPr/>
            </p:nvSpPr>
            <p:spPr bwMode="auto">
              <a:xfrm>
                <a:off x="1081" y="1168"/>
                <a:ext cx="277"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OR</a:t>
                </a:r>
              </a:p>
            </p:txBody>
          </p:sp>
          <p:sp>
            <p:nvSpPr>
              <p:cNvPr id="167" name="Text Box 159"/>
              <p:cNvSpPr txBox="1">
                <a:spLocks noChangeArrowheads="1"/>
              </p:cNvSpPr>
              <p:nvPr/>
            </p:nvSpPr>
            <p:spPr bwMode="auto">
              <a:xfrm>
                <a:off x="4596" y="1574"/>
                <a:ext cx="261"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PA</a:t>
                </a:r>
              </a:p>
            </p:txBody>
          </p:sp>
          <p:sp>
            <p:nvSpPr>
              <p:cNvPr id="168" name="Text Box 160"/>
              <p:cNvSpPr txBox="1">
                <a:spLocks noChangeArrowheads="1"/>
              </p:cNvSpPr>
              <p:nvPr/>
            </p:nvSpPr>
            <p:spPr bwMode="auto">
              <a:xfrm>
                <a:off x="4505" y="2395"/>
                <a:ext cx="265"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SC</a:t>
                </a:r>
              </a:p>
            </p:txBody>
          </p:sp>
          <p:sp>
            <p:nvSpPr>
              <p:cNvPr id="169" name="Text Box 161"/>
              <p:cNvSpPr txBox="1">
                <a:spLocks noChangeArrowheads="1"/>
              </p:cNvSpPr>
              <p:nvPr/>
            </p:nvSpPr>
            <p:spPr bwMode="auto">
              <a:xfrm>
                <a:off x="3870" y="2259"/>
                <a:ext cx="259"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TN</a:t>
                </a:r>
              </a:p>
            </p:txBody>
          </p:sp>
          <p:sp>
            <p:nvSpPr>
              <p:cNvPr id="170" name="Text Box 162"/>
              <p:cNvSpPr txBox="1">
                <a:spLocks noChangeArrowheads="1"/>
              </p:cNvSpPr>
              <p:nvPr/>
            </p:nvSpPr>
            <p:spPr bwMode="auto">
              <a:xfrm>
                <a:off x="2235" y="1894"/>
                <a:ext cx="276"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CO</a:t>
                </a:r>
              </a:p>
            </p:txBody>
          </p:sp>
          <p:sp>
            <p:nvSpPr>
              <p:cNvPr id="171" name="Text Box 163"/>
              <p:cNvSpPr txBox="1">
                <a:spLocks noChangeArrowheads="1"/>
              </p:cNvSpPr>
              <p:nvPr/>
            </p:nvSpPr>
            <p:spPr bwMode="auto">
              <a:xfrm>
                <a:off x="1283" y="799"/>
                <a:ext cx="286" cy="169"/>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WA</a:t>
                </a:r>
              </a:p>
            </p:txBody>
          </p:sp>
          <p:sp>
            <p:nvSpPr>
              <p:cNvPr id="172" name="Text Box 164"/>
              <p:cNvSpPr txBox="1">
                <a:spLocks noChangeArrowheads="1"/>
              </p:cNvSpPr>
              <p:nvPr/>
            </p:nvSpPr>
            <p:spPr bwMode="auto">
              <a:xfrm>
                <a:off x="3576" y="1289"/>
                <a:ext cx="253"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WI</a:t>
                </a:r>
              </a:p>
            </p:txBody>
          </p:sp>
          <p:sp>
            <p:nvSpPr>
              <p:cNvPr id="173" name="Text Box 165"/>
              <p:cNvSpPr txBox="1">
                <a:spLocks noChangeArrowheads="1"/>
              </p:cNvSpPr>
              <p:nvPr/>
            </p:nvSpPr>
            <p:spPr bwMode="auto">
              <a:xfrm>
                <a:off x="4596" y="1939"/>
                <a:ext cx="261"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VA</a:t>
                </a:r>
              </a:p>
            </p:txBody>
          </p:sp>
          <p:sp>
            <p:nvSpPr>
              <p:cNvPr id="174" name="Text Box 166"/>
              <p:cNvSpPr txBox="1">
                <a:spLocks noChangeArrowheads="1"/>
              </p:cNvSpPr>
              <p:nvPr/>
            </p:nvSpPr>
            <p:spPr bwMode="auto">
              <a:xfrm>
                <a:off x="5137" y="960"/>
                <a:ext cx="274"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ME</a:t>
                </a:r>
              </a:p>
            </p:txBody>
          </p:sp>
          <p:sp>
            <p:nvSpPr>
              <p:cNvPr id="175" name="Text Box 167"/>
              <p:cNvSpPr txBox="1">
                <a:spLocks noChangeArrowheads="1"/>
              </p:cNvSpPr>
              <p:nvPr/>
            </p:nvSpPr>
            <p:spPr bwMode="auto">
              <a:xfrm>
                <a:off x="3213" y="1107"/>
                <a:ext cx="280"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MN</a:t>
                </a:r>
              </a:p>
            </p:txBody>
          </p:sp>
          <p:sp>
            <p:nvSpPr>
              <p:cNvPr id="176" name="Text Box 168"/>
              <p:cNvSpPr txBox="1">
                <a:spLocks noChangeArrowheads="1"/>
              </p:cNvSpPr>
              <p:nvPr/>
            </p:nvSpPr>
            <p:spPr bwMode="auto">
              <a:xfrm>
                <a:off x="4032" y="1393"/>
                <a:ext cx="296" cy="170"/>
              </a:xfrm>
              <a:prstGeom prst="rect">
                <a:avLst/>
              </a:prstGeom>
              <a:noFill/>
              <a:ln w="9525">
                <a:noFill/>
                <a:miter lim="800000"/>
                <a:headEnd/>
                <a:tailEnd/>
              </a:ln>
            </p:spPr>
            <p:txBody>
              <a:bodyPr>
                <a:spAutoFit/>
              </a:bodyPr>
              <a:lstStyle/>
              <a:p>
                <a:pPr eaLnBrk="0" fontAlgn="auto" hangingPunct="0">
                  <a:spcBef>
                    <a:spcPts val="0"/>
                  </a:spcBef>
                  <a:spcAft>
                    <a:spcPts val="0"/>
                  </a:spcAft>
                  <a:defRPr/>
                </a:pPr>
                <a:r>
                  <a:rPr lang="en-US" sz="950" kern="0" dirty="0">
                    <a:solidFill>
                      <a:sysClr val="windowText" lastClr="000000"/>
                    </a:solidFill>
                    <a:latin typeface="+mn-lt"/>
                  </a:rPr>
                  <a:t>MI</a:t>
                </a:r>
              </a:p>
            </p:txBody>
          </p:sp>
          <p:sp>
            <p:nvSpPr>
              <p:cNvPr id="177" name="Text Box 169"/>
              <p:cNvSpPr txBox="1">
                <a:spLocks noChangeArrowheads="1"/>
              </p:cNvSpPr>
              <p:nvPr/>
            </p:nvSpPr>
            <p:spPr bwMode="auto">
              <a:xfrm>
                <a:off x="4550" y="2198"/>
                <a:ext cx="271"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NC</a:t>
                </a:r>
              </a:p>
            </p:txBody>
          </p:sp>
          <p:sp>
            <p:nvSpPr>
              <p:cNvPr id="178" name="Text Box 170"/>
              <p:cNvSpPr txBox="1">
                <a:spLocks noChangeArrowheads="1"/>
              </p:cNvSpPr>
              <p:nvPr/>
            </p:nvSpPr>
            <p:spPr bwMode="auto">
              <a:xfrm>
                <a:off x="2780" y="2746"/>
                <a:ext cx="255" cy="170"/>
              </a:xfrm>
              <a:prstGeom prst="rect">
                <a:avLst/>
              </a:prstGeom>
              <a:noFill/>
              <a:ln w="9525">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TX</a:t>
                </a:r>
              </a:p>
            </p:txBody>
          </p:sp>
          <p:sp>
            <p:nvSpPr>
              <p:cNvPr id="179" name="Text Box 171"/>
              <p:cNvSpPr txBox="1">
                <a:spLocks noChangeArrowheads="1"/>
              </p:cNvSpPr>
              <p:nvPr/>
            </p:nvSpPr>
            <p:spPr bwMode="auto">
              <a:xfrm>
                <a:off x="4031" y="1997"/>
                <a:ext cx="362" cy="13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950" kern="0" dirty="0">
                    <a:solidFill>
                      <a:sysClr val="windowText" lastClr="000000"/>
                    </a:solidFill>
                    <a:latin typeface="+mn-lt"/>
                  </a:rPr>
                  <a:t>KY</a:t>
                </a:r>
              </a:p>
            </p:txBody>
          </p:sp>
          <p:sp>
            <p:nvSpPr>
              <p:cNvPr id="180" name="Text Box 172"/>
              <p:cNvSpPr txBox="1">
                <a:spLocks noChangeArrowheads="1"/>
              </p:cNvSpPr>
              <p:nvPr/>
            </p:nvSpPr>
            <p:spPr bwMode="auto">
              <a:xfrm>
                <a:off x="4368" y="1920"/>
                <a:ext cx="308" cy="13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950" kern="0" dirty="0">
                    <a:solidFill>
                      <a:sysClr val="windowText" lastClr="000000"/>
                    </a:solidFill>
                    <a:latin typeface="+mn-lt"/>
                  </a:rPr>
                  <a:t>WV</a:t>
                </a:r>
              </a:p>
            </p:txBody>
          </p:sp>
          <p:sp>
            <p:nvSpPr>
              <p:cNvPr id="181" name="Line 174"/>
              <p:cNvSpPr>
                <a:spLocks noChangeShapeType="1"/>
              </p:cNvSpPr>
              <p:nvPr/>
            </p:nvSpPr>
            <p:spPr bwMode="auto">
              <a:xfrm>
                <a:off x="5210" y="1485"/>
                <a:ext cx="203" cy="43"/>
              </a:xfrm>
              <a:prstGeom prst="line">
                <a:avLst/>
              </a:prstGeom>
              <a:noFill/>
              <a:ln w="1270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82" name="Rectangle 175"/>
              <p:cNvSpPr>
                <a:spLocks noChangeArrowheads="1"/>
              </p:cNvSpPr>
              <p:nvPr/>
            </p:nvSpPr>
            <p:spPr bwMode="auto">
              <a:xfrm>
                <a:off x="2804" y="1652"/>
                <a:ext cx="265" cy="170"/>
              </a:xfrm>
              <a:prstGeom prst="rect">
                <a:avLst/>
              </a:prstGeom>
              <a:noFill/>
              <a:ln w="12700">
                <a:noFill/>
                <a:miter lim="800000"/>
                <a:headEnd/>
                <a:tailEnd/>
              </a:ln>
            </p:spPr>
            <p:txBody>
              <a:bodyPr wrap="none">
                <a:spAutoFit/>
              </a:bodyPr>
              <a:lstStyle/>
              <a:p>
                <a:pPr eaLnBrk="0" fontAlgn="auto" hangingPunct="0">
                  <a:spcBef>
                    <a:spcPts val="0"/>
                  </a:spcBef>
                  <a:spcAft>
                    <a:spcPts val="0"/>
                  </a:spcAft>
                  <a:defRPr/>
                </a:pPr>
                <a:r>
                  <a:rPr lang="en-US" sz="950" kern="0" dirty="0">
                    <a:solidFill>
                      <a:sysClr val="windowText" lastClr="000000"/>
                    </a:solidFill>
                    <a:latin typeface="+mn-lt"/>
                  </a:rPr>
                  <a:t>NE</a:t>
                </a:r>
              </a:p>
            </p:txBody>
          </p:sp>
          <p:sp>
            <p:nvSpPr>
              <p:cNvPr id="183" name="Text Box 177"/>
              <p:cNvSpPr txBox="1">
                <a:spLocks noChangeArrowheads="1"/>
              </p:cNvSpPr>
              <p:nvPr/>
            </p:nvSpPr>
            <p:spPr bwMode="auto">
              <a:xfrm>
                <a:off x="4802" y="946"/>
                <a:ext cx="366" cy="137"/>
              </a:xfrm>
              <a:prstGeom prst="rect">
                <a:avLst/>
              </a:prstGeom>
              <a:noFill/>
              <a:ln w="12700">
                <a:noFill/>
                <a:miter lim="800000"/>
                <a:headEnd/>
                <a:tailEnd/>
              </a:ln>
            </p:spPr>
            <p:txBody>
              <a:bodyPr/>
              <a:lstStyle/>
              <a:p>
                <a:pPr eaLnBrk="0" fontAlgn="auto" hangingPunct="0">
                  <a:spcBef>
                    <a:spcPct val="50000"/>
                  </a:spcBef>
                  <a:spcAft>
                    <a:spcPts val="0"/>
                  </a:spcAft>
                  <a:defRPr/>
                </a:pPr>
                <a:r>
                  <a:rPr lang="en-US" sz="950" kern="0" dirty="0">
                    <a:solidFill>
                      <a:srgbClr val="000000"/>
                    </a:solidFill>
                    <a:latin typeface="+mn-lt"/>
                  </a:rPr>
                  <a:t>VT</a:t>
                </a:r>
              </a:p>
            </p:txBody>
          </p:sp>
          <p:sp>
            <p:nvSpPr>
              <p:cNvPr id="184" name="Line 178"/>
              <p:cNvSpPr>
                <a:spLocks noChangeShapeType="1"/>
              </p:cNvSpPr>
              <p:nvPr/>
            </p:nvSpPr>
            <p:spPr bwMode="auto">
              <a:xfrm>
                <a:off x="4983" y="1084"/>
                <a:ext cx="82" cy="136"/>
              </a:xfrm>
              <a:prstGeom prst="line">
                <a:avLst/>
              </a:prstGeom>
              <a:noFill/>
              <a:ln w="1270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grpSp>
            <p:nvGrpSpPr>
              <p:cNvPr id="23713" name="Group 735"/>
              <p:cNvGrpSpPr>
                <a:grpSpLocks/>
              </p:cNvGrpSpPr>
              <p:nvPr/>
            </p:nvGrpSpPr>
            <p:grpSpPr bwMode="auto">
              <a:xfrm>
                <a:off x="1289" y="1161"/>
                <a:ext cx="4369" cy="1694"/>
                <a:chOff x="894" y="961"/>
                <a:chExt cx="4626" cy="1813"/>
              </a:xfrm>
            </p:grpSpPr>
            <p:sp>
              <p:nvSpPr>
                <p:cNvPr id="197" name="Text Box 357"/>
                <p:cNvSpPr txBox="1">
                  <a:spLocks noChangeArrowheads="1"/>
                </p:cNvSpPr>
                <p:nvPr/>
              </p:nvSpPr>
              <p:spPr bwMode="auto">
                <a:xfrm>
                  <a:off x="894" y="1494"/>
                  <a:ext cx="288" cy="182"/>
                </a:xfrm>
                <a:prstGeom prst="rect">
                  <a:avLst/>
                </a:prstGeom>
                <a:noFill/>
                <a:ln w="9525">
                  <a:noFill/>
                  <a:miter lim="800000"/>
                  <a:headEnd/>
                  <a:tailEnd/>
                </a:ln>
              </p:spPr>
              <p:txBody>
                <a:bodyPr>
                  <a:spAutoFit/>
                </a:bodyPr>
                <a:lstStyle/>
                <a:p>
                  <a:pPr fontAlgn="auto">
                    <a:spcBef>
                      <a:spcPts val="0"/>
                    </a:spcBef>
                    <a:spcAft>
                      <a:spcPts val="0"/>
                    </a:spcAft>
                    <a:defRPr/>
                  </a:pPr>
                  <a:r>
                    <a:rPr lang="en-US" sz="950" kern="0" dirty="0">
                      <a:solidFill>
                        <a:sysClr val="windowText" lastClr="000000"/>
                      </a:solidFill>
                      <a:latin typeface="+mn-lt"/>
                    </a:rPr>
                    <a:t>NV</a:t>
                  </a:r>
                </a:p>
              </p:txBody>
            </p:sp>
            <p:sp>
              <p:nvSpPr>
                <p:cNvPr id="198" name="Text Box 358"/>
                <p:cNvSpPr txBox="1">
                  <a:spLocks noChangeArrowheads="1"/>
                </p:cNvSpPr>
                <p:nvPr/>
              </p:nvSpPr>
              <p:spPr bwMode="auto">
                <a:xfrm>
                  <a:off x="3936" y="1584"/>
                  <a:ext cx="336" cy="183"/>
                </a:xfrm>
                <a:prstGeom prst="rect">
                  <a:avLst/>
                </a:prstGeom>
                <a:noFill/>
                <a:ln w="9525">
                  <a:noFill/>
                  <a:miter lim="800000"/>
                  <a:headEnd/>
                  <a:tailEnd/>
                </a:ln>
              </p:spPr>
              <p:txBody>
                <a:bodyPr>
                  <a:spAutoFit/>
                </a:bodyPr>
                <a:lstStyle/>
                <a:p>
                  <a:pPr fontAlgn="auto">
                    <a:spcBef>
                      <a:spcPts val="0"/>
                    </a:spcBef>
                    <a:spcAft>
                      <a:spcPts val="0"/>
                    </a:spcAft>
                    <a:defRPr/>
                  </a:pPr>
                  <a:r>
                    <a:rPr lang="en-US" sz="950" kern="0" dirty="0">
                      <a:solidFill>
                        <a:sysClr val="windowText" lastClr="000000"/>
                      </a:solidFill>
                      <a:latin typeface="+mn-lt"/>
                    </a:rPr>
                    <a:t>OH</a:t>
                  </a:r>
                </a:p>
              </p:txBody>
            </p:sp>
            <p:sp>
              <p:nvSpPr>
                <p:cNvPr id="199" name="Text Box 359"/>
                <p:cNvSpPr txBox="1">
                  <a:spLocks noChangeArrowheads="1"/>
                </p:cNvSpPr>
                <p:nvPr/>
              </p:nvSpPr>
              <p:spPr bwMode="auto">
                <a:xfrm>
                  <a:off x="2448" y="1159"/>
                  <a:ext cx="288" cy="183"/>
                </a:xfrm>
                <a:prstGeom prst="rect">
                  <a:avLst/>
                </a:prstGeom>
                <a:noFill/>
                <a:ln w="9525">
                  <a:noFill/>
                  <a:miter lim="800000"/>
                  <a:headEnd/>
                  <a:tailEnd/>
                </a:ln>
              </p:spPr>
              <p:txBody>
                <a:bodyPr>
                  <a:spAutoFit/>
                </a:bodyPr>
                <a:lstStyle/>
                <a:p>
                  <a:pPr fontAlgn="auto">
                    <a:spcBef>
                      <a:spcPts val="0"/>
                    </a:spcBef>
                    <a:spcAft>
                      <a:spcPts val="0"/>
                    </a:spcAft>
                    <a:defRPr/>
                  </a:pPr>
                  <a:r>
                    <a:rPr lang="en-US" sz="950" kern="0" dirty="0">
                      <a:solidFill>
                        <a:sysClr val="windowText" lastClr="000000"/>
                      </a:solidFill>
                      <a:latin typeface="+mn-lt"/>
                    </a:rPr>
                    <a:t>SD</a:t>
                  </a:r>
                </a:p>
              </p:txBody>
            </p:sp>
            <p:sp>
              <p:nvSpPr>
                <p:cNvPr id="200" name="Text Box 543"/>
                <p:cNvSpPr txBox="1">
                  <a:spLocks noChangeArrowheads="1"/>
                </p:cNvSpPr>
                <p:nvPr/>
              </p:nvSpPr>
              <p:spPr bwMode="auto">
                <a:xfrm>
                  <a:off x="3120" y="2592"/>
                  <a:ext cx="288" cy="182"/>
                </a:xfrm>
                <a:prstGeom prst="rect">
                  <a:avLst/>
                </a:prstGeom>
                <a:noFill/>
                <a:ln w="9525">
                  <a:noFill/>
                  <a:miter lim="800000"/>
                  <a:headEnd/>
                  <a:tailEnd/>
                </a:ln>
              </p:spPr>
              <p:txBody>
                <a:bodyPr>
                  <a:spAutoFit/>
                </a:bodyPr>
                <a:lstStyle/>
                <a:p>
                  <a:pPr fontAlgn="auto">
                    <a:spcBef>
                      <a:spcPct val="50000"/>
                    </a:spcBef>
                    <a:spcAft>
                      <a:spcPts val="0"/>
                    </a:spcAft>
                    <a:defRPr/>
                  </a:pPr>
                  <a:endParaRPr lang="en-US" sz="950" kern="0" dirty="0">
                    <a:solidFill>
                      <a:srgbClr val="FFFFFF"/>
                    </a:solidFill>
                    <a:latin typeface="+mn-lt"/>
                  </a:endParaRPr>
                </a:p>
              </p:txBody>
            </p:sp>
            <p:sp>
              <p:nvSpPr>
                <p:cNvPr id="201" name="Text Box 547"/>
                <p:cNvSpPr txBox="1">
                  <a:spLocks noChangeArrowheads="1"/>
                </p:cNvSpPr>
                <p:nvPr/>
              </p:nvSpPr>
              <p:spPr bwMode="auto">
                <a:xfrm>
                  <a:off x="3120" y="2207"/>
                  <a:ext cx="288" cy="182"/>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AR</a:t>
                  </a:r>
                </a:p>
              </p:txBody>
            </p:sp>
            <p:sp>
              <p:nvSpPr>
                <p:cNvPr id="202" name="Text Box 548"/>
                <p:cNvSpPr txBox="1">
                  <a:spLocks noChangeArrowheads="1"/>
                </p:cNvSpPr>
                <p:nvPr/>
              </p:nvSpPr>
              <p:spPr bwMode="auto">
                <a:xfrm>
                  <a:off x="3648" y="1584"/>
                  <a:ext cx="288" cy="183"/>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 IN</a:t>
                  </a:r>
                </a:p>
              </p:txBody>
            </p:sp>
            <p:sp>
              <p:nvSpPr>
                <p:cNvPr id="203" name="Text Box 549"/>
                <p:cNvSpPr txBox="1">
                  <a:spLocks noChangeArrowheads="1"/>
                </p:cNvSpPr>
                <p:nvPr/>
              </p:nvSpPr>
              <p:spPr bwMode="auto">
                <a:xfrm>
                  <a:off x="5232" y="961"/>
                  <a:ext cx="288" cy="182"/>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NH</a:t>
                  </a:r>
                </a:p>
              </p:txBody>
            </p:sp>
            <p:sp>
              <p:nvSpPr>
                <p:cNvPr id="204" name="Line 722"/>
                <p:cNvSpPr>
                  <a:spLocks noChangeShapeType="1"/>
                </p:cNvSpPr>
                <p:nvPr/>
              </p:nvSpPr>
              <p:spPr bwMode="auto">
                <a:xfrm flipV="1">
                  <a:off x="4992" y="1056"/>
                  <a:ext cx="288" cy="50"/>
                </a:xfrm>
                <a:prstGeom prst="line">
                  <a:avLst/>
                </a:prstGeom>
                <a:no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grpSp>
          <p:sp>
            <p:nvSpPr>
              <p:cNvPr id="186" name="Text Box 1757"/>
              <p:cNvSpPr txBox="1">
                <a:spLocks noChangeArrowheads="1"/>
              </p:cNvSpPr>
              <p:nvPr/>
            </p:nvSpPr>
            <p:spPr bwMode="auto">
              <a:xfrm>
                <a:off x="2016" y="960"/>
                <a:ext cx="366"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MT</a:t>
                </a:r>
              </a:p>
            </p:txBody>
          </p:sp>
          <p:sp>
            <p:nvSpPr>
              <p:cNvPr id="187" name="Text Box 1758"/>
              <p:cNvSpPr txBox="1">
                <a:spLocks noChangeArrowheads="1"/>
              </p:cNvSpPr>
              <p:nvPr/>
            </p:nvSpPr>
            <p:spPr bwMode="auto">
              <a:xfrm>
                <a:off x="1632" y="1249"/>
                <a:ext cx="272" cy="169"/>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ID</a:t>
                </a:r>
              </a:p>
            </p:txBody>
          </p:sp>
          <p:sp>
            <p:nvSpPr>
              <p:cNvPr id="188" name="Text Box 1759"/>
              <p:cNvSpPr txBox="1">
                <a:spLocks noChangeArrowheads="1"/>
              </p:cNvSpPr>
              <p:nvPr/>
            </p:nvSpPr>
            <p:spPr bwMode="auto">
              <a:xfrm>
                <a:off x="2079" y="1388"/>
                <a:ext cx="318"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WY</a:t>
                </a:r>
              </a:p>
            </p:txBody>
          </p:sp>
          <p:sp>
            <p:nvSpPr>
              <p:cNvPr id="189" name="Text Box 1760"/>
              <p:cNvSpPr txBox="1">
                <a:spLocks noChangeArrowheads="1"/>
              </p:cNvSpPr>
              <p:nvPr/>
            </p:nvSpPr>
            <p:spPr bwMode="auto">
              <a:xfrm>
                <a:off x="2736" y="960"/>
                <a:ext cx="318"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ND</a:t>
                </a:r>
              </a:p>
            </p:txBody>
          </p:sp>
          <p:sp>
            <p:nvSpPr>
              <p:cNvPr id="190" name="Text Box 1761"/>
              <p:cNvSpPr txBox="1">
                <a:spLocks noChangeArrowheads="1"/>
              </p:cNvSpPr>
              <p:nvPr/>
            </p:nvSpPr>
            <p:spPr bwMode="auto">
              <a:xfrm>
                <a:off x="2159" y="2351"/>
                <a:ext cx="316"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NM</a:t>
                </a:r>
              </a:p>
            </p:txBody>
          </p:sp>
          <p:sp>
            <p:nvSpPr>
              <p:cNvPr id="191" name="Text Box 1762"/>
              <p:cNvSpPr txBox="1">
                <a:spLocks noChangeArrowheads="1"/>
              </p:cNvSpPr>
              <p:nvPr/>
            </p:nvSpPr>
            <p:spPr bwMode="auto">
              <a:xfrm>
                <a:off x="2941" y="2286"/>
                <a:ext cx="362"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OK</a:t>
                </a:r>
              </a:p>
            </p:txBody>
          </p:sp>
          <p:sp>
            <p:nvSpPr>
              <p:cNvPr id="192" name="Text Box 1763"/>
              <p:cNvSpPr txBox="1">
                <a:spLocks noChangeArrowheads="1"/>
              </p:cNvSpPr>
              <p:nvPr/>
            </p:nvSpPr>
            <p:spPr bwMode="auto">
              <a:xfrm>
                <a:off x="3395" y="2736"/>
                <a:ext cx="318"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LA</a:t>
                </a:r>
              </a:p>
            </p:txBody>
          </p:sp>
          <p:sp>
            <p:nvSpPr>
              <p:cNvPr id="193" name="Text Box 1764"/>
              <p:cNvSpPr txBox="1">
                <a:spLocks noChangeArrowheads="1"/>
              </p:cNvSpPr>
              <p:nvPr/>
            </p:nvSpPr>
            <p:spPr bwMode="auto">
              <a:xfrm>
                <a:off x="3667" y="2555"/>
                <a:ext cx="343"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MS</a:t>
                </a:r>
              </a:p>
            </p:txBody>
          </p:sp>
          <p:sp>
            <p:nvSpPr>
              <p:cNvPr id="194" name="Text Box 1765"/>
              <p:cNvSpPr txBox="1">
                <a:spLocks noChangeArrowheads="1"/>
              </p:cNvSpPr>
              <p:nvPr/>
            </p:nvSpPr>
            <p:spPr bwMode="auto">
              <a:xfrm>
                <a:off x="3939" y="2579"/>
                <a:ext cx="249" cy="170"/>
              </a:xfrm>
              <a:prstGeom prst="rect">
                <a:avLst/>
              </a:prstGeom>
              <a:noFill/>
              <a:ln w="9525">
                <a:noFill/>
                <a:miter lim="800000"/>
                <a:headEnd/>
                <a:tailEnd/>
              </a:ln>
            </p:spPr>
            <p:txBody>
              <a:bodyPr wrap="none">
                <a:spAutoFit/>
              </a:bodyPr>
              <a:lstStyle/>
              <a:p>
                <a:pPr fontAlgn="auto">
                  <a:spcBef>
                    <a:spcPts val="0"/>
                  </a:spcBef>
                  <a:spcAft>
                    <a:spcPts val="0"/>
                  </a:spcAft>
                  <a:defRPr/>
                </a:pPr>
                <a:r>
                  <a:rPr lang="en-US" sz="950" kern="0" dirty="0">
                    <a:solidFill>
                      <a:sysClr val="windowText" lastClr="000000"/>
                    </a:solidFill>
                    <a:latin typeface="+mn-lt"/>
                  </a:rPr>
                  <a:t>AL</a:t>
                </a:r>
              </a:p>
            </p:txBody>
          </p:sp>
          <p:sp>
            <p:nvSpPr>
              <p:cNvPr id="195" name="Line 1766"/>
              <p:cNvSpPr>
                <a:spLocks noChangeShapeType="1"/>
              </p:cNvSpPr>
              <p:nvPr/>
            </p:nvSpPr>
            <p:spPr bwMode="auto">
              <a:xfrm>
                <a:off x="4983" y="1837"/>
                <a:ext cx="273" cy="180"/>
              </a:xfrm>
              <a:prstGeom prst="line">
                <a:avLst/>
              </a:prstGeom>
              <a:noFill/>
              <a:ln w="19050">
                <a:solidFill>
                  <a:srgbClr val="000000"/>
                </a:solidFill>
                <a:round/>
                <a:headEnd/>
                <a:tailEnd/>
              </a:ln>
            </p:spPr>
            <p:txBody>
              <a:bodyPr/>
              <a:lstStyle/>
              <a:p>
                <a:pPr fontAlgn="auto">
                  <a:spcBef>
                    <a:spcPts val="0"/>
                  </a:spcBef>
                  <a:spcAft>
                    <a:spcPts val="0"/>
                  </a:spcAft>
                  <a:defRPr/>
                </a:pPr>
                <a:endParaRPr lang="en-US" sz="950" kern="0" dirty="0">
                  <a:solidFill>
                    <a:sysClr val="windowText" lastClr="000000"/>
                  </a:solidFill>
                  <a:latin typeface="+mn-lt"/>
                </a:endParaRPr>
              </a:p>
            </p:txBody>
          </p:sp>
          <p:sp>
            <p:nvSpPr>
              <p:cNvPr id="196" name="Text Box 1767"/>
              <p:cNvSpPr txBox="1">
                <a:spLocks noChangeArrowheads="1"/>
              </p:cNvSpPr>
              <p:nvPr/>
            </p:nvSpPr>
            <p:spPr bwMode="auto">
              <a:xfrm>
                <a:off x="5210" y="1972"/>
                <a:ext cx="318" cy="170"/>
              </a:xfrm>
              <a:prstGeom prst="rect">
                <a:avLst/>
              </a:prstGeom>
              <a:noFill/>
              <a:ln w="9525">
                <a:noFill/>
                <a:miter lim="800000"/>
                <a:headEnd/>
                <a:tailEnd/>
              </a:ln>
            </p:spPr>
            <p:txBody>
              <a:bodyPr>
                <a:spAutoFit/>
              </a:bodyPr>
              <a:lstStyle/>
              <a:p>
                <a:pPr fontAlgn="auto">
                  <a:spcBef>
                    <a:spcPct val="50000"/>
                  </a:spcBef>
                  <a:spcAft>
                    <a:spcPts val="0"/>
                  </a:spcAft>
                  <a:defRPr/>
                </a:pPr>
                <a:r>
                  <a:rPr lang="en-US" sz="950" kern="0" dirty="0">
                    <a:solidFill>
                      <a:sysClr val="windowText" lastClr="000000"/>
                    </a:solidFill>
                    <a:latin typeface="+mn-lt"/>
                  </a:rPr>
                  <a:t>DE</a:t>
                </a:r>
              </a:p>
            </p:txBody>
          </p:sp>
        </p:grpSp>
        <p:grpSp>
          <p:nvGrpSpPr>
            <p:cNvPr id="23558" name="Group 759"/>
            <p:cNvGrpSpPr>
              <a:grpSpLocks/>
            </p:cNvGrpSpPr>
            <p:nvPr/>
          </p:nvGrpSpPr>
          <p:grpSpPr bwMode="auto">
            <a:xfrm>
              <a:off x="228600" y="5668963"/>
              <a:ext cx="8763000" cy="712787"/>
              <a:chOff x="-8022" y="5715003"/>
              <a:chExt cx="8916737" cy="770291"/>
            </a:xfrm>
          </p:grpSpPr>
          <p:sp>
            <p:nvSpPr>
              <p:cNvPr id="206" name="Rectangle 1832"/>
              <p:cNvSpPr>
                <a:spLocks noChangeArrowheads="1"/>
              </p:cNvSpPr>
              <p:nvPr/>
            </p:nvSpPr>
            <p:spPr bwMode="auto">
              <a:xfrm>
                <a:off x="69515" y="5715003"/>
                <a:ext cx="8839200" cy="770291"/>
              </a:xfrm>
              <a:prstGeom prst="rect">
                <a:avLst/>
              </a:prstGeom>
              <a:noFill/>
              <a:ln w="12700">
                <a:solidFill>
                  <a:srgbClr val="000000"/>
                </a:solidFill>
                <a:miter lim="800000"/>
                <a:headEnd/>
                <a:tailEnd/>
              </a:ln>
            </p:spPr>
            <p:txBody>
              <a:bodyPr wrap="none" anchor="ctr"/>
              <a:lstStyle/>
              <a:p>
                <a:pPr fontAlgn="auto">
                  <a:spcBef>
                    <a:spcPts val="0"/>
                  </a:spcBef>
                  <a:spcAft>
                    <a:spcPts val="0"/>
                  </a:spcAft>
                  <a:defRPr/>
                </a:pPr>
                <a:endParaRPr lang="en-US" kern="0" dirty="0">
                  <a:solidFill>
                    <a:sysClr val="windowText" lastClr="000000"/>
                  </a:solidFill>
                  <a:latin typeface="+mn-lt"/>
                </a:endParaRPr>
              </a:p>
            </p:txBody>
          </p:sp>
          <p:sp>
            <p:nvSpPr>
              <p:cNvPr id="207" name="Text Box 1833"/>
              <p:cNvSpPr txBox="1">
                <a:spLocks noChangeArrowheads="1"/>
              </p:cNvSpPr>
              <p:nvPr/>
            </p:nvSpPr>
            <p:spPr bwMode="auto">
              <a:xfrm>
                <a:off x="1852862" y="5790488"/>
                <a:ext cx="1675119" cy="639908"/>
              </a:xfrm>
              <a:prstGeom prst="rect">
                <a:avLst/>
              </a:prstGeom>
              <a:solidFill>
                <a:srgbClr val="FFFF99"/>
              </a:solidFill>
              <a:ln w="9525">
                <a:solidFill>
                  <a:srgbClr val="000000"/>
                </a:solidFill>
                <a:miter lim="800000"/>
                <a:headEnd/>
                <a:tailEnd/>
              </a:ln>
            </p:spPr>
            <p:txBody>
              <a:bodyPr anchor="ctr"/>
              <a:lstStyle/>
              <a:p>
                <a:pPr eaLnBrk="0" fontAlgn="auto" hangingPunct="0">
                  <a:spcBef>
                    <a:spcPts val="0"/>
                  </a:spcBef>
                  <a:spcAft>
                    <a:spcPts val="0"/>
                  </a:spcAft>
                  <a:defRPr/>
                </a:pPr>
                <a:r>
                  <a:rPr lang="en-US" sz="950" kern="0" dirty="0">
                    <a:solidFill>
                      <a:sysClr val="windowText" lastClr="000000"/>
                    </a:solidFill>
                    <a:latin typeface="+mn-lt"/>
                  </a:rPr>
                  <a:t>Partners Providing </a:t>
                </a:r>
              </a:p>
              <a:p>
                <a:pPr eaLnBrk="0" fontAlgn="auto" hangingPunct="0">
                  <a:spcBef>
                    <a:spcPts val="0"/>
                  </a:spcBef>
                  <a:spcAft>
                    <a:spcPts val="0"/>
                  </a:spcAft>
                  <a:defRPr/>
                </a:pPr>
                <a:r>
                  <a:rPr lang="en-US" sz="950" kern="0" dirty="0">
                    <a:solidFill>
                      <a:sysClr val="windowText" lastClr="000000"/>
                    </a:solidFill>
                    <a:latin typeface="+mn-lt"/>
                  </a:rPr>
                  <a:t>Inpatient Data Only</a:t>
                </a:r>
              </a:p>
            </p:txBody>
          </p:sp>
          <p:sp>
            <p:nvSpPr>
              <p:cNvPr id="208" name="Text Box 1834"/>
              <p:cNvSpPr txBox="1">
                <a:spLocks noChangeArrowheads="1"/>
              </p:cNvSpPr>
              <p:nvPr/>
            </p:nvSpPr>
            <p:spPr bwMode="auto">
              <a:xfrm>
                <a:off x="3511828" y="5790488"/>
                <a:ext cx="1768809" cy="639908"/>
              </a:xfrm>
              <a:prstGeom prst="rect">
                <a:avLst/>
              </a:prstGeom>
              <a:solidFill>
                <a:srgbClr val="FF9900"/>
              </a:solidFill>
              <a:ln w="9525">
                <a:solidFill>
                  <a:srgbClr val="000000"/>
                </a:solidFill>
                <a:miter lim="800000"/>
                <a:headEnd/>
                <a:tailEnd/>
              </a:ln>
            </p:spPr>
            <p:txBody>
              <a:bodyPr anchor="ctr"/>
              <a:lstStyle/>
              <a:p>
                <a:pPr eaLnBrk="0" fontAlgn="auto" hangingPunct="0">
                  <a:spcBef>
                    <a:spcPts val="0"/>
                  </a:spcBef>
                  <a:spcAft>
                    <a:spcPts val="0"/>
                  </a:spcAft>
                  <a:defRPr/>
                </a:pPr>
                <a:r>
                  <a:rPr lang="en-US" sz="950" kern="0" dirty="0">
                    <a:solidFill>
                      <a:sysClr val="windowText" lastClr="000000"/>
                    </a:solidFill>
                    <a:latin typeface="+mn-lt"/>
                  </a:rPr>
                  <a:t>Partners Providing </a:t>
                </a:r>
              </a:p>
              <a:p>
                <a:pPr eaLnBrk="0" fontAlgn="auto" hangingPunct="0">
                  <a:spcBef>
                    <a:spcPts val="0"/>
                  </a:spcBef>
                  <a:spcAft>
                    <a:spcPts val="0"/>
                  </a:spcAft>
                  <a:defRPr/>
                </a:pPr>
                <a:r>
                  <a:rPr lang="en-US" sz="950" kern="0" dirty="0">
                    <a:solidFill>
                      <a:sysClr val="windowText" lastClr="000000"/>
                    </a:solidFill>
                    <a:latin typeface="+mn-lt"/>
                  </a:rPr>
                  <a:t>Inpatient &amp; Ambulatory Surgery Data</a:t>
                </a:r>
              </a:p>
            </p:txBody>
          </p:sp>
          <p:sp>
            <p:nvSpPr>
              <p:cNvPr id="209" name="Text Box 1835"/>
              <p:cNvSpPr txBox="1">
                <a:spLocks noChangeArrowheads="1"/>
              </p:cNvSpPr>
              <p:nvPr/>
            </p:nvSpPr>
            <p:spPr bwMode="auto">
              <a:xfrm>
                <a:off x="7004217" y="5790488"/>
                <a:ext cx="1860884" cy="641624"/>
              </a:xfrm>
              <a:prstGeom prst="rect">
                <a:avLst/>
              </a:prstGeom>
              <a:solidFill>
                <a:srgbClr val="CC0066"/>
              </a:solidFill>
              <a:ln w="9525">
                <a:solidFill>
                  <a:srgbClr val="000000"/>
                </a:solidFill>
                <a:miter lim="800000"/>
                <a:headEnd/>
                <a:tailEnd/>
              </a:ln>
            </p:spPr>
            <p:txBody>
              <a:bodyPr anchor="ctr"/>
              <a:lstStyle/>
              <a:p>
                <a:pPr eaLnBrk="0" fontAlgn="auto" hangingPunct="0">
                  <a:spcBef>
                    <a:spcPts val="0"/>
                  </a:spcBef>
                  <a:spcAft>
                    <a:spcPts val="0"/>
                  </a:spcAft>
                  <a:defRPr/>
                </a:pPr>
                <a:r>
                  <a:rPr lang="en-US" sz="950" kern="0" dirty="0">
                    <a:solidFill>
                      <a:sysClr val="windowText" lastClr="000000"/>
                    </a:solidFill>
                    <a:latin typeface="+mn-lt"/>
                  </a:rPr>
                  <a:t>Partners Providing </a:t>
                </a:r>
              </a:p>
              <a:p>
                <a:pPr eaLnBrk="0" fontAlgn="auto" hangingPunct="0">
                  <a:spcBef>
                    <a:spcPts val="0"/>
                  </a:spcBef>
                  <a:spcAft>
                    <a:spcPts val="0"/>
                  </a:spcAft>
                  <a:defRPr/>
                </a:pPr>
                <a:r>
                  <a:rPr lang="en-US" sz="950" kern="0" dirty="0">
                    <a:solidFill>
                      <a:sysClr val="windowText" lastClr="000000"/>
                    </a:solidFill>
                    <a:latin typeface="+mn-lt"/>
                  </a:rPr>
                  <a:t>Inpatient, Ambulatory Surgery,</a:t>
                </a:r>
                <a:br>
                  <a:rPr lang="en-US" sz="950" kern="0" dirty="0">
                    <a:solidFill>
                      <a:sysClr val="windowText" lastClr="000000"/>
                    </a:solidFill>
                    <a:latin typeface="+mn-lt"/>
                  </a:rPr>
                </a:br>
                <a:r>
                  <a:rPr lang="en-US" sz="950" kern="0" dirty="0">
                    <a:solidFill>
                      <a:sysClr val="windowText" lastClr="000000"/>
                    </a:solidFill>
                    <a:latin typeface="+mn-lt"/>
                  </a:rPr>
                  <a:t>&amp; Emergency Department Data</a:t>
                </a:r>
              </a:p>
            </p:txBody>
          </p:sp>
          <p:sp>
            <p:nvSpPr>
              <p:cNvPr id="210" name="Text Box 1836"/>
              <p:cNvSpPr txBox="1">
                <a:spLocks noChangeArrowheads="1"/>
              </p:cNvSpPr>
              <p:nvPr/>
            </p:nvSpPr>
            <p:spPr bwMode="auto">
              <a:xfrm>
                <a:off x="423277" y="5790488"/>
                <a:ext cx="1442508" cy="641624"/>
              </a:xfrm>
              <a:prstGeom prst="rect">
                <a:avLst/>
              </a:prstGeom>
              <a:solidFill>
                <a:srgbClr val="FFFFFF"/>
              </a:solidFill>
              <a:ln w="9525">
                <a:solidFill>
                  <a:srgbClr val="000000"/>
                </a:solidFill>
                <a:miter lim="800000"/>
                <a:headEnd/>
                <a:tailEnd/>
              </a:ln>
            </p:spPr>
            <p:txBody>
              <a:bodyPr anchor="ctr"/>
              <a:lstStyle/>
              <a:p>
                <a:pPr eaLnBrk="0" fontAlgn="auto" hangingPunct="0">
                  <a:spcBef>
                    <a:spcPts val="0"/>
                  </a:spcBef>
                  <a:spcAft>
                    <a:spcPts val="0"/>
                  </a:spcAft>
                  <a:defRPr/>
                </a:pPr>
                <a:r>
                  <a:rPr lang="en-US" sz="950" kern="0" dirty="0">
                    <a:solidFill>
                      <a:sysClr val="windowText" lastClr="000000"/>
                    </a:solidFill>
                    <a:latin typeface="+mn-lt"/>
                  </a:rPr>
                  <a:t>Non-participating</a:t>
                </a:r>
              </a:p>
            </p:txBody>
          </p:sp>
          <p:sp>
            <p:nvSpPr>
              <p:cNvPr id="211" name="Text Box 1837"/>
              <p:cNvSpPr txBox="1">
                <a:spLocks noChangeArrowheads="1"/>
              </p:cNvSpPr>
              <p:nvPr/>
            </p:nvSpPr>
            <p:spPr bwMode="auto">
              <a:xfrm>
                <a:off x="-8022" y="5962045"/>
                <a:ext cx="610603" cy="298509"/>
              </a:xfrm>
              <a:prstGeom prst="rect">
                <a:avLst/>
              </a:prstGeom>
              <a:noFill/>
              <a:ln w="12700">
                <a:noFill/>
                <a:miter lim="800000"/>
                <a:headEnd/>
                <a:tailEnd/>
              </a:ln>
            </p:spPr>
            <p:txBody>
              <a:bodyPr>
                <a:spAutoFit/>
              </a:bodyPr>
              <a:lstStyle/>
              <a:p>
                <a:pPr eaLnBrk="0" fontAlgn="auto" hangingPunct="0">
                  <a:spcBef>
                    <a:spcPct val="50000"/>
                  </a:spcBef>
                  <a:spcAft>
                    <a:spcPts val="0"/>
                  </a:spcAft>
                  <a:defRPr/>
                </a:pPr>
                <a:r>
                  <a:rPr lang="en-US" sz="1000" kern="0" dirty="0">
                    <a:solidFill>
                      <a:sysClr val="windowText" lastClr="000000"/>
                    </a:solidFill>
                    <a:latin typeface="+mn-lt"/>
                  </a:rPr>
                  <a:t> Key</a:t>
                </a:r>
                <a:r>
                  <a:rPr lang="en-US" sz="1200" kern="0" dirty="0">
                    <a:solidFill>
                      <a:sysClr val="windowText" lastClr="000000"/>
                    </a:solidFill>
                    <a:latin typeface="+mn-lt"/>
                  </a:rPr>
                  <a:t>:</a:t>
                </a:r>
              </a:p>
            </p:txBody>
          </p:sp>
          <p:sp>
            <p:nvSpPr>
              <p:cNvPr id="212" name="Text Box 1838"/>
              <p:cNvSpPr txBox="1">
                <a:spLocks noChangeArrowheads="1"/>
              </p:cNvSpPr>
              <p:nvPr/>
            </p:nvSpPr>
            <p:spPr bwMode="auto">
              <a:xfrm>
                <a:off x="5264483" y="5790488"/>
                <a:ext cx="1767194" cy="639908"/>
              </a:xfrm>
              <a:prstGeom prst="rect">
                <a:avLst/>
              </a:prstGeom>
              <a:solidFill>
                <a:srgbClr val="FF7C80"/>
              </a:solidFill>
              <a:ln w="9525">
                <a:solidFill>
                  <a:srgbClr val="000000"/>
                </a:solidFill>
                <a:miter lim="800000"/>
                <a:headEnd/>
                <a:tailEnd/>
              </a:ln>
            </p:spPr>
            <p:txBody>
              <a:bodyPr anchor="ctr" anchorCtr="1">
                <a:prstTxWarp prst="textNoShape">
                  <a:avLst/>
                </a:prstTxWarp>
              </a:bodyPr>
              <a:lstStyle/>
              <a:p>
                <a:pPr>
                  <a:spcBef>
                    <a:spcPct val="0"/>
                  </a:spcBef>
                </a:pPr>
                <a:endParaRPr lang="en-US" sz="900">
                  <a:solidFill>
                    <a:srgbClr val="000000"/>
                  </a:solidFill>
                </a:endParaRPr>
              </a:p>
              <a:p>
                <a:pPr>
                  <a:spcBef>
                    <a:spcPct val="0"/>
                  </a:spcBef>
                </a:pPr>
                <a:r>
                  <a:rPr lang="en-US" sz="900">
                    <a:solidFill>
                      <a:srgbClr val="000000"/>
                    </a:solidFill>
                  </a:rPr>
                  <a:t>Partners Providing Inpatient &amp; Emergency Department Data</a:t>
                </a:r>
              </a:p>
              <a:p>
                <a:pPr>
                  <a:spcBef>
                    <a:spcPct val="0"/>
                  </a:spcBef>
                </a:pPr>
                <a:endParaRPr lang="en-US" sz="900">
                  <a:solidFill>
                    <a:srgbClr val="000000"/>
                  </a:solidFill>
                </a:endParaRPr>
              </a:p>
            </p:txBody>
          </p:sp>
        </p:grpSp>
      </p:grpSp>
      <p:sp>
        <p:nvSpPr>
          <p:cNvPr id="214" name="Title 213"/>
          <p:cNvSpPr>
            <a:spLocks noGrp="1"/>
          </p:cNvSpPr>
          <p:nvPr>
            <p:ph type="title"/>
          </p:nvPr>
        </p:nvSpPr>
        <p:spPr/>
        <p:txBody>
          <a:bodyPr/>
          <a:lstStyle/>
          <a:p>
            <a:r>
              <a:rPr lang="en-US" sz="3000" dirty="0" smtClean="0"/>
              <a:t>HCUP Database Participation </a:t>
            </a:r>
            <a:br>
              <a:rPr lang="en-US" sz="3000" dirty="0" smtClean="0"/>
            </a:br>
            <a:r>
              <a:rPr lang="en-US" sz="3000" dirty="0" smtClean="0"/>
              <a:t>2009 Data </a:t>
            </a:r>
            <a:r>
              <a:rPr lang="en-US" sz="3000" dirty="0" smtClean="0"/>
              <a:t>Year</a:t>
            </a:r>
            <a:endParaRPr lang="en-US" sz="3000" dirty="0"/>
          </a:p>
        </p:txBody>
      </p:sp>
    </p:spTree>
  </p:cSld>
  <p:clrMapOvr>
    <a:masterClrMapping/>
  </p:clrMapOvr>
  <p:transition advClick="0"/>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noFill/>
        </p:spPr>
        <p:txBody>
          <a:bodyPr/>
          <a:lstStyle/>
          <a:p>
            <a:endParaRPr lang="en-US" dirty="0">
              <a:effectLst/>
            </a:endParaRPr>
          </a:p>
        </p:txBody>
      </p:sp>
      <p:sp>
        <p:nvSpPr>
          <p:cNvPr id="96259" name="Rectangle 3"/>
          <p:cNvSpPr>
            <a:spLocks noGrp="1" noChangeArrowheads="1"/>
          </p:cNvSpPr>
          <p:nvPr>
            <p:ph type="body" idx="1"/>
          </p:nvPr>
        </p:nvSpPr>
        <p:spPr>
          <a:noFill/>
        </p:spPr>
        <p:txBody>
          <a:bodyPr/>
          <a:lstStyle/>
          <a:p>
            <a:endParaRPr lang="en-US">
              <a:effectLst/>
            </a:endParaRPr>
          </a:p>
        </p:txBody>
      </p:sp>
      <p:pic>
        <p:nvPicPr>
          <p:cNvPr id="96260" name="Picture 8"/>
          <p:cNvPicPr>
            <a:picLocks noChangeAspect="1" noChangeArrowheads="1"/>
          </p:cNvPicPr>
          <p:nvPr/>
        </p:nvPicPr>
        <p:blipFill>
          <a:blip r:embed="rId3"/>
          <a:srcRect t="513" r="2048"/>
          <a:stretch>
            <a:fillRect/>
          </a:stretch>
        </p:blipFill>
        <p:spPr bwMode="auto">
          <a:xfrm>
            <a:off x="0" y="0"/>
            <a:ext cx="9144000" cy="6964363"/>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78210" name="Rectangle 2"/>
          <p:cNvSpPr>
            <a:spLocks noGrp="1" noChangeArrowheads="1"/>
          </p:cNvSpPr>
          <p:nvPr>
            <p:ph type="title"/>
          </p:nvPr>
        </p:nvSpPr>
        <p:spPr>
          <a:xfrm>
            <a:off x="1684338" y="152400"/>
            <a:ext cx="6088062" cy="996950"/>
          </a:xfrm>
        </p:spPr>
        <p:txBody>
          <a:bodyPr/>
          <a:lstStyle/>
          <a:p>
            <a:pPr eaLnBrk="1" hangingPunct="1">
              <a:defRPr/>
            </a:pPr>
            <a:r>
              <a:rPr lang="en-US" sz="2800" dirty="0" smtClean="0"/>
              <a:t>HCUPnet: Quick, free access to HCUP Data</a:t>
            </a:r>
          </a:p>
        </p:txBody>
      </p:sp>
      <p:sp>
        <p:nvSpPr>
          <p:cNvPr id="478211" name="Rectangle 3"/>
          <p:cNvSpPr>
            <a:spLocks noGrp="1" noChangeArrowheads="1"/>
          </p:cNvSpPr>
          <p:nvPr>
            <p:ph idx="1"/>
          </p:nvPr>
        </p:nvSpPr>
        <p:spPr>
          <a:xfrm>
            <a:off x="457200" y="1752600"/>
            <a:ext cx="7924800" cy="4191000"/>
          </a:xfrm>
        </p:spPr>
        <p:txBody>
          <a:bodyPr/>
          <a:lstStyle/>
          <a:p>
            <a:pPr eaLnBrk="1" hangingPunct="1">
              <a:lnSpc>
                <a:spcPct val="100000"/>
              </a:lnSpc>
              <a:spcBef>
                <a:spcPts val="1000"/>
              </a:spcBef>
              <a:spcAft>
                <a:spcPts val="1000"/>
              </a:spcAft>
            </a:pPr>
            <a:r>
              <a:rPr lang="en-US" sz="2600" b="1" dirty="0"/>
              <a:t>Free, interactive online query system</a:t>
            </a:r>
          </a:p>
          <a:p>
            <a:pPr eaLnBrk="1" hangingPunct="1">
              <a:lnSpc>
                <a:spcPct val="100000"/>
              </a:lnSpc>
              <a:spcBef>
                <a:spcPts val="1000"/>
              </a:spcBef>
              <a:spcAft>
                <a:spcPts val="1000"/>
              </a:spcAft>
            </a:pPr>
            <a:r>
              <a:rPr lang="en-US" sz="2600" b="1" dirty="0"/>
              <a:t>Users generate tables of outcomes by diagnoses and procedures</a:t>
            </a:r>
          </a:p>
          <a:p>
            <a:pPr eaLnBrk="1" hangingPunct="1">
              <a:lnSpc>
                <a:spcPct val="100000"/>
              </a:lnSpc>
              <a:spcBef>
                <a:spcPts val="1000"/>
              </a:spcBef>
              <a:spcAft>
                <a:spcPts val="1000"/>
              </a:spcAft>
            </a:pPr>
            <a:r>
              <a:rPr lang="en-US" sz="2600" b="1" dirty="0"/>
              <a:t>Data can be cross-classified by patient and hospital characteristics</a:t>
            </a:r>
          </a:p>
          <a:p>
            <a:pPr eaLnBrk="1" hangingPunct="1"/>
            <a:endParaRPr lang="en-US" b="1" dirty="0"/>
          </a:p>
        </p:txBody>
      </p:sp>
      <p:sp>
        <p:nvSpPr>
          <p:cNvPr id="97284" name="Slide Number Placeholder 4"/>
          <p:cNvSpPr>
            <a:spLocks noGrp="1"/>
          </p:cNvSpPr>
          <p:nvPr>
            <p:ph type="sldNum" sz="quarter" idx="10"/>
          </p:nvPr>
        </p:nvSpPr>
        <p:spPr>
          <a:noFill/>
        </p:spPr>
        <p:txBody>
          <a:bodyPr/>
          <a:lstStyle/>
          <a:p>
            <a:fld id="{D6B59FEF-7683-594F-887E-D77748770800}" type="slidenum">
              <a:rPr lang="en-US"/>
              <a:pPr/>
              <a:t>81</a:t>
            </a:fld>
            <a:endParaRPr lang="en-US"/>
          </a:p>
        </p:txBody>
      </p:sp>
    </p:spTree>
  </p:cSld>
  <p:clrMapOvr>
    <a:masterClrMapping/>
  </p:clrMapOvr>
  <p:transition spd="med" advClick="0">
    <p:fade/>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80258" name="Rectangle 2"/>
          <p:cNvSpPr>
            <a:spLocks noGrp="1" noChangeArrowheads="1"/>
          </p:cNvSpPr>
          <p:nvPr>
            <p:ph type="title"/>
          </p:nvPr>
        </p:nvSpPr>
        <p:spPr>
          <a:xfrm>
            <a:off x="1760538" y="152400"/>
            <a:ext cx="6088062" cy="996950"/>
          </a:xfrm>
        </p:spPr>
        <p:txBody>
          <a:bodyPr/>
          <a:lstStyle/>
          <a:p>
            <a:pPr eaLnBrk="1" hangingPunct="1">
              <a:defRPr/>
            </a:pPr>
            <a:r>
              <a:rPr lang="en-US" sz="2800" dirty="0" smtClean="0"/>
              <a:t>HCUPnet can answer a variety of questions </a:t>
            </a:r>
          </a:p>
        </p:txBody>
      </p:sp>
      <p:sp>
        <p:nvSpPr>
          <p:cNvPr id="480259" name="Rectangle 3"/>
          <p:cNvSpPr>
            <a:spLocks noGrp="1" noChangeArrowheads="1"/>
          </p:cNvSpPr>
          <p:nvPr>
            <p:ph idx="1"/>
          </p:nvPr>
        </p:nvSpPr>
        <p:spPr>
          <a:xfrm>
            <a:off x="304800" y="1828800"/>
            <a:ext cx="8382000" cy="4724400"/>
          </a:xfrm>
        </p:spPr>
        <p:txBody>
          <a:bodyPr/>
          <a:lstStyle/>
          <a:p>
            <a:pPr eaLnBrk="1" hangingPunct="1">
              <a:lnSpc>
                <a:spcPct val="100000"/>
              </a:lnSpc>
              <a:spcBef>
                <a:spcPts val="1000"/>
              </a:spcBef>
              <a:spcAft>
                <a:spcPts val="1000"/>
              </a:spcAft>
            </a:pPr>
            <a:r>
              <a:rPr lang="en-US" sz="2600" b="1" dirty="0"/>
              <a:t>What percentage of hospitalizations for children are uninsured, by state?</a:t>
            </a:r>
          </a:p>
          <a:p>
            <a:pPr eaLnBrk="1" hangingPunct="1">
              <a:lnSpc>
                <a:spcPct val="100000"/>
              </a:lnSpc>
              <a:spcBef>
                <a:spcPts val="1000"/>
              </a:spcBef>
              <a:spcAft>
                <a:spcPts val="1000"/>
              </a:spcAft>
            </a:pPr>
            <a:r>
              <a:rPr lang="en-US" sz="2600" b="1" dirty="0"/>
              <a:t>What are the most expensive conditions treated in U.S. hospitals?</a:t>
            </a:r>
          </a:p>
          <a:p>
            <a:pPr eaLnBrk="1" hangingPunct="1">
              <a:lnSpc>
                <a:spcPct val="100000"/>
              </a:lnSpc>
              <a:spcBef>
                <a:spcPts val="1000"/>
              </a:spcBef>
              <a:spcAft>
                <a:spcPts val="1000"/>
              </a:spcAft>
            </a:pPr>
            <a:r>
              <a:rPr lang="en-US" sz="2600" b="1" dirty="0"/>
              <a:t>What is the trend in admissions for depression?</a:t>
            </a:r>
          </a:p>
          <a:p>
            <a:pPr eaLnBrk="1" hangingPunct="1">
              <a:lnSpc>
                <a:spcPct val="100000"/>
              </a:lnSpc>
              <a:spcBef>
                <a:spcPts val="1000"/>
              </a:spcBef>
              <a:spcAft>
                <a:spcPts val="1000"/>
              </a:spcAft>
            </a:pPr>
            <a:r>
              <a:rPr lang="en-US" sz="2600" b="1" dirty="0"/>
              <a:t>Will there be sufficient cases to do my analysis?</a:t>
            </a:r>
          </a:p>
          <a:p>
            <a:pPr eaLnBrk="1" hangingPunct="1">
              <a:lnSpc>
                <a:spcPct val="100000"/>
              </a:lnSpc>
              <a:spcBef>
                <a:spcPts val="1000"/>
              </a:spcBef>
              <a:spcAft>
                <a:spcPts val="1000"/>
              </a:spcAft>
            </a:pPr>
            <a:r>
              <a:rPr lang="en-US" sz="2600" b="1" dirty="0"/>
              <a:t>How do my estimates compare with </a:t>
            </a:r>
            <a:r>
              <a:rPr lang="en-US" sz="2600" b="1" dirty="0" err="1"/>
              <a:t>HCUPnet</a:t>
            </a:r>
            <a:r>
              <a:rPr lang="en-US" sz="2600" b="1" dirty="0"/>
              <a:t> (validation)?</a:t>
            </a:r>
          </a:p>
        </p:txBody>
      </p:sp>
      <p:sp>
        <p:nvSpPr>
          <p:cNvPr id="98308" name="Slide Number Placeholder 4"/>
          <p:cNvSpPr>
            <a:spLocks noGrp="1"/>
          </p:cNvSpPr>
          <p:nvPr>
            <p:ph type="sldNum" sz="quarter" idx="10"/>
          </p:nvPr>
        </p:nvSpPr>
        <p:spPr>
          <a:noFill/>
        </p:spPr>
        <p:txBody>
          <a:bodyPr/>
          <a:lstStyle/>
          <a:p>
            <a:fld id="{E7C160CE-9958-C94E-AC8F-521548D72991}" type="slidenum">
              <a:rPr lang="en-US"/>
              <a:pPr/>
              <a:t>82</a:t>
            </a:fld>
            <a:endParaRPr lang="en-US"/>
          </a:p>
        </p:txBody>
      </p:sp>
    </p:spTree>
  </p:cSld>
  <p:clrMapOvr>
    <a:masterClrMapping/>
  </p:clrMapOvr>
  <p:transition spd="med" advClick="0">
    <p:fade/>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endParaRPr lang="en-US" dirty="0"/>
          </a:p>
        </p:txBody>
      </p:sp>
      <p:sp>
        <p:nvSpPr>
          <p:cNvPr id="3" name="Content Placeholder 2"/>
          <p:cNvSpPr>
            <a:spLocks noGrp="1"/>
          </p:cNvSpPr>
          <p:nvPr>
            <p:ph idx="1"/>
          </p:nvPr>
        </p:nvSpPr>
        <p:spPr/>
        <p:txBody>
          <a:bodyPr/>
          <a:lstStyle/>
          <a:p>
            <a:pPr>
              <a:buFont typeface="Wingdings" pitchFamily="2" charset="2"/>
              <a:buChar char="n"/>
              <a:defRPr/>
            </a:pPr>
            <a:endParaRPr lang="en-US"/>
          </a:p>
        </p:txBody>
      </p:sp>
      <p:sp>
        <p:nvSpPr>
          <p:cNvPr id="99332" name="Slide Number Placeholder 3"/>
          <p:cNvSpPr>
            <a:spLocks noGrp="1"/>
          </p:cNvSpPr>
          <p:nvPr>
            <p:ph type="sldNum" sz="quarter" idx="10"/>
          </p:nvPr>
        </p:nvSpPr>
        <p:spPr>
          <a:noFill/>
        </p:spPr>
        <p:txBody>
          <a:bodyPr/>
          <a:lstStyle/>
          <a:p>
            <a:fld id="{E38384ED-02E6-5745-B043-42D2769DC92D}" type="slidenum">
              <a:rPr lang="en-US"/>
              <a:pPr/>
              <a:t>83</a:t>
            </a:fld>
            <a:endParaRPr lang="en-US"/>
          </a:p>
        </p:txBody>
      </p:sp>
      <p:pic>
        <p:nvPicPr>
          <p:cNvPr id="99333" name="Picture 2"/>
          <p:cNvPicPr>
            <a:picLocks noChangeAspect="1" noChangeArrowheads="1"/>
          </p:cNvPicPr>
          <p:nvPr/>
        </p:nvPicPr>
        <p:blipFill>
          <a:blip r:embed="rId3"/>
          <a:srcRect b="7048"/>
          <a:stretch>
            <a:fillRect/>
          </a:stretch>
        </p:blipFill>
        <p:spPr bwMode="auto">
          <a:xfrm>
            <a:off x="0" y="0"/>
            <a:ext cx="9144000" cy="6858000"/>
          </a:xfrm>
          <a:prstGeom prst="rect">
            <a:avLst/>
          </a:prstGeom>
          <a:noFill/>
          <a:ln w="9525">
            <a:noFill/>
            <a:miter lim="800000"/>
            <a:headEnd/>
            <a:tailEnd/>
          </a:ln>
        </p:spPr>
      </p:pic>
      <p:sp>
        <p:nvSpPr>
          <p:cNvPr id="59398" name="Text Box 8"/>
          <p:cNvSpPr txBox="1">
            <a:spLocks noChangeArrowheads="1"/>
          </p:cNvSpPr>
          <p:nvPr/>
        </p:nvSpPr>
        <p:spPr bwMode="auto">
          <a:xfrm>
            <a:off x="2209800" y="2362200"/>
            <a:ext cx="4800600" cy="528638"/>
          </a:xfrm>
          <a:prstGeom prst="rect">
            <a:avLst/>
          </a:prstGeom>
          <a:solidFill>
            <a:schemeClr val="accent2">
              <a:alpha val="50000"/>
            </a:schemeClr>
          </a:solidFill>
          <a:ln w="9525" algn="ctr">
            <a:solidFill>
              <a:srgbClr val="000000"/>
            </a:solidFill>
            <a:miter lim="800000"/>
            <a:headEnd/>
            <a:tailEnd/>
          </a:ln>
        </p:spPr>
        <p:txBody>
          <a:bodyPr>
            <a:spAutoFit/>
          </a:bodyPr>
          <a:lstStyle/>
          <a:p>
            <a:pPr>
              <a:spcBef>
                <a:spcPct val="50000"/>
              </a:spcBef>
              <a:defRPr/>
            </a:pPr>
            <a:r>
              <a:rPr lang="en-US" sz="2800" b="1">
                <a:solidFill>
                  <a:srgbClr val="000000"/>
                </a:solidFill>
                <a:effectLst>
                  <a:outerShdw blurRad="38100" dist="38100" dir="2700000" algn="tl">
                    <a:srgbClr val="FFFFFF"/>
                  </a:outerShdw>
                </a:effectLst>
              </a:rPr>
              <a:t>http://hcupnet.ahrq.gov</a:t>
            </a:r>
          </a:p>
        </p:txBody>
      </p:sp>
    </p:spTree>
  </p:cSld>
  <p:clrMapOvr>
    <a:masterClrMapping/>
  </p:clrMapOvr>
  <p:transition spd="med" advClick="0">
    <p:fade/>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noFill/>
        </p:spPr>
        <p:txBody>
          <a:bodyPr/>
          <a:lstStyle/>
          <a:p>
            <a:endParaRPr lang="en-US" dirty="0">
              <a:effectLst/>
            </a:endParaRPr>
          </a:p>
        </p:txBody>
      </p:sp>
      <p:sp>
        <p:nvSpPr>
          <p:cNvPr id="100355" name="Rectangle 3"/>
          <p:cNvSpPr>
            <a:spLocks noGrp="1" noChangeArrowheads="1"/>
          </p:cNvSpPr>
          <p:nvPr>
            <p:ph type="body" idx="1"/>
          </p:nvPr>
        </p:nvSpPr>
        <p:spPr>
          <a:noFill/>
        </p:spPr>
        <p:txBody>
          <a:bodyPr/>
          <a:lstStyle/>
          <a:p>
            <a:endParaRPr lang="en-US">
              <a:effectLst/>
            </a:endParaRPr>
          </a:p>
        </p:txBody>
      </p:sp>
      <p:grpSp>
        <p:nvGrpSpPr>
          <p:cNvPr id="6" name="Group 5"/>
          <p:cNvGrpSpPr/>
          <p:nvPr/>
        </p:nvGrpSpPr>
        <p:grpSpPr>
          <a:xfrm>
            <a:off x="-152400" y="0"/>
            <a:ext cx="9296400" cy="6699250"/>
            <a:chOff x="-152400" y="0"/>
            <a:chExt cx="9296400" cy="6699250"/>
          </a:xfrm>
        </p:grpSpPr>
        <p:pic>
          <p:nvPicPr>
            <p:cNvPr id="100356" name="Picture 4"/>
            <p:cNvPicPr>
              <a:picLocks noChangeAspect="1" noChangeArrowheads="1"/>
            </p:cNvPicPr>
            <p:nvPr/>
          </p:nvPicPr>
          <p:blipFill>
            <a:blip r:embed="rId3"/>
            <a:srcRect t="33516" r="43124" b="19466"/>
            <a:stretch>
              <a:fillRect/>
            </a:stretch>
          </p:blipFill>
          <p:spPr bwMode="auto">
            <a:xfrm>
              <a:off x="-152400" y="0"/>
              <a:ext cx="9296400" cy="4802188"/>
            </a:xfrm>
            <a:prstGeom prst="rect">
              <a:avLst/>
            </a:prstGeom>
            <a:noFill/>
            <a:ln w="9525">
              <a:noFill/>
              <a:miter lim="800000"/>
              <a:headEnd/>
              <a:tailEnd/>
            </a:ln>
          </p:spPr>
        </p:pic>
        <p:pic>
          <p:nvPicPr>
            <p:cNvPr id="100357" name="Picture 5"/>
            <p:cNvPicPr>
              <a:picLocks noChangeAspect="1" noChangeArrowheads="1"/>
            </p:cNvPicPr>
            <p:nvPr/>
          </p:nvPicPr>
          <p:blipFill>
            <a:blip r:embed="rId4"/>
            <a:srcRect l="826" t="47153" r="88638" b="8998"/>
            <a:stretch>
              <a:fillRect/>
            </a:stretch>
          </p:blipFill>
          <p:spPr bwMode="auto">
            <a:xfrm>
              <a:off x="6778625" y="1749425"/>
              <a:ext cx="1903413" cy="4949825"/>
            </a:xfrm>
            <a:prstGeom prst="rect">
              <a:avLst/>
            </a:prstGeom>
            <a:noFill/>
            <a:ln w="9525">
              <a:solidFill>
                <a:srgbClr val="000000"/>
              </a:solid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noFill/>
        </p:spPr>
        <p:txBody>
          <a:bodyPr/>
          <a:lstStyle/>
          <a:p>
            <a:endParaRPr lang="en-US" dirty="0">
              <a:effectLst/>
            </a:endParaRPr>
          </a:p>
        </p:txBody>
      </p:sp>
      <p:sp>
        <p:nvSpPr>
          <p:cNvPr id="101379" name="Rectangle 3"/>
          <p:cNvSpPr>
            <a:spLocks noGrp="1" noChangeArrowheads="1"/>
          </p:cNvSpPr>
          <p:nvPr>
            <p:ph type="body" idx="1"/>
          </p:nvPr>
        </p:nvSpPr>
        <p:spPr>
          <a:noFill/>
        </p:spPr>
        <p:txBody>
          <a:bodyPr/>
          <a:lstStyle/>
          <a:p>
            <a:endParaRPr lang="en-US">
              <a:effectLst/>
            </a:endParaRPr>
          </a:p>
        </p:txBody>
      </p:sp>
      <p:pic>
        <p:nvPicPr>
          <p:cNvPr id="101380" name="Picture 5"/>
          <p:cNvPicPr>
            <a:picLocks noChangeAspect="1" noChangeArrowheads="1"/>
          </p:cNvPicPr>
          <p:nvPr/>
        </p:nvPicPr>
        <p:blipFill>
          <a:blip r:embed="rId3"/>
          <a:srcRect t="17000" r="49359" b="21774"/>
          <a:stretch>
            <a:fillRect/>
          </a:stretch>
        </p:blipFill>
        <p:spPr bwMode="auto">
          <a:xfrm>
            <a:off x="0" y="0"/>
            <a:ext cx="9144000" cy="69088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noFill/>
        </p:spPr>
        <p:txBody>
          <a:bodyPr/>
          <a:lstStyle/>
          <a:p>
            <a:endParaRPr lang="en-US" dirty="0">
              <a:effectLst/>
            </a:endParaRPr>
          </a:p>
        </p:txBody>
      </p:sp>
      <p:sp>
        <p:nvSpPr>
          <p:cNvPr id="102403" name="Rectangle 3"/>
          <p:cNvSpPr>
            <a:spLocks noGrp="1" noChangeArrowheads="1"/>
          </p:cNvSpPr>
          <p:nvPr>
            <p:ph type="body" idx="1"/>
          </p:nvPr>
        </p:nvSpPr>
        <p:spPr>
          <a:noFill/>
        </p:spPr>
        <p:txBody>
          <a:bodyPr/>
          <a:lstStyle/>
          <a:p>
            <a:endParaRPr lang="en-US">
              <a:effectLst/>
            </a:endParaRPr>
          </a:p>
        </p:txBody>
      </p:sp>
      <p:pic>
        <p:nvPicPr>
          <p:cNvPr id="102404" name="Picture 4"/>
          <p:cNvPicPr>
            <a:picLocks noChangeAspect="1" noChangeArrowheads="1"/>
          </p:cNvPicPr>
          <p:nvPr/>
        </p:nvPicPr>
        <p:blipFill>
          <a:blip r:embed="rId3"/>
          <a:srcRect t="33000" r="48032" b="5000"/>
          <a:stretch>
            <a:fillRect/>
          </a:stretch>
        </p:blipFill>
        <p:spPr bwMode="auto">
          <a:xfrm>
            <a:off x="0" y="0"/>
            <a:ext cx="9144000" cy="6818313"/>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noFill/>
        </p:spPr>
        <p:txBody>
          <a:bodyPr/>
          <a:lstStyle/>
          <a:p>
            <a:endParaRPr lang="en-US" dirty="0">
              <a:effectLst/>
            </a:endParaRPr>
          </a:p>
        </p:txBody>
      </p:sp>
      <p:sp>
        <p:nvSpPr>
          <p:cNvPr id="103427" name="Rectangle 3"/>
          <p:cNvSpPr>
            <a:spLocks noGrp="1" noChangeArrowheads="1"/>
          </p:cNvSpPr>
          <p:nvPr>
            <p:ph type="body" idx="1"/>
          </p:nvPr>
        </p:nvSpPr>
        <p:spPr>
          <a:noFill/>
        </p:spPr>
        <p:txBody>
          <a:bodyPr/>
          <a:lstStyle/>
          <a:p>
            <a:endParaRPr lang="en-US">
              <a:effectLst/>
            </a:endParaRPr>
          </a:p>
        </p:txBody>
      </p:sp>
      <p:grpSp>
        <p:nvGrpSpPr>
          <p:cNvPr id="6" name="Group 5"/>
          <p:cNvGrpSpPr/>
          <p:nvPr/>
        </p:nvGrpSpPr>
        <p:grpSpPr>
          <a:xfrm>
            <a:off x="0" y="-12700"/>
            <a:ext cx="9144000" cy="6870700"/>
            <a:chOff x="0" y="-12700"/>
            <a:chExt cx="9144000" cy="6870700"/>
          </a:xfrm>
        </p:grpSpPr>
        <p:pic>
          <p:nvPicPr>
            <p:cNvPr id="103428" name="Picture 4"/>
            <p:cNvPicPr>
              <a:picLocks noChangeAspect="1" noChangeArrowheads="1"/>
            </p:cNvPicPr>
            <p:nvPr/>
          </p:nvPicPr>
          <p:blipFill>
            <a:blip r:embed="rId3"/>
            <a:srcRect t="17000" r="55901" b="17412"/>
            <a:stretch>
              <a:fillRect/>
            </a:stretch>
          </p:blipFill>
          <p:spPr bwMode="auto">
            <a:xfrm>
              <a:off x="0" y="-12700"/>
              <a:ext cx="7391400" cy="6870700"/>
            </a:xfrm>
            <a:prstGeom prst="rect">
              <a:avLst/>
            </a:prstGeom>
            <a:noFill/>
            <a:ln w="9525">
              <a:noFill/>
              <a:miter lim="800000"/>
              <a:headEnd/>
              <a:tailEnd/>
            </a:ln>
          </p:spPr>
        </p:pic>
        <p:pic>
          <p:nvPicPr>
            <p:cNvPr id="103429" name="Picture 6"/>
            <p:cNvPicPr>
              <a:picLocks noChangeAspect="1" noChangeArrowheads="1"/>
            </p:cNvPicPr>
            <p:nvPr/>
          </p:nvPicPr>
          <p:blipFill>
            <a:blip r:embed="rId4"/>
            <a:srcRect l="67500" t="18001" r="2499" b="14000"/>
            <a:stretch>
              <a:fillRect/>
            </a:stretch>
          </p:blipFill>
          <p:spPr bwMode="auto">
            <a:xfrm>
              <a:off x="5486400" y="0"/>
              <a:ext cx="3657600" cy="51816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a:noFill/>
        </p:spPr>
        <p:txBody>
          <a:bodyPr/>
          <a:lstStyle/>
          <a:p>
            <a:endParaRPr lang="en-US" dirty="0">
              <a:effectLst/>
            </a:endParaRPr>
          </a:p>
        </p:txBody>
      </p:sp>
      <p:sp>
        <p:nvSpPr>
          <p:cNvPr id="104451" name="Rectangle 3"/>
          <p:cNvSpPr>
            <a:spLocks noGrp="1" noChangeArrowheads="1"/>
          </p:cNvSpPr>
          <p:nvPr>
            <p:ph type="body" idx="1"/>
          </p:nvPr>
        </p:nvSpPr>
        <p:spPr>
          <a:noFill/>
        </p:spPr>
        <p:txBody>
          <a:bodyPr/>
          <a:lstStyle/>
          <a:p>
            <a:endParaRPr lang="en-US">
              <a:effectLst/>
            </a:endParaRPr>
          </a:p>
        </p:txBody>
      </p:sp>
      <p:grpSp>
        <p:nvGrpSpPr>
          <p:cNvPr id="6" name="Group 5"/>
          <p:cNvGrpSpPr/>
          <p:nvPr/>
        </p:nvGrpSpPr>
        <p:grpSpPr>
          <a:xfrm>
            <a:off x="0" y="0"/>
            <a:ext cx="9144000" cy="6858000"/>
            <a:chOff x="0" y="0"/>
            <a:chExt cx="9144000" cy="6858000"/>
          </a:xfrm>
        </p:grpSpPr>
        <p:pic>
          <p:nvPicPr>
            <p:cNvPr id="104452" name="Picture 4"/>
            <p:cNvPicPr>
              <a:picLocks noChangeAspect="1" noChangeArrowheads="1"/>
            </p:cNvPicPr>
            <p:nvPr/>
          </p:nvPicPr>
          <p:blipFill>
            <a:blip r:embed="rId3"/>
            <a:srcRect t="16000" r="50624" b="24745"/>
            <a:stretch>
              <a:fillRect/>
            </a:stretch>
          </p:blipFill>
          <p:spPr bwMode="auto">
            <a:xfrm>
              <a:off x="0" y="0"/>
              <a:ext cx="9144000" cy="6858000"/>
            </a:xfrm>
            <a:prstGeom prst="rect">
              <a:avLst/>
            </a:prstGeom>
            <a:noFill/>
            <a:ln w="9525">
              <a:noFill/>
              <a:miter lim="800000"/>
              <a:headEnd/>
              <a:tailEnd/>
            </a:ln>
          </p:spPr>
        </p:pic>
        <p:pic>
          <p:nvPicPr>
            <p:cNvPr id="104453" name="Picture 5"/>
            <p:cNvPicPr>
              <a:picLocks noChangeAspect="1" noChangeArrowheads="1"/>
            </p:cNvPicPr>
            <p:nvPr/>
          </p:nvPicPr>
          <p:blipFill>
            <a:blip r:embed="rId3"/>
            <a:srcRect l="68126" t="22000" r="2499" b="10001"/>
            <a:stretch>
              <a:fillRect/>
            </a:stretch>
          </p:blipFill>
          <p:spPr bwMode="auto">
            <a:xfrm>
              <a:off x="5562600" y="1676400"/>
              <a:ext cx="3581400" cy="51816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noFill/>
        </p:spPr>
        <p:txBody>
          <a:bodyPr/>
          <a:lstStyle/>
          <a:p>
            <a:endParaRPr lang="en-US" dirty="0">
              <a:effectLst/>
            </a:endParaRPr>
          </a:p>
        </p:txBody>
      </p:sp>
      <p:sp>
        <p:nvSpPr>
          <p:cNvPr id="105475" name="Rectangle 3"/>
          <p:cNvSpPr>
            <a:spLocks noGrp="1" noChangeArrowheads="1"/>
          </p:cNvSpPr>
          <p:nvPr>
            <p:ph type="body" idx="1"/>
          </p:nvPr>
        </p:nvSpPr>
        <p:spPr>
          <a:noFill/>
        </p:spPr>
        <p:txBody>
          <a:bodyPr/>
          <a:lstStyle/>
          <a:p>
            <a:endParaRPr lang="en-US">
              <a:effectLst/>
            </a:endParaRPr>
          </a:p>
        </p:txBody>
      </p:sp>
      <p:pic>
        <p:nvPicPr>
          <p:cNvPr id="105476" name="Picture 4"/>
          <p:cNvPicPr>
            <a:picLocks noChangeAspect="1" noChangeArrowheads="1"/>
          </p:cNvPicPr>
          <p:nvPr/>
        </p:nvPicPr>
        <p:blipFill>
          <a:blip r:embed="rId3"/>
          <a:srcRect t="16000" r="33333" b="3999"/>
          <a:stretch>
            <a:fillRect/>
          </a:stretch>
        </p:blipFill>
        <p:spPr bwMode="auto">
          <a:xfrm>
            <a:off x="0" y="0"/>
            <a:ext cx="9144000" cy="68580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showMasterPhAnim="0">
  <p:cSld>
    <p:spTree>
      <p:nvGrpSpPr>
        <p:cNvPr id="1" name=""/>
        <p:cNvGrpSpPr/>
        <p:nvPr/>
      </p:nvGrpSpPr>
      <p:grpSpPr>
        <a:xfrm>
          <a:off x="0" y="0"/>
          <a:ext cx="0" cy="0"/>
          <a:chOff x="0" y="0"/>
          <a:chExt cx="0" cy="0"/>
        </a:xfrm>
      </p:grpSpPr>
      <p:sp>
        <p:nvSpPr>
          <p:cNvPr id="1597442" name="Rectangle 2"/>
          <p:cNvSpPr>
            <a:spLocks noGrp="1" noChangeArrowheads="1"/>
          </p:cNvSpPr>
          <p:nvPr>
            <p:ph type="title"/>
          </p:nvPr>
        </p:nvSpPr>
        <p:spPr>
          <a:xfrm>
            <a:off x="1724025" y="222250"/>
            <a:ext cx="6088063" cy="768350"/>
          </a:xfrm>
        </p:spPr>
        <p:txBody>
          <a:bodyPr/>
          <a:lstStyle/>
          <a:p>
            <a:pPr eaLnBrk="1" hangingPunct="1">
              <a:defRPr/>
            </a:pPr>
            <a:r>
              <a:rPr lang="en-US" sz="2800" dirty="0" smtClean="0"/>
              <a:t>Current HCUP Partners</a:t>
            </a:r>
          </a:p>
        </p:txBody>
      </p:sp>
      <p:sp>
        <p:nvSpPr>
          <p:cNvPr id="1597443" name="Rectangle 3"/>
          <p:cNvSpPr>
            <a:spLocks noGrp="1" noChangeArrowheads="1"/>
          </p:cNvSpPr>
          <p:nvPr>
            <p:ph idx="1"/>
          </p:nvPr>
        </p:nvSpPr>
        <p:spPr>
          <a:xfrm>
            <a:off x="457200" y="1600200"/>
            <a:ext cx="8145463" cy="4800600"/>
          </a:xfrm>
        </p:spPr>
        <p:txBody>
          <a:bodyPr/>
          <a:lstStyle/>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Arizona</a:t>
            </a:r>
            <a:r>
              <a:rPr lang="en-US" sz="2200" dirty="0" smtClean="0">
                <a:solidFill>
                  <a:schemeClr val="tx2"/>
                </a:solidFill>
              </a:rPr>
              <a:t> </a:t>
            </a:r>
            <a:r>
              <a:rPr lang="en-US" sz="2200" dirty="0" smtClean="0"/>
              <a:t>Department of Health Services</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Arkansas </a:t>
            </a:r>
            <a:r>
              <a:rPr lang="en-US" sz="2200" dirty="0" smtClean="0">
                <a:solidFill>
                  <a:schemeClr val="tx1"/>
                </a:solidFill>
              </a:rPr>
              <a:t>Department of Health</a:t>
            </a:r>
            <a:endParaRPr lang="en-US" sz="2200" dirty="0" smtClean="0"/>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California</a:t>
            </a:r>
            <a:r>
              <a:rPr lang="en-US" sz="2200" dirty="0" smtClean="0"/>
              <a:t> Office of Statewide Health Planning &amp; Development</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Colorado</a:t>
            </a:r>
            <a:r>
              <a:rPr lang="en-US" sz="2200" dirty="0" smtClean="0"/>
              <a:t> Hospital Association </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Connecticut</a:t>
            </a:r>
            <a:r>
              <a:rPr lang="en-US" sz="2200" dirty="0" smtClean="0"/>
              <a:t> Integrated Health Information (Chime, Inc.) </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Florida</a:t>
            </a:r>
            <a:r>
              <a:rPr lang="en-US" sz="2200" dirty="0" smtClean="0"/>
              <a:t> Agency for Health Care Administration </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Georgia </a:t>
            </a:r>
            <a:r>
              <a:rPr lang="en-US" sz="2200" dirty="0" smtClean="0"/>
              <a:t>Hospital Association</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Hawaii</a:t>
            </a:r>
            <a:r>
              <a:rPr lang="en-US" sz="2200" dirty="0" smtClean="0">
                <a:solidFill>
                  <a:schemeClr val="tx2"/>
                </a:solidFill>
              </a:rPr>
              <a:t> </a:t>
            </a:r>
            <a:r>
              <a:rPr lang="en-US" sz="2200" dirty="0" smtClean="0"/>
              <a:t>Health Information Corporation</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Illinois</a:t>
            </a:r>
            <a:r>
              <a:rPr lang="en-US" sz="2200" dirty="0" smtClean="0">
                <a:solidFill>
                  <a:schemeClr val="tx2"/>
                </a:solidFill>
              </a:rPr>
              <a:t> </a:t>
            </a:r>
            <a:r>
              <a:rPr lang="en-US" sz="2200" dirty="0" smtClean="0"/>
              <a:t>Department of Public Health</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Indiana </a:t>
            </a:r>
            <a:r>
              <a:rPr lang="en-US" sz="2200" dirty="0" smtClean="0"/>
              <a:t>Hospital &amp; Health Association</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Iowa</a:t>
            </a:r>
            <a:r>
              <a:rPr lang="en-US" sz="2200" dirty="0" smtClean="0"/>
              <a:t> Hospital Association</a:t>
            </a:r>
          </a:p>
          <a:p>
            <a:pPr eaLnBrk="1" hangingPunct="1">
              <a:lnSpc>
                <a:spcPct val="70000"/>
              </a:lnSpc>
              <a:spcBef>
                <a:spcPct val="0"/>
              </a:spcBef>
              <a:spcAft>
                <a:spcPct val="50000"/>
              </a:spcAft>
              <a:buFont typeface="Wingdings" pitchFamily="2" charset="2"/>
              <a:buNone/>
              <a:defRPr/>
            </a:pPr>
            <a:r>
              <a:rPr lang="en-US" sz="2200" b="1" dirty="0" smtClean="0">
                <a:solidFill>
                  <a:schemeClr val="tx2"/>
                </a:solidFill>
              </a:rPr>
              <a:t>Kansas</a:t>
            </a:r>
            <a:r>
              <a:rPr lang="en-US" sz="2200" dirty="0" smtClean="0">
                <a:solidFill>
                  <a:schemeClr val="tx2"/>
                </a:solidFill>
              </a:rPr>
              <a:t> </a:t>
            </a:r>
            <a:r>
              <a:rPr lang="en-US" sz="2200" dirty="0" smtClean="0"/>
              <a:t>Hospital Association</a:t>
            </a:r>
          </a:p>
        </p:txBody>
      </p:sp>
      <p:sp>
        <p:nvSpPr>
          <p:cNvPr id="24580" name="Slide Number Placeholder 3"/>
          <p:cNvSpPr>
            <a:spLocks noGrp="1"/>
          </p:cNvSpPr>
          <p:nvPr>
            <p:ph type="sldNum" sz="quarter" idx="10"/>
          </p:nvPr>
        </p:nvSpPr>
        <p:spPr>
          <a:noFill/>
        </p:spPr>
        <p:txBody>
          <a:bodyPr/>
          <a:lstStyle/>
          <a:p>
            <a:fld id="{AA895AFC-9DCC-7C42-9E24-EA30F9DECEA2}" type="slidenum">
              <a:rPr lang="en-US"/>
              <a:pPr/>
              <a:t>9</a:t>
            </a:fld>
            <a:endParaRPr lang="en-US"/>
          </a:p>
        </p:txBody>
      </p:sp>
      <p:grpSp>
        <p:nvGrpSpPr>
          <p:cNvPr id="24581" name="Group 4"/>
          <p:cNvGrpSpPr>
            <a:grpSpLocks/>
          </p:cNvGrpSpPr>
          <p:nvPr/>
        </p:nvGrpSpPr>
        <p:grpSpPr bwMode="auto">
          <a:xfrm>
            <a:off x="5884863" y="5175250"/>
            <a:ext cx="2879725" cy="1398588"/>
            <a:chOff x="817" y="817"/>
            <a:chExt cx="3814" cy="1712"/>
          </a:xfrm>
        </p:grpSpPr>
        <p:sp>
          <p:nvSpPr>
            <p:cNvPr id="1597445" name="Freeform 5"/>
            <p:cNvSpPr>
              <a:spLocks/>
            </p:cNvSpPr>
            <p:nvPr/>
          </p:nvSpPr>
          <p:spPr bwMode="auto">
            <a:xfrm>
              <a:off x="3981" y="1033"/>
              <a:ext cx="278" cy="408"/>
            </a:xfrm>
            <a:custGeom>
              <a:avLst/>
              <a:gdLst/>
              <a:ahLst/>
              <a:cxnLst>
                <a:cxn ang="0">
                  <a:pos x="1267" y="24"/>
                </a:cxn>
                <a:cxn ang="0">
                  <a:pos x="1272" y="39"/>
                </a:cxn>
                <a:cxn ang="0">
                  <a:pos x="1239" y="63"/>
                </a:cxn>
                <a:cxn ang="0">
                  <a:pos x="1106" y="101"/>
                </a:cxn>
                <a:cxn ang="0">
                  <a:pos x="997" y="133"/>
                </a:cxn>
                <a:cxn ang="0">
                  <a:pos x="965" y="159"/>
                </a:cxn>
                <a:cxn ang="0">
                  <a:pos x="948" y="211"/>
                </a:cxn>
                <a:cxn ang="0">
                  <a:pos x="967" y="264"/>
                </a:cxn>
                <a:cxn ang="0">
                  <a:pos x="982" y="298"/>
                </a:cxn>
                <a:cxn ang="0">
                  <a:pos x="958" y="341"/>
                </a:cxn>
                <a:cxn ang="0">
                  <a:pos x="877" y="412"/>
                </a:cxn>
                <a:cxn ang="0">
                  <a:pos x="841" y="462"/>
                </a:cxn>
                <a:cxn ang="0">
                  <a:pos x="849" y="499"/>
                </a:cxn>
                <a:cxn ang="0">
                  <a:pos x="930" y="524"/>
                </a:cxn>
                <a:cxn ang="0">
                  <a:pos x="961" y="559"/>
                </a:cxn>
                <a:cxn ang="0">
                  <a:pos x="948" y="608"/>
                </a:cxn>
                <a:cxn ang="0">
                  <a:pos x="1013" y="626"/>
                </a:cxn>
                <a:cxn ang="0">
                  <a:pos x="1072" y="669"/>
                </a:cxn>
                <a:cxn ang="0">
                  <a:pos x="1143" y="697"/>
                </a:cxn>
                <a:cxn ang="0">
                  <a:pos x="1231" y="682"/>
                </a:cxn>
                <a:cxn ang="0">
                  <a:pos x="1322" y="653"/>
                </a:cxn>
                <a:cxn ang="0">
                  <a:pos x="1364" y="657"/>
                </a:cxn>
                <a:cxn ang="0">
                  <a:pos x="1365" y="692"/>
                </a:cxn>
                <a:cxn ang="0">
                  <a:pos x="1370" y="765"/>
                </a:cxn>
                <a:cxn ang="0">
                  <a:pos x="1383" y="789"/>
                </a:cxn>
                <a:cxn ang="0">
                  <a:pos x="1369" y="808"/>
                </a:cxn>
                <a:cxn ang="0">
                  <a:pos x="1281" y="838"/>
                </a:cxn>
                <a:cxn ang="0">
                  <a:pos x="1142" y="862"/>
                </a:cxn>
                <a:cxn ang="0">
                  <a:pos x="1014" y="893"/>
                </a:cxn>
                <a:cxn ang="0">
                  <a:pos x="806" y="966"/>
                </a:cxn>
                <a:cxn ang="0">
                  <a:pos x="801" y="998"/>
                </a:cxn>
                <a:cxn ang="0">
                  <a:pos x="752" y="1036"/>
                </a:cxn>
                <a:cxn ang="0">
                  <a:pos x="674" y="1063"/>
                </a:cxn>
                <a:cxn ang="0">
                  <a:pos x="828" y="1419"/>
                </a:cxn>
                <a:cxn ang="0">
                  <a:pos x="731" y="1412"/>
                </a:cxn>
                <a:cxn ang="0">
                  <a:pos x="660" y="1422"/>
                </a:cxn>
                <a:cxn ang="0">
                  <a:pos x="622" y="1446"/>
                </a:cxn>
                <a:cxn ang="0">
                  <a:pos x="631" y="1479"/>
                </a:cxn>
                <a:cxn ang="0">
                  <a:pos x="696" y="1516"/>
                </a:cxn>
                <a:cxn ang="0">
                  <a:pos x="828" y="1553"/>
                </a:cxn>
                <a:cxn ang="0">
                  <a:pos x="912" y="1575"/>
                </a:cxn>
                <a:cxn ang="0">
                  <a:pos x="947" y="1599"/>
                </a:cxn>
                <a:cxn ang="0">
                  <a:pos x="961" y="1635"/>
                </a:cxn>
                <a:cxn ang="0">
                  <a:pos x="945" y="1681"/>
                </a:cxn>
                <a:cxn ang="0">
                  <a:pos x="954" y="1721"/>
                </a:cxn>
                <a:cxn ang="0">
                  <a:pos x="1013" y="1795"/>
                </a:cxn>
                <a:cxn ang="0">
                  <a:pos x="1022" y="1856"/>
                </a:cxn>
                <a:cxn ang="0">
                  <a:pos x="1053" y="1942"/>
                </a:cxn>
                <a:cxn ang="0">
                  <a:pos x="1069" y="2008"/>
                </a:cxn>
                <a:cxn ang="0">
                  <a:pos x="1031" y="2024"/>
                </a:cxn>
                <a:cxn ang="0">
                  <a:pos x="980" y="1975"/>
                </a:cxn>
                <a:cxn ang="0">
                  <a:pos x="872" y="1824"/>
                </a:cxn>
                <a:cxn ang="0">
                  <a:pos x="795" y="1737"/>
                </a:cxn>
                <a:cxn ang="0">
                  <a:pos x="507" y="1581"/>
                </a:cxn>
                <a:cxn ang="0">
                  <a:pos x="438" y="1614"/>
                </a:cxn>
                <a:cxn ang="0">
                  <a:pos x="400" y="1647"/>
                </a:cxn>
                <a:cxn ang="0">
                  <a:pos x="400" y="1670"/>
                </a:cxn>
                <a:cxn ang="0">
                  <a:pos x="604" y="1818"/>
                </a:cxn>
                <a:cxn ang="0">
                  <a:pos x="0" y="0"/>
                </a:cxn>
              </a:cxnLst>
              <a:rect l="0" t="0" r="r" b="b"/>
              <a:pathLst>
                <a:path w="1383" h="2042">
                  <a:moveTo>
                    <a:pt x="1220" y="0"/>
                  </a:moveTo>
                  <a:lnTo>
                    <a:pt x="1237" y="6"/>
                  </a:lnTo>
                  <a:lnTo>
                    <a:pt x="1250" y="11"/>
                  </a:lnTo>
                  <a:lnTo>
                    <a:pt x="1260" y="18"/>
                  </a:lnTo>
                  <a:lnTo>
                    <a:pt x="1267" y="24"/>
                  </a:lnTo>
                  <a:lnTo>
                    <a:pt x="1270" y="27"/>
                  </a:lnTo>
                  <a:lnTo>
                    <a:pt x="1272" y="30"/>
                  </a:lnTo>
                  <a:lnTo>
                    <a:pt x="1272" y="34"/>
                  </a:lnTo>
                  <a:lnTo>
                    <a:pt x="1272" y="36"/>
                  </a:lnTo>
                  <a:lnTo>
                    <a:pt x="1272" y="39"/>
                  </a:lnTo>
                  <a:lnTo>
                    <a:pt x="1270" y="43"/>
                  </a:lnTo>
                  <a:lnTo>
                    <a:pt x="1267" y="46"/>
                  </a:lnTo>
                  <a:lnTo>
                    <a:pt x="1264" y="49"/>
                  </a:lnTo>
                  <a:lnTo>
                    <a:pt x="1253" y="56"/>
                  </a:lnTo>
                  <a:lnTo>
                    <a:pt x="1239" y="63"/>
                  </a:lnTo>
                  <a:lnTo>
                    <a:pt x="1220" y="70"/>
                  </a:lnTo>
                  <a:lnTo>
                    <a:pt x="1198" y="77"/>
                  </a:lnTo>
                  <a:lnTo>
                    <a:pt x="1173" y="85"/>
                  </a:lnTo>
                  <a:lnTo>
                    <a:pt x="1141" y="93"/>
                  </a:lnTo>
                  <a:lnTo>
                    <a:pt x="1106" y="101"/>
                  </a:lnTo>
                  <a:lnTo>
                    <a:pt x="1065" y="110"/>
                  </a:lnTo>
                  <a:lnTo>
                    <a:pt x="1039" y="117"/>
                  </a:lnTo>
                  <a:lnTo>
                    <a:pt x="1016" y="124"/>
                  </a:lnTo>
                  <a:lnTo>
                    <a:pt x="1007" y="128"/>
                  </a:lnTo>
                  <a:lnTo>
                    <a:pt x="997" y="133"/>
                  </a:lnTo>
                  <a:lnTo>
                    <a:pt x="989" y="138"/>
                  </a:lnTo>
                  <a:lnTo>
                    <a:pt x="982" y="142"/>
                  </a:lnTo>
                  <a:lnTo>
                    <a:pt x="976" y="148"/>
                  </a:lnTo>
                  <a:lnTo>
                    <a:pt x="970" y="154"/>
                  </a:lnTo>
                  <a:lnTo>
                    <a:pt x="965" y="159"/>
                  </a:lnTo>
                  <a:lnTo>
                    <a:pt x="961" y="164"/>
                  </a:lnTo>
                  <a:lnTo>
                    <a:pt x="954" y="176"/>
                  </a:lnTo>
                  <a:lnTo>
                    <a:pt x="951" y="188"/>
                  </a:lnTo>
                  <a:lnTo>
                    <a:pt x="948" y="199"/>
                  </a:lnTo>
                  <a:lnTo>
                    <a:pt x="948" y="211"/>
                  </a:lnTo>
                  <a:lnTo>
                    <a:pt x="949" y="223"/>
                  </a:lnTo>
                  <a:lnTo>
                    <a:pt x="953" y="235"/>
                  </a:lnTo>
                  <a:lnTo>
                    <a:pt x="956" y="245"/>
                  </a:lnTo>
                  <a:lnTo>
                    <a:pt x="962" y="254"/>
                  </a:lnTo>
                  <a:lnTo>
                    <a:pt x="967" y="264"/>
                  </a:lnTo>
                  <a:lnTo>
                    <a:pt x="973" y="271"/>
                  </a:lnTo>
                  <a:lnTo>
                    <a:pt x="977" y="278"/>
                  </a:lnTo>
                  <a:lnTo>
                    <a:pt x="981" y="285"/>
                  </a:lnTo>
                  <a:lnTo>
                    <a:pt x="982" y="292"/>
                  </a:lnTo>
                  <a:lnTo>
                    <a:pt x="982" y="298"/>
                  </a:lnTo>
                  <a:lnTo>
                    <a:pt x="981" y="305"/>
                  </a:lnTo>
                  <a:lnTo>
                    <a:pt x="979" y="312"/>
                  </a:lnTo>
                  <a:lnTo>
                    <a:pt x="974" y="319"/>
                  </a:lnTo>
                  <a:lnTo>
                    <a:pt x="969" y="326"/>
                  </a:lnTo>
                  <a:lnTo>
                    <a:pt x="958" y="341"/>
                  </a:lnTo>
                  <a:lnTo>
                    <a:pt x="944" y="355"/>
                  </a:lnTo>
                  <a:lnTo>
                    <a:pt x="927" y="369"/>
                  </a:lnTo>
                  <a:lnTo>
                    <a:pt x="910" y="384"/>
                  </a:lnTo>
                  <a:lnTo>
                    <a:pt x="893" y="398"/>
                  </a:lnTo>
                  <a:lnTo>
                    <a:pt x="877" y="412"/>
                  </a:lnTo>
                  <a:lnTo>
                    <a:pt x="863" y="427"/>
                  </a:lnTo>
                  <a:lnTo>
                    <a:pt x="851" y="441"/>
                  </a:lnTo>
                  <a:lnTo>
                    <a:pt x="847" y="448"/>
                  </a:lnTo>
                  <a:lnTo>
                    <a:pt x="843" y="455"/>
                  </a:lnTo>
                  <a:lnTo>
                    <a:pt x="841" y="462"/>
                  </a:lnTo>
                  <a:lnTo>
                    <a:pt x="840" y="470"/>
                  </a:lnTo>
                  <a:lnTo>
                    <a:pt x="840" y="477"/>
                  </a:lnTo>
                  <a:lnTo>
                    <a:pt x="842" y="484"/>
                  </a:lnTo>
                  <a:lnTo>
                    <a:pt x="844" y="491"/>
                  </a:lnTo>
                  <a:lnTo>
                    <a:pt x="849" y="499"/>
                  </a:lnTo>
                  <a:lnTo>
                    <a:pt x="870" y="503"/>
                  </a:lnTo>
                  <a:lnTo>
                    <a:pt x="889" y="508"/>
                  </a:lnTo>
                  <a:lnTo>
                    <a:pt x="904" y="513"/>
                  </a:lnTo>
                  <a:lnTo>
                    <a:pt x="918" y="518"/>
                  </a:lnTo>
                  <a:lnTo>
                    <a:pt x="930" y="524"/>
                  </a:lnTo>
                  <a:lnTo>
                    <a:pt x="940" y="530"/>
                  </a:lnTo>
                  <a:lnTo>
                    <a:pt x="948" y="537"/>
                  </a:lnTo>
                  <a:lnTo>
                    <a:pt x="954" y="544"/>
                  </a:lnTo>
                  <a:lnTo>
                    <a:pt x="958" y="551"/>
                  </a:lnTo>
                  <a:lnTo>
                    <a:pt x="961" y="559"/>
                  </a:lnTo>
                  <a:lnTo>
                    <a:pt x="961" y="567"/>
                  </a:lnTo>
                  <a:lnTo>
                    <a:pt x="960" y="577"/>
                  </a:lnTo>
                  <a:lnTo>
                    <a:pt x="958" y="586"/>
                  </a:lnTo>
                  <a:lnTo>
                    <a:pt x="954" y="597"/>
                  </a:lnTo>
                  <a:lnTo>
                    <a:pt x="948" y="608"/>
                  </a:lnTo>
                  <a:lnTo>
                    <a:pt x="941" y="619"/>
                  </a:lnTo>
                  <a:lnTo>
                    <a:pt x="963" y="618"/>
                  </a:lnTo>
                  <a:lnTo>
                    <a:pt x="982" y="619"/>
                  </a:lnTo>
                  <a:lnTo>
                    <a:pt x="999" y="621"/>
                  </a:lnTo>
                  <a:lnTo>
                    <a:pt x="1013" y="626"/>
                  </a:lnTo>
                  <a:lnTo>
                    <a:pt x="1024" y="630"/>
                  </a:lnTo>
                  <a:lnTo>
                    <a:pt x="1036" y="638"/>
                  </a:lnTo>
                  <a:lnTo>
                    <a:pt x="1045" y="645"/>
                  </a:lnTo>
                  <a:lnTo>
                    <a:pt x="1055" y="653"/>
                  </a:lnTo>
                  <a:lnTo>
                    <a:pt x="1072" y="669"/>
                  </a:lnTo>
                  <a:lnTo>
                    <a:pt x="1091" y="683"/>
                  </a:lnTo>
                  <a:lnTo>
                    <a:pt x="1101" y="689"/>
                  </a:lnTo>
                  <a:lnTo>
                    <a:pt x="1113" y="694"/>
                  </a:lnTo>
                  <a:lnTo>
                    <a:pt x="1127" y="696"/>
                  </a:lnTo>
                  <a:lnTo>
                    <a:pt x="1143" y="697"/>
                  </a:lnTo>
                  <a:lnTo>
                    <a:pt x="1160" y="697"/>
                  </a:lnTo>
                  <a:lnTo>
                    <a:pt x="1176" y="695"/>
                  </a:lnTo>
                  <a:lnTo>
                    <a:pt x="1190" y="692"/>
                  </a:lnTo>
                  <a:lnTo>
                    <a:pt x="1205" y="690"/>
                  </a:lnTo>
                  <a:lnTo>
                    <a:pt x="1231" y="682"/>
                  </a:lnTo>
                  <a:lnTo>
                    <a:pt x="1254" y="674"/>
                  </a:lnTo>
                  <a:lnTo>
                    <a:pt x="1278" y="666"/>
                  </a:lnTo>
                  <a:lnTo>
                    <a:pt x="1300" y="659"/>
                  </a:lnTo>
                  <a:lnTo>
                    <a:pt x="1310" y="655"/>
                  </a:lnTo>
                  <a:lnTo>
                    <a:pt x="1322" y="653"/>
                  </a:lnTo>
                  <a:lnTo>
                    <a:pt x="1333" y="652"/>
                  </a:lnTo>
                  <a:lnTo>
                    <a:pt x="1345" y="652"/>
                  </a:lnTo>
                  <a:lnTo>
                    <a:pt x="1354" y="652"/>
                  </a:lnTo>
                  <a:lnTo>
                    <a:pt x="1361" y="654"/>
                  </a:lnTo>
                  <a:lnTo>
                    <a:pt x="1364" y="657"/>
                  </a:lnTo>
                  <a:lnTo>
                    <a:pt x="1366" y="662"/>
                  </a:lnTo>
                  <a:lnTo>
                    <a:pt x="1368" y="669"/>
                  </a:lnTo>
                  <a:lnTo>
                    <a:pt x="1368" y="676"/>
                  </a:lnTo>
                  <a:lnTo>
                    <a:pt x="1366" y="684"/>
                  </a:lnTo>
                  <a:lnTo>
                    <a:pt x="1365" y="692"/>
                  </a:lnTo>
                  <a:lnTo>
                    <a:pt x="1362" y="711"/>
                  </a:lnTo>
                  <a:lnTo>
                    <a:pt x="1361" y="732"/>
                  </a:lnTo>
                  <a:lnTo>
                    <a:pt x="1362" y="743"/>
                  </a:lnTo>
                  <a:lnTo>
                    <a:pt x="1365" y="754"/>
                  </a:lnTo>
                  <a:lnTo>
                    <a:pt x="1370" y="765"/>
                  </a:lnTo>
                  <a:lnTo>
                    <a:pt x="1377" y="775"/>
                  </a:lnTo>
                  <a:lnTo>
                    <a:pt x="1379" y="779"/>
                  </a:lnTo>
                  <a:lnTo>
                    <a:pt x="1382" y="782"/>
                  </a:lnTo>
                  <a:lnTo>
                    <a:pt x="1382" y="786"/>
                  </a:lnTo>
                  <a:lnTo>
                    <a:pt x="1383" y="789"/>
                  </a:lnTo>
                  <a:lnTo>
                    <a:pt x="1382" y="793"/>
                  </a:lnTo>
                  <a:lnTo>
                    <a:pt x="1380" y="796"/>
                  </a:lnTo>
                  <a:lnTo>
                    <a:pt x="1378" y="800"/>
                  </a:lnTo>
                  <a:lnTo>
                    <a:pt x="1376" y="802"/>
                  </a:lnTo>
                  <a:lnTo>
                    <a:pt x="1369" y="808"/>
                  </a:lnTo>
                  <a:lnTo>
                    <a:pt x="1359" y="814"/>
                  </a:lnTo>
                  <a:lnTo>
                    <a:pt x="1348" y="819"/>
                  </a:lnTo>
                  <a:lnTo>
                    <a:pt x="1336" y="823"/>
                  </a:lnTo>
                  <a:lnTo>
                    <a:pt x="1309" y="831"/>
                  </a:lnTo>
                  <a:lnTo>
                    <a:pt x="1281" y="838"/>
                  </a:lnTo>
                  <a:lnTo>
                    <a:pt x="1257" y="844"/>
                  </a:lnTo>
                  <a:lnTo>
                    <a:pt x="1236" y="850"/>
                  </a:lnTo>
                  <a:lnTo>
                    <a:pt x="1202" y="854"/>
                  </a:lnTo>
                  <a:lnTo>
                    <a:pt x="1171" y="857"/>
                  </a:lnTo>
                  <a:lnTo>
                    <a:pt x="1142" y="862"/>
                  </a:lnTo>
                  <a:lnTo>
                    <a:pt x="1114" y="868"/>
                  </a:lnTo>
                  <a:lnTo>
                    <a:pt x="1087" y="873"/>
                  </a:lnTo>
                  <a:lnTo>
                    <a:pt x="1063" y="879"/>
                  </a:lnTo>
                  <a:lnTo>
                    <a:pt x="1038" y="886"/>
                  </a:lnTo>
                  <a:lnTo>
                    <a:pt x="1014" y="893"/>
                  </a:lnTo>
                  <a:lnTo>
                    <a:pt x="966" y="908"/>
                  </a:lnTo>
                  <a:lnTo>
                    <a:pt x="917" y="925"/>
                  </a:lnTo>
                  <a:lnTo>
                    <a:pt x="863" y="942"/>
                  </a:lnTo>
                  <a:lnTo>
                    <a:pt x="803" y="959"/>
                  </a:lnTo>
                  <a:lnTo>
                    <a:pt x="806" y="966"/>
                  </a:lnTo>
                  <a:lnTo>
                    <a:pt x="807" y="973"/>
                  </a:lnTo>
                  <a:lnTo>
                    <a:pt x="807" y="980"/>
                  </a:lnTo>
                  <a:lnTo>
                    <a:pt x="806" y="986"/>
                  </a:lnTo>
                  <a:lnTo>
                    <a:pt x="803" y="993"/>
                  </a:lnTo>
                  <a:lnTo>
                    <a:pt x="801" y="998"/>
                  </a:lnTo>
                  <a:lnTo>
                    <a:pt x="796" y="1004"/>
                  </a:lnTo>
                  <a:lnTo>
                    <a:pt x="792" y="1009"/>
                  </a:lnTo>
                  <a:lnTo>
                    <a:pt x="781" y="1019"/>
                  </a:lnTo>
                  <a:lnTo>
                    <a:pt x="767" y="1028"/>
                  </a:lnTo>
                  <a:lnTo>
                    <a:pt x="752" y="1036"/>
                  </a:lnTo>
                  <a:lnTo>
                    <a:pt x="736" y="1043"/>
                  </a:lnTo>
                  <a:lnTo>
                    <a:pt x="719" y="1049"/>
                  </a:lnTo>
                  <a:lnTo>
                    <a:pt x="703" y="1055"/>
                  </a:lnTo>
                  <a:lnTo>
                    <a:pt x="688" y="1059"/>
                  </a:lnTo>
                  <a:lnTo>
                    <a:pt x="674" y="1063"/>
                  </a:lnTo>
                  <a:lnTo>
                    <a:pt x="653" y="1067"/>
                  </a:lnTo>
                  <a:lnTo>
                    <a:pt x="645" y="1069"/>
                  </a:lnTo>
                  <a:lnTo>
                    <a:pt x="849" y="1285"/>
                  </a:lnTo>
                  <a:lnTo>
                    <a:pt x="849" y="1422"/>
                  </a:lnTo>
                  <a:lnTo>
                    <a:pt x="828" y="1419"/>
                  </a:lnTo>
                  <a:lnTo>
                    <a:pt x="807" y="1415"/>
                  </a:lnTo>
                  <a:lnTo>
                    <a:pt x="787" y="1414"/>
                  </a:lnTo>
                  <a:lnTo>
                    <a:pt x="767" y="1412"/>
                  </a:lnTo>
                  <a:lnTo>
                    <a:pt x="750" y="1412"/>
                  </a:lnTo>
                  <a:lnTo>
                    <a:pt x="731" y="1412"/>
                  </a:lnTo>
                  <a:lnTo>
                    <a:pt x="715" y="1413"/>
                  </a:lnTo>
                  <a:lnTo>
                    <a:pt x="699" y="1414"/>
                  </a:lnTo>
                  <a:lnTo>
                    <a:pt x="684" y="1417"/>
                  </a:lnTo>
                  <a:lnTo>
                    <a:pt x="671" y="1419"/>
                  </a:lnTo>
                  <a:lnTo>
                    <a:pt x="660" y="1422"/>
                  </a:lnTo>
                  <a:lnTo>
                    <a:pt x="649" y="1426"/>
                  </a:lnTo>
                  <a:lnTo>
                    <a:pt x="640" y="1431"/>
                  </a:lnTo>
                  <a:lnTo>
                    <a:pt x="632" y="1435"/>
                  </a:lnTo>
                  <a:lnTo>
                    <a:pt x="626" y="1440"/>
                  </a:lnTo>
                  <a:lnTo>
                    <a:pt x="622" y="1446"/>
                  </a:lnTo>
                  <a:lnTo>
                    <a:pt x="620" y="1452"/>
                  </a:lnTo>
                  <a:lnTo>
                    <a:pt x="620" y="1457"/>
                  </a:lnTo>
                  <a:lnTo>
                    <a:pt x="621" y="1464"/>
                  </a:lnTo>
                  <a:lnTo>
                    <a:pt x="625" y="1472"/>
                  </a:lnTo>
                  <a:lnTo>
                    <a:pt x="631" y="1479"/>
                  </a:lnTo>
                  <a:lnTo>
                    <a:pt x="639" y="1486"/>
                  </a:lnTo>
                  <a:lnTo>
                    <a:pt x="649" y="1493"/>
                  </a:lnTo>
                  <a:lnTo>
                    <a:pt x="663" y="1501"/>
                  </a:lnTo>
                  <a:lnTo>
                    <a:pt x="678" y="1508"/>
                  </a:lnTo>
                  <a:lnTo>
                    <a:pt x="696" y="1516"/>
                  </a:lnTo>
                  <a:lnTo>
                    <a:pt x="717" y="1523"/>
                  </a:lnTo>
                  <a:lnTo>
                    <a:pt x="740" y="1531"/>
                  </a:lnTo>
                  <a:lnTo>
                    <a:pt x="767" y="1538"/>
                  </a:lnTo>
                  <a:lnTo>
                    <a:pt x="796" y="1546"/>
                  </a:lnTo>
                  <a:lnTo>
                    <a:pt x="828" y="1553"/>
                  </a:lnTo>
                  <a:lnTo>
                    <a:pt x="864" y="1561"/>
                  </a:lnTo>
                  <a:lnTo>
                    <a:pt x="878" y="1564"/>
                  </a:lnTo>
                  <a:lnTo>
                    <a:pt x="890" y="1567"/>
                  </a:lnTo>
                  <a:lnTo>
                    <a:pt x="902" y="1572"/>
                  </a:lnTo>
                  <a:lnTo>
                    <a:pt x="912" y="1575"/>
                  </a:lnTo>
                  <a:lnTo>
                    <a:pt x="921" y="1580"/>
                  </a:lnTo>
                  <a:lnTo>
                    <a:pt x="928" y="1585"/>
                  </a:lnTo>
                  <a:lnTo>
                    <a:pt x="935" y="1589"/>
                  </a:lnTo>
                  <a:lnTo>
                    <a:pt x="941" y="1594"/>
                  </a:lnTo>
                  <a:lnTo>
                    <a:pt x="947" y="1599"/>
                  </a:lnTo>
                  <a:lnTo>
                    <a:pt x="951" y="1604"/>
                  </a:lnTo>
                  <a:lnTo>
                    <a:pt x="954" y="1609"/>
                  </a:lnTo>
                  <a:lnTo>
                    <a:pt x="956" y="1614"/>
                  </a:lnTo>
                  <a:lnTo>
                    <a:pt x="960" y="1625"/>
                  </a:lnTo>
                  <a:lnTo>
                    <a:pt x="961" y="1635"/>
                  </a:lnTo>
                  <a:lnTo>
                    <a:pt x="960" y="1644"/>
                  </a:lnTo>
                  <a:lnTo>
                    <a:pt x="958" y="1654"/>
                  </a:lnTo>
                  <a:lnTo>
                    <a:pt x="955" y="1663"/>
                  </a:lnTo>
                  <a:lnTo>
                    <a:pt x="952" y="1670"/>
                  </a:lnTo>
                  <a:lnTo>
                    <a:pt x="945" y="1681"/>
                  </a:lnTo>
                  <a:lnTo>
                    <a:pt x="941" y="1685"/>
                  </a:lnTo>
                  <a:lnTo>
                    <a:pt x="942" y="1695"/>
                  </a:lnTo>
                  <a:lnTo>
                    <a:pt x="945" y="1704"/>
                  </a:lnTo>
                  <a:lnTo>
                    <a:pt x="948" y="1713"/>
                  </a:lnTo>
                  <a:lnTo>
                    <a:pt x="954" y="1721"/>
                  </a:lnTo>
                  <a:lnTo>
                    <a:pt x="966" y="1738"/>
                  </a:lnTo>
                  <a:lnTo>
                    <a:pt x="981" y="1754"/>
                  </a:lnTo>
                  <a:lnTo>
                    <a:pt x="995" y="1769"/>
                  </a:lnTo>
                  <a:lnTo>
                    <a:pt x="1007" y="1786"/>
                  </a:lnTo>
                  <a:lnTo>
                    <a:pt x="1013" y="1795"/>
                  </a:lnTo>
                  <a:lnTo>
                    <a:pt x="1016" y="1803"/>
                  </a:lnTo>
                  <a:lnTo>
                    <a:pt x="1018" y="1814"/>
                  </a:lnTo>
                  <a:lnTo>
                    <a:pt x="1020" y="1823"/>
                  </a:lnTo>
                  <a:lnTo>
                    <a:pt x="1020" y="1841"/>
                  </a:lnTo>
                  <a:lnTo>
                    <a:pt x="1022" y="1856"/>
                  </a:lnTo>
                  <a:lnTo>
                    <a:pt x="1025" y="1870"/>
                  </a:lnTo>
                  <a:lnTo>
                    <a:pt x="1029" y="1884"/>
                  </a:lnTo>
                  <a:lnTo>
                    <a:pt x="1038" y="1907"/>
                  </a:lnTo>
                  <a:lnTo>
                    <a:pt x="1049" y="1931"/>
                  </a:lnTo>
                  <a:lnTo>
                    <a:pt x="1053" y="1942"/>
                  </a:lnTo>
                  <a:lnTo>
                    <a:pt x="1058" y="1954"/>
                  </a:lnTo>
                  <a:lnTo>
                    <a:pt x="1063" y="1966"/>
                  </a:lnTo>
                  <a:lnTo>
                    <a:pt x="1065" y="1978"/>
                  </a:lnTo>
                  <a:lnTo>
                    <a:pt x="1067" y="1992"/>
                  </a:lnTo>
                  <a:lnTo>
                    <a:pt x="1069" y="2008"/>
                  </a:lnTo>
                  <a:lnTo>
                    <a:pt x="1067" y="2024"/>
                  </a:lnTo>
                  <a:lnTo>
                    <a:pt x="1065" y="2042"/>
                  </a:lnTo>
                  <a:lnTo>
                    <a:pt x="1053" y="2037"/>
                  </a:lnTo>
                  <a:lnTo>
                    <a:pt x="1043" y="2031"/>
                  </a:lnTo>
                  <a:lnTo>
                    <a:pt x="1031" y="2024"/>
                  </a:lnTo>
                  <a:lnTo>
                    <a:pt x="1021" y="2016"/>
                  </a:lnTo>
                  <a:lnTo>
                    <a:pt x="1010" y="2006"/>
                  </a:lnTo>
                  <a:lnTo>
                    <a:pt x="1000" y="1997"/>
                  </a:lnTo>
                  <a:lnTo>
                    <a:pt x="989" y="1987"/>
                  </a:lnTo>
                  <a:lnTo>
                    <a:pt x="980" y="1975"/>
                  </a:lnTo>
                  <a:lnTo>
                    <a:pt x="960" y="1952"/>
                  </a:lnTo>
                  <a:lnTo>
                    <a:pt x="941" y="1927"/>
                  </a:lnTo>
                  <a:lnTo>
                    <a:pt x="924" y="1901"/>
                  </a:lnTo>
                  <a:lnTo>
                    <a:pt x="905" y="1874"/>
                  </a:lnTo>
                  <a:lnTo>
                    <a:pt x="872" y="1824"/>
                  </a:lnTo>
                  <a:lnTo>
                    <a:pt x="841" y="1780"/>
                  </a:lnTo>
                  <a:lnTo>
                    <a:pt x="824" y="1762"/>
                  </a:lnTo>
                  <a:lnTo>
                    <a:pt x="809" y="1747"/>
                  </a:lnTo>
                  <a:lnTo>
                    <a:pt x="802" y="1741"/>
                  </a:lnTo>
                  <a:lnTo>
                    <a:pt x="795" y="1737"/>
                  </a:lnTo>
                  <a:lnTo>
                    <a:pt x="787" y="1733"/>
                  </a:lnTo>
                  <a:lnTo>
                    <a:pt x="780" y="1731"/>
                  </a:lnTo>
                  <a:lnTo>
                    <a:pt x="725" y="1748"/>
                  </a:lnTo>
                  <a:lnTo>
                    <a:pt x="524" y="1575"/>
                  </a:lnTo>
                  <a:lnTo>
                    <a:pt x="507" y="1581"/>
                  </a:lnTo>
                  <a:lnTo>
                    <a:pt x="492" y="1587"/>
                  </a:lnTo>
                  <a:lnTo>
                    <a:pt x="476" y="1593"/>
                  </a:lnTo>
                  <a:lnTo>
                    <a:pt x="462" y="1600"/>
                  </a:lnTo>
                  <a:lnTo>
                    <a:pt x="450" y="1607"/>
                  </a:lnTo>
                  <a:lnTo>
                    <a:pt x="438" y="1614"/>
                  </a:lnTo>
                  <a:lnTo>
                    <a:pt x="428" y="1621"/>
                  </a:lnTo>
                  <a:lnTo>
                    <a:pt x="419" y="1627"/>
                  </a:lnTo>
                  <a:lnTo>
                    <a:pt x="411" y="1634"/>
                  </a:lnTo>
                  <a:lnTo>
                    <a:pt x="405" y="1641"/>
                  </a:lnTo>
                  <a:lnTo>
                    <a:pt x="400" y="1647"/>
                  </a:lnTo>
                  <a:lnTo>
                    <a:pt x="397" y="1653"/>
                  </a:lnTo>
                  <a:lnTo>
                    <a:pt x="395" y="1657"/>
                  </a:lnTo>
                  <a:lnTo>
                    <a:pt x="395" y="1663"/>
                  </a:lnTo>
                  <a:lnTo>
                    <a:pt x="397" y="1667"/>
                  </a:lnTo>
                  <a:lnTo>
                    <a:pt x="400" y="1670"/>
                  </a:lnTo>
                  <a:lnTo>
                    <a:pt x="438" y="1700"/>
                  </a:lnTo>
                  <a:lnTo>
                    <a:pt x="478" y="1731"/>
                  </a:lnTo>
                  <a:lnTo>
                    <a:pt x="520" y="1761"/>
                  </a:lnTo>
                  <a:lnTo>
                    <a:pt x="562" y="1790"/>
                  </a:lnTo>
                  <a:lnTo>
                    <a:pt x="604" y="1818"/>
                  </a:lnTo>
                  <a:lnTo>
                    <a:pt x="643" y="1844"/>
                  </a:lnTo>
                  <a:lnTo>
                    <a:pt x="680" y="1867"/>
                  </a:lnTo>
                  <a:lnTo>
                    <a:pt x="711" y="1886"/>
                  </a:lnTo>
                  <a:lnTo>
                    <a:pt x="0" y="1886"/>
                  </a:lnTo>
                  <a:lnTo>
                    <a:pt x="0" y="0"/>
                  </a:lnTo>
                  <a:lnTo>
                    <a:pt x="1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46" name="Freeform 6"/>
            <p:cNvSpPr>
              <a:spLocks/>
            </p:cNvSpPr>
            <p:nvPr/>
          </p:nvSpPr>
          <p:spPr bwMode="auto">
            <a:xfrm>
              <a:off x="2884" y="2125"/>
              <a:ext cx="168" cy="113"/>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 ang="0">
                  <a:pos x="0" y="565"/>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lnTo>
                    <a:pt x="0" y="56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47" name="Freeform 7"/>
            <p:cNvSpPr>
              <a:spLocks/>
            </p:cNvSpPr>
            <p:nvPr/>
          </p:nvSpPr>
          <p:spPr bwMode="auto">
            <a:xfrm>
              <a:off x="2884" y="2125"/>
              <a:ext cx="168" cy="113"/>
            </a:xfrm>
            <a:custGeom>
              <a:avLst/>
              <a:gdLst/>
              <a:ahLst/>
              <a:cxnLst>
                <a:cxn ang="0">
                  <a:pos x="0" y="565"/>
                </a:cxn>
                <a:cxn ang="0">
                  <a:pos x="22" y="537"/>
                </a:cxn>
                <a:cxn ang="0">
                  <a:pos x="45" y="510"/>
                </a:cxn>
                <a:cxn ang="0">
                  <a:pos x="67" y="484"/>
                </a:cxn>
                <a:cxn ang="0">
                  <a:pos x="90" y="459"/>
                </a:cxn>
                <a:cxn ang="0">
                  <a:pos x="136" y="410"/>
                </a:cxn>
                <a:cxn ang="0">
                  <a:pos x="180" y="365"/>
                </a:cxn>
                <a:cxn ang="0">
                  <a:pos x="223" y="326"/>
                </a:cxn>
                <a:cxn ang="0">
                  <a:pos x="263" y="292"/>
                </a:cxn>
                <a:cxn ang="0">
                  <a:pos x="282" y="276"/>
                </a:cxn>
                <a:cxn ang="0">
                  <a:pos x="299" y="262"/>
                </a:cxn>
                <a:cxn ang="0">
                  <a:pos x="317" y="252"/>
                </a:cxn>
                <a:cxn ang="0">
                  <a:pos x="332" y="241"/>
                </a:cxn>
                <a:cxn ang="0">
                  <a:pos x="371" y="220"/>
                </a:cxn>
                <a:cxn ang="0">
                  <a:pos x="422" y="195"/>
                </a:cxn>
                <a:cxn ang="0">
                  <a:pos x="483" y="167"/>
                </a:cxn>
                <a:cxn ang="0">
                  <a:pos x="550" y="136"/>
                </a:cxn>
                <a:cxn ang="0">
                  <a:pos x="623" y="104"/>
                </a:cxn>
                <a:cxn ang="0">
                  <a:pos x="698" y="70"/>
                </a:cxn>
                <a:cxn ang="0">
                  <a:pos x="771" y="35"/>
                </a:cxn>
                <a:cxn ang="0">
                  <a:pos x="841" y="0"/>
                </a:cxn>
              </a:cxnLst>
              <a:rect l="0" t="0" r="r" b="b"/>
              <a:pathLst>
                <a:path w="841" h="565">
                  <a:moveTo>
                    <a:pt x="0" y="565"/>
                  </a:moveTo>
                  <a:lnTo>
                    <a:pt x="22" y="537"/>
                  </a:lnTo>
                  <a:lnTo>
                    <a:pt x="45" y="510"/>
                  </a:lnTo>
                  <a:lnTo>
                    <a:pt x="67" y="484"/>
                  </a:lnTo>
                  <a:lnTo>
                    <a:pt x="90" y="459"/>
                  </a:lnTo>
                  <a:lnTo>
                    <a:pt x="136" y="410"/>
                  </a:lnTo>
                  <a:lnTo>
                    <a:pt x="180" y="365"/>
                  </a:lnTo>
                  <a:lnTo>
                    <a:pt x="223" y="326"/>
                  </a:lnTo>
                  <a:lnTo>
                    <a:pt x="263" y="292"/>
                  </a:lnTo>
                  <a:lnTo>
                    <a:pt x="282" y="276"/>
                  </a:lnTo>
                  <a:lnTo>
                    <a:pt x="299" y="262"/>
                  </a:lnTo>
                  <a:lnTo>
                    <a:pt x="317" y="252"/>
                  </a:lnTo>
                  <a:lnTo>
                    <a:pt x="332" y="241"/>
                  </a:lnTo>
                  <a:lnTo>
                    <a:pt x="371" y="220"/>
                  </a:lnTo>
                  <a:lnTo>
                    <a:pt x="422" y="195"/>
                  </a:lnTo>
                  <a:lnTo>
                    <a:pt x="483" y="167"/>
                  </a:lnTo>
                  <a:lnTo>
                    <a:pt x="550" y="136"/>
                  </a:lnTo>
                  <a:lnTo>
                    <a:pt x="623" y="104"/>
                  </a:lnTo>
                  <a:lnTo>
                    <a:pt x="698" y="70"/>
                  </a:lnTo>
                  <a:lnTo>
                    <a:pt x="771" y="35"/>
                  </a:lnTo>
                  <a:lnTo>
                    <a:pt x="841" y="0"/>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97448" name="Freeform 8"/>
            <p:cNvSpPr>
              <a:spLocks/>
            </p:cNvSpPr>
            <p:nvPr/>
          </p:nvSpPr>
          <p:spPr bwMode="auto">
            <a:xfrm>
              <a:off x="4105"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 ang="0">
                  <a:pos x="0" y="0"/>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49" name="Freeform 9"/>
            <p:cNvSpPr>
              <a:spLocks/>
            </p:cNvSpPr>
            <p:nvPr/>
          </p:nvSpPr>
          <p:spPr bwMode="auto">
            <a:xfrm>
              <a:off x="4105" y="1973"/>
              <a:ext cx="120" cy="130"/>
            </a:xfrm>
            <a:custGeom>
              <a:avLst/>
              <a:gdLst/>
              <a:ahLst/>
              <a:cxnLst>
                <a:cxn ang="0">
                  <a:pos x="0" y="0"/>
                </a:cxn>
                <a:cxn ang="0">
                  <a:pos x="277" y="0"/>
                </a:cxn>
                <a:cxn ang="0">
                  <a:pos x="274" y="9"/>
                </a:cxn>
                <a:cxn ang="0">
                  <a:pos x="273" y="20"/>
                </a:cxn>
                <a:cxn ang="0">
                  <a:pos x="273" y="31"/>
                </a:cxn>
                <a:cxn ang="0">
                  <a:pos x="274" y="43"/>
                </a:cxn>
                <a:cxn ang="0">
                  <a:pos x="277" y="56"/>
                </a:cxn>
                <a:cxn ang="0">
                  <a:pos x="279" y="71"/>
                </a:cxn>
                <a:cxn ang="0">
                  <a:pos x="284" y="86"/>
                </a:cxn>
                <a:cxn ang="0">
                  <a:pos x="288" y="102"/>
                </a:cxn>
                <a:cxn ang="0">
                  <a:pos x="300" y="137"/>
                </a:cxn>
                <a:cxn ang="0">
                  <a:pos x="316" y="174"/>
                </a:cxn>
                <a:cxn ang="0">
                  <a:pos x="335" y="214"/>
                </a:cxn>
                <a:cxn ang="0">
                  <a:pos x="356" y="256"/>
                </a:cxn>
                <a:cxn ang="0">
                  <a:pos x="381" y="300"/>
                </a:cxn>
                <a:cxn ang="0">
                  <a:pos x="408" y="347"/>
                </a:cxn>
                <a:cxn ang="0">
                  <a:pos x="436" y="395"/>
                </a:cxn>
                <a:cxn ang="0">
                  <a:pos x="467" y="444"/>
                </a:cxn>
                <a:cxn ang="0">
                  <a:pos x="500" y="493"/>
                </a:cxn>
                <a:cxn ang="0">
                  <a:pos x="534" y="543"/>
                </a:cxn>
                <a:cxn ang="0">
                  <a:pos x="569" y="594"/>
                </a:cxn>
                <a:cxn ang="0">
                  <a:pos x="605" y="646"/>
                </a:cxn>
              </a:cxnLst>
              <a:rect l="0" t="0" r="r" b="b"/>
              <a:pathLst>
                <a:path w="605" h="646">
                  <a:moveTo>
                    <a:pt x="0" y="0"/>
                  </a:moveTo>
                  <a:lnTo>
                    <a:pt x="277" y="0"/>
                  </a:lnTo>
                  <a:lnTo>
                    <a:pt x="274" y="9"/>
                  </a:lnTo>
                  <a:lnTo>
                    <a:pt x="273" y="20"/>
                  </a:lnTo>
                  <a:lnTo>
                    <a:pt x="273" y="31"/>
                  </a:lnTo>
                  <a:lnTo>
                    <a:pt x="274" y="43"/>
                  </a:lnTo>
                  <a:lnTo>
                    <a:pt x="277" y="56"/>
                  </a:lnTo>
                  <a:lnTo>
                    <a:pt x="279" y="71"/>
                  </a:lnTo>
                  <a:lnTo>
                    <a:pt x="284" y="86"/>
                  </a:lnTo>
                  <a:lnTo>
                    <a:pt x="288" y="102"/>
                  </a:lnTo>
                  <a:lnTo>
                    <a:pt x="300" y="137"/>
                  </a:lnTo>
                  <a:lnTo>
                    <a:pt x="316" y="174"/>
                  </a:lnTo>
                  <a:lnTo>
                    <a:pt x="335" y="214"/>
                  </a:lnTo>
                  <a:lnTo>
                    <a:pt x="356" y="256"/>
                  </a:lnTo>
                  <a:lnTo>
                    <a:pt x="381" y="300"/>
                  </a:lnTo>
                  <a:lnTo>
                    <a:pt x="408" y="347"/>
                  </a:lnTo>
                  <a:lnTo>
                    <a:pt x="436" y="395"/>
                  </a:lnTo>
                  <a:lnTo>
                    <a:pt x="467" y="444"/>
                  </a:lnTo>
                  <a:lnTo>
                    <a:pt x="500" y="493"/>
                  </a:lnTo>
                  <a:lnTo>
                    <a:pt x="534" y="543"/>
                  </a:lnTo>
                  <a:lnTo>
                    <a:pt x="569" y="594"/>
                  </a:lnTo>
                  <a:lnTo>
                    <a:pt x="605" y="646"/>
                  </a:lnTo>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prstDash val="solid"/>
              <a:round/>
              <a:headEnd/>
              <a:tailEnd/>
            </a:ln>
          </p:spPr>
          <p:txBody>
            <a:bodyPr/>
            <a:lstStyle/>
            <a:p>
              <a:pPr>
                <a:defRPr/>
              </a:pPr>
              <a:endParaRPr lang="en-US" dirty="0"/>
            </a:p>
          </p:txBody>
        </p:sp>
        <p:sp>
          <p:nvSpPr>
            <p:cNvPr id="1597450" name="Freeform 10"/>
            <p:cNvSpPr>
              <a:spLocks/>
            </p:cNvSpPr>
            <p:nvPr/>
          </p:nvSpPr>
          <p:spPr bwMode="auto">
            <a:xfrm>
              <a:off x="1416" y="1637"/>
              <a:ext cx="48" cy="187"/>
            </a:xfrm>
            <a:custGeom>
              <a:avLst/>
              <a:gdLst/>
              <a:ahLst/>
              <a:cxnLst>
                <a:cxn ang="0">
                  <a:pos x="0" y="567"/>
                </a:cxn>
                <a:cxn ang="0">
                  <a:pos x="17" y="591"/>
                </a:cxn>
                <a:cxn ang="0">
                  <a:pos x="36" y="616"/>
                </a:cxn>
                <a:cxn ang="0">
                  <a:pos x="53" y="642"/>
                </a:cxn>
                <a:cxn ang="0">
                  <a:pos x="71" y="670"/>
                </a:cxn>
                <a:cxn ang="0">
                  <a:pos x="87" y="699"/>
                </a:cxn>
                <a:cxn ang="0">
                  <a:pos x="102" y="730"/>
                </a:cxn>
                <a:cxn ang="0">
                  <a:pos x="109" y="746"/>
                </a:cxn>
                <a:cxn ang="0">
                  <a:pos x="116" y="761"/>
                </a:cxn>
                <a:cxn ang="0">
                  <a:pos x="122" y="777"/>
                </a:cxn>
                <a:cxn ang="0">
                  <a:pos x="127" y="794"/>
                </a:cxn>
                <a:cxn ang="0">
                  <a:pos x="132" y="811"/>
                </a:cxn>
                <a:cxn ang="0">
                  <a:pos x="136" y="828"/>
                </a:cxn>
                <a:cxn ang="0">
                  <a:pos x="140" y="845"/>
                </a:cxn>
                <a:cxn ang="0">
                  <a:pos x="142" y="863"/>
                </a:cxn>
                <a:cxn ang="0">
                  <a:pos x="143" y="880"/>
                </a:cxn>
                <a:cxn ang="0">
                  <a:pos x="144" y="899"/>
                </a:cxn>
                <a:cxn ang="0">
                  <a:pos x="144" y="916"/>
                </a:cxn>
                <a:cxn ang="0">
                  <a:pos x="143" y="935"/>
                </a:cxn>
                <a:cxn ang="0">
                  <a:pos x="141" y="954"/>
                </a:cxn>
                <a:cxn ang="0">
                  <a:pos x="137" y="973"/>
                </a:cxn>
                <a:cxn ang="0">
                  <a:pos x="133" y="992"/>
                </a:cxn>
                <a:cxn ang="0">
                  <a:pos x="128" y="1011"/>
                </a:cxn>
                <a:cxn ang="0">
                  <a:pos x="121" y="1031"/>
                </a:cxn>
                <a:cxn ang="0">
                  <a:pos x="113" y="1051"/>
                </a:cxn>
                <a:cxn ang="0">
                  <a:pos x="104" y="1071"/>
                </a:cxn>
                <a:cxn ang="0">
                  <a:pos x="92" y="1091"/>
                </a:cxn>
                <a:cxn ang="0">
                  <a:pos x="92" y="526"/>
                </a:cxn>
                <a:cxn ang="0">
                  <a:pos x="104" y="506"/>
                </a:cxn>
                <a:cxn ang="0">
                  <a:pos x="113" y="485"/>
                </a:cxn>
                <a:cxn ang="0">
                  <a:pos x="121" y="466"/>
                </a:cxn>
                <a:cxn ang="0">
                  <a:pos x="128" y="446"/>
                </a:cxn>
                <a:cxn ang="0">
                  <a:pos x="133" y="426"/>
                </a:cxn>
                <a:cxn ang="0">
                  <a:pos x="137" y="407"/>
                </a:cxn>
                <a:cxn ang="0">
                  <a:pos x="141" y="389"/>
                </a:cxn>
                <a:cxn ang="0">
                  <a:pos x="143" y="369"/>
                </a:cxn>
                <a:cxn ang="0">
                  <a:pos x="144" y="350"/>
                </a:cxn>
                <a:cxn ang="0">
                  <a:pos x="144" y="332"/>
                </a:cxn>
                <a:cxn ang="0">
                  <a:pos x="143" y="314"/>
                </a:cxn>
                <a:cxn ang="0">
                  <a:pos x="142" y="296"/>
                </a:cxn>
                <a:cxn ang="0">
                  <a:pos x="140" y="279"/>
                </a:cxn>
                <a:cxn ang="0">
                  <a:pos x="136" y="261"/>
                </a:cxn>
                <a:cxn ang="0">
                  <a:pos x="132" y="244"/>
                </a:cxn>
                <a:cxn ang="0">
                  <a:pos x="127" y="227"/>
                </a:cxn>
                <a:cxn ang="0">
                  <a:pos x="122" y="211"/>
                </a:cxn>
                <a:cxn ang="0">
                  <a:pos x="116" y="195"/>
                </a:cxn>
                <a:cxn ang="0">
                  <a:pos x="109" y="178"/>
                </a:cxn>
                <a:cxn ang="0">
                  <a:pos x="102" y="163"/>
                </a:cxn>
                <a:cxn ang="0">
                  <a:pos x="87" y="133"/>
                </a:cxn>
                <a:cxn ang="0">
                  <a:pos x="71" y="103"/>
                </a:cxn>
                <a:cxn ang="0">
                  <a:pos x="53" y="75"/>
                </a:cxn>
                <a:cxn ang="0">
                  <a:pos x="36" y="49"/>
                </a:cxn>
                <a:cxn ang="0">
                  <a:pos x="17" y="23"/>
                </a:cxn>
                <a:cxn ang="0">
                  <a:pos x="0" y="0"/>
                </a:cxn>
                <a:cxn ang="0">
                  <a:pos x="0" y="567"/>
                </a:cxn>
              </a:cxnLst>
              <a:rect l="0" t="0" r="r" b="b"/>
              <a:pathLst>
                <a:path w="144" h="1091">
                  <a:moveTo>
                    <a:pt x="0" y="567"/>
                  </a:moveTo>
                  <a:lnTo>
                    <a:pt x="17" y="591"/>
                  </a:lnTo>
                  <a:lnTo>
                    <a:pt x="36" y="616"/>
                  </a:lnTo>
                  <a:lnTo>
                    <a:pt x="53" y="642"/>
                  </a:lnTo>
                  <a:lnTo>
                    <a:pt x="71" y="670"/>
                  </a:lnTo>
                  <a:lnTo>
                    <a:pt x="87" y="699"/>
                  </a:lnTo>
                  <a:lnTo>
                    <a:pt x="102" y="730"/>
                  </a:lnTo>
                  <a:lnTo>
                    <a:pt x="109" y="746"/>
                  </a:lnTo>
                  <a:lnTo>
                    <a:pt x="116" y="761"/>
                  </a:lnTo>
                  <a:lnTo>
                    <a:pt x="122" y="777"/>
                  </a:lnTo>
                  <a:lnTo>
                    <a:pt x="127" y="794"/>
                  </a:lnTo>
                  <a:lnTo>
                    <a:pt x="132" y="811"/>
                  </a:lnTo>
                  <a:lnTo>
                    <a:pt x="136" y="828"/>
                  </a:lnTo>
                  <a:lnTo>
                    <a:pt x="140" y="845"/>
                  </a:lnTo>
                  <a:lnTo>
                    <a:pt x="142" y="863"/>
                  </a:lnTo>
                  <a:lnTo>
                    <a:pt x="143" y="880"/>
                  </a:lnTo>
                  <a:lnTo>
                    <a:pt x="144" y="899"/>
                  </a:lnTo>
                  <a:lnTo>
                    <a:pt x="144" y="916"/>
                  </a:lnTo>
                  <a:lnTo>
                    <a:pt x="143" y="935"/>
                  </a:lnTo>
                  <a:lnTo>
                    <a:pt x="141" y="954"/>
                  </a:lnTo>
                  <a:lnTo>
                    <a:pt x="137" y="973"/>
                  </a:lnTo>
                  <a:lnTo>
                    <a:pt x="133" y="992"/>
                  </a:lnTo>
                  <a:lnTo>
                    <a:pt x="128" y="1011"/>
                  </a:lnTo>
                  <a:lnTo>
                    <a:pt x="121" y="1031"/>
                  </a:lnTo>
                  <a:lnTo>
                    <a:pt x="113" y="1051"/>
                  </a:lnTo>
                  <a:lnTo>
                    <a:pt x="104" y="1071"/>
                  </a:lnTo>
                  <a:lnTo>
                    <a:pt x="92" y="1091"/>
                  </a:lnTo>
                  <a:lnTo>
                    <a:pt x="92" y="526"/>
                  </a:lnTo>
                  <a:lnTo>
                    <a:pt x="104" y="506"/>
                  </a:lnTo>
                  <a:lnTo>
                    <a:pt x="113" y="485"/>
                  </a:lnTo>
                  <a:lnTo>
                    <a:pt x="121" y="466"/>
                  </a:lnTo>
                  <a:lnTo>
                    <a:pt x="128" y="446"/>
                  </a:lnTo>
                  <a:lnTo>
                    <a:pt x="133" y="426"/>
                  </a:lnTo>
                  <a:lnTo>
                    <a:pt x="137" y="407"/>
                  </a:lnTo>
                  <a:lnTo>
                    <a:pt x="141" y="389"/>
                  </a:lnTo>
                  <a:lnTo>
                    <a:pt x="143" y="369"/>
                  </a:lnTo>
                  <a:lnTo>
                    <a:pt x="144" y="350"/>
                  </a:lnTo>
                  <a:lnTo>
                    <a:pt x="144" y="332"/>
                  </a:lnTo>
                  <a:lnTo>
                    <a:pt x="143" y="314"/>
                  </a:lnTo>
                  <a:lnTo>
                    <a:pt x="142" y="296"/>
                  </a:lnTo>
                  <a:lnTo>
                    <a:pt x="140" y="279"/>
                  </a:lnTo>
                  <a:lnTo>
                    <a:pt x="136" y="261"/>
                  </a:lnTo>
                  <a:lnTo>
                    <a:pt x="132" y="244"/>
                  </a:lnTo>
                  <a:lnTo>
                    <a:pt x="127" y="227"/>
                  </a:lnTo>
                  <a:lnTo>
                    <a:pt x="122" y="211"/>
                  </a:lnTo>
                  <a:lnTo>
                    <a:pt x="116" y="195"/>
                  </a:lnTo>
                  <a:lnTo>
                    <a:pt x="109" y="178"/>
                  </a:lnTo>
                  <a:lnTo>
                    <a:pt x="102" y="163"/>
                  </a:lnTo>
                  <a:lnTo>
                    <a:pt x="87" y="133"/>
                  </a:lnTo>
                  <a:lnTo>
                    <a:pt x="71" y="103"/>
                  </a:lnTo>
                  <a:lnTo>
                    <a:pt x="53" y="75"/>
                  </a:lnTo>
                  <a:lnTo>
                    <a:pt x="36" y="49"/>
                  </a:lnTo>
                  <a:lnTo>
                    <a:pt x="17" y="23"/>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1" name="Freeform 11"/>
            <p:cNvSpPr>
              <a:spLocks/>
            </p:cNvSpPr>
            <p:nvPr/>
          </p:nvSpPr>
          <p:spPr bwMode="auto">
            <a:xfrm>
              <a:off x="2840" y="2239"/>
              <a:ext cx="38" cy="165"/>
            </a:xfrm>
            <a:custGeom>
              <a:avLst/>
              <a:gdLst/>
              <a:ahLst/>
              <a:cxnLst>
                <a:cxn ang="0">
                  <a:pos x="196" y="411"/>
                </a:cxn>
                <a:cxn ang="0">
                  <a:pos x="175" y="439"/>
                </a:cxn>
                <a:cxn ang="0">
                  <a:pos x="153" y="467"/>
                </a:cxn>
                <a:cxn ang="0">
                  <a:pos x="134" y="495"/>
                </a:cxn>
                <a:cxn ang="0">
                  <a:pos x="114" y="523"/>
                </a:cxn>
                <a:cxn ang="0">
                  <a:pos x="96" y="551"/>
                </a:cxn>
                <a:cxn ang="0">
                  <a:pos x="79" y="579"/>
                </a:cxn>
                <a:cxn ang="0">
                  <a:pos x="64" y="607"/>
                </a:cxn>
                <a:cxn ang="0">
                  <a:pos x="50" y="634"/>
                </a:cxn>
                <a:cxn ang="0">
                  <a:pos x="37" y="661"/>
                </a:cxn>
                <a:cxn ang="0">
                  <a:pos x="25" y="687"/>
                </a:cxn>
                <a:cxn ang="0">
                  <a:pos x="17" y="713"/>
                </a:cxn>
                <a:cxn ang="0">
                  <a:pos x="9" y="737"/>
                </a:cxn>
                <a:cxn ang="0">
                  <a:pos x="4" y="762"/>
                </a:cxn>
                <a:cxn ang="0">
                  <a:pos x="0" y="784"/>
                </a:cxn>
                <a:cxn ang="0">
                  <a:pos x="0" y="795"/>
                </a:cxn>
                <a:cxn ang="0">
                  <a:pos x="0" y="806"/>
                </a:cxn>
                <a:cxn ang="0">
                  <a:pos x="2" y="816"/>
                </a:cxn>
                <a:cxn ang="0">
                  <a:pos x="3" y="827"/>
                </a:cxn>
                <a:cxn ang="0">
                  <a:pos x="3" y="417"/>
                </a:cxn>
                <a:cxn ang="0">
                  <a:pos x="2" y="408"/>
                </a:cxn>
                <a:cxn ang="0">
                  <a:pos x="0" y="397"/>
                </a:cxn>
                <a:cxn ang="0">
                  <a:pos x="0" y="387"/>
                </a:cxn>
                <a:cxn ang="0">
                  <a:pos x="0" y="375"/>
                </a:cxn>
                <a:cxn ang="0">
                  <a:pos x="4" y="352"/>
                </a:cxn>
                <a:cxn ang="0">
                  <a:pos x="9" y="328"/>
                </a:cxn>
                <a:cxn ang="0">
                  <a:pos x="17" y="303"/>
                </a:cxn>
                <a:cxn ang="0">
                  <a:pos x="25" y="277"/>
                </a:cxn>
                <a:cxn ang="0">
                  <a:pos x="37" y="251"/>
                </a:cxn>
                <a:cxn ang="0">
                  <a:pos x="50" y="224"/>
                </a:cxn>
                <a:cxn ang="0">
                  <a:pos x="64" y="196"/>
                </a:cxn>
                <a:cxn ang="0">
                  <a:pos x="79" y="168"/>
                </a:cxn>
                <a:cxn ang="0">
                  <a:pos x="96" y="140"/>
                </a:cxn>
                <a:cxn ang="0">
                  <a:pos x="114" y="112"/>
                </a:cxn>
                <a:cxn ang="0">
                  <a:pos x="134" y="84"/>
                </a:cxn>
                <a:cxn ang="0">
                  <a:pos x="153" y="56"/>
                </a:cxn>
                <a:cxn ang="0">
                  <a:pos x="175" y="28"/>
                </a:cxn>
                <a:cxn ang="0">
                  <a:pos x="196" y="0"/>
                </a:cxn>
                <a:cxn ang="0">
                  <a:pos x="196" y="411"/>
                </a:cxn>
              </a:cxnLst>
              <a:rect l="0" t="0" r="r" b="b"/>
              <a:pathLst>
                <a:path w="196" h="827">
                  <a:moveTo>
                    <a:pt x="196" y="411"/>
                  </a:moveTo>
                  <a:lnTo>
                    <a:pt x="175" y="439"/>
                  </a:lnTo>
                  <a:lnTo>
                    <a:pt x="153" y="467"/>
                  </a:lnTo>
                  <a:lnTo>
                    <a:pt x="134" y="495"/>
                  </a:lnTo>
                  <a:lnTo>
                    <a:pt x="114" y="523"/>
                  </a:lnTo>
                  <a:lnTo>
                    <a:pt x="96" y="551"/>
                  </a:lnTo>
                  <a:lnTo>
                    <a:pt x="79" y="579"/>
                  </a:lnTo>
                  <a:lnTo>
                    <a:pt x="64" y="607"/>
                  </a:lnTo>
                  <a:lnTo>
                    <a:pt x="50" y="634"/>
                  </a:lnTo>
                  <a:lnTo>
                    <a:pt x="37" y="661"/>
                  </a:lnTo>
                  <a:lnTo>
                    <a:pt x="25" y="687"/>
                  </a:lnTo>
                  <a:lnTo>
                    <a:pt x="17" y="713"/>
                  </a:lnTo>
                  <a:lnTo>
                    <a:pt x="9" y="737"/>
                  </a:lnTo>
                  <a:lnTo>
                    <a:pt x="4" y="762"/>
                  </a:lnTo>
                  <a:lnTo>
                    <a:pt x="0" y="784"/>
                  </a:lnTo>
                  <a:lnTo>
                    <a:pt x="0" y="795"/>
                  </a:lnTo>
                  <a:lnTo>
                    <a:pt x="0" y="806"/>
                  </a:lnTo>
                  <a:lnTo>
                    <a:pt x="2" y="816"/>
                  </a:lnTo>
                  <a:lnTo>
                    <a:pt x="3" y="827"/>
                  </a:lnTo>
                  <a:lnTo>
                    <a:pt x="3" y="417"/>
                  </a:lnTo>
                  <a:lnTo>
                    <a:pt x="2" y="408"/>
                  </a:lnTo>
                  <a:lnTo>
                    <a:pt x="0" y="397"/>
                  </a:lnTo>
                  <a:lnTo>
                    <a:pt x="0" y="387"/>
                  </a:lnTo>
                  <a:lnTo>
                    <a:pt x="0" y="375"/>
                  </a:lnTo>
                  <a:lnTo>
                    <a:pt x="4" y="352"/>
                  </a:lnTo>
                  <a:lnTo>
                    <a:pt x="9" y="328"/>
                  </a:lnTo>
                  <a:lnTo>
                    <a:pt x="17" y="303"/>
                  </a:lnTo>
                  <a:lnTo>
                    <a:pt x="25" y="277"/>
                  </a:lnTo>
                  <a:lnTo>
                    <a:pt x="37" y="251"/>
                  </a:lnTo>
                  <a:lnTo>
                    <a:pt x="50" y="224"/>
                  </a:lnTo>
                  <a:lnTo>
                    <a:pt x="64" y="196"/>
                  </a:lnTo>
                  <a:lnTo>
                    <a:pt x="79" y="168"/>
                  </a:lnTo>
                  <a:lnTo>
                    <a:pt x="96" y="140"/>
                  </a:lnTo>
                  <a:lnTo>
                    <a:pt x="114" y="112"/>
                  </a:lnTo>
                  <a:lnTo>
                    <a:pt x="134" y="84"/>
                  </a:lnTo>
                  <a:lnTo>
                    <a:pt x="153" y="56"/>
                  </a:lnTo>
                  <a:lnTo>
                    <a:pt x="175" y="28"/>
                  </a:lnTo>
                  <a:lnTo>
                    <a:pt x="196" y="0"/>
                  </a:lnTo>
                  <a:lnTo>
                    <a:pt x="196" y="4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2" name="Freeform 12"/>
            <p:cNvSpPr>
              <a:spLocks/>
            </p:cNvSpPr>
            <p:nvPr/>
          </p:nvSpPr>
          <p:spPr bwMode="auto">
            <a:xfrm>
              <a:off x="3060" y="2037"/>
              <a:ext cx="69" cy="134"/>
            </a:xfrm>
            <a:custGeom>
              <a:avLst/>
              <a:gdLst/>
              <a:ahLst/>
              <a:cxnLst>
                <a:cxn ang="0">
                  <a:pos x="322" y="168"/>
                </a:cxn>
                <a:cxn ang="0">
                  <a:pos x="285" y="119"/>
                </a:cxn>
                <a:cxn ang="0">
                  <a:pos x="245" y="80"/>
                </a:cxn>
                <a:cxn ang="0">
                  <a:pos x="205" y="48"/>
                </a:cxn>
                <a:cxn ang="0">
                  <a:pos x="166" y="25"/>
                </a:cxn>
                <a:cxn ang="0">
                  <a:pos x="127" y="9"/>
                </a:cxn>
                <a:cxn ang="0">
                  <a:pos x="92" y="1"/>
                </a:cxn>
                <a:cxn ang="0">
                  <a:pos x="62" y="1"/>
                </a:cxn>
                <a:cxn ang="0">
                  <a:pos x="35" y="8"/>
                </a:cxn>
                <a:cxn ang="0">
                  <a:pos x="15" y="21"/>
                </a:cxn>
                <a:cxn ang="0">
                  <a:pos x="3" y="41"/>
                </a:cxn>
                <a:cxn ang="0">
                  <a:pos x="0" y="68"/>
                </a:cxn>
                <a:cxn ang="0">
                  <a:pos x="7" y="101"/>
                </a:cxn>
                <a:cxn ang="0">
                  <a:pos x="24" y="138"/>
                </a:cxn>
                <a:cxn ang="0">
                  <a:pos x="53" y="181"/>
                </a:cxn>
                <a:cxn ang="0">
                  <a:pos x="97" y="230"/>
                </a:cxn>
                <a:cxn ang="0">
                  <a:pos x="124" y="668"/>
                </a:cxn>
                <a:cxn ang="0">
                  <a:pos x="73" y="617"/>
                </a:cxn>
                <a:cxn ang="0">
                  <a:pos x="37" y="570"/>
                </a:cxn>
                <a:cxn ang="0">
                  <a:pos x="14" y="529"/>
                </a:cxn>
                <a:cxn ang="0">
                  <a:pos x="2" y="493"/>
                </a:cxn>
                <a:cxn ang="0">
                  <a:pos x="1" y="464"/>
                </a:cxn>
                <a:cxn ang="0">
                  <a:pos x="8" y="440"/>
                </a:cxn>
                <a:cxn ang="0">
                  <a:pos x="24" y="423"/>
                </a:cxn>
                <a:cxn ang="0">
                  <a:pos x="48" y="412"/>
                </a:cxn>
                <a:cxn ang="0">
                  <a:pos x="76" y="410"/>
                </a:cxn>
                <a:cxn ang="0">
                  <a:pos x="109" y="414"/>
                </a:cxn>
                <a:cxn ang="0">
                  <a:pos x="146" y="425"/>
                </a:cxn>
                <a:cxn ang="0">
                  <a:pos x="185" y="444"/>
                </a:cxn>
                <a:cxn ang="0">
                  <a:pos x="225" y="472"/>
                </a:cxn>
                <a:cxn ang="0">
                  <a:pos x="265" y="507"/>
                </a:cxn>
                <a:cxn ang="0">
                  <a:pos x="303" y="551"/>
                </a:cxn>
                <a:cxn ang="0">
                  <a:pos x="340" y="605"/>
                </a:cxn>
              </a:cxnLst>
              <a:rect l="0" t="0" r="r" b="b"/>
              <a:pathLst>
                <a:path w="340" h="668">
                  <a:moveTo>
                    <a:pt x="340" y="196"/>
                  </a:moveTo>
                  <a:lnTo>
                    <a:pt x="322" y="168"/>
                  </a:lnTo>
                  <a:lnTo>
                    <a:pt x="303" y="143"/>
                  </a:lnTo>
                  <a:lnTo>
                    <a:pt x="285" y="119"/>
                  </a:lnTo>
                  <a:lnTo>
                    <a:pt x="265" y="98"/>
                  </a:lnTo>
                  <a:lnTo>
                    <a:pt x="245" y="80"/>
                  </a:lnTo>
                  <a:lnTo>
                    <a:pt x="225" y="63"/>
                  </a:lnTo>
                  <a:lnTo>
                    <a:pt x="205" y="48"/>
                  </a:lnTo>
                  <a:lnTo>
                    <a:pt x="185" y="35"/>
                  </a:lnTo>
                  <a:lnTo>
                    <a:pt x="166" y="25"/>
                  </a:lnTo>
                  <a:lnTo>
                    <a:pt x="146" y="16"/>
                  </a:lnTo>
                  <a:lnTo>
                    <a:pt x="127" y="9"/>
                  </a:lnTo>
                  <a:lnTo>
                    <a:pt x="109" y="5"/>
                  </a:lnTo>
                  <a:lnTo>
                    <a:pt x="92" y="1"/>
                  </a:lnTo>
                  <a:lnTo>
                    <a:pt x="76" y="0"/>
                  </a:lnTo>
                  <a:lnTo>
                    <a:pt x="62" y="1"/>
                  </a:lnTo>
                  <a:lnTo>
                    <a:pt x="48" y="4"/>
                  </a:lnTo>
                  <a:lnTo>
                    <a:pt x="35" y="8"/>
                  </a:lnTo>
                  <a:lnTo>
                    <a:pt x="24" y="14"/>
                  </a:lnTo>
                  <a:lnTo>
                    <a:pt x="15" y="21"/>
                  </a:lnTo>
                  <a:lnTo>
                    <a:pt x="8" y="30"/>
                  </a:lnTo>
                  <a:lnTo>
                    <a:pt x="3" y="41"/>
                  </a:lnTo>
                  <a:lnTo>
                    <a:pt x="1" y="54"/>
                  </a:lnTo>
                  <a:lnTo>
                    <a:pt x="0" y="68"/>
                  </a:lnTo>
                  <a:lnTo>
                    <a:pt x="2" y="83"/>
                  </a:lnTo>
                  <a:lnTo>
                    <a:pt x="7" y="101"/>
                  </a:lnTo>
                  <a:lnTo>
                    <a:pt x="14" y="118"/>
                  </a:lnTo>
                  <a:lnTo>
                    <a:pt x="24" y="138"/>
                  </a:lnTo>
                  <a:lnTo>
                    <a:pt x="37" y="159"/>
                  </a:lnTo>
                  <a:lnTo>
                    <a:pt x="53" y="181"/>
                  </a:lnTo>
                  <a:lnTo>
                    <a:pt x="73" y="206"/>
                  </a:lnTo>
                  <a:lnTo>
                    <a:pt x="97" y="230"/>
                  </a:lnTo>
                  <a:lnTo>
                    <a:pt x="124" y="256"/>
                  </a:lnTo>
                  <a:lnTo>
                    <a:pt x="124" y="668"/>
                  </a:lnTo>
                  <a:lnTo>
                    <a:pt x="97" y="641"/>
                  </a:lnTo>
                  <a:lnTo>
                    <a:pt x="73" y="617"/>
                  </a:lnTo>
                  <a:lnTo>
                    <a:pt x="53" y="592"/>
                  </a:lnTo>
                  <a:lnTo>
                    <a:pt x="37" y="570"/>
                  </a:lnTo>
                  <a:lnTo>
                    <a:pt x="24" y="549"/>
                  </a:lnTo>
                  <a:lnTo>
                    <a:pt x="14" y="529"/>
                  </a:lnTo>
                  <a:lnTo>
                    <a:pt x="7" y="511"/>
                  </a:lnTo>
                  <a:lnTo>
                    <a:pt x="2" y="493"/>
                  </a:lnTo>
                  <a:lnTo>
                    <a:pt x="0" y="478"/>
                  </a:lnTo>
                  <a:lnTo>
                    <a:pt x="1" y="464"/>
                  </a:lnTo>
                  <a:lnTo>
                    <a:pt x="3" y="451"/>
                  </a:lnTo>
                  <a:lnTo>
                    <a:pt x="8" y="440"/>
                  </a:lnTo>
                  <a:lnTo>
                    <a:pt x="15" y="431"/>
                  </a:lnTo>
                  <a:lnTo>
                    <a:pt x="24" y="423"/>
                  </a:lnTo>
                  <a:lnTo>
                    <a:pt x="35" y="417"/>
                  </a:lnTo>
                  <a:lnTo>
                    <a:pt x="48" y="412"/>
                  </a:lnTo>
                  <a:lnTo>
                    <a:pt x="62" y="410"/>
                  </a:lnTo>
                  <a:lnTo>
                    <a:pt x="76" y="410"/>
                  </a:lnTo>
                  <a:lnTo>
                    <a:pt x="92" y="411"/>
                  </a:lnTo>
                  <a:lnTo>
                    <a:pt x="109" y="414"/>
                  </a:lnTo>
                  <a:lnTo>
                    <a:pt x="127" y="418"/>
                  </a:lnTo>
                  <a:lnTo>
                    <a:pt x="146" y="425"/>
                  </a:lnTo>
                  <a:lnTo>
                    <a:pt x="166" y="433"/>
                  </a:lnTo>
                  <a:lnTo>
                    <a:pt x="185" y="444"/>
                  </a:lnTo>
                  <a:lnTo>
                    <a:pt x="205" y="457"/>
                  </a:lnTo>
                  <a:lnTo>
                    <a:pt x="225" y="472"/>
                  </a:lnTo>
                  <a:lnTo>
                    <a:pt x="245" y="488"/>
                  </a:lnTo>
                  <a:lnTo>
                    <a:pt x="265" y="507"/>
                  </a:lnTo>
                  <a:lnTo>
                    <a:pt x="285" y="528"/>
                  </a:lnTo>
                  <a:lnTo>
                    <a:pt x="303" y="551"/>
                  </a:lnTo>
                  <a:lnTo>
                    <a:pt x="322" y="577"/>
                  </a:lnTo>
                  <a:lnTo>
                    <a:pt x="340" y="605"/>
                  </a:lnTo>
                  <a:lnTo>
                    <a:pt x="340" y="1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3" name="Freeform 13"/>
            <p:cNvSpPr>
              <a:spLocks/>
            </p:cNvSpPr>
            <p:nvPr/>
          </p:nvSpPr>
          <p:spPr bwMode="auto">
            <a:xfrm>
              <a:off x="3517" y="1958"/>
              <a:ext cx="17" cy="115"/>
            </a:xfrm>
            <a:custGeom>
              <a:avLst/>
              <a:gdLst/>
              <a:ahLst/>
              <a:cxnLst>
                <a:cxn ang="0">
                  <a:pos x="87" y="413"/>
                </a:cxn>
                <a:cxn ang="0">
                  <a:pos x="75" y="417"/>
                </a:cxn>
                <a:cxn ang="0">
                  <a:pos x="66" y="423"/>
                </a:cxn>
                <a:cxn ang="0">
                  <a:pos x="56" y="429"/>
                </a:cxn>
                <a:cxn ang="0">
                  <a:pos x="46" y="436"/>
                </a:cxn>
                <a:cxn ang="0">
                  <a:pos x="35" y="448"/>
                </a:cxn>
                <a:cxn ang="0">
                  <a:pos x="24" y="460"/>
                </a:cxn>
                <a:cxn ang="0">
                  <a:pos x="16" y="472"/>
                </a:cxn>
                <a:cxn ang="0">
                  <a:pos x="10" y="484"/>
                </a:cxn>
                <a:cxn ang="0">
                  <a:pos x="5" y="497"/>
                </a:cxn>
                <a:cxn ang="0">
                  <a:pos x="2" y="509"/>
                </a:cxn>
                <a:cxn ang="0">
                  <a:pos x="1" y="519"/>
                </a:cxn>
                <a:cxn ang="0">
                  <a:pos x="0" y="530"/>
                </a:cxn>
                <a:cxn ang="0">
                  <a:pos x="0" y="548"/>
                </a:cxn>
                <a:cxn ang="0">
                  <a:pos x="2" y="563"/>
                </a:cxn>
                <a:cxn ang="0">
                  <a:pos x="5" y="573"/>
                </a:cxn>
                <a:cxn ang="0">
                  <a:pos x="7" y="576"/>
                </a:cxn>
                <a:cxn ang="0">
                  <a:pos x="7" y="167"/>
                </a:cxn>
                <a:cxn ang="0">
                  <a:pos x="5" y="164"/>
                </a:cxn>
                <a:cxn ang="0">
                  <a:pos x="2" y="155"/>
                </a:cxn>
                <a:cxn ang="0">
                  <a:pos x="0" y="139"/>
                </a:cxn>
                <a:cxn ang="0">
                  <a:pos x="0" y="120"/>
                </a:cxn>
                <a:cxn ang="0">
                  <a:pos x="1" y="109"/>
                </a:cxn>
                <a:cxn ang="0">
                  <a:pos x="2" y="97"/>
                </a:cxn>
                <a:cxn ang="0">
                  <a:pos x="5" y="86"/>
                </a:cxn>
                <a:cxn ang="0">
                  <a:pos x="10" y="74"/>
                </a:cxn>
                <a:cxn ang="0">
                  <a:pos x="16" y="62"/>
                </a:cxn>
                <a:cxn ang="0">
                  <a:pos x="24" y="50"/>
                </a:cxn>
                <a:cxn ang="0">
                  <a:pos x="35" y="38"/>
                </a:cxn>
                <a:cxn ang="0">
                  <a:pos x="46" y="26"/>
                </a:cxn>
                <a:cxn ang="0">
                  <a:pos x="56" y="20"/>
                </a:cxn>
                <a:cxn ang="0">
                  <a:pos x="66" y="13"/>
                </a:cxn>
                <a:cxn ang="0">
                  <a:pos x="75" y="7"/>
                </a:cxn>
                <a:cxn ang="0">
                  <a:pos x="87" y="0"/>
                </a:cxn>
                <a:cxn ang="0">
                  <a:pos x="87" y="413"/>
                </a:cxn>
              </a:cxnLst>
              <a:rect l="0" t="0" r="r" b="b"/>
              <a:pathLst>
                <a:path w="87" h="576">
                  <a:moveTo>
                    <a:pt x="87" y="413"/>
                  </a:moveTo>
                  <a:lnTo>
                    <a:pt x="75" y="417"/>
                  </a:lnTo>
                  <a:lnTo>
                    <a:pt x="66" y="423"/>
                  </a:lnTo>
                  <a:lnTo>
                    <a:pt x="56" y="429"/>
                  </a:lnTo>
                  <a:lnTo>
                    <a:pt x="46" y="436"/>
                  </a:lnTo>
                  <a:lnTo>
                    <a:pt x="35" y="448"/>
                  </a:lnTo>
                  <a:lnTo>
                    <a:pt x="24" y="460"/>
                  </a:lnTo>
                  <a:lnTo>
                    <a:pt x="16" y="472"/>
                  </a:lnTo>
                  <a:lnTo>
                    <a:pt x="10" y="484"/>
                  </a:lnTo>
                  <a:lnTo>
                    <a:pt x="5" y="497"/>
                  </a:lnTo>
                  <a:lnTo>
                    <a:pt x="2" y="509"/>
                  </a:lnTo>
                  <a:lnTo>
                    <a:pt x="1" y="519"/>
                  </a:lnTo>
                  <a:lnTo>
                    <a:pt x="0" y="530"/>
                  </a:lnTo>
                  <a:lnTo>
                    <a:pt x="0" y="548"/>
                  </a:lnTo>
                  <a:lnTo>
                    <a:pt x="2" y="563"/>
                  </a:lnTo>
                  <a:lnTo>
                    <a:pt x="5" y="573"/>
                  </a:lnTo>
                  <a:lnTo>
                    <a:pt x="7" y="576"/>
                  </a:lnTo>
                  <a:lnTo>
                    <a:pt x="7" y="167"/>
                  </a:lnTo>
                  <a:lnTo>
                    <a:pt x="5" y="164"/>
                  </a:lnTo>
                  <a:lnTo>
                    <a:pt x="2" y="155"/>
                  </a:lnTo>
                  <a:lnTo>
                    <a:pt x="0" y="139"/>
                  </a:lnTo>
                  <a:lnTo>
                    <a:pt x="0" y="120"/>
                  </a:lnTo>
                  <a:lnTo>
                    <a:pt x="1" y="109"/>
                  </a:lnTo>
                  <a:lnTo>
                    <a:pt x="2" y="97"/>
                  </a:lnTo>
                  <a:lnTo>
                    <a:pt x="5" y="86"/>
                  </a:lnTo>
                  <a:lnTo>
                    <a:pt x="10" y="74"/>
                  </a:lnTo>
                  <a:lnTo>
                    <a:pt x="16" y="62"/>
                  </a:lnTo>
                  <a:lnTo>
                    <a:pt x="24" y="50"/>
                  </a:lnTo>
                  <a:lnTo>
                    <a:pt x="35" y="38"/>
                  </a:lnTo>
                  <a:lnTo>
                    <a:pt x="46" y="26"/>
                  </a:lnTo>
                  <a:lnTo>
                    <a:pt x="56" y="20"/>
                  </a:lnTo>
                  <a:lnTo>
                    <a:pt x="66" y="13"/>
                  </a:lnTo>
                  <a:lnTo>
                    <a:pt x="75" y="7"/>
                  </a:lnTo>
                  <a:lnTo>
                    <a:pt x="87" y="0"/>
                  </a:lnTo>
                  <a:lnTo>
                    <a:pt x="87" y="4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4" name="Freeform 14"/>
            <p:cNvSpPr>
              <a:spLocks/>
            </p:cNvSpPr>
            <p:nvPr/>
          </p:nvSpPr>
          <p:spPr bwMode="auto">
            <a:xfrm>
              <a:off x="1435" y="1668"/>
              <a:ext cx="11" cy="76"/>
            </a:xfrm>
            <a:custGeom>
              <a:avLst/>
              <a:gdLst/>
              <a:ahLst/>
              <a:cxnLst>
                <a:cxn ang="0">
                  <a:pos x="0" y="375"/>
                </a:cxn>
                <a:cxn ang="0">
                  <a:pos x="0" y="0"/>
                </a:cxn>
                <a:cxn ang="0">
                  <a:pos x="12" y="21"/>
                </a:cxn>
                <a:cxn ang="0">
                  <a:pos x="22" y="44"/>
                </a:cxn>
                <a:cxn ang="0">
                  <a:pos x="30" y="66"/>
                </a:cxn>
                <a:cxn ang="0">
                  <a:pos x="38" y="89"/>
                </a:cxn>
                <a:cxn ang="0">
                  <a:pos x="43" y="113"/>
                </a:cxn>
                <a:cxn ang="0">
                  <a:pos x="48" y="136"/>
                </a:cxn>
                <a:cxn ang="0">
                  <a:pos x="50" y="160"/>
                </a:cxn>
                <a:cxn ang="0">
                  <a:pos x="51" y="185"/>
                </a:cxn>
                <a:cxn ang="0">
                  <a:pos x="50" y="209"/>
                </a:cxn>
                <a:cxn ang="0">
                  <a:pos x="48" y="234"/>
                </a:cxn>
                <a:cxn ang="0">
                  <a:pos x="44" y="259"/>
                </a:cxn>
                <a:cxn ang="0">
                  <a:pos x="38" y="282"/>
                </a:cxn>
                <a:cxn ang="0">
                  <a:pos x="31" y="306"/>
                </a:cxn>
                <a:cxn ang="0">
                  <a:pos x="23" y="330"/>
                </a:cxn>
                <a:cxn ang="0">
                  <a:pos x="13" y="353"/>
                </a:cxn>
                <a:cxn ang="0">
                  <a:pos x="0" y="375"/>
                </a:cxn>
              </a:cxnLst>
              <a:rect l="0" t="0" r="r" b="b"/>
              <a:pathLst>
                <a:path w="51" h="375">
                  <a:moveTo>
                    <a:pt x="0" y="375"/>
                  </a:moveTo>
                  <a:lnTo>
                    <a:pt x="0" y="0"/>
                  </a:lnTo>
                  <a:lnTo>
                    <a:pt x="12" y="21"/>
                  </a:lnTo>
                  <a:lnTo>
                    <a:pt x="22" y="44"/>
                  </a:lnTo>
                  <a:lnTo>
                    <a:pt x="30" y="66"/>
                  </a:lnTo>
                  <a:lnTo>
                    <a:pt x="38" y="89"/>
                  </a:lnTo>
                  <a:lnTo>
                    <a:pt x="43" y="113"/>
                  </a:lnTo>
                  <a:lnTo>
                    <a:pt x="48" y="136"/>
                  </a:lnTo>
                  <a:lnTo>
                    <a:pt x="50" y="160"/>
                  </a:lnTo>
                  <a:lnTo>
                    <a:pt x="51" y="185"/>
                  </a:lnTo>
                  <a:lnTo>
                    <a:pt x="50" y="209"/>
                  </a:lnTo>
                  <a:lnTo>
                    <a:pt x="48" y="234"/>
                  </a:lnTo>
                  <a:lnTo>
                    <a:pt x="44" y="259"/>
                  </a:lnTo>
                  <a:lnTo>
                    <a:pt x="38" y="282"/>
                  </a:lnTo>
                  <a:lnTo>
                    <a:pt x="31" y="306"/>
                  </a:lnTo>
                  <a:lnTo>
                    <a:pt x="23" y="330"/>
                  </a:lnTo>
                  <a:lnTo>
                    <a:pt x="13" y="353"/>
                  </a:lnTo>
                  <a:lnTo>
                    <a:pt x="0" y="3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5" name="Freeform 15"/>
            <p:cNvSpPr>
              <a:spLocks/>
            </p:cNvSpPr>
            <p:nvPr/>
          </p:nvSpPr>
          <p:spPr bwMode="auto">
            <a:xfrm>
              <a:off x="2005" y="1866"/>
              <a:ext cx="19" cy="119"/>
            </a:xfrm>
            <a:custGeom>
              <a:avLst/>
              <a:gdLst/>
              <a:ahLst/>
              <a:cxnLst>
                <a:cxn ang="0">
                  <a:pos x="92" y="0"/>
                </a:cxn>
                <a:cxn ang="0">
                  <a:pos x="0" y="187"/>
                </a:cxn>
                <a:cxn ang="0">
                  <a:pos x="0" y="596"/>
                </a:cxn>
                <a:cxn ang="0">
                  <a:pos x="92" y="409"/>
                </a:cxn>
                <a:cxn ang="0">
                  <a:pos x="92" y="0"/>
                </a:cxn>
              </a:cxnLst>
              <a:rect l="0" t="0" r="r" b="b"/>
              <a:pathLst>
                <a:path w="92" h="596">
                  <a:moveTo>
                    <a:pt x="92" y="0"/>
                  </a:moveTo>
                  <a:lnTo>
                    <a:pt x="0" y="187"/>
                  </a:lnTo>
                  <a:lnTo>
                    <a:pt x="0" y="596"/>
                  </a:lnTo>
                  <a:lnTo>
                    <a:pt x="92" y="409"/>
                  </a:lnTo>
                  <a:lnTo>
                    <a:pt x="9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6" name="Freeform 16"/>
            <p:cNvSpPr>
              <a:spLocks/>
            </p:cNvSpPr>
            <p:nvPr/>
          </p:nvSpPr>
          <p:spPr bwMode="auto">
            <a:xfrm>
              <a:off x="2228" y="2053"/>
              <a:ext cx="86" cy="173"/>
            </a:xfrm>
            <a:custGeom>
              <a:avLst/>
              <a:gdLst/>
              <a:ahLst/>
              <a:cxnLst>
                <a:cxn ang="0">
                  <a:pos x="435" y="463"/>
                </a:cxn>
                <a:cxn ang="0">
                  <a:pos x="0" y="0"/>
                </a:cxn>
                <a:cxn ang="0">
                  <a:pos x="0" y="408"/>
                </a:cxn>
                <a:cxn ang="0">
                  <a:pos x="435" y="872"/>
                </a:cxn>
                <a:cxn ang="0">
                  <a:pos x="435" y="463"/>
                </a:cxn>
              </a:cxnLst>
              <a:rect l="0" t="0" r="r" b="b"/>
              <a:pathLst>
                <a:path w="435" h="872">
                  <a:moveTo>
                    <a:pt x="435" y="463"/>
                  </a:moveTo>
                  <a:lnTo>
                    <a:pt x="0" y="0"/>
                  </a:lnTo>
                  <a:lnTo>
                    <a:pt x="0" y="408"/>
                  </a:lnTo>
                  <a:lnTo>
                    <a:pt x="435" y="872"/>
                  </a:lnTo>
                  <a:lnTo>
                    <a:pt x="435"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7" name="Freeform 17"/>
            <p:cNvSpPr>
              <a:spLocks/>
            </p:cNvSpPr>
            <p:nvPr/>
          </p:nvSpPr>
          <p:spPr bwMode="auto">
            <a:xfrm>
              <a:off x="2352" y="2059"/>
              <a:ext cx="42" cy="150"/>
            </a:xfrm>
            <a:custGeom>
              <a:avLst/>
              <a:gdLst/>
              <a:ahLst/>
              <a:cxnLst>
                <a:cxn ang="0">
                  <a:pos x="216" y="0"/>
                </a:cxn>
                <a:cxn ang="0">
                  <a:pos x="0" y="340"/>
                </a:cxn>
                <a:cxn ang="0">
                  <a:pos x="0" y="749"/>
                </a:cxn>
                <a:cxn ang="0">
                  <a:pos x="216" y="409"/>
                </a:cxn>
                <a:cxn ang="0">
                  <a:pos x="216" y="0"/>
                </a:cxn>
              </a:cxnLst>
              <a:rect l="0" t="0" r="r" b="b"/>
              <a:pathLst>
                <a:path w="216" h="749">
                  <a:moveTo>
                    <a:pt x="216" y="0"/>
                  </a:moveTo>
                  <a:lnTo>
                    <a:pt x="0" y="340"/>
                  </a:lnTo>
                  <a:lnTo>
                    <a:pt x="0" y="749"/>
                  </a:lnTo>
                  <a:lnTo>
                    <a:pt x="216" y="409"/>
                  </a:lnTo>
                  <a:lnTo>
                    <a:pt x="216"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8" name="Freeform 18"/>
            <p:cNvSpPr>
              <a:spLocks/>
            </p:cNvSpPr>
            <p:nvPr/>
          </p:nvSpPr>
          <p:spPr bwMode="auto">
            <a:xfrm>
              <a:off x="2491" y="2053"/>
              <a:ext cx="132" cy="284"/>
            </a:xfrm>
            <a:custGeom>
              <a:avLst/>
              <a:gdLst/>
              <a:ahLst/>
              <a:cxnLst>
                <a:cxn ang="0">
                  <a:pos x="618" y="1400"/>
                </a:cxn>
                <a:cxn ang="0">
                  <a:pos x="547" y="1349"/>
                </a:cxn>
                <a:cxn ang="0">
                  <a:pos x="485" y="1298"/>
                </a:cxn>
                <a:cxn ang="0">
                  <a:pos x="431" y="1243"/>
                </a:cxn>
                <a:cxn ang="0">
                  <a:pos x="385" y="1187"/>
                </a:cxn>
                <a:cxn ang="0">
                  <a:pos x="346" y="1130"/>
                </a:cxn>
                <a:cxn ang="0">
                  <a:pos x="313" y="1071"/>
                </a:cxn>
                <a:cxn ang="0">
                  <a:pos x="286" y="1013"/>
                </a:cxn>
                <a:cxn ang="0">
                  <a:pos x="265" y="955"/>
                </a:cxn>
                <a:cxn ang="0">
                  <a:pos x="248" y="897"/>
                </a:cxn>
                <a:cxn ang="0">
                  <a:pos x="228" y="816"/>
                </a:cxn>
                <a:cxn ang="0">
                  <a:pos x="212" y="714"/>
                </a:cxn>
                <a:cxn ang="0">
                  <a:pos x="199" y="628"/>
                </a:cxn>
                <a:cxn ang="0">
                  <a:pos x="190" y="567"/>
                </a:cxn>
                <a:cxn ang="0">
                  <a:pos x="176" y="526"/>
                </a:cxn>
                <a:cxn ang="0">
                  <a:pos x="158" y="493"/>
                </a:cxn>
                <a:cxn ang="0">
                  <a:pos x="136" y="466"/>
                </a:cxn>
                <a:cxn ang="0">
                  <a:pos x="110" y="445"/>
                </a:cxn>
                <a:cxn ang="0">
                  <a:pos x="81" y="430"/>
                </a:cxn>
                <a:cxn ang="0">
                  <a:pos x="51" y="419"/>
                </a:cxn>
                <a:cxn ang="0">
                  <a:pos x="18" y="412"/>
                </a:cxn>
                <a:cxn ang="0">
                  <a:pos x="0" y="0"/>
                </a:cxn>
                <a:cxn ang="0">
                  <a:pos x="34" y="5"/>
                </a:cxn>
                <a:cxn ang="0">
                  <a:pos x="66" y="14"/>
                </a:cxn>
                <a:cxn ang="0">
                  <a:pos x="96" y="27"/>
                </a:cxn>
                <a:cxn ang="0">
                  <a:pos x="123" y="45"/>
                </a:cxn>
                <a:cxn ang="0">
                  <a:pos x="147" y="68"/>
                </a:cxn>
                <a:cxn ang="0">
                  <a:pos x="167" y="97"/>
                </a:cxn>
                <a:cxn ang="0">
                  <a:pos x="184" y="134"/>
                </a:cxn>
                <a:cxn ang="0">
                  <a:pos x="194" y="178"/>
                </a:cxn>
                <a:cxn ang="0">
                  <a:pos x="205" y="257"/>
                </a:cxn>
                <a:cxn ang="0">
                  <a:pos x="219" y="353"/>
                </a:cxn>
                <a:cxn ang="0">
                  <a:pos x="241" y="459"/>
                </a:cxn>
                <a:cxn ang="0">
                  <a:pos x="256" y="515"/>
                </a:cxn>
                <a:cxn ang="0">
                  <a:pos x="276" y="574"/>
                </a:cxn>
                <a:cxn ang="0">
                  <a:pos x="299" y="631"/>
                </a:cxn>
                <a:cxn ang="0">
                  <a:pos x="330" y="690"/>
                </a:cxn>
                <a:cxn ang="0">
                  <a:pos x="365" y="748"/>
                </a:cxn>
                <a:cxn ang="0">
                  <a:pos x="407" y="805"/>
                </a:cxn>
                <a:cxn ang="0">
                  <a:pos x="457" y="860"/>
                </a:cxn>
                <a:cxn ang="0">
                  <a:pos x="514" y="914"/>
                </a:cxn>
                <a:cxn ang="0">
                  <a:pos x="581" y="965"/>
                </a:cxn>
                <a:cxn ang="0">
                  <a:pos x="658" y="1013"/>
                </a:cxn>
              </a:cxnLst>
              <a:rect l="0" t="0" r="r" b="b"/>
              <a:pathLst>
                <a:path w="658" h="1423">
                  <a:moveTo>
                    <a:pt x="658" y="1423"/>
                  </a:moveTo>
                  <a:lnTo>
                    <a:pt x="618" y="1400"/>
                  </a:lnTo>
                  <a:lnTo>
                    <a:pt x="581" y="1375"/>
                  </a:lnTo>
                  <a:lnTo>
                    <a:pt x="547" y="1349"/>
                  </a:lnTo>
                  <a:lnTo>
                    <a:pt x="514" y="1324"/>
                  </a:lnTo>
                  <a:lnTo>
                    <a:pt x="485" y="1298"/>
                  </a:lnTo>
                  <a:lnTo>
                    <a:pt x="457" y="1271"/>
                  </a:lnTo>
                  <a:lnTo>
                    <a:pt x="431" y="1243"/>
                  </a:lnTo>
                  <a:lnTo>
                    <a:pt x="407" y="1215"/>
                  </a:lnTo>
                  <a:lnTo>
                    <a:pt x="385" y="1187"/>
                  </a:lnTo>
                  <a:lnTo>
                    <a:pt x="365" y="1158"/>
                  </a:lnTo>
                  <a:lnTo>
                    <a:pt x="346" y="1130"/>
                  </a:lnTo>
                  <a:lnTo>
                    <a:pt x="330" y="1101"/>
                  </a:lnTo>
                  <a:lnTo>
                    <a:pt x="313" y="1071"/>
                  </a:lnTo>
                  <a:lnTo>
                    <a:pt x="299" y="1042"/>
                  </a:lnTo>
                  <a:lnTo>
                    <a:pt x="286" y="1013"/>
                  </a:lnTo>
                  <a:lnTo>
                    <a:pt x="276" y="984"/>
                  </a:lnTo>
                  <a:lnTo>
                    <a:pt x="265" y="955"/>
                  </a:lnTo>
                  <a:lnTo>
                    <a:pt x="256" y="927"/>
                  </a:lnTo>
                  <a:lnTo>
                    <a:pt x="248" y="897"/>
                  </a:lnTo>
                  <a:lnTo>
                    <a:pt x="241" y="871"/>
                  </a:lnTo>
                  <a:lnTo>
                    <a:pt x="228" y="816"/>
                  </a:lnTo>
                  <a:lnTo>
                    <a:pt x="219" y="763"/>
                  </a:lnTo>
                  <a:lnTo>
                    <a:pt x="212" y="714"/>
                  </a:lnTo>
                  <a:lnTo>
                    <a:pt x="205" y="668"/>
                  </a:lnTo>
                  <a:lnTo>
                    <a:pt x="199" y="628"/>
                  </a:lnTo>
                  <a:lnTo>
                    <a:pt x="194" y="590"/>
                  </a:lnTo>
                  <a:lnTo>
                    <a:pt x="190" y="567"/>
                  </a:lnTo>
                  <a:lnTo>
                    <a:pt x="184" y="546"/>
                  </a:lnTo>
                  <a:lnTo>
                    <a:pt x="176" y="526"/>
                  </a:lnTo>
                  <a:lnTo>
                    <a:pt x="167" y="508"/>
                  </a:lnTo>
                  <a:lnTo>
                    <a:pt x="158" y="493"/>
                  </a:lnTo>
                  <a:lnTo>
                    <a:pt x="147" y="479"/>
                  </a:lnTo>
                  <a:lnTo>
                    <a:pt x="136" y="466"/>
                  </a:lnTo>
                  <a:lnTo>
                    <a:pt x="123" y="455"/>
                  </a:lnTo>
                  <a:lnTo>
                    <a:pt x="110" y="445"/>
                  </a:lnTo>
                  <a:lnTo>
                    <a:pt x="96" y="437"/>
                  </a:lnTo>
                  <a:lnTo>
                    <a:pt x="81" y="430"/>
                  </a:lnTo>
                  <a:lnTo>
                    <a:pt x="66" y="423"/>
                  </a:lnTo>
                  <a:lnTo>
                    <a:pt x="51" y="419"/>
                  </a:lnTo>
                  <a:lnTo>
                    <a:pt x="34" y="415"/>
                  </a:lnTo>
                  <a:lnTo>
                    <a:pt x="18" y="412"/>
                  </a:lnTo>
                  <a:lnTo>
                    <a:pt x="0" y="409"/>
                  </a:lnTo>
                  <a:lnTo>
                    <a:pt x="0" y="0"/>
                  </a:lnTo>
                  <a:lnTo>
                    <a:pt x="18" y="3"/>
                  </a:lnTo>
                  <a:lnTo>
                    <a:pt x="34" y="5"/>
                  </a:lnTo>
                  <a:lnTo>
                    <a:pt x="51" y="10"/>
                  </a:lnTo>
                  <a:lnTo>
                    <a:pt x="66" y="14"/>
                  </a:lnTo>
                  <a:lnTo>
                    <a:pt x="81" y="20"/>
                  </a:lnTo>
                  <a:lnTo>
                    <a:pt x="96" y="27"/>
                  </a:lnTo>
                  <a:lnTo>
                    <a:pt x="110" y="35"/>
                  </a:lnTo>
                  <a:lnTo>
                    <a:pt x="123" y="45"/>
                  </a:lnTo>
                  <a:lnTo>
                    <a:pt x="136" y="55"/>
                  </a:lnTo>
                  <a:lnTo>
                    <a:pt x="147" y="68"/>
                  </a:lnTo>
                  <a:lnTo>
                    <a:pt x="158" y="82"/>
                  </a:lnTo>
                  <a:lnTo>
                    <a:pt x="167" y="97"/>
                  </a:lnTo>
                  <a:lnTo>
                    <a:pt x="176" y="115"/>
                  </a:lnTo>
                  <a:lnTo>
                    <a:pt x="184" y="134"/>
                  </a:lnTo>
                  <a:lnTo>
                    <a:pt x="190" y="156"/>
                  </a:lnTo>
                  <a:lnTo>
                    <a:pt x="194" y="178"/>
                  </a:lnTo>
                  <a:lnTo>
                    <a:pt x="199" y="216"/>
                  </a:lnTo>
                  <a:lnTo>
                    <a:pt x="205" y="257"/>
                  </a:lnTo>
                  <a:lnTo>
                    <a:pt x="212" y="304"/>
                  </a:lnTo>
                  <a:lnTo>
                    <a:pt x="219" y="353"/>
                  </a:lnTo>
                  <a:lnTo>
                    <a:pt x="228" y="406"/>
                  </a:lnTo>
                  <a:lnTo>
                    <a:pt x="241" y="459"/>
                  </a:lnTo>
                  <a:lnTo>
                    <a:pt x="248" y="487"/>
                  </a:lnTo>
                  <a:lnTo>
                    <a:pt x="256" y="515"/>
                  </a:lnTo>
                  <a:lnTo>
                    <a:pt x="265" y="545"/>
                  </a:lnTo>
                  <a:lnTo>
                    <a:pt x="276" y="574"/>
                  </a:lnTo>
                  <a:lnTo>
                    <a:pt x="286" y="602"/>
                  </a:lnTo>
                  <a:lnTo>
                    <a:pt x="299" y="631"/>
                  </a:lnTo>
                  <a:lnTo>
                    <a:pt x="313" y="660"/>
                  </a:lnTo>
                  <a:lnTo>
                    <a:pt x="330" y="690"/>
                  </a:lnTo>
                  <a:lnTo>
                    <a:pt x="346" y="719"/>
                  </a:lnTo>
                  <a:lnTo>
                    <a:pt x="365" y="748"/>
                  </a:lnTo>
                  <a:lnTo>
                    <a:pt x="385" y="776"/>
                  </a:lnTo>
                  <a:lnTo>
                    <a:pt x="407" y="805"/>
                  </a:lnTo>
                  <a:lnTo>
                    <a:pt x="431" y="833"/>
                  </a:lnTo>
                  <a:lnTo>
                    <a:pt x="457" y="860"/>
                  </a:lnTo>
                  <a:lnTo>
                    <a:pt x="485" y="888"/>
                  </a:lnTo>
                  <a:lnTo>
                    <a:pt x="514" y="914"/>
                  </a:lnTo>
                  <a:lnTo>
                    <a:pt x="547" y="941"/>
                  </a:lnTo>
                  <a:lnTo>
                    <a:pt x="581" y="965"/>
                  </a:lnTo>
                  <a:lnTo>
                    <a:pt x="618" y="990"/>
                  </a:lnTo>
                  <a:lnTo>
                    <a:pt x="658" y="1013"/>
                  </a:lnTo>
                  <a:lnTo>
                    <a:pt x="658"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59" name="Freeform 19"/>
            <p:cNvSpPr>
              <a:spLocks/>
            </p:cNvSpPr>
            <p:nvPr/>
          </p:nvSpPr>
          <p:spPr bwMode="auto">
            <a:xfrm>
              <a:off x="2655" y="2348"/>
              <a:ext cx="99" cy="181"/>
            </a:xfrm>
            <a:custGeom>
              <a:avLst/>
              <a:gdLst/>
              <a:ahLst/>
              <a:cxnLst>
                <a:cxn ang="0">
                  <a:pos x="496" y="496"/>
                </a:cxn>
                <a:cxn ang="0">
                  <a:pos x="0" y="0"/>
                </a:cxn>
                <a:cxn ang="0">
                  <a:pos x="0" y="410"/>
                </a:cxn>
                <a:cxn ang="0">
                  <a:pos x="496" y="905"/>
                </a:cxn>
                <a:cxn ang="0">
                  <a:pos x="496" y="496"/>
                </a:cxn>
              </a:cxnLst>
              <a:rect l="0" t="0" r="r" b="b"/>
              <a:pathLst>
                <a:path w="496" h="905">
                  <a:moveTo>
                    <a:pt x="496" y="496"/>
                  </a:moveTo>
                  <a:lnTo>
                    <a:pt x="0" y="0"/>
                  </a:lnTo>
                  <a:lnTo>
                    <a:pt x="0" y="410"/>
                  </a:lnTo>
                  <a:lnTo>
                    <a:pt x="496" y="905"/>
                  </a:lnTo>
                  <a:lnTo>
                    <a:pt x="496" y="49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0" name="Freeform 20"/>
            <p:cNvSpPr>
              <a:spLocks/>
            </p:cNvSpPr>
            <p:nvPr/>
          </p:nvSpPr>
          <p:spPr bwMode="auto">
            <a:xfrm>
              <a:off x="2945" y="2127"/>
              <a:ext cx="101" cy="130"/>
            </a:xfrm>
            <a:custGeom>
              <a:avLst/>
              <a:gdLst/>
              <a:ahLst/>
              <a:cxnLst>
                <a:cxn ang="0">
                  <a:pos x="511" y="409"/>
                </a:cxn>
                <a:cxn ang="0">
                  <a:pos x="441" y="443"/>
                </a:cxn>
                <a:cxn ang="0">
                  <a:pos x="367" y="478"/>
                </a:cxn>
                <a:cxn ang="0">
                  <a:pos x="292" y="511"/>
                </a:cxn>
                <a:cxn ang="0">
                  <a:pos x="220" y="544"/>
                </a:cxn>
                <a:cxn ang="0">
                  <a:pos x="152" y="576"/>
                </a:cxn>
                <a:cxn ang="0">
                  <a:pos x="91" y="604"/>
                </a:cxn>
                <a:cxn ang="0">
                  <a:pos x="40" y="628"/>
                </a:cxn>
                <a:cxn ang="0">
                  <a:pos x="0" y="650"/>
                </a:cxn>
                <a:cxn ang="0">
                  <a:pos x="0" y="242"/>
                </a:cxn>
                <a:cxn ang="0">
                  <a:pos x="40" y="219"/>
                </a:cxn>
                <a:cxn ang="0">
                  <a:pos x="91" y="195"/>
                </a:cxn>
                <a:cxn ang="0">
                  <a:pos x="152" y="166"/>
                </a:cxn>
                <a:cxn ang="0">
                  <a:pos x="220" y="135"/>
                </a:cxn>
                <a:cxn ang="0">
                  <a:pos x="292" y="103"/>
                </a:cxn>
                <a:cxn ang="0">
                  <a:pos x="367" y="69"/>
                </a:cxn>
                <a:cxn ang="0">
                  <a:pos x="441" y="34"/>
                </a:cxn>
                <a:cxn ang="0">
                  <a:pos x="511" y="0"/>
                </a:cxn>
                <a:cxn ang="0">
                  <a:pos x="511" y="409"/>
                </a:cxn>
              </a:cxnLst>
              <a:rect l="0" t="0" r="r" b="b"/>
              <a:pathLst>
                <a:path w="511" h="650">
                  <a:moveTo>
                    <a:pt x="511" y="409"/>
                  </a:moveTo>
                  <a:lnTo>
                    <a:pt x="441" y="443"/>
                  </a:lnTo>
                  <a:lnTo>
                    <a:pt x="367" y="478"/>
                  </a:lnTo>
                  <a:lnTo>
                    <a:pt x="292" y="511"/>
                  </a:lnTo>
                  <a:lnTo>
                    <a:pt x="220" y="544"/>
                  </a:lnTo>
                  <a:lnTo>
                    <a:pt x="152" y="576"/>
                  </a:lnTo>
                  <a:lnTo>
                    <a:pt x="91" y="604"/>
                  </a:lnTo>
                  <a:lnTo>
                    <a:pt x="40" y="628"/>
                  </a:lnTo>
                  <a:lnTo>
                    <a:pt x="0" y="650"/>
                  </a:lnTo>
                  <a:lnTo>
                    <a:pt x="0" y="242"/>
                  </a:lnTo>
                  <a:lnTo>
                    <a:pt x="40" y="219"/>
                  </a:lnTo>
                  <a:lnTo>
                    <a:pt x="91" y="195"/>
                  </a:lnTo>
                  <a:lnTo>
                    <a:pt x="152" y="166"/>
                  </a:lnTo>
                  <a:lnTo>
                    <a:pt x="220" y="135"/>
                  </a:lnTo>
                  <a:lnTo>
                    <a:pt x="292" y="103"/>
                  </a:lnTo>
                  <a:lnTo>
                    <a:pt x="367" y="69"/>
                  </a:lnTo>
                  <a:lnTo>
                    <a:pt x="441" y="34"/>
                  </a:lnTo>
                  <a:lnTo>
                    <a:pt x="511" y="0"/>
                  </a:lnTo>
                  <a:lnTo>
                    <a:pt x="51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1" name="Freeform 21"/>
            <p:cNvSpPr>
              <a:spLocks/>
            </p:cNvSpPr>
            <p:nvPr/>
          </p:nvSpPr>
          <p:spPr bwMode="auto">
            <a:xfrm>
              <a:off x="3174" y="2033"/>
              <a:ext cx="61" cy="87"/>
            </a:xfrm>
            <a:custGeom>
              <a:avLst/>
              <a:gdLst/>
              <a:ahLst/>
              <a:cxnLst>
                <a:cxn ang="0">
                  <a:pos x="309" y="0"/>
                </a:cxn>
                <a:cxn ang="0">
                  <a:pos x="0" y="28"/>
                </a:cxn>
                <a:cxn ang="0">
                  <a:pos x="0" y="437"/>
                </a:cxn>
                <a:cxn ang="0">
                  <a:pos x="309" y="409"/>
                </a:cxn>
                <a:cxn ang="0">
                  <a:pos x="309" y="0"/>
                </a:cxn>
              </a:cxnLst>
              <a:rect l="0" t="0" r="r" b="b"/>
              <a:pathLst>
                <a:path w="309" h="437">
                  <a:moveTo>
                    <a:pt x="309" y="0"/>
                  </a:moveTo>
                  <a:lnTo>
                    <a:pt x="0" y="28"/>
                  </a:lnTo>
                  <a:lnTo>
                    <a:pt x="0" y="437"/>
                  </a:lnTo>
                  <a:lnTo>
                    <a:pt x="309" y="409"/>
                  </a:lnTo>
                  <a:lnTo>
                    <a:pt x="30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2" name="Freeform 22"/>
            <p:cNvSpPr>
              <a:spLocks/>
            </p:cNvSpPr>
            <p:nvPr/>
          </p:nvSpPr>
          <p:spPr bwMode="auto">
            <a:xfrm>
              <a:off x="3401" y="2053"/>
              <a:ext cx="57" cy="111"/>
            </a:xfrm>
            <a:custGeom>
              <a:avLst/>
              <a:gdLst/>
              <a:ahLst/>
              <a:cxnLst>
                <a:cxn ang="0">
                  <a:pos x="275" y="556"/>
                </a:cxn>
                <a:cxn ang="0">
                  <a:pos x="264" y="544"/>
                </a:cxn>
                <a:cxn ang="0">
                  <a:pos x="251" y="534"/>
                </a:cxn>
                <a:cxn ang="0">
                  <a:pos x="238" y="523"/>
                </a:cxn>
                <a:cxn ang="0">
                  <a:pos x="223" y="512"/>
                </a:cxn>
                <a:cxn ang="0">
                  <a:pos x="208" y="503"/>
                </a:cxn>
                <a:cxn ang="0">
                  <a:pos x="193" y="494"/>
                </a:cxn>
                <a:cxn ang="0">
                  <a:pos x="175" y="484"/>
                </a:cxn>
                <a:cxn ang="0">
                  <a:pos x="159" y="475"/>
                </a:cxn>
                <a:cxn ang="0">
                  <a:pos x="121" y="458"/>
                </a:cxn>
                <a:cxn ang="0">
                  <a:pos x="83" y="441"/>
                </a:cxn>
                <a:cxn ang="0">
                  <a:pos x="42" y="426"/>
                </a:cxn>
                <a:cxn ang="0">
                  <a:pos x="0" y="412"/>
                </a:cxn>
                <a:cxn ang="0">
                  <a:pos x="0" y="0"/>
                </a:cxn>
                <a:cxn ang="0">
                  <a:pos x="42" y="14"/>
                </a:cxn>
                <a:cxn ang="0">
                  <a:pos x="83" y="30"/>
                </a:cxn>
                <a:cxn ang="0">
                  <a:pos x="121" y="46"/>
                </a:cxn>
                <a:cxn ang="0">
                  <a:pos x="159" y="64"/>
                </a:cxn>
                <a:cxn ang="0">
                  <a:pos x="175" y="73"/>
                </a:cxn>
                <a:cxn ang="0">
                  <a:pos x="193" y="84"/>
                </a:cxn>
                <a:cxn ang="0">
                  <a:pos x="208" y="93"/>
                </a:cxn>
                <a:cxn ang="0">
                  <a:pos x="223" y="104"/>
                </a:cxn>
                <a:cxn ang="0">
                  <a:pos x="238" y="114"/>
                </a:cxn>
                <a:cxn ang="0">
                  <a:pos x="251" y="125"/>
                </a:cxn>
                <a:cxn ang="0">
                  <a:pos x="264" y="135"/>
                </a:cxn>
                <a:cxn ang="0">
                  <a:pos x="275" y="147"/>
                </a:cxn>
                <a:cxn ang="0">
                  <a:pos x="275" y="556"/>
                </a:cxn>
              </a:cxnLst>
              <a:rect l="0" t="0" r="r" b="b"/>
              <a:pathLst>
                <a:path w="275" h="556">
                  <a:moveTo>
                    <a:pt x="275" y="556"/>
                  </a:moveTo>
                  <a:lnTo>
                    <a:pt x="264" y="544"/>
                  </a:lnTo>
                  <a:lnTo>
                    <a:pt x="251" y="534"/>
                  </a:lnTo>
                  <a:lnTo>
                    <a:pt x="238" y="523"/>
                  </a:lnTo>
                  <a:lnTo>
                    <a:pt x="223" y="512"/>
                  </a:lnTo>
                  <a:lnTo>
                    <a:pt x="208" y="503"/>
                  </a:lnTo>
                  <a:lnTo>
                    <a:pt x="193" y="494"/>
                  </a:lnTo>
                  <a:lnTo>
                    <a:pt x="175" y="484"/>
                  </a:lnTo>
                  <a:lnTo>
                    <a:pt x="159" y="475"/>
                  </a:lnTo>
                  <a:lnTo>
                    <a:pt x="121" y="458"/>
                  </a:lnTo>
                  <a:lnTo>
                    <a:pt x="83" y="441"/>
                  </a:lnTo>
                  <a:lnTo>
                    <a:pt x="42" y="426"/>
                  </a:lnTo>
                  <a:lnTo>
                    <a:pt x="0" y="412"/>
                  </a:lnTo>
                  <a:lnTo>
                    <a:pt x="0" y="0"/>
                  </a:lnTo>
                  <a:lnTo>
                    <a:pt x="42" y="14"/>
                  </a:lnTo>
                  <a:lnTo>
                    <a:pt x="83" y="30"/>
                  </a:lnTo>
                  <a:lnTo>
                    <a:pt x="121" y="46"/>
                  </a:lnTo>
                  <a:lnTo>
                    <a:pt x="159" y="64"/>
                  </a:lnTo>
                  <a:lnTo>
                    <a:pt x="175" y="73"/>
                  </a:lnTo>
                  <a:lnTo>
                    <a:pt x="193" y="84"/>
                  </a:lnTo>
                  <a:lnTo>
                    <a:pt x="208" y="93"/>
                  </a:lnTo>
                  <a:lnTo>
                    <a:pt x="223" y="104"/>
                  </a:lnTo>
                  <a:lnTo>
                    <a:pt x="238" y="114"/>
                  </a:lnTo>
                  <a:lnTo>
                    <a:pt x="251" y="125"/>
                  </a:lnTo>
                  <a:lnTo>
                    <a:pt x="264" y="135"/>
                  </a:lnTo>
                  <a:lnTo>
                    <a:pt x="275" y="147"/>
                  </a:lnTo>
                  <a:lnTo>
                    <a:pt x="275"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3" name="Freeform 23"/>
            <p:cNvSpPr>
              <a:spLocks/>
            </p:cNvSpPr>
            <p:nvPr/>
          </p:nvSpPr>
          <p:spPr bwMode="auto">
            <a:xfrm>
              <a:off x="3853" y="1927"/>
              <a:ext cx="48" cy="120"/>
            </a:xfrm>
            <a:custGeom>
              <a:avLst/>
              <a:gdLst/>
              <a:ahLst/>
              <a:cxnLst>
                <a:cxn ang="0">
                  <a:pos x="248" y="188"/>
                </a:cxn>
                <a:cxn ang="0">
                  <a:pos x="248" y="177"/>
                </a:cxn>
                <a:cxn ang="0">
                  <a:pos x="246" y="165"/>
                </a:cxn>
                <a:cxn ang="0">
                  <a:pos x="242" y="154"/>
                </a:cxn>
                <a:cxn ang="0">
                  <a:pos x="237" y="144"/>
                </a:cxn>
                <a:cxn ang="0">
                  <a:pos x="232" y="135"/>
                </a:cxn>
                <a:cxn ang="0">
                  <a:pos x="226" y="125"/>
                </a:cxn>
                <a:cxn ang="0">
                  <a:pos x="218" y="116"/>
                </a:cxn>
                <a:cxn ang="0">
                  <a:pos x="209" y="107"/>
                </a:cxn>
                <a:cxn ang="0">
                  <a:pos x="200" y="98"/>
                </a:cxn>
                <a:cxn ang="0">
                  <a:pos x="191" y="90"/>
                </a:cxn>
                <a:cxn ang="0">
                  <a:pos x="180" y="82"/>
                </a:cxn>
                <a:cxn ang="0">
                  <a:pos x="170" y="74"/>
                </a:cxn>
                <a:cxn ang="0">
                  <a:pos x="147" y="61"/>
                </a:cxn>
                <a:cxn ang="0">
                  <a:pos x="124" y="48"/>
                </a:cxn>
                <a:cxn ang="0">
                  <a:pos x="101" y="36"/>
                </a:cxn>
                <a:cxn ang="0">
                  <a:pos x="79" y="27"/>
                </a:cxn>
                <a:cxn ang="0">
                  <a:pos x="58" y="19"/>
                </a:cxn>
                <a:cxn ang="0">
                  <a:pos x="39" y="13"/>
                </a:cxn>
                <a:cxn ang="0">
                  <a:pos x="11" y="4"/>
                </a:cxn>
                <a:cxn ang="0">
                  <a:pos x="0" y="0"/>
                </a:cxn>
                <a:cxn ang="0">
                  <a:pos x="0" y="413"/>
                </a:cxn>
                <a:cxn ang="0">
                  <a:pos x="11" y="416"/>
                </a:cxn>
                <a:cxn ang="0">
                  <a:pos x="39" y="424"/>
                </a:cxn>
                <a:cxn ang="0">
                  <a:pos x="58" y="430"/>
                </a:cxn>
                <a:cxn ang="0">
                  <a:pos x="79" y="438"/>
                </a:cxn>
                <a:cxn ang="0">
                  <a:pos x="101" y="448"/>
                </a:cxn>
                <a:cxn ang="0">
                  <a:pos x="124" y="458"/>
                </a:cxn>
                <a:cxn ang="0">
                  <a:pos x="147" y="471"/>
                </a:cxn>
                <a:cxn ang="0">
                  <a:pos x="170" y="484"/>
                </a:cxn>
                <a:cxn ang="0">
                  <a:pos x="180" y="492"/>
                </a:cxn>
                <a:cxn ang="0">
                  <a:pos x="191" y="499"/>
                </a:cxn>
                <a:cxn ang="0">
                  <a:pos x="200" y="507"/>
                </a:cxn>
                <a:cxn ang="0">
                  <a:pos x="209" y="515"/>
                </a:cxn>
                <a:cxn ang="0">
                  <a:pos x="218" y="525"/>
                </a:cxn>
                <a:cxn ang="0">
                  <a:pos x="226" y="534"/>
                </a:cxn>
                <a:cxn ang="0">
                  <a:pos x="232" y="543"/>
                </a:cxn>
                <a:cxn ang="0">
                  <a:pos x="237" y="554"/>
                </a:cxn>
                <a:cxn ang="0">
                  <a:pos x="242" y="563"/>
                </a:cxn>
                <a:cxn ang="0">
                  <a:pos x="246" y="575"/>
                </a:cxn>
                <a:cxn ang="0">
                  <a:pos x="248" y="585"/>
                </a:cxn>
                <a:cxn ang="0">
                  <a:pos x="248" y="597"/>
                </a:cxn>
                <a:cxn ang="0">
                  <a:pos x="248" y="188"/>
                </a:cxn>
              </a:cxnLst>
              <a:rect l="0" t="0" r="r" b="b"/>
              <a:pathLst>
                <a:path w="248" h="597">
                  <a:moveTo>
                    <a:pt x="248" y="188"/>
                  </a:moveTo>
                  <a:lnTo>
                    <a:pt x="248" y="177"/>
                  </a:lnTo>
                  <a:lnTo>
                    <a:pt x="246" y="165"/>
                  </a:lnTo>
                  <a:lnTo>
                    <a:pt x="242" y="154"/>
                  </a:lnTo>
                  <a:lnTo>
                    <a:pt x="237" y="144"/>
                  </a:lnTo>
                  <a:lnTo>
                    <a:pt x="232" y="135"/>
                  </a:lnTo>
                  <a:lnTo>
                    <a:pt x="226" y="125"/>
                  </a:lnTo>
                  <a:lnTo>
                    <a:pt x="218" y="116"/>
                  </a:lnTo>
                  <a:lnTo>
                    <a:pt x="209" y="107"/>
                  </a:lnTo>
                  <a:lnTo>
                    <a:pt x="200" y="98"/>
                  </a:lnTo>
                  <a:lnTo>
                    <a:pt x="191" y="90"/>
                  </a:lnTo>
                  <a:lnTo>
                    <a:pt x="180" y="82"/>
                  </a:lnTo>
                  <a:lnTo>
                    <a:pt x="170" y="74"/>
                  </a:lnTo>
                  <a:lnTo>
                    <a:pt x="147" y="61"/>
                  </a:lnTo>
                  <a:lnTo>
                    <a:pt x="124" y="48"/>
                  </a:lnTo>
                  <a:lnTo>
                    <a:pt x="101" y="36"/>
                  </a:lnTo>
                  <a:lnTo>
                    <a:pt x="79" y="27"/>
                  </a:lnTo>
                  <a:lnTo>
                    <a:pt x="58" y="19"/>
                  </a:lnTo>
                  <a:lnTo>
                    <a:pt x="39" y="13"/>
                  </a:lnTo>
                  <a:lnTo>
                    <a:pt x="11" y="4"/>
                  </a:lnTo>
                  <a:lnTo>
                    <a:pt x="0" y="0"/>
                  </a:lnTo>
                  <a:lnTo>
                    <a:pt x="0" y="413"/>
                  </a:lnTo>
                  <a:lnTo>
                    <a:pt x="11" y="416"/>
                  </a:lnTo>
                  <a:lnTo>
                    <a:pt x="39" y="424"/>
                  </a:lnTo>
                  <a:lnTo>
                    <a:pt x="58" y="430"/>
                  </a:lnTo>
                  <a:lnTo>
                    <a:pt x="79" y="438"/>
                  </a:lnTo>
                  <a:lnTo>
                    <a:pt x="101" y="448"/>
                  </a:lnTo>
                  <a:lnTo>
                    <a:pt x="124" y="458"/>
                  </a:lnTo>
                  <a:lnTo>
                    <a:pt x="147" y="471"/>
                  </a:lnTo>
                  <a:lnTo>
                    <a:pt x="170" y="484"/>
                  </a:lnTo>
                  <a:lnTo>
                    <a:pt x="180" y="492"/>
                  </a:lnTo>
                  <a:lnTo>
                    <a:pt x="191" y="499"/>
                  </a:lnTo>
                  <a:lnTo>
                    <a:pt x="200" y="507"/>
                  </a:lnTo>
                  <a:lnTo>
                    <a:pt x="209" y="515"/>
                  </a:lnTo>
                  <a:lnTo>
                    <a:pt x="218" y="525"/>
                  </a:lnTo>
                  <a:lnTo>
                    <a:pt x="226" y="534"/>
                  </a:lnTo>
                  <a:lnTo>
                    <a:pt x="232" y="543"/>
                  </a:lnTo>
                  <a:lnTo>
                    <a:pt x="237" y="554"/>
                  </a:lnTo>
                  <a:lnTo>
                    <a:pt x="242" y="563"/>
                  </a:lnTo>
                  <a:lnTo>
                    <a:pt x="246" y="575"/>
                  </a:lnTo>
                  <a:lnTo>
                    <a:pt x="248" y="585"/>
                  </a:lnTo>
                  <a:lnTo>
                    <a:pt x="248" y="597"/>
                  </a:lnTo>
                  <a:lnTo>
                    <a:pt x="248" y="1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4" name="Rectangle 24"/>
            <p:cNvSpPr>
              <a:spLocks noChangeArrowheads="1"/>
            </p:cNvSpPr>
            <p:nvPr/>
          </p:nvSpPr>
          <p:spPr bwMode="auto">
            <a:xfrm>
              <a:off x="3975" y="1923"/>
              <a:ext cx="40"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7465" name="Rectangle 25"/>
            <p:cNvSpPr>
              <a:spLocks noChangeArrowheads="1"/>
            </p:cNvSpPr>
            <p:nvPr/>
          </p:nvSpPr>
          <p:spPr bwMode="auto">
            <a:xfrm>
              <a:off x="4044" y="1948"/>
              <a:ext cx="19" cy="80"/>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7466" name="Freeform 26"/>
            <p:cNvSpPr>
              <a:spLocks/>
            </p:cNvSpPr>
            <p:nvPr/>
          </p:nvSpPr>
          <p:spPr bwMode="auto">
            <a:xfrm>
              <a:off x="4156" y="1977"/>
              <a:ext cx="65" cy="214"/>
            </a:xfrm>
            <a:custGeom>
              <a:avLst/>
              <a:gdLst/>
              <a:ahLst/>
              <a:cxnLst>
                <a:cxn ang="0">
                  <a:pos x="329" y="645"/>
                </a:cxn>
                <a:cxn ang="0">
                  <a:pos x="293" y="593"/>
                </a:cxn>
                <a:cxn ang="0">
                  <a:pos x="258" y="543"/>
                </a:cxn>
                <a:cxn ang="0">
                  <a:pos x="223" y="493"/>
                </a:cxn>
                <a:cxn ang="0">
                  <a:pos x="191" y="443"/>
                </a:cxn>
                <a:cxn ang="0">
                  <a:pos x="160" y="394"/>
                </a:cxn>
                <a:cxn ang="0">
                  <a:pos x="132" y="346"/>
                </a:cxn>
                <a:cxn ang="0">
                  <a:pos x="105" y="299"/>
                </a:cxn>
                <a:cxn ang="0">
                  <a:pos x="80" y="255"/>
                </a:cxn>
                <a:cxn ang="0">
                  <a:pos x="59" y="213"/>
                </a:cxn>
                <a:cxn ang="0">
                  <a:pos x="41" y="173"/>
                </a:cxn>
                <a:cxn ang="0">
                  <a:pos x="26" y="136"/>
                </a:cxn>
                <a:cxn ang="0">
                  <a:pos x="14" y="102"/>
                </a:cxn>
                <a:cxn ang="0">
                  <a:pos x="9" y="85"/>
                </a:cxn>
                <a:cxn ang="0">
                  <a:pos x="5" y="70"/>
                </a:cxn>
                <a:cxn ang="0">
                  <a:pos x="2" y="56"/>
                </a:cxn>
                <a:cxn ang="0">
                  <a:pos x="0" y="42"/>
                </a:cxn>
                <a:cxn ang="0">
                  <a:pos x="0" y="30"/>
                </a:cxn>
                <a:cxn ang="0">
                  <a:pos x="0" y="19"/>
                </a:cxn>
                <a:cxn ang="0">
                  <a:pos x="1" y="8"/>
                </a:cxn>
                <a:cxn ang="0">
                  <a:pos x="3" y="0"/>
                </a:cxn>
                <a:cxn ang="0">
                  <a:pos x="3" y="425"/>
                </a:cxn>
                <a:cxn ang="0">
                  <a:pos x="1" y="435"/>
                </a:cxn>
                <a:cxn ang="0">
                  <a:pos x="0" y="445"/>
                </a:cxn>
                <a:cxn ang="0">
                  <a:pos x="0" y="457"/>
                </a:cxn>
                <a:cxn ang="0">
                  <a:pos x="0" y="468"/>
                </a:cxn>
                <a:cxn ang="0">
                  <a:pos x="2" y="482"/>
                </a:cxn>
                <a:cxn ang="0">
                  <a:pos x="5" y="497"/>
                </a:cxn>
                <a:cxn ang="0">
                  <a:pos x="9" y="512"/>
                </a:cxn>
                <a:cxn ang="0">
                  <a:pos x="14" y="527"/>
                </a:cxn>
                <a:cxn ang="0">
                  <a:pos x="26" y="562"/>
                </a:cxn>
                <a:cxn ang="0">
                  <a:pos x="41" y="599"/>
                </a:cxn>
                <a:cxn ang="0">
                  <a:pos x="59" y="639"/>
                </a:cxn>
                <a:cxn ang="0">
                  <a:pos x="80" y="681"/>
                </a:cxn>
                <a:cxn ang="0">
                  <a:pos x="105" y="725"/>
                </a:cxn>
                <a:cxn ang="0">
                  <a:pos x="132" y="771"/>
                </a:cxn>
                <a:cxn ang="0">
                  <a:pos x="160" y="819"/>
                </a:cxn>
                <a:cxn ang="0">
                  <a:pos x="191" y="868"/>
                </a:cxn>
                <a:cxn ang="0">
                  <a:pos x="223" y="917"/>
                </a:cxn>
                <a:cxn ang="0">
                  <a:pos x="258" y="967"/>
                </a:cxn>
                <a:cxn ang="0">
                  <a:pos x="293" y="1017"/>
                </a:cxn>
                <a:cxn ang="0">
                  <a:pos x="329" y="1068"/>
                </a:cxn>
                <a:cxn ang="0">
                  <a:pos x="329" y="645"/>
                </a:cxn>
              </a:cxnLst>
              <a:rect l="0" t="0" r="r" b="b"/>
              <a:pathLst>
                <a:path w="329" h="1068">
                  <a:moveTo>
                    <a:pt x="329" y="645"/>
                  </a:moveTo>
                  <a:lnTo>
                    <a:pt x="293" y="593"/>
                  </a:lnTo>
                  <a:lnTo>
                    <a:pt x="258" y="543"/>
                  </a:lnTo>
                  <a:lnTo>
                    <a:pt x="223" y="493"/>
                  </a:lnTo>
                  <a:lnTo>
                    <a:pt x="191" y="443"/>
                  </a:lnTo>
                  <a:lnTo>
                    <a:pt x="160" y="394"/>
                  </a:lnTo>
                  <a:lnTo>
                    <a:pt x="132" y="346"/>
                  </a:lnTo>
                  <a:lnTo>
                    <a:pt x="105" y="299"/>
                  </a:lnTo>
                  <a:lnTo>
                    <a:pt x="80" y="255"/>
                  </a:lnTo>
                  <a:lnTo>
                    <a:pt x="59" y="213"/>
                  </a:lnTo>
                  <a:lnTo>
                    <a:pt x="41" y="173"/>
                  </a:lnTo>
                  <a:lnTo>
                    <a:pt x="26" y="136"/>
                  </a:lnTo>
                  <a:lnTo>
                    <a:pt x="14" y="102"/>
                  </a:lnTo>
                  <a:lnTo>
                    <a:pt x="9" y="85"/>
                  </a:lnTo>
                  <a:lnTo>
                    <a:pt x="5" y="70"/>
                  </a:lnTo>
                  <a:lnTo>
                    <a:pt x="2" y="56"/>
                  </a:lnTo>
                  <a:lnTo>
                    <a:pt x="0" y="42"/>
                  </a:lnTo>
                  <a:lnTo>
                    <a:pt x="0" y="30"/>
                  </a:lnTo>
                  <a:lnTo>
                    <a:pt x="0" y="19"/>
                  </a:lnTo>
                  <a:lnTo>
                    <a:pt x="1" y="8"/>
                  </a:lnTo>
                  <a:lnTo>
                    <a:pt x="3" y="0"/>
                  </a:lnTo>
                  <a:lnTo>
                    <a:pt x="3" y="425"/>
                  </a:lnTo>
                  <a:lnTo>
                    <a:pt x="1" y="435"/>
                  </a:lnTo>
                  <a:lnTo>
                    <a:pt x="0" y="445"/>
                  </a:lnTo>
                  <a:lnTo>
                    <a:pt x="0" y="457"/>
                  </a:lnTo>
                  <a:lnTo>
                    <a:pt x="0" y="468"/>
                  </a:lnTo>
                  <a:lnTo>
                    <a:pt x="2" y="482"/>
                  </a:lnTo>
                  <a:lnTo>
                    <a:pt x="5" y="497"/>
                  </a:lnTo>
                  <a:lnTo>
                    <a:pt x="9" y="512"/>
                  </a:lnTo>
                  <a:lnTo>
                    <a:pt x="14" y="527"/>
                  </a:lnTo>
                  <a:lnTo>
                    <a:pt x="26" y="562"/>
                  </a:lnTo>
                  <a:lnTo>
                    <a:pt x="41" y="599"/>
                  </a:lnTo>
                  <a:lnTo>
                    <a:pt x="59" y="639"/>
                  </a:lnTo>
                  <a:lnTo>
                    <a:pt x="80" y="681"/>
                  </a:lnTo>
                  <a:lnTo>
                    <a:pt x="105" y="725"/>
                  </a:lnTo>
                  <a:lnTo>
                    <a:pt x="132" y="771"/>
                  </a:lnTo>
                  <a:lnTo>
                    <a:pt x="160" y="819"/>
                  </a:lnTo>
                  <a:lnTo>
                    <a:pt x="191" y="868"/>
                  </a:lnTo>
                  <a:lnTo>
                    <a:pt x="223" y="917"/>
                  </a:lnTo>
                  <a:lnTo>
                    <a:pt x="258" y="967"/>
                  </a:lnTo>
                  <a:lnTo>
                    <a:pt x="293" y="1017"/>
                  </a:lnTo>
                  <a:lnTo>
                    <a:pt x="329" y="1068"/>
                  </a:lnTo>
                  <a:lnTo>
                    <a:pt x="329" y="6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7" name="Freeform 27"/>
            <p:cNvSpPr>
              <a:spLocks/>
            </p:cNvSpPr>
            <p:nvPr/>
          </p:nvSpPr>
          <p:spPr bwMode="auto">
            <a:xfrm>
              <a:off x="4377" y="2234"/>
              <a:ext cx="109" cy="140"/>
            </a:xfrm>
            <a:custGeom>
              <a:avLst/>
              <a:gdLst/>
              <a:ahLst/>
              <a:cxnLst>
                <a:cxn ang="0">
                  <a:pos x="544" y="703"/>
                </a:cxn>
                <a:cxn ang="0">
                  <a:pos x="468" y="658"/>
                </a:cxn>
                <a:cxn ang="0">
                  <a:pos x="395" y="614"/>
                </a:cxn>
                <a:cxn ang="0">
                  <a:pos x="321" y="576"/>
                </a:cxn>
                <a:cxn ang="0">
                  <a:pos x="251" y="540"/>
                </a:cxn>
                <a:cxn ang="0">
                  <a:pos x="183" y="507"/>
                </a:cxn>
                <a:cxn ang="0">
                  <a:pos x="119" y="478"/>
                </a:cxn>
                <a:cxn ang="0">
                  <a:pos x="57" y="451"/>
                </a:cxn>
                <a:cxn ang="0">
                  <a:pos x="0" y="426"/>
                </a:cxn>
                <a:cxn ang="0">
                  <a:pos x="0" y="0"/>
                </a:cxn>
                <a:cxn ang="0">
                  <a:pos x="57" y="24"/>
                </a:cxn>
                <a:cxn ang="0">
                  <a:pos x="119" y="51"/>
                </a:cxn>
                <a:cxn ang="0">
                  <a:pos x="183" y="82"/>
                </a:cxn>
                <a:cxn ang="0">
                  <a:pos x="251" y="114"/>
                </a:cxn>
                <a:cxn ang="0">
                  <a:pos x="321" y="151"/>
                </a:cxn>
                <a:cxn ang="0">
                  <a:pos x="395" y="190"/>
                </a:cxn>
                <a:cxn ang="0">
                  <a:pos x="468" y="232"/>
                </a:cxn>
                <a:cxn ang="0">
                  <a:pos x="544" y="277"/>
                </a:cxn>
                <a:cxn ang="0">
                  <a:pos x="544" y="703"/>
                </a:cxn>
              </a:cxnLst>
              <a:rect l="0" t="0" r="r" b="b"/>
              <a:pathLst>
                <a:path w="544" h="703">
                  <a:moveTo>
                    <a:pt x="544" y="703"/>
                  </a:moveTo>
                  <a:lnTo>
                    <a:pt x="468" y="658"/>
                  </a:lnTo>
                  <a:lnTo>
                    <a:pt x="395" y="614"/>
                  </a:lnTo>
                  <a:lnTo>
                    <a:pt x="321" y="576"/>
                  </a:lnTo>
                  <a:lnTo>
                    <a:pt x="251" y="540"/>
                  </a:lnTo>
                  <a:lnTo>
                    <a:pt x="183" y="507"/>
                  </a:lnTo>
                  <a:lnTo>
                    <a:pt x="119" y="478"/>
                  </a:lnTo>
                  <a:lnTo>
                    <a:pt x="57" y="451"/>
                  </a:lnTo>
                  <a:lnTo>
                    <a:pt x="0" y="426"/>
                  </a:lnTo>
                  <a:lnTo>
                    <a:pt x="0" y="0"/>
                  </a:lnTo>
                  <a:lnTo>
                    <a:pt x="57" y="24"/>
                  </a:lnTo>
                  <a:lnTo>
                    <a:pt x="119" y="51"/>
                  </a:lnTo>
                  <a:lnTo>
                    <a:pt x="183" y="82"/>
                  </a:lnTo>
                  <a:lnTo>
                    <a:pt x="251" y="114"/>
                  </a:lnTo>
                  <a:lnTo>
                    <a:pt x="321" y="151"/>
                  </a:lnTo>
                  <a:lnTo>
                    <a:pt x="395" y="190"/>
                  </a:lnTo>
                  <a:lnTo>
                    <a:pt x="468" y="232"/>
                  </a:lnTo>
                  <a:lnTo>
                    <a:pt x="544" y="277"/>
                  </a:lnTo>
                  <a:lnTo>
                    <a:pt x="544" y="7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68" name="Rectangle 28"/>
            <p:cNvSpPr>
              <a:spLocks noChangeArrowheads="1"/>
            </p:cNvSpPr>
            <p:nvPr/>
          </p:nvSpPr>
          <p:spPr bwMode="auto">
            <a:xfrm>
              <a:off x="4105" y="1973"/>
              <a:ext cx="55"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7469" name="Freeform 29"/>
            <p:cNvSpPr>
              <a:spLocks/>
            </p:cNvSpPr>
            <p:nvPr/>
          </p:nvSpPr>
          <p:spPr bwMode="auto">
            <a:xfrm>
              <a:off x="1372" y="1585"/>
              <a:ext cx="44" cy="120"/>
            </a:xfrm>
            <a:custGeom>
              <a:avLst/>
              <a:gdLst/>
              <a:ahLst/>
              <a:cxnLst>
                <a:cxn ang="0">
                  <a:pos x="0" y="567"/>
                </a:cxn>
                <a:cxn ang="0">
                  <a:pos x="220" y="599"/>
                </a:cxn>
                <a:cxn ang="0">
                  <a:pos x="220" y="32"/>
                </a:cxn>
                <a:cxn ang="0">
                  <a:pos x="0" y="0"/>
                </a:cxn>
                <a:cxn ang="0">
                  <a:pos x="0" y="567"/>
                </a:cxn>
              </a:cxnLst>
              <a:rect l="0" t="0" r="r" b="b"/>
              <a:pathLst>
                <a:path w="220" h="599">
                  <a:moveTo>
                    <a:pt x="0" y="567"/>
                  </a:moveTo>
                  <a:lnTo>
                    <a:pt x="220" y="599"/>
                  </a:lnTo>
                  <a:lnTo>
                    <a:pt x="220" y="32"/>
                  </a:lnTo>
                  <a:lnTo>
                    <a:pt x="0" y="0"/>
                  </a:lnTo>
                  <a:lnTo>
                    <a:pt x="0" y="5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0" name="Rectangle 30"/>
            <p:cNvSpPr>
              <a:spLocks noChangeArrowheads="1"/>
            </p:cNvSpPr>
            <p:nvPr/>
          </p:nvSpPr>
          <p:spPr bwMode="auto">
            <a:xfrm>
              <a:off x="1439" y="1738"/>
              <a:ext cx="156" cy="84"/>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7471" name="Freeform 31"/>
            <p:cNvSpPr>
              <a:spLocks/>
            </p:cNvSpPr>
            <p:nvPr/>
          </p:nvSpPr>
          <p:spPr bwMode="auto">
            <a:xfrm>
              <a:off x="3540" y="1923"/>
              <a:ext cx="317" cy="113"/>
            </a:xfrm>
            <a:custGeom>
              <a:avLst/>
              <a:gdLst/>
              <a:ahLst/>
              <a:cxnLst>
                <a:cxn ang="0">
                  <a:pos x="1546" y="10"/>
                </a:cxn>
                <a:cxn ang="0">
                  <a:pos x="1451" y="4"/>
                </a:cxn>
                <a:cxn ang="0">
                  <a:pos x="1346" y="0"/>
                </a:cxn>
                <a:cxn ang="0">
                  <a:pos x="1235" y="1"/>
                </a:cxn>
                <a:cxn ang="0">
                  <a:pos x="1118" y="6"/>
                </a:cxn>
                <a:cxn ang="0">
                  <a:pos x="996" y="13"/>
                </a:cxn>
                <a:cxn ang="0">
                  <a:pos x="875" y="22"/>
                </a:cxn>
                <a:cxn ang="0">
                  <a:pos x="753" y="34"/>
                </a:cxn>
                <a:cxn ang="0">
                  <a:pos x="658" y="43"/>
                </a:cxn>
                <a:cxn ang="0">
                  <a:pos x="585" y="52"/>
                </a:cxn>
                <a:cxn ang="0">
                  <a:pos x="515" y="61"/>
                </a:cxn>
                <a:cxn ang="0">
                  <a:pos x="447" y="70"/>
                </a:cxn>
                <a:cxn ang="0">
                  <a:pos x="339" y="87"/>
                </a:cxn>
                <a:cxn ang="0">
                  <a:pos x="203" y="110"/>
                </a:cxn>
                <a:cxn ang="0">
                  <a:pos x="96" y="132"/>
                </a:cxn>
                <a:cxn ang="0">
                  <a:pos x="36" y="147"/>
                </a:cxn>
                <a:cxn ang="0">
                  <a:pos x="9" y="157"/>
                </a:cxn>
                <a:cxn ang="0">
                  <a:pos x="0" y="570"/>
                </a:cxn>
                <a:cxn ang="0">
                  <a:pos x="54" y="553"/>
                </a:cxn>
                <a:cxn ang="0">
                  <a:pos x="146" y="532"/>
                </a:cxn>
                <a:cxn ang="0">
                  <a:pos x="269" y="508"/>
                </a:cxn>
                <a:cxn ang="0">
                  <a:pos x="415" y="484"/>
                </a:cxn>
                <a:cxn ang="0">
                  <a:pos x="481" y="476"/>
                </a:cxn>
                <a:cxn ang="0">
                  <a:pos x="550" y="466"/>
                </a:cxn>
                <a:cxn ang="0">
                  <a:pos x="621" y="458"/>
                </a:cxn>
                <a:cxn ang="0">
                  <a:pos x="694" y="449"/>
                </a:cxn>
                <a:cxn ang="0">
                  <a:pos x="814" y="437"/>
                </a:cxn>
                <a:cxn ang="0">
                  <a:pos x="936" y="427"/>
                </a:cxn>
                <a:cxn ang="0">
                  <a:pos x="1057" y="418"/>
                </a:cxn>
                <a:cxn ang="0">
                  <a:pos x="1176" y="413"/>
                </a:cxn>
                <a:cxn ang="0">
                  <a:pos x="1291" y="410"/>
                </a:cxn>
                <a:cxn ang="0">
                  <a:pos x="1399" y="410"/>
                </a:cxn>
                <a:cxn ang="0">
                  <a:pos x="1500" y="415"/>
                </a:cxn>
                <a:cxn ang="0">
                  <a:pos x="1590" y="423"/>
                </a:cxn>
              </a:cxnLst>
              <a:rect l="0" t="0" r="r" b="b"/>
              <a:pathLst>
                <a:path w="1590" h="570">
                  <a:moveTo>
                    <a:pt x="1590" y="14"/>
                  </a:moveTo>
                  <a:lnTo>
                    <a:pt x="1546" y="10"/>
                  </a:lnTo>
                  <a:lnTo>
                    <a:pt x="1500" y="6"/>
                  </a:lnTo>
                  <a:lnTo>
                    <a:pt x="1451" y="4"/>
                  </a:lnTo>
                  <a:lnTo>
                    <a:pt x="1399" y="1"/>
                  </a:lnTo>
                  <a:lnTo>
                    <a:pt x="1346" y="0"/>
                  </a:lnTo>
                  <a:lnTo>
                    <a:pt x="1291" y="1"/>
                  </a:lnTo>
                  <a:lnTo>
                    <a:pt x="1235" y="1"/>
                  </a:lnTo>
                  <a:lnTo>
                    <a:pt x="1176" y="4"/>
                  </a:lnTo>
                  <a:lnTo>
                    <a:pt x="1118" y="6"/>
                  </a:lnTo>
                  <a:lnTo>
                    <a:pt x="1057" y="10"/>
                  </a:lnTo>
                  <a:lnTo>
                    <a:pt x="996" y="13"/>
                  </a:lnTo>
                  <a:lnTo>
                    <a:pt x="936" y="18"/>
                  </a:lnTo>
                  <a:lnTo>
                    <a:pt x="875" y="22"/>
                  </a:lnTo>
                  <a:lnTo>
                    <a:pt x="814" y="28"/>
                  </a:lnTo>
                  <a:lnTo>
                    <a:pt x="753" y="34"/>
                  </a:lnTo>
                  <a:lnTo>
                    <a:pt x="694" y="40"/>
                  </a:lnTo>
                  <a:lnTo>
                    <a:pt x="658" y="43"/>
                  </a:lnTo>
                  <a:lnTo>
                    <a:pt x="621" y="48"/>
                  </a:lnTo>
                  <a:lnTo>
                    <a:pt x="585" y="52"/>
                  </a:lnTo>
                  <a:lnTo>
                    <a:pt x="550" y="56"/>
                  </a:lnTo>
                  <a:lnTo>
                    <a:pt x="515" y="61"/>
                  </a:lnTo>
                  <a:lnTo>
                    <a:pt x="481" y="66"/>
                  </a:lnTo>
                  <a:lnTo>
                    <a:pt x="447" y="70"/>
                  </a:lnTo>
                  <a:lnTo>
                    <a:pt x="415" y="75"/>
                  </a:lnTo>
                  <a:lnTo>
                    <a:pt x="339" y="87"/>
                  </a:lnTo>
                  <a:lnTo>
                    <a:pt x="269" y="98"/>
                  </a:lnTo>
                  <a:lnTo>
                    <a:pt x="203" y="110"/>
                  </a:lnTo>
                  <a:lnTo>
                    <a:pt x="146" y="122"/>
                  </a:lnTo>
                  <a:lnTo>
                    <a:pt x="96" y="132"/>
                  </a:lnTo>
                  <a:lnTo>
                    <a:pt x="54" y="143"/>
                  </a:lnTo>
                  <a:lnTo>
                    <a:pt x="36" y="147"/>
                  </a:lnTo>
                  <a:lnTo>
                    <a:pt x="21" y="152"/>
                  </a:lnTo>
                  <a:lnTo>
                    <a:pt x="9" y="157"/>
                  </a:lnTo>
                  <a:lnTo>
                    <a:pt x="0" y="161"/>
                  </a:lnTo>
                  <a:lnTo>
                    <a:pt x="0" y="570"/>
                  </a:lnTo>
                  <a:lnTo>
                    <a:pt x="21" y="562"/>
                  </a:lnTo>
                  <a:lnTo>
                    <a:pt x="54" y="553"/>
                  </a:lnTo>
                  <a:lnTo>
                    <a:pt x="96" y="542"/>
                  </a:lnTo>
                  <a:lnTo>
                    <a:pt x="146" y="532"/>
                  </a:lnTo>
                  <a:lnTo>
                    <a:pt x="203" y="520"/>
                  </a:lnTo>
                  <a:lnTo>
                    <a:pt x="269" y="508"/>
                  </a:lnTo>
                  <a:lnTo>
                    <a:pt x="339" y="496"/>
                  </a:lnTo>
                  <a:lnTo>
                    <a:pt x="415" y="484"/>
                  </a:lnTo>
                  <a:lnTo>
                    <a:pt x="447" y="479"/>
                  </a:lnTo>
                  <a:lnTo>
                    <a:pt x="481" y="476"/>
                  </a:lnTo>
                  <a:lnTo>
                    <a:pt x="515" y="471"/>
                  </a:lnTo>
                  <a:lnTo>
                    <a:pt x="550" y="466"/>
                  </a:lnTo>
                  <a:lnTo>
                    <a:pt x="585" y="463"/>
                  </a:lnTo>
                  <a:lnTo>
                    <a:pt x="621" y="458"/>
                  </a:lnTo>
                  <a:lnTo>
                    <a:pt x="658" y="453"/>
                  </a:lnTo>
                  <a:lnTo>
                    <a:pt x="694" y="449"/>
                  </a:lnTo>
                  <a:lnTo>
                    <a:pt x="753" y="443"/>
                  </a:lnTo>
                  <a:lnTo>
                    <a:pt x="814" y="437"/>
                  </a:lnTo>
                  <a:lnTo>
                    <a:pt x="875" y="431"/>
                  </a:lnTo>
                  <a:lnTo>
                    <a:pt x="936" y="427"/>
                  </a:lnTo>
                  <a:lnTo>
                    <a:pt x="996" y="422"/>
                  </a:lnTo>
                  <a:lnTo>
                    <a:pt x="1057" y="418"/>
                  </a:lnTo>
                  <a:lnTo>
                    <a:pt x="1118" y="415"/>
                  </a:lnTo>
                  <a:lnTo>
                    <a:pt x="1176" y="413"/>
                  </a:lnTo>
                  <a:lnTo>
                    <a:pt x="1235" y="411"/>
                  </a:lnTo>
                  <a:lnTo>
                    <a:pt x="1291" y="410"/>
                  </a:lnTo>
                  <a:lnTo>
                    <a:pt x="1346" y="410"/>
                  </a:lnTo>
                  <a:lnTo>
                    <a:pt x="1399" y="410"/>
                  </a:lnTo>
                  <a:lnTo>
                    <a:pt x="1451" y="413"/>
                  </a:lnTo>
                  <a:lnTo>
                    <a:pt x="1500" y="415"/>
                  </a:lnTo>
                  <a:lnTo>
                    <a:pt x="1546" y="418"/>
                  </a:lnTo>
                  <a:lnTo>
                    <a:pt x="1590" y="423"/>
                  </a:lnTo>
                  <a:lnTo>
                    <a:pt x="1590" y="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2" name="Freeform 32"/>
            <p:cNvSpPr>
              <a:spLocks/>
            </p:cNvSpPr>
            <p:nvPr/>
          </p:nvSpPr>
          <p:spPr bwMode="auto">
            <a:xfrm>
              <a:off x="4171" y="928"/>
              <a:ext cx="65" cy="134"/>
            </a:xfrm>
            <a:custGeom>
              <a:avLst/>
              <a:gdLst/>
              <a:ahLst/>
              <a:cxnLst>
                <a:cxn ang="0">
                  <a:pos x="33" y="665"/>
                </a:cxn>
                <a:cxn ang="0">
                  <a:pos x="29" y="652"/>
                </a:cxn>
                <a:cxn ang="0">
                  <a:pos x="19" y="637"/>
                </a:cxn>
                <a:cxn ang="0">
                  <a:pos x="8" y="618"/>
                </a:cxn>
                <a:cxn ang="0">
                  <a:pos x="1" y="596"/>
                </a:cxn>
                <a:cxn ang="0">
                  <a:pos x="0" y="572"/>
                </a:cxn>
                <a:cxn ang="0">
                  <a:pos x="6" y="548"/>
                </a:cxn>
                <a:cxn ang="0">
                  <a:pos x="17" y="530"/>
                </a:cxn>
                <a:cxn ang="0">
                  <a:pos x="28" y="520"/>
                </a:cxn>
                <a:cxn ang="0">
                  <a:pos x="41" y="509"/>
                </a:cxn>
                <a:cxn ang="0">
                  <a:pos x="59" y="500"/>
                </a:cxn>
                <a:cxn ang="0">
                  <a:pos x="91" y="488"/>
                </a:cxn>
                <a:cxn ang="0">
                  <a:pos x="167" y="471"/>
                </a:cxn>
                <a:cxn ang="0">
                  <a:pos x="246" y="451"/>
                </a:cxn>
                <a:cxn ang="0">
                  <a:pos x="296" y="433"/>
                </a:cxn>
                <a:cxn ang="0">
                  <a:pos x="317" y="420"/>
                </a:cxn>
                <a:cxn ang="0">
                  <a:pos x="324" y="412"/>
                </a:cxn>
                <a:cxn ang="0">
                  <a:pos x="325" y="0"/>
                </a:cxn>
                <a:cxn ang="0">
                  <a:pos x="322" y="8"/>
                </a:cxn>
                <a:cxn ang="0">
                  <a:pos x="311" y="15"/>
                </a:cxn>
                <a:cxn ang="0">
                  <a:pos x="274" y="33"/>
                </a:cxn>
                <a:cxn ang="0">
                  <a:pos x="211" y="51"/>
                </a:cxn>
                <a:cxn ang="0">
                  <a:pos x="117" y="72"/>
                </a:cxn>
                <a:cxn ang="0">
                  <a:pos x="68" y="86"/>
                </a:cxn>
                <a:cxn ang="0">
                  <a:pos x="49" y="96"/>
                </a:cxn>
                <a:cxn ang="0">
                  <a:pos x="34" y="105"/>
                </a:cxn>
                <a:cxn ang="0">
                  <a:pos x="22" y="116"/>
                </a:cxn>
                <a:cxn ang="0">
                  <a:pos x="13" y="127"/>
                </a:cxn>
                <a:cxn ang="0">
                  <a:pos x="3" y="151"/>
                </a:cxn>
                <a:cxn ang="0">
                  <a:pos x="0" y="174"/>
                </a:cxn>
                <a:cxn ang="0">
                  <a:pos x="5" y="196"/>
                </a:cxn>
                <a:cxn ang="0">
                  <a:pos x="14" y="217"/>
                </a:cxn>
                <a:cxn ang="0">
                  <a:pos x="25" y="234"/>
                </a:cxn>
                <a:cxn ang="0">
                  <a:pos x="32" y="248"/>
                </a:cxn>
                <a:cxn ang="0">
                  <a:pos x="34" y="262"/>
                </a:cxn>
              </a:cxnLst>
              <a:rect l="0" t="0" r="r" b="b"/>
              <a:pathLst>
                <a:path w="325" h="672">
                  <a:moveTo>
                    <a:pt x="34" y="672"/>
                  </a:moveTo>
                  <a:lnTo>
                    <a:pt x="33" y="665"/>
                  </a:lnTo>
                  <a:lnTo>
                    <a:pt x="32" y="658"/>
                  </a:lnTo>
                  <a:lnTo>
                    <a:pt x="29" y="652"/>
                  </a:lnTo>
                  <a:lnTo>
                    <a:pt x="25" y="645"/>
                  </a:lnTo>
                  <a:lnTo>
                    <a:pt x="19" y="637"/>
                  </a:lnTo>
                  <a:lnTo>
                    <a:pt x="14" y="628"/>
                  </a:lnTo>
                  <a:lnTo>
                    <a:pt x="8" y="618"/>
                  </a:lnTo>
                  <a:lnTo>
                    <a:pt x="5" y="607"/>
                  </a:lnTo>
                  <a:lnTo>
                    <a:pt x="1" y="596"/>
                  </a:lnTo>
                  <a:lnTo>
                    <a:pt x="0" y="584"/>
                  </a:lnTo>
                  <a:lnTo>
                    <a:pt x="0" y="572"/>
                  </a:lnTo>
                  <a:lnTo>
                    <a:pt x="3" y="559"/>
                  </a:lnTo>
                  <a:lnTo>
                    <a:pt x="6" y="548"/>
                  </a:lnTo>
                  <a:lnTo>
                    <a:pt x="13" y="536"/>
                  </a:lnTo>
                  <a:lnTo>
                    <a:pt x="17" y="530"/>
                  </a:lnTo>
                  <a:lnTo>
                    <a:pt x="22" y="524"/>
                  </a:lnTo>
                  <a:lnTo>
                    <a:pt x="28" y="520"/>
                  </a:lnTo>
                  <a:lnTo>
                    <a:pt x="34" y="514"/>
                  </a:lnTo>
                  <a:lnTo>
                    <a:pt x="41" y="509"/>
                  </a:lnTo>
                  <a:lnTo>
                    <a:pt x="49" y="505"/>
                  </a:lnTo>
                  <a:lnTo>
                    <a:pt x="59" y="500"/>
                  </a:lnTo>
                  <a:lnTo>
                    <a:pt x="68" y="495"/>
                  </a:lnTo>
                  <a:lnTo>
                    <a:pt x="91" y="488"/>
                  </a:lnTo>
                  <a:lnTo>
                    <a:pt x="117" y="481"/>
                  </a:lnTo>
                  <a:lnTo>
                    <a:pt x="167" y="471"/>
                  </a:lnTo>
                  <a:lnTo>
                    <a:pt x="211" y="460"/>
                  </a:lnTo>
                  <a:lnTo>
                    <a:pt x="246" y="451"/>
                  </a:lnTo>
                  <a:lnTo>
                    <a:pt x="274" y="441"/>
                  </a:lnTo>
                  <a:lnTo>
                    <a:pt x="296" y="433"/>
                  </a:lnTo>
                  <a:lnTo>
                    <a:pt x="311" y="425"/>
                  </a:lnTo>
                  <a:lnTo>
                    <a:pt x="317" y="420"/>
                  </a:lnTo>
                  <a:lnTo>
                    <a:pt x="322" y="417"/>
                  </a:lnTo>
                  <a:lnTo>
                    <a:pt x="324" y="412"/>
                  </a:lnTo>
                  <a:lnTo>
                    <a:pt x="325" y="409"/>
                  </a:lnTo>
                  <a:lnTo>
                    <a:pt x="325" y="0"/>
                  </a:lnTo>
                  <a:lnTo>
                    <a:pt x="324" y="3"/>
                  </a:lnTo>
                  <a:lnTo>
                    <a:pt x="322" y="8"/>
                  </a:lnTo>
                  <a:lnTo>
                    <a:pt x="317" y="12"/>
                  </a:lnTo>
                  <a:lnTo>
                    <a:pt x="311" y="15"/>
                  </a:lnTo>
                  <a:lnTo>
                    <a:pt x="296" y="24"/>
                  </a:lnTo>
                  <a:lnTo>
                    <a:pt x="274" y="33"/>
                  </a:lnTo>
                  <a:lnTo>
                    <a:pt x="246" y="42"/>
                  </a:lnTo>
                  <a:lnTo>
                    <a:pt x="211" y="51"/>
                  </a:lnTo>
                  <a:lnTo>
                    <a:pt x="167" y="62"/>
                  </a:lnTo>
                  <a:lnTo>
                    <a:pt x="117" y="72"/>
                  </a:lnTo>
                  <a:lnTo>
                    <a:pt x="91" y="78"/>
                  </a:lnTo>
                  <a:lnTo>
                    <a:pt x="68" y="86"/>
                  </a:lnTo>
                  <a:lnTo>
                    <a:pt x="59" y="91"/>
                  </a:lnTo>
                  <a:lnTo>
                    <a:pt x="49" y="96"/>
                  </a:lnTo>
                  <a:lnTo>
                    <a:pt x="41" y="100"/>
                  </a:lnTo>
                  <a:lnTo>
                    <a:pt x="34" y="105"/>
                  </a:lnTo>
                  <a:lnTo>
                    <a:pt x="28" y="111"/>
                  </a:lnTo>
                  <a:lnTo>
                    <a:pt x="22" y="116"/>
                  </a:lnTo>
                  <a:lnTo>
                    <a:pt x="17" y="121"/>
                  </a:lnTo>
                  <a:lnTo>
                    <a:pt x="13" y="127"/>
                  </a:lnTo>
                  <a:lnTo>
                    <a:pt x="6" y="139"/>
                  </a:lnTo>
                  <a:lnTo>
                    <a:pt x="3" y="151"/>
                  </a:lnTo>
                  <a:lnTo>
                    <a:pt x="0" y="162"/>
                  </a:lnTo>
                  <a:lnTo>
                    <a:pt x="0" y="174"/>
                  </a:lnTo>
                  <a:lnTo>
                    <a:pt x="1" y="186"/>
                  </a:lnTo>
                  <a:lnTo>
                    <a:pt x="5" y="196"/>
                  </a:lnTo>
                  <a:lnTo>
                    <a:pt x="8" y="207"/>
                  </a:lnTo>
                  <a:lnTo>
                    <a:pt x="14" y="217"/>
                  </a:lnTo>
                  <a:lnTo>
                    <a:pt x="19" y="225"/>
                  </a:lnTo>
                  <a:lnTo>
                    <a:pt x="25" y="234"/>
                  </a:lnTo>
                  <a:lnTo>
                    <a:pt x="29" y="241"/>
                  </a:lnTo>
                  <a:lnTo>
                    <a:pt x="32" y="248"/>
                  </a:lnTo>
                  <a:lnTo>
                    <a:pt x="33" y="255"/>
                  </a:lnTo>
                  <a:lnTo>
                    <a:pt x="34" y="262"/>
                  </a:lnTo>
                  <a:lnTo>
                    <a:pt x="34" y="67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3" name="Freeform 33"/>
            <p:cNvSpPr>
              <a:spLocks/>
            </p:cNvSpPr>
            <p:nvPr/>
          </p:nvSpPr>
          <p:spPr bwMode="auto">
            <a:xfrm>
              <a:off x="4110" y="1093"/>
              <a:ext cx="99" cy="122"/>
            </a:xfrm>
            <a:custGeom>
              <a:avLst/>
              <a:gdLst/>
              <a:ahLst/>
              <a:cxnLst>
                <a:cxn ang="0">
                  <a:pos x="0" y="613"/>
                </a:cxn>
                <a:cxn ang="0">
                  <a:pos x="8" y="612"/>
                </a:cxn>
                <a:cxn ang="0">
                  <a:pos x="29" y="607"/>
                </a:cxn>
                <a:cxn ang="0">
                  <a:pos x="43" y="604"/>
                </a:cxn>
                <a:cxn ang="0">
                  <a:pos x="58" y="599"/>
                </a:cxn>
                <a:cxn ang="0">
                  <a:pos x="74" y="593"/>
                </a:cxn>
                <a:cxn ang="0">
                  <a:pos x="91" y="587"/>
                </a:cxn>
                <a:cxn ang="0">
                  <a:pos x="107" y="580"/>
                </a:cxn>
                <a:cxn ang="0">
                  <a:pos x="122" y="572"/>
                </a:cxn>
                <a:cxn ang="0">
                  <a:pos x="136" y="563"/>
                </a:cxn>
                <a:cxn ang="0">
                  <a:pos x="147" y="554"/>
                </a:cxn>
                <a:cxn ang="0">
                  <a:pos x="151" y="548"/>
                </a:cxn>
                <a:cxn ang="0">
                  <a:pos x="156" y="543"/>
                </a:cxn>
                <a:cxn ang="0">
                  <a:pos x="158" y="537"/>
                </a:cxn>
                <a:cxn ang="0">
                  <a:pos x="161" y="530"/>
                </a:cxn>
                <a:cxn ang="0">
                  <a:pos x="162" y="524"/>
                </a:cxn>
                <a:cxn ang="0">
                  <a:pos x="162" y="517"/>
                </a:cxn>
                <a:cxn ang="0">
                  <a:pos x="161" y="510"/>
                </a:cxn>
                <a:cxn ang="0">
                  <a:pos x="158" y="503"/>
                </a:cxn>
                <a:cxn ang="0">
                  <a:pos x="208" y="489"/>
                </a:cxn>
                <a:cxn ang="0">
                  <a:pos x="252" y="475"/>
                </a:cxn>
                <a:cxn ang="0">
                  <a:pos x="293" y="462"/>
                </a:cxn>
                <a:cxn ang="0">
                  <a:pos x="332" y="450"/>
                </a:cxn>
                <a:cxn ang="0">
                  <a:pos x="371" y="438"/>
                </a:cxn>
                <a:cxn ang="0">
                  <a:pos x="410" y="426"/>
                </a:cxn>
                <a:cxn ang="0">
                  <a:pos x="450" y="417"/>
                </a:cxn>
                <a:cxn ang="0">
                  <a:pos x="495" y="409"/>
                </a:cxn>
                <a:cxn ang="0">
                  <a:pos x="495" y="0"/>
                </a:cxn>
                <a:cxn ang="0">
                  <a:pos x="450" y="8"/>
                </a:cxn>
                <a:cxn ang="0">
                  <a:pos x="410" y="17"/>
                </a:cxn>
                <a:cxn ang="0">
                  <a:pos x="371" y="29"/>
                </a:cxn>
                <a:cxn ang="0">
                  <a:pos x="332" y="41"/>
                </a:cxn>
                <a:cxn ang="0">
                  <a:pos x="293" y="54"/>
                </a:cxn>
                <a:cxn ang="0">
                  <a:pos x="252" y="67"/>
                </a:cxn>
                <a:cxn ang="0">
                  <a:pos x="208" y="81"/>
                </a:cxn>
                <a:cxn ang="0">
                  <a:pos x="158" y="95"/>
                </a:cxn>
                <a:cxn ang="0">
                  <a:pos x="161" y="102"/>
                </a:cxn>
                <a:cxn ang="0">
                  <a:pos x="162" y="109"/>
                </a:cxn>
                <a:cxn ang="0">
                  <a:pos x="162" y="116"/>
                </a:cxn>
                <a:cxn ang="0">
                  <a:pos x="161" y="121"/>
                </a:cxn>
                <a:cxn ang="0">
                  <a:pos x="158" y="127"/>
                </a:cxn>
                <a:cxn ang="0">
                  <a:pos x="156" y="133"/>
                </a:cxn>
                <a:cxn ang="0">
                  <a:pos x="151" y="139"/>
                </a:cxn>
                <a:cxn ang="0">
                  <a:pos x="147" y="145"/>
                </a:cxn>
                <a:cxn ang="0">
                  <a:pos x="136" y="154"/>
                </a:cxn>
                <a:cxn ang="0">
                  <a:pos x="122" y="163"/>
                </a:cxn>
                <a:cxn ang="0">
                  <a:pos x="107" y="172"/>
                </a:cxn>
                <a:cxn ang="0">
                  <a:pos x="91" y="179"/>
                </a:cxn>
                <a:cxn ang="0">
                  <a:pos x="74" y="184"/>
                </a:cxn>
                <a:cxn ang="0">
                  <a:pos x="58" y="190"/>
                </a:cxn>
                <a:cxn ang="0">
                  <a:pos x="43" y="194"/>
                </a:cxn>
                <a:cxn ang="0">
                  <a:pos x="29" y="197"/>
                </a:cxn>
                <a:cxn ang="0">
                  <a:pos x="8" y="202"/>
                </a:cxn>
                <a:cxn ang="0">
                  <a:pos x="0" y="204"/>
                </a:cxn>
                <a:cxn ang="0">
                  <a:pos x="0" y="613"/>
                </a:cxn>
              </a:cxnLst>
              <a:rect l="0" t="0" r="r" b="b"/>
              <a:pathLst>
                <a:path w="495" h="613">
                  <a:moveTo>
                    <a:pt x="0" y="613"/>
                  </a:moveTo>
                  <a:lnTo>
                    <a:pt x="8" y="612"/>
                  </a:lnTo>
                  <a:lnTo>
                    <a:pt x="29" y="607"/>
                  </a:lnTo>
                  <a:lnTo>
                    <a:pt x="43" y="604"/>
                  </a:lnTo>
                  <a:lnTo>
                    <a:pt x="58" y="599"/>
                  </a:lnTo>
                  <a:lnTo>
                    <a:pt x="74" y="593"/>
                  </a:lnTo>
                  <a:lnTo>
                    <a:pt x="91" y="587"/>
                  </a:lnTo>
                  <a:lnTo>
                    <a:pt x="107" y="580"/>
                  </a:lnTo>
                  <a:lnTo>
                    <a:pt x="122" y="572"/>
                  </a:lnTo>
                  <a:lnTo>
                    <a:pt x="136" y="563"/>
                  </a:lnTo>
                  <a:lnTo>
                    <a:pt x="147" y="554"/>
                  </a:lnTo>
                  <a:lnTo>
                    <a:pt x="151" y="548"/>
                  </a:lnTo>
                  <a:lnTo>
                    <a:pt x="156" y="543"/>
                  </a:lnTo>
                  <a:lnTo>
                    <a:pt x="158" y="537"/>
                  </a:lnTo>
                  <a:lnTo>
                    <a:pt x="161" y="530"/>
                  </a:lnTo>
                  <a:lnTo>
                    <a:pt x="162" y="524"/>
                  </a:lnTo>
                  <a:lnTo>
                    <a:pt x="162" y="517"/>
                  </a:lnTo>
                  <a:lnTo>
                    <a:pt x="161" y="510"/>
                  </a:lnTo>
                  <a:lnTo>
                    <a:pt x="158" y="503"/>
                  </a:lnTo>
                  <a:lnTo>
                    <a:pt x="208" y="489"/>
                  </a:lnTo>
                  <a:lnTo>
                    <a:pt x="252" y="475"/>
                  </a:lnTo>
                  <a:lnTo>
                    <a:pt x="293" y="462"/>
                  </a:lnTo>
                  <a:lnTo>
                    <a:pt x="332" y="450"/>
                  </a:lnTo>
                  <a:lnTo>
                    <a:pt x="371" y="438"/>
                  </a:lnTo>
                  <a:lnTo>
                    <a:pt x="410" y="426"/>
                  </a:lnTo>
                  <a:lnTo>
                    <a:pt x="450" y="417"/>
                  </a:lnTo>
                  <a:lnTo>
                    <a:pt x="495" y="409"/>
                  </a:lnTo>
                  <a:lnTo>
                    <a:pt x="495" y="0"/>
                  </a:lnTo>
                  <a:lnTo>
                    <a:pt x="450" y="8"/>
                  </a:lnTo>
                  <a:lnTo>
                    <a:pt x="410" y="17"/>
                  </a:lnTo>
                  <a:lnTo>
                    <a:pt x="371" y="29"/>
                  </a:lnTo>
                  <a:lnTo>
                    <a:pt x="332" y="41"/>
                  </a:lnTo>
                  <a:lnTo>
                    <a:pt x="293" y="54"/>
                  </a:lnTo>
                  <a:lnTo>
                    <a:pt x="252" y="67"/>
                  </a:lnTo>
                  <a:lnTo>
                    <a:pt x="208" y="81"/>
                  </a:lnTo>
                  <a:lnTo>
                    <a:pt x="158" y="95"/>
                  </a:lnTo>
                  <a:lnTo>
                    <a:pt x="161" y="102"/>
                  </a:lnTo>
                  <a:lnTo>
                    <a:pt x="162" y="109"/>
                  </a:lnTo>
                  <a:lnTo>
                    <a:pt x="162" y="116"/>
                  </a:lnTo>
                  <a:lnTo>
                    <a:pt x="161" y="121"/>
                  </a:lnTo>
                  <a:lnTo>
                    <a:pt x="158" y="127"/>
                  </a:lnTo>
                  <a:lnTo>
                    <a:pt x="156" y="133"/>
                  </a:lnTo>
                  <a:lnTo>
                    <a:pt x="151" y="139"/>
                  </a:lnTo>
                  <a:lnTo>
                    <a:pt x="147" y="145"/>
                  </a:lnTo>
                  <a:lnTo>
                    <a:pt x="136" y="154"/>
                  </a:lnTo>
                  <a:lnTo>
                    <a:pt x="122" y="163"/>
                  </a:lnTo>
                  <a:lnTo>
                    <a:pt x="107" y="172"/>
                  </a:lnTo>
                  <a:lnTo>
                    <a:pt x="91" y="179"/>
                  </a:lnTo>
                  <a:lnTo>
                    <a:pt x="74" y="184"/>
                  </a:lnTo>
                  <a:lnTo>
                    <a:pt x="58" y="190"/>
                  </a:lnTo>
                  <a:lnTo>
                    <a:pt x="43" y="194"/>
                  </a:lnTo>
                  <a:lnTo>
                    <a:pt x="29" y="197"/>
                  </a:lnTo>
                  <a:lnTo>
                    <a:pt x="8" y="202"/>
                  </a:lnTo>
                  <a:lnTo>
                    <a:pt x="0" y="204"/>
                  </a:lnTo>
                  <a:lnTo>
                    <a:pt x="0" y="61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4" name="Freeform 34"/>
            <p:cNvSpPr>
              <a:spLocks/>
            </p:cNvSpPr>
            <p:nvPr/>
          </p:nvSpPr>
          <p:spPr bwMode="auto">
            <a:xfrm>
              <a:off x="1793" y="1882"/>
              <a:ext cx="217" cy="101"/>
            </a:xfrm>
            <a:custGeom>
              <a:avLst/>
              <a:gdLst/>
              <a:ahLst/>
              <a:cxnLst>
                <a:cxn ang="0">
                  <a:pos x="1083" y="92"/>
                </a:cxn>
                <a:cxn ang="0">
                  <a:pos x="660" y="55"/>
                </a:cxn>
                <a:cxn ang="0">
                  <a:pos x="0" y="0"/>
                </a:cxn>
                <a:cxn ang="0">
                  <a:pos x="0" y="409"/>
                </a:cxn>
                <a:cxn ang="0">
                  <a:pos x="660" y="467"/>
                </a:cxn>
                <a:cxn ang="0">
                  <a:pos x="1083" y="505"/>
                </a:cxn>
                <a:cxn ang="0">
                  <a:pos x="1083" y="92"/>
                </a:cxn>
              </a:cxnLst>
              <a:rect l="0" t="0" r="r" b="b"/>
              <a:pathLst>
                <a:path w="1083" h="505">
                  <a:moveTo>
                    <a:pt x="1083" y="92"/>
                  </a:moveTo>
                  <a:lnTo>
                    <a:pt x="660" y="55"/>
                  </a:lnTo>
                  <a:lnTo>
                    <a:pt x="0" y="0"/>
                  </a:lnTo>
                  <a:lnTo>
                    <a:pt x="0" y="409"/>
                  </a:lnTo>
                  <a:lnTo>
                    <a:pt x="660" y="467"/>
                  </a:lnTo>
                  <a:lnTo>
                    <a:pt x="1083" y="505"/>
                  </a:lnTo>
                  <a:lnTo>
                    <a:pt x="1083" y="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5" name="Freeform 35"/>
            <p:cNvSpPr>
              <a:spLocks/>
            </p:cNvSpPr>
            <p:nvPr/>
          </p:nvSpPr>
          <p:spPr bwMode="auto">
            <a:xfrm>
              <a:off x="2028" y="1862"/>
              <a:ext cx="109" cy="89"/>
            </a:xfrm>
            <a:custGeom>
              <a:avLst/>
              <a:gdLst/>
              <a:ahLst/>
              <a:cxnLst>
                <a:cxn ang="0">
                  <a:pos x="548" y="29"/>
                </a:cxn>
                <a:cxn ang="0">
                  <a:pos x="0" y="0"/>
                </a:cxn>
                <a:cxn ang="0">
                  <a:pos x="0" y="409"/>
                </a:cxn>
                <a:cxn ang="0">
                  <a:pos x="548" y="438"/>
                </a:cxn>
                <a:cxn ang="0">
                  <a:pos x="548" y="29"/>
                </a:cxn>
              </a:cxnLst>
              <a:rect l="0" t="0" r="r" b="b"/>
              <a:pathLst>
                <a:path w="548" h="438">
                  <a:moveTo>
                    <a:pt x="548" y="29"/>
                  </a:moveTo>
                  <a:lnTo>
                    <a:pt x="0" y="0"/>
                  </a:lnTo>
                  <a:lnTo>
                    <a:pt x="0" y="409"/>
                  </a:lnTo>
                  <a:lnTo>
                    <a:pt x="548" y="438"/>
                  </a:lnTo>
                  <a:lnTo>
                    <a:pt x="548" y="2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6" name="Freeform 36"/>
            <p:cNvSpPr>
              <a:spLocks/>
            </p:cNvSpPr>
            <p:nvPr/>
          </p:nvSpPr>
          <p:spPr bwMode="auto">
            <a:xfrm>
              <a:off x="2318" y="2123"/>
              <a:ext cx="38" cy="101"/>
            </a:xfrm>
            <a:custGeom>
              <a:avLst/>
              <a:gdLst/>
              <a:ahLst/>
              <a:cxnLst>
                <a:cxn ang="0">
                  <a:pos x="187" y="0"/>
                </a:cxn>
                <a:cxn ang="0">
                  <a:pos x="0" y="92"/>
                </a:cxn>
                <a:cxn ang="0">
                  <a:pos x="0" y="501"/>
                </a:cxn>
                <a:cxn ang="0">
                  <a:pos x="187" y="409"/>
                </a:cxn>
                <a:cxn ang="0">
                  <a:pos x="187" y="0"/>
                </a:cxn>
              </a:cxnLst>
              <a:rect l="0" t="0" r="r" b="b"/>
              <a:pathLst>
                <a:path w="187" h="501">
                  <a:moveTo>
                    <a:pt x="187" y="0"/>
                  </a:moveTo>
                  <a:lnTo>
                    <a:pt x="0" y="92"/>
                  </a:lnTo>
                  <a:lnTo>
                    <a:pt x="0" y="501"/>
                  </a:lnTo>
                  <a:lnTo>
                    <a:pt x="187" y="409"/>
                  </a:lnTo>
                  <a:lnTo>
                    <a:pt x="18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7" name="Freeform 37"/>
            <p:cNvSpPr>
              <a:spLocks/>
            </p:cNvSpPr>
            <p:nvPr/>
          </p:nvSpPr>
          <p:spPr bwMode="auto">
            <a:xfrm>
              <a:off x="2398" y="2047"/>
              <a:ext cx="99" cy="89"/>
            </a:xfrm>
            <a:custGeom>
              <a:avLst/>
              <a:gdLst/>
              <a:ahLst/>
              <a:cxnLst>
                <a:cxn ang="0">
                  <a:pos x="487" y="415"/>
                </a:cxn>
                <a:cxn ang="0">
                  <a:pos x="457" y="411"/>
                </a:cxn>
                <a:cxn ang="0">
                  <a:pos x="426" y="410"/>
                </a:cxn>
                <a:cxn ang="0">
                  <a:pos x="398" y="409"/>
                </a:cxn>
                <a:cxn ang="0">
                  <a:pos x="372" y="409"/>
                </a:cxn>
                <a:cxn ang="0">
                  <a:pos x="320" y="411"/>
                </a:cxn>
                <a:cxn ang="0">
                  <a:pos x="262" y="415"/>
                </a:cxn>
                <a:cxn ang="0">
                  <a:pos x="200" y="420"/>
                </a:cxn>
                <a:cxn ang="0">
                  <a:pos x="139" y="426"/>
                </a:cxn>
                <a:cxn ang="0">
                  <a:pos x="85" y="431"/>
                </a:cxn>
                <a:cxn ang="0">
                  <a:pos x="41" y="436"/>
                </a:cxn>
                <a:cxn ang="0">
                  <a:pos x="11" y="440"/>
                </a:cxn>
                <a:cxn ang="0">
                  <a:pos x="0" y="442"/>
                </a:cxn>
                <a:cxn ang="0">
                  <a:pos x="0" y="32"/>
                </a:cxn>
                <a:cxn ang="0">
                  <a:pos x="11" y="31"/>
                </a:cxn>
                <a:cxn ang="0">
                  <a:pos x="41" y="27"/>
                </a:cxn>
                <a:cxn ang="0">
                  <a:pos x="85" y="23"/>
                </a:cxn>
                <a:cxn ang="0">
                  <a:pos x="139" y="17"/>
                </a:cxn>
                <a:cxn ang="0">
                  <a:pos x="200" y="11"/>
                </a:cxn>
                <a:cxn ang="0">
                  <a:pos x="262" y="6"/>
                </a:cxn>
                <a:cxn ang="0">
                  <a:pos x="320" y="2"/>
                </a:cxn>
                <a:cxn ang="0">
                  <a:pos x="372" y="0"/>
                </a:cxn>
                <a:cxn ang="0">
                  <a:pos x="398" y="0"/>
                </a:cxn>
                <a:cxn ang="0">
                  <a:pos x="426" y="2"/>
                </a:cxn>
                <a:cxn ang="0">
                  <a:pos x="457" y="3"/>
                </a:cxn>
                <a:cxn ang="0">
                  <a:pos x="487" y="6"/>
                </a:cxn>
                <a:cxn ang="0">
                  <a:pos x="487" y="415"/>
                </a:cxn>
              </a:cxnLst>
              <a:rect l="0" t="0" r="r" b="b"/>
              <a:pathLst>
                <a:path w="487" h="442">
                  <a:moveTo>
                    <a:pt x="487" y="415"/>
                  </a:moveTo>
                  <a:lnTo>
                    <a:pt x="457" y="411"/>
                  </a:lnTo>
                  <a:lnTo>
                    <a:pt x="426" y="410"/>
                  </a:lnTo>
                  <a:lnTo>
                    <a:pt x="398" y="409"/>
                  </a:lnTo>
                  <a:lnTo>
                    <a:pt x="372" y="409"/>
                  </a:lnTo>
                  <a:lnTo>
                    <a:pt x="320" y="411"/>
                  </a:lnTo>
                  <a:lnTo>
                    <a:pt x="262" y="415"/>
                  </a:lnTo>
                  <a:lnTo>
                    <a:pt x="200" y="420"/>
                  </a:lnTo>
                  <a:lnTo>
                    <a:pt x="139" y="426"/>
                  </a:lnTo>
                  <a:lnTo>
                    <a:pt x="85" y="431"/>
                  </a:lnTo>
                  <a:lnTo>
                    <a:pt x="41" y="436"/>
                  </a:lnTo>
                  <a:lnTo>
                    <a:pt x="11" y="440"/>
                  </a:lnTo>
                  <a:lnTo>
                    <a:pt x="0" y="442"/>
                  </a:lnTo>
                  <a:lnTo>
                    <a:pt x="0" y="32"/>
                  </a:lnTo>
                  <a:lnTo>
                    <a:pt x="11" y="31"/>
                  </a:lnTo>
                  <a:lnTo>
                    <a:pt x="41" y="27"/>
                  </a:lnTo>
                  <a:lnTo>
                    <a:pt x="85" y="23"/>
                  </a:lnTo>
                  <a:lnTo>
                    <a:pt x="139" y="17"/>
                  </a:lnTo>
                  <a:lnTo>
                    <a:pt x="200" y="11"/>
                  </a:lnTo>
                  <a:lnTo>
                    <a:pt x="262" y="6"/>
                  </a:lnTo>
                  <a:lnTo>
                    <a:pt x="320" y="2"/>
                  </a:lnTo>
                  <a:lnTo>
                    <a:pt x="372" y="0"/>
                  </a:lnTo>
                  <a:lnTo>
                    <a:pt x="398" y="0"/>
                  </a:lnTo>
                  <a:lnTo>
                    <a:pt x="426" y="2"/>
                  </a:lnTo>
                  <a:lnTo>
                    <a:pt x="457" y="3"/>
                  </a:lnTo>
                  <a:lnTo>
                    <a:pt x="487" y="6"/>
                  </a:lnTo>
                  <a:lnTo>
                    <a:pt x="487"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78" name="Rectangle 38"/>
            <p:cNvSpPr>
              <a:spLocks noChangeArrowheads="1"/>
            </p:cNvSpPr>
            <p:nvPr/>
          </p:nvSpPr>
          <p:spPr bwMode="auto">
            <a:xfrm>
              <a:off x="2758" y="2443"/>
              <a:ext cx="93" cy="82"/>
            </a:xfrm>
            <a:prstGeom prst="rect">
              <a:avLst/>
            </a:pr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miter lim="800000"/>
              <a:headEnd/>
              <a:tailEnd/>
            </a:ln>
          </p:spPr>
          <p:txBody>
            <a:bodyPr/>
            <a:lstStyle/>
            <a:p>
              <a:pPr>
                <a:defRPr/>
              </a:pPr>
              <a:endParaRPr lang="en-US" dirty="0"/>
            </a:p>
          </p:txBody>
        </p:sp>
        <p:sp>
          <p:nvSpPr>
            <p:cNvPr id="1597479" name="Freeform 39"/>
            <p:cNvSpPr>
              <a:spLocks/>
            </p:cNvSpPr>
            <p:nvPr/>
          </p:nvSpPr>
          <p:spPr bwMode="auto">
            <a:xfrm>
              <a:off x="3239" y="2030"/>
              <a:ext cx="168" cy="103"/>
            </a:xfrm>
            <a:custGeom>
              <a:avLst/>
              <a:gdLst/>
              <a:ahLst/>
              <a:cxnLst>
                <a:cxn ang="0">
                  <a:pos x="839" y="518"/>
                </a:cxn>
                <a:cxn ang="0">
                  <a:pos x="780" y="500"/>
                </a:cxn>
                <a:cxn ang="0">
                  <a:pos x="719" y="484"/>
                </a:cxn>
                <a:cxn ang="0">
                  <a:pos x="657" y="470"/>
                </a:cxn>
                <a:cxn ang="0">
                  <a:pos x="594" y="457"/>
                </a:cxn>
                <a:cxn ang="0">
                  <a:pos x="531" y="446"/>
                </a:cxn>
                <a:cxn ang="0">
                  <a:pos x="468" y="436"/>
                </a:cxn>
                <a:cxn ang="0">
                  <a:pos x="406" y="429"/>
                </a:cxn>
                <a:cxn ang="0">
                  <a:pos x="347" y="422"/>
                </a:cxn>
                <a:cxn ang="0">
                  <a:pos x="290" y="416"/>
                </a:cxn>
                <a:cxn ang="0">
                  <a:pos x="235" y="412"/>
                </a:cxn>
                <a:cxn ang="0">
                  <a:pos x="183" y="410"/>
                </a:cxn>
                <a:cxn ang="0">
                  <a:pos x="135" y="409"/>
                </a:cxn>
                <a:cxn ang="0">
                  <a:pos x="93" y="409"/>
                </a:cxn>
                <a:cxn ang="0">
                  <a:pos x="56" y="410"/>
                </a:cxn>
                <a:cxn ang="0">
                  <a:pos x="24" y="412"/>
                </a:cxn>
                <a:cxn ang="0">
                  <a:pos x="0" y="416"/>
                </a:cxn>
                <a:cxn ang="0">
                  <a:pos x="0" y="7"/>
                </a:cxn>
                <a:cxn ang="0">
                  <a:pos x="24" y="4"/>
                </a:cxn>
                <a:cxn ang="0">
                  <a:pos x="56" y="1"/>
                </a:cxn>
                <a:cxn ang="0">
                  <a:pos x="93" y="0"/>
                </a:cxn>
                <a:cxn ang="0">
                  <a:pos x="135" y="0"/>
                </a:cxn>
                <a:cxn ang="0">
                  <a:pos x="183" y="1"/>
                </a:cxn>
                <a:cxn ang="0">
                  <a:pos x="235" y="4"/>
                </a:cxn>
                <a:cxn ang="0">
                  <a:pos x="290" y="7"/>
                </a:cxn>
                <a:cxn ang="0">
                  <a:pos x="347" y="13"/>
                </a:cxn>
                <a:cxn ang="0">
                  <a:pos x="406" y="19"/>
                </a:cxn>
                <a:cxn ang="0">
                  <a:pos x="468" y="27"/>
                </a:cxn>
                <a:cxn ang="0">
                  <a:pos x="531" y="37"/>
                </a:cxn>
                <a:cxn ang="0">
                  <a:pos x="594" y="48"/>
                </a:cxn>
                <a:cxn ang="0">
                  <a:pos x="657" y="61"/>
                </a:cxn>
                <a:cxn ang="0">
                  <a:pos x="719" y="75"/>
                </a:cxn>
                <a:cxn ang="0">
                  <a:pos x="780" y="91"/>
                </a:cxn>
                <a:cxn ang="0">
                  <a:pos x="839" y="109"/>
                </a:cxn>
                <a:cxn ang="0">
                  <a:pos x="839" y="518"/>
                </a:cxn>
              </a:cxnLst>
              <a:rect l="0" t="0" r="r" b="b"/>
              <a:pathLst>
                <a:path w="839" h="518">
                  <a:moveTo>
                    <a:pt x="839" y="518"/>
                  </a:moveTo>
                  <a:lnTo>
                    <a:pt x="780" y="500"/>
                  </a:lnTo>
                  <a:lnTo>
                    <a:pt x="719" y="484"/>
                  </a:lnTo>
                  <a:lnTo>
                    <a:pt x="657" y="470"/>
                  </a:lnTo>
                  <a:lnTo>
                    <a:pt x="594" y="457"/>
                  </a:lnTo>
                  <a:lnTo>
                    <a:pt x="531" y="446"/>
                  </a:lnTo>
                  <a:lnTo>
                    <a:pt x="468" y="436"/>
                  </a:lnTo>
                  <a:lnTo>
                    <a:pt x="406" y="429"/>
                  </a:lnTo>
                  <a:lnTo>
                    <a:pt x="347" y="422"/>
                  </a:lnTo>
                  <a:lnTo>
                    <a:pt x="290" y="416"/>
                  </a:lnTo>
                  <a:lnTo>
                    <a:pt x="235" y="412"/>
                  </a:lnTo>
                  <a:lnTo>
                    <a:pt x="183" y="410"/>
                  </a:lnTo>
                  <a:lnTo>
                    <a:pt x="135" y="409"/>
                  </a:lnTo>
                  <a:lnTo>
                    <a:pt x="93" y="409"/>
                  </a:lnTo>
                  <a:lnTo>
                    <a:pt x="56" y="410"/>
                  </a:lnTo>
                  <a:lnTo>
                    <a:pt x="24" y="412"/>
                  </a:lnTo>
                  <a:lnTo>
                    <a:pt x="0" y="416"/>
                  </a:lnTo>
                  <a:lnTo>
                    <a:pt x="0" y="7"/>
                  </a:lnTo>
                  <a:lnTo>
                    <a:pt x="24" y="4"/>
                  </a:lnTo>
                  <a:lnTo>
                    <a:pt x="56" y="1"/>
                  </a:lnTo>
                  <a:lnTo>
                    <a:pt x="93" y="0"/>
                  </a:lnTo>
                  <a:lnTo>
                    <a:pt x="135" y="0"/>
                  </a:lnTo>
                  <a:lnTo>
                    <a:pt x="183" y="1"/>
                  </a:lnTo>
                  <a:lnTo>
                    <a:pt x="235" y="4"/>
                  </a:lnTo>
                  <a:lnTo>
                    <a:pt x="290" y="7"/>
                  </a:lnTo>
                  <a:lnTo>
                    <a:pt x="347" y="13"/>
                  </a:lnTo>
                  <a:lnTo>
                    <a:pt x="406" y="19"/>
                  </a:lnTo>
                  <a:lnTo>
                    <a:pt x="468" y="27"/>
                  </a:lnTo>
                  <a:lnTo>
                    <a:pt x="531" y="37"/>
                  </a:lnTo>
                  <a:lnTo>
                    <a:pt x="594" y="48"/>
                  </a:lnTo>
                  <a:lnTo>
                    <a:pt x="657" y="61"/>
                  </a:lnTo>
                  <a:lnTo>
                    <a:pt x="719" y="75"/>
                  </a:lnTo>
                  <a:lnTo>
                    <a:pt x="780" y="91"/>
                  </a:lnTo>
                  <a:lnTo>
                    <a:pt x="839" y="109"/>
                  </a:lnTo>
                  <a:lnTo>
                    <a:pt x="839" y="51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0" name="Freeform 40"/>
            <p:cNvSpPr>
              <a:spLocks/>
            </p:cNvSpPr>
            <p:nvPr/>
          </p:nvSpPr>
          <p:spPr bwMode="auto">
            <a:xfrm>
              <a:off x="3523" y="2051"/>
              <a:ext cx="63" cy="105"/>
            </a:xfrm>
            <a:custGeom>
              <a:avLst/>
              <a:gdLst/>
              <a:ahLst/>
              <a:cxnLst>
                <a:cxn ang="0">
                  <a:pos x="308" y="519"/>
                </a:cxn>
                <a:cxn ang="0">
                  <a:pos x="287" y="504"/>
                </a:cxn>
                <a:cxn ang="0">
                  <a:pos x="266" y="489"/>
                </a:cxn>
                <a:cxn ang="0">
                  <a:pos x="246" y="476"/>
                </a:cxn>
                <a:cxn ang="0">
                  <a:pos x="225" y="464"/>
                </a:cxn>
                <a:cxn ang="0">
                  <a:pos x="205" y="454"/>
                </a:cxn>
                <a:cxn ang="0">
                  <a:pos x="185" y="444"/>
                </a:cxn>
                <a:cxn ang="0">
                  <a:pos x="165" y="436"/>
                </a:cxn>
                <a:cxn ang="0">
                  <a:pos x="147" y="429"/>
                </a:cxn>
                <a:cxn ang="0">
                  <a:pos x="127" y="423"/>
                </a:cxn>
                <a:cxn ang="0">
                  <a:pos x="108" y="419"/>
                </a:cxn>
                <a:cxn ang="0">
                  <a:pos x="90" y="415"/>
                </a:cxn>
                <a:cxn ang="0">
                  <a:pos x="71" y="413"/>
                </a:cxn>
                <a:cxn ang="0">
                  <a:pos x="53" y="410"/>
                </a:cxn>
                <a:cxn ang="0">
                  <a:pos x="35" y="409"/>
                </a:cxn>
                <a:cxn ang="0">
                  <a:pos x="17" y="409"/>
                </a:cxn>
                <a:cxn ang="0">
                  <a:pos x="0" y="410"/>
                </a:cxn>
                <a:cxn ang="0">
                  <a:pos x="0" y="2"/>
                </a:cxn>
                <a:cxn ang="0">
                  <a:pos x="17" y="0"/>
                </a:cxn>
                <a:cxn ang="0">
                  <a:pos x="35" y="0"/>
                </a:cxn>
                <a:cxn ang="0">
                  <a:pos x="53" y="2"/>
                </a:cxn>
                <a:cxn ang="0">
                  <a:pos x="71" y="3"/>
                </a:cxn>
                <a:cxn ang="0">
                  <a:pos x="90" y="6"/>
                </a:cxn>
                <a:cxn ang="0">
                  <a:pos x="108" y="10"/>
                </a:cxn>
                <a:cxn ang="0">
                  <a:pos x="127" y="14"/>
                </a:cxn>
                <a:cxn ang="0">
                  <a:pos x="147" y="20"/>
                </a:cxn>
                <a:cxn ang="0">
                  <a:pos x="165" y="27"/>
                </a:cxn>
                <a:cxn ang="0">
                  <a:pos x="185" y="35"/>
                </a:cxn>
                <a:cxn ang="0">
                  <a:pos x="205" y="45"/>
                </a:cxn>
                <a:cxn ang="0">
                  <a:pos x="225" y="55"/>
                </a:cxn>
                <a:cxn ang="0">
                  <a:pos x="246" y="67"/>
                </a:cxn>
                <a:cxn ang="0">
                  <a:pos x="266" y="80"/>
                </a:cxn>
                <a:cxn ang="0">
                  <a:pos x="287" y="95"/>
                </a:cxn>
                <a:cxn ang="0">
                  <a:pos x="308" y="110"/>
                </a:cxn>
                <a:cxn ang="0">
                  <a:pos x="308" y="519"/>
                </a:cxn>
              </a:cxnLst>
              <a:rect l="0" t="0" r="r" b="b"/>
              <a:pathLst>
                <a:path w="308" h="519">
                  <a:moveTo>
                    <a:pt x="308" y="519"/>
                  </a:moveTo>
                  <a:lnTo>
                    <a:pt x="287" y="504"/>
                  </a:lnTo>
                  <a:lnTo>
                    <a:pt x="266" y="489"/>
                  </a:lnTo>
                  <a:lnTo>
                    <a:pt x="246" y="476"/>
                  </a:lnTo>
                  <a:lnTo>
                    <a:pt x="225" y="464"/>
                  </a:lnTo>
                  <a:lnTo>
                    <a:pt x="205" y="454"/>
                  </a:lnTo>
                  <a:lnTo>
                    <a:pt x="185" y="444"/>
                  </a:lnTo>
                  <a:lnTo>
                    <a:pt x="165" y="436"/>
                  </a:lnTo>
                  <a:lnTo>
                    <a:pt x="147" y="429"/>
                  </a:lnTo>
                  <a:lnTo>
                    <a:pt x="127" y="423"/>
                  </a:lnTo>
                  <a:lnTo>
                    <a:pt x="108" y="419"/>
                  </a:lnTo>
                  <a:lnTo>
                    <a:pt x="90" y="415"/>
                  </a:lnTo>
                  <a:lnTo>
                    <a:pt x="71" y="413"/>
                  </a:lnTo>
                  <a:lnTo>
                    <a:pt x="53" y="410"/>
                  </a:lnTo>
                  <a:lnTo>
                    <a:pt x="35" y="409"/>
                  </a:lnTo>
                  <a:lnTo>
                    <a:pt x="17" y="409"/>
                  </a:lnTo>
                  <a:lnTo>
                    <a:pt x="0" y="410"/>
                  </a:lnTo>
                  <a:lnTo>
                    <a:pt x="0" y="2"/>
                  </a:lnTo>
                  <a:lnTo>
                    <a:pt x="17" y="0"/>
                  </a:lnTo>
                  <a:lnTo>
                    <a:pt x="35" y="0"/>
                  </a:lnTo>
                  <a:lnTo>
                    <a:pt x="53" y="2"/>
                  </a:lnTo>
                  <a:lnTo>
                    <a:pt x="71" y="3"/>
                  </a:lnTo>
                  <a:lnTo>
                    <a:pt x="90" y="6"/>
                  </a:lnTo>
                  <a:lnTo>
                    <a:pt x="108" y="10"/>
                  </a:lnTo>
                  <a:lnTo>
                    <a:pt x="127" y="14"/>
                  </a:lnTo>
                  <a:lnTo>
                    <a:pt x="147" y="20"/>
                  </a:lnTo>
                  <a:lnTo>
                    <a:pt x="165" y="27"/>
                  </a:lnTo>
                  <a:lnTo>
                    <a:pt x="185" y="35"/>
                  </a:lnTo>
                  <a:lnTo>
                    <a:pt x="205" y="45"/>
                  </a:lnTo>
                  <a:lnTo>
                    <a:pt x="225" y="55"/>
                  </a:lnTo>
                  <a:lnTo>
                    <a:pt x="246" y="67"/>
                  </a:lnTo>
                  <a:lnTo>
                    <a:pt x="266" y="80"/>
                  </a:lnTo>
                  <a:lnTo>
                    <a:pt x="287" y="95"/>
                  </a:lnTo>
                  <a:lnTo>
                    <a:pt x="308" y="110"/>
                  </a:lnTo>
                  <a:lnTo>
                    <a:pt x="308" y="5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1" name="Freeform 41"/>
            <p:cNvSpPr>
              <a:spLocks/>
            </p:cNvSpPr>
            <p:nvPr/>
          </p:nvSpPr>
          <p:spPr bwMode="auto">
            <a:xfrm>
              <a:off x="3908" y="1956"/>
              <a:ext cx="55" cy="99"/>
            </a:xfrm>
            <a:custGeom>
              <a:avLst/>
              <a:gdLst/>
              <a:ahLst/>
              <a:cxnLst>
                <a:cxn ang="0">
                  <a:pos x="279" y="0"/>
                </a:cxn>
                <a:cxn ang="0">
                  <a:pos x="268" y="7"/>
                </a:cxn>
                <a:cxn ang="0">
                  <a:pos x="236" y="22"/>
                </a:cxn>
                <a:cxn ang="0">
                  <a:pos x="215" y="32"/>
                </a:cxn>
                <a:cxn ang="0">
                  <a:pos x="191" y="43"/>
                </a:cxn>
                <a:cxn ang="0">
                  <a:pos x="166" y="53"/>
                </a:cxn>
                <a:cxn ang="0">
                  <a:pos x="140" y="63"/>
                </a:cxn>
                <a:cxn ang="0">
                  <a:pos x="114" y="70"/>
                </a:cxn>
                <a:cxn ang="0">
                  <a:pos x="89" y="76"/>
                </a:cxn>
                <a:cxn ang="0">
                  <a:pos x="76" y="78"/>
                </a:cxn>
                <a:cxn ang="0">
                  <a:pos x="65" y="79"/>
                </a:cxn>
                <a:cxn ang="0">
                  <a:pos x="54" y="79"/>
                </a:cxn>
                <a:cxn ang="0">
                  <a:pos x="44" y="79"/>
                </a:cxn>
                <a:cxn ang="0">
                  <a:pos x="34" y="78"/>
                </a:cxn>
                <a:cxn ang="0">
                  <a:pos x="26" y="74"/>
                </a:cxn>
                <a:cxn ang="0">
                  <a:pos x="19" y="71"/>
                </a:cxn>
                <a:cxn ang="0">
                  <a:pos x="12" y="66"/>
                </a:cxn>
                <a:cxn ang="0">
                  <a:pos x="7" y="59"/>
                </a:cxn>
                <a:cxn ang="0">
                  <a:pos x="4" y="52"/>
                </a:cxn>
                <a:cxn ang="0">
                  <a:pos x="1" y="43"/>
                </a:cxn>
                <a:cxn ang="0">
                  <a:pos x="0" y="31"/>
                </a:cxn>
                <a:cxn ang="0">
                  <a:pos x="0" y="441"/>
                </a:cxn>
                <a:cxn ang="0">
                  <a:pos x="1" y="452"/>
                </a:cxn>
                <a:cxn ang="0">
                  <a:pos x="4" y="461"/>
                </a:cxn>
                <a:cxn ang="0">
                  <a:pos x="7" y="468"/>
                </a:cxn>
                <a:cxn ang="0">
                  <a:pos x="12" y="475"/>
                </a:cxn>
                <a:cxn ang="0">
                  <a:pos x="19" y="480"/>
                </a:cxn>
                <a:cxn ang="0">
                  <a:pos x="26" y="483"/>
                </a:cxn>
                <a:cxn ang="0">
                  <a:pos x="34" y="487"/>
                </a:cxn>
                <a:cxn ang="0">
                  <a:pos x="44" y="488"/>
                </a:cxn>
                <a:cxn ang="0">
                  <a:pos x="54" y="489"/>
                </a:cxn>
                <a:cxn ang="0">
                  <a:pos x="65" y="488"/>
                </a:cxn>
                <a:cxn ang="0">
                  <a:pos x="76" y="487"/>
                </a:cxn>
                <a:cxn ang="0">
                  <a:pos x="89" y="486"/>
                </a:cxn>
                <a:cxn ang="0">
                  <a:pos x="114" y="480"/>
                </a:cxn>
                <a:cxn ang="0">
                  <a:pos x="140" y="472"/>
                </a:cxn>
                <a:cxn ang="0">
                  <a:pos x="166" y="462"/>
                </a:cxn>
                <a:cxn ang="0">
                  <a:pos x="191" y="452"/>
                </a:cxn>
                <a:cxn ang="0">
                  <a:pos x="215" y="441"/>
                </a:cxn>
                <a:cxn ang="0">
                  <a:pos x="236" y="432"/>
                </a:cxn>
                <a:cxn ang="0">
                  <a:pos x="268" y="415"/>
                </a:cxn>
                <a:cxn ang="0">
                  <a:pos x="279" y="408"/>
                </a:cxn>
                <a:cxn ang="0">
                  <a:pos x="279" y="0"/>
                </a:cxn>
              </a:cxnLst>
              <a:rect l="0" t="0" r="r" b="b"/>
              <a:pathLst>
                <a:path w="279" h="489">
                  <a:moveTo>
                    <a:pt x="279" y="0"/>
                  </a:moveTo>
                  <a:lnTo>
                    <a:pt x="268" y="7"/>
                  </a:lnTo>
                  <a:lnTo>
                    <a:pt x="236" y="22"/>
                  </a:lnTo>
                  <a:lnTo>
                    <a:pt x="215" y="32"/>
                  </a:lnTo>
                  <a:lnTo>
                    <a:pt x="191" y="43"/>
                  </a:lnTo>
                  <a:lnTo>
                    <a:pt x="166" y="53"/>
                  </a:lnTo>
                  <a:lnTo>
                    <a:pt x="140" y="63"/>
                  </a:lnTo>
                  <a:lnTo>
                    <a:pt x="114" y="70"/>
                  </a:lnTo>
                  <a:lnTo>
                    <a:pt x="89" y="76"/>
                  </a:lnTo>
                  <a:lnTo>
                    <a:pt x="76" y="78"/>
                  </a:lnTo>
                  <a:lnTo>
                    <a:pt x="65" y="79"/>
                  </a:lnTo>
                  <a:lnTo>
                    <a:pt x="54" y="79"/>
                  </a:lnTo>
                  <a:lnTo>
                    <a:pt x="44" y="79"/>
                  </a:lnTo>
                  <a:lnTo>
                    <a:pt x="34" y="78"/>
                  </a:lnTo>
                  <a:lnTo>
                    <a:pt x="26" y="74"/>
                  </a:lnTo>
                  <a:lnTo>
                    <a:pt x="19" y="71"/>
                  </a:lnTo>
                  <a:lnTo>
                    <a:pt x="12" y="66"/>
                  </a:lnTo>
                  <a:lnTo>
                    <a:pt x="7" y="59"/>
                  </a:lnTo>
                  <a:lnTo>
                    <a:pt x="4" y="52"/>
                  </a:lnTo>
                  <a:lnTo>
                    <a:pt x="1" y="43"/>
                  </a:lnTo>
                  <a:lnTo>
                    <a:pt x="0" y="31"/>
                  </a:lnTo>
                  <a:lnTo>
                    <a:pt x="0" y="441"/>
                  </a:lnTo>
                  <a:lnTo>
                    <a:pt x="1" y="452"/>
                  </a:lnTo>
                  <a:lnTo>
                    <a:pt x="4" y="461"/>
                  </a:lnTo>
                  <a:lnTo>
                    <a:pt x="7" y="468"/>
                  </a:lnTo>
                  <a:lnTo>
                    <a:pt x="12" y="475"/>
                  </a:lnTo>
                  <a:lnTo>
                    <a:pt x="19" y="480"/>
                  </a:lnTo>
                  <a:lnTo>
                    <a:pt x="26" y="483"/>
                  </a:lnTo>
                  <a:lnTo>
                    <a:pt x="34" y="487"/>
                  </a:lnTo>
                  <a:lnTo>
                    <a:pt x="44" y="488"/>
                  </a:lnTo>
                  <a:lnTo>
                    <a:pt x="54" y="489"/>
                  </a:lnTo>
                  <a:lnTo>
                    <a:pt x="65" y="488"/>
                  </a:lnTo>
                  <a:lnTo>
                    <a:pt x="76" y="487"/>
                  </a:lnTo>
                  <a:lnTo>
                    <a:pt x="89" y="486"/>
                  </a:lnTo>
                  <a:lnTo>
                    <a:pt x="114" y="480"/>
                  </a:lnTo>
                  <a:lnTo>
                    <a:pt x="140" y="472"/>
                  </a:lnTo>
                  <a:lnTo>
                    <a:pt x="166" y="462"/>
                  </a:lnTo>
                  <a:lnTo>
                    <a:pt x="191" y="452"/>
                  </a:lnTo>
                  <a:lnTo>
                    <a:pt x="215" y="441"/>
                  </a:lnTo>
                  <a:lnTo>
                    <a:pt x="236" y="432"/>
                  </a:lnTo>
                  <a:lnTo>
                    <a:pt x="268" y="415"/>
                  </a:lnTo>
                  <a:lnTo>
                    <a:pt x="279" y="408"/>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2" name="Freeform 42"/>
            <p:cNvSpPr>
              <a:spLocks/>
            </p:cNvSpPr>
            <p:nvPr/>
          </p:nvSpPr>
          <p:spPr bwMode="auto">
            <a:xfrm>
              <a:off x="4017" y="1919"/>
              <a:ext cx="32" cy="107"/>
            </a:xfrm>
            <a:custGeom>
              <a:avLst/>
              <a:gdLst/>
              <a:ahLst/>
              <a:cxnLst>
                <a:cxn ang="0">
                  <a:pos x="156" y="122"/>
                </a:cxn>
                <a:cxn ang="0">
                  <a:pos x="0" y="0"/>
                </a:cxn>
                <a:cxn ang="0">
                  <a:pos x="0" y="410"/>
                </a:cxn>
                <a:cxn ang="0">
                  <a:pos x="156" y="534"/>
                </a:cxn>
                <a:cxn ang="0">
                  <a:pos x="156" y="122"/>
                </a:cxn>
              </a:cxnLst>
              <a:rect l="0" t="0" r="r" b="b"/>
              <a:pathLst>
                <a:path w="156" h="534">
                  <a:moveTo>
                    <a:pt x="156" y="122"/>
                  </a:moveTo>
                  <a:lnTo>
                    <a:pt x="0" y="0"/>
                  </a:lnTo>
                  <a:lnTo>
                    <a:pt x="0" y="410"/>
                  </a:lnTo>
                  <a:lnTo>
                    <a:pt x="156" y="534"/>
                  </a:lnTo>
                  <a:lnTo>
                    <a:pt x="156" y="1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3" name="Freeform 43"/>
            <p:cNvSpPr>
              <a:spLocks/>
            </p:cNvSpPr>
            <p:nvPr/>
          </p:nvSpPr>
          <p:spPr bwMode="auto">
            <a:xfrm>
              <a:off x="4574" y="2302"/>
              <a:ext cx="57" cy="126"/>
            </a:xfrm>
            <a:custGeom>
              <a:avLst/>
              <a:gdLst/>
              <a:ahLst/>
              <a:cxnLst>
                <a:cxn ang="0">
                  <a:pos x="279" y="0"/>
                </a:cxn>
                <a:cxn ang="0">
                  <a:pos x="0" y="216"/>
                </a:cxn>
                <a:cxn ang="0">
                  <a:pos x="0" y="625"/>
                </a:cxn>
                <a:cxn ang="0">
                  <a:pos x="279" y="409"/>
                </a:cxn>
                <a:cxn ang="0">
                  <a:pos x="279" y="0"/>
                </a:cxn>
              </a:cxnLst>
              <a:rect l="0" t="0" r="r" b="b"/>
              <a:pathLst>
                <a:path w="279" h="625">
                  <a:moveTo>
                    <a:pt x="279" y="0"/>
                  </a:moveTo>
                  <a:lnTo>
                    <a:pt x="0" y="216"/>
                  </a:lnTo>
                  <a:lnTo>
                    <a:pt x="0" y="625"/>
                  </a:lnTo>
                  <a:lnTo>
                    <a:pt x="279" y="409"/>
                  </a:lnTo>
                  <a:lnTo>
                    <a:pt x="27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4" name="Freeform 44"/>
            <p:cNvSpPr>
              <a:spLocks/>
            </p:cNvSpPr>
            <p:nvPr/>
          </p:nvSpPr>
          <p:spPr bwMode="auto">
            <a:xfrm>
              <a:off x="4185" y="1546"/>
              <a:ext cx="40" cy="87"/>
            </a:xfrm>
            <a:custGeom>
              <a:avLst/>
              <a:gdLst/>
              <a:ahLst/>
              <a:cxnLst>
                <a:cxn ang="0">
                  <a:pos x="200" y="0"/>
                </a:cxn>
                <a:cxn ang="0">
                  <a:pos x="0" y="31"/>
                </a:cxn>
                <a:cxn ang="0">
                  <a:pos x="0" y="440"/>
                </a:cxn>
                <a:cxn ang="0">
                  <a:pos x="200" y="409"/>
                </a:cxn>
                <a:cxn ang="0">
                  <a:pos x="200" y="0"/>
                </a:cxn>
              </a:cxnLst>
              <a:rect l="0" t="0" r="r" b="b"/>
              <a:pathLst>
                <a:path w="200" h="440">
                  <a:moveTo>
                    <a:pt x="200" y="0"/>
                  </a:moveTo>
                  <a:lnTo>
                    <a:pt x="0" y="31"/>
                  </a:lnTo>
                  <a:lnTo>
                    <a:pt x="0" y="440"/>
                  </a:lnTo>
                  <a:lnTo>
                    <a:pt x="200" y="409"/>
                  </a:lnTo>
                  <a:lnTo>
                    <a:pt x="20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5" name="Freeform 45"/>
            <p:cNvSpPr>
              <a:spLocks/>
            </p:cNvSpPr>
            <p:nvPr/>
          </p:nvSpPr>
          <p:spPr bwMode="auto">
            <a:xfrm>
              <a:off x="3962" y="1919"/>
              <a:ext cx="19" cy="119"/>
            </a:xfrm>
            <a:custGeom>
              <a:avLst/>
              <a:gdLst/>
              <a:ahLst/>
              <a:cxnLst>
                <a:cxn ang="0">
                  <a:pos x="93" y="0"/>
                </a:cxn>
                <a:cxn ang="0">
                  <a:pos x="0" y="185"/>
                </a:cxn>
                <a:cxn ang="0">
                  <a:pos x="0" y="593"/>
                </a:cxn>
                <a:cxn ang="0">
                  <a:pos x="93" y="410"/>
                </a:cxn>
                <a:cxn ang="0">
                  <a:pos x="93" y="0"/>
                </a:cxn>
              </a:cxnLst>
              <a:rect l="0" t="0" r="r" b="b"/>
              <a:pathLst>
                <a:path w="93" h="593">
                  <a:moveTo>
                    <a:pt x="93" y="0"/>
                  </a:moveTo>
                  <a:lnTo>
                    <a:pt x="0" y="185"/>
                  </a:lnTo>
                  <a:lnTo>
                    <a:pt x="0" y="593"/>
                  </a:lnTo>
                  <a:lnTo>
                    <a:pt x="93" y="410"/>
                  </a:lnTo>
                  <a:lnTo>
                    <a:pt x="9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6" name="Freeform 46"/>
            <p:cNvSpPr>
              <a:spLocks/>
            </p:cNvSpPr>
            <p:nvPr/>
          </p:nvSpPr>
          <p:spPr bwMode="auto">
            <a:xfrm>
              <a:off x="2135" y="1870"/>
              <a:ext cx="99" cy="220"/>
            </a:xfrm>
            <a:custGeom>
              <a:avLst/>
              <a:gdLst/>
              <a:ahLst/>
              <a:cxnLst>
                <a:cxn ang="0">
                  <a:pos x="504" y="682"/>
                </a:cxn>
                <a:cxn ang="0">
                  <a:pos x="0" y="0"/>
                </a:cxn>
                <a:cxn ang="0">
                  <a:pos x="0" y="411"/>
                </a:cxn>
                <a:cxn ang="0">
                  <a:pos x="504" y="1091"/>
                </a:cxn>
                <a:cxn ang="0">
                  <a:pos x="504" y="682"/>
                </a:cxn>
              </a:cxnLst>
              <a:rect l="0" t="0" r="r" b="b"/>
              <a:pathLst>
                <a:path w="504" h="1091">
                  <a:moveTo>
                    <a:pt x="504" y="682"/>
                  </a:moveTo>
                  <a:lnTo>
                    <a:pt x="0" y="0"/>
                  </a:lnTo>
                  <a:lnTo>
                    <a:pt x="0" y="411"/>
                  </a:lnTo>
                  <a:lnTo>
                    <a:pt x="504" y="1091"/>
                  </a:lnTo>
                  <a:lnTo>
                    <a:pt x="504" y="68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7" name="Freeform 47"/>
            <p:cNvSpPr>
              <a:spLocks/>
            </p:cNvSpPr>
            <p:nvPr/>
          </p:nvSpPr>
          <p:spPr bwMode="auto">
            <a:xfrm>
              <a:off x="4219" y="1460"/>
              <a:ext cx="69" cy="169"/>
            </a:xfrm>
            <a:custGeom>
              <a:avLst/>
              <a:gdLst/>
              <a:ahLst/>
              <a:cxnLst>
                <a:cxn ang="0">
                  <a:pos x="342" y="0"/>
                </a:cxn>
                <a:cxn ang="0">
                  <a:pos x="327" y="1"/>
                </a:cxn>
                <a:cxn ang="0">
                  <a:pos x="313" y="5"/>
                </a:cxn>
                <a:cxn ang="0">
                  <a:pos x="300" y="8"/>
                </a:cxn>
                <a:cxn ang="0">
                  <a:pos x="286" y="12"/>
                </a:cxn>
                <a:cxn ang="0">
                  <a:pos x="261" y="21"/>
                </a:cxn>
                <a:cxn ang="0">
                  <a:pos x="237" y="32"/>
                </a:cxn>
                <a:cxn ang="0">
                  <a:pos x="214" y="45"/>
                </a:cxn>
                <a:cxn ang="0">
                  <a:pos x="192" y="60"/>
                </a:cxn>
                <a:cxn ang="0">
                  <a:pos x="172" y="74"/>
                </a:cxn>
                <a:cxn ang="0">
                  <a:pos x="152" y="90"/>
                </a:cxn>
                <a:cxn ang="0">
                  <a:pos x="116" y="122"/>
                </a:cxn>
                <a:cxn ang="0">
                  <a:pos x="84" y="153"/>
                </a:cxn>
                <a:cxn ang="0">
                  <a:pos x="70" y="167"/>
                </a:cxn>
                <a:cxn ang="0">
                  <a:pos x="56" y="180"/>
                </a:cxn>
                <a:cxn ang="0">
                  <a:pos x="43" y="192"/>
                </a:cxn>
                <a:cxn ang="0">
                  <a:pos x="30" y="201"/>
                </a:cxn>
                <a:cxn ang="0">
                  <a:pos x="26" y="206"/>
                </a:cxn>
                <a:cxn ang="0">
                  <a:pos x="21" y="212"/>
                </a:cxn>
                <a:cxn ang="0">
                  <a:pos x="16" y="218"/>
                </a:cxn>
                <a:cxn ang="0">
                  <a:pos x="13" y="225"/>
                </a:cxn>
                <a:cxn ang="0">
                  <a:pos x="7" y="240"/>
                </a:cxn>
                <a:cxn ang="0">
                  <a:pos x="4" y="257"/>
                </a:cxn>
                <a:cxn ang="0">
                  <a:pos x="1" y="276"/>
                </a:cxn>
                <a:cxn ang="0">
                  <a:pos x="0" y="295"/>
                </a:cxn>
                <a:cxn ang="0">
                  <a:pos x="0" y="315"/>
                </a:cxn>
                <a:cxn ang="0">
                  <a:pos x="1" y="334"/>
                </a:cxn>
                <a:cxn ang="0">
                  <a:pos x="5" y="372"/>
                </a:cxn>
                <a:cxn ang="0">
                  <a:pos x="11" y="402"/>
                </a:cxn>
                <a:cxn ang="0">
                  <a:pos x="15" y="424"/>
                </a:cxn>
                <a:cxn ang="0">
                  <a:pos x="16" y="432"/>
                </a:cxn>
                <a:cxn ang="0">
                  <a:pos x="16" y="844"/>
                </a:cxn>
                <a:cxn ang="0">
                  <a:pos x="15" y="835"/>
                </a:cxn>
                <a:cxn ang="0">
                  <a:pos x="11" y="814"/>
                </a:cxn>
                <a:cxn ang="0">
                  <a:pos x="5" y="782"/>
                </a:cxn>
                <a:cxn ang="0">
                  <a:pos x="1" y="744"/>
                </a:cxn>
                <a:cxn ang="0">
                  <a:pos x="0" y="725"/>
                </a:cxn>
                <a:cxn ang="0">
                  <a:pos x="0" y="705"/>
                </a:cxn>
                <a:cxn ang="0">
                  <a:pos x="1" y="685"/>
                </a:cxn>
                <a:cxn ang="0">
                  <a:pos x="4" y="666"/>
                </a:cxn>
                <a:cxn ang="0">
                  <a:pos x="7" y="650"/>
                </a:cxn>
                <a:cxn ang="0">
                  <a:pos x="13" y="633"/>
                </a:cxn>
                <a:cxn ang="0">
                  <a:pos x="16" y="628"/>
                </a:cxn>
                <a:cxn ang="0">
                  <a:pos x="21" y="621"/>
                </a:cxn>
                <a:cxn ang="0">
                  <a:pos x="26" y="616"/>
                </a:cxn>
                <a:cxn ang="0">
                  <a:pos x="30" y="611"/>
                </a:cxn>
                <a:cxn ang="0">
                  <a:pos x="43" y="601"/>
                </a:cxn>
                <a:cxn ang="0">
                  <a:pos x="56" y="589"/>
                </a:cxn>
                <a:cxn ang="0">
                  <a:pos x="70" y="576"/>
                </a:cxn>
                <a:cxn ang="0">
                  <a:pos x="84" y="562"/>
                </a:cxn>
                <a:cxn ang="0">
                  <a:pos x="116" y="531"/>
                </a:cxn>
                <a:cxn ang="0">
                  <a:pos x="152" y="499"/>
                </a:cxn>
                <a:cxn ang="0">
                  <a:pos x="172" y="484"/>
                </a:cxn>
                <a:cxn ang="0">
                  <a:pos x="192" y="469"/>
                </a:cxn>
                <a:cxn ang="0">
                  <a:pos x="214" y="455"/>
                </a:cxn>
                <a:cxn ang="0">
                  <a:pos x="237" y="442"/>
                </a:cxn>
                <a:cxn ang="0">
                  <a:pos x="261" y="430"/>
                </a:cxn>
                <a:cxn ang="0">
                  <a:pos x="286" y="421"/>
                </a:cxn>
                <a:cxn ang="0">
                  <a:pos x="300" y="417"/>
                </a:cxn>
                <a:cxn ang="0">
                  <a:pos x="313" y="414"/>
                </a:cxn>
                <a:cxn ang="0">
                  <a:pos x="327" y="411"/>
                </a:cxn>
                <a:cxn ang="0">
                  <a:pos x="342" y="409"/>
                </a:cxn>
                <a:cxn ang="0">
                  <a:pos x="342" y="0"/>
                </a:cxn>
              </a:cxnLst>
              <a:rect l="0" t="0" r="r" b="b"/>
              <a:pathLst>
                <a:path w="342" h="844">
                  <a:moveTo>
                    <a:pt x="342" y="0"/>
                  </a:moveTo>
                  <a:lnTo>
                    <a:pt x="327" y="1"/>
                  </a:lnTo>
                  <a:lnTo>
                    <a:pt x="313" y="5"/>
                  </a:lnTo>
                  <a:lnTo>
                    <a:pt x="300" y="8"/>
                  </a:lnTo>
                  <a:lnTo>
                    <a:pt x="286" y="12"/>
                  </a:lnTo>
                  <a:lnTo>
                    <a:pt x="261" y="21"/>
                  </a:lnTo>
                  <a:lnTo>
                    <a:pt x="237" y="32"/>
                  </a:lnTo>
                  <a:lnTo>
                    <a:pt x="214" y="45"/>
                  </a:lnTo>
                  <a:lnTo>
                    <a:pt x="192" y="60"/>
                  </a:lnTo>
                  <a:lnTo>
                    <a:pt x="172" y="74"/>
                  </a:lnTo>
                  <a:lnTo>
                    <a:pt x="152" y="90"/>
                  </a:lnTo>
                  <a:lnTo>
                    <a:pt x="116" y="122"/>
                  </a:lnTo>
                  <a:lnTo>
                    <a:pt x="84" y="153"/>
                  </a:lnTo>
                  <a:lnTo>
                    <a:pt x="70" y="167"/>
                  </a:lnTo>
                  <a:lnTo>
                    <a:pt x="56" y="180"/>
                  </a:lnTo>
                  <a:lnTo>
                    <a:pt x="43" y="192"/>
                  </a:lnTo>
                  <a:lnTo>
                    <a:pt x="30" y="201"/>
                  </a:lnTo>
                  <a:lnTo>
                    <a:pt x="26" y="206"/>
                  </a:lnTo>
                  <a:lnTo>
                    <a:pt x="21" y="212"/>
                  </a:lnTo>
                  <a:lnTo>
                    <a:pt x="16" y="218"/>
                  </a:lnTo>
                  <a:lnTo>
                    <a:pt x="13" y="225"/>
                  </a:lnTo>
                  <a:lnTo>
                    <a:pt x="7" y="240"/>
                  </a:lnTo>
                  <a:lnTo>
                    <a:pt x="4" y="257"/>
                  </a:lnTo>
                  <a:lnTo>
                    <a:pt x="1" y="276"/>
                  </a:lnTo>
                  <a:lnTo>
                    <a:pt x="0" y="295"/>
                  </a:lnTo>
                  <a:lnTo>
                    <a:pt x="0" y="315"/>
                  </a:lnTo>
                  <a:lnTo>
                    <a:pt x="1" y="334"/>
                  </a:lnTo>
                  <a:lnTo>
                    <a:pt x="5" y="372"/>
                  </a:lnTo>
                  <a:lnTo>
                    <a:pt x="11" y="402"/>
                  </a:lnTo>
                  <a:lnTo>
                    <a:pt x="15" y="424"/>
                  </a:lnTo>
                  <a:lnTo>
                    <a:pt x="16" y="432"/>
                  </a:lnTo>
                  <a:lnTo>
                    <a:pt x="16" y="844"/>
                  </a:lnTo>
                  <a:lnTo>
                    <a:pt x="15" y="835"/>
                  </a:lnTo>
                  <a:lnTo>
                    <a:pt x="11" y="814"/>
                  </a:lnTo>
                  <a:lnTo>
                    <a:pt x="5" y="782"/>
                  </a:lnTo>
                  <a:lnTo>
                    <a:pt x="1" y="744"/>
                  </a:lnTo>
                  <a:lnTo>
                    <a:pt x="0" y="725"/>
                  </a:lnTo>
                  <a:lnTo>
                    <a:pt x="0" y="705"/>
                  </a:lnTo>
                  <a:lnTo>
                    <a:pt x="1" y="685"/>
                  </a:lnTo>
                  <a:lnTo>
                    <a:pt x="4" y="666"/>
                  </a:lnTo>
                  <a:lnTo>
                    <a:pt x="7" y="650"/>
                  </a:lnTo>
                  <a:lnTo>
                    <a:pt x="13" y="633"/>
                  </a:lnTo>
                  <a:lnTo>
                    <a:pt x="16" y="628"/>
                  </a:lnTo>
                  <a:lnTo>
                    <a:pt x="21" y="621"/>
                  </a:lnTo>
                  <a:lnTo>
                    <a:pt x="26" y="616"/>
                  </a:lnTo>
                  <a:lnTo>
                    <a:pt x="30" y="611"/>
                  </a:lnTo>
                  <a:lnTo>
                    <a:pt x="43" y="601"/>
                  </a:lnTo>
                  <a:lnTo>
                    <a:pt x="56" y="589"/>
                  </a:lnTo>
                  <a:lnTo>
                    <a:pt x="70" y="576"/>
                  </a:lnTo>
                  <a:lnTo>
                    <a:pt x="84" y="562"/>
                  </a:lnTo>
                  <a:lnTo>
                    <a:pt x="116" y="531"/>
                  </a:lnTo>
                  <a:lnTo>
                    <a:pt x="152" y="499"/>
                  </a:lnTo>
                  <a:lnTo>
                    <a:pt x="172" y="484"/>
                  </a:lnTo>
                  <a:lnTo>
                    <a:pt x="192" y="469"/>
                  </a:lnTo>
                  <a:lnTo>
                    <a:pt x="214" y="455"/>
                  </a:lnTo>
                  <a:lnTo>
                    <a:pt x="237" y="442"/>
                  </a:lnTo>
                  <a:lnTo>
                    <a:pt x="261" y="430"/>
                  </a:lnTo>
                  <a:lnTo>
                    <a:pt x="286" y="421"/>
                  </a:lnTo>
                  <a:lnTo>
                    <a:pt x="300" y="417"/>
                  </a:lnTo>
                  <a:lnTo>
                    <a:pt x="313" y="414"/>
                  </a:lnTo>
                  <a:lnTo>
                    <a:pt x="327" y="411"/>
                  </a:lnTo>
                  <a:lnTo>
                    <a:pt x="342" y="409"/>
                  </a:lnTo>
                  <a:lnTo>
                    <a:pt x="34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8" name="Freeform 48"/>
            <p:cNvSpPr>
              <a:spLocks/>
            </p:cNvSpPr>
            <p:nvPr/>
          </p:nvSpPr>
          <p:spPr bwMode="auto">
            <a:xfrm>
              <a:off x="4147" y="982"/>
              <a:ext cx="27" cy="136"/>
            </a:xfrm>
            <a:custGeom>
              <a:avLst/>
              <a:gdLst/>
              <a:ahLst/>
              <a:cxnLst>
                <a:cxn ang="0">
                  <a:pos x="140" y="416"/>
                </a:cxn>
                <a:cxn ang="0">
                  <a:pos x="135" y="428"/>
                </a:cxn>
                <a:cxn ang="0">
                  <a:pos x="121" y="445"/>
                </a:cxn>
                <a:cxn ang="0">
                  <a:pos x="83" y="483"/>
                </a:cxn>
                <a:cxn ang="0">
                  <a:pos x="38" y="521"/>
                </a:cxn>
                <a:cxn ang="0">
                  <a:pos x="15" y="547"/>
                </a:cxn>
                <a:cxn ang="0">
                  <a:pos x="3" y="566"/>
                </a:cxn>
                <a:cxn ang="0">
                  <a:pos x="0" y="578"/>
                </a:cxn>
                <a:cxn ang="0">
                  <a:pos x="0" y="591"/>
                </a:cxn>
                <a:cxn ang="0">
                  <a:pos x="4" y="604"/>
                </a:cxn>
                <a:cxn ang="0">
                  <a:pos x="36" y="617"/>
                </a:cxn>
                <a:cxn ang="0">
                  <a:pos x="78" y="630"/>
                </a:cxn>
                <a:cxn ang="0">
                  <a:pos x="100" y="642"/>
                </a:cxn>
                <a:cxn ang="0">
                  <a:pos x="109" y="651"/>
                </a:cxn>
                <a:cxn ang="0">
                  <a:pos x="116" y="660"/>
                </a:cxn>
                <a:cxn ang="0">
                  <a:pos x="120" y="672"/>
                </a:cxn>
                <a:cxn ang="0">
                  <a:pos x="121" y="265"/>
                </a:cxn>
                <a:cxn ang="0">
                  <a:pos x="119" y="255"/>
                </a:cxn>
                <a:cxn ang="0">
                  <a:pos x="114" y="246"/>
                </a:cxn>
                <a:cxn ang="0">
                  <a:pos x="105" y="236"/>
                </a:cxn>
                <a:cxn ang="0">
                  <a:pos x="93" y="228"/>
                </a:cxn>
                <a:cxn ang="0">
                  <a:pos x="59" y="214"/>
                </a:cxn>
                <a:cxn ang="0">
                  <a:pos x="9" y="202"/>
                </a:cxn>
                <a:cxn ang="0">
                  <a:pos x="2" y="189"/>
                </a:cxn>
                <a:cxn ang="0">
                  <a:pos x="0" y="177"/>
                </a:cxn>
                <a:cxn ang="0">
                  <a:pos x="1" y="164"/>
                </a:cxn>
                <a:cxn ang="0">
                  <a:pos x="7" y="151"/>
                </a:cxn>
                <a:cxn ang="0">
                  <a:pos x="27" y="125"/>
                </a:cxn>
                <a:cxn ang="0">
                  <a:pos x="52" y="100"/>
                </a:cxn>
                <a:cxn ang="0">
                  <a:pos x="109" y="49"/>
                </a:cxn>
                <a:cxn ang="0">
                  <a:pos x="132" y="25"/>
                </a:cxn>
                <a:cxn ang="0">
                  <a:pos x="139" y="13"/>
                </a:cxn>
                <a:cxn ang="0">
                  <a:pos x="142" y="0"/>
                </a:cxn>
              </a:cxnLst>
              <a:rect l="0" t="0" r="r" b="b"/>
              <a:pathLst>
                <a:path w="142" h="678">
                  <a:moveTo>
                    <a:pt x="142" y="409"/>
                  </a:moveTo>
                  <a:lnTo>
                    <a:pt x="140" y="416"/>
                  </a:lnTo>
                  <a:lnTo>
                    <a:pt x="139" y="422"/>
                  </a:lnTo>
                  <a:lnTo>
                    <a:pt x="135" y="428"/>
                  </a:lnTo>
                  <a:lnTo>
                    <a:pt x="132" y="434"/>
                  </a:lnTo>
                  <a:lnTo>
                    <a:pt x="121" y="445"/>
                  </a:lnTo>
                  <a:lnTo>
                    <a:pt x="109" y="458"/>
                  </a:lnTo>
                  <a:lnTo>
                    <a:pt x="83" y="483"/>
                  </a:lnTo>
                  <a:lnTo>
                    <a:pt x="52" y="508"/>
                  </a:lnTo>
                  <a:lnTo>
                    <a:pt x="38" y="521"/>
                  </a:lnTo>
                  <a:lnTo>
                    <a:pt x="27" y="534"/>
                  </a:lnTo>
                  <a:lnTo>
                    <a:pt x="15" y="547"/>
                  </a:lnTo>
                  <a:lnTo>
                    <a:pt x="7" y="560"/>
                  </a:lnTo>
                  <a:lnTo>
                    <a:pt x="3" y="566"/>
                  </a:lnTo>
                  <a:lnTo>
                    <a:pt x="1" y="573"/>
                  </a:lnTo>
                  <a:lnTo>
                    <a:pt x="0" y="578"/>
                  </a:lnTo>
                  <a:lnTo>
                    <a:pt x="0" y="585"/>
                  </a:lnTo>
                  <a:lnTo>
                    <a:pt x="0" y="591"/>
                  </a:lnTo>
                  <a:lnTo>
                    <a:pt x="2" y="598"/>
                  </a:lnTo>
                  <a:lnTo>
                    <a:pt x="4" y="604"/>
                  </a:lnTo>
                  <a:lnTo>
                    <a:pt x="9" y="611"/>
                  </a:lnTo>
                  <a:lnTo>
                    <a:pt x="36" y="617"/>
                  </a:lnTo>
                  <a:lnTo>
                    <a:pt x="59" y="623"/>
                  </a:lnTo>
                  <a:lnTo>
                    <a:pt x="78" y="630"/>
                  </a:lnTo>
                  <a:lnTo>
                    <a:pt x="93" y="638"/>
                  </a:lnTo>
                  <a:lnTo>
                    <a:pt x="100" y="642"/>
                  </a:lnTo>
                  <a:lnTo>
                    <a:pt x="105" y="646"/>
                  </a:lnTo>
                  <a:lnTo>
                    <a:pt x="109" y="651"/>
                  </a:lnTo>
                  <a:lnTo>
                    <a:pt x="114" y="656"/>
                  </a:lnTo>
                  <a:lnTo>
                    <a:pt x="116" y="660"/>
                  </a:lnTo>
                  <a:lnTo>
                    <a:pt x="119" y="666"/>
                  </a:lnTo>
                  <a:lnTo>
                    <a:pt x="120" y="672"/>
                  </a:lnTo>
                  <a:lnTo>
                    <a:pt x="121" y="678"/>
                  </a:lnTo>
                  <a:lnTo>
                    <a:pt x="121" y="265"/>
                  </a:lnTo>
                  <a:lnTo>
                    <a:pt x="120" y="261"/>
                  </a:lnTo>
                  <a:lnTo>
                    <a:pt x="119" y="255"/>
                  </a:lnTo>
                  <a:lnTo>
                    <a:pt x="116" y="250"/>
                  </a:lnTo>
                  <a:lnTo>
                    <a:pt x="114" y="246"/>
                  </a:lnTo>
                  <a:lnTo>
                    <a:pt x="109" y="241"/>
                  </a:lnTo>
                  <a:lnTo>
                    <a:pt x="105" y="236"/>
                  </a:lnTo>
                  <a:lnTo>
                    <a:pt x="100" y="233"/>
                  </a:lnTo>
                  <a:lnTo>
                    <a:pt x="93" y="228"/>
                  </a:lnTo>
                  <a:lnTo>
                    <a:pt x="78" y="221"/>
                  </a:lnTo>
                  <a:lnTo>
                    <a:pt x="59" y="214"/>
                  </a:lnTo>
                  <a:lnTo>
                    <a:pt x="36" y="208"/>
                  </a:lnTo>
                  <a:lnTo>
                    <a:pt x="9" y="202"/>
                  </a:lnTo>
                  <a:lnTo>
                    <a:pt x="4" y="195"/>
                  </a:lnTo>
                  <a:lnTo>
                    <a:pt x="2" y="189"/>
                  </a:lnTo>
                  <a:lnTo>
                    <a:pt x="0" y="182"/>
                  </a:lnTo>
                  <a:lnTo>
                    <a:pt x="0" y="177"/>
                  </a:lnTo>
                  <a:lnTo>
                    <a:pt x="0" y="170"/>
                  </a:lnTo>
                  <a:lnTo>
                    <a:pt x="1" y="164"/>
                  </a:lnTo>
                  <a:lnTo>
                    <a:pt x="3" y="157"/>
                  </a:lnTo>
                  <a:lnTo>
                    <a:pt x="7" y="151"/>
                  </a:lnTo>
                  <a:lnTo>
                    <a:pt x="15" y="138"/>
                  </a:lnTo>
                  <a:lnTo>
                    <a:pt x="27" y="125"/>
                  </a:lnTo>
                  <a:lnTo>
                    <a:pt x="38" y="112"/>
                  </a:lnTo>
                  <a:lnTo>
                    <a:pt x="52" y="100"/>
                  </a:lnTo>
                  <a:lnTo>
                    <a:pt x="83" y="74"/>
                  </a:lnTo>
                  <a:lnTo>
                    <a:pt x="109" y="49"/>
                  </a:lnTo>
                  <a:lnTo>
                    <a:pt x="121" y="36"/>
                  </a:lnTo>
                  <a:lnTo>
                    <a:pt x="132" y="25"/>
                  </a:lnTo>
                  <a:lnTo>
                    <a:pt x="135" y="19"/>
                  </a:lnTo>
                  <a:lnTo>
                    <a:pt x="139" y="13"/>
                  </a:lnTo>
                  <a:lnTo>
                    <a:pt x="140" y="6"/>
                  </a:lnTo>
                  <a:lnTo>
                    <a:pt x="142" y="0"/>
                  </a:lnTo>
                  <a:lnTo>
                    <a:pt x="142"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89" name="Freeform 49"/>
            <p:cNvSpPr>
              <a:spLocks/>
            </p:cNvSpPr>
            <p:nvPr/>
          </p:nvSpPr>
          <p:spPr bwMode="auto">
            <a:xfrm>
              <a:off x="1574" y="1773"/>
              <a:ext cx="217" cy="192"/>
            </a:xfrm>
            <a:custGeom>
              <a:avLst/>
              <a:gdLst/>
              <a:ahLst/>
              <a:cxnLst>
                <a:cxn ang="0">
                  <a:pos x="1081" y="556"/>
                </a:cxn>
                <a:cxn ang="0">
                  <a:pos x="0" y="0"/>
                </a:cxn>
                <a:cxn ang="0">
                  <a:pos x="0" y="409"/>
                </a:cxn>
                <a:cxn ang="0">
                  <a:pos x="1081" y="965"/>
                </a:cxn>
                <a:cxn ang="0">
                  <a:pos x="1081" y="556"/>
                </a:cxn>
              </a:cxnLst>
              <a:rect l="0" t="0" r="r" b="b"/>
              <a:pathLst>
                <a:path w="1081" h="965">
                  <a:moveTo>
                    <a:pt x="1081" y="556"/>
                  </a:moveTo>
                  <a:lnTo>
                    <a:pt x="0" y="0"/>
                  </a:lnTo>
                  <a:lnTo>
                    <a:pt x="0" y="409"/>
                  </a:lnTo>
                  <a:lnTo>
                    <a:pt x="1081" y="965"/>
                  </a:lnTo>
                  <a:lnTo>
                    <a:pt x="1081" y="55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0" name="Freeform 50"/>
            <p:cNvSpPr>
              <a:spLocks/>
            </p:cNvSpPr>
            <p:nvPr/>
          </p:nvSpPr>
          <p:spPr bwMode="auto">
            <a:xfrm>
              <a:off x="2625" y="2255"/>
              <a:ext cx="32" cy="175"/>
            </a:xfrm>
            <a:custGeom>
              <a:avLst/>
              <a:gdLst/>
              <a:ahLst/>
              <a:cxnLst>
                <a:cxn ang="0">
                  <a:pos x="157" y="463"/>
                </a:cxn>
                <a:cxn ang="0">
                  <a:pos x="0" y="0"/>
                </a:cxn>
                <a:cxn ang="0">
                  <a:pos x="0" y="409"/>
                </a:cxn>
                <a:cxn ang="0">
                  <a:pos x="157" y="872"/>
                </a:cxn>
                <a:cxn ang="0">
                  <a:pos x="157" y="463"/>
                </a:cxn>
              </a:cxnLst>
              <a:rect l="0" t="0" r="r" b="b"/>
              <a:pathLst>
                <a:path w="157" h="872">
                  <a:moveTo>
                    <a:pt x="157" y="463"/>
                  </a:moveTo>
                  <a:lnTo>
                    <a:pt x="0" y="0"/>
                  </a:lnTo>
                  <a:lnTo>
                    <a:pt x="0" y="409"/>
                  </a:lnTo>
                  <a:lnTo>
                    <a:pt x="157" y="872"/>
                  </a:lnTo>
                  <a:lnTo>
                    <a:pt x="157" y="46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1" name="Freeform 51"/>
            <p:cNvSpPr>
              <a:spLocks/>
            </p:cNvSpPr>
            <p:nvPr/>
          </p:nvSpPr>
          <p:spPr bwMode="auto">
            <a:xfrm>
              <a:off x="2880" y="2175"/>
              <a:ext cx="67" cy="146"/>
            </a:xfrm>
            <a:custGeom>
              <a:avLst/>
              <a:gdLst/>
              <a:ahLst/>
              <a:cxnLst>
                <a:cxn ang="0">
                  <a:pos x="331" y="409"/>
                </a:cxn>
                <a:cxn ang="0">
                  <a:pos x="316" y="419"/>
                </a:cxn>
                <a:cxn ang="0">
                  <a:pos x="299" y="431"/>
                </a:cxn>
                <a:cxn ang="0">
                  <a:pos x="282" y="444"/>
                </a:cxn>
                <a:cxn ang="0">
                  <a:pos x="263" y="459"/>
                </a:cxn>
                <a:cxn ang="0">
                  <a:pos x="222" y="494"/>
                </a:cxn>
                <a:cxn ang="0">
                  <a:pos x="180" y="534"/>
                </a:cxn>
                <a:cxn ang="0">
                  <a:pos x="135" y="578"/>
                </a:cxn>
                <a:cxn ang="0">
                  <a:pos x="89" y="627"/>
                </a:cxn>
                <a:cxn ang="0">
                  <a:pos x="43" y="679"/>
                </a:cxn>
                <a:cxn ang="0">
                  <a:pos x="0" y="732"/>
                </a:cxn>
                <a:cxn ang="0">
                  <a:pos x="0" y="322"/>
                </a:cxn>
                <a:cxn ang="0">
                  <a:pos x="21" y="296"/>
                </a:cxn>
                <a:cxn ang="0">
                  <a:pos x="43" y="269"/>
                </a:cxn>
                <a:cxn ang="0">
                  <a:pos x="67" y="243"/>
                </a:cxn>
                <a:cxn ang="0">
                  <a:pos x="89" y="217"/>
                </a:cxn>
                <a:cxn ang="0">
                  <a:pos x="135" y="168"/>
                </a:cxn>
                <a:cxn ang="0">
                  <a:pos x="180" y="124"/>
                </a:cxn>
                <a:cxn ang="0">
                  <a:pos x="222" y="84"/>
                </a:cxn>
                <a:cxn ang="0">
                  <a:pos x="263" y="49"/>
                </a:cxn>
                <a:cxn ang="0">
                  <a:pos x="282" y="35"/>
                </a:cxn>
                <a:cxn ang="0">
                  <a:pos x="299" y="21"/>
                </a:cxn>
                <a:cxn ang="0">
                  <a:pos x="316" y="9"/>
                </a:cxn>
                <a:cxn ang="0">
                  <a:pos x="331" y="0"/>
                </a:cxn>
                <a:cxn ang="0">
                  <a:pos x="331" y="409"/>
                </a:cxn>
              </a:cxnLst>
              <a:rect l="0" t="0" r="r" b="b"/>
              <a:pathLst>
                <a:path w="331" h="732">
                  <a:moveTo>
                    <a:pt x="331" y="409"/>
                  </a:moveTo>
                  <a:lnTo>
                    <a:pt x="316" y="419"/>
                  </a:lnTo>
                  <a:lnTo>
                    <a:pt x="299" y="431"/>
                  </a:lnTo>
                  <a:lnTo>
                    <a:pt x="282" y="444"/>
                  </a:lnTo>
                  <a:lnTo>
                    <a:pt x="263" y="459"/>
                  </a:lnTo>
                  <a:lnTo>
                    <a:pt x="222" y="494"/>
                  </a:lnTo>
                  <a:lnTo>
                    <a:pt x="180" y="534"/>
                  </a:lnTo>
                  <a:lnTo>
                    <a:pt x="135" y="578"/>
                  </a:lnTo>
                  <a:lnTo>
                    <a:pt x="89" y="627"/>
                  </a:lnTo>
                  <a:lnTo>
                    <a:pt x="43" y="679"/>
                  </a:lnTo>
                  <a:lnTo>
                    <a:pt x="0" y="732"/>
                  </a:lnTo>
                  <a:lnTo>
                    <a:pt x="0" y="322"/>
                  </a:lnTo>
                  <a:lnTo>
                    <a:pt x="21" y="296"/>
                  </a:lnTo>
                  <a:lnTo>
                    <a:pt x="43" y="269"/>
                  </a:lnTo>
                  <a:lnTo>
                    <a:pt x="67" y="243"/>
                  </a:lnTo>
                  <a:lnTo>
                    <a:pt x="89" y="217"/>
                  </a:lnTo>
                  <a:lnTo>
                    <a:pt x="135" y="168"/>
                  </a:lnTo>
                  <a:lnTo>
                    <a:pt x="180" y="124"/>
                  </a:lnTo>
                  <a:lnTo>
                    <a:pt x="222" y="84"/>
                  </a:lnTo>
                  <a:lnTo>
                    <a:pt x="263" y="49"/>
                  </a:lnTo>
                  <a:lnTo>
                    <a:pt x="282" y="35"/>
                  </a:lnTo>
                  <a:lnTo>
                    <a:pt x="299" y="21"/>
                  </a:lnTo>
                  <a:lnTo>
                    <a:pt x="316" y="9"/>
                  </a:lnTo>
                  <a:lnTo>
                    <a:pt x="331" y="0"/>
                  </a:lnTo>
                  <a:lnTo>
                    <a:pt x="331"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2" name="Freeform 52"/>
            <p:cNvSpPr>
              <a:spLocks/>
            </p:cNvSpPr>
            <p:nvPr/>
          </p:nvSpPr>
          <p:spPr bwMode="auto">
            <a:xfrm>
              <a:off x="3048" y="2088"/>
              <a:ext cx="44" cy="120"/>
            </a:xfrm>
            <a:custGeom>
              <a:avLst/>
              <a:gdLst/>
              <a:ahLst/>
              <a:cxnLst>
                <a:cxn ang="0">
                  <a:pos x="201" y="412"/>
                </a:cxn>
                <a:cxn ang="0">
                  <a:pos x="206" y="415"/>
                </a:cxn>
                <a:cxn ang="0">
                  <a:pos x="209" y="420"/>
                </a:cxn>
                <a:cxn ang="0">
                  <a:pos x="212" y="425"/>
                </a:cxn>
                <a:cxn ang="0">
                  <a:pos x="213" y="429"/>
                </a:cxn>
                <a:cxn ang="0">
                  <a:pos x="214" y="434"/>
                </a:cxn>
                <a:cxn ang="0">
                  <a:pos x="213" y="439"/>
                </a:cxn>
                <a:cxn ang="0">
                  <a:pos x="213" y="443"/>
                </a:cxn>
                <a:cxn ang="0">
                  <a:pos x="211" y="449"/>
                </a:cxn>
                <a:cxn ang="0">
                  <a:pos x="206" y="460"/>
                </a:cxn>
                <a:cxn ang="0">
                  <a:pos x="198" y="470"/>
                </a:cxn>
                <a:cxn ang="0">
                  <a:pos x="186" y="482"/>
                </a:cxn>
                <a:cxn ang="0">
                  <a:pos x="173" y="495"/>
                </a:cxn>
                <a:cxn ang="0">
                  <a:pos x="158" y="507"/>
                </a:cxn>
                <a:cxn ang="0">
                  <a:pos x="140" y="519"/>
                </a:cxn>
                <a:cxn ang="0">
                  <a:pos x="121" y="533"/>
                </a:cxn>
                <a:cxn ang="0">
                  <a:pos x="100" y="546"/>
                </a:cxn>
                <a:cxn ang="0">
                  <a:pos x="52" y="573"/>
                </a:cxn>
                <a:cxn ang="0">
                  <a:pos x="0" y="601"/>
                </a:cxn>
                <a:cxn ang="0">
                  <a:pos x="0" y="192"/>
                </a:cxn>
                <a:cxn ang="0">
                  <a:pos x="52" y="164"/>
                </a:cxn>
                <a:cxn ang="0">
                  <a:pos x="100" y="137"/>
                </a:cxn>
                <a:cxn ang="0">
                  <a:pos x="121" y="123"/>
                </a:cxn>
                <a:cxn ang="0">
                  <a:pos x="140" y="111"/>
                </a:cxn>
                <a:cxn ang="0">
                  <a:pos x="158" y="98"/>
                </a:cxn>
                <a:cxn ang="0">
                  <a:pos x="173" y="85"/>
                </a:cxn>
                <a:cxn ang="0">
                  <a:pos x="186" y="73"/>
                </a:cxn>
                <a:cxn ang="0">
                  <a:pos x="198" y="61"/>
                </a:cxn>
                <a:cxn ang="0">
                  <a:pos x="206" y="50"/>
                </a:cxn>
                <a:cxn ang="0">
                  <a:pos x="211" y="38"/>
                </a:cxn>
                <a:cxn ang="0">
                  <a:pos x="213" y="33"/>
                </a:cxn>
                <a:cxn ang="0">
                  <a:pos x="213" y="28"/>
                </a:cxn>
                <a:cxn ang="0">
                  <a:pos x="214" y="23"/>
                </a:cxn>
                <a:cxn ang="0">
                  <a:pos x="213" y="18"/>
                </a:cxn>
                <a:cxn ang="0">
                  <a:pos x="212" y="14"/>
                </a:cxn>
                <a:cxn ang="0">
                  <a:pos x="209" y="9"/>
                </a:cxn>
                <a:cxn ang="0">
                  <a:pos x="206" y="4"/>
                </a:cxn>
                <a:cxn ang="0">
                  <a:pos x="201" y="0"/>
                </a:cxn>
                <a:cxn ang="0">
                  <a:pos x="201" y="412"/>
                </a:cxn>
              </a:cxnLst>
              <a:rect l="0" t="0" r="r" b="b"/>
              <a:pathLst>
                <a:path w="214" h="601">
                  <a:moveTo>
                    <a:pt x="201" y="412"/>
                  </a:moveTo>
                  <a:lnTo>
                    <a:pt x="206" y="415"/>
                  </a:lnTo>
                  <a:lnTo>
                    <a:pt x="209" y="420"/>
                  </a:lnTo>
                  <a:lnTo>
                    <a:pt x="212" y="425"/>
                  </a:lnTo>
                  <a:lnTo>
                    <a:pt x="213" y="429"/>
                  </a:lnTo>
                  <a:lnTo>
                    <a:pt x="214" y="434"/>
                  </a:lnTo>
                  <a:lnTo>
                    <a:pt x="213" y="439"/>
                  </a:lnTo>
                  <a:lnTo>
                    <a:pt x="213" y="443"/>
                  </a:lnTo>
                  <a:lnTo>
                    <a:pt x="211" y="449"/>
                  </a:lnTo>
                  <a:lnTo>
                    <a:pt x="206" y="460"/>
                  </a:lnTo>
                  <a:lnTo>
                    <a:pt x="198" y="470"/>
                  </a:lnTo>
                  <a:lnTo>
                    <a:pt x="186" y="482"/>
                  </a:lnTo>
                  <a:lnTo>
                    <a:pt x="173" y="495"/>
                  </a:lnTo>
                  <a:lnTo>
                    <a:pt x="158" y="507"/>
                  </a:lnTo>
                  <a:lnTo>
                    <a:pt x="140" y="519"/>
                  </a:lnTo>
                  <a:lnTo>
                    <a:pt x="121" y="533"/>
                  </a:lnTo>
                  <a:lnTo>
                    <a:pt x="100" y="546"/>
                  </a:lnTo>
                  <a:lnTo>
                    <a:pt x="52" y="573"/>
                  </a:lnTo>
                  <a:lnTo>
                    <a:pt x="0" y="601"/>
                  </a:lnTo>
                  <a:lnTo>
                    <a:pt x="0" y="192"/>
                  </a:lnTo>
                  <a:lnTo>
                    <a:pt x="52" y="164"/>
                  </a:lnTo>
                  <a:lnTo>
                    <a:pt x="100" y="137"/>
                  </a:lnTo>
                  <a:lnTo>
                    <a:pt x="121" y="123"/>
                  </a:lnTo>
                  <a:lnTo>
                    <a:pt x="140" y="111"/>
                  </a:lnTo>
                  <a:lnTo>
                    <a:pt x="158" y="98"/>
                  </a:lnTo>
                  <a:lnTo>
                    <a:pt x="173" y="85"/>
                  </a:lnTo>
                  <a:lnTo>
                    <a:pt x="186" y="73"/>
                  </a:lnTo>
                  <a:lnTo>
                    <a:pt x="198" y="61"/>
                  </a:lnTo>
                  <a:lnTo>
                    <a:pt x="206" y="50"/>
                  </a:lnTo>
                  <a:lnTo>
                    <a:pt x="211" y="38"/>
                  </a:lnTo>
                  <a:lnTo>
                    <a:pt x="213" y="33"/>
                  </a:lnTo>
                  <a:lnTo>
                    <a:pt x="213" y="28"/>
                  </a:lnTo>
                  <a:lnTo>
                    <a:pt x="214" y="23"/>
                  </a:lnTo>
                  <a:lnTo>
                    <a:pt x="213" y="18"/>
                  </a:lnTo>
                  <a:lnTo>
                    <a:pt x="212" y="14"/>
                  </a:lnTo>
                  <a:lnTo>
                    <a:pt x="209" y="9"/>
                  </a:lnTo>
                  <a:lnTo>
                    <a:pt x="206" y="4"/>
                  </a:lnTo>
                  <a:lnTo>
                    <a:pt x="201" y="0"/>
                  </a:lnTo>
                  <a:lnTo>
                    <a:pt x="201" y="41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3" name="Freeform 53"/>
            <p:cNvSpPr>
              <a:spLocks/>
            </p:cNvSpPr>
            <p:nvPr/>
          </p:nvSpPr>
          <p:spPr bwMode="auto">
            <a:xfrm>
              <a:off x="3132" y="2037"/>
              <a:ext cx="44" cy="120"/>
            </a:xfrm>
            <a:custGeom>
              <a:avLst/>
              <a:gdLst/>
              <a:ahLst/>
              <a:cxnLst>
                <a:cxn ang="0">
                  <a:pos x="220" y="0"/>
                </a:cxn>
                <a:cxn ang="0">
                  <a:pos x="0" y="187"/>
                </a:cxn>
                <a:cxn ang="0">
                  <a:pos x="0" y="596"/>
                </a:cxn>
                <a:cxn ang="0">
                  <a:pos x="220" y="409"/>
                </a:cxn>
                <a:cxn ang="0">
                  <a:pos x="220" y="0"/>
                </a:cxn>
              </a:cxnLst>
              <a:rect l="0" t="0" r="r" b="b"/>
              <a:pathLst>
                <a:path w="220" h="596">
                  <a:moveTo>
                    <a:pt x="220" y="0"/>
                  </a:moveTo>
                  <a:lnTo>
                    <a:pt x="0" y="187"/>
                  </a:lnTo>
                  <a:lnTo>
                    <a:pt x="0" y="596"/>
                  </a:lnTo>
                  <a:lnTo>
                    <a:pt x="220" y="409"/>
                  </a:lnTo>
                  <a:lnTo>
                    <a:pt x="22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4" name="Freeform 54"/>
            <p:cNvSpPr>
              <a:spLocks/>
            </p:cNvSpPr>
            <p:nvPr/>
          </p:nvSpPr>
          <p:spPr bwMode="auto">
            <a:xfrm>
              <a:off x="3460" y="2055"/>
              <a:ext cx="61" cy="109"/>
            </a:xfrm>
            <a:custGeom>
              <a:avLst/>
              <a:gdLst/>
              <a:ahLst/>
              <a:cxnLst>
                <a:cxn ang="0">
                  <a:pos x="309" y="410"/>
                </a:cxn>
                <a:cxn ang="0">
                  <a:pos x="284" y="412"/>
                </a:cxn>
                <a:cxn ang="0">
                  <a:pos x="261" y="416"/>
                </a:cxn>
                <a:cxn ang="0">
                  <a:pos x="238" y="421"/>
                </a:cxn>
                <a:cxn ang="0">
                  <a:pos x="216" y="428"/>
                </a:cxn>
                <a:cxn ang="0">
                  <a:pos x="194" y="435"/>
                </a:cxn>
                <a:cxn ang="0">
                  <a:pos x="173" y="444"/>
                </a:cxn>
                <a:cxn ang="0">
                  <a:pos x="153" y="453"/>
                </a:cxn>
                <a:cxn ang="0">
                  <a:pos x="133" y="463"/>
                </a:cxn>
                <a:cxn ang="0">
                  <a:pos x="113" y="473"/>
                </a:cxn>
                <a:cxn ang="0">
                  <a:pos x="95" y="485"/>
                </a:cxn>
                <a:cxn ang="0">
                  <a:pos x="77" y="495"/>
                </a:cxn>
                <a:cxn ang="0">
                  <a:pos x="61" y="507"/>
                </a:cxn>
                <a:cxn ang="0">
                  <a:pos x="29" y="529"/>
                </a:cxn>
                <a:cxn ang="0">
                  <a:pos x="0" y="550"/>
                </a:cxn>
                <a:cxn ang="0">
                  <a:pos x="0" y="141"/>
                </a:cxn>
                <a:cxn ang="0">
                  <a:pos x="29" y="120"/>
                </a:cxn>
                <a:cxn ang="0">
                  <a:pos x="61" y="98"/>
                </a:cxn>
                <a:cxn ang="0">
                  <a:pos x="77" y="86"/>
                </a:cxn>
                <a:cxn ang="0">
                  <a:pos x="95" y="75"/>
                </a:cxn>
                <a:cxn ang="0">
                  <a:pos x="113" y="64"/>
                </a:cxn>
                <a:cxn ang="0">
                  <a:pos x="133" y="54"/>
                </a:cxn>
                <a:cxn ang="0">
                  <a:pos x="153" y="44"/>
                </a:cxn>
                <a:cxn ang="0">
                  <a:pos x="173" y="35"/>
                </a:cxn>
                <a:cxn ang="0">
                  <a:pos x="194" y="26"/>
                </a:cxn>
                <a:cxn ang="0">
                  <a:pos x="216" y="19"/>
                </a:cxn>
                <a:cxn ang="0">
                  <a:pos x="238" y="12"/>
                </a:cxn>
                <a:cxn ang="0">
                  <a:pos x="261" y="7"/>
                </a:cxn>
                <a:cxn ang="0">
                  <a:pos x="284" y="4"/>
                </a:cxn>
                <a:cxn ang="0">
                  <a:pos x="309" y="0"/>
                </a:cxn>
                <a:cxn ang="0">
                  <a:pos x="309" y="410"/>
                </a:cxn>
              </a:cxnLst>
              <a:rect l="0" t="0" r="r" b="b"/>
              <a:pathLst>
                <a:path w="309" h="550">
                  <a:moveTo>
                    <a:pt x="309" y="410"/>
                  </a:moveTo>
                  <a:lnTo>
                    <a:pt x="284" y="412"/>
                  </a:lnTo>
                  <a:lnTo>
                    <a:pt x="261" y="416"/>
                  </a:lnTo>
                  <a:lnTo>
                    <a:pt x="238" y="421"/>
                  </a:lnTo>
                  <a:lnTo>
                    <a:pt x="216" y="428"/>
                  </a:lnTo>
                  <a:lnTo>
                    <a:pt x="194" y="435"/>
                  </a:lnTo>
                  <a:lnTo>
                    <a:pt x="173" y="444"/>
                  </a:lnTo>
                  <a:lnTo>
                    <a:pt x="153" y="453"/>
                  </a:lnTo>
                  <a:lnTo>
                    <a:pt x="133" y="463"/>
                  </a:lnTo>
                  <a:lnTo>
                    <a:pt x="113" y="473"/>
                  </a:lnTo>
                  <a:lnTo>
                    <a:pt x="95" y="485"/>
                  </a:lnTo>
                  <a:lnTo>
                    <a:pt x="77" y="495"/>
                  </a:lnTo>
                  <a:lnTo>
                    <a:pt x="61" y="507"/>
                  </a:lnTo>
                  <a:lnTo>
                    <a:pt x="29" y="529"/>
                  </a:lnTo>
                  <a:lnTo>
                    <a:pt x="0" y="550"/>
                  </a:lnTo>
                  <a:lnTo>
                    <a:pt x="0" y="141"/>
                  </a:lnTo>
                  <a:lnTo>
                    <a:pt x="29" y="120"/>
                  </a:lnTo>
                  <a:lnTo>
                    <a:pt x="61" y="98"/>
                  </a:lnTo>
                  <a:lnTo>
                    <a:pt x="77" y="86"/>
                  </a:lnTo>
                  <a:lnTo>
                    <a:pt x="95" y="75"/>
                  </a:lnTo>
                  <a:lnTo>
                    <a:pt x="113" y="64"/>
                  </a:lnTo>
                  <a:lnTo>
                    <a:pt x="133" y="54"/>
                  </a:lnTo>
                  <a:lnTo>
                    <a:pt x="153" y="44"/>
                  </a:lnTo>
                  <a:lnTo>
                    <a:pt x="173" y="35"/>
                  </a:lnTo>
                  <a:lnTo>
                    <a:pt x="194" y="26"/>
                  </a:lnTo>
                  <a:lnTo>
                    <a:pt x="216" y="19"/>
                  </a:lnTo>
                  <a:lnTo>
                    <a:pt x="238" y="12"/>
                  </a:lnTo>
                  <a:lnTo>
                    <a:pt x="261" y="7"/>
                  </a:lnTo>
                  <a:lnTo>
                    <a:pt x="284" y="4"/>
                  </a:lnTo>
                  <a:lnTo>
                    <a:pt x="309" y="0"/>
                  </a:lnTo>
                  <a:lnTo>
                    <a:pt x="309"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5" name="Freeform 55"/>
            <p:cNvSpPr>
              <a:spLocks/>
            </p:cNvSpPr>
            <p:nvPr/>
          </p:nvSpPr>
          <p:spPr bwMode="auto">
            <a:xfrm>
              <a:off x="3584" y="2051"/>
              <a:ext cx="29" cy="107"/>
            </a:xfrm>
            <a:custGeom>
              <a:avLst/>
              <a:gdLst/>
              <a:ahLst/>
              <a:cxnLst>
                <a:cxn ang="0">
                  <a:pos x="149" y="409"/>
                </a:cxn>
                <a:cxn ang="0">
                  <a:pos x="149" y="415"/>
                </a:cxn>
                <a:cxn ang="0">
                  <a:pos x="147" y="422"/>
                </a:cxn>
                <a:cxn ang="0">
                  <a:pos x="145" y="428"/>
                </a:cxn>
                <a:cxn ang="0">
                  <a:pos x="141" y="435"/>
                </a:cxn>
                <a:cxn ang="0">
                  <a:pos x="137" y="440"/>
                </a:cxn>
                <a:cxn ang="0">
                  <a:pos x="131" y="447"/>
                </a:cxn>
                <a:cxn ang="0">
                  <a:pos x="124" y="456"/>
                </a:cxn>
                <a:cxn ang="0">
                  <a:pos x="116" y="463"/>
                </a:cxn>
                <a:cxn ang="0">
                  <a:pos x="96" y="478"/>
                </a:cxn>
                <a:cxn ang="0">
                  <a:pos x="69" y="495"/>
                </a:cxn>
                <a:cxn ang="0">
                  <a:pos x="37" y="513"/>
                </a:cxn>
                <a:cxn ang="0">
                  <a:pos x="0" y="533"/>
                </a:cxn>
                <a:cxn ang="0">
                  <a:pos x="0" y="124"/>
                </a:cxn>
                <a:cxn ang="0">
                  <a:pos x="37" y="104"/>
                </a:cxn>
                <a:cxn ang="0">
                  <a:pos x="69" y="86"/>
                </a:cxn>
                <a:cxn ang="0">
                  <a:pos x="96" y="69"/>
                </a:cxn>
                <a:cxn ang="0">
                  <a:pos x="116" y="54"/>
                </a:cxn>
                <a:cxn ang="0">
                  <a:pos x="124" y="46"/>
                </a:cxn>
                <a:cxn ang="0">
                  <a:pos x="131" y="39"/>
                </a:cxn>
                <a:cxn ang="0">
                  <a:pos x="137" y="32"/>
                </a:cxn>
                <a:cxn ang="0">
                  <a:pos x="141" y="26"/>
                </a:cxn>
                <a:cxn ang="0">
                  <a:pos x="145" y="19"/>
                </a:cxn>
                <a:cxn ang="0">
                  <a:pos x="147" y="13"/>
                </a:cxn>
                <a:cxn ang="0">
                  <a:pos x="149" y="6"/>
                </a:cxn>
                <a:cxn ang="0">
                  <a:pos x="149" y="0"/>
                </a:cxn>
                <a:cxn ang="0">
                  <a:pos x="149" y="409"/>
                </a:cxn>
              </a:cxnLst>
              <a:rect l="0" t="0" r="r" b="b"/>
              <a:pathLst>
                <a:path w="149" h="533">
                  <a:moveTo>
                    <a:pt x="149" y="409"/>
                  </a:moveTo>
                  <a:lnTo>
                    <a:pt x="149" y="415"/>
                  </a:lnTo>
                  <a:lnTo>
                    <a:pt x="147" y="422"/>
                  </a:lnTo>
                  <a:lnTo>
                    <a:pt x="145" y="428"/>
                  </a:lnTo>
                  <a:lnTo>
                    <a:pt x="141" y="435"/>
                  </a:lnTo>
                  <a:lnTo>
                    <a:pt x="137" y="440"/>
                  </a:lnTo>
                  <a:lnTo>
                    <a:pt x="131" y="447"/>
                  </a:lnTo>
                  <a:lnTo>
                    <a:pt x="124" y="456"/>
                  </a:lnTo>
                  <a:lnTo>
                    <a:pt x="116" y="463"/>
                  </a:lnTo>
                  <a:lnTo>
                    <a:pt x="96" y="478"/>
                  </a:lnTo>
                  <a:lnTo>
                    <a:pt x="69" y="495"/>
                  </a:lnTo>
                  <a:lnTo>
                    <a:pt x="37" y="513"/>
                  </a:lnTo>
                  <a:lnTo>
                    <a:pt x="0" y="533"/>
                  </a:lnTo>
                  <a:lnTo>
                    <a:pt x="0" y="124"/>
                  </a:lnTo>
                  <a:lnTo>
                    <a:pt x="37" y="104"/>
                  </a:lnTo>
                  <a:lnTo>
                    <a:pt x="69" y="86"/>
                  </a:lnTo>
                  <a:lnTo>
                    <a:pt x="96" y="69"/>
                  </a:lnTo>
                  <a:lnTo>
                    <a:pt x="116" y="54"/>
                  </a:lnTo>
                  <a:lnTo>
                    <a:pt x="124" y="46"/>
                  </a:lnTo>
                  <a:lnTo>
                    <a:pt x="131" y="39"/>
                  </a:lnTo>
                  <a:lnTo>
                    <a:pt x="137" y="32"/>
                  </a:lnTo>
                  <a:lnTo>
                    <a:pt x="141" y="26"/>
                  </a:lnTo>
                  <a:lnTo>
                    <a:pt x="145" y="19"/>
                  </a:lnTo>
                  <a:lnTo>
                    <a:pt x="147" y="13"/>
                  </a:lnTo>
                  <a:lnTo>
                    <a:pt x="149" y="6"/>
                  </a:lnTo>
                  <a:lnTo>
                    <a:pt x="149" y="0"/>
                  </a:lnTo>
                  <a:lnTo>
                    <a:pt x="149"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6" name="Freeform 56"/>
            <p:cNvSpPr>
              <a:spLocks/>
            </p:cNvSpPr>
            <p:nvPr/>
          </p:nvSpPr>
          <p:spPr bwMode="auto">
            <a:xfrm>
              <a:off x="4065" y="1946"/>
              <a:ext cx="36" cy="113"/>
            </a:xfrm>
            <a:custGeom>
              <a:avLst/>
              <a:gdLst/>
              <a:ahLst/>
              <a:cxnLst>
                <a:cxn ang="0">
                  <a:pos x="187" y="561"/>
                </a:cxn>
                <a:cxn ang="0">
                  <a:pos x="187" y="153"/>
                </a:cxn>
                <a:cxn ang="0">
                  <a:pos x="0" y="0"/>
                </a:cxn>
                <a:cxn ang="0">
                  <a:pos x="0" y="408"/>
                </a:cxn>
                <a:cxn ang="0">
                  <a:pos x="187" y="561"/>
                </a:cxn>
              </a:cxnLst>
              <a:rect l="0" t="0" r="r" b="b"/>
              <a:pathLst>
                <a:path w="187" h="561">
                  <a:moveTo>
                    <a:pt x="187" y="561"/>
                  </a:moveTo>
                  <a:lnTo>
                    <a:pt x="187" y="153"/>
                  </a:lnTo>
                  <a:lnTo>
                    <a:pt x="0" y="0"/>
                  </a:lnTo>
                  <a:lnTo>
                    <a:pt x="0" y="408"/>
                  </a:lnTo>
                  <a:lnTo>
                    <a:pt x="187" y="5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7" name="Freeform 57"/>
            <p:cNvSpPr>
              <a:spLocks/>
            </p:cNvSpPr>
            <p:nvPr/>
          </p:nvSpPr>
          <p:spPr bwMode="auto">
            <a:xfrm>
              <a:off x="4223" y="2105"/>
              <a:ext cx="156" cy="212"/>
            </a:xfrm>
            <a:custGeom>
              <a:avLst/>
              <a:gdLst/>
              <a:ahLst/>
              <a:cxnLst>
                <a:cxn ang="0">
                  <a:pos x="777" y="1061"/>
                </a:cxn>
                <a:cxn ang="0">
                  <a:pos x="739" y="1046"/>
                </a:cxn>
                <a:cxn ang="0">
                  <a:pos x="704" y="1034"/>
                </a:cxn>
                <a:cxn ang="0">
                  <a:pos x="670" y="1022"/>
                </a:cxn>
                <a:cxn ang="0">
                  <a:pos x="639" y="1012"/>
                </a:cxn>
                <a:cxn ang="0">
                  <a:pos x="611" y="1004"/>
                </a:cxn>
                <a:cxn ang="0">
                  <a:pos x="584" y="997"/>
                </a:cxn>
                <a:cxn ang="0">
                  <a:pos x="559" y="991"/>
                </a:cxn>
                <a:cxn ang="0">
                  <a:pos x="538" y="986"/>
                </a:cxn>
                <a:cxn ang="0">
                  <a:pos x="529" y="984"/>
                </a:cxn>
                <a:cxn ang="0">
                  <a:pos x="519" y="980"/>
                </a:cxn>
                <a:cxn ang="0">
                  <a:pos x="508" y="976"/>
                </a:cxn>
                <a:cxn ang="0">
                  <a:pos x="496" y="969"/>
                </a:cxn>
                <a:cxn ang="0">
                  <a:pos x="484" y="962"/>
                </a:cxn>
                <a:cxn ang="0">
                  <a:pos x="471" y="952"/>
                </a:cxn>
                <a:cxn ang="0">
                  <a:pos x="457" y="943"/>
                </a:cxn>
                <a:cxn ang="0">
                  <a:pos x="443" y="931"/>
                </a:cxn>
                <a:cxn ang="0">
                  <a:pos x="412" y="906"/>
                </a:cxn>
                <a:cxn ang="0">
                  <a:pos x="380" y="876"/>
                </a:cxn>
                <a:cxn ang="0">
                  <a:pos x="346" y="843"/>
                </a:cxn>
                <a:cxn ang="0">
                  <a:pos x="310" y="805"/>
                </a:cxn>
                <a:cxn ang="0">
                  <a:pos x="273" y="765"/>
                </a:cxn>
                <a:cxn ang="0">
                  <a:pos x="235" y="722"/>
                </a:cxn>
                <a:cxn ang="0">
                  <a:pos x="196" y="677"/>
                </a:cxn>
                <a:cxn ang="0">
                  <a:pos x="156" y="629"/>
                </a:cxn>
                <a:cxn ang="0">
                  <a:pos x="117" y="580"/>
                </a:cxn>
                <a:cxn ang="0">
                  <a:pos x="77" y="528"/>
                </a:cxn>
                <a:cxn ang="0">
                  <a:pos x="38" y="477"/>
                </a:cxn>
                <a:cxn ang="0">
                  <a:pos x="0" y="424"/>
                </a:cxn>
                <a:cxn ang="0">
                  <a:pos x="0" y="0"/>
                </a:cxn>
                <a:cxn ang="0">
                  <a:pos x="38" y="53"/>
                </a:cxn>
                <a:cxn ang="0">
                  <a:pos x="77" y="104"/>
                </a:cxn>
                <a:cxn ang="0">
                  <a:pos x="117" y="155"/>
                </a:cxn>
                <a:cxn ang="0">
                  <a:pos x="156" y="204"/>
                </a:cxn>
                <a:cxn ang="0">
                  <a:pos x="196" y="251"/>
                </a:cxn>
                <a:cxn ang="0">
                  <a:pos x="235" y="297"/>
                </a:cxn>
                <a:cxn ang="0">
                  <a:pos x="273" y="339"/>
                </a:cxn>
                <a:cxn ang="0">
                  <a:pos x="310" y="380"/>
                </a:cxn>
                <a:cxn ang="0">
                  <a:pos x="346" y="417"/>
                </a:cxn>
                <a:cxn ang="0">
                  <a:pos x="380" y="451"/>
                </a:cxn>
                <a:cxn ang="0">
                  <a:pos x="412" y="480"/>
                </a:cxn>
                <a:cxn ang="0">
                  <a:pos x="443" y="506"/>
                </a:cxn>
                <a:cxn ang="0">
                  <a:pos x="457" y="518"/>
                </a:cxn>
                <a:cxn ang="0">
                  <a:pos x="471" y="528"/>
                </a:cxn>
                <a:cxn ang="0">
                  <a:pos x="484" y="536"/>
                </a:cxn>
                <a:cxn ang="0">
                  <a:pos x="496" y="545"/>
                </a:cxn>
                <a:cxn ang="0">
                  <a:pos x="508" y="552"/>
                </a:cxn>
                <a:cxn ang="0">
                  <a:pos x="519" y="556"/>
                </a:cxn>
                <a:cxn ang="0">
                  <a:pos x="529" y="560"/>
                </a:cxn>
                <a:cxn ang="0">
                  <a:pos x="538" y="562"/>
                </a:cxn>
                <a:cxn ang="0">
                  <a:pos x="559" y="567"/>
                </a:cxn>
                <a:cxn ang="0">
                  <a:pos x="584" y="572"/>
                </a:cxn>
                <a:cxn ang="0">
                  <a:pos x="611" y="579"/>
                </a:cxn>
                <a:cxn ang="0">
                  <a:pos x="639" y="587"/>
                </a:cxn>
                <a:cxn ang="0">
                  <a:pos x="670" y="596"/>
                </a:cxn>
                <a:cxn ang="0">
                  <a:pos x="704" y="608"/>
                </a:cxn>
                <a:cxn ang="0">
                  <a:pos x="739" y="621"/>
                </a:cxn>
                <a:cxn ang="0">
                  <a:pos x="777" y="635"/>
                </a:cxn>
                <a:cxn ang="0">
                  <a:pos x="777" y="1061"/>
                </a:cxn>
              </a:cxnLst>
              <a:rect l="0" t="0" r="r" b="b"/>
              <a:pathLst>
                <a:path w="777" h="1061">
                  <a:moveTo>
                    <a:pt x="777" y="1061"/>
                  </a:moveTo>
                  <a:lnTo>
                    <a:pt x="739" y="1046"/>
                  </a:lnTo>
                  <a:lnTo>
                    <a:pt x="704" y="1034"/>
                  </a:lnTo>
                  <a:lnTo>
                    <a:pt x="670" y="1022"/>
                  </a:lnTo>
                  <a:lnTo>
                    <a:pt x="639" y="1012"/>
                  </a:lnTo>
                  <a:lnTo>
                    <a:pt x="611" y="1004"/>
                  </a:lnTo>
                  <a:lnTo>
                    <a:pt x="584" y="997"/>
                  </a:lnTo>
                  <a:lnTo>
                    <a:pt x="559" y="991"/>
                  </a:lnTo>
                  <a:lnTo>
                    <a:pt x="538" y="986"/>
                  </a:lnTo>
                  <a:lnTo>
                    <a:pt x="529" y="984"/>
                  </a:lnTo>
                  <a:lnTo>
                    <a:pt x="519" y="980"/>
                  </a:lnTo>
                  <a:lnTo>
                    <a:pt x="508" y="976"/>
                  </a:lnTo>
                  <a:lnTo>
                    <a:pt x="496" y="969"/>
                  </a:lnTo>
                  <a:lnTo>
                    <a:pt x="484" y="962"/>
                  </a:lnTo>
                  <a:lnTo>
                    <a:pt x="471" y="952"/>
                  </a:lnTo>
                  <a:lnTo>
                    <a:pt x="457" y="943"/>
                  </a:lnTo>
                  <a:lnTo>
                    <a:pt x="443" y="931"/>
                  </a:lnTo>
                  <a:lnTo>
                    <a:pt x="412" y="906"/>
                  </a:lnTo>
                  <a:lnTo>
                    <a:pt x="380" y="876"/>
                  </a:lnTo>
                  <a:lnTo>
                    <a:pt x="346" y="843"/>
                  </a:lnTo>
                  <a:lnTo>
                    <a:pt x="310" y="805"/>
                  </a:lnTo>
                  <a:lnTo>
                    <a:pt x="273" y="765"/>
                  </a:lnTo>
                  <a:lnTo>
                    <a:pt x="235" y="722"/>
                  </a:lnTo>
                  <a:lnTo>
                    <a:pt x="196" y="677"/>
                  </a:lnTo>
                  <a:lnTo>
                    <a:pt x="156" y="629"/>
                  </a:lnTo>
                  <a:lnTo>
                    <a:pt x="117" y="580"/>
                  </a:lnTo>
                  <a:lnTo>
                    <a:pt x="77" y="528"/>
                  </a:lnTo>
                  <a:lnTo>
                    <a:pt x="38" y="477"/>
                  </a:lnTo>
                  <a:lnTo>
                    <a:pt x="0" y="424"/>
                  </a:lnTo>
                  <a:lnTo>
                    <a:pt x="0" y="0"/>
                  </a:lnTo>
                  <a:lnTo>
                    <a:pt x="38" y="53"/>
                  </a:lnTo>
                  <a:lnTo>
                    <a:pt x="77" y="104"/>
                  </a:lnTo>
                  <a:lnTo>
                    <a:pt x="117" y="155"/>
                  </a:lnTo>
                  <a:lnTo>
                    <a:pt x="156" y="204"/>
                  </a:lnTo>
                  <a:lnTo>
                    <a:pt x="196" y="251"/>
                  </a:lnTo>
                  <a:lnTo>
                    <a:pt x="235" y="297"/>
                  </a:lnTo>
                  <a:lnTo>
                    <a:pt x="273" y="339"/>
                  </a:lnTo>
                  <a:lnTo>
                    <a:pt x="310" y="380"/>
                  </a:lnTo>
                  <a:lnTo>
                    <a:pt x="346" y="417"/>
                  </a:lnTo>
                  <a:lnTo>
                    <a:pt x="380" y="451"/>
                  </a:lnTo>
                  <a:lnTo>
                    <a:pt x="412" y="480"/>
                  </a:lnTo>
                  <a:lnTo>
                    <a:pt x="443" y="506"/>
                  </a:lnTo>
                  <a:lnTo>
                    <a:pt x="457" y="518"/>
                  </a:lnTo>
                  <a:lnTo>
                    <a:pt x="471" y="528"/>
                  </a:lnTo>
                  <a:lnTo>
                    <a:pt x="484" y="536"/>
                  </a:lnTo>
                  <a:lnTo>
                    <a:pt x="496" y="545"/>
                  </a:lnTo>
                  <a:lnTo>
                    <a:pt x="508" y="552"/>
                  </a:lnTo>
                  <a:lnTo>
                    <a:pt x="519" y="556"/>
                  </a:lnTo>
                  <a:lnTo>
                    <a:pt x="529" y="560"/>
                  </a:lnTo>
                  <a:lnTo>
                    <a:pt x="538" y="562"/>
                  </a:lnTo>
                  <a:lnTo>
                    <a:pt x="559" y="567"/>
                  </a:lnTo>
                  <a:lnTo>
                    <a:pt x="584" y="572"/>
                  </a:lnTo>
                  <a:lnTo>
                    <a:pt x="611" y="579"/>
                  </a:lnTo>
                  <a:lnTo>
                    <a:pt x="639" y="587"/>
                  </a:lnTo>
                  <a:lnTo>
                    <a:pt x="670" y="596"/>
                  </a:lnTo>
                  <a:lnTo>
                    <a:pt x="704" y="608"/>
                  </a:lnTo>
                  <a:lnTo>
                    <a:pt x="739" y="621"/>
                  </a:lnTo>
                  <a:lnTo>
                    <a:pt x="777" y="635"/>
                  </a:lnTo>
                  <a:lnTo>
                    <a:pt x="777" y="106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8" name="Freeform 58"/>
            <p:cNvSpPr>
              <a:spLocks/>
            </p:cNvSpPr>
            <p:nvPr/>
          </p:nvSpPr>
          <p:spPr bwMode="auto">
            <a:xfrm>
              <a:off x="4488" y="2288"/>
              <a:ext cx="84" cy="146"/>
            </a:xfrm>
            <a:custGeom>
              <a:avLst/>
              <a:gdLst/>
              <a:ahLst/>
              <a:cxnLst>
                <a:cxn ang="0">
                  <a:pos x="423" y="299"/>
                </a:cxn>
                <a:cxn ang="0">
                  <a:pos x="370" y="257"/>
                </a:cxn>
                <a:cxn ang="0">
                  <a:pos x="316" y="217"/>
                </a:cxn>
                <a:cxn ang="0">
                  <a:pos x="264" y="177"/>
                </a:cxn>
                <a:cxn ang="0">
                  <a:pos x="210" y="138"/>
                </a:cxn>
                <a:cxn ang="0">
                  <a:pos x="157" y="102"/>
                </a:cxn>
                <a:cxn ang="0">
                  <a:pos x="104" y="67"/>
                </a:cxn>
                <a:cxn ang="0">
                  <a:pos x="51" y="33"/>
                </a:cxn>
                <a:cxn ang="0">
                  <a:pos x="0" y="0"/>
                </a:cxn>
                <a:cxn ang="0">
                  <a:pos x="0" y="426"/>
                </a:cxn>
                <a:cxn ang="0">
                  <a:pos x="51" y="458"/>
                </a:cxn>
                <a:cxn ang="0">
                  <a:pos x="104" y="492"/>
                </a:cxn>
                <a:cxn ang="0">
                  <a:pos x="157" y="527"/>
                </a:cxn>
                <a:cxn ang="0">
                  <a:pos x="210" y="563"/>
                </a:cxn>
                <a:cxn ang="0">
                  <a:pos x="264" y="602"/>
                </a:cxn>
                <a:cxn ang="0">
                  <a:pos x="316" y="642"/>
                </a:cxn>
                <a:cxn ang="0">
                  <a:pos x="370" y="683"/>
                </a:cxn>
                <a:cxn ang="0">
                  <a:pos x="423" y="726"/>
                </a:cxn>
                <a:cxn ang="0">
                  <a:pos x="423" y="299"/>
                </a:cxn>
              </a:cxnLst>
              <a:rect l="0" t="0" r="r" b="b"/>
              <a:pathLst>
                <a:path w="423" h="726">
                  <a:moveTo>
                    <a:pt x="423" y="299"/>
                  </a:moveTo>
                  <a:lnTo>
                    <a:pt x="370" y="257"/>
                  </a:lnTo>
                  <a:lnTo>
                    <a:pt x="316" y="217"/>
                  </a:lnTo>
                  <a:lnTo>
                    <a:pt x="264" y="177"/>
                  </a:lnTo>
                  <a:lnTo>
                    <a:pt x="210" y="138"/>
                  </a:lnTo>
                  <a:lnTo>
                    <a:pt x="157" y="102"/>
                  </a:lnTo>
                  <a:lnTo>
                    <a:pt x="104" y="67"/>
                  </a:lnTo>
                  <a:lnTo>
                    <a:pt x="51" y="33"/>
                  </a:lnTo>
                  <a:lnTo>
                    <a:pt x="0" y="0"/>
                  </a:lnTo>
                  <a:lnTo>
                    <a:pt x="0" y="426"/>
                  </a:lnTo>
                  <a:lnTo>
                    <a:pt x="51" y="458"/>
                  </a:lnTo>
                  <a:lnTo>
                    <a:pt x="104" y="492"/>
                  </a:lnTo>
                  <a:lnTo>
                    <a:pt x="157" y="527"/>
                  </a:lnTo>
                  <a:lnTo>
                    <a:pt x="210" y="563"/>
                  </a:lnTo>
                  <a:lnTo>
                    <a:pt x="264" y="602"/>
                  </a:lnTo>
                  <a:lnTo>
                    <a:pt x="316" y="642"/>
                  </a:lnTo>
                  <a:lnTo>
                    <a:pt x="370" y="683"/>
                  </a:lnTo>
                  <a:lnTo>
                    <a:pt x="423" y="726"/>
                  </a:lnTo>
                  <a:lnTo>
                    <a:pt x="423" y="29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499" name="Freeform 59"/>
            <p:cNvSpPr>
              <a:spLocks/>
            </p:cNvSpPr>
            <p:nvPr/>
          </p:nvSpPr>
          <p:spPr bwMode="auto">
            <a:xfrm>
              <a:off x="4122" y="1680"/>
              <a:ext cx="23" cy="169"/>
            </a:xfrm>
            <a:custGeom>
              <a:avLst/>
              <a:gdLst/>
              <a:ahLst/>
              <a:cxnLst>
                <a:cxn ang="0">
                  <a:pos x="119" y="0"/>
                </a:cxn>
                <a:cxn ang="0">
                  <a:pos x="101" y="13"/>
                </a:cxn>
                <a:cxn ang="0">
                  <a:pos x="85" y="25"/>
                </a:cxn>
                <a:cxn ang="0">
                  <a:pos x="71" y="38"/>
                </a:cxn>
                <a:cxn ang="0">
                  <a:pos x="58" y="50"/>
                </a:cxn>
                <a:cxn ang="0">
                  <a:pos x="48" y="62"/>
                </a:cxn>
                <a:cxn ang="0">
                  <a:pos x="37" y="74"/>
                </a:cxn>
                <a:cxn ang="0">
                  <a:pos x="29" y="85"/>
                </a:cxn>
                <a:cxn ang="0">
                  <a:pos x="22" y="97"/>
                </a:cxn>
                <a:cxn ang="0">
                  <a:pos x="16" y="109"/>
                </a:cxn>
                <a:cxn ang="0">
                  <a:pos x="10" y="120"/>
                </a:cxn>
                <a:cxn ang="0">
                  <a:pos x="7" y="131"/>
                </a:cxn>
                <a:cxn ang="0">
                  <a:pos x="4" y="143"/>
                </a:cxn>
                <a:cxn ang="0">
                  <a:pos x="2" y="153"/>
                </a:cxn>
                <a:cxn ang="0">
                  <a:pos x="1" y="162"/>
                </a:cxn>
                <a:cxn ang="0">
                  <a:pos x="0" y="173"/>
                </a:cxn>
                <a:cxn ang="0">
                  <a:pos x="1" y="182"/>
                </a:cxn>
                <a:cxn ang="0">
                  <a:pos x="1" y="196"/>
                </a:cxn>
                <a:cxn ang="0">
                  <a:pos x="3" y="210"/>
                </a:cxn>
                <a:cxn ang="0">
                  <a:pos x="7" y="222"/>
                </a:cxn>
                <a:cxn ang="0">
                  <a:pos x="9" y="234"/>
                </a:cxn>
                <a:cxn ang="0">
                  <a:pos x="17" y="254"/>
                </a:cxn>
                <a:cxn ang="0">
                  <a:pos x="27" y="278"/>
                </a:cxn>
                <a:cxn ang="0">
                  <a:pos x="37" y="305"/>
                </a:cxn>
                <a:cxn ang="0">
                  <a:pos x="48" y="333"/>
                </a:cxn>
                <a:cxn ang="0">
                  <a:pos x="57" y="361"/>
                </a:cxn>
                <a:cxn ang="0">
                  <a:pos x="65" y="388"/>
                </a:cxn>
                <a:cxn ang="0">
                  <a:pos x="69" y="401"/>
                </a:cxn>
                <a:cxn ang="0">
                  <a:pos x="71" y="412"/>
                </a:cxn>
                <a:cxn ang="0">
                  <a:pos x="72" y="423"/>
                </a:cxn>
                <a:cxn ang="0">
                  <a:pos x="72" y="432"/>
                </a:cxn>
                <a:cxn ang="0">
                  <a:pos x="72" y="845"/>
                </a:cxn>
                <a:cxn ang="0">
                  <a:pos x="72" y="834"/>
                </a:cxn>
                <a:cxn ang="0">
                  <a:pos x="71" y="824"/>
                </a:cxn>
                <a:cxn ang="0">
                  <a:pos x="69" y="812"/>
                </a:cxn>
                <a:cxn ang="0">
                  <a:pos x="65" y="799"/>
                </a:cxn>
                <a:cxn ang="0">
                  <a:pos x="57" y="771"/>
                </a:cxn>
                <a:cxn ang="0">
                  <a:pos x="48" y="742"/>
                </a:cxn>
                <a:cxn ang="0">
                  <a:pos x="37" y="714"/>
                </a:cxn>
                <a:cxn ang="0">
                  <a:pos x="27" y="687"/>
                </a:cxn>
                <a:cxn ang="0">
                  <a:pos x="17" y="662"/>
                </a:cxn>
                <a:cxn ang="0">
                  <a:pos x="9" y="643"/>
                </a:cxn>
                <a:cxn ang="0">
                  <a:pos x="7" y="631"/>
                </a:cxn>
                <a:cxn ang="0">
                  <a:pos x="3" y="619"/>
                </a:cxn>
                <a:cxn ang="0">
                  <a:pos x="1" y="605"/>
                </a:cxn>
                <a:cxn ang="0">
                  <a:pos x="1" y="591"/>
                </a:cxn>
                <a:cxn ang="0">
                  <a:pos x="0" y="582"/>
                </a:cxn>
                <a:cxn ang="0">
                  <a:pos x="1" y="571"/>
                </a:cxn>
                <a:cxn ang="0">
                  <a:pos x="2" y="562"/>
                </a:cxn>
                <a:cxn ang="0">
                  <a:pos x="4" y="551"/>
                </a:cxn>
                <a:cxn ang="0">
                  <a:pos x="7" y="541"/>
                </a:cxn>
                <a:cxn ang="0">
                  <a:pos x="10" y="529"/>
                </a:cxn>
                <a:cxn ang="0">
                  <a:pos x="16" y="518"/>
                </a:cxn>
                <a:cxn ang="0">
                  <a:pos x="22" y="507"/>
                </a:cxn>
                <a:cxn ang="0">
                  <a:pos x="29" y="495"/>
                </a:cxn>
                <a:cxn ang="0">
                  <a:pos x="37" y="483"/>
                </a:cxn>
                <a:cxn ang="0">
                  <a:pos x="48" y="471"/>
                </a:cxn>
                <a:cxn ang="0">
                  <a:pos x="58" y="459"/>
                </a:cxn>
                <a:cxn ang="0">
                  <a:pos x="71" y="446"/>
                </a:cxn>
                <a:cxn ang="0">
                  <a:pos x="85" y="435"/>
                </a:cxn>
                <a:cxn ang="0">
                  <a:pos x="101" y="422"/>
                </a:cxn>
                <a:cxn ang="0">
                  <a:pos x="119" y="409"/>
                </a:cxn>
                <a:cxn ang="0">
                  <a:pos x="119" y="0"/>
                </a:cxn>
              </a:cxnLst>
              <a:rect l="0" t="0" r="r" b="b"/>
              <a:pathLst>
                <a:path w="119" h="845">
                  <a:moveTo>
                    <a:pt x="119" y="0"/>
                  </a:moveTo>
                  <a:lnTo>
                    <a:pt x="101" y="13"/>
                  </a:lnTo>
                  <a:lnTo>
                    <a:pt x="85" y="25"/>
                  </a:lnTo>
                  <a:lnTo>
                    <a:pt x="71" y="38"/>
                  </a:lnTo>
                  <a:lnTo>
                    <a:pt x="58" y="50"/>
                  </a:lnTo>
                  <a:lnTo>
                    <a:pt x="48" y="62"/>
                  </a:lnTo>
                  <a:lnTo>
                    <a:pt x="37" y="74"/>
                  </a:lnTo>
                  <a:lnTo>
                    <a:pt x="29" y="85"/>
                  </a:lnTo>
                  <a:lnTo>
                    <a:pt x="22" y="97"/>
                  </a:lnTo>
                  <a:lnTo>
                    <a:pt x="16" y="109"/>
                  </a:lnTo>
                  <a:lnTo>
                    <a:pt x="10" y="120"/>
                  </a:lnTo>
                  <a:lnTo>
                    <a:pt x="7" y="131"/>
                  </a:lnTo>
                  <a:lnTo>
                    <a:pt x="4" y="143"/>
                  </a:lnTo>
                  <a:lnTo>
                    <a:pt x="2" y="153"/>
                  </a:lnTo>
                  <a:lnTo>
                    <a:pt x="1" y="162"/>
                  </a:lnTo>
                  <a:lnTo>
                    <a:pt x="0" y="173"/>
                  </a:lnTo>
                  <a:lnTo>
                    <a:pt x="1" y="182"/>
                  </a:lnTo>
                  <a:lnTo>
                    <a:pt x="1" y="196"/>
                  </a:lnTo>
                  <a:lnTo>
                    <a:pt x="3" y="210"/>
                  </a:lnTo>
                  <a:lnTo>
                    <a:pt x="7" y="222"/>
                  </a:lnTo>
                  <a:lnTo>
                    <a:pt x="9" y="234"/>
                  </a:lnTo>
                  <a:lnTo>
                    <a:pt x="17" y="254"/>
                  </a:lnTo>
                  <a:lnTo>
                    <a:pt x="27" y="278"/>
                  </a:lnTo>
                  <a:lnTo>
                    <a:pt x="37" y="305"/>
                  </a:lnTo>
                  <a:lnTo>
                    <a:pt x="48" y="333"/>
                  </a:lnTo>
                  <a:lnTo>
                    <a:pt x="57" y="361"/>
                  </a:lnTo>
                  <a:lnTo>
                    <a:pt x="65" y="388"/>
                  </a:lnTo>
                  <a:lnTo>
                    <a:pt x="69" y="401"/>
                  </a:lnTo>
                  <a:lnTo>
                    <a:pt x="71" y="412"/>
                  </a:lnTo>
                  <a:lnTo>
                    <a:pt x="72" y="423"/>
                  </a:lnTo>
                  <a:lnTo>
                    <a:pt x="72" y="432"/>
                  </a:lnTo>
                  <a:lnTo>
                    <a:pt x="72" y="845"/>
                  </a:lnTo>
                  <a:lnTo>
                    <a:pt x="72" y="834"/>
                  </a:lnTo>
                  <a:lnTo>
                    <a:pt x="71" y="824"/>
                  </a:lnTo>
                  <a:lnTo>
                    <a:pt x="69" y="812"/>
                  </a:lnTo>
                  <a:lnTo>
                    <a:pt x="65" y="799"/>
                  </a:lnTo>
                  <a:lnTo>
                    <a:pt x="57" y="771"/>
                  </a:lnTo>
                  <a:lnTo>
                    <a:pt x="48" y="742"/>
                  </a:lnTo>
                  <a:lnTo>
                    <a:pt x="37" y="714"/>
                  </a:lnTo>
                  <a:lnTo>
                    <a:pt x="27" y="687"/>
                  </a:lnTo>
                  <a:lnTo>
                    <a:pt x="17" y="662"/>
                  </a:lnTo>
                  <a:lnTo>
                    <a:pt x="9" y="643"/>
                  </a:lnTo>
                  <a:lnTo>
                    <a:pt x="7" y="631"/>
                  </a:lnTo>
                  <a:lnTo>
                    <a:pt x="3" y="619"/>
                  </a:lnTo>
                  <a:lnTo>
                    <a:pt x="1" y="605"/>
                  </a:lnTo>
                  <a:lnTo>
                    <a:pt x="1" y="591"/>
                  </a:lnTo>
                  <a:lnTo>
                    <a:pt x="0" y="582"/>
                  </a:lnTo>
                  <a:lnTo>
                    <a:pt x="1" y="571"/>
                  </a:lnTo>
                  <a:lnTo>
                    <a:pt x="2" y="562"/>
                  </a:lnTo>
                  <a:lnTo>
                    <a:pt x="4" y="551"/>
                  </a:lnTo>
                  <a:lnTo>
                    <a:pt x="7" y="541"/>
                  </a:lnTo>
                  <a:lnTo>
                    <a:pt x="10" y="529"/>
                  </a:lnTo>
                  <a:lnTo>
                    <a:pt x="16" y="518"/>
                  </a:lnTo>
                  <a:lnTo>
                    <a:pt x="22" y="507"/>
                  </a:lnTo>
                  <a:lnTo>
                    <a:pt x="29" y="495"/>
                  </a:lnTo>
                  <a:lnTo>
                    <a:pt x="37" y="483"/>
                  </a:lnTo>
                  <a:lnTo>
                    <a:pt x="48" y="471"/>
                  </a:lnTo>
                  <a:lnTo>
                    <a:pt x="58" y="459"/>
                  </a:lnTo>
                  <a:lnTo>
                    <a:pt x="71" y="446"/>
                  </a:lnTo>
                  <a:lnTo>
                    <a:pt x="85" y="435"/>
                  </a:lnTo>
                  <a:lnTo>
                    <a:pt x="101" y="422"/>
                  </a:lnTo>
                  <a:lnTo>
                    <a:pt x="119" y="409"/>
                  </a:lnTo>
                  <a:lnTo>
                    <a:pt x="11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0" name="Freeform 60"/>
            <p:cNvSpPr>
              <a:spLocks/>
            </p:cNvSpPr>
            <p:nvPr/>
          </p:nvSpPr>
          <p:spPr bwMode="auto">
            <a:xfrm>
              <a:off x="4206" y="1081"/>
              <a:ext cx="48" cy="95"/>
            </a:xfrm>
            <a:custGeom>
              <a:avLst/>
              <a:gdLst/>
              <a:ahLst/>
              <a:cxnLst>
                <a:cxn ang="0">
                  <a:pos x="0" y="481"/>
                </a:cxn>
                <a:cxn ang="0">
                  <a:pos x="22" y="477"/>
                </a:cxn>
                <a:cxn ang="0">
                  <a:pos x="45" y="474"/>
                </a:cxn>
                <a:cxn ang="0">
                  <a:pos x="70" y="472"/>
                </a:cxn>
                <a:cxn ang="0">
                  <a:pos x="94" y="470"/>
                </a:cxn>
                <a:cxn ang="0">
                  <a:pos x="134" y="458"/>
                </a:cxn>
                <a:cxn ang="0">
                  <a:pos x="181" y="445"/>
                </a:cxn>
                <a:cxn ang="0">
                  <a:pos x="203" y="438"/>
                </a:cxn>
                <a:cxn ang="0">
                  <a:pos x="222" y="430"/>
                </a:cxn>
                <a:cxn ang="0">
                  <a:pos x="230" y="425"/>
                </a:cxn>
                <a:cxn ang="0">
                  <a:pos x="236" y="421"/>
                </a:cxn>
                <a:cxn ang="0">
                  <a:pos x="239" y="415"/>
                </a:cxn>
                <a:cxn ang="0">
                  <a:pos x="242" y="409"/>
                </a:cxn>
                <a:cxn ang="0">
                  <a:pos x="242" y="0"/>
                </a:cxn>
                <a:cxn ang="0">
                  <a:pos x="239" y="6"/>
                </a:cxn>
                <a:cxn ang="0">
                  <a:pos x="236" y="11"/>
                </a:cxn>
                <a:cxn ang="0">
                  <a:pos x="230" y="17"/>
                </a:cxn>
                <a:cxn ang="0">
                  <a:pos x="222" y="21"/>
                </a:cxn>
                <a:cxn ang="0">
                  <a:pos x="203" y="29"/>
                </a:cxn>
                <a:cxn ang="0">
                  <a:pos x="181" y="36"/>
                </a:cxn>
                <a:cxn ang="0">
                  <a:pos x="134" y="49"/>
                </a:cxn>
                <a:cxn ang="0">
                  <a:pos x="94" y="61"/>
                </a:cxn>
                <a:cxn ang="0">
                  <a:pos x="70" y="63"/>
                </a:cxn>
                <a:cxn ang="0">
                  <a:pos x="45" y="66"/>
                </a:cxn>
                <a:cxn ang="0">
                  <a:pos x="22" y="68"/>
                </a:cxn>
                <a:cxn ang="0">
                  <a:pos x="0" y="73"/>
                </a:cxn>
                <a:cxn ang="0">
                  <a:pos x="0" y="481"/>
                </a:cxn>
              </a:cxnLst>
              <a:rect l="0" t="0" r="r" b="b"/>
              <a:pathLst>
                <a:path w="242" h="481">
                  <a:moveTo>
                    <a:pt x="0" y="481"/>
                  </a:moveTo>
                  <a:lnTo>
                    <a:pt x="22" y="477"/>
                  </a:lnTo>
                  <a:lnTo>
                    <a:pt x="45" y="474"/>
                  </a:lnTo>
                  <a:lnTo>
                    <a:pt x="70" y="472"/>
                  </a:lnTo>
                  <a:lnTo>
                    <a:pt x="94" y="470"/>
                  </a:lnTo>
                  <a:lnTo>
                    <a:pt x="134" y="458"/>
                  </a:lnTo>
                  <a:lnTo>
                    <a:pt x="181" y="445"/>
                  </a:lnTo>
                  <a:lnTo>
                    <a:pt x="203" y="438"/>
                  </a:lnTo>
                  <a:lnTo>
                    <a:pt x="222" y="430"/>
                  </a:lnTo>
                  <a:lnTo>
                    <a:pt x="230" y="425"/>
                  </a:lnTo>
                  <a:lnTo>
                    <a:pt x="236" y="421"/>
                  </a:lnTo>
                  <a:lnTo>
                    <a:pt x="239" y="415"/>
                  </a:lnTo>
                  <a:lnTo>
                    <a:pt x="242" y="409"/>
                  </a:lnTo>
                  <a:lnTo>
                    <a:pt x="242" y="0"/>
                  </a:lnTo>
                  <a:lnTo>
                    <a:pt x="239" y="6"/>
                  </a:lnTo>
                  <a:lnTo>
                    <a:pt x="236" y="11"/>
                  </a:lnTo>
                  <a:lnTo>
                    <a:pt x="230" y="17"/>
                  </a:lnTo>
                  <a:lnTo>
                    <a:pt x="222" y="21"/>
                  </a:lnTo>
                  <a:lnTo>
                    <a:pt x="203" y="29"/>
                  </a:lnTo>
                  <a:lnTo>
                    <a:pt x="181" y="36"/>
                  </a:lnTo>
                  <a:lnTo>
                    <a:pt x="134" y="49"/>
                  </a:lnTo>
                  <a:lnTo>
                    <a:pt x="94" y="61"/>
                  </a:lnTo>
                  <a:lnTo>
                    <a:pt x="70" y="63"/>
                  </a:lnTo>
                  <a:lnTo>
                    <a:pt x="45" y="66"/>
                  </a:lnTo>
                  <a:lnTo>
                    <a:pt x="22" y="68"/>
                  </a:lnTo>
                  <a:lnTo>
                    <a:pt x="0" y="73"/>
                  </a:lnTo>
                  <a:lnTo>
                    <a:pt x="0" y="48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1" name="Freeform 61"/>
            <p:cNvSpPr>
              <a:spLocks/>
            </p:cNvSpPr>
            <p:nvPr/>
          </p:nvSpPr>
          <p:spPr bwMode="auto">
            <a:xfrm>
              <a:off x="4057" y="1239"/>
              <a:ext cx="135" cy="173"/>
            </a:xfrm>
            <a:custGeom>
              <a:avLst/>
              <a:gdLst/>
              <a:ahLst/>
              <a:cxnLst>
                <a:cxn ang="0">
                  <a:pos x="283" y="697"/>
                </a:cxn>
                <a:cxn ang="0">
                  <a:pos x="207" y="648"/>
                </a:cxn>
                <a:cxn ang="0">
                  <a:pos x="124" y="591"/>
                </a:cxn>
                <a:cxn ang="0">
                  <a:pos x="42" y="530"/>
                </a:cxn>
                <a:cxn ang="0">
                  <a:pos x="2" y="498"/>
                </a:cxn>
                <a:cxn ang="0">
                  <a:pos x="0" y="488"/>
                </a:cxn>
                <a:cxn ang="0">
                  <a:pos x="5" y="478"/>
                </a:cxn>
                <a:cxn ang="0">
                  <a:pos x="15" y="465"/>
                </a:cxn>
                <a:cxn ang="0">
                  <a:pos x="31" y="452"/>
                </a:cxn>
                <a:cxn ang="0">
                  <a:pos x="54" y="438"/>
                </a:cxn>
                <a:cxn ang="0">
                  <a:pos x="95" y="418"/>
                </a:cxn>
                <a:cxn ang="0">
                  <a:pos x="328" y="578"/>
                </a:cxn>
                <a:cxn ang="0">
                  <a:pos x="390" y="563"/>
                </a:cxn>
                <a:cxn ang="0">
                  <a:pos x="405" y="571"/>
                </a:cxn>
                <a:cxn ang="0">
                  <a:pos x="427" y="592"/>
                </a:cxn>
                <a:cxn ang="0">
                  <a:pos x="475" y="655"/>
                </a:cxn>
                <a:cxn ang="0">
                  <a:pos x="527" y="732"/>
                </a:cxn>
                <a:cxn ang="0">
                  <a:pos x="564" y="783"/>
                </a:cxn>
                <a:cxn ang="0">
                  <a:pos x="593" y="818"/>
                </a:cxn>
                <a:cxn ang="0">
                  <a:pos x="614" y="837"/>
                </a:cxn>
                <a:cxn ang="0">
                  <a:pos x="635" y="854"/>
                </a:cxn>
                <a:cxn ang="0">
                  <a:pos x="656" y="867"/>
                </a:cxn>
                <a:cxn ang="0">
                  <a:pos x="668" y="466"/>
                </a:cxn>
                <a:cxn ang="0">
                  <a:pos x="646" y="456"/>
                </a:cxn>
                <a:cxn ang="0">
                  <a:pos x="625" y="440"/>
                </a:cxn>
                <a:cxn ang="0">
                  <a:pos x="604" y="422"/>
                </a:cxn>
                <a:cxn ang="0">
                  <a:pos x="584" y="401"/>
                </a:cxn>
                <a:cxn ang="0">
                  <a:pos x="545" y="352"/>
                </a:cxn>
                <a:cxn ang="0">
                  <a:pos x="509" y="300"/>
                </a:cxn>
                <a:cxn ang="0">
                  <a:pos x="444" y="204"/>
                </a:cxn>
                <a:cxn ang="0">
                  <a:pos x="412" y="172"/>
                </a:cxn>
                <a:cxn ang="0">
                  <a:pos x="397" y="161"/>
                </a:cxn>
                <a:cxn ang="0">
                  <a:pos x="383" y="155"/>
                </a:cxn>
                <a:cxn ang="0">
                  <a:pos x="126" y="0"/>
                </a:cxn>
                <a:cxn ang="0">
                  <a:pos x="67" y="26"/>
                </a:cxn>
                <a:cxn ang="0">
                  <a:pos x="42" y="39"/>
                </a:cxn>
                <a:cxn ang="0">
                  <a:pos x="23" y="53"/>
                </a:cxn>
                <a:cxn ang="0">
                  <a:pos x="9" y="65"/>
                </a:cxn>
                <a:cxn ang="0">
                  <a:pos x="1" y="77"/>
                </a:cxn>
                <a:cxn ang="0">
                  <a:pos x="0" y="86"/>
                </a:cxn>
                <a:cxn ang="0">
                  <a:pos x="6" y="95"/>
                </a:cxn>
                <a:cxn ang="0">
                  <a:pos x="82" y="154"/>
                </a:cxn>
                <a:cxn ang="0">
                  <a:pos x="165" y="215"/>
                </a:cxn>
                <a:cxn ang="0">
                  <a:pos x="246" y="269"/>
                </a:cxn>
                <a:cxn ang="0">
                  <a:pos x="314" y="311"/>
                </a:cxn>
              </a:cxnLst>
              <a:rect l="0" t="0" r="r" b="b"/>
              <a:pathLst>
                <a:path w="668" h="873">
                  <a:moveTo>
                    <a:pt x="314" y="717"/>
                  </a:moveTo>
                  <a:lnTo>
                    <a:pt x="283" y="697"/>
                  </a:lnTo>
                  <a:lnTo>
                    <a:pt x="246" y="674"/>
                  </a:lnTo>
                  <a:lnTo>
                    <a:pt x="207" y="648"/>
                  </a:lnTo>
                  <a:lnTo>
                    <a:pt x="165" y="620"/>
                  </a:lnTo>
                  <a:lnTo>
                    <a:pt x="124" y="591"/>
                  </a:lnTo>
                  <a:lnTo>
                    <a:pt x="82" y="561"/>
                  </a:lnTo>
                  <a:lnTo>
                    <a:pt x="42" y="530"/>
                  </a:lnTo>
                  <a:lnTo>
                    <a:pt x="6" y="501"/>
                  </a:lnTo>
                  <a:lnTo>
                    <a:pt x="2" y="498"/>
                  </a:lnTo>
                  <a:lnTo>
                    <a:pt x="0" y="493"/>
                  </a:lnTo>
                  <a:lnTo>
                    <a:pt x="0" y="488"/>
                  </a:lnTo>
                  <a:lnTo>
                    <a:pt x="1" y="482"/>
                  </a:lnTo>
                  <a:lnTo>
                    <a:pt x="5" y="478"/>
                  </a:lnTo>
                  <a:lnTo>
                    <a:pt x="9" y="472"/>
                  </a:lnTo>
                  <a:lnTo>
                    <a:pt x="15" y="465"/>
                  </a:lnTo>
                  <a:lnTo>
                    <a:pt x="23" y="459"/>
                  </a:lnTo>
                  <a:lnTo>
                    <a:pt x="31" y="452"/>
                  </a:lnTo>
                  <a:lnTo>
                    <a:pt x="42" y="445"/>
                  </a:lnTo>
                  <a:lnTo>
                    <a:pt x="54" y="438"/>
                  </a:lnTo>
                  <a:lnTo>
                    <a:pt x="67" y="431"/>
                  </a:lnTo>
                  <a:lnTo>
                    <a:pt x="95" y="418"/>
                  </a:lnTo>
                  <a:lnTo>
                    <a:pt x="126" y="405"/>
                  </a:lnTo>
                  <a:lnTo>
                    <a:pt x="328" y="578"/>
                  </a:lnTo>
                  <a:lnTo>
                    <a:pt x="383" y="561"/>
                  </a:lnTo>
                  <a:lnTo>
                    <a:pt x="390" y="563"/>
                  </a:lnTo>
                  <a:lnTo>
                    <a:pt x="397" y="566"/>
                  </a:lnTo>
                  <a:lnTo>
                    <a:pt x="405" y="571"/>
                  </a:lnTo>
                  <a:lnTo>
                    <a:pt x="412" y="577"/>
                  </a:lnTo>
                  <a:lnTo>
                    <a:pt x="427" y="592"/>
                  </a:lnTo>
                  <a:lnTo>
                    <a:pt x="444" y="611"/>
                  </a:lnTo>
                  <a:lnTo>
                    <a:pt x="475" y="655"/>
                  </a:lnTo>
                  <a:lnTo>
                    <a:pt x="509" y="705"/>
                  </a:lnTo>
                  <a:lnTo>
                    <a:pt x="527" y="732"/>
                  </a:lnTo>
                  <a:lnTo>
                    <a:pt x="545" y="758"/>
                  </a:lnTo>
                  <a:lnTo>
                    <a:pt x="564" y="783"/>
                  </a:lnTo>
                  <a:lnTo>
                    <a:pt x="584" y="807"/>
                  </a:lnTo>
                  <a:lnTo>
                    <a:pt x="593" y="818"/>
                  </a:lnTo>
                  <a:lnTo>
                    <a:pt x="604" y="828"/>
                  </a:lnTo>
                  <a:lnTo>
                    <a:pt x="614" y="837"/>
                  </a:lnTo>
                  <a:lnTo>
                    <a:pt x="625" y="847"/>
                  </a:lnTo>
                  <a:lnTo>
                    <a:pt x="635" y="854"/>
                  </a:lnTo>
                  <a:lnTo>
                    <a:pt x="646" y="861"/>
                  </a:lnTo>
                  <a:lnTo>
                    <a:pt x="656" y="867"/>
                  </a:lnTo>
                  <a:lnTo>
                    <a:pt x="668" y="873"/>
                  </a:lnTo>
                  <a:lnTo>
                    <a:pt x="668" y="466"/>
                  </a:lnTo>
                  <a:lnTo>
                    <a:pt x="656" y="461"/>
                  </a:lnTo>
                  <a:lnTo>
                    <a:pt x="646" y="456"/>
                  </a:lnTo>
                  <a:lnTo>
                    <a:pt x="635" y="449"/>
                  </a:lnTo>
                  <a:lnTo>
                    <a:pt x="625" y="440"/>
                  </a:lnTo>
                  <a:lnTo>
                    <a:pt x="614" y="431"/>
                  </a:lnTo>
                  <a:lnTo>
                    <a:pt x="604" y="422"/>
                  </a:lnTo>
                  <a:lnTo>
                    <a:pt x="593" y="411"/>
                  </a:lnTo>
                  <a:lnTo>
                    <a:pt x="584" y="401"/>
                  </a:lnTo>
                  <a:lnTo>
                    <a:pt x="564" y="377"/>
                  </a:lnTo>
                  <a:lnTo>
                    <a:pt x="545" y="352"/>
                  </a:lnTo>
                  <a:lnTo>
                    <a:pt x="527" y="326"/>
                  </a:lnTo>
                  <a:lnTo>
                    <a:pt x="509" y="300"/>
                  </a:lnTo>
                  <a:lnTo>
                    <a:pt x="475" y="249"/>
                  </a:lnTo>
                  <a:lnTo>
                    <a:pt x="444" y="204"/>
                  </a:lnTo>
                  <a:lnTo>
                    <a:pt x="427" y="186"/>
                  </a:lnTo>
                  <a:lnTo>
                    <a:pt x="412" y="172"/>
                  </a:lnTo>
                  <a:lnTo>
                    <a:pt x="405" y="166"/>
                  </a:lnTo>
                  <a:lnTo>
                    <a:pt x="397" y="161"/>
                  </a:lnTo>
                  <a:lnTo>
                    <a:pt x="390" y="158"/>
                  </a:lnTo>
                  <a:lnTo>
                    <a:pt x="383" y="155"/>
                  </a:lnTo>
                  <a:lnTo>
                    <a:pt x="328" y="173"/>
                  </a:lnTo>
                  <a:lnTo>
                    <a:pt x="126" y="0"/>
                  </a:lnTo>
                  <a:lnTo>
                    <a:pt x="95" y="12"/>
                  </a:lnTo>
                  <a:lnTo>
                    <a:pt x="67" y="26"/>
                  </a:lnTo>
                  <a:lnTo>
                    <a:pt x="54" y="33"/>
                  </a:lnTo>
                  <a:lnTo>
                    <a:pt x="42" y="39"/>
                  </a:lnTo>
                  <a:lnTo>
                    <a:pt x="31" y="46"/>
                  </a:lnTo>
                  <a:lnTo>
                    <a:pt x="23" y="53"/>
                  </a:lnTo>
                  <a:lnTo>
                    <a:pt x="15" y="58"/>
                  </a:lnTo>
                  <a:lnTo>
                    <a:pt x="9" y="65"/>
                  </a:lnTo>
                  <a:lnTo>
                    <a:pt x="5" y="71"/>
                  </a:lnTo>
                  <a:lnTo>
                    <a:pt x="1" y="77"/>
                  </a:lnTo>
                  <a:lnTo>
                    <a:pt x="0" y="82"/>
                  </a:lnTo>
                  <a:lnTo>
                    <a:pt x="0" y="86"/>
                  </a:lnTo>
                  <a:lnTo>
                    <a:pt x="2" y="91"/>
                  </a:lnTo>
                  <a:lnTo>
                    <a:pt x="6" y="95"/>
                  </a:lnTo>
                  <a:lnTo>
                    <a:pt x="42" y="124"/>
                  </a:lnTo>
                  <a:lnTo>
                    <a:pt x="82" y="154"/>
                  </a:lnTo>
                  <a:lnTo>
                    <a:pt x="124" y="185"/>
                  </a:lnTo>
                  <a:lnTo>
                    <a:pt x="165" y="215"/>
                  </a:lnTo>
                  <a:lnTo>
                    <a:pt x="207" y="243"/>
                  </a:lnTo>
                  <a:lnTo>
                    <a:pt x="246" y="269"/>
                  </a:lnTo>
                  <a:lnTo>
                    <a:pt x="283" y="291"/>
                  </a:lnTo>
                  <a:lnTo>
                    <a:pt x="314" y="311"/>
                  </a:lnTo>
                  <a:lnTo>
                    <a:pt x="314" y="71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2" name="Freeform 62"/>
            <p:cNvSpPr>
              <a:spLocks/>
            </p:cNvSpPr>
            <p:nvPr/>
          </p:nvSpPr>
          <p:spPr bwMode="auto">
            <a:xfrm>
              <a:off x="1410" y="1592"/>
              <a:ext cx="8" cy="157"/>
            </a:xfrm>
            <a:custGeom>
              <a:avLst/>
              <a:gdLst/>
              <a:ahLst/>
              <a:cxnLst>
                <a:cxn ang="0">
                  <a:pos x="21" y="568"/>
                </a:cxn>
                <a:cxn ang="0">
                  <a:pos x="18" y="572"/>
                </a:cxn>
                <a:cxn ang="0">
                  <a:pos x="13" y="584"/>
                </a:cxn>
                <a:cxn ang="0">
                  <a:pos x="9" y="593"/>
                </a:cxn>
                <a:cxn ang="0">
                  <a:pos x="6" y="604"/>
                </a:cxn>
                <a:cxn ang="0">
                  <a:pos x="3" y="616"/>
                </a:cxn>
                <a:cxn ang="0">
                  <a:pos x="1" y="630"/>
                </a:cxn>
                <a:cxn ang="0">
                  <a:pos x="0" y="645"/>
                </a:cxn>
                <a:cxn ang="0">
                  <a:pos x="0" y="661"/>
                </a:cxn>
                <a:cxn ang="0">
                  <a:pos x="2" y="679"/>
                </a:cxn>
                <a:cxn ang="0">
                  <a:pos x="7" y="697"/>
                </a:cxn>
                <a:cxn ang="0">
                  <a:pos x="13" y="718"/>
                </a:cxn>
                <a:cxn ang="0">
                  <a:pos x="22" y="739"/>
                </a:cxn>
                <a:cxn ang="0">
                  <a:pos x="28" y="750"/>
                </a:cxn>
                <a:cxn ang="0">
                  <a:pos x="35" y="762"/>
                </a:cxn>
                <a:cxn ang="0">
                  <a:pos x="42" y="772"/>
                </a:cxn>
                <a:cxn ang="0">
                  <a:pos x="50" y="784"/>
                </a:cxn>
                <a:cxn ang="0">
                  <a:pos x="50" y="216"/>
                </a:cxn>
                <a:cxn ang="0">
                  <a:pos x="42" y="204"/>
                </a:cxn>
                <a:cxn ang="0">
                  <a:pos x="35" y="194"/>
                </a:cxn>
                <a:cxn ang="0">
                  <a:pos x="28" y="182"/>
                </a:cxn>
                <a:cxn ang="0">
                  <a:pos x="22" y="172"/>
                </a:cxn>
                <a:cxn ang="0">
                  <a:pos x="13" y="151"/>
                </a:cxn>
                <a:cxn ang="0">
                  <a:pos x="7" y="131"/>
                </a:cxn>
                <a:cxn ang="0">
                  <a:pos x="2" y="111"/>
                </a:cxn>
                <a:cxn ang="0">
                  <a:pos x="0" y="93"/>
                </a:cxn>
                <a:cxn ang="0">
                  <a:pos x="0" y="77"/>
                </a:cxn>
                <a:cxn ang="0">
                  <a:pos x="1" y="62"/>
                </a:cxn>
                <a:cxn ang="0">
                  <a:pos x="3" y="48"/>
                </a:cxn>
                <a:cxn ang="0">
                  <a:pos x="6" y="36"/>
                </a:cxn>
                <a:cxn ang="0">
                  <a:pos x="9" y="26"/>
                </a:cxn>
                <a:cxn ang="0">
                  <a:pos x="13" y="16"/>
                </a:cxn>
                <a:cxn ang="0">
                  <a:pos x="18" y="5"/>
                </a:cxn>
                <a:cxn ang="0">
                  <a:pos x="21" y="0"/>
                </a:cxn>
                <a:cxn ang="0">
                  <a:pos x="21" y="568"/>
                </a:cxn>
              </a:cxnLst>
              <a:rect l="0" t="0" r="r" b="b"/>
              <a:pathLst>
                <a:path w="50" h="784">
                  <a:moveTo>
                    <a:pt x="21" y="568"/>
                  </a:moveTo>
                  <a:lnTo>
                    <a:pt x="18" y="572"/>
                  </a:lnTo>
                  <a:lnTo>
                    <a:pt x="13" y="584"/>
                  </a:lnTo>
                  <a:lnTo>
                    <a:pt x="9" y="593"/>
                  </a:lnTo>
                  <a:lnTo>
                    <a:pt x="6" y="604"/>
                  </a:lnTo>
                  <a:lnTo>
                    <a:pt x="3" y="616"/>
                  </a:lnTo>
                  <a:lnTo>
                    <a:pt x="1" y="630"/>
                  </a:lnTo>
                  <a:lnTo>
                    <a:pt x="0" y="645"/>
                  </a:lnTo>
                  <a:lnTo>
                    <a:pt x="0" y="661"/>
                  </a:lnTo>
                  <a:lnTo>
                    <a:pt x="2" y="679"/>
                  </a:lnTo>
                  <a:lnTo>
                    <a:pt x="7" y="697"/>
                  </a:lnTo>
                  <a:lnTo>
                    <a:pt x="13" y="718"/>
                  </a:lnTo>
                  <a:lnTo>
                    <a:pt x="22" y="739"/>
                  </a:lnTo>
                  <a:lnTo>
                    <a:pt x="28" y="750"/>
                  </a:lnTo>
                  <a:lnTo>
                    <a:pt x="35" y="762"/>
                  </a:lnTo>
                  <a:lnTo>
                    <a:pt x="42" y="772"/>
                  </a:lnTo>
                  <a:lnTo>
                    <a:pt x="50" y="784"/>
                  </a:lnTo>
                  <a:lnTo>
                    <a:pt x="50" y="216"/>
                  </a:lnTo>
                  <a:lnTo>
                    <a:pt x="42" y="204"/>
                  </a:lnTo>
                  <a:lnTo>
                    <a:pt x="35" y="194"/>
                  </a:lnTo>
                  <a:lnTo>
                    <a:pt x="28" y="182"/>
                  </a:lnTo>
                  <a:lnTo>
                    <a:pt x="22" y="172"/>
                  </a:lnTo>
                  <a:lnTo>
                    <a:pt x="13" y="151"/>
                  </a:lnTo>
                  <a:lnTo>
                    <a:pt x="7" y="131"/>
                  </a:lnTo>
                  <a:lnTo>
                    <a:pt x="2" y="111"/>
                  </a:lnTo>
                  <a:lnTo>
                    <a:pt x="0" y="93"/>
                  </a:lnTo>
                  <a:lnTo>
                    <a:pt x="0" y="77"/>
                  </a:lnTo>
                  <a:lnTo>
                    <a:pt x="1" y="62"/>
                  </a:lnTo>
                  <a:lnTo>
                    <a:pt x="3" y="48"/>
                  </a:lnTo>
                  <a:lnTo>
                    <a:pt x="6" y="36"/>
                  </a:lnTo>
                  <a:lnTo>
                    <a:pt x="9" y="26"/>
                  </a:lnTo>
                  <a:lnTo>
                    <a:pt x="13" y="16"/>
                  </a:lnTo>
                  <a:lnTo>
                    <a:pt x="18" y="5"/>
                  </a:lnTo>
                  <a:lnTo>
                    <a:pt x="21" y="0"/>
                  </a:lnTo>
                  <a:lnTo>
                    <a:pt x="21" y="56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3" name="Freeform 63"/>
            <p:cNvSpPr>
              <a:spLocks/>
            </p:cNvSpPr>
            <p:nvPr/>
          </p:nvSpPr>
          <p:spPr bwMode="auto">
            <a:xfrm>
              <a:off x="1355" y="2070"/>
              <a:ext cx="82" cy="31"/>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4" name="Freeform 64"/>
            <p:cNvSpPr>
              <a:spLocks/>
            </p:cNvSpPr>
            <p:nvPr/>
          </p:nvSpPr>
          <p:spPr bwMode="auto">
            <a:xfrm>
              <a:off x="1298" y="1927"/>
              <a:ext cx="25" cy="101"/>
            </a:xfrm>
            <a:custGeom>
              <a:avLst/>
              <a:gdLst/>
              <a:ahLst/>
              <a:cxnLst>
                <a:cxn ang="0">
                  <a:pos x="0" y="100"/>
                </a:cxn>
                <a:cxn ang="0">
                  <a:pos x="15" y="98"/>
                </a:cxn>
                <a:cxn ang="0">
                  <a:pos x="30" y="96"/>
                </a:cxn>
                <a:cxn ang="0">
                  <a:pos x="43" y="91"/>
                </a:cxn>
                <a:cxn ang="0">
                  <a:pos x="56" y="88"/>
                </a:cxn>
                <a:cxn ang="0">
                  <a:pos x="68" y="82"/>
                </a:cxn>
                <a:cxn ang="0">
                  <a:pos x="78" y="76"/>
                </a:cxn>
                <a:cxn ang="0">
                  <a:pos x="88" y="70"/>
                </a:cxn>
                <a:cxn ang="0">
                  <a:pos x="96" y="63"/>
                </a:cxn>
                <a:cxn ang="0">
                  <a:pos x="103" y="56"/>
                </a:cxn>
                <a:cxn ang="0">
                  <a:pos x="109" y="48"/>
                </a:cxn>
                <a:cxn ang="0">
                  <a:pos x="115" y="41"/>
                </a:cxn>
                <a:cxn ang="0">
                  <a:pos x="119" y="33"/>
                </a:cxn>
                <a:cxn ang="0">
                  <a:pos x="123" y="24"/>
                </a:cxn>
                <a:cxn ang="0">
                  <a:pos x="125" y="16"/>
                </a:cxn>
                <a:cxn ang="0">
                  <a:pos x="126" y="8"/>
                </a:cxn>
                <a:cxn ang="0">
                  <a:pos x="126" y="0"/>
                </a:cxn>
                <a:cxn ang="0">
                  <a:pos x="126" y="409"/>
                </a:cxn>
                <a:cxn ang="0">
                  <a:pos x="126" y="417"/>
                </a:cxn>
                <a:cxn ang="0">
                  <a:pos x="125" y="425"/>
                </a:cxn>
                <a:cxn ang="0">
                  <a:pos x="123" y="433"/>
                </a:cxn>
                <a:cxn ang="0">
                  <a:pos x="119" y="441"/>
                </a:cxn>
                <a:cxn ang="0">
                  <a:pos x="115" y="450"/>
                </a:cxn>
                <a:cxn ang="0">
                  <a:pos x="109" y="457"/>
                </a:cxn>
                <a:cxn ang="0">
                  <a:pos x="103" y="465"/>
                </a:cxn>
                <a:cxn ang="0">
                  <a:pos x="96" y="472"/>
                </a:cxn>
                <a:cxn ang="0">
                  <a:pos x="88" y="479"/>
                </a:cxn>
                <a:cxn ang="0">
                  <a:pos x="78" y="485"/>
                </a:cxn>
                <a:cxn ang="0">
                  <a:pos x="68" y="490"/>
                </a:cxn>
                <a:cxn ang="0">
                  <a:pos x="56" y="496"/>
                </a:cxn>
                <a:cxn ang="0">
                  <a:pos x="43" y="501"/>
                </a:cxn>
                <a:cxn ang="0">
                  <a:pos x="30" y="505"/>
                </a:cxn>
                <a:cxn ang="0">
                  <a:pos x="15" y="507"/>
                </a:cxn>
                <a:cxn ang="0">
                  <a:pos x="0" y="509"/>
                </a:cxn>
                <a:cxn ang="0">
                  <a:pos x="0" y="100"/>
                </a:cxn>
              </a:cxnLst>
              <a:rect l="0" t="0" r="r" b="b"/>
              <a:pathLst>
                <a:path w="126" h="509">
                  <a:moveTo>
                    <a:pt x="0" y="100"/>
                  </a:moveTo>
                  <a:lnTo>
                    <a:pt x="15" y="98"/>
                  </a:lnTo>
                  <a:lnTo>
                    <a:pt x="30" y="96"/>
                  </a:lnTo>
                  <a:lnTo>
                    <a:pt x="43" y="91"/>
                  </a:lnTo>
                  <a:lnTo>
                    <a:pt x="56" y="88"/>
                  </a:lnTo>
                  <a:lnTo>
                    <a:pt x="68" y="82"/>
                  </a:lnTo>
                  <a:lnTo>
                    <a:pt x="78" y="76"/>
                  </a:lnTo>
                  <a:lnTo>
                    <a:pt x="88" y="70"/>
                  </a:lnTo>
                  <a:lnTo>
                    <a:pt x="96" y="63"/>
                  </a:lnTo>
                  <a:lnTo>
                    <a:pt x="103" y="56"/>
                  </a:lnTo>
                  <a:lnTo>
                    <a:pt x="109" y="48"/>
                  </a:lnTo>
                  <a:lnTo>
                    <a:pt x="115" y="41"/>
                  </a:lnTo>
                  <a:lnTo>
                    <a:pt x="119" y="33"/>
                  </a:lnTo>
                  <a:lnTo>
                    <a:pt x="123" y="24"/>
                  </a:lnTo>
                  <a:lnTo>
                    <a:pt x="125" y="16"/>
                  </a:lnTo>
                  <a:lnTo>
                    <a:pt x="126" y="8"/>
                  </a:lnTo>
                  <a:lnTo>
                    <a:pt x="126" y="0"/>
                  </a:lnTo>
                  <a:lnTo>
                    <a:pt x="126" y="409"/>
                  </a:lnTo>
                  <a:lnTo>
                    <a:pt x="126" y="417"/>
                  </a:lnTo>
                  <a:lnTo>
                    <a:pt x="125" y="425"/>
                  </a:lnTo>
                  <a:lnTo>
                    <a:pt x="123" y="433"/>
                  </a:lnTo>
                  <a:lnTo>
                    <a:pt x="119" y="441"/>
                  </a:lnTo>
                  <a:lnTo>
                    <a:pt x="115" y="450"/>
                  </a:lnTo>
                  <a:lnTo>
                    <a:pt x="109" y="457"/>
                  </a:lnTo>
                  <a:lnTo>
                    <a:pt x="103" y="465"/>
                  </a:lnTo>
                  <a:lnTo>
                    <a:pt x="96" y="472"/>
                  </a:lnTo>
                  <a:lnTo>
                    <a:pt x="88" y="479"/>
                  </a:lnTo>
                  <a:lnTo>
                    <a:pt x="78" y="485"/>
                  </a:lnTo>
                  <a:lnTo>
                    <a:pt x="68" y="490"/>
                  </a:lnTo>
                  <a:lnTo>
                    <a:pt x="56" y="496"/>
                  </a:lnTo>
                  <a:lnTo>
                    <a:pt x="43" y="501"/>
                  </a:lnTo>
                  <a:lnTo>
                    <a:pt x="30" y="505"/>
                  </a:lnTo>
                  <a:lnTo>
                    <a:pt x="15" y="507"/>
                  </a:lnTo>
                  <a:lnTo>
                    <a:pt x="0" y="509"/>
                  </a:lnTo>
                  <a:lnTo>
                    <a:pt x="0" y="1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5" name="Freeform 65"/>
            <p:cNvSpPr>
              <a:spLocks/>
            </p:cNvSpPr>
            <p:nvPr/>
          </p:nvSpPr>
          <p:spPr bwMode="auto">
            <a:xfrm>
              <a:off x="1189" y="1911"/>
              <a:ext cx="25" cy="84"/>
            </a:xfrm>
            <a:custGeom>
              <a:avLst/>
              <a:gdLst/>
              <a:ahLst/>
              <a:cxnLst>
                <a:cxn ang="0">
                  <a:pos x="0" y="415"/>
                </a:cxn>
                <a:cxn ang="0">
                  <a:pos x="40" y="411"/>
                </a:cxn>
                <a:cxn ang="0">
                  <a:pos x="72" y="411"/>
                </a:cxn>
                <a:cxn ang="0">
                  <a:pos x="99" y="412"/>
                </a:cxn>
                <a:cxn ang="0">
                  <a:pos x="122" y="415"/>
                </a:cxn>
                <a:cxn ang="0">
                  <a:pos x="122" y="5"/>
                </a:cxn>
                <a:cxn ang="0">
                  <a:pos x="111" y="4"/>
                </a:cxn>
                <a:cxn ang="0">
                  <a:pos x="99" y="1"/>
                </a:cxn>
                <a:cxn ang="0">
                  <a:pos x="86" y="0"/>
                </a:cxn>
                <a:cxn ang="0">
                  <a:pos x="72" y="0"/>
                </a:cxn>
                <a:cxn ang="0">
                  <a:pos x="57" y="0"/>
                </a:cxn>
                <a:cxn ang="0">
                  <a:pos x="40" y="1"/>
                </a:cxn>
                <a:cxn ang="0">
                  <a:pos x="21" y="2"/>
                </a:cxn>
                <a:cxn ang="0">
                  <a:pos x="0" y="5"/>
                </a:cxn>
                <a:cxn ang="0">
                  <a:pos x="0" y="415"/>
                </a:cxn>
              </a:cxnLst>
              <a:rect l="0" t="0" r="r" b="b"/>
              <a:pathLst>
                <a:path w="122" h="415">
                  <a:moveTo>
                    <a:pt x="0" y="415"/>
                  </a:moveTo>
                  <a:lnTo>
                    <a:pt x="40" y="411"/>
                  </a:lnTo>
                  <a:lnTo>
                    <a:pt x="72" y="411"/>
                  </a:lnTo>
                  <a:lnTo>
                    <a:pt x="99" y="412"/>
                  </a:lnTo>
                  <a:lnTo>
                    <a:pt x="122" y="415"/>
                  </a:lnTo>
                  <a:lnTo>
                    <a:pt x="122" y="5"/>
                  </a:lnTo>
                  <a:lnTo>
                    <a:pt x="111" y="4"/>
                  </a:lnTo>
                  <a:lnTo>
                    <a:pt x="99" y="1"/>
                  </a:lnTo>
                  <a:lnTo>
                    <a:pt x="86" y="0"/>
                  </a:lnTo>
                  <a:lnTo>
                    <a:pt x="72" y="0"/>
                  </a:lnTo>
                  <a:lnTo>
                    <a:pt x="57" y="0"/>
                  </a:lnTo>
                  <a:lnTo>
                    <a:pt x="40" y="1"/>
                  </a:lnTo>
                  <a:lnTo>
                    <a:pt x="21" y="2"/>
                  </a:lnTo>
                  <a:lnTo>
                    <a:pt x="0" y="5"/>
                  </a:lnTo>
                  <a:lnTo>
                    <a:pt x="0" y="41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6" name="Freeform 66"/>
            <p:cNvSpPr>
              <a:spLocks/>
            </p:cNvSpPr>
            <p:nvPr/>
          </p:nvSpPr>
          <p:spPr bwMode="auto">
            <a:xfrm>
              <a:off x="1141" y="1905"/>
              <a:ext cx="21" cy="115"/>
            </a:xfrm>
            <a:custGeom>
              <a:avLst/>
              <a:gdLst/>
              <a:ahLst/>
              <a:cxnLst>
                <a:cxn ang="0">
                  <a:pos x="0" y="566"/>
                </a:cxn>
                <a:cxn ang="0">
                  <a:pos x="110" y="409"/>
                </a:cxn>
                <a:cxn ang="0">
                  <a:pos x="110" y="0"/>
                </a:cxn>
                <a:cxn ang="0">
                  <a:pos x="0" y="156"/>
                </a:cxn>
                <a:cxn ang="0">
                  <a:pos x="0" y="566"/>
                </a:cxn>
              </a:cxnLst>
              <a:rect l="0" t="0" r="r" b="b"/>
              <a:pathLst>
                <a:path w="110" h="566">
                  <a:moveTo>
                    <a:pt x="0" y="566"/>
                  </a:moveTo>
                  <a:lnTo>
                    <a:pt x="110" y="409"/>
                  </a:lnTo>
                  <a:lnTo>
                    <a:pt x="110" y="0"/>
                  </a:lnTo>
                  <a:lnTo>
                    <a:pt x="0" y="156"/>
                  </a:lnTo>
                  <a:lnTo>
                    <a:pt x="0" y="56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7" name="Freeform 67"/>
            <p:cNvSpPr>
              <a:spLocks/>
            </p:cNvSpPr>
            <p:nvPr/>
          </p:nvSpPr>
          <p:spPr bwMode="auto">
            <a:xfrm>
              <a:off x="1355" y="1973"/>
              <a:ext cx="36" cy="95"/>
            </a:xfrm>
            <a:custGeom>
              <a:avLst/>
              <a:gdLst/>
              <a:ahLst/>
              <a:cxnLst>
                <a:cxn ang="0">
                  <a:pos x="0" y="409"/>
                </a:cxn>
                <a:cxn ang="0">
                  <a:pos x="6" y="409"/>
                </a:cxn>
                <a:cxn ang="0">
                  <a:pos x="22" y="409"/>
                </a:cxn>
                <a:cxn ang="0">
                  <a:pos x="46" y="410"/>
                </a:cxn>
                <a:cxn ang="0">
                  <a:pos x="73" y="414"/>
                </a:cxn>
                <a:cxn ang="0">
                  <a:pos x="87" y="417"/>
                </a:cxn>
                <a:cxn ang="0">
                  <a:pos x="102" y="421"/>
                </a:cxn>
                <a:cxn ang="0">
                  <a:pos x="116" y="427"/>
                </a:cxn>
                <a:cxn ang="0">
                  <a:pos x="130" y="432"/>
                </a:cxn>
                <a:cxn ang="0">
                  <a:pos x="142" y="441"/>
                </a:cxn>
                <a:cxn ang="0">
                  <a:pos x="153" y="450"/>
                </a:cxn>
                <a:cxn ang="0">
                  <a:pos x="158" y="455"/>
                </a:cxn>
                <a:cxn ang="0">
                  <a:pos x="163" y="460"/>
                </a:cxn>
                <a:cxn ang="0">
                  <a:pos x="167" y="466"/>
                </a:cxn>
                <a:cxn ang="0">
                  <a:pos x="171" y="473"/>
                </a:cxn>
                <a:cxn ang="0">
                  <a:pos x="171" y="64"/>
                </a:cxn>
                <a:cxn ang="0">
                  <a:pos x="167" y="57"/>
                </a:cxn>
                <a:cxn ang="0">
                  <a:pos x="163" y="52"/>
                </a:cxn>
                <a:cxn ang="0">
                  <a:pos x="158" y="46"/>
                </a:cxn>
                <a:cxn ang="0">
                  <a:pos x="153" y="41"/>
                </a:cxn>
                <a:cxn ang="0">
                  <a:pos x="142" y="32"/>
                </a:cxn>
                <a:cxn ang="0">
                  <a:pos x="130" y="24"/>
                </a:cxn>
                <a:cxn ang="0">
                  <a:pos x="116" y="18"/>
                </a:cxn>
                <a:cxn ang="0">
                  <a:pos x="102" y="12"/>
                </a:cxn>
                <a:cxn ang="0">
                  <a:pos x="87" y="8"/>
                </a:cxn>
                <a:cxn ang="0">
                  <a:pos x="73" y="5"/>
                </a:cxn>
                <a:cxn ang="0">
                  <a:pos x="46" y="1"/>
                </a:cxn>
                <a:cxn ang="0">
                  <a:pos x="22" y="0"/>
                </a:cxn>
                <a:cxn ang="0">
                  <a:pos x="6" y="0"/>
                </a:cxn>
                <a:cxn ang="0">
                  <a:pos x="0" y="0"/>
                </a:cxn>
                <a:cxn ang="0">
                  <a:pos x="0" y="409"/>
                </a:cxn>
              </a:cxnLst>
              <a:rect l="0" t="0" r="r" b="b"/>
              <a:pathLst>
                <a:path w="171" h="473">
                  <a:moveTo>
                    <a:pt x="0" y="409"/>
                  </a:moveTo>
                  <a:lnTo>
                    <a:pt x="6" y="409"/>
                  </a:lnTo>
                  <a:lnTo>
                    <a:pt x="22" y="409"/>
                  </a:lnTo>
                  <a:lnTo>
                    <a:pt x="46" y="410"/>
                  </a:lnTo>
                  <a:lnTo>
                    <a:pt x="73" y="414"/>
                  </a:lnTo>
                  <a:lnTo>
                    <a:pt x="87" y="417"/>
                  </a:lnTo>
                  <a:lnTo>
                    <a:pt x="102" y="421"/>
                  </a:lnTo>
                  <a:lnTo>
                    <a:pt x="116" y="427"/>
                  </a:lnTo>
                  <a:lnTo>
                    <a:pt x="130" y="432"/>
                  </a:lnTo>
                  <a:lnTo>
                    <a:pt x="142" y="441"/>
                  </a:lnTo>
                  <a:lnTo>
                    <a:pt x="153" y="450"/>
                  </a:lnTo>
                  <a:lnTo>
                    <a:pt x="158" y="455"/>
                  </a:lnTo>
                  <a:lnTo>
                    <a:pt x="163" y="460"/>
                  </a:lnTo>
                  <a:lnTo>
                    <a:pt x="167" y="466"/>
                  </a:lnTo>
                  <a:lnTo>
                    <a:pt x="171" y="473"/>
                  </a:lnTo>
                  <a:lnTo>
                    <a:pt x="171" y="64"/>
                  </a:lnTo>
                  <a:lnTo>
                    <a:pt x="167" y="57"/>
                  </a:lnTo>
                  <a:lnTo>
                    <a:pt x="163" y="52"/>
                  </a:lnTo>
                  <a:lnTo>
                    <a:pt x="158" y="46"/>
                  </a:lnTo>
                  <a:lnTo>
                    <a:pt x="153" y="41"/>
                  </a:lnTo>
                  <a:lnTo>
                    <a:pt x="142" y="32"/>
                  </a:lnTo>
                  <a:lnTo>
                    <a:pt x="130" y="24"/>
                  </a:lnTo>
                  <a:lnTo>
                    <a:pt x="116" y="18"/>
                  </a:lnTo>
                  <a:lnTo>
                    <a:pt x="102" y="12"/>
                  </a:lnTo>
                  <a:lnTo>
                    <a:pt x="87" y="8"/>
                  </a:lnTo>
                  <a:lnTo>
                    <a:pt x="73" y="5"/>
                  </a:lnTo>
                  <a:lnTo>
                    <a:pt x="46" y="1"/>
                  </a:lnTo>
                  <a:lnTo>
                    <a:pt x="22" y="0"/>
                  </a:lnTo>
                  <a:lnTo>
                    <a:pt x="6" y="0"/>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8" name="Freeform 68"/>
            <p:cNvSpPr>
              <a:spLocks/>
            </p:cNvSpPr>
            <p:nvPr/>
          </p:nvSpPr>
          <p:spPr bwMode="auto">
            <a:xfrm>
              <a:off x="1271" y="1940"/>
              <a:ext cx="27" cy="89"/>
            </a:xfrm>
            <a:custGeom>
              <a:avLst/>
              <a:gdLst/>
              <a:ahLst/>
              <a:cxnLst>
                <a:cxn ang="0">
                  <a:pos x="1" y="0"/>
                </a:cxn>
                <a:cxn ang="0">
                  <a:pos x="0" y="5"/>
                </a:cxn>
                <a:cxn ang="0">
                  <a:pos x="1" y="10"/>
                </a:cxn>
                <a:cxn ang="0">
                  <a:pos x="3" y="13"/>
                </a:cxn>
                <a:cxn ang="0">
                  <a:pos x="5" y="18"/>
                </a:cxn>
                <a:cxn ang="0">
                  <a:pos x="8" y="20"/>
                </a:cxn>
                <a:cxn ang="0">
                  <a:pos x="14" y="24"/>
                </a:cxn>
                <a:cxn ang="0">
                  <a:pos x="20" y="26"/>
                </a:cxn>
                <a:cxn ang="0">
                  <a:pos x="27" y="28"/>
                </a:cxn>
                <a:cxn ang="0">
                  <a:pos x="46" y="31"/>
                </a:cxn>
                <a:cxn ang="0">
                  <a:pos x="68" y="32"/>
                </a:cxn>
                <a:cxn ang="0">
                  <a:pos x="97" y="32"/>
                </a:cxn>
                <a:cxn ang="0">
                  <a:pos x="131" y="29"/>
                </a:cxn>
                <a:cxn ang="0">
                  <a:pos x="131" y="438"/>
                </a:cxn>
                <a:cxn ang="0">
                  <a:pos x="97" y="441"/>
                </a:cxn>
                <a:cxn ang="0">
                  <a:pos x="68" y="441"/>
                </a:cxn>
                <a:cxn ang="0">
                  <a:pos x="46" y="439"/>
                </a:cxn>
                <a:cxn ang="0">
                  <a:pos x="27" y="437"/>
                </a:cxn>
                <a:cxn ang="0">
                  <a:pos x="20" y="435"/>
                </a:cxn>
                <a:cxn ang="0">
                  <a:pos x="14" y="432"/>
                </a:cxn>
                <a:cxn ang="0">
                  <a:pos x="8" y="429"/>
                </a:cxn>
                <a:cxn ang="0">
                  <a:pos x="5" y="427"/>
                </a:cxn>
                <a:cxn ang="0">
                  <a:pos x="3" y="423"/>
                </a:cxn>
                <a:cxn ang="0">
                  <a:pos x="1" y="418"/>
                </a:cxn>
                <a:cxn ang="0">
                  <a:pos x="0" y="414"/>
                </a:cxn>
                <a:cxn ang="0">
                  <a:pos x="1" y="409"/>
                </a:cxn>
                <a:cxn ang="0">
                  <a:pos x="1" y="0"/>
                </a:cxn>
              </a:cxnLst>
              <a:rect l="0" t="0" r="r" b="b"/>
              <a:pathLst>
                <a:path w="131" h="441">
                  <a:moveTo>
                    <a:pt x="1" y="0"/>
                  </a:moveTo>
                  <a:lnTo>
                    <a:pt x="0" y="5"/>
                  </a:lnTo>
                  <a:lnTo>
                    <a:pt x="1" y="10"/>
                  </a:lnTo>
                  <a:lnTo>
                    <a:pt x="3" y="13"/>
                  </a:lnTo>
                  <a:lnTo>
                    <a:pt x="5" y="18"/>
                  </a:lnTo>
                  <a:lnTo>
                    <a:pt x="8" y="20"/>
                  </a:lnTo>
                  <a:lnTo>
                    <a:pt x="14" y="24"/>
                  </a:lnTo>
                  <a:lnTo>
                    <a:pt x="20" y="26"/>
                  </a:lnTo>
                  <a:lnTo>
                    <a:pt x="27" y="28"/>
                  </a:lnTo>
                  <a:lnTo>
                    <a:pt x="46" y="31"/>
                  </a:lnTo>
                  <a:lnTo>
                    <a:pt x="68" y="32"/>
                  </a:lnTo>
                  <a:lnTo>
                    <a:pt x="97" y="32"/>
                  </a:lnTo>
                  <a:lnTo>
                    <a:pt x="131" y="29"/>
                  </a:lnTo>
                  <a:lnTo>
                    <a:pt x="131" y="438"/>
                  </a:lnTo>
                  <a:lnTo>
                    <a:pt x="97" y="441"/>
                  </a:lnTo>
                  <a:lnTo>
                    <a:pt x="68" y="441"/>
                  </a:lnTo>
                  <a:lnTo>
                    <a:pt x="46" y="439"/>
                  </a:lnTo>
                  <a:lnTo>
                    <a:pt x="27" y="437"/>
                  </a:lnTo>
                  <a:lnTo>
                    <a:pt x="20" y="435"/>
                  </a:lnTo>
                  <a:lnTo>
                    <a:pt x="14" y="432"/>
                  </a:lnTo>
                  <a:lnTo>
                    <a:pt x="8" y="429"/>
                  </a:lnTo>
                  <a:lnTo>
                    <a:pt x="5" y="427"/>
                  </a:lnTo>
                  <a:lnTo>
                    <a:pt x="3" y="423"/>
                  </a:lnTo>
                  <a:lnTo>
                    <a:pt x="1" y="418"/>
                  </a:lnTo>
                  <a:lnTo>
                    <a:pt x="0" y="414"/>
                  </a:lnTo>
                  <a:lnTo>
                    <a:pt x="1" y="409"/>
                  </a:lnTo>
                  <a:lnTo>
                    <a:pt x="1"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09" name="Freeform 69"/>
            <p:cNvSpPr>
              <a:spLocks/>
            </p:cNvSpPr>
            <p:nvPr/>
          </p:nvSpPr>
          <p:spPr bwMode="auto">
            <a:xfrm>
              <a:off x="1313" y="1950"/>
              <a:ext cx="57" cy="109"/>
            </a:xfrm>
            <a:custGeom>
              <a:avLst/>
              <a:gdLst/>
              <a:ahLst/>
              <a:cxnLst>
                <a:cxn ang="0">
                  <a:pos x="281" y="7"/>
                </a:cxn>
                <a:cxn ang="0">
                  <a:pos x="277" y="22"/>
                </a:cxn>
                <a:cxn ang="0">
                  <a:pos x="268" y="39"/>
                </a:cxn>
                <a:cxn ang="0">
                  <a:pos x="257" y="53"/>
                </a:cxn>
                <a:cxn ang="0">
                  <a:pos x="243" y="64"/>
                </a:cxn>
                <a:cxn ang="0">
                  <a:pos x="230" y="72"/>
                </a:cxn>
                <a:cxn ang="0">
                  <a:pos x="218" y="75"/>
                </a:cxn>
                <a:cxn ang="0">
                  <a:pos x="210" y="71"/>
                </a:cxn>
                <a:cxn ang="0">
                  <a:pos x="205" y="62"/>
                </a:cxn>
                <a:cxn ang="0">
                  <a:pos x="202" y="58"/>
                </a:cxn>
                <a:cxn ang="0">
                  <a:pos x="193" y="60"/>
                </a:cxn>
                <a:cxn ang="0">
                  <a:pos x="167" y="82"/>
                </a:cxn>
                <a:cxn ang="0">
                  <a:pos x="132" y="113"/>
                </a:cxn>
                <a:cxn ang="0">
                  <a:pos x="104" y="131"/>
                </a:cxn>
                <a:cxn ang="0">
                  <a:pos x="80" y="139"/>
                </a:cxn>
                <a:cxn ang="0">
                  <a:pos x="65" y="141"/>
                </a:cxn>
                <a:cxn ang="0">
                  <a:pos x="48" y="139"/>
                </a:cxn>
                <a:cxn ang="0">
                  <a:pos x="31" y="132"/>
                </a:cxn>
                <a:cxn ang="0">
                  <a:pos x="17" y="123"/>
                </a:cxn>
                <a:cxn ang="0">
                  <a:pos x="8" y="113"/>
                </a:cxn>
                <a:cxn ang="0">
                  <a:pos x="2" y="105"/>
                </a:cxn>
                <a:cxn ang="0">
                  <a:pos x="0" y="96"/>
                </a:cxn>
                <a:cxn ang="0">
                  <a:pos x="0" y="501"/>
                </a:cxn>
                <a:cxn ang="0">
                  <a:pos x="1" y="510"/>
                </a:cxn>
                <a:cxn ang="0">
                  <a:pos x="4" y="520"/>
                </a:cxn>
                <a:cxn ang="0">
                  <a:pos x="11" y="528"/>
                </a:cxn>
                <a:cxn ang="0">
                  <a:pos x="23" y="535"/>
                </a:cxn>
                <a:cxn ang="0">
                  <a:pos x="40" y="544"/>
                </a:cxn>
                <a:cxn ang="0">
                  <a:pos x="57" y="549"/>
                </a:cxn>
                <a:cxn ang="0">
                  <a:pos x="72" y="549"/>
                </a:cxn>
                <a:cxn ang="0">
                  <a:pos x="89" y="547"/>
                </a:cxn>
                <a:cxn ang="0">
                  <a:pos x="118" y="532"/>
                </a:cxn>
                <a:cxn ang="0">
                  <a:pos x="143" y="512"/>
                </a:cxn>
                <a:cxn ang="0">
                  <a:pos x="186" y="474"/>
                </a:cxn>
                <a:cxn ang="0">
                  <a:pos x="198" y="467"/>
                </a:cxn>
                <a:cxn ang="0">
                  <a:pos x="203" y="468"/>
                </a:cxn>
                <a:cxn ang="0">
                  <a:pos x="207" y="475"/>
                </a:cxn>
                <a:cxn ang="0">
                  <a:pos x="214" y="484"/>
                </a:cxn>
                <a:cxn ang="0">
                  <a:pos x="224" y="485"/>
                </a:cxn>
                <a:cxn ang="0">
                  <a:pos x="237" y="479"/>
                </a:cxn>
                <a:cxn ang="0">
                  <a:pos x="250" y="468"/>
                </a:cxn>
                <a:cxn ang="0">
                  <a:pos x="263" y="456"/>
                </a:cxn>
                <a:cxn ang="0">
                  <a:pos x="273" y="439"/>
                </a:cxn>
                <a:cxn ang="0">
                  <a:pos x="280" y="424"/>
                </a:cxn>
                <a:cxn ang="0">
                  <a:pos x="282" y="409"/>
                </a:cxn>
              </a:cxnLst>
              <a:rect l="0" t="0" r="r" b="b"/>
              <a:pathLst>
                <a:path w="282" h="550">
                  <a:moveTo>
                    <a:pt x="282" y="0"/>
                  </a:moveTo>
                  <a:lnTo>
                    <a:pt x="281" y="7"/>
                  </a:lnTo>
                  <a:lnTo>
                    <a:pt x="280" y="15"/>
                  </a:lnTo>
                  <a:lnTo>
                    <a:pt x="277" y="22"/>
                  </a:lnTo>
                  <a:lnTo>
                    <a:pt x="273" y="30"/>
                  </a:lnTo>
                  <a:lnTo>
                    <a:pt x="268" y="39"/>
                  </a:lnTo>
                  <a:lnTo>
                    <a:pt x="263" y="46"/>
                  </a:lnTo>
                  <a:lnTo>
                    <a:pt x="257" y="53"/>
                  </a:lnTo>
                  <a:lnTo>
                    <a:pt x="250" y="58"/>
                  </a:lnTo>
                  <a:lnTo>
                    <a:pt x="243" y="64"/>
                  </a:lnTo>
                  <a:lnTo>
                    <a:pt x="237" y="69"/>
                  </a:lnTo>
                  <a:lnTo>
                    <a:pt x="230" y="72"/>
                  </a:lnTo>
                  <a:lnTo>
                    <a:pt x="224" y="75"/>
                  </a:lnTo>
                  <a:lnTo>
                    <a:pt x="218" y="75"/>
                  </a:lnTo>
                  <a:lnTo>
                    <a:pt x="214" y="74"/>
                  </a:lnTo>
                  <a:lnTo>
                    <a:pt x="210" y="71"/>
                  </a:lnTo>
                  <a:lnTo>
                    <a:pt x="207" y="65"/>
                  </a:lnTo>
                  <a:lnTo>
                    <a:pt x="205" y="62"/>
                  </a:lnTo>
                  <a:lnTo>
                    <a:pt x="203" y="60"/>
                  </a:lnTo>
                  <a:lnTo>
                    <a:pt x="202" y="58"/>
                  </a:lnTo>
                  <a:lnTo>
                    <a:pt x="198" y="58"/>
                  </a:lnTo>
                  <a:lnTo>
                    <a:pt x="193" y="60"/>
                  </a:lnTo>
                  <a:lnTo>
                    <a:pt x="186" y="65"/>
                  </a:lnTo>
                  <a:lnTo>
                    <a:pt x="167" y="82"/>
                  </a:lnTo>
                  <a:lnTo>
                    <a:pt x="143" y="103"/>
                  </a:lnTo>
                  <a:lnTo>
                    <a:pt x="132" y="113"/>
                  </a:lnTo>
                  <a:lnTo>
                    <a:pt x="118" y="123"/>
                  </a:lnTo>
                  <a:lnTo>
                    <a:pt x="104" y="131"/>
                  </a:lnTo>
                  <a:lnTo>
                    <a:pt x="89" y="138"/>
                  </a:lnTo>
                  <a:lnTo>
                    <a:pt x="80" y="139"/>
                  </a:lnTo>
                  <a:lnTo>
                    <a:pt x="72" y="140"/>
                  </a:lnTo>
                  <a:lnTo>
                    <a:pt x="65" y="141"/>
                  </a:lnTo>
                  <a:lnTo>
                    <a:pt x="57" y="140"/>
                  </a:lnTo>
                  <a:lnTo>
                    <a:pt x="48" y="139"/>
                  </a:lnTo>
                  <a:lnTo>
                    <a:pt x="40" y="136"/>
                  </a:lnTo>
                  <a:lnTo>
                    <a:pt x="31" y="132"/>
                  </a:lnTo>
                  <a:lnTo>
                    <a:pt x="23" y="126"/>
                  </a:lnTo>
                  <a:lnTo>
                    <a:pt x="17" y="123"/>
                  </a:lnTo>
                  <a:lnTo>
                    <a:pt x="11" y="118"/>
                  </a:lnTo>
                  <a:lnTo>
                    <a:pt x="8" y="113"/>
                  </a:lnTo>
                  <a:lnTo>
                    <a:pt x="4" y="109"/>
                  </a:lnTo>
                  <a:lnTo>
                    <a:pt x="2" y="105"/>
                  </a:lnTo>
                  <a:lnTo>
                    <a:pt x="1" y="100"/>
                  </a:lnTo>
                  <a:lnTo>
                    <a:pt x="0" y="96"/>
                  </a:lnTo>
                  <a:lnTo>
                    <a:pt x="0" y="92"/>
                  </a:lnTo>
                  <a:lnTo>
                    <a:pt x="0" y="501"/>
                  </a:lnTo>
                  <a:lnTo>
                    <a:pt x="0" y="506"/>
                  </a:lnTo>
                  <a:lnTo>
                    <a:pt x="1" y="510"/>
                  </a:lnTo>
                  <a:lnTo>
                    <a:pt x="2" y="515"/>
                  </a:lnTo>
                  <a:lnTo>
                    <a:pt x="4" y="520"/>
                  </a:lnTo>
                  <a:lnTo>
                    <a:pt x="8" y="523"/>
                  </a:lnTo>
                  <a:lnTo>
                    <a:pt x="11" y="528"/>
                  </a:lnTo>
                  <a:lnTo>
                    <a:pt x="17" y="532"/>
                  </a:lnTo>
                  <a:lnTo>
                    <a:pt x="23" y="535"/>
                  </a:lnTo>
                  <a:lnTo>
                    <a:pt x="31" y="541"/>
                  </a:lnTo>
                  <a:lnTo>
                    <a:pt x="40" y="544"/>
                  </a:lnTo>
                  <a:lnTo>
                    <a:pt x="48" y="548"/>
                  </a:lnTo>
                  <a:lnTo>
                    <a:pt x="57" y="549"/>
                  </a:lnTo>
                  <a:lnTo>
                    <a:pt x="65" y="550"/>
                  </a:lnTo>
                  <a:lnTo>
                    <a:pt x="72" y="549"/>
                  </a:lnTo>
                  <a:lnTo>
                    <a:pt x="80" y="548"/>
                  </a:lnTo>
                  <a:lnTo>
                    <a:pt x="89" y="547"/>
                  </a:lnTo>
                  <a:lnTo>
                    <a:pt x="104" y="541"/>
                  </a:lnTo>
                  <a:lnTo>
                    <a:pt x="118" y="532"/>
                  </a:lnTo>
                  <a:lnTo>
                    <a:pt x="132" y="522"/>
                  </a:lnTo>
                  <a:lnTo>
                    <a:pt x="143" y="512"/>
                  </a:lnTo>
                  <a:lnTo>
                    <a:pt x="167" y="491"/>
                  </a:lnTo>
                  <a:lnTo>
                    <a:pt x="186" y="474"/>
                  </a:lnTo>
                  <a:lnTo>
                    <a:pt x="193" y="468"/>
                  </a:lnTo>
                  <a:lnTo>
                    <a:pt x="198" y="467"/>
                  </a:lnTo>
                  <a:lnTo>
                    <a:pt x="202" y="467"/>
                  </a:lnTo>
                  <a:lnTo>
                    <a:pt x="203" y="468"/>
                  </a:lnTo>
                  <a:lnTo>
                    <a:pt x="205" y="471"/>
                  </a:lnTo>
                  <a:lnTo>
                    <a:pt x="207" y="475"/>
                  </a:lnTo>
                  <a:lnTo>
                    <a:pt x="210" y="480"/>
                  </a:lnTo>
                  <a:lnTo>
                    <a:pt x="214" y="484"/>
                  </a:lnTo>
                  <a:lnTo>
                    <a:pt x="218" y="485"/>
                  </a:lnTo>
                  <a:lnTo>
                    <a:pt x="224" y="485"/>
                  </a:lnTo>
                  <a:lnTo>
                    <a:pt x="230" y="482"/>
                  </a:lnTo>
                  <a:lnTo>
                    <a:pt x="237" y="479"/>
                  </a:lnTo>
                  <a:lnTo>
                    <a:pt x="243" y="474"/>
                  </a:lnTo>
                  <a:lnTo>
                    <a:pt x="250" y="468"/>
                  </a:lnTo>
                  <a:lnTo>
                    <a:pt x="257" y="463"/>
                  </a:lnTo>
                  <a:lnTo>
                    <a:pt x="263" y="456"/>
                  </a:lnTo>
                  <a:lnTo>
                    <a:pt x="268" y="447"/>
                  </a:lnTo>
                  <a:lnTo>
                    <a:pt x="273" y="439"/>
                  </a:lnTo>
                  <a:lnTo>
                    <a:pt x="277" y="432"/>
                  </a:lnTo>
                  <a:lnTo>
                    <a:pt x="280" y="424"/>
                  </a:lnTo>
                  <a:lnTo>
                    <a:pt x="281" y="416"/>
                  </a:lnTo>
                  <a:lnTo>
                    <a:pt x="282" y="409"/>
                  </a:lnTo>
                  <a:lnTo>
                    <a:pt x="282"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0" name="Freeform 70"/>
            <p:cNvSpPr>
              <a:spLocks/>
            </p:cNvSpPr>
            <p:nvPr/>
          </p:nvSpPr>
          <p:spPr bwMode="auto">
            <a:xfrm>
              <a:off x="1391" y="1975"/>
              <a:ext cx="46" cy="97"/>
            </a:xfrm>
            <a:custGeom>
              <a:avLst/>
              <a:gdLst/>
              <a:ahLst/>
              <a:cxnLst>
                <a:cxn ang="0">
                  <a:pos x="0" y="475"/>
                </a:cxn>
                <a:cxn ang="0">
                  <a:pos x="2" y="477"/>
                </a:cxn>
                <a:cxn ang="0">
                  <a:pos x="5" y="480"/>
                </a:cxn>
                <a:cxn ang="0">
                  <a:pos x="7" y="482"/>
                </a:cxn>
                <a:cxn ang="0">
                  <a:pos x="12" y="483"/>
                </a:cxn>
                <a:cxn ang="0">
                  <a:pos x="21" y="486"/>
                </a:cxn>
                <a:cxn ang="0">
                  <a:pos x="32" y="488"/>
                </a:cxn>
                <a:cxn ang="0">
                  <a:pos x="45" y="489"/>
                </a:cxn>
                <a:cxn ang="0">
                  <a:pos x="60" y="489"/>
                </a:cxn>
                <a:cxn ang="0">
                  <a:pos x="75" y="489"/>
                </a:cxn>
                <a:cxn ang="0">
                  <a:pos x="90" y="488"/>
                </a:cxn>
                <a:cxn ang="0">
                  <a:pos x="106" y="486"/>
                </a:cxn>
                <a:cxn ang="0">
                  <a:pos x="123" y="483"/>
                </a:cxn>
                <a:cxn ang="0">
                  <a:pos x="139" y="480"/>
                </a:cxn>
                <a:cxn ang="0">
                  <a:pos x="154" y="476"/>
                </a:cxn>
                <a:cxn ang="0">
                  <a:pos x="168" y="472"/>
                </a:cxn>
                <a:cxn ang="0">
                  <a:pos x="181" y="468"/>
                </a:cxn>
                <a:cxn ang="0">
                  <a:pos x="193" y="462"/>
                </a:cxn>
                <a:cxn ang="0">
                  <a:pos x="202" y="458"/>
                </a:cxn>
                <a:cxn ang="0">
                  <a:pos x="210" y="452"/>
                </a:cxn>
                <a:cxn ang="0">
                  <a:pos x="216" y="446"/>
                </a:cxn>
                <a:cxn ang="0">
                  <a:pos x="222" y="440"/>
                </a:cxn>
                <a:cxn ang="0">
                  <a:pos x="227" y="434"/>
                </a:cxn>
                <a:cxn ang="0">
                  <a:pos x="230" y="427"/>
                </a:cxn>
                <a:cxn ang="0">
                  <a:pos x="231" y="421"/>
                </a:cxn>
                <a:cxn ang="0">
                  <a:pos x="234" y="414"/>
                </a:cxn>
                <a:cxn ang="0">
                  <a:pos x="234" y="409"/>
                </a:cxn>
                <a:cxn ang="0">
                  <a:pos x="234" y="0"/>
                </a:cxn>
                <a:cxn ang="0">
                  <a:pos x="234" y="6"/>
                </a:cxn>
                <a:cxn ang="0">
                  <a:pos x="231" y="13"/>
                </a:cxn>
                <a:cxn ang="0">
                  <a:pos x="230" y="18"/>
                </a:cxn>
                <a:cxn ang="0">
                  <a:pos x="227" y="25"/>
                </a:cxn>
                <a:cxn ang="0">
                  <a:pos x="222" y="31"/>
                </a:cxn>
                <a:cxn ang="0">
                  <a:pos x="216" y="37"/>
                </a:cxn>
                <a:cxn ang="0">
                  <a:pos x="210" y="43"/>
                </a:cxn>
                <a:cxn ang="0">
                  <a:pos x="202" y="49"/>
                </a:cxn>
                <a:cxn ang="0">
                  <a:pos x="193" y="53"/>
                </a:cxn>
                <a:cxn ang="0">
                  <a:pos x="181" y="58"/>
                </a:cxn>
                <a:cxn ang="0">
                  <a:pos x="168" y="62"/>
                </a:cxn>
                <a:cxn ang="0">
                  <a:pos x="154" y="66"/>
                </a:cxn>
                <a:cxn ang="0">
                  <a:pos x="139" y="70"/>
                </a:cxn>
                <a:cxn ang="0">
                  <a:pos x="123" y="72"/>
                </a:cxn>
                <a:cxn ang="0">
                  <a:pos x="106" y="76"/>
                </a:cxn>
                <a:cxn ang="0">
                  <a:pos x="90" y="77"/>
                </a:cxn>
                <a:cxn ang="0">
                  <a:pos x="75" y="78"/>
                </a:cxn>
                <a:cxn ang="0">
                  <a:pos x="60" y="79"/>
                </a:cxn>
                <a:cxn ang="0">
                  <a:pos x="45" y="79"/>
                </a:cxn>
                <a:cxn ang="0">
                  <a:pos x="32" y="78"/>
                </a:cxn>
                <a:cxn ang="0">
                  <a:pos x="21" y="76"/>
                </a:cxn>
                <a:cxn ang="0">
                  <a:pos x="12" y="72"/>
                </a:cxn>
                <a:cxn ang="0">
                  <a:pos x="7" y="70"/>
                </a:cxn>
                <a:cxn ang="0">
                  <a:pos x="5" y="69"/>
                </a:cxn>
                <a:cxn ang="0">
                  <a:pos x="2" y="65"/>
                </a:cxn>
                <a:cxn ang="0">
                  <a:pos x="0" y="63"/>
                </a:cxn>
                <a:cxn ang="0">
                  <a:pos x="0" y="475"/>
                </a:cxn>
              </a:cxnLst>
              <a:rect l="0" t="0" r="r" b="b"/>
              <a:pathLst>
                <a:path w="234" h="489">
                  <a:moveTo>
                    <a:pt x="0" y="475"/>
                  </a:moveTo>
                  <a:lnTo>
                    <a:pt x="2" y="477"/>
                  </a:lnTo>
                  <a:lnTo>
                    <a:pt x="5" y="480"/>
                  </a:lnTo>
                  <a:lnTo>
                    <a:pt x="7" y="482"/>
                  </a:lnTo>
                  <a:lnTo>
                    <a:pt x="12" y="483"/>
                  </a:lnTo>
                  <a:lnTo>
                    <a:pt x="21" y="486"/>
                  </a:lnTo>
                  <a:lnTo>
                    <a:pt x="32" y="488"/>
                  </a:lnTo>
                  <a:lnTo>
                    <a:pt x="45" y="489"/>
                  </a:lnTo>
                  <a:lnTo>
                    <a:pt x="60" y="489"/>
                  </a:lnTo>
                  <a:lnTo>
                    <a:pt x="75" y="489"/>
                  </a:lnTo>
                  <a:lnTo>
                    <a:pt x="90" y="488"/>
                  </a:lnTo>
                  <a:lnTo>
                    <a:pt x="106" y="486"/>
                  </a:lnTo>
                  <a:lnTo>
                    <a:pt x="123" y="483"/>
                  </a:lnTo>
                  <a:lnTo>
                    <a:pt x="139" y="480"/>
                  </a:lnTo>
                  <a:lnTo>
                    <a:pt x="154" y="476"/>
                  </a:lnTo>
                  <a:lnTo>
                    <a:pt x="168" y="472"/>
                  </a:lnTo>
                  <a:lnTo>
                    <a:pt x="181" y="468"/>
                  </a:lnTo>
                  <a:lnTo>
                    <a:pt x="193" y="462"/>
                  </a:lnTo>
                  <a:lnTo>
                    <a:pt x="202" y="458"/>
                  </a:lnTo>
                  <a:lnTo>
                    <a:pt x="210" y="452"/>
                  </a:lnTo>
                  <a:lnTo>
                    <a:pt x="216" y="446"/>
                  </a:lnTo>
                  <a:lnTo>
                    <a:pt x="222" y="440"/>
                  </a:lnTo>
                  <a:lnTo>
                    <a:pt x="227" y="434"/>
                  </a:lnTo>
                  <a:lnTo>
                    <a:pt x="230" y="427"/>
                  </a:lnTo>
                  <a:lnTo>
                    <a:pt x="231" y="421"/>
                  </a:lnTo>
                  <a:lnTo>
                    <a:pt x="234" y="414"/>
                  </a:lnTo>
                  <a:lnTo>
                    <a:pt x="234" y="409"/>
                  </a:lnTo>
                  <a:lnTo>
                    <a:pt x="234" y="0"/>
                  </a:lnTo>
                  <a:lnTo>
                    <a:pt x="234" y="6"/>
                  </a:lnTo>
                  <a:lnTo>
                    <a:pt x="231" y="13"/>
                  </a:lnTo>
                  <a:lnTo>
                    <a:pt x="230" y="18"/>
                  </a:lnTo>
                  <a:lnTo>
                    <a:pt x="227" y="25"/>
                  </a:lnTo>
                  <a:lnTo>
                    <a:pt x="222" y="31"/>
                  </a:lnTo>
                  <a:lnTo>
                    <a:pt x="216" y="37"/>
                  </a:lnTo>
                  <a:lnTo>
                    <a:pt x="210" y="43"/>
                  </a:lnTo>
                  <a:lnTo>
                    <a:pt x="202" y="49"/>
                  </a:lnTo>
                  <a:lnTo>
                    <a:pt x="193" y="53"/>
                  </a:lnTo>
                  <a:lnTo>
                    <a:pt x="181" y="58"/>
                  </a:lnTo>
                  <a:lnTo>
                    <a:pt x="168" y="62"/>
                  </a:lnTo>
                  <a:lnTo>
                    <a:pt x="154" y="66"/>
                  </a:lnTo>
                  <a:lnTo>
                    <a:pt x="139" y="70"/>
                  </a:lnTo>
                  <a:lnTo>
                    <a:pt x="123" y="72"/>
                  </a:lnTo>
                  <a:lnTo>
                    <a:pt x="106" y="76"/>
                  </a:lnTo>
                  <a:lnTo>
                    <a:pt x="90" y="77"/>
                  </a:lnTo>
                  <a:lnTo>
                    <a:pt x="75" y="78"/>
                  </a:lnTo>
                  <a:lnTo>
                    <a:pt x="60" y="79"/>
                  </a:lnTo>
                  <a:lnTo>
                    <a:pt x="45" y="79"/>
                  </a:lnTo>
                  <a:lnTo>
                    <a:pt x="32" y="78"/>
                  </a:lnTo>
                  <a:lnTo>
                    <a:pt x="21" y="76"/>
                  </a:lnTo>
                  <a:lnTo>
                    <a:pt x="12" y="72"/>
                  </a:lnTo>
                  <a:lnTo>
                    <a:pt x="7" y="70"/>
                  </a:lnTo>
                  <a:lnTo>
                    <a:pt x="5" y="69"/>
                  </a:lnTo>
                  <a:lnTo>
                    <a:pt x="2" y="65"/>
                  </a:lnTo>
                  <a:lnTo>
                    <a:pt x="0" y="63"/>
                  </a:lnTo>
                  <a:lnTo>
                    <a:pt x="0" y="4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1" name="Freeform 71"/>
            <p:cNvSpPr>
              <a:spLocks/>
            </p:cNvSpPr>
            <p:nvPr/>
          </p:nvSpPr>
          <p:spPr bwMode="auto">
            <a:xfrm>
              <a:off x="1341" y="2131"/>
              <a:ext cx="11" cy="101"/>
            </a:xfrm>
            <a:custGeom>
              <a:avLst/>
              <a:gdLst/>
              <a:ahLst/>
              <a:cxnLst>
                <a:cxn ang="0">
                  <a:pos x="0" y="0"/>
                </a:cxn>
                <a:cxn ang="0">
                  <a:pos x="1" y="11"/>
                </a:cxn>
                <a:cxn ang="0">
                  <a:pos x="2" y="21"/>
                </a:cxn>
                <a:cxn ang="0">
                  <a:pos x="4" y="31"/>
                </a:cxn>
                <a:cxn ang="0">
                  <a:pos x="7" y="39"/>
                </a:cxn>
                <a:cxn ang="0">
                  <a:pos x="9" y="47"/>
                </a:cxn>
                <a:cxn ang="0">
                  <a:pos x="12" y="55"/>
                </a:cxn>
                <a:cxn ang="0">
                  <a:pos x="16" y="62"/>
                </a:cxn>
                <a:cxn ang="0">
                  <a:pos x="19" y="68"/>
                </a:cxn>
                <a:cxn ang="0">
                  <a:pos x="24" y="74"/>
                </a:cxn>
                <a:cxn ang="0">
                  <a:pos x="28" y="80"/>
                </a:cxn>
                <a:cxn ang="0">
                  <a:pos x="32" y="85"/>
                </a:cxn>
                <a:cxn ang="0">
                  <a:pos x="38" y="88"/>
                </a:cxn>
                <a:cxn ang="0">
                  <a:pos x="49" y="95"/>
                </a:cxn>
                <a:cxn ang="0">
                  <a:pos x="60" y="99"/>
                </a:cxn>
                <a:cxn ang="0">
                  <a:pos x="60" y="507"/>
                </a:cxn>
                <a:cxn ang="0">
                  <a:pos x="55" y="506"/>
                </a:cxn>
                <a:cxn ang="0">
                  <a:pos x="49" y="504"/>
                </a:cxn>
                <a:cxn ang="0">
                  <a:pos x="43" y="502"/>
                </a:cxn>
                <a:cxn ang="0">
                  <a:pos x="38" y="498"/>
                </a:cxn>
                <a:cxn ang="0">
                  <a:pos x="32" y="495"/>
                </a:cxn>
                <a:cxn ang="0">
                  <a:pos x="28" y="490"/>
                </a:cxn>
                <a:cxn ang="0">
                  <a:pos x="24" y="484"/>
                </a:cxn>
                <a:cxn ang="0">
                  <a:pos x="19" y="478"/>
                </a:cxn>
                <a:cxn ang="0">
                  <a:pos x="16" y="472"/>
                </a:cxn>
                <a:cxn ang="0">
                  <a:pos x="12" y="465"/>
                </a:cxn>
                <a:cxn ang="0">
                  <a:pos x="9" y="457"/>
                </a:cxn>
                <a:cxn ang="0">
                  <a:pos x="7" y="449"/>
                </a:cxn>
                <a:cxn ang="0">
                  <a:pos x="2" y="430"/>
                </a:cxn>
                <a:cxn ang="0">
                  <a:pos x="0" y="410"/>
                </a:cxn>
                <a:cxn ang="0">
                  <a:pos x="0" y="0"/>
                </a:cxn>
              </a:cxnLst>
              <a:rect l="0" t="0" r="r" b="b"/>
              <a:pathLst>
                <a:path w="60" h="507">
                  <a:moveTo>
                    <a:pt x="0" y="0"/>
                  </a:moveTo>
                  <a:lnTo>
                    <a:pt x="1" y="11"/>
                  </a:lnTo>
                  <a:lnTo>
                    <a:pt x="2" y="21"/>
                  </a:lnTo>
                  <a:lnTo>
                    <a:pt x="4" y="31"/>
                  </a:lnTo>
                  <a:lnTo>
                    <a:pt x="7" y="39"/>
                  </a:lnTo>
                  <a:lnTo>
                    <a:pt x="9" y="47"/>
                  </a:lnTo>
                  <a:lnTo>
                    <a:pt x="12" y="55"/>
                  </a:lnTo>
                  <a:lnTo>
                    <a:pt x="16" y="62"/>
                  </a:lnTo>
                  <a:lnTo>
                    <a:pt x="19" y="68"/>
                  </a:lnTo>
                  <a:lnTo>
                    <a:pt x="24" y="74"/>
                  </a:lnTo>
                  <a:lnTo>
                    <a:pt x="28" y="80"/>
                  </a:lnTo>
                  <a:lnTo>
                    <a:pt x="32" y="85"/>
                  </a:lnTo>
                  <a:lnTo>
                    <a:pt x="38" y="88"/>
                  </a:lnTo>
                  <a:lnTo>
                    <a:pt x="49" y="95"/>
                  </a:lnTo>
                  <a:lnTo>
                    <a:pt x="60" y="99"/>
                  </a:lnTo>
                  <a:lnTo>
                    <a:pt x="60" y="507"/>
                  </a:lnTo>
                  <a:lnTo>
                    <a:pt x="55" y="506"/>
                  </a:lnTo>
                  <a:lnTo>
                    <a:pt x="49" y="504"/>
                  </a:lnTo>
                  <a:lnTo>
                    <a:pt x="43" y="502"/>
                  </a:lnTo>
                  <a:lnTo>
                    <a:pt x="38" y="498"/>
                  </a:lnTo>
                  <a:lnTo>
                    <a:pt x="32" y="495"/>
                  </a:lnTo>
                  <a:lnTo>
                    <a:pt x="28" y="490"/>
                  </a:lnTo>
                  <a:lnTo>
                    <a:pt x="24" y="484"/>
                  </a:lnTo>
                  <a:lnTo>
                    <a:pt x="19" y="478"/>
                  </a:lnTo>
                  <a:lnTo>
                    <a:pt x="16" y="472"/>
                  </a:lnTo>
                  <a:lnTo>
                    <a:pt x="12" y="465"/>
                  </a:lnTo>
                  <a:lnTo>
                    <a:pt x="9" y="457"/>
                  </a:lnTo>
                  <a:lnTo>
                    <a:pt x="7" y="449"/>
                  </a:lnTo>
                  <a:lnTo>
                    <a:pt x="2" y="430"/>
                  </a:lnTo>
                  <a:lnTo>
                    <a:pt x="0" y="410"/>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2" name="Freeform 72"/>
            <p:cNvSpPr>
              <a:spLocks/>
            </p:cNvSpPr>
            <p:nvPr/>
          </p:nvSpPr>
          <p:spPr bwMode="auto">
            <a:xfrm>
              <a:off x="1320" y="1979"/>
              <a:ext cx="46" cy="97"/>
            </a:xfrm>
            <a:custGeom>
              <a:avLst/>
              <a:gdLst/>
              <a:ahLst/>
              <a:cxnLst>
                <a:cxn ang="0">
                  <a:pos x="230" y="0"/>
                </a:cxn>
                <a:cxn ang="0">
                  <a:pos x="231" y="2"/>
                </a:cxn>
                <a:cxn ang="0">
                  <a:pos x="232" y="4"/>
                </a:cxn>
                <a:cxn ang="0">
                  <a:pos x="234" y="6"/>
                </a:cxn>
                <a:cxn ang="0">
                  <a:pos x="234" y="9"/>
                </a:cxn>
                <a:cxn ang="0">
                  <a:pos x="232" y="14"/>
                </a:cxn>
                <a:cxn ang="0">
                  <a:pos x="228" y="20"/>
                </a:cxn>
                <a:cxn ang="0">
                  <a:pos x="222" y="26"/>
                </a:cxn>
                <a:cxn ang="0">
                  <a:pos x="215" y="33"/>
                </a:cxn>
                <a:cxn ang="0">
                  <a:pos x="206" y="39"/>
                </a:cxn>
                <a:cxn ang="0">
                  <a:pos x="194" y="46"/>
                </a:cxn>
                <a:cxn ang="0">
                  <a:pos x="181" y="52"/>
                </a:cxn>
                <a:cxn ang="0">
                  <a:pos x="167" y="58"/>
                </a:cxn>
                <a:cxn ang="0">
                  <a:pos x="152" y="63"/>
                </a:cxn>
                <a:cxn ang="0">
                  <a:pos x="136" y="68"/>
                </a:cxn>
                <a:cxn ang="0">
                  <a:pos x="119" y="73"/>
                </a:cxn>
                <a:cxn ang="0">
                  <a:pos x="100" y="75"/>
                </a:cxn>
                <a:cxn ang="0">
                  <a:pos x="82" y="77"/>
                </a:cxn>
                <a:cxn ang="0">
                  <a:pos x="63" y="79"/>
                </a:cxn>
                <a:cxn ang="0">
                  <a:pos x="36" y="77"/>
                </a:cxn>
                <a:cxn ang="0">
                  <a:pos x="19" y="74"/>
                </a:cxn>
                <a:cxn ang="0">
                  <a:pos x="12" y="73"/>
                </a:cxn>
                <a:cxn ang="0">
                  <a:pos x="6" y="70"/>
                </a:cxn>
                <a:cxn ang="0">
                  <a:pos x="2" y="68"/>
                </a:cxn>
                <a:cxn ang="0">
                  <a:pos x="0" y="67"/>
                </a:cxn>
                <a:cxn ang="0">
                  <a:pos x="0" y="476"/>
                </a:cxn>
                <a:cxn ang="0">
                  <a:pos x="2" y="478"/>
                </a:cxn>
                <a:cxn ang="0">
                  <a:pos x="6" y="480"/>
                </a:cxn>
                <a:cxn ang="0">
                  <a:pos x="12" y="483"/>
                </a:cxn>
                <a:cxn ang="0">
                  <a:pos x="19" y="484"/>
                </a:cxn>
                <a:cxn ang="0">
                  <a:pos x="36" y="486"/>
                </a:cxn>
                <a:cxn ang="0">
                  <a:pos x="63" y="487"/>
                </a:cxn>
                <a:cxn ang="0">
                  <a:pos x="82" y="486"/>
                </a:cxn>
                <a:cxn ang="0">
                  <a:pos x="100" y="484"/>
                </a:cxn>
                <a:cxn ang="0">
                  <a:pos x="119" y="482"/>
                </a:cxn>
                <a:cxn ang="0">
                  <a:pos x="136" y="477"/>
                </a:cxn>
                <a:cxn ang="0">
                  <a:pos x="152" y="472"/>
                </a:cxn>
                <a:cxn ang="0">
                  <a:pos x="167" y="466"/>
                </a:cxn>
                <a:cxn ang="0">
                  <a:pos x="181" y="461"/>
                </a:cxn>
                <a:cxn ang="0">
                  <a:pos x="194" y="455"/>
                </a:cxn>
                <a:cxn ang="0">
                  <a:pos x="206" y="448"/>
                </a:cxn>
                <a:cxn ang="0">
                  <a:pos x="215" y="442"/>
                </a:cxn>
                <a:cxn ang="0">
                  <a:pos x="222" y="435"/>
                </a:cxn>
                <a:cxn ang="0">
                  <a:pos x="228" y="429"/>
                </a:cxn>
                <a:cxn ang="0">
                  <a:pos x="232" y="423"/>
                </a:cxn>
                <a:cxn ang="0">
                  <a:pos x="234" y="417"/>
                </a:cxn>
                <a:cxn ang="0">
                  <a:pos x="234" y="415"/>
                </a:cxn>
                <a:cxn ang="0">
                  <a:pos x="232" y="413"/>
                </a:cxn>
                <a:cxn ang="0">
                  <a:pos x="231" y="412"/>
                </a:cxn>
                <a:cxn ang="0">
                  <a:pos x="230" y="409"/>
                </a:cxn>
                <a:cxn ang="0">
                  <a:pos x="230" y="0"/>
                </a:cxn>
              </a:cxnLst>
              <a:rect l="0" t="0" r="r" b="b"/>
              <a:pathLst>
                <a:path w="234" h="487">
                  <a:moveTo>
                    <a:pt x="230" y="0"/>
                  </a:moveTo>
                  <a:lnTo>
                    <a:pt x="231" y="2"/>
                  </a:lnTo>
                  <a:lnTo>
                    <a:pt x="232" y="4"/>
                  </a:lnTo>
                  <a:lnTo>
                    <a:pt x="234" y="6"/>
                  </a:lnTo>
                  <a:lnTo>
                    <a:pt x="234" y="9"/>
                  </a:lnTo>
                  <a:lnTo>
                    <a:pt x="232" y="14"/>
                  </a:lnTo>
                  <a:lnTo>
                    <a:pt x="228" y="20"/>
                  </a:lnTo>
                  <a:lnTo>
                    <a:pt x="222" y="26"/>
                  </a:lnTo>
                  <a:lnTo>
                    <a:pt x="215" y="33"/>
                  </a:lnTo>
                  <a:lnTo>
                    <a:pt x="206" y="39"/>
                  </a:lnTo>
                  <a:lnTo>
                    <a:pt x="194" y="46"/>
                  </a:lnTo>
                  <a:lnTo>
                    <a:pt x="181" y="52"/>
                  </a:lnTo>
                  <a:lnTo>
                    <a:pt x="167" y="58"/>
                  </a:lnTo>
                  <a:lnTo>
                    <a:pt x="152" y="63"/>
                  </a:lnTo>
                  <a:lnTo>
                    <a:pt x="136" y="68"/>
                  </a:lnTo>
                  <a:lnTo>
                    <a:pt x="119" y="73"/>
                  </a:lnTo>
                  <a:lnTo>
                    <a:pt x="100" y="75"/>
                  </a:lnTo>
                  <a:lnTo>
                    <a:pt x="82" y="77"/>
                  </a:lnTo>
                  <a:lnTo>
                    <a:pt x="63" y="79"/>
                  </a:lnTo>
                  <a:lnTo>
                    <a:pt x="36" y="77"/>
                  </a:lnTo>
                  <a:lnTo>
                    <a:pt x="19" y="74"/>
                  </a:lnTo>
                  <a:lnTo>
                    <a:pt x="12" y="73"/>
                  </a:lnTo>
                  <a:lnTo>
                    <a:pt x="6" y="70"/>
                  </a:lnTo>
                  <a:lnTo>
                    <a:pt x="2" y="68"/>
                  </a:lnTo>
                  <a:lnTo>
                    <a:pt x="0" y="67"/>
                  </a:lnTo>
                  <a:lnTo>
                    <a:pt x="0" y="476"/>
                  </a:lnTo>
                  <a:lnTo>
                    <a:pt x="2" y="478"/>
                  </a:lnTo>
                  <a:lnTo>
                    <a:pt x="6" y="480"/>
                  </a:lnTo>
                  <a:lnTo>
                    <a:pt x="12" y="483"/>
                  </a:lnTo>
                  <a:lnTo>
                    <a:pt x="19" y="484"/>
                  </a:lnTo>
                  <a:lnTo>
                    <a:pt x="36" y="486"/>
                  </a:lnTo>
                  <a:lnTo>
                    <a:pt x="63" y="487"/>
                  </a:lnTo>
                  <a:lnTo>
                    <a:pt x="82" y="486"/>
                  </a:lnTo>
                  <a:lnTo>
                    <a:pt x="100" y="484"/>
                  </a:lnTo>
                  <a:lnTo>
                    <a:pt x="119" y="482"/>
                  </a:lnTo>
                  <a:lnTo>
                    <a:pt x="136" y="477"/>
                  </a:lnTo>
                  <a:lnTo>
                    <a:pt x="152" y="472"/>
                  </a:lnTo>
                  <a:lnTo>
                    <a:pt x="167" y="466"/>
                  </a:lnTo>
                  <a:lnTo>
                    <a:pt x="181" y="461"/>
                  </a:lnTo>
                  <a:lnTo>
                    <a:pt x="194" y="455"/>
                  </a:lnTo>
                  <a:lnTo>
                    <a:pt x="206" y="448"/>
                  </a:lnTo>
                  <a:lnTo>
                    <a:pt x="215" y="442"/>
                  </a:lnTo>
                  <a:lnTo>
                    <a:pt x="222" y="435"/>
                  </a:lnTo>
                  <a:lnTo>
                    <a:pt x="228" y="429"/>
                  </a:lnTo>
                  <a:lnTo>
                    <a:pt x="232" y="423"/>
                  </a:lnTo>
                  <a:lnTo>
                    <a:pt x="234" y="417"/>
                  </a:lnTo>
                  <a:lnTo>
                    <a:pt x="234" y="415"/>
                  </a:lnTo>
                  <a:lnTo>
                    <a:pt x="232" y="413"/>
                  </a:lnTo>
                  <a:lnTo>
                    <a:pt x="231" y="412"/>
                  </a:lnTo>
                  <a:lnTo>
                    <a:pt x="230" y="409"/>
                  </a:lnTo>
                  <a:lnTo>
                    <a:pt x="23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3" name="Freeform 73"/>
            <p:cNvSpPr>
              <a:spLocks/>
            </p:cNvSpPr>
            <p:nvPr/>
          </p:nvSpPr>
          <p:spPr bwMode="auto">
            <a:xfrm>
              <a:off x="1439" y="2057"/>
              <a:ext cx="34" cy="124"/>
            </a:xfrm>
            <a:custGeom>
              <a:avLst/>
              <a:gdLst/>
              <a:ahLst/>
              <a:cxnLst>
                <a:cxn ang="0">
                  <a:pos x="0" y="222"/>
                </a:cxn>
                <a:cxn ang="0">
                  <a:pos x="16" y="214"/>
                </a:cxn>
                <a:cxn ang="0">
                  <a:pos x="31" y="204"/>
                </a:cxn>
                <a:cxn ang="0">
                  <a:pos x="46" y="193"/>
                </a:cxn>
                <a:cxn ang="0">
                  <a:pos x="62" y="180"/>
                </a:cxn>
                <a:cxn ang="0">
                  <a:pos x="76" y="166"/>
                </a:cxn>
                <a:cxn ang="0">
                  <a:pos x="90" y="151"/>
                </a:cxn>
                <a:cxn ang="0">
                  <a:pos x="102" y="136"/>
                </a:cxn>
                <a:cxn ang="0">
                  <a:pos x="114" y="119"/>
                </a:cxn>
                <a:cxn ang="0">
                  <a:pos x="126" y="103"/>
                </a:cxn>
                <a:cxn ang="0">
                  <a:pos x="135" y="86"/>
                </a:cxn>
                <a:cxn ang="0">
                  <a:pos x="144" y="70"/>
                </a:cxn>
                <a:cxn ang="0">
                  <a:pos x="151" y="54"/>
                </a:cxn>
                <a:cxn ang="0">
                  <a:pos x="157" y="39"/>
                </a:cxn>
                <a:cxn ang="0">
                  <a:pos x="162" y="25"/>
                </a:cxn>
                <a:cxn ang="0">
                  <a:pos x="165" y="12"/>
                </a:cxn>
                <a:cxn ang="0">
                  <a:pos x="167" y="0"/>
                </a:cxn>
                <a:cxn ang="0">
                  <a:pos x="167" y="404"/>
                </a:cxn>
                <a:cxn ang="0">
                  <a:pos x="167" y="415"/>
                </a:cxn>
                <a:cxn ang="0">
                  <a:pos x="164" y="428"/>
                </a:cxn>
                <a:cxn ang="0">
                  <a:pos x="160" y="442"/>
                </a:cxn>
                <a:cxn ang="0">
                  <a:pos x="155" y="457"/>
                </a:cxn>
                <a:cxn ang="0">
                  <a:pos x="148" y="473"/>
                </a:cxn>
                <a:cxn ang="0">
                  <a:pos x="140" y="489"/>
                </a:cxn>
                <a:cxn ang="0">
                  <a:pos x="129" y="507"/>
                </a:cxn>
                <a:cxn ang="0">
                  <a:pos x="119" y="524"/>
                </a:cxn>
                <a:cxn ang="0">
                  <a:pos x="107" y="541"/>
                </a:cxn>
                <a:cxn ang="0">
                  <a:pos x="93" y="557"/>
                </a:cxn>
                <a:cxn ang="0">
                  <a:pos x="80" y="572"/>
                </a:cxn>
                <a:cxn ang="0">
                  <a:pos x="65" y="588"/>
                </a:cxn>
                <a:cxn ang="0">
                  <a:pos x="50" y="602"/>
                </a:cxn>
                <a:cxn ang="0">
                  <a:pos x="33" y="613"/>
                </a:cxn>
                <a:cxn ang="0">
                  <a:pos x="17" y="623"/>
                </a:cxn>
                <a:cxn ang="0">
                  <a:pos x="0" y="631"/>
                </a:cxn>
                <a:cxn ang="0">
                  <a:pos x="0" y="222"/>
                </a:cxn>
              </a:cxnLst>
              <a:rect l="0" t="0" r="r" b="b"/>
              <a:pathLst>
                <a:path w="167" h="631">
                  <a:moveTo>
                    <a:pt x="0" y="222"/>
                  </a:moveTo>
                  <a:lnTo>
                    <a:pt x="16" y="214"/>
                  </a:lnTo>
                  <a:lnTo>
                    <a:pt x="31" y="204"/>
                  </a:lnTo>
                  <a:lnTo>
                    <a:pt x="46" y="193"/>
                  </a:lnTo>
                  <a:lnTo>
                    <a:pt x="62" y="180"/>
                  </a:lnTo>
                  <a:lnTo>
                    <a:pt x="76" y="166"/>
                  </a:lnTo>
                  <a:lnTo>
                    <a:pt x="90" y="151"/>
                  </a:lnTo>
                  <a:lnTo>
                    <a:pt x="102" y="136"/>
                  </a:lnTo>
                  <a:lnTo>
                    <a:pt x="114" y="119"/>
                  </a:lnTo>
                  <a:lnTo>
                    <a:pt x="126" y="103"/>
                  </a:lnTo>
                  <a:lnTo>
                    <a:pt x="135" y="86"/>
                  </a:lnTo>
                  <a:lnTo>
                    <a:pt x="144" y="70"/>
                  </a:lnTo>
                  <a:lnTo>
                    <a:pt x="151" y="54"/>
                  </a:lnTo>
                  <a:lnTo>
                    <a:pt x="157" y="39"/>
                  </a:lnTo>
                  <a:lnTo>
                    <a:pt x="162" y="25"/>
                  </a:lnTo>
                  <a:lnTo>
                    <a:pt x="165" y="12"/>
                  </a:lnTo>
                  <a:lnTo>
                    <a:pt x="167" y="0"/>
                  </a:lnTo>
                  <a:lnTo>
                    <a:pt x="167" y="404"/>
                  </a:lnTo>
                  <a:lnTo>
                    <a:pt x="167" y="415"/>
                  </a:lnTo>
                  <a:lnTo>
                    <a:pt x="164" y="428"/>
                  </a:lnTo>
                  <a:lnTo>
                    <a:pt x="160" y="442"/>
                  </a:lnTo>
                  <a:lnTo>
                    <a:pt x="155" y="457"/>
                  </a:lnTo>
                  <a:lnTo>
                    <a:pt x="148" y="473"/>
                  </a:lnTo>
                  <a:lnTo>
                    <a:pt x="140" y="489"/>
                  </a:lnTo>
                  <a:lnTo>
                    <a:pt x="129" y="507"/>
                  </a:lnTo>
                  <a:lnTo>
                    <a:pt x="119" y="524"/>
                  </a:lnTo>
                  <a:lnTo>
                    <a:pt x="107" y="541"/>
                  </a:lnTo>
                  <a:lnTo>
                    <a:pt x="93" y="557"/>
                  </a:lnTo>
                  <a:lnTo>
                    <a:pt x="80" y="572"/>
                  </a:lnTo>
                  <a:lnTo>
                    <a:pt x="65" y="588"/>
                  </a:lnTo>
                  <a:lnTo>
                    <a:pt x="50" y="602"/>
                  </a:lnTo>
                  <a:lnTo>
                    <a:pt x="33" y="613"/>
                  </a:lnTo>
                  <a:lnTo>
                    <a:pt x="17" y="623"/>
                  </a:lnTo>
                  <a:lnTo>
                    <a:pt x="0" y="631"/>
                  </a:lnTo>
                  <a:lnTo>
                    <a:pt x="0" y="22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4" name="Freeform 74"/>
            <p:cNvSpPr>
              <a:spLocks/>
            </p:cNvSpPr>
            <p:nvPr/>
          </p:nvSpPr>
          <p:spPr bwMode="auto">
            <a:xfrm>
              <a:off x="1353" y="2117"/>
              <a:ext cx="34" cy="113"/>
            </a:xfrm>
            <a:custGeom>
              <a:avLst/>
              <a:gdLst/>
              <a:ahLst/>
              <a:cxnLst>
                <a:cxn ang="0">
                  <a:pos x="0" y="146"/>
                </a:cxn>
                <a:cxn ang="0">
                  <a:pos x="12" y="147"/>
                </a:cxn>
                <a:cxn ang="0">
                  <a:pos x="23" y="146"/>
                </a:cxn>
                <a:cxn ang="0">
                  <a:pos x="36" y="144"/>
                </a:cxn>
                <a:cxn ang="0">
                  <a:pos x="48" y="138"/>
                </a:cxn>
                <a:cxn ang="0">
                  <a:pos x="59" y="131"/>
                </a:cxn>
                <a:cxn ang="0">
                  <a:pos x="71" y="120"/>
                </a:cxn>
                <a:cxn ang="0">
                  <a:pos x="76" y="114"/>
                </a:cxn>
                <a:cxn ang="0">
                  <a:pos x="80" y="109"/>
                </a:cxn>
                <a:cxn ang="0">
                  <a:pos x="85" y="102"/>
                </a:cxn>
                <a:cxn ang="0">
                  <a:pos x="89" y="95"/>
                </a:cxn>
                <a:cxn ang="0">
                  <a:pos x="97" y="79"/>
                </a:cxn>
                <a:cxn ang="0">
                  <a:pos x="106" y="65"/>
                </a:cxn>
                <a:cxn ang="0">
                  <a:pos x="116" y="51"/>
                </a:cxn>
                <a:cxn ang="0">
                  <a:pos x="125" y="40"/>
                </a:cxn>
                <a:cxn ang="0">
                  <a:pos x="135" y="28"/>
                </a:cxn>
                <a:cxn ang="0">
                  <a:pos x="145" y="19"/>
                </a:cxn>
                <a:cxn ang="0">
                  <a:pos x="155" y="8"/>
                </a:cxn>
                <a:cxn ang="0">
                  <a:pos x="167" y="0"/>
                </a:cxn>
                <a:cxn ang="0">
                  <a:pos x="167" y="411"/>
                </a:cxn>
                <a:cxn ang="0">
                  <a:pos x="155" y="420"/>
                </a:cxn>
                <a:cxn ang="0">
                  <a:pos x="145" y="430"/>
                </a:cxn>
                <a:cxn ang="0">
                  <a:pos x="135" y="440"/>
                </a:cxn>
                <a:cxn ang="0">
                  <a:pos x="125" y="452"/>
                </a:cxn>
                <a:cxn ang="0">
                  <a:pos x="116" y="464"/>
                </a:cxn>
                <a:cxn ang="0">
                  <a:pos x="106" y="476"/>
                </a:cxn>
                <a:cxn ang="0">
                  <a:pos x="97" y="490"/>
                </a:cxn>
                <a:cxn ang="0">
                  <a:pos x="89" y="507"/>
                </a:cxn>
                <a:cxn ang="0">
                  <a:pos x="85" y="514"/>
                </a:cxn>
                <a:cxn ang="0">
                  <a:pos x="80" y="521"/>
                </a:cxn>
                <a:cxn ang="0">
                  <a:pos x="76" y="527"/>
                </a:cxn>
                <a:cxn ang="0">
                  <a:pos x="71" y="533"/>
                </a:cxn>
                <a:cxn ang="0">
                  <a:pos x="59" y="542"/>
                </a:cxn>
                <a:cxn ang="0">
                  <a:pos x="48" y="550"/>
                </a:cxn>
                <a:cxn ang="0">
                  <a:pos x="36" y="555"/>
                </a:cxn>
                <a:cxn ang="0">
                  <a:pos x="23" y="558"/>
                </a:cxn>
                <a:cxn ang="0">
                  <a:pos x="12" y="559"/>
                </a:cxn>
                <a:cxn ang="0">
                  <a:pos x="0" y="558"/>
                </a:cxn>
                <a:cxn ang="0">
                  <a:pos x="0" y="146"/>
                </a:cxn>
              </a:cxnLst>
              <a:rect l="0" t="0" r="r" b="b"/>
              <a:pathLst>
                <a:path w="167" h="559">
                  <a:moveTo>
                    <a:pt x="0" y="146"/>
                  </a:moveTo>
                  <a:lnTo>
                    <a:pt x="12" y="147"/>
                  </a:lnTo>
                  <a:lnTo>
                    <a:pt x="23" y="146"/>
                  </a:lnTo>
                  <a:lnTo>
                    <a:pt x="36" y="144"/>
                  </a:lnTo>
                  <a:lnTo>
                    <a:pt x="48" y="138"/>
                  </a:lnTo>
                  <a:lnTo>
                    <a:pt x="59" y="131"/>
                  </a:lnTo>
                  <a:lnTo>
                    <a:pt x="71" y="120"/>
                  </a:lnTo>
                  <a:lnTo>
                    <a:pt x="76" y="114"/>
                  </a:lnTo>
                  <a:lnTo>
                    <a:pt x="80" y="109"/>
                  </a:lnTo>
                  <a:lnTo>
                    <a:pt x="85" y="102"/>
                  </a:lnTo>
                  <a:lnTo>
                    <a:pt x="89" y="95"/>
                  </a:lnTo>
                  <a:lnTo>
                    <a:pt x="97" y="79"/>
                  </a:lnTo>
                  <a:lnTo>
                    <a:pt x="106" y="65"/>
                  </a:lnTo>
                  <a:lnTo>
                    <a:pt x="116" y="51"/>
                  </a:lnTo>
                  <a:lnTo>
                    <a:pt x="125" y="40"/>
                  </a:lnTo>
                  <a:lnTo>
                    <a:pt x="135" y="28"/>
                  </a:lnTo>
                  <a:lnTo>
                    <a:pt x="145" y="19"/>
                  </a:lnTo>
                  <a:lnTo>
                    <a:pt x="155" y="8"/>
                  </a:lnTo>
                  <a:lnTo>
                    <a:pt x="167" y="0"/>
                  </a:lnTo>
                  <a:lnTo>
                    <a:pt x="167" y="411"/>
                  </a:lnTo>
                  <a:lnTo>
                    <a:pt x="155" y="420"/>
                  </a:lnTo>
                  <a:lnTo>
                    <a:pt x="145" y="430"/>
                  </a:lnTo>
                  <a:lnTo>
                    <a:pt x="135" y="440"/>
                  </a:lnTo>
                  <a:lnTo>
                    <a:pt x="125" y="452"/>
                  </a:lnTo>
                  <a:lnTo>
                    <a:pt x="116" y="464"/>
                  </a:lnTo>
                  <a:lnTo>
                    <a:pt x="106" y="476"/>
                  </a:lnTo>
                  <a:lnTo>
                    <a:pt x="97" y="490"/>
                  </a:lnTo>
                  <a:lnTo>
                    <a:pt x="89" y="507"/>
                  </a:lnTo>
                  <a:lnTo>
                    <a:pt x="85" y="514"/>
                  </a:lnTo>
                  <a:lnTo>
                    <a:pt x="80" y="521"/>
                  </a:lnTo>
                  <a:lnTo>
                    <a:pt x="76" y="527"/>
                  </a:lnTo>
                  <a:lnTo>
                    <a:pt x="71" y="533"/>
                  </a:lnTo>
                  <a:lnTo>
                    <a:pt x="59" y="542"/>
                  </a:lnTo>
                  <a:lnTo>
                    <a:pt x="48" y="550"/>
                  </a:lnTo>
                  <a:lnTo>
                    <a:pt x="36" y="555"/>
                  </a:lnTo>
                  <a:lnTo>
                    <a:pt x="23" y="558"/>
                  </a:lnTo>
                  <a:lnTo>
                    <a:pt x="12" y="559"/>
                  </a:lnTo>
                  <a:lnTo>
                    <a:pt x="0" y="558"/>
                  </a:lnTo>
                  <a:lnTo>
                    <a:pt x="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5" name="Freeform 75"/>
            <p:cNvSpPr>
              <a:spLocks/>
            </p:cNvSpPr>
            <p:nvPr/>
          </p:nvSpPr>
          <p:spPr bwMode="auto">
            <a:xfrm>
              <a:off x="1389" y="2098"/>
              <a:ext cx="53" cy="101"/>
            </a:xfrm>
            <a:custGeom>
              <a:avLst/>
              <a:gdLst/>
              <a:ahLst/>
              <a:cxnLst>
                <a:cxn ang="0">
                  <a:pos x="0" y="90"/>
                </a:cxn>
                <a:cxn ang="0">
                  <a:pos x="15" y="79"/>
                </a:cxn>
                <a:cxn ang="0">
                  <a:pos x="31" y="69"/>
                </a:cxn>
                <a:cxn ang="0">
                  <a:pos x="48" y="61"/>
                </a:cxn>
                <a:cxn ang="0">
                  <a:pos x="64" y="54"/>
                </a:cxn>
                <a:cxn ang="0">
                  <a:pos x="82" y="48"/>
                </a:cxn>
                <a:cxn ang="0">
                  <a:pos x="98" y="43"/>
                </a:cxn>
                <a:cxn ang="0">
                  <a:pos x="114" y="39"/>
                </a:cxn>
                <a:cxn ang="0">
                  <a:pos x="132" y="34"/>
                </a:cxn>
                <a:cxn ang="0">
                  <a:pos x="166" y="27"/>
                </a:cxn>
                <a:cxn ang="0">
                  <a:pos x="199" y="20"/>
                </a:cxn>
                <a:cxn ang="0">
                  <a:pos x="215" y="17"/>
                </a:cxn>
                <a:cxn ang="0">
                  <a:pos x="231" y="12"/>
                </a:cxn>
                <a:cxn ang="0">
                  <a:pos x="246" y="7"/>
                </a:cxn>
                <a:cxn ang="0">
                  <a:pos x="262" y="0"/>
                </a:cxn>
                <a:cxn ang="0">
                  <a:pos x="262" y="410"/>
                </a:cxn>
                <a:cxn ang="0">
                  <a:pos x="242" y="417"/>
                </a:cxn>
                <a:cxn ang="0">
                  <a:pos x="222" y="425"/>
                </a:cxn>
                <a:cxn ang="0">
                  <a:pos x="203" y="431"/>
                </a:cxn>
                <a:cxn ang="0">
                  <a:pos x="185" y="437"/>
                </a:cxn>
                <a:cxn ang="0">
                  <a:pos x="148" y="446"/>
                </a:cxn>
                <a:cxn ang="0">
                  <a:pos x="113" y="456"/>
                </a:cxn>
                <a:cxn ang="0">
                  <a:pos x="82" y="465"/>
                </a:cxn>
                <a:cxn ang="0">
                  <a:pos x="51" y="475"/>
                </a:cxn>
                <a:cxn ang="0">
                  <a:pos x="37" y="480"/>
                </a:cxn>
                <a:cxn ang="0">
                  <a:pos x="24" y="486"/>
                </a:cxn>
                <a:cxn ang="0">
                  <a:pos x="12" y="493"/>
                </a:cxn>
                <a:cxn ang="0">
                  <a:pos x="0" y="501"/>
                </a:cxn>
                <a:cxn ang="0">
                  <a:pos x="0" y="90"/>
                </a:cxn>
              </a:cxnLst>
              <a:rect l="0" t="0" r="r" b="b"/>
              <a:pathLst>
                <a:path w="262" h="501">
                  <a:moveTo>
                    <a:pt x="0" y="90"/>
                  </a:moveTo>
                  <a:lnTo>
                    <a:pt x="15" y="79"/>
                  </a:lnTo>
                  <a:lnTo>
                    <a:pt x="31" y="69"/>
                  </a:lnTo>
                  <a:lnTo>
                    <a:pt x="48" y="61"/>
                  </a:lnTo>
                  <a:lnTo>
                    <a:pt x="64" y="54"/>
                  </a:lnTo>
                  <a:lnTo>
                    <a:pt x="82" y="48"/>
                  </a:lnTo>
                  <a:lnTo>
                    <a:pt x="98" y="43"/>
                  </a:lnTo>
                  <a:lnTo>
                    <a:pt x="114" y="39"/>
                  </a:lnTo>
                  <a:lnTo>
                    <a:pt x="132" y="34"/>
                  </a:lnTo>
                  <a:lnTo>
                    <a:pt x="166" y="27"/>
                  </a:lnTo>
                  <a:lnTo>
                    <a:pt x="199" y="20"/>
                  </a:lnTo>
                  <a:lnTo>
                    <a:pt x="215" y="17"/>
                  </a:lnTo>
                  <a:lnTo>
                    <a:pt x="231" y="12"/>
                  </a:lnTo>
                  <a:lnTo>
                    <a:pt x="246" y="7"/>
                  </a:lnTo>
                  <a:lnTo>
                    <a:pt x="262" y="0"/>
                  </a:lnTo>
                  <a:lnTo>
                    <a:pt x="262" y="410"/>
                  </a:lnTo>
                  <a:lnTo>
                    <a:pt x="242" y="417"/>
                  </a:lnTo>
                  <a:lnTo>
                    <a:pt x="222" y="425"/>
                  </a:lnTo>
                  <a:lnTo>
                    <a:pt x="203" y="431"/>
                  </a:lnTo>
                  <a:lnTo>
                    <a:pt x="185" y="437"/>
                  </a:lnTo>
                  <a:lnTo>
                    <a:pt x="148" y="446"/>
                  </a:lnTo>
                  <a:lnTo>
                    <a:pt x="113" y="456"/>
                  </a:lnTo>
                  <a:lnTo>
                    <a:pt x="82" y="465"/>
                  </a:lnTo>
                  <a:lnTo>
                    <a:pt x="51" y="475"/>
                  </a:lnTo>
                  <a:lnTo>
                    <a:pt x="37" y="480"/>
                  </a:lnTo>
                  <a:lnTo>
                    <a:pt x="24" y="486"/>
                  </a:lnTo>
                  <a:lnTo>
                    <a:pt x="12" y="493"/>
                  </a:lnTo>
                  <a:lnTo>
                    <a:pt x="0" y="501"/>
                  </a:lnTo>
                  <a:lnTo>
                    <a:pt x="0" y="9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6" name="Freeform 76"/>
            <p:cNvSpPr>
              <a:spLocks/>
            </p:cNvSpPr>
            <p:nvPr/>
          </p:nvSpPr>
          <p:spPr bwMode="auto">
            <a:xfrm>
              <a:off x="1174" y="1909"/>
              <a:ext cx="15" cy="86"/>
            </a:xfrm>
            <a:custGeom>
              <a:avLst/>
              <a:gdLst/>
              <a:ahLst/>
              <a:cxnLst>
                <a:cxn ang="0">
                  <a:pos x="0" y="409"/>
                </a:cxn>
                <a:cxn ang="0">
                  <a:pos x="1" y="413"/>
                </a:cxn>
                <a:cxn ang="0">
                  <a:pos x="6" y="416"/>
                </a:cxn>
                <a:cxn ang="0">
                  <a:pos x="11" y="418"/>
                </a:cxn>
                <a:cxn ang="0">
                  <a:pos x="20" y="421"/>
                </a:cxn>
                <a:cxn ang="0">
                  <a:pos x="29" y="422"/>
                </a:cxn>
                <a:cxn ang="0">
                  <a:pos x="41" y="423"/>
                </a:cxn>
                <a:cxn ang="0">
                  <a:pos x="55" y="422"/>
                </a:cxn>
                <a:cxn ang="0">
                  <a:pos x="71" y="421"/>
                </a:cxn>
                <a:cxn ang="0">
                  <a:pos x="71" y="11"/>
                </a:cxn>
                <a:cxn ang="0">
                  <a:pos x="55" y="13"/>
                </a:cxn>
                <a:cxn ang="0">
                  <a:pos x="41" y="13"/>
                </a:cxn>
                <a:cxn ang="0">
                  <a:pos x="29" y="13"/>
                </a:cxn>
                <a:cxn ang="0">
                  <a:pos x="20" y="12"/>
                </a:cxn>
                <a:cxn ang="0">
                  <a:pos x="11" y="10"/>
                </a:cxn>
                <a:cxn ang="0">
                  <a:pos x="6" y="7"/>
                </a:cxn>
                <a:cxn ang="0">
                  <a:pos x="1" y="4"/>
                </a:cxn>
                <a:cxn ang="0">
                  <a:pos x="0" y="0"/>
                </a:cxn>
                <a:cxn ang="0">
                  <a:pos x="0" y="409"/>
                </a:cxn>
              </a:cxnLst>
              <a:rect l="0" t="0" r="r" b="b"/>
              <a:pathLst>
                <a:path w="71" h="423">
                  <a:moveTo>
                    <a:pt x="0" y="409"/>
                  </a:moveTo>
                  <a:lnTo>
                    <a:pt x="1" y="413"/>
                  </a:lnTo>
                  <a:lnTo>
                    <a:pt x="6" y="416"/>
                  </a:lnTo>
                  <a:lnTo>
                    <a:pt x="11" y="418"/>
                  </a:lnTo>
                  <a:lnTo>
                    <a:pt x="20" y="421"/>
                  </a:lnTo>
                  <a:lnTo>
                    <a:pt x="29" y="422"/>
                  </a:lnTo>
                  <a:lnTo>
                    <a:pt x="41" y="423"/>
                  </a:lnTo>
                  <a:lnTo>
                    <a:pt x="55" y="422"/>
                  </a:lnTo>
                  <a:lnTo>
                    <a:pt x="71" y="421"/>
                  </a:lnTo>
                  <a:lnTo>
                    <a:pt x="71" y="11"/>
                  </a:lnTo>
                  <a:lnTo>
                    <a:pt x="55" y="13"/>
                  </a:lnTo>
                  <a:lnTo>
                    <a:pt x="41" y="13"/>
                  </a:lnTo>
                  <a:lnTo>
                    <a:pt x="29" y="13"/>
                  </a:lnTo>
                  <a:lnTo>
                    <a:pt x="20" y="12"/>
                  </a:lnTo>
                  <a:lnTo>
                    <a:pt x="11" y="10"/>
                  </a:lnTo>
                  <a:lnTo>
                    <a:pt x="6" y="7"/>
                  </a:lnTo>
                  <a:lnTo>
                    <a:pt x="1" y="4"/>
                  </a:lnTo>
                  <a:lnTo>
                    <a:pt x="0" y="0"/>
                  </a:lnTo>
                  <a:lnTo>
                    <a:pt x="0" y="4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7" name="Freeform 77"/>
            <p:cNvSpPr>
              <a:spLocks/>
            </p:cNvSpPr>
            <p:nvPr/>
          </p:nvSpPr>
          <p:spPr bwMode="auto">
            <a:xfrm>
              <a:off x="1214" y="1899"/>
              <a:ext cx="17" cy="95"/>
            </a:xfrm>
            <a:custGeom>
              <a:avLst/>
              <a:gdLst/>
              <a:ahLst/>
              <a:cxnLst>
                <a:cxn ang="0">
                  <a:pos x="0" y="470"/>
                </a:cxn>
                <a:cxn ang="0">
                  <a:pos x="21" y="472"/>
                </a:cxn>
                <a:cxn ang="0">
                  <a:pos x="38" y="473"/>
                </a:cxn>
                <a:cxn ang="0">
                  <a:pos x="45" y="473"/>
                </a:cxn>
                <a:cxn ang="0">
                  <a:pos x="52" y="473"/>
                </a:cxn>
                <a:cxn ang="0">
                  <a:pos x="59" y="472"/>
                </a:cxn>
                <a:cxn ang="0">
                  <a:pos x="66" y="470"/>
                </a:cxn>
                <a:cxn ang="0">
                  <a:pos x="70" y="466"/>
                </a:cxn>
                <a:cxn ang="0">
                  <a:pos x="74" y="462"/>
                </a:cxn>
                <a:cxn ang="0">
                  <a:pos x="78" y="456"/>
                </a:cxn>
                <a:cxn ang="0">
                  <a:pos x="81" y="448"/>
                </a:cxn>
                <a:cxn ang="0">
                  <a:pos x="85" y="439"/>
                </a:cxn>
                <a:cxn ang="0">
                  <a:pos x="88" y="430"/>
                </a:cxn>
                <a:cxn ang="0">
                  <a:pos x="89" y="420"/>
                </a:cxn>
                <a:cxn ang="0">
                  <a:pos x="92" y="409"/>
                </a:cxn>
                <a:cxn ang="0">
                  <a:pos x="92" y="0"/>
                </a:cxn>
                <a:cxn ang="0">
                  <a:pos x="89" y="10"/>
                </a:cxn>
                <a:cxn ang="0">
                  <a:pos x="88" y="19"/>
                </a:cxn>
                <a:cxn ang="0">
                  <a:pos x="85" y="29"/>
                </a:cxn>
                <a:cxn ang="0">
                  <a:pos x="81" y="38"/>
                </a:cxn>
                <a:cxn ang="0">
                  <a:pos x="78" y="46"/>
                </a:cxn>
                <a:cxn ang="0">
                  <a:pos x="74" y="52"/>
                </a:cxn>
                <a:cxn ang="0">
                  <a:pos x="70" y="57"/>
                </a:cxn>
                <a:cxn ang="0">
                  <a:pos x="66" y="60"/>
                </a:cxn>
                <a:cxn ang="0">
                  <a:pos x="59" y="63"/>
                </a:cxn>
                <a:cxn ang="0">
                  <a:pos x="52" y="64"/>
                </a:cxn>
                <a:cxn ang="0">
                  <a:pos x="45" y="64"/>
                </a:cxn>
                <a:cxn ang="0">
                  <a:pos x="38" y="64"/>
                </a:cxn>
                <a:cxn ang="0">
                  <a:pos x="21" y="63"/>
                </a:cxn>
                <a:cxn ang="0">
                  <a:pos x="0" y="60"/>
                </a:cxn>
                <a:cxn ang="0">
                  <a:pos x="0" y="470"/>
                </a:cxn>
              </a:cxnLst>
              <a:rect l="0" t="0" r="r" b="b"/>
              <a:pathLst>
                <a:path w="92" h="473">
                  <a:moveTo>
                    <a:pt x="0" y="470"/>
                  </a:moveTo>
                  <a:lnTo>
                    <a:pt x="21" y="472"/>
                  </a:lnTo>
                  <a:lnTo>
                    <a:pt x="38" y="473"/>
                  </a:lnTo>
                  <a:lnTo>
                    <a:pt x="45" y="473"/>
                  </a:lnTo>
                  <a:lnTo>
                    <a:pt x="52" y="473"/>
                  </a:lnTo>
                  <a:lnTo>
                    <a:pt x="59" y="472"/>
                  </a:lnTo>
                  <a:lnTo>
                    <a:pt x="66" y="470"/>
                  </a:lnTo>
                  <a:lnTo>
                    <a:pt x="70" y="466"/>
                  </a:lnTo>
                  <a:lnTo>
                    <a:pt x="74" y="462"/>
                  </a:lnTo>
                  <a:lnTo>
                    <a:pt x="78" y="456"/>
                  </a:lnTo>
                  <a:lnTo>
                    <a:pt x="81" y="448"/>
                  </a:lnTo>
                  <a:lnTo>
                    <a:pt x="85" y="439"/>
                  </a:lnTo>
                  <a:lnTo>
                    <a:pt x="88" y="430"/>
                  </a:lnTo>
                  <a:lnTo>
                    <a:pt x="89" y="420"/>
                  </a:lnTo>
                  <a:lnTo>
                    <a:pt x="92" y="409"/>
                  </a:lnTo>
                  <a:lnTo>
                    <a:pt x="92" y="0"/>
                  </a:lnTo>
                  <a:lnTo>
                    <a:pt x="89" y="10"/>
                  </a:lnTo>
                  <a:lnTo>
                    <a:pt x="88" y="19"/>
                  </a:lnTo>
                  <a:lnTo>
                    <a:pt x="85" y="29"/>
                  </a:lnTo>
                  <a:lnTo>
                    <a:pt x="81" y="38"/>
                  </a:lnTo>
                  <a:lnTo>
                    <a:pt x="78" y="46"/>
                  </a:lnTo>
                  <a:lnTo>
                    <a:pt x="74" y="52"/>
                  </a:lnTo>
                  <a:lnTo>
                    <a:pt x="70" y="57"/>
                  </a:lnTo>
                  <a:lnTo>
                    <a:pt x="66" y="60"/>
                  </a:lnTo>
                  <a:lnTo>
                    <a:pt x="59" y="63"/>
                  </a:lnTo>
                  <a:lnTo>
                    <a:pt x="52" y="64"/>
                  </a:lnTo>
                  <a:lnTo>
                    <a:pt x="45" y="64"/>
                  </a:lnTo>
                  <a:lnTo>
                    <a:pt x="38" y="64"/>
                  </a:lnTo>
                  <a:lnTo>
                    <a:pt x="21" y="63"/>
                  </a:lnTo>
                  <a:lnTo>
                    <a:pt x="0" y="60"/>
                  </a:lnTo>
                  <a:lnTo>
                    <a:pt x="0" y="4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8" name="Freeform 78"/>
            <p:cNvSpPr>
              <a:spLocks/>
            </p:cNvSpPr>
            <p:nvPr/>
          </p:nvSpPr>
          <p:spPr bwMode="auto">
            <a:xfrm>
              <a:off x="1120" y="1936"/>
              <a:ext cx="21" cy="86"/>
            </a:xfrm>
            <a:custGeom>
              <a:avLst/>
              <a:gdLst/>
              <a:ahLst/>
              <a:cxnLst>
                <a:cxn ang="0">
                  <a:pos x="0" y="410"/>
                </a:cxn>
                <a:cxn ang="0">
                  <a:pos x="1" y="412"/>
                </a:cxn>
                <a:cxn ang="0">
                  <a:pos x="1" y="415"/>
                </a:cxn>
                <a:cxn ang="0">
                  <a:pos x="3" y="418"/>
                </a:cxn>
                <a:cxn ang="0">
                  <a:pos x="5" y="420"/>
                </a:cxn>
                <a:cxn ang="0">
                  <a:pos x="10" y="424"/>
                </a:cxn>
                <a:cxn ang="0">
                  <a:pos x="15" y="425"/>
                </a:cxn>
                <a:cxn ang="0">
                  <a:pos x="24" y="426"/>
                </a:cxn>
                <a:cxn ang="0">
                  <a:pos x="32" y="426"/>
                </a:cxn>
                <a:cxn ang="0">
                  <a:pos x="40" y="425"/>
                </a:cxn>
                <a:cxn ang="0">
                  <a:pos x="49" y="424"/>
                </a:cxn>
                <a:cxn ang="0">
                  <a:pos x="83" y="414"/>
                </a:cxn>
                <a:cxn ang="0">
                  <a:pos x="98" y="410"/>
                </a:cxn>
                <a:cxn ang="0">
                  <a:pos x="98" y="0"/>
                </a:cxn>
                <a:cxn ang="0">
                  <a:pos x="83" y="5"/>
                </a:cxn>
                <a:cxn ang="0">
                  <a:pos x="49" y="14"/>
                </a:cxn>
                <a:cxn ang="0">
                  <a:pos x="40" y="15"/>
                </a:cxn>
                <a:cxn ang="0">
                  <a:pos x="32" y="15"/>
                </a:cxn>
                <a:cxn ang="0">
                  <a:pos x="24" y="16"/>
                </a:cxn>
                <a:cxn ang="0">
                  <a:pos x="15" y="15"/>
                </a:cxn>
                <a:cxn ang="0">
                  <a:pos x="10" y="12"/>
                </a:cxn>
                <a:cxn ang="0">
                  <a:pos x="5" y="10"/>
                </a:cxn>
                <a:cxn ang="0">
                  <a:pos x="3" y="8"/>
                </a:cxn>
                <a:cxn ang="0">
                  <a:pos x="1" y="5"/>
                </a:cxn>
                <a:cxn ang="0">
                  <a:pos x="1" y="3"/>
                </a:cxn>
                <a:cxn ang="0">
                  <a:pos x="0" y="0"/>
                </a:cxn>
                <a:cxn ang="0">
                  <a:pos x="0" y="410"/>
                </a:cxn>
              </a:cxnLst>
              <a:rect l="0" t="0" r="r" b="b"/>
              <a:pathLst>
                <a:path w="98" h="426">
                  <a:moveTo>
                    <a:pt x="0" y="410"/>
                  </a:moveTo>
                  <a:lnTo>
                    <a:pt x="1" y="412"/>
                  </a:lnTo>
                  <a:lnTo>
                    <a:pt x="1" y="415"/>
                  </a:lnTo>
                  <a:lnTo>
                    <a:pt x="3" y="418"/>
                  </a:lnTo>
                  <a:lnTo>
                    <a:pt x="5" y="420"/>
                  </a:lnTo>
                  <a:lnTo>
                    <a:pt x="10" y="424"/>
                  </a:lnTo>
                  <a:lnTo>
                    <a:pt x="15" y="425"/>
                  </a:lnTo>
                  <a:lnTo>
                    <a:pt x="24" y="426"/>
                  </a:lnTo>
                  <a:lnTo>
                    <a:pt x="32" y="426"/>
                  </a:lnTo>
                  <a:lnTo>
                    <a:pt x="40" y="425"/>
                  </a:lnTo>
                  <a:lnTo>
                    <a:pt x="49" y="424"/>
                  </a:lnTo>
                  <a:lnTo>
                    <a:pt x="83" y="414"/>
                  </a:lnTo>
                  <a:lnTo>
                    <a:pt x="98" y="410"/>
                  </a:lnTo>
                  <a:lnTo>
                    <a:pt x="98" y="0"/>
                  </a:lnTo>
                  <a:lnTo>
                    <a:pt x="83" y="5"/>
                  </a:lnTo>
                  <a:lnTo>
                    <a:pt x="49" y="14"/>
                  </a:lnTo>
                  <a:lnTo>
                    <a:pt x="40" y="15"/>
                  </a:lnTo>
                  <a:lnTo>
                    <a:pt x="32" y="15"/>
                  </a:lnTo>
                  <a:lnTo>
                    <a:pt x="24" y="16"/>
                  </a:lnTo>
                  <a:lnTo>
                    <a:pt x="15" y="15"/>
                  </a:lnTo>
                  <a:lnTo>
                    <a:pt x="10" y="12"/>
                  </a:lnTo>
                  <a:lnTo>
                    <a:pt x="5" y="10"/>
                  </a:lnTo>
                  <a:lnTo>
                    <a:pt x="3" y="8"/>
                  </a:lnTo>
                  <a:lnTo>
                    <a:pt x="1" y="5"/>
                  </a:lnTo>
                  <a:lnTo>
                    <a:pt x="1" y="3"/>
                  </a:lnTo>
                  <a:lnTo>
                    <a:pt x="0" y="0"/>
                  </a:lnTo>
                  <a:lnTo>
                    <a:pt x="0" y="41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19" name="Freeform 79"/>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20" name="Freeform 80"/>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21" name="Freeform 81"/>
            <p:cNvSpPr>
              <a:spLocks/>
            </p:cNvSpPr>
            <p:nvPr/>
          </p:nvSpPr>
          <p:spPr bwMode="auto">
            <a:xfrm>
              <a:off x="1355" y="1958"/>
              <a:ext cx="82"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22" name="Freeform 82"/>
            <p:cNvSpPr>
              <a:spLocks/>
            </p:cNvSpPr>
            <p:nvPr/>
          </p:nvSpPr>
          <p:spPr bwMode="auto">
            <a:xfrm>
              <a:off x="1355" y="1958"/>
              <a:ext cx="82" cy="33"/>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23" name="Freeform 83"/>
            <p:cNvSpPr>
              <a:spLocks/>
            </p:cNvSpPr>
            <p:nvPr/>
          </p:nvSpPr>
          <p:spPr bwMode="auto">
            <a:xfrm>
              <a:off x="1315" y="1979"/>
              <a:ext cx="48" cy="17"/>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24" name="Freeform 84"/>
            <p:cNvSpPr>
              <a:spLocks/>
            </p:cNvSpPr>
            <p:nvPr/>
          </p:nvSpPr>
          <p:spPr bwMode="auto">
            <a:xfrm>
              <a:off x="1315" y="1979"/>
              <a:ext cx="48" cy="17"/>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25" name="Freeform 85"/>
            <p:cNvSpPr>
              <a:spLocks/>
            </p:cNvSpPr>
            <p:nvPr/>
          </p:nvSpPr>
          <p:spPr bwMode="auto">
            <a:xfrm>
              <a:off x="1311" y="1942"/>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26" name="Freeform 86"/>
            <p:cNvSpPr>
              <a:spLocks/>
            </p:cNvSpPr>
            <p:nvPr/>
          </p:nvSpPr>
          <p:spPr bwMode="auto">
            <a:xfrm>
              <a:off x="1311" y="1942"/>
              <a:ext cx="57"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27" name="Freeform 87"/>
            <p:cNvSpPr>
              <a:spLocks/>
            </p:cNvSpPr>
            <p:nvPr/>
          </p:nvSpPr>
          <p:spPr bwMode="auto">
            <a:xfrm>
              <a:off x="1271" y="1911"/>
              <a:ext cx="53" cy="37"/>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28" name="Freeform 88"/>
            <p:cNvSpPr>
              <a:spLocks/>
            </p:cNvSpPr>
            <p:nvPr/>
          </p:nvSpPr>
          <p:spPr bwMode="auto">
            <a:xfrm>
              <a:off x="1271" y="1911"/>
              <a:ext cx="53" cy="37"/>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29" name="Freeform 89"/>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30" name="Freeform 90"/>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31" name="Freeform 91"/>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32" name="Freeform 92"/>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33" name="Freeform 93"/>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34" name="Freeform 94"/>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535" name="Freeform 95"/>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36" name="Freeform 96"/>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37" name="Freeform 97"/>
            <p:cNvSpPr>
              <a:spLocks/>
            </p:cNvSpPr>
            <p:nvPr/>
          </p:nvSpPr>
          <p:spPr bwMode="auto">
            <a:xfrm>
              <a:off x="1616" y="1186"/>
              <a:ext cx="412" cy="393"/>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38" name="Freeform 98"/>
            <p:cNvSpPr>
              <a:spLocks/>
            </p:cNvSpPr>
            <p:nvPr/>
          </p:nvSpPr>
          <p:spPr bwMode="auto">
            <a:xfrm>
              <a:off x="1616" y="1186"/>
              <a:ext cx="412" cy="393"/>
            </a:xfrm>
            <a:custGeom>
              <a:avLst/>
              <a:gdLst/>
              <a:ahLst/>
              <a:cxnLst>
                <a:cxn ang="0">
                  <a:pos x="564" y="1958"/>
                </a:cxn>
                <a:cxn ang="0">
                  <a:pos x="0" y="712"/>
                </a:cxn>
                <a:cxn ang="0">
                  <a:pos x="631" y="0"/>
                </a:cxn>
                <a:cxn ang="0">
                  <a:pos x="1417" y="66"/>
                </a:cxn>
                <a:cxn ang="0">
                  <a:pos x="1517" y="82"/>
                </a:cxn>
                <a:cxn ang="0">
                  <a:pos x="1617" y="96"/>
                </a:cxn>
                <a:cxn ang="0">
                  <a:pos x="1712" y="108"/>
                </a:cxn>
                <a:cxn ang="0">
                  <a:pos x="1803" y="120"/>
                </a:cxn>
                <a:cxn ang="0">
                  <a:pos x="1886" y="129"/>
                </a:cxn>
                <a:cxn ang="0">
                  <a:pos x="1959" y="139"/>
                </a:cxn>
                <a:cxn ang="0">
                  <a:pos x="1991" y="145"/>
                </a:cxn>
                <a:cxn ang="0">
                  <a:pos x="2021" y="150"/>
                </a:cxn>
                <a:cxn ang="0">
                  <a:pos x="2046" y="156"/>
                </a:cxn>
                <a:cxn ang="0">
                  <a:pos x="2069" y="162"/>
                </a:cxn>
                <a:cxn ang="0">
                  <a:pos x="1034" y="1685"/>
                </a:cxn>
                <a:cxn ang="0">
                  <a:pos x="1011" y="1680"/>
                </a:cxn>
                <a:cxn ang="0">
                  <a:pos x="990" y="1676"/>
                </a:cxn>
                <a:cxn ang="0">
                  <a:pos x="969" y="1673"/>
                </a:cxn>
                <a:cxn ang="0">
                  <a:pos x="950" y="1672"/>
                </a:cxn>
                <a:cxn ang="0">
                  <a:pos x="931" y="1671"/>
                </a:cxn>
                <a:cxn ang="0">
                  <a:pos x="913" y="1672"/>
                </a:cxn>
                <a:cxn ang="0">
                  <a:pos x="896" y="1673"/>
                </a:cxn>
                <a:cxn ang="0">
                  <a:pos x="879" y="1677"/>
                </a:cxn>
                <a:cxn ang="0">
                  <a:pos x="863" y="1680"/>
                </a:cxn>
                <a:cxn ang="0">
                  <a:pos x="848" y="1685"/>
                </a:cxn>
                <a:cxn ang="0">
                  <a:pos x="833" y="1690"/>
                </a:cxn>
                <a:cxn ang="0">
                  <a:pos x="819" y="1697"/>
                </a:cxn>
                <a:cxn ang="0">
                  <a:pos x="805" y="1704"/>
                </a:cxn>
                <a:cxn ang="0">
                  <a:pos x="792" y="1712"/>
                </a:cxn>
                <a:cxn ang="0">
                  <a:pos x="779" y="1720"/>
                </a:cxn>
                <a:cxn ang="0">
                  <a:pos x="766" y="1730"/>
                </a:cxn>
                <a:cxn ang="0">
                  <a:pos x="753" y="1740"/>
                </a:cxn>
                <a:cxn ang="0">
                  <a:pos x="740" y="1751"/>
                </a:cxn>
                <a:cxn ang="0">
                  <a:pos x="729" y="1763"/>
                </a:cxn>
                <a:cxn ang="0">
                  <a:pos x="717" y="1775"/>
                </a:cxn>
                <a:cxn ang="0">
                  <a:pos x="693" y="1802"/>
                </a:cxn>
                <a:cxn ang="0">
                  <a:pos x="669" y="1830"/>
                </a:cxn>
                <a:cxn ang="0">
                  <a:pos x="619" y="1892"/>
                </a:cxn>
                <a:cxn ang="0">
                  <a:pos x="564" y="1958"/>
                </a:cxn>
              </a:cxnLst>
              <a:rect l="0" t="0" r="r" b="b"/>
              <a:pathLst>
                <a:path w="2069" h="1958">
                  <a:moveTo>
                    <a:pt x="564" y="1958"/>
                  </a:moveTo>
                  <a:lnTo>
                    <a:pt x="0" y="712"/>
                  </a:lnTo>
                  <a:lnTo>
                    <a:pt x="631" y="0"/>
                  </a:lnTo>
                  <a:lnTo>
                    <a:pt x="1417" y="66"/>
                  </a:lnTo>
                  <a:lnTo>
                    <a:pt x="1517" y="82"/>
                  </a:lnTo>
                  <a:lnTo>
                    <a:pt x="1617" y="96"/>
                  </a:lnTo>
                  <a:lnTo>
                    <a:pt x="1712" y="108"/>
                  </a:lnTo>
                  <a:lnTo>
                    <a:pt x="1803" y="120"/>
                  </a:lnTo>
                  <a:lnTo>
                    <a:pt x="1886" y="129"/>
                  </a:lnTo>
                  <a:lnTo>
                    <a:pt x="1959" y="139"/>
                  </a:lnTo>
                  <a:lnTo>
                    <a:pt x="1991" y="145"/>
                  </a:lnTo>
                  <a:lnTo>
                    <a:pt x="2021" y="150"/>
                  </a:lnTo>
                  <a:lnTo>
                    <a:pt x="2046" y="156"/>
                  </a:lnTo>
                  <a:lnTo>
                    <a:pt x="2069" y="162"/>
                  </a:lnTo>
                  <a:lnTo>
                    <a:pt x="1034" y="1685"/>
                  </a:lnTo>
                  <a:lnTo>
                    <a:pt x="1011" y="1680"/>
                  </a:lnTo>
                  <a:lnTo>
                    <a:pt x="990" y="1676"/>
                  </a:lnTo>
                  <a:lnTo>
                    <a:pt x="969" y="1673"/>
                  </a:lnTo>
                  <a:lnTo>
                    <a:pt x="950" y="1672"/>
                  </a:lnTo>
                  <a:lnTo>
                    <a:pt x="931" y="1671"/>
                  </a:lnTo>
                  <a:lnTo>
                    <a:pt x="913" y="1672"/>
                  </a:lnTo>
                  <a:lnTo>
                    <a:pt x="896" y="1673"/>
                  </a:lnTo>
                  <a:lnTo>
                    <a:pt x="879" y="1677"/>
                  </a:lnTo>
                  <a:lnTo>
                    <a:pt x="863" y="1680"/>
                  </a:lnTo>
                  <a:lnTo>
                    <a:pt x="848" y="1685"/>
                  </a:lnTo>
                  <a:lnTo>
                    <a:pt x="833" y="1690"/>
                  </a:lnTo>
                  <a:lnTo>
                    <a:pt x="819" y="1697"/>
                  </a:lnTo>
                  <a:lnTo>
                    <a:pt x="805" y="1704"/>
                  </a:lnTo>
                  <a:lnTo>
                    <a:pt x="792" y="1712"/>
                  </a:lnTo>
                  <a:lnTo>
                    <a:pt x="779" y="1720"/>
                  </a:lnTo>
                  <a:lnTo>
                    <a:pt x="766" y="1730"/>
                  </a:lnTo>
                  <a:lnTo>
                    <a:pt x="753" y="1740"/>
                  </a:lnTo>
                  <a:lnTo>
                    <a:pt x="740" y="1751"/>
                  </a:lnTo>
                  <a:lnTo>
                    <a:pt x="729" y="1763"/>
                  </a:lnTo>
                  <a:lnTo>
                    <a:pt x="717" y="1775"/>
                  </a:lnTo>
                  <a:lnTo>
                    <a:pt x="693" y="1802"/>
                  </a:lnTo>
                  <a:lnTo>
                    <a:pt x="669" y="1830"/>
                  </a:lnTo>
                  <a:lnTo>
                    <a:pt x="619" y="1892"/>
                  </a:lnTo>
                  <a:lnTo>
                    <a:pt x="564" y="195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39" name="Freeform 99"/>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40" name="Freeform 100"/>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41" name="Freeform 101"/>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42" name="Freeform 102"/>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43" name="Freeform 103"/>
            <p:cNvSpPr>
              <a:spLocks/>
            </p:cNvSpPr>
            <p:nvPr/>
          </p:nvSpPr>
          <p:spPr bwMode="auto">
            <a:xfrm>
              <a:off x="1898" y="937"/>
              <a:ext cx="334"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44" name="Freeform 104"/>
            <p:cNvSpPr>
              <a:spLocks/>
            </p:cNvSpPr>
            <p:nvPr/>
          </p:nvSpPr>
          <p:spPr bwMode="auto">
            <a:xfrm>
              <a:off x="1898" y="937"/>
              <a:ext cx="334" cy="295"/>
            </a:xfrm>
            <a:custGeom>
              <a:avLst/>
              <a:gdLst/>
              <a:ahLst/>
              <a:cxnLst>
                <a:cxn ang="0">
                  <a:pos x="629" y="1401"/>
                </a:cxn>
                <a:cxn ang="0">
                  <a:pos x="469" y="1372"/>
                </a:cxn>
                <a:cxn ang="0">
                  <a:pos x="100" y="1325"/>
                </a:cxn>
                <a:cxn ang="0">
                  <a:pos x="70" y="1262"/>
                </a:cxn>
                <a:cxn ang="0">
                  <a:pos x="113" y="1217"/>
                </a:cxn>
                <a:cxn ang="0">
                  <a:pos x="124" y="1175"/>
                </a:cxn>
                <a:cxn ang="0">
                  <a:pos x="118" y="1131"/>
                </a:cxn>
                <a:cxn ang="0">
                  <a:pos x="129" y="1091"/>
                </a:cxn>
                <a:cxn ang="0">
                  <a:pos x="161" y="1053"/>
                </a:cxn>
                <a:cxn ang="0">
                  <a:pos x="214" y="1018"/>
                </a:cxn>
                <a:cxn ang="0">
                  <a:pos x="307" y="969"/>
                </a:cxn>
                <a:cxn ang="0">
                  <a:pos x="347" y="936"/>
                </a:cxn>
                <a:cxn ang="0">
                  <a:pos x="363" y="895"/>
                </a:cxn>
                <a:cxn ang="0">
                  <a:pos x="343" y="831"/>
                </a:cxn>
                <a:cxn ang="0">
                  <a:pos x="325" y="795"/>
                </a:cxn>
                <a:cxn ang="0">
                  <a:pos x="332" y="777"/>
                </a:cxn>
                <a:cxn ang="0">
                  <a:pos x="405" y="739"/>
                </a:cxn>
                <a:cxn ang="0">
                  <a:pos x="531" y="706"/>
                </a:cxn>
                <a:cxn ang="0">
                  <a:pos x="636" y="672"/>
                </a:cxn>
                <a:cxn ang="0">
                  <a:pos x="664" y="651"/>
                </a:cxn>
                <a:cxn ang="0">
                  <a:pos x="673" y="622"/>
                </a:cxn>
                <a:cxn ang="0">
                  <a:pos x="660" y="580"/>
                </a:cxn>
                <a:cxn ang="0">
                  <a:pos x="670" y="508"/>
                </a:cxn>
                <a:cxn ang="0">
                  <a:pos x="711" y="419"/>
                </a:cxn>
                <a:cxn ang="0">
                  <a:pos x="788" y="295"/>
                </a:cxn>
                <a:cxn ang="0">
                  <a:pos x="927" y="110"/>
                </a:cxn>
                <a:cxn ang="0">
                  <a:pos x="1043" y="2"/>
                </a:cxn>
                <a:cxn ang="0">
                  <a:pos x="1134" y="6"/>
                </a:cxn>
                <a:cxn ang="0">
                  <a:pos x="1199" y="13"/>
                </a:cxn>
                <a:cxn ang="0">
                  <a:pos x="1129" y="93"/>
                </a:cxn>
                <a:cxn ang="0">
                  <a:pos x="1074" y="173"/>
                </a:cxn>
                <a:cxn ang="0">
                  <a:pos x="1056" y="218"/>
                </a:cxn>
                <a:cxn ang="0">
                  <a:pos x="1050" y="288"/>
                </a:cxn>
                <a:cxn ang="0">
                  <a:pos x="1072" y="360"/>
                </a:cxn>
                <a:cxn ang="0">
                  <a:pos x="1098" y="399"/>
                </a:cxn>
                <a:cxn ang="0">
                  <a:pos x="1133" y="435"/>
                </a:cxn>
                <a:cxn ang="0">
                  <a:pos x="1178" y="465"/>
                </a:cxn>
                <a:cxn ang="0">
                  <a:pos x="1225" y="487"/>
                </a:cxn>
                <a:cxn ang="0">
                  <a:pos x="1237" y="506"/>
                </a:cxn>
                <a:cxn ang="0">
                  <a:pos x="1225" y="538"/>
                </a:cxn>
                <a:cxn ang="0">
                  <a:pos x="1156" y="609"/>
                </a:cxn>
                <a:cxn ang="0">
                  <a:pos x="1095" y="656"/>
                </a:cxn>
                <a:cxn ang="0">
                  <a:pos x="1088" y="668"/>
                </a:cxn>
                <a:cxn ang="0">
                  <a:pos x="1098" y="687"/>
                </a:cxn>
                <a:cxn ang="0">
                  <a:pos x="1140" y="709"/>
                </a:cxn>
                <a:cxn ang="0">
                  <a:pos x="1178" y="725"/>
                </a:cxn>
                <a:cxn ang="0">
                  <a:pos x="1194" y="740"/>
                </a:cxn>
                <a:cxn ang="0">
                  <a:pos x="1197" y="774"/>
                </a:cxn>
                <a:cxn ang="0">
                  <a:pos x="1190" y="819"/>
                </a:cxn>
                <a:cxn ang="0">
                  <a:pos x="1195" y="851"/>
                </a:cxn>
                <a:cxn ang="0">
                  <a:pos x="1212" y="878"/>
                </a:cxn>
                <a:cxn ang="0">
                  <a:pos x="1244" y="904"/>
                </a:cxn>
                <a:cxn ang="0">
                  <a:pos x="1287" y="922"/>
                </a:cxn>
                <a:cxn ang="0">
                  <a:pos x="1384" y="934"/>
                </a:cxn>
                <a:cxn ang="0">
                  <a:pos x="1512" y="923"/>
                </a:cxn>
                <a:cxn ang="0">
                  <a:pos x="1641" y="896"/>
                </a:cxn>
              </a:cxnLst>
              <a:rect l="0" t="0" r="r" b="b"/>
              <a:pathLst>
                <a:path w="1670" h="1472">
                  <a:moveTo>
                    <a:pt x="1670" y="888"/>
                  </a:moveTo>
                  <a:lnTo>
                    <a:pt x="1328" y="1472"/>
                  </a:lnTo>
                  <a:lnTo>
                    <a:pt x="652" y="1407"/>
                  </a:lnTo>
                  <a:lnTo>
                    <a:pt x="629" y="1401"/>
                  </a:lnTo>
                  <a:lnTo>
                    <a:pt x="604" y="1395"/>
                  </a:lnTo>
                  <a:lnTo>
                    <a:pt x="574" y="1389"/>
                  </a:lnTo>
                  <a:lnTo>
                    <a:pt x="542" y="1383"/>
                  </a:lnTo>
                  <a:lnTo>
                    <a:pt x="469" y="1372"/>
                  </a:lnTo>
                  <a:lnTo>
                    <a:pt x="386" y="1361"/>
                  </a:lnTo>
                  <a:lnTo>
                    <a:pt x="295" y="1349"/>
                  </a:lnTo>
                  <a:lnTo>
                    <a:pt x="200" y="1338"/>
                  </a:lnTo>
                  <a:lnTo>
                    <a:pt x="100" y="1325"/>
                  </a:lnTo>
                  <a:lnTo>
                    <a:pt x="0" y="1311"/>
                  </a:lnTo>
                  <a:lnTo>
                    <a:pt x="23" y="1295"/>
                  </a:lnTo>
                  <a:lnTo>
                    <a:pt x="46" y="1278"/>
                  </a:lnTo>
                  <a:lnTo>
                    <a:pt x="70" y="1262"/>
                  </a:lnTo>
                  <a:lnTo>
                    <a:pt x="90" y="1244"/>
                  </a:lnTo>
                  <a:lnTo>
                    <a:pt x="99" y="1236"/>
                  </a:lnTo>
                  <a:lnTo>
                    <a:pt x="106" y="1227"/>
                  </a:lnTo>
                  <a:lnTo>
                    <a:pt x="113" y="1217"/>
                  </a:lnTo>
                  <a:lnTo>
                    <a:pt x="118" y="1208"/>
                  </a:lnTo>
                  <a:lnTo>
                    <a:pt x="121" y="1198"/>
                  </a:lnTo>
                  <a:lnTo>
                    <a:pt x="124" y="1187"/>
                  </a:lnTo>
                  <a:lnTo>
                    <a:pt x="124" y="1175"/>
                  </a:lnTo>
                  <a:lnTo>
                    <a:pt x="121" y="1165"/>
                  </a:lnTo>
                  <a:lnTo>
                    <a:pt x="119" y="1153"/>
                  </a:lnTo>
                  <a:lnTo>
                    <a:pt x="118" y="1143"/>
                  </a:lnTo>
                  <a:lnTo>
                    <a:pt x="118" y="1131"/>
                  </a:lnTo>
                  <a:lnTo>
                    <a:pt x="119" y="1121"/>
                  </a:lnTo>
                  <a:lnTo>
                    <a:pt x="121" y="1111"/>
                  </a:lnTo>
                  <a:lnTo>
                    <a:pt x="125" y="1101"/>
                  </a:lnTo>
                  <a:lnTo>
                    <a:pt x="129" y="1091"/>
                  </a:lnTo>
                  <a:lnTo>
                    <a:pt x="135" y="1081"/>
                  </a:lnTo>
                  <a:lnTo>
                    <a:pt x="143" y="1071"/>
                  </a:lnTo>
                  <a:lnTo>
                    <a:pt x="152" y="1062"/>
                  </a:lnTo>
                  <a:lnTo>
                    <a:pt x="161" y="1053"/>
                  </a:lnTo>
                  <a:lnTo>
                    <a:pt x="173" y="1045"/>
                  </a:lnTo>
                  <a:lnTo>
                    <a:pt x="186" y="1035"/>
                  </a:lnTo>
                  <a:lnTo>
                    <a:pt x="198" y="1026"/>
                  </a:lnTo>
                  <a:lnTo>
                    <a:pt x="214" y="1018"/>
                  </a:lnTo>
                  <a:lnTo>
                    <a:pt x="231" y="1008"/>
                  </a:lnTo>
                  <a:lnTo>
                    <a:pt x="264" y="992"/>
                  </a:lnTo>
                  <a:lnTo>
                    <a:pt x="293" y="977"/>
                  </a:lnTo>
                  <a:lnTo>
                    <a:pt x="307" y="969"/>
                  </a:lnTo>
                  <a:lnTo>
                    <a:pt x="319" y="960"/>
                  </a:lnTo>
                  <a:lnTo>
                    <a:pt x="329" y="952"/>
                  </a:lnTo>
                  <a:lnTo>
                    <a:pt x="339" y="944"/>
                  </a:lnTo>
                  <a:lnTo>
                    <a:pt x="347" y="936"/>
                  </a:lnTo>
                  <a:lnTo>
                    <a:pt x="354" y="927"/>
                  </a:lnTo>
                  <a:lnTo>
                    <a:pt x="358" y="917"/>
                  </a:lnTo>
                  <a:lnTo>
                    <a:pt x="362" y="907"/>
                  </a:lnTo>
                  <a:lnTo>
                    <a:pt x="363" y="895"/>
                  </a:lnTo>
                  <a:lnTo>
                    <a:pt x="362" y="883"/>
                  </a:lnTo>
                  <a:lnTo>
                    <a:pt x="360" y="871"/>
                  </a:lnTo>
                  <a:lnTo>
                    <a:pt x="355" y="857"/>
                  </a:lnTo>
                  <a:lnTo>
                    <a:pt x="343" y="831"/>
                  </a:lnTo>
                  <a:lnTo>
                    <a:pt x="333" y="813"/>
                  </a:lnTo>
                  <a:lnTo>
                    <a:pt x="329" y="805"/>
                  </a:lnTo>
                  <a:lnTo>
                    <a:pt x="326" y="799"/>
                  </a:lnTo>
                  <a:lnTo>
                    <a:pt x="325" y="795"/>
                  </a:lnTo>
                  <a:lnTo>
                    <a:pt x="323" y="790"/>
                  </a:lnTo>
                  <a:lnTo>
                    <a:pt x="325" y="785"/>
                  </a:lnTo>
                  <a:lnTo>
                    <a:pt x="327" y="781"/>
                  </a:lnTo>
                  <a:lnTo>
                    <a:pt x="332" y="777"/>
                  </a:lnTo>
                  <a:lnTo>
                    <a:pt x="337" y="772"/>
                  </a:lnTo>
                  <a:lnTo>
                    <a:pt x="357" y="762"/>
                  </a:lnTo>
                  <a:lnTo>
                    <a:pt x="386" y="747"/>
                  </a:lnTo>
                  <a:lnTo>
                    <a:pt x="405" y="739"/>
                  </a:lnTo>
                  <a:lnTo>
                    <a:pt x="427" y="732"/>
                  </a:lnTo>
                  <a:lnTo>
                    <a:pt x="451" y="725"/>
                  </a:lnTo>
                  <a:lnTo>
                    <a:pt x="478" y="719"/>
                  </a:lnTo>
                  <a:lnTo>
                    <a:pt x="531" y="706"/>
                  </a:lnTo>
                  <a:lnTo>
                    <a:pt x="583" y="693"/>
                  </a:lnTo>
                  <a:lnTo>
                    <a:pt x="606" y="686"/>
                  </a:lnTo>
                  <a:lnTo>
                    <a:pt x="627" y="677"/>
                  </a:lnTo>
                  <a:lnTo>
                    <a:pt x="636" y="672"/>
                  </a:lnTo>
                  <a:lnTo>
                    <a:pt x="645" y="667"/>
                  </a:lnTo>
                  <a:lnTo>
                    <a:pt x="653" y="663"/>
                  </a:lnTo>
                  <a:lnTo>
                    <a:pt x="659" y="657"/>
                  </a:lnTo>
                  <a:lnTo>
                    <a:pt x="664" y="651"/>
                  </a:lnTo>
                  <a:lnTo>
                    <a:pt x="668" y="644"/>
                  </a:lnTo>
                  <a:lnTo>
                    <a:pt x="671" y="637"/>
                  </a:lnTo>
                  <a:lnTo>
                    <a:pt x="673" y="630"/>
                  </a:lnTo>
                  <a:lnTo>
                    <a:pt x="673" y="622"/>
                  </a:lnTo>
                  <a:lnTo>
                    <a:pt x="671" y="612"/>
                  </a:lnTo>
                  <a:lnTo>
                    <a:pt x="668" y="604"/>
                  </a:lnTo>
                  <a:lnTo>
                    <a:pt x="662" y="594"/>
                  </a:lnTo>
                  <a:lnTo>
                    <a:pt x="660" y="580"/>
                  </a:lnTo>
                  <a:lnTo>
                    <a:pt x="659" y="565"/>
                  </a:lnTo>
                  <a:lnTo>
                    <a:pt x="661" y="547"/>
                  </a:lnTo>
                  <a:lnTo>
                    <a:pt x="664" y="528"/>
                  </a:lnTo>
                  <a:lnTo>
                    <a:pt x="670" y="508"/>
                  </a:lnTo>
                  <a:lnTo>
                    <a:pt x="678" y="487"/>
                  </a:lnTo>
                  <a:lnTo>
                    <a:pt x="688" y="465"/>
                  </a:lnTo>
                  <a:lnTo>
                    <a:pt x="698" y="442"/>
                  </a:lnTo>
                  <a:lnTo>
                    <a:pt x="711" y="419"/>
                  </a:lnTo>
                  <a:lnTo>
                    <a:pt x="725" y="394"/>
                  </a:lnTo>
                  <a:lnTo>
                    <a:pt x="739" y="369"/>
                  </a:lnTo>
                  <a:lnTo>
                    <a:pt x="756" y="345"/>
                  </a:lnTo>
                  <a:lnTo>
                    <a:pt x="788" y="295"/>
                  </a:lnTo>
                  <a:lnTo>
                    <a:pt x="823" y="244"/>
                  </a:lnTo>
                  <a:lnTo>
                    <a:pt x="860" y="197"/>
                  </a:lnTo>
                  <a:lnTo>
                    <a:pt x="895" y="151"/>
                  </a:lnTo>
                  <a:lnTo>
                    <a:pt x="927" y="110"/>
                  </a:lnTo>
                  <a:lnTo>
                    <a:pt x="958" y="74"/>
                  </a:lnTo>
                  <a:lnTo>
                    <a:pt x="1002" y="20"/>
                  </a:lnTo>
                  <a:lnTo>
                    <a:pt x="1020" y="0"/>
                  </a:lnTo>
                  <a:lnTo>
                    <a:pt x="1043" y="2"/>
                  </a:lnTo>
                  <a:lnTo>
                    <a:pt x="1065" y="3"/>
                  </a:lnTo>
                  <a:lnTo>
                    <a:pt x="1087" y="4"/>
                  </a:lnTo>
                  <a:lnTo>
                    <a:pt x="1111" y="5"/>
                  </a:lnTo>
                  <a:lnTo>
                    <a:pt x="1134" y="6"/>
                  </a:lnTo>
                  <a:lnTo>
                    <a:pt x="1157" y="7"/>
                  </a:lnTo>
                  <a:lnTo>
                    <a:pt x="1181" y="9"/>
                  </a:lnTo>
                  <a:lnTo>
                    <a:pt x="1204" y="10"/>
                  </a:lnTo>
                  <a:lnTo>
                    <a:pt x="1199" y="13"/>
                  </a:lnTo>
                  <a:lnTo>
                    <a:pt x="1189" y="25"/>
                  </a:lnTo>
                  <a:lnTo>
                    <a:pt x="1173" y="42"/>
                  </a:lnTo>
                  <a:lnTo>
                    <a:pt x="1153" y="66"/>
                  </a:lnTo>
                  <a:lnTo>
                    <a:pt x="1129" y="93"/>
                  </a:lnTo>
                  <a:lnTo>
                    <a:pt x="1107" y="124"/>
                  </a:lnTo>
                  <a:lnTo>
                    <a:pt x="1095" y="141"/>
                  </a:lnTo>
                  <a:lnTo>
                    <a:pt x="1085" y="157"/>
                  </a:lnTo>
                  <a:lnTo>
                    <a:pt x="1074" y="173"/>
                  </a:lnTo>
                  <a:lnTo>
                    <a:pt x="1066" y="191"/>
                  </a:lnTo>
                  <a:lnTo>
                    <a:pt x="1062" y="200"/>
                  </a:lnTo>
                  <a:lnTo>
                    <a:pt x="1058" y="208"/>
                  </a:lnTo>
                  <a:lnTo>
                    <a:pt x="1056" y="218"/>
                  </a:lnTo>
                  <a:lnTo>
                    <a:pt x="1052" y="228"/>
                  </a:lnTo>
                  <a:lnTo>
                    <a:pt x="1050" y="247"/>
                  </a:lnTo>
                  <a:lnTo>
                    <a:pt x="1049" y="267"/>
                  </a:lnTo>
                  <a:lnTo>
                    <a:pt x="1050" y="288"/>
                  </a:lnTo>
                  <a:lnTo>
                    <a:pt x="1053" y="309"/>
                  </a:lnTo>
                  <a:lnTo>
                    <a:pt x="1059" y="330"/>
                  </a:lnTo>
                  <a:lnTo>
                    <a:pt x="1067" y="350"/>
                  </a:lnTo>
                  <a:lnTo>
                    <a:pt x="1072" y="360"/>
                  </a:lnTo>
                  <a:lnTo>
                    <a:pt x="1078" y="369"/>
                  </a:lnTo>
                  <a:lnTo>
                    <a:pt x="1084" y="380"/>
                  </a:lnTo>
                  <a:lnTo>
                    <a:pt x="1091" y="389"/>
                  </a:lnTo>
                  <a:lnTo>
                    <a:pt x="1098" y="399"/>
                  </a:lnTo>
                  <a:lnTo>
                    <a:pt x="1106" y="408"/>
                  </a:lnTo>
                  <a:lnTo>
                    <a:pt x="1114" y="417"/>
                  </a:lnTo>
                  <a:lnTo>
                    <a:pt x="1124" y="427"/>
                  </a:lnTo>
                  <a:lnTo>
                    <a:pt x="1133" y="435"/>
                  </a:lnTo>
                  <a:lnTo>
                    <a:pt x="1143" y="443"/>
                  </a:lnTo>
                  <a:lnTo>
                    <a:pt x="1155" y="451"/>
                  </a:lnTo>
                  <a:lnTo>
                    <a:pt x="1166" y="458"/>
                  </a:lnTo>
                  <a:lnTo>
                    <a:pt x="1178" y="465"/>
                  </a:lnTo>
                  <a:lnTo>
                    <a:pt x="1191" y="472"/>
                  </a:lnTo>
                  <a:lnTo>
                    <a:pt x="1204" y="479"/>
                  </a:lnTo>
                  <a:lnTo>
                    <a:pt x="1218" y="485"/>
                  </a:lnTo>
                  <a:lnTo>
                    <a:pt x="1225" y="487"/>
                  </a:lnTo>
                  <a:lnTo>
                    <a:pt x="1230" y="492"/>
                  </a:lnTo>
                  <a:lnTo>
                    <a:pt x="1233" y="497"/>
                  </a:lnTo>
                  <a:lnTo>
                    <a:pt x="1236" y="501"/>
                  </a:lnTo>
                  <a:lnTo>
                    <a:pt x="1237" y="506"/>
                  </a:lnTo>
                  <a:lnTo>
                    <a:pt x="1236" y="512"/>
                  </a:lnTo>
                  <a:lnTo>
                    <a:pt x="1234" y="518"/>
                  </a:lnTo>
                  <a:lnTo>
                    <a:pt x="1232" y="525"/>
                  </a:lnTo>
                  <a:lnTo>
                    <a:pt x="1225" y="538"/>
                  </a:lnTo>
                  <a:lnTo>
                    <a:pt x="1215" y="553"/>
                  </a:lnTo>
                  <a:lnTo>
                    <a:pt x="1202" y="567"/>
                  </a:lnTo>
                  <a:lnTo>
                    <a:pt x="1187" y="582"/>
                  </a:lnTo>
                  <a:lnTo>
                    <a:pt x="1156" y="609"/>
                  </a:lnTo>
                  <a:lnTo>
                    <a:pt x="1127" y="632"/>
                  </a:lnTo>
                  <a:lnTo>
                    <a:pt x="1106" y="649"/>
                  </a:lnTo>
                  <a:lnTo>
                    <a:pt x="1098" y="654"/>
                  </a:lnTo>
                  <a:lnTo>
                    <a:pt x="1095" y="656"/>
                  </a:lnTo>
                  <a:lnTo>
                    <a:pt x="1092" y="659"/>
                  </a:lnTo>
                  <a:lnTo>
                    <a:pt x="1091" y="663"/>
                  </a:lnTo>
                  <a:lnTo>
                    <a:pt x="1090" y="665"/>
                  </a:lnTo>
                  <a:lnTo>
                    <a:pt x="1088" y="668"/>
                  </a:lnTo>
                  <a:lnTo>
                    <a:pt x="1088" y="673"/>
                  </a:lnTo>
                  <a:lnTo>
                    <a:pt x="1091" y="678"/>
                  </a:lnTo>
                  <a:lnTo>
                    <a:pt x="1093" y="682"/>
                  </a:lnTo>
                  <a:lnTo>
                    <a:pt x="1098" y="687"/>
                  </a:lnTo>
                  <a:lnTo>
                    <a:pt x="1105" y="692"/>
                  </a:lnTo>
                  <a:lnTo>
                    <a:pt x="1114" y="698"/>
                  </a:lnTo>
                  <a:lnTo>
                    <a:pt x="1126" y="704"/>
                  </a:lnTo>
                  <a:lnTo>
                    <a:pt x="1140" y="709"/>
                  </a:lnTo>
                  <a:lnTo>
                    <a:pt x="1157" y="715"/>
                  </a:lnTo>
                  <a:lnTo>
                    <a:pt x="1166" y="719"/>
                  </a:lnTo>
                  <a:lnTo>
                    <a:pt x="1173" y="721"/>
                  </a:lnTo>
                  <a:lnTo>
                    <a:pt x="1178" y="725"/>
                  </a:lnTo>
                  <a:lnTo>
                    <a:pt x="1184" y="728"/>
                  </a:lnTo>
                  <a:lnTo>
                    <a:pt x="1188" y="733"/>
                  </a:lnTo>
                  <a:lnTo>
                    <a:pt x="1191" y="736"/>
                  </a:lnTo>
                  <a:lnTo>
                    <a:pt x="1194" y="740"/>
                  </a:lnTo>
                  <a:lnTo>
                    <a:pt x="1196" y="744"/>
                  </a:lnTo>
                  <a:lnTo>
                    <a:pt x="1198" y="754"/>
                  </a:lnTo>
                  <a:lnTo>
                    <a:pt x="1198" y="763"/>
                  </a:lnTo>
                  <a:lnTo>
                    <a:pt x="1197" y="774"/>
                  </a:lnTo>
                  <a:lnTo>
                    <a:pt x="1195" y="784"/>
                  </a:lnTo>
                  <a:lnTo>
                    <a:pt x="1192" y="795"/>
                  </a:lnTo>
                  <a:lnTo>
                    <a:pt x="1190" y="806"/>
                  </a:lnTo>
                  <a:lnTo>
                    <a:pt x="1190" y="819"/>
                  </a:lnTo>
                  <a:lnTo>
                    <a:pt x="1190" y="831"/>
                  </a:lnTo>
                  <a:lnTo>
                    <a:pt x="1191" y="838"/>
                  </a:lnTo>
                  <a:lnTo>
                    <a:pt x="1192" y="845"/>
                  </a:lnTo>
                  <a:lnTo>
                    <a:pt x="1195" y="851"/>
                  </a:lnTo>
                  <a:lnTo>
                    <a:pt x="1198" y="858"/>
                  </a:lnTo>
                  <a:lnTo>
                    <a:pt x="1202" y="865"/>
                  </a:lnTo>
                  <a:lnTo>
                    <a:pt x="1206" y="872"/>
                  </a:lnTo>
                  <a:lnTo>
                    <a:pt x="1212" y="878"/>
                  </a:lnTo>
                  <a:lnTo>
                    <a:pt x="1218" y="885"/>
                  </a:lnTo>
                  <a:lnTo>
                    <a:pt x="1226" y="892"/>
                  </a:lnTo>
                  <a:lnTo>
                    <a:pt x="1234" y="899"/>
                  </a:lnTo>
                  <a:lnTo>
                    <a:pt x="1244" y="904"/>
                  </a:lnTo>
                  <a:lnTo>
                    <a:pt x="1254" y="909"/>
                  </a:lnTo>
                  <a:lnTo>
                    <a:pt x="1265" y="914"/>
                  </a:lnTo>
                  <a:lnTo>
                    <a:pt x="1275" y="918"/>
                  </a:lnTo>
                  <a:lnTo>
                    <a:pt x="1287" y="922"/>
                  </a:lnTo>
                  <a:lnTo>
                    <a:pt x="1300" y="924"/>
                  </a:lnTo>
                  <a:lnTo>
                    <a:pt x="1327" y="929"/>
                  </a:lnTo>
                  <a:lnTo>
                    <a:pt x="1355" y="932"/>
                  </a:lnTo>
                  <a:lnTo>
                    <a:pt x="1384" y="934"/>
                  </a:lnTo>
                  <a:lnTo>
                    <a:pt x="1416" y="932"/>
                  </a:lnTo>
                  <a:lnTo>
                    <a:pt x="1447" y="931"/>
                  </a:lnTo>
                  <a:lnTo>
                    <a:pt x="1480" y="928"/>
                  </a:lnTo>
                  <a:lnTo>
                    <a:pt x="1512" y="923"/>
                  </a:lnTo>
                  <a:lnTo>
                    <a:pt x="1545" y="917"/>
                  </a:lnTo>
                  <a:lnTo>
                    <a:pt x="1578" y="911"/>
                  </a:lnTo>
                  <a:lnTo>
                    <a:pt x="1609" y="904"/>
                  </a:lnTo>
                  <a:lnTo>
                    <a:pt x="1641" y="896"/>
                  </a:lnTo>
                  <a:lnTo>
                    <a:pt x="1670" y="88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45" name="Freeform 105"/>
            <p:cNvSpPr>
              <a:spLocks/>
            </p:cNvSpPr>
            <p:nvPr/>
          </p:nvSpPr>
          <p:spPr bwMode="auto">
            <a:xfrm>
              <a:off x="2154" y="1108"/>
              <a:ext cx="416"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46" name="Freeform 106"/>
            <p:cNvSpPr>
              <a:spLocks/>
            </p:cNvSpPr>
            <p:nvPr/>
          </p:nvSpPr>
          <p:spPr bwMode="auto">
            <a:xfrm>
              <a:off x="2154" y="1108"/>
              <a:ext cx="416" cy="175"/>
            </a:xfrm>
            <a:custGeom>
              <a:avLst/>
              <a:gdLst/>
              <a:ahLst/>
              <a:cxnLst>
                <a:cxn ang="0">
                  <a:pos x="438" y="837"/>
                </a:cxn>
                <a:cxn ang="0">
                  <a:pos x="0" y="805"/>
                </a:cxn>
                <a:cxn ang="0">
                  <a:pos x="47" y="617"/>
                </a:cxn>
                <a:cxn ang="0">
                  <a:pos x="389" y="33"/>
                </a:cxn>
                <a:cxn ang="0">
                  <a:pos x="407" y="32"/>
                </a:cxn>
                <a:cxn ang="0">
                  <a:pos x="457" y="31"/>
                </a:cxn>
                <a:cxn ang="0">
                  <a:pos x="535" y="28"/>
                </a:cxn>
                <a:cxn ang="0">
                  <a:pos x="637" y="26"/>
                </a:cxn>
                <a:cxn ang="0">
                  <a:pos x="758" y="23"/>
                </a:cxn>
                <a:cxn ang="0">
                  <a:pos x="893" y="19"/>
                </a:cxn>
                <a:cxn ang="0">
                  <a:pos x="1039" y="14"/>
                </a:cxn>
                <a:cxn ang="0">
                  <a:pos x="1191" y="11"/>
                </a:cxn>
                <a:cxn ang="0">
                  <a:pos x="1344" y="9"/>
                </a:cxn>
                <a:cxn ang="0">
                  <a:pos x="1493" y="5"/>
                </a:cxn>
                <a:cxn ang="0">
                  <a:pos x="1634" y="3"/>
                </a:cxn>
                <a:cxn ang="0">
                  <a:pos x="1765" y="2"/>
                </a:cxn>
                <a:cxn ang="0">
                  <a:pos x="1879" y="0"/>
                </a:cxn>
                <a:cxn ang="0">
                  <a:pos x="1972" y="2"/>
                </a:cxn>
                <a:cxn ang="0">
                  <a:pos x="2009" y="3"/>
                </a:cxn>
                <a:cxn ang="0">
                  <a:pos x="2040" y="4"/>
                </a:cxn>
                <a:cxn ang="0">
                  <a:pos x="2062" y="5"/>
                </a:cxn>
                <a:cxn ang="0">
                  <a:pos x="2077" y="7"/>
                </a:cxn>
                <a:cxn ang="0">
                  <a:pos x="1780" y="874"/>
                </a:cxn>
                <a:cxn ang="0">
                  <a:pos x="438" y="837"/>
                </a:cxn>
              </a:cxnLst>
              <a:rect l="0" t="0" r="r" b="b"/>
              <a:pathLst>
                <a:path w="2077" h="874">
                  <a:moveTo>
                    <a:pt x="438" y="837"/>
                  </a:moveTo>
                  <a:lnTo>
                    <a:pt x="0" y="805"/>
                  </a:lnTo>
                  <a:lnTo>
                    <a:pt x="47" y="617"/>
                  </a:lnTo>
                  <a:lnTo>
                    <a:pt x="389" y="33"/>
                  </a:lnTo>
                  <a:lnTo>
                    <a:pt x="407" y="32"/>
                  </a:lnTo>
                  <a:lnTo>
                    <a:pt x="457" y="31"/>
                  </a:lnTo>
                  <a:lnTo>
                    <a:pt x="535" y="28"/>
                  </a:lnTo>
                  <a:lnTo>
                    <a:pt x="637" y="26"/>
                  </a:lnTo>
                  <a:lnTo>
                    <a:pt x="758" y="23"/>
                  </a:lnTo>
                  <a:lnTo>
                    <a:pt x="893" y="19"/>
                  </a:lnTo>
                  <a:lnTo>
                    <a:pt x="1039" y="14"/>
                  </a:lnTo>
                  <a:lnTo>
                    <a:pt x="1191" y="11"/>
                  </a:lnTo>
                  <a:lnTo>
                    <a:pt x="1344" y="9"/>
                  </a:lnTo>
                  <a:lnTo>
                    <a:pt x="1493" y="5"/>
                  </a:lnTo>
                  <a:lnTo>
                    <a:pt x="1634" y="3"/>
                  </a:lnTo>
                  <a:lnTo>
                    <a:pt x="1765" y="2"/>
                  </a:lnTo>
                  <a:lnTo>
                    <a:pt x="1879" y="0"/>
                  </a:lnTo>
                  <a:lnTo>
                    <a:pt x="1972" y="2"/>
                  </a:lnTo>
                  <a:lnTo>
                    <a:pt x="2009" y="3"/>
                  </a:lnTo>
                  <a:lnTo>
                    <a:pt x="2040" y="4"/>
                  </a:lnTo>
                  <a:lnTo>
                    <a:pt x="2062" y="5"/>
                  </a:lnTo>
                  <a:lnTo>
                    <a:pt x="2077" y="7"/>
                  </a:lnTo>
                  <a:lnTo>
                    <a:pt x="1780" y="874"/>
                  </a:lnTo>
                  <a:lnTo>
                    <a:pt x="438" y="83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47" name="Freeform 107"/>
            <p:cNvSpPr>
              <a:spLocks/>
            </p:cNvSpPr>
            <p:nvPr/>
          </p:nvSpPr>
          <p:spPr bwMode="auto">
            <a:xfrm>
              <a:off x="1925" y="1487"/>
              <a:ext cx="597"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48" name="Freeform 108"/>
            <p:cNvSpPr>
              <a:spLocks/>
            </p:cNvSpPr>
            <p:nvPr/>
          </p:nvSpPr>
          <p:spPr bwMode="auto">
            <a:xfrm>
              <a:off x="1925" y="1487"/>
              <a:ext cx="597" cy="412"/>
            </a:xfrm>
            <a:custGeom>
              <a:avLst/>
              <a:gdLst/>
              <a:ahLst/>
              <a:cxnLst>
                <a:cxn ang="0">
                  <a:pos x="2989" y="6"/>
                </a:cxn>
                <a:cxn ang="0">
                  <a:pos x="1057" y="0"/>
                </a:cxn>
                <a:cxn ang="0">
                  <a:pos x="0" y="2022"/>
                </a:cxn>
                <a:cxn ang="0">
                  <a:pos x="423" y="2059"/>
                </a:cxn>
                <a:cxn ang="0">
                  <a:pos x="515" y="1875"/>
                </a:cxn>
                <a:cxn ang="0">
                  <a:pos x="1068" y="1904"/>
                </a:cxn>
                <a:cxn ang="0">
                  <a:pos x="1071" y="1737"/>
                </a:cxn>
                <a:cxn ang="0">
                  <a:pos x="2462" y="1769"/>
                </a:cxn>
                <a:cxn ang="0">
                  <a:pos x="2989" y="6"/>
                </a:cxn>
              </a:cxnLst>
              <a:rect l="0" t="0" r="r" b="b"/>
              <a:pathLst>
                <a:path w="2989" h="2059">
                  <a:moveTo>
                    <a:pt x="2989" y="6"/>
                  </a:moveTo>
                  <a:lnTo>
                    <a:pt x="1057" y="0"/>
                  </a:lnTo>
                  <a:lnTo>
                    <a:pt x="0" y="2022"/>
                  </a:lnTo>
                  <a:lnTo>
                    <a:pt x="423" y="2059"/>
                  </a:lnTo>
                  <a:lnTo>
                    <a:pt x="515" y="1875"/>
                  </a:lnTo>
                  <a:lnTo>
                    <a:pt x="1068" y="1904"/>
                  </a:lnTo>
                  <a:lnTo>
                    <a:pt x="1071" y="1737"/>
                  </a:lnTo>
                  <a:lnTo>
                    <a:pt x="2462" y="1769"/>
                  </a:lnTo>
                  <a:lnTo>
                    <a:pt x="2989" y="6"/>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49" name="Freeform 109"/>
            <p:cNvSpPr>
              <a:spLocks/>
            </p:cNvSpPr>
            <p:nvPr/>
          </p:nvSpPr>
          <p:spPr bwMode="auto">
            <a:xfrm>
              <a:off x="2512" y="1188"/>
              <a:ext cx="471"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50" name="Freeform 110"/>
            <p:cNvSpPr>
              <a:spLocks/>
            </p:cNvSpPr>
            <p:nvPr/>
          </p:nvSpPr>
          <p:spPr bwMode="auto">
            <a:xfrm>
              <a:off x="2512" y="1188"/>
              <a:ext cx="471" cy="132"/>
            </a:xfrm>
            <a:custGeom>
              <a:avLst/>
              <a:gdLst/>
              <a:ahLst/>
              <a:cxnLst>
                <a:cxn ang="0">
                  <a:pos x="586" y="656"/>
                </a:cxn>
                <a:cxn ang="0">
                  <a:pos x="0" y="475"/>
                </a:cxn>
                <a:cxn ang="0">
                  <a:pos x="1535" y="2"/>
                </a:cxn>
                <a:cxn ang="0">
                  <a:pos x="1561" y="15"/>
                </a:cxn>
                <a:cxn ang="0">
                  <a:pos x="1588" y="23"/>
                </a:cxn>
                <a:cxn ang="0">
                  <a:pos x="1617" y="28"/>
                </a:cxn>
                <a:cxn ang="0">
                  <a:pos x="1646" y="29"/>
                </a:cxn>
                <a:cxn ang="0">
                  <a:pos x="1709" y="25"/>
                </a:cxn>
                <a:cxn ang="0">
                  <a:pos x="1774" y="20"/>
                </a:cxn>
                <a:cxn ang="0">
                  <a:pos x="1838" y="15"/>
                </a:cxn>
                <a:cxn ang="0">
                  <a:pos x="1869" y="15"/>
                </a:cxn>
                <a:cxn ang="0">
                  <a:pos x="1899" y="17"/>
                </a:cxn>
                <a:cxn ang="0">
                  <a:pos x="1928" y="23"/>
                </a:cxn>
                <a:cxn ang="0">
                  <a:pos x="1956" y="32"/>
                </a:cxn>
                <a:cxn ang="0">
                  <a:pos x="1982" y="46"/>
                </a:cxn>
                <a:cxn ang="0">
                  <a:pos x="2005" y="66"/>
                </a:cxn>
                <a:cxn ang="0">
                  <a:pos x="2066" y="128"/>
                </a:cxn>
                <a:cxn ang="0">
                  <a:pos x="2104" y="173"/>
                </a:cxn>
                <a:cxn ang="0">
                  <a:pos x="2125" y="205"/>
                </a:cxn>
                <a:cxn ang="0">
                  <a:pos x="2133" y="226"/>
                </a:cxn>
                <a:cxn ang="0">
                  <a:pos x="2133" y="239"/>
                </a:cxn>
                <a:cxn ang="0">
                  <a:pos x="2131" y="248"/>
                </a:cxn>
                <a:cxn ang="0">
                  <a:pos x="2131" y="255"/>
                </a:cxn>
                <a:cxn ang="0">
                  <a:pos x="2138" y="265"/>
                </a:cxn>
                <a:cxn ang="0">
                  <a:pos x="2152" y="275"/>
                </a:cxn>
                <a:cxn ang="0">
                  <a:pos x="2170" y="285"/>
                </a:cxn>
                <a:cxn ang="0">
                  <a:pos x="2204" y="303"/>
                </a:cxn>
                <a:cxn ang="0">
                  <a:pos x="2218" y="315"/>
                </a:cxn>
                <a:cxn ang="0">
                  <a:pos x="2228" y="333"/>
                </a:cxn>
                <a:cxn ang="0">
                  <a:pos x="2233" y="356"/>
                </a:cxn>
                <a:cxn ang="0">
                  <a:pos x="2230" y="389"/>
                </a:cxn>
                <a:cxn ang="0">
                  <a:pos x="2225" y="447"/>
                </a:cxn>
                <a:cxn ang="0">
                  <a:pos x="2227" y="466"/>
                </a:cxn>
                <a:cxn ang="0">
                  <a:pos x="2232" y="480"/>
                </a:cxn>
                <a:cxn ang="0">
                  <a:pos x="2240" y="489"/>
                </a:cxn>
                <a:cxn ang="0">
                  <a:pos x="2251" y="497"/>
                </a:cxn>
                <a:cxn ang="0">
                  <a:pos x="2285" y="512"/>
                </a:cxn>
                <a:cxn ang="0">
                  <a:pos x="2297" y="569"/>
                </a:cxn>
                <a:cxn ang="0">
                  <a:pos x="2313" y="615"/>
                </a:cxn>
                <a:cxn ang="0">
                  <a:pos x="2324" y="633"/>
                </a:cxn>
                <a:cxn ang="0">
                  <a:pos x="2336" y="647"/>
                </a:cxn>
                <a:cxn ang="0">
                  <a:pos x="2348" y="656"/>
                </a:cxn>
                <a:cxn ang="0">
                  <a:pos x="2362" y="660"/>
                </a:cxn>
              </a:cxnLst>
              <a:rect l="0" t="0" r="r" b="b"/>
              <a:pathLst>
                <a:path w="2362" h="660">
                  <a:moveTo>
                    <a:pt x="2362" y="660"/>
                  </a:moveTo>
                  <a:lnTo>
                    <a:pt x="586" y="656"/>
                  </a:lnTo>
                  <a:lnTo>
                    <a:pt x="631" y="481"/>
                  </a:lnTo>
                  <a:lnTo>
                    <a:pt x="0" y="475"/>
                  </a:lnTo>
                  <a:lnTo>
                    <a:pt x="165" y="0"/>
                  </a:lnTo>
                  <a:lnTo>
                    <a:pt x="1535" y="2"/>
                  </a:lnTo>
                  <a:lnTo>
                    <a:pt x="1548" y="9"/>
                  </a:lnTo>
                  <a:lnTo>
                    <a:pt x="1561" y="15"/>
                  </a:lnTo>
                  <a:lnTo>
                    <a:pt x="1575" y="20"/>
                  </a:lnTo>
                  <a:lnTo>
                    <a:pt x="1588" y="23"/>
                  </a:lnTo>
                  <a:lnTo>
                    <a:pt x="1602" y="25"/>
                  </a:lnTo>
                  <a:lnTo>
                    <a:pt x="1617" y="28"/>
                  </a:lnTo>
                  <a:lnTo>
                    <a:pt x="1632" y="28"/>
                  </a:lnTo>
                  <a:lnTo>
                    <a:pt x="1646" y="29"/>
                  </a:lnTo>
                  <a:lnTo>
                    <a:pt x="1678" y="28"/>
                  </a:lnTo>
                  <a:lnTo>
                    <a:pt x="1709" y="25"/>
                  </a:lnTo>
                  <a:lnTo>
                    <a:pt x="1742" y="23"/>
                  </a:lnTo>
                  <a:lnTo>
                    <a:pt x="1774" y="20"/>
                  </a:lnTo>
                  <a:lnTo>
                    <a:pt x="1806" y="16"/>
                  </a:lnTo>
                  <a:lnTo>
                    <a:pt x="1838" y="15"/>
                  </a:lnTo>
                  <a:lnTo>
                    <a:pt x="1853" y="14"/>
                  </a:lnTo>
                  <a:lnTo>
                    <a:pt x="1869" y="15"/>
                  </a:lnTo>
                  <a:lnTo>
                    <a:pt x="1885" y="16"/>
                  </a:lnTo>
                  <a:lnTo>
                    <a:pt x="1899" y="17"/>
                  </a:lnTo>
                  <a:lnTo>
                    <a:pt x="1914" y="20"/>
                  </a:lnTo>
                  <a:lnTo>
                    <a:pt x="1928" y="23"/>
                  </a:lnTo>
                  <a:lnTo>
                    <a:pt x="1942" y="28"/>
                  </a:lnTo>
                  <a:lnTo>
                    <a:pt x="1956" y="32"/>
                  </a:lnTo>
                  <a:lnTo>
                    <a:pt x="1969" y="39"/>
                  </a:lnTo>
                  <a:lnTo>
                    <a:pt x="1982" y="46"/>
                  </a:lnTo>
                  <a:lnTo>
                    <a:pt x="1993" y="56"/>
                  </a:lnTo>
                  <a:lnTo>
                    <a:pt x="2005" y="66"/>
                  </a:lnTo>
                  <a:lnTo>
                    <a:pt x="2039" y="99"/>
                  </a:lnTo>
                  <a:lnTo>
                    <a:pt x="2066" y="128"/>
                  </a:lnTo>
                  <a:lnTo>
                    <a:pt x="2088" y="153"/>
                  </a:lnTo>
                  <a:lnTo>
                    <a:pt x="2104" y="173"/>
                  </a:lnTo>
                  <a:lnTo>
                    <a:pt x="2116" y="190"/>
                  </a:lnTo>
                  <a:lnTo>
                    <a:pt x="2125" y="205"/>
                  </a:lnTo>
                  <a:lnTo>
                    <a:pt x="2130" y="217"/>
                  </a:lnTo>
                  <a:lnTo>
                    <a:pt x="2133" y="226"/>
                  </a:lnTo>
                  <a:lnTo>
                    <a:pt x="2135" y="233"/>
                  </a:lnTo>
                  <a:lnTo>
                    <a:pt x="2133" y="239"/>
                  </a:lnTo>
                  <a:lnTo>
                    <a:pt x="2132" y="244"/>
                  </a:lnTo>
                  <a:lnTo>
                    <a:pt x="2131" y="248"/>
                  </a:lnTo>
                  <a:lnTo>
                    <a:pt x="2131" y="252"/>
                  </a:lnTo>
                  <a:lnTo>
                    <a:pt x="2131" y="255"/>
                  </a:lnTo>
                  <a:lnTo>
                    <a:pt x="2133" y="260"/>
                  </a:lnTo>
                  <a:lnTo>
                    <a:pt x="2138" y="265"/>
                  </a:lnTo>
                  <a:lnTo>
                    <a:pt x="2145" y="271"/>
                  </a:lnTo>
                  <a:lnTo>
                    <a:pt x="2152" y="275"/>
                  </a:lnTo>
                  <a:lnTo>
                    <a:pt x="2160" y="280"/>
                  </a:lnTo>
                  <a:lnTo>
                    <a:pt x="2170" y="285"/>
                  </a:lnTo>
                  <a:lnTo>
                    <a:pt x="2187" y="293"/>
                  </a:lnTo>
                  <a:lnTo>
                    <a:pt x="2204" y="303"/>
                  </a:lnTo>
                  <a:lnTo>
                    <a:pt x="2211" y="308"/>
                  </a:lnTo>
                  <a:lnTo>
                    <a:pt x="2218" y="315"/>
                  </a:lnTo>
                  <a:lnTo>
                    <a:pt x="2223" y="323"/>
                  </a:lnTo>
                  <a:lnTo>
                    <a:pt x="2228" y="333"/>
                  </a:lnTo>
                  <a:lnTo>
                    <a:pt x="2230" y="344"/>
                  </a:lnTo>
                  <a:lnTo>
                    <a:pt x="2233" y="356"/>
                  </a:lnTo>
                  <a:lnTo>
                    <a:pt x="2233" y="371"/>
                  </a:lnTo>
                  <a:lnTo>
                    <a:pt x="2230" y="389"/>
                  </a:lnTo>
                  <a:lnTo>
                    <a:pt x="2226" y="421"/>
                  </a:lnTo>
                  <a:lnTo>
                    <a:pt x="2225" y="447"/>
                  </a:lnTo>
                  <a:lnTo>
                    <a:pt x="2226" y="458"/>
                  </a:lnTo>
                  <a:lnTo>
                    <a:pt x="2227" y="466"/>
                  </a:lnTo>
                  <a:lnTo>
                    <a:pt x="2228" y="473"/>
                  </a:lnTo>
                  <a:lnTo>
                    <a:pt x="2232" y="480"/>
                  </a:lnTo>
                  <a:lnTo>
                    <a:pt x="2235" y="484"/>
                  </a:lnTo>
                  <a:lnTo>
                    <a:pt x="2240" y="489"/>
                  </a:lnTo>
                  <a:lnTo>
                    <a:pt x="2244" y="494"/>
                  </a:lnTo>
                  <a:lnTo>
                    <a:pt x="2251" y="497"/>
                  </a:lnTo>
                  <a:lnTo>
                    <a:pt x="2267" y="504"/>
                  </a:lnTo>
                  <a:lnTo>
                    <a:pt x="2285" y="512"/>
                  </a:lnTo>
                  <a:lnTo>
                    <a:pt x="2290" y="540"/>
                  </a:lnTo>
                  <a:lnTo>
                    <a:pt x="2297" y="569"/>
                  </a:lnTo>
                  <a:lnTo>
                    <a:pt x="2305" y="593"/>
                  </a:lnTo>
                  <a:lnTo>
                    <a:pt x="2313" y="615"/>
                  </a:lnTo>
                  <a:lnTo>
                    <a:pt x="2319" y="625"/>
                  </a:lnTo>
                  <a:lnTo>
                    <a:pt x="2324" y="633"/>
                  </a:lnTo>
                  <a:lnTo>
                    <a:pt x="2330" y="641"/>
                  </a:lnTo>
                  <a:lnTo>
                    <a:pt x="2336" y="647"/>
                  </a:lnTo>
                  <a:lnTo>
                    <a:pt x="2341" y="653"/>
                  </a:lnTo>
                  <a:lnTo>
                    <a:pt x="2348" y="656"/>
                  </a:lnTo>
                  <a:lnTo>
                    <a:pt x="2355" y="658"/>
                  </a:lnTo>
                  <a:lnTo>
                    <a:pt x="2362" y="66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51" name="Freeform 111"/>
            <p:cNvSpPr>
              <a:spLocks/>
            </p:cNvSpPr>
            <p:nvPr/>
          </p:nvSpPr>
          <p:spPr bwMode="auto">
            <a:xfrm>
              <a:off x="2543" y="1062"/>
              <a:ext cx="376"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52" name="Freeform 112"/>
            <p:cNvSpPr>
              <a:spLocks/>
            </p:cNvSpPr>
            <p:nvPr/>
          </p:nvSpPr>
          <p:spPr bwMode="auto">
            <a:xfrm>
              <a:off x="2543" y="1062"/>
              <a:ext cx="376" cy="140"/>
            </a:xfrm>
            <a:custGeom>
              <a:avLst/>
              <a:gdLst/>
              <a:ahLst/>
              <a:cxnLst>
                <a:cxn ang="0">
                  <a:pos x="0" y="637"/>
                </a:cxn>
                <a:cxn ang="0">
                  <a:pos x="219" y="0"/>
                </a:cxn>
                <a:cxn ang="0">
                  <a:pos x="1886" y="6"/>
                </a:cxn>
                <a:cxn ang="0">
                  <a:pos x="1846" y="703"/>
                </a:cxn>
                <a:cxn ang="0">
                  <a:pos x="1835" y="693"/>
                </a:cxn>
                <a:cxn ang="0">
                  <a:pos x="1822" y="683"/>
                </a:cxn>
                <a:cxn ang="0">
                  <a:pos x="1809" y="676"/>
                </a:cxn>
                <a:cxn ang="0">
                  <a:pos x="1796" y="669"/>
                </a:cxn>
                <a:cxn ang="0">
                  <a:pos x="1782" y="665"/>
                </a:cxn>
                <a:cxn ang="0">
                  <a:pos x="1768" y="660"/>
                </a:cxn>
                <a:cxn ang="0">
                  <a:pos x="1753" y="657"/>
                </a:cxn>
                <a:cxn ang="0">
                  <a:pos x="1738" y="654"/>
                </a:cxn>
                <a:cxn ang="0">
                  <a:pos x="1724" y="653"/>
                </a:cxn>
                <a:cxn ang="0">
                  <a:pos x="1707" y="652"/>
                </a:cxn>
                <a:cxn ang="0">
                  <a:pos x="1692" y="651"/>
                </a:cxn>
                <a:cxn ang="0">
                  <a:pos x="1677" y="652"/>
                </a:cxn>
                <a:cxn ang="0">
                  <a:pos x="1644" y="653"/>
                </a:cxn>
                <a:cxn ang="0">
                  <a:pos x="1612" y="657"/>
                </a:cxn>
                <a:cxn ang="0">
                  <a:pos x="1580" y="660"/>
                </a:cxn>
                <a:cxn ang="0">
                  <a:pos x="1547" y="662"/>
                </a:cxn>
                <a:cxn ang="0">
                  <a:pos x="1516" y="665"/>
                </a:cxn>
                <a:cxn ang="0">
                  <a:pos x="1485" y="666"/>
                </a:cxn>
                <a:cxn ang="0">
                  <a:pos x="1470" y="665"/>
                </a:cxn>
                <a:cxn ang="0">
                  <a:pos x="1455" y="665"/>
                </a:cxn>
                <a:cxn ang="0">
                  <a:pos x="1440" y="662"/>
                </a:cxn>
                <a:cxn ang="0">
                  <a:pos x="1426" y="660"/>
                </a:cxn>
                <a:cxn ang="0">
                  <a:pos x="1413" y="657"/>
                </a:cxn>
                <a:cxn ang="0">
                  <a:pos x="1399" y="652"/>
                </a:cxn>
                <a:cxn ang="0">
                  <a:pos x="1386" y="646"/>
                </a:cxn>
                <a:cxn ang="0">
                  <a:pos x="1373" y="639"/>
                </a:cxn>
                <a:cxn ang="0">
                  <a:pos x="0" y="637"/>
                </a:cxn>
              </a:cxnLst>
              <a:rect l="0" t="0" r="r" b="b"/>
              <a:pathLst>
                <a:path w="1886" h="703">
                  <a:moveTo>
                    <a:pt x="0" y="637"/>
                  </a:moveTo>
                  <a:lnTo>
                    <a:pt x="219" y="0"/>
                  </a:lnTo>
                  <a:lnTo>
                    <a:pt x="1886" y="6"/>
                  </a:lnTo>
                  <a:lnTo>
                    <a:pt x="1846" y="703"/>
                  </a:lnTo>
                  <a:lnTo>
                    <a:pt x="1835" y="693"/>
                  </a:lnTo>
                  <a:lnTo>
                    <a:pt x="1822" y="683"/>
                  </a:lnTo>
                  <a:lnTo>
                    <a:pt x="1809" y="676"/>
                  </a:lnTo>
                  <a:lnTo>
                    <a:pt x="1796" y="669"/>
                  </a:lnTo>
                  <a:lnTo>
                    <a:pt x="1782" y="665"/>
                  </a:lnTo>
                  <a:lnTo>
                    <a:pt x="1768" y="660"/>
                  </a:lnTo>
                  <a:lnTo>
                    <a:pt x="1753" y="657"/>
                  </a:lnTo>
                  <a:lnTo>
                    <a:pt x="1738" y="654"/>
                  </a:lnTo>
                  <a:lnTo>
                    <a:pt x="1724" y="653"/>
                  </a:lnTo>
                  <a:lnTo>
                    <a:pt x="1707" y="652"/>
                  </a:lnTo>
                  <a:lnTo>
                    <a:pt x="1692" y="651"/>
                  </a:lnTo>
                  <a:lnTo>
                    <a:pt x="1677" y="652"/>
                  </a:lnTo>
                  <a:lnTo>
                    <a:pt x="1644" y="653"/>
                  </a:lnTo>
                  <a:lnTo>
                    <a:pt x="1612" y="657"/>
                  </a:lnTo>
                  <a:lnTo>
                    <a:pt x="1580" y="660"/>
                  </a:lnTo>
                  <a:lnTo>
                    <a:pt x="1547" y="662"/>
                  </a:lnTo>
                  <a:lnTo>
                    <a:pt x="1516" y="665"/>
                  </a:lnTo>
                  <a:lnTo>
                    <a:pt x="1485" y="666"/>
                  </a:lnTo>
                  <a:lnTo>
                    <a:pt x="1470" y="665"/>
                  </a:lnTo>
                  <a:lnTo>
                    <a:pt x="1455" y="665"/>
                  </a:lnTo>
                  <a:lnTo>
                    <a:pt x="1440" y="662"/>
                  </a:lnTo>
                  <a:lnTo>
                    <a:pt x="1426" y="660"/>
                  </a:lnTo>
                  <a:lnTo>
                    <a:pt x="1413" y="657"/>
                  </a:lnTo>
                  <a:lnTo>
                    <a:pt x="1399" y="652"/>
                  </a:lnTo>
                  <a:lnTo>
                    <a:pt x="1386" y="646"/>
                  </a:lnTo>
                  <a:lnTo>
                    <a:pt x="1373" y="639"/>
                  </a:lnTo>
                  <a:lnTo>
                    <a:pt x="0" y="63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53" name="Freeform 113"/>
            <p:cNvSpPr>
              <a:spLocks/>
            </p:cNvSpPr>
            <p:nvPr/>
          </p:nvSpPr>
          <p:spPr bwMode="auto">
            <a:xfrm>
              <a:off x="2587"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54" name="Freeform 114"/>
            <p:cNvSpPr>
              <a:spLocks/>
            </p:cNvSpPr>
            <p:nvPr/>
          </p:nvSpPr>
          <p:spPr bwMode="auto">
            <a:xfrm>
              <a:off x="2587" y="947"/>
              <a:ext cx="332" cy="115"/>
            </a:xfrm>
            <a:custGeom>
              <a:avLst/>
              <a:gdLst/>
              <a:ahLst/>
              <a:cxnLst>
                <a:cxn ang="0">
                  <a:pos x="1667" y="576"/>
                </a:cxn>
                <a:cxn ang="0">
                  <a:pos x="0" y="570"/>
                </a:cxn>
                <a:cxn ang="0">
                  <a:pos x="189" y="6"/>
                </a:cxn>
                <a:cxn ang="0">
                  <a:pos x="292" y="6"/>
                </a:cxn>
                <a:cxn ang="0">
                  <a:pos x="392" y="7"/>
                </a:cxn>
                <a:cxn ang="0">
                  <a:pos x="490" y="7"/>
                </a:cxn>
                <a:cxn ang="0">
                  <a:pos x="585" y="7"/>
                </a:cxn>
                <a:cxn ang="0">
                  <a:pos x="679" y="7"/>
                </a:cxn>
                <a:cxn ang="0">
                  <a:pos x="770" y="7"/>
                </a:cxn>
                <a:cxn ang="0">
                  <a:pos x="859" y="6"/>
                </a:cxn>
                <a:cxn ang="0">
                  <a:pos x="944" y="6"/>
                </a:cxn>
                <a:cxn ang="0">
                  <a:pos x="1028" y="6"/>
                </a:cxn>
                <a:cxn ang="0">
                  <a:pos x="1108" y="5"/>
                </a:cxn>
                <a:cxn ang="0">
                  <a:pos x="1185" y="5"/>
                </a:cxn>
                <a:cxn ang="0">
                  <a:pos x="1258" y="4"/>
                </a:cxn>
                <a:cxn ang="0">
                  <a:pos x="1328" y="2"/>
                </a:cxn>
                <a:cxn ang="0">
                  <a:pos x="1395" y="2"/>
                </a:cxn>
                <a:cxn ang="0">
                  <a:pos x="1458" y="1"/>
                </a:cxn>
                <a:cxn ang="0">
                  <a:pos x="1518" y="0"/>
                </a:cxn>
                <a:cxn ang="0">
                  <a:pos x="1521" y="20"/>
                </a:cxn>
                <a:cxn ang="0">
                  <a:pos x="1522" y="37"/>
                </a:cxn>
                <a:cxn ang="0">
                  <a:pos x="1521" y="53"/>
                </a:cxn>
                <a:cxn ang="0">
                  <a:pos x="1519" y="68"/>
                </a:cxn>
                <a:cxn ang="0">
                  <a:pos x="1515" y="81"/>
                </a:cxn>
                <a:cxn ang="0">
                  <a:pos x="1511" y="94"/>
                </a:cxn>
                <a:cxn ang="0">
                  <a:pos x="1506" y="104"/>
                </a:cxn>
                <a:cxn ang="0">
                  <a:pos x="1501" y="116"/>
                </a:cxn>
                <a:cxn ang="0">
                  <a:pos x="1498" y="125"/>
                </a:cxn>
                <a:cxn ang="0">
                  <a:pos x="1494" y="136"/>
                </a:cxn>
                <a:cxn ang="0">
                  <a:pos x="1492" y="146"/>
                </a:cxn>
                <a:cxn ang="0">
                  <a:pos x="1491" y="157"/>
                </a:cxn>
                <a:cxn ang="0">
                  <a:pos x="1492" y="167"/>
                </a:cxn>
                <a:cxn ang="0">
                  <a:pos x="1494" y="179"/>
                </a:cxn>
                <a:cxn ang="0">
                  <a:pos x="1500" y="190"/>
                </a:cxn>
                <a:cxn ang="0">
                  <a:pos x="1509" y="204"/>
                </a:cxn>
                <a:cxn ang="0">
                  <a:pos x="1530" y="234"/>
                </a:cxn>
                <a:cxn ang="0">
                  <a:pos x="1552" y="261"/>
                </a:cxn>
                <a:cxn ang="0">
                  <a:pos x="1573" y="287"/>
                </a:cxn>
                <a:cxn ang="0">
                  <a:pos x="1592" y="313"/>
                </a:cxn>
                <a:cxn ang="0">
                  <a:pos x="1610" y="338"/>
                </a:cxn>
                <a:cxn ang="0">
                  <a:pos x="1625" y="360"/>
                </a:cxn>
                <a:cxn ang="0">
                  <a:pos x="1631" y="370"/>
                </a:cxn>
                <a:cxn ang="0">
                  <a:pos x="1636" y="381"/>
                </a:cxn>
                <a:cxn ang="0">
                  <a:pos x="1639" y="391"/>
                </a:cxn>
                <a:cxn ang="0">
                  <a:pos x="1641" y="401"/>
                </a:cxn>
                <a:cxn ang="0">
                  <a:pos x="1645" y="421"/>
                </a:cxn>
                <a:cxn ang="0">
                  <a:pos x="1650" y="447"/>
                </a:cxn>
                <a:cxn ang="0">
                  <a:pos x="1653" y="477"/>
                </a:cxn>
                <a:cxn ang="0">
                  <a:pos x="1658" y="506"/>
                </a:cxn>
                <a:cxn ang="0">
                  <a:pos x="1661" y="533"/>
                </a:cxn>
                <a:cxn ang="0">
                  <a:pos x="1665" y="555"/>
                </a:cxn>
                <a:cxn ang="0">
                  <a:pos x="1667" y="570"/>
                </a:cxn>
                <a:cxn ang="0">
                  <a:pos x="1667" y="576"/>
                </a:cxn>
              </a:cxnLst>
              <a:rect l="0" t="0" r="r" b="b"/>
              <a:pathLst>
                <a:path w="1667" h="576">
                  <a:moveTo>
                    <a:pt x="1667" y="576"/>
                  </a:moveTo>
                  <a:lnTo>
                    <a:pt x="0" y="570"/>
                  </a:lnTo>
                  <a:lnTo>
                    <a:pt x="189" y="6"/>
                  </a:lnTo>
                  <a:lnTo>
                    <a:pt x="292" y="6"/>
                  </a:lnTo>
                  <a:lnTo>
                    <a:pt x="392" y="7"/>
                  </a:lnTo>
                  <a:lnTo>
                    <a:pt x="490" y="7"/>
                  </a:lnTo>
                  <a:lnTo>
                    <a:pt x="585" y="7"/>
                  </a:lnTo>
                  <a:lnTo>
                    <a:pt x="679" y="7"/>
                  </a:lnTo>
                  <a:lnTo>
                    <a:pt x="770" y="7"/>
                  </a:lnTo>
                  <a:lnTo>
                    <a:pt x="859" y="6"/>
                  </a:lnTo>
                  <a:lnTo>
                    <a:pt x="944" y="6"/>
                  </a:lnTo>
                  <a:lnTo>
                    <a:pt x="1028" y="6"/>
                  </a:lnTo>
                  <a:lnTo>
                    <a:pt x="1108" y="5"/>
                  </a:lnTo>
                  <a:lnTo>
                    <a:pt x="1185" y="5"/>
                  </a:lnTo>
                  <a:lnTo>
                    <a:pt x="1258" y="4"/>
                  </a:lnTo>
                  <a:lnTo>
                    <a:pt x="1328" y="2"/>
                  </a:lnTo>
                  <a:lnTo>
                    <a:pt x="1395" y="2"/>
                  </a:lnTo>
                  <a:lnTo>
                    <a:pt x="1458" y="1"/>
                  </a:lnTo>
                  <a:lnTo>
                    <a:pt x="1518" y="0"/>
                  </a:lnTo>
                  <a:lnTo>
                    <a:pt x="1521" y="20"/>
                  </a:lnTo>
                  <a:lnTo>
                    <a:pt x="1522" y="37"/>
                  </a:lnTo>
                  <a:lnTo>
                    <a:pt x="1521" y="53"/>
                  </a:lnTo>
                  <a:lnTo>
                    <a:pt x="1519" y="68"/>
                  </a:lnTo>
                  <a:lnTo>
                    <a:pt x="1515" y="81"/>
                  </a:lnTo>
                  <a:lnTo>
                    <a:pt x="1511" y="94"/>
                  </a:lnTo>
                  <a:lnTo>
                    <a:pt x="1506" y="104"/>
                  </a:lnTo>
                  <a:lnTo>
                    <a:pt x="1501" y="116"/>
                  </a:lnTo>
                  <a:lnTo>
                    <a:pt x="1498" y="125"/>
                  </a:lnTo>
                  <a:lnTo>
                    <a:pt x="1494" y="136"/>
                  </a:lnTo>
                  <a:lnTo>
                    <a:pt x="1492" y="146"/>
                  </a:lnTo>
                  <a:lnTo>
                    <a:pt x="1491" y="157"/>
                  </a:lnTo>
                  <a:lnTo>
                    <a:pt x="1492" y="167"/>
                  </a:lnTo>
                  <a:lnTo>
                    <a:pt x="1494" y="179"/>
                  </a:lnTo>
                  <a:lnTo>
                    <a:pt x="1500" y="190"/>
                  </a:lnTo>
                  <a:lnTo>
                    <a:pt x="1509" y="204"/>
                  </a:lnTo>
                  <a:lnTo>
                    <a:pt x="1530" y="234"/>
                  </a:lnTo>
                  <a:lnTo>
                    <a:pt x="1552" y="261"/>
                  </a:lnTo>
                  <a:lnTo>
                    <a:pt x="1573" y="287"/>
                  </a:lnTo>
                  <a:lnTo>
                    <a:pt x="1592" y="313"/>
                  </a:lnTo>
                  <a:lnTo>
                    <a:pt x="1610" y="338"/>
                  </a:lnTo>
                  <a:lnTo>
                    <a:pt x="1625" y="360"/>
                  </a:lnTo>
                  <a:lnTo>
                    <a:pt x="1631" y="370"/>
                  </a:lnTo>
                  <a:lnTo>
                    <a:pt x="1636" y="381"/>
                  </a:lnTo>
                  <a:lnTo>
                    <a:pt x="1639" y="391"/>
                  </a:lnTo>
                  <a:lnTo>
                    <a:pt x="1641" y="401"/>
                  </a:lnTo>
                  <a:lnTo>
                    <a:pt x="1645" y="421"/>
                  </a:lnTo>
                  <a:lnTo>
                    <a:pt x="1650" y="447"/>
                  </a:lnTo>
                  <a:lnTo>
                    <a:pt x="1653" y="477"/>
                  </a:lnTo>
                  <a:lnTo>
                    <a:pt x="1658" y="506"/>
                  </a:lnTo>
                  <a:lnTo>
                    <a:pt x="1661" y="533"/>
                  </a:lnTo>
                  <a:lnTo>
                    <a:pt x="1665" y="555"/>
                  </a:lnTo>
                  <a:lnTo>
                    <a:pt x="1667" y="570"/>
                  </a:lnTo>
                  <a:lnTo>
                    <a:pt x="1667" y="5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55" name="Freeform 115"/>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56" name="Freeform 116"/>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57" name="Freeform 117"/>
            <p:cNvSpPr>
              <a:spLocks/>
            </p:cNvSpPr>
            <p:nvPr/>
          </p:nvSpPr>
          <p:spPr bwMode="auto">
            <a:xfrm>
              <a:off x="3140" y="1746"/>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58" name="Freeform 118"/>
            <p:cNvSpPr>
              <a:spLocks/>
            </p:cNvSpPr>
            <p:nvPr/>
          </p:nvSpPr>
          <p:spPr bwMode="auto">
            <a:xfrm>
              <a:off x="3140" y="1746"/>
              <a:ext cx="475" cy="334"/>
            </a:xfrm>
            <a:custGeom>
              <a:avLst/>
              <a:gdLst/>
              <a:ahLst/>
              <a:cxnLst>
                <a:cxn ang="0">
                  <a:pos x="1929" y="1092"/>
                </a:cxn>
                <a:cxn ang="0">
                  <a:pos x="1910" y="1129"/>
                </a:cxn>
                <a:cxn ang="0">
                  <a:pos x="1904" y="1163"/>
                </a:cxn>
                <a:cxn ang="0">
                  <a:pos x="1911" y="1207"/>
                </a:cxn>
                <a:cxn ang="0">
                  <a:pos x="1924" y="1230"/>
                </a:cxn>
                <a:cxn ang="0">
                  <a:pos x="1978" y="1292"/>
                </a:cxn>
                <a:cxn ang="0">
                  <a:pos x="2031" y="1337"/>
                </a:cxn>
                <a:cxn ang="0">
                  <a:pos x="2103" y="1380"/>
                </a:cxn>
                <a:cxn ang="0">
                  <a:pos x="2255" y="1434"/>
                </a:cxn>
                <a:cxn ang="0">
                  <a:pos x="2322" y="1462"/>
                </a:cxn>
                <a:cxn ang="0">
                  <a:pos x="2351" y="1480"/>
                </a:cxn>
                <a:cxn ang="0">
                  <a:pos x="2369" y="1501"/>
                </a:cxn>
                <a:cxn ang="0">
                  <a:pos x="2371" y="1526"/>
                </a:cxn>
                <a:cxn ang="0">
                  <a:pos x="2354" y="1554"/>
                </a:cxn>
                <a:cxn ang="0">
                  <a:pos x="2315" y="1587"/>
                </a:cxn>
                <a:cxn ang="0">
                  <a:pos x="2251" y="1625"/>
                </a:cxn>
                <a:cxn ang="0">
                  <a:pos x="2172" y="1603"/>
                </a:cxn>
                <a:cxn ang="0">
                  <a:pos x="2098" y="1563"/>
                </a:cxn>
                <a:cxn ang="0">
                  <a:pos x="2027" y="1540"/>
                </a:cxn>
                <a:cxn ang="0">
                  <a:pos x="1960" y="1531"/>
                </a:cxn>
                <a:cxn ang="0">
                  <a:pos x="1897" y="1532"/>
                </a:cxn>
                <a:cxn ang="0">
                  <a:pos x="1837" y="1543"/>
                </a:cxn>
                <a:cxn ang="0">
                  <a:pos x="1783" y="1562"/>
                </a:cxn>
                <a:cxn ang="0">
                  <a:pos x="1731" y="1587"/>
                </a:cxn>
                <a:cxn ang="0">
                  <a:pos x="1656" y="1633"/>
                </a:cxn>
                <a:cxn ang="0">
                  <a:pos x="1585" y="1651"/>
                </a:cxn>
                <a:cxn ang="0">
                  <a:pos x="1502" y="1596"/>
                </a:cxn>
                <a:cxn ang="0">
                  <a:pos x="1399" y="1549"/>
                </a:cxn>
                <a:cxn ang="0">
                  <a:pos x="1283" y="1511"/>
                </a:cxn>
                <a:cxn ang="0">
                  <a:pos x="1156" y="1478"/>
                </a:cxn>
                <a:cxn ang="0">
                  <a:pos x="1026" y="1453"/>
                </a:cxn>
                <a:cxn ang="0">
                  <a:pos x="897" y="1435"/>
                </a:cxn>
                <a:cxn ang="0">
                  <a:pos x="701" y="1418"/>
                </a:cxn>
                <a:cxn ang="0">
                  <a:pos x="550" y="1417"/>
                </a:cxn>
                <a:cxn ang="0">
                  <a:pos x="492" y="1423"/>
                </a:cxn>
                <a:cxn ang="0">
                  <a:pos x="147" y="736"/>
                </a:cxn>
                <a:cxn ang="0">
                  <a:pos x="111" y="688"/>
                </a:cxn>
                <a:cxn ang="0">
                  <a:pos x="86" y="645"/>
                </a:cxn>
                <a:cxn ang="0">
                  <a:pos x="65" y="595"/>
                </a:cxn>
                <a:cxn ang="0">
                  <a:pos x="33" y="473"/>
                </a:cxn>
                <a:cxn ang="0">
                  <a:pos x="11" y="315"/>
                </a:cxn>
                <a:cxn ang="0">
                  <a:pos x="0" y="114"/>
                </a:cxn>
                <a:cxn ang="0">
                  <a:pos x="1126" y="234"/>
                </a:cxn>
                <a:cxn ang="0">
                  <a:pos x="1698" y="712"/>
                </a:cxn>
              </a:cxnLst>
              <a:rect l="0" t="0" r="r" b="b"/>
              <a:pathLst>
                <a:path w="2372" h="1671">
                  <a:moveTo>
                    <a:pt x="1952" y="1069"/>
                  </a:moveTo>
                  <a:lnTo>
                    <a:pt x="1939" y="1081"/>
                  </a:lnTo>
                  <a:lnTo>
                    <a:pt x="1929" y="1092"/>
                  </a:lnTo>
                  <a:lnTo>
                    <a:pt x="1920" y="1104"/>
                  </a:lnTo>
                  <a:lnTo>
                    <a:pt x="1915" y="1117"/>
                  </a:lnTo>
                  <a:lnTo>
                    <a:pt x="1910" y="1129"/>
                  </a:lnTo>
                  <a:lnTo>
                    <a:pt x="1906" y="1140"/>
                  </a:lnTo>
                  <a:lnTo>
                    <a:pt x="1905" y="1152"/>
                  </a:lnTo>
                  <a:lnTo>
                    <a:pt x="1904" y="1163"/>
                  </a:lnTo>
                  <a:lnTo>
                    <a:pt x="1905" y="1181"/>
                  </a:lnTo>
                  <a:lnTo>
                    <a:pt x="1908" y="1196"/>
                  </a:lnTo>
                  <a:lnTo>
                    <a:pt x="1911" y="1207"/>
                  </a:lnTo>
                  <a:lnTo>
                    <a:pt x="1912" y="1210"/>
                  </a:lnTo>
                  <a:lnTo>
                    <a:pt x="1915" y="1215"/>
                  </a:lnTo>
                  <a:lnTo>
                    <a:pt x="1924" y="1230"/>
                  </a:lnTo>
                  <a:lnTo>
                    <a:pt x="1940" y="1251"/>
                  </a:lnTo>
                  <a:lnTo>
                    <a:pt x="1964" y="1277"/>
                  </a:lnTo>
                  <a:lnTo>
                    <a:pt x="1978" y="1292"/>
                  </a:lnTo>
                  <a:lnTo>
                    <a:pt x="1993" y="1306"/>
                  </a:lnTo>
                  <a:lnTo>
                    <a:pt x="2012" y="1321"/>
                  </a:lnTo>
                  <a:lnTo>
                    <a:pt x="2031" y="1337"/>
                  </a:lnTo>
                  <a:lnTo>
                    <a:pt x="2054" y="1352"/>
                  </a:lnTo>
                  <a:lnTo>
                    <a:pt x="2077" y="1366"/>
                  </a:lnTo>
                  <a:lnTo>
                    <a:pt x="2103" y="1380"/>
                  </a:lnTo>
                  <a:lnTo>
                    <a:pt x="2131" y="1392"/>
                  </a:lnTo>
                  <a:lnTo>
                    <a:pt x="2193" y="1414"/>
                  </a:lnTo>
                  <a:lnTo>
                    <a:pt x="2255" y="1434"/>
                  </a:lnTo>
                  <a:lnTo>
                    <a:pt x="2284" y="1445"/>
                  </a:lnTo>
                  <a:lnTo>
                    <a:pt x="2311" y="1456"/>
                  </a:lnTo>
                  <a:lnTo>
                    <a:pt x="2322" y="1462"/>
                  </a:lnTo>
                  <a:lnTo>
                    <a:pt x="2334" y="1467"/>
                  </a:lnTo>
                  <a:lnTo>
                    <a:pt x="2343" y="1473"/>
                  </a:lnTo>
                  <a:lnTo>
                    <a:pt x="2351" y="1480"/>
                  </a:lnTo>
                  <a:lnTo>
                    <a:pt x="2360" y="1486"/>
                  </a:lnTo>
                  <a:lnTo>
                    <a:pt x="2365" y="1493"/>
                  </a:lnTo>
                  <a:lnTo>
                    <a:pt x="2369" y="1501"/>
                  </a:lnTo>
                  <a:lnTo>
                    <a:pt x="2371" y="1508"/>
                  </a:lnTo>
                  <a:lnTo>
                    <a:pt x="2372" y="1517"/>
                  </a:lnTo>
                  <a:lnTo>
                    <a:pt x="2371" y="1526"/>
                  </a:lnTo>
                  <a:lnTo>
                    <a:pt x="2368" y="1534"/>
                  </a:lnTo>
                  <a:lnTo>
                    <a:pt x="2362" y="1543"/>
                  </a:lnTo>
                  <a:lnTo>
                    <a:pt x="2354" y="1554"/>
                  </a:lnTo>
                  <a:lnTo>
                    <a:pt x="2343" y="1564"/>
                  </a:lnTo>
                  <a:lnTo>
                    <a:pt x="2330" y="1575"/>
                  </a:lnTo>
                  <a:lnTo>
                    <a:pt x="2315" y="1587"/>
                  </a:lnTo>
                  <a:lnTo>
                    <a:pt x="2297" y="1599"/>
                  </a:lnTo>
                  <a:lnTo>
                    <a:pt x="2276" y="1612"/>
                  </a:lnTo>
                  <a:lnTo>
                    <a:pt x="2251" y="1625"/>
                  </a:lnTo>
                  <a:lnTo>
                    <a:pt x="2223" y="1639"/>
                  </a:lnTo>
                  <a:lnTo>
                    <a:pt x="2197" y="1620"/>
                  </a:lnTo>
                  <a:lnTo>
                    <a:pt x="2172" y="1603"/>
                  </a:lnTo>
                  <a:lnTo>
                    <a:pt x="2147" y="1588"/>
                  </a:lnTo>
                  <a:lnTo>
                    <a:pt x="2123" y="1575"/>
                  </a:lnTo>
                  <a:lnTo>
                    <a:pt x="2098" y="1563"/>
                  </a:lnTo>
                  <a:lnTo>
                    <a:pt x="2073" y="1554"/>
                  </a:lnTo>
                  <a:lnTo>
                    <a:pt x="2050" y="1546"/>
                  </a:lnTo>
                  <a:lnTo>
                    <a:pt x="2027" y="1540"/>
                  </a:lnTo>
                  <a:lnTo>
                    <a:pt x="2005" y="1535"/>
                  </a:lnTo>
                  <a:lnTo>
                    <a:pt x="1982" y="1532"/>
                  </a:lnTo>
                  <a:lnTo>
                    <a:pt x="1960" y="1531"/>
                  </a:lnTo>
                  <a:lnTo>
                    <a:pt x="1938" y="1529"/>
                  </a:lnTo>
                  <a:lnTo>
                    <a:pt x="1917" y="1531"/>
                  </a:lnTo>
                  <a:lnTo>
                    <a:pt x="1897" y="1532"/>
                  </a:lnTo>
                  <a:lnTo>
                    <a:pt x="1876" y="1535"/>
                  </a:lnTo>
                  <a:lnTo>
                    <a:pt x="1856" y="1539"/>
                  </a:lnTo>
                  <a:lnTo>
                    <a:pt x="1837" y="1543"/>
                  </a:lnTo>
                  <a:lnTo>
                    <a:pt x="1819" y="1549"/>
                  </a:lnTo>
                  <a:lnTo>
                    <a:pt x="1800" y="1555"/>
                  </a:lnTo>
                  <a:lnTo>
                    <a:pt x="1783" y="1562"/>
                  </a:lnTo>
                  <a:lnTo>
                    <a:pt x="1765" y="1570"/>
                  </a:lnTo>
                  <a:lnTo>
                    <a:pt x="1748" y="1578"/>
                  </a:lnTo>
                  <a:lnTo>
                    <a:pt x="1731" y="1587"/>
                  </a:lnTo>
                  <a:lnTo>
                    <a:pt x="1715" y="1596"/>
                  </a:lnTo>
                  <a:lnTo>
                    <a:pt x="1684" y="1615"/>
                  </a:lnTo>
                  <a:lnTo>
                    <a:pt x="1656" y="1633"/>
                  </a:lnTo>
                  <a:lnTo>
                    <a:pt x="1631" y="1653"/>
                  </a:lnTo>
                  <a:lnTo>
                    <a:pt x="1607" y="1671"/>
                  </a:lnTo>
                  <a:lnTo>
                    <a:pt x="1585" y="1651"/>
                  </a:lnTo>
                  <a:lnTo>
                    <a:pt x="1559" y="1632"/>
                  </a:lnTo>
                  <a:lnTo>
                    <a:pt x="1533" y="1613"/>
                  </a:lnTo>
                  <a:lnTo>
                    <a:pt x="1502" y="1596"/>
                  </a:lnTo>
                  <a:lnTo>
                    <a:pt x="1471" y="1580"/>
                  </a:lnTo>
                  <a:lnTo>
                    <a:pt x="1436" y="1564"/>
                  </a:lnTo>
                  <a:lnTo>
                    <a:pt x="1399" y="1549"/>
                  </a:lnTo>
                  <a:lnTo>
                    <a:pt x="1362" y="1535"/>
                  </a:lnTo>
                  <a:lnTo>
                    <a:pt x="1324" y="1522"/>
                  </a:lnTo>
                  <a:lnTo>
                    <a:pt x="1283" y="1511"/>
                  </a:lnTo>
                  <a:lnTo>
                    <a:pt x="1241" y="1499"/>
                  </a:lnTo>
                  <a:lnTo>
                    <a:pt x="1199" y="1488"/>
                  </a:lnTo>
                  <a:lnTo>
                    <a:pt x="1156" y="1478"/>
                  </a:lnTo>
                  <a:lnTo>
                    <a:pt x="1113" y="1470"/>
                  </a:lnTo>
                  <a:lnTo>
                    <a:pt x="1069" y="1460"/>
                  </a:lnTo>
                  <a:lnTo>
                    <a:pt x="1026" y="1453"/>
                  </a:lnTo>
                  <a:lnTo>
                    <a:pt x="982" y="1446"/>
                  </a:lnTo>
                  <a:lnTo>
                    <a:pt x="939" y="1441"/>
                  </a:lnTo>
                  <a:lnTo>
                    <a:pt x="897" y="1435"/>
                  </a:lnTo>
                  <a:lnTo>
                    <a:pt x="855" y="1430"/>
                  </a:lnTo>
                  <a:lnTo>
                    <a:pt x="776" y="1423"/>
                  </a:lnTo>
                  <a:lnTo>
                    <a:pt x="701" y="1418"/>
                  </a:lnTo>
                  <a:lnTo>
                    <a:pt x="634" y="1416"/>
                  </a:lnTo>
                  <a:lnTo>
                    <a:pt x="576" y="1416"/>
                  </a:lnTo>
                  <a:lnTo>
                    <a:pt x="550" y="1417"/>
                  </a:lnTo>
                  <a:lnTo>
                    <a:pt x="528" y="1418"/>
                  </a:lnTo>
                  <a:lnTo>
                    <a:pt x="508" y="1421"/>
                  </a:lnTo>
                  <a:lnTo>
                    <a:pt x="492" y="1423"/>
                  </a:lnTo>
                  <a:lnTo>
                    <a:pt x="187" y="1452"/>
                  </a:lnTo>
                  <a:lnTo>
                    <a:pt x="167" y="758"/>
                  </a:lnTo>
                  <a:lnTo>
                    <a:pt x="147" y="736"/>
                  </a:lnTo>
                  <a:lnTo>
                    <a:pt x="129" y="713"/>
                  </a:lnTo>
                  <a:lnTo>
                    <a:pt x="119" y="701"/>
                  </a:lnTo>
                  <a:lnTo>
                    <a:pt x="111" y="688"/>
                  </a:lnTo>
                  <a:lnTo>
                    <a:pt x="103" y="674"/>
                  </a:lnTo>
                  <a:lnTo>
                    <a:pt x="95" y="660"/>
                  </a:lnTo>
                  <a:lnTo>
                    <a:pt x="86" y="645"/>
                  </a:lnTo>
                  <a:lnTo>
                    <a:pt x="79" y="629"/>
                  </a:lnTo>
                  <a:lnTo>
                    <a:pt x="72" y="612"/>
                  </a:lnTo>
                  <a:lnTo>
                    <a:pt x="65" y="595"/>
                  </a:lnTo>
                  <a:lnTo>
                    <a:pt x="54" y="559"/>
                  </a:lnTo>
                  <a:lnTo>
                    <a:pt x="42" y="518"/>
                  </a:lnTo>
                  <a:lnTo>
                    <a:pt x="33" y="473"/>
                  </a:lnTo>
                  <a:lnTo>
                    <a:pt x="23" y="426"/>
                  </a:lnTo>
                  <a:lnTo>
                    <a:pt x="16" y="372"/>
                  </a:lnTo>
                  <a:lnTo>
                    <a:pt x="11" y="315"/>
                  </a:lnTo>
                  <a:lnTo>
                    <a:pt x="6" y="253"/>
                  </a:lnTo>
                  <a:lnTo>
                    <a:pt x="2" y="186"/>
                  </a:lnTo>
                  <a:lnTo>
                    <a:pt x="0" y="114"/>
                  </a:lnTo>
                  <a:lnTo>
                    <a:pt x="0" y="35"/>
                  </a:lnTo>
                  <a:lnTo>
                    <a:pt x="1034" y="0"/>
                  </a:lnTo>
                  <a:lnTo>
                    <a:pt x="1126" y="234"/>
                  </a:lnTo>
                  <a:lnTo>
                    <a:pt x="1020" y="372"/>
                  </a:lnTo>
                  <a:lnTo>
                    <a:pt x="1034" y="698"/>
                  </a:lnTo>
                  <a:lnTo>
                    <a:pt x="1698" y="712"/>
                  </a:lnTo>
                  <a:lnTo>
                    <a:pt x="1952" y="106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59" name="Freeform 119"/>
            <p:cNvSpPr>
              <a:spLocks/>
            </p:cNvSpPr>
            <p:nvPr/>
          </p:nvSpPr>
          <p:spPr bwMode="auto">
            <a:xfrm>
              <a:off x="3338" y="1565"/>
              <a:ext cx="286" cy="394"/>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60" name="Freeform 120"/>
            <p:cNvSpPr>
              <a:spLocks/>
            </p:cNvSpPr>
            <p:nvPr/>
          </p:nvSpPr>
          <p:spPr bwMode="auto">
            <a:xfrm>
              <a:off x="3338" y="1565"/>
              <a:ext cx="286" cy="394"/>
            </a:xfrm>
            <a:custGeom>
              <a:avLst/>
              <a:gdLst/>
              <a:ahLst/>
              <a:cxnLst>
                <a:cxn ang="0">
                  <a:pos x="720" y="1610"/>
                </a:cxn>
                <a:cxn ang="0">
                  <a:pos x="42" y="1270"/>
                </a:cxn>
                <a:cxn ang="0">
                  <a:pos x="56" y="898"/>
                </a:cxn>
                <a:cxn ang="0">
                  <a:pos x="37" y="849"/>
                </a:cxn>
                <a:cxn ang="0">
                  <a:pos x="23" y="800"/>
                </a:cxn>
                <a:cxn ang="0">
                  <a:pos x="13" y="751"/>
                </a:cxn>
                <a:cxn ang="0">
                  <a:pos x="6" y="702"/>
                </a:cxn>
                <a:cxn ang="0">
                  <a:pos x="1" y="654"/>
                </a:cxn>
                <a:cxn ang="0">
                  <a:pos x="0" y="609"/>
                </a:cxn>
                <a:cxn ang="0">
                  <a:pos x="4" y="520"/>
                </a:cxn>
                <a:cxn ang="0">
                  <a:pos x="16" y="440"/>
                </a:cxn>
                <a:cxn ang="0">
                  <a:pos x="32" y="373"/>
                </a:cxn>
                <a:cxn ang="0">
                  <a:pos x="51" y="318"/>
                </a:cxn>
                <a:cxn ang="0">
                  <a:pos x="70" y="279"/>
                </a:cxn>
                <a:cxn ang="0">
                  <a:pos x="90" y="244"/>
                </a:cxn>
                <a:cxn ang="0">
                  <a:pos x="114" y="196"/>
                </a:cxn>
                <a:cxn ang="0">
                  <a:pos x="139" y="139"/>
                </a:cxn>
                <a:cxn ang="0">
                  <a:pos x="162" y="75"/>
                </a:cxn>
                <a:cxn ang="0">
                  <a:pos x="872" y="11"/>
                </a:cxn>
                <a:cxn ang="0">
                  <a:pos x="885" y="91"/>
                </a:cxn>
                <a:cxn ang="0">
                  <a:pos x="907" y="233"/>
                </a:cxn>
                <a:cxn ang="0">
                  <a:pos x="940" y="412"/>
                </a:cxn>
                <a:cxn ang="0">
                  <a:pos x="979" y="612"/>
                </a:cxn>
                <a:cxn ang="0">
                  <a:pos x="1022" y="810"/>
                </a:cxn>
                <a:cxn ang="0">
                  <a:pos x="1056" y="945"/>
                </a:cxn>
                <a:cxn ang="0">
                  <a:pos x="1079" y="1023"/>
                </a:cxn>
                <a:cxn ang="0">
                  <a:pos x="1104" y="1090"/>
                </a:cxn>
                <a:cxn ang="0">
                  <a:pos x="1127" y="1141"/>
                </a:cxn>
                <a:cxn ang="0">
                  <a:pos x="1430" y="1855"/>
                </a:cxn>
                <a:cxn ang="0">
                  <a:pos x="1284" y="1878"/>
                </a:cxn>
                <a:cxn ang="0">
                  <a:pos x="1161" y="1902"/>
                </a:cxn>
                <a:cxn ang="0">
                  <a:pos x="1069" y="1923"/>
                </a:cxn>
                <a:cxn ang="0">
                  <a:pos x="1036" y="1932"/>
                </a:cxn>
                <a:cxn ang="0">
                  <a:pos x="1015" y="1941"/>
                </a:cxn>
                <a:cxn ang="0">
                  <a:pos x="993" y="1954"/>
                </a:cxn>
                <a:cxn ang="0">
                  <a:pos x="974" y="1967"/>
                </a:cxn>
              </a:cxnLst>
              <a:rect l="0" t="0" r="r" b="b"/>
              <a:pathLst>
                <a:path w="1430" h="1967">
                  <a:moveTo>
                    <a:pt x="974" y="1967"/>
                  </a:moveTo>
                  <a:lnTo>
                    <a:pt x="720" y="1610"/>
                  </a:lnTo>
                  <a:lnTo>
                    <a:pt x="56" y="1596"/>
                  </a:lnTo>
                  <a:lnTo>
                    <a:pt x="42" y="1270"/>
                  </a:lnTo>
                  <a:lnTo>
                    <a:pt x="148" y="1132"/>
                  </a:lnTo>
                  <a:lnTo>
                    <a:pt x="56" y="898"/>
                  </a:lnTo>
                  <a:lnTo>
                    <a:pt x="46" y="874"/>
                  </a:lnTo>
                  <a:lnTo>
                    <a:pt x="37" y="849"/>
                  </a:lnTo>
                  <a:lnTo>
                    <a:pt x="30" y="825"/>
                  </a:lnTo>
                  <a:lnTo>
                    <a:pt x="23" y="800"/>
                  </a:lnTo>
                  <a:lnTo>
                    <a:pt x="17" y="776"/>
                  </a:lnTo>
                  <a:lnTo>
                    <a:pt x="13" y="751"/>
                  </a:lnTo>
                  <a:lnTo>
                    <a:pt x="8" y="727"/>
                  </a:lnTo>
                  <a:lnTo>
                    <a:pt x="6" y="702"/>
                  </a:lnTo>
                  <a:lnTo>
                    <a:pt x="3" y="679"/>
                  </a:lnTo>
                  <a:lnTo>
                    <a:pt x="1" y="654"/>
                  </a:lnTo>
                  <a:lnTo>
                    <a:pt x="0" y="631"/>
                  </a:lnTo>
                  <a:lnTo>
                    <a:pt x="0" y="609"/>
                  </a:lnTo>
                  <a:lnTo>
                    <a:pt x="1" y="563"/>
                  </a:lnTo>
                  <a:lnTo>
                    <a:pt x="4" y="520"/>
                  </a:lnTo>
                  <a:lnTo>
                    <a:pt x="9" y="479"/>
                  </a:lnTo>
                  <a:lnTo>
                    <a:pt x="16" y="440"/>
                  </a:lnTo>
                  <a:lnTo>
                    <a:pt x="24" y="404"/>
                  </a:lnTo>
                  <a:lnTo>
                    <a:pt x="32" y="373"/>
                  </a:lnTo>
                  <a:lnTo>
                    <a:pt x="42" y="344"/>
                  </a:lnTo>
                  <a:lnTo>
                    <a:pt x="51" y="318"/>
                  </a:lnTo>
                  <a:lnTo>
                    <a:pt x="60" y="297"/>
                  </a:lnTo>
                  <a:lnTo>
                    <a:pt x="70" y="279"/>
                  </a:lnTo>
                  <a:lnTo>
                    <a:pt x="79" y="264"/>
                  </a:lnTo>
                  <a:lnTo>
                    <a:pt x="90" y="244"/>
                  </a:lnTo>
                  <a:lnTo>
                    <a:pt x="101" y="222"/>
                  </a:lnTo>
                  <a:lnTo>
                    <a:pt x="114" y="196"/>
                  </a:lnTo>
                  <a:lnTo>
                    <a:pt x="126" y="169"/>
                  </a:lnTo>
                  <a:lnTo>
                    <a:pt x="139" y="139"/>
                  </a:lnTo>
                  <a:lnTo>
                    <a:pt x="150" y="108"/>
                  </a:lnTo>
                  <a:lnTo>
                    <a:pt x="162" y="75"/>
                  </a:lnTo>
                  <a:lnTo>
                    <a:pt x="871" y="0"/>
                  </a:lnTo>
                  <a:lnTo>
                    <a:pt x="872" y="11"/>
                  </a:lnTo>
                  <a:lnTo>
                    <a:pt x="877" y="42"/>
                  </a:lnTo>
                  <a:lnTo>
                    <a:pt x="885" y="91"/>
                  </a:lnTo>
                  <a:lnTo>
                    <a:pt x="896" y="155"/>
                  </a:lnTo>
                  <a:lnTo>
                    <a:pt x="907" y="233"/>
                  </a:lnTo>
                  <a:lnTo>
                    <a:pt x="923" y="319"/>
                  </a:lnTo>
                  <a:lnTo>
                    <a:pt x="940" y="412"/>
                  </a:lnTo>
                  <a:lnTo>
                    <a:pt x="959" y="512"/>
                  </a:lnTo>
                  <a:lnTo>
                    <a:pt x="979" y="612"/>
                  </a:lnTo>
                  <a:lnTo>
                    <a:pt x="1000" y="713"/>
                  </a:lnTo>
                  <a:lnTo>
                    <a:pt x="1022" y="810"/>
                  </a:lnTo>
                  <a:lnTo>
                    <a:pt x="1044" y="902"/>
                  </a:lnTo>
                  <a:lnTo>
                    <a:pt x="1056" y="945"/>
                  </a:lnTo>
                  <a:lnTo>
                    <a:pt x="1067" y="985"/>
                  </a:lnTo>
                  <a:lnTo>
                    <a:pt x="1079" y="1023"/>
                  </a:lnTo>
                  <a:lnTo>
                    <a:pt x="1092" y="1058"/>
                  </a:lnTo>
                  <a:lnTo>
                    <a:pt x="1104" y="1090"/>
                  </a:lnTo>
                  <a:lnTo>
                    <a:pt x="1115" y="1118"/>
                  </a:lnTo>
                  <a:lnTo>
                    <a:pt x="1127" y="1141"/>
                  </a:lnTo>
                  <a:lnTo>
                    <a:pt x="1139" y="1161"/>
                  </a:lnTo>
                  <a:lnTo>
                    <a:pt x="1430" y="1855"/>
                  </a:lnTo>
                  <a:lnTo>
                    <a:pt x="1354" y="1867"/>
                  </a:lnTo>
                  <a:lnTo>
                    <a:pt x="1284" y="1878"/>
                  </a:lnTo>
                  <a:lnTo>
                    <a:pt x="1218" y="1890"/>
                  </a:lnTo>
                  <a:lnTo>
                    <a:pt x="1161" y="1902"/>
                  </a:lnTo>
                  <a:lnTo>
                    <a:pt x="1111" y="1912"/>
                  </a:lnTo>
                  <a:lnTo>
                    <a:pt x="1069" y="1923"/>
                  </a:lnTo>
                  <a:lnTo>
                    <a:pt x="1051" y="1927"/>
                  </a:lnTo>
                  <a:lnTo>
                    <a:pt x="1036" y="1932"/>
                  </a:lnTo>
                  <a:lnTo>
                    <a:pt x="1024" y="1937"/>
                  </a:lnTo>
                  <a:lnTo>
                    <a:pt x="1015" y="1941"/>
                  </a:lnTo>
                  <a:lnTo>
                    <a:pt x="1003" y="1947"/>
                  </a:lnTo>
                  <a:lnTo>
                    <a:pt x="993" y="1954"/>
                  </a:lnTo>
                  <a:lnTo>
                    <a:pt x="983" y="1961"/>
                  </a:lnTo>
                  <a:lnTo>
                    <a:pt x="974" y="1967"/>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61" name="Freeform 121"/>
            <p:cNvSpPr>
              <a:spLocks/>
            </p:cNvSpPr>
            <p:nvPr/>
          </p:nvSpPr>
          <p:spPr bwMode="auto">
            <a:xfrm>
              <a:off x="3510" y="1550"/>
              <a:ext cx="334" cy="387"/>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62" name="Freeform 122"/>
            <p:cNvSpPr>
              <a:spLocks/>
            </p:cNvSpPr>
            <p:nvPr/>
          </p:nvSpPr>
          <p:spPr bwMode="auto">
            <a:xfrm>
              <a:off x="3510" y="1550"/>
              <a:ext cx="334" cy="387"/>
            </a:xfrm>
            <a:custGeom>
              <a:avLst/>
              <a:gdLst/>
              <a:ahLst/>
              <a:cxnLst>
                <a:cxn ang="0">
                  <a:pos x="1" y="97"/>
                </a:cxn>
                <a:cxn ang="0">
                  <a:pos x="14" y="177"/>
                </a:cxn>
                <a:cxn ang="0">
                  <a:pos x="36" y="319"/>
                </a:cxn>
                <a:cxn ang="0">
                  <a:pos x="67" y="498"/>
                </a:cxn>
                <a:cxn ang="0">
                  <a:pos x="106" y="698"/>
                </a:cxn>
                <a:cxn ang="0">
                  <a:pos x="148" y="896"/>
                </a:cxn>
                <a:cxn ang="0">
                  <a:pos x="183" y="1031"/>
                </a:cxn>
                <a:cxn ang="0">
                  <a:pos x="206" y="1109"/>
                </a:cxn>
                <a:cxn ang="0">
                  <a:pos x="230" y="1176"/>
                </a:cxn>
                <a:cxn ang="0">
                  <a:pos x="253" y="1227"/>
                </a:cxn>
                <a:cxn ang="0">
                  <a:pos x="556" y="1941"/>
                </a:cxn>
                <a:cxn ang="0">
                  <a:pos x="622" y="1932"/>
                </a:cxn>
                <a:cxn ang="0">
                  <a:pos x="691" y="1922"/>
                </a:cxn>
                <a:cxn ang="0">
                  <a:pos x="762" y="1914"/>
                </a:cxn>
                <a:cxn ang="0">
                  <a:pos x="835" y="1906"/>
                </a:cxn>
                <a:cxn ang="0">
                  <a:pos x="838" y="1886"/>
                </a:cxn>
                <a:cxn ang="0">
                  <a:pos x="838" y="1865"/>
                </a:cxn>
                <a:cxn ang="0">
                  <a:pos x="835" y="1820"/>
                </a:cxn>
                <a:cxn ang="0">
                  <a:pos x="823" y="1772"/>
                </a:cxn>
                <a:cxn ang="0">
                  <a:pos x="806" y="1724"/>
                </a:cxn>
                <a:cxn ang="0">
                  <a:pos x="784" y="1679"/>
                </a:cxn>
                <a:cxn ang="0">
                  <a:pos x="760" y="1640"/>
                </a:cxn>
                <a:cxn ang="0">
                  <a:pos x="735" y="1608"/>
                </a:cxn>
                <a:cxn ang="0">
                  <a:pos x="711" y="1587"/>
                </a:cxn>
                <a:cxn ang="0">
                  <a:pos x="1657" y="1482"/>
                </a:cxn>
                <a:cxn ang="0">
                  <a:pos x="1634" y="1456"/>
                </a:cxn>
                <a:cxn ang="0">
                  <a:pos x="1612" y="1427"/>
                </a:cxn>
                <a:cxn ang="0">
                  <a:pos x="1593" y="1396"/>
                </a:cxn>
                <a:cxn ang="0">
                  <a:pos x="1566" y="1345"/>
                </a:cxn>
                <a:cxn ang="0">
                  <a:pos x="1539" y="1276"/>
                </a:cxn>
                <a:cxn ang="0">
                  <a:pos x="1518" y="1209"/>
                </a:cxn>
                <a:cxn ang="0">
                  <a:pos x="1505" y="1147"/>
                </a:cxn>
                <a:cxn ang="0">
                  <a:pos x="1498" y="1095"/>
                </a:cxn>
                <a:cxn ang="0">
                  <a:pos x="1498" y="1059"/>
                </a:cxn>
                <a:cxn ang="0">
                  <a:pos x="1499" y="1040"/>
                </a:cxn>
                <a:cxn ang="0">
                  <a:pos x="1485" y="1011"/>
                </a:cxn>
                <a:cxn ang="0">
                  <a:pos x="1436" y="933"/>
                </a:cxn>
                <a:cxn ang="0">
                  <a:pos x="1334" y="783"/>
                </a:cxn>
                <a:cxn ang="0">
                  <a:pos x="1203" y="601"/>
                </a:cxn>
                <a:cxn ang="0">
                  <a:pos x="1062" y="411"/>
                </a:cxn>
                <a:cxn ang="0">
                  <a:pos x="931" y="233"/>
                </a:cxn>
                <a:cxn ang="0">
                  <a:pos x="824" y="92"/>
                </a:cxn>
                <a:cxn ang="0">
                  <a:pos x="762" y="11"/>
                </a:cxn>
                <a:cxn ang="0">
                  <a:pos x="0" y="86"/>
                </a:cxn>
              </a:cxnLst>
              <a:rect l="0" t="0" r="r" b="b"/>
              <a:pathLst>
                <a:path w="1670" h="1941">
                  <a:moveTo>
                    <a:pt x="0" y="86"/>
                  </a:moveTo>
                  <a:lnTo>
                    <a:pt x="1" y="97"/>
                  </a:lnTo>
                  <a:lnTo>
                    <a:pt x="5" y="128"/>
                  </a:lnTo>
                  <a:lnTo>
                    <a:pt x="14" y="177"/>
                  </a:lnTo>
                  <a:lnTo>
                    <a:pt x="24" y="241"/>
                  </a:lnTo>
                  <a:lnTo>
                    <a:pt x="36" y="319"/>
                  </a:lnTo>
                  <a:lnTo>
                    <a:pt x="51" y="405"/>
                  </a:lnTo>
                  <a:lnTo>
                    <a:pt x="67" y="498"/>
                  </a:lnTo>
                  <a:lnTo>
                    <a:pt x="86" y="598"/>
                  </a:lnTo>
                  <a:lnTo>
                    <a:pt x="106" y="698"/>
                  </a:lnTo>
                  <a:lnTo>
                    <a:pt x="127" y="799"/>
                  </a:lnTo>
                  <a:lnTo>
                    <a:pt x="148" y="896"/>
                  </a:lnTo>
                  <a:lnTo>
                    <a:pt x="171" y="988"/>
                  </a:lnTo>
                  <a:lnTo>
                    <a:pt x="183" y="1031"/>
                  </a:lnTo>
                  <a:lnTo>
                    <a:pt x="195" y="1071"/>
                  </a:lnTo>
                  <a:lnTo>
                    <a:pt x="206" y="1109"/>
                  </a:lnTo>
                  <a:lnTo>
                    <a:pt x="218" y="1144"/>
                  </a:lnTo>
                  <a:lnTo>
                    <a:pt x="230" y="1176"/>
                  </a:lnTo>
                  <a:lnTo>
                    <a:pt x="241" y="1204"/>
                  </a:lnTo>
                  <a:lnTo>
                    <a:pt x="253" y="1227"/>
                  </a:lnTo>
                  <a:lnTo>
                    <a:pt x="265" y="1247"/>
                  </a:lnTo>
                  <a:lnTo>
                    <a:pt x="556" y="1941"/>
                  </a:lnTo>
                  <a:lnTo>
                    <a:pt x="588" y="1936"/>
                  </a:lnTo>
                  <a:lnTo>
                    <a:pt x="622" y="1932"/>
                  </a:lnTo>
                  <a:lnTo>
                    <a:pt x="656" y="1927"/>
                  </a:lnTo>
                  <a:lnTo>
                    <a:pt x="691" y="1922"/>
                  </a:lnTo>
                  <a:lnTo>
                    <a:pt x="726" y="1918"/>
                  </a:lnTo>
                  <a:lnTo>
                    <a:pt x="762" y="1914"/>
                  </a:lnTo>
                  <a:lnTo>
                    <a:pt x="799" y="1909"/>
                  </a:lnTo>
                  <a:lnTo>
                    <a:pt x="835" y="1906"/>
                  </a:lnTo>
                  <a:lnTo>
                    <a:pt x="837" y="1897"/>
                  </a:lnTo>
                  <a:lnTo>
                    <a:pt x="838" y="1886"/>
                  </a:lnTo>
                  <a:lnTo>
                    <a:pt x="838" y="1876"/>
                  </a:lnTo>
                  <a:lnTo>
                    <a:pt x="838" y="1865"/>
                  </a:lnTo>
                  <a:lnTo>
                    <a:pt x="837" y="1843"/>
                  </a:lnTo>
                  <a:lnTo>
                    <a:pt x="835" y="1820"/>
                  </a:lnTo>
                  <a:lnTo>
                    <a:pt x="829" y="1796"/>
                  </a:lnTo>
                  <a:lnTo>
                    <a:pt x="823" y="1772"/>
                  </a:lnTo>
                  <a:lnTo>
                    <a:pt x="815" y="1747"/>
                  </a:lnTo>
                  <a:lnTo>
                    <a:pt x="806" y="1724"/>
                  </a:lnTo>
                  <a:lnTo>
                    <a:pt x="795" y="1700"/>
                  </a:lnTo>
                  <a:lnTo>
                    <a:pt x="784" y="1679"/>
                  </a:lnTo>
                  <a:lnTo>
                    <a:pt x="773" y="1658"/>
                  </a:lnTo>
                  <a:lnTo>
                    <a:pt x="760" y="1640"/>
                  </a:lnTo>
                  <a:lnTo>
                    <a:pt x="748" y="1622"/>
                  </a:lnTo>
                  <a:lnTo>
                    <a:pt x="735" y="1608"/>
                  </a:lnTo>
                  <a:lnTo>
                    <a:pt x="723" y="1595"/>
                  </a:lnTo>
                  <a:lnTo>
                    <a:pt x="711" y="1587"/>
                  </a:lnTo>
                  <a:lnTo>
                    <a:pt x="1670" y="1495"/>
                  </a:lnTo>
                  <a:lnTo>
                    <a:pt x="1657" y="1482"/>
                  </a:lnTo>
                  <a:lnTo>
                    <a:pt x="1645" y="1469"/>
                  </a:lnTo>
                  <a:lnTo>
                    <a:pt x="1634" y="1456"/>
                  </a:lnTo>
                  <a:lnTo>
                    <a:pt x="1622" y="1442"/>
                  </a:lnTo>
                  <a:lnTo>
                    <a:pt x="1612" y="1427"/>
                  </a:lnTo>
                  <a:lnTo>
                    <a:pt x="1602" y="1411"/>
                  </a:lnTo>
                  <a:lnTo>
                    <a:pt x="1593" y="1396"/>
                  </a:lnTo>
                  <a:lnTo>
                    <a:pt x="1583" y="1379"/>
                  </a:lnTo>
                  <a:lnTo>
                    <a:pt x="1566" y="1345"/>
                  </a:lnTo>
                  <a:lnTo>
                    <a:pt x="1552" y="1311"/>
                  </a:lnTo>
                  <a:lnTo>
                    <a:pt x="1539" y="1276"/>
                  </a:lnTo>
                  <a:lnTo>
                    <a:pt x="1527" y="1242"/>
                  </a:lnTo>
                  <a:lnTo>
                    <a:pt x="1518" y="1209"/>
                  </a:lnTo>
                  <a:lnTo>
                    <a:pt x="1511" y="1177"/>
                  </a:lnTo>
                  <a:lnTo>
                    <a:pt x="1505" y="1147"/>
                  </a:lnTo>
                  <a:lnTo>
                    <a:pt x="1502" y="1120"/>
                  </a:lnTo>
                  <a:lnTo>
                    <a:pt x="1498" y="1095"/>
                  </a:lnTo>
                  <a:lnTo>
                    <a:pt x="1498" y="1075"/>
                  </a:lnTo>
                  <a:lnTo>
                    <a:pt x="1498" y="1059"/>
                  </a:lnTo>
                  <a:lnTo>
                    <a:pt x="1501" y="1049"/>
                  </a:lnTo>
                  <a:lnTo>
                    <a:pt x="1499" y="1040"/>
                  </a:lnTo>
                  <a:lnTo>
                    <a:pt x="1495" y="1029"/>
                  </a:lnTo>
                  <a:lnTo>
                    <a:pt x="1485" y="1011"/>
                  </a:lnTo>
                  <a:lnTo>
                    <a:pt x="1473" y="989"/>
                  </a:lnTo>
                  <a:lnTo>
                    <a:pt x="1436" y="933"/>
                  </a:lnTo>
                  <a:lnTo>
                    <a:pt x="1390" y="864"/>
                  </a:lnTo>
                  <a:lnTo>
                    <a:pt x="1334" y="783"/>
                  </a:lnTo>
                  <a:lnTo>
                    <a:pt x="1270" y="695"/>
                  </a:lnTo>
                  <a:lnTo>
                    <a:pt x="1203" y="601"/>
                  </a:lnTo>
                  <a:lnTo>
                    <a:pt x="1133" y="505"/>
                  </a:lnTo>
                  <a:lnTo>
                    <a:pt x="1062" y="411"/>
                  </a:lnTo>
                  <a:lnTo>
                    <a:pt x="994" y="319"/>
                  </a:lnTo>
                  <a:lnTo>
                    <a:pt x="931" y="233"/>
                  </a:lnTo>
                  <a:lnTo>
                    <a:pt x="873" y="156"/>
                  </a:lnTo>
                  <a:lnTo>
                    <a:pt x="824" y="92"/>
                  </a:lnTo>
                  <a:lnTo>
                    <a:pt x="787" y="43"/>
                  </a:lnTo>
                  <a:lnTo>
                    <a:pt x="762" y="11"/>
                  </a:lnTo>
                  <a:lnTo>
                    <a:pt x="754" y="0"/>
                  </a:lnTo>
                  <a:lnTo>
                    <a:pt x="0" y="8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63" name="Freeform 123"/>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64" name="Freeform 124"/>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65" name="Freeform 125"/>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66" name="Freeform 126"/>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67" name="Freeform 127"/>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68" name="Freeform 128"/>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69" name="Freeform 129"/>
            <p:cNvSpPr>
              <a:spLocks/>
            </p:cNvSpPr>
            <p:nvPr/>
          </p:nvSpPr>
          <p:spPr bwMode="auto">
            <a:xfrm>
              <a:off x="3988" y="965"/>
              <a:ext cx="97"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70" name="Freeform 130"/>
            <p:cNvSpPr>
              <a:spLocks/>
            </p:cNvSpPr>
            <p:nvPr/>
          </p:nvSpPr>
          <p:spPr bwMode="auto">
            <a:xfrm>
              <a:off x="3988" y="965"/>
              <a:ext cx="97" cy="95"/>
            </a:xfrm>
            <a:custGeom>
              <a:avLst/>
              <a:gdLst/>
              <a:ahLst/>
              <a:cxnLst>
                <a:cxn ang="0">
                  <a:pos x="369" y="479"/>
                </a:cxn>
                <a:cxn ang="0">
                  <a:pos x="0" y="58"/>
                </a:cxn>
                <a:cxn ang="0">
                  <a:pos x="40" y="54"/>
                </a:cxn>
                <a:cxn ang="0">
                  <a:pos x="79" y="48"/>
                </a:cxn>
                <a:cxn ang="0">
                  <a:pos x="114" y="42"/>
                </a:cxn>
                <a:cxn ang="0">
                  <a:pos x="149" y="35"/>
                </a:cxn>
                <a:cxn ang="0">
                  <a:pos x="181" y="27"/>
                </a:cxn>
                <a:cxn ang="0">
                  <a:pos x="213" y="19"/>
                </a:cxn>
                <a:cxn ang="0">
                  <a:pos x="243" y="9"/>
                </a:cxn>
                <a:cxn ang="0">
                  <a:pos x="274" y="0"/>
                </a:cxn>
                <a:cxn ang="0">
                  <a:pos x="332" y="70"/>
                </a:cxn>
                <a:cxn ang="0">
                  <a:pos x="329" y="74"/>
                </a:cxn>
                <a:cxn ang="0">
                  <a:pos x="320" y="84"/>
                </a:cxn>
                <a:cxn ang="0">
                  <a:pos x="317" y="91"/>
                </a:cxn>
                <a:cxn ang="0">
                  <a:pos x="312" y="99"/>
                </a:cxn>
                <a:cxn ang="0">
                  <a:pos x="309" y="109"/>
                </a:cxn>
                <a:cxn ang="0">
                  <a:pos x="305" y="118"/>
                </a:cxn>
                <a:cxn ang="0">
                  <a:pos x="304" y="128"/>
                </a:cxn>
                <a:cxn ang="0">
                  <a:pos x="304" y="139"/>
                </a:cxn>
                <a:cxn ang="0">
                  <a:pos x="305" y="145"/>
                </a:cxn>
                <a:cxn ang="0">
                  <a:pos x="306" y="150"/>
                </a:cxn>
                <a:cxn ang="0">
                  <a:pos x="309" y="155"/>
                </a:cxn>
                <a:cxn ang="0">
                  <a:pos x="311" y="161"/>
                </a:cxn>
                <a:cxn ang="0">
                  <a:pos x="315" y="166"/>
                </a:cxn>
                <a:cxn ang="0">
                  <a:pos x="319" y="172"/>
                </a:cxn>
                <a:cxn ang="0">
                  <a:pos x="324" y="176"/>
                </a:cxn>
                <a:cxn ang="0">
                  <a:pos x="330" y="181"/>
                </a:cxn>
                <a:cxn ang="0">
                  <a:pos x="337" y="186"/>
                </a:cxn>
                <a:cxn ang="0">
                  <a:pos x="345" y="190"/>
                </a:cxn>
                <a:cxn ang="0">
                  <a:pos x="353" y="195"/>
                </a:cxn>
                <a:cxn ang="0">
                  <a:pos x="364" y="200"/>
                </a:cxn>
                <a:cxn ang="0">
                  <a:pos x="372" y="204"/>
                </a:cxn>
                <a:cxn ang="0">
                  <a:pos x="380" y="211"/>
                </a:cxn>
                <a:cxn ang="0">
                  <a:pos x="390" y="222"/>
                </a:cxn>
                <a:cxn ang="0">
                  <a:pos x="402" y="234"/>
                </a:cxn>
                <a:cxn ang="0">
                  <a:pos x="413" y="249"/>
                </a:cxn>
                <a:cxn ang="0">
                  <a:pos x="424" y="264"/>
                </a:cxn>
                <a:cxn ang="0">
                  <a:pos x="436" y="281"/>
                </a:cxn>
                <a:cxn ang="0">
                  <a:pos x="447" y="299"/>
                </a:cxn>
                <a:cxn ang="0">
                  <a:pos x="457" y="318"/>
                </a:cxn>
                <a:cxn ang="0">
                  <a:pos x="466" y="336"/>
                </a:cxn>
                <a:cxn ang="0">
                  <a:pos x="473" y="355"/>
                </a:cxn>
                <a:cxn ang="0">
                  <a:pos x="479" y="374"/>
                </a:cxn>
                <a:cxn ang="0">
                  <a:pos x="483" y="392"/>
                </a:cxn>
                <a:cxn ang="0">
                  <a:pos x="484" y="409"/>
                </a:cxn>
                <a:cxn ang="0">
                  <a:pos x="484" y="417"/>
                </a:cxn>
                <a:cxn ang="0">
                  <a:pos x="483" y="424"/>
                </a:cxn>
                <a:cxn ang="0">
                  <a:pos x="482" y="431"/>
                </a:cxn>
                <a:cxn ang="0">
                  <a:pos x="478" y="438"/>
                </a:cxn>
                <a:cxn ang="0">
                  <a:pos x="369" y="479"/>
                </a:cxn>
              </a:cxnLst>
              <a:rect l="0" t="0" r="r" b="b"/>
              <a:pathLst>
                <a:path w="484" h="479">
                  <a:moveTo>
                    <a:pt x="369" y="479"/>
                  </a:moveTo>
                  <a:lnTo>
                    <a:pt x="0" y="58"/>
                  </a:lnTo>
                  <a:lnTo>
                    <a:pt x="40" y="54"/>
                  </a:lnTo>
                  <a:lnTo>
                    <a:pt x="79" y="48"/>
                  </a:lnTo>
                  <a:lnTo>
                    <a:pt x="114" y="42"/>
                  </a:lnTo>
                  <a:lnTo>
                    <a:pt x="149" y="35"/>
                  </a:lnTo>
                  <a:lnTo>
                    <a:pt x="181" y="27"/>
                  </a:lnTo>
                  <a:lnTo>
                    <a:pt x="213" y="19"/>
                  </a:lnTo>
                  <a:lnTo>
                    <a:pt x="243" y="9"/>
                  </a:lnTo>
                  <a:lnTo>
                    <a:pt x="274" y="0"/>
                  </a:lnTo>
                  <a:lnTo>
                    <a:pt x="332" y="70"/>
                  </a:lnTo>
                  <a:lnTo>
                    <a:pt x="329" y="74"/>
                  </a:lnTo>
                  <a:lnTo>
                    <a:pt x="320" y="84"/>
                  </a:lnTo>
                  <a:lnTo>
                    <a:pt x="317" y="91"/>
                  </a:lnTo>
                  <a:lnTo>
                    <a:pt x="312" y="99"/>
                  </a:lnTo>
                  <a:lnTo>
                    <a:pt x="309" y="109"/>
                  </a:lnTo>
                  <a:lnTo>
                    <a:pt x="305" y="118"/>
                  </a:lnTo>
                  <a:lnTo>
                    <a:pt x="304" y="128"/>
                  </a:lnTo>
                  <a:lnTo>
                    <a:pt x="304" y="139"/>
                  </a:lnTo>
                  <a:lnTo>
                    <a:pt x="305" y="145"/>
                  </a:lnTo>
                  <a:lnTo>
                    <a:pt x="306" y="150"/>
                  </a:lnTo>
                  <a:lnTo>
                    <a:pt x="309" y="155"/>
                  </a:lnTo>
                  <a:lnTo>
                    <a:pt x="311" y="161"/>
                  </a:lnTo>
                  <a:lnTo>
                    <a:pt x="315" y="166"/>
                  </a:lnTo>
                  <a:lnTo>
                    <a:pt x="319" y="172"/>
                  </a:lnTo>
                  <a:lnTo>
                    <a:pt x="324" y="176"/>
                  </a:lnTo>
                  <a:lnTo>
                    <a:pt x="330" y="181"/>
                  </a:lnTo>
                  <a:lnTo>
                    <a:pt x="337" y="186"/>
                  </a:lnTo>
                  <a:lnTo>
                    <a:pt x="345" y="190"/>
                  </a:lnTo>
                  <a:lnTo>
                    <a:pt x="353" y="195"/>
                  </a:lnTo>
                  <a:lnTo>
                    <a:pt x="364" y="200"/>
                  </a:lnTo>
                  <a:lnTo>
                    <a:pt x="372" y="204"/>
                  </a:lnTo>
                  <a:lnTo>
                    <a:pt x="380" y="211"/>
                  </a:lnTo>
                  <a:lnTo>
                    <a:pt x="390" y="222"/>
                  </a:lnTo>
                  <a:lnTo>
                    <a:pt x="402" y="234"/>
                  </a:lnTo>
                  <a:lnTo>
                    <a:pt x="413" y="249"/>
                  </a:lnTo>
                  <a:lnTo>
                    <a:pt x="424" y="264"/>
                  </a:lnTo>
                  <a:lnTo>
                    <a:pt x="436" y="281"/>
                  </a:lnTo>
                  <a:lnTo>
                    <a:pt x="447" y="299"/>
                  </a:lnTo>
                  <a:lnTo>
                    <a:pt x="457" y="318"/>
                  </a:lnTo>
                  <a:lnTo>
                    <a:pt x="466" y="336"/>
                  </a:lnTo>
                  <a:lnTo>
                    <a:pt x="473" y="355"/>
                  </a:lnTo>
                  <a:lnTo>
                    <a:pt x="479" y="374"/>
                  </a:lnTo>
                  <a:lnTo>
                    <a:pt x="483" y="392"/>
                  </a:lnTo>
                  <a:lnTo>
                    <a:pt x="484" y="409"/>
                  </a:lnTo>
                  <a:lnTo>
                    <a:pt x="484" y="417"/>
                  </a:lnTo>
                  <a:lnTo>
                    <a:pt x="483" y="424"/>
                  </a:lnTo>
                  <a:lnTo>
                    <a:pt x="482" y="431"/>
                  </a:lnTo>
                  <a:lnTo>
                    <a:pt x="478" y="438"/>
                  </a:lnTo>
                  <a:lnTo>
                    <a:pt x="369" y="47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71" name="Freeform 131"/>
            <p:cNvSpPr>
              <a:spLocks/>
            </p:cNvSpPr>
            <p:nvPr/>
          </p:nvSpPr>
          <p:spPr bwMode="auto">
            <a:xfrm>
              <a:off x="4042" y="949"/>
              <a:ext cx="109"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72" name="Freeform 132"/>
            <p:cNvSpPr>
              <a:spLocks/>
            </p:cNvSpPr>
            <p:nvPr/>
          </p:nvSpPr>
          <p:spPr bwMode="auto">
            <a:xfrm>
              <a:off x="4042" y="949"/>
              <a:ext cx="109" cy="101"/>
            </a:xfrm>
            <a:custGeom>
              <a:avLst/>
              <a:gdLst/>
              <a:ahLst/>
              <a:cxnLst>
                <a:cxn ang="0">
                  <a:pos x="204" y="509"/>
                </a:cxn>
                <a:cxn ang="0">
                  <a:pos x="208" y="502"/>
                </a:cxn>
                <a:cxn ang="0">
                  <a:pos x="209" y="495"/>
                </a:cxn>
                <a:cxn ang="0">
                  <a:pos x="210" y="488"/>
                </a:cxn>
                <a:cxn ang="0">
                  <a:pos x="210" y="480"/>
                </a:cxn>
                <a:cxn ang="0">
                  <a:pos x="209" y="463"/>
                </a:cxn>
                <a:cxn ang="0">
                  <a:pos x="205" y="445"/>
                </a:cxn>
                <a:cxn ang="0">
                  <a:pos x="199" y="426"/>
                </a:cxn>
                <a:cxn ang="0">
                  <a:pos x="192" y="407"/>
                </a:cxn>
                <a:cxn ang="0">
                  <a:pos x="183" y="389"/>
                </a:cxn>
                <a:cxn ang="0">
                  <a:pos x="173" y="370"/>
                </a:cxn>
                <a:cxn ang="0">
                  <a:pos x="162" y="352"/>
                </a:cxn>
                <a:cxn ang="0">
                  <a:pos x="150" y="335"/>
                </a:cxn>
                <a:cxn ang="0">
                  <a:pos x="139" y="320"/>
                </a:cxn>
                <a:cxn ang="0">
                  <a:pos x="128" y="305"/>
                </a:cxn>
                <a:cxn ang="0">
                  <a:pos x="116" y="293"/>
                </a:cxn>
                <a:cxn ang="0">
                  <a:pos x="106" y="282"/>
                </a:cxn>
                <a:cxn ang="0">
                  <a:pos x="98" y="275"/>
                </a:cxn>
                <a:cxn ang="0">
                  <a:pos x="90" y="271"/>
                </a:cxn>
                <a:cxn ang="0">
                  <a:pos x="79" y="266"/>
                </a:cxn>
                <a:cxn ang="0">
                  <a:pos x="71" y="261"/>
                </a:cxn>
                <a:cxn ang="0">
                  <a:pos x="63" y="257"/>
                </a:cxn>
                <a:cxn ang="0">
                  <a:pos x="56" y="252"/>
                </a:cxn>
                <a:cxn ang="0">
                  <a:pos x="50" y="247"/>
                </a:cxn>
                <a:cxn ang="0">
                  <a:pos x="45" y="243"/>
                </a:cxn>
                <a:cxn ang="0">
                  <a:pos x="41" y="237"/>
                </a:cxn>
                <a:cxn ang="0">
                  <a:pos x="37" y="232"/>
                </a:cxn>
                <a:cxn ang="0">
                  <a:pos x="35" y="226"/>
                </a:cxn>
                <a:cxn ang="0">
                  <a:pos x="32" y="221"/>
                </a:cxn>
                <a:cxn ang="0">
                  <a:pos x="31" y="216"/>
                </a:cxn>
                <a:cxn ang="0">
                  <a:pos x="30" y="210"/>
                </a:cxn>
                <a:cxn ang="0">
                  <a:pos x="30" y="199"/>
                </a:cxn>
                <a:cxn ang="0">
                  <a:pos x="31" y="189"/>
                </a:cxn>
                <a:cxn ang="0">
                  <a:pos x="35" y="180"/>
                </a:cxn>
                <a:cxn ang="0">
                  <a:pos x="38" y="170"/>
                </a:cxn>
                <a:cxn ang="0">
                  <a:pos x="43" y="162"/>
                </a:cxn>
                <a:cxn ang="0">
                  <a:pos x="46" y="155"/>
                </a:cxn>
                <a:cxn ang="0">
                  <a:pos x="55" y="145"/>
                </a:cxn>
                <a:cxn ang="0">
                  <a:pos x="58" y="141"/>
                </a:cxn>
                <a:cxn ang="0">
                  <a:pos x="0" y="71"/>
                </a:cxn>
                <a:cxn ang="0">
                  <a:pos x="4" y="69"/>
                </a:cxn>
                <a:cxn ang="0">
                  <a:pos x="17" y="59"/>
                </a:cxn>
                <a:cxn ang="0">
                  <a:pos x="25" y="50"/>
                </a:cxn>
                <a:cxn ang="0">
                  <a:pos x="36" y="37"/>
                </a:cxn>
                <a:cxn ang="0">
                  <a:pos x="46" y="21"/>
                </a:cxn>
                <a:cxn ang="0">
                  <a:pos x="58" y="0"/>
                </a:cxn>
                <a:cxn ang="0">
                  <a:pos x="544" y="351"/>
                </a:cxn>
                <a:cxn ang="0">
                  <a:pos x="204" y="509"/>
                </a:cxn>
              </a:cxnLst>
              <a:rect l="0" t="0" r="r" b="b"/>
              <a:pathLst>
                <a:path w="544" h="509">
                  <a:moveTo>
                    <a:pt x="204" y="509"/>
                  </a:moveTo>
                  <a:lnTo>
                    <a:pt x="208" y="502"/>
                  </a:lnTo>
                  <a:lnTo>
                    <a:pt x="209" y="495"/>
                  </a:lnTo>
                  <a:lnTo>
                    <a:pt x="210" y="488"/>
                  </a:lnTo>
                  <a:lnTo>
                    <a:pt x="210" y="480"/>
                  </a:lnTo>
                  <a:lnTo>
                    <a:pt x="209" y="463"/>
                  </a:lnTo>
                  <a:lnTo>
                    <a:pt x="205" y="445"/>
                  </a:lnTo>
                  <a:lnTo>
                    <a:pt x="199" y="426"/>
                  </a:lnTo>
                  <a:lnTo>
                    <a:pt x="192" y="407"/>
                  </a:lnTo>
                  <a:lnTo>
                    <a:pt x="183" y="389"/>
                  </a:lnTo>
                  <a:lnTo>
                    <a:pt x="173" y="370"/>
                  </a:lnTo>
                  <a:lnTo>
                    <a:pt x="162" y="352"/>
                  </a:lnTo>
                  <a:lnTo>
                    <a:pt x="150" y="335"/>
                  </a:lnTo>
                  <a:lnTo>
                    <a:pt x="139" y="320"/>
                  </a:lnTo>
                  <a:lnTo>
                    <a:pt x="128" y="305"/>
                  </a:lnTo>
                  <a:lnTo>
                    <a:pt x="116" y="293"/>
                  </a:lnTo>
                  <a:lnTo>
                    <a:pt x="106" y="282"/>
                  </a:lnTo>
                  <a:lnTo>
                    <a:pt x="98" y="275"/>
                  </a:lnTo>
                  <a:lnTo>
                    <a:pt x="90" y="271"/>
                  </a:lnTo>
                  <a:lnTo>
                    <a:pt x="79" y="266"/>
                  </a:lnTo>
                  <a:lnTo>
                    <a:pt x="71" y="261"/>
                  </a:lnTo>
                  <a:lnTo>
                    <a:pt x="63" y="257"/>
                  </a:lnTo>
                  <a:lnTo>
                    <a:pt x="56" y="252"/>
                  </a:lnTo>
                  <a:lnTo>
                    <a:pt x="50" y="247"/>
                  </a:lnTo>
                  <a:lnTo>
                    <a:pt x="45" y="243"/>
                  </a:lnTo>
                  <a:lnTo>
                    <a:pt x="41" y="237"/>
                  </a:lnTo>
                  <a:lnTo>
                    <a:pt x="37" y="232"/>
                  </a:lnTo>
                  <a:lnTo>
                    <a:pt x="35" y="226"/>
                  </a:lnTo>
                  <a:lnTo>
                    <a:pt x="32" y="221"/>
                  </a:lnTo>
                  <a:lnTo>
                    <a:pt x="31" y="216"/>
                  </a:lnTo>
                  <a:lnTo>
                    <a:pt x="30" y="210"/>
                  </a:lnTo>
                  <a:lnTo>
                    <a:pt x="30" y="199"/>
                  </a:lnTo>
                  <a:lnTo>
                    <a:pt x="31" y="189"/>
                  </a:lnTo>
                  <a:lnTo>
                    <a:pt x="35" y="180"/>
                  </a:lnTo>
                  <a:lnTo>
                    <a:pt x="38" y="170"/>
                  </a:lnTo>
                  <a:lnTo>
                    <a:pt x="43" y="162"/>
                  </a:lnTo>
                  <a:lnTo>
                    <a:pt x="46" y="155"/>
                  </a:lnTo>
                  <a:lnTo>
                    <a:pt x="55" y="145"/>
                  </a:lnTo>
                  <a:lnTo>
                    <a:pt x="58" y="141"/>
                  </a:lnTo>
                  <a:lnTo>
                    <a:pt x="0" y="71"/>
                  </a:lnTo>
                  <a:lnTo>
                    <a:pt x="4" y="69"/>
                  </a:lnTo>
                  <a:lnTo>
                    <a:pt x="17" y="59"/>
                  </a:lnTo>
                  <a:lnTo>
                    <a:pt x="25" y="50"/>
                  </a:lnTo>
                  <a:lnTo>
                    <a:pt x="36" y="37"/>
                  </a:lnTo>
                  <a:lnTo>
                    <a:pt x="46" y="21"/>
                  </a:lnTo>
                  <a:lnTo>
                    <a:pt x="58" y="0"/>
                  </a:lnTo>
                  <a:lnTo>
                    <a:pt x="544" y="351"/>
                  </a:lnTo>
                  <a:lnTo>
                    <a:pt x="204" y="50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73" name="Freeform 133"/>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74" name="Freeform 134"/>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75" name="Freeform 135"/>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76" name="Freeform 136"/>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77" name="Freeform 137"/>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78" name="Freeform 138"/>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79" name="Freeform 139"/>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80" name="Freeform 140"/>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81" name="Freeform 141"/>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82" name="Freeform 142"/>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83" name="Freeform 143"/>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84" name="Freeform 144"/>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85" name="Freeform 145"/>
            <p:cNvSpPr>
              <a:spLocks/>
            </p:cNvSpPr>
            <p:nvPr/>
          </p:nvSpPr>
          <p:spPr bwMode="auto">
            <a:xfrm>
              <a:off x="3056" y="1513"/>
              <a:ext cx="320" cy="239"/>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86" name="Freeform 146"/>
            <p:cNvSpPr>
              <a:spLocks/>
            </p:cNvSpPr>
            <p:nvPr/>
          </p:nvSpPr>
          <p:spPr bwMode="auto">
            <a:xfrm>
              <a:off x="3056" y="1513"/>
              <a:ext cx="320" cy="239"/>
            </a:xfrm>
            <a:custGeom>
              <a:avLst/>
              <a:gdLst/>
              <a:ahLst/>
              <a:cxnLst>
                <a:cxn ang="0">
                  <a:pos x="424" y="1200"/>
                </a:cxn>
                <a:cxn ang="0">
                  <a:pos x="415" y="1192"/>
                </a:cxn>
                <a:cxn ang="0">
                  <a:pos x="404" y="1184"/>
                </a:cxn>
                <a:cxn ang="0">
                  <a:pos x="391" y="1176"/>
                </a:cxn>
                <a:cxn ang="0">
                  <a:pos x="377" y="1167"/>
                </a:cxn>
                <a:cxn ang="0">
                  <a:pos x="345" y="1147"/>
                </a:cxn>
                <a:cxn ang="0">
                  <a:pos x="306" y="1126"/>
                </a:cxn>
                <a:cxn ang="0">
                  <a:pos x="263" y="1103"/>
                </a:cxn>
                <a:cxn ang="0">
                  <a:pos x="216" y="1081"/>
                </a:cxn>
                <a:cxn ang="0">
                  <a:pos x="166" y="1059"/>
                </a:cxn>
                <a:cxn ang="0">
                  <a:pos x="112" y="1036"/>
                </a:cxn>
                <a:cxn ang="0">
                  <a:pos x="106" y="308"/>
                </a:cxn>
                <a:cxn ang="0">
                  <a:pos x="0" y="55"/>
                </a:cxn>
                <a:cxn ang="0">
                  <a:pos x="1466" y="0"/>
                </a:cxn>
                <a:cxn ang="0">
                  <a:pos x="1458" y="83"/>
                </a:cxn>
                <a:cxn ang="0">
                  <a:pos x="1596" y="69"/>
                </a:cxn>
                <a:cxn ang="0">
                  <a:pos x="1598" y="85"/>
                </a:cxn>
                <a:cxn ang="0">
                  <a:pos x="1600" y="101"/>
                </a:cxn>
                <a:cxn ang="0">
                  <a:pos x="1601" y="118"/>
                </a:cxn>
                <a:cxn ang="0">
                  <a:pos x="1601" y="135"/>
                </a:cxn>
                <a:cxn ang="0">
                  <a:pos x="1600" y="169"/>
                </a:cxn>
                <a:cxn ang="0">
                  <a:pos x="1597" y="204"/>
                </a:cxn>
                <a:cxn ang="0">
                  <a:pos x="1591" y="239"/>
                </a:cxn>
                <a:cxn ang="0">
                  <a:pos x="1584" y="274"/>
                </a:cxn>
                <a:cxn ang="0">
                  <a:pos x="1575" y="309"/>
                </a:cxn>
                <a:cxn ang="0">
                  <a:pos x="1564" y="343"/>
                </a:cxn>
                <a:cxn ang="0">
                  <a:pos x="1552" y="376"/>
                </a:cxn>
                <a:cxn ang="0">
                  <a:pos x="1541" y="407"/>
                </a:cxn>
                <a:cxn ang="0">
                  <a:pos x="1529" y="436"/>
                </a:cxn>
                <a:cxn ang="0">
                  <a:pos x="1516" y="465"/>
                </a:cxn>
                <a:cxn ang="0">
                  <a:pos x="1505" y="489"/>
                </a:cxn>
                <a:cxn ang="0">
                  <a:pos x="1493" y="511"/>
                </a:cxn>
                <a:cxn ang="0">
                  <a:pos x="1482" y="531"/>
                </a:cxn>
                <a:cxn ang="0">
                  <a:pos x="1472" y="546"/>
                </a:cxn>
                <a:cxn ang="0">
                  <a:pos x="1462" y="564"/>
                </a:cxn>
                <a:cxn ang="0">
                  <a:pos x="1453" y="585"/>
                </a:cxn>
                <a:cxn ang="0">
                  <a:pos x="1444" y="611"/>
                </a:cxn>
                <a:cxn ang="0">
                  <a:pos x="1434" y="640"/>
                </a:cxn>
                <a:cxn ang="0">
                  <a:pos x="1426" y="671"/>
                </a:cxn>
                <a:cxn ang="0">
                  <a:pos x="1418" y="707"/>
                </a:cxn>
                <a:cxn ang="0">
                  <a:pos x="1411" y="746"/>
                </a:cxn>
                <a:cxn ang="0">
                  <a:pos x="1406" y="787"/>
                </a:cxn>
                <a:cxn ang="0">
                  <a:pos x="1403" y="830"/>
                </a:cxn>
                <a:cxn ang="0">
                  <a:pos x="1402" y="876"/>
                </a:cxn>
                <a:cxn ang="0">
                  <a:pos x="1402" y="898"/>
                </a:cxn>
                <a:cxn ang="0">
                  <a:pos x="1403" y="921"/>
                </a:cxn>
                <a:cxn ang="0">
                  <a:pos x="1405" y="946"/>
                </a:cxn>
                <a:cxn ang="0">
                  <a:pos x="1408" y="969"/>
                </a:cxn>
                <a:cxn ang="0">
                  <a:pos x="1410" y="994"/>
                </a:cxn>
                <a:cxn ang="0">
                  <a:pos x="1415" y="1018"/>
                </a:cxn>
                <a:cxn ang="0">
                  <a:pos x="1419" y="1043"/>
                </a:cxn>
                <a:cxn ang="0">
                  <a:pos x="1425" y="1067"/>
                </a:cxn>
                <a:cxn ang="0">
                  <a:pos x="1432" y="1092"/>
                </a:cxn>
                <a:cxn ang="0">
                  <a:pos x="1439" y="1116"/>
                </a:cxn>
                <a:cxn ang="0">
                  <a:pos x="1448" y="1141"/>
                </a:cxn>
                <a:cxn ang="0">
                  <a:pos x="1458" y="1165"/>
                </a:cxn>
                <a:cxn ang="0">
                  <a:pos x="424" y="1200"/>
                </a:cxn>
              </a:cxnLst>
              <a:rect l="0" t="0" r="r" b="b"/>
              <a:pathLst>
                <a:path w="1601" h="1200">
                  <a:moveTo>
                    <a:pt x="424" y="1200"/>
                  </a:moveTo>
                  <a:lnTo>
                    <a:pt x="415" y="1192"/>
                  </a:lnTo>
                  <a:lnTo>
                    <a:pt x="404" y="1184"/>
                  </a:lnTo>
                  <a:lnTo>
                    <a:pt x="391" y="1176"/>
                  </a:lnTo>
                  <a:lnTo>
                    <a:pt x="377" y="1167"/>
                  </a:lnTo>
                  <a:lnTo>
                    <a:pt x="345" y="1147"/>
                  </a:lnTo>
                  <a:lnTo>
                    <a:pt x="306" y="1126"/>
                  </a:lnTo>
                  <a:lnTo>
                    <a:pt x="263" y="1103"/>
                  </a:lnTo>
                  <a:lnTo>
                    <a:pt x="216" y="1081"/>
                  </a:lnTo>
                  <a:lnTo>
                    <a:pt x="166" y="1059"/>
                  </a:lnTo>
                  <a:lnTo>
                    <a:pt x="112" y="1036"/>
                  </a:lnTo>
                  <a:lnTo>
                    <a:pt x="106" y="308"/>
                  </a:lnTo>
                  <a:lnTo>
                    <a:pt x="0" y="55"/>
                  </a:lnTo>
                  <a:lnTo>
                    <a:pt x="1466" y="0"/>
                  </a:lnTo>
                  <a:lnTo>
                    <a:pt x="1458" y="83"/>
                  </a:lnTo>
                  <a:lnTo>
                    <a:pt x="1596" y="69"/>
                  </a:lnTo>
                  <a:lnTo>
                    <a:pt x="1598" y="85"/>
                  </a:lnTo>
                  <a:lnTo>
                    <a:pt x="1600" y="101"/>
                  </a:lnTo>
                  <a:lnTo>
                    <a:pt x="1601" y="118"/>
                  </a:lnTo>
                  <a:lnTo>
                    <a:pt x="1601" y="135"/>
                  </a:lnTo>
                  <a:lnTo>
                    <a:pt x="1600" y="169"/>
                  </a:lnTo>
                  <a:lnTo>
                    <a:pt x="1597" y="204"/>
                  </a:lnTo>
                  <a:lnTo>
                    <a:pt x="1591" y="239"/>
                  </a:lnTo>
                  <a:lnTo>
                    <a:pt x="1584" y="274"/>
                  </a:lnTo>
                  <a:lnTo>
                    <a:pt x="1575" y="309"/>
                  </a:lnTo>
                  <a:lnTo>
                    <a:pt x="1564" y="343"/>
                  </a:lnTo>
                  <a:lnTo>
                    <a:pt x="1552" y="376"/>
                  </a:lnTo>
                  <a:lnTo>
                    <a:pt x="1541" y="407"/>
                  </a:lnTo>
                  <a:lnTo>
                    <a:pt x="1529" y="436"/>
                  </a:lnTo>
                  <a:lnTo>
                    <a:pt x="1516" y="465"/>
                  </a:lnTo>
                  <a:lnTo>
                    <a:pt x="1505" y="489"/>
                  </a:lnTo>
                  <a:lnTo>
                    <a:pt x="1493" y="511"/>
                  </a:lnTo>
                  <a:lnTo>
                    <a:pt x="1482" y="531"/>
                  </a:lnTo>
                  <a:lnTo>
                    <a:pt x="1472" y="546"/>
                  </a:lnTo>
                  <a:lnTo>
                    <a:pt x="1462" y="564"/>
                  </a:lnTo>
                  <a:lnTo>
                    <a:pt x="1453" y="585"/>
                  </a:lnTo>
                  <a:lnTo>
                    <a:pt x="1444" y="611"/>
                  </a:lnTo>
                  <a:lnTo>
                    <a:pt x="1434" y="640"/>
                  </a:lnTo>
                  <a:lnTo>
                    <a:pt x="1426" y="671"/>
                  </a:lnTo>
                  <a:lnTo>
                    <a:pt x="1418" y="707"/>
                  </a:lnTo>
                  <a:lnTo>
                    <a:pt x="1411" y="746"/>
                  </a:lnTo>
                  <a:lnTo>
                    <a:pt x="1406" y="787"/>
                  </a:lnTo>
                  <a:lnTo>
                    <a:pt x="1403" y="830"/>
                  </a:lnTo>
                  <a:lnTo>
                    <a:pt x="1402" y="876"/>
                  </a:lnTo>
                  <a:lnTo>
                    <a:pt x="1402" y="898"/>
                  </a:lnTo>
                  <a:lnTo>
                    <a:pt x="1403" y="921"/>
                  </a:lnTo>
                  <a:lnTo>
                    <a:pt x="1405" y="946"/>
                  </a:lnTo>
                  <a:lnTo>
                    <a:pt x="1408" y="969"/>
                  </a:lnTo>
                  <a:lnTo>
                    <a:pt x="1410" y="994"/>
                  </a:lnTo>
                  <a:lnTo>
                    <a:pt x="1415" y="1018"/>
                  </a:lnTo>
                  <a:lnTo>
                    <a:pt x="1419" y="1043"/>
                  </a:lnTo>
                  <a:lnTo>
                    <a:pt x="1425" y="1067"/>
                  </a:lnTo>
                  <a:lnTo>
                    <a:pt x="1432" y="1092"/>
                  </a:lnTo>
                  <a:lnTo>
                    <a:pt x="1439" y="1116"/>
                  </a:lnTo>
                  <a:lnTo>
                    <a:pt x="1448" y="1141"/>
                  </a:lnTo>
                  <a:lnTo>
                    <a:pt x="1458" y="1165"/>
                  </a:lnTo>
                  <a:lnTo>
                    <a:pt x="424" y="120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87" name="Freeform 147"/>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88" name="Freeform 148"/>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89" name="Freeform 149"/>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90" name="Freeform 150"/>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91" name="Freeform 151"/>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92" name="Freeform 152"/>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93" name="Freeform 153"/>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94" name="Freeform 154"/>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95" name="Freeform 155"/>
            <p:cNvSpPr>
              <a:spLocks/>
            </p:cNvSpPr>
            <p:nvPr/>
          </p:nvSpPr>
          <p:spPr bwMode="auto">
            <a:xfrm>
              <a:off x="2108" y="939"/>
              <a:ext cx="517" cy="185"/>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96" name="Freeform 156"/>
            <p:cNvSpPr>
              <a:spLocks/>
            </p:cNvSpPr>
            <p:nvPr/>
          </p:nvSpPr>
          <p:spPr bwMode="auto">
            <a:xfrm>
              <a:off x="2108" y="939"/>
              <a:ext cx="517" cy="185"/>
            </a:xfrm>
            <a:custGeom>
              <a:avLst/>
              <a:gdLst/>
              <a:ahLst/>
              <a:cxnLst>
                <a:cxn ang="0">
                  <a:pos x="2294" y="850"/>
                </a:cxn>
                <a:cxn ang="0">
                  <a:pos x="2204" y="847"/>
                </a:cxn>
                <a:cxn ang="0">
                  <a:pos x="1866" y="848"/>
                </a:cxn>
                <a:cxn ang="0">
                  <a:pos x="1423" y="855"/>
                </a:cxn>
                <a:cxn ang="0">
                  <a:pos x="990" y="865"/>
                </a:cxn>
                <a:cxn ang="0">
                  <a:pos x="689" y="873"/>
                </a:cxn>
                <a:cxn ang="0">
                  <a:pos x="592" y="884"/>
                </a:cxn>
                <a:cxn ang="0">
                  <a:pos x="497" y="905"/>
                </a:cxn>
                <a:cxn ang="0">
                  <a:pos x="399" y="919"/>
                </a:cxn>
                <a:cxn ang="0">
                  <a:pos x="307" y="921"/>
                </a:cxn>
                <a:cxn ang="0">
                  <a:pos x="239" y="912"/>
                </a:cxn>
                <a:cxn ang="0">
                  <a:pos x="205" y="899"/>
                </a:cxn>
                <a:cxn ang="0">
                  <a:pos x="177" y="882"/>
                </a:cxn>
                <a:cxn ang="0">
                  <a:pos x="157" y="862"/>
                </a:cxn>
                <a:cxn ang="0">
                  <a:pos x="146" y="841"/>
                </a:cxn>
                <a:cxn ang="0">
                  <a:pos x="141" y="821"/>
                </a:cxn>
                <a:cxn ang="0">
                  <a:pos x="143" y="785"/>
                </a:cxn>
                <a:cxn ang="0">
                  <a:pos x="149" y="753"/>
                </a:cxn>
                <a:cxn ang="0">
                  <a:pos x="145" y="730"/>
                </a:cxn>
                <a:cxn ang="0">
                  <a:pos x="135" y="718"/>
                </a:cxn>
                <a:cxn ang="0">
                  <a:pos x="117" y="709"/>
                </a:cxn>
                <a:cxn ang="0">
                  <a:pos x="77" y="694"/>
                </a:cxn>
                <a:cxn ang="0">
                  <a:pos x="49" y="677"/>
                </a:cxn>
                <a:cxn ang="0">
                  <a:pos x="39" y="663"/>
                </a:cxn>
                <a:cxn ang="0">
                  <a:pos x="42" y="653"/>
                </a:cxn>
                <a:cxn ang="0">
                  <a:pos x="49" y="644"/>
                </a:cxn>
                <a:cxn ang="0">
                  <a:pos x="107" y="599"/>
                </a:cxn>
                <a:cxn ang="0">
                  <a:pos x="166" y="543"/>
                </a:cxn>
                <a:cxn ang="0">
                  <a:pos x="185" y="508"/>
                </a:cxn>
                <a:cxn ang="0">
                  <a:pos x="187" y="491"/>
                </a:cxn>
                <a:cxn ang="0">
                  <a:pos x="176" y="477"/>
                </a:cxn>
                <a:cxn ang="0">
                  <a:pos x="142" y="462"/>
                </a:cxn>
                <a:cxn ang="0">
                  <a:pos x="106" y="441"/>
                </a:cxn>
                <a:cxn ang="0">
                  <a:pos x="75" y="417"/>
                </a:cxn>
                <a:cxn ang="0">
                  <a:pos x="49" y="389"/>
                </a:cxn>
                <a:cxn ang="0">
                  <a:pos x="29" y="359"/>
                </a:cxn>
                <a:cxn ang="0">
                  <a:pos x="10" y="320"/>
                </a:cxn>
                <a:cxn ang="0">
                  <a:pos x="0" y="257"/>
                </a:cxn>
                <a:cxn ang="0">
                  <a:pos x="7" y="208"/>
                </a:cxn>
                <a:cxn ang="0">
                  <a:pos x="17" y="181"/>
                </a:cxn>
                <a:cxn ang="0">
                  <a:pos x="46" y="131"/>
                </a:cxn>
                <a:cxn ang="0">
                  <a:pos x="104" y="56"/>
                </a:cxn>
                <a:cxn ang="0">
                  <a:pos x="150" y="3"/>
                </a:cxn>
                <a:cxn ang="0">
                  <a:pos x="447" y="9"/>
                </a:cxn>
                <a:cxn ang="0">
                  <a:pos x="903" y="21"/>
                </a:cxn>
                <a:cxn ang="0">
                  <a:pos x="1369" y="30"/>
                </a:cxn>
                <a:cxn ang="0">
                  <a:pos x="1835" y="37"/>
                </a:cxn>
                <a:cxn ang="0">
                  <a:pos x="2290" y="41"/>
                </a:cxn>
              </a:cxnLst>
              <a:rect l="0" t="0" r="r" b="b"/>
              <a:pathLst>
                <a:path w="2582" h="922">
                  <a:moveTo>
                    <a:pt x="2582" y="43"/>
                  </a:moveTo>
                  <a:lnTo>
                    <a:pt x="2309" y="852"/>
                  </a:lnTo>
                  <a:lnTo>
                    <a:pt x="2294" y="850"/>
                  </a:lnTo>
                  <a:lnTo>
                    <a:pt x="2272" y="849"/>
                  </a:lnTo>
                  <a:lnTo>
                    <a:pt x="2241" y="848"/>
                  </a:lnTo>
                  <a:lnTo>
                    <a:pt x="2204" y="847"/>
                  </a:lnTo>
                  <a:lnTo>
                    <a:pt x="2111" y="845"/>
                  </a:lnTo>
                  <a:lnTo>
                    <a:pt x="1997" y="845"/>
                  </a:lnTo>
                  <a:lnTo>
                    <a:pt x="1866" y="848"/>
                  </a:lnTo>
                  <a:lnTo>
                    <a:pt x="1725" y="849"/>
                  </a:lnTo>
                  <a:lnTo>
                    <a:pt x="1576" y="852"/>
                  </a:lnTo>
                  <a:lnTo>
                    <a:pt x="1423" y="855"/>
                  </a:lnTo>
                  <a:lnTo>
                    <a:pt x="1271" y="858"/>
                  </a:lnTo>
                  <a:lnTo>
                    <a:pt x="1125" y="862"/>
                  </a:lnTo>
                  <a:lnTo>
                    <a:pt x="990" y="865"/>
                  </a:lnTo>
                  <a:lnTo>
                    <a:pt x="869" y="869"/>
                  </a:lnTo>
                  <a:lnTo>
                    <a:pt x="767" y="871"/>
                  </a:lnTo>
                  <a:lnTo>
                    <a:pt x="689" y="873"/>
                  </a:lnTo>
                  <a:lnTo>
                    <a:pt x="639" y="875"/>
                  </a:lnTo>
                  <a:lnTo>
                    <a:pt x="621" y="875"/>
                  </a:lnTo>
                  <a:lnTo>
                    <a:pt x="592" y="884"/>
                  </a:lnTo>
                  <a:lnTo>
                    <a:pt x="562" y="891"/>
                  </a:lnTo>
                  <a:lnTo>
                    <a:pt x="530" y="899"/>
                  </a:lnTo>
                  <a:lnTo>
                    <a:pt x="497" y="905"/>
                  </a:lnTo>
                  <a:lnTo>
                    <a:pt x="465" y="911"/>
                  </a:lnTo>
                  <a:lnTo>
                    <a:pt x="432" y="915"/>
                  </a:lnTo>
                  <a:lnTo>
                    <a:pt x="399" y="919"/>
                  </a:lnTo>
                  <a:lnTo>
                    <a:pt x="368" y="921"/>
                  </a:lnTo>
                  <a:lnTo>
                    <a:pt x="336" y="922"/>
                  </a:lnTo>
                  <a:lnTo>
                    <a:pt x="307" y="921"/>
                  </a:lnTo>
                  <a:lnTo>
                    <a:pt x="278" y="919"/>
                  </a:lnTo>
                  <a:lnTo>
                    <a:pt x="251" y="914"/>
                  </a:lnTo>
                  <a:lnTo>
                    <a:pt x="239" y="912"/>
                  </a:lnTo>
                  <a:lnTo>
                    <a:pt x="226" y="908"/>
                  </a:lnTo>
                  <a:lnTo>
                    <a:pt x="216" y="904"/>
                  </a:lnTo>
                  <a:lnTo>
                    <a:pt x="205" y="899"/>
                  </a:lnTo>
                  <a:lnTo>
                    <a:pt x="195" y="894"/>
                  </a:lnTo>
                  <a:lnTo>
                    <a:pt x="185" y="889"/>
                  </a:lnTo>
                  <a:lnTo>
                    <a:pt x="177" y="882"/>
                  </a:lnTo>
                  <a:lnTo>
                    <a:pt x="169" y="875"/>
                  </a:lnTo>
                  <a:lnTo>
                    <a:pt x="163" y="868"/>
                  </a:lnTo>
                  <a:lnTo>
                    <a:pt x="157" y="862"/>
                  </a:lnTo>
                  <a:lnTo>
                    <a:pt x="153" y="855"/>
                  </a:lnTo>
                  <a:lnTo>
                    <a:pt x="149" y="848"/>
                  </a:lnTo>
                  <a:lnTo>
                    <a:pt x="146" y="841"/>
                  </a:lnTo>
                  <a:lnTo>
                    <a:pt x="143" y="835"/>
                  </a:lnTo>
                  <a:lnTo>
                    <a:pt x="142" y="828"/>
                  </a:lnTo>
                  <a:lnTo>
                    <a:pt x="141" y="821"/>
                  </a:lnTo>
                  <a:lnTo>
                    <a:pt x="141" y="809"/>
                  </a:lnTo>
                  <a:lnTo>
                    <a:pt x="141" y="796"/>
                  </a:lnTo>
                  <a:lnTo>
                    <a:pt x="143" y="785"/>
                  </a:lnTo>
                  <a:lnTo>
                    <a:pt x="146" y="774"/>
                  </a:lnTo>
                  <a:lnTo>
                    <a:pt x="148" y="764"/>
                  </a:lnTo>
                  <a:lnTo>
                    <a:pt x="149" y="753"/>
                  </a:lnTo>
                  <a:lnTo>
                    <a:pt x="149" y="744"/>
                  </a:lnTo>
                  <a:lnTo>
                    <a:pt x="147" y="734"/>
                  </a:lnTo>
                  <a:lnTo>
                    <a:pt x="145" y="730"/>
                  </a:lnTo>
                  <a:lnTo>
                    <a:pt x="142" y="726"/>
                  </a:lnTo>
                  <a:lnTo>
                    <a:pt x="139" y="723"/>
                  </a:lnTo>
                  <a:lnTo>
                    <a:pt x="135" y="718"/>
                  </a:lnTo>
                  <a:lnTo>
                    <a:pt x="129" y="715"/>
                  </a:lnTo>
                  <a:lnTo>
                    <a:pt x="124" y="711"/>
                  </a:lnTo>
                  <a:lnTo>
                    <a:pt x="117" y="709"/>
                  </a:lnTo>
                  <a:lnTo>
                    <a:pt x="108" y="705"/>
                  </a:lnTo>
                  <a:lnTo>
                    <a:pt x="91" y="699"/>
                  </a:lnTo>
                  <a:lnTo>
                    <a:pt x="77" y="694"/>
                  </a:lnTo>
                  <a:lnTo>
                    <a:pt x="65" y="688"/>
                  </a:lnTo>
                  <a:lnTo>
                    <a:pt x="56" y="682"/>
                  </a:lnTo>
                  <a:lnTo>
                    <a:pt x="49" y="677"/>
                  </a:lnTo>
                  <a:lnTo>
                    <a:pt x="44" y="672"/>
                  </a:lnTo>
                  <a:lnTo>
                    <a:pt x="42" y="668"/>
                  </a:lnTo>
                  <a:lnTo>
                    <a:pt x="39" y="663"/>
                  </a:lnTo>
                  <a:lnTo>
                    <a:pt x="39" y="658"/>
                  </a:lnTo>
                  <a:lnTo>
                    <a:pt x="41" y="655"/>
                  </a:lnTo>
                  <a:lnTo>
                    <a:pt x="42" y="653"/>
                  </a:lnTo>
                  <a:lnTo>
                    <a:pt x="43" y="649"/>
                  </a:lnTo>
                  <a:lnTo>
                    <a:pt x="46" y="646"/>
                  </a:lnTo>
                  <a:lnTo>
                    <a:pt x="49" y="644"/>
                  </a:lnTo>
                  <a:lnTo>
                    <a:pt x="57" y="639"/>
                  </a:lnTo>
                  <a:lnTo>
                    <a:pt x="78" y="622"/>
                  </a:lnTo>
                  <a:lnTo>
                    <a:pt x="107" y="599"/>
                  </a:lnTo>
                  <a:lnTo>
                    <a:pt x="138" y="572"/>
                  </a:lnTo>
                  <a:lnTo>
                    <a:pt x="153" y="557"/>
                  </a:lnTo>
                  <a:lnTo>
                    <a:pt x="166" y="543"/>
                  </a:lnTo>
                  <a:lnTo>
                    <a:pt x="176" y="528"/>
                  </a:lnTo>
                  <a:lnTo>
                    <a:pt x="183" y="515"/>
                  </a:lnTo>
                  <a:lnTo>
                    <a:pt x="185" y="508"/>
                  </a:lnTo>
                  <a:lnTo>
                    <a:pt x="187" y="502"/>
                  </a:lnTo>
                  <a:lnTo>
                    <a:pt x="188" y="496"/>
                  </a:lnTo>
                  <a:lnTo>
                    <a:pt x="187" y="491"/>
                  </a:lnTo>
                  <a:lnTo>
                    <a:pt x="184" y="487"/>
                  </a:lnTo>
                  <a:lnTo>
                    <a:pt x="181" y="482"/>
                  </a:lnTo>
                  <a:lnTo>
                    <a:pt x="176" y="477"/>
                  </a:lnTo>
                  <a:lnTo>
                    <a:pt x="169" y="475"/>
                  </a:lnTo>
                  <a:lnTo>
                    <a:pt x="155" y="469"/>
                  </a:lnTo>
                  <a:lnTo>
                    <a:pt x="142" y="462"/>
                  </a:lnTo>
                  <a:lnTo>
                    <a:pt x="129" y="455"/>
                  </a:lnTo>
                  <a:lnTo>
                    <a:pt x="117" y="448"/>
                  </a:lnTo>
                  <a:lnTo>
                    <a:pt x="106" y="441"/>
                  </a:lnTo>
                  <a:lnTo>
                    <a:pt x="94" y="433"/>
                  </a:lnTo>
                  <a:lnTo>
                    <a:pt x="84" y="425"/>
                  </a:lnTo>
                  <a:lnTo>
                    <a:pt x="75" y="417"/>
                  </a:lnTo>
                  <a:lnTo>
                    <a:pt x="65" y="407"/>
                  </a:lnTo>
                  <a:lnTo>
                    <a:pt x="57" y="398"/>
                  </a:lnTo>
                  <a:lnTo>
                    <a:pt x="49" y="389"/>
                  </a:lnTo>
                  <a:lnTo>
                    <a:pt x="42" y="379"/>
                  </a:lnTo>
                  <a:lnTo>
                    <a:pt x="35" y="370"/>
                  </a:lnTo>
                  <a:lnTo>
                    <a:pt x="29" y="359"/>
                  </a:lnTo>
                  <a:lnTo>
                    <a:pt x="23" y="350"/>
                  </a:lnTo>
                  <a:lnTo>
                    <a:pt x="18" y="340"/>
                  </a:lnTo>
                  <a:lnTo>
                    <a:pt x="10" y="320"/>
                  </a:lnTo>
                  <a:lnTo>
                    <a:pt x="4" y="299"/>
                  </a:lnTo>
                  <a:lnTo>
                    <a:pt x="1" y="278"/>
                  </a:lnTo>
                  <a:lnTo>
                    <a:pt x="0" y="257"/>
                  </a:lnTo>
                  <a:lnTo>
                    <a:pt x="1" y="237"/>
                  </a:lnTo>
                  <a:lnTo>
                    <a:pt x="3" y="218"/>
                  </a:lnTo>
                  <a:lnTo>
                    <a:pt x="7" y="208"/>
                  </a:lnTo>
                  <a:lnTo>
                    <a:pt x="9" y="198"/>
                  </a:lnTo>
                  <a:lnTo>
                    <a:pt x="13" y="190"/>
                  </a:lnTo>
                  <a:lnTo>
                    <a:pt x="17" y="181"/>
                  </a:lnTo>
                  <a:lnTo>
                    <a:pt x="25" y="163"/>
                  </a:lnTo>
                  <a:lnTo>
                    <a:pt x="36" y="147"/>
                  </a:lnTo>
                  <a:lnTo>
                    <a:pt x="46" y="131"/>
                  </a:lnTo>
                  <a:lnTo>
                    <a:pt x="58" y="114"/>
                  </a:lnTo>
                  <a:lnTo>
                    <a:pt x="80" y="83"/>
                  </a:lnTo>
                  <a:lnTo>
                    <a:pt x="104" y="56"/>
                  </a:lnTo>
                  <a:lnTo>
                    <a:pt x="124" y="32"/>
                  </a:lnTo>
                  <a:lnTo>
                    <a:pt x="140" y="15"/>
                  </a:lnTo>
                  <a:lnTo>
                    <a:pt x="150" y="3"/>
                  </a:lnTo>
                  <a:lnTo>
                    <a:pt x="155" y="0"/>
                  </a:lnTo>
                  <a:lnTo>
                    <a:pt x="300" y="4"/>
                  </a:lnTo>
                  <a:lnTo>
                    <a:pt x="447" y="9"/>
                  </a:lnTo>
                  <a:lnTo>
                    <a:pt x="597" y="13"/>
                  </a:lnTo>
                  <a:lnTo>
                    <a:pt x="749" y="17"/>
                  </a:lnTo>
                  <a:lnTo>
                    <a:pt x="903" y="21"/>
                  </a:lnTo>
                  <a:lnTo>
                    <a:pt x="1057" y="24"/>
                  </a:lnTo>
                  <a:lnTo>
                    <a:pt x="1213" y="27"/>
                  </a:lnTo>
                  <a:lnTo>
                    <a:pt x="1369" y="30"/>
                  </a:lnTo>
                  <a:lnTo>
                    <a:pt x="1525" y="32"/>
                  </a:lnTo>
                  <a:lnTo>
                    <a:pt x="1681" y="35"/>
                  </a:lnTo>
                  <a:lnTo>
                    <a:pt x="1835" y="37"/>
                  </a:lnTo>
                  <a:lnTo>
                    <a:pt x="1989" y="38"/>
                  </a:lnTo>
                  <a:lnTo>
                    <a:pt x="2141" y="39"/>
                  </a:lnTo>
                  <a:lnTo>
                    <a:pt x="2290" y="41"/>
                  </a:lnTo>
                  <a:lnTo>
                    <a:pt x="2439" y="42"/>
                  </a:lnTo>
                  <a:lnTo>
                    <a:pt x="2582" y="4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97" name="Freeform 157"/>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598" name="Freeform 158"/>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599" name="Freeform 159"/>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00" name="Freeform 160"/>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091" y="2938"/>
                </a:cxn>
                <a:cxn ang="0">
                  <a:pos x="1446" y="2583"/>
                </a:cxn>
                <a:cxn ang="0">
                  <a:pos x="1725" y="2568"/>
                </a:cxn>
                <a:cxn ang="0">
                  <a:pos x="1867" y="2590"/>
                </a:cxn>
                <a:cxn ang="0">
                  <a:pos x="1917" y="2619"/>
                </a:cxn>
                <a:cxn ang="0">
                  <a:pos x="1957" y="2666"/>
                </a:cxn>
                <a:cxn ang="0">
                  <a:pos x="1983" y="2735"/>
                </a:cxn>
                <a:cxn ang="0">
                  <a:pos x="2011" y="2926"/>
                </a:cxn>
                <a:cxn ang="0">
                  <a:pos x="2058" y="3116"/>
                </a:cxn>
                <a:cxn ang="0">
                  <a:pos x="2122" y="3263"/>
                </a:cxn>
                <a:cxn ang="0">
                  <a:pos x="2224" y="3405"/>
                </a:cxn>
                <a:cxn ang="0">
                  <a:pos x="2375" y="3538"/>
                </a:cxn>
                <a:cxn ang="0">
                  <a:pos x="3563" y="4545"/>
                </a:cxn>
                <a:cxn ang="0">
                  <a:pos x="3555" y="4217"/>
                </a:cxn>
                <a:cxn ang="0">
                  <a:pos x="3530" y="3926"/>
                </a:cxn>
                <a:cxn ang="0">
                  <a:pos x="3546" y="3811"/>
                </a:cxn>
                <a:cxn ang="0">
                  <a:pos x="3608" y="3677"/>
                </a:cxn>
                <a:cxn ang="0">
                  <a:pos x="3703" y="3537"/>
                </a:cxn>
                <a:cxn ang="0">
                  <a:pos x="3815" y="3404"/>
                </a:cxn>
                <a:cxn ang="0">
                  <a:pos x="4008" y="3220"/>
                </a:cxn>
                <a:cxn ang="0">
                  <a:pos x="4137" y="3145"/>
                </a:cxn>
                <a:cxn ang="0">
                  <a:pos x="4446" y="3002"/>
                </a:cxn>
                <a:cxn ang="0">
                  <a:pos x="4683" y="2877"/>
                </a:cxn>
                <a:cxn ang="0">
                  <a:pos x="4767" y="2807"/>
                </a:cxn>
                <a:cxn ang="0">
                  <a:pos x="4769" y="2751"/>
                </a:cxn>
                <a:cxn ang="0">
                  <a:pos x="4669" y="2633"/>
                </a:cxn>
                <a:cxn ang="0">
                  <a:pos x="4644" y="2548"/>
                </a:cxn>
                <a:cxn ang="0">
                  <a:pos x="4679" y="2501"/>
                </a:cxn>
                <a:cxn ang="0">
                  <a:pos x="4753" y="2497"/>
                </a:cxn>
                <a:cxn ang="0">
                  <a:pos x="4849" y="2542"/>
                </a:cxn>
                <a:cxn ang="0">
                  <a:pos x="4948" y="2636"/>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01" name="Freeform 161"/>
            <p:cNvSpPr>
              <a:spLocks/>
            </p:cNvSpPr>
            <p:nvPr/>
          </p:nvSpPr>
          <p:spPr bwMode="auto">
            <a:xfrm>
              <a:off x="2510" y="1489"/>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02" name="Freeform 162"/>
            <p:cNvSpPr>
              <a:spLocks/>
            </p:cNvSpPr>
            <p:nvPr/>
          </p:nvSpPr>
          <p:spPr bwMode="auto">
            <a:xfrm>
              <a:off x="2510" y="1489"/>
              <a:ext cx="570" cy="235"/>
            </a:xfrm>
            <a:custGeom>
              <a:avLst/>
              <a:gdLst/>
              <a:ahLst/>
              <a:cxnLst>
                <a:cxn ang="0">
                  <a:pos x="2805" y="1135"/>
                </a:cxn>
                <a:cxn ang="0">
                  <a:pos x="2713" y="1101"/>
                </a:cxn>
                <a:cxn ang="0">
                  <a:pos x="2618" y="1070"/>
                </a:cxn>
                <a:cxn ang="0">
                  <a:pos x="2526" y="1044"/>
                </a:cxn>
                <a:cxn ang="0">
                  <a:pos x="2439" y="1026"/>
                </a:cxn>
                <a:cxn ang="0">
                  <a:pos x="2382" y="1017"/>
                </a:cxn>
                <a:cxn ang="0">
                  <a:pos x="2347" y="1016"/>
                </a:cxn>
                <a:cxn ang="0">
                  <a:pos x="2317" y="1017"/>
                </a:cxn>
                <a:cxn ang="0">
                  <a:pos x="2290" y="1022"/>
                </a:cxn>
                <a:cxn ang="0">
                  <a:pos x="2269" y="1031"/>
                </a:cxn>
                <a:cxn ang="0">
                  <a:pos x="2252" y="1043"/>
                </a:cxn>
                <a:cxn ang="0">
                  <a:pos x="2223" y="1086"/>
                </a:cxn>
                <a:cxn ang="0">
                  <a:pos x="2192" y="1126"/>
                </a:cxn>
                <a:cxn ang="0">
                  <a:pos x="2174" y="1146"/>
                </a:cxn>
                <a:cxn ang="0">
                  <a:pos x="2157" y="1160"/>
                </a:cxn>
                <a:cxn ang="0">
                  <a:pos x="2143" y="1169"/>
                </a:cxn>
                <a:cxn ang="0">
                  <a:pos x="2129" y="1174"/>
                </a:cxn>
                <a:cxn ang="0">
                  <a:pos x="2117" y="1175"/>
                </a:cxn>
                <a:cxn ang="0">
                  <a:pos x="2106" y="1173"/>
                </a:cxn>
                <a:cxn ang="0">
                  <a:pos x="2097" y="1167"/>
                </a:cxn>
                <a:cxn ang="0">
                  <a:pos x="2085" y="1155"/>
                </a:cxn>
                <a:cxn ang="0">
                  <a:pos x="2074" y="1133"/>
                </a:cxn>
                <a:cxn ang="0">
                  <a:pos x="2065" y="1110"/>
                </a:cxn>
                <a:cxn ang="0">
                  <a:pos x="2060" y="1092"/>
                </a:cxn>
                <a:cxn ang="0">
                  <a:pos x="2050" y="1084"/>
                </a:cxn>
                <a:cxn ang="0">
                  <a:pos x="2036" y="1078"/>
                </a:cxn>
                <a:cxn ang="0">
                  <a:pos x="2016" y="1076"/>
                </a:cxn>
                <a:cxn ang="0">
                  <a:pos x="1980" y="1075"/>
                </a:cxn>
                <a:cxn ang="0">
                  <a:pos x="1921" y="1080"/>
                </a:cxn>
                <a:cxn ang="0">
                  <a:pos x="1823" y="1093"/>
                </a:cxn>
                <a:cxn ang="0">
                  <a:pos x="1729" y="1103"/>
                </a:cxn>
                <a:cxn ang="0">
                  <a:pos x="1689" y="1103"/>
                </a:cxn>
                <a:cxn ang="0">
                  <a:pos x="1668" y="1100"/>
                </a:cxn>
                <a:cxn ang="0">
                  <a:pos x="1643" y="1091"/>
                </a:cxn>
                <a:cxn ang="0">
                  <a:pos x="1610" y="1075"/>
                </a:cxn>
                <a:cxn ang="0">
                  <a:pos x="1582" y="1055"/>
                </a:cxn>
                <a:cxn ang="0">
                  <a:pos x="1557" y="1034"/>
                </a:cxn>
                <a:cxn ang="0">
                  <a:pos x="1515" y="988"/>
                </a:cxn>
                <a:cxn ang="0">
                  <a:pos x="1499" y="978"/>
                </a:cxn>
                <a:cxn ang="0">
                  <a:pos x="1478" y="996"/>
                </a:cxn>
                <a:cxn ang="0">
                  <a:pos x="1456" y="1013"/>
                </a:cxn>
                <a:cxn ang="0">
                  <a:pos x="1427" y="1029"/>
                </a:cxn>
                <a:cxn ang="0">
                  <a:pos x="1393" y="1041"/>
                </a:cxn>
                <a:cxn ang="0">
                  <a:pos x="1363" y="1045"/>
                </a:cxn>
                <a:cxn ang="0">
                  <a:pos x="1344" y="1045"/>
                </a:cxn>
                <a:cxn ang="0">
                  <a:pos x="1321" y="1043"/>
                </a:cxn>
                <a:cxn ang="0">
                  <a:pos x="1299" y="1038"/>
                </a:cxn>
                <a:cxn ang="0">
                  <a:pos x="1265" y="1024"/>
                </a:cxn>
                <a:cxn ang="0">
                  <a:pos x="1222" y="1001"/>
                </a:cxn>
                <a:cxn ang="0">
                  <a:pos x="1159" y="960"/>
                </a:cxn>
                <a:cxn ang="0">
                  <a:pos x="1090" y="918"/>
                </a:cxn>
                <a:cxn ang="0">
                  <a:pos x="1039" y="895"/>
                </a:cxn>
                <a:cxn ang="0">
                  <a:pos x="994" y="880"/>
                </a:cxn>
                <a:cxn ang="0">
                  <a:pos x="963" y="873"/>
                </a:cxn>
                <a:cxn ang="0">
                  <a:pos x="928" y="867"/>
                </a:cxn>
                <a:cxn ang="0">
                  <a:pos x="890" y="864"/>
                </a:cxn>
                <a:cxn ang="0">
                  <a:pos x="902" y="277"/>
                </a:cxn>
                <a:cxn ang="0">
                  <a:pos x="69" y="0"/>
                </a:cxn>
                <a:cxn ang="0">
                  <a:pos x="2842" y="424"/>
                </a:cxn>
              </a:cxnLst>
              <a:rect l="0" t="0" r="r" b="b"/>
              <a:pathLst>
                <a:path w="2848" h="1175">
                  <a:moveTo>
                    <a:pt x="2848" y="1152"/>
                  </a:moveTo>
                  <a:lnTo>
                    <a:pt x="2805" y="1135"/>
                  </a:lnTo>
                  <a:lnTo>
                    <a:pt x="2759" y="1118"/>
                  </a:lnTo>
                  <a:lnTo>
                    <a:pt x="2713" y="1101"/>
                  </a:lnTo>
                  <a:lnTo>
                    <a:pt x="2665" y="1085"/>
                  </a:lnTo>
                  <a:lnTo>
                    <a:pt x="2618" y="1070"/>
                  </a:lnTo>
                  <a:lnTo>
                    <a:pt x="2571" y="1056"/>
                  </a:lnTo>
                  <a:lnTo>
                    <a:pt x="2526" y="1044"/>
                  </a:lnTo>
                  <a:lnTo>
                    <a:pt x="2481" y="1034"/>
                  </a:lnTo>
                  <a:lnTo>
                    <a:pt x="2439" y="1026"/>
                  </a:lnTo>
                  <a:lnTo>
                    <a:pt x="2401" y="1020"/>
                  </a:lnTo>
                  <a:lnTo>
                    <a:pt x="2382" y="1017"/>
                  </a:lnTo>
                  <a:lnTo>
                    <a:pt x="2365" y="1016"/>
                  </a:lnTo>
                  <a:lnTo>
                    <a:pt x="2347" y="1016"/>
                  </a:lnTo>
                  <a:lnTo>
                    <a:pt x="2332" y="1016"/>
                  </a:lnTo>
                  <a:lnTo>
                    <a:pt x="2317" y="1017"/>
                  </a:lnTo>
                  <a:lnTo>
                    <a:pt x="2303" y="1020"/>
                  </a:lnTo>
                  <a:lnTo>
                    <a:pt x="2290" y="1022"/>
                  </a:lnTo>
                  <a:lnTo>
                    <a:pt x="2279" y="1027"/>
                  </a:lnTo>
                  <a:lnTo>
                    <a:pt x="2269" y="1031"/>
                  </a:lnTo>
                  <a:lnTo>
                    <a:pt x="2259" y="1037"/>
                  </a:lnTo>
                  <a:lnTo>
                    <a:pt x="2252" y="1043"/>
                  </a:lnTo>
                  <a:lnTo>
                    <a:pt x="2247" y="1051"/>
                  </a:lnTo>
                  <a:lnTo>
                    <a:pt x="2223" y="1086"/>
                  </a:lnTo>
                  <a:lnTo>
                    <a:pt x="2202" y="1114"/>
                  </a:lnTo>
                  <a:lnTo>
                    <a:pt x="2192" y="1126"/>
                  </a:lnTo>
                  <a:lnTo>
                    <a:pt x="2182" y="1137"/>
                  </a:lnTo>
                  <a:lnTo>
                    <a:pt x="2174" y="1146"/>
                  </a:lnTo>
                  <a:lnTo>
                    <a:pt x="2165" y="1153"/>
                  </a:lnTo>
                  <a:lnTo>
                    <a:pt x="2157" y="1160"/>
                  </a:lnTo>
                  <a:lnTo>
                    <a:pt x="2150" y="1165"/>
                  </a:lnTo>
                  <a:lnTo>
                    <a:pt x="2143" y="1169"/>
                  </a:lnTo>
                  <a:lnTo>
                    <a:pt x="2136" y="1172"/>
                  </a:lnTo>
                  <a:lnTo>
                    <a:pt x="2129" y="1174"/>
                  </a:lnTo>
                  <a:lnTo>
                    <a:pt x="2123" y="1175"/>
                  </a:lnTo>
                  <a:lnTo>
                    <a:pt x="2117" y="1175"/>
                  </a:lnTo>
                  <a:lnTo>
                    <a:pt x="2111" y="1174"/>
                  </a:lnTo>
                  <a:lnTo>
                    <a:pt x="2106" y="1173"/>
                  </a:lnTo>
                  <a:lnTo>
                    <a:pt x="2102" y="1170"/>
                  </a:lnTo>
                  <a:lnTo>
                    <a:pt x="2097" y="1167"/>
                  </a:lnTo>
                  <a:lnTo>
                    <a:pt x="2092" y="1163"/>
                  </a:lnTo>
                  <a:lnTo>
                    <a:pt x="2085" y="1155"/>
                  </a:lnTo>
                  <a:lnTo>
                    <a:pt x="2080" y="1145"/>
                  </a:lnTo>
                  <a:lnTo>
                    <a:pt x="2074" y="1133"/>
                  </a:lnTo>
                  <a:lnTo>
                    <a:pt x="2069" y="1121"/>
                  </a:lnTo>
                  <a:lnTo>
                    <a:pt x="2065" y="1110"/>
                  </a:lnTo>
                  <a:lnTo>
                    <a:pt x="2062" y="1098"/>
                  </a:lnTo>
                  <a:lnTo>
                    <a:pt x="2060" y="1092"/>
                  </a:lnTo>
                  <a:lnTo>
                    <a:pt x="2056" y="1087"/>
                  </a:lnTo>
                  <a:lnTo>
                    <a:pt x="2050" y="1084"/>
                  </a:lnTo>
                  <a:lnTo>
                    <a:pt x="2043" y="1080"/>
                  </a:lnTo>
                  <a:lnTo>
                    <a:pt x="2036" y="1078"/>
                  </a:lnTo>
                  <a:lnTo>
                    <a:pt x="2027" y="1077"/>
                  </a:lnTo>
                  <a:lnTo>
                    <a:pt x="2016" y="1076"/>
                  </a:lnTo>
                  <a:lnTo>
                    <a:pt x="2005" y="1075"/>
                  </a:lnTo>
                  <a:lnTo>
                    <a:pt x="1980" y="1075"/>
                  </a:lnTo>
                  <a:lnTo>
                    <a:pt x="1951" y="1077"/>
                  </a:lnTo>
                  <a:lnTo>
                    <a:pt x="1921" y="1080"/>
                  </a:lnTo>
                  <a:lnTo>
                    <a:pt x="1889" y="1084"/>
                  </a:lnTo>
                  <a:lnTo>
                    <a:pt x="1823" y="1093"/>
                  </a:lnTo>
                  <a:lnTo>
                    <a:pt x="1758" y="1100"/>
                  </a:lnTo>
                  <a:lnTo>
                    <a:pt x="1729" y="1103"/>
                  </a:lnTo>
                  <a:lnTo>
                    <a:pt x="1702" y="1103"/>
                  </a:lnTo>
                  <a:lnTo>
                    <a:pt x="1689" y="1103"/>
                  </a:lnTo>
                  <a:lnTo>
                    <a:pt x="1679" y="1101"/>
                  </a:lnTo>
                  <a:lnTo>
                    <a:pt x="1668" y="1100"/>
                  </a:lnTo>
                  <a:lnTo>
                    <a:pt x="1659" y="1098"/>
                  </a:lnTo>
                  <a:lnTo>
                    <a:pt x="1643" y="1091"/>
                  </a:lnTo>
                  <a:lnTo>
                    <a:pt x="1626" y="1083"/>
                  </a:lnTo>
                  <a:lnTo>
                    <a:pt x="1610" y="1075"/>
                  </a:lnTo>
                  <a:lnTo>
                    <a:pt x="1596" y="1065"/>
                  </a:lnTo>
                  <a:lnTo>
                    <a:pt x="1582" y="1055"/>
                  </a:lnTo>
                  <a:lnTo>
                    <a:pt x="1569" y="1044"/>
                  </a:lnTo>
                  <a:lnTo>
                    <a:pt x="1557" y="1034"/>
                  </a:lnTo>
                  <a:lnTo>
                    <a:pt x="1547" y="1023"/>
                  </a:lnTo>
                  <a:lnTo>
                    <a:pt x="1515" y="988"/>
                  </a:lnTo>
                  <a:lnTo>
                    <a:pt x="1504" y="973"/>
                  </a:lnTo>
                  <a:lnTo>
                    <a:pt x="1499" y="978"/>
                  </a:lnTo>
                  <a:lnTo>
                    <a:pt x="1487" y="989"/>
                  </a:lnTo>
                  <a:lnTo>
                    <a:pt x="1478" y="996"/>
                  </a:lnTo>
                  <a:lnTo>
                    <a:pt x="1467" y="1005"/>
                  </a:lnTo>
                  <a:lnTo>
                    <a:pt x="1456" y="1013"/>
                  </a:lnTo>
                  <a:lnTo>
                    <a:pt x="1442" y="1021"/>
                  </a:lnTo>
                  <a:lnTo>
                    <a:pt x="1427" y="1029"/>
                  </a:lnTo>
                  <a:lnTo>
                    <a:pt x="1410" y="1035"/>
                  </a:lnTo>
                  <a:lnTo>
                    <a:pt x="1393" y="1041"/>
                  </a:lnTo>
                  <a:lnTo>
                    <a:pt x="1374" y="1044"/>
                  </a:lnTo>
                  <a:lnTo>
                    <a:pt x="1363" y="1045"/>
                  </a:lnTo>
                  <a:lnTo>
                    <a:pt x="1353" y="1045"/>
                  </a:lnTo>
                  <a:lnTo>
                    <a:pt x="1344" y="1045"/>
                  </a:lnTo>
                  <a:lnTo>
                    <a:pt x="1332" y="1044"/>
                  </a:lnTo>
                  <a:lnTo>
                    <a:pt x="1321" y="1043"/>
                  </a:lnTo>
                  <a:lnTo>
                    <a:pt x="1311" y="1041"/>
                  </a:lnTo>
                  <a:lnTo>
                    <a:pt x="1299" y="1038"/>
                  </a:lnTo>
                  <a:lnTo>
                    <a:pt x="1288" y="1034"/>
                  </a:lnTo>
                  <a:lnTo>
                    <a:pt x="1265" y="1024"/>
                  </a:lnTo>
                  <a:lnTo>
                    <a:pt x="1243" y="1014"/>
                  </a:lnTo>
                  <a:lnTo>
                    <a:pt x="1222" y="1001"/>
                  </a:lnTo>
                  <a:lnTo>
                    <a:pt x="1201" y="988"/>
                  </a:lnTo>
                  <a:lnTo>
                    <a:pt x="1159" y="960"/>
                  </a:lnTo>
                  <a:lnTo>
                    <a:pt x="1115" y="932"/>
                  </a:lnTo>
                  <a:lnTo>
                    <a:pt x="1090" y="918"/>
                  </a:lnTo>
                  <a:lnTo>
                    <a:pt x="1066" y="905"/>
                  </a:lnTo>
                  <a:lnTo>
                    <a:pt x="1039" y="895"/>
                  </a:lnTo>
                  <a:lnTo>
                    <a:pt x="1010" y="884"/>
                  </a:lnTo>
                  <a:lnTo>
                    <a:pt x="994" y="880"/>
                  </a:lnTo>
                  <a:lnTo>
                    <a:pt x="979" y="876"/>
                  </a:lnTo>
                  <a:lnTo>
                    <a:pt x="963" y="873"/>
                  </a:lnTo>
                  <a:lnTo>
                    <a:pt x="945" y="869"/>
                  </a:lnTo>
                  <a:lnTo>
                    <a:pt x="928" y="867"/>
                  </a:lnTo>
                  <a:lnTo>
                    <a:pt x="909" y="866"/>
                  </a:lnTo>
                  <a:lnTo>
                    <a:pt x="890" y="864"/>
                  </a:lnTo>
                  <a:lnTo>
                    <a:pt x="869" y="864"/>
                  </a:lnTo>
                  <a:lnTo>
                    <a:pt x="902" y="277"/>
                  </a:lnTo>
                  <a:lnTo>
                    <a:pt x="0" y="230"/>
                  </a:lnTo>
                  <a:lnTo>
                    <a:pt x="69" y="0"/>
                  </a:lnTo>
                  <a:lnTo>
                    <a:pt x="2665" y="0"/>
                  </a:lnTo>
                  <a:lnTo>
                    <a:pt x="2842" y="424"/>
                  </a:lnTo>
                  <a:lnTo>
                    <a:pt x="2848" y="115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03" name="Freeform 163"/>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04" name="Freeform 164"/>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05" name="Freeform 165"/>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06" name="Freeform 166"/>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07" name="Freeform 167"/>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08" name="Freeform 168"/>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09" name="Freeform 169"/>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10" name="Freeform 170"/>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11" name="Freeform 171"/>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12" name="Freeform 172"/>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13" name="Freeform 173"/>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14" name="Freeform 174"/>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15" name="Freeform 175"/>
            <p:cNvSpPr>
              <a:spLocks/>
            </p:cNvSpPr>
            <p:nvPr/>
          </p:nvSpPr>
          <p:spPr bwMode="auto">
            <a:xfrm>
              <a:off x="3405" y="1184"/>
              <a:ext cx="200" cy="245"/>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16" name="Freeform 176"/>
            <p:cNvSpPr>
              <a:spLocks/>
            </p:cNvSpPr>
            <p:nvPr/>
          </p:nvSpPr>
          <p:spPr bwMode="auto">
            <a:xfrm>
              <a:off x="3405" y="1184"/>
              <a:ext cx="200" cy="245"/>
            </a:xfrm>
            <a:custGeom>
              <a:avLst/>
              <a:gdLst/>
              <a:ahLst/>
              <a:cxnLst>
                <a:cxn ang="0">
                  <a:pos x="207" y="1215"/>
                </a:cxn>
                <a:cxn ang="0">
                  <a:pos x="203" y="1176"/>
                </a:cxn>
                <a:cxn ang="0">
                  <a:pos x="197" y="1109"/>
                </a:cxn>
                <a:cxn ang="0">
                  <a:pos x="194" y="1031"/>
                </a:cxn>
                <a:cxn ang="0">
                  <a:pos x="194" y="970"/>
                </a:cxn>
                <a:cxn ang="0">
                  <a:pos x="196" y="935"/>
                </a:cxn>
                <a:cxn ang="0">
                  <a:pos x="201" y="905"/>
                </a:cxn>
                <a:cxn ang="0">
                  <a:pos x="208" y="879"/>
                </a:cxn>
                <a:cxn ang="0">
                  <a:pos x="218" y="855"/>
                </a:cxn>
                <a:cxn ang="0">
                  <a:pos x="231" y="831"/>
                </a:cxn>
                <a:cxn ang="0">
                  <a:pos x="258" y="796"/>
                </a:cxn>
                <a:cxn ang="0">
                  <a:pos x="264" y="759"/>
                </a:cxn>
                <a:cxn ang="0">
                  <a:pos x="227" y="725"/>
                </a:cxn>
                <a:cxn ang="0">
                  <a:pos x="189" y="683"/>
                </a:cxn>
                <a:cxn ang="0">
                  <a:pos x="165" y="650"/>
                </a:cxn>
                <a:cxn ang="0">
                  <a:pos x="152" y="629"/>
                </a:cxn>
                <a:cxn ang="0">
                  <a:pos x="0" y="86"/>
                </a:cxn>
                <a:cxn ang="0">
                  <a:pos x="23" y="90"/>
                </a:cxn>
                <a:cxn ang="0">
                  <a:pos x="44" y="91"/>
                </a:cxn>
                <a:cxn ang="0">
                  <a:pos x="84" y="89"/>
                </a:cxn>
                <a:cxn ang="0">
                  <a:pos x="119" y="78"/>
                </a:cxn>
                <a:cxn ang="0">
                  <a:pos x="150" y="65"/>
                </a:cxn>
                <a:cxn ang="0">
                  <a:pos x="194" y="36"/>
                </a:cxn>
                <a:cxn ang="0">
                  <a:pos x="216" y="22"/>
                </a:cxn>
                <a:cxn ang="0">
                  <a:pos x="996" y="702"/>
                </a:cxn>
                <a:cxn ang="0">
                  <a:pos x="967" y="728"/>
                </a:cxn>
                <a:cxn ang="0">
                  <a:pos x="959" y="739"/>
                </a:cxn>
                <a:cxn ang="0">
                  <a:pos x="954" y="749"/>
                </a:cxn>
                <a:cxn ang="0">
                  <a:pos x="953" y="766"/>
                </a:cxn>
                <a:cxn ang="0">
                  <a:pos x="958" y="782"/>
                </a:cxn>
                <a:cxn ang="0">
                  <a:pos x="961" y="801"/>
                </a:cxn>
                <a:cxn ang="0">
                  <a:pos x="959" y="823"/>
                </a:cxn>
                <a:cxn ang="0">
                  <a:pos x="953" y="837"/>
                </a:cxn>
                <a:cxn ang="0">
                  <a:pos x="945" y="853"/>
                </a:cxn>
                <a:cxn ang="0">
                  <a:pos x="913" y="890"/>
                </a:cxn>
                <a:cxn ang="0">
                  <a:pos x="873" y="925"/>
                </a:cxn>
                <a:cxn ang="0">
                  <a:pos x="829" y="955"/>
                </a:cxn>
                <a:cxn ang="0">
                  <a:pos x="785" y="981"/>
                </a:cxn>
                <a:cxn ang="0">
                  <a:pos x="739" y="1002"/>
                </a:cxn>
                <a:cxn ang="0">
                  <a:pos x="693" y="1018"/>
                </a:cxn>
                <a:cxn ang="0">
                  <a:pos x="646" y="1032"/>
                </a:cxn>
                <a:cxn ang="0">
                  <a:pos x="554" y="1053"/>
                </a:cxn>
                <a:cxn ang="0">
                  <a:pos x="387" y="1085"/>
                </a:cxn>
                <a:cxn ang="0">
                  <a:pos x="352" y="1094"/>
                </a:cxn>
                <a:cxn ang="0">
                  <a:pos x="321" y="1106"/>
                </a:cxn>
                <a:cxn ang="0">
                  <a:pos x="293" y="1120"/>
                </a:cxn>
                <a:cxn ang="0">
                  <a:pos x="271" y="1138"/>
                </a:cxn>
                <a:cxn ang="0">
                  <a:pos x="235" y="1171"/>
                </a:cxn>
                <a:cxn ang="0">
                  <a:pos x="222" y="1189"/>
                </a:cxn>
                <a:cxn ang="0">
                  <a:pos x="208" y="1220"/>
                </a:cxn>
              </a:cxnLst>
              <a:rect l="0" t="0" r="r" b="b"/>
              <a:pathLst>
                <a:path w="996" h="1220">
                  <a:moveTo>
                    <a:pt x="208" y="1220"/>
                  </a:moveTo>
                  <a:lnTo>
                    <a:pt x="207" y="1215"/>
                  </a:lnTo>
                  <a:lnTo>
                    <a:pt x="206" y="1199"/>
                  </a:lnTo>
                  <a:lnTo>
                    <a:pt x="203" y="1176"/>
                  </a:lnTo>
                  <a:lnTo>
                    <a:pt x="201" y="1146"/>
                  </a:lnTo>
                  <a:lnTo>
                    <a:pt x="197" y="1109"/>
                  </a:lnTo>
                  <a:lnTo>
                    <a:pt x="195" y="1071"/>
                  </a:lnTo>
                  <a:lnTo>
                    <a:pt x="194" y="1031"/>
                  </a:lnTo>
                  <a:lnTo>
                    <a:pt x="194" y="990"/>
                  </a:lnTo>
                  <a:lnTo>
                    <a:pt x="194" y="970"/>
                  </a:lnTo>
                  <a:lnTo>
                    <a:pt x="194" y="953"/>
                  </a:lnTo>
                  <a:lnTo>
                    <a:pt x="196" y="935"/>
                  </a:lnTo>
                  <a:lnTo>
                    <a:pt x="197" y="920"/>
                  </a:lnTo>
                  <a:lnTo>
                    <a:pt x="201" y="905"/>
                  </a:lnTo>
                  <a:lnTo>
                    <a:pt x="204" y="892"/>
                  </a:lnTo>
                  <a:lnTo>
                    <a:pt x="208" y="879"/>
                  </a:lnTo>
                  <a:lnTo>
                    <a:pt x="213" y="867"/>
                  </a:lnTo>
                  <a:lnTo>
                    <a:pt x="218" y="855"/>
                  </a:lnTo>
                  <a:lnTo>
                    <a:pt x="224" y="843"/>
                  </a:lnTo>
                  <a:lnTo>
                    <a:pt x="231" y="831"/>
                  </a:lnTo>
                  <a:lnTo>
                    <a:pt x="239" y="821"/>
                  </a:lnTo>
                  <a:lnTo>
                    <a:pt x="258" y="796"/>
                  </a:lnTo>
                  <a:lnTo>
                    <a:pt x="280" y="772"/>
                  </a:lnTo>
                  <a:lnTo>
                    <a:pt x="264" y="759"/>
                  </a:lnTo>
                  <a:lnTo>
                    <a:pt x="245" y="743"/>
                  </a:lnTo>
                  <a:lnTo>
                    <a:pt x="227" y="725"/>
                  </a:lnTo>
                  <a:lnTo>
                    <a:pt x="207" y="705"/>
                  </a:lnTo>
                  <a:lnTo>
                    <a:pt x="189" y="683"/>
                  </a:lnTo>
                  <a:lnTo>
                    <a:pt x="172" y="662"/>
                  </a:lnTo>
                  <a:lnTo>
                    <a:pt x="165" y="650"/>
                  </a:lnTo>
                  <a:lnTo>
                    <a:pt x="158" y="640"/>
                  </a:lnTo>
                  <a:lnTo>
                    <a:pt x="152" y="629"/>
                  </a:lnTo>
                  <a:lnTo>
                    <a:pt x="147" y="619"/>
                  </a:lnTo>
                  <a:lnTo>
                    <a:pt x="0" y="86"/>
                  </a:lnTo>
                  <a:lnTo>
                    <a:pt x="12" y="89"/>
                  </a:lnTo>
                  <a:lnTo>
                    <a:pt x="23" y="90"/>
                  </a:lnTo>
                  <a:lnTo>
                    <a:pt x="34" y="91"/>
                  </a:lnTo>
                  <a:lnTo>
                    <a:pt x="44" y="91"/>
                  </a:lnTo>
                  <a:lnTo>
                    <a:pt x="65" y="91"/>
                  </a:lnTo>
                  <a:lnTo>
                    <a:pt x="84" y="89"/>
                  </a:lnTo>
                  <a:lnTo>
                    <a:pt x="103" y="84"/>
                  </a:lnTo>
                  <a:lnTo>
                    <a:pt x="119" y="78"/>
                  </a:lnTo>
                  <a:lnTo>
                    <a:pt x="136" y="72"/>
                  </a:lnTo>
                  <a:lnTo>
                    <a:pt x="150" y="65"/>
                  </a:lnTo>
                  <a:lnTo>
                    <a:pt x="174" y="50"/>
                  </a:lnTo>
                  <a:lnTo>
                    <a:pt x="194" y="36"/>
                  </a:lnTo>
                  <a:lnTo>
                    <a:pt x="208" y="27"/>
                  </a:lnTo>
                  <a:lnTo>
                    <a:pt x="216" y="22"/>
                  </a:lnTo>
                  <a:lnTo>
                    <a:pt x="743" y="0"/>
                  </a:lnTo>
                  <a:lnTo>
                    <a:pt x="996" y="702"/>
                  </a:lnTo>
                  <a:lnTo>
                    <a:pt x="980" y="716"/>
                  </a:lnTo>
                  <a:lnTo>
                    <a:pt x="967" y="728"/>
                  </a:lnTo>
                  <a:lnTo>
                    <a:pt x="963" y="733"/>
                  </a:lnTo>
                  <a:lnTo>
                    <a:pt x="959" y="739"/>
                  </a:lnTo>
                  <a:lnTo>
                    <a:pt x="957" y="744"/>
                  </a:lnTo>
                  <a:lnTo>
                    <a:pt x="954" y="749"/>
                  </a:lnTo>
                  <a:lnTo>
                    <a:pt x="953" y="758"/>
                  </a:lnTo>
                  <a:lnTo>
                    <a:pt x="953" y="766"/>
                  </a:lnTo>
                  <a:lnTo>
                    <a:pt x="956" y="774"/>
                  </a:lnTo>
                  <a:lnTo>
                    <a:pt x="958" y="782"/>
                  </a:lnTo>
                  <a:lnTo>
                    <a:pt x="959" y="792"/>
                  </a:lnTo>
                  <a:lnTo>
                    <a:pt x="961" y="801"/>
                  </a:lnTo>
                  <a:lnTo>
                    <a:pt x="961" y="812"/>
                  </a:lnTo>
                  <a:lnTo>
                    <a:pt x="959" y="823"/>
                  </a:lnTo>
                  <a:lnTo>
                    <a:pt x="957" y="830"/>
                  </a:lnTo>
                  <a:lnTo>
                    <a:pt x="953" y="837"/>
                  </a:lnTo>
                  <a:lnTo>
                    <a:pt x="950" y="844"/>
                  </a:lnTo>
                  <a:lnTo>
                    <a:pt x="945" y="853"/>
                  </a:lnTo>
                  <a:lnTo>
                    <a:pt x="932" y="870"/>
                  </a:lnTo>
                  <a:lnTo>
                    <a:pt x="913" y="890"/>
                  </a:lnTo>
                  <a:lnTo>
                    <a:pt x="894" y="909"/>
                  </a:lnTo>
                  <a:lnTo>
                    <a:pt x="873" y="925"/>
                  </a:lnTo>
                  <a:lnTo>
                    <a:pt x="852" y="941"/>
                  </a:lnTo>
                  <a:lnTo>
                    <a:pt x="829" y="955"/>
                  </a:lnTo>
                  <a:lnTo>
                    <a:pt x="807" y="968"/>
                  </a:lnTo>
                  <a:lnTo>
                    <a:pt x="785" y="981"/>
                  </a:lnTo>
                  <a:lnTo>
                    <a:pt x="763" y="992"/>
                  </a:lnTo>
                  <a:lnTo>
                    <a:pt x="739" y="1002"/>
                  </a:lnTo>
                  <a:lnTo>
                    <a:pt x="716" y="1010"/>
                  </a:lnTo>
                  <a:lnTo>
                    <a:pt x="693" y="1018"/>
                  </a:lnTo>
                  <a:lnTo>
                    <a:pt x="669" y="1025"/>
                  </a:lnTo>
                  <a:lnTo>
                    <a:pt x="646" y="1032"/>
                  </a:lnTo>
                  <a:lnTo>
                    <a:pt x="599" y="1044"/>
                  </a:lnTo>
                  <a:lnTo>
                    <a:pt x="554" y="1053"/>
                  </a:lnTo>
                  <a:lnTo>
                    <a:pt x="466" y="1069"/>
                  </a:lnTo>
                  <a:lnTo>
                    <a:pt x="387" y="1085"/>
                  </a:lnTo>
                  <a:lnTo>
                    <a:pt x="369" y="1090"/>
                  </a:lnTo>
                  <a:lnTo>
                    <a:pt x="352" y="1094"/>
                  </a:lnTo>
                  <a:lnTo>
                    <a:pt x="335" y="1100"/>
                  </a:lnTo>
                  <a:lnTo>
                    <a:pt x="321" y="1106"/>
                  </a:lnTo>
                  <a:lnTo>
                    <a:pt x="306" y="1113"/>
                  </a:lnTo>
                  <a:lnTo>
                    <a:pt x="293" y="1120"/>
                  </a:lnTo>
                  <a:lnTo>
                    <a:pt x="282" y="1128"/>
                  </a:lnTo>
                  <a:lnTo>
                    <a:pt x="271" y="1138"/>
                  </a:lnTo>
                  <a:lnTo>
                    <a:pt x="250" y="1157"/>
                  </a:lnTo>
                  <a:lnTo>
                    <a:pt x="235" y="1171"/>
                  </a:lnTo>
                  <a:lnTo>
                    <a:pt x="227" y="1182"/>
                  </a:lnTo>
                  <a:lnTo>
                    <a:pt x="222" y="1189"/>
                  </a:lnTo>
                  <a:lnTo>
                    <a:pt x="217" y="1201"/>
                  </a:lnTo>
                  <a:lnTo>
                    <a:pt x="208" y="1220"/>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17" name="Freeform 177"/>
            <p:cNvSpPr>
              <a:spLocks/>
            </p:cNvSpPr>
            <p:nvPr/>
          </p:nvSpPr>
          <p:spPr bwMode="auto">
            <a:xfrm>
              <a:off x="3555" y="1140"/>
              <a:ext cx="244" cy="206"/>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18" name="Freeform 178"/>
            <p:cNvSpPr>
              <a:spLocks/>
            </p:cNvSpPr>
            <p:nvPr/>
          </p:nvSpPr>
          <p:spPr bwMode="auto">
            <a:xfrm>
              <a:off x="3555" y="1140"/>
              <a:ext cx="244" cy="206"/>
            </a:xfrm>
            <a:custGeom>
              <a:avLst/>
              <a:gdLst/>
              <a:ahLst/>
              <a:cxnLst>
                <a:cxn ang="0">
                  <a:pos x="410" y="190"/>
                </a:cxn>
                <a:cxn ang="0">
                  <a:pos x="609" y="190"/>
                </a:cxn>
                <a:cxn ang="0">
                  <a:pos x="723" y="164"/>
                </a:cxn>
                <a:cxn ang="0">
                  <a:pos x="827" y="129"/>
                </a:cxn>
                <a:cxn ang="0">
                  <a:pos x="919" y="85"/>
                </a:cxn>
                <a:cxn ang="0">
                  <a:pos x="1002" y="36"/>
                </a:cxn>
                <a:cxn ang="0">
                  <a:pos x="1066" y="29"/>
                </a:cxn>
                <a:cxn ang="0">
                  <a:pos x="1091" y="96"/>
                </a:cxn>
                <a:cxn ang="0">
                  <a:pos x="1098" y="139"/>
                </a:cxn>
                <a:cxn ang="0">
                  <a:pos x="1103" y="176"/>
                </a:cxn>
                <a:cxn ang="0">
                  <a:pos x="1119" y="222"/>
                </a:cxn>
                <a:cxn ang="0">
                  <a:pos x="1159" y="291"/>
                </a:cxn>
                <a:cxn ang="0">
                  <a:pos x="1161" y="304"/>
                </a:cxn>
                <a:cxn ang="0">
                  <a:pos x="1152" y="329"/>
                </a:cxn>
                <a:cxn ang="0">
                  <a:pos x="1147" y="353"/>
                </a:cxn>
                <a:cxn ang="0">
                  <a:pos x="1149" y="386"/>
                </a:cxn>
                <a:cxn ang="0">
                  <a:pos x="1165" y="430"/>
                </a:cxn>
                <a:cxn ang="0">
                  <a:pos x="1184" y="465"/>
                </a:cxn>
                <a:cxn ang="0">
                  <a:pos x="1214" y="512"/>
                </a:cxn>
                <a:cxn ang="0">
                  <a:pos x="1219" y="548"/>
                </a:cxn>
                <a:cxn ang="0">
                  <a:pos x="1211" y="599"/>
                </a:cxn>
                <a:cxn ang="0">
                  <a:pos x="1181" y="700"/>
                </a:cxn>
                <a:cxn ang="0">
                  <a:pos x="1172" y="713"/>
                </a:cxn>
                <a:cxn ang="0">
                  <a:pos x="1135" y="737"/>
                </a:cxn>
                <a:cxn ang="0">
                  <a:pos x="1142" y="801"/>
                </a:cxn>
                <a:cxn ang="0">
                  <a:pos x="1140" y="835"/>
                </a:cxn>
                <a:cxn ang="0">
                  <a:pos x="1130" y="864"/>
                </a:cxn>
                <a:cxn ang="0">
                  <a:pos x="1106" y="884"/>
                </a:cxn>
                <a:cxn ang="0">
                  <a:pos x="1082" y="908"/>
                </a:cxn>
                <a:cxn ang="0">
                  <a:pos x="1079" y="945"/>
                </a:cxn>
                <a:cxn ang="0">
                  <a:pos x="1064" y="995"/>
                </a:cxn>
                <a:cxn ang="0">
                  <a:pos x="1064" y="1020"/>
                </a:cxn>
                <a:cxn ang="0">
                  <a:pos x="1037" y="1023"/>
                </a:cxn>
                <a:cxn ang="0">
                  <a:pos x="961" y="995"/>
                </a:cxn>
                <a:cxn ang="0">
                  <a:pos x="912" y="964"/>
                </a:cxn>
                <a:cxn ang="0">
                  <a:pos x="877" y="934"/>
                </a:cxn>
                <a:cxn ang="0">
                  <a:pos x="837" y="913"/>
                </a:cxn>
                <a:cxn ang="0">
                  <a:pos x="778" y="908"/>
                </a:cxn>
                <a:cxn ang="0">
                  <a:pos x="700" y="911"/>
                </a:cxn>
                <a:cxn ang="0">
                  <a:pos x="638" y="924"/>
                </a:cxn>
                <a:cxn ang="0">
                  <a:pos x="614" y="934"/>
                </a:cxn>
                <a:cxn ang="0">
                  <a:pos x="597" y="944"/>
                </a:cxn>
                <a:cxn ang="0">
                  <a:pos x="568" y="938"/>
                </a:cxn>
                <a:cxn ang="0">
                  <a:pos x="524" y="913"/>
                </a:cxn>
                <a:cxn ang="0">
                  <a:pos x="506" y="906"/>
                </a:cxn>
                <a:cxn ang="0">
                  <a:pos x="488" y="908"/>
                </a:cxn>
                <a:cxn ang="0">
                  <a:pos x="444" y="901"/>
                </a:cxn>
                <a:cxn ang="0">
                  <a:pos x="390" y="891"/>
                </a:cxn>
                <a:cxn ang="0">
                  <a:pos x="354" y="891"/>
                </a:cxn>
                <a:cxn ang="0">
                  <a:pos x="338" y="896"/>
                </a:cxn>
                <a:cxn ang="0">
                  <a:pos x="327" y="906"/>
                </a:cxn>
                <a:cxn ang="0">
                  <a:pos x="312" y="915"/>
                </a:cxn>
                <a:cxn ang="0">
                  <a:pos x="279" y="918"/>
                </a:cxn>
                <a:cxn ang="0">
                  <a:pos x="260" y="924"/>
                </a:cxn>
              </a:cxnLst>
              <a:rect l="0" t="0" r="r" b="b"/>
              <a:pathLst>
                <a:path w="1219" h="1031">
                  <a:moveTo>
                    <a:pt x="253" y="930"/>
                  </a:moveTo>
                  <a:lnTo>
                    <a:pt x="0" y="228"/>
                  </a:lnTo>
                  <a:lnTo>
                    <a:pt x="410" y="190"/>
                  </a:lnTo>
                  <a:lnTo>
                    <a:pt x="524" y="204"/>
                  </a:lnTo>
                  <a:lnTo>
                    <a:pt x="568" y="199"/>
                  </a:lnTo>
                  <a:lnTo>
                    <a:pt x="609" y="190"/>
                  </a:lnTo>
                  <a:lnTo>
                    <a:pt x="648" y="182"/>
                  </a:lnTo>
                  <a:lnTo>
                    <a:pt x="687" y="173"/>
                  </a:lnTo>
                  <a:lnTo>
                    <a:pt x="723" y="164"/>
                  </a:lnTo>
                  <a:lnTo>
                    <a:pt x="759" y="152"/>
                  </a:lnTo>
                  <a:lnTo>
                    <a:pt x="794" y="140"/>
                  </a:lnTo>
                  <a:lnTo>
                    <a:pt x="827" y="129"/>
                  </a:lnTo>
                  <a:lnTo>
                    <a:pt x="860" y="115"/>
                  </a:lnTo>
                  <a:lnTo>
                    <a:pt x="890" y="100"/>
                  </a:lnTo>
                  <a:lnTo>
                    <a:pt x="919" y="85"/>
                  </a:lnTo>
                  <a:lnTo>
                    <a:pt x="948" y="70"/>
                  </a:lnTo>
                  <a:lnTo>
                    <a:pt x="975" y="54"/>
                  </a:lnTo>
                  <a:lnTo>
                    <a:pt x="1002" y="36"/>
                  </a:lnTo>
                  <a:lnTo>
                    <a:pt x="1028" y="19"/>
                  </a:lnTo>
                  <a:lnTo>
                    <a:pt x="1051" y="0"/>
                  </a:lnTo>
                  <a:lnTo>
                    <a:pt x="1066" y="29"/>
                  </a:lnTo>
                  <a:lnTo>
                    <a:pt x="1077" y="55"/>
                  </a:lnTo>
                  <a:lnTo>
                    <a:pt x="1085" y="77"/>
                  </a:lnTo>
                  <a:lnTo>
                    <a:pt x="1091" y="96"/>
                  </a:lnTo>
                  <a:lnTo>
                    <a:pt x="1094" y="112"/>
                  </a:lnTo>
                  <a:lnTo>
                    <a:pt x="1097" y="126"/>
                  </a:lnTo>
                  <a:lnTo>
                    <a:pt x="1098" y="139"/>
                  </a:lnTo>
                  <a:lnTo>
                    <a:pt x="1099" y="152"/>
                  </a:lnTo>
                  <a:lnTo>
                    <a:pt x="1101" y="164"/>
                  </a:lnTo>
                  <a:lnTo>
                    <a:pt x="1103" y="176"/>
                  </a:lnTo>
                  <a:lnTo>
                    <a:pt x="1106" y="190"/>
                  </a:lnTo>
                  <a:lnTo>
                    <a:pt x="1111" y="204"/>
                  </a:lnTo>
                  <a:lnTo>
                    <a:pt x="1119" y="222"/>
                  </a:lnTo>
                  <a:lnTo>
                    <a:pt x="1128" y="242"/>
                  </a:lnTo>
                  <a:lnTo>
                    <a:pt x="1141" y="264"/>
                  </a:lnTo>
                  <a:lnTo>
                    <a:pt x="1159" y="291"/>
                  </a:lnTo>
                  <a:lnTo>
                    <a:pt x="1160" y="296"/>
                  </a:lnTo>
                  <a:lnTo>
                    <a:pt x="1161" y="299"/>
                  </a:lnTo>
                  <a:lnTo>
                    <a:pt x="1161" y="304"/>
                  </a:lnTo>
                  <a:lnTo>
                    <a:pt x="1160" y="307"/>
                  </a:lnTo>
                  <a:lnTo>
                    <a:pt x="1156" y="318"/>
                  </a:lnTo>
                  <a:lnTo>
                    <a:pt x="1152" y="329"/>
                  </a:lnTo>
                  <a:lnTo>
                    <a:pt x="1149" y="336"/>
                  </a:lnTo>
                  <a:lnTo>
                    <a:pt x="1148" y="343"/>
                  </a:lnTo>
                  <a:lnTo>
                    <a:pt x="1147" y="353"/>
                  </a:lnTo>
                  <a:lnTo>
                    <a:pt x="1147" y="362"/>
                  </a:lnTo>
                  <a:lnTo>
                    <a:pt x="1148" y="373"/>
                  </a:lnTo>
                  <a:lnTo>
                    <a:pt x="1149" y="386"/>
                  </a:lnTo>
                  <a:lnTo>
                    <a:pt x="1153" y="400"/>
                  </a:lnTo>
                  <a:lnTo>
                    <a:pt x="1159" y="415"/>
                  </a:lnTo>
                  <a:lnTo>
                    <a:pt x="1165" y="430"/>
                  </a:lnTo>
                  <a:lnTo>
                    <a:pt x="1172" y="443"/>
                  </a:lnTo>
                  <a:lnTo>
                    <a:pt x="1179" y="454"/>
                  </a:lnTo>
                  <a:lnTo>
                    <a:pt x="1184" y="465"/>
                  </a:lnTo>
                  <a:lnTo>
                    <a:pt x="1198" y="484"/>
                  </a:lnTo>
                  <a:lnTo>
                    <a:pt x="1209" y="502"/>
                  </a:lnTo>
                  <a:lnTo>
                    <a:pt x="1214" y="512"/>
                  </a:lnTo>
                  <a:lnTo>
                    <a:pt x="1217" y="523"/>
                  </a:lnTo>
                  <a:lnTo>
                    <a:pt x="1219" y="535"/>
                  </a:lnTo>
                  <a:lnTo>
                    <a:pt x="1219" y="548"/>
                  </a:lnTo>
                  <a:lnTo>
                    <a:pt x="1219" y="563"/>
                  </a:lnTo>
                  <a:lnTo>
                    <a:pt x="1216" y="581"/>
                  </a:lnTo>
                  <a:lnTo>
                    <a:pt x="1211" y="599"/>
                  </a:lnTo>
                  <a:lnTo>
                    <a:pt x="1204" y="623"/>
                  </a:lnTo>
                  <a:lnTo>
                    <a:pt x="1189" y="674"/>
                  </a:lnTo>
                  <a:lnTo>
                    <a:pt x="1181" y="700"/>
                  </a:lnTo>
                  <a:lnTo>
                    <a:pt x="1179" y="704"/>
                  </a:lnTo>
                  <a:lnTo>
                    <a:pt x="1175" y="709"/>
                  </a:lnTo>
                  <a:lnTo>
                    <a:pt x="1172" y="713"/>
                  </a:lnTo>
                  <a:lnTo>
                    <a:pt x="1167" y="716"/>
                  </a:lnTo>
                  <a:lnTo>
                    <a:pt x="1154" y="725"/>
                  </a:lnTo>
                  <a:lnTo>
                    <a:pt x="1135" y="737"/>
                  </a:lnTo>
                  <a:lnTo>
                    <a:pt x="1139" y="763"/>
                  </a:lnTo>
                  <a:lnTo>
                    <a:pt x="1141" y="788"/>
                  </a:lnTo>
                  <a:lnTo>
                    <a:pt x="1142" y="801"/>
                  </a:lnTo>
                  <a:lnTo>
                    <a:pt x="1142" y="813"/>
                  </a:lnTo>
                  <a:lnTo>
                    <a:pt x="1141" y="825"/>
                  </a:lnTo>
                  <a:lnTo>
                    <a:pt x="1140" y="835"/>
                  </a:lnTo>
                  <a:lnTo>
                    <a:pt x="1138" y="846"/>
                  </a:lnTo>
                  <a:lnTo>
                    <a:pt x="1134" y="855"/>
                  </a:lnTo>
                  <a:lnTo>
                    <a:pt x="1130" y="864"/>
                  </a:lnTo>
                  <a:lnTo>
                    <a:pt x="1124" y="873"/>
                  </a:lnTo>
                  <a:lnTo>
                    <a:pt x="1116" y="880"/>
                  </a:lnTo>
                  <a:lnTo>
                    <a:pt x="1106" y="884"/>
                  </a:lnTo>
                  <a:lnTo>
                    <a:pt x="1094" y="889"/>
                  </a:lnTo>
                  <a:lnTo>
                    <a:pt x="1080" y="892"/>
                  </a:lnTo>
                  <a:lnTo>
                    <a:pt x="1082" y="908"/>
                  </a:lnTo>
                  <a:lnTo>
                    <a:pt x="1082" y="922"/>
                  </a:lnTo>
                  <a:lnTo>
                    <a:pt x="1080" y="933"/>
                  </a:lnTo>
                  <a:lnTo>
                    <a:pt x="1079" y="945"/>
                  </a:lnTo>
                  <a:lnTo>
                    <a:pt x="1073" y="965"/>
                  </a:lnTo>
                  <a:lnTo>
                    <a:pt x="1069" y="981"/>
                  </a:lnTo>
                  <a:lnTo>
                    <a:pt x="1064" y="995"/>
                  </a:lnTo>
                  <a:lnTo>
                    <a:pt x="1062" y="1008"/>
                  </a:lnTo>
                  <a:lnTo>
                    <a:pt x="1063" y="1014"/>
                  </a:lnTo>
                  <a:lnTo>
                    <a:pt x="1064" y="1020"/>
                  </a:lnTo>
                  <a:lnTo>
                    <a:pt x="1068" y="1026"/>
                  </a:lnTo>
                  <a:lnTo>
                    <a:pt x="1072" y="1031"/>
                  </a:lnTo>
                  <a:lnTo>
                    <a:pt x="1037" y="1023"/>
                  </a:lnTo>
                  <a:lnTo>
                    <a:pt x="1008" y="1015"/>
                  </a:lnTo>
                  <a:lnTo>
                    <a:pt x="982" y="1006"/>
                  </a:lnTo>
                  <a:lnTo>
                    <a:pt x="961" y="995"/>
                  </a:lnTo>
                  <a:lnTo>
                    <a:pt x="943" y="985"/>
                  </a:lnTo>
                  <a:lnTo>
                    <a:pt x="926" y="974"/>
                  </a:lnTo>
                  <a:lnTo>
                    <a:pt x="912" y="964"/>
                  </a:lnTo>
                  <a:lnTo>
                    <a:pt x="901" y="953"/>
                  </a:lnTo>
                  <a:lnTo>
                    <a:pt x="889" y="943"/>
                  </a:lnTo>
                  <a:lnTo>
                    <a:pt x="877" y="934"/>
                  </a:lnTo>
                  <a:lnTo>
                    <a:pt x="864" y="926"/>
                  </a:lnTo>
                  <a:lnTo>
                    <a:pt x="852" y="919"/>
                  </a:lnTo>
                  <a:lnTo>
                    <a:pt x="837" y="913"/>
                  </a:lnTo>
                  <a:lnTo>
                    <a:pt x="821" y="909"/>
                  </a:lnTo>
                  <a:lnTo>
                    <a:pt x="801" y="908"/>
                  </a:lnTo>
                  <a:lnTo>
                    <a:pt x="778" y="908"/>
                  </a:lnTo>
                  <a:lnTo>
                    <a:pt x="751" y="908"/>
                  </a:lnTo>
                  <a:lnTo>
                    <a:pt x="724" y="909"/>
                  </a:lnTo>
                  <a:lnTo>
                    <a:pt x="700" y="911"/>
                  </a:lnTo>
                  <a:lnTo>
                    <a:pt x="677" y="915"/>
                  </a:lnTo>
                  <a:lnTo>
                    <a:pt x="656" y="919"/>
                  </a:lnTo>
                  <a:lnTo>
                    <a:pt x="638" y="924"/>
                  </a:lnTo>
                  <a:lnTo>
                    <a:pt x="630" y="927"/>
                  </a:lnTo>
                  <a:lnTo>
                    <a:pt x="621" y="931"/>
                  </a:lnTo>
                  <a:lnTo>
                    <a:pt x="614" y="934"/>
                  </a:lnTo>
                  <a:lnTo>
                    <a:pt x="609" y="939"/>
                  </a:lnTo>
                  <a:lnTo>
                    <a:pt x="603" y="943"/>
                  </a:lnTo>
                  <a:lnTo>
                    <a:pt x="597" y="944"/>
                  </a:lnTo>
                  <a:lnTo>
                    <a:pt x="590" y="944"/>
                  </a:lnTo>
                  <a:lnTo>
                    <a:pt x="583" y="943"/>
                  </a:lnTo>
                  <a:lnTo>
                    <a:pt x="568" y="938"/>
                  </a:lnTo>
                  <a:lnTo>
                    <a:pt x="552" y="930"/>
                  </a:lnTo>
                  <a:lnTo>
                    <a:pt x="538" y="920"/>
                  </a:lnTo>
                  <a:lnTo>
                    <a:pt x="524" y="913"/>
                  </a:lnTo>
                  <a:lnTo>
                    <a:pt x="517" y="910"/>
                  </a:lnTo>
                  <a:lnTo>
                    <a:pt x="512" y="908"/>
                  </a:lnTo>
                  <a:lnTo>
                    <a:pt x="506" y="906"/>
                  </a:lnTo>
                  <a:lnTo>
                    <a:pt x="501" y="908"/>
                  </a:lnTo>
                  <a:lnTo>
                    <a:pt x="496" y="909"/>
                  </a:lnTo>
                  <a:lnTo>
                    <a:pt x="488" y="908"/>
                  </a:lnTo>
                  <a:lnTo>
                    <a:pt x="479" y="908"/>
                  </a:lnTo>
                  <a:lnTo>
                    <a:pt x="468" y="905"/>
                  </a:lnTo>
                  <a:lnTo>
                    <a:pt x="444" y="901"/>
                  </a:lnTo>
                  <a:lnTo>
                    <a:pt x="417" y="896"/>
                  </a:lnTo>
                  <a:lnTo>
                    <a:pt x="403" y="894"/>
                  </a:lnTo>
                  <a:lnTo>
                    <a:pt x="390" y="891"/>
                  </a:lnTo>
                  <a:lnTo>
                    <a:pt x="377" y="890"/>
                  </a:lnTo>
                  <a:lnTo>
                    <a:pt x="364" y="890"/>
                  </a:lnTo>
                  <a:lnTo>
                    <a:pt x="354" y="891"/>
                  </a:lnTo>
                  <a:lnTo>
                    <a:pt x="345" y="892"/>
                  </a:lnTo>
                  <a:lnTo>
                    <a:pt x="341" y="895"/>
                  </a:lnTo>
                  <a:lnTo>
                    <a:pt x="338" y="896"/>
                  </a:lnTo>
                  <a:lnTo>
                    <a:pt x="334" y="898"/>
                  </a:lnTo>
                  <a:lnTo>
                    <a:pt x="332" y="902"/>
                  </a:lnTo>
                  <a:lnTo>
                    <a:pt x="327" y="906"/>
                  </a:lnTo>
                  <a:lnTo>
                    <a:pt x="322" y="910"/>
                  </a:lnTo>
                  <a:lnTo>
                    <a:pt x="318" y="912"/>
                  </a:lnTo>
                  <a:lnTo>
                    <a:pt x="312" y="915"/>
                  </a:lnTo>
                  <a:lnTo>
                    <a:pt x="301" y="917"/>
                  </a:lnTo>
                  <a:lnTo>
                    <a:pt x="290" y="918"/>
                  </a:lnTo>
                  <a:lnTo>
                    <a:pt x="279" y="918"/>
                  </a:lnTo>
                  <a:lnTo>
                    <a:pt x="269" y="920"/>
                  </a:lnTo>
                  <a:lnTo>
                    <a:pt x="264" y="922"/>
                  </a:lnTo>
                  <a:lnTo>
                    <a:pt x="260" y="924"/>
                  </a:lnTo>
                  <a:lnTo>
                    <a:pt x="257" y="926"/>
                  </a:lnTo>
                  <a:lnTo>
                    <a:pt x="253" y="930"/>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19" name="Freeform 179"/>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20" name="Freeform 180"/>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21" name="Freeform 181"/>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22" name="Freeform 182"/>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23" name="Freeform 183"/>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24" name="Freeform 184"/>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25" name="Freeform 185"/>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26" name="Freeform 186"/>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27" name="Freeform 187"/>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28" name="Freeform 188"/>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sp>
          <p:nvSpPr>
            <p:cNvPr id="1597629" name="Freeform 189"/>
            <p:cNvSpPr>
              <a:spLocks/>
            </p:cNvSpPr>
            <p:nvPr/>
          </p:nvSpPr>
          <p:spPr bwMode="auto">
            <a:xfrm>
              <a:off x="4168" y="1074"/>
              <a:ext cx="61" cy="25"/>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30" name="Freeform 190"/>
            <p:cNvSpPr>
              <a:spLocks/>
            </p:cNvSpPr>
            <p:nvPr/>
          </p:nvSpPr>
          <p:spPr bwMode="auto">
            <a:xfrm>
              <a:off x="4168" y="1074"/>
              <a:ext cx="61" cy="25"/>
            </a:xfrm>
            <a:custGeom>
              <a:avLst/>
              <a:gdLst/>
              <a:ahLst/>
              <a:cxnLst>
                <a:cxn ang="0">
                  <a:pos x="95" y="124"/>
                </a:cxn>
                <a:cxn ang="0">
                  <a:pos x="118" y="117"/>
                </a:cxn>
                <a:cxn ang="0">
                  <a:pos x="141" y="111"/>
                </a:cxn>
                <a:cxn ang="0">
                  <a:pos x="165" y="106"/>
                </a:cxn>
                <a:cxn ang="0">
                  <a:pos x="191" y="100"/>
                </a:cxn>
                <a:cxn ang="0">
                  <a:pos x="216" y="96"/>
                </a:cxn>
                <a:cxn ang="0">
                  <a:pos x="243" y="92"/>
                </a:cxn>
                <a:cxn ang="0">
                  <a:pos x="272" y="89"/>
                </a:cxn>
                <a:cxn ang="0">
                  <a:pos x="303" y="86"/>
                </a:cxn>
                <a:cxn ang="0">
                  <a:pos x="294" y="78"/>
                </a:cxn>
                <a:cxn ang="0">
                  <a:pos x="273" y="61"/>
                </a:cxn>
                <a:cxn ang="0">
                  <a:pos x="259" y="51"/>
                </a:cxn>
                <a:cxn ang="0">
                  <a:pos x="244" y="42"/>
                </a:cxn>
                <a:cxn ang="0">
                  <a:pos x="236" y="38"/>
                </a:cxn>
                <a:cxn ang="0">
                  <a:pos x="228" y="35"/>
                </a:cxn>
                <a:cxn ang="0">
                  <a:pos x="219" y="33"/>
                </a:cxn>
                <a:cxn ang="0">
                  <a:pos x="210" y="31"/>
                </a:cxn>
                <a:cxn ang="0">
                  <a:pos x="185" y="28"/>
                </a:cxn>
                <a:cxn ang="0">
                  <a:pos x="158" y="24"/>
                </a:cxn>
                <a:cxn ang="0">
                  <a:pos x="133" y="19"/>
                </a:cxn>
                <a:cxn ang="0">
                  <a:pos x="111" y="14"/>
                </a:cxn>
                <a:cxn ang="0">
                  <a:pos x="76" y="3"/>
                </a:cxn>
                <a:cxn ang="0">
                  <a:pos x="63" y="0"/>
                </a:cxn>
                <a:cxn ang="0">
                  <a:pos x="0" y="8"/>
                </a:cxn>
                <a:cxn ang="0">
                  <a:pos x="95" y="124"/>
                </a:cxn>
              </a:cxnLst>
              <a:rect l="0" t="0" r="r" b="b"/>
              <a:pathLst>
                <a:path w="303" h="124">
                  <a:moveTo>
                    <a:pt x="95" y="124"/>
                  </a:moveTo>
                  <a:lnTo>
                    <a:pt x="118" y="117"/>
                  </a:lnTo>
                  <a:lnTo>
                    <a:pt x="141" y="111"/>
                  </a:lnTo>
                  <a:lnTo>
                    <a:pt x="165" y="106"/>
                  </a:lnTo>
                  <a:lnTo>
                    <a:pt x="191" y="100"/>
                  </a:lnTo>
                  <a:lnTo>
                    <a:pt x="216" y="96"/>
                  </a:lnTo>
                  <a:lnTo>
                    <a:pt x="243" y="92"/>
                  </a:lnTo>
                  <a:lnTo>
                    <a:pt x="272" y="89"/>
                  </a:lnTo>
                  <a:lnTo>
                    <a:pt x="303" y="86"/>
                  </a:lnTo>
                  <a:lnTo>
                    <a:pt x="294" y="78"/>
                  </a:lnTo>
                  <a:lnTo>
                    <a:pt x="273" y="61"/>
                  </a:lnTo>
                  <a:lnTo>
                    <a:pt x="259" y="51"/>
                  </a:lnTo>
                  <a:lnTo>
                    <a:pt x="244" y="42"/>
                  </a:lnTo>
                  <a:lnTo>
                    <a:pt x="236" y="38"/>
                  </a:lnTo>
                  <a:lnTo>
                    <a:pt x="228" y="35"/>
                  </a:lnTo>
                  <a:lnTo>
                    <a:pt x="219" y="33"/>
                  </a:lnTo>
                  <a:lnTo>
                    <a:pt x="210" y="31"/>
                  </a:lnTo>
                  <a:lnTo>
                    <a:pt x="185" y="28"/>
                  </a:lnTo>
                  <a:lnTo>
                    <a:pt x="158" y="24"/>
                  </a:lnTo>
                  <a:lnTo>
                    <a:pt x="133" y="19"/>
                  </a:lnTo>
                  <a:lnTo>
                    <a:pt x="111" y="14"/>
                  </a:lnTo>
                  <a:lnTo>
                    <a:pt x="76" y="3"/>
                  </a:lnTo>
                  <a:lnTo>
                    <a:pt x="63" y="0"/>
                  </a:lnTo>
                  <a:lnTo>
                    <a:pt x="0" y="8"/>
                  </a:lnTo>
                  <a:lnTo>
                    <a:pt x="95" y="124"/>
                  </a:lnTo>
                </a:path>
              </a:pathLst>
            </a:custGeom>
            <a:gradFill rotWithShape="1">
              <a:gsLst>
                <a:gs pos="0">
                  <a:schemeClr val="tx1">
                    <a:alpha val="19000"/>
                  </a:schemeClr>
                </a:gs>
                <a:gs pos="100000">
                  <a:schemeClr val="tx1">
                    <a:gamma/>
                    <a:shade val="80000"/>
                    <a:invGamma/>
                    <a:alpha val="0"/>
                  </a:schemeClr>
                </a:gs>
              </a:gsLst>
              <a:lin ang="5400000" scaled="1"/>
            </a:gradFill>
            <a:ln w="4763">
              <a:solidFill>
                <a:srgbClr val="CCECFF"/>
              </a:solidFill>
              <a:prstDash val="solid"/>
              <a:round/>
              <a:headEnd/>
              <a:tailEnd/>
            </a:ln>
          </p:spPr>
          <p:txBody>
            <a:bodyPr/>
            <a:lstStyle/>
            <a:p>
              <a:pPr>
                <a:defRPr/>
              </a:pPr>
              <a:endParaRPr lang="en-US" dirty="0"/>
            </a:p>
          </p:txBody>
        </p:sp>
        <p:grpSp>
          <p:nvGrpSpPr>
            <p:cNvPr id="24768" name="Group 191"/>
            <p:cNvGrpSpPr>
              <a:grpSpLocks/>
            </p:cNvGrpSpPr>
            <p:nvPr/>
          </p:nvGrpSpPr>
          <p:grpSpPr bwMode="auto">
            <a:xfrm>
              <a:off x="1120" y="1888"/>
              <a:ext cx="350" cy="261"/>
              <a:chOff x="1120" y="1888"/>
              <a:chExt cx="350" cy="261"/>
            </a:xfrm>
          </p:grpSpPr>
          <p:sp>
            <p:nvSpPr>
              <p:cNvPr id="1597632" name="Freeform 192"/>
              <p:cNvSpPr>
                <a:spLocks/>
              </p:cNvSpPr>
              <p:nvPr/>
            </p:nvSpPr>
            <p:spPr bwMode="auto">
              <a:xfrm>
                <a:off x="1357" y="2067"/>
                <a:ext cx="82" cy="33"/>
              </a:xfrm>
              <a:custGeom>
                <a:avLst/>
                <a:gdLst/>
                <a:ahLst/>
                <a:cxnLst>
                  <a:cxn ang="0">
                    <a:pos x="364" y="136"/>
                  </a:cxn>
                  <a:cxn ang="0">
                    <a:pos x="340" y="145"/>
                  </a:cxn>
                  <a:cxn ang="0">
                    <a:pos x="311" y="152"/>
                  </a:cxn>
                  <a:cxn ang="0">
                    <a:pos x="278" y="158"/>
                  </a:cxn>
                  <a:cxn ang="0">
                    <a:pos x="246" y="162"/>
                  </a:cxn>
                  <a:cxn ang="0">
                    <a:pos x="215" y="162"/>
                  </a:cxn>
                  <a:cxn ang="0">
                    <a:pos x="191" y="159"/>
                  </a:cxn>
                  <a:cxn ang="0">
                    <a:pos x="178" y="155"/>
                  </a:cxn>
                  <a:cxn ang="0">
                    <a:pos x="172" y="150"/>
                  </a:cxn>
                  <a:cxn ang="0">
                    <a:pos x="167" y="141"/>
                  </a:cxn>
                  <a:cxn ang="0">
                    <a:pos x="158" y="129"/>
                  </a:cxn>
                  <a:cxn ang="0">
                    <a:pos x="142" y="115"/>
                  </a:cxn>
                  <a:cxn ang="0">
                    <a:pos x="116" y="101"/>
                  </a:cxn>
                  <a:cxn ang="0">
                    <a:pos x="87" y="92"/>
                  </a:cxn>
                  <a:cxn ang="0">
                    <a:pos x="46" y="85"/>
                  </a:cxn>
                  <a:cxn ang="0">
                    <a:pos x="6" y="83"/>
                  </a:cxn>
                  <a:cxn ang="0">
                    <a:pos x="79" y="6"/>
                  </a:cxn>
                  <a:cxn ang="0">
                    <a:pos x="107" y="4"/>
                  </a:cxn>
                  <a:cxn ang="0">
                    <a:pos x="133" y="5"/>
                  </a:cxn>
                  <a:cxn ang="0">
                    <a:pos x="185" y="13"/>
                  </a:cxn>
                  <a:cxn ang="0">
                    <a:pos x="209" y="17"/>
                  </a:cxn>
                  <a:cxn ang="0">
                    <a:pos x="233" y="18"/>
                  </a:cxn>
                  <a:cxn ang="0">
                    <a:pos x="256" y="14"/>
                  </a:cxn>
                  <a:cxn ang="0">
                    <a:pos x="279" y="6"/>
                  </a:cxn>
                  <a:cxn ang="0">
                    <a:pos x="292" y="3"/>
                  </a:cxn>
                  <a:cxn ang="0">
                    <a:pos x="305" y="0"/>
                  </a:cxn>
                  <a:cxn ang="0">
                    <a:pos x="333" y="5"/>
                  </a:cxn>
                  <a:cxn ang="0">
                    <a:pos x="360" y="17"/>
                  </a:cxn>
                  <a:cxn ang="0">
                    <a:pos x="383" y="34"/>
                  </a:cxn>
                  <a:cxn ang="0">
                    <a:pos x="400" y="57"/>
                  </a:cxn>
                  <a:cxn ang="0">
                    <a:pos x="403" y="69"/>
                  </a:cxn>
                  <a:cxn ang="0">
                    <a:pos x="406" y="81"/>
                  </a:cxn>
                  <a:cxn ang="0">
                    <a:pos x="403" y="94"/>
                  </a:cxn>
                  <a:cxn ang="0">
                    <a:pos x="397" y="107"/>
                  </a:cxn>
                  <a:cxn ang="0">
                    <a:pos x="387" y="118"/>
                  </a:cxn>
                  <a:cxn ang="0">
                    <a:pos x="372" y="130"/>
                  </a:cxn>
                </a:cxnLst>
                <a:rect l="0" t="0" r="r" b="b"/>
                <a:pathLst>
                  <a:path w="406" h="162">
                    <a:moveTo>
                      <a:pt x="372" y="130"/>
                    </a:moveTo>
                    <a:lnTo>
                      <a:pt x="364" y="136"/>
                    </a:lnTo>
                    <a:lnTo>
                      <a:pt x="353" y="141"/>
                    </a:lnTo>
                    <a:lnTo>
                      <a:pt x="340" y="145"/>
                    </a:lnTo>
                    <a:lnTo>
                      <a:pt x="326" y="149"/>
                    </a:lnTo>
                    <a:lnTo>
                      <a:pt x="311" y="152"/>
                    </a:lnTo>
                    <a:lnTo>
                      <a:pt x="295" y="156"/>
                    </a:lnTo>
                    <a:lnTo>
                      <a:pt x="278" y="158"/>
                    </a:lnTo>
                    <a:lnTo>
                      <a:pt x="262" y="160"/>
                    </a:lnTo>
                    <a:lnTo>
                      <a:pt x="246" y="162"/>
                    </a:lnTo>
                    <a:lnTo>
                      <a:pt x="230" y="162"/>
                    </a:lnTo>
                    <a:lnTo>
                      <a:pt x="215" y="162"/>
                    </a:lnTo>
                    <a:lnTo>
                      <a:pt x="202" y="160"/>
                    </a:lnTo>
                    <a:lnTo>
                      <a:pt x="191" y="159"/>
                    </a:lnTo>
                    <a:lnTo>
                      <a:pt x="181" y="156"/>
                    </a:lnTo>
                    <a:lnTo>
                      <a:pt x="178" y="155"/>
                    </a:lnTo>
                    <a:lnTo>
                      <a:pt x="174" y="152"/>
                    </a:lnTo>
                    <a:lnTo>
                      <a:pt x="172" y="150"/>
                    </a:lnTo>
                    <a:lnTo>
                      <a:pt x="171" y="148"/>
                    </a:lnTo>
                    <a:lnTo>
                      <a:pt x="167" y="141"/>
                    </a:lnTo>
                    <a:lnTo>
                      <a:pt x="163" y="135"/>
                    </a:lnTo>
                    <a:lnTo>
                      <a:pt x="158" y="129"/>
                    </a:lnTo>
                    <a:lnTo>
                      <a:pt x="153" y="124"/>
                    </a:lnTo>
                    <a:lnTo>
                      <a:pt x="142" y="115"/>
                    </a:lnTo>
                    <a:lnTo>
                      <a:pt x="130" y="107"/>
                    </a:lnTo>
                    <a:lnTo>
                      <a:pt x="116" y="101"/>
                    </a:lnTo>
                    <a:lnTo>
                      <a:pt x="102" y="96"/>
                    </a:lnTo>
                    <a:lnTo>
                      <a:pt x="87" y="92"/>
                    </a:lnTo>
                    <a:lnTo>
                      <a:pt x="73" y="89"/>
                    </a:lnTo>
                    <a:lnTo>
                      <a:pt x="46" y="85"/>
                    </a:lnTo>
                    <a:lnTo>
                      <a:pt x="22" y="83"/>
                    </a:lnTo>
                    <a:lnTo>
                      <a:pt x="6" y="83"/>
                    </a:lnTo>
                    <a:lnTo>
                      <a:pt x="0" y="85"/>
                    </a:lnTo>
                    <a:lnTo>
                      <a:pt x="79" y="6"/>
                    </a:lnTo>
                    <a:lnTo>
                      <a:pt x="93" y="4"/>
                    </a:lnTo>
                    <a:lnTo>
                      <a:pt x="107" y="4"/>
                    </a:lnTo>
                    <a:lnTo>
                      <a:pt x="121" y="4"/>
                    </a:lnTo>
                    <a:lnTo>
                      <a:pt x="133" y="5"/>
                    </a:lnTo>
                    <a:lnTo>
                      <a:pt x="159" y="9"/>
                    </a:lnTo>
                    <a:lnTo>
                      <a:pt x="185" y="13"/>
                    </a:lnTo>
                    <a:lnTo>
                      <a:pt x="196" y="14"/>
                    </a:lnTo>
                    <a:lnTo>
                      <a:pt x="209" y="17"/>
                    </a:lnTo>
                    <a:lnTo>
                      <a:pt x="221" y="18"/>
                    </a:lnTo>
                    <a:lnTo>
                      <a:pt x="233" y="18"/>
                    </a:lnTo>
                    <a:lnTo>
                      <a:pt x="244" y="17"/>
                    </a:lnTo>
                    <a:lnTo>
                      <a:pt x="256" y="14"/>
                    </a:lnTo>
                    <a:lnTo>
                      <a:pt x="268" y="11"/>
                    </a:lnTo>
                    <a:lnTo>
                      <a:pt x="279" y="6"/>
                    </a:lnTo>
                    <a:lnTo>
                      <a:pt x="285" y="4"/>
                    </a:lnTo>
                    <a:lnTo>
                      <a:pt x="292" y="3"/>
                    </a:lnTo>
                    <a:lnTo>
                      <a:pt x="298" y="2"/>
                    </a:lnTo>
                    <a:lnTo>
                      <a:pt x="305" y="0"/>
                    </a:lnTo>
                    <a:lnTo>
                      <a:pt x="319" y="2"/>
                    </a:lnTo>
                    <a:lnTo>
                      <a:pt x="333" y="5"/>
                    </a:lnTo>
                    <a:lnTo>
                      <a:pt x="347" y="10"/>
                    </a:lnTo>
                    <a:lnTo>
                      <a:pt x="360" y="17"/>
                    </a:lnTo>
                    <a:lnTo>
                      <a:pt x="373" y="25"/>
                    </a:lnTo>
                    <a:lnTo>
                      <a:pt x="383" y="34"/>
                    </a:lnTo>
                    <a:lnTo>
                      <a:pt x="393" y="45"/>
                    </a:lnTo>
                    <a:lnTo>
                      <a:pt x="400" y="57"/>
                    </a:lnTo>
                    <a:lnTo>
                      <a:pt x="402" y="62"/>
                    </a:lnTo>
                    <a:lnTo>
                      <a:pt x="403" y="69"/>
                    </a:lnTo>
                    <a:lnTo>
                      <a:pt x="404" y="75"/>
                    </a:lnTo>
                    <a:lnTo>
                      <a:pt x="406" y="81"/>
                    </a:lnTo>
                    <a:lnTo>
                      <a:pt x="404" y="88"/>
                    </a:lnTo>
                    <a:lnTo>
                      <a:pt x="403" y="94"/>
                    </a:lnTo>
                    <a:lnTo>
                      <a:pt x="401" y="100"/>
                    </a:lnTo>
                    <a:lnTo>
                      <a:pt x="397" y="107"/>
                    </a:lnTo>
                    <a:lnTo>
                      <a:pt x="393" y="113"/>
                    </a:lnTo>
                    <a:lnTo>
                      <a:pt x="387" y="118"/>
                    </a:lnTo>
                    <a:lnTo>
                      <a:pt x="380" y="124"/>
                    </a:lnTo>
                    <a:lnTo>
                      <a:pt x="372" y="13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33" name="Freeform 193"/>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34" name="Freeform 194"/>
              <p:cNvSpPr>
                <a:spLocks/>
              </p:cNvSpPr>
              <p:nvPr/>
            </p:nvSpPr>
            <p:spPr bwMode="auto">
              <a:xfrm>
                <a:off x="1338" y="2030"/>
                <a:ext cx="132" cy="119"/>
              </a:xfrm>
              <a:custGeom>
                <a:avLst/>
                <a:gdLst/>
                <a:ahLst/>
                <a:cxnLst>
                  <a:cxn ang="0">
                    <a:pos x="8" y="401"/>
                  </a:cxn>
                  <a:cxn ang="0">
                    <a:pos x="10" y="371"/>
                  </a:cxn>
                  <a:cxn ang="0">
                    <a:pos x="17" y="345"/>
                  </a:cxn>
                  <a:cxn ang="0">
                    <a:pos x="28" y="322"/>
                  </a:cxn>
                  <a:cxn ang="0">
                    <a:pos x="42" y="303"/>
                  </a:cxn>
                  <a:cxn ang="0">
                    <a:pos x="58" y="285"/>
                  </a:cxn>
                  <a:cxn ang="0">
                    <a:pos x="87" y="263"/>
                  </a:cxn>
                  <a:cxn ang="0">
                    <a:pos x="152" y="226"/>
                  </a:cxn>
                  <a:cxn ang="0">
                    <a:pos x="204" y="192"/>
                  </a:cxn>
                  <a:cxn ang="0">
                    <a:pos x="222" y="176"/>
                  </a:cxn>
                  <a:cxn ang="0">
                    <a:pos x="238" y="158"/>
                  </a:cxn>
                  <a:cxn ang="0">
                    <a:pos x="251" y="137"/>
                  </a:cxn>
                  <a:cxn ang="0">
                    <a:pos x="267" y="97"/>
                  </a:cxn>
                  <a:cxn ang="0">
                    <a:pos x="286" y="56"/>
                  </a:cxn>
                  <a:cxn ang="0">
                    <a:pos x="302" y="30"/>
                  </a:cxn>
                  <a:cxn ang="0">
                    <a:pos x="319" y="14"/>
                  </a:cxn>
                  <a:cxn ang="0">
                    <a:pos x="340" y="7"/>
                  </a:cxn>
                  <a:cxn ang="0">
                    <a:pos x="365" y="5"/>
                  </a:cxn>
                  <a:cxn ang="0">
                    <a:pos x="421" y="4"/>
                  </a:cxn>
                  <a:cxn ang="0">
                    <a:pos x="481" y="2"/>
                  </a:cxn>
                  <a:cxn ang="0">
                    <a:pos x="501" y="10"/>
                  </a:cxn>
                  <a:cxn ang="0">
                    <a:pos x="535" y="31"/>
                  </a:cxn>
                  <a:cxn ang="0">
                    <a:pos x="580" y="68"/>
                  </a:cxn>
                  <a:cxn ang="0">
                    <a:pos x="613" y="94"/>
                  </a:cxn>
                  <a:cxn ang="0">
                    <a:pos x="633" y="107"/>
                  </a:cxn>
                  <a:cxn ang="0">
                    <a:pos x="647" y="113"/>
                  </a:cxn>
                  <a:cxn ang="0">
                    <a:pos x="652" y="118"/>
                  </a:cxn>
                  <a:cxn ang="0">
                    <a:pos x="654" y="129"/>
                  </a:cxn>
                  <a:cxn ang="0">
                    <a:pos x="654" y="141"/>
                  </a:cxn>
                  <a:cxn ang="0">
                    <a:pos x="649" y="164"/>
                  </a:cxn>
                  <a:cxn ang="0">
                    <a:pos x="634" y="201"/>
                  </a:cxn>
                  <a:cxn ang="0">
                    <a:pos x="611" y="241"/>
                  </a:cxn>
                  <a:cxn ang="0">
                    <a:pos x="580" y="281"/>
                  </a:cxn>
                  <a:cxn ang="0">
                    <a:pos x="545" y="317"/>
                  </a:cxn>
                  <a:cxn ang="0">
                    <a:pos x="517" y="339"/>
                  </a:cxn>
                  <a:cxn ang="0">
                    <a:pos x="497" y="351"/>
                  </a:cxn>
                  <a:cxn ang="0">
                    <a:pos x="467" y="362"/>
                  </a:cxn>
                  <a:cxn ang="0">
                    <a:pos x="424" y="375"/>
                  </a:cxn>
                  <a:cxn ang="0">
                    <a:pos x="379" y="385"/>
                  </a:cxn>
                  <a:cxn ang="0">
                    <a:pos x="335" y="395"/>
                  </a:cxn>
                  <a:cxn ang="0">
                    <a:pos x="291" y="410"/>
                  </a:cxn>
                  <a:cxn ang="0">
                    <a:pos x="257" y="427"/>
                  </a:cxn>
                  <a:cxn ang="0">
                    <a:pos x="236" y="440"/>
                  </a:cxn>
                  <a:cxn ang="0">
                    <a:pos x="215" y="457"/>
                  </a:cxn>
                  <a:cxn ang="0">
                    <a:pos x="195" y="476"/>
                  </a:cxn>
                  <a:cxn ang="0">
                    <a:pos x="175" y="499"/>
                  </a:cxn>
                  <a:cxn ang="0">
                    <a:pos x="156" y="527"/>
                  </a:cxn>
                  <a:cxn ang="0">
                    <a:pos x="142" y="552"/>
                  </a:cxn>
                  <a:cxn ang="0">
                    <a:pos x="131" y="567"/>
                  </a:cxn>
                  <a:cxn ang="0">
                    <a:pos x="118" y="579"/>
                  </a:cxn>
                  <a:cxn ang="0">
                    <a:pos x="104" y="587"/>
                  </a:cxn>
                  <a:cxn ang="0">
                    <a:pos x="90" y="593"/>
                  </a:cxn>
                  <a:cxn ang="0">
                    <a:pos x="76" y="595"/>
                  </a:cxn>
                  <a:cxn ang="0">
                    <a:pos x="62" y="594"/>
                  </a:cxn>
                  <a:cxn ang="0">
                    <a:pos x="48" y="589"/>
                  </a:cxn>
                  <a:cxn ang="0">
                    <a:pos x="35" y="582"/>
                  </a:cxn>
                  <a:cxn ang="0">
                    <a:pos x="23" y="572"/>
                  </a:cxn>
                  <a:cxn ang="0">
                    <a:pos x="14" y="558"/>
                  </a:cxn>
                  <a:cxn ang="0">
                    <a:pos x="7" y="540"/>
                  </a:cxn>
                  <a:cxn ang="0">
                    <a:pos x="1" y="519"/>
                  </a:cxn>
                  <a:cxn ang="0">
                    <a:pos x="0" y="494"/>
                  </a:cxn>
                  <a:cxn ang="0">
                    <a:pos x="0" y="466"/>
                  </a:cxn>
                  <a:cxn ang="0">
                    <a:pos x="4" y="435"/>
                  </a:cxn>
                </a:cxnLst>
                <a:rect l="0" t="0" r="r" b="b"/>
                <a:pathLst>
                  <a:path w="655" h="595">
                    <a:moveTo>
                      <a:pt x="9" y="419"/>
                    </a:moveTo>
                    <a:lnTo>
                      <a:pt x="8" y="401"/>
                    </a:lnTo>
                    <a:lnTo>
                      <a:pt x="9" y="386"/>
                    </a:lnTo>
                    <a:lnTo>
                      <a:pt x="10" y="371"/>
                    </a:lnTo>
                    <a:lnTo>
                      <a:pt x="13" y="358"/>
                    </a:lnTo>
                    <a:lnTo>
                      <a:pt x="17" y="345"/>
                    </a:lnTo>
                    <a:lnTo>
                      <a:pt x="22" y="333"/>
                    </a:lnTo>
                    <a:lnTo>
                      <a:pt x="28" y="322"/>
                    </a:lnTo>
                    <a:lnTo>
                      <a:pt x="34" y="312"/>
                    </a:lnTo>
                    <a:lnTo>
                      <a:pt x="42" y="303"/>
                    </a:lnTo>
                    <a:lnTo>
                      <a:pt x="49" y="294"/>
                    </a:lnTo>
                    <a:lnTo>
                      <a:pt x="58" y="285"/>
                    </a:lnTo>
                    <a:lnTo>
                      <a:pt x="68" y="277"/>
                    </a:lnTo>
                    <a:lnTo>
                      <a:pt x="87" y="263"/>
                    </a:lnTo>
                    <a:lnTo>
                      <a:pt x="107" y="250"/>
                    </a:lnTo>
                    <a:lnTo>
                      <a:pt x="152" y="226"/>
                    </a:lnTo>
                    <a:lnTo>
                      <a:pt x="194" y="199"/>
                    </a:lnTo>
                    <a:lnTo>
                      <a:pt x="204" y="192"/>
                    </a:lnTo>
                    <a:lnTo>
                      <a:pt x="214" y="184"/>
                    </a:lnTo>
                    <a:lnTo>
                      <a:pt x="222" y="176"/>
                    </a:lnTo>
                    <a:lnTo>
                      <a:pt x="230" y="167"/>
                    </a:lnTo>
                    <a:lnTo>
                      <a:pt x="238" y="158"/>
                    </a:lnTo>
                    <a:lnTo>
                      <a:pt x="245" y="148"/>
                    </a:lnTo>
                    <a:lnTo>
                      <a:pt x="251" y="137"/>
                    </a:lnTo>
                    <a:lnTo>
                      <a:pt x="257" y="124"/>
                    </a:lnTo>
                    <a:lnTo>
                      <a:pt x="267" y="97"/>
                    </a:lnTo>
                    <a:lnTo>
                      <a:pt x="277" y="75"/>
                    </a:lnTo>
                    <a:lnTo>
                      <a:pt x="286" y="56"/>
                    </a:lnTo>
                    <a:lnTo>
                      <a:pt x="294" y="41"/>
                    </a:lnTo>
                    <a:lnTo>
                      <a:pt x="302" y="30"/>
                    </a:lnTo>
                    <a:lnTo>
                      <a:pt x="311" y="21"/>
                    </a:lnTo>
                    <a:lnTo>
                      <a:pt x="319" y="14"/>
                    </a:lnTo>
                    <a:lnTo>
                      <a:pt x="329" y="10"/>
                    </a:lnTo>
                    <a:lnTo>
                      <a:pt x="340" y="7"/>
                    </a:lnTo>
                    <a:lnTo>
                      <a:pt x="351" y="5"/>
                    </a:lnTo>
                    <a:lnTo>
                      <a:pt x="365" y="5"/>
                    </a:lnTo>
                    <a:lnTo>
                      <a:pt x="382" y="4"/>
                    </a:lnTo>
                    <a:lnTo>
                      <a:pt x="421" y="4"/>
                    </a:lnTo>
                    <a:lnTo>
                      <a:pt x="473" y="0"/>
                    </a:lnTo>
                    <a:lnTo>
                      <a:pt x="481" y="2"/>
                    </a:lnTo>
                    <a:lnTo>
                      <a:pt x="492" y="5"/>
                    </a:lnTo>
                    <a:lnTo>
                      <a:pt x="501" y="10"/>
                    </a:lnTo>
                    <a:lnTo>
                      <a:pt x="513" y="16"/>
                    </a:lnTo>
                    <a:lnTo>
                      <a:pt x="535" y="31"/>
                    </a:lnTo>
                    <a:lnTo>
                      <a:pt x="557" y="49"/>
                    </a:lnTo>
                    <a:lnTo>
                      <a:pt x="580" y="68"/>
                    </a:lnTo>
                    <a:lnTo>
                      <a:pt x="603" y="86"/>
                    </a:lnTo>
                    <a:lnTo>
                      <a:pt x="613" y="94"/>
                    </a:lnTo>
                    <a:lnTo>
                      <a:pt x="624" y="101"/>
                    </a:lnTo>
                    <a:lnTo>
                      <a:pt x="633" y="107"/>
                    </a:lnTo>
                    <a:lnTo>
                      <a:pt x="642" y="110"/>
                    </a:lnTo>
                    <a:lnTo>
                      <a:pt x="647" y="113"/>
                    </a:lnTo>
                    <a:lnTo>
                      <a:pt x="649" y="115"/>
                    </a:lnTo>
                    <a:lnTo>
                      <a:pt x="652" y="118"/>
                    </a:lnTo>
                    <a:lnTo>
                      <a:pt x="654" y="123"/>
                    </a:lnTo>
                    <a:lnTo>
                      <a:pt x="654" y="129"/>
                    </a:lnTo>
                    <a:lnTo>
                      <a:pt x="655" y="135"/>
                    </a:lnTo>
                    <a:lnTo>
                      <a:pt x="654" y="141"/>
                    </a:lnTo>
                    <a:lnTo>
                      <a:pt x="653" y="149"/>
                    </a:lnTo>
                    <a:lnTo>
                      <a:pt x="649" y="164"/>
                    </a:lnTo>
                    <a:lnTo>
                      <a:pt x="642" y="181"/>
                    </a:lnTo>
                    <a:lnTo>
                      <a:pt x="634" y="201"/>
                    </a:lnTo>
                    <a:lnTo>
                      <a:pt x="624" y="221"/>
                    </a:lnTo>
                    <a:lnTo>
                      <a:pt x="611" y="241"/>
                    </a:lnTo>
                    <a:lnTo>
                      <a:pt x="597" y="261"/>
                    </a:lnTo>
                    <a:lnTo>
                      <a:pt x="580" y="281"/>
                    </a:lnTo>
                    <a:lnTo>
                      <a:pt x="564" y="299"/>
                    </a:lnTo>
                    <a:lnTo>
                      <a:pt x="545" y="317"/>
                    </a:lnTo>
                    <a:lnTo>
                      <a:pt x="527" y="332"/>
                    </a:lnTo>
                    <a:lnTo>
                      <a:pt x="517" y="339"/>
                    </a:lnTo>
                    <a:lnTo>
                      <a:pt x="507" y="345"/>
                    </a:lnTo>
                    <a:lnTo>
                      <a:pt x="497" y="351"/>
                    </a:lnTo>
                    <a:lnTo>
                      <a:pt x="487" y="355"/>
                    </a:lnTo>
                    <a:lnTo>
                      <a:pt x="467" y="362"/>
                    </a:lnTo>
                    <a:lnTo>
                      <a:pt x="446" y="369"/>
                    </a:lnTo>
                    <a:lnTo>
                      <a:pt x="424" y="375"/>
                    </a:lnTo>
                    <a:lnTo>
                      <a:pt x="403" y="380"/>
                    </a:lnTo>
                    <a:lnTo>
                      <a:pt x="379" y="385"/>
                    </a:lnTo>
                    <a:lnTo>
                      <a:pt x="357" y="389"/>
                    </a:lnTo>
                    <a:lnTo>
                      <a:pt x="335" y="395"/>
                    </a:lnTo>
                    <a:lnTo>
                      <a:pt x="313" y="402"/>
                    </a:lnTo>
                    <a:lnTo>
                      <a:pt x="291" y="410"/>
                    </a:lnTo>
                    <a:lnTo>
                      <a:pt x="268" y="421"/>
                    </a:lnTo>
                    <a:lnTo>
                      <a:pt x="257" y="427"/>
                    </a:lnTo>
                    <a:lnTo>
                      <a:pt x="246" y="433"/>
                    </a:lnTo>
                    <a:lnTo>
                      <a:pt x="236" y="440"/>
                    </a:lnTo>
                    <a:lnTo>
                      <a:pt x="225" y="448"/>
                    </a:lnTo>
                    <a:lnTo>
                      <a:pt x="215" y="457"/>
                    </a:lnTo>
                    <a:lnTo>
                      <a:pt x="204" y="466"/>
                    </a:lnTo>
                    <a:lnTo>
                      <a:pt x="195" y="476"/>
                    </a:lnTo>
                    <a:lnTo>
                      <a:pt x="184" y="487"/>
                    </a:lnTo>
                    <a:lnTo>
                      <a:pt x="175" y="499"/>
                    </a:lnTo>
                    <a:lnTo>
                      <a:pt x="166" y="513"/>
                    </a:lnTo>
                    <a:lnTo>
                      <a:pt x="156" y="527"/>
                    </a:lnTo>
                    <a:lnTo>
                      <a:pt x="147" y="542"/>
                    </a:lnTo>
                    <a:lnTo>
                      <a:pt x="142" y="552"/>
                    </a:lnTo>
                    <a:lnTo>
                      <a:pt x="136" y="559"/>
                    </a:lnTo>
                    <a:lnTo>
                      <a:pt x="131" y="567"/>
                    </a:lnTo>
                    <a:lnTo>
                      <a:pt x="125" y="573"/>
                    </a:lnTo>
                    <a:lnTo>
                      <a:pt x="118" y="579"/>
                    </a:lnTo>
                    <a:lnTo>
                      <a:pt x="111" y="583"/>
                    </a:lnTo>
                    <a:lnTo>
                      <a:pt x="104" y="587"/>
                    </a:lnTo>
                    <a:lnTo>
                      <a:pt x="97" y="590"/>
                    </a:lnTo>
                    <a:lnTo>
                      <a:pt x="90" y="593"/>
                    </a:lnTo>
                    <a:lnTo>
                      <a:pt x="83" y="594"/>
                    </a:lnTo>
                    <a:lnTo>
                      <a:pt x="76" y="595"/>
                    </a:lnTo>
                    <a:lnTo>
                      <a:pt x="69" y="595"/>
                    </a:lnTo>
                    <a:lnTo>
                      <a:pt x="62" y="594"/>
                    </a:lnTo>
                    <a:lnTo>
                      <a:pt x="55" y="593"/>
                    </a:lnTo>
                    <a:lnTo>
                      <a:pt x="48" y="589"/>
                    </a:lnTo>
                    <a:lnTo>
                      <a:pt x="41" y="587"/>
                    </a:lnTo>
                    <a:lnTo>
                      <a:pt x="35" y="582"/>
                    </a:lnTo>
                    <a:lnTo>
                      <a:pt x="29" y="577"/>
                    </a:lnTo>
                    <a:lnTo>
                      <a:pt x="23" y="572"/>
                    </a:lnTo>
                    <a:lnTo>
                      <a:pt x="18" y="565"/>
                    </a:lnTo>
                    <a:lnTo>
                      <a:pt x="14" y="558"/>
                    </a:lnTo>
                    <a:lnTo>
                      <a:pt x="10" y="548"/>
                    </a:lnTo>
                    <a:lnTo>
                      <a:pt x="7" y="540"/>
                    </a:lnTo>
                    <a:lnTo>
                      <a:pt x="3" y="530"/>
                    </a:lnTo>
                    <a:lnTo>
                      <a:pt x="1" y="519"/>
                    </a:lnTo>
                    <a:lnTo>
                      <a:pt x="0" y="507"/>
                    </a:lnTo>
                    <a:lnTo>
                      <a:pt x="0" y="494"/>
                    </a:lnTo>
                    <a:lnTo>
                      <a:pt x="0" y="480"/>
                    </a:lnTo>
                    <a:lnTo>
                      <a:pt x="0" y="466"/>
                    </a:lnTo>
                    <a:lnTo>
                      <a:pt x="2" y="451"/>
                    </a:lnTo>
                    <a:lnTo>
                      <a:pt x="4" y="435"/>
                    </a:lnTo>
                    <a:lnTo>
                      <a:pt x="9" y="41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35" name="Freeform 195"/>
              <p:cNvSpPr>
                <a:spLocks/>
              </p:cNvSpPr>
              <p:nvPr/>
            </p:nvSpPr>
            <p:spPr bwMode="auto">
              <a:xfrm>
                <a:off x="1357" y="1958"/>
                <a:ext cx="82"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36" name="Freeform 196"/>
              <p:cNvSpPr>
                <a:spLocks/>
              </p:cNvSpPr>
              <p:nvPr/>
            </p:nvSpPr>
            <p:spPr bwMode="auto">
              <a:xfrm>
                <a:off x="1357" y="1958"/>
                <a:ext cx="82" cy="31"/>
              </a:xfrm>
              <a:custGeom>
                <a:avLst/>
                <a:gdLst/>
                <a:ahLst/>
                <a:cxnLst>
                  <a:cxn ang="0">
                    <a:pos x="364" y="132"/>
                  </a:cxn>
                  <a:cxn ang="0">
                    <a:pos x="340" y="142"/>
                  </a:cxn>
                  <a:cxn ang="0">
                    <a:pos x="311" y="150"/>
                  </a:cxn>
                  <a:cxn ang="0">
                    <a:pos x="278" y="156"/>
                  </a:cxn>
                  <a:cxn ang="0">
                    <a:pos x="246" y="160"/>
                  </a:cxn>
                  <a:cxn ang="0">
                    <a:pos x="215" y="160"/>
                  </a:cxn>
                  <a:cxn ang="0">
                    <a:pos x="191" y="156"/>
                  </a:cxn>
                  <a:cxn ang="0">
                    <a:pos x="178" y="151"/>
                  </a:cxn>
                  <a:cxn ang="0">
                    <a:pos x="172" y="147"/>
                  </a:cxn>
                  <a:cxn ang="0">
                    <a:pos x="167" y="137"/>
                  </a:cxn>
                  <a:cxn ang="0">
                    <a:pos x="158" y="126"/>
                  </a:cxn>
                  <a:cxn ang="0">
                    <a:pos x="142" y="112"/>
                  </a:cxn>
                  <a:cxn ang="0">
                    <a:pos x="116" y="98"/>
                  </a:cxn>
                  <a:cxn ang="0">
                    <a:pos x="87" y="88"/>
                  </a:cxn>
                  <a:cxn ang="0">
                    <a:pos x="46" y="81"/>
                  </a:cxn>
                  <a:cxn ang="0">
                    <a:pos x="6" y="80"/>
                  </a:cxn>
                  <a:cxn ang="0">
                    <a:pos x="79" y="5"/>
                  </a:cxn>
                  <a:cxn ang="0">
                    <a:pos x="107" y="2"/>
                  </a:cxn>
                  <a:cxn ang="0">
                    <a:pos x="133" y="2"/>
                  </a:cxn>
                  <a:cxn ang="0">
                    <a:pos x="185" y="10"/>
                  </a:cxn>
                  <a:cxn ang="0">
                    <a:pos x="233" y="15"/>
                  </a:cxn>
                  <a:cxn ang="0">
                    <a:pos x="256" y="14"/>
                  </a:cxn>
                  <a:cxn ang="0">
                    <a:pos x="279" y="5"/>
                  </a:cxn>
                  <a:cxn ang="0">
                    <a:pos x="292" y="1"/>
                  </a:cxn>
                  <a:cxn ang="0">
                    <a:pos x="305" y="0"/>
                  </a:cxn>
                  <a:cxn ang="0">
                    <a:pos x="333" y="3"/>
                  </a:cxn>
                  <a:cxn ang="0">
                    <a:pos x="360" y="14"/>
                  </a:cxn>
                  <a:cxn ang="0">
                    <a:pos x="383" y="31"/>
                  </a:cxn>
                  <a:cxn ang="0">
                    <a:pos x="400" y="53"/>
                  </a:cxn>
                  <a:cxn ang="0">
                    <a:pos x="403" y="65"/>
                  </a:cxn>
                  <a:cxn ang="0">
                    <a:pos x="406" y="78"/>
                  </a:cxn>
                  <a:cxn ang="0">
                    <a:pos x="403" y="91"/>
                  </a:cxn>
                  <a:cxn ang="0">
                    <a:pos x="397" y="102"/>
                  </a:cxn>
                  <a:cxn ang="0">
                    <a:pos x="387" y="115"/>
                  </a:cxn>
                  <a:cxn ang="0">
                    <a:pos x="372" y="127"/>
                  </a:cxn>
                </a:cxnLst>
                <a:rect l="0" t="0" r="r" b="b"/>
                <a:pathLst>
                  <a:path w="406" h="160">
                    <a:moveTo>
                      <a:pt x="372" y="127"/>
                    </a:moveTo>
                    <a:lnTo>
                      <a:pt x="364" y="132"/>
                    </a:lnTo>
                    <a:lnTo>
                      <a:pt x="353" y="137"/>
                    </a:lnTo>
                    <a:lnTo>
                      <a:pt x="340" y="142"/>
                    </a:lnTo>
                    <a:lnTo>
                      <a:pt x="326" y="146"/>
                    </a:lnTo>
                    <a:lnTo>
                      <a:pt x="311" y="150"/>
                    </a:lnTo>
                    <a:lnTo>
                      <a:pt x="295" y="153"/>
                    </a:lnTo>
                    <a:lnTo>
                      <a:pt x="278" y="156"/>
                    </a:lnTo>
                    <a:lnTo>
                      <a:pt x="262" y="158"/>
                    </a:lnTo>
                    <a:lnTo>
                      <a:pt x="246" y="160"/>
                    </a:lnTo>
                    <a:lnTo>
                      <a:pt x="230" y="160"/>
                    </a:lnTo>
                    <a:lnTo>
                      <a:pt x="215" y="160"/>
                    </a:lnTo>
                    <a:lnTo>
                      <a:pt x="202" y="158"/>
                    </a:lnTo>
                    <a:lnTo>
                      <a:pt x="191" y="156"/>
                    </a:lnTo>
                    <a:lnTo>
                      <a:pt x="181" y="154"/>
                    </a:lnTo>
                    <a:lnTo>
                      <a:pt x="178" y="151"/>
                    </a:lnTo>
                    <a:lnTo>
                      <a:pt x="174" y="149"/>
                    </a:lnTo>
                    <a:lnTo>
                      <a:pt x="172" y="147"/>
                    </a:lnTo>
                    <a:lnTo>
                      <a:pt x="171" y="144"/>
                    </a:lnTo>
                    <a:lnTo>
                      <a:pt x="167" y="137"/>
                    </a:lnTo>
                    <a:lnTo>
                      <a:pt x="163" y="132"/>
                    </a:lnTo>
                    <a:lnTo>
                      <a:pt x="158" y="126"/>
                    </a:lnTo>
                    <a:lnTo>
                      <a:pt x="153" y="121"/>
                    </a:lnTo>
                    <a:lnTo>
                      <a:pt x="142" y="112"/>
                    </a:lnTo>
                    <a:lnTo>
                      <a:pt x="130" y="104"/>
                    </a:lnTo>
                    <a:lnTo>
                      <a:pt x="116" y="98"/>
                    </a:lnTo>
                    <a:lnTo>
                      <a:pt x="102" y="92"/>
                    </a:lnTo>
                    <a:lnTo>
                      <a:pt x="87" y="88"/>
                    </a:lnTo>
                    <a:lnTo>
                      <a:pt x="73" y="85"/>
                    </a:lnTo>
                    <a:lnTo>
                      <a:pt x="46" y="81"/>
                    </a:lnTo>
                    <a:lnTo>
                      <a:pt x="22" y="80"/>
                    </a:lnTo>
                    <a:lnTo>
                      <a:pt x="6" y="80"/>
                    </a:lnTo>
                    <a:lnTo>
                      <a:pt x="0" y="80"/>
                    </a:lnTo>
                    <a:lnTo>
                      <a:pt x="79" y="5"/>
                    </a:lnTo>
                    <a:lnTo>
                      <a:pt x="93" y="3"/>
                    </a:lnTo>
                    <a:lnTo>
                      <a:pt x="107" y="2"/>
                    </a:lnTo>
                    <a:lnTo>
                      <a:pt x="121" y="2"/>
                    </a:lnTo>
                    <a:lnTo>
                      <a:pt x="133" y="2"/>
                    </a:lnTo>
                    <a:lnTo>
                      <a:pt x="159" y="5"/>
                    </a:lnTo>
                    <a:lnTo>
                      <a:pt x="185" y="10"/>
                    </a:lnTo>
                    <a:lnTo>
                      <a:pt x="209" y="14"/>
                    </a:lnTo>
                    <a:lnTo>
                      <a:pt x="233" y="15"/>
                    </a:lnTo>
                    <a:lnTo>
                      <a:pt x="244" y="15"/>
                    </a:lnTo>
                    <a:lnTo>
                      <a:pt x="256" y="14"/>
                    </a:lnTo>
                    <a:lnTo>
                      <a:pt x="268" y="10"/>
                    </a:lnTo>
                    <a:lnTo>
                      <a:pt x="279" y="5"/>
                    </a:lnTo>
                    <a:lnTo>
                      <a:pt x="285" y="3"/>
                    </a:lnTo>
                    <a:lnTo>
                      <a:pt x="292" y="1"/>
                    </a:lnTo>
                    <a:lnTo>
                      <a:pt x="298" y="0"/>
                    </a:lnTo>
                    <a:lnTo>
                      <a:pt x="305" y="0"/>
                    </a:lnTo>
                    <a:lnTo>
                      <a:pt x="319" y="0"/>
                    </a:lnTo>
                    <a:lnTo>
                      <a:pt x="333" y="3"/>
                    </a:lnTo>
                    <a:lnTo>
                      <a:pt x="347" y="8"/>
                    </a:lnTo>
                    <a:lnTo>
                      <a:pt x="360" y="14"/>
                    </a:lnTo>
                    <a:lnTo>
                      <a:pt x="373" y="22"/>
                    </a:lnTo>
                    <a:lnTo>
                      <a:pt x="383" y="31"/>
                    </a:lnTo>
                    <a:lnTo>
                      <a:pt x="393" y="42"/>
                    </a:lnTo>
                    <a:lnTo>
                      <a:pt x="400" y="53"/>
                    </a:lnTo>
                    <a:lnTo>
                      <a:pt x="402" y="59"/>
                    </a:lnTo>
                    <a:lnTo>
                      <a:pt x="403" y="65"/>
                    </a:lnTo>
                    <a:lnTo>
                      <a:pt x="404" y="72"/>
                    </a:lnTo>
                    <a:lnTo>
                      <a:pt x="406" y="78"/>
                    </a:lnTo>
                    <a:lnTo>
                      <a:pt x="404" y="84"/>
                    </a:lnTo>
                    <a:lnTo>
                      <a:pt x="403" y="91"/>
                    </a:lnTo>
                    <a:lnTo>
                      <a:pt x="401" y="97"/>
                    </a:lnTo>
                    <a:lnTo>
                      <a:pt x="397" y="102"/>
                    </a:lnTo>
                    <a:lnTo>
                      <a:pt x="393" y="109"/>
                    </a:lnTo>
                    <a:lnTo>
                      <a:pt x="387" y="115"/>
                    </a:lnTo>
                    <a:lnTo>
                      <a:pt x="380" y="121"/>
                    </a:lnTo>
                    <a:lnTo>
                      <a:pt x="372" y="12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37" name="Freeform 197"/>
              <p:cNvSpPr>
                <a:spLocks/>
              </p:cNvSpPr>
              <p:nvPr/>
            </p:nvSpPr>
            <p:spPr bwMode="auto">
              <a:xfrm>
                <a:off x="1317" y="1979"/>
                <a:ext cx="46"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38" name="Freeform 198"/>
              <p:cNvSpPr>
                <a:spLocks/>
              </p:cNvSpPr>
              <p:nvPr/>
            </p:nvSpPr>
            <p:spPr bwMode="auto">
              <a:xfrm>
                <a:off x="1317" y="1979"/>
                <a:ext cx="46" cy="16"/>
              </a:xfrm>
              <a:custGeom>
                <a:avLst/>
                <a:gdLst/>
                <a:ahLst/>
                <a:cxnLst>
                  <a:cxn ang="0">
                    <a:pos x="170" y="6"/>
                  </a:cxn>
                  <a:cxn ang="0">
                    <a:pos x="124" y="17"/>
                  </a:cxn>
                  <a:cxn ang="0">
                    <a:pos x="81" y="30"/>
                  </a:cxn>
                  <a:cxn ang="0">
                    <a:pos x="62" y="37"/>
                  </a:cxn>
                  <a:cxn ang="0">
                    <a:pos x="45" y="43"/>
                  </a:cxn>
                  <a:cxn ang="0">
                    <a:pos x="30" y="50"/>
                  </a:cxn>
                  <a:cxn ang="0">
                    <a:pos x="18" y="56"/>
                  </a:cxn>
                  <a:cxn ang="0">
                    <a:pos x="9" y="62"/>
                  </a:cxn>
                  <a:cxn ang="0">
                    <a:pos x="3" y="66"/>
                  </a:cxn>
                  <a:cxn ang="0">
                    <a:pos x="1" y="70"/>
                  </a:cxn>
                  <a:cxn ang="0">
                    <a:pos x="0" y="72"/>
                  </a:cxn>
                  <a:cxn ang="0">
                    <a:pos x="1" y="73"/>
                  </a:cxn>
                  <a:cxn ang="0">
                    <a:pos x="3" y="76"/>
                  </a:cxn>
                  <a:cxn ang="0">
                    <a:pos x="10" y="79"/>
                  </a:cxn>
                  <a:cxn ang="0">
                    <a:pos x="23" y="82"/>
                  </a:cxn>
                  <a:cxn ang="0">
                    <a:pos x="40" y="84"/>
                  </a:cxn>
                  <a:cxn ang="0">
                    <a:pos x="63" y="84"/>
                  </a:cxn>
                  <a:cxn ang="0">
                    <a:pos x="89" y="83"/>
                  </a:cxn>
                  <a:cxn ang="0">
                    <a:pos x="114" y="79"/>
                  </a:cxn>
                  <a:cxn ang="0">
                    <a:pos x="137" y="75"/>
                  </a:cxn>
                  <a:cxn ang="0">
                    <a:pos x="158" y="68"/>
                  </a:cxn>
                  <a:cxn ang="0">
                    <a:pos x="178" y="59"/>
                  </a:cxn>
                  <a:cxn ang="0">
                    <a:pos x="195" y="51"/>
                  </a:cxn>
                  <a:cxn ang="0">
                    <a:pos x="209" y="42"/>
                  </a:cxn>
                  <a:cxn ang="0">
                    <a:pos x="221" y="34"/>
                  </a:cxn>
                  <a:cxn ang="0">
                    <a:pos x="229" y="24"/>
                  </a:cxn>
                  <a:cxn ang="0">
                    <a:pos x="235" y="17"/>
                  </a:cxn>
                  <a:cxn ang="0">
                    <a:pos x="235" y="14"/>
                  </a:cxn>
                  <a:cxn ang="0">
                    <a:pos x="235" y="10"/>
                  </a:cxn>
                  <a:cxn ang="0">
                    <a:pos x="234" y="7"/>
                  </a:cxn>
                  <a:cxn ang="0">
                    <a:pos x="233" y="5"/>
                  </a:cxn>
                  <a:cxn ang="0">
                    <a:pos x="229" y="3"/>
                  </a:cxn>
                  <a:cxn ang="0">
                    <a:pos x="225" y="1"/>
                  </a:cxn>
                  <a:cxn ang="0">
                    <a:pos x="219" y="1"/>
                  </a:cxn>
                  <a:cxn ang="0">
                    <a:pos x="212" y="0"/>
                  </a:cxn>
                  <a:cxn ang="0">
                    <a:pos x="193" y="2"/>
                  </a:cxn>
                  <a:cxn ang="0">
                    <a:pos x="170" y="6"/>
                  </a:cxn>
                </a:cxnLst>
                <a:rect l="0" t="0" r="r" b="b"/>
                <a:pathLst>
                  <a:path w="235" h="84">
                    <a:moveTo>
                      <a:pt x="170" y="6"/>
                    </a:moveTo>
                    <a:lnTo>
                      <a:pt x="124" y="17"/>
                    </a:lnTo>
                    <a:lnTo>
                      <a:pt x="81" y="30"/>
                    </a:lnTo>
                    <a:lnTo>
                      <a:pt x="62" y="37"/>
                    </a:lnTo>
                    <a:lnTo>
                      <a:pt x="45" y="43"/>
                    </a:lnTo>
                    <a:lnTo>
                      <a:pt x="30" y="50"/>
                    </a:lnTo>
                    <a:lnTo>
                      <a:pt x="18" y="56"/>
                    </a:lnTo>
                    <a:lnTo>
                      <a:pt x="9" y="62"/>
                    </a:lnTo>
                    <a:lnTo>
                      <a:pt x="3" y="66"/>
                    </a:lnTo>
                    <a:lnTo>
                      <a:pt x="1" y="70"/>
                    </a:lnTo>
                    <a:lnTo>
                      <a:pt x="0" y="72"/>
                    </a:lnTo>
                    <a:lnTo>
                      <a:pt x="1" y="73"/>
                    </a:lnTo>
                    <a:lnTo>
                      <a:pt x="3" y="76"/>
                    </a:lnTo>
                    <a:lnTo>
                      <a:pt x="10" y="79"/>
                    </a:lnTo>
                    <a:lnTo>
                      <a:pt x="23" y="82"/>
                    </a:lnTo>
                    <a:lnTo>
                      <a:pt x="40" y="84"/>
                    </a:lnTo>
                    <a:lnTo>
                      <a:pt x="63" y="84"/>
                    </a:lnTo>
                    <a:lnTo>
                      <a:pt x="89" y="83"/>
                    </a:lnTo>
                    <a:lnTo>
                      <a:pt x="114" y="79"/>
                    </a:lnTo>
                    <a:lnTo>
                      <a:pt x="137" y="75"/>
                    </a:lnTo>
                    <a:lnTo>
                      <a:pt x="158" y="68"/>
                    </a:lnTo>
                    <a:lnTo>
                      <a:pt x="178" y="59"/>
                    </a:lnTo>
                    <a:lnTo>
                      <a:pt x="195" y="51"/>
                    </a:lnTo>
                    <a:lnTo>
                      <a:pt x="209" y="42"/>
                    </a:lnTo>
                    <a:lnTo>
                      <a:pt x="221" y="34"/>
                    </a:lnTo>
                    <a:lnTo>
                      <a:pt x="229" y="24"/>
                    </a:lnTo>
                    <a:lnTo>
                      <a:pt x="235" y="17"/>
                    </a:lnTo>
                    <a:lnTo>
                      <a:pt x="235" y="14"/>
                    </a:lnTo>
                    <a:lnTo>
                      <a:pt x="235" y="10"/>
                    </a:lnTo>
                    <a:lnTo>
                      <a:pt x="234" y="7"/>
                    </a:lnTo>
                    <a:lnTo>
                      <a:pt x="233" y="5"/>
                    </a:lnTo>
                    <a:lnTo>
                      <a:pt x="229" y="3"/>
                    </a:lnTo>
                    <a:lnTo>
                      <a:pt x="225" y="1"/>
                    </a:lnTo>
                    <a:lnTo>
                      <a:pt x="219" y="1"/>
                    </a:lnTo>
                    <a:lnTo>
                      <a:pt x="212" y="0"/>
                    </a:lnTo>
                    <a:lnTo>
                      <a:pt x="193" y="2"/>
                    </a:lnTo>
                    <a:lnTo>
                      <a:pt x="170" y="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39" name="Freeform 199"/>
              <p:cNvSpPr>
                <a:spLocks/>
              </p:cNvSpPr>
              <p:nvPr/>
            </p:nvSpPr>
            <p:spPr bwMode="auto">
              <a:xfrm>
                <a:off x="1313"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0" name="Freeform 200"/>
              <p:cNvSpPr>
                <a:spLocks/>
              </p:cNvSpPr>
              <p:nvPr/>
            </p:nvSpPr>
            <p:spPr bwMode="auto">
              <a:xfrm>
                <a:off x="1313" y="1942"/>
                <a:ext cx="55" cy="35"/>
              </a:xfrm>
              <a:custGeom>
                <a:avLst/>
                <a:gdLst/>
                <a:ahLst/>
                <a:cxnLst>
                  <a:cxn ang="0">
                    <a:pos x="32" y="158"/>
                  </a:cxn>
                  <a:cxn ang="0">
                    <a:pos x="49" y="165"/>
                  </a:cxn>
                  <a:cxn ang="0">
                    <a:pos x="65" y="167"/>
                  </a:cxn>
                  <a:cxn ang="0">
                    <a:pos x="82" y="165"/>
                  </a:cxn>
                  <a:cxn ang="0">
                    <a:pos x="105" y="157"/>
                  </a:cxn>
                  <a:cxn ang="0">
                    <a:pos x="133" y="139"/>
                  </a:cxn>
                  <a:cxn ang="0">
                    <a:pos x="168" y="108"/>
                  </a:cxn>
                  <a:cxn ang="0">
                    <a:pos x="195" y="86"/>
                  </a:cxn>
                  <a:cxn ang="0">
                    <a:pos x="204" y="84"/>
                  </a:cxn>
                  <a:cxn ang="0">
                    <a:pos x="208" y="88"/>
                  </a:cxn>
                  <a:cxn ang="0">
                    <a:pos x="211" y="96"/>
                  </a:cxn>
                  <a:cxn ang="0">
                    <a:pos x="217" y="101"/>
                  </a:cxn>
                  <a:cxn ang="0">
                    <a:pos x="223" y="102"/>
                  </a:cxn>
                  <a:cxn ang="0">
                    <a:pos x="231" y="100"/>
                  </a:cxn>
                  <a:cxn ang="0">
                    <a:pos x="245" y="91"/>
                  </a:cxn>
                  <a:cxn ang="0">
                    <a:pos x="263" y="74"/>
                  </a:cxn>
                  <a:cxn ang="0">
                    <a:pos x="277" y="52"/>
                  </a:cxn>
                  <a:cxn ang="0">
                    <a:pos x="283" y="35"/>
                  </a:cxn>
                  <a:cxn ang="0">
                    <a:pos x="284" y="26"/>
                  </a:cxn>
                  <a:cxn ang="0">
                    <a:pos x="280" y="17"/>
                  </a:cxn>
                  <a:cxn ang="0">
                    <a:pos x="274" y="9"/>
                  </a:cxn>
                  <a:cxn ang="0">
                    <a:pos x="264" y="4"/>
                  </a:cxn>
                  <a:cxn ang="0">
                    <a:pos x="249" y="0"/>
                  </a:cxn>
                  <a:cxn ang="0">
                    <a:pos x="218" y="0"/>
                  </a:cxn>
                  <a:cxn ang="0">
                    <a:pos x="172" y="9"/>
                  </a:cxn>
                  <a:cxn ang="0">
                    <a:pos x="123" y="23"/>
                  </a:cxn>
                  <a:cxn ang="0">
                    <a:pos x="77" y="42"/>
                  </a:cxn>
                  <a:cxn ang="0">
                    <a:pos x="39" y="66"/>
                  </a:cxn>
                  <a:cxn ang="0">
                    <a:pos x="16" y="84"/>
                  </a:cxn>
                  <a:cxn ang="0">
                    <a:pos x="6" y="97"/>
                  </a:cxn>
                  <a:cxn ang="0">
                    <a:pos x="1" y="110"/>
                  </a:cxn>
                  <a:cxn ang="0">
                    <a:pos x="0" y="122"/>
                  </a:cxn>
                  <a:cxn ang="0">
                    <a:pos x="5" y="135"/>
                  </a:cxn>
                  <a:cxn ang="0">
                    <a:pos x="15" y="146"/>
                  </a:cxn>
                </a:cxnLst>
                <a:rect l="0" t="0" r="r" b="b"/>
                <a:pathLst>
                  <a:path w="284" h="167">
                    <a:moveTo>
                      <a:pt x="23" y="152"/>
                    </a:moveTo>
                    <a:lnTo>
                      <a:pt x="32" y="158"/>
                    </a:lnTo>
                    <a:lnTo>
                      <a:pt x="41" y="162"/>
                    </a:lnTo>
                    <a:lnTo>
                      <a:pt x="49" y="165"/>
                    </a:lnTo>
                    <a:lnTo>
                      <a:pt x="57" y="166"/>
                    </a:lnTo>
                    <a:lnTo>
                      <a:pt x="65" y="167"/>
                    </a:lnTo>
                    <a:lnTo>
                      <a:pt x="74" y="166"/>
                    </a:lnTo>
                    <a:lnTo>
                      <a:pt x="82" y="165"/>
                    </a:lnTo>
                    <a:lnTo>
                      <a:pt x="90" y="164"/>
                    </a:lnTo>
                    <a:lnTo>
                      <a:pt x="105" y="157"/>
                    </a:lnTo>
                    <a:lnTo>
                      <a:pt x="119" y="149"/>
                    </a:lnTo>
                    <a:lnTo>
                      <a:pt x="133" y="139"/>
                    </a:lnTo>
                    <a:lnTo>
                      <a:pt x="146" y="129"/>
                    </a:lnTo>
                    <a:lnTo>
                      <a:pt x="168" y="108"/>
                    </a:lnTo>
                    <a:lnTo>
                      <a:pt x="187" y="91"/>
                    </a:lnTo>
                    <a:lnTo>
                      <a:pt x="195" y="86"/>
                    </a:lnTo>
                    <a:lnTo>
                      <a:pt x="201" y="84"/>
                    </a:lnTo>
                    <a:lnTo>
                      <a:pt x="204" y="84"/>
                    </a:lnTo>
                    <a:lnTo>
                      <a:pt x="207" y="86"/>
                    </a:lnTo>
                    <a:lnTo>
                      <a:pt x="208" y="88"/>
                    </a:lnTo>
                    <a:lnTo>
                      <a:pt x="210" y="91"/>
                    </a:lnTo>
                    <a:lnTo>
                      <a:pt x="211" y="96"/>
                    </a:lnTo>
                    <a:lnTo>
                      <a:pt x="214" y="98"/>
                    </a:lnTo>
                    <a:lnTo>
                      <a:pt x="217" y="101"/>
                    </a:lnTo>
                    <a:lnTo>
                      <a:pt x="220" y="101"/>
                    </a:lnTo>
                    <a:lnTo>
                      <a:pt x="223" y="102"/>
                    </a:lnTo>
                    <a:lnTo>
                      <a:pt x="228" y="101"/>
                    </a:lnTo>
                    <a:lnTo>
                      <a:pt x="231" y="100"/>
                    </a:lnTo>
                    <a:lnTo>
                      <a:pt x="236" y="97"/>
                    </a:lnTo>
                    <a:lnTo>
                      <a:pt x="245" y="91"/>
                    </a:lnTo>
                    <a:lnTo>
                      <a:pt x="255" y="83"/>
                    </a:lnTo>
                    <a:lnTo>
                      <a:pt x="263" y="74"/>
                    </a:lnTo>
                    <a:lnTo>
                      <a:pt x="271" y="63"/>
                    </a:lnTo>
                    <a:lnTo>
                      <a:pt x="277" y="52"/>
                    </a:lnTo>
                    <a:lnTo>
                      <a:pt x="281" y="41"/>
                    </a:lnTo>
                    <a:lnTo>
                      <a:pt x="283" y="35"/>
                    </a:lnTo>
                    <a:lnTo>
                      <a:pt x="284" y="31"/>
                    </a:lnTo>
                    <a:lnTo>
                      <a:pt x="284" y="26"/>
                    </a:lnTo>
                    <a:lnTo>
                      <a:pt x="283" y="20"/>
                    </a:lnTo>
                    <a:lnTo>
                      <a:pt x="280" y="17"/>
                    </a:lnTo>
                    <a:lnTo>
                      <a:pt x="278" y="12"/>
                    </a:lnTo>
                    <a:lnTo>
                      <a:pt x="274" y="9"/>
                    </a:lnTo>
                    <a:lnTo>
                      <a:pt x="270" y="6"/>
                    </a:lnTo>
                    <a:lnTo>
                      <a:pt x="264" y="4"/>
                    </a:lnTo>
                    <a:lnTo>
                      <a:pt x="257" y="2"/>
                    </a:lnTo>
                    <a:lnTo>
                      <a:pt x="249" y="0"/>
                    </a:lnTo>
                    <a:lnTo>
                      <a:pt x="239" y="0"/>
                    </a:lnTo>
                    <a:lnTo>
                      <a:pt x="218" y="0"/>
                    </a:lnTo>
                    <a:lnTo>
                      <a:pt x="195" y="4"/>
                    </a:lnTo>
                    <a:lnTo>
                      <a:pt x="172" y="9"/>
                    </a:lnTo>
                    <a:lnTo>
                      <a:pt x="147" y="16"/>
                    </a:lnTo>
                    <a:lnTo>
                      <a:pt x="123" y="23"/>
                    </a:lnTo>
                    <a:lnTo>
                      <a:pt x="99" y="32"/>
                    </a:lnTo>
                    <a:lnTo>
                      <a:pt x="77" y="42"/>
                    </a:lnTo>
                    <a:lnTo>
                      <a:pt x="56" y="54"/>
                    </a:lnTo>
                    <a:lnTo>
                      <a:pt x="39" y="66"/>
                    </a:lnTo>
                    <a:lnTo>
                      <a:pt x="22" y="77"/>
                    </a:lnTo>
                    <a:lnTo>
                      <a:pt x="16" y="84"/>
                    </a:lnTo>
                    <a:lnTo>
                      <a:pt x="10" y="90"/>
                    </a:lnTo>
                    <a:lnTo>
                      <a:pt x="6" y="97"/>
                    </a:lnTo>
                    <a:lnTo>
                      <a:pt x="2" y="103"/>
                    </a:lnTo>
                    <a:lnTo>
                      <a:pt x="1" y="110"/>
                    </a:lnTo>
                    <a:lnTo>
                      <a:pt x="0" y="116"/>
                    </a:lnTo>
                    <a:lnTo>
                      <a:pt x="0" y="122"/>
                    </a:lnTo>
                    <a:lnTo>
                      <a:pt x="1" y="129"/>
                    </a:lnTo>
                    <a:lnTo>
                      <a:pt x="5" y="135"/>
                    </a:lnTo>
                    <a:lnTo>
                      <a:pt x="9" y="141"/>
                    </a:lnTo>
                    <a:lnTo>
                      <a:pt x="15" y="146"/>
                    </a:lnTo>
                    <a:lnTo>
                      <a:pt x="23" y="15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41" name="Freeform 201"/>
              <p:cNvSpPr>
                <a:spLocks/>
              </p:cNvSpPr>
              <p:nvPr/>
            </p:nvSpPr>
            <p:spPr bwMode="auto">
              <a:xfrm>
                <a:off x="1273" y="1911"/>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2" name="Freeform 202"/>
              <p:cNvSpPr>
                <a:spLocks/>
              </p:cNvSpPr>
              <p:nvPr/>
            </p:nvSpPr>
            <p:spPr bwMode="auto">
              <a:xfrm>
                <a:off x="1273" y="1911"/>
                <a:ext cx="50" cy="35"/>
              </a:xfrm>
              <a:custGeom>
                <a:avLst/>
                <a:gdLst/>
                <a:ahLst/>
                <a:cxnLst>
                  <a:cxn ang="0">
                    <a:pos x="163" y="0"/>
                  </a:cxn>
                  <a:cxn ang="0">
                    <a:pos x="131" y="64"/>
                  </a:cxn>
                  <a:cxn ang="0">
                    <a:pos x="70" y="64"/>
                  </a:cxn>
                  <a:cxn ang="0">
                    <a:pos x="54" y="77"/>
                  </a:cxn>
                  <a:cxn ang="0">
                    <a:pos x="39" y="91"/>
                  </a:cxn>
                  <a:cxn ang="0">
                    <a:pos x="26" y="103"/>
                  </a:cxn>
                  <a:cxn ang="0">
                    <a:pos x="15" y="114"/>
                  </a:cxn>
                  <a:cxn ang="0">
                    <a:pos x="8" y="125"/>
                  </a:cxn>
                  <a:cxn ang="0">
                    <a:pos x="3" y="134"/>
                  </a:cxn>
                  <a:cxn ang="0">
                    <a:pos x="1" y="139"/>
                  </a:cxn>
                  <a:cxn ang="0">
                    <a:pos x="0" y="142"/>
                  </a:cxn>
                  <a:cxn ang="0">
                    <a:pos x="0" y="147"/>
                  </a:cxn>
                  <a:cxn ang="0">
                    <a:pos x="1" y="151"/>
                  </a:cxn>
                  <a:cxn ang="0">
                    <a:pos x="3" y="154"/>
                  </a:cxn>
                  <a:cxn ang="0">
                    <a:pos x="5" y="158"/>
                  </a:cxn>
                  <a:cxn ang="0">
                    <a:pos x="8" y="160"/>
                  </a:cxn>
                  <a:cxn ang="0">
                    <a:pos x="12" y="162"/>
                  </a:cxn>
                  <a:cxn ang="0">
                    <a:pos x="22" y="167"/>
                  </a:cxn>
                  <a:cxn ang="0">
                    <a:pos x="36" y="170"/>
                  </a:cxn>
                  <a:cxn ang="0">
                    <a:pos x="54" y="173"/>
                  </a:cxn>
                  <a:cxn ang="0">
                    <a:pos x="75" y="173"/>
                  </a:cxn>
                  <a:cxn ang="0">
                    <a:pos x="101" y="173"/>
                  </a:cxn>
                  <a:cxn ang="0">
                    <a:pos x="131" y="170"/>
                  </a:cxn>
                  <a:cxn ang="0">
                    <a:pos x="146" y="168"/>
                  </a:cxn>
                  <a:cxn ang="0">
                    <a:pos x="160" y="166"/>
                  </a:cxn>
                  <a:cxn ang="0">
                    <a:pos x="174" y="162"/>
                  </a:cxn>
                  <a:cxn ang="0">
                    <a:pos x="186" y="159"/>
                  </a:cxn>
                  <a:cxn ang="0">
                    <a:pos x="198" y="154"/>
                  </a:cxn>
                  <a:cxn ang="0">
                    <a:pos x="207" y="148"/>
                  </a:cxn>
                  <a:cxn ang="0">
                    <a:pos x="216" y="142"/>
                  </a:cxn>
                  <a:cxn ang="0">
                    <a:pos x="224" y="135"/>
                  </a:cxn>
                  <a:cxn ang="0">
                    <a:pos x="233" y="128"/>
                  </a:cxn>
                  <a:cxn ang="0">
                    <a:pos x="239" y="121"/>
                  </a:cxn>
                  <a:cxn ang="0">
                    <a:pos x="243" y="114"/>
                  </a:cxn>
                  <a:cxn ang="0">
                    <a:pos x="248" y="106"/>
                  </a:cxn>
                  <a:cxn ang="0">
                    <a:pos x="251" y="99"/>
                  </a:cxn>
                  <a:cxn ang="0">
                    <a:pos x="254" y="91"/>
                  </a:cxn>
                  <a:cxn ang="0">
                    <a:pos x="256" y="83"/>
                  </a:cxn>
                  <a:cxn ang="0">
                    <a:pos x="257" y="75"/>
                  </a:cxn>
                  <a:cxn ang="0">
                    <a:pos x="257" y="66"/>
                  </a:cxn>
                  <a:cxn ang="0">
                    <a:pos x="256" y="59"/>
                  </a:cxn>
                  <a:cxn ang="0">
                    <a:pos x="254" y="51"/>
                  </a:cxn>
                  <a:cxn ang="0">
                    <a:pos x="251" y="44"/>
                  </a:cxn>
                  <a:cxn ang="0">
                    <a:pos x="248" y="37"/>
                  </a:cxn>
                  <a:cxn ang="0">
                    <a:pos x="244" y="30"/>
                  </a:cxn>
                  <a:cxn ang="0">
                    <a:pos x="240" y="24"/>
                  </a:cxn>
                  <a:cxn ang="0">
                    <a:pos x="234" y="19"/>
                  </a:cxn>
                  <a:cxn ang="0">
                    <a:pos x="227" y="14"/>
                  </a:cxn>
                  <a:cxn ang="0">
                    <a:pos x="220" y="9"/>
                  </a:cxn>
                  <a:cxn ang="0">
                    <a:pos x="212" y="6"/>
                  </a:cxn>
                  <a:cxn ang="0">
                    <a:pos x="203" y="3"/>
                  </a:cxn>
                  <a:cxn ang="0">
                    <a:pos x="194" y="1"/>
                  </a:cxn>
                  <a:cxn ang="0">
                    <a:pos x="185" y="0"/>
                  </a:cxn>
                  <a:cxn ang="0">
                    <a:pos x="174" y="0"/>
                  </a:cxn>
                  <a:cxn ang="0">
                    <a:pos x="163" y="0"/>
                  </a:cxn>
                </a:cxnLst>
                <a:rect l="0" t="0" r="r" b="b"/>
                <a:pathLst>
                  <a:path w="257" h="173">
                    <a:moveTo>
                      <a:pt x="163" y="0"/>
                    </a:moveTo>
                    <a:lnTo>
                      <a:pt x="131" y="64"/>
                    </a:lnTo>
                    <a:lnTo>
                      <a:pt x="70" y="64"/>
                    </a:lnTo>
                    <a:lnTo>
                      <a:pt x="54" y="77"/>
                    </a:lnTo>
                    <a:lnTo>
                      <a:pt x="39" y="91"/>
                    </a:lnTo>
                    <a:lnTo>
                      <a:pt x="26" y="103"/>
                    </a:lnTo>
                    <a:lnTo>
                      <a:pt x="15" y="114"/>
                    </a:lnTo>
                    <a:lnTo>
                      <a:pt x="8" y="125"/>
                    </a:lnTo>
                    <a:lnTo>
                      <a:pt x="3" y="134"/>
                    </a:lnTo>
                    <a:lnTo>
                      <a:pt x="1" y="139"/>
                    </a:lnTo>
                    <a:lnTo>
                      <a:pt x="0" y="142"/>
                    </a:lnTo>
                    <a:lnTo>
                      <a:pt x="0" y="147"/>
                    </a:lnTo>
                    <a:lnTo>
                      <a:pt x="1" y="151"/>
                    </a:lnTo>
                    <a:lnTo>
                      <a:pt x="3" y="154"/>
                    </a:lnTo>
                    <a:lnTo>
                      <a:pt x="5" y="158"/>
                    </a:lnTo>
                    <a:lnTo>
                      <a:pt x="8" y="160"/>
                    </a:lnTo>
                    <a:lnTo>
                      <a:pt x="12" y="162"/>
                    </a:lnTo>
                    <a:lnTo>
                      <a:pt x="22" y="167"/>
                    </a:lnTo>
                    <a:lnTo>
                      <a:pt x="36" y="170"/>
                    </a:lnTo>
                    <a:lnTo>
                      <a:pt x="54" y="173"/>
                    </a:lnTo>
                    <a:lnTo>
                      <a:pt x="75" y="173"/>
                    </a:lnTo>
                    <a:lnTo>
                      <a:pt x="101" y="173"/>
                    </a:lnTo>
                    <a:lnTo>
                      <a:pt x="131" y="170"/>
                    </a:lnTo>
                    <a:lnTo>
                      <a:pt x="146" y="168"/>
                    </a:lnTo>
                    <a:lnTo>
                      <a:pt x="160" y="166"/>
                    </a:lnTo>
                    <a:lnTo>
                      <a:pt x="174" y="162"/>
                    </a:lnTo>
                    <a:lnTo>
                      <a:pt x="186" y="159"/>
                    </a:lnTo>
                    <a:lnTo>
                      <a:pt x="198" y="154"/>
                    </a:lnTo>
                    <a:lnTo>
                      <a:pt x="207" y="148"/>
                    </a:lnTo>
                    <a:lnTo>
                      <a:pt x="216" y="142"/>
                    </a:lnTo>
                    <a:lnTo>
                      <a:pt x="224" y="135"/>
                    </a:lnTo>
                    <a:lnTo>
                      <a:pt x="233" y="128"/>
                    </a:lnTo>
                    <a:lnTo>
                      <a:pt x="239" y="121"/>
                    </a:lnTo>
                    <a:lnTo>
                      <a:pt x="243" y="114"/>
                    </a:lnTo>
                    <a:lnTo>
                      <a:pt x="248" y="106"/>
                    </a:lnTo>
                    <a:lnTo>
                      <a:pt x="251" y="99"/>
                    </a:lnTo>
                    <a:lnTo>
                      <a:pt x="254" y="91"/>
                    </a:lnTo>
                    <a:lnTo>
                      <a:pt x="256" y="83"/>
                    </a:lnTo>
                    <a:lnTo>
                      <a:pt x="257" y="75"/>
                    </a:lnTo>
                    <a:lnTo>
                      <a:pt x="257" y="66"/>
                    </a:lnTo>
                    <a:lnTo>
                      <a:pt x="256" y="59"/>
                    </a:lnTo>
                    <a:lnTo>
                      <a:pt x="254" y="51"/>
                    </a:lnTo>
                    <a:lnTo>
                      <a:pt x="251" y="44"/>
                    </a:lnTo>
                    <a:lnTo>
                      <a:pt x="248" y="37"/>
                    </a:lnTo>
                    <a:lnTo>
                      <a:pt x="244" y="30"/>
                    </a:lnTo>
                    <a:lnTo>
                      <a:pt x="240" y="24"/>
                    </a:lnTo>
                    <a:lnTo>
                      <a:pt x="234" y="19"/>
                    </a:lnTo>
                    <a:lnTo>
                      <a:pt x="227" y="14"/>
                    </a:lnTo>
                    <a:lnTo>
                      <a:pt x="220" y="9"/>
                    </a:lnTo>
                    <a:lnTo>
                      <a:pt x="212" y="6"/>
                    </a:lnTo>
                    <a:lnTo>
                      <a:pt x="203" y="3"/>
                    </a:lnTo>
                    <a:lnTo>
                      <a:pt x="194" y="1"/>
                    </a:lnTo>
                    <a:lnTo>
                      <a:pt x="185" y="0"/>
                    </a:lnTo>
                    <a:lnTo>
                      <a:pt x="174" y="0"/>
                    </a:lnTo>
                    <a:lnTo>
                      <a:pt x="163" y="0"/>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43" name="Freeform 203"/>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4" name="Freeform 204"/>
              <p:cNvSpPr>
                <a:spLocks/>
              </p:cNvSpPr>
              <p:nvPr/>
            </p:nvSpPr>
            <p:spPr bwMode="auto">
              <a:xfrm>
                <a:off x="1174" y="1888"/>
                <a:ext cx="57" cy="25"/>
              </a:xfrm>
              <a:custGeom>
                <a:avLst/>
                <a:gdLst/>
                <a:ahLst/>
                <a:cxnLst>
                  <a:cxn ang="0">
                    <a:pos x="106" y="28"/>
                  </a:cxn>
                  <a:cxn ang="0">
                    <a:pos x="86" y="36"/>
                  </a:cxn>
                  <a:cxn ang="0">
                    <a:pos x="68" y="44"/>
                  </a:cxn>
                  <a:cxn ang="0">
                    <a:pos x="52" y="53"/>
                  </a:cxn>
                  <a:cxn ang="0">
                    <a:pos x="38" y="62"/>
                  </a:cxn>
                  <a:cxn ang="0">
                    <a:pos x="25" y="71"/>
                  </a:cxn>
                  <a:cxn ang="0">
                    <a:pos x="16" y="79"/>
                  </a:cxn>
                  <a:cxn ang="0">
                    <a:pos x="7" y="87"/>
                  </a:cxn>
                  <a:cxn ang="0">
                    <a:pos x="3" y="94"/>
                  </a:cxn>
                  <a:cxn ang="0">
                    <a:pos x="2" y="99"/>
                  </a:cxn>
                  <a:cxn ang="0">
                    <a:pos x="0" y="101"/>
                  </a:cxn>
                  <a:cxn ang="0">
                    <a:pos x="0" y="105"/>
                  </a:cxn>
                  <a:cxn ang="0">
                    <a:pos x="2" y="108"/>
                  </a:cxn>
                  <a:cxn ang="0">
                    <a:pos x="3" y="111"/>
                  </a:cxn>
                  <a:cxn ang="0">
                    <a:pos x="5" y="113"/>
                  </a:cxn>
                  <a:cxn ang="0">
                    <a:pos x="7" y="115"/>
                  </a:cxn>
                  <a:cxn ang="0">
                    <a:pos x="12" y="118"/>
                  </a:cxn>
                  <a:cxn ang="0">
                    <a:pos x="21" y="120"/>
                  </a:cxn>
                  <a:cxn ang="0">
                    <a:pos x="35" y="121"/>
                  </a:cxn>
                  <a:cxn ang="0">
                    <a:pos x="53" y="121"/>
                  </a:cxn>
                  <a:cxn ang="0">
                    <a:pos x="74" y="119"/>
                  </a:cxn>
                  <a:cxn ang="0">
                    <a:pos x="96" y="118"/>
                  </a:cxn>
                  <a:cxn ang="0">
                    <a:pos x="116" y="115"/>
                  </a:cxn>
                  <a:cxn ang="0">
                    <a:pos x="135" y="115"/>
                  </a:cxn>
                  <a:cxn ang="0">
                    <a:pos x="151" y="115"/>
                  </a:cxn>
                  <a:cxn ang="0">
                    <a:pos x="179" y="116"/>
                  </a:cxn>
                  <a:cxn ang="0">
                    <a:pos x="203" y="119"/>
                  </a:cxn>
                  <a:cxn ang="0">
                    <a:pos x="221" y="122"/>
                  </a:cxn>
                  <a:cxn ang="0">
                    <a:pos x="236" y="123"/>
                  </a:cxn>
                  <a:cxn ang="0">
                    <a:pos x="243" y="123"/>
                  </a:cxn>
                  <a:cxn ang="0">
                    <a:pos x="249" y="122"/>
                  </a:cxn>
                  <a:cxn ang="0">
                    <a:pos x="255" y="121"/>
                  </a:cxn>
                  <a:cxn ang="0">
                    <a:pos x="262" y="119"/>
                  </a:cxn>
                  <a:cxn ang="0">
                    <a:pos x="267" y="115"/>
                  </a:cxn>
                  <a:cxn ang="0">
                    <a:pos x="273" y="107"/>
                  </a:cxn>
                  <a:cxn ang="0">
                    <a:pos x="277" y="98"/>
                  </a:cxn>
                  <a:cxn ang="0">
                    <a:pos x="282" y="86"/>
                  </a:cxn>
                  <a:cxn ang="0">
                    <a:pos x="284" y="73"/>
                  </a:cxn>
                  <a:cxn ang="0">
                    <a:pos x="285" y="59"/>
                  </a:cxn>
                  <a:cxn ang="0">
                    <a:pos x="285" y="52"/>
                  </a:cxn>
                  <a:cxn ang="0">
                    <a:pos x="284" y="46"/>
                  </a:cxn>
                  <a:cxn ang="0">
                    <a:pos x="283" y="39"/>
                  </a:cxn>
                  <a:cxn ang="0">
                    <a:pos x="281" y="34"/>
                  </a:cxn>
                  <a:cxn ang="0">
                    <a:pos x="278" y="28"/>
                  </a:cxn>
                  <a:cxn ang="0">
                    <a:pos x="274" y="22"/>
                  </a:cxn>
                  <a:cxn ang="0">
                    <a:pos x="269" y="17"/>
                  </a:cxn>
                  <a:cxn ang="0">
                    <a:pos x="264" y="13"/>
                  </a:cxn>
                  <a:cxn ang="0">
                    <a:pos x="257" y="8"/>
                  </a:cxn>
                  <a:cxn ang="0">
                    <a:pos x="250" y="4"/>
                  </a:cxn>
                  <a:cxn ang="0">
                    <a:pos x="241" y="2"/>
                  </a:cxn>
                  <a:cxn ang="0">
                    <a:pos x="232" y="1"/>
                  </a:cxn>
                  <a:cxn ang="0">
                    <a:pos x="220" y="0"/>
                  </a:cxn>
                  <a:cxn ang="0">
                    <a:pos x="208" y="0"/>
                  </a:cxn>
                  <a:cxn ang="0">
                    <a:pos x="194" y="2"/>
                  </a:cxn>
                  <a:cxn ang="0">
                    <a:pos x="180" y="4"/>
                  </a:cxn>
                  <a:cxn ang="0">
                    <a:pos x="164" y="8"/>
                  </a:cxn>
                  <a:cxn ang="0">
                    <a:pos x="146" y="13"/>
                  </a:cxn>
                  <a:cxn ang="0">
                    <a:pos x="127" y="20"/>
                  </a:cxn>
                  <a:cxn ang="0">
                    <a:pos x="106" y="28"/>
                  </a:cxn>
                </a:cxnLst>
                <a:rect l="0" t="0" r="r" b="b"/>
                <a:pathLst>
                  <a:path w="285" h="123">
                    <a:moveTo>
                      <a:pt x="106" y="28"/>
                    </a:moveTo>
                    <a:lnTo>
                      <a:pt x="86" y="36"/>
                    </a:lnTo>
                    <a:lnTo>
                      <a:pt x="68" y="44"/>
                    </a:lnTo>
                    <a:lnTo>
                      <a:pt x="52" y="53"/>
                    </a:lnTo>
                    <a:lnTo>
                      <a:pt x="38" y="62"/>
                    </a:lnTo>
                    <a:lnTo>
                      <a:pt x="25" y="71"/>
                    </a:lnTo>
                    <a:lnTo>
                      <a:pt x="16" y="79"/>
                    </a:lnTo>
                    <a:lnTo>
                      <a:pt x="7" y="87"/>
                    </a:lnTo>
                    <a:lnTo>
                      <a:pt x="3" y="94"/>
                    </a:lnTo>
                    <a:lnTo>
                      <a:pt x="2" y="99"/>
                    </a:lnTo>
                    <a:lnTo>
                      <a:pt x="0" y="101"/>
                    </a:lnTo>
                    <a:lnTo>
                      <a:pt x="0" y="105"/>
                    </a:lnTo>
                    <a:lnTo>
                      <a:pt x="2" y="108"/>
                    </a:lnTo>
                    <a:lnTo>
                      <a:pt x="3" y="111"/>
                    </a:lnTo>
                    <a:lnTo>
                      <a:pt x="5" y="113"/>
                    </a:lnTo>
                    <a:lnTo>
                      <a:pt x="7" y="115"/>
                    </a:lnTo>
                    <a:lnTo>
                      <a:pt x="12" y="118"/>
                    </a:lnTo>
                    <a:lnTo>
                      <a:pt x="21" y="120"/>
                    </a:lnTo>
                    <a:lnTo>
                      <a:pt x="35" y="121"/>
                    </a:lnTo>
                    <a:lnTo>
                      <a:pt x="53" y="121"/>
                    </a:lnTo>
                    <a:lnTo>
                      <a:pt x="74" y="119"/>
                    </a:lnTo>
                    <a:lnTo>
                      <a:pt x="96" y="118"/>
                    </a:lnTo>
                    <a:lnTo>
                      <a:pt x="116" y="115"/>
                    </a:lnTo>
                    <a:lnTo>
                      <a:pt x="135" y="115"/>
                    </a:lnTo>
                    <a:lnTo>
                      <a:pt x="151" y="115"/>
                    </a:lnTo>
                    <a:lnTo>
                      <a:pt x="179" y="116"/>
                    </a:lnTo>
                    <a:lnTo>
                      <a:pt x="203" y="119"/>
                    </a:lnTo>
                    <a:lnTo>
                      <a:pt x="221" y="122"/>
                    </a:lnTo>
                    <a:lnTo>
                      <a:pt x="236" y="123"/>
                    </a:lnTo>
                    <a:lnTo>
                      <a:pt x="243" y="123"/>
                    </a:lnTo>
                    <a:lnTo>
                      <a:pt x="249" y="122"/>
                    </a:lnTo>
                    <a:lnTo>
                      <a:pt x="255" y="121"/>
                    </a:lnTo>
                    <a:lnTo>
                      <a:pt x="262" y="119"/>
                    </a:lnTo>
                    <a:lnTo>
                      <a:pt x="267" y="115"/>
                    </a:lnTo>
                    <a:lnTo>
                      <a:pt x="273" y="107"/>
                    </a:lnTo>
                    <a:lnTo>
                      <a:pt x="277" y="98"/>
                    </a:lnTo>
                    <a:lnTo>
                      <a:pt x="282" y="86"/>
                    </a:lnTo>
                    <a:lnTo>
                      <a:pt x="284" y="73"/>
                    </a:lnTo>
                    <a:lnTo>
                      <a:pt x="285" y="59"/>
                    </a:lnTo>
                    <a:lnTo>
                      <a:pt x="285" y="52"/>
                    </a:lnTo>
                    <a:lnTo>
                      <a:pt x="284" y="46"/>
                    </a:lnTo>
                    <a:lnTo>
                      <a:pt x="283" y="39"/>
                    </a:lnTo>
                    <a:lnTo>
                      <a:pt x="281" y="34"/>
                    </a:lnTo>
                    <a:lnTo>
                      <a:pt x="278" y="28"/>
                    </a:lnTo>
                    <a:lnTo>
                      <a:pt x="274" y="22"/>
                    </a:lnTo>
                    <a:lnTo>
                      <a:pt x="269" y="17"/>
                    </a:lnTo>
                    <a:lnTo>
                      <a:pt x="264" y="13"/>
                    </a:lnTo>
                    <a:lnTo>
                      <a:pt x="257" y="8"/>
                    </a:lnTo>
                    <a:lnTo>
                      <a:pt x="250" y="4"/>
                    </a:lnTo>
                    <a:lnTo>
                      <a:pt x="241" y="2"/>
                    </a:lnTo>
                    <a:lnTo>
                      <a:pt x="232" y="1"/>
                    </a:lnTo>
                    <a:lnTo>
                      <a:pt x="220" y="0"/>
                    </a:lnTo>
                    <a:lnTo>
                      <a:pt x="208" y="0"/>
                    </a:lnTo>
                    <a:lnTo>
                      <a:pt x="194" y="2"/>
                    </a:lnTo>
                    <a:lnTo>
                      <a:pt x="180" y="4"/>
                    </a:lnTo>
                    <a:lnTo>
                      <a:pt x="164" y="8"/>
                    </a:lnTo>
                    <a:lnTo>
                      <a:pt x="146" y="13"/>
                    </a:lnTo>
                    <a:lnTo>
                      <a:pt x="127" y="20"/>
                    </a:lnTo>
                    <a:lnTo>
                      <a:pt x="106" y="2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45" name="Freeform 205"/>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6" name="Freeform 206"/>
              <p:cNvSpPr>
                <a:spLocks/>
              </p:cNvSpPr>
              <p:nvPr/>
            </p:nvSpPr>
            <p:spPr bwMode="auto">
              <a:xfrm>
                <a:off x="1120" y="1896"/>
                <a:ext cx="42" cy="45"/>
              </a:xfrm>
              <a:custGeom>
                <a:avLst/>
                <a:gdLst/>
                <a:ahLst/>
                <a:cxnLst>
                  <a:cxn ang="0">
                    <a:pos x="207" y="50"/>
                  </a:cxn>
                  <a:cxn ang="0">
                    <a:pos x="97" y="206"/>
                  </a:cxn>
                  <a:cxn ang="0">
                    <a:pos x="90" y="208"/>
                  </a:cxn>
                  <a:cxn ang="0">
                    <a:pos x="73" y="214"/>
                  </a:cxn>
                  <a:cxn ang="0">
                    <a:pos x="61" y="216"/>
                  </a:cxn>
                  <a:cxn ang="0">
                    <a:pos x="49" y="218"/>
                  </a:cxn>
                  <a:cxn ang="0">
                    <a:pos x="38" y="221"/>
                  </a:cxn>
                  <a:cxn ang="0">
                    <a:pos x="26" y="221"/>
                  </a:cxn>
                  <a:cxn ang="0">
                    <a:pos x="17" y="221"/>
                  </a:cxn>
                  <a:cxn ang="0">
                    <a:pos x="9" y="218"/>
                  </a:cxn>
                  <a:cxn ang="0">
                    <a:pos x="5" y="216"/>
                  </a:cxn>
                  <a:cxn ang="0">
                    <a:pos x="3" y="214"/>
                  </a:cxn>
                  <a:cxn ang="0">
                    <a:pos x="2" y="210"/>
                  </a:cxn>
                  <a:cxn ang="0">
                    <a:pos x="0" y="206"/>
                  </a:cxn>
                  <a:cxn ang="0">
                    <a:pos x="0" y="202"/>
                  </a:cxn>
                  <a:cxn ang="0">
                    <a:pos x="2" y="196"/>
                  </a:cxn>
                  <a:cxn ang="0">
                    <a:pos x="5" y="190"/>
                  </a:cxn>
                  <a:cxn ang="0">
                    <a:pos x="9" y="183"/>
                  </a:cxn>
                  <a:cxn ang="0">
                    <a:pos x="20" y="166"/>
                  </a:cxn>
                  <a:cxn ang="0">
                    <a:pos x="37" y="146"/>
                  </a:cxn>
                  <a:cxn ang="0">
                    <a:pos x="73" y="102"/>
                  </a:cxn>
                  <a:cxn ang="0">
                    <a:pos x="102" y="63"/>
                  </a:cxn>
                  <a:cxn ang="0">
                    <a:pos x="115" y="47"/>
                  </a:cxn>
                  <a:cxn ang="0">
                    <a:pos x="125" y="33"/>
                  </a:cxn>
                  <a:cxn ang="0">
                    <a:pos x="136" y="21"/>
                  </a:cxn>
                  <a:cxn ang="0">
                    <a:pos x="145" y="12"/>
                  </a:cxn>
                  <a:cxn ang="0">
                    <a:pos x="153" y="5"/>
                  </a:cxn>
                  <a:cxn ang="0">
                    <a:pos x="162" y="1"/>
                  </a:cxn>
                  <a:cxn ang="0">
                    <a:pos x="165" y="0"/>
                  </a:cxn>
                  <a:cxn ang="0">
                    <a:pos x="169" y="0"/>
                  </a:cxn>
                  <a:cxn ang="0">
                    <a:pos x="172" y="1"/>
                  </a:cxn>
                  <a:cxn ang="0">
                    <a:pos x="176" y="4"/>
                  </a:cxn>
                  <a:cxn ang="0">
                    <a:pos x="179" y="6"/>
                  </a:cxn>
                  <a:cxn ang="0">
                    <a:pos x="184" y="9"/>
                  </a:cxn>
                  <a:cxn ang="0">
                    <a:pos x="187" y="14"/>
                  </a:cxn>
                  <a:cxn ang="0">
                    <a:pos x="191" y="19"/>
                  </a:cxn>
                  <a:cxn ang="0">
                    <a:pos x="199" y="33"/>
                  </a:cxn>
                  <a:cxn ang="0">
                    <a:pos x="207" y="50"/>
                  </a:cxn>
                </a:cxnLst>
                <a:rect l="0" t="0" r="r" b="b"/>
                <a:pathLst>
                  <a:path w="207" h="221">
                    <a:moveTo>
                      <a:pt x="207" y="50"/>
                    </a:moveTo>
                    <a:lnTo>
                      <a:pt x="97" y="206"/>
                    </a:lnTo>
                    <a:lnTo>
                      <a:pt x="90" y="208"/>
                    </a:lnTo>
                    <a:lnTo>
                      <a:pt x="73" y="214"/>
                    </a:lnTo>
                    <a:lnTo>
                      <a:pt x="61" y="216"/>
                    </a:lnTo>
                    <a:lnTo>
                      <a:pt x="49" y="218"/>
                    </a:lnTo>
                    <a:lnTo>
                      <a:pt x="38" y="221"/>
                    </a:lnTo>
                    <a:lnTo>
                      <a:pt x="26" y="221"/>
                    </a:lnTo>
                    <a:lnTo>
                      <a:pt x="17" y="221"/>
                    </a:lnTo>
                    <a:lnTo>
                      <a:pt x="9" y="218"/>
                    </a:lnTo>
                    <a:lnTo>
                      <a:pt x="5" y="216"/>
                    </a:lnTo>
                    <a:lnTo>
                      <a:pt x="3" y="214"/>
                    </a:lnTo>
                    <a:lnTo>
                      <a:pt x="2" y="210"/>
                    </a:lnTo>
                    <a:lnTo>
                      <a:pt x="0" y="206"/>
                    </a:lnTo>
                    <a:lnTo>
                      <a:pt x="0" y="202"/>
                    </a:lnTo>
                    <a:lnTo>
                      <a:pt x="2" y="196"/>
                    </a:lnTo>
                    <a:lnTo>
                      <a:pt x="5" y="190"/>
                    </a:lnTo>
                    <a:lnTo>
                      <a:pt x="9" y="183"/>
                    </a:lnTo>
                    <a:lnTo>
                      <a:pt x="20" y="166"/>
                    </a:lnTo>
                    <a:lnTo>
                      <a:pt x="37" y="146"/>
                    </a:lnTo>
                    <a:lnTo>
                      <a:pt x="73" y="102"/>
                    </a:lnTo>
                    <a:lnTo>
                      <a:pt x="102" y="63"/>
                    </a:lnTo>
                    <a:lnTo>
                      <a:pt x="115" y="47"/>
                    </a:lnTo>
                    <a:lnTo>
                      <a:pt x="125" y="33"/>
                    </a:lnTo>
                    <a:lnTo>
                      <a:pt x="136" y="21"/>
                    </a:lnTo>
                    <a:lnTo>
                      <a:pt x="145" y="12"/>
                    </a:lnTo>
                    <a:lnTo>
                      <a:pt x="153" y="5"/>
                    </a:lnTo>
                    <a:lnTo>
                      <a:pt x="162" y="1"/>
                    </a:lnTo>
                    <a:lnTo>
                      <a:pt x="165" y="0"/>
                    </a:lnTo>
                    <a:lnTo>
                      <a:pt x="169" y="0"/>
                    </a:lnTo>
                    <a:lnTo>
                      <a:pt x="172" y="1"/>
                    </a:lnTo>
                    <a:lnTo>
                      <a:pt x="176" y="4"/>
                    </a:lnTo>
                    <a:lnTo>
                      <a:pt x="179" y="6"/>
                    </a:lnTo>
                    <a:lnTo>
                      <a:pt x="184" y="9"/>
                    </a:lnTo>
                    <a:lnTo>
                      <a:pt x="187" y="14"/>
                    </a:lnTo>
                    <a:lnTo>
                      <a:pt x="191" y="19"/>
                    </a:lnTo>
                    <a:lnTo>
                      <a:pt x="199" y="33"/>
                    </a:lnTo>
                    <a:lnTo>
                      <a:pt x="207" y="5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grpSp>
        <p:sp>
          <p:nvSpPr>
            <p:cNvPr id="1597647" name="Freeform 207"/>
            <p:cNvSpPr>
              <a:spLocks/>
            </p:cNvSpPr>
            <p:nvPr/>
          </p:nvSpPr>
          <p:spPr bwMode="auto">
            <a:xfrm>
              <a:off x="3205" y="972"/>
              <a:ext cx="290" cy="84"/>
            </a:xfrm>
            <a:custGeom>
              <a:avLst/>
              <a:gdLst/>
              <a:ahLst/>
              <a:cxnLst>
                <a:cxn ang="0">
                  <a:pos x="50" y="250"/>
                </a:cxn>
                <a:cxn ang="0">
                  <a:pos x="122" y="295"/>
                </a:cxn>
                <a:cxn ang="0">
                  <a:pos x="195" y="321"/>
                </a:cxn>
                <a:cxn ang="0">
                  <a:pos x="266" y="332"/>
                </a:cxn>
                <a:cxn ang="0">
                  <a:pos x="383" y="330"/>
                </a:cxn>
                <a:cxn ang="0">
                  <a:pos x="464" y="330"/>
                </a:cxn>
                <a:cxn ang="0">
                  <a:pos x="537" y="336"/>
                </a:cxn>
                <a:cxn ang="0">
                  <a:pos x="601" y="351"/>
                </a:cxn>
                <a:cxn ang="0">
                  <a:pos x="653" y="374"/>
                </a:cxn>
                <a:cxn ang="0">
                  <a:pos x="684" y="401"/>
                </a:cxn>
                <a:cxn ang="0">
                  <a:pos x="697" y="422"/>
                </a:cxn>
                <a:cxn ang="0">
                  <a:pos x="730" y="374"/>
                </a:cxn>
                <a:cxn ang="0">
                  <a:pos x="774" y="337"/>
                </a:cxn>
                <a:cxn ang="0">
                  <a:pos x="800" y="324"/>
                </a:cxn>
                <a:cxn ang="0">
                  <a:pos x="939" y="287"/>
                </a:cxn>
                <a:cxn ang="0">
                  <a:pos x="1177" y="239"/>
                </a:cxn>
                <a:cxn ang="0">
                  <a:pos x="1452" y="192"/>
                </a:cxn>
                <a:cxn ang="0">
                  <a:pos x="1387" y="129"/>
                </a:cxn>
                <a:cxn ang="0">
                  <a:pos x="1347" y="103"/>
                </a:cxn>
                <a:cxn ang="0">
                  <a:pos x="1308" y="101"/>
                </a:cxn>
                <a:cxn ang="0">
                  <a:pos x="1227" y="115"/>
                </a:cxn>
                <a:cxn ang="0">
                  <a:pos x="1184" y="114"/>
                </a:cxn>
                <a:cxn ang="0">
                  <a:pos x="1146" y="101"/>
                </a:cxn>
                <a:cxn ang="0">
                  <a:pos x="1131" y="88"/>
                </a:cxn>
                <a:cxn ang="0">
                  <a:pos x="1116" y="73"/>
                </a:cxn>
                <a:cxn ang="0">
                  <a:pos x="1097" y="64"/>
                </a:cxn>
                <a:cxn ang="0">
                  <a:pos x="1073" y="59"/>
                </a:cxn>
                <a:cxn ang="0">
                  <a:pos x="1020" y="64"/>
                </a:cxn>
                <a:cxn ang="0">
                  <a:pos x="938" y="88"/>
                </a:cxn>
                <a:cxn ang="0">
                  <a:pos x="910" y="106"/>
                </a:cxn>
                <a:cxn ang="0">
                  <a:pos x="902" y="141"/>
                </a:cxn>
                <a:cxn ang="0">
                  <a:pos x="883" y="174"/>
                </a:cxn>
                <a:cxn ang="0">
                  <a:pos x="860" y="191"/>
                </a:cxn>
                <a:cxn ang="0">
                  <a:pos x="836" y="199"/>
                </a:cxn>
                <a:cxn ang="0">
                  <a:pos x="806" y="202"/>
                </a:cxn>
                <a:cxn ang="0">
                  <a:pos x="768" y="196"/>
                </a:cxn>
                <a:cxn ang="0">
                  <a:pos x="728" y="177"/>
                </a:cxn>
                <a:cxn ang="0">
                  <a:pos x="685" y="164"/>
                </a:cxn>
                <a:cxn ang="0">
                  <a:pos x="643" y="160"/>
                </a:cxn>
                <a:cxn ang="0">
                  <a:pos x="531" y="164"/>
                </a:cxn>
                <a:cxn ang="0">
                  <a:pos x="507" y="162"/>
                </a:cxn>
                <a:cxn ang="0">
                  <a:pos x="492" y="153"/>
                </a:cxn>
                <a:cxn ang="0">
                  <a:pos x="488" y="134"/>
                </a:cxn>
                <a:cxn ang="0">
                  <a:pos x="499" y="101"/>
                </a:cxn>
                <a:cxn ang="0">
                  <a:pos x="524" y="53"/>
                </a:cxn>
                <a:cxn ang="0">
                  <a:pos x="511" y="31"/>
                </a:cxn>
                <a:cxn ang="0">
                  <a:pos x="487" y="8"/>
                </a:cxn>
                <a:cxn ang="0">
                  <a:pos x="461" y="0"/>
                </a:cxn>
                <a:cxn ang="0">
                  <a:pos x="430" y="8"/>
                </a:cxn>
                <a:cxn ang="0">
                  <a:pos x="383" y="36"/>
                </a:cxn>
                <a:cxn ang="0">
                  <a:pos x="261" y="116"/>
                </a:cxn>
                <a:cxn ang="0">
                  <a:pos x="169" y="164"/>
                </a:cxn>
                <a:cxn ang="0">
                  <a:pos x="103" y="189"/>
                </a:cxn>
                <a:cxn ang="0">
                  <a:pos x="52" y="202"/>
                </a:cxn>
                <a:cxn ang="0">
                  <a:pos x="0" y="206"/>
                </a:cxn>
              </a:cxnLst>
              <a:rect l="0" t="0" r="r" b="b"/>
              <a:pathLst>
                <a:path w="1452" h="422">
                  <a:moveTo>
                    <a:pt x="0" y="206"/>
                  </a:moveTo>
                  <a:lnTo>
                    <a:pt x="24" y="230"/>
                  </a:lnTo>
                  <a:lnTo>
                    <a:pt x="50" y="250"/>
                  </a:lnTo>
                  <a:lnTo>
                    <a:pt x="75" y="268"/>
                  </a:lnTo>
                  <a:lnTo>
                    <a:pt x="98" y="282"/>
                  </a:lnTo>
                  <a:lnTo>
                    <a:pt x="122" y="295"/>
                  </a:lnTo>
                  <a:lnTo>
                    <a:pt x="147" y="306"/>
                  </a:lnTo>
                  <a:lnTo>
                    <a:pt x="171" y="315"/>
                  </a:lnTo>
                  <a:lnTo>
                    <a:pt x="195" y="321"/>
                  </a:lnTo>
                  <a:lnTo>
                    <a:pt x="218" y="327"/>
                  </a:lnTo>
                  <a:lnTo>
                    <a:pt x="243" y="330"/>
                  </a:lnTo>
                  <a:lnTo>
                    <a:pt x="266" y="332"/>
                  </a:lnTo>
                  <a:lnTo>
                    <a:pt x="289" y="334"/>
                  </a:lnTo>
                  <a:lnTo>
                    <a:pt x="336" y="332"/>
                  </a:lnTo>
                  <a:lnTo>
                    <a:pt x="383" y="330"/>
                  </a:lnTo>
                  <a:lnTo>
                    <a:pt x="411" y="329"/>
                  </a:lnTo>
                  <a:lnTo>
                    <a:pt x="438" y="329"/>
                  </a:lnTo>
                  <a:lnTo>
                    <a:pt x="464" y="330"/>
                  </a:lnTo>
                  <a:lnTo>
                    <a:pt x="489" y="331"/>
                  </a:lnTo>
                  <a:lnTo>
                    <a:pt x="514" y="334"/>
                  </a:lnTo>
                  <a:lnTo>
                    <a:pt x="537" y="336"/>
                  </a:lnTo>
                  <a:lnTo>
                    <a:pt x="559" y="341"/>
                  </a:lnTo>
                  <a:lnTo>
                    <a:pt x="581" y="345"/>
                  </a:lnTo>
                  <a:lnTo>
                    <a:pt x="601" y="351"/>
                  </a:lnTo>
                  <a:lnTo>
                    <a:pt x="620" y="357"/>
                  </a:lnTo>
                  <a:lnTo>
                    <a:pt x="638" y="365"/>
                  </a:lnTo>
                  <a:lnTo>
                    <a:pt x="653" y="374"/>
                  </a:lnTo>
                  <a:lnTo>
                    <a:pt x="667" y="384"/>
                  </a:lnTo>
                  <a:lnTo>
                    <a:pt x="678" y="396"/>
                  </a:lnTo>
                  <a:lnTo>
                    <a:pt x="684" y="401"/>
                  </a:lnTo>
                  <a:lnTo>
                    <a:pt x="689" y="408"/>
                  </a:lnTo>
                  <a:lnTo>
                    <a:pt x="694" y="415"/>
                  </a:lnTo>
                  <a:lnTo>
                    <a:pt x="697" y="422"/>
                  </a:lnTo>
                  <a:lnTo>
                    <a:pt x="708" y="405"/>
                  </a:lnTo>
                  <a:lnTo>
                    <a:pt x="718" y="390"/>
                  </a:lnTo>
                  <a:lnTo>
                    <a:pt x="730" y="374"/>
                  </a:lnTo>
                  <a:lnTo>
                    <a:pt x="744" y="360"/>
                  </a:lnTo>
                  <a:lnTo>
                    <a:pt x="758" y="348"/>
                  </a:lnTo>
                  <a:lnTo>
                    <a:pt x="774" y="337"/>
                  </a:lnTo>
                  <a:lnTo>
                    <a:pt x="782" y="332"/>
                  </a:lnTo>
                  <a:lnTo>
                    <a:pt x="791" y="328"/>
                  </a:lnTo>
                  <a:lnTo>
                    <a:pt x="800" y="324"/>
                  </a:lnTo>
                  <a:lnTo>
                    <a:pt x="809" y="322"/>
                  </a:lnTo>
                  <a:lnTo>
                    <a:pt x="871" y="304"/>
                  </a:lnTo>
                  <a:lnTo>
                    <a:pt x="939" y="287"/>
                  </a:lnTo>
                  <a:lnTo>
                    <a:pt x="1014" y="271"/>
                  </a:lnTo>
                  <a:lnTo>
                    <a:pt x="1093" y="254"/>
                  </a:lnTo>
                  <a:lnTo>
                    <a:pt x="1177" y="239"/>
                  </a:lnTo>
                  <a:lnTo>
                    <a:pt x="1265" y="223"/>
                  </a:lnTo>
                  <a:lnTo>
                    <a:pt x="1357" y="207"/>
                  </a:lnTo>
                  <a:lnTo>
                    <a:pt x="1452" y="192"/>
                  </a:lnTo>
                  <a:lnTo>
                    <a:pt x="1439" y="177"/>
                  </a:lnTo>
                  <a:lnTo>
                    <a:pt x="1407" y="146"/>
                  </a:lnTo>
                  <a:lnTo>
                    <a:pt x="1387" y="129"/>
                  </a:lnTo>
                  <a:lnTo>
                    <a:pt x="1366" y="114"/>
                  </a:lnTo>
                  <a:lnTo>
                    <a:pt x="1356" y="108"/>
                  </a:lnTo>
                  <a:lnTo>
                    <a:pt x="1347" y="103"/>
                  </a:lnTo>
                  <a:lnTo>
                    <a:pt x="1337" y="101"/>
                  </a:lnTo>
                  <a:lnTo>
                    <a:pt x="1328" y="100"/>
                  </a:lnTo>
                  <a:lnTo>
                    <a:pt x="1308" y="101"/>
                  </a:lnTo>
                  <a:lnTo>
                    <a:pt x="1284" y="106"/>
                  </a:lnTo>
                  <a:lnTo>
                    <a:pt x="1255" y="111"/>
                  </a:lnTo>
                  <a:lnTo>
                    <a:pt x="1227" y="115"/>
                  </a:lnTo>
                  <a:lnTo>
                    <a:pt x="1212" y="116"/>
                  </a:lnTo>
                  <a:lnTo>
                    <a:pt x="1198" y="115"/>
                  </a:lnTo>
                  <a:lnTo>
                    <a:pt x="1184" y="114"/>
                  </a:lnTo>
                  <a:lnTo>
                    <a:pt x="1170" y="112"/>
                  </a:lnTo>
                  <a:lnTo>
                    <a:pt x="1159" y="107"/>
                  </a:lnTo>
                  <a:lnTo>
                    <a:pt x="1146" y="101"/>
                  </a:lnTo>
                  <a:lnTo>
                    <a:pt x="1141" y="98"/>
                  </a:lnTo>
                  <a:lnTo>
                    <a:pt x="1135" y="93"/>
                  </a:lnTo>
                  <a:lnTo>
                    <a:pt x="1131" y="88"/>
                  </a:lnTo>
                  <a:lnTo>
                    <a:pt x="1126" y="82"/>
                  </a:lnTo>
                  <a:lnTo>
                    <a:pt x="1121" y="77"/>
                  </a:lnTo>
                  <a:lnTo>
                    <a:pt x="1116" y="73"/>
                  </a:lnTo>
                  <a:lnTo>
                    <a:pt x="1111" y="68"/>
                  </a:lnTo>
                  <a:lnTo>
                    <a:pt x="1104" y="66"/>
                  </a:lnTo>
                  <a:lnTo>
                    <a:pt x="1097" y="64"/>
                  </a:lnTo>
                  <a:lnTo>
                    <a:pt x="1090" y="61"/>
                  </a:lnTo>
                  <a:lnTo>
                    <a:pt x="1081" y="60"/>
                  </a:lnTo>
                  <a:lnTo>
                    <a:pt x="1073" y="59"/>
                  </a:lnTo>
                  <a:lnTo>
                    <a:pt x="1056" y="59"/>
                  </a:lnTo>
                  <a:lnTo>
                    <a:pt x="1037" y="61"/>
                  </a:lnTo>
                  <a:lnTo>
                    <a:pt x="1020" y="64"/>
                  </a:lnTo>
                  <a:lnTo>
                    <a:pt x="1001" y="68"/>
                  </a:lnTo>
                  <a:lnTo>
                    <a:pt x="967" y="78"/>
                  </a:lnTo>
                  <a:lnTo>
                    <a:pt x="938" y="88"/>
                  </a:lnTo>
                  <a:lnTo>
                    <a:pt x="918" y="96"/>
                  </a:lnTo>
                  <a:lnTo>
                    <a:pt x="910" y="100"/>
                  </a:lnTo>
                  <a:lnTo>
                    <a:pt x="910" y="106"/>
                  </a:lnTo>
                  <a:lnTo>
                    <a:pt x="907" y="121"/>
                  </a:lnTo>
                  <a:lnTo>
                    <a:pt x="905" y="130"/>
                  </a:lnTo>
                  <a:lnTo>
                    <a:pt x="902" y="141"/>
                  </a:lnTo>
                  <a:lnTo>
                    <a:pt x="897" y="153"/>
                  </a:lnTo>
                  <a:lnTo>
                    <a:pt x="891" y="163"/>
                  </a:lnTo>
                  <a:lnTo>
                    <a:pt x="883" y="174"/>
                  </a:lnTo>
                  <a:lnTo>
                    <a:pt x="872" y="183"/>
                  </a:lnTo>
                  <a:lnTo>
                    <a:pt x="867" y="188"/>
                  </a:lnTo>
                  <a:lnTo>
                    <a:pt x="860" y="191"/>
                  </a:lnTo>
                  <a:lnTo>
                    <a:pt x="852" y="195"/>
                  </a:lnTo>
                  <a:lnTo>
                    <a:pt x="844" y="197"/>
                  </a:lnTo>
                  <a:lnTo>
                    <a:pt x="836" y="199"/>
                  </a:lnTo>
                  <a:lnTo>
                    <a:pt x="827" y="200"/>
                  </a:lnTo>
                  <a:lnTo>
                    <a:pt x="816" y="202"/>
                  </a:lnTo>
                  <a:lnTo>
                    <a:pt x="806" y="202"/>
                  </a:lnTo>
                  <a:lnTo>
                    <a:pt x="794" y="200"/>
                  </a:lnTo>
                  <a:lnTo>
                    <a:pt x="782" y="198"/>
                  </a:lnTo>
                  <a:lnTo>
                    <a:pt x="768" y="196"/>
                  </a:lnTo>
                  <a:lnTo>
                    <a:pt x="754" y="192"/>
                  </a:lnTo>
                  <a:lnTo>
                    <a:pt x="742" y="184"/>
                  </a:lnTo>
                  <a:lnTo>
                    <a:pt x="728" y="177"/>
                  </a:lnTo>
                  <a:lnTo>
                    <a:pt x="715" y="172"/>
                  </a:lnTo>
                  <a:lnTo>
                    <a:pt x="699" y="168"/>
                  </a:lnTo>
                  <a:lnTo>
                    <a:pt x="685" y="164"/>
                  </a:lnTo>
                  <a:lnTo>
                    <a:pt x="671" y="162"/>
                  </a:lnTo>
                  <a:lnTo>
                    <a:pt x="657" y="161"/>
                  </a:lnTo>
                  <a:lnTo>
                    <a:pt x="643" y="160"/>
                  </a:lnTo>
                  <a:lnTo>
                    <a:pt x="589" y="161"/>
                  </a:lnTo>
                  <a:lnTo>
                    <a:pt x="542" y="164"/>
                  </a:lnTo>
                  <a:lnTo>
                    <a:pt x="531" y="164"/>
                  </a:lnTo>
                  <a:lnTo>
                    <a:pt x="522" y="164"/>
                  </a:lnTo>
                  <a:lnTo>
                    <a:pt x="514" y="163"/>
                  </a:lnTo>
                  <a:lnTo>
                    <a:pt x="507" y="162"/>
                  </a:lnTo>
                  <a:lnTo>
                    <a:pt x="500" y="160"/>
                  </a:lnTo>
                  <a:lnTo>
                    <a:pt x="495" y="156"/>
                  </a:lnTo>
                  <a:lnTo>
                    <a:pt x="492" y="153"/>
                  </a:lnTo>
                  <a:lnTo>
                    <a:pt x="488" y="148"/>
                  </a:lnTo>
                  <a:lnTo>
                    <a:pt x="487" y="141"/>
                  </a:lnTo>
                  <a:lnTo>
                    <a:pt x="488" y="134"/>
                  </a:lnTo>
                  <a:lnTo>
                    <a:pt x="489" y="125"/>
                  </a:lnTo>
                  <a:lnTo>
                    <a:pt x="493" y="114"/>
                  </a:lnTo>
                  <a:lnTo>
                    <a:pt x="499" y="101"/>
                  </a:lnTo>
                  <a:lnTo>
                    <a:pt x="504" y="87"/>
                  </a:lnTo>
                  <a:lnTo>
                    <a:pt x="514" y="72"/>
                  </a:lnTo>
                  <a:lnTo>
                    <a:pt x="524" y="53"/>
                  </a:lnTo>
                  <a:lnTo>
                    <a:pt x="523" y="50"/>
                  </a:lnTo>
                  <a:lnTo>
                    <a:pt x="518" y="42"/>
                  </a:lnTo>
                  <a:lnTo>
                    <a:pt x="511" y="31"/>
                  </a:lnTo>
                  <a:lnTo>
                    <a:pt x="501" y="18"/>
                  </a:lnTo>
                  <a:lnTo>
                    <a:pt x="494" y="14"/>
                  </a:lnTo>
                  <a:lnTo>
                    <a:pt x="487" y="8"/>
                  </a:lnTo>
                  <a:lnTo>
                    <a:pt x="480" y="4"/>
                  </a:lnTo>
                  <a:lnTo>
                    <a:pt x="471" y="2"/>
                  </a:lnTo>
                  <a:lnTo>
                    <a:pt x="461" y="0"/>
                  </a:lnTo>
                  <a:lnTo>
                    <a:pt x="452" y="1"/>
                  </a:lnTo>
                  <a:lnTo>
                    <a:pt x="441" y="3"/>
                  </a:lnTo>
                  <a:lnTo>
                    <a:pt x="430" y="8"/>
                  </a:lnTo>
                  <a:lnTo>
                    <a:pt x="417" y="15"/>
                  </a:lnTo>
                  <a:lnTo>
                    <a:pt x="400" y="24"/>
                  </a:lnTo>
                  <a:lnTo>
                    <a:pt x="383" y="36"/>
                  </a:lnTo>
                  <a:lnTo>
                    <a:pt x="363" y="50"/>
                  </a:lnTo>
                  <a:lnTo>
                    <a:pt x="315" y="82"/>
                  </a:lnTo>
                  <a:lnTo>
                    <a:pt x="261" y="116"/>
                  </a:lnTo>
                  <a:lnTo>
                    <a:pt x="232" y="134"/>
                  </a:lnTo>
                  <a:lnTo>
                    <a:pt x="201" y="150"/>
                  </a:lnTo>
                  <a:lnTo>
                    <a:pt x="169" y="164"/>
                  </a:lnTo>
                  <a:lnTo>
                    <a:pt x="136" y="178"/>
                  </a:lnTo>
                  <a:lnTo>
                    <a:pt x="120" y="184"/>
                  </a:lnTo>
                  <a:lnTo>
                    <a:pt x="103" y="189"/>
                  </a:lnTo>
                  <a:lnTo>
                    <a:pt x="86" y="195"/>
                  </a:lnTo>
                  <a:lnTo>
                    <a:pt x="69" y="198"/>
                  </a:lnTo>
                  <a:lnTo>
                    <a:pt x="52" y="202"/>
                  </a:lnTo>
                  <a:lnTo>
                    <a:pt x="35" y="204"/>
                  </a:lnTo>
                  <a:lnTo>
                    <a:pt x="17" y="205"/>
                  </a:lnTo>
                  <a:lnTo>
                    <a:pt x="0" y="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8" name="Freeform 208"/>
            <p:cNvSpPr>
              <a:spLocks/>
            </p:cNvSpPr>
            <p:nvPr/>
          </p:nvSpPr>
          <p:spPr bwMode="auto">
            <a:xfrm>
              <a:off x="1557" y="1004"/>
              <a:ext cx="475" cy="196"/>
            </a:xfrm>
            <a:custGeom>
              <a:avLst/>
              <a:gdLst/>
              <a:ahLst/>
              <a:cxnLst>
                <a:cxn ang="0">
                  <a:pos x="16" y="801"/>
                </a:cxn>
                <a:cxn ang="0">
                  <a:pos x="61" y="737"/>
                </a:cxn>
                <a:cxn ang="0">
                  <a:pos x="101" y="687"/>
                </a:cxn>
                <a:cxn ang="0">
                  <a:pos x="140" y="651"/>
                </a:cxn>
                <a:cxn ang="0">
                  <a:pos x="176" y="624"/>
                </a:cxn>
                <a:cxn ang="0">
                  <a:pos x="211" y="605"/>
                </a:cxn>
                <a:cxn ang="0">
                  <a:pos x="277" y="583"/>
                </a:cxn>
                <a:cxn ang="0">
                  <a:pos x="341" y="565"/>
                </a:cxn>
                <a:cxn ang="0">
                  <a:pos x="410" y="534"/>
                </a:cxn>
                <a:cxn ang="0">
                  <a:pos x="487" y="480"/>
                </a:cxn>
                <a:cxn ang="0">
                  <a:pos x="568" y="411"/>
                </a:cxn>
                <a:cxn ang="0">
                  <a:pos x="686" y="298"/>
                </a:cxn>
                <a:cxn ang="0">
                  <a:pos x="752" y="231"/>
                </a:cxn>
                <a:cxn ang="0">
                  <a:pos x="780" y="219"/>
                </a:cxn>
                <a:cxn ang="0">
                  <a:pos x="833" y="210"/>
                </a:cxn>
                <a:cxn ang="0">
                  <a:pos x="867" y="191"/>
                </a:cxn>
                <a:cxn ang="0">
                  <a:pos x="902" y="151"/>
                </a:cxn>
                <a:cxn ang="0">
                  <a:pos x="934" y="92"/>
                </a:cxn>
                <a:cxn ang="0">
                  <a:pos x="988" y="28"/>
                </a:cxn>
                <a:cxn ang="0">
                  <a:pos x="1192" y="49"/>
                </a:cxn>
                <a:cxn ang="0">
                  <a:pos x="1197" y="83"/>
                </a:cxn>
                <a:cxn ang="0">
                  <a:pos x="1206" y="112"/>
                </a:cxn>
                <a:cxn ang="0">
                  <a:pos x="1219" y="134"/>
                </a:cxn>
                <a:cxn ang="0">
                  <a:pos x="1243" y="159"/>
                </a:cxn>
                <a:cxn ang="0">
                  <a:pos x="1284" y="183"/>
                </a:cxn>
                <a:cxn ang="0">
                  <a:pos x="1347" y="201"/>
                </a:cxn>
                <a:cxn ang="0">
                  <a:pos x="1439" y="209"/>
                </a:cxn>
                <a:cxn ang="0">
                  <a:pos x="1628" y="205"/>
                </a:cxn>
                <a:cxn ang="0">
                  <a:pos x="1877" y="203"/>
                </a:cxn>
                <a:cxn ang="0">
                  <a:pos x="2086" y="208"/>
                </a:cxn>
                <a:cxn ang="0">
                  <a:pos x="2196" y="216"/>
                </a:cxn>
                <a:cxn ang="0">
                  <a:pos x="2285" y="230"/>
                </a:cxn>
                <a:cxn ang="0">
                  <a:pos x="2344" y="251"/>
                </a:cxn>
                <a:cxn ang="0">
                  <a:pos x="2370" y="280"/>
                </a:cxn>
                <a:cxn ang="0">
                  <a:pos x="2375" y="306"/>
                </a:cxn>
                <a:cxn ang="0">
                  <a:pos x="2366" y="327"/>
                </a:cxn>
                <a:cxn ang="0">
                  <a:pos x="2347" y="343"/>
                </a:cxn>
                <a:cxn ang="0">
                  <a:pos x="2308" y="362"/>
                </a:cxn>
                <a:cxn ang="0">
                  <a:pos x="2180" y="395"/>
                </a:cxn>
                <a:cxn ang="0">
                  <a:pos x="2107" y="415"/>
                </a:cxn>
                <a:cxn ang="0">
                  <a:pos x="2039" y="448"/>
                </a:cxn>
                <a:cxn ang="0">
                  <a:pos x="2027" y="461"/>
                </a:cxn>
                <a:cxn ang="0">
                  <a:pos x="2028" y="475"/>
                </a:cxn>
                <a:cxn ang="0">
                  <a:pos x="2045" y="507"/>
                </a:cxn>
                <a:cxn ang="0">
                  <a:pos x="2064" y="559"/>
                </a:cxn>
                <a:cxn ang="0">
                  <a:pos x="2060" y="593"/>
                </a:cxn>
                <a:cxn ang="0">
                  <a:pos x="2041" y="620"/>
                </a:cxn>
                <a:cxn ang="0">
                  <a:pos x="2009" y="645"/>
                </a:cxn>
                <a:cxn ang="0">
                  <a:pos x="1933" y="684"/>
                </a:cxn>
                <a:cxn ang="0">
                  <a:pos x="1888" y="711"/>
                </a:cxn>
                <a:cxn ang="0">
                  <a:pos x="1854" y="738"/>
                </a:cxn>
                <a:cxn ang="0">
                  <a:pos x="1831" y="767"/>
                </a:cxn>
                <a:cxn ang="0">
                  <a:pos x="1821" y="797"/>
                </a:cxn>
                <a:cxn ang="0">
                  <a:pos x="1821" y="829"/>
                </a:cxn>
                <a:cxn ang="0">
                  <a:pos x="1826" y="863"/>
                </a:cxn>
                <a:cxn ang="0">
                  <a:pos x="1815" y="893"/>
                </a:cxn>
                <a:cxn ang="0">
                  <a:pos x="1792" y="920"/>
                </a:cxn>
                <a:cxn ang="0">
                  <a:pos x="1725" y="971"/>
                </a:cxn>
              </a:cxnLst>
              <a:rect l="0" t="0" r="r" b="b"/>
              <a:pathLst>
                <a:path w="2375" h="987">
                  <a:moveTo>
                    <a:pt x="916" y="921"/>
                  </a:moveTo>
                  <a:lnTo>
                    <a:pt x="0" y="826"/>
                  </a:lnTo>
                  <a:lnTo>
                    <a:pt x="16" y="801"/>
                  </a:lnTo>
                  <a:lnTo>
                    <a:pt x="31" y="778"/>
                  </a:lnTo>
                  <a:lnTo>
                    <a:pt x="45" y="756"/>
                  </a:lnTo>
                  <a:lnTo>
                    <a:pt x="61" y="737"/>
                  </a:lnTo>
                  <a:lnTo>
                    <a:pt x="75" y="718"/>
                  </a:lnTo>
                  <a:lnTo>
                    <a:pt x="89" y="702"/>
                  </a:lnTo>
                  <a:lnTo>
                    <a:pt x="101" y="687"/>
                  </a:lnTo>
                  <a:lnTo>
                    <a:pt x="115" y="674"/>
                  </a:lnTo>
                  <a:lnTo>
                    <a:pt x="128" y="661"/>
                  </a:lnTo>
                  <a:lnTo>
                    <a:pt x="140" y="651"/>
                  </a:lnTo>
                  <a:lnTo>
                    <a:pt x="153" y="640"/>
                  </a:lnTo>
                  <a:lnTo>
                    <a:pt x="165" y="632"/>
                  </a:lnTo>
                  <a:lnTo>
                    <a:pt x="176" y="624"/>
                  </a:lnTo>
                  <a:lnTo>
                    <a:pt x="188" y="617"/>
                  </a:lnTo>
                  <a:lnTo>
                    <a:pt x="200" y="611"/>
                  </a:lnTo>
                  <a:lnTo>
                    <a:pt x="211" y="605"/>
                  </a:lnTo>
                  <a:lnTo>
                    <a:pt x="233" y="597"/>
                  </a:lnTo>
                  <a:lnTo>
                    <a:pt x="256" y="590"/>
                  </a:lnTo>
                  <a:lnTo>
                    <a:pt x="277" y="583"/>
                  </a:lnTo>
                  <a:lnTo>
                    <a:pt x="299" y="578"/>
                  </a:lnTo>
                  <a:lnTo>
                    <a:pt x="320" y="572"/>
                  </a:lnTo>
                  <a:lnTo>
                    <a:pt x="341" y="565"/>
                  </a:lnTo>
                  <a:lnTo>
                    <a:pt x="363" y="557"/>
                  </a:lnTo>
                  <a:lnTo>
                    <a:pt x="385" y="547"/>
                  </a:lnTo>
                  <a:lnTo>
                    <a:pt x="410" y="534"/>
                  </a:lnTo>
                  <a:lnTo>
                    <a:pt x="434" y="517"/>
                  </a:lnTo>
                  <a:lnTo>
                    <a:pt x="461" y="500"/>
                  </a:lnTo>
                  <a:lnTo>
                    <a:pt x="487" y="480"/>
                  </a:lnTo>
                  <a:lnTo>
                    <a:pt x="514" y="458"/>
                  </a:lnTo>
                  <a:lnTo>
                    <a:pt x="541" y="434"/>
                  </a:lnTo>
                  <a:lnTo>
                    <a:pt x="568" y="411"/>
                  </a:lnTo>
                  <a:lnTo>
                    <a:pt x="593" y="388"/>
                  </a:lnTo>
                  <a:lnTo>
                    <a:pt x="642" y="340"/>
                  </a:lnTo>
                  <a:lnTo>
                    <a:pt x="686" y="298"/>
                  </a:lnTo>
                  <a:lnTo>
                    <a:pt x="719" y="263"/>
                  </a:lnTo>
                  <a:lnTo>
                    <a:pt x="743" y="238"/>
                  </a:lnTo>
                  <a:lnTo>
                    <a:pt x="752" y="231"/>
                  </a:lnTo>
                  <a:lnTo>
                    <a:pt x="761" y="225"/>
                  </a:lnTo>
                  <a:lnTo>
                    <a:pt x="771" y="222"/>
                  </a:lnTo>
                  <a:lnTo>
                    <a:pt x="780" y="219"/>
                  </a:lnTo>
                  <a:lnTo>
                    <a:pt x="800" y="216"/>
                  </a:lnTo>
                  <a:lnTo>
                    <a:pt x="821" y="212"/>
                  </a:lnTo>
                  <a:lnTo>
                    <a:pt x="833" y="210"/>
                  </a:lnTo>
                  <a:lnTo>
                    <a:pt x="843" y="205"/>
                  </a:lnTo>
                  <a:lnTo>
                    <a:pt x="855" y="200"/>
                  </a:lnTo>
                  <a:lnTo>
                    <a:pt x="867" y="191"/>
                  </a:lnTo>
                  <a:lnTo>
                    <a:pt x="877" y="181"/>
                  </a:lnTo>
                  <a:lnTo>
                    <a:pt x="889" y="167"/>
                  </a:lnTo>
                  <a:lnTo>
                    <a:pt x="902" y="151"/>
                  </a:lnTo>
                  <a:lnTo>
                    <a:pt x="913" y="130"/>
                  </a:lnTo>
                  <a:lnTo>
                    <a:pt x="924" y="110"/>
                  </a:lnTo>
                  <a:lnTo>
                    <a:pt x="934" y="92"/>
                  </a:lnTo>
                  <a:lnTo>
                    <a:pt x="947" y="75"/>
                  </a:lnTo>
                  <a:lnTo>
                    <a:pt x="960" y="58"/>
                  </a:lnTo>
                  <a:lnTo>
                    <a:pt x="988" y="28"/>
                  </a:lnTo>
                  <a:lnTo>
                    <a:pt x="1016" y="0"/>
                  </a:lnTo>
                  <a:lnTo>
                    <a:pt x="1192" y="37"/>
                  </a:lnTo>
                  <a:lnTo>
                    <a:pt x="1192" y="49"/>
                  </a:lnTo>
                  <a:lnTo>
                    <a:pt x="1194" y="62"/>
                  </a:lnTo>
                  <a:lnTo>
                    <a:pt x="1195" y="72"/>
                  </a:lnTo>
                  <a:lnTo>
                    <a:pt x="1197" y="83"/>
                  </a:lnTo>
                  <a:lnTo>
                    <a:pt x="1199" y="93"/>
                  </a:lnTo>
                  <a:lnTo>
                    <a:pt x="1203" y="103"/>
                  </a:lnTo>
                  <a:lnTo>
                    <a:pt x="1206" y="112"/>
                  </a:lnTo>
                  <a:lnTo>
                    <a:pt x="1210" y="120"/>
                  </a:lnTo>
                  <a:lnTo>
                    <a:pt x="1215" y="127"/>
                  </a:lnTo>
                  <a:lnTo>
                    <a:pt x="1219" y="134"/>
                  </a:lnTo>
                  <a:lnTo>
                    <a:pt x="1224" y="141"/>
                  </a:lnTo>
                  <a:lnTo>
                    <a:pt x="1230" y="147"/>
                  </a:lnTo>
                  <a:lnTo>
                    <a:pt x="1243" y="159"/>
                  </a:lnTo>
                  <a:lnTo>
                    <a:pt x="1256" y="168"/>
                  </a:lnTo>
                  <a:lnTo>
                    <a:pt x="1270" y="176"/>
                  </a:lnTo>
                  <a:lnTo>
                    <a:pt x="1284" y="183"/>
                  </a:lnTo>
                  <a:lnTo>
                    <a:pt x="1300" y="189"/>
                  </a:lnTo>
                  <a:lnTo>
                    <a:pt x="1315" y="194"/>
                  </a:lnTo>
                  <a:lnTo>
                    <a:pt x="1347" y="201"/>
                  </a:lnTo>
                  <a:lnTo>
                    <a:pt x="1377" y="207"/>
                  </a:lnTo>
                  <a:lnTo>
                    <a:pt x="1400" y="209"/>
                  </a:lnTo>
                  <a:lnTo>
                    <a:pt x="1439" y="209"/>
                  </a:lnTo>
                  <a:lnTo>
                    <a:pt x="1492" y="209"/>
                  </a:lnTo>
                  <a:lnTo>
                    <a:pt x="1556" y="208"/>
                  </a:lnTo>
                  <a:lnTo>
                    <a:pt x="1628" y="205"/>
                  </a:lnTo>
                  <a:lnTo>
                    <a:pt x="1708" y="204"/>
                  </a:lnTo>
                  <a:lnTo>
                    <a:pt x="1792" y="203"/>
                  </a:lnTo>
                  <a:lnTo>
                    <a:pt x="1877" y="203"/>
                  </a:lnTo>
                  <a:lnTo>
                    <a:pt x="1962" y="203"/>
                  </a:lnTo>
                  <a:lnTo>
                    <a:pt x="2046" y="205"/>
                  </a:lnTo>
                  <a:lnTo>
                    <a:pt x="2086" y="208"/>
                  </a:lnTo>
                  <a:lnTo>
                    <a:pt x="2125" y="210"/>
                  </a:lnTo>
                  <a:lnTo>
                    <a:pt x="2161" y="212"/>
                  </a:lnTo>
                  <a:lnTo>
                    <a:pt x="2196" y="216"/>
                  </a:lnTo>
                  <a:lnTo>
                    <a:pt x="2227" y="221"/>
                  </a:lnTo>
                  <a:lnTo>
                    <a:pt x="2258" y="225"/>
                  </a:lnTo>
                  <a:lnTo>
                    <a:pt x="2285" y="230"/>
                  </a:lnTo>
                  <a:lnTo>
                    <a:pt x="2308" y="237"/>
                  </a:lnTo>
                  <a:lnTo>
                    <a:pt x="2328" y="244"/>
                  </a:lnTo>
                  <a:lnTo>
                    <a:pt x="2344" y="251"/>
                  </a:lnTo>
                  <a:lnTo>
                    <a:pt x="2357" y="260"/>
                  </a:lnTo>
                  <a:lnTo>
                    <a:pt x="2364" y="270"/>
                  </a:lnTo>
                  <a:lnTo>
                    <a:pt x="2370" y="280"/>
                  </a:lnTo>
                  <a:lnTo>
                    <a:pt x="2373" y="288"/>
                  </a:lnTo>
                  <a:lnTo>
                    <a:pt x="2375" y="298"/>
                  </a:lnTo>
                  <a:lnTo>
                    <a:pt x="2375" y="306"/>
                  </a:lnTo>
                  <a:lnTo>
                    <a:pt x="2373" y="313"/>
                  </a:lnTo>
                  <a:lnTo>
                    <a:pt x="2370" y="320"/>
                  </a:lnTo>
                  <a:lnTo>
                    <a:pt x="2366" y="327"/>
                  </a:lnTo>
                  <a:lnTo>
                    <a:pt x="2361" y="333"/>
                  </a:lnTo>
                  <a:lnTo>
                    <a:pt x="2355" y="339"/>
                  </a:lnTo>
                  <a:lnTo>
                    <a:pt x="2347" y="343"/>
                  </a:lnTo>
                  <a:lnTo>
                    <a:pt x="2338" y="348"/>
                  </a:lnTo>
                  <a:lnTo>
                    <a:pt x="2329" y="353"/>
                  </a:lnTo>
                  <a:lnTo>
                    <a:pt x="2308" y="362"/>
                  </a:lnTo>
                  <a:lnTo>
                    <a:pt x="2285" y="369"/>
                  </a:lnTo>
                  <a:lnTo>
                    <a:pt x="2233" y="382"/>
                  </a:lnTo>
                  <a:lnTo>
                    <a:pt x="2180" y="395"/>
                  </a:lnTo>
                  <a:lnTo>
                    <a:pt x="2153" y="401"/>
                  </a:lnTo>
                  <a:lnTo>
                    <a:pt x="2129" y="408"/>
                  </a:lnTo>
                  <a:lnTo>
                    <a:pt x="2107" y="415"/>
                  </a:lnTo>
                  <a:lnTo>
                    <a:pt x="2088" y="423"/>
                  </a:lnTo>
                  <a:lnTo>
                    <a:pt x="2059" y="438"/>
                  </a:lnTo>
                  <a:lnTo>
                    <a:pt x="2039" y="448"/>
                  </a:lnTo>
                  <a:lnTo>
                    <a:pt x="2034" y="453"/>
                  </a:lnTo>
                  <a:lnTo>
                    <a:pt x="2029" y="457"/>
                  </a:lnTo>
                  <a:lnTo>
                    <a:pt x="2027" y="461"/>
                  </a:lnTo>
                  <a:lnTo>
                    <a:pt x="2025" y="466"/>
                  </a:lnTo>
                  <a:lnTo>
                    <a:pt x="2027" y="471"/>
                  </a:lnTo>
                  <a:lnTo>
                    <a:pt x="2028" y="475"/>
                  </a:lnTo>
                  <a:lnTo>
                    <a:pt x="2031" y="481"/>
                  </a:lnTo>
                  <a:lnTo>
                    <a:pt x="2035" y="489"/>
                  </a:lnTo>
                  <a:lnTo>
                    <a:pt x="2045" y="507"/>
                  </a:lnTo>
                  <a:lnTo>
                    <a:pt x="2057" y="533"/>
                  </a:lnTo>
                  <a:lnTo>
                    <a:pt x="2062" y="547"/>
                  </a:lnTo>
                  <a:lnTo>
                    <a:pt x="2064" y="559"/>
                  </a:lnTo>
                  <a:lnTo>
                    <a:pt x="2065" y="571"/>
                  </a:lnTo>
                  <a:lnTo>
                    <a:pt x="2064" y="583"/>
                  </a:lnTo>
                  <a:lnTo>
                    <a:pt x="2060" y="593"/>
                  </a:lnTo>
                  <a:lnTo>
                    <a:pt x="2056" y="603"/>
                  </a:lnTo>
                  <a:lnTo>
                    <a:pt x="2049" y="612"/>
                  </a:lnTo>
                  <a:lnTo>
                    <a:pt x="2041" y="620"/>
                  </a:lnTo>
                  <a:lnTo>
                    <a:pt x="2031" y="628"/>
                  </a:lnTo>
                  <a:lnTo>
                    <a:pt x="2021" y="636"/>
                  </a:lnTo>
                  <a:lnTo>
                    <a:pt x="2009" y="645"/>
                  </a:lnTo>
                  <a:lnTo>
                    <a:pt x="1995" y="653"/>
                  </a:lnTo>
                  <a:lnTo>
                    <a:pt x="1966" y="668"/>
                  </a:lnTo>
                  <a:lnTo>
                    <a:pt x="1933" y="684"/>
                  </a:lnTo>
                  <a:lnTo>
                    <a:pt x="1916" y="694"/>
                  </a:lnTo>
                  <a:lnTo>
                    <a:pt x="1900" y="702"/>
                  </a:lnTo>
                  <a:lnTo>
                    <a:pt x="1888" y="711"/>
                  </a:lnTo>
                  <a:lnTo>
                    <a:pt x="1875" y="721"/>
                  </a:lnTo>
                  <a:lnTo>
                    <a:pt x="1863" y="729"/>
                  </a:lnTo>
                  <a:lnTo>
                    <a:pt x="1854" y="738"/>
                  </a:lnTo>
                  <a:lnTo>
                    <a:pt x="1845" y="747"/>
                  </a:lnTo>
                  <a:lnTo>
                    <a:pt x="1837" y="757"/>
                  </a:lnTo>
                  <a:lnTo>
                    <a:pt x="1831" y="767"/>
                  </a:lnTo>
                  <a:lnTo>
                    <a:pt x="1827" y="777"/>
                  </a:lnTo>
                  <a:lnTo>
                    <a:pt x="1823" y="787"/>
                  </a:lnTo>
                  <a:lnTo>
                    <a:pt x="1821" y="797"/>
                  </a:lnTo>
                  <a:lnTo>
                    <a:pt x="1820" y="807"/>
                  </a:lnTo>
                  <a:lnTo>
                    <a:pt x="1820" y="819"/>
                  </a:lnTo>
                  <a:lnTo>
                    <a:pt x="1821" y="829"/>
                  </a:lnTo>
                  <a:lnTo>
                    <a:pt x="1823" y="841"/>
                  </a:lnTo>
                  <a:lnTo>
                    <a:pt x="1826" y="851"/>
                  </a:lnTo>
                  <a:lnTo>
                    <a:pt x="1826" y="863"/>
                  </a:lnTo>
                  <a:lnTo>
                    <a:pt x="1823" y="874"/>
                  </a:lnTo>
                  <a:lnTo>
                    <a:pt x="1820" y="884"/>
                  </a:lnTo>
                  <a:lnTo>
                    <a:pt x="1815" y="893"/>
                  </a:lnTo>
                  <a:lnTo>
                    <a:pt x="1808" y="903"/>
                  </a:lnTo>
                  <a:lnTo>
                    <a:pt x="1801" y="912"/>
                  </a:lnTo>
                  <a:lnTo>
                    <a:pt x="1792" y="920"/>
                  </a:lnTo>
                  <a:lnTo>
                    <a:pt x="1772" y="938"/>
                  </a:lnTo>
                  <a:lnTo>
                    <a:pt x="1748" y="954"/>
                  </a:lnTo>
                  <a:lnTo>
                    <a:pt x="1725" y="971"/>
                  </a:lnTo>
                  <a:lnTo>
                    <a:pt x="1702" y="987"/>
                  </a:lnTo>
                  <a:lnTo>
                    <a:pt x="916" y="9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49" name="Freeform 209"/>
            <p:cNvSpPr>
              <a:spLocks/>
            </p:cNvSpPr>
            <p:nvPr/>
          </p:nvSpPr>
          <p:spPr bwMode="auto">
            <a:xfrm>
              <a:off x="1854" y="1219"/>
              <a:ext cx="389" cy="268"/>
            </a:xfrm>
            <a:custGeom>
              <a:avLst/>
              <a:gdLst/>
              <a:ahLst/>
              <a:cxnLst>
                <a:cxn ang="0">
                  <a:pos x="0" y="1293"/>
                </a:cxn>
                <a:cxn ang="0">
                  <a:pos x="1418" y="1344"/>
                </a:cxn>
                <a:cxn ang="0">
                  <a:pos x="1947" y="285"/>
                </a:cxn>
                <a:cxn ang="0">
                  <a:pos x="1509" y="253"/>
                </a:cxn>
                <a:cxn ang="0">
                  <a:pos x="1556" y="65"/>
                </a:cxn>
                <a:cxn ang="0">
                  <a:pos x="880" y="0"/>
                </a:cxn>
                <a:cxn ang="0">
                  <a:pos x="0" y="1293"/>
                </a:cxn>
              </a:cxnLst>
              <a:rect l="0" t="0" r="r" b="b"/>
              <a:pathLst>
                <a:path w="1947" h="1344">
                  <a:moveTo>
                    <a:pt x="0" y="1293"/>
                  </a:moveTo>
                  <a:lnTo>
                    <a:pt x="1418" y="1344"/>
                  </a:lnTo>
                  <a:lnTo>
                    <a:pt x="1947" y="285"/>
                  </a:lnTo>
                  <a:lnTo>
                    <a:pt x="1509" y="253"/>
                  </a:lnTo>
                  <a:lnTo>
                    <a:pt x="1556" y="65"/>
                  </a:lnTo>
                  <a:lnTo>
                    <a:pt x="880" y="0"/>
                  </a:lnTo>
                  <a:lnTo>
                    <a:pt x="0" y="12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0" name="Freeform 210"/>
            <p:cNvSpPr>
              <a:spLocks/>
            </p:cNvSpPr>
            <p:nvPr/>
          </p:nvSpPr>
          <p:spPr bwMode="auto">
            <a:xfrm>
              <a:off x="1761" y="926"/>
              <a:ext cx="341" cy="132"/>
            </a:xfrm>
            <a:custGeom>
              <a:avLst/>
              <a:gdLst/>
              <a:ahLst/>
              <a:cxnLst>
                <a:cxn ang="0">
                  <a:pos x="1328" y="632"/>
                </a:cxn>
                <a:cxn ang="0">
                  <a:pos x="1269" y="611"/>
                </a:cxn>
                <a:cxn ang="0">
                  <a:pos x="1180" y="597"/>
                </a:cxn>
                <a:cxn ang="0">
                  <a:pos x="1070" y="589"/>
                </a:cxn>
                <a:cxn ang="0">
                  <a:pos x="861" y="584"/>
                </a:cxn>
                <a:cxn ang="0">
                  <a:pos x="612" y="586"/>
                </a:cxn>
                <a:cxn ang="0">
                  <a:pos x="423" y="590"/>
                </a:cxn>
                <a:cxn ang="0">
                  <a:pos x="331" y="582"/>
                </a:cxn>
                <a:cxn ang="0">
                  <a:pos x="268" y="564"/>
                </a:cxn>
                <a:cxn ang="0">
                  <a:pos x="227" y="540"/>
                </a:cxn>
                <a:cxn ang="0">
                  <a:pos x="203" y="515"/>
                </a:cxn>
                <a:cxn ang="0">
                  <a:pos x="190" y="493"/>
                </a:cxn>
                <a:cxn ang="0">
                  <a:pos x="181" y="464"/>
                </a:cxn>
                <a:cxn ang="0">
                  <a:pos x="176" y="430"/>
                </a:cxn>
                <a:cxn ang="0">
                  <a:pos x="19" y="363"/>
                </a:cxn>
                <a:cxn ang="0">
                  <a:pos x="69" y="312"/>
                </a:cxn>
                <a:cxn ang="0">
                  <a:pos x="101" y="265"/>
                </a:cxn>
                <a:cxn ang="0">
                  <a:pos x="113" y="234"/>
                </a:cxn>
                <a:cxn ang="0">
                  <a:pos x="133" y="175"/>
                </a:cxn>
                <a:cxn ang="0">
                  <a:pos x="159" y="126"/>
                </a:cxn>
                <a:cxn ang="0">
                  <a:pos x="186" y="88"/>
                </a:cxn>
                <a:cxn ang="0">
                  <a:pos x="215" y="60"/>
                </a:cxn>
                <a:cxn ang="0">
                  <a:pos x="242" y="47"/>
                </a:cxn>
                <a:cxn ang="0">
                  <a:pos x="269" y="49"/>
                </a:cxn>
                <a:cxn ang="0">
                  <a:pos x="293" y="64"/>
                </a:cxn>
                <a:cxn ang="0">
                  <a:pos x="315" y="85"/>
                </a:cxn>
                <a:cxn ang="0">
                  <a:pos x="356" y="125"/>
                </a:cxn>
                <a:cxn ang="0">
                  <a:pos x="473" y="134"/>
                </a:cxn>
                <a:cxn ang="0">
                  <a:pos x="544" y="133"/>
                </a:cxn>
                <a:cxn ang="0">
                  <a:pos x="602" y="124"/>
                </a:cxn>
                <a:cxn ang="0">
                  <a:pos x="619" y="113"/>
                </a:cxn>
                <a:cxn ang="0">
                  <a:pos x="658" y="55"/>
                </a:cxn>
                <a:cxn ang="0">
                  <a:pos x="695" y="16"/>
                </a:cxn>
                <a:cxn ang="0">
                  <a:pos x="815" y="8"/>
                </a:cxn>
                <a:cxn ang="0">
                  <a:pos x="981" y="21"/>
                </a:cxn>
                <a:cxn ang="0">
                  <a:pos x="1161" y="33"/>
                </a:cxn>
                <a:cxn ang="0">
                  <a:pos x="1356" y="43"/>
                </a:cxn>
                <a:cxn ang="0">
                  <a:pos x="1562" y="53"/>
                </a:cxn>
                <a:cxn ang="0">
                  <a:pos x="1688" y="77"/>
                </a:cxn>
                <a:cxn ang="0">
                  <a:pos x="1581" y="208"/>
                </a:cxn>
                <a:cxn ang="0">
                  <a:pos x="1474" y="352"/>
                </a:cxn>
                <a:cxn ang="0">
                  <a:pos x="1411" y="451"/>
                </a:cxn>
                <a:cxn ang="0">
                  <a:pos x="1374" y="522"/>
                </a:cxn>
                <a:cxn ang="0">
                  <a:pos x="1350" y="585"/>
                </a:cxn>
                <a:cxn ang="0">
                  <a:pos x="1346" y="637"/>
                </a:cxn>
              </a:cxnLst>
              <a:rect l="0" t="0" r="r" b="b"/>
              <a:pathLst>
                <a:path w="1706" h="651">
                  <a:moveTo>
                    <a:pt x="1348" y="651"/>
                  </a:moveTo>
                  <a:lnTo>
                    <a:pt x="1341" y="641"/>
                  </a:lnTo>
                  <a:lnTo>
                    <a:pt x="1328" y="632"/>
                  </a:lnTo>
                  <a:lnTo>
                    <a:pt x="1312" y="625"/>
                  </a:lnTo>
                  <a:lnTo>
                    <a:pt x="1292" y="618"/>
                  </a:lnTo>
                  <a:lnTo>
                    <a:pt x="1269" y="611"/>
                  </a:lnTo>
                  <a:lnTo>
                    <a:pt x="1242" y="606"/>
                  </a:lnTo>
                  <a:lnTo>
                    <a:pt x="1211" y="602"/>
                  </a:lnTo>
                  <a:lnTo>
                    <a:pt x="1180" y="597"/>
                  </a:lnTo>
                  <a:lnTo>
                    <a:pt x="1145" y="593"/>
                  </a:lnTo>
                  <a:lnTo>
                    <a:pt x="1109" y="591"/>
                  </a:lnTo>
                  <a:lnTo>
                    <a:pt x="1070" y="589"/>
                  </a:lnTo>
                  <a:lnTo>
                    <a:pt x="1030" y="586"/>
                  </a:lnTo>
                  <a:lnTo>
                    <a:pt x="946" y="584"/>
                  </a:lnTo>
                  <a:lnTo>
                    <a:pt x="861" y="584"/>
                  </a:lnTo>
                  <a:lnTo>
                    <a:pt x="776" y="584"/>
                  </a:lnTo>
                  <a:lnTo>
                    <a:pt x="692" y="585"/>
                  </a:lnTo>
                  <a:lnTo>
                    <a:pt x="612" y="586"/>
                  </a:lnTo>
                  <a:lnTo>
                    <a:pt x="540" y="589"/>
                  </a:lnTo>
                  <a:lnTo>
                    <a:pt x="476" y="590"/>
                  </a:lnTo>
                  <a:lnTo>
                    <a:pt x="423" y="590"/>
                  </a:lnTo>
                  <a:lnTo>
                    <a:pt x="384" y="590"/>
                  </a:lnTo>
                  <a:lnTo>
                    <a:pt x="361" y="588"/>
                  </a:lnTo>
                  <a:lnTo>
                    <a:pt x="331" y="582"/>
                  </a:lnTo>
                  <a:lnTo>
                    <a:pt x="299" y="575"/>
                  </a:lnTo>
                  <a:lnTo>
                    <a:pt x="284" y="570"/>
                  </a:lnTo>
                  <a:lnTo>
                    <a:pt x="268" y="564"/>
                  </a:lnTo>
                  <a:lnTo>
                    <a:pt x="254" y="557"/>
                  </a:lnTo>
                  <a:lnTo>
                    <a:pt x="240" y="549"/>
                  </a:lnTo>
                  <a:lnTo>
                    <a:pt x="227" y="540"/>
                  </a:lnTo>
                  <a:lnTo>
                    <a:pt x="214" y="528"/>
                  </a:lnTo>
                  <a:lnTo>
                    <a:pt x="208" y="522"/>
                  </a:lnTo>
                  <a:lnTo>
                    <a:pt x="203" y="515"/>
                  </a:lnTo>
                  <a:lnTo>
                    <a:pt x="199" y="508"/>
                  </a:lnTo>
                  <a:lnTo>
                    <a:pt x="194" y="501"/>
                  </a:lnTo>
                  <a:lnTo>
                    <a:pt x="190" y="493"/>
                  </a:lnTo>
                  <a:lnTo>
                    <a:pt x="187" y="484"/>
                  </a:lnTo>
                  <a:lnTo>
                    <a:pt x="183" y="474"/>
                  </a:lnTo>
                  <a:lnTo>
                    <a:pt x="181" y="464"/>
                  </a:lnTo>
                  <a:lnTo>
                    <a:pt x="179" y="453"/>
                  </a:lnTo>
                  <a:lnTo>
                    <a:pt x="178" y="443"/>
                  </a:lnTo>
                  <a:lnTo>
                    <a:pt x="176" y="430"/>
                  </a:lnTo>
                  <a:lnTo>
                    <a:pt x="176" y="418"/>
                  </a:lnTo>
                  <a:lnTo>
                    <a:pt x="0" y="381"/>
                  </a:lnTo>
                  <a:lnTo>
                    <a:pt x="19" y="363"/>
                  </a:lnTo>
                  <a:lnTo>
                    <a:pt x="36" y="347"/>
                  </a:lnTo>
                  <a:lnTo>
                    <a:pt x="53" y="329"/>
                  </a:lnTo>
                  <a:lnTo>
                    <a:pt x="69" y="312"/>
                  </a:lnTo>
                  <a:lnTo>
                    <a:pt x="83" y="294"/>
                  </a:lnTo>
                  <a:lnTo>
                    <a:pt x="95" y="276"/>
                  </a:lnTo>
                  <a:lnTo>
                    <a:pt x="101" y="265"/>
                  </a:lnTo>
                  <a:lnTo>
                    <a:pt x="105" y="256"/>
                  </a:lnTo>
                  <a:lnTo>
                    <a:pt x="110" y="244"/>
                  </a:lnTo>
                  <a:lnTo>
                    <a:pt x="113" y="234"/>
                  </a:lnTo>
                  <a:lnTo>
                    <a:pt x="119" y="214"/>
                  </a:lnTo>
                  <a:lnTo>
                    <a:pt x="126" y="194"/>
                  </a:lnTo>
                  <a:lnTo>
                    <a:pt x="133" y="175"/>
                  </a:lnTo>
                  <a:lnTo>
                    <a:pt x="141" y="158"/>
                  </a:lnTo>
                  <a:lnTo>
                    <a:pt x="150" y="141"/>
                  </a:lnTo>
                  <a:lnTo>
                    <a:pt x="159" y="126"/>
                  </a:lnTo>
                  <a:lnTo>
                    <a:pt x="167" y="112"/>
                  </a:lnTo>
                  <a:lnTo>
                    <a:pt x="176" y="99"/>
                  </a:lnTo>
                  <a:lnTo>
                    <a:pt x="186" y="88"/>
                  </a:lnTo>
                  <a:lnTo>
                    <a:pt x="195" y="77"/>
                  </a:lnTo>
                  <a:lnTo>
                    <a:pt x="205" y="68"/>
                  </a:lnTo>
                  <a:lnTo>
                    <a:pt x="215" y="60"/>
                  </a:lnTo>
                  <a:lnTo>
                    <a:pt x="224" y="54"/>
                  </a:lnTo>
                  <a:lnTo>
                    <a:pt x="234" y="50"/>
                  </a:lnTo>
                  <a:lnTo>
                    <a:pt x="242" y="47"/>
                  </a:lnTo>
                  <a:lnTo>
                    <a:pt x="251" y="47"/>
                  </a:lnTo>
                  <a:lnTo>
                    <a:pt x="259" y="47"/>
                  </a:lnTo>
                  <a:lnTo>
                    <a:pt x="269" y="49"/>
                  </a:lnTo>
                  <a:lnTo>
                    <a:pt x="277" y="54"/>
                  </a:lnTo>
                  <a:lnTo>
                    <a:pt x="285" y="59"/>
                  </a:lnTo>
                  <a:lnTo>
                    <a:pt x="293" y="64"/>
                  </a:lnTo>
                  <a:lnTo>
                    <a:pt x="301" y="71"/>
                  </a:lnTo>
                  <a:lnTo>
                    <a:pt x="308" y="78"/>
                  </a:lnTo>
                  <a:lnTo>
                    <a:pt x="315" y="85"/>
                  </a:lnTo>
                  <a:lnTo>
                    <a:pt x="338" y="112"/>
                  </a:lnTo>
                  <a:lnTo>
                    <a:pt x="346" y="124"/>
                  </a:lnTo>
                  <a:lnTo>
                    <a:pt x="356" y="125"/>
                  </a:lnTo>
                  <a:lnTo>
                    <a:pt x="384" y="129"/>
                  </a:lnTo>
                  <a:lnTo>
                    <a:pt x="425" y="132"/>
                  </a:lnTo>
                  <a:lnTo>
                    <a:pt x="473" y="134"/>
                  </a:lnTo>
                  <a:lnTo>
                    <a:pt x="497" y="134"/>
                  </a:lnTo>
                  <a:lnTo>
                    <a:pt x="521" y="134"/>
                  </a:lnTo>
                  <a:lnTo>
                    <a:pt x="544" y="133"/>
                  </a:lnTo>
                  <a:lnTo>
                    <a:pt x="567" y="131"/>
                  </a:lnTo>
                  <a:lnTo>
                    <a:pt x="585" y="129"/>
                  </a:lnTo>
                  <a:lnTo>
                    <a:pt x="602" y="124"/>
                  </a:lnTo>
                  <a:lnTo>
                    <a:pt x="609" y="120"/>
                  </a:lnTo>
                  <a:lnTo>
                    <a:pt x="615" y="117"/>
                  </a:lnTo>
                  <a:lnTo>
                    <a:pt x="619" y="113"/>
                  </a:lnTo>
                  <a:lnTo>
                    <a:pt x="623" y="110"/>
                  </a:lnTo>
                  <a:lnTo>
                    <a:pt x="643" y="80"/>
                  </a:lnTo>
                  <a:lnTo>
                    <a:pt x="658" y="55"/>
                  </a:lnTo>
                  <a:lnTo>
                    <a:pt x="667" y="43"/>
                  </a:lnTo>
                  <a:lnTo>
                    <a:pt x="680" y="30"/>
                  </a:lnTo>
                  <a:lnTo>
                    <a:pt x="695" y="16"/>
                  </a:lnTo>
                  <a:lnTo>
                    <a:pt x="715" y="0"/>
                  </a:lnTo>
                  <a:lnTo>
                    <a:pt x="764" y="5"/>
                  </a:lnTo>
                  <a:lnTo>
                    <a:pt x="815" y="8"/>
                  </a:lnTo>
                  <a:lnTo>
                    <a:pt x="869" y="13"/>
                  </a:lnTo>
                  <a:lnTo>
                    <a:pt x="924" y="16"/>
                  </a:lnTo>
                  <a:lnTo>
                    <a:pt x="981" y="21"/>
                  </a:lnTo>
                  <a:lnTo>
                    <a:pt x="1040" y="25"/>
                  </a:lnTo>
                  <a:lnTo>
                    <a:pt x="1100" y="28"/>
                  </a:lnTo>
                  <a:lnTo>
                    <a:pt x="1161" y="33"/>
                  </a:lnTo>
                  <a:lnTo>
                    <a:pt x="1225" y="36"/>
                  </a:lnTo>
                  <a:lnTo>
                    <a:pt x="1290" y="40"/>
                  </a:lnTo>
                  <a:lnTo>
                    <a:pt x="1356" y="43"/>
                  </a:lnTo>
                  <a:lnTo>
                    <a:pt x="1423" y="46"/>
                  </a:lnTo>
                  <a:lnTo>
                    <a:pt x="1492" y="49"/>
                  </a:lnTo>
                  <a:lnTo>
                    <a:pt x="1562" y="53"/>
                  </a:lnTo>
                  <a:lnTo>
                    <a:pt x="1633" y="55"/>
                  </a:lnTo>
                  <a:lnTo>
                    <a:pt x="1706" y="57"/>
                  </a:lnTo>
                  <a:lnTo>
                    <a:pt x="1688" y="77"/>
                  </a:lnTo>
                  <a:lnTo>
                    <a:pt x="1644" y="131"/>
                  </a:lnTo>
                  <a:lnTo>
                    <a:pt x="1613" y="167"/>
                  </a:lnTo>
                  <a:lnTo>
                    <a:pt x="1581" y="208"/>
                  </a:lnTo>
                  <a:lnTo>
                    <a:pt x="1546" y="254"/>
                  </a:lnTo>
                  <a:lnTo>
                    <a:pt x="1509" y="301"/>
                  </a:lnTo>
                  <a:lnTo>
                    <a:pt x="1474" y="352"/>
                  </a:lnTo>
                  <a:lnTo>
                    <a:pt x="1442" y="402"/>
                  </a:lnTo>
                  <a:lnTo>
                    <a:pt x="1425" y="426"/>
                  </a:lnTo>
                  <a:lnTo>
                    <a:pt x="1411" y="451"/>
                  </a:lnTo>
                  <a:lnTo>
                    <a:pt x="1397" y="476"/>
                  </a:lnTo>
                  <a:lnTo>
                    <a:pt x="1384" y="499"/>
                  </a:lnTo>
                  <a:lnTo>
                    <a:pt x="1374" y="522"/>
                  </a:lnTo>
                  <a:lnTo>
                    <a:pt x="1364" y="544"/>
                  </a:lnTo>
                  <a:lnTo>
                    <a:pt x="1356" y="565"/>
                  </a:lnTo>
                  <a:lnTo>
                    <a:pt x="1350" y="585"/>
                  </a:lnTo>
                  <a:lnTo>
                    <a:pt x="1347" y="604"/>
                  </a:lnTo>
                  <a:lnTo>
                    <a:pt x="1345" y="622"/>
                  </a:lnTo>
                  <a:lnTo>
                    <a:pt x="1346" y="637"/>
                  </a:lnTo>
                  <a:lnTo>
                    <a:pt x="1348" y="65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1" name="Freeform 211"/>
            <p:cNvSpPr>
              <a:spLocks/>
            </p:cNvSpPr>
            <p:nvPr/>
          </p:nvSpPr>
          <p:spPr bwMode="auto">
            <a:xfrm>
              <a:off x="2886" y="926"/>
              <a:ext cx="357" cy="223"/>
            </a:xfrm>
            <a:custGeom>
              <a:avLst/>
              <a:gdLst/>
              <a:ahLst/>
              <a:cxnLst>
                <a:cxn ang="0">
                  <a:pos x="1076" y="708"/>
                </a:cxn>
                <a:cxn ang="0">
                  <a:pos x="1099" y="737"/>
                </a:cxn>
                <a:cxn ang="0">
                  <a:pos x="1112" y="820"/>
                </a:cxn>
                <a:cxn ang="0">
                  <a:pos x="1129" y="852"/>
                </a:cxn>
                <a:cxn ang="0">
                  <a:pos x="1185" y="894"/>
                </a:cxn>
                <a:cxn ang="0">
                  <a:pos x="1266" y="926"/>
                </a:cxn>
                <a:cxn ang="0">
                  <a:pos x="1398" y="963"/>
                </a:cxn>
                <a:cxn ang="0">
                  <a:pos x="1448" y="985"/>
                </a:cxn>
                <a:cxn ang="0">
                  <a:pos x="1497" y="1033"/>
                </a:cxn>
                <a:cxn ang="0">
                  <a:pos x="1519" y="1078"/>
                </a:cxn>
                <a:cxn ang="0">
                  <a:pos x="150" y="1120"/>
                </a:cxn>
                <a:cxn ang="0">
                  <a:pos x="170" y="637"/>
                </a:cxn>
                <a:cxn ang="0">
                  <a:pos x="154" y="525"/>
                </a:cxn>
                <a:cxn ang="0">
                  <a:pos x="140" y="474"/>
                </a:cxn>
                <a:cxn ang="0">
                  <a:pos x="82" y="391"/>
                </a:cxn>
                <a:cxn ang="0">
                  <a:pos x="9" y="294"/>
                </a:cxn>
                <a:cxn ang="0">
                  <a:pos x="1" y="250"/>
                </a:cxn>
                <a:cxn ang="0">
                  <a:pos x="15" y="208"/>
                </a:cxn>
                <a:cxn ang="0">
                  <a:pos x="30" y="157"/>
                </a:cxn>
                <a:cxn ang="0">
                  <a:pos x="90" y="103"/>
                </a:cxn>
                <a:cxn ang="0">
                  <a:pos x="285" y="98"/>
                </a:cxn>
                <a:cxn ang="0">
                  <a:pos x="375" y="80"/>
                </a:cxn>
                <a:cxn ang="0">
                  <a:pos x="409" y="42"/>
                </a:cxn>
                <a:cxn ang="0">
                  <a:pos x="441" y="21"/>
                </a:cxn>
                <a:cxn ang="0">
                  <a:pos x="583" y="0"/>
                </a:cxn>
                <a:cxn ang="0">
                  <a:pos x="845" y="118"/>
                </a:cxn>
                <a:cxn ang="0">
                  <a:pos x="949" y="124"/>
                </a:cxn>
                <a:cxn ang="0">
                  <a:pos x="1134" y="179"/>
                </a:cxn>
                <a:cxn ang="0">
                  <a:pos x="1213" y="161"/>
                </a:cxn>
                <a:cxn ang="0">
                  <a:pos x="1272" y="162"/>
                </a:cxn>
                <a:cxn ang="0">
                  <a:pos x="1296" y="167"/>
                </a:cxn>
                <a:cxn ang="0">
                  <a:pos x="1329" y="136"/>
                </a:cxn>
                <a:cxn ang="0">
                  <a:pos x="1361" y="133"/>
                </a:cxn>
                <a:cxn ang="0">
                  <a:pos x="1391" y="161"/>
                </a:cxn>
                <a:cxn ang="0">
                  <a:pos x="1418" y="175"/>
                </a:cxn>
                <a:cxn ang="0">
                  <a:pos x="1465" y="179"/>
                </a:cxn>
                <a:cxn ang="0">
                  <a:pos x="1592" y="164"/>
                </a:cxn>
                <a:cxn ang="0">
                  <a:pos x="1731" y="153"/>
                </a:cxn>
                <a:cxn ang="0">
                  <a:pos x="1785" y="161"/>
                </a:cxn>
                <a:cxn ang="0">
                  <a:pos x="1789" y="173"/>
                </a:cxn>
                <a:cxn ang="0">
                  <a:pos x="1730" y="202"/>
                </a:cxn>
                <a:cxn ang="0">
                  <a:pos x="1512" y="265"/>
                </a:cxn>
                <a:cxn ang="0">
                  <a:pos x="1409" y="299"/>
                </a:cxn>
                <a:cxn ang="0">
                  <a:pos x="1352" y="334"/>
                </a:cxn>
                <a:cxn ang="0">
                  <a:pos x="1313" y="376"/>
                </a:cxn>
                <a:cxn ang="0">
                  <a:pos x="1268" y="454"/>
                </a:cxn>
                <a:cxn ang="0">
                  <a:pos x="1210" y="542"/>
                </a:cxn>
                <a:cxn ang="0">
                  <a:pos x="1141" y="618"/>
                </a:cxn>
                <a:cxn ang="0">
                  <a:pos x="1076" y="669"/>
                </a:cxn>
              </a:cxnLst>
              <a:rect l="0" t="0" r="r" b="b"/>
              <a:pathLst>
                <a:path w="1792" h="1120">
                  <a:moveTo>
                    <a:pt x="1038" y="688"/>
                  </a:moveTo>
                  <a:lnTo>
                    <a:pt x="1052" y="695"/>
                  </a:lnTo>
                  <a:lnTo>
                    <a:pt x="1065" y="701"/>
                  </a:lnTo>
                  <a:lnTo>
                    <a:pt x="1076" y="708"/>
                  </a:lnTo>
                  <a:lnTo>
                    <a:pt x="1084" y="715"/>
                  </a:lnTo>
                  <a:lnTo>
                    <a:pt x="1091" y="722"/>
                  </a:lnTo>
                  <a:lnTo>
                    <a:pt x="1095" y="729"/>
                  </a:lnTo>
                  <a:lnTo>
                    <a:pt x="1099" y="737"/>
                  </a:lnTo>
                  <a:lnTo>
                    <a:pt x="1101" y="745"/>
                  </a:lnTo>
                  <a:lnTo>
                    <a:pt x="1106" y="778"/>
                  </a:lnTo>
                  <a:lnTo>
                    <a:pt x="1109" y="812"/>
                  </a:lnTo>
                  <a:lnTo>
                    <a:pt x="1112" y="820"/>
                  </a:lnTo>
                  <a:lnTo>
                    <a:pt x="1114" y="827"/>
                  </a:lnTo>
                  <a:lnTo>
                    <a:pt x="1116" y="833"/>
                  </a:lnTo>
                  <a:lnTo>
                    <a:pt x="1120" y="840"/>
                  </a:lnTo>
                  <a:lnTo>
                    <a:pt x="1129" y="852"/>
                  </a:lnTo>
                  <a:lnTo>
                    <a:pt x="1140" y="863"/>
                  </a:lnTo>
                  <a:lnTo>
                    <a:pt x="1154" y="875"/>
                  </a:lnTo>
                  <a:lnTo>
                    <a:pt x="1169" y="884"/>
                  </a:lnTo>
                  <a:lnTo>
                    <a:pt x="1185" y="894"/>
                  </a:lnTo>
                  <a:lnTo>
                    <a:pt x="1204" y="903"/>
                  </a:lnTo>
                  <a:lnTo>
                    <a:pt x="1223" y="911"/>
                  </a:lnTo>
                  <a:lnTo>
                    <a:pt x="1244" y="919"/>
                  </a:lnTo>
                  <a:lnTo>
                    <a:pt x="1266" y="926"/>
                  </a:lnTo>
                  <a:lnTo>
                    <a:pt x="1289" y="933"/>
                  </a:lnTo>
                  <a:lnTo>
                    <a:pt x="1337" y="947"/>
                  </a:lnTo>
                  <a:lnTo>
                    <a:pt x="1386" y="959"/>
                  </a:lnTo>
                  <a:lnTo>
                    <a:pt x="1398" y="963"/>
                  </a:lnTo>
                  <a:lnTo>
                    <a:pt x="1410" y="966"/>
                  </a:lnTo>
                  <a:lnTo>
                    <a:pt x="1420" y="971"/>
                  </a:lnTo>
                  <a:lnTo>
                    <a:pt x="1431" y="974"/>
                  </a:lnTo>
                  <a:lnTo>
                    <a:pt x="1448" y="985"/>
                  </a:lnTo>
                  <a:lnTo>
                    <a:pt x="1463" y="995"/>
                  </a:lnTo>
                  <a:lnTo>
                    <a:pt x="1477" y="1007"/>
                  </a:lnTo>
                  <a:lnTo>
                    <a:pt x="1488" y="1020"/>
                  </a:lnTo>
                  <a:lnTo>
                    <a:pt x="1497" y="1033"/>
                  </a:lnTo>
                  <a:lnTo>
                    <a:pt x="1505" y="1044"/>
                  </a:lnTo>
                  <a:lnTo>
                    <a:pt x="1511" y="1057"/>
                  </a:lnTo>
                  <a:lnTo>
                    <a:pt x="1516" y="1068"/>
                  </a:lnTo>
                  <a:lnTo>
                    <a:pt x="1519" y="1078"/>
                  </a:lnTo>
                  <a:lnTo>
                    <a:pt x="1522" y="1088"/>
                  </a:lnTo>
                  <a:lnTo>
                    <a:pt x="1524" y="1102"/>
                  </a:lnTo>
                  <a:lnTo>
                    <a:pt x="1524" y="1106"/>
                  </a:lnTo>
                  <a:lnTo>
                    <a:pt x="150" y="1120"/>
                  </a:lnTo>
                  <a:lnTo>
                    <a:pt x="176" y="680"/>
                  </a:lnTo>
                  <a:lnTo>
                    <a:pt x="176" y="674"/>
                  </a:lnTo>
                  <a:lnTo>
                    <a:pt x="174" y="659"/>
                  </a:lnTo>
                  <a:lnTo>
                    <a:pt x="170" y="637"/>
                  </a:lnTo>
                  <a:lnTo>
                    <a:pt x="167" y="610"/>
                  </a:lnTo>
                  <a:lnTo>
                    <a:pt x="162" y="581"/>
                  </a:lnTo>
                  <a:lnTo>
                    <a:pt x="159" y="551"/>
                  </a:lnTo>
                  <a:lnTo>
                    <a:pt x="154" y="525"/>
                  </a:lnTo>
                  <a:lnTo>
                    <a:pt x="150" y="505"/>
                  </a:lnTo>
                  <a:lnTo>
                    <a:pt x="148" y="495"/>
                  </a:lnTo>
                  <a:lnTo>
                    <a:pt x="145" y="485"/>
                  </a:lnTo>
                  <a:lnTo>
                    <a:pt x="140" y="474"/>
                  </a:lnTo>
                  <a:lnTo>
                    <a:pt x="134" y="464"/>
                  </a:lnTo>
                  <a:lnTo>
                    <a:pt x="119" y="442"/>
                  </a:lnTo>
                  <a:lnTo>
                    <a:pt x="101" y="417"/>
                  </a:lnTo>
                  <a:lnTo>
                    <a:pt x="82" y="391"/>
                  </a:lnTo>
                  <a:lnTo>
                    <a:pt x="61" y="365"/>
                  </a:lnTo>
                  <a:lnTo>
                    <a:pt x="39" y="338"/>
                  </a:lnTo>
                  <a:lnTo>
                    <a:pt x="18" y="308"/>
                  </a:lnTo>
                  <a:lnTo>
                    <a:pt x="9" y="294"/>
                  </a:lnTo>
                  <a:lnTo>
                    <a:pt x="3" y="283"/>
                  </a:lnTo>
                  <a:lnTo>
                    <a:pt x="1" y="271"/>
                  </a:lnTo>
                  <a:lnTo>
                    <a:pt x="0" y="261"/>
                  </a:lnTo>
                  <a:lnTo>
                    <a:pt x="1" y="250"/>
                  </a:lnTo>
                  <a:lnTo>
                    <a:pt x="3" y="240"/>
                  </a:lnTo>
                  <a:lnTo>
                    <a:pt x="7" y="229"/>
                  </a:lnTo>
                  <a:lnTo>
                    <a:pt x="10" y="220"/>
                  </a:lnTo>
                  <a:lnTo>
                    <a:pt x="15" y="208"/>
                  </a:lnTo>
                  <a:lnTo>
                    <a:pt x="20" y="198"/>
                  </a:lnTo>
                  <a:lnTo>
                    <a:pt x="24" y="185"/>
                  </a:lnTo>
                  <a:lnTo>
                    <a:pt x="28" y="172"/>
                  </a:lnTo>
                  <a:lnTo>
                    <a:pt x="30" y="157"/>
                  </a:lnTo>
                  <a:lnTo>
                    <a:pt x="31" y="141"/>
                  </a:lnTo>
                  <a:lnTo>
                    <a:pt x="30" y="124"/>
                  </a:lnTo>
                  <a:lnTo>
                    <a:pt x="27" y="104"/>
                  </a:lnTo>
                  <a:lnTo>
                    <a:pt x="90" y="103"/>
                  </a:lnTo>
                  <a:lnTo>
                    <a:pt x="147" y="102"/>
                  </a:lnTo>
                  <a:lnTo>
                    <a:pt x="200" y="101"/>
                  </a:lnTo>
                  <a:lnTo>
                    <a:pt x="245" y="99"/>
                  </a:lnTo>
                  <a:lnTo>
                    <a:pt x="285" y="98"/>
                  </a:lnTo>
                  <a:lnTo>
                    <a:pt x="319" y="96"/>
                  </a:lnTo>
                  <a:lnTo>
                    <a:pt x="346" y="95"/>
                  </a:lnTo>
                  <a:lnTo>
                    <a:pt x="367" y="92"/>
                  </a:lnTo>
                  <a:lnTo>
                    <a:pt x="375" y="80"/>
                  </a:lnTo>
                  <a:lnTo>
                    <a:pt x="384" y="68"/>
                  </a:lnTo>
                  <a:lnTo>
                    <a:pt x="392" y="57"/>
                  </a:lnTo>
                  <a:lnTo>
                    <a:pt x="400" y="49"/>
                  </a:lnTo>
                  <a:lnTo>
                    <a:pt x="409" y="42"/>
                  </a:lnTo>
                  <a:lnTo>
                    <a:pt x="416" y="36"/>
                  </a:lnTo>
                  <a:lnTo>
                    <a:pt x="424" y="30"/>
                  </a:lnTo>
                  <a:lnTo>
                    <a:pt x="430" y="27"/>
                  </a:lnTo>
                  <a:lnTo>
                    <a:pt x="441" y="21"/>
                  </a:lnTo>
                  <a:lnTo>
                    <a:pt x="451" y="19"/>
                  </a:lnTo>
                  <a:lnTo>
                    <a:pt x="456" y="18"/>
                  </a:lnTo>
                  <a:lnTo>
                    <a:pt x="459" y="18"/>
                  </a:lnTo>
                  <a:lnTo>
                    <a:pt x="583" y="0"/>
                  </a:lnTo>
                  <a:lnTo>
                    <a:pt x="706" y="124"/>
                  </a:lnTo>
                  <a:lnTo>
                    <a:pt x="757" y="120"/>
                  </a:lnTo>
                  <a:lnTo>
                    <a:pt x="803" y="118"/>
                  </a:lnTo>
                  <a:lnTo>
                    <a:pt x="845" y="118"/>
                  </a:lnTo>
                  <a:lnTo>
                    <a:pt x="882" y="119"/>
                  </a:lnTo>
                  <a:lnTo>
                    <a:pt x="912" y="120"/>
                  </a:lnTo>
                  <a:lnTo>
                    <a:pt x="935" y="122"/>
                  </a:lnTo>
                  <a:lnTo>
                    <a:pt x="949" y="124"/>
                  </a:lnTo>
                  <a:lnTo>
                    <a:pt x="954" y="124"/>
                  </a:lnTo>
                  <a:lnTo>
                    <a:pt x="1046" y="124"/>
                  </a:lnTo>
                  <a:lnTo>
                    <a:pt x="1109" y="187"/>
                  </a:lnTo>
                  <a:lnTo>
                    <a:pt x="1134" y="179"/>
                  </a:lnTo>
                  <a:lnTo>
                    <a:pt x="1157" y="173"/>
                  </a:lnTo>
                  <a:lnTo>
                    <a:pt x="1178" y="167"/>
                  </a:lnTo>
                  <a:lnTo>
                    <a:pt x="1197" y="164"/>
                  </a:lnTo>
                  <a:lnTo>
                    <a:pt x="1213" y="161"/>
                  </a:lnTo>
                  <a:lnTo>
                    <a:pt x="1229" y="160"/>
                  </a:lnTo>
                  <a:lnTo>
                    <a:pt x="1243" y="160"/>
                  </a:lnTo>
                  <a:lnTo>
                    <a:pt x="1253" y="160"/>
                  </a:lnTo>
                  <a:lnTo>
                    <a:pt x="1272" y="162"/>
                  </a:lnTo>
                  <a:lnTo>
                    <a:pt x="1285" y="166"/>
                  </a:lnTo>
                  <a:lnTo>
                    <a:pt x="1292" y="169"/>
                  </a:lnTo>
                  <a:lnTo>
                    <a:pt x="1294" y="171"/>
                  </a:lnTo>
                  <a:lnTo>
                    <a:pt x="1296" y="167"/>
                  </a:lnTo>
                  <a:lnTo>
                    <a:pt x="1302" y="159"/>
                  </a:lnTo>
                  <a:lnTo>
                    <a:pt x="1312" y="148"/>
                  </a:lnTo>
                  <a:lnTo>
                    <a:pt x="1323" y="139"/>
                  </a:lnTo>
                  <a:lnTo>
                    <a:pt x="1329" y="136"/>
                  </a:lnTo>
                  <a:lnTo>
                    <a:pt x="1337" y="132"/>
                  </a:lnTo>
                  <a:lnTo>
                    <a:pt x="1344" y="131"/>
                  </a:lnTo>
                  <a:lnTo>
                    <a:pt x="1352" y="131"/>
                  </a:lnTo>
                  <a:lnTo>
                    <a:pt x="1361" y="133"/>
                  </a:lnTo>
                  <a:lnTo>
                    <a:pt x="1369" y="138"/>
                  </a:lnTo>
                  <a:lnTo>
                    <a:pt x="1378" y="145"/>
                  </a:lnTo>
                  <a:lnTo>
                    <a:pt x="1386" y="155"/>
                  </a:lnTo>
                  <a:lnTo>
                    <a:pt x="1391" y="161"/>
                  </a:lnTo>
                  <a:lnTo>
                    <a:pt x="1397" y="166"/>
                  </a:lnTo>
                  <a:lnTo>
                    <a:pt x="1403" y="169"/>
                  </a:lnTo>
                  <a:lnTo>
                    <a:pt x="1410" y="173"/>
                  </a:lnTo>
                  <a:lnTo>
                    <a:pt x="1418" y="175"/>
                  </a:lnTo>
                  <a:lnTo>
                    <a:pt x="1426" y="176"/>
                  </a:lnTo>
                  <a:lnTo>
                    <a:pt x="1434" y="178"/>
                  </a:lnTo>
                  <a:lnTo>
                    <a:pt x="1445" y="179"/>
                  </a:lnTo>
                  <a:lnTo>
                    <a:pt x="1465" y="179"/>
                  </a:lnTo>
                  <a:lnTo>
                    <a:pt x="1488" y="178"/>
                  </a:lnTo>
                  <a:lnTo>
                    <a:pt x="1511" y="175"/>
                  </a:lnTo>
                  <a:lnTo>
                    <a:pt x="1537" y="172"/>
                  </a:lnTo>
                  <a:lnTo>
                    <a:pt x="1592" y="164"/>
                  </a:lnTo>
                  <a:lnTo>
                    <a:pt x="1648" y="157"/>
                  </a:lnTo>
                  <a:lnTo>
                    <a:pt x="1676" y="154"/>
                  </a:lnTo>
                  <a:lnTo>
                    <a:pt x="1704" y="153"/>
                  </a:lnTo>
                  <a:lnTo>
                    <a:pt x="1731" y="153"/>
                  </a:lnTo>
                  <a:lnTo>
                    <a:pt x="1758" y="155"/>
                  </a:lnTo>
                  <a:lnTo>
                    <a:pt x="1769" y="158"/>
                  </a:lnTo>
                  <a:lnTo>
                    <a:pt x="1779" y="159"/>
                  </a:lnTo>
                  <a:lnTo>
                    <a:pt x="1785" y="161"/>
                  </a:lnTo>
                  <a:lnTo>
                    <a:pt x="1789" y="164"/>
                  </a:lnTo>
                  <a:lnTo>
                    <a:pt x="1792" y="167"/>
                  </a:lnTo>
                  <a:lnTo>
                    <a:pt x="1792" y="169"/>
                  </a:lnTo>
                  <a:lnTo>
                    <a:pt x="1789" y="173"/>
                  </a:lnTo>
                  <a:lnTo>
                    <a:pt x="1785" y="176"/>
                  </a:lnTo>
                  <a:lnTo>
                    <a:pt x="1772" y="185"/>
                  </a:lnTo>
                  <a:lnTo>
                    <a:pt x="1753" y="193"/>
                  </a:lnTo>
                  <a:lnTo>
                    <a:pt x="1730" y="202"/>
                  </a:lnTo>
                  <a:lnTo>
                    <a:pt x="1703" y="212"/>
                  </a:lnTo>
                  <a:lnTo>
                    <a:pt x="1640" y="230"/>
                  </a:lnTo>
                  <a:lnTo>
                    <a:pt x="1574" y="249"/>
                  </a:lnTo>
                  <a:lnTo>
                    <a:pt x="1512" y="265"/>
                  </a:lnTo>
                  <a:lnTo>
                    <a:pt x="1463" y="279"/>
                  </a:lnTo>
                  <a:lnTo>
                    <a:pt x="1445" y="285"/>
                  </a:lnTo>
                  <a:lnTo>
                    <a:pt x="1426" y="292"/>
                  </a:lnTo>
                  <a:lnTo>
                    <a:pt x="1409" y="299"/>
                  </a:lnTo>
                  <a:lnTo>
                    <a:pt x="1393" y="307"/>
                  </a:lnTo>
                  <a:lnTo>
                    <a:pt x="1378" y="315"/>
                  </a:lnTo>
                  <a:lnTo>
                    <a:pt x="1365" y="325"/>
                  </a:lnTo>
                  <a:lnTo>
                    <a:pt x="1352" y="334"/>
                  </a:lnTo>
                  <a:lnTo>
                    <a:pt x="1342" y="344"/>
                  </a:lnTo>
                  <a:lnTo>
                    <a:pt x="1331" y="354"/>
                  </a:lnTo>
                  <a:lnTo>
                    <a:pt x="1322" y="365"/>
                  </a:lnTo>
                  <a:lnTo>
                    <a:pt x="1313" y="376"/>
                  </a:lnTo>
                  <a:lnTo>
                    <a:pt x="1306" y="387"/>
                  </a:lnTo>
                  <a:lnTo>
                    <a:pt x="1292" y="410"/>
                  </a:lnTo>
                  <a:lnTo>
                    <a:pt x="1280" y="432"/>
                  </a:lnTo>
                  <a:lnTo>
                    <a:pt x="1268" y="454"/>
                  </a:lnTo>
                  <a:lnTo>
                    <a:pt x="1255" y="478"/>
                  </a:lnTo>
                  <a:lnTo>
                    <a:pt x="1241" y="500"/>
                  </a:lnTo>
                  <a:lnTo>
                    <a:pt x="1226" y="521"/>
                  </a:lnTo>
                  <a:lnTo>
                    <a:pt x="1210" y="542"/>
                  </a:lnTo>
                  <a:lnTo>
                    <a:pt x="1194" y="563"/>
                  </a:lnTo>
                  <a:lnTo>
                    <a:pt x="1176" y="582"/>
                  </a:lnTo>
                  <a:lnTo>
                    <a:pt x="1159" y="600"/>
                  </a:lnTo>
                  <a:lnTo>
                    <a:pt x="1141" y="618"/>
                  </a:lnTo>
                  <a:lnTo>
                    <a:pt x="1123" y="633"/>
                  </a:lnTo>
                  <a:lnTo>
                    <a:pt x="1107" y="647"/>
                  </a:lnTo>
                  <a:lnTo>
                    <a:pt x="1091" y="659"/>
                  </a:lnTo>
                  <a:lnTo>
                    <a:pt x="1076" y="669"/>
                  </a:lnTo>
                  <a:lnTo>
                    <a:pt x="1062" y="679"/>
                  </a:lnTo>
                  <a:lnTo>
                    <a:pt x="1049" y="685"/>
                  </a:lnTo>
                  <a:lnTo>
                    <a:pt x="1038" y="68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2" name="Freeform 212"/>
            <p:cNvSpPr>
              <a:spLocks/>
            </p:cNvSpPr>
            <p:nvPr/>
          </p:nvSpPr>
          <p:spPr bwMode="auto">
            <a:xfrm>
              <a:off x="3220" y="1182"/>
              <a:ext cx="242" cy="284"/>
            </a:xfrm>
            <a:custGeom>
              <a:avLst/>
              <a:gdLst/>
              <a:ahLst/>
              <a:cxnLst>
                <a:cxn ang="0">
                  <a:pos x="912" y="1392"/>
                </a:cxn>
                <a:cxn ang="0">
                  <a:pos x="905" y="1376"/>
                </a:cxn>
                <a:cxn ang="0">
                  <a:pos x="888" y="1364"/>
                </a:cxn>
                <a:cxn ang="0">
                  <a:pos x="847" y="1359"/>
                </a:cxn>
                <a:cxn ang="0">
                  <a:pos x="799" y="1348"/>
                </a:cxn>
                <a:cxn ang="0">
                  <a:pos x="780" y="1337"/>
                </a:cxn>
                <a:cxn ang="0">
                  <a:pos x="773" y="1288"/>
                </a:cxn>
                <a:cxn ang="0">
                  <a:pos x="763" y="1233"/>
                </a:cxn>
                <a:cxn ang="0">
                  <a:pos x="740" y="1187"/>
                </a:cxn>
                <a:cxn ang="0">
                  <a:pos x="698" y="1149"/>
                </a:cxn>
                <a:cxn ang="0">
                  <a:pos x="633" y="1117"/>
                </a:cxn>
                <a:cxn ang="0">
                  <a:pos x="546" y="1089"/>
                </a:cxn>
                <a:cxn ang="0">
                  <a:pos x="478" y="1059"/>
                </a:cxn>
                <a:cxn ang="0">
                  <a:pos x="437" y="1025"/>
                </a:cxn>
                <a:cxn ang="0">
                  <a:pos x="418" y="987"/>
                </a:cxn>
                <a:cxn ang="0">
                  <a:pos x="415" y="950"/>
                </a:cxn>
                <a:cxn ang="0">
                  <a:pos x="421" y="914"/>
                </a:cxn>
                <a:cxn ang="0">
                  <a:pos x="421" y="887"/>
                </a:cxn>
                <a:cxn ang="0">
                  <a:pos x="408" y="871"/>
                </a:cxn>
                <a:cxn ang="0">
                  <a:pos x="345" y="853"/>
                </a:cxn>
                <a:cxn ang="0">
                  <a:pos x="248" y="824"/>
                </a:cxn>
                <a:cxn ang="0">
                  <a:pos x="201" y="801"/>
                </a:cxn>
                <a:cxn ang="0">
                  <a:pos x="161" y="774"/>
                </a:cxn>
                <a:cxn ang="0">
                  <a:pos x="132" y="745"/>
                </a:cxn>
                <a:cxn ang="0">
                  <a:pos x="116" y="715"/>
                </a:cxn>
                <a:cxn ang="0">
                  <a:pos x="111" y="690"/>
                </a:cxn>
                <a:cxn ang="0">
                  <a:pos x="97" y="666"/>
                </a:cxn>
                <a:cxn ang="0">
                  <a:pos x="74" y="648"/>
                </a:cxn>
                <a:cxn ang="0">
                  <a:pos x="18" y="620"/>
                </a:cxn>
                <a:cxn ang="0">
                  <a:pos x="1" y="498"/>
                </a:cxn>
                <a:cxn ang="0">
                  <a:pos x="0" y="467"/>
                </a:cxn>
                <a:cxn ang="0">
                  <a:pos x="5" y="427"/>
                </a:cxn>
                <a:cxn ang="0">
                  <a:pos x="17" y="388"/>
                </a:cxn>
                <a:cxn ang="0">
                  <a:pos x="32" y="363"/>
                </a:cxn>
                <a:cxn ang="0">
                  <a:pos x="45" y="353"/>
                </a:cxn>
                <a:cxn ang="0">
                  <a:pos x="61" y="350"/>
                </a:cxn>
                <a:cxn ang="0">
                  <a:pos x="97" y="274"/>
                </a:cxn>
                <a:cxn ang="0">
                  <a:pos x="84" y="250"/>
                </a:cxn>
                <a:cxn ang="0">
                  <a:pos x="82" y="222"/>
                </a:cxn>
                <a:cxn ang="0">
                  <a:pos x="95" y="194"/>
                </a:cxn>
                <a:cxn ang="0">
                  <a:pos x="124" y="171"/>
                </a:cxn>
                <a:cxn ang="0">
                  <a:pos x="173" y="156"/>
                </a:cxn>
                <a:cxn ang="0">
                  <a:pos x="852" y="25"/>
                </a:cxn>
                <a:cxn ang="0">
                  <a:pos x="930" y="96"/>
                </a:cxn>
                <a:cxn ang="0">
                  <a:pos x="1088" y="650"/>
                </a:cxn>
                <a:cxn ang="0">
                  <a:pos x="1119" y="693"/>
                </a:cxn>
                <a:cxn ang="0">
                  <a:pos x="1175" y="753"/>
                </a:cxn>
                <a:cxn ang="0">
                  <a:pos x="1188" y="806"/>
                </a:cxn>
                <a:cxn ang="0">
                  <a:pos x="1154" y="853"/>
                </a:cxn>
                <a:cxn ang="0">
                  <a:pos x="1138" y="889"/>
                </a:cxn>
                <a:cxn ang="0">
                  <a:pos x="1127" y="930"/>
                </a:cxn>
                <a:cxn ang="0">
                  <a:pos x="1124" y="980"/>
                </a:cxn>
                <a:cxn ang="0">
                  <a:pos x="1125" y="1081"/>
                </a:cxn>
                <a:cxn ang="0">
                  <a:pos x="1133" y="1186"/>
                </a:cxn>
                <a:cxn ang="0">
                  <a:pos x="1138" y="1230"/>
                </a:cxn>
                <a:cxn ang="0">
                  <a:pos x="1094" y="1299"/>
                </a:cxn>
                <a:cxn ang="0">
                  <a:pos x="1053" y="1338"/>
                </a:cxn>
                <a:cxn ang="0">
                  <a:pos x="1001" y="1367"/>
                </a:cxn>
                <a:cxn ang="0">
                  <a:pos x="946" y="1397"/>
                </a:cxn>
              </a:cxnLst>
              <a:rect l="0" t="0" r="r" b="b"/>
              <a:pathLst>
                <a:path w="1210" h="1423">
                  <a:moveTo>
                    <a:pt x="916" y="1423"/>
                  </a:moveTo>
                  <a:lnTo>
                    <a:pt x="915" y="1406"/>
                  </a:lnTo>
                  <a:lnTo>
                    <a:pt x="912" y="1392"/>
                  </a:lnTo>
                  <a:lnTo>
                    <a:pt x="910" y="1386"/>
                  </a:lnTo>
                  <a:lnTo>
                    <a:pt x="908" y="1381"/>
                  </a:lnTo>
                  <a:lnTo>
                    <a:pt x="905" y="1376"/>
                  </a:lnTo>
                  <a:lnTo>
                    <a:pt x="903" y="1373"/>
                  </a:lnTo>
                  <a:lnTo>
                    <a:pt x="896" y="1367"/>
                  </a:lnTo>
                  <a:lnTo>
                    <a:pt x="888" y="1364"/>
                  </a:lnTo>
                  <a:lnTo>
                    <a:pt x="879" y="1361"/>
                  </a:lnTo>
                  <a:lnTo>
                    <a:pt x="869" y="1360"/>
                  </a:lnTo>
                  <a:lnTo>
                    <a:pt x="847" y="1359"/>
                  </a:lnTo>
                  <a:lnTo>
                    <a:pt x="824" y="1357"/>
                  </a:lnTo>
                  <a:lnTo>
                    <a:pt x="811" y="1353"/>
                  </a:lnTo>
                  <a:lnTo>
                    <a:pt x="799" y="1348"/>
                  </a:lnTo>
                  <a:lnTo>
                    <a:pt x="793" y="1345"/>
                  </a:lnTo>
                  <a:lnTo>
                    <a:pt x="786" y="1341"/>
                  </a:lnTo>
                  <a:lnTo>
                    <a:pt x="780" y="1337"/>
                  </a:lnTo>
                  <a:lnTo>
                    <a:pt x="775" y="1331"/>
                  </a:lnTo>
                  <a:lnTo>
                    <a:pt x="775" y="1309"/>
                  </a:lnTo>
                  <a:lnTo>
                    <a:pt x="773" y="1288"/>
                  </a:lnTo>
                  <a:lnTo>
                    <a:pt x="771" y="1268"/>
                  </a:lnTo>
                  <a:lnTo>
                    <a:pt x="768" y="1249"/>
                  </a:lnTo>
                  <a:lnTo>
                    <a:pt x="763" y="1233"/>
                  </a:lnTo>
                  <a:lnTo>
                    <a:pt x="757" y="1216"/>
                  </a:lnTo>
                  <a:lnTo>
                    <a:pt x="749" y="1201"/>
                  </a:lnTo>
                  <a:lnTo>
                    <a:pt x="740" y="1187"/>
                  </a:lnTo>
                  <a:lnTo>
                    <a:pt x="728" y="1173"/>
                  </a:lnTo>
                  <a:lnTo>
                    <a:pt x="714" y="1160"/>
                  </a:lnTo>
                  <a:lnTo>
                    <a:pt x="698" y="1149"/>
                  </a:lnTo>
                  <a:lnTo>
                    <a:pt x="679" y="1138"/>
                  </a:lnTo>
                  <a:lnTo>
                    <a:pt x="658" y="1128"/>
                  </a:lnTo>
                  <a:lnTo>
                    <a:pt x="633" y="1117"/>
                  </a:lnTo>
                  <a:lnTo>
                    <a:pt x="606" y="1108"/>
                  </a:lnTo>
                  <a:lnTo>
                    <a:pt x="576" y="1098"/>
                  </a:lnTo>
                  <a:lnTo>
                    <a:pt x="546" y="1089"/>
                  </a:lnTo>
                  <a:lnTo>
                    <a:pt x="520" y="1080"/>
                  </a:lnTo>
                  <a:lnTo>
                    <a:pt x="498" y="1069"/>
                  </a:lnTo>
                  <a:lnTo>
                    <a:pt x="478" y="1059"/>
                  </a:lnTo>
                  <a:lnTo>
                    <a:pt x="462" y="1048"/>
                  </a:lnTo>
                  <a:lnTo>
                    <a:pt x="449" y="1037"/>
                  </a:lnTo>
                  <a:lnTo>
                    <a:pt x="437" y="1025"/>
                  </a:lnTo>
                  <a:lnTo>
                    <a:pt x="429" y="1012"/>
                  </a:lnTo>
                  <a:lnTo>
                    <a:pt x="423" y="1000"/>
                  </a:lnTo>
                  <a:lnTo>
                    <a:pt x="418" y="987"/>
                  </a:lnTo>
                  <a:lnTo>
                    <a:pt x="416" y="976"/>
                  </a:lnTo>
                  <a:lnTo>
                    <a:pt x="415" y="963"/>
                  </a:lnTo>
                  <a:lnTo>
                    <a:pt x="415" y="950"/>
                  </a:lnTo>
                  <a:lnTo>
                    <a:pt x="416" y="938"/>
                  </a:lnTo>
                  <a:lnTo>
                    <a:pt x="418" y="926"/>
                  </a:lnTo>
                  <a:lnTo>
                    <a:pt x="421" y="914"/>
                  </a:lnTo>
                  <a:lnTo>
                    <a:pt x="422" y="903"/>
                  </a:lnTo>
                  <a:lnTo>
                    <a:pt x="423" y="894"/>
                  </a:lnTo>
                  <a:lnTo>
                    <a:pt x="421" y="887"/>
                  </a:lnTo>
                  <a:lnTo>
                    <a:pt x="418" y="881"/>
                  </a:lnTo>
                  <a:lnTo>
                    <a:pt x="414" y="875"/>
                  </a:lnTo>
                  <a:lnTo>
                    <a:pt x="408" y="871"/>
                  </a:lnTo>
                  <a:lnTo>
                    <a:pt x="400" y="867"/>
                  </a:lnTo>
                  <a:lnTo>
                    <a:pt x="392" y="864"/>
                  </a:lnTo>
                  <a:lnTo>
                    <a:pt x="345" y="853"/>
                  </a:lnTo>
                  <a:lnTo>
                    <a:pt x="283" y="836"/>
                  </a:lnTo>
                  <a:lnTo>
                    <a:pt x="265" y="830"/>
                  </a:lnTo>
                  <a:lnTo>
                    <a:pt x="248" y="824"/>
                  </a:lnTo>
                  <a:lnTo>
                    <a:pt x="231" y="817"/>
                  </a:lnTo>
                  <a:lnTo>
                    <a:pt x="215" y="809"/>
                  </a:lnTo>
                  <a:lnTo>
                    <a:pt x="201" y="801"/>
                  </a:lnTo>
                  <a:lnTo>
                    <a:pt x="187" y="792"/>
                  </a:lnTo>
                  <a:lnTo>
                    <a:pt x="174" y="783"/>
                  </a:lnTo>
                  <a:lnTo>
                    <a:pt x="161" y="774"/>
                  </a:lnTo>
                  <a:lnTo>
                    <a:pt x="151" y="764"/>
                  </a:lnTo>
                  <a:lnTo>
                    <a:pt x="142" y="754"/>
                  </a:lnTo>
                  <a:lnTo>
                    <a:pt x="132" y="745"/>
                  </a:lnTo>
                  <a:lnTo>
                    <a:pt x="125" y="735"/>
                  </a:lnTo>
                  <a:lnTo>
                    <a:pt x="121" y="726"/>
                  </a:lnTo>
                  <a:lnTo>
                    <a:pt x="116" y="715"/>
                  </a:lnTo>
                  <a:lnTo>
                    <a:pt x="113" y="707"/>
                  </a:lnTo>
                  <a:lnTo>
                    <a:pt x="112" y="698"/>
                  </a:lnTo>
                  <a:lnTo>
                    <a:pt x="111" y="690"/>
                  </a:lnTo>
                  <a:lnTo>
                    <a:pt x="109" y="681"/>
                  </a:lnTo>
                  <a:lnTo>
                    <a:pt x="104" y="673"/>
                  </a:lnTo>
                  <a:lnTo>
                    <a:pt x="97" y="666"/>
                  </a:lnTo>
                  <a:lnTo>
                    <a:pt x="90" y="659"/>
                  </a:lnTo>
                  <a:lnTo>
                    <a:pt x="82" y="653"/>
                  </a:lnTo>
                  <a:lnTo>
                    <a:pt x="74" y="648"/>
                  </a:lnTo>
                  <a:lnTo>
                    <a:pt x="64" y="642"/>
                  </a:lnTo>
                  <a:lnTo>
                    <a:pt x="32" y="625"/>
                  </a:lnTo>
                  <a:lnTo>
                    <a:pt x="18" y="620"/>
                  </a:lnTo>
                  <a:lnTo>
                    <a:pt x="6" y="505"/>
                  </a:lnTo>
                  <a:lnTo>
                    <a:pt x="3" y="505"/>
                  </a:lnTo>
                  <a:lnTo>
                    <a:pt x="1" y="498"/>
                  </a:lnTo>
                  <a:lnTo>
                    <a:pt x="0" y="489"/>
                  </a:lnTo>
                  <a:lnTo>
                    <a:pt x="0" y="478"/>
                  </a:lnTo>
                  <a:lnTo>
                    <a:pt x="0" y="467"/>
                  </a:lnTo>
                  <a:lnTo>
                    <a:pt x="1" y="454"/>
                  </a:lnTo>
                  <a:lnTo>
                    <a:pt x="3" y="441"/>
                  </a:lnTo>
                  <a:lnTo>
                    <a:pt x="5" y="427"/>
                  </a:lnTo>
                  <a:lnTo>
                    <a:pt x="7" y="413"/>
                  </a:lnTo>
                  <a:lnTo>
                    <a:pt x="12" y="400"/>
                  </a:lnTo>
                  <a:lnTo>
                    <a:pt x="17" y="388"/>
                  </a:lnTo>
                  <a:lnTo>
                    <a:pt x="22" y="377"/>
                  </a:lnTo>
                  <a:lnTo>
                    <a:pt x="28" y="367"/>
                  </a:lnTo>
                  <a:lnTo>
                    <a:pt x="32" y="363"/>
                  </a:lnTo>
                  <a:lnTo>
                    <a:pt x="36" y="359"/>
                  </a:lnTo>
                  <a:lnTo>
                    <a:pt x="41" y="356"/>
                  </a:lnTo>
                  <a:lnTo>
                    <a:pt x="45" y="353"/>
                  </a:lnTo>
                  <a:lnTo>
                    <a:pt x="50" y="351"/>
                  </a:lnTo>
                  <a:lnTo>
                    <a:pt x="55" y="350"/>
                  </a:lnTo>
                  <a:lnTo>
                    <a:pt x="61" y="350"/>
                  </a:lnTo>
                  <a:lnTo>
                    <a:pt x="67" y="350"/>
                  </a:lnTo>
                  <a:lnTo>
                    <a:pt x="104" y="281"/>
                  </a:lnTo>
                  <a:lnTo>
                    <a:pt x="97" y="274"/>
                  </a:lnTo>
                  <a:lnTo>
                    <a:pt x="91" y="267"/>
                  </a:lnTo>
                  <a:lnTo>
                    <a:pt x="87" y="259"/>
                  </a:lnTo>
                  <a:lnTo>
                    <a:pt x="84" y="250"/>
                  </a:lnTo>
                  <a:lnTo>
                    <a:pt x="82" y="241"/>
                  </a:lnTo>
                  <a:lnTo>
                    <a:pt x="81" y="232"/>
                  </a:lnTo>
                  <a:lnTo>
                    <a:pt x="82" y="222"/>
                  </a:lnTo>
                  <a:lnTo>
                    <a:pt x="84" y="213"/>
                  </a:lnTo>
                  <a:lnTo>
                    <a:pt x="89" y="204"/>
                  </a:lnTo>
                  <a:lnTo>
                    <a:pt x="95" y="194"/>
                  </a:lnTo>
                  <a:lnTo>
                    <a:pt x="102" y="186"/>
                  </a:lnTo>
                  <a:lnTo>
                    <a:pt x="112" y="178"/>
                  </a:lnTo>
                  <a:lnTo>
                    <a:pt x="124" y="171"/>
                  </a:lnTo>
                  <a:lnTo>
                    <a:pt x="138" y="165"/>
                  </a:lnTo>
                  <a:lnTo>
                    <a:pt x="154" y="160"/>
                  </a:lnTo>
                  <a:lnTo>
                    <a:pt x="173" y="156"/>
                  </a:lnTo>
                  <a:lnTo>
                    <a:pt x="142" y="27"/>
                  </a:lnTo>
                  <a:lnTo>
                    <a:pt x="830" y="0"/>
                  </a:lnTo>
                  <a:lnTo>
                    <a:pt x="852" y="25"/>
                  </a:lnTo>
                  <a:lnTo>
                    <a:pt x="876" y="48"/>
                  </a:lnTo>
                  <a:lnTo>
                    <a:pt x="903" y="72"/>
                  </a:lnTo>
                  <a:lnTo>
                    <a:pt x="930" y="96"/>
                  </a:lnTo>
                  <a:lnTo>
                    <a:pt x="1077" y="629"/>
                  </a:lnTo>
                  <a:lnTo>
                    <a:pt x="1082" y="639"/>
                  </a:lnTo>
                  <a:lnTo>
                    <a:pt x="1088" y="650"/>
                  </a:lnTo>
                  <a:lnTo>
                    <a:pt x="1095" y="660"/>
                  </a:lnTo>
                  <a:lnTo>
                    <a:pt x="1102" y="672"/>
                  </a:lnTo>
                  <a:lnTo>
                    <a:pt x="1119" y="693"/>
                  </a:lnTo>
                  <a:lnTo>
                    <a:pt x="1137" y="715"/>
                  </a:lnTo>
                  <a:lnTo>
                    <a:pt x="1157" y="735"/>
                  </a:lnTo>
                  <a:lnTo>
                    <a:pt x="1175" y="753"/>
                  </a:lnTo>
                  <a:lnTo>
                    <a:pt x="1194" y="769"/>
                  </a:lnTo>
                  <a:lnTo>
                    <a:pt x="1210" y="782"/>
                  </a:lnTo>
                  <a:lnTo>
                    <a:pt x="1188" y="806"/>
                  </a:lnTo>
                  <a:lnTo>
                    <a:pt x="1169" y="831"/>
                  </a:lnTo>
                  <a:lnTo>
                    <a:pt x="1161" y="841"/>
                  </a:lnTo>
                  <a:lnTo>
                    <a:pt x="1154" y="853"/>
                  </a:lnTo>
                  <a:lnTo>
                    <a:pt x="1148" y="865"/>
                  </a:lnTo>
                  <a:lnTo>
                    <a:pt x="1143" y="877"/>
                  </a:lnTo>
                  <a:lnTo>
                    <a:pt x="1138" y="889"/>
                  </a:lnTo>
                  <a:lnTo>
                    <a:pt x="1134" y="902"/>
                  </a:lnTo>
                  <a:lnTo>
                    <a:pt x="1131" y="915"/>
                  </a:lnTo>
                  <a:lnTo>
                    <a:pt x="1127" y="930"/>
                  </a:lnTo>
                  <a:lnTo>
                    <a:pt x="1126" y="945"/>
                  </a:lnTo>
                  <a:lnTo>
                    <a:pt x="1124" y="963"/>
                  </a:lnTo>
                  <a:lnTo>
                    <a:pt x="1124" y="980"/>
                  </a:lnTo>
                  <a:lnTo>
                    <a:pt x="1124" y="1000"/>
                  </a:lnTo>
                  <a:lnTo>
                    <a:pt x="1124" y="1041"/>
                  </a:lnTo>
                  <a:lnTo>
                    <a:pt x="1125" y="1081"/>
                  </a:lnTo>
                  <a:lnTo>
                    <a:pt x="1127" y="1119"/>
                  </a:lnTo>
                  <a:lnTo>
                    <a:pt x="1131" y="1156"/>
                  </a:lnTo>
                  <a:lnTo>
                    <a:pt x="1133" y="1186"/>
                  </a:lnTo>
                  <a:lnTo>
                    <a:pt x="1136" y="1209"/>
                  </a:lnTo>
                  <a:lnTo>
                    <a:pt x="1137" y="1225"/>
                  </a:lnTo>
                  <a:lnTo>
                    <a:pt x="1138" y="1230"/>
                  </a:lnTo>
                  <a:lnTo>
                    <a:pt x="1123" y="1257"/>
                  </a:lnTo>
                  <a:lnTo>
                    <a:pt x="1108" y="1281"/>
                  </a:lnTo>
                  <a:lnTo>
                    <a:pt x="1094" y="1299"/>
                  </a:lnTo>
                  <a:lnTo>
                    <a:pt x="1080" y="1315"/>
                  </a:lnTo>
                  <a:lnTo>
                    <a:pt x="1067" y="1327"/>
                  </a:lnTo>
                  <a:lnTo>
                    <a:pt x="1053" y="1338"/>
                  </a:lnTo>
                  <a:lnTo>
                    <a:pt x="1040" y="1347"/>
                  </a:lnTo>
                  <a:lnTo>
                    <a:pt x="1027" y="1354"/>
                  </a:lnTo>
                  <a:lnTo>
                    <a:pt x="1001" y="1367"/>
                  </a:lnTo>
                  <a:lnTo>
                    <a:pt x="974" y="1380"/>
                  </a:lnTo>
                  <a:lnTo>
                    <a:pt x="960" y="1388"/>
                  </a:lnTo>
                  <a:lnTo>
                    <a:pt x="946" y="1397"/>
                  </a:lnTo>
                  <a:lnTo>
                    <a:pt x="931" y="1409"/>
                  </a:lnTo>
                  <a:lnTo>
                    <a:pt x="916" y="14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3" name="Freeform 213"/>
            <p:cNvSpPr>
              <a:spLocks/>
            </p:cNvSpPr>
            <p:nvPr/>
          </p:nvSpPr>
          <p:spPr bwMode="auto">
            <a:xfrm>
              <a:off x="3767" y="1198"/>
              <a:ext cx="187" cy="185"/>
            </a:xfrm>
            <a:custGeom>
              <a:avLst/>
              <a:gdLst/>
              <a:ahLst/>
              <a:cxnLst>
                <a:cxn ang="0">
                  <a:pos x="1" y="723"/>
                </a:cxn>
                <a:cxn ang="0">
                  <a:pos x="11" y="674"/>
                </a:cxn>
                <a:cxn ang="0">
                  <a:pos x="20" y="617"/>
                </a:cxn>
                <a:cxn ang="0">
                  <a:pos x="54" y="589"/>
                </a:cxn>
                <a:cxn ang="0">
                  <a:pos x="76" y="555"/>
                </a:cxn>
                <a:cxn ang="0">
                  <a:pos x="80" y="510"/>
                </a:cxn>
                <a:cxn ang="0">
                  <a:pos x="92" y="434"/>
                </a:cxn>
                <a:cxn ang="0">
                  <a:pos x="117" y="413"/>
                </a:cxn>
                <a:cxn ang="0">
                  <a:pos x="149" y="308"/>
                </a:cxn>
                <a:cxn ang="0">
                  <a:pos x="157" y="244"/>
                </a:cxn>
                <a:cxn ang="0">
                  <a:pos x="136" y="193"/>
                </a:cxn>
                <a:cxn ang="0">
                  <a:pos x="103" y="139"/>
                </a:cxn>
                <a:cxn ang="0">
                  <a:pos x="86" y="82"/>
                </a:cxn>
                <a:cxn ang="0">
                  <a:pos x="87" y="45"/>
                </a:cxn>
                <a:cxn ang="0">
                  <a:pos x="99" y="13"/>
                </a:cxn>
                <a:cxn ang="0">
                  <a:pos x="106" y="5"/>
                </a:cxn>
                <a:cxn ang="0">
                  <a:pos x="136" y="36"/>
                </a:cxn>
                <a:cxn ang="0">
                  <a:pos x="161" y="69"/>
                </a:cxn>
                <a:cxn ang="0">
                  <a:pos x="198" y="83"/>
                </a:cxn>
                <a:cxn ang="0">
                  <a:pos x="229" y="85"/>
                </a:cxn>
                <a:cxn ang="0">
                  <a:pos x="242" y="95"/>
                </a:cxn>
                <a:cxn ang="0">
                  <a:pos x="244" y="127"/>
                </a:cxn>
                <a:cxn ang="0">
                  <a:pos x="242" y="182"/>
                </a:cxn>
                <a:cxn ang="0">
                  <a:pos x="257" y="243"/>
                </a:cxn>
                <a:cxn ang="0">
                  <a:pos x="288" y="271"/>
                </a:cxn>
                <a:cxn ang="0">
                  <a:pos x="361" y="265"/>
                </a:cxn>
                <a:cxn ang="0">
                  <a:pos x="499" y="237"/>
                </a:cxn>
                <a:cxn ang="0">
                  <a:pos x="587" y="293"/>
                </a:cxn>
                <a:cxn ang="0">
                  <a:pos x="617" y="314"/>
                </a:cxn>
                <a:cxn ang="0">
                  <a:pos x="640" y="315"/>
                </a:cxn>
                <a:cxn ang="0">
                  <a:pos x="674" y="290"/>
                </a:cxn>
                <a:cxn ang="0">
                  <a:pos x="719" y="258"/>
                </a:cxn>
                <a:cxn ang="0">
                  <a:pos x="757" y="252"/>
                </a:cxn>
                <a:cxn ang="0">
                  <a:pos x="854" y="262"/>
                </a:cxn>
                <a:cxn ang="0">
                  <a:pos x="907" y="260"/>
                </a:cxn>
                <a:cxn ang="0">
                  <a:pos x="907" y="293"/>
                </a:cxn>
                <a:cxn ang="0">
                  <a:pos x="836" y="423"/>
                </a:cxn>
                <a:cxn ang="0">
                  <a:pos x="779" y="512"/>
                </a:cxn>
                <a:cxn ang="0">
                  <a:pos x="753" y="547"/>
                </a:cxn>
                <a:cxn ang="0">
                  <a:pos x="731" y="652"/>
                </a:cxn>
                <a:cxn ang="0">
                  <a:pos x="710" y="777"/>
                </a:cxn>
                <a:cxn ang="0">
                  <a:pos x="691" y="825"/>
                </a:cxn>
                <a:cxn ang="0">
                  <a:pos x="661" y="863"/>
                </a:cxn>
                <a:cxn ang="0">
                  <a:pos x="597" y="891"/>
                </a:cxn>
                <a:cxn ang="0">
                  <a:pos x="482" y="918"/>
                </a:cxn>
                <a:cxn ang="0">
                  <a:pos x="388" y="925"/>
                </a:cxn>
                <a:cxn ang="0">
                  <a:pos x="309" y="916"/>
                </a:cxn>
                <a:cxn ang="0">
                  <a:pos x="231" y="892"/>
                </a:cxn>
                <a:cxn ang="0">
                  <a:pos x="140" y="851"/>
                </a:cxn>
                <a:cxn ang="0">
                  <a:pos x="96" y="841"/>
                </a:cxn>
                <a:cxn ang="0">
                  <a:pos x="50" y="830"/>
                </a:cxn>
                <a:cxn ang="0">
                  <a:pos x="16" y="804"/>
                </a:cxn>
                <a:cxn ang="0">
                  <a:pos x="2" y="772"/>
                </a:cxn>
                <a:cxn ang="0">
                  <a:pos x="6" y="745"/>
                </a:cxn>
              </a:cxnLst>
              <a:rect l="0" t="0" r="r" b="b"/>
              <a:pathLst>
                <a:path w="932" h="925">
                  <a:moveTo>
                    <a:pt x="10" y="740"/>
                  </a:moveTo>
                  <a:lnTo>
                    <a:pt x="6" y="735"/>
                  </a:lnTo>
                  <a:lnTo>
                    <a:pt x="2" y="729"/>
                  </a:lnTo>
                  <a:lnTo>
                    <a:pt x="1" y="723"/>
                  </a:lnTo>
                  <a:lnTo>
                    <a:pt x="0" y="717"/>
                  </a:lnTo>
                  <a:lnTo>
                    <a:pt x="2" y="704"/>
                  </a:lnTo>
                  <a:lnTo>
                    <a:pt x="7" y="690"/>
                  </a:lnTo>
                  <a:lnTo>
                    <a:pt x="11" y="674"/>
                  </a:lnTo>
                  <a:lnTo>
                    <a:pt x="17" y="654"/>
                  </a:lnTo>
                  <a:lnTo>
                    <a:pt x="18" y="642"/>
                  </a:lnTo>
                  <a:lnTo>
                    <a:pt x="20" y="631"/>
                  </a:lnTo>
                  <a:lnTo>
                    <a:pt x="20" y="617"/>
                  </a:lnTo>
                  <a:lnTo>
                    <a:pt x="18" y="601"/>
                  </a:lnTo>
                  <a:lnTo>
                    <a:pt x="32" y="598"/>
                  </a:lnTo>
                  <a:lnTo>
                    <a:pt x="44" y="593"/>
                  </a:lnTo>
                  <a:lnTo>
                    <a:pt x="54" y="589"/>
                  </a:lnTo>
                  <a:lnTo>
                    <a:pt x="62" y="582"/>
                  </a:lnTo>
                  <a:lnTo>
                    <a:pt x="68" y="573"/>
                  </a:lnTo>
                  <a:lnTo>
                    <a:pt x="72" y="564"/>
                  </a:lnTo>
                  <a:lnTo>
                    <a:pt x="76" y="555"/>
                  </a:lnTo>
                  <a:lnTo>
                    <a:pt x="78" y="544"/>
                  </a:lnTo>
                  <a:lnTo>
                    <a:pt x="79" y="534"/>
                  </a:lnTo>
                  <a:lnTo>
                    <a:pt x="80" y="522"/>
                  </a:lnTo>
                  <a:lnTo>
                    <a:pt x="80" y="510"/>
                  </a:lnTo>
                  <a:lnTo>
                    <a:pt x="79" y="497"/>
                  </a:lnTo>
                  <a:lnTo>
                    <a:pt x="77" y="472"/>
                  </a:lnTo>
                  <a:lnTo>
                    <a:pt x="73" y="446"/>
                  </a:lnTo>
                  <a:lnTo>
                    <a:pt x="92" y="434"/>
                  </a:lnTo>
                  <a:lnTo>
                    <a:pt x="105" y="425"/>
                  </a:lnTo>
                  <a:lnTo>
                    <a:pt x="110" y="422"/>
                  </a:lnTo>
                  <a:lnTo>
                    <a:pt x="113" y="418"/>
                  </a:lnTo>
                  <a:lnTo>
                    <a:pt x="117" y="413"/>
                  </a:lnTo>
                  <a:lnTo>
                    <a:pt x="119" y="409"/>
                  </a:lnTo>
                  <a:lnTo>
                    <a:pt x="127" y="383"/>
                  </a:lnTo>
                  <a:lnTo>
                    <a:pt x="142" y="332"/>
                  </a:lnTo>
                  <a:lnTo>
                    <a:pt x="149" y="308"/>
                  </a:lnTo>
                  <a:lnTo>
                    <a:pt x="154" y="290"/>
                  </a:lnTo>
                  <a:lnTo>
                    <a:pt x="157" y="272"/>
                  </a:lnTo>
                  <a:lnTo>
                    <a:pt x="157" y="257"/>
                  </a:lnTo>
                  <a:lnTo>
                    <a:pt x="157" y="244"/>
                  </a:lnTo>
                  <a:lnTo>
                    <a:pt x="155" y="232"/>
                  </a:lnTo>
                  <a:lnTo>
                    <a:pt x="152" y="221"/>
                  </a:lnTo>
                  <a:lnTo>
                    <a:pt x="147" y="211"/>
                  </a:lnTo>
                  <a:lnTo>
                    <a:pt x="136" y="193"/>
                  </a:lnTo>
                  <a:lnTo>
                    <a:pt x="122" y="174"/>
                  </a:lnTo>
                  <a:lnTo>
                    <a:pt x="117" y="163"/>
                  </a:lnTo>
                  <a:lnTo>
                    <a:pt x="110" y="152"/>
                  </a:lnTo>
                  <a:lnTo>
                    <a:pt x="103" y="139"/>
                  </a:lnTo>
                  <a:lnTo>
                    <a:pt x="97" y="124"/>
                  </a:lnTo>
                  <a:lnTo>
                    <a:pt x="91" y="109"/>
                  </a:lnTo>
                  <a:lnTo>
                    <a:pt x="87" y="95"/>
                  </a:lnTo>
                  <a:lnTo>
                    <a:pt x="86" y="82"/>
                  </a:lnTo>
                  <a:lnTo>
                    <a:pt x="85" y="71"/>
                  </a:lnTo>
                  <a:lnTo>
                    <a:pt x="85" y="62"/>
                  </a:lnTo>
                  <a:lnTo>
                    <a:pt x="86" y="52"/>
                  </a:lnTo>
                  <a:lnTo>
                    <a:pt x="87" y="45"/>
                  </a:lnTo>
                  <a:lnTo>
                    <a:pt x="90" y="38"/>
                  </a:lnTo>
                  <a:lnTo>
                    <a:pt x="94" y="27"/>
                  </a:lnTo>
                  <a:lnTo>
                    <a:pt x="98" y="16"/>
                  </a:lnTo>
                  <a:lnTo>
                    <a:pt x="99" y="13"/>
                  </a:lnTo>
                  <a:lnTo>
                    <a:pt x="99" y="8"/>
                  </a:lnTo>
                  <a:lnTo>
                    <a:pt x="98" y="5"/>
                  </a:lnTo>
                  <a:lnTo>
                    <a:pt x="97" y="0"/>
                  </a:lnTo>
                  <a:lnTo>
                    <a:pt x="106" y="5"/>
                  </a:lnTo>
                  <a:lnTo>
                    <a:pt x="114" y="10"/>
                  </a:lnTo>
                  <a:lnTo>
                    <a:pt x="120" y="16"/>
                  </a:lnTo>
                  <a:lnTo>
                    <a:pt x="126" y="22"/>
                  </a:lnTo>
                  <a:lnTo>
                    <a:pt x="136" y="36"/>
                  </a:lnTo>
                  <a:lnTo>
                    <a:pt x="146" y="50"/>
                  </a:lnTo>
                  <a:lnTo>
                    <a:pt x="150" y="57"/>
                  </a:lnTo>
                  <a:lnTo>
                    <a:pt x="155" y="63"/>
                  </a:lnTo>
                  <a:lnTo>
                    <a:pt x="161" y="69"/>
                  </a:lnTo>
                  <a:lnTo>
                    <a:pt x="168" y="73"/>
                  </a:lnTo>
                  <a:lnTo>
                    <a:pt x="176" y="78"/>
                  </a:lnTo>
                  <a:lnTo>
                    <a:pt x="187" y="80"/>
                  </a:lnTo>
                  <a:lnTo>
                    <a:pt x="198" y="83"/>
                  </a:lnTo>
                  <a:lnTo>
                    <a:pt x="211" y="83"/>
                  </a:lnTo>
                  <a:lnTo>
                    <a:pt x="218" y="84"/>
                  </a:lnTo>
                  <a:lnTo>
                    <a:pt x="224" y="84"/>
                  </a:lnTo>
                  <a:lnTo>
                    <a:pt x="229" y="85"/>
                  </a:lnTo>
                  <a:lnTo>
                    <a:pt x="233" y="87"/>
                  </a:lnTo>
                  <a:lnTo>
                    <a:pt x="237" y="90"/>
                  </a:lnTo>
                  <a:lnTo>
                    <a:pt x="239" y="92"/>
                  </a:lnTo>
                  <a:lnTo>
                    <a:pt x="242" y="95"/>
                  </a:lnTo>
                  <a:lnTo>
                    <a:pt x="243" y="98"/>
                  </a:lnTo>
                  <a:lnTo>
                    <a:pt x="245" y="106"/>
                  </a:lnTo>
                  <a:lnTo>
                    <a:pt x="245" y="116"/>
                  </a:lnTo>
                  <a:lnTo>
                    <a:pt x="244" y="127"/>
                  </a:lnTo>
                  <a:lnTo>
                    <a:pt x="243" y="139"/>
                  </a:lnTo>
                  <a:lnTo>
                    <a:pt x="242" y="153"/>
                  </a:lnTo>
                  <a:lnTo>
                    <a:pt x="242" y="167"/>
                  </a:lnTo>
                  <a:lnTo>
                    <a:pt x="242" y="182"/>
                  </a:lnTo>
                  <a:lnTo>
                    <a:pt x="243" y="198"/>
                  </a:lnTo>
                  <a:lnTo>
                    <a:pt x="246" y="216"/>
                  </a:lnTo>
                  <a:lnTo>
                    <a:pt x="253" y="234"/>
                  </a:lnTo>
                  <a:lnTo>
                    <a:pt x="257" y="243"/>
                  </a:lnTo>
                  <a:lnTo>
                    <a:pt x="263" y="252"/>
                  </a:lnTo>
                  <a:lnTo>
                    <a:pt x="268" y="262"/>
                  </a:lnTo>
                  <a:lnTo>
                    <a:pt x="275" y="271"/>
                  </a:lnTo>
                  <a:lnTo>
                    <a:pt x="288" y="271"/>
                  </a:lnTo>
                  <a:lnTo>
                    <a:pt x="302" y="271"/>
                  </a:lnTo>
                  <a:lnTo>
                    <a:pt x="316" y="271"/>
                  </a:lnTo>
                  <a:lnTo>
                    <a:pt x="330" y="270"/>
                  </a:lnTo>
                  <a:lnTo>
                    <a:pt x="361" y="265"/>
                  </a:lnTo>
                  <a:lnTo>
                    <a:pt x="393" y="259"/>
                  </a:lnTo>
                  <a:lnTo>
                    <a:pt x="426" y="252"/>
                  </a:lnTo>
                  <a:lnTo>
                    <a:pt x="462" y="245"/>
                  </a:lnTo>
                  <a:lnTo>
                    <a:pt x="499" y="237"/>
                  </a:lnTo>
                  <a:lnTo>
                    <a:pt x="537" y="230"/>
                  </a:lnTo>
                  <a:lnTo>
                    <a:pt x="559" y="262"/>
                  </a:lnTo>
                  <a:lnTo>
                    <a:pt x="579" y="285"/>
                  </a:lnTo>
                  <a:lnTo>
                    <a:pt x="587" y="293"/>
                  </a:lnTo>
                  <a:lnTo>
                    <a:pt x="596" y="301"/>
                  </a:lnTo>
                  <a:lnTo>
                    <a:pt x="604" y="306"/>
                  </a:lnTo>
                  <a:lnTo>
                    <a:pt x="611" y="311"/>
                  </a:lnTo>
                  <a:lnTo>
                    <a:pt x="617" y="314"/>
                  </a:lnTo>
                  <a:lnTo>
                    <a:pt x="622" y="315"/>
                  </a:lnTo>
                  <a:lnTo>
                    <a:pt x="628" y="316"/>
                  </a:lnTo>
                  <a:lnTo>
                    <a:pt x="634" y="316"/>
                  </a:lnTo>
                  <a:lnTo>
                    <a:pt x="640" y="315"/>
                  </a:lnTo>
                  <a:lnTo>
                    <a:pt x="645" y="313"/>
                  </a:lnTo>
                  <a:lnTo>
                    <a:pt x="649" y="309"/>
                  </a:lnTo>
                  <a:lnTo>
                    <a:pt x="654" y="307"/>
                  </a:lnTo>
                  <a:lnTo>
                    <a:pt x="674" y="290"/>
                  </a:lnTo>
                  <a:lnTo>
                    <a:pt x="697" y="270"/>
                  </a:lnTo>
                  <a:lnTo>
                    <a:pt x="704" y="266"/>
                  </a:lnTo>
                  <a:lnTo>
                    <a:pt x="711" y="262"/>
                  </a:lnTo>
                  <a:lnTo>
                    <a:pt x="719" y="258"/>
                  </a:lnTo>
                  <a:lnTo>
                    <a:pt x="728" y="256"/>
                  </a:lnTo>
                  <a:lnTo>
                    <a:pt x="736" y="253"/>
                  </a:lnTo>
                  <a:lnTo>
                    <a:pt x="746" y="252"/>
                  </a:lnTo>
                  <a:lnTo>
                    <a:pt x="757" y="252"/>
                  </a:lnTo>
                  <a:lnTo>
                    <a:pt x="767" y="253"/>
                  </a:lnTo>
                  <a:lnTo>
                    <a:pt x="807" y="258"/>
                  </a:lnTo>
                  <a:lnTo>
                    <a:pt x="834" y="260"/>
                  </a:lnTo>
                  <a:lnTo>
                    <a:pt x="854" y="262"/>
                  </a:lnTo>
                  <a:lnTo>
                    <a:pt x="867" y="260"/>
                  </a:lnTo>
                  <a:lnTo>
                    <a:pt x="878" y="260"/>
                  </a:lnTo>
                  <a:lnTo>
                    <a:pt x="891" y="259"/>
                  </a:lnTo>
                  <a:lnTo>
                    <a:pt x="907" y="260"/>
                  </a:lnTo>
                  <a:lnTo>
                    <a:pt x="932" y="262"/>
                  </a:lnTo>
                  <a:lnTo>
                    <a:pt x="924" y="270"/>
                  </a:lnTo>
                  <a:lnTo>
                    <a:pt x="916" y="280"/>
                  </a:lnTo>
                  <a:lnTo>
                    <a:pt x="907" y="293"/>
                  </a:lnTo>
                  <a:lnTo>
                    <a:pt x="898" y="308"/>
                  </a:lnTo>
                  <a:lnTo>
                    <a:pt x="878" y="343"/>
                  </a:lnTo>
                  <a:lnTo>
                    <a:pt x="858" y="382"/>
                  </a:lnTo>
                  <a:lnTo>
                    <a:pt x="836" y="423"/>
                  </a:lnTo>
                  <a:lnTo>
                    <a:pt x="814" y="462"/>
                  </a:lnTo>
                  <a:lnTo>
                    <a:pt x="802" y="480"/>
                  </a:lnTo>
                  <a:lnTo>
                    <a:pt x="791" y="496"/>
                  </a:lnTo>
                  <a:lnTo>
                    <a:pt x="779" y="512"/>
                  </a:lnTo>
                  <a:lnTo>
                    <a:pt x="767" y="524"/>
                  </a:lnTo>
                  <a:lnTo>
                    <a:pt x="763" y="530"/>
                  </a:lnTo>
                  <a:lnTo>
                    <a:pt x="758" y="538"/>
                  </a:lnTo>
                  <a:lnTo>
                    <a:pt x="753" y="547"/>
                  </a:lnTo>
                  <a:lnTo>
                    <a:pt x="750" y="556"/>
                  </a:lnTo>
                  <a:lnTo>
                    <a:pt x="744" y="577"/>
                  </a:lnTo>
                  <a:lnTo>
                    <a:pt x="738" y="600"/>
                  </a:lnTo>
                  <a:lnTo>
                    <a:pt x="731" y="652"/>
                  </a:lnTo>
                  <a:lnTo>
                    <a:pt x="724" y="708"/>
                  </a:lnTo>
                  <a:lnTo>
                    <a:pt x="719" y="736"/>
                  </a:lnTo>
                  <a:lnTo>
                    <a:pt x="713" y="764"/>
                  </a:lnTo>
                  <a:lnTo>
                    <a:pt x="710" y="777"/>
                  </a:lnTo>
                  <a:lnTo>
                    <a:pt x="706" y="790"/>
                  </a:lnTo>
                  <a:lnTo>
                    <a:pt x="702" y="802"/>
                  </a:lnTo>
                  <a:lnTo>
                    <a:pt x="697" y="814"/>
                  </a:lnTo>
                  <a:lnTo>
                    <a:pt x="691" y="825"/>
                  </a:lnTo>
                  <a:lnTo>
                    <a:pt x="684" y="835"/>
                  </a:lnTo>
                  <a:lnTo>
                    <a:pt x="677" y="846"/>
                  </a:lnTo>
                  <a:lnTo>
                    <a:pt x="670" y="855"/>
                  </a:lnTo>
                  <a:lnTo>
                    <a:pt x="661" y="863"/>
                  </a:lnTo>
                  <a:lnTo>
                    <a:pt x="652" y="870"/>
                  </a:lnTo>
                  <a:lnTo>
                    <a:pt x="641" y="876"/>
                  </a:lnTo>
                  <a:lnTo>
                    <a:pt x="629" y="881"/>
                  </a:lnTo>
                  <a:lnTo>
                    <a:pt x="597" y="891"/>
                  </a:lnTo>
                  <a:lnTo>
                    <a:pt x="566" y="900"/>
                  </a:lnTo>
                  <a:lnTo>
                    <a:pt x="537" y="907"/>
                  </a:lnTo>
                  <a:lnTo>
                    <a:pt x="509" y="913"/>
                  </a:lnTo>
                  <a:lnTo>
                    <a:pt x="482" y="918"/>
                  </a:lnTo>
                  <a:lnTo>
                    <a:pt x="458" y="922"/>
                  </a:lnTo>
                  <a:lnTo>
                    <a:pt x="433" y="924"/>
                  </a:lnTo>
                  <a:lnTo>
                    <a:pt x="410" y="925"/>
                  </a:lnTo>
                  <a:lnTo>
                    <a:pt x="388" y="925"/>
                  </a:lnTo>
                  <a:lnTo>
                    <a:pt x="367" y="924"/>
                  </a:lnTo>
                  <a:lnTo>
                    <a:pt x="347" y="922"/>
                  </a:lnTo>
                  <a:lnTo>
                    <a:pt x="328" y="919"/>
                  </a:lnTo>
                  <a:lnTo>
                    <a:pt x="309" y="916"/>
                  </a:lnTo>
                  <a:lnTo>
                    <a:pt x="292" y="912"/>
                  </a:lnTo>
                  <a:lnTo>
                    <a:pt x="275" y="907"/>
                  </a:lnTo>
                  <a:lnTo>
                    <a:pt x="260" y="903"/>
                  </a:lnTo>
                  <a:lnTo>
                    <a:pt x="231" y="892"/>
                  </a:lnTo>
                  <a:lnTo>
                    <a:pt x="205" y="882"/>
                  </a:lnTo>
                  <a:lnTo>
                    <a:pt x="181" y="871"/>
                  </a:lnTo>
                  <a:lnTo>
                    <a:pt x="160" y="861"/>
                  </a:lnTo>
                  <a:lnTo>
                    <a:pt x="140" y="851"/>
                  </a:lnTo>
                  <a:lnTo>
                    <a:pt x="121" y="846"/>
                  </a:lnTo>
                  <a:lnTo>
                    <a:pt x="113" y="843"/>
                  </a:lnTo>
                  <a:lnTo>
                    <a:pt x="104" y="841"/>
                  </a:lnTo>
                  <a:lnTo>
                    <a:pt x="96" y="841"/>
                  </a:lnTo>
                  <a:lnTo>
                    <a:pt x="87" y="841"/>
                  </a:lnTo>
                  <a:lnTo>
                    <a:pt x="73" y="839"/>
                  </a:lnTo>
                  <a:lnTo>
                    <a:pt x="61" y="835"/>
                  </a:lnTo>
                  <a:lnTo>
                    <a:pt x="50" y="830"/>
                  </a:lnTo>
                  <a:lnTo>
                    <a:pt x="39" y="825"/>
                  </a:lnTo>
                  <a:lnTo>
                    <a:pt x="30" y="819"/>
                  </a:lnTo>
                  <a:lnTo>
                    <a:pt x="23" y="812"/>
                  </a:lnTo>
                  <a:lnTo>
                    <a:pt x="16" y="804"/>
                  </a:lnTo>
                  <a:lnTo>
                    <a:pt x="11" y="795"/>
                  </a:lnTo>
                  <a:lnTo>
                    <a:pt x="7" y="788"/>
                  </a:lnTo>
                  <a:lnTo>
                    <a:pt x="4" y="780"/>
                  </a:lnTo>
                  <a:lnTo>
                    <a:pt x="2" y="772"/>
                  </a:lnTo>
                  <a:lnTo>
                    <a:pt x="1" y="764"/>
                  </a:lnTo>
                  <a:lnTo>
                    <a:pt x="2" y="757"/>
                  </a:lnTo>
                  <a:lnTo>
                    <a:pt x="3" y="751"/>
                  </a:lnTo>
                  <a:lnTo>
                    <a:pt x="6" y="745"/>
                  </a:lnTo>
                  <a:lnTo>
                    <a:pt x="10" y="74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4" name="Freeform 214"/>
            <p:cNvSpPr>
              <a:spLocks/>
            </p:cNvSpPr>
            <p:nvPr/>
          </p:nvSpPr>
          <p:spPr bwMode="auto">
            <a:xfrm>
              <a:off x="3765" y="1114"/>
              <a:ext cx="313" cy="136"/>
            </a:xfrm>
            <a:custGeom>
              <a:avLst/>
              <a:gdLst/>
              <a:ahLst/>
              <a:cxnLst>
                <a:cxn ang="0">
                  <a:pos x="471" y="663"/>
                </a:cxn>
                <a:cxn ang="0">
                  <a:pos x="371" y="683"/>
                </a:cxn>
                <a:cxn ang="0">
                  <a:pos x="312" y="689"/>
                </a:cxn>
                <a:cxn ang="0">
                  <a:pos x="279" y="680"/>
                </a:cxn>
                <a:cxn ang="0">
                  <a:pos x="264" y="652"/>
                </a:cxn>
                <a:cxn ang="0">
                  <a:pos x="253" y="600"/>
                </a:cxn>
                <a:cxn ang="0">
                  <a:pos x="254" y="557"/>
                </a:cxn>
                <a:cxn ang="0">
                  <a:pos x="256" y="524"/>
                </a:cxn>
                <a:cxn ang="0">
                  <a:pos x="250" y="510"/>
                </a:cxn>
                <a:cxn ang="0">
                  <a:pos x="240" y="503"/>
                </a:cxn>
                <a:cxn ang="0">
                  <a:pos x="222" y="501"/>
                </a:cxn>
                <a:cxn ang="0">
                  <a:pos x="187" y="496"/>
                </a:cxn>
                <a:cxn ang="0">
                  <a:pos x="166" y="481"/>
                </a:cxn>
                <a:cxn ang="0">
                  <a:pos x="147" y="454"/>
                </a:cxn>
                <a:cxn ang="0">
                  <a:pos x="125" y="428"/>
                </a:cxn>
                <a:cxn ang="0">
                  <a:pos x="90" y="391"/>
                </a:cxn>
                <a:cxn ang="0">
                  <a:pos x="60" y="331"/>
                </a:cxn>
                <a:cxn ang="0">
                  <a:pos x="50" y="291"/>
                </a:cxn>
                <a:cxn ang="0">
                  <a:pos x="46" y="253"/>
                </a:cxn>
                <a:cxn ang="0">
                  <a:pos x="34" y="204"/>
                </a:cxn>
                <a:cxn ang="0">
                  <a:pos x="0" y="127"/>
                </a:cxn>
                <a:cxn ang="0">
                  <a:pos x="49" y="87"/>
                </a:cxn>
                <a:cxn ang="0">
                  <a:pos x="83" y="138"/>
                </a:cxn>
                <a:cxn ang="0">
                  <a:pos x="212" y="122"/>
                </a:cxn>
                <a:cxn ang="0">
                  <a:pos x="439" y="96"/>
                </a:cxn>
                <a:cxn ang="0">
                  <a:pos x="699" y="64"/>
                </a:cxn>
                <a:cxn ang="0">
                  <a:pos x="922" y="35"/>
                </a:cxn>
                <a:cxn ang="0">
                  <a:pos x="1043" y="15"/>
                </a:cxn>
                <a:cxn ang="0">
                  <a:pos x="1111" y="3"/>
                </a:cxn>
                <a:cxn ang="0">
                  <a:pos x="1152" y="6"/>
                </a:cxn>
                <a:cxn ang="0">
                  <a:pos x="1366" y="84"/>
                </a:cxn>
                <a:cxn ang="0">
                  <a:pos x="1347" y="106"/>
                </a:cxn>
                <a:cxn ang="0">
                  <a:pos x="1345" y="127"/>
                </a:cxn>
                <a:cxn ang="0">
                  <a:pos x="1355" y="146"/>
                </a:cxn>
                <a:cxn ang="0">
                  <a:pos x="1377" y="163"/>
                </a:cxn>
                <a:cxn ang="0">
                  <a:pos x="1439" y="199"/>
                </a:cxn>
                <a:cxn ang="0">
                  <a:pos x="1508" y="243"/>
                </a:cxn>
                <a:cxn ang="0">
                  <a:pos x="1538" y="270"/>
                </a:cxn>
                <a:cxn ang="0">
                  <a:pos x="1559" y="300"/>
                </a:cxn>
                <a:cxn ang="0">
                  <a:pos x="1567" y="362"/>
                </a:cxn>
                <a:cxn ang="0">
                  <a:pos x="1559" y="424"/>
                </a:cxn>
                <a:cxn ang="0">
                  <a:pos x="1529" y="432"/>
                </a:cxn>
                <a:cxn ang="0">
                  <a:pos x="1508" y="444"/>
                </a:cxn>
                <a:cxn ang="0">
                  <a:pos x="1494" y="461"/>
                </a:cxn>
                <a:cxn ang="0">
                  <a:pos x="1488" y="481"/>
                </a:cxn>
                <a:cxn ang="0">
                  <a:pos x="1488" y="502"/>
                </a:cxn>
              </a:cxnLst>
              <a:rect l="0" t="0" r="r" b="b"/>
              <a:pathLst>
                <a:path w="1568" h="689">
                  <a:moveTo>
                    <a:pt x="548" y="648"/>
                  </a:moveTo>
                  <a:lnTo>
                    <a:pt x="508" y="655"/>
                  </a:lnTo>
                  <a:lnTo>
                    <a:pt x="471" y="663"/>
                  </a:lnTo>
                  <a:lnTo>
                    <a:pt x="435" y="670"/>
                  </a:lnTo>
                  <a:lnTo>
                    <a:pt x="402" y="677"/>
                  </a:lnTo>
                  <a:lnTo>
                    <a:pt x="371" y="683"/>
                  </a:lnTo>
                  <a:lnTo>
                    <a:pt x="340" y="688"/>
                  </a:lnTo>
                  <a:lnTo>
                    <a:pt x="326" y="689"/>
                  </a:lnTo>
                  <a:lnTo>
                    <a:pt x="312" y="689"/>
                  </a:lnTo>
                  <a:lnTo>
                    <a:pt x="299" y="689"/>
                  </a:lnTo>
                  <a:lnTo>
                    <a:pt x="286" y="689"/>
                  </a:lnTo>
                  <a:lnTo>
                    <a:pt x="279" y="680"/>
                  </a:lnTo>
                  <a:lnTo>
                    <a:pt x="274" y="670"/>
                  </a:lnTo>
                  <a:lnTo>
                    <a:pt x="268" y="661"/>
                  </a:lnTo>
                  <a:lnTo>
                    <a:pt x="264" y="652"/>
                  </a:lnTo>
                  <a:lnTo>
                    <a:pt x="257" y="634"/>
                  </a:lnTo>
                  <a:lnTo>
                    <a:pt x="254" y="616"/>
                  </a:lnTo>
                  <a:lnTo>
                    <a:pt x="253" y="600"/>
                  </a:lnTo>
                  <a:lnTo>
                    <a:pt x="253" y="585"/>
                  </a:lnTo>
                  <a:lnTo>
                    <a:pt x="253" y="571"/>
                  </a:lnTo>
                  <a:lnTo>
                    <a:pt x="254" y="557"/>
                  </a:lnTo>
                  <a:lnTo>
                    <a:pt x="255" y="545"/>
                  </a:lnTo>
                  <a:lnTo>
                    <a:pt x="256" y="534"/>
                  </a:lnTo>
                  <a:lnTo>
                    <a:pt x="256" y="524"/>
                  </a:lnTo>
                  <a:lnTo>
                    <a:pt x="254" y="516"/>
                  </a:lnTo>
                  <a:lnTo>
                    <a:pt x="253" y="513"/>
                  </a:lnTo>
                  <a:lnTo>
                    <a:pt x="250" y="510"/>
                  </a:lnTo>
                  <a:lnTo>
                    <a:pt x="248" y="508"/>
                  </a:lnTo>
                  <a:lnTo>
                    <a:pt x="244" y="505"/>
                  </a:lnTo>
                  <a:lnTo>
                    <a:pt x="240" y="503"/>
                  </a:lnTo>
                  <a:lnTo>
                    <a:pt x="235" y="502"/>
                  </a:lnTo>
                  <a:lnTo>
                    <a:pt x="229" y="502"/>
                  </a:lnTo>
                  <a:lnTo>
                    <a:pt x="222" y="501"/>
                  </a:lnTo>
                  <a:lnTo>
                    <a:pt x="209" y="501"/>
                  </a:lnTo>
                  <a:lnTo>
                    <a:pt x="198" y="498"/>
                  </a:lnTo>
                  <a:lnTo>
                    <a:pt x="187" y="496"/>
                  </a:lnTo>
                  <a:lnTo>
                    <a:pt x="179" y="491"/>
                  </a:lnTo>
                  <a:lnTo>
                    <a:pt x="172" y="487"/>
                  </a:lnTo>
                  <a:lnTo>
                    <a:pt x="166" y="481"/>
                  </a:lnTo>
                  <a:lnTo>
                    <a:pt x="161" y="475"/>
                  </a:lnTo>
                  <a:lnTo>
                    <a:pt x="157" y="468"/>
                  </a:lnTo>
                  <a:lnTo>
                    <a:pt x="147" y="454"/>
                  </a:lnTo>
                  <a:lnTo>
                    <a:pt x="137" y="440"/>
                  </a:lnTo>
                  <a:lnTo>
                    <a:pt x="131" y="434"/>
                  </a:lnTo>
                  <a:lnTo>
                    <a:pt x="125" y="428"/>
                  </a:lnTo>
                  <a:lnTo>
                    <a:pt x="117" y="423"/>
                  </a:lnTo>
                  <a:lnTo>
                    <a:pt x="108" y="418"/>
                  </a:lnTo>
                  <a:lnTo>
                    <a:pt x="90" y="391"/>
                  </a:lnTo>
                  <a:lnTo>
                    <a:pt x="77" y="369"/>
                  </a:lnTo>
                  <a:lnTo>
                    <a:pt x="68" y="349"/>
                  </a:lnTo>
                  <a:lnTo>
                    <a:pt x="60" y="331"/>
                  </a:lnTo>
                  <a:lnTo>
                    <a:pt x="55" y="317"/>
                  </a:lnTo>
                  <a:lnTo>
                    <a:pt x="52" y="303"/>
                  </a:lnTo>
                  <a:lnTo>
                    <a:pt x="50" y="291"/>
                  </a:lnTo>
                  <a:lnTo>
                    <a:pt x="48" y="279"/>
                  </a:lnTo>
                  <a:lnTo>
                    <a:pt x="47" y="266"/>
                  </a:lnTo>
                  <a:lnTo>
                    <a:pt x="46" y="253"/>
                  </a:lnTo>
                  <a:lnTo>
                    <a:pt x="43" y="239"/>
                  </a:lnTo>
                  <a:lnTo>
                    <a:pt x="40" y="223"/>
                  </a:lnTo>
                  <a:lnTo>
                    <a:pt x="34" y="204"/>
                  </a:lnTo>
                  <a:lnTo>
                    <a:pt x="26" y="182"/>
                  </a:lnTo>
                  <a:lnTo>
                    <a:pt x="15" y="156"/>
                  </a:lnTo>
                  <a:lnTo>
                    <a:pt x="0" y="127"/>
                  </a:lnTo>
                  <a:lnTo>
                    <a:pt x="18" y="114"/>
                  </a:lnTo>
                  <a:lnTo>
                    <a:pt x="33" y="100"/>
                  </a:lnTo>
                  <a:lnTo>
                    <a:pt x="49" y="87"/>
                  </a:lnTo>
                  <a:lnTo>
                    <a:pt x="65" y="72"/>
                  </a:lnTo>
                  <a:lnTo>
                    <a:pt x="73" y="139"/>
                  </a:lnTo>
                  <a:lnTo>
                    <a:pt x="83" y="138"/>
                  </a:lnTo>
                  <a:lnTo>
                    <a:pt x="111" y="134"/>
                  </a:lnTo>
                  <a:lnTo>
                    <a:pt x="154" y="129"/>
                  </a:lnTo>
                  <a:lnTo>
                    <a:pt x="212" y="122"/>
                  </a:lnTo>
                  <a:lnTo>
                    <a:pt x="281" y="114"/>
                  </a:lnTo>
                  <a:lnTo>
                    <a:pt x="357" y="105"/>
                  </a:lnTo>
                  <a:lnTo>
                    <a:pt x="439" y="96"/>
                  </a:lnTo>
                  <a:lnTo>
                    <a:pt x="526" y="85"/>
                  </a:lnTo>
                  <a:lnTo>
                    <a:pt x="612" y="74"/>
                  </a:lnTo>
                  <a:lnTo>
                    <a:pt x="699" y="64"/>
                  </a:lnTo>
                  <a:lnTo>
                    <a:pt x="779" y="53"/>
                  </a:lnTo>
                  <a:lnTo>
                    <a:pt x="855" y="44"/>
                  </a:lnTo>
                  <a:lnTo>
                    <a:pt x="922" y="35"/>
                  </a:lnTo>
                  <a:lnTo>
                    <a:pt x="977" y="27"/>
                  </a:lnTo>
                  <a:lnTo>
                    <a:pt x="1018" y="20"/>
                  </a:lnTo>
                  <a:lnTo>
                    <a:pt x="1043" y="15"/>
                  </a:lnTo>
                  <a:lnTo>
                    <a:pt x="1071" y="8"/>
                  </a:lnTo>
                  <a:lnTo>
                    <a:pt x="1094" y="4"/>
                  </a:lnTo>
                  <a:lnTo>
                    <a:pt x="1111" y="3"/>
                  </a:lnTo>
                  <a:lnTo>
                    <a:pt x="1126" y="4"/>
                  </a:lnTo>
                  <a:lnTo>
                    <a:pt x="1139" y="6"/>
                  </a:lnTo>
                  <a:lnTo>
                    <a:pt x="1152" y="6"/>
                  </a:lnTo>
                  <a:lnTo>
                    <a:pt x="1166" y="4"/>
                  </a:lnTo>
                  <a:lnTo>
                    <a:pt x="1181" y="0"/>
                  </a:lnTo>
                  <a:lnTo>
                    <a:pt x="1366" y="84"/>
                  </a:lnTo>
                  <a:lnTo>
                    <a:pt x="1358" y="92"/>
                  </a:lnTo>
                  <a:lnTo>
                    <a:pt x="1352" y="99"/>
                  </a:lnTo>
                  <a:lnTo>
                    <a:pt x="1347" y="106"/>
                  </a:lnTo>
                  <a:lnTo>
                    <a:pt x="1345" y="113"/>
                  </a:lnTo>
                  <a:lnTo>
                    <a:pt x="1344" y="120"/>
                  </a:lnTo>
                  <a:lnTo>
                    <a:pt x="1345" y="127"/>
                  </a:lnTo>
                  <a:lnTo>
                    <a:pt x="1347" y="133"/>
                  </a:lnTo>
                  <a:lnTo>
                    <a:pt x="1351" y="140"/>
                  </a:lnTo>
                  <a:lnTo>
                    <a:pt x="1355" y="146"/>
                  </a:lnTo>
                  <a:lnTo>
                    <a:pt x="1361" y="152"/>
                  </a:lnTo>
                  <a:lnTo>
                    <a:pt x="1369" y="157"/>
                  </a:lnTo>
                  <a:lnTo>
                    <a:pt x="1377" y="163"/>
                  </a:lnTo>
                  <a:lnTo>
                    <a:pt x="1396" y="175"/>
                  </a:lnTo>
                  <a:lnTo>
                    <a:pt x="1417" y="187"/>
                  </a:lnTo>
                  <a:lnTo>
                    <a:pt x="1439" y="199"/>
                  </a:lnTo>
                  <a:lnTo>
                    <a:pt x="1463" y="213"/>
                  </a:lnTo>
                  <a:lnTo>
                    <a:pt x="1486" y="227"/>
                  </a:lnTo>
                  <a:lnTo>
                    <a:pt x="1508" y="243"/>
                  </a:lnTo>
                  <a:lnTo>
                    <a:pt x="1519" y="251"/>
                  </a:lnTo>
                  <a:lnTo>
                    <a:pt x="1528" y="260"/>
                  </a:lnTo>
                  <a:lnTo>
                    <a:pt x="1538" y="270"/>
                  </a:lnTo>
                  <a:lnTo>
                    <a:pt x="1546" y="279"/>
                  </a:lnTo>
                  <a:lnTo>
                    <a:pt x="1553" y="289"/>
                  </a:lnTo>
                  <a:lnTo>
                    <a:pt x="1559" y="300"/>
                  </a:lnTo>
                  <a:lnTo>
                    <a:pt x="1564" y="310"/>
                  </a:lnTo>
                  <a:lnTo>
                    <a:pt x="1568" y="323"/>
                  </a:lnTo>
                  <a:lnTo>
                    <a:pt x="1567" y="362"/>
                  </a:lnTo>
                  <a:lnTo>
                    <a:pt x="1563" y="393"/>
                  </a:lnTo>
                  <a:lnTo>
                    <a:pt x="1560" y="416"/>
                  </a:lnTo>
                  <a:lnTo>
                    <a:pt x="1559" y="424"/>
                  </a:lnTo>
                  <a:lnTo>
                    <a:pt x="1548" y="426"/>
                  </a:lnTo>
                  <a:lnTo>
                    <a:pt x="1539" y="428"/>
                  </a:lnTo>
                  <a:lnTo>
                    <a:pt x="1529" y="432"/>
                  </a:lnTo>
                  <a:lnTo>
                    <a:pt x="1521" y="435"/>
                  </a:lnTo>
                  <a:lnTo>
                    <a:pt x="1514" y="439"/>
                  </a:lnTo>
                  <a:lnTo>
                    <a:pt x="1508" y="444"/>
                  </a:lnTo>
                  <a:lnTo>
                    <a:pt x="1502" y="449"/>
                  </a:lnTo>
                  <a:lnTo>
                    <a:pt x="1499" y="455"/>
                  </a:lnTo>
                  <a:lnTo>
                    <a:pt x="1494" y="461"/>
                  </a:lnTo>
                  <a:lnTo>
                    <a:pt x="1492" y="467"/>
                  </a:lnTo>
                  <a:lnTo>
                    <a:pt x="1490" y="474"/>
                  </a:lnTo>
                  <a:lnTo>
                    <a:pt x="1488" y="481"/>
                  </a:lnTo>
                  <a:lnTo>
                    <a:pt x="1487" y="488"/>
                  </a:lnTo>
                  <a:lnTo>
                    <a:pt x="1487" y="495"/>
                  </a:lnTo>
                  <a:lnTo>
                    <a:pt x="1488" y="502"/>
                  </a:lnTo>
                  <a:lnTo>
                    <a:pt x="1490" y="510"/>
                  </a:lnTo>
                  <a:lnTo>
                    <a:pt x="548" y="648"/>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5" name="Freeform 215"/>
            <p:cNvSpPr>
              <a:spLocks/>
            </p:cNvSpPr>
            <p:nvPr/>
          </p:nvSpPr>
          <p:spPr bwMode="auto">
            <a:xfrm>
              <a:off x="4034" y="856"/>
              <a:ext cx="202" cy="163"/>
            </a:xfrm>
            <a:custGeom>
              <a:avLst/>
              <a:gdLst/>
              <a:ahLst/>
              <a:cxnLst>
                <a:cxn ang="0">
                  <a:pos x="112" y="458"/>
                </a:cxn>
                <a:cxn ang="0">
                  <a:pos x="114" y="430"/>
                </a:cxn>
                <a:cxn ang="0">
                  <a:pos x="104" y="404"/>
                </a:cxn>
                <a:cxn ang="0">
                  <a:pos x="72" y="358"/>
                </a:cxn>
                <a:cxn ang="0">
                  <a:pos x="56" y="323"/>
                </a:cxn>
                <a:cxn ang="0">
                  <a:pos x="49" y="283"/>
                </a:cxn>
                <a:cxn ang="0">
                  <a:pos x="51" y="256"/>
                </a:cxn>
                <a:cxn ang="0">
                  <a:pos x="58" y="237"/>
                </a:cxn>
                <a:cxn ang="0">
                  <a:pos x="72" y="206"/>
                </a:cxn>
                <a:cxn ang="0">
                  <a:pos x="76" y="175"/>
                </a:cxn>
                <a:cxn ang="0">
                  <a:pos x="70" y="158"/>
                </a:cxn>
                <a:cxn ang="0">
                  <a:pos x="43" y="120"/>
                </a:cxn>
                <a:cxn ang="0">
                  <a:pos x="12" y="69"/>
                </a:cxn>
                <a:cxn ang="0">
                  <a:pos x="0" y="28"/>
                </a:cxn>
                <a:cxn ang="0">
                  <a:pos x="111" y="40"/>
                </a:cxn>
                <a:cxn ang="0">
                  <a:pos x="192" y="41"/>
                </a:cxn>
                <a:cxn ang="0">
                  <a:pos x="253" y="34"/>
                </a:cxn>
                <a:cxn ang="0">
                  <a:pos x="304" y="21"/>
                </a:cxn>
                <a:cxn ang="0">
                  <a:pos x="386" y="8"/>
                </a:cxn>
                <a:cxn ang="0">
                  <a:pos x="488" y="109"/>
                </a:cxn>
                <a:cxn ang="0">
                  <a:pos x="622" y="234"/>
                </a:cxn>
                <a:cxn ang="0">
                  <a:pos x="697" y="281"/>
                </a:cxn>
                <a:cxn ang="0">
                  <a:pos x="757" y="297"/>
                </a:cxn>
                <a:cxn ang="0">
                  <a:pos x="816" y="304"/>
                </a:cxn>
                <a:cxn ang="0">
                  <a:pos x="912" y="312"/>
                </a:cxn>
                <a:cxn ang="0">
                  <a:pos x="964" y="323"/>
                </a:cxn>
                <a:cxn ang="0">
                  <a:pos x="1004" y="340"/>
                </a:cxn>
                <a:cxn ang="0">
                  <a:pos x="1016" y="353"/>
                </a:cxn>
                <a:cxn ang="0">
                  <a:pos x="1016" y="362"/>
                </a:cxn>
                <a:cxn ang="0">
                  <a:pos x="1008" y="372"/>
                </a:cxn>
                <a:cxn ang="0">
                  <a:pos x="964" y="393"/>
                </a:cxn>
                <a:cxn ang="0">
                  <a:pos x="885" y="415"/>
                </a:cxn>
                <a:cxn ang="0">
                  <a:pos x="783" y="438"/>
                </a:cxn>
                <a:cxn ang="0">
                  <a:pos x="741" y="456"/>
                </a:cxn>
                <a:cxn ang="0">
                  <a:pos x="720" y="471"/>
                </a:cxn>
                <a:cxn ang="0">
                  <a:pos x="705" y="487"/>
                </a:cxn>
                <a:cxn ang="0">
                  <a:pos x="692" y="522"/>
                </a:cxn>
                <a:cxn ang="0">
                  <a:pos x="697" y="556"/>
                </a:cxn>
                <a:cxn ang="0">
                  <a:pos x="711" y="585"/>
                </a:cxn>
                <a:cxn ang="0">
                  <a:pos x="725" y="606"/>
                </a:cxn>
                <a:cxn ang="0">
                  <a:pos x="725" y="627"/>
                </a:cxn>
                <a:cxn ang="0">
                  <a:pos x="713" y="648"/>
                </a:cxn>
                <a:cxn ang="0">
                  <a:pos x="671" y="692"/>
                </a:cxn>
                <a:cxn ang="0">
                  <a:pos x="621" y="735"/>
                </a:cxn>
                <a:cxn ang="0">
                  <a:pos x="591" y="771"/>
                </a:cxn>
                <a:cxn ang="0">
                  <a:pos x="584" y="792"/>
                </a:cxn>
                <a:cxn ang="0">
                  <a:pos x="588" y="814"/>
                </a:cxn>
              </a:cxnLst>
              <a:rect l="0" t="0" r="r" b="b"/>
              <a:pathLst>
                <a:path w="1016" h="821">
                  <a:moveTo>
                    <a:pt x="593" y="821"/>
                  </a:moveTo>
                  <a:lnTo>
                    <a:pt x="107" y="470"/>
                  </a:lnTo>
                  <a:lnTo>
                    <a:pt x="112" y="458"/>
                  </a:lnTo>
                  <a:lnTo>
                    <a:pt x="114" y="449"/>
                  </a:lnTo>
                  <a:lnTo>
                    <a:pt x="115" y="438"/>
                  </a:lnTo>
                  <a:lnTo>
                    <a:pt x="114" y="430"/>
                  </a:lnTo>
                  <a:lnTo>
                    <a:pt x="112" y="421"/>
                  </a:lnTo>
                  <a:lnTo>
                    <a:pt x="108" y="413"/>
                  </a:lnTo>
                  <a:lnTo>
                    <a:pt x="104" y="404"/>
                  </a:lnTo>
                  <a:lnTo>
                    <a:pt x="98" y="395"/>
                  </a:lnTo>
                  <a:lnTo>
                    <a:pt x="85" y="377"/>
                  </a:lnTo>
                  <a:lnTo>
                    <a:pt x="72" y="358"/>
                  </a:lnTo>
                  <a:lnTo>
                    <a:pt x="66" y="347"/>
                  </a:lnTo>
                  <a:lnTo>
                    <a:pt x="60" y="335"/>
                  </a:lnTo>
                  <a:lnTo>
                    <a:pt x="56" y="323"/>
                  </a:lnTo>
                  <a:lnTo>
                    <a:pt x="52" y="309"/>
                  </a:lnTo>
                  <a:lnTo>
                    <a:pt x="50" y="295"/>
                  </a:lnTo>
                  <a:lnTo>
                    <a:pt x="49" y="283"/>
                  </a:lnTo>
                  <a:lnTo>
                    <a:pt x="49" y="272"/>
                  </a:lnTo>
                  <a:lnTo>
                    <a:pt x="50" y="264"/>
                  </a:lnTo>
                  <a:lnTo>
                    <a:pt x="51" y="256"/>
                  </a:lnTo>
                  <a:lnTo>
                    <a:pt x="53" y="249"/>
                  </a:lnTo>
                  <a:lnTo>
                    <a:pt x="56" y="243"/>
                  </a:lnTo>
                  <a:lnTo>
                    <a:pt x="58" y="237"/>
                  </a:lnTo>
                  <a:lnTo>
                    <a:pt x="64" y="227"/>
                  </a:lnTo>
                  <a:lnTo>
                    <a:pt x="70" y="214"/>
                  </a:lnTo>
                  <a:lnTo>
                    <a:pt x="72" y="206"/>
                  </a:lnTo>
                  <a:lnTo>
                    <a:pt x="73" y="198"/>
                  </a:lnTo>
                  <a:lnTo>
                    <a:pt x="74" y="187"/>
                  </a:lnTo>
                  <a:lnTo>
                    <a:pt x="76" y="175"/>
                  </a:lnTo>
                  <a:lnTo>
                    <a:pt x="74" y="171"/>
                  </a:lnTo>
                  <a:lnTo>
                    <a:pt x="72" y="165"/>
                  </a:lnTo>
                  <a:lnTo>
                    <a:pt x="70" y="158"/>
                  </a:lnTo>
                  <a:lnTo>
                    <a:pt x="65" y="152"/>
                  </a:lnTo>
                  <a:lnTo>
                    <a:pt x="56" y="137"/>
                  </a:lnTo>
                  <a:lnTo>
                    <a:pt x="43" y="120"/>
                  </a:lnTo>
                  <a:lnTo>
                    <a:pt x="30" y="102"/>
                  </a:lnTo>
                  <a:lnTo>
                    <a:pt x="18" y="81"/>
                  </a:lnTo>
                  <a:lnTo>
                    <a:pt x="12" y="69"/>
                  </a:lnTo>
                  <a:lnTo>
                    <a:pt x="8" y="56"/>
                  </a:lnTo>
                  <a:lnTo>
                    <a:pt x="3" y="43"/>
                  </a:lnTo>
                  <a:lnTo>
                    <a:pt x="0" y="28"/>
                  </a:lnTo>
                  <a:lnTo>
                    <a:pt x="42" y="34"/>
                  </a:lnTo>
                  <a:lnTo>
                    <a:pt x="78" y="38"/>
                  </a:lnTo>
                  <a:lnTo>
                    <a:pt x="111" y="40"/>
                  </a:lnTo>
                  <a:lnTo>
                    <a:pt x="141" y="42"/>
                  </a:lnTo>
                  <a:lnTo>
                    <a:pt x="168" y="42"/>
                  </a:lnTo>
                  <a:lnTo>
                    <a:pt x="192" y="41"/>
                  </a:lnTo>
                  <a:lnTo>
                    <a:pt x="215" y="40"/>
                  </a:lnTo>
                  <a:lnTo>
                    <a:pt x="234" y="38"/>
                  </a:lnTo>
                  <a:lnTo>
                    <a:pt x="253" y="34"/>
                  </a:lnTo>
                  <a:lnTo>
                    <a:pt x="271" y="31"/>
                  </a:lnTo>
                  <a:lnTo>
                    <a:pt x="288" y="26"/>
                  </a:lnTo>
                  <a:lnTo>
                    <a:pt x="304" y="21"/>
                  </a:lnTo>
                  <a:lnTo>
                    <a:pt x="340" y="11"/>
                  </a:lnTo>
                  <a:lnTo>
                    <a:pt x="377" y="0"/>
                  </a:lnTo>
                  <a:lnTo>
                    <a:pt x="386" y="8"/>
                  </a:lnTo>
                  <a:lnTo>
                    <a:pt x="410" y="33"/>
                  </a:lnTo>
                  <a:lnTo>
                    <a:pt x="446" y="67"/>
                  </a:lnTo>
                  <a:lnTo>
                    <a:pt x="488" y="109"/>
                  </a:lnTo>
                  <a:lnTo>
                    <a:pt x="535" y="152"/>
                  </a:lnTo>
                  <a:lnTo>
                    <a:pt x="580" y="195"/>
                  </a:lnTo>
                  <a:lnTo>
                    <a:pt x="622" y="234"/>
                  </a:lnTo>
                  <a:lnTo>
                    <a:pt x="657" y="262"/>
                  </a:lnTo>
                  <a:lnTo>
                    <a:pt x="677" y="272"/>
                  </a:lnTo>
                  <a:lnTo>
                    <a:pt x="697" y="281"/>
                  </a:lnTo>
                  <a:lnTo>
                    <a:pt x="717" y="288"/>
                  </a:lnTo>
                  <a:lnTo>
                    <a:pt x="737" y="293"/>
                  </a:lnTo>
                  <a:lnTo>
                    <a:pt x="757" y="297"/>
                  </a:lnTo>
                  <a:lnTo>
                    <a:pt x="776" y="300"/>
                  </a:lnTo>
                  <a:lnTo>
                    <a:pt x="796" y="303"/>
                  </a:lnTo>
                  <a:lnTo>
                    <a:pt x="816" y="304"/>
                  </a:lnTo>
                  <a:lnTo>
                    <a:pt x="855" y="306"/>
                  </a:lnTo>
                  <a:lnTo>
                    <a:pt x="893" y="310"/>
                  </a:lnTo>
                  <a:lnTo>
                    <a:pt x="912" y="312"/>
                  </a:lnTo>
                  <a:lnTo>
                    <a:pt x="929" y="314"/>
                  </a:lnTo>
                  <a:lnTo>
                    <a:pt x="948" y="318"/>
                  </a:lnTo>
                  <a:lnTo>
                    <a:pt x="964" y="323"/>
                  </a:lnTo>
                  <a:lnTo>
                    <a:pt x="981" y="328"/>
                  </a:lnTo>
                  <a:lnTo>
                    <a:pt x="994" y="334"/>
                  </a:lnTo>
                  <a:lnTo>
                    <a:pt x="1004" y="340"/>
                  </a:lnTo>
                  <a:lnTo>
                    <a:pt x="1011" y="347"/>
                  </a:lnTo>
                  <a:lnTo>
                    <a:pt x="1014" y="349"/>
                  </a:lnTo>
                  <a:lnTo>
                    <a:pt x="1016" y="353"/>
                  </a:lnTo>
                  <a:lnTo>
                    <a:pt x="1016" y="355"/>
                  </a:lnTo>
                  <a:lnTo>
                    <a:pt x="1016" y="359"/>
                  </a:lnTo>
                  <a:lnTo>
                    <a:pt x="1016" y="362"/>
                  </a:lnTo>
                  <a:lnTo>
                    <a:pt x="1014" y="366"/>
                  </a:lnTo>
                  <a:lnTo>
                    <a:pt x="1011" y="368"/>
                  </a:lnTo>
                  <a:lnTo>
                    <a:pt x="1008" y="372"/>
                  </a:lnTo>
                  <a:lnTo>
                    <a:pt x="997" y="379"/>
                  </a:lnTo>
                  <a:lnTo>
                    <a:pt x="983" y="386"/>
                  </a:lnTo>
                  <a:lnTo>
                    <a:pt x="964" y="393"/>
                  </a:lnTo>
                  <a:lnTo>
                    <a:pt x="942" y="400"/>
                  </a:lnTo>
                  <a:lnTo>
                    <a:pt x="917" y="408"/>
                  </a:lnTo>
                  <a:lnTo>
                    <a:pt x="885" y="415"/>
                  </a:lnTo>
                  <a:lnTo>
                    <a:pt x="850" y="423"/>
                  </a:lnTo>
                  <a:lnTo>
                    <a:pt x="809" y="432"/>
                  </a:lnTo>
                  <a:lnTo>
                    <a:pt x="783" y="438"/>
                  </a:lnTo>
                  <a:lnTo>
                    <a:pt x="760" y="446"/>
                  </a:lnTo>
                  <a:lnTo>
                    <a:pt x="751" y="451"/>
                  </a:lnTo>
                  <a:lnTo>
                    <a:pt x="741" y="456"/>
                  </a:lnTo>
                  <a:lnTo>
                    <a:pt x="733" y="460"/>
                  </a:lnTo>
                  <a:lnTo>
                    <a:pt x="726" y="465"/>
                  </a:lnTo>
                  <a:lnTo>
                    <a:pt x="720" y="471"/>
                  </a:lnTo>
                  <a:lnTo>
                    <a:pt x="714" y="476"/>
                  </a:lnTo>
                  <a:lnTo>
                    <a:pt x="709" y="481"/>
                  </a:lnTo>
                  <a:lnTo>
                    <a:pt x="705" y="487"/>
                  </a:lnTo>
                  <a:lnTo>
                    <a:pt x="698" y="499"/>
                  </a:lnTo>
                  <a:lnTo>
                    <a:pt x="695" y="511"/>
                  </a:lnTo>
                  <a:lnTo>
                    <a:pt x="692" y="522"/>
                  </a:lnTo>
                  <a:lnTo>
                    <a:pt x="692" y="534"/>
                  </a:lnTo>
                  <a:lnTo>
                    <a:pt x="693" y="546"/>
                  </a:lnTo>
                  <a:lnTo>
                    <a:pt x="697" y="556"/>
                  </a:lnTo>
                  <a:lnTo>
                    <a:pt x="700" y="567"/>
                  </a:lnTo>
                  <a:lnTo>
                    <a:pt x="706" y="577"/>
                  </a:lnTo>
                  <a:lnTo>
                    <a:pt x="711" y="585"/>
                  </a:lnTo>
                  <a:lnTo>
                    <a:pt x="717" y="594"/>
                  </a:lnTo>
                  <a:lnTo>
                    <a:pt x="721" y="601"/>
                  </a:lnTo>
                  <a:lnTo>
                    <a:pt x="725" y="606"/>
                  </a:lnTo>
                  <a:lnTo>
                    <a:pt x="726" y="613"/>
                  </a:lnTo>
                  <a:lnTo>
                    <a:pt x="726" y="620"/>
                  </a:lnTo>
                  <a:lnTo>
                    <a:pt x="725" y="627"/>
                  </a:lnTo>
                  <a:lnTo>
                    <a:pt x="723" y="634"/>
                  </a:lnTo>
                  <a:lnTo>
                    <a:pt x="718" y="641"/>
                  </a:lnTo>
                  <a:lnTo>
                    <a:pt x="713" y="648"/>
                  </a:lnTo>
                  <a:lnTo>
                    <a:pt x="702" y="662"/>
                  </a:lnTo>
                  <a:lnTo>
                    <a:pt x="688" y="678"/>
                  </a:lnTo>
                  <a:lnTo>
                    <a:pt x="671" y="692"/>
                  </a:lnTo>
                  <a:lnTo>
                    <a:pt x="654" y="706"/>
                  </a:lnTo>
                  <a:lnTo>
                    <a:pt x="637" y="721"/>
                  </a:lnTo>
                  <a:lnTo>
                    <a:pt x="621" y="735"/>
                  </a:lnTo>
                  <a:lnTo>
                    <a:pt x="607" y="749"/>
                  </a:lnTo>
                  <a:lnTo>
                    <a:pt x="595" y="764"/>
                  </a:lnTo>
                  <a:lnTo>
                    <a:pt x="591" y="771"/>
                  </a:lnTo>
                  <a:lnTo>
                    <a:pt x="587" y="778"/>
                  </a:lnTo>
                  <a:lnTo>
                    <a:pt x="585" y="785"/>
                  </a:lnTo>
                  <a:lnTo>
                    <a:pt x="584" y="792"/>
                  </a:lnTo>
                  <a:lnTo>
                    <a:pt x="584" y="799"/>
                  </a:lnTo>
                  <a:lnTo>
                    <a:pt x="586" y="806"/>
                  </a:lnTo>
                  <a:lnTo>
                    <a:pt x="588" y="814"/>
                  </a:lnTo>
                  <a:lnTo>
                    <a:pt x="593" y="82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6" name="Freeform 216"/>
            <p:cNvSpPr>
              <a:spLocks/>
            </p:cNvSpPr>
            <p:nvPr/>
          </p:nvSpPr>
          <p:spPr bwMode="auto">
            <a:xfrm>
              <a:off x="3870" y="1503"/>
              <a:ext cx="317" cy="212"/>
            </a:xfrm>
            <a:custGeom>
              <a:avLst/>
              <a:gdLst/>
              <a:ahLst/>
              <a:cxnLst>
                <a:cxn ang="0">
                  <a:pos x="1580" y="281"/>
                </a:cxn>
                <a:cxn ang="0">
                  <a:pos x="1587" y="361"/>
                </a:cxn>
                <a:cxn ang="0">
                  <a:pos x="1588" y="432"/>
                </a:cxn>
                <a:cxn ang="0">
                  <a:pos x="1586" y="496"/>
                </a:cxn>
                <a:cxn ang="0">
                  <a:pos x="1579" y="555"/>
                </a:cxn>
                <a:cxn ang="0">
                  <a:pos x="1570" y="606"/>
                </a:cxn>
                <a:cxn ang="0">
                  <a:pos x="1557" y="652"/>
                </a:cxn>
                <a:cxn ang="0">
                  <a:pos x="1542" y="691"/>
                </a:cxn>
                <a:cxn ang="0">
                  <a:pos x="1524" y="726"/>
                </a:cxn>
                <a:cxn ang="0">
                  <a:pos x="1505" y="757"/>
                </a:cxn>
                <a:cxn ang="0">
                  <a:pos x="1477" y="795"/>
                </a:cxn>
                <a:cxn ang="0">
                  <a:pos x="1439" y="834"/>
                </a:cxn>
                <a:cxn ang="0">
                  <a:pos x="1405" y="862"/>
                </a:cxn>
                <a:cxn ang="0">
                  <a:pos x="1373" y="885"/>
                </a:cxn>
                <a:cxn ang="0">
                  <a:pos x="1342" y="910"/>
                </a:cxn>
                <a:cxn ang="0">
                  <a:pos x="1319" y="934"/>
                </a:cxn>
                <a:cxn ang="0">
                  <a:pos x="1300" y="959"/>
                </a:cxn>
                <a:cxn ang="0">
                  <a:pos x="1287" y="981"/>
                </a:cxn>
                <a:cxn ang="0">
                  <a:pos x="1279" y="1004"/>
                </a:cxn>
                <a:cxn ang="0">
                  <a:pos x="1274" y="1025"/>
                </a:cxn>
                <a:cxn ang="0">
                  <a:pos x="1273" y="1045"/>
                </a:cxn>
                <a:cxn ang="0">
                  <a:pos x="1260" y="1035"/>
                </a:cxn>
                <a:cxn ang="0">
                  <a:pos x="1230" y="1000"/>
                </a:cxn>
                <a:cxn ang="0">
                  <a:pos x="1194" y="971"/>
                </a:cxn>
                <a:cxn ang="0">
                  <a:pos x="1152" y="945"/>
                </a:cxn>
                <a:cxn ang="0">
                  <a:pos x="1107" y="925"/>
                </a:cxn>
                <a:cxn ang="0">
                  <a:pos x="1060" y="907"/>
                </a:cxn>
                <a:cxn ang="0">
                  <a:pos x="989" y="885"/>
                </a:cxn>
                <a:cxn ang="0">
                  <a:pos x="920" y="867"/>
                </a:cxn>
                <a:cxn ang="0">
                  <a:pos x="886" y="850"/>
                </a:cxn>
                <a:cxn ang="0">
                  <a:pos x="863" y="830"/>
                </a:cxn>
                <a:cxn ang="0">
                  <a:pos x="848" y="807"/>
                </a:cxn>
                <a:cxn ang="0">
                  <a:pos x="830" y="767"/>
                </a:cxn>
                <a:cxn ang="0">
                  <a:pos x="814" y="722"/>
                </a:cxn>
                <a:cxn ang="0">
                  <a:pos x="798" y="688"/>
                </a:cxn>
                <a:cxn ang="0">
                  <a:pos x="753" y="659"/>
                </a:cxn>
                <a:cxn ang="0">
                  <a:pos x="692" y="632"/>
                </a:cxn>
                <a:cxn ang="0">
                  <a:pos x="640" y="601"/>
                </a:cxn>
                <a:cxn ang="0">
                  <a:pos x="597" y="571"/>
                </a:cxn>
                <a:cxn ang="0">
                  <a:pos x="549" y="529"/>
                </a:cxn>
                <a:cxn ang="0">
                  <a:pos x="514" y="493"/>
                </a:cxn>
                <a:cxn ang="0">
                  <a:pos x="354" y="441"/>
                </a:cxn>
                <a:cxn ang="0">
                  <a:pos x="15" y="47"/>
                </a:cxn>
                <a:cxn ang="0">
                  <a:pos x="579" y="55"/>
                </a:cxn>
                <a:cxn ang="0">
                  <a:pos x="1576" y="239"/>
                </a:cxn>
              </a:cxnLst>
              <a:rect l="0" t="0" r="r" b="b"/>
              <a:pathLst>
                <a:path w="1588" h="1055">
                  <a:moveTo>
                    <a:pt x="1576" y="239"/>
                  </a:moveTo>
                  <a:lnTo>
                    <a:pt x="1580" y="281"/>
                  </a:lnTo>
                  <a:lnTo>
                    <a:pt x="1585" y="322"/>
                  </a:lnTo>
                  <a:lnTo>
                    <a:pt x="1587" y="361"/>
                  </a:lnTo>
                  <a:lnTo>
                    <a:pt x="1588" y="397"/>
                  </a:lnTo>
                  <a:lnTo>
                    <a:pt x="1588" y="432"/>
                  </a:lnTo>
                  <a:lnTo>
                    <a:pt x="1588" y="465"/>
                  </a:lnTo>
                  <a:lnTo>
                    <a:pt x="1586" y="496"/>
                  </a:lnTo>
                  <a:lnTo>
                    <a:pt x="1583" y="527"/>
                  </a:lnTo>
                  <a:lnTo>
                    <a:pt x="1579" y="555"/>
                  </a:lnTo>
                  <a:lnTo>
                    <a:pt x="1574" y="580"/>
                  </a:lnTo>
                  <a:lnTo>
                    <a:pt x="1570" y="606"/>
                  </a:lnTo>
                  <a:lnTo>
                    <a:pt x="1563" y="629"/>
                  </a:lnTo>
                  <a:lnTo>
                    <a:pt x="1557" y="652"/>
                  </a:lnTo>
                  <a:lnTo>
                    <a:pt x="1549" y="672"/>
                  </a:lnTo>
                  <a:lnTo>
                    <a:pt x="1542" y="691"/>
                  </a:lnTo>
                  <a:lnTo>
                    <a:pt x="1533" y="709"/>
                  </a:lnTo>
                  <a:lnTo>
                    <a:pt x="1524" y="726"/>
                  </a:lnTo>
                  <a:lnTo>
                    <a:pt x="1515" y="743"/>
                  </a:lnTo>
                  <a:lnTo>
                    <a:pt x="1505" y="757"/>
                  </a:lnTo>
                  <a:lnTo>
                    <a:pt x="1496" y="771"/>
                  </a:lnTo>
                  <a:lnTo>
                    <a:pt x="1477" y="795"/>
                  </a:lnTo>
                  <a:lnTo>
                    <a:pt x="1458" y="816"/>
                  </a:lnTo>
                  <a:lnTo>
                    <a:pt x="1439" y="834"/>
                  </a:lnTo>
                  <a:lnTo>
                    <a:pt x="1421" y="849"/>
                  </a:lnTo>
                  <a:lnTo>
                    <a:pt x="1405" y="862"/>
                  </a:lnTo>
                  <a:lnTo>
                    <a:pt x="1391" y="872"/>
                  </a:lnTo>
                  <a:lnTo>
                    <a:pt x="1373" y="885"/>
                  </a:lnTo>
                  <a:lnTo>
                    <a:pt x="1357" y="898"/>
                  </a:lnTo>
                  <a:lnTo>
                    <a:pt x="1342" y="910"/>
                  </a:lnTo>
                  <a:lnTo>
                    <a:pt x="1330" y="923"/>
                  </a:lnTo>
                  <a:lnTo>
                    <a:pt x="1319" y="934"/>
                  </a:lnTo>
                  <a:lnTo>
                    <a:pt x="1309" y="946"/>
                  </a:lnTo>
                  <a:lnTo>
                    <a:pt x="1300" y="959"/>
                  </a:lnTo>
                  <a:lnTo>
                    <a:pt x="1293" y="971"/>
                  </a:lnTo>
                  <a:lnTo>
                    <a:pt x="1287" y="981"/>
                  </a:lnTo>
                  <a:lnTo>
                    <a:pt x="1282" y="993"/>
                  </a:lnTo>
                  <a:lnTo>
                    <a:pt x="1279" y="1004"/>
                  </a:lnTo>
                  <a:lnTo>
                    <a:pt x="1277" y="1015"/>
                  </a:lnTo>
                  <a:lnTo>
                    <a:pt x="1274" y="1025"/>
                  </a:lnTo>
                  <a:lnTo>
                    <a:pt x="1273" y="1035"/>
                  </a:lnTo>
                  <a:lnTo>
                    <a:pt x="1273" y="1045"/>
                  </a:lnTo>
                  <a:lnTo>
                    <a:pt x="1273" y="1055"/>
                  </a:lnTo>
                  <a:lnTo>
                    <a:pt x="1260" y="1035"/>
                  </a:lnTo>
                  <a:lnTo>
                    <a:pt x="1246" y="1016"/>
                  </a:lnTo>
                  <a:lnTo>
                    <a:pt x="1230" y="1000"/>
                  </a:lnTo>
                  <a:lnTo>
                    <a:pt x="1212" y="985"/>
                  </a:lnTo>
                  <a:lnTo>
                    <a:pt x="1194" y="971"/>
                  </a:lnTo>
                  <a:lnTo>
                    <a:pt x="1173" y="958"/>
                  </a:lnTo>
                  <a:lnTo>
                    <a:pt x="1152" y="945"/>
                  </a:lnTo>
                  <a:lnTo>
                    <a:pt x="1130" y="934"/>
                  </a:lnTo>
                  <a:lnTo>
                    <a:pt x="1107" y="925"/>
                  </a:lnTo>
                  <a:lnTo>
                    <a:pt x="1084" y="916"/>
                  </a:lnTo>
                  <a:lnTo>
                    <a:pt x="1060" y="907"/>
                  </a:lnTo>
                  <a:lnTo>
                    <a:pt x="1037" y="899"/>
                  </a:lnTo>
                  <a:lnTo>
                    <a:pt x="989" y="885"/>
                  </a:lnTo>
                  <a:lnTo>
                    <a:pt x="941" y="872"/>
                  </a:lnTo>
                  <a:lnTo>
                    <a:pt x="920" y="867"/>
                  </a:lnTo>
                  <a:lnTo>
                    <a:pt x="903" y="858"/>
                  </a:lnTo>
                  <a:lnTo>
                    <a:pt x="886" y="850"/>
                  </a:lnTo>
                  <a:lnTo>
                    <a:pt x="875" y="841"/>
                  </a:lnTo>
                  <a:lnTo>
                    <a:pt x="863" y="830"/>
                  </a:lnTo>
                  <a:lnTo>
                    <a:pt x="855" y="820"/>
                  </a:lnTo>
                  <a:lnTo>
                    <a:pt x="848" y="807"/>
                  </a:lnTo>
                  <a:lnTo>
                    <a:pt x="841" y="794"/>
                  </a:lnTo>
                  <a:lnTo>
                    <a:pt x="830" y="767"/>
                  </a:lnTo>
                  <a:lnTo>
                    <a:pt x="820" y="737"/>
                  </a:lnTo>
                  <a:lnTo>
                    <a:pt x="814" y="722"/>
                  </a:lnTo>
                  <a:lnTo>
                    <a:pt x="806" y="705"/>
                  </a:lnTo>
                  <a:lnTo>
                    <a:pt x="798" y="688"/>
                  </a:lnTo>
                  <a:lnTo>
                    <a:pt x="786" y="672"/>
                  </a:lnTo>
                  <a:lnTo>
                    <a:pt x="753" y="659"/>
                  </a:lnTo>
                  <a:lnTo>
                    <a:pt x="722" y="646"/>
                  </a:lnTo>
                  <a:lnTo>
                    <a:pt x="692" y="632"/>
                  </a:lnTo>
                  <a:lnTo>
                    <a:pt x="666" y="617"/>
                  </a:lnTo>
                  <a:lnTo>
                    <a:pt x="640" y="601"/>
                  </a:lnTo>
                  <a:lnTo>
                    <a:pt x="618" y="586"/>
                  </a:lnTo>
                  <a:lnTo>
                    <a:pt x="597" y="571"/>
                  </a:lnTo>
                  <a:lnTo>
                    <a:pt x="579" y="556"/>
                  </a:lnTo>
                  <a:lnTo>
                    <a:pt x="549" y="529"/>
                  </a:lnTo>
                  <a:lnTo>
                    <a:pt x="527" y="507"/>
                  </a:lnTo>
                  <a:lnTo>
                    <a:pt x="514" y="493"/>
                  </a:lnTo>
                  <a:lnTo>
                    <a:pt x="510" y="487"/>
                  </a:lnTo>
                  <a:lnTo>
                    <a:pt x="354" y="441"/>
                  </a:lnTo>
                  <a:lnTo>
                    <a:pt x="0" y="112"/>
                  </a:lnTo>
                  <a:lnTo>
                    <a:pt x="15" y="47"/>
                  </a:lnTo>
                  <a:lnTo>
                    <a:pt x="548" y="0"/>
                  </a:lnTo>
                  <a:lnTo>
                    <a:pt x="579" y="55"/>
                  </a:lnTo>
                  <a:lnTo>
                    <a:pt x="927" y="23"/>
                  </a:lnTo>
                  <a:lnTo>
                    <a:pt x="1576" y="23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7" name="Freeform 217"/>
            <p:cNvSpPr>
              <a:spLocks/>
            </p:cNvSpPr>
            <p:nvPr/>
          </p:nvSpPr>
          <p:spPr bwMode="auto">
            <a:xfrm>
              <a:off x="3763" y="1375"/>
              <a:ext cx="532" cy="177"/>
            </a:xfrm>
            <a:custGeom>
              <a:avLst/>
              <a:gdLst/>
              <a:ahLst/>
              <a:cxnLst>
                <a:cxn ang="0">
                  <a:pos x="1089" y="643"/>
                </a:cxn>
                <a:cxn ang="0">
                  <a:pos x="2117" y="882"/>
                </a:cxn>
                <a:cxn ang="0">
                  <a:pos x="2312" y="822"/>
                </a:cxn>
                <a:cxn ang="0">
                  <a:pos x="2301" y="733"/>
                </a:cxn>
                <a:cxn ang="0">
                  <a:pos x="2305" y="676"/>
                </a:cxn>
                <a:cxn ang="0">
                  <a:pos x="2319" y="637"/>
                </a:cxn>
                <a:cxn ang="0">
                  <a:pos x="2333" y="621"/>
                </a:cxn>
                <a:cxn ang="0">
                  <a:pos x="2371" y="586"/>
                </a:cxn>
                <a:cxn ang="0">
                  <a:pos x="2453" y="507"/>
                </a:cxn>
                <a:cxn ang="0">
                  <a:pos x="2515" y="463"/>
                </a:cxn>
                <a:cxn ang="0">
                  <a:pos x="2563" y="438"/>
                </a:cxn>
                <a:cxn ang="0">
                  <a:pos x="2601" y="426"/>
                </a:cxn>
                <a:cxn ang="0">
                  <a:pos x="2643" y="419"/>
                </a:cxn>
                <a:cxn ang="0">
                  <a:pos x="2648" y="370"/>
                </a:cxn>
                <a:cxn ang="0">
                  <a:pos x="2664" y="276"/>
                </a:cxn>
                <a:cxn ang="0">
                  <a:pos x="2664" y="222"/>
                </a:cxn>
                <a:cxn ang="0">
                  <a:pos x="2656" y="191"/>
                </a:cxn>
                <a:cxn ang="0">
                  <a:pos x="2645" y="172"/>
                </a:cxn>
                <a:cxn ang="0">
                  <a:pos x="2626" y="157"/>
                </a:cxn>
                <a:cxn ang="0">
                  <a:pos x="2539" y="116"/>
                </a:cxn>
                <a:cxn ang="0">
                  <a:pos x="2482" y="86"/>
                </a:cxn>
                <a:cxn ang="0">
                  <a:pos x="2439" y="52"/>
                </a:cxn>
                <a:cxn ang="0">
                  <a:pos x="2396" y="0"/>
                </a:cxn>
                <a:cxn ang="0">
                  <a:pos x="613" y="252"/>
                </a:cxn>
                <a:cxn ang="0">
                  <a:pos x="605" y="290"/>
                </a:cxn>
                <a:cxn ang="0">
                  <a:pos x="598" y="333"/>
                </a:cxn>
                <a:cxn ang="0">
                  <a:pos x="582" y="359"/>
                </a:cxn>
                <a:cxn ang="0">
                  <a:pos x="563" y="370"/>
                </a:cxn>
                <a:cxn ang="0">
                  <a:pos x="538" y="374"/>
                </a:cxn>
                <a:cxn ang="0">
                  <a:pos x="507" y="385"/>
                </a:cxn>
                <a:cxn ang="0">
                  <a:pos x="480" y="401"/>
                </a:cxn>
                <a:cxn ang="0">
                  <a:pos x="440" y="438"/>
                </a:cxn>
                <a:cxn ang="0">
                  <a:pos x="394" y="491"/>
                </a:cxn>
                <a:cxn ang="0">
                  <a:pos x="341" y="539"/>
                </a:cxn>
                <a:cxn ang="0">
                  <a:pos x="311" y="556"/>
                </a:cxn>
                <a:cxn ang="0">
                  <a:pos x="274" y="569"/>
                </a:cxn>
                <a:cxn ang="0">
                  <a:pos x="236" y="575"/>
                </a:cxn>
                <a:cxn ang="0">
                  <a:pos x="201" y="583"/>
                </a:cxn>
                <a:cxn ang="0">
                  <a:pos x="132" y="613"/>
                </a:cxn>
                <a:cxn ang="0">
                  <a:pos x="72" y="653"/>
                </a:cxn>
                <a:cxn ang="0">
                  <a:pos x="28" y="697"/>
                </a:cxn>
                <a:cxn ang="0">
                  <a:pos x="7" y="731"/>
                </a:cxn>
                <a:cxn ang="0">
                  <a:pos x="7" y="741"/>
                </a:cxn>
                <a:cxn ang="0">
                  <a:pos x="15" y="754"/>
                </a:cxn>
                <a:cxn ang="0">
                  <a:pos x="20" y="775"/>
                </a:cxn>
                <a:cxn ang="0">
                  <a:pos x="10" y="803"/>
                </a:cxn>
                <a:cxn ang="0">
                  <a:pos x="541" y="755"/>
                </a:cxn>
              </a:cxnLst>
              <a:rect l="0" t="0" r="r" b="b"/>
              <a:pathLst>
                <a:path w="2666" h="882">
                  <a:moveTo>
                    <a:pt x="541" y="755"/>
                  </a:moveTo>
                  <a:lnTo>
                    <a:pt x="556" y="690"/>
                  </a:lnTo>
                  <a:lnTo>
                    <a:pt x="1089" y="643"/>
                  </a:lnTo>
                  <a:lnTo>
                    <a:pt x="1120" y="698"/>
                  </a:lnTo>
                  <a:lnTo>
                    <a:pt x="1468" y="666"/>
                  </a:lnTo>
                  <a:lnTo>
                    <a:pt x="2117" y="882"/>
                  </a:lnTo>
                  <a:lnTo>
                    <a:pt x="2317" y="851"/>
                  </a:lnTo>
                  <a:lnTo>
                    <a:pt x="2316" y="843"/>
                  </a:lnTo>
                  <a:lnTo>
                    <a:pt x="2312" y="822"/>
                  </a:lnTo>
                  <a:lnTo>
                    <a:pt x="2307" y="790"/>
                  </a:lnTo>
                  <a:lnTo>
                    <a:pt x="2302" y="753"/>
                  </a:lnTo>
                  <a:lnTo>
                    <a:pt x="2301" y="733"/>
                  </a:lnTo>
                  <a:lnTo>
                    <a:pt x="2301" y="713"/>
                  </a:lnTo>
                  <a:lnTo>
                    <a:pt x="2302" y="694"/>
                  </a:lnTo>
                  <a:lnTo>
                    <a:pt x="2305" y="676"/>
                  </a:lnTo>
                  <a:lnTo>
                    <a:pt x="2308" y="658"/>
                  </a:lnTo>
                  <a:lnTo>
                    <a:pt x="2314" y="643"/>
                  </a:lnTo>
                  <a:lnTo>
                    <a:pt x="2319" y="637"/>
                  </a:lnTo>
                  <a:lnTo>
                    <a:pt x="2322" y="630"/>
                  </a:lnTo>
                  <a:lnTo>
                    <a:pt x="2327" y="625"/>
                  </a:lnTo>
                  <a:lnTo>
                    <a:pt x="2333" y="621"/>
                  </a:lnTo>
                  <a:lnTo>
                    <a:pt x="2344" y="610"/>
                  </a:lnTo>
                  <a:lnTo>
                    <a:pt x="2357" y="599"/>
                  </a:lnTo>
                  <a:lnTo>
                    <a:pt x="2371" y="586"/>
                  </a:lnTo>
                  <a:lnTo>
                    <a:pt x="2386" y="572"/>
                  </a:lnTo>
                  <a:lnTo>
                    <a:pt x="2418" y="540"/>
                  </a:lnTo>
                  <a:lnTo>
                    <a:pt x="2453" y="507"/>
                  </a:lnTo>
                  <a:lnTo>
                    <a:pt x="2473" y="492"/>
                  </a:lnTo>
                  <a:lnTo>
                    <a:pt x="2494" y="477"/>
                  </a:lnTo>
                  <a:lnTo>
                    <a:pt x="2515" y="463"/>
                  </a:lnTo>
                  <a:lnTo>
                    <a:pt x="2538" y="450"/>
                  </a:lnTo>
                  <a:lnTo>
                    <a:pt x="2550" y="444"/>
                  </a:lnTo>
                  <a:lnTo>
                    <a:pt x="2563" y="438"/>
                  </a:lnTo>
                  <a:lnTo>
                    <a:pt x="2576" y="434"/>
                  </a:lnTo>
                  <a:lnTo>
                    <a:pt x="2588" y="429"/>
                  </a:lnTo>
                  <a:lnTo>
                    <a:pt x="2601" y="426"/>
                  </a:lnTo>
                  <a:lnTo>
                    <a:pt x="2615" y="422"/>
                  </a:lnTo>
                  <a:lnTo>
                    <a:pt x="2629" y="420"/>
                  </a:lnTo>
                  <a:lnTo>
                    <a:pt x="2643" y="419"/>
                  </a:lnTo>
                  <a:lnTo>
                    <a:pt x="2645" y="403"/>
                  </a:lnTo>
                  <a:lnTo>
                    <a:pt x="2646" y="387"/>
                  </a:lnTo>
                  <a:lnTo>
                    <a:pt x="2648" y="370"/>
                  </a:lnTo>
                  <a:lnTo>
                    <a:pt x="2652" y="351"/>
                  </a:lnTo>
                  <a:lnTo>
                    <a:pt x="2659" y="314"/>
                  </a:lnTo>
                  <a:lnTo>
                    <a:pt x="2664" y="276"/>
                  </a:lnTo>
                  <a:lnTo>
                    <a:pt x="2666" y="257"/>
                  </a:lnTo>
                  <a:lnTo>
                    <a:pt x="2666" y="239"/>
                  </a:lnTo>
                  <a:lnTo>
                    <a:pt x="2664" y="222"/>
                  </a:lnTo>
                  <a:lnTo>
                    <a:pt x="2662" y="206"/>
                  </a:lnTo>
                  <a:lnTo>
                    <a:pt x="2660" y="198"/>
                  </a:lnTo>
                  <a:lnTo>
                    <a:pt x="2656" y="191"/>
                  </a:lnTo>
                  <a:lnTo>
                    <a:pt x="2653" y="184"/>
                  </a:lnTo>
                  <a:lnTo>
                    <a:pt x="2649" y="178"/>
                  </a:lnTo>
                  <a:lnTo>
                    <a:pt x="2645" y="172"/>
                  </a:lnTo>
                  <a:lnTo>
                    <a:pt x="2639" y="166"/>
                  </a:lnTo>
                  <a:lnTo>
                    <a:pt x="2633" y="160"/>
                  </a:lnTo>
                  <a:lnTo>
                    <a:pt x="2626" y="157"/>
                  </a:lnTo>
                  <a:lnTo>
                    <a:pt x="2597" y="141"/>
                  </a:lnTo>
                  <a:lnTo>
                    <a:pt x="2569" y="128"/>
                  </a:lnTo>
                  <a:lnTo>
                    <a:pt x="2539" y="116"/>
                  </a:lnTo>
                  <a:lnTo>
                    <a:pt x="2511" y="102"/>
                  </a:lnTo>
                  <a:lnTo>
                    <a:pt x="2496" y="95"/>
                  </a:lnTo>
                  <a:lnTo>
                    <a:pt x="2482" y="86"/>
                  </a:lnTo>
                  <a:lnTo>
                    <a:pt x="2468" y="76"/>
                  </a:lnTo>
                  <a:lnTo>
                    <a:pt x="2454" y="65"/>
                  </a:lnTo>
                  <a:lnTo>
                    <a:pt x="2439" y="52"/>
                  </a:lnTo>
                  <a:lnTo>
                    <a:pt x="2425" y="37"/>
                  </a:lnTo>
                  <a:lnTo>
                    <a:pt x="2411" y="20"/>
                  </a:lnTo>
                  <a:lnTo>
                    <a:pt x="2396" y="0"/>
                  </a:lnTo>
                  <a:lnTo>
                    <a:pt x="625" y="240"/>
                  </a:lnTo>
                  <a:lnTo>
                    <a:pt x="618" y="246"/>
                  </a:lnTo>
                  <a:lnTo>
                    <a:pt x="613" y="252"/>
                  </a:lnTo>
                  <a:lnTo>
                    <a:pt x="611" y="260"/>
                  </a:lnTo>
                  <a:lnTo>
                    <a:pt x="607" y="269"/>
                  </a:lnTo>
                  <a:lnTo>
                    <a:pt x="605" y="290"/>
                  </a:lnTo>
                  <a:lnTo>
                    <a:pt x="603" y="311"/>
                  </a:lnTo>
                  <a:lnTo>
                    <a:pt x="600" y="323"/>
                  </a:lnTo>
                  <a:lnTo>
                    <a:pt x="598" y="333"/>
                  </a:lnTo>
                  <a:lnTo>
                    <a:pt x="593" y="343"/>
                  </a:lnTo>
                  <a:lnTo>
                    <a:pt x="589" y="351"/>
                  </a:lnTo>
                  <a:lnTo>
                    <a:pt x="582" y="359"/>
                  </a:lnTo>
                  <a:lnTo>
                    <a:pt x="573" y="365"/>
                  </a:lnTo>
                  <a:lnTo>
                    <a:pt x="569" y="367"/>
                  </a:lnTo>
                  <a:lnTo>
                    <a:pt x="563" y="370"/>
                  </a:lnTo>
                  <a:lnTo>
                    <a:pt x="557" y="372"/>
                  </a:lnTo>
                  <a:lnTo>
                    <a:pt x="550" y="372"/>
                  </a:lnTo>
                  <a:lnTo>
                    <a:pt x="538" y="374"/>
                  </a:lnTo>
                  <a:lnTo>
                    <a:pt x="528" y="377"/>
                  </a:lnTo>
                  <a:lnTo>
                    <a:pt x="517" y="380"/>
                  </a:lnTo>
                  <a:lnTo>
                    <a:pt x="507" y="385"/>
                  </a:lnTo>
                  <a:lnTo>
                    <a:pt x="498" y="389"/>
                  </a:lnTo>
                  <a:lnTo>
                    <a:pt x="488" y="395"/>
                  </a:lnTo>
                  <a:lnTo>
                    <a:pt x="480" y="401"/>
                  </a:lnTo>
                  <a:lnTo>
                    <a:pt x="472" y="408"/>
                  </a:lnTo>
                  <a:lnTo>
                    <a:pt x="455" y="423"/>
                  </a:lnTo>
                  <a:lnTo>
                    <a:pt x="440" y="438"/>
                  </a:lnTo>
                  <a:lnTo>
                    <a:pt x="424" y="456"/>
                  </a:lnTo>
                  <a:lnTo>
                    <a:pt x="409" y="474"/>
                  </a:lnTo>
                  <a:lnTo>
                    <a:pt x="394" y="491"/>
                  </a:lnTo>
                  <a:lnTo>
                    <a:pt x="377" y="507"/>
                  </a:lnTo>
                  <a:lnTo>
                    <a:pt x="360" y="524"/>
                  </a:lnTo>
                  <a:lnTo>
                    <a:pt x="341" y="539"/>
                  </a:lnTo>
                  <a:lnTo>
                    <a:pt x="332" y="545"/>
                  </a:lnTo>
                  <a:lnTo>
                    <a:pt x="321" y="552"/>
                  </a:lnTo>
                  <a:lnTo>
                    <a:pt x="311" y="556"/>
                  </a:lnTo>
                  <a:lnTo>
                    <a:pt x="299" y="562"/>
                  </a:lnTo>
                  <a:lnTo>
                    <a:pt x="287" y="566"/>
                  </a:lnTo>
                  <a:lnTo>
                    <a:pt x="274" y="569"/>
                  </a:lnTo>
                  <a:lnTo>
                    <a:pt x="262" y="573"/>
                  </a:lnTo>
                  <a:lnTo>
                    <a:pt x="248" y="574"/>
                  </a:lnTo>
                  <a:lnTo>
                    <a:pt x="236" y="575"/>
                  </a:lnTo>
                  <a:lnTo>
                    <a:pt x="224" y="577"/>
                  </a:lnTo>
                  <a:lnTo>
                    <a:pt x="213" y="580"/>
                  </a:lnTo>
                  <a:lnTo>
                    <a:pt x="201" y="583"/>
                  </a:lnTo>
                  <a:lnTo>
                    <a:pt x="177" y="592"/>
                  </a:lnTo>
                  <a:lnTo>
                    <a:pt x="154" y="601"/>
                  </a:lnTo>
                  <a:lnTo>
                    <a:pt x="132" y="613"/>
                  </a:lnTo>
                  <a:lnTo>
                    <a:pt x="111" y="625"/>
                  </a:lnTo>
                  <a:lnTo>
                    <a:pt x="91" y="639"/>
                  </a:lnTo>
                  <a:lnTo>
                    <a:pt x="72" y="653"/>
                  </a:lnTo>
                  <a:lnTo>
                    <a:pt x="56" y="669"/>
                  </a:lnTo>
                  <a:lnTo>
                    <a:pt x="41" y="683"/>
                  </a:lnTo>
                  <a:lnTo>
                    <a:pt x="28" y="697"/>
                  </a:lnTo>
                  <a:lnTo>
                    <a:pt x="19" y="709"/>
                  </a:lnTo>
                  <a:lnTo>
                    <a:pt x="12" y="720"/>
                  </a:lnTo>
                  <a:lnTo>
                    <a:pt x="7" y="731"/>
                  </a:lnTo>
                  <a:lnTo>
                    <a:pt x="6" y="735"/>
                  </a:lnTo>
                  <a:lnTo>
                    <a:pt x="6" y="739"/>
                  </a:lnTo>
                  <a:lnTo>
                    <a:pt x="7" y="741"/>
                  </a:lnTo>
                  <a:lnTo>
                    <a:pt x="8" y="745"/>
                  </a:lnTo>
                  <a:lnTo>
                    <a:pt x="12" y="748"/>
                  </a:lnTo>
                  <a:lnTo>
                    <a:pt x="15" y="754"/>
                  </a:lnTo>
                  <a:lnTo>
                    <a:pt x="17" y="759"/>
                  </a:lnTo>
                  <a:lnTo>
                    <a:pt x="19" y="763"/>
                  </a:lnTo>
                  <a:lnTo>
                    <a:pt x="20" y="775"/>
                  </a:lnTo>
                  <a:lnTo>
                    <a:pt x="17" y="785"/>
                  </a:lnTo>
                  <a:lnTo>
                    <a:pt x="15" y="795"/>
                  </a:lnTo>
                  <a:lnTo>
                    <a:pt x="10" y="803"/>
                  </a:lnTo>
                  <a:lnTo>
                    <a:pt x="5" y="810"/>
                  </a:lnTo>
                  <a:lnTo>
                    <a:pt x="0" y="813"/>
                  </a:lnTo>
                  <a:lnTo>
                    <a:pt x="541" y="75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8" name="Freeform 218"/>
            <p:cNvSpPr>
              <a:spLocks/>
            </p:cNvSpPr>
            <p:nvPr/>
          </p:nvSpPr>
          <p:spPr bwMode="auto">
            <a:xfrm>
              <a:off x="3369" y="1421"/>
              <a:ext cx="517" cy="159"/>
            </a:xfrm>
            <a:custGeom>
              <a:avLst/>
              <a:gdLst/>
              <a:ahLst/>
              <a:cxnLst>
                <a:cxn ang="0">
                  <a:pos x="613" y="265"/>
                </a:cxn>
                <a:cxn ang="0">
                  <a:pos x="78" y="366"/>
                </a:cxn>
                <a:cxn ang="0">
                  <a:pos x="75" y="388"/>
                </a:cxn>
                <a:cxn ang="0">
                  <a:pos x="74" y="408"/>
                </a:cxn>
                <a:cxn ang="0">
                  <a:pos x="74" y="443"/>
                </a:cxn>
                <a:cxn ang="0">
                  <a:pos x="70" y="460"/>
                </a:cxn>
                <a:cxn ang="0">
                  <a:pos x="63" y="478"/>
                </a:cxn>
                <a:cxn ang="0">
                  <a:pos x="52" y="498"/>
                </a:cxn>
                <a:cxn ang="0">
                  <a:pos x="32" y="519"/>
                </a:cxn>
                <a:cxn ang="0">
                  <a:pos x="36" y="551"/>
                </a:cxn>
                <a:cxn ang="0">
                  <a:pos x="39" y="585"/>
                </a:cxn>
                <a:cxn ang="0">
                  <a:pos x="37" y="619"/>
                </a:cxn>
                <a:cxn ang="0">
                  <a:pos x="33" y="654"/>
                </a:cxn>
                <a:cxn ang="0">
                  <a:pos x="20" y="724"/>
                </a:cxn>
                <a:cxn ang="0">
                  <a:pos x="0" y="792"/>
                </a:cxn>
                <a:cxn ang="0">
                  <a:pos x="712" y="717"/>
                </a:cxn>
                <a:cxn ang="0">
                  <a:pos x="1967" y="576"/>
                </a:cxn>
                <a:cxn ang="0">
                  <a:pos x="1981" y="545"/>
                </a:cxn>
                <a:cxn ang="0">
                  <a:pos x="1984" y="536"/>
                </a:cxn>
                <a:cxn ang="0">
                  <a:pos x="1985" y="526"/>
                </a:cxn>
                <a:cxn ang="0">
                  <a:pos x="1981" y="515"/>
                </a:cxn>
                <a:cxn ang="0">
                  <a:pos x="1973" y="505"/>
                </a:cxn>
                <a:cxn ang="0">
                  <a:pos x="1971" y="499"/>
                </a:cxn>
                <a:cxn ang="0">
                  <a:pos x="1972" y="491"/>
                </a:cxn>
                <a:cxn ang="0">
                  <a:pos x="1984" y="469"/>
                </a:cxn>
                <a:cxn ang="0">
                  <a:pos x="2006" y="443"/>
                </a:cxn>
                <a:cxn ang="0">
                  <a:pos x="2037" y="413"/>
                </a:cxn>
                <a:cxn ang="0">
                  <a:pos x="2076" y="385"/>
                </a:cxn>
                <a:cxn ang="0">
                  <a:pos x="2119" y="361"/>
                </a:cxn>
                <a:cxn ang="0">
                  <a:pos x="2166" y="343"/>
                </a:cxn>
                <a:cxn ang="0">
                  <a:pos x="2189" y="337"/>
                </a:cxn>
                <a:cxn ang="0">
                  <a:pos x="2213" y="334"/>
                </a:cxn>
                <a:cxn ang="0">
                  <a:pos x="2239" y="329"/>
                </a:cxn>
                <a:cxn ang="0">
                  <a:pos x="2264" y="322"/>
                </a:cxn>
                <a:cxn ang="0">
                  <a:pos x="2286" y="312"/>
                </a:cxn>
                <a:cxn ang="0">
                  <a:pos x="2306" y="299"/>
                </a:cxn>
                <a:cxn ang="0">
                  <a:pos x="2342" y="267"/>
                </a:cxn>
                <a:cxn ang="0">
                  <a:pos x="2374" y="234"/>
                </a:cxn>
                <a:cxn ang="0">
                  <a:pos x="2405" y="198"/>
                </a:cxn>
                <a:cxn ang="0">
                  <a:pos x="2437" y="168"/>
                </a:cxn>
                <a:cxn ang="0">
                  <a:pos x="2453" y="155"/>
                </a:cxn>
                <a:cxn ang="0">
                  <a:pos x="2472" y="145"/>
                </a:cxn>
                <a:cxn ang="0">
                  <a:pos x="2493" y="137"/>
                </a:cxn>
                <a:cxn ang="0">
                  <a:pos x="2515" y="132"/>
                </a:cxn>
                <a:cxn ang="0">
                  <a:pos x="2528" y="130"/>
                </a:cxn>
                <a:cxn ang="0">
                  <a:pos x="2538" y="125"/>
                </a:cxn>
                <a:cxn ang="0">
                  <a:pos x="2554" y="111"/>
                </a:cxn>
                <a:cxn ang="0">
                  <a:pos x="2563" y="93"/>
                </a:cxn>
                <a:cxn ang="0">
                  <a:pos x="2568" y="71"/>
                </a:cxn>
                <a:cxn ang="0">
                  <a:pos x="2572" y="29"/>
                </a:cxn>
                <a:cxn ang="0">
                  <a:pos x="2578" y="12"/>
                </a:cxn>
                <a:cxn ang="0">
                  <a:pos x="2590" y="0"/>
                </a:cxn>
              </a:cxnLst>
              <a:rect l="0" t="0" r="r" b="b"/>
              <a:pathLst>
                <a:path w="2590" h="792">
                  <a:moveTo>
                    <a:pt x="2590" y="0"/>
                  </a:moveTo>
                  <a:lnTo>
                    <a:pt x="613" y="265"/>
                  </a:lnTo>
                  <a:lnTo>
                    <a:pt x="596" y="311"/>
                  </a:lnTo>
                  <a:lnTo>
                    <a:pt x="78" y="366"/>
                  </a:lnTo>
                  <a:lnTo>
                    <a:pt x="76" y="377"/>
                  </a:lnTo>
                  <a:lnTo>
                    <a:pt x="75" y="388"/>
                  </a:lnTo>
                  <a:lnTo>
                    <a:pt x="74" y="398"/>
                  </a:lnTo>
                  <a:lnTo>
                    <a:pt x="74" y="408"/>
                  </a:lnTo>
                  <a:lnTo>
                    <a:pt x="74" y="426"/>
                  </a:lnTo>
                  <a:lnTo>
                    <a:pt x="74" y="443"/>
                  </a:lnTo>
                  <a:lnTo>
                    <a:pt x="73" y="452"/>
                  </a:lnTo>
                  <a:lnTo>
                    <a:pt x="70" y="460"/>
                  </a:lnTo>
                  <a:lnTo>
                    <a:pt x="68" y="469"/>
                  </a:lnTo>
                  <a:lnTo>
                    <a:pt x="63" y="478"/>
                  </a:lnTo>
                  <a:lnTo>
                    <a:pt x="59" y="487"/>
                  </a:lnTo>
                  <a:lnTo>
                    <a:pt x="52" y="498"/>
                  </a:lnTo>
                  <a:lnTo>
                    <a:pt x="42" y="508"/>
                  </a:lnTo>
                  <a:lnTo>
                    <a:pt x="32" y="519"/>
                  </a:lnTo>
                  <a:lnTo>
                    <a:pt x="35" y="535"/>
                  </a:lnTo>
                  <a:lnTo>
                    <a:pt x="36" y="551"/>
                  </a:lnTo>
                  <a:lnTo>
                    <a:pt x="37" y="568"/>
                  </a:lnTo>
                  <a:lnTo>
                    <a:pt x="39" y="585"/>
                  </a:lnTo>
                  <a:lnTo>
                    <a:pt x="37" y="603"/>
                  </a:lnTo>
                  <a:lnTo>
                    <a:pt x="37" y="619"/>
                  </a:lnTo>
                  <a:lnTo>
                    <a:pt x="35" y="637"/>
                  </a:lnTo>
                  <a:lnTo>
                    <a:pt x="33" y="654"/>
                  </a:lnTo>
                  <a:lnTo>
                    <a:pt x="27" y="689"/>
                  </a:lnTo>
                  <a:lnTo>
                    <a:pt x="20" y="724"/>
                  </a:lnTo>
                  <a:lnTo>
                    <a:pt x="11" y="758"/>
                  </a:lnTo>
                  <a:lnTo>
                    <a:pt x="0" y="792"/>
                  </a:lnTo>
                  <a:lnTo>
                    <a:pt x="709" y="717"/>
                  </a:lnTo>
                  <a:lnTo>
                    <a:pt x="712" y="717"/>
                  </a:lnTo>
                  <a:lnTo>
                    <a:pt x="1466" y="631"/>
                  </a:lnTo>
                  <a:lnTo>
                    <a:pt x="1967" y="576"/>
                  </a:lnTo>
                  <a:lnTo>
                    <a:pt x="1972" y="563"/>
                  </a:lnTo>
                  <a:lnTo>
                    <a:pt x="1981" y="545"/>
                  </a:lnTo>
                  <a:lnTo>
                    <a:pt x="1982" y="541"/>
                  </a:lnTo>
                  <a:lnTo>
                    <a:pt x="1984" y="536"/>
                  </a:lnTo>
                  <a:lnTo>
                    <a:pt x="1985" y="530"/>
                  </a:lnTo>
                  <a:lnTo>
                    <a:pt x="1985" y="526"/>
                  </a:lnTo>
                  <a:lnTo>
                    <a:pt x="1984" y="520"/>
                  </a:lnTo>
                  <a:lnTo>
                    <a:pt x="1981" y="515"/>
                  </a:lnTo>
                  <a:lnTo>
                    <a:pt x="1978" y="509"/>
                  </a:lnTo>
                  <a:lnTo>
                    <a:pt x="1973" y="505"/>
                  </a:lnTo>
                  <a:lnTo>
                    <a:pt x="1972" y="501"/>
                  </a:lnTo>
                  <a:lnTo>
                    <a:pt x="1971" y="499"/>
                  </a:lnTo>
                  <a:lnTo>
                    <a:pt x="1971" y="495"/>
                  </a:lnTo>
                  <a:lnTo>
                    <a:pt x="1972" y="491"/>
                  </a:lnTo>
                  <a:lnTo>
                    <a:pt x="1977" y="480"/>
                  </a:lnTo>
                  <a:lnTo>
                    <a:pt x="1984" y="469"/>
                  </a:lnTo>
                  <a:lnTo>
                    <a:pt x="1993" y="457"/>
                  </a:lnTo>
                  <a:lnTo>
                    <a:pt x="2006" y="443"/>
                  </a:lnTo>
                  <a:lnTo>
                    <a:pt x="2021" y="429"/>
                  </a:lnTo>
                  <a:lnTo>
                    <a:pt x="2037" y="413"/>
                  </a:lnTo>
                  <a:lnTo>
                    <a:pt x="2056" y="399"/>
                  </a:lnTo>
                  <a:lnTo>
                    <a:pt x="2076" y="385"/>
                  </a:lnTo>
                  <a:lnTo>
                    <a:pt x="2097" y="373"/>
                  </a:lnTo>
                  <a:lnTo>
                    <a:pt x="2119" y="361"/>
                  </a:lnTo>
                  <a:lnTo>
                    <a:pt x="2142" y="352"/>
                  </a:lnTo>
                  <a:lnTo>
                    <a:pt x="2166" y="343"/>
                  </a:lnTo>
                  <a:lnTo>
                    <a:pt x="2178" y="340"/>
                  </a:lnTo>
                  <a:lnTo>
                    <a:pt x="2189" y="337"/>
                  </a:lnTo>
                  <a:lnTo>
                    <a:pt x="2201" y="335"/>
                  </a:lnTo>
                  <a:lnTo>
                    <a:pt x="2213" y="334"/>
                  </a:lnTo>
                  <a:lnTo>
                    <a:pt x="2227" y="333"/>
                  </a:lnTo>
                  <a:lnTo>
                    <a:pt x="2239" y="329"/>
                  </a:lnTo>
                  <a:lnTo>
                    <a:pt x="2252" y="326"/>
                  </a:lnTo>
                  <a:lnTo>
                    <a:pt x="2264" y="322"/>
                  </a:lnTo>
                  <a:lnTo>
                    <a:pt x="2276" y="316"/>
                  </a:lnTo>
                  <a:lnTo>
                    <a:pt x="2286" y="312"/>
                  </a:lnTo>
                  <a:lnTo>
                    <a:pt x="2297" y="305"/>
                  </a:lnTo>
                  <a:lnTo>
                    <a:pt x="2306" y="299"/>
                  </a:lnTo>
                  <a:lnTo>
                    <a:pt x="2325" y="284"/>
                  </a:lnTo>
                  <a:lnTo>
                    <a:pt x="2342" y="267"/>
                  </a:lnTo>
                  <a:lnTo>
                    <a:pt x="2359" y="251"/>
                  </a:lnTo>
                  <a:lnTo>
                    <a:pt x="2374" y="234"/>
                  </a:lnTo>
                  <a:lnTo>
                    <a:pt x="2389" y="216"/>
                  </a:lnTo>
                  <a:lnTo>
                    <a:pt x="2405" y="198"/>
                  </a:lnTo>
                  <a:lnTo>
                    <a:pt x="2420" y="183"/>
                  </a:lnTo>
                  <a:lnTo>
                    <a:pt x="2437" y="168"/>
                  </a:lnTo>
                  <a:lnTo>
                    <a:pt x="2445" y="161"/>
                  </a:lnTo>
                  <a:lnTo>
                    <a:pt x="2453" y="155"/>
                  </a:lnTo>
                  <a:lnTo>
                    <a:pt x="2463" y="149"/>
                  </a:lnTo>
                  <a:lnTo>
                    <a:pt x="2472" y="145"/>
                  </a:lnTo>
                  <a:lnTo>
                    <a:pt x="2482" y="140"/>
                  </a:lnTo>
                  <a:lnTo>
                    <a:pt x="2493" y="137"/>
                  </a:lnTo>
                  <a:lnTo>
                    <a:pt x="2503" y="134"/>
                  </a:lnTo>
                  <a:lnTo>
                    <a:pt x="2515" y="132"/>
                  </a:lnTo>
                  <a:lnTo>
                    <a:pt x="2522" y="132"/>
                  </a:lnTo>
                  <a:lnTo>
                    <a:pt x="2528" y="130"/>
                  </a:lnTo>
                  <a:lnTo>
                    <a:pt x="2534" y="127"/>
                  </a:lnTo>
                  <a:lnTo>
                    <a:pt x="2538" y="125"/>
                  </a:lnTo>
                  <a:lnTo>
                    <a:pt x="2547" y="119"/>
                  </a:lnTo>
                  <a:lnTo>
                    <a:pt x="2554" y="111"/>
                  </a:lnTo>
                  <a:lnTo>
                    <a:pt x="2558" y="103"/>
                  </a:lnTo>
                  <a:lnTo>
                    <a:pt x="2563" y="93"/>
                  </a:lnTo>
                  <a:lnTo>
                    <a:pt x="2565" y="83"/>
                  </a:lnTo>
                  <a:lnTo>
                    <a:pt x="2568" y="71"/>
                  </a:lnTo>
                  <a:lnTo>
                    <a:pt x="2570" y="50"/>
                  </a:lnTo>
                  <a:lnTo>
                    <a:pt x="2572" y="29"/>
                  </a:lnTo>
                  <a:lnTo>
                    <a:pt x="2576" y="20"/>
                  </a:lnTo>
                  <a:lnTo>
                    <a:pt x="2578" y="12"/>
                  </a:lnTo>
                  <a:lnTo>
                    <a:pt x="2583" y="6"/>
                  </a:lnTo>
                  <a:lnTo>
                    <a:pt x="259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59" name="Freeform 219"/>
            <p:cNvSpPr>
              <a:spLocks/>
            </p:cNvSpPr>
            <p:nvPr/>
          </p:nvSpPr>
          <p:spPr bwMode="auto">
            <a:xfrm>
              <a:off x="3384" y="1316"/>
              <a:ext cx="427" cy="179"/>
            </a:xfrm>
            <a:custGeom>
              <a:avLst/>
              <a:gdLst/>
              <a:ahLst/>
              <a:cxnLst>
                <a:cxn ang="0">
                  <a:pos x="0" y="893"/>
                </a:cxn>
                <a:cxn ang="0">
                  <a:pos x="37" y="812"/>
                </a:cxn>
                <a:cxn ang="0">
                  <a:pos x="95" y="751"/>
                </a:cxn>
                <a:cxn ang="0">
                  <a:pos x="153" y="708"/>
                </a:cxn>
                <a:cxn ang="0">
                  <a:pos x="232" y="666"/>
                </a:cxn>
                <a:cxn ang="0">
                  <a:pos x="287" y="609"/>
                </a:cxn>
                <a:cxn ang="0">
                  <a:pos x="331" y="527"/>
                </a:cxn>
                <a:cxn ang="0">
                  <a:pos x="380" y="476"/>
                </a:cxn>
                <a:cxn ang="0">
                  <a:pos x="430" y="444"/>
                </a:cxn>
                <a:cxn ang="0">
                  <a:pos x="496" y="423"/>
                </a:cxn>
                <a:cxn ang="0">
                  <a:pos x="755" y="370"/>
                </a:cxn>
                <a:cxn ang="0">
                  <a:pos x="848" y="340"/>
                </a:cxn>
                <a:cxn ang="0">
                  <a:pos x="938" y="293"/>
                </a:cxn>
                <a:cxn ang="0">
                  <a:pos x="1022" y="228"/>
                </a:cxn>
                <a:cxn ang="0">
                  <a:pos x="1062" y="175"/>
                </a:cxn>
                <a:cxn ang="0">
                  <a:pos x="1070" y="139"/>
                </a:cxn>
                <a:cxn ang="0">
                  <a:pos x="1062" y="104"/>
                </a:cxn>
                <a:cxn ang="0">
                  <a:pos x="1068" y="77"/>
                </a:cxn>
                <a:cxn ang="0">
                  <a:pos x="1105" y="40"/>
                </a:cxn>
                <a:cxn ang="0">
                  <a:pos x="1121" y="30"/>
                </a:cxn>
                <a:cxn ang="0">
                  <a:pos x="1164" y="25"/>
                </a:cxn>
                <a:cxn ang="0">
                  <a:pos x="1184" y="12"/>
                </a:cxn>
                <a:cxn ang="0">
                  <a:pos x="1197" y="2"/>
                </a:cxn>
                <a:cxn ang="0">
                  <a:pos x="1242" y="1"/>
                </a:cxn>
                <a:cxn ang="0">
                  <a:pos x="1320" y="15"/>
                </a:cxn>
                <a:cxn ang="0">
                  <a:pos x="1353" y="18"/>
                </a:cxn>
                <a:cxn ang="0">
                  <a:pos x="1376" y="23"/>
                </a:cxn>
                <a:cxn ang="0">
                  <a:pos x="1435" y="53"/>
                </a:cxn>
                <a:cxn ang="0">
                  <a:pos x="1461" y="49"/>
                </a:cxn>
                <a:cxn ang="0">
                  <a:pos x="1490" y="34"/>
                </a:cxn>
                <a:cxn ang="0">
                  <a:pos x="1576" y="19"/>
                </a:cxn>
                <a:cxn ang="0">
                  <a:pos x="1673" y="19"/>
                </a:cxn>
                <a:cxn ang="0">
                  <a:pos x="1729" y="44"/>
                </a:cxn>
                <a:cxn ang="0">
                  <a:pos x="1778" y="84"/>
                </a:cxn>
                <a:cxn ang="0">
                  <a:pos x="1860" y="125"/>
                </a:cxn>
                <a:cxn ang="0">
                  <a:pos x="1917" y="152"/>
                </a:cxn>
                <a:cxn ang="0">
                  <a:pos x="1918" y="181"/>
                </a:cxn>
                <a:cxn ang="0">
                  <a:pos x="1937" y="213"/>
                </a:cxn>
                <a:cxn ang="0">
                  <a:pos x="1975" y="236"/>
                </a:cxn>
                <a:cxn ang="0">
                  <a:pos x="2029" y="244"/>
                </a:cxn>
                <a:cxn ang="0">
                  <a:pos x="2135" y="291"/>
                </a:cxn>
                <a:cxn ang="0">
                  <a:pos x="2094" y="306"/>
                </a:cxn>
                <a:cxn ang="0">
                  <a:pos x="2050" y="313"/>
                </a:cxn>
                <a:cxn ang="0">
                  <a:pos x="2047" y="334"/>
                </a:cxn>
                <a:cxn ang="0">
                  <a:pos x="2061" y="373"/>
                </a:cxn>
                <a:cxn ang="0">
                  <a:pos x="2061" y="408"/>
                </a:cxn>
                <a:cxn ang="0">
                  <a:pos x="2039" y="465"/>
                </a:cxn>
                <a:cxn ang="0">
                  <a:pos x="1980" y="541"/>
                </a:cxn>
                <a:cxn ang="0">
                  <a:pos x="1908" y="596"/>
                </a:cxn>
              </a:cxnLst>
              <a:rect l="0" t="0" r="r" b="b"/>
              <a:pathLst>
                <a:path w="2135" h="893">
                  <a:moveTo>
                    <a:pt x="1872" y="611"/>
                  </a:moveTo>
                  <a:lnTo>
                    <a:pt x="535" y="792"/>
                  </a:lnTo>
                  <a:lnTo>
                    <a:pt x="518" y="838"/>
                  </a:lnTo>
                  <a:lnTo>
                    <a:pt x="0" y="893"/>
                  </a:lnTo>
                  <a:lnTo>
                    <a:pt x="7" y="870"/>
                  </a:lnTo>
                  <a:lnTo>
                    <a:pt x="16" y="849"/>
                  </a:lnTo>
                  <a:lnTo>
                    <a:pt x="25" y="829"/>
                  </a:lnTo>
                  <a:lnTo>
                    <a:pt x="37" y="812"/>
                  </a:lnTo>
                  <a:lnTo>
                    <a:pt x="49" y="794"/>
                  </a:lnTo>
                  <a:lnTo>
                    <a:pt x="63" y="778"/>
                  </a:lnTo>
                  <a:lnTo>
                    <a:pt x="79" y="764"/>
                  </a:lnTo>
                  <a:lnTo>
                    <a:pt x="95" y="751"/>
                  </a:lnTo>
                  <a:lnTo>
                    <a:pt x="110" y="737"/>
                  </a:lnTo>
                  <a:lnTo>
                    <a:pt x="125" y="725"/>
                  </a:lnTo>
                  <a:lnTo>
                    <a:pt x="139" y="716"/>
                  </a:lnTo>
                  <a:lnTo>
                    <a:pt x="153" y="708"/>
                  </a:lnTo>
                  <a:lnTo>
                    <a:pt x="180" y="695"/>
                  </a:lnTo>
                  <a:lnTo>
                    <a:pt x="206" y="682"/>
                  </a:lnTo>
                  <a:lnTo>
                    <a:pt x="219" y="675"/>
                  </a:lnTo>
                  <a:lnTo>
                    <a:pt x="232" y="666"/>
                  </a:lnTo>
                  <a:lnTo>
                    <a:pt x="246" y="655"/>
                  </a:lnTo>
                  <a:lnTo>
                    <a:pt x="259" y="643"/>
                  </a:lnTo>
                  <a:lnTo>
                    <a:pt x="273" y="627"/>
                  </a:lnTo>
                  <a:lnTo>
                    <a:pt x="287" y="609"/>
                  </a:lnTo>
                  <a:lnTo>
                    <a:pt x="302" y="585"/>
                  </a:lnTo>
                  <a:lnTo>
                    <a:pt x="317" y="558"/>
                  </a:lnTo>
                  <a:lnTo>
                    <a:pt x="326" y="539"/>
                  </a:lnTo>
                  <a:lnTo>
                    <a:pt x="331" y="527"/>
                  </a:lnTo>
                  <a:lnTo>
                    <a:pt x="336" y="520"/>
                  </a:lnTo>
                  <a:lnTo>
                    <a:pt x="344" y="509"/>
                  </a:lnTo>
                  <a:lnTo>
                    <a:pt x="359" y="495"/>
                  </a:lnTo>
                  <a:lnTo>
                    <a:pt x="380" y="476"/>
                  </a:lnTo>
                  <a:lnTo>
                    <a:pt x="391" y="466"/>
                  </a:lnTo>
                  <a:lnTo>
                    <a:pt x="402" y="458"/>
                  </a:lnTo>
                  <a:lnTo>
                    <a:pt x="415" y="451"/>
                  </a:lnTo>
                  <a:lnTo>
                    <a:pt x="430" y="444"/>
                  </a:lnTo>
                  <a:lnTo>
                    <a:pt x="444" y="438"/>
                  </a:lnTo>
                  <a:lnTo>
                    <a:pt x="461" y="432"/>
                  </a:lnTo>
                  <a:lnTo>
                    <a:pt x="478" y="428"/>
                  </a:lnTo>
                  <a:lnTo>
                    <a:pt x="496" y="423"/>
                  </a:lnTo>
                  <a:lnTo>
                    <a:pt x="575" y="407"/>
                  </a:lnTo>
                  <a:lnTo>
                    <a:pt x="663" y="391"/>
                  </a:lnTo>
                  <a:lnTo>
                    <a:pt x="708" y="382"/>
                  </a:lnTo>
                  <a:lnTo>
                    <a:pt x="755" y="370"/>
                  </a:lnTo>
                  <a:lnTo>
                    <a:pt x="778" y="363"/>
                  </a:lnTo>
                  <a:lnTo>
                    <a:pt x="802" y="356"/>
                  </a:lnTo>
                  <a:lnTo>
                    <a:pt x="825" y="348"/>
                  </a:lnTo>
                  <a:lnTo>
                    <a:pt x="848" y="340"/>
                  </a:lnTo>
                  <a:lnTo>
                    <a:pt x="872" y="330"/>
                  </a:lnTo>
                  <a:lnTo>
                    <a:pt x="894" y="319"/>
                  </a:lnTo>
                  <a:lnTo>
                    <a:pt x="916" y="306"/>
                  </a:lnTo>
                  <a:lnTo>
                    <a:pt x="938" y="293"/>
                  </a:lnTo>
                  <a:lnTo>
                    <a:pt x="961" y="279"/>
                  </a:lnTo>
                  <a:lnTo>
                    <a:pt x="982" y="263"/>
                  </a:lnTo>
                  <a:lnTo>
                    <a:pt x="1003" y="247"/>
                  </a:lnTo>
                  <a:lnTo>
                    <a:pt x="1022" y="228"/>
                  </a:lnTo>
                  <a:lnTo>
                    <a:pt x="1041" y="208"/>
                  </a:lnTo>
                  <a:lnTo>
                    <a:pt x="1054" y="191"/>
                  </a:lnTo>
                  <a:lnTo>
                    <a:pt x="1059" y="182"/>
                  </a:lnTo>
                  <a:lnTo>
                    <a:pt x="1062" y="175"/>
                  </a:lnTo>
                  <a:lnTo>
                    <a:pt x="1066" y="168"/>
                  </a:lnTo>
                  <a:lnTo>
                    <a:pt x="1068" y="161"/>
                  </a:lnTo>
                  <a:lnTo>
                    <a:pt x="1070" y="150"/>
                  </a:lnTo>
                  <a:lnTo>
                    <a:pt x="1070" y="139"/>
                  </a:lnTo>
                  <a:lnTo>
                    <a:pt x="1068" y="130"/>
                  </a:lnTo>
                  <a:lnTo>
                    <a:pt x="1067" y="120"/>
                  </a:lnTo>
                  <a:lnTo>
                    <a:pt x="1065" y="112"/>
                  </a:lnTo>
                  <a:lnTo>
                    <a:pt x="1062" y="104"/>
                  </a:lnTo>
                  <a:lnTo>
                    <a:pt x="1062" y="96"/>
                  </a:lnTo>
                  <a:lnTo>
                    <a:pt x="1063" y="87"/>
                  </a:lnTo>
                  <a:lnTo>
                    <a:pt x="1066" y="82"/>
                  </a:lnTo>
                  <a:lnTo>
                    <a:pt x="1068" y="77"/>
                  </a:lnTo>
                  <a:lnTo>
                    <a:pt x="1072" y="71"/>
                  </a:lnTo>
                  <a:lnTo>
                    <a:pt x="1076" y="66"/>
                  </a:lnTo>
                  <a:lnTo>
                    <a:pt x="1089" y="54"/>
                  </a:lnTo>
                  <a:lnTo>
                    <a:pt x="1105" y="40"/>
                  </a:lnTo>
                  <a:lnTo>
                    <a:pt x="1109" y="36"/>
                  </a:lnTo>
                  <a:lnTo>
                    <a:pt x="1112" y="34"/>
                  </a:lnTo>
                  <a:lnTo>
                    <a:pt x="1116" y="32"/>
                  </a:lnTo>
                  <a:lnTo>
                    <a:pt x="1121" y="30"/>
                  </a:lnTo>
                  <a:lnTo>
                    <a:pt x="1131" y="28"/>
                  </a:lnTo>
                  <a:lnTo>
                    <a:pt x="1142" y="28"/>
                  </a:lnTo>
                  <a:lnTo>
                    <a:pt x="1153" y="27"/>
                  </a:lnTo>
                  <a:lnTo>
                    <a:pt x="1164" y="25"/>
                  </a:lnTo>
                  <a:lnTo>
                    <a:pt x="1170" y="22"/>
                  </a:lnTo>
                  <a:lnTo>
                    <a:pt x="1174" y="20"/>
                  </a:lnTo>
                  <a:lnTo>
                    <a:pt x="1179" y="16"/>
                  </a:lnTo>
                  <a:lnTo>
                    <a:pt x="1184" y="12"/>
                  </a:lnTo>
                  <a:lnTo>
                    <a:pt x="1186" y="8"/>
                  </a:lnTo>
                  <a:lnTo>
                    <a:pt x="1190" y="6"/>
                  </a:lnTo>
                  <a:lnTo>
                    <a:pt x="1193" y="5"/>
                  </a:lnTo>
                  <a:lnTo>
                    <a:pt x="1197" y="2"/>
                  </a:lnTo>
                  <a:lnTo>
                    <a:pt x="1206" y="1"/>
                  </a:lnTo>
                  <a:lnTo>
                    <a:pt x="1216" y="0"/>
                  </a:lnTo>
                  <a:lnTo>
                    <a:pt x="1229" y="0"/>
                  </a:lnTo>
                  <a:lnTo>
                    <a:pt x="1242" y="1"/>
                  </a:lnTo>
                  <a:lnTo>
                    <a:pt x="1255" y="4"/>
                  </a:lnTo>
                  <a:lnTo>
                    <a:pt x="1269" y="6"/>
                  </a:lnTo>
                  <a:lnTo>
                    <a:pt x="1296" y="11"/>
                  </a:lnTo>
                  <a:lnTo>
                    <a:pt x="1320" y="15"/>
                  </a:lnTo>
                  <a:lnTo>
                    <a:pt x="1331" y="18"/>
                  </a:lnTo>
                  <a:lnTo>
                    <a:pt x="1340" y="18"/>
                  </a:lnTo>
                  <a:lnTo>
                    <a:pt x="1348" y="19"/>
                  </a:lnTo>
                  <a:lnTo>
                    <a:pt x="1353" y="18"/>
                  </a:lnTo>
                  <a:lnTo>
                    <a:pt x="1358" y="16"/>
                  </a:lnTo>
                  <a:lnTo>
                    <a:pt x="1364" y="18"/>
                  </a:lnTo>
                  <a:lnTo>
                    <a:pt x="1369" y="20"/>
                  </a:lnTo>
                  <a:lnTo>
                    <a:pt x="1376" y="23"/>
                  </a:lnTo>
                  <a:lnTo>
                    <a:pt x="1390" y="30"/>
                  </a:lnTo>
                  <a:lnTo>
                    <a:pt x="1404" y="40"/>
                  </a:lnTo>
                  <a:lnTo>
                    <a:pt x="1420" y="48"/>
                  </a:lnTo>
                  <a:lnTo>
                    <a:pt x="1435" y="53"/>
                  </a:lnTo>
                  <a:lnTo>
                    <a:pt x="1442" y="54"/>
                  </a:lnTo>
                  <a:lnTo>
                    <a:pt x="1449" y="54"/>
                  </a:lnTo>
                  <a:lnTo>
                    <a:pt x="1455" y="53"/>
                  </a:lnTo>
                  <a:lnTo>
                    <a:pt x="1461" y="49"/>
                  </a:lnTo>
                  <a:lnTo>
                    <a:pt x="1466" y="44"/>
                  </a:lnTo>
                  <a:lnTo>
                    <a:pt x="1473" y="41"/>
                  </a:lnTo>
                  <a:lnTo>
                    <a:pt x="1482" y="37"/>
                  </a:lnTo>
                  <a:lnTo>
                    <a:pt x="1490" y="34"/>
                  </a:lnTo>
                  <a:lnTo>
                    <a:pt x="1508" y="29"/>
                  </a:lnTo>
                  <a:lnTo>
                    <a:pt x="1529" y="25"/>
                  </a:lnTo>
                  <a:lnTo>
                    <a:pt x="1552" y="21"/>
                  </a:lnTo>
                  <a:lnTo>
                    <a:pt x="1576" y="19"/>
                  </a:lnTo>
                  <a:lnTo>
                    <a:pt x="1603" y="18"/>
                  </a:lnTo>
                  <a:lnTo>
                    <a:pt x="1630" y="18"/>
                  </a:lnTo>
                  <a:lnTo>
                    <a:pt x="1653" y="18"/>
                  </a:lnTo>
                  <a:lnTo>
                    <a:pt x="1673" y="19"/>
                  </a:lnTo>
                  <a:lnTo>
                    <a:pt x="1689" y="23"/>
                  </a:lnTo>
                  <a:lnTo>
                    <a:pt x="1704" y="29"/>
                  </a:lnTo>
                  <a:lnTo>
                    <a:pt x="1716" y="36"/>
                  </a:lnTo>
                  <a:lnTo>
                    <a:pt x="1729" y="44"/>
                  </a:lnTo>
                  <a:lnTo>
                    <a:pt x="1741" y="53"/>
                  </a:lnTo>
                  <a:lnTo>
                    <a:pt x="1753" y="63"/>
                  </a:lnTo>
                  <a:lnTo>
                    <a:pt x="1764" y="74"/>
                  </a:lnTo>
                  <a:lnTo>
                    <a:pt x="1778" y="84"/>
                  </a:lnTo>
                  <a:lnTo>
                    <a:pt x="1795" y="95"/>
                  </a:lnTo>
                  <a:lnTo>
                    <a:pt x="1813" y="105"/>
                  </a:lnTo>
                  <a:lnTo>
                    <a:pt x="1834" y="116"/>
                  </a:lnTo>
                  <a:lnTo>
                    <a:pt x="1860" y="125"/>
                  </a:lnTo>
                  <a:lnTo>
                    <a:pt x="1889" y="133"/>
                  </a:lnTo>
                  <a:lnTo>
                    <a:pt x="1924" y="141"/>
                  </a:lnTo>
                  <a:lnTo>
                    <a:pt x="1920" y="146"/>
                  </a:lnTo>
                  <a:lnTo>
                    <a:pt x="1917" y="152"/>
                  </a:lnTo>
                  <a:lnTo>
                    <a:pt x="1916" y="158"/>
                  </a:lnTo>
                  <a:lnTo>
                    <a:pt x="1915" y="165"/>
                  </a:lnTo>
                  <a:lnTo>
                    <a:pt x="1916" y="173"/>
                  </a:lnTo>
                  <a:lnTo>
                    <a:pt x="1918" y="181"/>
                  </a:lnTo>
                  <a:lnTo>
                    <a:pt x="1921" y="189"/>
                  </a:lnTo>
                  <a:lnTo>
                    <a:pt x="1925" y="196"/>
                  </a:lnTo>
                  <a:lnTo>
                    <a:pt x="1930" y="205"/>
                  </a:lnTo>
                  <a:lnTo>
                    <a:pt x="1937" y="213"/>
                  </a:lnTo>
                  <a:lnTo>
                    <a:pt x="1944" y="220"/>
                  </a:lnTo>
                  <a:lnTo>
                    <a:pt x="1953" y="226"/>
                  </a:lnTo>
                  <a:lnTo>
                    <a:pt x="1964" y="231"/>
                  </a:lnTo>
                  <a:lnTo>
                    <a:pt x="1975" y="236"/>
                  </a:lnTo>
                  <a:lnTo>
                    <a:pt x="1987" y="240"/>
                  </a:lnTo>
                  <a:lnTo>
                    <a:pt x="2001" y="242"/>
                  </a:lnTo>
                  <a:lnTo>
                    <a:pt x="2015" y="242"/>
                  </a:lnTo>
                  <a:lnTo>
                    <a:pt x="2029" y="244"/>
                  </a:lnTo>
                  <a:lnTo>
                    <a:pt x="2043" y="249"/>
                  </a:lnTo>
                  <a:lnTo>
                    <a:pt x="2060" y="256"/>
                  </a:lnTo>
                  <a:lnTo>
                    <a:pt x="2094" y="272"/>
                  </a:lnTo>
                  <a:lnTo>
                    <a:pt x="2135" y="291"/>
                  </a:lnTo>
                  <a:lnTo>
                    <a:pt x="2124" y="297"/>
                  </a:lnTo>
                  <a:lnTo>
                    <a:pt x="2114" y="301"/>
                  </a:lnTo>
                  <a:lnTo>
                    <a:pt x="2103" y="305"/>
                  </a:lnTo>
                  <a:lnTo>
                    <a:pt x="2094" y="306"/>
                  </a:lnTo>
                  <a:lnTo>
                    <a:pt x="2076" y="308"/>
                  </a:lnTo>
                  <a:lnTo>
                    <a:pt x="2061" y="310"/>
                  </a:lnTo>
                  <a:lnTo>
                    <a:pt x="2055" y="311"/>
                  </a:lnTo>
                  <a:lnTo>
                    <a:pt x="2050" y="313"/>
                  </a:lnTo>
                  <a:lnTo>
                    <a:pt x="2047" y="317"/>
                  </a:lnTo>
                  <a:lnTo>
                    <a:pt x="2045" y="320"/>
                  </a:lnTo>
                  <a:lnTo>
                    <a:pt x="2045" y="326"/>
                  </a:lnTo>
                  <a:lnTo>
                    <a:pt x="2047" y="334"/>
                  </a:lnTo>
                  <a:lnTo>
                    <a:pt x="2050" y="345"/>
                  </a:lnTo>
                  <a:lnTo>
                    <a:pt x="2056" y="358"/>
                  </a:lnTo>
                  <a:lnTo>
                    <a:pt x="2060" y="365"/>
                  </a:lnTo>
                  <a:lnTo>
                    <a:pt x="2061" y="373"/>
                  </a:lnTo>
                  <a:lnTo>
                    <a:pt x="2062" y="381"/>
                  </a:lnTo>
                  <a:lnTo>
                    <a:pt x="2063" y="389"/>
                  </a:lnTo>
                  <a:lnTo>
                    <a:pt x="2062" y="398"/>
                  </a:lnTo>
                  <a:lnTo>
                    <a:pt x="2061" y="408"/>
                  </a:lnTo>
                  <a:lnTo>
                    <a:pt x="2059" y="417"/>
                  </a:lnTo>
                  <a:lnTo>
                    <a:pt x="2056" y="426"/>
                  </a:lnTo>
                  <a:lnTo>
                    <a:pt x="2049" y="445"/>
                  </a:lnTo>
                  <a:lnTo>
                    <a:pt x="2039" y="465"/>
                  </a:lnTo>
                  <a:lnTo>
                    <a:pt x="2027" y="485"/>
                  </a:lnTo>
                  <a:lnTo>
                    <a:pt x="2013" y="505"/>
                  </a:lnTo>
                  <a:lnTo>
                    <a:pt x="1998" y="523"/>
                  </a:lnTo>
                  <a:lnTo>
                    <a:pt x="1980" y="541"/>
                  </a:lnTo>
                  <a:lnTo>
                    <a:pt x="1963" y="557"/>
                  </a:lnTo>
                  <a:lnTo>
                    <a:pt x="1945" y="572"/>
                  </a:lnTo>
                  <a:lnTo>
                    <a:pt x="1927" y="585"/>
                  </a:lnTo>
                  <a:lnTo>
                    <a:pt x="1908" y="596"/>
                  </a:lnTo>
                  <a:lnTo>
                    <a:pt x="1889" y="605"/>
                  </a:lnTo>
                  <a:lnTo>
                    <a:pt x="1872" y="611"/>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0" name="Freeform 220"/>
            <p:cNvSpPr>
              <a:spLocks/>
            </p:cNvSpPr>
            <p:nvPr/>
          </p:nvSpPr>
          <p:spPr bwMode="auto">
            <a:xfrm>
              <a:off x="3758" y="1248"/>
              <a:ext cx="484" cy="190"/>
            </a:xfrm>
            <a:custGeom>
              <a:avLst/>
              <a:gdLst/>
              <a:ahLst/>
              <a:cxnLst>
                <a:cxn ang="0">
                  <a:pos x="1855" y="260"/>
                </a:cxn>
                <a:cxn ang="0">
                  <a:pos x="1896" y="286"/>
                </a:cxn>
                <a:cxn ang="0">
                  <a:pos x="1929" y="319"/>
                </a:cxn>
                <a:cxn ang="0">
                  <a:pos x="1997" y="409"/>
                </a:cxn>
                <a:cxn ang="0">
                  <a:pos x="2073" y="451"/>
                </a:cxn>
                <a:cxn ang="0">
                  <a:pos x="2153" y="468"/>
                </a:cxn>
                <a:cxn ang="0">
                  <a:pos x="2234" y="498"/>
                </a:cxn>
                <a:cxn ang="0">
                  <a:pos x="2311" y="541"/>
                </a:cxn>
                <a:cxn ang="0">
                  <a:pos x="2377" y="592"/>
                </a:cxn>
                <a:cxn ang="0">
                  <a:pos x="640" y="870"/>
                </a:cxn>
                <a:cxn ang="0">
                  <a:pos x="36" y="939"/>
                </a:cxn>
                <a:cxn ang="0">
                  <a:pos x="91" y="900"/>
                </a:cxn>
                <a:cxn ang="0">
                  <a:pos x="141" y="848"/>
                </a:cxn>
                <a:cxn ang="0">
                  <a:pos x="177" y="788"/>
                </a:cxn>
                <a:cxn ang="0">
                  <a:pos x="189" y="751"/>
                </a:cxn>
                <a:cxn ang="0">
                  <a:pos x="190" y="724"/>
                </a:cxn>
                <a:cxn ang="0">
                  <a:pos x="184" y="701"/>
                </a:cxn>
                <a:cxn ang="0">
                  <a:pos x="173" y="669"/>
                </a:cxn>
                <a:cxn ang="0">
                  <a:pos x="178" y="656"/>
                </a:cxn>
                <a:cxn ang="0">
                  <a:pos x="204" y="651"/>
                </a:cxn>
                <a:cxn ang="0">
                  <a:pos x="242" y="644"/>
                </a:cxn>
                <a:cxn ang="0">
                  <a:pos x="278" y="640"/>
                </a:cxn>
                <a:cxn ang="0">
                  <a:pos x="331" y="657"/>
                </a:cxn>
                <a:cxn ang="0">
                  <a:pos x="396" y="668"/>
                </a:cxn>
                <a:cxn ang="0">
                  <a:pos x="473" y="669"/>
                </a:cxn>
                <a:cxn ang="0">
                  <a:pos x="564" y="656"/>
                </a:cxn>
                <a:cxn ang="0">
                  <a:pos x="671" y="625"/>
                </a:cxn>
                <a:cxn ang="0">
                  <a:pos x="703" y="607"/>
                </a:cxn>
                <a:cxn ang="0">
                  <a:pos x="726" y="579"/>
                </a:cxn>
                <a:cxn ang="0">
                  <a:pos x="744" y="546"/>
                </a:cxn>
                <a:cxn ang="0">
                  <a:pos x="755" y="508"/>
                </a:cxn>
                <a:cxn ang="0">
                  <a:pos x="773" y="396"/>
                </a:cxn>
                <a:cxn ang="0">
                  <a:pos x="792" y="300"/>
                </a:cxn>
                <a:cxn ang="0">
                  <a:pos x="805" y="274"/>
                </a:cxn>
                <a:cxn ang="0">
                  <a:pos x="833" y="240"/>
                </a:cxn>
                <a:cxn ang="0">
                  <a:pos x="878" y="167"/>
                </a:cxn>
                <a:cxn ang="0">
                  <a:pos x="940" y="52"/>
                </a:cxn>
                <a:cxn ang="0">
                  <a:pos x="966" y="14"/>
                </a:cxn>
                <a:cxn ang="0">
                  <a:pos x="1060" y="0"/>
                </a:cxn>
                <a:cxn ang="0">
                  <a:pos x="1156" y="4"/>
                </a:cxn>
                <a:cxn ang="0">
                  <a:pos x="1218" y="20"/>
                </a:cxn>
                <a:cxn ang="0">
                  <a:pos x="1281" y="44"/>
                </a:cxn>
                <a:cxn ang="0">
                  <a:pos x="1314" y="43"/>
                </a:cxn>
                <a:cxn ang="0">
                  <a:pos x="1337" y="48"/>
                </a:cxn>
                <a:cxn ang="0">
                  <a:pos x="1350" y="59"/>
                </a:cxn>
                <a:cxn ang="0">
                  <a:pos x="1363" y="83"/>
                </a:cxn>
                <a:cxn ang="0">
                  <a:pos x="1385" y="108"/>
                </a:cxn>
                <a:cxn ang="0">
                  <a:pos x="1412" y="135"/>
                </a:cxn>
                <a:cxn ang="0">
                  <a:pos x="1435" y="169"/>
                </a:cxn>
                <a:cxn ang="0">
                  <a:pos x="1460" y="192"/>
                </a:cxn>
                <a:cxn ang="0">
                  <a:pos x="1487" y="208"/>
                </a:cxn>
                <a:cxn ang="0">
                  <a:pos x="1524" y="218"/>
                </a:cxn>
                <a:cxn ang="0">
                  <a:pos x="1607" y="220"/>
                </a:cxn>
                <a:cxn ang="0">
                  <a:pos x="1635" y="226"/>
                </a:cxn>
                <a:cxn ang="0">
                  <a:pos x="1644" y="237"/>
                </a:cxn>
              </a:cxnLst>
              <a:rect l="0" t="0" r="r" b="b"/>
              <a:pathLst>
                <a:path w="2411" h="954">
                  <a:moveTo>
                    <a:pt x="1823" y="245"/>
                  </a:moveTo>
                  <a:lnTo>
                    <a:pt x="1840" y="252"/>
                  </a:lnTo>
                  <a:lnTo>
                    <a:pt x="1855" y="260"/>
                  </a:lnTo>
                  <a:lnTo>
                    <a:pt x="1870" y="268"/>
                  </a:lnTo>
                  <a:lnTo>
                    <a:pt x="1883" y="277"/>
                  </a:lnTo>
                  <a:lnTo>
                    <a:pt x="1896" y="286"/>
                  </a:lnTo>
                  <a:lnTo>
                    <a:pt x="1907" y="296"/>
                  </a:lnTo>
                  <a:lnTo>
                    <a:pt x="1919" y="307"/>
                  </a:lnTo>
                  <a:lnTo>
                    <a:pt x="1929" y="319"/>
                  </a:lnTo>
                  <a:lnTo>
                    <a:pt x="1952" y="344"/>
                  </a:lnTo>
                  <a:lnTo>
                    <a:pt x="1974" y="375"/>
                  </a:lnTo>
                  <a:lnTo>
                    <a:pt x="1997" y="409"/>
                  </a:lnTo>
                  <a:lnTo>
                    <a:pt x="2025" y="447"/>
                  </a:lnTo>
                  <a:lnTo>
                    <a:pt x="2049" y="447"/>
                  </a:lnTo>
                  <a:lnTo>
                    <a:pt x="2073" y="451"/>
                  </a:lnTo>
                  <a:lnTo>
                    <a:pt x="2099" y="454"/>
                  </a:lnTo>
                  <a:lnTo>
                    <a:pt x="2126" y="460"/>
                  </a:lnTo>
                  <a:lnTo>
                    <a:pt x="2153" y="468"/>
                  </a:lnTo>
                  <a:lnTo>
                    <a:pt x="2179" y="476"/>
                  </a:lnTo>
                  <a:lnTo>
                    <a:pt x="2207" y="487"/>
                  </a:lnTo>
                  <a:lnTo>
                    <a:pt x="2234" y="498"/>
                  </a:lnTo>
                  <a:lnTo>
                    <a:pt x="2260" y="511"/>
                  </a:lnTo>
                  <a:lnTo>
                    <a:pt x="2287" y="525"/>
                  </a:lnTo>
                  <a:lnTo>
                    <a:pt x="2311" y="541"/>
                  </a:lnTo>
                  <a:lnTo>
                    <a:pt x="2335" y="557"/>
                  </a:lnTo>
                  <a:lnTo>
                    <a:pt x="2357" y="574"/>
                  </a:lnTo>
                  <a:lnTo>
                    <a:pt x="2377" y="592"/>
                  </a:lnTo>
                  <a:lnTo>
                    <a:pt x="2394" y="612"/>
                  </a:lnTo>
                  <a:lnTo>
                    <a:pt x="2411" y="630"/>
                  </a:lnTo>
                  <a:lnTo>
                    <a:pt x="640" y="870"/>
                  </a:lnTo>
                  <a:lnTo>
                    <a:pt x="0" y="954"/>
                  </a:lnTo>
                  <a:lnTo>
                    <a:pt x="17" y="948"/>
                  </a:lnTo>
                  <a:lnTo>
                    <a:pt x="36" y="939"/>
                  </a:lnTo>
                  <a:lnTo>
                    <a:pt x="55" y="928"/>
                  </a:lnTo>
                  <a:lnTo>
                    <a:pt x="73" y="915"/>
                  </a:lnTo>
                  <a:lnTo>
                    <a:pt x="91" y="900"/>
                  </a:lnTo>
                  <a:lnTo>
                    <a:pt x="108" y="884"/>
                  </a:lnTo>
                  <a:lnTo>
                    <a:pt x="126" y="866"/>
                  </a:lnTo>
                  <a:lnTo>
                    <a:pt x="141" y="848"/>
                  </a:lnTo>
                  <a:lnTo>
                    <a:pt x="155" y="828"/>
                  </a:lnTo>
                  <a:lnTo>
                    <a:pt x="167" y="808"/>
                  </a:lnTo>
                  <a:lnTo>
                    <a:pt x="177" y="788"/>
                  </a:lnTo>
                  <a:lnTo>
                    <a:pt x="184" y="769"/>
                  </a:lnTo>
                  <a:lnTo>
                    <a:pt x="187" y="760"/>
                  </a:lnTo>
                  <a:lnTo>
                    <a:pt x="189" y="751"/>
                  </a:lnTo>
                  <a:lnTo>
                    <a:pt x="190" y="741"/>
                  </a:lnTo>
                  <a:lnTo>
                    <a:pt x="191" y="732"/>
                  </a:lnTo>
                  <a:lnTo>
                    <a:pt x="190" y="724"/>
                  </a:lnTo>
                  <a:lnTo>
                    <a:pt x="189" y="716"/>
                  </a:lnTo>
                  <a:lnTo>
                    <a:pt x="188" y="708"/>
                  </a:lnTo>
                  <a:lnTo>
                    <a:pt x="184" y="701"/>
                  </a:lnTo>
                  <a:lnTo>
                    <a:pt x="178" y="688"/>
                  </a:lnTo>
                  <a:lnTo>
                    <a:pt x="175" y="677"/>
                  </a:lnTo>
                  <a:lnTo>
                    <a:pt x="173" y="669"/>
                  </a:lnTo>
                  <a:lnTo>
                    <a:pt x="173" y="663"/>
                  </a:lnTo>
                  <a:lnTo>
                    <a:pt x="175" y="660"/>
                  </a:lnTo>
                  <a:lnTo>
                    <a:pt x="178" y="656"/>
                  </a:lnTo>
                  <a:lnTo>
                    <a:pt x="183" y="654"/>
                  </a:lnTo>
                  <a:lnTo>
                    <a:pt x="189" y="653"/>
                  </a:lnTo>
                  <a:lnTo>
                    <a:pt x="204" y="651"/>
                  </a:lnTo>
                  <a:lnTo>
                    <a:pt x="222" y="649"/>
                  </a:lnTo>
                  <a:lnTo>
                    <a:pt x="231" y="648"/>
                  </a:lnTo>
                  <a:lnTo>
                    <a:pt x="242" y="644"/>
                  </a:lnTo>
                  <a:lnTo>
                    <a:pt x="252" y="640"/>
                  </a:lnTo>
                  <a:lnTo>
                    <a:pt x="263" y="634"/>
                  </a:lnTo>
                  <a:lnTo>
                    <a:pt x="278" y="640"/>
                  </a:lnTo>
                  <a:lnTo>
                    <a:pt x="294" y="647"/>
                  </a:lnTo>
                  <a:lnTo>
                    <a:pt x="313" y="651"/>
                  </a:lnTo>
                  <a:lnTo>
                    <a:pt x="331" y="657"/>
                  </a:lnTo>
                  <a:lnTo>
                    <a:pt x="351" y="662"/>
                  </a:lnTo>
                  <a:lnTo>
                    <a:pt x="374" y="666"/>
                  </a:lnTo>
                  <a:lnTo>
                    <a:pt x="396" y="668"/>
                  </a:lnTo>
                  <a:lnTo>
                    <a:pt x="420" y="669"/>
                  </a:lnTo>
                  <a:lnTo>
                    <a:pt x="446" y="670"/>
                  </a:lnTo>
                  <a:lnTo>
                    <a:pt x="473" y="669"/>
                  </a:lnTo>
                  <a:lnTo>
                    <a:pt x="502" y="666"/>
                  </a:lnTo>
                  <a:lnTo>
                    <a:pt x="532" y="662"/>
                  </a:lnTo>
                  <a:lnTo>
                    <a:pt x="564" y="656"/>
                  </a:lnTo>
                  <a:lnTo>
                    <a:pt x="598" y="648"/>
                  </a:lnTo>
                  <a:lnTo>
                    <a:pt x="634" y="637"/>
                  </a:lnTo>
                  <a:lnTo>
                    <a:pt x="671" y="625"/>
                  </a:lnTo>
                  <a:lnTo>
                    <a:pt x="683" y="620"/>
                  </a:lnTo>
                  <a:lnTo>
                    <a:pt x="694" y="614"/>
                  </a:lnTo>
                  <a:lnTo>
                    <a:pt x="703" y="607"/>
                  </a:lnTo>
                  <a:lnTo>
                    <a:pt x="712" y="599"/>
                  </a:lnTo>
                  <a:lnTo>
                    <a:pt x="719" y="590"/>
                  </a:lnTo>
                  <a:lnTo>
                    <a:pt x="726" y="579"/>
                  </a:lnTo>
                  <a:lnTo>
                    <a:pt x="733" y="569"/>
                  </a:lnTo>
                  <a:lnTo>
                    <a:pt x="739" y="558"/>
                  </a:lnTo>
                  <a:lnTo>
                    <a:pt x="744" y="546"/>
                  </a:lnTo>
                  <a:lnTo>
                    <a:pt x="748" y="534"/>
                  </a:lnTo>
                  <a:lnTo>
                    <a:pt x="752" y="521"/>
                  </a:lnTo>
                  <a:lnTo>
                    <a:pt x="755" y="508"/>
                  </a:lnTo>
                  <a:lnTo>
                    <a:pt x="761" y="480"/>
                  </a:lnTo>
                  <a:lnTo>
                    <a:pt x="766" y="452"/>
                  </a:lnTo>
                  <a:lnTo>
                    <a:pt x="773" y="396"/>
                  </a:lnTo>
                  <a:lnTo>
                    <a:pt x="780" y="344"/>
                  </a:lnTo>
                  <a:lnTo>
                    <a:pt x="786" y="321"/>
                  </a:lnTo>
                  <a:lnTo>
                    <a:pt x="792" y="300"/>
                  </a:lnTo>
                  <a:lnTo>
                    <a:pt x="795" y="291"/>
                  </a:lnTo>
                  <a:lnTo>
                    <a:pt x="800" y="282"/>
                  </a:lnTo>
                  <a:lnTo>
                    <a:pt x="805" y="274"/>
                  </a:lnTo>
                  <a:lnTo>
                    <a:pt x="809" y="268"/>
                  </a:lnTo>
                  <a:lnTo>
                    <a:pt x="821" y="256"/>
                  </a:lnTo>
                  <a:lnTo>
                    <a:pt x="833" y="240"/>
                  </a:lnTo>
                  <a:lnTo>
                    <a:pt x="844" y="224"/>
                  </a:lnTo>
                  <a:lnTo>
                    <a:pt x="856" y="206"/>
                  </a:lnTo>
                  <a:lnTo>
                    <a:pt x="878" y="167"/>
                  </a:lnTo>
                  <a:lnTo>
                    <a:pt x="900" y="126"/>
                  </a:lnTo>
                  <a:lnTo>
                    <a:pt x="920" y="87"/>
                  </a:lnTo>
                  <a:lnTo>
                    <a:pt x="940" y="52"/>
                  </a:lnTo>
                  <a:lnTo>
                    <a:pt x="949" y="37"/>
                  </a:lnTo>
                  <a:lnTo>
                    <a:pt x="958" y="24"/>
                  </a:lnTo>
                  <a:lnTo>
                    <a:pt x="966" y="14"/>
                  </a:lnTo>
                  <a:lnTo>
                    <a:pt x="974" y="6"/>
                  </a:lnTo>
                  <a:lnTo>
                    <a:pt x="1019" y="1"/>
                  </a:lnTo>
                  <a:lnTo>
                    <a:pt x="1060" y="0"/>
                  </a:lnTo>
                  <a:lnTo>
                    <a:pt x="1097" y="0"/>
                  </a:lnTo>
                  <a:lnTo>
                    <a:pt x="1128" y="1"/>
                  </a:lnTo>
                  <a:lnTo>
                    <a:pt x="1156" y="4"/>
                  </a:lnTo>
                  <a:lnTo>
                    <a:pt x="1180" y="8"/>
                  </a:lnTo>
                  <a:lnTo>
                    <a:pt x="1201" y="14"/>
                  </a:lnTo>
                  <a:lnTo>
                    <a:pt x="1218" y="20"/>
                  </a:lnTo>
                  <a:lnTo>
                    <a:pt x="1247" y="31"/>
                  </a:lnTo>
                  <a:lnTo>
                    <a:pt x="1271" y="41"/>
                  </a:lnTo>
                  <a:lnTo>
                    <a:pt x="1281" y="44"/>
                  </a:lnTo>
                  <a:lnTo>
                    <a:pt x="1292" y="45"/>
                  </a:lnTo>
                  <a:lnTo>
                    <a:pt x="1302" y="45"/>
                  </a:lnTo>
                  <a:lnTo>
                    <a:pt x="1314" y="43"/>
                  </a:lnTo>
                  <a:lnTo>
                    <a:pt x="1323" y="44"/>
                  </a:lnTo>
                  <a:lnTo>
                    <a:pt x="1330" y="45"/>
                  </a:lnTo>
                  <a:lnTo>
                    <a:pt x="1337" y="48"/>
                  </a:lnTo>
                  <a:lnTo>
                    <a:pt x="1342" y="51"/>
                  </a:lnTo>
                  <a:lnTo>
                    <a:pt x="1347" y="55"/>
                  </a:lnTo>
                  <a:lnTo>
                    <a:pt x="1350" y="59"/>
                  </a:lnTo>
                  <a:lnTo>
                    <a:pt x="1354" y="65"/>
                  </a:lnTo>
                  <a:lnTo>
                    <a:pt x="1356" y="71"/>
                  </a:lnTo>
                  <a:lnTo>
                    <a:pt x="1363" y="83"/>
                  </a:lnTo>
                  <a:lnTo>
                    <a:pt x="1372" y="95"/>
                  </a:lnTo>
                  <a:lnTo>
                    <a:pt x="1378" y="102"/>
                  </a:lnTo>
                  <a:lnTo>
                    <a:pt x="1385" y="108"/>
                  </a:lnTo>
                  <a:lnTo>
                    <a:pt x="1394" y="115"/>
                  </a:lnTo>
                  <a:lnTo>
                    <a:pt x="1406" y="121"/>
                  </a:lnTo>
                  <a:lnTo>
                    <a:pt x="1412" y="135"/>
                  </a:lnTo>
                  <a:lnTo>
                    <a:pt x="1419" y="148"/>
                  </a:lnTo>
                  <a:lnTo>
                    <a:pt x="1427" y="159"/>
                  </a:lnTo>
                  <a:lnTo>
                    <a:pt x="1435" y="169"/>
                  </a:lnTo>
                  <a:lnTo>
                    <a:pt x="1442" y="177"/>
                  </a:lnTo>
                  <a:lnTo>
                    <a:pt x="1452" y="185"/>
                  </a:lnTo>
                  <a:lnTo>
                    <a:pt x="1460" y="192"/>
                  </a:lnTo>
                  <a:lnTo>
                    <a:pt x="1469" y="198"/>
                  </a:lnTo>
                  <a:lnTo>
                    <a:pt x="1477" y="203"/>
                  </a:lnTo>
                  <a:lnTo>
                    <a:pt x="1487" y="208"/>
                  </a:lnTo>
                  <a:lnTo>
                    <a:pt x="1496" y="211"/>
                  </a:lnTo>
                  <a:lnTo>
                    <a:pt x="1505" y="213"/>
                  </a:lnTo>
                  <a:lnTo>
                    <a:pt x="1524" y="218"/>
                  </a:lnTo>
                  <a:lnTo>
                    <a:pt x="1543" y="219"/>
                  </a:lnTo>
                  <a:lnTo>
                    <a:pt x="1577" y="220"/>
                  </a:lnTo>
                  <a:lnTo>
                    <a:pt x="1607" y="220"/>
                  </a:lnTo>
                  <a:lnTo>
                    <a:pt x="1620" y="222"/>
                  </a:lnTo>
                  <a:lnTo>
                    <a:pt x="1630" y="225"/>
                  </a:lnTo>
                  <a:lnTo>
                    <a:pt x="1635" y="226"/>
                  </a:lnTo>
                  <a:lnTo>
                    <a:pt x="1639" y="229"/>
                  </a:lnTo>
                  <a:lnTo>
                    <a:pt x="1642" y="232"/>
                  </a:lnTo>
                  <a:lnTo>
                    <a:pt x="1644" y="237"/>
                  </a:lnTo>
                  <a:lnTo>
                    <a:pt x="1823" y="24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1" name="Freeform 221"/>
            <p:cNvSpPr>
              <a:spLocks/>
            </p:cNvSpPr>
            <p:nvPr/>
          </p:nvSpPr>
          <p:spPr bwMode="auto">
            <a:xfrm>
              <a:off x="4137" y="1256"/>
              <a:ext cx="59" cy="72"/>
            </a:xfrm>
            <a:custGeom>
              <a:avLst/>
              <a:gdLst/>
              <a:ahLst/>
              <a:cxnLst>
                <a:cxn ang="0">
                  <a:pos x="285" y="357"/>
                </a:cxn>
                <a:cxn ang="0">
                  <a:pos x="273" y="353"/>
                </a:cxn>
                <a:cxn ang="0">
                  <a:pos x="263" y="347"/>
                </a:cxn>
                <a:cxn ang="0">
                  <a:pos x="251" y="340"/>
                </a:cxn>
                <a:cxn ang="0">
                  <a:pos x="241" y="332"/>
                </a:cxn>
                <a:cxn ang="0">
                  <a:pos x="230" y="322"/>
                </a:cxn>
                <a:cxn ang="0">
                  <a:pos x="220" y="313"/>
                </a:cxn>
                <a:cxn ang="0">
                  <a:pos x="209" y="302"/>
                </a:cxn>
                <a:cxn ang="0">
                  <a:pos x="200" y="292"/>
                </a:cxn>
                <a:cxn ang="0">
                  <a:pos x="180" y="269"/>
                </a:cxn>
                <a:cxn ang="0">
                  <a:pos x="161" y="243"/>
                </a:cxn>
                <a:cxn ang="0">
                  <a:pos x="144" y="217"/>
                </a:cxn>
                <a:cxn ang="0">
                  <a:pos x="125" y="191"/>
                </a:cxn>
                <a:cxn ang="0">
                  <a:pos x="92" y="140"/>
                </a:cxn>
                <a:cxn ang="0">
                  <a:pos x="61" y="96"/>
                </a:cxn>
                <a:cxn ang="0">
                  <a:pos x="44" y="78"/>
                </a:cxn>
                <a:cxn ang="0">
                  <a:pos x="29" y="63"/>
                </a:cxn>
                <a:cxn ang="0">
                  <a:pos x="22" y="57"/>
                </a:cxn>
                <a:cxn ang="0">
                  <a:pos x="15" y="52"/>
                </a:cxn>
                <a:cxn ang="0">
                  <a:pos x="7" y="49"/>
                </a:cxn>
                <a:cxn ang="0">
                  <a:pos x="0" y="47"/>
                </a:cxn>
                <a:cxn ang="0">
                  <a:pos x="161" y="0"/>
                </a:cxn>
                <a:cxn ang="0">
                  <a:pos x="162" y="10"/>
                </a:cxn>
                <a:cxn ang="0">
                  <a:pos x="165" y="20"/>
                </a:cxn>
                <a:cxn ang="0">
                  <a:pos x="168" y="29"/>
                </a:cxn>
                <a:cxn ang="0">
                  <a:pos x="174" y="37"/>
                </a:cxn>
                <a:cxn ang="0">
                  <a:pos x="186" y="55"/>
                </a:cxn>
                <a:cxn ang="0">
                  <a:pos x="201" y="71"/>
                </a:cxn>
                <a:cxn ang="0">
                  <a:pos x="215" y="88"/>
                </a:cxn>
                <a:cxn ang="0">
                  <a:pos x="227" y="104"/>
                </a:cxn>
                <a:cxn ang="0">
                  <a:pos x="233" y="113"/>
                </a:cxn>
                <a:cxn ang="0">
                  <a:pos x="236" y="123"/>
                </a:cxn>
                <a:cxn ang="0">
                  <a:pos x="238" y="132"/>
                </a:cxn>
                <a:cxn ang="0">
                  <a:pos x="240" y="141"/>
                </a:cxn>
                <a:cxn ang="0">
                  <a:pos x="240" y="158"/>
                </a:cxn>
                <a:cxn ang="0">
                  <a:pos x="242" y="173"/>
                </a:cxn>
                <a:cxn ang="0">
                  <a:pos x="245" y="187"/>
                </a:cxn>
                <a:cxn ang="0">
                  <a:pos x="249" y="200"/>
                </a:cxn>
                <a:cxn ang="0">
                  <a:pos x="258" y="224"/>
                </a:cxn>
                <a:cxn ang="0">
                  <a:pos x="269" y="246"/>
                </a:cxn>
                <a:cxn ang="0">
                  <a:pos x="273" y="258"/>
                </a:cxn>
                <a:cxn ang="0">
                  <a:pos x="278" y="270"/>
                </a:cxn>
                <a:cxn ang="0">
                  <a:pos x="283" y="281"/>
                </a:cxn>
                <a:cxn ang="0">
                  <a:pos x="285" y="294"/>
                </a:cxn>
                <a:cxn ang="0">
                  <a:pos x="287" y="308"/>
                </a:cxn>
                <a:cxn ang="0">
                  <a:pos x="289" y="323"/>
                </a:cxn>
                <a:cxn ang="0">
                  <a:pos x="287" y="340"/>
                </a:cxn>
                <a:cxn ang="0">
                  <a:pos x="285" y="357"/>
                </a:cxn>
              </a:cxnLst>
              <a:rect l="0" t="0" r="r" b="b"/>
              <a:pathLst>
                <a:path w="289" h="357">
                  <a:moveTo>
                    <a:pt x="285" y="357"/>
                  </a:moveTo>
                  <a:lnTo>
                    <a:pt x="273" y="353"/>
                  </a:lnTo>
                  <a:lnTo>
                    <a:pt x="263" y="347"/>
                  </a:lnTo>
                  <a:lnTo>
                    <a:pt x="251" y="340"/>
                  </a:lnTo>
                  <a:lnTo>
                    <a:pt x="241" y="332"/>
                  </a:lnTo>
                  <a:lnTo>
                    <a:pt x="230" y="322"/>
                  </a:lnTo>
                  <a:lnTo>
                    <a:pt x="220" y="313"/>
                  </a:lnTo>
                  <a:lnTo>
                    <a:pt x="209" y="302"/>
                  </a:lnTo>
                  <a:lnTo>
                    <a:pt x="200" y="292"/>
                  </a:lnTo>
                  <a:lnTo>
                    <a:pt x="180" y="269"/>
                  </a:lnTo>
                  <a:lnTo>
                    <a:pt x="161" y="243"/>
                  </a:lnTo>
                  <a:lnTo>
                    <a:pt x="144" y="217"/>
                  </a:lnTo>
                  <a:lnTo>
                    <a:pt x="125" y="191"/>
                  </a:lnTo>
                  <a:lnTo>
                    <a:pt x="92" y="140"/>
                  </a:lnTo>
                  <a:lnTo>
                    <a:pt x="61" y="96"/>
                  </a:lnTo>
                  <a:lnTo>
                    <a:pt x="44" y="78"/>
                  </a:lnTo>
                  <a:lnTo>
                    <a:pt x="29" y="63"/>
                  </a:lnTo>
                  <a:lnTo>
                    <a:pt x="22" y="57"/>
                  </a:lnTo>
                  <a:lnTo>
                    <a:pt x="15" y="52"/>
                  </a:lnTo>
                  <a:lnTo>
                    <a:pt x="7" y="49"/>
                  </a:lnTo>
                  <a:lnTo>
                    <a:pt x="0" y="47"/>
                  </a:lnTo>
                  <a:lnTo>
                    <a:pt x="161" y="0"/>
                  </a:lnTo>
                  <a:lnTo>
                    <a:pt x="162" y="10"/>
                  </a:lnTo>
                  <a:lnTo>
                    <a:pt x="165" y="20"/>
                  </a:lnTo>
                  <a:lnTo>
                    <a:pt x="168" y="29"/>
                  </a:lnTo>
                  <a:lnTo>
                    <a:pt x="174" y="37"/>
                  </a:lnTo>
                  <a:lnTo>
                    <a:pt x="186" y="55"/>
                  </a:lnTo>
                  <a:lnTo>
                    <a:pt x="201" y="71"/>
                  </a:lnTo>
                  <a:lnTo>
                    <a:pt x="215" y="88"/>
                  </a:lnTo>
                  <a:lnTo>
                    <a:pt x="227" y="104"/>
                  </a:lnTo>
                  <a:lnTo>
                    <a:pt x="233" y="113"/>
                  </a:lnTo>
                  <a:lnTo>
                    <a:pt x="236" y="123"/>
                  </a:lnTo>
                  <a:lnTo>
                    <a:pt x="238" y="132"/>
                  </a:lnTo>
                  <a:lnTo>
                    <a:pt x="240" y="141"/>
                  </a:lnTo>
                  <a:lnTo>
                    <a:pt x="240" y="158"/>
                  </a:lnTo>
                  <a:lnTo>
                    <a:pt x="242" y="173"/>
                  </a:lnTo>
                  <a:lnTo>
                    <a:pt x="245" y="187"/>
                  </a:lnTo>
                  <a:lnTo>
                    <a:pt x="249" y="200"/>
                  </a:lnTo>
                  <a:lnTo>
                    <a:pt x="258" y="224"/>
                  </a:lnTo>
                  <a:lnTo>
                    <a:pt x="269" y="246"/>
                  </a:lnTo>
                  <a:lnTo>
                    <a:pt x="273" y="258"/>
                  </a:lnTo>
                  <a:lnTo>
                    <a:pt x="278" y="270"/>
                  </a:lnTo>
                  <a:lnTo>
                    <a:pt x="283" y="281"/>
                  </a:lnTo>
                  <a:lnTo>
                    <a:pt x="285" y="294"/>
                  </a:lnTo>
                  <a:lnTo>
                    <a:pt x="287" y="308"/>
                  </a:lnTo>
                  <a:lnTo>
                    <a:pt x="289" y="323"/>
                  </a:lnTo>
                  <a:lnTo>
                    <a:pt x="287" y="340"/>
                  </a:lnTo>
                  <a:lnTo>
                    <a:pt x="285" y="357"/>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2" name="Freeform 222"/>
            <p:cNvSpPr>
              <a:spLocks/>
            </p:cNvSpPr>
            <p:nvPr/>
          </p:nvSpPr>
          <p:spPr bwMode="auto">
            <a:xfrm>
              <a:off x="2911" y="1147"/>
              <a:ext cx="345" cy="144"/>
            </a:xfrm>
            <a:custGeom>
              <a:avLst/>
              <a:gdLst/>
              <a:ahLst/>
              <a:cxnLst>
                <a:cxn ang="0">
                  <a:pos x="1399" y="19"/>
                </a:cxn>
                <a:cxn ang="0">
                  <a:pos x="1424" y="56"/>
                </a:cxn>
                <a:cxn ang="0">
                  <a:pos x="1457" y="93"/>
                </a:cxn>
                <a:cxn ang="0">
                  <a:pos x="1494" y="125"/>
                </a:cxn>
                <a:cxn ang="0">
                  <a:pos x="1535" y="153"/>
                </a:cxn>
                <a:cxn ang="0">
                  <a:pos x="1579" y="177"/>
                </a:cxn>
                <a:cxn ang="0">
                  <a:pos x="1622" y="193"/>
                </a:cxn>
                <a:cxn ang="0">
                  <a:pos x="1663" y="201"/>
                </a:cxn>
                <a:cxn ang="0">
                  <a:pos x="1714" y="331"/>
                </a:cxn>
                <a:cxn ang="0">
                  <a:pos x="1679" y="340"/>
                </a:cxn>
                <a:cxn ang="0">
                  <a:pos x="1653" y="353"/>
                </a:cxn>
                <a:cxn ang="0">
                  <a:pos x="1636" y="369"/>
                </a:cxn>
                <a:cxn ang="0">
                  <a:pos x="1625" y="388"/>
                </a:cxn>
                <a:cxn ang="0">
                  <a:pos x="1622" y="407"/>
                </a:cxn>
                <a:cxn ang="0">
                  <a:pos x="1625" y="425"/>
                </a:cxn>
                <a:cxn ang="0">
                  <a:pos x="1632" y="442"/>
                </a:cxn>
                <a:cxn ang="0">
                  <a:pos x="1645" y="456"/>
                </a:cxn>
                <a:cxn ang="0">
                  <a:pos x="1602" y="525"/>
                </a:cxn>
                <a:cxn ang="0">
                  <a:pos x="1591" y="526"/>
                </a:cxn>
                <a:cxn ang="0">
                  <a:pos x="1582" y="531"/>
                </a:cxn>
                <a:cxn ang="0">
                  <a:pos x="1573" y="538"/>
                </a:cxn>
                <a:cxn ang="0">
                  <a:pos x="1563" y="552"/>
                </a:cxn>
                <a:cxn ang="0">
                  <a:pos x="1553" y="575"/>
                </a:cxn>
                <a:cxn ang="0">
                  <a:pos x="1546" y="602"/>
                </a:cxn>
                <a:cxn ang="0">
                  <a:pos x="1542" y="629"/>
                </a:cxn>
                <a:cxn ang="0">
                  <a:pos x="1541" y="653"/>
                </a:cxn>
                <a:cxn ang="0">
                  <a:pos x="1542" y="673"/>
                </a:cxn>
                <a:cxn ang="0">
                  <a:pos x="277" y="717"/>
                </a:cxn>
                <a:cxn ang="0">
                  <a:pos x="243" y="702"/>
                </a:cxn>
                <a:cxn ang="0">
                  <a:pos x="232" y="694"/>
                </a:cxn>
                <a:cxn ang="0">
                  <a:pos x="224" y="685"/>
                </a:cxn>
                <a:cxn ang="0">
                  <a:pos x="219" y="671"/>
                </a:cxn>
                <a:cxn ang="0">
                  <a:pos x="217" y="652"/>
                </a:cxn>
                <a:cxn ang="0">
                  <a:pos x="222" y="594"/>
                </a:cxn>
                <a:cxn ang="0">
                  <a:pos x="225" y="561"/>
                </a:cxn>
                <a:cxn ang="0">
                  <a:pos x="220" y="538"/>
                </a:cxn>
                <a:cxn ang="0">
                  <a:pos x="210" y="520"/>
                </a:cxn>
                <a:cxn ang="0">
                  <a:pos x="196" y="508"/>
                </a:cxn>
                <a:cxn ang="0">
                  <a:pos x="162" y="490"/>
                </a:cxn>
                <a:cxn ang="0">
                  <a:pos x="144" y="480"/>
                </a:cxn>
                <a:cxn ang="0">
                  <a:pos x="130" y="470"/>
                </a:cxn>
                <a:cxn ang="0">
                  <a:pos x="123" y="460"/>
                </a:cxn>
                <a:cxn ang="0">
                  <a:pos x="123" y="453"/>
                </a:cxn>
                <a:cxn ang="0">
                  <a:pos x="125" y="444"/>
                </a:cxn>
                <a:cxn ang="0">
                  <a:pos x="125" y="431"/>
                </a:cxn>
                <a:cxn ang="0">
                  <a:pos x="117" y="410"/>
                </a:cxn>
                <a:cxn ang="0">
                  <a:pos x="97" y="378"/>
                </a:cxn>
                <a:cxn ang="0">
                  <a:pos x="60" y="333"/>
                </a:cxn>
                <a:cxn ang="0">
                  <a:pos x="0" y="271"/>
                </a:cxn>
                <a:cxn ang="0">
                  <a:pos x="1388" y="0"/>
                </a:cxn>
              </a:cxnLst>
              <a:rect l="0" t="0" r="r" b="b"/>
              <a:pathLst>
                <a:path w="1714" h="717">
                  <a:moveTo>
                    <a:pt x="1388" y="0"/>
                  </a:moveTo>
                  <a:lnTo>
                    <a:pt x="1399" y="19"/>
                  </a:lnTo>
                  <a:lnTo>
                    <a:pt x="1410" y="38"/>
                  </a:lnTo>
                  <a:lnTo>
                    <a:pt x="1424" y="56"/>
                  </a:lnTo>
                  <a:lnTo>
                    <a:pt x="1440" y="75"/>
                  </a:lnTo>
                  <a:lnTo>
                    <a:pt x="1457" y="93"/>
                  </a:lnTo>
                  <a:lnTo>
                    <a:pt x="1475" y="109"/>
                  </a:lnTo>
                  <a:lnTo>
                    <a:pt x="1494" y="125"/>
                  </a:lnTo>
                  <a:lnTo>
                    <a:pt x="1514" y="140"/>
                  </a:lnTo>
                  <a:lnTo>
                    <a:pt x="1535" y="153"/>
                  </a:lnTo>
                  <a:lnTo>
                    <a:pt x="1558" y="166"/>
                  </a:lnTo>
                  <a:lnTo>
                    <a:pt x="1579" y="177"/>
                  </a:lnTo>
                  <a:lnTo>
                    <a:pt x="1601" y="186"/>
                  </a:lnTo>
                  <a:lnTo>
                    <a:pt x="1622" y="193"/>
                  </a:lnTo>
                  <a:lnTo>
                    <a:pt x="1643" y="198"/>
                  </a:lnTo>
                  <a:lnTo>
                    <a:pt x="1663" y="201"/>
                  </a:lnTo>
                  <a:lnTo>
                    <a:pt x="1683" y="202"/>
                  </a:lnTo>
                  <a:lnTo>
                    <a:pt x="1714" y="331"/>
                  </a:lnTo>
                  <a:lnTo>
                    <a:pt x="1695" y="335"/>
                  </a:lnTo>
                  <a:lnTo>
                    <a:pt x="1679" y="340"/>
                  </a:lnTo>
                  <a:lnTo>
                    <a:pt x="1665" y="346"/>
                  </a:lnTo>
                  <a:lnTo>
                    <a:pt x="1653" y="353"/>
                  </a:lnTo>
                  <a:lnTo>
                    <a:pt x="1643" y="361"/>
                  </a:lnTo>
                  <a:lnTo>
                    <a:pt x="1636" y="369"/>
                  </a:lnTo>
                  <a:lnTo>
                    <a:pt x="1630" y="379"/>
                  </a:lnTo>
                  <a:lnTo>
                    <a:pt x="1625" y="388"/>
                  </a:lnTo>
                  <a:lnTo>
                    <a:pt x="1623" y="397"/>
                  </a:lnTo>
                  <a:lnTo>
                    <a:pt x="1622" y="407"/>
                  </a:lnTo>
                  <a:lnTo>
                    <a:pt x="1623" y="416"/>
                  </a:lnTo>
                  <a:lnTo>
                    <a:pt x="1625" y="425"/>
                  </a:lnTo>
                  <a:lnTo>
                    <a:pt x="1628" y="434"/>
                  </a:lnTo>
                  <a:lnTo>
                    <a:pt x="1632" y="442"/>
                  </a:lnTo>
                  <a:lnTo>
                    <a:pt x="1638" y="449"/>
                  </a:lnTo>
                  <a:lnTo>
                    <a:pt x="1645" y="456"/>
                  </a:lnTo>
                  <a:lnTo>
                    <a:pt x="1608" y="525"/>
                  </a:lnTo>
                  <a:lnTo>
                    <a:pt x="1602" y="525"/>
                  </a:lnTo>
                  <a:lnTo>
                    <a:pt x="1596" y="525"/>
                  </a:lnTo>
                  <a:lnTo>
                    <a:pt x="1591" y="526"/>
                  </a:lnTo>
                  <a:lnTo>
                    <a:pt x="1586" y="528"/>
                  </a:lnTo>
                  <a:lnTo>
                    <a:pt x="1582" y="531"/>
                  </a:lnTo>
                  <a:lnTo>
                    <a:pt x="1577" y="534"/>
                  </a:lnTo>
                  <a:lnTo>
                    <a:pt x="1573" y="538"/>
                  </a:lnTo>
                  <a:lnTo>
                    <a:pt x="1569" y="542"/>
                  </a:lnTo>
                  <a:lnTo>
                    <a:pt x="1563" y="552"/>
                  </a:lnTo>
                  <a:lnTo>
                    <a:pt x="1558" y="563"/>
                  </a:lnTo>
                  <a:lnTo>
                    <a:pt x="1553" y="575"/>
                  </a:lnTo>
                  <a:lnTo>
                    <a:pt x="1548" y="588"/>
                  </a:lnTo>
                  <a:lnTo>
                    <a:pt x="1546" y="602"/>
                  </a:lnTo>
                  <a:lnTo>
                    <a:pt x="1544" y="616"/>
                  </a:lnTo>
                  <a:lnTo>
                    <a:pt x="1542" y="629"/>
                  </a:lnTo>
                  <a:lnTo>
                    <a:pt x="1541" y="642"/>
                  </a:lnTo>
                  <a:lnTo>
                    <a:pt x="1541" y="653"/>
                  </a:lnTo>
                  <a:lnTo>
                    <a:pt x="1541" y="664"/>
                  </a:lnTo>
                  <a:lnTo>
                    <a:pt x="1542" y="673"/>
                  </a:lnTo>
                  <a:lnTo>
                    <a:pt x="1544" y="680"/>
                  </a:lnTo>
                  <a:lnTo>
                    <a:pt x="277" y="717"/>
                  </a:lnTo>
                  <a:lnTo>
                    <a:pt x="259" y="709"/>
                  </a:lnTo>
                  <a:lnTo>
                    <a:pt x="243" y="702"/>
                  </a:lnTo>
                  <a:lnTo>
                    <a:pt x="236" y="699"/>
                  </a:lnTo>
                  <a:lnTo>
                    <a:pt x="232" y="694"/>
                  </a:lnTo>
                  <a:lnTo>
                    <a:pt x="227" y="689"/>
                  </a:lnTo>
                  <a:lnTo>
                    <a:pt x="224" y="685"/>
                  </a:lnTo>
                  <a:lnTo>
                    <a:pt x="220" y="678"/>
                  </a:lnTo>
                  <a:lnTo>
                    <a:pt x="219" y="671"/>
                  </a:lnTo>
                  <a:lnTo>
                    <a:pt x="218" y="663"/>
                  </a:lnTo>
                  <a:lnTo>
                    <a:pt x="217" y="652"/>
                  </a:lnTo>
                  <a:lnTo>
                    <a:pt x="218" y="626"/>
                  </a:lnTo>
                  <a:lnTo>
                    <a:pt x="222" y="594"/>
                  </a:lnTo>
                  <a:lnTo>
                    <a:pt x="225" y="576"/>
                  </a:lnTo>
                  <a:lnTo>
                    <a:pt x="225" y="561"/>
                  </a:lnTo>
                  <a:lnTo>
                    <a:pt x="222" y="549"/>
                  </a:lnTo>
                  <a:lnTo>
                    <a:pt x="220" y="538"/>
                  </a:lnTo>
                  <a:lnTo>
                    <a:pt x="215" y="528"/>
                  </a:lnTo>
                  <a:lnTo>
                    <a:pt x="210" y="520"/>
                  </a:lnTo>
                  <a:lnTo>
                    <a:pt x="203" y="513"/>
                  </a:lnTo>
                  <a:lnTo>
                    <a:pt x="196" y="508"/>
                  </a:lnTo>
                  <a:lnTo>
                    <a:pt x="179" y="498"/>
                  </a:lnTo>
                  <a:lnTo>
                    <a:pt x="162" y="490"/>
                  </a:lnTo>
                  <a:lnTo>
                    <a:pt x="152" y="485"/>
                  </a:lnTo>
                  <a:lnTo>
                    <a:pt x="144" y="480"/>
                  </a:lnTo>
                  <a:lnTo>
                    <a:pt x="137" y="476"/>
                  </a:lnTo>
                  <a:lnTo>
                    <a:pt x="130" y="470"/>
                  </a:lnTo>
                  <a:lnTo>
                    <a:pt x="125" y="465"/>
                  </a:lnTo>
                  <a:lnTo>
                    <a:pt x="123" y="460"/>
                  </a:lnTo>
                  <a:lnTo>
                    <a:pt x="123" y="457"/>
                  </a:lnTo>
                  <a:lnTo>
                    <a:pt x="123" y="453"/>
                  </a:lnTo>
                  <a:lnTo>
                    <a:pt x="124" y="449"/>
                  </a:lnTo>
                  <a:lnTo>
                    <a:pt x="125" y="444"/>
                  </a:lnTo>
                  <a:lnTo>
                    <a:pt x="127" y="438"/>
                  </a:lnTo>
                  <a:lnTo>
                    <a:pt x="125" y="431"/>
                  </a:lnTo>
                  <a:lnTo>
                    <a:pt x="123" y="422"/>
                  </a:lnTo>
                  <a:lnTo>
                    <a:pt x="117" y="410"/>
                  </a:lnTo>
                  <a:lnTo>
                    <a:pt x="109" y="395"/>
                  </a:lnTo>
                  <a:lnTo>
                    <a:pt x="97" y="378"/>
                  </a:lnTo>
                  <a:lnTo>
                    <a:pt x="81" y="358"/>
                  </a:lnTo>
                  <a:lnTo>
                    <a:pt x="60" y="333"/>
                  </a:lnTo>
                  <a:lnTo>
                    <a:pt x="33" y="304"/>
                  </a:lnTo>
                  <a:lnTo>
                    <a:pt x="0" y="271"/>
                  </a:lnTo>
                  <a:lnTo>
                    <a:pt x="14" y="14"/>
                  </a:lnTo>
                  <a:lnTo>
                    <a:pt x="1388"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3" name="Freeform 223"/>
            <p:cNvSpPr>
              <a:spLocks/>
            </p:cNvSpPr>
            <p:nvPr/>
          </p:nvSpPr>
          <p:spPr bwMode="auto">
            <a:xfrm>
              <a:off x="1359" y="1169"/>
              <a:ext cx="381" cy="581"/>
            </a:xfrm>
            <a:custGeom>
              <a:avLst/>
              <a:gdLst/>
              <a:ahLst/>
              <a:cxnLst>
                <a:cxn ang="0">
                  <a:pos x="411" y="2837"/>
                </a:cxn>
                <a:cxn ang="0">
                  <a:pos x="441" y="2759"/>
                </a:cxn>
                <a:cxn ang="0">
                  <a:pos x="453" y="2683"/>
                </a:cxn>
                <a:cxn ang="0">
                  <a:pos x="447" y="2612"/>
                </a:cxn>
                <a:cxn ang="0">
                  <a:pos x="429" y="2544"/>
                </a:cxn>
                <a:cxn ang="0">
                  <a:pos x="396" y="2466"/>
                </a:cxn>
                <a:cxn ang="0">
                  <a:pos x="325" y="2357"/>
                </a:cxn>
                <a:cxn ang="0">
                  <a:pos x="286" y="2298"/>
                </a:cxn>
                <a:cxn ang="0">
                  <a:pos x="260" y="2228"/>
                </a:cxn>
                <a:cxn ang="0">
                  <a:pos x="261" y="2164"/>
                </a:cxn>
                <a:cxn ang="0">
                  <a:pos x="276" y="2121"/>
                </a:cxn>
                <a:cxn ang="0">
                  <a:pos x="65" y="2068"/>
                </a:cxn>
                <a:cxn ang="0">
                  <a:pos x="64" y="2022"/>
                </a:cxn>
                <a:cxn ang="0">
                  <a:pos x="42" y="1973"/>
                </a:cxn>
                <a:cxn ang="0">
                  <a:pos x="0" y="1929"/>
                </a:cxn>
                <a:cxn ang="0">
                  <a:pos x="181" y="1689"/>
                </a:cxn>
                <a:cxn ang="0">
                  <a:pos x="137" y="1619"/>
                </a:cxn>
                <a:cxn ang="0">
                  <a:pos x="77" y="1538"/>
                </a:cxn>
                <a:cxn ang="0">
                  <a:pos x="59" y="1491"/>
                </a:cxn>
                <a:cxn ang="0">
                  <a:pos x="58" y="1448"/>
                </a:cxn>
                <a:cxn ang="0">
                  <a:pos x="86" y="1369"/>
                </a:cxn>
                <a:cxn ang="0">
                  <a:pos x="137" y="1285"/>
                </a:cxn>
                <a:cxn ang="0">
                  <a:pos x="211" y="1195"/>
                </a:cxn>
                <a:cxn ang="0">
                  <a:pos x="239" y="1208"/>
                </a:cxn>
                <a:cxn ang="0">
                  <a:pos x="261" y="1208"/>
                </a:cxn>
                <a:cxn ang="0">
                  <a:pos x="274" y="1188"/>
                </a:cxn>
                <a:cxn ang="0">
                  <a:pos x="283" y="1127"/>
                </a:cxn>
                <a:cxn ang="0">
                  <a:pos x="280" y="1044"/>
                </a:cxn>
                <a:cxn ang="0">
                  <a:pos x="325" y="1007"/>
                </a:cxn>
                <a:cxn ang="0">
                  <a:pos x="368" y="966"/>
                </a:cxn>
                <a:cxn ang="0">
                  <a:pos x="393" y="920"/>
                </a:cxn>
                <a:cxn ang="0">
                  <a:pos x="405" y="872"/>
                </a:cxn>
                <a:cxn ang="0">
                  <a:pos x="400" y="785"/>
                </a:cxn>
                <a:cxn ang="0">
                  <a:pos x="587" y="418"/>
                </a:cxn>
                <a:cxn ang="0">
                  <a:pos x="605" y="355"/>
                </a:cxn>
                <a:cxn ang="0">
                  <a:pos x="650" y="287"/>
                </a:cxn>
                <a:cxn ang="0">
                  <a:pos x="714" y="217"/>
                </a:cxn>
                <a:cxn ang="0">
                  <a:pos x="862" y="91"/>
                </a:cxn>
                <a:cxn ang="0">
                  <a:pos x="988" y="0"/>
                </a:cxn>
                <a:cxn ang="0">
                  <a:pos x="1824" y="2071"/>
                </a:cxn>
                <a:cxn ang="0">
                  <a:pos x="1794" y="2131"/>
                </a:cxn>
                <a:cxn ang="0">
                  <a:pos x="1787" y="2185"/>
                </a:cxn>
                <a:cxn ang="0">
                  <a:pos x="1809" y="2301"/>
                </a:cxn>
                <a:cxn ang="0">
                  <a:pos x="1712" y="2367"/>
                </a:cxn>
                <a:cxn ang="0">
                  <a:pos x="1607" y="2455"/>
                </a:cxn>
                <a:cxn ang="0">
                  <a:pos x="1525" y="2539"/>
                </a:cxn>
                <a:cxn ang="0">
                  <a:pos x="1497" y="2585"/>
                </a:cxn>
                <a:cxn ang="0">
                  <a:pos x="1454" y="2615"/>
                </a:cxn>
                <a:cxn ang="0">
                  <a:pos x="1380" y="2664"/>
                </a:cxn>
                <a:cxn ang="0">
                  <a:pos x="1313" y="2733"/>
                </a:cxn>
                <a:cxn ang="0">
                  <a:pos x="1313" y="2840"/>
                </a:cxn>
                <a:cxn ang="0">
                  <a:pos x="1254" y="2876"/>
                </a:cxn>
                <a:cxn ang="0">
                  <a:pos x="1195" y="2897"/>
                </a:cxn>
              </a:cxnLst>
              <a:rect l="0" t="0" r="r" b="b"/>
              <a:pathLst>
                <a:path w="1904" h="2906">
                  <a:moveTo>
                    <a:pt x="1147" y="2906"/>
                  </a:moveTo>
                  <a:lnTo>
                    <a:pt x="1175" y="2857"/>
                  </a:lnTo>
                  <a:lnTo>
                    <a:pt x="400" y="2857"/>
                  </a:lnTo>
                  <a:lnTo>
                    <a:pt x="411" y="2837"/>
                  </a:lnTo>
                  <a:lnTo>
                    <a:pt x="421" y="2817"/>
                  </a:lnTo>
                  <a:lnTo>
                    <a:pt x="428" y="2797"/>
                  </a:lnTo>
                  <a:lnTo>
                    <a:pt x="435" y="2777"/>
                  </a:lnTo>
                  <a:lnTo>
                    <a:pt x="441" y="2759"/>
                  </a:lnTo>
                  <a:lnTo>
                    <a:pt x="446" y="2739"/>
                  </a:lnTo>
                  <a:lnTo>
                    <a:pt x="449" y="2720"/>
                  </a:lnTo>
                  <a:lnTo>
                    <a:pt x="452" y="2701"/>
                  </a:lnTo>
                  <a:lnTo>
                    <a:pt x="453" y="2683"/>
                  </a:lnTo>
                  <a:lnTo>
                    <a:pt x="453" y="2665"/>
                  </a:lnTo>
                  <a:lnTo>
                    <a:pt x="452" y="2647"/>
                  </a:lnTo>
                  <a:lnTo>
                    <a:pt x="449" y="2629"/>
                  </a:lnTo>
                  <a:lnTo>
                    <a:pt x="447" y="2612"/>
                  </a:lnTo>
                  <a:lnTo>
                    <a:pt x="443" y="2594"/>
                  </a:lnTo>
                  <a:lnTo>
                    <a:pt x="440" y="2578"/>
                  </a:lnTo>
                  <a:lnTo>
                    <a:pt x="435" y="2560"/>
                  </a:lnTo>
                  <a:lnTo>
                    <a:pt x="429" y="2544"/>
                  </a:lnTo>
                  <a:lnTo>
                    <a:pt x="424" y="2527"/>
                  </a:lnTo>
                  <a:lnTo>
                    <a:pt x="418" y="2512"/>
                  </a:lnTo>
                  <a:lnTo>
                    <a:pt x="411" y="2496"/>
                  </a:lnTo>
                  <a:lnTo>
                    <a:pt x="396" y="2466"/>
                  </a:lnTo>
                  <a:lnTo>
                    <a:pt x="379" y="2436"/>
                  </a:lnTo>
                  <a:lnTo>
                    <a:pt x="362" y="2408"/>
                  </a:lnTo>
                  <a:lnTo>
                    <a:pt x="344" y="2383"/>
                  </a:lnTo>
                  <a:lnTo>
                    <a:pt x="325" y="2357"/>
                  </a:lnTo>
                  <a:lnTo>
                    <a:pt x="308" y="2332"/>
                  </a:lnTo>
                  <a:lnTo>
                    <a:pt x="300" y="2322"/>
                  </a:lnTo>
                  <a:lnTo>
                    <a:pt x="293" y="2310"/>
                  </a:lnTo>
                  <a:lnTo>
                    <a:pt x="286" y="2298"/>
                  </a:lnTo>
                  <a:lnTo>
                    <a:pt x="280" y="2288"/>
                  </a:lnTo>
                  <a:lnTo>
                    <a:pt x="272" y="2267"/>
                  </a:lnTo>
                  <a:lnTo>
                    <a:pt x="265" y="2247"/>
                  </a:lnTo>
                  <a:lnTo>
                    <a:pt x="260" y="2228"/>
                  </a:lnTo>
                  <a:lnTo>
                    <a:pt x="259" y="2210"/>
                  </a:lnTo>
                  <a:lnTo>
                    <a:pt x="258" y="2193"/>
                  </a:lnTo>
                  <a:lnTo>
                    <a:pt x="259" y="2178"/>
                  </a:lnTo>
                  <a:lnTo>
                    <a:pt x="261" y="2164"/>
                  </a:lnTo>
                  <a:lnTo>
                    <a:pt x="265" y="2152"/>
                  </a:lnTo>
                  <a:lnTo>
                    <a:pt x="267" y="2142"/>
                  </a:lnTo>
                  <a:lnTo>
                    <a:pt x="271" y="2133"/>
                  </a:lnTo>
                  <a:lnTo>
                    <a:pt x="276" y="2121"/>
                  </a:lnTo>
                  <a:lnTo>
                    <a:pt x="280" y="2117"/>
                  </a:lnTo>
                  <a:lnTo>
                    <a:pt x="60" y="2085"/>
                  </a:lnTo>
                  <a:lnTo>
                    <a:pt x="63" y="2077"/>
                  </a:lnTo>
                  <a:lnTo>
                    <a:pt x="65" y="2068"/>
                  </a:lnTo>
                  <a:lnTo>
                    <a:pt x="66" y="2060"/>
                  </a:lnTo>
                  <a:lnTo>
                    <a:pt x="67" y="2052"/>
                  </a:lnTo>
                  <a:lnTo>
                    <a:pt x="66" y="2037"/>
                  </a:lnTo>
                  <a:lnTo>
                    <a:pt x="64" y="2022"/>
                  </a:lnTo>
                  <a:lnTo>
                    <a:pt x="60" y="2009"/>
                  </a:lnTo>
                  <a:lnTo>
                    <a:pt x="56" y="1996"/>
                  </a:lnTo>
                  <a:lnTo>
                    <a:pt x="49" y="1983"/>
                  </a:lnTo>
                  <a:lnTo>
                    <a:pt x="42" y="1973"/>
                  </a:lnTo>
                  <a:lnTo>
                    <a:pt x="28" y="1955"/>
                  </a:lnTo>
                  <a:lnTo>
                    <a:pt x="14" y="1941"/>
                  </a:lnTo>
                  <a:lnTo>
                    <a:pt x="4" y="1933"/>
                  </a:lnTo>
                  <a:lnTo>
                    <a:pt x="0" y="1929"/>
                  </a:lnTo>
                  <a:lnTo>
                    <a:pt x="184" y="1713"/>
                  </a:lnTo>
                  <a:lnTo>
                    <a:pt x="184" y="1705"/>
                  </a:lnTo>
                  <a:lnTo>
                    <a:pt x="183" y="1697"/>
                  </a:lnTo>
                  <a:lnTo>
                    <a:pt x="181" y="1689"/>
                  </a:lnTo>
                  <a:lnTo>
                    <a:pt x="178" y="1681"/>
                  </a:lnTo>
                  <a:lnTo>
                    <a:pt x="170" y="1664"/>
                  </a:lnTo>
                  <a:lnTo>
                    <a:pt x="161" y="1649"/>
                  </a:lnTo>
                  <a:lnTo>
                    <a:pt x="137" y="1619"/>
                  </a:lnTo>
                  <a:lnTo>
                    <a:pt x="112" y="1587"/>
                  </a:lnTo>
                  <a:lnTo>
                    <a:pt x="99" y="1571"/>
                  </a:lnTo>
                  <a:lnTo>
                    <a:pt x="87" y="1554"/>
                  </a:lnTo>
                  <a:lnTo>
                    <a:pt x="77" y="1538"/>
                  </a:lnTo>
                  <a:lnTo>
                    <a:pt x="67" y="1519"/>
                  </a:lnTo>
                  <a:lnTo>
                    <a:pt x="64" y="1510"/>
                  </a:lnTo>
                  <a:lnTo>
                    <a:pt x="61" y="1501"/>
                  </a:lnTo>
                  <a:lnTo>
                    <a:pt x="59" y="1491"/>
                  </a:lnTo>
                  <a:lnTo>
                    <a:pt x="58" y="1481"/>
                  </a:lnTo>
                  <a:lnTo>
                    <a:pt x="57" y="1470"/>
                  </a:lnTo>
                  <a:lnTo>
                    <a:pt x="57" y="1460"/>
                  </a:lnTo>
                  <a:lnTo>
                    <a:pt x="58" y="1448"/>
                  </a:lnTo>
                  <a:lnTo>
                    <a:pt x="60" y="1438"/>
                  </a:lnTo>
                  <a:lnTo>
                    <a:pt x="67" y="1414"/>
                  </a:lnTo>
                  <a:lnTo>
                    <a:pt x="77" y="1391"/>
                  </a:lnTo>
                  <a:lnTo>
                    <a:pt x="86" y="1369"/>
                  </a:lnTo>
                  <a:lnTo>
                    <a:pt x="98" y="1347"/>
                  </a:lnTo>
                  <a:lnTo>
                    <a:pt x="111" y="1324"/>
                  </a:lnTo>
                  <a:lnTo>
                    <a:pt x="123" y="1304"/>
                  </a:lnTo>
                  <a:lnTo>
                    <a:pt x="137" y="1285"/>
                  </a:lnTo>
                  <a:lnTo>
                    <a:pt x="150" y="1267"/>
                  </a:lnTo>
                  <a:lnTo>
                    <a:pt x="175" y="1236"/>
                  </a:lnTo>
                  <a:lnTo>
                    <a:pt x="196" y="1211"/>
                  </a:lnTo>
                  <a:lnTo>
                    <a:pt x="211" y="1195"/>
                  </a:lnTo>
                  <a:lnTo>
                    <a:pt x="216" y="1190"/>
                  </a:lnTo>
                  <a:lnTo>
                    <a:pt x="224" y="1197"/>
                  </a:lnTo>
                  <a:lnTo>
                    <a:pt x="232" y="1203"/>
                  </a:lnTo>
                  <a:lnTo>
                    <a:pt x="239" y="1208"/>
                  </a:lnTo>
                  <a:lnTo>
                    <a:pt x="245" y="1209"/>
                  </a:lnTo>
                  <a:lnTo>
                    <a:pt x="251" y="1210"/>
                  </a:lnTo>
                  <a:lnTo>
                    <a:pt x="257" y="1210"/>
                  </a:lnTo>
                  <a:lnTo>
                    <a:pt x="261" y="1208"/>
                  </a:lnTo>
                  <a:lnTo>
                    <a:pt x="265" y="1204"/>
                  </a:lnTo>
                  <a:lnTo>
                    <a:pt x="268" y="1199"/>
                  </a:lnTo>
                  <a:lnTo>
                    <a:pt x="272" y="1195"/>
                  </a:lnTo>
                  <a:lnTo>
                    <a:pt x="274" y="1188"/>
                  </a:lnTo>
                  <a:lnTo>
                    <a:pt x="276" y="1181"/>
                  </a:lnTo>
                  <a:lnTo>
                    <a:pt x="280" y="1164"/>
                  </a:lnTo>
                  <a:lnTo>
                    <a:pt x="282" y="1147"/>
                  </a:lnTo>
                  <a:lnTo>
                    <a:pt x="283" y="1127"/>
                  </a:lnTo>
                  <a:lnTo>
                    <a:pt x="283" y="1107"/>
                  </a:lnTo>
                  <a:lnTo>
                    <a:pt x="283" y="1088"/>
                  </a:lnTo>
                  <a:lnTo>
                    <a:pt x="282" y="1071"/>
                  </a:lnTo>
                  <a:lnTo>
                    <a:pt x="280" y="1044"/>
                  </a:lnTo>
                  <a:lnTo>
                    <a:pt x="280" y="1033"/>
                  </a:lnTo>
                  <a:lnTo>
                    <a:pt x="296" y="1025"/>
                  </a:lnTo>
                  <a:lnTo>
                    <a:pt x="311" y="1016"/>
                  </a:lnTo>
                  <a:lnTo>
                    <a:pt x="325" y="1007"/>
                  </a:lnTo>
                  <a:lnTo>
                    <a:pt x="337" y="996"/>
                  </a:lnTo>
                  <a:lnTo>
                    <a:pt x="349" y="987"/>
                  </a:lnTo>
                  <a:lnTo>
                    <a:pt x="358" y="976"/>
                  </a:lnTo>
                  <a:lnTo>
                    <a:pt x="368" y="966"/>
                  </a:lnTo>
                  <a:lnTo>
                    <a:pt x="376" y="954"/>
                  </a:lnTo>
                  <a:lnTo>
                    <a:pt x="383" y="944"/>
                  </a:lnTo>
                  <a:lnTo>
                    <a:pt x="389" y="932"/>
                  </a:lnTo>
                  <a:lnTo>
                    <a:pt x="393" y="920"/>
                  </a:lnTo>
                  <a:lnTo>
                    <a:pt x="397" y="908"/>
                  </a:lnTo>
                  <a:lnTo>
                    <a:pt x="400" y="897"/>
                  </a:lnTo>
                  <a:lnTo>
                    <a:pt x="403" y="885"/>
                  </a:lnTo>
                  <a:lnTo>
                    <a:pt x="405" y="872"/>
                  </a:lnTo>
                  <a:lnTo>
                    <a:pt x="405" y="861"/>
                  </a:lnTo>
                  <a:lnTo>
                    <a:pt x="406" y="835"/>
                  </a:lnTo>
                  <a:lnTo>
                    <a:pt x="404" y="810"/>
                  </a:lnTo>
                  <a:lnTo>
                    <a:pt x="400" y="785"/>
                  </a:lnTo>
                  <a:lnTo>
                    <a:pt x="396" y="760"/>
                  </a:lnTo>
                  <a:lnTo>
                    <a:pt x="384" y="710"/>
                  </a:lnTo>
                  <a:lnTo>
                    <a:pt x="371" y="662"/>
                  </a:lnTo>
                  <a:lnTo>
                    <a:pt x="587" y="418"/>
                  </a:lnTo>
                  <a:lnTo>
                    <a:pt x="588" y="403"/>
                  </a:lnTo>
                  <a:lnTo>
                    <a:pt x="592" y="388"/>
                  </a:lnTo>
                  <a:lnTo>
                    <a:pt x="598" y="371"/>
                  </a:lnTo>
                  <a:lnTo>
                    <a:pt x="605" y="355"/>
                  </a:lnTo>
                  <a:lnTo>
                    <a:pt x="614" y="338"/>
                  </a:lnTo>
                  <a:lnTo>
                    <a:pt x="625" y="321"/>
                  </a:lnTo>
                  <a:lnTo>
                    <a:pt x="636" y="305"/>
                  </a:lnTo>
                  <a:lnTo>
                    <a:pt x="650" y="287"/>
                  </a:lnTo>
                  <a:lnTo>
                    <a:pt x="664" y="270"/>
                  </a:lnTo>
                  <a:lnTo>
                    <a:pt x="681" y="252"/>
                  </a:lnTo>
                  <a:lnTo>
                    <a:pt x="697" y="234"/>
                  </a:lnTo>
                  <a:lnTo>
                    <a:pt x="714" y="217"/>
                  </a:lnTo>
                  <a:lnTo>
                    <a:pt x="751" y="183"/>
                  </a:lnTo>
                  <a:lnTo>
                    <a:pt x="788" y="150"/>
                  </a:lnTo>
                  <a:lnTo>
                    <a:pt x="825" y="120"/>
                  </a:lnTo>
                  <a:lnTo>
                    <a:pt x="862" y="91"/>
                  </a:lnTo>
                  <a:lnTo>
                    <a:pt x="896" y="65"/>
                  </a:lnTo>
                  <a:lnTo>
                    <a:pt x="926" y="43"/>
                  </a:lnTo>
                  <a:lnTo>
                    <a:pt x="970" y="11"/>
                  </a:lnTo>
                  <a:lnTo>
                    <a:pt x="988" y="0"/>
                  </a:lnTo>
                  <a:lnTo>
                    <a:pt x="1904" y="95"/>
                  </a:lnTo>
                  <a:lnTo>
                    <a:pt x="1273" y="807"/>
                  </a:lnTo>
                  <a:lnTo>
                    <a:pt x="1837" y="2053"/>
                  </a:lnTo>
                  <a:lnTo>
                    <a:pt x="1824" y="2071"/>
                  </a:lnTo>
                  <a:lnTo>
                    <a:pt x="1814" y="2087"/>
                  </a:lnTo>
                  <a:lnTo>
                    <a:pt x="1805" y="2103"/>
                  </a:lnTo>
                  <a:lnTo>
                    <a:pt x="1798" y="2117"/>
                  </a:lnTo>
                  <a:lnTo>
                    <a:pt x="1794" y="2131"/>
                  </a:lnTo>
                  <a:lnTo>
                    <a:pt x="1790" y="2144"/>
                  </a:lnTo>
                  <a:lnTo>
                    <a:pt x="1788" y="2156"/>
                  </a:lnTo>
                  <a:lnTo>
                    <a:pt x="1787" y="2166"/>
                  </a:lnTo>
                  <a:lnTo>
                    <a:pt x="1787" y="2185"/>
                  </a:lnTo>
                  <a:lnTo>
                    <a:pt x="1788" y="2198"/>
                  </a:lnTo>
                  <a:lnTo>
                    <a:pt x="1790" y="2206"/>
                  </a:lnTo>
                  <a:lnTo>
                    <a:pt x="1791" y="2209"/>
                  </a:lnTo>
                  <a:lnTo>
                    <a:pt x="1809" y="2301"/>
                  </a:lnTo>
                  <a:lnTo>
                    <a:pt x="1787" y="2315"/>
                  </a:lnTo>
                  <a:lnTo>
                    <a:pt x="1763" y="2330"/>
                  </a:lnTo>
                  <a:lnTo>
                    <a:pt x="1738" y="2348"/>
                  </a:lnTo>
                  <a:lnTo>
                    <a:pt x="1712" y="2367"/>
                  </a:lnTo>
                  <a:lnTo>
                    <a:pt x="1685" y="2388"/>
                  </a:lnTo>
                  <a:lnTo>
                    <a:pt x="1658" y="2409"/>
                  </a:lnTo>
                  <a:lnTo>
                    <a:pt x="1633" y="2432"/>
                  </a:lnTo>
                  <a:lnTo>
                    <a:pt x="1607" y="2455"/>
                  </a:lnTo>
                  <a:lnTo>
                    <a:pt x="1582" y="2477"/>
                  </a:lnTo>
                  <a:lnTo>
                    <a:pt x="1561" y="2498"/>
                  </a:lnTo>
                  <a:lnTo>
                    <a:pt x="1542" y="2519"/>
                  </a:lnTo>
                  <a:lnTo>
                    <a:pt x="1525" y="2539"/>
                  </a:lnTo>
                  <a:lnTo>
                    <a:pt x="1511" y="2557"/>
                  </a:lnTo>
                  <a:lnTo>
                    <a:pt x="1503" y="2572"/>
                  </a:lnTo>
                  <a:lnTo>
                    <a:pt x="1499" y="2579"/>
                  </a:lnTo>
                  <a:lnTo>
                    <a:pt x="1497" y="2585"/>
                  </a:lnTo>
                  <a:lnTo>
                    <a:pt x="1497" y="2590"/>
                  </a:lnTo>
                  <a:lnTo>
                    <a:pt x="1497" y="2595"/>
                  </a:lnTo>
                  <a:lnTo>
                    <a:pt x="1475" y="2605"/>
                  </a:lnTo>
                  <a:lnTo>
                    <a:pt x="1454" y="2615"/>
                  </a:lnTo>
                  <a:lnTo>
                    <a:pt x="1433" y="2627"/>
                  </a:lnTo>
                  <a:lnTo>
                    <a:pt x="1414" y="2638"/>
                  </a:lnTo>
                  <a:lnTo>
                    <a:pt x="1397" y="2651"/>
                  </a:lnTo>
                  <a:lnTo>
                    <a:pt x="1380" y="2664"/>
                  </a:lnTo>
                  <a:lnTo>
                    <a:pt x="1365" y="2677"/>
                  </a:lnTo>
                  <a:lnTo>
                    <a:pt x="1352" y="2690"/>
                  </a:lnTo>
                  <a:lnTo>
                    <a:pt x="1329" y="2713"/>
                  </a:lnTo>
                  <a:lnTo>
                    <a:pt x="1313" y="2733"/>
                  </a:lnTo>
                  <a:lnTo>
                    <a:pt x="1302" y="2746"/>
                  </a:lnTo>
                  <a:lnTo>
                    <a:pt x="1299" y="2751"/>
                  </a:lnTo>
                  <a:lnTo>
                    <a:pt x="1328" y="2829"/>
                  </a:lnTo>
                  <a:lnTo>
                    <a:pt x="1313" y="2840"/>
                  </a:lnTo>
                  <a:lnTo>
                    <a:pt x="1297" y="2851"/>
                  </a:lnTo>
                  <a:lnTo>
                    <a:pt x="1282" y="2860"/>
                  </a:lnTo>
                  <a:lnTo>
                    <a:pt x="1268" y="2868"/>
                  </a:lnTo>
                  <a:lnTo>
                    <a:pt x="1254" y="2876"/>
                  </a:lnTo>
                  <a:lnTo>
                    <a:pt x="1241" y="2881"/>
                  </a:lnTo>
                  <a:lnTo>
                    <a:pt x="1228" y="2887"/>
                  </a:lnTo>
                  <a:lnTo>
                    <a:pt x="1217" y="2891"/>
                  </a:lnTo>
                  <a:lnTo>
                    <a:pt x="1195" y="2897"/>
                  </a:lnTo>
                  <a:lnTo>
                    <a:pt x="1175" y="2901"/>
                  </a:lnTo>
                  <a:lnTo>
                    <a:pt x="1158" y="2904"/>
                  </a:lnTo>
                  <a:lnTo>
                    <a:pt x="1147" y="29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4" name="Freeform 224"/>
            <p:cNvSpPr>
              <a:spLocks/>
            </p:cNvSpPr>
            <p:nvPr/>
          </p:nvSpPr>
          <p:spPr bwMode="auto">
            <a:xfrm>
              <a:off x="1576" y="1478"/>
              <a:ext cx="559" cy="414"/>
            </a:xfrm>
            <a:custGeom>
              <a:avLst/>
              <a:gdLst/>
              <a:ahLst/>
              <a:cxnLst>
                <a:cxn ang="0">
                  <a:pos x="1081" y="2018"/>
                </a:cxn>
                <a:cxn ang="0">
                  <a:pos x="65" y="1356"/>
                </a:cxn>
                <a:cxn ang="0">
                  <a:pos x="93" y="1351"/>
                </a:cxn>
                <a:cxn ang="0">
                  <a:pos x="135" y="1341"/>
                </a:cxn>
                <a:cxn ang="0">
                  <a:pos x="159" y="1331"/>
                </a:cxn>
                <a:cxn ang="0">
                  <a:pos x="186" y="1318"/>
                </a:cxn>
                <a:cxn ang="0">
                  <a:pos x="215" y="1301"/>
                </a:cxn>
                <a:cxn ang="0">
                  <a:pos x="246" y="1279"/>
                </a:cxn>
                <a:cxn ang="0">
                  <a:pos x="220" y="1196"/>
                </a:cxn>
                <a:cxn ang="0">
                  <a:pos x="247" y="1163"/>
                </a:cxn>
                <a:cxn ang="0">
                  <a:pos x="283" y="1127"/>
                </a:cxn>
                <a:cxn ang="0">
                  <a:pos x="315" y="1101"/>
                </a:cxn>
                <a:cxn ang="0">
                  <a:pos x="351" y="1077"/>
                </a:cxn>
                <a:cxn ang="0">
                  <a:pos x="393" y="1055"/>
                </a:cxn>
                <a:cxn ang="0">
                  <a:pos x="415" y="1040"/>
                </a:cxn>
                <a:cxn ang="0">
                  <a:pos x="417" y="1029"/>
                </a:cxn>
                <a:cxn ang="0">
                  <a:pos x="429" y="1007"/>
                </a:cxn>
                <a:cxn ang="0">
                  <a:pos x="460" y="969"/>
                </a:cxn>
                <a:cxn ang="0">
                  <a:pos x="500" y="927"/>
                </a:cxn>
                <a:cxn ang="0">
                  <a:pos x="551" y="882"/>
                </a:cxn>
                <a:cxn ang="0">
                  <a:pos x="603" y="838"/>
                </a:cxn>
                <a:cxn ang="0">
                  <a:pos x="656" y="798"/>
                </a:cxn>
                <a:cxn ang="0">
                  <a:pos x="705" y="765"/>
                </a:cxn>
                <a:cxn ang="0">
                  <a:pos x="709" y="659"/>
                </a:cxn>
                <a:cxn ang="0">
                  <a:pos x="706" y="648"/>
                </a:cxn>
                <a:cxn ang="0">
                  <a:pos x="705" y="616"/>
                </a:cxn>
                <a:cxn ang="0">
                  <a:pos x="708" y="594"/>
                </a:cxn>
                <a:cxn ang="0">
                  <a:pos x="716" y="567"/>
                </a:cxn>
                <a:cxn ang="0">
                  <a:pos x="732" y="537"/>
                </a:cxn>
                <a:cxn ang="0">
                  <a:pos x="755" y="503"/>
                </a:cxn>
                <a:cxn ang="0">
                  <a:pos x="860" y="375"/>
                </a:cxn>
                <a:cxn ang="0">
                  <a:pos x="908" y="320"/>
                </a:cxn>
                <a:cxn ang="0">
                  <a:pos x="931" y="296"/>
                </a:cxn>
                <a:cxn ang="0">
                  <a:pos x="957" y="275"/>
                </a:cxn>
                <a:cxn ang="0">
                  <a:pos x="983" y="257"/>
                </a:cxn>
                <a:cxn ang="0">
                  <a:pos x="1010" y="242"/>
                </a:cxn>
                <a:cxn ang="0">
                  <a:pos x="1039" y="230"/>
                </a:cxn>
                <a:cxn ang="0">
                  <a:pos x="1070" y="222"/>
                </a:cxn>
                <a:cxn ang="0">
                  <a:pos x="1104" y="217"/>
                </a:cxn>
                <a:cxn ang="0">
                  <a:pos x="1141" y="217"/>
                </a:cxn>
                <a:cxn ang="0">
                  <a:pos x="1181" y="221"/>
                </a:cxn>
                <a:cxn ang="0">
                  <a:pos x="1225" y="230"/>
                </a:cxn>
                <a:cxn ang="0">
                  <a:pos x="2798" y="51"/>
                </a:cxn>
              </a:cxnLst>
              <a:rect l="0" t="0" r="r" b="b"/>
              <a:pathLst>
                <a:path w="2798" h="2073">
                  <a:moveTo>
                    <a:pt x="1741" y="2073"/>
                  </a:moveTo>
                  <a:lnTo>
                    <a:pt x="1081" y="2018"/>
                  </a:lnTo>
                  <a:lnTo>
                    <a:pt x="0" y="1462"/>
                  </a:lnTo>
                  <a:lnTo>
                    <a:pt x="65" y="1356"/>
                  </a:lnTo>
                  <a:lnTo>
                    <a:pt x="76" y="1354"/>
                  </a:lnTo>
                  <a:lnTo>
                    <a:pt x="93" y="1351"/>
                  </a:lnTo>
                  <a:lnTo>
                    <a:pt x="113" y="1347"/>
                  </a:lnTo>
                  <a:lnTo>
                    <a:pt x="135" y="1341"/>
                  </a:lnTo>
                  <a:lnTo>
                    <a:pt x="146" y="1337"/>
                  </a:lnTo>
                  <a:lnTo>
                    <a:pt x="159" y="1331"/>
                  </a:lnTo>
                  <a:lnTo>
                    <a:pt x="172" y="1326"/>
                  </a:lnTo>
                  <a:lnTo>
                    <a:pt x="186" y="1318"/>
                  </a:lnTo>
                  <a:lnTo>
                    <a:pt x="200" y="1310"/>
                  </a:lnTo>
                  <a:lnTo>
                    <a:pt x="215" y="1301"/>
                  </a:lnTo>
                  <a:lnTo>
                    <a:pt x="231" y="1290"/>
                  </a:lnTo>
                  <a:lnTo>
                    <a:pt x="246" y="1279"/>
                  </a:lnTo>
                  <a:lnTo>
                    <a:pt x="217" y="1201"/>
                  </a:lnTo>
                  <a:lnTo>
                    <a:pt x="220" y="1196"/>
                  </a:lnTo>
                  <a:lnTo>
                    <a:pt x="231" y="1183"/>
                  </a:lnTo>
                  <a:lnTo>
                    <a:pt x="247" y="1163"/>
                  </a:lnTo>
                  <a:lnTo>
                    <a:pt x="270" y="1140"/>
                  </a:lnTo>
                  <a:lnTo>
                    <a:pt x="283" y="1127"/>
                  </a:lnTo>
                  <a:lnTo>
                    <a:pt x="298" y="1114"/>
                  </a:lnTo>
                  <a:lnTo>
                    <a:pt x="315" y="1101"/>
                  </a:lnTo>
                  <a:lnTo>
                    <a:pt x="332" y="1088"/>
                  </a:lnTo>
                  <a:lnTo>
                    <a:pt x="351" y="1077"/>
                  </a:lnTo>
                  <a:lnTo>
                    <a:pt x="372" y="1065"/>
                  </a:lnTo>
                  <a:lnTo>
                    <a:pt x="393" y="1055"/>
                  </a:lnTo>
                  <a:lnTo>
                    <a:pt x="415" y="1045"/>
                  </a:lnTo>
                  <a:lnTo>
                    <a:pt x="415" y="1040"/>
                  </a:lnTo>
                  <a:lnTo>
                    <a:pt x="415" y="1035"/>
                  </a:lnTo>
                  <a:lnTo>
                    <a:pt x="417" y="1029"/>
                  </a:lnTo>
                  <a:lnTo>
                    <a:pt x="421" y="1022"/>
                  </a:lnTo>
                  <a:lnTo>
                    <a:pt x="429" y="1007"/>
                  </a:lnTo>
                  <a:lnTo>
                    <a:pt x="443" y="989"/>
                  </a:lnTo>
                  <a:lnTo>
                    <a:pt x="460" y="969"/>
                  </a:lnTo>
                  <a:lnTo>
                    <a:pt x="479" y="948"/>
                  </a:lnTo>
                  <a:lnTo>
                    <a:pt x="500" y="927"/>
                  </a:lnTo>
                  <a:lnTo>
                    <a:pt x="525" y="905"/>
                  </a:lnTo>
                  <a:lnTo>
                    <a:pt x="551" y="882"/>
                  </a:lnTo>
                  <a:lnTo>
                    <a:pt x="576" y="859"/>
                  </a:lnTo>
                  <a:lnTo>
                    <a:pt x="603" y="838"/>
                  </a:lnTo>
                  <a:lnTo>
                    <a:pt x="630" y="817"/>
                  </a:lnTo>
                  <a:lnTo>
                    <a:pt x="656" y="798"/>
                  </a:lnTo>
                  <a:lnTo>
                    <a:pt x="681" y="780"/>
                  </a:lnTo>
                  <a:lnTo>
                    <a:pt x="705" y="765"/>
                  </a:lnTo>
                  <a:lnTo>
                    <a:pt x="727" y="751"/>
                  </a:lnTo>
                  <a:lnTo>
                    <a:pt x="709" y="659"/>
                  </a:lnTo>
                  <a:lnTo>
                    <a:pt x="708" y="656"/>
                  </a:lnTo>
                  <a:lnTo>
                    <a:pt x="706" y="648"/>
                  </a:lnTo>
                  <a:lnTo>
                    <a:pt x="705" y="635"/>
                  </a:lnTo>
                  <a:lnTo>
                    <a:pt x="705" y="616"/>
                  </a:lnTo>
                  <a:lnTo>
                    <a:pt x="706" y="606"/>
                  </a:lnTo>
                  <a:lnTo>
                    <a:pt x="708" y="594"/>
                  </a:lnTo>
                  <a:lnTo>
                    <a:pt x="712" y="581"/>
                  </a:lnTo>
                  <a:lnTo>
                    <a:pt x="716" y="567"/>
                  </a:lnTo>
                  <a:lnTo>
                    <a:pt x="723" y="553"/>
                  </a:lnTo>
                  <a:lnTo>
                    <a:pt x="732" y="537"/>
                  </a:lnTo>
                  <a:lnTo>
                    <a:pt x="742" y="521"/>
                  </a:lnTo>
                  <a:lnTo>
                    <a:pt x="755" y="503"/>
                  </a:lnTo>
                  <a:lnTo>
                    <a:pt x="810" y="437"/>
                  </a:lnTo>
                  <a:lnTo>
                    <a:pt x="860" y="375"/>
                  </a:lnTo>
                  <a:lnTo>
                    <a:pt x="884" y="347"/>
                  </a:lnTo>
                  <a:lnTo>
                    <a:pt x="908" y="320"/>
                  </a:lnTo>
                  <a:lnTo>
                    <a:pt x="920" y="308"/>
                  </a:lnTo>
                  <a:lnTo>
                    <a:pt x="931" y="296"/>
                  </a:lnTo>
                  <a:lnTo>
                    <a:pt x="944" y="285"/>
                  </a:lnTo>
                  <a:lnTo>
                    <a:pt x="957" y="275"/>
                  </a:lnTo>
                  <a:lnTo>
                    <a:pt x="970" y="265"/>
                  </a:lnTo>
                  <a:lnTo>
                    <a:pt x="983" y="257"/>
                  </a:lnTo>
                  <a:lnTo>
                    <a:pt x="996" y="249"/>
                  </a:lnTo>
                  <a:lnTo>
                    <a:pt x="1010" y="242"/>
                  </a:lnTo>
                  <a:lnTo>
                    <a:pt x="1024" y="235"/>
                  </a:lnTo>
                  <a:lnTo>
                    <a:pt x="1039" y="230"/>
                  </a:lnTo>
                  <a:lnTo>
                    <a:pt x="1054" y="225"/>
                  </a:lnTo>
                  <a:lnTo>
                    <a:pt x="1070" y="222"/>
                  </a:lnTo>
                  <a:lnTo>
                    <a:pt x="1087" y="218"/>
                  </a:lnTo>
                  <a:lnTo>
                    <a:pt x="1104" y="217"/>
                  </a:lnTo>
                  <a:lnTo>
                    <a:pt x="1122" y="216"/>
                  </a:lnTo>
                  <a:lnTo>
                    <a:pt x="1141" y="217"/>
                  </a:lnTo>
                  <a:lnTo>
                    <a:pt x="1160" y="218"/>
                  </a:lnTo>
                  <a:lnTo>
                    <a:pt x="1181" y="221"/>
                  </a:lnTo>
                  <a:lnTo>
                    <a:pt x="1202" y="225"/>
                  </a:lnTo>
                  <a:lnTo>
                    <a:pt x="1225" y="230"/>
                  </a:lnTo>
                  <a:lnTo>
                    <a:pt x="1380" y="0"/>
                  </a:lnTo>
                  <a:lnTo>
                    <a:pt x="2798" y="51"/>
                  </a:lnTo>
                  <a:lnTo>
                    <a:pt x="1741" y="207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5" name="Freeform 225"/>
            <p:cNvSpPr>
              <a:spLocks/>
            </p:cNvSpPr>
            <p:nvPr/>
          </p:nvSpPr>
          <p:spPr bwMode="auto">
            <a:xfrm>
              <a:off x="2135" y="1276"/>
              <a:ext cx="503" cy="212"/>
            </a:xfrm>
            <a:custGeom>
              <a:avLst/>
              <a:gdLst/>
              <a:ahLst/>
              <a:cxnLst>
                <a:cxn ang="0">
                  <a:pos x="0" y="1059"/>
                </a:cxn>
                <a:cxn ang="0">
                  <a:pos x="529" y="0"/>
                </a:cxn>
                <a:cxn ang="0">
                  <a:pos x="1871" y="37"/>
                </a:cxn>
                <a:cxn ang="0">
                  <a:pos x="2502" y="43"/>
                </a:cxn>
                <a:cxn ang="0">
                  <a:pos x="2235" y="1057"/>
                </a:cxn>
                <a:cxn ang="0">
                  <a:pos x="0" y="1059"/>
                </a:cxn>
              </a:cxnLst>
              <a:rect l="0" t="0" r="r" b="b"/>
              <a:pathLst>
                <a:path w="2502" h="1059">
                  <a:moveTo>
                    <a:pt x="0" y="1059"/>
                  </a:moveTo>
                  <a:lnTo>
                    <a:pt x="529" y="0"/>
                  </a:lnTo>
                  <a:lnTo>
                    <a:pt x="1871" y="37"/>
                  </a:lnTo>
                  <a:lnTo>
                    <a:pt x="2502" y="43"/>
                  </a:lnTo>
                  <a:lnTo>
                    <a:pt x="2235" y="1057"/>
                  </a:lnTo>
                  <a:lnTo>
                    <a:pt x="0" y="1059"/>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6" name="Freeform 226"/>
            <p:cNvSpPr>
              <a:spLocks/>
            </p:cNvSpPr>
            <p:nvPr/>
          </p:nvSpPr>
          <p:spPr bwMode="auto">
            <a:xfrm>
              <a:off x="2137" y="1534"/>
              <a:ext cx="1041" cy="909"/>
            </a:xfrm>
            <a:custGeom>
              <a:avLst/>
              <a:gdLst/>
              <a:ahLst/>
              <a:cxnLst>
                <a:cxn ang="0">
                  <a:pos x="5136" y="1752"/>
                </a:cxn>
                <a:cxn ang="0">
                  <a:pos x="5096" y="1680"/>
                </a:cxn>
                <a:cxn ang="0">
                  <a:pos x="5050" y="1524"/>
                </a:cxn>
                <a:cxn ang="0">
                  <a:pos x="5019" y="1237"/>
                </a:cxn>
                <a:cxn ang="0">
                  <a:pos x="4969" y="1053"/>
                </a:cxn>
                <a:cxn ang="0">
                  <a:pos x="4836" y="981"/>
                </a:cxn>
                <a:cxn ang="0">
                  <a:pos x="4509" y="852"/>
                </a:cxn>
                <a:cxn ang="0">
                  <a:pos x="4329" y="803"/>
                </a:cxn>
                <a:cxn ang="0">
                  <a:pos x="4184" y="787"/>
                </a:cxn>
                <a:cxn ang="0">
                  <a:pos x="4104" y="821"/>
                </a:cxn>
                <a:cxn ang="0">
                  <a:pos x="4031" y="916"/>
                </a:cxn>
                <a:cxn ang="0">
                  <a:pos x="3993" y="942"/>
                </a:cxn>
                <a:cxn ang="0">
                  <a:pos x="3963" y="943"/>
                </a:cxn>
                <a:cxn ang="0">
                  <a:pos x="3937" y="915"/>
                </a:cxn>
                <a:cxn ang="0">
                  <a:pos x="3917" y="862"/>
                </a:cxn>
                <a:cxn ang="0">
                  <a:pos x="3884" y="847"/>
                </a:cxn>
                <a:cxn ang="0">
                  <a:pos x="3778" y="850"/>
                </a:cxn>
                <a:cxn ang="0">
                  <a:pos x="3559" y="873"/>
                </a:cxn>
                <a:cxn ang="0">
                  <a:pos x="3500" y="861"/>
                </a:cxn>
                <a:cxn ang="0">
                  <a:pos x="3426" y="814"/>
                </a:cxn>
                <a:cxn ang="0">
                  <a:pos x="3356" y="748"/>
                </a:cxn>
                <a:cxn ang="0">
                  <a:pos x="3299" y="791"/>
                </a:cxn>
                <a:cxn ang="0">
                  <a:pos x="3220" y="815"/>
                </a:cxn>
                <a:cxn ang="0">
                  <a:pos x="3168" y="811"/>
                </a:cxn>
                <a:cxn ang="0">
                  <a:pos x="3079" y="771"/>
                </a:cxn>
                <a:cxn ang="0">
                  <a:pos x="2923" y="675"/>
                </a:cxn>
                <a:cxn ang="0">
                  <a:pos x="2820" y="643"/>
                </a:cxn>
                <a:cxn ang="0">
                  <a:pos x="2726" y="634"/>
                </a:cxn>
                <a:cxn ang="0">
                  <a:pos x="0" y="1668"/>
                </a:cxn>
                <a:cxn ang="0">
                  <a:pos x="1307" y="2598"/>
                </a:cxn>
                <a:cxn ang="0">
                  <a:pos x="1507" y="2577"/>
                </a:cxn>
                <a:cxn ang="0">
                  <a:pos x="1773" y="2570"/>
                </a:cxn>
                <a:cxn ang="0">
                  <a:pos x="1877" y="2594"/>
                </a:cxn>
                <a:cxn ang="0">
                  <a:pos x="1925" y="2627"/>
                </a:cxn>
                <a:cxn ang="0">
                  <a:pos x="1964" y="2677"/>
                </a:cxn>
                <a:cxn ang="0">
                  <a:pos x="1987" y="2751"/>
                </a:cxn>
                <a:cxn ang="0">
                  <a:pos x="2021" y="2977"/>
                </a:cxn>
                <a:cxn ang="0">
                  <a:pos x="2069" y="3146"/>
                </a:cxn>
                <a:cxn ang="0">
                  <a:pos x="2139" y="3292"/>
                </a:cxn>
                <a:cxn ang="0">
                  <a:pos x="2250" y="3433"/>
                </a:cxn>
                <a:cxn ang="0">
                  <a:pos x="2411" y="3563"/>
                </a:cxn>
                <a:cxn ang="0">
                  <a:pos x="3562" y="4528"/>
                </a:cxn>
                <a:cxn ang="0">
                  <a:pos x="3549" y="4114"/>
                </a:cxn>
                <a:cxn ang="0">
                  <a:pos x="3529" y="3905"/>
                </a:cxn>
                <a:cxn ang="0">
                  <a:pos x="3555" y="3786"/>
                </a:cxn>
                <a:cxn ang="0">
                  <a:pos x="3626" y="3649"/>
                </a:cxn>
                <a:cxn ang="0">
                  <a:pos x="3725" y="3509"/>
                </a:cxn>
                <a:cxn ang="0">
                  <a:pos x="3861" y="3355"/>
                </a:cxn>
                <a:cxn ang="0">
                  <a:pos x="4025" y="3206"/>
                </a:cxn>
                <a:cxn ang="0">
                  <a:pos x="4190" y="3119"/>
                </a:cxn>
                <a:cxn ang="0">
                  <a:pos x="4511" y="2970"/>
                </a:cxn>
                <a:cxn ang="0">
                  <a:pos x="4705" y="2863"/>
                </a:cxn>
                <a:cxn ang="0">
                  <a:pos x="4775" y="2795"/>
                </a:cxn>
                <a:cxn ang="0">
                  <a:pos x="4741" y="2725"/>
                </a:cxn>
                <a:cxn ang="0">
                  <a:pos x="4658" y="2613"/>
                </a:cxn>
                <a:cxn ang="0">
                  <a:pos x="4648" y="2536"/>
                </a:cxn>
                <a:cxn ang="0">
                  <a:pos x="4691" y="2497"/>
                </a:cxn>
                <a:cxn ang="0">
                  <a:pos x="4771" y="2502"/>
                </a:cxn>
                <a:cxn ang="0">
                  <a:pos x="4869" y="2556"/>
                </a:cxn>
                <a:cxn ang="0">
                  <a:pos x="4967" y="2662"/>
                </a:cxn>
              </a:cxnLst>
              <a:rect l="0" t="0" r="r" b="b"/>
              <a:pathLst>
                <a:path w="5200" h="4545">
                  <a:moveTo>
                    <a:pt x="5200" y="2503"/>
                  </a:moveTo>
                  <a:lnTo>
                    <a:pt x="5184" y="1809"/>
                  </a:lnTo>
                  <a:lnTo>
                    <a:pt x="5164" y="1787"/>
                  </a:lnTo>
                  <a:lnTo>
                    <a:pt x="5146" y="1764"/>
                  </a:lnTo>
                  <a:lnTo>
                    <a:pt x="5136" y="1752"/>
                  </a:lnTo>
                  <a:lnTo>
                    <a:pt x="5128" y="1739"/>
                  </a:lnTo>
                  <a:lnTo>
                    <a:pt x="5120" y="1725"/>
                  </a:lnTo>
                  <a:lnTo>
                    <a:pt x="5112" y="1711"/>
                  </a:lnTo>
                  <a:lnTo>
                    <a:pt x="5103" y="1696"/>
                  </a:lnTo>
                  <a:lnTo>
                    <a:pt x="5096" y="1680"/>
                  </a:lnTo>
                  <a:lnTo>
                    <a:pt x="5089" y="1663"/>
                  </a:lnTo>
                  <a:lnTo>
                    <a:pt x="5082" y="1646"/>
                  </a:lnTo>
                  <a:lnTo>
                    <a:pt x="5071" y="1610"/>
                  </a:lnTo>
                  <a:lnTo>
                    <a:pt x="5059" y="1569"/>
                  </a:lnTo>
                  <a:lnTo>
                    <a:pt x="5050" y="1524"/>
                  </a:lnTo>
                  <a:lnTo>
                    <a:pt x="5040" y="1477"/>
                  </a:lnTo>
                  <a:lnTo>
                    <a:pt x="5033" y="1423"/>
                  </a:lnTo>
                  <a:lnTo>
                    <a:pt x="5028" y="1366"/>
                  </a:lnTo>
                  <a:lnTo>
                    <a:pt x="5023" y="1304"/>
                  </a:lnTo>
                  <a:lnTo>
                    <a:pt x="5019" y="1237"/>
                  </a:lnTo>
                  <a:lnTo>
                    <a:pt x="5017" y="1165"/>
                  </a:lnTo>
                  <a:lnTo>
                    <a:pt x="5017" y="1086"/>
                  </a:lnTo>
                  <a:lnTo>
                    <a:pt x="5004" y="1076"/>
                  </a:lnTo>
                  <a:lnTo>
                    <a:pt x="4988" y="1064"/>
                  </a:lnTo>
                  <a:lnTo>
                    <a:pt x="4969" y="1053"/>
                  </a:lnTo>
                  <a:lnTo>
                    <a:pt x="4947" y="1039"/>
                  </a:lnTo>
                  <a:lnTo>
                    <a:pt x="4922" y="1026"/>
                  </a:lnTo>
                  <a:lnTo>
                    <a:pt x="4896" y="1010"/>
                  </a:lnTo>
                  <a:lnTo>
                    <a:pt x="4866" y="996"/>
                  </a:lnTo>
                  <a:lnTo>
                    <a:pt x="4836" y="981"/>
                  </a:lnTo>
                  <a:lnTo>
                    <a:pt x="4769" y="951"/>
                  </a:lnTo>
                  <a:lnTo>
                    <a:pt x="4698" y="921"/>
                  </a:lnTo>
                  <a:lnTo>
                    <a:pt x="4623" y="891"/>
                  </a:lnTo>
                  <a:lnTo>
                    <a:pt x="4547" y="864"/>
                  </a:lnTo>
                  <a:lnTo>
                    <a:pt x="4509" y="852"/>
                  </a:lnTo>
                  <a:lnTo>
                    <a:pt x="4472" y="840"/>
                  </a:lnTo>
                  <a:lnTo>
                    <a:pt x="4434" y="828"/>
                  </a:lnTo>
                  <a:lnTo>
                    <a:pt x="4398" y="819"/>
                  </a:lnTo>
                  <a:lnTo>
                    <a:pt x="4363" y="810"/>
                  </a:lnTo>
                  <a:lnTo>
                    <a:pt x="4329" y="803"/>
                  </a:lnTo>
                  <a:lnTo>
                    <a:pt x="4296" y="797"/>
                  </a:lnTo>
                  <a:lnTo>
                    <a:pt x="4265" y="792"/>
                  </a:lnTo>
                  <a:lnTo>
                    <a:pt x="4236" y="789"/>
                  </a:lnTo>
                  <a:lnTo>
                    <a:pt x="4209" y="787"/>
                  </a:lnTo>
                  <a:lnTo>
                    <a:pt x="4184" y="787"/>
                  </a:lnTo>
                  <a:lnTo>
                    <a:pt x="4162" y="791"/>
                  </a:lnTo>
                  <a:lnTo>
                    <a:pt x="4142" y="794"/>
                  </a:lnTo>
                  <a:lnTo>
                    <a:pt x="4126" y="801"/>
                  </a:lnTo>
                  <a:lnTo>
                    <a:pt x="4113" y="810"/>
                  </a:lnTo>
                  <a:lnTo>
                    <a:pt x="4104" y="821"/>
                  </a:lnTo>
                  <a:lnTo>
                    <a:pt x="4080" y="856"/>
                  </a:lnTo>
                  <a:lnTo>
                    <a:pt x="4059" y="884"/>
                  </a:lnTo>
                  <a:lnTo>
                    <a:pt x="4049" y="896"/>
                  </a:lnTo>
                  <a:lnTo>
                    <a:pt x="4039" y="907"/>
                  </a:lnTo>
                  <a:lnTo>
                    <a:pt x="4031" y="916"/>
                  </a:lnTo>
                  <a:lnTo>
                    <a:pt x="4022" y="923"/>
                  </a:lnTo>
                  <a:lnTo>
                    <a:pt x="4014" y="930"/>
                  </a:lnTo>
                  <a:lnTo>
                    <a:pt x="4007" y="935"/>
                  </a:lnTo>
                  <a:lnTo>
                    <a:pt x="4000" y="939"/>
                  </a:lnTo>
                  <a:lnTo>
                    <a:pt x="3993" y="942"/>
                  </a:lnTo>
                  <a:lnTo>
                    <a:pt x="3986" y="944"/>
                  </a:lnTo>
                  <a:lnTo>
                    <a:pt x="3980" y="945"/>
                  </a:lnTo>
                  <a:lnTo>
                    <a:pt x="3974" y="945"/>
                  </a:lnTo>
                  <a:lnTo>
                    <a:pt x="3968" y="944"/>
                  </a:lnTo>
                  <a:lnTo>
                    <a:pt x="3963" y="943"/>
                  </a:lnTo>
                  <a:lnTo>
                    <a:pt x="3959" y="940"/>
                  </a:lnTo>
                  <a:lnTo>
                    <a:pt x="3954" y="937"/>
                  </a:lnTo>
                  <a:lnTo>
                    <a:pt x="3949" y="933"/>
                  </a:lnTo>
                  <a:lnTo>
                    <a:pt x="3942" y="925"/>
                  </a:lnTo>
                  <a:lnTo>
                    <a:pt x="3937" y="915"/>
                  </a:lnTo>
                  <a:lnTo>
                    <a:pt x="3931" y="903"/>
                  </a:lnTo>
                  <a:lnTo>
                    <a:pt x="3926" y="891"/>
                  </a:lnTo>
                  <a:lnTo>
                    <a:pt x="3922" y="880"/>
                  </a:lnTo>
                  <a:lnTo>
                    <a:pt x="3919" y="868"/>
                  </a:lnTo>
                  <a:lnTo>
                    <a:pt x="3917" y="862"/>
                  </a:lnTo>
                  <a:lnTo>
                    <a:pt x="3913" y="857"/>
                  </a:lnTo>
                  <a:lnTo>
                    <a:pt x="3907" y="854"/>
                  </a:lnTo>
                  <a:lnTo>
                    <a:pt x="3900" y="850"/>
                  </a:lnTo>
                  <a:lnTo>
                    <a:pt x="3893" y="848"/>
                  </a:lnTo>
                  <a:lnTo>
                    <a:pt x="3884" y="847"/>
                  </a:lnTo>
                  <a:lnTo>
                    <a:pt x="3873" y="846"/>
                  </a:lnTo>
                  <a:lnTo>
                    <a:pt x="3862" y="845"/>
                  </a:lnTo>
                  <a:lnTo>
                    <a:pt x="3837" y="845"/>
                  </a:lnTo>
                  <a:lnTo>
                    <a:pt x="3808" y="847"/>
                  </a:lnTo>
                  <a:lnTo>
                    <a:pt x="3778" y="850"/>
                  </a:lnTo>
                  <a:lnTo>
                    <a:pt x="3746" y="854"/>
                  </a:lnTo>
                  <a:lnTo>
                    <a:pt x="3680" y="863"/>
                  </a:lnTo>
                  <a:lnTo>
                    <a:pt x="3615" y="870"/>
                  </a:lnTo>
                  <a:lnTo>
                    <a:pt x="3586" y="873"/>
                  </a:lnTo>
                  <a:lnTo>
                    <a:pt x="3559" y="873"/>
                  </a:lnTo>
                  <a:lnTo>
                    <a:pt x="3546" y="873"/>
                  </a:lnTo>
                  <a:lnTo>
                    <a:pt x="3536" y="871"/>
                  </a:lnTo>
                  <a:lnTo>
                    <a:pt x="3525" y="870"/>
                  </a:lnTo>
                  <a:lnTo>
                    <a:pt x="3516" y="868"/>
                  </a:lnTo>
                  <a:lnTo>
                    <a:pt x="3500" y="861"/>
                  </a:lnTo>
                  <a:lnTo>
                    <a:pt x="3483" y="853"/>
                  </a:lnTo>
                  <a:lnTo>
                    <a:pt x="3467" y="845"/>
                  </a:lnTo>
                  <a:lnTo>
                    <a:pt x="3453" y="835"/>
                  </a:lnTo>
                  <a:lnTo>
                    <a:pt x="3439" y="825"/>
                  </a:lnTo>
                  <a:lnTo>
                    <a:pt x="3426" y="814"/>
                  </a:lnTo>
                  <a:lnTo>
                    <a:pt x="3414" y="804"/>
                  </a:lnTo>
                  <a:lnTo>
                    <a:pt x="3404" y="793"/>
                  </a:lnTo>
                  <a:lnTo>
                    <a:pt x="3372" y="758"/>
                  </a:lnTo>
                  <a:lnTo>
                    <a:pt x="3361" y="743"/>
                  </a:lnTo>
                  <a:lnTo>
                    <a:pt x="3356" y="748"/>
                  </a:lnTo>
                  <a:lnTo>
                    <a:pt x="3344" y="759"/>
                  </a:lnTo>
                  <a:lnTo>
                    <a:pt x="3335" y="766"/>
                  </a:lnTo>
                  <a:lnTo>
                    <a:pt x="3324" y="775"/>
                  </a:lnTo>
                  <a:lnTo>
                    <a:pt x="3313" y="783"/>
                  </a:lnTo>
                  <a:lnTo>
                    <a:pt x="3299" y="791"/>
                  </a:lnTo>
                  <a:lnTo>
                    <a:pt x="3284" y="799"/>
                  </a:lnTo>
                  <a:lnTo>
                    <a:pt x="3267" y="805"/>
                  </a:lnTo>
                  <a:lnTo>
                    <a:pt x="3250" y="811"/>
                  </a:lnTo>
                  <a:lnTo>
                    <a:pt x="3231" y="814"/>
                  </a:lnTo>
                  <a:lnTo>
                    <a:pt x="3220" y="815"/>
                  </a:lnTo>
                  <a:lnTo>
                    <a:pt x="3210" y="815"/>
                  </a:lnTo>
                  <a:lnTo>
                    <a:pt x="3201" y="815"/>
                  </a:lnTo>
                  <a:lnTo>
                    <a:pt x="3189" y="814"/>
                  </a:lnTo>
                  <a:lnTo>
                    <a:pt x="3178" y="813"/>
                  </a:lnTo>
                  <a:lnTo>
                    <a:pt x="3168" y="811"/>
                  </a:lnTo>
                  <a:lnTo>
                    <a:pt x="3156" y="808"/>
                  </a:lnTo>
                  <a:lnTo>
                    <a:pt x="3145" y="804"/>
                  </a:lnTo>
                  <a:lnTo>
                    <a:pt x="3122" y="794"/>
                  </a:lnTo>
                  <a:lnTo>
                    <a:pt x="3100" y="784"/>
                  </a:lnTo>
                  <a:lnTo>
                    <a:pt x="3079" y="771"/>
                  </a:lnTo>
                  <a:lnTo>
                    <a:pt x="3058" y="758"/>
                  </a:lnTo>
                  <a:lnTo>
                    <a:pt x="3016" y="730"/>
                  </a:lnTo>
                  <a:lnTo>
                    <a:pt x="2972" y="702"/>
                  </a:lnTo>
                  <a:lnTo>
                    <a:pt x="2947" y="688"/>
                  </a:lnTo>
                  <a:lnTo>
                    <a:pt x="2923" y="675"/>
                  </a:lnTo>
                  <a:lnTo>
                    <a:pt x="2896" y="665"/>
                  </a:lnTo>
                  <a:lnTo>
                    <a:pt x="2867" y="654"/>
                  </a:lnTo>
                  <a:lnTo>
                    <a:pt x="2851" y="650"/>
                  </a:lnTo>
                  <a:lnTo>
                    <a:pt x="2836" y="646"/>
                  </a:lnTo>
                  <a:lnTo>
                    <a:pt x="2820" y="643"/>
                  </a:lnTo>
                  <a:lnTo>
                    <a:pt x="2802" y="639"/>
                  </a:lnTo>
                  <a:lnTo>
                    <a:pt x="2785" y="637"/>
                  </a:lnTo>
                  <a:lnTo>
                    <a:pt x="2766" y="636"/>
                  </a:lnTo>
                  <a:lnTo>
                    <a:pt x="2747" y="634"/>
                  </a:lnTo>
                  <a:lnTo>
                    <a:pt x="2726" y="634"/>
                  </a:lnTo>
                  <a:lnTo>
                    <a:pt x="2759" y="47"/>
                  </a:lnTo>
                  <a:lnTo>
                    <a:pt x="1857" y="0"/>
                  </a:lnTo>
                  <a:lnTo>
                    <a:pt x="1399" y="1533"/>
                  </a:lnTo>
                  <a:lnTo>
                    <a:pt x="8" y="1501"/>
                  </a:lnTo>
                  <a:lnTo>
                    <a:pt x="0" y="1668"/>
                  </a:lnTo>
                  <a:lnTo>
                    <a:pt x="503" y="2350"/>
                  </a:lnTo>
                  <a:lnTo>
                    <a:pt x="472" y="2566"/>
                  </a:lnTo>
                  <a:lnTo>
                    <a:pt x="904" y="3030"/>
                  </a:lnTo>
                  <a:lnTo>
                    <a:pt x="1091" y="2938"/>
                  </a:lnTo>
                  <a:lnTo>
                    <a:pt x="1307" y="2598"/>
                  </a:lnTo>
                  <a:lnTo>
                    <a:pt x="1318" y="2597"/>
                  </a:lnTo>
                  <a:lnTo>
                    <a:pt x="1348" y="2593"/>
                  </a:lnTo>
                  <a:lnTo>
                    <a:pt x="1392" y="2589"/>
                  </a:lnTo>
                  <a:lnTo>
                    <a:pt x="1446" y="2583"/>
                  </a:lnTo>
                  <a:lnTo>
                    <a:pt x="1507" y="2577"/>
                  </a:lnTo>
                  <a:lnTo>
                    <a:pt x="1569" y="2572"/>
                  </a:lnTo>
                  <a:lnTo>
                    <a:pt x="1627" y="2568"/>
                  </a:lnTo>
                  <a:lnTo>
                    <a:pt x="1679" y="2566"/>
                  </a:lnTo>
                  <a:lnTo>
                    <a:pt x="1725" y="2568"/>
                  </a:lnTo>
                  <a:lnTo>
                    <a:pt x="1773" y="2570"/>
                  </a:lnTo>
                  <a:lnTo>
                    <a:pt x="1798" y="2572"/>
                  </a:lnTo>
                  <a:lnTo>
                    <a:pt x="1821" y="2577"/>
                  </a:lnTo>
                  <a:lnTo>
                    <a:pt x="1844" y="2582"/>
                  </a:lnTo>
                  <a:lnTo>
                    <a:pt x="1867" y="2590"/>
                  </a:lnTo>
                  <a:lnTo>
                    <a:pt x="1877" y="2594"/>
                  </a:lnTo>
                  <a:lnTo>
                    <a:pt x="1888" y="2599"/>
                  </a:lnTo>
                  <a:lnTo>
                    <a:pt x="1897" y="2605"/>
                  </a:lnTo>
                  <a:lnTo>
                    <a:pt x="1907" y="2612"/>
                  </a:lnTo>
                  <a:lnTo>
                    <a:pt x="1917" y="2619"/>
                  </a:lnTo>
                  <a:lnTo>
                    <a:pt x="1925" y="2627"/>
                  </a:lnTo>
                  <a:lnTo>
                    <a:pt x="1934" y="2635"/>
                  </a:lnTo>
                  <a:lnTo>
                    <a:pt x="1943" y="2645"/>
                  </a:lnTo>
                  <a:lnTo>
                    <a:pt x="1950" y="2655"/>
                  </a:lnTo>
                  <a:lnTo>
                    <a:pt x="1957" y="2666"/>
                  </a:lnTo>
                  <a:lnTo>
                    <a:pt x="1964" y="2677"/>
                  </a:lnTo>
                  <a:lnTo>
                    <a:pt x="1969" y="2690"/>
                  </a:lnTo>
                  <a:lnTo>
                    <a:pt x="1974" y="2704"/>
                  </a:lnTo>
                  <a:lnTo>
                    <a:pt x="1980" y="2718"/>
                  </a:lnTo>
                  <a:lnTo>
                    <a:pt x="1983" y="2735"/>
                  </a:lnTo>
                  <a:lnTo>
                    <a:pt x="1987" y="2751"/>
                  </a:lnTo>
                  <a:lnTo>
                    <a:pt x="1993" y="2788"/>
                  </a:lnTo>
                  <a:lnTo>
                    <a:pt x="1997" y="2830"/>
                  </a:lnTo>
                  <a:lnTo>
                    <a:pt x="2004" y="2876"/>
                  </a:lnTo>
                  <a:lnTo>
                    <a:pt x="2011" y="2926"/>
                  </a:lnTo>
                  <a:lnTo>
                    <a:pt x="2021" y="2977"/>
                  </a:lnTo>
                  <a:lnTo>
                    <a:pt x="2034" y="3032"/>
                  </a:lnTo>
                  <a:lnTo>
                    <a:pt x="2041" y="3060"/>
                  </a:lnTo>
                  <a:lnTo>
                    <a:pt x="2049" y="3088"/>
                  </a:lnTo>
                  <a:lnTo>
                    <a:pt x="2058" y="3116"/>
                  </a:lnTo>
                  <a:lnTo>
                    <a:pt x="2069" y="3146"/>
                  </a:lnTo>
                  <a:lnTo>
                    <a:pt x="2080" y="3175"/>
                  </a:lnTo>
                  <a:lnTo>
                    <a:pt x="2092" y="3204"/>
                  </a:lnTo>
                  <a:lnTo>
                    <a:pt x="2107" y="3233"/>
                  </a:lnTo>
                  <a:lnTo>
                    <a:pt x="2122" y="3263"/>
                  </a:lnTo>
                  <a:lnTo>
                    <a:pt x="2139" y="3292"/>
                  </a:lnTo>
                  <a:lnTo>
                    <a:pt x="2157" y="3321"/>
                  </a:lnTo>
                  <a:lnTo>
                    <a:pt x="2178" y="3349"/>
                  </a:lnTo>
                  <a:lnTo>
                    <a:pt x="2201" y="3377"/>
                  </a:lnTo>
                  <a:lnTo>
                    <a:pt x="2224" y="3405"/>
                  </a:lnTo>
                  <a:lnTo>
                    <a:pt x="2250" y="3433"/>
                  </a:lnTo>
                  <a:lnTo>
                    <a:pt x="2278" y="3460"/>
                  </a:lnTo>
                  <a:lnTo>
                    <a:pt x="2308" y="3487"/>
                  </a:lnTo>
                  <a:lnTo>
                    <a:pt x="2340" y="3512"/>
                  </a:lnTo>
                  <a:lnTo>
                    <a:pt x="2375" y="3538"/>
                  </a:lnTo>
                  <a:lnTo>
                    <a:pt x="2411" y="3563"/>
                  </a:lnTo>
                  <a:lnTo>
                    <a:pt x="2451" y="3586"/>
                  </a:lnTo>
                  <a:lnTo>
                    <a:pt x="2606" y="4050"/>
                  </a:lnTo>
                  <a:lnTo>
                    <a:pt x="3099" y="4545"/>
                  </a:lnTo>
                  <a:lnTo>
                    <a:pt x="3563" y="4545"/>
                  </a:lnTo>
                  <a:lnTo>
                    <a:pt x="3562" y="4528"/>
                  </a:lnTo>
                  <a:lnTo>
                    <a:pt x="3562" y="4478"/>
                  </a:lnTo>
                  <a:lnTo>
                    <a:pt x="3560" y="4406"/>
                  </a:lnTo>
                  <a:lnTo>
                    <a:pt x="3558" y="4316"/>
                  </a:lnTo>
                  <a:lnTo>
                    <a:pt x="3555" y="4217"/>
                  </a:lnTo>
                  <a:lnTo>
                    <a:pt x="3549" y="4114"/>
                  </a:lnTo>
                  <a:lnTo>
                    <a:pt x="3545" y="4064"/>
                  </a:lnTo>
                  <a:lnTo>
                    <a:pt x="3541" y="4015"/>
                  </a:lnTo>
                  <a:lnTo>
                    <a:pt x="3536" y="3969"/>
                  </a:lnTo>
                  <a:lnTo>
                    <a:pt x="3530" y="3926"/>
                  </a:lnTo>
                  <a:lnTo>
                    <a:pt x="3529" y="3905"/>
                  </a:lnTo>
                  <a:lnTo>
                    <a:pt x="3530" y="3883"/>
                  </a:lnTo>
                  <a:lnTo>
                    <a:pt x="3534" y="3861"/>
                  </a:lnTo>
                  <a:lnTo>
                    <a:pt x="3538" y="3836"/>
                  </a:lnTo>
                  <a:lnTo>
                    <a:pt x="3546" y="3811"/>
                  </a:lnTo>
                  <a:lnTo>
                    <a:pt x="3555" y="3786"/>
                  </a:lnTo>
                  <a:lnTo>
                    <a:pt x="3566" y="3759"/>
                  </a:lnTo>
                  <a:lnTo>
                    <a:pt x="3579" y="3732"/>
                  </a:lnTo>
                  <a:lnTo>
                    <a:pt x="3593" y="3705"/>
                  </a:lnTo>
                  <a:lnTo>
                    <a:pt x="3608" y="3677"/>
                  </a:lnTo>
                  <a:lnTo>
                    <a:pt x="3626" y="3649"/>
                  </a:lnTo>
                  <a:lnTo>
                    <a:pt x="3643" y="3621"/>
                  </a:lnTo>
                  <a:lnTo>
                    <a:pt x="3663" y="3593"/>
                  </a:lnTo>
                  <a:lnTo>
                    <a:pt x="3683" y="3565"/>
                  </a:lnTo>
                  <a:lnTo>
                    <a:pt x="3703" y="3537"/>
                  </a:lnTo>
                  <a:lnTo>
                    <a:pt x="3725" y="3509"/>
                  </a:lnTo>
                  <a:lnTo>
                    <a:pt x="3747" y="3482"/>
                  </a:lnTo>
                  <a:lnTo>
                    <a:pt x="3769" y="3455"/>
                  </a:lnTo>
                  <a:lnTo>
                    <a:pt x="3792" y="3430"/>
                  </a:lnTo>
                  <a:lnTo>
                    <a:pt x="3815" y="3404"/>
                  </a:lnTo>
                  <a:lnTo>
                    <a:pt x="3861" y="3355"/>
                  </a:lnTo>
                  <a:lnTo>
                    <a:pt x="3905" y="3310"/>
                  </a:lnTo>
                  <a:lnTo>
                    <a:pt x="3948" y="3270"/>
                  </a:lnTo>
                  <a:lnTo>
                    <a:pt x="3989" y="3236"/>
                  </a:lnTo>
                  <a:lnTo>
                    <a:pt x="4008" y="3220"/>
                  </a:lnTo>
                  <a:lnTo>
                    <a:pt x="4025" y="3206"/>
                  </a:lnTo>
                  <a:lnTo>
                    <a:pt x="4043" y="3196"/>
                  </a:lnTo>
                  <a:lnTo>
                    <a:pt x="4058" y="3185"/>
                  </a:lnTo>
                  <a:lnTo>
                    <a:pt x="4092" y="3167"/>
                  </a:lnTo>
                  <a:lnTo>
                    <a:pt x="4137" y="3145"/>
                  </a:lnTo>
                  <a:lnTo>
                    <a:pt x="4190" y="3119"/>
                  </a:lnTo>
                  <a:lnTo>
                    <a:pt x="4250" y="3092"/>
                  </a:lnTo>
                  <a:lnTo>
                    <a:pt x="4313" y="3063"/>
                  </a:lnTo>
                  <a:lnTo>
                    <a:pt x="4379" y="3034"/>
                  </a:lnTo>
                  <a:lnTo>
                    <a:pt x="4446" y="3002"/>
                  </a:lnTo>
                  <a:lnTo>
                    <a:pt x="4511" y="2970"/>
                  </a:lnTo>
                  <a:lnTo>
                    <a:pt x="4574" y="2939"/>
                  </a:lnTo>
                  <a:lnTo>
                    <a:pt x="4632" y="2907"/>
                  </a:lnTo>
                  <a:lnTo>
                    <a:pt x="4658" y="2892"/>
                  </a:lnTo>
                  <a:lnTo>
                    <a:pt x="4683" y="2877"/>
                  </a:lnTo>
                  <a:lnTo>
                    <a:pt x="4705" y="2863"/>
                  </a:lnTo>
                  <a:lnTo>
                    <a:pt x="4725" y="2848"/>
                  </a:lnTo>
                  <a:lnTo>
                    <a:pt x="4741" y="2834"/>
                  </a:lnTo>
                  <a:lnTo>
                    <a:pt x="4757" y="2821"/>
                  </a:lnTo>
                  <a:lnTo>
                    <a:pt x="4767" y="2807"/>
                  </a:lnTo>
                  <a:lnTo>
                    <a:pt x="4775" y="2795"/>
                  </a:lnTo>
                  <a:lnTo>
                    <a:pt x="4780" y="2782"/>
                  </a:lnTo>
                  <a:lnTo>
                    <a:pt x="4780" y="2772"/>
                  </a:lnTo>
                  <a:lnTo>
                    <a:pt x="4776" y="2761"/>
                  </a:lnTo>
                  <a:lnTo>
                    <a:pt x="4769" y="2751"/>
                  </a:lnTo>
                  <a:lnTo>
                    <a:pt x="4741" y="2725"/>
                  </a:lnTo>
                  <a:lnTo>
                    <a:pt x="4718" y="2699"/>
                  </a:lnTo>
                  <a:lnTo>
                    <a:pt x="4698" y="2676"/>
                  </a:lnTo>
                  <a:lnTo>
                    <a:pt x="4682" y="2654"/>
                  </a:lnTo>
                  <a:lnTo>
                    <a:pt x="4669" y="2633"/>
                  </a:lnTo>
                  <a:lnTo>
                    <a:pt x="4658" y="2613"/>
                  </a:lnTo>
                  <a:lnTo>
                    <a:pt x="4651" y="2594"/>
                  </a:lnTo>
                  <a:lnTo>
                    <a:pt x="4647" y="2578"/>
                  </a:lnTo>
                  <a:lnTo>
                    <a:pt x="4644" y="2562"/>
                  </a:lnTo>
                  <a:lnTo>
                    <a:pt x="4644" y="2548"/>
                  </a:lnTo>
                  <a:lnTo>
                    <a:pt x="4648" y="2536"/>
                  </a:lnTo>
                  <a:lnTo>
                    <a:pt x="4653" y="2524"/>
                  </a:lnTo>
                  <a:lnTo>
                    <a:pt x="4660" y="2515"/>
                  </a:lnTo>
                  <a:lnTo>
                    <a:pt x="4669" y="2508"/>
                  </a:lnTo>
                  <a:lnTo>
                    <a:pt x="4679" y="2501"/>
                  </a:lnTo>
                  <a:lnTo>
                    <a:pt x="4691" y="2497"/>
                  </a:lnTo>
                  <a:lnTo>
                    <a:pt x="4705" y="2495"/>
                  </a:lnTo>
                  <a:lnTo>
                    <a:pt x="4720" y="2494"/>
                  </a:lnTo>
                  <a:lnTo>
                    <a:pt x="4736" y="2495"/>
                  </a:lnTo>
                  <a:lnTo>
                    <a:pt x="4753" y="2497"/>
                  </a:lnTo>
                  <a:lnTo>
                    <a:pt x="4771" y="2502"/>
                  </a:lnTo>
                  <a:lnTo>
                    <a:pt x="4789" y="2509"/>
                  </a:lnTo>
                  <a:lnTo>
                    <a:pt x="4809" y="2518"/>
                  </a:lnTo>
                  <a:lnTo>
                    <a:pt x="4829" y="2529"/>
                  </a:lnTo>
                  <a:lnTo>
                    <a:pt x="4849" y="2542"/>
                  </a:lnTo>
                  <a:lnTo>
                    <a:pt x="4869" y="2556"/>
                  </a:lnTo>
                  <a:lnTo>
                    <a:pt x="4890" y="2573"/>
                  </a:lnTo>
                  <a:lnTo>
                    <a:pt x="4910" y="2592"/>
                  </a:lnTo>
                  <a:lnTo>
                    <a:pt x="4929" y="2613"/>
                  </a:lnTo>
                  <a:lnTo>
                    <a:pt x="4948" y="2636"/>
                  </a:lnTo>
                  <a:lnTo>
                    <a:pt x="4967" y="2662"/>
                  </a:lnTo>
                  <a:lnTo>
                    <a:pt x="4985" y="2690"/>
                  </a:lnTo>
                  <a:lnTo>
                    <a:pt x="5200" y="250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7" name="Freeform 227"/>
            <p:cNvSpPr>
              <a:spLocks/>
            </p:cNvSpPr>
            <p:nvPr/>
          </p:nvSpPr>
          <p:spPr bwMode="auto">
            <a:xfrm>
              <a:off x="2583" y="1320"/>
              <a:ext cx="458" cy="169"/>
            </a:xfrm>
            <a:custGeom>
              <a:avLst/>
              <a:gdLst/>
              <a:ahLst/>
              <a:cxnLst>
                <a:cxn ang="0">
                  <a:pos x="2293" y="224"/>
                </a:cxn>
                <a:cxn ang="0">
                  <a:pos x="2289" y="847"/>
                </a:cxn>
                <a:cxn ang="0">
                  <a:pos x="0" y="845"/>
                </a:cxn>
                <a:cxn ang="0">
                  <a:pos x="222" y="0"/>
                </a:cxn>
                <a:cxn ang="0">
                  <a:pos x="1998" y="4"/>
                </a:cxn>
                <a:cxn ang="0">
                  <a:pos x="2007" y="21"/>
                </a:cxn>
                <a:cxn ang="0">
                  <a:pos x="2014" y="36"/>
                </a:cxn>
                <a:cxn ang="0">
                  <a:pos x="2021" y="47"/>
                </a:cxn>
                <a:cxn ang="0">
                  <a:pos x="2028" y="54"/>
                </a:cxn>
                <a:cxn ang="0">
                  <a:pos x="2031" y="57"/>
                </a:cxn>
                <a:cxn ang="0">
                  <a:pos x="2036" y="59"/>
                </a:cxn>
                <a:cxn ang="0">
                  <a:pos x="2039" y="60"/>
                </a:cxn>
                <a:cxn ang="0">
                  <a:pos x="2044" y="61"/>
                </a:cxn>
                <a:cxn ang="0">
                  <a:pos x="2054" y="61"/>
                </a:cxn>
                <a:cxn ang="0">
                  <a:pos x="2067" y="57"/>
                </a:cxn>
                <a:cxn ang="0">
                  <a:pos x="2095" y="54"/>
                </a:cxn>
                <a:cxn ang="0">
                  <a:pos x="2122" y="50"/>
                </a:cxn>
                <a:cxn ang="0">
                  <a:pos x="2134" y="50"/>
                </a:cxn>
                <a:cxn ang="0">
                  <a:pos x="2144" y="52"/>
                </a:cxn>
                <a:cxn ang="0">
                  <a:pos x="2154" y="53"/>
                </a:cxn>
                <a:cxn ang="0">
                  <a:pos x="2163" y="55"/>
                </a:cxn>
                <a:cxn ang="0">
                  <a:pos x="2170" y="59"/>
                </a:cxn>
                <a:cxn ang="0">
                  <a:pos x="2177" y="63"/>
                </a:cxn>
                <a:cxn ang="0">
                  <a:pos x="2182" y="69"/>
                </a:cxn>
                <a:cxn ang="0">
                  <a:pos x="2185" y="76"/>
                </a:cxn>
                <a:cxn ang="0">
                  <a:pos x="2188" y="85"/>
                </a:cxn>
                <a:cxn ang="0">
                  <a:pos x="2188" y="96"/>
                </a:cxn>
                <a:cxn ang="0">
                  <a:pos x="2186" y="108"/>
                </a:cxn>
                <a:cxn ang="0">
                  <a:pos x="2183" y="122"/>
                </a:cxn>
                <a:cxn ang="0">
                  <a:pos x="2182" y="125"/>
                </a:cxn>
                <a:cxn ang="0">
                  <a:pos x="2182" y="130"/>
                </a:cxn>
                <a:cxn ang="0">
                  <a:pos x="2183" y="133"/>
                </a:cxn>
                <a:cxn ang="0">
                  <a:pos x="2184" y="137"/>
                </a:cxn>
                <a:cxn ang="0">
                  <a:pos x="2189" y="145"/>
                </a:cxn>
                <a:cxn ang="0">
                  <a:pos x="2196" y="151"/>
                </a:cxn>
                <a:cxn ang="0">
                  <a:pos x="2205" y="158"/>
                </a:cxn>
                <a:cxn ang="0">
                  <a:pos x="2214" y="164"/>
                </a:cxn>
                <a:cxn ang="0">
                  <a:pos x="2226" y="170"/>
                </a:cxn>
                <a:cxn ang="0">
                  <a:pos x="2238" y="175"/>
                </a:cxn>
                <a:cxn ang="0">
                  <a:pos x="2260" y="187"/>
                </a:cxn>
                <a:cxn ang="0">
                  <a:pos x="2279" y="199"/>
                </a:cxn>
                <a:cxn ang="0">
                  <a:pos x="2286" y="205"/>
                </a:cxn>
                <a:cxn ang="0">
                  <a:pos x="2292" y="210"/>
                </a:cxn>
                <a:cxn ang="0">
                  <a:pos x="2293" y="214"/>
                </a:cxn>
                <a:cxn ang="0">
                  <a:pos x="2293" y="217"/>
                </a:cxn>
                <a:cxn ang="0">
                  <a:pos x="2293" y="221"/>
                </a:cxn>
                <a:cxn ang="0">
                  <a:pos x="2293" y="224"/>
                </a:cxn>
              </a:cxnLst>
              <a:rect l="0" t="0" r="r" b="b"/>
              <a:pathLst>
                <a:path w="2293" h="847">
                  <a:moveTo>
                    <a:pt x="2293" y="224"/>
                  </a:moveTo>
                  <a:lnTo>
                    <a:pt x="2289" y="847"/>
                  </a:lnTo>
                  <a:lnTo>
                    <a:pt x="0" y="845"/>
                  </a:lnTo>
                  <a:lnTo>
                    <a:pt x="222" y="0"/>
                  </a:lnTo>
                  <a:lnTo>
                    <a:pt x="1998" y="4"/>
                  </a:lnTo>
                  <a:lnTo>
                    <a:pt x="2007" y="21"/>
                  </a:lnTo>
                  <a:lnTo>
                    <a:pt x="2014" y="36"/>
                  </a:lnTo>
                  <a:lnTo>
                    <a:pt x="2021" y="47"/>
                  </a:lnTo>
                  <a:lnTo>
                    <a:pt x="2028" y="54"/>
                  </a:lnTo>
                  <a:lnTo>
                    <a:pt x="2031" y="57"/>
                  </a:lnTo>
                  <a:lnTo>
                    <a:pt x="2036" y="59"/>
                  </a:lnTo>
                  <a:lnTo>
                    <a:pt x="2039" y="60"/>
                  </a:lnTo>
                  <a:lnTo>
                    <a:pt x="2044" y="61"/>
                  </a:lnTo>
                  <a:lnTo>
                    <a:pt x="2054" y="61"/>
                  </a:lnTo>
                  <a:lnTo>
                    <a:pt x="2067" y="57"/>
                  </a:lnTo>
                  <a:lnTo>
                    <a:pt x="2095" y="54"/>
                  </a:lnTo>
                  <a:lnTo>
                    <a:pt x="2122" y="50"/>
                  </a:lnTo>
                  <a:lnTo>
                    <a:pt x="2134" y="50"/>
                  </a:lnTo>
                  <a:lnTo>
                    <a:pt x="2144" y="52"/>
                  </a:lnTo>
                  <a:lnTo>
                    <a:pt x="2154" y="53"/>
                  </a:lnTo>
                  <a:lnTo>
                    <a:pt x="2163" y="55"/>
                  </a:lnTo>
                  <a:lnTo>
                    <a:pt x="2170" y="59"/>
                  </a:lnTo>
                  <a:lnTo>
                    <a:pt x="2177" y="63"/>
                  </a:lnTo>
                  <a:lnTo>
                    <a:pt x="2182" y="69"/>
                  </a:lnTo>
                  <a:lnTo>
                    <a:pt x="2185" y="76"/>
                  </a:lnTo>
                  <a:lnTo>
                    <a:pt x="2188" y="85"/>
                  </a:lnTo>
                  <a:lnTo>
                    <a:pt x="2188" y="96"/>
                  </a:lnTo>
                  <a:lnTo>
                    <a:pt x="2186" y="108"/>
                  </a:lnTo>
                  <a:lnTo>
                    <a:pt x="2183" y="122"/>
                  </a:lnTo>
                  <a:lnTo>
                    <a:pt x="2182" y="125"/>
                  </a:lnTo>
                  <a:lnTo>
                    <a:pt x="2182" y="130"/>
                  </a:lnTo>
                  <a:lnTo>
                    <a:pt x="2183" y="133"/>
                  </a:lnTo>
                  <a:lnTo>
                    <a:pt x="2184" y="137"/>
                  </a:lnTo>
                  <a:lnTo>
                    <a:pt x="2189" y="145"/>
                  </a:lnTo>
                  <a:lnTo>
                    <a:pt x="2196" y="151"/>
                  </a:lnTo>
                  <a:lnTo>
                    <a:pt x="2205" y="158"/>
                  </a:lnTo>
                  <a:lnTo>
                    <a:pt x="2214" y="164"/>
                  </a:lnTo>
                  <a:lnTo>
                    <a:pt x="2226" y="170"/>
                  </a:lnTo>
                  <a:lnTo>
                    <a:pt x="2238" y="175"/>
                  </a:lnTo>
                  <a:lnTo>
                    <a:pt x="2260" y="187"/>
                  </a:lnTo>
                  <a:lnTo>
                    <a:pt x="2279" y="199"/>
                  </a:lnTo>
                  <a:lnTo>
                    <a:pt x="2286" y="205"/>
                  </a:lnTo>
                  <a:lnTo>
                    <a:pt x="2292" y="210"/>
                  </a:lnTo>
                  <a:lnTo>
                    <a:pt x="2293" y="214"/>
                  </a:lnTo>
                  <a:lnTo>
                    <a:pt x="2293" y="217"/>
                  </a:lnTo>
                  <a:lnTo>
                    <a:pt x="2293" y="221"/>
                  </a:lnTo>
                  <a:lnTo>
                    <a:pt x="2293" y="224"/>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8" name="Freeform 228"/>
            <p:cNvSpPr>
              <a:spLocks/>
            </p:cNvSpPr>
            <p:nvPr/>
          </p:nvSpPr>
          <p:spPr bwMode="auto">
            <a:xfrm>
              <a:off x="3094" y="1013"/>
              <a:ext cx="292" cy="175"/>
            </a:xfrm>
            <a:custGeom>
              <a:avLst/>
              <a:gdLst/>
              <a:ahLst/>
              <a:cxnLst>
                <a:cxn ang="0">
                  <a:pos x="741" y="872"/>
                </a:cxn>
                <a:cxn ang="0">
                  <a:pos x="677" y="851"/>
                </a:cxn>
                <a:cxn ang="0">
                  <a:pos x="612" y="814"/>
                </a:cxn>
                <a:cxn ang="0">
                  <a:pos x="555" y="767"/>
                </a:cxn>
                <a:cxn ang="0">
                  <a:pos x="508" y="712"/>
                </a:cxn>
                <a:cxn ang="0">
                  <a:pos x="486" y="670"/>
                </a:cxn>
                <a:cxn ang="0">
                  <a:pos x="478" y="636"/>
                </a:cxn>
                <a:cxn ang="0">
                  <a:pos x="459" y="601"/>
                </a:cxn>
                <a:cxn ang="0">
                  <a:pos x="425" y="563"/>
                </a:cxn>
                <a:cxn ang="0">
                  <a:pos x="382" y="539"/>
                </a:cxn>
                <a:cxn ang="0">
                  <a:pos x="348" y="527"/>
                </a:cxn>
                <a:cxn ang="0">
                  <a:pos x="228" y="494"/>
                </a:cxn>
                <a:cxn ang="0">
                  <a:pos x="166" y="471"/>
                </a:cxn>
                <a:cxn ang="0">
                  <a:pos x="116" y="443"/>
                </a:cxn>
                <a:cxn ang="0">
                  <a:pos x="82" y="408"/>
                </a:cxn>
                <a:cxn ang="0">
                  <a:pos x="74" y="388"/>
                </a:cxn>
                <a:cxn ang="0">
                  <a:pos x="63" y="313"/>
                </a:cxn>
                <a:cxn ang="0">
                  <a:pos x="53" y="290"/>
                </a:cxn>
                <a:cxn ang="0">
                  <a:pos x="27" y="269"/>
                </a:cxn>
                <a:cxn ang="0">
                  <a:pos x="11" y="253"/>
                </a:cxn>
                <a:cxn ang="0">
                  <a:pos x="53" y="227"/>
                </a:cxn>
                <a:cxn ang="0">
                  <a:pos x="104" y="186"/>
                </a:cxn>
                <a:cxn ang="0">
                  <a:pos x="158" y="131"/>
                </a:cxn>
                <a:cxn ang="0">
                  <a:pos x="206" y="68"/>
                </a:cxn>
                <a:cxn ang="0">
                  <a:pos x="244" y="0"/>
                </a:cxn>
                <a:cxn ang="0">
                  <a:pos x="613" y="44"/>
                </a:cxn>
                <a:cxn ang="0">
                  <a:pos x="687" y="89"/>
                </a:cxn>
                <a:cxn ang="0">
                  <a:pos x="761" y="115"/>
                </a:cxn>
                <a:cxn ang="0">
                  <a:pos x="832" y="126"/>
                </a:cxn>
                <a:cxn ang="0">
                  <a:pos x="950" y="124"/>
                </a:cxn>
                <a:cxn ang="0">
                  <a:pos x="1031" y="124"/>
                </a:cxn>
                <a:cxn ang="0">
                  <a:pos x="1104" y="130"/>
                </a:cxn>
                <a:cxn ang="0">
                  <a:pos x="1168" y="145"/>
                </a:cxn>
                <a:cxn ang="0">
                  <a:pos x="1220" y="168"/>
                </a:cxn>
                <a:cxn ang="0">
                  <a:pos x="1251" y="195"/>
                </a:cxn>
                <a:cxn ang="0">
                  <a:pos x="1264" y="216"/>
                </a:cxn>
                <a:cxn ang="0">
                  <a:pos x="1242" y="270"/>
                </a:cxn>
                <a:cxn ang="0">
                  <a:pos x="1215" y="358"/>
                </a:cxn>
                <a:cxn ang="0">
                  <a:pos x="1318" y="270"/>
                </a:cxn>
                <a:cxn ang="0">
                  <a:pos x="1370" y="225"/>
                </a:cxn>
                <a:cxn ang="0">
                  <a:pos x="1403" y="205"/>
                </a:cxn>
                <a:cxn ang="0">
                  <a:pos x="1431" y="202"/>
                </a:cxn>
                <a:cxn ang="0">
                  <a:pos x="1384" y="289"/>
                </a:cxn>
                <a:cxn ang="0">
                  <a:pos x="1363" y="346"/>
                </a:cxn>
                <a:cxn ang="0">
                  <a:pos x="1347" y="404"/>
                </a:cxn>
                <a:cxn ang="0">
                  <a:pos x="1338" y="466"/>
                </a:cxn>
                <a:cxn ang="0">
                  <a:pos x="1335" y="528"/>
                </a:cxn>
                <a:cxn ang="0">
                  <a:pos x="1341" y="592"/>
                </a:cxn>
                <a:cxn ang="0">
                  <a:pos x="1358" y="657"/>
                </a:cxn>
                <a:cxn ang="0">
                  <a:pos x="1383" y="722"/>
                </a:cxn>
                <a:cxn ang="0">
                  <a:pos x="1419" y="786"/>
                </a:cxn>
                <a:cxn ang="0">
                  <a:pos x="1469" y="849"/>
                </a:cxn>
              </a:cxnLst>
              <a:rect l="0" t="0" r="r" b="b"/>
              <a:pathLst>
                <a:path w="1469" h="876">
                  <a:moveTo>
                    <a:pt x="781" y="876"/>
                  </a:moveTo>
                  <a:lnTo>
                    <a:pt x="761" y="875"/>
                  </a:lnTo>
                  <a:lnTo>
                    <a:pt x="741" y="872"/>
                  </a:lnTo>
                  <a:lnTo>
                    <a:pt x="720" y="867"/>
                  </a:lnTo>
                  <a:lnTo>
                    <a:pt x="699" y="860"/>
                  </a:lnTo>
                  <a:lnTo>
                    <a:pt x="677" y="851"/>
                  </a:lnTo>
                  <a:lnTo>
                    <a:pt x="656" y="840"/>
                  </a:lnTo>
                  <a:lnTo>
                    <a:pt x="633" y="827"/>
                  </a:lnTo>
                  <a:lnTo>
                    <a:pt x="612" y="814"/>
                  </a:lnTo>
                  <a:lnTo>
                    <a:pt x="592" y="799"/>
                  </a:lnTo>
                  <a:lnTo>
                    <a:pt x="573" y="783"/>
                  </a:lnTo>
                  <a:lnTo>
                    <a:pt x="555" y="767"/>
                  </a:lnTo>
                  <a:lnTo>
                    <a:pt x="538" y="749"/>
                  </a:lnTo>
                  <a:lnTo>
                    <a:pt x="522" y="730"/>
                  </a:lnTo>
                  <a:lnTo>
                    <a:pt x="508" y="712"/>
                  </a:lnTo>
                  <a:lnTo>
                    <a:pt x="497" y="693"/>
                  </a:lnTo>
                  <a:lnTo>
                    <a:pt x="486" y="674"/>
                  </a:lnTo>
                  <a:lnTo>
                    <a:pt x="486" y="670"/>
                  </a:lnTo>
                  <a:lnTo>
                    <a:pt x="484" y="656"/>
                  </a:lnTo>
                  <a:lnTo>
                    <a:pt x="481" y="646"/>
                  </a:lnTo>
                  <a:lnTo>
                    <a:pt x="478" y="636"/>
                  </a:lnTo>
                  <a:lnTo>
                    <a:pt x="473" y="625"/>
                  </a:lnTo>
                  <a:lnTo>
                    <a:pt x="467" y="612"/>
                  </a:lnTo>
                  <a:lnTo>
                    <a:pt x="459" y="601"/>
                  </a:lnTo>
                  <a:lnTo>
                    <a:pt x="450" y="588"/>
                  </a:lnTo>
                  <a:lnTo>
                    <a:pt x="439" y="575"/>
                  </a:lnTo>
                  <a:lnTo>
                    <a:pt x="425" y="563"/>
                  </a:lnTo>
                  <a:lnTo>
                    <a:pt x="410" y="553"/>
                  </a:lnTo>
                  <a:lnTo>
                    <a:pt x="393" y="542"/>
                  </a:lnTo>
                  <a:lnTo>
                    <a:pt x="382" y="539"/>
                  </a:lnTo>
                  <a:lnTo>
                    <a:pt x="372" y="534"/>
                  </a:lnTo>
                  <a:lnTo>
                    <a:pt x="360" y="531"/>
                  </a:lnTo>
                  <a:lnTo>
                    <a:pt x="348" y="527"/>
                  </a:lnTo>
                  <a:lnTo>
                    <a:pt x="299" y="515"/>
                  </a:lnTo>
                  <a:lnTo>
                    <a:pt x="251" y="501"/>
                  </a:lnTo>
                  <a:lnTo>
                    <a:pt x="228" y="494"/>
                  </a:lnTo>
                  <a:lnTo>
                    <a:pt x="206" y="487"/>
                  </a:lnTo>
                  <a:lnTo>
                    <a:pt x="185" y="479"/>
                  </a:lnTo>
                  <a:lnTo>
                    <a:pt x="166" y="471"/>
                  </a:lnTo>
                  <a:lnTo>
                    <a:pt x="147" y="462"/>
                  </a:lnTo>
                  <a:lnTo>
                    <a:pt x="131" y="452"/>
                  </a:lnTo>
                  <a:lnTo>
                    <a:pt x="116" y="443"/>
                  </a:lnTo>
                  <a:lnTo>
                    <a:pt x="102" y="431"/>
                  </a:lnTo>
                  <a:lnTo>
                    <a:pt x="91" y="420"/>
                  </a:lnTo>
                  <a:lnTo>
                    <a:pt x="82" y="408"/>
                  </a:lnTo>
                  <a:lnTo>
                    <a:pt x="78" y="401"/>
                  </a:lnTo>
                  <a:lnTo>
                    <a:pt x="76" y="395"/>
                  </a:lnTo>
                  <a:lnTo>
                    <a:pt x="74" y="388"/>
                  </a:lnTo>
                  <a:lnTo>
                    <a:pt x="71" y="380"/>
                  </a:lnTo>
                  <a:lnTo>
                    <a:pt x="68" y="346"/>
                  </a:lnTo>
                  <a:lnTo>
                    <a:pt x="63" y="313"/>
                  </a:lnTo>
                  <a:lnTo>
                    <a:pt x="61" y="305"/>
                  </a:lnTo>
                  <a:lnTo>
                    <a:pt x="57" y="297"/>
                  </a:lnTo>
                  <a:lnTo>
                    <a:pt x="53" y="290"/>
                  </a:lnTo>
                  <a:lnTo>
                    <a:pt x="46" y="283"/>
                  </a:lnTo>
                  <a:lnTo>
                    <a:pt x="38" y="276"/>
                  </a:lnTo>
                  <a:lnTo>
                    <a:pt x="27" y="269"/>
                  </a:lnTo>
                  <a:lnTo>
                    <a:pt x="14" y="263"/>
                  </a:lnTo>
                  <a:lnTo>
                    <a:pt x="0" y="256"/>
                  </a:lnTo>
                  <a:lnTo>
                    <a:pt x="11" y="253"/>
                  </a:lnTo>
                  <a:lnTo>
                    <a:pt x="24" y="247"/>
                  </a:lnTo>
                  <a:lnTo>
                    <a:pt x="38" y="237"/>
                  </a:lnTo>
                  <a:lnTo>
                    <a:pt x="53" y="227"/>
                  </a:lnTo>
                  <a:lnTo>
                    <a:pt x="69" y="215"/>
                  </a:lnTo>
                  <a:lnTo>
                    <a:pt x="87" y="201"/>
                  </a:lnTo>
                  <a:lnTo>
                    <a:pt x="104" y="186"/>
                  </a:lnTo>
                  <a:lnTo>
                    <a:pt x="122" y="168"/>
                  </a:lnTo>
                  <a:lnTo>
                    <a:pt x="140" y="150"/>
                  </a:lnTo>
                  <a:lnTo>
                    <a:pt x="158" y="131"/>
                  </a:lnTo>
                  <a:lnTo>
                    <a:pt x="174" y="110"/>
                  </a:lnTo>
                  <a:lnTo>
                    <a:pt x="191" y="89"/>
                  </a:lnTo>
                  <a:lnTo>
                    <a:pt x="206" y="68"/>
                  </a:lnTo>
                  <a:lnTo>
                    <a:pt x="221" y="46"/>
                  </a:lnTo>
                  <a:lnTo>
                    <a:pt x="234" y="22"/>
                  </a:lnTo>
                  <a:lnTo>
                    <a:pt x="244" y="0"/>
                  </a:lnTo>
                  <a:lnTo>
                    <a:pt x="564" y="0"/>
                  </a:lnTo>
                  <a:lnTo>
                    <a:pt x="589" y="24"/>
                  </a:lnTo>
                  <a:lnTo>
                    <a:pt x="613" y="44"/>
                  </a:lnTo>
                  <a:lnTo>
                    <a:pt x="638" y="62"/>
                  </a:lnTo>
                  <a:lnTo>
                    <a:pt x="663" y="76"/>
                  </a:lnTo>
                  <a:lnTo>
                    <a:pt x="687" y="89"/>
                  </a:lnTo>
                  <a:lnTo>
                    <a:pt x="712" y="100"/>
                  </a:lnTo>
                  <a:lnTo>
                    <a:pt x="736" y="109"/>
                  </a:lnTo>
                  <a:lnTo>
                    <a:pt x="761" y="115"/>
                  </a:lnTo>
                  <a:lnTo>
                    <a:pt x="784" y="121"/>
                  </a:lnTo>
                  <a:lnTo>
                    <a:pt x="809" y="124"/>
                  </a:lnTo>
                  <a:lnTo>
                    <a:pt x="832" y="126"/>
                  </a:lnTo>
                  <a:lnTo>
                    <a:pt x="856" y="128"/>
                  </a:lnTo>
                  <a:lnTo>
                    <a:pt x="903" y="126"/>
                  </a:lnTo>
                  <a:lnTo>
                    <a:pt x="950" y="124"/>
                  </a:lnTo>
                  <a:lnTo>
                    <a:pt x="978" y="123"/>
                  </a:lnTo>
                  <a:lnTo>
                    <a:pt x="1005" y="123"/>
                  </a:lnTo>
                  <a:lnTo>
                    <a:pt x="1031" y="124"/>
                  </a:lnTo>
                  <a:lnTo>
                    <a:pt x="1056" y="125"/>
                  </a:lnTo>
                  <a:lnTo>
                    <a:pt x="1081" y="128"/>
                  </a:lnTo>
                  <a:lnTo>
                    <a:pt x="1104" y="130"/>
                  </a:lnTo>
                  <a:lnTo>
                    <a:pt x="1126" y="135"/>
                  </a:lnTo>
                  <a:lnTo>
                    <a:pt x="1148" y="139"/>
                  </a:lnTo>
                  <a:lnTo>
                    <a:pt x="1168" y="145"/>
                  </a:lnTo>
                  <a:lnTo>
                    <a:pt x="1187" y="151"/>
                  </a:lnTo>
                  <a:lnTo>
                    <a:pt x="1205" y="159"/>
                  </a:lnTo>
                  <a:lnTo>
                    <a:pt x="1220" y="168"/>
                  </a:lnTo>
                  <a:lnTo>
                    <a:pt x="1234" y="178"/>
                  </a:lnTo>
                  <a:lnTo>
                    <a:pt x="1245" y="190"/>
                  </a:lnTo>
                  <a:lnTo>
                    <a:pt x="1251" y="195"/>
                  </a:lnTo>
                  <a:lnTo>
                    <a:pt x="1256" y="202"/>
                  </a:lnTo>
                  <a:lnTo>
                    <a:pt x="1261" y="209"/>
                  </a:lnTo>
                  <a:lnTo>
                    <a:pt x="1264" y="216"/>
                  </a:lnTo>
                  <a:lnTo>
                    <a:pt x="1256" y="234"/>
                  </a:lnTo>
                  <a:lnTo>
                    <a:pt x="1248" y="253"/>
                  </a:lnTo>
                  <a:lnTo>
                    <a:pt x="1242" y="270"/>
                  </a:lnTo>
                  <a:lnTo>
                    <a:pt x="1235" y="289"/>
                  </a:lnTo>
                  <a:lnTo>
                    <a:pt x="1224" y="325"/>
                  </a:lnTo>
                  <a:lnTo>
                    <a:pt x="1215" y="358"/>
                  </a:lnTo>
                  <a:lnTo>
                    <a:pt x="1254" y="327"/>
                  </a:lnTo>
                  <a:lnTo>
                    <a:pt x="1287" y="298"/>
                  </a:lnTo>
                  <a:lnTo>
                    <a:pt x="1318" y="270"/>
                  </a:lnTo>
                  <a:lnTo>
                    <a:pt x="1346" y="246"/>
                  </a:lnTo>
                  <a:lnTo>
                    <a:pt x="1359" y="234"/>
                  </a:lnTo>
                  <a:lnTo>
                    <a:pt x="1370" y="225"/>
                  </a:lnTo>
                  <a:lnTo>
                    <a:pt x="1382" y="216"/>
                  </a:lnTo>
                  <a:lnTo>
                    <a:pt x="1393" y="209"/>
                  </a:lnTo>
                  <a:lnTo>
                    <a:pt x="1403" y="205"/>
                  </a:lnTo>
                  <a:lnTo>
                    <a:pt x="1412" y="201"/>
                  </a:lnTo>
                  <a:lnTo>
                    <a:pt x="1422" y="200"/>
                  </a:lnTo>
                  <a:lnTo>
                    <a:pt x="1431" y="202"/>
                  </a:lnTo>
                  <a:lnTo>
                    <a:pt x="1411" y="235"/>
                  </a:lnTo>
                  <a:lnTo>
                    <a:pt x="1394" y="271"/>
                  </a:lnTo>
                  <a:lnTo>
                    <a:pt x="1384" y="289"/>
                  </a:lnTo>
                  <a:lnTo>
                    <a:pt x="1377" y="307"/>
                  </a:lnTo>
                  <a:lnTo>
                    <a:pt x="1370" y="326"/>
                  </a:lnTo>
                  <a:lnTo>
                    <a:pt x="1363" y="346"/>
                  </a:lnTo>
                  <a:lnTo>
                    <a:pt x="1358" y="365"/>
                  </a:lnTo>
                  <a:lnTo>
                    <a:pt x="1352" y="385"/>
                  </a:lnTo>
                  <a:lnTo>
                    <a:pt x="1347" y="404"/>
                  </a:lnTo>
                  <a:lnTo>
                    <a:pt x="1344" y="424"/>
                  </a:lnTo>
                  <a:lnTo>
                    <a:pt x="1340" y="445"/>
                  </a:lnTo>
                  <a:lnTo>
                    <a:pt x="1338" y="466"/>
                  </a:lnTo>
                  <a:lnTo>
                    <a:pt x="1337" y="486"/>
                  </a:lnTo>
                  <a:lnTo>
                    <a:pt x="1335" y="507"/>
                  </a:lnTo>
                  <a:lnTo>
                    <a:pt x="1335" y="528"/>
                  </a:lnTo>
                  <a:lnTo>
                    <a:pt x="1337" y="549"/>
                  </a:lnTo>
                  <a:lnTo>
                    <a:pt x="1339" y="571"/>
                  </a:lnTo>
                  <a:lnTo>
                    <a:pt x="1341" y="592"/>
                  </a:lnTo>
                  <a:lnTo>
                    <a:pt x="1346" y="614"/>
                  </a:lnTo>
                  <a:lnTo>
                    <a:pt x="1351" y="636"/>
                  </a:lnTo>
                  <a:lnTo>
                    <a:pt x="1358" y="657"/>
                  </a:lnTo>
                  <a:lnTo>
                    <a:pt x="1365" y="679"/>
                  </a:lnTo>
                  <a:lnTo>
                    <a:pt x="1373" y="700"/>
                  </a:lnTo>
                  <a:lnTo>
                    <a:pt x="1383" y="722"/>
                  </a:lnTo>
                  <a:lnTo>
                    <a:pt x="1394" y="743"/>
                  </a:lnTo>
                  <a:lnTo>
                    <a:pt x="1407" y="764"/>
                  </a:lnTo>
                  <a:lnTo>
                    <a:pt x="1419" y="786"/>
                  </a:lnTo>
                  <a:lnTo>
                    <a:pt x="1435" y="807"/>
                  </a:lnTo>
                  <a:lnTo>
                    <a:pt x="1451" y="828"/>
                  </a:lnTo>
                  <a:lnTo>
                    <a:pt x="1469" y="849"/>
                  </a:lnTo>
                  <a:lnTo>
                    <a:pt x="781" y="87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69" name="Freeform 229"/>
            <p:cNvSpPr>
              <a:spLocks/>
            </p:cNvSpPr>
            <p:nvPr/>
          </p:nvSpPr>
          <p:spPr bwMode="auto">
            <a:xfrm>
              <a:off x="2968" y="1283"/>
              <a:ext cx="435" cy="245"/>
            </a:xfrm>
            <a:custGeom>
              <a:avLst/>
              <a:gdLst/>
              <a:ahLst/>
              <a:cxnLst>
                <a:cxn ang="0">
                  <a:pos x="5" y="65"/>
                </a:cxn>
                <a:cxn ang="0">
                  <a:pos x="28" y="140"/>
                </a:cxn>
                <a:cxn ang="0">
                  <a:pos x="45" y="166"/>
                </a:cxn>
                <a:cxn ang="0">
                  <a:pos x="63" y="181"/>
                </a:cxn>
                <a:cxn ang="0">
                  <a:pos x="86" y="202"/>
                </a:cxn>
                <a:cxn ang="0">
                  <a:pos x="107" y="235"/>
                </a:cxn>
                <a:cxn ang="0">
                  <a:pos x="118" y="241"/>
                </a:cxn>
                <a:cxn ang="0">
                  <a:pos x="146" y="238"/>
                </a:cxn>
                <a:cxn ang="0">
                  <a:pos x="213" y="231"/>
                </a:cxn>
                <a:cxn ang="0">
                  <a:pos x="242" y="236"/>
                </a:cxn>
                <a:cxn ang="0">
                  <a:pos x="261" y="250"/>
                </a:cxn>
                <a:cxn ang="0">
                  <a:pos x="267" y="277"/>
                </a:cxn>
                <a:cxn ang="0">
                  <a:pos x="261" y="306"/>
                </a:cxn>
                <a:cxn ang="0">
                  <a:pos x="263" y="318"/>
                </a:cxn>
                <a:cxn ang="0">
                  <a:pos x="284" y="339"/>
                </a:cxn>
                <a:cxn ang="0">
                  <a:pos x="317" y="356"/>
                </a:cxn>
                <a:cxn ang="0">
                  <a:pos x="365" y="386"/>
                </a:cxn>
                <a:cxn ang="0">
                  <a:pos x="372" y="398"/>
                </a:cxn>
                <a:cxn ang="0">
                  <a:pos x="368" y="1028"/>
                </a:cxn>
                <a:cxn ang="0">
                  <a:pos x="1901" y="1227"/>
                </a:cxn>
                <a:cxn ang="0">
                  <a:pos x="2059" y="1192"/>
                </a:cxn>
                <a:cxn ang="0">
                  <a:pos x="2075" y="1163"/>
                </a:cxn>
                <a:cxn ang="0">
                  <a:pos x="2081" y="1137"/>
                </a:cxn>
                <a:cxn ang="0">
                  <a:pos x="2081" y="1092"/>
                </a:cxn>
                <a:cxn ang="0">
                  <a:pos x="2085" y="1060"/>
                </a:cxn>
                <a:cxn ang="0">
                  <a:pos x="2110" y="996"/>
                </a:cxn>
                <a:cxn ang="0">
                  <a:pos x="2148" y="945"/>
                </a:cxn>
                <a:cxn ang="0">
                  <a:pos x="2179" y="901"/>
                </a:cxn>
                <a:cxn ang="0">
                  <a:pos x="2172" y="876"/>
                </a:cxn>
                <a:cxn ang="0">
                  <a:pos x="2160" y="862"/>
                </a:cxn>
                <a:cxn ang="0">
                  <a:pos x="2133" y="855"/>
                </a:cxn>
                <a:cxn ang="0">
                  <a:pos x="2075" y="848"/>
                </a:cxn>
                <a:cxn ang="0">
                  <a:pos x="2050" y="836"/>
                </a:cxn>
                <a:cxn ang="0">
                  <a:pos x="2039" y="804"/>
                </a:cxn>
                <a:cxn ang="0">
                  <a:pos x="2032" y="744"/>
                </a:cxn>
                <a:cxn ang="0">
                  <a:pos x="2013" y="696"/>
                </a:cxn>
                <a:cxn ang="0">
                  <a:pos x="1978" y="655"/>
                </a:cxn>
                <a:cxn ang="0">
                  <a:pos x="1922" y="623"/>
                </a:cxn>
                <a:cxn ang="0">
                  <a:pos x="1840" y="593"/>
                </a:cxn>
                <a:cxn ang="0">
                  <a:pos x="1762" y="564"/>
                </a:cxn>
                <a:cxn ang="0">
                  <a:pos x="1713" y="532"/>
                </a:cxn>
                <a:cxn ang="0">
                  <a:pos x="1687" y="495"/>
                </a:cxn>
                <a:cxn ang="0">
                  <a:pos x="1679" y="458"/>
                </a:cxn>
                <a:cxn ang="0">
                  <a:pos x="1682" y="421"/>
                </a:cxn>
                <a:cxn ang="0">
                  <a:pos x="1687" y="389"/>
                </a:cxn>
                <a:cxn ang="0">
                  <a:pos x="1678" y="370"/>
                </a:cxn>
                <a:cxn ang="0">
                  <a:pos x="1656" y="359"/>
                </a:cxn>
                <a:cxn ang="0">
                  <a:pos x="1529" y="325"/>
                </a:cxn>
                <a:cxn ang="0">
                  <a:pos x="1479" y="304"/>
                </a:cxn>
                <a:cxn ang="0">
                  <a:pos x="1438" y="278"/>
                </a:cxn>
                <a:cxn ang="0">
                  <a:pos x="1406" y="249"/>
                </a:cxn>
                <a:cxn ang="0">
                  <a:pos x="1385" y="221"/>
                </a:cxn>
                <a:cxn ang="0">
                  <a:pos x="1376" y="193"/>
                </a:cxn>
                <a:cxn ang="0">
                  <a:pos x="1368" y="168"/>
                </a:cxn>
                <a:cxn ang="0">
                  <a:pos x="1346" y="148"/>
                </a:cxn>
                <a:cxn ang="0">
                  <a:pos x="1296" y="120"/>
                </a:cxn>
              </a:cxnLst>
              <a:rect l="0" t="0" r="r" b="b"/>
              <a:pathLst>
                <a:path w="2180" h="1227">
                  <a:moveTo>
                    <a:pt x="1270" y="0"/>
                  </a:moveTo>
                  <a:lnTo>
                    <a:pt x="0" y="37"/>
                  </a:lnTo>
                  <a:lnTo>
                    <a:pt x="5" y="65"/>
                  </a:lnTo>
                  <a:lnTo>
                    <a:pt x="12" y="94"/>
                  </a:lnTo>
                  <a:lnTo>
                    <a:pt x="20" y="118"/>
                  </a:lnTo>
                  <a:lnTo>
                    <a:pt x="28" y="140"/>
                  </a:lnTo>
                  <a:lnTo>
                    <a:pt x="34" y="150"/>
                  </a:lnTo>
                  <a:lnTo>
                    <a:pt x="39" y="158"/>
                  </a:lnTo>
                  <a:lnTo>
                    <a:pt x="45" y="166"/>
                  </a:lnTo>
                  <a:lnTo>
                    <a:pt x="51" y="172"/>
                  </a:lnTo>
                  <a:lnTo>
                    <a:pt x="56" y="178"/>
                  </a:lnTo>
                  <a:lnTo>
                    <a:pt x="63" y="181"/>
                  </a:lnTo>
                  <a:lnTo>
                    <a:pt x="70" y="183"/>
                  </a:lnTo>
                  <a:lnTo>
                    <a:pt x="77" y="185"/>
                  </a:lnTo>
                  <a:lnTo>
                    <a:pt x="86" y="202"/>
                  </a:lnTo>
                  <a:lnTo>
                    <a:pt x="93" y="217"/>
                  </a:lnTo>
                  <a:lnTo>
                    <a:pt x="100" y="228"/>
                  </a:lnTo>
                  <a:lnTo>
                    <a:pt x="107" y="235"/>
                  </a:lnTo>
                  <a:lnTo>
                    <a:pt x="110" y="238"/>
                  </a:lnTo>
                  <a:lnTo>
                    <a:pt x="115" y="240"/>
                  </a:lnTo>
                  <a:lnTo>
                    <a:pt x="118" y="241"/>
                  </a:lnTo>
                  <a:lnTo>
                    <a:pt x="123" y="242"/>
                  </a:lnTo>
                  <a:lnTo>
                    <a:pt x="133" y="242"/>
                  </a:lnTo>
                  <a:lnTo>
                    <a:pt x="146" y="238"/>
                  </a:lnTo>
                  <a:lnTo>
                    <a:pt x="174" y="235"/>
                  </a:lnTo>
                  <a:lnTo>
                    <a:pt x="201" y="231"/>
                  </a:lnTo>
                  <a:lnTo>
                    <a:pt x="213" y="231"/>
                  </a:lnTo>
                  <a:lnTo>
                    <a:pt x="223" y="233"/>
                  </a:lnTo>
                  <a:lnTo>
                    <a:pt x="233" y="234"/>
                  </a:lnTo>
                  <a:lnTo>
                    <a:pt x="242" y="236"/>
                  </a:lnTo>
                  <a:lnTo>
                    <a:pt x="249" y="240"/>
                  </a:lnTo>
                  <a:lnTo>
                    <a:pt x="256" y="244"/>
                  </a:lnTo>
                  <a:lnTo>
                    <a:pt x="261" y="250"/>
                  </a:lnTo>
                  <a:lnTo>
                    <a:pt x="264" y="257"/>
                  </a:lnTo>
                  <a:lnTo>
                    <a:pt x="267" y="266"/>
                  </a:lnTo>
                  <a:lnTo>
                    <a:pt x="267" y="277"/>
                  </a:lnTo>
                  <a:lnTo>
                    <a:pt x="265" y="289"/>
                  </a:lnTo>
                  <a:lnTo>
                    <a:pt x="262" y="303"/>
                  </a:lnTo>
                  <a:lnTo>
                    <a:pt x="261" y="306"/>
                  </a:lnTo>
                  <a:lnTo>
                    <a:pt x="261" y="311"/>
                  </a:lnTo>
                  <a:lnTo>
                    <a:pt x="262" y="314"/>
                  </a:lnTo>
                  <a:lnTo>
                    <a:pt x="263" y="318"/>
                  </a:lnTo>
                  <a:lnTo>
                    <a:pt x="268" y="326"/>
                  </a:lnTo>
                  <a:lnTo>
                    <a:pt x="275" y="332"/>
                  </a:lnTo>
                  <a:lnTo>
                    <a:pt x="284" y="339"/>
                  </a:lnTo>
                  <a:lnTo>
                    <a:pt x="293" y="345"/>
                  </a:lnTo>
                  <a:lnTo>
                    <a:pt x="305" y="351"/>
                  </a:lnTo>
                  <a:lnTo>
                    <a:pt x="317" y="356"/>
                  </a:lnTo>
                  <a:lnTo>
                    <a:pt x="339" y="368"/>
                  </a:lnTo>
                  <a:lnTo>
                    <a:pt x="358" y="380"/>
                  </a:lnTo>
                  <a:lnTo>
                    <a:pt x="365" y="386"/>
                  </a:lnTo>
                  <a:lnTo>
                    <a:pt x="371" y="391"/>
                  </a:lnTo>
                  <a:lnTo>
                    <a:pt x="372" y="395"/>
                  </a:lnTo>
                  <a:lnTo>
                    <a:pt x="372" y="398"/>
                  </a:lnTo>
                  <a:lnTo>
                    <a:pt x="372" y="402"/>
                  </a:lnTo>
                  <a:lnTo>
                    <a:pt x="372" y="405"/>
                  </a:lnTo>
                  <a:lnTo>
                    <a:pt x="368" y="1028"/>
                  </a:lnTo>
                  <a:lnTo>
                    <a:pt x="443" y="1199"/>
                  </a:lnTo>
                  <a:lnTo>
                    <a:pt x="1909" y="1144"/>
                  </a:lnTo>
                  <a:lnTo>
                    <a:pt x="1901" y="1227"/>
                  </a:lnTo>
                  <a:lnTo>
                    <a:pt x="2039" y="1213"/>
                  </a:lnTo>
                  <a:lnTo>
                    <a:pt x="2049" y="1202"/>
                  </a:lnTo>
                  <a:lnTo>
                    <a:pt x="2059" y="1192"/>
                  </a:lnTo>
                  <a:lnTo>
                    <a:pt x="2066" y="1181"/>
                  </a:lnTo>
                  <a:lnTo>
                    <a:pt x="2070" y="1172"/>
                  </a:lnTo>
                  <a:lnTo>
                    <a:pt x="2075" y="1163"/>
                  </a:lnTo>
                  <a:lnTo>
                    <a:pt x="2077" y="1154"/>
                  </a:lnTo>
                  <a:lnTo>
                    <a:pt x="2080" y="1146"/>
                  </a:lnTo>
                  <a:lnTo>
                    <a:pt x="2081" y="1137"/>
                  </a:lnTo>
                  <a:lnTo>
                    <a:pt x="2081" y="1120"/>
                  </a:lnTo>
                  <a:lnTo>
                    <a:pt x="2081" y="1102"/>
                  </a:lnTo>
                  <a:lnTo>
                    <a:pt x="2081" y="1092"/>
                  </a:lnTo>
                  <a:lnTo>
                    <a:pt x="2082" y="1082"/>
                  </a:lnTo>
                  <a:lnTo>
                    <a:pt x="2083" y="1071"/>
                  </a:lnTo>
                  <a:lnTo>
                    <a:pt x="2085" y="1060"/>
                  </a:lnTo>
                  <a:lnTo>
                    <a:pt x="2092" y="1037"/>
                  </a:lnTo>
                  <a:lnTo>
                    <a:pt x="2101" y="1016"/>
                  </a:lnTo>
                  <a:lnTo>
                    <a:pt x="2110" y="996"/>
                  </a:lnTo>
                  <a:lnTo>
                    <a:pt x="2122" y="979"/>
                  </a:lnTo>
                  <a:lnTo>
                    <a:pt x="2134" y="961"/>
                  </a:lnTo>
                  <a:lnTo>
                    <a:pt x="2148" y="945"/>
                  </a:lnTo>
                  <a:lnTo>
                    <a:pt x="2164" y="931"/>
                  </a:lnTo>
                  <a:lnTo>
                    <a:pt x="2180" y="918"/>
                  </a:lnTo>
                  <a:lnTo>
                    <a:pt x="2179" y="901"/>
                  </a:lnTo>
                  <a:lnTo>
                    <a:pt x="2176" y="887"/>
                  </a:lnTo>
                  <a:lnTo>
                    <a:pt x="2174" y="881"/>
                  </a:lnTo>
                  <a:lnTo>
                    <a:pt x="2172" y="876"/>
                  </a:lnTo>
                  <a:lnTo>
                    <a:pt x="2169" y="871"/>
                  </a:lnTo>
                  <a:lnTo>
                    <a:pt x="2167" y="868"/>
                  </a:lnTo>
                  <a:lnTo>
                    <a:pt x="2160" y="862"/>
                  </a:lnTo>
                  <a:lnTo>
                    <a:pt x="2152" y="859"/>
                  </a:lnTo>
                  <a:lnTo>
                    <a:pt x="2143" y="856"/>
                  </a:lnTo>
                  <a:lnTo>
                    <a:pt x="2133" y="855"/>
                  </a:lnTo>
                  <a:lnTo>
                    <a:pt x="2111" y="854"/>
                  </a:lnTo>
                  <a:lnTo>
                    <a:pt x="2088" y="852"/>
                  </a:lnTo>
                  <a:lnTo>
                    <a:pt x="2075" y="848"/>
                  </a:lnTo>
                  <a:lnTo>
                    <a:pt x="2063" y="843"/>
                  </a:lnTo>
                  <a:lnTo>
                    <a:pt x="2057" y="840"/>
                  </a:lnTo>
                  <a:lnTo>
                    <a:pt x="2050" y="836"/>
                  </a:lnTo>
                  <a:lnTo>
                    <a:pt x="2044" y="832"/>
                  </a:lnTo>
                  <a:lnTo>
                    <a:pt x="2039" y="826"/>
                  </a:lnTo>
                  <a:lnTo>
                    <a:pt x="2039" y="804"/>
                  </a:lnTo>
                  <a:lnTo>
                    <a:pt x="2037" y="783"/>
                  </a:lnTo>
                  <a:lnTo>
                    <a:pt x="2035" y="763"/>
                  </a:lnTo>
                  <a:lnTo>
                    <a:pt x="2032" y="744"/>
                  </a:lnTo>
                  <a:lnTo>
                    <a:pt x="2027" y="728"/>
                  </a:lnTo>
                  <a:lnTo>
                    <a:pt x="2021" y="711"/>
                  </a:lnTo>
                  <a:lnTo>
                    <a:pt x="2013" y="696"/>
                  </a:lnTo>
                  <a:lnTo>
                    <a:pt x="2004" y="682"/>
                  </a:lnTo>
                  <a:lnTo>
                    <a:pt x="1992" y="668"/>
                  </a:lnTo>
                  <a:lnTo>
                    <a:pt x="1978" y="655"/>
                  </a:lnTo>
                  <a:lnTo>
                    <a:pt x="1962" y="644"/>
                  </a:lnTo>
                  <a:lnTo>
                    <a:pt x="1943" y="633"/>
                  </a:lnTo>
                  <a:lnTo>
                    <a:pt x="1922" y="623"/>
                  </a:lnTo>
                  <a:lnTo>
                    <a:pt x="1897" y="612"/>
                  </a:lnTo>
                  <a:lnTo>
                    <a:pt x="1870" y="603"/>
                  </a:lnTo>
                  <a:lnTo>
                    <a:pt x="1840" y="593"/>
                  </a:lnTo>
                  <a:lnTo>
                    <a:pt x="1810" y="584"/>
                  </a:lnTo>
                  <a:lnTo>
                    <a:pt x="1784" y="575"/>
                  </a:lnTo>
                  <a:lnTo>
                    <a:pt x="1762" y="564"/>
                  </a:lnTo>
                  <a:lnTo>
                    <a:pt x="1742" y="554"/>
                  </a:lnTo>
                  <a:lnTo>
                    <a:pt x="1726" y="543"/>
                  </a:lnTo>
                  <a:lnTo>
                    <a:pt x="1713" y="532"/>
                  </a:lnTo>
                  <a:lnTo>
                    <a:pt x="1701" y="520"/>
                  </a:lnTo>
                  <a:lnTo>
                    <a:pt x="1693" y="507"/>
                  </a:lnTo>
                  <a:lnTo>
                    <a:pt x="1687" y="495"/>
                  </a:lnTo>
                  <a:lnTo>
                    <a:pt x="1682" y="482"/>
                  </a:lnTo>
                  <a:lnTo>
                    <a:pt x="1680" y="471"/>
                  </a:lnTo>
                  <a:lnTo>
                    <a:pt x="1679" y="458"/>
                  </a:lnTo>
                  <a:lnTo>
                    <a:pt x="1679" y="445"/>
                  </a:lnTo>
                  <a:lnTo>
                    <a:pt x="1680" y="433"/>
                  </a:lnTo>
                  <a:lnTo>
                    <a:pt x="1682" y="421"/>
                  </a:lnTo>
                  <a:lnTo>
                    <a:pt x="1685" y="409"/>
                  </a:lnTo>
                  <a:lnTo>
                    <a:pt x="1686" y="398"/>
                  </a:lnTo>
                  <a:lnTo>
                    <a:pt x="1687" y="389"/>
                  </a:lnTo>
                  <a:lnTo>
                    <a:pt x="1685" y="382"/>
                  </a:lnTo>
                  <a:lnTo>
                    <a:pt x="1682" y="376"/>
                  </a:lnTo>
                  <a:lnTo>
                    <a:pt x="1678" y="370"/>
                  </a:lnTo>
                  <a:lnTo>
                    <a:pt x="1672" y="366"/>
                  </a:lnTo>
                  <a:lnTo>
                    <a:pt x="1664" y="362"/>
                  </a:lnTo>
                  <a:lnTo>
                    <a:pt x="1656" y="359"/>
                  </a:lnTo>
                  <a:lnTo>
                    <a:pt x="1609" y="348"/>
                  </a:lnTo>
                  <a:lnTo>
                    <a:pt x="1547" y="331"/>
                  </a:lnTo>
                  <a:lnTo>
                    <a:pt x="1529" y="325"/>
                  </a:lnTo>
                  <a:lnTo>
                    <a:pt x="1512" y="319"/>
                  </a:lnTo>
                  <a:lnTo>
                    <a:pt x="1495" y="312"/>
                  </a:lnTo>
                  <a:lnTo>
                    <a:pt x="1479" y="304"/>
                  </a:lnTo>
                  <a:lnTo>
                    <a:pt x="1465" y="296"/>
                  </a:lnTo>
                  <a:lnTo>
                    <a:pt x="1451" y="287"/>
                  </a:lnTo>
                  <a:lnTo>
                    <a:pt x="1438" y="278"/>
                  </a:lnTo>
                  <a:lnTo>
                    <a:pt x="1425" y="269"/>
                  </a:lnTo>
                  <a:lnTo>
                    <a:pt x="1415" y="259"/>
                  </a:lnTo>
                  <a:lnTo>
                    <a:pt x="1406" y="249"/>
                  </a:lnTo>
                  <a:lnTo>
                    <a:pt x="1396" y="240"/>
                  </a:lnTo>
                  <a:lnTo>
                    <a:pt x="1389" y="230"/>
                  </a:lnTo>
                  <a:lnTo>
                    <a:pt x="1385" y="221"/>
                  </a:lnTo>
                  <a:lnTo>
                    <a:pt x="1380" y="210"/>
                  </a:lnTo>
                  <a:lnTo>
                    <a:pt x="1377" y="202"/>
                  </a:lnTo>
                  <a:lnTo>
                    <a:pt x="1376" y="193"/>
                  </a:lnTo>
                  <a:lnTo>
                    <a:pt x="1375" y="185"/>
                  </a:lnTo>
                  <a:lnTo>
                    <a:pt x="1373" y="176"/>
                  </a:lnTo>
                  <a:lnTo>
                    <a:pt x="1368" y="168"/>
                  </a:lnTo>
                  <a:lnTo>
                    <a:pt x="1361" y="161"/>
                  </a:lnTo>
                  <a:lnTo>
                    <a:pt x="1354" y="154"/>
                  </a:lnTo>
                  <a:lnTo>
                    <a:pt x="1346" y="148"/>
                  </a:lnTo>
                  <a:lnTo>
                    <a:pt x="1338" y="143"/>
                  </a:lnTo>
                  <a:lnTo>
                    <a:pt x="1328" y="137"/>
                  </a:lnTo>
                  <a:lnTo>
                    <a:pt x="1296" y="120"/>
                  </a:lnTo>
                  <a:lnTo>
                    <a:pt x="1282" y="115"/>
                  </a:lnTo>
                  <a:lnTo>
                    <a:pt x="127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0" name="Freeform 230"/>
            <p:cNvSpPr>
              <a:spLocks/>
            </p:cNvSpPr>
            <p:nvPr/>
          </p:nvSpPr>
          <p:spPr bwMode="auto">
            <a:xfrm>
              <a:off x="3662" y="1524"/>
              <a:ext cx="507" cy="346"/>
            </a:xfrm>
            <a:custGeom>
              <a:avLst/>
              <a:gdLst/>
              <a:ahLst/>
              <a:cxnLst>
                <a:cxn ang="0">
                  <a:pos x="33" y="159"/>
                </a:cxn>
                <a:cxn ang="0">
                  <a:pos x="240" y="435"/>
                </a:cxn>
                <a:cxn ang="0">
                  <a:pos x="516" y="811"/>
                </a:cxn>
                <a:cxn ang="0">
                  <a:pos x="719" y="1105"/>
                </a:cxn>
                <a:cxn ang="0">
                  <a:pos x="747" y="1165"/>
                </a:cxn>
                <a:cxn ang="0">
                  <a:pos x="748" y="1236"/>
                </a:cxn>
                <a:cxn ang="0">
                  <a:pos x="773" y="1358"/>
                </a:cxn>
                <a:cxn ang="0">
                  <a:pos x="829" y="1495"/>
                </a:cxn>
                <a:cxn ang="0">
                  <a:pos x="868" y="1558"/>
                </a:cxn>
                <a:cxn ang="0">
                  <a:pos x="916" y="1611"/>
                </a:cxn>
                <a:cxn ang="0">
                  <a:pos x="997" y="1670"/>
                </a:cxn>
                <a:cxn ang="0">
                  <a:pos x="1068" y="1708"/>
                </a:cxn>
                <a:cxn ang="0">
                  <a:pos x="1139" y="1726"/>
                </a:cxn>
                <a:cxn ang="0">
                  <a:pos x="1222" y="1728"/>
                </a:cxn>
                <a:cxn ang="0">
                  <a:pos x="1467" y="1690"/>
                </a:cxn>
                <a:cxn ang="0">
                  <a:pos x="1890" y="1619"/>
                </a:cxn>
                <a:cxn ang="0">
                  <a:pos x="2109" y="1586"/>
                </a:cxn>
                <a:cxn ang="0">
                  <a:pos x="2215" y="1573"/>
                </a:cxn>
                <a:cxn ang="0">
                  <a:pos x="2232" y="1565"/>
                </a:cxn>
                <a:cxn ang="0">
                  <a:pos x="2265" y="1509"/>
                </a:cxn>
                <a:cxn ang="0">
                  <a:pos x="2283" y="1478"/>
                </a:cxn>
                <a:cxn ang="0">
                  <a:pos x="2294" y="1473"/>
                </a:cxn>
                <a:cxn ang="0">
                  <a:pos x="2307" y="1481"/>
                </a:cxn>
                <a:cxn ang="0">
                  <a:pos x="2349" y="1502"/>
                </a:cxn>
                <a:cxn ang="0">
                  <a:pos x="2404" y="1507"/>
                </a:cxn>
                <a:cxn ang="0">
                  <a:pos x="2498" y="1502"/>
                </a:cxn>
                <a:cxn ang="0">
                  <a:pos x="2516" y="1489"/>
                </a:cxn>
                <a:cxn ang="0">
                  <a:pos x="2489" y="1440"/>
                </a:cxn>
                <a:cxn ang="0">
                  <a:pos x="2477" y="1374"/>
                </a:cxn>
                <a:cxn ang="0">
                  <a:pos x="2468" y="1290"/>
                </a:cxn>
                <a:cxn ang="0">
                  <a:pos x="2449" y="1256"/>
                </a:cxn>
                <a:cxn ang="0">
                  <a:pos x="2411" y="1232"/>
                </a:cxn>
                <a:cxn ang="0">
                  <a:pos x="2392" y="1218"/>
                </a:cxn>
                <a:cxn ang="0">
                  <a:pos x="2385" y="1193"/>
                </a:cxn>
                <a:cxn ang="0">
                  <a:pos x="2377" y="1149"/>
                </a:cxn>
                <a:cxn ang="0">
                  <a:pos x="2339" y="1037"/>
                </a:cxn>
                <a:cxn ang="0">
                  <a:pos x="2317" y="970"/>
                </a:cxn>
                <a:cxn ang="0">
                  <a:pos x="2286" y="904"/>
                </a:cxn>
                <a:cxn ang="0">
                  <a:pos x="2213" y="846"/>
                </a:cxn>
                <a:cxn ang="0">
                  <a:pos x="2124" y="804"/>
                </a:cxn>
                <a:cxn ang="0">
                  <a:pos x="1981" y="760"/>
                </a:cxn>
                <a:cxn ang="0">
                  <a:pos x="1915" y="729"/>
                </a:cxn>
                <a:cxn ang="0">
                  <a:pos x="1881" y="682"/>
                </a:cxn>
                <a:cxn ang="0">
                  <a:pos x="1846" y="593"/>
                </a:cxn>
                <a:cxn ang="0">
                  <a:pos x="1762" y="534"/>
                </a:cxn>
                <a:cxn ang="0">
                  <a:pos x="1658" y="474"/>
                </a:cxn>
                <a:cxn ang="0">
                  <a:pos x="1567" y="395"/>
                </a:cxn>
                <a:cxn ang="0">
                  <a:pos x="1040" y="0"/>
                </a:cxn>
              </a:cxnLst>
              <a:rect l="0" t="0" r="r" b="b"/>
              <a:pathLst>
                <a:path w="2529" h="1729">
                  <a:moveTo>
                    <a:pt x="1040" y="0"/>
                  </a:moveTo>
                  <a:lnTo>
                    <a:pt x="0" y="116"/>
                  </a:lnTo>
                  <a:lnTo>
                    <a:pt x="8" y="127"/>
                  </a:lnTo>
                  <a:lnTo>
                    <a:pt x="33" y="159"/>
                  </a:lnTo>
                  <a:lnTo>
                    <a:pt x="70" y="208"/>
                  </a:lnTo>
                  <a:lnTo>
                    <a:pt x="119" y="272"/>
                  </a:lnTo>
                  <a:lnTo>
                    <a:pt x="177" y="349"/>
                  </a:lnTo>
                  <a:lnTo>
                    <a:pt x="240" y="435"/>
                  </a:lnTo>
                  <a:lnTo>
                    <a:pt x="308" y="527"/>
                  </a:lnTo>
                  <a:lnTo>
                    <a:pt x="379" y="621"/>
                  </a:lnTo>
                  <a:lnTo>
                    <a:pt x="449" y="717"/>
                  </a:lnTo>
                  <a:lnTo>
                    <a:pt x="516" y="811"/>
                  </a:lnTo>
                  <a:lnTo>
                    <a:pt x="580" y="899"/>
                  </a:lnTo>
                  <a:lnTo>
                    <a:pt x="636" y="980"/>
                  </a:lnTo>
                  <a:lnTo>
                    <a:pt x="682" y="1049"/>
                  </a:lnTo>
                  <a:lnTo>
                    <a:pt x="719" y="1105"/>
                  </a:lnTo>
                  <a:lnTo>
                    <a:pt x="731" y="1127"/>
                  </a:lnTo>
                  <a:lnTo>
                    <a:pt x="741" y="1145"/>
                  </a:lnTo>
                  <a:lnTo>
                    <a:pt x="745" y="1156"/>
                  </a:lnTo>
                  <a:lnTo>
                    <a:pt x="747" y="1165"/>
                  </a:lnTo>
                  <a:lnTo>
                    <a:pt x="744" y="1175"/>
                  </a:lnTo>
                  <a:lnTo>
                    <a:pt x="744" y="1191"/>
                  </a:lnTo>
                  <a:lnTo>
                    <a:pt x="744" y="1211"/>
                  </a:lnTo>
                  <a:lnTo>
                    <a:pt x="748" y="1236"/>
                  </a:lnTo>
                  <a:lnTo>
                    <a:pt x="751" y="1263"/>
                  </a:lnTo>
                  <a:lnTo>
                    <a:pt x="757" y="1293"/>
                  </a:lnTo>
                  <a:lnTo>
                    <a:pt x="764" y="1325"/>
                  </a:lnTo>
                  <a:lnTo>
                    <a:pt x="773" y="1358"/>
                  </a:lnTo>
                  <a:lnTo>
                    <a:pt x="785" y="1392"/>
                  </a:lnTo>
                  <a:lnTo>
                    <a:pt x="798" y="1427"/>
                  </a:lnTo>
                  <a:lnTo>
                    <a:pt x="812" y="1461"/>
                  </a:lnTo>
                  <a:lnTo>
                    <a:pt x="829" y="1495"/>
                  </a:lnTo>
                  <a:lnTo>
                    <a:pt x="839" y="1512"/>
                  </a:lnTo>
                  <a:lnTo>
                    <a:pt x="848" y="1527"/>
                  </a:lnTo>
                  <a:lnTo>
                    <a:pt x="858" y="1543"/>
                  </a:lnTo>
                  <a:lnTo>
                    <a:pt x="868" y="1558"/>
                  </a:lnTo>
                  <a:lnTo>
                    <a:pt x="880" y="1572"/>
                  </a:lnTo>
                  <a:lnTo>
                    <a:pt x="891" y="1585"/>
                  </a:lnTo>
                  <a:lnTo>
                    <a:pt x="903" y="1598"/>
                  </a:lnTo>
                  <a:lnTo>
                    <a:pt x="916" y="1611"/>
                  </a:lnTo>
                  <a:lnTo>
                    <a:pt x="938" y="1628"/>
                  </a:lnTo>
                  <a:lnTo>
                    <a:pt x="958" y="1644"/>
                  </a:lnTo>
                  <a:lnTo>
                    <a:pt x="978" y="1658"/>
                  </a:lnTo>
                  <a:lnTo>
                    <a:pt x="997" y="1670"/>
                  </a:lnTo>
                  <a:lnTo>
                    <a:pt x="1015" y="1682"/>
                  </a:lnTo>
                  <a:lnTo>
                    <a:pt x="1033" y="1693"/>
                  </a:lnTo>
                  <a:lnTo>
                    <a:pt x="1050" y="1701"/>
                  </a:lnTo>
                  <a:lnTo>
                    <a:pt x="1068" y="1708"/>
                  </a:lnTo>
                  <a:lnTo>
                    <a:pt x="1085" y="1715"/>
                  </a:lnTo>
                  <a:lnTo>
                    <a:pt x="1103" y="1719"/>
                  </a:lnTo>
                  <a:lnTo>
                    <a:pt x="1120" y="1723"/>
                  </a:lnTo>
                  <a:lnTo>
                    <a:pt x="1139" y="1726"/>
                  </a:lnTo>
                  <a:lnTo>
                    <a:pt x="1159" y="1728"/>
                  </a:lnTo>
                  <a:lnTo>
                    <a:pt x="1179" y="1729"/>
                  </a:lnTo>
                  <a:lnTo>
                    <a:pt x="1200" y="1729"/>
                  </a:lnTo>
                  <a:lnTo>
                    <a:pt x="1222" y="1728"/>
                  </a:lnTo>
                  <a:lnTo>
                    <a:pt x="1272" y="1722"/>
                  </a:lnTo>
                  <a:lnTo>
                    <a:pt x="1328" y="1714"/>
                  </a:lnTo>
                  <a:lnTo>
                    <a:pt x="1393" y="1703"/>
                  </a:lnTo>
                  <a:lnTo>
                    <a:pt x="1467" y="1690"/>
                  </a:lnTo>
                  <a:lnTo>
                    <a:pt x="1553" y="1675"/>
                  </a:lnTo>
                  <a:lnTo>
                    <a:pt x="1651" y="1658"/>
                  </a:lnTo>
                  <a:lnTo>
                    <a:pt x="1763" y="1639"/>
                  </a:lnTo>
                  <a:lnTo>
                    <a:pt x="1890" y="1619"/>
                  </a:lnTo>
                  <a:lnTo>
                    <a:pt x="1960" y="1608"/>
                  </a:lnTo>
                  <a:lnTo>
                    <a:pt x="2019" y="1599"/>
                  </a:lnTo>
                  <a:lnTo>
                    <a:pt x="2068" y="1592"/>
                  </a:lnTo>
                  <a:lnTo>
                    <a:pt x="2109" y="1586"/>
                  </a:lnTo>
                  <a:lnTo>
                    <a:pt x="2142" y="1582"/>
                  </a:lnTo>
                  <a:lnTo>
                    <a:pt x="2169" y="1578"/>
                  </a:lnTo>
                  <a:lnTo>
                    <a:pt x="2194" y="1576"/>
                  </a:lnTo>
                  <a:lnTo>
                    <a:pt x="2215" y="1573"/>
                  </a:lnTo>
                  <a:lnTo>
                    <a:pt x="2220" y="1572"/>
                  </a:lnTo>
                  <a:lnTo>
                    <a:pt x="2224" y="1570"/>
                  </a:lnTo>
                  <a:lnTo>
                    <a:pt x="2229" y="1568"/>
                  </a:lnTo>
                  <a:lnTo>
                    <a:pt x="2232" y="1565"/>
                  </a:lnTo>
                  <a:lnTo>
                    <a:pt x="2239" y="1558"/>
                  </a:lnTo>
                  <a:lnTo>
                    <a:pt x="2245" y="1549"/>
                  </a:lnTo>
                  <a:lnTo>
                    <a:pt x="2257" y="1529"/>
                  </a:lnTo>
                  <a:lnTo>
                    <a:pt x="2265" y="1509"/>
                  </a:lnTo>
                  <a:lnTo>
                    <a:pt x="2270" y="1499"/>
                  </a:lnTo>
                  <a:lnTo>
                    <a:pt x="2274" y="1490"/>
                  </a:lnTo>
                  <a:lnTo>
                    <a:pt x="2278" y="1482"/>
                  </a:lnTo>
                  <a:lnTo>
                    <a:pt x="2283" y="1478"/>
                  </a:lnTo>
                  <a:lnTo>
                    <a:pt x="2286" y="1475"/>
                  </a:lnTo>
                  <a:lnTo>
                    <a:pt x="2288" y="1474"/>
                  </a:lnTo>
                  <a:lnTo>
                    <a:pt x="2291" y="1473"/>
                  </a:lnTo>
                  <a:lnTo>
                    <a:pt x="2294" y="1473"/>
                  </a:lnTo>
                  <a:lnTo>
                    <a:pt x="2297" y="1474"/>
                  </a:lnTo>
                  <a:lnTo>
                    <a:pt x="2300" y="1475"/>
                  </a:lnTo>
                  <a:lnTo>
                    <a:pt x="2304" y="1478"/>
                  </a:lnTo>
                  <a:lnTo>
                    <a:pt x="2307" y="1481"/>
                  </a:lnTo>
                  <a:lnTo>
                    <a:pt x="2317" y="1488"/>
                  </a:lnTo>
                  <a:lnTo>
                    <a:pt x="2327" y="1495"/>
                  </a:lnTo>
                  <a:lnTo>
                    <a:pt x="2338" y="1500"/>
                  </a:lnTo>
                  <a:lnTo>
                    <a:pt x="2349" y="1502"/>
                  </a:lnTo>
                  <a:lnTo>
                    <a:pt x="2362" y="1505"/>
                  </a:lnTo>
                  <a:lnTo>
                    <a:pt x="2376" y="1506"/>
                  </a:lnTo>
                  <a:lnTo>
                    <a:pt x="2390" y="1507"/>
                  </a:lnTo>
                  <a:lnTo>
                    <a:pt x="2404" y="1507"/>
                  </a:lnTo>
                  <a:lnTo>
                    <a:pt x="2434" y="1505"/>
                  </a:lnTo>
                  <a:lnTo>
                    <a:pt x="2466" y="1503"/>
                  </a:lnTo>
                  <a:lnTo>
                    <a:pt x="2481" y="1502"/>
                  </a:lnTo>
                  <a:lnTo>
                    <a:pt x="2498" y="1502"/>
                  </a:lnTo>
                  <a:lnTo>
                    <a:pt x="2513" y="1503"/>
                  </a:lnTo>
                  <a:lnTo>
                    <a:pt x="2529" y="1505"/>
                  </a:lnTo>
                  <a:lnTo>
                    <a:pt x="2522" y="1496"/>
                  </a:lnTo>
                  <a:lnTo>
                    <a:pt x="2516" y="1489"/>
                  </a:lnTo>
                  <a:lnTo>
                    <a:pt x="2510" y="1481"/>
                  </a:lnTo>
                  <a:lnTo>
                    <a:pt x="2505" y="1473"/>
                  </a:lnTo>
                  <a:lnTo>
                    <a:pt x="2496" y="1457"/>
                  </a:lnTo>
                  <a:lnTo>
                    <a:pt x="2489" y="1440"/>
                  </a:lnTo>
                  <a:lnTo>
                    <a:pt x="2485" y="1424"/>
                  </a:lnTo>
                  <a:lnTo>
                    <a:pt x="2480" y="1406"/>
                  </a:lnTo>
                  <a:lnTo>
                    <a:pt x="2478" y="1390"/>
                  </a:lnTo>
                  <a:lnTo>
                    <a:pt x="2477" y="1374"/>
                  </a:lnTo>
                  <a:lnTo>
                    <a:pt x="2474" y="1342"/>
                  </a:lnTo>
                  <a:lnTo>
                    <a:pt x="2472" y="1313"/>
                  </a:lnTo>
                  <a:lnTo>
                    <a:pt x="2471" y="1300"/>
                  </a:lnTo>
                  <a:lnTo>
                    <a:pt x="2468" y="1290"/>
                  </a:lnTo>
                  <a:lnTo>
                    <a:pt x="2465" y="1279"/>
                  </a:lnTo>
                  <a:lnTo>
                    <a:pt x="2460" y="1271"/>
                  </a:lnTo>
                  <a:lnTo>
                    <a:pt x="2454" y="1263"/>
                  </a:lnTo>
                  <a:lnTo>
                    <a:pt x="2449" y="1256"/>
                  </a:lnTo>
                  <a:lnTo>
                    <a:pt x="2443" y="1250"/>
                  </a:lnTo>
                  <a:lnTo>
                    <a:pt x="2436" y="1245"/>
                  </a:lnTo>
                  <a:lnTo>
                    <a:pt x="2424" y="1238"/>
                  </a:lnTo>
                  <a:lnTo>
                    <a:pt x="2411" y="1232"/>
                  </a:lnTo>
                  <a:lnTo>
                    <a:pt x="2406" y="1229"/>
                  </a:lnTo>
                  <a:lnTo>
                    <a:pt x="2401" y="1225"/>
                  </a:lnTo>
                  <a:lnTo>
                    <a:pt x="2397" y="1222"/>
                  </a:lnTo>
                  <a:lnTo>
                    <a:pt x="2392" y="1218"/>
                  </a:lnTo>
                  <a:lnTo>
                    <a:pt x="2389" y="1214"/>
                  </a:lnTo>
                  <a:lnTo>
                    <a:pt x="2387" y="1208"/>
                  </a:lnTo>
                  <a:lnTo>
                    <a:pt x="2385" y="1201"/>
                  </a:lnTo>
                  <a:lnTo>
                    <a:pt x="2385" y="1193"/>
                  </a:lnTo>
                  <a:lnTo>
                    <a:pt x="2384" y="1183"/>
                  </a:lnTo>
                  <a:lnTo>
                    <a:pt x="2383" y="1173"/>
                  </a:lnTo>
                  <a:lnTo>
                    <a:pt x="2381" y="1161"/>
                  </a:lnTo>
                  <a:lnTo>
                    <a:pt x="2377" y="1149"/>
                  </a:lnTo>
                  <a:lnTo>
                    <a:pt x="2369" y="1121"/>
                  </a:lnTo>
                  <a:lnTo>
                    <a:pt x="2360" y="1093"/>
                  </a:lnTo>
                  <a:lnTo>
                    <a:pt x="2349" y="1064"/>
                  </a:lnTo>
                  <a:lnTo>
                    <a:pt x="2339" y="1037"/>
                  </a:lnTo>
                  <a:lnTo>
                    <a:pt x="2329" y="1012"/>
                  </a:lnTo>
                  <a:lnTo>
                    <a:pt x="2321" y="992"/>
                  </a:lnTo>
                  <a:lnTo>
                    <a:pt x="2319" y="981"/>
                  </a:lnTo>
                  <a:lnTo>
                    <a:pt x="2317" y="970"/>
                  </a:lnTo>
                  <a:lnTo>
                    <a:pt x="2314" y="957"/>
                  </a:lnTo>
                  <a:lnTo>
                    <a:pt x="2313" y="943"/>
                  </a:lnTo>
                  <a:lnTo>
                    <a:pt x="2300" y="923"/>
                  </a:lnTo>
                  <a:lnTo>
                    <a:pt x="2286" y="904"/>
                  </a:lnTo>
                  <a:lnTo>
                    <a:pt x="2270" y="888"/>
                  </a:lnTo>
                  <a:lnTo>
                    <a:pt x="2252" y="873"/>
                  </a:lnTo>
                  <a:lnTo>
                    <a:pt x="2234" y="859"/>
                  </a:lnTo>
                  <a:lnTo>
                    <a:pt x="2213" y="846"/>
                  </a:lnTo>
                  <a:lnTo>
                    <a:pt x="2192" y="833"/>
                  </a:lnTo>
                  <a:lnTo>
                    <a:pt x="2170" y="822"/>
                  </a:lnTo>
                  <a:lnTo>
                    <a:pt x="2147" y="813"/>
                  </a:lnTo>
                  <a:lnTo>
                    <a:pt x="2124" y="804"/>
                  </a:lnTo>
                  <a:lnTo>
                    <a:pt x="2100" y="795"/>
                  </a:lnTo>
                  <a:lnTo>
                    <a:pt x="2077" y="787"/>
                  </a:lnTo>
                  <a:lnTo>
                    <a:pt x="2029" y="773"/>
                  </a:lnTo>
                  <a:lnTo>
                    <a:pt x="1981" y="760"/>
                  </a:lnTo>
                  <a:lnTo>
                    <a:pt x="1960" y="755"/>
                  </a:lnTo>
                  <a:lnTo>
                    <a:pt x="1943" y="746"/>
                  </a:lnTo>
                  <a:lnTo>
                    <a:pt x="1926" y="738"/>
                  </a:lnTo>
                  <a:lnTo>
                    <a:pt x="1915" y="729"/>
                  </a:lnTo>
                  <a:lnTo>
                    <a:pt x="1903" y="718"/>
                  </a:lnTo>
                  <a:lnTo>
                    <a:pt x="1895" y="708"/>
                  </a:lnTo>
                  <a:lnTo>
                    <a:pt x="1888" y="695"/>
                  </a:lnTo>
                  <a:lnTo>
                    <a:pt x="1881" y="682"/>
                  </a:lnTo>
                  <a:lnTo>
                    <a:pt x="1870" y="655"/>
                  </a:lnTo>
                  <a:lnTo>
                    <a:pt x="1860" y="625"/>
                  </a:lnTo>
                  <a:lnTo>
                    <a:pt x="1854" y="610"/>
                  </a:lnTo>
                  <a:lnTo>
                    <a:pt x="1846" y="593"/>
                  </a:lnTo>
                  <a:lnTo>
                    <a:pt x="1838" y="576"/>
                  </a:lnTo>
                  <a:lnTo>
                    <a:pt x="1826" y="560"/>
                  </a:lnTo>
                  <a:lnTo>
                    <a:pt x="1793" y="547"/>
                  </a:lnTo>
                  <a:lnTo>
                    <a:pt x="1762" y="534"/>
                  </a:lnTo>
                  <a:lnTo>
                    <a:pt x="1732" y="520"/>
                  </a:lnTo>
                  <a:lnTo>
                    <a:pt x="1706" y="505"/>
                  </a:lnTo>
                  <a:lnTo>
                    <a:pt x="1680" y="489"/>
                  </a:lnTo>
                  <a:lnTo>
                    <a:pt x="1658" y="474"/>
                  </a:lnTo>
                  <a:lnTo>
                    <a:pt x="1637" y="459"/>
                  </a:lnTo>
                  <a:lnTo>
                    <a:pt x="1619" y="444"/>
                  </a:lnTo>
                  <a:lnTo>
                    <a:pt x="1589" y="417"/>
                  </a:lnTo>
                  <a:lnTo>
                    <a:pt x="1567" y="395"/>
                  </a:lnTo>
                  <a:lnTo>
                    <a:pt x="1554" y="381"/>
                  </a:lnTo>
                  <a:lnTo>
                    <a:pt x="1550" y="375"/>
                  </a:lnTo>
                  <a:lnTo>
                    <a:pt x="1394" y="329"/>
                  </a:lnTo>
                  <a:lnTo>
                    <a:pt x="1040" y="0"/>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1" name="Freeform 231"/>
            <p:cNvSpPr>
              <a:spLocks/>
            </p:cNvSpPr>
            <p:nvPr/>
          </p:nvSpPr>
          <p:spPr bwMode="auto">
            <a:xfrm>
              <a:off x="3653" y="1820"/>
              <a:ext cx="978" cy="525"/>
            </a:xfrm>
            <a:custGeom>
              <a:avLst/>
              <a:gdLst/>
              <a:ahLst/>
              <a:cxnLst>
                <a:cxn ang="0">
                  <a:pos x="2509" y="30"/>
                </a:cxn>
                <a:cxn ang="0">
                  <a:pos x="2405" y="32"/>
                </a:cxn>
                <a:cxn ang="0">
                  <a:pos x="2350" y="8"/>
                </a:cxn>
                <a:cxn ang="0">
                  <a:pos x="2334" y="0"/>
                </a:cxn>
                <a:cxn ang="0">
                  <a:pos x="2317" y="17"/>
                </a:cxn>
                <a:cxn ang="0">
                  <a:pos x="2282" y="85"/>
                </a:cxn>
                <a:cxn ang="0">
                  <a:pos x="2258" y="100"/>
                </a:cxn>
                <a:cxn ang="0">
                  <a:pos x="2111" y="119"/>
                </a:cxn>
                <a:cxn ang="0">
                  <a:pos x="1694" y="185"/>
                </a:cxn>
                <a:cxn ang="0">
                  <a:pos x="1315" y="249"/>
                </a:cxn>
                <a:cxn ang="0">
                  <a:pos x="1182" y="253"/>
                </a:cxn>
                <a:cxn ang="0">
                  <a:pos x="1093" y="228"/>
                </a:cxn>
                <a:cxn ang="0">
                  <a:pos x="1001" y="171"/>
                </a:cxn>
                <a:cxn ang="0">
                  <a:pos x="24" y="251"/>
                </a:cxn>
                <a:cxn ang="0">
                  <a:pos x="84" y="343"/>
                </a:cxn>
                <a:cxn ang="0">
                  <a:pos x="124" y="463"/>
                </a:cxn>
                <a:cxn ang="0">
                  <a:pos x="126" y="540"/>
                </a:cxn>
                <a:cxn ang="0">
                  <a:pos x="366" y="527"/>
                </a:cxn>
                <a:cxn ang="0">
                  <a:pos x="665" y="510"/>
                </a:cxn>
                <a:cxn ang="0">
                  <a:pos x="930" y="515"/>
                </a:cxn>
                <a:cxn ang="0">
                  <a:pos x="1077" y="542"/>
                </a:cxn>
                <a:cxn ang="0">
                  <a:pos x="1189" y="597"/>
                </a:cxn>
                <a:cxn ang="0">
                  <a:pos x="1237" y="638"/>
                </a:cxn>
                <a:cxn ang="0">
                  <a:pos x="1265" y="688"/>
                </a:cxn>
                <a:cxn ang="0">
                  <a:pos x="1274" y="738"/>
                </a:cxn>
                <a:cxn ang="0">
                  <a:pos x="1311" y="758"/>
                </a:cxn>
                <a:cxn ang="0">
                  <a:pos x="1381" y="749"/>
                </a:cxn>
                <a:cxn ang="0">
                  <a:pos x="1503" y="701"/>
                </a:cxn>
                <a:cxn ang="0">
                  <a:pos x="1979" y="616"/>
                </a:cxn>
                <a:cxn ang="0">
                  <a:pos x="2532" y="815"/>
                </a:cxn>
                <a:cxn ang="0">
                  <a:pos x="2595" y="989"/>
                </a:cxn>
                <a:cxn ang="0">
                  <a:pos x="2733" y="1225"/>
                </a:cxn>
                <a:cxn ang="0">
                  <a:pos x="2913" y="1483"/>
                </a:cxn>
                <a:cxn ang="0">
                  <a:pos x="3105" y="1721"/>
                </a:cxn>
                <a:cxn ang="0">
                  <a:pos x="3279" y="1899"/>
                </a:cxn>
                <a:cxn ang="0">
                  <a:pos x="3401" y="1978"/>
                </a:cxn>
                <a:cxn ang="0">
                  <a:pos x="3538" y="2014"/>
                </a:cxn>
                <a:cxn ang="0">
                  <a:pos x="3886" y="2162"/>
                </a:cxn>
                <a:cxn ang="0">
                  <a:pos x="4099" y="2277"/>
                </a:cxn>
                <a:cxn ang="0">
                  <a:pos x="4327" y="2419"/>
                </a:cxn>
                <a:cxn ang="0">
                  <a:pos x="4559" y="2588"/>
                </a:cxn>
                <a:cxn ang="0">
                  <a:pos x="4879" y="2349"/>
                </a:cxn>
                <a:cxn ang="0">
                  <a:pos x="4851" y="2246"/>
                </a:cxn>
                <a:cxn ang="0">
                  <a:pos x="4756" y="2065"/>
                </a:cxn>
                <a:cxn ang="0">
                  <a:pos x="4669" y="1946"/>
                </a:cxn>
                <a:cxn ang="0">
                  <a:pos x="4567" y="1800"/>
                </a:cxn>
                <a:cxn ang="0">
                  <a:pos x="4375" y="1587"/>
                </a:cxn>
                <a:cxn ang="0">
                  <a:pos x="3965" y="1183"/>
                </a:cxn>
                <a:cxn ang="0">
                  <a:pos x="3472" y="748"/>
                </a:cxn>
                <a:cxn ang="0">
                  <a:pos x="3285" y="611"/>
                </a:cxn>
                <a:cxn ang="0">
                  <a:pos x="3007" y="391"/>
                </a:cxn>
                <a:cxn ang="0">
                  <a:pos x="2689" y="118"/>
                </a:cxn>
                <a:cxn ang="0">
                  <a:pos x="2595" y="50"/>
                </a:cxn>
              </a:cxnLst>
              <a:rect l="0" t="0" r="r" b="b"/>
              <a:pathLst>
                <a:path w="4885" h="2626">
                  <a:moveTo>
                    <a:pt x="2572" y="32"/>
                  </a:moveTo>
                  <a:lnTo>
                    <a:pt x="2556" y="30"/>
                  </a:lnTo>
                  <a:lnTo>
                    <a:pt x="2541" y="29"/>
                  </a:lnTo>
                  <a:lnTo>
                    <a:pt x="2524" y="29"/>
                  </a:lnTo>
                  <a:lnTo>
                    <a:pt x="2509" y="30"/>
                  </a:lnTo>
                  <a:lnTo>
                    <a:pt x="2477" y="32"/>
                  </a:lnTo>
                  <a:lnTo>
                    <a:pt x="2447" y="34"/>
                  </a:lnTo>
                  <a:lnTo>
                    <a:pt x="2433" y="34"/>
                  </a:lnTo>
                  <a:lnTo>
                    <a:pt x="2419" y="33"/>
                  </a:lnTo>
                  <a:lnTo>
                    <a:pt x="2405" y="32"/>
                  </a:lnTo>
                  <a:lnTo>
                    <a:pt x="2392" y="29"/>
                  </a:lnTo>
                  <a:lnTo>
                    <a:pt x="2381" y="27"/>
                  </a:lnTo>
                  <a:lnTo>
                    <a:pt x="2370" y="22"/>
                  </a:lnTo>
                  <a:lnTo>
                    <a:pt x="2360" y="15"/>
                  </a:lnTo>
                  <a:lnTo>
                    <a:pt x="2350" y="8"/>
                  </a:lnTo>
                  <a:lnTo>
                    <a:pt x="2347" y="5"/>
                  </a:lnTo>
                  <a:lnTo>
                    <a:pt x="2343" y="2"/>
                  </a:lnTo>
                  <a:lnTo>
                    <a:pt x="2340" y="1"/>
                  </a:lnTo>
                  <a:lnTo>
                    <a:pt x="2337" y="0"/>
                  </a:lnTo>
                  <a:lnTo>
                    <a:pt x="2334" y="0"/>
                  </a:lnTo>
                  <a:lnTo>
                    <a:pt x="2331" y="1"/>
                  </a:lnTo>
                  <a:lnTo>
                    <a:pt x="2329" y="2"/>
                  </a:lnTo>
                  <a:lnTo>
                    <a:pt x="2326" y="5"/>
                  </a:lnTo>
                  <a:lnTo>
                    <a:pt x="2321" y="9"/>
                  </a:lnTo>
                  <a:lnTo>
                    <a:pt x="2317" y="17"/>
                  </a:lnTo>
                  <a:lnTo>
                    <a:pt x="2313" y="26"/>
                  </a:lnTo>
                  <a:lnTo>
                    <a:pt x="2308" y="36"/>
                  </a:lnTo>
                  <a:lnTo>
                    <a:pt x="2300" y="56"/>
                  </a:lnTo>
                  <a:lnTo>
                    <a:pt x="2288" y="76"/>
                  </a:lnTo>
                  <a:lnTo>
                    <a:pt x="2282" y="85"/>
                  </a:lnTo>
                  <a:lnTo>
                    <a:pt x="2275" y="92"/>
                  </a:lnTo>
                  <a:lnTo>
                    <a:pt x="2272" y="95"/>
                  </a:lnTo>
                  <a:lnTo>
                    <a:pt x="2267" y="97"/>
                  </a:lnTo>
                  <a:lnTo>
                    <a:pt x="2263" y="99"/>
                  </a:lnTo>
                  <a:lnTo>
                    <a:pt x="2258" y="100"/>
                  </a:lnTo>
                  <a:lnTo>
                    <a:pt x="2237" y="103"/>
                  </a:lnTo>
                  <a:lnTo>
                    <a:pt x="2212" y="105"/>
                  </a:lnTo>
                  <a:lnTo>
                    <a:pt x="2185" y="109"/>
                  </a:lnTo>
                  <a:lnTo>
                    <a:pt x="2152" y="113"/>
                  </a:lnTo>
                  <a:lnTo>
                    <a:pt x="2111" y="119"/>
                  </a:lnTo>
                  <a:lnTo>
                    <a:pt x="2062" y="126"/>
                  </a:lnTo>
                  <a:lnTo>
                    <a:pt x="2003" y="135"/>
                  </a:lnTo>
                  <a:lnTo>
                    <a:pt x="1933" y="146"/>
                  </a:lnTo>
                  <a:lnTo>
                    <a:pt x="1806" y="166"/>
                  </a:lnTo>
                  <a:lnTo>
                    <a:pt x="1694" y="185"/>
                  </a:lnTo>
                  <a:lnTo>
                    <a:pt x="1596" y="202"/>
                  </a:lnTo>
                  <a:lnTo>
                    <a:pt x="1510" y="217"/>
                  </a:lnTo>
                  <a:lnTo>
                    <a:pt x="1436" y="230"/>
                  </a:lnTo>
                  <a:lnTo>
                    <a:pt x="1371" y="241"/>
                  </a:lnTo>
                  <a:lnTo>
                    <a:pt x="1315" y="249"/>
                  </a:lnTo>
                  <a:lnTo>
                    <a:pt x="1265" y="255"/>
                  </a:lnTo>
                  <a:lnTo>
                    <a:pt x="1243" y="256"/>
                  </a:lnTo>
                  <a:lnTo>
                    <a:pt x="1222" y="256"/>
                  </a:lnTo>
                  <a:lnTo>
                    <a:pt x="1202" y="255"/>
                  </a:lnTo>
                  <a:lnTo>
                    <a:pt x="1182" y="253"/>
                  </a:lnTo>
                  <a:lnTo>
                    <a:pt x="1163" y="250"/>
                  </a:lnTo>
                  <a:lnTo>
                    <a:pt x="1146" y="246"/>
                  </a:lnTo>
                  <a:lnTo>
                    <a:pt x="1128" y="242"/>
                  </a:lnTo>
                  <a:lnTo>
                    <a:pt x="1111" y="235"/>
                  </a:lnTo>
                  <a:lnTo>
                    <a:pt x="1093" y="228"/>
                  </a:lnTo>
                  <a:lnTo>
                    <a:pt x="1076" y="220"/>
                  </a:lnTo>
                  <a:lnTo>
                    <a:pt x="1058" y="209"/>
                  </a:lnTo>
                  <a:lnTo>
                    <a:pt x="1040" y="197"/>
                  </a:lnTo>
                  <a:lnTo>
                    <a:pt x="1021" y="185"/>
                  </a:lnTo>
                  <a:lnTo>
                    <a:pt x="1001" y="171"/>
                  </a:lnTo>
                  <a:lnTo>
                    <a:pt x="981" y="155"/>
                  </a:lnTo>
                  <a:lnTo>
                    <a:pt x="959" y="138"/>
                  </a:lnTo>
                  <a:lnTo>
                    <a:pt x="0" y="230"/>
                  </a:lnTo>
                  <a:lnTo>
                    <a:pt x="12" y="238"/>
                  </a:lnTo>
                  <a:lnTo>
                    <a:pt x="24" y="251"/>
                  </a:lnTo>
                  <a:lnTo>
                    <a:pt x="37" y="265"/>
                  </a:lnTo>
                  <a:lnTo>
                    <a:pt x="49" y="283"/>
                  </a:lnTo>
                  <a:lnTo>
                    <a:pt x="62" y="301"/>
                  </a:lnTo>
                  <a:lnTo>
                    <a:pt x="73" y="322"/>
                  </a:lnTo>
                  <a:lnTo>
                    <a:pt x="84" y="343"/>
                  </a:lnTo>
                  <a:lnTo>
                    <a:pt x="95" y="367"/>
                  </a:lnTo>
                  <a:lnTo>
                    <a:pt x="104" y="390"/>
                  </a:lnTo>
                  <a:lnTo>
                    <a:pt x="112" y="415"/>
                  </a:lnTo>
                  <a:lnTo>
                    <a:pt x="118" y="439"/>
                  </a:lnTo>
                  <a:lnTo>
                    <a:pt x="124" y="463"/>
                  </a:lnTo>
                  <a:lnTo>
                    <a:pt x="126" y="486"/>
                  </a:lnTo>
                  <a:lnTo>
                    <a:pt x="127" y="508"/>
                  </a:lnTo>
                  <a:lnTo>
                    <a:pt x="127" y="519"/>
                  </a:lnTo>
                  <a:lnTo>
                    <a:pt x="127" y="529"/>
                  </a:lnTo>
                  <a:lnTo>
                    <a:pt x="126" y="540"/>
                  </a:lnTo>
                  <a:lnTo>
                    <a:pt x="124" y="549"/>
                  </a:lnTo>
                  <a:lnTo>
                    <a:pt x="183" y="543"/>
                  </a:lnTo>
                  <a:lnTo>
                    <a:pt x="244" y="537"/>
                  </a:lnTo>
                  <a:lnTo>
                    <a:pt x="305" y="531"/>
                  </a:lnTo>
                  <a:lnTo>
                    <a:pt x="366" y="527"/>
                  </a:lnTo>
                  <a:lnTo>
                    <a:pt x="426" y="522"/>
                  </a:lnTo>
                  <a:lnTo>
                    <a:pt x="487" y="519"/>
                  </a:lnTo>
                  <a:lnTo>
                    <a:pt x="548" y="515"/>
                  </a:lnTo>
                  <a:lnTo>
                    <a:pt x="606" y="513"/>
                  </a:lnTo>
                  <a:lnTo>
                    <a:pt x="665" y="510"/>
                  </a:lnTo>
                  <a:lnTo>
                    <a:pt x="721" y="510"/>
                  </a:lnTo>
                  <a:lnTo>
                    <a:pt x="776" y="509"/>
                  </a:lnTo>
                  <a:lnTo>
                    <a:pt x="829" y="510"/>
                  </a:lnTo>
                  <a:lnTo>
                    <a:pt x="881" y="513"/>
                  </a:lnTo>
                  <a:lnTo>
                    <a:pt x="930" y="515"/>
                  </a:lnTo>
                  <a:lnTo>
                    <a:pt x="976" y="519"/>
                  </a:lnTo>
                  <a:lnTo>
                    <a:pt x="1020" y="523"/>
                  </a:lnTo>
                  <a:lnTo>
                    <a:pt x="1030" y="527"/>
                  </a:lnTo>
                  <a:lnTo>
                    <a:pt x="1058" y="535"/>
                  </a:lnTo>
                  <a:lnTo>
                    <a:pt x="1077" y="542"/>
                  </a:lnTo>
                  <a:lnTo>
                    <a:pt x="1098" y="550"/>
                  </a:lnTo>
                  <a:lnTo>
                    <a:pt x="1120" y="559"/>
                  </a:lnTo>
                  <a:lnTo>
                    <a:pt x="1143" y="571"/>
                  </a:lnTo>
                  <a:lnTo>
                    <a:pt x="1167" y="583"/>
                  </a:lnTo>
                  <a:lnTo>
                    <a:pt x="1189" y="597"/>
                  </a:lnTo>
                  <a:lnTo>
                    <a:pt x="1200" y="605"/>
                  </a:lnTo>
                  <a:lnTo>
                    <a:pt x="1210" y="612"/>
                  </a:lnTo>
                  <a:lnTo>
                    <a:pt x="1219" y="620"/>
                  </a:lnTo>
                  <a:lnTo>
                    <a:pt x="1229" y="630"/>
                  </a:lnTo>
                  <a:lnTo>
                    <a:pt x="1237" y="638"/>
                  </a:lnTo>
                  <a:lnTo>
                    <a:pt x="1244" y="647"/>
                  </a:lnTo>
                  <a:lnTo>
                    <a:pt x="1251" y="658"/>
                  </a:lnTo>
                  <a:lnTo>
                    <a:pt x="1257" y="667"/>
                  </a:lnTo>
                  <a:lnTo>
                    <a:pt x="1261" y="677"/>
                  </a:lnTo>
                  <a:lnTo>
                    <a:pt x="1265" y="688"/>
                  </a:lnTo>
                  <a:lnTo>
                    <a:pt x="1266" y="700"/>
                  </a:lnTo>
                  <a:lnTo>
                    <a:pt x="1267" y="710"/>
                  </a:lnTo>
                  <a:lnTo>
                    <a:pt x="1268" y="722"/>
                  </a:lnTo>
                  <a:lnTo>
                    <a:pt x="1271" y="731"/>
                  </a:lnTo>
                  <a:lnTo>
                    <a:pt x="1274" y="738"/>
                  </a:lnTo>
                  <a:lnTo>
                    <a:pt x="1279" y="745"/>
                  </a:lnTo>
                  <a:lnTo>
                    <a:pt x="1286" y="750"/>
                  </a:lnTo>
                  <a:lnTo>
                    <a:pt x="1293" y="753"/>
                  </a:lnTo>
                  <a:lnTo>
                    <a:pt x="1301" y="757"/>
                  </a:lnTo>
                  <a:lnTo>
                    <a:pt x="1311" y="758"/>
                  </a:lnTo>
                  <a:lnTo>
                    <a:pt x="1321" y="758"/>
                  </a:lnTo>
                  <a:lnTo>
                    <a:pt x="1332" y="758"/>
                  </a:lnTo>
                  <a:lnTo>
                    <a:pt x="1343" y="757"/>
                  </a:lnTo>
                  <a:lnTo>
                    <a:pt x="1356" y="755"/>
                  </a:lnTo>
                  <a:lnTo>
                    <a:pt x="1381" y="749"/>
                  </a:lnTo>
                  <a:lnTo>
                    <a:pt x="1407" y="742"/>
                  </a:lnTo>
                  <a:lnTo>
                    <a:pt x="1433" y="732"/>
                  </a:lnTo>
                  <a:lnTo>
                    <a:pt x="1458" y="722"/>
                  </a:lnTo>
                  <a:lnTo>
                    <a:pt x="1482" y="711"/>
                  </a:lnTo>
                  <a:lnTo>
                    <a:pt x="1503" y="701"/>
                  </a:lnTo>
                  <a:lnTo>
                    <a:pt x="1535" y="686"/>
                  </a:lnTo>
                  <a:lnTo>
                    <a:pt x="1546" y="679"/>
                  </a:lnTo>
                  <a:lnTo>
                    <a:pt x="1639" y="494"/>
                  </a:lnTo>
                  <a:lnTo>
                    <a:pt x="1823" y="494"/>
                  </a:lnTo>
                  <a:lnTo>
                    <a:pt x="1979" y="616"/>
                  </a:lnTo>
                  <a:lnTo>
                    <a:pt x="2071" y="616"/>
                  </a:lnTo>
                  <a:lnTo>
                    <a:pt x="2258" y="771"/>
                  </a:lnTo>
                  <a:lnTo>
                    <a:pt x="2535" y="771"/>
                  </a:lnTo>
                  <a:lnTo>
                    <a:pt x="2531" y="791"/>
                  </a:lnTo>
                  <a:lnTo>
                    <a:pt x="2532" y="815"/>
                  </a:lnTo>
                  <a:lnTo>
                    <a:pt x="2537" y="843"/>
                  </a:lnTo>
                  <a:lnTo>
                    <a:pt x="2546" y="875"/>
                  </a:lnTo>
                  <a:lnTo>
                    <a:pt x="2559" y="910"/>
                  </a:lnTo>
                  <a:lnTo>
                    <a:pt x="2576" y="948"/>
                  </a:lnTo>
                  <a:lnTo>
                    <a:pt x="2595" y="989"/>
                  </a:lnTo>
                  <a:lnTo>
                    <a:pt x="2618" y="1033"/>
                  </a:lnTo>
                  <a:lnTo>
                    <a:pt x="2643" y="1079"/>
                  </a:lnTo>
                  <a:lnTo>
                    <a:pt x="2671" y="1126"/>
                  </a:lnTo>
                  <a:lnTo>
                    <a:pt x="2701" y="1175"/>
                  </a:lnTo>
                  <a:lnTo>
                    <a:pt x="2733" y="1225"/>
                  </a:lnTo>
                  <a:lnTo>
                    <a:pt x="2766" y="1277"/>
                  </a:lnTo>
                  <a:lnTo>
                    <a:pt x="2801" y="1328"/>
                  </a:lnTo>
                  <a:lnTo>
                    <a:pt x="2838" y="1381"/>
                  </a:lnTo>
                  <a:lnTo>
                    <a:pt x="2875" y="1432"/>
                  </a:lnTo>
                  <a:lnTo>
                    <a:pt x="2913" y="1483"/>
                  </a:lnTo>
                  <a:lnTo>
                    <a:pt x="2952" y="1534"/>
                  </a:lnTo>
                  <a:lnTo>
                    <a:pt x="2990" y="1583"/>
                  </a:lnTo>
                  <a:lnTo>
                    <a:pt x="3029" y="1631"/>
                  </a:lnTo>
                  <a:lnTo>
                    <a:pt x="3067" y="1677"/>
                  </a:lnTo>
                  <a:lnTo>
                    <a:pt x="3105" y="1721"/>
                  </a:lnTo>
                  <a:lnTo>
                    <a:pt x="3142" y="1763"/>
                  </a:lnTo>
                  <a:lnTo>
                    <a:pt x="3178" y="1802"/>
                  </a:lnTo>
                  <a:lnTo>
                    <a:pt x="3213" y="1837"/>
                  </a:lnTo>
                  <a:lnTo>
                    <a:pt x="3247" y="1870"/>
                  </a:lnTo>
                  <a:lnTo>
                    <a:pt x="3279" y="1899"/>
                  </a:lnTo>
                  <a:lnTo>
                    <a:pt x="3308" y="1925"/>
                  </a:lnTo>
                  <a:lnTo>
                    <a:pt x="3335" y="1945"/>
                  </a:lnTo>
                  <a:lnTo>
                    <a:pt x="3361" y="1961"/>
                  </a:lnTo>
                  <a:lnTo>
                    <a:pt x="3383" y="1972"/>
                  </a:lnTo>
                  <a:lnTo>
                    <a:pt x="3401" y="1978"/>
                  </a:lnTo>
                  <a:lnTo>
                    <a:pt x="3420" y="1981"/>
                  </a:lnTo>
                  <a:lnTo>
                    <a:pt x="3440" y="1986"/>
                  </a:lnTo>
                  <a:lnTo>
                    <a:pt x="3462" y="1990"/>
                  </a:lnTo>
                  <a:lnTo>
                    <a:pt x="3486" y="1997"/>
                  </a:lnTo>
                  <a:lnTo>
                    <a:pt x="3538" y="2014"/>
                  </a:lnTo>
                  <a:lnTo>
                    <a:pt x="3598" y="2035"/>
                  </a:lnTo>
                  <a:lnTo>
                    <a:pt x="3663" y="2059"/>
                  </a:lnTo>
                  <a:lnTo>
                    <a:pt x="3733" y="2090"/>
                  </a:lnTo>
                  <a:lnTo>
                    <a:pt x="3808" y="2124"/>
                  </a:lnTo>
                  <a:lnTo>
                    <a:pt x="3886" y="2162"/>
                  </a:lnTo>
                  <a:lnTo>
                    <a:pt x="3928" y="2182"/>
                  </a:lnTo>
                  <a:lnTo>
                    <a:pt x="3969" y="2204"/>
                  </a:lnTo>
                  <a:lnTo>
                    <a:pt x="4012" y="2227"/>
                  </a:lnTo>
                  <a:lnTo>
                    <a:pt x="4056" y="2251"/>
                  </a:lnTo>
                  <a:lnTo>
                    <a:pt x="4099" y="2277"/>
                  </a:lnTo>
                  <a:lnTo>
                    <a:pt x="4143" y="2302"/>
                  </a:lnTo>
                  <a:lnTo>
                    <a:pt x="4189" y="2330"/>
                  </a:lnTo>
                  <a:lnTo>
                    <a:pt x="4234" y="2358"/>
                  </a:lnTo>
                  <a:lnTo>
                    <a:pt x="4280" y="2389"/>
                  </a:lnTo>
                  <a:lnTo>
                    <a:pt x="4327" y="2419"/>
                  </a:lnTo>
                  <a:lnTo>
                    <a:pt x="4372" y="2451"/>
                  </a:lnTo>
                  <a:lnTo>
                    <a:pt x="4419" y="2483"/>
                  </a:lnTo>
                  <a:lnTo>
                    <a:pt x="4466" y="2517"/>
                  </a:lnTo>
                  <a:lnTo>
                    <a:pt x="4512" y="2552"/>
                  </a:lnTo>
                  <a:lnTo>
                    <a:pt x="4559" y="2588"/>
                  </a:lnTo>
                  <a:lnTo>
                    <a:pt x="4606" y="2626"/>
                  </a:lnTo>
                  <a:lnTo>
                    <a:pt x="4885" y="2410"/>
                  </a:lnTo>
                  <a:lnTo>
                    <a:pt x="4884" y="2390"/>
                  </a:lnTo>
                  <a:lnTo>
                    <a:pt x="4883" y="2369"/>
                  </a:lnTo>
                  <a:lnTo>
                    <a:pt x="4879" y="2349"/>
                  </a:lnTo>
                  <a:lnTo>
                    <a:pt x="4876" y="2328"/>
                  </a:lnTo>
                  <a:lnTo>
                    <a:pt x="4871" y="2307"/>
                  </a:lnTo>
                  <a:lnTo>
                    <a:pt x="4865" y="2287"/>
                  </a:lnTo>
                  <a:lnTo>
                    <a:pt x="4858" y="2266"/>
                  </a:lnTo>
                  <a:lnTo>
                    <a:pt x="4851" y="2246"/>
                  </a:lnTo>
                  <a:lnTo>
                    <a:pt x="4835" y="2206"/>
                  </a:lnTo>
                  <a:lnTo>
                    <a:pt x="4816" y="2168"/>
                  </a:lnTo>
                  <a:lnTo>
                    <a:pt x="4797" y="2132"/>
                  </a:lnTo>
                  <a:lnTo>
                    <a:pt x="4776" y="2097"/>
                  </a:lnTo>
                  <a:lnTo>
                    <a:pt x="4756" y="2065"/>
                  </a:lnTo>
                  <a:lnTo>
                    <a:pt x="4737" y="2036"/>
                  </a:lnTo>
                  <a:lnTo>
                    <a:pt x="4719" y="2010"/>
                  </a:lnTo>
                  <a:lnTo>
                    <a:pt x="4703" y="1988"/>
                  </a:lnTo>
                  <a:lnTo>
                    <a:pt x="4678" y="1958"/>
                  </a:lnTo>
                  <a:lnTo>
                    <a:pt x="4669" y="1946"/>
                  </a:lnTo>
                  <a:lnTo>
                    <a:pt x="4657" y="1924"/>
                  </a:lnTo>
                  <a:lnTo>
                    <a:pt x="4641" y="1898"/>
                  </a:lnTo>
                  <a:lnTo>
                    <a:pt x="4621" y="1869"/>
                  </a:lnTo>
                  <a:lnTo>
                    <a:pt x="4595" y="1836"/>
                  </a:lnTo>
                  <a:lnTo>
                    <a:pt x="4567" y="1800"/>
                  </a:lnTo>
                  <a:lnTo>
                    <a:pt x="4535" y="1763"/>
                  </a:lnTo>
                  <a:lnTo>
                    <a:pt x="4498" y="1722"/>
                  </a:lnTo>
                  <a:lnTo>
                    <a:pt x="4460" y="1678"/>
                  </a:lnTo>
                  <a:lnTo>
                    <a:pt x="4419" y="1634"/>
                  </a:lnTo>
                  <a:lnTo>
                    <a:pt x="4375" y="1587"/>
                  </a:lnTo>
                  <a:lnTo>
                    <a:pt x="4328" y="1538"/>
                  </a:lnTo>
                  <a:lnTo>
                    <a:pt x="4280" y="1489"/>
                  </a:lnTo>
                  <a:lnTo>
                    <a:pt x="4178" y="1389"/>
                  </a:lnTo>
                  <a:lnTo>
                    <a:pt x="4073" y="1286"/>
                  </a:lnTo>
                  <a:lnTo>
                    <a:pt x="3965" y="1183"/>
                  </a:lnTo>
                  <a:lnTo>
                    <a:pt x="3857" y="1084"/>
                  </a:lnTo>
                  <a:lnTo>
                    <a:pt x="3752" y="988"/>
                  </a:lnTo>
                  <a:lnTo>
                    <a:pt x="3650" y="899"/>
                  </a:lnTo>
                  <a:lnTo>
                    <a:pt x="3557" y="818"/>
                  </a:lnTo>
                  <a:lnTo>
                    <a:pt x="3472" y="748"/>
                  </a:lnTo>
                  <a:lnTo>
                    <a:pt x="3433" y="717"/>
                  </a:lnTo>
                  <a:lnTo>
                    <a:pt x="3398" y="690"/>
                  </a:lnTo>
                  <a:lnTo>
                    <a:pt x="3366" y="667"/>
                  </a:lnTo>
                  <a:lnTo>
                    <a:pt x="3338" y="647"/>
                  </a:lnTo>
                  <a:lnTo>
                    <a:pt x="3285" y="611"/>
                  </a:lnTo>
                  <a:lnTo>
                    <a:pt x="3231" y="571"/>
                  </a:lnTo>
                  <a:lnTo>
                    <a:pt x="3175" y="528"/>
                  </a:lnTo>
                  <a:lnTo>
                    <a:pt x="3119" y="484"/>
                  </a:lnTo>
                  <a:lnTo>
                    <a:pt x="3062" y="438"/>
                  </a:lnTo>
                  <a:lnTo>
                    <a:pt x="3007" y="391"/>
                  </a:lnTo>
                  <a:lnTo>
                    <a:pt x="2952" y="346"/>
                  </a:lnTo>
                  <a:lnTo>
                    <a:pt x="2900" y="300"/>
                  </a:lnTo>
                  <a:lnTo>
                    <a:pt x="2803" y="217"/>
                  </a:lnTo>
                  <a:lnTo>
                    <a:pt x="2722" y="146"/>
                  </a:lnTo>
                  <a:lnTo>
                    <a:pt x="2689" y="118"/>
                  </a:lnTo>
                  <a:lnTo>
                    <a:pt x="2661" y="95"/>
                  </a:lnTo>
                  <a:lnTo>
                    <a:pt x="2639" y="78"/>
                  </a:lnTo>
                  <a:lnTo>
                    <a:pt x="2624" y="69"/>
                  </a:lnTo>
                  <a:lnTo>
                    <a:pt x="2609" y="60"/>
                  </a:lnTo>
                  <a:lnTo>
                    <a:pt x="2595" y="50"/>
                  </a:lnTo>
                  <a:lnTo>
                    <a:pt x="2584" y="41"/>
                  </a:lnTo>
                  <a:lnTo>
                    <a:pt x="2572" y="32"/>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2" name="Freeform 232"/>
            <p:cNvSpPr>
              <a:spLocks/>
            </p:cNvSpPr>
            <p:nvPr/>
          </p:nvSpPr>
          <p:spPr bwMode="auto">
            <a:xfrm>
              <a:off x="3412" y="1025"/>
              <a:ext cx="248" cy="163"/>
            </a:xfrm>
            <a:custGeom>
              <a:avLst/>
              <a:gdLst/>
              <a:ahLst/>
              <a:cxnLst>
                <a:cxn ang="0">
                  <a:pos x="1238" y="762"/>
                </a:cxn>
                <a:cxn ang="0">
                  <a:pos x="1234" y="717"/>
                </a:cxn>
                <a:cxn ang="0">
                  <a:pos x="1222" y="672"/>
                </a:cxn>
                <a:cxn ang="0">
                  <a:pos x="1205" y="626"/>
                </a:cxn>
                <a:cxn ang="0">
                  <a:pos x="1181" y="579"/>
                </a:cxn>
                <a:cxn ang="0">
                  <a:pos x="1150" y="531"/>
                </a:cxn>
                <a:cxn ang="0">
                  <a:pos x="1064" y="431"/>
                </a:cxn>
                <a:cxn ang="0">
                  <a:pos x="949" y="326"/>
                </a:cxn>
                <a:cxn ang="0">
                  <a:pos x="844" y="267"/>
                </a:cxn>
                <a:cxn ang="0">
                  <a:pos x="819" y="305"/>
                </a:cxn>
                <a:cxn ang="0">
                  <a:pos x="796" y="329"/>
                </a:cxn>
                <a:cxn ang="0">
                  <a:pos x="775" y="342"/>
                </a:cxn>
                <a:cxn ang="0">
                  <a:pos x="756" y="344"/>
                </a:cxn>
                <a:cxn ang="0">
                  <a:pos x="741" y="335"/>
                </a:cxn>
                <a:cxn ang="0">
                  <a:pos x="729" y="316"/>
                </a:cxn>
                <a:cxn ang="0">
                  <a:pos x="723" y="287"/>
                </a:cxn>
                <a:cxn ang="0">
                  <a:pos x="722" y="250"/>
                </a:cxn>
                <a:cxn ang="0">
                  <a:pos x="727" y="203"/>
                </a:cxn>
                <a:cxn ang="0">
                  <a:pos x="744" y="126"/>
                </a:cxn>
                <a:cxn ang="0">
                  <a:pos x="743" y="111"/>
                </a:cxn>
                <a:cxn ang="0">
                  <a:pos x="729" y="99"/>
                </a:cxn>
                <a:cxn ang="0">
                  <a:pos x="692" y="94"/>
                </a:cxn>
                <a:cxn ang="0">
                  <a:pos x="623" y="104"/>
                </a:cxn>
                <a:cxn ang="0">
                  <a:pos x="598" y="101"/>
                </a:cxn>
                <a:cxn ang="0">
                  <a:pos x="612" y="73"/>
                </a:cxn>
                <a:cxn ang="0">
                  <a:pos x="609" y="55"/>
                </a:cxn>
                <a:cxn ang="0">
                  <a:pos x="587" y="39"/>
                </a:cxn>
                <a:cxn ang="0">
                  <a:pos x="519" y="20"/>
                </a:cxn>
                <a:cxn ang="0">
                  <a:pos x="448" y="1"/>
                </a:cxn>
                <a:cxn ang="0">
                  <a:pos x="394" y="0"/>
                </a:cxn>
                <a:cxn ang="0">
                  <a:pos x="324" y="11"/>
                </a:cxn>
                <a:cxn ang="0">
                  <a:pos x="305" y="108"/>
                </a:cxn>
                <a:cxn ang="0">
                  <a:pos x="219" y="83"/>
                </a:cxn>
                <a:cxn ang="0">
                  <a:pos x="221" y="108"/>
                </a:cxn>
                <a:cxn ang="0">
                  <a:pos x="214" y="142"/>
                </a:cxn>
                <a:cxn ang="0">
                  <a:pos x="200" y="168"/>
                </a:cxn>
                <a:cxn ang="0">
                  <a:pos x="173" y="189"/>
                </a:cxn>
                <a:cxn ang="0">
                  <a:pos x="119" y="182"/>
                </a:cxn>
                <a:cxn ang="0">
                  <a:pos x="76" y="189"/>
                </a:cxn>
                <a:cxn ang="0">
                  <a:pos x="45" y="208"/>
                </a:cxn>
                <a:cxn ang="0">
                  <a:pos x="21" y="236"/>
                </a:cxn>
                <a:cxn ang="0">
                  <a:pos x="7" y="272"/>
                </a:cxn>
                <a:cxn ang="0">
                  <a:pos x="0" y="312"/>
                </a:cxn>
                <a:cxn ang="0">
                  <a:pos x="3" y="355"/>
                </a:cxn>
                <a:cxn ang="0">
                  <a:pos x="11" y="397"/>
                </a:cxn>
                <a:cxn ang="0">
                  <a:pos x="26" y="435"/>
                </a:cxn>
                <a:cxn ang="0">
                  <a:pos x="47" y="469"/>
                </a:cxn>
                <a:cxn ang="0">
                  <a:pos x="90" y="515"/>
                </a:cxn>
                <a:cxn ang="0">
                  <a:pos x="153" y="588"/>
                </a:cxn>
                <a:cxn ang="0">
                  <a:pos x="195" y="655"/>
                </a:cxn>
                <a:cxn ang="0">
                  <a:pos x="215" y="715"/>
                </a:cxn>
                <a:cxn ang="0">
                  <a:pos x="216" y="743"/>
                </a:cxn>
                <a:cxn ang="0">
                  <a:pos x="212" y="769"/>
                </a:cxn>
                <a:cxn ang="0">
                  <a:pos x="198" y="806"/>
                </a:cxn>
                <a:cxn ang="0">
                  <a:pos x="1124" y="762"/>
                </a:cxn>
              </a:cxnLst>
              <a:rect l="0" t="0" r="r" b="b"/>
              <a:pathLst>
                <a:path w="1238" h="822">
                  <a:moveTo>
                    <a:pt x="1124" y="762"/>
                  </a:moveTo>
                  <a:lnTo>
                    <a:pt x="1238" y="776"/>
                  </a:lnTo>
                  <a:lnTo>
                    <a:pt x="1238" y="762"/>
                  </a:lnTo>
                  <a:lnTo>
                    <a:pt x="1237" y="747"/>
                  </a:lnTo>
                  <a:lnTo>
                    <a:pt x="1236" y="732"/>
                  </a:lnTo>
                  <a:lnTo>
                    <a:pt x="1234" y="717"/>
                  </a:lnTo>
                  <a:lnTo>
                    <a:pt x="1230" y="703"/>
                  </a:lnTo>
                  <a:lnTo>
                    <a:pt x="1227" y="688"/>
                  </a:lnTo>
                  <a:lnTo>
                    <a:pt x="1222" y="672"/>
                  </a:lnTo>
                  <a:lnTo>
                    <a:pt x="1217" y="657"/>
                  </a:lnTo>
                  <a:lnTo>
                    <a:pt x="1212" y="641"/>
                  </a:lnTo>
                  <a:lnTo>
                    <a:pt x="1205" y="626"/>
                  </a:lnTo>
                  <a:lnTo>
                    <a:pt x="1198" y="611"/>
                  </a:lnTo>
                  <a:lnTo>
                    <a:pt x="1189" y="594"/>
                  </a:lnTo>
                  <a:lnTo>
                    <a:pt x="1181" y="579"/>
                  </a:lnTo>
                  <a:lnTo>
                    <a:pt x="1171" y="563"/>
                  </a:lnTo>
                  <a:lnTo>
                    <a:pt x="1160" y="546"/>
                  </a:lnTo>
                  <a:lnTo>
                    <a:pt x="1150" y="531"/>
                  </a:lnTo>
                  <a:lnTo>
                    <a:pt x="1124" y="497"/>
                  </a:lnTo>
                  <a:lnTo>
                    <a:pt x="1096" y="465"/>
                  </a:lnTo>
                  <a:lnTo>
                    <a:pt x="1064" y="431"/>
                  </a:lnTo>
                  <a:lnTo>
                    <a:pt x="1029" y="396"/>
                  </a:lnTo>
                  <a:lnTo>
                    <a:pt x="991" y="361"/>
                  </a:lnTo>
                  <a:lnTo>
                    <a:pt x="949" y="326"/>
                  </a:lnTo>
                  <a:lnTo>
                    <a:pt x="903" y="289"/>
                  </a:lnTo>
                  <a:lnTo>
                    <a:pt x="853" y="252"/>
                  </a:lnTo>
                  <a:lnTo>
                    <a:pt x="844" y="267"/>
                  </a:lnTo>
                  <a:lnTo>
                    <a:pt x="835" y="281"/>
                  </a:lnTo>
                  <a:lnTo>
                    <a:pt x="827" y="294"/>
                  </a:lnTo>
                  <a:lnTo>
                    <a:pt x="819" y="305"/>
                  </a:lnTo>
                  <a:lnTo>
                    <a:pt x="811" y="314"/>
                  </a:lnTo>
                  <a:lnTo>
                    <a:pt x="803" y="322"/>
                  </a:lnTo>
                  <a:lnTo>
                    <a:pt x="796" y="329"/>
                  </a:lnTo>
                  <a:lnTo>
                    <a:pt x="789" y="335"/>
                  </a:lnTo>
                  <a:lnTo>
                    <a:pt x="782" y="340"/>
                  </a:lnTo>
                  <a:lnTo>
                    <a:pt x="775" y="342"/>
                  </a:lnTo>
                  <a:lnTo>
                    <a:pt x="768" y="344"/>
                  </a:lnTo>
                  <a:lnTo>
                    <a:pt x="762" y="344"/>
                  </a:lnTo>
                  <a:lnTo>
                    <a:pt x="756" y="344"/>
                  </a:lnTo>
                  <a:lnTo>
                    <a:pt x="750" y="342"/>
                  </a:lnTo>
                  <a:lnTo>
                    <a:pt x="745" y="340"/>
                  </a:lnTo>
                  <a:lnTo>
                    <a:pt x="741" y="335"/>
                  </a:lnTo>
                  <a:lnTo>
                    <a:pt x="736" y="330"/>
                  </a:lnTo>
                  <a:lnTo>
                    <a:pt x="733" y="323"/>
                  </a:lnTo>
                  <a:lnTo>
                    <a:pt x="729" y="316"/>
                  </a:lnTo>
                  <a:lnTo>
                    <a:pt x="727" y="307"/>
                  </a:lnTo>
                  <a:lnTo>
                    <a:pt x="724" y="298"/>
                  </a:lnTo>
                  <a:lnTo>
                    <a:pt x="723" y="287"/>
                  </a:lnTo>
                  <a:lnTo>
                    <a:pt x="722" y="275"/>
                  </a:lnTo>
                  <a:lnTo>
                    <a:pt x="722" y="263"/>
                  </a:lnTo>
                  <a:lnTo>
                    <a:pt x="722" y="250"/>
                  </a:lnTo>
                  <a:lnTo>
                    <a:pt x="723" y="234"/>
                  </a:lnTo>
                  <a:lnTo>
                    <a:pt x="724" y="219"/>
                  </a:lnTo>
                  <a:lnTo>
                    <a:pt x="727" y="203"/>
                  </a:lnTo>
                  <a:lnTo>
                    <a:pt x="734" y="168"/>
                  </a:lnTo>
                  <a:lnTo>
                    <a:pt x="743" y="128"/>
                  </a:lnTo>
                  <a:lnTo>
                    <a:pt x="744" y="126"/>
                  </a:lnTo>
                  <a:lnTo>
                    <a:pt x="745" y="119"/>
                  </a:lnTo>
                  <a:lnTo>
                    <a:pt x="745" y="115"/>
                  </a:lnTo>
                  <a:lnTo>
                    <a:pt x="743" y="111"/>
                  </a:lnTo>
                  <a:lnTo>
                    <a:pt x="741" y="106"/>
                  </a:lnTo>
                  <a:lnTo>
                    <a:pt x="736" y="102"/>
                  </a:lnTo>
                  <a:lnTo>
                    <a:pt x="729" y="99"/>
                  </a:lnTo>
                  <a:lnTo>
                    <a:pt x="720" y="97"/>
                  </a:lnTo>
                  <a:lnTo>
                    <a:pt x="708" y="94"/>
                  </a:lnTo>
                  <a:lnTo>
                    <a:pt x="692" y="94"/>
                  </a:lnTo>
                  <a:lnTo>
                    <a:pt x="673" y="95"/>
                  </a:lnTo>
                  <a:lnTo>
                    <a:pt x="650" y="99"/>
                  </a:lnTo>
                  <a:lnTo>
                    <a:pt x="623" y="104"/>
                  </a:lnTo>
                  <a:lnTo>
                    <a:pt x="590" y="111"/>
                  </a:lnTo>
                  <a:lnTo>
                    <a:pt x="594" y="108"/>
                  </a:lnTo>
                  <a:lnTo>
                    <a:pt x="598" y="101"/>
                  </a:lnTo>
                  <a:lnTo>
                    <a:pt x="605" y="91"/>
                  </a:lnTo>
                  <a:lnTo>
                    <a:pt x="611" y="79"/>
                  </a:lnTo>
                  <a:lnTo>
                    <a:pt x="612" y="73"/>
                  </a:lnTo>
                  <a:lnTo>
                    <a:pt x="613" y="66"/>
                  </a:lnTo>
                  <a:lnTo>
                    <a:pt x="612" y="60"/>
                  </a:lnTo>
                  <a:lnTo>
                    <a:pt x="609" y="55"/>
                  </a:lnTo>
                  <a:lnTo>
                    <a:pt x="604" y="49"/>
                  </a:lnTo>
                  <a:lnTo>
                    <a:pt x="596" y="44"/>
                  </a:lnTo>
                  <a:lnTo>
                    <a:pt x="587" y="39"/>
                  </a:lnTo>
                  <a:lnTo>
                    <a:pt x="574" y="36"/>
                  </a:lnTo>
                  <a:lnTo>
                    <a:pt x="546" y="29"/>
                  </a:lnTo>
                  <a:lnTo>
                    <a:pt x="519" y="20"/>
                  </a:lnTo>
                  <a:lnTo>
                    <a:pt x="492" y="11"/>
                  </a:lnTo>
                  <a:lnTo>
                    <a:pt x="463" y="4"/>
                  </a:lnTo>
                  <a:lnTo>
                    <a:pt x="448" y="1"/>
                  </a:lnTo>
                  <a:lnTo>
                    <a:pt x="431" y="0"/>
                  </a:lnTo>
                  <a:lnTo>
                    <a:pt x="413" y="0"/>
                  </a:lnTo>
                  <a:lnTo>
                    <a:pt x="394" y="0"/>
                  </a:lnTo>
                  <a:lnTo>
                    <a:pt x="373" y="2"/>
                  </a:lnTo>
                  <a:lnTo>
                    <a:pt x="349" y="6"/>
                  </a:lnTo>
                  <a:lnTo>
                    <a:pt x="324" y="11"/>
                  </a:lnTo>
                  <a:lnTo>
                    <a:pt x="297" y="20"/>
                  </a:lnTo>
                  <a:lnTo>
                    <a:pt x="311" y="111"/>
                  </a:lnTo>
                  <a:lnTo>
                    <a:pt x="305" y="108"/>
                  </a:lnTo>
                  <a:lnTo>
                    <a:pt x="288" y="102"/>
                  </a:lnTo>
                  <a:lnTo>
                    <a:pt x="260" y="93"/>
                  </a:lnTo>
                  <a:lnTo>
                    <a:pt x="219" y="83"/>
                  </a:lnTo>
                  <a:lnTo>
                    <a:pt x="220" y="86"/>
                  </a:lnTo>
                  <a:lnTo>
                    <a:pt x="220" y="95"/>
                  </a:lnTo>
                  <a:lnTo>
                    <a:pt x="221" y="108"/>
                  </a:lnTo>
                  <a:lnTo>
                    <a:pt x="219" y="125"/>
                  </a:lnTo>
                  <a:lnTo>
                    <a:pt x="216" y="134"/>
                  </a:lnTo>
                  <a:lnTo>
                    <a:pt x="214" y="142"/>
                  </a:lnTo>
                  <a:lnTo>
                    <a:pt x="210" y="152"/>
                  </a:lnTo>
                  <a:lnTo>
                    <a:pt x="206" y="160"/>
                  </a:lnTo>
                  <a:lnTo>
                    <a:pt x="200" y="168"/>
                  </a:lnTo>
                  <a:lnTo>
                    <a:pt x="192" y="176"/>
                  </a:lnTo>
                  <a:lnTo>
                    <a:pt x="184" y="183"/>
                  </a:lnTo>
                  <a:lnTo>
                    <a:pt x="173" y="189"/>
                  </a:lnTo>
                  <a:lnTo>
                    <a:pt x="154" y="184"/>
                  </a:lnTo>
                  <a:lnTo>
                    <a:pt x="136" y="182"/>
                  </a:lnTo>
                  <a:lnTo>
                    <a:pt x="119" y="182"/>
                  </a:lnTo>
                  <a:lnTo>
                    <a:pt x="104" y="182"/>
                  </a:lnTo>
                  <a:lnTo>
                    <a:pt x="90" y="184"/>
                  </a:lnTo>
                  <a:lnTo>
                    <a:pt x="76" y="189"/>
                  </a:lnTo>
                  <a:lnTo>
                    <a:pt x="64" y="194"/>
                  </a:lnTo>
                  <a:lnTo>
                    <a:pt x="54" y="201"/>
                  </a:lnTo>
                  <a:lnTo>
                    <a:pt x="45" y="208"/>
                  </a:lnTo>
                  <a:lnTo>
                    <a:pt x="35" y="216"/>
                  </a:lnTo>
                  <a:lnTo>
                    <a:pt x="27" y="226"/>
                  </a:lnTo>
                  <a:lnTo>
                    <a:pt x="21" y="236"/>
                  </a:lnTo>
                  <a:lnTo>
                    <a:pt x="15" y="247"/>
                  </a:lnTo>
                  <a:lnTo>
                    <a:pt x="11" y="259"/>
                  </a:lnTo>
                  <a:lnTo>
                    <a:pt x="7" y="272"/>
                  </a:lnTo>
                  <a:lnTo>
                    <a:pt x="4" y="285"/>
                  </a:lnTo>
                  <a:lnTo>
                    <a:pt x="1" y="299"/>
                  </a:lnTo>
                  <a:lnTo>
                    <a:pt x="0" y="312"/>
                  </a:lnTo>
                  <a:lnTo>
                    <a:pt x="0" y="326"/>
                  </a:lnTo>
                  <a:lnTo>
                    <a:pt x="1" y="340"/>
                  </a:lnTo>
                  <a:lnTo>
                    <a:pt x="3" y="355"/>
                  </a:lnTo>
                  <a:lnTo>
                    <a:pt x="5" y="369"/>
                  </a:lnTo>
                  <a:lnTo>
                    <a:pt x="7" y="383"/>
                  </a:lnTo>
                  <a:lnTo>
                    <a:pt x="11" y="397"/>
                  </a:lnTo>
                  <a:lnTo>
                    <a:pt x="15" y="410"/>
                  </a:lnTo>
                  <a:lnTo>
                    <a:pt x="20" y="423"/>
                  </a:lnTo>
                  <a:lnTo>
                    <a:pt x="26" y="435"/>
                  </a:lnTo>
                  <a:lnTo>
                    <a:pt x="33" y="448"/>
                  </a:lnTo>
                  <a:lnTo>
                    <a:pt x="39" y="459"/>
                  </a:lnTo>
                  <a:lnTo>
                    <a:pt x="47" y="469"/>
                  </a:lnTo>
                  <a:lnTo>
                    <a:pt x="55" y="480"/>
                  </a:lnTo>
                  <a:lnTo>
                    <a:pt x="63" y="488"/>
                  </a:lnTo>
                  <a:lnTo>
                    <a:pt x="90" y="515"/>
                  </a:lnTo>
                  <a:lnTo>
                    <a:pt x="114" y="541"/>
                  </a:lnTo>
                  <a:lnTo>
                    <a:pt x="135" y="565"/>
                  </a:lnTo>
                  <a:lnTo>
                    <a:pt x="153" y="588"/>
                  </a:lnTo>
                  <a:lnTo>
                    <a:pt x="170" y="612"/>
                  </a:lnTo>
                  <a:lnTo>
                    <a:pt x="184" y="633"/>
                  </a:lnTo>
                  <a:lnTo>
                    <a:pt x="195" y="655"/>
                  </a:lnTo>
                  <a:lnTo>
                    <a:pt x="205" y="675"/>
                  </a:lnTo>
                  <a:lnTo>
                    <a:pt x="210" y="695"/>
                  </a:lnTo>
                  <a:lnTo>
                    <a:pt x="215" y="715"/>
                  </a:lnTo>
                  <a:lnTo>
                    <a:pt x="216" y="724"/>
                  </a:lnTo>
                  <a:lnTo>
                    <a:pt x="216" y="733"/>
                  </a:lnTo>
                  <a:lnTo>
                    <a:pt x="216" y="743"/>
                  </a:lnTo>
                  <a:lnTo>
                    <a:pt x="215" y="752"/>
                  </a:lnTo>
                  <a:lnTo>
                    <a:pt x="214" y="761"/>
                  </a:lnTo>
                  <a:lnTo>
                    <a:pt x="212" y="769"/>
                  </a:lnTo>
                  <a:lnTo>
                    <a:pt x="209" y="779"/>
                  </a:lnTo>
                  <a:lnTo>
                    <a:pt x="206" y="788"/>
                  </a:lnTo>
                  <a:lnTo>
                    <a:pt x="198" y="806"/>
                  </a:lnTo>
                  <a:lnTo>
                    <a:pt x="187" y="822"/>
                  </a:lnTo>
                  <a:lnTo>
                    <a:pt x="714" y="800"/>
                  </a:lnTo>
                  <a:lnTo>
                    <a:pt x="1124" y="762"/>
                  </a:lnTo>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673" name="Freeform 233"/>
            <p:cNvSpPr>
              <a:spLocks/>
            </p:cNvSpPr>
            <p:nvPr/>
          </p:nvSpPr>
          <p:spPr bwMode="auto">
            <a:xfrm>
              <a:off x="3777" y="974"/>
              <a:ext cx="332" cy="167"/>
            </a:xfrm>
            <a:custGeom>
              <a:avLst/>
              <a:gdLst/>
              <a:ahLst/>
              <a:cxnLst>
                <a:cxn ang="0">
                  <a:pos x="1116" y="691"/>
                </a:cxn>
                <a:cxn ang="0">
                  <a:pos x="1087" y="697"/>
                </a:cxn>
                <a:cxn ang="0">
                  <a:pos x="1061" y="695"/>
                </a:cxn>
                <a:cxn ang="0">
                  <a:pos x="1029" y="695"/>
                </a:cxn>
                <a:cxn ang="0">
                  <a:pos x="978" y="706"/>
                </a:cxn>
                <a:cxn ang="0">
                  <a:pos x="912" y="718"/>
                </a:cxn>
                <a:cxn ang="0">
                  <a:pos x="790" y="735"/>
                </a:cxn>
                <a:cxn ang="0">
                  <a:pos x="634" y="755"/>
                </a:cxn>
                <a:cxn ang="0">
                  <a:pos x="461" y="776"/>
                </a:cxn>
                <a:cxn ang="0">
                  <a:pos x="292" y="796"/>
                </a:cxn>
                <a:cxn ang="0">
                  <a:pos x="147" y="813"/>
                </a:cxn>
                <a:cxn ang="0">
                  <a:pos x="46" y="825"/>
                </a:cxn>
                <a:cxn ang="0">
                  <a:pos x="8" y="830"/>
                </a:cxn>
                <a:cxn ang="0">
                  <a:pos x="18" y="743"/>
                </a:cxn>
                <a:cxn ang="0">
                  <a:pos x="57" y="704"/>
                </a:cxn>
                <a:cxn ang="0">
                  <a:pos x="74" y="498"/>
                </a:cxn>
                <a:cxn ang="0">
                  <a:pos x="202" y="496"/>
                </a:cxn>
                <a:cxn ang="0">
                  <a:pos x="258" y="492"/>
                </a:cxn>
                <a:cxn ang="0">
                  <a:pos x="309" y="486"/>
                </a:cxn>
                <a:cxn ang="0">
                  <a:pos x="355" y="478"/>
                </a:cxn>
                <a:cxn ang="0">
                  <a:pos x="395" y="469"/>
                </a:cxn>
                <a:cxn ang="0">
                  <a:pos x="432" y="455"/>
                </a:cxn>
                <a:cxn ang="0">
                  <a:pos x="463" y="438"/>
                </a:cxn>
                <a:cxn ang="0">
                  <a:pos x="490" y="419"/>
                </a:cxn>
                <a:cxn ang="0">
                  <a:pos x="512" y="395"/>
                </a:cxn>
                <a:cxn ang="0">
                  <a:pos x="530" y="367"/>
                </a:cxn>
                <a:cxn ang="0">
                  <a:pos x="543" y="336"/>
                </a:cxn>
                <a:cxn ang="0">
                  <a:pos x="551" y="299"/>
                </a:cxn>
                <a:cxn ang="0">
                  <a:pos x="556" y="257"/>
                </a:cxn>
                <a:cxn ang="0">
                  <a:pos x="556" y="211"/>
                </a:cxn>
                <a:cxn ang="0">
                  <a:pos x="552" y="158"/>
                </a:cxn>
                <a:cxn ang="0">
                  <a:pos x="699" y="17"/>
                </a:cxn>
                <a:cxn ang="0">
                  <a:pos x="759" y="17"/>
                </a:cxn>
                <a:cxn ang="0">
                  <a:pos x="859" y="13"/>
                </a:cxn>
                <a:cxn ang="0">
                  <a:pos x="983" y="6"/>
                </a:cxn>
                <a:cxn ang="0">
                  <a:pos x="1416" y="421"/>
                </a:cxn>
                <a:cxn ang="0">
                  <a:pos x="1471" y="545"/>
                </a:cxn>
                <a:cxn ang="0">
                  <a:pos x="1651" y="796"/>
                </a:cxn>
                <a:cxn ang="0">
                  <a:pos x="1627" y="805"/>
                </a:cxn>
                <a:cxn ang="0">
                  <a:pos x="1596" y="812"/>
                </a:cxn>
                <a:cxn ang="0">
                  <a:pos x="1558" y="817"/>
                </a:cxn>
                <a:cxn ang="0">
                  <a:pos x="1512" y="818"/>
                </a:cxn>
                <a:cxn ang="0">
                  <a:pos x="1461" y="815"/>
                </a:cxn>
                <a:cxn ang="0">
                  <a:pos x="1402" y="804"/>
                </a:cxn>
                <a:cxn ang="0">
                  <a:pos x="1336" y="787"/>
                </a:cxn>
              </a:cxnLst>
              <a:rect l="0" t="0" r="r" b="b"/>
              <a:pathLst>
                <a:path w="1661" h="830">
                  <a:moveTo>
                    <a:pt x="1301" y="775"/>
                  </a:moveTo>
                  <a:lnTo>
                    <a:pt x="1116" y="691"/>
                  </a:lnTo>
                  <a:lnTo>
                    <a:pt x="1101" y="695"/>
                  </a:lnTo>
                  <a:lnTo>
                    <a:pt x="1087" y="697"/>
                  </a:lnTo>
                  <a:lnTo>
                    <a:pt x="1074" y="697"/>
                  </a:lnTo>
                  <a:lnTo>
                    <a:pt x="1061" y="695"/>
                  </a:lnTo>
                  <a:lnTo>
                    <a:pt x="1046" y="694"/>
                  </a:lnTo>
                  <a:lnTo>
                    <a:pt x="1029" y="695"/>
                  </a:lnTo>
                  <a:lnTo>
                    <a:pt x="1006" y="699"/>
                  </a:lnTo>
                  <a:lnTo>
                    <a:pt x="978" y="706"/>
                  </a:lnTo>
                  <a:lnTo>
                    <a:pt x="953" y="711"/>
                  </a:lnTo>
                  <a:lnTo>
                    <a:pt x="912" y="718"/>
                  </a:lnTo>
                  <a:lnTo>
                    <a:pt x="857" y="726"/>
                  </a:lnTo>
                  <a:lnTo>
                    <a:pt x="790" y="735"/>
                  </a:lnTo>
                  <a:lnTo>
                    <a:pt x="714" y="744"/>
                  </a:lnTo>
                  <a:lnTo>
                    <a:pt x="634" y="755"/>
                  </a:lnTo>
                  <a:lnTo>
                    <a:pt x="547" y="765"/>
                  </a:lnTo>
                  <a:lnTo>
                    <a:pt x="461" y="776"/>
                  </a:lnTo>
                  <a:lnTo>
                    <a:pt x="374" y="787"/>
                  </a:lnTo>
                  <a:lnTo>
                    <a:pt x="292" y="796"/>
                  </a:lnTo>
                  <a:lnTo>
                    <a:pt x="216" y="805"/>
                  </a:lnTo>
                  <a:lnTo>
                    <a:pt x="147" y="813"/>
                  </a:lnTo>
                  <a:lnTo>
                    <a:pt x="89" y="820"/>
                  </a:lnTo>
                  <a:lnTo>
                    <a:pt x="46" y="825"/>
                  </a:lnTo>
                  <a:lnTo>
                    <a:pt x="18" y="829"/>
                  </a:lnTo>
                  <a:lnTo>
                    <a:pt x="8" y="830"/>
                  </a:lnTo>
                  <a:lnTo>
                    <a:pt x="0" y="763"/>
                  </a:lnTo>
                  <a:lnTo>
                    <a:pt x="18" y="743"/>
                  </a:lnTo>
                  <a:lnTo>
                    <a:pt x="38" y="725"/>
                  </a:lnTo>
                  <a:lnTo>
                    <a:pt x="57" y="704"/>
                  </a:lnTo>
                  <a:lnTo>
                    <a:pt x="74" y="683"/>
                  </a:lnTo>
                  <a:lnTo>
                    <a:pt x="74" y="498"/>
                  </a:lnTo>
                  <a:lnTo>
                    <a:pt x="141" y="498"/>
                  </a:lnTo>
                  <a:lnTo>
                    <a:pt x="202" y="496"/>
                  </a:lnTo>
                  <a:lnTo>
                    <a:pt x="231" y="494"/>
                  </a:lnTo>
                  <a:lnTo>
                    <a:pt x="258" y="492"/>
                  </a:lnTo>
                  <a:lnTo>
                    <a:pt x="283" y="490"/>
                  </a:lnTo>
                  <a:lnTo>
                    <a:pt x="309" y="486"/>
                  </a:lnTo>
                  <a:lnTo>
                    <a:pt x="332" y="483"/>
                  </a:lnTo>
                  <a:lnTo>
                    <a:pt x="355" y="478"/>
                  </a:lnTo>
                  <a:lnTo>
                    <a:pt x="376" y="473"/>
                  </a:lnTo>
                  <a:lnTo>
                    <a:pt x="395" y="469"/>
                  </a:lnTo>
                  <a:lnTo>
                    <a:pt x="414" y="462"/>
                  </a:lnTo>
                  <a:lnTo>
                    <a:pt x="432" y="455"/>
                  </a:lnTo>
                  <a:lnTo>
                    <a:pt x="448" y="447"/>
                  </a:lnTo>
                  <a:lnTo>
                    <a:pt x="463" y="438"/>
                  </a:lnTo>
                  <a:lnTo>
                    <a:pt x="477" y="429"/>
                  </a:lnTo>
                  <a:lnTo>
                    <a:pt x="490" y="419"/>
                  </a:lnTo>
                  <a:lnTo>
                    <a:pt x="502" y="407"/>
                  </a:lnTo>
                  <a:lnTo>
                    <a:pt x="512" y="395"/>
                  </a:lnTo>
                  <a:lnTo>
                    <a:pt x="522" y="382"/>
                  </a:lnTo>
                  <a:lnTo>
                    <a:pt x="530" y="367"/>
                  </a:lnTo>
                  <a:lnTo>
                    <a:pt x="537" y="352"/>
                  </a:lnTo>
                  <a:lnTo>
                    <a:pt x="543" y="336"/>
                  </a:lnTo>
                  <a:lnTo>
                    <a:pt x="547" y="318"/>
                  </a:lnTo>
                  <a:lnTo>
                    <a:pt x="551" y="299"/>
                  </a:lnTo>
                  <a:lnTo>
                    <a:pt x="554" y="278"/>
                  </a:lnTo>
                  <a:lnTo>
                    <a:pt x="556" y="257"/>
                  </a:lnTo>
                  <a:lnTo>
                    <a:pt x="557" y="235"/>
                  </a:lnTo>
                  <a:lnTo>
                    <a:pt x="556" y="211"/>
                  </a:lnTo>
                  <a:lnTo>
                    <a:pt x="554" y="185"/>
                  </a:lnTo>
                  <a:lnTo>
                    <a:pt x="552" y="158"/>
                  </a:lnTo>
                  <a:lnTo>
                    <a:pt x="690" y="17"/>
                  </a:lnTo>
                  <a:lnTo>
                    <a:pt x="699" y="17"/>
                  </a:lnTo>
                  <a:lnTo>
                    <a:pt x="723" y="17"/>
                  </a:lnTo>
                  <a:lnTo>
                    <a:pt x="759" y="17"/>
                  </a:lnTo>
                  <a:lnTo>
                    <a:pt x="806" y="16"/>
                  </a:lnTo>
                  <a:lnTo>
                    <a:pt x="859" y="13"/>
                  </a:lnTo>
                  <a:lnTo>
                    <a:pt x="920" y="10"/>
                  </a:lnTo>
                  <a:lnTo>
                    <a:pt x="983" y="6"/>
                  </a:lnTo>
                  <a:lnTo>
                    <a:pt x="1047" y="0"/>
                  </a:lnTo>
                  <a:lnTo>
                    <a:pt x="1416" y="421"/>
                  </a:lnTo>
                  <a:lnTo>
                    <a:pt x="1416" y="521"/>
                  </a:lnTo>
                  <a:lnTo>
                    <a:pt x="1471" y="545"/>
                  </a:lnTo>
                  <a:lnTo>
                    <a:pt x="1661" y="792"/>
                  </a:lnTo>
                  <a:lnTo>
                    <a:pt x="1651" y="796"/>
                  </a:lnTo>
                  <a:lnTo>
                    <a:pt x="1641" y="801"/>
                  </a:lnTo>
                  <a:lnTo>
                    <a:pt x="1627" y="805"/>
                  </a:lnTo>
                  <a:lnTo>
                    <a:pt x="1613" y="809"/>
                  </a:lnTo>
                  <a:lnTo>
                    <a:pt x="1596" y="812"/>
                  </a:lnTo>
                  <a:lnTo>
                    <a:pt x="1578" y="815"/>
                  </a:lnTo>
                  <a:lnTo>
                    <a:pt x="1558" y="817"/>
                  </a:lnTo>
                  <a:lnTo>
                    <a:pt x="1536" y="818"/>
                  </a:lnTo>
                  <a:lnTo>
                    <a:pt x="1512" y="818"/>
                  </a:lnTo>
                  <a:lnTo>
                    <a:pt x="1488" y="817"/>
                  </a:lnTo>
                  <a:lnTo>
                    <a:pt x="1461" y="815"/>
                  </a:lnTo>
                  <a:lnTo>
                    <a:pt x="1432" y="810"/>
                  </a:lnTo>
                  <a:lnTo>
                    <a:pt x="1402" y="804"/>
                  </a:lnTo>
                  <a:lnTo>
                    <a:pt x="1370" y="796"/>
                  </a:lnTo>
                  <a:lnTo>
                    <a:pt x="1336" y="787"/>
                  </a:lnTo>
                  <a:lnTo>
                    <a:pt x="1301" y="775"/>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4" name="Freeform 234"/>
            <p:cNvSpPr>
              <a:spLocks/>
            </p:cNvSpPr>
            <p:nvPr/>
          </p:nvSpPr>
          <p:spPr bwMode="auto">
            <a:xfrm>
              <a:off x="4034" y="1130"/>
              <a:ext cx="141" cy="140"/>
            </a:xfrm>
            <a:custGeom>
              <a:avLst/>
              <a:gdLst/>
              <a:ahLst/>
              <a:cxnLst>
                <a:cxn ang="0">
                  <a:pos x="144" y="418"/>
                </a:cxn>
                <a:cxn ang="0">
                  <a:pos x="143" y="404"/>
                </a:cxn>
                <a:cxn ang="0">
                  <a:pos x="146" y="390"/>
                </a:cxn>
                <a:cxn ang="0">
                  <a:pos x="150" y="377"/>
                </a:cxn>
                <a:cxn ang="0">
                  <a:pos x="158" y="365"/>
                </a:cxn>
                <a:cxn ang="0">
                  <a:pos x="170" y="355"/>
                </a:cxn>
                <a:cxn ang="0">
                  <a:pos x="185" y="348"/>
                </a:cxn>
                <a:cxn ang="0">
                  <a:pos x="204" y="342"/>
                </a:cxn>
                <a:cxn ang="0">
                  <a:pos x="216" y="332"/>
                </a:cxn>
                <a:cxn ang="0">
                  <a:pos x="223" y="278"/>
                </a:cxn>
                <a:cxn ang="0">
                  <a:pos x="220" y="226"/>
                </a:cxn>
                <a:cxn ang="0">
                  <a:pos x="209" y="205"/>
                </a:cxn>
                <a:cxn ang="0">
                  <a:pos x="194" y="186"/>
                </a:cxn>
                <a:cxn ang="0">
                  <a:pos x="175" y="167"/>
                </a:cxn>
                <a:cxn ang="0">
                  <a:pos x="142" y="143"/>
                </a:cxn>
                <a:cxn ang="0">
                  <a:pos x="95" y="115"/>
                </a:cxn>
                <a:cxn ang="0">
                  <a:pos x="52" y="91"/>
                </a:cxn>
                <a:cxn ang="0">
                  <a:pos x="25" y="73"/>
                </a:cxn>
                <a:cxn ang="0">
                  <a:pos x="11" y="62"/>
                </a:cxn>
                <a:cxn ang="0">
                  <a:pos x="3" y="49"/>
                </a:cxn>
                <a:cxn ang="0">
                  <a:pos x="0" y="36"/>
                </a:cxn>
                <a:cxn ang="0">
                  <a:pos x="3" y="22"/>
                </a:cxn>
                <a:cxn ang="0">
                  <a:pos x="14" y="8"/>
                </a:cxn>
                <a:cxn ang="0">
                  <a:pos x="57" y="12"/>
                </a:cxn>
                <a:cxn ang="0">
                  <a:pos x="123" y="29"/>
                </a:cxn>
                <a:cxn ang="0">
                  <a:pos x="182" y="40"/>
                </a:cxn>
                <a:cxn ang="0">
                  <a:pos x="233" y="43"/>
                </a:cxn>
                <a:cxn ang="0">
                  <a:pos x="279" y="42"/>
                </a:cxn>
                <a:cxn ang="0">
                  <a:pos x="317" y="37"/>
                </a:cxn>
                <a:cxn ang="0">
                  <a:pos x="348" y="30"/>
                </a:cxn>
                <a:cxn ang="0">
                  <a:pos x="372" y="21"/>
                </a:cxn>
                <a:cxn ang="0">
                  <a:pos x="586" y="233"/>
                </a:cxn>
                <a:cxn ang="0">
                  <a:pos x="565" y="368"/>
                </a:cxn>
                <a:cxn ang="0">
                  <a:pos x="524" y="362"/>
                </a:cxn>
                <a:cxn ang="0">
                  <a:pos x="487" y="361"/>
                </a:cxn>
                <a:cxn ang="0">
                  <a:pos x="452" y="361"/>
                </a:cxn>
                <a:cxn ang="0">
                  <a:pos x="421" y="364"/>
                </a:cxn>
                <a:cxn ang="0">
                  <a:pos x="397" y="370"/>
                </a:cxn>
                <a:cxn ang="0">
                  <a:pos x="377" y="378"/>
                </a:cxn>
                <a:cxn ang="0">
                  <a:pos x="363" y="389"/>
                </a:cxn>
                <a:cxn ang="0">
                  <a:pos x="357" y="400"/>
                </a:cxn>
                <a:cxn ang="0">
                  <a:pos x="358" y="412"/>
                </a:cxn>
                <a:cxn ang="0">
                  <a:pos x="368" y="426"/>
                </a:cxn>
                <a:cxn ang="0">
                  <a:pos x="386" y="441"/>
                </a:cxn>
                <a:cxn ang="0">
                  <a:pos x="415" y="457"/>
                </a:cxn>
                <a:cxn ang="0">
                  <a:pos x="454" y="472"/>
                </a:cxn>
                <a:cxn ang="0">
                  <a:pos x="504" y="487"/>
                </a:cxn>
                <a:cxn ang="0">
                  <a:pos x="565" y="502"/>
                </a:cxn>
                <a:cxn ang="0">
                  <a:pos x="615" y="513"/>
                </a:cxn>
                <a:cxn ang="0">
                  <a:pos x="639" y="520"/>
                </a:cxn>
                <a:cxn ang="0">
                  <a:pos x="658" y="528"/>
                </a:cxn>
                <a:cxn ang="0">
                  <a:pos x="672" y="537"/>
                </a:cxn>
                <a:cxn ang="0">
                  <a:pos x="684" y="548"/>
                </a:cxn>
                <a:cxn ang="0">
                  <a:pos x="691" y="557"/>
                </a:cxn>
                <a:cxn ang="0">
                  <a:pos x="697" y="573"/>
                </a:cxn>
                <a:cxn ang="0">
                  <a:pos x="697" y="593"/>
                </a:cxn>
                <a:cxn ang="0">
                  <a:pos x="692" y="611"/>
                </a:cxn>
                <a:cxn ang="0">
                  <a:pos x="682" y="629"/>
                </a:cxn>
                <a:cxn ang="0">
                  <a:pos x="462" y="697"/>
                </a:cxn>
              </a:cxnLst>
              <a:rect l="0" t="0" r="r" b="b"/>
              <a:pathLst>
                <a:path w="698" h="697">
                  <a:moveTo>
                    <a:pt x="146" y="426"/>
                  </a:moveTo>
                  <a:lnTo>
                    <a:pt x="144" y="418"/>
                  </a:lnTo>
                  <a:lnTo>
                    <a:pt x="143" y="411"/>
                  </a:lnTo>
                  <a:lnTo>
                    <a:pt x="143" y="404"/>
                  </a:lnTo>
                  <a:lnTo>
                    <a:pt x="144" y="397"/>
                  </a:lnTo>
                  <a:lnTo>
                    <a:pt x="146" y="390"/>
                  </a:lnTo>
                  <a:lnTo>
                    <a:pt x="148" y="383"/>
                  </a:lnTo>
                  <a:lnTo>
                    <a:pt x="150" y="377"/>
                  </a:lnTo>
                  <a:lnTo>
                    <a:pt x="155" y="371"/>
                  </a:lnTo>
                  <a:lnTo>
                    <a:pt x="158" y="365"/>
                  </a:lnTo>
                  <a:lnTo>
                    <a:pt x="164" y="360"/>
                  </a:lnTo>
                  <a:lnTo>
                    <a:pt x="170" y="355"/>
                  </a:lnTo>
                  <a:lnTo>
                    <a:pt x="177" y="351"/>
                  </a:lnTo>
                  <a:lnTo>
                    <a:pt x="185" y="348"/>
                  </a:lnTo>
                  <a:lnTo>
                    <a:pt x="195" y="344"/>
                  </a:lnTo>
                  <a:lnTo>
                    <a:pt x="204" y="342"/>
                  </a:lnTo>
                  <a:lnTo>
                    <a:pt x="215" y="340"/>
                  </a:lnTo>
                  <a:lnTo>
                    <a:pt x="216" y="332"/>
                  </a:lnTo>
                  <a:lnTo>
                    <a:pt x="219" y="309"/>
                  </a:lnTo>
                  <a:lnTo>
                    <a:pt x="223" y="278"/>
                  </a:lnTo>
                  <a:lnTo>
                    <a:pt x="224" y="239"/>
                  </a:lnTo>
                  <a:lnTo>
                    <a:pt x="220" y="226"/>
                  </a:lnTo>
                  <a:lnTo>
                    <a:pt x="215" y="216"/>
                  </a:lnTo>
                  <a:lnTo>
                    <a:pt x="209" y="205"/>
                  </a:lnTo>
                  <a:lnTo>
                    <a:pt x="202" y="195"/>
                  </a:lnTo>
                  <a:lnTo>
                    <a:pt x="194" y="186"/>
                  </a:lnTo>
                  <a:lnTo>
                    <a:pt x="184" y="176"/>
                  </a:lnTo>
                  <a:lnTo>
                    <a:pt x="175" y="167"/>
                  </a:lnTo>
                  <a:lnTo>
                    <a:pt x="164" y="159"/>
                  </a:lnTo>
                  <a:lnTo>
                    <a:pt x="142" y="143"/>
                  </a:lnTo>
                  <a:lnTo>
                    <a:pt x="119" y="129"/>
                  </a:lnTo>
                  <a:lnTo>
                    <a:pt x="95" y="115"/>
                  </a:lnTo>
                  <a:lnTo>
                    <a:pt x="73" y="103"/>
                  </a:lnTo>
                  <a:lnTo>
                    <a:pt x="52" y="91"/>
                  </a:lnTo>
                  <a:lnTo>
                    <a:pt x="33" y="79"/>
                  </a:lnTo>
                  <a:lnTo>
                    <a:pt x="25" y="73"/>
                  </a:lnTo>
                  <a:lnTo>
                    <a:pt x="17" y="68"/>
                  </a:lnTo>
                  <a:lnTo>
                    <a:pt x="11" y="62"/>
                  </a:lnTo>
                  <a:lnTo>
                    <a:pt x="7" y="56"/>
                  </a:lnTo>
                  <a:lnTo>
                    <a:pt x="3" y="49"/>
                  </a:lnTo>
                  <a:lnTo>
                    <a:pt x="1" y="43"/>
                  </a:lnTo>
                  <a:lnTo>
                    <a:pt x="0" y="36"/>
                  </a:lnTo>
                  <a:lnTo>
                    <a:pt x="1" y="29"/>
                  </a:lnTo>
                  <a:lnTo>
                    <a:pt x="3" y="22"/>
                  </a:lnTo>
                  <a:lnTo>
                    <a:pt x="8" y="15"/>
                  </a:lnTo>
                  <a:lnTo>
                    <a:pt x="14" y="8"/>
                  </a:lnTo>
                  <a:lnTo>
                    <a:pt x="22" y="0"/>
                  </a:lnTo>
                  <a:lnTo>
                    <a:pt x="57" y="12"/>
                  </a:lnTo>
                  <a:lnTo>
                    <a:pt x="91" y="21"/>
                  </a:lnTo>
                  <a:lnTo>
                    <a:pt x="123" y="29"/>
                  </a:lnTo>
                  <a:lnTo>
                    <a:pt x="153" y="35"/>
                  </a:lnTo>
                  <a:lnTo>
                    <a:pt x="182" y="40"/>
                  </a:lnTo>
                  <a:lnTo>
                    <a:pt x="209" y="42"/>
                  </a:lnTo>
                  <a:lnTo>
                    <a:pt x="233" y="43"/>
                  </a:lnTo>
                  <a:lnTo>
                    <a:pt x="257" y="43"/>
                  </a:lnTo>
                  <a:lnTo>
                    <a:pt x="279" y="42"/>
                  </a:lnTo>
                  <a:lnTo>
                    <a:pt x="299" y="40"/>
                  </a:lnTo>
                  <a:lnTo>
                    <a:pt x="317" y="37"/>
                  </a:lnTo>
                  <a:lnTo>
                    <a:pt x="334" y="34"/>
                  </a:lnTo>
                  <a:lnTo>
                    <a:pt x="348" y="30"/>
                  </a:lnTo>
                  <a:lnTo>
                    <a:pt x="362" y="26"/>
                  </a:lnTo>
                  <a:lnTo>
                    <a:pt x="372" y="21"/>
                  </a:lnTo>
                  <a:lnTo>
                    <a:pt x="382" y="17"/>
                  </a:lnTo>
                  <a:lnTo>
                    <a:pt x="586" y="233"/>
                  </a:lnTo>
                  <a:lnTo>
                    <a:pt x="586" y="371"/>
                  </a:lnTo>
                  <a:lnTo>
                    <a:pt x="565" y="368"/>
                  </a:lnTo>
                  <a:lnTo>
                    <a:pt x="544" y="364"/>
                  </a:lnTo>
                  <a:lnTo>
                    <a:pt x="524" y="362"/>
                  </a:lnTo>
                  <a:lnTo>
                    <a:pt x="504" y="361"/>
                  </a:lnTo>
                  <a:lnTo>
                    <a:pt x="487" y="361"/>
                  </a:lnTo>
                  <a:lnTo>
                    <a:pt x="468" y="361"/>
                  </a:lnTo>
                  <a:lnTo>
                    <a:pt x="452" y="361"/>
                  </a:lnTo>
                  <a:lnTo>
                    <a:pt x="436" y="363"/>
                  </a:lnTo>
                  <a:lnTo>
                    <a:pt x="421" y="364"/>
                  </a:lnTo>
                  <a:lnTo>
                    <a:pt x="408" y="368"/>
                  </a:lnTo>
                  <a:lnTo>
                    <a:pt x="397" y="370"/>
                  </a:lnTo>
                  <a:lnTo>
                    <a:pt x="386" y="375"/>
                  </a:lnTo>
                  <a:lnTo>
                    <a:pt x="377" y="378"/>
                  </a:lnTo>
                  <a:lnTo>
                    <a:pt x="369" y="383"/>
                  </a:lnTo>
                  <a:lnTo>
                    <a:pt x="363" y="389"/>
                  </a:lnTo>
                  <a:lnTo>
                    <a:pt x="359" y="393"/>
                  </a:lnTo>
                  <a:lnTo>
                    <a:pt x="357" y="400"/>
                  </a:lnTo>
                  <a:lnTo>
                    <a:pt x="357" y="406"/>
                  </a:lnTo>
                  <a:lnTo>
                    <a:pt x="358" y="412"/>
                  </a:lnTo>
                  <a:lnTo>
                    <a:pt x="362" y="419"/>
                  </a:lnTo>
                  <a:lnTo>
                    <a:pt x="368" y="426"/>
                  </a:lnTo>
                  <a:lnTo>
                    <a:pt x="376" y="434"/>
                  </a:lnTo>
                  <a:lnTo>
                    <a:pt x="386" y="441"/>
                  </a:lnTo>
                  <a:lnTo>
                    <a:pt x="400" y="448"/>
                  </a:lnTo>
                  <a:lnTo>
                    <a:pt x="415" y="457"/>
                  </a:lnTo>
                  <a:lnTo>
                    <a:pt x="433" y="464"/>
                  </a:lnTo>
                  <a:lnTo>
                    <a:pt x="454" y="472"/>
                  </a:lnTo>
                  <a:lnTo>
                    <a:pt x="477" y="480"/>
                  </a:lnTo>
                  <a:lnTo>
                    <a:pt x="504" y="487"/>
                  </a:lnTo>
                  <a:lnTo>
                    <a:pt x="533" y="495"/>
                  </a:lnTo>
                  <a:lnTo>
                    <a:pt x="565" y="502"/>
                  </a:lnTo>
                  <a:lnTo>
                    <a:pt x="601" y="509"/>
                  </a:lnTo>
                  <a:lnTo>
                    <a:pt x="615" y="513"/>
                  </a:lnTo>
                  <a:lnTo>
                    <a:pt x="627" y="516"/>
                  </a:lnTo>
                  <a:lnTo>
                    <a:pt x="639" y="520"/>
                  </a:lnTo>
                  <a:lnTo>
                    <a:pt x="649" y="524"/>
                  </a:lnTo>
                  <a:lnTo>
                    <a:pt x="658" y="528"/>
                  </a:lnTo>
                  <a:lnTo>
                    <a:pt x="665" y="532"/>
                  </a:lnTo>
                  <a:lnTo>
                    <a:pt x="672" y="537"/>
                  </a:lnTo>
                  <a:lnTo>
                    <a:pt x="678" y="542"/>
                  </a:lnTo>
                  <a:lnTo>
                    <a:pt x="684" y="548"/>
                  </a:lnTo>
                  <a:lnTo>
                    <a:pt x="688" y="552"/>
                  </a:lnTo>
                  <a:lnTo>
                    <a:pt x="691" y="557"/>
                  </a:lnTo>
                  <a:lnTo>
                    <a:pt x="693" y="563"/>
                  </a:lnTo>
                  <a:lnTo>
                    <a:pt x="697" y="573"/>
                  </a:lnTo>
                  <a:lnTo>
                    <a:pt x="698" y="584"/>
                  </a:lnTo>
                  <a:lnTo>
                    <a:pt x="697" y="593"/>
                  </a:lnTo>
                  <a:lnTo>
                    <a:pt x="695" y="603"/>
                  </a:lnTo>
                  <a:lnTo>
                    <a:pt x="692" y="611"/>
                  </a:lnTo>
                  <a:lnTo>
                    <a:pt x="689" y="619"/>
                  </a:lnTo>
                  <a:lnTo>
                    <a:pt x="682" y="629"/>
                  </a:lnTo>
                  <a:lnTo>
                    <a:pt x="678" y="633"/>
                  </a:lnTo>
                  <a:lnTo>
                    <a:pt x="462" y="697"/>
                  </a:lnTo>
                  <a:lnTo>
                    <a:pt x="146" y="42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5" name="Freeform 235"/>
            <p:cNvSpPr>
              <a:spLocks/>
            </p:cNvSpPr>
            <p:nvPr/>
          </p:nvSpPr>
          <p:spPr bwMode="auto">
            <a:xfrm>
              <a:off x="4061" y="1019"/>
              <a:ext cx="198" cy="72"/>
            </a:xfrm>
            <a:custGeom>
              <a:avLst/>
              <a:gdLst/>
              <a:ahLst/>
              <a:cxnLst>
                <a:cxn ang="0">
                  <a:pos x="596" y="268"/>
                </a:cxn>
                <a:cxn ang="0">
                  <a:pos x="644" y="281"/>
                </a:cxn>
                <a:cxn ang="0">
                  <a:pos x="691" y="291"/>
                </a:cxn>
                <a:cxn ang="0">
                  <a:pos x="743" y="299"/>
                </a:cxn>
                <a:cxn ang="0">
                  <a:pos x="761" y="303"/>
                </a:cxn>
                <a:cxn ang="0">
                  <a:pos x="777" y="310"/>
                </a:cxn>
                <a:cxn ang="0">
                  <a:pos x="806" y="329"/>
                </a:cxn>
                <a:cxn ang="0">
                  <a:pos x="836" y="354"/>
                </a:cxn>
                <a:cxn ang="0">
                  <a:pos x="881" y="340"/>
                </a:cxn>
                <a:cxn ang="0">
                  <a:pos x="936" y="325"/>
                </a:cxn>
                <a:cxn ang="0">
                  <a:pos x="959" y="316"/>
                </a:cxn>
                <a:cxn ang="0">
                  <a:pos x="976" y="304"/>
                </a:cxn>
                <a:cxn ang="0">
                  <a:pos x="980" y="298"/>
                </a:cxn>
                <a:cxn ang="0">
                  <a:pos x="983" y="291"/>
                </a:cxn>
                <a:cxn ang="0">
                  <a:pos x="982" y="284"/>
                </a:cxn>
                <a:cxn ang="0">
                  <a:pos x="977" y="276"/>
                </a:cxn>
                <a:cxn ang="0">
                  <a:pos x="965" y="255"/>
                </a:cxn>
                <a:cxn ang="0">
                  <a:pos x="961" y="234"/>
                </a:cxn>
                <a:cxn ang="0">
                  <a:pos x="965" y="194"/>
                </a:cxn>
                <a:cxn ang="0">
                  <a:pos x="968" y="177"/>
                </a:cxn>
                <a:cxn ang="0">
                  <a:pos x="966" y="164"/>
                </a:cxn>
                <a:cxn ang="0">
                  <a:pos x="961" y="156"/>
                </a:cxn>
                <a:cxn ang="0">
                  <a:pos x="945" y="152"/>
                </a:cxn>
                <a:cxn ang="0">
                  <a:pos x="922" y="155"/>
                </a:cxn>
                <a:cxn ang="0">
                  <a:pos x="900" y="159"/>
                </a:cxn>
                <a:cxn ang="0">
                  <a:pos x="854" y="176"/>
                </a:cxn>
                <a:cxn ang="0">
                  <a:pos x="805" y="192"/>
                </a:cxn>
                <a:cxn ang="0">
                  <a:pos x="776" y="197"/>
                </a:cxn>
                <a:cxn ang="0">
                  <a:pos x="743" y="199"/>
                </a:cxn>
                <a:cxn ang="0">
                  <a:pos x="713" y="194"/>
                </a:cxn>
                <a:cxn ang="0">
                  <a:pos x="691" y="185"/>
                </a:cxn>
                <a:cxn ang="0">
                  <a:pos x="655" y="155"/>
                </a:cxn>
                <a:cxn ang="0">
                  <a:pos x="636" y="139"/>
                </a:cxn>
                <a:cxn ang="0">
                  <a:pos x="613" y="126"/>
                </a:cxn>
                <a:cxn ang="0">
                  <a:pos x="582" y="119"/>
                </a:cxn>
                <a:cxn ang="0">
                  <a:pos x="541" y="121"/>
                </a:cxn>
                <a:cxn ang="0">
                  <a:pos x="554" y="100"/>
                </a:cxn>
                <a:cxn ang="0">
                  <a:pos x="560" y="80"/>
                </a:cxn>
                <a:cxn ang="0">
                  <a:pos x="561" y="62"/>
                </a:cxn>
                <a:cxn ang="0">
                  <a:pos x="554" y="47"/>
                </a:cxn>
                <a:cxn ang="0">
                  <a:pos x="540" y="33"/>
                </a:cxn>
                <a:cxn ang="0">
                  <a:pos x="518" y="21"/>
                </a:cxn>
                <a:cxn ang="0">
                  <a:pos x="489" y="10"/>
                </a:cxn>
                <a:cxn ang="0">
                  <a:pos x="449" y="0"/>
                </a:cxn>
                <a:cxn ang="0">
                  <a:pos x="0" y="199"/>
                </a:cxn>
                <a:cxn ang="0">
                  <a:pos x="55" y="323"/>
                </a:cxn>
              </a:cxnLst>
              <a:rect l="0" t="0" r="r" b="b"/>
              <a:pathLst>
                <a:path w="983" h="354">
                  <a:moveTo>
                    <a:pt x="55" y="323"/>
                  </a:moveTo>
                  <a:lnTo>
                    <a:pt x="596" y="268"/>
                  </a:lnTo>
                  <a:lnTo>
                    <a:pt x="609" y="271"/>
                  </a:lnTo>
                  <a:lnTo>
                    <a:pt x="644" y="281"/>
                  </a:lnTo>
                  <a:lnTo>
                    <a:pt x="666" y="285"/>
                  </a:lnTo>
                  <a:lnTo>
                    <a:pt x="691" y="291"/>
                  </a:lnTo>
                  <a:lnTo>
                    <a:pt x="718" y="296"/>
                  </a:lnTo>
                  <a:lnTo>
                    <a:pt x="743" y="299"/>
                  </a:lnTo>
                  <a:lnTo>
                    <a:pt x="752" y="301"/>
                  </a:lnTo>
                  <a:lnTo>
                    <a:pt x="761" y="303"/>
                  </a:lnTo>
                  <a:lnTo>
                    <a:pt x="769" y="306"/>
                  </a:lnTo>
                  <a:lnTo>
                    <a:pt x="777" y="310"/>
                  </a:lnTo>
                  <a:lnTo>
                    <a:pt x="792" y="319"/>
                  </a:lnTo>
                  <a:lnTo>
                    <a:pt x="806" y="329"/>
                  </a:lnTo>
                  <a:lnTo>
                    <a:pt x="827" y="346"/>
                  </a:lnTo>
                  <a:lnTo>
                    <a:pt x="836" y="354"/>
                  </a:lnTo>
                  <a:lnTo>
                    <a:pt x="857" y="347"/>
                  </a:lnTo>
                  <a:lnTo>
                    <a:pt x="881" y="340"/>
                  </a:lnTo>
                  <a:lnTo>
                    <a:pt x="909" y="333"/>
                  </a:lnTo>
                  <a:lnTo>
                    <a:pt x="936" y="325"/>
                  </a:lnTo>
                  <a:lnTo>
                    <a:pt x="948" y="320"/>
                  </a:lnTo>
                  <a:lnTo>
                    <a:pt x="959" y="316"/>
                  </a:lnTo>
                  <a:lnTo>
                    <a:pt x="969" y="310"/>
                  </a:lnTo>
                  <a:lnTo>
                    <a:pt x="976" y="304"/>
                  </a:lnTo>
                  <a:lnTo>
                    <a:pt x="978" y="302"/>
                  </a:lnTo>
                  <a:lnTo>
                    <a:pt x="980" y="298"/>
                  </a:lnTo>
                  <a:lnTo>
                    <a:pt x="982" y="295"/>
                  </a:lnTo>
                  <a:lnTo>
                    <a:pt x="983" y="291"/>
                  </a:lnTo>
                  <a:lnTo>
                    <a:pt x="982" y="288"/>
                  </a:lnTo>
                  <a:lnTo>
                    <a:pt x="982" y="284"/>
                  </a:lnTo>
                  <a:lnTo>
                    <a:pt x="979" y="281"/>
                  </a:lnTo>
                  <a:lnTo>
                    <a:pt x="977" y="276"/>
                  </a:lnTo>
                  <a:lnTo>
                    <a:pt x="970" y="265"/>
                  </a:lnTo>
                  <a:lnTo>
                    <a:pt x="965" y="255"/>
                  </a:lnTo>
                  <a:lnTo>
                    <a:pt x="962" y="244"/>
                  </a:lnTo>
                  <a:lnTo>
                    <a:pt x="961" y="234"/>
                  </a:lnTo>
                  <a:lnTo>
                    <a:pt x="962" y="213"/>
                  </a:lnTo>
                  <a:lnTo>
                    <a:pt x="965" y="194"/>
                  </a:lnTo>
                  <a:lnTo>
                    <a:pt x="966" y="185"/>
                  </a:lnTo>
                  <a:lnTo>
                    <a:pt x="968" y="177"/>
                  </a:lnTo>
                  <a:lnTo>
                    <a:pt x="968" y="170"/>
                  </a:lnTo>
                  <a:lnTo>
                    <a:pt x="966" y="164"/>
                  </a:lnTo>
                  <a:lnTo>
                    <a:pt x="964" y="159"/>
                  </a:lnTo>
                  <a:lnTo>
                    <a:pt x="961" y="156"/>
                  </a:lnTo>
                  <a:lnTo>
                    <a:pt x="954" y="153"/>
                  </a:lnTo>
                  <a:lnTo>
                    <a:pt x="945" y="152"/>
                  </a:lnTo>
                  <a:lnTo>
                    <a:pt x="933" y="153"/>
                  </a:lnTo>
                  <a:lnTo>
                    <a:pt x="922" y="155"/>
                  </a:lnTo>
                  <a:lnTo>
                    <a:pt x="910" y="157"/>
                  </a:lnTo>
                  <a:lnTo>
                    <a:pt x="900" y="159"/>
                  </a:lnTo>
                  <a:lnTo>
                    <a:pt x="878" y="167"/>
                  </a:lnTo>
                  <a:lnTo>
                    <a:pt x="854" y="176"/>
                  </a:lnTo>
                  <a:lnTo>
                    <a:pt x="831" y="184"/>
                  </a:lnTo>
                  <a:lnTo>
                    <a:pt x="805" y="192"/>
                  </a:lnTo>
                  <a:lnTo>
                    <a:pt x="790" y="194"/>
                  </a:lnTo>
                  <a:lnTo>
                    <a:pt x="776" y="197"/>
                  </a:lnTo>
                  <a:lnTo>
                    <a:pt x="760" y="198"/>
                  </a:lnTo>
                  <a:lnTo>
                    <a:pt x="743" y="199"/>
                  </a:lnTo>
                  <a:lnTo>
                    <a:pt x="727" y="198"/>
                  </a:lnTo>
                  <a:lnTo>
                    <a:pt x="713" y="194"/>
                  </a:lnTo>
                  <a:lnTo>
                    <a:pt x="701" y="190"/>
                  </a:lnTo>
                  <a:lnTo>
                    <a:pt x="691" y="185"/>
                  </a:lnTo>
                  <a:lnTo>
                    <a:pt x="672" y="170"/>
                  </a:lnTo>
                  <a:lnTo>
                    <a:pt x="655" y="155"/>
                  </a:lnTo>
                  <a:lnTo>
                    <a:pt x="645" y="146"/>
                  </a:lnTo>
                  <a:lnTo>
                    <a:pt x="636" y="139"/>
                  </a:lnTo>
                  <a:lnTo>
                    <a:pt x="624" y="132"/>
                  </a:lnTo>
                  <a:lnTo>
                    <a:pt x="613" y="126"/>
                  </a:lnTo>
                  <a:lnTo>
                    <a:pt x="599" y="123"/>
                  </a:lnTo>
                  <a:lnTo>
                    <a:pt x="582" y="119"/>
                  </a:lnTo>
                  <a:lnTo>
                    <a:pt x="563" y="119"/>
                  </a:lnTo>
                  <a:lnTo>
                    <a:pt x="541" y="121"/>
                  </a:lnTo>
                  <a:lnTo>
                    <a:pt x="548" y="110"/>
                  </a:lnTo>
                  <a:lnTo>
                    <a:pt x="554" y="100"/>
                  </a:lnTo>
                  <a:lnTo>
                    <a:pt x="558" y="89"/>
                  </a:lnTo>
                  <a:lnTo>
                    <a:pt x="560" y="80"/>
                  </a:lnTo>
                  <a:lnTo>
                    <a:pt x="561" y="72"/>
                  </a:lnTo>
                  <a:lnTo>
                    <a:pt x="561" y="62"/>
                  </a:lnTo>
                  <a:lnTo>
                    <a:pt x="558" y="55"/>
                  </a:lnTo>
                  <a:lnTo>
                    <a:pt x="554" y="47"/>
                  </a:lnTo>
                  <a:lnTo>
                    <a:pt x="548" y="40"/>
                  </a:lnTo>
                  <a:lnTo>
                    <a:pt x="540" y="33"/>
                  </a:lnTo>
                  <a:lnTo>
                    <a:pt x="530" y="27"/>
                  </a:lnTo>
                  <a:lnTo>
                    <a:pt x="518" y="21"/>
                  </a:lnTo>
                  <a:lnTo>
                    <a:pt x="504" y="16"/>
                  </a:lnTo>
                  <a:lnTo>
                    <a:pt x="489" y="10"/>
                  </a:lnTo>
                  <a:lnTo>
                    <a:pt x="470" y="5"/>
                  </a:lnTo>
                  <a:lnTo>
                    <a:pt x="449" y="0"/>
                  </a:lnTo>
                  <a:lnTo>
                    <a:pt x="109" y="158"/>
                  </a:lnTo>
                  <a:lnTo>
                    <a:pt x="0" y="199"/>
                  </a:lnTo>
                  <a:lnTo>
                    <a:pt x="0" y="299"/>
                  </a:lnTo>
                  <a:lnTo>
                    <a:pt x="55" y="32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6" name="Freeform 236"/>
            <p:cNvSpPr>
              <a:spLocks/>
            </p:cNvSpPr>
            <p:nvPr/>
          </p:nvSpPr>
          <p:spPr bwMode="auto">
            <a:xfrm>
              <a:off x="3874" y="1215"/>
              <a:ext cx="250" cy="82"/>
            </a:xfrm>
            <a:custGeom>
              <a:avLst/>
              <a:gdLst/>
              <a:ahLst/>
              <a:cxnLst>
                <a:cxn ang="0">
                  <a:pos x="971" y="223"/>
                </a:cxn>
                <a:cxn ang="0">
                  <a:pos x="1053" y="283"/>
                </a:cxn>
                <a:cxn ang="0">
                  <a:pos x="1137" y="341"/>
                </a:cxn>
                <a:cxn ang="0">
                  <a:pos x="1213" y="389"/>
                </a:cxn>
                <a:cxn ang="0">
                  <a:pos x="1065" y="401"/>
                </a:cxn>
                <a:cxn ang="0">
                  <a:pos x="1060" y="393"/>
                </a:cxn>
                <a:cxn ang="0">
                  <a:pos x="1051" y="389"/>
                </a:cxn>
                <a:cxn ang="0">
                  <a:pos x="1028" y="384"/>
                </a:cxn>
                <a:cxn ang="0">
                  <a:pos x="964" y="383"/>
                </a:cxn>
                <a:cxn ang="0">
                  <a:pos x="926" y="377"/>
                </a:cxn>
                <a:cxn ang="0">
                  <a:pos x="908" y="372"/>
                </a:cxn>
                <a:cxn ang="0">
                  <a:pos x="890" y="362"/>
                </a:cxn>
                <a:cxn ang="0">
                  <a:pos x="873" y="349"/>
                </a:cxn>
                <a:cxn ang="0">
                  <a:pos x="856" y="333"/>
                </a:cxn>
                <a:cxn ang="0">
                  <a:pos x="840" y="312"/>
                </a:cxn>
                <a:cxn ang="0">
                  <a:pos x="827" y="285"/>
                </a:cxn>
                <a:cxn ang="0">
                  <a:pos x="806" y="272"/>
                </a:cxn>
                <a:cxn ang="0">
                  <a:pos x="793" y="259"/>
                </a:cxn>
                <a:cxn ang="0">
                  <a:pos x="777" y="235"/>
                </a:cxn>
                <a:cxn ang="0">
                  <a:pos x="771" y="223"/>
                </a:cxn>
                <a:cxn ang="0">
                  <a:pos x="763" y="215"/>
                </a:cxn>
                <a:cxn ang="0">
                  <a:pos x="751" y="209"/>
                </a:cxn>
                <a:cxn ang="0">
                  <a:pos x="735" y="207"/>
                </a:cxn>
                <a:cxn ang="0">
                  <a:pos x="713" y="209"/>
                </a:cxn>
                <a:cxn ang="0">
                  <a:pos x="692" y="205"/>
                </a:cxn>
                <a:cxn ang="0">
                  <a:pos x="639" y="184"/>
                </a:cxn>
                <a:cxn ang="0">
                  <a:pos x="601" y="172"/>
                </a:cxn>
                <a:cxn ang="0">
                  <a:pos x="549" y="165"/>
                </a:cxn>
                <a:cxn ang="0">
                  <a:pos x="481" y="164"/>
                </a:cxn>
                <a:cxn ang="0">
                  <a:pos x="395" y="170"/>
                </a:cxn>
                <a:cxn ang="0">
                  <a:pos x="354" y="167"/>
                </a:cxn>
                <a:cxn ang="0">
                  <a:pos x="330" y="168"/>
                </a:cxn>
                <a:cxn ang="0">
                  <a:pos x="297" y="168"/>
                </a:cxn>
                <a:cxn ang="0">
                  <a:pos x="230" y="161"/>
                </a:cxn>
                <a:cxn ang="0">
                  <a:pos x="209" y="160"/>
                </a:cxn>
                <a:cxn ang="0">
                  <a:pos x="191" y="164"/>
                </a:cxn>
                <a:cxn ang="0">
                  <a:pos x="174" y="170"/>
                </a:cxn>
                <a:cxn ang="0">
                  <a:pos x="160" y="178"/>
                </a:cxn>
                <a:cxn ang="0">
                  <a:pos x="117" y="215"/>
                </a:cxn>
                <a:cxn ang="0">
                  <a:pos x="108" y="221"/>
                </a:cxn>
                <a:cxn ang="0">
                  <a:pos x="97" y="224"/>
                </a:cxn>
                <a:cxn ang="0">
                  <a:pos x="85" y="223"/>
                </a:cxn>
                <a:cxn ang="0">
                  <a:pos x="74" y="219"/>
                </a:cxn>
                <a:cxn ang="0">
                  <a:pos x="59" y="209"/>
                </a:cxn>
                <a:cxn ang="0">
                  <a:pos x="42" y="193"/>
                </a:cxn>
                <a:cxn ang="0">
                  <a:pos x="0" y="138"/>
                </a:cxn>
                <a:cxn ang="0">
                  <a:pos x="1057" y="98"/>
                </a:cxn>
                <a:cxn ang="0">
                  <a:pos x="995" y="124"/>
                </a:cxn>
                <a:cxn ang="0">
                  <a:pos x="971" y="138"/>
                </a:cxn>
                <a:cxn ang="0">
                  <a:pos x="952" y="151"/>
                </a:cxn>
                <a:cxn ang="0">
                  <a:pos x="938" y="164"/>
                </a:cxn>
                <a:cxn ang="0">
                  <a:pos x="930" y="175"/>
                </a:cxn>
                <a:cxn ang="0">
                  <a:pos x="928" y="185"/>
                </a:cxn>
                <a:cxn ang="0">
                  <a:pos x="933" y="193"/>
                </a:cxn>
              </a:cxnLst>
              <a:rect l="0" t="0" r="r" b="b"/>
              <a:pathLst>
                <a:path w="1244" h="409">
                  <a:moveTo>
                    <a:pt x="933" y="193"/>
                  </a:moveTo>
                  <a:lnTo>
                    <a:pt x="971" y="223"/>
                  </a:lnTo>
                  <a:lnTo>
                    <a:pt x="1011" y="254"/>
                  </a:lnTo>
                  <a:lnTo>
                    <a:pt x="1053" y="283"/>
                  </a:lnTo>
                  <a:lnTo>
                    <a:pt x="1095" y="313"/>
                  </a:lnTo>
                  <a:lnTo>
                    <a:pt x="1137" y="341"/>
                  </a:lnTo>
                  <a:lnTo>
                    <a:pt x="1176" y="367"/>
                  </a:lnTo>
                  <a:lnTo>
                    <a:pt x="1213" y="389"/>
                  </a:lnTo>
                  <a:lnTo>
                    <a:pt x="1244" y="409"/>
                  </a:lnTo>
                  <a:lnTo>
                    <a:pt x="1065" y="401"/>
                  </a:lnTo>
                  <a:lnTo>
                    <a:pt x="1063" y="396"/>
                  </a:lnTo>
                  <a:lnTo>
                    <a:pt x="1060" y="393"/>
                  </a:lnTo>
                  <a:lnTo>
                    <a:pt x="1056" y="390"/>
                  </a:lnTo>
                  <a:lnTo>
                    <a:pt x="1051" y="389"/>
                  </a:lnTo>
                  <a:lnTo>
                    <a:pt x="1041" y="386"/>
                  </a:lnTo>
                  <a:lnTo>
                    <a:pt x="1028" y="384"/>
                  </a:lnTo>
                  <a:lnTo>
                    <a:pt x="998" y="384"/>
                  </a:lnTo>
                  <a:lnTo>
                    <a:pt x="964" y="383"/>
                  </a:lnTo>
                  <a:lnTo>
                    <a:pt x="945" y="382"/>
                  </a:lnTo>
                  <a:lnTo>
                    <a:pt x="926" y="377"/>
                  </a:lnTo>
                  <a:lnTo>
                    <a:pt x="917" y="375"/>
                  </a:lnTo>
                  <a:lnTo>
                    <a:pt x="908" y="372"/>
                  </a:lnTo>
                  <a:lnTo>
                    <a:pt x="898" y="367"/>
                  </a:lnTo>
                  <a:lnTo>
                    <a:pt x="890" y="362"/>
                  </a:lnTo>
                  <a:lnTo>
                    <a:pt x="881" y="356"/>
                  </a:lnTo>
                  <a:lnTo>
                    <a:pt x="873" y="349"/>
                  </a:lnTo>
                  <a:lnTo>
                    <a:pt x="863" y="341"/>
                  </a:lnTo>
                  <a:lnTo>
                    <a:pt x="856" y="333"/>
                  </a:lnTo>
                  <a:lnTo>
                    <a:pt x="848" y="323"/>
                  </a:lnTo>
                  <a:lnTo>
                    <a:pt x="840" y="312"/>
                  </a:lnTo>
                  <a:lnTo>
                    <a:pt x="833" y="299"/>
                  </a:lnTo>
                  <a:lnTo>
                    <a:pt x="827" y="285"/>
                  </a:lnTo>
                  <a:lnTo>
                    <a:pt x="815" y="279"/>
                  </a:lnTo>
                  <a:lnTo>
                    <a:pt x="806" y="272"/>
                  </a:lnTo>
                  <a:lnTo>
                    <a:pt x="799" y="266"/>
                  </a:lnTo>
                  <a:lnTo>
                    <a:pt x="793" y="259"/>
                  </a:lnTo>
                  <a:lnTo>
                    <a:pt x="784" y="247"/>
                  </a:lnTo>
                  <a:lnTo>
                    <a:pt x="777" y="235"/>
                  </a:lnTo>
                  <a:lnTo>
                    <a:pt x="775" y="229"/>
                  </a:lnTo>
                  <a:lnTo>
                    <a:pt x="771" y="223"/>
                  </a:lnTo>
                  <a:lnTo>
                    <a:pt x="768" y="219"/>
                  </a:lnTo>
                  <a:lnTo>
                    <a:pt x="763" y="215"/>
                  </a:lnTo>
                  <a:lnTo>
                    <a:pt x="758" y="212"/>
                  </a:lnTo>
                  <a:lnTo>
                    <a:pt x="751" y="209"/>
                  </a:lnTo>
                  <a:lnTo>
                    <a:pt x="744" y="208"/>
                  </a:lnTo>
                  <a:lnTo>
                    <a:pt x="735" y="207"/>
                  </a:lnTo>
                  <a:lnTo>
                    <a:pt x="723" y="209"/>
                  </a:lnTo>
                  <a:lnTo>
                    <a:pt x="713" y="209"/>
                  </a:lnTo>
                  <a:lnTo>
                    <a:pt x="702" y="208"/>
                  </a:lnTo>
                  <a:lnTo>
                    <a:pt x="692" y="205"/>
                  </a:lnTo>
                  <a:lnTo>
                    <a:pt x="668" y="195"/>
                  </a:lnTo>
                  <a:lnTo>
                    <a:pt x="639" y="184"/>
                  </a:lnTo>
                  <a:lnTo>
                    <a:pt x="622" y="178"/>
                  </a:lnTo>
                  <a:lnTo>
                    <a:pt x="601" y="172"/>
                  </a:lnTo>
                  <a:lnTo>
                    <a:pt x="577" y="168"/>
                  </a:lnTo>
                  <a:lnTo>
                    <a:pt x="549" y="165"/>
                  </a:lnTo>
                  <a:lnTo>
                    <a:pt x="518" y="164"/>
                  </a:lnTo>
                  <a:lnTo>
                    <a:pt x="481" y="164"/>
                  </a:lnTo>
                  <a:lnTo>
                    <a:pt x="440" y="165"/>
                  </a:lnTo>
                  <a:lnTo>
                    <a:pt x="395" y="170"/>
                  </a:lnTo>
                  <a:lnTo>
                    <a:pt x="370" y="168"/>
                  </a:lnTo>
                  <a:lnTo>
                    <a:pt x="354" y="167"/>
                  </a:lnTo>
                  <a:lnTo>
                    <a:pt x="341" y="168"/>
                  </a:lnTo>
                  <a:lnTo>
                    <a:pt x="330" y="168"/>
                  </a:lnTo>
                  <a:lnTo>
                    <a:pt x="317" y="170"/>
                  </a:lnTo>
                  <a:lnTo>
                    <a:pt x="297" y="168"/>
                  </a:lnTo>
                  <a:lnTo>
                    <a:pt x="270" y="166"/>
                  </a:lnTo>
                  <a:lnTo>
                    <a:pt x="230" y="161"/>
                  </a:lnTo>
                  <a:lnTo>
                    <a:pt x="220" y="160"/>
                  </a:lnTo>
                  <a:lnTo>
                    <a:pt x="209" y="160"/>
                  </a:lnTo>
                  <a:lnTo>
                    <a:pt x="199" y="161"/>
                  </a:lnTo>
                  <a:lnTo>
                    <a:pt x="191" y="164"/>
                  </a:lnTo>
                  <a:lnTo>
                    <a:pt x="182" y="166"/>
                  </a:lnTo>
                  <a:lnTo>
                    <a:pt x="174" y="170"/>
                  </a:lnTo>
                  <a:lnTo>
                    <a:pt x="167" y="174"/>
                  </a:lnTo>
                  <a:lnTo>
                    <a:pt x="160" y="178"/>
                  </a:lnTo>
                  <a:lnTo>
                    <a:pt x="137" y="198"/>
                  </a:lnTo>
                  <a:lnTo>
                    <a:pt x="117" y="215"/>
                  </a:lnTo>
                  <a:lnTo>
                    <a:pt x="112" y="217"/>
                  </a:lnTo>
                  <a:lnTo>
                    <a:pt x="108" y="221"/>
                  </a:lnTo>
                  <a:lnTo>
                    <a:pt x="103" y="223"/>
                  </a:lnTo>
                  <a:lnTo>
                    <a:pt x="97" y="224"/>
                  </a:lnTo>
                  <a:lnTo>
                    <a:pt x="91" y="224"/>
                  </a:lnTo>
                  <a:lnTo>
                    <a:pt x="85" y="223"/>
                  </a:lnTo>
                  <a:lnTo>
                    <a:pt x="80" y="222"/>
                  </a:lnTo>
                  <a:lnTo>
                    <a:pt x="74" y="219"/>
                  </a:lnTo>
                  <a:lnTo>
                    <a:pt x="67" y="214"/>
                  </a:lnTo>
                  <a:lnTo>
                    <a:pt x="59" y="209"/>
                  </a:lnTo>
                  <a:lnTo>
                    <a:pt x="50" y="201"/>
                  </a:lnTo>
                  <a:lnTo>
                    <a:pt x="42" y="193"/>
                  </a:lnTo>
                  <a:lnTo>
                    <a:pt x="22" y="170"/>
                  </a:lnTo>
                  <a:lnTo>
                    <a:pt x="0" y="138"/>
                  </a:lnTo>
                  <a:lnTo>
                    <a:pt x="942" y="0"/>
                  </a:lnTo>
                  <a:lnTo>
                    <a:pt x="1057" y="98"/>
                  </a:lnTo>
                  <a:lnTo>
                    <a:pt x="1025" y="110"/>
                  </a:lnTo>
                  <a:lnTo>
                    <a:pt x="995" y="124"/>
                  </a:lnTo>
                  <a:lnTo>
                    <a:pt x="983" y="131"/>
                  </a:lnTo>
                  <a:lnTo>
                    <a:pt x="971" y="138"/>
                  </a:lnTo>
                  <a:lnTo>
                    <a:pt x="961" y="144"/>
                  </a:lnTo>
                  <a:lnTo>
                    <a:pt x="952" y="151"/>
                  </a:lnTo>
                  <a:lnTo>
                    <a:pt x="944" y="158"/>
                  </a:lnTo>
                  <a:lnTo>
                    <a:pt x="938" y="164"/>
                  </a:lnTo>
                  <a:lnTo>
                    <a:pt x="933" y="170"/>
                  </a:lnTo>
                  <a:lnTo>
                    <a:pt x="930" y="175"/>
                  </a:lnTo>
                  <a:lnTo>
                    <a:pt x="928" y="180"/>
                  </a:lnTo>
                  <a:lnTo>
                    <a:pt x="928" y="185"/>
                  </a:lnTo>
                  <a:lnTo>
                    <a:pt x="930" y="189"/>
                  </a:lnTo>
                  <a:lnTo>
                    <a:pt x="933" y="193"/>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7" name="Freeform 237"/>
            <p:cNvSpPr>
              <a:spLocks/>
            </p:cNvSpPr>
            <p:nvPr/>
          </p:nvSpPr>
          <p:spPr bwMode="auto">
            <a:xfrm>
              <a:off x="4072" y="1075"/>
              <a:ext cx="116" cy="58"/>
            </a:xfrm>
            <a:custGeom>
              <a:avLst/>
              <a:gdLst/>
              <a:ahLst/>
              <a:cxnLst>
                <a:cxn ang="0">
                  <a:pos x="573" y="116"/>
                </a:cxn>
                <a:cxn ang="0">
                  <a:pos x="547" y="124"/>
                </a:cxn>
                <a:cxn ang="0">
                  <a:pos x="521" y="132"/>
                </a:cxn>
                <a:cxn ang="0">
                  <a:pos x="496" y="140"/>
                </a:cxn>
                <a:cxn ang="0">
                  <a:pos x="470" y="150"/>
                </a:cxn>
                <a:cxn ang="0">
                  <a:pos x="442" y="159"/>
                </a:cxn>
                <a:cxn ang="0">
                  <a:pos x="413" y="168"/>
                </a:cxn>
                <a:cxn ang="0">
                  <a:pos x="381" y="178"/>
                </a:cxn>
                <a:cxn ang="0">
                  <a:pos x="348" y="188"/>
                </a:cxn>
                <a:cxn ang="0">
                  <a:pos x="351" y="194"/>
                </a:cxn>
                <a:cxn ang="0">
                  <a:pos x="352" y="201"/>
                </a:cxn>
                <a:cxn ang="0">
                  <a:pos x="352" y="208"/>
                </a:cxn>
                <a:cxn ang="0">
                  <a:pos x="351" y="214"/>
                </a:cxn>
                <a:cxn ang="0">
                  <a:pos x="348" y="220"/>
                </a:cxn>
                <a:cxn ang="0">
                  <a:pos x="346" y="225"/>
                </a:cxn>
                <a:cxn ang="0">
                  <a:pos x="341" y="230"/>
                </a:cxn>
                <a:cxn ang="0">
                  <a:pos x="337" y="236"/>
                </a:cxn>
                <a:cxn ang="0">
                  <a:pos x="326" y="245"/>
                </a:cxn>
                <a:cxn ang="0">
                  <a:pos x="312" y="255"/>
                </a:cxn>
                <a:cxn ang="0">
                  <a:pos x="297" y="262"/>
                </a:cxn>
                <a:cxn ang="0">
                  <a:pos x="281" y="269"/>
                </a:cxn>
                <a:cxn ang="0">
                  <a:pos x="248" y="280"/>
                </a:cxn>
                <a:cxn ang="0">
                  <a:pos x="219" y="289"/>
                </a:cxn>
                <a:cxn ang="0">
                  <a:pos x="198" y="292"/>
                </a:cxn>
                <a:cxn ang="0">
                  <a:pos x="190" y="294"/>
                </a:cxn>
                <a:cxn ang="0">
                  <a:pos x="0" y="47"/>
                </a:cxn>
                <a:cxn ang="0">
                  <a:pos x="478" y="0"/>
                </a:cxn>
                <a:cxn ang="0">
                  <a:pos x="573" y="116"/>
                </a:cxn>
              </a:cxnLst>
              <a:rect l="0" t="0" r="r" b="b"/>
              <a:pathLst>
                <a:path w="573" h="294">
                  <a:moveTo>
                    <a:pt x="573" y="116"/>
                  </a:moveTo>
                  <a:lnTo>
                    <a:pt x="547" y="124"/>
                  </a:lnTo>
                  <a:lnTo>
                    <a:pt x="521" y="132"/>
                  </a:lnTo>
                  <a:lnTo>
                    <a:pt x="496" y="140"/>
                  </a:lnTo>
                  <a:lnTo>
                    <a:pt x="470" y="150"/>
                  </a:lnTo>
                  <a:lnTo>
                    <a:pt x="442" y="159"/>
                  </a:lnTo>
                  <a:lnTo>
                    <a:pt x="413" y="168"/>
                  </a:lnTo>
                  <a:lnTo>
                    <a:pt x="381" y="178"/>
                  </a:lnTo>
                  <a:lnTo>
                    <a:pt x="348" y="188"/>
                  </a:lnTo>
                  <a:lnTo>
                    <a:pt x="351" y="194"/>
                  </a:lnTo>
                  <a:lnTo>
                    <a:pt x="352" y="201"/>
                  </a:lnTo>
                  <a:lnTo>
                    <a:pt x="352" y="208"/>
                  </a:lnTo>
                  <a:lnTo>
                    <a:pt x="351" y="214"/>
                  </a:lnTo>
                  <a:lnTo>
                    <a:pt x="348" y="220"/>
                  </a:lnTo>
                  <a:lnTo>
                    <a:pt x="346" y="225"/>
                  </a:lnTo>
                  <a:lnTo>
                    <a:pt x="341" y="230"/>
                  </a:lnTo>
                  <a:lnTo>
                    <a:pt x="337" y="236"/>
                  </a:lnTo>
                  <a:lnTo>
                    <a:pt x="326" y="245"/>
                  </a:lnTo>
                  <a:lnTo>
                    <a:pt x="312" y="255"/>
                  </a:lnTo>
                  <a:lnTo>
                    <a:pt x="297" y="262"/>
                  </a:lnTo>
                  <a:lnTo>
                    <a:pt x="281" y="269"/>
                  </a:lnTo>
                  <a:lnTo>
                    <a:pt x="248" y="280"/>
                  </a:lnTo>
                  <a:lnTo>
                    <a:pt x="219" y="289"/>
                  </a:lnTo>
                  <a:lnTo>
                    <a:pt x="198" y="292"/>
                  </a:lnTo>
                  <a:lnTo>
                    <a:pt x="190" y="294"/>
                  </a:lnTo>
                  <a:lnTo>
                    <a:pt x="0" y="47"/>
                  </a:lnTo>
                  <a:lnTo>
                    <a:pt x="478" y="0"/>
                  </a:lnTo>
                  <a:lnTo>
                    <a:pt x="573" y="11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round/>
              <a:headEnd/>
              <a:tailEnd/>
            </a:ln>
          </p:spPr>
          <p:txBody>
            <a:bodyPr/>
            <a:lstStyle/>
            <a:p>
              <a:pPr>
                <a:defRPr/>
              </a:pPr>
              <a:endParaRPr lang="en-US" dirty="0"/>
            </a:p>
          </p:txBody>
        </p:sp>
        <p:sp>
          <p:nvSpPr>
            <p:cNvPr id="1597678" name="Freeform 238"/>
            <p:cNvSpPr>
              <a:spLocks/>
            </p:cNvSpPr>
            <p:nvPr/>
          </p:nvSpPr>
          <p:spPr bwMode="auto">
            <a:xfrm>
              <a:off x="863" y="895"/>
              <a:ext cx="528" cy="449"/>
            </a:xfrm>
            <a:custGeom>
              <a:avLst/>
              <a:gdLst/>
              <a:ahLst/>
              <a:cxnLst>
                <a:cxn ang="0">
                  <a:pos x="11422" y="9123"/>
                </a:cxn>
                <a:cxn ang="0">
                  <a:pos x="12420" y="10312"/>
                </a:cxn>
                <a:cxn ang="0">
                  <a:pos x="13919" y="12125"/>
                </a:cxn>
                <a:cxn ang="0">
                  <a:pos x="14063" y="12576"/>
                </a:cxn>
                <a:cxn ang="0">
                  <a:pos x="14753" y="11666"/>
                </a:cxn>
                <a:cxn ang="0">
                  <a:pos x="14304" y="11059"/>
                </a:cxn>
                <a:cxn ang="0">
                  <a:pos x="13402" y="9400"/>
                </a:cxn>
                <a:cxn ang="0">
                  <a:pos x="12502" y="9542"/>
                </a:cxn>
                <a:cxn ang="0">
                  <a:pos x="11216" y="8623"/>
                </a:cxn>
                <a:cxn ang="0">
                  <a:pos x="13357" y="1475"/>
                </a:cxn>
                <a:cxn ang="0">
                  <a:pos x="12334" y="1465"/>
                </a:cxn>
                <a:cxn ang="0">
                  <a:pos x="11550" y="1228"/>
                </a:cxn>
                <a:cxn ang="0">
                  <a:pos x="10981" y="889"/>
                </a:cxn>
                <a:cxn ang="0">
                  <a:pos x="10422" y="724"/>
                </a:cxn>
                <a:cxn ang="0">
                  <a:pos x="10284" y="1071"/>
                </a:cxn>
                <a:cxn ang="0">
                  <a:pos x="9910" y="864"/>
                </a:cxn>
                <a:cxn ang="0">
                  <a:pos x="8866" y="241"/>
                </a:cxn>
                <a:cxn ang="0">
                  <a:pos x="8035" y="0"/>
                </a:cxn>
                <a:cxn ang="0">
                  <a:pos x="6645" y="209"/>
                </a:cxn>
                <a:cxn ang="0">
                  <a:pos x="5923" y="219"/>
                </a:cxn>
                <a:cxn ang="0">
                  <a:pos x="5340" y="539"/>
                </a:cxn>
                <a:cxn ang="0">
                  <a:pos x="4126" y="1406"/>
                </a:cxn>
                <a:cxn ang="0">
                  <a:pos x="2982" y="1535"/>
                </a:cxn>
                <a:cxn ang="0">
                  <a:pos x="2442" y="1992"/>
                </a:cxn>
                <a:cxn ang="0">
                  <a:pos x="3050" y="2711"/>
                </a:cxn>
                <a:cxn ang="0">
                  <a:pos x="3621" y="3830"/>
                </a:cxn>
                <a:cxn ang="0">
                  <a:pos x="2914" y="3924"/>
                </a:cxn>
                <a:cxn ang="0">
                  <a:pos x="2241" y="3651"/>
                </a:cxn>
                <a:cxn ang="0">
                  <a:pos x="1077" y="4032"/>
                </a:cxn>
                <a:cxn ang="0">
                  <a:pos x="734" y="4594"/>
                </a:cxn>
                <a:cxn ang="0">
                  <a:pos x="1733" y="5127"/>
                </a:cxn>
                <a:cxn ang="0">
                  <a:pos x="3072" y="5034"/>
                </a:cxn>
                <a:cxn ang="0">
                  <a:pos x="3509" y="5160"/>
                </a:cxn>
                <a:cxn ang="0">
                  <a:pos x="3288" y="5433"/>
                </a:cxn>
                <a:cxn ang="0">
                  <a:pos x="3199" y="5827"/>
                </a:cxn>
                <a:cxn ang="0">
                  <a:pos x="1827" y="6220"/>
                </a:cxn>
                <a:cxn ang="0">
                  <a:pos x="1301" y="6562"/>
                </a:cxn>
                <a:cxn ang="0">
                  <a:pos x="59" y="7075"/>
                </a:cxn>
                <a:cxn ang="0">
                  <a:pos x="677" y="7539"/>
                </a:cxn>
                <a:cxn ang="0">
                  <a:pos x="586" y="8169"/>
                </a:cxn>
                <a:cxn ang="0">
                  <a:pos x="1408" y="8610"/>
                </a:cxn>
                <a:cxn ang="0">
                  <a:pos x="1497" y="8955"/>
                </a:cxn>
                <a:cxn ang="0">
                  <a:pos x="2082" y="8826"/>
                </a:cxn>
                <a:cxn ang="0">
                  <a:pos x="2168" y="9096"/>
                </a:cxn>
                <a:cxn ang="0">
                  <a:pos x="2840" y="9157"/>
                </a:cxn>
                <a:cxn ang="0">
                  <a:pos x="3545" y="8965"/>
                </a:cxn>
                <a:cxn ang="0">
                  <a:pos x="2838" y="9708"/>
                </a:cxn>
                <a:cxn ang="0">
                  <a:pos x="1041" y="10495"/>
                </a:cxn>
                <a:cxn ang="0">
                  <a:pos x="60" y="10871"/>
                </a:cxn>
                <a:cxn ang="0">
                  <a:pos x="1528" y="10697"/>
                </a:cxn>
                <a:cxn ang="0">
                  <a:pos x="3678" y="9868"/>
                </a:cxn>
                <a:cxn ang="0">
                  <a:pos x="4984" y="9335"/>
                </a:cxn>
                <a:cxn ang="0">
                  <a:pos x="4898" y="8934"/>
                </a:cxn>
                <a:cxn ang="0">
                  <a:pos x="5879" y="8291"/>
                </a:cxn>
                <a:cxn ang="0">
                  <a:pos x="6856" y="7741"/>
                </a:cxn>
                <a:cxn ang="0">
                  <a:pos x="7935" y="7822"/>
                </a:cxn>
                <a:cxn ang="0">
                  <a:pos x="7506" y="7997"/>
                </a:cxn>
                <a:cxn ang="0">
                  <a:pos x="6414" y="8380"/>
                </a:cxn>
                <a:cxn ang="0">
                  <a:pos x="6010" y="8745"/>
                </a:cxn>
                <a:cxn ang="0">
                  <a:pos x="6419" y="8996"/>
                </a:cxn>
                <a:cxn ang="0">
                  <a:pos x="7690" y="8490"/>
                </a:cxn>
                <a:cxn ang="0">
                  <a:pos x="8466" y="8320"/>
                </a:cxn>
                <a:cxn ang="0">
                  <a:pos x="10386" y="9146"/>
                </a:cxn>
              </a:cxnLst>
              <a:rect l="0" t="0" r="r" b="b"/>
              <a:pathLst>
                <a:path w="14755" h="12586">
                  <a:moveTo>
                    <a:pt x="10804" y="9205"/>
                  </a:moveTo>
                  <a:lnTo>
                    <a:pt x="10829" y="9193"/>
                  </a:lnTo>
                  <a:lnTo>
                    <a:pt x="10894" y="9163"/>
                  </a:lnTo>
                  <a:lnTo>
                    <a:pt x="10939" y="9144"/>
                  </a:lnTo>
                  <a:lnTo>
                    <a:pt x="10988" y="9123"/>
                  </a:lnTo>
                  <a:lnTo>
                    <a:pt x="11014" y="9113"/>
                  </a:lnTo>
                  <a:lnTo>
                    <a:pt x="11041" y="9104"/>
                  </a:lnTo>
                  <a:lnTo>
                    <a:pt x="11069" y="9095"/>
                  </a:lnTo>
                  <a:lnTo>
                    <a:pt x="11097" y="9087"/>
                  </a:lnTo>
                  <a:lnTo>
                    <a:pt x="11125" y="9079"/>
                  </a:lnTo>
                  <a:lnTo>
                    <a:pt x="11153" y="9072"/>
                  </a:lnTo>
                  <a:lnTo>
                    <a:pt x="11181" y="9067"/>
                  </a:lnTo>
                  <a:lnTo>
                    <a:pt x="11210" y="9063"/>
                  </a:lnTo>
                  <a:lnTo>
                    <a:pt x="11237" y="9060"/>
                  </a:lnTo>
                  <a:lnTo>
                    <a:pt x="11263" y="9058"/>
                  </a:lnTo>
                  <a:lnTo>
                    <a:pt x="11288" y="9059"/>
                  </a:lnTo>
                  <a:lnTo>
                    <a:pt x="11312" y="9061"/>
                  </a:lnTo>
                  <a:lnTo>
                    <a:pt x="11336" y="9065"/>
                  </a:lnTo>
                  <a:lnTo>
                    <a:pt x="11357" y="9072"/>
                  </a:lnTo>
                  <a:lnTo>
                    <a:pt x="11376" y="9081"/>
                  </a:lnTo>
                  <a:lnTo>
                    <a:pt x="11394" y="9092"/>
                  </a:lnTo>
                  <a:lnTo>
                    <a:pt x="11409" y="9106"/>
                  </a:lnTo>
                  <a:lnTo>
                    <a:pt x="11422" y="9123"/>
                  </a:lnTo>
                  <a:lnTo>
                    <a:pt x="11433" y="9144"/>
                  </a:lnTo>
                  <a:lnTo>
                    <a:pt x="11442" y="9167"/>
                  </a:lnTo>
                  <a:lnTo>
                    <a:pt x="11451" y="9193"/>
                  </a:lnTo>
                  <a:lnTo>
                    <a:pt x="11465" y="9223"/>
                  </a:lnTo>
                  <a:lnTo>
                    <a:pt x="11484" y="9257"/>
                  </a:lnTo>
                  <a:lnTo>
                    <a:pt x="11506" y="9292"/>
                  </a:lnTo>
                  <a:lnTo>
                    <a:pt x="11532" y="9330"/>
                  </a:lnTo>
                  <a:lnTo>
                    <a:pt x="11561" y="9371"/>
                  </a:lnTo>
                  <a:lnTo>
                    <a:pt x="11594" y="9414"/>
                  </a:lnTo>
                  <a:lnTo>
                    <a:pt x="11629" y="9458"/>
                  </a:lnTo>
                  <a:lnTo>
                    <a:pt x="11666" y="9505"/>
                  </a:lnTo>
                  <a:lnTo>
                    <a:pt x="11706" y="9552"/>
                  </a:lnTo>
                  <a:lnTo>
                    <a:pt x="11746" y="9600"/>
                  </a:lnTo>
                  <a:lnTo>
                    <a:pt x="11788" y="9649"/>
                  </a:lnTo>
                  <a:lnTo>
                    <a:pt x="11876" y="9747"/>
                  </a:lnTo>
                  <a:lnTo>
                    <a:pt x="11966" y="9843"/>
                  </a:lnTo>
                  <a:lnTo>
                    <a:pt x="12053" y="9938"/>
                  </a:lnTo>
                  <a:lnTo>
                    <a:pt x="12138" y="10027"/>
                  </a:lnTo>
                  <a:lnTo>
                    <a:pt x="12217" y="10108"/>
                  </a:lnTo>
                  <a:lnTo>
                    <a:pt x="12287" y="10179"/>
                  </a:lnTo>
                  <a:lnTo>
                    <a:pt x="12346" y="10239"/>
                  </a:lnTo>
                  <a:lnTo>
                    <a:pt x="12391" y="10284"/>
                  </a:lnTo>
                  <a:lnTo>
                    <a:pt x="12420" y="10312"/>
                  </a:lnTo>
                  <a:lnTo>
                    <a:pt x="12430" y="10322"/>
                  </a:lnTo>
                  <a:lnTo>
                    <a:pt x="13175" y="9774"/>
                  </a:lnTo>
                  <a:lnTo>
                    <a:pt x="14066" y="11645"/>
                  </a:lnTo>
                  <a:lnTo>
                    <a:pt x="14076" y="11683"/>
                  </a:lnTo>
                  <a:lnTo>
                    <a:pt x="14083" y="11716"/>
                  </a:lnTo>
                  <a:lnTo>
                    <a:pt x="14085" y="11732"/>
                  </a:lnTo>
                  <a:lnTo>
                    <a:pt x="14088" y="11747"/>
                  </a:lnTo>
                  <a:lnTo>
                    <a:pt x="14089" y="11761"/>
                  </a:lnTo>
                  <a:lnTo>
                    <a:pt x="14089" y="11776"/>
                  </a:lnTo>
                  <a:lnTo>
                    <a:pt x="14089" y="11790"/>
                  </a:lnTo>
                  <a:lnTo>
                    <a:pt x="14088" y="11803"/>
                  </a:lnTo>
                  <a:lnTo>
                    <a:pt x="14087" y="11816"/>
                  </a:lnTo>
                  <a:lnTo>
                    <a:pt x="14084" y="11829"/>
                  </a:lnTo>
                  <a:lnTo>
                    <a:pt x="14081" y="11841"/>
                  </a:lnTo>
                  <a:lnTo>
                    <a:pt x="14078" y="11853"/>
                  </a:lnTo>
                  <a:lnTo>
                    <a:pt x="14074" y="11866"/>
                  </a:lnTo>
                  <a:lnTo>
                    <a:pt x="14070" y="11878"/>
                  </a:lnTo>
                  <a:lnTo>
                    <a:pt x="14059" y="11904"/>
                  </a:lnTo>
                  <a:lnTo>
                    <a:pt x="14046" y="11929"/>
                  </a:lnTo>
                  <a:lnTo>
                    <a:pt x="14030" y="11956"/>
                  </a:lnTo>
                  <a:lnTo>
                    <a:pt x="14013" y="11984"/>
                  </a:lnTo>
                  <a:lnTo>
                    <a:pt x="13971" y="12049"/>
                  </a:lnTo>
                  <a:lnTo>
                    <a:pt x="13919" y="12125"/>
                  </a:lnTo>
                  <a:lnTo>
                    <a:pt x="13906" y="12148"/>
                  </a:lnTo>
                  <a:lnTo>
                    <a:pt x="13895" y="12170"/>
                  </a:lnTo>
                  <a:lnTo>
                    <a:pt x="13887" y="12192"/>
                  </a:lnTo>
                  <a:lnTo>
                    <a:pt x="13881" y="12213"/>
                  </a:lnTo>
                  <a:lnTo>
                    <a:pt x="13878" y="12234"/>
                  </a:lnTo>
                  <a:lnTo>
                    <a:pt x="13876" y="12256"/>
                  </a:lnTo>
                  <a:lnTo>
                    <a:pt x="13876" y="12277"/>
                  </a:lnTo>
                  <a:lnTo>
                    <a:pt x="13878" y="12297"/>
                  </a:lnTo>
                  <a:lnTo>
                    <a:pt x="13881" y="12317"/>
                  </a:lnTo>
                  <a:lnTo>
                    <a:pt x="13886" y="12337"/>
                  </a:lnTo>
                  <a:lnTo>
                    <a:pt x="13893" y="12356"/>
                  </a:lnTo>
                  <a:lnTo>
                    <a:pt x="13900" y="12375"/>
                  </a:lnTo>
                  <a:lnTo>
                    <a:pt x="13909" y="12394"/>
                  </a:lnTo>
                  <a:lnTo>
                    <a:pt x="13918" y="12411"/>
                  </a:lnTo>
                  <a:lnTo>
                    <a:pt x="13928" y="12428"/>
                  </a:lnTo>
                  <a:lnTo>
                    <a:pt x="13939" y="12444"/>
                  </a:lnTo>
                  <a:lnTo>
                    <a:pt x="13950" y="12460"/>
                  </a:lnTo>
                  <a:lnTo>
                    <a:pt x="13962" y="12475"/>
                  </a:lnTo>
                  <a:lnTo>
                    <a:pt x="13974" y="12490"/>
                  </a:lnTo>
                  <a:lnTo>
                    <a:pt x="13986" y="12503"/>
                  </a:lnTo>
                  <a:lnTo>
                    <a:pt x="14008" y="12527"/>
                  </a:lnTo>
                  <a:lnTo>
                    <a:pt x="14030" y="12548"/>
                  </a:lnTo>
                  <a:lnTo>
                    <a:pt x="14063" y="12576"/>
                  </a:lnTo>
                  <a:lnTo>
                    <a:pt x="14076" y="12586"/>
                  </a:lnTo>
                  <a:lnTo>
                    <a:pt x="14084" y="12577"/>
                  </a:lnTo>
                  <a:lnTo>
                    <a:pt x="14108" y="12552"/>
                  </a:lnTo>
                  <a:lnTo>
                    <a:pt x="14143" y="12513"/>
                  </a:lnTo>
                  <a:lnTo>
                    <a:pt x="14188" y="12461"/>
                  </a:lnTo>
                  <a:lnTo>
                    <a:pt x="14243" y="12399"/>
                  </a:lnTo>
                  <a:lnTo>
                    <a:pt x="14303" y="12329"/>
                  </a:lnTo>
                  <a:lnTo>
                    <a:pt x="14367" y="12253"/>
                  </a:lnTo>
                  <a:lnTo>
                    <a:pt x="14432" y="12173"/>
                  </a:lnTo>
                  <a:lnTo>
                    <a:pt x="14466" y="12132"/>
                  </a:lnTo>
                  <a:lnTo>
                    <a:pt x="14498" y="12090"/>
                  </a:lnTo>
                  <a:lnTo>
                    <a:pt x="14529" y="12049"/>
                  </a:lnTo>
                  <a:lnTo>
                    <a:pt x="14560" y="12007"/>
                  </a:lnTo>
                  <a:lnTo>
                    <a:pt x="14589" y="11967"/>
                  </a:lnTo>
                  <a:lnTo>
                    <a:pt x="14617" y="11927"/>
                  </a:lnTo>
                  <a:lnTo>
                    <a:pt x="14643" y="11888"/>
                  </a:lnTo>
                  <a:lnTo>
                    <a:pt x="14667" y="11850"/>
                  </a:lnTo>
                  <a:lnTo>
                    <a:pt x="14689" y="11815"/>
                  </a:lnTo>
                  <a:lnTo>
                    <a:pt x="14707" y="11781"/>
                  </a:lnTo>
                  <a:lnTo>
                    <a:pt x="14725" y="11748"/>
                  </a:lnTo>
                  <a:lnTo>
                    <a:pt x="14737" y="11718"/>
                  </a:lnTo>
                  <a:lnTo>
                    <a:pt x="14747" y="11691"/>
                  </a:lnTo>
                  <a:lnTo>
                    <a:pt x="14753" y="11666"/>
                  </a:lnTo>
                  <a:lnTo>
                    <a:pt x="14755" y="11644"/>
                  </a:lnTo>
                  <a:lnTo>
                    <a:pt x="14752" y="11626"/>
                  </a:lnTo>
                  <a:lnTo>
                    <a:pt x="14735" y="11614"/>
                  </a:lnTo>
                  <a:lnTo>
                    <a:pt x="14689" y="11581"/>
                  </a:lnTo>
                  <a:lnTo>
                    <a:pt x="14658" y="11556"/>
                  </a:lnTo>
                  <a:lnTo>
                    <a:pt x="14624" y="11525"/>
                  </a:lnTo>
                  <a:lnTo>
                    <a:pt x="14605" y="11508"/>
                  </a:lnTo>
                  <a:lnTo>
                    <a:pt x="14585" y="11489"/>
                  </a:lnTo>
                  <a:lnTo>
                    <a:pt x="14565" y="11470"/>
                  </a:lnTo>
                  <a:lnTo>
                    <a:pt x="14545" y="11449"/>
                  </a:lnTo>
                  <a:lnTo>
                    <a:pt x="14525" y="11426"/>
                  </a:lnTo>
                  <a:lnTo>
                    <a:pt x="14504" y="11402"/>
                  </a:lnTo>
                  <a:lnTo>
                    <a:pt x="14484" y="11377"/>
                  </a:lnTo>
                  <a:lnTo>
                    <a:pt x="14462" y="11351"/>
                  </a:lnTo>
                  <a:lnTo>
                    <a:pt x="14442" y="11324"/>
                  </a:lnTo>
                  <a:lnTo>
                    <a:pt x="14422" y="11295"/>
                  </a:lnTo>
                  <a:lnTo>
                    <a:pt x="14403" y="11264"/>
                  </a:lnTo>
                  <a:lnTo>
                    <a:pt x="14384" y="11233"/>
                  </a:lnTo>
                  <a:lnTo>
                    <a:pt x="14366" y="11201"/>
                  </a:lnTo>
                  <a:lnTo>
                    <a:pt x="14350" y="11167"/>
                  </a:lnTo>
                  <a:lnTo>
                    <a:pt x="14332" y="11132"/>
                  </a:lnTo>
                  <a:lnTo>
                    <a:pt x="14318" y="11096"/>
                  </a:lnTo>
                  <a:lnTo>
                    <a:pt x="14304" y="11059"/>
                  </a:lnTo>
                  <a:lnTo>
                    <a:pt x="14292" y="11020"/>
                  </a:lnTo>
                  <a:lnTo>
                    <a:pt x="14281" y="10981"/>
                  </a:lnTo>
                  <a:lnTo>
                    <a:pt x="14272" y="10940"/>
                  </a:lnTo>
                  <a:lnTo>
                    <a:pt x="14265" y="10923"/>
                  </a:lnTo>
                  <a:lnTo>
                    <a:pt x="14243" y="10875"/>
                  </a:lnTo>
                  <a:lnTo>
                    <a:pt x="14207" y="10800"/>
                  </a:lnTo>
                  <a:lnTo>
                    <a:pt x="14161" y="10704"/>
                  </a:lnTo>
                  <a:lnTo>
                    <a:pt x="14106" y="10588"/>
                  </a:lnTo>
                  <a:lnTo>
                    <a:pt x="14041" y="10458"/>
                  </a:lnTo>
                  <a:lnTo>
                    <a:pt x="13970" y="10317"/>
                  </a:lnTo>
                  <a:lnTo>
                    <a:pt x="13893" y="10171"/>
                  </a:lnTo>
                  <a:lnTo>
                    <a:pt x="13853" y="10097"/>
                  </a:lnTo>
                  <a:lnTo>
                    <a:pt x="13811" y="10023"/>
                  </a:lnTo>
                  <a:lnTo>
                    <a:pt x="13770" y="9949"/>
                  </a:lnTo>
                  <a:lnTo>
                    <a:pt x="13729" y="9877"/>
                  </a:lnTo>
                  <a:lnTo>
                    <a:pt x="13686" y="9806"/>
                  </a:lnTo>
                  <a:lnTo>
                    <a:pt x="13645" y="9738"/>
                  </a:lnTo>
                  <a:lnTo>
                    <a:pt x="13603" y="9672"/>
                  </a:lnTo>
                  <a:lnTo>
                    <a:pt x="13561" y="9608"/>
                  </a:lnTo>
                  <a:lnTo>
                    <a:pt x="13520" y="9550"/>
                  </a:lnTo>
                  <a:lnTo>
                    <a:pt x="13480" y="9496"/>
                  </a:lnTo>
                  <a:lnTo>
                    <a:pt x="13440" y="9445"/>
                  </a:lnTo>
                  <a:lnTo>
                    <a:pt x="13402" y="9400"/>
                  </a:lnTo>
                  <a:lnTo>
                    <a:pt x="13365" y="9361"/>
                  </a:lnTo>
                  <a:lnTo>
                    <a:pt x="13329" y="9328"/>
                  </a:lnTo>
                  <a:lnTo>
                    <a:pt x="13295" y="9303"/>
                  </a:lnTo>
                  <a:lnTo>
                    <a:pt x="13263" y="9284"/>
                  </a:lnTo>
                  <a:lnTo>
                    <a:pt x="13257" y="9287"/>
                  </a:lnTo>
                  <a:lnTo>
                    <a:pt x="13240" y="9296"/>
                  </a:lnTo>
                  <a:lnTo>
                    <a:pt x="13213" y="9308"/>
                  </a:lnTo>
                  <a:lnTo>
                    <a:pt x="13176" y="9325"/>
                  </a:lnTo>
                  <a:lnTo>
                    <a:pt x="13132" y="9345"/>
                  </a:lnTo>
                  <a:lnTo>
                    <a:pt x="13081" y="9367"/>
                  </a:lnTo>
                  <a:lnTo>
                    <a:pt x="13023" y="9392"/>
                  </a:lnTo>
                  <a:lnTo>
                    <a:pt x="12961" y="9416"/>
                  </a:lnTo>
                  <a:lnTo>
                    <a:pt x="12894" y="9441"/>
                  </a:lnTo>
                  <a:lnTo>
                    <a:pt x="12824" y="9465"/>
                  </a:lnTo>
                  <a:lnTo>
                    <a:pt x="12789" y="9476"/>
                  </a:lnTo>
                  <a:lnTo>
                    <a:pt x="12753" y="9487"/>
                  </a:lnTo>
                  <a:lnTo>
                    <a:pt x="12717" y="9498"/>
                  </a:lnTo>
                  <a:lnTo>
                    <a:pt x="12680" y="9508"/>
                  </a:lnTo>
                  <a:lnTo>
                    <a:pt x="12644" y="9516"/>
                  </a:lnTo>
                  <a:lnTo>
                    <a:pt x="12608" y="9524"/>
                  </a:lnTo>
                  <a:lnTo>
                    <a:pt x="12572" y="9531"/>
                  </a:lnTo>
                  <a:lnTo>
                    <a:pt x="12536" y="9537"/>
                  </a:lnTo>
                  <a:lnTo>
                    <a:pt x="12502" y="9542"/>
                  </a:lnTo>
                  <a:lnTo>
                    <a:pt x="12468" y="9546"/>
                  </a:lnTo>
                  <a:lnTo>
                    <a:pt x="12433" y="9548"/>
                  </a:lnTo>
                  <a:lnTo>
                    <a:pt x="12401" y="9549"/>
                  </a:lnTo>
                  <a:lnTo>
                    <a:pt x="12391" y="9540"/>
                  </a:lnTo>
                  <a:lnTo>
                    <a:pt x="12361" y="9514"/>
                  </a:lnTo>
                  <a:lnTo>
                    <a:pt x="12313" y="9472"/>
                  </a:lnTo>
                  <a:lnTo>
                    <a:pt x="12252" y="9419"/>
                  </a:lnTo>
                  <a:lnTo>
                    <a:pt x="12177" y="9355"/>
                  </a:lnTo>
                  <a:lnTo>
                    <a:pt x="12092" y="9284"/>
                  </a:lnTo>
                  <a:lnTo>
                    <a:pt x="11999" y="9205"/>
                  </a:lnTo>
                  <a:lnTo>
                    <a:pt x="11899" y="9123"/>
                  </a:lnTo>
                  <a:lnTo>
                    <a:pt x="11795" y="9040"/>
                  </a:lnTo>
                  <a:lnTo>
                    <a:pt x="11690" y="8957"/>
                  </a:lnTo>
                  <a:lnTo>
                    <a:pt x="11638" y="8916"/>
                  </a:lnTo>
                  <a:lnTo>
                    <a:pt x="11586" y="8876"/>
                  </a:lnTo>
                  <a:lnTo>
                    <a:pt x="11534" y="8837"/>
                  </a:lnTo>
                  <a:lnTo>
                    <a:pt x="11484" y="8801"/>
                  </a:lnTo>
                  <a:lnTo>
                    <a:pt x="11434" y="8764"/>
                  </a:lnTo>
                  <a:lnTo>
                    <a:pt x="11387" y="8731"/>
                  </a:lnTo>
                  <a:lnTo>
                    <a:pt x="11341" y="8700"/>
                  </a:lnTo>
                  <a:lnTo>
                    <a:pt x="11296" y="8672"/>
                  </a:lnTo>
                  <a:lnTo>
                    <a:pt x="11255" y="8645"/>
                  </a:lnTo>
                  <a:lnTo>
                    <a:pt x="11216" y="8623"/>
                  </a:lnTo>
                  <a:lnTo>
                    <a:pt x="11180" y="8604"/>
                  </a:lnTo>
                  <a:lnTo>
                    <a:pt x="11147" y="8588"/>
                  </a:lnTo>
                  <a:lnTo>
                    <a:pt x="10736" y="8509"/>
                  </a:lnTo>
                  <a:lnTo>
                    <a:pt x="13782" y="1660"/>
                  </a:lnTo>
                  <a:lnTo>
                    <a:pt x="13780" y="1656"/>
                  </a:lnTo>
                  <a:lnTo>
                    <a:pt x="13771" y="1646"/>
                  </a:lnTo>
                  <a:lnTo>
                    <a:pt x="13757" y="1632"/>
                  </a:lnTo>
                  <a:lnTo>
                    <a:pt x="13737" y="1613"/>
                  </a:lnTo>
                  <a:lnTo>
                    <a:pt x="13725" y="1603"/>
                  </a:lnTo>
                  <a:lnTo>
                    <a:pt x="13710" y="1591"/>
                  </a:lnTo>
                  <a:lnTo>
                    <a:pt x="13694" y="1580"/>
                  </a:lnTo>
                  <a:lnTo>
                    <a:pt x="13676" y="1568"/>
                  </a:lnTo>
                  <a:lnTo>
                    <a:pt x="13657" y="1557"/>
                  </a:lnTo>
                  <a:lnTo>
                    <a:pt x="13636" y="1545"/>
                  </a:lnTo>
                  <a:lnTo>
                    <a:pt x="13613" y="1534"/>
                  </a:lnTo>
                  <a:lnTo>
                    <a:pt x="13588" y="1524"/>
                  </a:lnTo>
                  <a:lnTo>
                    <a:pt x="13560" y="1514"/>
                  </a:lnTo>
                  <a:lnTo>
                    <a:pt x="13532" y="1505"/>
                  </a:lnTo>
                  <a:lnTo>
                    <a:pt x="13501" y="1497"/>
                  </a:lnTo>
                  <a:lnTo>
                    <a:pt x="13468" y="1489"/>
                  </a:lnTo>
                  <a:lnTo>
                    <a:pt x="13433" y="1483"/>
                  </a:lnTo>
                  <a:lnTo>
                    <a:pt x="13396" y="1478"/>
                  </a:lnTo>
                  <a:lnTo>
                    <a:pt x="13357" y="1475"/>
                  </a:lnTo>
                  <a:lnTo>
                    <a:pt x="13315" y="1473"/>
                  </a:lnTo>
                  <a:lnTo>
                    <a:pt x="13272" y="1474"/>
                  </a:lnTo>
                  <a:lnTo>
                    <a:pt x="13226" y="1476"/>
                  </a:lnTo>
                  <a:lnTo>
                    <a:pt x="13177" y="1482"/>
                  </a:lnTo>
                  <a:lnTo>
                    <a:pt x="13127" y="1489"/>
                  </a:lnTo>
                  <a:lnTo>
                    <a:pt x="13074" y="1498"/>
                  </a:lnTo>
                  <a:lnTo>
                    <a:pt x="13019" y="1510"/>
                  </a:lnTo>
                  <a:lnTo>
                    <a:pt x="12961" y="1525"/>
                  </a:lnTo>
                  <a:lnTo>
                    <a:pt x="12901" y="1542"/>
                  </a:lnTo>
                  <a:lnTo>
                    <a:pt x="12894" y="1542"/>
                  </a:lnTo>
                  <a:lnTo>
                    <a:pt x="12873" y="1542"/>
                  </a:lnTo>
                  <a:lnTo>
                    <a:pt x="12841" y="1541"/>
                  </a:lnTo>
                  <a:lnTo>
                    <a:pt x="12798" y="1538"/>
                  </a:lnTo>
                  <a:lnTo>
                    <a:pt x="12747" y="1535"/>
                  </a:lnTo>
                  <a:lnTo>
                    <a:pt x="12688" y="1530"/>
                  </a:lnTo>
                  <a:lnTo>
                    <a:pt x="12624" y="1523"/>
                  </a:lnTo>
                  <a:lnTo>
                    <a:pt x="12554" y="1513"/>
                  </a:lnTo>
                  <a:lnTo>
                    <a:pt x="12518" y="1507"/>
                  </a:lnTo>
                  <a:lnTo>
                    <a:pt x="12482" y="1501"/>
                  </a:lnTo>
                  <a:lnTo>
                    <a:pt x="12444" y="1493"/>
                  </a:lnTo>
                  <a:lnTo>
                    <a:pt x="12407" y="1485"/>
                  </a:lnTo>
                  <a:lnTo>
                    <a:pt x="12370" y="1475"/>
                  </a:lnTo>
                  <a:lnTo>
                    <a:pt x="12334" y="1465"/>
                  </a:lnTo>
                  <a:lnTo>
                    <a:pt x="12296" y="1455"/>
                  </a:lnTo>
                  <a:lnTo>
                    <a:pt x="12260" y="1443"/>
                  </a:lnTo>
                  <a:lnTo>
                    <a:pt x="12225" y="1430"/>
                  </a:lnTo>
                  <a:lnTo>
                    <a:pt x="12189" y="1416"/>
                  </a:lnTo>
                  <a:lnTo>
                    <a:pt x="12156" y="1401"/>
                  </a:lnTo>
                  <a:lnTo>
                    <a:pt x="12124" y="1385"/>
                  </a:lnTo>
                  <a:lnTo>
                    <a:pt x="12093" y="1368"/>
                  </a:lnTo>
                  <a:lnTo>
                    <a:pt x="12062" y="1348"/>
                  </a:lnTo>
                  <a:lnTo>
                    <a:pt x="12035" y="1328"/>
                  </a:lnTo>
                  <a:lnTo>
                    <a:pt x="12009" y="1307"/>
                  </a:lnTo>
                  <a:lnTo>
                    <a:pt x="11983" y="1306"/>
                  </a:lnTo>
                  <a:lnTo>
                    <a:pt x="11911" y="1301"/>
                  </a:lnTo>
                  <a:lnTo>
                    <a:pt x="11864" y="1297"/>
                  </a:lnTo>
                  <a:lnTo>
                    <a:pt x="11810" y="1291"/>
                  </a:lnTo>
                  <a:lnTo>
                    <a:pt x="11782" y="1287"/>
                  </a:lnTo>
                  <a:lnTo>
                    <a:pt x="11753" y="1282"/>
                  </a:lnTo>
                  <a:lnTo>
                    <a:pt x="11724" y="1277"/>
                  </a:lnTo>
                  <a:lnTo>
                    <a:pt x="11695" y="1270"/>
                  </a:lnTo>
                  <a:lnTo>
                    <a:pt x="11665" y="1264"/>
                  </a:lnTo>
                  <a:lnTo>
                    <a:pt x="11636" y="1256"/>
                  </a:lnTo>
                  <a:lnTo>
                    <a:pt x="11607" y="1248"/>
                  </a:lnTo>
                  <a:lnTo>
                    <a:pt x="11579" y="1238"/>
                  </a:lnTo>
                  <a:lnTo>
                    <a:pt x="11550" y="1228"/>
                  </a:lnTo>
                  <a:lnTo>
                    <a:pt x="11524" y="1216"/>
                  </a:lnTo>
                  <a:lnTo>
                    <a:pt x="11500" y="1204"/>
                  </a:lnTo>
                  <a:lnTo>
                    <a:pt x="11476" y="1191"/>
                  </a:lnTo>
                  <a:lnTo>
                    <a:pt x="11455" y="1177"/>
                  </a:lnTo>
                  <a:lnTo>
                    <a:pt x="11434" y="1162"/>
                  </a:lnTo>
                  <a:lnTo>
                    <a:pt x="11417" y="1145"/>
                  </a:lnTo>
                  <a:lnTo>
                    <a:pt x="11403" y="1127"/>
                  </a:lnTo>
                  <a:lnTo>
                    <a:pt x="11390" y="1107"/>
                  </a:lnTo>
                  <a:lnTo>
                    <a:pt x="11381" y="1087"/>
                  </a:lnTo>
                  <a:lnTo>
                    <a:pt x="11375" y="1066"/>
                  </a:lnTo>
                  <a:lnTo>
                    <a:pt x="11373" y="1043"/>
                  </a:lnTo>
                  <a:lnTo>
                    <a:pt x="11362" y="1036"/>
                  </a:lnTo>
                  <a:lnTo>
                    <a:pt x="11331" y="1019"/>
                  </a:lnTo>
                  <a:lnTo>
                    <a:pt x="11308" y="1008"/>
                  </a:lnTo>
                  <a:lnTo>
                    <a:pt x="11282" y="994"/>
                  </a:lnTo>
                  <a:lnTo>
                    <a:pt x="11253" y="981"/>
                  </a:lnTo>
                  <a:lnTo>
                    <a:pt x="11221" y="966"/>
                  </a:lnTo>
                  <a:lnTo>
                    <a:pt x="11185" y="952"/>
                  </a:lnTo>
                  <a:lnTo>
                    <a:pt x="11148" y="937"/>
                  </a:lnTo>
                  <a:lnTo>
                    <a:pt x="11108" y="923"/>
                  </a:lnTo>
                  <a:lnTo>
                    <a:pt x="11067" y="910"/>
                  </a:lnTo>
                  <a:lnTo>
                    <a:pt x="11024" y="899"/>
                  </a:lnTo>
                  <a:lnTo>
                    <a:pt x="10981" y="889"/>
                  </a:lnTo>
                  <a:lnTo>
                    <a:pt x="10959" y="885"/>
                  </a:lnTo>
                  <a:lnTo>
                    <a:pt x="10937" y="881"/>
                  </a:lnTo>
                  <a:lnTo>
                    <a:pt x="10914" y="878"/>
                  </a:lnTo>
                  <a:lnTo>
                    <a:pt x="10892" y="875"/>
                  </a:lnTo>
                  <a:lnTo>
                    <a:pt x="10875" y="865"/>
                  </a:lnTo>
                  <a:lnTo>
                    <a:pt x="10830" y="839"/>
                  </a:lnTo>
                  <a:lnTo>
                    <a:pt x="10798" y="823"/>
                  </a:lnTo>
                  <a:lnTo>
                    <a:pt x="10762" y="805"/>
                  </a:lnTo>
                  <a:lnTo>
                    <a:pt x="10724" y="786"/>
                  </a:lnTo>
                  <a:lnTo>
                    <a:pt x="10681" y="768"/>
                  </a:lnTo>
                  <a:lnTo>
                    <a:pt x="10660" y="759"/>
                  </a:lnTo>
                  <a:lnTo>
                    <a:pt x="10639" y="751"/>
                  </a:lnTo>
                  <a:lnTo>
                    <a:pt x="10618" y="744"/>
                  </a:lnTo>
                  <a:lnTo>
                    <a:pt x="10596" y="737"/>
                  </a:lnTo>
                  <a:lnTo>
                    <a:pt x="10575" y="731"/>
                  </a:lnTo>
                  <a:lnTo>
                    <a:pt x="10553" y="726"/>
                  </a:lnTo>
                  <a:lnTo>
                    <a:pt x="10532" y="722"/>
                  </a:lnTo>
                  <a:lnTo>
                    <a:pt x="10512" y="719"/>
                  </a:lnTo>
                  <a:lnTo>
                    <a:pt x="10493" y="717"/>
                  </a:lnTo>
                  <a:lnTo>
                    <a:pt x="10474" y="716"/>
                  </a:lnTo>
                  <a:lnTo>
                    <a:pt x="10456" y="717"/>
                  </a:lnTo>
                  <a:lnTo>
                    <a:pt x="10439" y="720"/>
                  </a:lnTo>
                  <a:lnTo>
                    <a:pt x="10422" y="724"/>
                  </a:lnTo>
                  <a:lnTo>
                    <a:pt x="10408" y="730"/>
                  </a:lnTo>
                  <a:lnTo>
                    <a:pt x="10395" y="738"/>
                  </a:lnTo>
                  <a:lnTo>
                    <a:pt x="10383" y="748"/>
                  </a:lnTo>
                  <a:lnTo>
                    <a:pt x="10373" y="759"/>
                  </a:lnTo>
                  <a:lnTo>
                    <a:pt x="10364" y="773"/>
                  </a:lnTo>
                  <a:lnTo>
                    <a:pt x="10356" y="786"/>
                  </a:lnTo>
                  <a:lnTo>
                    <a:pt x="10350" y="799"/>
                  </a:lnTo>
                  <a:lnTo>
                    <a:pt x="10344" y="813"/>
                  </a:lnTo>
                  <a:lnTo>
                    <a:pt x="10339" y="828"/>
                  </a:lnTo>
                  <a:lnTo>
                    <a:pt x="10335" y="843"/>
                  </a:lnTo>
                  <a:lnTo>
                    <a:pt x="10332" y="858"/>
                  </a:lnTo>
                  <a:lnTo>
                    <a:pt x="10327" y="890"/>
                  </a:lnTo>
                  <a:lnTo>
                    <a:pt x="10324" y="921"/>
                  </a:lnTo>
                  <a:lnTo>
                    <a:pt x="10321" y="952"/>
                  </a:lnTo>
                  <a:lnTo>
                    <a:pt x="10317" y="981"/>
                  </a:lnTo>
                  <a:lnTo>
                    <a:pt x="10315" y="995"/>
                  </a:lnTo>
                  <a:lnTo>
                    <a:pt x="10313" y="1009"/>
                  </a:lnTo>
                  <a:lnTo>
                    <a:pt x="10310" y="1022"/>
                  </a:lnTo>
                  <a:lnTo>
                    <a:pt x="10307" y="1033"/>
                  </a:lnTo>
                  <a:lnTo>
                    <a:pt x="10301" y="1044"/>
                  </a:lnTo>
                  <a:lnTo>
                    <a:pt x="10297" y="1054"/>
                  </a:lnTo>
                  <a:lnTo>
                    <a:pt x="10291" y="1063"/>
                  </a:lnTo>
                  <a:lnTo>
                    <a:pt x="10284" y="1071"/>
                  </a:lnTo>
                  <a:lnTo>
                    <a:pt x="10275" y="1077"/>
                  </a:lnTo>
                  <a:lnTo>
                    <a:pt x="10266" y="1083"/>
                  </a:lnTo>
                  <a:lnTo>
                    <a:pt x="10255" y="1086"/>
                  </a:lnTo>
                  <a:lnTo>
                    <a:pt x="10243" y="1089"/>
                  </a:lnTo>
                  <a:lnTo>
                    <a:pt x="10230" y="1090"/>
                  </a:lnTo>
                  <a:lnTo>
                    <a:pt x="10214" y="1089"/>
                  </a:lnTo>
                  <a:lnTo>
                    <a:pt x="10197" y="1086"/>
                  </a:lnTo>
                  <a:lnTo>
                    <a:pt x="10177" y="1081"/>
                  </a:lnTo>
                  <a:lnTo>
                    <a:pt x="10157" y="1075"/>
                  </a:lnTo>
                  <a:lnTo>
                    <a:pt x="10137" y="1067"/>
                  </a:lnTo>
                  <a:lnTo>
                    <a:pt x="10119" y="1059"/>
                  </a:lnTo>
                  <a:lnTo>
                    <a:pt x="10101" y="1050"/>
                  </a:lnTo>
                  <a:lnTo>
                    <a:pt x="10085" y="1040"/>
                  </a:lnTo>
                  <a:lnTo>
                    <a:pt x="10069" y="1029"/>
                  </a:lnTo>
                  <a:lnTo>
                    <a:pt x="10053" y="1018"/>
                  </a:lnTo>
                  <a:lnTo>
                    <a:pt x="10038" y="1006"/>
                  </a:lnTo>
                  <a:lnTo>
                    <a:pt x="10024" y="993"/>
                  </a:lnTo>
                  <a:lnTo>
                    <a:pt x="10011" y="981"/>
                  </a:lnTo>
                  <a:lnTo>
                    <a:pt x="9998" y="967"/>
                  </a:lnTo>
                  <a:lnTo>
                    <a:pt x="9985" y="954"/>
                  </a:lnTo>
                  <a:lnTo>
                    <a:pt x="9960" y="925"/>
                  </a:lnTo>
                  <a:lnTo>
                    <a:pt x="9935" y="896"/>
                  </a:lnTo>
                  <a:lnTo>
                    <a:pt x="9910" y="864"/>
                  </a:lnTo>
                  <a:lnTo>
                    <a:pt x="9884" y="833"/>
                  </a:lnTo>
                  <a:lnTo>
                    <a:pt x="9857" y="802"/>
                  </a:lnTo>
                  <a:lnTo>
                    <a:pt x="9828" y="771"/>
                  </a:lnTo>
                  <a:lnTo>
                    <a:pt x="9812" y="754"/>
                  </a:lnTo>
                  <a:lnTo>
                    <a:pt x="9795" y="739"/>
                  </a:lnTo>
                  <a:lnTo>
                    <a:pt x="9778" y="723"/>
                  </a:lnTo>
                  <a:lnTo>
                    <a:pt x="9760" y="708"/>
                  </a:lnTo>
                  <a:lnTo>
                    <a:pt x="9741" y="694"/>
                  </a:lnTo>
                  <a:lnTo>
                    <a:pt x="9721" y="679"/>
                  </a:lnTo>
                  <a:lnTo>
                    <a:pt x="9700" y="665"/>
                  </a:lnTo>
                  <a:lnTo>
                    <a:pt x="9678" y="651"/>
                  </a:lnTo>
                  <a:lnTo>
                    <a:pt x="9627" y="621"/>
                  </a:lnTo>
                  <a:lnTo>
                    <a:pt x="9568" y="588"/>
                  </a:lnTo>
                  <a:lnTo>
                    <a:pt x="9502" y="554"/>
                  </a:lnTo>
                  <a:lnTo>
                    <a:pt x="9431" y="516"/>
                  </a:lnTo>
                  <a:lnTo>
                    <a:pt x="9356" y="478"/>
                  </a:lnTo>
                  <a:lnTo>
                    <a:pt x="9279" y="440"/>
                  </a:lnTo>
                  <a:lnTo>
                    <a:pt x="9202" y="403"/>
                  </a:lnTo>
                  <a:lnTo>
                    <a:pt x="9125" y="365"/>
                  </a:lnTo>
                  <a:lnTo>
                    <a:pt x="9053" y="330"/>
                  </a:lnTo>
                  <a:lnTo>
                    <a:pt x="8984" y="297"/>
                  </a:lnTo>
                  <a:lnTo>
                    <a:pt x="8922" y="267"/>
                  </a:lnTo>
                  <a:lnTo>
                    <a:pt x="8866" y="241"/>
                  </a:lnTo>
                  <a:lnTo>
                    <a:pt x="8821" y="220"/>
                  </a:lnTo>
                  <a:lnTo>
                    <a:pt x="8786" y="204"/>
                  </a:lnTo>
                  <a:lnTo>
                    <a:pt x="8764" y="194"/>
                  </a:lnTo>
                  <a:lnTo>
                    <a:pt x="8757" y="190"/>
                  </a:lnTo>
                  <a:lnTo>
                    <a:pt x="8751" y="186"/>
                  </a:lnTo>
                  <a:lnTo>
                    <a:pt x="8735" y="176"/>
                  </a:lnTo>
                  <a:lnTo>
                    <a:pt x="8708" y="159"/>
                  </a:lnTo>
                  <a:lnTo>
                    <a:pt x="8670" y="140"/>
                  </a:lnTo>
                  <a:lnTo>
                    <a:pt x="8646" y="129"/>
                  </a:lnTo>
                  <a:lnTo>
                    <a:pt x="8620" y="117"/>
                  </a:lnTo>
                  <a:lnTo>
                    <a:pt x="8591" y="106"/>
                  </a:lnTo>
                  <a:lnTo>
                    <a:pt x="8560" y="94"/>
                  </a:lnTo>
                  <a:lnTo>
                    <a:pt x="8525" y="82"/>
                  </a:lnTo>
                  <a:lnTo>
                    <a:pt x="8489" y="70"/>
                  </a:lnTo>
                  <a:lnTo>
                    <a:pt x="8449" y="59"/>
                  </a:lnTo>
                  <a:lnTo>
                    <a:pt x="8406" y="48"/>
                  </a:lnTo>
                  <a:lnTo>
                    <a:pt x="8362" y="37"/>
                  </a:lnTo>
                  <a:lnTo>
                    <a:pt x="8315" y="28"/>
                  </a:lnTo>
                  <a:lnTo>
                    <a:pt x="8264" y="20"/>
                  </a:lnTo>
                  <a:lnTo>
                    <a:pt x="8211" y="13"/>
                  </a:lnTo>
                  <a:lnTo>
                    <a:pt x="8155" y="7"/>
                  </a:lnTo>
                  <a:lnTo>
                    <a:pt x="8097" y="3"/>
                  </a:lnTo>
                  <a:lnTo>
                    <a:pt x="8035" y="0"/>
                  </a:lnTo>
                  <a:lnTo>
                    <a:pt x="7972" y="0"/>
                  </a:lnTo>
                  <a:lnTo>
                    <a:pt x="7905" y="1"/>
                  </a:lnTo>
                  <a:lnTo>
                    <a:pt x="7836" y="5"/>
                  </a:lnTo>
                  <a:lnTo>
                    <a:pt x="7764" y="10"/>
                  </a:lnTo>
                  <a:lnTo>
                    <a:pt x="7690" y="19"/>
                  </a:lnTo>
                  <a:lnTo>
                    <a:pt x="7613" y="30"/>
                  </a:lnTo>
                  <a:lnTo>
                    <a:pt x="7533" y="45"/>
                  </a:lnTo>
                  <a:lnTo>
                    <a:pt x="7451" y="62"/>
                  </a:lnTo>
                  <a:lnTo>
                    <a:pt x="7366" y="82"/>
                  </a:lnTo>
                  <a:lnTo>
                    <a:pt x="7284" y="103"/>
                  </a:lnTo>
                  <a:lnTo>
                    <a:pt x="7207" y="121"/>
                  </a:lnTo>
                  <a:lnTo>
                    <a:pt x="7136" y="138"/>
                  </a:lnTo>
                  <a:lnTo>
                    <a:pt x="7071" y="152"/>
                  </a:lnTo>
                  <a:lnTo>
                    <a:pt x="7010" y="166"/>
                  </a:lnTo>
                  <a:lnTo>
                    <a:pt x="6954" y="176"/>
                  </a:lnTo>
                  <a:lnTo>
                    <a:pt x="6902" y="185"/>
                  </a:lnTo>
                  <a:lnTo>
                    <a:pt x="6856" y="193"/>
                  </a:lnTo>
                  <a:lnTo>
                    <a:pt x="6813" y="198"/>
                  </a:lnTo>
                  <a:lnTo>
                    <a:pt x="6773" y="203"/>
                  </a:lnTo>
                  <a:lnTo>
                    <a:pt x="6737" y="206"/>
                  </a:lnTo>
                  <a:lnTo>
                    <a:pt x="6704" y="208"/>
                  </a:lnTo>
                  <a:lnTo>
                    <a:pt x="6674" y="209"/>
                  </a:lnTo>
                  <a:lnTo>
                    <a:pt x="6645" y="209"/>
                  </a:lnTo>
                  <a:lnTo>
                    <a:pt x="6620" y="209"/>
                  </a:lnTo>
                  <a:lnTo>
                    <a:pt x="6597" y="207"/>
                  </a:lnTo>
                  <a:lnTo>
                    <a:pt x="6575" y="205"/>
                  </a:lnTo>
                  <a:lnTo>
                    <a:pt x="6555" y="202"/>
                  </a:lnTo>
                  <a:lnTo>
                    <a:pt x="6536" y="199"/>
                  </a:lnTo>
                  <a:lnTo>
                    <a:pt x="6517" y="196"/>
                  </a:lnTo>
                  <a:lnTo>
                    <a:pt x="6483" y="189"/>
                  </a:lnTo>
                  <a:lnTo>
                    <a:pt x="6449" y="182"/>
                  </a:lnTo>
                  <a:lnTo>
                    <a:pt x="6431" y="178"/>
                  </a:lnTo>
                  <a:lnTo>
                    <a:pt x="6413" y="175"/>
                  </a:lnTo>
                  <a:lnTo>
                    <a:pt x="6392" y="173"/>
                  </a:lnTo>
                  <a:lnTo>
                    <a:pt x="6371" y="171"/>
                  </a:lnTo>
                  <a:lnTo>
                    <a:pt x="6349" y="170"/>
                  </a:lnTo>
                  <a:lnTo>
                    <a:pt x="6325" y="169"/>
                  </a:lnTo>
                  <a:lnTo>
                    <a:pt x="6298" y="169"/>
                  </a:lnTo>
                  <a:lnTo>
                    <a:pt x="6268" y="171"/>
                  </a:lnTo>
                  <a:lnTo>
                    <a:pt x="6209" y="175"/>
                  </a:lnTo>
                  <a:lnTo>
                    <a:pt x="6147" y="182"/>
                  </a:lnTo>
                  <a:lnTo>
                    <a:pt x="6084" y="190"/>
                  </a:lnTo>
                  <a:lnTo>
                    <a:pt x="6019" y="200"/>
                  </a:lnTo>
                  <a:lnTo>
                    <a:pt x="5987" y="206"/>
                  </a:lnTo>
                  <a:lnTo>
                    <a:pt x="5955" y="213"/>
                  </a:lnTo>
                  <a:lnTo>
                    <a:pt x="5923" y="219"/>
                  </a:lnTo>
                  <a:lnTo>
                    <a:pt x="5890" y="227"/>
                  </a:lnTo>
                  <a:lnTo>
                    <a:pt x="5858" y="235"/>
                  </a:lnTo>
                  <a:lnTo>
                    <a:pt x="5827" y="243"/>
                  </a:lnTo>
                  <a:lnTo>
                    <a:pt x="5796" y="252"/>
                  </a:lnTo>
                  <a:lnTo>
                    <a:pt x="5764" y="262"/>
                  </a:lnTo>
                  <a:lnTo>
                    <a:pt x="5734" y="272"/>
                  </a:lnTo>
                  <a:lnTo>
                    <a:pt x="5704" y="284"/>
                  </a:lnTo>
                  <a:lnTo>
                    <a:pt x="5675" y="295"/>
                  </a:lnTo>
                  <a:lnTo>
                    <a:pt x="5646" y="306"/>
                  </a:lnTo>
                  <a:lnTo>
                    <a:pt x="5617" y="319"/>
                  </a:lnTo>
                  <a:lnTo>
                    <a:pt x="5590" y="331"/>
                  </a:lnTo>
                  <a:lnTo>
                    <a:pt x="5564" y="345"/>
                  </a:lnTo>
                  <a:lnTo>
                    <a:pt x="5539" y="359"/>
                  </a:lnTo>
                  <a:lnTo>
                    <a:pt x="5514" y="373"/>
                  </a:lnTo>
                  <a:lnTo>
                    <a:pt x="5491" y="389"/>
                  </a:lnTo>
                  <a:lnTo>
                    <a:pt x="5469" y="405"/>
                  </a:lnTo>
                  <a:lnTo>
                    <a:pt x="5448" y="422"/>
                  </a:lnTo>
                  <a:lnTo>
                    <a:pt x="5428" y="439"/>
                  </a:lnTo>
                  <a:lnTo>
                    <a:pt x="5410" y="456"/>
                  </a:lnTo>
                  <a:lnTo>
                    <a:pt x="5393" y="475"/>
                  </a:lnTo>
                  <a:lnTo>
                    <a:pt x="5377" y="493"/>
                  </a:lnTo>
                  <a:lnTo>
                    <a:pt x="5361" y="514"/>
                  </a:lnTo>
                  <a:lnTo>
                    <a:pt x="5340" y="539"/>
                  </a:lnTo>
                  <a:lnTo>
                    <a:pt x="5315" y="567"/>
                  </a:lnTo>
                  <a:lnTo>
                    <a:pt x="5285" y="597"/>
                  </a:lnTo>
                  <a:lnTo>
                    <a:pt x="5251" y="629"/>
                  </a:lnTo>
                  <a:lnTo>
                    <a:pt x="5214" y="665"/>
                  </a:lnTo>
                  <a:lnTo>
                    <a:pt x="5173" y="702"/>
                  </a:lnTo>
                  <a:lnTo>
                    <a:pt x="5129" y="740"/>
                  </a:lnTo>
                  <a:lnTo>
                    <a:pt x="5082" y="781"/>
                  </a:lnTo>
                  <a:lnTo>
                    <a:pt x="5032" y="823"/>
                  </a:lnTo>
                  <a:lnTo>
                    <a:pt x="4979" y="865"/>
                  </a:lnTo>
                  <a:lnTo>
                    <a:pt x="4925" y="908"/>
                  </a:lnTo>
                  <a:lnTo>
                    <a:pt x="4868" y="952"/>
                  </a:lnTo>
                  <a:lnTo>
                    <a:pt x="4810" y="995"/>
                  </a:lnTo>
                  <a:lnTo>
                    <a:pt x="4750" y="1039"/>
                  </a:lnTo>
                  <a:lnTo>
                    <a:pt x="4689" y="1081"/>
                  </a:lnTo>
                  <a:lnTo>
                    <a:pt x="4627" y="1124"/>
                  </a:lnTo>
                  <a:lnTo>
                    <a:pt x="4565" y="1165"/>
                  </a:lnTo>
                  <a:lnTo>
                    <a:pt x="4501" y="1205"/>
                  </a:lnTo>
                  <a:lnTo>
                    <a:pt x="4438" y="1245"/>
                  </a:lnTo>
                  <a:lnTo>
                    <a:pt x="4374" y="1281"/>
                  </a:lnTo>
                  <a:lnTo>
                    <a:pt x="4312" y="1316"/>
                  </a:lnTo>
                  <a:lnTo>
                    <a:pt x="4249" y="1348"/>
                  </a:lnTo>
                  <a:lnTo>
                    <a:pt x="4187" y="1379"/>
                  </a:lnTo>
                  <a:lnTo>
                    <a:pt x="4126" y="1406"/>
                  </a:lnTo>
                  <a:lnTo>
                    <a:pt x="4067" y="1429"/>
                  </a:lnTo>
                  <a:lnTo>
                    <a:pt x="4010" y="1450"/>
                  </a:lnTo>
                  <a:lnTo>
                    <a:pt x="3953" y="1467"/>
                  </a:lnTo>
                  <a:lnTo>
                    <a:pt x="3899" y="1481"/>
                  </a:lnTo>
                  <a:lnTo>
                    <a:pt x="3847" y="1490"/>
                  </a:lnTo>
                  <a:lnTo>
                    <a:pt x="3798" y="1494"/>
                  </a:lnTo>
                  <a:lnTo>
                    <a:pt x="3751" y="1494"/>
                  </a:lnTo>
                  <a:lnTo>
                    <a:pt x="3706" y="1490"/>
                  </a:lnTo>
                  <a:lnTo>
                    <a:pt x="3660" y="1488"/>
                  </a:lnTo>
                  <a:lnTo>
                    <a:pt x="3612" y="1486"/>
                  </a:lnTo>
                  <a:lnTo>
                    <a:pt x="3564" y="1485"/>
                  </a:lnTo>
                  <a:lnTo>
                    <a:pt x="3516" y="1484"/>
                  </a:lnTo>
                  <a:lnTo>
                    <a:pt x="3466" y="1485"/>
                  </a:lnTo>
                  <a:lnTo>
                    <a:pt x="3417" y="1486"/>
                  </a:lnTo>
                  <a:lnTo>
                    <a:pt x="3367" y="1488"/>
                  </a:lnTo>
                  <a:lnTo>
                    <a:pt x="3318" y="1491"/>
                  </a:lnTo>
                  <a:lnTo>
                    <a:pt x="3269" y="1494"/>
                  </a:lnTo>
                  <a:lnTo>
                    <a:pt x="3219" y="1499"/>
                  </a:lnTo>
                  <a:lnTo>
                    <a:pt x="3171" y="1504"/>
                  </a:lnTo>
                  <a:lnTo>
                    <a:pt x="3122" y="1510"/>
                  </a:lnTo>
                  <a:lnTo>
                    <a:pt x="3075" y="1518"/>
                  </a:lnTo>
                  <a:lnTo>
                    <a:pt x="3029" y="1526"/>
                  </a:lnTo>
                  <a:lnTo>
                    <a:pt x="2982" y="1535"/>
                  </a:lnTo>
                  <a:lnTo>
                    <a:pt x="2937" y="1545"/>
                  </a:lnTo>
                  <a:lnTo>
                    <a:pt x="2894" y="1556"/>
                  </a:lnTo>
                  <a:lnTo>
                    <a:pt x="2851" y="1568"/>
                  </a:lnTo>
                  <a:lnTo>
                    <a:pt x="2810" y="1581"/>
                  </a:lnTo>
                  <a:lnTo>
                    <a:pt x="2771" y="1595"/>
                  </a:lnTo>
                  <a:lnTo>
                    <a:pt x="2733" y="1611"/>
                  </a:lnTo>
                  <a:lnTo>
                    <a:pt x="2697" y="1628"/>
                  </a:lnTo>
                  <a:lnTo>
                    <a:pt x="2663" y="1645"/>
                  </a:lnTo>
                  <a:lnTo>
                    <a:pt x="2632" y="1663"/>
                  </a:lnTo>
                  <a:lnTo>
                    <a:pt x="2601" y="1683"/>
                  </a:lnTo>
                  <a:lnTo>
                    <a:pt x="2574" y="1704"/>
                  </a:lnTo>
                  <a:lnTo>
                    <a:pt x="2550" y="1727"/>
                  </a:lnTo>
                  <a:lnTo>
                    <a:pt x="2528" y="1750"/>
                  </a:lnTo>
                  <a:lnTo>
                    <a:pt x="2508" y="1774"/>
                  </a:lnTo>
                  <a:lnTo>
                    <a:pt x="2491" y="1799"/>
                  </a:lnTo>
                  <a:lnTo>
                    <a:pt x="2478" y="1826"/>
                  </a:lnTo>
                  <a:lnTo>
                    <a:pt x="2467" y="1854"/>
                  </a:lnTo>
                  <a:lnTo>
                    <a:pt x="2458" y="1879"/>
                  </a:lnTo>
                  <a:lnTo>
                    <a:pt x="2451" y="1903"/>
                  </a:lnTo>
                  <a:lnTo>
                    <a:pt x="2446" y="1926"/>
                  </a:lnTo>
                  <a:lnTo>
                    <a:pt x="2443" y="1949"/>
                  </a:lnTo>
                  <a:lnTo>
                    <a:pt x="2442" y="1971"/>
                  </a:lnTo>
                  <a:lnTo>
                    <a:pt x="2442" y="1992"/>
                  </a:lnTo>
                  <a:lnTo>
                    <a:pt x="2445" y="2011"/>
                  </a:lnTo>
                  <a:lnTo>
                    <a:pt x="2449" y="2031"/>
                  </a:lnTo>
                  <a:lnTo>
                    <a:pt x="2454" y="2050"/>
                  </a:lnTo>
                  <a:lnTo>
                    <a:pt x="2461" y="2068"/>
                  </a:lnTo>
                  <a:lnTo>
                    <a:pt x="2470" y="2087"/>
                  </a:lnTo>
                  <a:lnTo>
                    <a:pt x="2480" y="2105"/>
                  </a:lnTo>
                  <a:lnTo>
                    <a:pt x="2492" y="2123"/>
                  </a:lnTo>
                  <a:lnTo>
                    <a:pt x="2506" y="2141"/>
                  </a:lnTo>
                  <a:lnTo>
                    <a:pt x="2521" y="2159"/>
                  </a:lnTo>
                  <a:lnTo>
                    <a:pt x="2537" y="2178"/>
                  </a:lnTo>
                  <a:lnTo>
                    <a:pt x="2554" y="2197"/>
                  </a:lnTo>
                  <a:lnTo>
                    <a:pt x="2573" y="2217"/>
                  </a:lnTo>
                  <a:lnTo>
                    <a:pt x="2592" y="2236"/>
                  </a:lnTo>
                  <a:lnTo>
                    <a:pt x="2636" y="2277"/>
                  </a:lnTo>
                  <a:lnTo>
                    <a:pt x="2683" y="2323"/>
                  </a:lnTo>
                  <a:lnTo>
                    <a:pt x="2734" y="2372"/>
                  </a:lnTo>
                  <a:lnTo>
                    <a:pt x="2790" y="2425"/>
                  </a:lnTo>
                  <a:lnTo>
                    <a:pt x="2818" y="2455"/>
                  </a:lnTo>
                  <a:lnTo>
                    <a:pt x="2847" y="2485"/>
                  </a:lnTo>
                  <a:lnTo>
                    <a:pt x="2878" y="2517"/>
                  </a:lnTo>
                  <a:lnTo>
                    <a:pt x="2909" y="2551"/>
                  </a:lnTo>
                  <a:lnTo>
                    <a:pt x="2976" y="2626"/>
                  </a:lnTo>
                  <a:lnTo>
                    <a:pt x="3050" y="2711"/>
                  </a:lnTo>
                  <a:lnTo>
                    <a:pt x="3089" y="2756"/>
                  </a:lnTo>
                  <a:lnTo>
                    <a:pt x="3130" y="2803"/>
                  </a:lnTo>
                  <a:lnTo>
                    <a:pt x="3170" y="2851"/>
                  </a:lnTo>
                  <a:lnTo>
                    <a:pt x="3211" y="2900"/>
                  </a:lnTo>
                  <a:lnTo>
                    <a:pt x="3252" y="2951"/>
                  </a:lnTo>
                  <a:lnTo>
                    <a:pt x="3292" y="3003"/>
                  </a:lnTo>
                  <a:lnTo>
                    <a:pt x="3332" y="3055"/>
                  </a:lnTo>
                  <a:lnTo>
                    <a:pt x="3370" y="3108"/>
                  </a:lnTo>
                  <a:lnTo>
                    <a:pt x="3409" y="3162"/>
                  </a:lnTo>
                  <a:lnTo>
                    <a:pt x="3444" y="3215"/>
                  </a:lnTo>
                  <a:lnTo>
                    <a:pt x="3478" y="3267"/>
                  </a:lnTo>
                  <a:lnTo>
                    <a:pt x="3511" y="3321"/>
                  </a:lnTo>
                  <a:lnTo>
                    <a:pt x="3539" y="3373"/>
                  </a:lnTo>
                  <a:lnTo>
                    <a:pt x="3566" y="3426"/>
                  </a:lnTo>
                  <a:lnTo>
                    <a:pt x="3589" y="3476"/>
                  </a:lnTo>
                  <a:lnTo>
                    <a:pt x="3608" y="3527"/>
                  </a:lnTo>
                  <a:lnTo>
                    <a:pt x="3624" y="3575"/>
                  </a:lnTo>
                  <a:lnTo>
                    <a:pt x="3636" y="3622"/>
                  </a:lnTo>
                  <a:lnTo>
                    <a:pt x="3644" y="3668"/>
                  </a:lnTo>
                  <a:lnTo>
                    <a:pt x="3646" y="3712"/>
                  </a:lnTo>
                  <a:lnTo>
                    <a:pt x="3644" y="3754"/>
                  </a:lnTo>
                  <a:lnTo>
                    <a:pt x="3636" y="3793"/>
                  </a:lnTo>
                  <a:lnTo>
                    <a:pt x="3621" y="3830"/>
                  </a:lnTo>
                  <a:lnTo>
                    <a:pt x="3602" y="3864"/>
                  </a:lnTo>
                  <a:lnTo>
                    <a:pt x="3576" y="3897"/>
                  </a:lnTo>
                  <a:lnTo>
                    <a:pt x="3544" y="3925"/>
                  </a:lnTo>
                  <a:lnTo>
                    <a:pt x="3505" y="3950"/>
                  </a:lnTo>
                  <a:lnTo>
                    <a:pt x="3457" y="3972"/>
                  </a:lnTo>
                  <a:lnTo>
                    <a:pt x="3410" y="3992"/>
                  </a:lnTo>
                  <a:lnTo>
                    <a:pt x="3364" y="4007"/>
                  </a:lnTo>
                  <a:lnTo>
                    <a:pt x="3321" y="4018"/>
                  </a:lnTo>
                  <a:lnTo>
                    <a:pt x="3282" y="4027"/>
                  </a:lnTo>
                  <a:lnTo>
                    <a:pt x="3243" y="4033"/>
                  </a:lnTo>
                  <a:lnTo>
                    <a:pt x="3209" y="4037"/>
                  </a:lnTo>
                  <a:lnTo>
                    <a:pt x="3176" y="4037"/>
                  </a:lnTo>
                  <a:lnTo>
                    <a:pt x="3145" y="4036"/>
                  </a:lnTo>
                  <a:lnTo>
                    <a:pt x="3115" y="4032"/>
                  </a:lnTo>
                  <a:lnTo>
                    <a:pt x="3088" y="4026"/>
                  </a:lnTo>
                  <a:lnTo>
                    <a:pt x="3062" y="4019"/>
                  </a:lnTo>
                  <a:lnTo>
                    <a:pt x="3038" y="4009"/>
                  </a:lnTo>
                  <a:lnTo>
                    <a:pt x="3015" y="3998"/>
                  </a:lnTo>
                  <a:lnTo>
                    <a:pt x="2992" y="3985"/>
                  </a:lnTo>
                  <a:lnTo>
                    <a:pt x="2971" y="3971"/>
                  </a:lnTo>
                  <a:lnTo>
                    <a:pt x="2952" y="3956"/>
                  </a:lnTo>
                  <a:lnTo>
                    <a:pt x="2933" y="3941"/>
                  </a:lnTo>
                  <a:lnTo>
                    <a:pt x="2914" y="3924"/>
                  </a:lnTo>
                  <a:lnTo>
                    <a:pt x="2896" y="3907"/>
                  </a:lnTo>
                  <a:lnTo>
                    <a:pt x="2879" y="3890"/>
                  </a:lnTo>
                  <a:lnTo>
                    <a:pt x="2843" y="3853"/>
                  </a:lnTo>
                  <a:lnTo>
                    <a:pt x="2809" y="3817"/>
                  </a:lnTo>
                  <a:lnTo>
                    <a:pt x="2791" y="3799"/>
                  </a:lnTo>
                  <a:lnTo>
                    <a:pt x="2773" y="3782"/>
                  </a:lnTo>
                  <a:lnTo>
                    <a:pt x="2754" y="3766"/>
                  </a:lnTo>
                  <a:lnTo>
                    <a:pt x="2733" y="3749"/>
                  </a:lnTo>
                  <a:lnTo>
                    <a:pt x="2713" y="3735"/>
                  </a:lnTo>
                  <a:lnTo>
                    <a:pt x="2691" y="3721"/>
                  </a:lnTo>
                  <a:lnTo>
                    <a:pt x="2669" y="3709"/>
                  </a:lnTo>
                  <a:lnTo>
                    <a:pt x="2645" y="3698"/>
                  </a:lnTo>
                  <a:lnTo>
                    <a:pt x="2618" y="3689"/>
                  </a:lnTo>
                  <a:lnTo>
                    <a:pt x="2589" y="3680"/>
                  </a:lnTo>
                  <a:lnTo>
                    <a:pt x="2559" y="3673"/>
                  </a:lnTo>
                  <a:lnTo>
                    <a:pt x="2526" y="3666"/>
                  </a:lnTo>
                  <a:lnTo>
                    <a:pt x="2490" y="3661"/>
                  </a:lnTo>
                  <a:lnTo>
                    <a:pt x="2453" y="3657"/>
                  </a:lnTo>
                  <a:lnTo>
                    <a:pt x="2414" y="3653"/>
                  </a:lnTo>
                  <a:lnTo>
                    <a:pt x="2374" y="3651"/>
                  </a:lnTo>
                  <a:lnTo>
                    <a:pt x="2330" y="3650"/>
                  </a:lnTo>
                  <a:lnTo>
                    <a:pt x="2287" y="3650"/>
                  </a:lnTo>
                  <a:lnTo>
                    <a:pt x="2241" y="3651"/>
                  </a:lnTo>
                  <a:lnTo>
                    <a:pt x="2195" y="3653"/>
                  </a:lnTo>
                  <a:lnTo>
                    <a:pt x="2148" y="3656"/>
                  </a:lnTo>
                  <a:lnTo>
                    <a:pt x="2100" y="3661"/>
                  </a:lnTo>
                  <a:lnTo>
                    <a:pt x="2051" y="3666"/>
                  </a:lnTo>
                  <a:lnTo>
                    <a:pt x="2002" y="3673"/>
                  </a:lnTo>
                  <a:lnTo>
                    <a:pt x="1951" y="3680"/>
                  </a:lnTo>
                  <a:lnTo>
                    <a:pt x="1901" y="3689"/>
                  </a:lnTo>
                  <a:lnTo>
                    <a:pt x="1850" y="3699"/>
                  </a:lnTo>
                  <a:lnTo>
                    <a:pt x="1800" y="3710"/>
                  </a:lnTo>
                  <a:lnTo>
                    <a:pt x="1750" y="3722"/>
                  </a:lnTo>
                  <a:lnTo>
                    <a:pt x="1698" y="3735"/>
                  </a:lnTo>
                  <a:lnTo>
                    <a:pt x="1649" y="3750"/>
                  </a:lnTo>
                  <a:lnTo>
                    <a:pt x="1599" y="3766"/>
                  </a:lnTo>
                  <a:lnTo>
                    <a:pt x="1550" y="3783"/>
                  </a:lnTo>
                  <a:lnTo>
                    <a:pt x="1502" y="3801"/>
                  </a:lnTo>
                  <a:lnTo>
                    <a:pt x="1454" y="3820"/>
                  </a:lnTo>
                  <a:lnTo>
                    <a:pt x="1407" y="3840"/>
                  </a:lnTo>
                  <a:lnTo>
                    <a:pt x="1362" y="3861"/>
                  </a:lnTo>
                  <a:lnTo>
                    <a:pt x="1318" y="3885"/>
                  </a:lnTo>
                  <a:lnTo>
                    <a:pt x="1275" y="3908"/>
                  </a:lnTo>
                  <a:lnTo>
                    <a:pt x="1233" y="3933"/>
                  </a:lnTo>
                  <a:lnTo>
                    <a:pt x="1154" y="3982"/>
                  </a:lnTo>
                  <a:lnTo>
                    <a:pt x="1077" y="4032"/>
                  </a:lnTo>
                  <a:lnTo>
                    <a:pt x="1040" y="4056"/>
                  </a:lnTo>
                  <a:lnTo>
                    <a:pt x="1005" y="4079"/>
                  </a:lnTo>
                  <a:lnTo>
                    <a:pt x="969" y="4103"/>
                  </a:lnTo>
                  <a:lnTo>
                    <a:pt x="936" y="4128"/>
                  </a:lnTo>
                  <a:lnTo>
                    <a:pt x="905" y="4152"/>
                  </a:lnTo>
                  <a:lnTo>
                    <a:pt x="875" y="4175"/>
                  </a:lnTo>
                  <a:lnTo>
                    <a:pt x="845" y="4199"/>
                  </a:lnTo>
                  <a:lnTo>
                    <a:pt x="819" y="4223"/>
                  </a:lnTo>
                  <a:lnTo>
                    <a:pt x="795" y="4248"/>
                  </a:lnTo>
                  <a:lnTo>
                    <a:pt x="772" y="4271"/>
                  </a:lnTo>
                  <a:lnTo>
                    <a:pt x="752" y="4295"/>
                  </a:lnTo>
                  <a:lnTo>
                    <a:pt x="735" y="4319"/>
                  </a:lnTo>
                  <a:lnTo>
                    <a:pt x="719" y="4343"/>
                  </a:lnTo>
                  <a:lnTo>
                    <a:pt x="706" y="4368"/>
                  </a:lnTo>
                  <a:lnTo>
                    <a:pt x="696" y="4392"/>
                  </a:lnTo>
                  <a:lnTo>
                    <a:pt x="690" y="4417"/>
                  </a:lnTo>
                  <a:lnTo>
                    <a:pt x="686" y="4441"/>
                  </a:lnTo>
                  <a:lnTo>
                    <a:pt x="685" y="4466"/>
                  </a:lnTo>
                  <a:lnTo>
                    <a:pt x="688" y="4491"/>
                  </a:lnTo>
                  <a:lnTo>
                    <a:pt x="694" y="4516"/>
                  </a:lnTo>
                  <a:lnTo>
                    <a:pt x="703" y="4542"/>
                  </a:lnTo>
                  <a:lnTo>
                    <a:pt x="716" y="4567"/>
                  </a:lnTo>
                  <a:lnTo>
                    <a:pt x="734" y="4594"/>
                  </a:lnTo>
                  <a:lnTo>
                    <a:pt x="755" y="4620"/>
                  </a:lnTo>
                  <a:lnTo>
                    <a:pt x="780" y="4646"/>
                  </a:lnTo>
                  <a:lnTo>
                    <a:pt x="809" y="4672"/>
                  </a:lnTo>
                  <a:lnTo>
                    <a:pt x="843" y="4699"/>
                  </a:lnTo>
                  <a:lnTo>
                    <a:pt x="882" y="4727"/>
                  </a:lnTo>
                  <a:lnTo>
                    <a:pt x="922" y="4755"/>
                  </a:lnTo>
                  <a:lnTo>
                    <a:pt x="963" y="4782"/>
                  </a:lnTo>
                  <a:lnTo>
                    <a:pt x="1006" y="4808"/>
                  </a:lnTo>
                  <a:lnTo>
                    <a:pt x="1049" y="4835"/>
                  </a:lnTo>
                  <a:lnTo>
                    <a:pt x="1093" y="4861"/>
                  </a:lnTo>
                  <a:lnTo>
                    <a:pt x="1138" y="4886"/>
                  </a:lnTo>
                  <a:lnTo>
                    <a:pt x="1183" y="4911"/>
                  </a:lnTo>
                  <a:lnTo>
                    <a:pt x="1229" y="4935"/>
                  </a:lnTo>
                  <a:lnTo>
                    <a:pt x="1277" y="4959"/>
                  </a:lnTo>
                  <a:lnTo>
                    <a:pt x="1324" y="4981"/>
                  </a:lnTo>
                  <a:lnTo>
                    <a:pt x="1373" y="5003"/>
                  </a:lnTo>
                  <a:lnTo>
                    <a:pt x="1422" y="5024"/>
                  </a:lnTo>
                  <a:lnTo>
                    <a:pt x="1472" y="5043"/>
                  </a:lnTo>
                  <a:lnTo>
                    <a:pt x="1523" y="5062"/>
                  </a:lnTo>
                  <a:lnTo>
                    <a:pt x="1574" y="5081"/>
                  </a:lnTo>
                  <a:lnTo>
                    <a:pt x="1627" y="5097"/>
                  </a:lnTo>
                  <a:lnTo>
                    <a:pt x="1680" y="5113"/>
                  </a:lnTo>
                  <a:lnTo>
                    <a:pt x="1733" y="5127"/>
                  </a:lnTo>
                  <a:lnTo>
                    <a:pt x="1788" y="5139"/>
                  </a:lnTo>
                  <a:lnTo>
                    <a:pt x="1842" y="5151"/>
                  </a:lnTo>
                  <a:lnTo>
                    <a:pt x="1899" y="5161"/>
                  </a:lnTo>
                  <a:lnTo>
                    <a:pt x="1955" y="5169"/>
                  </a:lnTo>
                  <a:lnTo>
                    <a:pt x="2012" y="5176"/>
                  </a:lnTo>
                  <a:lnTo>
                    <a:pt x="2070" y="5181"/>
                  </a:lnTo>
                  <a:lnTo>
                    <a:pt x="2129" y="5185"/>
                  </a:lnTo>
                  <a:lnTo>
                    <a:pt x="2188" y="5187"/>
                  </a:lnTo>
                  <a:lnTo>
                    <a:pt x="2248" y="5187"/>
                  </a:lnTo>
                  <a:lnTo>
                    <a:pt x="2308" y="5185"/>
                  </a:lnTo>
                  <a:lnTo>
                    <a:pt x="2369" y="5181"/>
                  </a:lnTo>
                  <a:lnTo>
                    <a:pt x="2431" y="5176"/>
                  </a:lnTo>
                  <a:lnTo>
                    <a:pt x="2493" y="5168"/>
                  </a:lnTo>
                  <a:lnTo>
                    <a:pt x="2556" y="5158"/>
                  </a:lnTo>
                  <a:lnTo>
                    <a:pt x="2567" y="5155"/>
                  </a:lnTo>
                  <a:lnTo>
                    <a:pt x="2596" y="5147"/>
                  </a:lnTo>
                  <a:lnTo>
                    <a:pt x="2643" y="5134"/>
                  </a:lnTo>
                  <a:lnTo>
                    <a:pt x="2702" y="5118"/>
                  </a:lnTo>
                  <a:lnTo>
                    <a:pt x="2774" y="5100"/>
                  </a:lnTo>
                  <a:lnTo>
                    <a:pt x="2853" y="5081"/>
                  </a:lnTo>
                  <a:lnTo>
                    <a:pt x="2939" y="5061"/>
                  </a:lnTo>
                  <a:lnTo>
                    <a:pt x="3028" y="5043"/>
                  </a:lnTo>
                  <a:lnTo>
                    <a:pt x="3072" y="5034"/>
                  </a:lnTo>
                  <a:lnTo>
                    <a:pt x="3117" y="5027"/>
                  </a:lnTo>
                  <a:lnTo>
                    <a:pt x="3161" y="5020"/>
                  </a:lnTo>
                  <a:lnTo>
                    <a:pt x="3204" y="5014"/>
                  </a:lnTo>
                  <a:lnTo>
                    <a:pt x="3246" y="5009"/>
                  </a:lnTo>
                  <a:lnTo>
                    <a:pt x="3287" y="5005"/>
                  </a:lnTo>
                  <a:lnTo>
                    <a:pt x="3325" y="5002"/>
                  </a:lnTo>
                  <a:lnTo>
                    <a:pt x="3362" y="5001"/>
                  </a:lnTo>
                  <a:lnTo>
                    <a:pt x="3396" y="5002"/>
                  </a:lnTo>
                  <a:lnTo>
                    <a:pt x="3427" y="5004"/>
                  </a:lnTo>
                  <a:lnTo>
                    <a:pt x="3455" y="5008"/>
                  </a:lnTo>
                  <a:lnTo>
                    <a:pt x="3479" y="5014"/>
                  </a:lnTo>
                  <a:lnTo>
                    <a:pt x="3500" y="5022"/>
                  </a:lnTo>
                  <a:lnTo>
                    <a:pt x="3517" y="5032"/>
                  </a:lnTo>
                  <a:lnTo>
                    <a:pt x="3529" y="5045"/>
                  </a:lnTo>
                  <a:lnTo>
                    <a:pt x="3536" y="5060"/>
                  </a:lnTo>
                  <a:lnTo>
                    <a:pt x="3539" y="5077"/>
                  </a:lnTo>
                  <a:lnTo>
                    <a:pt x="3541" y="5091"/>
                  </a:lnTo>
                  <a:lnTo>
                    <a:pt x="3540" y="5105"/>
                  </a:lnTo>
                  <a:lnTo>
                    <a:pt x="3537" y="5118"/>
                  </a:lnTo>
                  <a:lnTo>
                    <a:pt x="3532" y="5129"/>
                  </a:lnTo>
                  <a:lnTo>
                    <a:pt x="3526" y="5140"/>
                  </a:lnTo>
                  <a:lnTo>
                    <a:pt x="3518" y="5151"/>
                  </a:lnTo>
                  <a:lnTo>
                    <a:pt x="3509" y="5160"/>
                  </a:lnTo>
                  <a:lnTo>
                    <a:pt x="3497" y="5169"/>
                  </a:lnTo>
                  <a:lnTo>
                    <a:pt x="3486" y="5178"/>
                  </a:lnTo>
                  <a:lnTo>
                    <a:pt x="3474" y="5186"/>
                  </a:lnTo>
                  <a:lnTo>
                    <a:pt x="3461" y="5194"/>
                  </a:lnTo>
                  <a:lnTo>
                    <a:pt x="3433" y="5208"/>
                  </a:lnTo>
                  <a:lnTo>
                    <a:pt x="3404" y="5222"/>
                  </a:lnTo>
                  <a:lnTo>
                    <a:pt x="3374" y="5236"/>
                  </a:lnTo>
                  <a:lnTo>
                    <a:pt x="3346" y="5250"/>
                  </a:lnTo>
                  <a:lnTo>
                    <a:pt x="3333" y="5258"/>
                  </a:lnTo>
                  <a:lnTo>
                    <a:pt x="3321" y="5266"/>
                  </a:lnTo>
                  <a:lnTo>
                    <a:pt x="3309" y="5274"/>
                  </a:lnTo>
                  <a:lnTo>
                    <a:pt x="3299" y="5283"/>
                  </a:lnTo>
                  <a:lnTo>
                    <a:pt x="3290" y="5293"/>
                  </a:lnTo>
                  <a:lnTo>
                    <a:pt x="3282" y="5303"/>
                  </a:lnTo>
                  <a:lnTo>
                    <a:pt x="3276" y="5315"/>
                  </a:lnTo>
                  <a:lnTo>
                    <a:pt x="3271" y="5327"/>
                  </a:lnTo>
                  <a:lnTo>
                    <a:pt x="3268" y="5339"/>
                  </a:lnTo>
                  <a:lnTo>
                    <a:pt x="3267" y="5353"/>
                  </a:lnTo>
                  <a:lnTo>
                    <a:pt x="3268" y="5368"/>
                  </a:lnTo>
                  <a:lnTo>
                    <a:pt x="3272" y="5384"/>
                  </a:lnTo>
                  <a:lnTo>
                    <a:pt x="3276" y="5400"/>
                  </a:lnTo>
                  <a:lnTo>
                    <a:pt x="3281" y="5416"/>
                  </a:lnTo>
                  <a:lnTo>
                    <a:pt x="3288" y="5433"/>
                  </a:lnTo>
                  <a:lnTo>
                    <a:pt x="3295" y="5449"/>
                  </a:lnTo>
                  <a:lnTo>
                    <a:pt x="3310" y="5480"/>
                  </a:lnTo>
                  <a:lnTo>
                    <a:pt x="3327" y="5511"/>
                  </a:lnTo>
                  <a:lnTo>
                    <a:pt x="3343" y="5541"/>
                  </a:lnTo>
                  <a:lnTo>
                    <a:pt x="3358" y="5572"/>
                  </a:lnTo>
                  <a:lnTo>
                    <a:pt x="3364" y="5586"/>
                  </a:lnTo>
                  <a:lnTo>
                    <a:pt x="3370" y="5601"/>
                  </a:lnTo>
                  <a:lnTo>
                    <a:pt x="3374" y="5615"/>
                  </a:lnTo>
                  <a:lnTo>
                    <a:pt x="3378" y="5630"/>
                  </a:lnTo>
                  <a:lnTo>
                    <a:pt x="3380" y="5644"/>
                  </a:lnTo>
                  <a:lnTo>
                    <a:pt x="3380" y="5658"/>
                  </a:lnTo>
                  <a:lnTo>
                    <a:pt x="3379" y="5673"/>
                  </a:lnTo>
                  <a:lnTo>
                    <a:pt x="3374" y="5687"/>
                  </a:lnTo>
                  <a:lnTo>
                    <a:pt x="3369" y="5702"/>
                  </a:lnTo>
                  <a:lnTo>
                    <a:pt x="3361" y="5715"/>
                  </a:lnTo>
                  <a:lnTo>
                    <a:pt x="3351" y="5729"/>
                  </a:lnTo>
                  <a:lnTo>
                    <a:pt x="3339" y="5743"/>
                  </a:lnTo>
                  <a:lnTo>
                    <a:pt x="3323" y="5757"/>
                  </a:lnTo>
                  <a:lnTo>
                    <a:pt x="3305" y="5771"/>
                  </a:lnTo>
                  <a:lnTo>
                    <a:pt x="3284" y="5785"/>
                  </a:lnTo>
                  <a:lnTo>
                    <a:pt x="3259" y="5799"/>
                  </a:lnTo>
                  <a:lnTo>
                    <a:pt x="3230" y="5813"/>
                  </a:lnTo>
                  <a:lnTo>
                    <a:pt x="3199" y="5827"/>
                  </a:lnTo>
                  <a:lnTo>
                    <a:pt x="3164" y="5840"/>
                  </a:lnTo>
                  <a:lnTo>
                    <a:pt x="3125" y="5854"/>
                  </a:lnTo>
                  <a:lnTo>
                    <a:pt x="3081" y="5867"/>
                  </a:lnTo>
                  <a:lnTo>
                    <a:pt x="3036" y="5879"/>
                  </a:lnTo>
                  <a:lnTo>
                    <a:pt x="2987" y="5890"/>
                  </a:lnTo>
                  <a:lnTo>
                    <a:pt x="2938" y="5902"/>
                  </a:lnTo>
                  <a:lnTo>
                    <a:pt x="2831" y="5925"/>
                  </a:lnTo>
                  <a:lnTo>
                    <a:pt x="2719" y="5947"/>
                  </a:lnTo>
                  <a:lnTo>
                    <a:pt x="2603" y="5970"/>
                  </a:lnTo>
                  <a:lnTo>
                    <a:pt x="2485" y="5994"/>
                  </a:lnTo>
                  <a:lnTo>
                    <a:pt x="2427" y="6006"/>
                  </a:lnTo>
                  <a:lnTo>
                    <a:pt x="2369" y="6019"/>
                  </a:lnTo>
                  <a:lnTo>
                    <a:pt x="2311" y="6034"/>
                  </a:lnTo>
                  <a:lnTo>
                    <a:pt x="2254" y="6048"/>
                  </a:lnTo>
                  <a:lnTo>
                    <a:pt x="2198" y="6063"/>
                  </a:lnTo>
                  <a:lnTo>
                    <a:pt x="2144" y="6079"/>
                  </a:lnTo>
                  <a:lnTo>
                    <a:pt x="2091" y="6095"/>
                  </a:lnTo>
                  <a:lnTo>
                    <a:pt x="2041" y="6113"/>
                  </a:lnTo>
                  <a:lnTo>
                    <a:pt x="1993" y="6132"/>
                  </a:lnTo>
                  <a:lnTo>
                    <a:pt x="1947" y="6153"/>
                  </a:lnTo>
                  <a:lnTo>
                    <a:pt x="1904" y="6174"/>
                  </a:lnTo>
                  <a:lnTo>
                    <a:pt x="1865" y="6196"/>
                  </a:lnTo>
                  <a:lnTo>
                    <a:pt x="1827" y="6220"/>
                  </a:lnTo>
                  <a:lnTo>
                    <a:pt x="1794" y="6245"/>
                  </a:lnTo>
                  <a:lnTo>
                    <a:pt x="1765" y="6272"/>
                  </a:lnTo>
                  <a:lnTo>
                    <a:pt x="1740" y="6301"/>
                  </a:lnTo>
                  <a:lnTo>
                    <a:pt x="1718" y="6331"/>
                  </a:lnTo>
                  <a:lnTo>
                    <a:pt x="1702" y="6362"/>
                  </a:lnTo>
                  <a:lnTo>
                    <a:pt x="1691" y="6397"/>
                  </a:lnTo>
                  <a:lnTo>
                    <a:pt x="1684" y="6432"/>
                  </a:lnTo>
                  <a:lnTo>
                    <a:pt x="1686" y="6432"/>
                  </a:lnTo>
                  <a:lnTo>
                    <a:pt x="1691" y="6432"/>
                  </a:lnTo>
                  <a:lnTo>
                    <a:pt x="1697" y="6431"/>
                  </a:lnTo>
                  <a:lnTo>
                    <a:pt x="1702" y="6431"/>
                  </a:lnTo>
                  <a:lnTo>
                    <a:pt x="1703" y="6432"/>
                  </a:lnTo>
                  <a:lnTo>
                    <a:pt x="1704" y="6433"/>
                  </a:lnTo>
                  <a:lnTo>
                    <a:pt x="1703" y="6434"/>
                  </a:lnTo>
                  <a:lnTo>
                    <a:pt x="1701" y="6435"/>
                  </a:lnTo>
                  <a:lnTo>
                    <a:pt x="1693" y="6440"/>
                  </a:lnTo>
                  <a:lnTo>
                    <a:pt x="1676" y="6447"/>
                  </a:lnTo>
                  <a:lnTo>
                    <a:pt x="1649" y="6457"/>
                  </a:lnTo>
                  <a:lnTo>
                    <a:pt x="1610" y="6469"/>
                  </a:lnTo>
                  <a:lnTo>
                    <a:pt x="1558" y="6486"/>
                  </a:lnTo>
                  <a:lnTo>
                    <a:pt x="1491" y="6507"/>
                  </a:lnTo>
                  <a:lnTo>
                    <a:pt x="1405" y="6532"/>
                  </a:lnTo>
                  <a:lnTo>
                    <a:pt x="1301" y="6562"/>
                  </a:lnTo>
                  <a:lnTo>
                    <a:pt x="1176" y="6597"/>
                  </a:lnTo>
                  <a:lnTo>
                    <a:pt x="1028" y="6638"/>
                  </a:lnTo>
                  <a:lnTo>
                    <a:pt x="875" y="6681"/>
                  </a:lnTo>
                  <a:lnTo>
                    <a:pt x="735" y="6721"/>
                  </a:lnTo>
                  <a:lnTo>
                    <a:pt x="669" y="6740"/>
                  </a:lnTo>
                  <a:lnTo>
                    <a:pt x="607" y="6760"/>
                  </a:lnTo>
                  <a:lnTo>
                    <a:pt x="548" y="6778"/>
                  </a:lnTo>
                  <a:lnTo>
                    <a:pt x="493" y="6796"/>
                  </a:lnTo>
                  <a:lnTo>
                    <a:pt x="440" y="6814"/>
                  </a:lnTo>
                  <a:lnTo>
                    <a:pt x="391" y="6831"/>
                  </a:lnTo>
                  <a:lnTo>
                    <a:pt x="345" y="6849"/>
                  </a:lnTo>
                  <a:lnTo>
                    <a:pt x="303" y="6867"/>
                  </a:lnTo>
                  <a:lnTo>
                    <a:pt x="265" y="6885"/>
                  </a:lnTo>
                  <a:lnTo>
                    <a:pt x="229" y="6902"/>
                  </a:lnTo>
                  <a:lnTo>
                    <a:pt x="196" y="6920"/>
                  </a:lnTo>
                  <a:lnTo>
                    <a:pt x="167" y="6938"/>
                  </a:lnTo>
                  <a:lnTo>
                    <a:pt x="142" y="6956"/>
                  </a:lnTo>
                  <a:lnTo>
                    <a:pt x="120" y="6975"/>
                  </a:lnTo>
                  <a:lnTo>
                    <a:pt x="101" y="6994"/>
                  </a:lnTo>
                  <a:lnTo>
                    <a:pt x="85" y="7014"/>
                  </a:lnTo>
                  <a:lnTo>
                    <a:pt x="73" y="7034"/>
                  </a:lnTo>
                  <a:lnTo>
                    <a:pt x="64" y="7054"/>
                  </a:lnTo>
                  <a:lnTo>
                    <a:pt x="59" y="7075"/>
                  </a:lnTo>
                  <a:lnTo>
                    <a:pt x="57" y="7096"/>
                  </a:lnTo>
                  <a:lnTo>
                    <a:pt x="58" y="7120"/>
                  </a:lnTo>
                  <a:lnTo>
                    <a:pt x="63" y="7143"/>
                  </a:lnTo>
                  <a:lnTo>
                    <a:pt x="72" y="7167"/>
                  </a:lnTo>
                  <a:lnTo>
                    <a:pt x="83" y="7192"/>
                  </a:lnTo>
                  <a:lnTo>
                    <a:pt x="99" y="7218"/>
                  </a:lnTo>
                  <a:lnTo>
                    <a:pt x="118" y="7247"/>
                  </a:lnTo>
                  <a:lnTo>
                    <a:pt x="140" y="7275"/>
                  </a:lnTo>
                  <a:lnTo>
                    <a:pt x="166" y="7304"/>
                  </a:lnTo>
                  <a:lnTo>
                    <a:pt x="177" y="7311"/>
                  </a:lnTo>
                  <a:lnTo>
                    <a:pt x="208" y="7328"/>
                  </a:lnTo>
                  <a:lnTo>
                    <a:pt x="259" y="7355"/>
                  </a:lnTo>
                  <a:lnTo>
                    <a:pt x="324" y="7387"/>
                  </a:lnTo>
                  <a:lnTo>
                    <a:pt x="362" y="7404"/>
                  </a:lnTo>
                  <a:lnTo>
                    <a:pt x="403" y="7421"/>
                  </a:lnTo>
                  <a:lnTo>
                    <a:pt x="446" y="7439"/>
                  </a:lnTo>
                  <a:lnTo>
                    <a:pt x="493" y="7457"/>
                  </a:lnTo>
                  <a:lnTo>
                    <a:pt x="541" y="7475"/>
                  </a:lnTo>
                  <a:lnTo>
                    <a:pt x="590" y="7491"/>
                  </a:lnTo>
                  <a:lnTo>
                    <a:pt x="642" y="7506"/>
                  </a:lnTo>
                  <a:lnTo>
                    <a:pt x="695" y="7520"/>
                  </a:lnTo>
                  <a:lnTo>
                    <a:pt x="690" y="7525"/>
                  </a:lnTo>
                  <a:lnTo>
                    <a:pt x="677" y="7539"/>
                  </a:lnTo>
                  <a:lnTo>
                    <a:pt x="657" y="7562"/>
                  </a:lnTo>
                  <a:lnTo>
                    <a:pt x="633" y="7594"/>
                  </a:lnTo>
                  <a:lnTo>
                    <a:pt x="620" y="7612"/>
                  </a:lnTo>
                  <a:lnTo>
                    <a:pt x="606" y="7631"/>
                  </a:lnTo>
                  <a:lnTo>
                    <a:pt x="592" y="7652"/>
                  </a:lnTo>
                  <a:lnTo>
                    <a:pt x="578" y="7675"/>
                  </a:lnTo>
                  <a:lnTo>
                    <a:pt x="565" y="7699"/>
                  </a:lnTo>
                  <a:lnTo>
                    <a:pt x="552" y="7724"/>
                  </a:lnTo>
                  <a:lnTo>
                    <a:pt x="540" y="7750"/>
                  </a:lnTo>
                  <a:lnTo>
                    <a:pt x="529" y="7777"/>
                  </a:lnTo>
                  <a:lnTo>
                    <a:pt x="519" y="7805"/>
                  </a:lnTo>
                  <a:lnTo>
                    <a:pt x="510" y="7834"/>
                  </a:lnTo>
                  <a:lnTo>
                    <a:pt x="504" y="7864"/>
                  </a:lnTo>
                  <a:lnTo>
                    <a:pt x="499" y="7893"/>
                  </a:lnTo>
                  <a:lnTo>
                    <a:pt x="497" y="7923"/>
                  </a:lnTo>
                  <a:lnTo>
                    <a:pt x="497" y="7955"/>
                  </a:lnTo>
                  <a:lnTo>
                    <a:pt x="500" y="7985"/>
                  </a:lnTo>
                  <a:lnTo>
                    <a:pt x="505" y="8016"/>
                  </a:lnTo>
                  <a:lnTo>
                    <a:pt x="514" y="8047"/>
                  </a:lnTo>
                  <a:lnTo>
                    <a:pt x="526" y="8078"/>
                  </a:lnTo>
                  <a:lnTo>
                    <a:pt x="542" y="8109"/>
                  </a:lnTo>
                  <a:lnTo>
                    <a:pt x="562" y="8139"/>
                  </a:lnTo>
                  <a:lnTo>
                    <a:pt x="586" y="8169"/>
                  </a:lnTo>
                  <a:lnTo>
                    <a:pt x="615" y="8199"/>
                  </a:lnTo>
                  <a:lnTo>
                    <a:pt x="648" y="8227"/>
                  </a:lnTo>
                  <a:lnTo>
                    <a:pt x="685" y="8255"/>
                  </a:lnTo>
                  <a:lnTo>
                    <a:pt x="706" y="8257"/>
                  </a:lnTo>
                  <a:lnTo>
                    <a:pt x="763" y="8261"/>
                  </a:lnTo>
                  <a:lnTo>
                    <a:pt x="847" y="8268"/>
                  </a:lnTo>
                  <a:lnTo>
                    <a:pt x="948" y="8275"/>
                  </a:lnTo>
                  <a:lnTo>
                    <a:pt x="1059" y="8284"/>
                  </a:lnTo>
                  <a:lnTo>
                    <a:pt x="1169" y="8292"/>
                  </a:lnTo>
                  <a:lnTo>
                    <a:pt x="1270" y="8300"/>
                  </a:lnTo>
                  <a:lnTo>
                    <a:pt x="1351" y="8304"/>
                  </a:lnTo>
                  <a:lnTo>
                    <a:pt x="1356" y="8317"/>
                  </a:lnTo>
                  <a:lnTo>
                    <a:pt x="1370" y="8352"/>
                  </a:lnTo>
                  <a:lnTo>
                    <a:pt x="1377" y="8376"/>
                  </a:lnTo>
                  <a:lnTo>
                    <a:pt x="1385" y="8406"/>
                  </a:lnTo>
                  <a:lnTo>
                    <a:pt x="1393" y="8441"/>
                  </a:lnTo>
                  <a:lnTo>
                    <a:pt x="1399" y="8478"/>
                  </a:lnTo>
                  <a:lnTo>
                    <a:pt x="1402" y="8498"/>
                  </a:lnTo>
                  <a:lnTo>
                    <a:pt x="1404" y="8519"/>
                  </a:lnTo>
                  <a:lnTo>
                    <a:pt x="1406" y="8541"/>
                  </a:lnTo>
                  <a:lnTo>
                    <a:pt x="1407" y="8564"/>
                  </a:lnTo>
                  <a:lnTo>
                    <a:pt x="1408" y="8587"/>
                  </a:lnTo>
                  <a:lnTo>
                    <a:pt x="1408" y="8610"/>
                  </a:lnTo>
                  <a:lnTo>
                    <a:pt x="1407" y="8634"/>
                  </a:lnTo>
                  <a:lnTo>
                    <a:pt x="1405" y="8660"/>
                  </a:lnTo>
                  <a:lnTo>
                    <a:pt x="1402" y="8685"/>
                  </a:lnTo>
                  <a:lnTo>
                    <a:pt x="1399" y="8711"/>
                  </a:lnTo>
                  <a:lnTo>
                    <a:pt x="1394" y="8737"/>
                  </a:lnTo>
                  <a:lnTo>
                    <a:pt x="1388" y="8763"/>
                  </a:lnTo>
                  <a:lnTo>
                    <a:pt x="1381" y="8791"/>
                  </a:lnTo>
                  <a:lnTo>
                    <a:pt x="1373" y="8818"/>
                  </a:lnTo>
                  <a:lnTo>
                    <a:pt x="1363" y="8845"/>
                  </a:lnTo>
                  <a:lnTo>
                    <a:pt x="1351" y="8872"/>
                  </a:lnTo>
                  <a:lnTo>
                    <a:pt x="1353" y="8875"/>
                  </a:lnTo>
                  <a:lnTo>
                    <a:pt x="1358" y="8881"/>
                  </a:lnTo>
                  <a:lnTo>
                    <a:pt x="1368" y="8891"/>
                  </a:lnTo>
                  <a:lnTo>
                    <a:pt x="1381" y="8904"/>
                  </a:lnTo>
                  <a:lnTo>
                    <a:pt x="1390" y="8910"/>
                  </a:lnTo>
                  <a:lnTo>
                    <a:pt x="1399" y="8917"/>
                  </a:lnTo>
                  <a:lnTo>
                    <a:pt x="1409" y="8923"/>
                  </a:lnTo>
                  <a:lnTo>
                    <a:pt x="1421" y="8929"/>
                  </a:lnTo>
                  <a:lnTo>
                    <a:pt x="1433" y="8936"/>
                  </a:lnTo>
                  <a:lnTo>
                    <a:pt x="1447" y="8941"/>
                  </a:lnTo>
                  <a:lnTo>
                    <a:pt x="1462" y="8946"/>
                  </a:lnTo>
                  <a:lnTo>
                    <a:pt x="1478" y="8951"/>
                  </a:lnTo>
                  <a:lnTo>
                    <a:pt x="1497" y="8955"/>
                  </a:lnTo>
                  <a:lnTo>
                    <a:pt x="1515" y="8957"/>
                  </a:lnTo>
                  <a:lnTo>
                    <a:pt x="1536" y="8959"/>
                  </a:lnTo>
                  <a:lnTo>
                    <a:pt x="1557" y="8959"/>
                  </a:lnTo>
                  <a:lnTo>
                    <a:pt x="1580" y="8959"/>
                  </a:lnTo>
                  <a:lnTo>
                    <a:pt x="1604" y="8956"/>
                  </a:lnTo>
                  <a:lnTo>
                    <a:pt x="1630" y="8953"/>
                  </a:lnTo>
                  <a:lnTo>
                    <a:pt x="1657" y="8947"/>
                  </a:lnTo>
                  <a:lnTo>
                    <a:pt x="1686" y="8939"/>
                  </a:lnTo>
                  <a:lnTo>
                    <a:pt x="1716" y="8930"/>
                  </a:lnTo>
                  <a:lnTo>
                    <a:pt x="1748" y="8919"/>
                  </a:lnTo>
                  <a:lnTo>
                    <a:pt x="1781" y="8905"/>
                  </a:lnTo>
                  <a:lnTo>
                    <a:pt x="1815" y="8888"/>
                  </a:lnTo>
                  <a:lnTo>
                    <a:pt x="1851" y="8869"/>
                  </a:lnTo>
                  <a:lnTo>
                    <a:pt x="1890" y="8848"/>
                  </a:lnTo>
                  <a:lnTo>
                    <a:pt x="1929" y="8823"/>
                  </a:lnTo>
                  <a:lnTo>
                    <a:pt x="1943" y="8821"/>
                  </a:lnTo>
                  <a:lnTo>
                    <a:pt x="1979" y="8818"/>
                  </a:lnTo>
                  <a:lnTo>
                    <a:pt x="2004" y="8818"/>
                  </a:lnTo>
                  <a:lnTo>
                    <a:pt x="2029" y="8818"/>
                  </a:lnTo>
                  <a:lnTo>
                    <a:pt x="2042" y="8819"/>
                  </a:lnTo>
                  <a:lnTo>
                    <a:pt x="2056" y="8821"/>
                  </a:lnTo>
                  <a:lnTo>
                    <a:pt x="2069" y="8823"/>
                  </a:lnTo>
                  <a:lnTo>
                    <a:pt x="2082" y="8826"/>
                  </a:lnTo>
                  <a:lnTo>
                    <a:pt x="2095" y="8830"/>
                  </a:lnTo>
                  <a:lnTo>
                    <a:pt x="2107" y="8834"/>
                  </a:lnTo>
                  <a:lnTo>
                    <a:pt x="2120" y="8839"/>
                  </a:lnTo>
                  <a:lnTo>
                    <a:pt x="2131" y="8845"/>
                  </a:lnTo>
                  <a:lnTo>
                    <a:pt x="2141" y="8853"/>
                  </a:lnTo>
                  <a:lnTo>
                    <a:pt x="2150" y="8861"/>
                  </a:lnTo>
                  <a:lnTo>
                    <a:pt x="2158" y="8870"/>
                  </a:lnTo>
                  <a:lnTo>
                    <a:pt x="2165" y="8881"/>
                  </a:lnTo>
                  <a:lnTo>
                    <a:pt x="2170" y="8893"/>
                  </a:lnTo>
                  <a:lnTo>
                    <a:pt x="2174" y="8907"/>
                  </a:lnTo>
                  <a:lnTo>
                    <a:pt x="2176" y="8922"/>
                  </a:lnTo>
                  <a:lnTo>
                    <a:pt x="2176" y="8938"/>
                  </a:lnTo>
                  <a:lnTo>
                    <a:pt x="2174" y="8956"/>
                  </a:lnTo>
                  <a:lnTo>
                    <a:pt x="2170" y="8975"/>
                  </a:lnTo>
                  <a:lnTo>
                    <a:pt x="2164" y="8996"/>
                  </a:lnTo>
                  <a:lnTo>
                    <a:pt x="2155" y="9020"/>
                  </a:lnTo>
                  <a:lnTo>
                    <a:pt x="2155" y="9025"/>
                  </a:lnTo>
                  <a:lnTo>
                    <a:pt x="2156" y="9038"/>
                  </a:lnTo>
                  <a:lnTo>
                    <a:pt x="2157" y="9047"/>
                  </a:lnTo>
                  <a:lnTo>
                    <a:pt x="2158" y="9057"/>
                  </a:lnTo>
                  <a:lnTo>
                    <a:pt x="2161" y="9069"/>
                  </a:lnTo>
                  <a:lnTo>
                    <a:pt x="2164" y="9082"/>
                  </a:lnTo>
                  <a:lnTo>
                    <a:pt x="2168" y="9096"/>
                  </a:lnTo>
                  <a:lnTo>
                    <a:pt x="2174" y="9110"/>
                  </a:lnTo>
                  <a:lnTo>
                    <a:pt x="2180" y="9125"/>
                  </a:lnTo>
                  <a:lnTo>
                    <a:pt x="2188" y="9141"/>
                  </a:lnTo>
                  <a:lnTo>
                    <a:pt x="2198" y="9156"/>
                  </a:lnTo>
                  <a:lnTo>
                    <a:pt x="2209" y="9170"/>
                  </a:lnTo>
                  <a:lnTo>
                    <a:pt x="2221" y="9185"/>
                  </a:lnTo>
                  <a:lnTo>
                    <a:pt x="2236" y="9198"/>
                  </a:lnTo>
                  <a:lnTo>
                    <a:pt x="2254" y="9211"/>
                  </a:lnTo>
                  <a:lnTo>
                    <a:pt x="2273" y="9223"/>
                  </a:lnTo>
                  <a:lnTo>
                    <a:pt x="2294" y="9233"/>
                  </a:lnTo>
                  <a:lnTo>
                    <a:pt x="2318" y="9242"/>
                  </a:lnTo>
                  <a:lnTo>
                    <a:pt x="2344" y="9249"/>
                  </a:lnTo>
                  <a:lnTo>
                    <a:pt x="2374" y="9255"/>
                  </a:lnTo>
                  <a:lnTo>
                    <a:pt x="2405" y="9259"/>
                  </a:lnTo>
                  <a:lnTo>
                    <a:pt x="2440" y="9260"/>
                  </a:lnTo>
                  <a:lnTo>
                    <a:pt x="2477" y="9258"/>
                  </a:lnTo>
                  <a:lnTo>
                    <a:pt x="2519" y="9253"/>
                  </a:lnTo>
                  <a:lnTo>
                    <a:pt x="2563" y="9245"/>
                  </a:lnTo>
                  <a:lnTo>
                    <a:pt x="2611" y="9235"/>
                  </a:lnTo>
                  <a:lnTo>
                    <a:pt x="2663" y="9221"/>
                  </a:lnTo>
                  <a:lnTo>
                    <a:pt x="2718" y="9203"/>
                  </a:lnTo>
                  <a:lnTo>
                    <a:pt x="2777" y="9182"/>
                  </a:lnTo>
                  <a:lnTo>
                    <a:pt x="2840" y="9157"/>
                  </a:lnTo>
                  <a:lnTo>
                    <a:pt x="2849" y="9152"/>
                  </a:lnTo>
                  <a:lnTo>
                    <a:pt x="2876" y="9138"/>
                  </a:lnTo>
                  <a:lnTo>
                    <a:pt x="2916" y="9116"/>
                  </a:lnTo>
                  <a:lnTo>
                    <a:pt x="2967" y="9089"/>
                  </a:lnTo>
                  <a:lnTo>
                    <a:pt x="3028" y="9059"/>
                  </a:lnTo>
                  <a:lnTo>
                    <a:pt x="3094" y="9027"/>
                  </a:lnTo>
                  <a:lnTo>
                    <a:pt x="3165" y="8994"/>
                  </a:lnTo>
                  <a:lnTo>
                    <a:pt x="3235" y="8963"/>
                  </a:lnTo>
                  <a:lnTo>
                    <a:pt x="3272" y="8949"/>
                  </a:lnTo>
                  <a:lnTo>
                    <a:pt x="3306" y="8936"/>
                  </a:lnTo>
                  <a:lnTo>
                    <a:pt x="3339" y="8924"/>
                  </a:lnTo>
                  <a:lnTo>
                    <a:pt x="3371" y="8914"/>
                  </a:lnTo>
                  <a:lnTo>
                    <a:pt x="3403" y="8905"/>
                  </a:lnTo>
                  <a:lnTo>
                    <a:pt x="3431" y="8899"/>
                  </a:lnTo>
                  <a:lnTo>
                    <a:pt x="3457" y="8894"/>
                  </a:lnTo>
                  <a:lnTo>
                    <a:pt x="3481" y="8892"/>
                  </a:lnTo>
                  <a:lnTo>
                    <a:pt x="3501" y="8892"/>
                  </a:lnTo>
                  <a:lnTo>
                    <a:pt x="3519" y="8896"/>
                  </a:lnTo>
                  <a:lnTo>
                    <a:pt x="3533" y="8903"/>
                  </a:lnTo>
                  <a:lnTo>
                    <a:pt x="3543" y="8913"/>
                  </a:lnTo>
                  <a:lnTo>
                    <a:pt x="3548" y="8926"/>
                  </a:lnTo>
                  <a:lnTo>
                    <a:pt x="3549" y="8944"/>
                  </a:lnTo>
                  <a:lnTo>
                    <a:pt x="3545" y="8965"/>
                  </a:lnTo>
                  <a:lnTo>
                    <a:pt x="3536" y="8990"/>
                  </a:lnTo>
                  <a:lnTo>
                    <a:pt x="3532" y="8996"/>
                  </a:lnTo>
                  <a:lnTo>
                    <a:pt x="3520" y="9013"/>
                  </a:lnTo>
                  <a:lnTo>
                    <a:pt x="3499" y="9042"/>
                  </a:lnTo>
                  <a:lnTo>
                    <a:pt x="3473" y="9078"/>
                  </a:lnTo>
                  <a:lnTo>
                    <a:pt x="3439" y="9122"/>
                  </a:lnTo>
                  <a:lnTo>
                    <a:pt x="3400" y="9173"/>
                  </a:lnTo>
                  <a:lnTo>
                    <a:pt x="3354" y="9228"/>
                  </a:lnTo>
                  <a:lnTo>
                    <a:pt x="3303" y="9288"/>
                  </a:lnTo>
                  <a:lnTo>
                    <a:pt x="3276" y="9319"/>
                  </a:lnTo>
                  <a:lnTo>
                    <a:pt x="3247" y="9350"/>
                  </a:lnTo>
                  <a:lnTo>
                    <a:pt x="3218" y="9382"/>
                  </a:lnTo>
                  <a:lnTo>
                    <a:pt x="3188" y="9414"/>
                  </a:lnTo>
                  <a:lnTo>
                    <a:pt x="3156" y="9445"/>
                  </a:lnTo>
                  <a:lnTo>
                    <a:pt x="3123" y="9477"/>
                  </a:lnTo>
                  <a:lnTo>
                    <a:pt x="3090" y="9509"/>
                  </a:lnTo>
                  <a:lnTo>
                    <a:pt x="3057" y="9540"/>
                  </a:lnTo>
                  <a:lnTo>
                    <a:pt x="3022" y="9570"/>
                  </a:lnTo>
                  <a:lnTo>
                    <a:pt x="2986" y="9600"/>
                  </a:lnTo>
                  <a:lnTo>
                    <a:pt x="2950" y="9629"/>
                  </a:lnTo>
                  <a:lnTo>
                    <a:pt x="2914" y="9657"/>
                  </a:lnTo>
                  <a:lnTo>
                    <a:pt x="2877" y="9683"/>
                  </a:lnTo>
                  <a:lnTo>
                    <a:pt x="2838" y="9708"/>
                  </a:lnTo>
                  <a:lnTo>
                    <a:pt x="2800" y="9732"/>
                  </a:lnTo>
                  <a:lnTo>
                    <a:pt x="2762" y="9755"/>
                  </a:lnTo>
                  <a:lnTo>
                    <a:pt x="2748" y="9759"/>
                  </a:lnTo>
                  <a:lnTo>
                    <a:pt x="2707" y="9773"/>
                  </a:lnTo>
                  <a:lnTo>
                    <a:pt x="2644" y="9796"/>
                  </a:lnTo>
                  <a:lnTo>
                    <a:pt x="2559" y="9825"/>
                  </a:lnTo>
                  <a:lnTo>
                    <a:pt x="2457" y="9863"/>
                  </a:lnTo>
                  <a:lnTo>
                    <a:pt x="2340" y="9906"/>
                  </a:lnTo>
                  <a:lnTo>
                    <a:pt x="2211" y="9955"/>
                  </a:lnTo>
                  <a:lnTo>
                    <a:pt x="2074" y="10009"/>
                  </a:lnTo>
                  <a:lnTo>
                    <a:pt x="1930" y="10067"/>
                  </a:lnTo>
                  <a:lnTo>
                    <a:pt x="1783" y="10129"/>
                  </a:lnTo>
                  <a:lnTo>
                    <a:pt x="1708" y="10160"/>
                  </a:lnTo>
                  <a:lnTo>
                    <a:pt x="1635" y="10192"/>
                  </a:lnTo>
                  <a:lnTo>
                    <a:pt x="1561" y="10226"/>
                  </a:lnTo>
                  <a:lnTo>
                    <a:pt x="1490" y="10259"/>
                  </a:lnTo>
                  <a:lnTo>
                    <a:pt x="1418" y="10292"/>
                  </a:lnTo>
                  <a:lnTo>
                    <a:pt x="1349" y="10326"/>
                  </a:lnTo>
                  <a:lnTo>
                    <a:pt x="1282" y="10360"/>
                  </a:lnTo>
                  <a:lnTo>
                    <a:pt x="1217" y="10394"/>
                  </a:lnTo>
                  <a:lnTo>
                    <a:pt x="1155" y="10428"/>
                  </a:lnTo>
                  <a:lnTo>
                    <a:pt x="1096" y="10462"/>
                  </a:lnTo>
                  <a:lnTo>
                    <a:pt x="1041" y="10495"/>
                  </a:lnTo>
                  <a:lnTo>
                    <a:pt x="989" y="10528"/>
                  </a:lnTo>
                  <a:lnTo>
                    <a:pt x="981" y="10530"/>
                  </a:lnTo>
                  <a:lnTo>
                    <a:pt x="959" y="10534"/>
                  </a:lnTo>
                  <a:lnTo>
                    <a:pt x="924" y="10541"/>
                  </a:lnTo>
                  <a:lnTo>
                    <a:pt x="877" y="10551"/>
                  </a:lnTo>
                  <a:lnTo>
                    <a:pt x="820" y="10564"/>
                  </a:lnTo>
                  <a:lnTo>
                    <a:pt x="756" y="10581"/>
                  </a:lnTo>
                  <a:lnTo>
                    <a:pt x="684" y="10600"/>
                  </a:lnTo>
                  <a:lnTo>
                    <a:pt x="609" y="10622"/>
                  </a:lnTo>
                  <a:lnTo>
                    <a:pt x="568" y="10634"/>
                  </a:lnTo>
                  <a:lnTo>
                    <a:pt x="528" y="10647"/>
                  </a:lnTo>
                  <a:lnTo>
                    <a:pt x="488" y="10661"/>
                  </a:lnTo>
                  <a:lnTo>
                    <a:pt x="446" y="10676"/>
                  </a:lnTo>
                  <a:lnTo>
                    <a:pt x="405" y="10691"/>
                  </a:lnTo>
                  <a:lnTo>
                    <a:pt x="364" y="10708"/>
                  </a:lnTo>
                  <a:lnTo>
                    <a:pt x="322" y="10726"/>
                  </a:lnTo>
                  <a:lnTo>
                    <a:pt x="282" y="10744"/>
                  </a:lnTo>
                  <a:lnTo>
                    <a:pt x="243" y="10762"/>
                  </a:lnTo>
                  <a:lnTo>
                    <a:pt x="203" y="10782"/>
                  </a:lnTo>
                  <a:lnTo>
                    <a:pt x="166" y="10803"/>
                  </a:lnTo>
                  <a:lnTo>
                    <a:pt x="129" y="10825"/>
                  </a:lnTo>
                  <a:lnTo>
                    <a:pt x="94" y="10848"/>
                  </a:lnTo>
                  <a:lnTo>
                    <a:pt x="60" y="10871"/>
                  </a:lnTo>
                  <a:lnTo>
                    <a:pt x="29" y="10895"/>
                  </a:lnTo>
                  <a:lnTo>
                    <a:pt x="0" y="10920"/>
                  </a:lnTo>
                  <a:lnTo>
                    <a:pt x="7" y="10919"/>
                  </a:lnTo>
                  <a:lnTo>
                    <a:pt x="27" y="10915"/>
                  </a:lnTo>
                  <a:lnTo>
                    <a:pt x="60" y="10909"/>
                  </a:lnTo>
                  <a:lnTo>
                    <a:pt x="105" y="10901"/>
                  </a:lnTo>
                  <a:lnTo>
                    <a:pt x="160" y="10892"/>
                  </a:lnTo>
                  <a:lnTo>
                    <a:pt x="225" y="10881"/>
                  </a:lnTo>
                  <a:lnTo>
                    <a:pt x="299" y="10869"/>
                  </a:lnTo>
                  <a:lnTo>
                    <a:pt x="381" y="10856"/>
                  </a:lnTo>
                  <a:lnTo>
                    <a:pt x="468" y="10842"/>
                  </a:lnTo>
                  <a:lnTo>
                    <a:pt x="562" y="10829"/>
                  </a:lnTo>
                  <a:lnTo>
                    <a:pt x="661" y="10815"/>
                  </a:lnTo>
                  <a:lnTo>
                    <a:pt x="764" y="10800"/>
                  </a:lnTo>
                  <a:lnTo>
                    <a:pt x="870" y="10787"/>
                  </a:lnTo>
                  <a:lnTo>
                    <a:pt x="977" y="10775"/>
                  </a:lnTo>
                  <a:lnTo>
                    <a:pt x="1086" y="10764"/>
                  </a:lnTo>
                  <a:lnTo>
                    <a:pt x="1194" y="10754"/>
                  </a:lnTo>
                  <a:lnTo>
                    <a:pt x="1252" y="10749"/>
                  </a:lnTo>
                  <a:lnTo>
                    <a:pt x="1313" y="10740"/>
                  </a:lnTo>
                  <a:lnTo>
                    <a:pt x="1381" y="10729"/>
                  </a:lnTo>
                  <a:lnTo>
                    <a:pt x="1452" y="10714"/>
                  </a:lnTo>
                  <a:lnTo>
                    <a:pt x="1528" y="10697"/>
                  </a:lnTo>
                  <a:lnTo>
                    <a:pt x="1607" y="10676"/>
                  </a:lnTo>
                  <a:lnTo>
                    <a:pt x="1690" y="10654"/>
                  </a:lnTo>
                  <a:lnTo>
                    <a:pt x="1777" y="10629"/>
                  </a:lnTo>
                  <a:lnTo>
                    <a:pt x="1866" y="10602"/>
                  </a:lnTo>
                  <a:lnTo>
                    <a:pt x="1957" y="10573"/>
                  </a:lnTo>
                  <a:lnTo>
                    <a:pt x="2052" y="10541"/>
                  </a:lnTo>
                  <a:lnTo>
                    <a:pt x="2148" y="10509"/>
                  </a:lnTo>
                  <a:lnTo>
                    <a:pt x="2246" y="10475"/>
                  </a:lnTo>
                  <a:lnTo>
                    <a:pt x="2344" y="10438"/>
                  </a:lnTo>
                  <a:lnTo>
                    <a:pt x="2444" y="10401"/>
                  </a:lnTo>
                  <a:lnTo>
                    <a:pt x="2544" y="10363"/>
                  </a:lnTo>
                  <a:lnTo>
                    <a:pt x="2645" y="10323"/>
                  </a:lnTo>
                  <a:lnTo>
                    <a:pt x="2745" y="10284"/>
                  </a:lnTo>
                  <a:lnTo>
                    <a:pt x="2845" y="10243"/>
                  </a:lnTo>
                  <a:lnTo>
                    <a:pt x="2945" y="10201"/>
                  </a:lnTo>
                  <a:lnTo>
                    <a:pt x="3044" y="10160"/>
                  </a:lnTo>
                  <a:lnTo>
                    <a:pt x="3141" y="10118"/>
                  </a:lnTo>
                  <a:lnTo>
                    <a:pt x="3236" y="10075"/>
                  </a:lnTo>
                  <a:lnTo>
                    <a:pt x="3330" y="10033"/>
                  </a:lnTo>
                  <a:lnTo>
                    <a:pt x="3421" y="9992"/>
                  </a:lnTo>
                  <a:lnTo>
                    <a:pt x="3510" y="9949"/>
                  </a:lnTo>
                  <a:lnTo>
                    <a:pt x="3595" y="9909"/>
                  </a:lnTo>
                  <a:lnTo>
                    <a:pt x="3678" y="9868"/>
                  </a:lnTo>
                  <a:lnTo>
                    <a:pt x="3756" y="9828"/>
                  </a:lnTo>
                  <a:lnTo>
                    <a:pt x="3831" y="9789"/>
                  </a:lnTo>
                  <a:lnTo>
                    <a:pt x="3901" y="9752"/>
                  </a:lnTo>
                  <a:lnTo>
                    <a:pt x="3967" y="9715"/>
                  </a:lnTo>
                  <a:lnTo>
                    <a:pt x="3983" y="9711"/>
                  </a:lnTo>
                  <a:lnTo>
                    <a:pt x="4029" y="9701"/>
                  </a:lnTo>
                  <a:lnTo>
                    <a:pt x="4098" y="9684"/>
                  </a:lnTo>
                  <a:lnTo>
                    <a:pt x="4187" y="9661"/>
                  </a:lnTo>
                  <a:lnTo>
                    <a:pt x="4237" y="9647"/>
                  </a:lnTo>
                  <a:lnTo>
                    <a:pt x="4291" y="9632"/>
                  </a:lnTo>
                  <a:lnTo>
                    <a:pt x="4346" y="9616"/>
                  </a:lnTo>
                  <a:lnTo>
                    <a:pt x="4404" y="9598"/>
                  </a:lnTo>
                  <a:lnTo>
                    <a:pt x="4463" y="9579"/>
                  </a:lnTo>
                  <a:lnTo>
                    <a:pt x="4523" y="9559"/>
                  </a:lnTo>
                  <a:lnTo>
                    <a:pt x="4581" y="9538"/>
                  </a:lnTo>
                  <a:lnTo>
                    <a:pt x="4641" y="9516"/>
                  </a:lnTo>
                  <a:lnTo>
                    <a:pt x="4698" y="9492"/>
                  </a:lnTo>
                  <a:lnTo>
                    <a:pt x="4753" y="9468"/>
                  </a:lnTo>
                  <a:lnTo>
                    <a:pt x="4807" y="9443"/>
                  </a:lnTo>
                  <a:lnTo>
                    <a:pt x="4857" y="9417"/>
                  </a:lnTo>
                  <a:lnTo>
                    <a:pt x="4905" y="9391"/>
                  </a:lnTo>
                  <a:lnTo>
                    <a:pt x="4947" y="9362"/>
                  </a:lnTo>
                  <a:lnTo>
                    <a:pt x="4984" y="9335"/>
                  </a:lnTo>
                  <a:lnTo>
                    <a:pt x="5017" y="9306"/>
                  </a:lnTo>
                  <a:lnTo>
                    <a:pt x="5043" y="9277"/>
                  </a:lnTo>
                  <a:lnTo>
                    <a:pt x="5062" y="9246"/>
                  </a:lnTo>
                  <a:lnTo>
                    <a:pt x="5074" y="9216"/>
                  </a:lnTo>
                  <a:lnTo>
                    <a:pt x="5079" y="9185"/>
                  </a:lnTo>
                  <a:lnTo>
                    <a:pt x="5075" y="9154"/>
                  </a:lnTo>
                  <a:lnTo>
                    <a:pt x="5061" y="9122"/>
                  </a:lnTo>
                  <a:lnTo>
                    <a:pt x="5039" y="9091"/>
                  </a:lnTo>
                  <a:lnTo>
                    <a:pt x="5005" y="9059"/>
                  </a:lnTo>
                  <a:lnTo>
                    <a:pt x="5002" y="9057"/>
                  </a:lnTo>
                  <a:lnTo>
                    <a:pt x="4993" y="9052"/>
                  </a:lnTo>
                  <a:lnTo>
                    <a:pt x="4980" y="9045"/>
                  </a:lnTo>
                  <a:lnTo>
                    <a:pt x="4964" y="9034"/>
                  </a:lnTo>
                  <a:lnTo>
                    <a:pt x="4947" y="9022"/>
                  </a:lnTo>
                  <a:lnTo>
                    <a:pt x="4931" y="9006"/>
                  </a:lnTo>
                  <a:lnTo>
                    <a:pt x="4923" y="8999"/>
                  </a:lnTo>
                  <a:lnTo>
                    <a:pt x="4916" y="8990"/>
                  </a:lnTo>
                  <a:lnTo>
                    <a:pt x="4910" y="8982"/>
                  </a:lnTo>
                  <a:lnTo>
                    <a:pt x="4905" y="8973"/>
                  </a:lnTo>
                  <a:lnTo>
                    <a:pt x="4901" y="8963"/>
                  </a:lnTo>
                  <a:lnTo>
                    <a:pt x="4899" y="8954"/>
                  </a:lnTo>
                  <a:lnTo>
                    <a:pt x="4898" y="8944"/>
                  </a:lnTo>
                  <a:lnTo>
                    <a:pt x="4898" y="8934"/>
                  </a:lnTo>
                  <a:lnTo>
                    <a:pt x="4901" y="8924"/>
                  </a:lnTo>
                  <a:lnTo>
                    <a:pt x="4906" y="8914"/>
                  </a:lnTo>
                  <a:lnTo>
                    <a:pt x="4913" y="8904"/>
                  </a:lnTo>
                  <a:lnTo>
                    <a:pt x="4923" y="8893"/>
                  </a:lnTo>
                  <a:lnTo>
                    <a:pt x="4935" y="8883"/>
                  </a:lnTo>
                  <a:lnTo>
                    <a:pt x="4950" y="8872"/>
                  </a:lnTo>
                  <a:lnTo>
                    <a:pt x="4968" y="8862"/>
                  </a:lnTo>
                  <a:lnTo>
                    <a:pt x="4990" y="8852"/>
                  </a:lnTo>
                  <a:lnTo>
                    <a:pt x="5016" y="8842"/>
                  </a:lnTo>
                  <a:lnTo>
                    <a:pt x="5044" y="8833"/>
                  </a:lnTo>
                  <a:lnTo>
                    <a:pt x="5076" y="8823"/>
                  </a:lnTo>
                  <a:lnTo>
                    <a:pt x="5113" y="8814"/>
                  </a:lnTo>
                  <a:lnTo>
                    <a:pt x="5123" y="8807"/>
                  </a:lnTo>
                  <a:lnTo>
                    <a:pt x="5154" y="8788"/>
                  </a:lnTo>
                  <a:lnTo>
                    <a:pt x="5202" y="8758"/>
                  </a:lnTo>
                  <a:lnTo>
                    <a:pt x="5264" y="8718"/>
                  </a:lnTo>
                  <a:lnTo>
                    <a:pt x="5340" y="8669"/>
                  </a:lnTo>
                  <a:lnTo>
                    <a:pt x="5426" y="8611"/>
                  </a:lnTo>
                  <a:lnTo>
                    <a:pt x="5521" y="8549"/>
                  </a:lnTo>
                  <a:lnTo>
                    <a:pt x="5620" y="8479"/>
                  </a:lnTo>
                  <a:lnTo>
                    <a:pt x="5723" y="8406"/>
                  </a:lnTo>
                  <a:lnTo>
                    <a:pt x="5828" y="8330"/>
                  </a:lnTo>
                  <a:lnTo>
                    <a:pt x="5879" y="8291"/>
                  </a:lnTo>
                  <a:lnTo>
                    <a:pt x="5931" y="8252"/>
                  </a:lnTo>
                  <a:lnTo>
                    <a:pt x="5981" y="8213"/>
                  </a:lnTo>
                  <a:lnTo>
                    <a:pt x="6031" y="8172"/>
                  </a:lnTo>
                  <a:lnTo>
                    <a:pt x="6078" y="8133"/>
                  </a:lnTo>
                  <a:lnTo>
                    <a:pt x="6124" y="8095"/>
                  </a:lnTo>
                  <a:lnTo>
                    <a:pt x="6169" y="8055"/>
                  </a:lnTo>
                  <a:lnTo>
                    <a:pt x="6210" y="8017"/>
                  </a:lnTo>
                  <a:lnTo>
                    <a:pt x="6249" y="7980"/>
                  </a:lnTo>
                  <a:lnTo>
                    <a:pt x="6285" y="7944"/>
                  </a:lnTo>
                  <a:lnTo>
                    <a:pt x="6318" y="7907"/>
                  </a:lnTo>
                  <a:lnTo>
                    <a:pt x="6347" y="7873"/>
                  </a:lnTo>
                  <a:lnTo>
                    <a:pt x="6354" y="7870"/>
                  </a:lnTo>
                  <a:lnTo>
                    <a:pt x="6375" y="7862"/>
                  </a:lnTo>
                  <a:lnTo>
                    <a:pt x="6409" y="7850"/>
                  </a:lnTo>
                  <a:lnTo>
                    <a:pt x="6455" y="7835"/>
                  </a:lnTo>
                  <a:lnTo>
                    <a:pt x="6513" y="7817"/>
                  </a:lnTo>
                  <a:lnTo>
                    <a:pt x="6583" y="7798"/>
                  </a:lnTo>
                  <a:lnTo>
                    <a:pt x="6622" y="7788"/>
                  </a:lnTo>
                  <a:lnTo>
                    <a:pt x="6664" y="7778"/>
                  </a:lnTo>
                  <a:lnTo>
                    <a:pt x="6708" y="7768"/>
                  </a:lnTo>
                  <a:lnTo>
                    <a:pt x="6755" y="7759"/>
                  </a:lnTo>
                  <a:lnTo>
                    <a:pt x="6804" y="7750"/>
                  </a:lnTo>
                  <a:lnTo>
                    <a:pt x="6856" y="7741"/>
                  </a:lnTo>
                  <a:lnTo>
                    <a:pt x="6910" y="7733"/>
                  </a:lnTo>
                  <a:lnTo>
                    <a:pt x="6966" y="7725"/>
                  </a:lnTo>
                  <a:lnTo>
                    <a:pt x="7023" y="7719"/>
                  </a:lnTo>
                  <a:lnTo>
                    <a:pt x="7084" y="7713"/>
                  </a:lnTo>
                  <a:lnTo>
                    <a:pt x="7146" y="7708"/>
                  </a:lnTo>
                  <a:lnTo>
                    <a:pt x="7211" y="7704"/>
                  </a:lnTo>
                  <a:lnTo>
                    <a:pt x="7277" y="7700"/>
                  </a:lnTo>
                  <a:lnTo>
                    <a:pt x="7345" y="7699"/>
                  </a:lnTo>
                  <a:lnTo>
                    <a:pt x="7415" y="7699"/>
                  </a:lnTo>
                  <a:lnTo>
                    <a:pt x="7486" y="7702"/>
                  </a:lnTo>
                  <a:lnTo>
                    <a:pt x="7560" y="7705"/>
                  </a:lnTo>
                  <a:lnTo>
                    <a:pt x="7634" y="7710"/>
                  </a:lnTo>
                  <a:lnTo>
                    <a:pt x="7710" y="7717"/>
                  </a:lnTo>
                  <a:lnTo>
                    <a:pt x="7788" y="7726"/>
                  </a:lnTo>
                  <a:lnTo>
                    <a:pt x="7792" y="7728"/>
                  </a:lnTo>
                  <a:lnTo>
                    <a:pt x="7804" y="7735"/>
                  </a:lnTo>
                  <a:lnTo>
                    <a:pt x="7822" y="7744"/>
                  </a:lnTo>
                  <a:lnTo>
                    <a:pt x="7845" y="7758"/>
                  </a:lnTo>
                  <a:lnTo>
                    <a:pt x="7870" y="7773"/>
                  </a:lnTo>
                  <a:lnTo>
                    <a:pt x="7896" y="7791"/>
                  </a:lnTo>
                  <a:lnTo>
                    <a:pt x="7909" y="7801"/>
                  </a:lnTo>
                  <a:lnTo>
                    <a:pt x="7923" y="7811"/>
                  </a:lnTo>
                  <a:lnTo>
                    <a:pt x="7935" y="7822"/>
                  </a:lnTo>
                  <a:lnTo>
                    <a:pt x="7947" y="7833"/>
                  </a:lnTo>
                  <a:lnTo>
                    <a:pt x="7957" y="7844"/>
                  </a:lnTo>
                  <a:lnTo>
                    <a:pt x="7966" y="7855"/>
                  </a:lnTo>
                  <a:lnTo>
                    <a:pt x="7974" y="7866"/>
                  </a:lnTo>
                  <a:lnTo>
                    <a:pt x="7980" y="7877"/>
                  </a:lnTo>
                  <a:lnTo>
                    <a:pt x="7985" y="7888"/>
                  </a:lnTo>
                  <a:lnTo>
                    <a:pt x="7987" y="7898"/>
                  </a:lnTo>
                  <a:lnTo>
                    <a:pt x="7988" y="7909"/>
                  </a:lnTo>
                  <a:lnTo>
                    <a:pt x="7986" y="7920"/>
                  </a:lnTo>
                  <a:lnTo>
                    <a:pt x="7981" y="7930"/>
                  </a:lnTo>
                  <a:lnTo>
                    <a:pt x="7973" y="7941"/>
                  </a:lnTo>
                  <a:lnTo>
                    <a:pt x="7963" y="7951"/>
                  </a:lnTo>
                  <a:lnTo>
                    <a:pt x="7949" y="7960"/>
                  </a:lnTo>
                  <a:lnTo>
                    <a:pt x="7931" y="7968"/>
                  </a:lnTo>
                  <a:lnTo>
                    <a:pt x="7909" y="7976"/>
                  </a:lnTo>
                  <a:lnTo>
                    <a:pt x="7885" y="7984"/>
                  </a:lnTo>
                  <a:lnTo>
                    <a:pt x="7856" y="7990"/>
                  </a:lnTo>
                  <a:lnTo>
                    <a:pt x="7844" y="7990"/>
                  </a:lnTo>
                  <a:lnTo>
                    <a:pt x="7810" y="7990"/>
                  </a:lnTo>
                  <a:lnTo>
                    <a:pt x="7757" y="7989"/>
                  </a:lnTo>
                  <a:lnTo>
                    <a:pt x="7687" y="7990"/>
                  </a:lnTo>
                  <a:lnTo>
                    <a:pt x="7602" y="7992"/>
                  </a:lnTo>
                  <a:lnTo>
                    <a:pt x="7506" y="7997"/>
                  </a:lnTo>
                  <a:lnTo>
                    <a:pt x="7455" y="8001"/>
                  </a:lnTo>
                  <a:lnTo>
                    <a:pt x="7400" y="8005"/>
                  </a:lnTo>
                  <a:lnTo>
                    <a:pt x="7345" y="8010"/>
                  </a:lnTo>
                  <a:lnTo>
                    <a:pt x="7289" y="8016"/>
                  </a:lnTo>
                  <a:lnTo>
                    <a:pt x="7231" y="8023"/>
                  </a:lnTo>
                  <a:lnTo>
                    <a:pt x="7173" y="8031"/>
                  </a:lnTo>
                  <a:lnTo>
                    <a:pt x="7114" y="8041"/>
                  </a:lnTo>
                  <a:lnTo>
                    <a:pt x="7056" y="8052"/>
                  </a:lnTo>
                  <a:lnTo>
                    <a:pt x="6997" y="8065"/>
                  </a:lnTo>
                  <a:lnTo>
                    <a:pt x="6940" y="8079"/>
                  </a:lnTo>
                  <a:lnTo>
                    <a:pt x="6882" y="8094"/>
                  </a:lnTo>
                  <a:lnTo>
                    <a:pt x="6827" y="8110"/>
                  </a:lnTo>
                  <a:lnTo>
                    <a:pt x="6772" y="8129"/>
                  </a:lnTo>
                  <a:lnTo>
                    <a:pt x="6720" y="8149"/>
                  </a:lnTo>
                  <a:lnTo>
                    <a:pt x="6671" y="8171"/>
                  </a:lnTo>
                  <a:lnTo>
                    <a:pt x="6623" y="8196"/>
                  </a:lnTo>
                  <a:lnTo>
                    <a:pt x="6578" y="8222"/>
                  </a:lnTo>
                  <a:lnTo>
                    <a:pt x="6537" y="8250"/>
                  </a:lnTo>
                  <a:lnTo>
                    <a:pt x="6499" y="8281"/>
                  </a:lnTo>
                  <a:lnTo>
                    <a:pt x="6465" y="8314"/>
                  </a:lnTo>
                  <a:lnTo>
                    <a:pt x="6456" y="8326"/>
                  </a:lnTo>
                  <a:lnTo>
                    <a:pt x="6431" y="8359"/>
                  </a:lnTo>
                  <a:lnTo>
                    <a:pt x="6414" y="8380"/>
                  </a:lnTo>
                  <a:lnTo>
                    <a:pt x="6392" y="8405"/>
                  </a:lnTo>
                  <a:lnTo>
                    <a:pt x="6368" y="8432"/>
                  </a:lnTo>
                  <a:lnTo>
                    <a:pt x="6342" y="8460"/>
                  </a:lnTo>
                  <a:lnTo>
                    <a:pt x="6314" y="8488"/>
                  </a:lnTo>
                  <a:lnTo>
                    <a:pt x="6283" y="8515"/>
                  </a:lnTo>
                  <a:lnTo>
                    <a:pt x="6267" y="8528"/>
                  </a:lnTo>
                  <a:lnTo>
                    <a:pt x="6250" y="8542"/>
                  </a:lnTo>
                  <a:lnTo>
                    <a:pt x="6234" y="8555"/>
                  </a:lnTo>
                  <a:lnTo>
                    <a:pt x="6217" y="8566"/>
                  </a:lnTo>
                  <a:lnTo>
                    <a:pt x="6200" y="8577"/>
                  </a:lnTo>
                  <a:lnTo>
                    <a:pt x="6182" y="8588"/>
                  </a:lnTo>
                  <a:lnTo>
                    <a:pt x="6164" y="8597"/>
                  </a:lnTo>
                  <a:lnTo>
                    <a:pt x="6146" y="8605"/>
                  </a:lnTo>
                  <a:lnTo>
                    <a:pt x="6128" y="8613"/>
                  </a:lnTo>
                  <a:lnTo>
                    <a:pt x="6109" y="8619"/>
                  </a:lnTo>
                  <a:lnTo>
                    <a:pt x="6091" y="8624"/>
                  </a:lnTo>
                  <a:lnTo>
                    <a:pt x="6073" y="8627"/>
                  </a:lnTo>
                  <a:lnTo>
                    <a:pt x="6069" y="8633"/>
                  </a:lnTo>
                  <a:lnTo>
                    <a:pt x="6059" y="8649"/>
                  </a:lnTo>
                  <a:lnTo>
                    <a:pt x="6044" y="8676"/>
                  </a:lnTo>
                  <a:lnTo>
                    <a:pt x="6028" y="8708"/>
                  </a:lnTo>
                  <a:lnTo>
                    <a:pt x="6018" y="8726"/>
                  </a:lnTo>
                  <a:lnTo>
                    <a:pt x="6010" y="8745"/>
                  </a:lnTo>
                  <a:lnTo>
                    <a:pt x="6002" y="8765"/>
                  </a:lnTo>
                  <a:lnTo>
                    <a:pt x="5995" y="8787"/>
                  </a:lnTo>
                  <a:lnTo>
                    <a:pt x="5988" y="8808"/>
                  </a:lnTo>
                  <a:lnTo>
                    <a:pt x="5984" y="8830"/>
                  </a:lnTo>
                  <a:lnTo>
                    <a:pt x="5980" y="8851"/>
                  </a:lnTo>
                  <a:lnTo>
                    <a:pt x="5979" y="8872"/>
                  </a:lnTo>
                  <a:lnTo>
                    <a:pt x="5979" y="8893"/>
                  </a:lnTo>
                  <a:lnTo>
                    <a:pt x="5982" y="8914"/>
                  </a:lnTo>
                  <a:lnTo>
                    <a:pt x="5987" y="8933"/>
                  </a:lnTo>
                  <a:lnTo>
                    <a:pt x="5995" y="8951"/>
                  </a:lnTo>
                  <a:lnTo>
                    <a:pt x="6006" y="8968"/>
                  </a:lnTo>
                  <a:lnTo>
                    <a:pt x="6020" y="8983"/>
                  </a:lnTo>
                  <a:lnTo>
                    <a:pt x="6039" y="8996"/>
                  </a:lnTo>
                  <a:lnTo>
                    <a:pt x="6061" y="9007"/>
                  </a:lnTo>
                  <a:lnTo>
                    <a:pt x="6087" y="9016"/>
                  </a:lnTo>
                  <a:lnTo>
                    <a:pt x="6117" y="9024"/>
                  </a:lnTo>
                  <a:lnTo>
                    <a:pt x="6153" y="9028"/>
                  </a:lnTo>
                  <a:lnTo>
                    <a:pt x="6192" y="9029"/>
                  </a:lnTo>
                  <a:lnTo>
                    <a:pt x="6237" y="9027"/>
                  </a:lnTo>
                  <a:lnTo>
                    <a:pt x="6288" y="9022"/>
                  </a:lnTo>
                  <a:lnTo>
                    <a:pt x="6344" y="9012"/>
                  </a:lnTo>
                  <a:lnTo>
                    <a:pt x="6407" y="8999"/>
                  </a:lnTo>
                  <a:lnTo>
                    <a:pt x="6419" y="8996"/>
                  </a:lnTo>
                  <a:lnTo>
                    <a:pt x="6455" y="8986"/>
                  </a:lnTo>
                  <a:lnTo>
                    <a:pt x="6511" y="8970"/>
                  </a:lnTo>
                  <a:lnTo>
                    <a:pt x="6586" y="8949"/>
                  </a:lnTo>
                  <a:lnTo>
                    <a:pt x="6674" y="8923"/>
                  </a:lnTo>
                  <a:lnTo>
                    <a:pt x="6773" y="8892"/>
                  </a:lnTo>
                  <a:lnTo>
                    <a:pt x="6880" y="8859"/>
                  </a:lnTo>
                  <a:lnTo>
                    <a:pt x="6992" y="8822"/>
                  </a:lnTo>
                  <a:lnTo>
                    <a:pt x="7050" y="8803"/>
                  </a:lnTo>
                  <a:lnTo>
                    <a:pt x="7106" y="8783"/>
                  </a:lnTo>
                  <a:lnTo>
                    <a:pt x="7163" y="8762"/>
                  </a:lnTo>
                  <a:lnTo>
                    <a:pt x="7219" y="8742"/>
                  </a:lnTo>
                  <a:lnTo>
                    <a:pt x="7273" y="8721"/>
                  </a:lnTo>
                  <a:lnTo>
                    <a:pt x="7327" y="8700"/>
                  </a:lnTo>
                  <a:lnTo>
                    <a:pt x="7378" y="8678"/>
                  </a:lnTo>
                  <a:lnTo>
                    <a:pt x="7427" y="8656"/>
                  </a:lnTo>
                  <a:lnTo>
                    <a:pt x="7473" y="8635"/>
                  </a:lnTo>
                  <a:lnTo>
                    <a:pt x="7516" y="8614"/>
                  </a:lnTo>
                  <a:lnTo>
                    <a:pt x="7556" y="8592"/>
                  </a:lnTo>
                  <a:lnTo>
                    <a:pt x="7592" y="8571"/>
                  </a:lnTo>
                  <a:lnTo>
                    <a:pt x="7623" y="8551"/>
                  </a:lnTo>
                  <a:lnTo>
                    <a:pt x="7650" y="8529"/>
                  </a:lnTo>
                  <a:lnTo>
                    <a:pt x="7673" y="8510"/>
                  </a:lnTo>
                  <a:lnTo>
                    <a:pt x="7690" y="8490"/>
                  </a:lnTo>
                  <a:lnTo>
                    <a:pt x="7695" y="8485"/>
                  </a:lnTo>
                  <a:lnTo>
                    <a:pt x="7710" y="8472"/>
                  </a:lnTo>
                  <a:lnTo>
                    <a:pt x="7734" y="8452"/>
                  </a:lnTo>
                  <a:lnTo>
                    <a:pt x="7767" y="8428"/>
                  </a:lnTo>
                  <a:lnTo>
                    <a:pt x="7788" y="8414"/>
                  </a:lnTo>
                  <a:lnTo>
                    <a:pt x="7810" y="8400"/>
                  </a:lnTo>
                  <a:lnTo>
                    <a:pt x="7834" y="8386"/>
                  </a:lnTo>
                  <a:lnTo>
                    <a:pt x="7861" y="8372"/>
                  </a:lnTo>
                  <a:lnTo>
                    <a:pt x="7889" y="8358"/>
                  </a:lnTo>
                  <a:lnTo>
                    <a:pt x="7920" y="8345"/>
                  </a:lnTo>
                  <a:lnTo>
                    <a:pt x="7952" y="8332"/>
                  </a:lnTo>
                  <a:lnTo>
                    <a:pt x="7986" y="8320"/>
                  </a:lnTo>
                  <a:lnTo>
                    <a:pt x="8021" y="8310"/>
                  </a:lnTo>
                  <a:lnTo>
                    <a:pt x="8059" y="8301"/>
                  </a:lnTo>
                  <a:lnTo>
                    <a:pt x="8098" y="8292"/>
                  </a:lnTo>
                  <a:lnTo>
                    <a:pt x="8139" y="8286"/>
                  </a:lnTo>
                  <a:lnTo>
                    <a:pt x="8182" y="8283"/>
                  </a:lnTo>
                  <a:lnTo>
                    <a:pt x="8225" y="8282"/>
                  </a:lnTo>
                  <a:lnTo>
                    <a:pt x="8270" y="8283"/>
                  </a:lnTo>
                  <a:lnTo>
                    <a:pt x="8318" y="8287"/>
                  </a:lnTo>
                  <a:lnTo>
                    <a:pt x="8366" y="8294"/>
                  </a:lnTo>
                  <a:lnTo>
                    <a:pt x="8415" y="8306"/>
                  </a:lnTo>
                  <a:lnTo>
                    <a:pt x="8466" y="8320"/>
                  </a:lnTo>
                  <a:lnTo>
                    <a:pt x="8518" y="8338"/>
                  </a:lnTo>
                  <a:lnTo>
                    <a:pt x="8572" y="8359"/>
                  </a:lnTo>
                  <a:lnTo>
                    <a:pt x="8625" y="8385"/>
                  </a:lnTo>
                  <a:lnTo>
                    <a:pt x="8681" y="8415"/>
                  </a:lnTo>
                  <a:lnTo>
                    <a:pt x="8737" y="8451"/>
                  </a:lnTo>
                  <a:lnTo>
                    <a:pt x="8758" y="8461"/>
                  </a:lnTo>
                  <a:lnTo>
                    <a:pt x="8817" y="8489"/>
                  </a:lnTo>
                  <a:lnTo>
                    <a:pt x="8908" y="8532"/>
                  </a:lnTo>
                  <a:lnTo>
                    <a:pt x="9028" y="8588"/>
                  </a:lnTo>
                  <a:lnTo>
                    <a:pt x="9171" y="8653"/>
                  </a:lnTo>
                  <a:lnTo>
                    <a:pt x="9332" y="8726"/>
                  </a:lnTo>
                  <a:lnTo>
                    <a:pt x="9417" y="8763"/>
                  </a:lnTo>
                  <a:lnTo>
                    <a:pt x="9505" y="8803"/>
                  </a:lnTo>
                  <a:lnTo>
                    <a:pt x="9595" y="8841"/>
                  </a:lnTo>
                  <a:lnTo>
                    <a:pt x="9687" y="8879"/>
                  </a:lnTo>
                  <a:lnTo>
                    <a:pt x="9778" y="8918"/>
                  </a:lnTo>
                  <a:lnTo>
                    <a:pt x="9870" y="8956"/>
                  </a:lnTo>
                  <a:lnTo>
                    <a:pt x="9962" y="8992"/>
                  </a:lnTo>
                  <a:lnTo>
                    <a:pt x="10051" y="9028"/>
                  </a:lnTo>
                  <a:lnTo>
                    <a:pt x="10139" y="9060"/>
                  </a:lnTo>
                  <a:lnTo>
                    <a:pt x="10225" y="9091"/>
                  </a:lnTo>
                  <a:lnTo>
                    <a:pt x="10308" y="9120"/>
                  </a:lnTo>
                  <a:lnTo>
                    <a:pt x="10386" y="9146"/>
                  </a:lnTo>
                  <a:lnTo>
                    <a:pt x="10461" y="9168"/>
                  </a:lnTo>
                  <a:lnTo>
                    <a:pt x="10530" y="9187"/>
                  </a:lnTo>
                  <a:lnTo>
                    <a:pt x="10594" y="9202"/>
                  </a:lnTo>
                  <a:lnTo>
                    <a:pt x="10651" y="9212"/>
                  </a:lnTo>
                  <a:lnTo>
                    <a:pt x="10702" y="9218"/>
                  </a:lnTo>
                  <a:lnTo>
                    <a:pt x="10744" y="9220"/>
                  </a:lnTo>
                  <a:lnTo>
                    <a:pt x="10778" y="9215"/>
                  </a:lnTo>
                  <a:lnTo>
                    <a:pt x="10804" y="9205"/>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679" name="Freeform 239"/>
            <p:cNvSpPr>
              <a:spLocks/>
            </p:cNvSpPr>
            <p:nvPr/>
          </p:nvSpPr>
          <p:spPr bwMode="auto">
            <a:xfrm>
              <a:off x="817" y="1087"/>
              <a:ext cx="29" cy="23"/>
            </a:xfrm>
            <a:custGeom>
              <a:avLst/>
              <a:gdLst/>
              <a:ahLst/>
              <a:cxnLst>
                <a:cxn ang="0">
                  <a:pos x="532" y="48"/>
                </a:cxn>
                <a:cxn ang="0">
                  <a:pos x="476" y="33"/>
                </a:cxn>
                <a:cxn ang="0">
                  <a:pos x="408" y="18"/>
                </a:cxn>
                <a:cxn ang="0">
                  <a:pos x="354" y="9"/>
                </a:cxn>
                <a:cxn ang="0">
                  <a:pos x="297" y="3"/>
                </a:cxn>
                <a:cxn ang="0">
                  <a:pos x="239" y="0"/>
                </a:cxn>
                <a:cxn ang="0">
                  <a:pos x="182" y="2"/>
                </a:cxn>
                <a:cxn ang="0">
                  <a:pos x="128" y="11"/>
                </a:cxn>
                <a:cxn ang="0">
                  <a:pos x="82" y="28"/>
                </a:cxn>
                <a:cxn ang="0">
                  <a:pos x="44" y="54"/>
                </a:cxn>
                <a:cxn ang="0">
                  <a:pos x="16" y="90"/>
                </a:cxn>
                <a:cxn ang="0">
                  <a:pos x="2" y="140"/>
                </a:cxn>
                <a:cxn ang="0">
                  <a:pos x="3" y="202"/>
                </a:cxn>
                <a:cxn ang="0">
                  <a:pos x="23" y="280"/>
                </a:cxn>
                <a:cxn ang="0">
                  <a:pos x="53" y="337"/>
                </a:cxn>
                <a:cxn ang="0">
                  <a:pos x="105" y="389"/>
                </a:cxn>
                <a:cxn ang="0">
                  <a:pos x="160" y="437"/>
                </a:cxn>
                <a:cxn ang="0">
                  <a:pos x="223" y="489"/>
                </a:cxn>
                <a:cxn ang="0">
                  <a:pos x="275" y="527"/>
                </a:cxn>
                <a:cxn ang="0">
                  <a:pos x="312" y="550"/>
                </a:cxn>
                <a:cxn ang="0">
                  <a:pos x="349" y="570"/>
                </a:cxn>
                <a:cxn ang="0">
                  <a:pos x="385" y="587"/>
                </a:cxn>
                <a:cxn ang="0">
                  <a:pos x="421" y="600"/>
                </a:cxn>
                <a:cxn ang="0">
                  <a:pos x="455" y="607"/>
                </a:cxn>
                <a:cxn ang="0">
                  <a:pos x="490" y="610"/>
                </a:cxn>
                <a:cxn ang="0">
                  <a:pos x="526" y="608"/>
                </a:cxn>
                <a:cxn ang="0">
                  <a:pos x="565" y="601"/>
                </a:cxn>
                <a:cxn ang="0">
                  <a:pos x="604" y="590"/>
                </a:cxn>
                <a:cxn ang="0">
                  <a:pos x="642" y="573"/>
                </a:cxn>
                <a:cxn ang="0">
                  <a:pos x="680" y="554"/>
                </a:cxn>
                <a:cxn ang="0">
                  <a:pos x="716" y="533"/>
                </a:cxn>
                <a:cxn ang="0">
                  <a:pos x="748" y="509"/>
                </a:cxn>
                <a:cxn ang="0">
                  <a:pos x="777" y="483"/>
                </a:cxn>
                <a:cxn ang="0">
                  <a:pos x="803" y="457"/>
                </a:cxn>
                <a:cxn ang="0">
                  <a:pos x="823" y="429"/>
                </a:cxn>
                <a:cxn ang="0">
                  <a:pos x="837" y="402"/>
                </a:cxn>
                <a:cxn ang="0">
                  <a:pos x="844" y="375"/>
                </a:cxn>
                <a:cxn ang="0">
                  <a:pos x="844" y="350"/>
                </a:cxn>
                <a:cxn ang="0">
                  <a:pos x="835" y="326"/>
                </a:cxn>
                <a:cxn ang="0">
                  <a:pos x="818" y="305"/>
                </a:cxn>
                <a:cxn ang="0">
                  <a:pos x="777" y="276"/>
                </a:cxn>
                <a:cxn ang="0">
                  <a:pos x="726" y="237"/>
                </a:cxn>
                <a:cxn ang="0">
                  <a:pos x="679" y="195"/>
                </a:cxn>
                <a:cxn ang="0">
                  <a:pos x="636" y="155"/>
                </a:cxn>
                <a:cxn ang="0">
                  <a:pos x="586" y="102"/>
                </a:cxn>
                <a:cxn ang="0">
                  <a:pos x="546" y="57"/>
                </a:cxn>
              </a:cxnLst>
              <a:rect l="0" t="0" r="r" b="b"/>
              <a:pathLst>
                <a:path w="845" h="610">
                  <a:moveTo>
                    <a:pt x="541" y="50"/>
                  </a:moveTo>
                  <a:lnTo>
                    <a:pt x="532" y="48"/>
                  </a:lnTo>
                  <a:lnTo>
                    <a:pt x="510" y="42"/>
                  </a:lnTo>
                  <a:lnTo>
                    <a:pt x="476" y="33"/>
                  </a:lnTo>
                  <a:lnTo>
                    <a:pt x="433" y="23"/>
                  </a:lnTo>
                  <a:lnTo>
                    <a:pt x="408" y="18"/>
                  </a:lnTo>
                  <a:lnTo>
                    <a:pt x="381" y="14"/>
                  </a:lnTo>
                  <a:lnTo>
                    <a:pt x="354" y="9"/>
                  </a:lnTo>
                  <a:lnTo>
                    <a:pt x="326" y="6"/>
                  </a:lnTo>
                  <a:lnTo>
                    <a:pt x="297" y="3"/>
                  </a:lnTo>
                  <a:lnTo>
                    <a:pt x="267" y="1"/>
                  </a:lnTo>
                  <a:lnTo>
                    <a:pt x="239" y="0"/>
                  </a:lnTo>
                  <a:lnTo>
                    <a:pt x="210" y="0"/>
                  </a:lnTo>
                  <a:lnTo>
                    <a:pt x="182" y="2"/>
                  </a:lnTo>
                  <a:lnTo>
                    <a:pt x="154" y="6"/>
                  </a:lnTo>
                  <a:lnTo>
                    <a:pt x="128" y="11"/>
                  </a:lnTo>
                  <a:lnTo>
                    <a:pt x="104" y="18"/>
                  </a:lnTo>
                  <a:lnTo>
                    <a:pt x="82" y="28"/>
                  </a:lnTo>
                  <a:lnTo>
                    <a:pt x="62" y="40"/>
                  </a:lnTo>
                  <a:lnTo>
                    <a:pt x="44" y="54"/>
                  </a:lnTo>
                  <a:lnTo>
                    <a:pt x="28" y="71"/>
                  </a:lnTo>
                  <a:lnTo>
                    <a:pt x="16" y="90"/>
                  </a:lnTo>
                  <a:lnTo>
                    <a:pt x="7" y="114"/>
                  </a:lnTo>
                  <a:lnTo>
                    <a:pt x="2" y="140"/>
                  </a:lnTo>
                  <a:lnTo>
                    <a:pt x="0" y="169"/>
                  </a:lnTo>
                  <a:lnTo>
                    <a:pt x="3" y="202"/>
                  </a:lnTo>
                  <a:lnTo>
                    <a:pt x="11" y="240"/>
                  </a:lnTo>
                  <a:lnTo>
                    <a:pt x="23" y="280"/>
                  </a:lnTo>
                  <a:lnTo>
                    <a:pt x="42" y="324"/>
                  </a:lnTo>
                  <a:lnTo>
                    <a:pt x="53" y="337"/>
                  </a:lnTo>
                  <a:lnTo>
                    <a:pt x="84" y="368"/>
                  </a:lnTo>
                  <a:lnTo>
                    <a:pt x="105" y="389"/>
                  </a:lnTo>
                  <a:lnTo>
                    <a:pt x="131" y="412"/>
                  </a:lnTo>
                  <a:lnTo>
                    <a:pt x="160" y="437"/>
                  </a:lnTo>
                  <a:lnTo>
                    <a:pt x="191" y="463"/>
                  </a:lnTo>
                  <a:lnTo>
                    <a:pt x="223" y="489"/>
                  </a:lnTo>
                  <a:lnTo>
                    <a:pt x="258" y="515"/>
                  </a:lnTo>
                  <a:lnTo>
                    <a:pt x="275" y="527"/>
                  </a:lnTo>
                  <a:lnTo>
                    <a:pt x="294" y="538"/>
                  </a:lnTo>
                  <a:lnTo>
                    <a:pt x="312" y="550"/>
                  </a:lnTo>
                  <a:lnTo>
                    <a:pt x="330" y="560"/>
                  </a:lnTo>
                  <a:lnTo>
                    <a:pt x="349" y="570"/>
                  </a:lnTo>
                  <a:lnTo>
                    <a:pt x="367" y="579"/>
                  </a:lnTo>
                  <a:lnTo>
                    <a:pt x="385" y="587"/>
                  </a:lnTo>
                  <a:lnTo>
                    <a:pt x="402" y="594"/>
                  </a:lnTo>
                  <a:lnTo>
                    <a:pt x="421" y="600"/>
                  </a:lnTo>
                  <a:lnTo>
                    <a:pt x="438" y="604"/>
                  </a:lnTo>
                  <a:lnTo>
                    <a:pt x="455" y="607"/>
                  </a:lnTo>
                  <a:lnTo>
                    <a:pt x="472" y="609"/>
                  </a:lnTo>
                  <a:lnTo>
                    <a:pt x="490" y="610"/>
                  </a:lnTo>
                  <a:lnTo>
                    <a:pt x="508" y="610"/>
                  </a:lnTo>
                  <a:lnTo>
                    <a:pt x="526" y="608"/>
                  </a:lnTo>
                  <a:lnTo>
                    <a:pt x="546" y="605"/>
                  </a:lnTo>
                  <a:lnTo>
                    <a:pt x="565" y="601"/>
                  </a:lnTo>
                  <a:lnTo>
                    <a:pt x="585" y="596"/>
                  </a:lnTo>
                  <a:lnTo>
                    <a:pt x="604" y="590"/>
                  </a:lnTo>
                  <a:lnTo>
                    <a:pt x="623" y="582"/>
                  </a:lnTo>
                  <a:lnTo>
                    <a:pt x="642" y="573"/>
                  </a:lnTo>
                  <a:lnTo>
                    <a:pt x="662" y="564"/>
                  </a:lnTo>
                  <a:lnTo>
                    <a:pt x="680" y="554"/>
                  </a:lnTo>
                  <a:lnTo>
                    <a:pt x="698" y="544"/>
                  </a:lnTo>
                  <a:lnTo>
                    <a:pt x="716" y="533"/>
                  </a:lnTo>
                  <a:lnTo>
                    <a:pt x="732" y="521"/>
                  </a:lnTo>
                  <a:lnTo>
                    <a:pt x="748" y="509"/>
                  </a:lnTo>
                  <a:lnTo>
                    <a:pt x="763" y="496"/>
                  </a:lnTo>
                  <a:lnTo>
                    <a:pt x="777" y="483"/>
                  </a:lnTo>
                  <a:lnTo>
                    <a:pt x="791" y="470"/>
                  </a:lnTo>
                  <a:lnTo>
                    <a:pt x="803" y="457"/>
                  </a:lnTo>
                  <a:lnTo>
                    <a:pt x="814" y="442"/>
                  </a:lnTo>
                  <a:lnTo>
                    <a:pt x="823" y="429"/>
                  </a:lnTo>
                  <a:lnTo>
                    <a:pt x="831" y="415"/>
                  </a:lnTo>
                  <a:lnTo>
                    <a:pt x="837" y="402"/>
                  </a:lnTo>
                  <a:lnTo>
                    <a:pt x="841" y="388"/>
                  </a:lnTo>
                  <a:lnTo>
                    <a:pt x="844" y="375"/>
                  </a:lnTo>
                  <a:lnTo>
                    <a:pt x="845" y="363"/>
                  </a:lnTo>
                  <a:lnTo>
                    <a:pt x="844" y="350"/>
                  </a:lnTo>
                  <a:lnTo>
                    <a:pt x="841" y="338"/>
                  </a:lnTo>
                  <a:lnTo>
                    <a:pt x="835" y="326"/>
                  </a:lnTo>
                  <a:lnTo>
                    <a:pt x="828" y="315"/>
                  </a:lnTo>
                  <a:lnTo>
                    <a:pt x="818" y="305"/>
                  </a:lnTo>
                  <a:lnTo>
                    <a:pt x="806" y="295"/>
                  </a:lnTo>
                  <a:lnTo>
                    <a:pt x="777" y="276"/>
                  </a:lnTo>
                  <a:lnTo>
                    <a:pt x="751" y="257"/>
                  </a:lnTo>
                  <a:lnTo>
                    <a:pt x="726" y="237"/>
                  </a:lnTo>
                  <a:lnTo>
                    <a:pt x="702" y="216"/>
                  </a:lnTo>
                  <a:lnTo>
                    <a:pt x="679" y="195"/>
                  </a:lnTo>
                  <a:lnTo>
                    <a:pt x="656" y="175"/>
                  </a:lnTo>
                  <a:lnTo>
                    <a:pt x="636" y="155"/>
                  </a:lnTo>
                  <a:lnTo>
                    <a:pt x="618" y="136"/>
                  </a:lnTo>
                  <a:lnTo>
                    <a:pt x="586" y="102"/>
                  </a:lnTo>
                  <a:lnTo>
                    <a:pt x="562" y="74"/>
                  </a:lnTo>
                  <a:lnTo>
                    <a:pt x="546" y="57"/>
                  </a:lnTo>
                  <a:lnTo>
                    <a:pt x="541" y="50"/>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680" name="Freeform 240"/>
            <p:cNvSpPr>
              <a:spLocks/>
            </p:cNvSpPr>
            <p:nvPr/>
          </p:nvSpPr>
          <p:spPr bwMode="auto">
            <a:xfrm>
              <a:off x="1248" y="875"/>
              <a:ext cx="107" cy="295"/>
            </a:xfrm>
            <a:custGeom>
              <a:avLst/>
              <a:gdLst/>
              <a:ahLst/>
              <a:cxnLst>
                <a:cxn ang="0">
                  <a:pos x="3046" y="2097"/>
                </a:cxn>
                <a:cxn ang="0">
                  <a:pos x="3046" y="0"/>
                </a:cxn>
                <a:cxn ang="0">
                  <a:pos x="0" y="6752"/>
                </a:cxn>
                <a:cxn ang="0">
                  <a:pos x="343" y="8222"/>
                </a:cxn>
                <a:cxn ang="0">
                  <a:pos x="3046" y="2097"/>
                </a:cxn>
              </a:cxnLst>
              <a:rect l="0" t="0" r="r" b="b"/>
              <a:pathLst>
                <a:path w="3046" h="8222">
                  <a:moveTo>
                    <a:pt x="3046" y="2097"/>
                  </a:moveTo>
                  <a:lnTo>
                    <a:pt x="3046" y="0"/>
                  </a:lnTo>
                  <a:lnTo>
                    <a:pt x="0" y="6752"/>
                  </a:lnTo>
                  <a:lnTo>
                    <a:pt x="343" y="8222"/>
                  </a:lnTo>
                  <a:lnTo>
                    <a:pt x="3046" y="209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1" name="Freeform 241"/>
            <p:cNvSpPr>
              <a:spLocks/>
            </p:cNvSpPr>
            <p:nvPr/>
          </p:nvSpPr>
          <p:spPr bwMode="auto">
            <a:xfrm>
              <a:off x="1309" y="1167"/>
              <a:ext cx="25" cy="95"/>
            </a:xfrm>
            <a:custGeom>
              <a:avLst/>
              <a:gdLst/>
              <a:ahLst/>
              <a:cxnLst>
                <a:cxn ang="0">
                  <a:pos x="755" y="2146"/>
                </a:cxn>
                <a:cxn ang="0">
                  <a:pos x="10" y="2694"/>
                </a:cxn>
                <a:cxn ang="0">
                  <a:pos x="0" y="548"/>
                </a:cxn>
                <a:cxn ang="0">
                  <a:pos x="745" y="0"/>
                </a:cxn>
                <a:cxn ang="0">
                  <a:pos x="755" y="2146"/>
                </a:cxn>
              </a:cxnLst>
              <a:rect l="0" t="0" r="r" b="b"/>
              <a:pathLst>
                <a:path w="755" h="2694">
                  <a:moveTo>
                    <a:pt x="755" y="2146"/>
                  </a:moveTo>
                  <a:lnTo>
                    <a:pt x="10" y="2694"/>
                  </a:lnTo>
                  <a:lnTo>
                    <a:pt x="0" y="548"/>
                  </a:lnTo>
                  <a:lnTo>
                    <a:pt x="745" y="0"/>
                  </a:lnTo>
                  <a:lnTo>
                    <a:pt x="755" y="2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2" name="Freeform 242"/>
            <p:cNvSpPr>
              <a:spLocks/>
            </p:cNvSpPr>
            <p:nvPr/>
          </p:nvSpPr>
          <p:spPr bwMode="auto">
            <a:xfrm>
              <a:off x="1275" y="1151"/>
              <a:ext cx="34" cy="111"/>
            </a:xfrm>
            <a:custGeom>
              <a:avLst/>
              <a:gdLst/>
              <a:ahLst/>
              <a:cxnLst>
                <a:cxn ang="0">
                  <a:pos x="881" y="950"/>
                </a:cxn>
                <a:cxn ang="0">
                  <a:pos x="891" y="3096"/>
                </a:cxn>
                <a:cxn ang="0">
                  <a:pos x="882" y="3087"/>
                </a:cxn>
                <a:cxn ang="0">
                  <a:pos x="855" y="3061"/>
                </a:cxn>
                <a:cxn ang="0">
                  <a:pos x="814" y="3020"/>
                </a:cxn>
                <a:cxn ang="0">
                  <a:pos x="759" y="2965"/>
                </a:cxn>
                <a:cxn ang="0">
                  <a:pos x="695" y="2900"/>
                </a:cxn>
                <a:cxn ang="0">
                  <a:pos x="622" y="2826"/>
                </a:cxn>
                <a:cxn ang="0">
                  <a:pos x="545" y="2746"/>
                </a:cxn>
                <a:cxn ang="0">
                  <a:pos x="464" y="2662"/>
                </a:cxn>
                <a:cxn ang="0">
                  <a:pos x="383" y="2575"/>
                </a:cxn>
                <a:cxn ang="0">
                  <a:pos x="304" y="2488"/>
                </a:cxn>
                <a:cxn ang="0">
                  <a:pos x="265" y="2446"/>
                </a:cxn>
                <a:cxn ang="0">
                  <a:pos x="228" y="2404"/>
                </a:cxn>
                <a:cxn ang="0">
                  <a:pos x="193" y="2363"/>
                </a:cxn>
                <a:cxn ang="0">
                  <a:pos x="160" y="2324"/>
                </a:cxn>
                <a:cxn ang="0">
                  <a:pos x="129" y="2286"/>
                </a:cxn>
                <a:cxn ang="0">
                  <a:pos x="100" y="2249"/>
                </a:cxn>
                <a:cxn ang="0">
                  <a:pos x="75" y="2216"/>
                </a:cxn>
                <a:cxn ang="0">
                  <a:pos x="53" y="2184"/>
                </a:cxn>
                <a:cxn ang="0">
                  <a:pos x="34" y="2156"/>
                </a:cxn>
                <a:cxn ang="0">
                  <a:pos x="18" y="2129"/>
                </a:cxn>
                <a:cxn ang="0">
                  <a:pos x="7" y="2107"/>
                </a:cxn>
                <a:cxn ang="0">
                  <a:pos x="0" y="2087"/>
                </a:cxn>
                <a:cxn ang="0">
                  <a:pos x="0" y="0"/>
                </a:cxn>
                <a:cxn ang="0">
                  <a:pos x="6" y="8"/>
                </a:cxn>
                <a:cxn ang="0">
                  <a:pos x="23" y="30"/>
                </a:cxn>
                <a:cxn ang="0">
                  <a:pos x="52" y="64"/>
                </a:cxn>
                <a:cxn ang="0">
                  <a:pos x="90" y="110"/>
                </a:cxn>
                <a:cxn ang="0">
                  <a:pos x="135" y="165"/>
                </a:cxn>
                <a:cxn ang="0">
                  <a:pos x="189" y="228"/>
                </a:cxn>
                <a:cxn ang="0">
                  <a:pos x="248" y="298"/>
                </a:cxn>
                <a:cxn ang="0">
                  <a:pos x="313" y="373"/>
                </a:cxn>
                <a:cxn ang="0">
                  <a:pos x="380" y="450"/>
                </a:cxn>
                <a:cxn ang="0">
                  <a:pos x="452" y="529"/>
                </a:cxn>
                <a:cxn ang="0">
                  <a:pos x="525" y="609"/>
                </a:cxn>
                <a:cxn ang="0">
                  <a:pos x="599" y="686"/>
                </a:cxn>
                <a:cxn ang="0">
                  <a:pos x="636" y="725"/>
                </a:cxn>
                <a:cxn ang="0">
                  <a:pos x="673" y="761"/>
                </a:cxn>
                <a:cxn ang="0">
                  <a:pos x="710" y="797"/>
                </a:cxn>
                <a:cxn ang="0">
                  <a:pos x="745" y="831"/>
                </a:cxn>
                <a:cxn ang="0">
                  <a:pos x="780" y="864"/>
                </a:cxn>
                <a:cxn ang="0">
                  <a:pos x="816" y="895"/>
                </a:cxn>
                <a:cxn ang="0">
                  <a:pos x="849" y="923"/>
                </a:cxn>
                <a:cxn ang="0">
                  <a:pos x="881" y="950"/>
                </a:cxn>
              </a:cxnLst>
              <a:rect l="0" t="0" r="r" b="b"/>
              <a:pathLst>
                <a:path w="891" h="3096">
                  <a:moveTo>
                    <a:pt x="881" y="950"/>
                  </a:moveTo>
                  <a:lnTo>
                    <a:pt x="891" y="3096"/>
                  </a:lnTo>
                  <a:lnTo>
                    <a:pt x="882" y="3087"/>
                  </a:lnTo>
                  <a:lnTo>
                    <a:pt x="855" y="3061"/>
                  </a:lnTo>
                  <a:lnTo>
                    <a:pt x="814" y="3020"/>
                  </a:lnTo>
                  <a:lnTo>
                    <a:pt x="759" y="2965"/>
                  </a:lnTo>
                  <a:lnTo>
                    <a:pt x="695" y="2900"/>
                  </a:lnTo>
                  <a:lnTo>
                    <a:pt x="622" y="2826"/>
                  </a:lnTo>
                  <a:lnTo>
                    <a:pt x="545" y="2746"/>
                  </a:lnTo>
                  <a:lnTo>
                    <a:pt x="464" y="2662"/>
                  </a:lnTo>
                  <a:lnTo>
                    <a:pt x="383" y="2575"/>
                  </a:lnTo>
                  <a:lnTo>
                    <a:pt x="304" y="2488"/>
                  </a:lnTo>
                  <a:lnTo>
                    <a:pt x="265" y="2446"/>
                  </a:lnTo>
                  <a:lnTo>
                    <a:pt x="228" y="2404"/>
                  </a:lnTo>
                  <a:lnTo>
                    <a:pt x="193" y="2363"/>
                  </a:lnTo>
                  <a:lnTo>
                    <a:pt x="160" y="2324"/>
                  </a:lnTo>
                  <a:lnTo>
                    <a:pt x="129" y="2286"/>
                  </a:lnTo>
                  <a:lnTo>
                    <a:pt x="100" y="2249"/>
                  </a:lnTo>
                  <a:lnTo>
                    <a:pt x="75" y="2216"/>
                  </a:lnTo>
                  <a:lnTo>
                    <a:pt x="53" y="2184"/>
                  </a:lnTo>
                  <a:lnTo>
                    <a:pt x="34" y="2156"/>
                  </a:lnTo>
                  <a:lnTo>
                    <a:pt x="18" y="2129"/>
                  </a:lnTo>
                  <a:lnTo>
                    <a:pt x="7" y="2107"/>
                  </a:lnTo>
                  <a:lnTo>
                    <a:pt x="0" y="2087"/>
                  </a:lnTo>
                  <a:lnTo>
                    <a:pt x="0" y="0"/>
                  </a:lnTo>
                  <a:lnTo>
                    <a:pt x="6" y="8"/>
                  </a:lnTo>
                  <a:lnTo>
                    <a:pt x="23" y="30"/>
                  </a:lnTo>
                  <a:lnTo>
                    <a:pt x="52" y="64"/>
                  </a:lnTo>
                  <a:lnTo>
                    <a:pt x="90" y="110"/>
                  </a:lnTo>
                  <a:lnTo>
                    <a:pt x="135" y="165"/>
                  </a:lnTo>
                  <a:lnTo>
                    <a:pt x="189" y="228"/>
                  </a:lnTo>
                  <a:lnTo>
                    <a:pt x="248" y="298"/>
                  </a:lnTo>
                  <a:lnTo>
                    <a:pt x="313" y="373"/>
                  </a:lnTo>
                  <a:lnTo>
                    <a:pt x="380" y="450"/>
                  </a:lnTo>
                  <a:lnTo>
                    <a:pt x="452" y="529"/>
                  </a:lnTo>
                  <a:lnTo>
                    <a:pt x="525" y="609"/>
                  </a:lnTo>
                  <a:lnTo>
                    <a:pt x="599" y="686"/>
                  </a:lnTo>
                  <a:lnTo>
                    <a:pt x="636" y="725"/>
                  </a:lnTo>
                  <a:lnTo>
                    <a:pt x="673" y="761"/>
                  </a:lnTo>
                  <a:lnTo>
                    <a:pt x="710" y="797"/>
                  </a:lnTo>
                  <a:lnTo>
                    <a:pt x="745" y="831"/>
                  </a:lnTo>
                  <a:lnTo>
                    <a:pt x="780" y="864"/>
                  </a:lnTo>
                  <a:lnTo>
                    <a:pt x="816" y="895"/>
                  </a:lnTo>
                  <a:lnTo>
                    <a:pt x="849" y="923"/>
                  </a:lnTo>
                  <a:lnTo>
                    <a:pt x="881" y="9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3" name="Freeform 243"/>
            <p:cNvSpPr>
              <a:spLocks/>
            </p:cNvSpPr>
            <p:nvPr/>
          </p:nvSpPr>
          <p:spPr bwMode="auto">
            <a:xfrm>
              <a:off x="1242" y="1145"/>
              <a:ext cx="8" cy="78"/>
            </a:xfrm>
            <a:custGeom>
              <a:avLst/>
              <a:gdLst/>
              <a:ahLst/>
              <a:cxnLst>
                <a:cxn ang="0">
                  <a:pos x="284" y="9"/>
                </a:cxn>
                <a:cxn ang="0">
                  <a:pos x="273" y="11"/>
                </a:cxn>
                <a:cxn ang="0">
                  <a:pos x="241" y="16"/>
                </a:cxn>
                <a:cxn ang="0">
                  <a:pos x="197" y="22"/>
                </a:cxn>
                <a:cxn ang="0">
                  <a:pos x="146" y="26"/>
                </a:cxn>
                <a:cxn ang="0">
                  <a:pos x="119" y="28"/>
                </a:cxn>
                <a:cxn ang="0">
                  <a:pos x="94" y="28"/>
                </a:cxn>
                <a:cxn ang="0">
                  <a:pos x="70" y="28"/>
                </a:cxn>
                <a:cxn ang="0">
                  <a:pos x="49" y="26"/>
                </a:cxn>
                <a:cxn ang="0">
                  <a:pos x="39" y="24"/>
                </a:cxn>
                <a:cxn ang="0">
                  <a:pos x="30" y="22"/>
                </a:cxn>
                <a:cxn ang="0">
                  <a:pos x="22" y="20"/>
                </a:cxn>
                <a:cxn ang="0">
                  <a:pos x="14" y="17"/>
                </a:cxn>
                <a:cxn ang="0">
                  <a:pos x="9" y="13"/>
                </a:cxn>
                <a:cxn ang="0">
                  <a:pos x="4" y="9"/>
                </a:cxn>
                <a:cxn ang="0">
                  <a:pos x="1" y="5"/>
                </a:cxn>
                <a:cxn ang="0">
                  <a:pos x="0" y="0"/>
                </a:cxn>
                <a:cxn ang="0">
                  <a:pos x="0" y="2126"/>
                </a:cxn>
                <a:cxn ang="0">
                  <a:pos x="12" y="2132"/>
                </a:cxn>
                <a:cxn ang="0">
                  <a:pos x="45" y="2145"/>
                </a:cxn>
                <a:cxn ang="0">
                  <a:pos x="66" y="2153"/>
                </a:cxn>
                <a:cxn ang="0">
                  <a:pos x="90" y="2161"/>
                </a:cxn>
                <a:cxn ang="0">
                  <a:pos x="115" y="2170"/>
                </a:cxn>
                <a:cxn ang="0">
                  <a:pos x="141" y="2177"/>
                </a:cxn>
                <a:cxn ang="0">
                  <a:pos x="169" y="2184"/>
                </a:cxn>
                <a:cxn ang="0">
                  <a:pos x="194" y="2189"/>
                </a:cxn>
                <a:cxn ang="0">
                  <a:pos x="206" y="2191"/>
                </a:cxn>
                <a:cxn ang="0">
                  <a:pos x="218" y="2192"/>
                </a:cxn>
                <a:cxn ang="0">
                  <a:pos x="229" y="2192"/>
                </a:cxn>
                <a:cxn ang="0">
                  <a:pos x="239" y="2192"/>
                </a:cxn>
                <a:cxn ang="0">
                  <a:pos x="249" y="2191"/>
                </a:cxn>
                <a:cxn ang="0">
                  <a:pos x="257" y="2189"/>
                </a:cxn>
                <a:cxn ang="0">
                  <a:pos x="265" y="2186"/>
                </a:cxn>
                <a:cxn ang="0">
                  <a:pos x="272" y="2182"/>
                </a:cxn>
                <a:cxn ang="0">
                  <a:pos x="277" y="2177"/>
                </a:cxn>
                <a:cxn ang="0">
                  <a:pos x="281" y="2171"/>
                </a:cxn>
                <a:cxn ang="0">
                  <a:pos x="284" y="2164"/>
                </a:cxn>
                <a:cxn ang="0">
                  <a:pos x="284" y="2155"/>
                </a:cxn>
                <a:cxn ang="0">
                  <a:pos x="284" y="2127"/>
                </a:cxn>
                <a:cxn ang="0">
                  <a:pos x="284" y="2055"/>
                </a:cxn>
                <a:cxn ang="0">
                  <a:pos x="284" y="1946"/>
                </a:cxn>
                <a:cxn ang="0">
                  <a:pos x="284" y="1808"/>
                </a:cxn>
                <a:cxn ang="0">
                  <a:pos x="284" y="1645"/>
                </a:cxn>
                <a:cxn ang="0">
                  <a:pos x="284" y="1463"/>
                </a:cxn>
                <a:cxn ang="0">
                  <a:pos x="284" y="1271"/>
                </a:cxn>
                <a:cxn ang="0">
                  <a:pos x="284" y="1071"/>
                </a:cxn>
                <a:cxn ang="0">
                  <a:pos x="284" y="872"/>
                </a:cxn>
                <a:cxn ang="0">
                  <a:pos x="284" y="681"/>
                </a:cxn>
                <a:cxn ang="0">
                  <a:pos x="284" y="501"/>
                </a:cxn>
                <a:cxn ang="0">
                  <a:pos x="284" y="341"/>
                </a:cxn>
                <a:cxn ang="0">
                  <a:pos x="284" y="205"/>
                </a:cxn>
                <a:cxn ang="0">
                  <a:pos x="284" y="101"/>
                </a:cxn>
                <a:cxn ang="0">
                  <a:pos x="284" y="33"/>
                </a:cxn>
                <a:cxn ang="0">
                  <a:pos x="284" y="9"/>
                </a:cxn>
              </a:cxnLst>
              <a:rect l="0" t="0" r="r" b="b"/>
              <a:pathLst>
                <a:path w="284" h="2192">
                  <a:moveTo>
                    <a:pt x="284" y="9"/>
                  </a:moveTo>
                  <a:lnTo>
                    <a:pt x="273" y="11"/>
                  </a:lnTo>
                  <a:lnTo>
                    <a:pt x="241" y="16"/>
                  </a:lnTo>
                  <a:lnTo>
                    <a:pt x="197" y="22"/>
                  </a:lnTo>
                  <a:lnTo>
                    <a:pt x="146" y="26"/>
                  </a:lnTo>
                  <a:lnTo>
                    <a:pt x="119" y="28"/>
                  </a:lnTo>
                  <a:lnTo>
                    <a:pt x="94" y="28"/>
                  </a:lnTo>
                  <a:lnTo>
                    <a:pt x="70" y="28"/>
                  </a:lnTo>
                  <a:lnTo>
                    <a:pt x="49" y="26"/>
                  </a:lnTo>
                  <a:lnTo>
                    <a:pt x="39" y="24"/>
                  </a:lnTo>
                  <a:lnTo>
                    <a:pt x="30" y="22"/>
                  </a:lnTo>
                  <a:lnTo>
                    <a:pt x="22" y="20"/>
                  </a:lnTo>
                  <a:lnTo>
                    <a:pt x="14" y="17"/>
                  </a:lnTo>
                  <a:lnTo>
                    <a:pt x="9" y="13"/>
                  </a:lnTo>
                  <a:lnTo>
                    <a:pt x="4" y="9"/>
                  </a:lnTo>
                  <a:lnTo>
                    <a:pt x="1" y="5"/>
                  </a:lnTo>
                  <a:lnTo>
                    <a:pt x="0" y="0"/>
                  </a:lnTo>
                  <a:lnTo>
                    <a:pt x="0" y="2126"/>
                  </a:lnTo>
                  <a:lnTo>
                    <a:pt x="12" y="2132"/>
                  </a:lnTo>
                  <a:lnTo>
                    <a:pt x="45" y="2145"/>
                  </a:lnTo>
                  <a:lnTo>
                    <a:pt x="66" y="2153"/>
                  </a:lnTo>
                  <a:lnTo>
                    <a:pt x="90" y="2161"/>
                  </a:lnTo>
                  <a:lnTo>
                    <a:pt x="115" y="2170"/>
                  </a:lnTo>
                  <a:lnTo>
                    <a:pt x="141" y="2177"/>
                  </a:lnTo>
                  <a:lnTo>
                    <a:pt x="169" y="2184"/>
                  </a:lnTo>
                  <a:lnTo>
                    <a:pt x="194" y="2189"/>
                  </a:lnTo>
                  <a:lnTo>
                    <a:pt x="206" y="2191"/>
                  </a:lnTo>
                  <a:lnTo>
                    <a:pt x="218" y="2192"/>
                  </a:lnTo>
                  <a:lnTo>
                    <a:pt x="229" y="2192"/>
                  </a:lnTo>
                  <a:lnTo>
                    <a:pt x="239" y="2192"/>
                  </a:lnTo>
                  <a:lnTo>
                    <a:pt x="249" y="2191"/>
                  </a:lnTo>
                  <a:lnTo>
                    <a:pt x="257" y="2189"/>
                  </a:lnTo>
                  <a:lnTo>
                    <a:pt x="265" y="2186"/>
                  </a:lnTo>
                  <a:lnTo>
                    <a:pt x="272" y="2182"/>
                  </a:lnTo>
                  <a:lnTo>
                    <a:pt x="277" y="2177"/>
                  </a:lnTo>
                  <a:lnTo>
                    <a:pt x="281" y="2171"/>
                  </a:lnTo>
                  <a:lnTo>
                    <a:pt x="284" y="2164"/>
                  </a:lnTo>
                  <a:lnTo>
                    <a:pt x="284" y="2155"/>
                  </a:lnTo>
                  <a:lnTo>
                    <a:pt x="284" y="2127"/>
                  </a:lnTo>
                  <a:lnTo>
                    <a:pt x="284" y="2055"/>
                  </a:lnTo>
                  <a:lnTo>
                    <a:pt x="284" y="1946"/>
                  </a:lnTo>
                  <a:lnTo>
                    <a:pt x="284" y="1808"/>
                  </a:lnTo>
                  <a:lnTo>
                    <a:pt x="284" y="1645"/>
                  </a:lnTo>
                  <a:lnTo>
                    <a:pt x="284" y="1463"/>
                  </a:lnTo>
                  <a:lnTo>
                    <a:pt x="284" y="1271"/>
                  </a:lnTo>
                  <a:lnTo>
                    <a:pt x="284" y="1071"/>
                  </a:lnTo>
                  <a:lnTo>
                    <a:pt x="284" y="872"/>
                  </a:lnTo>
                  <a:lnTo>
                    <a:pt x="284" y="681"/>
                  </a:lnTo>
                  <a:lnTo>
                    <a:pt x="284" y="501"/>
                  </a:lnTo>
                  <a:lnTo>
                    <a:pt x="284" y="341"/>
                  </a:lnTo>
                  <a:lnTo>
                    <a:pt x="284" y="205"/>
                  </a:lnTo>
                  <a:lnTo>
                    <a:pt x="284" y="101"/>
                  </a:lnTo>
                  <a:lnTo>
                    <a:pt x="284" y="33"/>
                  </a:lnTo>
                  <a:lnTo>
                    <a:pt x="284" y="9"/>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4" name="Freeform 244"/>
            <p:cNvSpPr>
              <a:spLocks/>
            </p:cNvSpPr>
            <p:nvPr/>
          </p:nvSpPr>
          <p:spPr bwMode="auto">
            <a:xfrm>
              <a:off x="1078" y="1134"/>
              <a:ext cx="8" cy="82"/>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5" name="Freeform 245"/>
            <p:cNvSpPr>
              <a:spLocks/>
            </p:cNvSpPr>
            <p:nvPr/>
          </p:nvSpPr>
          <p:spPr bwMode="auto">
            <a:xfrm>
              <a:off x="1078" y="1134"/>
              <a:ext cx="8" cy="82"/>
            </a:xfrm>
            <a:custGeom>
              <a:avLst/>
              <a:gdLst/>
              <a:ahLst/>
              <a:cxnLst>
                <a:cxn ang="0">
                  <a:pos x="232" y="148"/>
                </a:cxn>
                <a:cxn ang="0">
                  <a:pos x="232" y="2323"/>
                </a:cxn>
                <a:cxn ang="0">
                  <a:pos x="222" y="2324"/>
                </a:cxn>
                <a:cxn ang="0">
                  <a:pos x="193" y="2323"/>
                </a:cxn>
                <a:cxn ang="0">
                  <a:pos x="174" y="2322"/>
                </a:cxn>
                <a:cxn ang="0">
                  <a:pos x="153" y="2319"/>
                </a:cxn>
                <a:cxn ang="0">
                  <a:pos x="131" y="2315"/>
                </a:cxn>
                <a:cxn ang="0">
                  <a:pos x="109" y="2309"/>
                </a:cxn>
                <a:cxn ang="0">
                  <a:pos x="98" y="2305"/>
                </a:cxn>
                <a:cxn ang="0">
                  <a:pos x="87" y="2299"/>
                </a:cxn>
                <a:cxn ang="0">
                  <a:pos x="76" y="2294"/>
                </a:cxn>
                <a:cxn ang="0">
                  <a:pos x="66" y="2288"/>
                </a:cxn>
                <a:cxn ang="0">
                  <a:pos x="56" y="2281"/>
                </a:cxn>
                <a:cxn ang="0">
                  <a:pos x="46" y="2274"/>
                </a:cxn>
                <a:cxn ang="0">
                  <a:pos x="37" y="2266"/>
                </a:cxn>
                <a:cxn ang="0">
                  <a:pos x="30" y="2257"/>
                </a:cxn>
                <a:cxn ang="0">
                  <a:pos x="23" y="2247"/>
                </a:cxn>
                <a:cxn ang="0">
                  <a:pos x="17" y="2236"/>
                </a:cxn>
                <a:cxn ang="0">
                  <a:pos x="12" y="2224"/>
                </a:cxn>
                <a:cxn ang="0">
                  <a:pos x="8" y="2211"/>
                </a:cxn>
                <a:cxn ang="0">
                  <a:pos x="6" y="2197"/>
                </a:cxn>
                <a:cxn ang="0">
                  <a:pos x="5" y="2180"/>
                </a:cxn>
                <a:cxn ang="0">
                  <a:pos x="5" y="2164"/>
                </a:cxn>
                <a:cxn ang="0">
                  <a:pos x="7" y="2146"/>
                </a:cxn>
                <a:cxn ang="0">
                  <a:pos x="7" y="0"/>
                </a:cxn>
                <a:cxn ang="0">
                  <a:pos x="5" y="8"/>
                </a:cxn>
                <a:cxn ang="0">
                  <a:pos x="1" y="29"/>
                </a:cxn>
                <a:cxn ang="0">
                  <a:pos x="0" y="43"/>
                </a:cxn>
                <a:cxn ang="0">
                  <a:pos x="1" y="58"/>
                </a:cxn>
                <a:cxn ang="0">
                  <a:pos x="2" y="65"/>
                </a:cxn>
                <a:cxn ang="0">
                  <a:pos x="4" y="73"/>
                </a:cxn>
                <a:cxn ang="0">
                  <a:pos x="6" y="81"/>
                </a:cxn>
                <a:cxn ang="0">
                  <a:pos x="9" y="89"/>
                </a:cxn>
                <a:cxn ang="0">
                  <a:pos x="13" y="96"/>
                </a:cxn>
                <a:cxn ang="0">
                  <a:pos x="18" y="104"/>
                </a:cxn>
                <a:cxn ang="0">
                  <a:pos x="24" y="111"/>
                </a:cxn>
                <a:cxn ang="0">
                  <a:pos x="32" y="118"/>
                </a:cxn>
                <a:cxn ang="0">
                  <a:pos x="40" y="124"/>
                </a:cxn>
                <a:cxn ang="0">
                  <a:pos x="49" y="130"/>
                </a:cxn>
                <a:cxn ang="0">
                  <a:pos x="61" y="136"/>
                </a:cxn>
                <a:cxn ang="0">
                  <a:pos x="74" y="141"/>
                </a:cxn>
                <a:cxn ang="0">
                  <a:pos x="87" y="145"/>
                </a:cxn>
                <a:cxn ang="0">
                  <a:pos x="103" y="149"/>
                </a:cxn>
                <a:cxn ang="0">
                  <a:pos x="119" y="151"/>
                </a:cxn>
                <a:cxn ang="0">
                  <a:pos x="138" y="153"/>
                </a:cxn>
                <a:cxn ang="0">
                  <a:pos x="159" y="153"/>
                </a:cxn>
                <a:cxn ang="0">
                  <a:pos x="182" y="153"/>
                </a:cxn>
                <a:cxn ang="0">
                  <a:pos x="206" y="151"/>
                </a:cxn>
                <a:cxn ang="0">
                  <a:pos x="232" y="148"/>
                </a:cxn>
              </a:cxnLst>
              <a:rect l="0" t="0" r="r" b="b"/>
              <a:pathLst>
                <a:path w="232" h="2324">
                  <a:moveTo>
                    <a:pt x="232" y="148"/>
                  </a:moveTo>
                  <a:lnTo>
                    <a:pt x="232" y="2323"/>
                  </a:lnTo>
                  <a:lnTo>
                    <a:pt x="222" y="2324"/>
                  </a:lnTo>
                  <a:lnTo>
                    <a:pt x="193" y="2323"/>
                  </a:lnTo>
                  <a:lnTo>
                    <a:pt x="174" y="2322"/>
                  </a:lnTo>
                  <a:lnTo>
                    <a:pt x="153" y="2319"/>
                  </a:lnTo>
                  <a:lnTo>
                    <a:pt x="131" y="2315"/>
                  </a:lnTo>
                  <a:lnTo>
                    <a:pt x="109" y="2309"/>
                  </a:lnTo>
                  <a:lnTo>
                    <a:pt x="98" y="2305"/>
                  </a:lnTo>
                  <a:lnTo>
                    <a:pt x="87" y="2299"/>
                  </a:lnTo>
                  <a:lnTo>
                    <a:pt x="76" y="2294"/>
                  </a:lnTo>
                  <a:lnTo>
                    <a:pt x="66" y="2288"/>
                  </a:lnTo>
                  <a:lnTo>
                    <a:pt x="56" y="2281"/>
                  </a:lnTo>
                  <a:lnTo>
                    <a:pt x="46" y="2274"/>
                  </a:lnTo>
                  <a:lnTo>
                    <a:pt x="37" y="2266"/>
                  </a:lnTo>
                  <a:lnTo>
                    <a:pt x="30" y="2257"/>
                  </a:lnTo>
                  <a:lnTo>
                    <a:pt x="23" y="2247"/>
                  </a:lnTo>
                  <a:lnTo>
                    <a:pt x="17" y="2236"/>
                  </a:lnTo>
                  <a:lnTo>
                    <a:pt x="12" y="2224"/>
                  </a:lnTo>
                  <a:lnTo>
                    <a:pt x="8" y="2211"/>
                  </a:lnTo>
                  <a:lnTo>
                    <a:pt x="6" y="2197"/>
                  </a:lnTo>
                  <a:lnTo>
                    <a:pt x="5" y="2180"/>
                  </a:lnTo>
                  <a:lnTo>
                    <a:pt x="5" y="2164"/>
                  </a:lnTo>
                  <a:lnTo>
                    <a:pt x="7" y="2146"/>
                  </a:lnTo>
                  <a:lnTo>
                    <a:pt x="7" y="0"/>
                  </a:lnTo>
                  <a:lnTo>
                    <a:pt x="5" y="8"/>
                  </a:lnTo>
                  <a:lnTo>
                    <a:pt x="1" y="29"/>
                  </a:lnTo>
                  <a:lnTo>
                    <a:pt x="0" y="43"/>
                  </a:lnTo>
                  <a:lnTo>
                    <a:pt x="1" y="58"/>
                  </a:lnTo>
                  <a:lnTo>
                    <a:pt x="2" y="65"/>
                  </a:lnTo>
                  <a:lnTo>
                    <a:pt x="4" y="73"/>
                  </a:lnTo>
                  <a:lnTo>
                    <a:pt x="6" y="81"/>
                  </a:lnTo>
                  <a:lnTo>
                    <a:pt x="9" y="89"/>
                  </a:lnTo>
                  <a:lnTo>
                    <a:pt x="13" y="96"/>
                  </a:lnTo>
                  <a:lnTo>
                    <a:pt x="18" y="104"/>
                  </a:lnTo>
                  <a:lnTo>
                    <a:pt x="24" y="111"/>
                  </a:lnTo>
                  <a:lnTo>
                    <a:pt x="32" y="118"/>
                  </a:lnTo>
                  <a:lnTo>
                    <a:pt x="40" y="124"/>
                  </a:lnTo>
                  <a:lnTo>
                    <a:pt x="49" y="130"/>
                  </a:lnTo>
                  <a:lnTo>
                    <a:pt x="61" y="136"/>
                  </a:lnTo>
                  <a:lnTo>
                    <a:pt x="74" y="141"/>
                  </a:lnTo>
                  <a:lnTo>
                    <a:pt x="87" y="145"/>
                  </a:lnTo>
                  <a:lnTo>
                    <a:pt x="103" y="149"/>
                  </a:lnTo>
                  <a:lnTo>
                    <a:pt x="119" y="151"/>
                  </a:lnTo>
                  <a:lnTo>
                    <a:pt x="138" y="153"/>
                  </a:lnTo>
                  <a:lnTo>
                    <a:pt x="159" y="153"/>
                  </a:lnTo>
                  <a:lnTo>
                    <a:pt x="182" y="153"/>
                  </a:lnTo>
                  <a:lnTo>
                    <a:pt x="206" y="151"/>
                  </a:lnTo>
                  <a:lnTo>
                    <a:pt x="232" y="148"/>
                  </a:lnTo>
                  <a:close/>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686" name="Freeform 246"/>
            <p:cNvSpPr>
              <a:spLocks/>
            </p:cNvSpPr>
            <p:nvPr/>
          </p:nvSpPr>
          <p:spPr bwMode="auto">
            <a:xfrm>
              <a:off x="1042" y="1143"/>
              <a:ext cx="2" cy="86"/>
            </a:xfrm>
            <a:custGeom>
              <a:avLst/>
              <a:gdLst/>
              <a:ahLst/>
              <a:cxnLst>
                <a:cxn ang="0">
                  <a:pos x="0" y="225"/>
                </a:cxn>
                <a:cxn ang="0">
                  <a:pos x="6" y="222"/>
                </a:cxn>
                <a:cxn ang="0">
                  <a:pos x="21" y="212"/>
                </a:cxn>
                <a:cxn ang="0">
                  <a:pos x="31" y="204"/>
                </a:cxn>
                <a:cxn ang="0">
                  <a:pos x="42" y="195"/>
                </a:cxn>
                <a:cxn ang="0">
                  <a:pos x="53" y="184"/>
                </a:cxn>
                <a:cxn ang="0">
                  <a:pos x="66" y="171"/>
                </a:cxn>
                <a:cxn ang="0">
                  <a:pos x="77" y="157"/>
                </a:cxn>
                <a:cxn ang="0">
                  <a:pos x="87" y="140"/>
                </a:cxn>
                <a:cxn ang="0">
                  <a:pos x="92" y="131"/>
                </a:cxn>
                <a:cxn ang="0">
                  <a:pos x="96" y="122"/>
                </a:cxn>
                <a:cxn ang="0">
                  <a:pos x="100" y="112"/>
                </a:cxn>
                <a:cxn ang="0">
                  <a:pos x="104" y="101"/>
                </a:cxn>
                <a:cxn ang="0">
                  <a:pos x="107" y="90"/>
                </a:cxn>
                <a:cxn ang="0">
                  <a:pos x="109" y="79"/>
                </a:cxn>
                <a:cxn ang="0">
                  <a:pos x="111" y="67"/>
                </a:cxn>
                <a:cxn ang="0">
                  <a:pos x="112" y="55"/>
                </a:cxn>
                <a:cxn ang="0">
                  <a:pos x="112" y="42"/>
                </a:cxn>
                <a:cxn ang="0">
                  <a:pos x="112" y="28"/>
                </a:cxn>
                <a:cxn ang="0">
                  <a:pos x="110" y="15"/>
                </a:cxn>
                <a:cxn ang="0">
                  <a:pos x="108" y="0"/>
                </a:cxn>
                <a:cxn ang="0">
                  <a:pos x="98" y="2224"/>
                </a:cxn>
                <a:cxn ang="0">
                  <a:pos x="99" y="2228"/>
                </a:cxn>
                <a:cxn ang="0">
                  <a:pos x="98" y="2238"/>
                </a:cxn>
                <a:cxn ang="0">
                  <a:pos x="97" y="2245"/>
                </a:cxn>
                <a:cxn ang="0">
                  <a:pos x="96" y="2253"/>
                </a:cxn>
                <a:cxn ang="0">
                  <a:pos x="93" y="2262"/>
                </a:cxn>
                <a:cxn ang="0">
                  <a:pos x="90" y="2274"/>
                </a:cxn>
                <a:cxn ang="0">
                  <a:pos x="85" y="2285"/>
                </a:cxn>
                <a:cxn ang="0">
                  <a:pos x="79" y="2297"/>
                </a:cxn>
                <a:cxn ang="0">
                  <a:pos x="71" y="2310"/>
                </a:cxn>
                <a:cxn ang="0">
                  <a:pos x="62" y="2324"/>
                </a:cxn>
                <a:cxn ang="0">
                  <a:pos x="49" y="2337"/>
                </a:cxn>
                <a:cxn ang="0">
                  <a:pos x="35" y="2352"/>
                </a:cxn>
                <a:cxn ang="0">
                  <a:pos x="19" y="2366"/>
                </a:cxn>
                <a:cxn ang="0">
                  <a:pos x="0" y="2381"/>
                </a:cxn>
                <a:cxn ang="0">
                  <a:pos x="0" y="225"/>
                </a:cxn>
              </a:cxnLst>
              <a:rect l="0" t="0" r="r" b="b"/>
              <a:pathLst>
                <a:path w="112" h="2381">
                  <a:moveTo>
                    <a:pt x="0" y="225"/>
                  </a:moveTo>
                  <a:lnTo>
                    <a:pt x="6" y="222"/>
                  </a:lnTo>
                  <a:lnTo>
                    <a:pt x="21" y="212"/>
                  </a:lnTo>
                  <a:lnTo>
                    <a:pt x="31" y="204"/>
                  </a:lnTo>
                  <a:lnTo>
                    <a:pt x="42" y="195"/>
                  </a:lnTo>
                  <a:lnTo>
                    <a:pt x="53" y="184"/>
                  </a:lnTo>
                  <a:lnTo>
                    <a:pt x="66" y="171"/>
                  </a:lnTo>
                  <a:lnTo>
                    <a:pt x="77" y="157"/>
                  </a:lnTo>
                  <a:lnTo>
                    <a:pt x="87" y="140"/>
                  </a:lnTo>
                  <a:lnTo>
                    <a:pt x="92" y="131"/>
                  </a:lnTo>
                  <a:lnTo>
                    <a:pt x="96" y="122"/>
                  </a:lnTo>
                  <a:lnTo>
                    <a:pt x="100" y="112"/>
                  </a:lnTo>
                  <a:lnTo>
                    <a:pt x="104" y="101"/>
                  </a:lnTo>
                  <a:lnTo>
                    <a:pt x="107" y="90"/>
                  </a:lnTo>
                  <a:lnTo>
                    <a:pt x="109" y="79"/>
                  </a:lnTo>
                  <a:lnTo>
                    <a:pt x="111" y="67"/>
                  </a:lnTo>
                  <a:lnTo>
                    <a:pt x="112" y="55"/>
                  </a:lnTo>
                  <a:lnTo>
                    <a:pt x="112" y="42"/>
                  </a:lnTo>
                  <a:lnTo>
                    <a:pt x="112" y="28"/>
                  </a:lnTo>
                  <a:lnTo>
                    <a:pt x="110" y="15"/>
                  </a:lnTo>
                  <a:lnTo>
                    <a:pt x="108" y="0"/>
                  </a:lnTo>
                  <a:lnTo>
                    <a:pt x="98" y="2224"/>
                  </a:lnTo>
                  <a:lnTo>
                    <a:pt x="99" y="2228"/>
                  </a:lnTo>
                  <a:lnTo>
                    <a:pt x="98" y="2238"/>
                  </a:lnTo>
                  <a:lnTo>
                    <a:pt x="97" y="2245"/>
                  </a:lnTo>
                  <a:lnTo>
                    <a:pt x="96" y="2253"/>
                  </a:lnTo>
                  <a:lnTo>
                    <a:pt x="93" y="2262"/>
                  </a:lnTo>
                  <a:lnTo>
                    <a:pt x="90" y="2274"/>
                  </a:lnTo>
                  <a:lnTo>
                    <a:pt x="85" y="2285"/>
                  </a:lnTo>
                  <a:lnTo>
                    <a:pt x="79" y="2297"/>
                  </a:lnTo>
                  <a:lnTo>
                    <a:pt x="71" y="2310"/>
                  </a:lnTo>
                  <a:lnTo>
                    <a:pt x="62" y="2324"/>
                  </a:lnTo>
                  <a:lnTo>
                    <a:pt x="49" y="2337"/>
                  </a:lnTo>
                  <a:lnTo>
                    <a:pt x="35" y="2352"/>
                  </a:lnTo>
                  <a:lnTo>
                    <a:pt x="19" y="2366"/>
                  </a:lnTo>
                  <a:lnTo>
                    <a:pt x="0" y="2381"/>
                  </a:lnTo>
                  <a:lnTo>
                    <a:pt x="0" y="22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7" name="Freeform 247"/>
            <p:cNvSpPr>
              <a:spLocks/>
            </p:cNvSpPr>
            <p:nvPr/>
          </p:nvSpPr>
          <p:spPr bwMode="auto">
            <a:xfrm>
              <a:off x="985" y="1136"/>
              <a:ext cx="6" cy="76"/>
            </a:xfrm>
            <a:custGeom>
              <a:avLst/>
              <a:gdLst/>
              <a:ahLst/>
              <a:cxnLst>
                <a:cxn ang="0">
                  <a:pos x="138" y="108"/>
                </a:cxn>
                <a:cxn ang="0">
                  <a:pos x="140" y="101"/>
                </a:cxn>
                <a:cxn ang="0">
                  <a:pos x="145" y="85"/>
                </a:cxn>
                <a:cxn ang="0">
                  <a:pos x="147" y="75"/>
                </a:cxn>
                <a:cxn ang="0">
                  <a:pos x="149" y="63"/>
                </a:cxn>
                <a:cxn ang="0">
                  <a:pos x="148" y="52"/>
                </a:cxn>
                <a:cxn ang="0">
                  <a:pos x="146" y="40"/>
                </a:cxn>
                <a:cxn ang="0">
                  <a:pos x="145" y="35"/>
                </a:cxn>
                <a:cxn ang="0">
                  <a:pos x="142" y="29"/>
                </a:cxn>
                <a:cxn ang="0">
                  <a:pos x="139" y="24"/>
                </a:cxn>
                <a:cxn ang="0">
                  <a:pos x="135" y="19"/>
                </a:cxn>
                <a:cxn ang="0">
                  <a:pos x="129" y="15"/>
                </a:cxn>
                <a:cxn ang="0">
                  <a:pos x="123" y="11"/>
                </a:cxn>
                <a:cxn ang="0">
                  <a:pos x="116" y="7"/>
                </a:cxn>
                <a:cxn ang="0">
                  <a:pos x="108" y="4"/>
                </a:cxn>
                <a:cxn ang="0">
                  <a:pos x="99" y="2"/>
                </a:cxn>
                <a:cxn ang="0">
                  <a:pos x="89" y="1"/>
                </a:cxn>
                <a:cxn ang="0">
                  <a:pos x="78" y="0"/>
                </a:cxn>
                <a:cxn ang="0">
                  <a:pos x="65" y="0"/>
                </a:cxn>
                <a:cxn ang="0">
                  <a:pos x="51" y="1"/>
                </a:cxn>
                <a:cxn ang="0">
                  <a:pos x="36" y="3"/>
                </a:cxn>
                <a:cxn ang="0">
                  <a:pos x="19" y="6"/>
                </a:cxn>
                <a:cxn ang="0">
                  <a:pos x="0" y="10"/>
                </a:cxn>
                <a:cxn ang="0">
                  <a:pos x="0" y="2156"/>
                </a:cxn>
                <a:cxn ang="0">
                  <a:pos x="8" y="2153"/>
                </a:cxn>
                <a:cxn ang="0">
                  <a:pos x="25" y="2145"/>
                </a:cxn>
                <a:cxn ang="0">
                  <a:pos x="37" y="2139"/>
                </a:cxn>
                <a:cxn ang="0">
                  <a:pos x="51" y="2134"/>
                </a:cxn>
                <a:cxn ang="0">
                  <a:pos x="66" y="2130"/>
                </a:cxn>
                <a:cxn ang="0">
                  <a:pos x="81" y="2126"/>
                </a:cxn>
                <a:cxn ang="0">
                  <a:pos x="97" y="2123"/>
                </a:cxn>
                <a:cxn ang="0">
                  <a:pos x="112" y="2121"/>
                </a:cxn>
                <a:cxn ang="0">
                  <a:pos x="127" y="2121"/>
                </a:cxn>
                <a:cxn ang="0">
                  <a:pos x="141" y="2122"/>
                </a:cxn>
                <a:cxn ang="0">
                  <a:pos x="148" y="2124"/>
                </a:cxn>
                <a:cxn ang="0">
                  <a:pos x="153" y="2126"/>
                </a:cxn>
                <a:cxn ang="0">
                  <a:pos x="159" y="2129"/>
                </a:cxn>
                <a:cxn ang="0">
                  <a:pos x="164" y="2133"/>
                </a:cxn>
                <a:cxn ang="0">
                  <a:pos x="168" y="2137"/>
                </a:cxn>
                <a:cxn ang="0">
                  <a:pos x="172" y="2143"/>
                </a:cxn>
                <a:cxn ang="0">
                  <a:pos x="175" y="2149"/>
                </a:cxn>
                <a:cxn ang="0">
                  <a:pos x="177" y="2156"/>
                </a:cxn>
                <a:cxn ang="0">
                  <a:pos x="138" y="108"/>
                </a:cxn>
              </a:cxnLst>
              <a:rect l="0" t="0" r="r" b="b"/>
              <a:pathLst>
                <a:path w="177" h="2156">
                  <a:moveTo>
                    <a:pt x="138" y="108"/>
                  </a:moveTo>
                  <a:lnTo>
                    <a:pt x="140" y="101"/>
                  </a:lnTo>
                  <a:lnTo>
                    <a:pt x="145" y="85"/>
                  </a:lnTo>
                  <a:lnTo>
                    <a:pt x="147" y="75"/>
                  </a:lnTo>
                  <a:lnTo>
                    <a:pt x="149" y="63"/>
                  </a:lnTo>
                  <a:lnTo>
                    <a:pt x="148" y="52"/>
                  </a:lnTo>
                  <a:lnTo>
                    <a:pt x="146" y="40"/>
                  </a:lnTo>
                  <a:lnTo>
                    <a:pt x="145" y="35"/>
                  </a:lnTo>
                  <a:lnTo>
                    <a:pt x="142" y="29"/>
                  </a:lnTo>
                  <a:lnTo>
                    <a:pt x="139" y="24"/>
                  </a:lnTo>
                  <a:lnTo>
                    <a:pt x="135" y="19"/>
                  </a:lnTo>
                  <a:lnTo>
                    <a:pt x="129" y="15"/>
                  </a:lnTo>
                  <a:lnTo>
                    <a:pt x="123" y="11"/>
                  </a:lnTo>
                  <a:lnTo>
                    <a:pt x="116" y="7"/>
                  </a:lnTo>
                  <a:lnTo>
                    <a:pt x="108" y="4"/>
                  </a:lnTo>
                  <a:lnTo>
                    <a:pt x="99" y="2"/>
                  </a:lnTo>
                  <a:lnTo>
                    <a:pt x="89" y="1"/>
                  </a:lnTo>
                  <a:lnTo>
                    <a:pt x="78" y="0"/>
                  </a:lnTo>
                  <a:lnTo>
                    <a:pt x="65" y="0"/>
                  </a:lnTo>
                  <a:lnTo>
                    <a:pt x="51" y="1"/>
                  </a:lnTo>
                  <a:lnTo>
                    <a:pt x="36" y="3"/>
                  </a:lnTo>
                  <a:lnTo>
                    <a:pt x="19" y="6"/>
                  </a:lnTo>
                  <a:lnTo>
                    <a:pt x="0" y="10"/>
                  </a:lnTo>
                  <a:lnTo>
                    <a:pt x="0" y="2156"/>
                  </a:lnTo>
                  <a:lnTo>
                    <a:pt x="8" y="2153"/>
                  </a:lnTo>
                  <a:lnTo>
                    <a:pt x="25" y="2145"/>
                  </a:lnTo>
                  <a:lnTo>
                    <a:pt x="37" y="2139"/>
                  </a:lnTo>
                  <a:lnTo>
                    <a:pt x="51" y="2134"/>
                  </a:lnTo>
                  <a:lnTo>
                    <a:pt x="66" y="2130"/>
                  </a:lnTo>
                  <a:lnTo>
                    <a:pt x="81" y="2126"/>
                  </a:lnTo>
                  <a:lnTo>
                    <a:pt x="97" y="2123"/>
                  </a:lnTo>
                  <a:lnTo>
                    <a:pt x="112" y="2121"/>
                  </a:lnTo>
                  <a:lnTo>
                    <a:pt x="127" y="2121"/>
                  </a:lnTo>
                  <a:lnTo>
                    <a:pt x="141" y="2122"/>
                  </a:lnTo>
                  <a:lnTo>
                    <a:pt x="148" y="2124"/>
                  </a:lnTo>
                  <a:lnTo>
                    <a:pt x="153" y="2126"/>
                  </a:lnTo>
                  <a:lnTo>
                    <a:pt x="159" y="2129"/>
                  </a:lnTo>
                  <a:lnTo>
                    <a:pt x="164" y="2133"/>
                  </a:lnTo>
                  <a:lnTo>
                    <a:pt x="168" y="2137"/>
                  </a:lnTo>
                  <a:lnTo>
                    <a:pt x="172" y="2143"/>
                  </a:lnTo>
                  <a:lnTo>
                    <a:pt x="175" y="2149"/>
                  </a:lnTo>
                  <a:lnTo>
                    <a:pt x="177" y="2156"/>
                  </a:lnTo>
                  <a:lnTo>
                    <a:pt x="138" y="10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8" name="Freeform 248"/>
            <p:cNvSpPr>
              <a:spLocks/>
            </p:cNvSpPr>
            <p:nvPr/>
          </p:nvSpPr>
          <p:spPr bwMode="auto">
            <a:xfrm>
              <a:off x="941" y="1143"/>
              <a:ext cx="17" cy="80"/>
            </a:xfrm>
            <a:custGeom>
              <a:avLst/>
              <a:gdLst/>
              <a:ahLst/>
              <a:cxnLst>
                <a:cxn ang="0">
                  <a:pos x="461" y="127"/>
                </a:cxn>
                <a:cxn ang="0">
                  <a:pos x="440" y="130"/>
                </a:cxn>
                <a:cxn ang="0">
                  <a:pos x="389" y="138"/>
                </a:cxn>
                <a:cxn ang="0">
                  <a:pos x="354" y="142"/>
                </a:cxn>
                <a:cxn ang="0">
                  <a:pos x="314" y="145"/>
                </a:cxn>
                <a:cxn ang="0">
                  <a:pos x="294" y="145"/>
                </a:cxn>
                <a:cxn ang="0">
                  <a:pos x="273" y="146"/>
                </a:cxn>
                <a:cxn ang="0">
                  <a:pos x="252" y="146"/>
                </a:cxn>
                <a:cxn ang="0">
                  <a:pos x="231" y="145"/>
                </a:cxn>
                <a:cxn ang="0">
                  <a:pos x="209" y="144"/>
                </a:cxn>
                <a:cxn ang="0">
                  <a:pos x="187" y="142"/>
                </a:cxn>
                <a:cxn ang="0">
                  <a:pos x="166" y="139"/>
                </a:cxn>
                <a:cxn ang="0">
                  <a:pos x="146" y="136"/>
                </a:cxn>
                <a:cxn ang="0">
                  <a:pos x="126" y="130"/>
                </a:cxn>
                <a:cxn ang="0">
                  <a:pos x="107" y="125"/>
                </a:cxn>
                <a:cxn ang="0">
                  <a:pos x="89" y="118"/>
                </a:cxn>
                <a:cxn ang="0">
                  <a:pos x="73" y="111"/>
                </a:cxn>
                <a:cxn ang="0">
                  <a:pos x="56" y="102"/>
                </a:cxn>
                <a:cxn ang="0">
                  <a:pos x="42" y="92"/>
                </a:cxn>
                <a:cxn ang="0">
                  <a:pos x="30" y="80"/>
                </a:cxn>
                <a:cxn ang="0">
                  <a:pos x="20" y="68"/>
                </a:cxn>
                <a:cxn ang="0">
                  <a:pos x="12" y="53"/>
                </a:cxn>
                <a:cxn ang="0">
                  <a:pos x="5" y="37"/>
                </a:cxn>
                <a:cxn ang="0">
                  <a:pos x="2" y="20"/>
                </a:cxn>
                <a:cxn ang="0">
                  <a:pos x="0" y="0"/>
                </a:cxn>
                <a:cxn ang="0">
                  <a:pos x="0" y="2117"/>
                </a:cxn>
                <a:cxn ang="0">
                  <a:pos x="5" y="2126"/>
                </a:cxn>
                <a:cxn ang="0">
                  <a:pos x="21" y="2151"/>
                </a:cxn>
                <a:cxn ang="0">
                  <a:pos x="34" y="2168"/>
                </a:cxn>
                <a:cxn ang="0">
                  <a:pos x="50" y="2185"/>
                </a:cxn>
                <a:cxn ang="0">
                  <a:pos x="59" y="2194"/>
                </a:cxn>
                <a:cxn ang="0">
                  <a:pos x="71" y="2203"/>
                </a:cxn>
                <a:cxn ang="0">
                  <a:pos x="82" y="2212"/>
                </a:cxn>
                <a:cxn ang="0">
                  <a:pos x="95" y="2221"/>
                </a:cxn>
                <a:cxn ang="0">
                  <a:pos x="108" y="2230"/>
                </a:cxn>
                <a:cxn ang="0">
                  <a:pos x="123" y="2238"/>
                </a:cxn>
                <a:cxn ang="0">
                  <a:pos x="139" y="2246"/>
                </a:cxn>
                <a:cxn ang="0">
                  <a:pos x="155" y="2254"/>
                </a:cxn>
                <a:cxn ang="0">
                  <a:pos x="173" y="2261"/>
                </a:cxn>
                <a:cxn ang="0">
                  <a:pos x="193" y="2267"/>
                </a:cxn>
                <a:cxn ang="0">
                  <a:pos x="214" y="2273"/>
                </a:cxn>
                <a:cxn ang="0">
                  <a:pos x="236" y="2278"/>
                </a:cxn>
                <a:cxn ang="0">
                  <a:pos x="259" y="2282"/>
                </a:cxn>
                <a:cxn ang="0">
                  <a:pos x="283" y="2284"/>
                </a:cxn>
                <a:cxn ang="0">
                  <a:pos x="309" y="2287"/>
                </a:cxn>
                <a:cxn ang="0">
                  <a:pos x="337" y="2287"/>
                </a:cxn>
                <a:cxn ang="0">
                  <a:pos x="366" y="2286"/>
                </a:cxn>
                <a:cxn ang="0">
                  <a:pos x="396" y="2283"/>
                </a:cxn>
                <a:cxn ang="0">
                  <a:pos x="427" y="2279"/>
                </a:cxn>
                <a:cxn ang="0">
                  <a:pos x="461" y="2273"/>
                </a:cxn>
                <a:cxn ang="0">
                  <a:pos x="461" y="127"/>
                </a:cxn>
              </a:cxnLst>
              <a:rect l="0" t="0" r="r" b="b"/>
              <a:pathLst>
                <a:path w="461" h="2287">
                  <a:moveTo>
                    <a:pt x="461" y="127"/>
                  </a:moveTo>
                  <a:lnTo>
                    <a:pt x="440" y="130"/>
                  </a:lnTo>
                  <a:lnTo>
                    <a:pt x="389" y="138"/>
                  </a:lnTo>
                  <a:lnTo>
                    <a:pt x="354" y="142"/>
                  </a:lnTo>
                  <a:lnTo>
                    <a:pt x="314" y="145"/>
                  </a:lnTo>
                  <a:lnTo>
                    <a:pt x="294" y="145"/>
                  </a:lnTo>
                  <a:lnTo>
                    <a:pt x="273" y="146"/>
                  </a:lnTo>
                  <a:lnTo>
                    <a:pt x="252" y="146"/>
                  </a:lnTo>
                  <a:lnTo>
                    <a:pt x="231" y="145"/>
                  </a:lnTo>
                  <a:lnTo>
                    <a:pt x="209" y="144"/>
                  </a:lnTo>
                  <a:lnTo>
                    <a:pt x="187" y="142"/>
                  </a:lnTo>
                  <a:lnTo>
                    <a:pt x="166" y="139"/>
                  </a:lnTo>
                  <a:lnTo>
                    <a:pt x="146" y="136"/>
                  </a:lnTo>
                  <a:lnTo>
                    <a:pt x="126" y="130"/>
                  </a:lnTo>
                  <a:lnTo>
                    <a:pt x="107" y="125"/>
                  </a:lnTo>
                  <a:lnTo>
                    <a:pt x="89" y="118"/>
                  </a:lnTo>
                  <a:lnTo>
                    <a:pt x="73" y="111"/>
                  </a:lnTo>
                  <a:lnTo>
                    <a:pt x="56" y="102"/>
                  </a:lnTo>
                  <a:lnTo>
                    <a:pt x="42" y="92"/>
                  </a:lnTo>
                  <a:lnTo>
                    <a:pt x="30" y="80"/>
                  </a:lnTo>
                  <a:lnTo>
                    <a:pt x="20" y="68"/>
                  </a:lnTo>
                  <a:lnTo>
                    <a:pt x="12" y="53"/>
                  </a:lnTo>
                  <a:lnTo>
                    <a:pt x="5" y="37"/>
                  </a:lnTo>
                  <a:lnTo>
                    <a:pt x="2" y="20"/>
                  </a:lnTo>
                  <a:lnTo>
                    <a:pt x="0" y="0"/>
                  </a:lnTo>
                  <a:lnTo>
                    <a:pt x="0" y="2117"/>
                  </a:lnTo>
                  <a:lnTo>
                    <a:pt x="5" y="2126"/>
                  </a:lnTo>
                  <a:lnTo>
                    <a:pt x="21" y="2151"/>
                  </a:lnTo>
                  <a:lnTo>
                    <a:pt x="34" y="2168"/>
                  </a:lnTo>
                  <a:lnTo>
                    <a:pt x="50" y="2185"/>
                  </a:lnTo>
                  <a:lnTo>
                    <a:pt x="59" y="2194"/>
                  </a:lnTo>
                  <a:lnTo>
                    <a:pt x="71" y="2203"/>
                  </a:lnTo>
                  <a:lnTo>
                    <a:pt x="82" y="2212"/>
                  </a:lnTo>
                  <a:lnTo>
                    <a:pt x="95" y="2221"/>
                  </a:lnTo>
                  <a:lnTo>
                    <a:pt x="108" y="2230"/>
                  </a:lnTo>
                  <a:lnTo>
                    <a:pt x="123" y="2238"/>
                  </a:lnTo>
                  <a:lnTo>
                    <a:pt x="139" y="2246"/>
                  </a:lnTo>
                  <a:lnTo>
                    <a:pt x="155" y="2254"/>
                  </a:lnTo>
                  <a:lnTo>
                    <a:pt x="173" y="2261"/>
                  </a:lnTo>
                  <a:lnTo>
                    <a:pt x="193" y="2267"/>
                  </a:lnTo>
                  <a:lnTo>
                    <a:pt x="214" y="2273"/>
                  </a:lnTo>
                  <a:lnTo>
                    <a:pt x="236" y="2278"/>
                  </a:lnTo>
                  <a:lnTo>
                    <a:pt x="259" y="2282"/>
                  </a:lnTo>
                  <a:lnTo>
                    <a:pt x="283" y="2284"/>
                  </a:lnTo>
                  <a:lnTo>
                    <a:pt x="309" y="2287"/>
                  </a:lnTo>
                  <a:lnTo>
                    <a:pt x="337" y="2287"/>
                  </a:lnTo>
                  <a:lnTo>
                    <a:pt x="366" y="2286"/>
                  </a:lnTo>
                  <a:lnTo>
                    <a:pt x="396" y="2283"/>
                  </a:lnTo>
                  <a:lnTo>
                    <a:pt x="427" y="2279"/>
                  </a:lnTo>
                  <a:lnTo>
                    <a:pt x="461" y="2273"/>
                  </a:lnTo>
                  <a:lnTo>
                    <a:pt x="461" y="127"/>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89" name="Freeform 249"/>
            <p:cNvSpPr>
              <a:spLocks/>
            </p:cNvSpPr>
            <p:nvPr/>
          </p:nvSpPr>
          <p:spPr bwMode="auto">
            <a:xfrm>
              <a:off x="912" y="1134"/>
              <a:ext cx="15" cy="80"/>
            </a:xfrm>
            <a:custGeom>
              <a:avLst/>
              <a:gdLst/>
              <a:ahLst/>
              <a:cxnLst>
                <a:cxn ang="0">
                  <a:pos x="431" y="50"/>
                </a:cxn>
                <a:cxn ang="0">
                  <a:pos x="414" y="54"/>
                </a:cxn>
                <a:cxn ang="0">
                  <a:pos x="369" y="64"/>
                </a:cxn>
                <a:cxn ang="0">
                  <a:pos x="339" y="70"/>
                </a:cxn>
                <a:cxn ang="0">
                  <a:pos x="305" y="75"/>
                </a:cxn>
                <a:cxn ang="0">
                  <a:pos x="268" y="80"/>
                </a:cxn>
                <a:cxn ang="0">
                  <a:pos x="230" y="84"/>
                </a:cxn>
                <a:cxn ang="0">
                  <a:pos x="211" y="85"/>
                </a:cxn>
                <a:cxn ang="0">
                  <a:pos x="192" y="86"/>
                </a:cxn>
                <a:cxn ang="0">
                  <a:pos x="173" y="86"/>
                </a:cxn>
                <a:cxn ang="0">
                  <a:pos x="153" y="85"/>
                </a:cxn>
                <a:cxn ang="0">
                  <a:pos x="135" y="84"/>
                </a:cxn>
                <a:cxn ang="0">
                  <a:pos x="117" y="81"/>
                </a:cxn>
                <a:cxn ang="0">
                  <a:pos x="100" y="78"/>
                </a:cxn>
                <a:cxn ang="0">
                  <a:pos x="84" y="74"/>
                </a:cxn>
                <a:cxn ang="0">
                  <a:pos x="69" y="69"/>
                </a:cxn>
                <a:cxn ang="0">
                  <a:pos x="54" y="63"/>
                </a:cxn>
                <a:cxn ang="0">
                  <a:pos x="41" y="56"/>
                </a:cxn>
                <a:cxn ang="0">
                  <a:pos x="30" y="48"/>
                </a:cxn>
                <a:cxn ang="0">
                  <a:pos x="19" y="38"/>
                </a:cxn>
                <a:cxn ang="0">
                  <a:pos x="11" y="26"/>
                </a:cxn>
                <a:cxn ang="0">
                  <a:pos x="4" y="14"/>
                </a:cxn>
                <a:cxn ang="0">
                  <a:pos x="0" y="0"/>
                </a:cxn>
                <a:cxn ang="0">
                  <a:pos x="0" y="2156"/>
                </a:cxn>
                <a:cxn ang="0">
                  <a:pos x="8" y="2162"/>
                </a:cxn>
                <a:cxn ang="0">
                  <a:pos x="32" y="2175"/>
                </a:cxn>
                <a:cxn ang="0">
                  <a:pos x="49" y="2185"/>
                </a:cxn>
                <a:cxn ang="0">
                  <a:pos x="69" y="2194"/>
                </a:cxn>
                <a:cxn ang="0">
                  <a:pos x="93" y="2202"/>
                </a:cxn>
                <a:cxn ang="0">
                  <a:pos x="120" y="2209"/>
                </a:cxn>
                <a:cxn ang="0">
                  <a:pos x="134" y="2213"/>
                </a:cxn>
                <a:cxn ang="0">
                  <a:pos x="149" y="2215"/>
                </a:cxn>
                <a:cxn ang="0">
                  <a:pos x="166" y="2218"/>
                </a:cxn>
                <a:cxn ang="0">
                  <a:pos x="183" y="2219"/>
                </a:cxn>
                <a:cxn ang="0">
                  <a:pos x="200" y="2220"/>
                </a:cxn>
                <a:cxn ang="0">
                  <a:pos x="218" y="2221"/>
                </a:cxn>
                <a:cxn ang="0">
                  <a:pos x="236" y="2220"/>
                </a:cxn>
                <a:cxn ang="0">
                  <a:pos x="256" y="2219"/>
                </a:cxn>
                <a:cxn ang="0">
                  <a:pos x="275" y="2216"/>
                </a:cxn>
                <a:cxn ang="0">
                  <a:pos x="297" y="2213"/>
                </a:cxn>
                <a:cxn ang="0">
                  <a:pos x="318" y="2208"/>
                </a:cxn>
                <a:cxn ang="0">
                  <a:pos x="339" y="2203"/>
                </a:cxn>
                <a:cxn ang="0">
                  <a:pos x="361" y="2196"/>
                </a:cxn>
                <a:cxn ang="0">
                  <a:pos x="384" y="2188"/>
                </a:cxn>
                <a:cxn ang="0">
                  <a:pos x="408" y="2177"/>
                </a:cxn>
                <a:cxn ang="0">
                  <a:pos x="431" y="2166"/>
                </a:cxn>
                <a:cxn ang="0">
                  <a:pos x="431" y="50"/>
                </a:cxn>
              </a:cxnLst>
              <a:rect l="0" t="0" r="r" b="b"/>
              <a:pathLst>
                <a:path w="431" h="2221">
                  <a:moveTo>
                    <a:pt x="431" y="50"/>
                  </a:moveTo>
                  <a:lnTo>
                    <a:pt x="414" y="54"/>
                  </a:lnTo>
                  <a:lnTo>
                    <a:pt x="369" y="64"/>
                  </a:lnTo>
                  <a:lnTo>
                    <a:pt x="339" y="70"/>
                  </a:lnTo>
                  <a:lnTo>
                    <a:pt x="305" y="75"/>
                  </a:lnTo>
                  <a:lnTo>
                    <a:pt x="268" y="80"/>
                  </a:lnTo>
                  <a:lnTo>
                    <a:pt x="230" y="84"/>
                  </a:lnTo>
                  <a:lnTo>
                    <a:pt x="211" y="85"/>
                  </a:lnTo>
                  <a:lnTo>
                    <a:pt x="192" y="86"/>
                  </a:lnTo>
                  <a:lnTo>
                    <a:pt x="173" y="86"/>
                  </a:lnTo>
                  <a:lnTo>
                    <a:pt x="153" y="85"/>
                  </a:lnTo>
                  <a:lnTo>
                    <a:pt x="135" y="84"/>
                  </a:lnTo>
                  <a:lnTo>
                    <a:pt x="117" y="81"/>
                  </a:lnTo>
                  <a:lnTo>
                    <a:pt x="100" y="78"/>
                  </a:lnTo>
                  <a:lnTo>
                    <a:pt x="84" y="74"/>
                  </a:lnTo>
                  <a:lnTo>
                    <a:pt x="69" y="69"/>
                  </a:lnTo>
                  <a:lnTo>
                    <a:pt x="54" y="63"/>
                  </a:lnTo>
                  <a:lnTo>
                    <a:pt x="41" y="56"/>
                  </a:lnTo>
                  <a:lnTo>
                    <a:pt x="30" y="48"/>
                  </a:lnTo>
                  <a:lnTo>
                    <a:pt x="19" y="38"/>
                  </a:lnTo>
                  <a:lnTo>
                    <a:pt x="11" y="26"/>
                  </a:lnTo>
                  <a:lnTo>
                    <a:pt x="4" y="14"/>
                  </a:lnTo>
                  <a:lnTo>
                    <a:pt x="0" y="0"/>
                  </a:lnTo>
                  <a:lnTo>
                    <a:pt x="0" y="2156"/>
                  </a:lnTo>
                  <a:lnTo>
                    <a:pt x="8" y="2162"/>
                  </a:lnTo>
                  <a:lnTo>
                    <a:pt x="32" y="2175"/>
                  </a:lnTo>
                  <a:lnTo>
                    <a:pt x="49" y="2185"/>
                  </a:lnTo>
                  <a:lnTo>
                    <a:pt x="69" y="2194"/>
                  </a:lnTo>
                  <a:lnTo>
                    <a:pt x="93" y="2202"/>
                  </a:lnTo>
                  <a:lnTo>
                    <a:pt x="120" y="2209"/>
                  </a:lnTo>
                  <a:lnTo>
                    <a:pt x="134" y="2213"/>
                  </a:lnTo>
                  <a:lnTo>
                    <a:pt x="149" y="2215"/>
                  </a:lnTo>
                  <a:lnTo>
                    <a:pt x="166" y="2218"/>
                  </a:lnTo>
                  <a:lnTo>
                    <a:pt x="183" y="2219"/>
                  </a:lnTo>
                  <a:lnTo>
                    <a:pt x="200" y="2220"/>
                  </a:lnTo>
                  <a:lnTo>
                    <a:pt x="218" y="2221"/>
                  </a:lnTo>
                  <a:lnTo>
                    <a:pt x="236" y="2220"/>
                  </a:lnTo>
                  <a:lnTo>
                    <a:pt x="256" y="2219"/>
                  </a:lnTo>
                  <a:lnTo>
                    <a:pt x="275" y="2216"/>
                  </a:lnTo>
                  <a:lnTo>
                    <a:pt x="297" y="2213"/>
                  </a:lnTo>
                  <a:lnTo>
                    <a:pt x="318" y="2208"/>
                  </a:lnTo>
                  <a:lnTo>
                    <a:pt x="339" y="2203"/>
                  </a:lnTo>
                  <a:lnTo>
                    <a:pt x="361" y="2196"/>
                  </a:lnTo>
                  <a:lnTo>
                    <a:pt x="384" y="2188"/>
                  </a:lnTo>
                  <a:lnTo>
                    <a:pt x="408" y="2177"/>
                  </a:lnTo>
                  <a:lnTo>
                    <a:pt x="431" y="2166"/>
                  </a:lnTo>
                  <a:lnTo>
                    <a:pt x="431" y="5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0" name="Freeform 250"/>
            <p:cNvSpPr>
              <a:spLocks/>
            </p:cNvSpPr>
            <p:nvPr/>
          </p:nvSpPr>
          <p:spPr bwMode="auto">
            <a:xfrm>
              <a:off x="870" y="1077"/>
              <a:ext cx="19" cy="86"/>
            </a:xfrm>
            <a:custGeom>
              <a:avLst/>
              <a:gdLst/>
              <a:ahLst/>
              <a:cxnLst>
                <a:cxn ang="0">
                  <a:pos x="519" y="216"/>
                </a:cxn>
                <a:cxn ang="0">
                  <a:pos x="519" y="2362"/>
                </a:cxn>
                <a:cxn ang="0">
                  <a:pos x="0" y="2146"/>
                </a:cxn>
                <a:cxn ang="0">
                  <a:pos x="0" y="0"/>
                </a:cxn>
                <a:cxn ang="0">
                  <a:pos x="519" y="216"/>
                </a:cxn>
              </a:cxnLst>
              <a:rect l="0" t="0" r="r" b="b"/>
              <a:pathLst>
                <a:path w="519" h="2362">
                  <a:moveTo>
                    <a:pt x="519" y="216"/>
                  </a:moveTo>
                  <a:lnTo>
                    <a:pt x="519" y="2362"/>
                  </a:lnTo>
                  <a:lnTo>
                    <a:pt x="0" y="2146"/>
                  </a:lnTo>
                  <a:lnTo>
                    <a:pt x="0" y="0"/>
                  </a:lnTo>
                  <a:lnTo>
                    <a:pt x="519" y="21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1" name="Freeform 251"/>
            <p:cNvSpPr>
              <a:spLocks/>
            </p:cNvSpPr>
            <p:nvPr/>
          </p:nvSpPr>
          <p:spPr bwMode="auto">
            <a:xfrm>
              <a:off x="981" y="1007"/>
              <a:ext cx="4" cy="89"/>
            </a:xfrm>
            <a:custGeom>
              <a:avLst/>
              <a:gdLst/>
              <a:ahLst/>
              <a:cxnLst>
                <a:cxn ang="0">
                  <a:pos x="97" y="274"/>
                </a:cxn>
                <a:cxn ang="0">
                  <a:pos x="97" y="2499"/>
                </a:cxn>
                <a:cxn ang="0">
                  <a:pos x="0" y="2215"/>
                </a:cxn>
                <a:cxn ang="0">
                  <a:pos x="0" y="0"/>
                </a:cxn>
                <a:cxn ang="0">
                  <a:pos x="97" y="274"/>
                </a:cxn>
              </a:cxnLst>
              <a:rect l="0" t="0" r="r" b="b"/>
              <a:pathLst>
                <a:path w="97" h="2499">
                  <a:moveTo>
                    <a:pt x="97" y="274"/>
                  </a:moveTo>
                  <a:lnTo>
                    <a:pt x="97" y="2499"/>
                  </a:lnTo>
                  <a:lnTo>
                    <a:pt x="0" y="2215"/>
                  </a:lnTo>
                  <a:lnTo>
                    <a:pt x="0" y="0"/>
                  </a:lnTo>
                  <a:lnTo>
                    <a:pt x="97" y="27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2" name="Freeform 252"/>
            <p:cNvSpPr>
              <a:spLocks/>
            </p:cNvSpPr>
            <p:nvPr/>
          </p:nvSpPr>
          <p:spPr bwMode="auto">
            <a:xfrm>
              <a:off x="1368" y="1233"/>
              <a:ext cx="23" cy="111"/>
            </a:xfrm>
            <a:custGeom>
              <a:avLst/>
              <a:gdLst/>
              <a:ahLst/>
              <a:cxnLst>
                <a:cxn ang="0">
                  <a:pos x="677" y="0"/>
                </a:cxn>
                <a:cxn ang="0">
                  <a:pos x="676" y="3"/>
                </a:cxn>
                <a:cxn ang="0">
                  <a:pos x="674" y="12"/>
                </a:cxn>
                <a:cxn ang="0">
                  <a:pos x="669" y="29"/>
                </a:cxn>
                <a:cxn ang="0">
                  <a:pos x="661" y="51"/>
                </a:cxn>
                <a:cxn ang="0">
                  <a:pos x="647" y="81"/>
                </a:cxn>
                <a:cxn ang="0">
                  <a:pos x="630" y="117"/>
                </a:cxn>
                <a:cxn ang="0">
                  <a:pos x="619" y="140"/>
                </a:cxn>
                <a:cxn ang="0">
                  <a:pos x="607" y="163"/>
                </a:cxn>
                <a:cxn ang="0">
                  <a:pos x="593" y="188"/>
                </a:cxn>
                <a:cxn ang="0">
                  <a:pos x="577" y="215"/>
                </a:cxn>
                <a:cxn ang="0">
                  <a:pos x="560" y="245"/>
                </a:cxn>
                <a:cxn ang="0">
                  <a:pos x="540" y="277"/>
                </a:cxn>
                <a:cxn ang="0">
                  <a:pos x="517" y="311"/>
                </a:cxn>
                <a:cxn ang="0">
                  <a:pos x="494" y="346"/>
                </a:cxn>
                <a:cxn ang="0">
                  <a:pos x="468" y="385"/>
                </a:cxn>
                <a:cxn ang="0">
                  <a:pos x="439" y="425"/>
                </a:cxn>
                <a:cxn ang="0">
                  <a:pos x="409" y="467"/>
                </a:cxn>
                <a:cxn ang="0">
                  <a:pos x="374" y="513"/>
                </a:cxn>
                <a:cxn ang="0">
                  <a:pos x="338" y="560"/>
                </a:cxn>
                <a:cxn ang="0">
                  <a:pos x="299" y="609"/>
                </a:cxn>
                <a:cxn ang="0">
                  <a:pos x="257" y="662"/>
                </a:cxn>
                <a:cxn ang="0">
                  <a:pos x="212" y="716"/>
                </a:cxn>
                <a:cxn ang="0">
                  <a:pos x="165" y="774"/>
                </a:cxn>
                <a:cxn ang="0">
                  <a:pos x="113" y="833"/>
                </a:cxn>
                <a:cxn ang="0">
                  <a:pos x="59" y="896"/>
                </a:cxn>
                <a:cxn ang="0">
                  <a:pos x="0" y="960"/>
                </a:cxn>
                <a:cxn ang="0">
                  <a:pos x="10" y="3106"/>
                </a:cxn>
                <a:cxn ang="0">
                  <a:pos x="17" y="3099"/>
                </a:cxn>
                <a:cxn ang="0">
                  <a:pos x="40" y="3077"/>
                </a:cxn>
                <a:cxn ang="0">
                  <a:pos x="73" y="3043"/>
                </a:cxn>
                <a:cxn ang="0">
                  <a:pos x="116" y="2997"/>
                </a:cxn>
                <a:cxn ang="0">
                  <a:pos x="167" y="2943"/>
                </a:cxn>
                <a:cxn ang="0">
                  <a:pos x="224" y="2880"/>
                </a:cxn>
                <a:cxn ang="0">
                  <a:pos x="285" y="2811"/>
                </a:cxn>
                <a:cxn ang="0">
                  <a:pos x="348" y="2736"/>
                </a:cxn>
                <a:cxn ang="0">
                  <a:pos x="379" y="2698"/>
                </a:cxn>
                <a:cxn ang="0">
                  <a:pos x="412" y="2659"/>
                </a:cxn>
                <a:cxn ang="0">
                  <a:pos x="442" y="2619"/>
                </a:cxn>
                <a:cxn ang="0">
                  <a:pos x="472" y="2579"/>
                </a:cxn>
                <a:cxn ang="0">
                  <a:pos x="501" y="2540"/>
                </a:cxn>
                <a:cxn ang="0">
                  <a:pos x="530" y="2499"/>
                </a:cxn>
                <a:cxn ang="0">
                  <a:pos x="556" y="2460"/>
                </a:cxn>
                <a:cxn ang="0">
                  <a:pos x="581" y="2421"/>
                </a:cxn>
                <a:cxn ang="0">
                  <a:pos x="603" y="2381"/>
                </a:cxn>
                <a:cxn ang="0">
                  <a:pos x="623" y="2344"/>
                </a:cxn>
                <a:cxn ang="0">
                  <a:pos x="641" y="2308"/>
                </a:cxn>
                <a:cxn ang="0">
                  <a:pos x="658" y="2271"/>
                </a:cxn>
                <a:cxn ang="0">
                  <a:pos x="670" y="2238"/>
                </a:cxn>
                <a:cxn ang="0">
                  <a:pos x="679" y="2206"/>
                </a:cxn>
                <a:cxn ang="0">
                  <a:pos x="684" y="2175"/>
                </a:cxn>
                <a:cxn ang="0">
                  <a:pos x="686" y="2146"/>
                </a:cxn>
                <a:cxn ang="0">
                  <a:pos x="677" y="0"/>
                </a:cxn>
              </a:cxnLst>
              <a:rect l="0" t="0" r="r" b="b"/>
              <a:pathLst>
                <a:path w="686" h="3106">
                  <a:moveTo>
                    <a:pt x="677" y="0"/>
                  </a:moveTo>
                  <a:lnTo>
                    <a:pt x="676" y="3"/>
                  </a:lnTo>
                  <a:lnTo>
                    <a:pt x="674" y="12"/>
                  </a:lnTo>
                  <a:lnTo>
                    <a:pt x="669" y="29"/>
                  </a:lnTo>
                  <a:lnTo>
                    <a:pt x="661" y="51"/>
                  </a:lnTo>
                  <a:lnTo>
                    <a:pt x="647" y="81"/>
                  </a:lnTo>
                  <a:lnTo>
                    <a:pt x="630" y="117"/>
                  </a:lnTo>
                  <a:lnTo>
                    <a:pt x="619" y="140"/>
                  </a:lnTo>
                  <a:lnTo>
                    <a:pt x="607" y="163"/>
                  </a:lnTo>
                  <a:lnTo>
                    <a:pt x="593" y="188"/>
                  </a:lnTo>
                  <a:lnTo>
                    <a:pt x="577" y="215"/>
                  </a:lnTo>
                  <a:lnTo>
                    <a:pt x="560" y="245"/>
                  </a:lnTo>
                  <a:lnTo>
                    <a:pt x="540" y="277"/>
                  </a:lnTo>
                  <a:lnTo>
                    <a:pt x="517" y="311"/>
                  </a:lnTo>
                  <a:lnTo>
                    <a:pt x="494" y="346"/>
                  </a:lnTo>
                  <a:lnTo>
                    <a:pt x="468" y="385"/>
                  </a:lnTo>
                  <a:lnTo>
                    <a:pt x="439" y="425"/>
                  </a:lnTo>
                  <a:lnTo>
                    <a:pt x="409" y="467"/>
                  </a:lnTo>
                  <a:lnTo>
                    <a:pt x="374" y="513"/>
                  </a:lnTo>
                  <a:lnTo>
                    <a:pt x="338" y="560"/>
                  </a:lnTo>
                  <a:lnTo>
                    <a:pt x="299" y="609"/>
                  </a:lnTo>
                  <a:lnTo>
                    <a:pt x="257" y="662"/>
                  </a:lnTo>
                  <a:lnTo>
                    <a:pt x="212" y="716"/>
                  </a:lnTo>
                  <a:lnTo>
                    <a:pt x="165" y="774"/>
                  </a:lnTo>
                  <a:lnTo>
                    <a:pt x="113" y="833"/>
                  </a:lnTo>
                  <a:lnTo>
                    <a:pt x="59" y="896"/>
                  </a:lnTo>
                  <a:lnTo>
                    <a:pt x="0" y="960"/>
                  </a:lnTo>
                  <a:lnTo>
                    <a:pt x="10" y="3106"/>
                  </a:lnTo>
                  <a:lnTo>
                    <a:pt x="17" y="3099"/>
                  </a:lnTo>
                  <a:lnTo>
                    <a:pt x="40" y="3077"/>
                  </a:lnTo>
                  <a:lnTo>
                    <a:pt x="73" y="3043"/>
                  </a:lnTo>
                  <a:lnTo>
                    <a:pt x="116" y="2997"/>
                  </a:lnTo>
                  <a:lnTo>
                    <a:pt x="167" y="2943"/>
                  </a:lnTo>
                  <a:lnTo>
                    <a:pt x="224" y="2880"/>
                  </a:lnTo>
                  <a:lnTo>
                    <a:pt x="285" y="2811"/>
                  </a:lnTo>
                  <a:lnTo>
                    <a:pt x="348" y="2736"/>
                  </a:lnTo>
                  <a:lnTo>
                    <a:pt x="379" y="2698"/>
                  </a:lnTo>
                  <a:lnTo>
                    <a:pt x="412" y="2659"/>
                  </a:lnTo>
                  <a:lnTo>
                    <a:pt x="442" y="2619"/>
                  </a:lnTo>
                  <a:lnTo>
                    <a:pt x="472" y="2579"/>
                  </a:lnTo>
                  <a:lnTo>
                    <a:pt x="501" y="2540"/>
                  </a:lnTo>
                  <a:lnTo>
                    <a:pt x="530" y="2499"/>
                  </a:lnTo>
                  <a:lnTo>
                    <a:pt x="556" y="2460"/>
                  </a:lnTo>
                  <a:lnTo>
                    <a:pt x="581" y="2421"/>
                  </a:lnTo>
                  <a:lnTo>
                    <a:pt x="603" y="2381"/>
                  </a:lnTo>
                  <a:lnTo>
                    <a:pt x="623" y="2344"/>
                  </a:lnTo>
                  <a:lnTo>
                    <a:pt x="641" y="2308"/>
                  </a:lnTo>
                  <a:lnTo>
                    <a:pt x="658" y="2271"/>
                  </a:lnTo>
                  <a:lnTo>
                    <a:pt x="670" y="2238"/>
                  </a:lnTo>
                  <a:lnTo>
                    <a:pt x="679" y="2206"/>
                  </a:lnTo>
                  <a:lnTo>
                    <a:pt x="684" y="2175"/>
                  </a:lnTo>
                  <a:lnTo>
                    <a:pt x="686" y="2146"/>
                  </a:lnTo>
                  <a:lnTo>
                    <a:pt x="677"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3" name="Freeform 253"/>
            <p:cNvSpPr>
              <a:spLocks/>
            </p:cNvSpPr>
            <p:nvPr/>
          </p:nvSpPr>
          <p:spPr bwMode="auto">
            <a:xfrm>
              <a:off x="1038" y="1091"/>
              <a:ext cx="111" cy="124"/>
            </a:xfrm>
            <a:custGeom>
              <a:avLst/>
              <a:gdLst/>
              <a:ahLst/>
              <a:cxnLst>
                <a:cxn ang="0">
                  <a:pos x="3087" y="2349"/>
                </a:cxn>
                <a:cxn ang="0">
                  <a:pos x="3081" y="2322"/>
                </a:cxn>
                <a:cxn ang="0">
                  <a:pos x="3066" y="2289"/>
                </a:cxn>
                <a:cxn ang="0">
                  <a:pos x="3034" y="2249"/>
                </a:cxn>
                <a:cxn ang="0">
                  <a:pos x="2985" y="2210"/>
                </a:cxn>
                <a:cxn ang="0">
                  <a:pos x="2909" y="2175"/>
                </a:cxn>
                <a:cxn ang="0">
                  <a:pos x="2805" y="2148"/>
                </a:cxn>
                <a:cxn ang="0">
                  <a:pos x="2666" y="2134"/>
                </a:cxn>
                <a:cxn ang="0">
                  <a:pos x="2487" y="2138"/>
                </a:cxn>
                <a:cxn ang="0">
                  <a:pos x="2264" y="2165"/>
                </a:cxn>
                <a:cxn ang="0">
                  <a:pos x="2082" y="2197"/>
                </a:cxn>
                <a:cxn ang="0">
                  <a:pos x="1991" y="2202"/>
                </a:cxn>
                <a:cxn ang="0">
                  <a:pos x="1857" y="2217"/>
                </a:cxn>
                <a:cxn ang="0">
                  <a:pos x="1762" y="2234"/>
                </a:cxn>
                <a:cxn ang="0">
                  <a:pos x="1664" y="2260"/>
                </a:cxn>
                <a:cxn ang="0">
                  <a:pos x="1565" y="2296"/>
                </a:cxn>
                <a:cxn ang="0">
                  <a:pos x="1471" y="2342"/>
                </a:cxn>
                <a:cxn ang="0">
                  <a:pos x="1389" y="2400"/>
                </a:cxn>
                <a:cxn ang="0">
                  <a:pos x="1323" y="2473"/>
                </a:cxn>
                <a:cxn ang="0">
                  <a:pos x="1223" y="2562"/>
                </a:cxn>
                <a:cxn ang="0">
                  <a:pos x="926" y="2793"/>
                </a:cxn>
                <a:cxn ang="0">
                  <a:pos x="732" y="2951"/>
                </a:cxn>
                <a:cxn ang="0">
                  <a:pos x="51" y="3343"/>
                </a:cxn>
                <a:cxn ang="0">
                  <a:pos x="18" y="1271"/>
                </a:cxn>
                <a:cxn ang="0">
                  <a:pos x="2" y="1243"/>
                </a:cxn>
                <a:cxn ang="0">
                  <a:pos x="0" y="1228"/>
                </a:cxn>
                <a:cxn ang="0">
                  <a:pos x="3" y="1213"/>
                </a:cxn>
                <a:cxn ang="0">
                  <a:pos x="14" y="1196"/>
                </a:cxn>
                <a:cxn ang="0">
                  <a:pos x="34" y="1180"/>
                </a:cxn>
                <a:cxn ang="0">
                  <a:pos x="65" y="1166"/>
                </a:cxn>
                <a:cxn ang="0">
                  <a:pos x="110" y="1154"/>
                </a:cxn>
                <a:cxn ang="0">
                  <a:pos x="158" y="1143"/>
                </a:cxn>
                <a:cxn ang="0">
                  <a:pos x="269" y="1077"/>
                </a:cxn>
                <a:cxn ang="0">
                  <a:pos x="470" y="957"/>
                </a:cxn>
                <a:cxn ang="0">
                  <a:pos x="713" y="810"/>
                </a:cxn>
                <a:cxn ang="0">
                  <a:pos x="946" y="662"/>
                </a:cxn>
                <a:cxn ang="0">
                  <a:pos x="1071" y="576"/>
                </a:cxn>
                <a:cxn ang="0">
                  <a:pos x="1462" y="178"/>
                </a:cxn>
                <a:cxn ang="0">
                  <a:pos x="1549" y="155"/>
                </a:cxn>
                <a:cxn ang="0">
                  <a:pos x="1778" y="100"/>
                </a:cxn>
                <a:cxn ang="0">
                  <a:pos x="2038" y="51"/>
                </a:cxn>
                <a:cxn ang="0">
                  <a:pos x="2211" y="26"/>
                </a:cxn>
                <a:cxn ang="0">
                  <a:pos x="2389" y="9"/>
                </a:cxn>
                <a:cxn ang="0">
                  <a:pos x="2567" y="0"/>
                </a:cxn>
                <a:cxn ang="0">
                  <a:pos x="2736" y="7"/>
                </a:cxn>
                <a:cxn ang="0">
                  <a:pos x="2891" y="31"/>
                </a:cxn>
              </a:cxnLst>
              <a:rect l="0" t="0" r="r" b="b"/>
              <a:pathLst>
                <a:path w="3088" h="3451">
                  <a:moveTo>
                    <a:pt x="3088" y="158"/>
                  </a:moveTo>
                  <a:lnTo>
                    <a:pt x="3088" y="2353"/>
                  </a:lnTo>
                  <a:lnTo>
                    <a:pt x="3087" y="2349"/>
                  </a:lnTo>
                  <a:lnTo>
                    <a:pt x="3086" y="2338"/>
                  </a:lnTo>
                  <a:lnTo>
                    <a:pt x="3084" y="2331"/>
                  </a:lnTo>
                  <a:lnTo>
                    <a:pt x="3081" y="2322"/>
                  </a:lnTo>
                  <a:lnTo>
                    <a:pt x="3077" y="2311"/>
                  </a:lnTo>
                  <a:lnTo>
                    <a:pt x="3072" y="2300"/>
                  </a:lnTo>
                  <a:lnTo>
                    <a:pt x="3066" y="2289"/>
                  </a:lnTo>
                  <a:lnTo>
                    <a:pt x="3057" y="2275"/>
                  </a:lnTo>
                  <a:lnTo>
                    <a:pt x="3047" y="2262"/>
                  </a:lnTo>
                  <a:lnTo>
                    <a:pt x="3034" y="2249"/>
                  </a:lnTo>
                  <a:lnTo>
                    <a:pt x="3020" y="2236"/>
                  </a:lnTo>
                  <a:lnTo>
                    <a:pt x="3004" y="2223"/>
                  </a:lnTo>
                  <a:lnTo>
                    <a:pt x="2985" y="2210"/>
                  </a:lnTo>
                  <a:lnTo>
                    <a:pt x="2963" y="2198"/>
                  </a:lnTo>
                  <a:lnTo>
                    <a:pt x="2938" y="2186"/>
                  </a:lnTo>
                  <a:lnTo>
                    <a:pt x="2909" y="2175"/>
                  </a:lnTo>
                  <a:lnTo>
                    <a:pt x="2878" y="2165"/>
                  </a:lnTo>
                  <a:lnTo>
                    <a:pt x="2844" y="2155"/>
                  </a:lnTo>
                  <a:lnTo>
                    <a:pt x="2805" y="2148"/>
                  </a:lnTo>
                  <a:lnTo>
                    <a:pt x="2763" y="2141"/>
                  </a:lnTo>
                  <a:lnTo>
                    <a:pt x="2717" y="2137"/>
                  </a:lnTo>
                  <a:lnTo>
                    <a:pt x="2666" y="2134"/>
                  </a:lnTo>
                  <a:lnTo>
                    <a:pt x="2611" y="2133"/>
                  </a:lnTo>
                  <a:lnTo>
                    <a:pt x="2552" y="2134"/>
                  </a:lnTo>
                  <a:lnTo>
                    <a:pt x="2487" y="2138"/>
                  </a:lnTo>
                  <a:lnTo>
                    <a:pt x="2419" y="2144"/>
                  </a:lnTo>
                  <a:lnTo>
                    <a:pt x="2344" y="2153"/>
                  </a:lnTo>
                  <a:lnTo>
                    <a:pt x="2264" y="2165"/>
                  </a:lnTo>
                  <a:lnTo>
                    <a:pt x="2179" y="2179"/>
                  </a:lnTo>
                  <a:lnTo>
                    <a:pt x="2088" y="2197"/>
                  </a:lnTo>
                  <a:lnTo>
                    <a:pt x="2082" y="2197"/>
                  </a:lnTo>
                  <a:lnTo>
                    <a:pt x="2062" y="2197"/>
                  </a:lnTo>
                  <a:lnTo>
                    <a:pt x="2032" y="2199"/>
                  </a:lnTo>
                  <a:lnTo>
                    <a:pt x="1991" y="2202"/>
                  </a:lnTo>
                  <a:lnTo>
                    <a:pt x="1942" y="2206"/>
                  </a:lnTo>
                  <a:lnTo>
                    <a:pt x="1887" y="2213"/>
                  </a:lnTo>
                  <a:lnTo>
                    <a:pt x="1857" y="2217"/>
                  </a:lnTo>
                  <a:lnTo>
                    <a:pt x="1827" y="2222"/>
                  </a:lnTo>
                  <a:lnTo>
                    <a:pt x="1795" y="2228"/>
                  </a:lnTo>
                  <a:lnTo>
                    <a:pt x="1762" y="2234"/>
                  </a:lnTo>
                  <a:lnTo>
                    <a:pt x="1730" y="2242"/>
                  </a:lnTo>
                  <a:lnTo>
                    <a:pt x="1697" y="2250"/>
                  </a:lnTo>
                  <a:lnTo>
                    <a:pt x="1664" y="2260"/>
                  </a:lnTo>
                  <a:lnTo>
                    <a:pt x="1630" y="2270"/>
                  </a:lnTo>
                  <a:lnTo>
                    <a:pt x="1597" y="2283"/>
                  </a:lnTo>
                  <a:lnTo>
                    <a:pt x="1565" y="2296"/>
                  </a:lnTo>
                  <a:lnTo>
                    <a:pt x="1533" y="2310"/>
                  </a:lnTo>
                  <a:lnTo>
                    <a:pt x="1501" y="2325"/>
                  </a:lnTo>
                  <a:lnTo>
                    <a:pt x="1471" y="2342"/>
                  </a:lnTo>
                  <a:lnTo>
                    <a:pt x="1443" y="2359"/>
                  </a:lnTo>
                  <a:lnTo>
                    <a:pt x="1415" y="2379"/>
                  </a:lnTo>
                  <a:lnTo>
                    <a:pt x="1389" y="2400"/>
                  </a:lnTo>
                  <a:lnTo>
                    <a:pt x="1365" y="2423"/>
                  </a:lnTo>
                  <a:lnTo>
                    <a:pt x="1343" y="2447"/>
                  </a:lnTo>
                  <a:lnTo>
                    <a:pt x="1323" y="2473"/>
                  </a:lnTo>
                  <a:lnTo>
                    <a:pt x="1305" y="2500"/>
                  </a:lnTo>
                  <a:lnTo>
                    <a:pt x="1283" y="2517"/>
                  </a:lnTo>
                  <a:lnTo>
                    <a:pt x="1223" y="2562"/>
                  </a:lnTo>
                  <a:lnTo>
                    <a:pt x="1136" y="2628"/>
                  </a:lnTo>
                  <a:lnTo>
                    <a:pt x="1035" y="2707"/>
                  </a:lnTo>
                  <a:lnTo>
                    <a:pt x="926" y="2793"/>
                  </a:lnTo>
                  <a:lnTo>
                    <a:pt x="821" y="2876"/>
                  </a:lnTo>
                  <a:lnTo>
                    <a:pt x="774" y="2916"/>
                  </a:lnTo>
                  <a:lnTo>
                    <a:pt x="732" y="2951"/>
                  </a:lnTo>
                  <a:lnTo>
                    <a:pt x="696" y="2983"/>
                  </a:lnTo>
                  <a:lnTo>
                    <a:pt x="668" y="3010"/>
                  </a:lnTo>
                  <a:lnTo>
                    <a:pt x="51" y="3343"/>
                  </a:lnTo>
                  <a:lnTo>
                    <a:pt x="22" y="3451"/>
                  </a:lnTo>
                  <a:lnTo>
                    <a:pt x="22" y="1275"/>
                  </a:lnTo>
                  <a:lnTo>
                    <a:pt x="18" y="1271"/>
                  </a:lnTo>
                  <a:lnTo>
                    <a:pt x="9" y="1260"/>
                  </a:lnTo>
                  <a:lnTo>
                    <a:pt x="5" y="1252"/>
                  </a:lnTo>
                  <a:lnTo>
                    <a:pt x="2" y="1243"/>
                  </a:lnTo>
                  <a:lnTo>
                    <a:pt x="1" y="1238"/>
                  </a:lnTo>
                  <a:lnTo>
                    <a:pt x="0" y="1233"/>
                  </a:lnTo>
                  <a:lnTo>
                    <a:pt x="0" y="1228"/>
                  </a:lnTo>
                  <a:lnTo>
                    <a:pt x="0" y="1223"/>
                  </a:lnTo>
                  <a:lnTo>
                    <a:pt x="1" y="1218"/>
                  </a:lnTo>
                  <a:lnTo>
                    <a:pt x="3" y="1213"/>
                  </a:lnTo>
                  <a:lnTo>
                    <a:pt x="6" y="1207"/>
                  </a:lnTo>
                  <a:lnTo>
                    <a:pt x="9" y="1201"/>
                  </a:lnTo>
                  <a:lnTo>
                    <a:pt x="14" y="1196"/>
                  </a:lnTo>
                  <a:lnTo>
                    <a:pt x="20" y="1190"/>
                  </a:lnTo>
                  <a:lnTo>
                    <a:pt x="26" y="1185"/>
                  </a:lnTo>
                  <a:lnTo>
                    <a:pt x="34" y="1180"/>
                  </a:lnTo>
                  <a:lnTo>
                    <a:pt x="43" y="1175"/>
                  </a:lnTo>
                  <a:lnTo>
                    <a:pt x="54" y="1171"/>
                  </a:lnTo>
                  <a:lnTo>
                    <a:pt x="65" y="1166"/>
                  </a:lnTo>
                  <a:lnTo>
                    <a:pt x="79" y="1162"/>
                  </a:lnTo>
                  <a:lnTo>
                    <a:pt x="93" y="1158"/>
                  </a:lnTo>
                  <a:lnTo>
                    <a:pt x="110" y="1154"/>
                  </a:lnTo>
                  <a:lnTo>
                    <a:pt x="128" y="1151"/>
                  </a:lnTo>
                  <a:lnTo>
                    <a:pt x="149" y="1148"/>
                  </a:lnTo>
                  <a:lnTo>
                    <a:pt x="158" y="1143"/>
                  </a:lnTo>
                  <a:lnTo>
                    <a:pt x="181" y="1129"/>
                  </a:lnTo>
                  <a:lnTo>
                    <a:pt x="219" y="1107"/>
                  </a:lnTo>
                  <a:lnTo>
                    <a:pt x="269" y="1077"/>
                  </a:lnTo>
                  <a:lnTo>
                    <a:pt x="328" y="1043"/>
                  </a:lnTo>
                  <a:lnTo>
                    <a:pt x="397" y="1003"/>
                  </a:lnTo>
                  <a:lnTo>
                    <a:pt x="470" y="957"/>
                  </a:lnTo>
                  <a:lnTo>
                    <a:pt x="549" y="910"/>
                  </a:lnTo>
                  <a:lnTo>
                    <a:pt x="630" y="861"/>
                  </a:lnTo>
                  <a:lnTo>
                    <a:pt x="713" y="810"/>
                  </a:lnTo>
                  <a:lnTo>
                    <a:pt x="794" y="760"/>
                  </a:lnTo>
                  <a:lnTo>
                    <a:pt x="872" y="709"/>
                  </a:lnTo>
                  <a:lnTo>
                    <a:pt x="946" y="662"/>
                  </a:lnTo>
                  <a:lnTo>
                    <a:pt x="1012" y="618"/>
                  </a:lnTo>
                  <a:lnTo>
                    <a:pt x="1043" y="596"/>
                  </a:lnTo>
                  <a:lnTo>
                    <a:pt x="1071" y="576"/>
                  </a:lnTo>
                  <a:lnTo>
                    <a:pt x="1096" y="558"/>
                  </a:lnTo>
                  <a:lnTo>
                    <a:pt x="1118" y="540"/>
                  </a:lnTo>
                  <a:lnTo>
                    <a:pt x="1462" y="178"/>
                  </a:lnTo>
                  <a:lnTo>
                    <a:pt x="1472" y="175"/>
                  </a:lnTo>
                  <a:lnTo>
                    <a:pt x="1501" y="167"/>
                  </a:lnTo>
                  <a:lnTo>
                    <a:pt x="1549" y="155"/>
                  </a:lnTo>
                  <a:lnTo>
                    <a:pt x="1612" y="139"/>
                  </a:lnTo>
                  <a:lnTo>
                    <a:pt x="1689" y="120"/>
                  </a:lnTo>
                  <a:lnTo>
                    <a:pt x="1778" y="100"/>
                  </a:lnTo>
                  <a:lnTo>
                    <a:pt x="1875" y="80"/>
                  </a:lnTo>
                  <a:lnTo>
                    <a:pt x="1982" y="60"/>
                  </a:lnTo>
                  <a:lnTo>
                    <a:pt x="2038" y="51"/>
                  </a:lnTo>
                  <a:lnTo>
                    <a:pt x="2094" y="42"/>
                  </a:lnTo>
                  <a:lnTo>
                    <a:pt x="2152" y="34"/>
                  </a:lnTo>
                  <a:lnTo>
                    <a:pt x="2211" y="26"/>
                  </a:lnTo>
                  <a:lnTo>
                    <a:pt x="2270" y="19"/>
                  </a:lnTo>
                  <a:lnTo>
                    <a:pt x="2330" y="13"/>
                  </a:lnTo>
                  <a:lnTo>
                    <a:pt x="2389" y="9"/>
                  </a:lnTo>
                  <a:lnTo>
                    <a:pt x="2449" y="4"/>
                  </a:lnTo>
                  <a:lnTo>
                    <a:pt x="2508" y="1"/>
                  </a:lnTo>
                  <a:lnTo>
                    <a:pt x="2567" y="0"/>
                  </a:lnTo>
                  <a:lnTo>
                    <a:pt x="2624" y="1"/>
                  </a:lnTo>
                  <a:lnTo>
                    <a:pt x="2681" y="3"/>
                  </a:lnTo>
                  <a:lnTo>
                    <a:pt x="2736" y="7"/>
                  </a:lnTo>
                  <a:lnTo>
                    <a:pt x="2790" y="14"/>
                  </a:lnTo>
                  <a:lnTo>
                    <a:pt x="2842" y="21"/>
                  </a:lnTo>
                  <a:lnTo>
                    <a:pt x="2891" y="31"/>
                  </a:lnTo>
                  <a:lnTo>
                    <a:pt x="3088" y="1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4" name="Freeform 254"/>
            <p:cNvSpPr>
              <a:spLocks/>
            </p:cNvSpPr>
            <p:nvPr/>
          </p:nvSpPr>
          <p:spPr bwMode="auto">
            <a:xfrm>
              <a:off x="1086" y="1112"/>
              <a:ext cx="78" cy="103"/>
            </a:xfrm>
            <a:custGeom>
              <a:avLst/>
              <a:gdLst/>
              <a:ahLst/>
              <a:cxnLst>
                <a:cxn ang="0">
                  <a:pos x="9" y="2903"/>
                </a:cxn>
                <a:cxn ang="0">
                  <a:pos x="70" y="2890"/>
                </a:cxn>
                <a:cxn ang="0">
                  <a:pos x="182" y="2862"/>
                </a:cxn>
                <a:cxn ang="0">
                  <a:pos x="332" y="2824"/>
                </a:cxn>
                <a:cxn ang="0">
                  <a:pos x="509" y="2776"/>
                </a:cxn>
                <a:cxn ang="0">
                  <a:pos x="700" y="2718"/>
                </a:cxn>
                <a:cxn ang="0">
                  <a:pos x="847" y="2670"/>
                </a:cxn>
                <a:cxn ang="0">
                  <a:pos x="942" y="2634"/>
                </a:cxn>
                <a:cxn ang="0">
                  <a:pos x="1035" y="2599"/>
                </a:cxn>
                <a:cxn ang="0">
                  <a:pos x="1124" y="2562"/>
                </a:cxn>
                <a:cxn ang="0">
                  <a:pos x="1401" y="2445"/>
                </a:cxn>
                <a:cxn ang="0">
                  <a:pos x="1429" y="2417"/>
                </a:cxn>
                <a:cxn ang="0">
                  <a:pos x="1501" y="2351"/>
                </a:cxn>
                <a:cxn ang="0">
                  <a:pos x="1546" y="2314"/>
                </a:cxn>
                <a:cxn ang="0">
                  <a:pos x="1596" y="2279"/>
                </a:cxn>
                <a:cxn ang="0">
                  <a:pos x="1646" y="2249"/>
                </a:cxn>
                <a:cxn ang="0">
                  <a:pos x="1671" y="2238"/>
                </a:cxn>
                <a:cxn ang="0">
                  <a:pos x="1695" y="2229"/>
                </a:cxn>
                <a:cxn ang="0">
                  <a:pos x="1743" y="2203"/>
                </a:cxn>
                <a:cxn ang="0">
                  <a:pos x="1796" y="2180"/>
                </a:cxn>
                <a:cxn ang="0">
                  <a:pos x="1864" y="2156"/>
                </a:cxn>
                <a:cxn ang="0">
                  <a:pos x="1902" y="2146"/>
                </a:cxn>
                <a:cxn ang="0">
                  <a:pos x="1941" y="2139"/>
                </a:cxn>
                <a:cxn ang="0">
                  <a:pos x="1984" y="2134"/>
                </a:cxn>
                <a:cxn ang="0">
                  <a:pos x="2026" y="2133"/>
                </a:cxn>
                <a:cxn ang="0">
                  <a:pos x="2068" y="2137"/>
                </a:cxn>
                <a:cxn ang="0">
                  <a:pos x="2112" y="2145"/>
                </a:cxn>
                <a:cxn ang="0">
                  <a:pos x="2153" y="2159"/>
                </a:cxn>
                <a:cxn ang="0">
                  <a:pos x="2194" y="2180"/>
                </a:cxn>
                <a:cxn ang="0">
                  <a:pos x="2180" y="20"/>
                </a:cxn>
                <a:cxn ang="0">
                  <a:pos x="2112" y="7"/>
                </a:cxn>
                <a:cxn ang="0">
                  <a:pos x="2040" y="1"/>
                </a:cxn>
                <a:cxn ang="0">
                  <a:pos x="1975" y="1"/>
                </a:cxn>
                <a:cxn ang="0">
                  <a:pos x="1926" y="4"/>
                </a:cxn>
                <a:cxn ang="0">
                  <a:pos x="1876" y="10"/>
                </a:cxn>
                <a:cxn ang="0">
                  <a:pos x="1821" y="22"/>
                </a:cxn>
                <a:cxn ang="0">
                  <a:pos x="1765" y="36"/>
                </a:cxn>
                <a:cxn ang="0">
                  <a:pos x="1707" y="56"/>
                </a:cxn>
                <a:cxn ang="0">
                  <a:pos x="1648" y="81"/>
                </a:cxn>
                <a:cxn ang="0">
                  <a:pos x="1589" y="113"/>
                </a:cxn>
                <a:cxn ang="0">
                  <a:pos x="1382" y="298"/>
                </a:cxn>
                <a:cxn ang="0">
                  <a:pos x="1339" y="317"/>
                </a:cxn>
                <a:cxn ang="0">
                  <a:pos x="1223" y="365"/>
                </a:cxn>
                <a:cxn ang="0">
                  <a:pos x="1050" y="435"/>
                </a:cxn>
                <a:cxn ang="0">
                  <a:pos x="842" y="514"/>
                </a:cxn>
                <a:cxn ang="0">
                  <a:pos x="729" y="554"/>
                </a:cxn>
                <a:cxn ang="0">
                  <a:pos x="614" y="593"/>
                </a:cxn>
                <a:cxn ang="0">
                  <a:pos x="499" y="630"/>
                </a:cxn>
                <a:cxn ang="0">
                  <a:pos x="386" y="662"/>
                </a:cxn>
                <a:cxn ang="0">
                  <a:pos x="277" y="689"/>
                </a:cxn>
                <a:cxn ang="0">
                  <a:pos x="175" y="711"/>
                </a:cxn>
                <a:cxn ang="0">
                  <a:pos x="82" y="724"/>
                </a:cxn>
                <a:cxn ang="0">
                  <a:pos x="0" y="730"/>
                </a:cxn>
              </a:cxnLst>
              <a:rect l="0" t="0" r="r" b="b"/>
              <a:pathLst>
                <a:path w="2194" h="2905">
                  <a:moveTo>
                    <a:pt x="0" y="2905"/>
                  </a:moveTo>
                  <a:lnTo>
                    <a:pt x="9" y="2903"/>
                  </a:lnTo>
                  <a:lnTo>
                    <a:pt x="32" y="2898"/>
                  </a:lnTo>
                  <a:lnTo>
                    <a:pt x="70" y="2890"/>
                  </a:lnTo>
                  <a:lnTo>
                    <a:pt x="121" y="2877"/>
                  </a:lnTo>
                  <a:lnTo>
                    <a:pt x="182" y="2862"/>
                  </a:lnTo>
                  <a:lnTo>
                    <a:pt x="253" y="2844"/>
                  </a:lnTo>
                  <a:lnTo>
                    <a:pt x="332" y="2824"/>
                  </a:lnTo>
                  <a:lnTo>
                    <a:pt x="418" y="2801"/>
                  </a:lnTo>
                  <a:lnTo>
                    <a:pt x="509" y="2776"/>
                  </a:lnTo>
                  <a:lnTo>
                    <a:pt x="604" y="2747"/>
                  </a:lnTo>
                  <a:lnTo>
                    <a:pt x="700" y="2718"/>
                  </a:lnTo>
                  <a:lnTo>
                    <a:pt x="798" y="2686"/>
                  </a:lnTo>
                  <a:lnTo>
                    <a:pt x="847" y="2670"/>
                  </a:lnTo>
                  <a:lnTo>
                    <a:pt x="895" y="2653"/>
                  </a:lnTo>
                  <a:lnTo>
                    <a:pt x="942" y="2634"/>
                  </a:lnTo>
                  <a:lnTo>
                    <a:pt x="990" y="2617"/>
                  </a:lnTo>
                  <a:lnTo>
                    <a:pt x="1035" y="2599"/>
                  </a:lnTo>
                  <a:lnTo>
                    <a:pt x="1080" y="2580"/>
                  </a:lnTo>
                  <a:lnTo>
                    <a:pt x="1124" y="2562"/>
                  </a:lnTo>
                  <a:lnTo>
                    <a:pt x="1166" y="2543"/>
                  </a:lnTo>
                  <a:lnTo>
                    <a:pt x="1401" y="2445"/>
                  </a:lnTo>
                  <a:lnTo>
                    <a:pt x="1408" y="2437"/>
                  </a:lnTo>
                  <a:lnTo>
                    <a:pt x="1429" y="2417"/>
                  </a:lnTo>
                  <a:lnTo>
                    <a:pt x="1461" y="2386"/>
                  </a:lnTo>
                  <a:lnTo>
                    <a:pt x="1501" y="2351"/>
                  </a:lnTo>
                  <a:lnTo>
                    <a:pt x="1523" y="2333"/>
                  </a:lnTo>
                  <a:lnTo>
                    <a:pt x="1546" y="2314"/>
                  </a:lnTo>
                  <a:lnTo>
                    <a:pt x="1570" y="2297"/>
                  </a:lnTo>
                  <a:lnTo>
                    <a:pt x="1596" y="2279"/>
                  </a:lnTo>
                  <a:lnTo>
                    <a:pt x="1621" y="2263"/>
                  </a:lnTo>
                  <a:lnTo>
                    <a:pt x="1646" y="2249"/>
                  </a:lnTo>
                  <a:lnTo>
                    <a:pt x="1658" y="2243"/>
                  </a:lnTo>
                  <a:lnTo>
                    <a:pt x="1671" y="2238"/>
                  </a:lnTo>
                  <a:lnTo>
                    <a:pt x="1683" y="2233"/>
                  </a:lnTo>
                  <a:lnTo>
                    <a:pt x="1695" y="2229"/>
                  </a:lnTo>
                  <a:lnTo>
                    <a:pt x="1707" y="2221"/>
                  </a:lnTo>
                  <a:lnTo>
                    <a:pt x="1743" y="2203"/>
                  </a:lnTo>
                  <a:lnTo>
                    <a:pt x="1768" y="2192"/>
                  </a:lnTo>
                  <a:lnTo>
                    <a:pt x="1796" y="2180"/>
                  </a:lnTo>
                  <a:lnTo>
                    <a:pt x="1828" y="2168"/>
                  </a:lnTo>
                  <a:lnTo>
                    <a:pt x="1864" y="2156"/>
                  </a:lnTo>
                  <a:lnTo>
                    <a:pt x="1883" y="2151"/>
                  </a:lnTo>
                  <a:lnTo>
                    <a:pt x="1902" y="2146"/>
                  </a:lnTo>
                  <a:lnTo>
                    <a:pt x="1921" y="2142"/>
                  </a:lnTo>
                  <a:lnTo>
                    <a:pt x="1941" y="2139"/>
                  </a:lnTo>
                  <a:lnTo>
                    <a:pt x="1962" y="2136"/>
                  </a:lnTo>
                  <a:lnTo>
                    <a:pt x="1984" y="2134"/>
                  </a:lnTo>
                  <a:lnTo>
                    <a:pt x="2004" y="2133"/>
                  </a:lnTo>
                  <a:lnTo>
                    <a:pt x="2026" y="2133"/>
                  </a:lnTo>
                  <a:lnTo>
                    <a:pt x="2047" y="2135"/>
                  </a:lnTo>
                  <a:lnTo>
                    <a:pt x="2068" y="2137"/>
                  </a:lnTo>
                  <a:lnTo>
                    <a:pt x="2089" y="2140"/>
                  </a:lnTo>
                  <a:lnTo>
                    <a:pt x="2112" y="2145"/>
                  </a:lnTo>
                  <a:lnTo>
                    <a:pt x="2133" y="2151"/>
                  </a:lnTo>
                  <a:lnTo>
                    <a:pt x="2153" y="2159"/>
                  </a:lnTo>
                  <a:lnTo>
                    <a:pt x="2174" y="2169"/>
                  </a:lnTo>
                  <a:lnTo>
                    <a:pt x="2194" y="2180"/>
                  </a:lnTo>
                  <a:lnTo>
                    <a:pt x="2194" y="24"/>
                  </a:lnTo>
                  <a:lnTo>
                    <a:pt x="2180" y="20"/>
                  </a:lnTo>
                  <a:lnTo>
                    <a:pt x="2141" y="12"/>
                  </a:lnTo>
                  <a:lnTo>
                    <a:pt x="2112" y="7"/>
                  </a:lnTo>
                  <a:lnTo>
                    <a:pt x="2078" y="3"/>
                  </a:lnTo>
                  <a:lnTo>
                    <a:pt x="2040" y="1"/>
                  </a:lnTo>
                  <a:lnTo>
                    <a:pt x="1998" y="0"/>
                  </a:lnTo>
                  <a:lnTo>
                    <a:pt x="1975" y="1"/>
                  </a:lnTo>
                  <a:lnTo>
                    <a:pt x="1951" y="2"/>
                  </a:lnTo>
                  <a:lnTo>
                    <a:pt x="1926" y="4"/>
                  </a:lnTo>
                  <a:lnTo>
                    <a:pt x="1901" y="7"/>
                  </a:lnTo>
                  <a:lnTo>
                    <a:pt x="1876" y="10"/>
                  </a:lnTo>
                  <a:lnTo>
                    <a:pt x="1849" y="16"/>
                  </a:lnTo>
                  <a:lnTo>
                    <a:pt x="1821" y="22"/>
                  </a:lnTo>
                  <a:lnTo>
                    <a:pt x="1794" y="28"/>
                  </a:lnTo>
                  <a:lnTo>
                    <a:pt x="1765" y="36"/>
                  </a:lnTo>
                  <a:lnTo>
                    <a:pt x="1737" y="46"/>
                  </a:lnTo>
                  <a:lnTo>
                    <a:pt x="1707" y="56"/>
                  </a:lnTo>
                  <a:lnTo>
                    <a:pt x="1678" y="68"/>
                  </a:lnTo>
                  <a:lnTo>
                    <a:pt x="1648" y="81"/>
                  </a:lnTo>
                  <a:lnTo>
                    <a:pt x="1619" y="96"/>
                  </a:lnTo>
                  <a:lnTo>
                    <a:pt x="1589" y="113"/>
                  </a:lnTo>
                  <a:lnTo>
                    <a:pt x="1558" y="132"/>
                  </a:lnTo>
                  <a:lnTo>
                    <a:pt x="1382" y="298"/>
                  </a:lnTo>
                  <a:lnTo>
                    <a:pt x="1371" y="303"/>
                  </a:lnTo>
                  <a:lnTo>
                    <a:pt x="1339" y="317"/>
                  </a:lnTo>
                  <a:lnTo>
                    <a:pt x="1288" y="338"/>
                  </a:lnTo>
                  <a:lnTo>
                    <a:pt x="1223" y="365"/>
                  </a:lnTo>
                  <a:lnTo>
                    <a:pt x="1142" y="399"/>
                  </a:lnTo>
                  <a:lnTo>
                    <a:pt x="1050" y="435"/>
                  </a:lnTo>
                  <a:lnTo>
                    <a:pt x="949" y="473"/>
                  </a:lnTo>
                  <a:lnTo>
                    <a:pt x="842" y="514"/>
                  </a:lnTo>
                  <a:lnTo>
                    <a:pt x="786" y="534"/>
                  </a:lnTo>
                  <a:lnTo>
                    <a:pt x="729" y="554"/>
                  </a:lnTo>
                  <a:lnTo>
                    <a:pt x="671" y="574"/>
                  </a:lnTo>
                  <a:lnTo>
                    <a:pt x="614" y="593"/>
                  </a:lnTo>
                  <a:lnTo>
                    <a:pt x="556" y="612"/>
                  </a:lnTo>
                  <a:lnTo>
                    <a:pt x="499" y="630"/>
                  </a:lnTo>
                  <a:lnTo>
                    <a:pt x="441" y="646"/>
                  </a:lnTo>
                  <a:lnTo>
                    <a:pt x="386" y="662"/>
                  </a:lnTo>
                  <a:lnTo>
                    <a:pt x="331" y="677"/>
                  </a:lnTo>
                  <a:lnTo>
                    <a:pt x="277" y="689"/>
                  </a:lnTo>
                  <a:lnTo>
                    <a:pt x="225" y="701"/>
                  </a:lnTo>
                  <a:lnTo>
                    <a:pt x="175" y="711"/>
                  </a:lnTo>
                  <a:lnTo>
                    <a:pt x="127" y="718"/>
                  </a:lnTo>
                  <a:lnTo>
                    <a:pt x="82" y="724"/>
                  </a:lnTo>
                  <a:lnTo>
                    <a:pt x="39" y="728"/>
                  </a:lnTo>
                  <a:lnTo>
                    <a:pt x="0" y="730"/>
                  </a:lnTo>
                  <a:lnTo>
                    <a:pt x="0" y="29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5" name="Freeform 255"/>
            <p:cNvSpPr>
              <a:spLocks/>
            </p:cNvSpPr>
            <p:nvPr/>
          </p:nvSpPr>
          <p:spPr bwMode="auto">
            <a:xfrm>
              <a:off x="863" y="1200"/>
              <a:ext cx="53" cy="84"/>
            </a:xfrm>
            <a:custGeom>
              <a:avLst/>
              <a:gdLst/>
              <a:ahLst/>
              <a:cxnLst>
                <a:cxn ang="0">
                  <a:pos x="1459" y="0"/>
                </a:cxn>
                <a:cxn ang="0">
                  <a:pos x="1459" y="2155"/>
                </a:cxn>
                <a:cxn ang="0">
                  <a:pos x="1452" y="2156"/>
                </a:cxn>
                <a:cxn ang="0">
                  <a:pos x="1434" y="2158"/>
                </a:cxn>
                <a:cxn ang="0">
                  <a:pos x="1405" y="2160"/>
                </a:cxn>
                <a:cxn ang="0">
                  <a:pos x="1367" y="2163"/>
                </a:cxn>
                <a:cxn ang="0">
                  <a:pos x="1319" y="2168"/>
                </a:cxn>
                <a:cxn ang="0">
                  <a:pos x="1267" y="2172"/>
                </a:cxn>
                <a:cxn ang="0">
                  <a:pos x="1209" y="2178"/>
                </a:cxn>
                <a:cxn ang="0">
                  <a:pos x="1148" y="2183"/>
                </a:cxn>
                <a:cxn ang="0">
                  <a:pos x="1085" y="2189"/>
                </a:cxn>
                <a:cxn ang="0">
                  <a:pos x="1021" y="2196"/>
                </a:cxn>
                <a:cxn ang="0">
                  <a:pos x="958" y="2202"/>
                </a:cxn>
                <a:cxn ang="0">
                  <a:pos x="897" y="2209"/>
                </a:cxn>
                <a:cxn ang="0">
                  <a:pos x="840" y="2215"/>
                </a:cxn>
                <a:cxn ang="0">
                  <a:pos x="788" y="2221"/>
                </a:cxn>
                <a:cxn ang="0">
                  <a:pos x="743" y="2228"/>
                </a:cxn>
                <a:cxn ang="0">
                  <a:pos x="705" y="2234"/>
                </a:cxn>
                <a:cxn ang="0">
                  <a:pos x="0" y="2341"/>
                </a:cxn>
                <a:cxn ang="0">
                  <a:pos x="0" y="195"/>
                </a:cxn>
                <a:cxn ang="0">
                  <a:pos x="5" y="194"/>
                </a:cxn>
                <a:cxn ang="0">
                  <a:pos x="18" y="191"/>
                </a:cxn>
                <a:cxn ang="0">
                  <a:pos x="40" y="186"/>
                </a:cxn>
                <a:cxn ang="0">
                  <a:pos x="69" y="179"/>
                </a:cxn>
                <a:cxn ang="0">
                  <a:pos x="105" y="172"/>
                </a:cxn>
                <a:cxn ang="0">
                  <a:pos x="147" y="163"/>
                </a:cxn>
                <a:cxn ang="0">
                  <a:pos x="194" y="154"/>
                </a:cxn>
                <a:cxn ang="0">
                  <a:pos x="246" y="144"/>
                </a:cxn>
                <a:cxn ang="0">
                  <a:pos x="301" y="134"/>
                </a:cxn>
                <a:cxn ang="0">
                  <a:pos x="360" y="124"/>
                </a:cxn>
                <a:cxn ang="0">
                  <a:pos x="420" y="114"/>
                </a:cxn>
                <a:cxn ang="0">
                  <a:pos x="484" y="105"/>
                </a:cxn>
                <a:cxn ang="0">
                  <a:pos x="546" y="96"/>
                </a:cxn>
                <a:cxn ang="0">
                  <a:pos x="610" y="89"/>
                </a:cxn>
                <a:cxn ang="0">
                  <a:pos x="673" y="83"/>
                </a:cxn>
                <a:cxn ang="0">
                  <a:pos x="735" y="77"/>
                </a:cxn>
                <a:cxn ang="0">
                  <a:pos x="1459" y="0"/>
                </a:cxn>
              </a:cxnLst>
              <a:rect l="0" t="0" r="r" b="b"/>
              <a:pathLst>
                <a:path w="1459" h="2341">
                  <a:moveTo>
                    <a:pt x="1459" y="0"/>
                  </a:moveTo>
                  <a:lnTo>
                    <a:pt x="1459" y="2155"/>
                  </a:lnTo>
                  <a:lnTo>
                    <a:pt x="1452" y="2156"/>
                  </a:lnTo>
                  <a:lnTo>
                    <a:pt x="1434" y="2158"/>
                  </a:lnTo>
                  <a:lnTo>
                    <a:pt x="1405" y="2160"/>
                  </a:lnTo>
                  <a:lnTo>
                    <a:pt x="1367" y="2163"/>
                  </a:lnTo>
                  <a:lnTo>
                    <a:pt x="1319" y="2168"/>
                  </a:lnTo>
                  <a:lnTo>
                    <a:pt x="1267" y="2172"/>
                  </a:lnTo>
                  <a:lnTo>
                    <a:pt x="1209" y="2178"/>
                  </a:lnTo>
                  <a:lnTo>
                    <a:pt x="1148" y="2183"/>
                  </a:lnTo>
                  <a:lnTo>
                    <a:pt x="1085" y="2189"/>
                  </a:lnTo>
                  <a:lnTo>
                    <a:pt x="1021" y="2196"/>
                  </a:lnTo>
                  <a:lnTo>
                    <a:pt x="958" y="2202"/>
                  </a:lnTo>
                  <a:lnTo>
                    <a:pt x="897" y="2209"/>
                  </a:lnTo>
                  <a:lnTo>
                    <a:pt x="840" y="2215"/>
                  </a:lnTo>
                  <a:lnTo>
                    <a:pt x="788" y="2221"/>
                  </a:lnTo>
                  <a:lnTo>
                    <a:pt x="743" y="2228"/>
                  </a:lnTo>
                  <a:lnTo>
                    <a:pt x="705" y="2234"/>
                  </a:lnTo>
                  <a:lnTo>
                    <a:pt x="0" y="2341"/>
                  </a:lnTo>
                  <a:lnTo>
                    <a:pt x="0" y="195"/>
                  </a:lnTo>
                  <a:lnTo>
                    <a:pt x="5" y="194"/>
                  </a:lnTo>
                  <a:lnTo>
                    <a:pt x="18" y="191"/>
                  </a:lnTo>
                  <a:lnTo>
                    <a:pt x="40" y="186"/>
                  </a:lnTo>
                  <a:lnTo>
                    <a:pt x="69" y="179"/>
                  </a:lnTo>
                  <a:lnTo>
                    <a:pt x="105" y="172"/>
                  </a:lnTo>
                  <a:lnTo>
                    <a:pt x="147" y="163"/>
                  </a:lnTo>
                  <a:lnTo>
                    <a:pt x="194" y="154"/>
                  </a:lnTo>
                  <a:lnTo>
                    <a:pt x="246" y="144"/>
                  </a:lnTo>
                  <a:lnTo>
                    <a:pt x="301" y="134"/>
                  </a:lnTo>
                  <a:lnTo>
                    <a:pt x="360" y="124"/>
                  </a:lnTo>
                  <a:lnTo>
                    <a:pt x="420" y="114"/>
                  </a:lnTo>
                  <a:lnTo>
                    <a:pt x="484" y="105"/>
                  </a:lnTo>
                  <a:lnTo>
                    <a:pt x="546" y="96"/>
                  </a:lnTo>
                  <a:lnTo>
                    <a:pt x="610" y="89"/>
                  </a:lnTo>
                  <a:lnTo>
                    <a:pt x="673" y="83"/>
                  </a:lnTo>
                  <a:lnTo>
                    <a:pt x="735" y="77"/>
                  </a:lnTo>
                  <a:lnTo>
                    <a:pt x="145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6" name="Freeform 256"/>
            <p:cNvSpPr>
              <a:spLocks/>
            </p:cNvSpPr>
            <p:nvPr/>
          </p:nvSpPr>
          <p:spPr bwMode="auto">
            <a:xfrm>
              <a:off x="1250" y="1142"/>
              <a:ext cx="19" cy="80"/>
            </a:xfrm>
            <a:custGeom>
              <a:avLst/>
              <a:gdLst/>
              <a:ahLst/>
              <a:cxnLst>
                <a:cxn ang="0">
                  <a:pos x="480" y="3"/>
                </a:cxn>
                <a:cxn ang="0">
                  <a:pos x="470" y="2"/>
                </a:cxn>
                <a:cxn ang="0">
                  <a:pos x="443" y="0"/>
                </a:cxn>
                <a:cxn ang="0">
                  <a:pos x="424" y="0"/>
                </a:cxn>
                <a:cxn ang="0">
                  <a:pos x="401" y="0"/>
                </a:cxn>
                <a:cxn ang="0">
                  <a:pos x="374" y="2"/>
                </a:cxn>
                <a:cxn ang="0">
                  <a:pos x="343" y="6"/>
                </a:cxn>
                <a:cxn ang="0">
                  <a:pos x="309" y="11"/>
                </a:cxn>
                <a:cxn ang="0">
                  <a:pos x="273" y="19"/>
                </a:cxn>
                <a:cxn ang="0">
                  <a:pos x="253" y="24"/>
                </a:cxn>
                <a:cxn ang="0">
                  <a:pos x="232" y="30"/>
                </a:cxn>
                <a:cxn ang="0">
                  <a:pos x="212" y="37"/>
                </a:cxn>
                <a:cxn ang="0">
                  <a:pos x="191" y="44"/>
                </a:cxn>
                <a:cxn ang="0">
                  <a:pos x="169" y="53"/>
                </a:cxn>
                <a:cxn ang="0">
                  <a:pos x="146" y="62"/>
                </a:cxn>
                <a:cxn ang="0">
                  <a:pos x="123" y="73"/>
                </a:cxn>
                <a:cxn ang="0">
                  <a:pos x="99" y="84"/>
                </a:cxn>
                <a:cxn ang="0">
                  <a:pos x="75" y="97"/>
                </a:cxn>
                <a:cxn ang="0">
                  <a:pos x="51" y="110"/>
                </a:cxn>
                <a:cxn ang="0">
                  <a:pos x="26" y="125"/>
                </a:cxn>
                <a:cxn ang="0">
                  <a:pos x="0" y="140"/>
                </a:cxn>
                <a:cxn ang="0">
                  <a:pos x="0" y="2286"/>
                </a:cxn>
                <a:cxn ang="0">
                  <a:pos x="16" y="2278"/>
                </a:cxn>
                <a:cxn ang="0">
                  <a:pos x="58" y="2257"/>
                </a:cxn>
                <a:cxn ang="0">
                  <a:pos x="87" y="2243"/>
                </a:cxn>
                <a:cxn ang="0">
                  <a:pos x="121" y="2228"/>
                </a:cxn>
                <a:cxn ang="0">
                  <a:pos x="157" y="2210"/>
                </a:cxn>
                <a:cxn ang="0">
                  <a:pos x="196" y="2194"/>
                </a:cxn>
                <a:cxn ang="0">
                  <a:pos x="235" y="2179"/>
                </a:cxn>
                <a:cxn ang="0">
                  <a:pos x="277" y="2165"/>
                </a:cxn>
                <a:cxn ang="0">
                  <a:pos x="297" y="2158"/>
                </a:cxn>
                <a:cxn ang="0">
                  <a:pos x="316" y="2152"/>
                </a:cxn>
                <a:cxn ang="0">
                  <a:pos x="336" y="2147"/>
                </a:cxn>
                <a:cxn ang="0">
                  <a:pos x="355" y="2142"/>
                </a:cxn>
                <a:cxn ang="0">
                  <a:pos x="374" y="2138"/>
                </a:cxn>
                <a:cxn ang="0">
                  <a:pos x="392" y="2135"/>
                </a:cxn>
                <a:cxn ang="0">
                  <a:pos x="409" y="2133"/>
                </a:cxn>
                <a:cxn ang="0">
                  <a:pos x="426" y="2132"/>
                </a:cxn>
                <a:cxn ang="0">
                  <a:pos x="441" y="2132"/>
                </a:cxn>
                <a:cxn ang="0">
                  <a:pos x="455" y="2133"/>
                </a:cxn>
                <a:cxn ang="0">
                  <a:pos x="468" y="2136"/>
                </a:cxn>
                <a:cxn ang="0">
                  <a:pos x="480" y="2140"/>
                </a:cxn>
                <a:cxn ang="0">
                  <a:pos x="480" y="3"/>
                </a:cxn>
              </a:cxnLst>
              <a:rect l="0" t="0" r="r" b="b"/>
              <a:pathLst>
                <a:path w="480" h="2286">
                  <a:moveTo>
                    <a:pt x="480" y="3"/>
                  </a:moveTo>
                  <a:lnTo>
                    <a:pt x="470" y="2"/>
                  </a:lnTo>
                  <a:lnTo>
                    <a:pt x="443" y="0"/>
                  </a:lnTo>
                  <a:lnTo>
                    <a:pt x="424" y="0"/>
                  </a:lnTo>
                  <a:lnTo>
                    <a:pt x="401" y="0"/>
                  </a:lnTo>
                  <a:lnTo>
                    <a:pt x="374" y="2"/>
                  </a:lnTo>
                  <a:lnTo>
                    <a:pt x="343" y="6"/>
                  </a:lnTo>
                  <a:lnTo>
                    <a:pt x="309" y="11"/>
                  </a:lnTo>
                  <a:lnTo>
                    <a:pt x="273" y="19"/>
                  </a:lnTo>
                  <a:lnTo>
                    <a:pt x="253" y="24"/>
                  </a:lnTo>
                  <a:lnTo>
                    <a:pt x="232" y="30"/>
                  </a:lnTo>
                  <a:lnTo>
                    <a:pt x="212" y="37"/>
                  </a:lnTo>
                  <a:lnTo>
                    <a:pt x="191" y="44"/>
                  </a:lnTo>
                  <a:lnTo>
                    <a:pt x="169" y="53"/>
                  </a:lnTo>
                  <a:lnTo>
                    <a:pt x="146" y="62"/>
                  </a:lnTo>
                  <a:lnTo>
                    <a:pt x="123" y="73"/>
                  </a:lnTo>
                  <a:lnTo>
                    <a:pt x="99" y="84"/>
                  </a:lnTo>
                  <a:lnTo>
                    <a:pt x="75" y="97"/>
                  </a:lnTo>
                  <a:lnTo>
                    <a:pt x="51" y="110"/>
                  </a:lnTo>
                  <a:lnTo>
                    <a:pt x="26" y="125"/>
                  </a:lnTo>
                  <a:lnTo>
                    <a:pt x="0" y="140"/>
                  </a:lnTo>
                  <a:lnTo>
                    <a:pt x="0" y="2286"/>
                  </a:lnTo>
                  <a:lnTo>
                    <a:pt x="16" y="2278"/>
                  </a:lnTo>
                  <a:lnTo>
                    <a:pt x="58" y="2257"/>
                  </a:lnTo>
                  <a:lnTo>
                    <a:pt x="87" y="2243"/>
                  </a:lnTo>
                  <a:lnTo>
                    <a:pt x="121" y="2228"/>
                  </a:lnTo>
                  <a:lnTo>
                    <a:pt x="157" y="2210"/>
                  </a:lnTo>
                  <a:lnTo>
                    <a:pt x="196" y="2194"/>
                  </a:lnTo>
                  <a:lnTo>
                    <a:pt x="235" y="2179"/>
                  </a:lnTo>
                  <a:lnTo>
                    <a:pt x="277" y="2165"/>
                  </a:lnTo>
                  <a:lnTo>
                    <a:pt x="297" y="2158"/>
                  </a:lnTo>
                  <a:lnTo>
                    <a:pt x="316" y="2152"/>
                  </a:lnTo>
                  <a:lnTo>
                    <a:pt x="336" y="2147"/>
                  </a:lnTo>
                  <a:lnTo>
                    <a:pt x="355" y="2142"/>
                  </a:lnTo>
                  <a:lnTo>
                    <a:pt x="374" y="2138"/>
                  </a:lnTo>
                  <a:lnTo>
                    <a:pt x="392" y="2135"/>
                  </a:lnTo>
                  <a:lnTo>
                    <a:pt x="409" y="2133"/>
                  </a:lnTo>
                  <a:lnTo>
                    <a:pt x="426" y="2132"/>
                  </a:lnTo>
                  <a:lnTo>
                    <a:pt x="441" y="2132"/>
                  </a:lnTo>
                  <a:lnTo>
                    <a:pt x="455" y="2133"/>
                  </a:lnTo>
                  <a:lnTo>
                    <a:pt x="468" y="2136"/>
                  </a:lnTo>
                  <a:lnTo>
                    <a:pt x="480" y="2140"/>
                  </a:lnTo>
                  <a:lnTo>
                    <a:pt x="480" y="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7" name="Freeform 257"/>
            <p:cNvSpPr>
              <a:spLocks/>
            </p:cNvSpPr>
            <p:nvPr/>
          </p:nvSpPr>
          <p:spPr bwMode="auto">
            <a:xfrm>
              <a:off x="958" y="1136"/>
              <a:ext cx="27" cy="87"/>
            </a:xfrm>
            <a:custGeom>
              <a:avLst/>
              <a:gdLst/>
              <a:ahLst/>
              <a:cxnLst>
                <a:cxn ang="0">
                  <a:pos x="734" y="0"/>
                </a:cxn>
                <a:cxn ang="0">
                  <a:pos x="0" y="332"/>
                </a:cxn>
                <a:cxn ang="0">
                  <a:pos x="0" y="2478"/>
                </a:cxn>
                <a:cxn ang="0">
                  <a:pos x="734" y="2146"/>
                </a:cxn>
                <a:cxn ang="0">
                  <a:pos x="734" y="0"/>
                </a:cxn>
              </a:cxnLst>
              <a:rect l="0" t="0" r="r" b="b"/>
              <a:pathLst>
                <a:path w="734" h="2478">
                  <a:moveTo>
                    <a:pt x="734" y="0"/>
                  </a:moveTo>
                  <a:lnTo>
                    <a:pt x="0" y="332"/>
                  </a:lnTo>
                  <a:lnTo>
                    <a:pt x="0" y="2478"/>
                  </a:lnTo>
                  <a:lnTo>
                    <a:pt x="734" y="2146"/>
                  </a:lnTo>
                  <a:lnTo>
                    <a:pt x="734"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8" name="Freeform 258"/>
            <p:cNvSpPr>
              <a:spLocks/>
            </p:cNvSpPr>
            <p:nvPr/>
          </p:nvSpPr>
          <p:spPr bwMode="auto">
            <a:xfrm>
              <a:off x="926" y="1134"/>
              <a:ext cx="15" cy="78"/>
            </a:xfrm>
            <a:custGeom>
              <a:avLst/>
              <a:gdLst/>
              <a:ahLst/>
              <a:cxnLst>
                <a:cxn ang="0">
                  <a:pos x="382" y="70"/>
                </a:cxn>
                <a:cxn ang="0">
                  <a:pos x="382" y="2166"/>
                </a:cxn>
                <a:cxn ang="0">
                  <a:pos x="374" y="2162"/>
                </a:cxn>
                <a:cxn ang="0">
                  <a:pos x="351" y="2152"/>
                </a:cxn>
                <a:cxn ang="0">
                  <a:pos x="334" y="2145"/>
                </a:cxn>
                <a:cxn ang="0">
                  <a:pos x="315" y="2139"/>
                </a:cxn>
                <a:cxn ang="0">
                  <a:pos x="293" y="2133"/>
                </a:cxn>
                <a:cxn ang="0">
                  <a:pos x="268" y="2129"/>
                </a:cxn>
                <a:cxn ang="0">
                  <a:pos x="255" y="2127"/>
                </a:cxn>
                <a:cxn ang="0">
                  <a:pos x="241" y="2125"/>
                </a:cxn>
                <a:cxn ang="0">
                  <a:pos x="226" y="2125"/>
                </a:cxn>
                <a:cxn ang="0">
                  <a:pos x="211" y="2124"/>
                </a:cxn>
                <a:cxn ang="0">
                  <a:pos x="195" y="2124"/>
                </a:cxn>
                <a:cxn ang="0">
                  <a:pos x="179" y="2125"/>
                </a:cxn>
                <a:cxn ang="0">
                  <a:pos x="163" y="2127"/>
                </a:cxn>
                <a:cxn ang="0">
                  <a:pos x="146" y="2129"/>
                </a:cxn>
                <a:cxn ang="0">
                  <a:pos x="129" y="2133"/>
                </a:cxn>
                <a:cxn ang="0">
                  <a:pos x="112" y="2137"/>
                </a:cxn>
                <a:cxn ang="0">
                  <a:pos x="93" y="2142"/>
                </a:cxn>
                <a:cxn ang="0">
                  <a:pos x="75" y="2149"/>
                </a:cxn>
                <a:cxn ang="0">
                  <a:pos x="57" y="2156"/>
                </a:cxn>
                <a:cxn ang="0">
                  <a:pos x="38" y="2165"/>
                </a:cxn>
                <a:cxn ang="0">
                  <a:pos x="19" y="2175"/>
                </a:cxn>
                <a:cxn ang="0">
                  <a:pos x="0" y="2186"/>
                </a:cxn>
                <a:cxn ang="0">
                  <a:pos x="0" y="70"/>
                </a:cxn>
                <a:cxn ang="0">
                  <a:pos x="8" y="63"/>
                </a:cxn>
                <a:cxn ang="0">
                  <a:pos x="31" y="48"/>
                </a:cxn>
                <a:cxn ang="0">
                  <a:pos x="47" y="37"/>
                </a:cxn>
                <a:cxn ang="0">
                  <a:pos x="66" y="28"/>
                </a:cxn>
                <a:cxn ang="0">
                  <a:pos x="88" y="19"/>
                </a:cxn>
                <a:cxn ang="0">
                  <a:pos x="114" y="10"/>
                </a:cxn>
                <a:cxn ang="0">
                  <a:pos x="127" y="7"/>
                </a:cxn>
                <a:cxn ang="0">
                  <a:pos x="141" y="4"/>
                </a:cxn>
                <a:cxn ang="0">
                  <a:pos x="156" y="2"/>
                </a:cxn>
                <a:cxn ang="0">
                  <a:pos x="170" y="0"/>
                </a:cxn>
                <a:cxn ang="0">
                  <a:pos x="186" y="0"/>
                </a:cxn>
                <a:cxn ang="0">
                  <a:pos x="202" y="0"/>
                </a:cxn>
                <a:cxn ang="0">
                  <a:pos x="218" y="1"/>
                </a:cxn>
                <a:cxn ang="0">
                  <a:pos x="236" y="3"/>
                </a:cxn>
                <a:cxn ang="0">
                  <a:pos x="253" y="7"/>
                </a:cxn>
                <a:cxn ang="0">
                  <a:pos x="270" y="11"/>
                </a:cxn>
                <a:cxn ang="0">
                  <a:pos x="288" y="17"/>
                </a:cxn>
                <a:cxn ang="0">
                  <a:pos x="306" y="24"/>
                </a:cxn>
                <a:cxn ang="0">
                  <a:pos x="325" y="33"/>
                </a:cxn>
                <a:cxn ang="0">
                  <a:pos x="343" y="43"/>
                </a:cxn>
                <a:cxn ang="0">
                  <a:pos x="363" y="56"/>
                </a:cxn>
                <a:cxn ang="0">
                  <a:pos x="382" y="70"/>
                </a:cxn>
              </a:cxnLst>
              <a:rect l="0" t="0" r="r" b="b"/>
              <a:pathLst>
                <a:path w="382" h="2186">
                  <a:moveTo>
                    <a:pt x="382" y="70"/>
                  </a:moveTo>
                  <a:lnTo>
                    <a:pt x="382" y="2166"/>
                  </a:lnTo>
                  <a:lnTo>
                    <a:pt x="374" y="2162"/>
                  </a:lnTo>
                  <a:lnTo>
                    <a:pt x="351" y="2152"/>
                  </a:lnTo>
                  <a:lnTo>
                    <a:pt x="334" y="2145"/>
                  </a:lnTo>
                  <a:lnTo>
                    <a:pt x="315" y="2139"/>
                  </a:lnTo>
                  <a:lnTo>
                    <a:pt x="293" y="2133"/>
                  </a:lnTo>
                  <a:lnTo>
                    <a:pt x="268" y="2129"/>
                  </a:lnTo>
                  <a:lnTo>
                    <a:pt x="255" y="2127"/>
                  </a:lnTo>
                  <a:lnTo>
                    <a:pt x="241" y="2125"/>
                  </a:lnTo>
                  <a:lnTo>
                    <a:pt x="226" y="2125"/>
                  </a:lnTo>
                  <a:lnTo>
                    <a:pt x="211" y="2124"/>
                  </a:lnTo>
                  <a:lnTo>
                    <a:pt x="195" y="2124"/>
                  </a:lnTo>
                  <a:lnTo>
                    <a:pt x="179" y="2125"/>
                  </a:lnTo>
                  <a:lnTo>
                    <a:pt x="163" y="2127"/>
                  </a:lnTo>
                  <a:lnTo>
                    <a:pt x="146" y="2129"/>
                  </a:lnTo>
                  <a:lnTo>
                    <a:pt x="129" y="2133"/>
                  </a:lnTo>
                  <a:lnTo>
                    <a:pt x="112" y="2137"/>
                  </a:lnTo>
                  <a:lnTo>
                    <a:pt x="93" y="2142"/>
                  </a:lnTo>
                  <a:lnTo>
                    <a:pt x="75" y="2149"/>
                  </a:lnTo>
                  <a:lnTo>
                    <a:pt x="57" y="2156"/>
                  </a:lnTo>
                  <a:lnTo>
                    <a:pt x="38" y="2165"/>
                  </a:lnTo>
                  <a:lnTo>
                    <a:pt x="19" y="2175"/>
                  </a:lnTo>
                  <a:lnTo>
                    <a:pt x="0" y="2186"/>
                  </a:lnTo>
                  <a:lnTo>
                    <a:pt x="0" y="70"/>
                  </a:lnTo>
                  <a:lnTo>
                    <a:pt x="8" y="63"/>
                  </a:lnTo>
                  <a:lnTo>
                    <a:pt x="31" y="48"/>
                  </a:lnTo>
                  <a:lnTo>
                    <a:pt x="47" y="37"/>
                  </a:lnTo>
                  <a:lnTo>
                    <a:pt x="66" y="28"/>
                  </a:lnTo>
                  <a:lnTo>
                    <a:pt x="88" y="19"/>
                  </a:lnTo>
                  <a:lnTo>
                    <a:pt x="114" y="10"/>
                  </a:lnTo>
                  <a:lnTo>
                    <a:pt x="127" y="7"/>
                  </a:lnTo>
                  <a:lnTo>
                    <a:pt x="141" y="4"/>
                  </a:lnTo>
                  <a:lnTo>
                    <a:pt x="156" y="2"/>
                  </a:lnTo>
                  <a:lnTo>
                    <a:pt x="170" y="0"/>
                  </a:lnTo>
                  <a:lnTo>
                    <a:pt x="186" y="0"/>
                  </a:lnTo>
                  <a:lnTo>
                    <a:pt x="202" y="0"/>
                  </a:lnTo>
                  <a:lnTo>
                    <a:pt x="218" y="1"/>
                  </a:lnTo>
                  <a:lnTo>
                    <a:pt x="236" y="3"/>
                  </a:lnTo>
                  <a:lnTo>
                    <a:pt x="253" y="7"/>
                  </a:lnTo>
                  <a:lnTo>
                    <a:pt x="270" y="11"/>
                  </a:lnTo>
                  <a:lnTo>
                    <a:pt x="288" y="17"/>
                  </a:lnTo>
                  <a:lnTo>
                    <a:pt x="306" y="24"/>
                  </a:lnTo>
                  <a:lnTo>
                    <a:pt x="325" y="33"/>
                  </a:lnTo>
                  <a:lnTo>
                    <a:pt x="343" y="43"/>
                  </a:lnTo>
                  <a:lnTo>
                    <a:pt x="363" y="56"/>
                  </a:lnTo>
                  <a:lnTo>
                    <a:pt x="382" y="7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699" name="Freeform 259"/>
            <p:cNvSpPr>
              <a:spLocks/>
            </p:cNvSpPr>
            <p:nvPr/>
          </p:nvSpPr>
          <p:spPr bwMode="auto">
            <a:xfrm>
              <a:off x="882" y="1103"/>
              <a:ext cx="29" cy="87"/>
            </a:xfrm>
            <a:custGeom>
              <a:avLst/>
              <a:gdLst/>
              <a:ahLst/>
              <a:cxnLst>
                <a:cxn ang="0">
                  <a:pos x="822" y="314"/>
                </a:cxn>
                <a:cxn ang="0">
                  <a:pos x="822" y="2450"/>
                </a:cxn>
                <a:cxn ang="0">
                  <a:pos x="812" y="2450"/>
                </a:cxn>
                <a:cxn ang="0">
                  <a:pos x="787" y="2452"/>
                </a:cxn>
                <a:cxn ang="0">
                  <a:pos x="747" y="2456"/>
                </a:cxn>
                <a:cxn ang="0">
                  <a:pos x="694" y="2457"/>
                </a:cxn>
                <a:cxn ang="0">
                  <a:pos x="633" y="2458"/>
                </a:cxn>
                <a:cxn ang="0">
                  <a:pos x="564" y="2457"/>
                </a:cxn>
                <a:cxn ang="0">
                  <a:pos x="528" y="2454"/>
                </a:cxn>
                <a:cxn ang="0">
                  <a:pos x="491" y="2452"/>
                </a:cxn>
                <a:cxn ang="0">
                  <a:pos x="453" y="2449"/>
                </a:cxn>
                <a:cxn ang="0">
                  <a:pos x="415" y="2445"/>
                </a:cxn>
                <a:cxn ang="0">
                  <a:pos x="377" y="2440"/>
                </a:cxn>
                <a:cxn ang="0">
                  <a:pos x="339" y="2434"/>
                </a:cxn>
                <a:cxn ang="0">
                  <a:pos x="302" y="2426"/>
                </a:cxn>
                <a:cxn ang="0">
                  <a:pos x="266" y="2417"/>
                </a:cxn>
                <a:cxn ang="0">
                  <a:pos x="231" y="2407"/>
                </a:cxn>
                <a:cxn ang="0">
                  <a:pos x="197" y="2396"/>
                </a:cxn>
                <a:cxn ang="0">
                  <a:pos x="165" y="2383"/>
                </a:cxn>
                <a:cxn ang="0">
                  <a:pos x="136" y="2368"/>
                </a:cxn>
                <a:cxn ang="0">
                  <a:pos x="109" y="2351"/>
                </a:cxn>
                <a:cxn ang="0">
                  <a:pos x="83" y="2332"/>
                </a:cxn>
                <a:cxn ang="0">
                  <a:pos x="62" y="2311"/>
                </a:cxn>
                <a:cxn ang="0">
                  <a:pos x="44" y="2289"/>
                </a:cxn>
                <a:cxn ang="0">
                  <a:pos x="29" y="2264"/>
                </a:cxn>
                <a:cxn ang="0">
                  <a:pos x="18" y="2237"/>
                </a:cxn>
                <a:cxn ang="0">
                  <a:pos x="11" y="2207"/>
                </a:cxn>
                <a:cxn ang="0">
                  <a:pos x="9" y="2176"/>
                </a:cxn>
                <a:cxn ang="0">
                  <a:pos x="9" y="0"/>
                </a:cxn>
                <a:cxn ang="0">
                  <a:pos x="7" y="4"/>
                </a:cxn>
                <a:cxn ang="0">
                  <a:pos x="4" y="16"/>
                </a:cxn>
                <a:cxn ang="0">
                  <a:pos x="2" y="24"/>
                </a:cxn>
                <a:cxn ang="0">
                  <a:pos x="1" y="33"/>
                </a:cxn>
                <a:cxn ang="0">
                  <a:pos x="0" y="44"/>
                </a:cxn>
                <a:cxn ang="0">
                  <a:pos x="0" y="56"/>
                </a:cxn>
                <a:cxn ang="0">
                  <a:pos x="0" y="70"/>
                </a:cxn>
                <a:cxn ang="0">
                  <a:pos x="2" y="83"/>
                </a:cxn>
                <a:cxn ang="0">
                  <a:pos x="5" y="98"/>
                </a:cxn>
                <a:cxn ang="0">
                  <a:pos x="10" y="113"/>
                </a:cxn>
                <a:cxn ang="0">
                  <a:pos x="17" y="128"/>
                </a:cxn>
                <a:cxn ang="0">
                  <a:pos x="26" y="144"/>
                </a:cxn>
                <a:cxn ang="0">
                  <a:pos x="38" y="159"/>
                </a:cxn>
                <a:cxn ang="0">
                  <a:pos x="51" y="175"/>
                </a:cxn>
                <a:cxn ang="0">
                  <a:pos x="68" y="192"/>
                </a:cxn>
                <a:cxn ang="0">
                  <a:pos x="88" y="207"/>
                </a:cxn>
                <a:cxn ang="0">
                  <a:pos x="112" y="222"/>
                </a:cxn>
                <a:cxn ang="0">
                  <a:pos x="138" y="236"/>
                </a:cxn>
                <a:cxn ang="0">
                  <a:pos x="169" y="250"/>
                </a:cxn>
                <a:cxn ang="0">
                  <a:pos x="203" y="263"/>
                </a:cxn>
                <a:cxn ang="0">
                  <a:pos x="243" y="275"/>
                </a:cxn>
                <a:cxn ang="0">
                  <a:pos x="286" y="285"/>
                </a:cxn>
                <a:cxn ang="0">
                  <a:pos x="333" y="295"/>
                </a:cxn>
                <a:cxn ang="0">
                  <a:pos x="387" y="304"/>
                </a:cxn>
                <a:cxn ang="0">
                  <a:pos x="444" y="310"/>
                </a:cxn>
                <a:cxn ang="0">
                  <a:pos x="509" y="315"/>
                </a:cxn>
                <a:cxn ang="0">
                  <a:pos x="577" y="318"/>
                </a:cxn>
                <a:cxn ang="0">
                  <a:pos x="653" y="319"/>
                </a:cxn>
                <a:cxn ang="0">
                  <a:pos x="735" y="318"/>
                </a:cxn>
                <a:cxn ang="0">
                  <a:pos x="822" y="314"/>
                </a:cxn>
              </a:cxnLst>
              <a:rect l="0" t="0" r="r" b="b"/>
              <a:pathLst>
                <a:path w="822" h="2458">
                  <a:moveTo>
                    <a:pt x="822" y="314"/>
                  </a:moveTo>
                  <a:lnTo>
                    <a:pt x="822" y="2450"/>
                  </a:lnTo>
                  <a:lnTo>
                    <a:pt x="812" y="2450"/>
                  </a:lnTo>
                  <a:lnTo>
                    <a:pt x="787" y="2452"/>
                  </a:lnTo>
                  <a:lnTo>
                    <a:pt x="747" y="2456"/>
                  </a:lnTo>
                  <a:lnTo>
                    <a:pt x="694" y="2457"/>
                  </a:lnTo>
                  <a:lnTo>
                    <a:pt x="633" y="2458"/>
                  </a:lnTo>
                  <a:lnTo>
                    <a:pt x="564" y="2457"/>
                  </a:lnTo>
                  <a:lnTo>
                    <a:pt x="528" y="2454"/>
                  </a:lnTo>
                  <a:lnTo>
                    <a:pt x="491" y="2452"/>
                  </a:lnTo>
                  <a:lnTo>
                    <a:pt x="453" y="2449"/>
                  </a:lnTo>
                  <a:lnTo>
                    <a:pt x="415" y="2445"/>
                  </a:lnTo>
                  <a:lnTo>
                    <a:pt x="377" y="2440"/>
                  </a:lnTo>
                  <a:lnTo>
                    <a:pt x="339" y="2434"/>
                  </a:lnTo>
                  <a:lnTo>
                    <a:pt x="302" y="2426"/>
                  </a:lnTo>
                  <a:lnTo>
                    <a:pt x="266" y="2417"/>
                  </a:lnTo>
                  <a:lnTo>
                    <a:pt x="231" y="2407"/>
                  </a:lnTo>
                  <a:lnTo>
                    <a:pt x="197" y="2396"/>
                  </a:lnTo>
                  <a:lnTo>
                    <a:pt x="165" y="2383"/>
                  </a:lnTo>
                  <a:lnTo>
                    <a:pt x="136" y="2368"/>
                  </a:lnTo>
                  <a:lnTo>
                    <a:pt x="109" y="2351"/>
                  </a:lnTo>
                  <a:lnTo>
                    <a:pt x="83" y="2332"/>
                  </a:lnTo>
                  <a:lnTo>
                    <a:pt x="62" y="2311"/>
                  </a:lnTo>
                  <a:lnTo>
                    <a:pt x="44" y="2289"/>
                  </a:lnTo>
                  <a:lnTo>
                    <a:pt x="29" y="2264"/>
                  </a:lnTo>
                  <a:lnTo>
                    <a:pt x="18" y="2237"/>
                  </a:lnTo>
                  <a:lnTo>
                    <a:pt x="11" y="2207"/>
                  </a:lnTo>
                  <a:lnTo>
                    <a:pt x="9" y="2176"/>
                  </a:lnTo>
                  <a:lnTo>
                    <a:pt x="9" y="0"/>
                  </a:lnTo>
                  <a:lnTo>
                    <a:pt x="7" y="4"/>
                  </a:lnTo>
                  <a:lnTo>
                    <a:pt x="4" y="16"/>
                  </a:lnTo>
                  <a:lnTo>
                    <a:pt x="2" y="24"/>
                  </a:lnTo>
                  <a:lnTo>
                    <a:pt x="1" y="33"/>
                  </a:lnTo>
                  <a:lnTo>
                    <a:pt x="0" y="44"/>
                  </a:lnTo>
                  <a:lnTo>
                    <a:pt x="0" y="56"/>
                  </a:lnTo>
                  <a:lnTo>
                    <a:pt x="0" y="70"/>
                  </a:lnTo>
                  <a:lnTo>
                    <a:pt x="2" y="83"/>
                  </a:lnTo>
                  <a:lnTo>
                    <a:pt x="5" y="98"/>
                  </a:lnTo>
                  <a:lnTo>
                    <a:pt x="10" y="113"/>
                  </a:lnTo>
                  <a:lnTo>
                    <a:pt x="17" y="128"/>
                  </a:lnTo>
                  <a:lnTo>
                    <a:pt x="26" y="144"/>
                  </a:lnTo>
                  <a:lnTo>
                    <a:pt x="38" y="159"/>
                  </a:lnTo>
                  <a:lnTo>
                    <a:pt x="51" y="175"/>
                  </a:lnTo>
                  <a:lnTo>
                    <a:pt x="68" y="192"/>
                  </a:lnTo>
                  <a:lnTo>
                    <a:pt x="88" y="207"/>
                  </a:lnTo>
                  <a:lnTo>
                    <a:pt x="112" y="222"/>
                  </a:lnTo>
                  <a:lnTo>
                    <a:pt x="138" y="236"/>
                  </a:lnTo>
                  <a:lnTo>
                    <a:pt x="169" y="250"/>
                  </a:lnTo>
                  <a:lnTo>
                    <a:pt x="203" y="263"/>
                  </a:lnTo>
                  <a:lnTo>
                    <a:pt x="243" y="275"/>
                  </a:lnTo>
                  <a:lnTo>
                    <a:pt x="286" y="285"/>
                  </a:lnTo>
                  <a:lnTo>
                    <a:pt x="333" y="295"/>
                  </a:lnTo>
                  <a:lnTo>
                    <a:pt x="387" y="304"/>
                  </a:lnTo>
                  <a:lnTo>
                    <a:pt x="444" y="310"/>
                  </a:lnTo>
                  <a:lnTo>
                    <a:pt x="509" y="315"/>
                  </a:lnTo>
                  <a:lnTo>
                    <a:pt x="577" y="318"/>
                  </a:lnTo>
                  <a:lnTo>
                    <a:pt x="653" y="319"/>
                  </a:lnTo>
                  <a:lnTo>
                    <a:pt x="735" y="318"/>
                  </a:lnTo>
                  <a:lnTo>
                    <a:pt x="822" y="314"/>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0" name="Freeform 260"/>
            <p:cNvSpPr>
              <a:spLocks/>
            </p:cNvSpPr>
            <p:nvPr/>
          </p:nvSpPr>
          <p:spPr bwMode="auto">
            <a:xfrm>
              <a:off x="817" y="1017"/>
              <a:ext cx="17" cy="93"/>
            </a:xfrm>
            <a:custGeom>
              <a:avLst/>
              <a:gdLst/>
              <a:ahLst/>
              <a:cxnLst>
                <a:cxn ang="0">
                  <a:pos x="446" y="441"/>
                </a:cxn>
                <a:cxn ang="0">
                  <a:pos x="425" y="432"/>
                </a:cxn>
                <a:cxn ang="0">
                  <a:pos x="369" y="408"/>
                </a:cxn>
                <a:cxn ang="0">
                  <a:pos x="332" y="389"/>
                </a:cxn>
                <a:cxn ang="0">
                  <a:pos x="292" y="368"/>
                </a:cxn>
                <a:cxn ang="0">
                  <a:pos x="270" y="356"/>
                </a:cxn>
                <a:cxn ang="0">
                  <a:pos x="248" y="344"/>
                </a:cxn>
                <a:cxn ang="0">
                  <a:pos x="226" y="330"/>
                </a:cxn>
                <a:cxn ang="0">
                  <a:pos x="204" y="316"/>
                </a:cxn>
                <a:cxn ang="0">
                  <a:pos x="182" y="301"/>
                </a:cxn>
                <a:cxn ang="0">
                  <a:pos x="161" y="285"/>
                </a:cxn>
                <a:cxn ang="0">
                  <a:pos x="140" y="268"/>
                </a:cxn>
                <a:cxn ang="0">
                  <a:pos x="119" y="251"/>
                </a:cxn>
                <a:cxn ang="0">
                  <a:pos x="100" y="233"/>
                </a:cxn>
                <a:cxn ang="0">
                  <a:pos x="82" y="215"/>
                </a:cxn>
                <a:cxn ang="0">
                  <a:pos x="65" y="196"/>
                </a:cxn>
                <a:cxn ang="0">
                  <a:pos x="50" y="176"/>
                </a:cxn>
                <a:cxn ang="0">
                  <a:pos x="36" y="155"/>
                </a:cxn>
                <a:cxn ang="0">
                  <a:pos x="25" y="135"/>
                </a:cxn>
                <a:cxn ang="0">
                  <a:pos x="15" y="114"/>
                </a:cxn>
                <a:cxn ang="0">
                  <a:pos x="7" y="92"/>
                </a:cxn>
                <a:cxn ang="0">
                  <a:pos x="2" y="70"/>
                </a:cxn>
                <a:cxn ang="0">
                  <a:pos x="0" y="47"/>
                </a:cxn>
                <a:cxn ang="0">
                  <a:pos x="1" y="23"/>
                </a:cxn>
                <a:cxn ang="0">
                  <a:pos x="5" y="0"/>
                </a:cxn>
                <a:cxn ang="0">
                  <a:pos x="5" y="2165"/>
                </a:cxn>
                <a:cxn ang="0">
                  <a:pos x="9" y="2180"/>
                </a:cxn>
                <a:cxn ang="0">
                  <a:pos x="23" y="2219"/>
                </a:cxn>
                <a:cxn ang="0">
                  <a:pos x="33" y="2246"/>
                </a:cxn>
                <a:cxn ang="0">
                  <a:pos x="48" y="2275"/>
                </a:cxn>
                <a:cxn ang="0">
                  <a:pos x="56" y="2291"/>
                </a:cxn>
                <a:cxn ang="0">
                  <a:pos x="65" y="2308"/>
                </a:cxn>
                <a:cxn ang="0">
                  <a:pos x="76" y="2326"/>
                </a:cxn>
                <a:cxn ang="0">
                  <a:pos x="87" y="2343"/>
                </a:cxn>
                <a:cxn ang="0">
                  <a:pos x="100" y="2361"/>
                </a:cxn>
                <a:cxn ang="0">
                  <a:pos x="114" y="2379"/>
                </a:cxn>
                <a:cxn ang="0">
                  <a:pos x="129" y="2397"/>
                </a:cxn>
                <a:cxn ang="0">
                  <a:pos x="146" y="2414"/>
                </a:cxn>
                <a:cxn ang="0">
                  <a:pos x="164" y="2432"/>
                </a:cxn>
                <a:cxn ang="0">
                  <a:pos x="182" y="2450"/>
                </a:cxn>
                <a:cxn ang="0">
                  <a:pos x="203" y="2467"/>
                </a:cxn>
                <a:cxn ang="0">
                  <a:pos x="224" y="2484"/>
                </a:cxn>
                <a:cxn ang="0">
                  <a:pos x="247" y="2500"/>
                </a:cxn>
                <a:cxn ang="0">
                  <a:pos x="273" y="2515"/>
                </a:cxn>
                <a:cxn ang="0">
                  <a:pos x="299" y="2530"/>
                </a:cxn>
                <a:cxn ang="0">
                  <a:pos x="327" y="2543"/>
                </a:cxn>
                <a:cxn ang="0">
                  <a:pos x="356" y="2557"/>
                </a:cxn>
                <a:cxn ang="0">
                  <a:pos x="388" y="2568"/>
                </a:cxn>
                <a:cxn ang="0">
                  <a:pos x="421" y="2578"/>
                </a:cxn>
                <a:cxn ang="0">
                  <a:pos x="456" y="2587"/>
                </a:cxn>
                <a:cxn ang="0">
                  <a:pos x="446" y="441"/>
                </a:cxn>
              </a:cxnLst>
              <a:rect l="0" t="0" r="r" b="b"/>
              <a:pathLst>
                <a:path w="456" h="2587">
                  <a:moveTo>
                    <a:pt x="446" y="441"/>
                  </a:moveTo>
                  <a:lnTo>
                    <a:pt x="425" y="432"/>
                  </a:lnTo>
                  <a:lnTo>
                    <a:pt x="369" y="408"/>
                  </a:lnTo>
                  <a:lnTo>
                    <a:pt x="332" y="389"/>
                  </a:lnTo>
                  <a:lnTo>
                    <a:pt x="292" y="368"/>
                  </a:lnTo>
                  <a:lnTo>
                    <a:pt x="270" y="356"/>
                  </a:lnTo>
                  <a:lnTo>
                    <a:pt x="248" y="344"/>
                  </a:lnTo>
                  <a:lnTo>
                    <a:pt x="226" y="330"/>
                  </a:lnTo>
                  <a:lnTo>
                    <a:pt x="204" y="316"/>
                  </a:lnTo>
                  <a:lnTo>
                    <a:pt x="182" y="301"/>
                  </a:lnTo>
                  <a:lnTo>
                    <a:pt x="161" y="285"/>
                  </a:lnTo>
                  <a:lnTo>
                    <a:pt x="140" y="268"/>
                  </a:lnTo>
                  <a:lnTo>
                    <a:pt x="119" y="251"/>
                  </a:lnTo>
                  <a:lnTo>
                    <a:pt x="100" y="233"/>
                  </a:lnTo>
                  <a:lnTo>
                    <a:pt x="82" y="215"/>
                  </a:lnTo>
                  <a:lnTo>
                    <a:pt x="65" y="196"/>
                  </a:lnTo>
                  <a:lnTo>
                    <a:pt x="50" y="176"/>
                  </a:lnTo>
                  <a:lnTo>
                    <a:pt x="36" y="155"/>
                  </a:lnTo>
                  <a:lnTo>
                    <a:pt x="25" y="135"/>
                  </a:lnTo>
                  <a:lnTo>
                    <a:pt x="15" y="114"/>
                  </a:lnTo>
                  <a:lnTo>
                    <a:pt x="7" y="92"/>
                  </a:lnTo>
                  <a:lnTo>
                    <a:pt x="2" y="70"/>
                  </a:lnTo>
                  <a:lnTo>
                    <a:pt x="0" y="47"/>
                  </a:lnTo>
                  <a:lnTo>
                    <a:pt x="1" y="23"/>
                  </a:lnTo>
                  <a:lnTo>
                    <a:pt x="5" y="0"/>
                  </a:lnTo>
                  <a:lnTo>
                    <a:pt x="5" y="2165"/>
                  </a:lnTo>
                  <a:lnTo>
                    <a:pt x="9" y="2180"/>
                  </a:lnTo>
                  <a:lnTo>
                    <a:pt x="23" y="2219"/>
                  </a:lnTo>
                  <a:lnTo>
                    <a:pt x="33" y="2246"/>
                  </a:lnTo>
                  <a:lnTo>
                    <a:pt x="48" y="2275"/>
                  </a:lnTo>
                  <a:lnTo>
                    <a:pt x="56" y="2291"/>
                  </a:lnTo>
                  <a:lnTo>
                    <a:pt x="65" y="2308"/>
                  </a:lnTo>
                  <a:lnTo>
                    <a:pt x="76" y="2326"/>
                  </a:lnTo>
                  <a:lnTo>
                    <a:pt x="87" y="2343"/>
                  </a:lnTo>
                  <a:lnTo>
                    <a:pt x="100" y="2361"/>
                  </a:lnTo>
                  <a:lnTo>
                    <a:pt x="114" y="2379"/>
                  </a:lnTo>
                  <a:lnTo>
                    <a:pt x="129" y="2397"/>
                  </a:lnTo>
                  <a:lnTo>
                    <a:pt x="146" y="2414"/>
                  </a:lnTo>
                  <a:lnTo>
                    <a:pt x="164" y="2432"/>
                  </a:lnTo>
                  <a:lnTo>
                    <a:pt x="182" y="2450"/>
                  </a:lnTo>
                  <a:lnTo>
                    <a:pt x="203" y="2467"/>
                  </a:lnTo>
                  <a:lnTo>
                    <a:pt x="224" y="2484"/>
                  </a:lnTo>
                  <a:lnTo>
                    <a:pt x="247" y="2500"/>
                  </a:lnTo>
                  <a:lnTo>
                    <a:pt x="273" y="2515"/>
                  </a:lnTo>
                  <a:lnTo>
                    <a:pt x="299" y="2530"/>
                  </a:lnTo>
                  <a:lnTo>
                    <a:pt x="327" y="2543"/>
                  </a:lnTo>
                  <a:lnTo>
                    <a:pt x="356" y="2557"/>
                  </a:lnTo>
                  <a:lnTo>
                    <a:pt x="388" y="2568"/>
                  </a:lnTo>
                  <a:lnTo>
                    <a:pt x="421" y="2578"/>
                  </a:lnTo>
                  <a:lnTo>
                    <a:pt x="456" y="2587"/>
                  </a:lnTo>
                  <a:lnTo>
                    <a:pt x="446" y="44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1" name="Freeform 261"/>
            <p:cNvSpPr>
              <a:spLocks/>
            </p:cNvSpPr>
            <p:nvPr/>
          </p:nvSpPr>
          <p:spPr bwMode="auto">
            <a:xfrm>
              <a:off x="888" y="976"/>
              <a:ext cx="76" cy="103"/>
            </a:xfrm>
            <a:custGeom>
              <a:avLst/>
              <a:gdLst/>
              <a:ahLst/>
              <a:cxnLst>
                <a:cxn ang="0">
                  <a:pos x="2116" y="636"/>
                </a:cxn>
                <a:cxn ang="0">
                  <a:pos x="2098" y="640"/>
                </a:cxn>
                <a:cxn ang="0">
                  <a:pos x="2047" y="649"/>
                </a:cxn>
                <a:cxn ang="0">
                  <a:pos x="2011" y="654"/>
                </a:cxn>
                <a:cxn ang="0">
                  <a:pos x="1969" y="660"/>
                </a:cxn>
                <a:cxn ang="0">
                  <a:pos x="1919" y="667"/>
                </a:cxn>
                <a:cxn ang="0">
                  <a:pos x="1864" y="673"/>
                </a:cxn>
                <a:cxn ang="0">
                  <a:pos x="1804" y="679"/>
                </a:cxn>
                <a:cxn ang="0">
                  <a:pos x="1738" y="684"/>
                </a:cxn>
                <a:cxn ang="0">
                  <a:pos x="1667" y="688"/>
                </a:cxn>
                <a:cxn ang="0">
                  <a:pos x="1594" y="690"/>
                </a:cxn>
                <a:cxn ang="0">
                  <a:pos x="1516" y="691"/>
                </a:cxn>
                <a:cxn ang="0">
                  <a:pos x="1436" y="690"/>
                </a:cxn>
                <a:cxn ang="0">
                  <a:pos x="1353" y="687"/>
                </a:cxn>
                <a:cxn ang="0">
                  <a:pos x="1267" y="681"/>
                </a:cxn>
                <a:cxn ang="0">
                  <a:pos x="1181" y="673"/>
                </a:cxn>
                <a:cxn ang="0">
                  <a:pos x="1093" y="661"/>
                </a:cxn>
                <a:cxn ang="0">
                  <a:pos x="1004" y="646"/>
                </a:cxn>
                <a:cxn ang="0">
                  <a:pos x="914" y="627"/>
                </a:cxn>
                <a:cxn ang="0">
                  <a:pos x="826" y="604"/>
                </a:cxn>
                <a:cxn ang="0">
                  <a:pos x="738" y="576"/>
                </a:cxn>
                <a:cxn ang="0">
                  <a:pos x="651" y="545"/>
                </a:cxn>
                <a:cxn ang="0">
                  <a:pos x="567" y="508"/>
                </a:cxn>
                <a:cxn ang="0">
                  <a:pos x="483" y="465"/>
                </a:cxn>
                <a:cxn ang="0">
                  <a:pos x="402" y="418"/>
                </a:cxn>
                <a:cxn ang="0">
                  <a:pos x="325" y="365"/>
                </a:cxn>
                <a:cxn ang="0">
                  <a:pos x="251" y="305"/>
                </a:cxn>
                <a:cxn ang="0">
                  <a:pos x="182" y="239"/>
                </a:cxn>
                <a:cxn ang="0">
                  <a:pos x="116" y="166"/>
                </a:cxn>
                <a:cxn ang="0">
                  <a:pos x="56" y="86"/>
                </a:cxn>
                <a:cxn ang="0">
                  <a:pos x="0" y="0"/>
                </a:cxn>
                <a:cxn ang="0">
                  <a:pos x="0" y="2165"/>
                </a:cxn>
                <a:cxn ang="0">
                  <a:pos x="7" y="2176"/>
                </a:cxn>
                <a:cxn ang="0">
                  <a:pos x="30" y="2205"/>
                </a:cxn>
                <a:cxn ang="0">
                  <a:pos x="48" y="2226"/>
                </a:cxn>
                <a:cxn ang="0">
                  <a:pos x="69" y="2250"/>
                </a:cxn>
                <a:cxn ang="0">
                  <a:pos x="94" y="2278"/>
                </a:cxn>
                <a:cxn ang="0">
                  <a:pos x="122" y="2308"/>
                </a:cxn>
                <a:cxn ang="0">
                  <a:pos x="155" y="2341"/>
                </a:cxn>
                <a:cxn ang="0">
                  <a:pos x="193" y="2375"/>
                </a:cxn>
                <a:cxn ang="0">
                  <a:pos x="234" y="2411"/>
                </a:cxn>
                <a:cxn ang="0">
                  <a:pos x="279" y="2448"/>
                </a:cxn>
                <a:cxn ang="0">
                  <a:pos x="329" y="2485"/>
                </a:cxn>
                <a:cxn ang="0">
                  <a:pos x="383" y="2524"/>
                </a:cxn>
                <a:cxn ang="0">
                  <a:pos x="441" y="2561"/>
                </a:cxn>
                <a:cxn ang="0">
                  <a:pos x="503" y="2598"/>
                </a:cxn>
                <a:cxn ang="0">
                  <a:pos x="570" y="2635"/>
                </a:cxn>
                <a:cxn ang="0">
                  <a:pos x="641" y="2670"/>
                </a:cxn>
                <a:cxn ang="0">
                  <a:pos x="717" y="2702"/>
                </a:cxn>
                <a:cxn ang="0">
                  <a:pos x="797" y="2733"/>
                </a:cxn>
                <a:cxn ang="0">
                  <a:pos x="881" y="2762"/>
                </a:cxn>
                <a:cxn ang="0">
                  <a:pos x="970" y="2787"/>
                </a:cxn>
                <a:cxn ang="0">
                  <a:pos x="1064" y="2808"/>
                </a:cxn>
                <a:cxn ang="0">
                  <a:pos x="1161" y="2826"/>
                </a:cxn>
                <a:cxn ang="0">
                  <a:pos x="1264" y="2840"/>
                </a:cxn>
                <a:cxn ang="0">
                  <a:pos x="1371" y="2849"/>
                </a:cxn>
                <a:cxn ang="0">
                  <a:pos x="1483" y="2853"/>
                </a:cxn>
                <a:cxn ang="0">
                  <a:pos x="1600" y="2851"/>
                </a:cxn>
                <a:cxn ang="0">
                  <a:pos x="1722" y="2844"/>
                </a:cxn>
                <a:cxn ang="0">
                  <a:pos x="1849" y="2830"/>
                </a:cxn>
                <a:cxn ang="0">
                  <a:pos x="1980" y="2810"/>
                </a:cxn>
                <a:cxn ang="0">
                  <a:pos x="2116" y="2782"/>
                </a:cxn>
                <a:cxn ang="0">
                  <a:pos x="2116" y="636"/>
                </a:cxn>
              </a:cxnLst>
              <a:rect l="0" t="0" r="r" b="b"/>
              <a:pathLst>
                <a:path w="2116" h="2853">
                  <a:moveTo>
                    <a:pt x="2116" y="636"/>
                  </a:moveTo>
                  <a:lnTo>
                    <a:pt x="2098" y="640"/>
                  </a:lnTo>
                  <a:lnTo>
                    <a:pt x="2047" y="649"/>
                  </a:lnTo>
                  <a:lnTo>
                    <a:pt x="2011" y="654"/>
                  </a:lnTo>
                  <a:lnTo>
                    <a:pt x="1969" y="660"/>
                  </a:lnTo>
                  <a:lnTo>
                    <a:pt x="1919" y="667"/>
                  </a:lnTo>
                  <a:lnTo>
                    <a:pt x="1864" y="673"/>
                  </a:lnTo>
                  <a:lnTo>
                    <a:pt x="1804" y="679"/>
                  </a:lnTo>
                  <a:lnTo>
                    <a:pt x="1738" y="684"/>
                  </a:lnTo>
                  <a:lnTo>
                    <a:pt x="1667" y="688"/>
                  </a:lnTo>
                  <a:lnTo>
                    <a:pt x="1594" y="690"/>
                  </a:lnTo>
                  <a:lnTo>
                    <a:pt x="1516" y="691"/>
                  </a:lnTo>
                  <a:lnTo>
                    <a:pt x="1436" y="690"/>
                  </a:lnTo>
                  <a:lnTo>
                    <a:pt x="1353" y="687"/>
                  </a:lnTo>
                  <a:lnTo>
                    <a:pt x="1267" y="681"/>
                  </a:lnTo>
                  <a:lnTo>
                    <a:pt x="1181" y="673"/>
                  </a:lnTo>
                  <a:lnTo>
                    <a:pt x="1093" y="661"/>
                  </a:lnTo>
                  <a:lnTo>
                    <a:pt x="1004" y="646"/>
                  </a:lnTo>
                  <a:lnTo>
                    <a:pt x="914" y="627"/>
                  </a:lnTo>
                  <a:lnTo>
                    <a:pt x="826" y="604"/>
                  </a:lnTo>
                  <a:lnTo>
                    <a:pt x="738" y="576"/>
                  </a:lnTo>
                  <a:lnTo>
                    <a:pt x="651" y="545"/>
                  </a:lnTo>
                  <a:lnTo>
                    <a:pt x="567" y="508"/>
                  </a:lnTo>
                  <a:lnTo>
                    <a:pt x="483" y="465"/>
                  </a:lnTo>
                  <a:lnTo>
                    <a:pt x="402" y="418"/>
                  </a:lnTo>
                  <a:lnTo>
                    <a:pt x="325" y="365"/>
                  </a:lnTo>
                  <a:lnTo>
                    <a:pt x="251" y="305"/>
                  </a:lnTo>
                  <a:lnTo>
                    <a:pt x="182" y="239"/>
                  </a:lnTo>
                  <a:lnTo>
                    <a:pt x="116" y="166"/>
                  </a:lnTo>
                  <a:lnTo>
                    <a:pt x="56" y="86"/>
                  </a:lnTo>
                  <a:lnTo>
                    <a:pt x="0" y="0"/>
                  </a:lnTo>
                  <a:lnTo>
                    <a:pt x="0" y="2165"/>
                  </a:lnTo>
                  <a:lnTo>
                    <a:pt x="7" y="2176"/>
                  </a:lnTo>
                  <a:lnTo>
                    <a:pt x="30" y="2205"/>
                  </a:lnTo>
                  <a:lnTo>
                    <a:pt x="48" y="2226"/>
                  </a:lnTo>
                  <a:lnTo>
                    <a:pt x="69" y="2250"/>
                  </a:lnTo>
                  <a:lnTo>
                    <a:pt x="94" y="2278"/>
                  </a:lnTo>
                  <a:lnTo>
                    <a:pt x="122" y="2308"/>
                  </a:lnTo>
                  <a:lnTo>
                    <a:pt x="155" y="2341"/>
                  </a:lnTo>
                  <a:lnTo>
                    <a:pt x="193" y="2375"/>
                  </a:lnTo>
                  <a:lnTo>
                    <a:pt x="234" y="2411"/>
                  </a:lnTo>
                  <a:lnTo>
                    <a:pt x="279" y="2448"/>
                  </a:lnTo>
                  <a:lnTo>
                    <a:pt x="329" y="2485"/>
                  </a:lnTo>
                  <a:lnTo>
                    <a:pt x="383" y="2524"/>
                  </a:lnTo>
                  <a:lnTo>
                    <a:pt x="441" y="2561"/>
                  </a:lnTo>
                  <a:lnTo>
                    <a:pt x="503" y="2598"/>
                  </a:lnTo>
                  <a:lnTo>
                    <a:pt x="570" y="2635"/>
                  </a:lnTo>
                  <a:lnTo>
                    <a:pt x="641" y="2670"/>
                  </a:lnTo>
                  <a:lnTo>
                    <a:pt x="717" y="2702"/>
                  </a:lnTo>
                  <a:lnTo>
                    <a:pt x="797" y="2733"/>
                  </a:lnTo>
                  <a:lnTo>
                    <a:pt x="881" y="2762"/>
                  </a:lnTo>
                  <a:lnTo>
                    <a:pt x="970" y="2787"/>
                  </a:lnTo>
                  <a:lnTo>
                    <a:pt x="1064" y="2808"/>
                  </a:lnTo>
                  <a:lnTo>
                    <a:pt x="1161" y="2826"/>
                  </a:lnTo>
                  <a:lnTo>
                    <a:pt x="1264" y="2840"/>
                  </a:lnTo>
                  <a:lnTo>
                    <a:pt x="1371" y="2849"/>
                  </a:lnTo>
                  <a:lnTo>
                    <a:pt x="1483" y="2853"/>
                  </a:lnTo>
                  <a:lnTo>
                    <a:pt x="1600" y="2851"/>
                  </a:lnTo>
                  <a:lnTo>
                    <a:pt x="1722" y="2844"/>
                  </a:lnTo>
                  <a:lnTo>
                    <a:pt x="1849" y="2830"/>
                  </a:lnTo>
                  <a:lnTo>
                    <a:pt x="1980" y="2810"/>
                  </a:lnTo>
                  <a:lnTo>
                    <a:pt x="2116" y="2782"/>
                  </a:lnTo>
                  <a:lnTo>
                    <a:pt x="2116" y="63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2" name="Freeform 262"/>
            <p:cNvSpPr>
              <a:spLocks/>
            </p:cNvSpPr>
            <p:nvPr/>
          </p:nvSpPr>
          <p:spPr bwMode="auto">
            <a:xfrm>
              <a:off x="1359" y="1256"/>
              <a:ext cx="8" cy="87"/>
            </a:xfrm>
            <a:custGeom>
              <a:avLst/>
              <a:gdLst/>
              <a:ahLst/>
              <a:cxnLst>
                <a:cxn ang="0">
                  <a:pos x="215" y="343"/>
                </a:cxn>
                <a:cxn ang="0">
                  <a:pos x="215" y="2440"/>
                </a:cxn>
                <a:cxn ang="0">
                  <a:pos x="202" y="2428"/>
                </a:cxn>
                <a:cxn ang="0">
                  <a:pos x="171" y="2396"/>
                </a:cxn>
                <a:cxn ang="0">
                  <a:pos x="150" y="2374"/>
                </a:cxn>
                <a:cxn ang="0">
                  <a:pos x="128" y="2349"/>
                </a:cxn>
                <a:cxn ang="0">
                  <a:pos x="104" y="2320"/>
                </a:cxn>
                <a:cxn ang="0">
                  <a:pos x="80" y="2291"/>
                </a:cxn>
                <a:cxn ang="0">
                  <a:pos x="69" y="2276"/>
                </a:cxn>
                <a:cxn ang="0">
                  <a:pos x="58" y="2260"/>
                </a:cxn>
                <a:cxn ang="0">
                  <a:pos x="48" y="2245"/>
                </a:cxn>
                <a:cxn ang="0">
                  <a:pos x="38" y="2229"/>
                </a:cxn>
                <a:cxn ang="0">
                  <a:pos x="29" y="2213"/>
                </a:cxn>
                <a:cxn ang="0">
                  <a:pos x="21" y="2198"/>
                </a:cxn>
                <a:cxn ang="0">
                  <a:pos x="15" y="2182"/>
                </a:cxn>
                <a:cxn ang="0">
                  <a:pos x="9" y="2168"/>
                </a:cxn>
                <a:cxn ang="0">
                  <a:pos x="4" y="2153"/>
                </a:cxn>
                <a:cxn ang="0">
                  <a:pos x="1" y="2139"/>
                </a:cxn>
                <a:cxn ang="0">
                  <a:pos x="0" y="2126"/>
                </a:cxn>
                <a:cxn ang="0">
                  <a:pos x="0" y="2113"/>
                </a:cxn>
                <a:cxn ang="0">
                  <a:pos x="2" y="2099"/>
                </a:cxn>
                <a:cxn ang="0">
                  <a:pos x="6" y="2088"/>
                </a:cxn>
                <a:cxn ang="0">
                  <a:pos x="11" y="2077"/>
                </a:cxn>
                <a:cxn ang="0">
                  <a:pos x="19" y="2068"/>
                </a:cxn>
                <a:cxn ang="0">
                  <a:pos x="19" y="0"/>
                </a:cxn>
                <a:cxn ang="0">
                  <a:pos x="21" y="7"/>
                </a:cxn>
                <a:cxn ang="0">
                  <a:pos x="28" y="25"/>
                </a:cxn>
                <a:cxn ang="0">
                  <a:pos x="40" y="54"/>
                </a:cxn>
                <a:cxn ang="0">
                  <a:pos x="58" y="95"/>
                </a:cxn>
                <a:cxn ang="0">
                  <a:pos x="70" y="118"/>
                </a:cxn>
                <a:cxn ang="0">
                  <a:pos x="84" y="144"/>
                </a:cxn>
                <a:cxn ang="0">
                  <a:pos x="101" y="172"/>
                </a:cxn>
                <a:cxn ang="0">
                  <a:pos x="119" y="203"/>
                </a:cxn>
                <a:cxn ang="0">
                  <a:pos x="139" y="235"/>
                </a:cxn>
                <a:cxn ang="0">
                  <a:pos x="162" y="269"/>
                </a:cxn>
                <a:cxn ang="0">
                  <a:pos x="187" y="305"/>
                </a:cxn>
                <a:cxn ang="0">
                  <a:pos x="215" y="343"/>
                </a:cxn>
              </a:cxnLst>
              <a:rect l="0" t="0" r="r" b="b"/>
              <a:pathLst>
                <a:path w="215" h="2440">
                  <a:moveTo>
                    <a:pt x="215" y="343"/>
                  </a:moveTo>
                  <a:lnTo>
                    <a:pt x="215" y="2440"/>
                  </a:lnTo>
                  <a:lnTo>
                    <a:pt x="202" y="2428"/>
                  </a:lnTo>
                  <a:lnTo>
                    <a:pt x="171" y="2396"/>
                  </a:lnTo>
                  <a:lnTo>
                    <a:pt x="150" y="2374"/>
                  </a:lnTo>
                  <a:lnTo>
                    <a:pt x="128" y="2349"/>
                  </a:lnTo>
                  <a:lnTo>
                    <a:pt x="104" y="2320"/>
                  </a:lnTo>
                  <a:lnTo>
                    <a:pt x="80" y="2291"/>
                  </a:lnTo>
                  <a:lnTo>
                    <a:pt x="69" y="2276"/>
                  </a:lnTo>
                  <a:lnTo>
                    <a:pt x="58" y="2260"/>
                  </a:lnTo>
                  <a:lnTo>
                    <a:pt x="48" y="2245"/>
                  </a:lnTo>
                  <a:lnTo>
                    <a:pt x="38" y="2229"/>
                  </a:lnTo>
                  <a:lnTo>
                    <a:pt x="29" y="2213"/>
                  </a:lnTo>
                  <a:lnTo>
                    <a:pt x="21" y="2198"/>
                  </a:lnTo>
                  <a:lnTo>
                    <a:pt x="15" y="2182"/>
                  </a:lnTo>
                  <a:lnTo>
                    <a:pt x="9" y="2168"/>
                  </a:lnTo>
                  <a:lnTo>
                    <a:pt x="4" y="2153"/>
                  </a:lnTo>
                  <a:lnTo>
                    <a:pt x="1" y="2139"/>
                  </a:lnTo>
                  <a:lnTo>
                    <a:pt x="0" y="2126"/>
                  </a:lnTo>
                  <a:lnTo>
                    <a:pt x="0" y="2113"/>
                  </a:lnTo>
                  <a:lnTo>
                    <a:pt x="2" y="2099"/>
                  </a:lnTo>
                  <a:lnTo>
                    <a:pt x="6" y="2088"/>
                  </a:lnTo>
                  <a:lnTo>
                    <a:pt x="11" y="2077"/>
                  </a:lnTo>
                  <a:lnTo>
                    <a:pt x="19" y="2068"/>
                  </a:lnTo>
                  <a:lnTo>
                    <a:pt x="19" y="0"/>
                  </a:lnTo>
                  <a:lnTo>
                    <a:pt x="21" y="7"/>
                  </a:lnTo>
                  <a:lnTo>
                    <a:pt x="28" y="25"/>
                  </a:lnTo>
                  <a:lnTo>
                    <a:pt x="40" y="54"/>
                  </a:lnTo>
                  <a:lnTo>
                    <a:pt x="58" y="95"/>
                  </a:lnTo>
                  <a:lnTo>
                    <a:pt x="70" y="118"/>
                  </a:lnTo>
                  <a:lnTo>
                    <a:pt x="84" y="144"/>
                  </a:lnTo>
                  <a:lnTo>
                    <a:pt x="101" y="172"/>
                  </a:lnTo>
                  <a:lnTo>
                    <a:pt x="119" y="203"/>
                  </a:lnTo>
                  <a:lnTo>
                    <a:pt x="139" y="235"/>
                  </a:lnTo>
                  <a:lnTo>
                    <a:pt x="162" y="269"/>
                  </a:lnTo>
                  <a:lnTo>
                    <a:pt x="187" y="305"/>
                  </a:lnTo>
                  <a:lnTo>
                    <a:pt x="215" y="343"/>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3" name="Freeform 263"/>
            <p:cNvSpPr>
              <a:spLocks/>
            </p:cNvSpPr>
            <p:nvPr/>
          </p:nvSpPr>
          <p:spPr bwMode="auto">
            <a:xfrm>
              <a:off x="1006" y="1151"/>
              <a:ext cx="36" cy="89"/>
            </a:xfrm>
            <a:custGeom>
              <a:avLst/>
              <a:gdLst/>
              <a:ahLst/>
              <a:cxnLst>
                <a:cxn ang="0">
                  <a:pos x="999" y="0"/>
                </a:cxn>
                <a:cxn ang="0">
                  <a:pos x="999" y="2156"/>
                </a:cxn>
                <a:cxn ang="0">
                  <a:pos x="995" y="2158"/>
                </a:cxn>
                <a:cxn ang="0">
                  <a:pos x="984" y="2164"/>
                </a:cxn>
                <a:cxn ang="0">
                  <a:pos x="966" y="2173"/>
                </a:cxn>
                <a:cxn ang="0">
                  <a:pos x="941" y="2186"/>
                </a:cxn>
                <a:cxn ang="0">
                  <a:pos x="909" y="2200"/>
                </a:cxn>
                <a:cxn ang="0">
                  <a:pos x="872" y="2217"/>
                </a:cxn>
                <a:cxn ang="0">
                  <a:pos x="830" y="2236"/>
                </a:cxn>
                <a:cxn ang="0">
                  <a:pos x="781" y="2256"/>
                </a:cxn>
                <a:cxn ang="0">
                  <a:pos x="729" y="2278"/>
                </a:cxn>
                <a:cxn ang="0">
                  <a:pos x="671" y="2301"/>
                </a:cxn>
                <a:cxn ang="0">
                  <a:pos x="610" y="2324"/>
                </a:cxn>
                <a:cxn ang="0">
                  <a:pos x="544" y="2346"/>
                </a:cxn>
                <a:cxn ang="0">
                  <a:pos x="476" y="2369"/>
                </a:cxn>
                <a:cxn ang="0">
                  <a:pos x="405" y="2390"/>
                </a:cxn>
                <a:cxn ang="0">
                  <a:pos x="368" y="2402"/>
                </a:cxn>
                <a:cxn ang="0">
                  <a:pos x="331" y="2412"/>
                </a:cxn>
                <a:cxn ang="0">
                  <a:pos x="293" y="2421"/>
                </a:cxn>
                <a:cxn ang="0">
                  <a:pos x="255" y="2431"/>
                </a:cxn>
                <a:cxn ang="0">
                  <a:pos x="10" y="2499"/>
                </a:cxn>
                <a:cxn ang="0">
                  <a:pos x="0" y="353"/>
                </a:cxn>
                <a:cxn ang="0">
                  <a:pos x="19" y="347"/>
                </a:cxn>
                <a:cxn ang="0">
                  <a:pos x="73" y="333"/>
                </a:cxn>
                <a:cxn ang="0">
                  <a:pos x="150" y="313"/>
                </a:cxn>
                <a:cxn ang="0">
                  <a:pos x="243" y="287"/>
                </a:cxn>
                <a:cxn ang="0">
                  <a:pos x="342" y="259"/>
                </a:cxn>
                <a:cxn ang="0">
                  <a:pos x="439" y="229"/>
                </a:cxn>
                <a:cxn ang="0">
                  <a:pos x="483" y="214"/>
                </a:cxn>
                <a:cxn ang="0">
                  <a:pos x="523" y="201"/>
                </a:cxn>
                <a:cxn ang="0">
                  <a:pos x="559" y="188"/>
                </a:cxn>
                <a:cxn ang="0">
                  <a:pos x="588" y="177"/>
                </a:cxn>
                <a:cxn ang="0">
                  <a:pos x="606" y="171"/>
                </a:cxn>
                <a:cxn ang="0">
                  <a:pos x="652" y="155"/>
                </a:cxn>
                <a:cxn ang="0">
                  <a:pos x="718" y="132"/>
                </a:cxn>
                <a:cxn ang="0">
                  <a:pos x="793" y="103"/>
                </a:cxn>
                <a:cxn ang="0">
                  <a:pos x="832" y="88"/>
                </a:cxn>
                <a:cxn ang="0">
                  <a:pos x="869" y="73"/>
                </a:cxn>
                <a:cxn ang="0">
                  <a:pos x="904" y="59"/>
                </a:cxn>
                <a:cxn ang="0">
                  <a:pos x="935" y="45"/>
                </a:cxn>
                <a:cxn ang="0">
                  <a:pos x="962" y="31"/>
                </a:cxn>
                <a:cxn ang="0">
                  <a:pos x="982" y="19"/>
                </a:cxn>
                <a:cxn ang="0">
                  <a:pos x="989" y="14"/>
                </a:cxn>
                <a:cxn ang="0">
                  <a:pos x="995" y="9"/>
                </a:cxn>
                <a:cxn ang="0">
                  <a:pos x="998" y="4"/>
                </a:cxn>
                <a:cxn ang="0">
                  <a:pos x="999" y="0"/>
                </a:cxn>
              </a:cxnLst>
              <a:rect l="0" t="0" r="r" b="b"/>
              <a:pathLst>
                <a:path w="999" h="2499">
                  <a:moveTo>
                    <a:pt x="999" y="0"/>
                  </a:moveTo>
                  <a:lnTo>
                    <a:pt x="999" y="2156"/>
                  </a:lnTo>
                  <a:lnTo>
                    <a:pt x="995" y="2158"/>
                  </a:lnTo>
                  <a:lnTo>
                    <a:pt x="984" y="2164"/>
                  </a:lnTo>
                  <a:lnTo>
                    <a:pt x="966" y="2173"/>
                  </a:lnTo>
                  <a:lnTo>
                    <a:pt x="941" y="2186"/>
                  </a:lnTo>
                  <a:lnTo>
                    <a:pt x="909" y="2200"/>
                  </a:lnTo>
                  <a:lnTo>
                    <a:pt x="872" y="2217"/>
                  </a:lnTo>
                  <a:lnTo>
                    <a:pt x="830" y="2236"/>
                  </a:lnTo>
                  <a:lnTo>
                    <a:pt x="781" y="2256"/>
                  </a:lnTo>
                  <a:lnTo>
                    <a:pt x="729" y="2278"/>
                  </a:lnTo>
                  <a:lnTo>
                    <a:pt x="671" y="2301"/>
                  </a:lnTo>
                  <a:lnTo>
                    <a:pt x="610" y="2324"/>
                  </a:lnTo>
                  <a:lnTo>
                    <a:pt x="544" y="2346"/>
                  </a:lnTo>
                  <a:lnTo>
                    <a:pt x="476" y="2369"/>
                  </a:lnTo>
                  <a:lnTo>
                    <a:pt x="405" y="2390"/>
                  </a:lnTo>
                  <a:lnTo>
                    <a:pt x="368" y="2402"/>
                  </a:lnTo>
                  <a:lnTo>
                    <a:pt x="331" y="2412"/>
                  </a:lnTo>
                  <a:lnTo>
                    <a:pt x="293" y="2421"/>
                  </a:lnTo>
                  <a:lnTo>
                    <a:pt x="255" y="2431"/>
                  </a:lnTo>
                  <a:lnTo>
                    <a:pt x="10" y="2499"/>
                  </a:lnTo>
                  <a:lnTo>
                    <a:pt x="0" y="353"/>
                  </a:lnTo>
                  <a:lnTo>
                    <a:pt x="19" y="347"/>
                  </a:lnTo>
                  <a:lnTo>
                    <a:pt x="73" y="333"/>
                  </a:lnTo>
                  <a:lnTo>
                    <a:pt x="150" y="313"/>
                  </a:lnTo>
                  <a:lnTo>
                    <a:pt x="243" y="287"/>
                  </a:lnTo>
                  <a:lnTo>
                    <a:pt x="342" y="259"/>
                  </a:lnTo>
                  <a:lnTo>
                    <a:pt x="439" y="229"/>
                  </a:lnTo>
                  <a:lnTo>
                    <a:pt x="483" y="214"/>
                  </a:lnTo>
                  <a:lnTo>
                    <a:pt x="523" y="201"/>
                  </a:lnTo>
                  <a:lnTo>
                    <a:pt x="559" y="188"/>
                  </a:lnTo>
                  <a:lnTo>
                    <a:pt x="588" y="177"/>
                  </a:lnTo>
                  <a:lnTo>
                    <a:pt x="606" y="171"/>
                  </a:lnTo>
                  <a:lnTo>
                    <a:pt x="652" y="155"/>
                  </a:lnTo>
                  <a:lnTo>
                    <a:pt x="718" y="132"/>
                  </a:lnTo>
                  <a:lnTo>
                    <a:pt x="793" y="103"/>
                  </a:lnTo>
                  <a:lnTo>
                    <a:pt x="832" y="88"/>
                  </a:lnTo>
                  <a:lnTo>
                    <a:pt x="869" y="73"/>
                  </a:lnTo>
                  <a:lnTo>
                    <a:pt x="904" y="59"/>
                  </a:lnTo>
                  <a:lnTo>
                    <a:pt x="935" y="45"/>
                  </a:lnTo>
                  <a:lnTo>
                    <a:pt x="962" y="31"/>
                  </a:lnTo>
                  <a:lnTo>
                    <a:pt x="982" y="19"/>
                  </a:lnTo>
                  <a:lnTo>
                    <a:pt x="989" y="14"/>
                  </a:lnTo>
                  <a:lnTo>
                    <a:pt x="995" y="9"/>
                  </a:lnTo>
                  <a:lnTo>
                    <a:pt x="998" y="4"/>
                  </a:lnTo>
                  <a:lnTo>
                    <a:pt x="999"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4" name="Freeform 264"/>
            <p:cNvSpPr>
              <a:spLocks/>
            </p:cNvSpPr>
            <p:nvPr/>
          </p:nvSpPr>
          <p:spPr bwMode="auto">
            <a:xfrm>
              <a:off x="1269" y="1142"/>
              <a:ext cx="6" cy="84"/>
            </a:xfrm>
            <a:custGeom>
              <a:avLst/>
              <a:gdLst/>
              <a:ahLst/>
              <a:cxnLst>
                <a:cxn ang="0">
                  <a:pos x="235" y="305"/>
                </a:cxn>
                <a:cxn ang="0">
                  <a:pos x="235" y="2392"/>
                </a:cxn>
                <a:cxn ang="0">
                  <a:pos x="228" y="2381"/>
                </a:cxn>
                <a:cxn ang="0">
                  <a:pos x="211" y="2350"/>
                </a:cxn>
                <a:cxn ang="0">
                  <a:pos x="198" y="2329"/>
                </a:cxn>
                <a:cxn ang="0">
                  <a:pos x="184" y="2306"/>
                </a:cxn>
                <a:cxn ang="0">
                  <a:pos x="168" y="2282"/>
                </a:cxn>
                <a:cxn ang="0">
                  <a:pos x="151" y="2258"/>
                </a:cxn>
                <a:cxn ang="0">
                  <a:pos x="132" y="2233"/>
                </a:cxn>
                <a:cxn ang="0">
                  <a:pos x="113" y="2209"/>
                </a:cxn>
                <a:cxn ang="0">
                  <a:pos x="93" y="2188"/>
                </a:cxn>
                <a:cxn ang="0">
                  <a:pos x="74" y="2169"/>
                </a:cxn>
                <a:cxn ang="0">
                  <a:pos x="64" y="2161"/>
                </a:cxn>
                <a:cxn ang="0">
                  <a:pos x="55" y="2154"/>
                </a:cxn>
                <a:cxn ang="0">
                  <a:pos x="45" y="2148"/>
                </a:cxn>
                <a:cxn ang="0">
                  <a:pos x="36" y="2143"/>
                </a:cxn>
                <a:cxn ang="0">
                  <a:pos x="26" y="2140"/>
                </a:cxn>
                <a:cxn ang="0">
                  <a:pos x="18" y="2137"/>
                </a:cxn>
                <a:cxn ang="0">
                  <a:pos x="8" y="2137"/>
                </a:cxn>
                <a:cxn ang="0">
                  <a:pos x="0" y="2138"/>
                </a:cxn>
                <a:cxn ang="0">
                  <a:pos x="0" y="1"/>
                </a:cxn>
                <a:cxn ang="0">
                  <a:pos x="3" y="1"/>
                </a:cxn>
                <a:cxn ang="0">
                  <a:pos x="13" y="0"/>
                </a:cxn>
                <a:cxn ang="0">
                  <a:pos x="20" y="0"/>
                </a:cxn>
                <a:cxn ang="0">
                  <a:pos x="28" y="1"/>
                </a:cxn>
                <a:cxn ang="0">
                  <a:pos x="36" y="3"/>
                </a:cxn>
                <a:cxn ang="0">
                  <a:pos x="46" y="6"/>
                </a:cxn>
                <a:cxn ang="0">
                  <a:pos x="55" y="10"/>
                </a:cxn>
                <a:cxn ang="0">
                  <a:pos x="66" y="16"/>
                </a:cxn>
                <a:cxn ang="0">
                  <a:pos x="76" y="24"/>
                </a:cxn>
                <a:cxn ang="0">
                  <a:pos x="87" y="34"/>
                </a:cxn>
                <a:cxn ang="0">
                  <a:pos x="97" y="46"/>
                </a:cxn>
                <a:cxn ang="0">
                  <a:pos x="107" y="61"/>
                </a:cxn>
                <a:cxn ang="0">
                  <a:pos x="117" y="79"/>
                </a:cxn>
                <a:cxn ang="0">
                  <a:pos x="127" y="99"/>
                </a:cxn>
                <a:cxn ang="0">
                  <a:pos x="235" y="305"/>
                </a:cxn>
              </a:cxnLst>
              <a:rect l="0" t="0" r="r" b="b"/>
              <a:pathLst>
                <a:path w="235" h="2392">
                  <a:moveTo>
                    <a:pt x="235" y="305"/>
                  </a:moveTo>
                  <a:lnTo>
                    <a:pt x="235" y="2392"/>
                  </a:lnTo>
                  <a:lnTo>
                    <a:pt x="228" y="2381"/>
                  </a:lnTo>
                  <a:lnTo>
                    <a:pt x="211" y="2350"/>
                  </a:lnTo>
                  <a:lnTo>
                    <a:pt x="198" y="2329"/>
                  </a:lnTo>
                  <a:lnTo>
                    <a:pt x="184" y="2306"/>
                  </a:lnTo>
                  <a:lnTo>
                    <a:pt x="168" y="2282"/>
                  </a:lnTo>
                  <a:lnTo>
                    <a:pt x="151" y="2258"/>
                  </a:lnTo>
                  <a:lnTo>
                    <a:pt x="132" y="2233"/>
                  </a:lnTo>
                  <a:lnTo>
                    <a:pt x="113" y="2209"/>
                  </a:lnTo>
                  <a:lnTo>
                    <a:pt x="93" y="2188"/>
                  </a:lnTo>
                  <a:lnTo>
                    <a:pt x="74" y="2169"/>
                  </a:lnTo>
                  <a:lnTo>
                    <a:pt x="64" y="2161"/>
                  </a:lnTo>
                  <a:lnTo>
                    <a:pt x="55" y="2154"/>
                  </a:lnTo>
                  <a:lnTo>
                    <a:pt x="45" y="2148"/>
                  </a:lnTo>
                  <a:lnTo>
                    <a:pt x="36" y="2143"/>
                  </a:lnTo>
                  <a:lnTo>
                    <a:pt x="26" y="2140"/>
                  </a:lnTo>
                  <a:lnTo>
                    <a:pt x="18" y="2137"/>
                  </a:lnTo>
                  <a:lnTo>
                    <a:pt x="8" y="2137"/>
                  </a:lnTo>
                  <a:lnTo>
                    <a:pt x="0" y="2138"/>
                  </a:lnTo>
                  <a:lnTo>
                    <a:pt x="0" y="1"/>
                  </a:lnTo>
                  <a:lnTo>
                    <a:pt x="3" y="1"/>
                  </a:lnTo>
                  <a:lnTo>
                    <a:pt x="13" y="0"/>
                  </a:lnTo>
                  <a:lnTo>
                    <a:pt x="20" y="0"/>
                  </a:lnTo>
                  <a:lnTo>
                    <a:pt x="28" y="1"/>
                  </a:lnTo>
                  <a:lnTo>
                    <a:pt x="36" y="3"/>
                  </a:lnTo>
                  <a:lnTo>
                    <a:pt x="46" y="6"/>
                  </a:lnTo>
                  <a:lnTo>
                    <a:pt x="55" y="10"/>
                  </a:lnTo>
                  <a:lnTo>
                    <a:pt x="66" y="16"/>
                  </a:lnTo>
                  <a:lnTo>
                    <a:pt x="76" y="24"/>
                  </a:lnTo>
                  <a:lnTo>
                    <a:pt x="87" y="34"/>
                  </a:lnTo>
                  <a:lnTo>
                    <a:pt x="97" y="46"/>
                  </a:lnTo>
                  <a:lnTo>
                    <a:pt x="107" y="61"/>
                  </a:lnTo>
                  <a:lnTo>
                    <a:pt x="117" y="79"/>
                  </a:lnTo>
                  <a:lnTo>
                    <a:pt x="127" y="99"/>
                  </a:lnTo>
                  <a:lnTo>
                    <a:pt x="235" y="30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5" name="Freeform 265"/>
            <p:cNvSpPr>
              <a:spLocks/>
            </p:cNvSpPr>
            <p:nvPr/>
          </p:nvSpPr>
          <p:spPr bwMode="auto">
            <a:xfrm>
              <a:off x="1164" y="1112"/>
              <a:ext cx="78" cy="109"/>
            </a:xfrm>
            <a:custGeom>
              <a:avLst/>
              <a:gdLst/>
              <a:ahLst/>
              <a:cxnLst>
                <a:cxn ang="0">
                  <a:pos x="2146" y="892"/>
                </a:cxn>
                <a:cxn ang="0">
                  <a:pos x="2131" y="887"/>
                </a:cxn>
                <a:cxn ang="0">
                  <a:pos x="2090" y="873"/>
                </a:cxn>
                <a:cxn ang="0">
                  <a:pos x="2024" y="850"/>
                </a:cxn>
                <a:cxn ang="0">
                  <a:pos x="1936" y="818"/>
                </a:cxn>
                <a:cxn ang="0">
                  <a:pos x="1828" y="779"/>
                </a:cxn>
                <a:cxn ang="0">
                  <a:pos x="1702" y="734"/>
                </a:cxn>
                <a:cxn ang="0">
                  <a:pos x="1562" y="681"/>
                </a:cxn>
                <a:cxn ang="0">
                  <a:pos x="1407" y="622"/>
                </a:cxn>
                <a:cxn ang="0">
                  <a:pos x="1243" y="558"/>
                </a:cxn>
                <a:cxn ang="0">
                  <a:pos x="1071" y="489"/>
                </a:cxn>
                <a:cxn ang="0">
                  <a:pos x="983" y="452"/>
                </a:cxn>
                <a:cxn ang="0">
                  <a:pos x="893" y="415"/>
                </a:cxn>
                <a:cxn ang="0">
                  <a:pos x="803" y="377"/>
                </a:cxn>
                <a:cxn ang="0">
                  <a:pos x="712" y="337"/>
                </a:cxn>
                <a:cxn ang="0">
                  <a:pos x="620" y="298"/>
                </a:cxn>
                <a:cxn ang="0">
                  <a:pos x="530" y="257"/>
                </a:cxn>
                <a:cxn ang="0">
                  <a:pos x="439" y="215"/>
                </a:cxn>
                <a:cxn ang="0">
                  <a:pos x="349" y="173"/>
                </a:cxn>
                <a:cxn ang="0">
                  <a:pos x="259" y="131"/>
                </a:cxn>
                <a:cxn ang="0">
                  <a:pos x="172" y="87"/>
                </a:cxn>
                <a:cxn ang="0">
                  <a:pos x="85" y="44"/>
                </a:cxn>
                <a:cxn ang="0">
                  <a:pos x="0" y="0"/>
                </a:cxn>
                <a:cxn ang="0">
                  <a:pos x="0" y="2156"/>
                </a:cxn>
                <a:cxn ang="0">
                  <a:pos x="5" y="2156"/>
                </a:cxn>
                <a:cxn ang="0">
                  <a:pos x="20" y="2155"/>
                </a:cxn>
                <a:cxn ang="0">
                  <a:pos x="31" y="2155"/>
                </a:cxn>
                <a:cxn ang="0">
                  <a:pos x="44" y="2156"/>
                </a:cxn>
                <a:cxn ang="0">
                  <a:pos x="59" y="2158"/>
                </a:cxn>
                <a:cxn ang="0">
                  <a:pos x="75" y="2161"/>
                </a:cxn>
                <a:cxn ang="0">
                  <a:pos x="94" y="2165"/>
                </a:cxn>
                <a:cxn ang="0">
                  <a:pos x="115" y="2171"/>
                </a:cxn>
                <a:cxn ang="0">
                  <a:pos x="137" y="2179"/>
                </a:cxn>
                <a:cxn ang="0">
                  <a:pos x="162" y="2189"/>
                </a:cxn>
                <a:cxn ang="0">
                  <a:pos x="188" y="2201"/>
                </a:cxn>
                <a:cxn ang="0">
                  <a:pos x="215" y="2216"/>
                </a:cxn>
                <a:cxn ang="0">
                  <a:pos x="244" y="2233"/>
                </a:cxn>
                <a:cxn ang="0">
                  <a:pos x="275" y="2253"/>
                </a:cxn>
                <a:cxn ang="0">
                  <a:pos x="293" y="2263"/>
                </a:cxn>
                <a:cxn ang="0">
                  <a:pos x="345" y="2287"/>
                </a:cxn>
                <a:cxn ang="0">
                  <a:pos x="426" y="2325"/>
                </a:cxn>
                <a:cxn ang="0">
                  <a:pos x="532" y="2374"/>
                </a:cxn>
                <a:cxn ang="0">
                  <a:pos x="658" y="2433"/>
                </a:cxn>
                <a:cxn ang="0">
                  <a:pos x="800" y="2498"/>
                </a:cxn>
                <a:cxn ang="0">
                  <a:pos x="954" y="2568"/>
                </a:cxn>
                <a:cxn ang="0">
                  <a:pos x="1115" y="2640"/>
                </a:cxn>
                <a:cxn ang="0">
                  <a:pos x="1279" y="2711"/>
                </a:cxn>
                <a:cxn ang="0">
                  <a:pos x="1442" y="2781"/>
                </a:cxn>
                <a:cxn ang="0">
                  <a:pos x="1521" y="2814"/>
                </a:cxn>
                <a:cxn ang="0">
                  <a:pos x="1599" y="2845"/>
                </a:cxn>
                <a:cxn ang="0">
                  <a:pos x="1674" y="2876"/>
                </a:cxn>
                <a:cxn ang="0">
                  <a:pos x="1746" y="2903"/>
                </a:cxn>
                <a:cxn ang="0">
                  <a:pos x="1815" y="2928"/>
                </a:cxn>
                <a:cxn ang="0">
                  <a:pos x="1878" y="2951"/>
                </a:cxn>
                <a:cxn ang="0">
                  <a:pos x="1938" y="2971"/>
                </a:cxn>
                <a:cxn ang="0">
                  <a:pos x="1992" y="2989"/>
                </a:cxn>
                <a:cxn ang="0">
                  <a:pos x="2041" y="3002"/>
                </a:cxn>
                <a:cxn ang="0">
                  <a:pos x="2083" y="3011"/>
                </a:cxn>
                <a:cxn ang="0">
                  <a:pos x="2118" y="3017"/>
                </a:cxn>
                <a:cxn ang="0">
                  <a:pos x="2146" y="3018"/>
                </a:cxn>
                <a:cxn ang="0">
                  <a:pos x="2146" y="892"/>
                </a:cxn>
              </a:cxnLst>
              <a:rect l="0" t="0" r="r" b="b"/>
              <a:pathLst>
                <a:path w="2146" h="3018">
                  <a:moveTo>
                    <a:pt x="2146" y="892"/>
                  </a:moveTo>
                  <a:lnTo>
                    <a:pt x="2131" y="887"/>
                  </a:lnTo>
                  <a:lnTo>
                    <a:pt x="2090" y="873"/>
                  </a:lnTo>
                  <a:lnTo>
                    <a:pt x="2024" y="850"/>
                  </a:lnTo>
                  <a:lnTo>
                    <a:pt x="1936" y="818"/>
                  </a:lnTo>
                  <a:lnTo>
                    <a:pt x="1828" y="779"/>
                  </a:lnTo>
                  <a:lnTo>
                    <a:pt x="1702" y="734"/>
                  </a:lnTo>
                  <a:lnTo>
                    <a:pt x="1562" y="681"/>
                  </a:lnTo>
                  <a:lnTo>
                    <a:pt x="1407" y="622"/>
                  </a:lnTo>
                  <a:lnTo>
                    <a:pt x="1243" y="558"/>
                  </a:lnTo>
                  <a:lnTo>
                    <a:pt x="1071" y="489"/>
                  </a:lnTo>
                  <a:lnTo>
                    <a:pt x="983" y="452"/>
                  </a:lnTo>
                  <a:lnTo>
                    <a:pt x="893" y="415"/>
                  </a:lnTo>
                  <a:lnTo>
                    <a:pt x="803" y="377"/>
                  </a:lnTo>
                  <a:lnTo>
                    <a:pt x="712" y="337"/>
                  </a:lnTo>
                  <a:lnTo>
                    <a:pt x="620" y="298"/>
                  </a:lnTo>
                  <a:lnTo>
                    <a:pt x="530" y="257"/>
                  </a:lnTo>
                  <a:lnTo>
                    <a:pt x="439" y="215"/>
                  </a:lnTo>
                  <a:lnTo>
                    <a:pt x="349" y="173"/>
                  </a:lnTo>
                  <a:lnTo>
                    <a:pt x="259" y="131"/>
                  </a:lnTo>
                  <a:lnTo>
                    <a:pt x="172" y="87"/>
                  </a:lnTo>
                  <a:lnTo>
                    <a:pt x="85" y="44"/>
                  </a:lnTo>
                  <a:lnTo>
                    <a:pt x="0" y="0"/>
                  </a:lnTo>
                  <a:lnTo>
                    <a:pt x="0" y="2156"/>
                  </a:lnTo>
                  <a:lnTo>
                    <a:pt x="5" y="2156"/>
                  </a:lnTo>
                  <a:lnTo>
                    <a:pt x="20" y="2155"/>
                  </a:lnTo>
                  <a:lnTo>
                    <a:pt x="31" y="2155"/>
                  </a:lnTo>
                  <a:lnTo>
                    <a:pt x="44" y="2156"/>
                  </a:lnTo>
                  <a:lnTo>
                    <a:pt x="59" y="2158"/>
                  </a:lnTo>
                  <a:lnTo>
                    <a:pt x="75" y="2161"/>
                  </a:lnTo>
                  <a:lnTo>
                    <a:pt x="94" y="2165"/>
                  </a:lnTo>
                  <a:lnTo>
                    <a:pt x="115" y="2171"/>
                  </a:lnTo>
                  <a:lnTo>
                    <a:pt x="137" y="2179"/>
                  </a:lnTo>
                  <a:lnTo>
                    <a:pt x="162" y="2189"/>
                  </a:lnTo>
                  <a:lnTo>
                    <a:pt x="188" y="2201"/>
                  </a:lnTo>
                  <a:lnTo>
                    <a:pt x="215" y="2216"/>
                  </a:lnTo>
                  <a:lnTo>
                    <a:pt x="244" y="2233"/>
                  </a:lnTo>
                  <a:lnTo>
                    <a:pt x="275" y="2253"/>
                  </a:lnTo>
                  <a:lnTo>
                    <a:pt x="293" y="2263"/>
                  </a:lnTo>
                  <a:lnTo>
                    <a:pt x="345" y="2287"/>
                  </a:lnTo>
                  <a:lnTo>
                    <a:pt x="426" y="2325"/>
                  </a:lnTo>
                  <a:lnTo>
                    <a:pt x="532" y="2374"/>
                  </a:lnTo>
                  <a:lnTo>
                    <a:pt x="658" y="2433"/>
                  </a:lnTo>
                  <a:lnTo>
                    <a:pt x="800" y="2498"/>
                  </a:lnTo>
                  <a:lnTo>
                    <a:pt x="954" y="2568"/>
                  </a:lnTo>
                  <a:lnTo>
                    <a:pt x="1115" y="2640"/>
                  </a:lnTo>
                  <a:lnTo>
                    <a:pt x="1279" y="2711"/>
                  </a:lnTo>
                  <a:lnTo>
                    <a:pt x="1442" y="2781"/>
                  </a:lnTo>
                  <a:lnTo>
                    <a:pt x="1521" y="2814"/>
                  </a:lnTo>
                  <a:lnTo>
                    <a:pt x="1599" y="2845"/>
                  </a:lnTo>
                  <a:lnTo>
                    <a:pt x="1674" y="2876"/>
                  </a:lnTo>
                  <a:lnTo>
                    <a:pt x="1746" y="2903"/>
                  </a:lnTo>
                  <a:lnTo>
                    <a:pt x="1815" y="2928"/>
                  </a:lnTo>
                  <a:lnTo>
                    <a:pt x="1878" y="2951"/>
                  </a:lnTo>
                  <a:lnTo>
                    <a:pt x="1938" y="2971"/>
                  </a:lnTo>
                  <a:lnTo>
                    <a:pt x="1992" y="2989"/>
                  </a:lnTo>
                  <a:lnTo>
                    <a:pt x="2041" y="3002"/>
                  </a:lnTo>
                  <a:lnTo>
                    <a:pt x="2083" y="3011"/>
                  </a:lnTo>
                  <a:lnTo>
                    <a:pt x="2118" y="3017"/>
                  </a:lnTo>
                  <a:lnTo>
                    <a:pt x="2146" y="3018"/>
                  </a:lnTo>
                  <a:lnTo>
                    <a:pt x="2146" y="892"/>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6" name="Freeform 266"/>
            <p:cNvSpPr>
              <a:spLocks/>
            </p:cNvSpPr>
            <p:nvPr/>
          </p:nvSpPr>
          <p:spPr bwMode="auto">
            <a:xfrm>
              <a:off x="867" y="1072"/>
              <a:ext cx="2" cy="82"/>
            </a:xfrm>
            <a:custGeom>
              <a:avLst/>
              <a:gdLst/>
              <a:ahLst/>
              <a:cxnLst>
                <a:cxn ang="0">
                  <a:pos x="88" y="176"/>
                </a:cxn>
                <a:cxn ang="0">
                  <a:pos x="0" y="0"/>
                </a:cxn>
                <a:cxn ang="0">
                  <a:pos x="0" y="2116"/>
                </a:cxn>
                <a:cxn ang="0">
                  <a:pos x="88" y="2322"/>
                </a:cxn>
                <a:cxn ang="0">
                  <a:pos x="88" y="176"/>
                </a:cxn>
              </a:cxnLst>
              <a:rect l="0" t="0" r="r" b="b"/>
              <a:pathLst>
                <a:path w="88" h="2322">
                  <a:moveTo>
                    <a:pt x="88" y="176"/>
                  </a:moveTo>
                  <a:lnTo>
                    <a:pt x="0" y="0"/>
                  </a:lnTo>
                  <a:lnTo>
                    <a:pt x="0" y="2116"/>
                  </a:lnTo>
                  <a:lnTo>
                    <a:pt x="88" y="2322"/>
                  </a:lnTo>
                  <a:lnTo>
                    <a:pt x="88" y="17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7" name="Freeform 267"/>
            <p:cNvSpPr>
              <a:spLocks/>
            </p:cNvSpPr>
            <p:nvPr/>
          </p:nvSpPr>
          <p:spPr bwMode="auto">
            <a:xfrm>
              <a:off x="834" y="1025"/>
              <a:ext cx="13" cy="86"/>
            </a:xfrm>
            <a:custGeom>
              <a:avLst/>
              <a:gdLst/>
              <a:ahLst/>
              <a:cxnLst>
                <a:cxn ang="0">
                  <a:pos x="0" y="235"/>
                </a:cxn>
                <a:cxn ang="0">
                  <a:pos x="10" y="2381"/>
                </a:cxn>
                <a:cxn ang="0">
                  <a:pos x="24" y="2379"/>
                </a:cxn>
                <a:cxn ang="0">
                  <a:pos x="62" y="2373"/>
                </a:cxn>
                <a:cxn ang="0">
                  <a:pos x="89" y="2367"/>
                </a:cxn>
                <a:cxn ang="0">
                  <a:pos x="117" y="2360"/>
                </a:cxn>
                <a:cxn ang="0">
                  <a:pos x="148" y="2350"/>
                </a:cxn>
                <a:cxn ang="0">
                  <a:pos x="180" y="2336"/>
                </a:cxn>
                <a:cxn ang="0">
                  <a:pos x="196" y="2329"/>
                </a:cxn>
                <a:cxn ang="0">
                  <a:pos x="213" y="2321"/>
                </a:cxn>
                <a:cxn ang="0">
                  <a:pos x="229" y="2313"/>
                </a:cxn>
                <a:cxn ang="0">
                  <a:pos x="245" y="2303"/>
                </a:cxn>
                <a:cxn ang="0">
                  <a:pos x="260" y="2293"/>
                </a:cxn>
                <a:cxn ang="0">
                  <a:pos x="275" y="2282"/>
                </a:cxn>
                <a:cxn ang="0">
                  <a:pos x="290" y="2270"/>
                </a:cxn>
                <a:cxn ang="0">
                  <a:pos x="303" y="2257"/>
                </a:cxn>
                <a:cxn ang="0">
                  <a:pos x="316" y="2243"/>
                </a:cxn>
                <a:cxn ang="0">
                  <a:pos x="329" y="2229"/>
                </a:cxn>
                <a:cxn ang="0">
                  <a:pos x="339" y="2212"/>
                </a:cxn>
                <a:cxn ang="0">
                  <a:pos x="349" y="2195"/>
                </a:cxn>
                <a:cxn ang="0">
                  <a:pos x="357" y="2177"/>
                </a:cxn>
                <a:cxn ang="0">
                  <a:pos x="364" y="2158"/>
                </a:cxn>
                <a:cxn ang="0">
                  <a:pos x="369" y="2138"/>
                </a:cxn>
                <a:cxn ang="0">
                  <a:pos x="373" y="2117"/>
                </a:cxn>
                <a:cxn ang="0">
                  <a:pos x="373" y="0"/>
                </a:cxn>
                <a:cxn ang="0">
                  <a:pos x="365" y="11"/>
                </a:cxn>
                <a:cxn ang="0">
                  <a:pos x="342" y="42"/>
                </a:cxn>
                <a:cxn ang="0">
                  <a:pos x="326" y="62"/>
                </a:cxn>
                <a:cxn ang="0">
                  <a:pos x="306" y="85"/>
                </a:cxn>
                <a:cxn ang="0">
                  <a:pos x="284" y="108"/>
                </a:cxn>
                <a:cxn ang="0">
                  <a:pos x="260" y="132"/>
                </a:cxn>
                <a:cxn ang="0">
                  <a:pos x="247" y="144"/>
                </a:cxn>
                <a:cxn ang="0">
                  <a:pos x="233" y="155"/>
                </a:cxn>
                <a:cxn ang="0">
                  <a:pos x="219" y="166"/>
                </a:cxn>
                <a:cxn ang="0">
                  <a:pos x="205" y="177"/>
                </a:cxn>
                <a:cxn ang="0">
                  <a:pos x="189" y="187"/>
                </a:cxn>
                <a:cxn ang="0">
                  <a:pos x="173" y="198"/>
                </a:cxn>
                <a:cxn ang="0">
                  <a:pos x="157" y="207"/>
                </a:cxn>
                <a:cxn ang="0">
                  <a:pos x="141" y="215"/>
                </a:cxn>
                <a:cxn ang="0">
                  <a:pos x="124" y="222"/>
                </a:cxn>
                <a:cxn ang="0">
                  <a:pos x="108" y="228"/>
                </a:cxn>
                <a:cxn ang="0">
                  <a:pos x="90" y="233"/>
                </a:cxn>
                <a:cxn ang="0">
                  <a:pos x="73" y="236"/>
                </a:cxn>
                <a:cxn ang="0">
                  <a:pos x="54" y="238"/>
                </a:cxn>
                <a:cxn ang="0">
                  <a:pos x="37" y="239"/>
                </a:cxn>
                <a:cxn ang="0">
                  <a:pos x="19" y="238"/>
                </a:cxn>
                <a:cxn ang="0">
                  <a:pos x="0" y="235"/>
                </a:cxn>
              </a:cxnLst>
              <a:rect l="0" t="0" r="r" b="b"/>
              <a:pathLst>
                <a:path w="373" h="2381">
                  <a:moveTo>
                    <a:pt x="0" y="235"/>
                  </a:moveTo>
                  <a:lnTo>
                    <a:pt x="10" y="2381"/>
                  </a:lnTo>
                  <a:lnTo>
                    <a:pt x="24" y="2379"/>
                  </a:lnTo>
                  <a:lnTo>
                    <a:pt x="62" y="2373"/>
                  </a:lnTo>
                  <a:lnTo>
                    <a:pt x="89" y="2367"/>
                  </a:lnTo>
                  <a:lnTo>
                    <a:pt x="117" y="2360"/>
                  </a:lnTo>
                  <a:lnTo>
                    <a:pt x="148" y="2350"/>
                  </a:lnTo>
                  <a:lnTo>
                    <a:pt x="180" y="2336"/>
                  </a:lnTo>
                  <a:lnTo>
                    <a:pt x="196" y="2329"/>
                  </a:lnTo>
                  <a:lnTo>
                    <a:pt x="213" y="2321"/>
                  </a:lnTo>
                  <a:lnTo>
                    <a:pt x="229" y="2313"/>
                  </a:lnTo>
                  <a:lnTo>
                    <a:pt x="245" y="2303"/>
                  </a:lnTo>
                  <a:lnTo>
                    <a:pt x="260" y="2293"/>
                  </a:lnTo>
                  <a:lnTo>
                    <a:pt x="275" y="2282"/>
                  </a:lnTo>
                  <a:lnTo>
                    <a:pt x="290" y="2270"/>
                  </a:lnTo>
                  <a:lnTo>
                    <a:pt x="303" y="2257"/>
                  </a:lnTo>
                  <a:lnTo>
                    <a:pt x="316" y="2243"/>
                  </a:lnTo>
                  <a:lnTo>
                    <a:pt x="329" y="2229"/>
                  </a:lnTo>
                  <a:lnTo>
                    <a:pt x="339" y="2212"/>
                  </a:lnTo>
                  <a:lnTo>
                    <a:pt x="349" y="2195"/>
                  </a:lnTo>
                  <a:lnTo>
                    <a:pt x="357" y="2177"/>
                  </a:lnTo>
                  <a:lnTo>
                    <a:pt x="364" y="2158"/>
                  </a:lnTo>
                  <a:lnTo>
                    <a:pt x="369" y="2138"/>
                  </a:lnTo>
                  <a:lnTo>
                    <a:pt x="373" y="2117"/>
                  </a:lnTo>
                  <a:lnTo>
                    <a:pt x="373" y="0"/>
                  </a:lnTo>
                  <a:lnTo>
                    <a:pt x="365" y="11"/>
                  </a:lnTo>
                  <a:lnTo>
                    <a:pt x="342" y="42"/>
                  </a:lnTo>
                  <a:lnTo>
                    <a:pt x="326" y="62"/>
                  </a:lnTo>
                  <a:lnTo>
                    <a:pt x="306" y="85"/>
                  </a:lnTo>
                  <a:lnTo>
                    <a:pt x="284" y="108"/>
                  </a:lnTo>
                  <a:lnTo>
                    <a:pt x="260" y="132"/>
                  </a:lnTo>
                  <a:lnTo>
                    <a:pt x="247" y="144"/>
                  </a:lnTo>
                  <a:lnTo>
                    <a:pt x="233" y="155"/>
                  </a:lnTo>
                  <a:lnTo>
                    <a:pt x="219" y="166"/>
                  </a:lnTo>
                  <a:lnTo>
                    <a:pt x="205" y="177"/>
                  </a:lnTo>
                  <a:lnTo>
                    <a:pt x="189" y="187"/>
                  </a:lnTo>
                  <a:lnTo>
                    <a:pt x="173" y="198"/>
                  </a:lnTo>
                  <a:lnTo>
                    <a:pt x="157" y="207"/>
                  </a:lnTo>
                  <a:lnTo>
                    <a:pt x="141" y="215"/>
                  </a:lnTo>
                  <a:lnTo>
                    <a:pt x="124" y="222"/>
                  </a:lnTo>
                  <a:lnTo>
                    <a:pt x="108" y="228"/>
                  </a:lnTo>
                  <a:lnTo>
                    <a:pt x="90" y="233"/>
                  </a:lnTo>
                  <a:lnTo>
                    <a:pt x="73" y="236"/>
                  </a:lnTo>
                  <a:lnTo>
                    <a:pt x="54" y="238"/>
                  </a:lnTo>
                  <a:lnTo>
                    <a:pt x="37" y="239"/>
                  </a:lnTo>
                  <a:lnTo>
                    <a:pt x="19" y="238"/>
                  </a:lnTo>
                  <a:lnTo>
                    <a:pt x="0" y="235"/>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8" name="Freeform 268"/>
            <p:cNvSpPr>
              <a:spLocks/>
            </p:cNvSpPr>
            <p:nvPr/>
          </p:nvSpPr>
          <p:spPr bwMode="auto">
            <a:xfrm>
              <a:off x="964" y="996"/>
              <a:ext cx="25" cy="80"/>
            </a:xfrm>
            <a:custGeom>
              <a:avLst/>
              <a:gdLst/>
              <a:ahLst/>
              <a:cxnLst>
                <a:cxn ang="0">
                  <a:pos x="715" y="60"/>
                </a:cxn>
                <a:cxn ang="0">
                  <a:pos x="715" y="2205"/>
                </a:cxn>
                <a:cxn ang="0">
                  <a:pos x="712" y="2203"/>
                </a:cxn>
                <a:cxn ang="0">
                  <a:pos x="702" y="2199"/>
                </a:cxn>
                <a:cxn ang="0">
                  <a:pos x="684" y="2192"/>
                </a:cxn>
                <a:cxn ang="0">
                  <a:pos x="661" y="2184"/>
                </a:cxn>
                <a:cxn ang="0">
                  <a:pos x="632" y="2175"/>
                </a:cxn>
                <a:cxn ang="0">
                  <a:pos x="597" y="2166"/>
                </a:cxn>
                <a:cxn ang="0">
                  <a:pos x="578" y="2162"/>
                </a:cxn>
                <a:cxn ang="0">
                  <a:pos x="557" y="2159"/>
                </a:cxn>
                <a:cxn ang="0">
                  <a:pos x="535" y="2155"/>
                </a:cxn>
                <a:cxn ang="0">
                  <a:pos x="512" y="2153"/>
                </a:cxn>
                <a:cxn ang="0">
                  <a:pos x="487" y="2150"/>
                </a:cxn>
                <a:cxn ang="0">
                  <a:pos x="462" y="2149"/>
                </a:cxn>
                <a:cxn ang="0">
                  <a:pos x="434" y="2148"/>
                </a:cxn>
                <a:cxn ang="0">
                  <a:pos x="407" y="2148"/>
                </a:cxn>
                <a:cxn ang="0">
                  <a:pos x="378" y="2150"/>
                </a:cxn>
                <a:cxn ang="0">
                  <a:pos x="348" y="2152"/>
                </a:cxn>
                <a:cxn ang="0">
                  <a:pos x="318" y="2155"/>
                </a:cxn>
                <a:cxn ang="0">
                  <a:pos x="285" y="2160"/>
                </a:cxn>
                <a:cxn ang="0">
                  <a:pos x="252" y="2166"/>
                </a:cxn>
                <a:cxn ang="0">
                  <a:pos x="219" y="2173"/>
                </a:cxn>
                <a:cxn ang="0">
                  <a:pos x="184" y="2182"/>
                </a:cxn>
                <a:cxn ang="0">
                  <a:pos x="149" y="2193"/>
                </a:cxn>
                <a:cxn ang="0">
                  <a:pos x="113" y="2205"/>
                </a:cxn>
                <a:cxn ang="0">
                  <a:pos x="76" y="2220"/>
                </a:cxn>
                <a:cxn ang="0">
                  <a:pos x="38" y="2236"/>
                </a:cxn>
                <a:cxn ang="0">
                  <a:pos x="0" y="2254"/>
                </a:cxn>
                <a:cxn ang="0">
                  <a:pos x="0" y="108"/>
                </a:cxn>
                <a:cxn ang="0">
                  <a:pos x="6" y="106"/>
                </a:cxn>
                <a:cxn ang="0">
                  <a:pos x="24" y="100"/>
                </a:cxn>
                <a:cxn ang="0">
                  <a:pos x="53" y="90"/>
                </a:cxn>
                <a:cxn ang="0">
                  <a:pos x="91" y="79"/>
                </a:cxn>
                <a:cxn ang="0">
                  <a:pos x="136" y="66"/>
                </a:cxn>
                <a:cxn ang="0">
                  <a:pos x="188" y="51"/>
                </a:cxn>
                <a:cxn ang="0">
                  <a:pos x="243" y="37"/>
                </a:cxn>
                <a:cxn ang="0">
                  <a:pos x="302" y="25"/>
                </a:cxn>
                <a:cxn ang="0">
                  <a:pos x="333" y="19"/>
                </a:cxn>
                <a:cxn ang="0">
                  <a:pos x="363" y="14"/>
                </a:cxn>
                <a:cxn ang="0">
                  <a:pos x="394" y="9"/>
                </a:cxn>
                <a:cxn ang="0">
                  <a:pos x="424" y="6"/>
                </a:cxn>
                <a:cxn ang="0">
                  <a:pos x="455" y="3"/>
                </a:cxn>
                <a:cxn ang="0">
                  <a:pos x="484" y="1"/>
                </a:cxn>
                <a:cxn ang="0">
                  <a:pos x="513" y="0"/>
                </a:cxn>
                <a:cxn ang="0">
                  <a:pos x="541" y="1"/>
                </a:cxn>
                <a:cxn ang="0">
                  <a:pos x="569" y="2"/>
                </a:cxn>
                <a:cxn ang="0">
                  <a:pos x="595" y="5"/>
                </a:cxn>
                <a:cxn ang="0">
                  <a:pos x="619" y="10"/>
                </a:cxn>
                <a:cxn ang="0">
                  <a:pos x="642" y="16"/>
                </a:cxn>
                <a:cxn ang="0">
                  <a:pos x="663" y="24"/>
                </a:cxn>
                <a:cxn ang="0">
                  <a:pos x="682" y="34"/>
                </a:cxn>
                <a:cxn ang="0">
                  <a:pos x="700" y="45"/>
                </a:cxn>
                <a:cxn ang="0">
                  <a:pos x="715" y="60"/>
                </a:cxn>
              </a:cxnLst>
              <a:rect l="0" t="0" r="r" b="b"/>
              <a:pathLst>
                <a:path w="715" h="2254">
                  <a:moveTo>
                    <a:pt x="715" y="60"/>
                  </a:moveTo>
                  <a:lnTo>
                    <a:pt x="715" y="2205"/>
                  </a:lnTo>
                  <a:lnTo>
                    <a:pt x="712" y="2203"/>
                  </a:lnTo>
                  <a:lnTo>
                    <a:pt x="702" y="2199"/>
                  </a:lnTo>
                  <a:lnTo>
                    <a:pt x="684" y="2192"/>
                  </a:lnTo>
                  <a:lnTo>
                    <a:pt x="661" y="2184"/>
                  </a:lnTo>
                  <a:lnTo>
                    <a:pt x="632" y="2175"/>
                  </a:lnTo>
                  <a:lnTo>
                    <a:pt x="597" y="2166"/>
                  </a:lnTo>
                  <a:lnTo>
                    <a:pt x="578" y="2162"/>
                  </a:lnTo>
                  <a:lnTo>
                    <a:pt x="557" y="2159"/>
                  </a:lnTo>
                  <a:lnTo>
                    <a:pt x="535" y="2155"/>
                  </a:lnTo>
                  <a:lnTo>
                    <a:pt x="512" y="2153"/>
                  </a:lnTo>
                  <a:lnTo>
                    <a:pt x="487" y="2150"/>
                  </a:lnTo>
                  <a:lnTo>
                    <a:pt x="462" y="2149"/>
                  </a:lnTo>
                  <a:lnTo>
                    <a:pt x="434" y="2148"/>
                  </a:lnTo>
                  <a:lnTo>
                    <a:pt x="407" y="2148"/>
                  </a:lnTo>
                  <a:lnTo>
                    <a:pt x="378" y="2150"/>
                  </a:lnTo>
                  <a:lnTo>
                    <a:pt x="348" y="2152"/>
                  </a:lnTo>
                  <a:lnTo>
                    <a:pt x="318" y="2155"/>
                  </a:lnTo>
                  <a:lnTo>
                    <a:pt x="285" y="2160"/>
                  </a:lnTo>
                  <a:lnTo>
                    <a:pt x="252" y="2166"/>
                  </a:lnTo>
                  <a:lnTo>
                    <a:pt x="219" y="2173"/>
                  </a:lnTo>
                  <a:lnTo>
                    <a:pt x="184" y="2182"/>
                  </a:lnTo>
                  <a:lnTo>
                    <a:pt x="149" y="2193"/>
                  </a:lnTo>
                  <a:lnTo>
                    <a:pt x="113" y="2205"/>
                  </a:lnTo>
                  <a:lnTo>
                    <a:pt x="76" y="2220"/>
                  </a:lnTo>
                  <a:lnTo>
                    <a:pt x="38" y="2236"/>
                  </a:lnTo>
                  <a:lnTo>
                    <a:pt x="0" y="2254"/>
                  </a:lnTo>
                  <a:lnTo>
                    <a:pt x="0" y="108"/>
                  </a:lnTo>
                  <a:lnTo>
                    <a:pt x="6" y="106"/>
                  </a:lnTo>
                  <a:lnTo>
                    <a:pt x="24" y="100"/>
                  </a:lnTo>
                  <a:lnTo>
                    <a:pt x="53" y="90"/>
                  </a:lnTo>
                  <a:lnTo>
                    <a:pt x="91" y="79"/>
                  </a:lnTo>
                  <a:lnTo>
                    <a:pt x="136" y="66"/>
                  </a:lnTo>
                  <a:lnTo>
                    <a:pt x="188" y="51"/>
                  </a:lnTo>
                  <a:lnTo>
                    <a:pt x="243" y="37"/>
                  </a:lnTo>
                  <a:lnTo>
                    <a:pt x="302" y="25"/>
                  </a:lnTo>
                  <a:lnTo>
                    <a:pt x="333" y="19"/>
                  </a:lnTo>
                  <a:lnTo>
                    <a:pt x="363" y="14"/>
                  </a:lnTo>
                  <a:lnTo>
                    <a:pt x="394" y="9"/>
                  </a:lnTo>
                  <a:lnTo>
                    <a:pt x="424" y="6"/>
                  </a:lnTo>
                  <a:lnTo>
                    <a:pt x="455" y="3"/>
                  </a:lnTo>
                  <a:lnTo>
                    <a:pt x="484" y="1"/>
                  </a:lnTo>
                  <a:lnTo>
                    <a:pt x="513" y="0"/>
                  </a:lnTo>
                  <a:lnTo>
                    <a:pt x="541" y="1"/>
                  </a:lnTo>
                  <a:lnTo>
                    <a:pt x="569" y="2"/>
                  </a:lnTo>
                  <a:lnTo>
                    <a:pt x="595" y="5"/>
                  </a:lnTo>
                  <a:lnTo>
                    <a:pt x="619" y="10"/>
                  </a:lnTo>
                  <a:lnTo>
                    <a:pt x="642" y="16"/>
                  </a:lnTo>
                  <a:lnTo>
                    <a:pt x="663" y="24"/>
                  </a:lnTo>
                  <a:lnTo>
                    <a:pt x="682" y="34"/>
                  </a:lnTo>
                  <a:lnTo>
                    <a:pt x="700" y="45"/>
                  </a:lnTo>
                  <a:lnTo>
                    <a:pt x="715" y="6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09" name="Freeform 269"/>
            <p:cNvSpPr>
              <a:spLocks/>
            </p:cNvSpPr>
            <p:nvPr/>
          </p:nvSpPr>
          <p:spPr bwMode="auto">
            <a:xfrm>
              <a:off x="952" y="887"/>
              <a:ext cx="42" cy="120"/>
            </a:xfrm>
            <a:custGeom>
              <a:avLst/>
              <a:gdLst/>
              <a:ahLst/>
              <a:cxnLst>
                <a:cxn ang="0">
                  <a:pos x="1153" y="1549"/>
                </a:cxn>
                <a:cxn ang="0">
                  <a:pos x="1119" y="1487"/>
                </a:cxn>
                <a:cxn ang="0">
                  <a:pos x="1057" y="1377"/>
                </a:cxn>
                <a:cxn ang="0">
                  <a:pos x="972" y="1235"/>
                </a:cxn>
                <a:cxn ang="0">
                  <a:pos x="869" y="1074"/>
                </a:cxn>
                <a:cxn ang="0">
                  <a:pos x="784" y="950"/>
                </a:cxn>
                <a:cxn ang="0">
                  <a:pos x="725" y="869"/>
                </a:cxn>
                <a:cxn ang="0">
                  <a:pos x="664" y="792"/>
                </a:cxn>
                <a:cxn ang="0">
                  <a:pos x="603" y="721"/>
                </a:cxn>
                <a:cxn ang="0">
                  <a:pos x="541" y="656"/>
                </a:cxn>
                <a:cxn ang="0">
                  <a:pos x="482" y="601"/>
                </a:cxn>
                <a:cxn ang="0">
                  <a:pos x="432" y="559"/>
                </a:cxn>
                <a:cxn ang="0">
                  <a:pos x="344" y="479"/>
                </a:cxn>
                <a:cxn ang="0">
                  <a:pos x="262" y="399"/>
                </a:cxn>
                <a:cxn ang="0">
                  <a:pos x="198" y="331"/>
                </a:cxn>
                <a:cxn ang="0">
                  <a:pos x="155" y="284"/>
                </a:cxn>
                <a:cxn ang="0">
                  <a:pos x="116" y="236"/>
                </a:cxn>
                <a:cxn ang="0">
                  <a:pos x="80" y="187"/>
                </a:cxn>
                <a:cxn ang="0">
                  <a:pos x="49" y="141"/>
                </a:cxn>
                <a:cxn ang="0">
                  <a:pos x="24" y="97"/>
                </a:cxn>
                <a:cxn ang="0">
                  <a:pos x="8" y="54"/>
                </a:cxn>
                <a:cxn ang="0">
                  <a:pos x="1" y="17"/>
                </a:cxn>
                <a:cxn ang="0">
                  <a:pos x="1" y="2067"/>
                </a:cxn>
                <a:cxn ang="0">
                  <a:pos x="0" y="2076"/>
                </a:cxn>
                <a:cxn ang="0">
                  <a:pos x="1" y="2103"/>
                </a:cxn>
                <a:cxn ang="0">
                  <a:pos x="4" y="2124"/>
                </a:cxn>
                <a:cxn ang="0">
                  <a:pos x="10" y="2150"/>
                </a:cxn>
                <a:cxn ang="0">
                  <a:pos x="20" y="2180"/>
                </a:cxn>
                <a:cxn ang="0">
                  <a:pos x="34" y="2214"/>
                </a:cxn>
                <a:cxn ang="0">
                  <a:pos x="55" y="2253"/>
                </a:cxn>
                <a:cxn ang="0">
                  <a:pos x="81" y="2297"/>
                </a:cxn>
                <a:cxn ang="0">
                  <a:pos x="113" y="2345"/>
                </a:cxn>
                <a:cxn ang="0">
                  <a:pos x="154" y="2398"/>
                </a:cxn>
                <a:cxn ang="0">
                  <a:pos x="204" y="2455"/>
                </a:cxn>
                <a:cxn ang="0">
                  <a:pos x="263" y="2517"/>
                </a:cxn>
                <a:cxn ang="0">
                  <a:pos x="333" y="2583"/>
                </a:cxn>
                <a:cxn ang="0">
                  <a:pos x="413" y="2655"/>
                </a:cxn>
                <a:cxn ang="0">
                  <a:pos x="1157" y="1558"/>
                </a:cxn>
              </a:cxnLst>
              <a:rect l="0" t="0" r="r" b="b"/>
              <a:pathLst>
                <a:path w="1157" h="3390">
                  <a:moveTo>
                    <a:pt x="1157" y="1558"/>
                  </a:moveTo>
                  <a:lnTo>
                    <a:pt x="1153" y="1549"/>
                  </a:lnTo>
                  <a:lnTo>
                    <a:pt x="1140" y="1525"/>
                  </a:lnTo>
                  <a:lnTo>
                    <a:pt x="1119" y="1487"/>
                  </a:lnTo>
                  <a:lnTo>
                    <a:pt x="1092" y="1438"/>
                  </a:lnTo>
                  <a:lnTo>
                    <a:pt x="1057" y="1377"/>
                  </a:lnTo>
                  <a:lnTo>
                    <a:pt x="1017" y="1310"/>
                  </a:lnTo>
                  <a:lnTo>
                    <a:pt x="972" y="1235"/>
                  </a:lnTo>
                  <a:lnTo>
                    <a:pt x="922" y="1155"/>
                  </a:lnTo>
                  <a:lnTo>
                    <a:pt x="869" y="1074"/>
                  </a:lnTo>
                  <a:lnTo>
                    <a:pt x="813" y="991"/>
                  </a:lnTo>
                  <a:lnTo>
                    <a:pt x="784" y="950"/>
                  </a:lnTo>
                  <a:lnTo>
                    <a:pt x="755" y="909"/>
                  </a:lnTo>
                  <a:lnTo>
                    <a:pt x="725" y="869"/>
                  </a:lnTo>
                  <a:lnTo>
                    <a:pt x="695" y="830"/>
                  </a:lnTo>
                  <a:lnTo>
                    <a:pt x="664" y="792"/>
                  </a:lnTo>
                  <a:lnTo>
                    <a:pt x="633" y="755"/>
                  </a:lnTo>
                  <a:lnTo>
                    <a:pt x="603" y="721"/>
                  </a:lnTo>
                  <a:lnTo>
                    <a:pt x="573" y="687"/>
                  </a:lnTo>
                  <a:lnTo>
                    <a:pt x="541" y="656"/>
                  </a:lnTo>
                  <a:lnTo>
                    <a:pt x="511" y="627"/>
                  </a:lnTo>
                  <a:lnTo>
                    <a:pt x="482" y="601"/>
                  </a:lnTo>
                  <a:lnTo>
                    <a:pt x="452" y="578"/>
                  </a:lnTo>
                  <a:lnTo>
                    <a:pt x="432" y="559"/>
                  </a:lnTo>
                  <a:lnTo>
                    <a:pt x="379" y="512"/>
                  </a:lnTo>
                  <a:lnTo>
                    <a:pt x="344" y="479"/>
                  </a:lnTo>
                  <a:lnTo>
                    <a:pt x="305" y="441"/>
                  </a:lnTo>
                  <a:lnTo>
                    <a:pt x="262" y="399"/>
                  </a:lnTo>
                  <a:lnTo>
                    <a:pt x="220" y="355"/>
                  </a:lnTo>
                  <a:lnTo>
                    <a:pt x="198" y="331"/>
                  </a:lnTo>
                  <a:lnTo>
                    <a:pt x="177" y="307"/>
                  </a:lnTo>
                  <a:lnTo>
                    <a:pt x="155" y="284"/>
                  </a:lnTo>
                  <a:lnTo>
                    <a:pt x="135" y="260"/>
                  </a:lnTo>
                  <a:lnTo>
                    <a:pt x="116" y="236"/>
                  </a:lnTo>
                  <a:lnTo>
                    <a:pt x="97" y="211"/>
                  </a:lnTo>
                  <a:lnTo>
                    <a:pt x="80" y="187"/>
                  </a:lnTo>
                  <a:lnTo>
                    <a:pt x="64" y="164"/>
                  </a:lnTo>
                  <a:lnTo>
                    <a:pt x="49" y="141"/>
                  </a:lnTo>
                  <a:lnTo>
                    <a:pt x="35" y="118"/>
                  </a:lnTo>
                  <a:lnTo>
                    <a:pt x="24" y="97"/>
                  </a:lnTo>
                  <a:lnTo>
                    <a:pt x="15" y="74"/>
                  </a:lnTo>
                  <a:lnTo>
                    <a:pt x="8" y="54"/>
                  </a:lnTo>
                  <a:lnTo>
                    <a:pt x="3" y="35"/>
                  </a:lnTo>
                  <a:lnTo>
                    <a:pt x="1" y="17"/>
                  </a:lnTo>
                  <a:lnTo>
                    <a:pt x="1" y="0"/>
                  </a:lnTo>
                  <a:lnTo>
                    <a:pt x="1" y="2067"/>
                  </a:lnTo>
                  <a:lnTo>
                    <a:pt x="1" y="2069"/>
                  </a:lnTo>
                  <a:lnTo>
                    <a:pt x="0" y="2076"/>
                  </a:lnTo>
                  <a:lnTo>
                    <a:pt x="0" y="2088"/>
                  </a:lnTo>
                  <a:lnTo>
                    <a:pt x="1" y="2103"/>
                  </a:lnTo>
                  <a:lnTo>
                    <a:pt x="2" y="2113"/>
                  </a:lnTo>
                  <a:lnTo>
                    <a:pt x="4" y="2124"/>
                  </a:lnTo>
                  <a:lnTo>
                    <a:pt x="7" y="2137"/>
                  </a:lnTo>
                  <a:lnTo>
                    <a:pt x="10" y="2150"/>
                  </a:lnTo>
                  <a:lnTo>
                    <a:pt x="14" y="2164"/>
                  </a:lnTo>
                  <a:lnTo>
                    <a:pt x="20" y="2180"/>
                  </a:lnTo>
                  <a:lnTo>
                    <a:pt x="26" y="2196"/>
                  </a:lnTo>
                  <a:lnTo>
                    <a:pt x="34" y="2214"/>
                  </a:lnTo>
                  <a:lnTo>
                    <a:pt x="43" y="2233"/>
                  </a:lnTo>
                  <a:lnTo>
                    <a:pt x="55" y="2253"/>
                  </a:lnTo>
                  <a:lnTo>
                    <a:pt x="67" y="2275"/>
                  </a:lnTo>
                  <a:lnTo>
                    <a:pt x="81" y="2297"/>
                  </a:lnTo>
                  <a:lnTo>
                    <a:pt x="96" y="2320"/>
                  </a:lnTo>
                  <a:lnTo>
                    <a:pt x="113" y="2345"/>
                  </a:lnTo>
                  <a:lnTo>
                    <a:pt x="133" y="2371"/>
                  </a:lnTo>
                  <a:lnTo>
                    <a:pt x="154" y="2398"/>
                  </a:lnTo>
                  <a:lnTo>
                    <a:pt x="179" y="2426"/>
                  </a:lnTo>
                  <a:lnTo>
                    <a:pt x="204" y="2455"/>
                  </a:lnTo>
                  <a:lnTo>
                    <a:pt x="232" y="2485"/>
                  </a:lnTo>
                  <a:lnTo>
                    <a:pt x="263" y="2517"/>
                  </a:lnTo>
                  <a:lnTo>
                    <a:pt x="296" y="2550"/>
                  </a:lnTo>
                  <a:lnTo>
                    <a:pt x="333" y="2583"/>
                  </a:lnTo>
                  <a:lnTo>
                    <a:pt x="371" y="2619"/>
                  </a:lnTo>
                  <a:lnTo>
                    <a:pt x="413" y="2655"/>
                  </a:lnTo>
                  <a:lnTo>
                    <a:pt x="1001" y="3390"/>
                  </a:lnTo>
                  <a:lnTo>
                    <a:pt x="1157" y="1558"/>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10" name="Freeform 270"/>
            <p:cNvSpPr>
              <a:spLocks/>
            </p:cNvSpPr>
            <p:nvPr/>
          </p:nvSpPr>
          <p:spPr bwMode="auto">
            <a:xfrm>
              <a:off x="1078" y="1134"/>
              <a:ext cx="8" cy="82"/>
            </a:xfrm>
            <a:custGeom>
              <a:avLst/>
              <a:gdLst/>
              <a:ahLst/>
              <a:cxnLst>
                <a:cxn ang="0">
                  <a:pos x="240" y="146"/>
                </a:cxn>
                <a:cxn ang="0">
                  <a:pos x="240" y="2323"/>
                </a:cxn>
                <a:cxn ang="0">
                  <a:pos x="229" y="2323"/>
                </a:cxn>
                <a:cxn ang="0">
                  <a:pos x="201" y="2323"/>
                </a:cxn>
                <a:cxn ang="0">
                  <a:pos x="182" y="2321"/>
                </a:cxn>
                <a:cxn ang="0">
                  <a:pos x="160" y="2318"/>
                </a:cxn>
                <a:cxn ang="0">
                  <a:pos x="138" y="2313"/>
                </a:cxn>
                <a:cxn ang="0">
                  <a:pos x="115" y="2307"/>
                </a:cxn>
                <a:cxn ang="0">
                  <a:pos x="104" y="2303"/>
                </a:cxn>
                <a:cxn ang="0">
                  <a:pos x="92" y="2299"/>
                </a:cxn>
                <a:cxn ang="0">
                  <a:pos x="81" y="2294"/>
                </a:cxn>
                <a:cxn ang="0">
                  <a:pos x="71" y="2288"/>
                </a:cxn>
                <a:cxn ang="0">
                  <a:pos x="61" y="2281"/>
                </a:cxn>
                <a:cxn ang="0">
                  <a:pos x="51" y="2274"/>
                </a:cxn>
                <a:cxn ang="0">
                  <a:pos x="41" y="2265"/>
                </a:cxn>
                <a:cxn ang="0">
                  <a:pos x="33" y="2256"/>
                </a:cxn>
                <a:cxn ang="0">
                  <a:pos x="25" y="2246"/>
                </a:cxn>
                <a:cxn ang="0">
                  <a:pos x="19" y="2235"/>
                </a:cxn>
                <a:cxn ang="0">
                  <a:pos x="13" y="2223"/>
                </a:cxn>
                <a:cxn ang="0">
                  <a:pos x="9" y="2210"/>
                </a:cxn>
                <a:cxn ang="0">
                  <a:pos x="6" y="2195"/>
                </a:cxn>
                <a:cxn ang="0">
                  <a:pos x="4" y="2180"/>
                </a:cxn>
                <a:cxn ang="0">
                  <a:pos x="4" y="2164"/>
                </a:cxn>
                <a:cxn ang="0">
                  <a:pos x="5" y="2146"/>
                </a:cxn>
                <a:cxn ang="0">
                  <a:pos x="5" y="0"/>
                </a:cxn>
                <a:cxn ang="0">
                  <a:pos x="3" y="8"/>
                </a:cxn>
                <a:cxn ang="0">
                  <a:pos x="0" y="28"/>
                </a:cxn>
                <a:cxn ang="0">
                  <a:pos x="0" y="41"/>
                </a:cxn>
                <a:cxn ang="0">
                  <a:pos x="2" y="57"/>
                </a:cxn>
                <a:cxn ang="0">
                  <a:pos x="3" y="65"/>
                </a:cxn>
                <a:cxn ang="0">
                  <a:pos x="5" y="73"/>
                </a:cxn>
                <a:cxn ang="0">
                  <a:pos x="8" y="80"/>
                </a:cxn>
                <a:cxn ang="0">
                  <a:pos x="12" y="88"/>
                </a:cxn>
                <a:cxn ang="0">
                  <a:pos x="16" y="96"/>
                </a:cxn>
                <a:cxn ang="0">
                  <a:pos x="22" y="103"/>
                </a:cxn>
                <a:cxn ang="0">
                  <a:pos x="28" y="111"/>
                </a:cxn>
                <a:cxn ang="0">
                  <a:pos x="36" y="117"/>
                </a:cxn>
                <a:cxn ang="0">
                  <a:pos x="46" y="124"/>
                </a:cxn>
                <a:cxn ang="0">
                  <a:pos x="56" y="130"/>
                </a:cxn>
                <a:cxn ang="0">
                  <a:pos x="67" y="135"/>
                </a:cxn>
                <a:cxn ang="0">
                  <a:pos x="79" y="140"/>
                </a:cxn>
                <a:cxn ang="0">
                  <a:pos x="93" y="144"/>
                </a:cxn>
                <a:cxn ang="0">
                  <a:pos x="109" y="147"/>
                </a:cxn>
                <a:cxn ang="0">
                  <a:pos x="126" y="150"/>
                </a:cxn>
                <a:cxn ang="0">
                  <a:pos x="145" y="151"/>
                </a:cxn>
                <a:cxn ang="0">
                  <a:pos x="166" y="152"/>
                </a:cxn>
                <a:cxn ang="0">
                  <a:pos x="189" y="151"/>
                </a:cxn>
                <a:cxn ang="0">
                  <a:pos x="213" y="150"/>
                </a:cxn>
                <a:cxn ang="0">
                  <a:pos x="240" y="146"/>
                </a:cxn>
              </a:cxnLst>
              <a:rect l="0" t="0" r="r" b="b"/>
              <a:pathLst>
                <a:path w="240" h="2323">
                  <a:moveTo>
                    <a:pt x="240" y="146"/>
                  </a:moveTo>
                  <a:lnTo>
                    <a:pt x="240" y="2323"/>
                  </a:lnTo>
                  <a:lnTo>
                    <a:pt x="229" y="2323"/>
                  </a:lnTo>
                  <a:lnTo>
                    <a:pt x="201" y="2323"/>
                  </a:lnTo>
                  <a:lnTo>
                    <a:pt x="182" y="2321"/>
                  </a:lnTo>
                  <a:lnTo>
                    <a:pt x="160" y="2318"/>
                  </a:lnTo>
                  <a:lnTo>
                    <a:pt x="138" y="2313"/>
                  </a:lnTo>
                  <a:lnTo>
                    <a:pt x="115" y="2307"/>
                  </a:lnTo>
                  <a:lnTo>
                    <a:pt x="104" y="2303"/>
                  </a:lnTo>
                  <a:lnTo>
                    <a:pt x="92" y="2299"/>
                  </a:lnTo>
                  <a:lnTo>
                    <a:pt x="81" y="2294"/>
                  </a:lnTo>
                  <a:lnTo>
                    <a:pt x="71" y="2288"/>
                  </a:lnTo>
                  <a:lnTo>
                    <a:pt x="61" y="2281"/>
                  </a:lnTo>
                  <a:lnTo>
                    <a:pt x="51" y="2274"/>
                  </a:lnTo>
                  <a:lnTo>
                    <a:pt x="41" y="2265"/>
                  </a:lnTo>
                  <a:lnTo>
                    <a:pt x="33" y="2256"/>
                  </a:lnTo>
                  <a:lnTo>
                    <a:pt x="25" y="2246"/>
                  </a:lnTo>
                  <a:lnTo>
                    <a:pt x="19" y="2235"/>
                  </a:lnTo>
                  <a:lnTo>
                    <a:pt x="13" y="2223"/>
                  </a:lnTo>
                  <a:lnTo>
                    <a:pt x="9" y="2210"/>
                  </a:lnTo>
                  <a:lnTo>
                    <a:pt x="6" y="2195"/>
                  </a:lnTo>
                  <a:lnTo>
                    <a:pt x="4" y="2180"/>
                  </a:lnTo>
                  <a:lnTo>
                    <a:pt x="4" y="2164"/>
                  </a:lnTo>
                  <a:lnTo>
                    <a:pt x="5" y="2146"/>
                  </a:lnTo>
                  <a:lnTo>
                    <a:pt x="5" y="0"/>
                  </a:lnTo>
                  <a:lnTo>
                    <a:pt x="3" y="8"/>
                  </a:lnTo>
                  <a:lnTo>
                    <a:pt x="0" y="28"/>
                  </a:lnTo>
                  <a:lnTo>
                    <a:pt x="0" y="41"/>
                  </a:lnTo>
                  <a:lnTo>
                    <a:pt x="2" y="57"/>
                  </a:lnTo>
                  <a:lnTo>
                    <a:pt x="3" y="65"/>
                  </a:lnTo>
                  <a:lnTo>
                    <a:pt x="5" y="73"/>
                  </a:lnTo>
                  <a:lnTo>
                    <a:pt x="8" y="80"/>
                  </a:lnTo>
                  <a:lnTo>
                    <a:pt x="12" y="88"/>
                  </a:lnTo>
                  <a:lnTo>
                    <a:pt x="16" y="96"/>
                  </a:lnTo>
                  <a:lnTo>
                    <a:pt x="22" y="103"/>
                  </a:lnTo>
                  <a:lnTo>
                    <a:pt x="28" y="111"/>
                  </a:lnTo>
                  <a:lnTo>
                    <a:pt x="36" y="117"/>
                  </a:lnTo>
                  <a:lnTo>
                    <a:pt x="46" y="124"/>
                  </a:lnTo>
                  <a:lnTo>
                    <a:pt x="56" y="130"/>
                  </a:lnTo>
                  <a:lnTo>
                    <a:pt x="67" y="135"/>
                  </a:lnTo>
                  <a:lnTo>
                    <a:pt x="79" y="140"/>
                  </a:lnTo>
                  <a:lnTo>
                    <a:pt x="93" y="144"/>
                  </a:lnTo>
                  <a:lnTo>
                    <a:pt x="109" y="147"/>
                  </a:lnTo>
                  <a:lnTo>
                    <a:pt x="126" y="150"/>
                  </a:lnTo>
                  <a:lnTo>
                    <a:pt x="145" y="151"/>
                  </a:lnTo>
                  <a:lnTo>
                    <a:pt x="166" y="152"/>
                  </a:lnTo>
                  <a:lnTo>
                    <a:pt x="189" y="151"/>
                  </a:lnTo>
                  <a:lnTo>
                    <a:pt x="213" y="150"/>
                  </a:lnTo>
                  <a:lnTo>
                    <a:pt x="240" y="14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11" name="Freeform 271"/>
            <p:cNvSpPr>
              <a:spLocks/>
            </p:cNvSpPr>
            <p:nvPr/>
          </p:nvSpPr>
          <p:spPr bwMode="auto">
            <a:xfrm>
              <a:off x="863" y="817"/>
              <a:ext cx="528"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12" name="Freeform 272"/>
            <p:cNvSpPr>
              <a:spLocks/>
            </p:cNvSpPr>
            <p:nvPr/>
          </p:nvSpPr>
          <p:spPr bwMode="auto">
            <a:xfrm>
              <a:off x="863" y="817"/>
              <a:ext cx="528" cy="449"/>
            </a:xfrm>
            <a:custGeom>
              <a:avLst/>
              <a:gdLst/>
              <a:ahLst/>
              <a:cxnLst>
                <a:cxn ang="0">
                  <a:pos x="11423" y="9124"/>
                </a:cxn>
                <a:cxn ang="0">
                  <a:pos x="12420" y="10313"/>
                </a:cxn>
                <a:cxn ang="0">
                  <a:pos x="13920" y="12127"/>
                </a:cxn>
                <a:cxn ang="0">
                  <a:pos x="14063" y="12577"/>
                </a:cxn>
                <a:cxn ang="0">
                  <a:pos x="14753" y="11667"/>
                </a:cxn>
                <a:cxn ang="0">
                  <a:pos x="14304" y="11060"/>
                </a:cxn>
                <a:cxn ang="0">
                  <a:pos x="13402" y="9401"/>
                </a:cxn>
                <a:cxn ang="0">
                  <a:pos x="12502" y="9543"/>
                </a:cxn>
                <a:cxn ang="0">
                  <a:pos x="11209" y="8616"/>
                </a:cxn>
                <a:cxn ang="0">
                  <a:pos x="13353" y="1477"/>
                </a:cxn>
                <a:cxn ang="0">
                  <a:pos x="12334" y="1466"/>
                </a:cxn>
                <a:cxn ang="0">
                  <a:pos x="11551" y="1228"/>
                </a:cxn>
                <a:cxn ang="0">
                  <a:pos x="11019" y="896"/>
                </a:cxn>
                <a:cxn ang="0">
                  <a:pos x="10456" y="715"/>
                </a:cxn>
                <a:cxn ang="0">
                  <a:pos x="10280" y="1068"/>
                </a:cxn>
                <a:cxn ang="0">
                  <a:pos x="9909" y="864"/>
                </a:cxn>
                <a:cxn ang="0">
                  <a:pos x="8867" y="242"/>
                </a:cxn>
                <a:cxn ang="0">
                  <a:pos x="8035" y="1"/>
                </a:cxn>
                <a:cxn ang="0">
                  <a:pos x="6646" y="210"/>
                </a:cxn>
                <a:cxn ang="0">
                  <a:pos x="5919" y="220"/>
                </a:cxn>
                <a:cxn ang="0">
                  <a:pos x="5339" y="539"/>
                </a:cxn>
                <a:cxn ang="0">
                  <a:pos x="4125" y="1405"/>
                </a:cxn>
                <a:cxn ang="0">
                  <a:pos x="2982" y="1536"/>
                </a:cxn>
                <a:cxn ang="0">
                  <a:pos x="2441" y="1988"/>
                </a:cxn>
                <a:cxn ang="0">
                  <a:pos x="3128" y="2800"/>
                </a:cxn>
                <a:cxn ang="0">
                  <a:pos x="3574" y="3897"/>
                </a:cxn>
                <a:cxn ang="0">
                  <a:pos x="2876" y="3886"/>
                </a:cxn>
                <a:cxn ang="0">
                  <a:pos x="2149" y="3657"/>
                </a:cxn>
                <a:cxn ang="0">
                  <a:pos x="1000" y="4080"/>
                </a:cxn>
                <a:cxn ang="0">
                  <a:pos x="778" y="4647"/>
                </a:cxn>
                <a:cxn ang="0">
                  <a:pos x="1843" y="5152"/>
                </a:cxn>
                <a:cxn ang="0">
                  <a:pos x="3162" y="5021"/>
                </a:cxn>
                <a:cxn ang="0">
                  <a:pos x="3486" y="5178"/>
                </a:cxn>
                <a:cxn ang="0">
                  <a:pos x="3310" y="5481"/>
                </a:cxn>
                <a:cxn ang="0">
                  <a:pos x="3124" y="5845"/>
                </a:cxn>
                <a:cxn ang="0">
                  <a:pos x="1759" y="6273"/>
                </a:cxn>
                <a:cxn ang="0">
                  <a:pos x="1029" y="6639"/>
                </a:cxn>
                <a:cxn ang="0">
                  <a:pos x="59" y="7121"/>
                </a:cxn>
                <a:cxn ang="0">
                  <a:pos x="633" y="7595"/>
                </a:cxn>
                <a:cxn ang="0">
                  <a:pos x="648" y="8228"/>
                </a:cxn>
                <a:cxn ang="0">
                  <a:pos x="1400" y="8653"/>
                </a:cxn>
                <a:cxn ang="0">
                  <a:pos x="1532" y="8956"/>
                </a:cxn>
                <a:cxn ang="0">
                  <a:pos x="2108" y="8833"/>
                </a:cxn>
                <a:cxn ang="0">
                  <a:pos x="2198" y="9150"/>
                </a:cxn>
                <a:cxn ang="0">
                  <a:pos x="2967" y="9090"/>
                </a:cxn>
                <a:cxn ang="0">
                  <a:pos x="3499" y="9042"/>
                </a:cxn>
                <a:cxn ang="0">
                  <a:pos x="2707" y="9774"/>
                </a:cxn>
                <a:cxn ang="0">
                  <a:pos x="915" y="10533"/>
                </a:cxn>
                <a:cxn ang="0">
                  <a:pos x="28" y="10915"/>
                </a:cxn>
                <a:cxn ang="0">
                  <a:pos x="1866" y="10603"/>
                </a:cxn>
                <a:cxn ang="0">
                  <a:pos x="3967" y="9716"/>
                </a:cxn>
                <a:cxn ang="0">
                  <a:pos x="5075" y="9214"/>
                </a:cxn>
                <a:cxn ang="0">
                  <a:pos x="4919" y="8895"/>
                </a:cxn>
                <a:cxn ang="0">
                  <a:pos x="6079" y="8130"/>
                </a:cxn>
                <a:cxn ang="0">
                  <a:pos x="7081" y="7704"/>
                </a:cxn>
                <a:cxn ang="0">
                  <a:pos x="7971" y="7861"/>
                </a:cxn>
                <a:cxn ang="0">
                  <a:pos x="7287" y="8011"/>
                </a:cxn>
                <a:cxn ang="0">
                  <a:pos x="6310" y="8484"/>
                </a:cxn>
                <a:cxn ang="0">
                  <a:pos x="5984" y="8830"/>
                </a:cxn>
                <a:cxn ang="0">
                  <a:pos x="6673" y="8924"/>
                </a:cxn>
                <a:cxn ang="0">
                  <a:pos x="7768" y="8427"/>
                </a:cxn>
                <a:cxn ang="0">
                  <a:pos x="8682" y="8416"/>
                </a:cxn>
                <a:cxn ang="0">
                  <a:pos x="10648" y="9213"/>
                </a:cxn>
              </a:cxnLst>
              <a:rect l="0" t="0" r="r" b="b"/>
              <a:pathLst>
                <a:path w="14755" h="12587">
                  <a:moveTo>
                    <a:pt x="10804" y="9206"/>
                  </a:moveTo>
                  <a:lnTo>
                    <a:pt x="10830" y="9194"/>
                  </a:lnTo>
                  <a:lnTo>
                    <a:pt x="10894" y="9163"/>
                  </a:lnTo>
                  <a:lnTo>
                    <a:pt x="10938" y="9144"/>
                  </a:lnTo>
                  <a:lnTo>
                    <a:pt x="10988" y="9124"/>
                  </a:lnTo>
                  <a:lnTo>
                    <a:pt x="11014" y="9114"/>
                  </a:lnTo>
                  <a:lnTo>
                    <a:pt x="11041" y="9105"/>
                  </a:lnTo>
                  <a:lnTo>
                    <a:pt x="11069" y="9096"/>
                  </a:lnTo>
                  <a:lnTo>
                    <a:pt x="11098" y="9087"/>
                  </a:lnTo>
                  <a:lnTo>
                    <a:pt x="11126" y="9080"/>
                  </a:lnTo>
                  <a:lnTo>
                    <a:pt x="11154" y="9073"/>
                  </a:lnTo>
                  <a:lnTo>
                    <a:pt x="11182" y="9068"/>
                  </a:lnTo>
                  <a:lnTo>
                    <a:pt x="11210" y="9063"/>
                  </a:lnTo>
                  <a:lnTo>
                    <a:pt x="11237" y="9061"/>
                  </a:lnTo>
                  <a:lnTo>
                    <a:pt x="11263" y="9059"/>
                  </a:lnTo>
                  <a:lnTo>
                    <a:pt x="11288" y="9060"/>
                  </a:lnTo>
                  <a:lnTo>
                    <a:pt x="11312" y="9062"/>
                  </a:lnTo>
                  <a:lnTo>
                    <a:pt x="11336" y="9066"/>
                  </a:lnTo>
                  <a:lnTo>
                    <a:pt x="11357" y="9073"/>
                  </a:lnTo>
                  <a:lnTo>
                    <a:pt x="11377" y="9081"/>
                  </a:lnTo>
                  <a:lnTo>
                    <a:pt x="11394" y="9093"/>
                  </a:lnTo>
                  <a:lnTo>
                    <a:pt x="11410" y="9107"/>
                  </a:lnTo>
                  <a:lnTo>
                    <a:pt x="11423" y="9124"/>
                  </a:lnTo>
                  <a:lnTo>
                    <a:pt x="11433" y="9144"/>
                  </a:lnTo>
                  <a:lnTo>
                    <a:pt x="11441" y="9167"/>
                  </a:lnTo>
                  <a:lnTo>
                    <a:pt x="11451" y="9194"/>
                  </a:lnTo>
                  <a:lnTo>
                    <a:pt x="11464" y="9224"/>
                  </a:lnTo>
                  <a:lnTo>
                    <a:pt x="11482" y="9257"/>
                  </a:lnTo>
                  <a:lnTo>
                    <a:pt x="11504" y="9293"/>
                  </a:lnTo>
                  <a:lnTo>
                    <a:pt x="11529" y="9331"/>
                  </a:lnTo>
                  <a:lnTo>
                    <a:pt x="11558" y="9373"/>
                  </a:lnTo>
                  <a:lnTo>
                    <a:pt x="11590" y="9415"/>
                  </a:lnTo>
                  <a:lnTo>
                    <a:pt x="11625" y="9459"/>
                  </a:lnTo>
                  <a:lnTo>
                    <a:pt x="11662" y="9506"/>
                  </a:lnTo>
                  <a:lnTo>
                    <a:pt x="11701" y="9553"/>
                  </a:lnTo>
                  <a:lnTo>
                    <a:pt x="11742" y="9600"/>
                  </a:lnTo>
                  <a:lnTo>
                    <a:pt x="11784" y="9650"/>
                  </a:lnTo>
                  <a:lnTo>
                    <a:pt x="11872" y="9748"/>
                  </a:lnTo>
                  <a:lnTo>
                    <a:pt x="11962" y="9844"/>
                  </a:lnTo>
                  <a:lnTo>
                    <a:pt x="12050" y="9938"/>
                  </a:lnTo>
                  <a:lnTo>
                    <a:pt x="12136" y="10027"/>
                  </a:lnTo>
                  <a:lnTo>
                    <a:pt x="12215" y="10109"/>
                  </a:lnTo>
                  <a:lnTo>
                    <a:pt x="12286" y="10180"/>
                  </a:lnTo>
                  <a:lnTo>
                    <a:pt x="12346" y="10240"/>
                  </a:lnTo>
                  <a:lnTo>
                    <a:pt x="12391" y="10285"/>
                  </a:lnTo>
                  <a:lnTo>
                    <a:pt x="12420" y="10313"/>
                  </a:lnTo>
                  <a:lnTo>
                    <a:pt x="12430" y="10323"/>
                  </a:lnTo>
                  <a:lnTo>
                    <a:pt x="13175" y="9775"/>
                  </a:lnTo>
                  <a:lnTo>
                    <a:pt x="14066" y="11647"/>
                  </a:lnTo>
                  <a:lnTo>
                    <a:pt x="14076" y="11684"/>
                  </a:lnTo>
                  <a:lnTo>
                    <a:pt x="14083" y="11717"/>
                  </a:lnTo>
                  <a:lnTo>
                    <a:pt x="14085" y="11733"/>
                  </a:lnTo>
                  <a:lnTo>
                    <a:pt x="14087" y="11748"/>
                  </a:lnTo>
                  <a:lnTo>
                    <a:pt x="14088" y="11763"/>
                  </a:lnTo>
                  <a:lnTo>
                    <a:pt x="14089" y="11777"/>
                  </a:lnTo>
                  <a:lnTo>
                    <a:pt x="14088" y="11791"/>
                  </a:lnTo>
                  <a:lnTo>
                    <a:pt x="14088" y="11804"/>
                  </a:lnTo>
                  <a:lnTo>
                    <a:pt x="14086" y="11817"/>
                  </a:lnTo>
                  <a:lnTo>
                    <a:pt x="14084" y="11829"/>
                  </a:lnTo>
                  <a:lnTo>
                    <a:pt x="14082" y="11842"/>
                  </a:lnTo>
                  <a:lnTo>
                    <a:pt x="14078" y="11854"/>
                  </a:lnTo>
                  <a:lnTo>
                    <a:pt x="14074" y="11867"/>
                  </a:lnTo>
                  <a:lnTo>
                    <a:pt x="14070" y="11879"/>
                  </a:lnTo>
                  <a:lnTo>
                    <a:pt x="14059" y="11905"/>
                  </a:lnTo>
                  <a:lnTo>
                    <a:pt x="14046" y="11930"/>
                  </a:lnTo>
                  <a:lnTo>
                    <a:pt x="14031" y="11957"/>
                  </a:lnTo>
                  <a:lnTo>
                    <a:pt x="14013" y="11985"/>
                  </a:lnTo>
                  <a:lnTo>
                    <a:pt x="13971" y="12050"/>
                  </a:lnTo>
                  <a:lnTo>
                    <a:pt x="13920" y="12127"/>
                  </a:lnTo>
                  <a:lnTo>
                    <a:pt x="13906" y="12149"/>
                  </a:lnTo>
                  <a:lnTo>
                    <a:pt x="13896" y="12171"/>
                  </a:lnTo>
                  <a:lnTo>
                    <a:pt x="13887" y="12192"/>
                  </a:lnTo>
                  <a:lnTo>
                    <a:pt x="13882" y="12214"/>
                  </a:lnTo>
                  <a:lnTo>
                    <a:pt x="13878" y="12235"/>
                  </a:lnTo>
                  <a:lnTo>
                    <a:pt x="13876" y="12257"/>
                  </a:lnTo>
                  <a:lnTo>
                    <a:pt x="13876" y="12278"/>
                  </a:lnTo>
                  <a:lnTo>
                    <a:pt x="13878" y="12298"/>
                  </a:lnTo>
                  <a:lnTo>
                    <a:pt x="13882" y="12318"/>
                  </a:lnTo>
                  <a:lnTo>
                    <a:pt x="13887" y="12338"/>
                  </a:lnTo>
                  <a:lnTo>
                    <a:pt x="13893" y="12357"/>
                  </a:lnTo>
                  <a:lnTo>
                    <a:pt x="13900" y="12376"/>
                  </a:lnTo>
                  <a:lnTo>
                    <a:pt x="13909" y="12394"/>
                  </a:lnTo>
                  <a:lnTo>
                    <a:pt x="13918" y="12412"/>
                  </a:lnTo>
                  <a:lnTo>
                    <a:pt x="13928" y="12429"/>
                  </a:lnTo>
                  <a:lnTo>
                    <a:pt x="13939" y="12445"/>
                  </a:lnTo>
                  <a:lnTo>
                    <a:pt x="13950" y="12461"/>
                  </a:lnTo>
                  <a:lnTo>
                    <a:pt x="13962" y="12476"/>
                  </a:lnTo>
                  <a:lnTo>
                    <a:pt x="13974" y="12491"/>
                  </a:lnTo>
                  <a:lnTo>
                    <a:pt x="13986" y="12504"/>
                  </a:lnTo>
                  <a:lnTo>
                    <a:pt x="14009" y="12528"/>
                  </a:lnTo>
                  <a:lnTo>
                    <a:pt x="14030" y="12548"/>
                  </a:lnTo>
                  <a:lnTo>
                    <a:pt x="14063" y="12577"/>
                  </a:lnTo>
                  <a:lnTo>
                    <a:pt x="14076" y="12587"/>
                  </a:lnTo>
                  <a:lnTo>
                    <a:pt x="14084" y="12578"/>
                  </a:lnTo>
                  <a:lnTo>
                    <a:pt x="14108" y="12553"/>
                  </a:lnTo>
                  <a:lnTo>
                    <a:pt x="14143" y="12514"/>
                  </a:lnTo>
                  <a:lnTo>
                    <a:pt x="14189" y="12462"/>
                  </a:lnTo>
                  <a:lnTo>
                    <a:pt x="14243" y="12400"/>
                  </a:lnTo>
                  <a:lnTo>
                    <a:pt x="14303" y="12330"/>
                  </a:lnTo>
                  <a:lnTo>
                    <a:pt x="14368" y="12254"/>
                  </a:lnTo>
                  <a:lnTo>
                    <a:pt x="14433" y="12173"/>
                  </a:lnTo>
                  <a:lnTo>
                    <a:pt x="14465" y="12133"/>
                  </a:lnTo>
                  <a:lnTo>
                    <a:pt x="14498" y="12091"/>
                  </a:lnTo>
                  <a:lnTo>
                    <a:pt x="14529" y="12050"/>
                  </a:lnTo>
                  <a:lnTo>
                    <a:pt x="14560" y="12009"/>
                  </a:lnTo>
                  <a:lnTo>
                    <a:pt x="14589" y="11968"/>
                  </a:lnTo>
                  <a:lnTo>
                    <a:pt x="14618" y="11928"/>
                  </a:lnTo>
                  <a:lnTo>
                    <a:pt x="14643" y="11889"/>
                  </a:lnTo>
                  <a:lnTo>
                    <a:pt x="14667" y="11851"/>
                  </a:lnTo>
                  <a:lnTo>
                    <a:pt x="14689" y="11815"/>
                  </a:lnTo>
                  <a:lnTo>
                    <a:pt x="14708" y="11781"/>
                  </a:lnTo>
                  <a:lnTo>
                    <a:pt x="14724" y="11748"/>
                  </a:lnTo>
                  <a:lnTo>
                    <a:pt x="14738" y="11719"/>
                  </a:lnTo>
                  <a:lnTo>
                    <a:pt x="14747" y="11692"/>
                  </a:lnTo>
                  <a:lnTo>
                    <a:pt x="14753" y="11667"/>
                  </a:lnTo>
                  <a:lnTo>
                    <a:pt x="14755" y="11646"/>
                  </a:lnTo>
                  <a:lnTo>
                    <a:pt x="14753" y="11627"/>
                  </a:lnTo>
                  <a:lnTo>
                    <a:pt x="14736" y="11615"/>
                  </a:lnTo>
                  <a:lnTo>
                    <a:pt x="14690" y="11582"/>
                  </a:lnTo>
                  <a:lnTo>
                    <a:pt x="14659" y="11557"/>
                  </a:lnTo>
                  <a:lnTo>
                    <a:pt x="14624" y="11527"/>
                  </a:lnTo>
                  <a:lnTo>
                    <a:pt x="14605" y="11509"/>
                  </a:lnTo>
                  <a:lnTo>
                    <a:pt x="14585" y="11490"/>
                  </a:lnTo>
                  <a:lnTo>
                    <a:pt x="14565" y="11470"/>
                  </a:lnTo>
                  <a:lnTo>
                    <a:pt x="14545" y="11449"/>
                  </a:lnTo>
                  <a:lnTo>
                    <a:pt x="14525" y="11427"/>
                  </a:lnTo>
                  <a:lnTo>
                    <a:pt x="14504" y="11404"/>
                  </a:lnTo>
                  <a:lnTo>
                    <a:pt x="14484" y="11378"/>
                  </a:lnTo>
                  <a:lnTo>
                    <a:pt x="14463" y="11352"/>
                  </a:lnTo>
                  <a:lnTo>
                    <a:pt x="14442" y="11324"/>
                  </a:lnTo>
                  <a:lnTo>
                    <a:pt x="14423" y="11296"/>
                  </a:lnTo>
                  <a:lnTo>
                    <a:pt x="14403" y="11265"/>
                  </a:lnTo>
                  <a:lnTo>
                    <a:pt x="14385" y="11234"/>
                  </a:lnTo>
                  <a:lnTo>
                    <a:pt x="14367" y="11202"/>
                  </a:lnTo>
                  <a:lnTo>
                    <a:pt x="14350" y="11169"/>
                  </a:lnTo>
                  <a:lnTo>
                    <a:pt x="14333" y="11133"/>
                  </a:lnTo>
                  <a:lnTo>
                    <a:pt x="14318" y="11097"/>
                  </a:lnTo>
                  <a:lnTo>
                    <a:pt x="14304" y="11060"/>
                  </a:lnTo>
                  <a:lnTo>
                    <a:pt x="14292" y="11021"/>
                  </a:lnTo>
                  <a:lnTo>
                    <a:pt x="14281" y="10982"/>
                  </a:lnTo>
                  <a:lnTo>
                    <a:pt x="14272" y="10941"/>
                  </a:lnTo>
                  <a:lnTo>
                    <a:pt x="14265" y="10924"/>
                  </a:lnTo>
                  <a:lnTo>
                    <a:pt x="14243" y="10876"/>
                  </a:lnTo>
                  <a:lnTo>
                    <a:pt x="14207" y="10801"/>
                  </a:lnTo>
                  <a:lnTo>
                    <a:pt x="14162" y="10705"/>
                  </a:lnTo>
                  <a:lnTo>
                    <a:pt x="14106" y="10589"/>
                  </a:lnTo>
                  <a:lnTo>
                    <a:pt x="14041" y="10459"/>
                  </a:lnTo>
                  <a:lnTo>
                    <a:pt x="13969" y="10318"/>
                  </a:lnTo>
                  <a:lnTo>
                    <a:pt x="13893" y="10171"/>
                  </a:lnTo>
                  <a:lnTo>
                    <a:pt x="13853" y="10098"/>
                  </a:lnTo>
                  <a:lnTo>
                    <a:pt x="13812" y="10024"/>
                  </a:lnTo>
                  <a:lnTo>
                    <a:pt x="13771" y="9950"/>
                  </a:lnTo>
                  <a:lnTo>
                    <a:pt x="13729" y="9878"/>
                  </a:lnTo>
                  <a:lnTo>
                    <a:pt x="13687" y="9807"/>
                  </a:lnTo>
                  <a:lnTo>
                    <a:pt x="13645" y="9739"/>
                  </a:lnTo>
                  <a:lnTo>
                    <a:pt x="13603" y="9672"/>
                  </a:lnTo>
                  <a:lnTo>
                    <a:pt x="13561" y="9610"/>
                  </a:lnTo>
                  <a:lnTo>
                    <a:pt x="13521" y="9551"/>
                  </a:lnTo>
                  <a:lnTo>
                    <a:pt x="13480" y="9496"/>
                  </a:lnTo>
                  <a:lnTo>
                    <a:pt x="13440" y="9446"/>
                  </a:lnTo>
                  <a:lnTo>
                    <a:pt x="13402" y="9401"/>
                  </a:lnTo>
                  <a:lnTo>
                    <a:pt x="13365" y="9362"/>
                  </a:lnTo>
                  <a:lnTo>
                    <a:pt x="13329" y="9329"/>
                  </a:lnTo>
                  <a:lnTo>
                    <a:pt x="13295" y="9303"/>
                  </a:lnTo>
                  <a:lnTo>
                    <a:pt x="13263" y="9285"/>
                  </a:lnTo>
                  <a:lnTo>
                    <a:pt x="13258" y="9288"/>
                  </a:lnTo>
                  <a:lnTo>
                    <a:pt x="13241" y="9296"/>
                  </a:lnTo>
                  <a:lnTo>
                    <a:pt x="13213" y="9309"/>
                  </a:lnTo>
                  <a:lnTo>
                    <a:pt x="13177" y="9326"/>
                  </a:lnTo>
                  <a:lnTo>
                    <a:pt x="13133" y="9346"/>
                  </a:lnTo>
                  <a:lnTo>
                    <a:pt x="13081" y="9368"/>
                  </a:lnTo>
                  <a:lnTo>
                    <a:pt x="13023" y="9393"/>
                  </a:lnTo>
                  <a:lnTo>
                    <a:pt x="12960" y="9417"/>
                  </a:lnTo>
                  <a:lnTo>
                    <a:pt x="12894" y="9442"/>
                  </a:lnTo>
                  <a:lnTo>
                    <a:pt x="12824" y="9465"/>
                  </a:lnTo>
                  <a:lnTo>
                    <a:pt x="12789" y="9477"/>
                  </a:lnTo>
                  <a:lnTo>
                    <a:pt x="12753" y="9488"/>
                  </a:lnTo>
                  <a:lnTo>
                    <a:pt x="12717" y="9499"/>
                  </a:lnTo>
                  <a:lnTo>
                    <a:pt x="12680" y="9508"/>
                  </a:lnTo>
                  <a:lnTo>
                    <a:pt x="12644" y="9517"/>
                  </a:lnTo>
                  <a:lnTo>
                    <a:pt x="12608" y="9525"/>
                  </a:lnTo>
                  <a:lnTo>
                    <a:pt x="12572" y="9532"/>
                  </a:lnTo>
                  <a:lnTo>
                    <a:pt x="12537" y="9538"/>
                  </a:lnTo>
                  <a:lnTo>
                    <a:pt x="12502" y="9543"/>
                  </a:lnTo>
                  <a:lnTo>
                    <a:pt x="12468" y="9546"/>
                  </a:lnTo>
                  <a:lnTo>
                    <a:pt x="12434" y="9549"/>
                  </a:lnTo>
                  <a:lnTo>
                    <a:pt x="12401" y="9549"/>
                  </a:lnTo>
                  <a:lnTo>
                    <a:pt x="12391" y="9540"/>
                  </a:lnTo>
                  <a:lnTo>
                    <a:pt x="12361" y="9514"/>
                  </a:lnTo>
                  <a:lnTo>
                    <a:pt x="12314" y="9473"/>
                  </a:lnTo>
                  <a:lnTo>
                    <a:pt x="12252" y="9420"/>
                  </a:lnTo>
                  <a:lnTo>
                    <a:pt x="12177" y="9356"/>
                  </a:lnTo>
                  <a:lnTo>
                    <a:pt x="12092" y="9284"/>
                  </a:lnTo>
                  <a:lnTo>
                    <a:pt x="11998" y="9205"/>
                  </a:lnTo>
                  <a:lnTo>
                    <a:pt x="11898" y="9123"/>
                  </a:lnTo>
                  <a:lnTo>
                    <a:pt x="11794" y="9039"/>
                  </a:lnTo>
                  <a:lnTo>
                    <a:pt x="11688" y="8955"/>
                  </a:lnTo>
                  <a:lnTo>
                    <a:pt x="11635" y="8914"/>
                  </a:lnTo>
                  <a:lnTo>
                    <a:pt x="11583" y="8873"/>
                  </a:lnTo>
                  <a:lnTo>
                    <a:pt x="11531" y="8835"/>
                  </a:lnTo>
                  <a:lnTo>
                    <a:pt x="11480" y="8797"/>
                  </a:lnTo>
                  <a:lnTo>
                    <a:pt x="11430" y="8761"/>
                  </a:lnTo>
                  <a:lnTo>
                    <a:pt x="11382" y="8727"/>
                  </a:lnTo>
                  <a:lnTo>
                    <a:pt x="11335" y="8695"/>
                  </a:lnTo>
                  <a:lnTo>
                    <a:pt x="11290" y="8666"/>
                  </a:lnTo>
                  <a:lnTo>
                    <a:pt x="11248" y="8639"/>
                  </a:lnTo>
                  <a:lnTo>
                    <a:pt x="11209" y="8616"/>
                  </a:lnTo>
                  <a:lnTo>
                    <a:pt x="11171" y="8596"/>
                  </a:lnTo>
                  <a:lnTo>
                    <a:pt x="11138" y="8579"/>
                  </a:lnTo>
                  <a:lnTo>
                    <a:pt x="10736" y="8510"/>
                  </a:lnTo>
                  <a:lnTo>
                    <a:pt x="13783" y="1661"/>
                  </a:lnTo>
                  <a:lnTo>
                    <a:pt x="13780" y="1657"/>
                  </a:lnTo>
                  <a:lnTo>
                    <a:pt x="13771" y="1647"/>
                  </a:lnTo>
                  <a:lnTo>
                    <a:pt x="13757" y="1632"/>
                  </a:lnTo>
                  <a:lnTo>
                    <a:pt x="13736" y="1614"/>
                  </a:lnTo>
                  <a:lnTo>
                    <a:pt x="13723" y="1603"/>
                  </a:lnTo>
                  <a:lnTo>
                    <a:pt x="13708" y="1592"/>
                  </a:lnTo>
                  <a:lnTo>
                    <a:pt x="13692" y="1580"/>
                  </a:lnTo>
                  <a:lnTo>
                    <a:pt x="13674" y="1569"/>
                  </a:lnTo>
                  <a:lnTo>
                    <a:pt x="13654" y="1558"/>
                  </a:lnTo>
                  <a:lnTo>
                    <a:pt x="13633" y="1546"/>
                  </a:lnTo>
                  <a:lnTo>
                    <a:pt x="13610" y="1535"/>
                  </a:lnTo>
                  <a:lnTo>
                    <a:pt x="13584" y="1525"/>
                  </a:lnTo>
                  <a:lnTo>
                    <a:pt x="13557" y="1515"/>
                  </a:lnTo>
                  <a:lnTo>
                    <a:pt x="13528" y="1506"/>
                  </a:lnTo>
                  <a:lnTo>
                    <a:pt x="13497" y="1497"/>
                  </a:lnTo>
                  <a:lnTo>
                    <a:pt x="13463" y="1490"/>
                  </a:lnTo>
                  <a:lnTo>
                    <a:pt x="13429" y="1484"/>
                  </a:lnTo>
                  <a:lnTo>
                    <a:pt x="13392" y="1480"/>
                  </a:lnTo>
                  <a:lnTo>
                    <a:pt x="13353" y="1477"/>
                  </a:lnTo>
                  <a:lnTo>
                    <a:pt x="13311" y="1475"/>
                  </a:lnTo>
                  <a:lnTo>
                    <a:pt x="13268" y="1476"/>
                  </a:lnTo>
                  <a:lnTo>
                    <a:pt x="13223" y="1478"/>
                  </a:lnTo>
                  <a:lnTo>
                    <a:pt x="13174" y="1483"/>
                  </a:lnTo>
                  <a:lnTo>
                    <a:pt x="13125" y="1489"/>
                  </a:lnTo>
                  <a:lnTo>
                    <a:pt x="13072" y="1499"/>
                  </a:lnTo>
                  <a:lnTo>
                    <a:pt x="13017" y="1511"/>
                  </a:lnTo>
                  <a:lnTo>
                    <a:pt x="12960" y="1525"/>
                  </a:lnTo>
                  <a:lnTo>
                    <a:pt x="12901" y="1543"/>
                  </a:lnTo>
                  <a:lnTo>
                    <a:pt x="12894" y="1543"/>
                  </a:lnTo>
                  <a:lnTo>
                    <a:pt x="12874" y="1543"/>
                  </a:lnTo>
                  <a:lnTo>
                    <a:pt x="12842" y="1541"/>
                  </a:lnTo>
                  <a:lnTo>
                    <a:pt x="12799" y="1539"/>
                  </a:lnTo>
                  <a:lnTo>
                    <a:pt x="12748" y="1536"/>
                  </a:lnTo>
                  <a:lnTo>
                    <a:pt x="12688" y="1531"/>
                  </a:lnTo>
                  <a:lnTo>
                    <a:pt x="12624" y="1523"/>
                  </a:lnTo>
                  <a:lnTo>
                    <a:pt x="12554" y="1514"/>
                  </a:lnTo>
                  <a:lnTo>
                    <a:pt x="12518" y="1508"/>
                  </a:lnTo>
                  <a:lnTo>
                    <a:pt x="12482" y="1501"/>
                  </a:lnTo>
                  <a:lnTo>
                    <a:pt x="12444" y="1494"/>
                  </a:lnTo>
                  <a:lnTo>
                    <a:pt x="12408" y="1486"/>
                  </a:lnTo>
                  <a:lnTo>
                    <a:pt x="12371" y="1477"/>
                  </a:lnTo>
                  <a:lnTo>
                    <a:pt x="12334" y="1466"/>
                  </a:lnTo>
                  <a:lnTo>
                    <a:pt x="12296" y="1455"/>
                  </a:lnTo>
                  <a:lnTo>
                    <a:pt x="12260" y="1444"/>
                  </a:lnTo>
                  <a:lnTo>
                    <a:pt x="12225" y="1431"/>
                  </a:lnTo>
                  <a:lnTo>
                    <a:pt x="12190" y="1417"/>
                  </a:lnTo>
                  <a:lnTo>
                    <a:pt x="12156" y="1402"/>
                  </a:lnTo>
                  <a:lnTo>
                    <a:pt x="12124" y="1386"/>
                  </a:lnTo>
                  <a:lnTo>
                    <a:pt x="12093" y="1368"/>
                  </a:lnTo>
                  <a:lnTo>
                    <a:pt x="12063" y="1349"/>
                  </a:lnTo>
                  <a:lnTo>
                    <a:pt x="12035" y="1329"/>
                  </a:lnTo>
                  <a:lnTo>
                    <a:pt x="12010" y="1308"/>
                  </a:lnTo>
                  <a:lnTo>
                    <a:pt x="11983" y="1307"/>
                  </a:lnTo>
                  <a:lnTo>
                    <a:pt x="11911" y="1302"/>
                  </a:lnTo>
                  <a:lnTo>
                    <a:pt x="11864" y="1298"/>
                  </a:lnTo>
                  <a:lnTo>
                    <a:pt x="11810" y="1291"/>
                  </a:lnTo>
                  <a:lnTo>
                    <a:pt x="11782" y="1287"/>
                  </a:lnTo>
                  <a:lnTo>
                    <a:pt x="11754" y="1283"/>
                  </a:lnTo>
                  <a:lnTo>
                    <a:pt x="11725" y="1277"/>
                  </a:lnTo>
                  <a:lnTo>
                    <a:pt x="11694" y="1271"/>
                  </a:lnTo>
                  <a:lnTo>
                    <a:pt x="11665" y="1265"/>
                  </a:lnTo>
                  <a:lnTo>
                    <a:pt x="11636" y="1257"/>
                  </a:lnTo>
                  <a:lnTo>
                    <a:pt x="11607" y="1249"/>
                  </a:lnTo>
                  <a:lnTo>
                    <a:pt x="11579" y="1239"/>
                  </a:lnTo>
                  <a:lnTo>
                    <a:pt x="11551" y="1228"/>
                  </a:lnTo>
                  <a:lnTo>
                    <a:pt x="11525" y="1217"/>
                  </a:lnTo>
                  <a:lnTo>
                    <a:pt x="11500" y="1205"/>
                  </a:lnTo>
                  <a:lnTo>
                    <a:pt x="11477" y="1192"/>
                  </a:lnTo>
                  <a:lnTo>
                    <a:pt x="11455" y="1178"/>
                  </a:lnTo>
                  <a:lnTo>
                    <a:pt x="11435" y="1162"/>
                  </a:lnTo>
                  <a:lnTo>
                    <a:pt x="11417" y="1146"/>
                  </a:lnTo>
                  <a:lnTo>
                    <a:pt x="11403" y="1128"/>
                  </a:lnTo>
                  <a:lnTo>
                    <a:pt x="11391" y="1108"/>
                  </a:lnTo>
                  <a:lnTo>
                    <a:pt x="11382" y="1088"/>
                  </a:lnTo>
                  <a:lnTo>
                    <a:pt x="11376" y="1066"/>
                  </a:lnTo>
                  <a:lnTo>
                    <a:pt x="11373" y="1043"/>
                  </a:lnTo>
                  <a:lnTo>
                    <a:pt x="11362" y="1037"/>
                  </a:lnTo>
                  <a:lnTo>
                    <a:pt x="11331" y="1019"/>
                  </a:lnTo>
                  <a:lnTo>
                    <a:pt x="11308" y="1007"/>
                  </a:lnTo>
                  <a:lnTo>
                    <a:pt x="11282" y="994"/>
                  </a:lnTo>
                  <a:lnTo>
                    <a:pt x="11253" y="978"/>
                  </a:lnTo>
                  <a:lnTo>
                    <a:pt x="11220" y="963"/>
                  </a:lnTo>
                  <a:lnTo>
                    <a:pt x="11183" y="948"/>
                  </a:lnTo>
                  <a:lnTo>
                    <a:pt x="11145" y="934"/>
                  </a:lnTo>
                  <a:lnTo>
                    <a:pt x="11105" y="920"/>
                  </a:lnTo>
                  <a:lnTo>
                    <a:pt x="11062" y="907"/>
                  </a:lnTo>
                  <a:lnTo>
                    <a:pt x="11041" y="901"/>
                  </a:lnTo>
                  <a:lnTo>
                    <a:pt x="11019" y="896"/>
                  </a:lnTo>
                  <a:lnTo>
                    <a:pt x="10997" y="891"/>
                  </a:lnTo>
                  <a:lnTo>
                    <a:pt x="10975" y="887"/>
                  </a:lnTo>
                  <a:lnTo>
                    <a:pt x="10952" y="884"/>
                  </a:lnTo>
                  <a:lnTo>
                    <a:pt x="10928" y="881"/>
                  </a:lnTo>
                  <a:lnTo>
                    <a:pt x="10906" y="878"/>
                  </a:lnTo>
                  <a:lnTo>
                    <a:pt x="10883" y="877"/>
                  </a:lnTo>
                  <a:lnTo>
                    <a:pt x="10866" y="866"/>
                  </a:lnTo>
                  <a:lnTo>
                    <a:pt x="10822" y="839"/>
                  </a:lnTo>
                  <a:lnTo>
                    <a:pt x="10790" y="821"/>
                  </a:lnTo>
                  <a:lnTo>
                    <a:pt x="10756" y="803"/>
                  </a:lnTo>
                  <a:lnTo>
                    <a:pt x="10718" y="784"/>
                  </a:lnTo>
                  <a:lnTo>
                    <a:pt x="10677" y="766"/>
                  </a:lnTo>
                  <a:lnTo>
                    <a:pt x="10656" y="757"/>
                  </a:lnTo>
                  <a:lnTo>
                    <a:pt x="10635" y="748"/>
                  </a:lnTo>
                  <a:lnTo>
                    <a:pt x="10614" y="740"/>
                  </a:lnTo>
                  <a:lnTo>
                    <a:pt x="10593" y="733"/>
                  </a:lnTo>
                  <a:lnTo>
                    <a:pt x="10572" y="727"/>
                  </a:lnTo>
                  <a:lnTo>
                    <a:pt x="10551" y="722"/>
                  </a:lnTo>
                  <a:lnTo>
                    <a:pt x="10531" y="718"/>
                  </a:lnTo>
                  <a:lnTo>
                    <a:pt x="10511" y="715"/>
                  </a:lnTo>
                  <a:lnTo>
                    <a:pt x="10492" y="714"/>
                  </a:lnTo>
                  <a:lnTo>
                    <a:pt x="10473" y="714"/>
                  </a:lnTo>
                  <a:lnTo>
                    <a:pt x="10456" y="715"/>
                  </a:lnTo>
                  <a:lnTo>
                    <a:pt x="10438" y="718"/>
                  </a:lnTo>
                  <a:lnTo>
                    <a:pt x="10423" y="723"/>
                  </a:lnTo>
                  <a:lnTo>
                    <a:pt x="10408" y="729"/>
                  </a:lnTo>
                  <a:lnTo>
                    <a:pt x="10395" y="738"/>
                  </a:lnTo>
                  <a:lnTo>
                    <a:pt x="10383" y="749"/>
                  </a:lnTo>
                  <a:lnTo>
                    <a:pt x="10373" y="761"/>
                  </a:lnTo>
                  <a:lnTo>
                    <a:pt x="10364" y="773"/>
                  </a:lnTo>
                  <a:lnTo>
                    <a:pt x="10356" y="786"/>
                  </a:lnTo>
                  <a:lnTo>
                    <a:pt x="10350" y="800"/>
                  </a:lnTo>
                  <a:lnTo>
                    <a:pt x="10344" y="814"/>
                  </a:lnTo>
                  <a:lnTo>
                    <a:pt x="10339" y="829"/>
                  </a:lnTo>
                  <a:lnTo>
                    <a:pt x="10335" y="844"/>
                  </a:lnTo>
                  <a:lnTo>
                    <a:pt x="10332" y="859"/>
                  </a:lnTo>
                  <a:lnTo>
                    <a:pt x="10323" y="921"/>
                  </a:lnTo>
                  <a:lnTo>
                    <a:pt x="10317" y="980"/>
                  </a:lnTo>
                  <a:lnTo>
                    <a:pt x="10313" y="995"/>
                  </a:lnTo>
                  <a:lnTo>
                    <a:pt x="10311" y="1008"/>
                  </a:lnTo>
                  <a:lnTo>
                    <a:pt x="10307" y="1020"/>
                  </a:lnTo>
                  <a:lnTo>
                    <a:pt x="10304" y="1032"/>
                  </a:lnTo>
                  <a:lnTo>
                    <a:pt x="10299" y="1042"/>
                  </a:lnTo>
                  <a:lnTo>
                    <a:pt x="10294" y="1052"/>
                  </a:lnTo>
                  <a:lnTo>
                    <a:pt x="10287" y="1060"/>
                  </a:lnTo>
                  <a:lnTo>
                    <a:pt x="10280" y="1068"/>
                  </a:lnTo>
                  <a:lnTo>
                    <a:pt x="10271" y="1074"/>
                  </a:lnTo>
                  <a:lnTo>
                    <a:pt x="10261" y="1078"/>
                  </a:lnTo>
                  <a:lnTo>
                    <a:pt x="10250" y="1081"/>
                  </a:lnTo>
                  <a:lnTo>
                    <a:pt x="10237" y="1083"/>
                  </a:lnTo>
                  <a:lnTo>
                    <a:pt x="10223" y="1083"/>
                  </a:lnTo>
                  <a:lnTo>
                    <a:pt x="10206" y="1081"/>
                  </a:lnTo>
                  <a:lnTo>
                    <a:pt x="10187" y="1078"/>
                  </a:lnTo>
                  <a:lnTo>
                    <a:pt x="10168" y="1072"/>
                  </a:lnTo>
                  <a:lnTo>
                    <a:pt x="10148" y="1067"/>
                  </a:lnTo>
                  <a:lnTo>
                    <a:pt x="10130" y="1060"/>
                  </a:lnTo>
                  <a:lnTo>
                    <a:pt x="10112" y="1052"/>
                  </a:lnTo>
                  <a:lnTo>
                    <a:pt x="10095" y="1044"/>
                  </a:lnTo>
                  <a:lnTo>
                    <a:pt x="10079" y="1035"/>
                  </a:lnTo>
                  <a:lnTo>
                    <a:pt x="10063" y="1025"/>
                  </a:lnTo>
                  <a:lnTo>
                    <a:pt x="10049" y="1014"/>
                  </a:lnTo>
                  <a:lnTo>
                    <a:pt x="10035" y="1003"/>
                  </a:lnTo>
                  <a:lnTo>
                    <a:pt x="10021" y="990"/>
                  </a:lnTo>
                  <a:lnTo>
                    <a:pt x="10008" y="978"/>
                  </a:lnTo>
                  <a:lnTo>
                    <a:pt x="9995" y="965"/>
                  </a:lnTo>
                  <a:lnTo>
                    <a:pt x="9983" y="952"/>
                  </a:lnTo>
                  <a:lnTo>
                    <a:pt x="9959" y="924"/>
                  </a:lnTo>
                  <a:lnTo>
                    <a:pt x="9934" y="895"/>
                  </a:lnTo>
                  <a:lnTo>
                    <a:pt x="9909" y="864"/>
                  </a:lnTo>
                  <a:lnTo>
                    <a:pt x="9884" y="834"/>
                  </a:lnTo>
                  <a:lnTo>
                    <a:pt x="9857" y="802"/>
                  </a:lnTo>
                  <a:lnTo>
                    <a:pt x="9828" y="771"/>
                  </a:lnTo>
                  <a:lnTo>
                    <a:pt x="9813" y="756"/>
                  </a:lnTo>
                  <a:lnTo>
                    <a:pt x="9795" y="739"/>
                  </a:lnTo>
                  <a:lnTo>
                    <a:pt x="9778" y="724"/>
                  </a:lnTo>
                  <a:lnTo>
                    <a:pt x="9760" y="709"/>
                  </a:lnTo>
                  <a:lnTo>
                    <a:pt x="9742" y="694"/>
                  </a:lnTo>
                  <a:lnTo>
                    <a:pt x="9722" y="680"/>
                  </a:lnTo>
                  <a:lnTo>
                    <a:pt x="9701" y="666"/>
                  </a:lnTo>
                  <a:lnTo>
                    <a:pt x="9678" y="652"/>
                  </a:lnTo>
                  <a:lnTo>
                    <a:pt x="9627" y="622"/>
                  </a:lnTo>
                  <a:lnTo>
                    <a:pt x="9569" y="589"/>
                  </a:lnTo>
                  <a:lnTo>
                    <a:pt x="9502" y="554"/>
                  </a:lnTo>
                  <a:lnTo>
                    <a:pt x="9430" y="518"/>
                  </a:lnTo>
                  <a:lnTo>
                    <a:pt x="9356" y="479"/>
                  </a:lnTo>
                  <a:lnTo>
                    <a:pt x="9279" y="441"/>
                  </a:lnTo>
                  <a:lnTo>
                    <a:pt x="9202" y="403"/>
                  </a:lnTo>
                  <a:lnTo>
                    <a:pt x="9126" y="366"/>
                  </a:lnTo>
                  <a:lnTo>
                    <a:pt x="9052" y="331"/>
                  </a:lnTo>
                  <a:lnTo>
                    <a:pt x="8984" y="298"/>
                  </a:lnTo>
                  <a:lnTo>
                    <a:pt x="8921" y="268"/>
                  </a:lnTo>
                  <a:lnTo>
                    <a:pt x="8867" y="242"/>
                  </a:lnTo>
                  <a:lnTo>
                    <a:pt x="8822" y="221"/>
                  </a:lnTo>
                  <a:lnTo>
                    <a:pt x="8786" y="205"/>
                  </a:lnTo>
                  <a:lnTo>
                    <a:pt x="8765" y="194"/>
                  </a:lnTo>
                  <a:lnTo>
                    <a:pt x="8757" y="191"/>
                  </a:lnTo>
                  <a:lnTo>
                    <a:pt x="8752" y="187"/>
                  </a:lnTo>
                  <a:lnTo>
                    <a:pt x="8735" y="177"/>
                  </a:lnTo>
                  <a:lnTo>
                    <a:pt x="8708" y="161"/>
                  </a:lnTo>
                  <a:lnTo>
                    <a:pt x="8669" y="140"/>
                  </a:lnTo>
                  <a:lnTo>
                    <a:pt x="8646" y="130"/>
                  </a:lnTo>
                  <a:lnTo>
                    <a:pt x="8620" y="118"/>
                  </a:lnTo>
                  <a:lnTo>
                    <a:pt x="8592" y="107"/>
                  </a:lnTo>
                  <a:lnTo>
                    <a:pt x="8560" y="95"/>
                  </a:lnTo>
                  <a:lnTo>
                    <a:pt x="8525" y="83"/>
                  </a:lnTo>
                  <a:lnTo>
                    <a:pt x="8489" y="71"/>
                  </a:lnTo>
                  <a:lnTo>
                    <a:pt x="8450" y="60"/>
                  </a:lnTo>
                  <a:lnTo>
                    <a:pt x="8407" y="49"/>
                  </a:lnTo>
                  <a:lnTo>
                    <a:pt x="8362" y="39"/>
                  </a:lnTo>
                  <a:lnTo>
                    <a:pt x="8315" y="29"/>
                  </a:lnTo>
                  <a:lnTo>
                    <a:pt x="8264" y="20"/>
                  </a:lnTo>
                  <a:lnTo>
                    <a:pt x="8211" y="13"/>
                  </a:lnTo>
                  <a:lnTo>
                    <a:pt x="8155" y="8"/>
                  </a:lnTo>
                  <a:lnTo>
                    <a:pt x="8097" y="4"/>
                  </a:lnTo>
                  <a:lnTo>
                    <a:pt x="8035" y="1"/>
                  </a:lnTo>
                  <a:lnTo>
                    <a:pt x="7972" y="0"/>
                  </a:lnTo>
                  <a:lnTo>
                    <a:pt x="7905" y="2"/>
                  </a:lnTo>
                  <a:lnTo>
                    <a:pt x="7837" y="5"/>
                  </a:lnTo>
                  <a:lnTo>
                    <a:pt x="7764" y="11"/>
                  </a:lnTo>
                  <a:lnTo>
                    <a:pt x="7691" y="20"/>
                  </a:lnTo>
                  <a:lnTo>
                    <a:pt x="7613" y="31"/>
                  </a:lnTo>
                  <a:lnTo>
                    <a:pt x="7533" y="46"/>
                  </a:lnTo>
                  <a:lnTo>
                    <a:pt x="7451" y="63"/>
                  </a:lnTo>
                  <a:lnTo>
                    <a:pt x="7366" y="83"/>
                  </a:lnTo>
                  <a:lnTo>
                    <a:pt x="7283" y="104"/>
                  </a:lnTo>
                  <a:lnTo>
                    <a:pt x="7207" y="122"/>
                  </a:lnTo>
                  <a:lnTo>
                    <a:pt x="7136" y="139"/>
                  </a:lnTo>
                  <a:lnTo>
                    <a:pt x="7071" y="153"/>
                  </a:lnTo>
                  <a:lnTo>
                    <a:pt x="7010" y="166"/>
                  </a:lnTo>
                  <a:lnTo>
                    <a:pt x="6955" y="177"/>
                  </a:lnTo>
                  <a:lnTo>
                    <a:pt x="6903" y="186"/>
                  </a:lnTo>
                  <a:lnTo>
                    <a:pt x="6856" y="193"/>
                  </a:lnTo>
                  <a:lnTo>
                    <a:pt x="6813" y="199"/>
                  </a:lnTo>
                  <a:lnTo>
                    <a:pt x="6773" y="204"/>
                  </a:lnTo>
                  <a:lnTo>
                    <a:pt x="6737" y="207"/>
                  </a:lnTo>
                  <a:lnTo>
                    <a:pt x="6704" y="209"/>
                  </a:lnTo>
                  <a:lnTo>
                    <a:pt x="6674" y="210"/>
                  </a:lnTo>
                  <a:lnTo>
                    <a:pt x="6646" y="210"/>
                  </a:lnTo>
                  <a:lnTo>
                    <a:pt x="6620" y="209"/>
                  </a:lnTo>
                  <a:lnTo>
                    <a:pt x="6597" y="208"/>
                  </a:lnTo>
                  <a:lnTo>
                    <a:pt x="6576" y="206"/>
                  </a:lnTo>
                  <a:lnTo>
                    <a:pt x="6556" y="203"/>
                  </a:lnTo>
                  <a:lnTo>
                    <a:pt x="6537" y="200"/>
                  </a:lnTo>
                  <a:lnTo>
                    <a:pt x="6518" y="197"/>
                  </a:lnTo>
                  <a:lnTo>
                    <a:pt x="6483" y="190"/>
                  </a:lnTo>
                  <a:lnTo>
                    <a:pt x="6449" y="182"/>
                  </a:lnTo>
                  <a:lnTo>
                    <a:pt x="6431" y="179"/>
                  </a:lnTo>
                  <a:lnTo>
                    <a:pt x="6413" y="176"/>
                  </a:lnTo>
                  <a:lnTo>
                    <a:pt x="6392" y="174"/>
                  </a:lnTo>
                  <a:lnTo>
                    <a:pt x="6371" y="172"/>
                  </a:lnTo>
                  <a:lnTo>
                    <a:pt x="6349" y="170"/>
                  </a:lnTo>
                  <a:lnTo>
                    <a:pt x="6325" y="170"/>
                  </a:lnTo>
                  <a:lnTo>
                    <a:pt x="6298" y="170"/>
                  </a:lnTo>
                  <a:lnTo>
                    <a:pt x="6269" y="171"/>
                  </a:lnTo>
                  <a:lnTo>
                    <a:pt x="6208" y="176"/>
                  </a:lnTo>
                  <a:lnTo>
                    <a:pt x="6144" y="182"/>
                  </a:lnTo>
                  <a:lnTo>
                    <a:pt x="6080" y="191"/>
                  </a:lnTo>
                  <a:lnTo>
                    <a:pt x="6015" y="201"/>
                  </a:lnTo>
                  <a:lnTo>
                    <a:pt x="5983" y="207"/>
                  </a:lnTo>
                  <a:lnTo>
                    <a:pt x="5951" y="213"/>
                  </a:lnTo>
                  <a:lnTo>
                    <a:pt x="5919" y="220"/>
                  </a:lnTo>
                  <a:lnTo>
                    <a:pt x="5886" y="228"/>
                  </a:lnTo>
                  <a:lnTo>
                    <a:pt x="5854" y="236"/>
                  </a:lnTo>
                  <a:lnTo>
                    <a:pt x="5823" y="244"/>
                  </a:lnTo>
                  <a:lnTo>
                    <a:pt x="5792" y="253"/>
                  </a:lnTo>
                  <a:lnTo>
                    <a:pt x="5761" y="263"/>
                  </a:lnTo>
                  <a:lnTo>
                    <a:pt x="5731" y="273"/>
                  </a:lnTo>
                  <a:lnTo>
                    <a:pt x="5701" y="284"/>
                  </a:lnTo>
                  <a:lnTo>
                    <a:pt x="5672" y="295"/>
                  </a:lnTo>
                  <a:lnTo>
                    <a:pt x="5643" y="307"/>
                  </a:lnTo>
                  <a:lnTo>
                    <a:pt x="5615" y="319"/>
                  </a:lnTo>
                  <a:lnTo>
                    <a:pt x="5589" y="332"/>
                  </a:lnTo>
                  <a:lnTo>
                    <a:pt x="5563" y="346"/>
                  </a:lnTo>
                  <a:lnTo>
                    <a:pt x="5538" y="360"/>
                  </a:lnTo>
                  <a:lnTo>
                    <a:pt x="5513" y="374"/>
                  </a:lnTo>
                  <a:lnTo>
                    <a:pt x="5490" y="389"/>
                  </a:lnTo>
                  <a:lnTo>
                    <a:pt x="5468" y="406"/>
                  </a:lnTo>
                  <a:lnTo>
                    <a:pt x="5448" y="423"/>
                  </a:lnTo>
                  <a:lnTo>
                    <a:pt x="5428" y="440"/>
                  </a:lnTo>
                  <a:lnTo>
                    <a:pt x="5410" y="457"/>
                  </a:lnTo>
                  <a:lnTo>
                    <a:pt x="5393" y="475"/>
                  </a:lnTo>
                  <a:lnTo>
                    <a:pt x="5377" y="494"/>
                  </a:lnTo>
                  <a:lnTo>
                    <a:pt x="5360" y="515"/>
                  </a:lnTo>
                  <a:lnTo>
                    <a:pt x="5339" y="539"/>
                  </a:lnTo>
                  <a:lnTo>
                    <a:pt x="5313" y="565"/>
                  </a:lnTo>
                  <a:lnTo>
                    <a:pt x="5283" y="595"/>
                  </a:lnTo>
                  <a:lnTo>
                    <a:pt x="5248" y="627"/>
                  </a:lnTo>
                  <a:lnTo>
                    <a:pt x="5211" y="662"/>
                  </a:lnTo>
                  <a:lnTo>
                    <a:pt x="5170" y="699"/>
                  </a:lnTo>
                  <a:lnTo>
                    <a:pt x="5125" y="737"/>
                  </a:lnTo>
                  <a:lnTo>
                    <a:pt x="5078" y="778"/>
                  </a:lnTo>
                  <a:lnTo>
                    <a:pt x="5028" y="819"/>
                  </a:lnTo>
                  <a:lnTo>
                    <a:pt x="4975" y="861"/>
                  </a:lnTo>
                  <a:lnTo>
                    <a:pt x="4921" y="905"/>
                  </a:lnTo>
                  <a:lnTo>
                    <a:pt x="4864" y="948"/>
                  </a:lnTo>
                  <a:lnTo>
                    <a:pt x="4806" y="991"/>
                  </a:lnTo>
                  <a:lnTo>
                    <a:pt x="4746" y="1036"/>
                  </a:lnTo>
                  <a:lnTo>
                    <a:pt x="4686" y="1079"/>
                  </a:lnTo>
                  <a:lnTo>
                    <a:pt x="4624" y="1122"/>
                  </a:lnTo>
                  <a:lnTo>
                    <a:pt x="4562" y="1163"/>
                  </a:lnTo>
                  <a:lnTo>
                    <a:pt x="4498" y="1203"/>
                  </a:lnTo>
                  <a:lnTo>
                    <a:pt x="4436" y="1243"/>
                  </a:lnTo>
                  <a:lnTo>
                    <a:pt x="4372" y="1280"/>
                  </a:lnTo>
                  <a:lnTo>
                    <a:pt x="4310" y="1315"/>
                  </a:lnTo>
                  <a:lnTo>
                    <a:pt x="4247" y="1347"/>
                  </a:lnTo>
                  <a:lnTo>
                    <a:pt x="4186" y="1378"/>
                  </a:lnTo>
                  <a:lnTo>
                    <a:pt x="4125" y="1405"/>
                  </a:lnTo>
                  <a:lnTo>
                    <a:pt x="4067" y="1429"/>
                  </a:lnTo>
                  <a:lnTo>
                    <a:pt x="4008" y="1450"/>
                  </a:lnTo>
                  <a:lnTo>
                    <a:pt x="3953" y="1467"/>
                  </a:lnTo>
                  <a:lnTo>
                    <a:pt x="3899" y="1481"/>
                  </a:lnTo>
                  <a:lnTo>
                    <a:pt x="3847" y="1490"/>
                  </a:lnTo>
                  <a:lnTo>
                    <a:pt x="3798" y="1495"/>
                  </a:lnTo>
                  <a:lnTo>
                    <a:pt x="3751" y="1494"/>
                  </a:lnTo>
                  <a:lnTo>
                    <a:pt x="3706" y="1491"/>
                  </a:lnTo>
                  <a:lnTo>
                    <a:pt x="3660" y="1488"/>
                  </a:lnTo>
                  <a:lnTo>
                    <a:pt x="3612" y="1487"/>
                  </a:lnTo>
                  <a:lnTo>
                    <a:pt x="3564" y="1485"/>
                  </a:lnTo>
                  <a:lnTo>
                    <a:pt x="3516" y="1485"/>
                  </a:lnTo>
                  <a:lnTo>
                    <a:pt x="3467" y="1486"/>
                  </a:lnTo>
                  <a:lnTo>
                    <a:pt x="3418" y="1487"/>
                  </a:lnTo>
                  <a:lnTo>
                    <a:pt x="3368" y="1489"/>
                  </a:lnTo>
                  <a:lnTo>
                    <a:pt x="3319" y="1491"/>
                  </a:lnTo>
                  <a:lnTo>
                    <a:pt x="3270" y="1495"/>
                  </a:lnTo>
                  <a:lnTo>
                    <a:pt x="3220" y="1500"/>
                  </a:lnTo>
                  <a:lnTo>
                    <a:pt x="3171" y="1505"/>
                  </a:lnTo>
                  <a:lnTo>
                    <a:pt x="3123" y="1511"/>
                  </a:lnTo>
                  <a:lnTo>
                    <a:pt x="3075" y="1518"/>
                  </a:lnTo>
                  <a:lnTo>
                    <a:pt x="3029" y="1527"/>
                  </a:lnTo>
                  <a:lnTo>
                    <a:pt x="2982" y="1536"/>
                  </a:lnTo>
                  <a:lnTo>
                    <a:pt x="2938" y="1546"/>
                  </a:lnTo>
                  <a:lnTo>
                    <a:pt x="2894" y="1557"/>
                  </a:lnTo>
                  <a:lnTo>
                    <a:pt x="2851" y="1569"/>
                  </a:lnTo>
                  <a:lnTo>
                    <a:pt x="2811" y="1582"/>
                  </a:lnTo>
                  <a:lnTo>
                    <a:pt x="2771" y="1597"/>
                  </a:lnTo>
                  <a:lnTo>
                    <a:pt x="2733" y="1612"/>
                  </a:lnTo>
                  <a:lnTo>
                    <a:pt x="2697" y="1628"/>
                  </a:lnTo>
                  <a:lnTo>
                    <a:pt x="2664" y="1646"/>
                  </a:lnTo>
                  <a:lnTo>
                    <a:pt x="2632" y="1664"/>
                  </a:lnTo>
                  <a:lnTo>
                    <a:pt x="2601" y="1684"/>
                  </a:lnTo>
                  <a:lnTo>
                    <a:pt x="2574" y="1705"/>
                  </a:lnTo>
                  <a:lnTo>
                    <a:pt x="2550" y="1727"/>
                  </a:lnTo>
                  <a:lnTo>
                    <a:pt x="2528" y="1750"/>
                  </a:lnTo>
                  <a:lnTo>
                    <a:pt x="2509" y="1775"/>
                  </a:lnTo>
                  <a:lnTo>
                    <a:pt x="2491" y="1800"/>
                  </a:lnTo>
                  <a:lnTo>
                    <a:pt x="2478" y="1827"/>
                  </a:lnTo>
                  <a:lnTo>
                    <a:pt x="2467" y="1854"/>
                  </a:lnTo>
                  <a:lnTo>
                    <a:pt x="2458" y="1878"/>
                  </a:lnTo>
                  <a:lnTo>
                    <a:pt x="2451" y="1902"/>
                  </a:lnTo>
                  <a:lnTo>
                    <a:pt x="2446" y="1924"/>
                  </a:lnTo>
                  <a:lnTo>
                    <a:pt x="2443" y="1946"/>
                  </a:lnTo>
                  <a:lnTo>
                    <a:pt x="2441" y="1968"/>
                  </a:lnTo>
                  <a:lnTo>
                    <a:pt x="2441" y="1988"/>
                  </a:lnTo>
                  <a:lnTo>
                    <a:pt x="2443" y="2008"/>
                  </a:lnTo>
                  <a:lnTo>
                    <a:pt x="2447" y="2027"/>
                  </a:lnTo>
                  <a:lnTo>
                    <a:pt x="2452" y="2046"/>
                  </a:lnTo>
                  <a:lnTo>
                    <a:pt x="2459" y="2065"/>
                  </a:lnTo>
                  <a:lnTo>
                    <a:pt x="2468" y="2084"/>
                  </a:lnTo>
                  <a:lnTo>
                    <a:pt x="2478" y="2102"/>
                  </a:lnTo>
                  <a:lnTo>
                    <a:pt x="2489" y="2120"/>
                  </a:lnTo>
                  <a:lnTo>
                    <a:pt x="2502" y="2138"/>
                  </a:lnTo>
                  <a:lnTo>
                    <a:pt x="2518" y="2157"/>
                  </a:lnTo>
                  <a:lnTo>
                    <a:pt x="2533" y="2175"/>
                  </a:lnTo>
                  <a:lnTo>
                    <a:pt x="2550" y="2195"/>
                  </a:lnTo>
                  <a:lnTo>
                    <a:pt x="2569" y="2215"/>
                  </a:lnTo>
                  <a:lnTo>
                    <a:pt x="2588" y="2234"/>
                  </a:lnTo>
                  <a:lnTo>
                    <a:pt x="2632" y="2276"/>
                  </a:lnTo>
                  <a:lnTo>
                    <a:pt x="2679" y="2322"/>
                  </a:lnTo>
                  <a:lnTo>
                    <a:pt x="2731" y="2372"/>
                  </a:lnTo>
                  <a:lnTo>
                    <a:pt x="2787" y="2426"/>
                  </a:lnTo>
                  <a:lnTo>
                    <a:pt x="2846" y="2486"/>
                  </a:lnTo>
                  <a:lnTo>
                    <a:pt x="2909" y="2553"/>
                  </a:lnTo>
                  <a:lnTo>
                    <a:pt x="2976" y="2626"/>
                  </a:lnTo>
                  <a:lnTo>
                    <a:pt x="3050" y="2709"/>
                  </a:lnTo>
                  <a:lnTo>
                    <a:pt x="3089" y="2753"/>
                  </a:lnTo>
                  <a:lnTo>
                    <a:pt x="3128" y="2800"/>
                  </a:lnTo>
                  <a:lnTo>
                    <a:pt x="3169" y="2848"/>
                  </a:lnTo>
                  <a:lnTo>
                    <a:pt x="3210" y="2897"/>
                  </a:lnTo>
                  <a:lnTo>
                    <a:pt x="3250" y="2948"/>
                  </a:lnTo>
                  <a:lnTo>
                    <a:pt x="3291" y="2999"/>
                  </a:lnTo>
                  <a:lnTo>
                    <a:pt x="3330" y="3052"/>
                  </a:lnTo>
                  <a:lnTo>
                    <a:pt x="3368" y="3104"/>
                  </a:lnTo>
                  <a:lnTo>
                    <a:pt x="3406" y="3158"/>
                  </a:lnTo>
                  <a:lnTo>
                    <a:pt x="3441" y="3211"/>
                  </a:lnTo>
                  <a:lnTo>
                    <a:pt x="3475" y="3264"/>
                  </a:lnTo>
                  <a:lnTo>
                    <a:pt x="3506" y="3318"/>
                  </a:lnTo>
                  <a:lnTo>
                    <a:pt x="3536" y="3370"/>
                  </a:lnTo>
                  <a:lnTo>
                    <a:pt x="3562" y="3423"/>
                  </a:lnTo>
                  <a:lnTo>
                    <a:pt x="3585" y="3474"/>
                  </a:lnTo>
                  <a:lnTo>
                    <a:pt x="3604" y="3525"/>
                  </a:lnTo>
                  <a:lnTo>
                    <a:pt x="3620" y="3574"/>
                  </a:lnTo>
                  <a:lnTo>
                    <a:pt x="3631" y="3621"/>
                  </a:lnTo>
                  <a:lnTo>
                    <a:pt x="3640" y="3667"/>
                  </a:lnTo>
                  <a:lnTo>
                    <a:pt x="3642" y="3711"/>
                  </a:lnTo>
                  <a:lnTo>
                    <a:pt x="3640" y="3754"/>
                  </a:lnTo>
                  <a:lnTo>
                    <a:pt x="3632" y="3793"/>
                  </a:lnTo>
                  <a:lnTo>
                    <a:pt x="3618" y="3830"/>
                  </a:lnTo>
                  <a:lnTo>
                    <a:pt x="3599" y="3866"/>
                  </a:lnTo>
                  <a:lnTo>
                    <a:pt x="3574" y="3897"/>
                  </a:lnTo>
                  <a:lnTo>
                    <a:pt x="3543" y="3926"/>
                  </a:lnTo>
                  <a:lnTo>
                    <a:pt x="3503" y="3951"/>
                  </a:lnTo>
                  <a:lnTo>
                    <a:pt x="3458" y="3973"/>
                  </a:lnTo>
                  <a:lnTo>
                    <a:pt x="3409" y="3992"/>
                  </a:lnTo>
                  <a:lnTo>
                    <a:pt x="3362" y="4007"/>
                  </a:lnTo>
                  <a:lnTo>
                    <a:pt x="3319" y="4019"/>
                  </a:lnTo>
                  <a:lnTo>
                    <a:pt x="3279" y="4028"/>
                  </a:lnTo>
                  <a:lnTo>
                    <a:pt x="3240" y="4034"/>
                  </a:lnTo>
                  <a:lnTo>
                    <a:pt x="3205" y="4037"/>
                  </a:lnTo>
                  <a:lnTo>
                    <a:pt x="3172" y="4037"/>
                  </a:lnTo>
                  <a:lnTo>
                    <a:pt x="3141" y="4035"/>
                  </a:lnTo>
                  <a:lnTo>
                    <a:pt x="3111" y="4031"/>
                  </a:lnTo>
                  <a:lnTo>
                    <a:pt x="3084" y="4025"/>
                  </a:lnTo>
                  <a:lnTo>
                    <a:pt x="3058" y="4017"/>
                  </a:lnTo>
                  <a:lnTo>
                    <a:pt x="3034" y="4007"/>
                  </a:lnTo>
                  <a:lnTo>
                    <a:pt x="3011" y="3996"/>
                  </a:lnTo>
                  <a:lnTo>
                    <a:pt x="2988" y="3983"/>
                  </a:lnTo>
                  <a:lnTo>
                    <a:pt x="2968" y="3969"/>
                  </a:lnTo>
                  <a:lnTo>
                    <a:pt x="2948" y="3954"/>
                  </a:lnTo>
                  <a:lnTo>
                    <a:pt x="2929" y="3938"/>
                  </a:lnTo>
                  <a:lnTo>
                    <a:pt x="2911" y="3921"/>
                  </a:lnTo>
                  <a:lnTo>
                    <a:pt x="2894" y="3904"/>
                  </a:lnTo>
                  <a:lnTo>
                    <a:pt x="2876" y="3886"/>
                  </a:lnTo>
                  <a:lnTo>
                    <a:pt x="2842" y="3849"/>
                  </a:lnTo>
                  <a:lnTo>
                    <a:pt x="2808" y="3813"/>
                  </a:lnTo>
                  <a:lnTo>
                    <a:pt x="2790" y="3796"/>
                  </a:lnTo>
                  <a:lnTo>
                    <a:pt x="2772" y="3779"/>
                  </a:lnTo>
                  <a:lnTo>
                    <a:pt x="2752" y="3763"/>
                  </a:lnTo>
                  <a:lnTo>
                    <a:pt x="2733" y="3748"/>
                  </a:lnTo>
                  <a:lnTo>
                    <a:pt x="2713" y="3733"/>
                  </a:lnTo>
                  <a:lnTo>
                    <a:pt x="2691" y="3720"/>
                  </a:lnTo>
                  <a:lnTo>
                    <a:pt x="2669" y="3709"/>
                  </a:lnTo>
                  <a:lnTo>
                    <a:pt x="2645" y="3699"/>
                  </a:lnTo>
                  <a:lnTo>
                    <a:pt x="2618" y="3689"/>
                  </a:lnTo>
                  <a:lnTo>
                    <a:pt x="2590" y="3681"/>
                  </a:lnTo>
                  <a:lnTo>
                    <a:pt x="2559" y="3674"/>
                  </a:lnTo>
                  <a:lnTo>
                    <a:pt x="2526" y="3667"/>
                  </a:lnTo>
                  <a:lnTo>
                    <a:pt x="2490" y="3662"/>
                  </a:lnTo>
                  <a:lnTo>
                    <a:pt x="2453" y="3657"/>
                  </a:lnTo>
                  <a:lnTo>
                    <a:pt x="2414" y="3654"/>
                  </a:lnTo>
                  <a:lnTo>
                    <a:pt x="2373" y="3652"/>
                  </a:lnTo>
                  <a:lnTo>
                    <a:pt x="2331" y="3651"/>
                  </a:lnTo>
                  <a:lnTo>
                    <a:pt x="2287" y="3651"/>
                  </a:lnTo>
                  <a:lnTo>
                    <a:pt x="2242" y="3652"/>
                  </a:lnTo>
                  <a:lnTo>
                    <a:pt x="2196" y="3654"/>
                  </a:lnTo>
                  <a:lnTo>
                    <a:pt x="2149" y="3657"/>
                  </a:lnTo>
                  <a:lnTo>
                    <a:pt x="2100" y="3662"/>
                  </a:lnTo>
                  <a:lnTo>
                    <a:pt x="2051" y="3667"/>
                  </a:lnTo>
                  <a:lnTo>
                    <a:pt x="2002" y="3673"/>
                  </a:lnTo>
                  <a:lnTo>
                    <a:pt x="1952" y="3681"/>
                  </a:lnTo>
                  <a:lnTo>
                    <a:pt x="1902" y="3690"/>
                  </a:lnTo>
                  <a:lnTo>
                    <a:pt x="1850" y="3700"/>
                  </a:lnTo>
                  <a:lnTo>
                    <a:pt x="1800" y="3711"/>
                  </a:lnTo>
                  <a:lnTo>
                    <a:pt x="1750" y="3723"/>
                  </a:lnTo>
                  <a:lnTo>
                    <a:pt x="1699" y="3736"/>
                  </a:lnTo>
                  <a:lnTo>
                    <a:pt x="1649" y="3751"/>
                  </a:lnTo>
                  <a:lnTo>
                    <a:pt x="1599" y="3767"/>
                  </a:lnTo>
                  <a:lnTo>
                    <a:pt x="1550" y="3784"/>
                  </a:lnTo>
                  <a:lnTo>
                    <a:pt x="1502" y="3801"/>
                  </a:lnTo>
                  <a:lnTo>
                    <a:pt x="1454" y="3820"/>
                  </a:lnTo>
                  <a:lnTo>
                    <a:pt x="1408" y="3841"/>
                  </a:lnTo>
                  <a:lnTo>
                    <a:pt x="1362" y="3862"/>
                  </a:lnTo>
                  <a:lnTo>
                    <a:pt x="1318" y="3885"/>
                  </a:lnTo>
                  <a:lnTo>
                    <a:pt x="1275" y="3909"/>
                  </a:lnTo>
                  <a:lnTo>
                    <a:pt x="1234" y="3934"/>
                  </a:lnTo>
                  <a:lnTo>
                    <a:pt x="1153" y="3983"/>
                  </a:lnTo>
                  <a:lnTo>
                    <a:pt x="1074" y="4032"/>
                  </a:lnTo>
                  <a:lnTo>
                    <a:pt x="1037" y="4056"/>
                  </a:lnTo>
                  <a:lnTo>
                    <a:pt x="1000" y="4080"/>
                  </a:lnTo>
                  <a:lnTo>
                    <a:pt x="964" y="4105"/>
                  </a:lnTo>
                  <a:lnTo>
                    <a:pt x="931" y="4129"/>
                  </a:lnTo>
                  <a:lnTo>
                    <a:pt x="899" y="4153"/>
                  </a:lnTo>
                  <a:lnTo>
                    <a:pt x="869" y="4176"/>
                  </a:lnTo>
                  <a:lnTo>
                    <a:pt x="839" y="4200"/>
                  </a:lnTo>
                  <a:lnTo>
                    <a:pt x="812" y="4225"/>
                  </a:lnTo>
                  <a:lnTo>
                    <a:pt x="788" y="4248"/>
                  </a:lnTo>
                  <a:lnTo>
                    <a:pt x="765" y="4272"/>
                  </a:lnTo>
                  <a:lnTo>
                    <a:pt x="745" y="4296"/>
                  </a:lnTo>
                  <a:lnTo>
                    <a:pt x="727" y="4320"/>
                  </a:lnTo>
                  <a:lnTo>
                    <a:pt x="712" y="4345"/>
                  </a:lnTo>
                  <a:lnTo>
                    <a:pt x="699" y="4369"/>
                  </a:lnTo>
                  <a:lnTo>
                    <a:pt x="690" y="4393"/>
                  </a:lnTo>
                  <a:lnTo>
                    <a:pt x="683" y="4417"/>
                  </a:lnTo>
                  <a:lnTo>
                    <a:pt x="679" y="4442"/>
                  </a:lnTo>
                  <a:lnTo>
                    <a:pt x="679" y="4467"/>
                  </a:lnTo>
                  <a:lnTo>
                    <a:pt x="682" y="4492"/>
                  </a:lnTo>
                  <a:lnTo>
                    <a:pt x="688" y="4517"/>
                  </a:lnTo>
                  <a:lnTo>
                    <a:pt x="698" y="4542"/>
                  </a:lnTo>
                  <a:lnTo>
                    <a:pt x="712" y="4568"/>
                  </a:lnTo>
                  <a:lnTo>
                    <a:pt x="730" y="4595"/>
                  </a:lnTo>
                  <a:lnTo>
                    <a:pt x="752" y="4621"/>
                  </a:lnTo>
                  <a:lnTo>
                    <a:pt x="778" y="4647"/>
                  </a:lnTo>
                  <a:lnTo>
                    <a:pt x="808" y="4673"/>
                  </a:lnTo>
                  <a:lnTo>
                    <a:pt x="842" y="4700"/>
                  </a:lnTo>
                  <a:lnTo>
                    <a:pt x="882" y="4728"/>
                  </a:lnTo>
                  <a:lnTo>
                    <a:pt x="922" y="4755"/>
                  </a:lnTo>
                  <a:lnTo>
                    <a:pt x="964" y="4782"/>
                  </a:lnTo>
                  <a:lnTo>
                    <a:pt x="1007" y="4809"/>
                  </a:lnTo>
                  <a:lnTo>
                    <a:pt x="1049" y="4836"/>
                  </a:lnTo>
                  <a:lnTo>
                    <a:pt x="1093" y="4862"/>
                  </a:lnTo>
                  <a:lnTo>
                    <a:pt x="1138" y="4887"/>
                  </a:lnTo>
                  <a:lnTo>
                    <a:pt x="1184" y="4912"/>
                  </a:lnTo>
                  <a:lnTo>
                    <a:pt x="1230" y="4935"/>
                  </a:lnTo>
                  <a:lnTo>
                    <a:pt x="1277" y="4960"/>
                  </a:lnTo>
                  <a:lnTo>
                    <a:pt x="1325" y="4982"/>
                  </a:lnTo>
                  <a:lnTo>
                    <a:pt x="1374" y="5004"/>
                  </a:lnTo>
                  <a:lnTo>
                    <a:pt x="1423" y="5024"/>
                  </a:lnTo>
                  <a:lnTo>
                    <a:pt x="1472" y="5044"/>
                  </a:lnTo>
                  <a:lnTo>
                    <a:pt x="1524" y="5064"/>
                  </a:lnTo>
                  <a:lnTo>
                    <a:pt x="1575" y="5082"/>
                  </a:lnTo>
                  <a:lnTo>
                    <a:pt x="1628" y="5098"/>
                  </a:lnTo>
                  <a:lnTo>
                    <a:pt x="1680" y="5113"/>
                  </a:lnTo>
                  <a:lnTo>
                    <a:pt x="1733" y="5128"/>
                  </a:lnTo>
                  <a:lnTo>
                    <a:pt x="1788" y="5140"/>
                  </a:lnTo>
                  <a:lnTo>
                    <a:pt x="1843" y="5152"/>
                  </a:lnTo>
                  <a:lnTo>
                    <a:pt x="1899" y="5162"/>
                  </a:lnTo>
                  <a:lnTo>
                    <a:pt x="1955" y="5170"/>
                  </a:lnTo>
                  <a:lnTo>
                    <a:pt x="2013" y="5177"/>
                  </a:lnTo>
                  <a:lnTo>
                    <a:pt x="2070" y="5183"/>
                  </a:lnTo>
                  <a:lnTo>
                    <a:pt x="2129" y="5187"/>
                  </a:lnTo>
                  <a:lnTo>
                    <a:pt x="2188" y="5189"/>
                  </a:lnTo>
                  <a:lnTo>
                    <a:pt x="2247" y="5189"/>
                  </a:lnTo>
                  <a:lnTo>
                    <a:pt x="2308" y="5187"/>
                  </a:lnTo>
                  <a:lnTo>
                    <a:pt x="2369" y="5183"/>
                  </a:lnTo>
                  <a:lnTo>
                    <a:pt x="2431" y="5176"/>
                  </a:lnTo>
                  <a:lnTo>
                    <a:pt x="2493" y="5169"/>
                  </a:lnTo>
                  <a:lnTo>
                    <a:pt x="2557" y="5159"/>
                  </a:lnTo>
                  <a:lnTo>
                    <a:pt x="2567" y="5156"/>
                  </a:lnTo>
                  <a:lnTo>
                    <a:pt x="2596" y="5147"/>
                  </a:lnTo>
                  <a:lnTo>
                    <a:pt x="2643" y="5135"/>
                  </a:lnTo>
                  <a:lnTo>
                    <a:pt x="2703" y="5119"/>
                  </a:lnTo>
                  <a:lnTo>
                    <a:pt x="2774" y="5101"/>
                  </a:lnTo>
                  <a:lnTo>
                    <a:pt x="2853" y="5082"/>
                  </a:lnTo>
                  <a:lnTo>
                    <a:pt x="2939" y="5063"/>
                  </a:lnTo>
                  <a:lnTo>
                    <a:pt x="3028" y="5044"/>
                  </a:lnTo>
                  <a:lnTo>
                    <a:pt x="3073" y="5035"/>
                  </a:lnTo>
                  <a:lnTo>
                    <a:pt x="3117" y="5028"/>
                  </a:lnTo>
                  <a:lnTo>
                    <a:pt x="3162" y="5021"/>
                  </a:lnTo>
                  <a:lnTo>
                    <a:pt x="3205" y="5015"/>
                  </a:lnTo>
                  <a:lnTo>
                    <a:pt x="3246" y="5010"/>
                  </a:lnTo>
                  <a:lnTo>
                    <a:pt x="3287" y="5006"/>
                  </a:lnTo>
                  <a:lnTo>
                    <a:pt x="3326" y="5003"/>
                  </a:lnTo>
                  <a:lnTo>
                    <a:pt x="3362" y="5002"/>
                  </a:lnTo>
                  <a:lnTo>
                    <a:pt x="3397" y="5003"/>
                  </a:lnTo>
                  <a:lnTo>
                    <a:pt x="3428" y="5005"/>
                  </a:lnTo>
                  <a:lnTo>
                    <a:pt x="3455" y="5009"/>
                  </a:lnTo>
                  <a:lnTo>
                    <a:pt x="3480" y="5015"/>
                  </a:lnTo>
                  <a:lnTo>
                    <a:pt x="3500" y="5023"/>
                  </a:lnTo>
                  <a:lnTo>
                    <a:pt x="3517" y="5033"/>
                  </a:lnTo>
                  <a:lnTo>
                    <a:pt x="3529" y="5046"/>
                  </a:lnTo>
                  <a:lnTo>
                    <a:pt x="3536" y="5062"/>
                  </a:lnTo>
                  <a:lnTo>
                    <a:pt x="3540" y="5077"/>
                  </a:lnTo>
                  <a:lnTo>
                    <a:pt x="3541" y="5092"/>
                  </a:lnTo>
                  <a:lnTo>
                    <a:pt x="3540" y="5106"/>
                  </a:lnTo>
                  <a:lnTo>
                    <a:pt x="3537" y="5118"/>
                  </a:lnTo>
                  <a:lnTo>
                    <a:pt x="3532" y="5130"/>
                  </a:lnTo>
                  <a:lnTo>
                    <a:pt x="3526" y="5141"/>
                  </a:lnTo>
                  <a:lnTo>
                    <a:pt x="3518" y="5151"/>
                  </a:lnTo>
                  <a:lnTo>
                    <a:pt x="3508" y="5161"/>
                  </a:lnTo>
                  <a:lnTo>
                    <a:pt x="3498" y="5170"/>
                  </a:lnTo>
                  <a:lnTo>
                    <a:pt x="3486" y="5178"/>
                  </a:lnTo>
                  <a:lnTo>
                    <a:pt x="3474" y="5187"/>
                  </a:lnTo>
                  <a:lnTo>
                    <a:pt x="3461" y="5195"/>
                  </a:lnTo>
                  <a:lnTo>
                    <a:pt x="3433" y="5209"/>
                  </a:lnTo>
                  <a:lnTo>
                    <a:pt x="3404" y="5223"/>
                  </a:lnTo>
                  <a:lnTo>
                    <a:pt x="3374" y="5237"/>
                  </a:lnTo>
                  <a:lnTo>
                    <a:pt x="3346" y="5251"/>
                  </a:lnTo>
                  <a:lnTo>
                    <a:pt x="3333" y="5259"/>
                  </a:lnTo>
                  <a:lnTo>
                    <a:pt x="3321" y="5267"/>
                  </a:lnTo>
                  <a:lnTo>
                    <a:pt x="3310" y="5275"/>
                  </a:lnTo>
                  <a:lnTo>
                    <a:pt x="3299" y="5284"/>
                  </a:lnTo>
                  <a:lnTo>
                    <a:pt x="3290" y="5294"/>
                  </a:lnTo>
                  <a:lnTo>
                    <a:pt x="3282" y="5305"/>
                  </a:lnTo>
                  <a:lnTo>
                    <a:pt x="3276" y="5316"/>
                  </a:lnTo>
                  <a:lnTo>
                    <a:pt x="3271" y="5328"/>
                  </a:lnTo>
                  <a:lnTo>
                    <a:pt x="3268" y="5340"/>
                  </a:lnTo>
                  <a:lnTo>
                    <a:pt x="3267" y="5354"/>
                  </a:lnTo>
                  <a:lnTo>
                    <a:pt x="3269" y="5369"/>
                  </a:lnTo>
                  <a:lnTo>
                    <a:pt x="3272" y="5384"/>
                  </a:lnTo>
                  <a:lnTo>
                    <a:pt x="3276" y="5401"/>
                  </a:lnTo>
                  <a:lnTo>
                    <a:pt x="3281" y="5417"/>
                  </a:lnTo>
                  <a:lnTo>
                    <a:pt x="3288" y="5434"/>
                  </a:lnTo>
                  <a:lnTo>
                    <a:pt x="3294" y="5450"/>
                  </a:lnTo>
                  <a:lnTo>
                    <a:pt x="3310" y="5481"/>
                  </a:lnTo>
                  <a:lnTo>
                    <a:pt x="3326" y="5511"/>
                  </a:lnTo>
                  <a:lnTo>
                    <a:pt x="3341" y="5542"/>
                  </a:lnTo>
                  <a:lnTo>
                    <a:pt x="3356" y="5572"/>
                  </a:lnTo>
                  <a:lnTo>
                    <a:pt x="3362" y="5586"/>
                  </a:lnTo>
                  <a:lnTo>
                    <a:pt x="3367" y="5601"/>
                  </a:lnTo>
                  <a:lnTo>
                    <a:pt x="3371" y="5615"/>
                  </a:lnTo>
                  <a:lnTo>
                    <a:pt x="3374" y="5629"/>
                  </a:lnTo>
                  <a:lnTo>
                    <a:pt x="3376" y="5643"/>
                  </a:lnTo>
                  <a:lnTo>
                    <a:pt x="3376" y="5657"/>
                  </a:lnTo>
                  <a:lnTo>
                    <a:pt x="3374" y="5672"/>
                  </a:lnTo>
                  <a:lnTo>
                    <a:pt x="3370" y="5686"/>
                  </a:lnTo>
                  <a:lnTo>
                    <a:pt x="3365" y="5700"/>
                  </a:lnTo>
                  <a:lnTo>
                    <a:pt x="3357" y="5713"/>
                  </a:lnTo>
                  <a:lnTo>
                    <a:pt x="3347" y="5727"/>
                  </a:lnTo>
                  <a:lnTo>
                    <a:pt x="3335" y="5740"/>
                  </a:lnTo>
                  <a:lnTo>
                    <a:pt x="3320" y="5753"/>
                  </a:lnTo>
                  <a:lnTo>
                    <a:pt x="3302" y="5766"/>
                  </a:lnTo>
                  <a:lnTo>
                    <a:pt x="3281" y="5781"/>
                  </a:lnTo>
                  <a:lnTo>
                    <a:pt x="3256" y="5794"/>
                  </a:lnTo>
                  <a:lnTo>
                    <a:pt x="3228" y="5807"/>
                  </a:lnTo>
                  <a:lnTo>
                    <a:pt x="3198" y="5819"/>
                  </a:lnTo>
                  <a:lnTo>
                    <a:pt x="3163" y="5832"/>
                  </a:lnTo>
                  <a:lnTo>
                    <a:pt x="3124" y="5845"/>
                  </a:lnTo>
                  <a:lnTo>
                    <a:pt x="3082" y="5859"/>
                  </a:lnTo>
                  <a:lnTo>
                    <a:pt x="3037" y="5871"/>
                  </a:lnTo>
                  <a:lnTo>
                    <a:pt x="2988" y="5884"/>
                  </a:lnTo>
                  <a:lnTo>
                    <a:pt x="2938" y="5896"/>
                  </a:lnTo>
                  <a:lnTo>
                    <a:pt x="2831" y="5921"/>
                  </a:lnTo>
                  <a:lnTo>
                    <a:pt x="2719" y="5944"/>
                  </a:lnTo>
                  <a:lnTo>
                    <a:pt x="2603" y="5968"/>
                  </a:lnTo>
                  <a:lnTo>
                    <a:pt x="2485" y="5992"/>
                  </a:lnTo>
                  <a:lnTo>
                    <a:pt x="2426" y="6005"/>
                  </a:lnTo>
                  <a:lnTo>
                    <a:pt x="2367" y="6018"/>
                  </a:lnTo>
                  <a:lnTo>
                    <a:pt x="2310" y="6033"/>
                  </a:lnTo>
                  <a:lnTo>
                    <a:pt x="2253" y="6047"/>
                  </a:lnTo>
                  <a:lnTo>
                    <a:pt x="2197" y="6063"/>
                  </a:lnTo>
                  <a:lnTo>
                    <a:pt x="2143" y="6079"/>
                  </a:lnTo>
                  <a:lnTo>
                    <a:pt x="2089" y="6096"/>
                  </a:lnTo>
                  <a:lnTo>
                    <a:pt x="2039" y="6113"/>
                  </a:lnTo>
                  <a:lnTo>
                    <a:pt x="1990" y="6132"/>
                  </a:lnTo>
                  <a:lnTo>
                    <a:pt x="1944" y="6153"/>
                  </a:lnTo>
                  <a:lnTo>
                    <a:pt x="1901" y="6174"/>
                  </a:lnTo>
                  <a:lnTo>
                    <a:pt x="1860" y="6197"/>
                  </a:lnTo>
                  <a:lnTo>
                    <a:pt x="1823" y="6220"/>
                  </a:lnTo>
                  <a:lnTo>
                    <a:pt x="1789" y="6246"/>
                  </a:lnTo>
                  <a:lnTo>
                    <a:pt x="1759" y="6273"/>
                  </a:lnTo>
                  <a:lnTo>
                    <a:pt x="1733" y="6301"/>
                  </a:lnTo>
                  <a:lnTo>
                    <a:pt x="1711" y="6331"/>
                  </a:lnTo>
                  <a:lnTo>
                    <a:pt x="1694" y="6363"/>
                  </a:lnTo>
                  <a:lnTo>
                    <a:pt x="1682" y="6398"/>
                  </a:lnTo>
                  <a:lnTo>
                    <a:pt x="1675" y="6433"/>
                  </a:lnTo>
                  <a:lnTo>
                    <a:pt x="1677" y="6433"/>
                  </a:lnTo>
                  <a:lnTo>
                    <a:pt x="1682" y="6432"/>
                  </a:lnTo>
                  <a:lnTo>
                    <a:pt x="1688" y="6432"/>
                  </a:lnTo>
                  <a:lnTo>
                    <a:pt x="1694" y="6432"/>
                  </a:lnTo>
                  <a:lnTo>
                    <a:pt x="1695" y="6433"/>
                  </a:lnTo>
                  <a:lnTo>
                    <a:pt x="1696" y="6434"/>
                  </a:lnTo>
                  <a:lnTo>
                    <a:pt x="1696" y="6435"/>
                  </a:lnTo>
                  <a:lnTo>
                    <a:pt x="1695" y="6436"/>
                  </a:lnTo>
                  <a:lnTo>
                    <a:pt x="1687" y="6441"/>
                  </a:lnTo>
                  <a:lnTo>
                    <a:pt x="1671" y="6448"/>
                  </a:lnTo>
                  <a:lnTo>
                    <a:pt x="1646" y="6457"/>
                  </a:lnTo>
                  <a:lnTo>
                    <a:pt x="1607" y="6470"/>
                  </a:lnTo>
                  <a:lnTo>
                    <a:pt x="1556" y="6487"/>
                  </a:lnTo>
                  <a:lnTo>
                    <a:pt x="1488" y="6508"/>
                  </a:lnTo>
                  <a:lnTo>
                    <a:pt x="1405" y="6533"/>
                  </a:lnTo>
                  <a:lnTo>
                    <a:pt x="1301" y="6563"/>
                  </a:lnTo>
                  <a:lnTo>
                    <a:pt x="1176" y="6597"/>
                  </a:lnTo>
                  <a:lnTo>
                    <a:pt x="1029" y="6639"/>
                  </a:lnTo>
                  <a:lnTo>
                    <a:pt x="875" y="6682"/>
                  </a:lnTo>
                  <a:lnTo>
                    <a:pt x="734" y="6721"/>
                  </a:lnTo>
                  <a:lnTo>
                    <a:pt x="669" y="6742"/>
                  </a:lnTo>
                  <a:lnTo>
                    <a:pt x="607" y="6760"/>
                  </a:lnTo>
                  <a:lnTo>
                    <a:pt x="548" y="6779"/>
                  </a:lnTo>
                  <a:lnTo>
                    <a:pt x="493" y="6797"/>
                  </a:lnTo>
                  <a:lnTo>
                    <a:pt x="440" y="6815"/>
                  </a:lnTo>
                  <a:lnTo>
                    <a:pt x="392" y="6832"/>
                  </a:lnTo>
                  <a:lnTo>
                    <a:pt x="345" y="6850"/>
                  </a:lnTo>
                  <a:lnTo>
                    <a:pt x="304" y="6868"/>
                  </a:lnTo>
                  <a:lnTo>
                    <a:pt x="265" y="6886"/>
                  </a:lnTo>
                  <a:lnTo>
                    <a:pt x="228" y="6903"/>
                  </a:lnTo>
                  <a:lnTo>
                    <a:pt x="196" y="6921"/>
                  </a:lnTo>
                  <a:lnTo>
                    <a:pt x="168" y="6939"/>
                  </a:lnTo>
                  <a:lnTo>
                    <a:pt x="142" y="6957"/>
                  </a:lnTo>
                  <a:lnTo>
                    <a:pt x="120" y="6975"/>
                  </a:lnTo>
                  <a:lnTo>
                    <a:pt x="100" y="6995"/>
                  </a:lnTo>
                  <a:lnTo>
                    <a:pt x="85" y="7015"/>
                  </a:lnTo>
                  <a:lnTo>
                    <a:pt x="73" y="7034"/>
                  </a:lnTo>
                  <a:lnTo>
                    <a:pt x="64" y="7055"/>
                  </a:lnTo>
                  <a:lnTo>
                    <a:pt x="59" y="7076"/>
                  </a:lnTo>
                  <a:lnTo>
                    <a:pt x="57" y="7098"/>
                  </a:lnTo>
                  <a:lnTo>
                    <a:pt x="59" y="7121"/>
                  </a:lnTo>
                  <a:lnTo>
                    <a:pt x="63" y="7144"/>
                  </a:lnTo>
                  <a:lnTo>
                    <a:pt x="72" y="7168"/>
                  </a:lnTo>
                  <a:lnTo>
                    <a:pt x="84" y="7193"/>
                  </a:lnTo>
                  <a:lnTo>
                    <a:pt x="99" y="7220"/>
                  </a:lnTo>
                  <a:lnTo>
                    <a:pt x="119" y="7247"/>
                  </a:lnTo>
                  <a:lnTo>
                    <a:pt x="141" y="7276"/>
                  </a:lnTo>
                  <a:lnTo>
                    <a:pt x="166" y="7305"/>
                  </a:lnTo>
                  <a:lnTo>
                    <a:pt x="177" y="7311"/>
                  </a:lnTo>
                  <a:lnTo>
                    <a:pt x="209" y="7329"/>
                  </a:lnTo>
                  <a:lnTo>
                    <a:pt x="259" y="7356"/>
                  </a:lnTo>
                  <a:lnTo>
                    <a:pt x="324" y="7387"/>
                  </a:lnTo>
                  <a:lnTo>
                    <a:pt x="363" y="7405"/>
                  </a:lnTo>
                  <a:lnTo>
                    <a:pt x="403" y="7422"/>
                  </a:lnTo>
                  <a:lnTo>
                    <a:pt x="446" y="7440"/>
                  </a:lnTo>
                  <a:lnTo>
                    <a:pt x="493" y="7459"/>
                  </a:lnTo>
                  <a:lnTo>
                    <a:pt x="541" y="7476"/>
                  </a:lnTo>
                  <a:lnTo>
                    <a:pt x="591" y="7492"/>
                  </a:lnTo>
                  <a:lnTo>
                    <a:pt x="643" y="7507"/>
                  </a:lnTo>
                  <a:lnTo>
                    <a:pt x="695" y="7521"/>
                  </a:lnTo>
                  <a:lnTo>
                    <a:pt x="690" y="7526"/>
                  </a:lnTo>
                  <a:lnTo>
                    <a:pt x="677" y="7540"/>
                  </a:lnTo>
                  <a:lnTo>
                    <a:pt x="658" y="7563"/>
                  </a:lnTo>
                  <a:lnTo>
                    <a:pt x="633" y="7595"/>
                  </a:lnTo>
                  <a:lnTo>
                    <a:pt x="620" y="7613"/>
                  </a:lnTo>
                  <a:lnTo>
                    <a:pt x="606" y="7632"/>
                  </a:lnTo>
                  <a:lnTo>
                    <a:pt x="592" y="7653"/>
                  </a:lnTo>
                  <a:lnTo>
                    <a:pt x="578" y="7676"/>
                  </a:lnTo>
                  <a:lnTo>
                    <a:pt x="565" y="7700"/>
                  </a:lnTo>
                  <a:lnTo>
                    <a:pt x="552" y="7725"/>
                  </a:lnTo>
                  <a:lnTo>
                    <a:pt x="540" y="7751"/>
                  </a:lnTo>
                  <a:lnTo>
                    <a:pt x="529" y="7778"/>
                  </a:lnTo>
                  <a:lnTo>
                    <a:pt x="519" y="7806"/>
                  </a:lnTo>
                  <a:lnTo>
                    <a:pt x="511" y="7835"/>
                  </a:lnTo>
                  <a:lnTo>
                    <a:pt x="504" y="7864"/>
                  </a:lnTo>
                  <a:lnTo>
                    <a:pt x="500" y="7894"/>
                  </a:lnTo>
                  <a:lnTo>
                    <a:pt x="497" y="7924"/>
                  </a:lnTo>
                  <a:lnTo>
                    <a:pt x="497" y="7955"/>
                  </a:lnTo>
                  <a:lnTo>
                    <a:pt x="500" y="7986"/>
                  </a:lnTo>
                  <a:lnTo>
                    <a:pt x="506" y="8017"/>
                  </a:lnTo>
                  <a:lnTo>
                    <a:pt x="514" y="8048"/>
                  </a:lnTo>
                  <a:lnTo>
                    <a:pt x="526" y="8079"/>
                  </a:lnTo>
                  <a:lnTo>
                    <a:pt x="542" y="8110"/>
                  </a:lnTo>
                  <a:lnTo>
                    <a:pt x="562" y="8140"/>
                  </a:lnTo>
                  <a:lnTo>
                    <a:pt x="586" y="8169"/>
                  </a:lnTo>
                  <a:lnTo>
                    <a:pt x="615" y="8199"/>
                  </a:lnTo>
                  <a:lnTo>
                    <a:pt x="648" y="8228"/>
                  </a:lnTo>
                  <a:lnTo>
                    <a:pt x="685" y="8256"/>
                  </a:lnTo>
                  <a:lnTo>
                    <a:pt x="706" y="8257"/>
                  </a:lnTo>
                  <a:lnTo>
                    <a:pt x="764" y="8262"/>
                  </a:lnTo>
                  <a:lnTo>
                    <a:pt x="846" y="8268"/>
                  </a:lnTo>
                  <a:lnTo>
                    <a:pt x="947" y="8276"/>
                  </a:lnTo>
                  <a:lnTo>
                    <a:pt x="1057" y="8285"/>
                  </a:lnTo>
                  <a:lnTo>
                    <a:pt x="1165" y="8294"/>
                  </a:lnTo>
                  <a:lnTo>
                    <a:pt x="1263" y="8300"/>
                  </a:lnTo>
                  <a:lnTo>
                    <a:pt x="1342" y="8305"/>
                  </a:lnTo>
                  <a:lnTo>
                    <a:pt x="1347" y="8317"/>
                  </a:lnTo>
                  <a:lnTo>
                    <a:pt x="1361" y="8351"/>
                  </a:lnTo>
                  <a:lnTo>
                    <a:pt x="1369" y="8375"/>
                  </a:lnTo>
                  <a:lnTo>
                    <a:pt x="1378" y="8404"/>
                  </a:lnTo>
                  <a:lnTo>
                    <a:pt x="1386" y="8437"/>
                  </a:lnTo>
                  <a:lnTo>
                    <a:pt x="1394" y="8474"/>
                  </a:lnTo>
                  <a:lnTo>
                    <a:pt x="1396" y="8493"/>
                  </a:lnTo>
                  <a:lnTo>
                    <a:pt x="1399" y="8514"/>
                  </a:lnTo>
                  <a:lnTo>
                    <a:pt x="1401" y="8536"/>
                  </a:lnTo>
                  <a:lnTo>
                    <a:pt x="1402" y="8558"/>
                  </a:lnTo>
                  <a:lnTo>
                    <a:pt x="1403" y="8580"/>
                  </a:lnTo>
                  <a:lnTo>
                    <a:pt x="1403" y="8604"/>
                  </a:lnTo>
                  <a:lnTo>
                    <a:pt x="1402" y="8627"/>
                  </a:lnTo>
                  <a:lnTo>
                    <a:pt x="1400" y="8653"/>
                  </a:lnTo>
                  <a:lnTo>
                    <a:pt x="1397" y="8678"/>
                  </a:lnTo>
                  <a:lnTo>
                    <a:pt x="1393" y="8703"/>
                  </a:lnTo>
                  <a:lnTo>
                    <a:pt x="1388" y="8729"/>
                  </a:lnTo>
                  <a:lnTo>
                    <a:pt x="1382" y="8755"/>
                  </a:lnTo>
                  <a:lnTo>
                    <a:pt x="1374" y="8782"/>
                  </a:lnTo>
                  <a:lnTo>
                    <a:pt x="1364" y="8809"/>
                  </a:lnTo>
                  <a:lnTo>
                    <a:pt x="1353" y="8836"/>
                  </a:lnTo>
                  <a:lnTo>
                    <a:pt x="1342" y="8863"/>
                  </a:lnTo>
                  <a:lnTo>
                    <a:pt x="1343" y="8866"/>
                  </a:lnTo>
                  <a:lnTo>
                    <a:pt x="1349" y="8873"/>
                  </a:lnTo>
                  <a:lnTo>
                    <a:pt x="1359" y="8883"/>
                  </a:lnTo>
                  <a:lnTo>
                    <a:pt x="1374" y="8896"/>
                  </a:lnTo>
                  <a:lnTo>
                    <a:pt x="1382" y="8903"/>
                  </a:lnTo>
                  <a:lnTo>
                    <a:pt x="1392" y="8910"/>
                  </a:lnTo>
                  <a:lnTo>
                    <a:pt x="1402" y="8917"/>
                  </a:lnTo>
                  <a:lnTo>
                    <a:pt x="1414" y="8924"/>
                  </a:lnTo>
                  <a:lnTo>
                    <a:pt x="1427" y="8930"/>
                  </a:lnTo>
                  <a:lnTo>
                    <a:pt x="1442" y="8936"/>
                  </a:lnTo>
                  <a:lnTo>
                    <a:pt x="1457" y="8942"/>
                  </a:lnTo>
                  <a:lnTo>
                    <a:pt x="1474" y="8947"/>
                  </a:lnTo>
                  <a:lnTo>
                    <a:pt x="1492" y="8951"/>
                  </a:lnTo>
                  <a:lnTo>
                    <a:pt x="1512" y="8954"/>
                  </a:lnTo>
                  <a:lnTo>
                    <a:pt x="1532" y="8956"/>
                  </a:lnTo>
                  <a:lnTo>
                    <a:pt x="1554" y="8957"/>
                  </a:lnTo>
                  <a:lnTo>
                    <a:pt x="1577" y="8957"/>
                  </a:lnTo>
                  <a:lnTo>
                    <a:pt x="1602" y="8955"/>
                  </a:lnTo>
                  <a:lnTo>
                    <a:pt x="1629" y="8951"/>
                  </a:lnTo>
                  <a:lnTo>
                    <a:pt x="1656" y="8946"/>
                  </a:lnTo>
                  <a:lnTo>
                    <a:pt x="1685" y="8939"/>
                  </a:lnTo>
                  <a:lnTo>
                    <a:pt x="1715" y="8930"/>
                  </a:lnTo>
                  <a:lnTo>
                    <a:pt x="1747" y="8919"/>
                  </a:lnTo>
                  <a:lnTo>
                    <a:pt x="1781" y="8905"/>
                  </a:lnTo>
                  <a:lnTo>
                    <a:pt x="1815" y="8888"/>
                  </a:lnTo>
                  <a:lnTo>
                    <a:pt x="1852" y="8870"/>
                  </a:lnTo>
                  <a:lnTo>
                    <a:pt x="1890" y="8848"/>
                  </a:lnTo>
                  <a:lnTo>
                    <a:pt x="1930" y="8824"/>
                  </a:lnTo>
                  <a:lnTo>
                    <a:pt x="1944" y="8822"/>
                  </a:lnTo>
                  <a:lnTo>
                    <a:pt x="1980" y="8819"/>
                  </a:lnTo>
                  <a:lnTo>
                    <a:pt x="2004" y="8818"/>
                  </a:lnTo>
                  <a:lnTo>
                    <a:pt x="2030" y="8819"/>
                  </a:lnTo>
                  <a:lnTo>
                    <a:pt x="2043" y="8820"/>
                  </a:lnTo>
                  <a:lnTo>
                    <a:pt x="2056" y="8821"/>
                  </a:lnTo>
                  <a:lnTo>
                    <a:pt x="2069" y="8823"/>
                  </a:lnTo>
                  <a:lnTo>
                    <a:pt x="2082" y="8825"/>
                  </a:lnTo>
                  <a:lnTo>
                    <a:pt x="2095" y="8829"/>
                  </a:lnTo>
                  <a:lnTo>
                    <a:pt x="2108" y="8833"/>
                  </a:lnTo>
                  <a:lnTo>
                    <a:pt x="2119" y="8838"/>
                  </a:lnTo>
                  <a:lnTo>
                    <a:pt x="2131" y="8844"/>
                  </a:lnTo>
                  <a:lnTo>
                    <a:pt x="2141" y="8851"/>
                  </a:lnTo>
                  <a:lnTo>
                    <a:pt x="2151" y="8858"/>
                  </a:lnTo>
                  <a:lnTo>
                    <a:pt x="2159" y="8867"/>
                  </a:lnTo>
                  <a:lnTo>
                    <a:pt x="2165" y="8878"/>
                  </a:lnTo>
                  <a:lnTo>
                    <a:pt x="2170" y="8889"/>
                  </a:lnTo>
                  <a:lnTo>
                    <a:pt x="2174" y="8903"/>
                  </a:lnTo>
                  <a:lnTo>
                    <a:pt x="2176" y="8917"/>
                  </a:lnTo>
                  <a:lnTo>
                    <a:pt x="2176" y="8932"/>
                  </a:lnTo>
                  <a:lnTo>
                    <a:pt x="2174" y="8949"/>
                  </a:lnTo>
                  <a:lnTo>
                    <a:pt x="2170" y="8968"/>
                  </a:lnTo>
                  <a:lnTo>
                    <a:pt x="2164" y="8988"/>
                  </a:lnTo>
                  <a:lnTo>
                    <a:pt x="2155" y="9011"/>
                  </a:lnTo>
                  <a:lnTo>
                    <a:pt x="2155" y="9016"/>
                  </a:lnTo>
                  <a:lnTo>
                    <a:pt x="2156" y="9029"/>
                  </a:lnTo>
                  <a:lnTo>
                    <a:pt x="2159" y="9049"/>
                  </a:lnTo>
                  <a:lnTo>
                    <a:pt x="2164" y="9075"/>
                  </a:lnTo>
                  <a:lnTo>
                    <a:pt x="2169" y="9089"/>
                  </a:lnTo>
                  <a:lnTo>
                    <a:pt x="2174" y="9103"/>
                  </a:lnTo>
                  <a:lnTo>
                    <a:pt x="2180" y="9119"/>
                  </a:lnTo>
                  <a:lnTo>
                    <a:pt x="2188" y="9135"/>
                  </a:lnTo>
                  <a:lnTo>
                    <a:pt x="2198" y="9150"/>
                  </a:lnTo>
                  <a:lnTo>
                    <a:pt x="2209" y="9165"/>
                  </a:lnTo>
                  <a:lnTo>
                    <a:pt x="2222" y="9180"/>
                  </a:lnTo>
                  <a:lnTo>
                    <a:pt x="2237" y="9194"/>
                  </a:lnTo>
                  <a:lnTo>
                    <a:pt x="2254" y="9207"/>
                  </a:lnTo>
                  <a:lnTo>
                    <a:pt x="2273" y="9220"/>
                  </a:lnTo>
                  <a:lnTo>
                    <a:pt x="2294" y="9230"/>
                  </a:lnTo>
                  <a:lnTo>
                    <a:pt x="2318" y="9240"/>
                  </a:lnTo>
                  <a:lnTo>
                    <a:pt x="2344" y="9247"/>
                  </a:lnTo>
                  <a:lnTo>
                    <a:pt x="2373" y="9254"/>
                  </a:lnTo>
                  <a:lnTo>
                    <a:pt x="2405" y="9258"/>
                  </a:lnTo>
                  <a:lnTo>
                    <a:pt x="2440" y="9259"/>
                  </a:lnTo>
                  <a:lnTo>
                    <a:pt x="2478" y="9258"/>
                  </a:lnTo>
                  <a:lnTo>
                    <a:pt x="2519" y="9254"/>
                  </a:lnTo>
                  <a:lnTo>
                    <a:pt x="2563" y="9246"/>
                  </a:lnTo>
                  <a:lnTo>
                    <a:pt x="2611" y="9235"/>
                  </a:lnTo>
                  <a:lnTo>
                    <a:pt x="2663" y="9221"/>
                  </a:lnTo>
                  <a:lnTo>
                    <a:pt x="2718" y="9204"/>
                  </a:lnTo>
                  <a:lnTo>
                    <a:pt x="2778" y="9183"/>
                  </a:lnTo>
                  <a:lnTo>
                    <a:pt x="2840" y="9158"/>
                  </a:lnTo>
                  <a:lnTo>
                    <a:pt x="2850" y="9153"/>
                  </a:lnTo>
                  <a:lnTo>
                    <a:pt x="2875" y="9139"/>
                  </a:lnTo>
                  <a:lnTo>
                    <a:pt x="2916" y="9116"/>
                  </a:lnTo>
                  <a:lnTo>
                    <a:pt x="2967" y="9090"/>
                  </a:lnTo>
                  <a:lnTo>
                    <a:pt x="3028" y="9060"/>
                  </a:lnTo>
                  <a:lnTo>
                    <a:pt x="3094" y="9028"/>
                  </a:lnTo>
                  <a:lnTo>
                    <a:pt x="3165" y="8994"/>
                  </a:lnTo>
                  <a:lnTo>
                    <a:pt x="3236" y="8964"/>
                  </a:lnTo>
                  <a:lnTo>
                    <a:pt x="3272" y="8950"/>
                  </a:lnTo>
                  <a:lnTo>
                    <a:pt x="3306" y="8937"/>
                  </a:lnTo>
                  <a:lnTo>
                    <a:pt x="3340" y="8925"/>
                  </a:lnTo>
                  <a:lnTo>
                    <a:pt x="3372" y="8915"/>
                  </a:lnTo>
                  <a:lnTo>
                    <a:pt x="3403" y="8906"/>
                  </a:lnTo>
                  <a:lnTo>
                    <a:pt x="3431" y="8900"/>
                  </a:lnTo>
                  <a:lnTo>
                    <a:pt x="3457" y="8895"/>
                  </a:lnTo>
                  <a:lnTo>
                    <a:pt x="3481" y="8893"/>
                  </a:lnTo>
                  <a:lnTo>
                    <a:pt x="3501" y="8894"/>
                  </a:lnTo>
                  <a:lnTo>
                    <a:pt x="3520" y="8898"/>
                  </a:lnTo>
                  <a:lnTo>
                    <a:pt x="3533" y="8904"/>
                  </a:lnTo>
                  <a:lnTo>
                    <a:pt x="3543" y="8914"/>
                  </a:lnTo>
                  <a:lnTo>
                    <a:pt x="3548" y="8927"/>
                  </a:lnTo>
                  <a:lnTo>
                    <a:pt x="3549" y="8944"/>
                  </a:lnTo>
                  <a:lnTo>
                    <a:pt x="3545" y="8965"/>
                  </a:lnTo>
                  <a:lnTo>
                    <a:pt x="3536" y="8990"/>
                  </a:lnTo>
                  <a:lnTo>
                    <a:pt x="3532" y="8997"/>
                  </a:lnTo>
                  <a:lnTo>
                    <a:pt x="3520" y="9015"/>
                  </a:lnTo>
                  <a:lnTo>
                    <a:pt x="3499" y="9042"/>
                  </a:lnTo>
                  <a:lnTo>
                    <a:pt x="3473" y="9078"/>
                  </a:lnTo>
                  <a:lnTo>
                    <a:pt x="3439" y="9122"/>
                  </a:lnTo>
                  <a:lnTo>
                    <a:pt x="3400" y="9173"/>
                  </a:lnTo>
                  <a:lnTo>
                    <a:pt x="3354" y="9229"/>
                  </a:lnTo>
                  <a:lnTo>
                    <a:pt x="3304" y="9289"/>
                  </a:lnTo>
                  <a:lnTo>
                    <a:pt x="3276" y="9319"/>
                  </a:lnTo>
                  <a:lnTo>
                    <a:pt x="3247" y="9350"/>
                  </a:lnTo>
                  <a:lnTo>
                    <a:pt x="3218" y="9383"/>
                  </a:lnTo>
                  <a:lnTo>
                    <a:pt x="3188" y="9414"/>
                  </a:lnTo>
                  <a:lnTo>
                    <a:pt x="3157" y="9446"/>
                  </a:lnTo>
                  <a:lnTo>
                    <a:pt x="3124" y="9478"/>
                  </a:lnTo>
                  <a:lnTo>
                    <a:pt x="3091" y="9510"/>
                  </a:lnTo>
                  <a:lnTo>
                    <a:pt x="3057" y="9541"/>
                  </a:lnTo>
                  <a:lnTo>
                    <a:pt x="3022" y="9571"/>
                  </a:lnTo>
                  <a:lnTo>
                    <a:pt x="2986" y="9601"/>
                  </a:lnTo>
                  <a:lnTo>
                    <a:pt x="2950" y="9630"/>
                  </a:lnTo>
                  <a:lnTo>
                    <a:pt x="2914" y="9658"/>
                  </a:lnTo>
                  <a:lnTo>
                    <a:pt x="2876" y="9684"/>
                  </a:lnTo>
                  <a:lnTo>
                    <a:pt x="2839" y="9709"/>
                  </a:lnTo>
                  <a:lnTo>
                    <a:pt x="2801" y="9734"/>
                  </a:lnTo>
                  <a:lnTo>
                    <a:pt x="2763" y="9755"/>
                  </a:lnTo>
                  <a:lnTo>
                    <a:pt x="2748" y="9760"/>
                  </a:lnTo>
                  <a:lnTo>
                    <a:pt x="2707" y="9774"/>
                  </a:lnTo>
                  <a:lnTo>
                    <a:pt x="2643" y="9796"/>
                  </a:lnTo>
                  <a:lnTo>
                    <a:pt x="2558" y="9826"/>
                  </a:lnTo>
                  <a:lnTo>
                    <a:pt x="2455" y="9864"/>
                  </a:lnTo>
                  <a:lnTo>
                    <a:pt x="2337" y="9907"/>
                  </a:lnTo>
                  <a:lnTo>
                    <a:pt x="2208" y="9955"/>
                  </a:lnTo>
                  <a:lnTo>
                    <a:pt x="2069" y="10009"/>
                  </a:lnTo>
                  <a:lnTo>
                    <a:pt x="1924" y="10066"/>
                  </a:lnTo>
                  <a:lnTo>
                    <a:pt x="1776" y="10127"/>
                  </a:lnTo>
                  <a:lnTo>
                    <a:pt x="1701" y="10158"/>
                  </a:lnTo>
                  <a:lnTo>
                    <a:pt x="1628" y="10190"/>
                  </a:lnTo>
                  <a:lnTo>
                    <a:pt x="1554" y="10223"/>
                  </a:lnTo>
                  <a:lnTo>
                    <a:pt x="1481" y="10256"/>
                  </a:lnTo>
                  <a:lnTo>
                    <a:pt x="1410" y="10288"/>
                  </a:lnTo>
                  <a:lnTo>
                    <a:pt x="1340" y="10321"/>
                  </a:lnTo>
                  <a:lnTo>
                    <a:pt x="1273" y="10355"/>
                  </a:lnTo>
                  <a:lnTo>
                    <a:pt x="1208" y="10388"/>
                  </a:lnTo>
                  <a:lnTo>
                    <a:pt x="1146" y="10421"/>
                  </a:lnTo>
                  <a:lnTo>
                    <a:pt x="1086" y="10455"/>
                  </a:lnTo>
                  <a:lnTo>
                    <a:pt x="1031" y="10487"/>
                  </a:lnTo>
                  <a:lnTo>
                    <a:pt x="979" y="10519"/>
                  </a:lnTo>
                  <a:lnTo>
                    <a:pt x="971" y="10521"/>
                  </a:lnTo>
                  <a:lnTo>
                    <a:pt x="950" y="10525"/>
                  </a:lnTo>
                  <a:lnTo>
                    <a:pt x="915" y="10533"/>
                  </a:lnTo>
                  <a:lnTo>
                    <a:pt x="869" y="10543"/>
                  </a:lnTo>
                  <a:lnTo>
                    <a:pt x="813" y="10557"/>
                  </a:lnTo>
                  <a:lnTo>
                    <a:pt x="750" y="10575"/>
                  </a:lnTo>
                  <a:lnTo>
                    <a:pt x="679" y="10595"/>
                  </a:lnTo>
                  <a:lnTo>
                    <a:pt x="603" y="10618"/>
                  </a:lnTo>
                  <a:lnTo>
                    <a:pt x="564" y="10630"/>
                  </a:lnTo>
                  <a:lnTo>
                    <a:pt x="524" y="10644"/>
                  </a:lnTo>
                  <a:lnTo>
                    <a:pt x="483" y="10658"/>
                  </a:lnTo>
                  <a:lnTo>
                    <a:pt x="443" y="10673"/>
                  </a:lnTo>
                  <a:lnTo>
                    <a:pt x="402" y="10690"/>
                  </a:lnTo>
                  <a:lnTo>
                    <a:pt x="361" y="10707"/>
                  </a:lnTo>
                  <a:lnTo>
                    <a:pt x="321" y="10725"/>
                  </a:lnTo>
                  <a:lnTo>
                    <a:pt x="281" y="10743"/>
                  </a:lnTo>
                  <a:lnTo>
                    <a:pt x="242" y="10762"/>
                  </a:lnTo>
                  <a:lnTo>
                    <a:pt x="203" y="10782"/>
                  </a:lnTo>
                  <a:lnTo>
                    <a:pt x="165" y="10803"/>
                  </a:lnTo>
                  <a:lnTo>
                    <a:pt x="129" y="10826"/>
                  </a:lnTo>
                  <a:lnTo>
                    <a:pt x="94" y="10848"/>
                  </a:lnTo>
                  <a:lnTo>
                    <a:pt x="61" y="10872"/>
                  </a:lnTo>
                  <a:lnTo>
                    <a:pt x="29" y="10896"/>
                  </a:lnTo>
                  <a:lnTo>
                    <a:pt x="0" y="10921"/>
                  </a:lnTo>
                  <a:lnTo>
                    <a:pt x="7" y="10919"/>
                  </a:lnTo>
                  <a:lnTo>
                    <a:pt x="28" y="10915"/>
                  </a:lnTo>
                  <a:lnTo>
                    <a:pt x="60" y="10909"/>
                  </a:lnTo>
                  <a:lnTo>
                    <a:pt x="105" y="10901"/>
                  </a:lnTo>
                  <a:lnTo>
                    <a:pt x="161" y="10890"/>
                  </a:lnTo>
                  <a:lnTo>
                    <a:pt x="225" y="10879"/>
                  </a:lnTo>
                  <a:lnTo>
                    <a:pt x="299" y="10866"/>
                  </a:lnTo>
                  <a:lnTo>
                    <a:pt x="381" y="10853"/>
                  </a:lnTo>
                  <a:lnTo>
                    <a:pt x="468" y="10839"/>
                  </a:lnTo>
                  <a:lnTo>
                    <a:pt x="563" y="10825"/>
                  </a:lnTo>
                  <a:lnTo>
                    <a:pt x="662" y="10811"/>
                  </a:lnTo>
                  <a:lnTo>
                    <a:pt x="765" y="10797"/>
                  </a:lnTo>
                  <a:lnTo>
                    <a:pt x="870" y="10784"/>
                  </a:lnTo>
                  <a:lnTo>
                    <a:pt x="977" y="10773"/>
                  </a:lnTo>
                  <a:lnTo>
                    <a:pt x="1086" y="10763"/>
                  </a:lnTo>
                  <a:lnTo>
                    <a:pt x="1195" y="10755"/>
                  </a:lnTo>
                  <a:lnTo>
                    <a:pt x="1252" y="10749"/>
                  </a:lnTo>
                  <a:lnTo>
                    <a:pt x="1314" y="10741"/>
                  </a:lnTo>
                  <a:lnTo>
                    <a:pt x="1381" y="10729"/>
                  </a:lnTo>
                  <a:lnTo>
                    <a:pt x="1452" y="10715"/>
                  </a:lnTo>
                  <a:lnTo>
                    <a:pt x="1528" y="10698"/>
                  </a:lnTo>
                  <a:lnTo>
                    <a:pt x="1607" y="10677"/>
                  </a:lnTo>
                  <a:lnTo>
                    <a:pt x="1690" y="10654"/>
                  </a:lnTo>
                  <a:lnTo>
                    <a:pt x="1777" y="10630"/>
                  </a:lnTo>
                  <a:lnTo>
                    <a:pt x="1866" y="10603"/>
                  </a:lnTo>
                  <a:lnTo>
                    <a:pt x="1958" y="10574"/>
                  </a:lnTo>
                  <a:lnTo>
                    <a:pt x="2052" y="10542"/>
                  </a:lnTo>
                  <a:lnTo>
                    <a:pt x="2148" y="10510"/>
                  </a:lnTo>
                  <a:lnTo>
                    <a:pt x="2245" y="10476"/>
                  </a:lnTo>
                  <a:lnTo>
                    <a:pt x="2344" y="10439"/>
                  </a:lnTo>
                  <a:lnTo>
                    <a:pt x="2444" y="10402"/>
                  </a:lnTo>
                  <a:lnTo>
                    <a:pt x="2544" y="10364"/>
                  </a:lnTo>
                  <a:lnTo>
                    <a:pt x="2645" y="10324"/>
                  </a:lnTo>
                  <a:lnTo>
                    <a:pt x="2745" y="10284"/>
                  </a:lnTo>
                  <a:lnTo>
                    <a:pt x="2845" y="10244"/>
                  </a:lnTo>
                  <a:lnTo>
                    <a:pt x="2945" y="10202"/>
                  </a:lnTo>
                  <a:lnTo>
                    <a:pt x="3044" y="10160"/>
                  </a:lnTo>
                  <a:lnTo>
                    <a:pt x="3141" y="10119"/>
                  </a:lnTo>
                  <a:lnTo>
                    <a:pt x="3236" y="10076"/>
                  </a:lnTo>
                  <a:lnTo>
                    <a:pt x="3330" y="10034"/>
                  </a:lnTo>
                  <a:lnTo>
                    <a:pt x="3421" y="9992"/>
                  </a:lnTo>
                  <a:lnTo>
                    <a:pt x="3509" y="9950"/>
                  </a:lnTo>
                  <a:lnTo>
                    <a:pt x="3595" y="9909"/>
                  </a:lnTo>
                  <a:lnTo>
                    <a:pt x="3678" y="9869"/>
                  </a:lnTo>
                  <a:lnTo>
                    <a:pt x="3756" y="9829"/>
                  </a:lnTo>
                  <a:lnTo>
                    <a:pt x="3831" y="9790"/>
                  </a:lnTo>
                  <a:lnTo>
                    <a:pt x="3902" y="9753"/>
                  </a:lnTo>
                  <a:lnTo>
                    <a:pt x="3967" y="9716"/>
                  </a:lnTo>
                  <a:lnTo>
                    <a:pt x="3983" y="9712"/>
                  </a:lnTo>
                  <a:lnTo>
                    <a:pt x="4029" y="9701"/>
                  </a:lnTo>
                  <a:lnTo>
                    <a:pt x="4098" y="9684"/>
                  </a:lnTo>
                  <a:lnTo>
                    <a:pt x="4187" y="9660"/>
                  </a:lnTo>
                  <a:lnTo>
                    <a:pt x="4237" y="9646"/>
                  </a:lnTo>
                  <a:lnTo>
                    <a:pt x="4291" y="9631"/>
                  </a:lnTo>
                  <a:lnTo>
                    <a:pt x="4346" y="9615"/>
                  </a:lnTo>
                  <a:lnTo>
                    <a:pt x="4405" y="9596"/>
                  </a:lnTo>
                  <a:lnTo>
                    <a:pt x="4463" y="9577"/>
                  </a:lnTo>
                  <a:lnTo>
                    <a:pt x="4523" y="9557"/>
                  </a:lnTo>
                  <a:lnTo>
                    <a:pt x="4582" y="9535"/>
                  </a:lnTo>
                  <a:lnTo>
                    <a:pt x="4640" y="9513"/>
                  </a:lnTo>
                  <a:lnTo>
                    <a:pt x="4698" y="9490"/>
                  </a:lnTo>
                  <a:lnTo>
                    <a:pt x="4754" y="9465"/>
                  </a:lnTo>
                  <a:lnTo>
                    <a:pt x="4808" y="9440"/>
                  </a:lnTo>
                  <a:lnTo>
                    <a:pt x="4858" y="9414"/>
                  </a:lnTo>
                  <a:lnTo>
                    <a:pt x="4905" y="9387"/>
                  </a:lnTo>
                  <a:lnTo>
                    <a:pt x="4947" y="9359"/>
                  </a:lnTo>
                  <a:lnTo>
                    <a:pt x="4984" y="9331"/>
                  </a:lnTo>
                  <a:lnTo>
                    <a:pt x="5016" y="9303"/>
                  </a:lnTo>
                  <a:lnTo>
                    <a:pt x="5043" y="9274"/>
                  </a:lnTo>
                  <a:lnTo>
                    <a:pt x="5063" y="9243"/>
                  </a:lnTo>
                  <a:lnTo>
                    <a:pt x="5075" y="9214"/>
                  </a:lnTo>
                  <a:lnTo>
                    <a:pt x="5079" y="9183"/>
                  </a:lnTo>
                  <a:lnTo>
                    <a:pt x="5075" y="9153"/>
                  </a:lnTo>
                  <a:lnTo>
                    <a:pt x="5062" y="9121"/>
                  </a:lnTo>
                  <a:lnTo>
                    <a:pt x="5039" y="9090"/>
                  </a:lnTo>
                  <a:lnTo>
                    <a:pt x="5005" y="9059"/>
                  </a:lnTo>
                  <a:lnTo>
                    <a:pt x="5002" y="9058"/>
                  </a:lnTo>
                  <a:lnTo>
                    <a:pt x="4993" y="9053"/>
                  </a:lnTo>
                  <a:lnTo>
                    <a:pt x="4979" y="9045"/>
                  </a:lnTo>
                  <a:lnTo>
                    <a:pt x="4963" y="9035"/>
                  </a:lnTo>
                  <a:lnTo>
                    <a:pt x="4946" y="9023"/>
                  </a:lnTo>
                  <a:lnTo>
                    <a:pt x="4929" y="9007"/>
                  </a:lnTo>
                  <a:lnTo>
                    <a:pt x="4921" y="8999"/>
                  </a:lnTo>
                  <a:lnTo>
                    <a:pt x="4914" y="8991"/>
                  </a:lnTo>
                  <a:lnTo>
                    <a:pt x="4907" y="8982"/>
                  </a:lnTo>
                  <a:lnTo>
                    <a:pt x="4902" y="8973"/>
                  </a:lnTo>
                  <a:lnTo>
                    <a:pt x="4897" y="8964"/>
                  </a:lnTo>
                  <a:lnTo>
                    <a:pt x="4894" y="8955"/>
                  </a:lnTo>
                  <a:lnTo>
                    <a:pt x="4893" y="8945"/>
                  </a:lnTo>
                  <a:lnTo>
                    <a:pt x="4894" y="8935"/>
                  </a:lnTo>
                  <a:lnTo>
                    <a:pt x="4896" y="8925"/>
                  </a:lnTo>
                  <a:lnTo>
                    <a:pt x="4902" y="8915"/>
                  </a:lnTo>
                  <a:lnTo>
                    <a:pt x="4909" y="8905"/>
                  </a:lnTo>
                  <a:lnTo>
                    <a:pt x="4919" y="8895"/>
                  </a:lnTo>
                  <a:lnTo>
                    <a:pt x="4931" y="8883"/>
                  </a:lnTo>
                  <a:lnTo>
                    <a:pt x="4947" y="8873"/>
                  </a:lnTo>
                  <a:lnTo>
                    <a:pt x="4965" y="8863"/>
                  </a:lnTo>
                  <a:lnTo>
                    <a:pt x="4987" y="8853"/>
                  </a:lnTo>
                  <a:lnTo>
                    <a:pt x="5013" y="8843"/>
                  </a:lnTo>
                  <a:lnTo>
                    <a:pt x="5043" y="8833"/>
                  </a:lnTo>
                  <a:lnTo>
                    <a:pt x="5076" y="8824"/>
                  </a:lnTo>
                  <a:lnTo>
                    <a:pt x="5113" y="8815"/>
                  </a:lnTo>
                  <a:lnTo>
                    <a:pt x="5124" y="8808"/>
                  </a:lnTo>
                  <a:lnTo>
                    <a:pt x="5155" y="8789"/>
                  </a:lnTo>
                  <a:lnTo>
                    <a:pt x="5202" y="8758"/>
                  </a:lnTo>
                  <a:lnTo>
                    <a:pt x="5264" y="8718"/>
                  </a:lnTo>
                  <a:lnTo>
                    <a:pt x="5340" y="8669"/>
                  </a:lnTo>
                  <a:lnTo>
                    <a:pt x="5427" y="8612"/>
                  </a:lnTo>
                  <a:lnTo>
                    <a:pt x="5520" y="8549"/>
                  </a:lnTo>
                  <a:lnTo>
                    <a:pt x="5620" y="8479"/>
                  </a:lnTo>
                  <a:lnTo>
                    <a:pt x="5723" y="8405"/>
                  </a:lnTo>
                  <a:lnTo>
                    <a:pt x="5828" y="8329"/>
                  </a:lnTo>
                  <a:lnTo>
                    <a:pt x="5879" y="8289"/>
                  </a:lnTo>
                  <a:lnTo>
                    <a:pt x="5931" y="8249"/>
                  </a:lnTo>
                  <a:lnTo>
                    <a:pt x="5981" y="8210"/>
                  </a:lnTo>
                  <a:lnTo>
                    <a:pt x="6030" y="8169"/>
                  </a:lnTo>
                  <a:lnTo>
                    <a:pt x="6079" y="8130"/>
                  </a:lnTo>
                  <a:lnTo>
                    <a:pt x="6124" y="8090"/>
                  </a:lnTo>
                  <a:lnTo>
                    <a:pt x="6169" y="8050"/>
                  </a:lnTo>
                  <a:lnTo>
                    <a:pt x="6210" y="8011"/>
                  </a:lnTo>
                  <a:lnTo>
                    <a:pt x="6249" y="7974"/>
                  </a:lnTo>
                  <a:lnTo>
                    <a:pt x="6286" y="7936"/>
                  </a:lnTo>
                  <a:lnTo>
                    <a:pt x="6318" y="7899"/>
                  </a:lnTo>
                  <a:lnTo>
                    <a:pt x="6348" y="7864"/>
                  </a:lnTo>
                  <a:lnTo>
                    <a:pt x="6354" y="7861"/>
                  </a:lnTo>
                  <a:lnTo>
                    <a:pt x="6375" y="7853"/>
                  </a:lnTo>
                  <a:lnTo>
                    <a:pt x="6408" y="7841"/>
                  </a:lnTo>
                  <a:lnTo>
                    <a:pt x="6455" y="7826"/>
                  </a:lnTo>
                  <a:lnTo>
                    <a:pt x="6513" y="7808"/>
                  </a:lnTo>
                  <a:lnTo>
                    <a:pt x="6583" y="7789"/>
                  </a:lnTo>
                  <a:lnTo>
                    <a:pt x="6622" y="7779"/>
                  </a:lnTo>
                  <a:lnTo>
                    <a:pt x="6664" y="7769"/>
                  </a:lnTo>
                  <a:lnTo>
                    <a:pt x="6708" y="7759"/>
                  </a:lnTo>
                  <a:lnTo>
                    <a:pt x="6754" y="7750"/>
                  </a:lnTo>
                  <a:lnTo>
                    <a:pt x="6803" y="7741"/>
                  </a:lnTo>
                  <a:lnTo>
                    <a:pt x="6854" y="7732"/>
                  </a:lnTo>
                  <a:lnTo>
                    <a:pt x="6907" y="7724"/>
                  </a:lnTo>
                  <a:lnTo>
                    <a:pt x="6964" y="7716"/>
                  </a:lnTo>
                  <a:lnTo>
                    <a:pt x="7021" y="7710"/>
                  </a:lnTo>
                  <a:lnTo>
                    <a:pt x="7081" y="7704"/>
                  </a:lnTo>
                  <a:lnTo>
                    <a:pt x="7143" y="7699"/>
                  </a:lnTo>
                  <a:lnTo>
                    <a:pt x="7207" y="7695"/>
                  </a:lnTo>
                  <a:lnTo>
                    <a:pt x="7272" y="7691"/>
                  </a:lnTo>
                  <a:lnTo>
                    <a:pt x="7340" y="7690"/>
                  </a:lnTo>
                  <a:lnTo>
                    <a:pt x="7409" y="7690"/>
                  </a:lnTo>
                  <a:lnTo>
                    <a:pt x="7480" y="7692"/>
                  </a:lnTo>
                  <a:lnTo>
                    <a:pt x="7553" y="7696"/>
                  </a:lnTo>
                  <a:lnTo>
                    <a:pt x="7626" y="7701"/>
                  </a:lnTo>
                  <a:lnTo>
                    <a:pt x="7701" y="7708"/>
                  </a:lnTo>
                  <a:lnTo>
                    <a:pt x="7777" y="7717"/>
                  </a:lnTo>
                  <a:lnTo>
                    <a:pt x="7782" y="7719"/>
                  </a:lnTo>
                  <a:lnTo>
                    <a:pt x="7794" y="7726"/>
                  </a:lnTo>
                  <a:lnTo>
                    <a:pt x="7814" y="7736"/>
                  </a:lnTo>
                  <a:lnTo>
                    <a:pt x="7837" y="7750"/>
                  </a:lnTo>
                  <a:lnTo>
                    <a:pt x="7863" y="7766"/>
                  </a:lnTo>
                  <a:lnTo>
                    <a:pt x="7890" y="7785"/>
                  </a:lnTo>
                  <a:lnTo>
                    <a:pt x="7903" y="7795"/>
                  </a:lnTo>
                  <a:lnTo>
                    <a:pt x="7917" y="7805"/>
                  </a:lnTo>
                  <a:lnTo>
                    <a:pt x="7930" y="7817"/>
                  </a:lnTo>
                  <a:lnTo>
                    <a:pt x="7942" y="7827"/>
                  </a:lnTo>
                  <a:lnTo>
                    <a:pt x="7953" y="7839"/>
                  </a:lnTo>
                  <a:lnTo>
                    <a:pt x="7963" y="7850"/>
                  </a:lnTo>
                  <a:lnTo>
                    <a:pt x="7971" y="7861"/>
                  </a:lnTo>
                  <a:lnTo>
                    <a:pt x="7978" y="7872"/>
                  </a:lnTo>
                  <a:lnTo>
                    <a:pt x="7983" y="7883"/>
                  </a:lnTo>
                  <a:lnTo>
                    <a:pt x="7985" y="7894"/>
                  </a:lnTo>
                  <a:lnTo>
                    <a:pt x="7986" y="7905"/>
                  </a:lnTo>
                  <a:lnTo>
                    <a:pt x="7984" y="7915"/>
                  </a:lnTo>
                  <a:lnTo>
                    <a:pt x="7980" y="7925"/>
                  </a:lnTo>
                  <a:lnTo>
                    <a:pt x="7973" y="7936"/>
                  </a:lnTo>
                  <a:lnTo>
                    <a:pt x="7962" y="7945"/>
                  </a:lnTo>
                  <a:lnTo>
                    <a:pt x="7949" y="7954"/>
                  </a:lnTo>
                  <a:lnTo>
                    <a:pt x="7931" y="7962"/>
                  </a:lnTo>
                  <a:lnTo>
                    <a:pt x="7910" y="7969"/>
                  </a:lnTo>
                  <a:lnTo>
                    <a:pt x="7885" y="7976"/>
                  </a:lnTo>
                  <a:lnTo>
                    <a:pt x="7856" y="7982"/>
                  </a:lnTo>
                  <a:lnTo>
                    <a:pt x="7844" y="7981"/>
                  </a:lnTo>
                  <a:lnTo>
                    <a:pt x="7811" y="7981"/>
                  </a:lnTo>
                  <a:lnTo>
                    <a:pt x="7757" y="7981"/>
                  </a:lnTo>
                  <a:lnTo>
                    <a:pt x="7687" y="7982"/>
                  </a:lnTo>
                  <a:lnTo>
                    <a:pt x="7602" y="7986"/>
                  </a:lnTo>
                  <a:lnTo>
                    <a:pt x="7506" y="7991"/>
                  </a:lnTo>
                  <a:lnTo>
                    <a:pt x="7454" y="7995"/>
                  </a:lnTo>
                  <a:lnTo>
                    <a:pt x="7400" y="7999"/>
                  </a:lnTo>
                  <a:lnTo>
                    <a:pt x="7345" y="8004"/>
                  </a:lnTo>
                  <a:lnTo>
                    <a:pt x="7287" y="8011"/>
                  </a:lnTo>
                  <a:lnTo>
                    <a:pt x="7230" y="8018"/>
                  </a:lnTo>
                  <a:lnTo>
                    <a:pt x="7172" y="8027"/>
                  </a:lnTo>
                  <a:lnTo>
                    <a:pt x="7112" y="8036"/>
                  </a:lnTo>
                  <a:lnTo>
                    <a:pt x="7054" y="8047"/>
                  </a:lnTo>
                  <a:lnTo>
                    <a:pt x="6994" y="8060"/>
                  </a:lnTo>
                  <a:lnTo>
                    <a:pt x="6937" y="8074"/>
                  </a:lnTo>
                  <a:lnTo>
                    <a:pt x="6879" y="8089"/>
                  </a:lnTo>
                  <a:lnTo>
                    <a:pt x="6823" y="8106"/>
                  </a:lnTo>
                  <a:lnTo>
                    <a:pt x="6768" y="8124"/>
                  </a:lnTo>
                  <a:lnTo>
                    <a:pt x="6716" y="8144"/>
                  </a:lnTo>
                  <a:lnTo>
                    <a:pt x="6665" y="8165"/>
                  </a:lnTo>
                  <a:lnTo>
                    <a:pt x="6617" y="8190"/>
                  </a:lnTo>
                  <a:lnTo>
                    <a:pt x="6571" y="8216"/>
                  </a:lnTo>
                  <a:lnTo>
                    <a:pt x="6529" y="8243"/>
                  </a:lnTo>
                  <a:lnTo>
                    <a:pt x="6490" y="8273"/>
                  </a:lnTo>
                  <a:lnTo>
                    <a:pt x="6455" y="8305"/>
                  </a:lnTo>
                  <a:lnTo>
                    <a:pt x="6447" y="8318"/>
                  </a:lnTo>
                  <a:lnTo>
                    <a:pt x="6423" y="8351"/>
                  </a:lnTo>
                  <a:lnTo>
                    <a:pt x="6406" y="8374"/>
                  </a:lnTo>
                  <a:lnTo>
                    <a:pt x="6386" y="8399"/>
                  </a:lnTo>
                  <a:lnTo>
                    <a:pt x="6363" y="8427"/>
                  </a:lnTo>
                  <a:lnTo>
                    <a:pt x="6338" y="8456"/>
                  </a:lnTo>
                  <a:lnTo>
                    <a:pt x="6310" y="8484"/>
                  </a:lnTo>
                  <a:lnTo>
                    <a:pt x="6280" y="8513"/>
                  </a:lnTo>
                  <a:lnTo>
                    <a:pt x="6264" y="8526"/>
                  </a:lnTo>
                  <a:lnTo>
                    <a:pt x="6248" y="8541"/>
                  </a:lnTo>
                  <a:lnTo>
                    <a:pt x="6232" y="8553"/>
                  </a:lnTo>
                  <a:lnTo>
                    <a:pt x="6216" y="8566"/>
                  </a:lnTo>
                  <a:lnTo>
                    <a:pt x="6199" y="8577"/>
                  </a:lnTo>
                  <a:lnTo>
                    <a:pt x="6181" y="8588"/>
                  </a:lnTo>
                  <a:lnTo>
                    <a:pt x="6164" y="8597"/>
                  </a:lnTo>
                  <a:lnTo>
                    <a:pt x="6145" y="8606"/>
                  </a:lnTo>
                  <a:lnTo>
                    <a:pt x="6128" y="8613"/>
                  </a:lnTo>
                  <a:lnTo>
                    <a:pt x="6110" y="8620"/>
                  </a:lnTo>
                  <a:lnTo>
                    <a:pt x="6092" y="8624"/>
                  </a:lnTo>
                  <a:lnTo>
                    <a:pt x="6073" y="8628"/>
                  </a:lnTo>
                  <a:lnTo>
                    <a:pt x="6069" y="8634"/>
                  </a:lnTo>
                  <a:lnTo>
                    <a:pt x="6059" y="8650"/>
                  </a:lnTo>
                  <a:lnTo>
                    <a:pt x="6045" y="8676"/>
                  </a:lnTo>
                  <a:lnTo>
                    <a:pt x="6027" y="8709"/>
                  </a:lnTo>
                  <a:lnTo>
                    <a:pt x="6018" y="8727"/>
                  </a:lnTo>
                  <a:lnTo>
                    <a:pt x="6010" y="8746"/>
                  </a:lnTo>
                  <a:lnTo>
                    <a:pt x="6002" y="8766"/>
                  </a:lnTo>
                  <a:lnTo>
                    <a:pt x="5995" y="8788"/>
                  </a:lnTo>
                  <a:lnTo>
                    <a:pt x="5989" y="8809"/>
                  </a:lnTo>
                  <a:lnTo>
                    <a:pt x="5984" y="8830"/>
                  </a:lnTo>
                  <a:lnTo>
                    <a:pt x="5980" y="8852"/>
                  </a:lnTo>
                  <a:lnTo>
                    <a:pt x="5979" y="8873"/>
                  </a:lnTo>
                  <a:lnTo>
                    <a:pt x="5979" y="8895"/>
                  </a:lnTo>
                  <a:lnTo>
                    <a:pt x="5982" y="8915"/>
                  </a:lnTo>
                  <a:lnTo>
                    <a:pt x="5987" y="8934"/>
                  </a:lnTo>
                  <a:lnTo>
                    <a:pt x="5995" y="8952"/>
                  </a:lnTo>
                  <a:lnTo>
                    <a:pt x="6006" y="8968"/>
                  </a:lnTo>
                  <a:lnTo>
                    <a:pt x="6020" y="8983"/>
                  </a:lnTo>
                  <a:lnTo>
                    <a:pt x="6039" y="8997"/>
                  </a:lnTo>
                  <a:lnTo>
                    <a:pt x="6061" y="9008"/>
                  </a:lnTo>
                  <a:lnTo>
                    <a:pt x="6087" y="9018"/>
                  </a:lnTo>
                  <a:lnTo>
                    <a:pt x="6117" y="9025"/>
                  </a:lnTo>
                  <a:lnTo>
                    <a:pt x="6152" y="9029"/>
                  </a:lnTo>
                  <a:lnTo>
                    <a:pt x="6192" y="9030"/>
                  </a:lnTo>
                  <a:lnTo>
                    <a:pt x="6237" y="9028"/>
                  </a:lnTo>
                  <a:lnTo>
                    <a:pt x="6288" y="9023"/>
                  </a:lnTo>
                  <a:lnTo>
                    <a:pt x="6344" y="9014"/>
                  </a:lnTo>
                  <a:lnTo>
                    <a:pt x="6406" y="9000"/>
                  </a:lnTo>
                  <a:lnTo>
                    <a:pt x="6419" y="8997"/>
                  </a:lnTo>
                  <a:lnTo>
                    <a:pt x="6455" y="8987"/>
                  </a:lnTo>
                  <a:lnTo>
                    <a:pt x="6511" y="8971"/>
                  </a:lnTo>
                  <a:lnTo>
                    <a:pt x="6585" y="8950"/>
                  </a:lnTo>
                  <a:lnTo>
                    <a:pt x="6673" y="8924"/>
                  </a:lnTo>
                  <a:lnTo>
                    <a:pt x="6771" y="8894"/>
                  </a:lnTo>
                  <a:lnTo>
                    <a:pt x="6877" y="8860"/>
                  </a:lnTo>
                  <a:lnTo>
                    <a:pt x="6989" y="8823"/>
                  </a:lnTo>
                  <a:lnTo>
                    <a:pt x="7046" y="8804"/>
                  </a:lnTo>
                  <a:lnTo>
                    <a:pt x="7102" y="8784"/>
                  </a:lnTo>
                  <a:lnTo>
                    <a:pt x="7158" y="8763"/>
                  </a:lnTo>
                  <a:lnTo>
                    <a:pt x="7215" y="8742"/>
                  </a:lnTo>
                  <a:lnTo>
                    <a:pt x="7269" y="8722"/>
                  </a:lnTo>
                  <a:lnTo>
                    <a:pt x="7323" y="8701"/>
                  </a:lnTo>
                  <a:lnTo>
                    <a:pt x="7374" y="8679"/>
                  </a:lnTo>
                  <a:lnTo>
                    <a:pt x="7423" y="8658"/>
                  </a:lnTo>
                  <a:lnTo>
                    <a:pt x="7469" y="8636"/>
                  </a:lnTo>
                  <a:lnTo>
                    <a:pt x="7513" y="8614"/>
                  </a:lnTo>
                  <a:lnTo>
                    <a:pt x="7553" y="8593"/>
                  </a:lnTo>
                  <a:lnTo>
                    <a:pt x="7590" y="8572"/>
                  </a:lnTo>
                  <a:lnTo>
                    <a:pt x="7621" y="8552"/>
                  </a:lnTo>
                  <a:lnTo>
                    <a:pt x="7649" y="8530"/>
                  </a:lnTo>
                  <a:lnTo>
                    <a:pt x="7673" y="8510"/>
                  </a:lnTo>
                  <a:lnTo>
                    <a:pt x="7690" y="8491"/>
                  </a:lnTo>
                  <a:lnTo>
                    <a:pt x="7695" y="8486"/>
                  </a:lnTo>
                  <a:lnTo>
                    <a:pt x="7710" y="8472"/>
                  </a:lnTo>
                  <a:lnTo>
                    <a:pt x="7734" y="8452"/>
                  </a:lnTo>
                  <a:lnTo>
                    <a:pt x="7768" y="8427"/>
                  </a:lnTo>
                  <a:lnTo>
                    <a:pt x="7788" y="8414"/>
                  </a:lnTo>
                  <a:lnTo>
                    <a:pt x="7811" y="8399"/>
                  </a:lnTo>
                  <a:lnTo>
                    <a:pt x="7835" y="8384"/>
                  </a:lnTo>
                  <a:lnTo>
                    <a:pt x="7861" y="8370"/>
                  </a:lnTo>
                  <a:lnTo>
                    <a:pt x="7889" y="8356"/>
                  </a:lnTo>
                  <a:lnTo>
                    <a:pt x="7919" y="8342"/>
                  </a:lnTo>
                  <a:lnTo>
                    <a:pt x="7952" y="8329"/>
                  </a:lnTo>
                  <a:lnTo>
                    <a:pt x="7986" y="8317"/>
                  </a:lnTo>
                  <a:lnTo>
                    <a:pt x="8021" y="8307"/>
                  </a:lnTo>
                  <a:lnTo>
                    <a:pt x="8060" y="8297"/>
                  </a:lnTo>
                  <a:lnTo>
                    <a:pt x="8098" y="8289"/>
                  </a:lnTo>
                  <a:lnTo>
                    <a:pt x="8139" y="8283"/>
                  </a:lnTo>
                  <a:lnTo>
                    <a:pt x="8182" y="8279"/>
                  </a:lnTo>
                  <a:lnTo>
                    <a:pt x="8226" y="8278"/>
                  </a:lnTo>
                  <a:lnTo>
                    <a:pt x="8271" y="8280"/>
                  </a:lnTo>
                  <a:lnTo>
                    <a:pt x="8318" y="8284"/>
                  </a:lnTo>
                  <a:lnTo>
                    <a:pt x="8366" y="8291"/>
                  </a:lnTo>
                  <a:lnTo>
                    <a:pt x="8415" y="8303"/>
                  </a:lnTo>
                  <a:lnTo>
                    <a:pt x="8466" y="8317"/>
                  </a:lnTo>
                  <a:lnTo>
                    <a:pt x="8518" y="8336"/>
                  </a:lnTo>
                  <a:lnTo>
                    <a:pt x="8572" y="8358"/>
                  </a:lnTo>
                  <a:lnTo>
                    <a:pt x="8626" y="8384"/>
                  </a:lnTo>
                  <a:lnTo>
                    <a:pt x="8682" y="8416"/>
                  </a:lnTo>
                  <a:lnTo>
                    <a:pt x="8738" y="8452"/>
                  </a:lnTo>
                  <a:lnTo>
                    <a:pt x="8758" y="8462"/>
                  </a:lnTo>
                  <a:lnTo>
                    <a:pt x="8817" y="8490"/>
                  </a:lnTo>
                  <a:lnTo>
                    <a:pt x="8908" y="8534"/>
                  </a:lnTo>
                  <a:lnTo>
                    <a:pt x="9027" y="8589"/>
                  </a:lnTo>
                  <a:lnTo>
                    <a:pt x="9169" y="8655"/>
                  </a:lnTo>
                  <a:lnTo>
                    <a:pt x="9330" y="8727"/>
                  </a:lnTo>
                  <a:lnTo>
                    <a:pt x="9414" y="8764"/>
                  </a:lnTo>
                  <a:lnTo>
                    <a:pt x="9502" y="8803"/>
                  </a:lnTo>
                  <a:lnTo>
                    <a:pt x="9592" y="8842"/>
                  </a:lnTo>
                  <a:lnTo>
                    <a:pt x="9682" y="8880"/>
                  </a:lnTo>
                  <a:lnTo>
                    <a:pt x="9774" y="8919"/>
                  </a:lnTo>
                  <a:lnTo>
                    <a:pt x="9866" y="8956"/>
                  </a:lnTo>
                  <a:lnTo>
                    <a:pt x="9958" y="8993"/>
                  </a:lnTo>
                  <a:lnTo>
                    <a:pt x="10047" y="9028"/>
                  </a:lnTo>
                  <a:lnTo>
                    <a:pt x="10135" y="9061"/>
                  </a:lnTo>
                  <a:lnTo>
                    <a:pt x="10221" y="9092"/>
                  </a:lnTo>
                  <a:lnTo>
                    <a:pt x="10303" y="9120"/>
                  </a:lnTo>
                  <a:lnTo>
                    <a:pt x="10382" y="9147"/>
                  </a:lnTo>
                  <a:lnTo>
                    <a:pt x="10457" y="9169"/>
                  </a:lnTo>
                  <a:lnTo>
                    <a:pt x="10526" y="9188"/>
                  </a:lnTo>
                  <a:lnTo>
                    <a:pt x="10591" y="9203"/>
                  </a:lnTo>
                  <a:lnTo>
                    <a:pt x="10648" y="9213"/>
                  </a:lnTo>
                  <a:lnTo>
                    <a:pt x="10700" y="9219"/>
                  </a:lnTo>
                  <a:lnTo>
                    <a:pt x="10743" y="9220"/>
                  </a:lnTo>
                  <a:lnTo>
                    <a:pt x="10778" y="9216"/>
                  </a:lnTo>
                  <a:lnTo>
                    <a:pt x="10804" y="9206"/>
                  </a:lnTo>
                  <a:close/>
                </a:path>
              </a:pathLst>
            </a:custGeom>
            <a:gradFill rotWithShape="1">
              <a:gsLst>
                <a:gs pos="0">
                  <a:schemeClr val="tx1">
                    <a:alpha val="19000"/>
                  </a:schemeClr>
                </a:gs>
                <a:gs pos="100000">
                  <a:schemeClr val="tx1">
                    <a:gamma/>
                    <a:shade val="80000"/>
                    <a:invGamma/>
                    <a:alpha val="0"/>
                  </a:schemeClr>
                </a:gs>
              </a:gsLst>
              <a:lin ang="5400000" scaled="1"/>
            </a:gradFill>
            <a:ln w="9525" cmpd="sng">
              <a:solidFill>
                <a:srgbClr val="CCECFF"/>
              </a:solidFill>
              <a:prstDash val="solid"/>
              <a:round/>
              <a:headEnd/>
              <a:tailEnd/>
            </a:ln>
          </p:spPr>
          <p:txBody>
            <a:bodyPr/>
            <a:lstStyle/>
            <a:p>
              <a:pPr>
                <a:defRPr/>
              </a:pPr>
              <a:endParaRPr lang="en-US" dirty="0"/>
            </a:p>
          </p:txBody>
        </p:sp>
        <p:sp>
          <p:nvSpPr>
            <p:cNvPr id="1597713" name="Freeform 273"/>
            <p:cNvSpPr>
              <a:spLocks/>
            </p:cNvSpPr>
            <p:nvPr/>
          </p:nvSpPr>
          <p:spPr bwMode="auto">
            <a:xfrm>
              <a:off x="817" y="1011"/>
              <a:ext cx="29" cy="21"/>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14" name="Freeform 274"/>
            <p:cNvSpPr>
              <a:spLocks/>
            </p:cNvSpPr>
            <p:nvPr/>
          </p:nvSpPr>
          <p:spPr bwMode="auto">
            <a:xfrm>
              <a:off x="817" y="1011"/>
              <a:ext cx="29" cy="21"/>
            </a:xfrm>
            <a:custGeom>
              <a:avLst/>
              <a:gdLst/>
              <a:ahLst/>
              <a:cxnLst>
                <a:cxn ang="0">
                  <a:pos x="523" y="49"/>
                </a:cxn>
                <a:cxn ang="0">
                  <a:pos x="468" y="34"/>
                </a:cxn>
                <a:cxn ang="0">
                  <a:pos x="399" y="19"/>
                </a:cxn>
                <a:cxn ang="0">
                  <a:pos x="347" y="10"/>
                </a:cxn>
                <a:cxn ang="0">
                  <a:pos x="290" y="3"/>
                </a:cxn>
                <a:cxn ang="0">
                  <a:pos x="234" y="0"/>
                </a:cxn>
                <a:cxn ang="0">
                  <a:pos x="178" y="2"/>
                </a:cxn>
                <a:cxn ang="0">
                  <a:pos x="125" y="10"/>
                </a:cxn>
                <a:cxn ang="0">
                  <a:pos x="80" y="26"/>
                </a:cxn>
                <a:cxn ang="0">
                  <a:pos x="42" y="51"/>
                </a:cxn>
                <a:cxn ang="0">
                  <a:pos x="15" y="87"/>
                </a:cxn>
                <a:cxn ang="0">
                  <a:pos x="1" y="135"/>
                </a:cxn>
                <a:cxn ang="0">
                  <a:pos x="3" y="196"/>
                </a:cxn>
                <a:cxn ang="0">
                  <a:pos x="23" y="272"/>
                </a:cxn>
                <a:cxn ang="0">
                  <a:pos x="53" y="327"/>
                </a:cxn>
                <a:cxn ang="0">
                  <a:pos x="106" y="382"/>
                </a:cxn>
                <a:cxn ang="0">
                  <a:pos x="159" y="432"/>
                </a:cxn>
                <a:cxn ang="0">
                  <a:pos x="224" y="486"/>
                </a:cxn>
                <a:cxn ang="0">
                  <a:pos x="276" y="525"/>
                </a:cxn>
                <a:cxn ang="0">
                  <a:pos x="313" y="548"/>
                </a:cxn>
                <a:cxn ang="0">
                  <a:pos x="349" y="570"/>
                </a:cxn>
                <a:cxn ang="0">
                  <a:pos x="385" y="588"/>
                </a:cxn>
                <a:cxn ang="0">
                  <a:pos x="421" y="600"/>
                </a:cxn>
                <a:cxn ang="0">
                  <a:pos x="456" y="608"/>
                </a:cxn>
                <a:cxn ang="0">
                  <a:pos x="490" y="611"/>
                </a:cxn>
                <a:cxn ang="0">
                  <a:pos x="527" y="609"/>
                </a:cxn>
                <a:cxn ang="0">
                  <a:pos x="566" y="601"/>
                </a:cxn>
                <a:cxn ang="0">
                  <a:pos x="604" y="589"/>
                </a:cxn>
                <a:cxn ang="0">
                  <a:pos x="642" y="573"/>
                </a:cxn>
                <a:cxn ang="0">
                  <a:pos x="681" y="553"/>
                </a:cxn>
                <a:cxn ang="0">
                  <a:pos x="716" y="530"/>
                </a:cxn>
                <a:cxn ang="0">
                  <a:pos x="748" y="505"/>
                </a:cxn>
                <a:cxn ang="0">
                  <a:pos x="778" y="479"/>
                </a:cxn>
                <a:cxn ang="0">
                  <a:pos x="803" y="452"/>
                </a:cxn>
                <a:cxn ang="0">
                  <a:pos x="823" y="423"/>
                </a:cxn>
                <a:cxn ang="0">
                  <a:pos x="837" y="395"/>
                </a:cxn>
                <a:cxn ang="0">
                  <a:pos x="844" y="368"/>
                </a:cxn>
                <a:cxn ang="0">
                  <a:pos x="844" y="342"/>
                </a:cxn>
                <a:cxn ang="0">
                  <a:pos x="836" y="317"/>
                </a:cxn>
                <a:cxn ang="0">
                  <a:pos x="818" y="296"/>
                </a:cxn>
                <a:cxn ang="0">
                  <a:pos x="778" y="269"/>
                </a:cxn>
                <a:cxn ang="0">
                  <a:pos x="726" y="232"/>
                </a:cxn>
                <a:cxn ang="0">
                  <a:pos x="677" y="192"/>
                </a:cxn>
                <a:cxn ang="0">
                  <a:pos x="633" y="154"/>
                </a:cxn>
                <a:cxn ang="0">
                  <a:pos x="579" y="103"/>
                </a:cxn>
                <a:cxn ang="0">
                  <a:pos x="536" y="57"/>
                </a:cxn>
              </a:cxnLst>
              <a:rect l="0" t="0" r="r" b="b"/>
              <a:pathLst>
                <a:path w="845" h="611">
                  <a:moveTo>
                    <a:pt x="531" y="51"/>
                  </a:moveTo>
                  <a:lnTo>
                    <a:pt x="523" y="49"/>
                  </a:lnTo>
                  <a:lnTo>
                    <a:pt x="501" y="42"/>
                  </a:lnTo>
                  <a:lnTo>
                    <a:pt x="468" y="34"/>
                  </a:lnTo>
                  <a:lnTo>
                    <a:pt x="425" y="24"/>
                  </a:lnTo>
                  <a:lnTo>
                    <a:pt x="399" y="19"/>
                  </a:lnTo>
                  <a:lnTo>
                    <a:pt x="374" y="14"/>
                  </a:lnTo>
                  <a:lnTo>
                    <a:pt x="347" y="10"/>
                  </a:lnTo>
                  <a:lnTo>
                    <a:pt x="320" y="6"/>
                  </a:lnTo>
                  <a:lnTo>
                    <a:pt x="290" y="3"/>
                  </a:lnTo>
                  <a:lnTo>
                    <a:pt x="262" y="1"/>
                  </a:lnTo>
                  <a:lnTo>
                    <a:pt x="234" y="0"/>
                  </a:lnTo>
                  <a:lnTo>
                    <a:pt x="206" y="0"/>
                  </a:lnTo>
                  <a:lnTo>
                    <a:pt x="178" y="2"/>
                  </a:lnTo>
                  <a:lnTo>
                    <a:pt x="151" y="5"/>
                  </a:lnTo>
                  <a:lnTo>
                    <a:pt x="125" y="10"/>
                  </a:lnTo>
                  <a:lnTo>
                    <a:pt x="102" y="17"/>
                  </a:lnTo>
                  <a:lnTo>
                    <a:pt x="80" y="26"/>
                  </a:lnTo>
                  <a:lnTo>
                    <a:pt x="60" y="37"/>
                  </a:lnTo>
                  <a:lnTo>
                    <a:pt x="42" y="51"/>
                  </a:lnTo>
                  <a:lnTo>
                    <a:pt x="27" y="67"/>
                  </a:lnTo>
                  <a:lnTo>
                    <a:pt x="15" y="87"/>
                  </a:lnTo>
                  <a:lnTo>
                    <a:pt x="6" y="110"/>
                  </a:lnTo>
                  <a:lnTo>
                    <a:pt x="1" y="135"/>
                  </a:lnTo>
                  <a:lnTo>
                    <a:pt x="0" y="164"/>
                  </a:lnTo>
                  <a:lnTo>
                    <a:pt x="3" y="196"/>
                  </a:lnTo>
                  <a:lnTo>
                    <a:pt x="11" y="232"/>
                  </a:lnTo>
                  <a:lnTo>
                    <a:pt x="23" y="272"/>
                  </a:lnTo>
                  <a:lnTo>
                    <a:pt x="42" y="315"/>
                  </a:lnTo>
                  <a:lnTo>
                    <a:pt x="53" y="327"/>
                  </a:lnTo>
                  <a:lnTo>
                    <a:pt x="84" y="361"/>
                  </a:lnTo>
                  <a:lnTo>
                    <a:pt x="106" y="382"/>
                  </a:lnTo>
                  <a:lnTo>
                    <a:pt x="131" y="406"/>
                  </a:lnTo>
                  <a:lnTo>
                    <a:pt x="159" y="432"/>
                  </a:lnTo>
                  <a:lnTo>
                    <a:pt x="191" y="459"/>
                  </a:lnTo>
                  <a:lnTo>
                    <a:pt x="224" y="486"/>
                  </a:lnTo>
                  <a:lnTo>
                    <a:pt x="258" y="512"/>
                  </a:lnTo>
                  <a:lnTo>
                    <a:pt x="276" y="525"/>
                  </a:lnTo>
                  <a:lnTo>
                    <a:pt x="295" y="537"/>
                  </a:lnTo>
                  <a:lnTo>
                    <a:pt x="313" y="548"/>
                  </a:lnTo>
                  <a:lnTo>
                    <a:pt x="331" y="559"/>
                  </a:lnTo>
                  <a:lnTo>
                    <a:pt x="349" y="570"/>
                  </a:lnTo>
                  <a:lnTo>
                    <a:pt x="367" y="579"/>
                  </a:lnTo>
                  <a:lnTo>
                    <a:pt x="385" y="588"/>
                  </a:lnTo>
                  <a:lnTo>
                    <a:pt x="403" y="595"/>
                  </a:lnTo>
                  <a:lnTo>
                    <a:pt x="421" y="600"/>
                  </a:lnTo>
                  <a:lnTo>
                    <a:pt x="439" y="605"/>
                  </a:lnTo>
                  <a:lnTo>
                    <a:pt x="456" y="608"/>
                  </a:lnTo>
                  <a:lnTo>
                    <a:pt x="472" y="610"/>
                  </a:lnTo>
                  <a:lnTo>
                    <a:pt x="490" y="611"/>
                  </a:lnTo>
                  <a:lnTo>
                    <a:pt x="508" y="611"/>
                  </a:lnTo>
                  <a:lnTo>
                    <a:pt x="527" y="609"/>
                  </a:lnTo>
                  <a:lnTo>
                    <a:pt x="547" y="606"/>
                  </a:lnTo>
                  <a:lnTo>
                    <a:pt x="566" y="601"/>
                  </a:lnTo>
                  <a:lnTo>
                    <a:pt x="585" y="596"/>
                  </a:lnTo>
                  <a:lnTo>
                    <a:pt x="604" y="589"/>
                  </a:lnTo>
                  <a:lnTo>
                    <a:pt x="623" y="582"/>
                  </a:lnTo>
                  <a:lnTo>
                    <a:pt x="642" y="573"/>
                  </a:lnTo>
                  <a:lnTo>
                    <a:pt x="661" y="563"/>
                  </a:lnTo>
                  <a:lnTo>
                    <a:pt x="681" y="553"/>
                  </a:lnTo>
                  <a:lnTo>
                    <a:pt x="699" y="542"/>
                  </a:lnTo>
                  <a:lnTo>
                    <a:pt x="716" y="530"/>
                  </a:lnTo>
                  <a:lnTo>
                    <a:pt x="733" y="518"/>
                  </a:lnTo>
                  <a:lnTo>
                    <a:pt x="748" y="505"/>
                  </a:lnTo>
                  <a:lnTo>
                    <a:pt x="764" y="492"/>
                  </a:lnTo>
                  <a:lnTo>
                    <a:pt x="778" y="479"/>
                  </a:lnTo>
                  <a:lnTo>
                    <a:pt x="791" y="465"/>
                  </a:lnTo>
                  <a:lnTo>
                    <a:pt x="803" y="452"/>
                  </a:lnTo>
                  <a:lnTo>
                    <a:pt x="814" y="437"/>
                  </a:lnTo>
                  <a:lnTo>
                    <a:pt x="823" y="423"/>
                  </a:lnTo>
                  <a:lnTo>
                    <a:pt x="831" y="409"/>
                  </a:lnTo>
                  <a:lnTo>
                    <a:pt x="837" y="395"/>
                  </a:lnTo>
                  <a:lnTo>
                    <a:pt x="842" y="381"/>
                  </a:lnTo>
                  <a:lnTo>
                    <a:pt x="844" y="368"/>
                  </a:lnTo>
                  <a:lnTo>
                    <a:pt x="845" y="355"/>
                  </a:lnTo>
                  <a:lnTo>
                    <a:pt x="844" y="342"/>
                  </a:lnTo>
                  <a:lnTo>
                    <a:pt x="841" y="330"/>
                  </a:lnTo>
                  <a:lnTo>
                    <a:pt x="836" y="317"/>
                  </a:lnTo>
                  <a:lnTo>
                    <a:pt x="828" y="306"/>
                  </a:lnTo>
                  <a:lnTo>
                    <a:pt x="818" y="296"/>
                  </a:lnTo>
                  <a:lnTo>
                    <a:pt x="806" y="286"/>
                  </a:lnTo>
                  <a:lnTo>
                    <a:pt x="778" y="269"/>
                  </a:lnTo>
                  <a:lnTo>
                    <a:pt x="751" y="251"/>
                  </a:lnTo>
                  <a:lnTo>
                    <a:pt x="726" y="232"/>
                  </a:lnTo>
                  <a:lnTo>
                    <a:pt x="701" y="213"/>
                  </a:lnTo>
                  <a:lnTo>
                    <a:pt x="677" y="192"/>
                  </a:lnTo>
                  <a:lnTo>
                    <a:pt x="654" y="173"/>
                  </a:lnTo>
                  <a:lnTo>
                    <a:pt x="633" y="154"/>
                  </a:lnTo>
                  <a:lnTo>
                    <a:pt x="613" y="136"/>
                  </a:lnTo>
                  <a:lnTo>
                    <a:pt x="579" y="103"/>
                  </a:lnTo>
                  <a:lnTo>
                    <a:pt x="554" y="75"/>
                  </a:lnTo>
                  <a:lnTo>
                    <a:pt x="536" y="57"/>
                  </a:lnTo>
                  <a:lnTo>
                    <a:pt x="531" y="51"/>
                  </a:lnTo>
                </a:path>
              </a:pathLst>
            </a:custGeom>
            <a:gradFill rotWithShape="1">
              <a:gsLst>
                <a:gs pos="0">
                  <a:schemeClr val="tx1">
                    <a:alpha val="19000"/>
                  </a:schemeClr>
                </a:gs>
                <a:gs pos="100000">
                  <a:schemeClr val="tx1">
                    <a:gamma/>
                    <a:shade val="80000"/>
                    <a:invGamma/>
                    <a:alpha val="0"/>
                  </a:schemeClr>
                </a:gs>
              </a:gsLst>
              <a:lin ang="5400000" scaled="1"/>
            </a:gradFill>
            <a:ln w="3175">
              <a:solidFill>
                <a:srgbClr val="CCECFF"/>
              </a:solidFill>
              <a:prstDash val="solid"/>
              <a:round/>
              <a:headEnd/>
              <a:tailEnd/>
            </a:ln>
          </p:spPr>
          <p:txBody>
            <a:bodyPr/>
            <a:lstStyle/>
            <a:p>
              <a:pPr>
                <a:defRPr/>
              </a:pPr>
              <a:endParaRPr lang="en-US" dirty="0"/>
            </a:p>
          </p:txBody>
        </p:sp>
        <p:sp>
          <p:nvSpPr>
            <p:cNvPr id="1597715" name="Freeform 275"/>
            <p:cNvSpPr>
              <a:spLocks/>
            </p:cNvSpPr>
            <p:nvPr/>
          </p:nvSpPr>
          <p:spPr bwMode="auto">
            <a:xfrm>
              <a:off x="916" y="1165"/>
              <a:ext cx="90" cy="113"/>
            </a:xfrm>
            <a:custGeom>
              <a:avLst/>
              <a:gdLst/>
              <a:ahLst/>
              <a:cxnLst>
                <a:cxn ang="0">
                  <a:pos x="2498" y="0"/>
                </a:cxn>
                <a:cxn ang="0">
                  <a:pos x="2487" y="5"/>
                </a:cxn>
                <a:cxn ang="0">
                  <a:pos x="2455" y="22"/>
                </a:cxn>
                <a:cxn ang="0">
                  <a:pos x="2405" y="47"/>
                </a:cxn>
                <a:cxn ang="0">
                  <a:pos x="2341" y="79"/>
                </a:cxn>
                <a:cxn ang="0">
                  <a:pos x="2263" y="117"/>
                </a:cxn>
                <a:cxn ang="0">
                  <a:pos x="2176" y="161"/>
                </a:cxn>
                <a:cxn ang="0">
                  <a:pos x="2080" y="207"/>
                </a:cxn>
                <a:cxn ang="0">
                  <a:pos x="1980" y="256"/>
                </a:cxn>
                <a:cxn ang="0">
                  <a:pos x="1878" y="305"/>
                </a:cxn>
                <a:cxn ang="0">
                  <a:pos x="1776" y="353"/>
                </a:cxn>
                <a:cxn ang="0">
                  <a:pos x="1678" y="400"/>
                </a:cxn>
                <a:cxn ang="0">
                  <a:pos x="1585" y="442"/>
                </a:cxn>
                <a:cxn ang="0">
                  <a:pos x="1500" y="480"/>
                </a:cxn>
                <a:cxn ang="0">
                  <a:pos x="1427" y="511"/>
                </a:cxn>
                <a:cxn ang="0">
                  <a:pos x="1394" y="524"/>
                </a:cxn>
                <a:cxn ang="0">
                  <a:pos x="1366" y="535"/>
                </a:cxn>
                <a:cxn ang="0">
                  <a:pos x="1342" y="543"/>
                </a:cxn>
                <a:cxn ang="0">
                  <a:pos x="1323" y="549"/>
                </a:cxn>
                <a:cxn ang="0">
                  <a:pos x="0" y="1010"/>
                </a:cxn>
                <a:cxn ang="0">
                  <a:pos x="0" y="3165"/>
                </a:cxn>
                <a:cxn ang="0">
                  <a:pos x="1479" y="2646"/>
                </a:cxn>
                <a:cxn ang="0">
                  <a:pos x="2508" y="2146"/>
                </a:cxn>
                <a:cxn ang="0">
                  <a:pos x="2498" y="0"/>
                </a:cxn>
              </a:cxnLst>
              <a:rect l="0" t="0" r="r" b="b"/>
              <a:pathLst>
                <a:path w="2508" h="3165">
                  <a:moveTo>
                    <a:pt x="2498" y="0"/>
                  </a:moveTo>
                  <a:lnTo>
                    <a:pt x="2487" y="5"/>
                  </a:lnTo>
                  <a:lnTo>
                    <a:pt x="2455" y="22"/>
                  </a:lnTo>
                  <a:lnTo>
                    <a:pt x="2405" y="47"/>
                  </a:lnTo>
                  <a:lnTo>
                    <a:pt x="2341" y="79"/>
                  </a:lnTo>
                  <a:lnTo>
                    <a:pt x="2263" y="117"/>
                  </a:lnTo>
                  <a:lnTo>
                    <a:pt x="2176" y="161"/>
                  </a:lnTo>
                  <a:lnTo>
                    <a:pt x="2080" y="207"/>
                  </a:lnTo>
                  <a:lnTo>
                    <a:pt x="1980" y="256"/>
                  </a:lnTo>
                  <a:lnTo>
                    <a:pt x="1878" y="305"/>
                  </a:lnTo>
                  <a:lnTo>
                    <a:pt x="1776" y="353"/>
                  </a:lnTo>
                  <a:lnTo>
                    <a:pt x="1678" y="400"/>
                  </a:lnTo>
                  <a:lnTo>
                    <a:pt x="1585" y="442"/>
                  </a:lnTo>
                  <a:lnTo>
                    <a:pt x="1500" y="480"/>
                  </a:lnTo>
                  <a:lnTo>
                    <a:pt x="1427" y="511"/>
                  </a:lnTo>
                  <a:lnTo>
                    <a:pt x="1394" y="524"/>
                  </a:lnTo>
                  <a:lnTo>
                    <a:pt x="1366" y="535"/>
                  </a:lnTo>
                  <a:lnTo>
                    <a:pt x="1342" y="543"/>
                  </a:lnTo>
                  <a:lnTo>
                    <a:pt x="1323" y="549"/>
                  </a:lnTo>
                  <a:lnTo>
                    <a:pt x="0" y="1010"/>
                  </a:lnTo>
                  <a:lnTo>
                    <a:pt x="0" y="3165"/>
                  </a:lnTo>
                  <a:lnTo>
                    <a:pt x="1479" y="2646"/>
                  </a:lnTo>
                  <a:lnTo>
                    <a:pt x="2508" y="2146"/>
                  </a:lnTo>
                  <a:lnTo>
                    <a:pt x="2498"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sp>
          <p:nvSpPr>
            <p:cNvPr id="1597716" name="Freeform 276"/>
            <p:cNvSpPr>
              <a:spLocks/>
            </p:cNvSpPr>
            <p:nvPr/>
          </p:nvSpPr>
          <p:spPr bwMode="auto">
            <a:xfrm>
              <a:off x="1334" y="1167"/>
              <a:ext cx="32" cy="140"/>
            </a:xfrm>
            <a:custGeom>
              <a:avLst/>
              <a:gdLst/>
              <a:ahLst/>
              <a:cxnLst>
                <a:cxn ang="0">
                  <a:pos x="0" y="0"/>
                </a:cxn>
                <a:cxn ang="0">
                  <a:pos x="891" y="1872"/>
                </a:cxn>
                <a:cxn ang="0">
                  <a:pos x="891" y="3959"/>
                </a:cxn>
                <a:cxn ang="0">
                  <a:pos x="10" y="2146"/>
                </a:cxn>
                <a:cxn ang="0">
                  <a:pos x="0" y="0"/>
                </a:cxn>
              </a:cxnLst>
              <a:rect l="0" t="0" r="r" b="b"/>
              <a:pathLst>
                <a:path w="891" h="3959">
                  <a:moveTo>
                    <a:pt x="0" y="0"/>
                  </a:moveTo>
                  <a:lnTo>
                    <a:pt x="891" y="1872"/>
                  </a:lnTo>
                  <a:lnTo>
                    <a:pt x="891" y="3959"/>
                  </a:lnTo>
                  <a:lnTo>
                    <a:pt x="10" y="2146"/>
                  </a:lnTo>
                  <a:lnTo>
                    <a:pt x="0" y="0"/>
                  </a:lnTo>
                  <a:close/>
                </a:path>
              </a:pathLst>
            </a:custGeom>
            <a:gradFill rotWithShape="1">
              <a:gsLst>
                <a:gs pos="0">
                  <a:schemeClr val="tx1">
                    <a:alpha val="19000"/>
                  </a:schemeClr>
                </a:gs>
                <a:gs pos="100000">
                  <a:schemeClr val="tx1">
                    <a:gamma/>
                    <a:shade val="80000"/>
                    <a:invGamma/>
                    <a:alpha val="0"/>
                  </a:schemeClr>
                </a:gs>
              </a:gsLst>
              <a:lin ang="5400000" scaled="1"/>
            </a:gradFill>
            <a:ln w="9525">
              <a:solidFill>
                <a:srgbClr val="CCECFF"/>
              </a:solidFill>
              <a:round/>
              <a:headEnd/>
              <a:tailEnd/>
            </a:ln>
          </p:spPr>
          <p:txBody>
            <a:bodyPr/>
            <a:lstStyle/>
            <a:p>
              <a:pPr>
                <a:defRPr/>
              </a:pPr>
              <a:endParaRPr lang="en-US" dirty="0"/>
            </a:p>
          </p:txBody>
        </p:sp>
      </p:grpSp>
    </p:spTree>
  </p:cSld>
  <p:clrMapOvr>
    <a:masterClrMapping/>
  </p:clrMapOvr>
  <p:transition spd="med" advClick="0">
    <p:fade/>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6499" name="Rectangle 2"/>
          <p:cNvSpPr>
            <a:spLocks noGrp="1" noChangeArrowheads="1"/>
          </p:cNvSpPr>
          <p:nvPr>
            <p:ph type="title"/>
          </p:nvPr>
        </p:nvSpPr>
        <p:spPr>
          <a:noFill/>
        </p:spPr>
        <p:txBody>
          <a:bodyPr/>
          <a:lstStyle/>
          <a:p>
            <a:endParaRPr lang="en-US" dirty="0">
              <a:effectLst/>
            </a:endParaRPr>
          </a:p>
        </p:txBody>
      </p:sp>
      <p:sp>
        <p:nvSpPr>
          <p:cNvPr id="106500" name="Rectangle 3"/>
          <p:cNvSpPr>
            <a:spLocks noGrp="1" noChangeArrowheads="1"/>
          </p:cNvSpPr>
          <p:nvPr>
            <p:ph type="body" idx="1"/>
          </p:nvPr>
        </p:nvSpPr>
        <p:spPr>
          <a:noFill/>
        </p:spPr>
        <p:txBody>
          <a:bodyPr/>
          <a:lstStyle/>
          <a:p>
            <a:endParaRPr lang="en-US">
              <a:effectLst/>
            </a:endParaRPr>
          </a:p>
        </p:txBody>
      </p:sp>
      <p:grpSp>
        <p:nvGrpSpPr>
          <p:cNvPr id="7" name="Group 6"/>
          <p:cNvGrpSpPr/>
          <p:nvPr/>
        </p:nvGrpSpPr>
        <p:grpSpPr>
          <a:xfrm>
            <a:off x="0" y="0"/>
            <a:ext cx="9144000" cy="6858000"/>
            <a:chOff x="0" y="0"/>
            <a:chExt cx="9144000" cy="6858000"/>
          </a:xfrm>
        </p:grpSpPr>
        <p:sp>
          <p:nvSpPr>
            <p:cNvPr id="106498" name="Text Box 6"/>
            <p:cNvSpPr txBox="1">
              <a:spLocks noChangeArrowheads="1"/>
            </p:cNvSpPr>
            <p:nvPr/>
          </p:nvSpPr>
          <p:spPr bwMode="auto">
            <a:xfrm>
              <a:off x="0" y="0"/>
              <a:ext cx="2667000" cy="2889250"/>
            </a:xfrm>
            <a:prstGeom prst="rect">
              <a:avLst/>
            </a:prstGeom>
            <a:solidFill>
              <a:schemeClr val="tx1"/>
            </a:solidFill>
            <a:ln w="9525">
              <a:noFill/>
              <a:miter lim="800000"/>
              <a:headEnd/>
              <a:tailEnd/>
            </a:ln>
          </p:spPr>
          <p:txBody>
            <a:bodyPr>
              <a:prstTxWarp prst="textNoShape">
                <a:avLst/>
              </a:prstTxWarp>
              <a:spAutoFit/>
            </a:bodyPr>
            <a:lstStyle/>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a:t>H</a:t>
              </a:r>
            </a:p>
            <a:p>
              <a:r>
                <a:rPr lang="en-US" dirty="0" err="1"/>
                <a:t>h</a:t>
              </a:r>
              <a:endParaRPr lang="en-US" dirty="0"/>
            </a:p>
          </p:txBody>
        </p:sp>
        <p:pic>
          <p:nvPicPr>
            <p:cNvPr id="106501" name="Picture 4"/>
            <p:cNvPicPr>
              <a:picLocks noChangeAspect="1" noChangeArrowheads="1"/>
            </p:cNvPicPr>
            <p:nvPr/>
          </p:nvPicPr>
          <p:blipFill>
            <a:blip r:embed="rId3"/>
            <a:srcRect t="17999" r="3751" b="8983"/>
            <a:stretch>
              <a:fillRect/>
            </a:stretch>
          </p:blipFill>
          <p:spPr bwMode="auto">
            <a:xfrm>
              <a:off x="0" y="2522538"/>
              <a:ext cx="9144000" cy="4335462"/>
            </a:xfrm>
            <a:prstGeom prst="rect">
              <a:avLst/>
            </a:prstGeom>
            <a:noFill/>
            <a:ln w="9525">
              <a:noFill/>
              <a:miter lim="800000"/>
              <a:headEnd/>
              <a:tailEnd/>
            </a:ln>
          </p:spPr>
        </p:pic>
        <p:pic>
          <p:nvPicPr>
            <p:cNvPr id="106502" name="Picture 5"/>
            <p:cNvPicPr>
              <a:picLocks noChangeAspect="1" noChangeArrowheads="1"/>
            </p:cNvPicPr>
            <p:nvPr/>
          </p:nvPicPr>
          <p:blipFill>
            <a:blip r:embed="rId4"/>
            <a:srcRect t="17000" r="36874" b="25000"/>
            <a:stretch>
              <a:fillRect/>
            </a:stretch>
          </p:blipFill>
          <p:spPr bwMode="auto">
            <a:xfrm>
              <a:off x="2209800" y="0"/>
              <a:ext cx="6934200" cy="398145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noFill/>
        </p:spPr>
        <p:txBody>
          <a:bodyPr/>
          <a:lstStyle/>
          <a:p>
            <a:endParaRPr lang="en-US" dirty="0">
              <a:effectLst/>
            </a:endParaRPr>
          </a:p>
        </p:txBody>
      </p:sp>
      <p:sp>
        <p:nvSpPr>
          <p:cNvPr id="107523" name="Rectangle 3"/>
          <p:cNvSpPr>
            <a:spLocks noGrp="1" noChangeArrowheads="1"/>
          </p:cNvSpPr>
          <p:nvPr>
            <p:ph type="body" idx="1"/>
          </p:nvPr>
        </p:nvSpPr>
        <p:spPr>
          <a:noFill/>
        </p:spPr>
        <p:txBody>
          <a:bodyPr/>
          <a:lstStyle/>
          <a:p>
            <a:endParaRPr lang="en-US">
              <a:effectLst/>
            </a:endParaRPr>
          </a:p>
        </p:txBody>
      </p:sp>
      <p:pic>
        <p:nvPicPr>
          <p:cNvPr id="107524" name="Picture 4"/>
          <p:cNvPicPr>
            <a:picLocks noChangeAspect="1" noChangeArrowheads="1"/>
          </p:cNvPicPr>
          <p:nvPr/>
        </p:nvPicPr>
        <p:blipFill>
          <a:blip r:embed="rId3"/>
          <a:srcRect t="17000" r="34460" b="4393"/>
          <a:stretch>
            <a:fillRect/>
          </a:stretch>
        </p:blipFill>
        <p:spPr bwMode="auto">
          <a:xfrm>
            <a:off x="0" y="0"/>
            <a:ext cx="9144000" cy="6854825"/>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8547" name="Rectangle 2"/>
          <p:cNvSpPr>
            <a:spLocks noGrp="1" noChangeArrowheads="1"/>
          </p:cNvSpPr>
          <p:nvPr>
            <p:ph type="title"/>
          </p:nvPr>
        </p:nvSpPr>
        <p:spPr>
          <a:xfrm>
            <a:off x="1676400" y="762000"/>
            <a:ext cx="6088063" cy="768350"/>
          </a:xfrm>
          <a:noFill/>
        </p:spPr>
        <p:txBody>
          <a:bodyPr/>
          <a:lstStyle/>
          <a:p>
            <a:endParaRPr lang="en-US" dirty="0">
              <a:effectLst/>
            </a:endParaRPr>
          </a:p>
        </p:txBody>
      </p:sp>
      <p:sp>
        <p:nvSpPr>
          <p:cNvPr id="108548" name="Rectangle 3"/>
          <p:cNvSpPr>
            <a:spLocks noGrp="1" noChangeArrowheads="1"/>
          </p:cNvSpPr>
          <p:nvPr>
            <p:ph type="body" idx="1"/>
          </p:nvPr>
        </p:nvSpPr>
        <p:spPr>
          <a:noFill/>
        </p:spPr>
        <p:txBody>
          <a:bodyPr/>
          <a:lstStyle/>
          <a:p>
            <a:endParaRPr lang="en-US">
              <a:effectLst/>
            </a:endParaRPr>
          </a:p>
        </p:txBody>
      </p:sp>
      <p:grpSp>
        <p:nvGrpSpPr>
          <p:cNvPr id="6" name="Group 5"/>
          <p:cNvGrpSpPr/>
          <p:nvPr/>
        </p:nvGrpSpPr>
        <p:grpSpPr>
          <a:xfrm>
            <a:off x="0" y="0"/>
            <a:ext cx="9220200" cy="6858000"/>
            <a:chOff x="0" y="0"/>
            <a:chExt cx="9220200" cy="6858000"/>
          </a:xfrm>
        </p:grpSpPr>
        <p:sp>
          <p:nvSpPr>
            <p:cNvPr id="108546" name="Text Box 6"/>
            <p:cNvSpPr txBox="1">
              <a:spLocks noChangeArrowheads="1"/>
            </p:cNvSpPr>
            <p:nvPr/>
          </p:nvSpPr>
          <p:spPr bwMode="auto">
            <a:xfrm>
              <a:off x="0" y="0"/>
              <a:ext cx="9144000" cy="2889250"/>
            </a:xfrm>
            <a:prstGeom prst="rect">
              <a:avLst/>
            </a:prstGeom>
            <a:solidFill>
              <a:schemeClr val="tx1"/>
            </a:solidFill>
            <a:ln w="9525">
              <a:noFill/>
              <a:miter lim="800000"/>
              <a:headEnd/>
              <a:tailEnd/>
            </a:ln>
          </p:spPr>
          <p:txBody>
            <a:bodyPr>
              <a:prstTxWarp prst="textNoShape">
                <a:avLst/>
              </a:prstTxWarp>
              <a:spAutoFit/>
            </a:bodyPr>
            <a:lstStyle/>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p:txBody>
        </p:sp>
        <p:pic>
          <p:nvPicPr>
            <p:cNvPr id="108549" name="Picture 4"/>
            <p:cNvPicPr>
              <a:picLocks noChangeAspect="1" noChangeArrowheads="1"/>
            </p:cNvPicPr>
            <p:nvPr/>
          </p:nvPicPr>
          <p:blipFill>
            <a:blip r:embed="rId3"/>
            <a:srcRect t="17000" r="24374" b="3999"/>
            <a:stretch>
              <a:fillRect/>
            </a:stretch>
          </p:blipFill>
          <p:spPr bwMode="auto">
            <a:xfrm>
              <a:off x="0" y="838200"/>
              <a:ext cx="9220200" cy="601980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09571" name="Rectangle 2"/>
          <p:cNvSpPr>
            <a:spLocks noGrp="1" noChangeArrowheads="1"/>
          </p:cNvSpPr>
          <p:nvPr>
            <p:ph type="title"/>
          </p:nvPr>
        </p:nvSpPr>
        <p:spPr>
          <a:noFill/>
        </p:spPr>
        <p:txBody>
          <a:bodyPr/>
          <a:lstStyle/>
          <a:p>
            <a:endParaRPr lang="en-US" dirty="0">
              <a:effectLst/>
            </a:endParaRPr>
          </a:p>
        </p:txBody>
      </p:sp>
      <p:sp>
        <p:nvSpPr>
          <p:cNvPr id="109572" name="Rectangle 3"/>
          <p:cNvSpPr>
            <a:spLocks noGrp="1" noChangeArrowheads="1"/>
          </p:cNvSpPr>
          <p:nvPr>
            <p:ph type="body" idx="1"/>
          </p:nvPr>
        </p:nvSpPr>
        <p:spPr>
          <a:noFill/>
        </p:spPr>
        <p:txBody>
          <a:bodyPr/>
          <a:lstStyle/>
          <a:p>
            <a:endParaRPr lang="en-US">
              <a:effectLst/>
            </a:endParaRPr>
          </a:p>
        </p:txBody>
      </p:sp>
      <p:grpSp>
        <p:nvGrpSpPr>
          <p:cNvPr id="7" name="Group 6"/>
          <p:cNvGrpSpPr/>
          <p:nvPr/>
        </p:nvGrpSpPr>
        <p:grpSpPr>
          <a:xfrm>
            <a:off x="0" y="0"/>
            <a:ext cx="9144000" cy="7010400"/>
            <a:chOff x="0" y="0"/>
            <a:chExt cx="9144000" cy="7010400"/>
          </a:xfrm>
        </p:grpSpPr>
        <p:sp>
          <p:nvSpPr>
            <p:cNvPr id="109570" name="Text Box 6"/>
            <p:cNvSpPr txBox="1">
              <a:spLocks noChangeArrowheads="1"/>
            </p:cNvSpPr>
            <p:nvPr/>
          </p:nvSpPr>
          <p:spPr bwMode="auto">
            <a:xfrm>
              <a:off x="0" y="0"/>
              <a:ext cx="9144000" cy="2889250"/>
            </a:xfrm>
            <a:prstGeom prst="rect">
              <a:avLst/>
            </a:prstGeom>
            <a:solidFill>
              <a:schemeClr val="tx1"/>
            </a:solidFill>
            <a:ln w="9525">
              <a:noFill/>
              <a:miter lim="800000"/>
              <a:headEnd/>
              <a:tailEnd/>
            </a:ln>
          </p:spPr>
          <p:txBody>
            <a:bodyPr>
              <a:prstTxWarp prst="textNoShape">
                <a:avLst/>
              </a:prstTxWarp>
              <a:spAutoFit/>
            </a:bodyPr>
            <a:lstStyle/>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a:p>
              <a:r>
                <a:rPr lang="en-US"/>
                <a:t>h</a:t>
              </a:r>
            </a:p>
          </p:txBody>
        </p:sp>
        <p:pic>
          <p:nvPicPr>
            <p:cNvPr id="109573" name="Picture 4"/>
            <p:cNvPicPr>
              <a:picLocks noChangeAspect="1" noChangeArrowheads="1"/>
            </p:cNvPicPr>
            <p:nvPr/>
          </p:nvPicPr>
          <p:blipFill>
            <a:blip r:embed="rId3"/>
            <a:srcRect l="1146" t="16902" r="31250" b="9187"/>
            <a:stretch>
              <a:fillRect/>
            </a:stretch>
          </p:blipFill>
          <p:spPr bwMode="auto">
            <a:xfrm>
              <a:off x="0" y="762000"/>
              <a:ext cx="9144000" cy="6248400"/>
            </a:xfrm>
            <a:prstGeom prst="rect">
              <a:avLst/>
            </a:prstGeom>
            <a:noFill/>
            <a:ln w="9525">
              <a:noFill/>
              <a:miter lim="800000"/>
              <a:headEnd/>
              <a:tailEnd/>
            </a:ln>
          </p:spPr>
        </p:pic>
        <p:pic>
          <p:nvPicPr>
            <p:cNvPr id="109574" name="Picture 5"/>
            <p:cNvPicPr>
              <a:picLocks noChangeAspect="1" noChangeArrowheads="1"/>
            </p:cNvPicPr>
            <p:nvPr/>
          </p:nvPicPr>
          <p:blipFill>
            <a:blip r:embed="rId4"/>
            <a:srcRect l="626" t="48000" r="59375" b="32001"/>
            <a:stretch>
              <a:fillRect/>
            </a:stretch>
          </p:blipFill>
          <p:spPr bwMode="auto">
            <a:xfrm>
              <a:off x="5181600" y="0"/>
              <a:ext cx="3962400" cy="1238250"/>
            </a:xfrm>
            <a:prstGeom prst="rect">
              <a:avLst/>
            </a:prstGeom>
            <a:noFill/>
            <a:ln w="9525">
              <a:noFill/>
              <a:miter lim="800000"/>
              <a:headEnd/>
              <a:tailEnd/>
            </a:ln>
          </p:spPr>
        </p:pic>
      </p:grpSp>
    </p:spTree>
  </p:cSld>
  <p:clrMapOvr>
    <a:masterClrMapping/>
  </p:clrMapOvr>
  <p:transition spd="med" advClick="0">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75266" name="Rectangle 2"/>
          <p:cNvSpPr>
            <a:spLocks noGrp="1" noChangeArrowheads="1"/>
          </p:cNvSpPr>
          <p:nvPr>
            <p:ph type="title"/>
          </p:nvPr>
        </p:nvSpPr>
        <p:spPr>
          <a:xfrm>
            <a:off x="1455738" y="304800"/>
            <a:ext cx="6088062" cy="768350"/>
          </a:xfrm>
        </p:spPr>
        <p:txBody>
          <a:bodyPr/>
          <a:lstStyle/>
          <a:p>
            <a:pPr eaLnBrk="1" hangingPunct="1">
              <a:defRPr/>
            </a:pPr>
            <a:r>
              <a:rPr lang="en-US" sz="2800" dirty="0" err="1" smtClean="0"/>
              <a:t>HCUPnet</a:t>
            </a:r>
            <a:r>
              <a:rPr lang="en-US" sz="2800" dirty="0" smtClean="0"/>
              <a:t> Capabilities</a:t>
            </a:r>
          </a:p>
        </p:txBody>
      </p:sp>
      <p:sp>
        <p:nvSpPr>
          <p:cNvPr id="1675267" name="Rectangle 3"/>
          <p:cNvSpPr>
            <a:spLocks noGrp="1" noChangeArrowheads="1"/>
          </p:cNvSpPr>
          <p:nvPr>
            <p:ph type="body" sz="half" idx="1"/>
          </p:nvPr>
        </p:nvSpPr>
        <p:spPr/>
        <p:txBody>
          <a:bodyPr/>
          <a:lstStyle/>
          <a:p>
            <a:pPr eaLnBrk="1" hangingPunct="1"/>
            <a:endParaRPr lang="en-US" sz="2400" b="1" dirty="0"/>
          </a:p>
          <a:p>
            <a:pPr eaLnBrk="1" hangingPunct="1">
              <a:buFont typeface="Wingdings" charset="2"/>
              <a:buNone/>
            </a:pPr>
            <a:endParaRPr lang="en-US" sz="2400" b="1" dirty="0"/>
          </a:p>
        </p:txBody>
      </p:sp>
      <p:graphicFrame>
        <p:nvGraphicFramePr>
          <p:cNvPr id="1675319" name="Group 55"/>
          <p:cNvGraphicFramePr>
            <a:graphicFrameLocks noGrp="1"/>
          </p:cNvGraphicFramePr>
          <p:nvPr>
            <p:ph sz="half" idx="2"/>
          </p:nvPr>
        </p:nvGraphicFramePr>
        <p:xfrm>
          <a:off x="457200" y="1771650"/>
          <a:ext cx="8382000" cy="4041648"/>
        </p:xfrm>
        <a:graphic>
          <a:graphicData uri="http://schemas.openxmlformats.org/drawingml/2006/table">
            <a:tbl>
              <a:tblPr/>
              <a:tblGrid>
                <a:gridCol w="4191000"/>
                <a:gridCol w="4191000"/>
              </a:tblGrid>
              <a:tr h="320675">
                <a:tc gridSpan="2">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3000" b="1" i="0" u="none" strike="noStrike" cap="none" normalizeH="0" baseline="0">
                          <a:ln>
                            <a:noFill/>
                          </a:ln>
                          <a:solidFill>
                            <a:srgbClr val="FFFFFF"/>
                          </a:solidFill>
                          <a:effectLst>
                            <a:outerShdw blurRad="38100" dist="38100" dir="2700000" algn="tl">
                              <a:srgbClr val="000000"/>
                            </a:outerShdw>
                          </a:effectLst>
                          <a:latin typeface="Arial" charset="0"/>
                        </a:rPr>
                        <a:t>HCUPnet...</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320675">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600" b="1" i="0" u="none" strike="noStrike" cap="none" normalizeH="0" baseline="0">
                          <a:ln>
                            <a:noFill/>
                          </a:ln>
                          <a:solidFill>
                            <a:schemeClr val="folHlink"/>
                          </a:solidFill>
                          <a:effectLst>
                            <a:outerShdw blurRad="38100" dist="38100" dir="2700000" algn="tl">
                              <a:srgbClr val="000000"/>
                            </a:outerShdw>
                          </a:effectLst>
                          <a:latin typeface="Arial" charset="0"/>
                        </a:rPr>
                        <a:t>CAN</a:t>
                      </a:r>
                      <a:r>
                        <a:rPr kumimoji="0" lang="en-US" sz="2600" b="1" i="0" u="none" strike="noStrike" cap="none" normalizeH="0" baseline="0">
                          <a:ln>
                            <a:noFill/>
                          </a:ln>
                          <a:solidFill>
                            <a:srgbClr val="FFFFFF"/>
                          </a:solidFill>
                          <a:effectLst>
                            <a:outerShdw blurRad="38100" dist="38100" dir="2700000" algn="tl">
                              <a:srgbClr val="000000"/>
                            </a:outerShdw>
                          </a:effectLst>
                          <a:latin typeface="Arial" charset="0"/>
                        </a:rPr>
                        <a:t> PRODUCE...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600" b="1" i="0" u="none" strike="noStrike" cap="none" normalizeH="0" baseline="0">
                          <a:ln>
                            <a:noFill/>
                          </a:ln>
                          <a:solidFill>
                            <a:srgbClr val="CC3300"/>
                          </a:solidFill>
                          <a:effectLst>
                            <a:outerShdw blurRad="38100" dist="38100" dir="2700000" algn="tl">
                              <a:srgbClr val="000000"/>
                            </a:outerShdw>
                          </a:effectLst>
                          <a:latin typeface="Arial" charset="0"/>
                        </a:rPr>
                        <a:t>CANNOT </a:t>
                      </a:r>
                      <a:r>
                        <a:rPr kumimoji="0" lang="en-US" sz="2600" b="1" i="0" u="none" strike="noStrike" cap="none" normalizeH="0" baseline="0">
                          <a:ln>
                            <a:noFill/>
                          </a:ln>
                          <a:solidFill>
                            <a:srgbClr val="FFFFFF"/>
                          </a:solidFill>
                          <a:effectLst>
                            <a:outerShdw blurRad="38100" dist="38100" dir="2700000" algn="tl">
                              <a:srgbClr val="000000"/>
                            </a:outerShdw>
                          </a:effectLst>
                          <a:latin typeface="Arial" charset="0"/>
                        </a:rPr>
                        <a:t>PRODUCE…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Simple statistics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More complicated queries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Sample size calculations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Multivariate analyses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Trends information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Statistics involving certain variables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0675">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Rank ordering of diagnoses and procedures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Statistics that may violate confidentiality (patient-, provider-, hospital-level data)</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22263">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r>
                        <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rPr>
                        <a:t>Significance testing </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30000"/>
                        </a:spcBef>
                        <a:spcAft>
                          <a:spcPct val="0"/>
                        </a:spcAft>
                        <a:buClr>
                          <a:schemeClr val="tx2"/>
                        </a:buClr>
                        <a:buSzPct val="95000"/>
                        <a:buFont typeface="Wingdings" charset="2"/>
                        <a:buNone/>
                        <a:tabLst/>
                      </a:pPr>
                      <a:endParaRPr kumimoji="0" lang="en-US" sz="2400" b="0" i="0" u="none" strike="noStrike" cap="none" normalizeH="0" baseline="0">
                        <a:ln>
                          <a:noFill/>
                        </a:ln>
                        <a:solidFill>
                          <a:srgbClr val="FFFFFF"/>
                        </a:solidFill>
                        <a:effectLst>
                          <a:outerShdw blurRad="38100" dist="38100" dir="2700000" algn="tl">
                            <a:srgbClr val="000000"/>
                          </a:outerShdw>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0621" name="Slide Number Placeholder 5"/>
          <p:cNvSpPr>
            <a:spLocks noGrp="1"/>
          </p:cNvSpPr>
          <p:nvPr>
            <p:ph type="sldNum" sz="quarter" idx="10"/>
          </p:nvPr>
        </p:nvSpPr>
        <p:spPr>
          <a:noFill/>
        </p:spPr>
        <p:txBody>
          <a:bodyPr/>
          <a:lstStyle/>
          <a:p>
            <a:fld id="{BC689211-079C-BB43-AE5E-B6328950E5AF}" type="slidenum">
              <a:rPr lang="en-US"/>
              <a:pPr/>
              <a:t>94</a:t>
            </a:fld>
            <a:endParaRPr lang="en-US"/>
          </a:p>
        </p:txBody>
      </p:sp>
    </p:spTree>
  </p:cSld>
  <p:clrMapOvr>
    <a:masterClrMapping/>
  </p:clrMapOvr>
  <p:transition spd="med" advClick="0">
    <p:fade/>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41" name="Title 40"/>
          <p:cNvSpPr>
            <a:spLocks noGrp="1"/>
          </p:cNvSpPr>
          <p:nvPr>
            <p:ph type="title"/>
          </p:nvPr>
        </p:nvSpPr>
        <p:spPr/>
        <p:txBody>
          <a:bodyPr/>
          <a:lstStyle/>
          <a:p>
            <a:r>
              <a:rPr lang="en-US" sz="3200" dirty="0" smtClean="0">
                <a:effectLst>
                  <a:outerShdw blurRad="38100" dist="38100" dir="2700000" algn="tl">
                    <a:srgbClr val="000000">
                      <a:alpha val="43137"/>
                    </a:srgbClr>
                  </a:outerShdw>
                </a:effectLst>
              </a:rPr>
              <a:t>HCUP is a Family of </a:t>
            </a:r>
            <a:br>
              <a:rPr lang="en-US" sz="3200" dirty="0" smtClean="0">
                <a:effectLst>
                  <a:outerShdw blurRad="38100" dist="38100" dir="2700000" algn="tl">
                    <a:srgbClr val="000000">
                      <a:alpha val="43137"/>
                    </a:srgbClr>
                  </a:outerShdw>
                </a:effectLst>
              </a:rPr>
            </a:br>
            <a:r>
              <a:rPr lang="en-US" sz="3200" dirty="0" smtClean="0">
                <a:effectLst>
                  <a:outerShdw blurRad="38100" dist="38100" dir="2700000" algn="tl">
                    <a:srgbClr val="000000">
                      <a:alpha val="43137"/>
                    </a:srgbClr>
                  </a:outerShdw>
                </a:effectLst>
              </a:rPr>
              <a:t>Databases, Tools &amp; </a:t>
            </a:r>
            <a:r>
              <a:rPr lang="en-US" sz="3200" dirty="0" smtClean="0">
                <a:effectLst>
                  <a:outerShdw blurRad="38100" dist="38100" dir="2700000" algn="tl">
                    <a:srgbClr val="000000">
                      <a:alpha val="43137"/>
                    </a:srgbClr>
                  </a:outerShdw>
                </a:effectLst>
              </a:rPr>
              <a:t>Products</a:t>
            </a:r>
            <a:endParaRPr lang="en-US" sz="3200" dirty="0"/>
          </a:p>
        </p:txBody>
      </p:sp>
      <p:sp>
        <p:nvSpPr>
          <p:cNvPr id="111637" name="Slide Number Placeholder 42"/>
          <p:cNvSpPr>
            <a:spLocks noGrp="1"/>
          </p:cNvSpPr>
          <p:nvPr>
            <p:ph type="sldNum" sz="quarter" idx="10"/>
          </p:nvPr>
        </p:nvSpPr>
        <p:spPr>
          <a:noFill/>
        </p:spPr>
        <p:txBody>
          <a:bodyPr/>
          <a:lstStyle/>
          <a:p>
            <a:fld id="{BC73646D-609A-9541-B785-9EB1B1541CCF}" type="slidenum">
              <a:rPr lang="en-US"/>
              <a:pPr/>
              <a:t>95</a:t>
            </a:fld>
            <a:endParaRPr lang="en-US"/>
          </a:p>
        </p:txBody>
      </p:sp>
      <p:grpSp>
        <p:nvGrpSpPr>
          <p:cNvPr id="43" name="Group 42"/>
          <p:cNvGrpSpPr/>
          <p:nvPr/>
        </p:nvGrpSpPr>
        <p:grpSpPr>
          <a:xfrm>
            <a:off x="152400" y="1447800"/>
            <a:ext cx="9448800" cy="5365750"/>
            <a:chOff x="152400" y="1447800"/>
            <a:chExt cx="9448800" cy="5365750"/>
          </a:xfrm>
        </p:grpSpPr>
        <p:sp>
          <p:nvSpPr>
            <p:cNvPr id="1138691" name="Line 3"/>
            <p:cNvSpPr>
              <a:spLocks noChangeShapeType="1"/>
            </p:cNvSpPr>
            <p:nvPr/>
          </p:nvSpPr>
          <p:spPr bwMode="auto">
            <a:xfrm rot="10800000" flipV="1">
              <a:off x="3886200" y="2316163"/>
              <a:ext cx="1981200" cy="46037"/>
            </a:xfrm>
            <a:prstGeom prst="line">
              <a:avLst/>
            </a:prstGeom>
            <a:noFill/>
            <a:ln w="76200">
              <a:solidFill>
                <a:schemeClr val="tx1"/>
              </a:solidFill>
              <a:round/>
              <a:headEnd type="stealth" w="med" len="med"/>
              <a:tailEnd/>
            </a:ln>
          </p:spPr>
          <p:txBody>
            <a:bodyPr wrap="none" anchor="ctr">
              <a:prstTxWarp prst="textNoShape">
                <a:avLst/>
              </a:prstTxWarp>
            </a:bodyPr>
            <a:lstStyle/>
            <a:p>
              <a:endParaRPr lang="en-US"/>
            </a:p>
          </p:txBody>
        </p:sp>
        <p:sp>
          <p:nvSpPr>
            <p:cNvPr id="111620" name="Line 4"/>
            <p:cNvSpPr>
              <a:spLocks noChangeShapeType="1"/>
            </p:cNvSpPr>
            <p:nvPr/>
          </p:nvSpPr>
          <p:spPr bwMode="auto">
            <a:xfrm>
              <a:off x="5334000" y="3429000"/>
              <a:ext cx="0" cy="0"/>
            </a:xfrm>
            <a:prstGeom prst="line">
              <a:avLst/>
            </a:prstGeom>
            <a:noFill/>
            <a:ln w="9525">
              <a:solidFill>
                <a:schemeClr val="tx1"/>
              </a:solidFill>
              <a:round/>
              <a:headEnd/>
              <a:tailEnd/>
            </a:ln>
          </p:spPr>
          <p:txBody>
            <a:bodyPr wrap="none" anchor="ctr">
              <a:prstTxWarp prst="textNoShape">
                <a:avLst/>
              </a:prstTxWarp>
            </a:bodyPr>
            <a:lstStyle/>
            <a:p>
              <a:endParaRPr lang="en-US"/>
            </a:p>
          </p:txBody>
        </p:sp>
        <p:sp>
          <p:nvSpPr>
            <p:cNvPr id="1138693" name="Line 5"/>
            <p:cNvSpPr>
              <a:spLocks noChangeShapeType="1"/>
            </p:cNvSpPr>
            <p:nvPr/>
          </p:nvSpPr>
          <p:spPr bwMode="auto">
            <a:xfrm>
              <a:off x="3886200" y="3200400"/>
              <a:ext cx="1752600" cy="609600"/>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sp>
          <p:nvSpPr>
            <p:cNvPr id="1138694" name="Line 6"/>
            <p:cNvSpPr>
              <a:spLocks noChangeShapeType="1"/>
            </p:cNvSpPr>
            <p:nvPr/>
          </p:nvSpPr>
          <p:spPr bwMode="auto">
            <a:xfrm>
              <a:off x="3124200" y="3886200"/>
              <a:ext cx="838200" cy="838200"/>
            </a:xfrm>
            <a:prstGeom prst="line">
              <a:avLst/>
            </a:prstGeom>
            <a:noFill/>
            <a:ln w="76200">
              <a:solidFill>
                <a:srgbClr val="FFFF00"/>
              </a:solidFill>
              <a:round/>
              <a:headEnd/>
              <a:tailEnd type="stealth" w="med" len="med"/>
            </a:ln>
          </p:spPr>
          <p:txBody>
            <a:bodyPr wrap="none" anchor="ctr">
              <a:prstTxWarp prst="textNoShape">
                <a:avLst/>
              </a:prstTxWarp>
            </a:bodyPr>
            <a:lstStyle/>
            <a:p>
              <a:endParaRPr lang="en-US"/>
            </a:p>
          </p:txBody>
        </p:sp>
        <p:sp>
          <p:nvSpPr>
            <p:cNvPr id="1138695" name="Line 7"/>
            <p:cNvSpPr>
              <a:spLocks noChangeShapeType="1"/>
            </p:cNvSpPr>
            <p:nvPr/>
          </p:nvSpPr>
          <p:spPr bwMode="auto">
            <a:xfrm rot="19380657" flipH="1">
              <a:off x="1936750" y="4178300"/>
              <a:ext cx="182563" cy="671513"/>
            </a:xfrm>
            <a:prstGeom prst="line">
              <a:avLst/>
            </a:prstGeom>
            <a:noFill/>
            <a:ln w="76200">
              <a:solidFill>
                <a:schemeClr val="tx1"/>
              </a:solidFill>
              <a:round/>
              <a:headEnd/>
              <a:tailEnd type="stealth" w="med" len="med"/>
            </a:ln>
          </p:spPr>
          <p:txBody>
            <a:bodyPr wrap="none" anchor="ctr">
              <a:prstTxWarp prst="textNoShape">
                <a:avLst/>
              </a:prstTxWarp>
            </a:bodyPr>
            <a:lstStyle/>
            <a:p>
              <a:endParaRPr lang="en-US"/>
            </a:p>
          </p:txBody>
        </p:sp>
        <p:pic>
          <p:nvPicPr>
            <p:cNvPr id="111624" name="Picture 10" descr="HCUP Logo_lg"/>
            <p:cNvPicPr>
              <a:picLocks noChangeAspect="1" noChangeArrowheads="1"/>
            </p:cNvPicPr>
            <p:nvPr/>
          </p:nvPicPr>
          <p:blipFill>
            <a:blip r:embed="rId3"/>
            <a:srcRect/>
            <a:stretch>
              <a:fillRect/>
            </a:stretch>
          </p:blipFill>
          <p:spPr bwMode="auto">
            <a:xfrm>
              <a:off x="838200" y="1676400"/>
              <a:ext cx="2209800" cy="1957388"/>
            </a:xfrm>
            <a:prstGeom prst="rect">
              <a:avLst/>
            </a:prstGeom>
            <a:noFill/>
            <a:ln w="9525">
              <a:noFill/>
              <a:miter lim="800000"/>
              <a:headEnd/>
              <a:tailEnd/>
            </a:ln>
          </p:spPr>
        </p:pic>
        <p:sp>
          <p:nvSpPr>
            <p:cNvPr id="11273" name="Text Box 11"/>
            <p:cNvSpPr txBox="1">
              <a:spLocks noChangeArrowheads="1"/>
            </p:cNvSpPr>
            <p:nvPr/>
          </p:nvSpPr>
          <p:spPr bwMode="auto">
            <a:xfrm>
              <a:off x="5867400" y="2738438"/>
              <a:ext cx="37338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HCUP Databases</a:t>
              </a:r>
            </a:p>
          </p:txBody>
        </p:sp>
        <p:pic>
          <p:nvPicPr>
            <p:cNvPr id="1138700" name="Picture 12" descr="Compact"/>
            <p:cNvPicPr>
              <a:picLocks noChangeAspect="1" noChangeArrowheads="1"/>
            </p:cNvPicPr>
            <p:nvPr/>
          </p:nvPicPr>
          <p:blipFill>
            <a:blip r:embed="rId4"/>
            <a:srcRect/>
            <a:stretch>
              <a:fillRect/>
            </a:stretch>
          </p:blipFill>
          <p:spPr bwMode="auto">
            <a:xfrm>
              <a:off x="5715000" y="3657600"/>
              <a:ext cx="2136775" cy="1052513"/>
            </a:xfrm>
            <a:prstGeom prst="rect">
              <a:avLst/>
            </a:prstGeom>
            <a:noFill/>
            <a:effectLst>
              <a:outerShdw dist="17961" dir="2700000" algn="ctr" rotWithShape="0">
                <a:schemeClr val="tx1"/>
              </a:outerShdw>
            </a:effectLst>
          </p:spPr>
        </p:pic>
        <p:sp>
          <p:nvSpPr>
            <p:cNvPr id="11275" name="Text Box 13"/>
            <p:cNvSpPr txBox="1">
              <a:spLocks noChangeArrowheads="1"/>
            </p:cNvSpPr>
            <p:nvPr/>
          </p:nvSpPr>
          <p:spPr bwMode="auto">
            <a:xfrm>
              <a:off x="4038600" y="6443663"/>
              <a:ext cx="3048000" cy="369887"/>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Publications</a:t>
              </a:r>
            </a:p>
          </p:txBody>
        </p:sp>
        <p:sp>
          <p:nvSpPr>
            <p:cNvPr id="11276" name="Text Box 15"/>
            <p:cNvSpPr txBox="1">
              <a:spLocks noChangeArrowheads="1"/>
            </p:cNvSpPr>
            <p:nvPr/>
          </p:nvSpPr>
          <p:spPr bwMode="auto">
            <a:xfrm>
              <a:off x="609600" y="61722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User Support</a:t>
              </a:r>
            </a:p>
          </p:txBody>
        </p:sp>
        <p:sp>
          <p:nvSpPr>
            <p:cNvPr id="111629" name="Oval 16"/>
            <p:cNvSpPr>
              <a:spLocks noChangeArrowheads="1"/>
            </p:cNvSpPr>
            <p:nvPr/>
          </p:nvSpPr>
          <p:spPr bwMode="auto">
            <a:xfrm>
              <a:off x="152400" y="1447800"/>
              <a:ext cx="3657600" cy="2590800"/>
            </a:xfrm>
            <a:prstGeom prst="ellipse">
              <a:avLst/>
            </a:prstGeom>
            <a:noFill/>
            <a:ln w="38100">
              <a:solidFill>
                <a:schemeClr val="tx1"/>
              </a:solidFill>
              <a:round/>
              <a:headEnd/>
              <a:tailEnd/>
            </a:ln>
          </p:spPr>
          <p:txBody>
            <a:bodyPr wrap="none" anchor="ctr">
              <a:prstTxWarp prst="textNoShape">
                <a:avLst/>
              </a:prstTxWarp>
            </a:bodyPr>
            <a:lstStyle/>
            <a:p>
              <a:endParaRPr lang="en-US"/>
            </a:p>
          </p:txBody>
        </p:sp>
        <p:sp>
          <p:nvSpPr>
            <p:cNvPr id="11278" name="Text Box 17"/>
            <p:cNvSpPr txBox="1">
              <a:spLocks noChangeArrowheads="1"/>
            </p:cNvSpPr>
            <p:nvPr/>
          </p:nvSpPr>
          <p:spPr bwMode="auto">
            <a:xfrm>
              <a:off x="6400800" y="4876800"/>
              <a:ext cx="2514600" cy="369888"/>
            </a:xfrm>
            <a:prstGeom prst="rect">
              <a:avLst/>
            </a:prstGeom>
            <a:noFill/>
            <a:ln w="9525">
              <a:noFill/>
              <a:miter lim="800000"/>
              <a:headEnd/>
              <a:tailEnd/>
            </a:ln>
          </p:spPr>
          <p:txBody>
            <a:bodyPr>
              <a:spAutoFit/>
            </a:bodyPr>
            <a:lstStyle/>
            <a:p>
              <a:pPr>
                <a:spcBef>
                  <a:spcPct val="50000"/>
                </a:spcBef>
                <a:defRPr/>
              </a:pPr>
              <a:r>
                <a:rPr lang="en-US" sz="1800" b="1" dirty="0">
                  <a:effectLst>
                    <a:outerShdw blurRad="38100" dist="38100" dir="2700000" algn="tl">
                      <a:srgbClr val="000000">
                        <a:alpha val="43137"/>
                      </a:srgbClr>
                    </a:outerShdw>
                  </a:effectLst>
                </a:rPr>
                <a:t>Research Products</a:t>
              </a:r>
            </a:p>
          </p:txBody>
        </p:sp>
        <p:pic>
          <p:nvPicPr>
            <p:cNvPr id="111631" name="Picture 6" descr="http://c1.alamy.com/thumbs/4/%7b60DD16F9-2133-4FB8-8D02-A95B0FA08329%7d/A3JF3P.jpg"/>
            <p:cNvPicPr>
              <a:picLocks noChangeAspect="1" noChangeArrowheads="1"/>
            </p:cNvPicPr>
            <p:nvPr/>
          </p:nvPicPr>
          <p:blipFill>
            <a:blip r:embed="rId5"/>
            <a:srcRect/>
            <a:stretch>
              <a:fillRect/>
            </a:stretch>
          </p:blipFill>
          <p:spPr bwMode="auto">
            <a:xfrm>
              <a:off x="990600" y="4876800"/>
              <a:ext cx="1676400" cy="1262063"/>
            </a:xfrm>
            <a:prstGeom prst="rect">
              <a:avLst/>
            </a:prstGeom>
            <a:noFill/>
            <a:ln w="9525">
              <a:noFill/>
              <a:miter lim="800000"/>
              <a:headEnd/>
              <a:tailEnd/>
            </a:ln>
          </p:spPr>
        </p:pic>
        <p:pic>
          <p:nvPicPr>
            <p:cNvPr id="42" name="Picture 12" descr="Compact"/>
            <p:cNvPicPr>
              <a:picLocks noChangeAspect="1" noChangeArrowheads="1"/>
            </p:cNvPicPr>
            <p:nvPr/>
          </p:nvPicPr>
          <p:blipFill>
            <a:blip r:embed="rId4"/>
            <a:srcRect/>
            <a:stretch>
              <a:fillRect/>
            </a:stretch>
          </p:blipFill>
          <p:spPr bwMode="auto">
            <a:xfrm>
              <a:off x="6096000" y="3733800"/>
              <a:ext cx="2136775" cy="1052513"/>
            </a:xfrm>
            <a:prstGeom prst="rect">
              <a:avLst/>
            </a:prstGeom>
            <a:noFill/>
            <a:effectLst>
              <a:outerShdw dist="17961" dir="2700000" algn="ctr" rotWithShape="0">
                <a:schemeClr val="tx1"/>
              </a:outerShdw>
            </a:effectLst>
          </p:spPr>
        </p:pic>
        <p:pic>
          <p:nvPicPr>
            <p:cNvPr id="44" name="Picture 12" descr="Compact"/>
            <p:cNvPicPr>
              <a:picLocks noChangeAspect="1" noChangeArrowheads="1"/>
            </p:cNvPicPr>
            <p:nvPr/>
          </p:nvPicPr>
          <p:blipFill>
            <a:blip r:embed="rId4"/>
            <a:srcRect/>
            <a:stretch>
              <a:fillRect/>
            </a:stretch>
          </p:blipFill>
          <p:spPr bwMode="auto">
            <a:xfrm>
              <a:off x="6400800" y="3810000"/>
              <a:ext cx="2136775" cy="1052513"/>
            </a:xfrm>
            <a:prstGeom prst="rect">
              <a:avLst/>
            </a:prstGeom>
            <a:noFill/>
            <a:effectLst>
              <a:outerShdw dist="17961" dir="2700000" algn="ctr" rotWithShape="0">
                <a:schemeClr val="tx1"/>
              </a:outerShdw>
            </a:effectLst>
          </p:spPr>
        </p:pic>
        <p:pic>
          <p:nvPicPr>
            <p:cNvPr id="111634" name="Picture 12"/>
            <p:cNvPicPr>
              <a:picLocks noChangeAspect="1" noChangeArrowheads="1"/>
            </p:cNvPicPr>
            <p:nvPr/>
          </p:nvPicPr>
          <p:blipFill>
            <a:blip r:embed="rId6"/>
            <a:srcRect l="13429" t="13429" r="12857" b="10381"/>
            <a:stretch>
              <a:fillRect/>
            </a:stretch>
          </p:blipFill>
          <p:spPr bwMode="auto">
            <a:xfrm rot="608849" flipH="1">
              <a:off x="4195763" y="5100638"/>
              <a:ext cx="1524000" cy="1181100"/>
            </a:xfrm>
            <a:prstGeom prst="rect">
              <a:avLst/>
            </a:prstGeom>
            <a:noFill/>
            <a:ln w="9525">
              <a:noFill/>
              <a:miter lim="800000"/>
              <a:headEnd/>
              <a:tailEnd/>
            </a:ln>
          </p:spPr>
        </p:pic>
        <p:pic>
          <p:nvPicPr>
            <p:cNvPr id="111635" name="Picture 4"/>
            <p:cNvPicPr>
              <a:picLocks noChangeAspect="1" noChangeArrowheads="1"/>
            </p:cNvPicPr>
            <p:nvPr/>
          </p:nvPicPr>
          <p:blipFill>
            <a:blip r:embed="rId7"/>
            <a:srcRect l="51147" t="17282" r="7747" b="10425"/>
            <a:stretch>
              <a:fillRect/>
            </a:stretch>
          </p:blipFill>
          <p:spPr bwMode="auto">
            <a:xfrm>
              <a:off x="4043363" y="4567238"/>
              <a:ext cx="1208087" cy="1593850"/>
            </a:xfrm>
            <a:prstGeom prst="rect">
              <a:avLst/>
            </a:prstGeom>
            <a:noFill/>
            <a:ln w="9525">
              <a:solidFill>
                <a:schemeClr val="tx1"/>
              </a:solidFill>
              <a:miter lim="800000"/>
              <a:headEnd/>
              <a:tailEnd/>
            </a:ln>
          </p:spPr>
        </p:pic>
        <p:pic>
          <p:nvPicPr>
            <p:cNvPr id="111636" name="Picture 18"/>
            <p:cNvPicPr>
              <a:picLocks noChangeAspect="1" noChangeArrowheads="1"/>
            </p:cNvPicPr>
            <p:nvPr/>
          </p:nvPicPr>
          <p:blipFill>
            <a:blip r:embed="rId8"/>
            <a:srcRect l="32001" t="9143" r="31429" b="23048"/>
            <a:stretch>
              <a:fillRect/>
            </a:stretch>
          </p:blipFill>
          <p:spPr bwMode="auto">
            <a:xfrm rot="21194078">
              <a:off x="3509963" y="4795838"/>
              <a:ext cx="1295400" cy="1447800"/>
            </a:xfrm>
            <a:prstGeom prst="rect">
              <a:avLst/>
            </a:prstGeom>
            <a:noFill/>
            <a:ln w="9525">
              <a:noFill/>
              <a:miter lim="800000"/>
              <a:headEnd/>
              <a:tailEnd/>
            </a:ln>
          </p:spPr>
        </p:pic>
        <p:grpSp>
          <p:nvGrpSpPr>
            <p:cNvPr id="111638" name="Group 42"/>
            <p:cNvGrpSpPr>
              <a:grpSpLocks/>
            </p:cNvGrpSpPr>
            <p:nvPr/>
          </p:nvGrpSpPr>
          <p:grpSpPr bwMode="auto">
            <a:xfrm>
              <a:off x="6324600" y="1600200"/>
              <a:ext cx="2762250" cy="1084263"/>
              <a:chOff x="6324600" y="1600200"/>
              <a:chExt cx="2762208" cy="1084263"/>
            </a:xfrm>
          </p:grpSpPr>
          <p:sp>
            <p:nvSpPr>
              <p:cNvPr id="111639" name="AutoShape 16"/>
              <p:cNvSpPr>
                <a:spLocks noChangeArrowheads="1"/>
              </p:cNvSpPr>
              <p:nvPr/>
            </p:nvSpPr>
            <p:spPr bwMode="auto">
              <a:xfrm>
                <a:off x="7924800" y="1981200"/>
                <a:ext cx="1067133" cy="304800"/>
              </a:xfrm>
              <a:prstGeom prst="flowChartMagneticDisk">
                <a:avLst/>
              </a:prstGeom>
              <a:gradFill rotWithShape="1">
                <a:gsLst>
                  <a:gs pos="0">
                    <a:srgbClr val="FFCC00"/>
                  </a:gs>
                  <a:gs pos="100000">
                    <a:srgbClr val="765E00"/>
                  </a:gs>
                </a:gsLst>
                <a:lin ang="5400000" scaled="1"/>
              </a:gradFill>
              <a:ln w="3175">
                <a:solidFill>
                  <a:srgbClr val="333300"/>
                </a:solidFill>
                <a:round/>
                <a:headEnd/>
                <a:tailEnd/>
              </a:ln>
            </p:spPr>
            <p:txBody>
              <a:bodyPr wrap="none" anchor="ctr">
                <a:prstTxWarp prst="textNoShape">
                  <a:avLst/>
                </a:prstTxWarp>
              </a:bodyPr>
              <a:lstStyle/>
              <a:p>
                <a:endParaRPr lang="en-US"/>
              </a:p>
            </p:txBody>
          </p:sp>
          <p:sp>
            <p:nvSpPr>
              <p:cNvPr id="46" name="AutoShape 15"/>
              <p:cNvSpPr>
                <a:spLocks noChangeArrowheads="1"/>
              </p:cNvSpPr>
              <p:nvPr/>
            </p:nvSpPr>
            <p:spPr bwMode="auto">
              <a:xfrm>
                <a:off x="7696179" y="2362200"/>
                <a:ext cx="1219181" cy="304800"/>
              </a:xfrm>
              <a:prstGeom prst="flowChartMagneticDisk">
                <a:avLst/>
              </a:prstGeom>
              <a:gradFill rotWithShape="1">
                <a:gsLst>
                  <a:gs pos="0">
                    <a:schemeClr val="accent2">
                      <a:alpha val="80000"/>
                    </a:schemeClr>
                  </a:gs>
                  <a:gs pos="100000">
                    <a:schemeClr val="accent2">
                      <a:gamma/>
                      <a:shade val="46275"/>
                      <a:invGamma/>
                    </a:schemeClr>
                  </a:gs>
                </a:gsLst>
                <a:lin ang="5400000" scaled="1"/>
              </a:gradFill>
              <a:ln w="3175">
                <a:solidFill>
                  <a:srgbClr val="000000"/>
                </a:solidFill>
                <a:round/>
                <a:headEnd/>
                <a:tailEnd/>
              </a:ln>
              <a:effectLst/>
            </p:spPr>
            <p:txBody>
              <a:bodyPr wrap="none" anchor="ctr"/>
              <a:lstStyle/>
              <a:p>
                <a:pPr>
                  <a:defRPr/>
                </a:pPr>
                <a:endParaRPr lang="en-US" dirty="0"/>
              </a:p>
            </p:txBody>
          </p:sp>
          <p:sp>
            <p:nvSpPr>
              <p:cNvPr id="111641" name="AutoShape 16"/>
              <p:cNvSpPr>
                <a:spLocks noChangeArrowheads="1"/>
              </p:cNvSpPr>
              <p:nvPr/>
            </p:nvSpPr>
            <p:spPr bwMode="auto">
              <a:xfrm>
                <a:off x="6400800" y="2362200"/>
                <a:ext cx="1219200" cy="304800"/>
              </a:xfrm>
              <a:prstGeom prst="flowChartMagneticDisk">
                <a:avLst/>
              </a:prstGeom>
              <a:gradFill rotWithShape="1">
                <a:gsLst>
                  <a:gs pos="0">
                    <a:srgbClr val="FFFF00"/>
                  </a:gs>
                  <a:gs pos="100000">
                    <a:srgbClr val="767600"/>
                  </a:gs>
                </a:gsLst>
                <a:lin ang="5400000" scaled="1"/>
              </a:gradFill>
              <a:ln w="3175">
                <a:solidFill>
                  <a:srgbClr val="000000"/>
                </a:solidFill>
                <a:round/>
                <a:headEnd/>
                <a:tailEnd/>
              </a:ln>
            </p:spPr>
            <p:txBody>
              <a:bodyPr wrap="none" anchor="ctr">
                <a:prstTxWarp prst="textNoShape">
                  <a:avLst/>
                </a:prstTxWarp>
              </a:bodyPr>
              <a:lstStyle/>
              <a:p>
                <a:endParaRPr lang="en-US"/>
              </a:p>
            </p:txBody>
          </p:sp>
          <p:sp>
            <p:nvSpPr>
              <p:cNvPr id="111642" name="AutoShape 8"/>
              <p:cNvSpPr>
                <a:spLocks noChangeArrowheads="1"/>
              </p:cNvSpPr>
              <p:nvPr/>
            </p:nvSpPr>
            <p:spPr bwMode="auto">
              <a:xfrm>
                <a:off x="6324600" y="1981200"/>
                <a:ext cx="1219200" cy="304800"/>
              </a:xfrm>
              <a:prstGeom prst="flowChartMagneticDisk">
                <a:avLst/>
              </a:prstGeom>
              <a:gradFill rotWithShape="1">
                <a:gsLst>
                  <a:gs pos="0">
                    <a:srgbClr val="FF0000">
                      <a:alpha val="79999"/>
                    </a:srgbClr>
                  </a:gs>
                  <a:gs pos="100000">
                    <a:srgbClr val="760000"/>
                  </a:gs>
                </a:gsLst>
                <a:lin ang="5400000" scaled="1"/>
              </a:gradFill>
              <a:ln w="9525">
                <a:solidFill>
                  <a:srgbClr val="000000"/>
                </a:solidFill>
                <a:round/>
                <a:headEnd/>
                <a:tailEnd/>
              </a:ln>
            </p:spPr>
            <p:txBody>
              <a:bodyPr wrap="none" anchor="ctr">
                <a:prstTxWarp prst="textNoShape">
                  <a:avLst/>
                </a:prstTxWarp>
              </a:bodyPr>
              <a:lstStyle/>
              <a:p>
                <a:endParaRPr lang="en-US"/>
              </a:p>
            </p:txBody>
          </p:sp>
          <p:grpSp>
            <p:nvGrpSpPr>
              <p:cNvPr id="111643" name="Group 69"/>
              <p:cNvGrpSpPr>
                <a:grpSpLocks/>
              </p:cNvGrpSpPr>
              <p:nvPr/>
            </p:nvGrpSpPr>
            <p:grpSpPr bwMode="auto">
              <a:xfrm>
                <a:off x="6477000" y="1804986"/>
                <a:ext cx="2514600" cy="879474"/>
                <a:chOff x="6629400" y="1576308"/>
                <a:chExt cx="2514600" cy="879843"/>
              </a:xfrm>
            </p:grpSpPr>
            <p:sp>
              <p:nvSpPr>
                <p:cNvPr id="111652" name="Text Box 7"/>
                <p:cNvSpPr txBox="1">
                  <a:spLocks noChangeArrowheads="1"/>
                </p:cNvSpPr>
                <p:nvPr/>
              </p:nvSpPr>
              <p:spPr bwMode="auto">
                <a:xfrm>
                  <a:off x="7997406" y="1980792"/>
                  <a:ext cx="1146594" cy="186315"/>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111653" name="Text Box 11"/>
                <p:cNvSpPr txBox="1">
                  <a:spLocks noChangeArrowheads="1"/>
                </p:cNvSpPr>
                <p:nvPr/>
              </p:nvSpPr>
              <p:spPr bwMode="auto">
                <a:xfrm>
                  <a:off x="6629400" y="1828866"/>
                  <a:ext cx="736224" cy="246476"/>
                </a:xfrm>
                <a:prstGeom prst="rect">
                  <a:avLst/>
                </a:prstGeom>
                <a:noFill/>
                <a:ln w="9525">
                  <a:noFill/>
                  <a:miter lim="800000"/>
                  <a:headEnd/>
                  <a:tailEnd/>
                </a:ln>
              </p:spPr>
              <p:txBody>
                <a:bodyPr>
                  <a:prstTxWarp prst="textNoShape">
                    <a:avLst/>
                  </a:prstTxWarp>
                  <a:spAutoFit/>
                </a:bodyPr>
                <a:lstStyle/>
                <a:p>
                  <a:pPr>
                    <a:spcBef>
                      <a:spcPct val="50000"/>
                    </a:spcBef>
                  </a:pPr>
                  <a:r>
                    <a:rPr lang="en-US" sz="1000" b="1"/>
                    <a:t>SEDD</a:t>
                  </a:r>
                </a:p>
              </p:txBody>
            </p:sp>
            <p:sp>
              <p:nvSpPr>
                <p:cNvPr id="62" name="Text Box 14"/>
                <p:cNvSpPr txBox="1">
                  <a:spLocks noChangeArrowheads="1"/>
                </p:cNvSpPr>
                <p:nvPr/>
              </p:nvSpPr>
              <p:spPr bwMode="auto">
                <a:xfrm>
                  <a:off x="6857995" y="2209988"/>
                  <a:ext cx="633403"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NIS</a:t>
                  </a:r>
                </a:p>
              </p:txBody>
            </p:sp>
            <p:sp>
              <p:nvSpPr>
                <p:cNvPr id="111655" name="Text Box 21"/>
                <p:cNvSpPr txBox="1">
                  <a:spLocks noChangeArrowheads="1"/>
                </p:cNvSpPr>
                <p:nvPr/>
              </p:nvSpPr>
              <p:spPr bwMode="auto">
                <a:xfrm>
                  <a:off x="7162800" y="1576308"/>
                  <a:ext cx="1200052" cy="22412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sp>
              <p:nvSpPr>
                <p:cNvPr id="64" name="Text Box 14"/>
                <p:cNvSpPr txBox="1">
                  <a:spLocks noChangeArrowheads="1"/>
                </p:cNvSpPr>
                <p:nvPr/>
              </p:nvSpPr>
              <p:spPr bwMode="auto">
                <a:xfrm>
                  <a:off x="8153375" y="2209988"/>
                  <a:ext cx="557205" cy="246166"/>
                </a:xfrm>
                <a:prstGeom prst="rect">
                  <a:avLst/>
                </a:prstGeom>
                <a:noFill/>
                <a:ln w="9525" algn="ctr">
                  <a:noFill/>
                  <a:miter lim="800000"/>
                  <a:headEnd/>
                  <a:tailEnd/>
                </a:ln>
              </p:spPr>
              <p:txBody>
                <a:bodyPr>
                  <a:spAutoFit/>
                </a:bodyPr>
                <a:lstStyle/>
                <a:p>
                  <a:pPr>
                    <a:spcBef>
                      <a:spcPct val="50000"/>
                    </a:spcBef>
                    <a:defRPr/>
                  </a:pPr>
                  <a:r>
                    <a:rPr lang="en-US" sz="1000" b="1" dirty="0">
                      <a:effectLst>
                        <a:outerShdw blurRad="38100" dist="38100" dir="2700000" algn="tl">
                          <a:srgbClr val="000000">
                            <a:alpha val="43137"/>
                          </a:srgbClr>
                        </a:outerShdw>
                      </a:effectLst>
                    </a:rPr>
                    <a:t>KID</a:t>
                  </a:r>
                </a:p>
              </p:txBody>
            </p:sp>
          </p:grpSp>
          <p:grpSp>
            <p:nvGrpSpPr>
              <p:cNvPr id="111644" name="Group 24"/>
              <p:cNvGrpSpPr>
                <a:grpSpLocks/>
              </p:cNvGrpSpPr>
              <p:nvPr/>
            </p:nvGrpSpPr>
            <p:grpSpPr bwMode="auto">
              <a:xfrm>
                <a:off x="7086600" y="1599741"/>
                <a:ext cx="1219200" cy="400515"/>
                <a:chOff x="3643" y="2465"/>
                <a:chExt cx="2064" cy="864"/>
              </a:xfrm>
            </p:grpSpPr>
            <p:grpSp>
              <p:nvGrpSpPr>
                <p:cNvPr id="111648" name="Group 25"/>
                <p:cNvGrpSpPr>
                  <a:grpSpLocks/>
                </p:cNvGrpSpPr>
                <p:nvPr/>
              </p:nvGrpSpPr>
              <p:grpSpPr bwMode="auto">
                <a:xfrm>
                  <a:off x="3643" y="2465"/>
                  <a:ext cx="2064" cy="825"/>
                  <a:chOff x="336" y="3217"/>
                  <a:chExt cx="3120" cy="785"/>
                </a:xfrm>
              </p:grpSpPr>
              <p:sp>
                <p:nvSpPr>
                  <p:cNvPr id="58" name="AutoShape 26"/>
                  <p:cNvSpPr>
                    <a:spLocks noChangeArrowheads="1"/>
                  </p:cNvSpPr>
                  <p:nvPr/>
                </p:nvSpPr>
                <p:spPr bwMode="auto">
                  <a:xfrm>
                    <a:off x="336" y="3374"/>
                    <a:ext cx="3120" cy="629"/>
                  </a:xfrm>
                  <a:prstGeom prst="flowChartMagneticDisk">
                    <a:avLst/>
                  </a:prstGeom>
                  <a:gradFill rotWithShape="1">
                    <a:gsLst>
                      <a:gs pos="0">
                        <a:schemeClr val="folHlink">
                          <a:alpha val="70000"/>
                        </a:schemeClr>
                      </a:gs>
                      <a:gs pos="100000">
                        <a:schemeClr val="folHlink">
                          <a:gamma/>
                          <a:shade val="46275"/>
                          <a:invGamma/>
                        </a:schemeClr>
                      </a:gs>
                    </a:gsLst>
                    <a:lin ang="5400000" scaled="1"/>
                  </a:gradFill>
                  <a:ln w="9525">
                    <a:solidFill>
                      <a:srgbClr val="000000"/>
                    </a:solidFill>
                    <a:round/>
                    <a:headEnd/>
                    <a:tailEnd/>
                  </a:ln>
                  <a:effectLst/>
                </p:spPr>
                <p:txBody>
                  <a:bodyPr wrap="none" anchor="ctr"/>
                  <a:lstStyle/>
                  <a:p>
                    <a:pPr>
                      <a:defRPr/>
                    </a:pPr>
                    <a:endParaRPr lang="en-US" dirty="0"/>
                  </a:p>
                </p:txBody>
              </p:sp>
              <p:sp>
                <p:nvSpPr>
                  <p:cNvPr id="111651" name="Text Box 27"/>
                  <p:cNvSpPr txBox="1">
                    <a:spLocks noChangeArrowheads="1"/>
                  </p:cNvSpPr>
                  <p:nvPr/>
                </p:nvSpPr>
                <p:spPr bwMode="auto">
                  <a:xfrm>
                    <a:off x="336" y="3217"/>
                    <a:ext cx="3076" cy="392"/>
                  </a:xfrm>
                  <a:prstGeom prst="rect">
                    <a:avLst/>
                  </a:prstGeom>
                  <a:noFill/>
                  <a:ln w="9525">
                    <a:noFill/>
                    <a:miter lim="800000"/>
                    <a:headEnd/>
                    <a:tailEnd/>
                  </a:ln>
                </p:spPr>
                <p:txBody>
                  <a:bodyPr>
                    <a:prstTxWarp prst="textNoShape">
                      <a:avLst/>
                    </a:prstTxWarp>
                    <a:spAutoFit/>
                  </a:bodyPr>
                  <a:lstStyle/>
                  <a:p>
                    <a:pPr>
                      <a:lnSpc>
                        <a:spcPct val="90000"/>
                      </a:lnSpc>
                      <a:spcBef>
                        <a:spcPct val="50000"/>
                      </a:spcBef>
                    </a:pPr>
                    <a:r>
                      <a:rPr lang="en-US" sz="2800" b="1">
                        <a:solidFill>
                          <a:srgbClr val="000000"/>
                        </a:solidFill>
                      </a:rPr>
                      <a:t> </a:t>
                    </a:r>
                    <a:endParaRPr lang="en-US" sz="1800" b="1">
                      <a:solidFill>
                        <a:srgbClr val="000000"/>
                      </a:solidFill>
                    </a:endParaRPr>
                  </a:p>
                </p:txBody>
              </p:sp>
            </p:grpSp>
            <p:sp>
              <p:nvSpPr>
                <p:cNvPr id="57" name="Text Box 28"/>
                <p:cNvSpPr txBox="1">
                  <a:spLocks noChangeArrowheads="1"/>
                </p:cNvSpPr>
                <p:nvPr/>
              </p:nvSpPr>
              <p:spPr bwMode="auto">
                <a:xfrm>
                  <a:off x="4030" y="2795"/>
                  <a:ext cx="1250" cy="534"/>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SID</a:t>
                  </a:r>
                </a:p>
              </p:txBody>
            </p:sp>
          </p:grpSp>
          <p:sp>
            <p:nvSpPr>
              <p:cNvPr id="111645" name="AutoShape 12"/>
              <p:cNvSpPr>
                <a:spLocks noChangeArrowheads="1"/>
              </p:cNvSpPr>
              <p:nvPr/>
            </p:nvSpPr>
            <p:spPr bwMode="auto">
              <a:xfrm>
                <a:off x="7086600" y="2057400"/>
                <a:ext cx="1219200" cy="304800"/>
              </a:xfrm>
              <a:prstGeom prst="flowChartMagneticDisk">
                <a:avLst/>
              </a:prstGeom>
              <a:gradFill rotWithShape="1">
                <a:gsLst>
                  <a:gs pos="0">
                    <a:schemeClr val="folHlink"/>
                  </a:gs>
                  <a:gs pos="100000">
                    <a:srgbClr val="CC3300"/>
                  </a:gs>
                </a:gsLst>
                <a:path path="shape">
                  <a:fillToRect l="50000" t="50000" r="50000" b="50000"/>
                </a:path>
              </a:gradFill>
              <a:ln w="3175">
                <a:solidFill>
                  <a:srgbClr val="000000"/>
                </a:solidFill>
                <a:round/>
                <a:headEnd/>
                <a:tailEnd/>
              </a:ln>
            </p:spPr>
            <p:txBody>
              <a:bodyPr wrap="none" anchor="ctr">
                <a:prstTxWarp prst="textNoShape">
                  <a:avLst/>
                </a:prstTxWarp>
              </a:bodyPr>
              <a:lstStyle/>
              <a:p>
                <a:endParaRPr lang="en-US"/>
              </a:p>
            </p:txBody>
          </p:sp>
          <p:sp>
            <p:nvSpPr>
              <p:cNvPr id="52" name="Text Box 28"/>
              <p:cNvSpPr txBox="1">
                <a:spLocks noChangeArrowheads="1"/>
              </p:cNvSpPr>
              <p:nvPr/>
            </p:nvSpPr>
            <p:spPr bwMode="auto">
              <a:xfrm>
                <a:off x="7315185" y="2133600"/>
                <a:ext cx="738177" cy="247650"/>
              </a:xfrm>
              <a:prstGeom prst="rect">
                <a:avLst/>
              </a:prstGeom>
              <a:noFill/>
              <a:ln w="9525" algn="ctr">
                <a:noFill/>
                <a:miter lim="800000"/>
                <a:headEnd/>
                <a:tailEnd/>
              </a:ln>
            </p:spPr>
            <p:txBody>
              <a:bodyPr lIns="92453" tIns="46226" rIns="92453" bIns="46226">
                <a:spAutoFit/>
              </a:bodyPr>
              <a:lstStyle/>
              <a:p>
                <a:pPr>
                  <a:spcBef>
                    <a:spcPct val="50000"/>
                  </a:spcBef>
                  <a:defRPr/>
                </a:pPr>
                <a:r>
                  <a:rPr lang="en-US" sz="1000" b="1" dirty="0">
                    <a:effectLst>
                      <a:outerShdw blurRad="38100" dist="38100" dir="2700000" algn="tl">
                        <a:srgbClr val="000000">
                          <a:alpha val="43137"/>
                        </a:srgbClr>
                      </a:outerShdw>
                    </a:effectLst>
                  </a:rPr>
                  <a:t>NEDS</a:t>
                </a:r>
              </a:p>
            </p:txBody>
          </p:sp>
          <p:sp>
            <p:nvSpPr>
              <p:cNvPr id="53" name="Text Box 17"/>
              <p:cNvSpPr txBox="1">
                <a:spLocks noChangeArrowheads="1"/>
              </p:cNvSpPr>
              <p:nvPr/>
            </p:nvSpPr>
            <p:spPr bwMode="auto">
              <a:xfrm>
                <a:off x="8000975" y="2133600"/>
                <a:ext cx="1085833" cy="76200"/>
              </a:xfrm>
              <a:prstGeom prst="rect">
                <a:avLst/>
              </a:prstGeom>
              <a:noFill/>
              <a:ln w="3175" algn="ctr">
                <a:noFill/>
                <a:miter lim="800000"/>
                <a:headEnd/>
                <a:tailEnd/>
              </a:ln>
            </p:spPr>
            <p:txBody>
              <a:bodyPr wrap="none" anchor="ctr">
                <a:prstTxWarp prst="textNoShape">
                  <a:avLst/>
                </a:prstTxWarp>
              </a:bodyPr>
              <a:lstStyle/>
              <a:p>
                <a:pPr>
                  <a:spcBef>
                    <a:spcPct val="50000"/>
                  </a:spcBef>
                </a:pPr>
                <a:endParaRPr lang="en-US" sz="1000" b="1"/>
              </a:p>
              <a:p>
                <a:pPr>
                  <a:spcBef>
                    <a:spcPct val="50000"/>
                  </a:spcBef>
                </a:pPr>
                <a:r>
                  <a:rPr lang="en-US" sz="1000" b="1">
                    <a:effectLst>
                      <a:outerShdw blurRad="38100" dist="38100" dir="2700000" algn="tl">
                        <a:srgbClr val="000000"/>
                      </a:outerShdw>
                    </a:effectLst>
                  </a:rPr>
                  <a:t>SASD</a:t>
                </a:r>
              </a:p>
              <a:p>
                <a:pPr>
                  <a:spcBef>
                    <a:spcPct val="50000"/>
                  </a:spcBef>
                </a:pPr>
                <a:endParaRPr lang="en-US" sz="1000" b="1"/>
              </a:p>
            </p:txBody>
          </p:sp>
        </p:grpSp>
      </p:grpSp>
    </p:spTree>
  </p:cSld>
  <p:clrMapOvr>
    <a:masterClrMapping/>
  </p:clrMapOvr>
  <p:transition spd="med" advClick="0">
    <p:fade/>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36706" name="Rectangle 2"/>
          <p:cNvSpPr>
            <a:spLocks noGrp="1" noChangeArrowheads="1"/>
          </p:cNvSpPr>
          <p:nvPr>
            <p:ph type="title"/>
          </p:nvPr>
        </p:nvSpPr>
        <p:spPr>
          <a:xfrm>
            <a:off x="1531938" y="304800"/>
            <a:ext cx="6088062" cy="768350"/>
          </a:xfrm>
        </p:spPr>
        <p:txBody>
          <a:bodyPr/>
          <a:lstStyle/>
          <a:p>
            <a:pPr eaLnBrk="1" hangingPunct="1">
              <a:defRPr/>
            </a:pPr>
            <a:r>
              <a:rPr lang="en-US" sz="2800" dirty="0" smtClean="0"/>
              <a:t>HCUP Methods Reports</a:t>
            </a:r>
            <a:endParaRPr lang="en-US" sz="2800" dirty="0"/>
          </a:p>
        </p:txBody>
      </p:sp>
      <p:sp>
        <p:nvSpPr>
          <p:cNvPr id="10" name="Content Placeholder 9"/>
          <p:cNvSpPr>
            <a:spLocks noGrp="1"/>
          </p:cNvSpPr>
          <p:nvPr>
            <p:ph idx="1"/>
          </p:nvPr>
        </p:nvSpPr>
        <p:spPr>
          <a:xfrm>
            <a:off x="609600" y="1600200"/>
            <a:ext cx="7993063" cy="914400"/>
          </a:xfrm>
          <a:solidFill>
            <a:schemeClr val="accent1">
              <a:alpha val="20000"/>
            </a:schemeClr>
          </a:solidFill>
          <a:ln>
            <a:solidFill>
              <a:schemeClr val="tx1"/>
            </a:solidFill>
          </a:ln>
        </p:spPr>
        <p:txBody>
          <a:bodyPr anchor="ctr"/>
          <a:lstStyle/>
          <a:p>
            <a:pPr algn="ctr" eaLnBrk="1" hangingPunct="1">
              <a:buFont typeface="Wingdings" pitchFamily="2" charset="2"/>
              <a:buNone/>
              <a:defRPr/>
            </a:pPr>
            <a:r>
              <a:rPr lang="en-US" b="1" dirty="0" smtClean="0"/>
              <a:t>Methodological information on the HCUP databases and software tools</a:t>
            </a:r>
            <a:endParaRPr lang="en-US" b="1" dirty="0"/>
          </a:p>
        </p:txBody>
      </p:sp>
      <p:sp>
        <p:nvSpPr>
          <p:cNvPr id="112644" name="Slide Number Placeholder 4"/>
          <p:cNvSpPr>
            <a:spLocks noGrp="1"/>
          </p:cNvSpPr>
          <p:nvPr>
            <p:ph type="sldNum" sz="quarter" idx="10"/>
          </p:nvPr>
        </p:nvSpPr>
        <p:spPr>
          <a:noFill/>
        </p:spPr>
        <p:txBody>
          <a:bodyPr/>
          <a:lstStyle/>
          <a:p>
            <a:fld id="{8068D3EB-9161-4F45-999F-973939F15C20}" type="slidenum">
              <a:rPr lang="en-US"/>
              <a:pPr/>
              <a:t>96</a:t>
            </a:fld>
            <a:endParaRPr lang="en-US"/>
          </a:p>
        </p:txBody>
      </p:sp>
      <p:pic>
        <p:nvPicPr>
          <p:cNvPr id="112645" name="Picture 2"/>
          <p:cNvPicPr>
            <a:picLocks noChangeAspect="1" noChangeArrowheads="1"/>
          </p:cNvPicPr>
          <p:nvPr/>
        </p:nvPicPr>
        <p:blipFill>
          <a:blip r:embed="rId3"/>
          <a:srcRect t="11000" b="3999"/>
          <a:stretch>
            <a:fillRect/>
          </a:stretch>
        </p:blipFill>
        <p:spPr bwMode="auto">
          <a:xfrm>
            <a:off x="1143000" y="2743200"/>
            <a:ext cx="7315200" cy="38862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702914" name="Rectangle 2"/>
          <p:cNvSpPr>
            <a:spLocks noGrp="1" noChangeArrowheads="1"/>
          </p:cNvSpPr>
          <p:nvPr>
            <p:ph type="title" sz="quarter"/>
          </p:nvPr>
        </p:nvSpPr>
        <p:spPr/>
        <p:txBody>
          <a:bodyPr/>
          <a:lstStyle/>
          <a:p>
            <a:pPr eaLnBrk="1" hangingPunct="1">
              <a:defRPr/>
            </a:pPr>
            <a:r>
              <a:rPr lang="en-US" sz="2800" dirty="0" smtClean="0"/>
              <a:t>HCUP Methods Reports</a:t>
            </a:r>
          </a:p>
        </p:txBody>
      </p:sp>
      <p:sp>
        <p:nvSpPr>
          <p:cNvPr id="8" name="Content Placeholder 7"/>
          <p:cNvSpPr>
            <a:spLocks noGrp="1"/>
          </p:cNvSpPr>
          <p:nvPr>
            <p:ph sz="quarter" idx="2"/>
          </p:nvPr>
        </p:nvSpPr>
        <p:spPr>
          <a:xfrm>
            <a:off x="4681538" y="1676400"/>
            <a:ext cx="4157662" cy="1371600"/>
          </a:xfrm>
        </p:spPr>
        <p:txBody>
          <a:bodyPr/>
          <a:lstStyle/>
          <a:p>
            <a:pPr algn="ctr">
              <a:buNone/>
              <a:defRPr/>
            </a:pPr>
            <a:r>
              <a:rPr lang="en-US" b="1" dirty="0" smtClean="0">
                <a:effectLst>
                  <a:outerShdw blurRad="38100" dist="38100" dir="2700000" algn="tl">
                    <a:srgbClr val="000000">
                      <a:alpha val="43137"/>
                    </a:srgbClr>
                  </a:outerShdw>
                </a:effectLst>
              </a:rPr>
              <a:t>Population Denominator Data for Use with the HCUP Databases (Updated with 2009 Population Data)</a:t>
            </a:r>
            <a:endParaRPr lang="en-US" b="1" dirty="0" smtClean="0">
              <a:effectLst>
                <a:outerShdw blurRad="38100" dist="38100" dir="2700000" algn="tl">
                  <a:srgbClr val="000000">
                    <a:alpha val="43137"/>
                  </a:srgbClr>
                </a:outerShdw>
              </a:effectLst>
            </a:endParaRPr>
          </a:p>
          <a:p>
            <a:pPr algn="ctr">
              <a:buNone/>
              <a:defRPr/>
            </a:pPr>
            <a:r>
              <a:rPr lang="en-US" b="1" dirty="0" smtClean="0">
                <a:effectLst>
                  <a:outerShdw blurRad="38100" dist="38100" dir="2700000" algn="tl">
                    <a:srgbClr val="000000">
                      <a:alpha val="43137"/>
                    </a:srgbClr>
                  </a:outerShdw>
                </a:effectLst>
              </a:rPr>
              <a:t>Barrett </a:t>
            </a:r>
            <a:r>
              <a:rPr lang="en-US" b="1" dirty="0" smtClean="0">
                <a:effectLst>
                  <a:outerShdw blurRad="38100" dist="38100" dir="2700000" algn="tl">
                    <a:srgbClr val="000000">
                      <a:alpha val="43137"/>
                    </a:srgbClr>
                  </a:outerShdw>
                </a:effectLst>
              </a:rPr>
              <a:t>M, Hunter K, Coffey R, </a:t>
            </a:r>
            <a:r>
              <a:rPr lang="en-US" b="1" dirty="0" err="1" smtClean="0">
                <a:effectLst>
                  <a:outerShdw blurRad="38100" dist="38100" dir="2700000" algn="tl">
                    <a:srgbClr val="000000">
                      <a:alpha val="43137"/>
                    </a:srgbClr>
                  </a:outerShdw>
                </a:effectLst>
              </a:rPr>
              <a:t>Levit</a:t>
            </a:r>
            <a:r>
              <a:rPr lang="en-US" b="1" dirty="0" smtClean="0">
                <a:effectLst>
                  <a:outerShdw blurRad="38100" dist="38100" dir="2700000" algn="tl">
                    <a:srgbClr val="000000">
                      <a:alpha val="43137"/>
                    </a:srgbClr>
                  </a:outerShdw>
                </a:effectLst>
              </a:rPr>
              <a:t> K. </a:t>
            </a:r>
          </a:p>
          <a:p>
            <a:pPr algn="ctr">
              <a:buNone/>
              <a:defRPr/>
            </a:pPr>
            <a:r>
              <a:rPr lang="en-US" sz="2400" b="1" dirty="0" smtClean="0">
                <a:effectLst>
                  <a:outerShdw blurRad="38100" dist="38100" dir="2700000" algn="tl">
                    <a:srgbClr val="000000">
                      <a:alpha val="43137"/>
                    </a:srgbClr>
                  </a:outerShdw>
                </a:effectLst>
              </a:rPr>
              <a:t>April 12, 2010</a:t>
            </a:r>
          </a:p>
          <a:p>
            <a:pPr>
              <a:buNone/>
            </a:pPr>
            <a:endParaRPr lang="en-US" dirty="0"/>
          </a:p>
        </p:txBody>
      </p:sp>
      <p:sp>
        <p:nvSpPr>
          <p:cNvPr id="9" name="Content Placeholder 8"/>
          <p:cNvSpPr>
            <a:spLocks noGrp="1"/>
          </p:cNvSpPr>
          <p:nvPr>
            <p:ph sz="quarter" idx="3"/>
          </p:nvPr>
        </p:nvSpPr>
        <p:spPr>
          <a:xfrm>
            <a:off x="609600" y="6324600"/>
            <a:ext cx="8077200" cy="990600"/>
          </a:xfrm>
        </p:spPr>
        <p:txBody>
          <a:bodyPr/>
          <a:lstStyle/>
          <a:p>
            <a:pPr algn="ctr">
              <a:buNone/>
            </a:pPr>
            <a:r>
              <a:rPr lang="en-US" sz="2400" b="1" u="sng" dirty="0" err="1" smtClean="0">
                <a:solidFill>
                  <a:srgbClr val="FFFF00"/>
                </a:solidFill>
              </a:rPr>
              <a:t>http://www.hcup-us.ahrq.gov/reports/methods.jsp</a:t>
            </a:r>
            <a:endParaRPr lang="en-US" sz="2400" b="1" u="sng" dirty="0" smtClean="0">
              <a:solidFill>
                <a:srgbClr val="FFFF00"/>
              </a:solidFill>
            </a:endParaRPr>
          </a:p>
          <a:p>
            <a:pPr>
              <a:buNone/>
            </a:pPr>
            <a:endParaRPr lang="en-US" dirty="0"/>
          </a:p>
        </p:txBody>
      </p:sp>
      <p:sp>
        <p:nvSpPr>
          <p:cNvPr id="113667" name="Slide Number Placeholder 3"/>
          <p:cNvSpPr>
            <a:spLocks noGrp="1"/>
          </p:cNvSpPr>
          <p:nvPr>
            <p:ph type="sldNum" sz="quarter" idx="10"/>
          </p:nvPr>
        </p:nvSpPr>
        <p:spPr>
          <a:noFill/>
        </p:spPr>
        <p:txBody>
          <a:bodyPr/>
          <a:lstStyle/>
          <a:p>
            <a:fld id="{080AF967-7A6C-074D-84E0-8A6774EDAF25}" type="slidenum">
              <a:rPr lang="en-US"/>
              <a:pPr/>
              <a:t>97</a:t>
            </a:fld>
            <a:endParaRPr lang="en-US"/>
          </a:p>
        </p:txBody>
      </p:sp>
      <p:pic>
        <p:nvPicPr>
          <p:cNvPr id="113670" name="Picture 7"/>
          <p:cNvPicPr>
            <a:picLocks noChangeAspect="1" noChangeArrowheads="1"/>
          </p:cNvPicPr>
          <p:nvPr/>
        </p:nvPicPr>
        <p:blipFill>
          <a:blip r:embed="rId3"/>
          <a:srcRect l="32500" t="16000" r="30624" b="8000"/>
          <a:stretch>
            <a:fillRect/>
          </a:stretch>
        </p:blipFill>
        <p:spPr bwMode="auto">
          <a:xfrm>
            <a:off x="533400" y="1524000"/>
            <a:ext cx="3657600" cy="4711700"/>
          </a:xfrm>
          <a:prstGeom prst="rect">
            <a:avLst/>
          </a:prstGeom>
          <a:noFill/>
          <a:ln w="9525">
            <a:noFill/>
            <a:miter lim="800000"/>
            <a:headEnd/>
            <a:tailEnd/>
          </a:ln>
        </p:spPr>
      </p:pic>
    </p:spTree>
  </p:cSld>
  <p:clrMapOvr>
    <a:masterClrMapping/>
  </p:clrMapOvr>
  <p:transition spd="med" advClick="0">
    <p:fade/>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73219" name="Rectangle 3"/>
          <p:cNvSpPr>
            <a:spLocks noGrp="1" noChangeArrowheads="1"/>
          </p:cNvSpPr>
          <p:nvPr>
            <p:ph type="title"/>
          </p:nvPr>
        </p:nvSpPr>
        <p:spPr>
          <a:xfrm>
            <a:off x="1371600" y="685800"/>
            <a:ext cx="6858000" cy="381000"/>
          </a:xfrm>
        </p:spPr>
        <p:txBody>
          <a:bodyPr lIns="84446" tIns="41482" rIns="84446" bIns="41482"/>
          <a:lstStyle/>
          <a:p>
            <a:pPr defTabSz="725488" eaLnBrk="1" hangingPunct="1">
              <a:defRPr/>
            </a:pPr>
            <a:r>
              <a:rPr lang="en-US" sz="2700" dirty="0" smtClean="0"/>
              <a:t>Percentage of discharges by region </a:t>
            </a:r>
          </a:p>
        </p:txBody>
      </p:sp>
      <p:sp>
        <p:nvSpPr>
          <p:cNvPr id="11268" name="Slide Number Placeholder 3"/>
          <p:cNvSpPr>
            <a:spLocks noGrp="1"/>
          </p:cNvSpPr>
          <p:nvPr>
            <p:ph type="sldNum" sz="quarter" idx="10"/>
          </p:nvPr>
        </p:nvSpPr>
        <p:spPr>
          <a:noFill/>
        </p:spPr>
        <p:txBody>
          <a:bodyPr/>
          <a:lstStyle/>
          <a:p>
            <a:fld id="{34EB9100-1C8D-0A43-AE6E-BCFED43F3ED7}" type="slidenum">
              <a:rPr lang="en-US"/>
              <a:pPr/>
              <a:t>98</a:t>
            </a:fld>
            <a:endParaRPr lang="en-US"/>
          </a:p>
        </p:txBody>
      </p:sp>
      <p:graphicFrame>
        <p:nvGraphicFramePr>
          <p:cNvPr id="11266" name="Object 2"/>
          <p:cNvGraphicFramePr>
            <a:graphicFrameLocks noChangeAspect="1"/>
          </p:cNvGraphicFramePr>
          <p:nvPr/>
        </p:nvGraphicFramePr>
        <p:xfrm>
          <a:off x="152400" y="1524000"/>
          <a:ext cx="8915400" cy="4391025"/>
        </p:xfrm>
        <a:graphic>
          <a:graphicData uri="http://schemas.openxmlformats.org/presentationml/2006/ole">
            <p:oleObj spid="_x0000_s11266" name="Worksheet" r:id="rId4" imgW="9220200" imgH="4543425" progId="Excel.Sheet.8">
              <p:embed/>
            </p:oleObj>
          </a:graphicData>
        </a:graphic>
      </p:graphicFrame>
      <p:sp>
        <p:nvSpPr>
          <p:cNvPr id="11269" name="Text Box 4"/>
          <p:cNvSpPr txBox="1">
            <a:spLocks noChangeArrowheads="1"/>
          </p:cNvSpPr>
          <p:nvPr/>
        </p:nvSpPr>
        <p:spPr bwMode="auto">
          <a:xfrm>
            <a:off x="0" y="6286500"/>
            <a:ext cx="8943975" cy="268288"/>
          </a:xfrm>
          <a:prstGeom prst="rect">
            <a:avLst/>
          </a:prstGeom>
          <a:noFill/>
          <a:ln w="9525">
            <a:noFill/>
            <a:miter lim="800000"/>
            <a:headEnd/>
            <a:tailEnd/>
          </a:ln>
        </p:spPr>
        <p:txBody>
          <a:bodyPr lIns="107460" tIns="53730" rIns="107460" bIns="53730">
            <a:prstTxWarp prst="textNoShape">
              <a:avLst/>
            </a:prstTxWarp>
            <a:spAutoFit/>
          </a:bodyPr>
          <a:lstStyle/>
          <a:p>
            <a:pPr>
              <a:lnSpc>
                <a:spcPct val="80000"/>
              </a:lnSpc>
              <a:spcBef>
                <a:spcPct val="50000"/>
              </a:spcBef>
            </a:pPr>
            <a:r>
              <a:rPr lang="en-US" sz="1200">
                <a:solidFill>
                  <a:schemeClr val="accent2"/>
                </a:solidFill>
              </a:rPr>
              <a:t> </a:t>
            </a:r>
          </a:p>
        </p:txBody>
      </p:sp>
      <p:sp>
        <p:nvSpPr>
          <p:cNvPr id="11270" name="Text Box 5"/>
          <p:cNvSpPr txBox="1">
            <a:spLocks noChangeArrowheads="1"/>
          </p:cNvSpPr>
          <p:nvPr/>
        </p:nvSpPr>
        <p:spPr bwMode="auto">
          <a:xfrm>
            <a:off x="10983913" y="1901825"/>
            <a:ext cx="206375" cy="400050"/>
          </a:xfrm>
          <a:prstGeom prst="rect">
            <a:avLst/>
          </a:prstGeom>
          <a:noFill/>
          <a:ln w="9525">
            <a:noFill/>
            <a:miter lim="800000"/>
            <a:headEnd/>
            <a:tailEnd/>
          </a:ln>
        </p:spPr>
        <p:txBody>
          <a:bodyPr wrap="none" lIns="107460" tIns="53730" rIns="107460" bIns="53730">
            <a:prstTxWarp prst="textNoShape">
              <a:avLst/>
            </a:prstTxWarp>
            <a:spAutoFit/>
          </a:bodyPr>
          <a:lstStyle/>
          <a:p>
            <a:endParaRPr lang="en-US" sz="1800"/>
          </a:p>
        </p:txBody>
      </p:sp>
      <p:sp>
        <p:nvSpPr>
          <p:cNvPr id="8199" name="TextBox 7"/>
          <p:cNvSpPr txBox="1">
            <a:spLocks noChangeArrowheads="1"/>
          </p:cNvSpPr>
          <p:nvPr/>
        </p:nvSpPr>
        <p:spPr bwMode="auto">
          <a:xfrm>
            <a:off x="609600" y="5875338"/>
            <a:ext cx="8001000" cy="892175"/>
          </a:xfrm>
          <a:prstGeom prst="rect">
            <a:avLst/>
          </a:prstGeom>
          <a:noFill/>
          <a:ln w="9525">
            <a:noFill/>
            <a:miter lim="800000"/>
            <a:headEnd/>
            <a:tailEnd/>
          </a:ln>
        </p:spPr>
        <p:txBody>
          <a:bodyPr>
            <a:spAutoFit/>
          </a:bodyPr>
          <a:lstStyle/>
          <a:p>
            <a:pPr>
              <a:defRPr/>
            </a:pPr>
            <a:r>
              <a:rPr lang="en-US" sz="2600" b="1" dirty="0">
                <a:solidFill>
                  <a:srgbClr val="FFFF00"/>
                </a:solidFill>
                <a:effectLst>
                  <a:outerShdw blurRad="38100" dist="38100" dir="2700000" algn="tl">
                    <a:srgbClr val="000000">
                      <a:alpha val="43137"/>
                    </a:srgbClr>
                  </a:outerShdw>
                </a:effectLst>
              </a:rPr>
              <a:t>Does the South have the highest prevalence of CDAD hospital stays?</a:t>
            </a:r>
          </a:p>
        </p:txBody>
      </p:sp>
    </p:spTree>
  </p:cSld>
  <p:clrMapOvr>
    <a:masterClrMapping/>
  </p:clrMapOvr>
  <p:transition spd="med" advClick="0">
    <p:fade/>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mc:Ignorable="mv" mc:PreserveAttributes="mv:*">
  <p:cSld>
    <p:spTree>
      <p:nvGrpSpPr>
        <p:cNvPr id="1" name=""/>
        <p:cNvGrpSpPr/>
        <p:nvPr/>
      </p:nvGrpSpPr>
      <p:grpSpPr>
        <a:xfrm>
          <a:off x="0" y="0"/>
          <a:ext cx="0" cy="0"/>
          <a:chOff x="0" y="0"/>
          <a:chExt cx="0" cy="0"/>
        </a:xfrm>
      </p:grpSpPr>
      <p:sp>
        <p:nvSpPr>
          <p:cNvPr id="1673219" name="Rectangle 3"/>
          <p:cNvSpPr>
            <a:spLocks noGrp="1" noChangeArrowheads="1"/>
          </p:cNvSpPr>
          <p:nvPr>
            <p:ph type="title"/>
          </p:nvPr>
        </p:nvSpPr>
        <p:spPr>
          <a:xfrm>
            <a:off x="1182688" y="762000"/>
            <a:ext cx="7199312" cy="371475"/>
          </a:xfrm>
        </p:spPr>
        <p:txBody>
          <a:bodyPr lIns="84446" tIns="41482" rIns="84446" bIns="41482"/>
          <a:lstStyle/>
          <a:p>
            <a:pPr defTabSz="725488" eaLnBrk="1" hangingPunct="1">
              <a:defRPr/>
            </a:pPr>
            <a:r>
              <a:rPr lang="en-US" sz="2800" dirty="0" smtClean="0"/>
              <a:t>CDAD rates using a population </a:t>
            </a:r>
            <a:br>
              <a:rPr lang="en-US" sz="2800" dirty="0" smtClean="0"/>
            </a:br>
            <a:r>
              <a:rPr lang="en-US" sz="2800" dirty="0" smtClean="0"/>
              <a:t>denominator </a:t>
            </a:r>
          </a:p>
        </p:txBody>
      </p:sp>
      <p:sp>
        <p:nvSpPr>
          <p:cNvPr id="12292" name="Slide Number Placeholder 3"/>
          <p:cNvSpPr>
            <a:spLocks noGrp="1"/>
          </p:cNvSpPr>
          <p:nvPr>
            <p:ph type="sldNum" sz="quarter" idx="10"/>
          </p:nvPr>
        </p:nvSpPr>
        <p:spPr>
          <a:noFill/>
        </p:spPr>
        <p:txBody>
          <a:bodyPr/>
          <a:lstStyle/>
          <a:p>
            <a:fld id="{11C29F69-6518-9645-B4FB-4E51BE2A1360}" type="slidenum">
              <a:rPr lang="en-US"/>
              <a:pPr/>
              <a:t>99</a:t>
            </a:fld>
            <a:endParaRPr lang="en-US"/>
          </a:p>
        </p:txBody>
      </p:sp>
      <p:graphicFrame>
        <p:nvGraphicFramePr>
          <p:cNvPr id="12290" name="Object 2"/>
          <p:cNvGraphicFramePr>
            <a:graphicFrameLocks noChangeAspect="1"/>
          </p:cNvGraphicFramePr>
          <p:nvPr/>
        </p:nvGraphicFramePr>
        <p:xfrm>
          <a:off x="0" y="1598613"/>
          <a:ext cx="9220200" cy="4541837"/>
        </p:xfrm>
        <a:graphic>
          <a:graphicData uri="http://schemas.openxmlformats.org/presentationml/2006/ole">
            <p:oleObj spid="_x0000_s12290" name="Worksheet" r:id="rId4" imgW="9220200" imgH="4543425" progId="Excel.Sheet.8">
              <p:embed/>
            </p:oleObj>
          </a:graphicData>
        </a:graphic>
      </p:graphicFrame>
      <p:sp>
        <p:nvSpPr>
          <p:cNvPr id="12293" name="Text Box 4"/>
          <p:cNvSpPr txBox="1">
            <a:spLocks noChangeArrowheads="1"/>
          </p:cNvSpPr>
          <p:nvPr/>
        </p:nvSpPr>
        <p:spPr bwMode="auto">
          <a:xfrm>
            <a:off x="0" y="6286500"/>
            <a:ext cx="8943975" cy="268288"/>
          </a:xfrm>
          <a:prstGeom prst="rect">
            <a:avLst/>
          </a:prstGeom>
          <a:noFill/>
          <a:ln w="9525">
            <a:noFill/>
            <a:miter lim="800000"/>
            <a:headEnd/>
            <a:tailEnd/>
          </a:ln>
        </p:spPr>
        <p:txBody>
          <a:bodyPr lIns="107460" tIns="53730" rIns="107460" bIns="53730">
            <a:prstTxWarp prst="textNoShape">
              <a:avLst/>
            </a:prstTxWarp>
            <a:spAutoFit/>
          </a:bodyPr>
          <a:lstStyle/>
          <a:p>
            <a:pPr>
              <a:lnSpc>
                <a:spcPct val="80000"/>
              </a:lnSpc>
              <a:spcBef>
                <a:spcPct val="50000"/>
              </a:spcBef>
            </a:pPr>
            <a:r>
              <a:rPr lang="en-US" sz="1200">
                <a:solidFill>
                  <a:schemeClr val="accent2"/>
                </a:solidFill>
              </a:rPr>
              <a:t> </a:t>
            </a:r>
          </a:p>
        </p:txBody>
      </p:sp>
      <p:sp>
        <p:nvSpPr>
          <p:cNvPr id="12294" name="Text Box 5"/>
          <p:cNvSpPr txBox="1">
            <a:spLocks noChangeArrowheads="1"/>
          </p:cNvSpPr>
          <p:nvPr/>
        </p:nvSpPr>
        <p:spPr bwMode="auto">
          <a:xfrm>
            <a:off x="10983913" y="1901825"/>
            <a:ext cx="206375" cy="400050"/>
          </a:xfrm>
          <a:prstGeom prst="rect">
            <a:avLst/>
          </a:prstGeom>
          <a:noFill/>
          <a:ln w="9525">
            <a:noFill/>
            <a:miter lim="800000"/>
            <a:headEnd/>
            <a:tailEnd/>
          </a:ln>
        </p:spPr>
        <p:txBody>
          <a:bodyPr wrap="none" lIns="107460" tIns="53730" rIns="107460" bIns="53730">
            <a:prstTxWarp prst="textNoShape">
              <a:avLst/>
            </a:prstTxWarp>
            <a:spAutoFit/>
          </a:bodyPr>
          <a:lstStyle/>
          <a:p>
            <a:endParaRPr lang="en-US" sz="1800"/>
          </a:p>
        </p:txBody>
      </p:sp>
      <p:graphicFrame>
        <p:nvGraphicFramePr>
          <p:cNvPr id="10" name="Table 9"/>
          <p:cNvGraphicFramePr>
            <a:graphicFrameLocks noGrp="1"/>
          </p:cNvGraphicFramePr>
          <p:nvPr/>
        </p:nvGraphicFramePr>
        <p:xfrm>
          <a:off x="5715000" y="1600200"/>
          <a:ext cx="2895600" cy="1219200"/>
        </p:xfrm>
        <a:graphic>
          <a:graphicData uri="http://schemas.openxmlformats.org/drawingml/2006/table">
            <a:tbl>
              <a:tblPr/>
              <a:tblGrid>
                <a:gridCol w="1066800"/>
                <a:gridCol w="1828800"/>
              </a:tblGrid>
              <a:tr h="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Arial" charset="0"/>
                        </a:rPr>
                        <a:t>Region</a:t>
                      </a:r>
                      <a:endParaRPr kumimoji="0" lang="en-US" sz="1600" b="1"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chemeClr val="tx1"/>
                          </a:solidFill>
                          <a:effectLst>
                            <a:outerShdw blurRad="38100" dist="38100" dir="2700000" algn="tl">
                              <a:srgbClr val="000000"/>
                            </a:outerShdw>
                          </a:effectLst>
                          <a:latin typeface="Arial" charset="0"/>
                        </a:rPr>
                        <a:t>Population Count</a:t>
                      </a:r>
                      <a:endParaRPr kumimoji="0" lang="en-US" sz="1600" b="1"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63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Northeast</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 54,917,435</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63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Midwest</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 66,414,030</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63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South</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109,596,119</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92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West</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a:ln>
                            <a:noFill/>
                          </a:ln>
                          <a:solidFill>
                            <a:schemeClr val="tx1"/>
                          </a:solidFill>
                          <a:effectLst>
                            <a:outerShdw blurRad="38100" dist="38100" dir="2700000" algn="tl">
                              <a:srgbClr val="000000"/>
                            </a:outerShdw>
                          </a:effectLst>
                          <a:latin typeface="Arial" charset="0"/>
                        </a:rPr>
                        <a:t>70,072,384</a:t>
                      </a:r>
                      <a:endParaRPr kumimoji="0" lang="en-US" sz="1600" b="0" i="0" u="none" strike="noStrike" cap="none" normalizeH="0" baseline="0">
                        <a:ln>
                          <a:noFill/>
                        </a:ln>
                        <a:solidFill>
                          <a:schemeClr val="tx1"/>
                        </a:solidFill>
                        <a:effectLst>
                          <a:outerShdw blurRad="38100" dist="38100" dir="2700000" algn="tl">
                            <a:srgbClr val="000000"/>
                          </a:outerShdw>
                        </a:effectLst>
                        <a:latin typeface="Times New Roman" charset="0"/>
                        <a:ea typeface="Calibri" charset="0"/>
                        <a:cs typeface="Times New Roman" charset="0"/>
                      </a:endParaRPr>
                    </a:p>
                  </a:txBody>
                  <a:tcPr marL="30489" marR="30489" marT="0" marB="0"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spd="med" advClick="0">
    <p:fade/>
  </p:transition>
  <p:timing>
    <p:tnLst>
      <p:par>
        <p:cTn id="1" dur="indefinite" restart="never" nodeType="tmRoot"/>
      </p:par>
    </p:tnLst>
  </p:timing>
</p:sld>
</file>

<file path=ppt/theme/theme1.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HCUP AHRQ DHHS Logos 101509_LMW">
  <a:themeElements>
    <a:clrScheme name="">
      <a:dk1>
        <a:srgbClr val="00279F"/>
      </a:dk1>
      <a:lt1>
        <a:srgbClr val="FFFFFF"/>
      </a:lt1>
      <a:dk2>
        <a:srgbClr val="0000FF"/>
      </a:dk2>
      <a:lt2>
        <a:srgbClr val="FFFF00"/>
      </a:lt2>
      <a:accent1>
        <a:srgbClr val="8CF4EA"/>
      </a:accent1>
      <a:accent2>
        <a:srgbClr val="FF00FF"/>
      </a:accent2>
      <a:accent3>
        <a:srgbClr val="AAAAFF"/>
      </a:accent3>
      <a:accent4>
        <a:srgbClr val="DADADA"/>
      </a:accent4>
      <a:accent5>
        <a:srgbClr val="C5F8F3"/>
      </a:accent5>
      <a:accent6>
        <a:srgbClr val="E700E7"/>
      </a:accent6>
      <a:hlink>
        <a:srgbClr val="FAFD00"/>
      </a:hlink>
      <a:folHlink>
        <a:srgbClr val="51DC00"/>
      </a:folHlink>
    </a:clrScheme>
    <a:fontScheme name="master slide template onscreen 2004">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lnDef>
  </a:objectDefaults>
  <a:extraClrSchemeLst>
    <a:extraClrScheme>
      <a:clrScheme name="master slide template onscreen 2004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aster slide template onscreen 2004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aster slide template onscreen 2004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aster slide template onscreen 2004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aster slide template onscreen 2004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aster slide template onscreen 2004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aster slide template onscreen 2004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HCUP AHRQ DHHS Logos 101509_LMW">
  <a:themeElements>
    <a:clrScheme name="">
      <a:dk1>
        <a:srgbClr val="00279F"/>
      </a:dk1>
      <a:lt1>
        <a:srgbClr val="FFFFFF"/>
      </a:lt1>
      <a:dk2>
        <a:srgbClr val="0000FF"/>
      </a:dk2>
      <a:lt2>
        <a:srgbClr val="FFFF00"/>
      </a:lt2>
      <a:accent1>
        <a:srgbClr val="8CF4EA"/>
      </a:accent1>
      <a:accent2>
        <a:srgbClr val="FF00FF"/>
      </a:accent2>
      <a:accent3>
        <a:srgbClr val="AAAAFF"/>
      </a:accent3>
      <a:accent4>
        <a:srgbClr val="DADADA"/>
      </a:accent4>
      <a:accent5>
        <a:srgbClr val="C5F8F3"/>
      </a:accent5>
      <a:accent6>
        <a:srgbClr val="E700E7"/>
      </a:accent6>
      <a:hlink>
        <a:srgbClr val="FAFD00"/>
      </a:hlink>
      <a:folHlink>
        <a:srgbClr val="51DC00"/>
      </a:folHlink>
    </a:clrScheme>
    <a:fontScheme name="master slide template onscreen 2004">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lnDef>
  </a:objectDefaults>
  <a:extraClrSchemeLst>
    <a:extraClrScheme>
      <a:clrScheme name="master slide template onscreen 2004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aster slide template onscreen 2004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aster slide template onscreen 2004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aster slide template onscreen 2004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aster slide template onscreen 2004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aster slide template onscreen 2004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aster slide template onscreen 2004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rgbClr val="000000"/>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30000"/>
          </a:spcBef>
          <a:spcAft>
            <a:spcPct val="0"/>
          </a:spcAft>
          <a:buClrTx/>
          <a:buSzTx/>
          <a:buFontTx/>
          <a:buNone/>
          <a:tabLst/>
          <a:defRPr kumimoji="0" lang="en-US" sz="1100" b="0" i="0" u="none" strike="noStrike" cap="none" normalizeH="0" baseline="0" smtClean="0">
            <a:ln>
              <a:noFill/>
            </a:ln>
            <a:solidFill>
              <a:schemeClr val="tx1"/>
            </a:solidFill>
            <a:effectLst/>
            <a:latin typeface="Arial"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25346</TotalTime>
  <Words>5083</Words>
  <Application>Microsoft Macintosh PowerPoint</Application>
  <PresentationFormat>On-screen Show (4:3)</PresentationFormat>
  <Paragraphs>1589</Paragraphs>
  <Slides>114</Slides>
  <Notes>114</Notes>
  <HiddenSlides>0</HiddenSlides>
  <MMClips>0</MMClips>
  <ScaleCrop>false</ScaleCrop>
  <HeadingPairs>
    <vt:vector size="8" baseType="variant">
      <vt:variant>
        <vt:lpstr>Fonts Used</vt:lpstr>
      </vt:variant>
      <vt:variant>
        <vt:i4>7</vt:i4>
      </vt:variant>
      <vt:variant>
        <vt:lpstr>Design Template</vt:lpstr>
      </vt:variant>
      <vt:variant>
        <vt:i4>5</vt:i4>
      </vt:variant>
      <vt:variant>
        <vt:lpstr>Embedded OLE Servers</vt:lpstr>
      </vt:variant>
      <vt:variant>
        <vt:i4>5</vt:i4>
      </vt:variant>
      <vt:variant>
        <vt:lpstr>Slide Titles</vt:lpstr>
      </vt:variant>
      <vt:variant>
        <vt:i4>114</vt:i4>
      </vt:variant>
    </vt:vector>
  </HeadingPairs>
  <TitlesOfParts>
    <vt:vector size="131" baseType="lpstr">
      <vt:lpstr>Arial</vt:lpstr>
      <vt:lpstr>Wingdings</vt:lpstr>
      <vt:lpstr>Monotype Sorts</vt:lpstr>
      <vt:lpstr>Times New Roman</vt:lpstr>
      <vt:lpstr>Verdana</vt:lpstr>
      <vt:lpstr>Geneva</vt:lpstr>
      <vt:lpstr>Calibri</vt:lpstr>
      <vt:lpstr>Custom Design</vt:lpstr>
      <vt:lpstr>HCUP AHRQ DHHS Logos 101509_LMW</vt:lpstr>
      <vt:lpstr>1_Custom Design</vt:lpstr>
      <vt:lpstr>1_HCUP AHRQ DHHS Logos 101509_LMW</vt:lpstr>
      <vt:lpstr>2_Custom Design</vt:lpstr>
      <vt:lpstr>Microsoft Photo Editor 3.0 Photo</vt:lpstr>
      <vt:lpstr>Photo Editor Photo</vt:lpstr>
      <vt:lpstr>Bitmap Image</vt:lpstr>
      <vt:lpstr>Microsoft Graph Chart</vt:lpstr>
      <vt:lpstr>Microsoft Office Excel 97-2003 Worksheet</vt:lpstr>
      <vt:lpstr>AHRQ Data Resources to Inform Health Policy Research: HCUP</vt:lpstr>
      <vt:lpstr>Agenda </vt:lpstr>
      <vt:lpstr>Slide 3</vt:lpstr>
      <vt:lpstr>HCUP is a Family of  Databases, Tools &amp; Products</vt:lpstr>
      <vt:lpstr>HCUP Partners Providing 2009 Inpatient Data</vt:lpstr>
      <vt:lpstr>HCUP Partners Providing 2009 Emergency Department Data</vt:lpstr>
      <vt:lpstr>HCUP Partners Providing 2009 Ambulatory Surgery Data</vt:lpstr>
      <vt:lpstr>HCUP Database Participation  2009 Data Year</vt:lpstr>
      <vt:lpstr>Current HCUP Partners</vt:lpstr>
      <vt:lpstr>Current HCUP Partners</vt:lpstr>
      <vt:lpstr>Current HCUP Partners</vt:lpstr>
      <vt:lpstr>Current HCUP Partners</vt:lpstr>
      <vt:lpstr>Overview of HCUP Data</vt:lpstr>
      <vt:lpstr>The Core of HCUP: Hospital-Based IP, ED, AS Databases</vt:lpstr>
      <vt:lpstr>HCUP Data Mostly  from Community Hospitals</vt:lpstr>
      <vt:lpstr>What Are Community Hospitals?</vt:lpstr>
      <vt:lpstr>What Types of Care Are and Are Not Captured by HCUP?</vt:lpstr>
      <vt:lpstr>From Patient Hospital Visit to HCUP Record</vt:lpstr>
      <vt:lpstr>The Foundation of HCUP Data is Hospital Billing Data</vt:lpstr>
      <vt:lpstr>The Making of HCUP Data </vt:lpstr>
      <vt:lpstr>Value of HCUP Processing</vt:lpstr>
      <vt:lpstr>The HCUP Database Process</vt:lpstr>
      <vt:lpstr>HCUP Differs from Other Federal Govt Data Sources</vt:lpstr>
      <vt:lpstr>What is HCUP and  What Is It Not? </vt:lpstr>
      <vt:lpstr>Hospital Billing Data Have Benefits and Limitations</vt:lpstr>
      <vt:lpstr>Some Limitations Can be Addressed by Linking to Other Databases</vt:lpstr>
      <vt:lpstr>HCUP Has Six Types of Databases</vt:lpstr>
      <vt:lpstr> HCUP State Databases (SID, SEDD, SASD)</vt:lpstr>
      <vt:lpstr>HCUP State Databases</vt:lpstr>
      <vt:lpstr>What Data Elements Are Included?</vt:lpstr>
      <vt:lpstr>Some Data Elements  Vary by State</vt:lpstr>
      <vt:lpstr>Example: Payer Detail Varies by State</vt:lpstr>
      <vt:lpstr>Example: Race Detail Varies by State</vt:lpstr>
      <vt:lpstr>Software Requirements of Working with the Full HCUP Files</vt:lpstr>
      <vt:lpstr> States Releasing State Databases through  HCUP Central Distributor</vt:lpstr>
      <vt:lpstr>HCUP National Databases (NIS, KID, NEDS)  </vt:lpstr>
      <vt:lpstr>HCUP National Databases</vt:lpstr>
      <vt:lpstr>HCUP National Databases are Sampled from State Databases</vt:lpstr>
      <vt:lpstr>NIS is a Stratified Sample of Hospitals from the SID</vt:lpstr>
      <vt:lpstr>KID is a Stratified Sample of Discharges from the SID</vt:lpstr>
      <vt:lpstr>HCUP NEDS Data</vt:lpstr>
      <vt:lpstr>NEDS is a Stratified Sample of Hospitals from the SEDD and SID </vt:lpstr>
      <vt:lpstr>NIS, NEDS, KID: Must be Weighted to Produce National and Regional Estimates</vt:lpstr>
      <vt:lpstr>NIS, NEDS, KID: Must be Weighted to Produce National and Regional Estimates</vt:lpstr>
      <vt:lpstr>Types of Research the National Databases Can Support</vt:lpstr>
      <vt:lpstr>How to Obtain HCUP Data &amp; Access HCUP Resources</vt:lpstr>
      <vt:lpstr>Database Summary</vt:lpstr>
      <vt:lpstr>Obtain HCUP Data –                      Two Methods</vt:lpstr>
      <vt:lpstr>How to Obtain HCUP Data through  the HCUP Central Distributor</vt:lpstr>
      <vt:lpstr>Additional Requirement:   Electronic DUA Course</vt:lpstr>
      <vt:lpstr>Pricing Information per Data Year</vt:lpstr>
      <vt:lpstr>HCUP is a Family of  Databases, Tools &amp; Products</vt:lpstr>
      <vt:lpstr>HCUP Provides Many Data Tools and Research Products</vt:lpstr>
      <vt:lpstr>Most HCUP Tools can be applied to any Administrative Database</vt:lpstr>
      <vt:lpstr>Most Tools Based On Medical Coding Classifications</vt:lpstr>
      <vt:lpstr>What Codes Are Used in HCUP Data Files</vt:lpstr>
      <vt:lpstr>Slide 57</vt:lpstr>
      <vt:lpstr>Clinical Classifications Software (CCS) for ICD-9-CM</vt:lpstr>
      <vt:lpstr>Clinical Classification Software (CCS) for Services and Procedures</vt:lpstr>
      <vt:lpstr>Procedure Classes</vt:lpstr>
      <vt:lpstr>Chronic Condition Indicator (CCI)</vt:lpstr>
      <vt:lpstr>Comorbidity Software</vt:lpstr>
      <vt:lpstr>Utilization Flags</vt:lpstr>
      <vt:lpstr>30 Utilization Flags</vt:lpstr>
      <vt:lpstr>AHRQ Quality Indicator Software</vt:lpstr>
      <vt:lpstr>Prevention Quality Indicators (PQI)</vt:lpstr>
      <vt:lpstr>Inpatient Quality Indicators (IQI)</vt:lpstr>
      <vt:lpstr>Patient Safety Indicators (PSI)</vt:lpstr>
      <vt:lpstr>Pediatric Quality Indicators (PDI)</vt:lpstr>
      <vt:lpstr>Slide 70</vt:lpstr>
      <vt:lpstr>HCUP Supplemental Files can only be applied to HCUP Databases</vt:lpstr>
      <vt:lpstr>Cost-to-Charge Ratio Files</vt:lpstr>
      <vt:lpstr>Charges vs. Costs vs. Price </vt:lpstr>
      <vt:lpstr>Hospital Market Structure (HMS)* Files</vt:lpstr>
      <vt:lpstr>HCUP Supplemental Files for Revisit Analyses</vt:lpstr>
      <vt:lpstr>HCUP Databases can be combined to provide a more complete picture </vt:lpstr>
      <vt:lpstr>Additional HCUP Supplemental Files</vt:lpstr>
      <vt:lpstr>Online Tools</vt:lpstr>
      <vt:lpstr>Key features of                     </vt:lpstr>
      <vt:lpstr>Slide 80</vt:lpstr>
      <vt:lpstr>HCUPnet: Quick, free access to HCUP Data</vt:lpstr>
      <vt:lpstr>HCUPnet can answer a variety of questions </vt:lpstr>
      <vt:lpstr>Slide 83</vt:lpstr>
      <vt:lpstr>Slide 84</vt:lpstr>
      <vt:lpstr>Slide 85</vt:lpstr>
      <vt:lpstr>Slide 86</vt:lpstr>
      <vt:lpstr>Slide 87</vt:lpstr>
      <vt:lpstr>Slide 88</vt:lpstr>
      <vt:lpstr>Slide 89</vt:lpstr>
      <vt:lpstr>Slide 90</vt:lpstr>
      <vt:lpstr>Slide 91</vt:lpstr>
      <vt:lpstr>Slide 92</vt:lpstr>
      <vt:lpstr>Slide 93</vt:lpstr>
      <vt:lpstr>HCUPnet Capabilities</vt:lpstr>
      <vt:lpstr>HCUP is a Family of  Databases, Tools &amp; Products</vt:lpstr>
      <vt:lpstr>HCUP Methods Reports</vt:lpstr>
      <vt:lpstr>HCUP Methods Reports</vt:lpstr>
      <vt:lpstr>Percentage of discharges by region </vt:lpstr>
      <vt:lpstr>CDAD rates using a population  denominator </vt:lpstr>
      <vt:lpstr>HCUP Publications</vt:lpstr>
      <vt:lpstr>Slide 101</vt:lpstr>
      <vt:lpstr>Statistical Brief Topics</vt:lpstr>
      <vt:lpstr>HCUP Facts and Figures</vt:lpstr>
      <vt:lpstr>New: Publications Search Page  on HCUP-US</vt:lpstr>
      <vt:lpstr>HCUP Supports High Impact Health Services, Policy &amp; Clinical Research</vt:lpstr>
      <vt:lpstr>HCUP is a Family of  Databases, Tools &amp; Products</vt:lpstr>
      <vt:lpstr>HCUP User Support Website</vt:lpstr>
      <vt:lpstr>Using HCUP Technical Assistance</vt:lpstr>
      <vt:lpstr>Interactive On-line HCUP Overview Course Available</vt:lpstr>
      <vt:lpstr>Additional HCUP Online Courses: Methods Focus</vt:lpstr>
      <vt:lpstr>Join the HCUP Mailing List</vt:lpstr>
      <vt:lpstr>HCUP 20th Anniversary!</vt:lpstr>
      <vt:lpstr>Slide 113</vt:lpstr>
      <vt:lpstr>Questions/Comments?</vt:lpstr>
    </vt:vector>
  </TitlesOfParts>
  <Company>Medstat</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Healthcare Cost and Utilization Project (HCUP):</dc:title>
  <dc:creator>des33518</dc:creator>
  <cp:lastModifiedBy>Graham</cp:lastModifiedBy>
  <cp:revision>815</cp:revision>
  <dcterms:created xsi:type="dcterms:W3CDTF">2010-10-20T17:20:50Z</dcterms:created>
  <dcterms:modified xsi:type="dcterms:W3CDTF">2010-10-21T15:14:06Z</dcterms:modified>
</cp:coreProperties>
</file>